
<file path=[Content_Types].xml><?xml version="1.0" encoding="utf-8"?>
<Types xmlns="http://schemas.openxmlformats.org/package/2006/content-types">
  <Default Extension="bin" ContentType="application/vnd.openxmlformats-officedocument.spreadsheetml.printerSetting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slicerCaches/slicerCache4.xml" ContentType="application/vnd.ms-excel.slicerCache+xml"/>
  <Override PartName="/xl/slicerCaches/slicerCache5.xml" ContentType="application/vnd.ms-excel.slicerCach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slicers/slicer1.xml" ContentType="application/vnd.ms-excel.slicer+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theme/theme1.xml" ContentType="application/vnd.openxmlformats-officedocument.them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pivotTables/pivotTable1.xml" ContentType="application/vnd.openxmlformats-officedocument.spreadsheetml.pivotTable+xml"/>
  <Override PartName="/xl/drawings/drawing3.xml" ContentType="application/vnd.openxmlformats-officedocument.drawing+xml"/>
  <Override PartName="/xl/slicers/slicer2.xml" ContentType="application/vnd.ms-excel.slicer+xml"/>
  <Override PartName="/xl/pivotTables/pivotTable2.xml" ContentType="application/vnd.openxmlformats-officedocument.spreadsheetml.pivotTable+xml"/>
  <Override PartName="/xl/drawings/drawing4.xml" ContentType="application/vnd.openxmlformats-officedocument.drawing+xml"/>
  <Override PartName="/xl/slicers/slicer3.xml" ContentType="application/vnd.ms-excel.slicer+xml"/>
  <Override PartName="/xl/pivotTables/pivotTable3.xml" ContentType="application/vnd.openxmlformats-officedocument.spreadsheetml.pivotTable+xml"/>
  <Override PartName="/xl/pivotTables/pivotTable4.xml" ContentType="application/vnd.openxmlformats-officedocument.spreadsheetml.pivotTable+xml"/>
  <Override PartName="/xl/pivotTables/pivotTable5.xml" ContentType="application/vnd.openxmlformats-officedocument.spreadsheetml.pivotTable+xml"/>
  <Override PartName="/xl/pivotCache/pivotCacheRecords1.xml" ContentType="application/vnd.openxmlformats-officedocument.spreadsheetml.pivotCacheRecords+xml"/>
  <Override PartName="/xl/pivotCache/pivotCacheDefinition2.xml" ContentType="application/vnd.openxmlformats-officedocument.spreadsheetml.pivotCacheDefinition+xml"/>
  <Override PartName="/xl/pivotCache/pivotCacheRecords2.xml" ContentType="application/vnd.openxmlformats-officedocument.spreadsheetml.pivotCacheRecords+xml"/>
  <Override PartName="/xl/pivotCache/pivotCacheDefinition3.xml" ContentType="application/vnd.openxmlformats-officedocument.spreadsheetml.pivotCacheDefinition+xml"/>
  <Override PartName="/xl/pivotCache/pivotCacheRecords3.xml" ContentType="application/vnd.openxmlformats-officedocument.spreadsheetml.pivotCacheRecords+xml"/>
  <Override PartName="/docProps/core.xml" ContentType="application/vnd.openxmlformats-package.core-properties+xml"/>
  <Override PartName="/docProps/app.xml" ContentType="application/vnd.openxmlformats-officedocument.extended-properties+xml"/>
  <Override PartName="/xl/pivotCache/pivotCacheDefinition1.xml" ContentType="application/vnd.openxmlformats-officedocument.spreadsheetml.pivotCacheDefinition+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530"/>
  <workbookPr codeName="ThisWorkbook" hidePivotFieldList="1" defaultThemeVersion="166925"/>
  <mc:AlternateContent xmlns:mc="http://schemas.openxmlformats.org/markup-compatibility/2006">
    <mc:Choice Requires="x15">
      <x15ac:absPath xmlns:x15ac="http://schemas.microsoft.com/office/spreadsheetml/2010/11/ac" url="C:\Users\PC\Documents\Coincidencia de acciones documentos CONPES en R\"/>
    </mc:Choice>
  </mc:AlternateContent>
  <xr:revisionPtr revIDLastSave="0" documentId="13_ncr:1_{7CE18064-9EF1-432E-A078-B7899786EC04}" xr6:coauthVersionLast="46" xr6:coauthVersionMax="46" xr10:uidLastSave="{00000000-0000-0000-0000-000000000000}"/>
  <bookViews>
    <workbookView xWindow="-120" yWindow="-120" windowWidth="20730" windowHeight="11160" xr2:uid="{B417FA37-9763-4D88-BD31-6A1FA18E4C4D}"/>
  </bookViews>
  <sheets>
    <sheet name="Índice" sheetId="35" r:id="rId1"/>
    <sheet name="Dashboard" sheetId="24" r:id="rId2"/>
    <sheet name="Documentos CONPES" sheetId="27" r:id="rId3"/>
    <sheet name="Variables PND" sheetId="32" r:id="rId4"/>
    <sheet name="Equivalencia documentos CONPES" sheetId="31" state="hidden" r:id="rId5"/>
    <sheet name="Base documentos CONPES" sheetId="28" state="hidden" r:id="rId6"/>
    <sheet name="Base variables PND" sheetId="26" state="hidden" r:id="rId7"/>
    <sheet name="PND" sheetId="20" state="hidden" r:id="rId8"/>
    <sheet name="Datos fuente" sheetId="3" state="hidden" r:id="rId9"/>
    <sheet name="Fuente-dinámica" sheetId="21" state="hidden" r:id="rId10"/>
  </sheets>
  <definedNames>
    <definedName name="_xlnm._FilterDatabase" localSheetId="5" hidden="1">'Base documentos CONPES'!$A$1:$Q$1532</definedName>
    <definedName name="_xlnm._FilterDatabase" localSheetId="6" hidden="1">'Base variables PND'!$A$1:$M$674</definedName>
    <definedName name="_xlnm._FilterDatabase" localSheetId="8" hidden="1">'Datos fuente'!$C$1:$T$2498</definedName>
    <definedName name="_xlnm._FilterDatabase" localSheetId="7" hidden="1">PND!$A$1:$R$674</definedName>
    <definedName name="SegmentaciónDeDatos_Documento_CONPES">#N/A</definedName>
    <definedName name="SegmentaciónDeDatos_Pacto">#N/A</definedName>
    <definedName name="SegmentaciónDeDatos_Receptor">#N/A</definedName>
    <definedName name="SegmentaciónDeDatos_Sector">#N/A</definedName>
    <definedName name="SegmentaciónDeDatos_Tipo">#N/A</definedName>
  </definedNames>
  <calcPr calcId="191029"/>
  <pivotCaches>
    <pivotCache cacheId="5" r:id="rId11"/>
    <pivotCache cacheId="6" r:id="rId12"/>
    <pivotCache cacheId="7" r:id="rId13"/>
  </pivotCaches>
  <extLst>
    <ext xmlns:x14="http://schemas.microsoft.com/office/spreadsheetml/2009/9/main" uri="{BBE1A952-AA13-448e-AADC-164F8A28A991}">
      <x14:slicerCaches>
        <x14:slicerCache r:id="rId14"/>
        <x14:slicerCache r:id="rId15"/>
        <x14:slicerCache r:id="rId16"/>
        <x14:slicerCache r:id="rId17"/>
        <x14:slicerCache r:id="rId18"/>
      </x14:slicerCaches>
    </ext>
    <ext xmlns:x14="http://schemas.microsoft.com/office/spreadsheetml/2009/9/main" uri="{79F54976-1DA5-4618-B147-4CDE4B953A38}">
      <x14:workbookPr/>
    </ex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58107" uniqueCount="3327">
  <si>
    <t xml:space="preserve">Fecha inicio acción
</t>
  </si>
  <si>
    <t>Fecha final acción</t>
  </si>
  <si>
    <t>Meta anual</t>
  </si>
  <si>
    <t>Meta final</t>
  </si>
  <si>
    <t>Avance meta anual</t>
  </si>
  <si>
    <t>Avance meta final</t>
  </si>
  <si>
    <t>Ambiente y Desarrollo Sostenible</t>
  </si>
  <si>
    <t>Ambiente</t>
  </si>
  <si>
    <t>No</t>
  </si>
  <si>
    <t>5.1</t>
  </si>
  <si>
    <t>Territorial</t>
  </si>
  <si>
    <t>Sí</t>
  </si>
  <si>
    <t>5.2</t>
  </si>
  <si>
    <t>5.3</t>
  </si>
  <si>
    <t>5.4</t>
  </si>
  <si>
    <t>5.6</t>
  </si>
  <si>
    <t>5.5</t>
  </si>
  <si>
    <t>5.7</t>
  </si>
  <si>
    <t>5.8</t>
  </si>
  <si>
    <t>5.9</t>
  </si>
  <si>
    <t>5.10</t>
  </si>
  <si>
    <t>5.11</t>
  </si>
  <si>
    <t>5.12</t>
  </si>
  <si>
    <t>5.13</t>
  </si>
  <si>
    <t>5.14</t>
  </si>
  <si>
    <t>5.15</t>
  </si>
  <si>
    <t>5.16</t>
  </si>
  <si>
    <t>5.17</t>
  </si>
  <si>
    <t>1.31</t>
  </si>
  <si>
    <t>Agencia Nacional de Infraestructura</t>
  </si>
  <si>
    <t>ANI</t>
  </si>
  <si>
    <t>Transporte</t>
  </si>
  <si>
    <t>1.32</t>
  </si>
  <si>
    <t>1.33</t>
  </si>
  <si>
    <t>1.25</t>
  </si>
  <si>
    <t>1.23</t>
  </si>
  <si>
    <t>1.26</t>
  </si>
  <si>
    <t>1.24</t>
  </si>
  <si>
    <t>2.7</t>
  </si>
  <si>
    <t>1.11</t>
  </si>
  <si>
    <t>1.13</t>
  </si>
  <si>
    <t>1.22</t>
  </si>
  <si>
    <t>1.12</t>
  </si>
  <si>
    <t>1.19</t>
  </si>
  <si>
    <t>1.16</t>
  </si>
  <si>
    <t>1.15</t>
  </si>
  <si>
    <t>1.20</t>
  </si>
  <si>
    <t>1.21</t>
  </si>
  <si>
    <t>1.17</t>
  </si>
  <si>
    <t>1.18</t>
  </si>
  <si>
    <t>1.14</t>
  </si>
  <si>
    <t>1.10</t>
  </si>
  <si>
    <t>5.18</t>
  </si>
  <si>
    <t>5.19</t>
  </si>
  <si>
    <t>5.23</t>
  </si>
  <si>
    <t>5.22</t>
  </si>
  <si>
    <t>Ministerio de Salud y Protección Social</t>
  </si>
  <si>
    <t>MinSalud</t>
  </si>
  <si>
    <t>Salud y Protección Social</t>
  </si>
  <si>
    <t>Salud</t>
  </si>
  <si>
    <t>Corporación Autónoma Regional del Cauca</t>
  </si>
  <si>
    <t>CRC</t>
  </si>
  <si>
    <t>2.8</t>
  </si>
  <si>
    <t>2.9</t>
  </si>
  <si>
    <t>2.10</t>
  </si>
  <si>
    <t>2.11</t>
  </si>
  <si>
    <t>2.13</t>
  </si>
  <si>
    <t>2.12</t>
  </si>
  <si>
    <t>2.14</t>
  </si>
  <si>
    <t>2.15</t>
  </si>
  <si>
    <t>2.16</t>
  </si>
  <si>
    <t>2.17</t>
  </si>
  <si>
    <t>2.18</t>
  </si>
  <si>
    <t>2.19</t>
  </si>
  <si>
    <t>2.20</t>
  </si>
  <si>
    <t>2.21</t>
  </si>
  <si>
    <t>2.22</t>
  </si>
  <si>
    <t>2.23</t>
  </si>
  <si>
    <t>2.24</t>
  </si>
  <si>
    <t>Procuraduría General de la Nación</t>
  </si>
  <si>
    <t>Procuraduría</t>
  </si>
  <si>
    <t>Organismo de Control</t>
  </si>
  <si>
    <t>Org. control</t>
  </si>
  <si>
    <t>2.27</t>
  </si>
  <si>
    <t>3.7</t>
  </si>
  <si>
    <t>Ministerio de Comercio, Industria y Turismo</t>
  </si>
  <si>
    <t>MinComercio</t>
  </si>
  <si>
    <t>Comercio, Industria y Turismo</t>
  </si>
  <si>
    <t>CIT</t>
  </si>
  <si>
    <t>3.3</t>
  </si>
  <si>
    <t>Ministerio de Tecnologías de la Información y las Comunicaciones</t>
  </si>
  <si>
    <t>MinTIC</t>
  </si>
  <si>
    <t>Tecnologías de la Información y las Comunicaciones</t>
  </si>
  <si>
    <t>TIC</t>
  </si>
  <si>
    <t>3.9</t>
  </si>
  <si>
    <t>Banco de Comercio Exterior S.A</t>
  </si>
  <si>
    <t>Bancóldex</t>
  </si>
  <si>
    <t>3.2</t>
  </si>
  <si>
    <t>3.28</t>
  </si>
  <si>
    <t>3.26</t>
  </si>
  <si>
    <t>3.31</t>
  </si>
  <si>
    <t>3.30</t>
  </si>
  <si>
    <t>3.4</t>
  </si>
  <si>
    <t>3.13</t>
  </si>
  <si>
    <t>3.19</t>
  </si>
  <si>
    <t>3.16</t>
  </si>
  <si>
    <t>3.27</t>
  </si>
  <si>
    <t>3.20</t>
  </si>
  <si>
    <t>3.29</t>
  </si>
  <si>
    <t>3.32</t>
  </si>
  <si>
    <t>3.21</t>
  </si>
  <si>
    <t>3.22</t>
  </si>
  <si>
    <t>3.23</t>
  </si>
  <si>
    <t>3.24</t>
  </si>
  <si>
    <t>3.25</t>
  </si>
  <si>
    <t>3.6</t>
  </si>
  <si>
    <t>3.18</t>
  </si>
  <si>
    <t>3.10</t>
  </si>
  <si>
    <t>3.11</t>
  </si>
  <si>
    <t>3.17</t>
  </si>
  <si>
    <t>Instituto de Planificación y Promoción de Soluciones Energéticas para las Zonas No Interconectadas</t>
  </si>
  <si>
    <t>IPSE</t>
  </si>
  <si>
    <t>Minas y Energía</t>
  </si>
  <si>
    <t>Minas</t>
  </si>
  <si>
    <t>3.15</t>
  </si>
  <si>
    <t>Ministerio de Minas y Energía</t>
  </si>
  <si>
    <t>MinMinas</t>
  </si>
  <si>
    <t>3.14</t>
  </si>
  <si>
    <t>3.1</t>
  </si>
  <si>
    <t>3.5</t>
  </si>
  <si>
    <t>Instituto Colombiano Agropecuario</t>
  </si>
  <si>
    <t>ICA</t>
  </si>
  <si>
    <t>Agropecuario, Pesquero y Desarrollo Rural</t>
  </si>
  <si>
    <t>Agropecuario</t>
  </si>
  <si>
    <t>3.8</t>
  </si>
  <si>
    <t>Fondo para El Financiamiento del Sector Agropecuario</t>
  </si>
  <si>
    <t>FINAGRO</t>
  </si>
  <si>
    <t>Procolombia</t>
  </si>
  <si>
    <t>ProColombia</t>
  </si>
  <si>
    <t>3.12</t>
  </si>
  <si>
    <t>Artesanías de Colombia S.A.</t>
  </si>
  <si>
    <t>Artesanías</t>
  </si>
  <si>
    <t>Unidad de Planificación de Tierras Rurales, Adecuación de Tierras y Usos Agropecuarios</t>
  </si>
  <si>
    <t>UPRA</t>
  </si>
  <si>
    <t>Departamento Administrativo para la Prosperidad Social</t>
  </si>
  <si>
    <t>DPS</t>
  </si>
  <si>
    <t>Inclusión Social y Reconciliación</t>
  </si>
  <si>
    <t>Inclusión Social</t>
  </si>
  <si>
    <t>Ministerio de Agricultura y Desarrollo Rural</t>
  </si>
  <si>
    <t>MinAgricultura</t>
  </si>
  <si>
    <t>Ministerio del Interior</t>
  </si>
  <si>
    <t>MinInterior</t>
  </si>
  <si>
    <t>Interior</t>
  </si>
  <si>
    <t>2.43</t>
  </si>
  <si>
    <t>Ministerio de Educación Nacional</t>
  </si>
  <si>
    <t>MinEducación</t>
  </si>
  <si>
    <t>Educación</t>
  </si>
  <si>
    <t>2.44</t>
  </si>
  <si>
    <t>2.48</t>
  </si>
  <si>
    <t>2.49</t>
  </si>
  <si>
    <t>2.40</t>
  </si>
  <si>
    <t>2.41</t>
  </si>
  <si>
    <t>Servicio Nacional de Aprendizaje</t>
  </si>
  <si>
    <t>SENA</t>
  </si>
  <si>
    <t>Trabajo</t>
  </si>
  <si>
    <t>2.64</t>
  </si>
  <si>
    <t>2.63</t>
  </si>
  <si>
    <t>2.46</t>
  </si>
  <si>
    <t>Ministerio de Justicia y del Derecho</t>
  </si>
  <si>
    <t>MinJusticia</t>
  </si>
  <si>
    <t>Justicia y del Derecho</t>
  </si>
  <si>
    <t>Justicia</t>
  </si>
  <si>
    <t>Policía Nacional</t>
  </si>
  <si>
    <t>Policía</t>
  </si>
  <si>
    <t>Defensa</t>
  </si>
  <si>
    <t>Departamento Nacional de Planeación</t>
  </si>
  <si>
    <t>DNP</t>
  </si>
  <si>
    <t>Planeación</t>
  </si>
  <si>
    <t>Departamento Administrativo de la Presidencia de la República</t>
  </si>
  <si>
    <t>DAPRE</t>
  </si>
  <si>
    <t>Presidencia de la República</t>
  </si>
  <si>
    <t>Presidencia</t>
  </si>
  <si>
    <t>Rama Judicial</t>
  </si>
  <si>
    <t>Instituto Colombiano de Bienestar Familiar</t>
  </si>
  <si>
    <t>ICBF</t>
  </si>
  <si>
    <t>6.4</t>
  </si>
  <si>
    <t>6.3</t>
  </si>
  <si>
    <t>6.9</t>
  </si>
  <si>
    <t>6.8</t>
  </si>
  <si>
    <t>Ministerio de Trabajo</t>
  </si>
  <si>
    <t>MinTrabajo</t>
  </si>
  <si>
    <t>Instituto Nacional de Medicina Legal y Ciencias Forenses</t>
  </si>
  <si>
    <t>Medicina Legal</t>
  </si>
  <si>
    <t>Ministerio de Cultura</t>
  </si>
  <si>
    <t>MinCultura</t>
  </si>
  <si>
    <t>Cultura</t>
  </si>
  <si>
    <t>Escuela Superior de la Administración Pública</t>
  </si>
  <si>
    <t>ESAP</t>
  </si>
  <si>
    <t>Función Pública</t>
  </si>
  <si>
    <t>6.2</t>
  </si>
  <si>
    <t>6.7</t>
  </si>
  <si>
    <t>6.5</t>
  </si>
  <si>
    <t>6.6</t>
  </si>
  <si>
    <t>6.1</t>
  </si>
  <si>
    <t>6.10</t>
  </si>
  <si>
    <t>1.2</t>
  </si>
  <si>
    <t>1.3</t>
  </si>
  <si>
    <t>1.4</t>
  </si>
  <si>
    <t>1.5</t>
  </si>
  <si>
    <t>1.6</t>
  </si>
  <si>
    <t>1.7</t>
  </si>
  <si>
    <t>1.8</t>
  </si>
  <si>
    <t>1.9</t>
  </si>
  <si>
    <t>Política Nacional de Desarrollo Productivo</t>
  </si>
  <si>
    <t>Desarrollar un micrositio dentro de la plataforma web del Sistema Nacional de Competitividad, Ciencia, Tecnología e Innovación (SNCCTI), en el cual se publicará información de seguimiento y evaluación sobre proyectos e instrumentos de competitividad, ciencia, tecnología e innovación (CCTI) estratégicos (Línea de acción 21).</t>
  </si>
  <si>
    <t>Formular matriz de seguimiento para instrumentos nuevos de desarrollo productivo (Línea de acción 21).</t>
  </si>
  <si>
    <t>Instituto Nacional de Salud</t>
  </si>
  <si>
    <t>INS</t>
  </si>
  <si>
    <t>1.34</t>
  </si>
  <si>
    <t>Ampliar la estrategia de atracción de inversión extranjera directa en fondos de capital de riesgo que invierten en empresas locales, a partir de una revisión y ajustes de los servicios e instrumentos que existen actualmente en el sector comercio, industria y turismo (Línea de acción 4).</t>
  </si>
  <si>
    <t>1.42</t>
  </si>
  <si>
    <t>Beneficiar con productos y servicios financieros a empresas con posición propia en el exterior que requieran consolidarse en el mercado nacional y/o fortalecer su proceso de expansión internacional (Línea de acción 5).</t>
  </si>
  <si>
    <t>1.36</t>
  </si>
  <si>
    <t>Desarrollar un programa de acompañamiento para empresas con potencial de crecimiento para su ingreso al mercado de valores y deuda (Línea de acción 4).</t>
  </si>
  <si>
    <t>1.60</t>
  </si>
  <si>
    <t>Estudiar la viabilidad de la Unidad de Reglamentación Técnica y expedir el decreto de su creación (Línea de acción 10).</t>
  </si>
  <si>
    <t>Ministerio de Hacienda y Crédito Público</t>
  </si>
  <si>
    <t>MinHacienda</t>
  </si>
  <si>
    <t>Hacienda y Crédito Público</t>
  </si>
  <si>
    <t>Hacienda</t>
  </si>
  <si>
    <t>1.61</t>
  </si>
  <si>
    <t>Expedir un decreto que defina el alcance de las competencias de reglamentación técnica de los reguladores, así como de aquellas que serán conferidas a la Unidad de Reglamentación Técnica (URT) (Línea de acción 10).</t>
  </si>
  <si>
    <t>1.57</t>
  </si>
  <si>
    <t>Implementar procesos de capacitación para que las ligas de consumidores puedan evidenciar la importancia y beneficios de la implementación de la oferta de servicios de las entidades que hacen parte del Subsistema Nacional de Calidad (SNCA) (Línea de acción 9).</t>
  </si>
  <si>
    <t>Superintendencia de Industria y Comercio</t>
  </si>
  <si>
    <t>SIC</t>
  </si>
  <si>
    <t>Implementar una estrategia de orientación vocacional para los niveles técnico, tecnológico, y de la educación para el trabajo y el desarrollo humano (Línea de acción 3).</t>
  </si>
  <si>
    <t>1.59</t>
  </si>
  <si>
    <t>Proponer la creación de la Unidad de Reglamentación Técnica (URT) (Línea de acción 10).</t>
  </si>
  <si>
    <t>1.41</t>
  </si>
  <si>
    <t>Realizar un análisis del mercado de crédito y la gestión de riesgos en el sector agropecuario (Línea de acción 4).</t>
  </si>
  <si>
    <t>1.53</t>
  </si>
  <si>
    <t>Sensibilizar a los sectores administrativos del Gobierno nacional en la incorporación del cumplimiento de normas técnicas como exigencia para los procesos de compras públicas y convocatorias orientadas al desarrollo científico y tecnológico del país (Línea de acción 8).</t>
  </si>
  <si>
    <t>Elaborar informes de tendencias del mercado laboral, como análisis y monitoreo de ocupaciones (Línea de acción 3).</t>
  </si>
  <si>
    <t>1.1</t>
  </si>
  <si>
    <t>Implementar una estrategia de orientación socio-ocupacional en educación profesional en los que se brinde información a la comunidad de educación media acerca de programas de formación de los niveles técnico profesional y tecnológico, y de la educación para el trabajo y el desarrollo humano (Línea de acción 3).</t>
  </si>
  <si>
    <t>Ministerio de Ambiente y Desarrollo Sostenible</t>
  </si>
  <si>
    <t>MinAmbiente</t>
  </si>
  <si>
    <t>1.44</t>
  </si>
  <si>
    <t>Instituto Nacional de Vías</t>
  </si>
  <si>
    <t>INVIAS</t>
  </si>
  <si>
    <t>1.56</t>
  </si>
  <si>
    <t>Ministerio de Transporte</t>
  </si>
  <si>
    <t>MinTransporte</t>
  </si>
  <si>
    <t>1.50</t>
  </si>
  <si>
    <t>1.43</t>
  </si>
  <si>
    <t>1.54</t>
  </si>
  <si>
    <t>1.40</t>
  </si>
  <si>
    <t>1.55</t>
  </si>
  <si>
    <t>1.58</t>
  </si>
  <si>
    <t>Unidad Administrativa Especial de Aeronáutica Civil</t>
  </si>
  <si>
    <t>Aerocivil</t>
  </si>
  <si>
    <t>Autoridad Nacional de Acuicultura y Pesca</t>
  </si>
  <si>
    <t>AUNAP</t>
  </si>
  <si>
    <t>1.45</t>
  </si>
  <si>
    <t>1.39</t>
  </si>
  <si>
    <t>1.28</t>
  </si>
  <si>
    <t>1.51</t>
  </si>
  <si>
    <t>1.62</t>
  </si>
  <si>
    <t>Agencia Nacional de Tierras</t>
  </si>
  <si>
    <t>ANT</t>
  </si>
  <si>
    <t>1.63</t>
  </si>
  <si>
    <t>1.27</t>
  </si>
  <si>
    <t>1.52</t>
  </si>
  <si>
    <t>Agencia Nacional de Minería</t>
  </si>
  <si>
    <t>ANM</t>
  </si>
  <si>
    <t>1.70</t>
  </si>
  <si>
    <t>Agencia de Desarrollo Rural</t>
  </si>
  <si>
    <t>ADR</t>
  </si>
  <si>
    <t>1.64</t>
  </si>
  <si>
    <t>1.69</t>
  </si>
  <si>
    <t>1.38</t>
  </si>
  <si>
    <t>1.71</t>
  </si>
  <si>
    <t>1.30</t>
  </si>
  <si>
    <t>1.48</t>
  </si>
  <si>
    <t>1.46</t>
  </si>
  <si>
    <t>1.67</t>
  </si>
  <si>
    <t>1.29</t>
  </si>
  <si>
    <t>1.35</t>
  </si>
  <si>
    <t>1.66</t>
  </si>
  <si>
    <t>1.47</t>
  </si>
  <si>
    <t>1.49</t>
  </si>
  <si>
    <t>1.65</t>
  </si>
  <si>
    <t>1.68</t>
  </si>
  <si>
    <t>1.37</t>
  </si>
  <si>
    <t>Archivo General de la Nación</t>
  </si>
  <si>
    <t>AGN</t>
  </si>
  <si>
    <t>Ministerio del Deporte</t>
  </si>
  <si>
    <t>MinDeporte</t>
  </si>
  <si>
    <t>Deporte</t>
  </si>
  <si>
    <t>Ministerio de Relaciones Exteriores</t>
  </si>
  <si>
    <t>Cancillería</t>
  </si>
  <si>
    <t>Relaciones Exteriores</t>
  </si>
  <si>
    <t>Relaciones</t>
  </si>
  <si>
    <t>Centro de Memoria Histórica</t>
  </si>
  <si>
    <t>CMH</t>
  </si>
  <si>
    <t>Departamento Administrativo Nacional de Estadística</t>
  </si>
  <si>
    <t>DANE</t>
  </si>
  <si>
    <t>Estadísticas</t>
  </si>
  <si>
    <t>Ministerio de Defensa Nacional</t>
  </si>
  <si>
    <t>MinDefensa</t>
  </si>
  <si>
    <t>Ministerio de Ciencia Tecnología e Innovación</t>
  </si>
  <si>
    <t>MinCiencias</t>
  </si>
  <si>
    <t>Ciencia y Tecnología</t>
  </si>
  <si>
    <t>Ciencia</t>
  </si>
  <si>
    <t>Unidad Administrativa Especial para la Atención y Reparación Integral a las Víctimas</t>
  </si>
  <si>
    <t>UARIV</t>
  </si>
  <si>
    <t>Ministerio de Vivienda, Ciudad y Territorio</t>
  </si>
  <si>
    <t>MinVivienda</t>
  </si>
  <si>
    <t>Vivienda, Ciudad y Territorio</t>
  </si>
  <si>
    <t>Vivienda</t>
  </si>
  <si>
    <t>Agencia de Renovación del Territorio</t>
  </si>
  <si>
    <t>ART</t>
  </si>
  <si>
    <t>Comisión de Regulación de Agua Potable y Saneamiento Básico</t>
  </si>
  <si>
    <t>CRA</t>
  </si>
  <si>
    <t>Superintendencia de Servicios Públicos Domiciliarios</t>
  </si>
  <si>
    <t>Superservicios</t>
  </si>
  <si>
    <t>Unidad Administrativa Especial Migración Colombia</t>
  </si>
  <si>
    <t>UAEMC</t>
  </si>
  <si>
    <t>Empresa Caucana de Servicios Públicos</t>
  </si>
  <si>
    <t>EmcaServicios</t>
  </si>
  <si>
    <t>4.13</t>
  </si>
  <si>
    <t>4.12</t>
  </si>
  <si>
    <t>Actualizar los objetivos de la política de propiedad intelectual (Documento CONPES 3533) para que concuerden con la presente política (Línea de acción 1).</t>
  </si>
  <si>
    <t>Rediseñar e implementar una estrategia de atracción de Inversión Extranjera Directa para que multinacionales con capacidades de I+D, fortalezcan la industria local a través de la inversión en proyectos de innovación y TCT en empresas nacionales (Línea de acción 1).</t>
  </si>
  <si>
    <t>2.39</t>
  </si>
  <si>
    <t>Generar análisis de cadenas de valor del sector agropecuario (Línea de acción 7).</t>
  </si>
  <si>
    <t>2.1</t>
  </si>
  <si>
    <t>Unidad Nacional para la Gestión del Riesgo de Desastres</t>
  </si>
  <si>
    <t>UNGRD</t>
  </si>
  <si>
    <t>2.34</t>
  </si>
  <si>
    <t>Transferir metodologías de Análisis de Cadenas de Valor a entidades públicas y privadas del nivel subnacional (Línea de acción 7).</t>
  </si>
  <si>
    <t>Aplicar la metodología de análisis de cadenas de valor armonizada entre el Ministerio de Comercio, Industria y Turismo y el Departamento Nacional de Planeación, en las apuestas productivas priorizadas en el marco de la política de desarrollo productivo (Línea de acción 7).</t>
  </si>
  <si>
    <t>2.59</t>
  </si>
  <si>
    <t>2.29</t>
  </si>
  <si>
    <t>2.33</t>
  </si>
  <si>
    <t>2.31</t>
  </si>
  <si>
    <t>Unidad Administrativa Especial del Servicio Público de Empleo</t>
  </si>
  <si>
    <t>Ss. de Empleo</t>
  </si>
  <si>
    <t>2.36</t>
  </si>
  <si>
    <t>2.66</t>
  </si>
  <si>
    <t>2.45</t>
  </si>
  <si>
    <t>2.28</t>
  </si>
  <si>
    <t>2.3</t>
  </si>
  <si>
    <t>2.37</t>
  </si>
  <si>
    <t>2.6</t>
  </si>
  <si>
    <t>2.65</t>
  </si>
  <si>
    <t>2.62</t>
  </si>
  <si>
    <t>2.51</t>
  </si>
  <si>
    <t>2.2</t>
  </si>
  <si>
    <t>2.60</t>
  </si>
  <si>
    <t>2.32</t>
  </si>
  <si>
    <t>2.26</t>
  </si>
  <si>
    <t>2.61</t>
  </si>
  <si>
    <t>2.42</t>
  </si>
  <si>
    <t>2.47</t>
  </si>
  <si>
    <t>2.53</t>
  </si>
  <si>
    <t>2.57</t>
  </si>
  <si>
    <t>2.50</t>
  </si>
  <si>
    <t>2.54</t>
  </si>
  <si>
    <t>2.38</t>
  </si>
  <si>
    <t>2.55</t>
  </si>
  <si>
    <t>2.5</t>
  </si>
  <si>
    <t>2.56</t>
  </si>
  <si>
    <t>2.4</t>
  </si>
  <si>
    <t>2.58</t>
  </si>
  <si>
    <t>2.52</t>
  </si>
  <si>
    <t>2.30</t>
  </si>
  <si>
    <t>2.35</t>
  </si>
  <si>
    <t>2.25</t>
  </si>
  <si>
    <t>Armada Nacional</t>
  </si>
  <si>
    <t>Armada</t>
  </si>
  <si>
    <t>Dirección General Marítima</t>
  </si>
  <si>
    <t>DIMAR</t>
  </si>
  <si>
    <t>4.18</t>
  </si>
  <si>
    <t>4.2</t>
  </si>
  <si>
    <t>4.7</t>
  </si>
  <si>
    <t>Departamento Administrativo de la Función Pública</t>
  </si>
  <si>
    <t>DAFP</t>
  </si>
  <si>
    <t>4.17</t>
  </si>
  <si>
    <t>4.8</t>
  </si>
  <si>
    <t>4.10</t>
  </si>
  <si>
    <t>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
declaración de importancia estratégica del Plan Maestro de Alcantarillado del municipio de Mocoa (Fase I)</t>
  </si>
  <si>
    <t>Adelantar la construcción de un Centro Regional.</t>
  </si>
  <si>
    <t>Adelantar la ejecución de las actividades para el fomento y desarrollo del deporte.</t>
  </si>
  <si>
    <t>Política de Formalización Empresarial</t>
  </si>
  <si>
    <t>Conformar y poner en marcha la Red Nacional de Centros de Desarrollo Empresarial entre los centros que están a cargo del Servicio Nacional de Aprendizaje y el Ministerio de Comercio, Industria y Turismo para estandarizar los lineamientos mínimos de prestación de los servicios y de los indicadores de gestión, resultados e impacto.</t>
  </si>
  <si>
    <t>Desarrollar e implementar estrategias para la incorporación de la diversidad en las acciones de memoria histórica.</t>
  </si>
  <si>
    <t>Desarrollar la planeación curricular y temática para realizar capacitaciones con servidores públicos de las áreas de contratación de entidades públicas sobre cómo mejorar las exigencias de transparencia y proporcionalidad en las condiciones habilitantes de los procesos de contratación pública.</t>
  </si>
  <si>
    <t>Desarrollar las capacidades para ciegos.</t>
  </si>
  <si>
    <t>Instituto Nacional para Ciegos</t>
  </si>
  <si>
    <t>INCI</t>
  </si>
  <si>
    <t>Impartir instrucciones a las cámaras de comercio para que estas pongan a disposición de las entidades con funciones de IVC la estimación del potencial de comerciantes de sus jurisdicciones para que estas establezcan agendas, presupuestos y vigilancia proporcional y acorde al universo a vigilar.</t>
  </si>
  <si>
    <t>Lineamientos de política y programa nacional de pago por servicios ambientales para la construcción de paz.</t>
  </si>
  <si>
    <t>Incorporar el programa nacional de PSA en la estrategia para la consecución de recursos internacionales de la [Agencia Presidencial para la Cooperación Internacional].</t>
  </si>
  <si>
    <t>Agencia Presidencial para la Cooperación Internacional de Colombia</t>
  </si>
  <si>
    <t>APC</t>
  </si>
  <si>
    <t>4.9</t>
  </si>
  <si>
    <t>Lineamientos de política y estrategias para el desarrollo regional sostenible del Macizo colombiano</t>
  </si>
  <si>
    <t>Realizar estudios de actualización de línea base de los Valores Objeto de Conservación (VOC) de las áreas del SPNN.</t>
  </si>
  <si>
    <t>Unidad Administrativa Especial Parques Nacionales Naturales de Colombia</t>
  </si>
  <si>
    <t>PNN</t>
  </si>
  <si>
    <t>Política nacional para la gestión integral de residuos sólidos.</t>
  </si>
  <si>
    <t>Realizar una evaluación integral detallada del estado actual de las instalaciones de gestión de residuos existentes en el país identificando sus características, condiciones, capacidades y necesidades.</t>
  </si>
  <si>
    <t>Realizar una propuesta para articular la oferta programática con los actuales o potenciales proyectos de PSA.</t>
  </si>
  <si>
    <t>Socializar los resultados del impacto de las políticas públicas implementadas a nivel nacional en las regiones y mapear las buenas prácticas que se encuentren en los territorios.</t>
  </si>
  <si>
    <t>Brindar atención a niños, niñas y adolescentes, especialmente a aquellos en condiciones de amenaza, inobservancia o vulneración de sus derechos a través de las modalidades de protección.</t>
  </si>
  <si>
    <t>Garantizar la atención a la primera infancia con calidad.</t>
  </si>
  <si>
    <t>Adelantar la asignación e implementación de los subsidios para servicios públicos.</t>
  </si>
  <si>
    <t>Apoyar a las familias a través de la formación para ser garantes de derechos.</t>
  </si>
  <si>
    <t>Brindar asistencia técnica en los encuentro locales del programa Bosques de Paz para la formulación de proyectos de PSA.</t>
  </si>
  <si>
    <t>Promover los derechos para la protección integral de los niños, niñas y adolescentes.</t>
  </si>
  <si>
    <t>Avanzar en la implementación de la estrategia de trabajo para resolver problemáticas de uso, ocupación y tenencia en áreas protegidas Regionales y Reserva Forestal Proyectora Nacional (RFPN).</t>
  </si>
  <si>
    <t>Corporación Autónoma Regional de Nariño</t>
  </si>
  <si>
    <t>Corponariño</t>
  </si>
  <si>
    <t>Promover el acceso con permanencia en el proceso de reconstrucción de Mocoa y la implementación de planes escolares para la gestión del riesgo</t>
  </si>
  <si>
    <t>Promover la política de seguridad alimentaria y nutricional.</t>
  </si>
  <si>
    <t>Adelantar la entrega de terminales a los estudiantes y docentes de la comunidad educativa del municipio de Mocoa.</t>
  </si>
  <si>
    <t>Poner a disposición de las entidades del Gobierno colombiano con funciones legales de IVC en formato digital la información que esta reciba sobre empresas que no están inscritas en el registro mercantil.</t>
  </si>
  <si>
    <t>Presentar un informe anual con el análisis de la información del módulo de inclusión financiera de la encuesta de micronegocios.</t>
  </si>
  <si>
    <t>Estrategia para la Promoción de la Salud Mental en Colombia</t>
  </si>
  <si>
    <t>Actualizar y apoyar la implementación de lineamientos técnicos para el desarrollo de dispositivos de base comunitaria orientados a la reducción del consumo de SPA y factores asociados, en entornos priorizados.</t>
  </si>
  <si>
    <t>Definir y acompañar la implementación de lineamientos técnicos para la orientación y el acompañamiento en salud mental y consumo de sustancias psicoactivas por momento del curso de vida y entornos, por parte de la línea 192 COVID-19, con intervenciones de escucha, orientación, apoyo emocional en situaciones de crisis y activación de rutas de atención sectoriales e intersectoriales para la gestión de las necesidades de la población en salud mental, así como, seguimiento de los casos, que así lo ameriten.</t>
  </si>
  <si>
    <t>Diseñar conjuntamente con la academia un documento con orientaciones intersectoriales de acciones orientadas a fortalecer redes de apoyo e inclusión social del adulto mayor.</t>
  </si>
  <si>
    <t>Diseñar conjuntamente con la academia un documento con orientaciones para la Prevención y Atención de los Trastornos Mentales más frecuentes en el adulto mayor que incluya los Trastornos Neurocognoscitivos (demencias) y depresión en los territorios.</t>
  </si>
  <si>
    <t>Diseñar e implementar una estrategia integral e intersectorial de asistencia técnica en salud mental para el desarrollo de capacidades organizacionales (planeación, coordinación y articulación, seguimiento y evaluación) y técnicas (en lineamientos en salud mental, consumo de sustancias psicoactivas, convivencia social, atención psicosocial y violencias) de todos los actores institucionales corresponsables del documento CONPES, nacionales y territoriales, incorporando los enfoques diferencial étnico, de género e interseccional.</t>
  </si>
  <si>
    <t>Diseñar y difundir campañas nacionales de prevención universal de consumo de SPA en medios de comunicación, con el fin de concientizar a la población colombiana sobre los riesgos del consumo.</t>
  </si>
  <si>
    <t>Diseñar, conjuntamente con la academia y agentes privados, estrategias que orienten el desarrollo de acciones de educación para la salud mental, epilepsia, violencias y consumo de sustancias psicoactivas en los territorios.</t>
  </si>
  <si>
    <t>Divulgar la información provista por el Ministerio de Salud y Protección Social sobre salud mental de niños, niñas y adolescentes, en las Instancias del Sistema Nacional de Bienestar Familiar.</t>
  </si>
  <si>
    <t>Elaborar un lineamiento para la atención psicosocial que contribuya a la inclusión social (mitigue afectaciones psicosociales, transformación imaginarios sociales, desarrollo de capacidades y oportunidades a nivel individual, familiar y comunitario) desde los enfoques de género, territorial, curso de vida, diferencial étnico e Inter seccional.</t>
  </si>
  <si>
    <t>Elaborar y acompañar técnicamente, una estrategia de articulación intersectorial de la oferta psicosocial para la inclusión social de la población general con énfasis en víctimas del conflicto armado, población con problemas y trastornos mentales, población ex-combatiente, y en situación vulnerabilidad, en el marco de políticas sectoriales e intersectoriales.</t>
  </si>
  <si>
    <t>Formular e implementar lineamientos en los procesos de actividad física, deportiva, y recreativa realizados por esta entidad, a través de los cuales se generen o fortalezcan competencias socioemocionales, esto con el fin de generar en los participantes de dichos procesos el control voluntario de pensamientos, emociones y comportamientos, así como el manejo efectivo de situaciones interpersonales.</t>
  </si>
  <si>
    <t>Fortalecer en los Servidores públicos del Departamento Administrativo para la prosperidad social sus estilos de afrontamiento mediante la implementación de diferentes actividades enfocadas a que se experimenten alternativas diversas de formas de actuar ante las situaciones que se presentan en el diario vivir, de tal forma que no afecte su salud mental y emocional.</t>
  </si>
  <si>
    <t>Generar lineamientos y acompañamiento técnico al sector salud en la implementación de acciones desde el Plan de Intervenciones Colectivas –PIC, para la transformación de normas y representaciones sociales que favorecen la presencia de violencias, problemas, trastornos mentales y consumo de sustancias psicoactivas.</t>
  </si>
  <si>
    <t>Identificar y analizar los factores de protección y de riesgo que inciden en la salud mental en el marco de la autonomía universitaria, con el fin de que las instituciones de educación superior establezcan las intervenciones pertinentes.</t>
  </si>
  <si>
    <t>Incluir orientaciones técnicas en el componente social desarrollado en las Escuelas Taller de Colombia que, sumadas a la Caja de herramientas, promuevan competencias socioemocionales que aporten a la trasformación de prejuicios, creencias e imaginarios sociales asociados al estigma, autoestima y discriminación, así como, a la prevención de problemas y trastornos mentales.</t>
  </si>
  <si>
    <t>Mejorar las condiciones de habitabilidad de los hogares priorizados por Prosperidad Social en el marco del Programa de Mejoramiento de Vivienda en cuya ejecución se diagnosticaron condiciones de hacinamiento.</t>
  </si>
  <si>
    <t>Promover estrategias de afrontamiento en los hogares retornados o reubicados y vinculados al Programa Familias en su Tierra, para fortalecer las habilidades familiares e individuales ante situaciones adversas y emociones negativas, a través de encuentros del componente de fortalecimiento social y comunitario.</t>
  </si>
  <si>
    <t>Realizar seguimiento a la formulación e implementación de proyectos territoriales orientados a la promoción de la convivencia y la prevención de las violencias en personas, familias y comunidades, cofinanciados con recursos del impuesto social a municiones y explosivos.</t>
  </si>
  <si>
    <t>Desarrollar competencias, en los encargados de Tratamiento y Desarrollo de los Establecimientos de Reclusión del Orden Nacional a cargo del INPEC, en estrategias de prevención, reducción de riesgos y daños, tratamientos y programas específicos para la atención de los trastornos asociados al consumo de sustancias psicoactivas, enfocados al tratamiento penitenciario.</t>
  </si>
  <si>
    <t>Instituto Nacional Penitenciario y Carcelario</t>
  </si>
  <si>
    <t>INPEC</t>
  </si>
  <si>
    <t>Acompañar a establecimientos educativos en la implementación de estrategias de formación a orientadores para fortalecer sus capacidades en el desarrollo de competencias socioemocionales para la convivencia escolar.</t>
  </si>
  <si>
    <t>Brindar asistencia técnica en promoción de salud mental con énfasis en primera infancia y sus familias, a enlaces técnicos de regionales y centros zonales del ICBF, incluyendo la participación en mesas técnicas de prevención de violencia basada en género para comunidades indígenas, género, diversidad y familia.</t>
  </si>
  <si>
    <t>Promover actividades deportivas, culturales y estilos de vida saludables en establecimientos educativos con jornada única.</t>
  </si>
  <si>
    <t>Brindar atención a familias para mejorar las capacidades de protección y habilidades de crianza a través de intervención psicosocial.</t>
  </si>
  <si>
    <t>Realizar exposiciones de colecciones itinerantes para brindar espacios alternativos que permitan el sano esparcimiento y la socialización.</t>
  </si>
  <si>
    <t>Fortalecer las capacidades de actores estratégicos en la prevención del consumo de SPA y violencias asociadas a través de jornadas de formación (familiar, educativo, trabajo, comunitario, sistema de responsabilidad penal de adolescentes, Inpec y actores del sector justicia).</t>
  </si>
  <si>
    <t>Realizar formación a docentes en el desarrollo de las competencias ciudadanas y socioemocionales.</t>
  </si>
  <si>
    <t>Aumentar la oferta de funciones de obras artísticas y culturales producidas por el Teatro Colón y/o circuladas en territorio para brindar espacios alternativos que permitan el sano esparcimiento y la socialización.</t>
  </si>
  <si>
    <t>Brindar asistencia técnica a entidades departamentales y distritales de salud para la implementación, cualificación y ampliación del alcance de los dispositivos comunitarios y de los Centros de escucha, dispositivos para transiciones de cuidado, hogares protegidos, y otras modalidades acorde al artículo 13 de la Ley 1616 de 2013 y demás normas relacionadas, orientados a las gestión de riesgos individuales y colectivos en salud mental y consumo de sustancias (Resolución 518 de 2015).</t>
  </si>
  <si>
    <t>Apoyar la inclusión de la problemática de salud mental infantil en los planes de acción de las Mesas de Infancia, Adolescencia y Fortalecimiento Familiar departamentales y cuando se requiera en las agendas de los Consejos Departamentales de Política Social, con énfasis en consumo de SPA y suicidio en la infancia y adolescencia, en el marco del Sistema Nacional de Bienestar Familiar.</t>
  </si>
  <si>
    <t>Fortalecer el Programa de Seguimiento Judicial al Tratamiento por Consumo de Drogas en el Sistema de Responsabilidad Penal de Adolescentes, a través de la implementación en entidades territoriales priorizadas.</t>
  </si>
  <si>
    <t>Brindar asistencias técnicas en prevención de consumo de sustancias psicoactivas: ABC cambiando el Chip (equipos ICBF, operadores de programas ICBF, Autoridades Locales, Agentes del SNBF). En los territorios definidos.</t>
  </si>
  <si>
    <t>Brindar asistencias técnicas en prevención de la conducta suicida (equipos ICBF, Operadores de programas ICBF, Autoridades Locales, Agentes del SNBF). En los territorios definidos.</t>
  </si>
  <si>
    <t>Reforzar a través del componente de Habilidades para la Vida del Programa Jóvenes en Acción, las habilidades blandas en los jóvenes participantes de dicho programa, para permitirles desarrollar, entre otras cosas, herramientas para identificar y regular emociones.</t>
  </si>
  <si>
    <t>Actualizar los referentes técnicos de competencias ciudadanas y socioemocionales para orientar a la comunidad educativa (directivos, docentes y estudiantes) en educación inicial, básica y media. Esto se realiza con el propósito de promover la convivencia ciudadana y herramientas para el manejo efectivo de situaciones de la vida diaria en la comunidad educativa.</t>
  </si>
  <si>
    <t>Capacitar a funcionarios penitenciarios del área psicosocial y de sanidad de los establecimientos de reclusión del INPEC en salud mental (detección, primeros auxilios, remisión, etc.), con el fin de fortalecer el talento humano en la identificación y atención inicial de personas con problemas y trastornos mentales.</t>
  </si>
  <si>
    <t>Construir, en conjunto con las diferentes entidades que hacen parte de la mesa de competencias trasversales y socioemocionales, una ruta de promoción de competencias socioemocionales de tal forma que se consolide una propuesta de articulación de las diferentes iniciativas de política pública por curso de vida y por entorno.</t>
  </si>
  <si>
    <t>Coproducir una serie que aborde temas de prevención de violencia para niñas, niños, adolescentes en la televisión pública (análoga y digital) para difusión en 8 canales regionales.</t>
  </si>
  <si>
    <t>Diseñar e implementar contenidos, metodologías y herramientas para fortalecer las capacidades de las familias en materia de cuidado, crianza y promoción del desarrollo integral de las niñas, niños y adolescentes, en el marco de la Alianza Familia - Escuela.</t>
  </si>
  <si>
    <t>Diseñar e implementar un programa nacional de promoción de la salud mental y prevención del consumo de sustancias psicoactivas, por entornos y curso de vida, con el propósito de diferenciar y responder a las necesidades de todas las poblaciones y entornos. Esto buscará orientar al sector salud en la implementación de estrategias desde el Plan de Intervenciones Colectivas, para la transformación de normas y representaciones sociales que favorecen la presencia de violencias, problemas, trastornos mentales y consumo de SPA.</t>
  </si>
  <si>
    <t>Diseñar y producir una estrategia de comunicación masiva para la promoción de la convivencia social y la salud mental, la prevención de las violencias, el suicidio, la epilepsia y el consumo de sustancias psicoactivas, en la perspectiva de comunicación sin daño, que incluya la promoción de la adopción de normas sociales que inciden en la promoción de la salud mental y la convivencia pacífica en los entornos, incorporando los enfoques diferencial étnico, de género e Interseccional.</t>
  </si>
  <si>
    <t>Diseñar y socializar orientaciones para la promoción de salud mental y prevención de problemas y trastornos mentales en educación superior, dentro del marco de la autonomía universitaria; con el propósito de que las instituciones de educación superior refuercen los factores de protección que influyen en la salud mental, y reduzcan los factores de riesgo para la incidencia de violencias, consumo de sustancias psicoactivas, problemas y trastornos mentales.</t>
  </si>
  <si>
    <t>Expedir la normatividad para establecer programas de promoción de la salud mental, la prevención de problemas o los trastornos mentales, y del consumo de sustancias psicoactivas en el ámbito laboral y la protección especial al talento humano que trabaja en salud mental.</t>
  </si>
  <si>
    <t>Fortalecer los factores protectores en las comunidades étnicas atendidas por los programas Iraca, para que estos promuevan la resolución de conflictos y la reducción de violencias; lo anterior a través de encuentros comunitarios y estrategias complementarias concertadas con las autoridades étnicas.</t>
  </si>
  <si>
    <t>Realizar acompañamiento a las 96 entidades territoriales certificadas para la promoción de acceso y permanencia educativa, a través de la búsqueda activa de niñas, niños, adolescentes, jóvenes y personas adultas, y de manera especial a aquellos que presentan discapacidad mental-psicosocial. Esto se realiza con el fin de garantizar la inclusión y equidad en la educación, y promover el desarrollo integral y las trayectorias educativas completas.</t>
  </si>
  <si>
    <t>Realizar la difusión y la socialización del protocolo de estrategias para la promoción, la prevención y la intervención de los factores psicosociales y sus efectos en el entorno laboral; con esto se buscará mejorar las condiciones psicosociales de dicho entorno.</t>
  </si>
  <si>
    <t>Realizar seguimiento a las empresas en el cumplimiento de las normas de identificación, evaluación e intervención de factores de riesgo psicosocial, así como en la inclusión y utilización de la batería de instrumentos de evaluación, la guía técnica general, los protocolos para la promoción, prevención e intervención de los factores psicosociales y sus efectos en la población trabajadora.</t>
  </si>
  <si>
    <t>Diseñar, adoptar e implementar protocolos para el monitoreo de nuevas sustancias psicoactivas, drogas sintéticas y emergentes a través del Sistema de Alertas Tempranas con el fin de reducir el impacto asociado al consumo.</t>
  </si>
  <si>
    <t>Brindar asistencia técnica a los operadores de los servicios de atención del Proceso Administrativo de Restablecimiento de Derechos (PARD) de niños, niñas, adolescentes y Sistema de Responsabilidad Penal para Adolescentes (SRPA), en temáticas relacionadas con afectaciones asociadas a la salud mental, suicidio y consumo de SPA.</t>
  </si>
  <si>
    <t>Diversificar, en el marco del programa En TIC Confío, las instituciones educativas beneficiarias de un año a otro en el territorio nacional.</t>
  </si>
  <si>
    <t>Brindar formación en oficios tradicionales que aporten a la salvaguardia del patrimonio cultural a los aprendices de los Talleres Escuela y con el fin de implementar procesos de aprendizaje, sana convivencia y potencialización de factores protectores individuales y colectivos.</t>
  </si>
  <si>
    <t>Realizar procesos de arte y atención psicosocial dirigidos a niñas, niños, adolescentes y jóvenes para el desarrollo de competencias socioemocionales y prevención de problemas y trastornos mentales.</t>
  </si>
  <si>
    <t>Brindar atención en el marco del programa Casa Digna, Vida Digna a las personas que con alguna condición de discapacidad que sean beneficiadas por las distintas intervenciones del programa.</t>
  </si>
  <si>
    <t>Brindar atención a las niñas, niños y adolescentes para prevenir riesgos y vulneraciones potenciando sus vocaciones, intereses y talentos en la construcción de su proyecto de vida.</t>
  </si>
  <si>
    <t>Reforzar a través del componente de bienestar comunitario del Programa Familias en acción, las competencias ciudadanas y comunitarias de los titulares.</t>
  </si>
  <si>
    <t>Ampliar la cobertura del Programa familias fuertes: amor y límites para la prevención del consumo SPA y la reducción de conductas asociadas al consumo.</t>
  </si>
  <si>
    <t>Implementar el Programa Nacional de Bibliotecas Itinerantes, a través de dotación bibliográfica y tecnológica, así como del acompañamiento y asesoría técnica a la Red Nacional de Bibliotecas Públicas.</t>
  </si>
  <si>
    <t>Formar agentes educativos y madres comunitarias en identificación de riesgos asociados a violencias contra niñas y niños. Esta acción fortalecerá el entorno comunitario para la prevención de la violencia en niñas y niños.</t>
  </si>
  <si>
    <t>Brindar asistencia técnica a entidades territoriales, entidades administradoras de planes de beneficios en salud, e instituciones prestadoras de servicios de salud para la implementación del lineamiento para el cuidado de las armonías espirituales y del pensamiento de los pueblos y comunidades indígenas.</t>
  </si>
  <si>
    <t>Promover el registro, seguimiento y atención a casos de violencia con el uso e implementación del Sistema de Información Unificado de Convivencia Escolar en coordinación con el ICBF y la aplicación de los protocolos de abordaje pedagógico y rutas de atención en establecimientos educativos del país. El fin de esta acción es la participación del entorno educativo en la prevención de las violencias, consumo de sustancias psicoactivas, problemas y trastornos mentales.</t>
  </si>
  <si>
    <t>Política de Crecimiento Verde</t>
  </si>
  <si>
    <t>Proponer la evaluación de proceso de la implementación de la Política de Crecimiento Verde en el 2024 dentro de la agenda de evaluaciones del DNP (Gobernanza - Línea de acción 38).</t>
  </si>
  <si>
    <t>Analizar el escenario fiscal y los Marcos de Gasto de Mediano Plazo (MGMP) vigentes de aquellos sectores que hacen parte del Presupuesto General de la Nación (PGN) y que son pertinentes para la presente política, con el fin evaluar la posibilidad de asignar recursos adicionales para la financiación de la Política de Desarrollo Productivo (PDP) vía Presupuesto General de la Nación (PGN) [Línea de acción 21].</t>
  </si>
  <si>
    <t>Diseñar e incluir dentro del Sistema Unificado de Inversión y Finanzas Públicas (SUIFP) un módulo que permita realizar un control técnico a los proyectos de inversión del Gobierno nacional en relación con la Política de Desarrollo Productivo (PDP), el cual se apoyará en las cadenas de valor de los proyectos de inversión y en la información que arroje el seguimiento y evaluación de los mismos (Línea de acción 21).</t>
  </si>
  <si>
    <t>Fortalecer capacidades de Finagro para que promueva el desarrollo y financiamiento de proyectos con productores en el sector agropecuario que impulsen el crecimiento verde, y que no habrían podido atraer financiamiento privado sin el apoyo financiero del sector público (Gobernanza - Línea de acción 39).</t>
  </si>
  <si>
    <t>Fortalecer capacidades de Findeter para que promueva el desarrollo y financiamiento de proyectos verdes que impulsen el crecimiento verde, y que ordinariamente no atraerían financiamiento privado a un costo económico sin apoyo de la Nación (Gobernanza - Línea de acción 39).</t>
  </si>
  <si>
    <t>Financiera de Desarrollo Territorial S.A.</t>
  </si>
  <si>
    <t>Findeter</t>
  </si>
  <si>
    <t>Fortalecer capacidades de la Financiera de Desarrollo Nacional para que promueva inversiones de crecimeinto verde por parte del sector privado en áreas con mayor avance comercial, y que elimine apoyo financiero público (Gobernanza - Línea de acción 39).</t>
  </si>
  <si>
    <t>Financiera de Desarrollo Nacional S.A.</t>
  </si>
  <si>
    <t>FDN</t>
  </si>
  <si>
    <t>Fortalecer la coordinación y colaboración entre la banca de desarrollo nacional (Bancóldex, FDN, Finagro, Findeter) para la movilización del financiamiento verde en el marco del Comité de Gestión Financiera del SISCLIMA (Gobernanza - Línea de acción 39).</t>
  </si>
  <si>
    <t>Fortalecer las capacidades de Bancóldex para que promueva el desarrollo y financiamiento de proyectos de empresas que impulsen el crecimiento verde (Gobernanza - Línea de acción 39).</t>
  </si>
  <si>
    <t>Primera evaluación de los aspectos institucionales, de procesos y de resultados de la política, incluyendo evaluación a la estrategia de priorización de apuestas productivas (Línea de acción 21).</t>
  </si>
  <si>
    <t>Segunda evaluación de los aspectos institucionales, de procesos y de resultados de la política, incluyendo evaluación a la estrategia de priorización de apuestas productivas (Línea de acción 21).</t>
  </si>
  <si>
    <t>Poner a disposición del sector empresarial herramientas financieras que faciliten las inversiones hacia el crecimiento verde,a través de líneas de crédito que permitan financiar estas iniciativas (Gobernanza - Línea de acción 39).</t>
  </si>
  <si>
    <t>Actualizar los Lineamientos de Política de Información del Sistema de Información Ambiental para Colombia (SIAC) y su Protocolo para la Gestión de Datos e Información (Gobernanza - Línea de acción 38).</t>
  </si>
  <si>
    <t>Conformar un portafolio de proyectos estratégicos de crecimiento verde a nivel regional para apalancar recursos para la implementación de la Política de Crecimiento Verde (Gobernanza - Línea de acción 37).</t>
  </si>
  <si>
    <t>Crear un sitio web de crecimiento verde con módulos de información en los temas priorizados por la Política de Crecimiento Verde (Gobernanza - Línea de acción 38).</t>
  </si>
  <si>
    <t>Diseñar una herramienta de evaluación del desempeño del crecimiento verde a nivel subnacional para medir el avance en la implementación de la Política de Crecimiento Verde (Gobernanza - Línea de acción 37).</t>
  </si>
  <si>
    <t>Elaborar y presentar al Comité Ejecutivo del Sistema Nacional de Competitividad, Ciencia, Tecnología e Innovación (SNCCTI) una propuesta para la incorporación y articulación de los temas relacionados con productividad y competitividad de la Política de Crecimiento Verde dentro del SNCCTI (Gobernanza - Línea de acción 36).</t>
  </si>
  <si>
    <t>4.3</t>
  </si>
  <si>
    <t>Formular la propuesta metodológica para la medición del indicador compuesto de ahorro neto ajustado en el marco de la cuenta satélite ambiental (Gobernanza - Línea de acción 38).</t>
  </si>
  <si>
    <t>Fortalecer los registros administrativos y/o generar operaciones estadísticas que sirvan como insumo en la implementación del Sistema de Contabilidad Ambiental y Económica (SCAE) en el marco de la Cuenta Satélite Ambiental (Gobernanza - Línea de acción 38).</t>
  </si>
  <si>
    <t>Implementar el Sistema de Información de Planificación y Gestión Ambiental de las Corporaciones Autónomas Regionales (SIPGA-CAR) bajo el marco de referencia de arquitectura empresarial y apertura de datos (Gobernanza - Línea de acción 38).</t>
  </si>
  <si>
    <t>Implementar un programa de fortalecimiento de capacidades para el crecimiento verde en los actores involucrados en la implementación de la Política de Crecimiento Verde (Gobernanza - Línea de acción 37).</t>
  </si>
  <si>
    <t>Coordinar y realizar el seguimiento a la implementación de la Política de Crecimiento Verde a través de la consolidación de reportes de avance en cada periodo de gobierno (Gobernanza - Línea de acción 36).</t>
  </si>
  <si>
    <t>4.15</t>
  </si>
  <si>
    <t>4.19</t>
  </si>
  <si>
    <t>Estrategia para el Desarrollo Integral del Departamento de La Guajira y sus pueblos indígenas</t>
  </si>
  <si>
    <t>Actualizar el banco de buenas prácticas en participación para que las administraciones territoriales de La Guajira puedan replicar las experiencias que más se ajusten a sus necesidades.</t>
  </si>
  <si>
    <t>Brindar asistencia técnica a los entes territoriales de La Guajira en los procesos de consulta previa de los proyectos, obras o actividades con las comunidades negras del deparrtamento.</t>
  </si>
  <si>
    <t>Desarrollar metodologías para que las autoridades de La Guajira promuevan procesos participativos de control social a la gestión pública y rendición de cuentas y asesorar su implementación.</t>
  </si>
  <si>
    <t>Unidad Administrativa Especial de Organizaciones Solidarias</t>
  </si>
  <si>
    <t>UAEOS</t>
  </si>
  <si>
    <t>4.20</t>
  </si>
  <si>
    <t>4.14</t>
  </si>
  <si>
    <t>4.11</t>
  </si>
  <si>
    <t>4.1</t>
  </si>
  <si>
    <t>Asesorar, a través de capacitación, comunicación virtual y visitas técnicas, la construcción de los mapas de riesgos de corrupción y del Plan Anticorrupción y de Atención al Ciudadano (PAAC), con el propósito de que las entidades de La Guajira implementen esta herramienta en debida forma.</t>
  </si>
  <si>
    <t>Brindar asesoría y acompañamiento en la implementación de la Ley 1712 de 2014 en las entidades territoriales de La Guajira, para contribuir en la implementación de los estándares de transparencia y acceso a la información.</t>
  </si>
  <si>
    <t>Capacitar a la población de La Guajira en temas relacionados con la acción comunal para fortalecer su participación en este tipo de instancias.</t>
  </si>
  <si>
    <t>Capacitar a la población de La Guajira en temas de participación ciudadana y control social para fortalecer el control ciudadano de los recursos públicos.</t>
  </si>
  <si>
    <t>Suscribir compromisos de integridad con servidores públicos y contratistas en el departamento de La Guajria para fortalecer su compromiso en términos de transparencia, lucha contra la corrupción e integridad.</t>
  </si>
  <si>
    <t>4.16</t>
  </si>
  <si>
    <t>Promover la inscripción de proyectos con enfoque diferencial en el banco de proyectos municipal para ser financiados con la asignación especial del Sistema General de Participaciones para Reguardos Indígenas (AESGPRI) a través de la estrategia de enlaces territoriales.</t>
  </si>
  <si>
    <t>Brindar asistencia técnica al departamento de La Guajira para el fortalecimiento de su capacidad de prestar asistencia técnica a los municipios en la incorporación del enfoque diferencial étnico.</t>
  </si>
  <si>
    <t>Implementar la metodologia para desarrollar control social en La Guajira, con el fin de fortalecer las capacidades de la ciudadania para incidir en la gestión pública.</t>
  </si>
  <si>
    <t>Brindar asistencia técnica a los Consejos Comunitarios y Organizaciones de Comunidades Negras y Afrocolombianas de La Guajira en planes de etnodesarrollo con enfoque diferencial étnico.</t>
  </si>
  <si>
    <t>Brindar asistencia técnica en gobernabilidad de sus derechos a los Consejos Comunitarios y Organizaciones de Comunidades Negras y Afrocolombianas de La Guajira.</t>
  </si>
  <si>
    <t>Asistir técnicamente a las entidades territoriales de La Guajira en la implementación de los Consejos Territoriales de Participación, previstos en la Ley 1757 de 2015, como instancias de la ciudadanía para ejercer control social a la administración pública.</t>
  </si>
  <si>
    <t>4.5</t>
  </si>
  <si>
    <t>Revisar y retroalimentar tecnicamente los informes de gestión semestral presentados por la Comisión Regional de Moralización de La Guajira, con el propósito de monitorear la coordinación institucional entre los órganos de control que allí participan.</t>
  </si>
  <si>
    <t>Capacitar a la población de La Guajira en temas administración pública enfatizando en el ámbito territorial, dando prioridad a población indígena.</t>
  </si>
  <si>
    <t>Realizar el diagnóstico de la oferta institucional en salud y nutrición en La Guajira para organizar de forma óptima su prestación en el departamento.</t>
  </si>
  <si>
    <t>Acompañar técnicamente la implementación de proyectos tipo para la inversión de recursos del Sistema General de Regalías en el departamento de La Guajira.</t>
  </si>
  <si>
    <t>Acompañar a las entidades territoriales certificadas en educación de La Guajira en la postulación de predios de infraestructura para población indígena, según términos de la Ley 21 y/o en la formulación de proyectos para ser financiados con otros recursos.</t>
  </si>
  <si>
    <t>Acompañar los procesos de concertación y consulta que se requieran con las autoridades tradicionales de La Guajira para la implementación del piloto de articulación de servicios sociales en establecimientos etnoeducativos de la zona rural.</t>
  </si>
  <si>
    <t>Asistir técnicamente a la Secretaría de Salud de La Guajira para la implementación de la ruta integral para la promoción y mantenimiento de la salud y la ruta integral de atencion en salud materno - perinatal, en el marco de la implementación del MIAS.</t>
  </si>
  <si>
    <t>Construir el modelo de salud propio e intercultural para el pueblo wayuu.</t>
  </si>
  <si>
    <t>Coordinar a las entidades nacionales para la implementación de un piloto de articulación de servicios sociales en establecimientos etnoeducativos de la zona rural de La Guajira, focalizados conjuntamente entre el Gobierno nacional y las autoridades tradicionales.</t>
  </si>
  <si>
    <t>Definir concertadamente con las autoridades tradicionales el sostenimiento de las soluciones de agua potable implementadas en los establecimientos etnoeducativos focalizados para el piloto de articulación de servicios sociales en comunidades indígenas de la zona rural de La Guajira.</t>
  </si>
  <si>
    <t>Diseñar un modelo educativo flexible que apoye el desarrollo de los aprendizajes con enfoque diferencial en el departamento de La Guajira.</t>
  </si>
  <si>
    <t>Formular, en conjunto con la administración departamental, el plan estadístico para el departamento con el fin de identificar las estrategias que permitan potenciar la producción estadística con enfoque diferencial en La Guajira.</t>
  </si>
  <si>
    <t>Formular, en conjunto con la administración departamental, una línea de base de indicadores para La Guajira enfocada en las necesidades específicas del departamento en materia de información estadística, con respecto a las temáticas de seguridad alimentaria y calidad de vida, con énfasis en las comunidades indígenas y la población rural.</t>
  </si>
  <si>
    <t>Gestionar la atención en salud con las ESE del departamento en los establecimientos etnoeducativos focalizados para el piloto de articulación de servicios sociales en comunidades indígenas de la zona rural de La Guajira, en el marco de la implementación del Modelo Integral de Atención en Salud (MIAS) con enfoque diferencial.</t>
  </si>
  <si>
    <t>Implementar el componente de fortalecimiento organizativo y de gobierno propio de los planes de salvaguarda wayuu y wiwa.</t>
  </si>
  <si>
    <t>Implementar el componente de fortalecimiento organizativo y de gobierno propio del plan de salvaguarda del pueblo kogui.</t>
  </si>
  <si>
    <t>Implementar la ruta de atención integral a los niños menores de 5 años con desnutrición aguda y severa en el marco de la implementación del Modelo Integral de Atención en Salud (MIAS).</t>
  </si>
  <si>
    <t>Implementar un sistema de información interinstitucional georreferenciado para el departamento de La Guajira con énfasis en la población wayuu.</t>
  </si>
  <si>
    <t>Organizar la oferta institucional en salud y nutrición a partir de un esquema óptimo para el departamento de manera articulada, teniendo en cuenta sus características territoriales y culturales.</t>
  </si>
  <si>
    <t>Realizar acompañamiento tecnico a los Municipios de la Alta Guajira para la implementación del Programa de Atención Integral en Salud y Nutrición con Enfoque Comunitario de forma pertinente territorial y culturalmente.</t>
  </si>
  <si>
    <t>Realizar un espacio de construcción técnica colectiva para fortalecer a las comunidades indígenas de La Guajira en el conocimiento y apropiación del Decreto 1953 de 2014.</t>
  </si>
  <si>
    <t>Fortalecer la implementación de la estrategia de prevención del embarazo en la adolescencia en el departamento de La Guajira, en conjunto con los entes territoriales priorizados.</t>
  </si>
  <si>
    <t>Asistir técnicamente a resguardos indígenas de La Guajira en temas relacionados a la Asignación Especial Sistema General de Participación para Resguardos Indígenas (AESGPRI).</t>
  </si>
  <si>
    <t>Mejorar aulas y espacios complementarios para reducir el déficit de infraestructura educativa, manteniendo pertinencia cultural apropiada a la región.</t>
  </si>
  <si>
    <t>Incrementar el número de personas cubiertas por el Programa Nacional de Alfabetización en La Guajira.</t>
  </si>
  <si>
    <t>Acompañar la implementación de la Ruta Integral de Atenciones para la Primera Infancia en cada uno de los municipios de La Guajira, con enfoque diferencial y acorde a su contexto, garantizando el desarrollo integral de los niños y niñas indígenas.</t>
  </si>
  <si>
    <t>Ampliar la capacidad de almacenamiento y consolidación de información interna de las alcaldías mediante la Herramienta de Gestión Local con enfoques diferencial y étnico.</t>
  </si>
  <si>
    <t>Brindar asistencia técnica para el adecuado seguimiento y rendición de cuentas frente al cumplimiento del componente de primera infancia, niñez y adolescencia de los planes de desarrollo territoriales de La Guajira, teniendo en cuenta el enfoque diferencial étnico.</t>
  </si>
  <si>
    <t>Brindar asistencia técnica para el funcionamiento adecuado de los Consejos de Política Social de los municipios y el Departamento de La Guajira, promoviendo decisiones relevantes para la niñez de los pueblos indígenas.</t>
  </si>
  <si>
    <t>Priorizar municipios del departamento de La Guajira para conformar Catastro Multipropósito.</t>
  </si>
  <si>
    <t>Garantizar la atención para la promoción de los derechos de niñas, niños y adolescentes de La Guajira y la prevención de su vulneración a través de la Estrategia de Acciones Masivas de Alto Impacto Social, con pertinencia étnica y territorial.</t>
  </si>
  <si>
    <t>Fortalecer capacidades institucionales con criterios de re-ingeniería institucional para la implementación del Modelo Integrado de Planeación y Gestión (MIPG) en la Gobernación y las Alcaldías de La Guajira.</t>
  </si>
  <si>
    <t>Iniciar el trámite de expedición de tarjeta de identidad solicitado por la población en condición de vulnerabilidad, dando prioridad a lugares donde se concentra población indígena focalizados con las autoridades locales.</t>
  </si>
  <si>
    <t>Registraduría Nacional del Estado Civil</t>
  </si>
  <si>
    <t>Registraduría</t>
  </si>
  <si>
    <t>Organización Electoral</t>
  </si>
  <si>
    <t>Org electoral</t>
  </si>
  <si>
    <t>Iniciar el trámite de expedición de cedula de ciudadanía solicitado por la población en condición de vulnerabilidad, dando prioridad a lugares donde se concentra población indígena focalizados con las autoridades locales.</t>
  </si>
  <si>
    <t>Formular los planes de salvaguarda wayuu en los municipios de Uribia y Manaure.</t>
  </si>
  <si>
    <t>Priorizar la revisión de Planes de Ordenamiento Territorial (POT) de los municipios del departamento de La Guajira para la implementación del programa POT Modernos.</t>
  </si>
  <si>
    <t>Generar vínculos de cuidado familiares y comunitarios en los procesos intergeneracionales de transmisión de conocimientos y redes de apoyo a los pueblos étnicos de La Guajira, a través de las modalidades de la Dirección de Familias y Comunidades, contribuyendo con los entornos protectores y procesos de inclusión social.</t>
  </si>
  <si>
    <t>Fortalecer técnicamente los equipos de las alcaldías del departamento de La Guajira en la implementación de la política de víctimas y sus enfoques diferencial y étnico.</t>
  </si>
  <si>
    <t>Promover acciones para la garantía de los derechos de niñas, niños y adolescentes de La Guajira y la prevención de su vulneración desde el programa Generaciones con Bienestar, con pertinencia étnica y territorial.</t>
  </si>
  <si>
    <t>Asignar subsidios para la construcción y mejoramiento de vivienda de interés social rural a municipios priorizados en La Guajira con mayor incidencia de déficit de vivienda rural y mayor presencia de comunidades indigenas.</t>
  </si>
  <si>
    <t>Incluir en el Portal Territorial contenidos dirigidos a comunidades indígenas que contribuyan al fortalecimiento de capacidades en relación con el ciclo de la inversión pública, en particular lo asociado a los recursos de la asignación especial del Sistema General de Participaciones para Reguardos Indígenas (AESGPRI) y el Sistema General de Regalías (SGR).</t>
  </si>
  <si>
    <t>Implementar un modelo de atención integral que articule los programas de atención del ICBF para comunidades indígenas, en los establecimientos etnoeducativos focalizados para el piloto de articulación de servicios sociales.</t>
  </si>
  <si>
    <t>Acompañar a las entidadades territoriales certificadas de La Guajira en el uso del Sistema de Seguimiento Niño a Niño para el monitoreo de la atención integral a la primera infancia.</t>
  </si>
  <si>
    <t>Acompañar a las Secretarías de Educación en la elaboración y pilotaje del proyecto etnoeducativo de los establecimientos focalizados para el piloto de articulación de servicios sociales en La Guajira.</t>
  </si>
  <si>
    <t>Asistir técnicamente a los funcionarios de la Gobernación de La Guajira en materia de Ordenamiento Territorial para promover la conformación de esquemas asociativos territoriales.</t>
  </si>
  <si>
    <t>Brindar asistencia técnica a las entidades territoriales certificadas de La Guajira para el desarrollo de procesos pedagógicos interculturales para la atención integral a la primera infancia.</t>
  </si>
  <si>
    <t>Brindar asistencia técnica a las entidades territoriales certificadas de La Guajira para implementar el Modelo de Gestión de Educación Inicial en las Secretarías de Educación de las entidades territoriales certificadas de La Guajira.</t>
  </si>
  <si>
    <t>Brindar asistencia técnica para la implementación del plan territorial de formación docente en los establecimientos etnoeducativos focalizados para el piloto de articulación de servicios sociales en La Guajira, en articulación con las Secretarías de Educación de las ETC respectivas.</t>
  </si>
  <si>
    <t>Construir aulas y espacios complementarios para reducir el déficit de infraestructura educativa, manteniendo pertinencia cultural apropiada a la región.</t>
  </si>
  <si>
    <t>Diseñar cuatro proyectos de construcción de infraestructura educativa para La Guajira, con recursos del Ministerio de Educación y regalias de las entidades territoriales certificadas del departamento.</t>
  </si>
  <si>
    <t>Establecer estrategias para la comunicación de alertas tempranas de casos de desnutrición a los diferentes actores involucrados, teniendo en cuenta las características territoriales y poblacionales de La Guajira.</t>
  </si>
  <si>
    <t>Garantizar la atención de niños, niñas y adolescentes de La Guajira por medio de la estrategia Construyendo Juntos Entornos Protectores, con pertinencia étnica y territorial.</t>
  </si>
  <si>
    <t>Generar vínculos de cuidado comunitarios y redes de apoyo con los pueblos indígenas de la Sierra Nevada en el departamento de La Guajira (Arhuacos, Wiwa, Kogui Kankuamo), a través de las modalidades de la Dirección de Familias y Comunidades, contribuyendo a la protección de su entorno y a su inclusión social.</t>
  </si>
  <si>
    <t>Implementar la estrategia de prevención de la desnutrición “Mil días para cambiar el mundo” con mujeres gestantes de bajo peso en La Guajira, priorizando las zonas donde se presentan mayores casos de desnutrición.</t>
  </si>
  <si>
    <t>Entregar complementos alimentarios a la población de los establecimientos educativos oficiales de La Guajira para contribuir a la permanencia escolar.</t>
  </si>
  <si>
    <t>Apoyar a las Secretarías de Educación por medio de la revisión, seguimiento y retroalimentación de proyectos educativos y etnoeducativos con participación de las comunidades por medio de asistencias técnicas a la entidad territorial y a los establecimientos educativos.</t>
  </si>
  <si>
    <t>Brindar servicios de educación inicial, cuidado y nutrición en el marco de la atención integral a niños y niñas de La Guajira, reconociendo la diversidad cultural y territorial del departamento.</t>
  </si>
  <si>
    <t>Tramitar los Registros Civiles solicitados por la población en condición de vulnerabilidad, dando prioridad a lugares donde se concentra población indígena focalizados con las autoridades locales.</t>
  </si>
  <si>
    <t>Consolidar una política intercultural multilingüe para el departamento de La Guajira, a través la organización de comités municipales de etnoeducación con las autoridades tradicionales y organizaciones representativas de los grupos étnicos en todas las entidades territoriales certificadas, en el marco de la asunción temporal de competencias del departamento.</t>
  </si>
  <si>
    <t>Implementar la estrategia de prevención de la desnutrición “Mil días para cambiar el mundo” con niños y niñas menores de 2 años, priorizando las zonas donde se presentan mayores casos de desnutrición.</t>
  </si>
  <si>
    <t>Realizar acompañamiento comunitario étnico, en aquellas comunidades de La Guajira en las cuales la estrategia UNIDOS haya concertado el ingreso a sus territorios, para realizar la recolección de información de necesidades de las comunidades atendidas.</t>
  </si>
  <si>
    <t>Fortalecer las capacidades técnicas de autoridades administrativas y sus equipos interdisciplinarios en La Guajira, brindando asistencia técnica frente al debido proceso en los tramites de restablecimiento de derechos, teniendo en cuenta el contexto cultural y territorial del departamento.</t>
  </si>
  <si>
    <t>Actualizar la información primaria sobre el potencial energético de La Guajira como base para la toma de decisiones en la orientación del sector en la región.</t>
  </si>
  <si>
    <t>Unidad de Planeación Minero Energética</t>
  </si>
  <si>
    <t>UPME</t>
  </si>
  <si>
    <t>Adecuar la variable étnica en las bases de datos y fuentes de información integradas al SISPRO, como insumo para desarrollar el enfoque intercultural en los Planes Territoriales de Salud, acorde con las perspectivas socioculturales de los pueblos.</t>
  </si>
  <si>
    <t>Ampliar las especificaciones técnicas que permiten el uso de materiales propios de la región de La Guajira en la construcción y mantenimiento de vías con volúmenes medios y bajos de tránsito.</t>
  </si>
  <si>
    <t>Apoyar técnicamente a la Gobernación de La Guajira para que realice la actualización y complementación del inventario de la red vial para actualizar el Plan Vial Departamental, en articulación con los instrumentos de ordenamiento territorial.</t>
  </si>
  <si>
    <t>Articular el plan de desarrollo territorial con el Plan Nacional de Desarrollo, el Plan de Desarrollo Departamental, el Plan Decenal de Salud Pública y el Plan de Intervenciones Colectivas en materia de política en salud con el fin de organizar y articular la política pública territorial en salud.</t>
  </si>
  <si>
    <t>Brindar asistencia técnica a las Empresas de Servicios Públicos (ESP) de Manaure y Uribia para mejorar la prestación de los servicios de acueducto y alcantarillado.</t>
  </si>
  <si>
    <t>Brindar asistencia técnica para lograr que en la zona urbana de todos los municipios de La Guajira se suministre agua apta para el consumo humano.</t>
  </si>
  <si>
    <t>Capacitar el recurso humano del sector salud de La Guajira, en temas inherentes a las funciones que desde la Secretaría de Salud Departamental se deben llevar a cabo.</t>
  </si>
  <si>
    <t>Conformar la mesa de generación de ingresos liderada por la Comisión Regional de Competitividad, para promover y gestionar procesos de desarrollo empresarial en los sectores priorizados en el departamento de La Guajira.</t>
  </si>
  <si>
    <t>Consolidar el Centro de Información Turística de Colombia (CITUR) mediante la integración del Sistema de Información Turístico Regional (SITUR) de La Guajira en línea con el plan estadístico sectorial de turismo.</t>
  </si>
  <si>
    <t>Definir el enfoque de inspección y vigilancia en el sector salud de La Guajira, teniendo en cuenta las condiciones de contexto del departamento.</t>
  </si>
  <si>
    <t>Superintendencia Nacional de Salud</t>
  </si>
  <si>
    <t>Supersalud</t>
  </si>
  <si>
    <t>Documentar los procesos y procedimientos de la Secretaría de Salud Departamental para organizar su gestión institucional.</t>
  </si>
  <si>
    <t>Ejecutar el plan de bienestar al aprendiz SENA en el departamento de La Guajira para favorecer la permanencia de la población matriculada.</t>
  </si>
  <si>
    <t>Elaborar lineamientos con las competencias laborales para la gestión en salud que requiere la política de atención integral en los territorios.</t>
  </si>
  <si>
    <t>Elaborar los estudios de ordenamiento de las Playas de Palomino (Dibulla) y Mayapo (Manaure) para fortalecer la actividad turística que allí se desarrolla.</t>
  </si>
  <si>
    <t>Elaborar y someter a aprobación instrumentos de planeación de corto, mediano y largo plazo del Plan Departamental de Aguas, Plan de Acción Municipal y Plan de Aseguramiento urbano y rural, con el fin de establecer las acciones requeridas para mejorar la operación y los indicadores de calidad de agua, cobertura y continuidad en el departamento de La Guajira.</t>
  </si>
  <si>
    <t>Establecer la planta mínima de personal misional necesaria para ejercer la autoridad sanitaria y cumplir las funciones asignadas a la Secretaría de Salud Departamental.</t>
  </si>
  <si>
    <t>Establecer lineamientos de política para la definición de esquemas empresariales de prestación del servicio de energía eléctrica en las zonas no interconectadas de La Guajira.</t>
  </si>
  <si>
    <t>Estructurar un esquema de operación de acueducto en la zona urbana de Manaure con el fin de mejorar la prestación de sus servicios.</t>
  </si>
  <si>
    <t>Estructurar un esquema de operación para la prestación de los servicios de acueducto y alcantarillado en la zona urbana de los municipios del sur de La Guajira.</t>
  </si>
  <si>
    <t>Estructurar un plan de suministro de agua potable y saneamiento básico rural para los municipios de La Guajira, de acuerdo con las directrices e instrumentos normativos de la política sectorial, para promover la articulación de acciones y fuentes de financiación.</t>
  </si>
  <si>
    <t>Implantar el Modelo Integral de Atención en Salud (MIAS) en las zonas rurales dispersas del departamento de La Guajira.</t>
  </si>
  <si>
    <t>Implementar el Plan de Aseguramiento Rural en La Guajira para asegurar la prestacion de los servicios públicos de agua potable y saneamiento básico a poblaciones dispersas, mediante un esquema adecuado a sus caracteristicas.</t>
  </si>
  <si>
    <t>Implementar el Plan de Aseguramiento Urbano en La Guajira para asegurar la prestacion de los servicios públicos de agua potable y saneamiento básico a la población mediante un esquema adecuado a sus caracteristicas.</t>
  </si>
  <si>
    <t>Implementar el Programa Territorial de Reorganización, Rediseño y Modernización de las ESE de La Guajira, con énfasis en el fortalecimiento de la resolutividad de atención de la población rural en las ESE departamentales.</t>
  </si>
  <si>
    <t>Implementar los sistemas de acueducto del corregimiento de Paraguachón (Maicao) para lograr la cobertura del servicio segun las necesidades de sus habitantes.</t>
  </si>
  <si>
    <t>Implementar un esquema operativo para el abastecimiento de agua potable mediante pila pública en las comunidades wayuu de Manaure, Maicao, Riohacha y Uribia, el cual contempla medidas de reconversión energética de las soluciones existentes.</t>
  </si>
  <si>
    <t>Mejorar la infraestructura física de ambientes de formación del SENA en La Guajira.</t>
  </si>
  <si>
    <t>Poner en funcionamiento del Sistema de Información de Agua y Saneamiento Rural (SIASAR) en La Guajira para monitorear las distintas soluciones de acceso al agua en la zona rural dispersa y contar con información sistemática y de calidad para la toma de decisiones.</t>
  </si>
  <si>
    <t>Poner en marcha una Empresa de Servicios Públicos (ESP) Departamental en La Guajira para desarrollar asistencia técnica a la prestación de los servicios de agua potable y saneamiento en zona rural y desempeñar las funciones del gestor en el marco de los Planes Departamentales de Agua.</t>
  </si>
  <si>
    <t>Prestar asesoría y acompañamiento técnico al departamento y los municipios de La Guajira para la estructuración y formulación de proyectos de infraestructura vial, de forma que se ajusten a los requerimientos técnicos y metodológicos existentes.</t>
  </si>
  <si>
    <t>Realizar acciones de inspección, vigilancia y control con base en el mapa de riesgos definidos por las entidades territoriales de La Guajira, de manera oportuna, pertinente y con enfoque diferencial.</t>
  </si>
  <si>
    <t>Realizar auditorías coordinadas con organismos responsables de la inspección, vigilancia y control en el sector salud, para garantizar la prestación de los servicios de salud en La Guajira de forma acorde a la normatividad.</t>
  </si>
  <si>
    <t>Solicitar planes de accion a aquellos prestadores de los municipios de La Guajira vigilados por la Superintendencia de Servicios Públicos Domiciliarios, que tengan mayores deficiencias en aspectos específicos de la prestación de los servicios a su cargo para que cumplan con los estándares requeridos.</t>
  </si>
  <si>
    <t>Fortalecer a la población indígena de La Guajira en los procesos productivos y de comercialización, en conjunto con la Gobernación y las Alcaldías del departamento.</t>
  </si>
  <si>
    <t>Apoyar la generación de ingresos con el fortalecimiento de unidades productivas en el departamento de La Guajira con el programa SENA Emprende Rural (SER).</t>
  </si>
  <si>
    <t>Asistir técnicamente los procesos productivos y de desarrollo de producto para acceder a oportunidades comerciales en comunidades o grupos artesanales que se prioricen en la Alta, Media y Baja Guajira.</t>
  </si>
  <si>
    <t>Apoyar la generación de ingresos con la creación de unidades productivas con el programa SENA Emprende Rural (SER) en el departamento de La Guajira.</t>
  </si>
  <si>
    <t>Llevar el Programa Colegios Amigos del Turismo a La Guajira para fomentar la cultura turística como una oportunidad de desarrollo para la población estudiantil de las instituciones educativas oficiales del departamento.</t>
  </si>
  <si>
    <t>Poner en marcha cuatro pozos de abastecimiento en Maicao para mejorar la continuidad del servicio de acueducto.</t>
  </si>
  <si>
    <t>Realizar seguimiento a los planes de acción propuestos por los prestadores de los municipios de La Guajira vigilados por la Superintendencia de Servicios Públicos Domiciliarios que tengan mayores deficiencias en aspectos específicos de la prestación de los servicios a su cargo.</t>
  </si>
  <si>
    <t>Acompañar a la Red Regional de Emprendimiento en la definición e implementación de programas y proyectos que generen capacidades para la promoción del emprendimiento, la innovación y la consolidación empresarial en La Guajira.</t>
  </si>
  <si>
    <t>Implementar los componentes de innovación en las líneas de acción de la ruta competitiva del turismo en el departamento de La Guajira.</t>
  </si>
  <si>
    <t>Realizar jornadas de formalización, legislación turística y beneficios tributarios y fiscales en La Guajira, para promover la formalización de la actividad empresarial en el departamento.</t>
  </si>
  <si>
    <t>Realizar jornadas de fortalecimiento empresarial sobre turismo en La Guajira, para promover la formalización de la actividad turística en el departamento.</t>
  </si>
  <si>
    <t>Realizar una vigilancia especial, en el marco de sus competencias, a los servicios públicos de agua potable y saneamiento básico en zona rural de La Guajira, con el fin de que la prestación alcance los estándares establecidos en la Ley 142 de 1994 y la normatividad del sector.</t>
  </si>
  <si>
    <t>Divulgar los beneficios de los proyectos de generación con fuentes no convencionales de energía renovables (FNCER) en las comunidades de La Guajira, a través de la estrategia de relacionamiento territorial del sector minero energético, en articulación con la Unidad de Planeación Minero Energética (UPME).</t>
  </si>
  <si>
    <t>Desarrollar programas de formación en salud con enfoque intercultural para el fortalecimiento del talento humano en las comunidades indígenas de La Guajira.</t>
  </si>
  <si>
    <t>Desarrollar programas de formación SENA Emprende Rural (SER) con enfoque en emprendimiento rural en el departamento de La Guajira.</t>
  </si>
  <si>
    <t>Divulgar la información de los proyectos de generación inscritos en la UPME y de proyectos de las redes de transmisión nacional y regional de energía eléctrica para conectar generadores y mejorar el servicio en La Guajira, en el marco de la Mesa de Diálogo y Concertación para el Pueblo Wayuu colombiano.</t>
  </si>
  <si>
    <t>Medir el potencial energético solar - eólico de La Guajira.</t>
  </si>
  <si>
    <t>Impartir formación para el trabajo para la población indígena de La Guajira.</t>
  </si>
  <si>
    <t>4.6</t>
  </si>
  <si>
    <t>Desarrollar un modelo para la consolidación de centros nacionales de I+D+i que contemple áreas y tecnologías estratégicas para el crecimiento verde (CTI - Línea de acción 34).</t>
  </si>
  <si>
    <t>Desarrollar una estrategia para fomentar proyectos estratégicos de bioeconomía regional (Bioeconomía - Línea de acción 4).</t>
  </si>
  <si>
    <t>Diseñar una estrategia de pastoreo a través del conocimiento de la disponibilidad de forraje, reconociendo y evaluando las principales especies arbóreas y arbustivas que se consumen los animales de las comunidades wayuu.</t>
  </si>
  <si>
    <t>Corporación Colombiana de Investigación Agropecuaria</t>
  </si>
  <si>
    <t>AGROSAVIA</t>
  </si>
  <si>
    <t>Establecer una subcuenta dentro del Fondo Francisco José de Caldas de Colciencias para CTI aplicada a bioeconomía y el programa Colombia BIO (Bioeconomía - Línea de acción 3).</t>
  </si>
  <si>
    <t>Implementar el programa de construcción y dotación de las Casas para el Desarrollo de la Pesca Artesanal (CDPA) con el fin de impulsar la formación socio-empresarial y fortalecimiento de los pescadores artesanales de La Guajira, con énfasis en las comunidades de la Media y Alta Guajira.</t>
  </si>
  <si>
    <t>Publicar la Guía de Compras Públicas con criterios de sostenibilidad (Economía circular - Línea de acción 30).</t>
  </si>
  <si>
    <t>Colombia Compra Eficiente</t>
  </si>
  <si>
    <t>Colombia Compra</t>
  </si>
  <si>
    <t>Realizar la administración, operación y mantenimiento de la infraestructura de riego del río Rancheria.</t>
  </si>
  <si>
    <t>Reglamentar el Decreto 570 de 2018 para definir el mecanismo competitivo que promueva la contratación a largo plazo de proyectos de generación de energía eléctrica dando cumplimiento a los objetivos del mencionado Decreto (FNCER - Línea de acción 10).</t>
  </si>
  <si>
    <t>Fortalecer los programas de prestación de servicios metrológicos, mediante la ampliación de los servicios en el campo del crecimiento verde dirigidos a industrias, laboratorios de análisis y certificación de muestras y centros de investigación (CTI - Línea de acción 34).</t>
  </si>
  <si>
    <t>Instituto Nacional de Metrología</t>
  </si>
  <si>
    <t>INM</t>
  </si>
  <si>
    <t>- Definir criterios básicos para la ubicación de la infraestructura de acopio y tratamiento para la recuperación de materiales y productos (Economía circular - Línea de acción 29).</t>
  </si>
  <si>
    <t>- Diseñar e implementar proyectos tipo para la infraestructura de tratamiento de residuos sólidos con enfoque de cierre de ciclos (Economía circular - Línea de acción 29).</t>
  </si>
  <si>
    <t>- Diseñar una batería de indicadores de ciencia, tecnología e innovación (CTI) en bioeconomía e implementar su medición periódica (Bioeconomía - Línea de acción 1).</t>
  </si>
  <si>
    <t>- Establecer los lineamientos para la promoción e incorporación de sistemas de almacenamiento de energía en el sistema eléctrico nacional (FNCER - Línea de acción 11).</t>
  </si>
  <si>
    <t>- Establecer los protocolos para fomentar la separación en la fuente, la recolección y el transporte de materiales y productos en el marco de la economía circular (Economía circular - Línea de acción 29).</t>
  </si>
  <si>
    <t>- Fortalecer los servicios climáticos en el sector de energía para mitigar los efectos climáticos en áreas priorizadas del país (FNCER - Línea de acción 11).</t>
  </si>
  <si>
    <t>Instituto de Hidrología, Meteorología y Estudios Ambientales</t>
  </si>
  <si>
    <t>IDEAM</t>
  </si>
  <si>
    <t>- Implementar el Plan Integral de Gestión de Cambio Climático del sector minero energético, que incluya mecanismos para realizar el seguimiento a los avances de las líneas estratégicas para la reducción de emisiones y resiliencia del sector minero- energético (FNCER - Línea de acción 11).</t>
  </si>
  <si>
    <t>Activar el Comité Asesor de Política Forestal (Decreto 2173 de 1996), articulando las mesas forestales regionales, a fin de liderar la Agenda Forestal Nacional (Economía forestal - Línea de acción 7).</t>
  </si>
  <si>
    <t>Actualizar el Decreto 1498 de 2008 con el objetivo de definir mecanismos para realizar una vigilancia articulada entre el Instituto Colombiano Agropecuario y las autoridades ambientales para el control del aprovechamiento y movilización de la madera (Economía forestal - Línea de acción 6).</t>
  </si>
  <si>
    <t>Actualizar el Decreto 1791 de 1996 (incorporado en el Decreto Único 1076 de 2015) que establece el régimen de aprovechamiento forestal (maderables y no maderables) incluyendo lo relacionado con el aprovechamiento en zonas de reserva forestal de Ley 2a 1959 (Economía forestal - Línea de acción 6).</t>
  </si>
  <si>
    <t>Actualizar la herramienta de verificación de los negocios verdes y sostenibles (NVS - Línea de acción 13).</t>
  </si>
  <si>
    <t>Actualizar la Política Nacional de Producción y Consumo Sostenible (Economía circular - Línea de acción 30).</t>
  </si>
  <si>
    <t>Actualizar la reglamentación de especies "no CITES", específicamente los artículos asociados a exportación de muestras de material biológico y genético (Bioeconomía - Línea de acción 5).</t>
  </si>
  <si>
    <t>Adelantar las acciones requeridas para radicar en el Congreso el proyecto de ley por el cual se ratifica el Protocolo de Nagoya (Bioeconomía - Línea de acción 5).</t>
  </si>
  <si>
    <t>Ajustar el numeral 7 del artículo 2.2.2.3.4.2 del Decreto Único Reglamentario del Sector Ambiente y Desarrollo Sostenible en relación a la exigibilidad del diagnóstico ambiental de alternativas para proyectos de exploración y uso de fuentes de energía alternativa virtualmente contaminantes con capacidad instalada mayor a 10 MW (FNCER - Línea de acción 10).</t>
  </si>
  <si>
    <t>Ampliar el etiquetado energético a todos los equipos usados por todos los sectores de la economía nacional, actualizar los reglamentos y esquemas de etiquetado que permita al consumidor tomar decisiones informadas, determinar los estándares mínimos de desempeño energético, bajo enfoque MEPS, y garantizar su revisión cada tres años (Gestión eficiente de la demanda de energía - Línea de acción 25).</t>
  </si>
  <si>
    <t>Analizar la viabilidad de incorporar criterios de desempeño ambiental dentro de la evaluación para la cofinanciación de Proyectos Integrales de Desarrollo Agropecuario Rural (PIDAR) (Productividad del suelo - Línea de acción 16).</t>
  </si>
  <si>
    <t>Conformar la red de unidades productivas modelo que incorporen en los sistemas de producción las buenas prácticas y tecnologías orientadas al crecimiento verde, diferenciadas por regiones, que permita el diálogo de saberes (Productividad del suelo - Línea de acción 14).</t>
  </si>
  <si>
    <t>Consolidar y generalizar el uso de sistemas de trazabilidad, incluyendo el salvoconducto único nacional en línea y demás instrumentos de movilización de productos forestales (Economía forestal - Línea de acción 7).</t>
  </si>
  <si>
    <t>Construir un portafolio nacional de productos BIO de alto valor agregado, con base en avances existentes (Bioeconomía - Línea de acción 4).</t>
  </si>
  <si>
    <t>Coordinar el proceso para la conformación de una Comisión Interinstitucional de Bioeconomía para apalancar su conocimiento y el desarrollo de productos biobasados (Bioeconomía - Línea de acción 1).</t>
  </si>
  <si>
    <t>Crear el Observatorio de Energía como plataforma de consolidación y análisis de la información oficial respecto a la oferta y demanda de energía en Colombia (Gestión eficiente de la demanda de energía - Línea de acción 26).</t>
  </si>
  <si>
    <t>Crear instrumentos de financiación específicos para pequeñas y medianas empresas de los clústeres forestales (Economía forestal - Línea de acción 8).</t>
  </si>
  <si>
    <t>Crear una línea de financiación dentro del FENOGE para promover la introducción de energías eficientes, reconversión tecnológica y autogeneración a pequeña escala (Gestión eficiente de la demanda de energía - Línea de acción 25).</t>
  </si>
  <si>
    <t>Definir los lineamientos de la creación del Incentivo a la Capitalización Rural (ICR) para Proyectos de Inversión Sostenibles Agropecuarios para su aprobación en la Comisión Nacional de Crédito Agropecuario (Productividad del suelo - Línea de acción 16).</t>
  </si>
  <si>
    <t>Definir los lineamientos de Política para crear las condiciones especiales del Incentivo al Seguro Agropecuario con énfasis en pequeños productores con proyectos y/o actividades sostenibles agropecuarias para su aprobación en la CNCA (Productividad del suelo - Línea de acción 16).</t>
  </si>
  <si>
    <t>Definir los lineamientos para la creación de la línea Especial de Crédito (LEC) para Proyectos y/o Actividades Sostenibles Agropecuarias para su aprobación en la Comisión Nacional de Crédito Agropecuario (Productividad del suelo - Línea de acción 16).</t>
  </si>
  <si>
    <t>Definir los lineamientos para la creación de las condiciones especiales del Fondo Agropecuario de Garantías -FAG de los productores con proyectos y/o actividades sostenibles agropecuarias para su aprobación en la CNCA (Productividad del suelo - Línea de acción 16).</t>
  </si>
  <si>
    <t>Definir los parámetros mínimos de seguridad, homologación y condiciones de operación (revisión técnico mecánica) de los vehículos eléctricos para los procesos de ensamble e importación (Movilidad eléctrica - Línea de acción 27).</t>
  </si>
  <si>
    <t>Definir una Estrategia Nacional de Economía Circular de largo plazo y su plan de acción integral dirigida al sector privado (Economía circular - Línea de acción 28).</t>
  </si>
  <si>
    <t>Definir, en los planes departamentales de extensión agropecuaria, estrategias orientadas al trabajo articulado en la cadena de valor que estimulen la creación de empresas enfocadas al crecimiento verde incluyendo la Agricultura Campesina, Familiar y Comunitaria (ACFC) (Productividad del suelo - Línea de acción 17).</t>
  </si>
  <si>
    <t>Desarrollar el Inventario Nacional Forestal para Colombia.</t>
  </si>
  <si>
    <t>Desarrollar la estrategia para el cierre de brechas de capital humano identificadas por los sectores en el marco de la Política de Crecimiento Verde (Empleos verdes - Línea de acción 32).</t>
  </si>
  <si>
    <t>Desarrollar la hoja de ruta para mejorar la gestión de la información asociada al sector energético (Gestión eficiente de la demanda de energía - Línea de acción 26).</t>
  </si>
  <si>
    <t>Desarrollar modelos productivos para los sistemas de producción que potencian el crecimiento verde y una agricultura climáticamente inteligente (Productividad del suelo - Línea de acción 15).</t>
  </si>
  <si>
    <t>Desarrollar un mapa de ruta para garantizar el despliegue tecnológico de las infraestructuras de medición avanzada, así como su interoperabilidad, ciberseguridad y gobernanza de datos - Medición Inteligente (Gestión eficiente de la demanda de energía - Línea de acción 25).</t>
  </si>
  <si>
    <t>Desarrollar un módulo dentro del Sistema de Información del Recurso Hídrico para el seguimiento de la Tasa por Uso de Agua -TUA- y la tasa retributiva (Productividad del agua - Línea de acción 22).</t>
  </si>
  <si>
    <t>Desarrollar un programa de acreditación de actividades agropecuarias priorizadas que incorporen buenas prácticas y tecnologías orientadas al crecimiento verde, de manera articulada con el Decreto 1595 de 2015 y el Subsistema Nacional de la Calidad (Productividad del suelo - Línea de acción 17).</t>
  </si>
  <si>
    <t>Desarrollar una estrategia de fortalecimiento dirigido a las Corporaciones Autónomas Regionales, basado en el uso de instrumentos de información para mejorar la gestión del recurso hídrico (Productividad del agua - Línea de acción 18).</t>
  </si>
  <si>
    <t>Desarrollar una propuesta de estrategia para la migración hacia taxis eléctricos para presentar a las ciudades (Movilidad eléctrica - Línea de acción 27).</t>
  </si>
  <si>
    <t>Desarrollar una propuesta para el fomento y financiación para pruebas de concepto, validación y escalamiento por parte de la academia y del sector privado a partir de instrumentos existentes (Bioeconomía - Línea de acción 3).</t>
  </si>
  <si>
    <t>Desarrollar, en el marco de las Leyes 1876 de 2017 y la 1731 de 2014, alianzas entre Agrosavia y los gremios para mejorar la captura de información de los principales cultivos y ofertas tecnológicas de producción sostenible, con el fin de que se incorpore en la plataforma SIEMBRA (Productividad del suelo - Línea de acción 15).</t>
  </si>
  <si>
    <t>Dinamizar la agenda regulatoria para impulsar el desarrollo de la gestión eficiente de la demanda de energía (Gestión eficiente de la demanda de energía - Línea de acción 25).</t>
  </si>
  <si>
    <t>Dinamizar la agenda regulatoria para impulsar la penetración de las FNCER dentro de la matriz energética (FNCER - Línea de acción 12).</t>
  </si>
  <si>
    <t>Diseñar una estrategia de capacitación con un horizonte a 2030, la cual será actualizada de forma continua y establecerá espacios de capacitación con una frecuencia mínima anual en diferentes regiones del país (NVS - Línea de acción 13).</t>
  </si>
  <si>
    <t>Elaboración de una propuesta de ajuste y creación de incentivos a la penetración de vehículos eléctricos en el transporte de carga, público de pasajeros y privado, a presentar al Ministerio de Hacienda y Crédito Público (Movilidad eléctrica - Línea de acción 27).</t>
  </si>
  <si>
    <t>Elaborar una guía para el desarrollo de infraestructura logística y para agregación de valor de la cadena agropecuaria orientada a soportar los circuitos cortos de la agricultura campesina, familiar y comunitaria definida en la Resolución 464 de 2017 (Productividad del suelo - Línea de acción 17).</t>
  </si>
  <si>
    <t>Elaborar una revisión técnica sobre el alcance de las tipologías de proyectos para promover la investigación, el desarrollo tecnológico y la innovación orientados al crecimiento verde y presentarla ante el Consejo de Beneficios Tributarios para su aprobación (CTI - Línea de acción 34).</t>
  </si>
  <si>
    <t>Establecer la reglamentación para los Productos Forestales No Maderables (PFNM) (Economía forestal - Línea de acción 6).</t>
  </si>
  <si>
    <t>Establecer lineamientos de política para el desarrollo de la infraestructura, comercialización y operación de la movilidad eléctrica (Movilidad eléctrica - Línea de acción 27).</t>
  </si>
  <si>
    <t>Establecer lineamientos para la participación de otras entidades, como el Ministerio de Transporte y el Ministerio de Vivienda, Ciudad y Territorio, en la CIURE (Gestión eficiente de la demanda de energía - Línea de acción 26).</t>
  </si>
  <si>
    <t>Establecer lineamientos para la promoción de la participación activa de diversos agentes del sector de servicios energéticos en el mercado de eficiencia energética (Gestión eficiente de la demanda de energía - Línea de acción 25).</t>
  </si>
  <si>
    <t>Establecer los lineamientos técnicos para la elaboración y adopción de planes maestros de reconversión productiva (Productividad del suelo - Línea de acción 14).</t>
  </si>
  <si>
    <t>Establecer un arreglo institucional orientado a la bioprospección y la biotecnología en Colombia (Bioeconomía - Línea de acción 1).</t>
  </si>
  <si>
    <t>Evaluar la creación de un gestor de eficiencia energética a partir de los análisis realizados a la fecha (Gestión eficiente de la demanda de energía - Línea de acción 26).</t>
  </si>
  <si>
    <t>Evaluar la implementación de la Tasa Retributiva para analizar los resultados de su aplicación y los posibles ajustes a la misma (Productividad del agua - Línea de acción 22).</t>
  </si>
  <si>
    <t>Evaluar la relación existente entre los instrumentos fiscales actuales y la productividad de la tierra para la incorporación de criterios de crecimiento verde que incentiven un mejor aprovechamiento del suelo y un desempeño sostenible del sector agropecuario (Productividad del suelo - Línea de acción 16).</t>
  </si>
  <si>
    <t>Expedir la regulación que promueva la prestación regional de la actividad de tratamiento de aguas residuales a través de la desintegración vertical (Productividad del agua - Línea de acción 19).</t>
  </si>
  <si>
    <t>Facilitar en el marco de la Red Temática de Gestión Integral de recurso hídrico, la formulación e implementación de proyectos enfocados en el uso eficiente del agua, la difusión y transferencia de buenas prácticas (Productividad del agua - Línea de acción 21).</t>
  </si>
  <si>
    <t>Formular el marco conceptual para la elaboración de una cuenta satélite para la bioeconomía, con el fin de incorporar la información asociada a la participación de la bioeconomía en el PIB nacional (Bioeconomía - Línea de acción 1).</t>
  </si>
  <si>
    <t>Formular el marco conceptual para la medición de empleos verdes a partir de fuentes estadísticas actuales y nuevas (Empleos verdes - Línea de acción 33).</t>
  </si>
  <si>
    <t>Formular el programa de movilidad eléctrica en Colombia (Movilidad eléctrica - Línea de acción 27).</t>
  </si>
  <si>
    <t>Formular la propuesta metodológica de la cuenta de flujo de materiales, en el marco de las cuentas ambientales del DANE, para medir la productividad en el uso de los materiales en el nivel nacional (Economía circular - Línea de acción 31).</t>
  </si>
  <si>
    <t>Formular las bases para un programa de reemplazo tecnológico en la flota oficial del país, fomentando la adquisición de vehículos eléctricos e híbridos para las entidades públicas (Movilidad eléctrica - Línea de acción 27).</t>
  </si>
  <si>
    <t>Formular política pública para el fomento de la agricultura ecológica y agroecológica (Productividad del suelo - Línea de acción 15).</t>
  </si>
  <si>
    <t>Formular un documento técnico que revise las pérdidas en los sistemas de acueducto y que, permita priorizar las condiciones para la inversión en renovación de infraestructura de redes (Productividad del agua - Línea de acción 19).</t>
  </si>
  <si>
    <t>Formular una estrategia de posicionamiento de la bioeconomía dentro de las Comisiones Regionales de Competitividad y los Consejos Departamentales de Ciencia, Tecnología e Innovación - CODECTI, bajo las directrices del Comité Ejecutivo del Sistema Nacional de Competitividad, Ciencia, Tecnología e Innovación - SNCCTeI, para su fortalecimiento a nivel regional (Bioeconomía - Línea de acción 1).</t>
  </si>
  <si>
    <t>Formular una estrategia integral de financiación para la gestión forestal que incluya entre otros: tasas de aprovechamiento, financiación de los instrumentos de manejo forestal, fondos de cooperación internacional y demás instrumentos económicos (Economía forestal - Línea de acción 8).</t>
  </si>
  <si>
    <t>Fortalecer el enfoque ambiental del servicio de extensión agropecuaria, en el marco de la Ley 1876 de 2017 (Productividad del suelo - Línea de acción 14).</t>
  </si>
  <si>
    <t>Fortalecer las capacidades administrativas, técnicas y legales para el Ministerio de Ambiente y Desarrollo Sostenible para atender los temas conexos con el acceso a recursos biológicos, genéticos y su derivados (Bioeconomía - Línea de acción 1).</t>
  </si>
  <si>
    <t>Fortalecer las capacidades del Ministerio de Ambiente y Desarrollo Sostenible y las Corporaciones Autónomas Regionales para la administración forestal, a través de la incorporación de profesionales especializados para el acompañamiento en las zonas priorizadas para el desarrollo de clústers (Economía forestal - Línea de acción 7).</t>
  </si>
  <si>
    <t>Fortalecer los servicios climáticos en el sector agropecuario para mejorar la productividad, mitigando efectos climáticos en áreas priorizadas del país (Productividad del agua - Línea de acción 18).</t>
  </si>
  <si>
    <t>Generar el direccionamiento para que, a través de los mecanismos o instancias, tal como la Red nacional de observatorios regionales de mercado de trabajo (RED ORMET), entre otros, se implemente la metodología para la identificación y medición de brechas de capital humano en el marco de la política de Crecimiento Verde (Empleos verdes - Línea de acción 32).</t>
  </si>
  <si>
    <t>Implementar el programa de investigación para la gestión integral del recurso hídrico (Productividad del agua - Línea de acción 21).</t>
  </si>
  <si>
    <t>Implementar nuevas reglas de cálculo y asignación de la tasa de aprovechamiento forestal (Economía forestal - Línea de acción 6).</t>
  </si>
  <si>
    <t>Implementar un mecanismo de gobernanza en el Ministerio de Minas y Energía para hacer seguimiento a los reglamentos y esquemas de etiquetado, en relación con el contexto nacional y necesidad de actualización (Gestión eficiente de la demanda de energía - Línea de acción 25).</t>
  </si>
  <si>
    <t>Implementar una estrategia de sostenibilidad financiera y administrativa para el Programa Nacional de Monitoreo del Recurso Hídrico (PNMRH), a través de las líneas de financiación del sector ambiental (Productividad del agua - Línea de acción 24).</t>
  </si>
  <si>
    <t>Implementar una estrategia que permita la apropiación de tecnologías para el reúso del agua por parte de diferentes usuarios del recurso hídrico (Productividad del agua - Línea de acción 23).</t>
  </si>
  <si>
    <t>Implementar, en el marco de los compromisos de la Contribución Nacionalmente Determinada, mecanismos de precios y/o de mercado asociados a las emisiones de CO2 (FNCER - Línea de acción 10).</t>
  </si>
  <si>
    <t>Incentivar la capacitación en el marco de la política de crecimiento verde, mediante las Unidades Vocacionales de Aprendizaje en Empresa – UVAE (Empleos verdes - Línea de acción 32).</t>
  </si>
  <si>
    <t>Incorporar criterios de crecimiento verde dentro de la estrategia de estandarización de proyectos del Gobierno Nacional (CTI - Línea de acción 34).</t>
  </si>
  <si>
    <t>Incorporar dentro de los instrumentos de emprendimiento existentes el apoyo a la bioeconomía (Bioeconomía - Línea de acción 3).</t>
  </si>
  <si>
    <t>Incorporar el desarrollo de líneas férreas eléctricas en el Programa de Movilidad Eléctrica en Colombia (Movilidad eléctrica - Línea de acción 27).</t>
  </si>
  <si>
    <t>Incorporar el enfoque de manejo sostenible de tierra y prácticas agroecológicas en el desarrollo de nuevas ofertas tecnológicas (Productividad del suelo - Línea de acción 15).</t>
  </si>
  <si>
    <t>Incorporar elementos de crecimiento verde en la Agenda Dinámica de Investigación que Agrosavia ha venido desarrollando en materia de agroforestería (Economía forestal - Línea de acción 9).</t>
  </si>
  <si>
    <t>Incorporar en el Programa Insitucional de Monitoreo del Recurso Hídrico el uso de sensores remotos e información satelital en zonas priorizadas de actividad minera (Productividad del agua - Línea de acción 20).</t>
  </si>
  <si>
    <t>Incorporar en el Reglamento Técnico del Sector de Agua Potable y Saneamiento Básico (RAS) lineamientos para el uso de nuevas tecnologías para el tratamiento de aguas residuales y el aprovechamiento de subproductos y energía (biosólidos y biogás) (Productividad del agua - Línea de acción 18).</t>
  </si>
  <si>
    <t>Incorporar en la Agenda Nacional de Emprendimiento e Innovación los criterios para crecimiento verde con visión de mediano y largo plazo, en conjunto con el sector productivo y las regiones (CTI - Línea de acción 35).</t>
  </si>
  <si>
    <t>Incorporar en las bases de los nuevo marcos tarifarios los aspectos asociados a infraestructura verde que permitan asegurar un adecuado manejo de las fuentes abastecedoras (Productividad del agua - Línea de acción 19).</t>
  </si>
  <si>
    <t>Incorporar los criterios de crecimiento verde en el Marco Estratégico Corporativo de Agrosavia (Productividad del suelo - Línea de acción 15).</t>
  </si>
  <si>
    <t>Incorporar, en el marco del Sistema Nacional de Innovación Agropecuaria, acciones de soporte al Subsistema de Estensión Agropecuaria para la agroforestería (Economía forestal - Línea de acción 9).</t>
  </si>
  <si>
    <t>Integrar los sistemas de información forestal del Ministerio de Agricultura y Desarrollo Rural y el Ministerio de Ambiente y Desarrollo Sostenible para garantizar su interoperabilidad (Economía forestal - Línea de acción 7).</t>
  </si>
  <si>
    <t>Poner en marcha una Agenda Nacional Forestal integrando los Lineamientos de Política para Plantaciones Forestales Comerciales y las políticas de control de la deforestación y gestión sostenible del bosque natural y su restauración (Economía forestal - Línea de acción 6).</t>
  </si>
  <si>
    <t>Presentar ante el Congreso de la República un proyecto de ley para la gestión integral de residuos sólidos (Economía circular - Línea de acción 28).</t>
  </si>
  <si>
    <t>Presentar ante la Comisión Nacional de Crédito Agropecuario (CNCA), la creación de la línea de Crédito de Fomento Agropecuario (redescuento) para Proyectos y/o actividades Productivas Sostenibles Agropecuarias (Productividad del suelo - Línea de acción 16).</t>
  </si>
  <si>
    <t>Presentar el proyecto de Ley Forestal, a través de un proceso de concertación y socialización con actores relevantes, que contribuya a una visión integrada para el sector (Economía forestal - Línea de acción 6).</t>
  </si>
  <si>
    <t>Proponer lineamientos para el desarrollo, adopción, consolidación y actualización de las competencias laborales de los trabajadores, en el marco de la Política de Crecimiento Verde (Empleos verdes - Línea de acción 32).</t>
  </si>
  <si>
    <t>Realizar el piloto e implementación de la ruta de los Planes de Ordenamiento Social de la Propiedad en los municipios de Dibulla, San Juan del Cesar y Fonseca en el marco del proyecto de Catastro Multiproposito.</t>
  </si>
  <si>
    <t>Realizar la evaluación de tierras para la zonificación agropecuaria en el departamento de La Guajira, previa solicitud de la Gobernación, en coordinación con la [Unidad de Planificación Rural Agropecuaria (UPRA)] y el [Ministerio de Agricultura y Desarrollo Rural].</t>
  </si>
  <si>
    <t>Realizar la evaluación ex-post de la reglamentación de entrega de excedentes para plantas de generación con FNCER (Gestión eficiente de la demanda de energía - Línea de acción 25).</t>
  </si>
  <si>
    <t>Realizar un estudio de diagnóstico y propuesta de instrumentos requeridos para el fomento de los negocios verdes y sostenibles en el marco del crecimiento verde (NVS - Línea de acción 13).</t>
  </si>
  <si>
    <t>Realizar un estudio para evaluar el potencial del desarrollo de distritos térmicos que integren energía eléctrica y servicios de calor y frío (Gestión eficiente de la demanda de energía - Línea de acción 25).</t>
  </si>
  <si>
    <t>Reglamentar e implementar el Servicio Forestal Nacional, creado mediante la Ley 37 de 1989, como mecanismo de articulación entre las diferentes instituciones involucradas en la gestión sostenible de los bosques (Economía forestal - Línea de acción 7).</t>
  </si>
  <si>
    <t>Reglamentar el parágrafo único del artículo 1o de la Ley 101 de 1993, la cual define que la explotación forestal (maderables) se considera una actividad esencialmente agrícola (Economía forestal - Línea de acción 6).</t>
  </si>
  <si>
    <t>Revisar la estrategia de priorización de apuestas productivas, para determinar si existen productos que, al haber sido priorizados en las agendas integradas departamentales de varios departamentos, deberían ser parte de una agenda de priorización no solo departamental sino también nacional (Línea de acción 18).</t>
  </si>
  <si>
    <t>Revisar que las metodologías alternativas para la identificación de apuestas productivas cumplan los criterios y pasos definidos por el Gobierno nacional (Línea de acción 18).</t>
  </si>
  <si>
    <t>Usar sensores remotos e información satelital para el monitoreo en zonas priorizadas de concentración de distritos mineros (Productividad del agua - Línea de acción 20).</t>
  </si>
  <si>
    <t>Vincular criterios de crecimiento verde en las agendas integrales departamentales, en el marco de la implementación de la Política Nacional de Desarrollo Productivo (CTI - Línea de acción 35).</t>
  </si>
  <si>
    <t>Generar nuevos registros de códigos de barra de ADN de los especímenes recolectados, en la plataforma internacional BoldSystems, a través de iBOL Colombia (Bioeconomía - Línea de acción 2).</t>
  </si>
  <si>
    <t>Generar nuevos registros de especímenes en el Global Biodiversity Information Facility (GBIF) a través del SiB Colombia (Bioeconomía - Línea de acción 2).</t>
  </si>
  <si>
    <t>Reformar el Certificado de Incentivo Forestal (CIF) para mejorar criterios de asignación y capacidad de acompañamiento técnico (Economía forestal - Línea de acción 8).</t>
  </si>
  <si>
    <t>Implementar el programa Red de Seguridad Alimentaria - ReSA Rural en la Baja Guajira para aumentar la producción de alimentos para el autoconsumo, la promoción de hábitos alimentarios saludables y el uso de alimentos y productos locales.</t>
  </si>
  <si>
    <t>Adelantar actividades de promoción y difusión del sistema de propiedad industrial para empresas, centros de investigación y en general aquellas entidades que desarrollen tecnologías verdes (CTI - Línea de acción 34).</t>
  </si>
  <si>
    <t>Realizar expediciones de biodiversidad para su caracterización y valoración (incluyendo posibles investigaciones en bioprospección), en zonas continentales y marinas (Bioeconomía - Línea de acción 2).</t>
  </si>
  <si>
    <t>Acompañar el proceso de evaluación de alternativas para la integración de material rodante eléctrico en los Sistemas Integrados de Transporte Masivo (SITM) y en los Sistemas Estratégicos de Transporte Público (SETP) (Movilidad eléctrica - Línea de acción 27).</t>
  </si>
  <si>
    <t>Concertar en los CONPES de cofinanciación de los Sistemas Integrados de Transporte Masivo (SITM) y en los Sistemas Estratégicos de Transporte Público (SETP) los criterios ambientales para infraestructura y operación (Movilidad eléctrica - Línea de acción 27).</t>
  </si>
  <si>
    <t>Estructurar alianzas productivas en municipios priorizados de la Alta y Media Guajira para vincular a pequeños productores rurales con un aliado comercial formal, bajo un esquema de agronegocios.</t>
  </si>
  <si>
    <t>Apoyar el desarrollo de proyectos de Turismo Científico de Naturaleza a nivel regional, que aprovechen sosteniblemente los activos bioculturales en los territorios (Bioeconomía - Línea de acción 4).</t>
  </si>
  <si>
    <t>Aumentar, a través del Programa de Fortalecimiento de Sistemas Productivos Agropecuarios Sostenibles, los productores que adoptan buenas prácticas agropecuarias (Productividad del suelo - Línea de acción 17).</t>
  </si>
  <si>
    <t>Apoyar el desarrollo empresarial de pequeñas y medianas empresas en bioeconomía en el marco del portafolio de cofinanciación público-privado/riesgo compartido con organismos internacionales (Bioeconomía - Línea de acción 3).</t>
  </si>
  <si>
    <t>Incorporar criterios de sostenibilidad en los nuevos acuerdos marco para productos que se ofrecen en la tienda virtual (Economía circular - Línea de acción 30).</t>
  </si>
  <si>
    <t>Realizar capacitaciones a proveedores y entidades sobre la apropiación de criterios de sostenibilidad para compras estatales y la aplicación de la Guía de Compras Públicas (Economía circular - Línea de acción 30).</t>
  </si>
  <si>
    <t>Gestionar el acceso a la propiedad de la tierra en zonas rurales de La Guajira, mediante la adjudicación, regularización y formalización de predios sujetos de reforma agraria.</t>
  </si>
  <si>
    <t>Generar, por medio de la implementación de las ventanillas regionales de negocios verdes, la verificación de nuevos negocios verdes y sostenibles (NVS - Línea de acción 13).</t>
  </si>
  <si>
    <t>Sistematizar la información de especímenes biológicos y todos sus derivados depositados en las colecciones biológicas, implementando buenas prácticas de almacenamiento y manejo de los mismos (Bioeconomía - Línea de acción 2).</t>
  </si>
  <si>
    <t>4.4</t>
  </si>
  <si>
    <t>Actualizar la guía sectorial de proyectos de CTI, y los catálogos MGA que hacen parte del Fondo de Ciencia Tecnología e Innovación (FCTI) para mejorar su pertinencia con las necesidades en el desarrollo de actividades de CTI (CTI - Línea de acción 34).</t>
  </si>
  <si>
    <t>Coordinar la elaboración del Plan de Seguridad Alimentaria y Nutricional del departamento de La Guajira, en conjunto con la Gobernación y demas entidades de la Comisión Intersectorial de Seguridad Alimentaria y Nutricional (CISAN).</t>
  </si>
  <si>
    <t>Estructurar e implementar técnica, financiera y legalmente proyectos integrales de desarrollo agropecuario y rural en la Media Guajira, con infraestructura de riego, activos productivos, asistencia técnica y comercialización, con el fin de fortalecer la actividad agropecuaria en esta región.</t>
  </si>
  <si>
    <t>Implementar el programa Red de Seguridad Alimentaria - ReSA Étnico en la Alta y Media Guajira para aumentar la producción de alimentos para el auto consumo, favoreciendo la valorización del patrimonio agroalimentario, los saberes y prácticas alimentarias.</t>
  </si>
  <si>
    <t>Promover la apropiación social del conocimiento de la biodiversidad a través de convocatorias, divulgación científica, centros de ciencia y jardines botánicos abiertos al público (Bioeconomía - Línea de acción 2).</t>
  </si>
  <si>
    <t>Implementar soluciones integrales con acceso a agua potable y seguridad alimentaria en comunidades wayuu de la Alta Guajira.</t>
  </si>
  <si>
    <t>Estructurar e implementar técnica, financiera y legalmente proyectos integrales de desarrollo agropecuario y rural en la Alta Guajira, con infraestructura de riego, activos productivos, asistencia técnica y comercialización, con el fin de fortalecer la actividad agropecuaria en esta región.</t>
  </si>
  <si>
    <t>Generar estadísticas básicas productivas del departamento de La Guajira con el fin de mejorar la toma de decisiones a partir del conocimiento de las actividades agropecuarias.</t>
  </si>
  <si>
    <t>Legalizar tierras de Comunidades Negras de La Guajira mediante el procedimiento de titulación colectiva para establecer su seguridad jurídica, reconocer sus territorios, preservar usos y costumbres y mejorar la calidad de vida de estas comunidades en el departamento.</t>
  </si>
  <si>
    <t>Socializar la versión más actualizada existente del Atlas de Complejidad Económica para Colombia (Datlas) en los diferentes departamentos del país, a través de procesos de divulgación presenciales y virtuales (Línea de acción 17).</t>
  </si>
  <si>
    <t>Implementar sistemas de abastecimiento de agua a comunidades vulnerables (pozos y reservorios) en zonas prioritarias de comunidades étnicas (indigenas y afordescendientes) de La Guajira.</t>
  </si>
  <si>
    <t>Corporación Autónoma Regional de la Guajira</t>
  </si>
  <si>
    <t>Corpoguajira</t>
  </si>
  <si>
    <t>Desarrollar, en el marco del Pacto Intersectorial por la Madera Legal en Colombia, un programa nacional de promoción del consumo de la madera legal y sus manufacturas (Economía forestal - Línea de acción 7).</t>
  </si>
  <si>
    <t>Identificar, a través del Programa Bancoldex Capital los fondos de capital privado (venture capital) afines a bioeconomía. Los fondos que cumplan con la política del programa podrán ser objeto de estudio para potencial inversión (Bioeconomía - Línea de acción 3).</t>
  </si>
  <si>
    <t>Implementar proyectos estratégicos en sectores como bioenergía, biocosméticos, ingredientes naturales, salud y bioproductos agrícolas (Bioeconomía - Línea de acción 4).</t>
  </si>
  <si>
    <t>Implementar proyectos piloto de economía circular (ecodiseño, ecoinnovación) y/o simbiosis industrial en los sectores priorizados (Economía circular - Línea de acción 28).</t>
  </si>
  <si>
    <t>- Impulsar los procesos de ordenación y manejo forestal para la formulación de los planes de ordenación forestal y de manejo forestal (Economía forestal - Línea de acción 7).</t>
  </si>
  <si>
    <t>Socializar el uso de instrumentos financieros a agricultores de La Guajira entre el Ministerio de Agricultura, la Agencia de Desarrollo Rural -ADR, el Banco Agrario y FINAGRO con el fin de promover su acceso a servicios financieros.</t>
  </si>
  <si>
    <t>Legalizar tierras de comunidades indígenas de La Guajira mediante el proceso de constitución de resguardos para establecer su seguridad jurídica, reconocer sus territorios, preservar usos y costumbres y mejorar la calidad de vida en los resguardos indígenas wayuu.</t>
  </si>
  <si>
    <t>Capacitar a la comunidad de pescadores de la Alta y Media Guajira en buenas prácticas pesqueras, buenas prácticas de manufactura, uso de aparejos regulados y mejoramiento de embarcaciones, para mejorar la producción agropecuaria y pesquera.</t>
  </si>
  <si>
    <t>Promover proyectos y alianzas de I+D+i que generen nuevos conocimientos y desarrollos tecnológicos y biotecnológicos, para la generación de productos derivados de la biodiversidad, con foco énfasis en los biobasados (Bioeconomía - Línea de acción 2).</t>
  </si>
  <si>
    <t>Desarrollar criterios relacionados con el impacto sobre el crecimiento verde para ser incorporados en los procesos de evaluación de propuestas de CTI que serán financiadas por Colciencias (CTI - Línea de acción 34).</t>
  </si>
  <si>
    <t>Incorporar temáticas relacionadas con el crecimiento verde en las Agendas Nacionales de Investigación, Desarrollo Tecnológico e Innovación cuya elaboración sea liderada por Colciencias (CTI - Línea de acción 34).</t>
  </si>
  <si>
    <t>Incorporar el desarrollo de la bioeconomía dentro de los programas e instrumentos de desarrollo empresarial (Bioeconomía - Línea de acción 3).</t>
  </si>
  <si>
    <t>Actualizar las guías ambientales agropecuarias de manera articulada con los gremios, plataformas y consejos de cadenas a fin de incorporar criterios de crecimiento verde en su planificación y gestión (Productividad del suelo - Línea de acción 14).</t>
  </si>
  <si>
    <t>Incorporar, a través del desarrollo de alianzas internacionales, los temas de I+D+i para el crecimiento verde dentro de los programas estratégicos institucionales de internacionalización (CTI - Línea de acción 34).</t>
  </si>
  <si>
    <t>Desarrollar un programa de fortalecimiento de capacidades de los extensionistas agropecuarios, que deberá realizarse en el marco del SNIA y se aplicará, entre otros, a los potenciales clústeres del sector forestal (Economía forestal - Línea de acción 8).</t>
  </si>
  <si>
    <t>Estructurar e implementar técnica, financiera y legalmente proyectos integrales de desarrollo agropecuario y rural en la Baja Guajira, con infraestructura de riego, activos productivos, asistencia técnica y comercialización, con el fin de fortalecer la actividad agropecuaria en esta región.</t>
  </si>
  <si>
    <t>Realizar la recuperación ambiental de humedales en La Guajira.</t>
  </si>
  <si>
    <t>Implementar los Planes de Manejo de Areas Protegidas: DMI Cuenca baja del Rio Rancheria, DMI Delta Rio Rancheria, DMI Musichii, RFP Montes de Oca, DMI Serrania del Perija, DMI Cerro Bañaderos, RFP Manantial de Cañaverales y DMI Cerro Pintao.</t>
  </si>
  <si>
    <t>Restaurar ecosistemas continentales y costeros como manglares (90 hectáreas restauradas, incluyendo 30 en Musichi sin obra ingenieril y 90 hectáreas con encerramiento de protección), bosque xerofítico, bosque seco, entre otros.</t>
  </si>
  <si>
    <t>Implementar el Plan Departamental de Cambio Climático de La Guajira en temas prioritarios definidos con las autoridades locales y las comunidades indígenas.</t>
  </si>
  <si>
    <t>Realizar un estudio para mejorar el conocimiento sobre la oferta de agua superficial y subterránea en la Media y Alta Guajira.</t>
  </si>
  <si>
    <t>Desarrollar alternativas de negocios verdes sostenibles para comunidades indígenas en ecoturismo, artesanías y otros en La Guajira.</t>
  </si>
  <si>
    <t>Actualizar los Planes de Ordenación y Manejo de Cuencas Hidrográficas (POMCA) de los ríos Ranchería y Carraipia.</t>
  </si>
  <si>
    <t>Construir obras de control de erosión costera en Riohacha, Mayapo, El Pájaro y Manaure.</t>
  </si>
  <si>
    <t>Fomentar proyectos productivos sostenibles en cría, recursos pesqueros, apicultura de manglar y otros en La Guajira.</t>
  </si>
  <si>
    <t>Definir el Esquema de Certificación de Competencias mediante la aplicación de procesos estandarizados de calidad (Línea de acción 3).</t>
  </si>
  <si>
    <t>Definir y publicar los lineamientos de pertinencia para la oferta de educación superior y de educación para el trabajo y el desarrollo humano, con el fin de que la formación ofrecida adopte las estrategias que surjan del Sistema Nacional de Educación Terciaria y el Marco Nacional de Cualificaciones (Línea de acción 3).</t>
  </si>
  <si>
    <t>Definir y socializar los lineamientos pertinentes para la oferta de formación y capacitación para el trabajo ofrecida por el Servicio Nacional de Aprendizaje y por otras estrategias o mecanismos de su competencia, con el fin de que la formación ofrecida adopte las estrategias que surjan del Sistema Nacional de Educación Terciaria y el Marco Nacional de Cualificaciones (Línea de acción 3).</t>
  </si>
  <si>
    <t>Elaborar la metodología de identificación de brechas de capital humano (Línea de acción 3).</t>
  </si>
  <si>
    <t>4.21</t>
  </si>
  <si>
    <t>Garantizar, a través de la Mesa Sectorial correspondiente, la normalización de las competencias laborales que no se encuentran normalizadas y que requieren serlo, según sea identificado en los planes de acción de las comisiones regionales de competitividad (Línea de acción 3).</t>
  </si>
  <si>
    <t>Habilitar un sistema de información sobre acuerdos y relaciones comerciales, y estadísticas de comercio exterior de bienes, de servicios y de inversión extranjera, que sirva de consulta para usuarios particulares y funcionarios del ministerio (Línea de acción 14).</t>
  </si>
  <si>
    <t>Implementar una estrategia que promueva la gestión por competencias del recurso humano por parte de los empleadores, en el marco de la formación para el trabajo y en concordancia con el Sistema Nacional de Educación Terciaria (Línea de acción 3).</t>
  </si>
  <si>
    <t>Elegir anualmente hasta tres medidas no arancelarias vigentes o en preparación identificadas como críticas por sus eventuales efectos negativos sobre el comercio internacional, y desarrollar en cada caso un análisis de impacto normativo para la identificación de la mejor alternativa que permita la consecución del objetivo de política perseguido por cada medida no arancelaria (Línea de acción 12).</t>
  </si>
  <si>
    <t>Gestionar acuerdos entre la Policía Nacional de Colombia y las entidades de control de comercio exterior, como Migración Colombia, DIAN, Aerocivil, Ministerio de Transporte, entre otras, para que dichas entidades proporcionen información relacionada con antecedentes de los usuarios de comercio exterior, que le permita a la Dirección de Antinarcóticos mejorar su gestión de riesgos (Línea de acción 13).</t>
  </si>
  <si>
    <t>Capacitar diferentes actores privados interesados en acceder a información sobre las operaciones de comercio exterior, sistema nacional de propiedad intelectual y sistemas de contratación pública en mercados con los que se tiene acuerdo comercial vigente (Línea de acción 14).</t>
  </si>
  <si>
    <t>Banco Agrario de Colombia S.A.</t>
  </si>
  <si>
    <t>Banagrario</t>
  </si>
  <si>
    <t>7.1</t>
  </si>
  <si>
    <t>Instituto Geográfico Agustín Codazzi</t>
  </si>
  <si>
    <t>IGAC</t>
  </si>
  <si>
    <t>Crear y ejecutar un Programa de Adopción de Normas Técnicas (Línea de acción 9).</t>
  </si>
  <si>
    <t>Desarrollar un portafolio de financiación dirigido a promover la innovación (Línea de acción 4).</t>
  </si>
  <si>
    <t>Efectuar el levantamiento de datos de exigencias técnicas por mercado (normas técnicas, requisitos de calidad voluntarios y reglamentos técnicos) y productos para ser publicados y difundidos a través de una plataforma web del sector (Línea de acción 9).</t>
  </si>
  <si>
    <t>Elaborar una propuesta técnica al Consejo de Beneficios Tributarios que permita ampliar el alcance de las tipologías y mecanismos orientados a promover el emprendimiento, el desarrollo tecnológico y la innovación (Línea de acción 4).</t>
  </si>
  <si>
    <t>Modificar el decreto reglamentario y demás normas del Fondo de Inversiones de Capital de Riesgo que administra el Fondo para el Financiamiento del Sector Agropecuario (Finagro), con el fin de ampliar el tipo de inversiones que dicho fondo puede apalancar, facilitar la entrada de inversionistas privados, permitir su participación en fondos de capital privado, y establecer los mecanismos de salida de la participación que tiene el Gobierno en las inversiones realizadas por el fondo (Línea de acción 4).</t>
  </si>
  <si>
    <t>Realizar un análisis de impacto normativo para superar las barreras para la creación de nuevos instrumentos de financiamiento en etapa temprana como crowd-funding y corporate venturing (Línea de acción 4).</t>
  </si>
  <si>
    <t>7.2</t>
  </si>
  <si>
    <t>Agencia Nacional de Hidrocarburos</t>
  </si>
  <si>
    <t>ANH</t>
  </si>
  <si>
    <t>Definir una agenda nacional de emprendimiento e innovación con visión de mediano y largo plazo, en conjunto con las regiones y el sector privado (Línea de acción 20).</t>
  </si>
  <si>
    <t>Presentar a las entidades y actores del Sistema Nacional de Competitividad, Ciencia, Tecnología e Innovación (SNCCTI) propuesta de configuración de los roles y responsabilidades de las entidades del Gobierno nacional en materia de transferencia de conocimiento y tecnología, innovación y emprendimiento (Línea de acción 20).</t>
  </si>
  <si>
    <t>Reglamentar la coordinación requerida entre los Sistemas de Competitividad e Innovación y de Ciencia, Tecnología e Innovación (Línea de acción 20).</t>
  </si>
  <si>
    <t>Superintendencia de Sociedades</t>
  </si>
  <si>
    <t>Supersociedades</t>
  </si>
  <si>
    <t>Adelantar la construcción del CDI José Homero.</t>
  </si>
  <si>
    <t>Adelantar la creación de un centro de acceso comunitario a las TIC en el municipio de Mocoa.</t>
  </si>
  <si>
    <t>Adelantar la gestión para la asignación de los recursos de crédito.</t>
  </si>
  <si>
    <t>Unidad de Servicios Penitenciarios y Carcelarios</t>
  </si>
  <si>
    <t>USPEC</t>
  </si>
  <si>
    <t>Involucrar los territorios con PSA en los procesos de focalización de intervenciones de la [Agencia de Desarrollo Rural].</t>
  </si>
  <si>
    <t>Acompañar a las corporaciones y/o entes en la definición de la estructura ecológica principal del Macizo Colombiano.</t>
  </si>
  <si>
    <t>Política Nacional de Laboratorios: Prioridades para mejorar el cumplimiento de estándares de calidad.</t>
  </si>
  <si>
    <t>Acreditar los alcances del laboratorio de calidad ambiental del Instituto de Hidrología Meteorología y Estudios Ambientales según la norma internacional ISO/IEC 17025 de 2017.</t>
  </si>
  <si>
    <t>Acreditar los alcances del laboratorio de la Dirección de Impuestos y Aduanas Nacionales según la norma internacional ISO/IEC 17025 de 2017, de acuerdo a sus políticas y alcances.</t>
  </si>
  <si>
    <t>Dirección de Impuestos y Aduanas Nacionales</t>
  </si>
  <si>
    <t>DIAN</t>
  </si>
  <si>
    <t>Acreditar los alcances del laboratorio del Servicio Geológico Colombiano según la norma internacional ISO/IEC 17025 de 2017.</t>
  </si>
  <si>
    <t>Servicio Geológico Colombiano</t>
  </si>
  <si>
    <t>SGC</t>
  </si>
  <si>
    <t>Actualizar los estándares para la publicación y divulgación de la información del proceso de recaudo de rentas locales, incluyendo la información asociada a las tarifas de liquidación del Impuesto de Industria y Comercio de las entidades públicas de orden territorial.</t>
  </si>
  <si>
    <t>Política Nacional Logística</t>
  </si>
  <si>
    <t>Actualizar y publicar la batería de indicadores que permitan hacer seguimiento a la eficiencia operacional y de capacidad de las concesiones portuarias, así como a la estadística de carga por tipo de tráfico y tipo de carga, de manera mensual, con rezagos inferiores a un mes.</t>
  </si>
  <si>
    <t>Superintendencia de Puertos y Transporte</t>
  </si>
  <si>
    <t>Supertransporte</t>
  </si>
  <si>
    <t>Adaptar las páginas web del Sistema de Información de Trámites (SUIT) para incluir los trámites para empresarios que cada entidad tenga vigentes para cada CIIU. Esto facilitará la consulta por parte de los empresarios de todos los trámites inventariados en la acción.</t>
  </si>
  <si>
    <t>Adecuar centros de paso de fauna silvestre.</t>
  </si>
  <si>
    <t>Gobernación de Nariño</t>
  </si>
  <si>
    <t>GNariño</t>
  </si>
  <si>
    <t>Adelantar el fortalecimiento de las política de empleo, los procesos de formalización laboral, y el análisis de la oferta y demanda laboral.</t>
  </si>
  <si>
    <t>Adelantar la construcción de una sede educativa nueva.</t>
  </si>
  <si>
    <t>Adelantar la construcción del CDI en Sauces I.</t>
  </si>
  <si>
    <t>Adelantar la construcción y dotación de una biblioteca.</t>
  </si>
  <si>
    <t>Adelantar la ejecución de los programas para la promoción social.</t>
  </si>
  <si>
    <t>Adelantar la ejecución de los proyectos para la activación del sector agropecuario.</t>
  </si>
  <si>
    <t>Adelantar la entrega de atención humanitaria de emergencia y transición.</t>
  </si>
  <si>
    <t>Adelantar la gestión que permita la identificación de los beneficiarios y la construcción de las VIS urbana y rural.</t>
  </si>
  <si>
    <t>Adelantar la implementación de planes, proyectos y políticas para el desarrollo agropecuario.</t>
  </si>
  <si>
    <t>Adelantar la implementación del Programa de Legalización de Tierras.</t>
  </si>
  <si>
    <t>Adelantar las actividades para las víctimas del conflicto armado pertenecientes a comunidades étnicas.</t>
  </si>
  <si>
    <t>Adelantar los estudios de los factores que afectan el recurso tierra.</t>
  </si>
  <si>
    <t xml:space="preserve"> Política nacional de explotación de datos (Big Data)</t>
  </si>
  <si>
    <t>Adelantar un estudio que permita estimar el impacto económico y social de la implementación de la explotación de datos en el país (Línea de acción 10).</t>
  </si>
  <si>
    <t>Adelantar un estudio sobre el mercado de datos en Colombia que permita su identificación, definición y caracterización. Así como, las tipologías de datos que actualmente son transadas y los análisis para la definición e incorporación de los diversos roles en el mercado de datos (bróker de datos, proveedor de datos, proveedor de bienes y servicios basados en la explotación de datos, y consumidor de estos bienes y servicios) (Línea de acción 12).</t>
  </si>
  <si>
    <t>Ajustar los planes maestros aeroportuarios de los aeropuertos que movilizan o tienen potencial de movilizar carga tanto domestica como internacional, en el marco de la actualización de los planes maestros aeroportuarios, para incluir las vías de acceso y conectividad con los principales corredores logísticos.</t>
  </si>
  <si>
    <t>Analizar la factibilidad de uso de Distributed Ledger Technology (DLT)  en el sector público (Línea de acción 3).</t>
  </si>
  <si>
    <t>Analizar la viabilidad de contar con una Banca de Fomento en el país para aumentar el acceso a financiamiento de las micro y pequeñas empresas y realizar una propuesta para la implementación de las recomendaciones de dicho análisis.</t>
  </si>
  <si>
    <t>Apoyar a los municipios en la formulación de los Planes de ordenamiento del Territorio o Esquemas de ordenamiento territorial [Presidencia del Sistemas Regional de Areas Protegidas del Macizo - SIRAPM].</t>
  </si>
  <si>
    <t>Avanzar en la actualización, formulación e implementación de planes de manejo en áreas protegidas.</t>
  </si>
  <si>
    <t>Brindar apoyo técnico al Ministerio de Agricultura y Desarrollo Rural para la la planificación de los distritos de adecuación de tierras  [Presidencia del Sistemas Regional de Areas Protegidas del Macizo - SIRAPM].</t>
  </si>
  <si>
    <t>Brindar lineamientos para incorporar PSA en los planes de gestión ambiental (PGA), planes de acción y en los instrumentos técnicos de planeación ambiental.</t>
  </si>
  <si>
    <t>Conformar e implementar la Unidad Técnica de PSA.</t>
  </si>
  <si>
    <t>Consolidar la estrategia de promoción de una mentalidad y cultura favorables a la productividad, la innovación y el emprendimiento (Línea de acción 2).</t>
  </si>
  <si>
    <t>Construcción de espacios de articulación e interlocución a través de mesas de trabajo para la construcción de los Programas de Desarrollo con Enfoque Territorial del Macizo con base en los lineamientos de la presente política.</t>
  </si>
  <si>
    <t>Construir un inventario de trámites de creación y operación de las empresas de los sectores priorizados por el Ministerio de Comercio, Industria y Turismo, que se clasifiquen en las principales actividades económicas según la clasificación CIIU e incluirlo en la VUE.</t>
  </si>
  <si>
    <t>Construir una plataforma digital para la ecorregión del Macizo  [Presidencia del Sistemas Regional de Areas Protegidas del Macizo - SIRAPM].</t>
  </si>
  <si>
    <t>Crear el modelo de implementación de la explotación de datos en las entidades públicas, como herramienta que permita cuantificar las alternativas que optimicen los recursos públicos (de acuerdo con factores como el tamaño, presupuesto, capacidades disponibles, cantidad y características de los datos recolectados, generados y usados, entre otros)  (Línea de acción 10).</t>
  </si>
  <si>
    <t>Declarar áreas protegidas en jurisdicción de Corporación Autonoma Regional de Nariño.</t>
  </si>
  <si>
    <t>Declarar áreas protegidas en jurisdicción de la Corporación Autónoma del Tolima.</t>
  </si>
  <si>
    <t>Corporación Autónoma Regional del Tolima</t>
  </si>
  <si>
    <t>Cortolima</t>
  </si>
  <si>
    <t>Declarar áreas protegidas en jurisdicción de la Corporación Autónoma del Valle del Cauca.</t>
  </si>
  <si>
    <t>Corporación Autónoma del Valle del Cauca</t>
  </si>
  <si>
    <t>CVC</t>
  </si>
  <si>
    <t>Declarar áreas protegidas en jurisdicción de la Corporación Autónoma Regional del Alto Magdalena.</t>
  </si>
  <si>
    <t>Corporación Autónoma Regional del Alto Magdalena</t>
  </si>
  <si>
    <t>CAM</t>
  </si>
  <si>
    <t>Definir el procedimiento de autorización y registro de proyectos que se clasifiquen como Infraestructura Logística Especializada, que permita promover el desarrollo de infraestructuras de conexión modal al interior del territorio nacional a través de la aprobación de un acto administrativo.</t>
  </si>
  <si>
    <t>Definir la estrategia para incluir territorios con PSA en el programa de formalización de la propiedad rural.</t>
  </si>
  <si>
    <t>Definir los criterios que deben cumplir los proyectos de explotación de datos de las entidades públicas para garantizar su transparencia, así como la determinación de la pertinencia y el impacto de elegir un estándar de definición de modelos que permita que los algoritmos usados sean explicables y auditables (Línea de acción 5).</t>
  </si>
  <si>
    <t>Definir una metodología de formulación e implementación de proyectos de aprovechamiento de datos, que oriente a las entidades para responder oportunamente a los retos que estos proyectos imponen y permita la gestión del conocimiento al interior de cada entidad. Esta debe incluir, entre otros aspectos: identificación y uso de datos de terceros, compartición de datos con terceros, uso responsable de la explotación de datos (Línea de acción 10).</t>
  </si>
  <si>
    <t>Desarrollar el formulario único de afiliación de empleados riesgos laborales. Esto permitirá que se simplifiquen la cantidad de instrumentos actualmente utilizados para afiliar a los empleados a cualquier administradora de riesgos laborales y facilitará la transmisión de información entre entidades y ventanillas.</t>
  </si>
  <si>
    <t>Desarrollar estudios de identificación de áreas con aptitud agropecuaria a escala 1:100.000 en los departamentos con los que se suscriban convenios  [Presidencia del Sistemas Regional de Areas Protegidas del Macizo - SIRAPM].</t>
  </si>
  <si>
    <t>Desarrollar lineamientos para incluir los PSA como instrumento para la gestión de las áreas y los ecosistemas estratégicos en el marco de los planes ambientales de los Planes Departamentales de Agua (PDA).</t>
  </si>
  <si>
    <t>Desarrollar los servicios informáticos que permitan interoperar el sistema de gestión de riesgos con las demás entidades de control de comercio exterior, con el propósito de facilitar el intercambio de información de gestión de riesgos en aras de mitigar los riesgos de contrabando, narcóticos y seguridad nacional.</t>
  </si>
  <si>
    <t>Desarrollar los servicios informáticos que permitan interoperar el sistema de gestión de riesgos con las demás entidades de control de comercio exterior, con el propósito de facilitar el intercambio de información de gestión de riesgos en aras de mitigar los riesgos de sanidad agropecuaria y la inocuidad agroalimentaria.</t>
  </si>
  <si>
    <t>Desarrollar los servicios informáticos que permitan interoperar el sistema de gestión de riesgos con las demás entidades de control de comercio exterior, con el propósito de facilitar el intercambio de información de gestión de riesgos en aras de mitigar los riesgos sanitarios y de la defensa a la salud.</t>
  </si>
  <si>
    <t>Instituto Nacional de Vigilancia de Medicamentos y Alimentos</t>
  </si>
  <si>
    <t>INVIMA</t>
  </si>
  <si>
    <t>Desarrollar los Sistemas Informáticos Electrónicos para la solicitud del exportador autorizado y de las resoluciones de ajuste al valor permanente y origen. Así mismo, fortalecer el aplicativo de las solicitudes de resolución anticipada, como mecanismos de facilitación de comercio que permitan reducir los costos y tiempos logísticos en importación.</t>
  </si>
  <si>
    <t>Desarrollar servicios informáticos que permitan interoperar el sistema de gestión de riesgos con las demás entidades de control de comercio exterior, con el propósito de facilitar el intercambio de información de gestión de riesgos en aras de mitigar los riesgos aduaneros.</t>
  </si>
  <si>
    <t>Desarrollar una agenda de trabajo en la que se busque facilitar los trámites y requisitos de las empresas para obtener los reembolsos de incapacidades de trabajadores por parte de las EPS y garantizar que la reglamentación de la materia realmente se cumpla.</t>
  </si>
  <si>
    <t>Desarrollar una estrategia para armonizar el plan de acción del SIRAP con los instrumentos de planeación de las instancias del Sistema Departamental Áreas Protegidas (SIDAP) y Sistema Municipal de Áreas Protegidas (SIMAP).</t>
  </si>
  <si>
    <t>Desarrollar una estrategia para promover el acceso de pequeños y medianos productores, localizados en áreas y ecosistemas estratégicos, a los instrumentos de crédito y subsidios para el financiamiento de las actividades e inversiones requeridas para obtener certificaciones ambientales.</t>
  </si>
  <si>
    <t>Desarrollar una estrategia que promueva que los proyectos asociativos de adecuación de tierras inviertan los recursos que trata el Artículo 111 de la Ley 99 en esquemas de PSA que se desarrollen en los territorios que los abastecen de agua.</t>
  </si>
  <si>
    <t>Desarrollar una evaluación para identificar las necesidades técnicas y financieras para construir los estudios de suelos a mayor escala (menores a 50:000).</t>
  </si>
  <si>
    <t>Determinar las condiciones jurídicas requeridas para que las entidades interesadas lleven a cabo contratos de Asociación Público - Privada (APP) que permitan la explotación de datos, la promoción de la innovación basada en este recurso, así como el aprovechamiento de la infraestructura de datos y su mantenimiento (Línea de acción 6).</t>
  </si>
  <si>
    <t>Diseñar e implementar estrategias para fortalecer y actualizar los resultados de cierre de brechas de capital humano del sector logística.</t>
  </si>
  <si>
    <t>Diseñar e implementar los lineamientos generales para el levantamiento de información y/o mapeos empresariales. Esta nueva información permitiría alimentar los directorios de unidades sobre los cuales se realiza IVC.</t>
  </si>
  <si>
    <t>Diseñar e implementar un plan de acción para promover la participación de las Mipymes en las compras públicas.</t>
  </si>
  <si>
    <t>Diseñar e implementar una agenda de trabajo para establecer los lineamientos de la aplicación, inspección y vigilancia de las disposiciones del Código Nacional de Policía que clarifique las acciones de inspección, vigilancia y control dispuestas en el Código Nacional de Policía y Convivencia.</t>
  </si>
  <si>
    <t>Diseñar e implementar una estrategia para incorporar los predios adquiridos por entidades territoriales en el marco del artículo 111 de la Ley 99 y su incorporación en la estructura ecológica principal [Presidencia del Sistemas Regional de Areas Protegidas del Macizo - SIRAPM].</t>
  </si>
  <si>
    <t>Diseñar e implementar una estrategia que reconozca buenas prácticas de pago de medianas y grandes empresas a sus proveedoras Mipymes, incluyendo un sello que permita su identificación y reconocimiento.</t>
  </si>
  <si>
    <t>Diseñar el plan estratégico de modernización de pasos de frontera fluviales para mejorar la oferta de infraestructura en las zonas de frontera fluvial.</t>
  </si>
  <si>
    <t>Diseñar el proyecto piloto de PSA del departamento de Caldas "Diseño e implementación de un mecanismo integral de PSA para la cuenca del río Chinchiná".</t>
  </si>
  <si>
    <t>Diseñar el proyecto piloto de PSA en el departamento de Huila "Implementación de un esquema de pago por servicios ambientales en el marco de la implementación del POMCA del río Las Ceibas".</t>
  </si>
  <si>
    <t>Diseñar una agenda de trabajo para la experimentación, reglamentación y promoción de nuevos canales y proyectos Fintech que promuevan nuevas figuras de financiamiento como el crowdfunding.</t>
  </si>
  <si>
    <t>Superintendencia Financiera de Colombia</t>
  </si>
  <si>
    <t>Superfinanciera</t>
  </si>
  <si>
    <t>Lineamientos de política para la gestión de la red terciaria</t>
  </si>
  <si>
    <t>Diseñar y poner en funcionamiento un espacio permanente para la rendición de cuentas.</t>
  </si>
  <si>
    <t>Diseñar y presentar una propuesta de protocolo para un tratamiento aduanero especial para patrones, instrumentos de medición, Materiales de Referencia Certificados e ítems de ensayo de aptitud, que permita asegurar y preservar su integridad y estabilidad.</t>
  </si>
  <si>
    <t>Disponer de herramientas libres para construir análisis y resolver problemas por parte de ciudadanos, estudiantes, emprendedores y otros actores del ecosistema de datos, orientado a la apropiación de la analítica y la desmitificación del concepto de Big Data. Esta deberá cumplir con los criterios de accesibilidad dispuestos en las normas (Línea de acción 13).</t>
  </si>
  <si>
    <t>Disponer de un grupo de analítica de datos, que incentive la generación de capital humano, mediante la transferencia de conocimiento y permita la sostenibilidad mediante la apropiación interna de la explotación de datos en cada entidad pública (Línea de acción 10).</t>
  </si>
  <si>
    <t>Disponer en el portal Gov.co los mecanismos (estándares, interoperabilidad, autenticación electrónica, carpeta ciudadana) que permitan la integración de los trámites dirigidos a los empresarios para cada CIIU, facilitando la consulta y la ejecución por parte de los empresarios de los trámites disponibles, entre ellos la autoliquidación del Impuesto de Industria y Comercio (ICA).</t>
  </si>
  <si>
    <t>Ejecutar acciones de educación ambiental para el empoderamiento de las comunidades frente al macizo Colombiano.</t>
  </si>
  <si>
    <t>Elaborar e implementar un programa de fortalecimiento de capacidades técnicas para la formulación de proyectos en el Macizo Colombiano [Presidencia del Sistemas Regional de Areas Protegidas del Macizo - SIRAPM].</t>
  </si>
  <si>
    <t>Elaborar el plan estratégico para la promoción y masificación del uso de las TIC en logística para promover su uso en los procesos logísticos.</t>
  </si>
  <si>
    <t>Elaborar estudio que permita identificar el flujo de los residuos orgánicos y otras corrientes de residuos relevantes en el país (RCD, textiles, agrícolas no peligrosos, llantas, entre otros) a partir de sus fuentes generadoras y realizar recomendaciones sobre su gestión integral (residuos especiales, dos corrientes por año).</t>
  </si>
  <si>
    <t>Elaborar un documento de buenas prácticas para el desarrollo, mantenimiento y operación de sistemas de comunidad portuaria y aeroportuaria que promuevan la eficiencia en la operación logística de los terminales portuarias y aeroportuarias.</t>
  </si>
  <si>
    <t>Elaborar un documento sobre especies amenazadas que requieren planes de conservación [Presidencia del Sistemas Regional de Áreas Protegidas del Macizo - SIRAPM].</t>
  </si>
  <si>
    <t>Elaborar un documento técnico para que entidades territoriales y autoridades ambientales que hacen parte de la macrocuenca Magdalena-Cauca, Pacifico y Amazonia  realicen inversiones en áreas de importancia especial del Macizo [Presidencia del Sistemas Regional de Areas Protegidas del Macizo - SIRAPM].</t>
  </si>
  <si>
    <t>Elaborar un manual operativo para establecer los procedimientos para el manejar los recursos de los PSA en el Fondo Colombia en Paz.</t>
  </si>
  <si>
    <t>Elaborar un plan de implementación de POMCAS para el Macizo [Presidencia del Sistemas Regional de Areas Protegidas del Macizo - SIRAPM].</t>
  </si>
  <si>
    <t>Elaborar una estrategia que permita consolidar corredores biológicos entre las áreas protegidas y los ecosistemas estratégicos, con los territorios que cuentan con proyectos productivos sostenibles. [Presidencia del Sistemas Regional de Areas Protegidas del Macizo - SIRAPM].</t>
  </si>
  <si>
    <t>Elaborar una propuesta de otros incentivos a la conservación.</t>
  </si>
  <si>
    <t>Elaborar una propuesta para la incorporación de los PSA como mecanismo para facilitar la implementación de la política de Cambio Climático.</t>
  </si>
  <si>
    <t>Elaborar una propuesta técnica para que los Fondos Parafiscales Agropecuarios fortalezcan su aporte a los PSA.</t>
  </si>
  <si>
    <t>Emitir acuerdo por parte de la Comisión Rectora del SGR, para reglamentar y poner en práctica la metodología y la política de este documento.</t>
  </si>
  <si>
    <t>Enviar comunicaciones electrónicas a las empresas que no renovaron el registro mercantil durante el primer trimestre del año. Este aviso permitirá resolver los vacíos de información de los empresarios respecto a la renovación y fomentar el pronto pago del registro los años siguientes.</t>
  </si>
  <si>
    <t>Establecer en la Guía de Análisis de Impacto Normativo (AIN) lineamientos para garantizar que las normas de la rama Ejecutiva que afecten a las Mipymes previamente deban sustentarse bajo un AIN con consideraciones especiales para estas.</t>
  </si>
  <si>
    <t>Establecer los lineamientos para el seguimiento y evaluación del nuevo régimen de tributación.</t>
  </si>
  <si>
    <t>Establecer los procedimientos para el control del movimiento transfronterizo de residuos sólidos no peligrosos destinados a tratamiento y aprovechamiento.</t>
  </si>
  <si>
    <t>Establecer mesas de trabajo para definir mecanismos de articulación territorial en el macizo.</t>
  </si>
  <si>
    <t>Establecer metodologías de captura e instrumentos de medición sobre los indicadores del Observatorio Nacional de Logística en las temáticas de mercados y flujos, tejido empresarial, infraestructura de logística, costos, operación e impacto ambiental.</t>
  </si>
  <si>
    <t>Establecer una agenda de trabajo para la inclusión financiera de Mipymes en concordancia con las directrices dictadas desde la Comisión Intersectorial para la Inclusión Financiera para profundizar la participación de las Mipymes en el sistema financiero.</t>
  </si>
  <si>
    <t>Unidad de Proyección Normativa y Estudios de Regulación Financiera</t>
  </si>
  <si>
    <t>URF</t>
  </si>
  <si>
    <t>Establecer una agenda de trabajo para promover el uso de garantías mobiliarias como herramienta de acceso al financiamiento efectivo por parte de las Mipymes colombianas.</t>
  </si>
  <si>
    <t>Establecer una instancia para la articulación interinstitucional para PSA, como organismo consultivo, de articulación y coordinación de las acciones, los recursos y esfuerzos de las diferentes entidades participantes para implementar PSA en el país.</t>
  </si>
  <si>
    <t>Establecer una mesa de coordinación con DNP para orientar los programas POD a los lineamientos de la política.</t>
  </si>
  <si>
    <t>Establecer una metodología para optimizar los trámites empresariales a nivel territorial relacionados con la creación de empresas, formalización y emprendimiento y otros en el marco del Doing Business en articulación con las entidades responsables de su implementación.</t>
  </si>
  <si>
    <t>Establecer, dentro del portafolio de líneas de crédito del Banco de desarrollo empresarial y comercio exterior de Colombia (Bancóldex), soluciones de financiación a mediano y largo plazo que les permita a los laboratorios hacer inversiones en infraestructura, modernización tecnológica y aquellas que les permitan demostrar su competencia técnica en el ámbito nacional e internacional.</t>
  </si>
  <si>
    <t>Estructurar una estrategia para implementar esquemas de pagos por servicios ambientales en el macizo colombiano.</t>
  </si>
  <si>
    <t>Evaluar la adopción del nuevo Formulario Único Nacional para el pago del Impuesto de Industria y Comercio e incluir esta evaluación en reporte de buenas prácticas de las entidades territoriales.</t>
  </si>
  <si>
    <t>Evaluar la aplicación del formulario único de afiliación a pensiones, BEPS y cajas de compensación familiar.</t>
  </si>
  <si>
    <t>Evaluar la pertinencia de estandarizar un proyecto tipo de laboratorio de salud pública, para mejorar las áreas técnicas que soportan las actividades de investigación, inspección, vigilancia y control en el sector salud.</t>
  </si>
  <si>
    <t>Evaluar la viabilidad de que la Agencia Nacional de Seguridad Vial (ANSV) actualice la regulación técnica de todos los modos de transporte nacional a través del desarrollo de los estudios jurídicos de viabilidad, teniendo en cuenta la competencia de la ANSV.</t>
  </si>
  <si>
    <t>Expedir instrumento normativo para la implementación de los estándares de desempeño en el manejo de la infraestructura de la Gestión Integral de Residuos Sólidos (GIRS) que incluya un plan de incentivos para las empresas que gestionen residuos con dichos estándares.</t>
  </si>
  <si>
    <t>Formular planes integrales de cambio climático a nivel departamental y acompañamiento en su implementación [Presidencia del Sistemas Regional de Areas Protegidas del Macizo - SIRAPM].</t>
  </si>
  <si>
    <t>Formular proyectos REDD+ en el marco de la Estrategia Colombiana de Desarrollo Bajo en Carbono [Presidencia del Sistemas Regional de Areas Protegidas del Macizo - SIRAPM].</t>
  </si>
  <si>
    <t>Formular un proyecto estandarizado para implementar programas regionales de innovación y emprendimiento (Línea de acción 2).</t>
  </si>
  <si>
    <t>Generar lineamientos cuyas medidas faciliten el acceso a beneficiarios de PSA al Fondo de Microfinanzas Rurales.</t>
  </si>
  <si>
    <t>Identificar la mejor alternativa de interoperabilidad, de acuerdo con criterios técnicos y económicos que faciliten su adopción, considerando entre otras posibilidades: la interoperabilidad como servicio, unidad semántica, disponibilidad de una plataforma centralizada o uso de tecnologías recientes como blockchain (Línea de acción 3).</t>
  </si>
  <si>
    <t>Identificar oportunidades de fortalecimiento y desarrollo de capacidades organizacionales (estructura, planta, formación) del Instituto Nacional de Metrología para superar las falencias relacionadas con el capital humano.</t>
  </si>
  <si>
    <t>Identificar y registrar los ecosistemas y áreas ambientales del Macizo y sus planes o medidas de manejo ambiental [Presidencia del Sistemas Regional de Areas Protegidas del Macizo - SIRAPM].</t>
  </si>
  <si>
    <t>Impartir, mediante un acto administrativo, los lineamientos generales para que se amplíe el acceso virtual, fácil y gratuito a la información del RUES a empresarios con registro mercantil vigente. La información provista, que no implicará la adición de ningún valor agregado por parte de las cámaras de comercio o Confecámaras, incluirá la información de todas las empresas con matrícula mercantil actualizada de manera agregada e inmediata que podrá filtrarse a través de diferentes motores de búsqueda.</t>
  </si>
  <si>
    <t>Implementar acciones de restauración para la protección de cuencas abastecedoras.</t>
  </si>
  <si>
    <t>Implementar acciones para la resolución de conflictos en el uso del suelo en las zonas con función amortiguadora del Sistema Nacional de Areas Protegidas (SINAP) [Presidencia del Sistemas Regional de Areas Protegidas del Macizo - SIRAPM].</t>
  </si>
  <si>
    <t>Implementar acciones piloto en el marco de las estrategias nacionales frente al cambio climático.</t>
  </si>
  <si>
    <t>Implementar estrategias para la sensibilización y divulgación sobre la importancia del Macizo Colombiano [Presidencia del Sistemas Regional de Areas Protegidas del Macizo - SIRAPM].</t>
  </si>
  <si>
    <t>Implementar la estrategia de trabajo para resolver problemáticas de uso, ocupación y tenencia del suelo en áreas del Sistema de Parques Nacionales Naturales de Colombia (SPNN).</t>
  </si>
  <si>
    <t>Implementar las herramientas de hardware y software del Laboratorio de Tiempo y Frecuencia del Instituto Nacional de Metrología; así como de las herramientas Tecnológicas de Información y Comunicaciones asociadas a la difusión del servicio de Hora Legal.</t>
  </si>
  <si>
    <t>Implementar mejoras en el Registro Nacional de Despachos de Carga por Carretera (RNDC) para mejorar la calidad y la oportunidad de la información del sector transporte.</t>
  </si>
  <si>
    <t>Implementar un módulo de análisis y divulgación de tiempos y costos de las operaciones de importación y exportación en el Observatorio Nacional de Logística, que presente información periódica y que permita hacer seguimiento a los avances en materia de facilitación del comercio.</t>
  </si>
  <si>
    <t>Implementar y mejorar el sistema de gestión de la calidad de acuerdo con las exigencias de la norma ISO/IEC 17025 de 2017 en el Servicio Geológico Colombiano.</t>
  </si>
  <si>
    <t>Incluir a la ecorregión del Macizo en los procesos de reconversión y mejoramiento agropecuario que contribuyan a resolver los conflictos en el uso del suelo [Presidencia del Sistemas Regional de Areas Protegidas del Macizo - SIRAPM].</t>
  </si>
  <si>
    <t>Incluir dentro de las acciones de apropiación, líneas específicas de intervención para fomentar el uso de la explotación de datos, así como la apropiación de los productos que esta genera, orientado a dinamizar el ecosistema de datos en el país (Línea de acción 13).</t>
  </si>
  <si>
    <t>Incluir los PSA en el plan de acción del Plan Nacional de Adaptación al Cambio Climático (PNACC) como mecanismo para desarrollar acciones de adaptación basada en ecosistemas (AbE).</t>
  </si>
  <si>
    <t>Incluir los PSA en los diálogos de cooperación financiera reembolsable que sostienen con los bancos de desarrollo multilaterales y bilaterales, así como en las líneas de inversión de la iniciativa Colombia Sostenible.</t>
  </si>
  <si>
    <t>Incorporar los PSA como estrategia para la reconversión pecuaria en áreas y ecosistemas estratégicos.</t>
  </si>
  <si>
    <t>Liderar las acciones para articular la Red Nacional de Servicios de Computación de Alto Rendimiento que potencie el aprovechamiento de los recursos de computación que han sido dispuestos de manera previa (Línea de acción 12).</t>
  </si>
  <si>
    <t>Presentar la Encuesta Nacional Logística al proceso de evaluación de calidad estadística del Sistema Estadístico Nacional (el cual es llevado a cabo por el DANE).</t>
  </si>
  <si>
    <t>Presentar la propuesta para modificar la Resolución 1526 de 2012 en el que se visibilicen los PSA como mecanismos para implementar las medidas de compensación por los procesos de sustracción para proyectos de interés social.</t>
  </si>
  <si>
    <t>Promover la vinculación a BEPS y el ahorro a través de la educación económica y financiera para lograr una mayor cobertura de protección a la vejez de la población con ingresos inferiores a un SMMLV.</t>
  </si>
  <si>
    <t>Administradora Colombiana de Pensiones</t>
  </si>
  <si>
    <t>Colpensiones</t>
  </si>
  <si>
    <t>Proponer el mecanismo jurídico para remover las barreras y habilitar el acceso e intercambio de datos entre el sector público y privado. Este mecanismo deberá respetar las normas vigentes en materia de producción estadística, propiedad privada, propiedad intelectual, garantía de protección de los datos personales, la privacidad, la intimidad, así como la proporcionalidad de estos con el derecho de acceso a la información pública. Para lo anterior, deberán explorarse alternativas como las licencias freemium, la generación de incentivos, los acuerdos de colaboración y los espacios de experimentación (sandbox) en los que se identifiquen mejores prácticas, entre otros. Lo anterior, sin perjuicio de la aplicación de las normas vigentes en materia de producción, acceso e intercambio de información estadística (Línea de acción 6).</t>
  </si>
  <si>
    <t>Proponer un instrumento de apoyo directo (transversal) para asesorar a las empresas en el aprovechamiento y explotación de datos para el aumento su productividad (Línea de acción 12).</t>
  </si>
  <si>
    <t>Publicar, socializar y sensibilizar el catálogo de cualificaciones identificado en logística y transporte con el propósito de actualizar la oferta educativa y formativa en logística y de cerrar la brecha de pertinencia de capital humano.</t>
  </si>
  <si>
    <t>Realizar campañas de publicidad y socialización en las que se promuevan los procesos de contratación pública de Mipymes mediante elaboración y difusión de materiral publicitario e informativo sobre los procesos de contratación en los que puedan participar las Mipymes.</t>
  </si>
  <si>
    <t>Realizar los estudios técnicos, sociales, económicos y ambientales y la delimitación de los complejos de páramos y las medidas para su conservación.</t>
  </si>
  <si>
    <t>Realizar mesas de trabajo con todos los actores para definir el consenso ético mínimo respecto de la explotación de datos, en el que se identifiquen e incorporen buenas prácticas y esquemas de autorregulación exitosos, propuestos por los diversos actores (Línea de acción 5).</t>
  </si>
  <si>
    <t>Realizar un documento técnico de diseño de ajustes institucionales y gobernanza en las entidades que intervienen en los procesos de comercio exterior para promover la especialización funcional de las mismas.</t>
  </si>
  <si>
    <t>Realizar un estudio de factibilidad para una ILE de carácter aeroespacial para promover servicios de valor agregado a la carga aérea, con el propósito de promover la aglomeración de servicios logísticos a la carga y la oferta de servicios a la industria aeronáutica.</t>
  </si>
  <si>
    <t>Realizar un estudio de identificación de los principales obstáculos normativos y procedimentales que en la práctica impiden un mayor acceso de los empresarios Mipymes a la contratación pública.</t>
  </si>
  <si>
    <t>Realizar un proceso de transferencia de resultados y aprendizaje sobre los sistemas Productivos Sostenibles implementados en paisajes de montaña</t>
  </si>
  <si>
    <t>Instituto Amazónico de Investigaciones Científicas</t>
  </si>
  <si>
    <t>SINCHI</t>
  </si>
  <si>
    <t>Realizar una evaluación de impacto del programa de formalización del Ministerio de Comercio, Industria y Turismo. Esto permitirá levantar suficiente evidencia para promover cambios y mejoras en el uso y eficiencia de los recursos destinados a la formalización.</t>
  </si>
  <si>
    <t>Realizar una evaluación de las capacidades técnicas y diseñar e implementar un plan de mejoramiento de acuerdo con las exigencias de la norma ISO/IEC 17025 de 2017 del Instituto Nacional de Vigilancia de Medicamentos y Alimentos.</t>
  </si>
  <si>
    <t>Realizar una evaluación de las capacidades técnicas y diseñar e implementar un plan de mejoramiento de acuerdo con las exigencias de la norma ISO/IEC 17025 de 2017 en el Instituto Colombiano Agropecuario.</t>
  </si>
  <si>
    <t>Realizar una evaluación de las capacidades técnicas y diseñar e implementar un plan de mejoramiento de acuerdo con las exigencias de la norma ISO/IEC 17025 de 2017 en el Instituto Nacional de Salud.</t>
  </si>
  <si>
    <t>Realizar una evaluación de las capacidades técnicas y diseñar e implementar un plan de mejoramiento de las capacidades del laboratorio de calidad ambiental de acuerdo con las exigencias de la norma ISO/IEC 17025 de 2017 en el Instituto de Hidrología; Meteorología y Estudios Ambientales.</t>
  </si>
  <si>
    <t>Realizar una evaluación de las capacidades técnicas y diseñar e implementar un plan de mejoramiento de los laboratorios de acuerdo con las exigencias de la norma ISO/IEC 17025 de 2017 en el Servicio Geológico Colombiano.</t>
  </si>
  <si>
    <t>Realizar una evaluación expost de una norma que afecte a las Mipymes, para recomendar su permanencia, modificación o derogatoria, y definición de lineamientos generales para que las entidades de la rama Ejecutiva a nivel nacional utilicen esta metodología en el ejercicio de sus funciones regulatorias.</t>
  </si>
  <si>
    <t>Reglamentar los procedimientos para el control del movimiento transfronterizo de residuos no peligrosos destinados al tratamiento y aprovechamiento.</t>
  </si>
  <si>
    <t>Reglamentar los requisitos y el procedimiento de autorización de operaciones aduaneras en los proyectos Infraestructura Logística Especializada que se encuentren en operación, que permita promover el desarrollo de operaciones aduaneras en nodos de conexión modal al interior del territorio nacional a través de la aprobación de un acto administrativo.</t>
  </si>
  <si>
    <t>Revisión y actualización del reglamento técnico para el servicio público de aseo en las actividades de corte de césped, poda de árboles, lavado de áreas públicas, cestas, limpieza de playas rivereñas y costeras, aprovechamiento, tratamiento de residuos sólidos.</t>
  </si>
  <si>
    <t>Verificar la existencia de un inventario actualizado de la red terciaria conforme a la Resolución 1067 de 2015 (o la que la modifique o sustituya), previo a la cofinanciación por parte de la Nación.</t>
  </si>
  <si>
    <t>Virtualizar los servicios de conciliación y arbitraje desarrollados por los centros de la Superintendencia de Sociedades para fortalecer el uso de tecnologías de la información en la implementación de los métodos alternativos de solución de conflictos.</t>
  </si>
  <si>
    <t>Adelantar el desarrollo socio-empresarial de las organizaciones solidarias, garantizando su entrega y el cumplimiento de las metas establecidas.</t>
  </si>
  <si>
    <t>Garantizar el funcionamiento del Comité de Logística y Comercio Exterior y sus comités temáticos (Comité temático de Facilitación de Comercio y Comité temático de Eficiencia en Modos e Intermodalidad) del Sistema Nacional de Competitividad e Innovación a través de, como mínimo, reuniones semestrales, con el fin de promover la coordinación interinstitucional, la integración público-privada y la toma de decisiones.</t>
  </si>
  <si>
    <t>Implementar esquemas especiales de acompañamiento en hogares desplazados.</t>
  </si>
  <si>
    <t>Adelantar actividades para capacitar a los trabajadores, garantizando su entrega y el cumplimiento de las metas establecidas.</t>
  </si>
  <si>
    <t>Ampliar el espectro de bienes y servicios incluidos en el marco del programa de compras públicas sostenibles.</t>
  </si>
  <si>
    <t>Conformar las Alianzas Logística Regionales (ALR) para la promoción de la competitividad logística regional.</t>
  </si>
  <si>
    <t>Realizar visitas de seguimiento y control a títulos mineros de oro con planta de beneficio de oro.</t>
  </si>
  <si>
    <t>Crear mesas de trabajo para la participación de grupos étnicos y de sociedad civil para fortalecer la gobernanza ambiental del macizo.</t>
  </si>
  <si>
    <t>Adelantar la implementación del Programa Ser Pilo Paga.</t>
  </si>
  <si>
    <t>Adelantar la recuperación de negocios afectados por el desastre.</t>
  </si>
  <si>
    <t>Realizar capacitaciones y talleres a Mipymes para preparar y presentar ofertas en procesos de contratación pública. Esto permitirá solventar vacíos de información respecto a diferentes herramientas que podrían aumentar la participación de las Mipymes en la contratación estatal.</t>
  </si>
  <si>
    <t>Adelantar la conservación de vías a través de microempresarios y admnistradores viales.</t>
  </si>
  <si>
    <t>Realizar un seguimiento semestral sistemático a los acuerdos de formalización laboral suscritos a partir del año 2019 que se encuentren dentro de los sectores económicos priorizados en convenios internacionales a fin de medir su trascendencia en el tiempo y resultados en materia de formalización laboral y estabilidad del empleo.</t>
  </si>
  <si>
    <t>Adelantar la aplicación del Modelo de Fortalecimiento de la Industria, a través de la iniciativa Talento TI en Mocoa.</t>
  </si>
  <si>
    <t>Adelantar la implementación del Programa de Becas Docentes.</t>
  </si>
  <si>
    <t>Levantar y actualizar la información catastral.</t>
  </si>
  <si>
    <t>Realizar capacitación a mineros en la utilización de tecnologías limpias  y eliminación del uso del mercurio.</t>
  </si>
  <si>
    <t>Adelantar la construcción, adecuación y mejoramiento de la infraestructura deportiva.</t>
  </si>
  <si>
    <t>Elaborar una propuesta técnica que permita incorporar en los Planes de Desarrollo Departamental líneas estratégicas alineadas con la presente política [Presidencia del Sistemas Regional de Areas Protegidas del Macizo - SIRAPM].</t>
  </si>
  <si>
    <t>Fortalecer la infraestructura de los centros de conciliación y arbitraje. Estos centros constituyen una piedra angular para la mejora en los costos y tiempos para la resolución de disputas empresariales y liquidaciones de empresas y sociedades razón por la cual deben fortalecidos y su cobertura debe ampliarse.</t>
  </si>
  <si>
    <t>Adelantar el mejoramiento de viviendas, garantizando su entrega y el cumplimiento de las metas establecidas.</t>
  </si>
  <si>
    <t>Ampliar la cobertura de atención a las comunidades artesanales.</t>
  </si>
  <si>
    <t>Lineamientos de política para estimular la inversión privada en ciencia, tecnología e innovación a través de deducciones tributarias.</t>
  </si>
  <si>
    <t>Desarrollar una campaña masiva de comunicación sobre los beneficios tributarios, con contenidos audiovisuales que permitan un acercamiento a segmentos empresariales más amplios y resuelva inquietudes frecuentes (OE2.1) (Nota: acción reemplazada por la acción 2.18).</t>
  </si>
  <si>
    <t>Incorporar en el Programa Nacional de Promotoría Ambiental Comunitaria acciones de educación ambiental dirigida a capacitar y formar a la ciudadana en las temáticas técnicas de los servicios ambientales.</t>
  </si>
  <si>
    <t>Presentar un informe semestral al Comité de Técnico Mixto Formalización Empresarial y Laboral sobre las evaluaciones que se estén haciendo a los distintos programas implementados por las entidades del Gobierno nacional. Esto con el propósito de identificar, hacer control y promover la calidad del seguimiento y evaluación que se realiza a las políticas públicas orientadas a la formalización.</t>
  </si>
  <si>
    <t>Prestar asistencia técnica para implementar la estrategia formativa en educación ambiental para fortalecer  los Comités Técnicos Interinstitucionales de Educación Ambiental (CIDEA) y los Proyectos Ambientales Escolares (PRAE) en los departamentos que hacen parte del Macizo.</t>
  </si>
  <si>
    <t>Desarrollar el proyecto de atención psicosocial y de bienestar dirigido a directivos y docentes de las instituciones educativas más afectadas por el desastre.</t>
  </si>
  <si>
    <t>Levantar y actualizar la carta general.</t>
  </si>
  <si>
    <t>Adelantar las actividades de fortalecimiento productivo y comercial a las comunidades indígenas.</t>
  </si>
  <si>
    <t>Beneficiar a los niños, niñas y adolescentes registrados en la matrícula oficial con la implementación del Plan de Alimentación Escolar.</t>
  </si>
  <si>
    <t>Diseñar y realizar talleres técnicos y demás herramientas que las cámaras de comercio requieran para la medición de resultados y de impacto de las actividades desarrolladas en el marco de sus programas y proyectos.</t>
  </si>
  <si>
    <t>Asesorar a las Autoridades Ambientales con jurisdicción en Macizo Colombiano en la formulación, actualización y adopción de sus determinantes  ambientales para el ordenamiento territorial.</t>
  </si>
  <si>
    <t>Implementar la utilización de Compra Pública Innovadora dentro del documento de selección de oferente para la visualización y la ubicación geográfica satelital de las carreteras.</t>
  </si>
  <si>
    <t>Realizar mesas técnicas de apoyo con la perspectiva de áreas prioritarias para la conservación y de soporte y mantenimiento de los servicios ecosistémicos [Presidencia del Sistemas Regional de Areas Protegidas del Macizo - SIRAPM].</t>
  </si>
  <si>
    <t>Conformar las gerencias logísticas para brindar información oportuna sobre el estado de los corredores logísticos e incentivar mejores niveles de servicio.</t>
  </si>
  <si>
    <t>Diseñar e implementar un programa para el fortalecimiento y desarrollo de capacidades en emprendimiento tales como mentorías y entrenamientos (Línea de acción 2).</t>
  </si>
  <si>
    <t>Realizar la Zonificación Ambiental de municipios del Macizo colombiano con la identificación de sus áreas de especial interés ambiental a escala 1:100.000 [Presidencia del Sistemas Regional de Areas Protegidas del Macizo - SIRAPM].</t>
  </si>
  <si>
    <t>Implementar el programa de formalización masiva de predios en municipios del Macizo Colombiano.</t>
  </si>
  <si>
    <t>Realizar capacitaciones para la prevención de la explotación ilícita de minerales.</t>
  </si>
  <si>
    <t>Colombia Potencia Bioceánica Sostenible 2030</t>
  </si>
  <si>
    <t>Acompañar los procesos de adopción de los POMIUAC en el marco de los comites técnicos y las comisiones conjuntas.</t>
  </si>
  <si>
    <t>Diseñar una estrategia para la gestión de residuos sólidos en zonas marino-costeros articulando los diferentes instrumentos de planificación y gestión, así como la políticas ambientales y sectoriales.</t>
  </si>
  <si>
    <t>Diseñar una estrategia técnica para el mejoramiento de la Calidad Ambiental Marina en Colombia.</t>
  </si>
  <si>
    <t>Diseñar, actualizar o coordinar la implementación de planes y programas de conservación y restauración de ecosistemas marinos, costeros e insulares.</t>
  </si>
  <si>
    <t>Diseñar, actualizar o coordinar la implementación de planes y programas para la conservación de los recursos hidrobiológicos.</t>
  </si>
  <si>
    <t>Elaborar documentos de orientación para la planificación espacial marino costera.</t>
  </si>
  <si>
    <t>Elaborar y hacer seguimiento a las propuestas para fortalecer el Subsistema de Áreas Marinas Protegidas (SAMP) en el marco de los SIRAP Pacíifico y Caribe.</t>
  </si>
  <si>
    <t>Elaborar y presentar propuestas técnicas de Colombia ante el comité técnico regional para fortalecer la gestión del Corredor Marino del Pacífico Este Tropical (CMAR) con base en el plan de acción regional.</t>
  </si>
  <si>
    <t>Elaborar, ajustar e implementar participativamente los planes de manejo de los Distritos Nacionales de Manejo Integrado, administrados por PNN, a partir de los objetivos de conservación.</t>
  </si>
  <si>
    <t>Incluir en la Política General de Ordenamiento Territorial recomendaciones sobre ordenamiento territorial en las zonas marino-costeras, según las competencias del Gobierno nacional relativas a la gestión del riesgo, al desarrollo urbanístico y al uso y la conservación de la biodiversidad marina y costera.</t>
  </si>
  <si>
    <t>Liderar el diseño de una estrategia integral interinstitucional para gestionar la recuperación de los bienes de uso público indebidamente ocupados en los espacios marino-costeros.</t>
  </si>
  <si>
    <t>Liderar la elaboración de una propuesta de Protocolo de Alertas Tempranas sobre florecimientos algales nocivos (FAN).</t>
  </si>
  <si>
    <t>Realizar propuesta de ordenamiento de playas con vocación turística.</t>
  </si>
  <si>
    <t>Revisar y ajustar la Ley de Pesca.</t>
  </si>
  <si>
    <t>Mejorar o implementar herramientas de efectividad del manejo en las áreas protegidas, marina, marino costeras e insulares del SINAP, en el ámbito de gestión nacional.</t>
  </si>
  <si>
    <t>Realizar planes de ordenación de áreas o pesquerías.</t>
  </si>
  <si>
    <t>Realizar acompañamiento técnico para la formulación o actualización de planes de contingencia de carácter regional, municipal e insular frente a la ocurrencia de eventos y emergencias de origen natural.</t>
  </si>
  <si>
    <t>Brindar asistencia técnica en la revisión del componente de Gestión del Riesgo, con énfasis en fenómenos naturales costeros (Tsunamis, huracanes, erosión costera) en los Esquemas o Planes de Ordenamiento Territorial.</t>
  </si>
  <si>
    <t>Implementar un Análisis de Gasto Público (AGP) en ciencia, tecnología e innovación (CTI) a nivel de eficiencia y eficacia (Línea de acción 21).</t>
  </si>
  <si>
    <t>Implementar un Análisis de Gasto Público (AGP) en ciencia, tecnología e innovación (CTI)a nivel de funcionalidad y gobernanza (Línea de acción 21).</t>
  </si>
  <si>
    <t>Incorporar en el proceso de revisión presupuestal el último Plan de Transferencia e Implementación de Recomendaciones (PTIR) disponible (Línea de acción 21).</t>
  </si>
  <si>
    <t>Orientar los Planes y acuerdos estratégicos departamentales de ciencia, tecnología e innovación (PAED de CTI) hacia el cumplimiento de los objetivos y las estrategias de la política vigente de ciencia, tecnología e innovación (CTI) [Línea de acción 21].</t>
  </si>
  <si>
    <t>Acompañar a las Corporaciones Autónomas Regionales costeras en la implementación de medidas de adaptación basada en ecosistemas.</t>
  </si>
  <si>
    <t>Estrategia para la atención de la migración desde Venezuela a Colombia</t>
  </si>
  <si>
    <t>Acompañar y orientar a núcleos familiares retornados de Venezuela que sean víctimas del conflicto armado en el proceso de asentamiento en el municipio receptor.</t>
  </si>
  <si>
    <t>Apoyar a las entidades responsables para identificar y solucionar las restricciones legales existentes que impiden la inclusión de la población migrante desde Venezuela en distintos programas de emprendimiento, acompañamiento técnico, encadenamientos y financiación, tanto en programas del gobierno nacional como territoriales.</t>
  </si>
  <si>
    <t>Brindar asistencia humanitaria a la población retornada de Venezuela que sea víctima en el marco del conflicto colombiano.</t>
  </si>
  <si>
    <t>Definir los lineamientos generales para facilitar el acceso a la oferta institucional dirigida a venezolanos para la población migrante que autoreconoce pertenencia étnica indígena y ROM en la República Bolivariana de Venezuela, en el marco de la protección de los derechos humanos.</t>
  </si>
  <si>
    <t>Elaborar un inventario de programas del nivel nacional, que se ajusten a las necesidades identificadas, para determinar requisitos de acceso y las necesidades de recursos adicionales que permitan atender a la población migrante procedente de Venezuela en procesos de emprendimiento y desarrollo empresarial.</t>
  </si>
  <si>
    <t>Gestionar la oferta (educación, salud, trabajo, entre otras) con las entidades competentes para el restablecimiento de derechos de la población víctima del conflicto armado interno colombiano retornada de Venezuela.</t>
  </si>
  <si>
    <t>Identificar las necesidades de la población víctima del conflicto armado interno colombiano que sean retornados desde Venezuela para el restablecimiento de sus derechos.</t>
  </si>
  <si>
    <t>Implementar el Registro Único de Trabajadores Extranjeros en Colombia (RUTEC) con el fin de caracterizar la inmigración laboral formal en el país.</t>
  </si>
  <si>
    <t>Presentar ante el Congreso de la República un proyecto de ley de régimen especial -en materia tributaria y económica-, para atraer inversión nacional y extranjera; para Cúcuta y los municipios del área metropolitana, orientado a estimular la creación de empresas y la generación de empleo en la región, y adelantar las labores de acompañamiento respectivo hasta la aprobación de la Ley.</t>
  </si>
  <si>
    <t>Promover procesos de sensibilización, prevención y mitigación de conflictividades sociales asociadas al fenómeno migratorio proveniente de Venezuela.</t>
  </si>
  <si>
    <t>Realizar la caracterización de fenómenos que afectan seguridad y convivencia ciudadana en el marco del fenómeno migratorio procedente de Venezuela.</t>
  </si>
  <si>
    <t>Valorar las declaraciones de población migrante (retornados y venezolanos con vocación de permanencia) desde Venezuela, que se consideren víctimas en el marco del conficto colombiano, que no se encuentren incluidos en el Registro Único de Víctimas y que presenten su declaración ante el ministerio público.</t>
  </si>
  <si>
    <t>Diseñar y aplicar cursos de contextualización sobre normativa, derechos laborales y acogida para extranjeros y retornados en el país con el fin de facilitar su adaptación al mercado de trabajo, tanto regulares como irregulares.</t>
  </si>
  <si>
    <t>Brindar asistencias técnicas a entidades territoriales en herramientas de prevención, atención y judicialización del delito de trata de personas, derivado del fenómeno migratorio proveniente de Venezuela.</t>
  </si>
  <si>
    <t>Definir los protocolos de apoyo de las Fuerzas Militares y la Policía Nacional a otras instituciones del Estado para atender el fenómeno migratorio proveniente de Venezuela.</t>
  </si>
  <si>
    <t>Realizar estrategias de acompañamiento a población retornada que contemple orientación y referenciación de esta población (solamente actuales CRORES); atención humanitaria; estrategias de retorno productivo, difusión de la ley de retorno y estrategias del presente CONPES.</t>
  </si>
  <si>
    <t>Revisar las asignaciones mensuales de volúmenes máximos de combustibles subsidiados definidos para los departamentos de las zonas de frontera con Venezuela para evitar el aumento del contrabando de combustible y promover el desarrollo económico.</t>
  </si>
  <si>
    <t>Capacitar a través de programas de formación complementaria a la población migrante desde Venezuela para actualizar y fortalecer las competencias para asumir nuevos desempeños laborales.</t>
  </si>
  <si>
    <t>Definir una mesa de trabajo entre Cancillería, sector Defensa y Ministerio de Interior para establecer la relación entre el crimen organizado y la población migrante proveniente de Venezuela.</t>
  </si>
  <si>
    <t>Realizar capacitaciones a las entidades territoriales de La Guajira, Cesar, Norte de Santander, Arauca, Boyacá (Cubará), Vichada y Guainía, fronterizos con la República Bolivariana de Venezuela, en temas relacionados con igualdad y no discriminación en la atención dirigida a la población venezolana migrante que se han auto-reconocido como afrodescendientes.</t>
  </si>
  <si>
    <t>Generar la normativa que permita el establecimiento de medidas especiales de contratación, por parte de la Unidad para la Gestión del Riesgo de Desastres, de acuerdo con lo establecido en el artículo 66 de la Ley 1523 de 2012.</t>
  </si>
  <si>
    <t>Certificar el aprendizaje y la experticia adquirida a lo largo de la vida laboral de migrantes venezolanos regulares y colombianos retornados para contribuir a la inserción laboral en el territorio Colombiano.</t>
  </si>
  <si>
    <t>Actualizar los sistemas de información de convalidaciones de educación preescolar, básica y media, para la atención efectiva de las solicitudes presentadas por los estudiantes provenientes de Venezuela que solicitan convalidar.</t>
  </si>
  <si>
    <t>Adaptar e implementar el plan de respuesta para la población migrante del sector salud a nivel territorial.</t>
  </si>
  <si>
    <t>Brindar asistencia técnica a agentes e instancias corresponsables, sobre el abordaje y los derechos de niñas, niños adolescentes y familias migrantes desde Venezuela, y su vinculación a rutas integrales de atención.</t>
  </si>
  <si>
    <t>Definir los criterios de priorización para la recepción de la población migrante proveniente de Venezuela en los Centros de Atención Transitorios para la población migrante con vocación de permanencia y población transitoria.</t>
  </si>
  <si>
    <t>Definir los requerimientos técnicos de los Centros de Atención Transitorios al Migrante para la población migrante con vocación de permanencia y población transitoria.</t>
  </si>
  <si>
    <t>Definir y socializar a los países fronterizos un protocolo que permita establecer un flujo de información básica en salud de migrantes desde Venezuela, retornados y con status de refugiados.</t>
  </si>
  <si>
    <t>Desarrollar las acciones administrativas tendientes al restablecimiento de derechos de las niñas, niños y adolescentes migrantes desde Venezuela que posterior a la verificación de garantía de derechos, se encuentren con amenaza o vulneración.</t>
  </si>
  <si>
    <t>Desarrollar un reporte estadístico descriptivo sobre la atención del ICBF a niños, niñas, adolescentes y sus familias de nacionalidad venezolana en el territorio colombiano.</t>
  </si>
  <si>
    <t>Diseñar e implementar en el marco del plan de formación para la ciudadanía, estrategias en las instituciones educativas para el desarrollo de competencias ciudadanas y socioemocionales para la prevención de la xenofobia y otras situaciones que afectan la convivencia escolar y generan discriminación con ocasión de la llegada de comunidades de migrantes, refugiados y retornados a sus entornos.</t>
  </si>
  <si>
    <t>Diseñar e Implementar una estrategia de nivelación para niños, niñas y adolescentes migrantes y retornados reconociendo las diferencias de aprendizaje en el sistema educativo.</t>
  </si>
  <si>
    <t>Diseñar e implementar una estrategia para agilizar la convalidación de estudios de los niños provenientes de Venezuela equivalentes a educación preescolar, básica y media.</t>
  </si>
  <si>
    <t>Diseñar una estrategia que permita agilizar el proceso de convalidación de títulos de educación superior procedentes de IES venezolanas.</t>
  </si>
  <si>
    <t>Diseñar y socializar con las secretarías de educación certificadas focalizadas, documentos con las pautas para la realización de pruebas de suficiencia para los estudiantes migrantes desde Venezuela en el marco del sistema de evaluación institucional.</t>
  </si>
  <si>
    <t>Elaborar un documento de orientaciones técnicas para socialización por parte del SNBF en las mesas de infancia, adolescencia y fortalecimiento familiar para la protección, integración y atención integral de las niñas, niños, adolescentes y familias migrantes desde Venezuela.</t>
  </si>
  <si>
    <t>Identificar a través de las secretarías de educación certificadas, la oferta disponible para el acceso al sistema educativo en los municipios priorizados por el documento CONPES.</t>
  </si>
  <si>
    <t>Identificar la capacidad de respuesta de los prestadores públicos para la prestación de servicios de salud de la población migrante en la zona de frontera y los territorios de acogida con mayor concentración.</t>
  </si>
  <si>
    <t>Identificar la oferta de servicios de salud ubicada en el territorio y articular la gestión de prestación de servicios con otras instancias que apoyen la atención de las necesidades de la población migrante procedente de Venezuela, retornados y con status de refugiados.</t>
  </si>
  <si>
    <t>Incluir en el Análisis de Situación de Salud nacional y territorial la dinámica demográfica y morbi-mortalidad de la población migrante a corto y mediano plazo.</t>
  </si>
  <si>
    <t>Realizar asistencia técnica a los departamentos sobre la ruta de aseguramiento que presentan población migrante desde Venezuela, retornados y con status de refugiados.</t>
  </si>
  <si>
    <t>Realizar asistencias técnicas integrales a las secretarías de educación focalizadas por el CONPES, para promover y fortalecer el acceso, permanencia y calidad de la educación destinada a los niños, niñas y jóvenes provenientes de Venezuela.</t>
  </si>
  <si>
    <t>Diseñar e implementar una estrategia de comunicación, en articulación con las Secretarías de Educación Certificadas, que permita divulgar la oferta educativa para que tanto estudiantes migrantes como retornados tengan conocimiento y puedan acceder a ella.</t>
  </si>
  <si>
    <t>Brindar la atención en las modalidades de niñez y adolescencia para niños, niñas y adolescentes migrantes desde Venezuela que lo requieran.</t>
  </si>
  <si>
    <t>Sensibilizar, asesorar y entrenar a través de los Centros de Desarrollo Empresarial SBDC - SENA a la población migrante desde Venezuela regular para apoyar la estructuración de sus ideas de negocios.</t>
  </si>
  <si>
    <t>Brindar asistencia técnica a las autoridades administrativas frente al debido proceso de los trámites de restablecimiento de derechos para niños, niñas y adolescentes migrantes o retornados desde Venezuela.</t>
  </si>
  <si>
    <t>Brindar atención en las modalidades de apoyo y fortalecimiento a familias con niños, niñas y adolescentes migrantes desde Venezuela que lo requieran.</t>
  </si>
  <si>
    <t>Facilitar el acceso en la ruta de empleabilidad del Servicio Público de Empleo a la población migrante desde Venezuela y retornados para para reducir las barreras para el acceso al mercado laboral.</t>
  </si>
  <si>
    <t>Priorizar proyectos en el mecanismo de viabilización que beneficien la población migrante con vocación de permanencia, población en tránsito y población pendular, de acuerdo con los recursos de cooperación internacional disponibles y los proyectos presentados.</t>
  </si>
  <si>
    <t>Realizar campañas de promoción y sensibilización, en el marco de la oferta de la Dirección de Niñez y Adolescencia, para el reconocimiento y garantía de derechos, inclusión social y participación de los NNA, y familias migrantes desde Venezuela.</t>
  </si>
  <si>
    <t>Adecuar los Centros de Atención Transitorios al Migrante para atender a la población proveniente de Venezuela con vocación de permanencia y población transitoria.</t>
  </si>
  <si>
    <t>Brindar atención humanitaria a la población migrante con vocación de permanencia y población transitoria a través de los Centros de Atención Transitorios al Migrante.</t>
  </si>
  <si>
    <t>Identificar los bienes inmuebles aptos para los Centros de Atención Transitorios al Migrante para atender a la población migrante con vocación de permanencia y población transitoria.</t>
  </si>
  <si>
    <t>Brindar servicios de orientación ocupacional a la población migrante desde Venezuela y retornados para reducir las barreras para el acceso al mercado laboral.</t>
  </si>
  <si>
    <t>Brindar la atención en las modalidades de primera infancia a niñas y niños migrantes desde Venezuela que lo requieran.</t>
  </si>
  <si>
    <t>Realizar acompañamiento diferenciado a los departamentos fronterizos con Venezuela en el programa de Planes Departamentales de Agua.</t>
  </si>
  <si>
    <t>Desarrollar capacidades del talento humano para el abordaje diferencial de la población migrante, retornada y con status de refugiados y la respuesta articulada desde el sector salud.</t>
  </si>
  <si>
    <t>Brindar atención a la población de mujeres gestantes con bajo peso y niñas y niños menores de 5 años con riesgo de desnutrición aguda en condición de migrantes desde Venezuela mediante acciones orientadas a la prevención de la desnutrición aguda.</t>
  </si>
  <si>
    <t>Promover convocatorias de alternativas de reconversión socio laboral mediante proyectos productivos a la población dedicada a la comercialización ilícita de combustibles en el país (con independencia de la nacionalidad) para apoyar el acceso al mercado laboral.</t>
  </si>
  <si>
    <t>Realizar asistencia técnica a los comités territoriales de convivencia escolar para el trabajo articulado de prevención de violencia, xenofobia y otras discriminaciones en los colegios y municipios focalizados por el CONPES.</t>
  </si>
  <si>
    <t>Política Nacional para la Transformación Digital e Inteligencia Artificial</t>
  </si>
  <si>
    <t>Definir los lineamientos para la implementación de modelos de Data Trusts y/o Data Commons en Colombia y la regulación necesaria para su operación.</t>
  </si>
  <si>
    <t>Desarrollar ejercicios para la aplicación de soluciones basadas en Inteligencia Artificial para la mejora y generación de nuevos servicios al ciudadano y toma de decisiones en el sector público, en el marco de la Política de Gobierno Digital.</t>
  </si>
  <si>
    <t>Desarrollar estándares para la implementación de sistemas de IA incluyentes en el país, estableciendo requisitos para asegurar la inclusión en cada etapa de diseño un sistema de inteligencia artificial y mecanismos de intervención que facilitan la inclusión de distintos grupos en este proceso. Esta tarea implica la selección de los grupos que pueden verse marginados en Colombia por esta tecnología, las estrategias que facilitan la inclusión y el impacto esperado.</t>
  </si>
  <si>
    <t>Desarrollar un mecanismo para favorecer la movilidad de expertos en temas de inteligencia artificial. Adicionalmente, se hará un mapeo de las instituciones académicas internacionales de interés para el país en los temas priorizados por el presente documento CONPES a fin de identificar posibles aliados estratégicos.</t>
  </si>
  <si>
    <t>Desarrollar un plan de programas de formación de C Level para sector público, C Level 500 Companies en sector privado y en entrenamiento de técnicos en la materia, para ser implementado por el sector público y privado.</t>
  </si>
  <si>
    <t>Desarrollar un plan de transferencia de conocimiento en IA en el sector científico, con el fin que Colombia supere la frontera tecnológica mundial. Este plan establecerá los pasos para que el conocimiento técnico-científico pueda ser adaptado por las empresas del país y sea un insumo del mercado de IA. Así mismo, establecerá planes para la creación de áreas de I+D dentro de las empresas colombianas.</t>
  </si>
  <si>
    <t>Desarrollar un plan para hacer seguimiento a la implementación de las recomendaciones del Consejo de Inteligencia Artificial de la OCDE y los estándares internacionales dispuestos en la materia por organismos multilaterales y en tratados internacionales. Dentro de este plan se evaluará la participación del país en el Observatorio de Políticas Públicas para la Inteligencia Artificial de la OECD (OECD AI Policy Observatory) en el que se exponga a la comunidad internacional el desarrollo de esta política.</t>
  </si>
  <si>
    <t>Diseñar un marco ético transversal que guiará el diseño, desarrollo, implementación y evaluación de sistemas de IA que se implementen en el país, siguiendo los principios propuestos por la OCDE. Este marco diferenciará y hará énfasis en la ética de datos, ética de algoritmos y en la ética que guíe las conductas y prácticas de los individuos que desarrollen e implementen tecnología. Los principios propuestos desarrollarán, como mínimo, conceptos como la justicia, transparencia, libertad, responsabilidad, inclusión y el rol de los derechos humanos en la creación e implementación de esta tecnología.</t>
  </si>
  <si>
    <t>Diseñar un plan para proveer asistencia técnica para que las entidades de supervisión y vigilancia creen y definan ambientes de prueba tipo sandbox y regulatory beaches (playas regulatorias) en inteligencia artificial, estableciendo sus objetivos, características, requisitos mínimos, mecanismos de participación y entidades del sector público involucradas en su construcción.</t>
  </si>
  <si>
    <t>Diseñar una metodología para el análisis prospectivo de tecnologías digitales que tengan el potencial de sustentar múltiples soluciones tecnológicas. Esto con el fin de realizar seguimiento a tendencias tecnológicas para formular políticas públicas a futuro tomando como base el presente documento CONPES.</t>
  </si>
  <si>
    <t>Ejecutar un plan de trabajo para posicionar al Centro para la Cuarta Revolución Industrial como impulsor de políticas públicas para la 4IR y la industria 4.0 en alianza con el Foro Económico Mundial. Dentro de este plan se establecerán estrategias para que el Centro lidere la recolección de evidencia para la creación de políticas públicas y estándares en IA, mediante la creación e implementación de métricas y herramientas similares que midan el impacto de los sistemas de IA en el país.</t>
  </si>
  <si>
    <t>Elaborar lineamientos de política para transformar el programa Computadores para Educar en Tecnologías para Aprender, con el propósito de incentivar el desarrollo integral de las niñas, niños y adolescentes y generarles capacidades para afrontar los cambios constantes que imponen las tecnologías en los contextos sociales y económicos.</t>
  </si>
  <si>
    <t>Formular una política sobre ciberseguridad en el que se establezcan medidas y estándares para proteger a los usuarios en el uso de sistemas de IA considerando potenciales amenazas como el adversarial machine learning o alteraciones en el procesamiento de datos mediante estos sistemas tecnológicos, amenazas a la conectividad e incluso posibles daños a la infraestructura física, entre otros riesgos reconocidos internacionalmente.</t>
  </si>
  <si>
    <t>Gestionar con las entidades competentes la creación de un Consejo Internacional dentro del Centro para la Cuarta Revolución Industrial de Latinoamérica compuesto por expertos internacionales en la materia. El Consejo asesorará al Gobierno nacional en la formulación de políticas en el tema y brindará información sobre las últimas iniciativas, estándares y desarrollos tecnológicos que se están presentando alrededor del mundo.</t>
  </si>
  <si>
    <t>Implementar para los actores del Sistema Nacional de Competitividad, Ciencia, Tecnología e Innovación una línea de financiamiento para la investigación y desarrollo tecnológico sobre inteligencia artificial para resolver problemas específicos de los sectores socioeconómicos del país.</t>
  </si>
  <si>
    <t>Implementar procesos que contribuyan a la formación inicial, continuada y posgradual de los maestros, maestras y directivos en competencias y habilidades para que promuevan prácticas innovadoras en el marco del proyecto educativo institucional y generen en los niños y jóvenes capacidades para la IA y las tecnologías emergentes que ofrece la cuarta revolución industrial en niñas, niños y jóvenes.</t>
  </si>
  <si>
    <t>Implementar todas las medidas destinadas a la creación de la infraestructura de datos como resultado de la ejecución del documento CONPES 3920 Política Nacional de Explotación de Datos (Big Data). En este trabajo se hará especial énfasis en la implementación de los lineamientos para la explotación de datos en el sector público y el mercado de datos.</t>
  </si>
  <si>
    <t>Poner a disposición de las empresas y los ciudadanos un programa de formación para el trabajo con énfasis en la adopción de conocimiento relacionado con 4RI e industria 4.0, que cuente con creación de habilidades en programación, explotación y analisis de datos.</t>
  </si>
  <si>
    <t>Poner en operación una sede del Campus de Emprendimiento Exponencial C Emprende, con el fin de articular servicios de apoyo para emprendedores y start-ups que quieran fortalecer su negocio, promoviendo el uso de tecnología de las industrias 4.0. Esto para incentivar el desarrollo de innovaciones creadoras de mercado y para el desarrollo de productos basados en industrias 4.0 y dirigidos a consumidores no tradicionales.</t>
  </si>
  <si>
    <t>Realizar reporte general sobre la regulación que impacta la creación del mercado de IA en Colombia. El reporte identificará los diferentes sectores que componen la materia a efectos de establecer las necesidades regulatorias. Dentro de ese reporte, la Dirección de Regulación de Ministerio de Industria, Comercio y Turismo, hará los aportes sobre las regulaciones del Régimen de Protección de Datos.</t>
  </si>
  <si>
    <t>Realizar un estudio país sobre la previsión del impacto de la inteligencia artificial y, en general de la 4RI en el mercado laboral que genere evidencia para la creación de políticas públicas en el tema. Esto servirá como insumo para la toma de decisiones de gestión de talento humano y el fortalecimiento de la formación requerida para las labores con menos potencial de ser automatizadas.</t>
  </si>
  <si>
    <t>Aplicar la metodología a través de la Red de observatorios regionales de mercado de trabajo (RED ORMET), con el apoyo de las comisiones regionales de competitividad, para la identificación de brechas de capital humano que afectan a las apuestas productivas priorizadas en el marco de esta política de desarrollo productivo (Línea de acción 3).</t>
  </si>
  <si>
    <t>Desarrollar un sistema de información en línea para el programa de servicios de emparejamiento, que contenga tanto el registro de productores nacionales de bienes, como el registro de empresas compradoras y sus necesidades de insumos y bienes intermedios. Esta acción se desarrollará con el apoyo del Ministerio de Agricultura y Desarrollo Rural y bajo la coordinación de la Alta Consejería Presidencial para el Sector Privado y Competitividad (Línea de acción 6).</t>
  </si>
  <si>
    <t>Robustecer la plataforma web Agronet con información de registro de proveedores agropecuarios locales (y su oferta de bienes y servicios caracterizada) y compradores nacionales e internacionales (y sus necesidades caracterizadas) y garantizar su interoperabilidad con el sistema de información en línea del programa de servicios de emparejamiento. Este sistema de información lo desarrollará en conjunto con el Ministerio de Comercio, Industria y Turismo y bajo la coordinación de la Alta Consejería Presidencial para el Sector Privado y Competitividad (Línea de acción 6).</t>
  </si>
  <si>
    <t>Realizar eventos de emparejamiento para el sector industria, como ruedas de negocios inversas, citas empresariales o talleres, en el marco del programa de servicios de emparejamiento (Línea de acción 6).</t>
  </si>
  <si>
    <t>Ofertar programas de formación profesional para dar respuesta a lo formulado en los planes de acción para el cierre de brechas de capital humano elaborados por las comisiones regionales de competitividad (Línea de acción 3).</t>
  </si>
  <si>
    <t>Articular los proyectos de regionalización de educación superior a nivel departamental o regional con la estrategia de priorización de la política de desarrollo productivo, de manera que dichos proyectos den respuesta a las necesidades de educación superior identificadas para las apuestas productivas priorizadas (Línea de acción 3).</t>
  </si>
  <si>
    <t>Otorgar apoyo financiero a los prestadores de servicios especializados para la transferencia de conocimiento y tecnología en función del desempeño de las unidades productoras apoyadas por estas.</t>
  </si>
  <si>
    <t>Diseñar las cualificaciones que sean demandadas por aquellos sectores productivos priorizados en el marco de esta PDP, y que sean de la competencia del sector educación del Gobierno nacional (Línea de acción 3) [Ministerio de Educación Nacional].</t>
  </si>
  <si>
    <t>Diseñar las cualificaciones que sean demandadas por aquellos sectores productivos priorizados en el marco de esta PDP, y que sean de la competencia del sector trabajo del Gobierno nacional [Ministerio del Trabajo y Servicio Nacional de Aprendizaje] (Línea de acción 3).</t>
  </si>
  <si>
    <t>Realizar eventos de emparejamiento para el sector agropecuario, como ruedas de negocios inversas, citas empresariales o talleres, en el marco del programa de servicios de emparejamiento (Línea de acción 6).</t>
  </si>
  <si>
    <t>Adelantar la ejecución de las actividades para el fortalecimiento de la capacidad institucional, garantizando el cumplimiento de las metas establecidas.</t>
  </si>
  <si>
    <t>Adelantar las obras de construcción, mejoramiento y mantenimiento de la infraestructura física del sistema judicial.</t>
  </si>
  <si>
    <t>Consejo Superior de la Judicatura</t>
  </si>
  <si>
    <t>CSJ</t>
  </si>
  <si>
    <t>Analizar de manera integral los resultados obtenidos en las expediciones científicas.</t>
  </si>
  <si>
    <t>Consolidar el Programa Nacional de Expediciones Científicas como estrategia interinstitucional a largo plazo.</t>
  </si>
  <si>
    <t>Coordinar la realización de eventos que celebren el Día Mundial de los Océanos, implementando el desarrollo de campañas y talleres que promuevan el conocimiento del océano y su importancia para el Estado.</t>
  </si>
  <si>
    <t>Desarrollar un programa de investigación,conservación y divulgación sobre el patrimonio cultural sumergido en zonas insulares y costeras de Colombia.</t>
  </si>
  <si>
    <t>Instituto Colombiano de Antropología e Historia</t>
  </si>
  <si>
    <t>ICANH</t>
  </si>
  <si>
    <t>Formular e implementar una estrategia para la generación de espacios de promoción y difusión de programas académicos y publicaciones científicas en temas marino- costeros.</t>
  </si>
  <si>
    <t>Formular la política pública para la protección, recuperación y divulgación del patrimonio cultural sumergido en Colombia.</t>
  </si>
  <si>
    <t>Fortalecer la capacidad de identificación de la población vulnerable.</t>
  </si>
  <si>
    <t>Generar espacios intersectoriales e interinstitucionales para consolidar el Plan Nacional de Expediciones Antárticas.</t>
  </si>
  <si>
    <t>Realizar el lanzamiento del nuevo ciclo de expediciones.</t>
  </si>
  <si>
    <t>Fortalecer el desarrollo de la investigación en materia de ciencia, tecnología e innovación asociado a los intereses marítimos nacionales.</t>
  </si>
  <si>
    <t>Impulsar las expediciones científicas, como estrategias interdisciplinarias e interinstitucionales para profundizar el conocimiento y aprovechamiento de los intereses marítimos nacionales.</t>
  </si>
  <si>
    <t>Incrementar los medios que permiten incrementar las capacidades para realizar la investigación científica marina.</t>
  </si>
  <si>
    <t>Adelantar el fortalecimiento académico de la ESAP, garantizando el cumplimiento de las metas establecidas.</t>
  </si>
  <si>
    <t>Desarrollar acciones de formación profesional integral con pertinencia sectorial y territorial (gente de Mar).</t>
  </si>
  <si>
    <t>Actualizar el conocimiento científico y técnico del estado de los recursos pesqueros.</t>
  </si>
  <si>
    <t>Promocionar el desarrollo de la investigación en materia de ciencia, tecnología e innovación asociado a los intereses marítimos nacionales.</t>
  </si>
  <si>
    <t>Promover líneas de investigación para el estudio de recursos hidrobiológicos con fines de manejo y aprovechamiento sostenible.</t>
  </si>
  <si>
    <t>Incluir en los documentos de referencia para educación básica y media, y otras publicaciones del Ministerio de Educación Nacional, temáticas asociadas al territorio marino-costero.</t>
  </si>
  <si>
    <t>Actualizar los instrumentos de agregación de demanda de TIC con la inclusión de nuevas tecnologías y nuevos modelos de prestación de servicios de tecnología en el sistema de compra pública. Esto se hará con el fin de garantizar que las entidades públicas tengan disponible la mejor oferta tecnológica del mercado y modernizar el sector público colombiano.</t>
  </si>
  <si>
    <t>Apoyar la ejecución del plan unificado de integración en trámites y servicios al Portal Único del Estado Colombiano, como el único punto acceso digital del ciudadano con los trámites, servicios, información pública, ejercicios de participación, colaboración y control social, entre otros, que ofrecen las entidades de la rama ejecutiva del orden nacional, transformando digitalmente la interacción del ciudadano con el Estado.</t>
  </si>
  <si>
    <t>Coordinar la adecuada conformación, gestión y preservación digital de los expedientes electrónicos teniendo en cuenta la información que pueda ser generada en los trámites y servicios del Portal Único del Estado Colombiano. Lo anterior, con el objetivo de asegurar el adecuado tratamiento y gestión de la información digital de los archivos y preservar su valor y significado, garantizando la integridad, seguridad y la transparencia de las actuaciones administrativas.</t>
  </si>
  <si>
    <t>Coordinar las actividades para que las entidades de orden nacional con funciones jurisdiccionales de la Rama Ejecutiva (Superintendencia Financiera, Superintendencia de Industria y Comercio, Superintendencia de Sociedades, Superintendencia de Salud, Dirección Nacional de Derechos de Autor, Instituto Colombiano Agropecuario e Instituto Colombiano de Bienestar Familiar), implementen el proyecto “Expediente Digital de la Rama Ejecutiva”. Dichas entidades, serán responsables de su infraestructura tecnológica, así como del cumplimiento de los lineamientos establecidos para este fin. Para el cumplimiento de lo anterior, el Ministerio de Tecnologías de la información y las Comunicaciones, deberá proveer los servicios ciudadanos digitales para que sean utilizados por las entidades de orden nacional con funciones jurisdiccionales de la Rama Ejecutiva, garantizando la interoperabilidad entre los expedientes digitales y la autenticación digital de sus usuarios.</t>
  </si>
  <si>
    <t>Desarrollar el concepto de manufactura avanzada a través del programa N.EX.T (Nuevas Experiencias Tecnológicas) para que empresas colombianas adopten tecnologías asociadas a las industrias 4.0 incluyendo Internet de las Cosas, Big Data, inteligencia artificial, robótica, realidad virtual y aumentada, manufactura aditiva, nanotecnología y materiales avanzados.</t>
  </si>
  <si>
    <t>Desarrollar la estrategia de laboratorios digitales sectoriales para incentivar la transformación digital de sectores estratégicos a través de la incorporación de tecnología que aporte a su productividad y competitividad.</t>
  </si>
  <si>
    <t>Desarrollar una plataforma digital que facilite la comunicación entre actores del ecosistema de innovación pública en el ámbito internacional, nacional y territorial. Esto, con el fin de conectar de manera más eficiente la oferta y demanda de recursos de innovación pública, y así, establecer puentes en la escala regional y global.</t>
  </si>
  <si>
    <t>Diseñar la estrategia de modernización de los archivos, con el fin de incentivar la transformación digital de todas las entidades de orden nacional. Dicha estrategia procurará la incorporación de tecnologías que aporten en la digitalización y creación de expedientes y documentos electrónicos, asi como en su preservación digital, promoción y acceso.</t>
  </si>
  <si>
    <t>Diseñar una estrategia de fomento para la transformación digital del sector de la construcción e infraestructura, con el fin de aumentar la capacidad de toma de decisiones a través de un proceso coordinado y colaborativo que permita la creación, gestión y uso compartido de la información de los proyectos a lo largo de su ciclo de vida.</t>
  </si>
  <si>
    <t>Diseñar y ejecutar la transformación digital de la Dirección de Impuestos y Aduanas Nacionales por medio de iniciativas que faciliten el cumplimento tributario a través de la tecnología, incluyendo el proyecto de factura electrónica. El diseño y ejecución deberán contemplar el uso preferente de herramientas técnológicas que favorezcan la digitalización.</t>
  </si>
  <si>
    <t>Disponer los servicios base para la interoperabilidad de la Historia Clínica,a través de servicios de información publicados en el directorio de servicios de la plataforma X Road de la Agencia Nacional Digital, con el propósito de mejorar la calidad de la atención en salud.</t>
  </si>
  <si>
    <t>Ejecutar un plan de fomento para el desarrollo de soluciones tecnológicas sostenibles e innovadoras, con la participación de la academia, el sector privado y la sociedad civil para la solución de asuntos públicos de alto impacto como lucha contra la corrupción, seguridad y educación, entre otros.</t>
  </si>
  <si>
    <t>Ejecutar un proyecto de analítica de datos que fortalezca el ecosistema de innovación pública, a través de la generación de valor con datos que promuevan una mentalidad y cultura afines a la innovación. Esto anterior, para fomentar la cultura de datos dentro del documento CONPES 3920 Política Nacional de Explotación de Datos (Big data) y el fortalecimiento de toma de decisiones basadas en evidencia.</t>
  </si>
  <si>
    <t>Elaborar el plan de trabajo para posicionar el Centro para la Cuarta Revolución Industrial como impulsor de políticas públicas en Colombia, con el proposito de estimular el desarrollo de políticas públicas que faciliten el acceso del país a la 4RI.</t>
  </si>
  <si>
    <t>Evaluar y priorizar las iniciativas de transformación digital de alto impacto que sean identificadas en cada sector de la administración pública, con el fin de implementarlas y encontrar soluciones a las problemáticas sociales actuales.</t>
  </si>
  <si>
    <t>Generar criterios a tener en cuenta dentro de la selección de fondos a invertir y que son definidos por el Gobierno Nacional a través de los documentos de política pública que para tal efecto se establezcan. Lo anterior, con el fin de incentivar y favorecer el desarrollo y creación de emprendimientos orientados a la 4RI y la innovación digital.</t>
  </si>
  <si>
    <t>Implementar el modelo de operación del Campus de Emprendimiento Exponencial C Emprende, con el fin de ejecutar la creación de espacios para facilitar el desarrollo de emprendimientos e innovación; promoviendo la movilidad de recursos, el intercambio de conocimiento y conectando iniciativas del Gobierno nacional, inversionistas internacionales y actores claves.</t>
  </si>
  <si>
    <t>Incorporar del concepto de compra pública innovadora por medio de pilotos basados en necesidades tecnológicas no satisfechas por el mercado e identificadas por las entidades estatales.</t>
  </si>
  <si>
    <t>Incluir dentro de los pilares de Bancóldex Capital Fondo de Fondos, la inversión en fondos de capital emprendedor cuya tesis de inversión incluya la innovación digital, con énfasis en 4RI e industrias 4.0. Para tal fin se tendrán en cuenta, dentro de la selección de Fondos a invertir, los criterios definidos a través de los documentos de política pública que para tal efecto se establezcan. Esto con el objetivo de estimular la innovación y el emprendimiento basado en tecnologías digitales, que permitan encontrar soluciones y mejoras en la sociedad.</t>
  </si>
  <si>
    <t>Estructurar un fondo de fondos, en seguimiento de lo establecido en el Artículo 14 de la Ley 1753 de 2015 (Línea de acción 4).</t>
  </si>
  <si>
    <t>Garantizar la continuidad del Fondo de Microfinanzas Rurales mediante la asignación de recursos establecidos en el Decreto 2370 de 2015, permitiendo la prestación de servicios de apoyo financiero (incremento en la cartera), asistencia técnica, fortalecimiento institucional de intermediarios, y apoyo al desarrollo sectorial de las microfinanzas rurales (Línea de acción 4).</t>
  </si>
  <si>
    <t>Implementar el plan de modernización del Fondo Emprender, respondiendo a metodologías y modelos actuales para apoyar el emprendimiento (Línea de acción 4).</t>
  </si>
  <si>
    <t>Implementar un programa de cofinanciación para fomentar el uso de procesos de evaluación de la conformidad para que los productos nacionales cumplan con los requisitos de mercado destino (Línea de acción 9).</t>
  </si>
  <si>
    <t>Implementar un programa para identificar y suplir las principales necesidades de ensayos y mediciones, con el fin de desarrollar la oferta de infraestructura y las capacidades técnicas que requiere el país (Línea de acción 8).</t>
  </si>
  <si>
    <t>Realizar inversiones directas en fondos de capital privado, capital emprendedor y capital semilla a través de Bancóldex (Línea de acción 4).</t>
  </si>
  <si>
    <t>Ofertar programas de formación profesional en metrología, que incluya el desarrollo y mantenimiento de competencias para evaluación de la conformidad (Línea de acción 8).</t>
  </si>
  <si>
    <t>Implementar instrumentos (como convocatorias, convenios, entre otros) que promuevan la creación de fondos de capital privado y de riesgo, así como otros instrumentos de financiación en etapa temprana (Línea de acción 4).</t>
  </si>
  <si>
    <t>Desarrollar la estrategia de inclusión de planes, proyectos o programas en temas marino-costeros que puedan ser implementados y/o apoyados desde las gobernaciones y alcaldías costeras.</t>
  </si>
  <si>
    <t>Apoyar la elaboración de una estrategia para el desarrollo socio económico de los municipios costeros del país. La acción se realizará en los espacios de articulación de la política económica, social y ambiental.</t>
  </si>
  <si>
    <t>Disminuir la pesca ilegal no declarada no reglamentada.</t>
  </si>
  <si>
    <t>Elaborar un atlas de viento para identificar el potencial de recurso eólico offshore (vientos en áreas oceánicas).</t>
  </si>
  <si>
    <t>Elaborar y poner en marcha de un plan de acción que incluya actividades en materia de competitividad, infraestructura y promoción turística para promover la llegada de cruceros expedicionarios al Pacífico colombiano.</t>
  </si>
  <si>
    <t>Fomentar el desarrollo de la industria del sector astillero mediante proyectos de encadenamiento productivo.</t>
  </si>
  <si>
    <t>Fomentar la presentación de proyectos de I+D+i orientados al diseño, construcción o reparación de embarcaciones de alta complejidad y alto valor agregado.</t>
  </si>
  <si>
    <t>Realizar un diagnóstico y la identificación del alcance de las competencias de las entidades involucradas en los procesos relacionados a la exploración y producción de hidrocarburos en áreas costa afuera.</t>
  </si>
  <si>
    <t>Valorar en el plan de expansión las obras que faciliten e incentiven la inclusión de fuentes eólicas y de los mares. Esto permitirá evaluar el impacto y la contribución de este tipo de fuentes en la matriz energética del país.</t>
  </si>
  <si>
    <t>Formalizar la actividad de la pesca artesanal marino-costera.</t>
  </si>
  <si>
    <t>Impulsar el avance en los niveles de madurez tecnológica para la generación de bioproductos derivados de ecosistemas marinos.</t>
  </si>
  <si>
    <t>Realizar actividad comercial con participación de compradores internacionales en las que pueden participar empresas del sector astillero.</t>
  </si>
  <si>
    <t>Promocionar las áreas costa fuera con el fin de evaluar el potencial de hidrocarburos y atraer nuevas inversiones al sector.</t>
  </si>
  <si>
    <t>Realizar acciones para el fomento de la pesca y la acuicultura (provisión de aparejos como redes, anzuelos, tramallos, etc; botes y otros elementos para mejorar la navegación y cumplir con buenas prácticas de pesca y acuicultura; capacitación de pescadores en sostenibilidad, entre otros).</t>
  </si>
  <si>
    <t>A partir de lo identificado en el índice de alistamiento, determinar las necesidades y estrategias para que las entidades públicas dispongan de las herramientas e infraestructura para capturar, almacenar, procesar y compartir datos, así como las condiciones adecuadas para solventar los requerimientos de almacenamiento de manera sostenible (Línea de acción 10).</t>
  </si>
  <si>
    <t>Acompañar a las entidades públicas en la explotación de los datos contenidos en eKogui para el fortalecimiento de las políticas y estrategias definidas en el marco del ciclo de defensa jurídica de cada entidad  (Línea de acción 11).</t>
  </si>
  <si>
    <t>Agencia Nacional de Defensa Jurídica del Estado</t>
  </si>
  <si>
    <t>ANDJE</t>
  </si>
  <si>
    <t>Actualizar el Plan de Ordenamiento Físico, Portuario y Ambiental de los litorales colombianos para contar con un instrumento de planeación de las actividades marítimo-portuarias con un énfasis en el uso eficiente y sostenible de los recursos naturales del país.</t>
  </si>
  <si>
    <t>Actualizar el Portal Logístico de Colombia publicando información sobre el desempeño en la operación de los corredores logísticos de importancia estratégica.</t>
  </si>
  <si>
    <t>Actualizar la metodología de la elaboración del Plan Anticorrupción y de Atención al Ciudadano para incluir el aprovechamiento de datos en la lucha contra la corrupción. (Línea de acción 11).</t>
  </si>
  <si>
    <t>Adoptar, a través de decreto, el modelo de desarrollo para Cenaf y Cebaf propuesto por el Programa Nacional de Servicio al Ciudadano para mejorar la oferta de infraestructura en las zonas de frontera terrestre.</t>
  </si>
  <si>
    <t>Analizar y realizar los ajustes necesarios a la metodología de contraprestación para los contratos de concesión portuaria marítimos y fluviales, para promover la competitividad en el sector portuario.</t>
  </si>
  <si>
    <t>Crear el índice de valor potencial de la explotación de datos, como herramienta que permite identificar i) aquellos problemas públicos que deban priorizarse para su atención con soluciones basadas en analítica de datos y ii) los servicios prestados por las entidades públicas cuya transformación con el uso de analítica de datos representa mayor impacto (Línea de acción 10).</t>
  </si>
  <si>
    <t>Definir lineamientos para que en todos sus modelos de asistencia técnica o de extensionismo agropecuario se cuente con criterios y procedimiento que permitan a la población beneficiaria de PSA acceder a estos servicios.</t>
  </si>
  <si>
    <t>Definir un modelo en materia de cofinanciación de iniciativas de desarrollo tecnológico e innovación , con roles específicos para diferentes entidades (Línea de acción 2).</t>
  </si>
  <si>
    <t>Diseñar el proyecto piloto de PSA de departamento de Cundinamarca "Implementar un esquema de Pago por Servicios Ambientales asociado al recurso hídrico en áreas de importancia estratégica en el departamento de Cundinamarca".</t>
  </si>
  <si>
    <t>Diseñar el proyecto piloto de PSA del Departamento del Cauca, Valle del Cauca y Risaralda "Fondo Agua por la Vida y la Sostenibilidad".</t>
  </si>
  <si>
    <t>Disponer del índice de preparación para la explotación de datos en el que se cuantifiquen las necesidades institucionales para el aprovechamiento de datos (disponibilidad de datos, capital humano, cultura de datos y marco organizacional) (Línea de acción 10).</t>
  </si>
  <si>
    <t>Elaborar plan para el cierre de los botaderos a cielo abierto y otras formas inadecuadas de disposición final aún existentes en el país.</t>
  </si>
  <si>
    <t>Elaborar una guía técnica y financiera para la estructuración de proyectos tipo de aprovechamiento o tratamiento de residuos.</t>
  </si>
  <si>
    <t>Establecer el documento técnico de política sectorial del sector postal, el cual contará con mecanismos para modernizar el sector postal colombiano.</t>
  </si>
  <si>
    <t>Política Nacional Farmacéutica</t>
  </si>
  <si>
    <t>Establecer un plan de desarrollo de las capacidades de innovación  de productos de base biotecnológica y fito-terapéutica de interés para el país, armonizado con el Documento CONPES de biodiversidad y la Política Nacional para la Gestión Integrada de la Biodiversidad a través del INS, el INVIMA, COLCIENCIAS y el Ministerio de Comercio, Industria y Turismo y otras entidades del sector.</t>
  </si>
  <si>
    <t>Establecer un plan de estímulo a la investigación, desarrollo y producción de medicamentos estratégicos, incluidos los medicamentos genéricos.</t>
  </si>
  <si>
    <t>Establecer un plan de promoción del uso de las declaraciones anticipadas como mecanismos de facilitación de comercio que permitan reducir los costos y tiempos logísticos en importación.</t>
  </si>
  <si>
    <t>Expedir la reglamentación requerida para la inclusión de los distintos actores de la cadena logística al programa Operador Económico Autorizado (OEA), con el propósito de promover el incremento de empresas autorizadas para realizar operaciones de comercio exterior bajo este mecanismo.</t>
  </si>
  <si>
    <t>Formular la nueva política tarifaria del sistema portuario del país para promover la competitividad del sector.</t>
  </si>
  <si>
    <t>Formular un plan de gestión para el reconocimiento mutuo del Operador Económico Autorizado (OEA) con las entidades de control de comercio exterior de los países priorizados para facilitar el comercio con estos destinos.</t>
  </si>
  <si>
    <t>Fortalecer la Ventanilla Única de Comercio Exterior, con nuevas funcionales con el objetivo de reducir los tiempos en los servicios de la ventanilla.</t>
  </si>
  <si>
    <t>Identificar trámites que tengan cobros asociados sin sustento legal para eliminar el cobro asociado a estos.</t>
  </si>
  <si>
    <t>Implementar el centro único de monitoreo y control de comercio exterior para el país, como una herramienta física y tecnológica que permita facilitar el seguimiento y control de la carga, el monitoreo a las inspecciones y limitar la discrecionalidad de los funcionarios en las instalaciones terminales de comercio exterior.</t>
  </si>
  <si>
    <t>Implementar el laboratorio de aduanas y desarrollar los Sistemas Informáticos Electrónicos del laboratorio de aduanas, como medidas para el control del frause aduanero y la evasión fiscal.</t>
  </si>
  <si>
    <t>Implementar la segunda fase de la plataforma Invima a un clic para reducir los trámites y tiempo asociado con la expedición de los registros sanitarios.</t>
  </si>
  <si>
    <t>Implementar las reformas institucionales tanto del Ministerio de Transporte como de sus entidades adscritas o vinculadas a través de la modificación de los decretos de funciones y estructura vigentes, para promover la especialización funcional de las entidades y el fortalecimiento técnico de la Oficina Asesora de Planeación, así como de los componentes de logística y regulación a través del fortalecimiento técnico de la Oficina de Regulación Económica.</t>
  </si>
  <si>
    <t>Incluir como variable de monitoreo del Sistema General de Participaciones (SGP), el cumplimiento de las inversiones definidas en el Plan de Gestión Integral de Residuos Sólidos (PGIRS) con recursos del Sistema General de Participaciones (SGP).</t>
  </si>
  <si>
    <t>Incluir del aprovechamiento de datos en los módulos de la Plataforma Integrada de Inversión Pública – PIIP (Línea de acción 11).</t>
  </si>
  <si>
    <t>Modificar los decretos de estructura y funciones de la Comisión de Regulación de Infraestructura y Transporte (CRIT), para que sea la entidad encargada de la regulación económica y técnica del transporte y la logística.</t>
  </si>
  <si>
    <t>Modificar los decretos de estructura y funciones de la Unidad de Planeación de Infraestructura de Transporte (UPIT), para que sea la entidad encargada de la planeación de la infraestructura y los servicios de transporte y logística, del monitoreo de la eficiencia del sector y de la revisión de la pertinencia de incluir las iniciativas en el portafolio de proyectos de infraestructura intermodal de transporte.</t>
  </si>
  <si>
    <t>Realizar ajustes metodológicos en los módulos de análisis de datos, visores geográficos, big data del Observatorio Nacional de Logística para consolidar y divulgar la información en logística.</t>
  </si>
  <si>
    <t>Realizar cierre de principales botaderos a cielo abierto y otros sitios de disposición final inadecuada.</t>
  </si>
  <si>
    <t>Reglamentar la gestión de residuos especiales prioritarios.</t>
  </si>
  <si>
    <t>Desarrollar programas para la consolidación de la innovación a nivel empresarial (Línea de acción 2).</t>
  </si>
  <si>
    <t>Incluir en el modelo de cofinanciación el mecanismo de bonos de innovación (Línea de acción 2).</t>
  </si>
  <si>
    <t>Aplicar la Encuesta Nacional Logística para medir y caracterizar la evolución del desempeño logístico de las empresas privadas del país.</t>
  </si>
  <si>
    <t>Expandir el programa de Centros de Desarrollo Empresarial bajo la adaptación del modelo Small Business Development Centers (SBDC) [Línea de acción 2].</t>
  </si>
  <si>
    <t>Apoyar financieramente a las instituciones encargadas de la incubación y aceleración de empresas en función del éxito de los proyectos que estas ejecuten (Línea de acción 2).</t>
  </si>
  <si>
    <t>Promover la incorporación de materiales aprovechables al ciclo económico productivo a través del uso de Sellos Ambientales en concordancia con la Política de Producción y Consumo Sostenible.</t>
  </si>
  <si>
    <t>Asegurar la participación de un representante o representantes del Consejo Nacional de Salud Mental al Comité Técnico Institucional, con el fin de recomendar a través del Consejo Nacional de Salud Mental, ajustes en la gestión de las políticas.</t>
  </si>
  <si>
    <t>Construir y socializar con entidades territoriales un lineamiento de focalización que priorice y promueva la oferta social para niñas, niños y adolescentes y sus familias.</t>
  </si>
  <si>
    <t>Crear e implementar hoja de ruta de coordinación y articulación para gestionar acciones en salud mental, epilepsia, consumo de sustancias psicoactivas y víctimas de violencia en los consejos territoriales de salud mental, comité departamental de drogas, mecanismo articulador para las violencias.</t>
  </si>
  <si>
    <t>Definir los indicadores de reducción de consumo de SPA desde el Observatorio de Drogas de Colombia en coordinación con el Observatorio de Salud Mental. Estos indicadores incluirán información de personas atendidas por consumo de drogas, intoxicaciones y muertes asociadas, entre otros. Lo anterior con el propósito de obtener información para la toma de decisiones adecuadas y oportunas en la prevención de consumo de SPA.</t>
  </si>
  <si>
    <t>Diseñar e implementar un instrumento que permita articular agendas de diferentes sectores con el plan de acción del comité técnico interinstitucional de salud mental en cada vigencia, con el fin de coordinar las agendas y los planes de acción de las diferentes instancias (sistemas, comisión y comités) que inciden en salud mental.</t>
  </si>
  <si>
    <t>Identificar las normas sociales y comportamientos que normalizan la violencia contra las niñas, niños y adolescentes.</t>
  </si>
  <si>
    <t>Identificar los determinantes sociales que inciden en la salud mental de la población colombiana por medio del desarrollo de un modelo predictor, esto con el fin de crear políticas públicas que aporten a la promoción de la salud mental en el país.</t>
  </si>
  <si>
    <t>Implementar el proceso de interoperabilidad de las fuentes de datos con el fin de garantizar la disponibilidad de la información para la toma de decisiones en salud mental. Este proceso estará orientado al análisis y a la toma de decisiones, a partir de la información obtenida en el Observatorio Nacional de Salud Mental.</t>
  </si>
  <si>
    <t>Incluir en el Análisis de Situación de Salud nacional y territorial un apartado sobre salud mental, morbimortalidad asociada a los problemas y trastornos mentales, epilepsia, consumo de SPA, convivencia, y violencias, desde el enfoque interseccional (curso de vida, género, etc.).</t>
  </si>
  <si>
    <t>Incluir en el Sistema Único de Información a la Niñez (SUIN), en coordinación con las entidades de la Mesa SUIN, indicadores sobre salud mental de niños, niñas y adolescentes.</t>
  </si>
  <si>
    <t>Realizar dos estudios de caso en donde se analicen los determinantes sociales en la población que presenta mayor prevalencia de problemas y trastornos mentales, y que permitan desarrollar políticas públicas orientadas a la promoción de la salud mental.</t>
  </si>
  <si>
    <t>Realizar el estudio Nacional de consumo de SPA en población escolar.</t>
  </si>
  <si>
    <t>Realizar el estudio patrones de riesgo asociados al consumo de drogas inyectadas, incluye prevalencias de VIH, hepatitis C y otros indicadores.</t>
  </si>
  <si>
    <t>Realizar Estudio Nacional de consumo de SPA en hogares (población 12 a 65 años).</t>
  </si>
  <si>
    <t>Realizar la construcción y estimación de modelos estadísticos que brinden información para actuar de forma anticipada ante las vulneraciones de derechos que afectan a niñas, niños y adolescentes.</t>
  </si>
  <si>
    <t>Realizar un estudio nacional de consumo de SPA en población universitaria.</t>
  </si>
  <si>
    <t>Realizar una evaluación institucional del presente documento CONPES. El informe de resultados que se genere de esta evaluación permitirá considerar la pertinencia de formular un nuevo documento de política relacionado con la salud mental de la población colombiana.</t>
  </si>
  <si>
    <t>Crear una red de estudios e investigaciones sobre la reducción de la demanda de drogas entre el Observatorio de Drogas de Colombia, la academia, los centros de investigación y la sociedad civil con el propósito de prevenir el consumo de SPA.</t>
  </si>
  <si>
    <t>Desarrollar estudios e investigaciones en temáticas afines a la salud mental de niñas, niños y adolescentes en Colombia, en el marco del Observatorio del Bienestar de la Niñez.</t>
  </si>
  <si>
    <t>Brindar asistencia técnica sobre la política establecida en el presente documento a los consejos departamentales y distritales de salud mental, para promover una adecuada gestión de los planes de acción territorial. La asistencia técnica se desarrollará a través de los lineamientos técnicos y operativos que expida el comité técnico interinstitucional de salud mental.</t>
  </si>
  <si>
    <t>Crear el comité técnico interinstitucional de salud mental para consolidar una agenda única con orientaciones para la salud mental, la epilepsia, el consumo de SPA y víctimas de violencias. Dicho comité articulará los sectores competentes y contará con representantes de la comunidad y de los grupos de interés. Esta acción se realizará en el marco de la Comisión Intersectorial de Salud Pública y en cumplimiento en lo determinado en el artículo 9 del Decreto 859 de 2014.</t>
  </si>
  <si>
    <t>Actualizar el manual técnico administrativo de prestación de servicios en salud para la población privada de la libertad que tenga en cuenta los temas de salud mental según lo especificado en las rutas de atención, la Política Nacional de Salud Mental y las Política de Promoción y Atención del Consumo de Sustancias Psicoactivas.</t>
  </si>
  <si>
    <t>Capacitar al personal de salud que realiza el examen de ingreso al interior de los ERON a cargo del INPEC, en pruebas de tamizaje para la detección de consumo de riesgo de sustancias psicoactivas, riesgo de conducta suicida y patología/enfermedad mental.</t>
  </si>
  <si>
    <t>Caracterizar la población beneficiaria de los proyectos de Vivienda Gratuita con problemas como trastornos mentales y consumo de SPA.</t>
  </si>
  <si>
    <t>Crear el acto administrativo de unidades funcionales de atención en salud mental y consumo de sustancias psicoactivas. Esto incluye la atención de personas víctimas de violencias con problemas y trastornos mentales y de consumo de sustancias psicoactivas.</t>
  </si>
  <si>
    <t>Diseñar e implementar el programa de salud mental orientado a la atención de las personas privadas de la libertad, en coordinación con el prestador de servicios de salud y que incluya los ejes establecidos en la resolución 04886 de 2018 expedida por el Ministerio de Salud y Protección Social.</t>
  </si>
  <si>
    <t>Gestionar los recursos técnicos y financieros para el desarrollo e implementación de guías de práctica clínica para la atención en salud mental, consumo de SPA y epilepsia, en el sector salud.</t>
  </si>
  <si>
    <t>Implementar estrategias de reducción de riesgos y daños asociados al consumo de sustancias psicoactivas, por curso de vida y entornos, de manera articulada con los servicios de salud y los servicios sociales de los territorios priorizados.</t>
  </si>
  <si>
    <t>Incluir dentro de la estrategia de acompañamiento social del Programa de Vivienda Gratuita un componente de salud mental que permita hacer acompañamiento a la población sujeta de atención.</t>
  </si>
  <si>
    <t>Modificar el capítulo III "Programas de Prevención de la Drogadicción y Farmacodependencia por Uso de medicamentos Sometidos a Fiscalización" de la Resolución 1479 de 2006.</t>
  </si>
  <si>
    <t>Realizar asistencia técnica para la implementación de la Ruta de Atención Integral para personas con riesgos en salud mental, epilepsia y consumo de sustancias psicoactivas, y de la Ruta de Atención Integral para personas con riesgos de violencias de género, interpersonales y en el conflicto armado.</t>
  </si>
  <si>
    <t>Acercar la oferta institucional de los programas de vivienda (i.e Casa Digna, Vida Digna , Semillero de Propietarios y Mi Casa Ya) a la población sujeta de atención, en acompañamiento del Ministerio de Salud y previa identificación de la población por parte de este Ministerio de Salud.</t>
  </si>
  <si>
    <t>Ajustar, modificar, o sustituir la resolución 1441 de 2016 en lo referente a requerir redes de prestación de servicios de salud mental y consumo de sustancias psicoactivas a las Entidades Promotoras de Salud.</t>
  </si>
  <si>
    <t>Caracterizar las iniciativas territoriales y nacionales, públicas o privadas o de la sociedad civil y organizaciones comunitarias relacionadas con modalidades de atención relacionadas con lo descrito en el artículo 13 de la Ley 1616 de 2013.</t>
  </si>
  <si>
    <t>Construir una estrategia de formación continua para fortalecer las competencias del talento humano para la atención integral en salud, en salud mental, epilepsia, violencias y consumo de sustancias psicoactivas. Esta acción se realizará de manera articulada con cooperación internacional, academia, direcciones territoriales de salud, empresas administradoras de planes de beneficios en salud, y otros actores involucrados, con el fin de mejorar las competencias del talento humano en salud.</t>
  </si>
  <si>
    <t>Construir y socializar los lineamientos y herramientas que se definan para la inclusión laboral de población con afectaciones en la salud mental para la red de prestadores del Servicio Público de Empleo, con esto se busca que las personas con problemas o trastornos mentales tengan acceso a las posibilidades de empleo en el país.</t>
  </si>
  <si>
    <t>Diseñar e implementar orientaciones sobre los procesos de articulación de los servicios de salud y sociales para la inclusión social y el cuidado continuo de la salud de las personas con riesgos en salud, o problemas, trastornos mentales, epilepsia, violencias y consumo de sustancias psicoactivas. Esta acción se ejecutará en el marco del Comité Técnico Interinstitucional para la Salud Mental.</t>
  </si>
  <si>
    <t>Diseñar una estrategia de rehabilitación basada en la comunidad para la implementación de procesos intersectoriales de inclusión social de las personas con trastornos mentales, epilepsia y consumo de sustancias psicoactivas, sus familias y cuidadores. Esta estrategia se hará en el marco del Comité Técnico Interinstitucional para la salud mental, y buscará la inclusión de la comunidad en procesos de rehabilitación e inclusión social según recomendaciones de la Organización Panamericana de la Salud.</t>
  </si>
  <si>
    <t>Elaborar y socializar un documento de análisis para promover en zonas de difícil acceso geográfico el servicio social obligatorio y práctica clínica de profesionales en psicología, trabajo social, enfermería, medicina general y especializada, incluyendo especialistas en neurología y en psiquiatría.</t>
  </si>
  <si>
    <t>Realizar lineamientos técnicos para apoyar a las Secretarías de Desarrollo Social de las entidades territoriales o quien haga sus veces, en la implementación, cualificación y ampliación del alcance de los dispositivos comunitarios, Centros de escucha, dispositivos para transiciones de cuidado, hogares protegidos, y otras modalidades acorde al artículo 13 de la Ley 1616 de 2013.</t>
  </si>
  <si>
    <t>Realizar un diagnóstico de la capacidad instalada en talento humano e infraestructura de los servicios de salud para la atención de la población con problemas y trastornos mentales, epilepsia, consumo de SPA y víctimas de violencias, esto permitirá identificar la infraestructura disponible para la atención en salud y conocer el lugar donde existe mayor concentración de talento humano. Este diagnóstico incluye la identificación de iniciativas territoriales y nacionales, públicas o privadas o de la sociedad civil y organizaciones comunitarias relacionadas con modalidades de atención relacionadas con lo descrito en el artículo 13 de la Ley 1616 de 2013.</t>
  </si>
  <si>
    <t>Tecnologías para Aprender: Política Nacional para Impulsar la Innovación en las Prácticas Educativas a través de las Tecnologías Digitales</t>
  </si>
  <si>
    <t>Actualizar y divulgar los lineamientos del Proyecto Tipo en acceso a tecnologías digitales, que permitirán a los entes territoriales acceder a tecnologías digitales, conectividad educativa y apropiación. Por tal motivo, el Proyecto Tipo, debe contener aspectos metodológicos y técnicos actualizados orientados al objetivo de la presente política, para que las entidades territoriales impulsen desde el contexto regional iniciativas con recursos del SGR (Línea de acción 3).</t>
  </si>
  <si>
    <t>Construir una hoja de ruta que permita identificar las posibles soluciones de energización para las sedes educativas que no cuentan con acceso a energía eléctrica, permitiendo el uso de tecnologías digitales para la promoción de la innovación educativa (Línea de acción 2).</t>
  </si>
  <si>
    <t>Desarrollar e implementar una hoja de ruta para la actualización, mejoras y difusión de contenidos educativos digitales pertinentes para los niveles y contextos educativos (Línea de acción 1).</t>
  </si>
  <si>
    <t>Diseñar e implementar una estrategia de acompañamiento técnico unificado y estandarizado a las entidades territoriales para lograr la estructuración y formulación de los proyectos que les permitan obtener recursos para acceder a tecnologías digitales, lo anterior para dejar capacidad instalada en las entidades territoriales (Línea de acción 3).</t>
  </si>
  <si>
    <t>Diseñar e implementar una estrategia de fomento al uso y apropiación de contenido educativo disponible, en docentes, estudiantes y padres de familia (Línea de acción 1).</t>
  </si>
  <si>
    <t>Gestionar la formulación de un proyecto tipo como herramienta indicativa para que las entidades territoriales soliciten el acceso de servicio de energía eléctrica en las sedes educativas públicas identificadas (Línea de acción 2).</t>
  </si>
  <si>
    <t>Incluir y mantener de manera permanente dentro de la oferta de servicios del Programa fábricas de productividad, una línea relacionada con servicios de transformación digital para mejorar el desempeño de la empresa a través del uso eficiente de la tecnología que optimice el desempeño de la organización y sus colaboradores, con el propósito de generar capacidades en el sector privado para abordar la transformación digital.</t>
  </si>
  <si>
    <t>Acompañar y coordinar la creación de ambientes de prueba (tipo sandbox), con el objetivo de promover la ciencia, tecnología e innovación. Dichos ambientes de prueba serán aprovechados al interior de sectores particularmente sensibles a la regulación, tales como Fintech, Healthtech, Agritech y Govtech.</t>
  </si>
  <si>
    <t>Aplicar la Encuesta TIC para medir el avance de la transformación digital en el país. Dicha encuesta tendrá un nivel de desagregación departamental para hogares y nacional para empresas, e integrará los componentes clave de la economía digital y sus habilitadores, siguiendo el marco de trabajo definido por la OCDE.</t>
  </si>
  <si>
    <t>Consolidar SoftWhere.com.co como estrategia de fomento empresarial, para conectar las necesidades de las empresas de todas las industrias con la oferta de productos y servicios tecnológicos nacionales.</t>
  </si>
  <si>
    <t>Definir e implementar un plan para la gestión de recursos de cooperación con entidades públicas, sector privado u organismos internacionales, entre otros, para aunar esfuerzos técnicos y financieros que permitan aumentar el acceso a tecnologías digitales a la población identificada (Línea de acción 1).</t>
  </si>
  <si>
    <t>Definir las características técnicas de uso del espectro de las bandas prioritarias para 5G en Colombia.</t>
  </si>
  <si>
    <t>Agencia Nacional del Espectro</t>
  </si>
  <si>
    <t>ANE</t>
  </si>
  <si>
    <t>Desarrollar e implementar un modelo de focalización y priorización de sedes educativas para la dotación de soluciones tecnológicas y tecnologías digitales, orientado a la disminución de la brecha regional en los departamentos y que tenga en cuenta la obsolescencia. (Línea de acción 1).</t>
  </si>
  <si>
    <t>Desarrollar los lineamientos para que las entidades públicas del orden nacional elaboren sus planes de transformación digital, con el fin que puedan enfocar sus esfuerzos en este tema. Estos lineamientos harán parte del Manual de Gobierno Digital y serán actualizados periódicamente.</t>
  </si>
  <si>
    <t>Diseñar e implementar una hoja de ruta para favorecer el acceso a los recursos tecnológicos de todos los estudiantes con necesidades de aprendizaje diversas (Línea de acción 1).</t>
  </si>
  <si>
    <t>Diseñar una estrategia encaminada al desarrollo e implementación de tecnologías maduras y avanzadas que fortalezcan los procesos que intervienen la cadena de valor del comercio electrónico. Esto, con el fin de que los empresarios colombianos puedan acceder a diferentes alternativas de comercialización en línea, de bienes y servicios, permitiendo fortalecer el tejido empresarial y así expandir sus negocios a mercados nacionales e internacionales.</t>
  </si>
  <si>
    <t>Diseñar y socializar lineamientos para el seguimiento y gestión ambientalmente adecuada de las tecnologías obsoletas o en desuso, en el marco de la Política Nacional para la Gestión Integral de Residuos de Aparatos Electrónicos y Eléctricos - RAEE.
En este diseño se incluirán: (i) los lineamientos a las sedes educativas a nivel nacional para el aprovechamiento, tratamiento y disposición final de los residuos; (ii) un esquema de identificación y seguimiento para determinar el nivel de obsolescencia de las tecnologías; (iii) un plan de gestión de manufactura que involucre acciones articuladas con el sector productivo en las regiones, y (iv) formación a la comunidad educativa para el mantenimiento y reparación de los equipos obsoletos (Línea de acción 1).</t>
  </si>
  <si>
    <t>Ejecutar plan de articulación de las iniciativas: 1) centros de transformación digital empresarial, 2) centros de excelencia en Big Data e Internet de las Cosas y 3) laboratorios de transformación digital, con las acciones de Colombia productiva. La ejecución de la estrategia implicará el apoyo del Ministerio del Trabajo en cada una de estas iniciativas. Esto con el propósito de fortalecer el sector privado.</t>
  </si>
  <si>
    <t>Elaborar un benchmarking internacional de las principales tendencias tecnológicas en el ámbito educativo y su relación con el aprendizaje de los estudiantes. Esto permitirá orientar la dotación de tecnologías digitales en las sedes educativas con el propósito de fomentar la innovación (Línea de acción 1).</t>
  </si>
  <si>
    <t>Elaborar un marco regulatorio con las reglas sobre la circulación de la factura electrónica de venta como título valor, útil para el desarrollo de los mecanismos técnicos y tecnológicos de la plataforma tecnológica de la Dirección de Impuestos y Aduanas Nacionales, que permita el registro unificado, los procesos de negociación electrónica y el desarrollo de un mercado para el comercio.</t>
  </si>
  <si>
    <t>Generar espacios colaborativos de docentes y estudiantes, para el desarrollo y elaboración de proyectos de robótica, programación, diseño 3D, entre otros, a partir de los componentes electrónicos recuperados de los equipos obsoletos (Línea de acción 1).</t>
  </si>
  <si>
    <t>Gestionar los Residuos de Aparatos Eléctricos y Electrónicos, generados por las tecnologías obsoletas o en desuso. Esta gestión incluirá la focalización de los puntos objeto de retoma, la retoma y demanufactura de los RAEE y la gestión de los residuos peligrosos (Línea de acción 1).</t>
  </si>
  <si>
    <t>Implementar, mediante alianzas con el sector público y privado, laboratorios de innovación a través de la dotación de tecnologías digitales a las sedes educativas del sector oficial. Estos espacios de aprendizaje colaborativo entre docentes y estudiantes fomentarán el desarrollo de experiencias significativas de aprendizaje para aumentar la innovación en las prácticas educativas. Las alianzas incorporarán la definición de iniciativas de laboratorios de innovación y el modelo de implementación de los laboratorios de innovación (Línea de acción 1).</t>
  </si>
  <si>
    <t>Poner en disposición una plataforma tecnológica de factura electrónica que permita la circulación de la factura como título valor el acceso de los factores y de los sistemas de negociación electrónica al registro de la factura electrónica para el desarrollo del mercado del factoring en Colombia, con el propósito de facilitar el uso de la factura electrónica como instrumento de financiamiento del sector privado garantizando que se convierta en un instrumento negociable que con el apoyo de las TIC tenga características de fiabilidad, inmediatez y seguridad.</t>
  </si>
  <si>
    <t>Proponer al sector privado, los textos normativos que serán insumo para actualizar la normatividad en relación al surgimiento de nuevos modelos de negocio, nuevas tecnologías y asuntos clave para la 4RI, contemplando los cambios requeridos para que el país pueda aprovechar las oportunidades y mitigar los riesgo relacionados con asuntos como el surgimiento de la economía colaborativa, las nuevas tecnologías como IA y blockchain, así como gestión de la propiedad intelectual en el entorno de la 4RI y la industria 4.0.</t>
  </si>
  <si>
    <t>Proponer los cambios normativos requeridos para promover la eficiencia y competitividad del sistema de pagos de bajo valor con el propósito de fortalecer el ecosistema de pagos de bajo valor, aumentando las alternativas disponibles para que las personas y las empresas puedan hacer pagos electrónicos en la adquisición de bienes y servicios diversos. Estos cambios normativos tienen como fin reconocer las nuevas tecnologías y actores en el sistema de pagos y buscará consolidar un ecosistema de pagos electrónicos que sirva como infraestructura de la economía digital.</t>
  </si>
  <si>
    <t>Proponer un documento con lineamientos y estrategias que promuevan el despliegue de redes de 5G para asumir la demanda y características de nuevos servicios dentro del concepto de ciudades y territorios inteligentes. Estos lineamientos contendrán los pormenores técnicos en el tema.</t>
  </si>
  <si>
    <t>Proponer un texto normativo que reforme la Ley 1221 de 2008 de teletrabajo, que fortalezca esta modalidad, y que defina las condiciones para vinculación de trabajadores en teletrabajo y trabajo virtual, con el propósito de garantizar que la normatividad laboral permita la vinculación de trabajadores a entornos laborales digitales protegiendo los derechos de las personas, pero favoreciendo las oportunidades de generación de ingresos en estos entornos. Esta acción se adelantará con el apoyo del Ministerio de Tecnologías de la Información y las Comunicaciones dentro las competencias del mismo frente al tema.</t>
  </si>
  <si>
    <t>8.1</t>
  </si>
  <si>
    <t>8.2</t>
  </si>
  <si>
    <t>Ampliar el alcance del Atlas de Complejidad Económica para Colombia (Datlas), para aumentar su capacidad de generar propuestas de priorización que tengan en cuenta características adicionales de los diferentes municipios, como el estado de bienes públicos y las oportunidades en los sectores de servicios (Línea de acción 17).</t>
  </si>
  <si>
    <t>Política para la Modernización del Sector Transporte Automotor de Carga</t>
  </si>
  <si>
    <t>Actualizar la Acción Nacionalmente Apropiada de Mitigación (NAMA) de Carga, con el fin de obtener recursos de cooperación internacional para diseñar e implementar un programa de fortalecimiento al transportador que incluya incentivos en la adquisición de tecnologías entre tipo del motor y tipo de energético.</t>
  </si>
  <si>
    <t>Constituir un fondo nacional de modernización del parque automotor de carga como un patrimonio autónomo constituido mediante celebración de un contrato de fiducia mercantil, con el fin de lograr la transparencia, eficiencia y agilidad tanto de los procesos como de los recursos económicos.</t>
  </si>
  <si>
    <t>Determinar de manera definitiva la factibilidad de emitir permisos permanentes de transporte de carga por las vías nacionales, para la operación de los vehículos combinados de carga (VCC) en determinadas rutas de corredores logísticos con el objetivo de reducir los costos logísticos en los respectivos corredores.</t>
  </si>
  <si>
    <t>Modificación del Documento CONPES 3880 Declaración de importancia estratégica del proyecto de inversión Apoyo para fomentar el acceso con calidad a la educación superior a través de incentivos a la demanda en Colombia.</t>
  </si>
  <si>
    <t>Evaluar el impacto de mediano plazo del programa Ser Pilo Paga con el fin de determinar los ajustes que se requieran en futuras aplicaciones.</t>
  </si>
  <si>
    <t>Evaluar la viabilidad y continuidad del fondo nacional de modernización del parque automotor de carga a largo plazo realizando recomendaciones al respecto mediante un documento técnico de soporte con el fin de revisar las fuentes de financiación vigentes o nuevas fuentes de aportes al fondo.</t>
  </si>
  <si>
    <t>Declaración de importancia estratégica del proyecto vías para el Chocó: transversal Quibdó-Medellín y transversal Central del Pacífico</t>
  </si>
  <si>
    <t>Gestionar vigencias futuras mediante solicitud de aval fiscal al Consejo Superior de Política Fiscal (CONFIS).</t>
  </si>
  <si>
    <t>Implementar mecanismos que pemitan garantizar la sostenibilidad financiera del programa Ser Pilo Paga, con respecto al aumento de costos de matrícula de las Instituciones de Educación Superior vinculadas al programa.</t>
  </si>
  <si>
    <t>Modificación al Documento CONPES 3835 "Declaración de importancia estratégica del proyecto de apoyo a la formación de capital humano altamente calificado en el exterior"</t>
  </si>
  <si>
    <t>Presentar una propuesta a la junta directiva de Colfuturo para modificar el funcionamiento del programa.</t>
  </si>
  <si>
    <t>Realizar estudios para reglamentar el uso de nuevas tecnologías para vehículos de carga, con el fin de reducir las externalidades negativas y aumentar las eficiencias operativas del sector transporte.</t>
  </si>
  <si>
    <t>Realizar la gestión predial, social y ambiental necesaria para las obras en los dos corredores.</t>
  </si>
  <si>
    <t>Aplicar la matriz de priorización de tramos viales.</t>
  </si>
  <si>
    <t>Modificación al Documento CONPES 3750, importancia estratégica del proyecto “Apoyo financiero al plan de inversiones en infraestructura para fortalecer la prestación de los servicios de acueducto y alcantarillado en el municipio de Santiago de Cali”</t>
  </si>
  <si>
    <t>Optimización y expansión de redes de alcantarillado.</t>
  </si>
  <si>
    <t>Empresas Municipales de Cali</t>
  </si>
  <si>
    <t>EMCALI</t>
  </si>
  <si>
    <t>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t>
  </si>
  <si>
    <t>Construir, rehabilitar y mantener los muelles y malecones en el tramo comprendido entre Tumaco y Guapi.</t>
  </si>
  <si>
    <t>Adecuar esteros y señalización informativa a través del dragado de mantenimiento de sitios críticos desde Tumaco hasta Guapí.</t>
  </si>
  <si>
    <t>Realizar estudios y diseños definitivos para la adecuación de los esteros y muelles comprendidos en el departamento de Cauca y Valle del Cauca, entre los municipios de Guapi, Timbiquí, López de Micay y Buenaventura, así como la revisión y ajuste necesario para la ejecución de las obras en el tramo comprendido entre Tumaco y Guapi. Realizar los estudios en fase I de la conexión Buenaventura, Valle del Cauca - Rio San Juan (municipio de Litoral de San Juan, Chocó).</t>
  </si>
  <si>
    <t>Declaración de Importancia Estratégica del Proyecto Capacitación de Recursos Humanos para la Investigación Nacional</t>
  </si>
  <si>
    <t>Realizar el seguimiento y divulgación del avance del proyecto con sus dos componentes (formación y vinculación).</t>
  </si>
  <si>
    <t>Optimizar el tratamiento primario de la PTAR Cañaveralejo.</t>
  </si>
  <si>
    <t>Declaración de importancia estratégica del proyecto de apoyo a la formación de capital humano altamente calificado en el exterior.</t>
  </si>
  <si>
    <t>Gestionar conjuntamente entre Colciencias y Colfuturo un esquema de producción de información estadística sobre los beneficiarios del Programa Crédito-Beca.</t>
  </si>
  <si>
    <t>Realizar seguimiento a la ejecución de los recursos del convenio suscrito con Colfuturo.</t>
  </si>
  <si>
    <t>Garantizar la financiación hasta el 2023 de las cuatro cohortes del programa Ser Pilo Paga y de los créditos condonables para población de especial protección constitucional, mérito académico y postgrado.</t>
  </si>
  <si>
    <t>Beneficiar a estudiantes con mérito académico, de escasos recursos y de especial protección constitucional con créditos condonables.</t>
  </si>
  <si>
    <t>Beneficiar a estudiantes con esquemas de condonación, subsidio de sostenimiento y de tasa de interés para las cohortes de todas las líneas de crédito del Icetex.</t>
  </si>
  <si>
    <t>Adelantar una evaluación de impacto de la inversión realizada por el gobierno nacional en materia de formación de alto nivel entre 2009 y 2016 en formación de alto nivel.</t>
  </si>
  <si>
    <t>Gestionar la autorización de vigencias futuras para la operación, mantenimiento y verificación de la ejecución del proyecto en su componente de formación.</t>
  </si>
  <si>
    <t>Realizar la licitación, adjudicación y legalización de contratos de obra e interventoría, implementando mejores prácticas de contratación.</t>
  </si>
  <si>
    <t>Desembolsar los recursos a Colfuturo para implementar el Programa Crédito-Beca, según quede establecido en el convenio.</t>
  </si>
  <si>
    <t>Realizar seguimiento a la implementación por parte de Colfuturo del esquema de incentivos de condonación para la vinculación de beneficiarios como docentes, investigadores o funcionarios públicos; en regiones del país distintas a Bogotá.</t>
  </si>
  <si>
    <t>Presentar una propuesta integral sobre el instrumento de beneficios tributarios de Ciencia, Tecnología e Innovación, someterlo a consideración del CNBT y posteriormente presentarla a la Comisión para la Equidad y Competitividad Tributaria (OE1.1).</t>
  </si>
  <si>
    <t>Actualizar el documento de tipología de proyectos de ciencia, tecnología e innovación, incorporando las nuevas condiciones tributarias establecidas en los artículos 91 y 104 de la Ley 1819 de 2016.</t>
  </si>
  <si>
    <t>Actualizar el documento que contenga el análisis y proyecciones  del aumento proporcional de los cupos anuales de los beneficios tributarios de CTeI, de acuerdo a la demanda y tendencias en el uso del instrumento y con un horizonte a 2022.</t>
  </si>
  <si>
    <t>Política para el suministro de agua potable y saneamiento básico en la zona rural</t>
  </si>
  <si>
    <t>Definir proyectos que se ejecutarán en el 2014.</t>
  </si>
  <si>
    <t>Diseñar, implementar y difundir guías para la elaboración de acuerdos de confidencialidad y de delimitación de la propiedad intelectual entre universidades, centros de investigación y contribuyentes de renta en el marco de las deducciones tributarias para I+D+i (OE2.2).</t>
  </si>
  <si>
    <t>Elaborar propuesta de mecanismo para la asociación entre empresas usuarias del beneficio y empresas que quieran hacer uso del beneficio por primera vez, para aprobación del CNBT (OE2.3).</t>
  </si>
  <si>
    <t>Estudiar los mecanismos para acreditar las tecnologías.</t>
  </si>
  <si>
    <t>Evaluar los resultados del piloto de deducción automática del beneficio tributario por parte de las empresas certificadas como altamente innovadoras (OE2.3).</t>
  </si>
  <si>
    <t>Presentar resultados evaluación piloto al CNBT incluyendo recomendaciones sobre la viabilidad de escalar esta modalidad para un número mayor de empresas (OE2.3).</t>
  </si>
  <si>
    <t>Realizar acciones para la divulgación de la metodología de levantamiento y reporte de información, elaboración de instrumentos de planeación y acciones de fortalecimiento.</t>
  </si>
  <si>
    <t>Realizar gestión con Colciencias para el fomento de líneas de Investigación y Desarrollo (I+D) en agua y saneamiento básico para zonas rurales.</t>
  </si>
  <si>
    <t>Revisar los requisitos establecidos para el trámite de proyectos de la zona rural.</t>
  </si>
  <si>
    <t>Brindar asistencia técnica para estructurar planes de negocios a los laboratorios de la industria.</t>
  </si>
  <si>
    <t>Diseñar e implementar un plan nacional de trabajo para la Red Nacional de Formalización Laboral, que articule las políticas de formalización empresarial y laboral y consolide un servicio de capacitación y asistencia técnica para los pequeños empresarios y sectores informales que les permita dimensionar e implementar gradualmente la formalización laboral y el acceso a la seguridad social.</t>
  </si>
  <si>
    <t>Incluir el PSA en los programas de desarrollo con enfoque territorial (PDET).</t>
  </si>
  <si>
    <t> Elaborar e implementar una estrategia para facilitar a municipios del Macizo recibir asistencia técnica y transferencia de tecnología dirigida a la innovación agropecuaria  [Presidencia del Sistemas Regional de Areas Protegidas del Macizo - SIRAPM].</t>
  </si>
  <si>
    <t>Actualizar el marco jurídico nacional de la Autoridad Marítima.</t>
  </si>
  <si>
    <t>Actualizar la normatividad técnica de operación de los equipos de transporte del modo férreo para la importación material rodante en el modo férreo, así como, de elementos de la superestructura, electrificación y señalización y comunicaciones que permitan reducción de costos operacionales.</t>
  </si>
  <si>
    <t>Política para el mejoramiento de la calidad del aire</t>
  </si>
  <si>
    <t>Actualizar los métodos de medición de emisiones contaminantes en vehículos nuevos y en uso con el fin de mejorar el seguimiento y control realizado a las emisiones provenientes del parque automotor.</t>
  </si>
  <si>
    <t>Adelantar el fortalecimiento de la capacidad institucional para la medicina legal y las ciencias forenses.</t>
  </si>
  <si>
    <t>Adelantar el fortalecimiento de la infraestructura física en los ERON.</t>
  </si>
  <si>
    <t>Adelantar la construcción del acueducto municipal.</t>
  </si>
  <si>
    <t>Adelantar la construcción del sistema de alerta temprana.</t>
  </si>
  <si>
    <t>Adelantar la implementación de mecanismos de acceso universal al servicio de televisión.</t>
  </si>
  <si>
    <t>Autoridad Nacional de Televisión</t>
  </si>
  <si>
    <t>ANTV</t>
  </si>
  <si>
    <t>Analizar la conveniencia y priorización de la adopción de instrumentos internacionales marítimos.</t>
  </si>
  <si>
    <t>Estrategia para el fortalecimiento de la acción comunal en Colombia</t>
  </si>
  <si>
    <t>Articular con el Ministerio de Educación Nacional y las secretarías de educación departamentales y municipales el desarrollo de acciones para la formación en educación básica primaria y secundaria para jóvenes y adultos integrantes de las OAC.</t>
  </si>
  <si>
    <t>Brindar asistencia técnica para articular la perspectiva de gestión de los planes de manejo de las áreas protegidas del SPNN, en los Planes de Ordenamiento Territorial y Planes de desarrollo municipales y departamentales en el Macizo Colombiano.</t>
  </si>
  <si>
    <t>Concertar y presentar un proyecto de ley que reconozca el trabajo en todas sus dimensiones y flexibilice los esquemas de vinculación, afiliación y cotización a los sistemas de seguridad social, teniendo en cuenta las condiciones e ingresos de la población.</t>
  </si>
  <si>
    <t>Conformar una mesa de diálogo con el SIRAPM para concerten esquemas de financiamiento e incentivos diferenciados.</t>
  </si>
  <si>
    <t>Construir y presentar un portafolio de proyectos de PSA a mecanismos financieros.</t>
  </si>
  <si>
    <t>Definir los estándares que deben cumplir los registros administrativos para garantizar la publicidad por diseño y defecto de los datos públicos de las entidades públicas: lenguaje usado para la recolección y generación, formatos estandarizados para su descarga, elementos para la generación de API, procedimiento para enlazar los registros administrativos evitando su duplicidad. Los estándares deben incorporar los lineamientos definidos por el Sistema Estadístico Nacional para el uso estadístico de los registros administrativos (Línea de acción 3).</t>
  </si>
  <si>
    <t>Definir los lineamientos de logística urbana y rural para municipios, distritos y áreas metropolitanas, para optimizar las operaciones logísticas en las aglomeraciones urbanas y promover territorios competitivos a través del uso eficiente de la infraestructura.</t>
  </si>
  <si>
    <t>Definir los lineamientos que deben aplicar las entidades públicas para el adecuado tratamiento de los datos personales de los ciudadanos alineado con el principio de responsabilidad demostrada desarrollado en la reglamentación e incorporando la privacidad por diseño y defecto de los datos personales (Línea de acción 5).</t>
  </si>
  <si>
    <t>Definir una hoja de ruta para diseñar, socializar e implementar metodologías, materiales y contenidos para promover la educación económica y financiera para Mipymes.</t>
  </si>
  <si>
    <t>Definir y adoptar los estándares y lineamientos técnicos para la publicación de datos abiertos enlazados (Línea de acción 2).</t>
  </si>
  <si>
    <t>Definir y adoptar los estándares y lineamientos técnicos que deberán aplicar las entidades para garantizar la calidad de los datos durante todo su ciclo de vida, así como para  verificar de manera automatizada la calidad de los mismos, siguiendo el criterio de publicidad por diseño y defecto de los datos públicos de las entidades públicas. Los estándares y lineamientos técnicos para garantizar la calidad de la información estadística serán los establecidos en el marco del Sistema Estadístico Nacional (Línea de acción 2).</t>
  </si>
  <si>
    <t>Definir y adoptar los estándares y lineamientos técnicos que orienten el proceso de anonimización de datos personales para garantizar la adecuada remoción de los identificadores personales y mitigar riesgos de reidentificación de datos personales, de modo que garantice la privacidad por diseño y defecto de los datos personales de los ciudadanos.  Lo anterior, incorporará lo definido por el Sistema Estadístico Nacional, en lo de su competencia, cuando ello corresponda (Línea de acción 2).</t>
  </si>
  <si>
    <t>Desarrollar a través de una norma los instrumentos necesarios (económicos, técnicos e institucionales) con la participación del sector productivo para la implementación de esquemas de Responsabilidad Extendida del Productor (REP) en como mínimo dos corrientes de residuos priorizados, adicionales a envases y empaques.</t>
  </si>
  <si>
    <t>Desarrollar e implementar la Ventanilla Única Marítima, como una herramienta de intercambio electrónico de datos que permita facilitar la operación de transporte marítimo simplificando y minimizando las formalidades, documentos requeridos y procesos asociados con el arribo, estadía (inspección, tránsito, operación de carga, transbordo, etc.) y salida de buques en las zonas portuarias.</t>
  </si>
  <si>
    <t>Desarrollar estudios sobre instrumentos económicos (internalización de deseconomias por soluciones individuales) para incentivar soluciones de tratamiento y disposición de residuos sólidos de carácter regional en la Gestión Integral de Residuos Sólidos (GIRS).</t>
  </si>
  <si>
    <t>Desarrollar las metodologías y protocolos para el monitoreo a nivel predial y de proyecto de PSA.</t>
  </si>
  <si>
    <t>Desarrollar lineamientos técnicos, operativos y estrategias de financiación para las tres modalidades de PSA propuestas (recurso hídrico, conservación de la biodiversidad, sumideros de carbono).</t>
  </si>
  <si>
    <t>Desarrollar los lineamientos con criterios para la identificación de áreas y ecosistemas de interés estratégico susceptibles de implementar PSA.</t>
  </si>
  <si>
    <t>Desarrollar mesas de articulación municipal del programa Familias en su Tierra-FEST con representación de las Organizaciones de Acción Comunal-OAC.</t>
  </si>
  <si>
    <t>Desarrollar un sistema de registro de información de esquemas de PSA.</t>
  </si>
  <si>
    <t>Desarrollar una agenda regulatoria que permita al país contar con un ecosistema de pagos más moderno, incluyente y seguro. Esta agenda debe tener en cuenta los avances que representan las nuevas tecnologías para la prestación de servicios financieros que incluyen: entidades, canales y herramientas para disponer de una oferta de valor sencilla y atractiva que incorpore, entre otros, costos transparentes, asesoría y acompañamiento para usuarios con y sin brechas de acceso a la tecnología.</t>
  </si>
  <si>
    <t>Desarrollar una plataforma virtual de PSA para la gestión territorial de proyectos y recaudación de fondos.</t>
  </si>
  <si>
    <t>Desarrollar una propuesta de modificación del Certificado de Incentivo Forestal de Conservación (CIF).</t>
  </si>
  <si>
    <t>Desarrollar una propuesta técnica para la estandarización de los proyectos de PSA.</t>
  </si>
  <si>
    <t>Determinar las necesidades de actualización del marco jurídico para la protección de los ciudadanos, en la que se identifiquen los requerimientos y desarrollos requeridos en aspectos como los principios de autorización, información, necesidad y finalidad, entre otros, que permitan mitigar los riesgos (Línea de acción 5).</t>
  </si>
  <si>
    <t>Determinar las variables de diligenciamiento obligatorio al realizar la matrícula y renovación del registro mercantil para elevar la calidad de la información del registro administrativo.</t>
  </si>
  <si>
    <t>Diseñar e implementar el programa "Líderes para el Desarrollo Comunitario".</t>
  </si>
  <si>
    <t>Diseñar e implementar un programa de capacitación de personal y transferencia de conocimiento con el fin de articular su oferta en temas estratégicos para los laboratorios, a partir de a partir del insumo de las mediciones de brechas de capital humano para los laboratorios del país elaborado por el Ministerio del Trabajo.</t>
  </si>
  <si>
    <t>Diseñar e implementar un programa de incentivos para promover la participación y liderazgo de las mujeres en las OAC, con el fin de incrementar la participación de las mujeres como dignatarias de la OAC.</t>
  </si>
  <si>
    <t>Diseñar e implementar un proyecto de promoción de laboratorios móviles en el sector agropecuario, para mejorar la cobertura regional y poder realizar mediciones en territorios alejados y pasos de frontera.</t>
  </si>
  <si>
    <t>Diseñar e implementar una estrategia para la validación de pruebas rápidas para los eventos de interés en Salud Pública.</t>
  </si>
  <si>
    <t>Diseñar e implementar una guía metodológica de lineamientos generales en temas como estatutos, libros, comisiones de convivencia y conciliación, comisiones empresariales, elecciones, planes de desarrollo comunal y comunitario, entre otros.</t>
  </si>
  <si>
    <t>Diseñar el programa de mantenimiento sostenible de los accesos marítimos que permita generar ahorros en tiempo en el tránsito de los accesos marítimos y garantizar niveles de servicio competitivos.</t>
  </si>
  <si>
    <t>Diseñar el proyecto piloto de PSA en el departamento del Caquetá "Implementación de procesos integrales para la conservación y recuperación de bienes y servicios ambientales a través de un mecanismo de Incentivos para la conservación en los municipios Morelia, Florencia, Belén de los Andaquies, San José, El Paujil y el Doncello".</t>
  </si>
  <si>
    <t>Diseñar un esquema de promoción de los modos de transporte férreo, fluvial y aéreo nacional, con el fin de identificar cargas de retorno que permitan disminuir los costos operacionales.</t>
  </si>
  <si>
    <t>Diseñar un plan agrologístico con estrategias para la promoción de servicios logísticos de valor agregado, la reducción de costos y tiempos logísticos en las cadenas productivas agrícolas y agropecuarias, para promover el desarrollo del sector agrícola y agropecuario.</t>
  </si>
  <si>
    <t>Diseñar un plan estratégico en logística de transporte aéreo nacional, con el fin de promover movimiento de carga del modo aéreo a precios competitivos.</t>
  </si>
  <si>
    <t>Diseñar un programa de asistencia técnica para la estructuración de modelos de costos de operación en cada modo de transporte, con el objetivo de generar herramientas para medición de costos en la operación de transporte al servicio del sector privado.</t>
  </si>
  <si>
    <t>Diseñar un proyecto tipo de muelles y embarcaderos para pasajeros y mercancías y un proyecto para carga, que permita a los gobiernos municipales y departamentales contar con herramientas técnicas para complementar la modernización de la infraestructura.</t>
  </si>
  <si>
    <t>Diseñar y realizar un censo económico en el territorio nacional para capturar los cambios estructurales en la distribución de la actividad empresarial de las diferentes regiones.</t>
  </si>
  <si>
    <t>Diseñar y realizar un diagnóstico de la situación del talento humano de acuerdo con los objetivos misionales del Instituto Nacional de Metrología.</t>
  </si>
  <si>
    <t>Diseñar y realizar una evaluación del programa nacional de asistencia técnica y transferencia de conocimiento orientado a micro, pequeñas y medianas empresas y laboratorios públicos.</t>
  </si>
  <si>
    <t>Ejecutar programas para el control y tráfico ilegal de madera  en el marco del Pacto intersectorial por la Madera Legal.</t>
  </si>
  <si>
    <t>Elaboración de lineamientos para que en el Plan Anual de Crédito e Incentivo de Capitalización Rural (ICR) se facilite el acceso a beneficiarios de PSA localizados en las áreas y ecosistemas estratégicos.</t>
  </si>
  <si>
    <t>Elaboración y presentación del Plan de Desarrollo Naval.</t>
  </si>
  <si>
    <t>Elaborar acuerdos de sustitución de cultivos de uso ilícito.</t>
  </si>
  <si>
    <t>Elaborar dos estudios sobre internalización de costos ambientales y salud en diferentes corrientes priorizadas de residuos sólidos para su reconocimiento en los precios de la gestión integral de residuos sólidos y formulación de alternativas de instrumentos de internacionalización de costos.</t>
  </si>
  <si>
    <t>Elaborar e implementar una estrategia para la restauración de ecosistemas del Macizo.</t>
  </si>
  <si>
    <t>Elaborar el catastro multipropósito para la ecorregión del Macizo. [Nota: el responsable, costos y recursos asignados se modificarán según la normatividad vigente y las competencias].</t>
  </si>
  <si>
    <t>Elaborar guía metodológica del Índice de Cobertura del territorio marítimo colombiano.</t>
  </si>
  <si>
    <t>Elaborar un diagnóstico de la Seguridad Integral Marítima y Fluvial en Colombia.</t>
  </si>
  <si>
    <t>Elaborar un documento que consolide la información sobre la caracterización de uso, ocupación y tenencia en las áreas del Sistema de PNN.</t>
  </si>
  <si>
    <t>Elaborar un documento que contenga los lineamientos para la actualización del marco normativo de la organización comunal.</t>
  </si>
  <si>
    <t>Elaborar un programa para promover el Manejo forestal diversificado en el Macizo en el marco de la estrategia Integral de Control a la Deforestación.</t>
  </si>
  <si>
    <t>Elaborar un proyecto para identificar las necesidades y oportunidades de interoperabilidad de la base de datos del SECOP II con el Registro Único Empresarial y Social (RUES) y el Registro Único de Proponentes (RUP).</t>
  </si>
  <si>
    <t>Elaborar una agenda de investigación sobre servicios ambientales en el marco del Programa nacional de PSA.</t>
  </si>
  <si>
    <t>Elaborar una estrategia financiera, técnica y operativa para implementar PSA para la sustitución de cultivos de uso ilícito en áreas de importancia ambiental  en el marco del Programa Nacional Integral de Sustitución de Cultivos de uso ilícito.</t>
  </si>
  <si>
    <t>Elaborar una estrategia para articular las necesidades del territorio con la oferta programática del Ministerio de Tecnologías de la información y Comunicaciones [Presidencia del Sistemas Regional de Areas Protegidas del Macizo - SIRAPM].</t>
  </si>
  <si>
    <t>Elaborar una estrategia para la articulación de la Unidad Técnica de PSA (oficina de negocios verdes) y el IDEAM para el monitoreo y reporte de información.</t>
  </si>
  <si>
    <t>Elaborar una estrategia para la capacitación a excombatientes del conflicto armado para prestación de servicios en empresas del sector.</t>
  </si>
  <si>
    <t>Elaborar una estrategia regional para el funcionamiento y dotación de espacios físicos que permitan el manejo, rehabilitación y atención biológico-veterinaria de especies silvestres [Presidencia del Sistemas Regional de Areas Protegidas del Macizo - SIRAPM].</t>
  </si>
  <si>
    <t>Elaborar una guía metodológica del Índice de Seguridad Integral Marítima y Fluvial.</t>
  </si>
  <si>
    <t>Elaborar una propuesta con los procedimientos para utilizar recursos del impuesto al carbono para la financiación o cofinanciación de proyectos de PSA.</t>
  </si>
  <si>
    <t>Elaborar una propuesta para la inclusión de la política de PSA en la agenda de evaluaciones del DNP.</t>
  </si>
  <si>
    <t>Elaborar, con apoyo del Viceministerio de Turismo, un portafolio de áreas cuyos atractivos naturales, culturales y capital social fortalezcan la actividad turística en el Macizo [Presidencia del Sistemas Regional de Áreas Protegidas del Macizo - SIRAPM].</t>
  </si>
  <si>
    <t>Establecer dentro de los requisitos de permiso portuario o aeroportuario las especificaciones de infraestructura y operación de las Zonas Únicas de Inspección (ZUI) para optimizar los movimientos de carga dentro de las instalaciones portuarias y aeroportuarias.</t>
  </si>
  <si>
    <t>Establecer el marco de inversión en CTeI donde se defina el cupo de beneficios tributarios para CTeI, acorde a la meta del PND 2014-2018 de alcanzar el 1% de ACTI como porcentaje del PIB (OE1.1).</t>
  </si>
  <si>
    <t>Establecer los ejes de trabajo e indicadores que orienten la inversión de los recursos públicos que reciben, administran y destinan las cámaras de comercio a programas, planes y proyectos de desarrollo empresarial.</t>
  </si>
  <si>
    <t>Establecer mecanismos de articulación del SIRAPM con instancias  de coordinación para la gestión ambiental, la salud ambiental, el cambio climático y gestión del riesgo de desastres [Presidencia del Sistemas Regional de Areas Protegidas del Macizo - SIRAPM].</t>
  </si>
  <si>
    <t>Estandarizar los conjuntos de datos y los protocolos de intercambio de datos que usarán las entidades vinculadas con la formalización empresarial para la generación, recolección de los datos e intercambio de información.</t>
  </si>
  <si>
    <t>Estructurar un proyecto tipo de Infraestructura Logística Agropecuaria (ILA) con el propósito de promover el desarrollo de infraestructura logística en el sector agrícola y agropecuario.</t>
  </si>
  <si>
    <t>Evaluar programa piloto de transferencia de conocimiento y tecnología relevantes para iniciar la actividad exportadora (Línea de acción 11).</t>
  </si>
  <si>
    <t>Expedir el decreto para la clasificación empresarial siguiendo las buenas prácticas internacionales en cuanto a selección de variables idóneas para la medición, la definición del número de categorías, la preponderancia en el cumplimiento de una de las categorías y la incidencia de esta actualización en la focalización de las diferentes políticas públicas.</t>
  </si>
  <si>
    <t>Expedir lineamientos para la articulación entre los instrumentos de planificación sectoriales y territoriales, para promover esquemas asociativos en proyectos de Gestión Integral de Residuos Sólidos (GIRS).</t>
  </si>
  <si>
    <t>Expedir reglamentación para promover el uso de tecnologías complementarias y alternativas a rellenos sanitarios, así como la obligatoriedad de contar con sistemas de extracción, captura activa y pasiva para el manejo de gases y su reconocimiento dentro de las tarifas del servicio público de aseo.</t>
  </si>
  <si>
    <t>Expedir regulación para reconocimiento dentro de las tarifas del servicio público de aseo de la obligatoriedad de contar con sistemas de extracción, captura activa y pasiva para el manejo de gases.</t>
  </si>
  <si>
    <t>Formular criterios técnicos ambientales para la priorización de las vías de la red terciaria inventariada.</t>
  </si>
  <si>
    <t>Formular el procedimiento estándar para la autorización temporal de la circulación de vehículos de transporte de carga extrapesada y extradimensionada con el propósito de aumentar la capacidad de carga con sistemas de vehículos más eficientes y a menores costos de transporte.</t>
  </si>
  <si>
    <t>Formular los Planes de Ordenamiento Productivo y Social de la propiedad Rural en los departamentos con los cuales se suscriban convenios [Presidencia del Sistemas Regional de Areas Protegidas del Macizo - SIRAPM].</t>
  </si>
  <si>
    <t>Formular Planes de Negocio en iniciativas turísticas a grupos organizados en el marco de la estrategia de Turismo Comunitario y el Plan Nacional de Negocios Verdes [Presidencia del Sistemas Regional de Areas Protegidas del Macizo - SIRAPM].</t>
  </si>
  <si>
    <t>Formular un programa para la construcción y mejoramiento de accesos y pasos urbanos en ciudades priorizadas localizadas en los corredores logísticos de importancia estratégica, para mejorar las condiciones operacionales y de velocidad en el acceso y paso por ciudades.</t>
  </si>
  <si>
    <t>Fortalecer el cuerpo de bomberos mediante la adquisición de insumos básicos</t>
  </si>
  <si>
    <t>Dirección Nacional de Bomberos</t>
  </si>
  <si>
    <t>Bomberos</t>
  </si>
  <si>
    <t>Fortalecer la gestión del conocimiento hidrológico, metereológico, ambiental y climático.</t>
  </si>
  <si>
    <t>Fortalecer los servicios de la Defensa Civil Colombiana.</t>
  </si>
  <si>
    <t>Defensa Civil Colombiana</t>
  </si>
  <si>
    <t>Defensa Civil</t>
  </si>
  <si>
    <t>Fortalecer tecnicamente la información turística del Macizo [Presidencia del Sistemas Regional de Areas Protegidas del Macizo - SIRAPM].</t>
  </si>
  <si>
    <t>Garantizar el funcionamiento de la Oficina del Gobierno Nacional (PMU).</t>
  </si>
  <si>
    <t>Impartir, mediante un acto administrativo, lineamientos generales de tal forma que se incluya en el informe de gestión que se solicita a las cámaras de comercio, el impacto logrado por la prestación de los servicios de desarrollo empresarial. Además, el resumen de estos informes de gestión debe presentarse ante el Comité Técnico Mixto de Formalización Empresarial y Laboral para asegurar la difusión de los resultados dentro del SNCCTI.</t>
  </si>
  <si>
    <t>Implementar el instrumento tributario y asegurar que el pago de este instrumento no genere mayores costos administrativos para el contribuyente, en especial para aquellos localizados en zonas rurales. Para ello implementará un canal virtual para los trámites de inscripción, declaración y pago del instrumento, el cual también podrá enlazarse con corresponsales bancarios.</t>
  </si>
  <si>
    <t>Implementar un programa de aseguramiento de la calidad de los combustibles a lo largo de la cadena de distribución.</t>
  </si>
  <si>
    <t>Implementar un programa piloto de transferencia de conocimiento y tecnología relevantes para iniciar la actividad exportadora (Línea de acción 11).</t>
  </si>
  <si>
    <t>Implementar un sistema para el Descubrimiento y Aprovechamiento de Tecnologías Aplicables (DATA) que permita la conexión entre la oferta y demanda de soluciones tecnológicas y su implementación en el sector privado (Línea de acción 1).</t>
  </si>
  <si>
    <t>Implementar una plataforma tecnológica moderna y acorde con las necesidades de los usuarios de los beneficios tributarios dentro de los próximos dos años (OE2.2).</t>
  </si>
  <si>
    <t>Incluir dentro de los criterios de priorización del Programa de Jóvenes en Acción y proyecciones de focalización 2020 el siguiente: "el 5% de los Jóvenes que participen en Juntas de Acción Comunal podrán ser beneficiarios del programa siempre y cuando cumplan con los demás requisitos exigidos”.</t>
  </si>
  <si>
    <t>Incluir en el Programa VIS-R soluciones de agua potable para la población rural dispersa, según disponibilidad de recursos.</t>
  </si>
  <si>
    <t>Incluir la variable de impacto regional; como uno de los criterios de priorización para acceder a los recursos de los fondos del Gobierno Nacional en proyectos de infraestructura para el manejo de residuos sólidos.</t>
  </si>
  <si>
    <t>Incorporación de los datos al régimen contractual, considerando su disponibilidad como criterio para la selección y ejercicio de la supervisión (Línea de acción 4).</t>
  </si>
  <si>
    <t>Incorporar en la política y programas para la sustitución de cultivos de uso ilícitos el instrumento de PSA.</t>
  </si>
  <si>
    <t>Incorporar en los instrumentos de agregación de demanda (acuerdo marco de precios) los bienes y servicios relacionados con el aprovechamiento y procesamiento de datos (Línea de acción 12).</t>
  </si>
  <si>
    <t>Proponer en el marco del modelo integrado de planeación y gestión (MIPG) la articulación del modelo de gestión para la explotación de datos con las políticas de gestión y desempeño institucional al interior de las entidades públicas (Línea de acción 4).</t>
  </si>
  <si>
    <t>Proponer un esquema para simplificar la comprensión y aplicación de las clasificaciones legales de los datos y determinar la necesidad de realizar ajustes normativos para la unificación de conceptos y clasificaciones (Línea de acción 4).</t>
  </si>
  <si>
    <t>Proponer y llevar a cabo una estrategia para reafirmar la soberanía y la jurisdicción sobre el Archipiélago de Malpelo y otras áreas y espacios marítimos e insulares considerados estratégicos, con el fin de proteger y aprovechar nuestros recursos, fortalecer presencia y consolidar la vocación marítima de Colombia.</t>
  </si>
  <si>
    <t>Realizar encuentros regionales para la formación de madres líderes y madres de apoyo en el marco del Programa Familias en Acción.</t>
  </si>
  <si>
    <t>Realizar los estudios de microzonificación sísmica para el municipio de Mocoa.</t>
  </si>
  <si>
    <t>Realizar mesas de seguridad para el manejo de casos de amenaza a las Organizaciones de Acción comunal.</t>
  </si>
  <si>
    <t>Realizar proyectos en la zona rural, tanto nucleada como dispersa, que permitan articular acciones entre entidades y generar recomendaciones para el diseño de proyectos en todo el territorio colombiano.</t>
  </si>
  <si>
    <t>Realizar transferencia tecnológica agropecuaria a productores agropecuarios del Macizo para aumentar su competitividad y disminuir su vulnerabilidad ante el cambio climático en el territorio.</t>
  </si>
  <si>
    <t>Realizar un censo para la caracterización de las Organizaciones de Acción Comunal y sus integrantes que permita la identificación de sus necesidades educativas.</t>
  </si>
  <si>
    <t>Reglamentar el artículo 174 de la Ley 1753 de 2015.</t>
  </si>
  <si>
    <t>Reglamentar el marco técnico y operativo para las modalidades de PSA en el territorio nacional.</t>
  </si>
  <si>
    <t>Suscribir un convenio con la Unidad de Organizaciones solidarias y la Universidad Nacional Abierta y a Distancia (UNAD) con el fin de financiar un porcentaje de los estudios técnicos, tecnológicos o universitarios de pregrado o posgrado.</t>
  </si>
  <si>
    <t>Instalar estaciones de control de tráfico marítimo y en operación.</t>
  </si>
  <si>
    <t>Actualizar la información en el SIG.</t>
  </si>
  <si>
    <t>Adelantar el mejoramiento y ampliación de la infraestructura educativa.</t>
  </si>
  <si>
    <t>Desarrollar un proceso de asistencia técnica, capacitación y acompañamiento en temas relacionados con la formulación de planes de Desarrollo.</t>
  </si>
  <si>
    <t>Apoyar económicamente iniciativas productivas y sociales para el desarrollo comunitario lideradas por las Organizaciones de Acción Comunal.</t>
  </si>
  <si>
    <t>Adelantar la construcción de las VIS urbanas.</t>
  </si>
  <si>
    <t>Realizar ferias educativas departamentales dirigidas a los integrantes de las OAC para la divulgación de la oferta de formación técnica, tecnológica, profesional y complementaria, así como otros servicios.</t>
  </si>
  <si>
    <t>Realizar talleres para socializar del decreto 2124 de 2017 de Derechos Humanos en alertas tempranas.</t>
  </si>
  <si>
    <t>Formalizar mesa de seguimiento a sitios críticos de disposición final con participación de las autoridades ambientales para fortalecer la articulación en la vigilancia, seguimiento y control al componente de disposición final de la Gestión Integral de Residuos Sólidos (GIRS), con elaboración de informes anuales de seguimiento.</t>
  </si>
  <si>
    <t>Capacitar a las OAC en conocimientos en materia de Gestión del Riesgo de Desastres para formalizar las comisiones y los Planes Comunales de Gestión del Riesgo.</t>
  </si>
  <si>
    <t>Implementar herramientas tecnológicas para mejorar los sistemas de control y vigilancia en las áreas protegidas marinas y marino costeras e insulares del SINAP, en el marco de sus competencias y en coordinación con las demás entidades competentes.</t>
  </si>
  <si>
    <t>Realizar cápsulas en el canal de televisión institucional RTVC para visibilizar la gestión de las OAC en territorio.</t>
  </si>
  <si>
    <t>Intervenir vías en buen estado (primera etapa).</t>
  </si>
  <si>
    <t>Levantar y actualizar la información social y económica del municipio de Mocoa.</t>
  </si>
  <si>
    <t>Mejoramiento de la gestión ambiental en las vías del municipio.</t>
  </si>
  <si>
    <t>Revisar, actualizar y realizar los ajustar requeridos en el RAS para zonas rurales.</t>
  </si>
  <si>
    <t>Ofertar cupos de formación en gestión cultural a miembros de OAC.</t>
  </si>
  <si>
    <t>Brindar acompañamiento a las Mipyme de Mocoa para desarrollar su transformación digital.</t>
  </si>
  <si>
    <t>Realizar formación virtual en uso de TIC a través de Ciudadanía Digital a miembros de las OAC.</t>
  </si>
  <si>
    <t>Continuar con la publicación del informe de disposición final e iniciar la elaboración y publicación anual del informe sobre aprovechamiento en el marco del servicio público de aseo.</t>
  </si>
  <si>
    <t>Identificar según previo análisis de priorización y conveniencia, las principales necesidades de ensayos y mediciones en productos no contemplados en el Documento CONPES 3866 y establecer esquemas de multiplicación de la metodología de necesidades metrológicas. Con base en los resultados de esta identificación, se realizarán recomendaciones para el desarrollo de capacidades técnicas, infraestructura física y equipamiento de los laboratorios, con un enfoque regional.</t>
  </si>
  <si>
    <t>Diseñar una propuesta técnica para incluir en los planes nacionales de desarrollo acciones sectoriales (Agricultura, turismo, energía, infraestructura vial) para el macizo.</t>
  </si>
  <si>
    <t>Socializar el decreto del Plan de acción oportuna (PAO) para la protección de líderes sociales y comunitarios con las Organizaciones de Acción Comunal.</t>
  </si>
  <si>
    <t>Actualizar la campaña masiva de comunicación sobre los beneficios tributarios, con contenidos audiovisuales que permitan un acercamiento a segmentos empresariales más amplios y resuelva inquietudes frecuentes, incluyendo la nueva normatividad relacionada con beneficios tributarios por inversión en CTI y su tratamiento tributario.</t>
  </si>
  <si>
    <t>Realizar campañas de promoción de las OAC a través de mesas de concertación que visibilicen sus gestiones.</t>
  </si>
  <si>
    <t>Diseñar e implementar un nuevo modelo de asistencia técnica agropecuaria con acompañamiento integral (Línea de acción 1).</t>
  </si>
  <si>
    <t>Intervenir las vías en los municipios pilotos que resulte con prioridad alta y que no haya sido atendida en la primera etapa de intervenciones.</t>
  </si>
  <si>
    <t>Apoyar corporaciones autónomas regionales del SIRAPM para la implementación de los programas regionales de negocios verdes en el área del Macizo Colombiano.</t>
  </si>
  <si>
    <t>Incorporar en los planes nacionales de desarrollo estrategias que impulsen los Pagos por Servicios Ambientales en el territorio nacional.</t>
  </si>
  <si>
    <t>Realizar un informe anual sobre el uso efectivo del cupo aprobado por empresa.</t>
  </si>
  <si>
    <t>Vincular a los miembros de las OAC en los programas de emprendedores rurales para el mantenimiento rutinario en vias terciarias y de microempresas de trabajo asociado en el mantenimiento de la red nacional de carreteras.</t>
  </si>
  <si>
    <t>Ampliar el acceso a internet en las zonas afectadas por la avalancha en Mocoa a través de la instalaciónde zonas wifi en el municipio.</t>
  </si>
  <si>
    <t>Elaborar documentos que permitan la coordinación en la implementación de los estándares de instrumentos internacionales marítimos vigentes para Colombia.</t>
  </si>
  <si>
    <t>Brindar asistencia técnica a unidades productoras del sector agropecuario con potencial de proveeduría para identificar brechas frente a la necesidad del comprador nacional y/o internacional (Línea de acción 6).</t>
  </si>
  <si>
    <t>Apoyar proyectos y procesos artísticos y culturales de iniciativa de las OAC.</t>
  </si>
  <si>
    <t>Elaborar Planes Integrales de Desarrollo Agropecuario y Rural para la ecorregión del Macizo.</t>
  </si>
  <si>
    <t>Diseñar proyectos en fase II las vías que se consideren prioritarias.</t>
  </si>
  <si>
    <t>Generar estrategias de caracterización de capacidades organizacionales.</t>
  </si>
  <si>
    <t>Construir y publicar los resultados del índice de formalidad empresarial que permitirán hacer seguimiento continuo a la evolución de esta problemática en el país y para las diferentes regiones incluidas en el módulo de micronegocios de la GEIH.</t>
  </si>
  <si>
    <t>Implementar el programa nacional de escalamiento de la productividad de las empresas, teniendo en cuenta los resultados de la evaluación del programa piloto de extensión tecnológica (Línea de acción 1).</t>
  </si>
  <si>
    <t>Formular los planes maestros portuarios en cada una de las nueve zonas portuarias con una visión de desarrollo entre 10 y 20 años bajo criterios de eficiencia en el uso del espacio marino, costero y fluvial y en armonía con los instrumentos de ordenamiento territorial y ambiental.</t>
  </si>
  <si>
    <t>Presentar informes de gestión y seguimiento de esquemas de PSA en el territorio nacional.</t>
  </si>
  <si>
    <t>Brindar asistencia técnica a Unidades de producción minera bajo el amparo de un título minero para su formalización.</t>
  </si>
  <si>
    <t>Brindar asistencia técnica a unidades productoras del sector industria con potencial de proveeduría para identificar brechas frente a la necesidad del comprador nacional y/o internacional (Línea de acción 6).</t>
  </si>
  <si>
    <t>Implementar el programa nacional de escalamiento de la productividad de especialistas formados, teniendo en cuenta los resultados de la evaluación del programa piloto de extensión tecnológica (Línea de acción 1).</t>
  </si>
  <si>
    <t>Desarrollar espacios regionales y nacionales de intercambio de experiencias significativas e innovadoras en el aula a partir del uso de las tecnologías digitales que permita: (i) la reflexión de la comunidad educativa sobre las dimensiones ética, comunicativa y cognitiva del uso de las tecnologías digitales, (ii) incentivar el uso de las tecnologías digitales en las aulas de clase y (iii) visibilizar las experiencias de la comunidad educativa de todas las regiones del país frente al uso de las tecnologías digitales (Línea de acción 2).</t>
  </si>
  <si>
    <t>Diseñar e implementar espacios de co- creación con los estudiantes para fomentar el desarrollo de competencias del siglo XXI a través de las tecnologías digitales. Este proceso formativo tendrá como resultado la identificación de estrategias innovadoras a partir de las tecnologías digitales, permitiéndoles de manera práctica dar solución a las necesidades de su contexto. (Línea de acción 3). *(Actividad con costos asumidos en actividad 3.11)*</t>
  </si>
  <si>
    <t>Diseñar e implementar, con base en el modelo de focalización de la acción 1.2, una estrategia de apropiación para los estudiantes acorde con la trayectoria educativa (niveles de preescolar, básica y media), de forma que; (i) responda a las necesidades de los diferentes contextos territoriales, (ii) se incentive y priorice el desarrollo de competencias del siglo XXI, (iii) se priorice en la educación media el desarrollo de competencias y habilidades para la Cuarta Revolución Industrial, (iv) de manera transversal, se oriente el uso de las tecnologías digitales a las necesidades e intereses de los estudiantes orientado a la innovación. Esta estrategia se orientará bajo el enfoque de STEAM+A (Línea de acción 3).</t>
  </si>
  <si>
    <t>Diseñar e implementar, en conjunto con las Secretarias de Educación, una estrategia de acompañamiento a las Instituciones Educativas para que desde estas se promuevan procesos de apropiación y de uso pedagógico de las tecnologías digitales (Línea de acción 4).</t>
  </si>
  <si>
    <t>Diseñar y socializar lineamientos para el fomento de la innovación educativa a través de las tecnologías digitales, orientados a promover en trayectorias educativas, el desarrollo de competencias para el siglo XXI en los niños, las niñas, los adolescentes y jóvenes (Línea de acción 3).</t>
  </si>
  <si>
    <t>Diseñar y socializar una guía de recomendaciones que permita a los docentes desarrollar actividades, para que se implementen las estrategias de la política TPA para el uso y apropiación de las tecnologías digitales en la educación de forma flexible e inclusiva para la población con necesidades de aprendizaje diverso (Línea de acción 3).</t>
  </si>
  <si>
    <t>Generar espacios para la enseñanza con tecnologías digitales, que permitan desarrollar desde la educación básica y media, los habilitadores que requiere la Cuarta Revolución Industrial (Línea de acción 3).</t>
  </si>
  <si>
    <t>Generar, a partir del programa Tecnoacademia Itinerante, espacios de aprendizaje e innovación en los estudiantes de la educación básica y media, articulándose con el programa CPE (Línea de acción 3).</t>
  </si>
  <si>
    <t>Crear e implementar una estrategia de articulación interinstitucional del ecosistema de innovación educativa que integren a CPE, los CIER y otras iniciativas y actores clave del territorio y del orden Nacional, bajo un enfoque que impulse el uso de tecnologías digitales para la Innovación entre estudiantes y docentes. En el caso de iniciativas que incluyan un componente de emprendimiento, se vinculará al Ministerio de Comercio, Industria y Turismo. Este será un actor clave para integrar las apuestas de innovación educativa con el sector productivo y para generar alianzas estratégicas con el Ministerio de Tecnologías de Información y Comunicación, o el Servicio Nacional de Aprendizaje- SENA, entre otros (Línea de acción 1).</t>
  </si>
  <si>
    <t>Diseñar e implementar una estrategia de acompañamiento y seguimiento a los docentes formados, de forma que se apoye técnica y pedagógicamente al docente para la co-creación de experiencias de enseñanza y aprendizaje, incorporando las tecnologías digitales en las prácticas educativas (Línea de acción 1).</t>
  </si>
  <si>
    <t>Implementar una estrategia que integre y articule a la familia con el Ecosistema de Innovación Educativa de acuerdo con el modelo de focalización definido por CPE. Esto con el propósito de fomentar el uso de las tecnologías digitales en padres de familia, orientado a procesos de apropiación básica de las tecnologías digitales para cerrar la brecha digital entre padres de familia, cuidadores e hijos, así como fomentar acciones con la comunidad educativa para mitigar los riesgos de las tecnologías digitales y el uso responsable de Internet (Línea de acción 2).</t>
  </si>
  <si>
    <t>Redefinir e implementar la estrategia orientada al fortalecimiento de las competencias requeridas por los docentes en servicio para la innovación educativa; el nuevo modelo de la oferta de formación deberá abordarse desde un enfoque: (i) territorial pertinente para los contextos rurales, (ii) escalonado de acuerdo con los niveles de formación inicial de los docentes (iii) pertinente con las diferentes áreas de conocimiento, (iv) de formación orientado a la innovación de las prácticas educativas para la generación de competencias del siglo XXI en los estudiantes,(v) flexible para que cada docente pueda diseñar su propio itinerario de formación (Línea de acción 1).</t>
  </si>
  <si>
    <t>Política de Desarrollo Espacial: Condiciones Habilitantes para el Impulso de la Competitividad Nacional</t>
  </si>
  <si>
    <t>Diseñar una estrategia para dar a conocer e incentivar el uso de los mecanismos de apoyo financiero existentes en el país que pueden ser aprovechados en proyectos de emprendimiento e innovación en el sector espacial. (Línea de acción 2.1).</t>
  </si>
  <si>
    <t>Elaborar un estudio sobre el estado de la innovación y el emprendimiento en temas espaciales, en el que se identifiquen las barreras a la luz de las particularidades del desarrollo empresarial espacial para el acceso a los actuales instrumentos de innovación y emprendimiento con los que cuenta el país y los contemplados en el Documento CONPES 3866 de 2016 Política Nacional de Desarrollo Productivo. El estudio propondrá estrategias para superar las barreras identificadas. (Línea de acción 2.1).</t>
  </si>
  <si>
    <t>Diseñar e implementar una estrategia de fortalecimiento de la cadena de suministro de los sectores de industrias del movimiento, que potencialmente contemple el desarrollo de tecnologías espaciales. Esta estrategia debe tener en cuenta los diagnósticos que se han desarrollado en industrias afines como la del sector aeronáutico y además debe incorporar la estimación de brechas de capacidades y el estudio de cadena de valor identificadas en la línea de acción 1.1. (Línea de acción 2.2.).</t>
  </si>
  <si>
    <t>Diseñar e implementar una estrategia de socialización que permita promover la vinculación de las empresas de productos y servicios satelitales a la plataforma de emparejamiento desarrollada por esta cartera en el marco del Documento CONPES 3866 Política Nacional de Desarrollo Productivo. Esta plataforma contendrá el registro de empresas compradoras y sus necesidades de insumos y bienes intermedios y según las directrices del mismo CONPES 3866, este sistema será el único de esta naturaleza de iniciativa del Gobierno nacional para este fin. (Línea de acción 2.3.).</t>
  </si>
  <si>
    <t>Diseñar e implementar una estrategia para el cierre de brechas de capacidades, conocimiento, redes e infraestructura con respecto a estándares internacionales de países emergentes en temas espaciales y con respecto al desarrollo potencial de la industria espacial en el país. (Línea de acción 2.2.).</t>
  </si>
  <si>
    <t>Diseñar e implementar, en coordinación con las entidades que correspondan, una estrategia de apropiación de conocimiento de las tecnologías espaciales y satelitales en el sector público, tanto a nivel nacional como regional. Esta estrategia debe ser diferenciada de acuerdo con el tipo de actividad gubernamental y el tipo de actividad económica de las empresas. (Línea de acción 2.3.).</t>
  </si>
  <si>
    <t>Diseñar una estrategia para ofrecer servicios satelitales en Colombia desde las capacidades del sector defensa al servicio de la ciudadanía en general, el gobierno nacional, autoridades territoriales, la empresa privada y la academia.</t>
  </si>
  <si>
    <t>Diseñar una estrategia que le permita a Colombia explotar el recurso órbita espectro, ya sea con concesiones, APP u otro mecanismo que se identifique como idóneo. (Línea de acción 2.1).</t>
  </si>
  <si>
    <t>Estructurar e implementar una estrategia de fortalecimiento de actores de CTI en temáticas espaciales, con el objetivo de consolidar una cultura espacial a nivel nacional y articular los esfuerzos de las diferentes entidades generando conocimientos y competitividad. (Línea de acción 2.2.).</t>
  </si>
  <si>
    <t>Implementar mecanismos de agregación de demanda para la compra de imágenes satelitales por parte de las entidades públicas, y revisar, con base en el estudio de caracterización del mercado satelital en Colombia señalado en la línea de acción 1.1., si es posible tener en cuenta los servicios satelitales en la estructuración de la tercera generación del Acuerdo Marco de Precios de Conectividad. (Línea de acción 2.3.).</t>
  </si>
  <si>
    <t>Proponer ajustes a mecanismos de compra y a contratación pública de normatividad general para bienes y servicios espaciales, con el fin de reducir barreras de acceso para empresas nacionales que ofrecen bienes y servicios satelitales. (Línea de acción 2.3.).</t>
  </si>
  <si>
    <t>Realizar un diagnóstico general de estado actual de la inversión extranjera directa en temas espaciales y satelitales en Colombia, e identificar las barreras para el sector. (Línea de acción 2.1).</t>
  </si>
  <si>
    <t>Realizar un estudio costo-beneficio sobre las diferentes alternativas de adquisición de infraestructura espacial de observación de la Tierra. (Línea de acción 2.3.).</t>
  </si>
  <si>
    <t>Realizar una campaña de registros de recurso órbita espectro ante la ITU. Esta campaña consiste en elevar solicitud a la ITU de posiciones orbitales para el país. (Línea de acción 2.1).</t>
  </si>
  <si>
    <t>Actualizar la normatividad técnica de los equipos de transporte del modo fluvial teniendo en cuenta las características de cada cuenta y región para impulsar la modernización y repotenciación de la flota fluvial.</t>
  </si>
  <si>
    <t>Actualizar los procesos de inscripción, actualización y cancelación del Registro Único Tributario (RUT) para personas naturales pertenecientes al régimen simplificado del impuesto a las ventas y comerciantes para mejorar la experiencia del cliente en el uso de los servicios virtuales.</t>
  </si>
  <si>
    <t>Actualizar y armonizar la normatividad para la habilitación de empresas de transporte de carga en los diferentes modos, tomando como referencia la metodología de Análisis de Impacto Normativo, con el fin de promover la modernización empresarial de la prestación de los servicios de transporte y de simplificar la regulación del sector.</t>
  </si>
  <si>
    <t>Actualizar y armonizar la política tarifaria de los servicios de transporte de carga en los modos carretero, férreo y fluvial, con el propósito de promover sistemas de transporte competitivos y complementarios, bajo los principios de libertad de mercado y protección a la competencia.</t>
  </si>
  <si>
    <t>Ampliar la cobertura de trámites en salud e incluir los trámites relacionados con el subsistema de riesgos laborales para empleados en la plataforma Mi Seguridad Social.</t>
  </si>
  <si>
    <t>Consolidar el espacio de las sesiones de la CCO como un escenario de asesoría, consulta, planificación y coordinación interinstitucional sobre temas estratégicos.</t>
  </si>
  <si>
    <t>Crear y liderar la Infraestructura de Datos Espaciales - Marítima, fluvial y costera de Colombia (IDE).</t>
  </si>
  <si>
    <t>Definir los lineamientos para la separación, recolección selectiva y aprovechamiento y tratamiento de la corriente de residuos orgánicos.</t>
  </si>
  <si>
    <t>Desarrollar el formulario único de afiliación de empleados a pensiones, BEPS y cajas de compensación familiar. Esto permitirá que se simplifiquen la cantidad de instrumentos actualmente utilizados para afiliar a los empleados ante estos sistemas y facilitará la transmisión de información entre entidades y ventanillas.</t>
  </si>
  <si>
    <t>Desarrollar modelos de gestión, mecanismo y/o instrumentos que incorporen elementos como: logística moderna gestión de desabastecimientos, programas de gestión de beneficios de medicamentos: de alto costo y baja prevalencia; para eventos de interés en salud pública (incluso FNE e INS).</t>
  </si>
  <si>
    <t>Desarrollar y gestionar la diplomacia en salud y acceso a medicamentos en coordinación con los sectores involucrados en el diseño, desarrollo e implementación de la política farmacéutica, que incluya una agenda explícita y contemple mecanismos para sistematizar la información sobre los intereses promovidos y las posiciones asumidas por el país en los temas relativos a salud y acceso a medicamentos que se discutan en el exterior.</t>
  </si>
  <si>
    <t>Diseñar e implementar un plan de mejoramiento del SISMED que incluya la codificación única de medicamentos, que facilite la comparación de precios, y el monitoreo y valoración del gasto total del mercado farmacéutico a través del SISMED y otras fuentes de información.</t>
  </si>
  <si>
    <t>Diseñar e implementar un sistema de seguimiento integral de una cohorte de pacientes con Enfermedades Crónicas No Transmisibles (ECNT) en el marco del modelo de atención integral (diagnóstico,  prescripción,  dispensación y seguimiento farmacoterapéutico) de los Servicios Farmacéuticos basado en Atención Primaria en Salud (APS).</t>
  </si>
  <si>
    <t>Diseñar un documento sobre las estrategias de financiación interinstitucionales o de cooperación para el fortalecimiento de planes, proyectos o programas coordinados por la SECCO con proyección 2030.</t>
  </si>
  <si>
    <t>Diseñar un plan de modernización de la infraestructura fluvial que incluya los mecanismos financieros para la reactivación de los corredores estratégicos y los puertos fluviales nacionales y regionales, con el objetivo de mejorar la dotación de infraestructura de transporte fluvial del país.</t>
  </si>
  <si>
    <t>Diseñar un plan estratégico para la promoción y desarrollo de infraestructuras logísticas especializadas (ILE), para promover conexiones modales eficientes.</t>
  </si>
  <si>
    <t>10.2</t>
  </si>
  <si>
    <t>Diseñar un plan para la regulación y  la vigilancia  del  uso y contención resistencia de antimicrobianos a nivel nacional, incluido antibióticos de uso veterinario.</t>
  </si>
  <si>
    <t>Diseñar un sistema de información del INVIMA, que incluya las solicitudes de registro sanitario, información para prescriptores y usuarios, y un Registro Nacional de Ensayos Clínicos.</t>
  </si>
  <si>
    <t>10.1</t>
  </si>
  <si>
    <t>Diseñar y desarrollar un programa nacional de gestión del conocimiento  y comunicación para el uso racional de medicamentos soportada en el sistema de información farmacéutica, que incluya información terapéutica independiente a ser entregada de forma directa a profesionales de la salud y comunidad en general, incluida la promoción del uso de genéricos.</t>
  </si>
  <si>
    <t>Elaborar el diseño, reglamentación y puesta en marcha del Sistema Bioceánico Nacional (SBN).</t>
  </si>
  <si>
    <t>Elaborar un documento técnico con las estrategias para la reactivación y modernización de la infraestructura y los equipos destinados a la operación del transporte marítimo nacional o cabotaje con el objetivo de promover el desarrollo del transporte marítimo nacional o cabotaje.</t>
  </si>
  <si>
    <t>Elaborar y presentar ante el Fondo Verde del Clima, un documento con la estructuración de las Acciones de Mitigación Nacionales (NAMA) para el sector residuos como estrategia de financiamiento de tecnologías que contribuyen a la mitigación de gases de efecto invernadero.</t>
  </si>
  <si>
    <t>Establecer las razones del bajo uso de las flexibilidades incluidas en el sistema de propiedad intelectual en Colombia, y de ser el caso, desarrollar los marcos regulatorios a los que haya lugar.</t>
  </si>
  <si>
    <t>Establecer un sistema público de monitoreo periódico que permita hacer seguimiento a esta información.</t>
  </si>
  <si>
    <t>Expedir la reglamentación del incentivo al aprovechamiento y tratamiento de residuos sólidos en el servicio público de aseo [Artículo 88 PND 2014-2018].</t>
  </si>
  <si>
    <t>Expedir norma nacional para el manejo de residuos de construcción y demolición promoviendo su separación, tratamiento y valorización y coordinando otras entidades para la efectividad de las medidas.</t>
  </si>
  <si>
    <t>Formular el documento de política sectorial de reactivación y promoción del transporte ferroviario, con el propósito de reactivar y modernizar el modo de transporte férreo.</t>
  </si>
  <si>
    <t>Formular un plan de expansión portuaria que defina la visión de desarrollo del sistema portuario a 2040, con el objetivo de actualizar los lineamientos de política y las directrices de desarrollo de la infraestructura portuaria del país.</t>
  </si>
  <si>
    <t>Formular una estrategia de fortalecimiento del Sistema de Información Nacional Oceánica y Costera de Colombia (SINOC) con fin de apoyar la toma de decisiones de la Comisión Colombiana del Océano y sus miembros del Gobierno, sectores académicos, privados y organizaciones no gubernamentales. En el marco de esta estrategia se desarrollará un proyecto piloto.</t>
  </si>
  <si>
    <t>Fortalecer la capacidad de seguimiento, control social y evaluación de la Política Farmacéutica a través de la instancia asesora del Sistema de Seguridad Social en Salud y otras comisiones intersectoriales asociadas con la PFN como: la Comisión intersectorial de seguimiento al Plan Decenal de Salud Pública, la Comisión Nacional de Precios de Medicamentos y Dispositivos Médicos, la Comisión Intersectorial de Propiedad Intelectual, entre otras.</t>
  </si>
  <si>
    <t>Fortalecer la capacidad del Grupo Técnico Asesor del Ministerio de Salud y Protección Social ante la Comisión Nacional de Precios de Medicamentos y Dispositivos Médicos (CNPMDM) para asumir su secretaria técnica.</t>
  </si>
  <si>
    <t>Implementar herramientas para la regulación de precios de medicamentos, precios nacionales e internacionales de referencia, negociación centralizada de precios (incluidos modelos de gestión de logística y atención para enfermedades desatendidas), la realización de importaciones paralelas y la definición de precios basados en valor terapéutico asociados al registro sanitario, entre otros métodos.</t>
  </si>
  <si>
    <t>Incluir indicadores estandarizados y comparables en Terridata relacionados con los océanos para ser visualizados a nivel municipal, departamental y regional del país.</t>
  </si>
  <si>
    <t>Integrar en la plataforma transaccional todos los trámites para empleados y empleadores ante los subsistemas de seguridad social.</t>
  </si>
  <si>
    <t>Realizar los estudios técnicos para determinar la viabilidad de circulación de los Vehículos Combinados de Carga (VCC) y de los vehículos extradimensionados por vías específicas del territorio nacional.</t>
  </si>
  <si>
    <t>Virtualizar en un portal transaccional todos los trámites asociados al empleado en los subsistemas de pensiones y subsidio familiar.</t>
  </si>
  <si>
    <t>Aumentar la participación del país en los escenarios internacionales relacionados con los océanos y los intereses marítimos nacionales.</t>
  </si>
  <si>
    <t>Actualizar y robustecer las estimaciones del valor agregado de las actividades marinas.</t>
  </si>
  <si>
    <t>Promover la implementación de por lo menos tres técnicas complementarias o alternativas a rellenos sanitarios de tratamiento y valorización de residuos exitosas.</t>
  </si>
  <si>
    <t>Presentar ante los OCAD correspondientes cada uno de los proyectos para el desarrollo del inventario de la malla vial terciaria de los departamentos piloto.</t>
  </si>
  <si>
    <t>Desarrollar proyectos que involucren a las comunidades en la ejecución de las obras de vías terciarias, tanto para la construcción como para el mantenimiento de las mismas.</t>
  </si>
  <si>
    <t>Formular y llevar a cabo estrategias de formación, capacitación y asistencia técnica.</t>
  </si>
  <si>
    <t>Realizar la priorización de las vías en cada municipio de los departamentos piloto.</t>
  </si>
  <si>
    <t>Definir planes de trabajo para la ejecución de los acuerdos con actores líderes del mercado tecnológico, con el fin de transferir conocimiento y generar competencias para la 4RI en el país. Además, presentará estos planes de trabajo para ser incorporados y monitoreados en el Comité de Inversión Extranjera Directa del Sistema Nacional de Competitividad e Innovación.</t>
  </si>
  <si>
    <t>Diseñar los lineamientos curriculares en el marco de los proyectos educativos institucionales, con el fin de promover en la trayectoria educativa, la implementación de proyectos pedagógicos en habilidades necesarias para la 4RI, con énfasis en inteligencia artificial para desarrollar en las niñas, niños y jóvenes, las competencias requeridas para el siglo XXI.</t>
  </si>
  <si>
    <t>Diseñar y poner en marcha la estrategia para configurar y fortalecer ecosistemas de innovación educativa, que generen sinergias entre las familias, la comunidad educativa, la academia, el sector público, el sector privado, la sociedad civil y otras entidades, con el fin de crear espacios de innovación dirigidos a fomentar la identificación y el desarrollo de talentos, aprendizajes y promover en los niños, niñas, adolescentes y jóvenes, la creatividad y la cultura de la innovación y emprendimiento.</t>
  </si>
  <si>
    <t>Diseñar y promover una estrategia que estimule la creación y dinamización de ambientes de aprendizaje convencionales y no convencionales con enfoque intergeneracional, que motive el desarrollo de competencias socioemocionales, tecnológicas y de la ciencia, en niñas, niños, adolescentes, jóvenes, familias y comunidades para interactuar con las tecnologías emergentes de la 4RI.</t>
  </si>
  <si>
    <t>Generar acciones para la articulación intersectorial con Colciencias y Ministerio de Tecnologías de Información y Comunicaciones, con el fin de desarrollar la estrategia nacional de "edutainment" (entretenimiento educativo) con énfasis en disciplinas STEM+A a través de la divulgación, circulación, uso y apropiación de recursos educativos digitales por diversos medios.</t>
  </si>
  <si>
    <t>Implementar un plan piloto para la identificación temprana en instituciones educativas del país de estudiantes con mayores habilidades en disciplinas de Ciencia, Tecnología, Ingeniería, Matemáticas y Artes (STEM+A en inglés), que permitirá definir un modelo que potencie competencias en IA, consolidar una red de escuelas innovadoras y la definición de orientaciones y acciones futuras en el marco de las trayectorias educativas.</t>
  </si>
  <si>
    <t>Implementar una estrategia para que el talento humano cuente con las competencias y habilidades de cara a los desafíos de la Cuarta Revolución Industrial y sus aplicaciones en la Inteligencia Artificial. Dicha estrategia promoverá que las Instituciones de Educación Superior diseñen o ajusten sus programas bajo las modalidades virtual, a distancia, dual u otros desarrollos o metodologías. Así mismo se promoverá la articulación de los sistemas de información del Ministerio de Educación Nacional para facilitar la toma de decisiones.</t>
  </si>
  <si>
    <t>Poner a disposición del público el portafolio de profesionales con doctorado cuyos perfiles se relacionen con las temáticas del documento CONPES.</t>
  </si>
  <si>
    <t>Publicar los lineamientos de calidad para los programas de articulación de la educación media en el marco del programa de doble titulación, incorporando las competencias requeridas para la 4RI.</t>
  </si>
  <si>
    <t>Ampliar la cobertura de la Ventanilla Única de Comercio Exterior (VUCE) y conectar su plataforma web con la del sistema aduanero nacional, con el fin de racionalizar los trámites y requisitos de las operaciones de comercio exterior (Línea de acción 13).</t>
  </si>
  <si>
    <t>Crear un programa de modernización para de vehículos de carga mayores a 10,5 toneladas (sin la restricción de ingreso de vehículos nuevos y con la inclusión del registro de vehículos con el requisito del pago del 15% del valor comercial) con el fin de contribuir con la financiación al Fondo nacional de modernización del parque automotor de carga.</t>
  </si>
  <si>
    <t>Garantizar la financiación de los esquemas de condonación, subsidio de sostenimiento y de tasa de interés para las cohortes de todas las líneas de crédito del Icetex.</t>
  </si>
  <si>
    <t>Gestionar la autorización de vigencias futuras para la operación, mantenimiento y verificación de la ejecución del proyecto en su componente de vinculación.</t>
  </si>
  <si>
    <t>Otorgar la condonación especial adicional a los beneficiarios que cumplen con los criterios de elegibilidad.</t>
  </si>
  <si>
    <t>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t>
  </si>
  <si>
    <t>Otorgar las coberturas a la tasa de interés a los hogares que cumplan con los requisitos que los habilite para ser beneficiarios del programa Cobertura Condicionada a la tasa de interés FRECH VIP-VIS.</t>
  </si>
  <si>
    <t>Asignar créditos educativos 100% condonables para apoyar la formación de doctores en el exterior a través de convocatorias públicas. Estos créditos serán distribuidos de la siguiente forma: 80% para programas de formación doctoral STEM y hasta 20% para formación doctoral en áreas de economía naranja y otras.</t>
  </si>
  <si>
    <t>Asignar el Subsidio Familiar de Vivienda (SFV) de arrendamiento a los hogares que cumplan con los requisitos que los habilite para ser beneficiarios del programa Semillero de Propietarios.</t>
  </si>
  <si>
    <t>Realizar convocatorias públicas para facilitar la vinculación de doctores en distintas entidades del SNCTeI en las cuales se dará prioridad a aquellos que sean vinculados al sector empresarial, así como a entidades en ciudades diferentes a Bogotá, Medellín y Cali.</t>
  </si>
  <si>
    <t>Apoyo del Gobierno nacional al Sistema de transporte público de Bogotá y declaratoria de importancia estratégica del proyecto Primera Línea de Metro–tramo 1</t>
  </si>
  <si>
    <t>Gestionar vigencias futuras para el proyecto PLMB.</t>
  </si>
  <si>
    <t>Realizar el seguimiento a la ejecución de los proyectos de acuerdo a las condiciones establecidas en el convenio de cofinanciación.</t>
  </si>
  <si>
    <t>Adelantar los trámites pertinentes para la declaración de importancia estratégica del componente troncal del proyecto, en el marco de las disposiciones legales y reglamentarias aplicables.</t>
  </si>
  <si>
    <t>Gestionar la firma del convenio de cofinanciación entre el Distrito, Ministerio de Hacienda y Ministerio de Transporte.</t>
  </si>
  <si>
    <t>Conformar un equipo especial dentro del Viceministerio de Agua Potable y Saneamiento Básico (VASB) para ejecutar y hacer seguimiento a la política establecida en el presente documento CONPES.</t>
  </si>
  <si>
    <t>Diseñar y presentar una prueba piloto para la aplicación automática del beneficio tributario por parte de las empresas reconocidas como altamente innovadoras a consideración del CNBT (OE2.3).</t>
  </si>
  <si>
    <t>Elaborar instructivos para realizar los trámites ante las autoridades ambientales para facilitar y agilizar la obtención de concesiones de agua y de permisos de vertimientos por parte de los usuarios interesados, incluyendo a los responsables del desarrollo de proyectos de agua potable y saneamiento básico.</t>
  </si>
  <si>
    <t>Establecer mecanismos de actuación en la generación de los procesos de conocimiento y reducción del riesgo.</t>
  </si>
  <si>
    <t>Identificar mecanismos para que los entes territoriales puedan participar en la estructuración y cofinanciación de los proyectos, integrando políticas de vivienda rural con soluciones para el suministro de agua potable y saneamiento básico.</t>
  </si>
  <si>
    <t>Realizar un documento que contenga el análisis y proyecciones sobre el aumento proporcional de los cupos anuales de los beneficios tributarios de CTeI de acuerdo a la demanda y tendencias en el uso del instrumento (OE1.1) (Nota: acción reemplazada por la acción 1.7).</t>
  </si>
  <si>
    <t>Revisar y ajustar el proceso actual de evaluación ex ante de proyectos, adecuando los actuales criterios y su ponderación para calificación, a las características específicas de la I+D+i (OE2.1).</t>
  </si>
  <si>
    <t>Diseñar e implementar una operación estadística que aplique anualmente un formulario de recolección con el que se profundice la información del módulo de micronegocios de la Gran Encuesta Integrada de Hogares (GEIH). Además publicar anualmente los resultados de la operación estadística.</t>
  </si>
  <si>
    <t>Actualizar y modernizar el sistema de información de calidad del aire - Sisaire.</t>
  </si>
  <si>
    <t>Adelantar la construcción de la plaza de mercado definitiva.</t>
  </si>
  <si>
    <t>Adelantar la construcción de los puentes peatonales y la pavimentación de vías urbanas .</t>
  </si>
  <si>
    <t>Adelantar la construcción, mantenimiento y operación del corredor Santana-Mocoa-Neiva.</t>
  </si>
  <si>
    <t>Adelantar la ejecución de los proyectos de infraestructura vial y conectividad, garantizando su entrega y el cumplimiento de las metas establecidas.</t>
  </si>
  <si>
    <t>Adelantar los estudios ambientales para la planificación y gestión ambiental del municipio de Mocoa.</t>
  </si>
  <si>
    <t>Corporación para el Desarrollo Sostenible del Sur de la Amazonía</t>
  </si>
  <si>
    <t>Corpoamazonia</t>
  </si>
  <si>
    <t>Ajustar e implementar el programa de cofinanciación, establecido en el Documento CONPES 3866 de 2016, para fomentar el uso de procesos de evaluación de la conformidad para que los productos nacionales cumplan con los requisitos del mercado destino, así como para apoyar la acreditación de alcances o métodos de laboratorios bajo la norma internacional ISO/IEC 17025 de 2017.</t>
  </si>
  <si>
    <t>Ajustar el presupuesto asociado al programa Semillero de Propietarios.</t>
  </si>
  <si>
    <t>Ajustar el presupuesto del proyecto de inversión asociado al programa de Cobertura Condicionada a la tasa de interés FRECH VIP-VIS.</t>
  </si>
  <si>
    <t>Ajustar el presupuesto del proyecto de inversión asociado al programa de Mi Casa Ya.</t>
  </si>
  <si>
    <t>Construir de manera interinstitucional y presentar ante el Congreso de la República un proyecto de ley que defina los instrumentos económicos vinculantes y la estructura institucional para la gestión integral de residuos sólidos.</t>
  </si>
  <si>
    <t>Crear la Cuenta Ambiental y Económica de Residuos Sólidos como herramienta de información oficial para el seguimiento, control y toma de decisiones en la Gestión Integral de Residuos Sólidos (GIRS); así como definir los indicadores correspondientes.</t>
  </si>
  <si>
    <t>Definir e implementar alternativas para la reducción y el control de las emisiones de los vehículos en circulación.</t>
  </si>
  <si>
    <t>Definir e implementar estrategias para la gobernanza de la calidad del aire.</t>
  </si>
  <si>
    <t>Definir e implementar una estrategia nacional para mejorar la generación de inventarios de emisiones de emisiones y modelos de la calidad del aire, a la operación de sistemas de vigilancia de la calidad del aire, al seguimiento y control a las fuentes fijas y móviles de emisión.</t>
  </si>
  <si>
    <t>Definir las condiciones para crear una instancia con capacidad de acción que materialice un nuevo marco de gobernanza para los datos, en articulación con instancias y autoridades existentes, como el Consejo Asesor Nacional de Estadística y otras autoridades con competencias específicas sectoriales, sin afectar las competencias legales de cada una las instancias y autoridades existentes (Línea de acción 4).</t>
  </si>
  <si>
    <t>Desarrollar a través de una norma los instrumentos necesarios (económicos, técnicos e institucionales) con la participación del sector productivo para la estructuración del esquema de responsabilidad extendida del productor en envases y empaques.</t>
  </si>
  <si>
    <t>Desarrollar lineamientos técnicos, jurídicos y operativos que viabilicen la implementación de PSA de las compensaciones por pérdida de biodiversidad de la licencia ambiental.</t>
  </si>
  <si>
    <t>Desarrollar mecanismos de transferencia del conocimiento a entes territoriales por medio de guías metodológicas, formatos, cartillas y demás instrumentos de capacitación.</t>
  </si>
  <si>
    <t>Desarrollar una estrategia técnica y financiera para apoyar a entidades territoriales y autoridades ambientales en la estructuración de proyectos de PSA.</t>
  </si>
  <si>
    <t>Desarrollar una propuesta técnica para destinar un porcentaje de los recursos generados de la inversión forzosa del 1% que trata el artículo 43 de la Ley 99 de 1993 hacia el Fondo Nacional de PSA.</t>
  </si>
  <si>
    <t>Desarrollar una propuesta técnica para implementar proyectos de PSA con la sobretasa ambiental sobre los peajes.</t>
  </si>
  <si>
    <t>Desarrollar y ejecutar un esquema de evaluación simultánea con el ONAC para el proceso de acreditación de alcances y métodos de los laboratorios del IDEAM, con el fin que estos dos procesos se realicen en un mismo momento.</t>
  </si>
  <si>
    <t>Desarrollar y promover la aplicación de esquemas de compensación por servicios ambientales, en el mantenimiento y conservación de las cuencas abastecedoras.</t>
  </si>
  <si>
    <t>Determinar y reducir las emisiones por la evaporación de los combustibles líquidos en las estaciones de servicio y plantas mayoristas del país.</t>
  </si>
  <si>
    <t>Diseñar e implementar un plan de seguimiento al cumplimiento de los estándares de calidad (Resolución 1619 de 2015 e ISO/IEC 17025) de los laboratorios de salud pública, con el fin de que estos avancen en sus procesos de acreditación bajo la norma ISO/IEC 17025 de 2017.</t>
  </si>
  <si>
    <t>Diseñar e implementar un programa de incentivos para promover la participación de los jóvenes en el ejercicio comunal.</t>
  </si>
  <si>
    <t>Diseñar e implementar un programa nacional de asistencia técnica y transferencia de conocimiento orientado a micro, pequeñas y medianas empresas y laboratorios públicos, para mejorar las mediciones en los procesos productivos.</t>
  </si>
  <si>
    <t>Diseñar e implementar un software para el registro, capacitación virtual, inscripción y seguimiento de proyectos, entre otros.</t>
  </si>
  <si>
    <t>Diseñar un índice de formalidad empresarial que proponga una medición integral de la formalidad y sus dimensiones en el tiempo.</t>
  </si>
  <si>
    <t>Diseñar una estrategia que articule los sistemas de información en relación con los laboratorios y sus capacidades técnicas, en coordinación con otros sistemas de información del Subsistema Nacional de la Calidad y la Metrored, y lograr tener un repositorio nacional.</t>
  </si>
  <si>
    <t>Diseñar y divulgar un reconocimiento para aquellos laboratorios que anualmente se destaquen por sus aportes a la investigación, desarrollo e innovación en los procesos de medición del país.</t>
  </si>
  <si>
    <t>Elaborar e implementar una metodología tipo para priorizar el desarrollo de Capacidades de Medición y Calibración, Materiales de Referencia Certificados y Programas de Comparación Interlaboratorio.</t>
  </si>
  <si>
    <t>Elaborar el modelo de ordenamiento territorial prospectivo (MDOP) para el macizo.</t>
  </si>
  <si>
    <t>Elaborar estrategias para apoyar a entidades territoriales para la estructuración y ejecución de proyectos de PSA.</t>
  </si>
  <si>
    <t>Elaborar las normas técnicas para reglamentar un Sello Ambiental Colombiano de servicios farmacéuticos y de la industria farmacéutica.</t>
  </si>
  <si>
    <t>Elaborar lineamientos para la articulación de acciones para la reducción de contaminantes criterio, de climáticos de vida corta y de gases de efecto invernadero.</t>
  </si>
  <si>
    <t>Elaborar un análisis técnico y legal que proponga la naturaleza jurídica apropiada para cumplir los objetivos del Insituto Nacional de Metrología, que incluya la creación de un Consejo Asesor y que permita fortalecer a nivel presupuestal esta entidad en su papel fundamental frente a los laboratorios del país.</t>
  </si>
  <si>
    <t>Elaborar una propuesta de modificación a ley que establece el impuesto sobre los vehículos.</t>
  </si>
  <si>
    <t>Elaborar una propuesta de modificación al Código Nacional de Transito en lo relacionado con el seguimiento y control a las fuentes móviles.</t>
  </si>
  <si>
    <t>Expedir acto administrativo para la actualización de la normatividad a que haya lugar para la realización y puesta en marcha de la política planteada en este documento.</t>
  </si>
  <si>
    <t>Expedir norma con la definición de instrumentos para la internalización de los costos ambientales y a la salud e implementación de instrumentos en al menos tres corrientes de residuos.</t>
  </si>
  <si>
    <t>Fortalecer la "Alianza Nacional para el Reciclaje Inclusivo" como instrumento para promover el desarrollo social y la formalización de los recicladores de oficio en la prestación de la actividad de aprovechamiento de residuos sólidos.</t>
  </si>
  <si>
    <t>Fortalecer la gobernanza del SIRAP Macizo mediante la incorporación de actores relevantes en el territorio [Presidencia del Sistemas Regional de Areas Protegidas del Macizo - SIRAPM].</t>
  </si>
  <si>
    <t>Gestionar la autorización de vigencias futuras para la operación, mantenimiento y verificación de la ejecución del programa de Cobertura Condicionada a la tasa de interés FRECH VIP-VIS.</t>
  </si>
  <si>
    <t>Gestionar la autorización de vigencias futuras para la operación, mantenimiento y verificación de la ejecución del programa de Mi Casa Ya.</t>
  </si>
  <si>
    <t>Gestionar la autorización de vigencias futuras para la operación, mantenimiento y verificación de la ejecución del programa Semillero de Propietarios.</t>
  </si>
  <si>
    <t>Identificar y realizar las mediciones de brechas de capital humano para los laboratorios del país, para identificar las competencias requeridas necesarias para el diseño de la oferta de educación superior.</t>
  </si>
  <si>
    <t>Implementar el plan de promoción y acompañamiento para que pequeñas y medianas empresa accedan a los beneficios tributarios, logrando el uso y aprovechamiento del instrumento por parte de estas empresas que no generan renta líquida (OE 2.1).</t>
  </si>
  <si>
    <t>Implementar la Estrategia de Entornos Saludables (EES).</t>
  </si>
  <si>
    <t>Implementar medidas para reducir y eliminar de la evasión de la revisión técnico-mecánica y de emisiones contaminantes.</t>
  </si>
  <si>
    <t>Incluir en nuevos marcos tarifarios las medidas regulatorias para incorporar los costos ambientales y desarrollar los modelos que permitan la remuneración del aprovechamiento y el tratamiento acorde con los costos y el comportamiento de los mercados.</t>
  </si>
  <si>
    <t>Poner en funcionamiento el Observatorio Nacional de Reciclaje como herramienta para recolección y análisis de información que sirva para la toma de decisiones sobre la Gestión Integral de Residuos Sólidos (GIRS).</t>
  </si>
  <si>
    <t>Promover el desarrollo de investigaciones que generen insumos a las entidades para el mejoramiento de la calidad del aire y al sector regulado para reducir y controlar las emisiones que generan.</t>
  </si>
  <si>
    <t>Promover que las autoridades ambientales competentes prioricen la elaboración e implementación de los instrumentos de planificación y manejo de cuencas hidrográficas y de reglamentación de corrientes.</t>
  </si>
  <si>
    <t>Proponer la reglamentación para la estructura y características del registro de los laboratorios en el país en un solo sistema de información, teniendo en cuenta su articulación con los existentes en algunos sectores.</t>
  </si>
  <si>
    <t>Proponer un texto normativo que permita la articulación del marco jurídico aplicable a la explotación de datos, bajo un principio de simplificación y eliminación de barreras, siguiendo las recomendaciones respecto del análisis de impacto normativo previo a la generación de normas (Línea de acción 4).</t>
  </si>
  <si>
    <t>Realizar un convenio marco con el objeto de aunar esfuerzos para el fortalecimiento de las OAC a través de la socialización de la oferta formativa del Ministerio del Trabajo y de sus entidades adscritas y vinculadas.</t>
  </si>
  <si>
    <t>Realizar una evaluación del programa Mi Casa Ya para medir sus efectos en las condiciones de habitabilidad y asequibilidad de vivienda de los hogares.</t>
  </si>
  <si>
    <t>Reestructurar el programa "formación de formadores".</t>
  </si>
  <si>
    <t>Reportar de forma oportuna al Subsistema de Información de la Vigilancia de la Calidad del Agua Potable (SIVICAP) los resultados de la vigilancia de la calidad del agua.</t>
  </si>
  <si>
    <t>Revisar y ajustar el tiempo de uso del parque automotor del país en función de las emisiones contaminantes generadas.</t>
  </si>
  <si>
    <t>Socializar la oferta institucional de las entidades de gobierno a través del software diseñado.</t>
  </si>
  <si>
    <t>Suscribir convenios con las entidades territoriales.</t>
  </si>
  <si>
    <t>Estructurar programas de formación virtual a través de Moocs en diferentes temas orientados al fortalecimiento de las OAC.</t>
  </si>
  <si>
    <t>Gestionar programas de intercambios, a otras OAC, a nivel nacional e internacional de desarrollo local comunitario dirigidos a afiliados y dignatarios de las OAC.</t>
  </si>
  <si>
    <t>Implementar un sistema de información geográfico (SIG).</t>
  </si>
  <si>
    <t>Desarrollar una estrategia de seguimiento y evaluación de resultados e impactos del instrumento que soporten la toma de decisiones (OE2.3).</t>
  </si>
  <si>
    <t>Seleccionar tres parques tecnológicos para la realización de un piloto, con el fin de que las empresas allí ubicadas obtengan la misma calificación automática de proyectos de I+D+i que las Empresas Altamente Innovadoras (OE2.3).</t>
  </si>
  <si>
    <t>Fortalecer las capacidades de formulación de proyectos para el acceso de beneficios tributarios por parte de los usuarios del sistema (OE2.2).</t>
  </si>
  <si>
    <t>Realizar la formación de formadores para empoderar a las OAC y a líderes comunitarios en el territorio nacional.</t>
  </si>
  <si>
    <t>Capacitar a las organizaciones de acción comunal en formulación y gestión de proyectos de desarrollo social y comunitario.</t>
  </si>
  <si>
    <t>Adelantar la construcción y el mejoramiento de VIS rurales, garantizando su entrega y el cumplimiento de las metas establecidas.</t>
  </si>
  <si>
    <t>Apoyar económicamente iniciativas comunitarias enfocadas en la seguridad de los territorios a través de las OAC.</t>
  </si>
  <si>
    <t>Diseñar e implementar un Índice de Evolución Digital que le permita a Computadores para Educar medir la intervención de las sedes educativas beneficiarias por el programa. Esta herramienta permitirá la medición de las capacidades de las sedes educativas de acuerdo con los niveles de conectividad, el nivel de acceso de tecnologías digitales, y los niveles de apropiación de las tecnologías digitales por parte de la comunidad educativa. Este índice deberá ser incluido en el Sistema de Información y Evaluación, y actualizado periódicamente a partir de la línea base. La construcción del índice deberá incluir las dimensiones y variables, cálculo del índice y la definición de una línea base (Línea de acción 1).</t>
  </si>
  <si>
    <t>Diseñar una convocatoria para la producción de recursos educativos digitales y la creación de redes de aprendizaje, con el propósito de generar procesos de apoyo a la investigación e innovación en el aula para la excelencia docente.</t>
  </si>
  <si>
    <t>Diseñar y socializar lineamientos para la medición de las competencias del siglo XXI, con base en experiencias nacionales e internacionales (Línea de acción 2).</t>
  </si>
  <si>
    <t>Instituto Colombiano para la Evaluación de la Educación</t>
  </si>
  <si>
    <t>ICFES</t>
  </si>
  <si>
    <t>Realizar una evaluación sobre la política TPA con base en los indicadores definidos en el modelo de seguimiento y evaluación y en la información consolidada del Sistema de Información y Evaluación para la Innovación Educativa (Línea de acción 2).</t>
  </si>
  <si>
    <t>Diseñar e implementar el Sistema de Información y Evaluación para la Innovación Educativa a partir de las Tecnologías digitales que compile la información sobre: el uso de las tecnologías digitales, el acceso a conectividad y recursos digitales, la formación docente, resultados en el aprendizaje de los estudiantes, entre otros. Este sistema deberá contar con la información pertinente para realizar el monitoreo y evaluación de la incorporación de las tecnologías digitales, y deberá se compatible con el observatorio de la Innovación Educativa (Línea de acción 1).</t>
  </si>
  <si>
    <t>Diseñar e implementar un Índice de Innovación Educativa para identificar el estado de apropiación de las tecnologías digitales en las instituciones educativas que defina el Ministerio de Educación (Línea de acción 1).</t>
  </si>
  <si>
    <t>Diseñar e implementar un modelo de monitoreo y evaluación estandarizada para medir y hacer seguimiento del acceso y uso de las tecnologías digitales en la educación, que identifique aspectos de innovación educativa desarrollados en programas e iniciativas que se implementen en el entorno educativo con tecnologías digitales. Este modelo esta propuesto para ser adoptado por las Secretarías de Educación y los demás integrantes del ecosistema de innovación educativa y debe incluir los lineamientos técnicos y operativos para hacer efectivo el monitoreo y evaluación (Línea de acción 1).</t>
  </si>
  <si>
    <t>Diseñar y articular instrumentos unificados de recolección de datos que permitan hacer un seguimiento sistemático del acceso y uso de recursos digitales en las prácticas educativas por parte de docentes y estudiantes. Estos instrumentos tendrán en cuenta métodos de recolección tipo encuestas, registros administrativos y métodos de recolección de información cualitativa a partir de registros etnográficos, métodos de observación, grupos focales, entre otros. Estos instrumentos deberán estar articulados con la estrategia de monitoreo y evaluación (Línea de acción 1).</t>
  </si>
  <si>
    <t>Elaborar y hacer pública la metodología tipo de identificación de apuestas productivas (Línea de acción 16).</t>
  </si>
  <si>
    <t>Elaborar y publicar anualmente el Índice Departamental de Innovación de Colombia (IDIC) [Línea de acción 17].</t>
  </si>
  <si>
    <t>Presentar a la Comisión Rectora del Sistema General de Regalías (SGR) la propuesta de política de inversión de los recursos del Fondo de Ciencia, Tecnología e Innovación del SGR [Línea de acción 19].</t>
  </si>
  <si>
    <t>Coordinar a las entidades del Sistema Nacional de Competitividad, Ciencia, Tecnología e Innovación (SNCCTI) para que éstas focalicen su oferta en los proyectos consignados en las agendas Integradas departamentales, tanto de carácter transversal, como en los proyectos de carácter vertical, particularmente, en los relacionados con las apuestas productivas departamentales, que harán parte de dichas agendas (Línea de acción 15).</t>
  </si>
  <si>
    <t>Acompañar a las comisiones regionales de competitividad, en la formulación, implementación y seguimiento de Agendas Integradas Departamentales de Competitividad, Ciencia Tecnología e Innovación (Línea de acción 15).</t>
  </si>
  <si>
    <t>Diseñar e implementar un programa de formalización y crecimiento empresarial a partir de experiencias de exitosas de programas de esta naturaleza.</t>
  </si>
  <si>
    <t>Diseñar y expedir la reforma a la tarifa de registro mercantil con criterios de simplicidad, equidad horizontal y vertical, eficacia-eficiencia y transparencia y que explore la posibilidad de que la nueva tarifa no grave los activos de las empresas, sino preferiblemente un flujo, como por ejemplo sus ingresos brutos.</t>
  </si>
  <si>
    <t>Garantizar la interoperabilidad de la Ventanilla Única Empresarial (VUE) con los sistemas de información de afiliación y otros trámites relacionados a la seguridad social para empleadores, especialmente en salud, pensiones y riesgos laborales.</t>
  </si>
  <si>
    <t>Implementar progresivamente la Ventanilla Única Empresarial (VUE) en el territorio nacional. Esto permitirá ofrecer un instrumento simplificado y con menores costos administrativos para la formalización y el emprendimiento con cobertura nacional.</t>
  </si>
  <si>
    <t>Reglamentar las especificaciones del instrumento para promover la formalidad tributaria de las personas naturales y jurídicas.</t>
  </si>
  <si>
    <t>Apoyar la implementación del esquema operativo de aprovechamiento adoptado mediante el Decreto 596 de 2016 en por lo menos las 13 principales ciudades del país.</t>
  </si>
  <si>
    <t>Crear una instancia estratégica de articulación institucional para asesorar al Gobierno nacional en la definición de lineamientos generales para la atención e integración de los flujos mixtos migratorios de población proveniente de Venezuela.</t>
  </si>
  <si>
    <t>Definir e implementar la estrategia de comunicación para dar a conocer de manera eficiente todos los temas referentes a la migración desde Venezuela y coordinarla con todas las entidades involucradas con el fenómeno migratorio.</t>
  </si>
  <si>
    <t>Definir la estructura y el funcionamiento del modelo de gobernanza que permita articular la oferta de todos los actores en todos los niveles territoriales para la atención e integración de la población migrante (venezolanos regulares e irregulares, refugiados, migrantes en tránsito y pendulares y retornados).</t>
  </si>
  <si>
    <t>Definir nuevos mecanismos de flexibilización migratoria para la integración de la población migrante desde Venezuela mediante ajustes normativos institucionales en materia de regularización y socializacion de las medidas adoptadas por el Gobierno Nacional.</t>
  </si>
  <si>
    <t>Definir una hoja de ruta del Sector de Relaciones Exteriores para el manejo del fenómeno migratorio procedente de Venezuela, en particular las acciones relacionadas con la población retornada, así como otros grupos poblacionales en el marco de las competencias propias del sector, haciendo especial énfasis en las acciones frente a la comunidad internacional para la consecución de recursos y la articulación con las autoridades nacionales y los países de la región.</t>
  </si>
  <si>
    <t>Instalar la mesa de estadísticas sectoriales de migración para iniciar la articulación de las entidades productoras de información.</t>
  </si>
  <si>
    <t>Realizar, a través de un documento técnico, un costeo del total de actividades requeridas para la atención e integración de los migrantes provenientes de Venezuela, y evaluar alternativas de financiación orientadas a atender el fenómeno migratorio desde el país vecino.</t>
  </si>
  <si>
    <t>Apoyar técnicamente a la Cancillería en el fortalecimiento de capacidades institucionales a Entidades Territoriales para la atención del fenómeno de migración proveniente de Venezuela, en el marco de la Estrategia de Intervención Territorial y de coordinación nación - territorio de la política pública de víctimas.</t>
  </si>
  <si>
    <t>Apoyar la administración y ejecución de los proyectos de energización del Litoral Pacífico.</t>
  </si>
  <si>
    <t>Realizar estudios de preinversión y esquemas institucionales para fortalecer la sostenibilidad de las operaciones.</t>
  </si>
  <si>
    <t>Realizar los desembolsos correspondientes de acuerdo al nuevo flujo de pagos pactados con el Ministerio de Hacienda y Crédito Público.</t>
  </si>
  <si>
    <t>Realizar seguimiento a la implementación por parte de Colfuturo del esquema de incentivos de condonación para la vinculación de beneficiarios como docentes, investigadores o funcionarios públicos o en regiones del país distintas a Bogotá.</t>
  </si>
  <si>
    <t>Declaratoria de importancia estratégica del proyecto RegioTram de Occidente</t>
  </si>
  <si>
    <t>Gestionar vigencias futuras para el proyecto Regiotram.</t>
  </si>
  <si>
    <t>Gestionar la firma del convenio de cofinanciación entre la Gobernación de Cundinamarca, Ministerio de Hacienda y Ministerio de Transporte.</t>
  </si>
  <si>
    <t>Proyectos viales bajo el esquema de asociaciones público privadas: cuarta generación de concesiones viales</t>
  </si>
  <si>
    <t>Crear un Fondo Especial donde se recauden los recursos para financiar los proyectos de 4G.</t>
  </si>
  <si>
    <t>Crear y actualizar periódicamente un portafolio de proyectos a ser financiados.</t>
  </si>
  <si>
    <t>Determinar los esquemas de vigilancia y control, a través de sistemas de alertas y atendiendo tamaños de mercado.</t>
  </si>
  <si>
    <t>Establecer disposiciones regulatorias específicas para prestadores ubicados en el área rural y establecer las metas de los indicadores de prestación de los servicios.</t>
  </si>
  <si>
    <t>Realizar un convenio para promover el acceso a líneas de crédito de vivienda y educación dirigidos a afiliados y dignatarios de las OAC.</t>
  </si>
  <si>
    <t>Revisar el esquema de vigilancia y control para monitoreo de la calidad del agua en el sector rural, incluyendo acciones preventivas y específicas para la zona rural dispersa.</t>
  </si>
  <si>
    <t>Apoyar a las Corporaciones Autónomas Regionales y de Desarrollo Sostenible en la formulación e implementación de los POMCAS, POHR y otros instrumentos de administración que formulen las autoridades ambientales de acuerdo con los lineamientos del MADS, encaminados a garantizar la oferta del recurso hídrico en fuentes abastecedoras y la calidad de los cuerpos de agua receptores de vertimientos.</t>
  </si>
  <si>
    <t>Actualizar la reglamentación para reducir el contenido de azufre en los combustibles que se distribuyen en el parque automotor.</t>
  </si>
  <si>
    <t>Política Nacional de Edificaciones Sostenibles</t>
  </si>
  <si>
    <t>Actualizar las guías metodológicas de infraestructura social y la guía de mejoramiento de vivienda con el apoyo técnico del Ministerio de Vivienda, Ciudad y Territorio y el DNP a través de la inclusión de criterios de sostenibilidad. i) Normatividad que aplique (Resolución 0549 o la que la modifique o sustituya y/o el Sello Ambiental Colombiano); ii) Tipología de uso, de acuerdo con las variantes climatológicas asociadas a los proyectos.</t>
  </si>
  <si>
    <t>Adelantar el apoyo para la implementación del Plan Maestro de Alcantarillado (Fase I).</t>
  </si>
  <si>
    <t>Adoptar tasas retributivas por emisiones contaminantes al aire.</t>
  </si>
  <si>
    <t>Adoptar una estrategia nacional para aumentar la incorporación de tecnologías de cero y bajas emisiones.</t>
  </si>
  <si>
    <t>Contratar estructuraciones técnicas, legales y financieras para los proyectos del Programa 4G.</t>
  </si>
  <si>
    <t>Definir con el apoyo técnico del Ministerio de Vivienda, Ciudad y Territorio, los criterios para la Certificación de Vivienda VIS, VIP y No VIS, tanto nueva como usada, a través de una Norma Técnica (NTC) que responda a los lineamientos del SAC y los criterios de sostenibilidad definidos en el estudio de costos e incentivos del DNP. Esta NTC será de aplicación voluntaria, por ende, deberá estar asociada a criterios más exigentes que los previstos en la normativa expedida por MinVivienda.</t>
  </si>
  <si>
    <t>Definir el contrato estándar bajo los lineamientos establecidos en el documento.</t>
  </si>
  <si>
    <t>Definir la infraestructura de datos públicos, con las condiciones para su aprovechamiento, dentro de lo que se incluye: la garantía del derecho de acceso a la información pública, mantenimiento, necesidades de cooperación público-privada y garantía de no afectación de datos personales, reservados o clasificados, así como el respeto a la propiedad intelectual (Línea de acción 1).</t>
  </si>
  <si>
    <t>Definir un beneficio en tasa (p.b) para aquellos proyectos financiados bajo la línea de crédito constructor profesional para:  
I Proyectos de vivienda de interés social o prioritaria que cumplan con los ahorros de energía y agua establecidos en la resolución 0549 del 2015 o la que la sustituya, complemente o modifique.
II. Para proyectos No VIS que cumplan con un 5% más de los ahorros establecidos en la resolución 0549 de 2015. 
La verificación de lo anterior se puede hacer a través de las certificaciones LEED, SAC, EDGE, CASA, HQE u otra que demuestre el cumplimiento de los anteriores requisitos. Estos beneficios son aplicables toda vez que las tasas determinadas para crédito constructor no estén por fuera de los rangos establecidos por la Junta directiva del FNA para cada una de sus líneas de crédito.</t>
  </si>
  <si>
    <t>Fondo Nacional de Ahorro</t>
  </si>
  <si>
    <t>FNA</t>
  </si>
  <si>
    <t>Desarrollar conjuntamente, entre el MSPS y el MADS, un estudio sobre la situación actual de gestión de residuos farmacéuticos de origen hospitalario y de manejo de sobrantes de hogares que reduzca los riesgos de contaminación ambiental y de adulteración de medicamentos.</t>
  </si>
  <si>
    <t>Desarrollar un manual para la incorporación de criterios de sostenibilidad para el arriendo, compraventa y construcción de edificaciones para el uso público.  El cumplimiento de estos términos no deberá estar asociado a la exigencia de una certificación particular. Los criterios y tiempos de transición serán definidos por el Ministerio de Vivienda y territorio a través de las normas que expidan para edificaciones sostenibles.</t>
  </si>
  <si>
    <t>Determinar con el apoyo técnico del Ministerio de Vivienda, Ciudad y Territorio y el Ministerio de Ambiente y Desarrollo Sostenible,  los criterios de sostenibilidad para  viviendas de interés social rural. Dentro de los criterios se tendrán en cuenta: i) los criterios del anexo E  ii) Tipología de uso, de acuerdo con las variantes climatológicas asociadas a los proyectos.</t>
  </si>
  <si>
    <t>Diseñar e implementar acciones que activen la demanda de formación en materia de explotación de datos, esto incluyen la realización de espacios de networking, ruedas de negocio, la implementación de una red de especialistas en datos, entre otros (Línea de acción 8).</t>
  </si>
  <si>
    <t>Diseñar e implementar un programa para de capacitación dirigido a las autoridades ambientales regionales y urbanas del país para mejorar la formulación e implementación de planes de prevención, reducción y control de la contaminación del aire.</t>
  </si>
  <si>
    <t>Diseñar e implementar un sistema de información que facilite la administración de datos en las entidades públicas. Esta herramienta estará disponible en el Portal de Datos Abiertos del Estado Colombiano para ser diligenciada y gestionada por todos los sujetos obligados, la cual permitirá a través de metadatos: la identificación de las categorías básicas de información, datos básicos del Estado, responsable y el titular de los datos. Así mismo, se articulará con las demás políticas que imponen la generación de un instrumento de gestión de información, activos, datos, registros, entre otros. Cuando se trate de información estadística, la herramienta se articulará con lo previsto en el Sistema Estadístico Nacional (Línea de acción 1).</t>
  </si>
  <si>
    <t>Diseñar una estrategia de comunicación y cultura ciudadana del orden nacional con el apoyo del Ministerio de Educación y ANDI orientada a la participación efectiva de la población en la Gestión Integral de Residuos Sólidos (GIRS) con énfasis en la prevención, reutilización y separación en la fuente.</t>
  </si>
  <si>
    <t>Disponer de una vista pública en el Portal de Datos Abiertos del Estado que indique el avance de las entidades en la apertura de sus datos y cuantifique la tasa de crecimiento en publicación de datos públicos de las entidades, esto incluye aquellos estructurados, no estructurados y semiestructurados (Línea de acción 2).</t>
  </si>
  <si>
    <t>Elaborar la metodología de cálculo para estimar la fracción atribuible, carga de la enfermedad, riesgo relativo y la estimación de la población expuesta a la contaminación del aire, a partir de la metodología de la Organización Mundial de la Salud.</t>
  </si>
  <si>
    <t>Elaborar lineamientos nacionales para la gestión del riesgo ante la ocurrencia de episodios críticos de contaminación del aire.</t>
  </si>
  <si>
    <t>Elaborar plan de intervención anual.</t>
  </si>
  <si>
    <t>Elaborar un documento de estudio para definir la viabilidad de aplicar un beneficio en tasa (p.b) para el caso de créditos individuales que se aplicará siempre que los proyectos cuenten: 
I Proyectos de vivienda de interés social o prioritaria que cumplan con los ahorros de energía y agua establecidos en la resolución 0549 del 2015 o la que la sustituya, complemente o modifique. 
II. Para proyectos No VIS que cumplan con un 5% más de los ahorros establecidos en la resolución 0549 de 2015. 
La verificación de lo anterior se puede hacer a través de las certificaciones LEED, SAC, EDGE, CASA, HQE u otra que demuestre el cumplimiento de los anteriores requisitos. Estos beneficios son aplicables toda vez que las tasas determinadas para crédito individual no estén por fuera de los rangos establecidos por la Junta directiva del FNA para cada una de sus líneas de crédito.</t>
  </si>
  <si>
    <t>Elaborar un plan de trabajo para promover e incentivar el desarrollo de iniciativas en los sectores que se caractericen por el desempeño ambiental tanto en los productos como en los procesos.</t>
  </si>
  <si>
    <t>Elaborar una estrategia técnica y financiera para actualizar la totalidad de POT de los municipios del Macizo e incluir la Gestión del Riesgo de Desastres [Presidencia del Sistemas Regional de Areas Protegidas del Macizo - SIRAPM].</t>
  </si>
  <si>
    <t>Elaborar una guía para el diseño y la implementación de planes de gestión eficiente de la energía de las entidades públicas en desarrollo de la ley 1715 de 2014, teniendo en cuenta la regulación existente del Ministerio de Vivienda, Ciudad y Territorio.</t>
  </si>
  <si>
    <t>Elaborar una guía que contenga lineamientos de sostenibilidad para la construcción de edificaciones en las instituciones de educación superior con el apoyo técnico de la UPME, el Ministerio de Ambiente y Desarrollo Sostenible y el Ministerio de Vivienda, Ciudad y Territorio.</t>
  </si>
  <si>
    <t>Entregar apoyos económicos para facilitar el acceso a la educación superior de jóvenes, mujeres y dignatarios de las OAC.</t>
  </si>
  <si>
    <t>Establecer criterios de sostenibilidad para edificaciones y efectuar los ajustes normativos necesarios que permita la reglamentación de estos criterios.</t>
  </si>
  <si>
    <t>Estructurar un programa para edificaciones de distintos usos en la región Caribe para mejorar el desempeño energético a través de la sustitución de equipos y capacitaciones sobre buenas prácticas operativas.</t>
  </si>
  <si>
    <t>Estructurar una línea de crédito para el desarrollo de vivienda VIS y otros usos con criterios de sostenibilidad para proyectos que cumplan con un 5% más de los ahorros establecidos en la resolución 0549 de 2015. La verificación de lo anterior se puede hacer a través de las certificaciones LEED, SAC, EDGE, CASA, HQE u otra que demuestre el cumplimiento de los anteriores requisitos.</t>
  </si>
  <si>
    <t>Estructurar una línea de crédito para financiación de vivienda rural VIS, según los criterios de sostenibilidad definidos por el Ministerio Agricultura y Desarrollo Rural.</t>
  </si>
  <si>
    <t>Formular con el apoyo técnico del Ministerio de Vivienda, Ciudad y Territorio, una etiqueta energética para edificaciones que garanticen reducciones de consumo de energía y reducción de GEI articulada a incentivos que faciliten promover su uso.</t>
  </si>
  <si>
    <t>Formular el nuevo Plan Básico de Ordenamiento Territorial y adelantar los estudios de amenaza y riesgo.</t>
  </si>
  <si>
    <t>Generar diferentes esquemas de financiación de proyectos de infraestructura.</t>
  </si>
  <si>
    <t>Generar inventario nacional bienal de emisiones de contaminantes criterio.</t>
  </si>
  <si>
    <t>Generar un plan de gestión documental electrónica (Hoja de Ruta) que será aplicado en las entidades públicas para la automatización progresiva de procesos y procedimientos administrativos en la producción y gestión de documentos nativos electrónicos y digitalizados, implementando estándares que permitan que los datos contenidos en estos sean descubribles, usables y fiables. Lo anterior, sin detrimento de las normas de conservación y preservación documental. La digitalización de documentos históricos o de vigencias anteriores será priorizada y definida en articulación con las necesidades de las entidades (Línea de acción 1).</t>
  </si>
  <si>
    <t>Gestionar la expedición de un marco normativo que define un instrumento de  financiación que permita incentivar la construcción y adquisición de vivienda.</t>
  </si>
  <si>
    <t>Identificar las competencias necesarias para la explotación de datos que deben incorporarse en la metodología de diseño y desarrollo del marco nacional de cualificaciones (Línea de acción 8).</t>
  </si>
  <si>
    <t>Implementar el proceso y procedimiento para la evaluación ex ante de proyectos de los usuarios que busquen acceder a los beneficios tributarios, incluyendo instancias de retroalimentación y contacto con los responsables de los proyectos (OE2.2).</t>
  </si>
  <si>
    <t>Implementar los criterios de sostenibilidad ambiental para uso de madera dentro de las políticas de Compras públicas sostenibles con Colombia Compra Eficiente y las demás entidades del gobierno.</t>
  </si>
  <si>
    <t>Implementar un programa de buenas prácticas en la industria de producción de coque en el país.</t>
  </si>
  <si>
    <t>Implementar un programa de eficiencia energética en las edificaciones del DNP como piloto para edificaciones del Gobierno nacional.</t>
  </si>
  <si>
    <t>Implementar una estrategia nacional para la renovación y modernización del parque automotor priorizando las categorías altamente contaminantes.</t>
  </si>
  <si>
    <t>Implementar una etiqueta ambiental para los vehículos en función de las emisiones contaminantes con el fin de orientar medidas de movilidad que desincentiven al uso de vehículos contaminantes.</t>
  </si>
  <si>
    <t>Incluir criterios de sostenibilidad en los términos de referencia de los proyectos tipo. En los términos de referencia se deberá tener en cuenta: i) Normatividad que aplique (Resolución 0549 o la que la modifique o sustituya y/o el Sello Ambiental Colombiano); ii) Tipología de uso, de acuerdo con las variantes climatológicas asociadas a los proyectos.</t>
  </si>
  <si>
    <t>Promover en el marco del Plan Nacional de Formación y Capacitación que las entidades públicas incluyan, en el Componente de Capacitación de su Plan Estratégico de Talento Humano, temáticas relacionadas con la explotación de datos (Línea de acción 7).</t>
  </si>
  <si>
    <t>Proponer  una estrategia de negocios que estimule la creación de nuevas empresas, o nuevas líneas de negocio en las existentes, orientada a incentivar el aprovechamiento de datos y la analítica, para su consolidación transversal en el aparato productivo (Línea de acción 9).</t>
  </si>
  <si>
    <t>Proponer el texto de Decreto reglamentario  para hacer expedito y efectivo el flujo de datos entre entidades, definiendo un procedimiento que remueva barreras de tipo operativo (Línea de acción 3).</t>
  </si>
  <si>
    <t>Realizar las acciones necesarias para vender acciones de ISAGEN.</t>
  </si>
  <si>
    <t>Realizar un estudio que permita la identificación de brechas de capital humano entorno a las competencias para la explotación de datos (Línea de acción 8).</t>
  </si>
  <si>
    <t>Revisar y ajustar el procedimiento de acceso a los incentivos tributarios para que la industria implemente sistemas de control y reducción de emisiones contaminantes al aire.</t>
  </si>
  <si>
    <t>Capacitación a autoridades locales en tema de autorizaciones temporales y normatividad minera, actualizar a los alcaldes con listados periódicos de comercializadores autorizados de materiales pétreos.</t>
  </si>
  <si>
    <t>Realizar talleres educativos a constructores y usuarios sobre buenas prácticas e innovación en edificaciones sostenibles con actores involucrados en la temática (Por ejemplo: gremios, la academia, organismos multilaterales).</t>
  </si>
  <si>
    <t>Capacitar a las OAC en Educación Económica y Financiera para facilitar el acceso a recursos de financiación para la ejecución de proyectos.</t>
  </si>
  <si>
    <t>Brindar acompañamiento y asistencia técnica a comisiones empresariales de los organismos Comunales.</t>
  </si>
  <si>
    <t>Desarrollar subcomités interinstitucionales de apoyo a la Política de Construcción Sostenible  en el marco de la Comisión Intersectorial de Cambio Climático (CICC)  a partir de la inclusión del MVCT en el CICC.</t>
  </si>
  <si>
    <t>Definir y socializar una estrategia de comunicación para fomentar que las Secretarías de Educación utilicen los instrumentos de agregación de demanda, como un mecanismo más seguro y eficiente en comparación a la contratación de conectividad por separado (Línea de acción 3).</t>
  </si>
  <si>
    <t>Establecer y socializar la estrategia para utilizar un instrumento de agregación de demanda que facilite la compra agregada de conectividad. Computadores para Educar será la entidad compradora dentro del instrumento, lo cual permitirá la eliminación de los costos de intermediación del servicio y promoverá el uso eficiente de los recursos (Línea de acción 3).</t>
  </si>
  <si>
    <t>Actualizar el Acuerdo Marco de servicios de conectividad, evaluando la posibilidad de incorporar en su definición las características de contextos territoriales, incluyendo mejores requisitos técnicos en la materia. Lo anterior, con la finalidad de que los entes territoriales puedan disponer de esta herramienta para la contratación y el mejoramiento de la conectividad, especialmente en el contexto rural (Línea de acción 3).</t>
  </si>
  <si>
    <t>Diseñar los lineamientos de categorización de ancho de banda de conectividad de acuerdo con los parámetros mínimos (usuarios, dispositivos conectados efectivamente, región) y otros aspectos que faciliten la implementación de proyectos e iniciativas que fomenten la innovación educativa a través del uso pedagógico de tecnologías digitales (Línea de acción 2).</t>
  </si>
  <si>
    <t>Diseñar un instrumento de focalización escalonado de acceso a Internet en sedes educativas, teniendo en cuenta la necesidad institucional, la oferta institucional y los mecanismos eficientes para la contratación. Este instrumento debe permitir planificar una estrategia escalonada en donde se proyecte cubrir la mayor cantidad de las sedes educativas en un horizonte temporal de corto, mediano y largo plazo (Línea de acción 1).</t>
  </si>
  <si>
    <t>Realizar la caracterización de las necesidades de conectividad escolar mediante el apoyo de las secretarías de educación de acuerdo con el contexto regional, para proporcionar un insumo que permita extender o mejorar la cobertura de conectividad por otros programas gubernamentales de conectividad (Línea de acción 1).</t>
  </si>
  <si>
    <t>Apoyar técnicamente los proyectos sobre tratamiento con fines de valorización energética desarrollados por las entidades del Gobierno nacional.</t>
  </si>
  <si>
    <t>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t>
  </si>
  <si>
    <t>Gestionar autorización de vigencias futuras excepcionales para 2018 a 2022.</t>
  </si>
  <si>
    <t>Declaración de importancia estratégica del Proyecto de Desarrollo, Masificación y Acceso a Internet Nacional, a través de la fase II de la iniciativa de Incentivos a la Demanda de Acceso a Internet</t>
  </si>
  <si>
    <t>Gestionar la autorización de vigencias futuras para la operación, mantenimiento y verificación de la ejecución del proyecto</t>
  </si>
  <si>
    <t>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t>
  </si>
  <si>
    <t>Gestionar la autorización de vigencias futuras para las troncales alimentadoras que hacen parte del proyecto Primera Línea de Metro - Tramo I.</t>
  </si>
  <si>
    <t>Transferir los recursos Colfuturo para implementar el Programa Crédito-Beca.</t>
  </si>
  <si>
    <t>Convocar a los actores e instituciones involucrados en la Política de Suministro de Agua Potable y Saneamiento Básico para conformar la Mesa Interinstitucional definida en este documento.</t>
  </si>
  <si>
    <t>Definir la metodología para el levantamiento y reporte de la información municipal y la elaboración de los instrumentos de planeación que incluya la participación de la comunidad y  estrategias de fortalecimiento.</t>
  </si>
  <si>
    <t>Determinar la combinación más conveniente entre las modalidades de convocatoria pública y ventanilla permanente para el acceso a beneficios tributarios por parte de los actores del sistema (OE2.2).</t>
  </si>
  <si>
    <t>Diseñar el proceso de reconocimiento para Empresas Altamente Innovadoras y someterlo a consideración del CNBT (OE2.3).</t>
  </si>
  <si>
    <t>Generar una estrategia de asistencia técnica a entes territoriales para la implementación de la política.</t>
  </si>
  <si>
    <t>Implementar el piloto de deducción automática del beneficio tributario por parte de las empresas reconocidas como altamente innovadoras, una vez autorizado por el CNBT (OE2.3).</t>
  </si>
  <si>
    <t>Realizar una propuesta con los criterios de priorización de proyectos y someterlo a consideración del CNBT cuando la demanda supere el cupo de inversión (OE1.1).</t>
  </si>
  <si>
    <t>Revisar la metodología de distribución de SGP de APSB para determinar si se requieren cambios, de tal forma que se puedan asegurar recursos a la zona rural.</t>
  </si>
  <si>
    <t>Revisar la necesidad de desarrollos o ajustes normativos para garantizar el enfoque específico para el desarrollo de los sistemas de suministro de agua potable y manejo de aguas residuales, en zonas rurales dispersas y nucleadas.</t>
  </si>
  <si>
    <t>Suscribir el convenio Colciencias-Colfuturo para la ampliación del Programa Crédito-Beca.</t>
  </si>
  <si>
    <t>Conformar comité para hacer seguimiento al acuerdo de pagos suscrito entre la nación y EMCALI.</t>
  </si>
  <si>
    <t>1.4 Suscribir la modificacion a la resolución por la cual se asigna el apoyo financiero de la nación al Municipio de Santiago de Cali.</t>
  </si>
  <si>
    <t>Actualizar los roles, competencias y alcance de los técnicos, tecnólogos y profesionales de la salud asociado a las actividades de servicios farmacéuticos, farmacias y droguerías por parte de la Mesa Sectorial de Servicios a la Salud, así mismo de los programas curriculares técnicos, tecnólogos y profesionales teniendo en cuenta las competencias del campo farmacéutico y la articulación con el Observatorio Laboral para la Educación y de Talento Humano en Salud, en el marco de los nuevos modelos de atención derivados de la Ley Estatutaria y la Ley del Plan Nacional de Desarrollo.</t>
  </si>
  <si>
    <t>Ajustar el Marco Fiscal de Mediano Plazo, el Marco de Gasto de Mediano Plazo 2016-2025 y la programación futura de flujos, para incorporar el producto de los pagos de EMCALI y las inversiones asociadas, teniendo en cuenta la evolución de las condiciones financieras de la empresa.</t>
  </si>
  <si>
    <t>Caracterizar el funcionamiento de las droguerías, farmacias y servicios farmacéuticos departamental/municipal mediante un sistema de información georreferenciado que permita el monitoreo del acceso completo y oportuno a medicamentos, la dispensación segura y el uso racional de medicamentos por los organismos de vigilancia y control.</t>
  </si>
  <si>
    <t>Crear la unidad de caja por sus diferentes negocios.</t>
  </si>
  <si>
    <t>Diseñar e implementar portafolios con las mejores técnicas disponibles y prácticas ambientales orientados a promover procesos productivos sostenibles en la industria.</t>
  </si>
  <si>
    <t>Diseñar e implementar un Sistema Nacional de Información Farmacéutica que contenga componentes relacionados con el acceso, orientación sobre uso adecuado, calidad y consulta de precios y gasto de medicamentos.</t>
  </si>
  <si>
    <t>Diseñar e implementar un sistema único de reporte de la información del gasto de la industria farmacéutica en promoción, patrocinio, publicidad y de la financiación de actividades educativas.</t>
  </si>
  <si>
    <t>Diseñar e implementar una estrategia para facilitar el acceso de las industrias, que incorporen mejores técnicas disponibles y prácticas ambientales en sus procesos productivos, a recursos financieros de crédito.</t>
  </si>
  <si>
    <t>Diseñar programa nacional para manejo adecuado de residuos en entidades públicas del país.</t>
  </si>
  <si>
    <t>9.1</t>
  </si>
  <si>
    <t>Diseñar un programa de incentivos a la habilitación y mejoramiento de la oferta de servicios farmacéuticos, basados en Atención Primaria en Salud (APS), en zonas periféricas, rurales y población dispersa, donde las condiciones del mercado no promueven su desarrollo.</t>
  </si>
  <si>
    <t>Diseñar un sistema de información para la orientación de los ciudadanos que incluya un Sistema de Información Terapéutica Nacional.</t>
  </si>
  <si>
    <t>Diseñar un subsistema de valoración y monitoreo (precios y cantidades) del mercado farmacéutico, a través de la Encuesta Nacional de Ingresos y Gastos de los Hogares (ENIGH) del DANE y otras cuentas nacionales, para el gasto total, gasto público y gasto de bolsillo de medicamentos y salud.</t>
  </si>
  <si>
    <t>Diseñar, implementar y evaluar una estrategia de divulgación de los beneficios de la calidad a través de campañas de sensibilización y foros.</t>
  </si>
  <si>
    <t>Elaborar lineamientos nacionales que faciliten la incorporación de las áreas de alta contaminación del aire en la reglamentación de usos industriales en los planes de ordenamiento territorial.</t>
  </si>
  <si>
    <t>Formular e implementar el plan nacional de verificación de acceso suficiente y oportuno de medicamentos a la población, en cabeza de la Superintendencia Nacional de Salud.</t>
  </si>
  <si>
    <t>Formular e implementar un plan de vigilancia tecnológica de innovaciones farmacéuticas.</t>
  </si>
  <si>
    <t>Formular el Programa Nacional de PSA (PN-PSA).</t>
  </si>
  <si>
    <t>Formular la Política pública de prevención y protección integral de lideres sociales, comunales y periodistas.</t>
  </si>
  <si>
    <t>Formular un proyecto de Decreto Ley de PSA.</t>
  </si>
  <si>
    <t>Fortalecer la capacidad operativa, orgánica y funcional de la Dirección de Medicamentos y de Tecnologías en Salud.</t>
  </si>
  <si>
    <t>Fortalecer la evaluación de tecnologías en salud que facilite el desarrollo e intercambio de métodos, información y capacidades de las instituciones relacionadas (MSPS, INVIMA, INS, INC), redes de expertos y universidades a nivel nacional e institucio</t>
  </si>
  <si>
    <t>Generar un espacio colaborativo (data sandbox) en el que los conjuntos de datos utilizados y generados durante los proyectos adelantados, así como la documentación del proceso y sus resultados se publiquen en un ambiente de trabajo que permita su aprovechamiento público. Este espacio debe permitir, igualmente, la prueba de estándares y la colaboración de actores públicos, privados, la academia  y la sociedad civil (Línea de acción 7).</t>
  </si>
  <si>
    <t>Implementar una estrategia de asistencia técnica a los municipios o prestadores.</t>
  </si>
  <si>
    <t>Departamentos</t>
  </si>
  <si>
    <t>Liderar y realizar espacios de formación en aprovechamiento de datos que permitan transferir conocimiento para actualizar y fortalecer el capital humano del ecosistema de datos. Lo anterior, se articulará con las acciones del programa de innovación, aprendizaje y gestión del conocimiento definido por el Sistema Estadístico Nacional (Línea de acción 7).</t>
  </si>
  <si>
    <t>Presentar ante los integrantes de la Comisión Intersectorial de la Calidad una propuesta para avanzar en la coordinación del trabajo adelantado por las diferentes redes de laboratorios que cada entidad administra, sin perjuicio de su autonomía, y con el propósito de favorecer el acceso a información y consulta por parte de diferentes actores.</t>
  </si>
  <si>
    <t>Reestructurar la Red Colombiana de Metrología para garantizar la participación efectiva de las diferentes entidades que conforman la Comisión Intersectorial de la Calidad; articular el trabajo de laboratorios públicos y privados; ser más eficiente en la identificación de necesidades y en la difusión de capacidades y servicios metrológicos; y estructurarse por magnitudes y no por sectores productivos.</t>
  </si>
  <si>
    <t>Abrir proceso de selección y adjudicar contratos de consultoría regional.</t>
  </si>
  <si>
    <t>Elaborar cartillas con los componentes de diseño para vías de bajos volúmenes de tránsito.</t>
  </si>
  <si>
    <t>Gestionar recursos para la implementación de la Fase I del programa.</t>
  </si>
  <si>
    <t>Desarrollar talleres tipos y mesas de trabajo orientados a los docentes de los establecimientos vinculados a la experiencia de los Proyectos Ambientales Escolares (PRAE) y a los delegados institucionales de los Comités Técnicos Interinstitucionales de Educación Ambiental (CIDEA) para la consolidación de la experiencia educativa – ambiental en el territorio.</t>
  </si>
  <si>
    <t>Diseñar y realizar evaluaciones de resultado e impacto del Programa Crédito-Beca.</t>
  </si>
  <si>
    <t>Realizar la actualización y ajuste de diseños disponibles para los dos corredores.</t>
  </si>
  <si>
    <t>Desarrollar al menos cinco investigaciones relacionadas con potenciales usos productivos para materiales de difícil aprovechamiento a través de la Unión Universitaria en Producción y Consumo Sostenible.</t>
  </si>
  <si>
    <t>Incorporar al sistema integrado de vigilancia sanitaria y epidemiológica (INVIMA, INS, entidades territoriales) el enfoque de gestión de riesgos con énfasis en: la solidez e independencia de las salas de expertos,  el diseño y acreditación de la red de laboratorios de control de calidad de medicamentos, la verificación de la calidad de productos en el mercado, el monitoreo de la publicidad y promoción de medicamentos, la vigilancia de eventos adversos a medicamentos y la divulgación de los hallazgos de los procesos mencionados.</t>
  </si>
  <si>
    <t>Incorporar 500.000 hectáreas en las diferentes modalidades de PSA al año 2026.</t>
  </si>
  <si>
    <t>Desarrollar proyectos deportivos en los Centros de Integración Ciudadana (CIC) para fortalecer el tejido social de las organizaciones comunales.</t>
  </si>
  <si>
    <t>Implementar una estrategia de divulgación del apoyo del Gobierno nacional a la formación en el exterior para diferentes espacios, medios y audiencias.</t>
  </si>
  <si>
    <t>Realizar seguimiento a la ejecución de los recursos del convenio suscrito a Colfuturo.</t>
  </si>
  <si>
    <t>Mejorar la calidad del agua suministrada en los municipios de Buenaventura, Quibdó, Guapi y Tumaco.</t>
  </si>
  <si>
    <t>Mejorar la continuidad del servicio de agua potable en los municipios de Buenaventura, Quibdó, Guapi y Tumaco.</t>
  </si>
  <si>
    <t>Mejorar la gestión de los residuos sólidos, mediante el cierre de sitios de disposición inadecuada y construcción de sitios de disposición final.</t>
  </si>
  <si>
    <t>Aumentar la cobertura del sistema de alcantarillado  en los municipios de Buenaventura, Quibdó, Guapi y Tumaco.</t>
  </si>
  <si>
    <t>Reducir las pérdidas de agua en los sistemas de acueducto de los municipios de Buenaventura, Quibdó, Guapi y Tumaco.</t>
  </si>
  <si>
    <t>Mejorar la cobertura  del servicio de agua potable en los municipios de Buenaventura, Quibdó, Guapi y Tumaco.</t>
  </si>
  <si>
    <t>Administrar y hacer auditoria, seguimiento y evaluación a la implementación del PTSP en su componente financiado con recursos de crédito externo.</t>
  </si>
  <si>
    <t>Emitir protocolos para regularizar la consulta previa en proyectos de infraestructura.</t>
  </si>
  <si>
    <t>Expedición de un acto administrativo que defina el procedimiento para solicitar vigencias futuras para proyectos de APP.</t>
  </si>
  <si>
    <t>Expedir normatividad que especifique la tecnología a usar en los peajes.</t>
  </si>
  <si>
    <t>Generar términos de referencia para solicitud de Licencias Ambientales.</t>
  </si>
  <si>
    <t>Actualizar y ajustar el inventario de normas relacionadas con el funcionamiento de los laboratorios públicos (incluye los laboratorios de referencia nacional) e identificar aquellas directrices que pueden ser contradictorias, así como los vacíos legales.</t>
  </si>
  <si>
    <t>Adelantar convenios con entidades multilaterales para capitalizar a la FDN.</t>
  </si>
  <si>
    <t>Establecer nuevos requisitos, concertados con los pequeños propietarios de vehículos de transporte de carga, para habilitar empresas de transporte conformadas por éstos, con el objetivo de reducir la intermediación y aumentar el emprendimiento en este sector.</t>
  </si>
  <si>
    <t>Gestionar la aprobación de vigencias futuras.</t>
  </si>
  <si>
    <t>Implementar una estrategia de comunicación y cultura ciudadana del orden nacional orientada a lograr la participación efectiva de la población en la Gestión Integral de Residuos Sólidos (GIRS).</t>
  </si>
  <si>
    <t>Promover el acceso a créditos a través de la banca comercial con productos financieros adecuados al sector de pequeños propietarios de vehículos de transporte de carga, a través del Banco de Comercio Exterior de Colombia (Bancóldex) y Fondo Nacional de Garantías (FNG), con el fin de ofrecer acceso a la financiación para renovación de vehículos de carga.</t>
  </si>
  <si>
    <t>Realizar la revisión integral de la regulación sobre Planes Estratégicos de Seguridad Vial (PESV) exigido a empresas de transporte de carga, dirigida a los pequeños propietarios de carga sobre los PESV, con el fin de reducir las barreras de entrada para este segmento de empresas del sector de transporte de carga.</t>
  </si>
  <si>
    <t>Unidad Administrativa Agencia Nacional de Seguridad Vial</t>
  </si>
  <si>
    <t>ANSV</t>
  </si>
  <si>
    <t>Revisar el régimen de vigilancia, inspección y control que incluya a todos los actores de la cadena de transporte de manera diferenciada, con el fin que todas las nuevas empresas de transporte creadas por pequeños propietarios de transporte y demás actores de la cadena cumplan con la normatividad del sector.</t>
  </si>
  <si>
    <t>Revisar los esquemas de seguros de transporte de carga, con el fin de que sea opcional y tomado por el generador de carga eliminando su obligatoriedad para las empresas de transporte y propietarios de vehículos de carga, con el objetivo de reducir las barreras para la creación de empresas de transporte habilitadas para pequeños propietarios de vehículos de carga.</t>
  </si>
  <si>
    <t>Ejecutar proyectos en función de la metodología de priorización.</t>
  </si>
  <si>
    <t>Realizar el seguimiento y divulgación del avance del programa Mi Casa Ya.</t>
  </si>
  <si>
    <t>Elaborar y publicar documentos técnicos con fuente de materiales regionales, caracterización de los suelos y un menú de posibles estructuras de pavimento.</t>
  </si>
  <si>
    <t>Promover proyectos de inversión con tecnologías que tengan en cuenta el contexto geográfico, económico y con enfoque basado en la demanda.</t>
  </si>
  <si>
    <t>Elaborar prototipos de documentos de contratación estandarizada.</t>
  </si>
  <si>
    <t>Estructurar modelos de participación comunitaria en la ejecución de mantenimiento.</t>
  </si>
  <si>
    <t>Diseñar e implementar nuevas preguntas dentro de los formularios del Censo de Edificaciones, referentes a la adopción de lineamientos de sostenibilidad, las cuales permitan hacer seguimiento a la presente Política con el apoyo técnico del Ministerio de Vivienda, Ciudad y Territorio y el DNP.</t>
  </si>
  <si>
    <t>Definir un instrumento de seguimiento a la aplicación de la norma que establezca los criterios de sostenibilidad en edificaciones.</t>
  </si>
  <si>
    <t>Diseñar e incluir un módulo de edificaciones sostenibles dentro del Observatorio del Sistema de Ciudades (OSC), el cual permitirá hacerle seguimiento a las dinámicas del sector a través de indicadores relacionados con edificaciones certificadas y avaladas por la normatividad existente.</t>
  </si>
  <si>
    <t>Ajustar el marco normativo del país para facilitar la campaña de recursos órbita espectro y los procedimientos posteriores de acuerdo a estándares y mejores prácticas internacionales. (Línea de acción 3.4.).</t>
  </si>
  <si>
    <t>Coordinar y proponer una agenda para la cooperación con agencias y organismos internacionales en los que Colombia requiera participar o ejercer un papel más relevante en el desarrollo de políticas del espacio, partiendo de los tratados, convenios, etc., en los cuales Colombia es miembro. (Línea de acción 3.3.).</t>
  </si>
  <si>
    <t>Modificar el Decreto 2442 de 2006, por medio del cual se creó la Comisión Colombiana del Espacio (Línea de acción 3.1.) con el fin de responder a las restricciones y limitaciones que acusa la gestión e impacto actual de esta comisión sobre el desarrollo del sector.</t>
  </si>
  <si>
    <t>Proponer la suscripción y ratificación de convenios y tratados internacionales con respecto al acceso y uso del espacio exterior que se consideren necesarios para la ejecución del presente documento CONPES. (Línea de acción 3.3.).</t>
  </si>
  <si>
    <t>Realizar un documento de propuesta de líneas estratégicas de CTI, en lo civil y en lo militar, respecto a las tecnologías satelitales y espaciales; con el fin de definir los mecanismos de transferencia de conocimiento civil-militar de estas líneas y su articulación con el SNCI. Esta tarea tendrá como insumo los estudios de caracterización del mercado satelital, identificación de potencialidades en la cadena de valor del sector espacial y de brechas de capacidades establecidos en la línea de acción 1.1. (Línea de acción 3.2.).</t>
  </si>
  <si>
    <t>Realizar el seguimiento a la ejecución de las obras contratadas.</t>
  </si>
  <si>
    <t>Realizar el seguimiento y divulgación del avance del proyecto.</t>
  </si>
  <si>
    <t>Analizar la asignación actual de roles y competencias de los laboratorios públicos del orden nacional para proponer los ajustes normativos que resulten necesarios para cada entidad.</t>
  </si>
  <si>
    <t>Formular los nuevos lineamientos para la selección de beneficiarios de los fondos de créditos condonables para población de escasos recursos, mérito académico, posgrados y de especial protección constitucional.</t>
  </si>
  <si>
    <t>Proponer al Gobierno nacional la articulación de la Comisión Intersectorial de la Calidad al Sistema Nacional de Competitividad, Ciencia, Tecnología e Innovación mediante la coordinación de actividades para la implementación de las estrategias en marco del Subsistema Nacional de la Calidad.</t>
  </si>
  <si>
    <t>Realizar un programa de capacitación en buenas prácticas en reglamentación técnica,dirigido a entidades competentes de emitir reglamentos técnicos.</t>
  </si>
  <si>
    <t>Realizar el seguimiento y divulgación del avance del programa Cobertura Condicionada a la tasa de interés FRECH VIP-VIS.</t>
  </si>
  <si>
    <t>Realizar el seguimiento y divulgación del avance del programa Semillero de Propietarios.</t>
  </si>
  <si>
    <t>Ampliar la normalización de redes de energía.</t>
  </si>
  <si>
    <t>Mejorar la cobertura de energía eléctrica en las zonas no interconectadas del Litoral Pacífico.</t>
  </si>
  <si>
    <t>Mejorar la cobertura de energía eléctrica en las zonas pertenecientes al Sistema Interconectado Nacional del Litoral Pacífico.</t>
  </si>
  <si>
    <t>Optimizar y expandir el sistema de acueducto (Tratamiento de Agua Potable y sistema de distribución).</t>
  </si>
  <si>
    <t>Disminuir el Índice de Agua no Contabilizada.</t>
  </si>
  <si>
    <t>Optimizar las redes de acueducto.</t>
  </si>
  <si>
    <t>Elaborar y presentar estudios y diseños para los servicios de acueducto y alcantarillado ante el mecanismo de viabilizacion del Ministerio de Vivienda, Ciudad y Territorio.</t>
  </si>
  <si>
    <t>Actualizar el documento de tipología de proyectos, adoptando el ámbito de aplicación del instrumento de beneficios tributarios los conceptos definidos para Ciencia, Tecnología e Innovación en este documento de política (OE 1.1) (Nota: acción reemplazada por la acción 1.6).</t>
  </si>
  <si>
    <t>Definir criterios y procedimientos para el reconocimiento y acceso directo de unidades empresariales de I+D+i a los beneficios tributarios de acuerdo al estatuto tributario (OE2.3).</t>
  </si>
  <si>
    <t>Establecer protocolo de transparencia en la adjudicación de los proyectos del Programa 4G.</t>
  </si>
  <si>
    <t>Presentar el Proyecto de Ley ante el Congreso que contengan la regulación de procedimientos de gestión ambiental, predial, social y traslado de redes para la optima ejecución de los proyectos de infraestructura.</t>
  </si>
  <si>
    <t>Realizar estudio metodología valoración obligaciones contingentes.</t>
  </si>
  <si>
    <t>Realizar recomendación al CONFIS para aumento cupo vigencias futuras en dólares.</t>
  </si>
  <si>
    <t>Implementar la cuarta versión del programa Ser Pilo Paga.</t>
  </si>
  <si>
    <t>Presentar para aprobación del CONPES documentos CONPES por grupos de proyectos priorizados de 4G.</t>
  </si>
  <si>
    <t>Terminar de implementar la tercera versión del programa Ser Pilo Paga.</t>
  </si>
  <si>
    <t>Implementar regla de cofinanciación.</t>
  </si>
  <si>
    <t>Diseñar e implementar una estrategia nacional (i.e. campañas publicitarias, capacitaciones y cursos, entre otros) diferenciada de sensibilización y apropiación social del conocimiento en temáticas espaciales y satelitales. Esta estrategia irá orientada a la ciudadanía en general, funcionarios públicos de Gobierno nacional y territorial (departamental y municipal), actores del sistema educativo, entre otros. (Línea de acción 1.2).</t>
  </si>
  <si>
    <t>Elaborar un diagnóstico de capacidades científicas y tecnológicas del sector espacial y áreas del conocimiento afines, que analice variables como: número de investigadores, centros y productos de I+D, inversión en I+D en actividades espaciales, parques tecnológicos, programas de formación, redes, publicaciones, infraestructura física y equipos disponibles y empresas de base tecnológica, entre otras. El diagnóstico establecerá una línea base para estos indicadores e identificará brechas existentes con respecto a estándares internacionales de países emergentes en temas espaciales. (Línea de acción 1.1).</t>
  </si>
  <si>
    <t>Realizar un estudio de identificación de las potencialidades del país en la cadena de valor del sector espacial, a partir de la transferencia metodológica para la identificación de potencialidades realizada en el marco del Documento CONPES 3866 de 2016 Política Nacional de Desarrollo Productivo, con el fin de determinar las apuestas productivas que el país puede desarrollar, buscando insertarse en la cadena de valor del mercado espacial. (Línea de acción 1.1).</t>
  </si>
  <si>
    <t>Diseñar e implementar una metodología para mantener, actualizar y monitorear los principales indicadores obtenidos en el estudio de caracterización y medición de la demanda y oferta de servicios satelitales en Colombia, con el propósito de identificar el comportamiento y hacer seguimiento a las principales tendencias del mercado satelital. (Línea de acción 1.1).</t>
  </si>
  <si>
    <t>Inventariar la red terciaria.</t>
  </si>
  <si>
    <t>Asignar el Subsidio Familiar de Vivienda (SFV) a los hogares que cumplan con los requisitos que los habilite para ser beneficiarios del programa Mi Casa Ya.</t>
  </si>
  <si>
    <t>Otorgar las coberturas a la tasa de interés a los hogares que cumplan con los requisitos que los habilite para ser beneficiarios del programa Mi Casa Ya.</t>
  </si>
  <si>
    <t>Diversificación productiva</t>
  </si>
  <si>
    <t>Pobreza</t>
  </si>
  <si>
    <t>Aparato productivo</t>
  </si>
  <si>
    <t>Gobierno</t>
  </si>
  <si>
    <t>Capital humano</t>
  </si>
  <si>
    <t>Etiquetas de fila</t>
  </si>
  <si>
    <t>Total general</t>
  </si>
  <si>
    <t>Número de documento CONPES</t>
  </si>
  <si>
    <t>Título de documento CONPES</t>
  </si>
  <si>
    <t>Eje: Gobierno</t>
  </si>
  <si>
    <t>Eje: Diversificación</t>
  </si>
  <si>
    <t>Eje: Aparato productivo</t>
  </si>
  <si>
    <t>Eje: Capital humano</t>
  </si>
  <si>
    <t>Eje: Pobreza</t>
  </si>
  <si>
    <t>Entidad</t>
  </si>
  <si>
    <t>Sigla entidad</t>
  </si>
  <si>
    <t>Sector</t>
  </si>
  <si>
    <t>Ultimo avance aprobado a 2020-1</t>
  </si>
  <si>
    <t>Elaboración del inventario de la red vial terciaria municipios PDET</t>
  </si>
  <si>
    <t>Paquete de materiales de lectura incorporado en las colecciones del Plan Nacional de Lectura y Escritura</t>
  </si>
  <si>
    <t>Kits entregados a la población matriculada en el Sistema de Información de Matrícula (SIMAT) del Pueblo Rrom</t>
  </si>
  <si>
    <t>Proceso de acompañamiento coordinado y realizado</t>
  </si>
  <si>
    <t>Lineamiento expedido</t>
  </si>
  <si>
    <t>Tasa de cobertura bruta para la educación media rural</t>
  </si>
  <si>
    <t>Brecha de la cobertura neta entre zona urbana y rural en la educación preescolar, básica y media</t>
  </si>
  <si>
    <t>Tasa de cobertura en educación superior</t>
  </si>
  <si>
    <t>Tasa de deserción anual en programas universitarios</t>
  </si>
  <si>
    <t>Tasa de tránsito inmediato a la educación superior en zonas rurales</t>
  </si>
  <si>
    <t>Estudiantes matriculados en programas de maestría y doctorado</t>
  </si>
  <si>
    <t>Promedio de libros leídos al año por la población Colombiana entre 5 a 11 años</t>
  </si>
  <si>
    <t>Promedio de libros leídos al año por la población Colombianas de 12 años y más</t>
  </si>
  <si>
    <t>Crecimiento real de los últimos cuatros años del valor agregado de los sectores de la economía naranja</t>
  </si>
  <si>
    <t>Proyecto tipo de infraestructura cultural formulado y viabilizado técnicamente</t>
  </si>
  <si>
    <t>Viviendas de Interés social rural tituladas*</t>
  </si>
  <si>
    <t>Plan de zonificación ambiental ejecutado</t>
  </si>
  <si>
    <t>Déficit cualitativo y cuantitativo de vivienda rural en municipio PDET</t>
  </si>
  <si>
    <t>Porcentaje de avance en la implementación de las estrategias productivas</t>
  </si>
  <si>
    <t>Municipios con puntuación superior a uno (1) en el componente de resultados de la Medición de Desempeño Municipal (MDM)</t>
  </si>
  <si>
    <t>Municipios con puntuación superior a 50 puntos en el componente de gestión de la Medición de Desempeño Municipal (MDM)</t>
  </si>
  <si>
    <t>Tasa de violencia interpersonal (por 100.000 habitantes)</t>
  </si>
  <si>
    <t>Empresas industriales clasificadas como innovadoras en sentido amplio</t>
  </si>
  <si>
    <t>Empresas de servicios clasificadas como innovadoras en sentido amplio</t>
  </si>
  <si>
    <t>Porcentaje de hogares con Internet fijo instalado</t>
  </si>
  <si>
    <t>Porcentaje de personas de cinco años o más que usan Internet</t>
  </si>
  <si>
    <t>Proyecto productivo formulado y viabilizado</t>
  </si>
  <si>
    <t>Porcentaje de nuevas familias en proceso culminado de sustitución voluntaria</t>
  </si>
  <si>
    <t>Porcentaje de sujetos obligados incluidos en el Formulario Único de Reporte de Avances de la Gestión (FURAG) que progresan en la implementación de la Ley de  Transparencia y Acceso a la Información Pública</t>
  </si>
  <si>
    <t>Hogares beneficiados con mejoramiento de entornos (DPS) *</t>
  </si>
  <si>
    <t>Porcentaje de municipios que tratan adecuadamente los residuos sólidos</t>
  </si>
  <si>
    <t>Porcentaje de reciclaje en el marco del servicio público de aseo</t>
  </si>
  <si>
    <t>Porcentaje de residuos sólidos urbanos dispuestos adecuadamente.</t>
  </si>
  <si>
    <t>Mesa de trabajo con el sector financiero para proponer una línea de crédito flexible con bajas tasa de interés dirigida a grupos étnicos para adquisición de vivienda nueva</t>
  </si>
  <si>
    <t>Residuos peligrosos y especiales sujetos a gestión posconsumo</t>
  </si>
  <si>
    <t>Índice de Evaluación del Desempeño Institucional de las Corporaciones Autónomas Regionales</t>
  </si>
  <si>
    <t>Porcentaje de implementación de la Política de seguridad y convivencia ciudadana</t>
  </si>
  <si>
    <t>Planes de acción de la política pública para sectores objeto de proyección por acciones de discriminación: migración, LGTBI, grupos étnicos raciales, personas con discapacidad y grupos religiosos, construidos y socializados</t>
  </si>
  <si>
    <t>Política Pública Nacional del Participación con enfoque diferencial para el Pueblo Rrom formulada</t>
  </si>
  <si>
    <t>Porcentaje de avance en la divulgación de la campaña de respeto por la diversidad de la población que enfrenta algún tipo de discriminación</t>
  </si>
  <si>
    <t>Porcentaje de necesidades jurídicas satisfechas</t>
  </si>
  <si>
    <t>Porcentaje de acciones judiciales priorizadas con piloto de expediente digital</t>
  </si>
  <si>
    <t>Brecha de ingreso mensual promedio entre hombres y mujeres</t>
  </si>
  <si>
    <t>Pobreza Extrema en los municipios PDET</t>
  </si>
  <si>
    <t>Índice de Pobreza Multidimensional (IPM) en los municipios PDET</t>
  </si>
  <si>
    <t>Pobreza Monetaria</t>
  </si>
  <si>
    <t>Pobreza Extrema</t>
  </si>
  <si>
    <t>Pobreza Monetaria Rural</t>
  </si>
  <si>
    <t>Pobreza Extrema Rural</t>
  </si>
  <si>
    <t>Desigualdad (Coeficiente de GINI)</t>
  </si>
  <si>
    <t>Pobreza monetaria (Chocó)</t>
  </si>
  <si>
    <t>Pobreza monetaria extrema (Chocó)</t>
  </si>
  <si>
    <t>Pobreza monetaria (La Guajira)</t>
  </si>
  <si>
    <t>Pobreza monetaria extrema (La Guajira)</t>
  </si>
  <si>
    <t>Razón de mortalidad materna en población rural dispersa (por cada 100.000 nacidos vivos)</t>
  </si>
  <si>
    <t>Porcentaje de pacientes hipertensos controlados TA &lt;(140/90mmHg)</t>
  </si>
  <si>
    <t>Porcentaje de casos nuevos de cáncer de cuello uterino in situ identificados (NIC alto grado)</t>
  </si>
  <si>
    <t>Porcentaje de personas con cáncer de próstata en estadios tempranos identificados (0, I y II), al momento del diagnóstico</t>
  </si>
  <si>
    <t>Días transcurridos entre la fecha del diagnóstico y la fecha de inicio del primer ciclo de quimioterapia para leucemia aguda</t>
  </si>
  <si>
    <t>Porcentaje de mujeres con cáncer de mama detectado en estadios tempranos (hasta IIA) al momento del diagnóstico</t>
  </si>
  <si>
    <t>Porcentaje de personas con diagnóstico temprano de VIH (CD4 mayor de 500)</t>
  </si>
  <si>
    <t>Tasa de mortalidad prematura por enfermedades crónicas en población entre 30 y hasta 70 años (por cada 100.000 personas entre 30 y 70 años)</t>
  </si>
  <si>
    <t>Tasa de mortalidad infantil por desnutrición en menores de cinco (5) años (por cada 100.000 niños y niñas menores de cinco años)</t>
  </si>
  <si>
    <t>Tasa de mortalidad infantil por desnutrición en menores de cinco (5) años en Chocó (por cada 100.000 niños y niñas menores de cinco años)</t>
  </si>
  <si>
    <t>Tasa de mortalidad infantil por desnutrición en menores de cinco (5) años en La Guajira (por cada 100.000 niños y niñas menores de cinco años)</t>
  </si>
  <si>
    <t>Prevalencia de subalimentación</t>
  </si>
  <si>
    <t>Población subalimentada</t>
  </si>
  <si>
    <t>Porcentaje de hogares con inseguridad alimentaria moderada</t>
  </si>
  <si>
    <t>Porcentaje de hogares con inseguridad alimentaria severa</t>
  </si>
  <si>
    <t>Porcentaje de nacidos vivos con bajo peso al nacer</t>
  </si>
  <si>
    <t>Porcentaje de nacidos vivos con bajo peso al nacer en Chocó</t>
  </si>
  <si>
    <t>Porcentaje de nacidos vivos con bajo peso al nacer en La Guajira</t>
  </si>
  <si>
    <t>Porcentaje de desnutrición aguda en menores de cinco (5) años</t>
  </si>
  <si>
    <t>Porcentaje de retraso en talla en menores de cinco (5) años</t>
  </si>
  <si>
    <t>Porcentaje de exceso de peso en menores de cinco (5) años</t>
  </si>
  <si>
    <t>Porcentaje de lactancia materna exclusiva en menores de seis (6) meses</t>
  </si>
  <si>
    <t>Porcentaje de exceso de peso en adolescentes y escolares</t>
  </si>
  <si>
    <t>Razón de mortalidad materna a 42 días  (por cada 100.000 nacidos vivos)</t>
  </si>
  <si>
    <t>Tasa de mortalidad infantil ajustada en menores de un año  (por 1.000 nacidos vivos)</t>
  </si>
  <si>
    <t>Tasa de mortalidad infantil ajustada en menores de un año – zonas rurales (por 1.000 nacidos vivos)</t>
  </si>
  <si>
    <t>Tasa de mortalidad perinatal (por 1.000 nacidos vivos)</t>
  </si>
  <si>
    <t>Tasa de mortalidad en niños menores de cinco (5) años por Enfermedad Diarreica Aguda (EDA) (por cada 100.000 menores de cinco años)</t>
  </si>
  <si>
    <t>Tasa de mortalidad en niños menores de cinco (5) años por Enfermedad Diarreica Aguda (EDA) – zonas rurales (por cada 1.000 nacidos vivos)</t>
  </si>
  <si>
    <t>Tasa de mortalidad en niños menores de cinco (5) años por Infección Respiratoria Aguda (IRA)(por cada 100.000 menores de cinco años)</t>
  </si>
  <si>
    <t>Tasa de mortalidad en niños menores de cinco (5) años por Infección Respiratoria Aguda (IRA) – zonas rurales (por cada 1.000 nacidos vivos)</t>
  </si>
  <si>
    <t>Porcentaje de nacidos vivos con cuatro o más consultas de control prenatal</t>
  </si>
  <si>
    <t>Porcentaje de mujeres de 15 a 19 años que son madres o están embarazadas de su primer hijo</t>
  </si>
  <si>
    <t>Tasa específica de fecundidad en adolescentes de 15 a 19 años  (por cada 1.000 mujeres de 15 a 19 años)</t>
  </si>
  <si>
    <t>Tasa específica de fecundidad adolescentes de 10 a 14 años (por cada mil mujeres de 10 a 14 años)</t>
  </si>
  <si>
    <t>Porcentaje de embarazos subsiguientes en mujeres de 15 a 19 años</t>
  </si>
  <si>
    <t>Porcentaje de mujeres entre 13 y 19 años casadas o unidas</t>
  </si>
  <si>
    <t>Porcentaje de mujeres victimas de violencias de género notificadas  en el SIVIGILA y que fueron atendidas en salud por sospecha de violencia física, psicológica y sexual.</t>
  </si>
  <si>
    <t>Prevalencia de consumo de drogas ilícitas en edad escolar</t>
  </si>
  <si>
    <t>Porcentaje de pacientes hipertensos de 60 años y más controlados TA &lt;(140/90mmHg)</t>
  </si>
  <si>
    <t>Porcentaje de mujeres víctimas de violencias de género notificadas en el SIVIGILA y que fueron atendidas en salud por sospecha de violencia física, psicológica y sexual</t>
  </si>
  <si>
    <t>Tasa de violencia contra niñas, niños y adolescentes (por cada 100.000 NNA entre 0 y 17 años) *</t>
  </si>
  <si>
    <t>Tasa de violencia intrafamiliar</t>
  </si>
  <si>
    <t>Tasa de oficios de niñas, niños y adolescentes en su propio hogar</t>
  </si>
  <si>
    <t>Emprendimientos escalados</t>
  </si>
  <si>
    <t>Personas atendidas en jornadas de identificación</t>
  </si>
  <si>
    <t>Porcentaje de victimización de hurtos a personas</t>
  </si>
  <si>
    <t>Geoservicios publicados y disponibles</t>
  </si>
  <si>
    <t>Porcentaje de implementación del Sistema Nacional de Información de Catastro Multipropósito</t>
  </si>
  <si>
    <t>Porcentaje de avance en la implementación de un piloto con las preguntas de autorreconocimiento a la población que enfrenta algún tipo de discriminación en el marco del Sistema Estadístico Nacional (SEN)</t>
  </si>
  <si>
    <t>Porcentaje de avance en la implementación de la campaña de sensibilización y autoconfianza para garantizar la respuesta a las preguntas de autorreconocimiento de la población que enfrenta algún tipo de discriminación</t>
  </si>
  <si>
    <t>Porcentaje del área geográfica en municipios PDET con catastro actualizado</t>
  </si>
  <si>
    <t>Gestores catastrales habilitados</t>
  </si>
  <si>
    <t>Porcentaje del área geográfica con catastro actualizado</t>
  </si>
  <si>
    <t>Porcentaje del área geográfica con cartografía básica a las escalas y con la temporalidad adecuadas</t>
  </si>
  <si>
    <t>Porcentaje del área geográfica con caracterización geográfica</t>
  </si>
  <si>
    <t>Tiempo de desaduanamiento en exportaciones en modo de transporte marítimo</t>
  </si>
  <si>
    <t>Tiempo de desaduanamiento en exportaciones en modo de transporte aéreo</t>
  </si>
  <si>
    <t>Tiempo de desaduanamiento en importaciones</t>
  </si>
  <si>
    <t>Modulo de formación política</t>
  </si>
  <si>
    <t>Exoneraciones en matrícula en programas de administración pública territorial otorgadas</t>
  </si>
  <si>
    <t>Modelo educativo flexible de educación para jóvenes y adultos diseñado y desarrollado</t>
  </si>
  <si>
    <t>Instituciones de educación superior pública con gestión en los Consejos Superiores para ampliación de cupos para la población Rrom</t>
  </si>
  <si>
    <t>Porcentaje de Incremento anual de beneficiarios del Pueblo Rrom</t>
  </si>
  <si>
    <t>Niños atendidos</t>
  </si>
  <si>
    <t>Tasa de cobertura neta en educación para el grado transición</t>
  </si>
  <si>
    <t>Tasa de cobertura bruta para la educación media</t>
  </si>
  <si>
    <t>Porcentaje de estudiantes en establecimientos educativos oficiales con jornada única</t>
  </si>
  <si>
    <t>Tasa de deserción en la educación preescolar, básica y media del sector oficial</t>
  </si>
  <si>
    <t>Porcentaje de colegios oficiales en las categorías A+ y A de la Prueba Saber 11</t>
  </si>
  <si>
    <t>Porcentaje de colegios oficiales rurales en las categorías A+ y A de la Prueba Saber 11</t>
  </si>
  <si>
    <t>Brecha entre los porcentajes de establecimientos no oficiales y oficiales en niveles A+, A y B, en pruebas Saber 11</t>
  </si>
  <si>
    <t>Estudiantes de educación media con doble titulación</t>
  </si>
  <si>
    <t>Tasa de analfabetismo de la población de 15 años y más</t>
  </si>
  <si>
    <t>Reglamentación e implementación del Marco Nacional de Cualificaciones (MNC)</t>
  </si>
  <si>
    <t>Reglamentación del sistema de aseguramiento de la calidad de la educación superior e implementación de una nueva plataforma tecnológica</t>
  </si>
  <si>
    <t>Estudiantes beneficiados por el componente de equidad de Generación E</t>
  </si>
  <si>
    <t>Estudiantes de alto rendimiento académico y bajos ingresos beneficiados por el componente de excelencia de Generación E</t>
  </si>
  <si>
    <t>Instituciones de Educación Superior públicas con proyectos destinados al mejoramiento de los factores de alta calidad</t>
  </si>
  <si>
    <t>Docentes formados con programas de la promoción de la participación igualitaria de niños y niñas</t>
  </si>
  <si>
    <t>Estudiantes beneficiarios del nuevo Programa de Alimentación Escolar</t>
  </si>
  <si>
    <t>Estudiantes beneficiarios del nuevo Programa de Alimentación Escolar en zonas rurales</t>
  </si>
  <si>
    <t>Aulas funcionales construidas en colegios oficiales</t>
  </si>
  <si>
    <t>Aulas terminadas y entregadas en educación preescolar, básica y media</t>
  </si>
  <si>
    <t>Porcentaje de residencias escolares fortalecidas y cualificadas en el servicio educativo</t>
  </si>
  <si>
    <t>Reestructuración de las pruebas Saber 3º, 5º y 9º</t>
  </si>
  <si>
    <t>Niñas y niños con educación inicial en el marco de atención integral</t>
  </si>
  <si>
    <t>Tasa de inversión (porcentaje del PIB)</t>
  </si>
  <si>
    <t>Balance fiscal estructural del Gobierno Nacional Central (porcentaje del PIB)</t>
  </si>
  <si>
    <t>Balance Primario del Sector Público No Financiero (porcentaje del PIB)</t>
  </si>
  <si>
    <t>Recaudo tributario neto (porcentaje del PIB)</t>
  </si>
  <si>
    <t>Porcentaje de declaraciones de importación anticipadas</t>
  </si>
  <si>
    <t>Recaudo de ingresos tributarios, tributarios, tasas y contribuciones territoriales como porcentaje del PIB</t>
  </si>
  <si>
    <t>Porcentaje de población adulta que cuenta con algún tipo de producto financiero</t>
  </si>
  <si>
    <t>Porcentaje de adultos que tienen un producto financiero activo o vigente</t>
  </si>
  <si>
    <t>Porcentaje de adultos que cuenta con algún tipo de producto financiero en zonas rural y rural disperso</t>
  </si>
  <si>
    <t>Porcentaje de entidades territoriales con el catálogo de cuentas presupuestales implementado</t>
  </si>
  <si>
    <t>Estructuras criminales entregadas a la Fiscalía General de la Nación</t>
  </si>
  <si>
    <t>Tipologías articuladas en el marco de las mesas estratégicas llevadas al Centro de Coordinación Contra las Finanzas de Organizaciones de Delito Transnacional y Terrorismo</t>
  </si>
  <si>
    <t>Bienes y manifestaciones inscritos en las Listas Representativas de Patrimonio Cultural Inmaterial y de Bienes de Interés Cultural (Unesco y Nacional)</t>
  </si>
  <si>
    <t>Plan de salvaguardia formulado</t>
  </si>
  <si>
    <t>Regiones con Programas de Desarrollo con Enfoque Territorial (PDET) que implementan el programa Expedición Sensorial</t>
  </si>
  <si>
    <t>Escuelas Taller de Colombia creadas</t>
  </si>
  <si>
    <t>Talleres Escuela creadas</t>
  </si>
  <si>
    <t>Bienes de interés cultural del ámbito nacional intervenidos</t>
  </si>
  <si>
    <t>Bienes de interés cultural del ámbito nacional que cuentan con Planes Especiales de Manejo y Protección – PEMP</t>
  </si>
  <si>
    <t>Niños y jóvenes beneficiados por programas y procesos artísticos y culturales</t>
  </si>
  <si>
    <t>Encuentros realizados</t>
  </si>
  <si>
    <t>Áreas de Desarrollo Naranja (ADN) implementadas</t>
  </si>
  <si>
    <t>Agendas creativas regionales implementadas</t>
  </si>
  <si>
    <t>Proyectos artísticos y culturales financiados a través del Programa Nacional de Concertación Cultural</t>
  </si>
  <si>
    <t>Estímulos otorgados a proyectos artísticos y culturales</t>
  </si>
  <si>
    <t>Personas beneficiadas por programas de formación artística y cultural</t>
  </si>
  <si>
    <t>Cupos ofrecidos a estudiantes en programas de educación continua del Instituto Caro y Cuervo</t>
  </si>
  <si>
    <t>Nuevos contenidos audiovisuales de comunicación cultural creados</t>
  </si>
  <si>
    <t>Libros digitales disponibles al público por la Biblioteca Nacional de Colombia</t>
  </si>
  <si>
    <t>Bibliotecas públicas de la Red Nacional de Bibliotecas Públicas que implementan el Programa de Bibliotecas Itinerantes.</t>
  </si>
  <si>
    <t>Infraestructuras culturales construidas, adecuadas y dotadas</t>
  </si>
  <si>
    <t>Exposiciones de colecciones itinerantes realizadas</t>
  </si>
  <si>
    <t>Áreas con sistemas de producción ganadera bovina sostenible</t>
  </si>
  <si>
    <t>Porcentaje de participación de la economía forestal en el PIB</t>
  </si>
  <si>
    <t>Área con sistemas productivos agropecuarios priorizados que implementan iniciativas para la adaptación al cambio climático*   *Se priorizarán seis sistemas productivos: arroz, maíz, banano, caña de azúcar, papa y ganadería bovina.</t>
  </si>
  <si>
    <t>Porcentaje de participación de mujeres rurales beneficiarias del servicio de extensión agropecuaria</t>
  </si>
  <si>
    <t>Oferta tecnológica por cadena productiva y zona agroecológica formulada</t>
  </si>
  <si>
    <t>Productores atendidos con servicio de extensión agropecuaria en municipios PDET</t>
  </si>
  <si>
    <t>Viviendas de Interés social rurales construidas</t>
  </si>
  <si>
    <t>Producción agrícola en cadenas priorizadas</t>
  </si>
  <si>
    <t>Zonas libres y de baja prevalencia de plagas y enfermedades</t>
  </si>
  <si>
    <t>Nuevas admisibilidades sanitarias obtenidas</t>
  </si>
  <si>
    <t>Exportaciones agropecuarias</t>
  </si>
  <si>
    <t>Exportaciones agrícolas no tradicionales</t>
  </si>
  <si>
    <t>Déficit cualitativo y cuantitativo de vivienda rural</t>
  </si>
  <si>
    <t>Productores con acuerdos comerciales suscritos - Agricultura por Contrato</t>
  </si>
  <si>
    <t>Productores beneficiados con estrategias de inclusión productiva</t>
  </si>
  <si>
    <t>Esquemas asociativos fortalecidos</t>
  </si>
  <si>
    <t>Áreas con sistemas de riego, drenaje o protección contra inundaciones individuales construidos</t>
  </si>
  <si>
    <t>Porcentaje de zonas PDET con necesidades de riego y drenaje atendidas del total de identificadas</t>
  </si>
  <si>
    <t>Planes Integrales de Desarrollo Agropecuario y Rural formulados</t>
  </si>
  <si>
    <t>Áreas con reforestación comercial</t>
  </si>
  <si>
    <t>Áreas con distritos de adecuación de tierras construidos y ampliados</t>
  </si>
  <si>
    <t>Áreas con distritos de adecuación de tierras rehabilitados, complementados y modernizados</t>
  </si>
  <si>
    <t>Viviendas de Interés Social Rural mejoradas *</t>
  </si>
  <si>
    <t>Programa de Acceso a Tierras del Pueblo Rrom establecido en el artículo 17 del Decreto 902 de 2017 reglamentado</t>
  </si>
  <si>
    <t>Mujeres rurales con derechos de tenencia reconocidos mediante títulos a su nombre o con sus parejas</t>
  </si>
  <si>
    <t>Títulos formalizados sobre predios privados</t>
  </si>
  <si>
    <t>Títulos formalizados que otorgan acceso a tierras</t>
  </si>
  <si>
    <t>Áreas de transformación productiva planificadas</t>
  </si>
  <si>
    <t>Planes de ordenamiento productivo formulados</t>
  </si>
  <si>
    <t>Proyectos productivos ejecutados en el marco de la restitución de tierras</t>
  </si>
  <si>
    <t>Predios entregados y compensados en cumplimiento de fallos judiciales de restitución de tierras</t>
  </si>
  <si>
    <t>Porcentaje de solicitudes inscritas en el RTDAF presentadas ante jueces</t>
  </si>
  <si>
    <t>Subsistemas de trazabilidad pecuaria y agrícola implementados</t>
  </si>
  <si>
    <t>Áreas con seguro agropecuario</t>
  </si>
  <si>
    <t>Operaciones de crédito en actividades no agropecuarias de FINAGRO</t>
  </si>
  <si>
    <t>Porcentaje de participación de mujeres rurales dentro de las operaciones de crédito agropecuario y rural</t>
  </si>
  <si>
    <t>Índice de gestión de proyectos de regalías</t>
  </si>
  <si>
    <t>Porcentaje de eficiencia del gasto público de inversión nacional</t>
  </si>
  <si>
    <t>Porcentaje de la asignación del gasto público total orientado a resultados</t>
  </si>
  <si>
    <t>Porcentaje de actualización de los indicadores del PND en Sinergia</t>
  </si>
  <si>
    <t>Porcentaje de actualización de los indicadores en el Mecanismo Único de Seguimiento a la política de víctimas</t>
  </si>
  <si>
    <t>Porcentaje de bienes y servicios recibidos en el marco de la política de víctimas identificados</t>
  </si>
  <si>
    <t>Porcentaje de víctimas con caracterización socioeconómica a través de Sisbén IV</t>
  </si>
  <si>
    <t>Índice de carga regulatoria del Gobierno Nacional</t>
  </si>
  <si>
    <t>Porcentaje de implementación del Registro Social</t>
  </si>
  <si>
    <t>Porcentaje de implementación del sistema de focalización geográfica</t>
  </si>
  <si>
    <t>Porcentaje de evaluaciones con datos cuantitativos primarios publicados en el catálogo ANDA</t>
  </si>
  <si>
    <t>Pactos Territoriales en ejecución</t>
  </si>
  <si>
    <t>Observatorios regionales de investigación de política pública funcionando</t>
  </si>
  <si>
    <t>Municipios con el módulo de gestión financiera y administrativa del Modelo de Gestión territorial implementado</t>
  </si>
  <si>
    <t>Porcentaje de implementación de la plataforma de elaboración, articulación y seguimiento a Planes de Desarrollo Territorial</t>
  </si>
  <si>
    <t>Instrumento de seguimiento a cumplimiento de los indicadores concertados con los grupos étnicos  implementado</t>
  </si>
  <si>
    <t>Listado censal del Pueblo Rrom articulado con los registros administrativos que conformarán el Registro Social</t>
  </si>
  <si>
    <t>Instrumento para focalizar la inversión con enfoque diferencial para el pueblo Rrom implementado</t>
  </si>
  <si>
    <t>Estrategia de asistencia técnica a los entes territoriales con presencia de la Kumpañy implementada</t>
  </si>
  <si>
    <t>Subregiones con hoja de ruta de intervención para la estabilización en operación</t>
  </si>
  <si>
    <t>Entidades del orden nacional y territorial medidas con el Índice Colombiano de Innovación Pública (ICIP)</t>
  </si>
  <si>
    <t>Casos por secuestro</t>
  </si>
  <si>
    <t>Casos por extorsión</t>
  </si>
  <si>
    <t>Porcentaje de estructuras dedicadas a la extorsión desarticuladas</t>
  </si>
  <si>
    <t>Atentados contra oleoductos</t>
  </si>
  <si>
    <t>Cobertura de la Señalización Marítima Nacional</t>
  </si>
  <si>
    <t>Cultivos ilícitos erradicados por la fuerza pública</t>
  </si>
  <si>
    <t>Organizaciones criminales tipo A + B desarticuladas</t>
  </si>
  <si>
    <t>Porcentaje de municipios afectados por extracción ilícita de minerales</t>
  </si>
  <si>
    <t>Estaciones de control de tráfico marítimo instaladas y en operación</t>
  </si>
  <si>
    <t>Sedes construidas y modernizadas para el ejercicio de la Autoridad Marítima</t>
  </si>
  <si>
    <t>Usuarios atendidos por FONDETEC con solicitudes seleccionadas y preseleccionadas</t>
  </si>
  <si>
    <t>Soluciones de vivienda-Caja Honor</t>
  </si>
  <si>
    <t>Población beneficiara de la ley de veteranos y otros programas de la oferta de bienestar</t>
  </si>
  <si>
    <t>Pasajeros transportados por servicios aéreos en rutas sociales</t>
  </si>
  <si>
    <t>Distancia a la frontera del indicador de apertura de negocios del Doing Business</t>
  </si>
  <si>
    <t>Tasa neta de creación de empresas</t>
  </si>
  <si>
    <t>Mercados monitoreados para la prevención de infracciones al régimen de libre competencia</t>
  </si>
  <si>
    <t>Valor de las exportaciones reportado por las empresas atendidas por Procolombia pertenecientes a las actividades de la economía naranja</t>
  </si>
  <si>
    <t>Productividad laboral de sectores no minero-energéticos</t>
  </si>
  <si>
    <t>Promedio móvil de las exportaciones no minero-energéticas</t>
  </si>
  <si>
    <t>Promedio móvil de Inversión Extranjera Directa (IED) no- extractiva</t>
  </si>
  <si>
    <t>Competencia doméstica del Índice de Competitividad Global del Foro Económico Mundial</t>
  </si>
  <si>
    <t>Producto interno bruto en alojamiento y servicios de comida</t>
  </si>
  <si>
    <t>Exportaciones de servicios en la cuenta de viajes y transporte de pasajeros de la balanza de pagos</t>
  </si>
  <si>
    <t>Visitantes no residentes que pernoctan</t>
  </si>
  <si>
    <t>Llegada de pasajeros en cruceros internacionales</t>
  </si>
  <si>
    <t>Servicios implementados e integrados a los sistemas de información de las entidades interoperando con la plataforma Ventanilla Única de Comercio Exterior</t>
  </si>
  <si>
    <t>Funcionalidades desarrolladas en la Ventanilla Única de Comercio Exterior</t>
  </si>
  <si>
    <t>Desafíos públicos caracterizados y conectados con el ecosistema de innovación del sector privado</t>
  </si>
  <si>
    <t>Valor de los proyectos de inversión extranjera directa acompañados por Procolombia pertenecientes a las actividades de la economía naranja</t>
  </si>
  <si>
    <t>Emprendedores y empresas pertenecientes a la economía naranja beneficiadas con los programas de asistencia técnica</t>
  </si>
  <si>
    <t>Agendas integradas departamentales de competitividad, ciencia, tecnología e innovación formuladas</t>
  </si>
  <si>
    <t>Empresas de mujeres acompañadas a través del Fondo Empodera</t>
  </si>
  <si>
    <t>Empresas de participación femenina acompañadas por el programa Aldea</t>
  </si>
  <si>
    <t>Mujeres atendidas en el programa de Atención a Población a Población Vulnerable (APV) de Artesanías de Colombia</t>
  </si>
  <si>
    <t>Mujeres participantes en actividades de mentalidad y cultura</t>
  </si>
  <si>
    <t>Mujeres víctimas vinculadas a instrumentos de inclusión productiva para el fortalecimiento de sus iniciativas empresariales.</t>
  </si>
  <si>
    <t>Kumpañy y Organizaciones  con estrategias de comercialización para apoyar unidades productivas identificadas con el aval de los representantes legales.</t>
  </si>
  <si>
    <t>Proyectos de innovación y desarrollo tecnológico cofinanciados</t>
  </si>
  <si>
    <t>Cámaras de Comercio con Ventanilla Única empresarial en Operación</t>
  </si>
  <si>
    <t>Laboratorios asistidos para el mejoramiento de sus capacidades empresariales</t>
  </si>
  <si>
    <t>Empresas atendidas a través de estrategias de encadenamientos</t>
  </si>
  <si>
    <t>Intervenciones a empresas en programas de extensionismo (Fábricas de Productividad)</t>
  </si>
  <si>
    <t>Variación promedio de la productividad de las empresas intervenidas por el Programa Fábricas de Productividad</t>
  </si>
  <si>
    <t>Micro, pequeñas y medianas empresas acompañadas a través de estrategias de desarrollo empresarial</t>
  </si>
  <si>
    <t>Emprendimientos dinámicos acelerados</t>
  </si>
  <si>
    <t>Incubadoras fortalecidas</t>
  </si>
  <si>
    <t>Aceleradoras fortalecidas</t>
  </si>
  <si>
    <t>Compromisos de inversión en fondos de capital de riesgo</t>
  </si>
  <si>
    <t>Pequeñas y medianas empresas beneficiarias de productos financieros</t>
  </si>
  <si>
    <t>Valor de los créditos garantizados a través del Fondo Nacional de Garantías</t>
  </si>
  <si>
    <t>Empresas vinculadas al programa de crecimiento empresarial para la formalización</t>
  </si>
  <si>
    <t>Emprendimientos inclusivos fortalecidos</t>
  </si>
  <si>
    <t>Promedio móvil de las exportaciones de bienes no minero energéticos (4 años)(Santanderes)</t>
  </si>
  <si>
    <t>Promedio móvil de las exportaciones de bienes no minero energéticos (4 años)(Orinoquía)</t>
  </si>
  <si>
    <t>Promedio móvil de las exportaciones de bienes no minero energéticos (4 años)(Antioquia)</t>
  </si>
  <si>
    <t>Promedio móvil de las exportaciones de bienes no minero energéticos (4 años)(Eje Cafetero)</t>
  </si>
  <si>
    <t>Producto Interno Bruto (PIB) minero real</t>
  </si>
  <si>
    <t>Promedio móvil de la inversión extranjera directa en minería</t>
  </si>
  <si>
    <t>Puntaje de Colombia en el índice de atracción de la inversión (Fraser)</t>
  </si>
  <si>
    <t>Promedio de la duración de interrupciones del servicio de energía eléctrica al año</t>
  </si>
  <si>
    <t>Promedio de la cantidad de interrupciones del servicio de energía eléctrica al año</t>
  </si>
  <si>
    <t>Intensidad energética</t>
  </si>
  <si>
    <t>Capacidad instalada de generación de energía eléctrica</t>
  </si>
  <si>
    <t>Capacidad de generación de energía eléctrica a partir de Fuentes No Convencionales de Energía Renovable comprometida</t>
  </si>
  <si>
    <t>Usuarios con el servicio de gas combustible  por redes</t>
  </si>
  <si>
    <t>Usuarios beneficiados con programas de sustitución de leña</t>
  </si>
  <si>
    <t>Usuarios beneficiados con programas de eficiencia energética</t>
  </si>
  <si>
    <t>Usuarios con equipo de medición inteligente instalada</t>
  </si>
  <si>
    <t>Nueva infraestructura energética para comercio internacional</t>
  </si>
  <si>
    <t>Nuevos usuarios con servicio de energía eléctrica</t>
  </si>
  <si>
    <t>Nuevos Planes de Energización Rural Sostenible estructurados</t>
  </si>
  <si>
    <t>Nuevos usuarios con servicio de energía eléctrica en municipios PDET</t>
  </si>
  <si>
    <t>Reservas probadas de gas</t>
  </si>
  <si>
    <t>Reservas probadas de crudo</t>
  </si>
  <si>
    <t>Producción promedio diaria de gas</t>
  </si>
  <si>
    <t>Sísmica 2D equivalente</t>
  </si>
  <si>
    <t>Contenido de azufre en gasolina</t>
  </si>
  <si>
    <t>Contenido de azufre en diésel</t>
  </si>
  <si>
    <t>Instrumentos de coordinación con autoridades municipales o distritales</t>
  </si>
  <si>
    <t>Porcentaje del grado de cumplimiento de obligaciones mineras</t>
  </si>
  <si>
    <t>Producción de carbón</t>
  </si>
  <si>
    <t>Producción de oro en títulos mineros</t>
  </si>
  <si>
    <t>Distritos con evaluación integral del potencial metalogénico</t>
  </si>
  <si>
    <t>Porcentaje de hogares con conexión a Internet suscrita</t>
  </si>
  <si>
    <t>Transacciones digitales realizadas</t>
  </si>
  <si>
    <t>Porcentaje de entidades del orden nacional y territorial que identifican y valoran los riesgos de seguridad digital</t>
  </si>
  <si>
    <t>Porcentaje de cabeceras municipales de municipios PDET conectadas a Internet de alta velocidad</t>
  </si>
  <si>
    <t>Personas con discapacidad capacitadas en TIC</t>
  </si>
  <si>
    <t>Conexiones a Internet con más de 10 Mbps de descarga en funcionamiento</t>
  </si>
  <si>
    <t>Conexiones a Internet móvil 4G suscritas</t>
  </si>
  <si>
    <t>Personas capacitadas en programas de tecnologías de la información y generación de nuevos negocios</t>
  </si>
  <si>
    <t>Contenidos en plataforma RTVC PLAY en funcionamiento</t>
  </si>
  <si>
    <t>Formaciones en uso seguro y responsable de las TIC</t>
  </si>
  <si>
    <t>Formaciones en competencias digitales</t>
  </si>
  <si>
    <t>Trámites de alto impacto ciudadano transformados digitalmente</t>
  </si>
  <si>
    <t>Usuarios únicos del Modelo de Servicios Ciudadanos Digitales</t>
  </si>
  <si>
    <t>Porcentaje de entidades del orden nacional con proyectos de uso de datos abiertos desarrollados</t>
  </si>
  <si>
    <t>Porcentaje de entidades del orden nacional utilizando software público o cívico disponible en código abierto</t>
  </si>
  <si>
    <t>Porcentaje de entidades públicas que utilizan habilitador de Arquitectura de Gobierno Digital</t>
  </si>
  <si>
    <t>Mujeres formadas en el uso y apropiación de las TIC</t>
  </si>
  <si>
    <t>Encuentro realizado</t>
  </si>
  <si>
    <t>Fallecidos por siniestros viales</t>
  </si>
  <si>
    <t>Personas lesionadas con incapacidades permanentes por siniestros viales</t>
  </si>
  <si>
    <t>Vehículos eléctricos registrados en el RUNT</t>
  </si>
  <si>
    <t>Promedio de viajes día hábil en sistemas de transporte público cofinanciados por la Nación</t>
  </si>
  <si>
    <t>Edad promedio del parque automotor de carga de la flota de vehículos con peso bruto superior a 10,5 toneladas</t>
  </si>
  <si>
    <t>Carga transportada en el modo fluvial</t>
  </si>
  <si>
    <t>Vía férrea con operación comercial</t>
  </si>
  <si>
    <t>Embarcaciones registradas en el modo fluvial</t>
  </si>
  <si>
    <t>Acuerdos celebrados en materia aerocomercial con otros países (o Estados)</t>
  </si>
  <si>
    <t>Aeropuertos internacionales certificados</t>
  </si>
  <si>
    <t>Proyectos adjudicados bajo esquema de asociación público privada</t>
  </si>
  <si>
    <t>Vía férrea con operación comercial (Caribe)</t>
  </si>
  <si>
    <t>Muelles Fluviales construidos, mejorados y mantenidos (Amazonía)</t>
  </si>
  <si>
    <t>Muelles fluviales construidos, mejorados y mantenidos</t>
  </si>
  <si>
    <t>Accesos marítimos mejorados, construidos y profundizados (Océanos)</t>
  </si>
  <si>
    <t>Accesos marítimos mejorados, construidos y profundizados</t>
  </si>
  <si>
    <t>Vía primaria no concesionada con mantenimiento y rehabilitación</t>
  </si>
  <si>
    <t>Vía primaria no concesionada mejorada</t>
  </si>
  <si>
    <t>Vía primaria construida bajo esquema concesión Programa 4G</t>
  </si>
  <si>
    <t>Vía primaria rehabilitada bajo esquema concesión Programa 4G</t>
  </si>
  <si>
    <t>Proyectos en etapa de operación y mantenimiento del Programa 4G</t>
  </si>
  <si>
    <t>Vía primaria rehabilitada bajo esquema concesión Programa 4G (Central)</t>
  </si>
  <si>
    <t>Vía terciaria mejorada y construida</t>
  </si>
  <si>
    <t>Vía terciaria con mantenimiento</t>
  </si>
  <si>
    <t>Aeropuertos no concesionados mejorados integralmente en su infraestructura física (Pacífico)</t>
  </si>
  <si>
    <t>Aeropuertos no concesionados mejorados en su infraestructura física</t>
  </si>
  <si>
    <t>Aeropuertos concesionados con obras de modernización</t>
  </si>
  <si>
    <t>Aeropuertos no concesionados mejorados en su infraestructura física (Eje Cafetero y Antioquia)</t>
  </si>
  <si>
    <t>Aeropuertos no concesionados mejorados integralmente en su infraestructura física (Orinoquía)</t>
  </si>
  <si>
    <t>Ciclorred construida en sistemas de transporte cofinanciados por la Nación.</t>
  </si>
  <si>
    <t>Infraestructura vial intervenida de los sistemas de transporte público urbano cofinanciados por la Nación</t>
  </si>
  <si>
    <t>Política Pública para la Equidad de la Mujer formulada</t>
  </si>
  <si>
    <t>Índice de Desempeño institucional nacional</t>
  </si>
  <si>
    <t>Índice de Desempeño institucional territorial</t>
  </si>
  <si>
    <t>Acciones de racionalización de trámites de alto impacto</t>
  </si>
  <si>
    <t>Porcentaje de mujeres en cargos directivos del Estado Colombiano</t>
  </si>
  <si>
    <t>Servidores públicos en el orden nacional y territorial capacitados en Innovación Pública</t>
  </si>
  <si>
    <t>Porcentaje de gerentes públicos del Gobierno Nacional capacitados en integridad, transparencia y herramientas de prevención de corrupción</t>
  </si>
  <si>
    <t>Porcentaje de otros servidores públicos y contratistas del Estado capacitados en integridad, transparencia y herramientas de prevención de corrupción</t>
  </si>
  <si>
    <t>Sectores de la administración pública que implementan acciones para prevenir conflictos de interés</t>
  </si>
  <si>
    <t>Municipios priorizados con asistencia técnica en control interno</t>
  </si>
  <si>
    <t>Entidades del orden nacional y territorial vinculadas al Sistema de Rendición de Cuentas</t>
  </si>
  <si>
    <t>Entidades del orden nacional adelantando acciones de participación en el ciclo de la gestión pública</t>
  </si>
  <si>
    <t>Colombianos en el exterior registrados en el sistema de información de registro consular</t>
  </si>
  <si>
    <t>Consulados móviles, sábados consulares, y jornadas continuas o extendidas realizados</t>
  </si>
  <si>
    <t>Consulados que cuenten con asesor jurídico y/o social</t>
  </si>
  <si>
    <t>Trámites y servicios a los que se puede acceder a través de la aplicación móvil Miconsulado</t>
  </si>
  <si>
    <t>Consulados que cuenten con una guía del inmigrante, propia</t>
  </si>
  <si>
    <t>Encuentros consulares realizados</t>
  </si>
  <si>
    <t>Ferias de servicio realizadas</t>
  </si>
  <si>
    <t>Acciones de diplomacia cultural realizadas</t>
  </si>
  <si>
    <t>Visas otorgadas a migrantes y visitantes</t>
  </si>
  <si>
    <t>Sistemas de automatización migratoria en aeropuertos internacionales con mayor flujo migratorio implementados</t>
  </si>
  <si>
    <t>Candidaturas de Colombia gestionadas en escenarios internacionales</t>
  </si>
  <si>
    <t>Porcentaje de implementación de la estrategia para el mapeo de la participación del país en instancias internacionales</t>
  </si>
  <si>
    <t>Porcentaje de implementación de una estrategia para hacer seguimiento y evaluación a las resoluciones y declaraciones de Colombia, como proponente o copatrocinador, aceptadas en organismos multilaterales</t>
  </si>
  <si>
    <t>Iniciativas de desarrollo e integración fronteriza y fortalecimiento del Estado en las zonas de frontera implementadas</t>
  </si>
  <si>
    <t>Porcentaje de familias con proceso de sustitución finalizado</t>
  </si>
  <si>
    <t>Áreas de cultivos ilícitos erradicadas en el marco de los acuerdos de sustitución</t>
  </si>
  <si>
    <t>Porcentaje de municipios libres de sospecha de Minas Antipersonal</t>
  </si>
  <si>
    <t>Porcentaje de víctimas civiles de MAP y MUSE orientadas en la ruta de asistencia, atención y reparación a víctimas</t>
  </si>
  <si>
    <t>Personas que culminan el proceso de reintegración</t>
  </si>
  <si>
    <t>Porcentaje de personas atendidas y  acompañadas en los procesos que lidera la ARN</t>
  </si>
  <si>
    <t>Porcentaje de iniciativas de los Programas de Desarrollo con Enfoque Territorial, con viabilidad jurídica y técnica, implementadas</t>
  </si>
  <si>
    <t>Porcentaje de excombatientes con estado de avance de reincorporación al 50% de aquellos que se encuentran activos en el proceso de reincorporación</t>
  </si>
  <si>
    <t>Intervenciones de Educación en el Riesgo de Minas en Zonas Afectadas</t>
  </si>
  <si>
    <t>Intervenciones en asistencia técnica a las entidades territoriales para la implementación y seguimiento de la Acción Integral Contra Minas Antipersonal (AICMA)</t>
  </si>
  <si>
    <t>Entidades territoriales asistidas técnicamente en la inclusión del componente de empresas de derechos humanos en los instrumentos de planeación territorial</t>
  </si>
  <si>
    <t>Mapas de riesgos de vulneraciones de Derechos Humanos publicados</t>
  </si>
  <si>
    <t>Observatorios activados en la Red Nacional de Observatorios de Derechos Humanos y DIH</t>
  </si>
  <si>
    <t>Municipios asistidos en la construcción e implementación de la política de prevención del reclutamiento, uso, utilización y violencia sexual contra niñas, niños y adolescentes por grupos delictivos organizados</t>
  </si>
  <si>
    <t>Municipios que implementan iniciativas comunitarias de fortalecimiento de entornos de protección de niños, niñas y adolescentes</t>
  </si>
  <si>
    <t>Asistencias técnicas a  entidades territoriales realizadas</t>
  </si>
  <si>
    <t>Tasa de personas afectadas a causa de eventos recurrentes (por cada 100.000 habitantes)</t>
  </si>
  <si>
    <t>Mapas de riesgo de corrupción sectoriales y territoriales formulados</t>
  </si>
  <si>
    <t>Porcentaje de denuncias con atención priorizada recibidas a través de los mecanismos de denuncia</t>
  </si>
  <si>
    <t>Medidas de reparación ordenadas por órganos internacionales de derechos humanos atendidas</t>
  </si>
  <si>
    <t>Área construida de proyectos inmobiliarios desarrollados</t>
  </si>
  <si>
    <t>Nodos SACÚDETE creados</t>
  </si>
  <si>
    <t>Jóvenes beneficiados de la estrategia SACÚDETE</t>
  </si>
  <si>
    <t>Nuevos bioproductos registrados por el Programa Colombia Bio</t>
  </si>
  <si>
    <t>Nuevas expediciones científicas nacionales realizadas con apoyo de Colciencias y aliados</t>
  </si>
  <si>
    <t>Inversión nacional en ACTI como porcentaje del PIB</t>
  </si>
  <si>
    <t>Inversión en I+D del sector privado como porcentaje del PIB</t>
  </si>
  <si>
    <t>Porcentaje de investigadores en el sector empresarial</t>
  </si>
  <si>
    <t>Citaciones de impacto en producción científica y colaboración internacional</t>
  </si>
  <si>
    <t>Acuerdos de transferencia de tecnología o conocimiento apoyados por Colciencias</t>
  </si>
  <si>
    <t>Solicitudes de patentes presentadas por residentes en Oficina Nacional</t>
  </si>
  <si>
    <t>Cupo de inversión para deducción y descuento tributario</t>
  </si>
  <si>
    <t>Organizaciones articuladas en los pactos por la innovación</t>
  </si>
  <si>
    <t>Jóvenes Investigadores e Innovadores apoyados por Colciencias y aliados</t>
  </si>
  <si>
    <t>Nuevos artículos científicos publicados por investigadores colombianos en revistas científicas especializadas</t>
  </si>
  <si>
    <t>Nuevas becas y nuevos créditos beca para la formación de doctores apoyadas por Colciencias y aliados</t>
  </si>
  <si>
    <t>Nuevas estancias posdoctorales apoyadas por Colciencias y aliados</t>
  </si>
  <si>
    <t>Expediciones Científicas al Pacífico desarrolladas</t>
  </si>
  <si>
    <t>Porcentaje de hogares rurales con acceso a soluciones adecuadas de agua potable en municipios PDET</t>
  </si>
  <si>
    <t>Porcentaje de hogares rurales con acceso a soluciones adecuadas para el manejo de aguas residuales en municipios PDET</t>
  </si>
  <si>
    <t>Subsidios familiares de vivienda entregados a mujeres cabeza de familia</t>
  </si>
  <si>
    <t>Hogares beneficiados con mejoramiento de vivienda (DPS) *</t>
  </si>
  <si>
    <t>Viviendas de Interés Social urbanas mejoradas (Fonvivienda) *</t>
  </si>
  <si>
    <t>Hogares beneficiados con incentivos de reducción de carencias habitacionales (DPS) *</t>
  </si>
  <si>
    <t>Viviendas urbanas de interés social tituladas*</t>
  </si>
  <si>
    <t>Hogares beneficiados con subsidio familiar para adquisición de vivienda</t>
  </si>
  <si>
    <t>Hogares beneficiados con coberturas para adquisición de vivienda</t>
  </si>
  <si>
    <t>Viviendas de Interés Social urbanas iniciadas</t>
  </si>
  <si>
    <t>Hogares beneficiados con subsidios para arrendamiento de vivienda de interés social urbana</t>
  </si>
  <si>
    <t>Personas con acceso a soluciones adecuadas de agua potable</t>
  </si>
  <si>
    <t>Personas con acceso a soluciones adecuadas para el manejo de aguas residuales</t>
  </si>
  <si>
    <t>Porcentaje de hogares con servicio de recolección de basuras</t>
  </si>
  <si>
    <t>Personas con acceso a soluciones adecuadas de agua potable en zona urbana</t>
  </si>
  <si>
    <t>Personas con acceso a soluciones adecuadas para el manejo de aguas residuales en zona urbana</t>
  </si>
  <si>
    <t>Porcentaje de hogares con servicio de recolección de basuras en zona urbana</t>
  </si>
  <si>
    <t>Personas con acceso a soluciones adecuadas de agua potable en zona rural</t>
  </si>
  <si>
    <t>Personas con acceso a soluciones adecuadas para el manejo de aguas residuales en zona rural</t>
  </si>
  <si>
    <t>Porcentaje de hogares con servicio de recolección de basuras en zona rural</t>
  </si>
  <si>
    <t>Porcentaje de aguas residuales urbanas tratadas</t>
  </si>
  <si>
    <t>Decreto expedido en 2019</t>
  </si>
  <si>
    <t>Porcentaje de hogares urbanos con déficit cualitativo de vivienda</t>
  </si>
  <si>
    <t>Porcentaje de hogares urbanos con déficit cuantitativo de vivienda</t>
  </si>
  <si>
    <t>Hogares beneficiados con mejoramiento integral de barrios (MinVivienda) *</t>
  </si>
  <si>
    <t>Municipios acompañados en la revisión e implementación de los Planes de Ordenamiento Territorial</t>
  </si>
  <si>
    <t>Área de suelo habilitado</t>
  </si>
  <si>
    <t>Porcentaje de implementación del Sistema de Información Transaccional</t>
  </si>
  <si>
    <t>Municipios con esquemas de aprovechamiento en operación.</t>
  </si>
  <si>
    <t>Personas beneficiadas con proyectos que mejoran provisión, calidad y/o continuidad de los servicios de acueducto y alcantarillado</t>
  </si>
  <si>
    <t>Nuevas conexiones intradomiciliarias</t>
  </si>
  <si>
    <t>Nuevas personas con acceso a soluciones adecuadas de agua potable (Seaflower)</t>
  </si>
  <si>
    <t>Nuevas personas con acceso a soluciones adecuadas de agua potable (Amazonía)</t>
  </si>
  <si>
    <t>Nuevas personas con acceso a soluciones adecuadas para el manejo de aguas residuales (Amazonía)</t>
  </si>
  <si>
    <t>Nuevas personas con acceso a soluciones adecuadas de agua potable (Caribe)</t>
  </si>
  <si>
    <t>Nuevas personas con acceso a soluciones adecuadas de agua potable (Pacífico)</t>
  </si>
  <si>
    <t>Nuevas personas con acceso a soluciones adecuadas para el manejo de aguas residuales (Pacífico)</t>
  </si>
  <si>
    <t>Tasa de reciclaje y nueva utilización de residuos</t>
  </si>
  <si>
    <t>Reducción acumulada de las emisiones de Gases Efecto Invernadero, con respecto al escenario de referencia nacional</t>
  </si>
  <si>
    <t>Puntos de monitoreo con Índice de Calidad de Agua (ICA) malo</t>
  </si>
  <si>
    <t>Porcentaje de estaciones de calidad del aire que registran concentraciones anuales por debajo de 30 µg/m3 de partículas inferiores a 10 micras (PM10)</t>
  </si>
  <si>
    <t>Negocios verdes verificados</t>
  </si>
  <si>
    <t>Áreas bajo sistemas sostenibles de conservación (restauración*, sistemas agroforestales, manejo forestal sostenible)</t>
  </si>
  <si>
    <t>Porcentaje de mejora en el índice de efectividad de manejo de las áreas protegidas públicas</t>
  </si>
  <si>
    <t>Reducir la tendencia de crecimiento de la deforestación proyectada por el IDEAM</t>
  </si>
  <si>
    <t>Áreas bajo esquemas de Pagos por Servicios Ambientales (PSA) e incentivos a la conservación</t>
  </si>
  <si>
    <t>Porcentaje de ecosistemas o unidades de análisis ecosistémicas no representados o subrepresentados incluidos en el SINAP en el cuatrienio</t>
  </si>
  <si>
    <t>Lineamientos diseñados</t>
  </si>
  <si>
    <t>Autoridades ambientales que adoptan la Metodología de Evaluación de Daños y Análisis de Necesidades Ambientales</t>
  </si>
  <si>
    <t>Porcentaje de departamentos que implementan iniciativas de adaptación al cambio climático orientadas por las autoridades ambientales</t>
  </si>
  <si>
    <t>Plataformas colaborativas conformadas para la articulación de las inversiones y acciones públicas y privadas alrededor de las cuencas hidrográficas</t>
  </si>
  <si>
    <t>Familias campesinas beneficiadas por actividades agroambientales con acuerdos de conservación de bosques</t>
  </si>
  <si>
    <t>Áreas afectadas por el desarrollo de actividades ilegales en proceso de restauración</t>
  </si>
  <si>
    <t>Acuerdos y agendas interministeriales y productivos implementados</t>
  </si>
  <si>
    <t>Regiones beneficiadas por talleres de economía circular</t>
  </si>
  <si>
    <t>Porcentaje de las solicitudes de licencias ambientales competencia de la ANLA resueltas dentro de los tiempos establecidos en la normatividad vigente</t>
  </si>
  <si>
    <t>Porcentaje de negocios verdes asistidos técnicamente</t>
  </si>
  <si>
    <t>Acuerdos de cero deforestación para las cadenas productivas del sector agropecuario en implementación</t>
  </si>
  <si>
    <t>Acuerdos para el aprovechamiento local de plásticos y otros materiales reciclables en municipios costeros de los litorales Pacífico y Caribe (continental e insular) en implementación</t>
  </si>
  <si>
    <t>Porcentaje de implementación del Sistema Nacional de Información de Cambio Climático</t>
  </si>
  <si>
    <t>Iniciativas de carbono azul para el uso sostenible de los manglares en implementación</t>
  </si>
  <si>
    <t>Puntos de monitoreo con índice de calidad del agua (ICA) “malo” de la región Central</t>
  </si>
  <si>
    <t>Área en proceso de restauración en la Cuenca del Río Atrato</t>
  </si>
  <si>
    <t>Puntos de monitoreo con índice de calidad de agua (ICA) “malo” de la región Santanderes</t>
  </si>
  <si>
    <t>Áreas bajo esquemas de producción sostenible (restauración, conservación, sistemas silvopastoriles, sistemas agroforestales, piscicultura, reconversión productiva) (Pacífico)</t>
  </si>
  <si>
    <t>Áreas bajo esquemas de producción sostenible (restauración, conservación, sistemas silvopastoriles, sistemas agroforestales, piscicultura, reconversión productiva) (Caribe)</t>
  </si>
  <si>
    <t>Iniciativas de biotecnología y bioprospección iniciadas en la reserva de Biosfera Seaflower (Seaflower)</t>
  </si>
  <si>
    <t>Áreas bajo esquemas de conservación y producción sostenible  (restauración, conservación, sistemas silvopastoriles, sistemas agroforestales, piscicultura, reconversión productiva) (Amazonía)</t>
  </si>
  <si>
    <t>Áreas bajo esquemas de conservación y producción sostenible (restauración, conservación, sistemas silvopastoriles, sistemas agroforestales, piscicultura, reconversión productiva) (Santanderes)</t>
  </si>
  <si>
    <t>Porcentaje de estaciones de monitoreo de aguas marinas con categorías aceptable y óptima</t>
  </si>
  <si>
    <t>Áreas bajo esquemas de conservación y producción sostenible (restauración, conservación, sistemas silvopastoriles, sistemas agroforestales, piscicultura, reconversión productiva) (Llanos)</t>
  </si>
  <si>
    <t>Porcentaje de implementación del Plan de Acción Oportuna</t>
  </si>
  <si>
    <t>Familias beneficiarias de las acciones de la estrategia encuentros por familia</t>
  </si>
  <si>
    <t>Porcentaje de jóvenes que participan en escenarios de acción comunal</t>
  </si>
  <si>
    <t>Porcentaje de mujeres que participan en escenarios de acción comunal</t>
  </si>
  <si>
    <t>Entidades territoriales asistidas en la formulación y seguimiento de los Planes Integrales de Seguridad y Convivencia Ciudadana</t>
  </si>
  <si>
    <t>Entidades territoriales con proyectos para la promoción de convivencia implementados</t>
  </si>
  <si>
    <t>Entidades territoriales fortalecidas en los Sistemas Integrados de Emergencia y Seguridad</t>
  </si>
  <si>
    <t>Entidades territoriales con nuevas obras de infraestructura ejecutadas para la convivencia</t>
  </si>
  <si>
    <t>Política para el diálogo social y la gestión pacífica de conflictos sociales implementada</t>
  </si>
  <si>
    <t>Entidades territoriales asistidas técnicamente en la implementación de programas de prevención y promoción de Derechos Humanos</t>
  </si>
  <si>
    <t>Modulo Rrom en el sistema de información implementado</t>
  </si>
  <si>
    <t>Sesiones ordinarias de la Comisión  Nacional de Diálogo con fortalecimiento realizadas</t>
  </si>
  <si>
    <t>Actividad 1:  Eventos territoriales de fortalecimiento realizados   Actividad 2: Eventos territoriales de conmemoración de Día Internacional Rrom realizados</t>
  </si>
  <si>
    <t>Asistencias Técnicas realizadas</t>
  </si>
  <si>
    <t>Jornadas de sensibilización a los entes territoriales realizadas</t>
  </si>
  <si>
    <t>Documento “O lasho Lungo Drom” o “Plan de Vida y Buen Vivir” formulado</t>
  </si>
  <si>
    <t>Mujeres formadas en las escuelas de liderazgo político</t>
  </si>
  <si>
    <t>Organizaciones de acción comunal fortalecidas en su capacidad de gestión de proyectos de desarrollo comunitario</t>
  </si>
  <si>
    <t>Porcentaje de organizaciones religiosas caracterizadas</t>
  </si>
  <si>
    <t>Porcentaje de la Red de Conocimiento implementada</t>
  </si>
  <si>
    <t>Porcentaje de implementación del mecanismo de información para el control del Cannabis</t>
  </si>
  <si>
    <t>Estudios realizados por el Observatorio de Drogas de Colombia</t>
  </si>
  <si>
    <t>Porcentaje de personas atendidas en programas de atención especial para pospenados a nivel nacional</t>
  </si>
  <si>
    <t>Recomendaciones emitidas por la Mesa Permanente de Administración de Justicia</t>
  </si>
  <si>
    <t>Porcentaje de artículos contenidos en normas con fuerza de ley vigentes depurados</t>
  </si>
  <si>
    <t>Normas de carácter general y abstracto de alcance nacional incorporadas al SUIN-Juriscol</t>
  </si>
  <si>
    <t>Porcentaje de permisos para precursores tramitados por medios digitales</t>
  </si>
  <si>
    <t>Porcentaje de municipios con modelos de oferta de justicia local y rural formulados</t>
  </si>
  <si>
    <t>Porcentaje de municipios priorizados con modelos de oferta de justicia local y rural implementado</t>
  </si>
  <si>
    <t>Porcentaje de los servicios de justicia ofrecidos por el ejecutivo con expediente digital implementado</t>
  </si>
  <si>
    <t>Jornadas de socialización y/o fortalecimiento de la Kriss Rrominaí</t>
  </si>
  <si>
    <t>Municipios con conciliación en equidad implementada</t>
  </si>
  <si>
    <t>Solicitudes de Métodos de Resolución de Conflictos atendidas</t>
  </si>
  <si>
    <t>Pozos exploratorios perforados</t>
  </si>
  <si>
    <t>Años de reservas probadas de crudo</t>
  </si>
  <si>
    <t>Producción promedio diaria de crudo</t>
  </si>
  <si>
    <t>Tasa de formalidad laboral</t>
  </si>
  <si>
    <t>Tasa de trabajo infantil</t>
  </si>
  <si>
    <t>Empleos directos generados por medio del Fondo Emprender en las actividades pertenecientes a la economía naranja</t>
  </si>
  <si>
    <t>Colocaciones de mujeres a través del Servicio Público de Empleo (SPE)</t>
  </si>
  <si>
    <t>Colocaciones de víctimas través del Servicio Público de Empleo</t>
  </si>
  <si>
    <t>Porcentaje de implementación de los sistemas de equidad de género</t>
  </si>
  <si>
    <t>Tasa de desempleo</t>
  </si>
  <si>
    <t>Porcentaje de población ocupada cotizante al sistema de pensiones</t>
  </si>
  <si>
    <t>Población ocupada afiliada a  Administradora de Riesgos  Laborales</t>
  </si>
  <si>
    <t>Trabajadores afiliados a las Cajas de Compensación Familiar</t>
  </si>
  <si>
    <t>Vinculación laboral de los titulados y certificados de la formación profesional que consiguen trabajo a los seis (6) meses de egresados</t>
  </si>
  <si>
    <t>Colocaciones a través del Servicio Público de Empleo</t>
  </si>
  <si>
    <t>Tasa de orientados colocados en la red pública del Servicio Público de Empleo</t>
  </si>
  <si>
    <t>Sistema Nacional de Cualificaciones diseñado e implementado</t>
  </si>
  <si>
    <t>Personas con discapacidad que recibieron capacitación para el trabajo</t>
  </si>
  <si>
    <t>Acciones de formación profesional  integral desarrolladas con el Pueblo Rrom que responden a sus  necesidades identificadas</t>
  </si>
  <si>
    <t>Empresas beneficiarias de la formación en entorno laboral</t>
  </si>
  <si>
    <t>Personas con formación titulada del SENA</t>
  </si>
  <si>
    <t>Personas formadas en entornos laborales</t>
  </si>
  <si>
    <t>Tasa de desempleo juvenil</t>
  </si>
  <si>
    <t>Colocaciones de jóvenes a través del Servicio Público de Empleo</t>
  </si>
  <si>
    <t>Porcentaje de jóvenes que no estudian y no tienen empleo</t>
  </si>
  <si>
    <t>Empresas creadas por medio del Fondo Emprender pertenecientes a las actividades de la economía naranja</t>
  </si>
  <si>
    <t>Colocaciones de personas con discapacidad a través del Servicio Público de Empleo</t>
  </si>
  <si>
    <t>Emprendimientos solidarios dinamizados</t>
  </si>
  <si>
    <t>Empresas afiliadas a las Cajas de Compensación Familiar</t>
  </si>
  <si>
    <t>Municipios con inspección móvil del trabajo en áreas rurales</t>
  </si>
  <si>
    <t>Personas capacitadas o sensibilizadas con estrategias de Formalización Laboral</t>
  </si>
  <si>
    <t>Adultos mayores con algún tipo de protección a los ingresos</t>
  </si>
  <si>
    <t>Nuevos cupos de Colombia Mayor</t>
  </si>
  <si>
    <t>Personas con ahorros a través del programa de Beneficios Económicos Periódicos (BEPS)</t>
  </si>
  <si>
    <t>Jornadas de orientación y vinculación realizadas</t>
  </si>
  <si>
    <t>Informes de seguimiento semestral realizado hasta su cumplimiento</t>
  </si>
  <si>
    <t>100% de victimas del Pueblo Rrom registradas e  incluidas en el RUV y en el autocenso Rrom registrado en el Ministerio del Interior indemnizadas administrativamente</t>
  </si>
  <si>
    <t>Unidades productivas atendidas</t>
  </si>
  <si>
    <t>Modelo de subsistencia mínima implementado para el Pueblo Rrom</t>
  </si>
  <si>
    <t>Cobertura de Familias en Acción</t>
  </si>
  <si>
    <t>Cobertura de Jóvenes en Acción</t>
  </si>
  <si>
    <t>Hogares en pobreza extrema acompañados en al menos un ciclo por la Estrategia Unidos</t>
  </si>
  <si>
    <t>Emprendimientos inclusivos acompañados a capitalizar</t>
  </si>
  <si>
    <t>Índice de Pobreza Multidimensional (IPM)</t>
  </si>
  <si>
    <t>Índice de Pobreza Multidimensional Rural (IPM)</t>
  </si>
  <si>
    <t>Niñas, niños y adolescentes que acceden a servicios deportivos recreativos, de actividad física y aprovechamiento del tiempo libre</t>
  </si>
  <si>
    <t>Porcentaje de avance en la implementación del Observatorio del Sistema Nacional del Deportes</t>
  </si>
  <si>
    <t>Personas que acceden a servicios deportivos, recreativos y de actividad física con enfoque diferencial</t>
  </si>
  <si>
    <t>Municipios que implementando programas de recreación, actividad física, deporte social comunitario y aprovechamiento del tiempo libre</t>
  </si>
  <si>
    <t>Niños, niñas, adolescentes y jóvenes beneficiarios que hacen parte del Programa Supérate  +</t>
  </si>
  <si>
    <t>Escenarios deportivos y recreativos en condiciones de calidad para el desarrollo de programas</t>
  </si>
  <si>
    <t>Niños, niñas, jóvenes, adolescentes que acceden a reserva deportiva</t>
  </si>
  <si>
    <t>Personas con talento deportivo identificadas y atendidas</t>
  </si>
  <si>
    <t>Personas beneficiadas por el Programa Adulto mayor nuevo comienzo “otro motivo para vivir"</t>
  </si>
  <si>
    <t>Municipios que implementan el Programa Adulto mayor nuevo comienzo “otro motivo para vivir”</t>
  </si>
  <si>
    <t>Nuevas medallas y reconocimientos en competencias internacionales</t>
  </si>
  <si>
    <t>Porcentaje de personas que acceden a valoración de certificación y Registro de Localización y Caracterización de Personas con Discapacidad (RLCPD)</t>
  </si>
  <si>
    <t>Porcentaje de desempeño global de los hospitales públicos del país</t>
  </si>
  <si>
    <t>Porcentaje de usuarios que considera fácil o muy fácil acceder a un servicio de salud</t>
  </si>
  <si>
    <t>Porcentaje de recobros por concepto de tecnologías no financiados con cargo a la UPC del Régimen Contributivo prestados a 31 de diciembre de 2019 saneados</t>
  </si>
  <si>
    <t>Ahorro al sistema de salud por valores máximos de recobro en el régimen contributivo</t>
  </si>
  <si>
    <t>Valor de la actualización de Plan de Beneficios de Salud</t>
  </si>
  <si>
    <t>Ahorro en el gasto por recobros como consecuencia de acciones de política farmacéutica</t>
  </si>
  <si>
    <t>Porcentaje de población con capacidad de pago parcial que es solidaria con la financiación del Sistema General de Seguridad Social en Salud (SGSSS)</t>
  </si>
  <si>
    <t>Ingresos adicionales por nuevos impuestos o mayor recaudo</t>
  </si>
  <si>
    <t>Porcentaje de EPS que otorgan cita a consulta de medicina general en cinco (5) días o menos</t>
  </si>
  <si>
    <t>Entidades territoriales con modelo de salud diferencial para zonas con población dispersa implementado</t>
  </si>
  <si>
    <t>Porcentaje de cuentas por pagar de las entidades territoriales por concepto de tecnologías no financiados con cargo a la UPC del régimen subsidiado prestados a 31 de diciembre de 2019 pagadas</t>
  </si>
  <si>
    <t>Densidad de médicos en las zonas dispersas (por cada 1.000 habitantes)</t>
  </si>
  <si>
    <t>Víctimas que han recibido atención y rehabilitación psicosocial</t>
  </si>
  <si>
    <t>Porcentaje de municipios que cuentan con mecanismo intersectorial para el abordaje de las violencias de género</t>
  </si>
  <si>
    <t>Lineamientos en salud con enfoque diferencial para el pueblo Rrom formulado.</t>
  </si>
  <si>
    <t>Talleres de socialización de políticas, planes, programas y normas para el Pueblo Rrom, realizados.</t>
  </si>
  <si>
    <t>Análisis de salud del pueblo Rrom actualizado</t>
  </si>
  <si>
    <t>Porcentaje de avance en la implementación de la Estrategia de seguimiento en salud para la población Rrom con discapacidad.</t>
  </si>
  <si>
    <t>Departamentos priorizados y asistidos técnicamente en la implementación del Programa de Prevención de las Violencias Sexuales en el Conflicto Armado y de Atención Integral a Mujeres Víctimas</t>
  </si>
  <si>
    <t>Hospitales en riesgo financiero medio y alto</t>
  </si>
  <si>
    <t>Porcentaje de hospitales públicos con factura electrónica implementada</t>
  </si>
  <si>
    <t>Porcentaje de sedes de prestadores públicos con servicios de telemedicina habilitados</t>
  </si>
  <si>
    <t>Porcentaje de avance del sistema de afiliación transaccional para salud y riesgos laborales</t>
  </si>
  <si>
    <t>Tasa de violencia contra niñas, niños y adolescentes (por cada 100.000 NNA entre 0 y 17 años)</t>
  </si>
  <si>
    <t>Solicitudes atendidas. Las solicitudes atendidas serán por demanda.</t>
  </si>
  <si>
    <t>Talleres  realizados</t>
  </si>
  <si>
    <t>Niñas, niños y adolescentes beneficiarios de la estrategia de desarrollo naranja</t>
  </si>
  <si>
    <t>Porcentaje de niñas y niños en primera infancia que cuentan con atenciones priorizadas en el marco de la atención integral</t>
  </si>
  <si>
    <t>Familias con alto riesgo de vulneración o con niños, niñas y adolescentes en protección, atendidas por el programa Mi Familia</t>
  </si>
  <si>
    <t>Mujeres Gestantes atendidas en  servicios de primera infancia.</t>
  </si>
  <si>
    <t>Madres comunitarias nuevas en proceso de formación o cualificación en atención integral a la primera infancia</t>
  </si>
  <si>
    <t>Mujeres víctimas de violencia sexual en el marco del conflicto focalizadas y atendidas con la Estrategia de Reparación Integral</t>
  </si>
  <si>
    <t>Víctimas retornadas, reubicadas o integradas localmente</t>
  </si>
  <si>
    <t>Víctimas que han superado la situación de vulnerabilidad causada por el desplazamiento forzado</t>
  </si>
  <si>
    <t>Víctimas reparadas administrativamente</t>
  </si>
  <si>
    <t>Sujetos de reparación colectiva reparados administrativamente</t>
  </si>
  <si>
    <t>Sujetos de reparación colectiva étnicos indemnizados</t>
  </si>
  <si>
    <t>Museo de Memoria Histórica de Colombia y Archivo de Derechos Humanos construido, dotado y puesto al servicio de la sociedad</t>
  </si>
  <si>
    <t>Iniciativas de memoria histórica sobre el conflicto armado acompañadas</t>
  </si>
  <si>
    <t>Municipios en los que se implementarán los PDET con memoria documental preservada</t>
  </si>
  <si>
    <t>Porcentaje de producción de oro proveniente de títulos mineros</t>
  </si>
  <si>
    <t>Productos prospectivos de inteligencia estratégica y contrainteligencia de Estado, difundidos</t>
  </si>
  <si>
    <t>Sectores priorizados con productos de inteligencia estratégica y contrainteligencia de Estado, difundidos</t>
  </si>
  <si>
    <t>Ahorros al Estado en procesos en los que interviene la Agencia de Defensa Jurídica del Estado</t>
  </si>
  <si>
    <t>Porcentaje de entidades priorizadas  que implementan políticas de prevención del daño antijurídico</t>
  </si>
  <si>
    <t>Porcentaje de personas identificadas con riesgo extraordinario, extremo o inminente con medidas de protección implementadas</t>
  </si>
  <si>
    <t>Porcentaje de colectivos identificados con riesgo extraordinario, extremo o inminente con medidas de protección implementadas</t>
  </si>
  <si>
    <t>Porcentaje de mujeres en riesgo extremo o extraordinario con medidas de protección</t>
  </si>
  <si>
    <t>Días hábiles promedio que toma el estudio de riesgo para la implementación de las medidas de protección</t>
  </si>
  <si>
    <t>Mujeres atendidas con hijos menores de tres años en Establecimientos de Reclusión de Orden Nacional (ERON)</t>
  </si>
  <si>
    <t>Cupos penitenciarios y carcelarios entregados (nacionales y territoriales)</t>
  </si>
  <si>
    <t>Porcentaje de establecimientos de reclusión nacional con programas de educación formal</t>
  </si>
  <si>
    <t>Megaproyectos de inversión atraídos</t>
  </si>
  <si>
    <t>Porcentaje de las compras públicas gestionadas a través de la Tienda Virtual del Estado Colombiano (TVEC ) y SECOP II</t>
  </si>
  <si>
    <t>Derechos de explotación recaudados anualmente por concepto de Juegos de Suerte y Azar de carácter nacional</t>
  </si>
  <si>
    <t>Personas beneficiadas con asistencia técnica en materia de Derecho de Autor y Derechos Conexos</t>
  </si>
  <si>
    <t>Registros aprobados de obras, actos y contratos otorgados por la Dirección Nacional de Derechos de Autor</t>
  </si>
  <si>
    <t>Tasa de homicidios (por 100.000 habitantes)</t>
  </si>
  <si>
    <t>Tasa de hurtos a personas (por 100.000 habitantes)</t>
  </si>
  <si>
    <t>Productores atendidos con servicio de extensión agropecuaria</t>
  </si>
  <si>
    <t>Entidades territoriales asistidas en programas  de prevención y protección de mujeres lideresas</t>
  </si>
  <si>
    <t>Niñas y niños con educación inicialen el marco de la atención integral</t>
  </si>
  <si>
    <t>TipoPacto</t>
  </si>
  <si>
    <t>Pacto</t>
  </si>
  <si>
    <t>Linea</t>
  </si>
  <si>
    <t>IdVariable</t>
  </si>
  <si>
    <t>Variable</t>
  </si>
  <si>
    <t>Periodicidad</t>
  </si>
  <si>
    <t>DiasRezago</t>
  </si>
  <si>
    <t>FechaCorte</t>
  </si>
  <si>
    <t>PorcentajeAvanceActual</t>
  </si>
  <si>
    <t>PorcentajeAvanceCuatrienio</t>
  </si>
  <si>
    <t>estadoAvanceCuantitativo</t>
  </si>
  <si>
    <t>Transversales</t>
  </si>
  <si>
    <t>XI. Pacto por la Construcción de Paz: Cultura de la legalidad, convivencia, estabilización y víctimas</t>
  </si>
  <si>
    <t>A. Acciones efectivas para la política de estabilización: intervención coordinada en zonas estratégicas con seguridad, justicia y equidad</t>
  </si>
  <si>
    <t>Trimestral</t>
  </si>
  <si>
    <t>NULL</t>
  </si>
  <si>
    <t>Actualizado</t>
  </si>
  <si>
    <t>XVI. Pacto por la descentralización: conectar territorios, gobiernos y poblaciones</t>
  </si>
  <si>
    <t>B. Estimular tanto la productividad como la equidad, a través de la conectividad y los vínculos entre la ciudad y el campo</t>
  </si>
  <si>
    <t>XII. Pacto por la equidad de oportunidades para grupos étnicos: indígenas, negros, afrocolombianos, raizales, palenqueros y Rrom</t>
  </si>
  <si>
    <t>C. Capítulo de Rrom</t>
  </si>
  <si>
    <t xml:space="preserve">Educación </t>
  </si>
  <si>
    <t>Anual</t>
  </si>
  <si>
    <t>Estructurales</t>
  </si>
  <si>
    <t>III. Pacto por la equidad: política social moderna centrada en la familia, eficiente, de calidad y conectada a mercados</t>
  </si>
  <si>
    <t>C. Educación de calidad para un futuro con oportunidades para todos</t>
  </si>
  <si>
    <t>Desactualizado</t>
  </si>
  <si>
    <t>X. Pacto por la protección y promoción de nuestra cultura y desarrollo de la economía naranja</t>
  </si>
  <si>
    <t>A. Todos somos cultura: la esencia de un país que se transforma desde los territorios</t>
  </si>
  <si>
    <t>Bienal</t>
  </si>
  <si>
    <t>B. Colombia naranja: desarrollo del emprendimiento de base artística, creativa y tecnológica para la creación de las nuevas industrias</t>
  </si>
  <si>
    <t>E. Vivienda y entornos dignos e incluyentes</t>
  </si>
  <si>
    <t>Agricultura y Desarrollo Rural</t>
  </si>
  <si>
    <t>Semestral</t>
  </si>
  <si>
    <t>D. Gobiernos territoriales capaces y efectivos: fortalecimiento institucional y modernización para la descentralización efectiva y responsable</t>
  </si>
  <si>
    <t>Planeación Nacional</t>
  </si>
  <si>
    <t>I. Pacto por la legalidad: seguridad efectiva y justicia transparente para que todos vivamos con libertad y en democracia</t>
  </si>
  <si>
    <t>A. Seguridad, autoridad y orden para la libertad: Defensa Nacional, seguridad ciudadana y colaboración ciudadana</t>
  </si>
  <si>
    <t xml:space="preserve">Defensa </t>
  </si>
  <si>
    <t>II. Pacto por el emprendimiento, la formalización y la productividad: una economía dinámica, incluyente y sostenible que potencie todos nuestros talentos</t>
  </si>
  <si>
    <t>B. Transformación empresarial: desarrollo productivo, innovación y adopción tecnológica para la productividad</t>
  </si>
  <si>
    <t>VII. Pacto por la transformación digital de Colombia: Gobierno, empresas y hogares conectados con la era del conocimiento.</t>
  </si>
  <si>
    <t>A. Colombia se conecta: masificación de la banda ancha e inclusión digital de todos los colombianos</t>
  </si>
  <si>
    <t>C. Alianza contra la corrupción: tolerancia cero con los corruptos</t>
  </si>
  <si>
    <t>VIII. Pacto por la calidad y eficiencia de servicios públicos: agua y energía para promover la competitividad y el bienestar de todos</t>
  </si>
  <si>
    <t>B. Agua limpia y saneamiento básico adecuado: hacia una gestión responsable, sostenible y equitativa</t>
  </si>
  <si>
    <t>IV. Pacto por la sostenibilidad: producir conservando y conservar produciendo</t>
  </si>
  <si>
    <t>A. Sectores comprometidos con la sostenibilidad y la mitigación del cambio climático</t>
  </si>
  <si>
    <t>D. Instituciones ambientales modernas, apropiación social de la biodiversidad y manejo efectivo de los conflictos socioambientales</t>
  </si>
  <si>
    <t>J. Equidad en la diversidad</t>
  </si>
  <si>
    <t>B. Imperio de la ley y convivencia: derechos humanos, justicia accesible, oportuna y en toda Colombia, para todos</t>
  </si>
  <si>
    <t>XIV. Pacto de equidad para las mujeres</t>
  </si>
  <si>
    <t>B. Educación y empoderamiento económico para la eliminación de brechas de género en el mundo del trabajo</t>
  </si>
  <si>
    <t>K. Que nadie se quede atrás: acciones coordinadas para la reducción de la pobreza</t>
  </si>
  <si>
    <t>Regional</t>
  </si>
  <si>
    <t>XVII. Pacto Región Pacífico: Diversidad para la equidad, la convivencia pacífica y el desarrollo sostenible</t>
  </si>
  <si>
    <t>Transversal</t>
  </si>
  <si>
    <t>XVIII. Pacto Región Caribe: Una transformación para la igualdad de oportunidades y la equidad</t>
  </si>
  <si>
    <t>B. Salud para todos con calidad y eficiencia, sostenible por todos</t>
  </si>
  <si>
    <t>D. Alianza por la seguridad alimentaria y la nutrición: ciudadanos con mentes y cuerpos sanos</t>
  </si>
  <si>
    <t>Quinquenal</t>
  </si>
  <si>
    <t>E. Promoción de la salud sexual y los derechos reproductivos para niñas, niños y adolescentes</t>
  </si>
  <si>
    <t>F. Derecho de las mujeres a una vida libre de violencias</t>
  </si>
  <si>
    <t>G. Juventud naranja: todos los talentos cuentan para construir país</t>
  </si>
  <si>
    <t>H. Dignidad y felicidad para todos los adultos mayores</t>
  </si>
  <si>
    <t>M. Familias con futuro para todos</t>
  </si>
  <si>
    <t>A. Primero las niñas y los niños: desarrollo integral desde la primera infancia hasta la adolescencia</t>
  </si>
  <si>
    <t>A. Entorno para crecer: formalización, emprendimiento y dinamización empresarial</t>
  </si>
  <si>
    <t xml:space="preserve">Registraduría </t>
  </si>
  <si>
    <t>E. Instrumentos e información para la toma de decisiones que promueven el desarrollo regional</t>
  </si>
  <si>
    <t>C. Un mundo de posibilidades: aprovechamiento de mercados internacionales y atracción de inversiones productivas</t>
  </si>
  <si>
    <t xml:space="preserve">Hacienda y Crédito Público </t>
  </si>
  <si>
    <t xml:space="preserve">Función Pública </t>
  </si>
  <si>
    <t>XV. Pacto por una gestión pública efectiva</t>
  </si>
  <si>
    <t>A. Transformación de la Administración pública</t>
  </si>
  <si>
    <t>Mensual</t>
  </si>
  <si>
    <t>Consistencia Macroeconómica</t>
  </si>
  <si>
    <t>XXVI. Consistencia macroeconómica, fiscal y de resultados económicos y sociales</t>
  </si>
  <si>
    <t>A. Fundamentos macroeconómicos del PND</t>
  </si>
  <si>
    <t>B. Estrategia fiscal y Macroeconómica</t>
  </si>
  <si>
    <t>D. Iniciativas de regulación financiera para la profundización financiera</t>
  </si>
  <si>
    <t>E. Campo con progreso: una alianza para dinamizar el desarrollo y la productividad  de la Colombia rural</t>
  </si>
  <si>
    <t>B. Biodiversidad y riqueza natural: activos estratégicos de la Nación</t>
  </si>
  <si>
    <t>C. Colombia resiliente: conocimiento y prevención para la gestión del riesgo de desastres y la adaptación al cambio climático</t>
  </si>
  <si>
    <t>G. Mujeres rurales como agentes de transformación en el campo</t>
  </si>
  <si>
    <t>V. Pacto por la Ciencia, la Tecnología y la Innovación: un sistema para construir el conocimiento de la Colombia del futuro</t>
  </si>
  <si>
    <t>A. Desarrollo de sistemas nacionales y regionales de innovación integrados y eficaces</t>
  </si>
  <si>
    <t>F. Trabajo decente, acceso a mercados e ingresos dignos: acelerando la inclusión productiva</t>
  </si>
  <si>
    <t>D. Reparación: Colombia atiende y repara a las víctimas</t>
  </si>
  <si>
    <t>A. Políticas e inversiones para el desarrollo, el ordenamiento y fortalecimiento de la asociatividad</t>
  </si>
  <si>
    <t>B. Gasto público efectivo</t>
  </si>
  <si>
    <t>C. Instrumentos y herramientas que orientan la inversión y el gasto eficiente para la estabilización, la Construcción de Paz y la cultura de la legalidad</t>
  </si>
  <si>
    <t>D. Estado simple: menos trámites, regulación clara y más competencia</t>
  </si>
  <si>
    <t>L. Herramientas para una política social moderna y conectada a mercados</t>
  </si>
  <si>
    <t>B. Mayor coordinación y eficiencia para la estabilización</t>
  </si>
  <si>
    <t>D. Innovación pública para un país más moderno</t>
  </si>
  <si>
    <t>XXV. Pacto Región Océanos: Colombia, potencia bioceánica</t>
  </si>
  <si>
    <t>F. Turismo: el propósito que nos une</t>
  </si>
  <si>
    <t>XXI. Pacto Región Santanderes: Eje logístico, competitivo y sostenible de Colombia</t>
  </si>
  <si>
    <t>XXIV. Pacto Región Llanos - Orinoquia: Conectar y potenciar la despensa sostenible de la región con el país y el mundo</t>
  </si>
  <si>
    <t>XXIII. Pacto Eje Cafetero y Antioquia: Conectar para la competitividad y el desarrollo logístico sostenible</t>
  </si>
  <si>
    <t>IX. Pacto por los recursos minero-energéticos para el crecimiento sostenible y la expansión de oportunidades</t>
  </si>
  <si>
    <t>A. Desarrollo minero energético con responsabilidad ambiental y social</t>
  </si>
  <si>
    <t xml:space="preserve">Minas y Energía </t>
  </si>
  <si>
    <t>A. Energía que transforma: hacia un sector energético más innovador, competitivo, limpio y equitativo</t>
  </si>
  <si>
    <t>B. Seguridad energética para el desarrollo productivo</t>
  </si>
  <si>
    <t>B. Hacia una sociedad digital e industria 4.0: por una relación más eficiente, efectiva y transparente entre mercados, ciudadanos y Estado</t>
  </si>
  <si>
    <t>VI. Pacto por el transporte y la logística para la competitividad y la integración regional</t>
  </si>
  <si>
    <t>A. Gobernanza e institucionalidad moderna para el transporte y la logística eficientes y seguros</t>
  </si>
  <si>
    <t>B. Movilidad urbano-regional sostenible para la equidad, la competitividad y la calidad de vida</t>
  </si>
  <si>
    <t>C. Corredores estratégicos intermodales: red de transporte nacional, nodos logísticos y eficiencia modal</t>
  </si>
  <si>
    <t>D. Innovación financiera y movilización de nuevas fuentes de pago</t>
  </si>
  <si>
    <t>XXII. Pacto Región Amazonía: Desarrollo sostenible por una Amazonia viva</t>
  </si>
  <si>
    <t>XX. Pacto Región Central: Centro de innovación y nodo logístico de integración productiva nacional e internacional</t>
  </si>
  <si>
    <t>D. Participación de las mujeres en escenarios de poder y toma de decisiones</t>
  </si>
  <si>
    <t>E. Participación ciudadana: promoviendo el diálogo y la inclusión democrática para la equidad</t>
  </si>
  <si>
    <t>D. Colombia en la escena global: política exterior responsable, innovadora y constructiva</t>
  </si>
  <si>
    <t>C. Desarrollo urbano y Sistema de Ciudades (SC) para la sostenibilidad, productividad y la calidad de vida</t>
  </si>
  <si>
    <t>Ciencia, Tecnología e Innovación</t>
  </si>
  <si>
    <t>B. Más ciencia, más futuro: compromiso para duplicar la inversión pública y privada en ciencia, tecnología e innovación</t>
  </si>
  <si>
    <t>C. Tecnología e investigación para el desarrollo productivo y social</t>
  </si>
  <si>
    <t>C. El cuidado, una apuesta de articulación y corresponsabilidad</t>
  </si>
  <si>
    <t>XIX. Pacto Seaflower Región: Por una región próspera, segura y sostenible San Andrés</t>
  </si>
  <si>
    <t>XIII. Pacto por la inclusión de todas las personas con discapacidad</t>
  </si>
  <si>
    <t>A. Alianza por la inclusión y la dignidad de todas las personas con discapacidad</t>
  </si>
  <si>
    <t>Bimestral</t>
  </si>
  <si>
    <t>I. Deporte y recreación para el desarrollo integral de los individuos, para la convivencia y la cohesión social</t>
  </si>
  <si>
    <t>H. Equidad para las mujeres en la construcción de paz</t>
  </si>
  <si>
    <t>Inteligencia</t>
  </si>
  <si>
    <t>Eje de mayor relación con la variable</t>
  </si>
  <si>
    <t>No aplica</t>
  </si>
  <si>
    <t>Pacto del PND</t>
  </si>
  <si>
    <t>Línea del PND</t>
  </si>
  <si>
    <t>Número de la acción del documento CONPES o de la variable del PND</t>
  </si>
  <si>
    <t xml:space="preserve">Nombre de la acción del documento CONPES o de la variable del PND </t>
  </si>
  <si>
    <t>id observación</t>
  </si>
  <si>
    <t>Cuenta de id observación</t>
  </si>
  <si>
    <t>Documento CONPES</t>
  </si>
  <si>
    <t>PND</t>
  </si>
  <si>
    <t>Hogares</t>
  </si>
  <si>
    <t>Sector productivo</t>
  </si>
  <si>
    <t>Número de acciones y variables</t>
  </si>
  <si>
    <t>Número de acciones y variables por sector</t>
  </si>
  <si>
    <t>Etiquetas de columna</t>
  </si>
  <si>
    <t>Promedio de Avance meta anual</t>
  </si>
  <si>
    <t>Receptor</t>
  </si>
  <si>
    <t>Tipo</t>
  </si>
  <si>
    <t>Sector2</t>
  </si>
  <si>
    <t>Número de la acción</t>
  </si>
  <si>
    <t>Nombre de la acción</t>
  </si>
  <si>
    <t>Eje de mayor relación con la acción</t>
  </si>
  <si>
    <t>Sigla sector</t>
  </si>
  <si>
    <t>Número de acciones</t>
  </si>
  <si>
    <t>155-Política Nacional Farmacéutica</t>
  </si>
  <si>
    <t>3760-Proyectos viales bajo el esquema de asociaciones público privadas: cuarta generación de concesiones viales</t>
  </si>
  <si>
    <t>3810-Política para el suministro de agua potable y saneamiento básico en la zona rural</t>
  </si>
  <si>
    <t>3835-Declaración de importancia estratégica del proyecto de apoyo a la formación de capital humano altamente calificado en el exterior.</t>
  </si>
  <si>
    <t>3847-Plan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t>
  </si>
  <si>
    <t>3857-Lineamientos de política para la gestión de la red terciaria</t>
  </si>
  <si>
    <t>3858-Modificación al Documento CONPES 3750, importancia estratégica del proyecto “Apoyo financiero al plan de inversiones en infraestructura para fortalecer la prestación de los servicios de acueducto y alcantarillado en el municipio de Santiago de Cali”</t>
  </si>
  <si>
    <t>3862-Modificación al Documento CONPES 3835 "Declaración de importancia estratégica del proyecto de apoyo a la formación de capital humano altamente calificado en el exterior"</t>
  </si>
  <si>
    <t>3866-Política Nacional de Desarrollo Productivo</t>
  </si>
  <si>
    <t>3874-Política nacional para la gestión integral de residuos sólidos.</t>
  </si>
  <si>
    <t>3886-Lineamientos de política y programa nacional de pago por servicios ambientales para la construcción de paz.</t>
  </si>
  <si>
    <t>3889-Declaración de importancia estratégica del proyecto vías para el Chocó: transversal Quibdó-Medellín y transversal Central del Pacífico</t>
  </si>
  <si>
    <t>3892-Lineamientos de política para estimular la inversión privada en ciencia, tecnología e innovación a través de deducciones tributarias.</t>
  </si>
  <si>
    <t>3900-Apoyo del Gobierno nacional al Sistema de transporte público de Bogotá y declaratoria de importancia estratégica del proyecto Primera Línea de Metro–tramo 1</t>
  </si>
  <si>
    <t>3902-Declaratoria de importancia estratégica del proyecto RegioTram de Occidente</t>
  </si>
  <si>
    <t>3904-Plan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
declaración de importancia estratégica del Plan Maestro de Alcantarillado del municipio de Mocoa (Fase I)</t>
  </si>
  <si>
    <t>3914-Modificación del Documento CONPES 3880 Declaración de importancia estratégica del proyecto de inversión Apoyo para fomentar el acceso con calidad a la educación superior a través de incentivos a la demanda en Colombia.</t>
  </si>
  <si>
    <t>3915-Lineamientos de política y estrategias para el desarrollo regional sostenible del Macizo colombiano</t>
  </si>
  <si>
    <t>3916-Declaración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t>
  </si>
  <si>
    <t>3919-Política Nacional de Edificaciones Sostenibles</t>
  </si>
  <si>
    <t>3920- Política nacional de explotación de datos (Big Data)</t>
  </si>
  <si>
    <t>3934-Política de Crecimiento Verde</t>
  </si>
  <si>
    <t>3943-Política para el mejoramiento de la calidad del aire</t>
  </si>
  <si>
    <t>3944-Estrategia para el Desarrollo Integral del Departamento de La Guajira y sus pueblos indígenas</t>
  </si>
  <si>
    <t>3945-Apoyo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t>
  </si>
  <si>
    <t>3950-Estrategia para la atención de la migración desde Venezuela a Colombia</t>
  </si>
  <si>
    <t>3955-Estrategia para el fortalecimiento de la acción comunal en Colombia</t>
  </si>
  <si>
    <t>3956-Política de Formalización Empresarial</t>
  </si>
  <si>
    <t>3957-Política Nacional de Laboratorios: Prioridades para mejorar el cumplimiento de estándares de calidad.</t>
  </si>
  <si>
    <t>3963-Política para la Modernización del Sector Transporte Automotor de Carga</t>
  </si>
  <si>
    <t>3968-Declaración de importancia estratégica del Proyecto de Desarrollo, Masificación y Acceso a Internet Nacional, a través de la fase II de la iniciativa de Incentivos a la Demanda de Acceso a Internet</t>
  </si>
  <si>
    <t>3975-Política Nacional para la Transformación Digital e Inteligencia Artificial</t>
  </si>
  <si>
    <t>3977-Declaración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t>
  </si>
  <si>
    <t>3981-Declaración de Importancia Estratégica del Proyecto Capacitación de Recursos Humanos para la Investigación Nacional</t>
  </si>
  <si>
    <t>3982-Política Nacional Logística</t>
  </si>
  <si>
    <t>3983-Política de Desarrollo Espacial: Condiciones Habilitantes para el Impulso de la Competitividad Nacional</t>
  </si>
  <si>
    <t>3988-Tecnologías para Aprender: Política Nacional para Impulsar la Innovación en las Prácticas Educativas a través de las Tecnologías Digitales</t>
  </si>
  <si>
    <t>3990-Colombia Potencia Bioceánica Sostenible 2030</t>
  </si>
  <si>
    <t>3992-Estrategia para la Promoción de la Salud Mental en Colombia</t>
  </si>
  <si>
    <t>3760-Cuarta generación de concesiones viales</t>
  </si>
  <si>
    <t>3835-DIE formación de capital humano altamente calificado en el exterior.</t>
  </si>
  <si>
    <t>3847-Plan Todos Somos PAZcífico</t>
  </si>
  <si>
    <t xml:space="preserve">3862-Modificación al Documento CONPES 3835 </t>
  </si>
  <si>
    <t>3886-Pago por servicios ambientales</t>
  </si>
  <si>
    <t>3889-DIE del proyecto vías para el Chocó</t>
  </si>
  <si>
    <t>3900-Primera Línea de Metro–tramo 1</t>
  </si>
  <si>
    <t>3810-Suministro de agua potable y saneamiento básico en la zona rural</t>
  </si>
  <si>
    <t>3858-Modificación al Documento CONPES 3750: acueducto y alcantarillado Cali</t>
  </si>
  <si>
    <t>3892-Estímulo inversión privada en ciencia, tecnología e innovación a través de deducciones tributarias.</t>
  </si>
  <si>
    <t>3902-DIE del proyecto RegioTram de Occidente</t>
  </si>
  <si>
    <t>3904-Plan para la Reconstrucción del municipio de Mocoa, 2017-2022</t>
  </si>
  <si>
    <t>3914-Modificación del Documento CONPES 3880 DIE: Apoyo para fomentar el acceso con calidad a la educación superior a través de incentivos a la demanda en Colombia.</t>
  </si>
  <si>
    <t>3915-Desarrollo regional sostenible del Macizo colombiano</t>
  </si>
  <si>
    <t>3916-DIE carretera Santafé de Bogotá-Chiquinquirá-Bucaramanga-San Alberto de la troncal central. Cundinamarca-Santander-Norte de Santander</t>
  </si>
  <si>
    <t>3945-DIE“Construcción del Tramo 1 de la Primera Línea de Metro de Bogotá para Mejorar las Condiciones de Movilidad de sus Habitantes. Bogotá”</t>
  </si>
  <si>
    <t>3957-Política Nacional de Laboratorios</t>
  </si>
  <si>
    <t>3968-DIE proyecto Desarrollo, Masificación y Acceso a Internet Nacional</t>
  </si>
  <si>
    <t>3977-DIE Mi Casa Ya y Semillero de Propietarios</t>
  </si>
  <si>
    <t>3981-DIE Capacitación de Recursos Humanos para la Investigación Nacional</t>
  </si>
  <si>
    <t>3983-Política de Desarrollo Espacial</t>
  </si>
  <si>
    <t>3988-Tecnologías para Aprender</t>
  </si>
  <si>
    <t>Número de variables</t>
  </si>
  <si>
    <t>II. Pacto por el emprendimiento, la formalización y la productividad: una economía dinámica, incluyente y sostenible</t>
  </si>
  <si>
    <t>Política Nacional de Confianza y Seguridad Digital</t>
  </si>
  <si>
    <t xml:space="preserve">1.1 </t>
  </si>
  <si>
    <t>Coordinar y diseñar una estrategia de formación de capacidades en materia de seguridad digital, en la cual se unifiquen las iniciativas de sensibilización y generación de habilidades en los ciudadanos en Colombia en materia de seguridad digital, con la intención de mitigar la duplicación de esfuerzos aislados y fortalecer las capacidades en seguridad digital de los ciudadanos. Esta estrategia definirá una hoja de ruta para su institucionalización, de forma que se logre su ejecución de manera permanente.</t>
  </si>
  <si>
    <t xml:space="preserve">1.2 </t>
  </si>
  <si>
    <t>Unificar en una hoja de ruta las iniciativas para fortalecer las competencias en seguridad digital con enfoque diferencial e inclusivo de género para mujeres o los ciudadanos que se identifiquen con este género, de manera que se incluyan las iniciativas definidas y en ejecución, e iniciativas adicionales que se requieran para promover la participación del género femenino en los diferentes sectores: público, privado y academia. Todo esto con el fin de desarrollar capacidades con enfoque diferencial, promoviendo en la ciudadanía la concientización, el desarrollo de competencias en seguridad digital. Esta hoja de ruta definirá una línea de acción para su institucionalización, de forma que se logre su ejecución de manera permanente.</t>
  </si>
  <si>
    <t xml:space="preserve">1.3 </t>
  </si>
  <si>
    <t>Desarrollar e implementar una hoja de ruta para el desarrollo de iniciativas con el fin de promover la participación de las comunidades en el fortalecimiento de capacidades en seguridad digital, bajo un enfoque diferencial e inclusivo. En la estrategia se deberá establecer la forma en la cual se institucionalizará para su desarrollo de manera permanente.</t>
  </si>
  <si>
    <t xml:space="preserve">1.4 </t>
  </si>
  <si>
    <t>Diseñar e implementar una estrategia para la creación de hábitos de uso seguro y responsable de las TIC que posibilite generar, en la trayectoria educativa completa, el desarrollo de competencias y la formación en seguridad y confianza digital. Esto, con el fin de elevar la cultura en seguridad digital y ciber higiene, que puedan incorporarse en los diferentes niveles de formación educativa.</t>
  </si>
  <si>
    <t xml:space="preserve">1.5 </t>
  </si>
  <si>
    <t>Diseñar programas de formación profesional con enfoque para el trabajo y desarrollo humano, los cuales atenderán las necesidades sectoriales para fortalecer las competencias en áreas como la seguridad digital, seguridad de la información, ciberseguridad e infraestructuras críticas. El Ministerio de Tecnologías de la Información y las Comunicaciones apoyará con los expertos temáticos que participarán en jornadas de diseño y desarrollo curricular y en la validación técnica para garantizar la pertinencia y calidad de los programas de formación profesional, los cuales promoverán la gestión efectiva de los riesgos de seguridad digital, adoptando buenas prácticas y referentes tales como el Marco para el desarrollo de fuerza laboral en Ciberseguridad de la Iniciativa Nacional de Educación en Seguridad Cibernética (NICE, por sus siglas en ingles).</t>
  </si>
  <si>
    <t xml:space="preserve">1.6 </t>
  </si>
  <si>
    <t>Elaborar y ejecutar un programa de desarrollo de capacidades dirigido a organizaciones públicas (tanto del orden nacional como territorial), con el fin de promover la gestión efectiva de los riesgos de seguridad digital, adoptando buenas prácticas y marcos de referencia de ciberseguridad para tecnologías de amplia utilización y para tecnologías de la Cuarta Revolución Industrial.</t>
  </si>
  <si>
    <t xml:space="preserve">1.7 </t>
  </si>
  <si>
    <t>Elaborar y poner en marcha un programa de desarrollo de capacidades dirigido a los niveles directivos y ejecutivos de entidades del Estado del orden nacional como territorial, de modo que les permita identificar, valorar y gestionar adecuadamente los riesgos de seguridad digital. Lo anterior con la finalidad de mejorar el marco de acción para la toma de decisiones en esta materia y el fortalecimiento de capacidades en las organizaciones públicas. Este programa deberá contemplar el impacto sobre la seguridad digital de las nuevas tecnologías y de las tecnologías emergentes.</t>
  </si>
  <si>
    <t xml:space="preserve">1.8 </t>
  </si>
  <si>
    <t>Elaborar y poner en marcha un programa de desarrollo de capacidades dirigido a los niveles directivos y ejecutivos de organizaciones privadas, así como a las organizaciones privadas que se consideren como operadores de infraestructuras críticas o prestadores de servicios esenciales, de modo que les permita identificar, valorar y gestionar adecuadamente los riesgos de seguridad digital. Lo anterior con la finalidad de promover el cierre de brecha en capacidades y la gestión de riesgos de seguridad digital en el país.</t>
  </si>
  <si>
    <t xml:space="preserve">1.9 </t>
  </si>
  <si>
    <t>Elaborar y ejecutar una estrategia de fortalecimiento de las empresas de la industria de Tecnologías de la Información que provean bienes y servicios de seguridad digital, contemplando la articulación con el programa de formación de fuerza laboral en ciberseguridad, de forma que se promueva el desarrollo de talento pertinente y cualificado para esta industria y evaluando acciones complementarias como la constitución de clústeres específicos en bienes y servicios relacionados con seguridad digital, con apoyo de las Cámaras de Comercio, de forma que apalanque su fortalecimiento en iniciativas y programas de desarrollo empresarial bajo su cargo.</t>
  </si>
  <si>
    <t>Realizar el diagnóstico y las consecuentes recomendaciones de solución de los posibles problemas existentes en el marco normativo vigente que puedan afectar: i) el ejercicio libre y pacífico de la ciudadanía digital; ii) la defensa y seguridad nacional y iii) la persecución, investigación y sanción de la comisión de conductas punibles a través del uso de las Tecnologías de la Información y las Comunicaciones (TIC).</t>
  </si>
  <si>
    <t>Diseñar e implementar una ruta de acción que permita avanzar en el desarrollo de la normatividad en materia de seguridad digital, para lo cual tendrá en cuenta, entre otros, el impacto del Internet de las cosas (IoT), las Redes y Sistemas OT, el Big Data, la Computación en la Nube, la Inteligencia Artificial (IA), el Machine Learning e Interfaces de Programación de Aplicaciones (API) y otras tecnologías emergentes, en materia de confianza y seguridad digital.</t>
  </si>
  <si>
    <t>Elaborar el diagnóstico actual y el plan de mejoramiento continuo de sus propias capacidades operativas, administrativas, humanas, científicas y de infraestructura tecnológica. Lo anterior con el fin de apalancar recursos para el fortalecimiento de dichas entidades en materia de seguridad digital. Se presentará anualmente un informe ante la Consejería Nacional de Asuntos Económicos y Transformación Digital de la Presidencia de la República, o quien haga sus veces, sobre el desarrollo de este plan de mejoramiento continuo.</t>
  </si>
  <si>
    <t>Definir los lineamientos para la conformación de una Red de Participación Cívica Digital que permita a las múltiples partes interesadas interactuar y cooperar frente a una amenaza cibernética. Lo anterior, con el propósito de fortalecer y ampliar las capacidades de Seguridad Digital en Colombia. Dichas Red de Participación Cívica Digital actuará en el marco de los principios fundamentales de la presente política, en particular la salvaguarda de los derechos humanos, así como del derecho internacional humanitario.</t>
  </si>
  <si>
    <t>Coordinar la elaboración de lineamientos para los planes de mejora en seguridad digital con el fin de fortalecer las capacidades del Sistema de Seguridad Social Integral en el manejo, gestión e intercambio de la información, dada la condición de infraestructura crítica cibernética del Sistema de Seguridad Social Integral.</t>
  </si>
  <si>
    <t>Establecer dentro del Modelo Nacional de Gestión de Incidentes, los lineamientos con las condiciones especiales para la gestión de riesgos y el manejo de incidentes en seguridad digital relacionados con el manejo, gestión e intercambio de la información del Sistema de Seguridad Social Integral. Esto con el fin de asegurar la información y que se dé la atención en condiciones de prioridad a los incidentes que lleguen a ocurrir. Estas condiciones especiales deberán integrarse con el procedimiento general de atención a incidentes ya existente establecido por el Comité de Seguridad Digital.</t>
  </si>
  <si>
    <t>Coordinar la incorporación de los mecanismos idóneos del caso (técnicos, legales, organizacionales, etc.) que permitan recopilar la evidencia digital necesaria en caso de materialización de algún incidente cibernético dentro del manejo, gestión e intercambio de la información del subsistema de Salud del Sistema de Seguridad Social Integral. Estos mecanismos deberán alinearse con la normatividad nacional que haya sido expedida al respecto.</t>
  </si>
  <si>
    <t>Diseñar, estructurar y presentar el proyecto de implementación del Equipo de Respuesta a Incidentes de Seguridad de Tecnología de la Información CSIRT (Computer Security Incident Response Team) del Sector de la Seguridad Social Integral.</t>
  </si>
  <si>
    <t>Diseñar, estructurar y presentar el proyecto de implementación del Equipo de Respuesta a Incidentes de Seguridad de Tecnología de la Información CSIRT (Computer Security Incident Response Team) del Sector Inteligencia, con el fin que contribuya en la protección de la seguridad digital nacional.</t>
  </si>
  <si>
    <t>Diseñar una propuesta del registro central único de incidentes de seguridad digital a nivel nacional, con el fin de analizar las tipologías de los incidentes y valorar periódicamente la necesidad de priorizar estrategias y recursos para su gestión. Dicho registro central único de incidentes deberá integrar los reportes existentes en la materia realizados por las múltiples partes interesadas procurando simplificar el envío, determinando medios seguros de entrega y garantizando la confidencialidad, conservación y uso adecuado de la información que se intercambie entre partes.</t>
  </si>
  <si>
    <t xml:space="preserve">2.1 </t>
  </si>
  <si>
    <t>Liderar y poner a consideración ante el Comité de Seguridad Digital la estructuración oficial de la gobernanza de seguridad digital en el país, definiendo los objetivos, alcance, roles, responsabilidades y competencias tanto de las diferentes instancias encargadas de la seguridad digital en el país, como las correspondientes a una unidad de política de ciberseguridad. Igualmente, se establecerán los mecanismos dinámicos y protocolos de coordinación y articulación estratégica, que: (i) cuenten con un esquema de representación de todas las múltiples partes interesadas, (ii) definan los roles y las responsabilidades, en el marco de sus funciones, de las múltiples partes interesadas; (iii) generen una matriz de comunicación y seguimiento entre las instancias máximas, el coordinador nacional y las múltiples partes interesadas. Lo anterior con el fin de coordinar la ejecución de las acciones relacionadas con la política nacional de confianza y seguridad digital</t>
  </si>
  <si>
    <t xml:space="preserve">2.2 </t>
  </si>
  <si>
    <t>Presentar ante el Consejo de Seguridad Nacional las decisiones prioritarias que puedan requerirse para la implementación de la política de confianza y seguridad digital y para todo lo relacionado en materia de seguridad digital. Lo anterior con el fin fortalecer los mecanismos de toma de decisiones para la articulación estratégica en torno a la seguridad digital en Colombia. .</t>
  </si>
  <si>
    <t xml:space="preserve">2.3 </t>
  </si>
  <si>
    <t>Presentar anualmente, ante el Comité de Seguridad Digital, los resultados del seguimiento a la agenda nacional de seguridad digital. Esto con el fin de fortalecer los mecanismos de información y toma de decisiones preventiva, para la articulación estratégica en torno a la seguridad digital en Colombia. .</t>
  </si>
  <si>
    <t xml:space="preserve">2.4 </t>
  </si>
  <si>
    <t>Crear un Sistema Nacional de Gestión de Incidentes Cibernéticos que tendrá como fin: i) articular los esfuerzos institucionales para la gestión oportuna de los incidentes cibernéticos, ii) ser la fuente oficial de las estadísticas de los incidentes cibernéticos reportados en el país, iii) estandarizar un mecanismo de reporte periódico de incidentes y vulnerabilidades cibernéticas que permita identificarlos, evaluarlos y comunicarlos a los interesados y iv) servir de fuente para la toma de decisiones por parte del Gobierno Nacional. Se debe desarrollar la implementación tecnológica del Sistema Nacional de Gestión de Incidentes Cibernéticos. La información de este sistema la podrán consultar en tiempo real los organismos de seguridad del estado.</t>
  </si>
  <si>
    <t xml:space="preserve">2.5 </t>
  </si>
  <si>
    <t>Establecer un modelo para la divulgación periódica de vulnerabilidades en todos los sectores con un alcance definido entre los puntos de contacto de los propietarios y operadores de activos que soportan actividades críticas y las instancias pertinentes del Gobierno nacional. Para el desarrollo de este modelo se involucrarán a las múltiples partes interesadas y se contemplarán experiencias internacionales al respecto.</t>
  </si>
  <si>
    <t xml:space="preserve">2.6 </t>
  </si>
  <si>
    <t>Establecer un procedimiento para la promoción y divulgación del modelo de divulgación periódica de vulnerabilidades, con el fin de que las vulnerabilidades divulgadas, sean subsanadas por la entidad responsable.</t>
  </si>
  <si>
    <t xml:space="preserve">2.7 </t>
  </si>
  <si>
    <t>Crear e implementar un Sistema de Intercambio de Información Cibernética, con miras a facilitar la divulgación de indicadores de compromiso entre los actores que interactúan en el entorno digital a nivel nacional e internacional. Dicho sistema se articulará con el registro central único de incidentes de seguridad digital.</t>
  </si>
  <si>
    <t xml:space="preserve">2.8 </t>
  </si>
  <si>
    <t>Generar un estudio para la actualización del modelo de gobernanza de la seguridad digital en Colombia, para los sectores público y privado, con el objetivo de apoyar en el fortalecimiento de la organización de seguridad digital en el país. .</t>
  </si>
  <si>
    <t xml:space="preserve">2.9 </t>
  </si>
  <si>
    <t>Realizar la medición de impacto de los incidentes de seguridad Digital, en el sector público Colombiano para definir la viabilidad de inversión en las acciones de prevención y mitigación de los riesgos de seguridad Digital.</t>
  </si>
  <si>
    <t>Elaborar un reporte anual para el Coordinador Nacional de Seguridad Digital, sobre los logros y avances de ejecución (desde las perspectivas cualitativa y cuantitativa) de los planes de fortalecimiento de las capacidades para cada una de las instancias y entidades responsables de la ciberseguridad y ciberdefensa de la Nación. Dicho reporte debe tener como objetivo fomentar la prevención en seguridad digital, la promoción de toma de decisiones y la mejora continua de la gestión y respuesta a incidentes cibernéticos a nivel nacional.</t>
  </si>
  <si>
    <t xml:space="preserve">3.1 </t>
  </si>
  <si>
    <t>Formular el decreto reglamentario para la aplicación y aprovechamiento de estándares, modelos, normas y herramientas que permita la adecuada gestión de riesgos de seguridad digital y respuesta a incidentes del sector. Lo anterior, para generar confianza en los procesos de las entidades públicas y garantizar la protección de datos personales y la inclusión y actualización permanente de políticas de seguridad y confianza digital. La formulación de dicho decreto se hará en coordinación con el Comité de Seguridad Digital, evaluando los mejores estándares, modelos, normas, herramientas y buenas prácticas con enfoque en el análisis e información de amenazas cibernéticas, que se apliquen mejor a la realidad del país.</t>
  </si>
  <si>
    <t xml:space="preserve">3.2 </t>
  </si>
  <si>
    <t>Crear una serie de guías metodológicas para la identificación y gestión de riesgos de seguridad digital en la adopción que las entidades del sector público hagan de tecnologías de la cuarta revolución industrial, tales como, Internet de las cosas (IoT), blockchain, Big data, Computación en la Nube, Inteligencia Artificial (IA).</t>
  </si>
  <si>
    <t xml:space="preserve">3.3 </t>
  </si>
  <si>
    <t>Expedir los lineamientos y guías que faciliten a las entidades públicas adelantar los procesos de adopción y actualización de tecnologías con el fin de disminuir las vulnerabilidades derivadas de la obsolescencia tecnológica y así favorecer la seguridad digital en el país. Dichos lineamientos y guías se integrarán a la actual política de Gobierno Digital y se enmarcarán en los principios establecidos en el Artículo 147 de la Ley 1955 de 2019 por la cual se expide el Plan Nacional de Desarrollo 2018-2022 “Pacto por Colombia, Pacto por la Equidad”.</t>
  </si>
  <si>
    <t>Dirección Nacional de Inteligencia</t>
  </si>
  <si>
    <t>Servicio Nacional De aprendizaje</t>
  </si>
  <si>
    <t>DNI</t>
  </si>
  <si>
    <t>Inteligencia estratégica y contrainteligencia</t>
  </si>
  <si>
    <t>Formular Plan de Acción que fortalezca la articulación sectorial en relación con las decisiones alrededor del recurso hídrico y la economía circular en el marco del CNA.</t>
  </si>
  <si>
    <t>Definir y socializar lineamientos para que las entidades territoriales desarrollen un Plan de Acción Regional para la prestación de los servicios de acueducto y alcantarillado.</t>
  </si>
  <si>
    <t>Definir lineamientos para la elaboración de un único instrumento de planeación de nivel municipal, para garantizar el acceso a los servicios de acueducto y alcantarillado.</t>
  </si>
  <si>
    <t>Apoyar la formulación y estructuración de dos pilotos que contengan la aplicación de un modelo para la reducción de pérdidas de agua, con el fin de replicar experiencias exitosas en otros sistemas de acueducto.</t>
  </si>
  <si>
    <t>Revisar en los procedimientos de revisión y definición quinquenal de las bases del nuevo marco tarifario de acueducto y alcantarillado, incentivos que permitan a los prestadores mejorar su gestión frente a la disminución de pérdidas en los sistemas de acueducto.</t>
  </si>
  <si>
    <t>Publicar y socializar la Guía para la Optimización Energética en Sistemas de Tratamiento de Agua, con el propósito de garantizar una mayor eficiencia en el uso de energía en la prestación de los servicios de acueducto y alcantarillado.</t>
  </si>
  <si>
    <t>Establecer lineamientos de "Buenas Prácticas de Gobierno Corporativo" para la conducción, gestión y el control de las empresas del sector de acueducto y alcantarillado. Esto con el objeto de mejorar los procesos organizacionales de las empresas de servicios públicos</t>
  </si>
  <si>
    <t>Calcular y publicar los resultados del Indicador Único Sectorial (IUS) conforme a lo establecido en la Resolución 906 de la CRA, para focalizar y definir acciones de vigilancia y control.</t>
  </si>
  <si>
    <t>Elaborar y publicar diagnósticos comparativos de Benchmarking para empresas de acueducto y alcantarillado, para evaluar el desempeño de los prestadores de estos servicios, teniendo en cuenta los indicadores establecidos como base para el cálculo del IUS.</t>
  </si>
  <si>
    <t>Expedir la reglamentación que permita dinamizar los procesos de regionalización y fusión de empresas, para impulsar la regionalización en la prestación de los servicios de acueducto y alcantarillado.</t>
  </si>
  <si>
    <t>Apoyar la estructuración de dos mercados regionales (prestación del servicio público en varios municipios por un solo prestador), para la mejora en el desempeño de la prestación del servicio público e implementación de economías de escala.</t>
  </si>
  <si>
    <t>Brindar asistencia técnica y acompañamiento para la entrada de operación de tres esquemas regionales de prestación de los servicios de acueducto o alcantarillado.</t>
  </si>
  <si>
    <t>Establecer lineamientos regulatorios tendientes a mejorar las condiciones de mercado y generar incentivos que permitan avanzar en la conformación de esquemas regionales de prestación de los servicios.</t>
  </si>
  <si>
    <t>Apoyar la formulación y estructuración de dos proyectos de alcance regional relacionados con la prestación de los servicios de acueducto y alcantarillado, para potenciar esquemas regionales, economías de escala y mejorar la prestación de estos servicios.</t>
  </si>
  <si>
    <t>Realizar jornadas de asistencia técnica en el proceso de estructuración de proyectos de inversión a municipios priorizados, resaltando los aspectos claves que deben considerar en los ejercicios de estructuración.</t>
  </si>
  <si>
    <t>Publicar en la Web del Observatorio de Sistema de Ciudades del DNP y del Ministerio de Vivienda, Ciudad y Territorio tutoriales acerca del proceso de formulación de proyectos de acueducto y alcantarillado, para orientar a las entidades territoriales en la estructuración de proyectos y agilizar su viabilización.</t>
  </si>
  <si>
    <t>Elaborar informes de los resultados respecto al proceso de viabilización de proyectos a partir de 2019, con el fin de analizar los avances por parte de los municipios en los procesos para formulación y mejora en tiempos de revisión de proyectos.</t>
  </si>
  <si>
    <t>Definir, estructurar y divulgar una guía de buenas prácticas para los contratos de ejecución de proyectos de inversión de acueducto y alcantarillado, con el propósito de fortalecer los proyectos en su etapa de ejecución.</t>
  </si>
  <si>
    <t>Estructurar y divulgar la guía metodológica para uso institucional y territorial que permita adelantar los ejercicios de priorización de inversiones por parte de las entidades territoriales.</t>
  </si>
  <si>
    <t>Revisar y formular mecanismos de focalización para subsidios que consideren las condiciones socioeconómicas de los usuarios, con el fin de mejorar la asignación de subsidios a los servicios públicos y permitir mayor eficiencia en el uso de los recursos sectoriales.</t>
  </si>
  <si>
    <t>Realizar la Mesa de Expertos en Estratificación, para revisar , entre otros temas, la metodología de estratificación actual y proponer mecanismos de focalización más eficientes.</t>
  </si>
  <si>
    <t>Realizar un estudio que permita identificar cambios en la composición del Fondo de Inversiones de Agua (FIA), con el objeto de apalancar recursos y financiación para los Planes Departamentales de Agua.</t>
  </si>
  <si>
    <t>Analizar en los estudios a desarrollar para la revisión de las fórmulas tarifarias de los servicios de públicos domiciliarios de acueducto y alcantarillado, alternativas para incentivar mayores inversiones sectoriales por parte de los prestadores de estos servicios públicos.</t>
  </si>
  <si>
    <t>Definir ajustes a los instrumentos de financiación relacionados con el sector de agua potable (tasa por utilización del agua) y manejo de aguas residuales (tasa retributiva), para fortalecer la gestión de descontaminación de los cuerpos hídricos</t>
  </si>
  <si>
    <t>Estructurar y publicar el Plan de Manejo de Aguas Residuales Municipales (PMAR 2020-2050) con el objetivo de establecer estrategias normativas, institucionales, financieras y de inversión, para avanzar con el saneamiento de vertimientos de aguas residuales municipales.</t>
  </si>
  <si>
    <t>Apoyar el proceso de estructuración de los proyectos definidos en el PMAR 2020-2050 en 5 municipios priorizados, para contribuir al incremento del tratamiento de aguas residuales.</t>
  </si>
  <si>
    <t>Elaborar y publicar a través del Observatorio de Sistema de Ciudades informe que dé cuenta sobre los procesos de operación y eficiencia de remoción de los sistemas de tratamiento de aguas residuales existentes en el país.</t>
  </si>
  <si>
    <t>Actualizar los capítulos o secciones de Tratamiento de Aguas Residuales del Reglamento Técnico para el Sector de Agua Potable y Saneamiento Básico (RAS), para la incorporación de requisitos técnicos, financieros y ambientales de los municipios, la gestión de subproductos y el reúso, definidos en las Resoluciones 330 de 2017 y 844 de 2018.</t>
  </si>
  <si>
    <t>Realizar un estudio que analice el uso de subproductos (biosólidos, arenas, biogás, entre otros) generados de los sistemas de tratamiento de aguas residuales y de agua potable, para identificar su potencial en el ciclo productivo.</t>
  </si>
  <si>
    <t>Realizar un estudio sobre reúso de agua residual y aguas lluvias y publicar el documento en el Observatorio de Sistema de Ciudades con los resultados más relevantes, con el fin de obtener información que permita impulsar la formulación de proyectos de reúso de agua.</t>
  </si>
  <si>
    <t>Brindar acompañamiento a un sector productivo en la estructuración de un proyecto piloto para identificar potencialidades de reúso de aguas residuales domésticas tratadas.</t>
  </si>
  <si>
    <t>Publicar guía metodológica para la formulación e implementación de Sistemas Urbanos de Drenaje Sostenible (SUDS), con el fin de fortalecer los procesos de manejo de aguas a nivel municipal.</t>
  </si>
  <si>
    <t>Realizar talleres para la revisión de la Resolución 1207 de 2014 y socialización de los ajustes, a fin de promover mejores condiciones para actividades de reúso.</t>
  </si>
  <si>
    <t>Establecer lineamientos para la elaboración de los Planes de Gestión Social que formulan los PDA, de forma que en dichos lineamientos se consideren prácticas ambientales por parte de los usuarios y mayor compromiso de la comunidad con la gestión eficiente y la protección del recurso hídrico.</t>
  </si>
  <si>
    <t>Formular lineamientos frente a la gobernanza de agua incorporando aspectos como educación, participación, manejo y transformación de conflictos, fortalecimiento institucional y gestión del conocimiento y de la información.</t>
  </si>
  <si>
    <t>Reestructurar el Sistema Único de Información SUI, con el fin de fortalecer los procesos de generación de información confiable y oportuna, y lograr la interoperabilidad con los demás sistemas de información del sector.</t>
  </si>
  <si>
    <t>Diseñar e implementar el Plan de Acción que analice el estado actual de los sistemas de información y permita priorizar las iniciativas para cumplir con la integración e interoperabilidad de los sistemas de información relacionados con el sector Agua Potable y Saneamiento Básico (Sistema Único de Información -SUI-; Sistema de Información de Recurso Hídrico -SIRH-; Sistema de Información de la Vigilancia de la Calidad del Agua para Consumo Humano -SIVICAP-; Sistema de Inversiones en Agua Potable y Saneamiento Básico -SINAS-; y Sistema de Información Ambiental de Colombia -SIAC-).</t>
  </si>
  <si>
    <t>Implementar y mantener actualizada una herramienta de infraestructura espacial de datos con el fin de construir, a partir de ella y con la identificación de código catastral, información relevante, oportuna y confiable para la prestación de los servicios de acueducto y alcantarillado.</t>
  </si>
  <si>
    <t>Realizar el diagnóstico de registros administrativos para su fortalecimiento en términos de calidad y confiabilidad de información de agua relevante para el seguimiento de la estrategia de Economía Circular.</t>
  </si>
  <si>
    <t>Implementar el Sistema de Información de Economía Circular, para la medición del tránsito del país al modelo circular, a partir de información estadística y científico-técnicas.</t>
  </si>
  <si>
    <t>Desarrollar un plan de fortalecimiento para la captura de información estadística referente a la gestión de los servicios de Agua Potable y Manejo de Aguas Residuales.</t>
  </si>
  <si>
    <t>Renovar la infraestructura tecnológica del Sistema de Inversiones en Agua Potable y Saneamiento Básico-SINAS, que permita mejorar la calidad de la información y su respectiva publicación, articular los instrumentos de planeación territoriales, facilitar la viabilización de proyectos y adelantar el seguimiento y monitoreo de las inversiones sectoriales</t>
  </si>
  <si>
    <t xml:space="preserve">Comisión de Regulación de Agua Potable y Saneamiento Básico </t>
  </si>
  <si>
    <t xml:space="preserve">Ministerio de Vivienda, Ciudad y Territorio </t>
  </si>
  <si>
    <t xml:space="preserve">Superintendencia de Servicios Públicos Domiciliarios </t>
  </si>
  <si>
    <t xml:space="preserve">Departamento Nacional de Planeación </t>
  </si>
  <si>
    <t xml:space="preserve">Ministerio de Ambiente y Desarrollo Sostenible </t>
  </si>
  <si>
    <t>Economía Circular en la Gestión de los Servicios de Agua Potable y Manejo de Aguas Residuales</t>
  </si>
  <si>
    <t>Diseñar e implementar un programa de acompañamiento y fortalecimiento del modelo de corresponsales digitales que incluya la participación del sector financiero y promueva el uso de los productos y canales a los que se refiere el Decreto 222 de 2020.</t>
  </si>
  <si>
    <t>Ampliar la red de intermediarios no tradicionales a través del fondeo a Fintech dedicadas a dispensar crédito productivo de manera ágil y masiva a los microempresarios. Lo anterior entendiendo que es un canal eficiente que minimiza costos de operación que finalmente se trasladan a los microempresarios a través de la tasa de financiación.</t>
  </si>
  <si>
    <t>Revisar las barreras normativas existentes para el financiamiento a través de un estudio del leasing en Colombia, para lograr un marco legal más amplio que favorezca la innovación y oferta de productos y servicios financieros alternativos</t>
  </si>
  <si>
    <t>Presentar a la CNCA una propuesta técnica y normativa mediante la cual el FAG pueda garantizar operaciones de leasing, para profundizar la financiación de activos productivos y tecnología en el sector agropecuario.</t>
  </si>
  <si>
    <t>Poner en marcha el sistema de registro de factura electrónica, para impulsar el factoring electrónico y la negociación de facturas.</t>
  </si>
  <si>
    <t>Realizar un diagnóstico de sectores que se encuentran excluidos del sistema financiero por considerarse de alto riesgo, para determinar si hay cambios normativos que permitan su inclusión.</t>
  </si>
  <si>
    <t>Elaborar un estudio sobre el desarrollo del seguro paramétrico en Colombia, que identifique las mejores prácticas en sectores distintos al agropecuario, para su profundización en el mercado y la formulación de recomendaciones de ajustes normativos.</t>
  </si>
  <si>
    <t>Revisar el instrumento de recolección de información que sirve como insumo del Reporte de Inclusión Financiera, para establecer los ajustes necesarios e incluir más datos sobre seguros empresariales y sus características.</t>
  </si>
  <si>
    <t>Proponer recomendaciones que permitan mejorar los modelos de calificación crediticia (scoring) para población vulnerable, jóvenes y mipymes utilizando información alternativa (RUES, Prueba psicométrica, economía comportamental, entre otros), para lograr que estas personas y empresas puedan contar con un historial crediticio que facilite la gestión de riesgo cuando se busca un crédito formal.</t>
  </si>
  <si>
    <t>Desarrollar un modelo de calificación crediticia (scoring) para jóvenes con miras a flexibilizar su inclusión financiara en los créditos educativos, este modelo incorporará las recomendaciones del Departamento Nacional de Planeación que permitan mejorar el modelo de calificación.</t>
  </si>
  <si>
    <t>Regular el uso de la tecnología para la prestación de los servicios financieros propios de las organizaciones solidarias, con el fin de ampliar su oferta y mejorar su pertinencia. Lo anterior, en perspectiva de facilitar la inclusión financiera en el sector de la economía solidaria.</t>
  </si>
  <si>
    <t>Otorgar microcrédito a través de entidades microfinancieras, buscando mecanismos innovadores que aumenten la cobertura del microcrédito en el país, incluyendo pero sin limitarse a, garantías por parte de entidades multilaterales y bilaterales de desarrollo​.</t>
  </si>
  <si>
    <t>Diseñar e implementar un programa de apoyo a mipymes exportadoras a través de un acompañamiento integral que incluya facilidades para acceder a financiamiento complementando las políticas que establezca el Ministerio de Comercio, Industria y Turismo.</t>
  </si>
  <si>
    <t>Diseñar e implementar instrumentos para la profundización de la inclusión y educación financiera, especialmente el fomento de las microfinanzas para emprendimientos y micronegocios en contextos urbanos y rurales, a través de alianzas con entidades sin ánimo de lucro especializadas en el acceso de servicios microfinancieros, entre otros mecanismos, incluyendo un enfoque especial para las poblaciones vulnerables y de especial protección constitucional</t>
  </si>
  <si>
    <t>Identificar las principales barreras institucionales, operativas, comerciales y financieras para el uso del redescuento por parte de los intermediarios de microcrédito, para plantear recomendaciones en la Junta Directiva y en la Comisión Nacional de Crédito Agropecuario.</t>
  </si>
  <si>
    <t>Crear un observatorio de inclusión financiera rural con el fin de estudiar el comportamiento de la inclusión financiera en el sector agropecuario y en los territorios rurales y proveer insumos en el diseño de productos y servicios a la medida.</t>
  </si>
  <si>
    <t>Definir los tipos de productor del sector agropecuario y rural a partir de sus ingresos, con el fin de incentivar a los intermediarios financieros a originar crédito dirigido al pequeño productor, mediano productor emergente y en la agricultura campesina, familiar y comunitaria.</t>
  </si>
  <si>
    <t>Habilitar nuevos participantes para la administración y custodia de pagarés desmaterializados, para incentivar el uso del microcrédito y la originación en el pequeño productor.</t>
  </si>
  <si>
    <t>Presentar, a la CNCA, propuesta de actualización de las condiciones del Fondo Agropecuario de Garantías, para fomentar el uso de las garantías de este fondo por parte de los intermediarios financieros privados y promover una oferta de servicios financieros más amplia, ajustada a las necesidades de los productores agropecuarios y que se optimice continuamente por las dinámicas que genera la competencia entre intermediarios.</t>
  </si>
  <si>
    <t>Identificar las oportunidades de financiamiento mediante productos financieros digitales, así como la identificación de los requisitos técnicos, normativos e incentivos para la inclusión financiera digital en los territorios rurales, esto con el fin de promover instrumentos de acceso al crédito de bajo costo.</t>
  </si>
  <si>
    <t>Formular Planes Indicativos de Crédito y de Microfinanzas anuales, con indicadores específicos sobre nuevos productores con crédito, pequeños productores, mujeres y otros grupos de interés de la política de financiamiento agropecuario rural, para promover la inclusión financiera de esta población.</t>
  </si>
  <si>
    <t>Realizar un análisis de los resultados del proyecto de inversión "Implementación de Estrategias para la Inclusión Financiera en el Sector Agropecuario - Código BPIN 2018011000234" y socializarlo a la Comisión Nacional de Crédito Agropecuario, con el fin de que este órgano pueda plantear recomendaciones para su reformulación.</t>
  </si>
  <si>
    <t>Realizar las adecuaciones tecnológicas para la digitalización plena de los flujos y la modernización del SIIF con el fin de realizar los pagos de transferencias monetarias masivas del Gobierno Nacional, con el fin de dinamizar la interoperabilidad del sistema de pagos y reducir los costos de la dispersión de transferencias monetarias.</t>
  </si>
  <si>
    <t>Realizar un piloto de pagos de transferencias monetarias a un producto de depósito registrado en el programa y seleccionado por el beneficiario, con el fin de evaluar el proceso operativo y de realizar los ajustes necesarios para escalar su implementación.</t>
  </si>
  <si>
    <t>Realizar una nota de política acerca del impacto del método de pago de los programas de transferencias monetarias sobre el bienestar financiero, con el fin de socializar la evidencia encontrada a las entidades que hacen parte de la política de educación e inclusión financiera.</t>
  </si>
  <si>
    <t>Realizar un estudio sobre los determinantes de las brechas de género en acceso al crédito con el fin de proporcionar evidencia y lecciones para la formulación de política pública de inclusión financiera para las mujeres.</t>
  </si>
  <si>
    <t>Realizar un análisis del crédito agropecuario y rural otorgado a las mujeres, que permita realizar recomendaciones de mejora de los mecanismos actuales, así como estrategias comerciales para aumentar el acceso.</t>
  </si>
  <si>
    <t>Implementar modelos e instrumentos de inspección, vigilancia y control basados en riesgo para la prestación de servicios postales de pago.</t>
  </si>
  <si>
    <t>Realizar un estudio que determine bajo qué condiciones los servicios postales de pago contribuyen a la innovación, eficiencia y competencia en los sistemas de pago de bajo valor de Colombia.</t>
  </si>
  <si>
    <t>Expedir decreto reglamentario que vincule a las entidades microfinancieras con la política de vivienda y el desarrollo de nuevos productos financieros, para promover el desarrollo del marco regulatorio que permita que las microfinanzas se vinculen a la estrategia de mejoramiento de vivienda.</t>
  </si>
  <si>
    <t>Publicar y socializar la nueva versión del Documento No. 26: orientaciones pedagógicas para la educación económica y financiera, que permita incluir e implementar los resultados del pilotaje de gestión de riesgo realizado por el MEN en convenio con Fasecolda.</t>
  </si>
  <si>
    <t>Incluir como eje de trabajo la Educación Económica y Financiera en la Estrategia de Orientación Socio Ocupacional para adolescentes de educación media que permita enriquecer las guías y material físico y digital, y desarrollar habilidades que les permita realizar elecciones informadas para su futuro bienestar económico y financiero.</t>
  </si>
  <si>
    <t>Incluir en el Ecosistema de innovación para la educación media, en el eje de emprendimiento, la educación económica y financiera, para desarrollar habilidades que les permita analizar los riesgos y las oportunidades económicas y financieras.</t>
  </si>
  <si>
    <t>Diseñar e implementar una estrategia con estudiantes de media que promueva el desarrollo económico comunitario, el manejo transparente del dinero, y la cultura del ahorro e incluya componentes relacionados con la economía solidaria y la gestión del riesgo, de manera que los estudiantes desarrollen capacidades económicas y financieras para la planificación, organización e implementación de iniciativas que contribuyan al bienestar socioeconómico de la comunidad.</t>
  </si>
  <si>
    <t>Incluir componente de educación económica y financiera en la estrategia de doble titulación, para fortalecer las competencias económicas y financieras de los bachilleres técnicos titulados bajo esta modalidad.</t>
  </si>
  <si>
    <t>Diseñar un módulo físico y digital de educación económica y financiera, formación de emprendimiento y creación de empresas, en el ciclo de alfabetización de la educación formal para adultos, con el objetivo de contribuir al fortalecimiento de sus capacidades para la toma de decisiones económicas y financieras en el marco de potenciales iniciativas empresariales.</t>
  </si>
  <si>
    <t>Diseñar e implementar procesos de educación económica y financiera orientado a familias, en el marco de la plataforma virtual creada como parte del proceso de fortalecimiento de la Alianza Familia – Escuela, para brindar a los padres, madres y acudientes de los estudiantes herramientas para fortalecer sus competencias económicas y financiera de manera que contribuya al bienestar de los hogares.</t>
  </si>
  <si>
    <t>Diseñar, en articulación con los otros actores de la CIEEF, Objetos Virtuales de Aprendizaje (OVA) sobre EEF dirigido a Secretarios de Educación, Docentes y Directivos Docentes, los cuales serán publicados en los edusitios de la escuela de secretarios y Contacto Maestro, los cuales hacen parte del Portal Colombia Aprende.</t>
  </si>
  <si>
    <t>Brindar asistencia técnica a las 96 Secretarías de Educación certificadas para la socialización y apropiación de los lineamientos y orientaciones curriculares vigentes de educación económica y financiera, con el fin de facilitar la apropiación a nivel territorial de los desarrollos en educación económica y financiera realizados por el Ministerio de Educación.</t>
  </si>
  <si>
    <t>Realizar una evaluación sobre las acciones formuladas en el componente de educación formal de la Política de Inclusión y Educación Económica y Financiera, para conocer la efectividad de las estrategias de EEF en la comunidad educativa.</t>
  </si>
  <si>
    <t>Diseñar e implementar una estrategia de educación económica y financiera dentro del trabajo de seguimiento al aprendizaje en pruebas Supérate, para acompañar el fortalecimiento de competencias económicas y financiera en los grados en los que se implementa el programa.</t>
  </si>
  <si>
    <t>Brindar formación profesional integral relacionada con la educación económica y financiera con el fin de fortalecer los conocimientos y desarrollar habilidades, de acuerdo a las necesidades y a las exigencias del sector productivo y social.</t>
  </si>
  <si>
    <t>Diseñar e implementar estrategia de educación financiera focalizada en los jóvenes beneficiarios del crédito educativo y sus familias, con el fin de fortalecer sus conocimientos económicos y financiero, de manera tal que puedan manejar de mejor manera su portafolio financiero y puedan tomar decisiones informadas para financiar su acceso a la educación superior.</t>
  </si>
  <si>
    <t>Crear un observatorio de la financiación de la educación superior, el cual permitirá monitorear a los beneficiarios para evaluar el impacto de la financiación sobre el acceso, la permanencia, la graduación y el enganche laboral.</t>
  </si>
  <si>
    <t>Diseñar e implementar la estrategia formador de formadores para los funcionarios y personal de atención al usuario a lo largo del territorio nacional, con el fin de desarrollar conocimientos y habilidades que les permitan brindar una mejor asesoría a los ciudadanos respecto a las diversas opciones de financiación de la educación superior brindadas a través del ICETEX.</t>
  </si>
  <si>
    <t>Incluir en los programas de apoyo a los empresarios y emprendedores, entrenamientos en educación financiera, a través de los Centros de Desarrollo Empresarial (SBDC - SENA), con el fin de generar transferencia de conocimiento sobre educación financiera a emprendedores y empresarios en el marco de la ruta del emprendimiento en los 117 CDE a nivel nacional.</t>
  </si>
  <si>
    <t>Definir y socializar los contenidos mínimos que deben ofrecer los programas de educación económica y financiera no formal dirigido a población vulnerable, población rural, mujeres y microempresarios, con el fin de generar conocimiento y capacidades pertinentes a los grupos poblacionales a los que debe dirigirse la política de inclusión financiera.</t>
  </si>
  <si>
    <t>Implementar un sello de calidad para los programas de educación financiera no formal de las entidades vigiladas por la Superintendencia Financiera, con el fin de que las entidades certifiquen sus programas y ofrezcan contenido pertinente y de calidad.</t>
  </si>
  <si>
    <t>Implementar un sello de calidad a los programas de educación económica no formal de las entidades del sector solidario con el fin de que certifiquen sus programas y ofrezcan contenido pertinente y de calidad.</t>
  </si>
  <si>
    <t>Realizar un mapeo periódico de iniciativas en educación económica y financiera que permita llevar un registro en el tiempo facilitando el seguimiento y la generación de indicadores agregados de caracterización de estos programas. La información se solicitará de manera conjunta a partir de la encuesta diseñada por el Banco de la República, quien a su vez, liderará la consolidación y desarrollo del informe.</t>
  </si>
  <si>
    <t>Identificar sinergias entre la oferta institucional pública de educación económica y financiera no formal para mejorar la articulación entre ellas, mediante la implementación de la metodología ArCo del DNP a partir del mapeo de iniciativas realizado por Banco de la República. Lo anterior, con el objeto de contribuir a la eficiencia de los recursos destinados a estas actividades.</t>
  </si>
  <si>
    <t>Rediseñar la estructura organizacional y la operación de la plataforma Pesos Pensados en el marco de la CIEEF. En este rediseño operacional se tendrán en cuenta cuatro componentes: diseño de contenido relevante, articulación con otros portales, divulgación del contenido e implementación de un mecanismo de evaluación de resultados.</t>
  </si>
  <si>
    <t>Diseñar e implementar un programa de educación financiera a los enlaces regionales del DPS con el fin de replicar la información con los enlaces municipales para que brinden información sobre la usabilidad de los productos financieros a los beneficiarios de los programas de transferencias monetarias.</t>
  </si>
  <si>
    <t>Definir una estrategia de educación financiera rural para fomentar el uso productos financieros y mejorar la gestión integral de riesgos agropecuarios, la cual debe tener un enfoque diferencial y poblacional.</t>
  </si>
  <si>
    <t>Incluir módulos relacionados con educación económica y financiera, y módulos de sensibilización sobre la aceptación de pagos electrónicos por parte de las Mipymes en la oferta existente de apoyo a los empresarios (VUE, Centros de Desarrollo Empresarial, Micitio). Estos módulos incluirán temas de gestión de riesgos, administración de presupuesto, costeo, planeación, mecanismos de financiación alternativos (como factoring, crowdfunding), mercado de capitales y previsiones dependiendo del estado de desarrollo de la empresa.</t>
  </si>
  <si>
    <t>Adelantar un programa de adopción de medios de pago digitales presenciales y no presenciales por parte de las MiPymes.</t>
  </si>
  <si>
    <t>Desarrollar un programa de educación financiera empresarial que promuevan la formalización y la inclusión financiera en temas básicos financieros como costeo, flujo de caja, necesidades de financiación, fuentes de financiación, entre otros; a través del portafolio de servicios no financieros de Bancóldex. Esto con el objetivo de fortalecer las capacidades técnicas de los microempresarios que les permitan llevar de mejor manera sus negocios</t>
  </si>
  <si>
    <t>Coordinar el desarrollo de un proyecto que permita mejorar la educación financiera de las mipymes a través de un piloto que utilice la metodología de diarios financieros. Esto tiene el objetivo final de entender mejor el comportamiento de las mipymes para poder tomar mejores decisiones de política sobre este grupo poblacional.</t>
  </si>
  <si>
    <t>Mejorar la experiencia del usuario en el simulador de tarifas de la SFC a través de mejoras en la interfaz de manera que sean entendible y fácil de utilizar.</t>
  </si>
  <si>
    <t>Incluir la oferta de productos fintech y charlas de protección al consumidor dirigidas por la Superintendencia de Industria y Comercio en las ruedas financieras que organiza Banca de las Oportunidades. Esto promoverá el conocimiento y entendimiento sobre los productos fintech y facilitará la comunicación entre los supervisores y las personas y empresas logrando que esta sea más clara.</t>
  </si>
  <si>
    <t>Elevar a estándares internacionales los programas de supervisión del riesgo de conductas de sistema financiero para mejorar la protección al consumidor financiero, esto se realizará a través del establecimiento de lineamientos que permitan el cumplimiento y asistencia en el desarrollo de las responsabilidades establecidas en el Decreto 2555 de 2010, la Ley 1328 de 2009 y demás normativa aplicable en esta materia. Lo anterior con el fin de mantener la protección al consumidor en un entorno innovador</t>
  </si>
  <si>
    <t>Crear reportes de información sobre costos de productos de captación y colocación, para los consumidores financieros de las entidades de la economía solidaria que prestan servicios financieros. Estos reportes de información se realizarán con una periodicidad trimestral (Marzo, Junio, Septiembre y Diciembre). Estos reportes permitirán medir avances y retos de la actividad financiera del sector solidario y en consecuencia, una mejor toma de decisiones de política.</t>
  </si>
  <si>
    <t>Ajustar la circular jurídica y actualizar la guía de buen gobierno cooperativo para mejorar las políticas, guías e instrucciones sobre la implementación de Códigos de buen gobierno cooperativo de acuerdo con los criterios establecidos en el Decreto 962 de 2018 (incorporado en el Título 11 a la Parte 11 del Libro 2 del Decreto 1068 de 2015, Decreto Único Reglamentario del Sector Hacienda y Crédito Público).</t>
  </si>
  <si>
    <t>Implementar la supervisión basada en riesgos con el objetivo de mejorar la gestión de riesgos de las entidades de la economía solidaria que prestan servicios financieros y sus capacidades y la prestación de servicios a la población.</t>
  </si>
  <si>
    <t>Crear reportes de información respecto de las causas de sanción impuestas por la Delegatura de Protección al Consumidor de la SIC y las sentencias condenatorias proferidas por la Delegatura de Asuntos Jurisdiccionales de la SIC, en materia de protección al consumidor, relacionados con servicios financieros del sector solidario. Estos reportes permitirán medir avances y retos de la actividad financiera del sector solidario, y en consecuencia, una mejor toma de decisiones de política.</t>
  </si>
  <si>
    <t>Vincular la autenticación digital, como servicio ciudadano digital base, en el trámite definido por el Departamento de Prosperidad Social, en el marco de la implementación de los servicios ciudadanos digitales, para mitigar el fraude en la entrega de estos servicios, garantizar la vinculación efectiva de población vulnerable en programas sociales y disminuir la atomización de recursos públicos.</t>
  </si>
  <si>
    <t>Identificar aspectos sobre la portabilidad de cuentas, entre ellos, buenas prácticas internacionales, el impacto de su implementación para los actores del mercado y los ajustes normativos requeridos si se decidiera implementar en Colombia, lo anterior con el fin de mejorar el servicio al cliente financiero y de incentivar la competencia.</t>
  </si>
  <si>
    <t>Identificar, a través de un estudio, los ajustes normativos que se deben realizar para la implementación de la banca abierta (open banking) en Colombia, según el marco normativo vigente.</t>
  </si>
  <si>
    <t>Crear un Grupo de Sistemas de Pagos para coordinar los temas de los Sistemas de Pagos. Este grupo apoyará, entre otras, la implementación del decreto que modifica la regulación relacionada con el Sistema de Pagos de Bajo Valor, formulando acciones concretas para aumentar el impacto de esta normatividad.</t>
  </si>
  <si>
    <t>Revisar, a través de un estudio, los diferentes mecanismos que podrían ayudar a mejorar la competencia en el Sistema de Pagos de Bajo Valor.</t>
  </si>
  <si>
    <t>Crear, a través de la expedición de decreto reglamentario, la Comisión Intersectorial para la Inclusión y la Educación Económica y Financiera. Lo anterior con el fin de lograr una mejor articulación entre las entidades que participan en la política, así como mejorar la coordinación en la toma de decisiones de política y en la implementación y el seguimiento de las acciones propuestas en el presente documento Conpes y en las que se desarrollen a futuro.</t>
  </si>
  <si>
    <t>La Comisión Nacional de Crédito Agropecuario se articulará a la gobernanza de la inclusión y educación financiera propuesta en este documento, discutiendo una vez al año los lineamientos y recomendaciones, para lo cual la secretaría técnica presentará propuestas de implementación.</t>
  </si>
  <si>
    <t>Analizar la manera de hacer más eficiente y articulada la oferta pública de instrumentos destinados a mejorar la inclusión financiera. Esto se realizará a través de la implementación de la metodología ArCo, en el marco de la Comisión Intersectorial de Inclusión Financiera</t>
  </si>
  <si>
    <t>Revisar el efecto que tiene el Gravamen a los Movimientos Financieros (4x1000) sobre el uso de productos financieros para personas y mipymes, en particular, sobre el uso de los depósitos de bajo monto. Lo anterior se realizará a través de un documento, el cual dará recomendaciones sobre el monto de exención, los desarrollos legislativos y las implicaciones fiscales al respecto.</t>
  </si>
  <si>
    <t>Diseñar una medición estandarizada de salud o bienestar financiero a partir de los datos de inclusión financiera que maneja Banca de las Oportunidades. Esta medición será complementaria a las medidas de acceso, uso y calidad y permitirá hacerles seguimiento a estos cuatro componentes de la inclusión financiera.</t>
  </si>
  <si>
    <t>Realizar una evaluación técnica de viabilidad presupuestal y de la relevancia de implementar un módulo de educación e inclusión financiera en encuestas de hogares que se realizan actualmente, con el fin de contar con información con la periodicidad y representatividad necesaria, para realizar el monitoreo y seguimiento a la evolución de la situación de educación e inclusión financiera en Colombia</t>
  </si>
  <si>
    <t>Expedir un decreto reglamentario para definir la organización y funcionamiento de la Comisión Nacional de Crédito Agropecuario, conforme el Decreto-Ley 2371 de 2015, el cual tendrá en cuenta las directrices del Consejo Nacional de Política Económica y Social.</t>
  </si>
  <si>
    <t>Fondo para el Financiamiento del Sector Agropecuario</t>
  </si>
  <si>
    <t xml:space="preserve">Dirección de Impuestos y Aduanas Nacionales </t>
  </si>
  <si>
    <t xml:space="preserve">Unidad de Proyección Normativa y Estudios de Regulación Financiera </t>
  </si>
  <si>
    <t>Instituto Colombiano de Crédito Educativo y Estudios Técnicos en el Exterior Mariano Ospina Pérez</t>
  </si>
  <si>
    <t>Superintendencia de Economía Solidaria</t>
  </si>
  <si>
    <t xml:space="preserve">Ministerio de Tecnologías de la Información y las Comunicaciones </t>
  </si>
  <si>
    <t>Banco de la República</t>
  </si>
  <si>
    <t>Icetex</t>
  </si>
  <si>
    <t>Supersolidaria</t>
  </si>
  <si>
    <t>Banrep</t>
  </si>
  <si>
    <t>Órganos Autónomos</t>
  </si>
  <si>
    <t>Política Nacional de Inclusión y Educación económica y Financiera</t>
  </si>
  <si>
    <t>Definir los lineamientos para la construcción de un inventario oficial de objetos territoriales que constituyen derechos, restricciones y responsabilidades.</t>
  </si>
  <si>
    <t>Realizar el inventario y priorización de los objetos territoriales que constituyen derechos, restricciones y responsabilidades.</t>
  </si>
  <si>
    <t>Establecer una metodología para la definición de modelos extendidos LADM_COL y la caracterización de los objetos territoriales que constituyen derechos, restricciones y responsabilidades.</t>
  </si>
  <si>
    <t>Realizar el seguimiento a la implementación de los modelos extendidos de los objetos territoriales fundamentales para la administración del territorio.</t>
  </si>
  <si>
    <t>Implementar estándares técnicos para objetos territoriales que constituyen derechos, restricciones y responsabilidades.</t>
  </si>
  <si>
    <t>Acompañar técnicamente a las entidades productoras de información de los objetos territoriales que constituyen derechos, restricciones y responsabilidades en el proceso de implementación de estándares técnicos.</t>
  </si>
  <si>
    <t>Publicar y disponer, servicios digitales, de los objetos territoriales priorizados que constituyen derechos, restricciones y responsabilidades.</t>
  </si>
  <si>
    <t>Desarrollar la propuesta de estandarización y optimización de trámites al ciudadano relacionados con la administración del territorio.</t>
  </si>
  <si>
    <t>Acompañar la adopción o implementación de la propuesta de estandarización y optimización de trámites al ciudadano relacionados con la administración del territorio.</t>
  </si>
  <si>
    <t>Definir los lineamientos y criterios para una ventanilla integrada para la consulta y gestión de información sobre la administración del territorio, que también estará integrada al portal único del Estado.</t>
  </si>
  <si>
    <t>Diseñar una estrategia de mecanismos colaborativos para el mantenimiento, disposición y análisis de la información del territorio a través de una ventanilla integrada.</t>
  </si>
  <si>
    <t>Desarrollar insumos analíticos de medición y evaluación de capacidades territoriales en uso, análisis y explotación de la información relacionada con la administración del territorio.</t>
  </si>
  <si>
    <t>Desarrollar un programa de fortalecimiento de capacidad territorial en el uso, análisis y explotación de la información relacionada con la administración del territorio.</t>
  </si>
  <si>
    <t>Realizar el pilotaje del programa de fortalecimiento de capacidad territorial en el uso, análisis y explotación de la información relacionada con la administración del territorio.</t>
  </si>
  <si>
    <t>Implementar el programa de fortalecimiento de capacidad territorial en el uso, análisis y explotación de la información relacionada con la administración del territorio.</t>
  </si>
  <si>
    <t>Mapear los actores e instancias de decisión que hacen parte de la administración del territorio, tanto en el nivel nacional como territorial.</t>
  </si>
  <si>
    <t>Caracterizar el modelo de operación actual del SAT con el fin de visualizar los propósitos de las diferentes entidades con respecto al SAT, interacciones, beneficiarios, canales de atención, recursos, procesos, aliados, fuentes de financiación y resultados.</t>
  </si>
  <si>
    <t>Caracterizar los mecanismos actuales de resolución de conflictos entre los derechos, restricciones y responsabilidades relacionados con la administración del territorio.</t>
  </si>
  <si>
    <t xml:space="preserve">3.4 </t>
  </si>
  <si>
    <t>Identificar oportunidades de optimización del modelo de operación actual del SAT.</t>
  </si>
  <si>
    <t xml:space="preserve">3.5 </t>
  </si>
  <si>
    <t>Desarrollar una propuesta para formalización del SAT.</t>
  </si>
  <si>
    <t xml:space="preserve">3.6 </t>
  </si>
  <si>
    <t>Desarrollar una estrategia para la apropiación de la administración del territorio en los niveles territoriales.</t>
  </si>
  <si>
    <t>Estrategia para el Fortalecimiento de la Gobernanza en el Sistema de Administración del Territorio</t>
  </si>
  <si>
    <t>Reglamentar la estructura institucional del Sistema Integrado de Gestión Financiera Pública (SIGFP), mediante la creación de la Comisión Intersectorial de Información para la Gestión Financiera Pública, para contar con una instancia de orientación superior, coordinación y armonización de los subsistemas que producen información para la Gestión Financiera Pública (GFP).</t>
  </si>
  <si>
    <t>Elaborar e implementar el plan operativo del SIGFP en lo relacionado con el subsistema de programación fiscal y presupuesto, para que las entidades del orden nacional adopten mejores prácticas vigentes, procurando que, en la construcción de las metodologías, los procedimientos y las soluciones informáticas, se atiendan los requerimientos conjuntos de los demás subsistemas.</t>
  </si>
  <si>
    <t>Elaborar e implementar el plan operativo del SIGFP en lo relacionado con el subsistema de contabilidad, para que las entidades del orden nacional adopten mejores prácticas vigentes, procurando que, en la construcción de las metodologías, los procedimientos y las soluciones informáticas, se atiendan los requerimientos conjuntos de los demás subsistemas.</t>
  </si>
  <si>
    <t>Elaborar e implementar el plan operativo del SIGFP en lo relacionado con el subsistema de tesoro, para que las entidades del orden nacional adopten mejores prácticas vigentes, procurando que, en la construcción de las metodologías, los procedimientos y las soluciones informáticas, se atiendan los requerimientos conjuntos de los demás subsistemas.</t>
  </si>
  <si>
    <t>Elaborar e implementar el plan operativo del SIGFP en lo relacionado con el subsistema de estadísticas de finanzas públicas, para que las entidades del orden nacional adopten mejores prácticas vigentes, procurando que, en la construcción de las metodologías, los procedimientos y las soluciones informáticas, se atiendan los requerimientos conjuntos de los demás subsistemas.</t>
  </si>
  <si>
    <t>Determinar y expedir los instrumentos normativos requeridos para la reforma a competencias del órgano rector del subsistema de programación fiscal y presupuesto,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t>
  </si>
  <si>
    <t>Determinar y expedir los instrumentos normativos necesarios en el marco de las competencias como órgano rector de la Contabilidad Pública, que se requieran para la coordinación del SIGFP,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t>
  </si>
  <si>
    <t>Determinar y expedir instrumentos normativos requeridos para la reforma a competencias del órgano rector del subsistema de tesoro,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t>
  </si>
  <si>
    <t>Determinar y expedir instrumentos normativos requeridos para la reforma a competencias del órgano rector del subsistema de estadísticas de finanzas públicas,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t>
  </si>
  <si>
    <t>Determinar y evaluar la necesidad de ajustes normativos a los subsistemas de soporte para cubrir las necesidades de la GFP y proceder a su expedición, con el fin de que los subsistemas de soporte se articulen de forma coordinada y ordenada con los subsistemas centrales del SIGFP.</t>
  </si>
  <si>
    <t>Formular una estrategia para el desarrollo normativo sobre el manejo de sistemas tecnológicos que soportan el flujo de información de la Gestión Financiera Pública (GFP), que responda a las características de cada subsistema y contemple la necesidad de interoperabilidad y articulación entre estos. Esto, para lograr que las decisiones respecto a los marcos conceptuales y metodológicos en los que se produce la información de GFP se generen de forma articulada, para reducir la duplicidad en los requerimientos de información sobre la GFP y para fortalecer la transparencia y credibilidad en los datos de GFP frente a la ciudadanía.</t>
  </si>
  <si>
    <t>Definir lineamientos para la adopción de un modelo de procesos y procedimientos de GFP acordes con la visión integral de la gestión y con el Modelo ajustado replicable de gestión financiera integrada en una entidad pública. Esto, con el fin de fortalecer la visión integral de la GFP en el quehacer de las entidades públicas, de manera que los arreglos institucionales al interior de estas se ajusten a esta visión.</t>
  </si>
  <si>
    <t>Capacitar a las unidades ejecutoras de entidades territoriales en materia de GFP, de acuerdo con las reformas que se implementen en el subsistema de programación fiscal y presupuesto, con el fin de fortalecer las capacidades de las entidades territoriales en materia de GFP, en la medida en que avance la reforma a sus procesos y procedimientos.</t>
  </si>
  <si>
    <t>Capacitar a las entidades territoriales sujetas al ámbito de aplicación del Régimen de Contabilidad Pública en materia de GFP, de acuerdo con las reformas que se implementen en el subsistema de contabilidad, con el fin de fortalecer las capacidades de las entidades territoriales en materia de GFP, en la medida en que avance la reforma a sus procesos y procedimientos.</t>
  </si>
  <si>
    <t>Capacitar a las unidades ejecutoras de entidades territoriales en materia de GFP, de acuerdo con las reformas que se implementen en el subsistema de tesoro, con el fin de fortalecer las capacidades de las entidades territoriales en materia de GFP, en la medida en que avance la reforma a sus procesos y procedimientos.</t>
  </si>
  <si>
    <t>Capacitar a las unidades ejecutoras de entidades territoriales en materia de GFP, de acuerdo con las reformas que se implementen en el subsistema de estadísticas de finanzas públicas, con el fin de fortalecer las capacidades de las entidades territoriales en materia de GFP, en la medida en que avance la reforma a sus procesos y procedimientos.</t>
  </si>
  <si>
    <t>Capacitar a las unidades ejecutoras del nivel nacional en materia de GFP, de acuerdo con las reformas que se implementen en el subsistema de programación fiscal y presupuesto, con el fin de fortalecer las capacidades de las entidades del nivel nacional en materia de GFP, en la medida en que avance la reforma a sus procesos y procedimientos.</t>
  </si>
  <si>
    <t>Capacitar a las entidades del nivel nacional sujetas al ámbito de aplicación del Régimen de Contabilidad Pública en materia de GFP, de acuerdo con las reformas que se implementen en el subsistema de contabilidad, con el fin de fortalecer las capacidades de las entidades del nivel nacional en materia de GFP, en la medida en que avance la reforma a sus procesos y procedimientos.</t>
  </si>
  <si>
    <t>Capacitar a las unidades ejecutoras del nivel nacional en materia de GFP, de acuerdo con las reformas que se implementen en el subsistema de tesoro, con el fin de fortalecer las capacidades de las entidades del nivel nacional en materia de GFP, en la medida en que avance la reforma a sus procesos y procedimientos.</t>
  </si>
  <si>
    <t>Capacitar a las unidades ejecutoras del nivel nacional en materia de GFP, de acuerdo con las reformas que se implementen en el subsistema de estadísticas de finanzas públicas, con el fin de fortalecer las capacidades de las entidades del nivel nacional en materia de GFP, en la medida en que avance la reforma a sus procesos y procedimientos.</t>
  </si>
  <si>
    <t>Elaborar y adoptar un modelo de control transversal e integrado en materia de información de GFP, con el fin de fortalecer los procesos de control interno a la gestión de información de los subsistemas de GFP, de manera que se orienten al mejoramiento del manejo de la información y no se limiten a responder a los hallazgos de la CGR.</t>
  </si>
  <si>
    <t>Implementar el Catálogo de Clasificación Presupuestal de las Entidades Territoriales en los términos del artículo 2.8.1.2.5. del Decreto 1068 de 2015 y homologarlo con la clasificación económica y funcional del presupuesto en las entidades territoriales. Esto, con el fin de armonizar los procesos presupuestales de las entidades territoriales con los estándares internacionales vigentes en materia de información de GFP.</t>
  </si>
  <si>
    <t>Expedir y adoptar el Catálogo Integrado de Clasificación Presupuestal (CICP) y homologarlo con la clasificación económica y funcional de presupuesto, en todas las unidades ejecutoras del Presupuesto General del Sector Público (PGSP), con el fin de armonizar los procesos presupuestales de todas las unidades ejecutoras del PGSP con los estándares internacionales vigentes en materia de información de GFP.</t>
  </si>
  <si>
    <t>Armonizar la elaboracón de estadísticas fiscales con el marco analítico del Manual de Estadísticas de Finanzas Públicas (MEFP) 2014, a fin de ajustar el seguimiento fiscal con base en los referentes internacionales vigentes.</t>
  </si>
  <si>
    <t>Armonizar los Nuevos Marcos Normativos Contables (NMNC), expedidos por la CGN, con elementos direccionales que faciliten la interoperabilidad con los demás Subsistemas del SIGFP, así como con los requerimientos del MEFP 2014 y del SCN 2008, con el objeto de lograr que los desarrollos y actualizaciones en el subsistema de contabilidad estén articulados y respondan a las necesidades de los demás subsistemas del SIGFP y guarden armonía con los estándares internacionales vigentes.</t>
  </si>
  <si>
    <t>Elaborar un manual en el que se definan lineamientos para la modernización del subsistema del tesoro y su armonización con estándares internacionales, para establecer un marco de referencia uniforme respecto al tratamiento de la información de caja y deuda en todas las entidades del sector público.</t>
  </si>
  <si>
    <t>Definir y armonizar los subsistemas de presupuesto y contabilidad en función del Sistema de Cuentas Nacionales, mediante la identificación e implementación de las relaciones de equivalencia por definición y convención entre estos subsistemas, para lograr consistencia en las estadísticas fiscales, así como articulación entre el presupuesto y la contabilidad, y claridad para la toma de decisiones.</t>
  </si>
  <si>
    <t>Determinar las relaciones de equivalencia por definición y convención entre los diferentes subsistemas centrales del Sistema Integrado de Gestión Financiera Pública (SIGFP), como insumo para la definición de un marco conceptual y una arquitectura funcional común para el funcionamiento y soporte tecnológico de la GFP y para facilitar la implementación del sistema en entidades de diversos tamaños, con operaciones de distintos grados de complejidad.</t>
  </si>
  <si>
    <t>Elaborar los marcos conceptuales y metodológicos de los subsistemas de soporte para el Sistema Integrado de Gestión Financiera Pública (SIGFP), de manera que estos subsistemas también cuenten con bases conceptuales y metodológicas articuladas para su integración con el SIGFP.</t>
  </si>
  <si>
    <t>Definir un marco conceptual y una arquitectura funcional común para el soporte tecnológico de la GFP, como base para el desarrollo del Sistema Unificado de Gestión de Información Financiera Pública (SUGIFP), para definir el alcance de cada subsistema, reducir la duplicidad de funciones, incorporar un análisis estratégico, estandarizar las reglas de validación e integrar los desarrollos tecnológicos.</t>
  </si>
  <si>
    <t>Actualizar los sistemas de información de acuerdo con los avances en la armonización de los subsistemas centrales del Sistema Integrado de Gestión Financiera Pública (SIGFP), con el objeto de ir adaptando las herramientas tecnológicas a los avances en la reforma a la GFP y superando las limitaciones en cuanto a la incorporación de análisis estratégico, estandarización de las reglas de validación e integración de los desarrollos tecnológicos.</t>
  </si>
  <si>
    <t>Proyectar la reglamentación del Sistema Unificado de Gestión de Información Financiera Pública (SUGIFP) como insumo para su desarrollo, de acuerdo con la estrategia que se formule para el desarrollo normativo sobre el manejo de sistemas tecnológicos que soportan el flujo de información de la Gestión Financiera Pública (GFP).</t>
  </si>
  <si>
    <t>Desarrollar el Sistema Unificado de Gestión de Información Financiera Pública (SUGIFP) de acuerdo con los parámetros conceptuales, funcionales, metodológicos y jurídicos definidos, para lograr la interoperabilidad de las herramientas informáticas del SIGFP y la visión integrada de la GFP.</t>
  </si>
  <si>
    <t>Contaduría General de la Nación</t>
  </si>
  <si>
    <t>Contraloría General de la República</t>
  </si>
  <si>
    <t>CGN</t>
  </si>
  <si>
    <t>CGR</t>
  </si>
  <si>
    <t>Política Nacional de Información de Gestión Financiera Pública</t>
  </si>
  <si>
    <t>Desarrollar e implementar una estrategia para fomentar la mentalidad y cultura emprendedora, que incentive aspectos como la proactividad, el aprendizaje en la experimentación, la identificación de soluciones y oportunidades.</t>
  </si>
  <si>
    <t>Identificar las necesidades de actividades con enfoque psicosocial para emprendedores de población víctima y realizar la transferencia de conocimiento, metodologías y protocolos a las entidades para su implementación.</t>
  </si>
  <si>
    <t>Definir las habilidades blandas que debe adquirir el potencial emprendedor para cada una de las fases del emprendimiento y proponer ajustes y articulación de la oferta programática de las entidades del nivel nacional teniendo en cuenta los requerimientos de habilidades establecidos.</t>
  </si>
  <si>
    <t>Desarrollar e implementar una estrategia para fomentar en los emprendimientos, la innovación social, la sostenibilidad ambiental, la cooperación, en otros, incluyendo la promoción del modelo de sociedades BIC y la economía solidaria.</t>
  </si>
  <si>
    <t>Diseñar una estrategia para el fortalecimiento de las capacidades gerenciales y buen gobierno corporativo de los emprendedores y acompañar su implementación en los programas de emprendimiento y desarrollo empresarial.</t>
  </si>
  <si>
    <t>Formular e implementar una estrategia de fortalecimiento a emprendimientos de subsistencia e inclusión, que permita el mejoramiento de las capacidades productivas, a través de iniciativas de asistencia técnica y mentorías, incluyendo apoyo técnico para trámites y requisitos de producto y funcionamiento, de acuerdo con las realidades locales.</t>
  </si>
  <si>
    <t>Diseñar e implementar un esquema de oferta de servicios modulares para empresarios y emprendedores que requieran de fortalecimiento en capacidades contables, gerenciales, financieras, negociación, mercadeo y gestión del financiamiento, entre otras, garantizando la inclusión de un enfoque especial para aquellos empresarios y emprendedores pertenecientes a poblaciones vulnerables y de especial protección constitucional.</t>
  </si>
  <si>
    <t>Diseñar e implementar una estrategia para la prestación de asistencia técnica integral para creación de modelos empresariales viables y el desarrollo productivo de las empresas de mujeres, especialmente para la estructuración y ejecución de proyectos productivos y la creación de modelos empresariales viables y rentables.</t>
  </si>
  <si>
    <t>Desarrollar un estudio de brechas de capital humano para todos los actores del ecosistema de emprendimiento en el que se identifique los perfiles estratégicos (cantidad y calidad), con diferenciación de género y generar recomendaciones para la generación y atracción de talento en los vacíos de perfiles estratégicos identificados.</t>
  </si>
  <si>
    <t>Diseñar y desarrollar estrategias para la implementación de un enfoque de concurrencia de habilidades en los programas de emprendimiento donde se promueva la distribución de habilidades y responsabilidades en equipos multidisciplinarios.</t>
  </si>
  <si>
    <t>Diseñar e implementar modelos de scoring para emprendedores acompañados de capacitación tanto a emprendimientos como a entidades financieras, para instrumentos de financiación tales como líneas de créditos, líneas de leasing, entre otros.</t>
  </si>
  <si>
    <t>Desarrollar e implementar un piloto de esquema de garantías tecnológicas para emprendimientos de base científico/tecnológico.</t>
  </si>
  <si>
    <t>Revisar la oferta de instrumentos de cofinanciación existentes para la población vulnerable y de especial protección, y proponer su ajuste o la creación de nuevos instrumentos, identificando e implementando buenas prácticas para la entrega de capital semilla, capital de trabajo, accesos a activos productivos, materiales e insumos.</t>
  </si>
  <si>
    <t>Revisar y ajustar los instrumentos de capital semilla del Fondo Emprender, para reducir los tiempos y aumentar la eficiencia en los procesos de selección de beneficiarios, evaluación de planes de negocio, formalización de contratos y entrega y condonación de los recursos, entre otras oportunidades de mejora que se identifiquen.</t>
  </si>
  <si>
    <t>Escalar y rediseñar mecanismos para otorgar capital semilla a través del Fondo Emprender, a emprendimientos de base tecnológica o con vocación innovadora, donde se consideren para la condonación, entre otros ajustes, igual relevancia al crecimiento en ventas que a la generación de empleos formales.</t>
  </si>
  <si>
    <t>Estructurar e implementar un vehículo de inversión de CT+i, que incluya financiación de emprendimientos de base tecnológica para su fortalecimiento y aceleración.</t>
  </si>
  <si>
    <t>Diseñar e implementar una estrategia para el financiamiento del segmento empresarial mujer, vía equity, deuda, cofinanciación y garantías con condiciones especiales a través de instrumentos financieros y no financieros, entre otros.</t>
  </si>
  <si>
    <t>Revisar los instrumentos de financiamiento existentes del sector agricultura, dirigidos a emprendimientos asociativos y/o individuales rurales en etapa temprana, con el fin de elaborar una propuesta técnica para el ajuste y/o desarrollo de nuevos mecanismos de financiamiento alternativo para esta población.</t>
  </si>
  <si>
    <t>Diseñar e implementar un mecanismo mediante el cual el registro de los recursos de capital condonable o cofinanciación otorgados por el Gobierno Nacional (ej. SENA y iNNpulsa Colombia), en los estados financieros de los emprendedores, no se conviertan en un limitante para acceder a otros mecanismos de financiación.</t>
  </si>
  <si>
    <t>Formular e implementar un modelo estratégico de intervención dirigido al fortalecimiento y acompañamiento integral a emprendimientos rurales individuales y asociativos dirigidos a población en condiciones de pobreza, pobreza extrema y víctimas del conflicto armado, con el propósito de fomentar el emprendimiento rural y consolidar la inclusión social y productiva, a partir de la generación de ingresos y el mejoramiento de las condiciones de vida.</t>
  </si>
  <si>
    <t>Diseñar e implementar estrategias de formación de nuevos gestores de inversión ángel y fondos de capital emprendedor, para fomentar este tipo de instrumentos de financiación para el emprendimiento. Se podrán incluir la estructuración de instrumentos para cofinanciar la puesta en marcha de los fondos de capital emprendedor.</t>
  </si>
  <si>
    <t>Expedir regulación que permita flexibilizar las condiciones de entrada y comercialización de participaciones de Fondos de Capital Privado, de manera que se creen condiciones de mercado que promuevan los Fondos de Capital emprendedor tanto desde la oferta como desde la demanda.</t>
  </si>
  <si>
    <t>Diseñar un portafolio de instrumentos que permita la financiación de emprendimientos y proyectos productivos, donde se incluyan entre otros, garantías financieras, de valores representativos de deuda, de capital social u operaciones de inversión en fondos de inversión.</t>
  </si>
  <si>
    <t>Analizar y diseñar un esquema regulatorio, contable y tributario de instrumentos de cuasicapitales para el financiamiento de emprendimientos.</t>
  </si>
  <si>
    <t>Diseñar una estrategia para la implementación de matching grants en el financiamiento de emprendimientos innovadores y de base científico/tecnológico.</t>
  </si>
  <si>
    <t>Acompañar el proceso de articulación para las agendas de encuentros, intercambio de experiencias y redes de emprendimiento entre unidades productivas y de ellos con diferentes actores, diseñadas por el conjunto de entidades líderes, con el fin de generar oportunidades de comercialización, negocios inclusivos y fomentar la participación en escenarios productivos y comerciales.</t>
  </si>
  <si>
    <t>Desarrollar una agenda de espacios de encuentro con los beneficiarios de los programas de apoyo al emprendimiento del Fondo Emprender, donde se fomenten las redes entre emprendedores con intercambio de experiencias, contactos, cadenas productivas, mentalidad de innovación, entre otros.</t>
  </si>
  <si>
    <t>Acompañar y asesorar el proceso de integración de las Redes Regionales para el Emprendimiento al Sistema Nacional de Competitividad e Innovación – SNCI a través de las CRCI, a partir de la solicitud y aprobación de las mismas regiones.</t>
  </si>
  <si>
    <t>Diseñar e implementar una estrategia de fomento para las redes de ángeles inversionistas, orientado a la creación de nuevas redes y el sostenimiento de ellas.</t>
  </si>
  <si>
    <t>Diseñar e implementar mecanismos para la organización de redes microempresariales que propicien alianzas de cooperación, economías de escala, encadenamientos productivos, contacto con empresas ancla, suma de capacidades productivas, mecanismos alternativos de financiamiento propios y la participación asociativa en compras públicas.</t>
  </si>
  <si>
    <t>Promover y facilitar la creación de plataformas físicas y tecnológicas que permitan a emprendimientos y microempresas de diferentes sectores asociarse y desarrollar modelos de distribución y comercialización de manera directa, reduciendo costos de intermediación.</t>
  </si>
  <si>
    <t xml:space="preserve">3.7 </t>
  </si>
  <si>
    <t>Diseñar un programa de asociatividad agroempresarial integrada, el cual consistirá en la conformación de alianzas productivas territoriales entre comercializadores de gran tamaño y organizaciones de productores rurales maduras y de gran tamaño, o redes de organizaciones de productores rurales, como potenciadores del desarrollo productivo local.</t>
  </si>
  <si>
    <t xml:space="preserve">3.8 </t>
  </si>
  <si>
    <t>Diseñar e implementar una estrategia orientada a los mercados internacionales vía exportación, así como a facilitar los procesos de residencias de incubación y aceleración en los principales ecosistemas de emprendimiento del mundo, garantizando que vuelvan al país.</t>
  </si>
  <si>
    <t xml:space="preserve">3.9 </t>
  </si>
  <si>
    <t>Diseñar e implementar una estrategia para promover e impulsar el crecimiento, expansión e internacionalización de emprendimientos y mipymes Colombianas a través del modelo de franquicia.</t>
  </si>
  <si>
    <t>Diseñar e implementar una estrategia integral para fomentar el uso estratégico de la propiedad intelectual (PI) de los emprendimientos de crecimiento, la cual deberá estar articulada con la Política Nacional de Propiedad Intelectual, donde se capacite a los emprendedores sobre los beneficios y sistemas de protección de los derechos de PI, la identificación del potencial de aplicación internacional de su PI y se les brinde orientación y acompañamiento durante procesos de internacionalización de sus productos.</t>
  </si>
  <si>
    <t>Diseñar e implementar mecanismos de acceso y utilización de herramientas tecnológicas para el desarrollo de iniciativas productivas y emprendimientos digitales por parte de la población en pobreza, vulnerable y víctima, con el objeto de reducir la brecha de inclusión digital, apoyados en la información de focalización de los programas y proyectos de conectividad.</t>
  </si>
  <si>
    <t xml:space="preserve">4.2 </t>
  </si>
  <si>
    <t>Diseñar y presentar una oferta de servicios modulares a emprendimientos que requieran fortalecimiento en el desarrollo de habilidades digitales en las áreas de Validación en el Mercado, Liderazgo y equipos de trabajo, Producto digital, Negocio y Finanzas. Este diseño de servicios modulares incluirá la oferta en los programas de apoyo a la industria TI.</t>
  </si>
  <si>
    <t xml:space="preserve">4.3 </t>
  </si>
  <si>
    <t>Diseñar e implementar, a través del programa CEMPRENDE, un espacio que permita el intercambio de información entre los emprendedores e instituciones de apoyo , que promueva el conocimiento y la utilización de herramientas tecnológicas para fortalecer el desarrollo de sus ideas de negocio.</t>
  </si>
  <si>
    <t xml:space="preserve">4.4 </t>
  </si>
  <si>
    <t>Diseñar e implementar una estrategia con los Tecnoparques y otros actores relevantes para generar emprendimientos a partir de los resultados de las investigaciones, teniendo en cuenta las necesidades del sector productivo.</t>
  </si>
  <si>
    <t xml:space="preserve">4.5 </t>
  </si>
  <si>
    <t>Diseñar e implementar una estrategia para la sostenibilidad y aceleración empresas tipo spin-offs para la consolidación de empresas de base científico/tecnológica.</t>
  </si>
  <si>
    <t xml:space="preserve">4.6 </t>
  </si>
  <si>
    <t>Diseñar una política de Ciencia, Tecnología e Innovación donde se incluyan mecanismos que permitan la formación y vinculación de capital humano de alto nivel con enfoque STEM, para propiciar la generación de emprendimientos innovadores y dinámicos.</t>
  </si>
  <si>
    <t xml:space="preserve">4.7 </t>
  </si>
  <si>
    <t>Diseñar e implementar una estrategia para el fortalecimiento de incubadoras y aceleradoras en el país que permita aumentar la oferta de apoyo a los emprendimientos, especialmente a los de base tecnológica.</t>
  </si>
  <si>
    <t xml:space="preserve">4.8 </t>
  </si>
  <si>
    <t>Diseñar una estrategia para la implementación de garantías mobiliarias con base en propiedad intelectual para el financiamiento de emprendimientos innovadores y base tecnológica.</t>
  </si>
  <si>
    <t xml:space="preserve">5.1 </t>
  </si>
  <si>
    <t>Coordinar el ajuste y articulación de la oferta del gobierno nacional para la atención y apoyo a emprendedores, que defina roles competencias y actores responsables, en el marco del Comité Técnico de Emprendimiento y en articulación con la Mesa de Equidad.</t>
  </si>
  <si>
    <t xml:space="preserve">5.2 </t>
  </si>
  <si>
    <t>Realizar mapeo periódico y generar recomendaciones sobre los instrumentos de las entidades de orden nacional para el apoyo a emprendimientos y microempresas, derivados de la aplicación de la metodología de Articulación para la Competitividad.</t>
  </si>
  <si>
    <t xml:space="preserve">5.3 </t>
  </si>
  <si>
    <t>Elaborar un análisis de la oferta programática en emprendimiento rural de las entidades adscritas y vinculadas al sector de agricultura y desarrollo rural, con el fin de implementar una propuesta de intervención articulada e implementar una estrategia de despliegue territorial para dar a conocer la oferta institucional en emprendimiento rural.</t>
  </si>
  <si>
    <t xml:space="preserve">5.4 </t>
  </si>
  <si>
    <t>Desarrollar e implementar estrategia para contribuir a la estabilización, sostenibilidad de micronegocios informales con establecimiento y potencial de avanzar en formalización mediante pilotos desarrollados en el marco de un laboratorio social de inclusión productiva.</t>
  </si>
  <si>
    <t xml:space="preserve">5.5 </t>
  </si>
  <si>
    <t>Desarrollar una estrategia para contribuir a la estabilización y sostenibilidad de micronegocios de población en pobreza y vulnerable, en el marco del laboratorio social de inclusión productiva cumpliendo con los criterios de focalización de la entidad.</t>
  </si>
  <si>
    <t xml:space="preserve">5.6 </t>
  </si>
  <si>
    <t>Diseñar e implementar un esquema de atención que considere diferentes puntos de suministro de información, presencial o virtual como la Red de Centros de Desarrollo Empresarial y demás puntos de atención a emprendedores, que propenda por una gestión eficaz de la información, y donde se pueda orientar a la población hacia la oferta programática de acuerdo con sus necesidades.</t>
  </si>
  <si>
    <t xml:space="preserve">5.7 </t>
  </si>
  <si>
    <t>Diseñar e implementar un proceso de focalización integral para la oferta programática en emprendimiento, con instrumentos de perfilamiento y caracterización, para la selección óptima de beneficiarios e identificación de potenciales emprendedores.</t>
  </si>
  <si>
    <t xml:space="preserve">5.8 </t>
  </si>
  <si>
    <t>Generar una definición de emprendimiento y empresa de mujeres y desarrollar mecanismos de recolección y análisis de información para su medición e impacto.</t>
  </si>
  <si>
    <t xml:space="preserve">5.9 </t>
  </si>
  <si>
    <t>Diseñar e implementar mecanismos de identificación de unidades productivas y micronegocios con posibilidad de rápido crecimiento y gestionar su enrutamiento hacia la oferta que potencie su desarrollo.</t>
  </si>
  <si>
    <t>Incluir información de los programas de apoyo al emprendimiento en el Registro Social, de tal manera que permita el monitoreo de los beneficiarios de los programas de apoyo al emprendimiento en las diferentes etapas de intervención.</t>
  </si>
  <si>
    <t>Diseñar e implementar un observatorio nacional para el emprendimiento y la microempresa.</t>
  </si>
  <si>
    <t>Implementar y administrar el Sistema de Información de Actividades Económicas Informales (SIECI), como instrumento estadístico para identificar y caracterizar unidades económicas para el diseño e implementación de políticas públicas orientadas a la formalización empresarial.</t>
  </si>
  <si>
    <t>Desarrollar estudios de evaluación de impacto y/o de resultados de sus respectivos programas de apoyo para el emprendimiento e implementarán un plan de ajuste con las recomendaciones.</t>
  </si>
  <si>
    <t>Desarrollar estudios de evaluación de impacto de los programas de apoyo para el emprendimiento de SENA e implementar un plan de ajuste con las recomendaciones.</t>
  </si>
  <si>
    <t>Desarrollar estudios de evaluación de impacto de los programas de apoyo para el emprendimiento de MinCIT e implementar un plan de ajuste con las recomendaciones.</t>
  </si>
  <si>
    <t>Desarrollar estudios de evaluación de impacto y/o de resultados de los programas de apoyo para el emprendimiento del Ministerio de Agricultura y Desarrollo Rural e implementar un plan de ajuste con las recomendaciones.</t>
  </si>
  <si>
    <t>Diseñar e implementar una estrategia de asesoría y acompañamiento para el desarrollo de líneas bases y medición de impacto de los programas de emprendimiento y aceleración impulsados por las cámaras de comercio.</t>
  </si>
  <si>
    <t>Diseñar e incorporar un sistema de mapeo y seguimiento de las evaluaciones de los programas de emprendimiento, a nivel nacional y regional, que permita identificar fuentes de financiación de los estudios, periodicidad, metodología aplicada, principales resultados, entre otros factores.</t>
  </si>
  <si>
    <t>Elaborar y proponer cambios en el marco regulatorio que propicie el emprendimiento y el crecimiento, consolidación y sostenibilidad de las empresas, con el fin de aumentar el bienestar social y generar equidad.</t>
  </si>
  <si>
    <t>5.20</t>
  </si>
  <si>
    <t>Establecer planes para la simplificación y virtualización de los trámites de cierre y liquidación de empresas y su incorporación a la Ventanilla Única Empresarial (VUE), como mecanismo de orientación de empresarios y Cámaras de Comercio, entre otros actores, para la utilización e implementación de mecanismos expeditos para la reorganización y liquidación de empresas.</t>
  </si>
  <si>
    <t>Ministerio de Ciencia, Tecnología e Innovación</t>
  </si>
  <si>
    <t>Unidad para la Atención y Reparación Integral a las Víctimas</t>
  </si>
  <si>
    <t>Fondo Nacional de Garantías</t>
  </si>
  <si>
    <t>FNG</t>
  </si>
  <si>
    <t>31/12/2022</t>
  </si>
  <si>
    <t xml:space="preserve">Política Nacional de Emprendimiento </t>
  </si>
  <si>
    <t>Política Nacional de Comercio Electrónico</t>
  </si>
  <si>
    <t>Elaborar y ejecutar un Plan de Comercio Electrónico Rural el cual será el marco de acción para la promoción de este tipo de comercio en las zonas rurales del país abarcando las actividades agropecuarias y no agropecuarias, y direccionando de forma transversal el componente de comercio electrónico en los programas de MinAgricultura.</t>
  </si>
  <si>
    <t>Ejecutar una oferta educativa en temas relacionados con comercio electrónico para los extensionistas y productores agropecuarios con el fin de fortalecer la prestación del servicio público de extensión agropecuaria, especialmente en lo relacionado con el enfoque TIC definido en el numeral 3 del artículo 25 de la Ley 1876 del 2017 y en materia sanitaria y fitosanitaria para el manejo y transporte de los productos agropecuarios tranzados a través de canales digitales.</t>
  </si>
  <si>
    <t>Elaborar un plan para articular la oferta institucional en comercio electrónico para mipymes contemplada en el presente documento CONPES con la oferta institucional existente relacionada con desarrollo productivo de población en pobreza y vulnerabilidad económica, población víctima del conflicto armado colombiano, población en proceso de reintegración y reincorporación, y población migrante proveniente de Venezuela. De esta forma, se busca que el comercio electrónico sea una herramienta de desarrollo e inclusión productiva para estas poblaciones.</t>
  </si>
  <si>
    <t>Fortalecer la plataforma "Compra lo Nuestro" incluyendo nuevas funcionalidades, dentro de las que se debe incluir como mínimo una comunidad especial que permita fortalecer la conexión entre los actores de la cadena de valor del comercio electrónico y la plataforma en general. Adicionalmente, se realizarán estrategias de socialización con el fin de generar mayor conocimiento de la plataforma y promover una mayor presencia del sector empresarial a nivel regional. Lo anterior, permitirá facilitar la vinculación de las empresas en el comercio electrónico y promoverá la prestación de estos servicios de apoyo en el país.</t>
  </si>
  <si>
    <t>Capacitar y transferir conocimientos a empresas y emprendedores para realizar actividades de comercio electrónico; por medio de programas de formación y la creación y puesta en marcha de tiendas en línea. Lo anterior, con el fin de promover el uso y apropiación del comercio electrónico en Colombia. Estas capacitaciones deben ir en línea con los resultados que arroje el estudio del Ministerio del Trabajo.</t>
  </si>
  <si>
    <t>Articular con las entidades competentes en el marco del Sistema Nacional de Competitividad e Innovación, el desarrollo de una estrategia para analizar y estudiar la expansión de los segmentos Fintech nuevos y existentes, así como la velocidad de los cambios tecnológicos, con el fin de lograr que la política pública responda de manera oportuna a las nuevas soluciones que plantean las tecnologías emergentes.</t>
  </si>
  <si>
    <t>Realizar un estudio que diagnostique los costos asociados a los pagos digitales en las empresas. El estudio contará con mesas de trabajo que evalúen el desarrollo de mecanismos para la disminución de estos costos identificados. Lo anterior, con el fin de incentivar el uso de estos medios de pago.</t>
  </si>
  <si>
    <t>Ajustar la Metodología de Articulación para la Competitividad – ArCo o la que haga sus veces para incluir las temáticas relacionadas con comercio electrónico con el objetivo de optimizar y mejorar la eficiencia de la oferta institucional de los instrumentos de política pública que brindan las entidades del orden nacional al respecto. Lo anterior, permitirá reducir la atomización de recursos y esfuerzos al mejorar la funcionalidad, impacto y recursos de los instrumentos de intervención a MiPymes.</t>
  </si>
  <si>
    <t>Implementar las recomendaciones que surgen de la aplicación de la metodología ARCO o la que haga sus veces sobre la oferta institucional actualmente existente en temas relacionados con comercio electrónico. Esto con el fin de fortalecer instrumentos que brinde un acompañamiento y asesoría integral a MiPymes y emprendedores en temas relacionados con comercio electrónico, que incluya como mínimo capacidades técnicas y gerenciales en adopción tecnológica (de básica a avanzada) y medios de pago, formación de habilidades digitales, apropiación del comercio transfronterizo y procesos logísticos. En el marco de la aplicación de la metodología Arco se revisarán y actualizarán periódicamente a las nuevas dinámicas tecnológicas y de mercado.</t>
  </si>
  <si>
    <t>Desarrollar un estudio de las necesidades actuales y prospectivas del talento especializado para el comercio electrónico en el sector empresarial. Este estudio deberá reconocer las necesidades por tamaño de empresa en esta materia.</t>
  </si>
  <si>
    <t>Contribuir en las MiPymes del país a su transformación digital incentivando el comercio electrónico, la promoción de la economía colaborativa y el mejoramiento de los grados de madurez digital con mayores niveles de tenencia, adopción, apropiación y gestión de herramientas informáticas en la cultura empresarial y organizacional de las empresas. Esta oferta de capacitación debe coincidir con los resultados del estudio que arroje el Ministerio de Trabajo que será finalizado en agosto de 2021.</t>
  </si>
  <si>
    <t>Diseñar e implementar un programa de formación exportadora de comercio electrónico para dar a los empresarios las herramientas necesarias para alistarse a utilizar el ecommerce transfronterizo y los canales digitales en los mercados internacionales.</t>
  </si>
  <si>
    <t>Ejecutar un programa piloto de acompañamiento empresarial, que permita la apropiación de tecnologías de comercio electrónico en Mipymes a través de capacitación y acompañamiento para la cadena de valor del comercio electrónico. Esto con el fin de que las empresas adopten herramientas para el comercio electrónico.</t>
  </si>
  <si>
    <t>Diseñar una guía de protección al consumidor para el comercio electrónico. Esta guía deberá desarrollar una estrategia de divulgación y socialización dirigida a los consumidores y al sector empresarial e incluirá como mínimo los derechos, deberes y obligaciones de todas las partes involucradas en la celebración de relaciones de consumo a través de comercio electrónico. Lo anterior le permitirá a las empresas familiarizarse con sus deberes y obligaciones como proveedores en línea, así como aportar confianza a los consumidores respecto a la protección de sus derechos en el comercio electrónico en el país.</t>
  </si>
  <si>
    <t>Articular, en el marco del Sistema Nacional de Competitividad e Innovación, con las entidades competentes el desarrollo de una estrategia para incrementar la confianza en plataformas de comercio electrónico y pagos digitales, relacionada con el cumplimiento de estándares internacionales por parte de los comerciantes.</t>
  </si>
  <si>
    <t>Capacitar a ciudadanos y empresarios del territorio nacional, a través de jornadas académicas y cursos virtuales relacionados con Protección al Consumidor Electrónico y Protección de datos en plataformas digitales. La metodología en la realización de estas jornadas implica el manejo de lenguaje claro y sencillo de la normatividad a cargo de la Entidad, así como el uso de métodos de enseñanza dependiendo del público objetivo, a cargo de docentes de la Oficina de Servicios al Consumidor y Apoyo Empresarial de la SIC, capacitados y certificados en las mismas ( Lenguaje claro y métodos de enseñanza).</t>
  </si>
  <si>
    <t>Diseñar e implementar un manual de buenas prácticas en el marco del comercio electrónico dirigido a los operadores postales y logísticos para mejorar la prestación de estos servicios. El manual estará dirigido, principalmente, a los pequeños y medianos operadores e incluirá aspectos relacionados con medidas de cumplimiento de tiempos, reglamentación sanitaria y fitosanitaria, estándares de calidad y seguridad en los procesos logísticos y otros aspectos que se consideren relevantes para mejorar la prestación de estos servicios en el comercio electrónico. Igualmente, el manual incluirá recomendaciones prácticas para promover la adopción de tecnologías básicas y avanzadas en sus procesos con el fin de innovar en la prestación de los servicios postales y logísticos tradicionales y desarrollo de nuevos servicios que aumenten la confianza e incentiven la contratación de estos por parte de las empresas de comercio electrónico. El manual deberá ser divulgado y socializado entre los operadores postales y logísticos para promover un buen conocimiento y entendimiento de este.</t>
  </si>
  <si>
    <t>Realizar seguimiento a la implementación de esta política a través del Comité Técnico de Transformación y Economía Digital del Sistema Nacional de Competitividad e Innovación. Esto con el fin de aprovechar las ventajas de la coordinación interinstitucional y con el sector privado que ofrece este sistema.</t>
  </si>
  <si>
    <t>Realizar un documento de análisis de las mejores prácticas internacionales en materia regulatoria, así como de las posibles normas a modificar y, si es el caso propuesta y camino de modificación, que permita impulsar la cadena de valor del comercio electrónico en temas de interoperabilidad, almacenaje, bodegaje, trámites aduaneros y comercio transfronterizo, zonas francas, entre otros. Este documento se socializará ante el Comité Técnico de Economía y Transformación Digital del Sistema Nacional de Competitividad e Innovación de tal manera que permita la toma de decisiones de política en favor de la facilitación del comercio electrónico.</t>
  </si>
  <si>
    <t>Articular una agenda de discusión sobre aspectos técnicos, normativos y/o regulatorios de plataformas digitales que ofrecen servicios relacionados con comercio electrónico, en el marco de la economía colaborativa, con el fin de brindar al Gobierno Nacional insumos para la toma de decisiones en esta materia. Para el cumplimiento de esta acción se revisarán las experiencias internacionales y diagnósticos sectoriales en la materia y se publicará un documento técnico con los resultados y recomendaciones de la agenda discusión.</t>
  </si>
  <si>
    <t>Analizar procesos de armonización normativa en materia de protección de datos con diferentes regiones económicas y adelantar aquellas modificaciones que incrementen el comercio electrónico de Colombia a nivel global.</t>
  </si>
  <si>
    <t>Evaluar la regulación cambiaria para efectuar los cambios que considere pertinentes para establecer el procedimiento de canalización de divisas a través de pasarelas de pago. Posteriormente, la DIAN expedirá la regulación que considere necesaria para ejercer el control cambiario dentro del ámbito de su competencia y su actualización en materia informática. Lo anterior con el fin de hacer más expedito el comercio transfronterizo y sus operaciones asociadas a las exportaciones e importaciones de bienes.</t>
  </si>
  <si>
    <t>Generar información relacionada con la protección del consumidor y la libre competencia en plataformas digitales. Para ello, el DNP socializará el estudio de identificación de desafíos en las plataformas digitales en el Comité Técnico de Transformación y Economía Digital del Sistema Nacional de Competitividad e Innovación. En adición, elaborará un documento con buenas prácticas para la protección del consumidor y de la libre competencia en plataformas digitales que se socializará en este mismo espacio.</t>
  </si>
  <si>
    <t>Realizar un diagnóstico al programa “Exporta Fácil” con el fin de generar insumos que permitan la actualización de los lineamientos de política pública en torno al alcance y operación de este programa, y oriente su rediseño para facilitar e impulsar las ventas al exterior de las micro, pequeñas y medianas empresas del país a través del comercio electrónico.</t>
  </si>
  <si>
    <t>Generar estadísticas, indicadores y mediciones relativas al comercio electrónico para apoyar la toma de decisiones públicas y privadas, que permita garantizar la producción continua de información estadística en el país respecto al comercio electrónico y proporcione insumos que sirvan de base en la implementación de un sistema de información.</t>
  </si>
  <si>
    <t xml:space="preserve">4.1 </t>
  </si>
  <si>
    <t xml:space="preserve">Ministerio de Comercio, Industria y Turismo
</t>
  </si>
  <si>
    <t xml:space="preserve">Ministerio de Tecnologías de la Información y las Comunicaciones 
</t>
  </si>
  <si>
    <t xml:space="preserve">Departamento Administrativo de la Presidencia de la República
</t>
  </si>
  <si>
    <t xml:space="preserve">Servicio Nacional de Aprendizaje
</t>
  </si>
  <si>
    <t xml:space="preserve">Superintendencia de Industria y Comercio </t>
  </si>
  <si>
    <t xml:space="preserve">Ministerio de Comercio, Industria y Turismo 
</t>
  </si>
  <si>
    <t xml:space="preserve">Dirección de Impuestos y Aduanas Nacionales 
</t>
  </si>
  <si>
    <t>30/11/12021</t>
  </si>
  <si>
    <t>(Varios elementos)</t>
  </si>
  <si>
    <t>3995-Política Nacional de Confianza y Seguridad Digital</t>
  </si>
  <si>
    <t>4004-Economía Circular en la Gestión de los Servicios de Agua Potable y Manejo de Aguas Residuales</t>
  </si>
  <si>
    <t>4005-Política Nacional de Inclusión y Educación económica y Financiera</t>
  </si>
  <si>
    <t>4007-Estrategia para el Fortalecimiento de la Gobernanza en el Sistema de Administración del Territorio</t>
  </si>
  <si>
    <t>4008-Política Nacional de Información de Gestión Financiera Pública</t>
  </si>
  <si>
    <t xml:space="preserve">4011-Política Nacional de Emprendimiento </t>
  </si>
  <si>
    <t>4012-Política Nacional de Comercio Electrónico</t>
  </si>
  <si>
    <t>Reporte de acciones de documentos CONPES y variables del PND relacionadas con el documento CONPES de reactivación</t>
  </si>
  <si>
    <t>1. Dashboard: reporte de acciones y variables por receptor</t>
  </si>
  <si>
    <t>2. Listado de acciones en documentos CONPES relacionadas con el documento CONPES de reactivación</t>
  </si>
  <si>
    <t>3. Listado de variables del PND relacionadas con el documento CONPES de reactivación</t>
  </si>
  <si>
    <r>
      <rPr>
        <sz val="10"/>
        <rFont val="Arial"/>
        <family val="2"/>
      </rPr>
      <t xml:space="preserve">Haga clic en los filtros del informe que se ubican en cada hoja del archivo para obtener los reportes deseados. El icono      permite seleccionar varios filtros y el icono     anula la selección de estos. Gráficas y tablas se actualizan automáticamente con base en los filtros seleccionados. Puede hacer doble clic en las tablas para consultar el detalle del reporte. En caso de requerir información adicional favor escribir a </t>
    </r>
    <r>
      <rPr>
        <u/>
        <sz val="10"/>
        <color theme="10"/>
        <rFont val="Arial"/>
        <family val="2"/>
      </rPr>
      <t xml:space="preserve">SisCONPES@dnp.gov.co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41" formatCode="_-* #,##0_-;\-* #,##0_-;_-* &quot;-&quot;_-;_-@_-"/>
    <numFmt numFmtId="164" formatCode="0.0%"/>
  </numFmts>
  <fonts count="10" x14ac:knownFonts="1">
    <font>
      <sz val="11"/>
      <color theme="1"/>
      <name val="Calibri"/>
      <family val="2"/>
      <scheme val="minor"/>
    </font>
    <font>
      <sz val="11"/>
      <color theme="1"/>
      <name val="Calibri"/>
      <family val="2"/>
      <scheme val="minor"/>
    </font>
    <font>
      <sz val="11"/>
      <color theme="0"/>
      <name val="Calibri"/>
      <family val="2"/>
      <scheme val="minor"/>
    </font>
    <font>
      <sz val="11"/>
      <name val="Calibri"/>
      <family val="2"/>
      <scheme val="minor"/>
    </font>
    <font>
      <u/>
      <sz val="11"/>
      <color theme="10"/>
      <name val="Calibri"/>
      <family val="2"/>
      <scheme val="minor"/>
    </font>
    <font>
      <sz val="12"/>
      <name val="Arial"/>
      <family val="2"/>
    </font>
    <font>
      <b/>
      <sz val="10"/>
      <name val="Arial"/>
      <family val="2"/>
    </font>
    <font>
      <u/>
      <sz val="11"/>
      <color theme="10"/>
      <name val="Arial"/>
      <family val="2"/>
    </font>
    <font>
      <u/>
      <sz val="10"/>
      <color theme="10"/>
      <name val="Arial"/>
      <family val="2"/>
    </font>
    <font>
      <sz val="10"/>
      <name val="Arial"/>
      <family val="2"/>
    </font>
  </fonts>
  <fills count="4">
    <fill>
      <patternFill patternType="none"/>
    </fill>
    <fill>
      <patternFill patternType="gray125"/>
    </fill>
    <fill>
      <patternFill patternType="solid">
        <fgColor theme="9" tint="0.39997558519241921"/>
        <bgColor indexed="64"/>
      </patternFill>
    </fill>
    <fill>
      <patternFill patternType="solid">
        <fgColor theme="0"/>
        <bgColor indexed="64"/>
      </patternFill>
    </fill>
  </fills>
  <borders count="1">
    <border>
      <left/>
      <right/>
      <top/>
      <bottom/>
      <diagonal/>
    </border>
  </borders>
  <cellStyleXfs count="3">
    <xf numFmtId="0" fontId="0" fillId="0" borderId="0"/>
    <xf numFmtId="9" fontId="1" fillId="0" borderId="0" applyFont="0" applyFill="0" applyBorder="0" applyAlignment="0" applyProtection="0"/>
    <xf numFmtId="0" fontId="4" fillId="0" borderId="0" applyNumberFormat="0" applyFill="0" applyBorder="0" applyAlignment="0" applyProtection="0"/>
  </cellStyleXfs>
  <cellXfs count="31">
    <xf numFmtId="0" fontId="0" fillId="0" borderId="0" xfId="0"/>
    <xf numFmtId="0" fontId="0" fillId="0" borderId="0" xfId="0" applyAlignment="1">
      <alignment horizontal="left"/>
    </xf>
    <xf numFmtId="0" fontId="0" fillId="0" borderId="0" xfId="0" applyAlignment="1">
      <alignment horizontal="left" indent="1"/>
    </xf>
    <xf numFmtId="0" fontId="2" fillId="0" borderId="0" xfId="0" applyFont="1"/>
    <xf numFmtId="0" fontId="0" fillId="0" borderId="0" xfId="0" applyNumberFormat="1" applyAlignment="1">
      <alignment horizontal="center"/>
    </xf>
    <xf numFmtId="0" fontId="3" fillId="2" borderId="0" xfId="0" applyFont="1" applyFill="1" applyAlignment="1">
      <alignment horizontal="center"/>
    </xf>
    <xf numFmtId="0" fontId="3" fillId="2" borderId="0" xfId="0" applyNumberFormat="1" applyFont="1" applyFill="1" applyAlignment="1">
      <alignment horizontal="center"/>
    </xf>
    <xf numFmtId="3" fontId="0" fillId="0" borderId="0" xfId="0" applyNumberFormat="1" applyAlignment="1">
      <alignment horizontal="center"/>
    </xf>
    <xf numFmtId="3" fontId="3" fillId="2" borderId="0" xfId="0" applyNumberFormat="1" applyFont="1" applyFill="1" applyAlignment="1">
      <alignment horizontal="center"/>
    </xf>
    <xf numFmtId="0" fontId="2" fillId="0" borderId="0" xfId="0" applyFont="1" applyProtection="1"/>
    <xf numFmtId="0" fontId="2" fillId="0" borderId="0" xfId="0" applyFont="1" applyAlignment="1">
      <alignment horizontal="center" vertical="center" wrapText="1"/>
    </xf>
    <xf numFmtId="14" fontId="2" fillId="0" borderId="0" xfId="0" applyNumberFormat="1" applyFont="1"/>
    <xf numFmtId="0" fontId="2" fillId="0" borderId="0" xfId="0" applyFont="1" applyAlignment="1">
      <alignment horizontal="center"/>
    </xf>
    <xf numFmtId="0" fontId="0" fillId="3" borderId="0" xfId="0" applyFill="1"/>
    <xf numFmtId="0" fontId="2" fillId="3" borderId="0" xfId="0" applyFont="1" applyFill="1" applyAlignment="1">
      <alignment horizontal="center" vertical="center" wrapText="1"/>
    </xf>
    <xf numFmtId="0" fontId="2" fillId="3" borderId="0" xfId="0" applyFont="1" applyFill="1"/>
    <xf numFmtId="14" fontId="2" fillId="3" borderId="0" xfId="0" applyNumberFormat="1" applyFont="1" applyFill="1"/>
    <xf numFmtId="10" fontId="2" fillId="3" borderId="0" xfId="1" applyNumberFormat="1" applyFont="1" applyFill="1"/>
    <xf numFmtId="0" fontId="2" fillId="3" borderId="0" xfId="0" applyNumberFormat="1" applyFont="1" applyFill="1"/>
    <xf numFmtId="3" fontId="2" fillId="3" borderId="0" xfId="0" applyNumberFormat="1" applyFont="1" applyFill="1"/>
    <xf numFmtId="41" fontId="2" fillId="3" borderId="0" xfId="0" applyNumberFormat="1" applyFont="1" applyFill="1"/>
    <xf numFmtId="0" fontId="2" fillId="3" borderId="0" xfId="0" applyFont="1" applyFill="1" applyBorder="1"/>
    <xf numFmtId="0" fontId="2" fillId="3" borderId="0" xfId="0" applyFont="1" applyFill="1" applyBorder="1" applyAlignment="1">
      <alignment horizontal="left"/>
    </xf>
    <xf numFmtId="41" fontId="2" fillId="3" borderId="0" xfId="0" applyNumberFormat="1" applyFont="1" applyFill="1" applyBorder="1"/>
    <xf numFmtId="9" fontId="2" fillId="3" borderId="0" xfId="0" applyNumberFormat="1" applyFont="1" applyFill="1" applyBorder="1"/>
    <xf numFmtId="164" fontId="2" fillId="3" borderId="0" xfId="0" applyNumberFormat="1" applyFont="1" applyFill="1" applyBorder="1"/>
    <xf numFmtId="0" fontId="5" fillId="3" borderId="0" xfId="0" applyFont="1" applyFill="1"/>
    <xf numFmtId="0" fontId="7" fillId="3" borderId="0" xfId="2" applyFont="1" applyFill="1"/>
    <xf numFmtId="0" fontId="6" fillId="3" borderId="0" xfId="0" applyFont="1" applyFill="1" applyAlignment="1"/>
    <xf numFmtId="0" fontId="8" fillId="3" borderId="0" xfId="2" applyFont="1" applyFill="1"/>
    <xf numFmtId="0" fontId="8" fillId="3" borderId="0" xfId="2" applyFont="1" applyFill="1" applyAlignment="1">
      <alignment horizontal="left" vertical="center" wrapText="1"/>
    </xf>
  </cellXfs>
  <cellStyles count="3">
    <cellStyle name="Hipervínculo" xfId="2" builtinId="8"/>
    <cellStyle name="Normal" xfId="0" builtinId="0"/>
    <cellStyle name="Porcentaje" xfId="1" builtinId="5"/>
  </cellStyles>
  <dxfs count="152">
    <dxf>
      <numFmt numFmtId="164" formatCode="0.0%"/>
    </dxf>
    <dxf>
      <numFmt numFmtId="13" formatCode="0%"/>
    </dxf>
    <dxf>
      <font>
        <color theme="0"/>
      </font>
    </dxf>
    <dxf>
      <font>
        <color theme="0"/>
      </font>
    </dxf>
    <dxf>
      <font>
        <color theme="0"/>
      </font>
    </dxf>
    <dxf>
      <font>
        <color theme="0"/>
      </font>
    </dxf>
    <dxf>
      <font>
        <color theme="0"/>
      </font>
    </dxf>
    <dxf>
      <font>
        <color theme="0"/>
      </font>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ont>
        <color theme="0"/>
      </font>
    </dxf>
    <dxf>
      <font>
        <color theme="0"/>
      </font>
    </dxf>
    <dxf>
      <font>
        <color theme="0"/>
      </font>
    </dxf>
    <dxf>
      <font>
        <color theme="0"/>
      </font>
    </dxf>
    <dxf>
      <font>
        <color theme="0"/>
      </font>
    </dxf>
    <dxf>
      <font>
        <color theme="0"/>
      </font>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numFmt numFmtId="33" formatCode="_-* #,##0_-;\-* #,##0_-;_-* &quot;-&quot;_-;_-@_-"/>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numFmt numFmtId="33" formatCode="_-* #,##0_-;\-* #,##0_-;_-* &quot;-&quot;_-;_-@_-"/>
    </dxf>
    <dxf>
      <font>
        <color theme="0"/>
      </font>
    </dxf>
    <dxf>
      <font>
        <color theme="0"/>
      </font>
    </dxf>
    <dxf>
      <font>
        <color theme="0"/>
      </font>
    </dxf>
    <dxf>
      <font>
        <color theme="0"/>
      </font>
    </dxf>
    <dxf>
      <font>
        <color theme="0"/>
      </font>
    </dxf>
    <dxf>
      <font>
        <color theme="0"/>
      </font>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ill>
        <patternFill patternType="solid">
          <bgColor theme="0"/>
        </patternFill>
      </fill>
    </dxf>
    <dxf>
      <font>
        <color theme="0"/>
      </font>
    </dxf>
    <dxf>
      <font>
        <color theme="0"/>
      </font>
    </dxf>
    <dxf>
      <font>
        <color theme="0"/>
      </font>
    </dxf>
    <dxf>
      <font>
        <color theme="0"/>
      </font>
    </dxf>
    <dxf>
      <font>
        <color theme="0"/>
      </font>
    </dxf>
    <dxf>
      <font>
        <color theme="0"/>
      </font>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border>
        <left/>
        <right/>
        <top/>
        <bottom/>
        <vertical/>
        <horizontal/>
      </border>
    </dxf>
    <dxf>
      <alignment horizontal="center"/>
    </dxf>
    <dxf>
      <alignment horizontal="center"/>
    </dxf>
    <dxf>
      <font>
        <color auto="1"/>
      </font>
    </dxf>
    <dxf>
      <font>
        <color auto="1"/>
      </font>
    </dxf>
    <dxf>
      <fill>
        <patternFill patternType="solid">
          <bgColor theme="9" tint="0.39997558519241921"/>
        </patternFill>
      </fill>
    </dxf>
    <dxf>
      <fill>
        <patternFill patternType="solid">
          <bgColor theme="9" tint="0.39997558519241921"/>
        </patternFill>
      </fill>
    </dxf>
    <dxf>
      <alignment horizontal="center"/>
    </dxf>
    <dxf>
      <alignment horizontal="center"/>
    </dxf>
    <dxf>
      <alignment horizontal="center"/>
    </dxf>
    <dxf>
      <alignment horizontal="center"/>
    </dxf>
    <dxf>
      <alignment horizontal="center"/>
    </dxf>
    <dxf>
      <alignment horizontal="center"/>
    </dxf>
    <dxf>
      <font>
        <color auto="1"/>
      </font>
    </dxf>
    <dxf>
      <font>
        <color auto="1"/>
      </font>
    </dxf>
    <dxf>
      <font>
        <color auto="1"/>
      </font>
    </dxf>
    <dxf>
      <font>
        <color auto="1"/>
      </font>
    </dxf>
    <dxf>
      <font>
        <color auto="1"/>
      </font>
    </dxf>
    <dxf>
      <font>
        <color auto="1"/>
      </font>
    </dxf>
    <dxf>
      <fill>
        <patternFill patternType="solid">
          <bgColor theme="9" tint="0.39997558519241921"/>
        </patternFill>
      </fill>
    </dxf>
    <dxf>
      <fill>
        <patternFill patternType="solid">
          <bgColor theme="9" tint="0.39997558519241921"/>
        </patternFill>
      </fill>
    </dxf>
    <dxf>
      <fill>
        <patternFill patternType="solid">
          <bgColor theme="9" tint="0.39997558519241921"/>
        </patternFill>
      </fill>
    </dxf>
    <dxf>
      <fill>
        <patternFill patternType="solid">
          <bgColor theme="9" tint="0.39997558519241921"/>
        </patternFill>
      </fill>
    </dxf>
    <dxf>
      <fill>
        <patternFill patternType="solid">
          <bgColor theme="9" tint="0.39997558519241921"/>
        </patternFill>
      </fill>
    </dxf>
    <dxf>
      <fill>
        <patternFill patternType="solid">
          <bgColor theme="9" tint="0.39997558519241921"/>
        </patternFill>
      </fill>
    </dxf>
    <dxf>
      <numFmt numFmtId="3" formatCode="#,##0"/>
    </dxf>
    <dxf>
      <font>
        <b val="0"/>
        <i val="0"/>
        <strike val="0"/>
        <condense val="0"/>
        <extend val="0"/>
        <outline val="0"/>
        <shadow val="0"/>
        <u val="none"/>
        <vertAlign val="baseline"/>
        <sz val="11"/>
        <color theme="1"/>
        <name val="Calibri"/>
        <family val="2"/>
        <scheme val="minor"/>
      </font>
    </dxf>
    <dxf>
      <font>
        <color theme="0"/>
      </font>
    </dxf>
    <dxf>
      <font>
        <color theme="0"/>
      </font>
    </dxf>
    <dxf>
      <font>
        <color theme="0"/>
      </font>
    </dxf>
    <dxf>
      <alignment horizontal="center"/>
    </dxf>
    <dxf>
      <fill>
        <patternFill patternType="solid">
          <bgColor rgb="FF069169"/>
        </patternFill>
      </fill>
    </dxf>
    <dxf>
      <fill>
        <patternFill patternType="solid">
          <bgColor rgb="FF069169"/>
        </patternFill>
      </fill>
    </dxf>
    <dxf>
      <fill>
        <patternFill patternType="solid">
          <bgColor rgb="FF069169"/>
        </patternFill>
      </fill>
    </dxf>
    <dxf>
      <fill>
        <patternFill patternType="solid">
          <bgColor rgb="FF069169"/>
        </patternFill>
      </fill>
    </dxf>
    <dxf>
      <fill>
        <patternFill patternType="solid">
          <bgColor rgb="FF069169"/>
        </patternFill>
      </fill>
    </dxf>
    <dxf>
      <fill>
        <patternFill patternType="solid">
          <bgColor rgb="FF069169"/>
        </patternFill>
      </fill>
    </dxf>
    <dxf>
      <fill>
        <patternFill>
          <bgColor theme="9" tint="0.39997558519241921"/>
        </patternFill>
      </fill>
    </dxf>
    <dxf>
      <fill>
        <patternFill>
          <bgColor theme="9" tint="0.39997558519241921"/>
        </patternFill>
      </fill>
    </dxf>
    <dxf>
      <fill>
        <patternFill>
          <bgColor theme="9" tint="0.39997558519241921"/>
        </patternFill>
      </fill>
    </dxf>
    <dxf>
      <fill>
        <patternFill>
          <bgColor theme="9" tint="0.39997558519241921"/>
        </patternFill>
      </fill>
    </dxf>
    <dxf>
      <fill>
        <patternFill>
          <bgColor theme="9" tint="0.39997558519241921"/>
        </patternFill>
      </fill>
    </dxf>
    <dxf>
      <fill>
        <patternFill>
          <bgColor theme="9" tint="0.39997558519241921"/>
        </patternFill>
      </fill>
    </dxf>
    <dxf>
      <font>
        <color auto="1"/>
      </font>
    </dxf>
    <dxf>
      <font>
        <color auto="1"/>
      </font>
    </dxf>
    <dxf>
      <font>
        <color auto="1"/>
      </font>
    </dxf>
    <dxf>
      <font>
        <color auto="1"/>
      </font>
    </dxf>
    <dxf>
      <font>
        <color auto="1"/>
      </font>
    </dxf>
    <dxf>
      <font>
        <color auto="1"/>
      </font>
    </dxf>
    <dxf>
      <alignment horizontal="center"/>
    </dxf>
    <dxf>
      <alignment horizontal="center"/>
    </dxf>
    <dxf>
      <alignment horizontal="center"/>
    </dxf>
    <dxf>
      <alignment horizontal="center"/>
    </dxf>
    <dxf>
      <alignment horizontal="center"/>
    </dxf>
    <dxf>
      <alignment horizontal="center"/>
    </dxf>
    <dxf>
      <fill>
        <patternFill patternType="solid">
          <bgColor theme="9" tint="0.39997558519241921"/>
        </patternFill>
      </fill>
    </dxf>
    <dxf>
      <font>
        <color auto="1"/>
      </font>
    </dxf>
    <dxf>
      <alignment horizontal="center"/>
    </dxf>
    <dxf>
      <alignment horizontal="center"/>
    </dxf>
    <dxf>
      <font>
        <sz val="11"/>
        <color theme="0"/>
        <name val="Arial"/>
        <family val="2"/>
        <scheme val="none"/>
      </font>
      <border diagonalDown="1">
        <left style="thin">
          <color rgb="FF999999"/>
        </left>
        <right style="thin">
          <color rgb="FF999999"/>
        </right>
        <top style="thin">
          <color rgb="FF999999"/>
        </top>
        <bottom style="thin">
          <color rgb="FF999999"/>
        </bottom>
        <diagonal style="thin">
          <color auto="1"/>
        </diagonal>
      </border>
    </dxf>
    <dxf>
      <font>
        <color theme="1"/>
      </font>
      <fill>
        <patternFill>
          <bgColor theme="1"/>
        </patternFill>
      </fill>
      <border>
        <left style="thin">
          <color theme="6"/>
        </left>
        <right style="thin">
          <color theme="6"/>
        </right>
        <top style="thin">
          <color theme="6"/>
        </top>
        <bottom style="thin">
          <color theme="6"/>
        </bottom>
      </border>
    </dxf>
  </dxfs>
  <tableStyles count="1" defaultTableStyle="TableStyleMedium2" defaultPivotStyle="PivotStyleLight16">
    <tableStyle name="Oscuro" pivot="0" table="0" count="10" xr9:uid="{1764CFB0-D18D-440B-B9B7-73914687C771}">
      <tableStyleElement type="wholeTable" dxfId="151"/>
      <tableStyleElement type="headerRow" dxfId="150"/>
    </tableStyle>
  </tableStyles>
  <colors>
    <mruColors>
      <color rgb="FF069169"/>
      <color rgb="FF8400A4"/>
      <color rgb="FFD13B3B"/>
      <color rgb="FFFCF7E0"/>
      <color rgb="FFF8E162"/>
      <color rgb="FF999999"/>
      <color rgb="FFDFDFDF"/>
      <color rgb="FF959595"/>
      <color rgb="FFC0C0C0"/>
    </mruColors>
  </colors>
  <extLst>
    <ext xmlns:x14="http://schemas.microsoft.com/office/spreadsheetml/2009/9/main" uri="{46F421CA-312F-682f-3DD2-61675219B42D}">
      <x14:dxfs count="8">
        <dxf>
          <font>
            <color theme="1"/>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border>
        </dxf>
        <dxf>
          <font>
            <color theme="1"/>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border>
        </dxf>
        <dxf>
          <font>
            <color theme="1"/>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border>
        </dxf>
        <dxf>
          <font>
            <color theme="1"/>
          </font>
          <fill>
            <gradientFill degree="90">
              <stop position="0">
                <color rgb="FFF8E162"/>
              </stop>
              <stop position="1">
                <color rgb="FFFCF7E0"/>
              </stop>
            </gradientFill>
          </fill>
          <border>
            <left style="thin">
              <color rgb="FF999999"/>
            </left>
            <right style="thin">
              <color rgb="FF999999"/>
            </right>
            <top style="thin">
              <color rgb="FF999999"/>
            </top>
            <bottom style="thin">
              <color rgb="FF999999"/>
            </bottom>
          </border>
        </dxf>
        <dxf>
          <font>
            <color theme="6" tint="-0.24994659260841701"/>
          </font>
          <fill>
            <patternFill patternType="solid">
              <fgColor theme="6" tint="0.59996337778862885"/>
              <bgColor theme="6" tint="0.59996337778862885"/>
            </patternFill>
          </fill>
          <border>
            <left style="thin">
              <color theme="6" tint="0.59996337778862885"/>
            </left>
            <right style="thin">
              <color theme="6" tint="0.59996337778862885"/>
            </right>
            <top style="thin">
              <color theme="6" tint="0.59996337778862885"/>
            </top>
            <bottom style="thin">
              <color theme="6" tint="0.59996337778862885"/>
            </bottom>
          </border>
        </dxf>
        <dxf>
          <font>
            <color theme="0"/>
          </font>
          <fill>
            <patternFill>
              <fgColor theme="6"/>
              <bgColor theme="6"/>
            </patternFill>
          </fill>
          <border>
            <left style="thin">
              <color theme="6"/>
            </left>
            <right style="thin">
              <color theme="6"/>
            </right>
            <top style="thin">
              <color theme="6"/>
            </top>
            <bottom style="thin">
              <color theme="6"/>
            </bottom>
          </border>
        </dxf>
        <dxf>
          <font>
            <color rgb="FF959595"/>
          </font>
          <fill>
            <patternFill>
              <fgColor rgb="FFDFDFDF"/>
              <bgColor rgb="FFDFDFDF"/>
            </patternFill>
          </fill>
          <border>
            <left style="thin">
              <color rgb="FFDFDFDF"/>
            </left>
            <right style="thin">
              <color rgb="FFDFDFDF"/>
            </right>
            <top style="thin">
              <color rgb="FFDFDFDF"/>
            </top>
            <bottom style="thin">
              <color rgb="FFDFDFDF"/>
            </bottom>
          </border>
        </dxf>
        <dxf>
          <font>
            <color theme="1"/>
          </font>
          <fill>
            <patternFill>
              <fgColor rgb="FFC0C0C0"/>
              <bgColor rgb="FFC0C0C0"/>
            </patternFill>
          </fill>
          <border>
            <left style="thin">
              <color rgb="FFC0C0C0"/>
            </left>
            <right style="thin">
              <color rgb="FFC0C0C0"/>
            </right>
            <top style="thin">
              <color rgb="FFC0C0C0"/>
            </top>
            <bottom style="thin">
              <color rgb="FFC0C0C0"/>
            </bottom>
          </border>
        </dxf>
      </x14:dxfs>
    </ext>
    <ext xmlns:x14="http://schemas.microsoft.com/office/spreadsheetml/2009/9/main" uri="{EB79DEF2-80B8-43e5-95BD-54CBDDF9020C}">
      <x14:slicerStyles defaultSlicerStyle="SlicerStyleLight1">
        <x14:slicerStyle name="Oscuro">
          <x14:slicerStyleElements>
            <x14:slicerStyleElement type="unselectedItemWithData" dxfId="7"/>
            <x14:slicerStyleElement type="unselectedItemWithNoData" dxfId="6"/>
            <x14:slicerStyleElement type="selectedItemWithData" dxfId="5"/>
            <x14:slicerStyleElement type="selectedItemWithNoData" dxfId="4"/>
            <x14:slicerStyleElement type="hoveredUnselectedItemWithData" dxfId="3"/>
            <x14:slicerStyleElement type="hoveredSelectedItemWithData" dxfId="2"/>
            <x14:slicerStyleElement type="hoveredUnselectedItemWithNoData" dxfId="1"/>
            <x14:slicerStyleElement type="hoveredSelectedItemWithNoData" dxfId="0"/>
          </x14:slicerStyleElements>
        </x14:slicerStyle>
      </x14:slicerStyles>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pivotCacheDefinition" Target="pivotCache/pivotCacheDefinition3.xml"/><Relationship Id="rId18" Type="http://schemas.microsoft.com/office/2007/relationships/slicerCache" Target="slicerCaches/slicerCache5.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pivotCacheDefinition" Target="pivotCache/pivotCacheDefinition2.xml"/><Relationship Id="rId17" Type="http://schemas.microsoft.com/office/2007/relationships/slicerCache" Target="slicerCaches/slicerCache4.xml"/><Relationship Id="rId25" Type="http://schemas.openxmlformats.org/officeDocument/2006/relationships/customXml" Target="../customXml/item4.xml"/><Relationship Id="rId2" Type="http://schemas.openxmlformats.org/officeDocument/2006/relationships/worksheet" Target="worksheets/sheet2.xml"/><Relationship Id="rId16" Type="http://schemas.microsoft.com/office/2007/relationships/slicerCache" Target="slicerCaches/slicerCache3.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1.xml"/><Relationship Id="rId24" Type="http://schemas.openxmlformats.org/officeDocument/2006/relationships/customXml" Target="../customXml/item3.xml"/><Relationship Id="rId5" Type="http://schemas.openxmlformats.org/officeDocument/2006/relationships/worksheet" Target="worksheets/sheet5.xml"/><Relationship Id="rId15" Type="http://schemas.microsoft.com/office/2007/relationships/slicerCache" Target="slicerCaches/slicerCache2.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microsoft.com/office/2007/relationships/slicerCache" Target="slicerCaches/slicerCache1.xml"/><Relationship Id="rId22" Type="http://schemas.openxmlformats.org/officeDocument/2006/relationships/customXml" Target="../customXml/item1.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pivotSource>
    <c:name>[2020-01-29 Dashboard Reactivación_vfinal.xlsx]Fuente-dinámica!TablaDinámica2</c:name>
    <c:fmtId val="18"/>
  </c:pivotSource>
  <c:chart>
    <c:autoTitleDeleted val="0"/>
    <c:pivotFmts>
      <c:pivotFmt>
        <c:idx val="0"/>
        <c:dLbl>
          <c:idx val="0"/>
          <c:showLegendKey val="0"/>
          <c:showVal val="0"/>
          <c:showCatName val="0"/>
          <c:showSerName val="0"/>
          <c:showPercent val="0"/>
          <c:showBubbleSize val="0"/>
          <c:extLst>
            <c:ext xmlns:c15="http://schemas.microsoft.com/office/drawing/2012/chart" uri="{CE6537A1-D6FC-4f65-9D91-7224C49458BB}"/>
          </c:extLst>
        </c:dLbl>
      </c:pivotFmt>
      <c:pivotFmt>
        <c:idx val="1"/>
        <c:dLbl>
          <c:idx val="0"/>
          <c:showLegendKey val="0"/>
          <c:showVal val="0"/>
          <c:showCatName val="0"/>
          <c:showSerName val="0"/>
          <c:showPercent val="0"/>
          <c:showBubbleSize val="0"/>
          <c:extLst>
            <c:ext xmlns:c15="http://schemas.microsoft.com/office/drawing/2012/chart" uri="{CE6537A1-D6FC-4f65-9D91-7224C49458BB}"/>
          </c:extLst>
        </c:dLbl>
      </c:pivotFmt>
      <c:pivotFmt>
        <c:idx val="2"/>
        <c:dLbl>
          <c:idx val="0"/>
          <c:showLegendKey val="0"/>
          <c:showVal val="0"/>
          <c:showCatName val="0"/>
          <c:showSerName val="0"/>
          <c:showPercent val="0"/>
          <c:showBubbleSize val="0"/>
          <c:extLst>
            <c:ext xmlns:c15="http://schemas.microsoft.com/office/drawing/2012/chart" uri="{CE6537A1-D6FC-4f65-9D91-7224C49458BB}"/>
          </c:extLst>
        </c:dLbl>
      </c:pivotFmt>
      <c:pivotFmt>
        <c:idx val="3"/>
        <c:dLbl>
          <c:idx val="0"/>
          <c:showLegendKey val="0"/>
          <c:showVal val="0"/>
          <c:showCatName val="0"/>
          <c:showSerName val="0"/>
          <c:showPercent val="0"/>
          <c:showBubbleSize val="0"/>
          <c:extLst>
            <c:ext xmlns:c15="http://schemas.microsoft.com/office/drawing/2012/chart" uri="{CE6537A1-D6FC-4f65-9D91-7224C49458BB}"/>
          </c:extLst>
        </c:dLbl>
      </c:pivotFmt>
      <c:pivotFmt>
        <c:idx val="4"/>
        <c:dLbl>
          <c:idx val="0"/>
          <c:showLegendKey val="0"/>
          <c:showVal val="0"/>
          <c:showCatName val="0"/>
          <c:showSerName val="0"/>
          <c:showPercent val="0"/>
          <c:showBubbleSize val="0"/>
          <c:extLst>
            <c:ext xmlns:c15="http://schemas.microsoft.com/office/drawing/2012/chart" uri="{CE6537A1-D6FC-4f65-9D91-7224C49458BB}"/>
          </c:extLst>
        </c:dLbl>
      </c:pivotFmt>
      <c:pivotFmt>
        <c:idx val="5"/>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a:outerShdw blurRad="57150" dist="19050" dir="5400000" algn="ctr" rotWithShape="0">
                <a:srgbClr val="000000">
                  <a:alpha val="63000"/>
                </a:srgbClr>
              </a:outerShdw>
            </a:effectLst>
          </c:spPr>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7"/>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circle"/>
          <c:size val="6"/>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a:solidFill>
                <a:schemeClr val="accent2"/>
              </a:solidFill>
              <a:round/>
            </a:ln>
            <a:effectLst>
              <a:outerShdw blurRad="57150" dist="19050" dir="5400000" algn="ctr" rotWithShape="0">
                <a:srgbClr val="000000">
                  <a:alpha val="63000"/>
                </a:srgbClr>
              </a:outerShdw>
            </a:effectLst>
          </c:spPr>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8"/>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circle"/>
          <c:size val="6"/>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9525">
              <a:solidFill>
                <a:schemeClr val="accent3"/>
              </a:solidFill>
              <a:round/>
            </a:ln>
            <a:effectLst>
              <a:outerShdw blurRad="57150" dist="19050" dir="5400000" algn="ctr" rotWithShape="0">
                <a:srgbClr val="000000">
                  <a:alpha val="63000"/>
                </a:srgbClr>
              </a:outerShdw>
            </a:effectLst>
          </c:spPr>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1"/>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2"/>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3"/>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4"/>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pivotFmt>
      <c:pivotFmt>
        <c:idx val="16"/>
        <c:spPr>
          <a:solidFill>
            <a:srgbClr val="D13B3B"/>
          </a:soli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7"/>
        <c:spPr>
          <a:solidFill>
            <a:srgbClr val="8400A4"/>
          </a:soli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bg1">
              <a:lumMod val="75000"/>
            </a:schemeClr>
          </a:soli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
        <c:idx val="19"/>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0"/>
          <c:showCatName val="0"/>
          <c:showSerName val="0"/>
          <c:showPercent val="0"/>
          <c:showBubbleSize val="0"/>
          <c:extLst>
            <c:ext xmlns:c15="http://schemas.microsoft.com/office/drawing/2012/chart" uri="{CE6537A1-D6FC-4f65-9D91-7224C49458BB}"/>
          </c:extLst>
        </c:dLbl>
      </c:pivotFmt>
      <c:pivotFmt>
        <c:idx val="2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stacked"/>
        <c:varyColors val="0"/>
        <c:ser>
          <c:idx val="0"/>
          <c:order val="0"/>
          <c:tx>
            <c:strRef>
              <c:f>'Fuente-dinámica'!$B$13:$B$14</c:f>
              <c:strCache>
                <c:ptCount val="1"/>
                <c:pt idx="0">
                  <c:v>Gobierno</c:v>
                </c:pt>
              </c:strCache>
            </c:strRef>
          </c:tx>
          <c:spPr>
            <a:solidFill>
              <a:srgbClr val="D13B3B"/>
            </a:soli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'Fuente-dinámica'!$A$15:$A$44</c:f>
              <c:strCache>
                <c:ptCount val="29"/>
                <c:pt idx="0">
                  <c:v>CIT</c:v>
                </c:pt>
                <c:pt idx="1">
                  <c:v>Ambiente</c:v>
                </c:pt>
                <c:pt idx="2">
                  <c:v>Planeación</c:v>
                </c:pt>
                <c:pt idx="3">
                  <c:v>Salud</c:v>
                </c:pt>
                <c:pt idx="4">
                  <c:v>Vivienda</c:v>
                </c:pt>
                <c:pt idx="5">
                  <c:v>Agropecuario</c:v>
                </c:pt>
                <c:pt idx="6">
                  <c:v>Transporte</c:v>
                </c:pt>
                <c:pt idx="7">
                  <c:v>Educación</c:v>
                </c:pt>
                <c:pt idx="8">
                  <c:v>Inclusión Social</c:v>
                </c:pt>
                <c:pt idx="9">
                  <c:v>Hacienda</c:v>
                </c:pt>
                <c:pt idx="10">
                  <c:v>TIC</c:v>
                </c:pt>
                <c:pt idx="11">
                  <c:v>Presidencia</c:v>
                </c:pt>
                <c:pt idx="12">
                  <c:v>Trabajo</c:v>
                </c:pt>
                <c:pt idx="13">
                  <c:v>Ciencia</c:v>
                </c:pt>
                <c:pt idx="14">
                  <c:v>Interior</c:v>
                </c:pt>
                <c:pt idx="15">
                  <c:v>Minas</c:v>
                </c:pt>
                <c:pt idx="16">
                  <c:v>Estadísticas</c:v>
                </c:pt>
                <c:pt idx="17">
                  <c:v>Defensa</c:v>
                </c:pt>
                <c:pt idx="18">
                  <c:v>Justicia</c:v>
                </c:pt>
                <c:pt idx="19">
                  <c:v>Cultura</c:v>
                </c:pt>
                <c:pt idx="20">
                  <c:v>Función Pública</c:v>
                </c:pt>
                <c:pt idx="21">
                  <c:v>Relaciones</c:v>
                </c:pt>
                <c:pt idx="22">
                  <c:v>Deporte</c:v>
                </c:pt>
                <c:pt idx="23">
                  <c:v>Territorial</c:v>
                </c:pt>
                <c:pt idx="24">
                  <c:v>Org electoral</c:v>
                </c:pt>
                <c:pt idx="25">
                  <c:v>Inteligencia</c:v>
                </c:pt>
                <c:pt idx="26">
                  <c:v>Rama Judicial</c:v>
                </c:pt>
                <c:pt idx="27">
                  <c:v>Org. control</c:v>
                </c:pt>
                <c:pt idx="28">
                  <c:v>Órganos Autónomos</c:v>
                </c:pt>
              </c:strCache>
            </c:strRef>
          </c:cat>
          <c:val>
            <c:numRef>
              <c:f>'Fuente-dinámica'!$B$15:$B$44</c:f>
              <c:numCache>
                <c:formatCode>_(* #,##0_);_(* \(#,##0\);_(* "-"_);_(@_)</c:formatCode>
                <c:ptCount val="29"/>
                <c:pt idx="0">
                  <c:v>18</c:v>
                </c:pt>
                <c:pt idx="1">
                  <c:v>20</c:v>
                </c:pt>
                <c:pt idx="2">
                  <c:v>72</c:v>
                </c:pt>
                <c:pt idx="3">
                  <c:v>15</c:v>
                </c:pt>
                <c:pt idx="4">
                  <c:v>32</c:v>
                </c:pt>
                <c:pt idx="5">
                  <c:v>20</c:v>
                </c:pt>
                <c:pt idx="6">
                  <c:v>11</c:v>
                </c:pt>
                <c:pt idx="7">
                  <c:v>12</c:v>
                </c:pt>
                <c:pt idx="8">
                  <c:v>5</c:v>
                </c:pt>
                <c:pt idx="9">
                  <c:v>65</c:v>
                </c:pt>
                <c:pt idx="10">
                  <c:v>30</c:v>
                </c:pt>
                <c:pt idx="11">
                  <c:v>30</c:v>
                </c:pt>
                <c:pt idx="12">
                  <c:v>7</c:v>
                </c:pt>
                <c:pt idx="13">
                  <c:v>11</c:v>
                </c:pt>
                <c:pt idx="14">
                  <c:v>30</c:v>
                </c:pt>
                <c:pt idx="15">
                  <c:v>11</c:v>
                </c:pt>
                <c:pt idx="16">
                  <c:v>22</c:v>
                </c:pt>
                <c:pt idx="17">
                  <c:v>21</c:v>
                </c:pt>
                <c:pt idx="18">
                  <c:v>17</c:v>
                </c:pt>
                <c:pt idx="19">
                  <c:v>3</c:v>
                </c:pt>
                <c:pt idx="20">
                  <c:v>18</c:v>
                </c:pt>
                <c:pt idx="21">
                  <c:v>11</c:v>
                </c:pt>
                <c:pt idx="22">
                  <c:v>1</c:v>
                </c:pt>
                <c:pt idx="23">
                  <c:v>1</c:v>
                </c:pt>
                <c:pt idx="25">
                  <c:v>1</c:v>
                </c:pt>
                <c:pt idx="27">
                  <c:v>1</c:v>
                </c:pt>
                <c:pt idx="28">
                  <c:v>1</c:v>
                </c:pt>
              </c:numCache>
            </c:numRef>
          </c:val>
          <c:extLst>
            <c:ext xmlns:c16="http://schemas.microsoft.com/office/drawing/2014/chart" uri="{C3380CC4-5D6E-409C-BE32-E72D297353CC}">
              <c16:uniqueId val="{00000000-6054-46C1-82D8-BD054AC93286}"/>
            </c:ext>
          </c:extLst>
        </c:ser>
        <c:ser>
          <c:idx val="1"/>
          <c:order val="1"/>
          <c:tx>
            <c:strRef>
              <c:f>'Fuente-dinámica'!$C$13:$C$14</c:f>
              <c:strCache>
                <c:ptCount val="1"/>
                <c:pt idx="0">
                  <c:v>Hogares</c:v>
                </c:pt>
              </c:strCache>
            </c:strRef>
          </c:tx>
          <c:spPr>
            <a:solidFill>
              <a:srgbClr val="8400A4"/>
            </a:soli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'Fuente-dinámica'!$A$15:$A$44</c:f>
              <c:strCache>
                <c:ptCount val="29"/>
                <c:pt idx="0">
                  <c:v>CIT</c:v>
                </c:pt>
                <c:pt idx="1">
                  <c:v>Ambiente</c:v>
                </c:pt>
                <c:pt idx="2">
                  <c:v>Planeación</c:v>
                </c:pt>
                <c:pt idx="3">
                  <c:v>Salud</c:v>
                </c:pt>
                <c:pt idx="4">
                  <c:v>Vivienda</c:v>
                </c:pt>
                <c:pt idx="5">
                  <c:v>Agropecuario</c:v>
                </c:pt>
                <c:pt idx="6">
                  <c:v>Transporte</c:v>
                </c:pt>
                <c:pt idx="7">
                  <c:v>Educación</c:v>
                </c:pt>
                <c:pt idx="8">
                  <c:v>Inclusión Social</c:v>
                </c:pt>
                <c:pt idx="9">
                  <c:v>Hacienda</c:v>
                </c:pt>
                <c:pt idx="10">
                  <c:v>TIC</c:v>
                </c:pt>
                <c:pt idx="11">
                  <c:v>Presidencia</c:v>
                </c:pt>
                <c:pt idx="12">
                  <c:v>Trabajo</c:v>
                </c:pt>
                <c:pt idx="13">
                  <c:v>Ciencia</c:v>
                </c:pt>
                <c:pt idx="14">
                  <c:v>Interior</c:v>
                </c:pt>
                <c:pt idx="15">
                  <c:v>Minas</c:v>
                </c:pt>
                <c:pt idx="16">
                  <c:v>Estadísticas</c:v>
                </c:pt>
                <c:pt idx="17">
                  <c:v>Defensa</c:v>
                </c:pt>
                <c:pt idx="18">
                  <c:v>Justicia</c:v>
                </c:pt>
                <c:pt idx="19">
                  <c:v>Cultura</c:v>
                </c:pt>
                <c:pt idx="20">
                  <c:v>Función Pública</c:v>
                </c:pt>
                <c:pt idx="21">
                  <c:v>Relaciones</c:v>
                </c:pt>
                <c:pt idx="22">
                  <c:v>Deporte</c:v>
                </c:pt>
                <c:pt idx="23">
                  <c:v>Territorial</c:v>
                </c:pt>
                <c:pt idx="24">
                  <c:v>Org electoral</c:v>
                </c:pt>
                <c:pt idx="25">
                  <c:v>Inteligencia</c:v>
                </c:pt>
                <c:pt idx="26">
                  <c:v>Rama Judicial</c:v>
                </c:pt>
                <c:pt idx="27">
                  <c:v>Org. control</c:v>
                </c:pt>
                <c:pt idx="28">
                  <c:v>Órganos Autónomos</c:v>
                </c:pt>
              </c:strCache>
            </c:strRef>
          </c:cat>
          <c:val>
            <c:numRef>
              <c:f>'Fuente-dinámica'!$C$15:$C$44</c:f>
              <c:numCache>
                <c:formatCode>_(* #,##0_);_(* \(#,##0\);_(* "-"_);_(@_)</c:formatCode>
                <c:ptCount val="29"/>
                <c:pt idx="0">
                  <c:v>49</c:v>
                </c:pt>
                <c:pt idx="1">
                  <c:v>60</c:v>
                </c:pt>
                <c:pt idx="2">
                  <c:v>66</c:v>
                </c:pt>
                <c:pt idx="3">
                  <c:v>136</c:v>
                </c:pt>
                <c:pt idx="4">
                  <c:v>83</c:v>
                </c:pt>
                <c:pt idx="5">
                  <c:v>52</c:v>
                </c:pt>
                <c:pt idx="6">
                  <c:v>12</c:v>
                </c:pt>
                <c:pt idx="7">
                  <c:v>111</c:v>
                </c:pt>
                <c:pt idx="8">
                  <c:v>114</c:v>
                </c:pt>
                <c:pt idx="9">
                  <c:v>20</c:v>
                </c:pt>
                <c:pt idx="10">
                  <c:v>66</c:v>
                </c:pt>
                <c:pt idx="11">
                  <c:v>54</c:v>
                </c:pt>
                <c:pt idx="12">
                  <c:v>72</c:v>
                </c:pt>
                <c:pt idx="13">
                  <c:v>44</c:v>
                </c:pt>
                <c:pt idx="14">
                  <c:v>41</c:v>
                </c:pt>
                <c:pt idx="15">
                  <c:v>25</c:v>
                </c:pt>
                <c:pt idx="16">
                  <c:v>11</c:v>
                </c:pt>
                <c:pt idx="17">
                  <c:v>13</c:v>
                </c:pt>
                <c:pt idx="18">
                  <c:v>23</c:v>
                </c:pt>
                <c:pt idx="19">
                  <c:v>32</c:v>
                </c:pt>
                <c:pt idx="20">
                  <c:v>7</c:v>
                </c:pt>
                <c:pt idx="21">
                  <c:v>8</c:v>
                </c:pt>
                <c:pt idx="22">
                  <c:v>12</c:v>
                </c:pt>
                <c:pt idx="23">
                  <c:v>8</c:v>
                </c:pt>
                <c:pt idx="24">
                  <c:v>2</c:v>
                </c:pt>
                <c:pt idx="25">
                  <c:v>2</c:v>
                </c:pt>
                <c:pt idx="26">
                  <c:v>1</c:v>
                </c:pt>
                <c:pt idx="27">
                  <c:v>1</c:v>
                </c:pt>
              </c:numCache>
            </c:numRef>
          </c:val>
          <c:extLst>
            <c:ext xmlns:c16="http://schemas.microsoft.com/office/drawing/2014/chart" uri="{C3380CC4-5D6E-409C-BE32-E72D297353CC}">
              <c16:uniqueId val="{00000003-3EB5-4BC3-912E-6EEDF4980100}"/>
            </c:ext>
          </c:extLst>
        </c:ser>
        <c:ser>
          <c:idx val="2"/>
          <c:order val="2"/>
          <c:tx>
            <c:strRef>
              <c:f>'Fuente-dinámica'!$D$13:$D$14</c:f>
              <c:strCache>
                <c:ptCount val="1"/>
                <c:pt idx="0">
                  <c:v>Sector productivo</c:v>
                </c:pt>
              </c:strCache>
            </c:strRef>
          </c:tx>
          <c:spPr>
            <a:solidFill>
              <a:schemeClr val="bg1">
                <a:lumMod val="75000"/>
              </a:schemeClr>
            </a:soli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'Fuente-dinámica'!$A$15:$A$44</c:f>
              <c:strCache>
                <c:ptCount val="29"/>
                <c:pt idx="0">
                  <c:v>CIT</c:v>
                </c:pt>
                <c:pt idx="1">
                  <c:v>Ambiente</c:v>
                </c:pt>
                <c:pt idx="2">
                  <c:v>Planeación</c:v>
                </c:pt>
                <c:pt idx="3">
                  <c:v>Salud</c:v>
                </c:pt>
                <c:pt idx="4">
                  <c:v>Vivienda</c:v>
                </c:pt>
                <c:pt idx="5">
                  <c:v>Agropecuario</c:v>
                </c:pt>
                <c:pt idx="6">
                  <c:v>Transporte</c:v>
                </c:pt>
                <c:pt idx="7">
                  <c:v>Educación</c:v>
                </c:pt>
                <c:pt idx="8">
                  <c:v>Inclusión Social</c:v>
                </c:pt>
                <c:pt idx="9">
                  <c:v>Hacienda</c:v>
                </c:pt>
                <c:pt idx="10">
                  <c:v>TIC</c:v>
                </c:pt>
                <c:pt idx="11">
                  <c:v>Presidencia</c:v>
                </c:pt>
                <c:pt idx="12">
                  <c:v>Trabajo</c:v>
                </c:pt>
                <c:pt idx="13">
                  <c:v>Ciencia</c:v>
                </c:pt>
                <c:pt idx="14">
                  <c:v>Interior</c:v>
                </c:pt>
                <c:pt idx="15">
                  <c:v>Minas</c:v>
                </c:pt>
                <c:pt idx="16">
                  <c:v>Estadísticas</c:v>
                </c:pt>
                <c:pt idx="17">
                  <c:v>Defensa</c:v>
                </c:pt>
                <c:pt idx="18">
                  <c:v>Justicia</c:v>
                </c:pt>
                <c:pt idx="19">
                  <c:v>Cultura</c:v>
                </c:pt>
                <c:pt idx="20">
                  <c:v>Función Pública</c:v>
                </c:pt>
                <c:pt idx="21">
                  <c:v>Relaciones</c:v>
                </c:pt>
                <c:pt idx="22">
                  <c:v>Deporte</c:v>
                </c:pt>
                <c:pt idx="23">
                  <c:v>Territorial</c:v>
                </c:pt>
                <c:pt idx="24">
                  <c:v>Org electoral</c:v>
                </c:pt>
                <c:pt idx="25">
                  <c:v>Inteligencia</c:v>
                </c:pt>
                <c:pt idx="26">
                  <c:v>Rama Judicial</c:v>
                </c:pt>
                <c:pt idx="27">
                  <c:v>Org. control</c:v>
                </c:pt>
                <c:pt idx="28">
                  <c:v>Órganos Autónomos</c:v>
                </c:pt>
              </c:strCache>
            </c:strRef>
          </c:cat>
          <c:val>
            <c:numRef>
              <c:f>'Fuente-dinámica'!$D$15:$D$44</c:f>
              <c:numCache>
                <c:formatCode>_(* #,##0_);_(* \(#,##0\);_(* "-"_);_(@_)</c:formatCode>
                <c:ptCount val="29"/>
                <c:pt idx="0">
                  <c:v>160</c:v>
                </c:pt>
                <c:pt idx="1">
                  <c:v>145</c:v>
                </c:pt>
                <c:pt idx="2">
                  <c:v>69</c:v>
                </c:pt>
                <c:pt idx="3">
                  <c:v>16</c:v>
                </c:pt>
                <c:pt idx="4">
                  <c:v>40</c:v>
                </c:pt>
                <c:pt idx="5">
                  <c:v>77</c:v>
                </c:pt>
                <c:pt idx="6">
                  <c:v>115</c:v>
                </c:pt>
                <c:pt idx="7">
                  <c:v>8</c:v>
                </c:pt>
                <c:pt idx="8">
                  <c:v>8</c:v>
                </c:pt>
                <c:pt idx="9">
                  <c:v>32</c:v>
                </c:pt>
                <c:pt idx="10">
                  <c:v>21</c:v>
                </c:pt>
                <c:pt idx="11">
                  <c:v>33</c:v>
                </c:pt>
                <c:pt idx="12">
                  <c:v>21</c:v>
                </c:pt>
                <c:pt idx="13">
                  <c:v>42</c:v>
                </c:pt>
                <c:pt idx="14">
                  <c:v>10</c:v>
                </c:pt>
                <c:pt idx="15">
                  <c:v>43</c:v>
                </c:pt>
                <c:pt idx="16">
                  <c:v>11</c:v>
                </c:pt>
                <c:pt idx="17">
                  <c:v>9</c:v>
                </c:pt>
                <c:pt idx="18">
                  <c:v>1</c:v>
                </c:pt>
                <c:pt idx="19">
                  <c:v>5</c:v>
                </c:pt>
                <c:pt idx="20">
                  <c:v>5</c:v>
                </c:pt>
                <c:pt idx="21">
                  <c:v>6</c:v>
                </c:pt>
                <c:pt idx="22">
                  <c:v>2</c:v>
                </c:pt>
                <c:pt idx="23">
                  <c:v>3</c:v>
                </c:pt>
                <c:pt idx="24">
                  <c:v>3</c:v>
                </c:pt>
                <c:pt idx="26">
                  <c:v>1</c:v>
                </c:pt>
              </c:numCache>
            </c:numRef>
          </c:val>
          <c:extLst>
            <c:ext xmlns:c16="http://schemas.microsoft.com/office/drawing/2014/chart" uri="{C3380CC4-5D6E-409C-BE32-E72D297353CC}">
              <c16:uniqueId val="{00000004-3EB5-4BC3-912E-6EEDF4980100}"/>
            </c:ext>
          </c:extLst>
        </c:ser>
        <c:dLbls>
          <c:showLegendKey val="0"/>
          <c:showVal val="0"/>
          <c:showCatName val="0"/>
          <c:showSerName val="0"/>
          <c:showPercent val="0"/>
          <c:showBubbleSize val="0"/>
        </c:dLbls>
        <c:gapWidth val="100"/>
        <c:overlap val="100"/>
        <c:axId val="472915328"/>
        <c:axId val="472916640"/>
      </c:barChart>
      <c:catAx>
        <c:axId val="47291532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472916640"/>
        <c:crosses val="autoZero"/>
        <c:auto val="1"/>
        <c:lblAlgn val="ctr"/>
        <c:lblOffset val="100"/>
        <c:noMultiLvlLbl val="0"/>
      </c:catAx>
      <c:valAx>
        <c:axId val="472916640"/>
        <c:scaling>
          <c:orientation val="minMax"/>
        </c:scaling>
        <c:delete val="1"/>
        <c:axPos val="l"/>
        <c:numFmt formatCode="_(* #,##0_);_(* \(#,##0\);_(* &quot;-&quot;_);_(@_)" sourceLinked="1"/>
        <c:majorTickMark val="none"/>
        <c:minorTickMark val="none"/>
        <c:tickLblPos val="nextTo"/>
        <c:crossAx val="47291532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100">
          <a:solidFill>
            <a:sysClr val="windowText" lastClr="000000"/>
          </a:solidFill>
          <a:latin typeface="Arial" panose="020B0604020202020204" pitchFamily="34" charset="0"/>
          <a:cs typeface="Arial" panose="020B0604020202020204" pitchFamily="34" charset="0"/>
        </a:defRPr>
      </a:pPr>
      <a:endParaRPr lang="es-CO"/>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pivotSource>
    <c:name>[2020-01-29 Dashboard Reactivación_vfinal.xlsx]Fuente-dinámica!TablaDinámica1</c:name>
    <c:fmtId val="27"/>
  </c:pivotSource>
  <c:chart>
    <c:autoTitleDeleted val="1"/>
    <c:pivotFmts>
      <c:pivotFmt>
        <c:idx val="0"/>
        <c:dLbl>
          <c:idx val="0"/>
          <c:showLegendKey val="0"/>
          <c:showVal val="0"/>
          <c:showCatName val="0"/>
          <c:showSerName val="0"/>
          <c:showPercent val="0"/>
          <c:showBubbleSize val="0"/>
          <c:extLst>
            <c:ext xmlns:c15="http://schemas.microsoft.com/office/drawing/2012/chart" uri="{CE6537A1-D6FC-4f65-9D91-7224C49458BB}"/>
          </c:extLst>
        </c:dLbl>
      </c:pivotFmt>
      <c:pivotFmt>
        <c:idx val="1"/>
        <c:dLbl>
          <c:idx val="0"/>
          <c:showLegendKey val="0"/>
          <c:showVal val="0"/>
          <c:showCatName val="0"/>
          <c:showSerName val="0"/>
          <c:showPercent val="0"/>
          <c:showBubbleSize val="0"/>
          <c:extLst>
            <c:ext xmlns:c15="http://schemas.microsoft.com/office/drawing/2012/chart" uri="{CE6537A1-D6FC-4f65-9D91-7224C49458BB}"/>
          </c:extLst>
        </c:dLbl>
      </c:pivotFmt>
      <c:pivotFmt>
        <c:idx val="2"/>
      </c:pivotFmt>
      <c:pivotFmt>
        <c:idx val="3"/>
      </c:pivotFmt>
      <c:pivotFmt>
        <c:idx val="4"/>
      </c:pivotFmt>
      <c:pivotFmt>
        <c:idx val="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circle"/>
          <c:size val="6"/>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extLst>
            <c:ext xmlns:c15="http://schemas.microsoft.com/office/drawing/2012/chart" uri="{CE6537A1-D6FC-4f65-9D91-7224C49458BB}"/>
          </c:extLst>
        </c:dLbl>
      </c:pivotFmt>
      <c:pivotFmt>
        <c:idx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7"/>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8"/>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9"/>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extLst>
            <c:ext xmlns:c15="http://schemas.microsoft.com/office/drawing/2012/chart" uri="{CE6537A1-D6FC-4f65-9D91-7224C49458BB}"/>
          </c:extLst>
        </c:dLbl>
      </c:pivotFmt>
      <c:pivotFmt>
        <c:idx val="1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1"/>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2"/>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3"/>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extLst>
            <c:ext xmlns:c15="http://schemas.microsoft.com/office/drawing/2012/chart" uri="{CE6537A1-D6FC-4f65-9D91-7224C49458BB}"/>
          </c:extLst>
        </c:dLbl>
      </c:pivotFmt>
      <c:pivotFmt>
        <c:idx val="14"/>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5"/>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7"/>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lt1">
                      <a:lumMod val="8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extLst>
            <c:ext xmlns:c15="http://schemas.microsoft.com/office/drawing/2012/chart" uri="{CE6537A1-D6FC-4f65-9D91-7224C49458BB}"/>
          </c:extLst>
        </c:dLbl>
      </c:pivotFmt>
      <c:pivotFmt>
        <c:idx val="18"/>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19"/>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2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21"/>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extLst>
            <c:ext xmlns:c15="http://schemas.microsoft.com/office/drawing/2012/chart" uri="{CE6537A1-D6FC-4f65-9D91-7224C49458BB}"/>
          </c:extLst>
        </c:dLbl>
      </c:pivotFmt>
      <c:pivotFmt>
        <c:idx val="22"/>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23"/>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24"/>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pivotFmt>
      <c:pivotFmt>
        <c:idx val="25"/>
        <c:spPr>
          <a:solidFill>
            <a:srgbClr val="D13B3B"/>
          </a:solidFill>
          <a:ln>
            <a:noFill/>
          </a:ln>
          <a:effectLst>
            <a:outerShdw blurRad="57150" dist="19050" dir="5400000" algn="ctr" rotWithShape="0">
              <a:srgbClr val="000000">
                <a:alpha val="63000"/>
              </a:srgbClr>
            </a:outerShdw>
          </a:effectLst>
        </c:spPr>
      </c:pivotFmt>
      <c:pivotFmt>
        <c:idx val="26"/>
        <c:spPr>
          <a:solidFill>
            <a:srgbClr val="8400A4"/>
          </a:solidFill>
          <a:ln>
            <a:noFill/>
          </a:ln>
          <a:effectLst>
            <a:outerShdw blurRad="57150" dist="19050" dir="5400000" algn="ctr" rotWithShape="0">
              <a:srgbClr val="000000">
                <a:alpha val="63000"/>
              </a:srgbClr>
            </a:outerShdw>
          </a:effectLst>
        </c:spPr>
      </c:pivotFmt>
      <c:pivotFmt>
        <c:idx val="27"/>
        <c:spPr>
          <a:solidFill>
            <a:schemeClr val="bg1">
              <a:lumMod val="75000"/>
            </a:schemeClr>
          </a:solidFill>
          <a:ln>
            <a:solidFill>
              <a:schemeClr val="bg1">
                <a:lumMod val="75000"/>
              </a:schemeClr>
            </a:solidFill>
          </a:ln>
          <a:effectLst>
            <a:outerShdw blurRad="57150" dist="19050" dir="5400000" algn="ctr" rotWithShape="0">
              <a:srgbClr val="000000">
                <a:alpha val="63000"/>
              </a:srgbClr>
            </a:outerShdw>
          </a:effectLst>
        </c:spPr>
      </c:pivotFmt>
    </c:pivotFmts>
    <c:plotArea>
      <c:layout>
        <c:manualLayout>
          <c:layoutTarget val="inner"/>
          <c:xMode val="edge"/>
          <c:yMode val="edge"/>
          <c:x val="0.27930984205408071"/>
          <c:y val="0.15343501018079683"/>
          <c:w val="0.39689467455206767"/>
          <c:h val="0.73519181708062353"/>
        </c:manualLayout>
      </c:layout>
      <c:pieChart>
        <c:varyColors val="1"/>
        <c:ser>
          <c:idx val="0"/>
          <c:order val="0"/>
          <c:tx>
            <c:strRef>
              <c:f>'Fuente-dinámica'!$B$4</c:f>
              <c:strCache>
                <c:ptCount val="1"/>
                <c:pt idx="0">
                  <c:v>Total</c:v>
                </c:pt>
              </c:strCache>
            </c:strRef>
          </c:tx>
          <c:dPt>
            <c:idx val="0"/>
            <c:bubble3D val="0"/>
            <c:spPr>
              <a:solidFill>
                <a:srgbClr val="D13B3B"/>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41B3-4ABE-9DCE-E251DFE931DE}"/>
              </c:ext>
            </c:extLst>
          </c:dPt>
          <c:dPt>
            <c:idx val="1"/>
            <c:bubble3D val="0"/>
            <c:spPr>
              <a:solidFill>
                <a:srgbClr val="8400A4"/>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41B3-4ABE-9DCE-E251DFE931DE}"/>
              </c:ext>
            </c:extLst>
          </c:dPt>
          <c:dPt>
            <c:idx val="2"/>
            <c:bubble3D val="0"/>
            <c:spPr>
              <a:solidFill>
                <a:schemeClr val="bg1">
                  <a:lumMod val="75000"/>
                </a:schemeClr>
              </a:solidFill>
              <a:ln>
                <a:solidFill>
                  <a:schemeClr val="bg1">
                    <a:lumMod val="75000"/>
                  </a:schemeClr>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41B3-4ABE-9DCE-E251DFE931DE}"/>
              </c:ext>
            </c:extLst>
          </c:dPt>
          <c:dLbls>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'Fuente-dinámica'!$A$5:$A$8</c:f>
              <c:strCache>
                <c:ptCount val="3"/>
                <c:pt idx="0">
                  <c:v>Gobierno</c:v>
                </c:pt>
                <c:pt idx="1">
                  <c:v>Hogares</c:v>
                </c:pt>
                <c:pt idx="2">
                  <c:v>Sector productivo</c:v>
                </c:pt>
              </c:strCache>
            </c:strRef>
          </c:cat>
          <c:val>
            <c:numRef>
              <c:f>'Fuente-dinámica'!$B$5:$B$8</c:f>
              <c:numCache>
                <c:formatCode>_(* #,##0_);_(* \(#,##0\);_(* "-"_);_(@_)</c:formatCode>
                <c:ptCount val="3"/>
                <c:pt idx="0">
                  <c:v>486</c:v>
                </c:pt>
                <c:pt idx="1">
                  <c:v>1125</c:v>
                </c:pt>
                <c:pt idx="2">
                  <c:v>886</c:v>
                </c:pt>
              </c:numCache>
            </c:numRef>
          </c:val>
          <c:extLst>
            <c:ext xmlns:c16="http://schemas.microsoft.com/office/drawing/2014/chart" uri="{C3380CC4-5D6E-409C-BE32-E72D297353CC}">
              <c16:uniqueId val="{00000006-41B3-4ABE-9DCE-E251DFE931DE}"/>
            </c:ext>
          </c:extLst>
        </c:ser>
        <c:dLbls>
          <c:showLegendKey val="0"/>
          <c:showVal val="0"/>
          <c:showCatName val="0"/>
          <c:showSerName val="0"/>
          <c:showPercent val="0"/>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100">
          <a:solidFill>
            <a:sysClr val="windowText" lastClr="000000"/>
          </a:solidFill>
          <a:latin typeface="Arial" panose="020B0604020202020204" pitchFamily="34" charset="0"/>
          <a:cs typeface="Arial" panose="020B0604020202020204" pitchFamily="34" charset="0"/>
        </a:defRPr>
      </a:pPr>
      <a:endParaRPr lang="es-CO"/>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pivotSource>
    <c:name>[2020-01-29 Dashboard Reactivación_vfinal.xlsx]Fuente-dinámica!TablaDinámica3</c:name>
    <c:fmtId val="8"/>
  </c:pivotSource>
  <c:chart>
    <c:autoTitleDeleted val="1"/>
    <c:pivotFmts>
      <c:pivotFmt>
        <c:idx val="0"/>
        <c:dLbl>
          <c:idx val="0"/>
          <c:showLegendKey val="0"/>
          <c:showVal val="0"/>
          <c:showCatName val="0"/>
          <c:showSerName val="0"/>
          <c:showPercent val="0"/>
          <c:showBubbleSize val="0"/>
          <c:extLst>
            <c:ext xmlns:c15="http://schemas.microsoft.com/office/drawing/2012/chart" uri="{CE6537A1-D6FC-4f65-9D91-7224C49458BB}"/>
          </c:extLst>
        </c:dLbl>
      </c:pivotFmt>
      <c:pivotFmt>
        <c:idx val="1"/>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1.9979702929144492E-2"/>
          <c:y val="0.11480518697854673"/>
          <c:w val="0.94325016047959753"/>
          <c:h val="0.69585549334591179"/>
        </c:manualLayout>
      </c:layout>
      <c:barChart>
        <c:barDir val="col"/>
        <c:grouping val="clustered"/>
        <c:varyColors val="0"/>
        <c:ser>
          <c:idx val="0"/>
          <c:order val="0"/>
          <c:tx>
            <c:strRef>
              <c:f>'Fuente-dinámica'!$I$13</c:f>
              <c:strCache>
                <c:ptCount val="1"/>
                <c:pt idx="0">
                  <c:v>Total</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'Fuente-dinámica'!$H$14:$H$42</c:f>
              <c:strCache>
                <c:ptCount val="28"/>
                <c:pt idx="0">
                  <c:v>Org electoral</c:v>
                </c:pt>
                <c:pt idx="1">
                  <c:v>CIT</c:v>
                </c:pt>
                <c:pt idx="2">
                  <c:v>Estadísticas</c:v>
                </c:pt>
                <c:pt idx="3">
                  <c:v>Función Pública</c:v>
                </c:pt>
                <c:pt idx="4">
                  <c:v>Salud</c:v>
                </c:pt>
                <c:pt idx="5">
                  <c:v>Trabajo</c:v>
                </c:pt>
                <c:pt idx="6">
                  <c:v>Inclusión Social</c:v>
                </c:pt>
                <c:pt idx="7">
                  <c:v>Inteligencia</c:v>
                </c:pt>
                <c:pt idx="8">
                  <c:v>Hacienda</c:v>
                </c:pt>
                <c:pt idx="9">
                  <c:v>Relaciones</c:v>
                </c:pt>
                <c:pt idx="10">
                  <c:v>Planeación</c:v>
                </c:pt>
                <c:pt idx="11">
                  <c:v>Educación</c:v>
                </c:pt>
                <c:pt idx="12">
                  <c:v>Vivienda</c:v>
                </c:pt>
                <c:pt idx="13">
                  <c:v>Minas</c:v>
                </c:pt>
                <c:pt idx="14">
                  <c:v>Ciencia</c:v>
                </c:pt>
                <c:pt idx="15">
                  <c:v>Interior</c:v>
                </c:pt>
                <c:pt idx="16">
                  <c:v>Cultura</c:v>
                </c:pt>
                <c:pt idx="17">
                  <c:v>Presidencia</c:v>
                </c:pt>
                <c:pt idx="18">
                  <c:v>TIC</c:v>
                </c:pt>
                <c:pt idx="19">
                  <c:v>Justicia</c:v>
                </c:pt>
                <c:pt idx="20">
                  <c:v>Defensa</c:v>
                </c:pt>
                <c:pt idx="21">
                  <c:v>Ambiente</c:v>
                </c:pt>
                <c:pt idx="22">
                  <c:v>Transporte</c:v>
                </c:pt>
                <c:pt idx="23">
                  <c:v>Agropecuario</c:v>
                </c:pt>
                <c:pt idx="24">
                  <c:v>Deporte</c:v>
                </c:pt>
                <c:pt idx="25">
                  <c:v>Territorial</c:v>
                </c:pt>
                <c:pt idx="26">
                  <c:v>Rama Judicial</c:v>
                </c:pt>
                <c:pt idx="27">
                  <c:v>Org. control</c:v>
                </c:pt>
              </c:strCache>
            </c:strRef>
          </c:cat>
          <c:val>
            <c:numRef>
              <c:f>'Fuente-dinámica'!$I$14:$I$42</c:f>
              <c:numCache>
                <c:formatCode>0%</c:formatCode>
                <c:ptCount val="28"/>
                <c:pt idx="0">
                  <c:v>0.94072408897302418</c:v>
                </c:pt>
                <c:pt idx="1">
                  <c:v>0.77665322321165697</c:v>
                </c:pt>
                <c:pt idx="2">
                  <c:v>0.76937933333333342</c:v>
                </c:pt>
                <c:pt idx="3">
                  <c:v>0.76134029253731339</c:v>
                </c:pt>
                <c:pt idx="4">
                  <c:v>0.73122953366579868</c:v>
                </c:pt>
                <c:pt idx="5">
                  <c:v>0.68604267684742604</c:v>
                </c:pt>
                <c:pt idx="6">
                  <c:v>0.64999612558849962</c:v>
                </c:pt>
                <c:pt idx="7">
                  <c:v>0.61607000000000001</c:v>
                </c:pt>
                <c:pt idx="8">
                  <c:v>0.61602509353741486</c:v>
                </c:pt>
                <c:pt idx="9">
                  <c:v>0.60559803936387768</c:v>
                </c:pt>
                <c:pt idx="10">
                  <c:v>0.58633477730193617</c:v>
                </c:pt>
                <c:pt idx="11">
                  <c:v>0.56921163144480158</c:v>
                </c:pt>
                <c:pt idx="12">
                  <c:v>0.56465928777794927</c:v>
                </c:pt>
                <c:pt idx="13">
                  <c:v>0.56115173312699629</c:v>
                </c:pt>
                <c:pt idx="14">
                  <c:v>0.5399317241922863</c:v>
                </c:pt>
                <c:pt idx="15">
                  <c:v>0.53804274287567788</c:v>
                </c:pt>
                <c:pt idx="16">
                  <c:v>0.5332772580645162</c:v>
                </c:pt>
                <c:pt idx="17">
                  <c:v>0.50351356435643568</c:v>
                </c:pt>
                <c:pt idx="18">
                  <c:v>0.48116263849058266</c:v>
                </c:pt>
                <c:pt idx="19">
                  <c:v>0.47328015873015883</c:v>
                </c:pt>
                <c:pt idx="20">
                  <c:v>0.44737202020202022</c:v>
                </c:pt>
                <c:pt idx="21">
                  <c:v>0.39516309873133237</c:v>
                </c:pt>
                <c:pt idx="22">
                  <c:v>0.38886323815642004</c:v>
                </c:pt>
                <c:pt idx="23">
                  <c:v>0.38582785980645506</c:v>
                </c:pt>
                <c:pt idx="24">
                  <c:v>0.33398071428571435</c:v>
                </c:pt>
                <c:pt idx="25">
                  <c:v>0.19444444444444442</c:v>
                </c:pt>
                <c:pt idx="26">
                  <c:v>0</c:v>
                </c:pt>
                <c:pt idx="27">
                  <c:v>0</c:v>
                </c:pt>
              </c:numCache>
            </c:numRef>
          </c:val>
          <c:extLst>
            <c:ext xmlns:c16="http://schemas.microsoft.com/office/drawing/2014/chart" uri="{C3380CC4-5D6E-409C-BE32-E72D297353CC}">
              <c16:uniqueId val="{00000000-8543-4F92-B2D0-4B95FB3008A9}"/>
            </c:ext>
          </c:extLst>
        </c:ser>
        <c:dLbls>
          <c:showLegendKey val="0"/>
          <c:showVal val="0"/>
          <c:showCatName val="0"/>
          <c:showSerName val="0"/>
          <c:showPercent val="0"/>
          <c:showBubbleSize val="0"/>
        </c:dLbls>
        <c:gapWidth val="100"/>
        <c:overlap val="-24"/>
        <c:axId val="602277304"/>
        <c:axId val="602282552"/>
      </c:barChart>
      <c:catAx>
        <c:axId val="60227730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05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crossAx val="602282552"/>
        <c:crosses val="autoZero"/>
        <c:auto val="1"/>
        <c:lblAlgn val="ctr"/>
        <c:lblOffset val="100"/>
        <c:noMultiLvlLbl val="0"/>
      </c:catAx>
      <c:valAx>
        <c:axId val="602282552"/>
        <c:scaling>
          <c:orientation val="minMax"/>
        </c:scaling>
        <c:delete val="1"/>
        <c:axPos val="l"/>
        <c:numFmt formatCode="0%" sourceLinked="1"/>
        <c:majorTickMark val="none"/>
        <c:minorTickMark val="none"/>
        <c:tickLblPos val="nextTo"/>
        <c:crossAx val="6022773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Arial" panose="020B0604020202020204" pitchFamily="34" charset="0"/>
          <a:cs typeface="Arial" panose="020B0604020202020204" pitchFamily="34" charset="0"/>
        </a:defRPr>
      </a:pPr>
      <a:endParaRPr lang="es-CO"/>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pivotOptions>
    </c:ext>
    <c:ext xmlns:c16="http://schemas.microsoft.com/office/drawing/2014/chart" uri="{E28EC0CA-F0BB-4C9C-879D-F8772B89E7AC}">
      <c16:pivotOptions16>
        <c16:showExpandCollapseFieldButtons val="1"/>
      </c16:pivotOptions16>
    </c:ext>
  </c:extLst>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xl/charts/style2.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xl/charts/style3.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xl/drawings/_rels/drawing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hyperlink" Target="https://sisconpes.dnp.gov.co/SisconpesWeb/" TargetMode="Externa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www.dnp.gov.co/DNPN/Paginas/default.aspx" TargetMode="External"/></Relationships>
</file>

<file path=xl/drawings/_rels/drawing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png"/><Relationship Id="rId3" Type="http://schemas.openxmlformats.org/officeDocument/2006/relationships/chart" Target="../charts/chart1.xml"/><Relationship Id="rId7" Type="http://schemas.openxmlformats.org/officeDocument/2006/relationships/chart" Target="../charts/chart3.xml"/><Relationship Id="rId12" Type="http://schemas.openxmlformats.org/officeDocument/2006/relationships/hyperlink" Target="https://sisconpes.dnp.gov.co/SisconpesWeb/" TargetMode="External"/><Relationship Id="rId2" Type="http://schemas.openxmlformats.org/officeDocument/2006/relationships/image" Target="../media/image7.svg"/><Relationship Id="rId16" Type="http://schemas.openxmlformats.org/officeDocument/2006/relationships/image" Target="../media/image2.png"/><Relationship Id="rId1" Type="http://schemas.openxmlformats.org/officeDocument/2006/relationships/image" Target="../media/image6.png"/><Relationship Id="rId6" Type="http://schemas.openxmlformats.org/officeDocument/2006/relationships/image" Target="../media/image9.svg"/><Relationship Id="rId11" Type="http://schemas.openxmlformats.org/officeDocument/2006/relationships/image" Target="../media/image13.svg"/><Relationship Id="rId5" Type="http://schemas.openxmlformats.org/officeDocument/2006/relationships/image" Target="../media/image8.png"/><Relationship Id="rId15" Type="http://schemas.openxmlformats.org/officeDocument/2006/relationships/hyperlink" Target="https://www.dnp.gov.co/DNPN/Paginas/default.aspx" TargetMode="External"/><Relationship Id="rId10" Type="http://schemas.openxmlformats.org/officeDocument/2006/relationships/image" Target="../media/image12.png"/><Relationship Id="rId4" Type="http://schemas.openxmlformats.org/officeDocument/2006/relationships/chart" Target="../charts/chart2.xml"/><Relationship Id="rId9" Type="http://schemas.openxmlformats.org/officeDocument/2006/relationships/image" Target="../media/image11.svg"/><Relationship Id="rId14" Type="http://schemas.microsoft.com/office/2007/relationships/hdphoto" Target="../media/hdphoto1.wdp"/></Relationships>
</file>

<file path=xl/drawings/_rels/drawing3.xml.rels><?xml version="1.0" encoding="UTF-8" standalone="yes"?>
<Relationships xmlns="http://schemas.openxmlformats.org/package/2006/relationships"><Relationship Id="rId8" Type="http://schemas.openxmlformats.org/officeDocument/2006/relationships/hyperlink" Target="https://www.dnp.gov.co/DNPN/Paginas/default.aspx" TargetMode="External"/><Relationship Id="rId3" Type="http://schemas.openxmlformats.org/officeDocument/2006/relationships/image" Target="../media/image12.png"/><Relationship Id="rId7" Type="http://schemas.microsoft.com/office/2007/relationships/hdphoto" Target="../media/hdphoto1.wdp"/><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png"/><Relationship Id="rId5" Type="http://schemas.openxmlformats.org/officeDocument/2006/relationships/hyperlink" Target="https://sisconpes.dnp.gov.co/SisconpesWeb/" TargetMode="External"/><Relationship Id="rId4" Type="http://schemas.openxmlformats.org/officeDocument/2006/relationships/image" Target="../media/image13.svg"/><Relationship Id="rId9" Type="http://schemas.openxmlformats.org/officeDocument/2006/relationships/image" Target="../media/image2.png"/></Relationships>
</file>

<file path=xl/drawings/_rels/drawing4.xml.rels><?xml version="1.0" encoding="UTF-8" standalone="yes"?>
<Relationships xmlns="http://schemas.openxmlformats.org/package/2006/relationships"><Relationship Id="rId8" Type="http://schemas.openxmlformats.org/officeDocument/2006/relationships/hyperlink" Target="https://www.dnp.gov.co/DNPN/Paginas/default.aspx" TargetMode="External"/><Relationship Id="rId3" Type="http://schemas.openxmlformats.org/officeDocument/2006/relationships/image" Target="../media/image12.png"/><Relationship Id="rId7" Type="http://schemas.microsoft.com/office/2007/relationships/hdphoto" Target="../media/hdphoto1.wdp"/><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png"/><Relationship Id="rId5" Type="http://schemas.openxmlformats.org/officeDocument/2006/relationships/hyperlink" Target="https://sisconpes.dnp.gov.co/SisconpesWeb/" TargetMode="External"/><Relationship Id="rId4" Type="http://schemas.openxmlformats.org/officeDocument/2006/relationships/image" Target="../media/image13.svg"/><Relationship Id="rId9"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4</xdr:col>
      <xdr:colOff>556933</xdr:colOff>
      <xdr:row>0</xdr:row>
      <xdr:rowOff>81803</xdr:rowOff>
    </xdr:from>
    <xdr:to>
      <xdr:col>7</xdr:col>
      <xdr:colOff>152400</xdr:colOff>
      <xdr:row>3</xdr:row>
      <xdr:rowOff>131370</xdr:rowOff>
    </xdr:to>
    <xdr:pic>
      <xdr:nvPicPr>
        <xdr:cNvPr id="2" name="Imagen 1">
          <a:hlinkClick xmlns:r="http://schemas.openxmlformats.org/officeDocument/2006/relationships" r:id="rId1"/>
          <a:extLst>
            <a:ext uri="{FF2B5EF4-FFF2-40B4-BE49-F238E27FC236}">
              <a16:creationId xmlns:a16="http://schemas.microsoft.com/office/drawing/2014/main" id="{8D3DF9EB-06E1-4FBA-8A0A-5755962640A4}"/>
            </a:ext>
          </a:extLst>
        </xdr:cNvPr>
        <xdr:cNvPicPr>
          <a:picLocks noChangeAspect="1"/>
        </xdr:cNvPicPr>
      </xdr:nvPicPr>
      <xdr:blipFill>
        <a:blip xmlns:r="http://schemas.openxmlformats.org/officeDocument/2006/relationships"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xdr:blipFill>
      <xdr:spPr>
        <a:xfrm>
          <a:off x="3604933" y="81803"/>
          <a:ext cx="1881467" cy="621067"/>
        </a:xfrm>
        <a:prstGeom prst="rect">
          <a:avLst/>
        </a:prstGeom>
      </xdr:spPr>
    </xdr:pic>
    <xdr:clientData/>
  </xdr:twoCellAnchor>
  <xdr:twoCellAnchor editAs="oneCell">
    <xdr:from>
      <xdr:col>0</xdr:col>
      <xdr:colOff>619125</xdr:colOff>
      <xdr:row>0</xdr:row>
      <xdr:rowOff>142876</xdr:rowOff>
    </xdr:from>
    <xdr:to>
      <xdr:col>4</xdr:col>
      <xdr:colOff>58694</xdr:colOff>
      <xdr:row>3</xdr:row>
      <xdr:rowOff>32554</xdr:rowOff>
    </xdr:to>
    <xdr:pic>
      <xdr:nvPicPr>
        <xdr:cNvPr id="3" name="Imagen 2">
          <a:hlinkClick xmlns:r="http://schemas.openxmlformats.org/officeDocument/2006/relationships" r:id="rId4"/>
          <a:extLst>
            <a:ext uri="{FF2B5EF4-FFF2-40B4-BE49-F238E27FC236}">
              <a16:creationId xmlns:a16="http://schemas.microsoft.com/office/drawing/2014/main" id="{7C25F957-6862-4978-85E0-3A216B87C1A2}"/>
            </a:ext>
          </a:extLst>
        </xdr:cNvPr>
        <xdr:cNvPicPr>
          <a:picLocks noChangeAspect="1"/>
        </xdr:cNvPicPr>
      </xdr:nvPicPr>
      <xdr:blipFill>
        <a:blip xmlns:r="http://schemas.openxmlformats.org/officeDocument/2006/relationships" r:embed="rId5"/>
        <a:stretch>
          <a:fillRect/>
        </a:stretch>
      </xdr:blipFill>
      <xdr:spPr>
        <a:xfrm>
          <a:off x="619125" y="142876"/>
          <a:ext cx="2487569" cy="461178"/>
        </a:xfrm>
        <a:prstGeom prst="rect">
          <a:avLst/>
        </a:prstGeom>
      </xdr:spPr>
    </xdr:pic>
    <xdr:clientData/>
  </xdr:twoCellAnchor>
  <xdr:twoCellAnchor editAs="oneCell">
    <xdr:from>
      <xdr:col>2</xdr:col>
      <xdr:colOff>274760</xdr:colOff>
      <xdr:row>9</xdr:row>
      <xdr:rowOff>178777</xdr:rowOff>
    </xdr:from>
    <xdr:to>
      <xdr:col>2</xdr:col>
      <xdr:colOff>500047</xdr:colOff>
      <xdr:row>10</xdr:row>
      <xdr:rowOff>74002</xdr:rowOff>
    </xdr:to>
    <xdr:pic>
      <xdr:nvPicPr>
        <xdr:cNvPr id="4" name="Imagen 3">
          <a:extLst>
            <a:ext uri="{FF2B5EF4-FFF2-40B4-BE49-F238E27FC236}">
              <a16:creationId xmlns:a16="http://schemas.microsoft.com/office/drawing/2014/main" id="{627846BB-5726-416E-8071-5D39F8D94034}"/>
            </a:ext>
          </a:extLst>
        </xdr:cNvPr>
        <xdr:cNvPicPr>
          <a:picLocks noChangeAspect="1"/>
        </xdr:cNvPicPr>
      </xdr:nvPicPr>
      <xdr:blipFill>
        <a:blip xmlns:r="http://schemas.openxmlformats.org/officeDocument/2006/relationships" r:embed="rId6"/>
        <a:stretch>
          <a:fillRect/>
        </a:stretch>
      </xdr:blipFill>
      <xdr:spPr>
        <a:xfrm>
          <a:off x="1798760" y="1907931"/>
          <a:ext cx="225287" cy="158994"/>
        </a:xfrm>
        <a:prstGeom prst="rect">
          <a:avLst/>
        </a:prstGeom>
      </xdr:spPr>
    </xdr:pic>
    <xdr:clientData/>
  </xdr:twoCellAnchor>
  <xdr:twoCellAnchor editAs="oneCell">
    <xdr:from>
      <xdr:col>5</xdr:col>
      <xdr:colOff>520944</xdr:colOff>
      <xdr:row>9</xdr:row>
      <xdr:rowOff>167054</xdr:rowOff>
    </xdr:from>
    <xdr:to>
      <xdr:col>5</xdr:col>
      <xdr:colOff>661748</xdr:colOff>
      <xdr:row>10</xdr:row>
      <xdr:rowOff>62279</xdr:rowOff>
    </xdr:to>
    <xdr:pic>
      <xdr:nvPicPr>
        <xdr:cNvPr id="5" name="Imagen 4">
          <a:extLst>
            <a:ext uri="{FF2B5EF4-FFF2-40B4-BE49-F238E27FC236}">
              <a16:creationId xmlns:a16="http://schemas.microsoft.com/office/drawing/2014/main" id="{70407203-AF99-4BDD-B3E0-7570BC6A5CBB}"/>
            </a:ext>
          </a:extLst>
        </xdr:cNvPr>
        <xdr:cNvPicPr>
          <a:picLocks noChangeAspect="1"/>
        </xdr:cNvPicPr>
      </xdr:nvPicPr>
      <xdr:blipFill>
        <a:blip xmlns:r="http://schemas.openxmlformats.org/officeDocument/2006/relationships" r:embed="rId7"/>
        <a:stretch>
          <a:fillRect/>
        </a:stretch>
      </xdr:blipFill>
      <xdr:spPr>
        <a:xfrm>
          <a:off x="4330944" y="1896208"/>
          <a:ext cx="140804" cy="15899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8</xdr:col>
      <xdr:colOff>472572</xdr:colOff>
      <xdr:row>1</xdr:row>
      <xdr:rowOff>13246</xdr:rowOff>
    </xdr:from>
    <xdr:to>
      <xdr:col>17</xdr:col>
      <xdr:colOff>222540</xdr:colOff>
      <xdr:row>9</xdr:row>
      <xdr:rowOff>13246</xdr:rowOff>
    </xdr:to>
    <xdr:sp macro="" textlink="">
      <xdr:nvSpPr>
        <xdr:cNvPr id="2" name="CuadroTexto 1">
          <a:extLst>
            <a:ext uri="{FF2B5EF4-FFF2-40B4-BE49-F238E27FC236}">
              <a16:creationId xmlns:a16="http://schemas.microsoft.com/office/drawing/2014/main" id="{ECBE7F21-535F-4C8A-BDB7-D703EF62C4D6}"/>
            </a:ext>
          </a:extLst>
        </xdr:cNvPr>
        <xdr:cNvSpPr txBox="1"/>
      </xdr:nvSpPr>
      <xdr:spPr>
        <a:xfrm>
          <a:off x="5806572" y="394246"/>
          <a:ext cx="6607968" cy="152400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a:r>
            <a:rPr lang="es-CO" sz="1800" b="1">
              <a:solidFill>
                <a:sysClr val="windowText" lastClr="000000"/>
              </a:solidFill>
              <a:latin typeface="Arial" panose="020B0604020202020204" pitchFamily="34" charset="0"/>
              <a:cs typeface="Arial" panose="020B0604020202020204" pitchFamily="34" charset="0"/>
            </a:rPr>
            <a:t>Acciones de</a:t>
          </a:r>
          <a:r>
            <a:rPr lang="es-CO" sz="1800" b="1" baseline="0">
              <a:solidFill>
                <a:sysClr val="windowText" lastClr="000000"/>
              </a:solidFill>
              <a:latin typeface="Arial" panose="020B0604020202020204" pitchFamily="34" charset="0"/>
              <a:cs typeface="Arial" panose="020B0604020202020204" pitchFamily="34" charset="0"/>
            </a:rPr>
            <a:t> documentos CONPES y variables del PND relacionadas con el documento CONPES de reactivación</a:t>
          </a:r>
          <a:endParaRPr lang="es-CO" sz="18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8</xdr:col>
      <xdr:colOff>567822</xdr:colOff>
      <xdr:row>4</xdr:row>
      <xdr:rowOff>91488</xdr:rowOff>
    </xdr:from>
    <xdr:to>
      <xdr:col>16</xdr:col>
      <xdr:colOff>615447</xdr:colOff>
      <xdr:row>4</xdr:row>
      <xdr:rowOff>91488</xdr:rowOff>
    </xdr:to>
    <xdr:cxnSp macro="">
      <xdr:nvCxnSpPr>
        <xdr:cNvPr id="4" name="Conector recto 3">
          <a:extLst>
            <a:ext uri="{FF2B5EF4-FFF2-40B4-BE49-F238E27FC236}">
              <a16:creationId xmlns:a16="http://schemas.microsoft.com/office/drawing/2014/main" id="{BEA4FDEE-A702-47AD-B69C-7C9A15CCA1B5}"/>
            </a:ext>
          </a:extLst>
        </xdr:cNvPr>
        <xdr:cNvCxnSpPr/>
      </xdr:nvCxnSpPr>
      <xdr:spPr>
        <a:xfrm flipV="1">
          <a:off x="6663822" y="1043988"/>
          <a:ext cx="6143625" cy="0"/>
        </a:xfrm>
        <a:prstGeom prst="line">
          <a:avLst/>
        </a:prstGeom>
        <a:ln w="38100">
          <a:solidFill>
            <a:sysClr val="windowText" lastClr="0000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759389</xdr:colOff>
      <xdr:row>6</xdr:row>
      <xdr:rowOff>71438</xdr:rowOff>
    </xdr:from>
    <xdr:to>
      <xdr:col>18</xdr:col>
      <xdr:colOff>473639</xdr:colOff>
      <xdr:row>21</xdr:row>
      <xdr:rowOff>15138</xdr:rowOff>
    </xdr:to>
    <xdr:sp macro="" textlink="">
      <xdr:nvSpPr>
        <xdr:cNvPr id="3" name="Rectángulo 2">
          <a:extLst>
            <a:ext uri="{FF2B5EF4-FFF2-40B4-BE49-F238E27FC236}">
              <a16:creationId xmlns:a16="http://schemas.microsoft.com/office/drawing/2014/main" id="{08487D87-A5F2-4493-B13B-EBC67BEA9DF8}"/>
            </a:ext>
          </a:extLst>
        </xdr:cNvPr>
        <xdr:cNvSpPr/>
      </xdr:nvSpPr>
      <xdr:spPr>
        <a:xfrm>
          <a:off x="5331389" y="1214438"/>
          <a:ext cx="8096250" cy="2801200"/>
        </a:xfrm>
        <a:prstGeom prst="rect">
          <a:avLst/>
        </a:prstGeom>
        <a:solidFill>
          <a:srgbClr val="069169">
            <a:alpha val="49000"/>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p>
      </xdr:txBody>
    </xdr:sp>
    <xdr:clientData/>
  </xdr:twoCellAnchor>
  <xdr:twoCellAnchor editAs="oneCell">
    <xdr:from>
      <xdr:col>8</xdr:col>
      <xdr:colOff>272556</xdr:colOff>
      <xdr:row>6</xdr:row>
      <xdr:rowOff>135523</xdr:rowOff>
    </xdr:from>
    <xdr:to>
      <xdr:col>9</xdr:col>
      <xdr:colOff>29139</xdr:colOff>
      <xdr:row>9</xdr:row>
      <xdr:rowOff>82606</xdr:rowOff>
    </xdr:to>
    <xdr:pic>
      <xdr:nvPicPr>
        <xdr:cNvPr id="9" name="Gráfico 8" descr="Gráfico circular">
          <a:extLst>
            <a:ext uri="{FF2B5EF4-FFF2-40B4-BE49-F238E27FC236}">
              <a16:creationId xmlns:a16="http://schemas.microsoft.com/office/drawing/2014/main" id="{2C5F44A0-B1D0-4E50-A626-1AC70CEC438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6368556" y="1469023"/>
          <a:ext cx="518583" cy="518583"/>
        </a:xfrm>
        <a:prstGeom prst="rect">
          <a:avLst/>
        </a:prstGeom>
      </xdr:spPr>
    </xdr:pic>
    <xdr:clientData/>
  </xdr:twoCellAnchor>
  <xdr:twoCellAnchor>
    <xdr:from>
      <xdr:col>8</xdr:col>
      <xdr:colOff>727638</xdr:colOff>
      <xdr:row>7</xdr:row>
      <xdr:rowOff>93189</xdr:rowOff>
    </xdr:from>
    <xdr:to>
      <xdr:col>14</xdr:col>
      <xdr:colOff>165759</xdr:colOff>
      <xdr:row>10</xdr:row>
      <xdr:rowOff>61439</xdr:rowOff>
    </xdr:to>
    <xdr:sp macro="" textlink="">
      <xdr:nvSpPr>
        <xdr:cNvPr id="10" name="CuadroTexto 9">
          <a:extLst>
            <a:ext uri="{FF2B5EF4-FFF2-40B4-BE49-F238E27FC236}">
              <a16:creationId xmlns:a16="http://schemas.microsoft.com/office/drawing/2014/main" id="{ED9FE152-CFD9-43F8-8F50-8A103B54998E}"/>
            </a:ext>
          </a:extLst>
        </xdr:cNvPr>
        <xdr:cNvSpPr txBox="1"/>
      </xdr:nvSpPr>
      <xdr:spPr>
        <a:xfrm>
          <a:off x="6823638" y="1617189"/>
          <a:ext cx="4010121"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Número</a:t>
          </a:r>
          <a:r>
            <a:rPr lang="es-CO" sz="1100" b="1" baseline="0">
              <a:solidFill>
                <a:sysClr val="windowText" lastClr="000000"/>
              </a:solidFill>
              <a:latin typeface="Arial" panose="020B0604020202020204" pitchFamily="34" charset="0"/>
              <a:cs typeface="Arial" panose="020B0604020202020204" pitchFamily="34" charset="0"/>
            </a:rPr>
            <a:t> de acciones y variables por receptor</a:t>
          </a:r>
          <a:endParaRPr lang="es-CO" sz="11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1</xdr:col>
      <xdr:colOff>523874</xdr:colOff>
      <xdr:row>24</xdr:row>
      <xdr:rowOff>173183</xdr:rowOff>
    </xdr:from>
    <xdr:to>
      <xdr:col>24</xdr:col>
      <xdr:colOff>666750</xdr:colOff>
      <xdr:row>47</xdr:row>
      <xdr:rowOff>173182</xdr:rowOff>
    </xdr:to>
    <xdr:sp macro="" textlink="">
      <xdr:nvSpPr>
        <xdr:cNvPr id="13" name="Rectángulo 12">
          <a:extLst>
            <a:ext uri="{FF2B5EF4-FFF2-40B4-BE49-F238E27FC236}">
              <a16:creationId xmlns:a16="http://schemas.microsoft.com/office/drawing/2014/main" id="{BC4AC3F5-E7D5-49B0-87B7-FC0837CFA424}"/>
            </a:ext>
          </a:extLst>
        </xdr:cNvPr>
        <xdr:cNvSpPr/>
      </xdr:nvSpPr>
      <xdr:spPr>
        <a:xfrm>
          <a:off x="523874" y="4745183"/>
          <a:ext cx="17668876" cy="4381499"/>
        </a:xfrm>
        <a:prstGeom prst="rect">
          <a:avLst/>
        </a:prstGeom>
        <a:solidFill>
          <a:srgbClr val="069169">
            <a:alpha val="49000"/>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p>
      </xdr:txBody>
    </xdr:sp>
    <xdr:clientData/>
  </xdr:twoCellAnchor>
  <xdr:twoCellAnchor>
    <xdr:from>
      <xdr:col>1</xdr:col>
      <xdr:colOff>645867</xdr:colOff>
      <xdr:row>27</xdr:row>
      <xdr:rowOff>52974</xdr:rowOff>
    </xdr:from>
    <xdr:to>
      <xdr:col>24</xdr:col>
      <xdr:colOff>224047</xdr:colOff>
      <xdr:row>47</xdr:row>
      <xdr:rowOff>25760</xdr:rowOff>
    </xdr:to>
    <xdr:graphicFrame macro="">
      <xdr:nvGraphicFramePr>
        <xdr:cNvPr id="14" name="Gráfico 13">
          <a:extLst>
            <a:ext uri="{FF2B5EF4-FFF2-40B4-BE49-F238E27FC236}">
              <a16:creationId xmlns:a16="http://schemas.microsoft.com/office/drawing/2014/main" id="{3B952823-51E1-4501-9FD6-03631524B7B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10</xdr:col>
      <xdr:colOff>66798</xdr:colOff>
      <xdr:row>8</xdr:row>
      <xdr:rowOff>160812</xdr:rowOff>
    </xdr:from>
    <xdr:to>
      <xdr:col>16</xdr:col>
      <xdr:colOff>62564</xdr:colOff>
      <xdr:row>21</xdr:row>
      <xdr:rowOff>150229</xdr:rowOff>
    </xdr:to>
    <xdr:graphicFrame macro="">
      <xdr:nvGraphicFramePr>
        <xdr:cNvPr id="15" name="Gráfico 14">
          <a:extLst>
            <a:ext uri="{FF2B5EF4-FFF2-40B4-BE49-F238E27FC236}">
              <a16:creationId xmlns:a16="http://schemas.microsoft.com/office/drawing/2014/main" id="{ED587F38-C279-4D18-A6A1-DE75384FBE2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editAs="oneCell">
    <xdr:from>
      <xdr:col>2</xdr:col>
      <xdr:colOff>24740</xdr:colOff>
      <xdr:row>24</xdr:row>
      <xdr:rowOff>175657</xdr:rowOff>
    </xdr:from>
    <xdr:to>
      <xdr:col>2</xdr:col>
      <xdr:colOff>543047</xdr:colOff>
      <xdr:row>27</xdr:row>
      <xdr:rowOff>122464</xdr:rowOff>
    </xdr:to>
    <xdr:pic>
      <xdr:nvPicPr>
        <xdr:cNvPr id="17" name="Gráfico 16" descr="Gráfico de barras">
          <a:extLst>
            <a:ext uri="{FF2B5EF4-FFF2-40B4-BE49-F238E27FC236}">
              <a16:creationId xmlns:a16="http://schemas.microsoft.com/office/drawing/2014/main" id="{29A3E4DC-3AE4-4882-B809-ACE8B3326AAB}"/>
            </a:ext>
          </a:extLst>
        </xdr:cNvPr>
        <xdr:cNvPicPr>
          <a:picLocks noChangeAspect="1"/>
        </xdr:cNvPicPr>
      </xdr:nvPicPr>
      <xdr: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xdr:blipFill>
      <xdr:spPr>
        <a:xfrm>
          <a:off x="786740" y="4938157"/>
          <a:ext cx="518307" cy="518307"/>
        </a:xfrm>
        <a:prstGeom prst="rect">
          <a:avLst/>
        </a:prstGeom>
      </xdr:spPr>
    </xdr:pic>
    <xdr:clientData/>
  </xdr:twoCellAnchor>
  <xdr:twoCellAnchor>
    <xdr:from>
      <xdr:col>2</xdr:col>
      <xdr:colOff>440376</xdr:colOff>
      <xdr:row>25</xdr:row>
      <xdr:rowOff>108858</xdr:rowOff>
    </xdr:from>
    <xdr:to>
      <xdr:col>8</xdr:col>
      <xdr:colOff>320167</xdr:colOff>
      <xdr:row>28</xdr:row>
      <xdr:rowOff>77108</xdr:rowOff>
    </xdr:to>
    <xdr:sp macro="" textlink="">
      <xdr:nvSpPr>
        <xdr:cNvPr id="18" name="CuadroTexto 17">
          <a:extLst>
            <a:ext uri="{FF2B5EF4-FFF2-40B4-BE49-F238E27FC236}">
              <a16:creationId xmlns:a16="http://schemas.microsoft.com/office/drawing/2014/main" id="{CB418F86-7993-492A-893D-FCE95CF744EC}"/>
            </a:ext>
          </a:extLst>
        </xdr:cNvPr>
        <xdr:cNvSpPr txBox="1"/>
      </xdr:nvSpPr>
      <xdr:spPr>
        <a:xfrm>
          <a:off x="1202376" y="5061858"/>
          <a:ext cx="4451791"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Número</a:t>
          </a:r>
          <a:r>
            <a:rPr lang="es-CO" sz="1100" b="1" baseline="0">
              <a:solidFill>
                <a:sysClr val="windowText" lastClr="000000"/>
              </a:solidFill>
              <a:latin typeface="Arial" panose="020B0604020202020204" pitchFamily="34" charset="0"/>
              <a:cs typeface="Arial" panose="020B0604020202020204" pitchFamily="34" charset="0"/>
            </a:rPr>
            <a:t> de acciones y variables por receptor y sector</a:t>
          </a:r>
          <a:endParaRPr lang="es-CO" sz="11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1</xdr:col>
      <xdr:colOff>535781</xdr:colOff>
      <xdr:row>49</xdr:row>
      <xdr:rowOff>60431</xdr:rowOff>
    </xdr:from>
    <xdr:to>
      <xdr:col>25</xdr:col>
      <xdr:colOff>736048</xdr:colOff>
      <xdr:row>72</xdr:row>
      <xdr:rowOff>60430</xdr:rowOff>
    </xdr:to>
    <xdr:sp macro="" textlink="">
      <xdr:nvSpPr>
        <xdr:cNvPr id="19" name="Rectángulo 18">
          <a:extLst>
            <a:ext uri="{FF2B5EF4-FFF2-40B4-BE49-F238E27FC236}">
              <a16:creationId xmlns:a16="http://schemas.microsoft.com/office/drawing/2014/main" id="{20AD9F82-B238-4548-A413-59B88531F58E}"/>
            </a:ext>
          </a:extLst>
        </xdr:cNvPr>
        <xdr:cNvSpPr/>
      </xdr:nvSpPr>
      <xdr:spPr>
        <a:xfrm>
          <a:off x="535781" y="9394931"/>
          <a:ext cx="18488267" cy="4381499"/>
        </a:xfrm>
        <a:prstGeom prst="rect">
          <a:avLst/>
        </a:prstGeom>
        <a:solidFill>
          <a:srgbClr val="069169">
            <a:alpha val="49000"/>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latin typeface="Arial" panose="020B0604020202020204" pitchFamily="34" charset="0"/>
            <a:cs typeface="Arial" panose="020B0604020202020204" pitchFamily="34" charset="0"/>
          </a:endParaRPr>
        </a:p>
      </xdr:txBody>
    </xdr:sp>
    <xdr:clientData/>
  </xdr:twoCellAnchor>
  <xdr:twoCellAnchor>
    <xdr:from>
      <xdr:col>1</xdr:col>
      <xdr:colOff>688360</xdr:colOff>
      <xdr:row>51</xdr:row>
      <xdr:rowOff>101252</xdr:rowOff>
    </xdr:from>
    <xdr:to>
      <xdr:col>24</xdr:col>
      <xdr:colOff>619125</xdr:colOff>
      <xdr:row>76</xdr:row>
      <xdr:rowOff>0</xdr:rowOff>
    </xdr:to>
    <xdr:graphicFrame macro="">
      <xdr:nvGraphicFramePr>
        <xdr:cNvPr id="20" name="Gráfico 19">
          <a:extLst>
            <a:ext uri="{FF2B5EF4-FFF2-40B4-BE49-F238E27FC236}">
              <a16:creationId xmlns:a16="http://schemas.microsoft.com/office/drawing/2014/main" id="{4273F443-F248-4101-A622-60B1A0C254EA}"/>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7"/>
        </a:graphicData>
      </a:graphic>
    </xdr:graphicFrame>
    <xdr:clientData/>
  </xdr:twoCellAnchor>
  <xdr:twoCellAnchor editAs="oneCell">
    <xdr:from>
      <xdr:col>2</xdr:col>
      <xdr:colOff>207309</xdr:colOff>
      <xdr:row>50</xdr:row>
      <xdr:rowOff>36019</xdr:rowOff>
    </xdr:from>
    <xdr:to>
      <xdr:col>2</xdr:col>
      <xdr:colOff>725709</xdr:colOff>
      <xdr:row>52</xdr:row>
      <xdr:rowOff>173419</xdr:rowOff>
    </xdr:to>
    <xdr:pic>
      <xdr:nvPicPr>
        <xdr:cNvPr id="22" name="Gráfico 21" descr="Gráfico de barras con tendencia alcista">
          <a:extLst>
            <a:ext uri="{FF2B5EF4-FFF2-40B4-BE49-F238E27FC236}">
              <a16:creationId xmlns:a16="http://schemas.microsoft.com/office/drawing/2014/main" id="{34250934-B535-422E-86D3-ACC849B53A85}"/>
            </a:ext>
          </a:extLst>
        </xdr:cNvPr>
        <xdr:cNvPicPr>
          <a:picLocks noChangeAspect="1"/>
        </xdr:cNvPicPr>
      </xdr:nvPicPr>
      <xdr: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xdr:blipFill>
      <xdr:spPr>
        <a:xfrm>
          <a:off x="969309" y="9751519"/>
          <a:ext cx="518400" cy="518400"/>
        </a:xfrm>
        <a:prstGeom prst="rect">
          <a:avLst/>
        </a:prstGeom>
      </xdr:spPr>
    </xdr:pic>
    <xdr:clientData/>
  </xdr:twoCellAnchor>
  <xdr:twoCellAnchor>
    <xdr:from>
      <xdr:col>2</xdr:col>
      <xdr:colOff>642738</xdr:colOff>
      <xdr:row>50</xdr:row>
      <xdr:rowOff>184897</xdr:rowOff>
    </xdr:from>
    <xdr:to>
      <xdr:col>8</xdr:col>
      <xdr:colOff>522529</xdr:colOff>
      <xdr:row>53</xdr:row>
      <xdr:rowOff>153147</xdr:rowOff>
    </xdr:to>
    <xdr:sp macro="" textlink="">
      <xdr:nvSpPr>
        <xdr:cNvPr id="23" name="CuadroTexto 22">
          <a:extLst>
            <a:ext uri="{FF2B5EF4-FFF2-40B4-BE49-F238E27FC236}">
              <a16:creationId xmlns:a16="http://schemas.microsoft.com/office/drawing/2014/main" id="{D3EF7B4C-AC76-41B3-BE08-67B90183D6AC}"/>
            </a:ext>
          </a:extLst>
        </xdr:cNvPr>
        <xdr:cNvSpPr txBox="1"/>
      </xdr:nvSpPr>
      <xdr:spPr>
        <a:xfrm>
          <a:off x="1404738" y="9900397"/>
          <a:ext cx="4451791"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Porcentaje</a:t>
          </a:r>
          <a:r>
            <a:rPr lang="es-CO" sz="1100" b="1" baseline="0">
              <a:solidFill>
                <a:sysClr val="windowText" lastClr="000000"/>
              </a:solidFill>
              <a:latin typeface="Arial" panose="020B0604020202020204" pitchFamily="34" charset="0"/>
              <a:cs typeface="Arial" panose="020B0604020202020204" pitchFamily="34" charset="0"/>
            </a:rPr>
            <a:t> de avance promedio por sector</a:t>
          </a:r>
          <a:endParaRPr lang="es-CO" sz="11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1</xdr:col>
      <xdr:colOff>503464</xdr:colOff>
      <xdr:row>6</xdr:row>
      <xdr:rowOff>13607</xdr:rowOff>
    </xdr:from>
    <xdr:to>
      <xdr:col>7</xdr:col>
      <xdr:colOff>108857</xdr:colOff>
      <xdr:row>23</xdr:row>
      <xdr:rowOff>149679</xdr:rowOff>
    </xdr:to>
    <xdr:sp macro="" textlink="">
      <xdr:nvSpPr>
        <xdr:cNvPr id="24" name="Rectángulo 23">
          <a:extLst>
            <a:ext uri="{FF2B5EF4-FFF2-40B4-BE49-F238E27FC236}">
              <a16:creationId xmlns:a16="http://schemas.microsoft.com/office/drawing/2014/main" id="{7CB7F0C9-B85F-4D54-9838-15CE76E117BF}"/>
            </a:ext>
          </a:extLst>
        </xdr:cNvPr>
        <xdr:cNvSpPr/>
      </xdr:nvSpPr>
      <xdr:spPr>
        <a:xfrm>
          <a:off x="503464" y="1156607"/>
          <a:ext cx="4177393" cy="3374572"/>
        </a:xfrm>
        <a:prstGeom prst="rect">
          <a:avLst/>
        </a:prstGeom>
        <a:solidFill>
          <a:srgbClr val="069169">
            <a:alpha val="48627"/>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p>
      </xdr:txBody>
    </xdr:sp>
    <xdr:clientData/>
  </xdr:twoCellAnchor>
  <xdr:twoCellAnchor editAs="oneCell">
    <xdr:from>
      <xdr:col>1</xdr:col>
      <xdr:colOff>734785</xdr:colOff>
      <xdr:row>6</xdr:row>
      <xdr:rowOff>40819</xdr:rowOff>
    </xdr:from>
    <xdr:to>
      <xdr:col>2</xdr:col>
      <xdr:colOff>491185</xdr:colOff>
      <xdr:row>8</xdr:row>
      <xdr:rowOff>178219</xdr:rowOff>
    </xdr:to>
    <xdr:pic>
      <xdr:nvPicPr>
        <xdr:cNvPr id="6" name="Gráfico 5" descr="Filtro">
          <a:extLst>
            <a:ext uri="{FF2B5EF4-FFF2-40B4-BE49-F238E27FC236}">
              <a16:creationId xmlns:a16="http://schemas.microsoft.com/office/drawing/2014/main" id="{2DE9B9DD-FA1B-4B8B-8138-C87EEA1FF3C4}"/>
            </a:ext>
          </a:extLst>
        </xdr:cNvPr>
        <xdr:cNvPicPr>
          <a:picLocks noChangeAspect="1"/>
        </xdr:cNvPicPr>
      </xdr:nvPicPr>
      <xdr:blipFill>
        <a:blip xmlns:r="http://schemas.openxmlformats.org/officeDocument/2006/relationships"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xdr:blipFill>
      <xdr:spPr>
        <a:xfrm>
          <a:off x="734785" y="1374319"/>
          <a:ext cx="518400" cy="518400"/>
        </a:xfrm>
        <a:prstGeom prst="rect">
          <a:avLst/>
        </a:prstGeom>
      </xdr:spPr>
    </xdr:pic>
    <xdr:clientData/>
  </xdr:twoCellAnchor>
  <xdr:twoCellAnchor>
    <xdr:from>
      <xdr:col>2</xdr:col>
      <xdr:colOff>381000</xdr:colOff>
      <xdr:row>6</xdr:row>
      <xdr:rowOff>176893</xdr:rowOff>
    </xdr:from>
    <xdr:to>
      <xdr:col>7</xdr:col>
      <xdr:colOff>581121</xdr:colOff>
      <xdr:row>8</xdr:row>
      <xdr:rowOff>11906</xdr:rowOff>
    </xdr:to>
    <xdr:sp macro="" textlink="">
      <xdr:nvSpPr>
        <xdr:cNvPr id="27" name="CuadroTexto 26">
          <a:extLst>
            <a:ext uri="{FF2B5EF4-FFF2-40B4-BE49-F238E27FC236}">
              <a16:creationId xmlns:a16="http://schemas.microsoft.com/office/drawing/2014/main" id="{CC99EE9A-6A2C-4141-96F8-17E66EB7F8BD}"/>
            </a:ext>
          </a:extLst>
        </xdr:cNvPr>
        <xdr:cNvSpPr txBox="1"/>
      </xdr:nvSpPr>
      <xdr:spPr>
        <a:xfrm>
          <a:off x="1143000" y="1319893"/>
          <a:ext cx="4010121" cy="21601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Filtros del informe</a:t>
          </a:r>
        </a:p>
      </xdr:txBody>
    </xdr:sp>
    <xdr:clientData/>
  </xdr:twoCellAnchor>
  <xdr:twoCellAnchor editAs="oneCell">
    <xdr:from>
      <xdr:col>2</xdr:col>
      <xdr:colOff>23813</xdr:colOff>
      <xdr:row>8</xdr:row>
      <xdr:rowOff>142876</xdr:rowOff>
    </xdr:from>
    <xdr:to>
      <xdr:col>4</xdr:col>
      <xdr:colOff>328613</xdr:colOff>
      <xdr:row>15</xdr:row>
      <xdr:rowOff>23812</xdr:rowOff>
    </xdr:to>
    <mc:AlternateContent xmlns:mc="http://schemas.openxmlformats.org/markup-compatibility/2006" xmlns:a14="http://schemas.microsoft.com/office/drawing/2010/main">
      <mc:Choice Requires="a14">
        <xdr:graphicFrame macro="">
          <xdr:nvGraphicFramePr>
            <xdr:cNvPr id="28" name="Tipo 1">
              <a:extLst>
                <a:ext uri="{FF2B5EF4-FFF2-40B4-BE49-F238E27FC236}">
                  <a16:creationId xmlns:a16="http://schemas.microsoft.com/office/drawing/2014/main" id="{FF4108FF-0628-4501-A7C8-9E0C0E611E0A}"/>
                </a:ext>
              </a:extLst>
            </xdr:cNvPr>
            <xdr:cNvGraphicFramePr/>
          </xdr:nvGraphicFramePr>
          <xdr:xfrm>
            <a:off x="0" y="0"/>
            <a:ext cx="0" cy="0"/>
          </xdr:xfrm>
          <a:graphic>
            <a:graphicData uri="http://schemas.microsoft.com/office/drawing/2010/slicer">
              <sle:slicer xmlns:sle="http://schemas.microsoft.com/office/drawing/2010/slicer" name="Tipo 1"/>
            </a:graphicData>
          </a:graphic>
        </xdr:graphicFrame>
      </mc:Choice>
      <mc:Fallback xmlns="">
        <xdr:sp macro="" textlink="">
          <xdr:nvSpPr>
            <xdr:cNvPr id="0" name=""/>
            <xdr:cNvSpPr>
              <a:spLocks noTextEdit="1"/>
            </xdr:cNvSpPr>
          </xdr:nvSpPr>
          <xdr:spPr>
            <a:xfrm>
              <a:off x="785813" y="1666876"/>
              <a:ext cx="1828800" cy="1214436"/>
            </a:xfrm>
            <a:prstGeom prst="rect">
              <a:avLst/>
            </a:prstGeom>
            <a:solidFill>
              <a:prstClr val="white"/>
            </a:solidFill>
            <a:ln w="1">
              <a:solidFill>
                <a:prstClr val="green"/>
              </a:solidFill>
            </a:ln>
          </xdr:spPr>
          <xdr:txBody>
            <a:bodyPr vertOverflow="clip" horzOverflow="clip"/>
            <a:lstStyle/>
            <a:p>
              <a:r>
                <a:rPr lang="es-CO" sz="1100"/>
                <a:t>Esta forma representa una segmentación de datos. La segmentación de datos se admite en Excel 2010 y versiones posteriores.
Si la forma se modificó en una versión anterior de Excel o si el libro se guardó en Excel 2003 o una versión anterior, no se puede usar la segmentación de datos.</a:t>
              </a:r>
            </a:p>
          </xdr:txBody>
        </xdr:sp>
      </mc:Fallback>
    </mc:AlternateContent>
    <xdr:clientData/>
  </xdr:twoCellAnchor>
  <xdr:twoCellAnchor editAs="oneCell">
    <xdr:from>
      <xdr:col>4</xdr:col>
      <xdr:colOff>404811</xdr:colOff>
      <xdr:row>8</xdr:row>
      <xdr:rowOff>142876</xdr:rowOff>
    </xdr:from>
    <xdr:to>
      <xdr:col>6</xdr:col>
      <xdr:colOff>709611</xdr:colOff>
      <xdr:row>15</xdr:row>
      <xdr:rowOff>22576</xdr:rowOff>
    </xdr:to>
    <mc:AlternateContent xmlns:mc="http://schemas.openxmlformats.org/markup-compatibility/2006" xmlns:a14="http://schemas.microsoft.com/office/drawing/2010/main">
      <mc:Choice Requires="a14">
        <xdr:graphicFrame macro="">
          <xdr:nvGraphicFramePr>
            <xdr:cNvPr id="29" name="Receptor 1">
              <a:extLst>
                <a:ext uri="{FF2B5EF4-FFF2-40B4-BE49-F238E27FC236}">
                  <a16:creationId xmlns:a16="http://schemas.microsoft.com/office/drawing/2014/main" id="{2AC41485-B9E4-479F-988C-65FA827A8A70}"/>
                </a:ext>
              </a:extLst>
            </xdr:cNvPr>
            <xdr:cNvGraphicFramePr/>
          </xdr:nvGraphicFramePr>
          <xdr:xfrm>
            <a:off x="0" y="0"/>
            <a:ext cx="0" cy="0"/>
          </xdr:xfrm>
          <a:graphic>
            <a:graphicData uri="http://schemas.microsoft.com/office/drawing/2010/slicer">
              <sle:slicer xmlns:sle="http://schemas.microsoft.com/office/drawing/2010/slicer" name="Receptor 1"/>
            </a:graphicData>
          </a:graphic>
        </xdr:graphicFrame>
      </mc:Choice>
      <mc:Fallback xmlns="">
        <xdr:sp macro="" textlink="">
          <xdr:nvSpPr>
            <xdr:cNvPr id="0" name=""/>
            <xdr:cNvSpPr>
              <a:spLocks noTextEdit="1"/>
            </xdr:cNvSpPr>
          </xdr:nvSpPr>
          <xdr:spPr>
            <a:xfrm>
              <a:off x="2690811" y="1666876"/>
              <a:ext cx="1828800" cy="1213200"/>
            </a:xfrm>
            <a:prstGeom prst="rect">
              <a:avLst/>
            </a:prstGeom>
            <a:solidFill>
              <a:prstClr val="white"/>
            </a:solidFill>
            <a:ln w="1">
              <a:solidFill>
                <a:prstClr val="green"/>
              </a:solidFill>
            </a:ln>
          </xdr:spPr>
          <xdr:txBody>
            <a:bodyPr vertOverflow="clip" horzOverflow="clip"/>
            <a:lstStyle/>
            <a:p>
              <a:r>
                <a:rPr lang="es-CO" sz="1100"/>
                <a:t>Esta forma representa una segmentación de datos. La segmentación de datos se admite en Excel 2010 y versiones posteriores.
Si la forma se modificó en una versión anterior de Excel o si el libro se guardó en Excel 2003 o una versión anterior, no se puede usar la segmentación de datos.</a:t>
              </a:r>
            </a:p>
          </xdr:txBody>
        </xdr:sp>
      </mc:Fallback>
    </mc:AlternateContent>
    <xdr:clientData/>
  </xdr:twoCellAnchor>
  <xdr:twoCellAnchor editAs="oneCell">
    <xdr:from>
      <xdr:col>2</xdr:col>
      <xdr:colOff>416719</xdr:colOff>
      <xdr:row>15</xdr:row>
      <xdr:rowOff>130969</xdr:rowOff>
    </xdr:from>
    <xdr:to>
      <xdr:col>6</xdr:col>
      <xdr:colOff>320719</xdr:colOff>
      <xdr:row>22</xdr:row>
      <xdr:rowOff>143869</xdr:rowOff>
    </xdr:to>
    <mc:AlternateContent xmlns:mc="http://schemas.openxmlformats.org/markup-compatibility/2006" xmlns:a14="http://schemas.microsoft.com/office/drawing/2010/main">
      <mc:Choice Requires="a14">
        <xdr:graphicFrame macro="">
          <xdr:nvGraphicFramePr>
            <xdr:cNvPr id="30" name="Sector 1">
              <a:extLst>
                <a:ext uri="{FF2B5EF4-FFF2-40B4-BE49-F238E27FC236}">
                  <a16:creationId xmlns:a16="http://schemas.microsoft.com/office/drawing/2014/main" id="{A8ED674F-CE34-4736-B682-37BF8AF81DD4}"/>
                </a:ext>
              </a:extLst>
            </xdr:cNvPr>
            <xdr:cNvGraphicFramePr/>
          </xdr:nvGraphicFramePr>
          <xdr:xfrm>
            <a:off x="0" y="0"/>
            <a:ext cx="0" cy="0"/>
          </xdr:xfrm>
          <a:graphic>
            <a:graphicData uri="http://schemas.microsoft.com/office/drawing/2010/slicer">
              <sle:slicer xmlns:sle="http://schemas.microsoft.com/office/drawing/2010/slicer" name="Sector 1"/>
            </a:graphicData>
          </a:graphic>
        </xdr:graphicFrame>
      </mc:Choice>
      <mc:Fallback xmlns="">
        <xdr:sp macro="" textlink="">
          <xdr:nvSpPr>
            <xdr:cNvPr id="0" name=""/>
            <xdr:cNvSpPr>
              <a:spLocks noTextEdit="1"/>
            </xdr:cNvSpPr>
          </xdr:nvSpPr>
          <xdr:spPr>
            <a:xfrm>
              <a:off x="1178719" y="2988469"/>
              <a:ext cx="2952000" cy="1346400"/>
            </a:xfrm>
            <a:prstGeom prst="rect">
              <a:avLst/>
            </a:prstGeom>
            <a:solidFill>
              <a:prstClr val="white"/>
            </a:solidFill>
            <a:ln w="1">
              <a:solidFill>
                <a:prstClr val="green"/>
              </a:solidFill>
            </a:ln>
          </xdr:spPr>
          <xdr:txBody>
            <a:bodyPr vertOverflow="clip" horzOverflow="clip"/>
            <a:lstStyle/>
            <a:p>
              <a:r>
                <a:rPr lang="es-CO" sz="1100"/>
                <a:t>Esta forma representa una segmentación de datos. La segmentación de datos se admite en Excel 2010 y versiones posteriores.
Si la forma se modificó en una versión anterior de Excel o si el libro se guardó en Excel 2003 o una versión anterior, no se puede usar la segmentación de datos.</a:t>
              </a:r>
            </a:p>
          </xdr:txBody>
        </xdr:sp>
      </mc:Fallback>
    </mc:AlternateContent>
    <xdr:clientData/>
  </xdr:twoCellAnchor>
  <xdr:twoCellAnchor editAs="oneCell">
    <xdr:from>
      <xdr:col>5</xdr:col>
      <xdr:colOff>283090</xdr:colOff>
      <xdr:row>0</xdr:row>
      <xdr:rowOff>146097</xdr:rowOff>
    </xdr:from>
    <xdr:to>
      <xdr:col>7</xdr:col>
      <xdr:colOff>504825</xdr:colOff>
      <xdr:row>3</xdr:row>
      <xdr:rowOff>150859</xdr:rowOff>
    </xdr:to>
    <xdr:pic>
      <xdr:nvPicPr>
        <xdr:cNvPr id="26" name="Imagen 25">
          <a:hlinkClick xmlns:r="http://schemas.openxmlformats.org/officeDocument/2006/relationships" r:id="rId12"/>
          <a:extLst>
            <a:ext uri="{FF2B5EF4-FFF2-40B4-BE49-F238E27FC236}">
              <a16:creationId xmlns:a16="http://schemas.microsoft.com/office/drawing/2014/main" id="{D1A92900-9150-4B89-9428-EEEAFA565726}"/>
            </a:ext>
          </a:extLst>
        </xdr:cNvPr>
        <xdr:cNvPicPr>
          <a:picLocks noChangeAspect="1"/>
        </xdr:cNvPicPr>
      </xdr:nvPicPr>
      <xdr:blipFill>
        <a:blip xmlns:r="http://schemas.openxmlformats.org/officeDocument/2006/relationships" r:embed="rId13">
          <a:extLst>
            <a:ext uri="{BEBA8EAE-BF5A-486C-A8C5-ECC9F3942E4B}">
              <a14:imgProps xmlns:a14="http://schemas.microsoft.com/office/drawing/2010/main">
                <a14:imgLayer r:embed="rId14">
                  <a14:imgEffect>
                    <a14:brightnessContrast bright="20000" contrast="-40000"/>
                  </a14:imgEffect>
                </a14:imgLayer>
              </a14:imgProps>
            </a:ext>
          </a:extLst>
        </a:blip>
        <a:stretch>
          <a:fillRect/>
        </a:stretch>
      </xdr:blipFill>
      <xdr:spPr>
        <a:xfrm>
          <a:off x="3331090" y="146097"/>
          <a:ext cx="1745735" cy="576262"/>
        </a:xfrm>
        <a:prstGeom prst="rect">
          <a:avLst/>
        </a:prstGeom>
      </xdr:spPr>
    </xdr:pic>
    <xdr:clientData/>
  </xdr:twoCellAnchor>
  <xdr:twoCellAnchor editAs="oneCell">
    <xdr:from>
      <xdr:col>1</xdr:col>
      <xdr:colOff>238125</xdr:colOff>
      <xdr:row>1</xdr:row>
      <xdr:rowOff>0</xdr:rowOff>
    </xdr:from>
    <xdr:to>
      <xdr:col>4</xdr:col>
      <xdr:colOff>571618</xdr:colOff>
      <xdr:row>3</xdr:row>
      <xdr:rowOff>104636</xdr:rowOff>
    </xdr:to>
    <xdr:pic>
      <xdr:nvPicPr>
        <xdr:cNvPr id="31" name="Imagen 30">
          <a:hlinkClick xmlns:r="http://schemas.openxmlformats.org/officeDocument/2006/relationships" r:id="rId15"/>
          <a:extLst>
            <a:ext uri="{FF2B5EF4-FFF2-40B4-BE49-F238E27FC236}">
              <a16:creationId xmlns:a16="http://schemas.microsoft.com/office/drawing/2014/main" id="{942E8132-282C-4BC4-8B7C-86C54858120A}"/>
            </a:ext>
          </a:extLst>
        </xdr:cNvPr>
        <xdr:cNvPicPr>
          <a:picLocks noChangeAspect="1"/>
        </xdr:cNvPicPr>
      </xdr:nvPicPr>
      <xdr:blipFill>
        <a:blip xmlns:r="http://schemas.openxmlformats.org/officeDocument/2006/relationships" r:embed="rId16"/>
        <a:stretch>
          <a:fillRect/>
        </a:stretch>
      </xdr:blipFill>
      <xdr:spPr>
        <a:xfrm>
          <a:off x="238125" y="190500"/>
          <a:ext cx="2619493" cy="485636"/>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4</xdr:col>
      <xdr:colOff>82048</xdr:colOff>
      <xdr:row>0</xdr:row>
      <xdr:rowOff>175171</xdr:rowOff>
    </xdr:from>
    <xdr:to>
      <xdr:col>12</xdr:col>
      <xdr:colOff>454819</xdr:colOff>
      <xdr:row>5</xdr:row>
      <xdr:rowOff>150019</xdr:rowOff>
    </xdr:to>
    <xdr:sp macro="" textlink="">
      <xdr:nvSpPr>
        <xdr:cNvPr id="2" name="CuadroTexto 1">
          <a:extLst>
            <a:ext uri="{FF2B5EF4-FFF2-40B4-BE49-F238E27FC236}">
              <a16:creationId xmlns:a16="http://schemas.microsoft.com/office/drawing/2014/main" id="{1CBFED88-1311-475A-80FE-5FE8893305C3}"/>
            </a:ext>
          </a:extLst>
        </xdr:cNvPr>
        <xdr:cNvSpPr txBox="1"/>
      </xdr:nvSpPr>
      <xdr:spPr>
        <a:xfrm>
          <a:off x="2368048" y="175171"/>
          <a:ext cx="7287921" cy="9273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a:r>
            <a:rPr lang="es-CO" sz="1800" b="1">
              <a:solidFill>
                <a:sysClr val="windowText" lastClr="000000"/>
              </a:solidFill>
              <a:latin typeface="Arial" panose="020B0604020202020204" pitchFamily="34" charset="0"/>
              <a:cs typeface="Arial" panose="020B0604020202020204" pitchFamily="34" charset="0"/>
            </a:rPr>
            <a:t>Acciones de</a:t>
          </a:r>
          <a:r>
            <a:rPr lang="es-CO" sz="1800" b="1" baseline="0">
              <a:solidFill>
                <a:sysClr val="windowText" lastClr="000000"/>
              </a:solidFill>
              <a:latin typeface="Arial" panose="020B0604020202020204" pitchFamily="34" charset="0"/>
              <a:cs typeface="Arial" panose="020B0604020202020204" pitchFamily="34" charset="0"/>
            </a:rPr>
            <a:t> documentos CONPES relacionadas con el documento CONPES de reactivación</a:t>
          </a:r>
          <a:endParaRPr lang="es-CO" sz="18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4</xdr:col>
      <xdr:colOff>177297</xdr:colOff>
      <xdr:row>4</xdr:row>
      <xdr:rowOff>62913</xdr:rowOff>
    </xdr:from>
    <xdr:to>
      <xdr:col>12</xdr:col>
      <xdr:colOff>224922</xdr:colOff>
      <xdr:row>4</xdr:row>
      <xdr:rowOff>62913</xdr:rowOff>
    </xdr:to>
    <xdr:cxnSp macro="">
      <xdr:nvCxnSpPr>
        <xdr:cNvPr id="3" name="Conector recto 2">
          <a:extLst>
            <a:ext uri="{FF2B5EF4-FFF2-40B4-BE49-F238E27FC236}">
              <a16:creationId xmlns:a16="http://schemas.microsoft.com/office/drawing/2014/main" id="{687172DE-A418-4057-A177-B7A30C867A93}"/>
            </a:ext>
          </a:extLst>
        </xdr:cNvPr>
        <xdr:cNvCxnSpPr/>
      </xdr:nvCxnSpPr>
      <xdr:spPr>
        <a:xfrm flipV="1">
          <a:off x="2463297" y="824913"/>
          <a:ext cx="6962775" cy="0"/>
        </a:xfrm>
        <a:prstGeom prst="line">
          <a:avLst/>
        </a:prstGeom>
        <a:ln w="38100">
          <a:solidFill>
            <a:sysClr val="windowText" lastClr="0000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xdr:col>
      <xdr:colOff>561975</xdr:colOff>
      <xdr:row>4</xdr:row>
      <xdr:rowOff>142874</xdr:rowOff>
    </xdr:from>
    <xdr:to>
      <xdr:col>13</xdr:col>
      <xdr:colOff>285750</xdr:colOff>
      <xdr:row>15</xdr:row>
      <xdr:rowOff>57149</xdr:rowOff>
    </xdr:to>
    <xdr:sp macro="" textlink="">
      <xdr:nvSpPr>
        <xdr:cNvPr id="4" name="Rectángulo 3">
          <a:extLst>
            <a:ext uri="{FF2B5EF4-FFF2-40B4-BE49-F238E27FC236}">
              <a16:creationId xmlns:a16="http://schemas.microsoft.com/office/drawing/2014/main" id="{E4AF16B9-DDAB-4FF7-A15A-B67D9AC009B4}"/>
            </a:ext>
          </a:extLst>
        </xdr:cNvPr>
        <xdr:cNvSpPr/>
      </xdr:nvSpPr>
      <xdr:spPr>
        <a:xfrm>
          <a:off x="1323975" y="904874"/>
          <a:ext cx="9093994" cy="2009775"/>
        </a:xfrm>
        <a:prstGeom prst="rect">
          <a:avLst/>
        </a:prstGeom>
        <a:solidFill>
          <a:srgbClr val="069169">
            <a:alpha val="49000"/>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p>
      </xdr:txBody>
    </xdr:sp>
    <xdr:clientData/>
  </xdr:twoCellAnchor>
  <xdr:twoCellAnchor editAs="oneCell">
    <xdr:from>
      <xdr:col>6</xdr:col>
      <xdr:colOff>70149</xdr:colOff>
      <xdr:row>15</xdr:row>
      <xdr:rowOff>68847</xdr:rowOff>
    </xdr:from>
    <xdr:to>
      <xdr:col>6</xdr:col>
      <xdr:colOff>588732</xdr:colOff>
      <xdr:row>18</xdr:row>
      <xdr:rowOff>15930</xdr:rowOff>
    </xdr:to>
    <xdr:pic>
      <xdr:nvPicPr>
        <xdr:cNvPr id="5" name="Gráfico 4" descr="Gráfico circular">
          <a:extLst>
            <a:ext uri="{FF2B5EF4-FFF2-40B4-BE49-F238E27FC236}">
              <a16:creationId xmlns:a16="http://schemas.microsoft.com/office/drawing/2014/main" id="{CA6C4177-EB0F-4B5D-9F94-F6F8CA1D447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3880149" y="2926347"/>
          <a:ext cx="518583" cy="518583"/>
        </a:xfrm>
        <a:prstGeom prst="rect">
          <a:avLst/>
        </a:prstGeom>
      </xdr:spPr>
    </xdr:pic>
    <xdr:clientData/>
  </xdr:twoCellAnchor>
  <xdr:twoCellAnchor>
    <xdr:from>
      <xdr:col>6</xdr:col>
      <xdr:colOff>506181</xdr:colOff>
      <xdr:row>16</xdr:row>
      <xdr:rowOff>28894</xdr:rowOff>
    </xdr:from>
    <xdr:to>
      <xdr:col>11</xdr:col>
      <xdr:colOff>706302</xdr:colOff>
      <xdr:row>18</xdr:row>
      <xdr:rowOff>187644</xdr:rowOff>
    </xdr:to>
    <xdr:sp macro="" textlink="">
      <xdr:nvSpPr>
        <xdr:cNvPr id="6" name="CuadroTexto 5">
          <a:extLst>
            <a:ext uri="{FF2B5EF4-FFF2-40B4-BE49-F238E27FC236}">
              <a16:creationId xmlns:a16="http://schemas.microsoft.com/office/drawing/2014/main" id="{E4AF9696-1D45-4BF2-9321-F14088F8FFF5}"/>
            </a:ext>
          </a:extLst>
        </xdr:cNvPr>
        <xdr:cNvSpPr txBox="1"/>
      </xdr:nvSpPr>
      <xdr:spPr>
        <a:xfrm>
          <a:off x="4316181" y="3076894"/>
          <a:ext cx="5736527"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Número</a:t>
          </a:r>
          <a:r>
            <a:rPr lang="es-CO" sz="1100" b="1" baseline="0">
              <a:solidFill>
                <a:sysClr val="windowText" lastClr="000000"/>
              </a:solidFill>
              <a:latin typeface="Arial" panose="020B0604020202020204" pitchFamily="34" charset="0"/>
              <a:cs typeface="Arial" panose="020B0604020202020204" pitchFamily="34" charset="0"/>
            </a:rPr>
            <a:t> de acciones por sector, entidad y receptor</a:t>
          </a:r>
          <a:endParaRPr lang="es-CO" sz="11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editAs="oneCell">
    <xdr:from>
      <xdr:col>3</xdr:col>
      <xdr:colOff>427604</xdr:colOff>
      <xdr:row>4</xdr:row>
      <xdr:rowOff>152738</xdr:rowOff>
    </xdr:from>
    <xdr:to>
      <xdr:col>4</xdr:col>
      <xdr:colOff>28575</xdr:colOff>
      <xdr:row>6</xdr:row>
      <xdr:rowOff>134709</xdr:rowOff>
    </xdr:to>
    <xdr:pic>
      <xdr:nvPicPr>
        <xdr:cNvPr id="20" name="Gráfico 19" descr="Filtro">
          <a:extLst>
            <a:ext uri="{FF2B5EF4-FFF2-40B4-BE49-F238E27FC236}">
              <a16:creationId xmlns:a16="http://schemas.microsoft.com/office/drawing/2014/main" id="{A791DB5B-F462-401D-BE04-1915A712C3AC}"/>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xdr:blipFill>
      <xdr:spPr>
        <a:xfrm>
          <a:off x="1951604" y="914738"/>
          <a:ext cx="362971" cy="362971"/>
        </a:xfrm>
        <a:prstGeom prst="rect">
          <a:avLst/>
        </a:prstGeom>
      </xdr:spPr>
    </xdr:pic>
    <xdr:clientData/>
  </xdr:twoCellAnchor>
  <xdr:twoCellAnchor>
    <xdr:from>
      <xdr:col>3</xdr:col>
      <xdr:colOff>664369</xdr:colOff>
      <xdr:row>5</xdr:row>
      <xdr:rowOff>31637</xdr:rowOff>
    </xdr:from>
    <xdr:to>
      <xdr:col>6</xdr:col>
      <xdr:colOff>200025</xdr:colOff>
      <xdr:row>7</xdr:row>
      <xdr:rowOff>190387</xdr:rowOff>
    </xdr:to>
    <xdr:sp macro="" textlink="">
      <xdr:nvSpPr>
        <xdr:cNvPr id="21" name="CuadroTexto 20">
          <a:extLst>
            <a:ext uri="{FF2B5EF4-FFF2-40B4-BE49-F238E27FC236}">
              <a16:creationId xmlns:a16="http://schemas.microsoft.com/office/drawing/2014/main" id="{36994AEC-2DAF-40BF-B019-03CB378A89A8}"/>
            </a:ext>
          </a:extLst>
        </xdr:cNvPr>
        <xdr:cNvSpPr txBox="1"/>
      </xdr:nvSpPr>
      <xdr:spPr>
        <a:xfrm>
          <a:off x="2188369" y="984137"/>
          <a:ext cx="1821656"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Filtros del informe</a:t>
          </a:r>
        </a:p>
      </xdr:txBody>
    </xdr:sp>
    <xdr:clientData/>
  </xdr:twoCellAnchor>
  <xdr:twoCellAnchor editAs="oneCell">
    <xdr:from>
      <xdr:col>3</xdr:col>
      <xdr:colOff>682088</xdr:colOff>
      <xdr:row>6</xdr:row>
      <xdr:rowOff>85725</xdr:rowOff>
    </xdr:from>
    <xdr:to>
      <xdr:col>13</xdr:col>
      <xdr:colOff>130969</xdr:colOff>
      <xdr:row>13</xdr:row>
      <xdr:rowOff>185025</xdr:rowOff>
    </xdr:to>
    <mc:AlternateContent xmlns:mc="http://schemas.openxmlformats.org/markup-compatibility/2006" xmlns:a14="http://schemas.microsoft.com/office/drawing/2010/main">
      <mc:Choice Requires="a14">
        <xdr:graphicFrame macro="">
          <xdr:nvGraphicFramePr>
            <xdr:cNvPr id="7" name="Documento CONPES 1">
              <a:extLst>
                <a:ext uri="{FF2B5EF4-FFF2-40B4-BE49-F238E27FC236}">
                  <a16:creationId xmlns:a16="http://schemas.microsoft.com/office/drawing/2014/main" id="{A1F809CC-3FE1-4C37-9DCD-2D8A6D20CF05}"/>
                </a:ext>
              </a:extLst>
            </xdr:cNvPr>
            <xdr:cNvGraphicFramePr/>
          </xdr:nvGraphicFramePr>
          <xdr:xfrm>
            <a:off x="0" y="0"/>
            <a:ext cx="0" cy="0"/>
          </xdr:xfrm>
          <a:graphic>
            <a:graphicData uri="http://schemas.microsoft.com/office/drawing/2010/slicer">
              <sle:slicer xmlns:sle="http://schemas.microsoft.com/office/drawing/2010/slicer" name="Documento CONPES 1"/>
            </a:graphicData>
          </a:graphic>
        </xdr:graphicFrame>
      </mc:Choice>
      <mc:Fallback xmlns="">
        <xdr:sp macro="" textlink="">
          <xdr:nvSpPr>
            <xdr:cNvPr id="0" name=""/>
            <xdr:cNvSpPr>
              <a:spLocks noTextEdit="1"/>
            </xdr:cNvSpPr>
          </xdr:nvSpPr>
          <xdr:spPr>
            <a:xfrm>
              <a:off x="2206088" y="1228725"/>
              <a:ext cx="8247600" cy="1432800"/>
            </a:xfrm>
            <a:prstGeom prst="rect">
              <a:avLst/>
            </a:prstGeom>
            <a:solidFill>
              <a:prstClr val="white"/>
            </a:solidFill>
            <a:ln w="1">
              <a:solidFill>
                <a:prstClr val="green"/>
              </a:solidFill>
            </a:ln>
          </xdr:spPr>
          <xdr:txBody>
            <a:bodyPr vertOverflow="clip" horzOverflow="clip"/>
            <a:lstStyle/>
            <a:p>
              <a:r>
                <a:rPr lang="es-CO" sz="1100"/>
                <a:t>Esta forma representa una segmentación de datos. La segmentación de datos se admite en Excel 2010 y versiones posteriores.
Si la forma se modificó en una versión anterior de Excel o si el libro se guardó en Excel 2003 o una versión anterior, no se puede usar la segmentación de datos.</a:t>
              </a:r>
            </a:p>
          </xdr:txBody>
        </xdr:sp>
      </mc:Fallback>
    </mc:AlternateContent>
    <xdr:clientData/>
  </xdr:twoCellAnchor>
  <xdr:twoCellAnchor editAs="oneCell">
    <xdr:from>
      <xdr:col>1</xdr:col>
      <xdr:colOff>311665</xdr:colOff>
      <xdr:row>2</xdr:row>
      <xdr:rowOff>61913</xdr:rowOff>
    </xdr:from>
    <xdr:to>
      <xdr:col>3</xdr:col>
      <xdr:colOff>174475</xdr:colOff>
      <xdr:row>4</xdr:row>
      <xdr:rowOff>138695</xdr:rowOff>
    </xdr:to>
    <xdr:pic>
      <xdr:nvPicPr>
        <xdr:cNvPr id="11" name="Imagen 10">
          <a:hlinkClick xmlns:r="http://schemas.openxmlformats.org/officeDocument/2006/relationships" r:id="rId5"/>
          <a:extLst>
            <a:ext uri="{FF2B5EF4-FFF2-40B4-BE49-F238E27FC236}">
              <a16:creationId xmlns:a16="http://schemas.microsoft.com/office/drawing/2014/main" id="{69D5122A-1921-4A1E-863D-AFCDB0B545FC}"/>
            </a:ext>
          </a:extLst>
        </xdr:cNvPr>
        <xdr:cNvPicPr>
          <a:picLocks noChangeAspect="1"/>
        </xdr:cNvPicPr>
      </xdr:nvPicPr>
      <xdr:blipFill>
        <a:blip xmlns:r="http://schemas.openxmlformats.org/officeDocument/2006/relationships" r:embed="rId6">
          <a:extLst>
            <a:ext uri="{BEBA8EAE-BF5A-486C-A8C5-ECC9F3942E4B}">
              <a14:imgProps xmlns:a14="http://schemas.microsoft.com/office/drawing/2010/main">
                <a14:imgLayer r:embed="rId7">
                  <a14:imgEffect>
                    <a14:brightnessContrast bright="20000" contrast="-40000"/>
                  </a14:imgEffect>
                </a14:imgLayer>
              </a14:imgProps>
            </a:ext>
          </a:extLst>
        </a:blip>
        <a:stretch>
          <a:fillRect/>
        </a:stretch>
      </xdr:blipFill>
      <xdr:spPr>
        <a:xfrm>
          <a:off x="311665" y="442913"/>
          <a:ext cx="1386810" cy="457782"/>
        </a:xfrm>
        <a:prstGeom prst="rect">
          <a:avLst/>
        </a:prstGeom>
      </xdr:spPr>
    </xdr:pic>
    <xdr:clientData/>
  </xdr:twoCellAnchor>
  <xdr:twoCellAnchor editAs="oneCell">
    <xdr:from>
      <xdr:col>1</xdr:col>
      <xdr:colOff>123825</xdr:colOff>
      <xdr:row>0</xdr:row>
      <xdr:rowOff>39641</xdr:rowOff>
    </xdr:from>
    <xdr:to>
      <xdr:col>3</xdr:col>
      <xdr:colOff>433388</xdr:colOff>
      <xdr:row>1</xdr:row>
      <xdr:rowOff>189071</xdr:rowOff>
    </xdr:to>
    <xdr:pic>
      <xdr:nvPicPr>
        <xdr:cNvPr id="12" name="Imagen 11">
          <a:hlinkClick xmlns:r="http://schemas.openxmlformats.org/officeDocument/2006/relationships" r:id="rId8"/>
          <a:extLst>
            <a:ext uri="{FF2B5EF4-FFF2-40B4-BE49-F238E27FC236}">
              <a16:creationId xmlns:a16="http://schemas.microsoft.com/office/drawing/2014/main" id="{3F735533-5CD2-4D19-A17E-D23D9708455C}"/>
            </a:ext>
          </a:extLst>
        </xdr:cNvPr>
        <xdr:cNvPicPr>
          <a:picLocks noChangeAspect="1"/>
        </xdr:cNvPicPr>
      </xdr:nvPicPr>
      <xdr:blipFill>
        <a:blip xmlns:r="http://schemas.openxmlformats.org/officeDocument/2006/relationships" r:embed="rId9"/>
        <a:stretch>
          <a:fillRect/>
        </a:stretch>
      </xdr:blipFill>
      <xdr:spPr>
        <a:xfrm>
          <a:off x="123825" y="39641"/>
          <a:ext cx="1833563" cy="33993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4</xdr:col>
      <xdr:colOff>82048</xdr:colOff>
      <xdr:row>0</xdr:row>
      <xdr:rowOff>175171</xdr:rowOff>
    </xdr:from>
    <xdr:to>
      <xdr:col>12</xdr:col>
      <xdr:colOff>454819</xdr:colOff>
      <xdr:row>5</xdr:row>
      <xdr:rowOff>150019</xdr:rowOff>
    </xdr:to>
    <xdr:sp macro="" textlink="">
      <xdr:nvSpPr>
        <xdr:cNvPr id="2" name="CuadroTexto 1">
          <a:extLst>
            <a:ext uri="{FF2B5EF4-FFF2-40B4-BE49-F238E27FC236}">
              <a16:creationId xmlns:a16="http://schemas.microsoft.com/office/drawing/2014/main" id="{AD129632-338D-49D7-9FD1-4C50A5A16313}"/>
            </a:ext>
          </a:extLst>
        </xdr:cNvPr>
        <xdr:cNvSpPr txBox="1"/>
      </xdr:nvSpPr>
      <xdr:spPr>
        <a:xfrm>
          <a:off x="2368048" y="175171"/>
          <a:ext cx="7459371" cy="9273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l"/>
          <a:r>
            <a:rPr lang="es-CO" sz="1800" b="1">
              <a:solidFill>
                <a:sysClr val="windowText" lastClr="000000"/>
              </a:solidFill>
              <a:latin typeface="Arial" panose="020B0604020202020204" pitchFamily="34" charset="0"/>
              <a:cs typeface="Arial" panose="020B0604020202020204" pitchFamily="34" charset="0"/>
            </a:rPr>
            <a:t>Variables del PND relacionadas</a:t>
          </a:r>
          <a:r>
            <a:rPr lang="es-CO" sz="1800" b="1" baseline="0">
              <a:solidFill>
                <a:sysClr val="windowText" lastClr="000000"/>
              </a:solidFill>
              <a:latin typeface="Arial" panose="020B0604020202020204" pitchFamily="34" charset="0"/>
              <a:cs typeface="Arial" panose="020B0604020202020204" pitchFamily="34" charset="0"/>
            </a:rPr>
            <a:t> con el documento CONPES de reactivación</a:t>
          </a:r>
          <a:endParaRPr lang="es-CO" sz="18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4</xdr:col>
      <xdr:colOff>177297</xdr:colOff>
      <xdr:row>4</xdr:row>
      <xdr:rowOff>62913</xdr:rowOff>
    </xdr:from>
    <xdr:to>
      <xdr:col>12</xdr:col>
      <xdr:colOff>224922</xdr:colOff>
      <xdr:row>4</xdr:row>
      <xdr:rowOff>62913</xdr:rowOff>
    </xdr:to>
    <xdr:cxnSp macro="">
      <xdr:nvCxnSpPr>
        <xdr:cNvPr id="3" name="Conector recto 2">
          <a:extLst>
            <a:ext uri="{FF2B5EF4-FFF2-40B4-BE49-F238E27FC236}">
              <a16:creationId xmlns:a16="http://schemas.microsoft.com/office/drawing/2014/main" id="{E9D9ABF2-56E7-420D-A97E-51CCF9853692}"/>
            </a:ext>
          </a:extLst>
        </xdr:cNvPr>
        <xdr:cNvCxnSpPr/>
      </xdr:nvCxnSpPr>
      <xdr:spPr>
        <a:xfrm flipV="1">
          <a:off x="2463297" y="824913"/>
          <a:ext cx="7134225" cy="0"/>
        </a:xfrm>
        <a:prstGeom prst="line">
          <a:avLst/>
        </a:prstGeom>
        <a:ln w="38100">
          <a:solidFill>
            <a:sysClr val="windowText" lastClr="000000"/>
          </a:solidFill>
        </a:ln>
      </xdr:spPr>
      <xdr:style>
        <a:lnRef idx="1">
          <a:schemeClr val="accent1"/>
        </a:lnRef>
        <a:fillRef idx="0">
          <a:schemeClr val="accent1"/>
        </a:fillRef>
        <a:effectRef idx="0">
          <a:schemeClr val="accent1"/>
        </a:effectRef>
        <a:fontRef idx="minor">
          <a:schemeClr val="tx1"/>
        </a:fontRef>
      </xdr:style>
    </xdr:cxnSp>
    <xdr:clientData/>
  </xdr:twoCellAnchor>
  <xdr:twoCellAnchor editAs="oneCell">
    <xdr:from>
      <xdr:col>6</xdr:col>
      <xdr:colOff>201118</xdr:colOff>
      <xdr:row>16</xdr:row>
      <xdr:rowOff>68847</xdr:rowOff>
    </xdr:from>
    <xdr:to>
      <xdr:col>6</xdr:col>
      <xdr:colOff>719701</xdr:colOff>
      <xdr:row>19</xdr:row>
      <xdr:rowOff>15930</xdr:rowOff>
    </xdr:to>
    <xdr:pic>
      <xdr:nvPicPr>
        <xdr:cNvPr id="5" name="Gráfico 4" descr="Gráfico circular">
          <a:extLst>
            <a:ext uri="{FF2B5EF4-FFF2-40B4-BE49-F238E27FC236}">
              <a16:creationId xmlns:a16="http://schemas.microsoft.com/office/drawing/2014/main" id="{5FFFA46C-11ED-4710-8277-D6C459D5764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4011118" y="3116847"/>
          <a:ext cx="518583" cy="518583"/>
        </a:xfrm>
        <a:prstGeom prst="rect">
          <a:avLst/>
        </a:prstGeom>
      </xdr:spPr>
    </xdr:pic>
    <xdr:clientData/>
  </xdr:twoCellAnchor>
  <xdr:twoCellAnchor>
    <xdr:from>
      <xdr:col>6</xdr:col>
      <xdr:colOff>637150</xdr:colOff>
      <xdr:row>17</xdr:row>
      <xdr:rowOff>28894</xdr:rowOff>
    </xdr:from>
    <xdr:to>
      <xdr:col>12</xdr:col>
      <xdr:colOff>75271</xdr:colOff>
      <xdr:row>19</xdr:row>
      <xdr:rowOff>187644</xdr:rowOff>
    </xdr:to>
    <xdr:sp macro="" textlink="">
      <xdr:nvSpPr>
        <xdr:cNvPr id="6" name="CuadroTexto 5">
          <a:extLst>
            <a:ext uri="{FF2B5EF4-FFF2-40B4-BE49-F238E27FC236}">
              <a16:creationId xmlns:a16="http://schemas.microsoft.com/office/drawing/2014/main" id="{80D92DE8-2BA5-424B-AFC8-BCDF7B6E6CA5}"/>
            </a:ext>
          </a:extLst>
        </xdr:cNvPr>
        <xdr:cNvSpPr txBox="1"/>
      </xdr:nvSpPr>
      <xdr:spPr>
        <a:xfrm>
          <a:off x="4447150" y="3267394"/>
          <a:ext cx="4867371"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Número</a:t>
          </a:r>
          <a:r>
            <a:rPr lang="es-CO" sz="1100" b="1" baseline="0">
              <a:solidFill>
                <a:sysClr val="windowText" lastClr="000000"/>
              </a:solidFill>
              <a:latin typeface="Arial" panose="020B0604020202020204" pitchFamily="34" charset="0"/>
              <a:cs typeface="Arial" panose="020B0604020202020204" pitchFamily="34" charset="0"/>
            </a:rPr>
            <a:t> de acciones por sector, entidad y receptor</a:t>
          </a:r>
          <a:endParaRPr lang="es-CO" sz="1100" b="1">
            <a:solidFill>
              <a:sysClr val="windowText" lastClr="000000"/>
            </a:solidFill>
            <a:latin typeface="Arial" panose="020B0604020202020204" pitchFamily="34" charset="0"/>
            <a:cs typeface="Arial" panose="020B0604020202020204" pitchFamily="34" charset="0"/>
          </a:endParaRPr>
        </a:p>
      </xdr:txBody>
    </xdr:sp>
    <xdr:clientData/>
  </xdr:twoCellAnchor>
  <xdr:twoCellAnchor>
    <xdr:from>
      <xdr:col>3</xdr:col>
      <xdr:colOff>214311</xdr:colOff>
      <xdr:row>5</xdr:row>
      <xdr:rowOff>119062</xdr:rowOff>
    </xdr:from>
    <xdr:to>
      <xdr:col>14</xdr:col>
      <xdr:colOff>547686</xdr:colOff>
      <xdr:row>16</xdr:row>
      <xdr:rowOff>59531</xdr:rowOff>
    </xdr:to>
    <xdr:sp macro="" textlink="">
      <xdr:nvSpPr>
        <xdr:cNvPr id="11" name="Rectángulo 10">
          <a:extLst>
            <a:ext uri="{FF2B5EF4-FFF2-40B4-BE49-F238E27FC236}">
              <a16:creationId xmlns:a16="http://schemas.microsoft.com/office/drawing/2014/main" id="{0C60868E-184D-439B-896C-0509FAE90146}"/>
            </a:ext>
          </a:extLst>
        </xdr:cNvPr>
        <xdr:cNvSpPr/>
      </xdr:nvSpPr>
      <xdr:spPr>
        <a:xfrm>
          <a:off x="1738311" y="1071562"/>
          <a:ext cx="9763125" cy="2035969"/>
        </a:xfrm>
        <a:prstGeom prst="rect">
          <a:avLst/>
        </a:prstGeom>
        <a:solidFill>
          <a:srgbClr val="069169">
            <a:alpha val="49000"/>
          </a:srgbClr>
        </a:solidFill>
        <a:ln>
          <a:noFill/>
        </a:ln>
      </xdr:spPr>
      <xdr:style>
        <a:lnRef idx="2">
          <a:schemeClr val="dk1">
            <a:shade val="50000"/>
          </a:schemeClr>
        </a:lnRef>
        <a:fillRef idx="1">
          <a:schemeClr val="dk1"/>
        </a:fillRef>
        <a:effectRef idx="0">
          <a:schemeClr val="dk1"/>
        </a:effectRef>
        <a:fontRef idx="minor">
          <a:schemeClr val="lt1"/>
        </a:fontRef>
      </xdr:style>
      <xdr:txBody>
        <a:bodyPr vertOverflow="clip" horzOverflow="clip" rtlCol="0" anchor="t"/>
        <a:lstStyle/>
        <a:p>
          <a:pPr algn="l"/>
          <a:endParaRPr lang="es-CO" sz="1100"/>
        </a:p>
      </xdr:txBody>
    </xdr:sp>
    <xdr:clientData/>
  </xdr:twoCellAnchor>
  <xdr:twoCellAnchor editAs="oneCell">
    <xdr:from>
      <xdr:col>3</xdr:col>
      <xdr:colOff>500063</xdr:colOff>
      <xdr:row>7</xdr:row>
      <xdr:rowOff>83344</xdr:rowOff>
    </xdr:from>
    <xdr:to>
      <xdr:col>14</xdr:col>
      <xdr:colOff>178593</xdr:colOff>
      <xdr:row>16</xdr:row>
      <xdr:rowOff>0</xdr:rowOff>
    </xdr:to>
    <mc:AlternateContent xmlns:mc="http://schemas.openxmlformats.org/markup-compatibility/2006" xmlns:a14="http://schemas.microsoft.com/office/drawing/2010/main">
      <mc:Choice Requires="a14">
        <xdr:graphicFrame macro="">
          <xdr:nvGraphicFramePr>
            <xdr:cNvPr id="12" name="Pacto">
              <a:extLst>
                <a:ext uri="{FF2B5EF4-FFF2-40B4-BE49-F238E27FC236}">
                  <a16:creationId xmlns:a16="http://schemas.microsoft.com/office/drawing/2014/main" id="{9465B23D-5CD9-4948-A1C3-5878A8E646D0}"/>
                </a:ext>
              </a:extLst>
            </xdr:cNvPr>
            <xdr:cNvGraphicFramePr/>
          </xdr:nvGraphicFramePr>
          <xdr:xfrm>
            <a:off x="0" y="0"/>
            <a:ext cx="0" cy="0"/>
          </xdr:xfrm>
          <a:graphic>
            <a:graphicData uri="http://schemas.microsoft.com/office/drawing/2010/slicer">
              <sle:slicer xmlns:sle="http://schemas.microsoft.com/office/drawing/2010/slicer" name="Pacto"/>
            </a:graphicData>
          </a:graphic>
        </xdr:graphicFrame>
      </mc:Choice>
      <mc:Fallback xmlns="">
        <xdr:sp macro="" textlink="">
          <xdr:nvSpPr>
            <xdr:cNvPr id="0" name=""/>
            <xdr:cNvSpPr>
              <a:spLocks noTextEdit="1"/>
            </xdr:cNvSpPr>
          </xdr:nvSpPr>
          <xdr:spPr>
            <a:xfrm>
              <a:off x="2024063" y="1416844"/>
              <a:ext cx="9108280" cy="1512094"/>
            </a:xfrm>
            <a:prstGeom prst="rect">
              <a:avLst/>
            </a:prstGeom>
            <a:solidFill>
              <a:prstClr val="white"/>
            </a:solidFill>
            <a:ln w="1">
              <a:solidFill>
                <a:prstClr val="green"/>
              </a:solidFill>
            </a:ln>
          </xdr:spPr>
          <xdr:txBody>
            <a:bodyPr vertOverflow="clip" horzOverflow="clip"/>
            <a:lstStyle/>
            <a:p>
              <a:r>
                <a:rPr lang="es-CO" sz="1100"/>
                <a:t>Esta forma representa una segmentación de datos. La segmentación de datos se admite en Excel 2010 y versiones posteriores.
Si la forma se modificó en una versión anterior de Excel o si el libro se guardó en Excel 2003 o una versión anterior, no se puede usar la segmentación de datos.</a:t>
              </a:r>
            </a:p>
          </xdr:txBody>
        </xdr:sp>
      </mc:Fallback>
    </mc:AlternateContent>
    <xdr:clientData/>
  </xdr:twoCellAnchor>
  <xdr:twoCellAnchor editAs="oneCell">
    <xdr:from>
      <xdr:col>3</xdr:col>
      <xdr:colOff>440531</xdr:colOff>
      <xdr:row>5</xdr:row>
      <xdr:rowOff>119063</xdr:rowOff>
    </xdr:from>
    <xdr:to>
      <xdr:col>4</xdr:col>
      <xdr:colOff>41502</xdr:colOff>
      <xdr:row>7</xdr:row>
      <xdr:rowOff>101034</xdr:rowOff>
    </xdr:to>
    <xdr:pic>
      <xdr:nvPicPr>
        <xdr:cNvPr id="13" name="Gráfico 12" descr="Filtro">
          <a:extLst>
            <a:ext uri="{FF2B5EF4-FFF2-40B4-BE49-F238E27FC236}">
              <a16:creationId xmlns:a16="http://schemas.microsoft.com/office/drawing/2014/main" id="{96ACD35B-2EA5-4D69-A44A-92C5CD81976D}"/>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xdr:blipFill>
      <xdr:spPr>
        <a:xfrm>
          <a:off x="1964531" y="1071563"/>
          <a:ext cx="362971" cy="362971"/>
        </a:xfrm>
        <a:prstGeom prst="rect">
          <a:avLst/>
        </a:prstGeom>
      </xdr:spPr>
    </xdr:pic>
    <xdr:clientData/>
  </xdr:twoCellAnchor>
  <xdr:twoCellAnchor>
    <xdr:from>
      <xdr:col>3</xdr:col>
      <xdr:colOff>689204</xdr:colOff>
      <xdr:row>5</xdr:row>
      <xdr:rowOff>164650</xdr:rowOff>
    </xdr:from>
    <xdr:to>
      <xdr:col>6</xdr:col>
      <xdr:colOff>224860</xdr:colOff>
      <xdr:row>8</xdr:row>
      <xdr:rowOff>132900</xdr:rowOff>
    </xdr:to>
    <xdr:sp macro="" textlink="">
      <xdr:nvSpPr>
        <xdr:cNvPr id="14" name="CuadroTexto 13">
          <a:extLst>
            <a:ext uri="{FF2B5EF4-FFF2-40B4-BE49-F238E27FC236}">
              <a16:creationId xmlns:a16="http://schemas.microsoft.com/office/drawing/2014/main" id="{F122D747-6E36-49AC-8D93-63A9C69D025D}"/>
            </a:ext>
          </a:extLst>
        </xdr:cNvPr>
        <xdr:cNvSpPr txBox="1"/>
      </xdr:nvSpPr>
      <xdr:spPr>
        <a:xfrm>
          <a:off x="2213204" y="1117150"/>
          <a:ext cx="1821656" cy="5397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s-CO" sz="1100" b="1">
              <a:solidFill>
                <a:sysClr val="windowText" lastClr="000000"/>
              </a:solidFill>
              <a:latin typeface="Arial" panose="020B0604020202020204" pitchFamily="34" charset="0"/>
              <a:cs typeface="Arial" panose="020B0604020202020204" pitchFamily="34" charset="0"/>
            </a:rPr>
            <a:t>Filtros del informe</a:t>
          </a:r>
        </a:p>
      </xdr:txBody>
    </xdr:sp>
    <xdr:clientData/>
  </xdr:twoCellAnchor>
  <xdr:twoCellAnchor editAs="oneCell">
    <xdr:from>
      <xdr:col>1</xdr:col>
      <xdr:colOff>287853</xdr:colOff>
      <xdr:row>2</xdr:row>
      <xdr:rowOff>119903</xdr:rowOff>
    </xdr:from>
    <xdr:to>
      <xdr:col>3</xdr:col>
      <xdr:colOff>150663</xdr:colOff>
      <xdr:row>5</xdr:row>
      <xdr:rowOff>6185</xdr:rowOff>
    </xdr:to>
    <xdr:pic>
      <xdr:nvPicPr>
        <xdr:cNvPr id="15" name="Imagen 14">
          <a:hlinkClick xmlns:r="http://schemas.openxmlformats.org/officeDocument/2006/relationships" r:id="rId5"/>
          <a:extLst>
            <a:ext uri="{FF2B5EF4-FFF2-40B4-BE49-F238E27FC236}">
              <a16:creationId xmlns:a16="http://schemas.microsoft.com/office/drawing/2014/main" id="{4D0C82BD-3737-4510-8DF2-E44E311632B2}"/>
            </a:ext>
          </a:extLst>
        </xdr:cNvPr>
        <xdr:cNvPicPr>
          <a:picLocks noChangeAspect="1"/>
        </xdr:cNvPicPr>
      </xdr:nvPicPr>
      <xdr:blipFill>
        <a:blip xmlns:r="http://schemas.openxmlformats.org/officeDocument/2006/relationships" r:embed="rId6">
          <a:extLst>
            <a:ext uri="{BEBA8EAE-BF5A-486C-A8C5-ECC9F3942E4B}">
              <a14:imgProps xmlns:a14="http://schemas.microsoft.com/office/drawing/2010/main">
                <a14:imgLayer r:embed="rId7">
                  <a14:imgEffect>
                    <a14:brightnessContrast bright="20000" contrast="-40000"/>
                  </a14:imgEffect>
                </a14:imgLayer>
              </a14:imgProps>
            </a:ext>
          </a:extLst>
        </a:blip>
        <a:stretch>
          <a:fillRect/>
        </a:stretch>
      </xdr:blipFill>
      <xdr:spPr>
        <a:xfrm>
          <a:off x="287853" y="500903"/>
          <a:ext cx="1386810" cy="457782"/>
        </a:xfrm>
        <a:prstGeom prst="rect">
          <a:avLst/>
        </a:prstGeom>
      </xdr:spPr>
    </xdr:pic>
    <xdr:clientData/>
  </xdr:twoCellAnchor>
  <xdr:twoCellAnchor editAs="oneCell">
    <xdr:from>
      <xdr:col>1</xdr:col>
      <xdr:colOff>100013</xdr:colOff>
      <xdr:row>0</xdr:row>
      <xdr:rowOff>97631</xdr:rowOff>
    </xdr:from>
    <xdr:to>
      <xdr:col>3</xdr:col>
      <xdr:colOff>409576</xdr:colOff>
      <xdr:row>2</xdr:row>
      <xdr:rowOff>56561</xdr:rowOff>
    </xdr:to>
    <xdr:pic>
      <xdr:nvPicPr>
        <xdr:cNvPr id="16" name="Imagen 15">
          <a:hlinkClick xmlns:r="http://schemas.openxmlformats.org/officeDocument/2006/relationships" r:id="rId8"/>
          <a:extLst>
            <a:ext uri="{FF2B5EF4-FFF2-40B4-BE49-F238E27FC236}">
              <a16:creationId xmlns:a16="http://schemas.microsoft.com/office/drawing/2014/main" id="{028C5540-C17E-4AF6-87CD-F08C38C9BF9B}"/>
            </a:ext>
          </a:extLst>
        </xdr:cNvPr>
        <xdr:cNvPicPr>
          <a:picLocks noChangeAspect="1"/>
        </xdr:cNvPicPr>
      </xdr:nvPicPr>
      <xdr:blipFill>
        <a:blip xmlns:r="http://schemas.openxmlformats.org/officeDocument/2006/relationships" r:embed="rId9"/>
        <a:stretch>
          <a:fillRect/>
        </a:stretch>
      </xdr:blipFill>
      <xdr:spPr>
        <a:xfrm>
          <a:off x="100013" y="97631"/>
          <a:ext cx="1833563" cy="339930"/>
        </a:xfrm>
        <a:prstGeom prst="rect">
          <a:avLst/>
        </a:prstGeom>
      </xdr:spPr>
    </xdr:pic>
    <xdr:clientData/>
  </xdr:twoCellAnchor>
</xdr:wsDr>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_rels/pivotCacheDefinition2.xml.rels><?xml version="1.0" encoding="UTF-8" standalone="yes"?>
<Relationships xmlns="http://schemas.openxmlformats.org/package/2006/relationships"><Relationship Id="rId1" Type="http://schemas.openxmlformats.org/officeDocument/2006/relationships/pivotCacheRecords" Target="pivotCacheRecords2.xml"/></Relationships>
</file>

<file path=xl/pivotCache/_rels/pivotCacheDefinition3.xml.rels><?xml version="1.0" encoding="UTF-8" standalone="yes"?>
<Relationships xmlns="http://schemas.openxmlformats.org/package/2006/relationships"><Relationship Id="rId1" Type="http://schemas.openxmlformats.org/officeDocument/2006/relationships/pivotCacheRecords" Target="pivotCacheRecords3.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Ricardo José Pardo Ruiz" refreshedDate="44117.669486342595" createdVersion="6" refreshedVersion="6" minRefreshableVersion="3" recordCount="673" xr:uid="{C21D8FA9-C4EC-49B8-B23C-B9DF8C5B34F1}">
  <cacheSource type="worksheet">
    <worksheetSource ref="A1:M674" sheet="Base variables PND"/>
  </cacheSource>
  <cacheFields count="13">
    <cacheField name="TipoPacto" numFmtId="0">
      <sharedItems/>
    </cacheField>
    <cacheField name="Pacto" numFmtId="0">
      <sharedItems count="27">
        <s v="XI. Pacto por la Construcción de Paz: Cultura de la legalidad, convivencia, estabilización y víctimas"/>
        <s v="XVI. Pacto por la descentralización: conectar territorios, gobiernos y poblaciones"/>
        <s v="XII. Pacto por la equidad de oportunidades para grupos étnicos: indígenas, negros, afrocolombianos, raizales, palenqueros y Rrom"/>
        <s v="III. Pacto por la equidad: política social moderna centrada en la familia, eficiente, de calidad y conectada a mercados"/>
        <s v="X. Pacto por la protección y promoción de nuestra cultura y desarrollo de la economía naranja"/>
        <s v="I. Pacto por la legalidad: seguridad efectiva y justicia transparente para que todos vivamos con libertad y en democracia"/>
        <s v="II. Pacto por el emprendimiento, la formalización y la productividad: una economía dinámica, incluyente y sostenible"/>
        <s v="VII. Pacto por la transformación digital de Colombia: Gobierno, empresas y hogares conectados con la era del conocimiento."/>
        <s v="VIII. Pacto por la calidad y eficiencia de servicios públicos: agua y energía para promover la competitividad y el bienestar de todos"/>
        <s v="IV. Pacto por la sostenibilidad: producir conservando y conservar produciendo"/>
        <s v="XIV. Pacto de equidad para las mujeres"/>
        <s v="XVII. Pacto Región Pacífico: Diversidad para la equidad, la convivencia pacífica y el desarrollo sostenible"/>
        <s v="XVIII. Pacto Región Caribe: Una transformación para la igualdad de oportunidades y la equidad"/>
        <s v="XV. Pacto por una gestión pública efectiva"/>
        <s v="XXVI. Consistencia macroeconómica, fiscal y de resultados económicos y sociales"/>
        <s v="V. Pacto por la Ciencia, la Tecnología y la Innovación: un sistema para construir el conocimiento de la Colombia del futuro"/>
        <s v="XXV. Pacto Región Océanos: Colombia, potencia bioceánica"/>
        <s v="XXI. Pacto Región Santanderes: Eje logístico, competitivo y sostenible de Colombia"/>
        <s v="XXIV. Pacto Región Llanos - Orinoquia: Conectar y potenciar la despensa sostenible de la región con el país y el mundo"/>
        <s v="XXIII. Pacto Eje Cafetero y Antioquia: Conectar para la competitividad y el desarrollo logístico sostenible"/>
        <s v="IX. Pacto por los recursos minero-energéticos para el crecimiento sostenible y la expansión de oportunidades"/>
        <s v="VI. Pacto por el transporte y la logística para la competitividad y la integración regional"/>
        <s v="XXII. Pacto Región Amazonía: Desarrollo sostenible por una Amazonia viva"/>
        <s v="XX. Pacto Región Central: Centro de innovación y nodo logístico de integración productiva nacional e internacional"/>
        <s v="XIX. Pacto Seaflower Región: Por una región próspera, segura y sostenible San Andrés"/>
        <s v="XIII. Pacto por la inclusión de todas las personas con discapacidad"/>
        <s v="II. Pacto por el emprendimiento, la formalización y la productividad: una economía dinámica, incluyente y sostenible que potencie todos nuestros talentos" u="1"/>
      </sharedItems>
    </cacheField>
    <cacheField name="Linea" numFmtId="0">
      <sharedItems/>
    </cacheField>
    <cacheField name="Sector" numFmtId="0">
      <sharedItems count="41">
        <s v="Transporte"/>
        <s v="Educación"/>
        <s v="Cultura"/>
        <s v="Agropecuario"/>
        <s v="Planeación"/>
        <s v="Defensa"/>
        <s v="CIT"/>
        <s v="TIC"/>
        <s v="Relaciones"/>
        <s v="Presidencia"/>
        <s v="Vivienda"/>
        <s v="Ambiente"/>
        <s v="Interior"/>
        <s v="Justicia"/>
        <s v="Trabajo"/>
        <s v="Inclusión Social"/>
        <s v="Salud"/>
        <s v="Org electoral"/>
        <s v="Estadísticas"/>
        <s v="Hacienda"/>
        <s v="Función Pública"/>
        <s v="Minas"/>
        <s v="Ciencia"/>
        <s v="Deporte"/>
        <s v="Inteligencia"/>
        <s v="Tecnologías de la Información y las Comunicaciones" u="1"/>
        <s v="Comercio, Industria y Turismo" u="1"/>
        <s v="Salud y Protección Social" u="1"/>
        <s v="Relaciones Exteriores" u="1"/>
        <s v="Hacienda y Crédito Público " u="1"/>
        <s v="Agricultura y Desarrollo Rural" u="1"/>
        <s v="Educación " u="1"/>
        <s v="Planeación Nacional" u="1"/>
        <s v="Inclusión Social y Reconciliación" u="1"/>
        <s v="Registraduría " u="1"/>
        <s v="Defensa " u="1"/>
        <s v="Vivienda, Ciudad y Territorio" u="1"/>
        <s v="Ambiente y Desarrollo Sostenible" u="1"/>
        <s v="Ciencia, Tecnología e Innovación" u="1"/>
        <s v="Función Pública " u="1"/>
        <s v="Minas y Energía " u="1"/>
      </sharedItems>
    </cacheField>
    <cacheField name="IdVariable" numFmtId="0">
      <sharedItems containsSemiMixedTypes="0" containsString="0" containsNumber="1" containsInteger="1" minValue="5508" maxValue="6555"/>
    </cacheField>
    <cacheField name="Variable" numFmtId="0">
      <sharedItems/>
    </cacheField>
    <cacheField name="Eje de mayor relación con la variable" numFmtId="0">
      <sharedItems count="7">
        <s v="Sector productivo"/>
        <s v="Hogares"/>
        <s v="Gobierno"/>
        <s v="Capital humano" u="1"/>
        <s v="Diversificación productiva" u="1"/>
        <s v="Pobreza" u="1"/>
        <s v="Aparato productivo" u="1"/>
      </sharedItems>
    </cacheField>
    <cacheField name="Periodicidad" numFmtId="0">
      <sharedItems/>
    </cacheField>
    <cacheField name="DiasRezago" numFmtId="0">
      <sharedItems containsSemiMixedTypes="0" containsString="0" containsNumber="1" containsInteger="1" minValue="0" maxValue="1825"/>
    </cacheField>
    <cacheField name="FechaCorte" numFmtId="0">
      <sharedItems containsMixedTypes="1" containsNumber="1" containsInteger="1" minValue="43738" maxValue="44043"/>
    </cacheField>
    <cacheField name="PorcentajeAvanceActual" numFmtId="0">
      <sharedItems containsMixedTypes="1" containsNumber="1" minValue="0" maxValue="100"/>
    </cacheField>
    <cacheField name="PorcentajeAvanceCuatrienio" numFmtId="0">
      <sharedItems containsMixedTypes="1" containsNumber="1" minValue="0" maxValue="100"/>
    </cacheField>
    <cacheField name="estadoAvanceCuantitativo" numFmtId="0">
      <sharedItems/>
    </cacheField>
  </cacheFields>
  <extLst>
    <ext xmlns:x14="http://schemas.microsoft.com/office/spreadsheetml/2009/9/main" uri="{725AE2AE-9491-48be-B2B4-4EB974FC3084}">
      <x14:pivotCacheDefinition pivotCacheId="460257081"/>
    </ext>
  </extLst>
</pivotCacheDefinition>
</file>

<file path=xl/pivotCache/pivotCacheDefinition2.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Ricardo José Pardo Ruiz" refreshedDate="44181.617517361112" createdVersion="6" refreshedVersion="6" minRefreshableVersion="3" recordCount="2497" xr:uid="{77CA9E40-99DD-484A-ADFB-595533F4CF7F}">
  <cacheSource type="worksheet">
    <worksheetSource ref="A1:T2498" sheet="Datos fuente"/>
  </cacheSource>
  <cacheFields count="20">
    <cacheField name="id observación" numFmtId="0">
      <sharedItems containsSemiMixedTypes="0" containsString="0" containsNumber="1" containsInteger="1" minValue="1" maxValue="2497"/>
    </cacheField>
    <cacheField name="Tipo" numFmtId="0">
      <sharedItems containsBlank="1" count="3">
        <s v="Documento CONPES"/>
        <s v="PND"/>
        <m u="1"/>
      </sharedItems>
    </cacheField>
    <cacheField name="Número de documento CONPES" numFmtId="0">
      <sharedItems containsMixedTypes="1" containsNumber="1" containsInteger="1" minValue="155" maxValue="4012" count="47">
        <n v="155"/>
        <n v="3760"/>
        <n v="3810"/>
        <n v="3835"/>
        <n v="3847"/>
        <n v="3857"/>
        <n v="3858"/>
        <n v="3862"/>
        <n v="3866"/>
        <n v="3874"/>
        <n v="3886"/>
        <n v="3889"/>
        <n v="3892"/>
        <n v="3900"/>
        <n v="3902"/>
        <n v="3904"/>
        <n v="3914"/>
        <n v="3915"/>
        <n v="3916"/>
        <n v="3919"/>
        <n v="3920"/>
        <n v="3934"/>
        <n v="3943"/>
        <n v="3944"/>
        <n v="3945"/>
        <n v="3950"/>
        <n v="3955"/>
        <n v="3956"/>
        <n v="3957"/>
        <n v="3963"/>
        <n v="3968"/>
        <n v="3975"/>
        <n v="3977"/>
        <n v="3981"/>
        <n v="3982"/>
        <n v="3983"/>
        <n v="3988"/>
        <n v="3990"/>
        <n v="3992"/>
        <n v="3995"/>
        <n v="4004"/>
        <n v="4005"/>
        <n v="4007"/>
        <n v="4008"/>
        <n v="4011"/>
        <n v="4012"/>
        <s v="No aplica"/>
      </sharedItems>
    </cacheField>
    <cacheField name="Título de documento CONPES" numFmtId="0">
      <sharedItems longText="1"/>
    </cacheField>
    <cacheField name="Pacto del PND" numFmtId="0">
      <sharedItems/>
    </cacheField>
    <cacheField name="Línea del PND" numFmtId="0">
      <sharedItems/>
    </cacheField>
    <cacheField name="Número de la acción del documento CONPES o de la variable del PND" numFmtId="0">
      <sharedItems containsMixedTypes="1" containsNumber="1" containsInteger="1" minValue="5508" maxValue="6555"/>
    </cacheField>
    <cacheField name="Nombre de la acción del documento CONPES o de la variable del PND " numFmtId="0">
      <sharedItems longText="1"/>
    </cacheField>
    <cacheField name="Receptor" numFmtId="0">
      <sharedItems containsBlank="1" count="4">
        <s v="Gobierno"/>
        <s v="Hogares"/>
        <s v="Sector productivo"/>
        <m u="1"/>
      </sharedItems>
    </cacheField>
    <cacheField name="Entidad" numFmtId="0">
      <sharedItems containsBlank="1"/>
    </cacheField>
    <cacheField name="Sigla entidad" numFmtId="0">
      <sharedItems containsBlank="1"/>
    </cacheField>
    <cacheField name="Sector2" numFmtId="0">
      <sharedItems/>
    </cacheField>
    <cacheField name="Sector" numFmtId="0">
      <sharedItems containsBlank="1" count="30">
        <s v="Salud"/>
        <s v="Ciencia"/>
        <s v="Hacienda"/>
        <s v="Transporte"/>
        <s v="Interior"/>
        <s v="Ambiente"/>
        <s v="Vivienda"/>
        <s v="Agropecuario"/>
        <s v="Territorial"/>
        <s v="Planeación"/>
        <s v="Presidencia"/>
        <s v="CIT"/>
        <s v="Trabajo"/>
        <s v="Educación"/>
        <s v="Estadísticas"/>
        <s v="Minas"/>
        <s v="Inclusión Social"/>
        <s v="Deporte"/>
        <s v="TIC"/>
        <s v="Cultura"/>
        <s v="Función Pública"/>
        <s v="Rama Judicial"/>
        <s v="Org electoral"/>
        <s v="Justicia"/>
        <s v="Defensa"/>
        <s v="Relaciones"/>
        <s v="Org. control"/>
        <s v="Inteligencia"/>
        <s v="Órganos Autónomos"/>
        <m u="1"/>
      </sharedItems>
    </cacheField>
    <cacheField name="Fecha inicio acción_x000a_" numFmtId="0">
      <sharedItems containsNonDate="0" containsDate="1" containsString="0" containsBlank="1" minDate="2013-01-01T00:00:00" maxDate="2029-01-02T00:00:00"/>
    </cacheField>
    <cacheField name="Fecha final acción" numFmtId="0">
      <sharedItems containsDate="1" containsBlank="1" containsMixedTypes="1" minDate="2013-12-31T00:00:00" maxDate="2036-01-01T00:00:00"/>
    </cacheField>
    <cacheField name="Meta anual" numFmtId="0">
      <sharedItems containsString="0" containsBlank="1" containsNumber="1" minValue="0" maxValue="9854489"/>
    </cacheField>
    <cacheField name="Meta final" numFmtId="0">
      <sharedItems containsString="0" containsBlank="1" containsNumber="1" minValue="0" maxValue="19854489"/>
    </cacheField>
    <cacheField name="Ultimo avance aprobado a 2020-1" numFmtId="0">
      <sharedItems containsString="0" containsBlank="1" containsNumber="1" minValue="0" maxValue="7323693"/>
    </cacheField>
    <cacheField name="Avance meta anual" numFmtId="0">
      <sharedItems containsMixedTypes="1" containsNumber="1" minValue="0" maxValue="1"/>
    </cacheField>
    <cacheField name="Avance meta final" numFmtId="0">
      <sharedItems containsMixedTypes="1" containsNumber="1" minValue="0" maxValue="1"/>
    </cacheField>
  </cacheFields>
  <extLst>
    <ext xmlns:x14="http://schemas.microsoft.com/office/spreadsheetml/2009/9/main" uri="{725AE2AE-9491-48be-B2B4-4EB974FC3084}">
      <x14:pivotCacheDefinition pivotCacheId="1865271415"/>
    </ext>
  </extLst>
</pivotCacheDefinition>
</file>

<file path=xl/pivotCache/pivotCacheDefinition3.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Ricardo José Pardo Ruiz" refreshedDate="44181.624768518515" createdVersion="6" refreshedVersion="6" minRefreshableVersion="3" recordCount="1824" xr:uid="{BFE8470C-ED57-43B4-88DC-08BA6D1507C3}">
  <cacheSource type="worksheet">
    <worksheetSource ref="A1:Q1825" sheet="Base documentos CONPES"/>
  </cacheSource>
  <cacheFields count="17">
    <cacheField name="Número de documento CONPES" numFmtId="0">
      <sharedItems containsSemiMixedTypes="0" containsString="0" containsNumber="1" containsInteger="1" minValue="155" maxValue="4012"/>
    </cacheField>
    <cacheField name="Título de documento CONPES" numFmtId="0">
      <sharedItems longText="1"/>
    </cacheField>
    <cacheField name="Documento CONPES" numFmtId="0">
      <sharedItems containsBlank="1" count="47">
        <s v="155-Política Nacional Farmacéutica"/>
        <s v="3760-Cuarta generación de concesiones viales"/>
        <s v="3810-Suministro de agua potable y saneamiento básico en la zona rural"/>
        <s v="3835-DIE formación de capital humano altamente calificado en el exterior."/>
        <s v="3847-Plan Todos Somos PAZcífico"/>
        <s v="3857-Lineamientos de política para la gestión de la red terciaria"/>
        <s v="3858-Modificación al Documento CONPES 3750: acueducto y alcantarillado Cali"/>
        <s v="3862-Modificación al Documento CONPES 3835 "/>
        <s v="3866-Política Nacional de Desarrollo Productivo"/>
        <s v="3874-Política nacional para la gestión integral de residuos sólidos."/>
        <s v="3886-Pago por servicios ambientales"/>
        <s v="3889-DIE del proyecto vías para el Chocó"/>
        <s v="3892-Estímulo inversión privada en ciencia, tecnología e innovación a través de deducciones tributarias."/>
        <s v="3900-Primera Línea de Metro–tramo 1"/>
        <s v="3902-DIE del proyecto RegioTram de Occidente"/>
        <s v="3904-Plan para la Reconstrucción del municipio de Mocoa, 2017-2022"/>
        <s v="3914-Modificación del Documento CONPES 3880 DIE: Apoyo para fomentar el acceso con calidad a la educación superior a través de incentivos a la demanda en Colombia."/>
        <s v="3915-Desarrollo regional sostenible del Macizo colombiano"/>
        <s v="3916-DIE carretera Santafé de Bogotá-Chiquinquirá-Bucaramanga-San Alberto de la troncal central. Cundinamarca-Santander-Norte de Santander"/>
        <s v="3919-Política Nacional de Edificaciones Sostenibles"/>
        <s v="3920- Política nacional de explotación de datos (Big Data)"/>
        <s v="3934-Política de Crecimiento Verde"/>
        <s v="3943-Política para el mejoramiento de la calidad del aire"/>
        <s v="3944-Estrategia para el Desarrollo Integral del Departamento de La Guajira y sus pueblos indígenas"/>
        <s v="3945-DIE“Construcción del Tramo 1 de la Primera Línea de Metro de Bogotá para Mejorar las Condiciones de Movilidad de sus Habitantes. Bogotá”"/>
        <s v="3950-Estrategia para la atención de la migración desde Venezuela a Colombia"/>
        <s v="3955-Estrategia para el fortalecimiento de la acción comunal en Colombia"/>
        <s v="3956-Política de Formalización Empresarial"/>
        <s v="3957-Política Nacional de Laboratorios"/>
        <s v="3963-Política para la Modernización del Sector Transporte Automotor de Carga"/>
        <s v="3968-DIE proyecto Desarrollo, Masificación y Acceso a Internet Nacional"/>
        <s v="3975-Política Nacional para la Transformación Digital e Inteligencia Artificial"/>
        <s v="3977-DIE Mi Casa Ya y Semillero de Propietarios"/>
        <s v="3981-DIE Capacitación de Recursos Humanos para la Investigación Nacional"/>
        <s v="3982-Política Nacional Logística"/>
        <s v="3983-Política de Desarrollo Espacial"/>
        <s v="3988-Tecnologías para Aprender"/>
        <s v="3990-Colombia Potencia Bioceánica Sostenible 2030"/>
        <s v="3992-Estrategia para la Promoción de la Salud Mental en Colombia"/>
        <s v="3995-Política Nacional de Confianza y Seguridad Digital"/>
        <s v="4004-Economía Circular en la Gestión de los Servicios de Agua Potable y Manejo de Aguas Residuales"/>
        <s v="4005-Política Nacional de Inclusión y Educación económica y Financiera"/>
        <s v="4007-Estrategia para el Fortalecimiento de la Gobernanza en el Sistema de Administración del Territorio"/>
        <s v="4008-Política Nacional de Información de Gestión Financiera Pública"/>
        <s v="4011-Política Nacional de Emprendimiento "/>
        <s v="4012-Política Nacional de Comercio Electrónico"/>
        <m u="1"/>
      </sharedItems>
    </cacheField>
    <cacheField name="Número de la acción" numFmtId="0">
      <sharedItems/>
    </cacheField>
    <cacheField name="Nombre de la acción" numFmtId="0">
      <sharedItems longText="1"/>
    </cacheField>
    <cacheField name="Eje de mayor relación con la acción" numFmtId="0">
      <sharedItems count="3">
        <s v="Gobierno"/>
        <s v="Hogares"/>
        <s v="Sector productivo"/>
      </sharedItems>
    </cacheField>
    <cacheField name="Entidad" numFmtId="0">
      <sharedItems/>
    </cacheField>
    <cacheField name="Sigla entidad" numFmtId="0">
      <sharedItems count="111">
        <s v="MinSalud"/>
        <s v="MinCiencias"/>
        <s v="INVIMA"/>
        <s v="Supersalud"/>
        <s v="MinHacienda"/>
        <s v="FDN"/>
        <s v="ANI"/>
        <s v="MinInterior"/>
        <s v="MinTransporte"/>
        <s v="MinAmbiente"/>
        <s v="MinVivienda"/>
        <s v="MinAgricultura"/>
        <s v="EmcaServicios"/>
        <s v="INS"/>
        <s v="Superservicios"/>
        <s v="CRA"/>
        <s v="Departamentos"/>
        <s v="DNP"/>
        <s v="UNGRD"/>
        <s v="DAPRE"/>
        <s v="INVIAS"/>
        <s v="Colombia Compra"/>
        <s v="EMCALI"/>
        <s v="MinComercio"/>
        <s v="SIC"/>
        <s v="SENA"/>
        <s v="MinEducación"/>
        <s v="Bancóldex"/>
        <s v="MinTrabajo"/>
        <s v="ProColombia"/>
        <s v="INM"/>
        <s v="DANE"/>
        <s v="UPME"/>
        <s v="APC"/>
        <s v="DPS"/>
        <s v="ADR"/>
        <s v="ANT"/>
        <s v="ART"/>
        <s v="PNN"/>
        <s v="DIAN"/>
        <s v="UARIV"/>
        <s v="MinDeporte"/>
        <s v="CMH"/>
        <s v="INCI"/>
        <s v="ICBF"/>
        <s v="MinMinas"/>
        <s v="MinTIC"/>
        <s v="MinCultura"/>
        <s v="IGAC"/>
        <s v="UAEOS"/>
        <s v="Artesanías"/>
        <s v="ESAP"/>
        <s v="CSJ"/>
        <s v="Registraduría"/>
        <s v="Medicina Legal"/>
        <s v="USPEC"/>
        <s v="ANTV"/>
        <s v="Bomberos"/>
        <s v="IDEAM"/>
        <s v="Defensa Civil"/>
        <s v="SGC"/>
        <s v="Corpoamazonia"/>
        <s v="Corponariño"/>
        <s v="GNariño"/>
        <s v="CRC"/>
        <s v="Cortolima"/>
        <s v="CVC"/>
        <s v="CAM"/>
        <s v="UPRA"/>
        <s v="SINCHI"/>
        <s v="ANM"/>
        <s v="AGROSAVIA"/>
        <s v="FNA"/>
        <s v="Findeter"/>
        <s v="ANDJE"/>
        <s v="AGN"/>
        <s v="DAFP"/>
        <s v="FINAGRO"/>
        <s v="ICA"/>
        <s v="IPSE"/>
        <s v="AUNAP"/>
        <s v="Corpoguajira"/>
        <s v="MinDefensa"/>
        <s v="Cancillería"/>
        <s v="Ss. de Empleo"/>
        <s v="UAEMC"/>
        <s v="Banagrario"/>
        <s v="Superfinanciera"/>
        <s v="URF"/>
        <s v="Colpensiones"/>
        <s v="Supersociedades"/>
        <s v="ANSV"/>
        <s v="Supertransporte"/>
        <s v="MinJusticia"/>
        <s v="ANE"/>
        <s v="Aerocivil"/>
        <s v="Policía"/>
        <s v="DIMAR"/>
        <s v="ICFES"/>
        <s v="Procuraduría"/>
        <s v="ICANH"/>
        <s v="ANH"/>
        <s v="Armada"/>
        <s v="INPEC"/>
        <s v="DNI"/>
        <s v="Icetex"/>
        <s v="Supersolidaria"/>
        <s v="Banrep"/>
        <s v="CGN"/>
        <s v="CGR"/>
        <s v="FNG"/>
      </sharedItems>
    </cacheField>
    <cacheField name="Sector" numFmtId="0">
      <sharedItems/>
    </cacheField>
    <cacheField name="Sigla sector" numFmtId="0">
      <sharedItems count="29">
        <s v="Salud"/>
        <s v="Ciencia"/>
        <s v="Hacienda"/>
        <s v="Transporte"/>
        <s v="Interior"/>
        <s v="Ambiente"/>
        <s v="Vivienda"/>
        <s v="Agropecuario"/>
        <s v="Territorial"/>
        <s v="Planeación"/>
        <s v="Presidencia"/>
        <s v="CIT"/>
        <s v="Trabajo"/>
        <s v="Educación"/>
        <s v="Estadísticas"/>
        <s v="Minas"/>
        <s v="Inclusión Social"/>
        <s v="Deporte"/>
        <s v="TIC"/>
        <s v="Cultura"/>
        <s v="Función Pública"/>
        <s v="Rama Judicial"/>
        <s v="Org electoral"/>
        <s v="Justicia"/>
        <s v="Defensa"/>
        <s v="Relaciones"/>
        <s v="Org. control"/>
        <s v="Inteligencia"/>
        <s v="Órganos Autónomos"/>
      </sharedItems>
    </cacheField>
    <cacheField name="Fecha inicio acción_x000a_" numFmtId="14">
      <sharedItems containsSemiMixedTypes="0" containsNonDate="0" containsDate="1" containsString="0" minDate="2013-01-01T00:00:00" maxDate="2029-01-02T00:00:00"/>
    </cacheField>
    <cacheField name="Fecha final acción" numFmtId="14">
      <sharedItems containsDate="1" containsMixedTypes="1" minDate="2013-12-31T00:00:00" maxDate="2036-01-01T00:00:00"/>
    </cacheField>
    <cacheField name="Meta anual" numFmtId="0">
      <sharedItems containsSemiMixedTypes="0" containsString="0" containsNumber="1" minValue="0" maxValue="9854489"/>
    </cacheField>
    <cacheField name="Meta final" numFmtId="0">
      <sharedItems containsSemiMixedTypes="0" containsString="0" containsNumber="1" minValue="0" maxValue="19854489"/>
    </cacheField>
    <cacheField name="Ultimo avance aprobado a 2020-1" numFmtId="0">
      <sharedItems containsSemiMixedTypes="0" containsString="0" containsNumber="1" minValue="0" maxValue="7323693"/>
    </cacheField>
    <cacheField name="Avance meta anual" numFmtId="0">
      <sharedItems containsSemiMixedTypes="0" containsString="0" containsNumber="1" minValue="0" maxValue="1"/>
    </cacheField>
    <cacheField name="Avance meta final" numFmtId="0">
      <sharedItems containsSemiMixedTypes="0" containsString="0" containsNumber="1" minValue="0" maxValue="1"/>
    </cacheField>
  </cacheFields>
  <extLst>
    <ext xmlns:x14="http://schemas.microsoft.com/office/spreadsheetml/2009/9/main" uri="{725AE2AE-9491-48be-B2B4-4EB974FC3084}">
      <x14:pivotCacheDefinition pivotCacheId="227180833"/>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673">
  <r>
    <s v="Transversales"/>
    <x v="0"/>
    <s v="A. Acciones efectivas para la política de estabilización: intervención coordinada en zonas estratégicas con seguridad, justicia y equidad"/>
    <x v="0"/>
    <n v="5799"/>
    <s v="Elaboración del inventario de la red vial terciaria municipios PDET"/>
    <x v="0"/>
    <s v="Trimestral"/>
    <n v="0"/>
    <s v="NULL"/>
    <s v="NULL"/>
    <s v="NULL"/>
    <s v="Actualizado"/>
  </r>
  <r>
    <s v="Transversales"/>
    <x v="1"/>
    <s v="B. Estimular tanto la productividad como la equidad, a través de la conectividad y los vínculos entre la ciudad y el campo"/>
    <x v="0"/>
    <n v="6555"/>
    <s v="Elaboración del inventario de la red vial terciaria municipios PDET"/>
    <x v="0"/>
    <s v="Trimestral"/>
    <n v="0"/>
    <s v="NULL"/>
    <s v="NULL"/>
    <s v="NULL"/>
    <s v="Actualizado"/>
  </r>
  <r>
    <s v="Transversales"/>
    <x v="2"/>
    <s v="C. Capítulo de Rrom"/>
    <x v="1"/>
    <n v="5523"/>
    <s v="Paquete de materiales de lectura incorporado en las colecciones del Plan Nacional de Lectura y Escritura"/>
    <x v="1"/>
    <s v="Anual"/>
    <n v="30"/>
    <s v="NULL"/>
    <s v="NULL"/>
    <s v="NULL"/>
    <s v="Actualizado"/>
  </r>
  <r>
    <s v="Transversales"/>
    <x v="2"/>
    <s v="C. Capítulo de Rrom"/>
    <x v="1"/>
    <n v="5524"/>
    <s v="Kits entregados a la población matriculada en el Sistema de Información de Matrícula (SIMAT) del Pueblo Rrom"/>
    <x v="1"/>
    <s v="Anual"/>
    <n v="30"/>
    <s v="NULL"/>
    <s v="NULL"/>
    <s v="NULL"/>
    <s v="Actualizado"/>
  </r>
  <r>
    <s v="Transversales"/>
    <x v="2"/>
    <s v="C. Capítulo de Rrom"/>
    <x v="1"/>
    <n v="5525"/>
    <s v="Proceso de acompañamiento coordinado y realizado"/>
    <x v="1"/>
    <s v="Anual"/>
    <n v="30"/>
    <s v="NULL"/>
    <s v="NULL"/>
    <s v="NULL"/>
    <s v="Actualizado"/>
  </r>
  <r>
    <s v="Transversales"/>
    <x v="2"/>
    <s v="C. Capítulo de Rrom"/>
    <x v="1"/>
    <n v="5526"/>
    <s v="Lineamiento expedido"/>
    <x v="1"/>
    <s v="Anual"/>
    <n v="30"/>
    <s v="NULL"/>
    <s v="NULL"/>
    <s v="NULL"/>
    <s v="Actualizado"/>
  </r>
  <r>
    <s v="Transversales"/>
    <x v="2"/>
    <s v="C. Capítulo de Rrom"/>
    <x v="1"/>
    <n v="5527"/>
    <s v="Lineamiento expedido"/>
    <x v="1"/>
    <s v="Anual"/>
    <n v="30"/>
    <s v="NULL"/>
    <s v="NULL"/>
    <s v="NULL"/>
    <s v="Actualizado"/>
  </r>
  <r>
    <s v="Transversales"/>
    <x v="2"/>
    <s v="C. Capítulo de Rrom"/>
    <x v="1"/>
    <n v="5529"/>
    <s v="Lineamiento expedido"/>
    <x v="1"/>
    <s v="Anual"/>
    <n v="30"/>
    <s v="NULL"/>
    <s v="NULL"/>
    <s v="NULL"/>
    <s v="Actualizado"/>
  </r>
  <r>
    <s v="Transversales"/>
    <x v="2"/>
    <s v="C. Capítulo de Rrom"/>
    <x v="1"/>
    <n v="5533"/>
    <s v="Lineamiento expedido"/>
    <x v="1"/>
    <s v="Anual"/>
    <n v="30"/>
    <s v="NULL"/>
    <s v="NULL"/>
    <s v="NULL"/>
    <s v="Actualizado"/>
  </r>
  <r>
    <s v="Estructurales"/>
    <x v="3"/>
    <s v="C. Educación de calidad para un futuro con oportunidades para todos"/>
    <x v="1"/>
    <n v="5537"/>
    <s v="Tasa de cobertura bruta para la educación media rural"/>
    <x v="1"/>
    <s v="Anual"/>
    <n v="150"/>
    <s v="NULL"/>
    <s v="NULL"/>
    <s v="NULL"/>
    <s v="Desactualizado"/>
  </r>
  <r>
    <s v="Estructurales"/>
    <x v="3"/>
    <s v="C. Educación de calidad para un futuro con oportunidades para todos"/>
    <x v="1"/>
    <n v="5539"/>
    <s v="Brecha de la cobertura neta entre zona urbana y rural en la educación preescolar, básica y media"/>
    <x v="1"/>
    <s v="Anual"/>
    <n v="150"/>
    <s v="NULL"/>
    <s v="NULL"/>
    <s v="NULL"/>
    <s v="Desactualizado"/>
  </r>
  <r>
    <s v="Estructurales"/>
    <x v="3"/>
    <s v="C. Educación de calidad para un futuro con oportunidades para todos"/>
    <x v="1"/>
    <n v="5546"/>
    <s v="Tasa de cobertura en educación superior"/>
    <x v="1"/>
    <s v="Anual"/>
    <n v="180"/>
    <s v="NULL"/>
    <s v="NULL"/>
    <s v="NULL"/>
    <s v="Desactualizado"/>
  </r>
  <r>
    <s v="Estructurales"/>
    <x v="3"/>
    <s v="C. Educación de calidad para un futuro con oportunidades para todos"/>
    <x v="1"/>
    <n v="5547"/>
    <s v="Tasa de deserción anual en programas universitarios"/>
    <x v="1"/>
    <s v="Anual"/>
    <n v="270"/>
    <s v="NULL"/>
    <s v="NULL"/>
    <s v="NULL"/>
    <s v="Actualizado"/>
  </r>
  <r>
    <s v="Estructurales"/>
    <x v="3"/>
    <s v="C. Educación de calidad para un futuro con oportunidades para todos"/>
    <x v="1"/>
    <n v="5548"/>
    <s v="Tasa de tránsito inmediato a la educación superior en zonas rurales"/>
    <x v="1"/>
    <s v="Anual"/>
    <n v="270"/>
    <s v="NULL"/>
    <s v="NULL"/>
    <s v="NULL"/>
    <s v="Actualizado"/>
  </r>
  <r>
    <s v="Estructurales"/>
    <x v="3"/>
    <s v="C. Educación de calidad para un futuro con oportunidades para todos"/>
    <x v="1"/>
    <n v="5554"/>
    <s v="Estudiantes matriculados en programas de maestría y doctorado"/>
    <x v="1"/>
    <s v="Anual"/>
    <n v="180"/>
    <s v="NULL"/>
    <s v="NULL"/>
    <s v="NULL"/>
    <s v="Desactualizado"/>
  </r>
  <r>
    <s v="Transversales"/>
    <x v="4"/>
    <s v="A. Todos somos cultura: la esencia de un país que se transforma desde los territorios"/>
    <x v="2"/>
    <n v="5577"/>
    <s v="Promedio de libros leídos al año por la población Colombiana entre 5 a 11 años"/>
    <x v="1"/>
    <s v="Bienal"/>
    <n v="10"/>
    <s v="NULL"/>
    <s v="NULL"/>
    <s v="NULL"/>
    <s v="Actualizado"/>
  </r>
  <r>
    <s v="Transversales"/>
    <x v="4"/>
    <s v="A. Todos somos cultura: la esencia de un país que se transforma desde los territorios"/>
    <x v="2"/>
    <n v="5578"/>
    <s v="Promedio de libros leídos al año por la población Colombianas de 12 años y más"/>
    <x v="1"/>
    <s v="Bienal"/>
    <n v="10"/>
    <s v="NULL"/>
    <s v="NULL"/>
    <s v="NULL"/>
    <s v="Actualizado"/>
  </r>
  <r>
    <s v="Transversales"/>
    <x v="4"/>
    <s v="B. Colombia naranja: desarrollo del emprendimiento de base artística, creativa y tecnológica para la creación de las nuevas industrias"/>
    <x v="2"/>
    <n v="5579"/>
    <s v="Crecimiento real de los últimos cuatros años del valor agregado de los sectores de la economía naranja"/>
    <x v="0"/>
    <s v="Anual"/>
    <n v="240"/>
    <s v="NULL"/>
    <s v="NULL"/>
    <s v="NULL"/>
    <s v="Actualizado"/>
  </r>
  <r>
    <s v="Transversales"/>
    <x v="2"/>
    <s v="C. Capítulo de Rrom"/>
    <x v="2"/>
    <n v="5588"/>
    <s v="Proyecto tipo de infraestructura cultural formulado y viabilizado técnicamente"/>
    <x v="0"/>
    <s v="Anual"/>
    <n v="0"/>
    <s v="NULL"/>
    <s v="NULL"/>
    <s v="NULL"/>
    <s v="Actualizado"/>
  </r>
  <r>
    <s v="Estructurales"/>
    <x v="3"/>
    <s v="E. Vivienda y entornos dignos e incluyentes"/>
    <x v="3"/>
    <n v="5630"/>
    <s v="Viviendas de Interés social rural tituladas*"/>
    <x v="1"/>
    <s v="Trimestral"/>
    <n v="0"/>
    <s v="NULL"/>
    <s v="NULL"/>
    <s v="NULL"/>
    <s v="Actualizado"/>
  </r>
  <r>
    <s v="Transversales"/>
    <x v="0"/>
    <s v="A. Acciones efectivas para la política de estabilización: intervención coordinada en zonas estratégicas con seguridad, justicia y equidad"/>
    <x v="3"/>
    <n v="5601"/>
    <s v="Plan de zonificación ambiental ejecutado"/>
    <x v="0"/>
    <s v="Trimestral"/>
    <n v="0"/>
    <s v="NULL"/>
    <s v="NULL"/>
    <s v="NULL"/>
    <s v="Actualizado"/>
  </r>
  <r>
    <s v="Transversales"/>
    <x v="0"/>
    <s v="A. Acciones efectivas para la política de estabilización: intervención coordinada en zonas estratégicas con seguridad, justicia y equidad"/>
    <x v="3"/>
    <n v="5602"/>
    <s v="Déficit cualitativo y cuantitativo de vivienda rural en municipio PDET"/>
    <x v="1"/>
    <s v="Anual"/>
    <n v="0"/>
    <s v="NULL"/>
    <s v="NULL"/>
    <s v="NULL"/>
    <s v="Desactualizado"/>
  </r>
  <r>
    <s v="Transversales"/>
    <x v="2"/>
    <s v="C. Capítulo de Rrom"/>
    <x v="3"/>
    <n v="5624"/>
    <s v="Porcentaje de avance en la implementación de las estrategias productivas"/>
    <x v="0"/>
    <s v="Semestral"/>
    <n v="30"/>
    <s v="NULL"/>
    <s v="NULL"/>
    <s v="NULL"/>
    <s v="Actualizado"/>
  </r>
  <r>
    <s v="Estructurales"/>
    <x v="3"/>
    <s v="E. Vivienda y entornos dignos e incluyentes"/>
    <x v="3"/>
    <n v="5616"/>
    <s v="Déficit cualitativo y cuantitativo de vivienda rural en municipio PDET"/>
    <x v="1"/>
    <s v="Anual"/>
    <n v="0"/>
    <s v="NULL"/>
    <s v="NULL"/>
    <s v="NULL"/>
    <s v="Desactualizado"/>
  </r>
  <r>
    <s v="Transversales"/>
    <x v="1"/>
    <s v="D. Gobiernos territoriales capaces y efectivos: fortalecimiento institucional y modernización para la descentralización efectiva y responsable"/>
    <x v="4"/>
    <n v="5652"/>
    <s v="Municipios con puntuación superior a uno (1) en el componente de resultados de la Medición de Desempeño Municipal (MDM)"/>
    <x v="2"/>
    <s v="Anual"/>
    <n v="240"/>
    <s v="NULL"/>
    <s v="NULL"/>
    <s v="NULL"/>
    <s v="Actualizado"/>
  </r>
  <r>
    <s v="Transversales"/>
    <x v="1"/>
    <s v="D. Gobiernos territoriales capaces y efectivos: fortalecimiento institucional y modernización para la descentralización efectiva y responsable"/>
    <x v="4"/>
    <n v="5653"/>
    <s v="Municipios con puntuación superior a 50 puntos en el componente de gestión de la Medición de Desempeño Municipal (MDM)"/>
    <x v="2"/>
    <s v="Anual"/>
    <n v="240"/>
    <s v="NULL"/>
    <s v="NULL"/>
    <s v="NULL"/>
    <s v="Actualizado"/>
  </r>
  <r>
    <s v="Estructurales"/>
    <x v="5"/>
    <s v="A. Seguridad, autoridad y orden para la libertad: Defensa Nacional, seguridad ciudadana y colaboración ciudadana"/>
    <x v="5"/>
    <n v="5667"/>
    <s v="Tasa de violencia interpersonal (por 100.000 habitantes)"/>
    <x v="1"/>
    <s v="Anual"/>
    <n v="120"/>
    <s v="NULL"/>
    <s v="NULL"/>
    <s v="NULL"/>
    <s v="Desactualizado"/>
  </r>
  <r>
    <s v="Estructurales"/>
    <x v="6"/>
    <s v="B. Transformación empresarial: desarrollo productivo, innovación y adopción tecnológica para la productividad"/>
    <x v="6"/>
    <n v="5686"/>
    <s v="Empresas industriales clasificadas como innovadoras en sentido amplio"/>
    <x v="1"/>
    <s v="Bienal"/>
    <n v="0"/>
    <s v="NULL"/>
    <s v="NULL"/>
    <s v="NULL"/>
    <s v="Actualizado"/>
  </r>
  <r>
    <s v="Estructurales"/>
    <x v="6"/>
    <s v="B. Transformación empresarial: desarrollo productivo, innovación y adopción tecnológica para la productividad"/>
    <x v="6"/>
    <n v="5687"/>
    <s v="Empresas de servicios clasificadas como innovadoras en sentido amplio"/>
    <x v="1"/>
    <s v="Bienal"/>
    <n v="0"/>
    <s v="NULL"/>
    <s v="NULL"/>
    <s v="NULL"/>
    <s v="Actualizado"/>
  </r>
  <r>
    <s v="Transversales"/>
    <x v="7"/>
    <s v="A. Colombia se conecta: masificación de la banda ancha e inclusión digital de todos los colombianos"/>
    <x v="7"/>
    <n v="5756"/>
    <s v="Porcentaje de hogares con Internet fijo instalado"/>
    <x v="1"/>
    <s v="Anual"/>
    <n v="120"/>
    <s v="NULL"/>
    <s v="NULL"/>
    <s v="NULL"/>
    <s v="Desactualizado"/>
  </r>
  <r>
    <s v="Transversales"/>
    <x v="7"/>
    <s v="A. Colombia se conecta: masificación de la banda ancha e inclusión digital de todos los colombianos"/>
    <x v="7"/>
    <n v="5757"/>
    <s v="Porcentaje de personas de cinco años o más que usan Internet"/>
    <x v="1"/>
    <s v="Anual"/>
    <n v="120"/>
    <s v="NULL"/>
    <s v="NULL"/>
    <s v="NULL"/>
    <s v="Desactualizado"/>
  </r>
  <r>
    <s v="Transversales"/>
    <x v="2"/>
    <s v="C. Capítulo de Rrom"/>
    <x v="8"/>
    <n v="5821"/>
    <s v="Proyecto productivo formulado y viabilizado"/>
    <x v="0"/>
    <s v="Anual"/>
    <n v="5"/>
    <s v="NULL"/>
    <s v="NULL"/>
    <s v="NULL"/>
    <s v="Actualizado"/>
  </r>
  <r>
    <s v="Transversales"/>
    <x v="0"/>
    <s v="A. Acciones efectivas para la política de estabilización: intervención coordinada en zonas estratégicas con seguridad, justicia y equidad"/>
    <x v="9"/>
    <n v="5836"/>
    <s v="Porcentaje de nuevas familias en proceso culminado de sustitución voluntaria"/>
    <x v="1"/>
    <s v="Trimestral"/>
    <n v="0"/>
    <s v="NULL"/>
    <s v="NULL"/>
    <s v="NULL"/>
    <s v="Actualizado"/>
  </r>
  <r>
    <s v="Estructurales"/>
    <x v="5"/>
    <s v="C. Alianza contra la corrupción: tolerancia cero con los corruptos"/>
    <x v="9"/>
    <n v="5852"/>
    <s v="Porcentaje de sujetos obligados incluidos en el Formulario Único de Reporte de Avances de la Gestión (FURAG) que progresan en la implementación de la Ley de  Transparencia y Acceso a la Información Pública"/>
    <x v="1"/>
    <s v="Anual"/>
    <n v="150"/>
    <s v="NULL"/>
    <s v="NULL"/>
    <s v="NULL"/>
    <s v="Desactualizado"/>
  </r>
  <r>
    <s v="Estructurales"/>
    <x v="3"/>
    <s v="E. Vivienda y entornos dignos e incluyentes"/>
    <x v="10"/>
    <n v="5882"/>
    <s v="Hogares beneficiados con mejoramiento de entornos (DPS) *"/>
    <x v="1"/>
    <s v="Trimestral"/>
    <n v="0"/>
    <s v="NULL"/>
    <s v="NULL"/>
    <s v="NULL"/>
    <s v="Actualizado"/>
  </r>
  <r>
    <s v="Transversales"/>
    <x v="8"/>
    <s v="B. Agua limpia y saneamiento básico adecuado: hacia una gestión responsable, sostenible y equitativa"/>
    <x v="10"/>
    <n v="5894"/>
    <s v="Porcentaje de municipios que tratan adecuadamente los residuos sólidos"/>
    <x v="0"/>
    <s v="Anual"/>
    <n v="180"/>
    <s v="NULL"/>
    <s v="NULL"/>
    <s v="NULL"/>
    <s v="Desactualizado"/>
  </r>
  <r>
    <s v="Transversales"/>
    <x v="8"/>
    <s v="B. Agua limpia y saneamiento básico adecuado: hacia una gestión responsable, sostenible y equitativa"/>
    <x v="10"/>
    <n v="5899"/>
    <s v="Porcentaje de reciclaje en el marco del servicio público de aseo"/>
    <x v="1"/>
    <s v="Anual"/>
    <n v="180"/>
    <s v="NULL"/>
    <s v="NULL"/>
    <s v="NULL"/>
    <s v="Desactualizado"/>
  </r>
  <r>
    <s v="Transversales"/>
    <x v="8"/>
    <s v="B. Agua limpia y saneamiento básico adecuado: hacia una gestión responsable, sostenible y equitativa"/>
    <x v="10"/>
    <n v="5900"/>
    <s v="Porcentaje de residuos sólidos urbanos dispuestos adecuadamente."/>
    <x v="0"/>
    <s v="Anual"/>
    <n v="180"/>
    <s v="NULL"/>
    <s v="NULL"/>
    <s v="NULL"/>
    <s v="Desactualizado"/>
  </r>
  <r>
    <s v="Transversales"/>
    <x v="2"/>
    <s v="C. Capítulo de Rrom"/>
    <x v="10"/>
    <n v="5904"/>
    <s v="Mesa de trabajo con el sector financiero para proponer una línea de crédito flexible con bajas tasa de interés dirigida a grupos étnicos para adquisición de vivienda nueva"/>
    <x v="1"/>
    <s v="Anual"/>
    <n v="0"/>
    <s v="NULL"/>
    <s v="NULL"/>
    <s v="NULL"/>
    <s v="Desactualizado"/>
  </r>
  <r>
    <s v="Transversales"/>
    <x v="9"/>
    <s v="A. Sectores comprometidos con la sostenibilidad y la mitigación del cambio climático"/>
    <x v="11"/>
    <n v="5921"/>
    <s v="Residuos peligrosos y especiales sujetos a gestión posconsumo"/>
    <x v="2"/>
    <s v="Anual"/>
    <n v="180"/>
    <s v="NULL"/>
    <s v="NULL"/>
    <s v="NULL"/>
    <s v="Desactualizado"/>
  </r>
  <r>
    <s v="Transversales"/>
    <x v="9"/>
    <s v="D. Instituciones ambientales modernas, apropiación social de la biodiversidad y manejo efectivo de los conflictos socioambientales"/>
    <x v="11"/>
    <n v="5937"/>
    <s v="Índice de Evaluación del Desempeño Institucional de las Corporaciones Autónomas Regionales"/>
    <x v="2"/>
    <s v="Anual"/>
    <n v="180"/>
    <s v="NULL"/>
    <s v="NULL"/>
    <s v="NULL"/>
    <s v="Desactualizado"/>
  </r>
  <r>
    <s v="Estructurales"/>
    <x v="5"/>
    <s v="A. Seguridad, autoridad y orden para la libertad: Defensa Nacional, seguridad ciudadana y colaboración ciudadana"/>
    <x v="12"/>
    <n v="5958"/>
    <s v="Porcentaje de implementación de la Política de seguridad y convivencia ciudadana"/>
    <x v="2"/>
    <s v="Anual"/>
    <n v="30"/>
    <s v="NULL"/>
    <s v="NULL"/>
    <s v="NULL"/>
    <s v="Actualizado"/>
  </r>
  <r>
    <s v="Estructurales"/>
    <x v="3"/>
    <s v="J. Equidad en la diversidad"/>
    <x v="12"/>
    <n v="5967"/>
    <s v="Planes de acción de la política pública para sectores objeto de proyección por acciones de discriminación: migración, LGTBI, grupos étnicos raciales, personas con discapacidad y grupos religiosos, construidos y socializados"/>
    <x v="1"/>
    <s v="Trimestral"/>
    <n v="0"/>
    <s v="NULL"/>
    <s v="NULL"/>
    <s v="NULL"/>
    <s v="Actualizado"/>
  </r>
  <r>
    <s v="Transversales"/>
    <x v="2"/>
    <s v="C. Capítulo de Rrom"/>
    <x v="12"/>
    <n v="5969"/>
    <s v="Política Pública Nacional del Participación con enfoque diferencial para el Pueblo Rrom formulada"/>
    <x v="1"/>
    <s v="Anual"/>
    <n v="0"/>
    <s v="NULL"/>
    <s v="NULL"/>
    <s v="NULL"/>
    <s v="Actualizado"/>
  </r>
  <r>
    <s v="Estructurales"/>
    <x v="3"/>
    <s v="J. Equidad en la diversidad"/>
    <x v="12"/>
    <n v="5765"/>
    <s v="Porcentaje de avance en la divulgación de la campaña de respeto por la diversidad de la población que enfrenta algún tipo de discriminación"/>
    <x v="1"/>
    <s v="Trimestral"/>
    <n v="0"/>
    <s v="NULL"/>
    <s v="NULL"/>
    <s v="NULL"/>
    <s v="Actualizado"/>
  </r>
  <r>
    <s v="Estructurales"/>
    <x v="5"/>
    <s v="B. Imperio de la ley y convivencia: derechos humanos, justicia accesible, oportuna y en toda Colombia, para todos"/>
    <x v="13"/>
    <n v="5979"/>
    <s v="Porcentaje de necesidades jurídicas satisfechas"/>
    <x v="2"/>
    <s v="Anual"/>
    <n v="0"/>
    <s v="NULL"/>
    <s v="NULL"/>
    <s v="NULL"/>
    <s v="Desactualizado"/>
  </r>
  <r>
    <s v="Estructurales"/>
    <x v="5"/>
    <s v="B. Imperio de la ley y convivencia: derechos humanos, justicia accesible, oportuna y en toda Colombia, para todos"/>
    <x v="13"/>
    <n v="5987"/>
    <s v="Porcentaje de acciones judiciales priorizadas con piloto de expediente digital"/>
    <x v="2"/>
    <s v="Trimestral"/>
    <n v="0"/>
    <s v="NULL"/>
    <s v="NULL"/>
    <s v="NULL"/>
    <s v="Actualizado"/>
  </r>
  <r>
    <s v="Transversales"/>
    <x v="10"/>
    <s v="B. Educación y empoderamiento económico para la eliminación de brechas de género en el mundo del trabajo"/>
    <x v="14"/>
    <n v="6001"/>
    <s v="Brecha de ingreso mensual promedio entre hombres y mujeres"/>
    <x v="1"/>
    <s v="Anual"/>
    <n v="150"/>
    <s v="NULL"/>
    <s v="NULL"/>
    <s v="NULL"/>
    <s v="Desactualizado"/>
  </r>
  <r>
    <s v="Estructurales"/>
    <x v="3"/>
    <s v="K. Que nadie se quede atrás: acciones coordinadas para la reducción de la pobreza"/>
    <x v="15"/>
    <n v="6031"/>
    <s v="Pobreza Extrema en los municipios PDET"/>
    <x v="1"/>
    <s v="Anual"/>
    <n v="90"/>
    <s v="NULL"/>
    <s v="NULL"/>
    <s v="NULL"/>
    <s v="Desactualizado"/>
  </r>
  <r>
    <s v="Estructurales"/>
    <x v="3"/>
    <s v="K. Que nadie se quede atrás: acciones coordinadas para la reducción de la pobreza"/>
    <x v="15"/>
    <n v="6032"/>
    <s v="Índice de Pobreza Multidimensional (IPM) en los municipios PDET"/>
    <x v="1"/>
    <s v="Anual"/>
    <n v="90"/>
    <s v="NULL"/>
    <s v="NULL"/>
    <s v="NULL"/>
    <s v="Desactualizado"/>
  </r>
  <r>
    <s v="Estructurales"/>
    <x v="3"/>
    <s v="K. Que nadie se quede atrás: acciones coordinadas para la reducción de la pobreza"/>
    <x v="15"/>
    <n v="6041"/>
    <s v="Pobreza Monetaria"/>
    <x v="1"/>
    <s v="Anual"/>
    <n v="120"/>
    <s v="NULL"/>
    <s v="NULL"/>
    <s v="NULL"/>
    <s v="Desactualizado"/>
  </r>
  <r>
    <s v="Estructurales"/>
    <x v="3"/>
    <s v="K. Que nadie se quede atrás: acciones coordinadas para la reducción de la pobreza"/>
    <x v="15"/>
    <n v="6042"/>
    <s v="Pobreza Extrema"/>
    <x v="1"/>
    <s v="Anual"/>
    <n v="90"/>
    <s v="NULL"/>
    <s v="NULL"/>
    <s v="NULL"/>
    <s v="Desactualizado"/>
  </r>
  <r>
    <s v="Estructurales"/>
    <x v="3"/>
    <s v="K. Que nadie se quede atrás: acciones coordinadas para la reducción de la pobreza"/>
    <x v="15"/>
    <n v="6043"/>
    <s v="Pobreza Monetaria Rural"/>
    <x v="1"/>
    <s v="Anual"/>
    <n v="120"/>
    <s v="NULL"/>
    <s v="NULL"/>
    <s v="NULL"/>
    <s v="Desactualizado"/>
  </r>
  <r>
    <s v="Estructurales"/>
    <x v="3"/>
    <s v="K. Que nadie se quede atrás: acciones coordinadas para la reducción de la pobreza"/>
    <x v="15"/>
    <n v="6044"/>
    <s v="Pobreza Extrema Rural"/>
    <x v="1"/>
    <s v="Anual"/>
    <n v="90"/>
    <s v="NULL"/>
    <s v="NULL"/>
    <s v="NULL"/>
    <s v="Desactualizado"/>
  </r>
  <r>
    <s v="Transversales"/>
    <x v="0"/>
    <s v="A. Acciones efectivas para la política de estabilización: intervención coordinada en zonas estratégicas con seguridad, justicia y equidad"/>
    <x v="15"/>
    <n v="6045"/>
    <s v="Pobreza Extrema en los municipios PDET"/>
    <x v="1"/>
    <s v="Anual"/>
    <n v="90"/>
    <s v="NULL"/>
    <s v="NULL"/>
    <s v="NULL"/>
    <s v="Desactualizado"/>
  </r>
  <r>
    <s v="Transversales"/>
    <x v="0"/>
    <s v="A. Acciones efectivas para la política de estabilización: intervención coordinada en zonas estratégicas con seguridad, justicia y equidad"/>
    <x v="15"/>
    <n v="6048"/>
    <s v="Índice de Pobreza Multidimensional (IPM) en los municipios PDET"/>
    <x v="1"/>
    <s v="Anual"/>
    <n v="90"/>
    <s v="NULL"/>
    <s v="NULL"/>
    <s v="NULL"/>
    <s v="Desactualizado"/>
  </r>
  <r>
    <s v="Estructurales"/>
    <x v="3"/>
    <s v="K. Que nadie se quede atrás: acciones coordinadas para la reducción de la pobreza"/>
    <x v="15"/>
    <n v="6049"/>
    <s v="Desigualdad (Coeficiente de GINI)"/>
    <x v="1"/>
    <s v="Anual"/>
    <n v="90"/>
    <s v="NULL"/>
    <s v="NULL"/>
    <s v="NULL"/>
    <s v="Desactualizado"/>
  </r>
  <r>
    <s v="Regional"/>
    <x v="11"/>
    <s v="Transversal"/>
    <x v="15"/>
    <n v="6050"/>
    <s v="Pobreza monetaria (Chocó)"/>
    <x v="1"/>
    <s v="Anual"/>
    <n v="90"/>
    <s v="NULL"/>
    <s v="NULL"/>
    <s v="NULL"/>
    <s v="Desactualizado"/>
  </r>
  <r>
    <s v="Regional"/>
    <x v="11"/>
    <s v="Transversal"/>
    <x v="15"/>
    <n v="6051"/>
    <s v="Pobreza monetaria extrema (Chocó)"/>
    <x v="1"/>
    <s v="Anual"/>
    <n v="90"/>
    <s v="NULL"/>
    <s v="NULL"/>
    <s v="NULL"/>
    <s v="Desactualizado"/>
  </r>
  <r>
    <s v="Regional"/>
    <x v="12"/>
    <s v="Transversal"/>
    <x v="15"/>
    <n v="6052"/>
    <s v="Pobreza monetaria (La Guajira)"/>
    <x v="1"/>
    <s v="Anual"/>
    <n v="90"/>
    <s v="NULL"/>
    <s v="NULL"/>
    <s v="NULL"/>
    <s v="Desactualizado"/>
  </r>
  <r>
    <s v="Regional"/>
    <x v="12"/>
    <s v="Transversal"/>
    <x v="15"/>
    <n v="6053"/>
    <s v="Pobreza monetaria extrema (La Guajira)"/>
    <x v="1"/>
    <s v="Anual"/>
    <n v="90"/>
    <s v="NULL"/>
    <s v="NULL"/>
    <s v="NULL"/>
    <s v="Desactualizado"/>
  </r>
  <r>
    <s v="Estructurales"/>
    <x v="3"/>
    <s v="B. Salud para todos con calidad y eficiencia, sostenible por todos"/>
    <x v="16"/>
    <n v="6066"/>
    <s v="Razón de mortalidad materna en población rural dispersa (por cada 100.000 nacidos vivos)"/>
    <x v="1"/>
    <s v="Anual"/>
    <n v="548"/>
    <s v="NULL"/>
    <s v="NULL"/>
    <s v="NULL"/>
    <s v="Actualizado"/>
  </r>
  <r>
    <s v="Estructurales"/>
    <x v="3"/>
    <s v="B. Salud para todos con calidad y eficiencia, sostenible por todos"/>
    <x v="16"/>
    <n v="6071"/>
    <s v="Porcentaje de pacientes hipertensos controlados TA &lt;(140/90mmHg)"/>
    <x v="1"/>
    <s v="Anual"/>
    <n v="540"/>
    <s v="NULL"/>
    <s v="NULL"/>
    <s v="NULL"/>
    <s v="Actualizado"/>
  </r>
  <r>
    <s v="Estructurales"/>
    <x v="3"/>
    <s v="B. Salud para todos con calidad y eficiencia, sostenible por todos"/>
    <x v="16"/>
    <n v="6072"/>
    <s v="Porcentaje de casos nuevos de cáncer de cuello uterino in situ identificados (NIC alto grado)"/>
    <x v="1"/>
    <s v="Anual"/>
    <n v="540"/>
    <s v="NULL"/>
    <s v="NULL"/>
    <s v="NULL"/>
    <s v="Actualizado"/>
  </r>
  <r>
    <s v="Estructurales"/>
    <x v="3"/>
    <s v="B. Salud para todos con calidad y eficiencia, sostenible por todos"/>
    <x v="16"/>
    <n v="6073"/>
    <s v="Porcentaje de personas con cáncer de próstata en estadios tempranos identificados (0, I y II), al momento del diagnóstico"/>
    <x v="1"/>
    <s v="Anual"/>
    <n v="540"/>
    <s v="NULL"/>
    <s v="NULL"/>
    <s v="NULL"/>
    <s v="Actualizado"/>
  </r>
  <r>
    <s v="Estructurales"/>
    <x v="3"/>
    <s v="B. Salud para todos con calidad y eficiencia, sostenible por todos"/>
    <x v="16"/>
    <n v="6074"/>
    <s v="Días transcurridos entre la fecha del diagnóstico y la fecha de inicio del primer ciclo de quimioterapia para leucemia aguda"/>
    <x v="1"/>
    <s v="Anual"/>
    <n v="540"/>
    <s v="NULL"/>
    <s v="NULL"/>
    <s v="NULL"/>
    <s v="Actualizado"/>
  </r>
  <r>
    <s v="Estructurales"/>
    <x v="3"/>
    <s v="B. Salud para todos con calidad y eficiencia, sostenible por todos"/>
    <x v="16"/>
    <n v="6068"/>
    <s v="Porcentaje de mujeres con cáncer de mama detectado en estadios tempranos (hasta IIA) al momento del diagnóstico"/>
    <x v="1"/>
    <s v="Anual"/>
    <n v="540"/>
    <s v="NULL"/>
    <s v="NULL"/>
    <s v="NULL"/>
    <s v="Actualizado"/>
  </r>
  <r>
    <s v="Estructurales"/>
    <x v="3"/>
    <s v="B. Salud para todos con calidad y eficiencia, sostenible por todos"/>
    <x v="16"/>
    <n v="6093"/>
    <s v="Porcentaje de personas con diagnóstico temprano de VIH (CD4 mayor de 500)"/>
    <x v="1"/>
    <s v="Anual"/>
    <n v="548"/>
    <s v="NULL"/>
    <s v="NULL"/>
    <s v="NULL"/>
    <s v="Actualizado"/>
  </r>
  <r>
    <s v="Estructurales"/>
    <x v="3"/>
    <s v="B. Salud para todos con calidad y eficiencia, sostenible por todos"/>
    <x v="16"/>
    <n v="6094"/>
    <s v="Tasa de mortalidad prematura por enfermedades crónicas en población entre 30 y hasta 70 años (por cada 100.000 personas entre 30 y 70 años)"/>
    <x v="1"/>
    <s v="Anual"/>
    <n v="540"/>
    <s v="NULL"/>
    <s v="NULL"/>
    <s v="NULL"/>
    <s v="Actualizado"/>
  </r>
  <r>
    <s v="Estructurales"/>
    <x v="3"/>
    <s v="D. Alianza por la seguridad alimentaria y la nutrición: ciudadanos con mentes y cuerpos sanos"/>
    <x v="16"/>
    <n v="6095"/>
    <s v="Tasa de mortalidad infantil por desnutrición en menores de cinco (5) años (por cada 100.000 niños y niñas menores de cinco años)"/>
    <x v="1"/>
    <s v="Anual"/>
    <n v="548"/>
    <s v="NULL"/>
    <s v="NULL"/>
    <s v="NULL"/>
    <s v="Actualizado"/>
  </r>
  <r>
    <s v="Estructurales"/>
    <x v="3"/>
    <s v="D. Alianza por la seguridad alimentaria y la nutrición: ciudadanos con mentes y cuerpos sanos"/>
    <x v="16"/>
    <n v="6096"/>
    <s v="Tasa de mortalidad infantil por desnutrición en menores de cinco (5) años en Chocó (por cada 100.000 niños y niñas menores de cinco años)"/>
    <x v="1"/>
    <s v="Anual"/>
    <n v="400"/>
    <s v="NULL"/>
    <s v="NULL"/>
    <s v="NULL"/>
    <s v="Actualizado"/>
  </r>
  <r>
    <s v="Estructurales"/>
    <x v="3"/>
    <s v="D. Alianza por la seguridad alimentaria y la nutrición: ciudadanos con mentes y cuerpos sanos"/>
    <x v="16"/>
    <n v="6097"/>
    <s v="Tasa de mortalidad infantil por desnutrición en menores de cinco (5) años en La Guajira (por cada 100.000 niños y niñas menores de cinco años)"/>
    <x v="1"/>
    <s v="Anual"/>
    <n v="400"/>
    <s v="NULL"/>
    <s v="NULL"/>
    <s v="NULL"/>
    <s v="Actualizado"/>
  </r>
  <r>
    <s v="Estructurales"/>
    <x v="3"/>
    <s v="D. Alianza por la seguridad alimentaria y la nutrición: ciudadanos con mentes y cuerpos sanos"/>
    <x v="16"/>
    <n v="6098"/>
    <s v="Prevalencia de subalimentación"/>
    <x v="1"/>
    <s v="Anual"/>
    <n v="1000"/>
    <s v="NULL"/>
    <s v="NULL"/>
    <s v="NULL"/>
    <s v="Actualizado"/>
  </r>
  <r>
    <s v="Estructurales"/>
    <x v="3"/>
    <s v="D. Alianza por la seguridad alimentaria y la nutrición: ciudadanos con mentes y cuerpos sanos"/>
    <x v="16"/>
    <n v="6099"/>
    <s v="Población subalimentada"/>
    <x v="1"/>
    <s v="Anual"/>
    <n v="1000"/>
    <s v="NULL"/>
    <s v="NULL"/>
    <s v="NULL"/>
    <s v="Actualizado"/>
  </r>
  <r>
    <s v="Estructurales"/>
    <x v="3"/>
    <s v="D. Alianza por la seguridad alimentaria y la nutrición: ciudadanos con mentes y cuerpos sanos"/>
    <x v="16"/>
    <n v="6100"/>
    <s v="Porcentaje de hogares con inseguridad alimentaria moderada"/>
    <x v="2"/>
    <s v="Quinquenal"/>
    <n v="1460"/>
    <s v="NULL"/>
    <s v="NULL"/>
    <s v="NULL"/>
    <s v="Actualizado"/>
  </r>
  <r>
    <s v="Estructurales"/>
    <x v="3"/>
    <s v="D. Alianza por la seguridad alimentaria y la nutrición: ciudadanos con mentes y cuerpos sanos"/>
    <x v="16"/>
    <n v="6101"/>
    <s v="Porcentaje de hogares con inseguridad alimentaria severa"/>
    <x v="2"/>
    <s v="Quinquenal"/>
    <n v="1460"/>
    <s v="NULL"/>
    <s v="NULL"/>
    <s v="NULL"/>
    <s v="Actualizado"/>
  </r>
  <r>
    <s v="Estructurales"/>
    <x v="3"/>
    <s v="D. Alianza por la seguridad alimentaria y la nutrición: ciudadanos con mentes y cuerpos sanos"/>
    <x v="16"/>
    <n v="6102"/>
    <s v="Porcentaje de nacidos vivos con bajo peso al nacer"/>
    <x v="1"/>
    <s v="Anual"/>
    <n v="540"/>
    <s v="NULL"/>
    <s v="NULL"/>
    <s v="NULL"/>
    <s v="Actualizado"/>
  </r>
  <r>
    <s v="Estructurales"/>
    <x v="3"/>
    <s v="D. Alianza por la seguridad alimentaria y la nutrición: ciudadanos con mentes y cuerpos sanos"/>
    <x v="16"/>
    <n v="6103"/>
    <s v="Porcentaje de nacidos vivos con bajo peso al nacer en Chocó"/>
    <x v="1"/>
    <s v="Anual"/>
    <n v="540"/>
    <s v="NULL"/>
    <s v="NULL"/>
    <s v="NULL"/>
    <s v="Actualizado"/>
  </r>
  <r>
    <s v="Estructurales"/>
    <x v="3"/>
    <s v="D. Alianza por la seguridad alimentaria y la nutrición: ciudadanos con mentes y cuerpos sanos"/>
    <x v="16"/>
    <n v="6104"/>
    <s v="Porcentaje de nacidos vivos con bajo peso al nacer en La Guajira"/>
    <x v="1"/>
    <s v="Anual"/>
    <n v="540"/>
    <s v="NULL"/>
    <s v="NULL"/>
    <s v="NULL"/>
    <s v="Actualizado"/>
  </r>
  <r>
    <s v="Estructurales"/>
    <x v="3"/>
    <s v="D. Alianza por la seguridad alimentaria y la nutrición: ciudadanos con mentes y cuerpos sanos"/>
    <x v="16"/>
    <n v="6105"/>
    <s v="Porcentaje de desnutrición aguda en menores de cinco (5) años"/>
    <x v="1"/>
    <s v="Quinquenal"/>
    <n v="1460"/>
    <s v="NULL"/>
    <s v="NULL"/>
    <s v="NULL"/>
    <s v="Actualizado"/>
  </r>
  <r>
    <s v="Estructurales"/>
    <x v="3"/>
    <s v="D. Alianza por la seguridad alimentaria y la nutrición: ciudadanos con mentes y cuerpos sanos"/>
    <x v="16"/>
    <n v="6106"/>
    <s v="Porcentaje de retraso en talla en menores de cinco (5) años"/>
    <x v="1"/>
    <s v="Quinquenal"/>
    <n v="1460"/>
    <s v="NULL"/>
    <s v="NULL"/>
    <s v="NULL"/>
    <s v="Actualizado"/>
  </r>
  <r>
    <s v="Estructurales"/>
    <x v="3"/>
    <s v="D. Alianza por la seguridad alimentaria y la nutrición: ciudadanos con mentes y cuerpos sanos"/>
    <x v="16"/>
    <n v="6107"/>
    <s v="Porcentaje de exceso de peso en menores de cinco (5) años"/>
    <x v="1"/>
    <s v="Quinquenal"/>
    <n v="1460"/>
    <s v="NULL"/>
    <s v="NULL"/>
    <s v="NULL"/>
    <s v="Actualizado"/>
  </r>
  <r>
    <s v="Estructurales"/>
    <x v="3"/>
    <s v="D. Alianza por la seguridad alimentaria y la nutrición: ciudadanos con mentes y cuerpos sanos"/>
    <x v="16"/>
    <n v="6108"/>
    <s v="Porcentaje de lactancia materna exclusiva en menores de seis (6) meses"/>
    <x v="1"/>
    <s v="Quinquenal"/>
    <n v="1460"/>
    <s v="NULL"/>
    <s v="NULL"/>
    <s v="NULL"/>
    <s v="Actualizado"/>
  </r>
  <r>
    <s v="Estructurales"/>
    <x v="3"/>
    <s v="D. Alianza por la seguridad alimentaria y la nutrición: ciudadanos con mentes y cuerpos sanos"/>
    <x v="16"/>
    <n v="6109"/>
    <s v="Porcentaje de exceso de peso en adolescentes y escolares"/>
    <x v="1"/>
    <s v="Quinquenal"/>
    <n v="1460"/>
    <s v="NULL"/>
    <s v="NULL"/>
    <s v="NULL"/>
    <s v="Actualizado"/>
  </r>
  <r>
    <s v="Estructurales"/>
    <x v="3"/>
    <s v="B. Salud para todos con calidad y eficiencia, sostenible por todos"/>
    <x v="16"/>
    <n v="6081"/>
    <s v="Razón de mortalidad materna a 42 días  (por cada 100.000 nacidos vivos)"/>
    <x v="1"/>
    <s v="Anual"/>
    <n v="540"/>
    <s v="NULL"/>
    <s v="NULL"/>
    <s v="NULL"/>
    <s v="Actualizado"/>
  </r>
  <r>
    <s v="Estructurales"/>
    <x v="3"/>
    <s v="B. Salud para todos con calidad y eficiencia, sostenible por todos"/>
    <x v="16"/>
    <n v="6082"/>
    <s v="Tasa de mortalidad infantil ajustada en menores de un año  (por 1.000 nacidos vivos)"/>
    <x v="1"/>
    <s v="Anual"/>
    <n v="540"/>
    <s v="NULL"/>
    <s v="NULL"/>
    <s v="NULL"/>
    <s v="Actualizado"/>
  </r>
  <r>
    <s v="Estructurales"/>
    <x v="3"/>
    <s v="B. Salud para todos con calidad y eficiencia, sostenible por todos"/>
    <x v="16"/>
    <n v="6083"/>
    <s v="Tasa de mortalidad infantil ajustada en menores de un año – zonas rurales (por 1.000 nacidos vivos)"/>
    <x v="0"/>
    <s v="Anual"/>
    <n v="540"/>
    <s v="NULL"/>
    <s v="NULL"/>
    <s v="NULL"/>
    <s v="Actualizado"/>
  </r>
  <r>
    <s v="Estructurales"/>
    <x v="3"/>
    <s v="B. Salud para todos con calidad y eficiencia, sostenible por todos"/>
    <x v="16"/>
    <n v="6086"/>
    <s v="Tasa de mortalidad perinatal (por 1.000 nacidos vivos)"/>
    <x v="1"/>
    <s v="Anual"/>
    <n v="540"/>
    <s v="NULL"/>
    <s v="NULL"/>
    <s v="NULL"/>
    <s v="Actualizado"/>
  </r>
  <r>
    <s v="Estructurales"/>
    <x v="3"/>
    <s v="B. Salud para todos con calidad y eficiencia, sostenible por todos"/>
    <x v="16"/>
    <n v="6087"/>
    <s v="Tasa de mortalidad en niños menores de cinco (5) años por Enfermedad Diarreica Aguda (EDA) (por cada 100.000 menores de cinco años)"/>
    <x v="1"/>
    <s v="Anual"/>
    <n v="730"/>
    <s v="NULL"/>
    <s v="NULL"/>
    <s v="NULL"/>
    <s v="Actualizado"/>
  </r>
  <r>
    <s v="Estructurales"/>
    <x v="3"/>
    <s v="B. Salud para todos con calidad y eficiencia, sostenible por todos"/>
    <x v="16"/>
    <n v="6088"/>
    <s v="Tasa de mortalidad en niños menores de cinco (5) años por Enfermedad Diarreica Aguda (EDA) – zonas rurales (por cada 1.000 nacidos vivos)"/>
    <x v="1"/>
    <s v="Anual"/>
    <n v="730"/>
    <s v="NULL"/>
    <s v="NULL"/>
    <s v="NULL"/>
    <s v="Actualizado"/>
  </r>
  <r>
    <s v="Estructurales"/>
    <x v="3"/>
    <s v="B. Salud para todos con calidad y eficiencia, sostenible por todos"/>
    <x v="16"/>
    <n v="6089"/>
    <s v="Tasa de mortalidad en niños menores de cinco (5) años por Infección Respiratoria Aguda (IRA)(por cada 100.000 menores de cinco años)"/>
    <x v="1"/>
    <s v="Anual"/>
    <n v="540"/>
    <s v="NULL"/>
    <s v="NULL"/>
    <s v="NULL"/>
    <s v="Actualizado"/>
  </r>
  <r>
    <s v="Estructurales"/>
    <x v="3"/>
    <s v="B. Salud para todos con calidad y eficiencia, sostenible por todos"/>
    <x v="16"/>
    <n v="6090"/>
    <s v="Tasa de mortalidad en niños menores de cinco (5) años por Infección Respiratoria Aguda (IRA) – zonas rurales (por cada 1.000 nacidos vivos)"/>
    <x v="1"/>
    <s v="Anual"/>
    <n v="360"/>
    <s v="NULL"/>
    <s v="NULL"/>
    <s v="NULL"/>
    <s v="Actualizado"/>
  </r>
  <r>
    <s v="Estructurales"/>
    <x v="3"/>
    <s v="B. Salud para todos con calidad y eficiencia, sostenible por todos"/>
    <x v="16"/>
    <n v="6091"/>
    <s v="Porcentaje de nacidos vivos con cuatro o más consultas de control prenatal"/>
    <x v="1"/>
    <s v="Anual"/>
    <n v="540"/>
    <s v="NULL"/>
    <s v="NULL"/>
    <s v="NULL"/>
    <s v="Actualizado"/>
  </r>
  <r>
    <s v="Transversales"/>
    <x v="10"/>
    <s v="E. Promoción de la salud sexual y los derechos reproductivos para niñas, niños y adolescentes"/>
    <x v="16"/>
    <n v="6111"/>
    <s v="Porcentaje de mujeres de 15 a 19 años que son madres o están embarazadas de su primer hijo"/>
    <x v="1"/>
    <s v="Quinquenal"/>
    <n v="1825"/>
    <s v="NULL"/>
    <s v="NULL"/>
    <s v="NULL"/>
    <s v="Actualizado"/>
  </r>
  <r>
    <s v="Transversales"/>
    <x v="10"/>
    <s v="E. Promoción de la salud sexual y los derechos reproductivos para niñas, niños y adolescentes"/>
    <x v="16"/>
    <n v="6112"/>
    <s v="Tasa específica de fecundidad en adolescentes de 15 a 19 años  (por cada 1.000 mujeres de 15 a 19 años)"/>
    <x v="1"/>
    <s v="Anual"/>
    <n v="365"/>
    <s v="NULL"/>
    <s v="NULL"/>
    <s v="NULL"/>
    <s v="Actualizado"/>
  </r>
  <r>
    <s v="Transversales"/>
    <x v="10"/>
    <s v="E. Promoción de la salud sexual y los derechos reproductivos para niñas, niños y adolescentes"/>
    <x v="16"/>
    <n v="6113"/>
    <s v="Tasa específica de fecundidad adolescentes de 10 a 14 años (por cada mil mujeres de 10 a 14 años)"/>
    <x v="1"/>
    <s v="Anual"/>
    <n v="365"/>
    <s v="NULL"/>
    <s v="NULL"/>
    <s v="NULL"/>
    <s v="Actualizado"/>
  </r>
  <r>
    <s v="Transversales"/>
    <x v="10"/>
    <s v="E. Promoción de la salud sexual y los derechos reproductivos para niñas, niños y adolescentes"/>
    <x v="16"/>
    <n v="6114"/>
    <s v="Porcentaje de embarazos subsiguientes en mujeres de 15 a 19 años"/>
    <x v="1"/>
    <s v="Anual"/>
    <n v="365"/>
    <s v="NULL"/>
    <s v="NULL"/>
    <s v="NULL"/>
    <s v="Actualizado"/>
  </r>
  <r>
    <s v="Transversales"/>
    <x v="10"/>
    <s v="E. Promoción de la salud sexual y los derechos reproductivos para niñas, niños y adolescentes"/>
    <x v="16"/>
    <n v="6115"/>
    <s v="Porcentaje de mujeres entre 13 y 19 años casadas o unidas"/>
    <x v="1"/>
    <s v="Quinquenal"/>
    <n v="365"/>
    <s v="NULL"/>
    <s v="NULL"/>
    <s v="NULL"/>
    <s v="Actualizado"/>
  </r>
  <r>
    <s v="Transversales"/>
    <x v="10"/>
    <s v="F. Derecho de las mujeres a una vida libre de violencias"/>
    <x v="16"/>
    <n v="6117"/>
    <s v="Porcentaje de mujeres victimas de violencias de género notificadas  en el SIVIGILA y que fueron atendidas en salud por sospecha de violencia física, psicológica y sexual."/>
    <x v="1"/>
    <s v="Anual"/>
    <n v="548"/>
    <s v="NULL"/>
    <s v="NULL"/>
    <s v="NULL"/>
    <s v="Actualizado"/>
  </r>
  <r>
    <s v="Estructurales"/>
    <x v="3"/>
    <s v="G. Juventud naranja: todos los talentos cuentan para construir país"/>
    <x v="16"/>
    <n v="6118"/>
    <s v="Prevalencia de consumo de drogas ilícitas en edad escolar"/>
    <x v="1"/>
    <s v="Quinquenal"/>
    <n v="360"/>
    <s v="NULL"/>
    <s v="NULL"/>
    <s v="NULL"/>
    <s v="Actualizado"/>
  </r>
  <r>
    <s v="Estructurales"/>
    <x v="3"/>
    <s v="H. Dignidad y felicidad para todos los adultos mayores"/>
    <x v="16"/>
    <n v="6119"/>
    <s v="Porcentaje de pacientes hipertensos de 60 años y más controlados TA &lt;(140/90mmHg)"/>
    <x v="1"/>
    <s v="Anual"/>
    <n v="450"/>
    <s v="NULL"/>
    <s v="NULL"/>
    <s v="NULL"/>
    <s v="Actualizado"/>
  </r>
  <r>
    <s v="Estructurales"/>
    <x v="3"/>
    <s v="M. Familias con futuro para todos"/>
    <x v="16"/>
    <n v="6240"/>
    <s v="Porcentaje de mujeres de 15 a 19 años que son madres o están embarazadas de su primer hijo"/>
    <x v="1"/>
    <s v="Quinquenal"/>
    <n v="1825"/>
    <s v="NULL"/>
    <s v="NULL"/>
    <s v="NULL"/>
    <s v="Actualizado"/>
  </r>
  <r>
    <s v="Estructurales"/>
    <x v="3"/>
    <s v="M. Familias con futuro para todos"/>
    <x v="16"/>
    <n v="6241"/>
    <s v="Porcentaje de embarazos subsiguientes en mujeres de 15 a 19 años"/>
    <x v="1"/>
    <s v="Anual"/>
    <n v="365"/>
    <s v="NULL"/>
    <s v="NULL"/>
    <s v="NULL"/>
    <s v="Actualizado"/>
  </r>
  <r>
    <s v="Estructurales"/>
    <x v="3"/>
    <s v="M. Familias con futuro para todos"/>
    <x v="16"/>
    <n v="6242"/>
    <s v="Porcentaje de mujeres entre 13 y 19 años casadas o unidas"/>
    <x v="1"/>
    <s v="Quinquenal"/>
    <n v="365"/>
    <s v="NULL"/>
    <s v="NULL"/>
    <s v="NULL"/>
    <s v="Actualizado"/>
  </r>
  <r>
    <s v="Estructurales"/>
    <x v="3"/>
    <s v="M. Familias con futuro para todos"/>
    <x v="16"/>
    <n v="6236"/>
    <s v="Porcentaje de mujeres víctimas de violencias de género notificadas en el SIVIGILA y que fueron atendidas en salud por sospecha de violencia física, psicológica y sexual"/>
    <x v="1"/>
    <s v="Anual"/>
    <n v="548"/>
    <s v="NULL"/>
    <s v="NULL"/>
    <s v="NULL"/>
    <s v="Actualizado"/>
  </r>
  <r>
    <s v="Estructurales"/>
    <x v="3"/>
    <s v="M. Familias con futuro para todos"/>
    <x v="15"/>
    <n v="6243"/>
    <s v="Tasa de violencia contra niñas, niños y adolescentes (por cada 100.000 NNA entre 0 y 17 años) *"/>
    <x v="1"/>
    <s v="Anual"/>
    <n v="60"/>
    <s v="NULL"/>
    <s v="NULL"/>
    <s v="NULL"/>
    <s v="Desactualizado"/>
  </r>
  <r>
    <s v="Estructurales"/>
    <x v="3"/>
    <s v="M. Familias con futuro para todos"/>
    <x v="15"/>
    <n v="6244"/>
    <s v="Tasa de violencia intrafamiliar"/>
    <x v="1"/>
    <s v="Anual"/>
    <n v="60"/>
    <s v="NULL"/>
    <s v="NULL"/>
    <s v="NULL"/>
    <s v="Desactualizado"/>
  </r>
  <r>
    <s v="Estructurales"/>
    <x v="3"/>
    <s v="A. Primero las niñas y los niños: desarrollo integral desde la primera infancia hasta la adolescencia"/>
    <x v="15"/>
    <n v="6129"/>
    <s v="Tasa de oficios de niñas, niños y adolescentes en su propio hogar"/>
    <x v="1"/>
    <s v="Anual"/>
    <n v="90"/>
    <s v="NULL"/>
    <s v="NULL"/>
    <s v="NULL"/>
    <s v="Desactualizado"/>
  </r>
  <r>
    <s v="Estructurales"/>
    <x v="6"/>
    <s v="A. Entorno para crecer: formalización, emprendimiento y dinamización empresarial"/>
    <x v="6"/>
    <n v="5715"/>
    <s v="Emprendimientos escalados"/>
    <x v="0"/>
    <s v="Anual"/>
    <n v="180"/>
    <s v="NULL"/>
    <s v="NULL"/>
    <s v="NULL"/>
    <s v="Actualizado"/>
  </r>
  <r>
    <s v="Transversales"/>
    <x v="2"/>
    <s v="C. Capítulo de Rrom"/>
    <x v="17"/>
    <n v="6169"/>
    <s v="Personas atendidas en jornadas de identificación"/>
    <x v="1"/>
    <s v="Anual"/>
    <n v="0"/>
    <s v="NULL"/>
    <s v="NULL"/>
    <s v="NULL"/>
    <s v="Actualizado"/>
  </r>
  <r>
    <s v="Estructurales"/>
    <x v="5"/>
    <s v="A. Seguridad, autoridad y orden para la libertad: Defensa Nacional, seguridad ciudadana y colaboración ciudadana"/>
    <x v="5"/>
    <n v="6166"/>
    <s v="Porcentaje de victimización de hurtos a personas"/>
    <x v="1"/>
    <s v="Anual"/>
    <n v="455"/>
    <s v="NULL"/>
    <s v="NULL"/>
    <s v="NULL"/>
    <s v="Actualizado"/>
  </r>
  <r>
    <s v="Transversales"/>
    <x v="1"/>
    <s v="E. Instrumentos e información para la toma de decisiones que promueven el desarrollo regional"/>
    <x v="18"/>
    <n v="5508"/>
    <s v="Geoservicios publicados y disponibles"/>
    <x v="1"/>
    <s v="Trimestral"/>
    <n v="10"/>
    <n v="44012"/>
    <n v="100"/>
    <n v="50"/>
    <s v="Actualizado"/>
  </r>
  <r>
    <s v="Transversales"/>
    <x v="1"/>
    <s v="E. Instrumentos e información para la toma de decisiones que promueven el desarrollo regional"/>
    <x v="18"/>
    <n v="5509"/>
    <s v="Porcentaje de implementación del Sistema Nacional de Información de Catastro Multipropósito"/>
    <x v="1"/>
    <s v="Semestral"/>
    <n v="0"/>
    <n v="44012"/>
    <n v="46.667000000000002"/>
    <n v="14"/>
    <s v="Actualizado"/>
  </r>
  <r>
    <s v="Estructurales"/>
    <x v="3"/>
    <s v="J. Equidad en la diversidad"/>
    <x v="18"/>
    <n v="5510"/>
    <s v="Porcentaje de avance en la implementación de un piloto con las preguntas de autorreconocimiento a la población que enfrenta algún tipo de discriminación en el marco del Sistema Estadístico Nacional (SEN)"/>
    <x v="2"/>
    <s v="Semestral"/>
    <n v="15"/>
    <n v="44012"/>
    <n v="100"/>
    <n v="100"/>
    <s v="Actualizado"/>
  </r>
  <r>
    <s v="Estructurales"/>
    <x v="3"/>
    <s v="J. Equidad en la diversidad"/>
    <x v="18"/>
    <n v="5511"/>
    <s v="Porcentaje de avance en la implementación de la campaña de sensibilización y autoconfianza para garantizar la respuesta a las preguntas de autorreconocimiento de la población que enfrenta algún tipo de discriminación"/>
    <x v="2"/>
    <s v="Semestral"/>
    <n v="15"/>
    <n v="44012"/>
    <n v="60"/>
    <n v="30"/>
    <s v="Actualizado"/>
  </r>
  <r>
    <s v="Transversales"/>
    <x v="1"/>
    <s v="E. Instrumentos e información para la toma de decisiones que promueven el desarrollo regional"/>
    <x v="18"/>
    <n v="5512"/>
    <s v="Porcentaje del área geográfica en municipios PDET con catastro actualizado"/>
    <x v="2"/>
    <s v="Anual"/>
    <n v="30"/>
    <n v="43830"/>
    <n v="100"/>
    <n v="0.31"/>
    <s v="Actualizado"/>
  </r>
  <r>
    <s v="Transversales"/>
    <x v="1"/>
    <s v="E. Instrumentos e información para la toma de decisiones que promueven el desarrollo regional"/>
    <x v="18"/>
    <n v="5513"/>
    <s v="Gestores catastrales habilitados"/>
    <x v="2"/>
    <s v="Trimestral"/>
    <n v="30"/>
    <n v="44012"/>
    <n v="100"/>
    <n v="55"/>
    <s v="Actualizado"/>
  </r>
  <r>
    <s v="Transversales"/>
    <x v="1"/>
    <s v="E. Instrumentos e información para la toma de decisiones que promueven el desarrollo regional"/>
    <x v="18"/>
    <n v="5514"/>
    <s v="Porcentaje del área geográfica en municipios PDET con catastro actualizado"/>
    <x v="2"/>
    <s v="Anual"/>
    <n v="30"/>
    <n v="43830"/>
    <n v="100"/>
    <n v="0.31"/>
    <s v="Actualizado"/>
  </r>
  <r>
    <s v="Transversales"/>
    <x v="1"/>
    <s v="E. Instrumentos e información para la toma de decisiones que promueven el desarrollo regional"/>
    <x v="18"/>
    <n v="5515"/>
    <s v="Porcentaje del área geográfica con catastro actualizado"/>
    <x v="2"/>
    <s v="Anual"/>
    <n v="30"/>
    <n v="43830"/>
    <n v="26.471"/>
    <n v="3.75"/>
    <s v="Actualizado"/>
  </r>
  <r>
    <s v="Transversales"/>
    <x v="1"/>
    <s v="E. Instrumentos e información para la toma de decisiones que promueven el desarrollo regional"/>
    <x v="18"/>
    <n v="5516"/>
    <s v="Porcentaje del área geográfica con cartografía básica a las escalas y con la temporalidad adecuadas"/>
    <x v="0"/>
    <s v="Anual"/>
    <n v="30"/>
    <n v="43830"/>
    <n v="100"/>
    <n v="5"/>
    <s v="Actualizado"/>
  </r>
  <r>
    <s v="Transversales"/>
    <x v="1"/>
    <s v="E. Instrumentos e información para la toma de decisiones que promueven el desarrollo regional"/>
    <x v="18"/>
    <n v="5517"/>
    <s v="Porcentaje del área geográfica con caracterización geográfica"/>
    <x v="2"/>
    <s v="Anual"/>
    <n v="30"/>
    <n v="43830"/>
    <n v="100"/>
    <n v="38.332999999999998"/>
    <s v="Actualizado"/>
  </r>
  <r>
    <s v="Estructurales"/>
    <x v="6"/>
    <s v="C. Un mundo de posibilidades: aprovechamiento de mercados internacionales y atracción de inversiones productivas"/>
    <x v="19"/>
    <n v="5518"/>
    <s v="Tiempo de desaduanamiento en exportaciones en modo de transporte marítimo"/>
    <x v="0"/>
    <s v="Semestral"/>
    <n v="30"/>
    <n v="44012"/>
    <n v="100"/>
    <n v="100"/>
    <s v="Actualizado"/>
  </r>
  <r>
    <s v="Estructurales"/>
    <x v="6"/>
    <s v="C. Un mundo de posibilidades: aprovechamiento de mercados internacionales y atracción de inversiones productivas"/>
    <x v="19"/>
    <n v="5519"/>
    <s v="Tiempo de desaduanamiento en exportaciones en modo de transporte aéreo"/>
    <x v="0"/>
    <s v="Semestral"/>
    <n v="30"/>
    <n v="44012"/>
    <n v="100"/>
    <n v="100"/>
    <s v="Actualizado"/>
  </r>
  <r>
    <s v="Estructurales"/>
    <x v="6"/>
    <s v="C. Un mundo de posibilidades: aprovechamiento de mercados internacionales y atracción de inversiones productivas"/>
    <x v="19"/>
    <n v="5520"/>
    <s v="Tiempo de desaduanamiento en importaciones"/>
    <x v="0"/>
    <s v="Semestral"/>
    <n v="30"/>
    <n v="44012"/>
    <n v="0"/>
    <n v="0"/>
    <s v="Actualizado"/>
  </r>
  <r>
    <s v="Transversales"/>
    <x v="2"/>
    <s v="C. Capítulo de Rrom"/>
    <x v="20"/>
    <n v="5521"/>
    <s v="Modulo de formación política"/>
    <x v="1"/>
    <s v="Anual"/>
    <n v="0"/>
    <n v="43830"/>
    <n v="100"/>
    <n v="100"/>
    <s v="Actualizado"/>
  </r>
  <r>
    <s v="Transversales"/>
    <x v="13"/>
    <s v="A. Transformación de la Administración pública"/>
    <x v="20"/>
    <n v="5522"/>
    <s v="Exoneraciones en matrícula en programas de administración pública territorial otorgadas"/>
    <x v="2"/>
    <s v="Semestral"/>
    <n v="0"/>
    <n v="44012"/>
    <n v="77.5"/>
    <n v="46.825000000000003"/>
    <s v="Actualizado"/>
  </r>
  <r>
    <s v="Transversales"/>
    <x v="2"/>
    <s v="C. Capítulo de Rrom"/>
    <x v="1"/>
    <n v="5528"/>
    <s v="Modelo educativo flexible de educación para jóvenes y adultos diseñado y desarrollado"/>
    <x v="1"/>
    <s v="Anual"/>
    <n v="30"/>
    <n v="43830"/>
    <n v="100"/>
    <n v="8"/>
    <s v="Actualizado"/>
  </r>
  <r>
    <s v="Transversales"/>
    <x v="2"/>
    <s v="C. Capítulo de Rrom"/>
    <x v="1"/>
    <n v="5530"/>
    <s v="Modelo educativo flexible de educación para jóvenes y adultos diseñado y desarrollado"/>
    <x v="1"/>
    <s v="Anual"/>
    <n v="30"/>
    <n v="43830"/>
    <n v="100"/>
    <n v="8"/>
    <s v="Actualizado"/>
  </r>
  <r>
    <s v="Transversales"/>
    <x v="2"/>
    <s v="C. Capítulo de Rrom"/>
    <x v="1"/>
    <n v="5531"/>
    <s v="Instituciones de educación superior pública con gestión en los Consejos Superiores para ampliación de cupos para la población Rrom"/>
    <x v="2"/>
    <s v="Anual"/>
    <n v="30"/>
    <n v="43830"/>
    <n v="100"/>
    <n v="52.5"/>
    <s v="Actualizado"/>
  </r>
  <r>
    <s v="Transversales"/>
    <x v="2"/>
    <s v="C. Capítulo de Rrom"/>
    <x v="1"/>
    <n v="5532"/>
    <s v="Porcentaje de Incremento anual de beneficiarios del Pueblo Rrom"/>
    <x v="1"/>
    <s v="Anual"/>
    <n v="60"/>
    <n v="43830"/>
    <n v="83.3"/>
    <n v="47.6"/>
    <s v="Actualizado"/>
  </r>
  <r>
    <s v="Transversales"/>
    <x v="2"/>
    <s v="C. Capítulo de Rrom"/>
    <x v="15"/>
    <n v="5534"/>
    <s v="Niños atendidos"/>
    <x v="1"/>
    <s v="Trimestral"/>
    <n v="30"/>
    <n v="44012"/>
    <n v="0"/>
    <n v="0"/>
    <s v="Actualizado"/>
  </r>
  <r>
    <s v="Estructurales"/>
    <x v="3"/>
    <s v="C. Educación de calidad para un futuro con oportunidades para todos"/>
    <x v="1"/>
    <n v="5535"/>
    <s v="Tasa de cobertura neta en educación para el grado transición"/>
    <x v="1"/>
    <s v="Anual"/>
    <n v="180"/>
    <n v="43830"/>
    <n v="100"/>
    <n v="93.691000000000003"/>
    <s v="Actualizado"/>
  </r>
  <r>
    <s v="Estructurales"/>
    <x v="3"/>
    <s v="C. Educación de calidad para un futuro con oportunidades para todos"/>
    <x v="1"/>
    <n v="5536"/>
    <s v="Tasa de cobertura bruta para la educación media"/>
    <x v="1"/>
    <s v="Anual"/>
    <n v="150"/>
    <n v="43830"/>
    <n v="100"/>
    <n v="100"/>
    <s v="Actualizado"/>
  </r>
  <r>
    <s v="Estructurales"/>
    <x v="3"/>
    <s v="C. Educación de calidad para un futuro con oportunidades para todos"/>
    <x v="1"/>
    <n v="5538"/>
    <s v="Porcentaje de estudiantes en establecimientos educativos oficiales con jornada única"/>
    <x v="1"/>
    <s v="Trimestral"/>
    <n v="15"/>
    <n v="44012"/>
    <n v="62.832999999999998"/>
    <n v="31.417000000000002"/>
    <s v="Actualizado"/>
  </r>
  <r>
    <s v="Estructurales"/>
    <x v="3"/>
    <s v="C. Educación de calidad para un futuro con oportunidades para todos"/>
    <x v="1"/>
    <n v="5540"/>
    <s v="Tasa de deserción en la educación preescolar, básica y media del sector oficial"/>
    <x v="1"/>
    <s v="Anual"/>
    <n v="180"/>
    <n v="43830"/>
    <n v="0"/>
    <n v="0"/>
    <s v="Actualizado"/>
  </r>
  <r>
    <s v="Estructurales"/>
    <x v="3"/>
    <s v="C. Educación de calidad para un futuro con oportunidades para todos"/>
    <x v="1"/>
    <n v="5541"/>
    <s v="Porcentaje de colegios oficiales en las categorías A+ y A de la Prueba Saber 11"/>
    <x v="1"/>
    <s v="Anual"/>
    <n v="90"/>
    <n v="43830"/>
    <n v="78.533000000000001"/>
    <n v="58.9"/>
    <s v="Actualizado"/>
  </r>
  <r>
    <s v="Estructurales"/>
    <x v="3"/>
    <s v="C. Educación de calidad para un futuro con oportunidades para todos"/>
    <x v="1"/>
    <n v="5542"/>
    <s v="Porcentaje de colegios oficiales rurales en las categorías A+ y A de la Prueba Saber 11"/>
    <x v="0"/>
    <s v="Anual"/>
    <n v="90"/>
    <n v="43830"/>
    <n v="61.895000000000003"/>
    <n v="29.4"/>
    <s v="Actualizado"/>
  </r>
  <r>
    <s v="Estructurales"/>
    <x v="3"/>
    <s v="C. Educación de calidad para un futuro con oportunidades para todos"/>
    <x v="1"/>
    <n v="5543"/>
    <s v="Brecha entre los porcentajes de establecimientos no oficiales y oficiales en niveles A+, A y B, en pruebas Saber 11"/>
    <x v="2"/>
    <s v="Anual"/>
    <n v="90"/>
    <n v="43830"/>
    <n v="0"/>
    <n v="0"/>
    <s v="Actualizado"/>
  </r>
  <r>
    <s v="Estructurales"/>
    <x v="3"/>
    <s v="C. Educación de calidad para un futuro con oportunidades para todos"/>
    <x v="1"/>
    <n v="5544"/>
    <s v="Estudiantes de educación media con doble titulación"/>
    <x v="1"/>
    <s v="Anual"/>
    <n v="90"/>
    <n v="43830"/>
    <n v="99.459000000000003"/>
    <n v="21.87"/>
    <s v="Actualizado"/>
  </r>
  <r>
    <s v="Estructurales"/>
    <x v="3"/>
    <s v="C. Educación de calidad para un futuro con oportunidades para todos"/>
    <x v="1"/>
    <n v="5545"/>
    <s v="Tasa de analfabetismo de la población de 15 años y más"/>
    <x v="1"/>
    <s v="Anual"/>
    <n v="90"/>
    <n v="43830"/>
    <n v="100"/>
    <n v="15.49"/>
    <s v="Actualizado"/>
  </r>
  <r>
    <s v="Estructurales"/>
    <x v="3"/>
    <s v="C. Educación de calidad para un futuro con oportunidades para todos"/>
    <x v="1"/>
    <n v="5549"/>
    <s v="Reglamentación e implementación del Marco Nacional de Cualificaciones (MNC)"/>
    <x v="1"/>
    <s v="Semestral"/>
    <n v="15"/>
    <n v="44012"/>
    <n v="80.769000000000005"/>
    <n v="52.5"/>
    <s v="Actualizado"/>
  </r>
  <r>
    <s v="Estructurales"/>
    <x v="3"/>
    <s v="C. Educación de calidad para un futuro con oportunidades para todos"/>
    <x v="1"/>
    <n v="5550"/>
    <s v="Reglamentación del sistema de aseguramiento de la calidad de la educación superior e implementación de una nueva plataforma tecnológica"/>
    <x v="2"/>
    <s v="Semestral"/>
    <n v="15"/>
    <n v="43830"/>
    <n v="95"/>
    <n v="28.5"/>
    <s v="Desactualizado"/>
  </r>
  <r>
    <s v="Estructurales"/>
    <x v="3"/>
    <s v="C. Educación de calidad para un futuro con oportunidades para todos"/>
    <x v="1"/>
    <n v="5551"/>
    <s v="Estudiantes beneficiados por el componente de equidad de Generación E"/>
    <x v="1"/>
    <s v="Semestral"/>
    <n v="30"/>
    <n v="44012"/>
    <n v="42.435000000000002"/>
    <n v="35.359000000000002"/>
    <s v="Actualizado"/>
  </r>
  <r>
    <s v="Estructurales"/>
    <x v="3"/>
    <s v="C. Educación de calidad para un futuro con oportunidades para todos"/>
    <x v="1"/>
    <n v="5552"/>
    <s v="Estudiantes de alto rendimiento académico y bajos ingresos beneficiados por el componente de excelencia de Generación E"/>
    <x v="1"/>
    <s v="Semestral"/>
    <n v="30"/>
    <n v="44012"/>
    <n v="100"/>
    <n v="48.131"/>
    <s v="Actualizado"/>
  </r>
  <r>
    <s v="Estructurales"/>
    <x v="3"/>
    <s v="C. Educación de calidad para un futuro con oportunidades para todos"/>
    <x v="1"/>
    <n v="5553"/>
    <s v="Instituciones de Educación Superior públicas con proyectos destinados al mejoramiento de los factores de alta calidad"/>
    <x v="1"/>
    <s v="Anual"/>
    <n v="60"/>
    <n v="43830"/>
    <n v="100"/>
    <n v="100"/>
    <s v="Actualizado"/>
  </r>
  <r>
    <s v="Transversales"/>
    <x v="10"/>
    <s v="B. Educación y empoderamiento económico para la eliminación de brechas de género en el mundo del trabajo"/>
    <x v="1"/>
    <n v="5555"/>
    <s v="Docentes formados con programas de la promoción de la participación igualitaria de niños y niñas"/>
    <x v="2"/>
    <s v="Semestral"/>
    <n v="30"/>
    <n v="43830"/>
    <n v="100"/>
    <n v="33.625"/>
    <s v="Desactualizado"/>
  </r>
  <r>
    <s v="Estructurales"/>
    <x v="3"/>
    <s v="C. Educación de calidad para un futuro con oportunidades para todos"/>
    <x v="1"/>
    <n v="5556"/>
    <s v="Estudiantes beneficiarios del nuevo Programa de Alimentación Escolar"/>
    <x v="1"/>
    <s v="Mensual"/>
    <n v="30"/>
    <n v="44012"/>
    <n v="71.572999999999993"/>
    <n v="80.082999999999998"/>
    <s v="Actualizado"/>
  </r>
  <r>
    <s v="Estructurales"/>
    <x v="3"/>
    <s v="C. Educación de calidad para un futuro con oportunidades para todos"/>
    <x v="1"/>
    <n v="5557"/>
    <s v="Estudiantes beneficiarios del nuevo Programa de Alimentación Escolar en zonas rurales"/>
    <x v="0"/>
    <s v="Mensual"/>
    <n v="30"/>
    <n v="44012"/>
    <n v="80.846000000000004"/>
    <n v="98.573999999999998"/>
    <s v="Actualizado"/>
  </r>
  <r>
    <s v="Estructurales"/>
    <x v="3"/>
    <s v="C. Educación de calidad para un futuro con oportunidades para todos"/>
    <x v="1"/>
    <n v="5558"/>
    <s v="Aulas funcionales construidas en colegios oficiales"/>
    <x v="1"/>
    <s v="Mensual"/>
    <n v="60"/>
    <n v="44043"/>
    <n v="33.692999999999998"/>
    <n v="18.259"/>
    <s v="Actualizado"/>
  </r>
  <r>
    <s v="Estructurales"/>
    <x v="3"/>
    <s v="C. Educación de calidad para un futuro con oportunidades para todos"/>
    <x v="1"/>
    <n v="5559"/>
    <s v="Aulas terminadas y entregadas en educación preescolar, básica y media"/>
    <x v="1"/>
    <s v="Mensual"/>
    <n v="60"/>
    <n v="44043"/>
    <n v="11.032999999999999"/>
    <n v="45.576000000000001"/>
    <s v="Actualizado"/>
  </r>
  <r>
    <s v="Estructurales"/>
    <x v="3"/>
    <s v="C. Educación de calidad para un futuro con oportunidades para todos"/>
    <x v="1"/>
    <n v="5560"/>
    <s v="Porcentaje de residencias escolares fortalecidas y cualificadas en el servicio educativo"/>
    <x v="1"/>
    <s v="Anual"/>
    <n v="60"/>
    <n v="43830"/>
    <n v="100"/>
    <n v="21"/>
    <s v="Actualizado"/>
  </r>
  <r>
    <s v="Estructurales"/>
    <x v="3"/>
    <s v="C. Educación de calidad para un futuro con oportunidades para todos"/>
    <x v="1"/>
    <n v="5561"/>
    <s v="Reestructuración de las pruebas Saber 3º, 5º y 9º"/>
    <x v="1"/>
    <s v="Semestral"/>
    <n v="15"/>
    <n v="44012"/>
    <n v="5"/>
    <n v="80"/>
    <s v="Actualizado"/>
  </r>
  <r>
    <s v="Estructurales"/>
    <x v="3"/>
    <s v="A. Primero las niñas y los niños: desarrollo integral desde la primera infancia hasta la adolescencia"/>
    <x v="1"/>
    <n v="5562"/>
    <s v="Niñas y niños con educación inicial en el marco de atención integral"/>
    <x v="1"/>
    <s v="Trimestral"/>
    <n v="30"/>
    <n v="44012"/>
    <n v="86.082999999999998"/>
    <n v="74.747"/>
    <s v="Actualizado"/>
  </r>
  <r>
    <s v="Consistencia Macroeconómica"/>
    <x v="14"/>
    <s v="A. Fundamentos macroeconómicos del PND"/>
    <x v="4"/>
    <n v="5563"/>
    <s v="Tasa de inversión (porcentaje del PIB)"/>
    <x v="0"/>
    <s v="Anual"/>
    <n v="45"/>
    <n v="43830"/>
    <n v="96.956999999999994"/>
    <n v="85.441000000000003"/>
    <s v="Actualizado"/>
  </r>
  <r>
    <s v="Consistencia Macroeconómica"/>
    <x v="14"/>
    <s v="A. Fundamentos macroeconómicos del PND"/>
    <x v="19"/>
    <n v="5564"/>
    <s v="Balance fiscal estructural del Gobierno Nacional Central (porcentaje del PIB)"/>
    <x v="2"/>
    <s v="Anual"/>
    <n v="90"/>
    <n v="43830"/>
    <n v="88.888999999999996"/>
    <n v="100"/>
    <s v="Actualizado"/>
  </r>
  <r>
    <s v="Consistencia Macroeconómica"/>
    <x v="14"/>
    <s v="A. Fundamentos macroeconómicos del PND"/>
    <x v="19"/>
    <n v="5565"/>
    <s v="Balance Primario del Sector Público No Financiero (porcentaje del PIB)"/>
    <x v="2"/>
    <s v="Anual"/>
    <n v="120"/>
    <n v="43830"/>
    <n v="100"/>
    <n v="31.25"/>
    <s v="Actualizado"/>
  </r>
  <r>
    <s v="Consistencia Macroeconómica"/>
    <x v="14"/>
    <s v="B. Estrategia fiscal y Macroeconómica"/>
    <x v="19"/>
    <n v="5566"/>
    <s v="Recaudo tributario neto (porcentaje del PIB)"/>
    <x v="2"/>
    <s v="Trimestral"/>
    <n v="90"/>
    <n v="43921"/>
    <n v="100"/>
    <n v="94.694000000000003"/>
    <s v="Actualizado"/>
  </r>
  <r>
    <s v="Estructurales"/>
    <x v="6"/>
    <s v="C. Un mundo de posibilidades: aprovechamiento de mercados internacionales y atracción de inversiones productivas"/>
    <x v="19"/>
    <n v="5568"/>
    <s v="Porcentaje de declaraciones de importación anticipadas"/>
    <x v="2"/>
    <s v="Trimestral"/>
    <n v="15"/>
    <n v="44012"/>
    <n v="0"/>
    <n v="0"/>
    <s v="Actualizado"/>
  </r>
  <r>
    <s v="Transversales"/>
    <x v="1"/>
    <s v="D. Gobiernos territoriales capaces y efectivos: fortalecimiento institucional y modernización para la descentralización efectiva y responsable"/>
    <x v="19"/>
    <n v="5569"/>
    <s v="Recaudo de ingresos tributarios, tributarios, tasas y contribuciones territoriales como porcentaje del PIB"/>
    <x v="2"/>
    <s v="Anual"/>
    <n v="90"/>
    <n v="43830"/>
    <n v="100"/>
    <n v="97.296999999999997"/>
    <s v="Actualizado"/>
  </r>
  <r>
    <s v="Consistencia Macroeconómica"/>
    <x v="14"/>
    <s v="D. Iniciativas de regulación financiera para la profundización financiera"/>
    <x v="19"/>
    <n v="5570"/>
    <s v="Porcentaje de población adulta que cuenta con algún tipo de producto financiero"/>
    <x v="2"/>
    <s v="Trimestral"/>
    <n v="90"/>
    <n v="43830"/>
    <n v="100"/>
    <n v="30.556000000000001"/>
    <s v="Desactualizado"/>
  </r>
  <r>
    <s v="Consistencia Macroeconómica"/>
    <x v="14"/>
    <s v="D. Iniciativas de regulación financiera para la profundización financiera"/>
    <x v="19"/>
    <n v="5571"/>
    <s v="Porcentaje de adultos que tienen un producto financiero activo o vigente"/>
    <x v="2"/>
    <s v="Trimestral"/>
    <n v="90"/>
    <n v="43830"/>
    <n v="0"/>
    <n v="0"/>
    <s v="Desactualizado"/>
  </r>
  <r>
    <s v="Estructurales"/>
    <x v="6"/>
    <s v="E. Campo con progreso: una alianza para dinamizar el desarrollo y la productividad  de la Colombia rural"/>
    <x v="19"/>
    <n v="5572"/>
    <s v="Porcentaje de adultos que cuenta con algún tipo de producto financiero en zonas rural y rural disperso"/>
    <x v="1"/>
    <s v="Trimestral"/>
    <n v="90"/>
    <n v="43830"/>
    <n v="0"/>
    <n v="0"/>
    <s v="Desactualizado"/>
  </r>
  <r>
    <s v="Transversales"/>
    <x v="1"/>
    <s v="D. Gobiernos territoriales capaces y efectivos: fortalecimiento institucional y modernización para la descentralización efectiva y responsable"/>
    <x v="19"/>
    <n v="5573"/>
    <s v="Porcentaje de entidades territoriales con el catálogo de cuentas presupuestales implementado"/>
    <x v="2"/>
    <s v="Anual"/>
    <n v="60"/>
    <n v="43830"/>
    <s v="NULL"/>
    <n v="0"/>
    <s v="Actualizado"/>
  </r>
  <r>
    <s v="Estructurales"/>
    <x v="5"/>
    <s v="A. Seguridad, autoridad y orden para la libertad: Defensa Nacional, seguridad ciudadana y colaboración ciudadana"/>
    <x v="19"/>
    <n v="5574"/>
    <s v="Estructuras criminales entregadas a la Fiscalía General de la Nación"/>
    <x v="2"/>
    <s v="Trimestral"/>
    <n v="15"/>
    <n v="44012"/>
    <n v="53.332999999999998"/>
    <n v="49.6"/>
    <s v="Actualizado"/>
  </r>
  <r>
    <s v="Estructurales"/>
    <x v="5"/>
    <s v="A. Seguridad, autoridad y orden para la libertad: Defensa Nacional, seguridad ciudadana y colaboración ciudadana"/>
    <x v="19"/>
    <n v="5575"/>
    <s v="Tipologías articuladas en el marco de las mesas estratégicas llevadas al Centro de Coordinación Contra las Finanzas de Organizaciones de Delito Transnacional y Terrorismo"/>
    <x v="2"/>
    <s v="Anual"/>
    <n v="15"/>
    <n v="43830"/>
    <n v="100"/>
    <n v="50"/>
    <s v="Actualizado"/>
  </r>
  <r>
    <s v="Transversales"/>
    <x v="4"/>
    <s v="A. Todos somos cultura: la esencia de un país que se transforma desde los territorios"/>
    <x v="2"/>
    <n v="5576"/>
    <s v="Bienes y manifestaciones inscritos en las Listas Representativas de Patrimonio Cultural Inmaterial y de Bienes de Interés Cultural (Unesco y Nacional)"/>
    <x v="1"/>
    <s v="Semestral"/>
    <n v="0"/>
    <n v="44012"/>
    <n v="58.332999999999998"/>
    <n v="30.434999999999999"/>
    <s v="Actualizado"/>
  </r>
  <r>
    <s v="Transversales"/>
    <x v="2"/>
    <s v="C. Capítulo de Rrom"/>
    <x v="2"/>
    <n v="5580"/>
    <s v="Plan de salvaguardia formulado"/>
    <x v="0"/>
    <s v="Trimestral"/>
    <n v="30"/>
    <n v="44012"/>
    <s v="NULL"/>
    <n v="0"/>
    <s v="Actualizado"/>
  </r>
  <r>
    <s v="Transversales"/>
    <x v="4"/>
    <s v="A. Todos somos cultura: la esencia de un país que se transforma desde los territorios"/>
    <x v="2"/>
    <n v="5581"/>
    <s v="Regiones con Programas de Desarrollo con Enfoque Territorial (PDET) que implementan el programa Expedición Sensorial"/>
    <x v="2"/>
    <s v="Anual"/>
    <n v="0"/>
    <n v="43830"/>
    <n v="100"/>
    <n v="50"/>
    <s v="Actualizado"/>
  </r>
  <r>
    <s v="Transversales"/>
    <x v="4"/>
    <s v="A. Todos somos cultura: la esencia de un país que se transforma desde los territorios"/>
    <x v="2"/>
    <n v="5582"/>
    <s v="Escuelas Taller de Colombia creadas"/>
    <x v="1"/>
    <s v="Anual"/>
    <n v="0"/>
    <n v="43830"/>
    <n v="100"/>
    <n v="78.570999999999998"/>
    <s v="Actualizado"/>
  </r>
  <r>
    <s v="Transversales"/>
    <x v="4"/>
    <s v="A. Todos somos cultura: la esencia de un país que se transforma desde los territorios"/>
    <x v="2"/>
    <n v="5583"/>
    <s v="Talleres Escuela creadas"/>
    <x v="1"/>
    <s v="Semestral"/>
    <n v="0"/>
    <n v="44012"/>
    <n v="16.922999999999998"/>
    <n v="16"/>
    <s v="Actualizado"/>
  </r>
  <r>
    <s v="Transversales"/>
    <x v="0"/>
    <s v="A. Acciones efectivas para la política de estabilización: intervención coordinada en zonas estratégicas con seguridad, justicia y equidad"/>
    <x v="2"/>
    <n v="5584"/>
    <s v="Regiones con Programas de Desarrollo con Enfoque Territorial (PDET) que implementan el programa Expedición Sensorial"/>
    <x v="1"/>
    <s v="Anual"/>
    <n v="0"/>
    <n v="43830"/>
    <n v="100"/>
    <n v="50"/>
    <s v="Actualizado"/>
  </r>
  <r>
    <s v="Transversales"/>
    <x v="4"/>
    <s v="A. Todos somos cultura: la esencia de un país que se transforma desde los territorios"/>
    <x v="2"/>
    <n v="5585"/>
    <s v="Bienes de interés cultural del ámbito nacional intervenidos"/>
    <x v="0"/>
    <s v="Semestral"/>
    <n v="0"/>
    <n v="44012"/>
    <n v="66.667000000000002"/>
    <n v="50"/>
    <s v="Actualizado"/>
  </r>
  <r>
    <s v="Transversales"/>
    <x v="4"/>
    <s v="A. Todos somos cultura: la esencia de un país que se transforma desde los territorios"/>
    <x v="2"/>
    <n v="5586"/>
    <s v="Bienes de interés cultural del ámbito nacional que cuentan con Planes Especiales de Manejo y Protección – PEMP"/>
    <x v="0"/>
    <s v="Semestral"/>
    <n v="0"/>
    <n v="44012"/>
    <n v="40"/>
    <n v="16.667000000000002"/>
    <s v="Actualizado"/>
  </r>
  <r>
    <s v="Estructurales"/>
    <x v="3"/>
    <s v="A. Primero las niñas y los niños: desarrollo integral desde la primera infancia hasta la adolescencia"/>
    <x v="2"/>
    <n v="5587"/>
    <s v="Niños y jóvenes beneficiados por programas y procesos artísticos y culturales"/>
    <x v="1"/>
    <s v="Semestral"/>
    <n v="10"/>
    <n v="44012"/>
    <n v="88.866"/>
    <n v="30.76"/>
    <s v="Actualizado"/>
  </r>
  <r>
    <s v="Transversales"/>
    <x v="2"/>
    <s v="C. Capítulo de Rrom"/>
    <x v="2"/>
    <n v="5589"/>
    <s v="Encuentros realizados"/>
    <x v="1"/>
    <s v="Trimestral"/>
    <n v="0"/>
    <n v="44012"/>
    <n v="0"/>
    <n v="25"/>
    <s v="Actualizado"/>
  </r>
  <r>
    <s v="Transversales"/>
    <x v="4"/>
    <s v="B. Colombia naranja: desarrollo del emprendimiento de base artística, creativa y tecnológica para la creación de las nuevas industrias"/>
    <x v="2"/>
    <n v="5590"/>
    <s v="Áreas de Desarrollo Naranja (ADN) implementadas"/>
    <x v="1"/>
    <s v="Anual"/>
    <n v="0"/>
    <n v="43830"/>
    <s v="NULL"/>
    <n v="80"/>
    <s v="Actualizado"/>
  </r>
  <r>
    <s v="Transversales"/>
    <x v="4"/>
    <s v="B. Colombia naranja: desarrollo del emprendimiento de base artística, creativa y tecnológica para la creación de las nuevas industrias"/>
    <x v="2"/>
    <n v="5591"/>
    <s v="Agendas creativas regionales implementadas"/>
    <x v="1"/>
    <s v="Anual"/>
    <n v="0"/>
    <n v="43830"/>
    <n v="100"/>
    <n v="70"/>
    <s v="Actualizado"/>
  </r>
  <r>
    <s v="Transversales"/>
    <x v="4"/>
    <s v="A. Todos somos cultura: la esencia de un país que se transforma desde los territorios"/>
    <x v="2"/>
    <n v="5592"/>
    <s v="Proyectos artísticos y culturales financiados a través del Programa Nacional de Concertación Cultural"/>
    <x v="1"/>
    <s v="Semestral"/>
    <n v="10"/>
    <n v="44012"/>
    <n v="100"/>
    <n v="48.497"/>
    <s v="Actualizado"/>
  </r>
  <r>
    <s v="Transversales"/>
    <x v="4"/>
    <s v="A. Todos somos cultura: la esencia de un país que se transforma desde los territorios"/>
    <x v="2"/>
    <n v="5593"/>
    <s v="Estímulos otorgados a proyectos artísticos y culturales"/>
    <x v="1"/>
    <s v="Semestral"/>
    <n v="0"/>
    <n v="44012"/>
    <n v="46.231000000000002"/>
    <n v="21.992000000000001"/>
    <s v="Actualizado"/>
  </r>
  <r>
    <s v="Transversales"/>
    <x v="4"/>
    <s v="A. Todos somos cultura: la esencia de un país que se transforma desde los territorios"/>
    <x v="2"/>
    <n v="5594"/>
    <s v="Personas beneficiadas por programas de formación artística y cultural"/>
    <x v="1"/>
    <s v="Semestral"/>
    <n v="0"/>
    <n v="44012"/>
    <n v="59.828000000000003"/>
    <n v="29.276"/>
    <s v="Actualizado"/>
  </r>
  <r>
    <s v="Transversales"/>
    <x v="4"/>
    <s v="A. Todos somos cultura: la esencia de un país que se transforma desde los territorios"/>
    <x v="2"/>
    <n v="5595"/>
    <s v="Cupos ofrecidos a estudiantes en programas de educación continua del Instituto Caro y Cuervo"/>
    <x v="1"/>
    <s v="Semestral"/>
    <n v="0"/>
    <n v="44012"/>
    <n v="100"/>
    <n v="91.8"/>
    <s v="Actualizado"/>
  </r>
  <r>
    <s v="Transversales"/>
    <x v="4"/>
    <s v="A. Todos somos cultura: la esencia de un país que se transforma desde los territorios"/>
    <x v="2"/>
    <n v="5596"/>
    <s v="Nuevos contenidos audiovisuales de comunicación cultural creados"/>
    <x v="1"/>
    <s v="Trimestral"/>
    <n v="0"/>
    <n v="44012"/>
    <n v="63.2"/>
    <n v="41.4"/>
    <s v="Actualizado"/>
  </r>
  <r>
    <s v="Transversales"/>
    <x v="4"/>
    <s v="A. Todos somos cultura: la esencia de un país que se transforma desde los territorios"/>
    <x v="2"/>
    <n v="5597"/>
    <s v="Libros digitales disponibles al público por la Biblioteca Nacional de Colombia"/>
    <x v="1"/>
    <s v="Mensual"/>
    <n v="5"/>
    <n v="44043"/>
    <n v="80.3"/>
    <n v="40.15"/>
    <s v="Actualizado"/>
  </r>
  <r>
    <s v="Transversales"/>
    <x v="4"/>
    <s v="A. Todos somos cultura: la esencia de un país que se transforma desde los territorios"/>
    <x v="2"/>
    <n v="5598"/>
    <s v="Bibliotecas públicas de la Red Nacional de Bibliotecas Públicas que implementan el Programa de Bibliotecas Itinerantes."/>
    <x v="1"/>
    <s v="Mensual"/>
    <n v="8"/>
    <n v="44043"/>
    <n v="0"/>
    <n v="25"/>
    <s v="Actualizado"/>
  </r>
  <r>
    <s v="Transversales"/>
    <x v="4"/>
    <s v="A. Todos somos cultura: la esencia de un país que se transforma desde los territorios"/>
    <x v="2"/>
    <n v="5599"/>
    <s v="Infraestructuras culturales construidas, adecuadas y dotadas"/>
    <x v="1"/>
    <s v="Trimestral"/>
    <n v="0"/>
    <n v="44012"/>
    <n v="61.537999999999997"/>
    <n v="32.432000000000002"/>
    <s v="Actualizado"/>
  </r>
  <r>
    <s v="Transversales"/>
    <x v="4"/>
    <s v="A. Todos somos cultura: la esencia de un país que se transforma desde los territorios"/>
    <x v="2"/>
    <n v="5600"/>
    <s v="Exposiciones de colecciones itinerantes realizadas"/>
    <x v="1"/>
    <s v="Trimestral"/>
    <n v="0"/>
    <n v="44012"/>
    <n v="0"/>
    <n v="25"/>
    <s v="Actualizado"/>
  </r>
  <r>
    <s v="Transversales"/>
    <x v="9"/>
    <s v="A. Sectores comprometidos con la sostenibilidad y la mitigación del cambio climático"/>
    <x v="3"/>
    <n v="5603"/>
    <s v="Áreas con sistemas de producción ganadera bovina sostenible"/>
    <x v="2"/>
    <s v="Semestral"/>
    <n v="30"/>
    <n v="44012"/>
    <n v="0"/>
    <n v="0"/>
    <s v="Actualizado"/>
  </r>
  <r>
    <s v="Transversales"/>
    <x v="9"/>
    <s v="B. Biodiversidad y riqueza natural: activos estratégicos de la Nación"/>
    <x v="3"/>
    <n v="5604"/>
    <s v="Porcentaje de participación de la economía forestal en el PIB"/>
    <x v="0"/>
    <s v="Anual"/>
    <n v="90"/>
    <n v="43830"/>
    <n v="85.185000000000002"/>
    <n v="69"/>
    <s v="Actualizado"/>
  </r>
  <r>
    <s v="Transversales"/>
    <x v="9"/>
    <s v="C. Colombia resiliente: conocimiento y prevención para la gestión del riesgo de desastres y la adaptación al cambio climático"/>
    <x v="3"/>
    <n v="5605"/>
    <s v="Área con sistemas productivos agropecuarios priorizados que implementan iniciativas para la adaptación al cambio climático*   *Se priorizarán seis sistemas productivos: arroz, maíz, banano, caña de azúcar, papa y ganadería bovina."/>
    <x v="2"/>
    <s v="Anual"/>
    <n v="30"/>
    <n v="43830"/>
    <s v="NULL"/>
    <n v="0"/>
    <s v="Actualizado"/>
  </r>
  <r>
    <s v="Transversales"/>
    <x v="10"/>
    <s v="G. Mujeres rurales como agentes de transformación en el campo"/>
    <x v="3"/>
    <n v="5607"/>
    <s v="Porcentaje de participación de mujeres rurales beneficiarias del servicio de extensión agropecuaria"/>
    <x v="0"/>
    <s v="Trimestral"/>
    <n v="90"/>
    <n v="44012"/>
    <n v="0"/>
    <n v="100"/>
    <s v="Actualizado"/>
  </r>
  <r>
    <s v="Transversales"/>
    <x v="15"/>
    <s v="A. Desarrollo de sistemas nacionales y regionales de innovación integrados y eficaces"/>
    <x v="3"/>
    <n v="5608"/>
    <s v="Oferta tecnológica por cadena productiva y zona agroecológica formulada"/>
    <x v="0"/>
    <s v="Anual"/>
    <n v="30"/>
    <n v="43830"/>
    <n v="100"/>
    <n v="32.5"/>
    <s v="Actualizado"/>
  </r>
  <r>
    <s v="Transversales"/>
    <x v="0"/>
    <s v="A. Acciones efectivas para la política de estabilización: intervención coordinada en zonas estratégicas con seguridad, justicia y equidad"/>
    <x v="3"/>
    <n v="5609"/>
    <s v="Productores atendidos con servicio de extensión agropecuaria en municipios PDET"/>
    <x v="1"/>
    <s v="Semestral"/>
    <n v="90"/>
    <n v="44012"/>
    <n v="0"/>
    <n v="1.2529999999999999"/>
    <s v="Actualizado"/>
  </r>
  <r>
    <s v="Estructurales"/>
    <x v="3"/>
    <s v="E. Vivienda y entornos dignos e incluyentes"/>
    <x v="3"/>
    <n v="5610"/>
    <s v="Viviendas de Interés social rurales construidas"/>
    <x v="1"/>
    <s v="Mensual"/>
    <n v="30"/>
    <n v="44043"/>
    <n v="11.523"/>
    <n v="11.911"/>
    <s v="Actualizado"/>
  </r>
  <r>
    <s v="Estructurales"/>
    <x v="6"/>
    <s v="E. Campo con progreso: una alianza para dinamizar el desarrollo y la productividad  de la Colombia rural"/>
    <x v="3"/>
    <n v="5611"/>
    <s v="Producción agrícola en cadenas priorizadas"/>
    <x v="0"/>
    <s v="Anual"/>
    <n v="0"/>
    <n v="43830"/>
    <n v="0"/>
    <n v="0"/>
    <s v="Actualizado"/>
  </r>
  <r>
    <s v="Estructurales"/>
    <x v="6"/>
    <s v="E. Campo con progreso: una alianza para dinamizar el desarrollo y la productividad  de la Colombia rural"/>
    <x v="3"/>
    <n v="5612"/>
    <s v="Zonas libres y de baja prevalencia de plagas y enfermedades"/>
    <x v="0"/>
    <s v="Anual"/>
    <n v="30"/>
    <n v="43830"/>
    <n v="0"/>
    <n v="0"/>
    <s v="Actualizado"/>
  </r>
  <r>
    <s v="Estructurales"/>
    <x v="6"/>
    <s v="E. Campo con progreso: una alianza para dinamizar el desarrollo y la productividad  de la Colombia rural"/>
    <x v="3"/>
    <n v="5613"/>
    <s v="Nuevas admisibilidades sanitarias obtenidas"/>
    <x v="0"/>
    <s v="Mensual"/>
    <n v="15"/>
    <n v="44043"/>
    <n v="91.667000000000002"/>
    <n v="45.832999999999998"/>
    <s v="Actualizado"/>
  </r>
  <r>
    <s v="Estructurales"/>
    <x v="6"/>
    <s v="E. Campo con progreso: una alianza para dinamizar el desarrollo y la productividad  de la Colombia rural"/>
    <x v="3"/>
    <n v="5614"/>
    <s v="Exportaciones agropecuarias"/>
    <x v="0"/>
    <s v="Mensual"/>
    <n v="60"/>
    <n v="44043"/>
    <n v="47.918999999999997"/>
    <n v="85.927999999999997"/>
    <s v="Actualizado"/>
  </r>
  <r>
    <s v="Estructurales"/>
    <x v="6"/>
    <s v="E. Campo con progreso: una alianza para dinamizar el desarrollo y la productividad  de la Colombia rural"/>
    <x v="3"/>
    <n v="5615"/>
    <s v="Exportaciones agrícolas no tradicionales"/>
    <x v="0"/>
    <s v="Mensual"/>
    <n v="60"/>
    <n v="44043"/>
    <n v="50.468000000000004"/>
    <n v="85.513999999999996"/>
    <s v="Actualizado"/>
  </r>
  <r>
    <s v="Estructurales"/>
    <x v="3"/>
    <s v="E. Vivienda y entornos dignos e incluyentes"/>
    <x v="3"/>
    <n v="5617"/>
    <s v="Déficit cualitativo y cuantitativo de vivienda rural"/>
    <x v="1"/>
    <s v="Anual"/>
    <n v="0"/>
    <n v="43830"/>
    <n v="0"/>
    <n v="0"/>
    <s v="Actualizado"/>
  </r>
  <r>
    <s v="Estructurales"/>
    <x v="3"/>
    <s v="F. Trabajo decente, acceso a mercados e ingresos dignos: acelerando la inclusión productiva"/>
    <x v="3"/>
    <n v="5618"/>
    <s v="Productores con acuerdos comerciales suscritos - Agricultura por Contrato"/>
    <x v="0"/>
    <s v="Mensual"/>
    <n v="8"/>
    <n v="44043"/>
    <n v="78.253"/>
    <n v="20.015999999999998"/>
    <s v="Actualizado"/>
  </r>
  <r>
    <s v="Estructurales"/>
    <x v="3"/>
    <s v="F. Trabajo decente, acceso a mercados e ingresos dignos: acelerando la inclusión productiva"/>
    <x v="3"/>
    <n v="5619"/>
    <s v="Productores beneficiados con estrategias de inclusión productiva"/>
    <x v="0"/>
    <s v="Mensual"/>
    <n v="0"/>
    <n v="44043"/>
    <n v="20.184000000000001"/>
    <n v="21.294"/>
    <s v="Actualizado"/>
  </r>
  <r>
    <s v="Estructurales"/>
    <x v="3"/>
    <s v="F. Trabajo decente, acceso a mercados e ingresos dignos: acelerando la inclusión productiva"/>
    <x v="3"/>
    <n v="5620"/>
    <s v="Esquemas asociativos fortalecidos"/>
    <x v="0"/>
    <s v="Trimestral"/>
    <n v="0"/>
    <n v="44012"/>
    <n v="100"/>
    <n v="100"/>
    <s v="Actualizado"/>
  </r>
  <r>
    <s v="Estructurales"/>
    <x v="6"/>
    <s v="E. Campo con progreso: una alianza para dinamizar el desarrollo y la productividad  de la Colombia rural"/>
    <x v="3"/>
    <n v="5621"/>
    <s v="Áreas con sistemas de riego, drenaje o protección contra inundaciones individuales construidos"/>
    <x v="2"/>
    <s v="Semestral"/>
    <n v="30"/>
    <n v="44012"/>
    <n v="0"/>
    <n v="0.67700000000000005"/>
    <s v="Actualizado"/>
  </r>
  <r>
    <s v="Estructurales"/>
    <x v="6"/>
    <s v="E. Campo con progreso: una alianza para dinamizar el desarrollo y la productividad  de la Colombia rural"/>
    <x v="3"/>
    <n v="5622"/>
    <s v="Porcentaje de zonas PDET con necesidades de riego y drenaje atendidas del total de identificadas"/>
    <x v="0"/>
    <s v="Anual"/>
    <n v="60"/>
    <n v="43830"/>
    <s v="NULL"/>
    <n v="0"/>
    <s v="Actualizado"/>
  </r>
  <r>
    <s v="Estructurales"/>
    <x v="6"/>
    <s v="E. Campo con progreso: una alianza para dinamizar el desarrollo y la productividad  de la Colombia rural"/>
    <x v="3"/>
    <n v="5623"/>
    <s v="Porcentaje de zonas PDET con necesidades de riego y drenaje atendidas del total de identificadas"/>
    <x v="0"/>
    <s v="Anual"/>
    <n v="0"/>
    <n v="43830"/>
    <s v="NULL"/>
    <n v="0"/>
    <s v="Actualizado"/>
  </r>
  <r>
    <s v="Transversales"/>
    <x v="1"/>
    <s v="B. Estimular tanto la productividad como la equidad, a través de la conectividad y los vínculos entre la ciudad y el campo"/>
    <x v="3"/>
    <n v="5625"/>
    <s v="Planes Integrales de Desarrollo Agropecuario y Rural formulados"/>
    <x v="0"/>
    <s v="Anual"/>
    <n v="30"/>
    <n v="43830"/>
    <n v="0"/>
    <n v="0"/>
    <s v="Actualizado"/>
  </r>
  <r>
    <s v="Estructurales"/>
    <x v="6"/>
    <s v="E. Campo con progreso: una alianza para dinamizar el desarrollo y la productividad  de la Colombia rural"/>
    <x v="3"/>
    <n v="5626"/>
    <s v="Áreas con reforestación comercial"/>
    <x v="0"/>
    <s v="Semestral"/>
    <n v="60"/>
    <n v="43830"/>
    <n v="0"/>
    <n v="0"/>
    <s v="Actualizado"/>
  </r>
  <r>
    <s v="Estructurales"/>
    <x v="6"/>
    <s v="E. Campo con progreso: una alianza para dinamizar el desarrollo y la productividad  de la Colombia rural"/>
    <x v="3"/>
    <n v="5627"/>
    <s v="Áreas con distritos de adecuación de tierras construidos y ampliados"/>
    <x v="0"/>
    <s v="Semestral"/>
    <n v="30"/>
    <n v="44012"/>
    <n v="0"/>
    <n v="0"/>
    <s v="Actualizado"/>
  </r>
  <r>
    <s v="Estructurales"/>
    <x v="6"/>
    <s v="E. Campo con progreso: una alianza para dinamizar el desarrollo y la productividad  de la Colombia rural"/>
    <x v="3"/>
    <n v="5628"/>
    <s v="Áreas con distritos de adecuación de tierras rehabilitados, complementados y modernizados"/>
    <x v="0"/>
    <s v="Semestral"/>
    <n v="30"/>
    <n v="44012"/>
    <n v="2.508"/>
    <n v="9.0139999999999993"/>
    <s v="Actualizado"/>
  </r>
  <r>
    <s v="Estructurales"/>
    <x v="3"/>
    <s v="E. Vivienda y entornos dignos e incluyentes"/>
    <x v="3"/>
    <n v="5629"/>
    <s v="Viviendas de Interés Social Rural mejoradas *"/>
    <x v="0"/>
    <s v="Mensual"/>
    <n v="30"/>
    <n v="44043"/>
    <n v="0.30499999999999999"/>
    <n v="17.675000000000001"/>
    <s v="Actualizado"/>
  </r>
  <r>
    <s v="Transversales"/>
    <x v="2"/>
    <s v="C. Capítulo de Rrom"/>
    <x v="3"/>
    <n v="5631"/>
    <s v="Programa de Acceso a Tierras del Pueblo Rrom establecido en el artículo 17 del Decreto 902 de 2017 reglamentado"/>
    <x v="0"/>
    <s v="Trimestral"/>
    <n v="5"/>
    <n v="44012"/>
    <n v="0"/>
    <n v="60"/>
    <s v="Actualizado"/>
  </r>
  <r>
    <s v="Estructurales"/>
    <x v="6"/>
    <s v="E. Campo con progreso: una alianza para dinamizar el desarrollo y la productividad  de la Colombia rural"/>
    <x v="3"/>
    <n v="5632"/>
    <s v="Mujeres rurales con derechos de tenencia reconocidos mediante títulos a su nombre o con sus parejas"/>
    <x v="1"/>
    <s v="Mensual"/>
    <n v="15"/>
    <n v="44043"/>
    <n v="60.731999999999999"/>
    <n v="67.813999999999993"/>
    <s v="Actualizado"/>
  </r>
  <r>
    <s v="Estructurales"/>
    <x v="6"/>
    <s v="E. Campo con progreso: una alianza para dinamizar el desarrollo y la productividad  de la Colombia rural"/>
    <x v="3"/>
    <n v="5633"/>
    <s v="Títulos formalizados sobre predios privados"/>
    <x v="0"/>
    <s v="Mensual"/>
    <n v="15"/>
    <n v="44043"/>
    <n v="30.512"/>
    <n v="30.972999999999999"/>
    <s v="Actualizado"/>
  </r>
  <r>
    <s v="Estructurales"/>
    <x v="6"/>
    <s v="E. Campo con progreso: una alianza para dinamizar el desarrollo y la productividad  de la Colombia rural"/>
    <x v="3"/>
    <n v="5634"/>
    <s v="Títulos formalizados que otorgan acceso a tierras"/>
    <x v="0"/>
    <s v="Mensual"/>
    <n v="15"/>
    <n v="44043"/>
    <n v="25.454000000000001"/>
    <n v="36.304000000000002"/>
    <s v="Actualizado"/>
  </r>
  <r>
    <s v="Estructurales"/>
    <x v="6"/>
    <s v="E. Campo con progreso: una alianza para dinamizar el desarrollo y la productividad  de la Colombia rural"/>
    <x v="3"/>
    <n v="5635"/>
    <s v="Áreas de transformación productiva planificadas"/>
    <x v="1"/>
    <s v="Anual"/>
    <n v="0"/>
    <n v="43830"/>
    <s v="NULL"/>
    <n v="0"/>
    <s v="Actualizado"/>
  </r>
  <r>
    <s v="Estructurales"/>
    <x v="6"/>
    <s v="E. Campo con progreso: una alianza para dinamizar el desarrollo y la productividad  de la Colombia rural"/>
    <x v="3"/>
    <n v="5636"/>
    <s v="Planes de ordenamiento productivo formulados"/>
    <x v="2"/>
    <s v="Anual"/>
    <n v="30"/>
    <n v="43830"/>
    <n v="100"/>
    <n v="25"/>
    <s v="Actualizado"/>
  </r>
  <r>
    <s v="Transversales"/>
    <x v="0"/>
    <s v="D. Reparación: Colombia atiende y repara a las víctimas"/>
    <x v="3"/>
    <n v="5637"/>
    <s v="Proyectos productivos ejecutados en el marco de la restitución de tierras"/>
    <x v="0"/>
    <s v="Mensual"/>
    <n v="20"/>
    <n v="44043"/>
    <n v="70.882000000000005"/>
    <n v="47.255000000000003"/>
    <s v="Actualizado"/>
  </r>
  <r>
    <s v="Transversales"/>
    <x v="0"/>
    <s v="D. Reparación: Colombia atiende y repara a las víctimas"/>
    <x v="3"/>
    <n v="5638"/>
    <s v="Predios entregados y compensados en cumplimiento de fallos judiciales de restitución de tierras"/>
    <x v="0"/>
    <s v="Mensual"/>
    <n v="20"/>
    <n v="44043"/>
    <n v="54.286000000000001"/>
    <n v="36.19"/>
    <s v="Actualizado"/>
  </r>
  <r>
    <s v="Transversales"/>
    <x v="0"/>
    <s v="D. Reparación: Colombia atiende y repara a las víctimas"/>
    <x v="3"/>
    <n v="5639"/>
    <s v="Porcentaje de solicitudes inscritas en el RTDAF presentadas ante jueces"/>
    <x v="0"/>
    <s v="Anual"/>
    <n v="20"/>
    <n v="43830"/>
    <n v="100"/>
    <n v="97.778000000000006"/>
    <s v="Actualizado"/>
  </r>
  <r>
    <s v="Estructurales"/>
    <x v="6"/>
    <s v="E. Campo con progreso: una alianza para dinamizar el desarrollo y la productividad  de la Colombia rural"/>
    <x v="3"/>
    <n v="5640"/>
    <s v="Subsistemas de trazabilidad pecuaria y agrícola implementados"/>
    <x v="2"/>
    <s v="Anual"/>
    <n v="30"/>
    <n v="43830"/>
    <n v="0"/>
    <n v="0"/>
    <s v="Actualizado"/>
  </r>
  <r>
    <s v="Estructurales"/>
    <x v="6"/>
    <s v="E. Campo con progreso: una alianza para dinamizar el desarrollo y la productividad  de la Colombia rural"/>
    <x v="3"/>
    <n v="5641"/>
    <s v="Áreas con seguro agropecuario"/>
    <x v="0"/>
    <s v="Anual"/>
    <n v="60"/>
    <n v="43830"/>
    <n v="96.370999999999995"/>
    <n v="83.248999999999995"/>
    <s v="Actualizado"/>
  </r>
  <r>
    <s v="Estructurales"/>
    <x v="6"/>
    <s v="E. Campo con progreso: una alianza para dinamizar el desarrollo y la productividad  de la Colombia rural"/>
    <x v="3"/>
    <n v="5642"/>
    <s v="Operaciones de crédito en actividades no agropecuarias de FINAGRO"/>
    <x v="1"/>
    <s v="Anual"/>
    <n v="60"/>
    <n v="43830"/>
    <n v="100"/>
    <n v="96.456000000000003"/>
    <s v="Actualizado"/>
  </r>
  <r>
    <s v="Transversales"/>
    <x v="10"/>
    <s v="G. Mujeres rurales como agentes de transformación en el campo"/>
    <x v="3"/>
    <n v="5643"/>
    <s v="Porcentaje de participación de mujeres rurales dentro de las operaciones de crédito agropecuario y rural"/>
    <x v="1"/>
    <s v="Anual"/>
    <n v="30"/>
    <n v="43830"/>
    <n v="100"/>
    <n v="95.37"/>
    <s v="Actualizado"/>
  </r>
  <r>
    <s v="Transversales"/>
    <x v="1"/>
    <s v="A. Políticas e inversiones para el desarrollo, el ordenamiento y fortalecimiento de la asociatividad"/>
    <x v="4"/>
    <n v="5644"/>
    <s v="Índice de gestión de proyectos de regalías"/>
    <x v="2"/>
    <s v="Trimestral"/>
    <n v="60"/>
    <n v="43830"/>
    <n v="100"/>
    <n v="100"/>
    <s v="Desactualizado"/>
  </r>
  <r>
    <s v="Transversales"/>
    <x v="13"/>
    <s v="B. Gasto público efectivo"/>
    <x v="4"/>
    <n v="5645"/>
    <s v="Porcentaje de eficiencia del gasto público de inversión nacional"/>
    <x v="0"/>
    <s v="Anual"/>
    <n v="240"/>
    <n v="43830"/>
    <n v="100"/>
    <n v="91.25"/>
    <s v="Actualizado"/>
  </r>
  <r>
    <s v="Transversales"/>
    <x v="13"/>
    <s v="B. Gasto público efectivo"/>
    <x v="4"/>
    <n v="5646"/>
    <s v="Porcentaje de la asignación del gasto público total orientado a resultados"/>
    <x v="0"/>
    <s v="Anual"/>
    <n v="30"/>
    <n v="43830"/>
    <n v="100"/>
    <n v="44"/>
    <s v="Actualizado"/>
  </r>
  <r>
    <s v="Transversales"/>
    <x v="13"/>
    <s v="B. Gasto público efectivo"/>
    <x v="4"/>
    <n v="5647"/>
    <s v="Porcentaje de actualización de los indicadores del PND en Sinergia"/>
    <x v="2"/>
    <s v="Trimestral"/>
    <n v="30"/>
    <n v="44012"/>
    <n v="100"/>
    <n v="78.33"/>
    <s v="Actualizado"/>
  </r>
  <r>
    <s v="Transversales"/>
    <x v="0"/>
    <s v="C. Instrumentos y herramientas que orientan la inversión y el gasto eficiente para la estabilización, la Construcción de Paz y la cultura de la legalidad"/>
    <x v="4"/>
    <n v="5648"/>
    <s v="Porcentaje de actualización de los indicadores en el Mecanismo Único de Seguimiento a la política de víctimas"/>
    <x v="1"/>
    <s v="Anual"/>
    <n v="60"/>
    <n v="43830"/>
    <n v="56"/>
    <n v="56"/>
    <s v="Actualizado"/>
  </r>
  <r>
    <s v="Transversales"/>
    <x v="0"/>
    <s v="C. Instrumentos y herramientas que orientan la inversión y el gasto eficiente para la estabilización, la Construcción de Paz y la cultura de la legalidad"/>
    <x v="15"/>
    <n v="5649"/>
    <s v="Porcentaje de bienes y servicios recibidos en el marco de la política de víctimas identificados"/>
    <x v="0"/>
    <s v="Anual"/>
    <n v="60"/>
    <n v="43830"/>
    <n v="84.4"/>
    <n v="84.4"/>
    <s v="Actualizado"/>
  </r>
  <r>
    <s v="Transversales"/>
    <x v="0"/>
    <s v="C. Instrumentos y herramientas que orientan la inversión y el gasto eficiente para la estabilización, la Construcción de Paz y la cultura de la legalidad"/>
    <x v="4"/>
    <n v="5650"/>
    <s v="Porcentaje de víctimas con caracterización socioeconómica a través de Sisbén IV"/>
    <x v="1"/>
    <s v="Anual"/>
    <n v="60"/>
    <n v="43830"/>
    <n v="100"/>
    <n v="26.8"/>
    <s v="Actualizado"/>
  </r>
  <r>
    <s v="Estructurales"/>
    <x v="6"/>
    <s v="D. Estado simple: menos trámites, regulación clara y más competencia"/>
    <x v="4"/>
    <n v="5651"/>
    <s v="Índice de carga regulatoria del Gobierno Nacional"/>
    <x v="0"/>
    <s v="Anual"/>
    <n v="0"/>
    <n v="43830"/>
    <n v="100"/>
    <n v="93.102999999999994"/>
    <s v="Actualizado"/>
  </r>
  <r>
    <s v="Estructurales"/>
    <x v="3"/>
    <s v="L. Herramientas para una política social moderna y conectada a mercados"/>
    <x v="4"/>
    <n v="5654"/>
    <s v="Porcentaje de implementación del Registro Social"/>
    <x v="2"/>
    <s v="Anual"/>
    <n v="0"/>
    <n v="43830"/>
    <n v="100"/>
    <n v="10"/>
    <s v="Actualizado"/>
  </r>
  <r>
    <s v="Estructurales"/>
    <x v="3"/>
    <s v="L. Herramientas para una política social moderna y conectada a mercados"/>
    <x v="4"/>
    <n v="5655"/>
    <s v="Porcentaje de implementación del sistema de focalización geográfica"/>
    <x v="2"/>
    <s v="Anual"/>
    <n v="30"/>
    <n v="43830"/>
    <n v="100"/>
    <n v="15"/>
    <s v="Actualizado"/>
  </r>
  <r>
    <s v="Transversales"/>
    <x v="13"/>
    <s v="B. Gasto público efectivo"/>
    <x v="4"/>
    <n v="5656"/>
    <s v="Porcentaje de evaluaciones con datos cuantitativos primarios publicados en el catálogo ANDA"/>
    <x v="2"/>
    <s v="Anual"/>
    <n v="90"/>
    <n v="43830"/>
    <n v="100"/>
    <n v="100"/>
    <s v="Actualizado"/>
  </r>
  <r>
    <s v="Transversales"/>
    <x v="1"/>
    <s v="A. Políticas e inversiones para el desarrollo, el ordenamiento y fortalecimiento de la asociatividad"/>
    <x v="4"/>
    <n v="5657"/>
    <s v="Pactos Territoriales en ejecución"/>
    <x v="2"/>
    <s v="Trimestral"/>
    <n v="30"/>
    <n v="44012"/>
    <n v="50"/>
    <n v="22.222000000000001"/>
    <s v="Actualizado"/>
  </r>
  <r>
    <s v="Transversales"/>
    <x v="1"/>
    <s v="E. Instrumentos e información para la toma de decisiones que promueven el desarrollo regional"/>
    <x v="4"/>
    <n v="5658"/>
    <s v="Observatorios regionales de investigación de política pública funcionando"/>
    <x v="1"/>
    <s v="Anual"/>
    <n v="60"/>
    <n v="43830"/>
    <s v="NULL"/>
    <n v="0"/>
    <s v="Actualizado"/>
  </r>
  <r>
    <s v="Transversales"/>
    <x v="1"/>
    <s v="E. Instrumentos e información para la toma de decisiones que promueven el desarrollo regional"/>
    <x v="4"/>
    <n v="5659"/>
    <s v="Municipios con el módulo de gestión financiera y administrativa del Modelo de Gestión territorial implementado"/>
    <x v="2"/>
    <s v="Anual"/>
    <n v="30"/>
    <n v="43830"/>
    <s v="NULL"/>
    <n v="0"/>
    <s v="Actualizado"/>
  </r>
  <r>
    <s v="Transversales"/>
    <x v="1"/>
    <s v="E. Instrumentos e información para la toma de decisiones que promueven el desarrollo regional"/>
    <x v="4"/>
    <n v="5660"/>
    <s v="Porcentaje de implementación de la plataforma de elaboración, articulación y seguimiento a Planes de Desarrollo Territorial"/>
    <x v="2"/>
    <s v="Anual"/>
    <n v="0"/>
    <n v="43830"/>
    <n v="100"/>
    <n v="60"/>
    <s v="Actualizado"/>
  </r>
  <r>
    <s v="Transversales"/>
    <x v="2"/>
    <s v="C. Capítulo de Rrom"/>
    <x v="4"/>
    <n v="5661"/>
    <s v="Instrumento de seguimiento a cumplimiento de los indicadores concertados con los grupos étnicos  implementado"/>
    <x v="2"/>
    <s v="Anual"/>
    <n v="0"/>
    <n v="43830"/>
    <n v="100"/>
    <n v="100"/>
    <s v="Actualizado"/>
  </r>
  <r>
    <s v="Transversales"/>
    <x v="2"/>
    <s v="C. Capítulo de Rrom"/>
    <x v="4"/>
    <n v="5662"/>
    <s v="Listado censal del Pueblo Rrom articulado con los registros administrativos que conformarán el Registro Social"/>
    <x v="0"/>
    <s v="Anual"/>
    <n v="0"/>
    <n v="43830"/>
    <s v="NULL"/>
    <n v="0"/>
    <s v="Actualizado"/>
  </r>
  <r>
    <s v="Transversales"/>
    <x v="2"/>
    <s v="C. Capítulo de Rrom"/>
    <x v="4"/>
    <n v="5663"/>
    <s v="Instrumento para focalizar la inversión con enfoque diferencial para el pueblo Rrom implementado"/>
    <x v="1"/>
    <s v="Anual"/>
    <n v="10"/>
    <n v="43830"/>
    <s v="NULL"/>
    <n v="0"/>
    <s v="Actualizado"/>
  </r>
  <r>
    <s v="Transversales"/>
    <x v="2"/>
    <s v="C. Capítulo de Rrom"/>
    <x v="4"/>
    <n v="5664"/>
    <s v="Estrategia de asistencia técnica a los entes territoriales con presencia de la Kumpañy implementada"/>
    <x v="2"/>
    <s v="Anual"/>
    <n v="30"/>
    <n v="43830"/>
    <n v="0"/>
    <n v="0"/>
    <s v="Actualizado"/>
  </r>
  <r>
    <s v="Transversales"/>
    <x v="0"/>
    <s v="B. Mayor coordinación y eficiencia para la estabilización"/>
    <x v="4"/>
    <n v="5665"/>
    <s v="Subregiones con hoja de ruta de intervención para la estabilización en operación"/>
    <x v="2"/>
    <s v="Anual"/>
    <n v="0"/>
    <n v="43830"/>
    <s v="NULL"/>
    <n v="0"/>
    <s v="Actualizado"/>
  </r>
  <r>
    <s v="Transversales"/>
    <x v="15"/>
    <s v="D. Innovación pública para un país más moderno"/>
    <x v="4"/>
    <n v="5666"/>
    <s v="Entidades del orden nacional y territorial medidas con el Índice Colombiano de Innovación Pública (ICIP)"/>
    <x v="2"/>
    <s v="Anual"/>
    <n v="210"/>
    <n v="43830"/>
    <n v="100"/>
    <n v="20"/>
    <s v="Actualizado"/>
  </r>
  <r>
    <s v="Estructurales"/>
    <x v="5"/>
    <s v="A. Seguridad, autoridad y orden para la libertad: Defensa Nacional, seguridad ciudadana y colaboración ciudadana"/>
    <x v="5"/>
    <n v="5668"/>
    <s v="Casos por secuestro"/>
    <x v="2"/>
    <s v="Mensual"/>
    <n v="15"/>
    <n v="44012"/>
    <n v="100"/>
    <n v="100"/>
    <s v="Actualizado"/>
  </r>
  <r>
    <s v="Estructurales"/>
    <x v="5"/>
    <s v="A. Seguridad, autoridad y orden para la libertad: Defensa Nacional, seguridad ciudadana y colaboración ciudadana"/>
    <x v="5"/>
    <n v="5669"/>
    <s v="Casos por extorsión"/>
    <x v="2"/>
    <s v="Mensual"/>
    <n v="15"/>
    <n v="44012"/>
    <n v="100"/>
    <n v="100"/>
    <s v="Actualizado"/>
  </r>
  <r>
    <s v="Estructurales"/>
    <x v="5"/>
    <s v="A. Seguridad, autoridad y orden para la libertad: Defensa Nacional, seguridad ciudadana y colaboración ciudadana"/>
    <x v="5"/>
    <n v="5670"/>
    <s v="Porcentaje de estructuras dedicadas a la extorsión desarticuladas"/>
    <x v="2"/>
    <s v="Anual"/>
    <n v="15"/>
    <n v="43830"/>
    <n v="100"/>
    <n v="100"/>
    <s v="Actualizado"/>
  </r>
  <r>
    <s v="Estructurales"/>
    <x v="5"/>
    <s v="A. Seguridad, autoridad y orden para la libertad: Defensa Nacional, seguridad ciudadana y colaboración ciudadana"/>
    <x v="5"/>
    <n v="5671"/>
    <s v="Atentados contra oleoductos"/>
    <x v="2"/>
    <s v="Mensual"/>
    <n v="15"/>
    <n v="44012"/>
    <n v="100"/>
    <n v="71.429000000000002"/>
    <s v="Actualizado"/>
  </r>
  <r>
    <s v="Estructurales"/>
    <x v="5"/>
    <s v="A. Seguridad, autoridad y orden para la libertad: Defensa Nacional, seguridad ciudadana y colaboración ciudadana"/>
    <x v="5"/>
    <n v="5672"/>
    <s v="Cobertura de la Señalización Marítima Nacional"/>
    <x v="2"/>
    <s v="Anual"/>
    <n v="30"/>
    <n v="43830"/>
    <s v="NULL"/>
    <n v="0"/>
    <s v="Actualizado"/>
  </r>
  <r>
    <s v="Estructurales"/>
    <x v="5"/>
    <s v="A. Seguridad, autoridad y orden para la libertad: Defensa Nacional, seguridad ciudadana y colaboración ciudadana"/>
    <x v="5"/>
    <n v="5673"/>
    <s v="Cultivos ilícitos erradicados por la fuerza pública"/>
    <x v="2"/>
    <s v="Mensual"/>
    <n v="15"/>
    <n v="44012"/>
    <n v="56.436"/>
    <n v="47.896999999999998"/>
    <s v="Actualizado"/>
  </r>
  <r>
    <s v="Estructurales"/>
    <x v="5"/>
    <s v="A. Seguridad, autoridad y orden para la libertad: Defensa Nacional, seguridad ciudadana y colaboración ciudadana"/>
    <x v="5"/>
    <n v="5674"/>
    <s v="Organizaciones criminales tipo A + B desarticuladas"/>
    <x v="2"/>
    <s v="Anual"/>
    <n v="15"/>
    <n v="43830"/>
    <n v="100"/>
    <n v="25"/>
    <s v="Actualizado"/>
  </r>
  <r>
    <s v="Estructurales"/>
    <x v="5"/>
    <s v="A. Seguridad, autoridad y orden para la libertad: Defensa Nacional, seguridad ciudadana y colaboración ciudadana"/>
    <x v="5"/>
    <n v="5675"/>
    <s v="Porcentaje de municipios afectados por extracción ilícita de minerales"/>
    <x v="2"/>
    <s v="Semestral"/>
    <n v="20"/>
    <n v="44012"/>
    <n v="7.6920000000000002"/>
    <n v="4.3479999999999999"/>
    <s v="Actualizado"/>
  </r>
  <r>
    <s v="Regional"/>
    <x v="16"/>
    <s v="Transversal"/>
    <x v="5"/>
    <n v="5676"/>
    <s v="Estaciones de control de tráfico marítimo instaladas y en operación"/>
    <x v="2"/>
    <s v="Anual"/>
    <n v="0"/>
    <n v="43830"/>
    <n v="0"/>
    <n v="0"/>
    <s v="Actualizado"/>
  </r>
  <r>
    <s v="Regional"/>
    <x v="16"/>
    <s v="Transversal"/>
    <x v="5"/>
    <n v="5677"/>
    <s v="Sedes construidas y modernizadas para el ejercicio de la Autoridad Marítima"/>
    <x v="2"/>
    <s v="Anual"/>
    <n v="0"/>
    <n v="43830"/>
    <n v="100"/>
    <n v="40"/>
    <s v="Actualizado"/>
  </r>
  <r>
    <s v="Estructurales"/>
    <x v="5"/>
    <s v="A. Seguridad, autoridad y orden para la libertad: Defensa Nacional, seguridad ciudadana y colaboración ciudadana"/>
    <x v="5"/>
    <n v="5678"/>
    <s v="Usuarios atendidos por FONDETEC con solicitudes seleccionadas y preseleccionadas"/>
    <x v="2"/>
    <s v="Mensual"/>
    <n v="10"/>
    <n v="44043"/>
    <n v="100"/>
    <n v="66.721999999999994"/>
    <s v="Actualizado"/>
  </r>
  <r>
    <s v="Estructurales"/>
    <x v="5"/>
    <s v="A. Seguridad, autoridad y orden para la libertad: Defensa Nacional, seguridad ciudadana y colaboración ciudadana"/>
    <x v="5"/>
    <n v="5679"/>
    <s v="Soluciones de vivienda-Caja Honor"/>
    <x v="1"/>
    <s v="Trimestral"/>
    <n v="5"/>
    <n v="44012"/>
    <n v="32.069000000000003"/>
    <n v="28.021000000000001"/>
    <s v="Actualizado"/>
  </r>
  <r>
    <s v="Estructurales"/>
    <x v="5"/>
    <s v="A. Seguridad, autoridad y orden para la libertad: Defensa Nacional, seguridad ciudadana y colaboración ciudadana"/>
    <x v="5"/>
    <n v="5680"/>
    <s v="Población beneficiara de la ley de veteranos y otros programas de la oferta de bienestar"/>
    <x v="0"/>
    <s v="Trimestral"/>
    <n v="15"/>
    <n v="44012"/>
    <n v="100"/>
    <n v="14.57"/>
    <s v="Actualizado"/>
  </r>
  <r>
    <s v="Estructurales"/>
    <x v="5"/>
    <s v="A. Seguridad, autoridad y orden para la libertad: Defensa Nacional, seguridad ciudadana y colaboración ciudadana"/>
    <x v="5"/>
    <n v="5681"/>
    <s v="Pasajeros transportados por servicios aéreos en rutas sociales"/>
    <x v="1"/>
    <s v="Mensual"/>
    <n v="10"/>
    <n v="44043"/>
    <n v="17.864000000000001"/>
    <n v="24.952000000000002"/>
    <s v="Actualizado"/>
  </r>
  <r>
    <s v="Estructurales"/>
    <x v="6"/>
    <s v="A. Entorno para crecer: formalización, emprendimiento y dinamización empresarial"/>
    <x v="6"/>
    <n v="5682"/>
    <s v="Distancia a la frontera del indicador de apertura de negocios del Doing Business"/>
    <x v="0"/>
    <s v="Anual"/>
    <n v="365"/>
    <n v="43830"/>
    <n v="100"/>
    <n v="98.864000000000004"/>
    <s v="Actualizado"/>
  </r>
  <r>
    <s v="Estructurales"/>
    <x v="6"/>
    <s v="A. Entorno para crecer: formalización, emprendimiento y dinamización empresarial"/>
    <x v="6"/>
    <n v="5683"/>
    <s v="Tasa neta de creación de empresas"/>
    <x v="0"/>
    <s v="Anual"/>
    <n v="90"/>
    <n v="43830"/>
    <n v="0"/>
    <n v="0"/>
    <s v="Actualizado"/>
  </r>
  <r>
    <s v="Estructurales"/>
    <x v="6"/>
    <s v="D. Estado simple: menos trámites, regulación clara y más competencia"/>
    <x v="6"/>
    <n v="5684"/>
    <s v="Mercados monitoreados para la prevención de infracciones al régimen de libre competencia"/>
    <x v="1"/>
    <s v="Anual"/>
    <n v="30"/>
    <n v="43830"/>
    <n v="100"/>
    <n v="25"/>
    <s v="Actualizado"/>
  </r>
  <r>
    <s v="Transversales"/>
    <x v="4"/>
    <s v="B. Colombia naranja: desarrollo del emprendimiento de base artística, creativa y tecnológica para la creación de las nuevas industrias"/>
    <x v="6"/>
    <n v="5685"/>
    <s v="Valor de las exportaciones reportado por las empresas atendidas por Procolombia pertenecientes a las actividades de la economía naranja"/>
    <x v="0"/>
    <s v="Trimestral"/>
    <n v="90"/>
    <n v="44012"/>
    <n v="41.435000000000002"/>
    <n v="33.43"/>
    <s v="Actualizado"/>
  </r>
  <r>
    <s v="Estructurales"/>
    <x v="6"/>
    <s v="B. Transformación empresarial: desarrollo productivo, innovación y adopción tecnológica para la productividad"/>
    <x v="6"/>
    <n v="5688"/>
    <s v="Productividad laboral de sectores no minero-energéticos"/>
    <x v="0"/>
    <s v="Anual"/>
    <n v="60"/>
    <n v="43830"/>
    <n v="100"/>
    <n v="94.352999999999994"/>
    <s v="Actualizado"/>
  </r>
  <r>
    <s v="Estructurales"/>
    <x v="6"/>
    <s v="C. Un mundo de posibilidades: aprovechamiento de mercados internacionales y atracción de inversiones productivas"/>
    <x v="6"/>
    <n v="5689"/>
    <s v="Promedio móvil de las exportaciones no minero-energéticas"/>
    <x v="0"/>
    <s v="Trimestral"/>
    <n v="90"/>
    <n v="43921"/>
    <n v="96.963999999999999"/>
    <n v="91.251999999999995"/>
    <s v="Actualizado"/>
  </r>
  <r>
    <s v="Estructurales"/>
    <x v="6"/>
    <s v="C. Un mundo de posibilidades: aprovechamiento de mercados internacionales y atracción de inversiones productivas"/>
    <x v="6"/>
    <n v="5690"/>
    <s v="Promedio móvil de Inversión Extranjera Directa (IED) no- extractiva"/>
    <x v="0"/>
    <s v="Trimestral"/>
    <n v="0"/>
    <n v="43921"/>
    <n v="100"/>
    <n v="89.340999999999994"/>
    <s v="Desactualizado"/>
  </r>
  <r>
    <s v="Estructurales"/>
    <x v="6"/>
    <s v="D. Estado simple: menos trámites, regulación clara y más competencia"/>
    <x v="6"/>
    <n v="5691"/>
    <s v="Competencia doméstica del Índice de Competitividad Global del Foro Económico Mundial"/>
    <x v="0"/>
    <s v="Anual"/>
    <n v="30"/>
    <n v="43830"/>
    <n v="98.417000000000002"/>
    <n v="90.754000000000005"/>
    <s v="Actualizado"/>
  </r>
  <r>
    <s v="Estructurales"/>
    <x v="6"/>
    <s v="F. Turismo: el propósito que nos une"/>
    <x v="6"/>
    <n v="5692"/>
    <s v="Producto interno bruto en alojamiento y servicios de comida"/>
    <x v="1"/>
    <s v="Trimestral"/>
    <n v="60"/>
    <n v="43921"/>
    <n v="19.347999999999999"/>
    <n v="87.022999999999996"/>
    <s v="Actualizado"/>
  </r>
  <r>
    <s v="Estructurales"/>
    <x v="6"/>
    <s v="F. Turismo: el propósito que nos une"/>
    <x v="6"/>
    <n v="5693"/>
    <s v="Exportaciones de servicios en la cuenta de viajes y transporte de pasajeros de la balanza de pagos"/>
    <x v="0"/>
    <s v="Trimestral"/>
    <n v="60"/>
    <n v="43921"/>
    <n v="20.96"/>
    <n v="82.198999999999998"/>
    <s v="Actualizado"/>
  </r>
  <r>
    <s v="Estructurales"/>
    <x v="6"/>
    <s v="F. Turismo: el propósito que nos une"/>
    <x v="6"/>
    <n v="5694"/>
    <s v="Visitantes no residentes que pernoctan"/>
    <x v="0"/>
    <s v="Mensual"/>
    <n v="30"/>
    <n v="43921"/>
    <n v="20.097000000000001"/>
    <n v="81.459000000000003"/>
    <s v="Desactualizado"/>
  </r>
  <r>
    <s v="Estructurales"/>
    <x v="6"/>
    <s v="F. Turismo: el propósito que nos une"/>
    <x v="6"/>
    <n v="5695"/>
    <s v="Llegada de pasajeros en cruceros internacionales"/>
    <x v="2"/>
    <s v="Mensual"/>
    <n v="25"/>
    <n v="43921"/>
    <n v="32.856000000000002"/>
    <n v="81.739000000000004"/>
    <s v="Desactualizado"/>
  </r>
  <r>
    <s v="Estructurales"/>
    <x v="6"/>
    <s v="C. Un mundo de posibilidades: aprovechamiento de mercados internacionales y atracción de inversiones productivas"/>
    <x v="6"/>
    <n v="5696"/>
    <s v="Servicios implementados e integrados a los sistemas de información de las entidades interoperando con la plataforma Ventanilla Única de Comercio Exterior"/>
    <x v="2"/>
    <s v="Semestral"/>
    <n v="30"/>
    <n v="44012"/>
    <n v="50"/>
    <n v="25"/>
    <s v="Actualizado"/>
  </r>
  <r>
    <s v="Estructurales"/>
    <x v="6"/>
    <s v="C. Un mundo de posibilidades: aprovechamiento de mercados internacionales y atracción de inversiones productivas"/>
    <x v="6"/>
    <n v="5697"/>
    <s v="Funcionalidades desarrolladas en la Ventanilla Única de Comercio Exterior"/>
    <x v="0"/>
    <s v="Semestral"/>
    <n v="30"/>
    <n v="43830"/>
    <n v="100"/>
    <n v="20"/>
    <s v="Desactualizado"/>
  </r>
  <r>
    <s v="Transversales"/>
    <x v="15"/>
    <s v="D. Innovación pública para un país más moderno"/>
    <x v="6"/>
    <n v="5698"/>
    <s v="Desafíos públicos caracterizados y conectados con el ecosistema de innovación del sector privado"/>
    <x v="2"/>
    <s v="Anual"/>
    <n v="30"/>
    <n v="43830"/>
    <n v="83.332999999999998"/>
    <n v="20.832999999999998"/>
    <s v="Actualizado"/>
  </r>
  <r>
    <s v="Transversales"/>
    <x v="4"/>
    <s v="B. Colombia naranja: desarrollo del emprendimiento de base artística, creativa y tecnológica para la creación de las nuevas industrias"/>
    <x v="6"/>
    <n v="5699"/>
    <s v="Valor de los proyectos de inversión extranjera directa acompañados por Procolombia pertenecientes a las actividades de la economía naranja"/>
    <x v="0"/>
    <s v="Anual"/>
    <n v="90"/>
    <n v="43830"/>
    <n v="100"/>
    <n v="100"/>
    <s v="Actualizado"/>
  </r>
  <r>
    <s v="Transversales"/>
    <x v="4"/>
    <s v="B. Colombia naranja: desarrollo del emprendimiento de base artística, creativa y tecnológica para la creación de las nuevas industrias"/>
    <x v="6"/>
    <n v="5700"/>
    <s v="Emprendedores y empresas pertenecientes a la economía naranja beneficiadas con los programas de asistencia técnica"/>
    <x v="0"/>
    <s v="Anual"/>
    <n v="30"/>
    <n v="43830"/>
    <n v="100"/>
    <n v="29"/>
    <s v="Actualizado"/>
  </r>
  <r>
    <s v="Transversales"/>
    <x v="1"/>
    <s v="B. Estimular tanto la productividad como la equidad, a través de la conectividad y los vínculos entre la ciudad y el campo"/>
    <x v="6"/>
    <n v="5701"/>
    <s v="Agendas integradas departamentales de competitividad, ciencia, tecnología e innovación formuladas"/>
    <x v="0"/>
    <s v="Anual"/>
    <n v="60"/>
    <n v="43830"/>
    <n v="100"/>
    <n v="100"/>
    <s v="Actualizado"/>
  </r>
  <r>
    <s v="Transversales"/>
    <x v="10"/>
    <s v="B. Educación y empoderamiento económico para la eliminación de brechas de género en el mundo del trabajo"/>
    <x v="6"/>
    <n v="5702"/>
    <s v="Empresas de mujeres acompañadas a través del Fondo Empodera"/>
    <x v="1"/>
    <s v="Anual"/>
    <n v="30"/>
    <n v="43830"/>
    <n v="100"/>
    <n v="19.55"/>
    <s v="Actualizado"/>
  </r>
  <r>
    <s v="Transversales"/>
    <x v="10"/>
    <s v="B. Educación y empoderamiento económico para la eliminación de brechas de género en el mundo del trabajo"/>
    <x v="6"/>
    <n v="5703"/>
    <s v="Empresas de participación femenina acompañadas por el programa Aldea"/>
    <x v="2"/>
    <s v="Anual"/>
    <n v="30"/>
    <n v="43830"/>
    <n v="100"/>
    <n v="31.143000000000001"/>
    <s v="Actualizado"/>
  </r>
  <r>
    <s v="Transversales"/>
    <x v="10"/>
    <s v="B. Educación y empoderamiento económico para la eliminación de brechas de género en el mundo del trabajo"/>
    <x v="6"/>
    <n v="5704"/>
    <s v="Mujeres atendidas en el programa de Atención a Población a Población Vulnerable (APV) de Artesanías de Colombia"/>
    <x v="0"/>
    <s v="Semestral"/>
    <n v="30"/>
    <n v="44012"/>
    <n v="100"/>
    <n v="100"/>
    <s v="Actualizado"/>
  </r>
  <r>
    <s v="Transversales"/>
    <x v="10"/>
    <s v="B. Educación y empoderamiento económico para la eliminación de brechas de género en el mundo del trabajo"/>
    <x v="6"/>
    <n v="5705"/>
    <s v="Mujeres participantes en actividades de mentalidad y cultura"/>
    <x v="0"/>
    <s v="Anual"/>
    <n v="60"/>
    <n v="43830"/>
    <n v="100"/>
    <n v="65.478999999999999"/>
    <s v="Actualizado"/>
  </r>
  <r>
    <s v="Transversales"/>
    <x v="10"/>
    <s v="B. Educación y empoderamiento económico para la eliminación de brechas de género en el mundo del trabajo"/>
    <x v="6"/>
    <n v="5706"/>
    <s v="Mujeres víctimas vinculadas a instrumentos de inclusión productiva para el fortalecimiento de sus iniciativas empresariales."/>
    <x v="0"/>
    <s v="Anual"/>
    <n v="15"/>
    <n v="43830"/>
    <n v="100"/>
    <n v="47.155999999999999"/>
    <s v="Actualizado"/>
  </r>
  <r>
    <s v="Transversales"/>
    <x v="2"/>
    <s v="C. Capítulo de Rrom"/>
    <x v="6"/>
    <n v="5707"/>
    <s v="Kumpañy y Organizaciones  con estrategias de comercialización para apoyar unidades productivas identificadas con el aval de los representantes legales."/>
    <x v="0"/>
    <s v="Anual"/>
    <n v="15"/>
    <n v="43830"/>
    <n v="100"/>
    <n v="100"/>
    <s v="Actualizado"/>
  </r>
  <r>
    <s v="Estructurales"/>
    <x v="6"/>
    <s v="B. Transformación empresarial: desarrollo productivo, innovación y adopción tecnológica para la productividad"/>
    <x v="6"/>
    <n v="5708"/>
    <s v="Proyectos de innovación y desarrollo tecnológico cofinanciados"/>
    <x v="1"/>
    <s v="Anual"/>
    <n v="30"/>
    <n v="43830"/>
    <n v="100"/>
    <n v="41.25"/>
    <s v="Actualizado"/>
  </r>
  <r>
    <s v="Estructurales"/>
    <x v="6"/>
    <s v="A. Entorno para crecer: formalización, emprendimiento y dinamización empresarial"/>
    <x v="6"/>
    <n v="5709"/>
    <s v="Cámaras de Comercio con Ventanilla Única empresarial en Operación"/>
    <x v="0"/>
    <s v="Anual"/>
    <n v="20"/>
    <n v="43830"/>
    <n v="100"/>
    <n v="7.1429999999999998"/>
    <s v="Actualizado"/>
  </r>
  <r>
    <s v="Estructurales"/>
    <x v="6"/>
    <s v="B. Transformación empresarial: desarrollo productivo, innovación y adopción tecnológica para la productividad"/>
    <x v="6"/>
    <n v="5710"/>
    <s v="Laboratorios asistidos para el mejoramiento de sus capacidades empresariales"/>
    <x v="0"/>
    <s v="Anual"/>
    <n v="30"/>
    <n v="43830"/>
    <n v="100"/>
    <n v="48"/>
    <s v="Actualizado"/>
  </r>
  <r>
    <s v="Estructurales"/>
    <x v="6"/>
    <s v="B. Transformación empresarial: desarrollo productivo, innovación y adopción tecnológica para la productividad"/>
    <x v="6"/>
    <n v="5711"/>
    <s v="Empresas atendidas a través de estrategias de encadenamientos"/>
    <x v="0"/>
    <s v="Semestral"/>
    <n v="30"/>
    <n v="43830"/>
    <n v="100"/>
    <n v="50"/>
    <s v="Desactualizado"/>
  </r>
  <r>
    <s v="Estructurales"/>
    <x v="6"/>
    <s v="B. Transformación empresarial: desarrollo productivo, innovación y adopción tecnológica para la productividad"/>
    <x v="6"/>
    <n v="5712"/>
    <s v="Intervenciones a empresas en programas de extensionismo (Fábricas de Productividad)"/>
    <x v="0"/>
    <s v="Anual"/>
    <n v="30"/>
    <n v="43830"/>
    <n v="100"/>
    <n v="33.049999999999997"/>
    <s v="Actualizado"/>
  </r>
  <r>
    <s v="Estructurales"/>
    <x v="6"/>
    <s v="B. Transformación empresarial: desarrollo productivo, innovación y adopción tecnológica para la productividad"/>
    <x v="6"/>
    <n v="5713"/>
    <s v="Variación promedio de la productividad de las empresas intervenidas por el Programa Fábricas de Productividad"/>
    <x v="0"/>
    <s v="Anual"/>
    <n v="60"/>
    <n v="43830"/>
    <n v="100"/>
    <n v="100"/>
    <s v="Actualizado"/>
  </r>
  <r>
    <s v="Estructurales"/>
    <x v="6"/>
    <s v="A. Entorno para crecer: formalización, emprendimiento y dinamización empresarial"/>
    <x v="6"/>
    <n v="5714"/>
    <s v="Micro, pequeñas y medianas empresas acompañadas a través de estrategias de desarrollo empresarial"/>
    <x v="0"/>
    <s v="Trimestral"/>
    <n v="30"/>
    <n v="43921"/>
    <n v="61.331000000000003"/>
    <n v="50.042999999999999"/>
    <s v="Desactualizado"/>
  </r>
  <r>
    <s v="Estructurales"/>
    <x v="6"/>
    <s v="A. Entorno para crecer: formalización, emprendimiento y dinamización empresarial"/>
    <x v="6"/>
    <n v="5716"/>
    <s v="Emprendimientos dinámicos acelerados"/>
    <x v="0"/>
    <s v="Anual"/>
    <n v="30"/>
    <n v="43830"/>
    <n v="100"/>
    <n v="6.3159999999999998"/>
    <s v="Actualizado"/>
  </r>
  <r>
    <s v="Estructurales"/>
    <x v="6"/>
    <s v="A. Entorno para crecer: formalización, emprendimiento y dinamización empresarial"/>
    <x v="6"/>
    <n v="5717"/>
    <s v="Incubadoras fortalecidas"/>
    <x v="0"/>
    <s v="Anual"/>
    <n v="30"/>
    <n v="43830"/>
    <s v="NULL"/>
    <n v="0"/>
    <s v="Actualizado"/>
  </r>
  <r>
    <s v="Estructurales"/>
    <x v="6"/>
    <s v="A. Entorno para crecer: formalización, emprendimiento y dinamización empresarial"/>
    <x v="6"/>
    <n v="5718"/>
    <s v="Aceleradoras fortalecidas"/>
    <x v="0"/>
    <s v="Anual"/>
    <n v="30"/>
    <n v="43830"/>
    <n v="100"/>
    <n v="28.571000000000002"/>
    <s v="Actualizado"/>
  </r>
  <r>
    <s v="Estructurales"/>
    <x v="6"/>
    <s v="A. Entorno para crecer: formalización, emprendimiento y dinamización empresarial"/>
    <x v="6"/>
    <n v="5719"/>
    <s v="Compromisos de inversión en fondos de capital de riesgo"/>
    <x v="0"/>
    <s v="Mensual"/>
    <n v="15"/>
    <n v="44043"/>
    <n v="90.54"/>
    <n v="80.831999999999994"/>
    <s v="Actualizado"/>
  </r>
  <r>
    <s v="Estructurales"/>
    <x v="6"/>
    <s v="A. Entorno para crecer: formalización, emprendimiento y dinamización empresarial"/>
    <x v="6"/>
    <n v="5720"/>
    <s v="Pequeñas y medianas empresas beneficiarias de productos financieros"/>
    <x v="0"/>
    <s v="Mensual"/>
    <n v="90"/>
    <n v="44043"/>
    <n v="97.614000000000004"/>
    <n v="48.296999999999997"/>
    <s v="Actualizado"/>
  </r>
  <r>
    <s v="Estructurales"/>
    <x v="6"/>
    <s v="A. Entorno para crecer: formalización, emprendimiento y dinamización empresarial"/>
    <x v="6"/>
    <n v="5721"/>
    <s v="Valor de los créditos garantizados a través del Fondo Nacional de Garantías"/>
    <x v="1"/>
    <s v="Anual"/>
    <n v="30"/>
    <n v="43830"/>
    <n v="100"/>
    <n v="25.606999999999999"/>
    <s v="Actualizado"/>
  </r>
  <r>
    <s v="Estructurales"/>
    <x v="6"/>
    <s v="A. Entorno para crecer: formalización, emprendimiento y dinamización empresarial"/>
    <x v="6"/>
    <n v="5722"/>
    <s v="Empresas vinculadas al programa de crecimiento empresarial para la formalización"/>
    <x v="0"/>
    <s v="Anual"/>
    <n v="30"/>
    <n v="43830"/>
    <n v="100"/>
    <n v="100"/>
    <s v="Actualizado"/>
  </r>
  <r>
    <s v="Estructurales"/>
    <x v="3"/>
    <s v="F. Trabajo decente, acceso a mercados e ingresos dignos: acelerando la inclusión productiva"/>
    <x v="6"/>
    <n v="5723"/>
    <s v="Emprendimientos inclusivos fortalecidos"/>
    <x v="0"/>
    <s v="Anual"/>
    <n v="15"/>
    <n v="43830"/>
    <n v="100"/>
    <n v="49.25"/>
    <s v="Actualizado"/>
  </r>
  <r>
    <s v="Regional"/>
    <x v="17"/>
    <s v="Transversal"/>
    <x v="6"/>
    <n v="5724"/>
    <s v="Promedio móvil de las exportaciones de bienes no minero energéticos (4 años)(Santanderes)"/>
    <x v="0"/>
    <s v="Anual"/>
    <n v="90"/>
    <n v="43830"/>
    <n v="100"/>
    <n v="87.188000000000002"/>
    <s v="Actualizado"/>
  </r>
  <r>
    <s v="Regional"/>
    <x v="18"/>
    <s v="Transversal"/>
    <x v="6"/>
    <n v="5725"/>
    <s v="Promedio móvil de las exportaciones de bienes no minero energéticos (4 años)(Orinoquía)"/>
    <x v="0"/>
    <s v="Anual"/>
    <n v="90"/>
    <n v="43830"/>
    <n v="100"/>
    <n v="100"/>
    <s v="Actualizado"/>
  </r>
  <r>
    <s v="Regional"/>
    <x v="19"/>
    <s v="Transversal"/>
    <x v="6"/>
    <n v="5726"/>
    <s v="Promedio móvil de las exportaciones de bienes no minero energéticos (4 años)(Antioquia)"/>
    <x v="0"/>
    <s v="Anual"/>
    <n v="90"/>
    <n v="43830"/>
    <n v="98.813000000000002"/>
    <n v="88.102999999999994"/>
    <s v="Actualizado"/>
  </r>
  <r>
    <s v="Regional"/>
    <x v="19"/>
    <s v="Transversal"/>
    <x v="6"/>
    <n v="5727"/>
    <s v="Promedio móvil de las exportaciones de bienes no minero energéticos (4 años)(Eje Cafetero)"/>
    <x v="0"/>
    <s v="Anual"/>
    <n v="90"/>
    <n v="43830"/>
    <n v="99.114999999999995"/>
    <n v="87.257000000000005"/>
    <s v="Actualizado"/>
  </r>
  <r>
    <s v="Transversales"/>
    <x v="20"/>
    <s v="A. Desarrollo minero energético con responsabilidad ambiental y social"/>
    <x v="21"/>
    <n v="5728"/>
    <s v="Producto Interno Bruto (PIB) minero real"/>
    <x v="0"/>
    <s v="Trimestral"/>
    <n v="50"/>
    <n v="43921"/>
    <n v="21.097000000000001"/>
    <n v="89.567999999999998"/>
    <s v="Actualizado"/>
  </r>
  <r>
    <s v="Transversales"/>
    <x v="20"/>
    <s v="A. Desarrollo minero energético con responsabilidad ambiental y social"/>
    <x v="21"/>
    <n v="5729"/>
    <s v="Promedio móvil de la inversión extranjera directa en minería"/>
    <x v="0"/>
    <s v="Anual"/>
    <n v="90"/>
    <n v="43830"/>
    <n v="69.533000000000001"/>
    <n v="69.533000000000001"/>
    <s v="Actualizado"/>
  </r>
  <r>
    <s v="Transversales"/>
    <x v="20"/>
    <s v="A. Desarrollo minero energético con responsabilidad ambiental y social"/>
    <x v="21"/>
    <n v="5730"/>
    <s v="Puntaje de Colombia en el índice de atracción de la inversión (Fraser)"/>
    <x v="0"/>
    <s v="Anual"/>
    <n v="60"/>
    <n v="43830"/>
    <n v="100"/>
    <n v="96.65"/>
    <s v="Actualizado"/>
  </r>
  <r>
    <s v="Transversales"/>
    <x v="8"/>
    <s v="A. Energía que transforma: hacia un sector energético más innovador, competitivo, limpio y equitativo"/>
    <x v="21"/>
    <n v="5731"/>
    <s v="Promedio de la duración de interrupciones del servicio de energía eléctrica al año"/>
    <x v="1"/>
    <s v="Anual"/>
    <n v="120"/>
    <n v="43830"/>
    <n v="50.97"/>
    <n v="42.86"/>
    <s v="Actualizado"/>
  </r>
  <r>
    <s v="Transversales"/>
    <x v="8"/>
    <s v="A. Energía que transforma: hacia un sector energético más innovador, competitivo, limpio y equitativo"/>
    <x v="21"/>
    <n v="5732"/>
    <s v="Promedio de la cantidad de interrupciones del servicio de energía eléctrica al año"/>
    <x v="1"/>
    <s v="Anual"/>
    <n v="120"/>
    <n v="43830"/>
    <n v="0"/>
    <n v="0"/>
    <s v="Actualizado"/>
  </r>
  <r>
    <s v="Transversales"/>
    <x v="20"/>
    <s v="A. Desarrollo minero energético con responsabilidad ambiental y social"/>
    <x v="21"/>
    <n v="5733"/>
    <s v="Intensidad energética"/>
    <x v="0"/>
    <s v="Anual"/>
    <n v="0"/>
    <n v="43830"/>
    <n v="100"/>
    <n v="100"/>
    <s v="Actualizado"/>
  </r>
  <r>
    <s v="Transversales"/>
    <x v="20"/>
    <s v="B. Seguridad energética para el desarrollo productivo"/>
    <x v="21"/>
    <n v="5734"/>
    <s v="Capacidad instalada de generación de energía eléctrica"/>
    <x v="0"/>
    <s v="Anual"/>
    <n v="45"/>
    <n v="43830"/>
    <n v="100"/>
    <n v="11.44"/>
    <s v="Actualizado"/>
  </r>
  <r>
    <s v="Transversales"/>
    <x v="20"/>
    <s v="B. Seguridad energética para el desarrollo productivo"/>
    <x v="21"/>
    <n v="5735"/>
    <s v="Capacidad de generación de energía eléctrica a partir de Fuentes No Convencionales de Energía Renovable comprometida"/>
    <x v="0"/>
    <s v="Anual"/>
    <n v="30"/>
    <n v="43830"/>
    <n v="100"/>
    <n v="100"/>
    <s v="Actualizado"/>
  </r>
  <r>
    <s v="Transversales"/>
    <x v="8"/>
    <s v="A. Energía que transforma: hacia un sector energético más innovador, competitivo, limpio y equitativo"/>
    <x v="21"/>
    <n v="5736"/>
    <s v="Usuarios con el servicio de gas combustible  por redes"/>
    <x v="1"/>
    <s v="Trimestral"/>
    <n v="60"/>
    <n v="43921"/>
    <n v="100"/>
    <n v="95.95"/>
    <s v="Actualizado"/>
  </r>
  <r>
    <s v="Transversales"/>
    <x v="8"/>
    <s v="A. Energía que transforma: hacia un sector energético más innovador, competitivo, limpio y equitativo"/>
    <x v="21"/>
    <n v="5737"/>
    <s v="Usuarios beneficiados con programas de sustitución de leña"/>
    <x v="0"/>
    <s v="Anual"/>
    <n v="150"/>
    <n v="43830"/>
    <n v="0"/>
    <n v="0"/>
    <s v="Actualizado"/>
  </r>
  <r>
    <s v="Transversales"/>
    <x v="8"/>
    <s v="A. Energía que transforma: hacia un sector energético más innovador, competitivo, limpio y equitativo"/>
    <x v="21"/>
    <n v="5738"/>
    <s v="Usuarios beneficiados con programas de eficiencia energética"/>
    <x v="0"/>
    <s v="Semestral"/>
    <n v="90"/>
    <n v="44012"/>
    <n v="63.981000000000002"/>
    <n v="45.49"/>
    <s v="Actualizado"/>
  </r>
  <r>
    <s v="Transversales"/>
    <x v="8"/>
    <s v="A. Energía que transforma: hacia un sector energético más innovador, competitivo, limpio y equitativo"/>
    <x v="21"/>
    <n v="5739"/>
    <s v="Usuarios con equipo de medición inteligente instalada"/>
    <x v="0"/>
    <s v="Anual"/>
    <n v="60"/>
    <n v="43830"/>
    <s v="NULL"/>
    <n v="2.86"/>
    <s v="Actualizado"/>
  </r>
  <r>
    <s v="Transversales"/>
    <x v="20"/>
    <s v="B. Seguridad energética para el desarrollo productivo"/>
    <x v="21"/>
    <n v="5740"/>
    <s v="Nueva infraestructura energética para comercio internacional"/>
    <x v="0"/>
    <s v="Anual"/>
    <n v="30"/>
    <n v="43830"/>
    <s v="NULL"/>
    <n v="0"/>
    <s v="Actualizado"/>
  </r>
  <r>
    <s v="Transversales"/>
    <x v="8"/>
    <s v="A. Energía que transforma: hacia un sector energético más innovador, competitivo, limpio y equitativo"/>
    <x v="21"/>
    <n v="5741"/>
    <s v="Nuevos usuarios con servicio de energía eléctrica"/>
    <x v="1"/>
    <s v="Trimestral"/>
    <n v="45"/>
    <n v="44012"/>
    <n v="36.994999999999997"/>
    <n v="25.785"/>
    <s v="Actualizado"/>
  </r>
  <r>
    <s v="Transversales"/>
    <x v="20"/>
    <s v="A. Desarrollo minero energético con responsabilidad ambiental y social"/>
    <x v="21"/>
    <n v="5742"/>
    <s v="Nuevos Planes de Energización Rural Sostenible estructurados"/>
    <x v="0"/>
    <s v="Anual"/>
    <n v="60"/>
    <n v="43830"/>
    <s v="NULL"/>
    <n v="0"/>
    <s v="Actualizado"/>
  </r>
  <r>
    <s v="Transversales"/>
    <x v="1"/>
    <s v="B. Estimular tanto la productividad como la equidad, a través de la conectividad y los vínculos entre la ciudad y el campo"/>
    <x v="21"/>
    <n v="5743"/>
    <s v="Nuevos usuarios con servicio de energía eléctrica en municipios PDET"/>
    <x v="1"/>
    <s v="Trimestral"/>
    <n v="45"/>
    <n v="44012"/>
    <n v="39.902000000000001"/>
    <n v="38.354999999999997"/>
    <s v="Actualizado"/>
  </r>
  <r>
    <s v="Transversales"/>
    <x v="20"/>
    <s v="B. Seguridad energética para el desarrollo productivo"/>
    <x v="21"/>
    <n v="5744"/>
    <s v="Reservas probadas de gas"/>
    <x v="1"/>
    <s v="Anual"/>
    <n v="120"/>
    <n v="43830"/>
    <n v="84.210999999999999"/>
    <n v="84.210999999999999"/>
    <s v="Actualizado"/>
  </r>
  <r>
    <s v="Transversales"/>
    <x v="20"/>
    <s v="B. Seguridad energética para el desarrollo productivo"/>
    <x v="21"/>
    <n v="5745"/>
    <s v="Reservas probadas de crudo"/>
    <x v="1"/>
    <s v="Anual"/>
    <n v="120"/>
    <n v="43830"/>
    <n v="100"/>
    <n v="100"/>
    <s v="Actualizado"/>
  </r>
  <r>
    <s v="Transversales"/>
    <x v="20"/>
    <s v="B. Seguridad energética para el desarrollo productivo"/>
    <x v="21"/>
    <n v="5746"/>
    <s v="Producción promedio diaria de gas"/>
    <x v="0"/>
    <s v="Mensual"/>
    <n v="30"/>
    <n v="44012"/>
    <n v="100"/>
    <n v="100"/>
    <s v="Actualizado"/>
  </r>
  <r>
    <s v="Transversales"/>
    <x v="20"/>
    <s v="B. Seguridad energética para el desarrollo productivo"/>
    <x v="21"/>
    <n v="5747"/>
    <s v="Sísmica 2D equivalente"/>
    <x v="0"/>
    <s v="Mensual"/>
    <n v="10"/>
    <n v="44043"/>
    <n v="11.491"/>
    <n v="79.930000000000007"/>
    <s v="Actualizado"/>
  </r>
  <r>
    <s v="Transversales"/>
    <x v="20"/>
    <s v="B. Seguridad energética para el desarrollo productivo"/>
    <x v="21"/>
    <n v="5748"/>
    <s v="Contenido de azufre en gasolina"/>
    <x v="0"/>
    <s v="Mensual"/>
    <n v="5"/>
    <n v="44043"/>
    <n v="100"/>
    <n v="82"/>
    <s v="Actualizado"/>
  </r>
  <r>
    <s v="Transversales"/>
    <x v="20"/>
    <s v="B. Seguridad energética para el desarrollo productivo"/>
    <x v="21"/>
    <n v="5749"/>
    <s v="Contenido de azufre en diésel"/>
    <x v="0"/>
    <s v="Mensual"/>
    <n v="0"/>
    <n v="44043"/>
    <n v="100"/>
    <n v="100"/>
    <s v="Actualizado"/>
  </r>
  <r>
    <s v="Transversales"/>
    <x v="20"/>
    <s v="A. Desarrollo minero energético con responsabilidad ambiental y social"/>
    <x v="21"/>
    <n v="5750"/>
    <s v="Instrumentos de coordinación con autoridades municipales o distritales"/>
    <x v="2"/>
    <s v="Semestral"/>
    <n v="30"/>
    <n v="44012"/>
    <n v="73.332999999999998"/>
    <n v="100"/>
    <s v="Actualizado"/>
  </r>
  <r>
    <s v="Transversales"/>
    <x v="20"/>
    <s v="A. Desarrollo minero energético con responsabilidad ambiental y social"/>
    <x v="21"/>
    <n v="5751"/>
    <s v="Porcentaje del grado de cumplimiento de obligaciones mineras"/>
    <x v="0"/>
    <s v="Trimestral"/>
    <n v="0"/>
    <n v="44012"/>
    <n v="100"/>
    <n v="98.213999999999999"/>
    <s v="Actualizado"/>
  </r>
  <r>
    <s v="Transversales"/>
    <x v="20"/>
    <s v="A. Desarrollo minero energético con responsabilidad ambiental y social"/>
    <x v="21"/>
    <n v="5752"/>
    <s v="Producción de carbón"/>
    <x v="0"/>
    <s v="Trimestral"/>
    <n v="60"/>
    <n v="43921"/>
    <n v="22.367999999999999"/>
    <n v="81.98"/>
    <s v="Actualizado"/>
  </r>
  <r>
    <s v="Transversales"/>
    <x v="20"/>
    <s v="A. Desarrollo minero energético con responsabilidad ambiental y social"/>
    <x v="21"/>
    <n v="5753"/>
    <s v="Producción de oro en títulos mineros"/>
    <x v="0"/>
    <s v="Trimestral"/>
    <n v="60"/>
    <n v="43921"/>
    <n v="45.381"/>
    <n v="100"/>
    <s v="Actualizado"/>
  </r>
  <r>
    <s v="Transversales"/>
    <x v="20"/>
    <s v="A. Desarrollo minero energético con responsabilidad ambiental y social"/>
    <x v="21"/>
    <n v="5754"/>
    <s v="Distritos con evaluación integral del potencial metalogénico"/>
    <x v="2"/>
    <s v="Anual"/>
    <n v="0"/>
    <n v="43830"/>
    <s v="NULL"/>
    <n v="16.667000000000002"/>
    <s v="Actualizado"/>
  </r>
  <r>
    <s v="Transversales"/>
    <x v="7"/>
    <s v="A. Colombia se conecta: masificación de la banda ancha e inclusión digital de todos los colombianos"/>
    <x v="7"/>
    <n v="5755"/>
    <s v="Porcentaje de hogares con conexión a Internet suscrita"/>
    <x v="1"/>
    <s v="Anual"/>
    <n v="120"/>
    <n v="43830"/>
    <n v="87.668999999999997"/>
    <n v="74.143000000000001"/>
    <s v="Actualizado"/>
  </r>
  <r>
    <s v="Transversales"/>
    <x v="7"/>
    <s v="B. Hacia una sociedad digital e industria 4.0: por una relación más eficiente, efectiva y transparente entre mercados, ciudadanos y Estado"/>
    <x v="7"/>
    <n v="5758"/>
    <s v="Transacciones digitales realizadas"/>
    <x v="1"/>
    <s v="Anual"/>
    <n v="120"/>
    <n v="43830"/>
    <n v="100"/>
    <n v="69.513999999999996"/>
    <s v="Actualizado"/>
  </r>
  <r>
    <s v="Transversales"/>
    <x v="7"/>
    <s v="B. Hacia una sociedad digital e industria 4.0: por una relación más eficiente, efectiva y transparente entre mercados, ciudadanos y Estado"/>
    <x v="7"/>
    <n v="5759"/>
    <s v="Porcentaje de entidades del orden nacional y territorial que identifican y valoran los riesgos de seguridad digital"/>
    <x v="2"/>
    <s v="Anual"/>
    <n v="180"/>
    <n v="43830"/>
    <n v="100"/>
    <n v="27.277999999999999"/>
    <s v="Actualizado"/>
  </r>
  <r>
    <s v="Transversales"/>
    <x v="7"/>
    <s v="A. Colombia se conecta: masificación de la banda ancha e inclusión digital de todos los colombianos"/>
    <x v="7"/>
    <n v="5760"/>
    <s v="Porcentaje de cabeceras municipales de municipios PDET conectadas a Internet de alta velocidad"/>
    <x v="0"/>
    <s v="Anual"/>
    <n v="30"/>
    <n v="43830"/>
    <n v="100"/>
    <n v="100"/>
    <s v="Actualizado"/>
  </r>
  <r>
    <s v="Transversales"/>
    <x v="7"/>
    <s v="A. Colombia se conecta: masificación de la banda ancha e inclusión digital de todos los colombianos"/>
    <x v="7"/>
    <n v="5761"/>
    <s v="Personas con discapacidad capacitadas en TIC"/>
    <x v="1"/>
    <s v="Trimestral"/>
    <n v="60"/>
    <n v="44012"/>
    <n v="0"/>
    <n v="22.48"/>
    <s v="Actualizado"/>
  </r>
  <r>
    <s v="Transversales"/>
    <x v="7"/>
    <s v="A. Colombia se conecta: masificación de la banda ancha e inclusión digital de todos los colombianos"/>
    <x v="7"/>
    <n v="5762"/>
    <s v="Conexiones a Internet con más de 10 Mbps de descarga en funcionamiento"/>
    <x v="0"/>
    <s v="Trimestral"/>
    <n v="150"/>
    <n v="43830"/>
    <n v="100"/>
    <n v="77.122"/>
    <s v="Actualizado"/>
  </r>
  <r>
    <s v="Transversales"/>
    <x v="7"/>
    <s v="A. Colombia se conecta: masificación de la banda ancha e inclusión digital de todos los colombianos"/>
    <x v="7"/>
    <n v="5763"/>
    <s v="Conexiones a Internet móvil 4G suscritas"/>
    <x v="0"/>
    <s v="Trimestral"/>
    <n v="150"/>
    <n v="43830"/>
    <n v="100"/>
    <n v="78.911000000000001"/>
    <s v="Actualizado"/>
  </r>
  <r>
    <s v="Transversales"/>
    <x v="0"/>
    <s v="A. Acciones efectivas para la política de estabilización: intervención coordinada en zonas estratégicas con seguridad, justicia y equidad"/>
    <x v="7"/>
    <n v="5764"/>
    <s v="Porcentaje de cabeceras municipales de municipios PDET conectadas a Internet de alta velocidad"/>
    <x v="0"/>
    <s v="Anual"/>
    <n v="30"/>
    <n v="43830"/>
    <n v="100"/>
    <n v="100"/>
    <s v="Actualizado"/>
  </r>
  <r>
    <s v="Estructurales"/>
    <x v="6"/>
    <s v="B. Transformación empresarial: desarrollo productivo, innovación y adopción tecnológica para la productividad"/>
    <x v="7"/>
    <n v="5766"/>
    <s v="Personas capacitadas en programas de tecnologías de la información y generación de nuevos negocios"/>
    <x v="1"/>
    <s v="Semestral"/>
    <n v="30"/>
    <n v="44012"/>
    <n v="100"/>
    <n v="69.111999999999995"/>
    <s v="Actualizado"/>
  </r>
  <r>
    <s v="Transversales"/>
    <x v="7"/>
    <s v="A. Colombia se conecta: masificación de la banda ancha e inclusión digital de todos los colombianos"/>
    <x v="7"/>
    <n v="5767"/>
    <s v="Contenidos en plataforma RTVC PLAY en funcionamiento"/>
    <x v="1"/>
    <s v="Anual"/>
    <n v="5"/>
    <n v="43830"/>
    <n v="100"/>
    <n v="23.882999999999999"/>
    <s v="Actualizado"/>
  </r>
  <r>
    <s v="Transversales"/>
    <x v="7"/>
    <s v="A. Colombia se conecta: masificación de la banda ancha e inclusión digital de todos los colombianos"/>
    <x v="7"/>
    <n v="5768"/>
    <s v="Formaciones en uso seguro y responsable de las TIC"/>
    <x v="1"/>
    <s v="Trimestral"/>
    <n v="60"/>
    <n v="44012"/>
    <n v="45.759"/>
    <n v="22.260999999999999"/>
    <s v="Actualizado"/>
  </r>
  <r>
    <s v="Transversales"/>
    <x v="7"/>
    <s v="A. Colombia se conecta: masificación de la banda ancha e inclusión digital de todos los colombianos"/>
    <x v="7"/>
    <n v="5769"/>
    <s v="Formaciones en competencias digitales"/>
    <x v="1"/>
    <s v="Trimestral"/>
    <n v="60"/>
    <n v="44012"/>
    <n v="0"/>
    <n v="21.33"/>
    <s v="Actualizado"/>
  </r>
  <r>
    <s v="Transversales"/>
    <x v="7"/>
    <s v="B. Hacia una sociedad digital e industria 4.0: por una relación más eficiente, efectiva y transparente entre mercados, ciudadanos y Estado"/>
    <x v="7"/>
    <n v="5770"/>
    <s v="Trámites de alto impacto ciudadano transformados digitalmente"/>
    <x v="2"/>
    <s v="Anual"/>
    <n v="0"/>
    <n v="43830"/>
    <n v="28.571000000000002"/>
    <n v="5.8819999999999997"/>
    <s v="Actualizado"/>
  </r>
  <r>
    <s v="Transversales"/>
    <x v="7"/>
    <s v="B. Hacia una sociedad digital e industria 4.0: por una relación más eficiente, efectiva y transparente entre mercados, ciudadanos y Estado"/>
    <x v="7"/>
    <n v="5771"/>
    <s v="Usuarios únicos del Modelo de Servicios Ciudadanos Digitales"/>
    <x v="1"/>
    <s v="Anual"/>
    <n v="0"/>
    <n v="43830"/>
    <n v="0"/>
    <n v="0"/>
    <s v="Actualizado"/>
  </r>
  <r>
    <s v="Transversales"/>
    <x v="7"/>
    <s v="B. Hacia una sociedad digital e industria 4.0: por una relación más eficiente, efectiva y transparente entre mercados, ciudadanos y Estado"/>
    <x v="7"/>
    <n v="5772"/>
    <s v="Porcentaje de entidades del orden nacional con proyectos de uso de datos abiertos desarrollados"/>
    <x v="2"/>
    <s v="Anual"/>
    <n v="0"/>
    <n v="43830"/>
    <n v="100"/>
    <n v="14.634"/>
    <s v="Actualizado"/>
  </r>
  <r>
    <s v="Transversales"/>
    <x v="7"/>
    <s v="B. Hacia una sociedad digital e industria 4.0: por una relación más eficiente, efectiva y transparente entre mercados, ciudadanos y Estado"/>
    <x v="7"/>
    <n v="5773"/>
    <s v="Porcentaje de entidades del orden nacional utilizando software público o cívico disponible en código abierto"/>
    <x v="2"/>
    <s v="Anual"/>
    <n v="0"/>
    <n v="43830"/>
    <n v="100"/>
    <n v="16.949000000000002"/>
    <s v="Actualizado"/>
  </r>
  <r>
    <s v="Transversales"/>
    <x v="7"/>
    <s v="B. Hacia una sociedad digital e industria 4.0: por una relación más eficiente, efectiva y transparente entre mercados, ciudadanos y Estado"/>
    <x v="7"/>
    <n v="5774"/>
    <s v="Porcentaje de entidades públicas que utilizan habilitador de Arquitectura de Gobierno Digital"/>
    <x v="2"/>
    <s v="Anual"/>
    <n v="180"/>
    <n v="43830"/>
    <n v="100"/>
    <n v="50"/>
    <s v="Actualizado"/>
  </r>
  <r>
    <s v="Transversales"/>
    <x v="10"/>
    <s v="B. Educación y empoderamiento económico para la eliminación de brechas de género en el mundo del trabajo"/>
    <x v="7"/>
    <n v="5775"/>
    <s v="Mujeres formadas en el uso y apropiación de las TIC"/>
    <x v="1"/>
    <s v="Trimestral"/>
    <n v="60"/>
    <n v="44012"/>
    <n v="0"/>
    <n v="25"/>
    <s v="Actualizado"/>
  </r>
  <r>
    <s v="Transversales"/>
    <x v="2"/>
    <s v="C. Capítulo de Rrom"/>
    <x v="7"/>
    <n v="5776"/>
    <s v="Encuentro realizado"/>
    <x v="1"/>
    <s v="Anual"/>
    <n v="0"/>
    <n v="43830"/>
    <n v="100"/>
    <n v="25"/>
    <s v="Actualizado"/>
  </r>
  <r>
    <s v="Transversales"/>
    <x v="21"/>
    <s v="A. Gobernanza e institucionalidad moderna para el transporte y la logística eficientes y seguros"/>
    <x v="0"/>
    <n v="5777"/>
    <s v="Fallecidos por siniestros viales"/>
    <x v="1"/>
    <s v="Anual"/>
    <n v="210"/>
    <n v="43830"/>
    <n v="0"/>
    <n v="0"/>
    <s v="Actualizado"/>
  </r>
  <r>
    <s v="Transversales"/>
    <x v="21"/>
    <s v="A. Gobernanza e institucionalidad moderna para el transporte y la logística eficientes y seguros"/>
    <x v="0"/>
    <n v="5778"/>
    <s v="Personas lesionadas con incapacidades permanentes por siniestros viales"/>
    <x v="1"/>
    <s v="Anual"/>
    <n v="210"/>
    <n v="43830"/>
    <n v="100"/>
    <n v="40.353000000000002"/>
    <s v="Actualizado"/>
  </r>
  <r>
    <s v="Transversales"/>
    <x v="9"/>
    <s v="A. Sectores comprometidos con la sostenibilidad y la mitigación del cambio climático"/>
    <x v="0"/>
    <n v="5779"/>
    <s v="Vehículos eléctricos registrados en el RUNT"/>
    <x v="0"/>
    <s v="Anual"/>
    <n v="30"/>
    <n v="43830"/>
    <n v="100"/>
    <n v="35.843000000000004"/>
    <s v="Actualizado"/>
  </r>
  <r>
    <s v="Transversales"/>
    <x v="21"/>
    <s v="B. Movilidad urbano-regional sostenible para la equidad, la competitividad y la calidad de vida"/>
    <x v="0"/>
    <n v="5780"/>
    <s v="Promedio de viajes día hábil en sistemas de transporte público cofinanciados por la Nación"/>
    <x v="2"/>
    <s v="Trimestral"/>
    <n v="30"/>
    <n v="44012"/>
    <n v="51.46"/>
    <n v="100"/>
    <s v="Actualizado"/>
  </r>
  <r>
    <s v="Transversales"/>
    <x v="21"/>
    <s v="C. Corredores estratégicos intermodales: red de transporte nacional, nodos logísticos y eficiencia modal"/>
    <x v="0"/>
    <n v="5781"/>
    <s v="Edad promedio del parque automotor de carga de la flota de vehículos con peso bruto superior a 10,5 toneladas"/>
    <x v="0"/>
    <s v="Trimestral"/>
    <n v="30"/>
    <n v="44012"/>
    <n v="47.5"/>
    <n v="31.667000000000002"/>
    <s v="Actualizado"/>
  </r>
  <r>
    <s v="Transversales"/>
    <x v="21"/>
    <s v="C. Corredores estratégicos intermodales: red de transporte nacional, nodos logísticos y eficiencia modal"/>
    <x v="0"/>
    <n v="5782"/>
    <s v="Carga transportada en el modo fluvial"/>
    <x v="0"/>
    <s v="Semestral"/>
    <n v="60"/>
    <n v="44012"/>
    <n v="38.783000000000001"/>
    <n v="62.268000000000001"/>
    <s v="Actualizado"/>
  </r>
  <r>
    <s v="Transversales"/>
    <x v="21"/>
    <s v="C. Corredores estratégicos intermodales: red de transporte nacional, nodos logísticos y eficiencia modal"/>
    <x v="0"/>
    <n v="5783"/>
    <s v="Vía férrea con operación comercial"/>
    <x v="0"/>
    <s v="Trimestral"/>
    <n v="15"/>
    <n v="44012"/>
    <n v="100"/>
    <n v="100"/>
    <s v="Actualizado"/>
  </r>
  <r>
    <s v="Transversales"/>
    <x v="21"/>
    <s v="C. Corredores estratégicos intermodales: red de transporte nacional, nodos logísticos y eficiencia modal"/>
    <x v="0"/>
    <n v="5784"/>
    <s v="Embarcaciones registradas en el modo fluvial"/>
    <x v="0"/>
    <s v="Trimestral"/>
    <n v="30"/>
    <n v="44012"/>
    <n v="100"/>
    <n v="89.024000000000001"/>
    <s v="Actualizado"/>
  </r>
  <r>
    <s v="Transversales"/>
    <x v="21"/>
    <s v="C. Corredores estratégicos intermodales: red de transporte nacional, nodos logísticos y eficiencia modal"/>
    <x v="0"/>
    <n v="5785"/>
    <s v="Acuerdos celebrados en materia aerocomercial con otros países (o Estados)"/>
    <x v="2"/>
    <s v="Semestral"/>
    <n v="10"/>
    <n v="44012"/>
    <n v="100"/>
    <n v="79.31"/>
    <s v="Actualizado"/>
  </r>
  <r>
    <s v="Transversales"/>
    <x v="21"/>
    <s v="C. Corredores estratégicos intermodales: red de transporte nacional, nodos logísticos y eficiencia modal"/>
    <x v="0"/>
    <n v="5786"/>
    <s v="Aeropuertos internacionales certificados"/>
    <x v="2"/>
    <s v="Semestral"/>
    <n v="10"/>
    <n v="44012"/>
    <n v="50"/>
    <n v="25"/>
    <s v="Actualizado"/>
  </r>
  <r>
    <s v="Transversales"/>
    <x v="21"/>
    <s v="D. Innovación financiera y movilización de nuevas fuentes de pago"/>
    <x v="0"/>
    <n v="5787"/>
    <s v="Proyectos adjudicados bajo esquema de asociación público privada"/>
    <x v="0"/>
    <s v="Semestral"/>
    <n v="30"/>
    <n v="44012"/>
    <n v="0"/>
    <n v="0"/>
    <s v="Actualizado"/>
  </r>
  <r>
    <s v="Regional"/>
    <x v="12"/>
    <s v="Transversal"/>
    <x v="0"/>
    <n v="5788"/>
    <s v="Vía férrea con operación comercial (Caribe)"/>
    <x v="0"/>
    <s v="Trimestral"/>
    <n v="15"/>
    <n v="44012"/>
    <n v="100"/>
    <n v="100"/>
    <s v="Actualizado"/>
  </r>
  <r>
    <s v="Regional"/>
    <x v="22"/>
    <s v="Transversal"/>
    <x v="0"/>
    <n v="5789"/>
    <s v="Muelles Fluviales construidos, mejorados y mantenidos (Amazonía)"/>
    <x v="0"/>
    <s v="Trimestral"/>
    <n v="35"/>
    <n v="44012"/>
    <n v="33.332999999999998"/>
    <n v="25"/>
    <s v="Actualizado"/>
  </r>
  <r>
    <s v="Transversales"/>
    <x v="21"/>
    <s v="C. Corredores estratégicos intermodales: red de transporte nacional, nodos logísticos y eficiencia modal"/>
    <x v="0"/>
    <n v="5790"/>
    <s v="Muelles fluviales construidos, mejorados y mantenidos"/>
    <x v="0"/>
    <s v="Trimestral"/>
    <n v="35"/>
    <n v="44012"/>
    <n v="83.332999999999998"/>
    <n v="55.555999999999997"/>
    <s v="Actualizado"/>
  </r>
  <r>
    <s v="Regional"/>
    <x v="16"/>
    <s v="Transversal"/>
    <x v="0"/>
    <n v="5791"/>
    <s v="Accesos marítimos mejorados, construidos y profundizados (Océanos)"/>
    <x v="0"/>
    <s v="Trimestral"/>
    <n v="35"/>
    <n v="44012"/>
    <n v="100"/>
    <n v="50"/>
    <s v="Actualizado"/>
  </r>
  <r>
    <s v="Transversales"/>
    <x v="21"/>
    <s v="C. Corredores estratégicos intermodales: red de transporte nacional, nodos logísticos y eficiencia modal"/>
    <x v="0"/>
    <n v="5792"/>
    <s v="Accesos marítimos mejorados, construidos y profundizados"/>
    <x v="0"/>
    <s v="Trimestral"/>
    <n v="35"/>
    <n v="44012"/>
    <n v="100"/>
    <n v="50"/>
    <s v="Actualizado"/>
  </r>
  <r>
    <s v="Transversales"/>
    <x v="21"/>
    <s v="C. Corredores estratégicos intermodales: red de transporte nacional, nodos logísticos y eficiencia modal"/>
    <x v="0"/>
    <n v="5793"/>
    <s v="Vía primaria no concesionada con mantenimiento y rehabilitación"/>
    <x v="0"/>
    <s v="Mensual"/>
    <n v="35"/>
    <n v="44043"/>
    <n v="100"/>
    <n v="100"/>
    <s v="Actualizado"/>
  </r>
  <r>
    <s v="Transversales"/>
    <x v="21"/>
    <s v="C. Corredores estratégicos intermodales: red de transporte nacional, nodos logísticos y eficiencia modal"/>
    <x v="0"/>
    <n v="5794"/>
    <s v="Vía primaria no concesionada mejorada"/>
    <x v="0"/>
    <s v="Mensual"/>
    <n v="35"/>
    <n v="44043"/>
    <n v="100"/>
    <n v="56.921999999999997"/>
    <s v="Actualizado"/>
  </r>
  <r>
    <s v="Transversales"/>
    <x v="21"/>
    <s v="C. Corredores estratégicos intermodales: red de transporte nacional, nodos logísticos y eficiencia modal"/>
    <x v="0"/>
    <n v="5795"/>
    <s v="Vía primaria construida bajo esquema concesión Programa 4G"/>
    <x v="0"/>
    <s v="Mensual"/>
    <n v="30"/>
    <n v="44012"/>
    <n v="61.887"/>
    <n v="30.218"/>
    <s v="Actualizado"/>
  </r>
  <r>
    <s v="Transversales"/>
    <x v="21"/>
    <s v="C. Corredores estratégicos intermodales: red de transporte nacional, nodos logísticos y eficiencia modal"/>
    <x v="0"/>
    <n v="5796"/>
    <s v="Vía primaria rehabilitada bajo esquema concesión Programa 4G"/>
    <x v="0"/>
    <s v="Mensual"/>
    <n v="30"/>
    <n v="44043"/>
    <n v="78.486999999999995"/>
    <n v="54.058999999999997"/>
    <s v="Actualizado"/>
  </r>
  <r>
    <s v="Transversales"/>
    <x v="21"/>
    <s v="C. Corredores estratégicos intermodales: red de transporte nacional, nodos logísticos y eficiencia modal"/>
    <x v="0"/>
    <n v="5797"/>
    <s v="Proyectos en etapa de operación y mantenimiento del Programa 4G"/>
    <x v="0"/>
    <s v="Trimestral"/>
    <n v="15"/>
    <n v="44012"/>
    <n v="0"/>
    <n v="0"/>
    <s v="Actualizado"/>
  </r>
  <r>
    <s v="Regional"/>
    <x v="23"/>
    <s v="Transversal"/>
    <x v="0"/>
    <n v="5798"/>
    <s v="Vía primaria rehabilitada bajo esquema concesión Programa 4G (Central)"/>
    <x v="0"/>
    <s v="Mensual"/>
    <n v="30"/>
    <n v="44043"/>
    <n v="59.023000000000003"/>
    <n v="47.539000000000001"/>
    <s v="Actualizado"/>
  </r>
  <r>
    <s v="Transversales"/>
    <x v="1"/>
    <s v="B. Estimular tanto la productividad como la equidad, a través de la conectividad y los vínculos entre la ciudad y el campo"/>
    <x v="0"/>
    <n v="5800"/>
    <s v="Vía terciaria mejorada y construida"/>
    <x v="0"/>
    <s v="Mensual"/>
    <n v="35"/>
    <n v="44043"/>
    <n v="100"/>
    <n v="52.81"/>
    <s v="Actualizado"/>
  </r>
  <r>
    <s v="Transversales"/>
    <x v="1"/>
    <s v="B. Estimular tanto la productividad como la equidad, a través de la conectividad y los vínculos entre la ciudad y el campo"/>
    <x v="0"/>
    <n v="5801"/>
    <s v="Vía terciaria con mantenimiento"/>
    <x v="0"/>
    <s v="Mensual"/>
    <n v="35"/>
    <n v="44043"/>
    <n v="0.315"/>
    <n v="0.105"/>
    <s v="Actualizado"/>
  </r>
  <r>
    <s v="Regional"/>
    <x v="11"/>
    <s v="Transversal"/>
    <x v="0"/>
    <n v="5802"/>
    <s v="Aeropuertos no concesionados mejorados integralmente en su infraestructura física (Pacífico)"/>
    <x v="0"/>
    <s v="Semestral"/>
    <n v="10"/>
    <n v="44012"/>
    <n v="50"/>
    <n v="25"/>
    <s v="Actualizado"/>
  </r>
  <r>
    <s v="Transversales"/>
    <x v="21"/>
    <s v="C. Corredores estratégicos intermodales: red de transporte nacional, nodos logísticos y eficiencia modal"/>
    <x v="0"/>
    <n v="5803"/>
    <s v="Aeropuertos no concesionados mejorados en su infraestructura física"/>
    <x v="0"/>
    <s v="Semestral"/>
    <n v="10"/>
    <n v="44012"/>
    <n v="75"/>
    <n v="30"/>
    <s v="Actualizado"/>
  </r>
  <r>
    <s v="Transversales"/>
    <x v="21"/>
    <s v="C. Corredores estratégicos intermodales: red de transporte nacional, nodos logísticos y eficiencia modal"/>
    <x v="0"/>
    <n v="5804"/>
    <s v="Aeropuertos concesionados con obras de modernización"/>
    <x v="0"/>
    <s v="Trimestral"/>
    <n v="15"/>
    <n v="44012"/>
    <n v="57.143000000000001"/>
    <n v="33.332999999999998"/>
    <s v="Actualizado"/>
  </r>
  <r>
    <s v="Regional"/>
    <x v="19"/>
    <s v="Transversal"/>
    <x v="0"/>
    <n v="5805"/>
    <s v="Aeropuertos no concesionados mejorados en su infraestructura física (Eje Cafetero y Antioquia)"/>
    <x v="0"/>
    <s v="Semestral"/>
    <n v="10"/>
    <n v="44012"/>
    <n v="0"/>
    <n v="0"/>
    <s v="Actualizado"/>
  </r>
  <r>
    <s v="Regional"/>
    <x v="18"/>
    <s v="Transversal"/>
    <x v="0"/>
    <n v="5806"/>
    <s v="Aeropuertos no concesionados mejorados integralmente en su infraestructura física (Orinoquía)"/>
    <x v="0"/>
    <s v="Semestral"/>
    <n v="10"/>
    <n v="44012"/>
    <s v="NULL"/>
    <n v="0"/>
    <s v="Actualizado"/>
  </r>
  <r>
    <s v="Transversales"/>
    <x v="21"/>
    <s v="B. Movilidad urbano-regional sostenible para la equidad, la competitividad y la calidad de vida"/>
    <x v="0"/>
    <n v="5807"/>
    <s v="Ciclorred construida en sistemas de transporte cofinanciados por la Nación."/>
    <x v="2"/>
    <s v="Trimestral"/>
    <n v="30"/>
    <n v="44012"/>
    <n v="75.186999999999998"/>
    <n v="48.137999999999998"/>
    <s v="Actualizado"/>
  </r>
  <r>
    <s v="Transversales"/>
    <x v="21"/>
    <s v="B. Movilidad urbano-regional sostenible para la equidad, la competitividad y la calidad de vida"/>
    <x v="0"/>
    <n v="5808"/>
    <s v="Infraestructura vial intervenida de los sistemas de transporte público urbano cofinanciados por la Nación"/>
    <x v="2"/>
    <s v="Trimestral"/>
    <n v="30"/>
    <n v="44012"/>
    <n v="91.16"/>
    <n v="63.027999999999999"/>
    <s v="Actualizado"/>
  </r>
  <r>
    <s v="Transversales"/>
    <x v="2"/>
    <s v="C. Capítulo de Rrom"/>
    <x v="9"/>
    <n v="5809"/>
    <s v="Política Pública para la Equidad de la Mujer formulada"/>
    <x v="1"/>
    <s v="Anual"/>
    <n v="30"/>
    <n v="43830"/>
    <s v="NULL"/>
    <n v="0"/>
    <s v="Actualizado"/>
  </r>
  <r>
    <s v="Transversales"/>
    <x v="13"/>
    <s v="A. Transformación de la Administración pública"/>
    <x v="20"/>
    <n v="5810"/>
    <s v="Índice de Desempeño institucional nacional"/>
    <x v="2"/>
    <s v="Anual"/>
    <n v="120"/>
    <n v="43830"/>
    <n v="100"/>
    <n v="48"/>
    <s v="Actualizado"/>
  </r>
  <r>
    <s v="Transversales"/>
    <x v="13"/>
    <s v="A. Transformación de la Administración pública"/>
    <x v="20"/>
    <n v="5811"/>
    <s v="Índice de Desempeño institucional territorial"/>
    <x v="2"/>
    <s v="Anual"/>
    <n v="120"/>
    <n v="43830"/>
    <n v="100"/>
    <n v="52"/>
    <s v="Actualizado"/>
  </r>
  <r>
    <s v="Estructurales"/>
    <x v="6"/>
    <s v="D. Estado simple: menos trámites, regulación clara y más competencia"/>
    <x v="20"/>
    <n v="5812"/>
    <s v="Acciones de racionalización de trámites de alto impacto"/>
    <x v="0"/>
    <s v="Mensual"/>
    <n v="15"/>
    <n v="44043"/>
    <n v="55.25"/>
    <n v="82.375"/>
    <s v="Actualizado"/>
  </r>
  <r>
    <s v="Transversales"/>
    <x v="10"/>
    <s v="D. Participación de las mujeres en escenarios de poder y toma de decisiones"/>
    <x v="20"/>
    <n v="5813"/>
    <s v="Porcentaje de mujeres en cargos directivos del Estado Colombiano"/>
    <x v="1"/>
    <s v="Anual"/>
    <n v="0"/>
    <n v="43830"/>
    <n v="100"/>
    <n v="89.4"/>
    <s v="Actualizado"/>
  </r>
  <r>
    <s v="Transversales"/>
    <x v="15"/>
    <s v="D. Innovación pública para un país más moderno"/>
    <x v="20"/>
    <n v="5814"/>
    <s v="Servidores públicos en el orden nacional y territorial capacitados en Innovación Pública"/>
    <x v="2"/>
    <s v="Trimestral"/>
    <n v="0"/>
    <n v="44012"/>
    <n v="18.847000000000001"/>
    <n v="7.7590000000000003"/>
    <s v="Actualizado"/>
  </r>
  <r>
    <s v="Estructurales"/>
    <x v="5"/>
    <s v="C. Alianza contra la corrupción: tolerancia cero con los corruptos"/>
    <x v="20"/>
    <n v="5815"/>
    <s v="Porcentaje de gerentes públicos del Gobierno Nacional capacitados en integridad, transparencia y herramientas de prevención de corrupción"/>
    <x v="2"/>
    <s v="Trimestral"/>
    <n v="30"/>
    <n v="44012"/>
    <n v="100"/>
    <n v="38.570999999999998"/>
    <s v="Actualizado"/>
  </r>
  <r>
    <s v="Estructurales"/>
    <x v="5"/>
    <s v="C. Alianza contra la corrupción: tolerancia cero con los corruptos"/>
    <x v="20"/>
    <n v="5816"/>
    <s v="Porcentaje de otros servidores públicos y contratistas del Estado capacitados en integridad, transparencia y herramientas de prevención de corrupción"/>
    <x v="2"/>
    <s v="Trimestral"/>
    <n v="30"/>
    <n v="44012"/>
    <n v="100"/>
    <n v="48.332999999999998"/>
    <s v="Actualizado"/>
  </r>
  <r>
    <s v="Estructurales"/>
    <x v="5"/>
    <s v="C. Alianza contra la corrupción: tolerancia cero con los corruptos"/>
    <x v="20"/>
    <n v="5817"/>
    <s v="Sectores de la administración pública que implementan acciones para prevenir conflictos de interés"/>
    <x v="0"/>
    <s v="Semestral"/>
    <n v="10"/>
    <n v="44012"/>
    <n v="87.5"/>
    <n v="50"/>
    <s v="Actualizado"/>
  </r>
  <r>
    <s v="Estructurales"/>
    <x v="5"/>
    <s v="C. Alianza contra la corrupción: tolerancia cero con los corruptos"/>
    <x v="20"/>
    <n v="5818"/>
    <s v="Municipios priorizados con asistencia técnica en control interno"/>
    <x v="2"/>
    <s v="Semestral"/>
    <n v="0"/>
    <n v="44012"/>
    <n v="77.5"/>
    <n v="55.293999999999997"/>
    <s v="Actualizado"/>
  </r>
  <r>
    <s v="Estructurales"/>
    <x v="5"/>
    <s v="C. Alianza contra la corrupción: tolerancia cero con los corruptos"/>
    <x v="20"/>
    <n v="5819"/>
    <s v="Entidades del orden nacional y territorial vinculadas al Sistema de Rendición de Cuentas"/>
    <x v="2"/>
    <s v="Anual"/>
    <n v="120"/>
    <n v="43830"/>
    <s v="NULL"/>
    <n v="0"/>
    <s v="Actualizado"/>
  </r>
  <r>
    <s v="Estructurales"/>
    <x v="5"/>
    <s v="E. Participación ciudadana: promoviendo el diálogo y la inclusión democrática para la equidad"/>
    <x v="20"/>
    <n v="5820"/>
    <s v="Entidades del orden nacional adelantando acciones de participación en el ciclo de la gestión pública"/>
    <x v="2"/>
    <s v="Anual"/>
    <n v="120"/>
    <n v="43830"/>
    <n v="100"/>
    <n v="25.861999999999998"/>
    <s v="Actualizado"/>
  </r>
  <r>
    <s v="Estructurales"/>
    <x v="5"/>
    <s v="D. Colombia en la escena global: política exterior responsable, innovadora y constructiva"/>
    <x v="8"/>
    <n v="5822"/>
    <s v="Colombianos en el exterior registrados en el sistema de información de registro consular"/>
    <x v="0"/>
    <s v="Anual"/>
    <n v="5"/>
    <n v="43830"/>
    <n v="100"/>
    <n v="19.016999999999999"/>
    <s v="Actualizado"/>
  </r>
  <r>
    <s v="Estructurales"/>
    <x v="5"/>
    <s v="D. Colombia en la escena global: política exterior responsable, innovadora y constructiva"/>
    <x v="8"/>
    <n v="5823"/>
    <s v="Consulados móviles, sábados consulares, y jornadas continuas o extendidas realizados"/>
    <x v="2"/>
    <s v="Mensual"/>
    <n v="5"/>
    <n v="44043"/>
    <n v="11.4"/>
    <n v="28.1"/>
    <s v="Actualizado"/>
  </r>
  <r>
    <s v="Estructurales"/>
    <x v="5"/>
    <s v="D. Colombia en la escena global: política exterior responsable, innovadora y constructiva"/>
    <x v="8"/>
    <n v="5824"/>
    <s v="Consulados que cuenten con asesor jurídico y/o social"/>
    <x v="1"/>
    <s v="Anual"/>
    <n v="5"/>
    <n v="43830"/>
    <s v="NULL"/>
    <n v="100"/>
    <s v="Actualizado"/>
  </r>
  <r>
    <s v="Estructurales"/>
    <x v="5"/>
    <s v="D. Colombia en la escena global: política exterior responsable, innovadora y constructiva"/>
    <x v="8"/>
    <n v="5825"/>
    <s v="Trámites y servicios a los que se puede acceder a través de la aplicación móvil Miconsulado"/>
    <x v="1"/>
    <s v="Semestral"/>
    <n v="5"/>
    <n v="44012"/>
    <n v="20"/>
    <n v="80"/>
    <s v="Actualizado"/>
  </r>
  <r>
    <s v="Estructurales"/>
    <x v="5"/>
    <s v="D. Colombia en la escena global: política exterior responsable, innovadora y constructiva"/>
    <x v="8"/>
    <n v="5826"/>
    <s v="Consulados que cuenten con una guía del inmigrante, propia"/>
    <x v="2"/>
    <s v="Semestral"/>
    <n v="5"/>
    <n v="44012"/>
    <n v="24"/>
    <n v="70"/>
    <s v="Actualizado"/>
  </r>
  <r>
    <s v="Estructurales"/>
    <x v="5"/>
    <s v="D. Colombia en la escena global: política exterior responsable, innovadora y constructiva"/>
    <x v="8"/>
    <n v="5827"/>
    <s v="Encuentros consulares realizados"/>
    <x v="2"/>
    <s v="Trimestral"/>
    <n v="5"/>
    <n v="44012"/>
    <n v="47.381"/>
    <n v="23.69"/>
    <s v="Actualizado"/>
  </r>
  <r>
    <s v="Estructurales"/>
    <x v="5"/>
    <s v="D. Colombia en la escena global: política exterior responsable, innovadora y constructiva"/>
    <x v="8"/>
    <n v="5828"/>
    <s v="Ferias de servicio realizadas"/>
    <x v="1"/>
    <s v="Trimestral"/>
    <n v="5"/>
    <n v="44012"/>
    <n v="100"/>
    <n v="100"/>
    <s v="Actualizado"/>
  </r>
  <r>
    <s v="Estructurales"/>
    <x v="5"/>
    <s v="D. Colombia en la escena global: política exterior responsable, innovadora y constructiva"/>
    <x v="8"/>
    <n v="5829"/>
    <s v="Acciones de diplomacia cultural realizadas"/>
    <x v="2"/>
    <s v="Mensual"/>
    <n v="10"/>
    <n v="44043"/>
    <n v="77.869"/>
    <n v="40.253999999999998"/>
    <s v="Actualizado"/>
  </r>
  <r>
    <s v="Estructurales"/>
    <x v="5"/>
    <s v="D. Colombia en la escena global: política exterior responsable, innovadora y constructiva"/>
    <x v="8"/>
    <n v="5830"/>
    <s v="Visas otorgadas a migrantes y visitantes"/>
    <x v="2"/>
    <s v="Trimestral"/>
    <n v="5"/>
    <n v="44012"/>
    <n v="57.466999999999999"/>
    <n v="63.468000000000004"/>
    <s v="Actualizado"/>
  </r>
  <r>
    <s v="Estructurales"/>
    <x v="5"/>
    <s v="D. Colombia en la escena global: política exterior responsable, innovadora y constructiva"/>
    <x v="8"/>
    <n v="5831"/>
    <s v="Sistemas de automatización migratoria en aeropuertos internacionales con mayor flujo migratorio implementados"/>
    <x v="2"/>
    <s v="Semestral"/>
    <n v="10"/>
    <n v="44012"/>
    <s v="NULL"/>
    <n v="0"/>
    <s v="Actualizado"/>
  </r>
  <r>
    <s v="Estructurales"/>
    <x v="5"/>
    <s v="D. Colombia en la escena global: política exterior responsable, innovadora y constructiva"/>
    <x v="8"/>
    <n v="5832"/>
    <s v="Candidaturas de Colombia gestionadas en escenarios internacionales"/>
    <x v="2"/>
    <s v="Trimestral"/>
    <n v="5"/>
    <n v="44012"/>
    <n v="100"/>
    <n v="77.5"/>
    <s v="Actualizado"/>
  </r>
  <r>
    <s v="Estructurales"/>
    <x v="5"/>
    <s v="D. Colombia en la escena global: política exterior responsable, innovadora y constructiva"/>
    <x v="8"/>
    <n v="5833"/>
    <s v="Porcentaje de implementación de la estrategia para el mapeo de la participación del país en instancias internacionales"/>
    <x v="2"/>
    <s v="Semestral"/>
    <n v="10"/>
    <n v="44012"/>
    <n v="70"/>
    <n v="28"/>
    <s v="Actualizado"/>
  </r>
  <r>
    <s v="Estructurales"/>
    <x v="5"/>
    <s v="D. Colombia en la escena global: política exterior responsable, innovadora y constructiva"/>
    <x v="8"/>
    <n v="5834"/>
    <s v="Porcentaje de implementación de una estrategia para hacer seguimiento y evaluación a las resoluciones y declaraciones de Colombia, como proponente o copatrocinador, aceptadas en organismos multilaterales"/>
    <x v="0"/>
    <s v="Semestral"/>
    <n v="10"/>
    <n v="44012"/>
    <n v="70"/>
    <n v="28"/>
    <s v="Actualizado"/>
  </r>
  <r>
    <s v="Estructurales"/>
    <x v="5"/>
    <s v="D. Colombia en la escena global: política exterior responsable, innovadora y constructiva"/>
    <x v="8"/>
    <n v="5835"/>
    <s v="Iniciativas de desarrollo e integración fronteriza y fortalecimiento del Estado en las zonas de frontera implementadas"/>
    <x v="1"/>
    <s v="Trimestral"/>
    <n v="10"/>
    <n v="44012"/>
    <n v="100"/>
    <n v="74.5"/>
    <s v="Actualizado"/>
  </r>
  <r>
    <s v="Transversales"/>
    <x v="0"/>
    <s v="A. Acciones efectivas para la política de estabilización: intervención coordinada en zonas estratégicas con seguridad, justicia y equidad"/>
    <x v="9"/>
    <n v="5837"/>
    <s v="Porcentaje de familias con proceso de sustitución finalizado"/>
    <x v="1"/>
    <s v="Anual"/>
    <n v="15"/>
    <n v="43830"/>
    <n v="100"/>
    <n v="0.88"/>
    <s v="Actualizado"/>
  </r>
  <r>
    <s v="Transversales"/>
    <x v="0"/>
    <s v="A. Acciones efectivas para la política de estabilización: intervención coordinada en zonas estratégicas con seguridad, justicia y equidad"/>
    <x v="9"/>
    <n v="5838"/>
    <s v="Áreas de cultivos ilícitos erradicadas en el marco de los acuerdos de sustitución"/>
    <x v="0"/>
    <s v="Anual"/>
    <n v="15"/>
    <n v="43830"/>
    <n v="100"/>
    <n v="49.234999999999999"/>
    <s v="Actualizado"/>
  </r>
  <r>
    <s v="Transversales"/>
    <x v="0"/>
    <s v="A. Acciones efectivas para la política de estabilización: intervención coordinada en zonas estratégicas con seguridad, justicia y equidad"/>
    <x v="9"/>
    <n v="5839"/>
    <s v="Porcentaje de municipios libres de sospecha de Minas Antipersonal"/>
    <x v="2"/>
    <s v="Anual"/>
    <n v="30"/>
    <n v="43830"/>
    <n v="97.108999999999995"/>
    <n v="35.576000000000001"/>
    <s v="Actualizado"/>
  </r>
  <r>
    <s v="Transversales"/>
    <x v="0"/>
    <s v="A. Acciones efectivas para la política de estabilización: intervención coordinada en zonas estratégicas con seguridad, justicia y equidad"/>
    <x v="9"/>
    <n v="5840"/>
    <s v="Porcentaje de víctimas civiles de MAP y MUSE orientadas en la ruta de asistencia, atención y reparación a víctimas"/>
    <x v="1"/>
    <s v="Anual"/>
    <n v="30"/>
    <n v="43830"/>
    <n v="100"/>
    <n v="100"/>
    <s v="Actualizado"/>
  </r>
  <r>
    <s v="Transversales"/>
    <x v="0"/>
    <s v="A. Acciones efectivas para la política de estabilización: intervención coordinada en zonas estratégicas con seguridad, justicia y equidad"/>
    <x v="9"/>
    <n v="5841"/>
    <s v="Personas que culminan el proceso de reintegración"/>
    <x v="1"/>
    <s v="Trimestral"/>
    <n v="0"/>
    <n v="44012"/>
    <n v="58.353000000000002"/>
    <n v="38.154000000000003"/>
    <s v="Actualizado"/>
  </r>
  <r>
    <s v="Transversales"/>
    <x v="0"/>
    <s v="A. Acciones efectivas para la política de estabilización: intervención coordinada en zonas estratégicas con seguridad, justicia y equidad"/>
    <x v="9"/>
    <n v="5842"/>
    <s v="Porcentaje de personas atendidas y  acompañadas en los procesos que lidera la ARN"/>
    <x v="1"/>
    <s v="Trimestral"/>
    <n v="30"/>
    <n v="44012"/>
    <n v="100"/>
    <n v="100"/>
    <s v="Actualizado"/>
  </r>
  <r>
    <s v="Transversales"/>
    <x v="0"/>
    <s v="A. Acciones efectivas para la política de estabilización: intervención coordinada en zonas estratégicas con seguridad, justicia y equidad"/>
    <x v="9"/>
    <n v="5843"/>
    <s v="Porcentaje de iniciativas de los Programas de Desarrollo con Enfoque Territorial, con viabilidad jurídica y técnica, implementadas"/>
    <x v="1"/>
    <s v="Trimestral"/>
    <n v="0"/>
    <n v="44012"/>
    <n v="47.75"/>
    <n v="22.209"/>
    <s v="Actualizado"/>
  </r>
  <r>
    <s v="Transversales"/>
    <x v="0"/>
    <s v="A. Acciones efectivas para la política de estabilización: intervención coordinada en zonas estratégicas con seguridad, justicia y equidad"/>
    <x v="9"/>
    <n v="5844"/>
    <s v="Porcentaje de excombatientes con estado de avance de reincorporación al 50% de aquellos que se encuentran activos en el proceso de reincorporación"/>
    <x v="1"/>
    <s v="Trimestral"/>
    <n v="0"/>
    <n v="44012"/>
    <n v="32.799999999999997"/>
    <n v="46"/>
    <s v="Actualizado"/>
  </r>
  <r>
    <s v="Transversales"/>
    <x v="0"/>
    <s v="A. Acciones efectivas para la política de estabilización: intervención coordinada en zonas estratégicas con seguridad, justicia y equidad"/>
    <x v="9"/>
    <n v="5845"/>
    <s v="Intervenciones de Educación en el Riesgo de Minas en Zonas Afectadas"/>
    <x v="1"/>
    <s v="Anual"/>
    <n v="60"/>
    <n v="43830"/>
    <n v="100"/>
    <n v="69.444000000000003"/>
    <s v="Actualizado"/>
  </r>
  <r>
    <s v="Transversales"/>
    <x v="0"/>
    <s v="A. Acciones efectivas para la política de estabilización: intervención coordinada en zonas estratégicas con seguridad, justicia y equidad"/>
    <x v="9"/>
    <n v="5846"/>
    <s v="Intervenciones en asistencia técnica a las entidades territoriales para la implementación y seguimiento de la Acción Integral Contra Minas Antipersonal (AICMA)"/>
    <x v="2"/>
    <s v="Anual"/>
    <n v="30"/>
    <n v="43830"/>
    <n v="100"/>
    <n v="16.667000000000002"/>
    <s v="Actualizado"/>
  </r>
  <r>
    <s v="Estructurales"/>
    <x v="5"/>
    <s v="B. Imperio de la ley y convivencia: derechos humanos, justicia accesible, oportuna y en toda Colombia, para todos"/>
    <x v="9"/>
    <n v="5847"/>
    <s v="Entidades territoriales asistidas técnicamente en la inclusión del componente de empresas de derechos humanos en los instrumentos de planeación territorial"/>
    <x v="1"/>
    <s v="Anual"/>
    <n v="0"/>
    <n v="43830"/>
    <n v="100"/>
    <n v="33.332999999999998"/>
    <s v="Actualizado"/>
  </r>
  <r>
    <s v="Estructurales"/>
    <x v="5"/>
    <s v="B. Imperio de la ley y convivencia: derechos humanos, justicia accesible, oportuna y en toda Colombia, para todos"/>
    <x v="9"/>
    <n v="5848"/>
    <s v="Mapas de riesgos de vulneraciones de Derechos Humanos publicados"/>
    <x v="0"/>
    <s v="Anual"/>
    <n v="90"/>
    <n v="43830"/>
    <n v="100"/>
    <n v="50"/>
    <s v="Actualizado"/>
  </r>
  <r>
    <s v="Estructurales"/>
    <x v="5"/>
    <s v="B. Imperio de la ley y convivencia: derechos humanos, justicia accesible, oportuna y en toda Colombia, para todos"/>
    <x v="9"/>
    <n v="5849"/>
    <s v="Observatorios activados en la Red Nacional de Observatorios de Derechos Humanos y DIH"/>
    <x v="1"/>
    <s v="Anual"/>
    <n v="0"/>
    <n v="43830"/>
    <n v="100"/>
    <n v="25"/>
    <s v="Actualizado"/>
  </r>
  <r>
    <s v="Estructurales"/>
    <x v="3"/>
    <s v="A. Primero las niñas y los niños: desarrollo integral desde la primera infancia hasta la adolescencia"/>
    <x v="9"/>
    <n v="5850"/>
    <s v="Municipios asistidos en la construcción e implementación de la política de prevención del reclutamiento, uso, utilización y violencia sexual contra niñas, niños y adolescentes por grupos delictivos organizados"/>
    <x v="1"/>
    <s v="Semestral"/>
    <n v="0"/>
    <n v="44012"/>
    <n v="100"/>
    <n v="46.667000000000002"/>
    <s v="Actualizado"/>
  </r>
  <r>
    <s v="Estructurales"/>
    <x v="3"/>
    <s v="A. Primero las niñas y los niños: desarrollo integral desde la primera infancia hasta la adolescencia"/>
    <x v="9"/>
    <n v="5851"/>
    <s v="Municipios que implementan iniciativas comunitarias de fortalecimiento de entornos de protección de niños, niñas y adolescentes"/>
    <x v="1"/>
    <s v="Semestral"/>
    <n v="0"/>
    <n v="44012"/>
    <n v="0"/>
    <n v="12.5"/>
    <s v="Actualizado"/>
  </r>
  <r>
    <s v="Transversales"/>
    <x v="2"/>
    <s v="C. Capítulo de Rrom"/>
    <x v="9"/>
    <n v="5853"/>
    <s v="Asistencias técnicas a  entidades territoriales realizadas"/>
    <x v="2"/>
    <s v="Anual"/>
    <n v="0"/>
    <n v="43830"/>
    <n v="100"/>
    <n v="10"/>
    <s v="Actualizado"/>
  </r>
  <r>
    <s v="Transversales"/>
    <x v="9"/>
    <s v="C. Colombia resiliente: conocimiento y prevención para la gestión del riesgo de desastres y la adaptación al cambio climático"/>
    <x v="9"/>
    <n v="5854"/>
    <s v="Tasa de personas afectadas a causa de eventos recurrentes (por cada 100.000 habitantes)"/>
    <x v="1"/>
    <s v="Anual"/>
    <n v="30"/>
    <n v="43830"/>
    <n v="100"/>
    <n v="100"/>
    <s v="Actualizado"/>
  </r>
  <r>
    <s v="Estructurales"/>
    <x v="5"/>
    <s v="C. Alianza contra la corrupción: tolerancia cero con los corruptos"/>
    <x v="9"/>
    <n v="5855"/>
    <s v="Mapas de riesgo de corrupción sectoriales y territoriales formulados"/>
    <x v="2"/>
    <s v="Anual"/>
    <n v="60"/>
    <n v="43830"/>
    <n v="100"/>
    <n v="10.714"/>
    <s v="Actualizado"/>
  </r>
  <r>
    <s v="Estructurales"/>
    <x v="5"/>
    <s v="C. Alianza contra la corrupción: tolerancia cero con los corruptos"/>
    <x v="9"/>
    <n v="5856"/>
    <s v="Porcentaje de denuncias con atención priorizada recibidas a través de los mecanismos de denuncia"/>
    <x v="1"/>
    <s v="Mensual"/>
    <n v="30"/>
    <n v="44043"/>
    <n v="100"/>
    <n v="100"/>
    <s v="Actualizado"/>
  </r>
  <r>
    <s v="Estructurales"/>
    <x v="5"/>
    <s v="D. Colombia en la escena global: política exterior responsable, innovadora y constructiva"/>
    <x v="9"/>
    <n v="5857"/>
    <s v="Medidas de reparación ordenadas por órganos internacionales de derechos humanos atendidas"/>
    <x v="2"/>
    <s v="Anual"/>
    <n v="0"/>
    <n v="43830"/>
    <n v="100"/>
    <n v="25"/>
    <s v="Actualizado"/>
  </r>
  <r>
    <s v="Transversales"/>
    <x v="1"/>
    <s v="C. Desarrollo urbano y Sistema de Ciudades (SC) para la sostenibilidad, productividad y la calidad de vida"/>
    <x v="9"/>
    <n v="5858"/>
    <s v="Área construida de proyectos inmobiliarios desarrollados"/>
    <x v="1"/>
    <s v="Anual"/>
    <n v="10"/>
    <n v="43830"/>
    <s v="NULL"/>
    <n v="0"/>
    <s v="Actualizado"/>
  </r>
  <r>
    <s v="Estructurales"/>
    <x v="3"/>
    <s v="G. Juventud naranja: todos los talentos cuentan para construir país"/>
    <x v="9"/>
    <n v="5859"/>
    <s v="Nodos SACÚDETE creados"/>
    <x v="1"/>
    <s v="Anual"/>
    <n v="0"/>
    <n v="43830"/>
    <n v="100"/>
    <n v="4.2859999999999996"/>
    <s v="Actualizado"/>
  </r>
  <r>
    <s v="Estructurales"/>
    <x v="3"/>
    <s v="G. Juventud naranja: todos los talentos cuentan para construir país"/>
    <x v="9"/>
    <n v="5860"/>
    <s v="Jóvenes beneficiados de la estrategia SACÚDETE"/>
    <x v="1"/>
    <s v="Anual"/>
    <n v="0"/>
    <n v="43830"/>
    <n v="100"/>
    <n v="1.1479999999999999"/>
    <s v="Actualizado"/>
  </r>
  <r>
    <s v="Transversales"/>
    <x v="9"/>
    <s v="B. Biodiversidad y riqueza natural: activos estratégicos de la Nación"/>
    <x v="22"/>
    <n v="5861"/>
    <s v="Nuevos bioproductos registrados por el Programa Colombia Bio"/>
    <x v="0"/>
    <s v="Trimestral"/>
    <n v="60"/>
    <n v="44012"/>
    <n v="50"/>
    <n v="20.635000000000002"/>
    <s v="Actualizado"/>
  </r>
  <r>
    <s v="Transversales"/>
    <x v="9"/>
    <s v="B. Biodiversidad y riqueza natural: activos estratégicos de la Nación"/>
    <x v="22"/>
    <n v="5862"/>
    <s v="Nuevas expediciones científicas nacionales realizadas con apoyo de Colciencias y aliados"/>
    <x v="2"/>
    <s v="Trimestral"/>
    <n v="60"/>
    <n v="43921"/>
    <n v="100"/>
    <n v="32"/>
    <s v="Actualizado"/>
  </r>
  <r>
    <s v="Transversales"/>
    <x v="15"/>
    <s v="B. Más ciencia, más futuro: compromiso para duplicar la inversión pública y privada en ciencia, tecnología e innovación"/>
    <x v="22"/>
    <n v="5863"/>
    <s v="Inversión nacional en ACTI como porcentaje del PIB"/>
    <x v="0"/>
    <s v="Anual"/>
    <n v="90"/>
    <n v="43830"/>
    <n v="82.221999999999994"/>
    <n v="49.332999999999998"/>
    <s v="Actualizado"/>
  </r>
  <r>
    <s v="Transversales"/>
    <x v="15"/>
    <s v="B. Más ciencia, más futuro: compromiso para duplicar la inversión pública y privada en ciencia, tecnología e innovación"/>
    <x v="22"/>
    <n v="5864"/>
    <s v="Inversión en I+D del sector privado como porcentaje del PIB"/>
    <x v="0"/>
    <s v="Anual"/>
    <n v="90"/>
    <n v="43830"/>
    <n v="64"/>
    <n v="45.713999999999999"/>
    <s v="Actualizado"/>
  </r>
  <r>
    <s v="Transversales"/>
    <x v="15"/>
    <s v="C. Tecnología e investigación para el desarrollo productivo y social"/>
    <x v="22"/>
    <n v="5865"/>
    <s v="Porcentaje de investigadores en el sector empresarial"/>
    <x v="0"/>
    <s v="Anual"/>
    <n v="60"/>
    <n v="43830"/>
    <n v="100"/>
    <n v="100"/>
    <s v="Actualizado"/>
  </r>
  <r>
    <s v="Transversales"/>
    <x v="15"/>
    <s v="C. Tecnología e investigación para el desarrollo productivo y social"/>
    <x v="22"/>
    <n v="5866"/>
    <s v="Citaciones de impacto en producción científica y colaboración internacional"/>
    <x v="0"/>
    <s v="Anual"/>
    <n v="60"/>
    <n v="43830"/>
    <n v="100"/>
    <n v="97.802000000000007"/>
    <s v="Actualizado"/>
  </r>
  <r>
    <s v="Transversales"/>
    <x v="15"/>
    <s v="A. Desarrollo de sistemas nacionales y regionales de innovación integrados y eficaces"/>
    <x v="22"/>
    <n v="5867"/>
    <s v="Acuerdos de transferencia de tecnología o conocimiento apoyados por Colciencias"/>
    <x v="0"/>
    <s v="Trimestral"/>
    <n v="60"/>
    <n v="43830"/>
    <n v="100"/>
    <n v="30.507999999999999"/>
    <s v="Desactualizado"/>
  </r>
  <r>
    <s v="Transversales"/>
    <x v="15"/>
    <s v="C. Tecnología e investigación para el desarrollo productivo y social"/>
    <x v="22"/>
    <n v="5868"/>
    <s v="Solicitudes de patentes presentadas por residentes en Oficina Nacional"/>
    <x v="0"/>
    <s v="Trimestral"/>
    <n v="60"/>
    <n v="44012"/>
    <n v="26.346"/>
    <n v="26.619"/>
    <s v="Actualizado"/>
  </r>
  <r>
    <s v="Transversales"/>
    <x v="15"/>
    <s v="B. Más ciencia, más futuro: compromiso para duplicar la inversión pública y privada en ciencia, tecnología e innovación"/>
    <x v="22"/>
    <n v="5869"/>
    <s v="Cupo de inversión para deducción y descuento tributario"/>
    <x v="0"/>
    <s v="Trimestral"/>
    <n v="60"/>
    <n v="44012"/>
    <n v="10.833"/>
    <n v="23.542000000000002"/>
    <s v="Actualizado"/>
  </r>
  <r>
    <s v="Transversales"/>
    <x v="15"/>
    <s v="B. Más ciencia, más futuro: compromiso para duplicar la inversión pública y privada en ciencia, tecnología e innovación"/>
    <x v="22"/>
    <n v="5870"/>
    <s v="Organizaciones articuladas en los pactos por la innovación"/>
    <x v="0"/>
    <s v="Semestral"/>
    <n v="60"/>
    <n v="43830"/>
    <n v="100"/>
    <n v="14.286"/>
    <s v="Actualizado"/>
  </r>
  <r>
    <s v="Transversales"/>
    <x v="15"/>
    <s v="C. Tecnología e investigación para el desarrollo productivo y social"/>
    <x v="22"/>
    <n v="5871"/>
    <s v="Jóvenes Investigadores e Innovadores apoyados por Colciencias y aliados"/>
    <x v="0"/>
    <s v="Trimestral"/>
    <n v="60"/>
    <n v="44012"/>
    <n v="6.3330000000000002"/>
    <n v="27.827999999999999"/>
    <s v="Actualizado"/>
  </r>
  <r>
    <s v="Transversales"/>
    <x v="15"/>
    <s v="C. Tecnología e investigación para el desarrollo productivo y social"/>
    <x v="22"/>
    <n v="5872"/>
    <s v="Nuevos artículos científicos publicados por investigadores colombianos en revistas científicas especializadas"/>
    <x v="0"/>
    <s v="Trimestral"/>
    <n v="0"/>
    <n v="44012"/>
    <n v="49.107999999999997"/>
    <n v="34.131"/>
    <s v="Actualizado"/>
  </r>
  <r>
    <s v="Transversales"/>
    <x v="15"/>
    <s v="C. Tecnología e investigación para el desarrollo productivo y social"/>
    <x v="22"/>
    <n v="5873"/>
    <s v="Nuevas becas y nuevos créditos beca para la formación de doctores apoyadas por Colciencias y aliados"/>
    <x v="1"/>
    <s v="Trimestral"/>
    <n v="60"/>
    <n v="44012"/>
    <n v="71.956999999999994"/>
    <n v="43.886000000000003"/>
    <s v="Actualizado"/>
  </r>
  <r>
    <s v="Transversales"/>
    <x v="15"/>
    <s v="C. Tecnología e investigación para el desarrollo productivo y social"/>
    <x v="22"/>
    <n v="5874"/>
    <s v="Nuevas estancias posdoctorales apoyadas por Colciencias y aliados"/>
    <x v="0"/>
    <s v="Trimestral"/>
    <n v="60"/>
    <n v="43921"/>
    <n v="17.5"/>
    <n v="29.5"/>
    <s v="Actualizado"/>
  </r>
  <r>
    <s v="Regional"/>
    <x v="16"/>
    <s v="Transversal"/>
    <x v="22"/>
    <n v="5875"/>
    <s v="Expediciones Científicas al Pacífico desarrolladas"/>
    <x v="0"/>
    <s v="Anual"/>
    <n v="60"/>
    <n v="43830"/>
    <n v="0"/>
    <n v="0"/>
    <s v="Actualizado"/>
  </r>
  <r>
    <s v="Transversales"/>
    <x v="0"/>
    <s v="A. Acciones efectivas para la política de estabilización: intervención coordinada en zonas estratégicas con seguridad, justicia y equidad"/>
    <x v="10"/>
    <n v="5876"/>
    <s v="Porcentaje de hogares rurales con acceso a soluciones adecuadas de agua potable en municipios PDET"/>
    <x v="0"/>
    <s v="Anual"/>
    <n v="180"/>
    <n v="43830"/>
    <n v="0"/>
    <n v="0"/>
    <s v="Actualizado"/>
  </r>
  <r>
    <s v="Transversales"/>
    <x v="0"/>
    <s v="A. Acciones efectivas para la política de estabilización: intervención coordinada en zonas estratégicas con seguridad, justicia y equidad"/>
    <x v="10"/>
    <n v="5877"/>
    <s v="Porcentaje de hogares rurales con acceso a soluciones adecuadas para el manejo de aguas residuales en municipios PDET"/>
    <x v="0"/>
    <s v="Anual"/>
    <n v="180"/>
    <n v="43830"/>
    <n v="100"/>
    <n v="8.3330000000000002"/>
    <s v="Actualizado"/>
  </r>
  <r>
    <s v="Transversales"/>
    <x v="10"/>
    <s v="C. El cuidado, una apuesta de articulación y corresponsabilidad"/>
    <x v="10"/>
    <n v="5878"/>
    <s v="Subsidios familiares de vivienda entregados a mujeres cabeza de familia"/>
    <x v="1"/>
    <s v="Mensual"/>
    <n v="30"/>
    <n v="44043"/>
    <n v="9.26"/>
    <n v="4.1909999999999998"/>
    <s v="Actualizado"/>
  </r>
  <r>
    <s v="Estructurales"/>
    <x v="3"/>
    <s v="E. Vivienda y entornos dignos e incluyentes"/>
    <x v="15"/>
    <n v="5879"/>
    <s v="Hogares beneficiados con mejoramiento de vivienda (DPS) *"/>
    <x v="1"/>
    <s v="Trimestral"/>
    <n v="0"/>
    <n v="44012"/>
    <n v="4.3369999999999997"/>
    <n v="6.8159999999999998"/>
    <s v="Actualizado"/>
  </r>
  <r>
    <s v="Estructurales"/>
    <x v="3"/>
    <s v="E. Vivienda y entornos dignos e incluyentes"/>
    <x v="10"/>
    <n v="5880"/>
    <s v="Viviendas de Interés Social urbanas mejoradas (Fonvivienda) *"/>
    <x v="1"/>
    <s v="Mensual"/>
    <n v="0"/>
    <n v="44012"/>
    <n v="41.198999999999998"/>
    <n v="15.125"/>
    <s v="Desactualizado"/>
  </r>
  <r>
    <s v="Estructurales"/>
    <x v="3"/>
    <s v="E. Vivienda y entornos dignos e incluyentes"/>
    <x v="15"/>
    <n v="5881"/>
    <s v="Hogares beneficiados con incentivos de reducción de carencias habitacionales (DPS) *"/>
    <x v="1"/>
    <s v="Trimestral"/>
    <n v="30"/>
    <n v="44012"/>
    <n v="100"/>
    <n v="30.97"/>
    <s v="Actualizado"/>
  </r>
  <r>
    <s v="Estructurales"/>
    <x v="3"/>
    <s v="E. Vivienda y entornos dignos e incluyentes"/>
    <x v="10"/>
    <n v="5883"/>
    <s v="Viviendas urbanas de interés social tituladas*"/>
    <x v="0"/>
    <s v="Mensual"/>
    <n v="30"/>
    <n v="44043"/>
    <n v="27.83"/>
    <n v="62.481999999999999"/>
    <s v="Actualizado"/>
  </r>
  <r>
    <s v="Estructurales"/>
    <x v="3"/>
    <s v="E. Vivienda y entornos dignos e incluyentes"/>
    <x v="10"/>
    <n v="5884"/>
    <s v="Hogares beneficiados con subsidio familiar para adquisición de vivienda"/>
    <x v="1"/>
    <s v="Mensual"/>
    <n v="30"/>
    <n v="44043"/>
    <n v="62.247"/>
    <n v="43.21"/>
    <s v="Actualizado"/>
  </r>
  <r>
    <s v="Estructurales"/>
    <x v="3"/>
    <s v="E. Vivienda y entornos dignos e incluyentes"/>
    <x v="10"/>
    <n v="5885"/>
    <s v="Hogares beneficiados con coberturas para adquisición de vivienda"/>
    <x v="1"/>
    <s v="Mensual"/>
    <n v="30"/>
    <n v="44043"/>
    <n v="37.51"/>
    <n v="26.643000000000001"/>
    <s v="Actualizado"/>
  </r>
  <r>
    <s v="Estructurales"/>
    <x v="3"/>
    <s v="E. Vivienda y entornos dignos e incluyentes"/>
    <x v="10"/>
    <n v="5886"/>
    <s v="Viviendas de Interés Social urbanas iniciadas"/>
    <x v="1"/>
    <s v="Trimestral"/>
    <n v="90"/>
    <n v="43921"/>
    <n v="15.766"/>
    <n v="24.725999999999999"/>
    <s v="Actualizado"/>
  </r>
  <r>
    <s v="Estructurales"/>
    <x v="3"/>
    <s v="E. Vivienda y entornos dignos e incluyentes"/>
    <x v="10"/>
    <n v="5887"/>
    <s v="Hogares beneficiados con subsidios para arrendamiento de vivienda de interés social urbana"/>
    <x v="1"/>
    <s v="Mensual"/>
    <n v="30"/>
    <n v="44043"/>
    <n v="1.57"/>
    <n v="0.47899999999999998"/>
    <s v="Actualizado"/>
  </r>
  <r>
    <s v="Transversales"/>
    <x v="8"/>
    <s v="B. Agua limpia y saneamiento básico adecuado: hacia una gestión responsable, sostenible y equitativa"/>
    <x v="10"/>
    <n v="5888"/>
    <s v="Personas con acceso a soluciones adecuadas de agua potable"/>
    <x v="0"/>
    <s v="Anual"/>
    <n v="180"/>
    <n v="43830"/>
    <n v="100"/>
    <n v="22.335000000000001"/>
    <s v="Actualizado"/>
  </r>
  <r>
    <s v="Transversales"/>
    <x v="8"/>
    <s v="B. Agua limpia y saneamiento básico adecuado: hacia una gestión responsable, sostenible y equitativa"/>
    <x v="10"/>
    <n v="5889"/>
    <s v="Personas con acceso a soluciones adecuadas para el manejo de aguas residuales"/>
    <x v="0"/>
    <s v="Anual"/>
    <n v="180"/>
    <n v="43830"/>
    <n v="99.04"/>
    <s v="NULL"/>
    <s v="Actualizado"/>
  </r>
  <r>
    <s v="Transversales"/>
    <x v="8"/>
    <s v="B. Agua limpia y saneamiento básico adecuado: hacia una gestión responsable, sostenible y equitativa"/>
    <x v="10"/>
    <n v="5890"/>
    <s v="Porcentaje de hogares con servicio de recolección de basuras"/>
    <x v="1"/>
    <s v="Anual"/>
    <n v="180"/>
    <n v="43830"/>
    <n v="14.706"/>
    <n v="3.6760000000000002"/>
    <s v="Actualizado"/>
  </r>
  <r>
    <s v="Transversales"/>
    <x v="8"/>
    <s v="B. Agua limpia y saneamiento básico adecuado: hacia una gestión responsable, sostenible y equitativa"/>
    <x v="10"/>
    <n v="5891"/>
    <s v="Personas con acceso a soluciones adecuadas de agua potable en zona urbana"/>
    <x v="0"/>
    <s v="Anual"/>
    <n v="180"/>
    <n v="43830"/>
    <n v="88.17"/>
    <n v="17.63"/>
    <s v="Actualizado"/>
  </r>
  <r>
    <s v="Transversales"/>
    <x v="8"/>
    <s v="B. Agua limpia y saneamiento básico adecuado: hacia una gestión responsable, sostenible y equitativa"/>
    <x v="10"/>
    <n v="5892"/>
    <s v="Personas con acceso a soluciones adecuadas para el manejo de aguas residuales en zona urbana"/>
    <x v="0"/>
    <s v="Anual"/>
    <n v="180"/>
    <n v="43830"/>
    <n v="42.128"/>
    <n v="8.4260000000000002"/>
    <s v="Actualizado"/>
  </r>
  <r>
    <s v="Transversales"/>
    <x v="8"/>
    <s v="B. Agua limpia y saneamiento básico adecuado: hacia una gestión responsable, sostenible y equitativa"/>
    <x v="10"/>
    <n v="5893"/>
    <s v="Porcentaje de hogares con servicio de recolección de basuras en zona urbana"/>
    <x v="1"/>
    <s v="Anual"/>
    <n v="180"/>
    <n v="43830"/>
    <n v="0"/>
    <n v="0"/>
    <s v="Actualizado"/>
  </r>
  <r>
    <s v="Transversales"/>
    <x v="8"/>
    <s v="B. Agua limpia y saneamiento básico adecuado: hacia una gestión responsable, sostenible y equitativa"/>
    <x v="10"/>
    <n v="5895"/>
    <s v="Personas con acceso a soluciones adecuadas de agua potable en zona rural"/>
    <x v="0"/>
    <s v="Anual"/>
    <n v="180"/>
    <n v="43830"/>
    <n v="100"/>
    <n v="44.51"/>
    <s v="Actualizado"/>
  </r>
  <r>
    <s v="Transversales"/>
    <x v="8"/>
    <s v="B. Agua limpia y saneamiento básico adecuado: hacia una gestión responsable, sostenible y equitativa"/>
    <x v="10"/>
    <n v="5896"/>
    <s v="Personas con acceso a soluciones adecuadas para el manejo de aguas residuales en zona rural"/>
    <x v="0"/>
    <s v="Anual"/>
    <n v="180"/>
    <n v="43830"/>
    <n v="100"/>
    <n v="41.546999999999997"/>
    <s v="Actualizado"/>
  </r>
  <r>
    <s v="Transversales"/>
    <x v="8"/>
    <s v="B. Agua limpia y saneamiento básico adecuado: hacia una gestión responsable, sostenible y equitativa"/>
    <x v="10"/>
    <n v="5897"/>
    <s v="Porcentaje de hogares con servicio de recolección de basuras en zona rural"/>
    <x v="1"/>
    <s v="Anual"/>
    <n v="180"/>
    <n v="43830"/>
    <n v="100"/>
    <n v="52.777999999999999"/>
    <s v="Actualizado"/>
  </r>
  <r>
    <s v="Transversales"/>
    <x v="8"/>
    <s v="B. Agua limpia y saneamiento básico adecuado: hacia una gestión responsable, sostenible y equitativa"/>
    <x v="10"/>
    <n v="5898"/>
    <s v="Porcentaje de aguas residuales urbanas tratadas"/>
    <x v="0"/>
    <s v="Anual"/>
    <n v="365"/>
    <n v="43738"/>
    <n v="4.63"/>
    <n v="2.14"/>
    <s v="Actualizado"/>
  </r>
  <r>
    <s v="Transversales"/>
    <x v="8"/>
    <s v="B. Agua limpia y saneamiento básico adecuado: hacia una gestión responsable, sostenible y equitativa"/>
    <x v="10"/>
    <n v="5901"/>
    <s v="Porcentaje de hogares rurales con acceso a soluciones adecuadas de agua potable en municipios PDET"/>
    <x v="0"/>
    <s v="Anual"/>
    <n v="180"/>
    <n v="43830"/>
    <n v="0"/>
    <n v="0"/>
    <s v="Actualizado"/>
  </r>
  <r>
    <s v="Transversales"/>
    <x v="8"/>
    <s v="B. Agua limpia y saneamiento básico adecuado: hacia una gestión responsable, sostenible y equitativa"/>
    <x v="10"/>
    <n v="5902"/>
    <s v="Porcentaje de hogares rurales con acceso a soluciones adecuadas para el manejo de aguas residuales en municipios PDET"/>
    <x v="0"/>
    <s v="Anual"/>
    <n v="180"/>
    <n v="43830"/>
    <n v="100"/>
    <n v="8.3330000000000002"/>
    <s v="Actualizado"/>
  </r>
  <r>
    <s v="Transversales"/>
    <x v="2"/>
    <s v="C. Capítulo de Rrom"/>
    <x v="10"/>
    <n v="5903"/>
    <s v="Decreto expedido en 2019"/>
    <x v="1"/>
    <s v="Anual"/>
    <n v="0"/>
    <n v="43830"/>
    <n v="0"/>
    <n v="0"/>
    <s v="Actualizado"/>
  </r>
  <r>
    <s v="Estructurales"/>
    <x v="3"/>
    <s v="E. Vivienda y entornos dignos e incluyentes"/>
    <x v="10"/>
    <n v="5905"/>
    <s v="Porcentaje de hogares urbanos con déficit cualitativo de vivienda"/>
    <x v="1"/>
    <s v="Anual"/>
    <n v="90"/>
    <n v="43830"/>
    <n v="31.43"/>
    <n v="8.8000000000000007"/>
    <s v="Actualizado"/>
  </r>
  <r>
    <s v="Estructurales"/>
    <x v="3"/>
    <s v="E. Vivienda y entornos dignos e incluyentes"/>
    <x v="10"/>
    <n v="5906"/>
    <s v="Porcentaje de hogares urbanos con déficit cuantitativo de vivienda"/>
    <x v="1"/>
    <s v="Anual"/>
    <n v="90"/>
    <n v="43830"/>
    <n v="60.71"/>
    <n v="27.87"/>
    <s v="Actualizado"/>
  </r>
  <r>
    <s v="Estructurales"/>
    <x v="3"/>
    <s v="E. Vivienda y entornos dignos e incluyentes"/>
    <x v="10"/>
    <n v="5907"/>
    <s v="Hogares beneficiados con mejoramiento integral de barrios (MinVivienda) *"/>
    <x v="1"/>
    <s v="Mensual"/>
    <n v="0"/>
    <n v="44043"/>
    <n v="34.673999999999999"/>
    <n v="58.338999999999999"/>
    <s v="Actualizado"/>
  </r>
  <r>
    <s v="Transversales"/>
    <x v="1"/>
    <s v="A. Políticas e inversiones para el desarrollo, el ordenamiento y fortalecimiento de la asociatividad"/>
    <x v="10"/>
    <n v="5908"/>
    <s v="Municipios acompañados en la revisión e implementación de los Planes de Ordenamiento Territorial"/>
    <x v="1"/>
    <s v="Anual"/>
    <n v="30"/>
    <n v="43830"/>
    <n v="100"/>
    <n v="21.332999999999998"/>
    <s v="Actualizado"/>
  </r>
  <r>
    <s v="Transversales"/>
    <x v="1"/>
    <s v="C. Desarrollo urbano y Sistema de Ciudades (SC) para la sostenibilidad, productividad y la calidad de vida"/>
    <x v="10"/>
    <n v="5909"/>
    <s v="Área de suelo habilitado"/>
    <x v="0"/>
    <s v="Trimestral"/>
    <n v="60"/>
    <n v="44012"/>
    <n v="28.904"/>
    <n v="34.866999999999997"/>
    <s v="Actualizado"/>
  </r>
  <r>
    <s v="Transversales"/>
    <x v="1"/>
    <s v="E. Instrumentos e información para la toma de decisiones que promueven el desarrollo regional"/>
    <x v="10"/>
    <n v="5910"/>
    <s v="Porcentaje de implementación del Sistema de Información Transaccional"/>
    <x v="1"/>
    <s v="Semestral"/>
    <n v="0"/>
    <n v="44012"/>
    <n v="28.571000000000002"/>
    <n v="15"/>
    <s v="Actualizado"/>
  </r>
  <r>
    <s v="Transversales"/>
    <x v="8"/>
    <s v="B. Agua limpia y saneamiento básico adecuado: hacia una gestión responsable, sostenible y equitativa"/>
    <x v="10"/>
    <n v="5911"/>
    <s v="Municipios con esquemas de aprovechamiento en operación."/>
    <x v="1"/>
    <s v="Anual"/>
    <n v="30"/>
    <n v="43830"/>
    <n v="100"/>
    <n v="100"/>
    <s v="Actualizado"/>
  </r>
  <r>
    <s v="Transversales"/>
    <x v="8"/>
    <s v="B. Agua limpia y saneamiento básico adecuado: hacia una gestión responsable, sostenible y equitativa"/>
    <x v="10"/>
    <n v="5912"/>
    <s v="Personas beneficiadas con proyectos que mejoran provisión, calidad y/o continuidad de los servicios de acueducto y alcantarillado"/>
    <x v="1"/>
    <s v="Mensual"/>
    <n v="90"/>
    <n v="43982"/>
    <n v="17.100000000000001"/>
    <n v="30.9"/>
    <s v="Actualizado"/>
  </r>
  <r>
    <s v="Transversales"/>
    <x v="8"/>
    <s v="B. Agua limpia y saneamiento básico adecuado: hacia una gestión responsable, sostenible y equitativa"/>
    <x v="10"/>
    <n v="5913"/>
    <s v="Nuevas conexiones intradomiciliarias"/>
    <x v="1"/>
    <s v="Semestral"/>
    <n v="30"/>
    <n v="44012"/>
    <n v="0"/>
    <n v="9.16"/>
    <s v="Actualizado"/>
  </r>
  <r>
    <s v="Regional"/>
    <x v="24"/>
    <s v="Transversal"/>
    <x v="10"/>
    <n v="5914"/>
    <s v="Nuevas personas con acceso a soluciones adecuadas de agua potable (Seaflower)"/>
    <x v="0"/>
    <s v="Anual"/>
    <n v="180"/>
    <n v="43830"/>
    <n v="0"/>
    <n v="0"/>
    <s v="Actualizado"/>
  </r>
  <r>
    <s v="Regional"/>
    <x v="22"/>
    <s v="Transversal"/>
    <x v="10"/>
    <n v="5915"/>
    <s v="Nuevas personas con acceso a soluciones adecuadas de agua potable (Amazonía)"/>
    <x v="0"/>
    <s v="Anual"/>
    <n v="180"/>
    <n v="43830"/>
    <n v="3.5150000000000001"/>
    <n v="0.70299999999999996"/>
    <s v="Actualizado"/>
  </r>
  <r>
    <s v="Regional"/>
    <x v="22"/>
    <s v="Transversal"/>
    <x v="10"/>
    <n v="5916"/>
    <s v="Nuevas personas con acceso a soluciones adecuadas para el manejo de aguas residuales (Amazonía)"/>
    <x v="0"/>
    <s v="Anual"/>
    <n v="60"/>
    <n v="43830"/>
    <n v="37.283000000000001"/>
    <n v="7.4569999999999999"/>
    <s v="Actualizado"/>
  </r>
  <r>
    <s v="Regional"/>
    <x v="12"/>
    <s v="Transversal"/>
    <x v="10"/>
    <n v="5917"/>
    <s v="Nuevas personas con acceso a soluciones adecuadas de agua potable (Caribe)"/>
    <x v="0"/>
    <s v="Anual"/>
    <n v="180"/>
    <n v="43830"/>
    <n v="100"/>
    <n v="45.551000000000002"/>
    <s v="Actualizado"/>
  </r>
  <r>
    <s v="Regional"/>
    <x v="11"/>
    <s v="Transversal"/>
    <x v="10"/>
    <n v="5918"/>
    <s v="Nuevas personas con acceso a soluciones adecuadas de agua potable (Pacífico)"/>
    <x v="0"/>
    <s v="Anual"/>
    <n v="180"/>
    <n v="43830"/>
    <n v="95.680999999999997"/>
    <n v="19.135999999999999"/>
    <s v="Actualizado"/>
  </r>
  <r>
    <s v="Regional"/>
    <x v="11"/>
    <s v="Transversal"/>
    <x v="10"/>
    <n v="5919"/>
    <s v="Nuevas personas con acceso a soluciones adecuadas para el manejo de aguas residuales (Pacífico)"/>
    <x v="0"/>
    <s v="Anual"/>
    <n v="180"/>
    <n v="43830"/>
    <n v="90.2"/>
    <n v="18.04"/>
    <s v="Actualizado"/>
  </r>
  <r>
    <s v="Transversales"/>
    <x v="9"/>
    <s v="A. Sectores comprometidos con la sostenibilidad y la mitigación del cambio climático"/>
    <x v="11"/>
    <n v="5920"/>
    <s v="Tasa de reciclaje y nueva utilización de residuos"/>
    <x v="0"/>
    <s v="Anual"/>
    <n v="730"/>
    <n v="43830"/>
    <n v="100"/>
    <n v="90.332999999999998"/>
    <s v="Actualizado"/>
  </r>
  <r>
    <s v="Transversales"/>
    <x v="9"/>
    <s v="A. Sectores comprometidos con la sostenibilidad y la mitigación del cambio climático"/>
    <x v="11"/>
    <n v="5922"/>
    <s v="Reducción acumulada de las emisiones de Gases Efecto Invernadero, con respecto al escenario de referencia nacional"/>
    <x v="0"/>
    <s v="Anual"/>
    <n v="30"/>
    <n v="43830"/>
    <s v="NULL"/>
    <n v="32.58"/>
    <s v="Actualizado"/>
  </r>
  <r>
    <s v="Transversales"/>
    <x v="9"/>
    <s v="A. Sectores comprometidos con la sostenibilidad y la mitigación del cambio climático"/>
    <x v="11"/>
    <n v="5923"/>
    <s v="Puntos de monitoreo con Índice de Calidad de Agua (ICA) malo"/>
    <x v="0"/>
    <s v="Anual"/>
    <n v="360"/>
    <n v="43830"/>
    <s v="NULL"/>
    <n v="0"/>
    <s v="Actualizado"/>
  </r>
  <r>
    <s v="Transversales"/>
    <x v="9"/>
    <s v="A. Sectores comprometidos con la sostenibilidad y la mitigación del cambio climático"/>
    <x v="11"/>
    <n v="5924"/>
    <s v="Porcentaje de estaciones de calidad del aire que registran concentraciones anuales por debajo de 30 µg/m3 de partículas inferiores a 10 micras (PM10)"/>
    <x v="1"/>
    <s v="Anual"/>
    <n v="220"/>
    <n v="43830"/>
    <n v="100"/>
    <n v="61.54"/>
    <s v="Actualizado"/>
  </r>
  <r>
    <s v="Transversales"/>
    <x v="9"/>
    <s v="B. Biodiversidad y riqueza natural: activos estratégicos de la Nación"/>
    <x v="11"/>
    <n v="5925"/>
    <s v="Negocios verdes verificados"/>
    <x v="0"/>
    <s v="Semestral"/>
    <n v="30"/>
    <n v="44012"/>
    <n v="57.241"/>
    <n v="28.016999999999999"/>
    <s v="Actualizado"/>
  </r>
  <r>
    <s v="Transversales"/>
    <x v="9"/>
    <s v="B. Biodiversidad y riqueza natural: activos estratégicos de la Nación"/>
    <x v="11"/>
    <n v="5926"/>
    <s v="Áreas bajo sistemas sostenibles de conservación (restauración*, sistemas agroforestales, manejo forestal sostenible)"/>
    <x v="0"/>
    <s v="Semestral"/>
    <n v="90"/>
    <n v="44012"/>
    <n v="71.137"/>
    <n v="26.135000000000002"/>
    <s v="Actualizado"/>
  </r>
  <r>
    <s v="Transversales"/>
    <x v="9"/>
    <s v="B. Biodiversidad y riqueza natural: activos estratégicos de la Nación"/>
    <x v="11"/>
    <n v="5927"/>
    <s v="Porcentaje de mejora en el índice de efectividad de manejo de las áreas protegidas públicas"/>
    <x v="0"/>
    <s v="Anual"/>
    <n v="545"/>
    <n v="43830"/>
    <s v="NULL"/>
    <n v="0"/>
    <s v="Actualizado"/>
  </r>
  <r>
    <s v="Transversales"/>
    <x v="9"/>
    <s v="B. Biodiversidad y riqueza natural: activos estratégicos de la Nación"/>
    <x v="11"/>
    <n v="5928"/>
    <s v="Reducir la tendencia de crecimiento de la deforestación proyectada por el IDEAM"/>
    <x v="0"/>
    <s v="Anual"/>
    <n v="180"/>
    <n v="43830"/>
    <n v="100"/>
    <n v="100"/>
    <s v="Actualizado"/>
  </r>
  <r>
    <s v="Transversales"/>
    <x v="9"/>
    <s v="B. Biodiversidad y riqueza natural: activos estratégicos de la Nación"/>
    <x v="11"/>
    <n v="5929"/>
    <s v="Áreas bajo esquemas de Pagos por Servicios Ambientales (PSA) e incentivos a la conservación"/>
    <x v="1"/>
    <s v="Anual"/>
    <n v="180"/>
    <n v="43830"/>
    <n v="100"/>
    <n v="18.440000000000001"/>
    <s v="Actualizado"/>
  </r>
  <r>
    <s v="Transversales"/>
    <x v="9"/>
    <s v="B. Biodiversidad y riqueza natural: activos estratégicos de la Nación"/>
    <x v="11"/>
    <n v="5930"/>
    <s v="Porcentaje de ecosistemas o unidades de análisis ecosistémicas no representados o subrepresentados incluidos en el SINAP en el cuatrienio"/>
    <x v="2"/>
    <s v="Semestral"/>
    <n v="60"/>
    <n v="44012"/>
    <n v="100"/>
    <n v="21.332999999999998"/>
    <s v="Actualizado"/>
  </r>
  <r>
    <s v="Transversales"/>
    <x v="2"/>
    <s v="C. Capítulo de Rrom"/>
    <x v="11"/>
    <n v="5931"/>
    <s v="Lineamientos diseñados"/>
    <x v="0"/>
    <s v="Anual"/>
    <n v="30"/>
    <n v="43830"/>
    <s v="NULL"/>
    <n v="0"/>
    <s v="Actualizado"/>
  </r>
  <r>
    <s v="Transversales"/>
    <x v="9"/>
    <s v="C. Colombia resiliente: conocimiento y prevención para la gestión del riesgo de desastres y la adaptación al cambio climático"/>
    <x v="11"/>
    <n v="5932"/>
    <s v="Autoridades ambientales que adoptan la Metodología de Evaluación de Daños y Análisis de Necesidades Ambientales"/>
    <x v="0"/>
    <s v="Anual"/>
    <n v="30"/>
    <n v="43830"/>
    <n v="100"/>
    <n v="12.5"/>
    <s v="Actualizado"/>
  </r>
  <r>
    <s v="Transversales"/>
    <x v="9"/>
    <s v="C. Colombia resiliente: conocimiento y prevención para la gestión del riesgo de desastres y la adaptación al cambio climático"/>
    <x v="11"/>
    <n v="5933"/>
    <s v="Porcentaje de departamentos que implementan iniciativas de adaptación al cambio climático orientadas por las autoridades ambientales"/>
    <x v="0"/>
    <s v="Anual"/>
    <n v="30"/>
    <n v="43830"/>
    <n v="100"/>
    <n v="38"/>
    <s v="Actualizado"/>
  </r>
  <r>
    <s v="Transversales"/>
    <x v="9"/>
    <s v="B. Biodiversidad y riqueza natural: activos estratégicos de la Nación"/>
    <x v="11"/>
    <n v="5934"/>
    <s v="Plataformas colaborativas conformadas para la articulación de las inversiones y acciones públicas y privadas alrededor de las cuencas hidrográficas"/>
    <x v="0"/>
    <s v="Anual"/>
    <n v="30"/>
    <n v="43830"/>
    <s v="NULL"/>
    <n v="0"/>
    <s v="Actualizado"/>
  </r>
  <r>
    <s v="Regional"/>
    <x v="22"/>
    <s v="Transversal"/>
    <x v="11"/>
    <n v="5935"/>
    <s v="Familias campesinas beneficiadas por actividades agroambientales con acuerdos de conservación de bosques"/>
    <x v="0"/>
    <s v="Semestral"/>
    <n v="0"/>
    <n v="44012"/>
    <n v="3.4670000000000001"/>
    <n v="26.574999999999999"/>
    <s v="Actualizado"/>
  </r>
  <r>
    <s v="Regional"/>
    <x v="19"/>
    <s v="Transversal"/>
    <x v="11"/>
    <n v="5936"/>
    <s v="Áreas afectadas por el desarrollo de actividades ilegales en proceso de restauración"/>
    <x v="1"/>
    <s v="Semestral"/>
    <n v="90"/>
    <n v="44012"/>
    <n v="100"/>
    <n v="100"/>
    <s v="Actualizado"/>
  </r>
  <r>
    <s v="Transversales"/>
    <x v="9"/>
    <s v="D. Instituciones ambientales modernas, apropiación social de la biodiversidad y manejo efectivo de los conflictos socioambientales"/>
    <x v="11"/>
    <n v="5938"/>
    <s v="Acuerdos y agendas interministeriales y productivos implementados"/>
    <x v="0"/>
    <s v="Anual"/>
    <n v="30"/>
    <n v="43830"/>
    <n v="100"/>
    <n v="50"/>
    <s v="Actualizado"/>
  </r>
  <r>
    <s v="Transversales"/>
    <x v="2"/>
    <s v="C. Capítulo de Rrom"/>
    <x v="11"/>
    <n v="5939"/>
    <s v="Regiones beneficiadas por talleres de economía circular"/>
    <x v="0"/>
    <s v="Anual"/>
    <n v="60"/>
    <n v="43830"/>
    <n v="0"/>
    <n v="0"/>
    <s v="Actualizado"/>
  </r>
  <r>
    <s v="Transversales"/>
    <x v="9"/>
    <s v="D. Instituciones ambientales modernas, apropiación social de la biodiversidad y manejo efectivo de los conflictos socioambientales"/>
    <x v="11"/>
    <n v="5940"/>
    <s v="Porcentaje de las solicitudes de licencias ambientales competencia de la ANLA resueltas dentro de los tiempos establecidos en la normatividad vigente"/>
    <x v="0"/>
    <s v="Mensual"/>
    <n v="30"/>
    <n v="44043"/>
    <n v="100"/>
    <n v="93.179000000000002"/>
    <s v="Actualizado"/>
  </r>
  <r>
    <s v="Transversales"/>
    <x v="2"/>
    <s v="C. Capítulo de Rrom"/>
    <x v="11"/>
    <n v="5941"/>
    <s v="Porcentaje de negocios verdes asistidos técnicamente"/>
    <x v="0"/>
    <s v="Anual"/>
    <n v="30"/>
    <n v="43830"/>
    <n v="100"/>
    <n v="100"/>
    <s v="Actualizado"/>
  </r>
  <r>
    <s v="Transversales"/>
    <x v="9"/>
    <s v="B. Biodiversidad y riqueza natural: activos estratégicos de la Nación"/>
    <x v="11"/>
    <n v="5942"/>
    <s v="Acuerdos de cero deforestación para las cadenas productivas del sector agropecuario en implementación"/>
    <x v="0"/>
    <s v="Anual"/>
    <n v="30"/>
    <n v="43830"/>
    <n v="100"/>
    <n v="66.67"/>
    <s v="Actualizado"/>
  </r>
  <r>
    <s v="Regional"/>
    <x v="16"/>
    <s v="Transversal"/>
    <x v="11"/>
    <n v="5943"/>
    <s v="Acuerdos para el aprovechamiento local de plásticos y otros materiales reciclables en municipios costeros de los litorales Pacífico y Caribe (continental e insular) en implementación"/>
    <x v="0"/>
    <s v="Anual"/>
    <n v="30"/>
    <n v="43830"/>
    <s v="NULL"/>
    <n v="11.111000000000001"/>
    <s v="Actualizado"/>
  </r>
  <r>
    <s v="Transversales"/>
    <x v="9"/>
    <s v="C. Colombia resiliente: conocimiento y prevención para la gestión del riesgo de desastres y la adaptación al cambio climático"/>
    <x v="11"/>
    <n v="5944"/>
    <s v="Porcentaje de implementación del Sistema Nacional de Información de Cambio Climático"/>
    <x v="1"/>
    <s v="Anual"/>
    <n v="30"/>
    <n v="43830"/>
    <n v="100"/>
    <n v="17"/>
    <s v="Actualizado"/>
  </r>
  <r>
    <s v="Regional"/>
    <x v="12"/>
    <s v="Transversal"/>
    <x v="11"/>
    <n v="5945"/>
    <s v="Iniciativas de carbono azul para el uso sostenible de los manglares en implementación"/>
    <x v="0"/>
    <s v="Anual"/>
    <n v="30"/>
    <n v="43830"/>
    <s v="NULL"/>
    <n v="0"/>
    <s v="Actualizado"/>
  </r>
  <r>
    <s v="Regional"/>
    <x v="23"/>
    <s v="Transversal"/>
    <x v="11"/>
    <n v="5946"/>
    <s v="Puntos de monitoreo con índice de calidad del agua (ICA) “malo” de la región Central"/>
    <x v="1"/>
    <s v="Anual"/>
    <n v="365"/>
    <n v="43830"/>
    <s v="NULL"/>
    <n v="0"/>
    <s v="Actualizado"/>
  </r>
  <r>
    <s v="Regional"/>
    <x v="11"/>
    <s v="Transversal"/>
    <x v="11"/>
    <n v="5947"/>
    <s v="Área en proceso de restauración en la Cuenca del Río Atrato"/>
    <x v="0"/>
    <s v="Semestral"/>
    <n v="90"/>
    <n v="44012"/>
    <n v="0"/>
    <n v="0"/>
    <s v="Actualizado"/>
  </r>
  <r>
    <s v="Regional"/>
    <x v="17"/>
    <s v="Transversal"/>
    <x v="11"/>
    <n v="5948"/>
    <s v="Puntos de monitoreo con índice de calidad de agua (ICA) “malo” de la región Santanderes"/>
    <x v="1"/>
    <s v="Anual"/>
    <n v="360"/>
    <n v="43830"/>
    <s v="NULL"/>
    <n v="0"/>
    <s v="Actualizado"/>
  </r>
  <r>
    <s v="Regional"/>
    <x v="11"/>
    <s v="Transversal"/>
    <x v="11"/>
    <n v="5949"/>
    <s v="Áreas bajo esquemas de producción sostenible (restauración, conservación, sistemas silvopastoriles, sistemas agroforestales, piscicultura, reconversión productiva) (Pacífico)"/>
    <x v="0"/>
    <s v="Semestral"/>
    <n v="90"/>
    <n v="44012"/>
    <n v="58.8"/>
    <n v="47.04"/>
    <s v="Actualizado"/>
  </r>
  <r>
    <s v="Regional"/>
    <x v="12"/>
    <s v="Transversal"/>
    <x v="11"/>
    <n v="5950"/>
    <s v="Áreas bajo esquemas de producción sostenible (restauración, conservación, sistemas silvopastoriles, sistemas agroforestales, piscicultura, reconversión productiva) (Caribe)"/>
    <x v="0"/>
    <s v="Semestral"/>
    <n v="90"/>
    <n v="44012"/>
    <n v="71.813000000000002"/>
    <n v="39.17"/>
    <s v="Actualizado"/>
  </r>
  <r>
    <s v="Regional"/>
    <x v="24"/>
    <s v="Transversal"/>
    <x v="11"/>
    <n v="5951"/>
    <s v="Iniciativas de biotecnología y bioprospección iniciadas en la reserva de Biosfera Seaflower (Seaflower)"/>
    <x v="1"/>
    <s v="Anual"/>
    <n v="0"/>
    <n v="43830"/>
    <s v="NULL"/>
    <n v="0"/>
    <s v="Actualizado"/>
  </r>
  <r>
    <s v="Regional"/>
    <x v="22"/>
    <s v="Transversal"/>
    <x v="11"/>
    <n v="5952"/>
    <s v="Áreas bajo esquemas de conservación y producción sostenible  (restauración, conservación, sistemas silvopastoriles, sistemas agroforestales, piscicultura, reconversión productiva) (Amazonía)"/>
    <x v="0"/>
    <s v="Semestral"/>
    <n v="0"/>
    <n v="44012"/>
    <n v="92.578000000000003"/>
    <n v="61.787999999999997"/>
    <s v="Actualizado"/>
  </r>
  <r>
    <s v="Regional"/>
    <x v="17"/>
    <s v="Transversal"/>
    <x v="11"/>
    <n v="5953"/>
    <s v="Áreas bajo esquemas de conservación y producción sostenible (restauración, conservación, sistemas silvopastoriles, sistemas agroforestales, piscicultura, reconversión productiva) (Santanderes)"/>
    <x v="0"/>
    <s v="Semestral"/>
    <n v="90"/>
    <n v="44012"/>
    <n v="11.983000000000001"/>
    <n v="2.8130000000000002"/>
    <s v="Actualizado"/>
  </r>
  <r>
    <s v="Regional"/>
    <x v="16"/>
    <s v="Transversal"/>
    <x v="11"/>
    <n v="5954"/>
    <s v="Porcentaje de estaciones de monitoreo de aguas marinas con categorías aceptable y óptima"/>
    <x v="0"/>
    <s v="Anual"/>
    <n v="730"/>
    <n v="43830"/>
    <n v="100"/>
    <n v="74.83"/>
    <s v="Actualizado"/>
  </r>
  <r>
    <s v="Regional"/>
    <x v="18"/>
    <s v="Transversal"/>
    <x v="11"/>
    <n v="5955"/>
    <s v="Áreas bajo esquemas de conservación y producción sostenible (restauración, conservación, sistemas silvopastoriles, sistemas agroforestales, piscicultura, reconversión productiva) (Llanos)"/>
    <x v="0"/>
    <s v="Semestral"/>
    <n v="90"/>
    <n v="44012"/>
    <n v="4.0369999999999999"/>
    <n v="0.79"/>
    <s v="Actualizado"/>
  </r>
  <r>
    <s v="Estructurales"/>
    <x v="5"/>
    <s v="A. Seguridad, autoridad y orden para la libertad: Defensa Nacional, seguridad ciudadana y colaboración ciudadana"/>
    <x v="12"/>
    <n v="5956"/>
    <s v="Porcentaje de implementación del Plan de Acción Oportuna"/>
    <x v="2"/>
    <s v="Mensual"/>
    <n v="15"/>
    <n v="44043"/>
    <n v="55"/>
    <n v="51"/>
    <s v="Actualizado"/>
  </r>
  <r>
    <s v="Transversales"/>
    <x v="2"/>
    <s v="C. Capítulo de Rrom"/>
    <x v="15"/>
    <n v="5957"/>
    <s v="Familias beneficiarias de las acciones de la estrategia encuentros por familia"/>
    <x v="1"/>
    <s v="Anual"/>
    <n v="30"/>
    <n v="43830"/>
    <n v="87.2"/>
    <n v="87.2"/>
    <s v="Actualizado"/>
  </r>
  <r>
    <s v="Estructurales"/>
    <x v="5"/>
    <s v="E. Participación ciudadana: promoviendo el diálogo y la inclusión democrática para la equidad"/>
    <x v="12"/>
    <n v="5959"/>
    <s v="Porcentaje de jóvenes que participan en escenarios de acción comunal"/>
    <x v="1"/>
    <s v="Anual"/>
    <n v="5"/>
    <n v="43830"/>
    <s v="NULL"/>
    <n v="100"/>
    <s v="Actualizado"/>
  </r>
  <r>
    <s v="Estructurales"/>
    <x v="5"/>
    <s v="E. Participación ciudadana: promoviendo el diálogo y la inclusión democrática para la equidad"/>
    <x v="12"/>
    <n v="5960"/>
    <s v="Porcentaje de mujeres que participan en escenarios de acción comunal"/>
    <x v="1"/>
    <s v="Anual"/>
    <n v="5"/>
    <n v="43830"/>
    <n v="100"/>
    <n v="85.2"/>
    <s v="Actualizado"/>
  </r>
  <r>
    <s v="Estructurales"/>
    <x v="5"/>
    <s v="A. Seguridad, autoridad y orden para la libertad: Defensa Nacional, seguridad ciudadana y colaboración ciudadana"/>
    <x v="12"/>
    <n v="5961"/>
    <s v="Entidades territoriales asistidas en la formulación y seguimiento de los Planes Integrales de Seguridad y Convivencia Ciudadana"/>
    <x v="2"/>
    <s v="Mensual"/>
    <n v="10"/>
    <n v="44043"/>
    <n v="52.631999999999998"/>
    <n v="100"/>
    <s v="Actualizado"/>
  </r>
  <r>
    <s v="Estructurales"/>
    <x v="5"/>
    <s v="A. Seguridad, autoridad y orden para la libertad: Defensa Nacional, seguridad ciudadana y colaboración ciudadana"/>
    <x v="12"/>
    <n v="5962"/>
    <s v="Entidades territoriales con proyectos para la promoción de convivencia implementados"/>
    <x v="2"/>
    <s v="Trimestral"/>
    <n v="10"/>
    <n v="44012"/>
    <n v="0"/>
    <n v="2"/>
    <s v="Actualizado"/>
  </r>
  <r>
    <s v="Estructurales"/>
    <x v="5"/>
    <s v="A. Seguridad, autoridad y orden para la libertad: Defensa Nacional, seguridad ciudadana y colaboración ciudadana"/>
    <x v="12"/>
    <n v="5963"/>
    <s v="Entidades territoriales fortalecidas en los Sistemas Integrados de Emergencia y Seguridad"/>
    <x v="2"/>
    <s v="Semestral"/>
    <n v="0"/>
    <n v="43830"/>
    <s v="NULL"/>
    <n v="0"/>
    <s v="Desactualizado"/>
  </r>
  <r>
    <s v="Estructurales"/>
    <x v="5"/>
    <s v="A. Seguridad, autoridad y orden para la libertad: Defensa Nacional, seguridad ciudadana y colaboración ciudadana"/>
    <x v="12"/>
    <n v="5964"/>
    <s v="Entidades territoriales con nuevas obras de infraestructura ejecutadas para la convivencia"/>
    <x v="0"/>
    <s v="Trimestral"/>
    <n v="10"/>
    <n v="43921"/>
    <n v="4.5449999999999999"/>
    <n v="27.215"/>
    <s v="Desactualizado"/>
  </r>
  <r>
    <s v="Estructurales"/>
    <x v="5"/>
    <s v="E. Participación ciudadana: promoviendo el diálogo y la inclusión democrática para la equidad"/>
    <x v="12"/>
    <n v="5965"/>
    <s v="Política para el diálogo social y la gestión pacífica de conflictos sociales implementada"/>
    <x v="1"/>
    <s v="Semestral"/>
    <n v="15"/>
    <n v="44012"/>
    <n v="100"/>
    <n v="10"/>
    <s v="Actualizado"/>
  </r>
  <r>
    <s v="Estructurales"/>
    <x v="5"/>
    <s v="B. Imperio de la ley y convivencia: derechos humanos, justicia accesible, oportuna y en toda Colombia, para todos"/>
    <x v="12"/>
    <n v="5966"/>
    <s v="Entidades territoriales asistidas técnicamente en la implementación de programas de prevención y promoción de Derechos Humanos"/>
    <x v="2"/>
    <s v="Trimestral"/>
    <n v="0"/>
    <n v="44012"/>
    <n v="56"/>
    <n v="31.667000000000002"/>
    <s v="Actualizado"/>
  </r>
  <r>
    <s v="Transversales"/>
    <x v="2"/>
    <s v="C. Capítulo de Rrom"/>
    <x v="12"/>
    <n v="5968"/>
    <s v="Modulo Rrom en el sistema de información implementado"/>
    <x v="2"/>
    <s v="Trimestral"/>
    <n v="5"/>
    <n v="43830"/>
    <n v="0"/>
    <n v="0"/>
    <s v="Desactualizado"/>
  </r>
  <r>
    <s v="Transversales"/>
    <x v="2"/>
    <s v="C. Capítulo de Rrom"/>
    <x v="12"/>
    <n v="5970"/>
    <s v="Sesiones ordinarias de la Comisión  Nacional de Diálogo con fortalecimiento realizadas"/>
    <x v="1"/>
    <s v="Trimestral"/>
    <n v="5"/>
    <n v="44012"/>
    <n v="0"/>
    <n v="33.332999999999998"/>
    <s v="Actualizado"/>
  </r>
  <r>
    <s v="Transversales"/>
    <x v="2"/>
    <s v="C. Capítulo de Rrom"/>
    <x v="12"/>
    <n v="5971"/>
    <s v="Actividad 1:  Eventos territoriales de fortalecimiento realizados   Actividad 2: Eventos territoriales de conmemoración de Día Internacional Rrom realizados"/>
    <x v="2"/>
    <s v="Trimestral"/>
    <n v="5"/>
    <n v="44012"/>
    <n v="0"/>
    <n v="14.286"/>
    <s v="Actualizado"/>
  </r>
  <r>
    <s v="Transversales"/>
    <x v="2"/>
    <s v="C. Capítulo de Rrom"/>
    <x v="12"/>
    <n v="5972"/>
    <s v="Asistencias Técnicas realizadas"/>
    <x v="1"/>
    <s v="Mensual"/>
    <n v="0"/>
    <n v="44043"/>
    <n v="0"/>
    <n v="25"/>
    <s v="Actualizado"/>
  </r>
  <r>
    <s v="Transversales"/>
    <x v="2"/>
    <s v="C. Capítulo de Rrom"/>
    <x v="12"/>
    <n v="5973"/>
    <s v="Jornadas de sensibilización a los entes territoriales realizadas"/>
    <x v="2"/>
    <s v="Trimestral"/>
    <n v="5"/>
    <n v="44012"/>
    <n v="0"/>
    <n v="0"/>
    <s v="Actualizado"/>
  </r>
  <r>
    <s v="Transversales"/>
    <x v="2"/>
    <s v="C. Capítulo de Rrom"/>
    <x v="12"/>
    <n v="5974"/>
    <s v="Documento “O lasho Lungo Drom” o “Plan de Vida y Buen Vivir” formulado"/>
    <x v="1"/>
    <s v="Semestral"/>
    <n v="5"/>
    <n v="44012"/>
    <n v="0"/>
    <n v="0"/>
    <s v="Actualizado"/>
  </r>
  <r>
    <s v="Transversales"/>
    <x v="10"/>
    <s v="D. Participación de las mujeres en escenarios de poder y toma de decisiones"/>
    <x v="12"/>
    <n v="5975"/>
    <s v="Mujeres formadas en las escuelas de liderazgo político"/>
    <x v="1"/>
    <s v="Mensual"/>
    <n v="5"/>
    <n v="44043"/>
    <n v="100"/>
    <n v="100"/>
    <s v="Actualizado"/>
  </r>
  <r>
    <s v="Estructurales"/>
    <x v="5"/>
    <s v="E. Participación ciudadana: promoviendo el diálogo y la inclusión democrática para la equidad"/>
    <x v="12"/>
    <n v="5976"/>
    <s v="Organizaciones de acción comunal fortalecidas en su capacidad de gestión de proyectos de desarrollo comunitario"/>
    <x v="2"/>
    <s v="Mensual"/>
    <n v="5"/>
    <n v="44043"/>
    <n v="83.8"/>
    <n v="48.817"/>
    <s v="Actualizado"/>
  </r>
  <r>
    <s v="Estructurales"/>
    <x v="5"/>
    <s v="E. Participación ciudadana: promoviendo el diálogo y la inclusión democrática para la equidad"/>
    <x v="12"/>
    <n v="5977"/>
    <s v="Porcentaje de organizaciones religiosas caracterizadas"/>
    <x v="2"/>
    <s v="Semestral"/>
    <n v="15"/>
    <n v="44012"/>
    <n v="0"/>
    <n v="17.579999999999998"/>
    <s v="Actualizado"/>
  </r>
  <r>
    <s v="Estructurales"/>
    <x v="5"/>
    <s v="E. Participación ciudadana: promoviendo el diálogo y la inclusión democrática para la equidad"/>
    <x v="12"/>
    <n v="5978"/>
    <s v="Porcentaje de la Red de Conocimiento implementada"/>
    <x v="2"/>
    <s v="Mensual"/>
    <n v="30"/>
    <n v="44043"/>
    <n v="55.942999999999998"/>
    <n v="34.58"/>
    <s v="Actualizado"/>
  </r>
  <r>
    <s v="Estructurales"/>
    <x v="5"/>
    <s v="A. Seguridad, autoridad y orden para la libertad: Defensa Nacional, seguridad ciudadana y colaboración ciudadana"/>
    <x v="13"/>
    <n v="5980"/>
    <s v="Porcentaje de implementación del mecanismo de información para el control del Cannabis"/>
    <x v="2"/>
    <s v="Semestral"/>
    <n v="0"/>
    <n v="44012"/>
    <n v="100"/>
    <n v="100"/>
    <s v="Actualizado"/>
  </r>
  <r>
    <s v="Estructurales"/>
    <x v="5"/>
    <s v="A. Seguridad, autoridad y orden para la libertad: Defensa Nacional, seguridad ciudadana y colaboración ciudadana"/>
    <x v="13"/>
    <n v="5981"/>
    <s v="Estudios realizados por el Observatorio de Drogas de Colombia"/>
    <x v="1"/>
    <s v="Semestral"/>
    <n v="0"/>
    <n v="44012"/>
    <n v="0"/>
    <n v="25"/>
    <s v="Actualizado"/>
  </r>
  <r>
    <s v="Estructurales"/>
    <x v="5"/>
    <s v="B. Imperio de la ley y convivencia: derechos humanos, justicia accesible, oportuna y en toda Colombia, para todos"/>
    <x v="13"/>
    <n v="5982"/>
    <s v="Porcentaje de personas atendidas en programas de atención especial para pospenados a nivel nacional"/>
    <x v="1"/>
    <s v="Trimestral"/>
    <n v="10"/>
    <n v="44012"/>
    <n v="49.524000000000001"/>
    <n v="17.048999999999999"/>
    <s v="Actualizado"/>
  </r>
  <r>
    <s v="Estructurales"/>
    <x v="5"/>
    <s v="B. Imperio de la ley y convivencia: derechos humanos, justicia accesible, oportuna y en toda Colombia, para todos"/>
    <x v="13"/>
    <n v="5983"/>
    <s v="Recomendaciones emitidas por la Mesa Permanente de Administración de Justicia"/>
    <x v="2"/>
    <s v="Trimestral"/>
    <n v="30"/>
    <n v="44012"/>
    <n v="0"/>
    <n v="0"/>
    <s v="Actualizado"/>
  </r>
  <r>
    <s v="Estructurales"/>
    <x v="5"/>
    <s v="B. Imperio de la ley y convivencia: derechos humanos, justicia accesible, oportuna y en toda Colombia, para todos"/>
    <x v="13"/>
    <n v="5984"/>
    <s v="Porcentaje de artículos contenidos en normas con fuerza de ley vigentes depurados"/>
    <x v="2"/>
    <s v="Semestral"/>
    <n v="0"/>
    <n v="44012"/>
    <n v="0"/>
    <n v="0"/>
    <s v="Actualizado"/>
  </r>
  <r>
    <s v="Estructurales"/>
    <x v="5"/>
    <s v="B. Imperio de la ley y convivencia: derechos humanos, justicia accesible, oportuna y en toda Colombia, para todos"/>
    <x v="13"/>
    <n v="5985"/>
    <s v="Normas de carácter general y abstracto de alcance nacional incorporadas al SUIN-Juriscol"/>
    <x v="2"/>
    <s v="Trimestral"/>
    <n v="0"/>
    <n v="44012"/>
    <n v="100"/>
    <n v="2.278"/>
    <s v="Actualizado"/>
  </r>
  <r>
    <s v="Estructurales"/>
    <x v="5"/>
    <s v="B. Imperio de la ley y convivencia: derechos humanos, justicia accesible, oportuna y en toda Colombia, para todos"/>
    <x v="13"/>
    <n v="5986"/>
    <s v="Porcentaje de permisos para precursores tramitados por medios digitales"/>
    <x v="1"/>
    <s v="Semestral"/>
    <n v="0"/>
    <n v="44012"/>
    <n v="74.286000000000001"/>
    <n v="52"/>
    <s v="Actualizado"/>
  </r>
  <r>
    <s v="Estructurales"/>
    <x v="5"/>
    <s v="B. Imperio de la ley y convivencia: derechos humanos, justicia accesible, oportuna y en toda Colombia, para todos"/>
    <x v="13"/>
    <n v="5988"/>
    <s v="Porcentaje de municipios con modelos de oferta de justicia local y rural formulados"/>
    <x v="1"/>
    <s v="Semestral"/>
    <n v="30"/>
    <n v="44012"/>
    <n v="50"/>
    <n v="90"/>
    <s v="Actualizado"/>
  </r>
  <r>
    <s v="Estructurales"/>
    <x v="5"/>
    <s v="B. Imperio de la ley y convivencia: derechos humanos, justicia accesible, oportuna y en toda Colombia, para todos"/>
    <x v="13"/>
    <n v="5989"/>
    <s v="Porcentaje de municipios priorizados con modelos de oferta de justicia local y rural implementado"/>
    <x v="1"/>
    <s v="Semestral"/>
    <n v="30"/>
    <n v="44012"/>
    <n v="0"/>
    <n v="0"/>
    <s v="Actualizado"/>
  </r>
  <r>
    <s v="Estructurales"/>
    <x v="5"/>
    <s v="B. Imperio de la ley y convivencia: derechos humanos, justicia accesible, oportuna y en toda Colombia, para todos"/>
    <x v="13"/>
    <n v="5990"/>
    <s v="Porcentaje de los servicios de justicia ofrecidos por el ejecutivo con expediente digital implementado"/>
    <x v="1"/>
    <s v="Semestral"/>
    <n v="30"/>
    <n v="44012"/>
    <n v="0"/>
    <n v="0"/>
    <s v="Actualizado"/>
  </r>
  <r>
    <s v="Transversales"/>
    <x v="2"/>
    <s v="C. Capítulo de Rrom"/>
    <x v="13"/>
    <n v="5991"/>
    <s v="Jornadas de socialización y/o fortalecimiento de la Kriss Rrominaí"/>
    <x v="1"/>
    <s v="Anual"/>
    <n v="15"/>
    <n v="43830"/>
    <n v="100"/>
    <n v="18.181999999999999"/>
    <s v="Actualizado"/>
  </r>
  <r>
    <s v="Estructurales"/>
    <x v="5"/>
    <s v="B. Imperio de la ley y convivencia: derechos humanos, justicia accesible, oportuna y en toda Colombia, para todos"/>
    <x v="13"/>
    <n v="5992"/>
    <s v="Municipios con conciliación en equidad implementada"/>
    <x v="2"/>
    <s v="Anual"/>
    <n v="30"/>
    <n v="43830"/>
    <n v="100"/>
    <n v="25.806000000000001"/>
    <s v="Actualizado"/>
  </r>
  <r>
    <s v="Estructurales"/>
    <x v="5"/>
    <s v="B. Imperio de la ley y convivencia: derechos humanos, justicia accesible, oportuna y en toda Colombia, para todos"/>
    <x v="13"/>
    <n v="5993"/>
    <s v="Solicitudes de Métodos de Resolución de Conflictos atendidas"/>
    <x v="2"/>
    <s v="Trimestral"/>
    <n v="30"/>
    <n v="44012"/>
    <n v="27.117999999999999"/>
    <n v="18.869"/>
    <s v="Actualizado"/>
  </r>
  <r>
    <s v="Transversales"/>
    <x v="20"/>
    <s v="B. Seguridad energética para el desarrollo productivo"/>
    <x v="21"/>
    <n v="5994"/>
    <s v="Pozos exploratorios perforados"/>
    <x v="0"/>
    <s v="Mensual"/>
    <n v="10"/>
    <n v="44043"/>
    <n v="19.047999999999998"/>
    <n v="27.053000000000001"/>
    <s v="Actualizado"/>
  </r>
  <r>
    <s v="Transversales"/>
    <x v="20"/>
    <s v="B. Seguridad energética para el desarrollo productivo"/>
    <x v="21"/>
    <n v="5995"/>
    <s v="Años de reservas probadas de crudo"/>
    <x v="1"/>
    <s v="Anual"/>
    <n v="120"/>
    <n v="43830"/>
    <n v="100"/>
    <n v="100"/>
    <s v="Actualizado"/>
  </r>
  <r>
    <s v="Transversales"/>
    <x v="20"/>
    <s v="B. Seguridad energética para el desarrollo productivo"/>
    <x v="21"/>
    <n v="5996"/>
    <s v="Producción promedio diaria de crudo"/>
    <x v="0"/>
    <s v="Mensual"/>
    <n v="30"/>
    <n v="44012"/>
    <n v="80.652000000000001"/>
    <n v="85.468000000000004"/>
    <s v="Actualizado"/>
  </r>
  <r>
    <s v="Estructurales"/>
    <x v="6"/>
    <s v="A. Entorno para crecer: formalización, emprendimiento y dinamización empresarial"/>
    <x v="14"/>
    <n v="5997"/>
    <s v="Tasa de formalidad laboral"/>
    <x v="1"/>
    <s v="Anual"/>
    <n v="30"/>
    <n v="43830"/>
    <n v="27.777999999999999"/>
    <n v="11.364000000000001"/>
    <s v="Actualizado"/>
  </r>
  <r>
    <s v="Estructurales"/>
    <x v="3"/>
    <s v="A. Primero las niñas y los niños: desarrollo integral desde la primera infancia hasta la adolescencia"/>
    <x v="14"/>
    <n v="5998"/>
    <s v="Tasa de trabajo infantil"/>
    <x v="1"/>
    <s v="Anual"/>
    <n v="120"/>
    <n v="43830"/>
    <n v="0"/>
    <n v="100"/>
    <s v="Actualizado"/>
  </r>
  <r>
    <s v="Transversales"/>
    <x v="4"/>
    <s v="B. Colombia naranja: desarrollo del emprendimiento de base artística, creativa y tecnológica para la creación de las nuevas industrias"/>
    <x v="14"/>
    <n v="5999"/>
    <s v="Empleos directos generados por medio del Fondo Emprender en las actividades pertenecientes a la economía naranja"/>
    <x v="0"/>
    <s v="Mensual"/>
    <n v="15"/>
    <n v="44043"/>
    <n v="0"/>
    <n v="31.056999999999999"/>
    <s v="Actualizado"/>
  </r>
  <r>
    <s v="Transversales"/>
    <x v="10"/>
    <s v="B. Educación y empoderamiento económico para la eliminación de brechas de género en el mundo del trabajo"/>
    <x v="14"/>
    <n v="6000"/>
    <s v="Colocaciones de mujeres a través del Servicio Público de Empleo (SPE)"/>
    <x v="1"/>
    <s v="Mensual"/>
    <n v="60"/>
    <n v="44012"/>
    <n v="100"/>
    <n v="58.81"/>
    <s v="Actualizado"/>
  </r>
  <r>
    <s v="Transversales"/>
    <x v="0"/>
    <s v="D. Reparación: Colombia atiende y repara a las víctimas"/>
    <x v="14"/>
    <n v="6002"/>
    <s v="Colocaciones de víctimas través del Servicio Público de Empleo"/>
    <x v="1"/>
    <s v="Mensual"/>
    <n v="60"/>
    <n v="44012"/>
    <n v="100"/>
    <n v="100"/>
    <s v="Actualizado"/>
  </r>
  <r>
    <s v="Transversales"/>
    <x v="10"/>
    <s v="B. Educación y empoderamiento económico para la eliminación de brechas de género en el mundo del trabajo"/>
    <x v="14"/>
    <n v="6003"/>
    <s v="Porcentaje de implementación de los sistemas de equidad de género"/>
    <x v="2"/>
    <s v="Anual"/>
    <n v="0"/>
    <n v="43830"/>
    <n v="50"/>
    <n v="12.5"/>
    <s v="Actualizado"/>
  </r>
  <r>
    <s v="Estructurales"/>
    <x v="3"/>
    <s v="F. Trabajo decente, acceso a mercados e ingresos dignos: acelerando la inclusión productiva"/>
    <x v="14"/>
    <n v="6005"/>
    <s v="Tasa de desempleo"/>
    <x v="1"/>
    <s v="Anual"/>
    <n v="30"/>
    <n v="43830"/>
    <n v="0"/>
    <n v="0"/>
    <s v="Actualizado"/>
  </r>
  <r>
    <s v="Estructurales"/>
    <x v="3"/>
    <s v="F. Trabajo decente, acceso a mercados e ingresos dignos: acelerando la inclusión productiva"/>
    <x v="14"/>
    <n v="6006"/>
    <s v="Porcentaje de población ocupada cotizante al sistema de pensiones"/>
    <x v="2"/>
    <s v="Anual"/>
    <n v="30"/>
    <n v="43830"/>
    <n v="27.777999999999999"/>
    <n v="11.364000000000001"/>
    <s v="Actualizado"/>
  </r>
  <r>
    <s v="Estructurales"/>
    <x v="3"/>
    <s v="F. Trabajo decente, acceso a mercados e ingresos dignos: acelerando la inclusión productiva"/>
    <x v="14"/>
    <n v="6007"/>
    <s v="Población ocupada afiliada a  Administradora de Riesgos  Laborales"/>
    <x v="1"/>
    <s v="Anual"/>
    <n v="90"/>
    <n v="43830"/>
    <n v="100"/>
    <n v="100"/>
    <s v="Actualizado"/>
  </r>
  <r>
    <s v="Estructurales"/>
    <x v="3"/>
    <s v="F. Trabajo decente, acceso a mercados e ingresos dignos: acelerando la inclusión productiva"/>
    <x v="14"/>
    <n v="6008"/>
    <s v="Trabajadores afiliados a las Cajas de Compensación Familiar"/>
    <x v="1"/>
    <s v="Trimestral"/>
    <n v="30"/>
    <n v="44012"/>
    <n v="85.233000000000004"/>
    <n v="85.73"/>
    <s v="Actualizado"/>
  </r>
  <r>
    <s v="Estructurales"/>
    <x v="3"/>
    <s v="F. Trabajo decente, acceso a mercados e ingresos dignos: acelerando la inclusión productiva"/>
    <x v="14"/>
    <n v="6009"/>
    <s v="Vinculación laboral de los titulados y certificados de la formación profesional que consiguen trabajo a los seis (6) meses de egresados"/>
    <x v="1"/>
    <s v="Semestral"/>
    <n v="180"/>
    <n v="44012"/>
    <n v="95.804000000000002"/>
    <n v="93.912999999999997"/>
    <s v="Actualizado"/>
  </r>
  <r>
    <s v="Estructurales"/>
    <x v="3"/>
    <s v="F. Trabajo decente, acceso a mercados e ingresos dignos: acelerando la inclusión productiva"/>
    <x v="14"/>
    <n v="6010"/>
    <s v="Colocaciones a través del Servicio Público de Empleo"/>
    <x v="1"/>
    <s v="Mensual"/>
    <n v="60"/>
    <n v="44012"/>
    <n v="100"/>
    <n v="50.749000000000002"/>
    <s v="Actualizado"/>
  </r>
  <r>
    <s v="Estructurales"/>
    <x v="3"/>
    <s v="F. Trabajo decente, acceso a mercados e ingresos dignos: acelerando la inclusión productiva"/>
    <x v="14"/>
    <n v="6011"/>
    <s v="Tasa de orientados colocados en la red pública del Servicio Público de Empleo"/>
    <x v="1"/>
    <s v="Anual"/>
    <n v="60"/>
    <n v="43830"/>
    <n v="100"/>
    <n v="100"/>
    <s v="Actualizado"/>
  </r>
  <r>
    <s v="Estructurales"/>
    <x v="3"/>
    <s v="F. Trabajo decente, acceso a mercados e ingresos dignos: acelerando la inclusión productiva"/>
    <x v="14"/>
    <n v="6012"/>
    <s v="Sistema Nacional de Cualificaciones diseñado e implementado"/>
    <x v="1"/>
    <s v="Anual"/>
    <n v="30"/>
    <n v="43830"/>
    <n v="94.471000000000004"/>
    <n v="29.741"/>
    <s v="Actualizado"/>
  </r>
  <r>
    <s v="Transversales"/>
    <x v="25"/>
    <s v="A. Alianza por la inclusión y la dignidad de todas las personas con discapacidad"/>
    <x v="14"/>
    <n v="6013"/>
    <s v="Personas con discapacidad que recibieron capacitación para el trabajo"/>
    <x v="1"/>
    <s v="Mensual"/>
    <n v="15"/>
    <n v="44043"/>
    <n v="30.742999999999999"/>
    <n v="76.421999999999997"/>
    <s v="Actualizado"/>
  </r>
  <r>
    <s v="Transversales"/>
    <x v="2"/>
    <s v="C. Capítulo de Rrom"/>
    <x v="14"/>
    <n v="6014"/>
    <s v="Acciones de formación profesional  integral desarrolladas con el Pueblo Rrom que responden a sus  necesidades identificadas"/>
    <x v="1"/>
    <s v="Mensual"/>
    <n v="30"/>
    <n v="44043"/>
    <n v="25"/>
    <n v="100"/>
    <s v="Actualizado"/>
  </r>
  <r>
    <s v="Estructurales"/>
    <x v="3"/>
    <s v="F. Trabajo decente, acceso a mercados e ingresos dignos: acelerando la inclusión productiva"/>
    <x v="14"/>
    <n v="6015"/>
    <s v="Empresas beneficiarias de la formación en entorno laboral"/>
    <x v="1"/>
    <s v="Anual"/>
    <n v="30"/>
    <n v="43830"/>
    <n v="20"/>
    <n v="0.18"/>
    <s v="Actualizado"/>
  </r>
  <r>
    <s v="Estructurales"/>
    <x v="3"/>
    <s v="F. Trabajo decente, acceso a mercados e ingresos dignos: acelerando la inclusión productiva"/>
    <x v="14"/>
    <n v="6016"/>
    <s v="Personas con formación titulada del SENA"/>
    <x v="1"/>
    <s v="Mensual"/>
    <n v="15"/>
    <n v="44043"/>
    <n v="80.942999999999998"/>
    <n v="99.033000000000001"/>
    <s v="Actualizado"/>
  </r>
  <r>
    <s v="Estructurales"/>
    <x v="3"/>
    <s v="F. Trabajo decente, acceso a mercados e ingresos dignos: acelerando la inclusión productiva"/>
    <x v="14"/>
    <n v="6017"/>
    <s v="Personas formadas en entornos laborales"/>
    <x v="1"/>
    <s v="Anual"/>
    <n v="30"/>
    <n v="43830"/>
    <n v="100"/>
    <n v="29.38"/>
    <s v="Actualizado"/>
  </r>
  <r>
    <s v="Estructurales"/>
    <x v="3"/>
    <s v="G. Juventud naranja: todos los talentos cuentan para construir país"/>
    <x v="14"/>
    <n v="6018"/>
    <s v="Tasa de desempleo juvenil"/>
    <x v="1"/>
    <s v="Anual"/>
    <n v="30"/>
    <n v="43830"/>
    <n v="0"/>
    <n v="0"/>
    <s v="Actualizado"/>
  </r>
  <r>
    <s v="Estructurales"/>
    <x v="3"/>
    <s v="G. Juventud naranja: todos los talentos cuentan para construir país"/>
    <x v="14"/>
    <n v="6019"/>
    <s v="Colocaciones de jóvenes a través del Servicio Público de Empleo"/>
    <x v="1"/>
    <s v="Mensual"/>
    <n v="60"/>
    <n v="44012"/>
    <n v="100"/>
    <n v="76.923000000000002"/>
    <s v="Actualizado"/>
  </r>
  <r>
    <s v="Estructurales"/>
    <x v="3"/>
    <s v="G. Juventud naranja: todos los talentos cuentan para construir país"/>
    <x v="14"/>
    <n v="6020"/>
    <s v="Porcentaje de jóvenes que no estudian y no tienen empleo"/>
    <x v="1"/>
    <s v="Anual"/>
    <n v="30"/>
    <n v="43830"/>
    <n v="0"/>
    <n v="0"/>
    <s v="Actualizado"/>
  </r>
  <r>
    <s v="Transversales"/>
    <x v="4"/>
    <s v="B. Colombia naranja: desarrollo del emprendimiento de base artística, creativa y tecnológica para la creación de las nuevas industrias"/>
    <x v="14"/>
    <n v="6021"/>
    <s v="Empresas creadas por medio del Fondo Emprender pertenecientes a las actividades de la economía naranja"/>
    <x v="0"/>
    <s v="Mensual"/>
    <n v="15"/>
    <n v="44043"/>
    <n v="0"/>
    <n v="23.25"/>
    <s v="Actualizado"/>
  </r>
  <r>
    <s v="Transversales"/>
    <x v="25"/>
    <s v="A. Alianza por la inclusión y la dignidad de todas las personas con discapacidad"/>
    <x v="14"/>
    <n v="6022"/>
    <s v="Colocaciones de personas con discapacidad a través del Servicio Público de Empleo"/>
    <x v="1"/>
    <s v="Mensual"/>
    <n v="60"/>
    <n v="44012"/>
    <n v="100"/>
    <n v="51.621000000000002"/>
    <s v="Actualizado"/>
  </r>
  <r>
    <s v="Estructurales"/>
    <x v="3"/>
    <s v="F. Trabajo decente, acceso a mercados e ingresos dignos: acelerando la inclusión productiva"/>
    <x v="14"/>
    <n v="6023"/>
    <s v="Emprendimientos solidarios dinamizados"/>
    <x v="0"/>
    <s v="Trimestral"/>
    <n v="0"/>
    <n v="44012"/>
    <n v="50"/>
    <n v="37.5"/>
    <s v="Actualizado"/>
  </r>
  <r>
    <s v="Estructurales"/>
    <x v="3"/>
    <s v="F. Trabajo decente, acceso a mercados e ingresos dignos: acelerando la inclusión productiva"/>
    <x v="14"/>
    <n v="6024"/>
    <s v="Empresas afiliadas a las Cajas de Compensación Familiar"/>
    <x v="0"/>
    <s v="Trimestral"/>
    <n v="30"/>
    <n v="44012"/>
    <n v="95.209000000000003"/>
    <n v="89.912999999999997"/>
    <s v="Actualizado"/>
  </r>
  <r>
    <s v="Estructurales"/>
    <x v="3"/>
    <s v="F. Trabajo decente, acceso a mercados e ingresos dignos: acelerando la inclusión productiva"/>
    <x v="14"/>
    <n v="6025"/>
    <s v="Municipios con inspección móvil del trabajo en áreas rurales"/>
    <x v="0"/>
    <s v="Trimestral"/>
    <n v="15"/>
    <n v="44012"/>
    <n v="8"/>
    <n v="44"/>
    <s v="Actualizado"/>
  </r>
  <r>
    <s v="Estructurales"/>
    <x v="3"/>
    <s v="F. Trabajo decente, acceso a mercados e ingresos dignos: acelerando la inclusión productiva"/>
    <x v="14"/>
    <n v="6026"/>
    <s v="Personas capacitadas o sensibilizadas con estrategias de Formalización Laboral"/>
    <x v="1"/>
    <s v="Anual"/>
    <n v="30"/>
    <n v="43830"/>
    <n v="100"/>
    <n v="100"/>
    <s v="Actualizado"/>
  </r>
  <r>
    <s v="Estructurales"/>
    <x v="3"/>
    <s v="H. Dignidad y felicidad para todos los adultos mayores"/>
    <x v="14"/>
    <n v="6027"/>
    <s v="Adultos mayores con algún tipo de protección a los ingresos"/>
    <x v="1"/>
    <s v="Mensual"/>
    <n v="60"/>
    <n v="43982"/>
    <n v="100"/>
    <n v="100"/>
    <s v="Actualizado"/>
  </r>
  <r>
    <s v="Estructurales"/>
    <x v="3"/>
    <s v="H. Dignidad y felicidad para todos los adultos mayores"/>
    <x v="14"/>
    <n v="6028"/>
    <s v="Nuevos cupos de Colombia Mayor"/>
    <x v="1"/>
    <s v="Semestral"/>
    <n v="0"/>
    <n v="44012"/>
    <n v="100"/>
    <n v="100"/>
    <s v="Actualizado"/>
  </r>
  <r>
    <s v="Estructurales"/>
    <x v="3"/>
    <s v="H. Dignidad y felicidad para todos los adultos mayores"/>
    <x v="14"/>
    <n v="6029"/>
    <s v="Personas con ahorros a través del programa de Beneficios Económicos Periódicos (BEPS)"/>
    <x v="1"/>
    <s v="Mensual"/>
    <n v="5"/>
    <n v="44043"/>
    <n v="44.406999999999996"/>
    <n v="21.997"/>
    <s v="Actualizado"/>
  </r>
  <r>
    <s v="Transversales"/>
    <x v="2"/>
    <s v="C. Capítulo de Rrom"/>
    <x v="14"/>
    <n v="6030"/>
    <s v="Jornadas de orientación y vinculación realizadas"/>
    <x v="1"/>
    <s v="Anual"/>
    <n v="8"/>
    <n v="43830"/>
    <n v="100"/>
    <n v="50"/>
    <s v="Actualizado"/>
  </r>
  <r>
    <s v="Transversales"/>
    <x v="2"/>
    <s v="C. Capítulo de Rrom"/>
    <x v="15"/>
    <n v="6033"/>
    <s v="Informes de seguimiento semestral realizado hasta su cumplimiento"/>
    <x v="2"/>
    <s v="Semestral"/>
    <n v="0"/>
    <n v="44012"/>
    <n v="0"/>
    <n v="25"/>
    <s v="Actualizado"/>
  </r>
  <r>
    <s v="Transversales"/>
    <x v="2"/>
    <s v="C. Capítulo de Rrom"/>
    <x v="15"/>
    <n v="6034"/>
    <s v="100% de victimas del Pueblo Rrom registradas e  incluidas en el RUV y en el autocenso Rrom registrado en el Ministerio del Interior indemnizadas administrativamente"/>
    <x v="1"/>
    <s v="Semestral"/>
    <n v="0"/>
    <n v="44012"/>
    <n v="71.77"/>
    <n v="61"/>
    <s v="Actualizado"/>
  </r>
  <r>
    <s v="Transversales"/>
    <x v="2"/>
    <s v="C. Capítulo de Rrom"/>
    <x v="15"/>
    <n v="6035"/>
    <s v="Unidades productivas atendidas"/>
    <x v="0"/>
    <s v="Semestral"/>
    <n v="10"/>
    <n v="44012"/>
    <n v="0"/>
    <n v="0"/>
    <s v="Actualizado"/>
  </r>
  <r>
    <s v="Transversales"/>
    <x v="2"/>
    <s v="C. Capítulo de Rrom"/>
    <x v="15"/>
    <n v="6036"/>
    <s v="Modelo de subsistencia mínima implementado para el Pueblo Rrom"/>
    <x v="1"/>
    <s v="Anual"/>
    <n v="0"/>
    <n v="43830"/>
    <n v="100"/>
    <n v="100"/>
    <s v="Actualizado"/>
  </r>
  <r>
    <s v="Estructurales"/>
    <x v="3"/>
    <s v="K. Que nadie se quede atrás: acciones coordinadas para la reducción de la pobreza"/>
    <x v="15"/>
    <n v="6037"/>
    <s v="Cobertura de Familias en Acción"/>
    <x v="1"/>
    <s v="Bimestral"/>
    <n v="30"/>
    <n v="44012"/>
    <n v="95.763000000000005"/>
    <n v="95.832999999999998"/>
    <s v="Actualizado"/>
  </r>
  <r>
    <s v="Estructurales"/>
    <x v="3"/>
    <s v="K. Que nadie se quede atrás: acciones coordinadas para la reducción de la pobreza"/>
    <x v="15"/>
    <n v="6038"/>
    <s v="Cobertura de Jóvenes en Acción"/>
    <x v="1"/>
    <s v="Bimestral"/>
    <n v="30"/>
    <n v="44012"/>
    <n v="23.292000000000002"/>
    <n v="44.448"/>
    <s v="Actualizado"/>
  </r>
  <r>
    <s v="Estructurales"/>
    <x v="3"/>
    <s v="K. Que nadie se quede atrás: acciones coordinadas para la reducción de la pobreza"/>
    <x v="15"/>
    <n v="6039"/>
    <s v="Hogares en pobreza extrema acompañados en al menos un ciclo por la Estrategia Unidos"/>
    <x v="1"/>
    <s v="Anual"/>
    <n v="10"/>
    <n v="43830"/>
    <n v="100"/>
    <n v="4.4180000000000001"/>
    <s v="Actualizado"/>
  </r>
  <r>
    <s v="Estructurales"/>
    <x v="3"/>
    <s v="F. Trabajo decente, acceso a mercados e ingresos dignos: acelerando la inclusión productiva"/>
    <x v="15"/>
    <n v="6040"/>
    <s v="Emprendimientos inclusivos acompañados a capitalizar"/>
    <x v="1"/>
    <s v="Trimestral"/>
    <n v="10"/>
    <n v="43738"/>
    <n v="0"/>
    <n v="0"/>
    <s v="Desactualizado"/>
  </r>
  <r>
    <s v="Estructurales"/>
    <x v="3"/>
    <s v="K. Que nadie se quede atrás: acciones coordinadas para la reducción de la pobreza"/>
    <x v="15"/>
    <n v="6046"/>
    <s v="Índice de Pobreza Multidimensional (IPM)"/>
    <x v="1"/>
    <s v="Anual"/>
    <n v="90"/>
    <n v="43830"/>
    <n v="66.667000000000002"/>
    <n v="0"/>
    <s v="Actualizado"/>
  </r>
  <r>
    <s v="Estructurales"/>
    <x v="3"/>
    <s v="K. Que nadie se quede atrás: acciones coordinadas para la reducción de la pobreza"/>
    <x v="15"/>
    <n v="6047"/>
    <s v="Índice de Pobreza Multidimensional Rural (IPM)"/>
    <x v="1"/>
    <s v="Anual"/>
    <n v="90"/>
    <n v="43830"/>
    <n v="0"/>
    <n v="58.332999999999998"/>
    <s v="Actualizado"/>
  </r>
  <r>
    <s v="Estructurales"/>
    <x v="3"/>
    <s v="A. Primero las niñas y los niños: desarrollo integral desde la primera infancia hasta la adolescencia"/>
    <x v="23"/>
    <n v="6054"/>
    <s v="Niñas, niños y adolescentes que acceden a servicios deportivos recreativos, de actividad física y aprovechamiento del tiempo libre"/>
    <x v="1"/>
    <s v="Trimestral"/>
    <n v="0"/>
    <n v="44012"/>
    <n v="100"/>
    <n v="22.152000000000001"/>
    <s v="Actualizado"/>
  </r>
  <r>
    <s v="Estructurales"/>
    <x v="3"/>
    <s v="I. Deporte y recreación para el desarrollo integral de los individuos, para la convivencia y la cohesión social"/>
    <x v="23"/>
    <n v="6055"/>
    <s v="Porcentaje de avance en la implementación del Observatorio del Sistema Nacional del Deportes"/>
    <x v="1"/>
    <s v="Semestral"/>
    <n v="15"/>
    <n v="44012"/>
    <n v="50"/>
    <n v="20"/>
    <s v="Actualizado"/>
  </r>
  <r>
    <s v="Estructurales"/>
    <x v="3"/>
    <s v="I. Deporte y recreación para el desarrollo integral de los individuos, para la convivencia y la cohesión social"/>
    <x v="23"/>
    <n v="6056"/>
    <s v="Personas que acceden a servicios deportivos, recreativos y de actividad física con enfoque diferencial"/>
    <x v="1"/>
    <s v="Trimestral"/>
    <n v="10"/>
    <n v="44012"/>
    <n v="5.3019999999999996"/>
    <n v="29.786999999999999"/>
    <s v="Actualizado"/>
  </r>
  <r>
    <s v="Estructurales"/>
    <x v="3"/>
    <s v="I. Deporte y recreación para el desarrollo integral de los individuos, para la convivencia y la cohesión social"/>
    <x v="23"/>
    <n v="6057"/>
    <s v="Municipios que implementando programas de recreación, actividad física, deporte social comunitario y aprovechamiento del tiempo libre"/>
    <x v="0"/>
    <s v="Trimestral"/>
    <n v="10"/>
    <n v="44012"/>
    <n v="18.367000000000001"/>
    <n v="87.659000000000006"/>
    <s v="Actualizado"/>
  </r>
  <r>
    <s v="Estructurales"/>
    <x v="3"/>
    <s v="I. Deporte y recreación para el desarrollo integral de los individuos, para la convivencia y la cohesión social"/>
    <x v="23"/>
    <n v="6058"/>
    <s v="Niños, niñas, adolescentes y jóvenes beneficiarios que hacen parte del Programa Supérate  +"/>
    <x v="1"/>
    <s v="Anual"/>
    <n v="30"/>
    <n v="43830"/>
    <n v="0"/>
    <n v="0"/>
    <s v="Actualizado"/>
  </r>
  <r>
    <s v="Estructurales"/>
    <x v="3"/>
    <s v="I. Deporte y recreación para el desarrollo integral de los individuos, para la convivencia y la cohesión social"/>
    <x v="23"/>
    <n v="6059"/>
    <s v="Escenarios deportivos y recreativos en condiciones de calidad para el desarrollo de programas"/>
    <x v="1"/>
    <s v="Semestral"/>
    <n v="5"/>
    <n v="44012"/>
    <n v="25.332999999999998"/>
    <n v="25.167000000000002"/>
    <s v="Actualizado"/>
  </r>
  <r>
    <s v="Estructurales"/>
    <x v="3"/>
    <s v="I. Deporte y recreación para el desarrollo integral de los individuos, para la convivencia y la cohesión social"/>
    <x v="23"/>
    <n v="6060"/>
    <s v="Niños, niñas, jóvenes, adolescentes que acceden a reserva deportiva"/>
    <x v="1"/>
    <s v="Semestral"/>
    <n v="15"/>
    <n v="44012"/>
    <n v="0"/>
    <n v="51.893000000000001"/>
    <s v="Actualizado"/>
  </r>
  <r>
    <s v="Estructurales"/>
    <x v="3"/>
    <s v="I. Deporte y recreación para el desarrollo integral de los individuos, para la convivencia y la cohesión social"/>
    <x v="23"/>
    <n v="6061"/>
    <s v="Personas con talento deportivo identificadas y atendidas"/>
    <x v="1"/>
    <s v="Semestral"/>
    <n v="15"/>
    <n v="44012"/>
    <n v="0"/>
    <n v="17.399999999999999"/>
    <s v="Actualizado"/>
  </r>
  <r>
    <s v="Estructurales"/>
    <x v="3"/>
    <s v="H. Dignidad y felicidad para todos los adultos mayores"/>
    <x v="23"/>
    <n v="6062"/>
    <s v="Personas beneficiadas por el Programa Adulto mayor nuevo comienzo “otro motivo para vivir&quot;"/>
    <x v="1"/>
    <s v="Anual"/>
    <n v="15"/>
    <n v="43830"/>
    <n v="100"/>
    <n v="59.3"/>
    <s v="Actualizado"/>
  </r>
  <r>
    <s v="Estructurales"/>
    <x v="3"/>
    <s v="H. Dignidad y felicidad para todos los adultos mayores"/>
    <x v="23"/>
    <n v="6063"/>
    <s v="Municipios que implementan el Programa Adulto mayor nuevo comienzo “otro motivo para vivir”"/>
    <x v="1"/>
    <s v="Anual"/>
    <n v="15"/>
    <n v="43830"/>
    <n v="0"/>
    <n v="0"/>
    <s v="Actualizado"/>
  </r>
  <r>
    <s v="Estructurales"/>
    <x v="3"/>
    <s v="I. Deporte y recreación para el desarrollo integral de los individuos, para la convivencia y la cohesión social"/>
    <x v="23"/>
    <n v="6064"/>
    <s v="Nuevas medallas y reconocimientos en competencias internacionales"/>
    <x v="2"/>
    <s v="Trimestral"/>
    <n v="15"/>
    <n v="44012"/>
    <n v="8.5709999999999997"/>
    <n v="19.943999999999999"/>
    <s v="Actualizado"/>
  </r>
  <r>
    <s v="Transversales"/>
    <x v="25"/>
    <s v="A. Alianza por la inclusión y la dignidad de todas las personas con discapacidad"/>
    <x v="16"/>
    <n v="6065"/>
    <s v="Porcentaje de personas que acceden a valoración de certificación y Registro de Localización y Caracterización de Personas con Discapacidad (RLCPD)"/>
    <x v="1"/>
    <s v="Semestral"/>
    <n v="30"/>
    <n v="44012"/>
    <n v="0"/>
    <n v="0"/>
    <s v="Actualizado"/>
  </r>
  <r>
    <s v="Estructurales"/>
    <x v="3"/>
    <s v="B. Salud para todos con calidad y eficiencia, sostenible por todos"/>
    <x v="16"/>
    <n v="6067"/>
    <s v="Porcentaje de desempeño global de los hospitales públicos del país"/>
    <x v="2"/>
    <s v="Trimestral"/>
    <n v="90"/>
    <n v="43830"/>
    <n v="100"/>
    <n v="97.51"/>
    <s v="Desactualizado"/>
  </r>
  <r>
    <s v="Estructurales"/>
    <x v="3"/>
    <s v="B. Salud para todos con calidad y eficiencia, sostenible por todos"/>
    <x v="16"/>
    <n v="6069"/>
    <s v="Porcentaje de usuarios que considera fácil o muy fácil acceder a un servicio de salud"/>
    <x v="1"/>
    <s v="Anual"/>
    <n v="60"/>
    <n v="43830"/>
    <n v="100"/>
    <n v="100"/>
    <s v="Actualizado"/>
  </r>
  <r>
    <s v="Estructurales"/>
    <x v="3"/>
    <s v="B. Salud para todos con calidad y eficiencia, sostenible por todos"/>
    <x v="16"/>
    <n v="6070"/>
    <s v="Porcentaje de recobros por concepto de tecnologías no financiados con cargo a la UPC del Régimen Contributivo prestados a 31 de diciembre de 2019 saneados"/>
    <x v="1"/>
    <s v="Semestral"/>
    <n v="30"/>
    <n v="44012"/>
    <n v="0"/>
    <n v="0"/>
    <s v="Actualizado"/>
  </r>
  <r>
    <s v="Estructurales"/>
    <x v="3"/>
    <s v="B. Salud para todos con calidad y eficiencia, sostenible por todos"/>
    <x v="16"/>
    <n v="6075"/>
    <s v="Ahorro al sistema de salud por valores máximos de recobro en el régimen contributivo"/>
    <x v="2"/>
    <s v="Semestral"/>
    <n v="0"/>
    <n v="44012"/>
    <n v="70.915000000000006"/>
    <n v="55.915999999999997"/>
    <s v="Actualizado"/>
  </r>
  <r>
    <s v="Estructurales"/>
    <x v="3"/>
    <s v="B. Salud para todos con calidad y eficiencia, sostenible por todos"/>
    <x v="16"/>
    <n v="6076"/>
    <s v="Valor de la actualización de Plan de Beneficios de Salud"/>
    <x v="2"/>
    <s v="Anual"/>
    <n v="0"/>
    <n v="43830"/>
    <n v="100"/>
    <n v="40.125"/>
    <s v="Actualizado"/>
  </r>
  <r>
    <s v="Estructurales"/>
    <x v="3"/>
    <s v="B. Salud para todos con calidad y eficiencia, sostenible por todos"/>
    <x v="16"/>
    <n v="6077"/>
    <s v="Ahorro en el gasto por recobros como consecuencia de acciones de política farmacéutica"/>
    <x v="2"/>
    <s v="Anual"/>
    <n v="90"/>
    <n v="43830"/>
    <n v="100"/>
    <n v="33.972999999999999"/>
    <s v="Actualizado"/>
  </r>
  <r>
    <s v="Estructurales"/>
    <x v="3"/>
    <s v="B. Salud para todos con calidad y eficiencia, sostenible por todos"/>
    <x v="16"/>
    <n v="6078"/>
    <s v="Porcentaje de población con capacidad de pago parcial que es solidaria con la financiación del Sistema General de Seguridad Social en Salud (SGSSS)"/>
    <x v="1"/>
    <s v="Trimestral"/>
    <n v="30"/>
    <n v="44012"/>
    <n v="0"/>
    <n v="0"/>
    <s v="Actualizado"/>
  </r>
  <r>
    <s v="Estructurales"/>
    <x v="3"/>
    <s v="B. Salud para todos con calidad y eficiencia, sostenible por todos"/>
    <x v="16"/>
    <n v="6079"/>
    <s v="Ingresos adicionales por nuevos impuestos o mayor recaudo"/>
    <x v="1"/>
    <s v="Anual"/>
    <n v="30"/>
    <n v="43830"/>
    <s v="NULL"/>
    <n v="0"/>
    <s v="Actualizado"/>
  </r>
  <r>
    <s v="Estructurales"/>
    <x v="3"/>
    <s v="B. Salud para todos con calidad y eficiencia, sostenible por todos"/>
    <x v="16"/>
    <n v="6080"/>
    <s v="Porcentaje de EPS que otorgan cita a consulta de medicina general en cinco (5) días o menos"/>
    <x v="1"/>
    <s v="Anual"/>
    <n v="60"/>
    <n v="43830"/>
    <n v="36.363999999999997"/>
    <n v="20"/>
    <s v="Actualizado"/>
  </r>
  <r>
    <s v="Estructurales"/>
    <x v="3"/>
    <s v="B. Salud para todos con calidad y eficiencia, sostenible por todos"/>
    <x v="16"/>
    <n v="6084"/>
    <s v="Entidades territoriales con modelo de salud diferencial para zonas con población dispersa implementado"/>
    <x v="1"/>
    <s v="Anual"/>
    <n v="30"/>
    <n v="43830"/>
    <s v="NULL"/>
    <n v="0"/>
    <s v="Actualizado"/>
  </r>
  <r>
    <s v="Estructurales"/>
    <x v="3"/>
    <s v="B. Salud para todos con calidad y eficiencia, sostenible por todos"/>
    <x v="16"/>
    <n v="6085"/>
    <s v="Porcentaje de cuentas por pagar de las entidades territoriales por concepto de tecnologías no financiados con cargo a la UPC del régimen subsidiado prestados a 31 de diciembre de 2019 pagadas"/>
    <x v="2"/>
    <s v="Semestral"/>
    <n v="60"/>
    <n v="44012"/>
    <n v="100"/>
    <n v="90.417000000000002"/>
    <s v="Actualizado"/>
  </r>
  <r>
    <s v="Estructurales"/>
    <x v="3"/>
    <s v="B. Salud para todos con calidad y eficiencia, sostenible por todos"/>
    <x v="16"/>
    <n v="6092"/>
    <s v="Densidad de médicos en las zonas dispersas (por cada 1.000 habitantes)"/>
    <x v="1"/>
    <s v="Anual"/>
    <n v="360"/>
    <n v="43830"/>
    <s v="NULL"/>
    <n v="31.428999999999998"/>
    <s v="Actualizado"/>
  </r>
  <r>
    <s v="Transversales"/>
    <x v="0"/>
    <s v="D. Reparación: Colombia atiende y repara a las víctimas"/>
    <x v="16"/>
    <n v="6110"/>
    <s v="Víctimas que han recibido atención y rehabilitación psicosocial"/>
    <x v="1"/>
    <s v="Anual"/>
    <n v="90"/>
    <n v="43830"/>
    <n v="100"/>
    <n v="31.552"/>
    <s v="Actualizado"/>
  </r>
  <r>
    <s v="Transversales"/>
    <x v="10"/>
    <s v="F. Derecho de las mujeres a una vida libre de violencias"/>
    <x v="16"/>
    <n v="6116"/>
    <s v="Porcentaje de municipios que cuentan con mecanismo intersectorial para el abordaje de las violencias de género"/>
    <x v="1"/>
    <s v="Anual"/>
    <n v="0"/>
    <n v="43830"/>
    <n v="100"/>
    <n v="100"/>
    <s v="Actualizado"/>
  </r>
  <r>
    <s v="Transversales"/>
    <x v="2"/>
    <s v="C. Capítulo de Rrom"/>
    <x v="16"/>
    <n v="6120"/>
    <s v="Lineamientos en salud con enfoque diferencial para el pueblo Rrom formulado."/>
    <x v="1"/>
    <s v="Semestral"/>
    <n v="30"/>
    <n v="44012"/>
    <n v="85"/>
    <n v="0"/>
    <s v="Actualizado"/>
  </r>
  <r>
    <s v="Transversales"/>
    <x v="2"/>
    <s v="C. Capítulo de Rrom"/>
    <x v="16"/>
    <n v="6121"/>
    <s v="Talleres de socialización de políticas, planes, programas y normas para el Pueblo Rrom, realizados."/>
    <x v="1"/>
    <s v="Anual"/>
    <n v="30"/>
    <n v="43830"/>
    <n v="0"/>
    <n v="0"/>
    <s v="Actualizado"/>
  </r>
  <r>
    <s v="Transversales"/>
    <x v="2"/>
    <s v="C. Capítulo de Rrom"/>
    <x v="16"/>
    <n v="6122"/>
    <s v="Análisis de salud del pueblo Rrom actualizado"/>
    <x v="1"/>
    <s v="Anual"/>
    <n v="0"/>
    <n v="43830"/>
    <s v="NULL"/>
    <n v="0"/>
    <s v="Actualizado"/>
  </r>
  <r>
    <s v="Transversales"/>
    <x v="2"/>
    <s v="C. Capítulo de Rrom"/>
    <x v="16"/>
    <n v="6123"/>
    <s v="Porcentaje de avance en la implementación de la Estrategia de seguimiento en salud para la población Rrom con discapacidad."/>
    <x v="1"/>
    <s v="Anual"/>
    <n v="30"/>
    <n v="43830"/>
    <s v="NULL"/>
    <n v="0"/>
    <s v="Actualizado"/>
  </r>
  <r>
    <s v="Transversales"/>
    <x v="10"/>
    <s v="H. Equidad para las mujeres en la construcción de paz"/>
    <x v="16"/>
    <n v="6124"/>
    <s v="Departamentos priorizados y asistidos técnicamente en la implementación del Programa de Prevención de las Violencias Sexuales en el Conflicto Armado y de Atención Integral a Mujeres Víctimas"/>
    <x v="1"/>
    <s v="Anual"/>
    <n v="0"/>
    <n v="43830"/>
    <s v="NULL"/>
    <n v="0"/>
    <s v="Actualizado"/>
  </r>
  <r>
    <s v="Estructurales"/>
    <x v="3"/>
    <s v="B. Salud para todos con calidad y eficiencia, sostenible por todos"/>
    <x v="16"/>
    <n v="6125"/>
    <s v="Hospitales en riesgo financiero medio y alto"/>
    <x v="0"/>
    <s v="Anual"/>
    <n v="160"/>
    <n v="43830"/>
    <n v="100"/>
    <n v="55"/>
    <s v="Actualizado"/>
  </r>
  <r>
    <s v="Estructurales"/>
    <x v="3"/>
    <s v="B. Salud para todos con calidad y eficiencia, sostenible por todos"/>
    <x v="16"/>
    <n v="6126"/>
    <s v="Porcentaje de hospitales públicos con factura electrónica implementada"/>
    <x v="1"/>
    <s v="Anual"/>
    <n v="30"/>
    <n v="43830"/>
    <s v="NULL"/>
    <n v="0"/>
    <s v="Actualizado"/>
  </r>
  <r>
    <s v="Estructurales"/>
    <x v="3"/>
    <s v="B. Salud para todos con calidad y eficiencia, sostenible por todos"/>
    <x v="16"/>
    <n v="6127"/>
    <s v="Porcentaje de sedes de prestadores públicos con servicios de telemedicina habilitados"/>
    <x v="1"/>
    <s v="Anual"/>
    <n v="30"/>
    <n v="43830"/>
    <n v="100"/>
    <n v="43.372999999999998"/>
    <s v="Actualizado"/>
  </r>
  <r>
    <s v="Estructurales"/>
    <x v="6"/>
    <s v="A. Entorno para crecer: formalización, emprendimiento y dinamización empresarial"/>
    <x v="16"/>
    <n v="6128"/>
    <s v="Porcentaje de avance del sistema de afiliación transaccional para salud y riesgos laborales"/>
    <x v="0"/>
    <s v="Semestral"/>
    <n v="30"/>
    <n v="43830"/>
    <n v="100"/>
    <n v="80"/>
    <s v="Desactualizado"/>
  </r>
  <r>
    <s v="Estructurales"/>
    <x v="3"/>
    <s v="A. Primero las niñas y los niños: desarrollo integral desde la primera infancia hasta la adolescencia"/>
    <x v="15"/>
    <n v="6130"/>
    <s v="Tasa de violencia intrafamiliar"/>
    <x v="1"/>
    <s v="Anual"/>
    <n v="60"/>
    <n v="43830"/>
    <n v="100"/>
    <n v="35.646999999999998"/>
    <s v="Actualizado"/>
  </r>
  <r>
    <s v="Estructurales"/>
    <x v="3"/>
    <s v="A. Primero las niñas y los niños: desarrollo integral desde la primera infancia hasta la adolescencia"/>
    <x v="15"/>
    <n v="6131"/>
    <s v="Tasa de violencia contra niñas, niños y adolescentes (por cada 100.000 NNA entre 0 y 17 años)"/>
    <x v="1"/>
    <s v="Anual"/>
    <n v="60"/>
    <n v="43830"/>
    <n v="51.427999999999997"/>
    <n v="9.9079999999999995"/>
    <s v="Actualizado"/>
  </r>
  <r>
    <s v="Transversales"/>
    <x v="2"/>
    <s v="C. Capítulo de Rrom"/>
    <x v="15"/>
    <n v="6132"/>
    <s v="Solicitudes atendidas. Las solicitudes atendidas serán por demanda."/>
    <x v="1"/>
    <s v="Semestral"/>
    <n v="15"/>
    <n v="44012"/>
    <n v="100"/>
    <n v="100"/>
    <s v="Actualizado"/>
  </r>
  <r>
    <s v="Transversales"/>
    <x v="2"/>
    <s v="C. Capítulo de Rrom"/>
    <x v="15"/>
    <n v="6133"/>
    <s v="Talleres  realizados"/>
    <x v="1"/>
    <s v="Semestral"/>
    <n v="30"/>
    <n v="44012"/>
    <n v="0"/>
    <n v="15.151999999999999"/>
    <s v="Actualizado"/>
  </r>
  <r>
    <s v="Estructurales"/>
    <x v="3"/>
    <s v="A. Primero las niñas y los niños: desarrollo integral desde la primera infancia hasta la adolescencia"/>
    <x v="15"/>
    <n v="6134"/>
    <s v="Niñas, niños y adolescentes beneficiarios de la estrategia de desarrollo naranja"/>
    <x v="1"/>
    <s v="Trimestral"/>
    <n v="60"/>
    <n v="44012"/>
    <n v="14.779"/>
    <n v="54.999000000000002"/>
    <s v="Actualizado"/>
  </r>
  <r>
    <s v="Estructurales"/>
    <x v="3"/>
    <s v="A. Primero las niñas y los niños: desarrollo integral desde la primera infancia hasta la adolescencia"/>
    <x v="15"/>
    <n v="6135"/>
    <s v="Porcentaje de niñas y niños en primera infancia que cuentan con atenciones priorizadas en el marco de la atención integral"/>
    <x v="1"/>
    <s v="Trimestral"/>
    <n v="60"/>
    <n v="43921"/>
    <n v="81.992999999999995"/>
    <n v="81.992999999999995"/>
    <s v="Actualizado"/>
  </r>
  <r>
    <s v="Estructurales"/>
    <x v="3"/>
    <s v="A. Primero las niñas y los niños: desarrollo integral desde la primera infancia hasta la adolescencia"/>
    <x v="15"/>
    <n v="6136"/>
    <s v="Familias con alto riesgo de vulneración o con niños, niñas y adolescentes en protección, atendidas por el programa Mi Familia"/>
    <x v="1"/>
    <s v="Mensual"/>
    <n v="30"/>
    <n v="44012"/>
    <n v="99.623000000000005"/>
    <n v="43.268999999999998"/>
    <s v="Actualizado"/>
  </r>
  <r>
    <s v="Transversales"/>
    <x v="10"/>
    <s v="C. El cuidado, una apuesta de articulación y corresponsabilidad"/>
    <x v="15"/>
    <n v="6137"/>
    <s v="Mujeres Gestantes atendidas en  servicios de primera infancia."/>
    <x v="1"/>
    <s v="Trimestral"/>
    <n v="60"/>
    <n v="43921"/>
    <n v="65.527000000000001"/>
    <n v="43.637"/>
    <s v="Actualizado"/>
  </r>
  <r>
    <s v="Transversales"/>
    <x v="10"/>
    <s v="D. Participación de las mujeres en escenarios de poder y toma de decisiones"/>
    <x v="15"/>
    <n v="6138"/>
    <s v="Madres comunitarias nuevas en proceso de formación o cualificación en atención integral a la primera infancia"/>
    <x v="1"/>
    <s v="Trimestral"/>
    <n v="30"/>
    <n v="44012"/>
    <n v="0"/>
    <n v="0"/>
    <s v="Actualizado"/>
  </r>
  <r>
    <s v="Transversales"/>
    <x v="10"/>
    <s v="H. Equidad para las mujeres en la construcción de paz"/>
    <x v="15"/>
    <n v="6139"/>
    <s v="Mujeres víctimas de violencia sexual en el marco del conflicto focalizadas y atendidas con la Estrategia de Reparación Integral"/>
    <x v="1"/>
    <s v="Mensual"/>
    <n v="30"/>
    <n v="44043"/>
    <n v="33.042000000000002"/>
    <n v="16.521000000000001"/>
    <s v="Actualizado"/>
  </r>
  <r>
    <s v="Transversales"/>
    <x v="0"/>
    <s v="D. Reparación: Colombia atiende y repara a las víctimas"/>
    <x v="15"/>
    <n v="6140"/>
    <s v="Víctimas retornadas, reubicadas o integradas localmente"/>
    <x v="1"/>
    <s v="Semestral"/>
    <n v="90"/>
    <n v="44012"/>
    <n v="65.834000000000003"/>
    <n v="32.917000000000002"/>
    <s v="Actualizado"/>
  </r>
  <r>
    <s v="Transversales"/>
    <x v="0"/>
    <s v="D. Reparación: Colombia atiende y repara a las víctimas"/>
    <x v="15"/>
    <n v="6141"/>
    <s v="Víctimas que han superado la situación de vulnerabilidad causada por el desplazamiento forzado"/>
    <x v="0"/>
    <s v="Semestral"/>
    <n v="90"/>
    <n v="44012"/>
    <n v="54.05"/>
    <n v="32.43"/>
    <s v="Actualizado"/>
  </r>
  <r>
    <s v="Transversales"/>
    <x v="0"/>
    <s v="D. Reparación: Colombia atiende y repara a las víctimas"/>
    <x v="15"/>
    <n v="6142"/>
    <s v="Víctimas reparadas administrativamente"/>
    <x v="1"/>
    <s v="Mensual"/>
    <n v="0"/>
    <n v="44043"/>
    <n v="25.437000000000001"/>
    <n v="16.844000000000001"/>
    <s v="Actualizado"/>
  </r>
  <r>
    <s v="Transversales"/>
    <x v="0"/>
    <s v="D. Reparación: Colombia atiende y repara a las víctimas"/>
    <x v="15"/>
    <n v="6143"/>
    <s v="Sujetos de reparación colectiva reparados administrativamente"/>
    <x v="1"/>
    <s v="Mensual"/>
    <n v="30"/>
    <n v="44043"/>
    <n v="0"/>
    <n v="13.571"/>
    <s v="Actualizado"/>
  </r>
  <r>
    <s v="Transversales"/>
    <x v="0"/>
    <s v="D. Reparación: Colombia atiende y repara a las víctimas"/>
    <x v="15"/>
    <n v="6144"/>
    <s v="Sujetos de reparación colectiva étnicos indemnizados"/>
    <x v="1"/>
    <s v="Mensual"/>
    <n v="30"/>
    <n v="44043"/>
    <n v="0"/>
    <n v="44"/>
    <s v="Actualizado"/>
  </r>
  <r>
    <s v="Transversales"/>
    <x v="0"/>
    <s v="D. Reparación: Colombia atiende y repara a las víctimas"/>
    <x v="15"/>
    <n v="6145"/>
    <s v="Museo de Memoria Histórica de Colombia y Archivo de Derechos Humanos construido, dotado y puesto al servicio de la sociedad"/>
    <x v="1"/>
    <s v="Mensual"/>
    <n v="0"/>
    <n v="44043"/>
    <n v="20.754999999999999"/>
    <n v="16.417999999999999"/>
    <s v="Actualizado"/>
  </r>
  <r>
    <s v="Transversales"/>
    <x v="0"/>
    <s v="D. Reparación: Colombia atiende y repara a las víctimas"/>
    <x v="15"/>
    <n v="6146"/>
    <s v="Iniciativas de memoria histórica sobre el conflicto armado acompañadas"/>
    <x v="1"/>
    <s v="Mensual"/>
    <n v="30"/>
    <n v="44043"/>
    <n v="35.293999999999997"/>
    <n v="23.684000000000001"/>
    <s v="Actualizado"/>
  </r>
  <r>
    <s v="Transversales"/>
    <x v="0"/>
    <s v="D. Reparación: Colombia atiende y repara a las víctimas"/>
    <x v="15"/>
    <n v="6147"/>
    <s v="Municipios en los que se implementarán los PDET con memoria documental preservada"/>
    <x v="1"/>
    <s v="Mensual"/>
    <n v="0"/>
    <n v="44043"/>
    <n v="40"/>
    <n v="25"/>
    <s v="Actualizado"/>
  </r>
  <r>
    <s v="Transversales"/>
    <x v="20"/>
    <s v="A. Desarrollo minero energético con responsabilidad ambiental y social"/>
    <x v="21"/>
    <n v="6148"/>
    <s v="Porcentaje de producción de oro proveniente de títulos mineros"/>
    <x v="0"/>
    <s v="Trimestral"/>
    <n v="120"/>
    <n v="44012"/>
    <s v="NULL"/>
    <n v="0"/>
    <s v="Actualizado"/>
  </r>
  <r>
    <s v="Estructurales"/>
    <x v="5"/>
    <s v="A. Seguridad, autoridad y orden para la libertad: Defensa Nacional, seguridad ciudadana y colaboración ciudadana"/>
    <x v="24"/>
    <n v="6149"/>
    <s v="Productos prospectivos de inteligencia estratégica y contrainteligencia de Estado, difundidos"/>
    <x v="1"/>
    <s v="Trimestral"/>
    <n v="30"/>
    <n v="44012"/>
    <n v="37.5"/>
    <n v="100"/>
    <s v="Actualizado"/>
  </r>
  <r>
    <s v="Estructurales"/>
    <x v="5"/>
    <s v="A. Seguridad, autoridad y orden para la libertad: Defensa Nacional, seguridad ciudadana y colaboración ciudadana"/>
    <x v="24"/>
    <n v="6150"/>
    <s v="Sectores priorizados con productos de inteligencia estratégica y contrainteligencia de Estado, difundidos"/>
    <x v="1"/>
    <s v="Trimestral"/>
    <n v="30"/>
    <n v="44012"/>
    <n v="85.713999999999999"/>
    <n v="66.667000000000002"/>
    <s v="Actualizado"/>
  </r>
  <r>
    <s v="Estructurales"/>
    <x v="5"/>
    <s v="B. Imperio de la ley y convivencia: derechos humanos, justicia accesible, oportuna y en toda Colombia, para todos"/>
    <x v="13"/>
    <n v="6151"/>
    <s v="Ahorros al Estado en procesos en los que interviene la Agencia de Defensa Jurídica del Estado"/>
    <x v="2"/>
    <s v="Trimestral"/>
    <n v="20"/>
    <n v="44012"/>
    <n v="53"/>
    <n v="59.167000000000002"/>
    <s v="Actualizado"/>
  </r>
  <r>
    <s v="Estructurales"/>
    <x v="5"/>
    <s v="B. Imperio de la ley y convivencia: derechos humanos, justicia accesible, oportuna y en toda Colombia, para todos"/>
    <x v="13"/>
    <n v="6152"/>
    <s v="Porcentaje de entidades priorizadas  que implementan políticas de prevención del daño antijurídico"/>
    <x v="2"/>
    <s v="Trimestral"/>
    <n v="10"/>
    <n v="44012"/>
    <n v="0"/>
    <n v="0"/>
    <s v="Actualizado"/>
  </r>
  <r>
    <s v="Estructurales"/>
    <x v="5"/>
    <s v="A. Seguridad, autoridad y orden para la libertad: Defensa Nacional, seguridad ciudadana y colaboración ciudadana"/>
    <x v="12"/>
    <n v="6153"/>
    <s v="Porcentaje de personas identificadas con riesgo extraordinario, extremo o inminente con medidas de protección implementadas"/>
    <x v="0"/>
    <s v="Trimestral"/>
    <n v="15"/>
    <n v="44012"/>
    <n v="70.489999999999995"/>
    <n v="85.1"/>
    <s v="Actualizado"/>
  </r>
  <r>
    <s v="Estructurales"/>
    <x v="5"/>
    <s v="A. Seguridad, autoridad y orden para la libertad: Defensa Nacional, seguridad ciudadana y colaboración ciudadana"/>
    <x v="12"/>
    <n v="6154"/>
    <s v="Porcentaje de colectivos identificados con riesgo extraordinario, extremo o inminente con medidas de protección implementadas"/>
    <x v="0"/>
    <s v="Semestral"/>
    <n v="15"/>
    <n v="44012"/>
    <n v="72.5"/>
    <n v="26.364000000000001"/>
    <s v="Actualizado"/>
  </r>
  <r>
    <s v="Transversales"/>
    <x v="10"/>
    <s v="F. Derecho de las mujeres a una vida libre de violencias"/>
    <x v="12"/>
    <n v="6155"/>
    <s v="Porcentaje de mujeres en riesgo extremo o extraordinario con medidas de protección"/>
    <x v="1"/>
    <s v="Trimestral"/>
    <n v="15"/>
    <n v="44012"/>
    <n v="98.787999999999997"/>
    <n v="62.6"/>
    <s v="Actualizado"/>
  </r>
  <r>
    <s v="Estructurales"/>
    <x v="5"/>
    <s v="A. Seguridad, autoridad y orden para la libertad: Defensa Nacional, seguridad ciudadana y colaboración ciudadana"/>
    <x v="12"/>
    <n v="6156"/>
    <s v="Días hábiles promedio que toma el estudio de riesgo para la implementación de las medidas de protección"/>
    <x v="0"/>
    <s v="Trimestral"/>
    <n v="15"/>
    <n v="44012"/>
    <n v="0"/>
    <n v="0"/>
    <s v="Actualizado"/>
  </r>
  <r>
    <s v="Transversales"/>
    <x v="10"/>
    <s v="C. El cuidado, una apuesta de articulación y corresponsabilidad"/>
    <x v="13"/>
    <n v="6157"/>
    <s v="Mujeres atendidas con hijos menores de tres años en Establecimientos de Reclusión de Orden Nacional (ERON)"/>
    <x v="1"/>
    <s v="Trimestral"/>
    <n v="10"/>
    <n v="44012"/>
    <n v="100"/>
    <n v="100"/>
    <s v="Actualizado"/>
  </r>
  <r>
    <s v="Estructurales"/>
    <x v="5"/>
    <s v="B. Imperio de la ley y convivencia: derechos humanos, justicia accesible, oportuna y en toda Colombia, para todos"/>
    <x v="13"/>
    <n v="6158"/>
    <s v="Cupos penitenciarios y carcelarios entregados (nacionales y territoriales)"/>
    <x v="2"/>
    <s v="Semestral"/>
    <n v="0"/>
    <n v="44012"/>
    <n v="6.6269999999999998"/>
    <n v="4.0650000000000004"/>
    <s v="Actualizado"/>
  </r>
  <r>
    <s v="Estructurales"/>
    <x v="5"/>
    <s v="B. Imperio de la ley y convivencia: derechos humanos, justicia accesible, oportuna y en toda Colombia, para todos"/>
    <x v="13"/>
    <n v="6159"/>
    <s v="Porcentaje de establecimientos de reclusión nacional con programas de educación formal"/>
    <x v="2"/>
    <s v="Anual"/>
    <n v="30"/>
    <n v="43830"/>
    <n v="100"/>
    <n v="15.8"/>
    <s v="Actualizado"/>
  </r>
  <r>
    <s v="Estructurales"/>
    <x v="6"/>
    <s v="C. Un mundo de posibilidades: aprovechamiento de mercados internacionales y atracción de inversiones productivas"/>
    <x v="6"/>
    <n v="6160"/>
    <s v="Megaproyectos de inversión atraídos"/>
    <x v="0"/>
    <s v="Anual"/>
    <n v="0"/>
    <n v="43830"/>
    <n v="100"/>
    <n v="16.667000000000002"/>
    <s v="Actualizado"/>
  </r>
  <r>
    <s v="Transversales"/>
    <x v="13"/>
    <s v="B. Gasto público efectivo"/>
    <x v="4"/>
    <n v="6161"/>
    <s v="Porcentaje de las compras públicas gestionadas a través de la Tienda Virtual del Estado Colombiano (TVEC ) y SECOP II"/>
    <x v="2"/>
    <s v="Anual"/>
    <n v="30"/>
    <n v="43830"/>
    <n v="100"/>
    <n v="26.25"/>
    <s v="Actualizado"/>
  </r>
  <r>
    <s v="Estructurales"/>
    <x v="3"/>
    <s v="B. Salud para todos con calidad y eficiencia, sostenible por todos"/>
    <x v="19"/>
    <n v="6162"/>
    <s v="Derechos de explotación recaudados anualmente por concepto de Juegos de Suerte y Azar de carácter nacional"/>
    <x v="2"/>
    <s v="Mensual"/>
    <n v="35"/>
    <n v="44012"/>
    <n v="25.209"/>
    <n v="28.206"/>
    <s v="Actualizado"/>
  </r>
  <r>
    <s v="Transversales"/>
    <x v="4"/>
    <s v="B. Colombia naranja: desarrollo del emprendimiento de base artística, creativa y tecnológica para la creación de las nuevas industrias"/>
    <x v="12"/>
    <n v="6163"/>
    <s v="Personas beneficiadas con asistencia técnica en materia de Derecho de Autor y Derechos Conexos"/>
    <x v="1"/>
    <s v="Mensual"/>
    <n v="7"/>
    <n v="44043"/>
    <n v="100"/>
    <n v="96.748999999999995"/>
    <s v="Actualizado"/>
  </r>
  <r>
    <s v="Transversales"/>
    <x v="4"/>
    <s v="B. Colombia naranja: desarrollo del emprendimiento de base artística, creativa y tecnológica para la creación de las nuevas industrias"/>
    <x v="12"/>
    <n v="6164"/>
    <s v="Registros aprobados de obras, actos y contratos otorgados por la Dirección Nacional de Derechos de Autor"/>
    <x v="0"/>
    <s v="Mensual"/>
    <n v="5"/>
    <n v="44043"/>
    <n v="98.28"/>
    <n v="60.508000000000003"/>
    <s v="Actualizado"/>
  </r>
  <r>
    <s v="Estructurales"/>
    <x v="5"/>
    <s v="A. Seguridad, autoridad y orden para la libertad: Defensa Nacional, seguridad ciudadana y colaboración ciudadana"/>
    <x v="5"/>
    <n v="6165"/>
    <s v="Tasa de homicidios (por 100.000 habitantes)"/>
    <x v="1"/>
    <s v="Mensual"/>
    <n v="15"/>
    <n v="44012"/>
    <n v="100"/>
    <n v="100"/>
    <s v="Actualizado"/>
  </r>
  <r>
    <s v="Estructurales"/>
    <x v="5"/>
    <s v="A. Seguridad, autoridad y orden para la libertad: Defensa Nacional, seguridad ciudadana y colaboración ciudadana"/>
    <x v="5"/>
    <n v="6167"/>
    <s v="Tasa de hurtos a personas (por 100.000 habitantes)"/>
    <x v="1"/>
    <s v="Mensual"/>
    <n v="15"/>
    <n v="44012"/>
    <n v="100"/>
    <n v="100"/>
    <s v="Actualizado"/>
  </r>
  <r>
    <s v="Estructurales"/>
    <x v="6"/>
    <s v="E. Campo con progreso: una alianza para dinamizar el desarrollo y la productividad  de la Colombia rural"/>
    <x v="3"/>
    <n v="6168"/>
    <s v="Productores atendidos con servicio de extensión agropecuaria"/>
    <x v="1"/>
    <s v="Anual"/>
    <n v="90"/>
    <n v="43830"/>
    <n v="100"/>
    <n v="3.6360000000000001"/>
    <s v="Actualizado"/>
  </r>
  <r>
    <s v="Transversales"/>
    <x v="10"/>
    <s v="D. Participación de las mujeres en escenarios de poder y toma de decisiones"/>
    <x v="12"/>
    <n v="6170"/>
    <s v="Entidades territoriales asistidas en programas  de prevención y protección de mujeres lideresas"/>
    <x v="1"/>
    <s v="Anual"/>
    <n v="0"/>
    <n v="43830"/>
    <n v="100"/>
    <n v="100"/>
    <s v="Actualizado"/>
  </r>
  <r>
    <s v="Estructurales"/>
    <x v="6"/>
    <s v="E. Campo con progreso: una alianza para dinamizar el desarrollo y la productividad  de la Colombia rural"/>
    <x v="3"/>
    <n v="6171"/>
    <s v="Productores atendidos con servicio de extensión agropecuaria en municipios PDET"/>
    <x v="1"/>
    <s v="Semestral"/>
    <n v="90"/>
    <n v="44012"/>
    <n v="0"/>
    <n v="1.2529999999999999"/>
    <s v="Actualizado"/>
  </r>
  <r>
    <s v="Estructurales"/>
    <x v="3"/>
    <s v="M. Familias con futuro para todos"/>
    <x v="15"/>
    <n v="6234"/>
    <s v="Familias con alto riesgo de vulneración o con niños, niñas y adolescentes en protección, atendidas por el programa Mi Familia"/>
    <x v="1"/>
    <s v="Mensual"/>
    <n v="30"/>
    <n v="44012"/>
    <n v="99.623000000000005"/>
    <n v="43.268999999999998"/>
    <s v="Actualizado"/>
  </r>
  <r>
    <s v="Estructurales"/>
    <x v="3"/>
    <s v="M. Familias con futuro para todos"/>
    <x v="15"/>
    <n v="6235"/>
    <s v="Niñas, niños y adolescentes beneficiarios de la estrategia de desarrollo naranja"/>
    <x v="1"/>
    <s v="Trimestral"/>
    <n v="60"/>
    <n v="44012"/>
    <n v="14.779"/>
    <n v="54.999000000000002"/>
    <s v="Actualizado"/>
  </r>
  <r>
    <s v="Estructurales"/>
    <x v="3"/>
    <s v="M. Familias con futuro para todos"/>
    <x v="1"/>
    <n v="6237"/>
    <s v="Niñas y niños con educación inicialen el marco de la atención integral"/>
    <x v="1"/>
    <s v="Trimestral"/>
    <n v="30"/>
    <n v="44012"/>
    <n v="86.082999999999998"/>
    <n v="74.747"/>
    <s v="Actualizado"/>
  </r>
  <r>
    <s v="Estructurales"/>
    <x v="3"/>
    <s v="M. Familias con futuro para todos"/>
    <x v="15"/>
    <n v="6238"/>
    <s v="Porcentaje de niñas y niños en primera infancia que cuentan con atenciones priorizadas en el marco de la atención integral"/>
    <x v="1"/>
    <s v="Trimestral"/>
    <n v="60"/>
    <n v="43921"/>
    <n v="81.992999999999995"/>
    <n v="81.992999999999995"/>
    <s v="Actualizado"/>
  </r>
  <r>
    <s v="Estructurales"/>
    <x v="3"/>
    <s v="M. Familias con futuro para todos"/>
    <x v="1"/>
    <n v="6239"/>
    <s v="Tasa de deserción en la educación preescolar, básica y media del sector oficial"/>
    <x v="1"/>
    <s v="Anual"/>
    <n v="180"/>
    <n v="43830"/>
    <n v="0"/>
    <n v="0"/>
    <s v="Actualizado"/>
  </r>
</pivotCacheRecords>
</file>

<file path=xl/pivotCache/pivotCacheRecords2.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2497">
  <r>
    <n v="1"/>
    <x v="0"/>
    <x v="0"/>
    <s v="Política Nacional Farmacéutica"/>
    <s v="No aplica"/>
    <s v="No aplica"/>
    <s v="7.2"/>
    <s v="Establecer un plan de desarrollo de las capacidades de innovación  de productos de base biotecnológica y fito-terapéutica de interés para el país, armonizado con el Documento CONPES de biodiversidad y la Política Nacional para la Gestión Integrada de la Biodiversidad a través del INS, el INVIMA, COLCIENCIAS y el Ministerio de Comercio, Industria y Turismo y otras entidades del sector."/>
    <x v="0"/>
    <s v="Ministerio de Salud y Protección Social"/>
    <s v="MinSalud"/>
    <s v="Salud y Protección Social"/>
    <x v="0"/>
    <d v="2016-01-07T00:00:00"/>
    <d v="2021-12-31T00:00:00"/>
    <n v="80"/>
    <n v="100"/>
    <n v="50"/>
    <n v="0.625"/>
    <n v="0.5"/>
  </r>
  <r>
    <n v="2"/>
    <x v="0"/>
    <x v="0"/>
    <s v="Política Nacional Farmacéutica"/>
    <s v="No aplica"/>
    <s v="No aplica"/>
    <s v="7.1"/>
    <s v="Establecer un plan de estímulo a la investigación, desarrollo y producción de medicamentos estratégicos, incluidos los medicamentos genéricos."/>
    <x v="1"/>
    <s v="Ministerio de Ciencia Tecnología e Innovación"/>
    <s v="MinCiencias"/>
    <s v="Ciencia y Tecnología"/>
    <x v="1"/>
    <d v="2016-06-01T00:00:00"/>
    <d v="2021-12-31T00:00:00"/>
    <n v="80"/>
    <n v="100"/>
    <n v="100"/>
    <n v="1"/>
    <n v="1"/>
  </r>
  <r>
    <n v="3"/>
    <x v="0"/>
    <x v="0"/>
    <s v="Política Nacional Farmacéutica"/>
    <s v="No aplica"/>
    <s v="No aplica"/>
    <s v="8.1"/>
    <s v="Desarrollar modelos de gestión, mecanismo y/o instrumentos que incorporen elementos como: logística moderna gestión de desabastecimientos, programas de gestión de beneficios de medicamentos: de alto costo y baja prevalencia; para eventos de interés en salud pública (incluso FNE e INS)."/>
    <x v="1"/>
    <s v="Ministerio de Salud y Protección Social"/>
    <s v="MinSalud"/>
    <s v="Salud y Protección Social"/>
    <x v="0"/>
    <d v="2016-07-01T00:00:00"/>
    <d v="2021-12-31T00:00:00"/>
    <n v="100"/>
    <n v="100"/>
    <n v="100"/>
    <n v="1"/>
    <n v="1"/>
  </r>
  <r>
    <n v="4"/>
    <x v="0"/>
    <x v="0"/>
    <s v="Política Nacional Farmacéutica"/>
    <s v="No aplica"/>
    <s v="No aplica"/>
    <s v="2.3"/>
    <s v="Desarrollar y gestionar la diplomacia en salud y acceso a medicamentos en coordinación con los sectores involucrados en el diseño, desarrollo e implementación de la política farmacéutica, que incluya una agenda explícita y contemple mecanismos para sistematizar la información sobre los intereses promovidos y las posiciones asumidas por el país en los temas relativos a salud y acceso a medicamentos que se discutan en el exterior."/>
    <x v="1"/>
    <s v="Ministerio de Salud y Protección Social"/>
    <s v="MinSalud"/>
    <s v="Salud y Protección Social"/>
    <x v="0"/>
    <d v="2013-01-01T00:00:00"/>
    <d v="2021-12-31T00:00:00"/>
    <n v="90"/>
    <n v="100"/>
    <n v="100"/>
    <n v="1"/>
    <n v="1"/>
  </r>
  <r>
    <n v="5"/>
    <x v="0"/>
    <x v="0"/>
    <s v="Política Nacional Farmacéutica"/>
    <s v="No aplica"/>
    <s v="No aplica"/>
    <s v="1.3"/>
    <s v="Diseñar e implementar un plan de mejoramiento del SISMED que incluya la codificación única de medicamentos, que facilite la comparación de precios, y el monitoreo y valoración del gasto total del mercado farmacéutico a través del SISMED y otras fuentes de información."/>
    <x v="2"/>
    <s v="Ministerio de Salud y Protección Social"/>
    <s v="MinSalud"/>
    <s v="Salud y Protección Social"/>
    <x v="0"/>
    <d v="2014-06-01T00:00:00"/>
    <d v="2018-12-31T00:00:00"/>
    <n v="100"/>
    <n v="100"/>
    <n v="100"/>
    <n v="1"/>
    <n v="1"/>
  </r>
  <r>
    <n v="6"/>
    <x v="0"/>
    <x v="0"/>
    <s v="Política Nacional Farmacéutica"/>
    <s v="No aplica"/>
    <s v="No aplica"/>
    <s v="8.2"/>
    <s v="Diseñar e implementar un sistema de seguimiento integral de una cohorte de pacientes con Enfermedades Crónicas No Transmisibles (ECNT) en el marco del modelo de atención integral (diagnóstico,  prescripción,  dispensación y seguimiento farmacoterapéutico) de los Servicios Farmacéuticos basado en Atención Primaria en Salud (APS)."/>
    <x v="1"/>
    <s v="Ministerio de Salud y Protección Social"/>
    <s v="MinSalud"/>
    <s v="Salud y Protección Social"/>
    <x v="0"/>
    <d v="2018-09-01T00:00:00"/>
    <d v="2021-09-01T00:00:00"/>
    <n v="60"/>
    <n v="100"/>
    <n v="0"/>
    <n v="0"/>
    <n v="0"/>
  </r>
  <r>
    <n v="7"/>
    <x v="0"/>
    <x v="0"/>
    <s v="Política Nacional Farmacéutica"/>
    <s v="No aplica"/>
    <s v="No aplica"/>
    <s v="10.2"/>
    <s v="Diseñar un plan para la regulación y  la vigilancia  del  uso y contención resistencia de antimicrobianos a nivel nacional, incluido antibióticos de uso veterinario."/>
    <x v="0"/>
    <s v="Ministerio de Salud y Protección Social"/>
    <s v="MinSalud"/>
    <s v="Salud y Protección Social"/>
    <x v="0"/>
    <d v="2016-08-01T00:00:00"/>
    <d v="2017-12-31T00:00:00"/>
    <n v="100"/>
    <n v="100"/>
    <n v="100"/>
    <n v="1"/>
    <n v="1"/>
  </r>
  <r>
    <n v="8"/>
    <x v="0"/>
    <x v="0"/>
    <s v="Política Nacional Farmacéutica"/>
    <s v="No aplica"/>
    <s v="No aplica"/>
    <s v="1.6"/>
    <s v="Diseñar un sistema de información del INVIMA, que incluya las solicitudes de registro sanitario, información para prescriptores y usuarios, y un Registro Nacional de Ensayos Clínicos."/>
    <x v="2"/>
    <s v="Instituto Nacional de Vigilancia de Medicamentos y Alimentos"/>
    <s v="INVIMA"/>
    <s v="Salud y Protección Social"/>
    <x v="0"/>
    <d v="2016-01-01T00:00:00"/>
    <d v="2019-12-31T00:00:00"/>
    <n v="100"/>
    <n v="100"/>
    <n v="85.2"/>
    <n v="0.85199999999999998"/>
    <n v="0.85199999999999998"/>
  </r>
  <r>
    <n v="9"/>
    <x v="0"/>
    <x v="0"/>
    <s v="Política Nacional Farmacéutica"/>
    <s v="No aplica"/>
    <s v="No aplica"/>
    <s v="10.1"/>
    <s v="Diseñar y desarrollar un programa nacional de gestión del conocimiento  y comunicación para el uso racional de medicamentos soportada en el sistema de información farmacéutica, que incluya información terapéutica independiente a ser entregada de forma directa a profesionales de la salud y comunidad en general, incluida la promoción del uso de genéricos."/>
    <x v="1"/>
    <s v="Ministerio de Salud y Protección Social"/>
    <s v="MinSalud"/>
    <s v="Salud y Protección Social"/>
    <x v="0"/>
    <d v="2014-02-01T00:00:00"/>
    <d v="2017-06-01T00:00:00"/>
    <n v="100"/>
    <n v="100"/>
    <n v="88"/>
    <n v="0.88"/>
    <n v="0.88"/>
  </r>
  <r>
    <n v="10"/>
    <x v="0"/>
    <x v="0"/>
    <s v="Política Nacional Farmacéutica"/>
    <s v="No aplica"/>
    <s v="No aplica"/>
    <s v="4.3"/>
    <s v="Establecer las razones del bajo uso de las flexibilidades incluidas en el sistema de propiedad intelectual en Colombia, y de ser el caso, desarrollar los marcos regulatorios a los que haya lugar."/>
    <x v="1"/>
    <s v="Ministerio de Salud y Protección Social"/>
    <s v="MinSalud"/>
    <s v="Salud y Protección Social"/>
    <x v="0"/>
    <d v="2015-06-09T00:00:00"/>
    <d v="2021-12-31T00:00:00"/>
    <n v="100"/>
    <n v="100"/>
    <n v="100"/>
    <n v="1"/>
    <n v="1"/>
  </r>
  <r>
    <n v="11"/>
    <x v="0"/>
    <x v="0"/>
    <s v="Política Nacional Farmacéutica"/>
    <s v="No aplica"/>
    <s v="No aplica"/>
    <s v="4.4"/>
    <s v="Establecer un sistema público de monitoreo periódico que permita hacer seguimiento a esta información."/>
    <x v="1"/>
    <s v="Ministerio de Salud y Protección Social"/>
    <s v="MinSalud"/>
    <s v="Salud y Protección Social"/>
    <x v="0"/>
    <d v="2016-07-01T00:00:00"/>
    <d v="2021-12-31T00:00:00"/>
    <n v="100"/>
    <n v="100"/>
    <n v="100"/>
    <n v="1"/>
    <n v="1"/>
  </r>
  <r>
    <n v="12"/>
    <x v="0"/>
    <x v="0"/>
    <s v="Política Nacional Farmacéutica"/>
    <s v="No aplica"/>
    <s v="No aplica"/>
    <s v="2.4"/>
    <s v="Fortalecer la capacidad de seguimiento, control social y evaluación de la Política Farmacéutica a través de la instancia asesora del Sistema de Seguridad Social en Salud y otras comisiones intersectoriales asociadas con la PFN como: la Comisión intersectorial de seguimiento al Plan Decenal de Salud Pública, la Comisión Nacional de Precios de Medicamentos y Dispositivos Médicos, la Comisión Intersectorial de Propiedad Intelectual, entre otras."/>
    <x v="1"/>
    <s v="Ministerio de Salud y Protección Social"/>
    <s v="MinSalud"/>
    <s v="Salud y Protección Social"/>
    <x v="0"/>
    <d v="2016-04-01T00:00:00"/>
    <d v="2021-12-31T00:00:00"/>
    <n v="100"/>
    <n v="100"/>
    <n v="100"/>
    <n v="1"/>
    <n v="1"/>
  </r>
  <r>
    <n v="13"/>
    <x v="0"/>
    <x v="0"/>
    <s v="Política Nacional Farmacéutica"/>
    <s v="No aplica"/>
    <s v="No aplica"/>
    <s v="4.2"/>
    <s v="Fortalecer la capacidad del Grupo Técnico Asesor del Ministerio de Salud y Protección Social ante la Comisión Nacional de Precios de Medicamentos y Dispositivos Médicos (CNPMDM) para asumir su secretaria técnica."/>
    <x v="0"/>
    <s v="Ministerio de Salud y Protección Social"/>
    <s v="MinSalud"/>
    <s v="Salud y Protección Social"/>
    <x v="0"/>
    <d v="2016-01-15T00:00:00"/>
    <d v="2021-12-31T00:00:00"/>
    <n v="100"/>
    <n v="100"/>
    <n v="100"/>
    <n v="1"/>
    <n v="1"/>
  </r>
  <r>
    <n v="14"/>
    <x v="0"/>
    <x v="0"/>
    <s v="Política Nacional Farmacéutica"/>
    <s v="No aplica"/>
    <s v="No aplica"/>
    <s v="4.1"/>
    <s v="Implementar herramientas para la regulación de precios de medicamentos, precios nacionales e internacionales de referencia, negociación centralizada de precios (incluidos modelos de gestión de logística y atención para enfermedades desatendidas), la realización de importaciones paralelas y la definición de precios basados en valor terapéutico asociados al registro sanitario, entre otros métodos."/>
    <x v="2"/>
    <s v="Ministerio de Salud y Protección Social"/>
    <s v="MinSalud"/>
    <s v="Salud y Protección Social"/>
    <x v="0"/>
    <d v="2013-06-01T00:00:00"/>
    <d v="2021-12-31T00:00:00"/>
    <n v="100"/>
    <n v="100"/>
    <n v="100"/>
    <n v="1"/>
    <n v="1"/>
  </r>
  <r>
    <n v="15"/>
    <x v="0"/>
    <x v="0"/>
    <s v="Política Nacional Farmacéutica"/>
    <s v="No aplica"/>
    <s v="No aplica"/>
    <s v="6.2"/>
    <s v="Elaborar las normas técnicas para reglamentar un Sello Ambiental Colombiano de servicios farmacéuticos y de la industria farmacéutica."/>
    <x v="2"/>
    <s v="Ministerio de Salud y Protección Social"/>
    <s v="MinSalud"/>
    <s v="Salud y Protección Social"/>
    <x v="0"/>
    <d v="2017-01-01T00:00:00"/>
    <d v="2018-01-01T00:00:00"/>
    <n v="100"/>
    <n v="100"/>
    <n v="30"/>
    <n v="0.3"/>
    <n v="0.3"/>
  </r>
  <r>
    <n v="16"/>
    <x v="0"/>
    <x v="0"/>
    <s v="Política Nacional Farmacéutica"/>
    <s v="No aplica"/>
    <s v="No aplica"/>
    <s v="6.1"/>
    <s v="Desarrollar conjuntamente, entre el MSPS y el MADS, un estudio sobre la situación actual de gestión de residuos farmacéuticos de origen hospitalario y de manejo de sobrantes de hogares que reduzca los riesgos de contaminación ambiental y de adulteración de medicamentos."/>
    <x v="2"/>
    <s v="Ministerio de Salud y Protección Social"/>
    <s v="MinSalud"/>
    <s v="Salud y Protección Social"/>
    <x v="0"/>
    <d v="2017-01-01T00:00:00"/>
    <d v="2018-01-01T00:00:00"/>
    <n v="100"/>
    <n v="100"/>
    <n v="50"/>
    <n v="0.5"/>
    <n v="0.5"/>
  </r>
  <r>
    <n v="17"/>
    <x v="0"/>
    <x v="0"/>
    <s v="Política Nacional Farmacéutica"/>
    <s v="No aplica"/>
    <s v="No aplica"/>
    <s v="3.2"/>
    <s v="Actualizar los roles, competencias y alcance de los técnicos, tecnólogos y profesionales de la salud asociado a las actividades de servicios farmacéuticos, farmacias y droguerías por parte de la Mesa Sectorial de Servicios a la Salud, así mismo de los programas curriculares técnicos, tecnólogos y profesionales teniendo en cuenta las competencias del campo farmacéutico y la articulación con el Observatorio Laboral para la Educación y de Talento Humano en Salud, en el marco de los nuevos modelos de atención derivados de la Ley Estatutaria y la Ley del Plan Nacional de Desarrollo."/>
    <x v="1"/>
    <s v="Ministerio de Salud y Protección Social"/>
    <s v="MinSalud"/>
    <s v="Salud y Protección Social"/>
    <x v="0"/>
    <d v="2017-02-01T00:00:00"/>
    <d v="2021-12-31T00:00:00"/>
    <n v="100"/>
    <n v="100"/>
    <n v="90"/>
    <n v="0.9"/>
    <n v="0.9"/>
  </r>
  <r>
    <n v="18"/>
    <x v="0"/>
    <x v="0"/>
    <s v="Política Nacional Farmacéutica"/>
    <s v="No aplica"/>
    <s v="No aplica"/>
    <s v="3.1"/>
    <s v="Caracterizar el funcionamiento de las droguerías, farmacias y servicios farmacéuticos departamental/municipal mediante un sistema de información georreferenciado que permita el monitoreo del acceso completo y oportuno a medicamentos, la dispensación segura y el uso racional de medicamentos por los organismos de vigilancia y control."/>
    <x v="1"/>
    <s v="Ministerio de Salud y Protección Social"/>
    <s v="MinSalud"/>
    <s v="Salud y Protección Social"/>
    <x v="0"/>
    <d v="2016-10-01T00:00:00"/>
    <d v="2021-12-31T00:00:00"/>
    <n v="90"/>
    <n v="100"/>
    <n v="5"/>
    <n v="5.5555555555555552E-2"/>
    <n v="0.05"/>
  </r>
  <r>
    <n v="19"/>
    <x v="0"/>
    <x v="0"/>
    <s v="Política Nacional Farmacéutica"/>
    <s v="No aplica"/>
    <s v="No aplica"/>
    <s v="1.1"/>
    <s v="Diseñar e implementar un Sistema Nacional de Información Farmacéutica que contenga componentes relacionados con el acceso, orientación sobre uso adecuado, calidad y consulta de precios y gasto de medicamentos."/>
    <x v="1"/>
    <s v="Ministerio de Salud y Protección Social"/>
    <s v="MinSalud"/>
    <s v="Salud y Protección Social"/>
    <x v="0"/>
    <d v="2013-06-01T00:00:00"/>
    <d v="2021-12-31T00:00:00"/>
    <n v="90"/>
    <n v="100"/>
    <n v="90"/>
    <n v="1"/>
    <n v="0.9"/>
  </r>
  <r>
    <n v="20"/>
    <x v="0"/>
    <x v="0"/>
    <s v="Política Nacional Farmacéutica"/>
    <s v="No aplica"/>
    <s v="No aplica"/>
    <s v="1.5"/>
    <s v="Diseñar e implementar un sistema único de reporte de la información del gasto de la industria farmacéutica en promoción, patrocinio, publicidad y de la financiación de actividades educativas."/>
    <x v="1"/>
    <s v="Ministerio de Salud y Protección Social"/>
    <s v="MinSalud"/>
    <s v="Salud y Protección Social"/>
    <x v="0"/>
    <d v="2014-06-01T00:00:00"/>
    <d v="2019-12-31T00:00:00"/>
    <n v="100"/>
    <n v="100"/>
    <n v="100"/>
    <n v="1"/>
    <n v="1"/>
  </r>
  <r>
    <n v="21"/>
    <x v="0"/>
    <x v="0"/>
    <s v="Política Nacional Farmacéutica"/>
    <s v="No aplica"/>
    <s v="No aplica"/>
    <s v="9.1"/>
    <s v="Diseñar un programa de incentivos a la habilitación y mejoramiento de la oferta de servicios farmacéuticos, basados en Atención Primaria en Salud (APS), en zonas periféricas, rurales y población dispersa, donde las condiciones del mercado no promueven su desarrollo."/>
    <x v="1"/>
    <s v="Ministerio de Salud y Protección Social"/>
    <s v="MinSalud"/>
    <s v="Salud y Protección Social"/>
    <x v="0"/>
    <d v="2017-06-01T00:00:00"/>
    <d v="2021-06-01T00:00:00"/>
    <n v="80"/>
    <n v="100"/>
    <n v="40"/>
    <n v="0.5"/>
    <n v="0.4"/>
  </r>
  <r>
    <n v="22"/>
    <x v="0"/>
    <x v="0"/>
    <s v="Política Nacional Farmacéutica"/>
    <s v="No aplica"/>
    <s v="No aplica"/>
    <s v="1.4"/>
    <s v="Diseñar un sistema de información para la orientación de los ciudadanos que incluya un Sistema de Información Terapéutica Nacional."/>
    <x v="0"/>
    <s v="Ministerio de Salud y Protección Social"/>
    <s v="MinSalud"/>
    <s v="Salud y Protección Social"/>
    <x v="0"/>
    <d v="2014-06-01T00:00:00"/>
    <d v="2021-12-31T00:00:00"/>
    <n v="100"/>
    <n v="100"/>
    <n v="93"/>
    <n v="0.93"/>
    <n v="0.93"/>
  </r>
  <r>
    <n v="23"/>
    <x v="0"/>
    <x v="0"/>
    <s v="Política Nacional Farmacéutica"/>
    <s v="No aplica"/>
    <s v="No aplica"/>
    <s v="1.2"/>
    <s v="Diseñar un subsistema de valoración y monitoreo (precios y cantidades) del mercado farmacéutico, a través de la Encuesta Nacional de Ingresos y Gastos de los Hogares (ENIGH) del DANE y otras cuentas nacionales, para el gasto total, gasto público y gasto de bolsillo de medicamentos y salud."/>
    <x v="1"/>
    <s v="Ministerio de Salud y Protección Social"/>
    <s v="MinSalud"/>
    <s v="Salud y Protección Social"/>
    <x v="0"/>
    <d v="2015-07-01T00:00:00"/>
    <d v="2021-12-31T00:00:00"/>
    <n v="90"/>
    <n v="100"/>
    <n v="65"/>
    <n v="0.72222222222222221"/>
    <n v="0.65"/>
  </r>
  <r>
    <n v="24"/>
    <x v="0"/>
    <x v="0"/>
    <s v="Política Nacional Farmacéutica"/>
    <s v="No aplica"/>
    <s v="No aplica"/>
    <s v="5.2"/>
    <s v="Formular e implementar el plan nacional de verificación de acceso suficiente y oportuno de medicamentos a la población, en cabeza de la Superintendencia Nacional de Salud."/>
    <x v="1"/>
    <s v="Superintendencia Nacional de Salud"/>
    <s v="Supersalud"/>
    <s v="Salud y Protección Social"/>
    <x v="0"/>
    <d v="2016-04-01T00:00:00"/>
    <d v="2021-12-31T00:00:00"/>
    <n v="100"/>
    <n v="100"/>
    <n v="45"/>
    <n v="0.45"/>
    <n v="0.45"/>
  </r>
  <r>
    <n v="25"/>
    <x v="0"/>
    <x v="0"/>
    <s v="Política Nacional Farmacéutica"/>
    <s v="No aplica"/>
    <s v="No aplica"/>
    <s v="2.2"/>
    <s v="Formular e implementar un plan de vigilancia tecnológica de innovaciones farmacéuticas."/>
    <x v="0"/>
    <s v="Ministerio de Salud y Protección Social"/>
    <s v="MinSalud"/>
    <s v="Salud y Protección Social"/>
    <x v="0"/>
    <d v="2016-01-01T00:00:00"/>
    <d v="2018-12-31T00:00:00"/>
    <n v="100"/>
    <n v="100"/>
    <n v="60"/>
    <n v="0.6"/>
    <n v="0.6"/>
  </r>
  <r>
    <n v="26"/>
    <x v="0"/>
    <x v="0"/>
    <s v="Política Nacional Farmacéutica"/>
    <s v="No aplica"/>
    <s v="No aplica"/>
    <s v="5.1"/>
    <s v="Fortalecer la capacidad operativa, orgánica y funcional de la Dirección de Medicamentos y de Tecnologías en Salud."/>
    <x v="0"/>
    <s v="Ministerio de Salud y Protección Social"/>
    <s v="MinSalud"/>
    <s v="Salud y Protección Social"/>
    <x v="0"/>
    <d v="2013-01-01T00:00:00"/>
    <d v="2021-12-31T00:00:00"/>
    <n v="100"/>
    <n v="100"/>
    <n v="100"/>
    <n v="1"/>
    <n v="1"/>
  </r>
  <r>
    <n v="27"/>
    <x v="0"/>
    <x v="0"/>
    <s v="Política Nacional Farmacéutica"/>
    <s v="No aplica"/>
    <s v="No aplica"/>
    <s v="2.1"/>
    <s v="Fortalecer la evaluación de tecnologías en salud que facilite el desarrollo e intercambio de métodos, información y capacidades de las instituciones relacionadas (MSPS, INVIMA, INS, INC), redes de expertos y universidades a nivel nacional e institucio"/>
    <x v="1"/>
    <s v="Ministerio de Salud y Protección Social"/>
    <s v="MinSalud"/>
    <s v="Salud y Protección Social"/>
    <x v="0"/>
    <d v="2013-01-01T00:00:00"/>
    <d v="2017-12-31T00:00:00"/>
    <n v="100"/>
    <n v="100"/>
    <n v="55"/>
    <n v="0.55000000000000004"/>
    <n v="0.55000000000000004"/>
  </r>
  <r>
    <n v="28"/>
    <x v="0"/>
    <x v="0"/>
    <s v="Política Nacional Farmacéutica"/>
    <s v="No aplica"/>
    <s v="No aplica"/>
    <s v="5.3"/>
    <s v="Incorporar al sistema integrado de vigilancia sanitaria y epidemiológica (INVIMA, INS, entidades territoriales) el enfoque de gestión de riesgos con énfasis en: la solidez e independencia de las salas de expertos,  el diseño y acreditación de la red de laboratorios de control de calidad de medicamentos, la verificación de la calidad de productos en el mercado, el monitoreo de la publicidad y promoción de medicamentos, la vigilancia de eventos adversos a medicamentos y la divulgación de los hallazgos de los procesos mencionados."/>
    <x v="1"/>
    <s v="Instituto Nacional de Vigilancia de Medicamentos y Alimentos"/>
    <s v="INVIMA"/>
    <s v="Salud y Protección Social"/>
    <x v="0"/>
    <d v="2013-01-01T00:00:00"/>
    <d v="2021-12-31T00:00:00"/>
    <n v="5"/>
    <n v="5"/>
    <n v="11"/>
    <n v="1"/>
    <n v="1"/>
  </r>
  <r>
    <n v="29"/>
    <x v="0"/>
    <x v="1"/>
    <s v="Proyectos viales bajo el esquema de asociaciones público privadas: cuarta generación de concesiones viales"/>
    <s v="No aplica"/>
    <s v="No aplica"/>
    <s v="1.4"/>
    <s v="Crear un Fondo Especial donde se recauden los recursos para financiar los proyectos de 4G."/>
    <x v="2"/>
    <s v="Ministerio de Hacienda y Crédito Público"/>
    <s v="MinHacienda"/>
    <s v="Hacienda y Crédito Público"/>
    <x v="2"/>
    <d v="2013-08-20T00:00:00"/>
    <d v="2014-12-31T00:00:00"/>
    <n v="1"/>
    <n v="1"/>
    <n v="1"/>
    <n v="1"/>
    <n v="1"/>
  </r>
  <r>
    <n v="30"/>
    <x v="0"/>
    <x v="1"/>
    <s v="Proyectos viales bajo el esquema de asociaciones público privadas: cuarta generación de concesiones viales"/>
    <s v="No aplica"/>
    <s v="No aplica"/>
    <s v="1.9"/>
    <s v="Crear y actualizar periódicamente un portafolio de proyectos a ser financiados."/>
    <x v="1"/>
    <s v="Financiera de Desarrollo Nacional S.A."/>
    <s v="FDN"/>
    <s v="Hacienda y Crédito Público"/>
    <x v="2"/>
    <d v="2013-08-20T00:00:00"/>
    <d v="2014-12-31T00:00:00"/>
    <n v="1"/>
    <n v="1"/>
    <n v="1"/>
    <n v="1"/>
    <n v="1"/>
  </r>
  <r>
    <n v="31"/>
    <x v="0"/>
    <x v="1"/>
    <s v="Proyectos viales bajo el esquema de asociaciones público privadas: cuarta generación de concesiones viales"/>
    <s v="No aplica"/>
    <s v="No aplica"/>
    <s v="1.1"/>
    <s v="Contratar estructuraciones técnicas, legales y financieras para los proyectos del Programa 4G."/>
    <x v="2"/>
    <s v="Agencia Nacional de Infraestructura"/>
    <s v="ANI"/>
    <s v="Transporte"/>
    <x v="3"/>
    <d v="2013-08-20T00:00:00"/>
    <d v="2014-12-31T00:00:00"/>
    <n v="100"/>
    <n v="100"/>
    <n v="100"/>
    <n v="1"/>
    <n v="1"/>
  </r>
  <r>
    <n v="32"/>
    <x v="0"/>
    <x v="1"/>
    <s v="Proyectos viales bajo el esquema de asociaciones público privadas: cuarta generación de concesiones viales"/>
    <s v="No aplica"/>
    <s v="No aplica"/>
    <s v="1.2"/>
    <s v="Definir el contrato estándar bajo los lineamientos establecidos en el documento."/>
    <x v="2"/>
    <s v="Agencia Nacional de Infraestructura"/>
    <s v="ANI"/>
    <s v="Transporte"/>
    <x v="3"/>
    <d v="2013-08-20T00:00:00"/>
    <d v="2014-12-31T00:00:00"/>
    <n v="100"/>
    <n v="100"/>
    <n v="100"/>
    <n v="1"/>
    <n v="1"/>
  </r>
  <r>
    <n v="33"/>
    <x v="0"/>
    <x v="1"/>
    <s v="Proyectos viales bajo el esquema de asociaciones público privadas: cuarta generación de concesiones viales"/>
    <s v="No aplica"/>
    <s v="No aplica"/>
    <s v="1.8"/>
    <s v="Generar diferentes esquemas de financiación de proyectos de infraestructura."/>
    <x v="2"/>
    <s v="Financiera de Desarrollo Nacional S.A."/>
    <s v="FDN"/>
    <s v="Hacienda y Crédito Público"/>
    <x v="2"/>
    <d v="2013-08-20T00:00:00"/>
    <d v="2014-12-31T00:00:00"/>
    <n v="100"/>
    <n v="100"/>
    <n v="100"/>
    <n v="1"/>
    <n v="1"/>
  </r>
  <r>
    <n v="34"/>
    <x v="0"/>
    <x v="1"/>
    <s v="Proyectos viales bajo el esquema de asociaciones público privadas: cuarta generación de concesiones viales"/>
    <s v="No aplica"/>
    <s v="No aplica"/>
    <s v="1.5"/>
    <s v="Realizar las acciones necesarias para vender acciones de ISAGEN."/>
    <x v="2"/>
    <s v="Ministerio de Hacienda y Crédito Público"/>
    <s v="MinHacienda"/>
    <s v="Hacienda y Crédito Público"/>
    <x v="2"/>
    <d v="2015-01-01T00:00:00"/>
    <d v="2016-12-31T00:00:00"/>
    <n v="100"/>
    <n v="100"/>
    <n v="100"/>
    <n v="1"/>
    <n v="1"/>
  </r>
  <r>
    <n v="35"/>
    <x v="0"/>
    <x v="1"/>
    <s v="Proyectos viales bajo el esquema de asociaciones público privadas: cuarta generación de concesiones viales"/>
    <s v="No aplica"/>
    <s v="No aplica"/>
    <s v="1.13"/>
    <s v="Emitir protocolos para regularizar la consulta previa en proyectos de infraestructura."/>
    <x v="2"/>
    <s v="Ministerio del Interior"/>
    <s v="MinInterior"/>
    <s v="Interior"/>
    <x v="4"/>
    <d v="2013-08-20T00:00:00"/>
    <d v="2016-12-31T00:00:00"/>
    <n v="0.75"/>
    <n v="1"/>
    <n v="1"/>
    <n v="1"/>
    <n v="1"/>
  </r>
  <r>
    <n v="36"/>
    <x v="0"/>
    <x v="1"/>
    <s v="Proyectos viales bajo el esquema de asociaciones público privadas: cuarta generación de concesiones viales"/>
    <s v="No aplica"/>
    <s v="No aplica"/>
    <s v="1.11"/>
    <s v="Expedición de un acto administrativo que defina el procedimiento para solicitar vigencias futuras para proyectos de APP."/>
    <x v="2"/>
    <s v="Ministerio de Hacienda y Crédito Público"/>
    <s v="MinHacienda"/>
    <s v="Hacienda y Crédito Público"/>
    <x v="2"/>
    <d v="2013-08-20T00:00:00"/>
    <d v="2013-12-31T00:00:00"/>
    <n v="1"/>
    <n v="1"/>
    <n v="1"/>
    <n v="1"/>
    <n v="1"/>
  </r>
  <r>
    <n v="37"/>
    <x v="0"/>
    <x v="1"/>
    <s v="Proyectos viales bajo el esquema de asociaciones público privadas: cuarta generación de concesiones viales"/>
    <s v="No aplica"/>
    <s v="No aplica"/>
    <s v="1.12"/>
    <s v="Expedir normatividad que especifique la tecnología a usar en los peajes."/>
    <x v="1"/>
    <s v="Ministerio de Transporte"/>
    <s v="MinTransporte"/>
    <s v="Transporte"/>
    <x v="3"/>
    <d v="2015-03-30T00:00:00"/>
    <d v="2015-10-30T00:00:00"/>
    <n v="1"/>
    <n v="1"/>
    <n v="1"/>
    <n v="1"/>
    <n v="1"/>
  </r>
  <r>
    <n v="38"/>
    <x v="0"/>
    <x v="1"/>
    <s v="Proyectos viales bajo el esquema de asociaciones público privadas: cuarta generación de concesiones viales"/>
    <s v="No aplica"/>
    <s v="No aplica"/>
    <s v="1.14"/>
    <s v="Generar términos de referencia para solicitud de Licencias Ambientales."/>
    <x v="2"/>
    <s v="Ministerio de Ambiente y Desarrollo Sostenible"/>
    <s v="MinAmbiente"/>
    <s v="Ambiente y Desarrollo Sostenible"/>
    <x v="5"/>
    <d v="2013-08-20T00:00:00"/>
    <d v="2015-12-31T00:00:00"/>
    <n v="1"/>
    <n v="1"/>
    <n v="1"/>
    <n v="1"/>
    <n v="1"/>
  </r>
  <r>
    <n v="39"/>
    <x v="0"/>
    <x v="1"/>
    <s v="Proyectos viales bajo el esquema de asociaciones público privadas: cuarta generación de concesiones viales"/>
    <s v="No aplica"/>
    <s v="No aplica"/>
    <s v="1.10"/>
    <s v="Adelantar convenios con entidades multilaterales para capitalizar a la FDN."/>
    <x v="1"/>
    <s v="Financiera de Desarrollo Nacional S.A."/>
    <s v="FDN"/>
    <s v="Hacienda y Crédito Público"/>
    <x v="2"/>
    <d v="2013-08-20T00:00:00"/>
    <d v="2014-12-31T00:00:00"/>
    <n v="100"/>
    <n v="100"/>
    <n v="100"/>
    <n v="1"/>
    <n v="1"/>
  </r>
  <r>
    <n v="40"/>
    <x v="0"/>
    <x v="1"/>
    <s v="Proyectos viales bajo el esquema de asociaciones público privadas: cuarta generación de concesiones viales"/>
    <s v="No aplica"/>
    <s v="No aplica"/>
    <s v="1.3"/>
    <s v="Gestionar la aprobación de vigencias futuras."/>
    <x v="2"/>
    <s v="Agencia Nacional de Infraestructura"/>
    <s v="ANI"/>
    <s v="Transporte"/>
    <x v="3"/>
    <d v="2013-08-20T00:00:00"/>
    <d v="2020-12-31T00:00:00"/>
    <n v="100"/>
    <n v="100"/>
    <n v="0"/>
    <n v="0"/>
    <n v="0"/>
  </r>
  <r>
    <n v="41"/>
    <x v="0"/>
    <x v="1"/>
    <s v="Proyectos viales bajo el esquema de asociaciones público privadas: cuarta generación de concesiones viales"/>
    <s v="No aplica"/>
    <s v="No aplica"/>
    <s v="1.15"/>
    <s v="Establecer protocolo de transparencia en la adjudicación de los proyectos del Programa 4G."/>
    <x v="0"/>
    <s v="Agencia Nacional de Infraestructura"/>
    <s v="ANI"/>
    <s v="Transporte"/>
    <x v="3"/>
    <d v="2013-08-20T00:00:00"/>
    <d v="2016-12-31T00:00:00"/>
    <n v="1"/>
    <n v="1"/>
    <n v="1"/>
    <n v="1"/>
    <n v="1"/>
  </r>
  <r>
    <n v="42"/>
    <x v="0"/>
    <x v="1"/>
    <s v="Proyectos viales bajo el esquema de asociaciones público privadas: cuarta generación de concesiones viales"/>
    <s v="No aplica"/>
    <s v="No aplica"/>
    <s v="1.6"/>
    <s v="Presentar el Proyecto de Ley ante el Congreso que contengan la regulación de procedimientos de gestión ambiental, predial, social y traslado de redes para la optima ejecución de los proyectos de infraestructura."/>
    <x v="2"/>
    <s v="Ministerio de Transporte"/>
    <s v="MinTransporte"/>
    <s v="Transporte"/>
    <x v="3"/>
    <d v="2013-08-20T00:00:00"/>
    <d v="2013-12-31T00:00:00"/>
    <n v="1"/>
    <n v="1"/>
    <n v="1"/>
    <n v="1"/>
    <n v="1"/>
  </r>
  <r>
    <n v="43"/>
    <x v="0"/>
    <x v="1"/>
    <s v="Proyectos viales bajo el esquema de asociaciones público privadas: cuarta generación de concesiones viales"/>
    <s v="No aplica"/>
    <s v="No aplica"/>
    <s v="1.7"/>
    <s v="Realizar estudio metodología valoración obligaciones contingentes."/>
    <x v="2"/>
    <s v="Agencia Nacional de Infraestructura"/>
    <s v="ANI"/>
    <s v="Transporte"/>
    <x v="3"/>
    <d v="2013-08-20T00:00:00"/>
    <d v="2014-12-31T00:00:00"/>
    <n v="1"/>
    <n v="1"/>
    <n v="1"/>
    <n v="1"/>
    <n v="1"/>
  </r>
  <r>
    <n v="44"/>
    <x v="0"/>
    <x v="1"/>
    <s v="Proyectos viales bajo el esquema de asociaciones público privadas: cuarta generación de concesiones viales"/>
    <s v="No aplica"/>
    <s v="No aplica"/>
    <s v="1.16"/>
    <s v="Realizar recomendación al CONFIS para aumento cupo vigencias futuras en dólares."/>
    <x v="2"/>
    <s v="Ministerio de Hacienda y Crédito Público"/>
    <s v="MinHacienda"/>
    <s v="Hacienda y Crédito Público"/>
    <x v="2"/>
    <d v="2013-08-20T00:00:00"/>
    <d v="2016-12-31T00:00:00"/>
    <n v="1"/>
    <n v="1"/>
    <n v="1"/>
    <n v="1"/>
    <n v="1"/>
  </r>
  <r>
    <n v="45"/>
    <x v="0"/>
    <x v="1"/>
    <s v="Proyectos viales bajo el esquema de asociaciones público privadas: cuarta generación de concesiones viales"/>
    <s v="No aplica"/>
    <s v="No aplica"/>
    <s v="1.17"/>
    <s v="Presentar para aprobación del CONPES documentos CONPES por grupos de proyectos priorizados de 4G."/>
    <x v="2"/>
    <s v="Agencia Nacional de Infraestructura"/>
    <s v="ANI"/>
    <s v="Transporte"/>
    <x v="3"/>
    <d v="2013-08-20T00:00:00"/>
    <d v="2016-12-31T00:00:00"/>
    <n v="100"/>
    <n v="100"/>
    <n v="100"/>
    <n v="1"/>
    <n v="1"/>
  </r>
  <r>
    <n v="46"/>
    <x v="0"/>
    <x v="2"/>
    <s v="Política para el suministro de agua potable y saneamiento básico en la zona rural"/>
    <s v="No aplica"/>
    <s v="No aplica"/>
    <s v="3.7"/>
    <s v="Definir proyectos que se ejecutarán en el 2014."/>
    <x v="1"/>
    <s v="Ministerio de Vivienda, Ciudad y Territorio"/>
    <s v="MinVivienda"/>
    <s v="Vivienda, Ciudad y Territorio"/>
    <x v="6"/>
    <d v="2014-07-15T00:00:00"/>
    <d v="2014-10-01T00:00:00"/>
    <n v="1"/>
    <n v="1"/>
    <n v="1"/>
    <n v="1"/>
    <n v="1"/>
  </r>
  <r>
    <n v="47"/>
    <x v="0"/>
    <x v="2"/>
    <s v="Política para el suministro de agua potable y saneamiento básico en la zona rural"/>
    <s v="No aplica"/>
    <s v="No aplica"/>
    <s v="3.5"/>
    <s v="Estudiar los mecanismos para acreditar las tecnologías."/>
    <x v="1"/>
    <s v="Ministerio de Vivienda, Ciudad y Territorio"/>
    <s v="MinVivienda"/>
    <s v="Vivienda, Ciudad y Territorio"/>
    <x v="6"/>
    <d v="2014-07-15T00:00:00"/>
    <d v="2015-12-31T00:00:00"/>
    <n v="1"/>
    <n v="1"/>
    <n v="1"/>
    <n v="1"/>
    <n v="1"/>
  </r>
  <r>
    <n v="48"/>
    <x v="0"/>
    <x v="2"/>
    <s v="Política para el suministro de agua potable y saneamiento básico en la zona rural"/>
    <s v="No aplica"/>
    <s v="No aplica"/>
    <s v="3.4"/>
    <s v="Realizar acciones para la divulgación de la metodología de levantamiento y reporte de información, elaboración de instrumentos de planeación y acciones de fortalecimiento."/>
    <x v="1"/>
    <s v="Ministerio de Vivienda, Ciudad y Territorio"/>
    <s v="MinVivienda"/>
    <s v="Vivienda, Ciudad y Territorio"/>
    <x v="6"/>
    <d v="2014-07-15T00:00:00"/>
    <d v="2024-12-31T00:00:00"/>
    <n v="0.6"/>
    <n v="1"/>
    <n v="0.1"/>
    <n v="0.16666666666666669"/>
    <n v="0.1"/>
  </r>
  <r>
    <n v="49"/>
    <x v="0"/>
    <x v="2"/>
    <s v="Política para el suministro de agua potable y saneamiento básico en la zona rural"/>
    <s v="No aplica"/>
    <s v="No aplica"/>
    <s v="3.3"/>
    <s v="Realizar gestión con Colciencias para el fomento de líneas de Investigación y Desarrollo (I+D) en agua y saneamiento básico para zonas rurales."/>
    <x v="1"/>
    <s v="Ministerio de Vivienda, Ciudad y Territorio"/>
    <s v="MinVivienda"/>
    <s v="Vivienda, Ciudad y Territorio"/>
    <x v="6"/>
    <d v="2014-07-15T00:00:00"/>
    <d v="2016-06-30T00:00:00"/>
    <n v="1"/>
    <n v="1"/>
    <n v="1"/>
    <n v="1"/>
    <n v="1"/>
  </r>
  <r>
    <n v="50"/>
    <x v="0"/>
    <x v="2"/>
    <s v="Política para el suministro de agua potable y saneamiento básico en la zona rural"/>
    <s v="No aplica"/>
    <s v="No aplica"/>
    <s v="3.1"/>
    <s v="Revisar los requisitos establecidos para el trámite de proyectos de la zona rural."/>
    <x v="1"/>
    <s v="Ministerio de Vivienda, Ciudad y Territorio"/>
    <s v="MinVivienda"/>
    <s v="Vivienda, Ciudad y Territorio"/>
    <x v="6"/>
    <d v="2014-07-15T00:00:00"/>
    <d v="2015-12-31T00:00:00"/>
    <n v="1"/>
    <n v="1"/>
    <n v="1"/>
    <n v="1"/>
    <n v="1"/>
  </r>
  <r>
    <n v="51"/>
    <x v="0"/>
    <x v="2"/>
    <s v="Política para el suministro de agua potable y saneamiento básico en la zona rural"/>
    <s v="No aplica"/>
    <s v="No aplica"/>
    <s v="3.9"/>
    <s v="Incluir en el Programa VIS-R soluciones de agua potable para la población rural dispersa, según disponibilidad de recursos."/>
    <x v="0"/>
    <s v="Ministerio de Agricultura y Desarrollo Rural"/>
    <s v="MinAgricultura"/>
    <s v="Agropecuario, Pesquero y Desarrollo Rural"/>
    <x v="7"/>
    <d v="2014-07-15T00:00:00"/>
    <d v="2024-12-31T00:00:00"/>
    <n v="60"/>
    <n v="100"/>
    <n v="0"/>
    <n v="0"/>
    <n v="0"/>
  </r>
  <r>
    <n v="52"/>
    <x v="0"/>
    <x v="2"/>
    <s v="Política para el suministro de agua potable y saneamiento básico en la zona rural"/>
    <s v="No aplica"/>
    <s v="No aplica"/>
    <s v="3.8"/>
    <s v="Realizar proyectos en la zona rural, tanto nucleada como dispersa, que permitan articular acciones entre entidades y generar recomendaciones para el diseño de proyectos en todo el territorio colombiano."/>
    <x v="1"/>
    <s v="Ministerio de Vivienda, Ciudad y Territorio"/>
    <s v="MinVivienda"/>
    <s v="Vivienda, Ciudad y Territorio"/>
    <x v="6"/>
    <d v="2014-07-15T00:00:00"/>
    <d v="2016-12-31T00:00:00"/>
    <n v="100"/>
    <n v="100"/>
    <n v="100"/>
    <n v="1"/>
    <n v="1"/>
  </r>
  <r>
    <n v="53"/>
    <x v="0"/>
    <x v="2"/>
    <s v="Política para el suministro de agua potable y saneamiento básico en la zona rural"/>
    <s v="No aplica"/>
    <s v="No aplica"/>
    <s v="3.6"/>
    <s v="Revisar, actualizar y realizar los ajustar requeridos en el RAS para zonas rurales."/>
    <x v="1"/>
    <s v="Ministerio de Vivienda, Ciudad y Territorio"/>
    <s v="MinVivienda"/>
    <s v="Vivienda, Ciudad y Territorio"/>
    <x v="6"/>
    <d v="2016-01-05T00:00:00"/>
    <d v="2016-12-31T00:00:00"/>
    <n v="2"/>
    <n v="2"/>
    <n v="2"/>
    <n v="1"/>
    <n v="1"/>
  </r>
  <r>
    <n v="54"/>
    <x v="0"/>
    <x v="2"/>
    <s v="Política para el suministro de agua potable y saneamiento básico en la zona rural"/>
    <s v="No aplica"/>
    <s v="No aplica"/>
    <s v="1.1"/>
    <s v="Conformar un equipo especial dentro del Viceministerio de Agua Potable y Saneamiento Básico (VASB) para ejecutar y hacer seguimiento a la política establecida en el presente documento CONPES."/>
    <x v="1"/>
    <s v="Ministerio de Vivienda, Ciudad y Territorio"/>
    <s v="MinVivienda"/>
    <s v="Vivienda, Ciudad y Territorio"/>
    <x v="6"/>
    <d v="2014-07-15T00:00:00"/>
    <d v="2014-12-31T00:00:00"/>
    <n v="1"/>
    <n v="1"/>
    <n v="1"/>
    <n v="1"/>
    <n v="1"/>
  </r>
  <r>
    <n v="55"/>
    <x v="0"/>
    <x v="2"/>
    <s v="Política para el suministro de agua potable y saneamiento básico en la zona rural"/>
    <s v="No aplica"/>
    <s v="No aplica"/>
    <s v="4.3"/>
    <s v="Elaborar instructivos para realizar los trámites ante las autoridades ambientales para facilitar y agilizar la obtención de concesiones de agua y de permisos de vertimientos por parte de los usuarios interesados, incluyendo a los responsables del desarrollo de proyectos de agua potable y saneamiento básico."/>
    <x v="2"/>
    <s v="Ministerio de Ambiente y Desarrollo Sostenible"/>
    <s v="MinAmbiente"/>
    <s v="Ambiente y Desarrollo Sostenible"/>
    <x v="5"/>
    <d v="2014-07-15T00:00:00"/>
    <d v="2015-12-31T00:00:00"/>
    <n v="1"/>
    <n v="1"/>
    <n v="1"/>
    <n v="1"/>
    <n v="1"/>
  </r>
  <r>
    <n v="56"/>
    <x v="0"/>
    <x v="2"/>
    <s v="Política para el suministro de agua potable y saneamiento básico en la zona rural"/>
    <s v="No aplica"/>
    <s v="No aplica"/>
    <s v="4.5"/>
    <s v="Establecer mecanismos de actuación en la generación de los procesos de conocimiento y reducción del riesgo."/>
    <x v="1"/>
    <s v="Ministerio de Vivienda, Ciudad y Territorio"/>
    <s v="MinVivienda"/>
    <s v="Vivienda, Ciudad y Territorio"/>
    <x v="6"/>
    <d v="2014-07-15T00:00:00"/>
    <d v="2024-12-31T00:00:00"/>
    <n v="1"/>
    <n v="1"/>
    <n v="1"/>
    <n v="1"/>
    <n v="1"/>
  </r>
  <r>
    <n v="57"/>
    <x v="0"/>
    <x v="2"/>
    <s v="Política para el suministro de agua potable y saneamiento básico en la zona rural"/>
    <s v="No aplica"/>
    <s v="No aplica"/>
    <s v="3.10"/>
    <s v="Identificar mecanismos para que los entes territoriales puedan participar en la estructuración y cofinanciación de los proyectos, integrando políticas de vivienda rural con soluciones para el suministro de agua potable y saneamiento básico."/>
    <x v="1"/>
    <s v="Ministerio de Vivienda, Ciudad y Territorio"/>
    <s v="MinVivienda"/>
    <s v="Vivienda, Ciudad y Territorio"/>
    <x v="6"/>
    <d v="2014-07-15T00:00:00"/>
    <d v="2015-12-31T00:00:00"/>
    <n v="1"/>
    <n v="1"/>
    <n v="1"/>
    <n v="1"/>
    <n v="1"/>
  </r>
  <r>
    <n v="58"/>
    <x v="0"/>
    <x v="2"/>
    <s v="Política para el suministro de agua potable y saneamiento básico en la zona rural"/>
    <s v="No aplica"/>
    <s v="No aplica"/>
    <s v="4.6"/>
    <s v="Desarrollar mecanismos de transferencia del conocimiento a entes territoriales por medio de guías metodológicas, formatos, cartillas y demás instrumentos de capacitación."/>
    <x v="1"/>
    <s v="Ministerio de Vivienda, Ciudad y Territorio"/>
    <s v="MinVivienda"/>
    <s v="Vivienda, Ciudad y Territorio"/>
    <x v="6"/>
    <d v="2014-07-15T00:00:00"/>
    <d v="2024-12-31T00:00:00"/>
    <n v="80"/>
    <n v="100"/>
    <n v="50"/>
    <n v="0.625"/>
    <n v="0.5"/>
  </r>
  <r>
    <n v="59"/>
    <x v="0"/>
    <x v="2"/>
    <s v="Política para el suministro de agua potable y saneamiento básico en la zona rural"/>
    <s v="No aplica"/>
    <s v="No aplica"/>
    <s v="4.4"/>
    <s v="Desarrollar y promover la aplicación de esquemas de compensación por servicios ambientales, en el mantenimiento y conservación de las cuencas abastecedoras."/>
    <x v="2"/>
    <s v="Ministerio de Ambiente y Desarrollo Sostenible"/>
    <s v="MinAmbiente"/>
    <s v="Ambiente y Desarrollo Sostenible"/>
    <x v="5"/>
    <d v="2014-07-15T00:00:00"/>
    <d v="2016-12-31T00:00:00"/>
    <n v="100"/>
    <n v="100"/>
    <n v="0"/>
    <n v="0"/>
    <n v="0"/>
  </r>
  <r>
    <n v="60"/>
    <x v="0"/>
    <x v="2"/>
    <s v="Política para el suministro de agua potable y saneamiento básico en la zona rural"/>
    <s v="No aplica"/>
    <s v="No aplica"/>
    <s v="4.8"/>
    <s v="Implementar la Estrategia de Entornos Saludables (EES)."/>
    <x v="1"/>
    <s v="Empresa Caucana de Servicios Públicos"/>
    <s v="EmcaServicios"/>
    <s v="Territorial"/>
    <x v="8"/>
    <d v="2014-07-15T00:00:00"/>
    <d v="2024-12-31T00:00:00"/>
    <n v="40"/>
    <n v="100"/>
    <n v="0"/>
    <n v="0"/>
    <n v="0"/>
  </r>
  <r>
    <n v="61"/>
    <x v="0"/>
    <x v="2"/>
    <s v="Política para el suministro de agua potable y saneamiento básico en la zona rural"/>
    <s v="No aplica"/>
    <s v="No aplica"/>
    <s v="4.2"/>
    <s v="Promover que las autoridades ambientales competentes prioricen la elaboración e implementación de los instrumentos de planificación y manejo de cuencas hidrográficas y de reglamentación de corrientes."/>
    <x v="2"/>
    <s v="Ministerio de Ambiente y Desarrollo Sostenible"/>
    <s v="MinAmbiente"/>
    <s v="Ambiente y Desarrollo Sostenible"/>
    <x v="5"/>
    <d v="2014-07-15T00:00:00"/>
    <d v="2024-12-31T00:00:00"/>
    <n v="30"/>
    <n v="100"/>
    <n v="0"/>
    <n v="0"/>
    <n v="0"/>
  </r>
  <r>
    <n v="62"/>
    <x v="0"/>
    <x v="2"/>
    <s v="Política para el suministro de agua potable y saneamiento básico en la zona rural"/>
    <s v="No aplica"/>
    <s v="No aplica"/>
    <s v="4.7"/>
    <s v="Reportar de forma oportuna al Subsistema de Información de la Vigilancia de la Calidad del Agua Potable (SIVICAP) los resultados de la vigilancia de la calidad del agua."/>
    <x v="1"/>
    <s v="Instituto Nacional de Salud"/>
    <s v="INS"/>
    <s v="Salud y Protección Social"/>
    <x v="0"/>
    <d v="2014-07-15T00:00:00"/>
    <d v="2024-12-31T00:00:00"/>
    <n v="60"/>
    <n v="100"/>
    <n v="25.4"/>
    <n v="0.42333333333333328"/>
    <n v="0.254"/>
  </r>
  <r>
    <n v="63"/>
    <x v="0"/>
    <x v="2"/>
    <s v="Política para el suministro de agua potable y saneamiento básico en la zona rural"/>
    <s v="No aplica"/>
    <s v="No aplica"/>
    <s v="1.4"/>
    <s v="Determinar los esquemas de vigilancia y control, a través de sistemas de alertas y atendiendo tamaños de mercado."/>
    <x v="1"/>
    <s v="Superintendencia de Servicios Públicos Domiciliarios"/>
    <s v="Superservicios"/>
    <s v="Planeación"/>
    <x v="9"/>
    <d v="2014-07-15T00:00:00"/>
    <d v="2015-12-31T00:00:00"/>
    <n v="1"/>
    <n v="1"/>
    <n v="1"/>
    <n v="1"/>
    <n v="1"/>
  </r>
  <r>
    <n v="64"/>
    <x v="0"/>
    <x v="2"/>
    <s v="Política para el suministro de agua potable y saneamiento básico en la zona rural"/>
    <s v="No aplica"/>
    <s v="No aplica"/>
    <s v="1.6"/>
    <s v="Establecer disposiciones regulatorias específicas para prestadores ubicados en el área rural y establecer las metas de los indicadores de prestación de los servicios."/>
    <x v="1"/>
    <s v="Comisión de Regulación de Agua Potable y Saneamiento Básico"/>
    <s v="CRA"/>
    <s v="Vivienda, Ciudad y Territorio"/>
    <x v="6"/>
    <d v="2014-07-15T00:00:00"/>
    <d v="2015-03-31T00:00:00"/>
    <n v="1"/>
    <n v="1"/>
    <n v="1"/>
    <n v="1"/>
    <n v="1"/>
  </r>
  <r>
    <n v="65"/>
    <x v="0"/>
    <x v="2"/>
    <s v="Política para el suministro de agua potable y saneamiento básico en la zona rural"/>
    <s v="No aplica"/>
    <s v="No aplica"/>
    <s v="1.5"/>
    <s v="Revisar el esquema de vigilancia y control para monitoreo de la calidad del agua en el sector rural, incluyendo acciones preventivas y específicas para la zona rural dispersa."/>
    <x v="1"/>
    <s v="Ministerio de Vivienda, Ciudad y Territorio"/>
    <s v="MinVivienda"/>
    <s v="Vivienda, Ciudad y Territorio"/>
    <x v="6"/>
    <d v="2014-07-15T00:00:00"/>
    <d v="2015-12-31T00:00:00"/>
    <n v="1"/>
    <n v="1"/>
    <n v="1"/>
    <n v="1"/>
    <n v="1"/>
  </r>
  <r>
    <n v="66"/>
    <x v="0"/>
    <x v="2"/>
    <s v="Política para el suministro de agua potable y saneamiento básico en la zona rural"/>
    <s v="No aplica"/>
    <s v="No aplica"/>
    <s v="4.1"/>
    <s v="Apoyar a las Corporaciones Autónomas Regionales y de Desarrollo Sostenible en la formulación e implementación de los POMCAS, POHR y otros instrumentos de administración que formulen las autoridades ambientales de acuerdo con los lineamientos del MADS, encaminados a garantizar la oferta del recurso hídrico en fuentes abastecedoras y la calidad de los cuerpos de agua receptores de vertimientos."/>
    <x v="2"/>
    <s v="Ministerio de Ambiente y Desarrollo Sostenible"/>
    <s v="MinAmbiente"/>
    <s v="Ambiente y Desarrollo Sostenible"/>
    <x v="5"/>
    <d v="2014-07-15T00:00:00"/>
    <d v="2024-12-31T00:00:00"/>
    <n v="6"/>
    <n v="10"/>
    <n v="1"/>
    <n v="0.16666666666666666"/>
    <n v="0.1"/>
  </r>
  <r>
    <n v="67"/>
    <x v="0"/>
    <x v="2"/>
    <s v="Política para el suministro de agua potable y saneamiento básico en la zona rural"/>
    <s v="No aplica"/>
    <s v="No aplica"/>
    <s v="1.2"/>
    <s v="Convocar a los actores e instituciones involucrados en la Política de Suministro de Agua Potable y Saneamiento Básico para conformar la Mesa Interinstitucional definida en este documento."/>
    <x v="1"/>
    <s v="Ministerio de Vivienda, Ciudad y Territorio"/>
    <s v="MinVivienda"/>
    <s v="Vivienda, Ciudad y Territorio"/>
    <x v="6"/>
    <d v="2014-07-15T00:00:00"/>
    <d v="2014-12-31T00:00:00"/>
    <n v="1"/>
    <n v="1"/>
    <n v="1"/>
    <n v="1"/>
    <n v="1"/>
  </r>
  <r>
    <n v="68"/>
    <x v="0"/>
    <x v="2"/>
    <s v="Política para el suministro de agua potable y saneamiento básico en la zona rural"/>
    <s v="No aplica"/>
    <s v="No aplica"/>
    <s v="2.1"/>
    <s v="Definir la metodología para el levantamiento y reporte de la información municipal y la elaboración de los instrumentos de planeación que incluya la participación de la comunidad y  estrategias de fortalecimiento."/>
    <x v="1"/>
    <s v="Ministerio de Vivienda, Ciudad y Territorio"/>
    <s v="MinVivienda"/>
    <s v="Vivienda, Ciudad y Territorio"/>
    <x v="6"/>
    <d v="2014-07-03T00:00:00"/>
    <d v="2015-12-31T00:00:00"/>
    <n v="1"/>
    <n v="1"/>
    <n v="1"/>
    <n v="1"/>
    <n v="1"/>
  </r>
  <r>
    <n v="69"/>
    <x v="0"/>
    <x v="2"/>
    <s v="Política para el suministro de agua potable y saneamiento básico en la zona rural"/>
    <s v="No aplica"/>
    <s v="No aplica"/>
    <s v="2.2"/>
    <s v="Generar una estrategia de asistencia técnica a entes territoriales para la implementación de la política."/>
    <x v="1"/>
    <s v="Ministerio de Vivienda, Ciudad y Territorio"/>
    <s v="MinVivienda"/>
    <s v="Vivienda, Ciudad y Territorio"/>
    <x v="6"/>
    <d v="2014-07-15T00:00:00"/>
    <d v="2015-12-31T00:00:00"/>
    <n v="1"/>
    <n v="1"/>
    <n v="1"/>
    <n v="1"/>
    <n v="1"/>
  </r>
  <r>
    <n v="70"/>
    <x v="0"/>
    <x v="2"/>
    <s v="Política para el suministro de agua potable y saneamiento básico en la zona rural"/>
    <s v="No aplica"/>
    <s v="No aplica"/>
    <s v="2.4"/>
    <s v="Revisar la metodología de distribución de SGP de APSB para determinar si se requieren cambios, de tal forma que se puedan asegurar recursos a la zona rural."/>
    <x v="1"/>
    <s v="Ministerio de Vivienda, Ciudad y Territorio"/>
    <s v="MinVivienda"/>
    <s v="Vivienda, Ciudad y Territorio"/>
    <x v="6"/>
    <d v="2014-07-15T00:00:00"/>
    <d v="2015-12-31T00:00:00"/>
    <n v="1"/>
    <n v="1"/>
    <n v="1"/>
    <n v="1"/>
    <n v="1"/>
  </r>
  <r>
    <n v="71"/>
    <x v="0"/>
    <x v="2"/>
    <s v="Política para el suministro de agua potable y saneamiento básico en la zona rural"/>
    <s v="No aplica"/>
    <s v="No aplica"/>
    <s v="1.3"/>
    <s v="Revisar la necesidad de desarrollos o ajustes normativos para garantizar el enfoque específico para el desarrollo de los sistemas de suministro de agua potable y manejo de aguas residuales, en zonas rurales dispersas y nucleadas."/>
    <x v="2"/>
    <s v="Ministerio de Vivienda, Ciudad y Territorio"/>
    <s v="MinVivienda"/>
    <s v="Vivienda, Ciudad y Territorio"/>
    <x v="6"/>
    <d v="2014-07-15T00:00:00"/>
    <d v="2014-12-31T00:00:00"/>
    <n v="1"/>
    <n v="1"/>
    <n v="1"/>
    <n v="1"/>
    <n v="1"/>
  </r>
  <r>
    <n v="72"/>
    <x v="0"/>
    <x v="2"/>
    <s v="Política para el suministro de agua potable y saneamiento básico en la zona rural"/>
    <s v="No aplica"/>
    <s v="No aplica"/>
    <s v="2.3"/>
    <s v="Implementar una estrategia de asistencia técnica a los municipios o prestadores."/>
    <x v="1"/>
    <s v="Departamentos"/>
    <s v="Departamentos"/>
    <s v="Territorial"/>
    <x v="8"/>
    <d v="2014-07-15T00:00:00"/>
    <d v="2024-12-31T00:00:00"/>
    <n v="60"/>
    <n v="100"/>
    <n v="0"/>
    <n v="0"/>
    <n v="0"/>
  </r>
  <r>
    <n v="73"/>
    <x v="0"/>
    <x v="2"/>
    <s v="Política para el suministro de agua potable y saneamiento básico en la zona rural"/>
    <s v="No aplica"/>
    <s v="No aplica"/>
    <s v="2.5"/>
    <s v="Gestionar recursos para la implementación de la Fase I del programa."/>
    <x v="1"/>
    <s v="Departamento Nacional de Planeación"/>
    <s v="DNP"/>
    <s v="Planeación"/>
    <x v="9"/>
    <d v="2014-07-15T00:00:00"/>
    <d v="2016-12-31T00:00:00"/>
    <n v="2"/>
    <n v="2"/>
    <n v="2"/>
    <n v="1"/>
    <n v="1"/>
  </r>
  <r>
    <n v="74"/>
    <x v="0"/>
    <x v="2"/>
    <s v="Política para el suministro de agua potable y saneamiento básico en la zona rural"/>
    <s v="No aplica"/>
    <s v="No aplica"/>
    <s v="3.2"/>
    <s v="Promover proyectos de inversión con tecnologías que tengan en cuenta el contexto geográfico, económico y con enfoque basado en la demanda."/>
    <x v="1"/>
    <s v="Ministerio de Vivienda, Ciudad y Territorio"/>
    <s v="MinVivienda"/>
    <s v="Vivienda, Ciudad y Territorio"/>
    <x v="6"/>
    <d v="2014-07-15T00:00:00"/>
    <d v="2024-12-31T00:00:00"/>
    <n v="2107371"/>
    <n v="2107371"/>
    <n v="989440"/>
    <n v="0.4695139109345246"/>
    <n v="0.4695139109345246"/>
  </r>
  <r>
    <n v="75"/>
    <x v="0"/>
    <x v="3"/>
    <s v="Declaración de importancia estratégica del proyecto de apoyo a la formación de capital humano altamente calificado en el exterior."/>
    <s v="No aplica"/>
    <s v="No aplica"/>
    <s v="2.2"/>
    <s v="Gestionar conjuntamente entre Colciencias y Colfuturo un esquema de producción de información estadística sobre los beneficiarios del Programa Crédito-Beca."/>
    <x v="1"/>
    <s v="Ministerio de Ciencia Tecnología e Innovación"/>
    <s v="MinCiencias"/>
    <s v="Ciencia y Tecnología"/>
    <x v="1"/>
    <d v="2017-01-01T00:00:00"/>
    <d v="2025-12-31T00:00:00"/>
    <n v="4"/>
    <n v="9"/>
    <n v="4"/>
    <n v="1"/>
    <n v="0.44444444444444442"/>
  </r>
  <r>
    <n v="76"/>
    <x v="0"/>
    <x v="3"/>
    <s v="Declaración de importancia estratégica del proyecto de apoyo a la formación de capital humano altamente calificado en el exterior."/>
    <s v="No aplica"/>
    <s v="No aplica"/>
    <s v="2.1"/>
    <s v="Realizar seguimiento a la implementación por parte de Colfuturo del esquema de incentivos de condonación para la vinculación de beneficiarios como docentes, investigadores o funcionarios públicos o en regiones del país distintas a Bogotá."/>
    <x v="1"/>
    <s v="Ministerio de Ciencia Tecnología e Innovación"/>
    <s v="MinCiencias"/>
    <s v="Ciencia y Tecnología"/>
    <x v="1"/>
    <d v="2017-01-01T00:00:00"/>
    <d v="2025-12-31T00:00:00"/>
    <n v="4"/>
    <n v="9"/>
    <n v="1"/>
    <n v="0.25"/>
    <n v="0.1111111111111111"/>
  </r>
  <r>
    <n v="77"/>
    <x v="0"/>
    <x v="3"/>
    <s v="Declaración de importancia estratégica del proyecto de apoyo a la formación de capital humano altamente calificado en el exterior."/>
    <s v="No aplica"/>
    <s v="No aplica"/>
    <s v="1.2"/>
    <s v="Transferir los recursos Colfuturo para implementar el Programa Crédito-Beca."/>
    <x v="1"/>
    <s v="Ministerio de Ciencia Tecnología e Innovación"/>
    <s v="MinCiencias"/>
    <s v="Ciencia y Tecnología"/>
    <x v="1"/>
    <d v="2017-01-01T00:00:00"/>
    <d v="2025-12-31T00:00:00"/>
    <n v="237008"/>
    <n v="698247"/>
    <n v="228530"/>
    <n v="0.96422905555930605"/>
    <n v="0.32729105889463184"/>
  </r>
  <r>
    <n v="78"/>
    <x v="0"/>
    <x v="3"/>
    <s v="Declaración de importancia estratégica del proyecto de apoyo a la formación de capital humano altamente calificado en el exterior."/>
    <s v="No aplica"/>
    <s v="No aplica"/>
    <s v="1.1"/>
    <s v="Suscribir el convenio Colciencias-Colfuturo para la ampliación del Programa Crédito-Beca."/>
    <x v="1"/>
    <s v="Ministerio de Ciencia Tecnología e Innovación"/>
    <s v="MinCiencias"/>
    <s v="Ciencia y Tecnología"/>
    <x v="1"/>
    <d v="2017-01-01T00:00:00"/>
    <d v="2017-12-31T00:00:00"/>
    <n v="1"/>
    <n v="1"/>
    <n v="1"/>
    <n v="1"/>
    <n v="1"/>
  </r>
  <r>
    <n v="79"/>
    <x v="0"/>
    <x v="3"/>
    <s v="Declaración de importancia estratégica del proyecto de apoyo a la formación de capital humano altamente calificado en el exterior."/>
    <s v="No aplica"/>
    <s v="No aplica"/>
    <s v="2.3"/>
    <s v="Diseñar y realizar evaluaciones de resultado e impacto del Programa Crédito-Beca."/>
    <x v="1"/>
    <s v="Ministerio de Ciencia Tecnología e Innovación"/>
    <s v="MinCiencias"/>
    <s v="Ciencia y Tecnología"/>
    <x v="1"/>
    <d v="2017-01-01T00:00:00"/>
    <d v="2025-12-31T00:00:00"/>
    <n v="0"/>
    <n v="3"/>
    <n v="0"/>
    <n v="0"/>
    <n v="0"/>
  </r>
  <r>
    <n v="80"/>
    <x v="0"/>
    <x v="3"/>
    <s v="Declaración de importancia estratégica del proyecto de apoyo a la formación de capital humano altamente calificado en el exterior."/>
    <s v="No aplica"/>
    <s v="No aplica"/>
    <s v="1.4"/>
    <s v="Implementar una estrategia de divulgación del apoyo del Gobierno nacional a la formación en el exterior para diferentes espacios, medios y audiencias."/>
    <x v="2"/>
    <s v="Ministerio de Ciencia Tecnología e Innovación"/>
    <s v="MinCiencias"/>
    <s v="Ciencia y Tecnología"/>
    <x v="1"/>
    <d v="2017-01-01T00:00:00"/>
    <d v="2025-12-31T00:00:00"/>
    <n v="4"/>
    <n v="9"/>
    <n v="4"/>
    <n v="1"/>
    <n v="0.44444444444444442"/>
  </r>
  <r>
    <n v="81"/>
    <x v="0"/>
    <x v="3"/>
    <s v="Declaración de importancia estratégica del proyecto de apoyo a la formación de capital humano altamente calificado en el exterior."/>
    <s v="No aplica"/>
    <s v="No aplica"/>
    <s v="1.3"/>
    <s v="Realizar seguimiento a la ejecución de los recursos del convenio suscrito a Colfuturo."/>
    <x v="1"/>
    <s v="Ministerio de Ciencia Tecnología e Innovación"/>
    <s v="MinCiencias"/>
    <s v="Ciencia y Tecnología"/>
    <x v="1"/>
    <d v="2017-01-01T00:00:00"/>
    <d v="2025-12-31T00:00:00"/>
    <n v="4"/>
    <n v="9"/>
    <n v="3"/>
    <n v="0.75"/>
    <n v="0.33333333333333331"/>
  </r>
  <r>
    <n v="82"/>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3.3"/>
    <s v="Construir, rehabilitar y mantener los muelles y malecones en el tramo comprendido entre Tumaco y Guapi."/>
    <x v="1"/>
    <s v="Unidad Nacional para la Gestión del Riesgo de Desastres"/>
    <s v="UNGRD"/>
    <s v="Presidencia de la República"/>
    <x v="10"/>
    <d v="2017-01-01T00:00:00"/>
    <d v="2020-12-31T00:00:00"/>
    <n v="15"/>
    <n v="15"/>
    <n v="0"/>
    <n v="0"/>
    <n v="0"/>
  </r>
  <r>
    <n v="83"/>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3.2"/>
    <s v="Adecuar esteros y señalización informativa a través del dragado de mantenimiento de sitios críticos desde Tumaco hasta Guapí."/>
    <x v="1"/>
    <s v="Unidad Nacional para la Gestión del Riesgo de Desastres"/>
    <s v="UNGRD"/>
    <s v="Presidencia de la República"/>
    <x v="10"/>
    <d v="2016-01-01T00:00:00"/>
    <d v="2021-12-31T00:00:00"/>
    <n v="215"/>
    <n v="215"/>
    <n v="0"/>
    <n v="0"/>
    <n v="0"/>
  </r>
  <r>
    <n v="84"/>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3.1"/>
    <s v="Realizar estudios y diseños definitivos para la adecuación de los esteros y muelles comprendidos en el departamento de Cauca y Valle del Cauca, entre los municipios de Guapi, Timbiquí, López de Micay y Buenaventura, así como la revisión y ajuste necesario para la ejecución de las obras en el tramo comprendido entre Tumaco y Guapi. Realizar los estudios en fase I de la conexión Buenaventura, Valle del Cauca - Rio San Juan (municipio de Litoral de San Juan, Chocó)."/>
    <x v="2"/>
    <s v="Unidad Nacional para la Gestión del Riesgo de Desastres"/>
    <s v="UNGRD"/>
    <s v="Presidencia de la República"/>
    <x v="10"/>
    <d v="2016-01-01T00:00:00"/>
    <d v="2018-12-31T00:00:00"/>
    <n v="3"/>
    <n v="3"/>
    <n v="0"/>
    <n v="0"/>
    <n v="0"/>
  </r>
  <r>
    <n v="85"/>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2.5"/>
    <s v="Apoyar la administración y ejecución de los proyectos de energización del Litoral Pacífico."/>
    <x v="0"/>
    <s v="Unidad Nacional para la Gestión del Riesgo de Desastres"/>
    <s v="UNGRD"/>
    <s v="Presidencia de la República"/>
    <x v="10"/>
    <d v="2016-01-01T00:00:00"/>
    <d v="2021-12-31T00:00:00"/>
    <n v="3"/>
    <n v="3"/>
    <n v="10"/>
    <n v="1"/>
    <n v="1"/>
  </r>
  <r>
    <n v="86"/>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2.4"/>
    <s v="Realizar estudios de preinversión y esquemas institucionales para fortalecer la sostenibilidad de las operaciones."/>
    <x v="2"/>
    <s v="Unidad Nacional para la Gestión del Riesgo de Desastres"/>
    <s v="UNGRD"/>
    <s v="Presidencia de la República"/>
    <x v="10"/>
    <d v="2016-01-01T00:00:00"/>
    <d v="2020-12-31T00:00:00"/>
    <n v="8"/>
    <n v="8"/>
    <n v="7"/>
    <n v="0.875"/>
    <n v="0.875"/>
  </r>
  <r>
    <n v="87"/>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3"/>
    <s v="Mejorar la calidad del agua suministrada en los municipios de Buenaventura, Quibdó, Guapi y Tumaco."/>
    <x v="1"/>
    <s v="Unidad Nacional para la Gestión del Riesgo de Desastres"/>
    <s v="UNGRD"/>
    <s v="Presidencia de la República"/>
    <x v="10"/>
    <d v="2016-01-01T00:00:00"/>
    <d v="2021-12-31T00:00:00"/>
    <n v="1"/>
    <n v="1"/>
    <n v="0"/>
    <n v="0"/>
    <n v="0"/>
  </r>
  <r>
    <n v="88"/>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2"/>
    <s v="Mejorar la continuidad del servicio de agua potable en los municipios de Buenaventura, Quibdó, Guapi y Tumaco."/>
    <x v="0"/>
    <s v="Unidad Nacional para la Gestión del Riesgo de Desastres"/>
    <s v="UNGRD"/>
    <s v="Presidencia de la República"/>
    <x v="10"/>
    <d v="2016-01-01T00:00:00"/>
    <d v="2021-12-31T00:00:00"/>
    <n v="14.86"/>
    <n v="18.45"/>
    <n v="0"/>
    <n v="0"/>
    <n v="0"/>
  </r>
  <r>
    <n v="89"/>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6"/>
    <s v="Mejorar la gestión de los residuos sólidos, mediante el cierre de sitios de disposición inadecuada y construcción de sitios de disposición final."/>
    <x v="2"/>
    <s v="Unidad Nacional para la Gestión del Riesgo de Desastres"/>
    <s v="UNGRD"/>
    <s v="Presidencia de la República"/>
    <x v="10"/>
    <d v="2016-01-01T00:00:00"/>
    <d v="2021-12-31T00:00:00"/>
    <n v="2"/>
    <n v="4"/>
    <n v="0"/>
    <n v="0"/>
    <n v="0"/>
  </r>
  <r>
    <n v="90"/>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5"/>
    <s v="Aumentar la cobertura del sistema de alcantarillado  en los municipios de Buenaventura, Quibdó, Guapi y Tumaco."/>
    <x v="1"/>
    <s v="Unidad Nacional para la Gestión del Riesgo de Desastres"/>
    <s v="UNGRD"/>
    <s v="Presidencia de la República"/>
    <x v="10"/>
    <d v="2016-01-01T00:00:00"/>
    <d v="2021-12-31T00:00:00"/>
    <n v="51.75"/>
    <n v="56.81"/>
    <n v="0"/>
    <n v="0"/>
    <n v="0"/>
  </r>
  <r>
    <n v="91"/>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4"/>
    <s v="Reducir las pérdidas de agua en los sistemas de acueducto de los municipios de Buenaventura, Quibdó, Guapi y Tumaco."/>
    <x v="1"/>
    <s v="Unidad Nacional para la Gestión del Riesgo de Desastres"/>
    <s v="UNGRD"/>
    <s v="Presidencia de la República"/>
    <x v="10"/>
    <d v="2016-01-01T00:00:00"/>
    <d v="2021-12-31T00:00:00"/>
    <n v="65.599999999999994"/>
    <n v="58.2"/>
    <n v="0"/>
    <n v="0"/>
    <n v="0"/>
  </r>
  <r>
    <n v="92"/>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1"/>
    <s v="Mejorar la cobertura  del servicio de agua potable en los municipios de Buenaventura, Quibdó, Guapi y Tumaco."/>
    <x v="0"/>
    <s v="Unidad Nacional para la Gestión del Riesgo de Desastres"/>
    <s v="UNGRD"/>
    <s v="Presidencia de la República"/>
    <x v="10"/>
    <d v="2016-01-01T00:00:00"/>
    <d v="2021-12-31T00:00:00"/>
    <n v="79.39"/>
    <n v="88.6"/>
    <n v="0"/>
    <n v="0"/>
    <n v="0"/>
  </r>
  <r>
    <n v="93"/>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1.7"/>
    <s v="Administrar y hacer auditoria, seguimiento y evaluación a la implementación del PTSP en su componente financiado con recursos de crédito externo."/>
    <x v="1"/>
    <s v="Unidad Nacional para la Gestión del Riesgo de Desastres"/>
    <s v="UNGRD"/>
    <s v="Presidencia de la República"/>
    <x v="10"/>
    <d v="2016-01-01T00:00:00"/>
    <d v="2021-12-31T00:00:00"/>
    <n v="20"/>
    <n v="24"/>
    <n v="13"/>
    <n v="0.65"/>
    <n v="0.54166666666666663"/>
  </r>
  <r>
    <n v="94"/>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2.3"/>
    <s v="Ampliar la normalización de redes de energía."/>
    <x v="2"/>
    <s v="Unidad Nacional para la Gestión del Riesgo de Desastres"/>
    <s v="UNGRD"/>
    <s v="Presidencia de la República"/>
    <x v="10"/>
    <d v="2016-01-01T00:00:00"/>
    <d v="2017-12-31T00:00:00"/>
    <n v="4000"/>
    <n v="4000"/>
    <n v="2805"/>
    <n v="0.70125000000000004"/>
    <n v="0.70125000000000004"/>
  </r>
  <r>
    <n v="95"/>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2.2"/>
    <s v="Mejorar la cobertura de energía eléctrica en las zonas no interconectadas del Litoral Pacífico."/>
    <x v="2"/>
    <s v="Unidad Nacional para la Gestión del Riesgo de Desastres"/>
    <s v="UNGRD"/>
    <s v="Presidencia de la República"/>
    <x v="10"/>
    <d v="2016-01-01T00:00:00"/>
    <d v="2021-12-31T00:00:00"/>
    <n v="3200"/>
    <n v="4000"/>
    <n v="0"/>
    <n v="0"/>
    <n v="0"/>
  </r>
  <r>
    <n v="96"/>
    <x v="0"/>
    <x v="4"/>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s v="No aplica"/>
    <s v="No aplica"/>
    <s v="2.1"/>
    <s v="Mejorar la cobertura de energía eléctrica en las zonas pertenecientes al Sistema Interconectado Nacional del Litoral Pacífico."/>
    <x v="2"/>
    <s v="Unidad Nacional para la Gestión del Riesgo de Desastres"/>
    <s v="UNGRD"/>
    <s v="Presidencia de la República"/>
    <x v="10"/>
    <d v="2016-01-01T00:00:00"/>
    <d v="2021-12-31T00:00:00"/>
    <n v="6000"/>
    <n v="7500"/>
    <n v="1881"/>
    <n v="0.3135"/>
    <n v="0.25080000000000002"/>
  </r>
  <r>
    <n v="97"/>
    <x v="0"/>
    <x v="5"/>
    <s v="Lineamientos de política para la gestión de la red terciaria"/>
    <s v="No aplica"/>
    <s v="No aplica"/>
    <s v="4.4"/>
    <s v="Diseñar y poner en funcionamiento un espacio permanente para la rendición de cuentas."/>
    <x v="1"/>
    <s v="Departamento Administrativo de la Presidencia de la República"/>
    <s v="DAPRE"/>
    <s v="Presidencia de la República"/>
    <x v="10"/>
    <d v="2017-01-01T00:00:00"/>
    <d v="2035-12-31T00:00:00"/>
    <n v="100"/>
    <n v="100"/>
    <n v="0"/>
    <n v="0"/>
    <n v="0"/>
  </r>
  <r>
    <n v="98"/>
    <x v="0"/>
    <x v="5"/>
    <s v="Lineamientos de política para la gestión de la red terciaria"/>
    <s v="No aplica"/>
    <s v="No aplica"/>
    <s v="4.5"/>
    <s v="Emitir acuerdo por parte de la Comisión Rectora del SGR, para reglamentar y poner en práctica la metodología y la política de este documento."/>
    <x v="2"/>
    <s v="Departamento Nacional de Planeación"/>
    <s v="DNP"/>
    <s v="Planeación"/>
    <x v="9"/>
    <d v="2016-06-01T00:00:00"/>
    <d v="2016-09-01T00:00:00"/>
    <n v="100"/>
    <n v="100"/>
    <n v="100"/>
    <n v="1"/>
    <n v="1"/>
  </r>
  <r>
    <n v="99"/>
    <x v="0"/>
    <x v="5"/>
    <s v="Lineamientos de política para la gestión de la red terciaria"/>
    <s v="No aplica"/>
    <s v="No aplica"/>
    <s v="1.4"/>
    <s v="Verificar la existencia de un inventario actualizado de la red terciaria conforme a la Resolución 1067 de 2015 (o la que la modifique o sustituya), previo a la cofinanciación por parte de la Nación."/>
    <x v="2"/>
    <s v="Ministerio de Transporte"/>
    <s v="MinTransporte"/>
    <s v="Transporte"/>
    <x v="3"/>
    <d v="2017-01-02T00:00:00"/>
    <d v="2035-12-31T00:00:00"/>
    <n v="100"/>
    <n v="100"/>
    <n v="0"/>
    <n v="0"/>
    <n v="0"/>
  </r>
  <r>
    <n v="100"/>
    <x v="0"/>
    <x v="5"/>
    <s v="Lineamientos de política para la gestión de la red terciaria"/>
    <s v="No aplica"/>
    <s v="No aplica"/>
    <s v="1.6"/>
    <s v="Implementar la utilización de Compra Pública Innovadora dentro del documento de selección de oferente para la visualización y la ubicación geográfica satelital de las carreteras."/>
    <x v="2"/>
    <s v="Instituto Nacional de Vías"/>
    <s v="INVIAS"/>
    <s v="Transporte"/>
    <x v="3"/>
    <d v="2016-06-01T00:00:00"/>
    <d v="2016-12-31T00:00:00"/>
    <n v="6"/>
    <n v="6"/>
    <n v="0"/>
    <n v="0"/>
    <n v="0"/>
  </r>
  <r>
    <n v="101"/>
    <x v="0"/>
    <x v="5"/>
    <s v="Lineamientos de política para la gestión de la red terciaria"/>
    <s v="No aplica"/>
    <s v="No aplica"/>
    <s v="2.1"/>
    <s v="Aplicar la matriz de priorización de tramos viales."/>
    <x v="2"/>
    <s v="Departamento Nacional de Planeación"/>
    <s v="DNP"/>
    <s v="Planeación"/>
    <x v="9"/>
    <d v="2017-01-01T00:00:00"/>
    <d v="2035-12-31T00:00:00"/>
    <n v="1102"/>
    <n v="1102"/>
    <n v="1102"/>
    <n v="1"/>
    <n v="1"/>
  </r>
  <r>
    <n v="102"/>
    <x v="0"/>
    <x v="5"/>
    <s v="Lineamientos de política para la gestión de la red terciaria"/>
    <s v="No aplica"/>
    <s v="No aplica"/>
    <s v="1.5"/>
    <s v="Formular criterios técnicos ambientales para la priorización de las vías de la red terciaria inventariada."/>
    <x v="2"/>
    <s v="Ministerio de Ambiente y Desarrollo Sostenible"/>
    <s v="MinAmbiente"/>
    <s v="Ambiente y Desarrollo Sostenible"/>
    <x v="5"/>
    <d v="2016-06-01T00:00:00"/>
    <d v="2016-12-31T00:00:00"/>
    <n v="100"/>
    <n v="100"/>
    <n v="100"/>
    <n v="1"/>
    <n v="1"/>
  </r>
  <r>
    <n v="103"/>
    <x v="0"/>
    <x v="5"/>
    <s v="Lineamientos de política para la gestión de la red terciaria"/>
    <s v="No aplica"/>
    <s v="No aplica"/>
    <s v="1.3"/>
    <s v="Actualizar la información en el SIG."/>
    <x v="1"/>
    <s v="Ministerio de Transporte"/>
    <s v="MinTransporte"/>
    <s v="Transporte"/>
    <x v="3"/>
    <d v="2017-01-02T00:00:00"/>
    <d v="2035-12-31T00:00:00"/>
    <n v="1102"/>
    <n v="1102"/>
    <n v="166"/>
    <n v="0.15063520871143377"/>
    <n v="0.15063520871143377"/>
  </r>
  <r>
    <n v="104"/>
    <x v="0"/>
    <x v="5"/>
    <s v="Lineamientos de política para la gestión de la red terciaria"/>
    <s v="No aplica"/>
    <s v="No aplica"/>
    <s v="6.3"/>
    <s v="Intervenir vías en buen estado (primera etapa)."/>
    <x v="2"/>
    <s v="Instituto Nacional de Vías"/>
    <s v="INVIAS"/>
    <s v="Transporte"/>
    <x v="3"/>
    <d v="2016-08-01T00:00:00"/>
    <d v="2018-12-31T00:00:00"/>
    <n v="1632"/>
    <n v="1632"/>
    <n v="4.07"/>
    <n v="2.4938725490196078E-3"/>
    <n v="2.4938725490196078E-3"/>
  </r>
  <r>
    <n v="105"/>
    <x v="0"/>
    <x v="5"/>
    <s v="Lineamientos de política para la gestión de la red terciaria"/>
    <s v="No aplica"/>
    <s v="No aplica"/>
    <s v="6.5"/>
    <s v="Intervenir las vías en los municipios pilotos que resulte con prioridad alta y que no haya sido atendida en la primera etapa de intervenciones."/>
    <x v="2"/>
    <s v="Instituto Nacional de Vías"/>
    <s v="INVIAS"/>
    <s v="Transporte"/>
    <x v="3"/>
    <d v="2016-08-01T00:00:00"/>
    <d v="2018-12-31T00:00:00"/>
    <n v="4896"/>
    <n v="4896"/>
    <n v="0"/>
    <n v="0"/>
    <n v="0"/>
  </r>
  <r>
    <n v="106"/>
    <x v="0"/>
    <x v="5"/>
    <s v="Lineamientos de política para la gestión de la red terciaria"/>
    <s v="No aplica"/>
    <s v="No aplica"/>
    <s v="6.4"/>
    <s v="Diseñar proyectos en fase II las vías que se consideren prioritarias."/>
    <x v="2"/>
    <s v="Instituto Nacional de Vías"/>
    <s v="INVIAS"/>
    <s v="Transporte"/>
    <x v="3"/>
    <d v="2016-08-01T00:00:00"/>
    <d v="2018-12-31T00:00:00"/>
    <n v="77"/>
    <n v="77"/>
    <n v="2"/>
    <n v="2.5974025974025976E-2"/>
    <n v="2.5974025974025976E-2"/>
  </r>
  <r>
    <n v="107"/>
    <x v="0"/>
    <x v="5"/>
    <s v="Lineamientos de política para la gestión de la red terciaria"/>
    <s v="No aplica"/>
    <s v="No aplica"/>
    <s v="6.7"/>
    <s v="Generar estrategias de caracterización de capacidades organizacionales."/>
    <x v="1"/>
    <s v="Departamento Nacional de Planeación"/>
    <s v="DNP"/>
    <s v="Planeación"/>
    <x v="9"/>
    <d v="2016-08-01T00:00:00"/>
    <d v="2018-12-31T00:00:00"/>
    <n v="77"/>
    <n v="77"/>
    <n v="77"/>
    <n v="1"/>
    <n v="1"/>
  </r>
  <r>
    <n v="108"/>
    <x v="0"/>
    <x v="5"/>
    <s v="Lineamientos de política para la gestión de la red terciaria"/>
    <s v="No aplica"/>
    <s v="No aplica"/>
    <s v="6.1"/>
    <s v="Presentar ante los OCAD correspondientes cada uno de los proyectos para el desarrollo del inventario de la malla vial terciaria de los departamentos piloto."/>
    <x v="2"/>
    <s v="Departamento Nacional de Planeación"/>
    <s v="DNP"/>
    <s v="Planeación"/>
    <x v="9"/>
    <d v="2016-06-01T00:00:00"/>
    <d v="2016-07-01T00:00:00"/>
    <n v="6528"/>
    <n v="6528"/>
    <n v="321.5"/>
    <n v="4.9249387254901959E-2"/>
    <n v="4.9249387254901959E-2"/>
  </r>
  <r>
    <n v="109"/>
    <x v="0"/>
    <x v="5"/>
    <s v="Lineamientos de política para la gestión de la red terciaria"/>
    <s v="No aplica"/>
    <s v="No aplica"/>
    <s v="6.8"/>
    <s v="Desarrollar proyectos que involucren a las comunidades en la ejecución de las obras de vías terciarias, tanto para la construcción como para el mantenimiento de las mismas."/>
    <x v="2"/>
    <s v="Instituto Nacional de Vías"/>
    <s v="INVIAS"/>
    <s v="Transporte"/>
    <x v="3"/>
    <d v="2016-08-01T00:00:00"/>
    <d v="2018-12-31T00:00:00"/>
    <n v="77"/>
    <n v="77"/>
    <n v="53"/>
    <n v="0.68831168831168832"/>
    <n v="0.68831168831168832"/>
  </r>
  <r>
    <n v="110"/>
    <x v="0"/>
    <x v="5"/>
    <s v="Lineamientos de política para la gestión de la red terciaria"/>
    <s v="No aplica"/>
    <s v="No aplica"/>
    <s v="6.6"/>
    <s v="Formular y llevar a cabo estrategias de formación, capacitación y asistencia técnica."/>
    <x v="1"/>
    <s v="Departamento Nacional de Planeación"/>
    <s v="DNP"/>
    <s v="Planeación"/>
    <x v="9"/>
    <d v="2016-08-01T00:00:00"/>
    <d v="2018-12-31T00:00:00"/>
    <n v="77"/>
    <n v="77"/>
    <n v="77"/>
    <n v="1"/>
    <n v="1"/>
  </r>
  <r>
    <n v="111"/>
    <x v="0"/>
    <x v="5"/>
    <s v="Lineamientos de política para la gestión de la red terciaria"/>
    <s v="No aplica"/>
    <s v="No aplica"/>
    <s v="6.2"/>
    <s v="Realizar la priorización de las vías en cada municipio de los departamentos piloto."/>
    <x v="2"/>
    <s v="Departamento Nacional de Planeación"/>
    <s v="DNP"/>
    <s v="Planeación"/>
    <x v="9"/>
    <d v="2016-05-01T00:00:00"/>
    <d v="2016-08-01T00:00:00"/>
    <n v="77"/>
    <n v="77"/>
    <n v="77"/>
    <n v="1"/>
    <n v="1"/>
  </r>
  <r>
    <n v="112"/>
    <x v="0"/>
    <x v="5"/>
    <s v="Lineamientos de política para la gestión de la red terciaria"/>
    <s v="No aplica"/>
    <s v="No aplica"/>
    <s v="4.3"/>
    <s v="Expedir acto administrativo para la actualización de la normatividad a que haya lugar para la realización y puesta en marcha de la política planteada en este documento."/>
    <x v="1"/>
    <s v="Ministerio de Transporte"/>
    <s v="MinTransporte"/>
    <s v="Transporte"/>
    <x v="3"/>
    <d v="2016-06-01T00:00:00"/>
    <d v="2016-09-01T00:00:00"/>
    <n v="100"/>
    <n v="100"/>
    <n v="100"/>
    <n v="1"/>
    <n v="1"/>
  </r>
  <r>
    <n v="113"/>
    <x v="0"/>
    <x v="5"/>
    <s v="Lineamientos de política para la gestión de la red terciaria"/>
    <s v="No aplica"/>
    <s v="No aplica"/>
    <s v="4.2"/>
    <s v="Suscribir convenios con las entidades territoriales."/>
    <x v="2"/>
    <s v="Instituto Nacional de Vías"/>
    <s v="INVIAS"/>
    <s v="Transporte"/>
    <x v="3"/>
    <d v="2017-01-01T00:00:00"/>
    <d v="2035-12-31T00:00:00"/>
    <n v="400"/>
    <n v="1102"/>
    <n v="0"/>
    <n v="0"/>
    <n v="0"/>
  </r>
  <r>
    <n v="114"/>
    <x v="0"/>
    <x v="5"/>
    <s v="Lineamientos de política para la gestión de la red terciaria"/>
    <s v="No aplica"/>
    <s v="No aplica"/>
    <s v="1.2"/>
    <s v="Implementar un sistema de información geográfico (SIG)."/>
    <x v="1"/>
    <s v="Ministerio de Transporte"/>
    <s v="MinTransporte"/>
    <s v="Transporte"/>
    <x v="3"/>
    <d v="2017-01-01T00:00:00"/>
    <d v="2019-06-30T00:00:00"/>
    <n v="142284"/>
    <n v="142284"/>
    <n v="25534"/>
    <n v="0.17945798543757555"/>
    <n v="0.17945798543757555"/>
  </r>
  <r>
    <n v="115"/>
    <x v="0"/>
    <x v="5"/>
    <s v="Lineamientos de política para la gestión de la red terciaria"/>
    <s v="No aplica"/>
    <s v="No aplica"/>
    <s v="5.1"/>
    <s v="Elaborar plan de intervención anual."/>
    <x v="2"/>
    <s v="Instituto Nacional de Vías"/>
    <s v="INVIAS"/>
    <s v="Transporte"/>
    <x v="3"/>
    <d v="2017-01-01T00:00:00"/>
    <d v="2035-12-31T00:00:00"/>
    <n v="100"/>
    <n v="100"/>
    <n v="0"/>
    <n v="0"/>
    <n v="0"/>
  </r>
  <r>
    <n v="116"/>
    <x v="0"/>
    <x v="5"/>
    <s v="Lineamientos de política para la gestión de la red terciaria"/>
    <s v="No aplica"/>
    <s v="No aplica"/>
    <s v="3.1"/>
    <s v="Abrir proceso de selección y adjudicar contratos de consultoría regional."/>
    <x v="2"/>
    <s v="Instituto Nacional de Vías"/>
    <s v="INVIAS"/>
    <s v="Transporte"/>
    <x v="3"/>
    <d v="2017-01-01T00:00:00"/>
    <d v="2019-12-31T00:00:00"/>
    <n v="2"/>
    <n v="2"/>
    <n v="2"/>
    <n v="1"/>
    <n v="1"/>
  </r>
  <r>
    <n v="117"/>
    <x v="0"/>
    <x v="5"/>
    <s v="Lineamientos de política para la gestión de la red terciaria"/>
    <s v="No aplica"/>
    <s v="No aplica"/>
    <s v="3.2"/>
    <s v="Elaborar cartillas con los componentes de diseño para vías de bajos volúmenes de tránsito."/>
    <x v="2"/>
    <s v="Instituto Nacional de Vías"/>
    <s v="INVIAS"/>
    <s v="Transporte"/>
    <x v="3"/>
    <d v="2018-01-01T00:00:00"/>
    <d v="2020-12-31T00:00:00"/>
    <n v="2"/>
    <n v="2"/>
    <n v="2"/>
    <n v="1"/>
    <n v="1"/>
  </r>
  <r>
    <n v="118"/>
    <x v="0"/>
    <x v="5"/>
    <s v="Lineamientos de política para la gestión de la red terciaria"/>
    <s v="No aplica"/>
    <s v="No aplica"/>
    <s v="2.2"/>
    <s v="Ejecutar proyectos en función de la metodología de priorización."/>
    <x v="2"/>
    <s v="Instituto Nacional de Vías"/>
    <s v="INVIAS"/>
    <s v="Transporte"/>
    <x v="3"/>
    <d v="2017-01-01T00:00:00"/>
    <d v="2035-12-31T00:00:00"/>
    <n v="789"/>
    <n v="1102"/>
    <n v="0"/>
    <n v="0"/>
    <n v="0"/>
  </r>
  <r>
    <n v="119"/>
    <x v="0"/>
    <x v="5"/>
    <s v="Lineamientos de política para la gestión de la red terciaria"/>
    <s v="No aplica"/>
    <s v="No aplica"/>
    <s v="3.3"/>
    <s v="Elaborar y publicar documentos técnicos con fuente de materiales regionales, caracterización de los suelos y un menú de posibles estructuras de pavimento."/>
    <x v="2"/>
    <s v="Instituto Nacional de Vías"/>
    <s v="INVIAS"/>
    <s v="Transporte"/>
    <x v="3"/>
    <d v="2018-01-01T00:00:00"/>
    <d v="2020-12-31T00:00:00"/>
    <n v="2"/>
    <n v="2"/>
    <n v="3"/>
    <n v="1"/>
    <n v="1"/>
  </r>
  <r>
    <n v="120"/>
    <x v="0"/>
    <x v="5"/>
    <s v="Lineamientos de política para la gestión de la red terciaria"/>
    <s v="No aplica"/>
    <s v="No aplica"/>
    <s v="5.2"/>
    <s v="Elaborar prototipos de documentos de contratación estandarizada."/>
    <x v="2"/>
    <s v="Colombia Compra Eficiente"/>
    <s v="Colombia Compra"/>
    <s v="Planeación"/>
    <x v="9"/>
    <d v="2016-01-01T00:00:00"/>
    <d v="2035-12-31T00:00:00"/>
    <n v="5"/>
    <n v="5"/>
    <n v="7"/>
    <n v="1"/>
    <n v="1"/>
  </r>
  <r>
    <n v="121"/>
    <x v="0"/>
    <x v="5"/>
    <s v="Lineamientos de política para la gestión de la red terciaria"/>
    <s v="No aplica"/>
    <s v="No aplica"/>
    <s v="5.3"/>
    <s v="Estructurar modelos de participación comunitaria en la ejecución de mantenimiento."/>
    <x v="0"/>
    <s v="Instituto Nacional de Vías"/>
    <s v="INVIAS"/>
    <s v="Transporte"/>
    <x v="3"/>
    <d v="2017-06-01T00:00:00"/>
    <d v="2035-12-31T00:00:00"/>
    <n v="50"/>
    <n v="50"/>
    <n v="100"/>
    <n v="1"/>
    <n v="1"/>
  </r>
  <r>
    <n v="122"/>
    <x v="0"/>
    <x v="5"/>
    <s v="Lineamientos de política para la gestión de la red terciaria"/>
    <s v="No aplica"/>
    <s v="No aplica"/>
    <s v="4.1"/>
    <s v="Implementar regla de cofinanciación."/>
    <x v="2"/>
    <s v="Instituto Nacional de Vías"/>
    <s v="INVIAS"/>
    <s v="Transporte"/>
    <x v="3"/>
    <d v="2017-01-01T00:00:00"/>
    <d v="2035-12-31T00:00:00"/>
    <n v="400"/>
    <n v="1102"/>
    <n v="183"/>
    <n v="0.45750000000000002"/>
    <n v="0.16606170598911071"/>
  </r>
  <r>
    <n v="123"/>
    <x v="0"/>
    <x v="5"/>
    <s v="Lineamientos de política para la gestión de la red terciaria"/>
    <s v="No aplica"/>
    <s v="No aplica"/>
    <s v="1.1"/>
    <s v="Inventariar la red terciaria."/>
    <x v="2"/>
    <s v="Instituto Nacional de Vías"/>
    <s v="INVIAS"/>
    <s v="Transporte"/>
    <x v="3"/>
    <d v="2016-06-01T00:00:00"/>
    <d v="2019-06-30T00:00:00"/>
    <n v="142284"/>
    <n v="142284"/>
    <n v="25524"/>
    <n v="0.17938770346630684"/>
    <n v="0.17938770346630684"/>
  </r>
  <r>
    <n v="124"/>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6"/>
    <s v="Optimización y expansión de redes de alcantarillado."/>
    <x v="1"/>
    <s v="Empresas Municipales de Cali"/>
    <s v="EMCALI"/>
    <s v="Territorial"/>
    <x v="8"/>
    <d v="2016-06-15T00:00:00"/>
    <d v="2025-06-01T00:00:00"/>
    <n v="11224"/>
    <n v="11186"/>
    <n v="0"/>
    <n v="0"/>
    <n v="0"/>
  </r>
  <r>
    <n v="125"/>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5"/>
    <s v="Optimizar el tratamiento primario de la PTAR Cañaveralejo."/>
    <x v="2"/>
    <s v="Empresas Municipales de Cali"/>
    <s v="EMCALI"/>
    <s v="Territorial"/>
    <x v="8"/>
    <d v="2016-06-15T00:00:00"/>
    <d v="2025-12-01T00:00:00"/>
    <n v="82.7"/>
    <n v="82.7"/>
    <n v="0"/>
    <n v="0"/>
    <n v="0"/>
  </r>
  <r>
    <n v="126"/>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1.1"/>
    <s v="Realizar los desembolsos correspondientes de acuerdo al nuevo flujo de pagos pactados con el Ministerio de Hacienda y Crédito Público."/>
    <x v="2"/>
    <s v="Empresas Municipales de Cali"/>
    <s v="EMCALI"/>
    <s v="Territorial"/>
    <x v="8"/>
    <d v="2016-06-15T00:00:00"/>
    <d v="2025-06-01T00:00:00"/>
    <n v="24"/>
    <n v="100"/>
    <n v="8"/>
    <n v="0.33333333333333331"/>
    <n v="0.08"/>
  </r>
  <r>
    <n v="127"/>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1.2"/>
    <s v="Conformar comité para hacer seguimiento al acuerdo de pagos suscrito entre la nación y EMCALI."/>
    <x v="1"/>
    <s v="Ministerio de Hacienda y Crédito Público"/>
    <s v="MinHacienda"/>
    <s v="Hacienda y Crédito Público"/>
    <x v="2"/>
    <d v="2016-06-15T00:00:00"/>
    <d v="2025-12-01T00:00:00"/>
    <n v="5"/>
    <n v="10"/>
    <n v="8"/>
    <n v="1"/>
    <n v="0.8"/>
  </r>
  <r>
    <n v="128"/>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1.4"/>
    <s v="1.4 Suscribir la modificacion a la resolución por la cual se asigna el apoyo financiero de la nación al Municipio de Santiago de Cali."/>
    <x v="1"/>
    <s v="Ministerio de Vivienda, Ciudad y Territorio"/>
    <s v="MinVivienda"/>
    <s v="Vivienda, Ciudad y Territorio"/>
    <x v="6"/>
    <d v="2016-06-15T00:00:00"/>
    <d v="2016-07-31T00:00:00"/>
    <n v="100"/>
    <n v="100"/>
    <n v="100"/>
    <n v="1"/>
    <n v="1"/>
  </r>
  <r>
    <n v="129"/>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1.5"/>
    <s v="Ajustar el Marco Fiscal de Mediano Plazo, el Marco de Gasto de Mediano Plazo 2016-2025 y la programación futura de flujos, para incorporar el producto de los pagos de EMCALI y las inversiones asociadas, teniendo en cuenta la evolución de las condiciones financieras de la empresa."/>
    <x v="2"/>
    <s v="Ministerio de Hacienda y Crédito Público"/>
    <s v="MinHacienda"/>
    <s v="Hacienda y Crédito Público"/>
    <x v="2"/>
    <d v="2016-06-15T00:00:00"/>
    <d v="2023-11-01T00:00:00"/>
    <n v="60"/>
    <n v="100"/>
    <n v="66.66"/>
    <n v="1"/>
    <n v="0.66659999999999997"/>
  </r>
  <r>
    <n v="130"/>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1.3"/>
    <s v="Crear la unidad de caja por sus diferentes negocios."/>
    <x v="1"/>
    <s v="Empresas Municipales de Cali"/>
    <s v="EMCALI"/>
    <s v="Territorial"/>
    <x v="8"/>
    <d v="2016-06-15T00:00:00"/>
    <d v="2016-12-01T00:00:00"/>
    <n v="100"/>
    <n v="100"/>
    <n v="0"/>
    <n v="0"/>
    <n v="0"/>
  </r>
  <r>
    <n v="131"/>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3"/>
    <s v="Optimizar y expandir el sistema de acueducto (Tratamiento de Agua Potable y sistema de distribución)."/>
    <x v="1"/>
    <s v="Empresas Municipales de Cali"/>
    <s v="EMCALI"/>
    <s v="Territorial"/>
    <x v="8"/>
    <d v="2018-01-01T00:00:00"/>
    <d v="2025-06-01T00:00:00"/>
    <n v="12.52"/>
    <n v="12.52"/>
    <n v="12.52"/>
    <n v="1"/>
    <n v="1"/>
  </r>
  <r>
    <n v="132"/>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1"/>
    <s v="Disminuir el Índice de Agua no Contabilizada."/>
    <x v="1"/>
    <s v="Empresas Municipales de Cali"/>
    <s v="EMCALI"/>
    <s v="Territorial"/>
    <x v="8"/>
    <d v="2016-06-15T00:00:00"/>
    <d v="2025-06-01T00:00:00"/>
    <n v="14.43"/>
    <n v="14.43"/>
    <n v="19.809999999999999"/>
    <n v="1"/>
    <n v="1"/>
  </r>
  <r>
    <n v="133"/>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2"/>
    <s v="Optimizar las redes de acueducto."/>
    <x v="1"/>
    <s v="Empresas Municipales de Cali"/>
    <s v="EMCALI"/>
    <s v="Territorial"/>
    <x v="8"/>
    <d v="2016-06-15T00:00:00"/>
    <d v="2025-06-01T00:00:00"/>
    <n v="14561"/>
    <n v="16396"/>
    <n v="0"/>
    <n v="0"/>
    <n v="0"/>
  </r>
  <r>
    <n v="134"/>
    <x v="0"/>
    <x v="6"/>
    <s v="Modificación al Documento CONPES 3750, importancia estratégica del proyecto “Apoyo financiero al plan de inversiones en infraestructura para fortalecer la prestación de los servicios de acueducto y alcantarillado en el municipio de Santiago de Cali”"/>
    <s v="No aplica"/>
    <s v="No aplica"/>
    <s v="2.4"/>
    <s v="Elaborar y presentar estudios y diseños para los servicios de acueducto y alcantarillado ante el mecanismo de viabilizacion del Ministerio de Vivienda, Ciudad y Territorio."/>
    <x v="1"/>
    <s v="Empresas Municipales de Cali"/>
    <s v="EMCALI"/>
    <s v="Territorial"/>
    <x v="8"/>
    <d v="2017-01-01T00:00:00"/>
    <d v="2025-06-01T00:00:00"/>
    <n v="7"/>
    <n v="7"/>
    <n v="0"/>
    <n v="0"/>
    <n v="0"/>
  </r>
  <r>
    <n v="135"/>
    <x v="0"/>
    <x v="7"/>
    <s v="Modificación al Documento CONPES 3835 &quot;Declaración de importancia estratégica del proyecto de apoyo a la formación de capital humano altamente calificado en el exterior&quot;"/>
    <s v="No aplica"/>
    <s v="No aplica"/>
    <s v="1.1"/>
    <s v="Presentar una propuesta a la junta directiva de Colfuturo para modificar el funcionamiento del programa."/>
    <x v="1"/>
    <s v="Ministerio de Ciencia Tecnología e Innovación"/>
    <s v="MinCiencias"/>
    <s v="Ciencia y Tecnología"/>
    <x v="1"/>
    <d v="2016-08-01T00:00:00"/>
    <d v="2016-08-31T00:00:00"/>
    <n v="100"/>
    <n v="100"/>
    <n v="100"/>
    <n v="1"/>
    <n v="1"/>
  </r>
  <r>
    <n v="136"/>
    <x v="0"/>
    <x v="7"/>
    <s v="Modificación al Documento CONPES 3835 &quot;Declaración de importancia estratégica del proyecto de apoyo a la formación de capital humano altamente calificado en el exterior&quot;"/>
    <s v="No aplica"/>
    <s v="No aplica"/>
    <s v="2.3"/>
    <s v="Realizar seguimiento a la ejecución de los recursos del convenio suscrito con Colfuturo."/>
    <x v="1"/>
    <s v="Ministerio de Ciencia Tecnología e Innovación"/>
    <s v="MinCiencias"/>
    <s v="Ciencia y Tecnología"/>
    <x v="1"/>
    <d v="2017-01-01T00:00:00"/>
    <d v="2025-12-31T00:00:00"/>
    <n v="4"/>
    <n v="9"/>
    <n v="2"/>
    <n v="0.5"/>
    <n v="0.22222222222222221"/>
  </r>
  <r>
    <n v="137"/>
    <x v="0"/>
    <x v="7"/>
    <s v="Modificación al Documento CONPES 3835 &quot;Declaración de importancia estratégica del proyecto de apoyo a la formación de capital humano altamente calificado en el exterior&quot;"/>
    <s v="No aplica"/>
    <s v="No aplica"/>
    <s v="2.2"/>
    <s v="Desembolsar los recursos a Colfuturo para implementar el Programa Crédito-Beca, según quede establecido en el convenio."/>
    <x v="1"/>
    <s v="Ministerio de Ciencia Tecnología e Innovación"/>
    <s v="MinCiencias"/>
    <s v="Ciencia y Tecnología"/>
    <x v="1"/>
    <d v="2017-01-01T00:00:00"/>
    <d v="2025-12-31T00:00:00"/>
    <n v="237008"/>
    <n v="698247"/>
    <n v="55447"/>
    <n v="0.23394568959697562"/>
    <n v="7.9408862479896078E-2"/>
  </r>
  <r>
    <n v="138"/>
    <x v="0"/>
    <x v="7"/>
    <s v="Modificación al Documento CONPES 3835 &quot;Declaración de importancia estratégica del proyecto de apoyo a la formación de capital humano altamente calificado en el exterior&quot;"/>
    <s v="No aplica"/>
    <s v="No aplica"/>
    <s v="3.2"/>
    <s v="Gestionar conjuntamente entre Colciencias y Colfuturo un esquema de producción de información estadística sobre los beneficiarios del Programa Crédito-Beca."/>
    <x v="1"/>
    <s v="Ministerio de Ciencia Tecnología e Innovación"/>
    <s v="MinCiencias"/>
    <s v="Ciencia y Tecnología"/>
    <x v="1"/>
    <d v="2017-01-01T00:00:00"/>
    <d v="2025-12-31T00:00:00"/>
    <n v="4"/>
    <n v="9"/>
    <n v="4"/>
    <n v="1"/>
    <n v="0.44444444444444442"/>
  </r>
  <r>
    <n v="139"/>
    <x v="0"/>
    <x v="7"/>
    <s v="Modificación al Documento CONPES 3835 &quot;Declaración de importancia estratégica del proyecto de apoyo a la formación de capital humano altamente calificado en el exterior&quot;"/>
    <s v="No aplica"/>
    <s v="No aplica"/>
    <s v="3.1"/>
    <s v="Realizar seguimiento a la implementación por parte de Colfuturo del esquema de incentivos de condonación para la vinculación de beneficiarios como docentes, investigadores o funcionarios públicos; en regiones del país distintas a Bogotá."/>
    <x v="1"/>
    <s v="Ministerio de Ciencia Tecnología e Innovación"/>
    <s v="MinCiencias"/>
    <s v="Ciencia y Tecnología"/>
    <x v="1"/>
    <d v="2017-01-01T00:00:00"/>
    <d v="2025-12-31T00:00:00"/>
    <n v="4"/>
    <n v="9"/>
    <n v="1"/>
    <n v="0.25"/>
    <n v="0.1111111111111111"/>
  </r>
  <r>
    <n v="140"/>
    <x v="0"/>
    <x v="7"/>
    <s v="Modificación al Documento CONPES 3835 &quot;Declaración de importancia estratégica del proyecto de apoyo a la formación de capital humano altamente calificado en el exterior&quot;"/>
    <s v="No aplica"/>
    <s v="No aplica"/>
    <s v="1.2"/>
    <s v="Otorgar la condonación especial adicional a los beneficiarios que cumplen con los criterios de elegibilidad."/>
    <x v="1"/>
    <s v="Ministerio de Ciencia Tecnología e Innovación"/>
    <s v="MinCiencias"/>
    <s v="Ciencia y Tecnología"/>
    <x v="1"/>
    <d v="2016-08-01T00:00:00"/>
    <d v="2017-12-31T00:00:00"/>
    <n v="100"/>
    <n v="100"/>
    <n v="100"/>
    <n v="1"/>
    <n v="1"/>
  </r>
  <r>
    <n v="141"/>
    <x v="0"/>
    <x v="7"/>
    <s v="Modificación al Documento CONPES 3835 &quot;Declaración de importancia estratégica del proyecto de apoyo a la formación de capital humano altamente calificado en el exterior&quot;"/>
    <s v="No aplica"/>
    <s v="No aplica"/>
    <s v="2.1"/>
    <s v="Suscribir el convenio Colciencias-Colfuturo para la ampliación del Programa Crédito-Beca."/>
    <x v="1"/>
    <s v="Ministerio de Ciencia Tecnología e Innovación"/>
    <s v="MinCiencias"/>
    <s v="Ciencia y Tecnología"/>
    <x v="1"/>
    <d v="2017-01-01T00:00:00"/>
    <d v="2017-12-31T00:00:00"/>
    <n v="100"/>
    <n v="100"/>
    <n v="100"/>
    <n v="1"/>
    <n v="1"/>
  </r>
  <r>
    <n v="142"/>
    <x v="0"/>
    <x v="7"/>
    <s v="Modificación al Documento CONPES 3835 &quot;Declaración de importancia estratégica del proyecto de apoyo a la formación de capital humano altamente calificado en el exterior&quot;"/>
    <s v="No aplica"/>
    <s v="No aplica"/>
    <s v="3.3"/>
    <s v="Diseñar y realizar evaluaciones de resultado e impacto del Programa Crédito-Beca."/>
    <x v="1"/>
    <s v="Ministerio de Ciencia Tecnología e Innovación"/>
    <s v="MinCiencias"/>
    <s v="Ciencia y Tecnología"/>
    <x v="1"/>
    <d v="2017-01-01T00:00:00"/>
    <d v="2025-12-31T00:00:00"/>
    <n v="1"/>
    <n v="3"/>
    <n v="0"/>
    <n v="0"/>
    <n v="0"/>
  </r>
  <r>
    <n v="143"/>
    <x v="0"/>
    <x v="7"/>
    <s v="Modificación al Documento CONPES 3835 &quot;Declaración de importancia estratégica del proyecto de apoyo a la formación de capital humano altamente calificado en el exterior&quot;"/>
    <s v="No aplica"/>
    <s v="No aplica"/>
    <s v="2.4"/>
    <s v="Implementar una estrategia de divulgación del apoyo del Gobierno nacional a la formación en el exterior para diferentes espacios, medios y audiencias."/>
    <x v="2"/>
    <s v="Ministerio de Ciencia Tecnología e Innovación"/>
    <s v="MinCiencias"/>
    <s v="Ciencia y Tecnología"/>
    <x v="1"/>
    <d v="2017-01-01T00:00:00"/>
    <d v="2025-12-31T00:00:00"/>
    <n v="4"/>
    <n v="9"/>
    <n v="1"/>
    <n v="0.25"/>
    <n v="0.1111111111111111"/>
  </r>
  <r>
    <n v="144"/>
    <x v="0"/>
    <x v="8"/>
    <s v="Política Nacional de Desarrollo Productivo"/>
    <s v="No aplica"/>
    <s v="No aplica"/>
    <s v="3.13"/>
    <s v="Desarrollar un micrositio dentro de la plataforma web del Sistema Nacional de Competitividad, Ciencia, Tecnología e Innovación (SNCCTI), en el cual se publicará información de seguimiento y evaluación sobre proyectos e instrumentos de competitividad, ciencia, tecnología e innovación (CCTI) estratégicos (Línea de acción 21)."/>
    <x v="2"/>
    <s v="Departamento Administrativo de la Presidencia de la República"/>
    <s v="DAPRE"/>
    <s v="Presidencia de la República"/>
    <x v="10"/>
    <d v="2018-07-01T00:00:00"/>
    <d v="2025-12-31T00:00:00"/>
    <n v="50"/>
    <n v="100"/>
    <n v="100"/>
    <n v="1"/>
    <n v="1"/>
  </r>
  <r>
    <n v="145"/>
    <x v="0"/>
    <x v="8"/>
    <s v="Política Nacional de Desarrollo Productivo"/>
    <s v="No aplica"/>
    <s v="No aplica"/>
    <s v="3.10"/>
    <s v="Formular matriz de seguimiento para instrumentos nuevos de desarrollo productivo (Línea de acción 21)."/>
    <x v="2"/>
    <s v="Departamento Nacional de Planeación"/>
    <s v="DNP"/>
    <s v="Planeación"/>
    <x v="9"/>
    <d v="2017-07-01T00:00:00"/>
    <d v="2019-12-31T00:00:00"/>
    <n v="100"/>
    <n v="100"/>
    <n v="100"/>
    <n v="1"/>
    <n v="1"/>
  </r>
  <r>
    <n v="146"/>
    <x v="0"/>
    <x v="8"/>
    <s v="Política Nacional de Desarrollo Productivo"/>
    <s v="No aplica"/>
    <s v="No aplica"/>
    <s v="1.34"/>
    <s v="Ampliar la estrategia de atracción de inversión extranjera directa en fondos de capital de riesgo que invierten en empresas locales, a partir de una revisión y ajustes de los servicios e instrumentos que existen actualmente en el sector comercio, industria y turismo (Línea de acción 4)."/>
    <x v="2"/>
    <s v="Ministerio de Comercio, Industria y Turismo"/>
    <s v="MinComercio"/>
    <s v="Comercio, Industria y Turismo"/>
    <x v="11"/>
    <d v="2017-01-01T00:00:00"/>
    <d v="2022-12-31T00:00:00"/>
    <n v="76"/>
    <n v="100"/>
    <n v="76"/>
    <n v="1"/>
    <n v="0.76"/>
  </r>
  <r>
    <n v="147"/>
    <x v="0"/>
    <x v="8"/>
    <s v="Política Nacional de Desarrollo Productivo"/>
    <s v="No aplica"/>
    <s v="No aplica"/>
    <s v="1.42"/>
    <s v="Beneficiar con productos y servicios financieros a empresas con posición propia en el exterior que requieran consolidarse en el mercado nacional y/o fortalecer su proceso de expansión internacional (Línea de acción 5)."/>
    <x v="2"/>
    <s v="Ministerio de Comercio, Industria y Turismo"/>
    <s v="MinComercio"/>
    <s v="Comercio, Industria y Turismo"/>
    <x v="11"/>
    <d v="2016-08-08T00:00:00"/>
    <d v="2018-12-31T00:00:00"/>
    <n v="100"/>
    <n v="100"/>
    <n v="100"/>
    <n v="1"/>
    <n v="1"/>
  </r>
  <r>
    <n v="148"/>
    <x v="0"/>
    <x v="8"/>
    <s v="Política Nacional de Desarrollo Productivo"/>
    <s v="No aplica"/>
    <s v="No aplica"/>
    <s v="1.36"/>
    <s v="Desarrollar un programa de acompañamiento para empresas con potencial de crecimiento para su ingreso al mercado de valores y deuda (Línea de acción 4)."/>
    <x v="2"/>
    <s v="Ministerio de Comercio, Industria y Turismo"/>
    <s v="MinComercio"/>
    <s v="Comercio, Industria y Turismo"/>
    <x v="11"/>
    <d v="2016-08-08T00:00:00"/>
    <d v="2018-12-31T00:00:00"/>
    <n v="100"/>
    <n v="100"/>
    <n v="100"/>
    <n v="1"/>
    <n v="1"/>
  </r>
  <r>
    <n v="149"/>
    <x v="0"/>
    <x v="8"/>
    <s v="Política Nacional de Desarrollo Productivo"/>
    <s v="No aplica"/>
    <s v="No aplica"/>
    <s v="1.60"/>
    <s v="Estudiar la viabilidad de la Unidad de Reglamentación Técnica y expedir el decreto de su creación (Línea de acción 10)."/>
    <x v="0"/>
    <s v="Ministerio de Hacienda y Crédito Público"/>
    <s v="MinHacienda"/>
    <s v="Hacienda y Crédito Público"/>
    <x v="2"/>
    <d v="2018-02-01T00:00:00"/>
    <d v="2018-12-31T00:00:00"/>
    <n v="100"/>
    <n v="100"/>
    <n v="100"/>
    <n v="1"/>
    <n v="1"/>
  </r>
  <r>
    <n v="150"/>
    <x v="0"/>
    <x v="8"/>
    <s v="Política Nacional de Desarrollo Productivo"/>
    <s v="No aplica"/>
    <s v="No aplica"/>
    <s v="1.61"/>
    <s v="Expedir un decreto que defina el alcance de las competencias de reglamentación técnica de los reguladores, así como de aquellas que serán conferidas a la Unidad de Reglamentación Técnica (URT) (Línea de acción 10)."/>
    <x v="0"/>
    <s v="Departamento Administrativo de la Presidencia de la República"/>
    <s v="DAPRE"/>
    <s v="Presidencia de la República"/>
    <x v="10"/>
    <d v="2018-02-01T00:00:00"/>
    <d v="2018-12-31T00:00:00"/>
    <n v="100"/>
    <n v="100"/>
    <n v="100"/>
    <n v="1"/>
    <n v="1"/>
  </r>
  <r>
    <n v="151"/>
    <x v="0"/>
    <x v="8"/>
    <s v="Política Nacional de Desarrollo Productivo"/>
    <s v="No aplica"/>
    <s v="No aplica"/>
    <s v="1.57"/>
    <s v="Implementar procesos de capacitación para que las ligas de consumidores puedan evidenciar la importancia y beneficios de la implementación de la oferta de servicios de las entidades que hacen parte del Subsistema Nacional de Calidad (SNCA) (Línea de acción 9)."/>
    <x v="1"/>
    <s v="Superintendencia de Industria y Comercio"/>
    <s v="SIC"/>
    <s v="Comercio, Industria y Turismo"/>
    <x v="11"/>
    <d v="2017-02-01T00:00:00"/>
    <d v="2021-12-31T00:00:00"/>
    <n v="80"/>
    <n v="100"/>
    <n v="71.42"/>
    <n v="0.89275000000000004"/>
    <n v="0.71420000000000006"/>
  </r>
  <r>
    <n v="152"/>
    <x v="0"/>
    <x v="8"/>
    <s v="Política Nacional de Desarrollo Productivo"/>
    <s v="No aplica"/>
    <s v="No aplica"/>
    <s v="1.22"/>
    <s v="Implementar una estrategia de orientación vocacional para los niveles técnico, tecnológico, y de la educación para el trabajo y el desarrollo humano (Línea de acción 3)."/>
    <x v="1"/>
    <s v="Servicio Nacional de Aprendizaje"/>
    <s v="SENA"/>
    <s v="Trabajo"/>
    <x v="12"/>
    <d v="2017-01-01T00:00:00"/>
    <d v="2025-12-31T00:00:00"/>
    <n v="40"/>
    <n v="100"/>
    <n v="41.17"/>
    <n v="1"/>
    <n v="0.41170000000000001"/>
  </r>
  <r>
    <n v="153"/>
    <x v="0"/>
    <x v="8"/>
    <s v="Política Nacional de Desarrollo Productivo"/>
    <s v="No aplica"/>
    <s v="No aplica"/>
    <s v="1.59"/>
    <s v="Proponer la creación de la Unidad de Reglamentación Técnica (URT) (Línea de acción 10)."/>
    <x v="2"/>
    <s v="Ministerio de Comercio, Industria y Turismo"/>
    <s v="MinComercio"/>
    <s v="Comercio, Industria y Turismo"/>
    <x v="11"/>
    <d v="2017-02-01T00:00:00"/>
    <d v="2018-02-01T00:00:00"/>
    <n v="100"/>
    <n v="100"/>
    <n v="100"/>
    <n v="1"/>
    <n v="1"/>
  </r>
  <r>
    <n v="154"/>
    <x v="0"/>
    <x v="8"/>
    <s v="Política Nacional de Desarrollo Productivo"/>
    <s v="No aplica"/>
    <s v="No aplica"/>
    <s v="1.41"/>
    <s v="Realizar un análisis del mercado de crédito y la gestión de riesgos en el sector agropecuario (Línea de acción 4)."/>
    <x v="2"/>
    <s v="Ministerio de Agricultura y Desarrollo Rural"/>
    <s v="MinAgricultura"/>
    <s v="Agropecuario, Pesquero y Desarrollo Rural"/>
    <x v="7"/>
    <d v="2016-08-08T00:00:00"/>
    <d v="2017-12-31T00:00:00"/>
    <n v="100"/>
    <n v="100"/>
    <n v="100"/>
    <n v="1"/>
    <n v="1"/>
  </r>
  <r>
    <n v="155"/>
    <x v="0"/>
    <x v="8"/>
    <s v="Política Nacional de Desarrollo Productivo"/>
    <s v="No aplica"/>
    <s v="No aplica"/>
    <s v="1.53"/>
    <s v="Sensibilizar a los sectores administrativos del Gobierno nacional en la incorporación del cumplimiento de normas técnicas como exigencia para los procesos de compras públicas y convocatorias orientadas al desarrollo científico y tecnológico del país (Línea de acción 8)."/>
    <x v="2"/>
    <s v="Ministerio de Comercio, Industria y Turismo"/>
    <s v="MinComercio"/>
    <s v="Comercio, Industria y Turismo"/>
    <x v="11"/>
    <d v="2017-02-01T00:00:00"/>
    <d v="2019-02-01T00:00:00"/>
    <n v="8"/>
    <n v="12"/>
    <n v="12"/>
    <n v="1"/>
    <n v="1"/>
  </r>
  <r>
    <n v="156"/>
    <x v="0"/>
    <x v="8"/>
    <s v="Política Nacional de Desarrollo Productivo"/>
    <s v="No aplica"/>
    <s v="No aplica"/>
    <s v="1.23"/>
    <s v="Elaborar informes de tendencias del mercado laboral, como análisis y monitoreo de ocupaciones (Línea de acción 3)."/>
    <x v="2"/>
    <s v="Servicio Nacional de Aprendizaje"/>
    <s v="SENA"/>
    <s v="Trabajo"/>
    <x v="12"/>
    <d v="2017-01-01T00:00:00"/>
    <d v="2025-12-31T00:00:00"/>
    <n v="16"/>
    <n v="36"/>
    <n v="15"/>
    <n v="0.9375"/>
    <n v="0.41666666666666669"/>
  </r>
  <r>
    <n v="157"/>
    <x v="0"/>
    <x v="8"/>
    <s v="Política Nacional de Desarrollo Productivo"/>
    <s v="No aplica"/>
    <s v="No aplica"/>
    <s v="1.21"/>
    <s v="Implementar una estrategia de orientación socio-ocupacional en educación profesional en los que se brinde información a la comunidad de educación media acerca de programas de formación de los niveles técnico profesional y tecnológico, y de la educación para el trabajo y el desarrollo humano (Línea de acción 3)."/>
    <x v="1"/>
    <s v="Ministerio de Educación Nacional"/>
    <s v="MinEducación"/>
    <s v="Educación"/>
    <x v="13"/>
    <d v="2017-01-01T00:00:00"/>
    <d v="2025-12-31T00:00:00"/>
    <n v="24"/>
    <n v="54"/>
    <n v="9"/>
    <n v="0.375"/>
    <n v="0.16666666666666666"/>
  </r>
  <r>
    <n v="158"/>
    <x v="0"/>
    <x v="8"/>
    <s v="Política Nacional de Desarrollo Productivo"/>
    <s v="No aplica"/>
    <s v="No aplica"/>
    <s v="1.7"/>
    <s v="Actualizar los objetivos de la política de propiedad intelectual (Documento CONPES 3533) para que concuerden con la presente política (Línea de acción 1)."/>
    <x v="2"/>
    <s v="Departamento Nacional de Planeación"/>
    <s v="DNP"/>
    <s v="Planeación"/>
    <x v="9"/>
    <d v="2018-07-01T00:00:00"/>
    <d v="2019-07-31T00:00:00"/>
    <n v="100"/>
    <n v="100"/>
    <n v="100"/>
    <n v="1"/>
    <n v="1"/>
  </r>
  <r>
    <n v="159"/>
    <x v="0"/>
    <x v="8"/>
    <s v="Política Nacional de Desarrollo Productivo"/>
    <s v="No aplica"/>
    <s v="No aplica"/>
    <s v="1.4"/>
    <s v="Rediseñar e implementar una estrategia de atracción de Inversión Extranjera Directa para que multinacionales con capacidades de I+D, fortalezcan la industria local a través de la inversión en proyectos de innovación y TCT en empresas nacionales (Línea de acción 1)."/>
    <x v="2"/>
    <s v="Ministerio de Comercio, Industria y Turismo"/>
    <s v="MinComercio"/>
    <s v="Comercio, Industria y Turismo"/>
    <x v="11"/>
    <d v="2017-06-01T00:00:00"/>
    <d v="2025-12-31T00:00:00"/>
    <n v="60"/>
    <n v="100"/>
    <n v="90"/>
    <n v="1"/>
    <n v="0.9"/>
  </r>
  <r>
    <n v="160"/>
    <x v="0"/>
    <x v="8"/>
    <s v="Política Nacional de Desarrollo Productivo"/>
    <s v="No aplica"/>
    <s v="No aplica"/>
    <s v="1.49"/>
    <s v="Generar análisis de cadenas de valor del sector agropecuario (Línea de acción 7)."/>
    <x v="2"/>
    <s v="Ministerio de Agricultura y Desarrollo Rural"/>
    <s v="MinAgricultura"/>
    <s v="Agropecuario, Pesquero y Desarrollo Rural"/>
    <x v="7"/>
    <d v="2017-01-01T00:00:00"/>
    <d v="2020-12-31T00:00:00"/>
    <n v="2"/>
    <n v="2"/>
    <n v="1"/>
    <n v="0.5"/>
    <n v="0.5"/>
  </r>
  <r>
    <n v="161"/>
    <x v="0"/>
    <x v="8"/>
    <s v="Política Nacional de Desarrollo Productivo"/>
    <s v="No aplica"/>
    <s v="No aplica"/>
    <s v="1.51"/>
    <s v="Transferir metodologías de Análisis de Cadenas de Valor a entidades públicas y privadas del nivel subnacional (Línea de acción 7)."/>
    <x v="2"/>
    <s v="Ministerio de Comercio, Industria y Turismo"/>
    <s v="MinComercio"/>
    <s v="Comercio, Industria y Turismo"/>
    <x v="11"/>
    <d v="2017-01-01T00:00:00"/>
    <d v="2020-12-31T00:00:00"/>
    <n v="32"/>
    <n v="32"/>
    <n v="17"/>
    <n v="0.53125"/>
    <n v="0.53125"/>
  </r>
  <r>
    <n v="162"/>
    <x v="0"/>
    <x v="8"/>
    <s v="Política Nacional de Desarrollo Productivo"/>
    <s v="No aplica"/>
    <s v="No aplica"/>
    <s v="1.50"/>
    <s v="Aplicar la metodología de análisis de cadenas de valor armonizada entre el Ministerio de Comercio, Industria y Turismo y el Departamento Nacional de Planeación, en las apuestas productivas priorizadas en el marco de la política de desarrollo productivo (Línea de acción 7)."/>
    <x v="2"/>
    <s v="Ministerio de Comercio, Industria y Turismo"/>
    <s v="MinComercio"/>
    <s v="Comercio, Industria y Turismo"/>
    <x v="11"/>
    <d v="2017-01-01T00:00:00"/>
    <d v="2025-01-01T00:00:00"/>
    <n v="30"/>
    <n v="85"/>
    <n v="19"/>
    <n v="0.6333333333333333"/>
    <n v="0.22352941176470589"/>
  </r>
  <r>
    <n v="163"/>
    <x v="0"/>
    <x v="8"/>
    <s v="Política Nacional de Desarrollo Productivo"/>
    <s v="No aplica"/>
    <s v="No aplica"/>
    <s v="3.4"/>
    <s v="Analizar el escenario fiscal y los Marcos de Gasto de Mediano Plazo (MGMP) vigentes de aquellos sectores que hacen parte del Presupuesto General de la Nación (PGN) y que son pertinentes para la presente política, con el fin evaluar la posibilidad de asignar recursos adicionales para la financiación de la Política de Desarrollo Productivo (PDP) vía Presupuesto General de la Nación (PGN) [Línea de acción 21]."/>
    <x v="2"/>
    <s v="Ministerio de Hacienda y Crédito Público"/>
    <s v="MinHacienda"/>
    <s v="Hacienda y Crédito Público"/>
    <x v="2"/>
    <d v="2019-01-01T00:00:00"/>
    <d v="2019-12-31T00:00:00"/>
    <n v="100"/>
    <n v="100"/>
    <n v="100"/>
    <n v="1"/>
    <n v="1"/>
  </r>
  <r>
    <n v="164"/>
    <x v="0"/>
    <x v="8"/>
    <s v="Política Nacional de Desarrollo Productivo"/>
    <s v="No aplica"/>
    <s v="No aplica"/>
    <s v="3.5"/>
    <s v="Diseñar e incluir dentro del Sistema Unificado de Inversión y Finanzas Públicas (SUIFP) un módulo que permita realizar un control técnico a los proyectos de inversión del Gobierno nacional en relación con la Política de Desarrollo Productivo (PDP), el cual se apoyará en las cadenas de valor de los proyectos de inversión y en la información que arroje el seguimiento y evaluación de los mismos (Línea de acción 21)."/>
    <x v="1"/>
    <s v="Departamento Nacional de Planeación"/>
    <s v="DNP"/>
    <s v="Planeación"/>
    <x v="9"/>
    <d v="2016-08-08T00:00:00"/>
    <d v="2017-12-31T00:00:00"/>
    <n v="100"/>
    <n v="100"/>
    <n v="100"/>
    <n v="1"/>
    <n v="1"/>
  </r>
  <r>
    <n v="165"/>
    <x v="0"/>
    <x v="8"/>
    <s v="Política Nacional de Desarrollo Productivo"/>
    <s v="No aplica"/>
    <s v="No aplica"/>
    <s v="3.11"/>
    <s v="Primera evaluación de los aspectos institucionales, de procesos y de resultados de la política, incluyendo evaluación a la estrategia de priorización de apuestas productivas (Línea de acción 21)."/>
    <x v="2"/>
    <s v="Departamento Nacional de Planeación"/>
    <s v="DNP"/>
    <s v="Planeación"/>
    <x v="9"/>
    <d v="2018-01-01T00:00:00"/>
    <d v="2025-12-31T00:00:00"/>
    <n v="30"/>
    <n v="100"/>
    <n v="100"/>
    <n v="1"/>
    <n v="1"/>
  </r>
  <r>
    <n v="166"/>
    <x v="0"/>
    <x v="8"/>
    <s v="Política Nacional de Desarrollo Productivo"/>
    <s v="No aplica"/>
    <s v="No aplica"/>
    <s v="3.12"/>
    <s v="Segunda evaluación de los aspectos institucionales, de procesos y de resultados de la política, incluyendo evaluación a la estrategia de priorización de apuestas productivas (Línea de acción 21)."/>
    <x v="2"/>
    <s v="Departamento Nacional de Planeación"/>
    <s v="DNP"/>
    <s v="Planeación"/>
    <x v="9"/>
    <d v="2024-01-01T00:00:00"/>
    <d v="2025-12-31T00:00:00"/>
    <n v="0"/>
    <n v="100"/>
    <n v="0"/>
    <n v="0"/>
    <n v="0"/>
  </r>
  <r>
    <n v="167"/>
    <x v="0"/>
    <x v="8"/>
    <s v="Política Nacional de Desarrollo Productivo"/>
    <s v="No aplica"/>
    <s v="No aplica"/>
    <s v="2.8"/>
    <s v="Revisar la estrategia de priorización de apuestas productivas, para determinar si existen productos que, al haber sido priorizados en las agendas integradas departamentales de varios departamentos, deberían ser parte de una agenda de priorización no solo departamental sino también nacional (Línea de acción 18)."/>
    <x v="1"/>
    <s v="Departamento Nacional de Planeación"/>
    <s v="DNP"/>
    <s v="Planeación"/>
    <x v="9"/>
    <d v="2017-06-01T00:00:00"/>
    <d v="2020-12-31T00:00:00"/>
    <n v="75"/>
    <n v="100"/>
    <n v="100"/>
    <n v="1"/>
    <n v="1"/>
  </r>
  <r>
    <n v="168"/>
    <x v="0"/>
    <x v="8"/>
    <s v="Política Nacional de Desarrollo Productivo"/>
    <s v="No aplica"/>
    <s v="No aplica"/>
    <s v="2.7"/>
    <s v="Revisar que las metodologías alternativas para la identificación de apuestas productivas cumplan los criterios y pasos definidos por el Gobierno nacional (Línea de acción 18)."/>
    <x v="2"/>
    <s v="Departamento Nacional de Planeación"/>
    <s v="DNP"/>
    <s v="Planeación"/>
    <x v="9"/>
    <d v="2016-08-08T00:00:00"/>
    <d v="2019-12-31T00:00:00"/>
    <n v="100"/>
    <n v="100"/>
    <n v="100"/>
    <n v="1"/>
    <n v="1"/>
  </r>
  <r>
    <n v="169"/>
    <x v="0"/>
    <x v="8"/>
    <s v="Política Nacional de Desarrollo Productivo"/>
    <s v="No aplica"/>
    <s v="No aplica"/>
    <s v="2.4"/>
    <s v="Socializar la versión más actualizada existente del Atlas de Complejidad Económica para Colombia (Datlas) en los diferentes departamentos del país, a través de procesos de divulgación presenciales y virtuales (Línea de acción 17)."/>
    <x v="2"/>
    <s v="Banco de Comercio Exterior S.A"/>
    <s v="Bancóldex"/>
    <s v="Comercio, Industria y Turismo"/>
    <x v="11"/>
    <d v="2016-08-08T00:00:00"/>
    <d v="2018-03-30T00:00:00"/>
    <n v="32"/>
    <n v="32"/>
    <n v="32"/>
    <n v="1"/>
    <n v="1"/>
  </r>
  <r>
    <n v="170"/>
    <x v="0"/>
    <x v="8"/>
    <s v="Política Nacional de Desarrollo Productivo"/>
    <s v="No aplica"/>
    <s v="No aplica"/>
    <s v="1.29"/>
    <s v="Definir el Esquema de Certificación de Competencias mediante la aplicación de procesos estandarizados de calidad (Línea de acción 3)."/>
    <x v="1"/>
    <s v="Ministerio de Trabajo"/>
    <s v="MinTrabajo"/>
    <s v="Trabajo"/>
    <x v="12"/>
    <d v="2017-01-01T00:00:00"/>
    <d v="2025-12-31T00:00:00"/>
    <n v="50"/>
    <n v="100"/>
    <n v="40"/>
    <n v="0.8"/>
    <n v="0.4"/>
  </r>
  <r>
    <n v="171"/>
    <x v="0"/>
    <x v="8"/>
    <s v="Política Nacional de Desarrollo Productivo"/>
    <s v="No aplica"/>
    <s v="No aplica"/>
    <s v="1.18"/>
    <s v="Definir y publicar los lineamientos de pertinencia para la oferta de educación superior y de educación para el trabajo y el desarrollo humano, con el fin de que la formación ofrecida adopte las estrategias que surjan del Sistema Nacional de Educación Terciaria y el Marco Nacional de Cualificaciones (Línea de acción 3)."/>
    <x v="1"/>
    <s v="Ministerio de Educación Nacional"/>
    <s v="MinEducación"/>
    <s v="Educación"/>
    <x v="13"/>
    <d v="2017-07-01T00:00:00"/>
    <d v="2025-12-31T00:00:00"/>
    <n v="50"/>
    <n v="100"/>
    <n v="0"/>
    <n v="0"/>
    <n v="0"/>
  </r>
  <r>
    <n v="172"/>
    <x v="0"/>
    <x v="8"/>
    <s v="Política Nacional de Desarrollo Productivo"/>
    <s v="No aplica"/>
    <s v="No aplica"/>
    <s v="1.19"/>
    <s v="Definir y socializar los lineamientos pertinentes para la oferta de formación y capacitación para el trabajo ofrecida por el Servicio Nacional de Aprendizaje y por otras estrategias o mecanismos de su competencia, con el fin de que la formación ofrecida adopte las estrategias que surjan del Sistema Nacional de Educación Terciaria y el Marco Nacional de Cualificaciones (Línea de acción 3)."/>
    <x v="1"/>
    <s v="Ministerio de Trabajo"/>
    <s v="MinTrabajo"/>
    <s v="Trabajo"/>
    <x v="12"/>
    <d v="2017-06-01T00:00:00"/>
    <d v="2018-12-31T00:00:00"/>
    <n v="100"/>
    <n v="100"/>
    <n v="100"/>
    <n v="1"/>
    <n v="1"/>
  </r>
  <r>
    <n v="173"/>
    <x v="0"/>
    <x v="8"/>
    <s v="Política Nacional de Desarrollo Productivo"/>
    <s v="No aplica"/>
    <s v="No aplica"/>
    <s v="1.24"/>
    <s v="Elaborar la metodología de identificación de brechas de capital humano (Línea de acción 3)."/>
    <x v="1"/>
    <s v="Ministerio de Trabajo"/>
    <s v="MinTrabajo"/>
    <s v="Trabajo"/>
    <x v="12"/>
    <d v="2016-08-08T00:00:00"/>
    <d v="2016-12-31T00:00:00"/>
    <n v="100"/>
    <n v="100"/>
    <n v="100"/>
    <n v="1"/>
    <n v="1"/>
  </r>
  <r>
    <n v="174"/>
    <x v="0"/>
    <x v="8"/>
    <s v="Política Nacional de Desarrollo Productivo"/>
    <s v="No aplica"/>
    <s v="No aplica"/>
    <s v="1.27"/>
    <s v="Garantizar, a través de la Mesa Sectorial correspondiente, la normalización de las competencias laborales que no se encuentran normalizadas y que requieren serlo, según sea identificado en los planes de acción de las comisiones regionales de competitividad (Línea de acción 3)."/>
    <x v="1"/>
    <s v="Servicio Nacional de Aprendizaje"/>
    <s v="SENA"/>
    <s v="Trabajo"/>
    <x v="12"/>
    <d v="2017-06-01T00:00:00"/>
    <d v="2025-12-31T00:00:00"/>
    <n v="75"/>
    <n v="100"/>
    <n v="72"/>
    <n v="0.96"/>
    <n v="0.72"/>
  </r>
  <r>
    <n v="175"/>
    <x v="0"/>
    <x v="8"/>
    <s v="Política Nacional de Desarrollo Productivo"/>
    <s v="No aplica"/>
    <s v="No aplica"/>
    <s v="1.67"/>
    <s v="Habilitar un sistema de información sobre acuerdos y relaciones comerciales, y estadísticas de comercio exterior de bienes, de servicios y de inversión extranjera, que sirva de consulta para usuarios particulares y funcionarios del ministerio (Línea de acción 14)."/>
    <x v="2"/>
    <s v="Ministerio de Comercio, Industria y Turismo"/>
    <s v="MinComercio"/>
    <s v="Comercio, Industria y Turismo"/>
    <x v="11"/>
    <d v="2017-01-01T00:00:00"/>
    <d v="2019-12-31T00:00:00"/>
    <n v="100"/>
    <n v="100"/>
    <n v="100"/>
    <n v="1"/>
    <n v="1"/>
  </r>
  <r>
    <n v="176"/>
    <x v="0"/>
    <x v="8"/>
    <s v="Política Nacional de Desarrollo Productivo"/>
    <s v="No aplica"/>
    <s v="No aplica"/>
    <s v="1.20"/>
    <s v="Implementar una estrategia que promueva la gestión por competencias del recurso humano por parte de los empleadores, en el marco de la formación para el trabajo y en concordancia con el Sistema Nacional de Educación Terciaria (Línea de acción 3)."/>
    <x v="1"/>
    <s v="Ministerio de Trabajo"/>
    <s v="MinTrabajo"/>
    <s v="Trabajo"/>
    <x v="12"/>
    <d v="2018-01-01T00:00:00"/>
    <d v="2025-12-31T00:00:00"/>
    <n v="50"/>
    <n v="100"/>
    <n v="45"/>
    <n v="0.9"/>
    <n v="0.45"/>
  </r>
  <r>
    <n v="177"/>
    <x v="0"/>
    <x v="8"/>
    <s v="Política Nacional de Desarrollo Productivo"/>
    <s v="No aplica"/>
    <s v="No aplica"/>
    <s v="1.64"/>
    <s v="Elegir anualmente hasta tres medidas no arancelarias vigentes o en preparación identificadas como críticas por sus eventuales efectos negativos sobre el comercio internacional, y desarrollar en cada caso un análisis de impacto normativo para la identificación de la mejor alternativa que permita la consecución del objetivo de política perseguido por cada medida no arancelaria (Línea de acción 12)."/>
    <x v="0"/>
    <s v="Departamento Nacional de Planeación"/>
    <s v="DNP"/>
    <s v="Planeación"/>
    <x v="9"/>
    <d v="2017-01-01T00:00:00"/>
    <d v="2019-12-31T00:00:00"/>
    <n v="3"/>
    <n v="3"/>
    <n v="3"/>
    <n v="1"/>
    <n v="1"/>
  </r>
  <r>
    <n v="178"/>
    <x v="0"/>
    <x v="8"/>
    <s v="Política Nacional de Desarrollo Productivo"/>
    <s v="No aplica"/>
    <s v="No aplica"/>
    <s v="1.66"/>
    <s v="Gestionar acuerdos entre la Policía Nacional de Colombia y las entidades de control de comercio exterior, como Migración Colombia, DIAN, Aerocivil, Ministerio de Transporte, entre otras, para que dichas entidades proporcionen información relacionada con antecedentes de los usuarios de comercio exterior, que le permita a la Dirección de Antinarcóticos mejorar su gestión de riesgos (Línea de acción 13)."/>
    <x v="2"/>
    <s v="Ministerio de Comercio, Industria y Turismo"/>
    <s v="MinComercio"/>
    <s v="Comercio, Industria y Turismo"/>
    <x v="11"/>
    <d v="2017-01-01T00:00:00"/>
    <d v="2018-12-31T00:00:00"/>
    <n v="5"/>
    <n v="5"/>
    <n v="5"/>
    <n v="1"/>
    <n v="1"/>
  </r>
  <r>
    <n v="179"/>
    <x v="0"/>
    <x v="8"/>
    <s v="Política Nacional de Desarrollo Productivo"/>
    <s v="No aplica"/>
    <s v="No aplica"/>
    <s v="1.68"/>
    <s v="Capacitar diferentes actores privados interesados en acceder a información sobre las operaciones de comercio exterior, sistema nacional de propiedad intelectual y sistemas de contratación pública en mercados con los que se tiene acuerdo comercial vigente (Línea de acción 14)."/>
    <x v="2"/>
    <s v="Ministerio de Comercio, Industria y Turismo"/>
    <s v="MinComercio"/>
    <s v="Comercio, Industria y Turismo"/>
    <x v="11"/>
    <d v="2016-10-01T00:00:00"/>
    <d v="2018-12-31T00:00:00"/>
    <n v="51"/>
    <n v="51"/>
    <n v="101"/>
    <n v="1"/>
    <n v="1"/>
  </r>
  <r>
    <n v="180"/>
    <x v="0"/>
    <x v="8"/>
    <s v="Política Nacional de Desarrollo Productivo"/>
    <s v="No aplica"/>
    <s v="No aplica"/>
    <s v="1.56"/>
    <s v="Crear y ejecutar un Programa de Adopción de Normas Técnicas (Línea de acción 9)."/>
    <x v="2"/>
    <s v="Ministerio de Comercio, Industria y Turismo"/>
    <s v="MinComercio"/>
    <s v="Comercio, Industria y Turismo"/>
    <x v="11"/>
    <d v="2017-07-01T00:00:00"/>
    <d v="2022-12-31T00:00:00"/>
    <n v="60"/>
    <n v="100"/>
    <n v="40"/>
    <n v="0.66666666666666663"/>
    <n v="0.4"/>
  </r>
  <r>
    <n v="181"/>
    <x v="0"/>
    <x v="8"/>
    <s v="Política Nacional de Desarrollo Productivo"/>
    <s v="No aplica"/>
    <s v="No aplica"/>
    <s v="1.37"/>
    <s v="Desarrollar un portafolio de financiación dirigido a promover la innovación (Línea de acción 4)."/>
    <x v="2"/>
    <s v="Banco de Comercio Exterior S.A"/>
    <s v="Bancóldex"/>
    <s v="Comercio, Industria y Turismo"/>
    <x v="11"/>
    <d v="2016-08-08T00:00:00"/>
    <d v="2025-12-31T00:00:00"/>
    <n v="100"/>
    <n v="100"/>
    <n v="100"/>
    <n v="1"/>
    <n v="1"/>
  </r>
  <r>
    <n v="182"/>
    <x v="0"/>
    <x v="8"/>
    <s v="Política Nacional de Desarrollo Productivo"/>
    <s v="No aplica"/>
    <s v="No aplica"/>
    <s v="1.55"/>
    <s v="Efectuar el levantamiento de datos de exigencias técnicas por mercado (normas técnicas, requisitos de calidad voluntarios y reglamentos técnicos) y productos para ser publicados y difundidos a través de una plataforma web del sector (Línea de acción 9)."/>
    <x v="1"/>
    <s v="Procolombia"/>
    <s v="ProColombia"/>
    <s v="Comercio, Industria y Turismo"/>
    <x v="11"/>
    <d v="2017-01-01T00:00:00"/>
    <d v="2019-06-30T00:00:00"/>
    <n v="100"/>
    <n v="100"/>
    <n v="100"/>
    <n v="1"/>
    <n v="1"/>
  </r>
  <r>
    <n v="183"/>
    <x v="0"/>
    <x v="8"/>
    <s v="Política Nacional de Desarrollo Productivo"/>
    <s v="No aplica"/>
    <s v="No aplica"/>
    <s v="1.38"/>
    <s v="Elaborar una propuesta técnica al Consejo de Beneficios Tributarios que permita ampliar el alcance de las tipologías y mecanismos orientados a promover el emprendimiento, el desarrollo tecnológico y la innovación (Línea de acción 4)."/>
    <x v="2"/>
    <s v="Ministerio de Comercio, Industria y Turismo"/>
    <s v="MinComercio"/>
    <s v="Comercio, Industria y Turismo"/>
    <x v="11"/>
    <d v="2018-01-01T00:00:00"/>
    <d v="2019-06-30T00:00:00"/>
    <n v="100"/>
    <n v="100"/>
    <n v="100"/>
    <n v="1"/>
    <n v="1"/>
  </r>
  <r>
    <n v="184"/>
    <x v="0"/>
    <x v="8"/>
    <s v="Política Nacional de Desarrollo Productivo"/>
    <s v="No aplica"/>
    <s v="No aplica"/>
    <s v="1.40"/>
    <s v="Modificar el decreto reglamentario y demás normas del Fondo de Inversiones de Capital de Riesgo que administra el Fondo para el Financiamiento del Sector Agropecuario (Finagro), con el fin de ampliar el tipo de inversiones que dicho fondo puede apalancar, facilitar la entrada de inversionistas privados, permitir su participación en fondos de capital privado, y establecer los mecanismos de salida de la participación que tiene el Gobierno en las inversiones realizadas por el fondo (Línea de acción 4)."/>
    <x v="0"/>
    <s v="Ministerio de Agricultura y Desarrollo Rural"/>
    <s v="MinAgricultura"/>
    <s v="Agropecuario, Pesquero y Desarrollo Rural"/>
    <x v="7"/>
    <d v="2016-08-08T00:00:00"/>
    <d v="2017-12-31T00:00:00"/>
    <n v="100"/>
    <n v="100"/>
    <n v="70"/>
    <n v="0.7"/>
    <n v="0.7"/>
  </r>
  <r>
    <n v="185"/>
    <x v="0"/>
    <x v="8"/>
    <s v="Política Nacional de Desarrollo Productivo"/>
    <s v="No aplica"/>
    <s v="No aplica"/>
    <s v="1.33"/>
    <s v="Realizar un análisis de impacto normativo para superar las barreras para la creación de nuevos instrumentos de financiamiento en etapa temprana como crowd-funding y corporate venturing (Línea de acción 4)."/>
    <x v="0"/>
    <s v="Departamento Nacional de Planeación"/>
    <s v="DNP"/>
    <s v="Planeación"/>
    <x v="9"/>
    <d v="2016-08-08T00:00:00"/>
    <d v="2017-12-31T00:00:00"/>
    <n v="100"/>
    <n v="100"/>
    <n v="100"/>
    <n v="1"/>
    <n v="1"/>
  </r>
  <r>
    <n v="186"/>
    <x v="0"/>
    <x v="8"/>
    <s v="Política Nacional de Desarrollo Productivo"/>
    <s v="No aplica"/>
    <s v="No aplica"/>
    <s v="3.3"/>
    <s v="Definir una agenda nacional de emprendimiento e innovación con visión de mediano y largo plazo, en conjunto con las regiones y el sector privado (Línea de acción 20)."/>
    <x v="2"/>
    <s v="Ministerio de Comercio, Industria y Turismo"/>
    <s v="MinComercio"/>
    <s v="Comercio, Industria y Turismo"/>
    <x v="11"/>
    <d v="2016-08-08T00:00:00"/>
    <d v="2017-08-31T00:00:00"/>
    <n v="100"/>
    <n v="100"/>
    <n v="100"/>
    <n v="1"/>
    <n v="1"/>
  </r>
  <r>
    <n v="187"/>
    <x v="0"/>
    <x v="8"/>
    <s v="Política Nacional de Desarrollo Productivo"/>
    <s v="No aplica"/>
    <s v="No aplica"/>
    <s v="3.2"/>
    <s v="Presentar a las entidades y actores del Sistema Nacional de Competitividad, Ciencia, Tecnología e Innovación (SNCCTI) propuesta de configuración de los roles y responsabilidades de las entidades del Gobierno nacional en materia de transferencia de conocimiento y tecnología, innovación y emprendimiento (Línea de acción 20)."/>
    <x v="2"/>
    <s v="Departamento Administrativo de la Presidencia de la República"/>
    <s v="DAPRE"/>
    <s v="Presidencia de la República"/>
    <x v="10"/>
    <d v="2016-10-01T00:00:00"/>
    <d v="2017-07-31T00:00:00"/>
    <n v="100"/>
    <n v="100"/>
    <n v="100"/>
    <n v="1"/>
    <n v="1"/>
  </r>
  <r>
    <n v="188"/>
    <x v="0"/>
    <x v="8"/>
    <s v="Política Nacional de Desarrollo Productivo"/>
    <s v="No aplica"/>
    <s v="No aplica"/>
    <s v="3.1"/>
    <s v="Reglamentar la coordinación requerida entre los Sistemas de Competitividad e Innovación y de Ciencia, Tecnología e Innovación (Línea de acción 20)."/>
    <x v="0"/>
    <s v="Departamento Administrativo de la Presidencia de la República"/>
    <s v="DAPRE"/>
    <s v="Presidencia de la República"/>
    <x v="10"/>
    <d v="2016-08-08T00:00:00"/>
    <d v="2017-12-31T00:00:00"/>
    <n v="100"/>
    <n v="100"/>
    <n v="100"/>
    <n v="1"/>
    <n v="1"/>
  </r>
  <r>
    <n v="189"/>
    <x v="0"/>
    <x v="8"/>
    <s v="Política Nacional de Desarrollo Productivo"/>
    <s v="No aplica"/>
    <s v="No aplica"/>
    <s v="1.15"/>
    <s v="Consolidar la estrategia de promoción de una mentalidad y cultura favorables a la productividad, la innovación y el emprendimiento (Línea de acción 2)."/>
    <x v="2"/>
    <s v="Ministerio de Comercio, Industria y Turismo"/>
    <s v="MinComercio"/>
    <s v="Comercio, Industria y Turismo"/>
    <x v="11"/>
    <d v="2016-10-01T00:00:00"/>
    <d v="2025-12-31T00:00:00"/>
    <n v="50"/>
    <n v="100"/>
    <n v="100"/>
    <n v="1"/>
    <n v="1"/>
  </r>
  <r>
    <n v="190"/>
    <x v="0"/>
    <x v="8"/>
    <s v="Política Nacional de Desarrollo Productivo"/>
    <s v="No aplica"/>
    <s v="No aplica"/>
    <s v="1.13"/>
    <s v="Formular un proyecto estandarizado para implementar programas regionales de innovación y emprendimiento (Línea de acción 2)."/>
    <x v="2"/>
    <s v="Ministerio de Comercio, Industria y Turismo"/>
    <s v="MinComercio"/>
    <s v="Comercio, Industria y Turismo"/>
    <x v="11"/>
    <d v="2016-10-01T00:00:00"/>
    <d v="2017-12-31T00:00:00"/>
    <n v="100"/>
    <n v="100"/>
    <n v="100"/>
    <n v="1"/>
    <n v="1"/>
  </r>
  <r>
    <n v="191"/>
    <x v="0"/>
    <x v="8"/>
    <s v="Política Nacional de Desarrollo Productivo"/>
    <s v="No aplica"/>
    <s v="No aplica"/>
    <s v="1.12"/>
    <s v="Diseñar e implementar un programa para el fortalecimiento y desarrollo de capacidades en emprendimiento tales como mentorías y entrenamientos (Línea de acción 2)."/>
    <x v="2"/>
    <s v="Ministerio de Comercio, Industria y Turismo"/>
    <s v="MinComercio"/>
    <s v="Comercio, Industria y Turismo"/>
    <x v="11"/>
    <d v="2017-01-01T00:00:00"/>
    <d v="2025-12-31T00:00:00"/>
    <n v="2447"/>
    <n v="8620"/>
    <n v="1374"/>
    <n v="0.56150388230486314"/>
    <n v="0.1593967517401392"/>
  </r>
  <r>
    <n v="192"/>
    <x v="0"/>
    <x v="8"/>
    <s v="Política Nacional de Desarrollo Productivo"/>
    <s v="No aplica"/>
    <s v="No aplica"/>
    <s v="3.7"/>
    <s v="Implementar un Análisis de Gasto Público (AGP) en ciencia, tecnología e innovación (CTI) a nivel de eficiencia y eficacia (Línea de acción 21)."/>
    <x v="2"/>
    <s v="Departamento Nacional de Planeación"/>
    <s v="DNP"/>
    <s v="Planeación"/>
    <x v="9"/>
    <d v="2018-01-01T00:00:00"/>
    <d v="2018-07-31T00:00:00"/>
    <n v="100"/>
    <n v="100"/>
    <n v="100"/>
    <n v="1"/>
    <n v="1"/>
  </r>
  <r>
    <n v="193"/>
    <x v="0"/>
    <x v="8"/>
    <s v="Política Nacional de Desarrollo Productivo"/>
    <s v="No aplica"/>
    <s v="No aplica"/>
    <s v="3.6"/>
    <s v="Implementar un Análisis de Gasto Público (AGP) en ciencia, tecnología e innovación (CTI)a nivel de funcionalidad y gobernanza (Línea de acción 21)."/>
    <x v="0"/>
    <s v="Departamento Nacional de Planeación"/>
    <s v="DNP"/>
    <s v="Planeación"/>
    <x v="9"/>
    <d v="2017-01-01T00:00:00"/>
    <d v="2025-07-31T00:00:00"/>
    <n v="40"/>
    <n v="100"/>
    <n v="55"/>
    <n v="1"/>
    <n v="0.55000000000000004"/>
  </r>
  <r>
    <n v="194"/>
    <x v="0"/>
    <x v="8"/>
    <s v="Política Nacional de Desarrollo Productivo"/>
    <s v="No aplica"/>
    <s v="No aplica"/>
    <s v="3.8"/>
    <s v="Incorporar en el proceso de revisión presupuestal el último Plan de Transferencia e Implementación de Recomendaciones (PTIR) disponible (Línea de acción 21)."/>
    <x v="2"/>
    <s v="Departamento Nacional de Planeación"/>
    <s v="DNP"/>
    <s v="Planeación"/>
    <x v="9"/>
    <d v="2016-10-01T00:00:00"/>
    <d v="2017-12-31T00:00:00"/>
    <n v="100"/>
    <n v="100"/>
    <n v="100"/>
    <n v="1"/>
    <n v="1"/>
  </r>
  <r>
    <n v="195"/>
    <x v="0"/>
    <x v="8"/>
    <s v="Política Nacional de Desarrollo Productivo"/>
    <s v="No aplica"/>
    <s v="No aplica"/>
    <s v="3.9"/>
    <s v="Orientar los Planes y acuerdos estratégicos departamentales de ciencia, tecnología e innovación (PAED de CTI) hacia el cumplimiento de los objetivos y las estrategias de la política vigente de ciencia, tecnología e innovación (CTI) [Línea de acción 21]."/>
    <x v="1"/>
    <s v="Departamento Nacional de Planeación"/>
    <s v="DNP"/>
    <s v="Planeación"/>
    <x v="9"/>
    <d v="2016-10-01T00:00:00"/>
    <d v="2018-12-31T00:00:00"/>
    <n v="100"/>
    <n v="100"/>
    <n v="100"/>
    <n v="1"/>
    <n v="1"/>
  </r>
  <r>
    <n v="196"/>
    <x v="0"/>
    <x v="8"/>
    <s v="Política Nacional de Desarrollo Productivo"/>
    <s v="No aplica"/>
    <s v="No aplica"/>
    <s v="1.25"/>
    <s v="Aplicar la metodología a través de la Red de observatorios regionales de mercado de trabajo (RED ORMET), con el apoyo de las comisiones regionales de competitividad, para la identificación de brechas de capital humano que afectan a las apuestas productivas priorizadas en el marco de esta política de desarrollo productivo (Línea de acción 3)."/>
    <x v="1"/>
    <s v="Ministerio de Trabajo"/>
    <s v="MinTrabajo"/>
    <s v="Trabajo"/>
    <x v="12"/>
    <d v="2017-06-01T00:00:00"/>
    <d v="2021-06-01T00:00:00"/>
    <n v="7"/>
    <n v="10"/>
    <n v="25"/>
    <n v="1"/>
    <n v="1"/>
  </r>
  <r>
    <n v="197"/>
    <x v="0"/>
    <x v="8"/>
    <s v="Política Nacional de Desarrollo Productivo"/>
    <s v="No aplica"/>
    <s v="No aplica"/>
    <s v="1.43"/>
    <s v="Desarrollar un sistema de información en línea para el programa de servicios de emparejamiento, que contenga tanto el registro de productores nacionales de bienes, como el registro de empresas compradoras y sus necesidades de insumos y bienes intermedios. Esta acción se desarrollará con el apoyo del Ministerio de Agricultura y Desarrollo Rural y bajo la coordinación de la Alta Consejería Presidencial para el Sector Privado y Competitividad (Línea de acción 6)."/>
    <x v="2"/>
    <s v="Ministerio de Comercio, Industria y Turismo"/>
    <s v="MinComercio"/>
    <s v="Comercio, Industria y Turismo"/>
    <x v="11"/>
    <d v="2016-08-08T00:00:00"/>
    <d v="2025-12-31T00:00:00"/>
    <n v="75"/>
    <n v="100"/>
    <n v="100"/>
    <n v="1"/>
    <n v="1"/>
  </r>
  <r>
    <n v="198"/>
    <x v="0"/>
    <x v="8"/>
    <s v="Política Nacional de Desarrollo Productivo"/>
    <s v="No aplica"/>
    <s v="No aplica"/>
    <s v="1.44"/>
    <s v="Robustecer la plataforma web Agronet con información de registro de proveedores agropecuarios locales (y su oferta de bienes y servicios caracterizada) y compradores nacionales e internacionales (y sus necesidades caracterizadas) y garantizar su interoperabilidad con el sistema de información en línea del programa de servicios de emparejamiento. Este sistema de información lo desarrollará en conjunto con el Ministerio de Comercio, Industria y Turismo y bajo la coordinación de la Alta Consejería Presidencial para el Sector Privado y Competitividad (Línea de acción 6)."/>
    <x v="0"/>
    <s v="Ministerio de Agricultura y Desarrollo Rural"/>
    <s v="MinAgricultura"/>
    <s v="Agropecuario, Pesquero y Desarrollo Rural"/>
    <x v="7"/>
    <d v="2016-08-08T00:00:00"/>
    <d v="2025-12-31T00:00:00"/>
    <n v="79"/>
    <n v="100"/>
    <n v="80"/>
    <n v="1"/>
    <n v="0.8"/>
  </r>
  <r>
    <n v="199"/>
    <x v="0"/>
    <x v="8"/>
    <s v="Política Nacional de Desarrollo Productivo"/>
    <s v="No aplica"/>
    <s v="No aplica"/>
    <s v="1.45"/>
    <s v="Realizar eventos de emparejamiento para el sector industria, como ruedas de negocios inversas, citas empresariales o talleres, en el marco del programa de servicios de emparejamiento (Línea de acción 6)."/>
    <x v="2"/>
    <s v="Procolombia"/>
    <s v="ProColombia"/>
    <s v="Comercio, Industria y Turismo"/>
    <x v="11"/>
    <d v="2017-01-01T00:00:00"/>
    <d v="2022-01-01T00:00:00"/>
    <n v="7"/>
    <n v="11"/>
    <n v="123"/>
    <n v="1"/>
    <n v="1"/>
  </r>
  <r>
    <n v="200"/>
    <x v="0"/>
    <x v="8"/>
    <s v="Política Nacional de Desarrollo Productivo"/>
    <s v="No aplica"/>
    <s v="No aplica"/>
    <s v="1.26"/>
    <s v="Ofertar programas de formación profesional para dar respuesta a lo formulado en los planes de acción para el cierre de brechas de capital humano elaborados por las comisiones regionales de competitividad (Línea de acción 3)."/>
    <x v="1"/>
    <s v="Servicio Nacional de Aprendizaje"/>
    <s v="SENA"/>
    <s v="Trabajo"/>
    <x v="12"/>
    <d v="2017-06-01T00:00:00"/>
    <d v="2025-12-31T00:00:00"/>
    <n v="60"/>
    <n v="132"/>
    <n v="44"/>
    <n v="0.73333333333333328"/>
    <n v="0.33333333333333331"/>
  </r>
  <r>
    <n v="201"/>
    <x v="0"/>
    <x v="8"/>
    <s v="Política Nacional de Desarrollo Productivo"/>
    <s v="No aplica"/>
    <s v="No aplica"/>
    <s v="1.28"/>
    <s v="Articular los proyectos de regionalización de educación superior a nivel departamental o regional con la estrategia de priorización de la política de desarrollo productivo, de manera que dichos proyectos den respuesta a las necesidades de educación superior identificadas para las apuestas productivas priorizadas (Línea de acción 3)."/>
    <x v="1"/>
    <s v="Ministerio de Educación Nacional"/>
    <s v="MinEducación"/>
    <s v="Educación"/>
    <x v="13"/>
    <d v="2018-01-01T00:00:00"/>
    <d v="2025-12-31T00:00:00"/>
    <n v="14"/>
    <n v="32"/>
    <n v="0"/>
    <n v="0"/>
    <n v="0"/>
  </r>
  <r>
    <n v="202"/>
    <x v="0"/>
    <x v="8"/>
    <s v="Política Nacional de Desarrollo Productivo"/>
    <s v="No aplica"/>
    <s v="No aplica"/>
    <s v="1.6"/>
    <s v="Otorgar apoyo financiero a los prestadores de servicios especializados para la transferencia de conocimiento y tecnología en función del desempeño de las unidades productoras apoyadas por estas."/>
    <x v="1"/>
    <s v="Ministerio de Comercio, Industria y Turismo"/>
    <s v="MinComercio"/>
    <s v="Comercio, Industria y Turismo"/>
    <x v="11"/>
    <d v="2018-01-01T00:00:00"/>
    <d v="2025-12-31T00:00:00"/>
    <n v="700"/>
    <n v="3910"/>
    <n v="176"/>
    <n v="0.25142857142857145"/>
    <n v="4.5012787723785169E-2"/>
  </r>
  <r>
    <n v="203"/>
    <x v="0"/>
    <x v="8"/>
    <s v="Política Nacional de Desarrollo Productivo"/>
    <s v="No aplica"/>
    <s v="No aplica"/>
    <s v="1.16"/>
    <s v="Diseñar las cualificaciones que sean demandadas por aquellos sectores productivos priorizados en el marco de esta PDP, y que sean de la competencia del sector educación del Gobierno nacional (Línea de acción 3) [Ministerio de Educación Nacional]."/>
    <x v="1"/>
    <s v="Ministerio de Educación Nacional"/>
    <s v="MinEducación"/>
    <s v="Educación"/>
    <x v="13"/>
    <d v="2017-06-01T00:00:00"/>
    <d v="2025-12-31T00:00:00"/>
    <n v="4"/>
    <n v="9"/>
    <n v="3"/>
    <n v="0.75"/>
    <n v="0.33333333333333331"/>
  </r>
  <r>
    <n v="204"/>
    <x v="0"/>
    <x v="8"/>
    <s v="Política Nacional de Desarrollo Productivo"/>
    <s v="No aplica"/>
    <s v="No aplica"/>
    <s v="1.17"/>
    <s v="Diseñar las cualificaciones que sean demandadas por aquellos sectores productivos priorizados en el marco de esta PDP, y que sean de la competencia del sector trabajo del Gobierno nacional [Ministerio del Trabajo y Servicio Nacional de Aprendizaje] (Línea de acción 3)."/>
    <x v="1"/>
    <s v="Ministerio de Trabajo"/>
    <s v="MinTrabajo"/>
    <s v="Trabajo"/>
    <x v="12"/>
    <d v="2017-06-01T00:00:00"/>
    <d v="2025-12-31T00:00:00"/>
    <n v="4"/>
    <n v="9"/>
    <n v="5"/>
    <n v="1"/>
    <n v="0.55555555555555558"/>
  </r>
  <r>
    <n v="205"/>
    <x v="0"/>
    <x v="8"/>
    <s v="Política Nacional de Desarrollo Productivo"/>
    <s v="No aplica"/>
    <s v="No aplica"/>
    <s v="1.46"/>
    <s v="Realizar eventos de emparejamiento para el sector agropecuario, como ruedas de negocios inversas, citas empresariales o talleres, en el marco del programa de servicios de emparejamiento (Línea de acción 6)."/>
    <x v="2"/>
    <s v="Ministerio de Agricultura y Desarrollo Rural"/>
    <s v="MinAgricultura"/>
    <s v="Agropecuario, Pesquero y Desarrollo Rural"/>
    <x v="7"/>
    <d v="2017-01-01T00:00:00"/>
    <d v="2025-12-31T00:00:00"/>
    <n v="4"/>
    <n v="9"/>
    <n v="12"/>
    <n v="1"/>
    <n v="1"/>
  </r>
  <r>
    <n v="206"/>
    <x v="0"/>
    <x v="8"/>
    <s v="Política Nacional de Desarrollo Productivo"/>
    <s v="No aplica"/>
    <s v="No aplica"/>
    <s v="1.31"/>
    <s v="Estructurar un fondo de fondos, en seguimiento de lo establecido en el Artículo 14 de la Ley 1753 de 2015 (Línea de acción 4)."/>
    <x v="2"/>
    <s v="Ministerio de Comercio, Industria y Turismo"/>
    <s v="MinComercio"/>
    <s v="Comercio, Industria y Turismo"/>
    <x v="11"/>
    <d v="2016-08-08T00:00:00"/>
    <d v="2018-12-31T00:00:00"/>
    <n v="100"/>
    <n v="100"/>
    <n v="100"/>
    <n v="1"/>
    <n v="1"/>
  </r>
  <r>
    <n v="207"/>
    <x v="0"/>
    <x v="8"/>
    <s v="Política Nacional de Desarrollo Productivo"/>
    <s v="No aplica"/>
    <s v="No aplica"/>
    <s v="1.39"/>
    <s v="Garantizar la continuidad del Fondo de Microfinanzas Rurales mediante la asignación de recursos establecidos en el Decreto 2370 de 2015, permitiendo la prestación de servicios de apoyo financiero (incremento en la cartera), asistencia técnica, fortalecimiento institucional de intermediarios, y apoyo al desarrollo sectorial de las microfinanzas rurales (Línea de acción 4)."/>
    <x v="1"/>
    <s v="Ministerio de Agricultura y Desarrollo Rural"/>
    <s v="MinAgricultura"/>
    <s v="Agropecuario, Pesquero y Desarrollo Rural"/>
    <x v="7"/>
    <d v="2016-08-08T00:00:00"/>
    <d v="2019-12-31T00:00:00"/>
    <n v="100"/>
    <n v="100"/>
    <n v="100"/>
    <n v="1"/>
    <n v="1"/>
  </r>
  <r>
    <n v="208"/>
    <x v="0"/>
    <x v="8"/>
    <s v="Política Nacional de Desarrollo Productivo"/>
    <s v="No aplica"/>
    <s v="No aplica"/>
    <s v="1.35"/>
    <s v="Implementar el plan de modernización del Fondo Emprender, respondiendo a metodologías y modelos actuales para apoyar el emprendimiento (Línea de acción 4)."/>
    <x v="2"/>
    <s v="Servicio Nacional de Aprendizaje"/>
    <s v="SENA"/>
    <s v="Trabajo"/>
    <x v="12"/>
    <d v="2016-10-01T00:00:00"/>
    <d v="2017-06-30T00:00:00"/>
    <n v="100"/>
    <n v="100"/>
    <n v="100"/>
    <n v="1"/>
    <n v="1"/>
  </r>
  <r>
    <n v="209"/>
    <x v="0"/>
    <x v="8"/>
    <s v="Política Nacional de Desarrollo Productivo"/>
    <s v="No aplica"/>
    <s v="No aplica"/>
    <s v="1.58"/>
    <s v="Implementar un programa de cofinanciación para fomentar el uso de procesos de evaluación de la conformidad para que los productos nacionales cumplan con los requisitos de mercado destino (Línea de acción 9)."/>
    <x v="2"/>
    <s v="Ministerio de Comercio, Industria y Turismo"/>
    <s v="MinComercio"/>
    <s v="Comercio, Industria y Turismo"/>
    <x v="11"/>
    <d v="2017-02-01T00:00:00"/>
    <d v="2025-12-31T00:00:00"/>
    <n v="42"/>
    <n v="100"/>
    <n v="33"/>
    <n v="0.7857142857142857"/>
    <n v="0.33"/>
  </r>
  <r>
    <n v="210"/>
    <x v="0"/>
    <x v="8"/>
    <s v="Política Nacional de Desarrollo Productivo"/>
    <s v="No aplica"/>
    <s v="No aplica"/>
    <s v="1.52"/>
    <s v="Implementar un programa para identificar y suplir las principales necesidades de ensayos y mediciones, con el fin de desarrollar la oferta de infraestructura y las capacidades técnicas que requiere el país (Línea de acción 8)."/>
    <x v="2"/>
    <s v="Instituto Nacional de Metrología"/>
    <s v="INM"/>
    <s v="Comercio, Industria y Turismo"/>
    <x v="11"/>
    <d v="2017-02-01T00:00:00"/>
    <d v="2025-12-31T00:00:00"/>
    <n v="60"/>
    <n v="100"/>
    <n v="54"/>
    <n v="0.9"/>
    <n v="0.54"/>
  </r>
  <r>
    <n v="211"/>
    <x v="0"/>
    <x v="8"/>
    <s v="Política Nacional de Desarrollo Productivo"/>
    <s v="No aplica"/>
    <s v="No aplica"/>
    <s v="1.30"/>
    <s v="Realizar inversiones directas en fondos de capital privado, capital emprendedor y capital semilla a través de Bancóldex (Línea de acción 4)."/>
    <x v="1"/>
    <s v="Ministerio de Comercio, Industria y Turismo"/>
    <s v="MinComercio"/>
    <s v="Comercio, Industria y Turismo"/>
    <x v="11"/>
    <d v="2016-08-08T00:00:00"/>
    <d v="2018-12-31T00:00:00"/>
    <n v="153645"/>
    <n v="153645"/>
    <n v="183777"/>
    <n v="1"/>
    <n v="1"/>
  </r>
  <r>
    <n v="212"/>
    <x v="0"/>
    <x v="8"/>
    <s v="Política Nacional de Desarrollo Productivo"/>
    <s v="No aplica"/>
    <s v="No aplica"/>
    <s v="1.54"/>
    <s v="Ofertar programas de formación profesional en metrología, que incluya el desarrollo y mantenimiento de competencias para evaluación de la conformidad (Línea de acción 8)."/>
    <x v="1"/>
    <s v="Servicio Nacional de Aprendizaje"/>
    <s v="SENA"/>
    <s v="Trabajo"/>
    <x v="12"/>
    <d v="2017-01-01T00:00:00"/>
    <d v="2025-12-31T00:00:00"/>
    <n v="8"/>
    <n v="17"/>
    <n v="4"/>
    <n v="0.5"/>
    <n v="0.23529411764705882"/>
  </r>
  <r>
    <n v="213"/>
    <x v="0"/>
    <x v="8"/>
    <s v="Política Nacional de Desarrollo Productivo"/>
    <s v="No aplica"/>
    <s v="No aplica"/>
    <s v="1.32"/>
    <s v="Implementar instrumentos (como convocatorias, convenios, entre otros) que promuevan la creación de fondos de capital privado y de riesgo, así como otros instrumentos de financiación en etapa temprana (Línea de acción 4)."/>
    <x v="1"/>
    <s v="Ministerio de Comercio, Industria y Turismo"/>
    <s v="MinComercio"/>
    <s v="Comercio, Industria y Turismo"/>
    <x v="11"/>
    <d v="2016-08-08T00:00:00"/>
    <d v="2025-12-31T00:00:00"/>
    <n v="55680"/>
    <n v="209989"/>
    <n v="179350"/>
    <n v="1"/>
    <n v="0.85409235721871146"/>
  </r>
  <r>
    <n v="214"/>
    <x v="0"/>
    <x v="8"/>
    <s v="Política Nacional de Desarrollo Productivo"/>
    <s v="No aplica"/>
    <s v="No aplica"/>
    <s v="1.8"/>
    <s v="Definir un modelo en materia de cofinanciación de iniciativas de desarrollo tecnológico e innovación , con roles específicos para diferentes entidades (Línea de acción 2)."/>
    <x v="2"/>
    <s v="Ministerio de Comercio, Industria y Turismo"/>
    <s v="MinComercio"/>
    <s v="Comercio, Industria y Turismo"/>
    <x v="11"/>
    <d v="2017-01-01T00:00:00"/>
    <d v="2017-12-31T00:00:00"/>
    <n v="100"/>
    <n v="100"/>
    <n v="100"/>
    <n v="1"/>
    <n v="1"/>
  </r>
  <r>
    <n v="215"/>
    <x v="0"/>
    <x v="8"/>
    <s v="Política Nacional de Desarrollo Productivo"/>
    <s v="No aplica"/>
    <s v="No aplica"/>
    <s v="1.10"/>
    <s v="Desarrollar programas para la consolidación de la innovación a nivel empresarial (Línea de acción 2)."/>
    <x v="2"/>
    <s v="Ministerio de Comercio, Industria y Turismo"/>
    <s v="MinComercio"/>
    <s v="Comercio, Industria y Turismo"/>
    <x v="11"/>
    <d v="2016-10-01T00:00:00"/>
    <d v="2025-12-31T00:00:00"/>
    <n v="918"/>
    <n v="2218"/>
    <n v="1288"/>
    <n v="1"/>
    <n v="0.58070333633904414"/>
  </r>
  <r>
    <n v="216"/>
    <x v="0"/>
    <x v="8"/>
    <s v="Política Nacional de Desarrollo Productivo"/>
    <s v="No aplica"/>
    <s v="No aplica"/>
    <s v="1.9"/>
    <s v="Incluir en el modelo de cofinanciación el mecanismo de bonos de innovación (Línea de acción 2)."/>
    <x v="2"/>
    <s v="Ministerio de Comercio, Industria y Turismo"/>
    <s v="MinComercio"/>
    <s v="Comercio, Industria y Turismo"/>
    <x v="11"/>
    <d v="2017-01-01T00:00:00"/>
    <d v="2025-12-31T00:00:00"/>
    <n v="1195"/>
    <n v="3127"/>
    <n v="673"/>
    <n v="0.56317991631799158"/>
    <n v="0.21522225775503678"/>
  </r>
  <r>
    <n v="217"/>
    <x v="0"/>
    <x v="8"/>
    <s v="Política Nacional de Desarrollo Productivo"/>
    <s v="No aplica"/>
    <s v="No aplica"/>
    <s v="1.14"/>
    <s v="Expandir el programa de Centros de Desarrollo Empresarial bajo la adaptación del modelo Small Business Development Centers (SBDC) [Línea de acción 2]."/>
    <x v="2"/>
    <s v="Ministerio de Comercio, Industria y Turismo"/>
    <s v="MinComercio"/>
    <s v="Comercio, Industria y Turismo"/>
    <x v="11"/>
    <d v="2016-08-08T00:00:00"/>
    <d v="2025-12-31T00:00:00"/>
    <n v="40"/>
    <n v="50"/>
    <n v="18"/>
    <n v="0.45"/>
    <n v="0.36"/>
  </r>
  <r>
    <n v="218"/>
    <x v="0"/>
    <x v="8"/>
    <s v="Política Nacional de Desarrollo Productivo"/>
    <s v="No aplica"/>
    <s v="No aplica"/>
    <s v="1.11"/>
    <s v="Apoyar financieramente a las instituciones encargadas de la incubación y aceleración de empresas en función del éxito de los proyectos que estas ejecuten (Línea de acción 2)."/>
    <x v="2"/>
    <s v="Ministerio de Comercio, Industria y Turismo"/>
    <s v="MinComercio"/>
    <s v="Comercio, Industria y Turismo"/>
    <x v="11"/>
    <d v="2018-01-01T00:00:00"/>
    <d v="2025-12-31T00:00:00"/>
    <n v="1610"/>
    <n v="6240"/>
    <n v="25"/>
    <n v="1.5527950310559006E-2"/>
    <n v="4.0064102564102561E-3"/>
  </r>
  <r>
    <n v="219"/>
    <x v="0"/>
    <x v="8"/>
    <s v="Política Nacional de Desarrollo Productivo"/>
    <s v="No aplica"/>
    <s v="No aplica"/>
    <s v="2.5"/>
    <s v="Ampliar el alcance del Atlas de Complejidad Económica para Colombia (Datlas), para aumentar su capacidad de generar propuestas de priorización que tengan en cuenta características adicionales de los diferentes municipios, como el estado de bienes públicos y las oportunidades en los sectores de servicios (Línea de acción 17)."/>
    <x v="1"/>
    <s v="Banco de Comercio Exterior S.A"/>
    <s v="Bancóldex"/>
    <s v="Comercio, Industria y Turismo"/>
    <x v="11"/>
    <d v="2016-08-08T00:00:00"/>
    <d v="2017-12-31T00:00:00"/>
    <n v="100"/>
    <n v="100"/>
    <n v="100"/>
    <n v="1"/>
    <n v="1"/>
  </r>
  <r>
    <n v="220"/>
    <x v="0"/>
    <x v="8"/>
    <s v="Política Nacional de Desarrollo Productivo"/>
    <s v="No aplica"/>
    <s v="No aplica"/>
    <s v="1.63"/>
    <s v="Evaluar programa piloto de transferencia de conocimiento y tecnología relevantes para iniciar la actividad exportadora (Línea de acción 11)."/>
    <x v="1"/>
    <s v="Ministerio de Comercio, Industria y Turismo"/>
    <s v="MinComercio"/>
    <s v="Comercio, Industria y Turismo"/>
    <x v="11"/>
    <d v="2017-07-01T00:00:00"/>
    <d v="2019-12-31T00:00:00"/>
    <n v="100"/>
    <n v="100"/>
    <n v="80"/>
    <n v="0.8"/>
    <n v="0.8"/>
  </r>
  <r>
    <n v="221"/>
    <x v="0"/>
    <x v="8"/>
    <s v="Política Nacional de Desarrollo Productivo"/>
    <s v="No aplica"/>
    <s v="No aplica"/>
    <s v="1.62"/>
    <s v="Implementar un programa piloto de transferencia de conocimiento y tecnología relevantes para iniciar la actividad exportadora (Línea de acción 11)."/>
    <x v="1"/>
    <s v="Ministerio de Comercio, Industria y Turismo"/>
    <s v="MinComercio"/>
    <s v="Comercio, Industria y Turismo"/>
    <x v="11"/>
    <d v="2017-01-01T00:00:00"/>
    <d v="2018-12-31T00:00:00"/>
    <n v="100"/>
    <n v="100"/>
    <n v="100"/>
    <n v="1"/>
    <n v="1"/>
  </r>
  <r>
    <n v="222"/>
    <x v="0"/>
    <x v="8"/>
    <s v="Política Nacional de Desarrollo Productivo"/>
    <s v="No aplica"/>
    <s v="No aplica"/>
    <s v="1.5"/>
    <s v="Implementar un sistema para el Descubrimiento y Aprovechamiento de Tecnologías Aplicables (DATA) que permita la conexión entre la oferta y demanda de soluciones tecnológicas y su implementación en el sector privado (Línea de acción 1)."/>
    <x v="0"/>
    <s v="Ministerio de Comercio, Industria y Turismo"/>
    <s v="MinComercio"/>
    <s v="Comercio, Industria y Turismo"/>
    <x v="11"/>
    <d v="2017-01-01T00:00:00"/>
    <d v="2025-12-31T00:00:00"/>
    <n v="100"/>
    <n v="100"/>
    <n v="100"/>
    <n v="1"/>
    <n v="1"/>
  </r>
  <r>
    <n v="223"/>
    <x v="0"/>
    <x v="8"/>
    <s v="Política Nacional de Desarrollo Productivo"/>
    <s v="No aplica"/>
    <s v="No aplica"/>
    <s v="1.3"/>
    <s v="Diseñar e implementar un nuevo modelo de asistencia técnica agropecuaria con acompañamiento integral (Línea de acción 1)."/>
    <x v="1"/>
    <s v="Ministerio de Agricultura y Desarrollo Rural"/>
    <s v="MinAgricultura"/>
    <s v="Agropecuario, Pesquero y Desarrollo Rural"/>
    <x v="7"/>
    <d v="2016-10-01T00:00:00"/>
    <d v="2025-12-31T00:00:00"/>
    <n v="1606102"/>
    <n v="4157669"/>
    <n v="0"/>
    <n v="0"/>
    <n v="0"/>
  </r>
  <r>
    <n v="224"/>
    <x v="0"/>
    <x v="8"/>
    <s v="Política Nacional de Desarrollo Productivo"/>
    <s v="No aplica"/>
    <s v="No aplica"/>
    <s v="1.48"/>
    <s v="Brindar asistencia técnica a unidades productoras del sector agropecuario con potencial de proveeduría para identificar brechas frente a la necesidad del comprador nacional y/o internacional (Línea de acción 6)."/>
    <x v="0"/>
    <s v="Ministerio de Agricultura y Desarrollo Rural"/>
    <s v="MinAgricultura"/>
    <s v="Agropecuario, Pesquero y Desarrollo Rural"/>
    <x v="7"/>
    <d v="2017-01-01T00:00:00"/>
    <d v="2020-12-31T00:00:00"/>
    <n v="60"/>
    <n v="60"/>
    <n v="0"/>
    <n v="0"/>
    <n v="0"/>
  </r>
  <r>
    <n v="225"/>
    <x v="0"/>
    <x v="8"/>
    <s v="Política Nacional de Desarrollo Productivo"/>
    <s v="No aplica"/>
    <s v="No aplica"/>
    <s v="1.1"/>
    <s v="Implementar el programa nacional de escalamiento de la productividad de las empresas, teniendo en cuenta los resultados de la evaluación del programa piloto de extensión tecnológica (Línea de acción 1)."/>
    <x v="2"/>
    <s v="Ministerio de Comercio, Industria y Turismo"/>
    <s v="MinComercio"/>
    <s v="Comercio, Industria y Turismo"/>
    <x v="11"/>
    <d v="2016-10-01T00:00:00"/>
    <d v="2025-12-31T00:00:00"/>
    <n v="3224"/>
    <n v="8334"/>
    <n v="2607"/>
    <n v="0.80862282878411906"/>
    <n v="0.31281497480201587"/>
  </r>
  <r>
    <n v="226"/>
    <x v="0"/>
    <x v="8"/>
    <s v="Política Nacional de Desarrollo Productivo"/>
    <s v="No aplica"/>
    <s v="No aplica"/>
    <s v="1.47"/>
    <s v="Brindar asistencia técnica a unidades productoras del sector industria con potencial de proveeduría para identificar brechas frente a la necesidad del comprador nacional y/o internacional (Línea de acción 6)."/>
    <x v="0"/>
    <s v="Ministerio de Comercio, Industria y Turismo"/>
    <s v="MinComercio"/>
    <s v="Comercio, Industria y Turismo"/>
    <x v="11"/>
    <d v="2017-01-01T00:00:00"/>
    <d v="2025-01-01T00:00:00"/>
    <n v="320"/>
    <n v="950"/>
    <n v="436"/>
    <n v="1"/>
    <n v="0.4589473684210526"/>
  </r>
  <r>
    <n v="227"/>
    <x v="0"/>
    <x v="8"/>
    <s v="Política Nacional de Desarrollo Productivo"/>
    <s v="No aplica"/>
    <s v="No aplica"/>
    <s v="1.2"/>
    <s v="Implementar el programa nacional de escalamiento de la productividad de especialistas formados, teniendo en cuenta los resultados de la evaluación del programa piloto de extensión tecnológica (Línea de acción 1)."/>
    <x v="0"/>
    <s v="Servicio Nacional de Aprendizaje"/>
    <s v="SENA"/>
    <s v="Trabajo"/>
    <x v="12"/>
    <d v="2016-10-01T00:00:00"/>
    <d v="2025-12-31T00:00:00"/>
    <n v="350"/>
    <n v="950"/>
    <n v="306"/>
    <n v="0.87428571428571433"/>
    <n v="0.32210526315789473"/>
  </r>
  <r>
    <n v="228"/>
    <x v="0"/>
    <x v="8"/>
    <s v="Política Nacional de Desarrollo Productivo"/>
    <s v="No aplica"/>
    <s v="No aplica"/>
    <s v="1.65"/>
    <s v="Ampliar la cobertura de la Ventanilla Única de Comercio Exterior (VUCE) y conectar su plataforma web con la del sistema aduanero nacional, con el fin de racionalizar los trámites y requisitos de las operaciones de comercio exterior (Línea de acción 13)."/>
    <x v="2"/>
    <s v="Ministerio de Comercio, Industria y Turismo"/>
    <s v="MinComercio"/>
    <s v="Comercio, Industria y Turismo"/>
    <x v="11"/>
    <d v="2016-08-08T00:00:00"/>
    <d v="2018-12-31T00:00:00"/>
    <n v="100"/>
    <n v="100"/>
    <n v="100"/>
    <n v="1"/>
    <n v="1"/>
  </r>
  <r>
    <n v="229"/>
    <x v="0"/>
    <x v="8"/>
    <s v="Política Nacional de Desarrollo Productivo"/>
    <s v="No aplica"/>
    <s v="No aplica"/>
    <s v="2.3"/>
    <s v="Elaborar y hacer pública la metodología tipo de identificación de apuestas productivas (Línea de acción 16)."/>
    <x v="2"/>
    <s v="Ministerio de Comercio, Industria y Turismo"/>
    <s v="MinComercio"/>
    <s v="Comercio, Industria y Turismo"/>
    <x v="11"/>
    <d v="2016-08-08T00:00:00"/>
    <d v="2017-03-31T00:00:00"/>
    <n v="100"/>
    <n v="100"/>
    <n v="100"/>
    <n v="1"/>
    <n v="1"/>
  </r>
  <r>
    <n v="230"/>
    <x v="0"/>
    <x v="8"/>
    <s v="Política Nacional de Desarrollo Productivo"/>
    <s v="No aplica"/>
    <s v="No aplica"/>
    <s v="2.6"/>
    <s v="Elaborar y publicar anualmente el Índice Departamental de Innovación de Colombia (IDIC) [Línea de acción 17]."/>
    <x v="2"/>
    <s v="Departamento Nacional de Planeación"/>
    <s v="DNP"/>
    <s v="Planeación"/>
    <x v="9"/>
    <d v="2016-10-01T00:00:00"/>
    <d v="2025-07-31T00:00:00"/>
    <n v="100"/>
    <n v="100"/>
    <n v="23.7"/>
    <n v="0.23699999999999999"/>
    <n v="0.23699999999999999"/>
  </r>
  <r>
    <n v="231"/>
    <x v="0"/>
    <x v="8"/>
    <s v="Política Nacional de Desarrollo Productivo"/>
    <s v="No aplica"/>
    <s v="No aplica"/>
    <s v="2.9"/>
    <s v="Presentar a la Comisión Rectora del Sistema General de Regalías (SGR) la propuesta de política de inversión de los recursos del Fondo de Ciencia, Tecnología e Innovación del SGR [Línea de acción 19]."/>
    <x v="2"/>
    <s v="Departamento Nacional de Planeación"/>
    <s v="DNP"/>
    <s v="Planeación"/>
    <x v="9"/>
    <d v="2016-10-01T00:00:00"/>
    <d v="2016-12-31T00:00:00"/>
    <n v="100"/>
    <n v="100"/>
    <n v="100"/>
    <n v="1"/>
    <n v="1"/>
  </r>
  <r>
    <n v="232"/>
    <x v="0"/>
    <x v="8"/>
    <s v="Política Nacional de Desarrollo Productivo"/>
    <s v="No aplica"/>
    <s v="No aplica"/>
    <s v="2.2"/>
    <s v="Coordinar a las entidades del Sistema Nacional de Competitividad, Ciencia, Tecnología e Innovación (SNCCTI) para que éstas focalicen su oferta en los proyectos consignados en las agendas Integradas departamentales, tanto de carácter transversal, como en los proyectos de carácter vertical, particularmente, en los relacionados con las apuestas productivas departamentales, que harán parte de dichas agendas (Línea de acción 15)."/>
    <x v="1"/>
    <s v="Departamento Administrativo de la Presidencia de la República"/>
    <s v="DAPRE"/>
    <s v="Presidencia de la República"/>
    <x v="10"/>
    <d v="2017-06-01T00:00:00"/>
    <d v="2025-12-31T00:00:00"/>
    <n v="11"/>
    <n v="21"/>
    <n v="7"/>
    <n v="0.63636363636363635"/>
    <n v="0.33333333333333331"/>
  </r>
  <r>
    <n v="233"/>
    <x v="0"/>
    <x v="8"/>
    <s v="Política Nacional de Desarrollo Productivo"/>
    <s v="No aplica"/>
    <s v="No aplica"/>
    <s v="2.1"/>
    <s v="Acompañar a las comisiones regionales de competitividad, en la formulación, implementación y seguimiento de Agendas Integradas Departamentales de Competitividad, Ciencia Tecnología e Innovación (Línea de acción 15)."/>
    <x v="1"/>
    <s v="Departamento Administrativo de la Presidencia de la República"/>
    <s v="DAPRE"/>
    <s v="Presidencia de la República"/>
    <x v="10"/>
    <d v="2016-08-08T00:00:00"/>
    <d v="2018-12-31T00:00:00"/>
    <n v="21"/>
    <n v="21"/>
    <n v="22"/>
    <n v="1"/>
    <n v="1"/>
  </r>
  <r>
    <n v="234"/>
    <x v="0"/>
    <x v="9"/>
    <s v="Política nacional para la gestión integral de residuos sólidos."/>
    <s v="No aplica"/>
    <s v="No aplica"/>
    <s v="1.14"/>
    <s v="Realizar una evaluación integral detallada del estado actual de las instalaciones de gestión de residuos existentes en el país identificando sus características, condiciones, capacidades y necesidades."/>
    <x v="2"/>
    <s v="Ministerio de Ambiente y Desarrollo Sostenible"/>
    <s v="MinAmbiente"/>
    <s v="Ambiente y Desarrollo Sostenible"/>
    <x v="5"/>
    <d v="2016-07-01T00:00:00"/>
    <d v="2018-12-31T00:00:00"/>
    <n v="100"/>
    <n v="100"/>
    <n v="100"/>
    <n v="1"/>
    <n v="1"/>
  </r>
  <r>
    <n v="235"/>
    <x v="0"/>
    <x v="9"/>
    <s v="Política nacional para la gestión integral de residuos sólidos."/>
    <s v="No aplica"/>
    <s v="No aplica"/>
    <s v="1.4"/>
    <s v="Elaborar estudio que permita identificar el flujo de los residuos orgánicos y otras corrientes de residuos relevantes en el país (RCD, textiles, agrícolas no peligrosos, llantas, entre otros) a partir de sus fuentes generadoras y realizar recomendaciones sobre su gestión integral (residuos especiales, dos corrientes por año)."/>
    <x v="2"/>
    <s v="Ministerio de Ambiente y Desarrollo Sostenible"/>
    <s v="MinAmbiente"/>
    <s v="Ambiente y Desarrollo Sostenible"/>
    <x v="5"/>
    <d v="2017-07-01T00:00:00"/>
    <d v="2021-12-31T00:00:00"/>
    <n v="80"/>
    <n v="100"/>
    <n v="40"/>
    <n v="0.5"/>
    <n v="0.4"/>
  </r>
  <r>
    <n v="236"/>
    <x v="0"/>
    <x v="9"/>
    <s v="Política nacional para la gestión integral de residuos sólidos."/>
    <s v="No aplica"/>
    <s v="No aplica"/>
    <s v="4.2"/>
    <s v="Establecer los procedimientos para el control del movimiento transfronterizo de residuos sólidos no peligrosos destinados a tratamiento y aprovechamiento."/>
    <x v="2"/>
    <s v="Ministerio de Ambiente y Desarrollo Sostenible"/>
    <s v="MinAmbiente"/>
    <s v="Ambiente y Desarrollo Sostenible"/>
    <x v="5"/>
    <d v="2016-07-01T00:00:00"/>
    <d v="2017-12-31T00:00:00"/>
    <n v="100"/>
    <n v="100"/>
    <n v="100"/>
    <n v="1"/>
    <n v="1"/>
  </r>
  <r>
    <n v="237"/>
    <x v="0"/>
    <x v="9"/>
    <s v="Política nacional para la gestión integral de residuos sólidos."/>
    <s v="No aplica"/>
    <s v="No aplica"/>
    <s v="1.15"/>
    <s v="Expedir instrumento normativo para la implementación de los estándares de desempeño en el manejo de la infraestructura de la Gestión Integral de Residuos Sólidos (GIRS) que incluya un plan de incentivos para las empresas que gestionen residuos con dichos estándares."/>
    <x v="2"/>
    <s v="Ministerio de Ambiente y Desarrollo Sostenible"/>
    <s v="MinAmbiente"/>
    <s v="Ambiente y Desarrollo Sostenible"/>
    <x v="5"/>
    <d v="2016-09-01T00:00:00"/>
    <d v="2017-12-31T00:00:00"/>
    <n v="100"/>
    <n v="100"/>
    <n v="75"/>
    <n v="0.75"/>
    <n v="0.75"/>
  </r>
  <r>
    <n v="238"/>
    <x v="0"/>
    <x v="9"/>
    <s v="Política nacional para la gestión integral de residuos sólidos."/>
    <s v="No aplica"/>
    <s v="No aplica"/>
    <s v="4.3"/>
    <s v="Reglamentar los procedimientos para el control del movimiento transfronterizo de residuos no peligrosos destinados al tratamiento y aprovechamiento."/>
    <x v="2"/>
    <s v="Ministerio de Ambiente y Desarrollo Sostenible"/>
    <s v="MinAmbiente"/>
    <s v="Ambiente y Desarrollo Sostenible"/>
    <x v="5"/>
    <d v="2017-07-01T00:00:00"/>
    <d v="2018-12-31T00:00:00"/>
    <n v="100"/>
    <n v="100"/>
    <n v="30"/>
    <n v="0.3"/>
    <n v="0.3"/>
  </r>
  <r>
    <n v="239"/>
    <x v="0"/>
    <x v="9"/>
    <s v="Política nacional para la gestión integral de residuos sólidos."/>
    <s v="No aplica"/>
    <s v="No aplica"/>
    <s v="1.16"/>
    <s v="Revisión y actualización del reglamento técnico para el servicio público de aseo en las actividades de corte de césped, poda de árboles, lavado de áreas públicas, cestas, limpieza de playas rivereñas y costeras, aprovechamiento, tratamiento de residuos sólidos."/>
    <x v="2"/>
    <s v="Ministerio de Vivienda, Ciudad y Territorio"/>
    <s v="MinVivienda"/>
    <s v="Vivienda, Ciudad y Territorio"/>
    <x v="6"/>
    <d v="2017-07-01T00:00:00"/>
    <d v="2019-12-31T00:00:00"/>
    <n v="100"/>
    <n v="100"/>
    <n v="60"/>
    <n v="0.6"/>
    <n v="0.6"/>
  </r>
  <r>
    <n v="240"/>
    <x v="0"/>
    <x v="9"/>
    <s v="Política nacional para la gestión integral de residuos sólidos."/>
    <s v="No aplica"/>
    <s v="No aplica"/>
    <s v="1.9"/>
    <s v="Ampliar el espectro de bienes y servicios incluidos en el marco del programa de compras públicas sostenibles."/>
    <x v="1"/>
    <s v="Ministerio de Ambiente y Desarrollo Sostenible"/>
    <s v="MinAmbiente"/>
    <s v="Ambiente y Desarrollo Sostenible"/>
    <x v="5"/>
    <d v="2018-07-01T00:00:00"/>
    <d v="2030-06-30T00:00:00"/>
    <n v="3"/>
    <n v="13"/>
    <n v="1"/>
    <n v="0.33333333333333331"/>
    <n v="7.6923076923076927E-2"/>
  </r>
  <r>
    <n v="241"/>
    <x v="0"/>
    <x v="9"/>
    <s v="Política nacional para la gestión integral de residuos sólidos."/>
    <s v="No aplica"/>
    <s v="No aplica"/>
    <s v="1.18"/>
    <s v="Elaborar plan para el cierre de los botaderos a cielo abierto y otras formas inadecuadas de disposición final aún existentes en el país."/>
    <x v="2"/>
    <s v="Departamento Nacional de Planeación"/>
    <s v="DNP"/>
    <s v="Planeación"/>
    <x v="9"/>
    <d v="2018-01-01T00:00:00"/>
    <d v="2019-12-31T00:00:00"/>
    <n v="100"/>
    <n v="100"/>
    <n v="100"/>
    <n v="1"/>
    <n v="1"/>
  </r>
  <r>
    <n v="242"/>
    <x v="0"/>
    <x v="9"/>
    <s v="Política nacional para la gestión integral de residuos sólidos."/>
    <s v="No aplica"/>
    <s v="No aplica"/>
    <s v="1.11"/>
    <s v="Elaborar una guía técnica y financiera para la estructuración de proyectos tipo de aprovechamiento o tratamiento de residuos."/>
    <x v="2"/>
    <s v="Departamento Nacional de Planeación"/>
    <s v="DNP"/>
    <s v="Planeación"/>
    <x v="9"/>
    <d v="2017-07-01T00:00:00"/>
    <d v="2018-12-31T00:00:00"/>
    <n v="100"/>
    <n v="100"/>
    <n v="100"/>
    <n v="1"/>
    <n v="1"/>
  </r>
  <r>
    <n v="243"/>
    <x v="0"/>
    <x v="9"/>
    <s v="Política nacional para la gestión integral de residuos sólidos."/>
    <s v="No aplica"/>
    <s v="No aplica"/>
    <s v="3.7"/>
    <s v="Incluir como variable de monitoreo del Sistema General de Participaciones (SGP), el cumplimiento de las inversiones definidas en el Plan de Gestión Integral de Residuos Sólidos (PGIRS) con recursos del Sistema General de Participaciones (SGP)."/>
    <x v="2"/>
    <s v="Ministerio de Vivienda, Ciudad y Territorio"/>
    <s v="MinVivienda"/>
    <s v="Vivienda, Ciudad y Territorio"/>
    <x v="6"/>
    <d v="2017-07-01T00:00:00"/>
    <d v="2030-12-31T00:00:00"/>
    <n v="60"/>
    <n v="100"/>
    <n v="0"/>
    <n v="0"/>
    <n v="0"/>
  </r>
  <r>
    <n v="244"/>
    <x v="0"/>
    <x v="9"/>
    <s v="Política nacional para la gestión integral de residuos sólidos."/>
    <s v="No aplica"/>
    <s v="No aplica"/>
    <s v="1.19"/>
    <s v="Realizar cierre de principales botaderos a cielo abierto y otros sitios de disposición final inadecuada."/>
    <x v="2"/>
    <s v="Ministerio de Vivienda, Ciudad y Territorio"/>
    <s v="MinVivienda"/>
    <s v="Vivienda, Ciudad y Territorio"/>
    <x v="6"/>
    <d v="2019-01-01T00:00:00"/>
    <d v="2023-12-31T00:00:00"/>
    <n v="44"/>
    <n v="100"/>
    <n v="33"/>
    <n v="0.75"/>
    <n v="0.33"/>
  </r>
  <r>
    <n v="245"/>
    <x v="0"/>
    <x v="9"/>
    <s v="Política nacional para la gestión integral de residuos sólidos."/>
    <s v="No aplica"/>
    <s v="No aplica"/>
    <s v="1.5"/>
    <s v="Reglamentar la gestión de residuos especiales prioritarios."/>
    <x v="2"/>
    <s v="Ministerio de Ambiente y Desarrollo Sostenible"/>
    <s v="MinAmbiente"/>
    <s v="Ambiente y Desarrollo Sostenible"/>
    <x v="5"/>
    <d v="2022-01-01T00:00:00"/>
    <d v="2030-12-31T00:00:00"/>
    <n v="0"/>
    <n v="100"/>
    <n v="0"/>
    <n v="0"/>
    <n v="0"/>
  </r>
  <r>
    <n v="246"/>
    <x v="0"/>
    <x v="9"/>
    <s v="Política nacional para la gestión integral de residuos sólidos."/>
    <s v="No aplica"/>
    <s v="No aplica"/>
    <s v="1.10"/>
    <s v="Promover la incorporación de materiales aprovechables al ciclo económico productivo a través del uso de Sellos Ambientales en concordancia con la Política de Producción y Consumo Sostenible."/>
    <x v="1"/>
    <s v="Ministerio de Ambiente y Desarrollo Sostenible"/>
    <s v="MinAmbiente"/>
    <s v="Ambiente y Desarrollo Sostenible"/>
    <x v="5"/>
    <d v="2018-07-01T00:00:00"/>
    <d v="2030-12-31T00:00:00"/>
    <n v="2"/>
    <n v="7"/>
    <n v="0"/>
    <n v="0"/>
    <n v="0"/>
  </r>
  <r>
    <n v="247"/>
    <x v="0"/>
    <x v="9"/>
    <s v="Política nacional para la gestión integral de residuos sólidos."/>
    <s v="No aplica"/>
    <s v="No aplica"/>
    <s v="1.7"/>
    <s v="Desarrollar a través de una norma los instrumentos necesarios (económicos, técnicos e institucionales) con la participación del sector productivo para la implementación de esquemas de Responsabilidad Extendida del Productor (REP) en como mínimo dos corrientes de residuos priorizados, adicionales a envases y empaques."/>
    <x v="0"/>
    <s v="Ministerio de Ambiente y Desarrollo Sostenible"/>
    <s v="MinAmbiente"/>
    <s v="Ambiente y Desarrollo Sostenible"/>
    <x v="5"/>
    <d v="2018-07-01T00:00:00"/>
    <d v="2020-12-31T00:00:00"/>
    <n v="100"/>
    <n v="100"/>
    <n v="0"/>
    <n v="0"/>
    <n v="0"/>
  </r>
  <r>
    <n v="248"/>
    <x v="0"/>
    <x v="9"/>
    <s v="Política nacional para la gestión integral de residuos sólidos."/>
    <s v="No aplica"/>
    <s v="No aplica"/>
    <s v="3.10"/>
    <s v="Desarrollar estudios sobre instrumentos económicos (internalización de deseconomias por soluciones individuales) para incentivar soluciones de tratamiento y disposición de residuos sólidos de carácter regional en la Gestión Integral de Residuos Sólidos (GIRS)."/>
    <x v="2"/>
    <s v="Ministerio de Vivienda, Ciudad y Territorio"/>
    <s v="MinVivienda"/>
    <s v="Vivienda, Ciudad y Territorio"/>
    <x v="6"/>
    <d v="2020-01-01T00:00:00"/>
    <d v="2021-12-31T00:00:00"/>
    <n v="50"/>
    <n v="100"/>
    <n v="0"/>
    <n v="0"/>
    <n v="0"/>
  </r>
  <r>
    <n v="249"/>
    <x v="0"/>
    <x v="9"/>
    <s v="Política nacional para la gestión integral de residuos sólidos."/>
    <s v="No aplica"/>
    <s v="No aplica"/>
    <s v="1.1"/>
    <s v="Elaborar dos estudios sobre internalización de costos ambientales y salud en diferentes corrientes priorizadas de residuos sólidos para su reconocimiento en los precios de la gestión integral de residuos sólidos y formulación de alternativas de instrumentos de internacionalización de costos."/>
    <x v="2"/>
    <s v="Ministerio de Ambiente y Desarrollo Sostenible"/>
    <s v="MinAmbiente"/>
    <s v="Ambiente y Desarrollo Sostenible"/>
    <x v="5"/>
    <d v="2016-09-01T00:00:00"/>
    <d v="2018-12-31T00:00:00"/>
    <n v="100"/>
    <n v="100"/>
    <n v="100"/>
    <n v="1"/>
    <n v="1"/>
  </r>
  <r>
    <n v="250"/>
    <x v="0"/>
    <x v="9"/>
    <s v="Política nacional para la gestión integral de residuos sólidos."/>
    <s v="No aplica"/>
    <s v="No aplica"/>
    <s v="3.9"/>
    <s v="Expedir lineamientos para la articulación entre los instrumentos de planificación sectoriales y territoriales, para promover esquemas asociativos en proyectos de Gestión Integral de Residuos Sólidos (GIRS)."/>
    <x v="1"/>
    <s v="Departamento Nacional de Planeación"/>
    <s v="DNP"/>
    <s v="Planeación"/>
    <x v="9"/>
    <d v="2016-07-01T00:00:00"/>
    <d v="2017-12-31T00:00:00"/>
    <n v="100"/>
    <n v="100"/>
    <n v="100"/>
    <n v="1"/>
    <n v="1"/>
  </r>
  <r>
    <n v="251"/>
    <x v="0"/>
    <x v="9"/>
    <s v="Política nacional para la gestión integral de residuos sólidos."/>
    <s v="No aplica"/>
    <s v="No aplica"/>
    <s v="1.12"/>
    <s v="Expedir reglamentación para promover el uso de tecnologías complementarias y alternativas a rellenos sanitarios, así como la obligatoriedad de contar con sistemas de extracción, captura activa y pasiva para el manejo de gases y su reconocimiento dentro de las tarifas del servicio público de aseo."/>
    <x v="1"/>
    <s v="Ministerio de Vivienda, Ciudad y Territorio"/>
    <s v="MinVivienda"/>
    <s v="Vivienda, Ciudad y Territorio"/>
    <x v="6"/>
    <d v="2016-07-01T00:00:00"/>
    <d v="2017-12-31T00:00:00"/>
    <n v="100"/>
    <n v="100"/>
    <n v="100"/>
    <n v="1"/>
    <n v="1"/>
  </r>
  <r>
    <n v="252"/>
    <x v="0"/>
    <x v="9"/>
    <s v="Política nacional para la gestión integral de residuos sólidos."/>
    <s v="No aplica"/>
    <s v="No aplica"/>
    <s v="1.13"/>
    <s v="Expedir regulación para reconocimiento dentro de las tarifas del servicio público de aseo de la obligatoriedad de contar con sistemas de extracción, captura activa y pasiva para el manejo de gases."/>
    <x v="1"/>
    <s v="Comisión de Regulación de Agua Potable y Saneamiento Básico"/>
    <s v="CRA"/>
    <s v="Vivienda, Ciudad y Territorio"/>
    <x v="6"/>
    <d v="2018-07-01T00:00:00"/>
    <d v="2018-12-31T00:00:00"/>
    <n v="100"/>
    <n v="100"/>
    <n v="90"/>
    <n v="0.9"/>
    <n v="0.9"/>
  </r>
  <r>
    <n v="253"/>
    <x v="0"/>
    <x v="9"/>
    <s v="Política nacional para la gestión integral de residuos sólidos."/>
    <s v="No aplica"/>
    <s v="No aplica"/>
    <s v="3.8"/>
    <s v="Incluir la variable de impacto regional; como uno de los criterios de priorización para acceder a los recursos de los fondos del Gobierno Nacional en proyectos de infraestructura para el manejo de residuos sólidos."/>
    <x v="2"/>
    <s v="Ministerio de Vivienda, Ciudad y Territorio"/>
    <s v="MinVivienda"/>
    <s v="Vivienda, Ciudad y Territorio"/>
    <x v="6"/>
    <d v="2018-01-01T00:00:00"/>
    <d v="2019-12-31T00:00:00"/>
    <n v="100"/>
    <n v="100"/>
    <n v="0"/>
    <n v="0"/>
    <n v="0"/>
  </r>
  <r>
    <n v="254"/>
    <x v="0"/>
    <x v="9"/>
    <s v="Política nacional para la gestión integral de residuos sólidos."/>
    <s v="No aplica"/>
    <s v="No aplica"/>
    <s v="3.6"/>
    <s v="Formalizar mesa de seguimiento a sitios críticos de disposición final con participación de las autoridades ambientales para fortalecer la articulación en la vigilancia, seguimiento y control al componente de disposición final de la Gestión Integral de Residuos Sólidos (GIRS), con elaboración de informes anuales de seguimiento."/>
    <x v="2"/>
    <s v="Ministerio de Vivienda, Ciudad y Territorio"/>
    <s v="MinVivienda"/>
    <s v="Vivienda, Ciudad y Territorio"/>
    <x v="6"/>
    <d v="2017-01-01T00:00:00"/>
    <d v="2030-06-30T00:00:00"/>
    <n v="4"/>
    <n v="14"/>
    <n v="7"/>
    <n v="1"/>
    <n v="0.5"/>
  </r>
  <r>
    <n v="255"/>
    <x v="0"/>
    <x v="9"/>
    <s v="Política nacional para la gestión integral de residuos sólidos."/>
    <s v="No aplica"/>
    <s v="No aplica"/>
    <s v="4.5"/>
    <s v="Continuar con la publicación del informe de disposición final e iniciar la elaboración y publicación anual del informe sobre aprovechamiento en el marco del servicio público de aseo."/>
    <x v="1"/>
    <s v="Superintendencia de Servicios Públicos Domiciliarios"/>
    <s v="Superservicios"/>
    <s v="Planeación"/>
    <x v="9"/>
    <d v="2018-06-30T00:00:00"/>
    <d v="2030-06-30T00:00:00"/>
    <n v="6"/>
    <n v="26"/>
    <n v="4"/>
    <n v="0.66666666666666663"/>
    <n v="0.15384615384615385"/>
  </r>
  <r>
    <n v="256"/>
    <x v="0"/>
    <x v="9"/>
    <s v="Política nacional para la gestión integral de residuos sólidos."/>
    <s v="No aplica"/>
    <s v="No aplica"/>
    <s v="3.3"/>
    <s v="Definir los lineamientos para la separación, recolección selectiva y aprovechamiento y tratamiento de la corriente de residuos orgánicos."/>
    <x v="2"/>
    <s v="Ministerio de Vivienda, Ciudad y Territorio"/>
    <s v="MinVivienda"/>
    <s v="Vivienda, Ciudad y Territorio"/>
    <x v="6"/>
    <d v="2017-01-01T00:00:00"/>
    <d v="2018-12-31T00:00:00"/>
    <n v="100"/>
    <n v="100"/>
    <n v="100"/>
    <n v="1"/>
    <n v="1"/>
  </r>
  <r>
    <n v="257"/>
    <x v="0"/>
    <x v="9"/>
    <s v="Política nacional para la gestión integral de residuos sólidos."/>
    <s v="No aplica"/>
    <s v="No aplica"/>
    <s v="1.17"/>
    <s v="Elaborar y presentar ante el Fondo Verde del Clima, un documento con la estructuración de las Acciones de Mitigación Nacionales (NAMA) para el sector residuos como estrategia de financiamiento de tecnologías que contribuyen a la mitigación de gases de efecto invernadero."/>
    <x v="1"/>
    <s v="Ministerio de Vivienda, Ciudad y Territorio"/>
    <s v="MinVivienda"/>
    <s v="Vivienda, Ciudad y Territorio"/>
    <x v="6"/>
    <d v="2017-07-01T00:00:00"/>
    <d v="2018-12-31T00:00:00"/>
    <n v="100"/>
    <n v="100"/>
    <n v="100"/>
    <n v="1"/>
    <n v="1"/>
  </r>
  <r>
    <n v="258"/>
    <x v="0"/>
    <x v="9"/>
    <s v="Política nacional para la gestión integral de residuos sólidos."/>
    <s v="No aplica"/>
    <s v="No aplica"/>
    <s v="1.3"/>
    <s v="Expedir la reglamentación del incentivo al aprovechamiento y tratamiento de residuos sólidos en el servicio público de aseo [Artículo 88 PND 2014-2018]."/>
    <x v="2"/>
    <s v="Ministerio de Vivienda, Ciudad y Territorio"/>
    <s v="MinVivienda"/>
    <s v="Vivienda, Ciudad y Territorio"/>
    <x v="6"/>
    <d v="2017-01-01T00:00:00"/>
    <d v="2017-12-31T00:00:00"/>
    <n v="100"/>
    <n v="100"/>
    <n v="100"/>
    <n v="1"/>
    <n v="1"/>
  </r>
  <r>
    <n v="259"/>
    <x v="0"/>
    <x v="9"/>
    <s v="Política nacional para la gestión integral de residuos sólidos."/>
    <s v="No aplica"/>
    <s v="No aplica"/>
    <s v="3.1"/>
    <s v="Expedir norma nacional para el manejo de residuos de construcción y demolición promoviendo su separación, tratamiento y valorización y coordinando otras entidades para la efectividad de las medidas."/>
    <x v="2"/>
    <s v="Ministerio de Ambiente y Desarrollo Sostenible"/>
    <s v="MinAmbiente"/>
    <s v="Ambiente y Desarrollo Sostenible"/>
    <x v="5"/>
    <d v="2016-07-01T00:00:00"/>
    <d v="2017-12-31T00:00:00"/>
    <n v="100"/>
    <n v="100"/>
    <n v="100"/>
    <n v="1"/>
    <n v="1"/>
  </r>
  <r>
    <n v="260"/>
    <x v="0"/>
    <x v="9"/>
    <s v="Política nacional para la gestión integral de residuos sólidos."/>
    <s v="No aplica"/>
    <s v="No aplica"/>
    <s v="1.21"/>
    <s v="Promover la implementación de por lo menos tres técnicas complementarias o alternativas a rellenos sanitarios de tratamiento y valorización de residuos exitosas."/>
    <x v="2"/>
    <s v="Ministerio de Vivienda, Ciudad y Territorio"/>
    <s v="MinVivienda"/>
    <s v="Vivienda, Ciudad y Territorio"/>
    <x v="6"/>
    <d v="2019-07-01T00:00:00"/>
    <d v="2030-12-31T00:00:00"/>
    <n v="1"/>
    <n v="3"/>
    <n v="0"/>
    <n v="0"/>
    <n v="0"/>
  </r>
  <r>
    <n v="261"/>
    <x v="0"/>
    <x v="9"/>
    <s v="Política nacional para la gestión integral de residuos sólidos."/>
    <s v="No aplica"/>
    <s v="No aplica"/>
    <s v="3.5"/>
    <s v="Construir de manera interinstitucional y presentar ante el Congreso de la República un proyecto de ley que defina los instrumentos económicos vinculantes y la estructura institucional para la gestión integral de residuos sólidos."/>
    <x v="1"/>
    <s v="Ministerio de Ambiente y Desarrollo Sostenible"/>
    <s v="MinAmbiente"/>
    <s v="Ambiente y Desarrollo Sostenible"/>
    <x v="5"/>
    <d v="2017-01-01T00:00:00"/>
    <d v="2018-12-31T00:00:00"/>
    <n v="100"/>
    <n v="100"/>
    <n v="40"/>
    <n v="0.4"/>
    <n v="0.4"/>
  </r>
  <r>
    <n v="262"/>
    <x v="0"/>
    <x v="9"/>
    <s v="Política nacional para la gestión integral de residuos sólidos."/>
    <s v="No aplica"/>
    <s v="No aplica"/>
    <s v="4.1"/>
    <s v="Crear la Cuenta Ambiental y Económica de Residuos Sólidos como herramienta de información oficial para el seguimiento, control y toma de decisiones en la Gestión Integral de Residuos Sólidos (GIRS); así como definir los indicadores correspondientes."/>
    <x v="1"/>
    <s v="Departamento Administrativo Nacional de Estadística"/>
    <s v="DANE"/>
    <s v="Estadísticas"/>
    <x v="14"/>
    <d v="2016-01-01T00:00:00"/>
    <d v="2018-12-31T00:00:00"/>
    <n v="100"/>
    <n v="100"/>
    <n v="100"/>
    <n v="1"/>
    <n v="1"/>
  </r>
  <r>
    <n v="263"/>
    <x v="0"/>
    <x v="9"/>
    <s v="Política nacional para la gestión integral de residuos sólidos."/>
    <s v="No aplica"/>
    <s v="No aplica"/>
    <s v="1.6"/>
    <s v="Desarrollar a través de una norma los instrumentos necesarios (económicos, técnicos e institucionales) con la participación del sector productivo para la estructuración del esquema de responsabilidad extendida del productor en envases y empaques."/>
    <x v="0"/>
    <s v="Ministerio de Ambiente y Desarrollo Sostenible"/>
    <s v="MinAmbiente"/>
    <s v="Ambiente y Desarrollo Sostenible"/>
    <x v="5"/>
    <d v="2016-07-01T00:00:00"/>
    <d v="2018-12-31T00:00:00"/>
    <n v="100"/>
    <n v="100"/>
    <n v="100"/>
    <n v="1"/>
    <n v="1"/>
  </r>
  <r>
    <n v="264"/>
    <x v="0"/>
    <x v="9"/>
    <s v="Política nacional para la gestión integral de residuos sólidos."/>
    <s v="No aplica"/>
    <s v="No aplica"/>
    <s v="1.2"/>
    <s v="Expedir norma con la definición de instrumentos para la internalización de los costos ambientales y a la salud e implementación de instrumentos en al menos tres corrientes de residuos."/>
    <x v="2"/>
    <s v="Ministerio de Ambiente y Desarrollo Sostenible"/>
    <s v="MinAmbiente"/>
    <s v="Ambiente y Desarrollo Sostenible"/>
    <x v="5"/>
    <d v="2017-07-01T00:00:00"/>
    <d v="2025-12-31T00:00:00"/>
    <n v="80"/>
    <n v="100"/>
    <n v="10"/>
    <n v="0.125"/>
    <n v="0.1"/>
  </r>
  <r>
    <n v="265"/>
    <x v="0"/>
    <x v="9"/>
    <s v="Política nacional para la gestión integral de residuos sólidos."/>
    <s v="No aplica"/>
    <s v="No aplica"/>
    <s v="3.4"/>
    <s v="Fortalecer la &quot;Alianza Nacional para el Reciclaje Inclusivo&quot; como instrumento para promover el desarrollo social y la formalización de los recicladores de oficio en la prestación de la actividad de aprovechamiento de residuos sólidos."/>
    <x v="1"/>
    <s v="Ministerio de Vivienda, Ciudad y Territorio"/>
    <s v="MinVivienda"/>
    <s v="Vivienda, Ciudad y Territorio"/>
    <x v="6"/>
    <d v="2016-01-01T00:00:00"/>
    <d v="2021-12-31T00:00:00"/>
    <n v="70"/>
    <n v="100"/>
    <n v="100"/>
    <n v="1"/>
    <n v="1"/>
  </r>
  <r>
    <n v="266"/>
    <x v="0"/>
    <x v="9"/>
    <s v="Política nacional para la gestión integral de residuos sólidos."/>
    <s v="No aplica"/>
    <s v="No aplica"/>
    <s v="1.20"/>
    <s v="Incluir en nuevos marcos tarifarios las medidas regulatorias para incorporar los costos ambientales y desarrollar los modelos que permitan la remuneración del aprovechamiento y el tratamiento acorde con los costos y el comportamiento de los mercados."/>
    <x v="2"/>
    <s v="Comisión de Regulación de Agua Potable y Saneamiento Básico"/>
    <s v="CRA"/>
    <s v="Vivienda, Ciudad y Territorio"/>
    <x v="6"/>
    <d v="2018-07-01T00:00:00"/>
    <d v="2020-12-31T00:00:00"/>
    <n v="100"/>
    <n v="100"/>
    <n v="20"/>
    <n v="0.2"/>
    <n v="0.2"/>
  </r>
  <r>
    <n v="267"/>
    <x v="0"/>
    <x v="9"/>
    <s v="Política nacional para la gestión integral de residuos sólidos."/>
    <s v="No aplica"/>
    <s v="No aplica"/>
    <s v="4.4"/>
    <s v="Poner en funcionamiento el Observatorio Nacional de Reciclaje como herramienta para recolección y análisis de información que sirva para la toma de decisiones sobre la Gestión Integral de Residuos Sólidos (GIRS)."/>
    <x v="1"/>
    <s v="Ministerio de Vivienda, Ciudad y Territorio"/>
    <s v="MinVivienda"/>
    <s v="Vivienda, Ciudad y Territorio"/>
    <x v="6"/>
    <d v="2016-07-01T00:00:00"/>
    <d v="2021-12-31T00:00:00"/>
    <n v="80"/>
    <n v="100"/>
    <n v="40"/>
    <n v="0.5"/>
    <n v="0.4"/>
  </r>
  <r>
    <n v="268"/>
    <x v="0"/>
    <x v="9"/>
    <s v="Política nacional para la gestión integral de residuos sólidos."/>
    <s v="No aplica"/>
    <s v="No aplica"/>
    <s v="1.8"/>
    <s v="Apoyar la implementación del esquema operativo de aprovechamiento adoptado mediante el Decreto 596 de 2016 en por lo menos las 13 principales ciudades del país."/>
    <x v="0"/>
    <s v="Ministerio de Vivienda, Ciudad y Territorio"/>
    <s v="MinVivienda"/>
    <s v="Vivienda, Ciudad y Territorio"/>
    <x v="6"/>
    <d v="2016-07-01T00:00:00"/>
    <d v="2021-12-31T00:00:00"/>
    <n v="7"/>
    <n v="13"/>
    <n v="25"/>
    <n v="1"/>
    <n v="1"/>
  </r>
  <r>
    <n v="269"/>
    <x v="0"/>
    <x v="9"/>
    <s v="Política nacional para la gestión integral de residuos sólidos."/>
    <s v="No aplica"/>
    <s v="No aplica"/>
    <s v="2.1"/>
    <s v="Diseñar una estrategia de comunicación y cultura ciudadana del orden nacional con el apoyo del Ministerio de Educación y ANDI orientada a la participación efectiva de la población en la Gestión Integral de Residuos Sólidos (GIRS) con énfasis en la prevención, reutilización y separación en la fuente."/>
    <x v="0"/>
    <s v="Ministerio de Ambiente y Desarrollo Sostenible"/>
    <s v="MinAmbiente"/>
    <s v="Ambiente y Desarrollo Sostenible"/>
    <x v="5"/>
    <d v="2017-07-01T00:00:00"/>
    <d v="2017-12-31T00:00:00"/>
    <n v="100"/>
    <n v="100"/>
    <n v="0"/>
    <n v="0"/>
    <n v="0"/>
  </r>
  <r>
    <n v="270"/>
    <x v="0"/>
    <x v="9"/>
    <s v="Política nacional para la gestión integral de residuos sólidos."/>
    <s v="No aplica"/>
    <s v="No aplica"/>
    <s v="3.2"/>
    <s v="Apoyar técnicamente los proyectos sobre tratamiento con fines de valorización energética desarrollados por las entidades del Gobierno nacional."/>
    <x v="2"/>
    <s v="Unidad de Planeación Minero Energética"/>
    <s v="UPME"/>
    <s v="Minas y Energía"/>
    <x v="15"/>
    <d v="2017-01-01T00:00:00"/>
    <d v="2019-12-30T00:00:00"/>
    <n v="1"/>
    <n v="2"/>
    <n v="2"/>
    <n v="1"/>
    <n v="1"/>
  </r>
  <r>
    <n v="271"/>
    <x v="0"/>
    <x v="9"/>
    <s v="Política nacional para la gestión integral de residuos sólidos."/>
    <s v="No aplica"/>
    <s v="No aplica"/>
    <s v="2.5"/>
    <s v="Diseñar programa nacional para manejo adecuado de residuos en entidades públicas del país."/>
    <x v="2"/>
    <s v="Departamento Nacional de Planeación"/>
    <s v="DNP"/>
    <s v="Planeación"/>
    <x v="9"/>
    <d v="2018-01-01T00:00:00"/>
    <d v="2018-12-31T00:00:00"/>
    <n v="100"/>
    <n v="100"/>
    <n v="100"/>
    <n v="1"/>
    <n v="1"/>
  </r>
  <r>
    <n v="272"/>
    <x v="0"/>
    <x v="9"/>
    <s v="Política nacional para la gestión integral de residuos sólidos."/>
    <s v="No aplica"/>
    <s v="No aplica"/>
    <s v="2.4"/>
    <s v="Desarrollar talleres tipos y mesas de trabajo orientados a los docentes de los establecimientos vinculados a la experiencia de los Proyectos Ambientales Escolares (PRAE) y a los delegados institucionales de los Comités Técnicos Interinstitucionales de Educación Ambiental (CIDEA) para la consolidación de la experiencia educativa – ambiental en el territorio."/>
    <x v="1"/>
    <s v="Ministerio de Educación Nacional"/>
    <s v="MinEducación"/>
    <s v="Educación"/>
    <x v="13"/>
    <d v="2017-01-01T00:00:00"/>
    <d v="2018-12-31T00:00:00"/>
    <n v="20"/>
    <n v="20"/>
    <n v="20"/>
    <n v="1"/>
    <n v="1"/>
  </r>
  <r>
    <n v="273"/>
    <x v="0"/>
    <x v="9"/>
    <s v="Política nacional para la gestión integral de residuos sólidos."/>
    <s v="No aplica"/>
    <s v="No aplica"/>
    <s v="2.3"/>
    <s v="Desarrollar al menos cinco investigaciones relacionadas con potenciales usos productivos para materiales de difícil aprovechamiento a través de la Unión Universitaria en Producción y Consumo Sostenible."/>
    <x v="0"/>
    <s v="Ministerio de Ambiente y Desarrollo Sostenible"/>
    <s v="MinAmbiente"/>
    <s v="Ambiente y Desarrollo Sostenible"/>
    <x v="5"/>
    <d v="2018-07-01T00:00:00"/>
    <d v="2025-12-31T00:00:00"/>
    <n v="2"/>
    <n v="5"/>
    <n v="0"/>
    <n v="0"/>
    <n v="0"/>
  </r>
  <r>
    <n v="274"/>
    <x v="0"/>
    <x v="9"/>
    <s v="Política nacional para la gestión integral de residuos sólidos."/>
    <s v="No aplica"/>
    <s v="No aplica"/>
    <s v="2.2"/>
    <s v="Implementar una estrategia de comunicación y cultura ciudadana del orden nacional orientada a lograr la participación efectiva de la población en la Gestión Integral de Residuos Sólidos (GIRS)."/>
    <x v="0"/>
    <s v="Ministerio de Ambiente y Desarrollo Sostenible"/>
    <s v="MinAmbiente"/>
    <s v="Ambiente y Desarrollo Sostenible"/>
    <x v="5"/>
    <d v="2018-01-01T00:00:00"/>
    <d v="2030-12-31T00:00:00"/>
    <n v="45"/>
    <n v="100"/>
    <n v="0"/>
    <n v="0"/>
    <n v="0"/>
  </r>
  <r>
    <n v="275"/>
    <x v="0"/>
    <x v="10"/>
    <s v="Lineamientos de política y programa nacional de pago por servicios ambientales para la construcción de paz."/>
    <s v="No aplica"/>
    <s v="No aplica"/>
    <s v="2.22"/>
    <s v="Incorporar el programa nacional de PSA en la estrategia para la consecución de recursos internacionales de la [Agencia Presidencial para la Cooperación Internacional]."/>
    <x v="0"/>
    <s v="Agencia Presidencial para la Cooperación Internacional de Colombia"/>
    <s v="APC"/>
    <s v="Presidencia de la República"/>
    <x v="10"/>
    <d v="2017-05-08T00:00:00"/>
    <d v="2017-11-01T00:00:00"/>
    <n v="100"/>
    <n v="100"/>
    <n v="100"/>
    <n v="1"/>
    <n v="1"/>
  </r>
  <r>
    <n v="276"/>
    <x v="0"/>
    <x v="10"/>
    <s v="Lineamientos de política y programa nacional de pago por servicios ambientales para la construcción de paz."/>
    <s v="No aplica"/>
    <s v="No aplica"/>
    <s v="2.23"/>
    <s v="Realizar una propuesta para articular la oferta programática con los actuales o potenciales proyectos de PSA."/>
    <x v="0"/>
    <s v="Departamento Administrativo para la Prosperidad Social"/>
    <s v="DPS"/>
    <s v="Inclusión Social y Reconciliación"/>
    <x v="16"/>
    <d v="2017-05-08T00:00:00"/>
    <d v="2017-07-31T00:00:00"/>
    <n v="100"/>
    <n v="100"/>
    <n v="0"/>
    <n v="0"/>
    <n v="0"/>
  </r>
  <r>
    <n v="277"/>
    <x v="0"/>
    <x v="10"/>
    <s v="Lineamientos de política y programa nacional de pago por servicios ambientales para la construcción de paz."/>
    <s v="No aplica"/>
    <s v="No aplica"/>
    <s v="2.3"/>
    <s v="Brindar asistencia técnica en los encuentro locales del programa Bosques de Paz para la formulación de proyectos de PSA."/>
    <x v="2"/>
    <s v="Ministerio de Ambiente y Desarrollo Sostenible"/>
    <s v="MinAmbiente"/>
    <s v="Ambiente y Desarrollo Sostenible"/>
    <x v="5"/>
    <d v="2017-07-01T00:00:00"/>
    <d v="2026-12-31T00:00:00"/>
    <n v="14"/>
    <n v="38"/>
    <n v="0"/>
    <n v="0"/>
    <n v="0"/>
  </r>
  <r>
    <n v="278"/>
    <x v="0"/>
    <x v="10"/>
    <s v="Lineamientos de política y programa nacional de pago por servicios ambientales para la construcción de paz."/>
    <s v="No aplica"/>
    <s v="No aplica"/>
    <s v="2.18"/>
    <s v="Involucrar los territorios con PSA en los procesos de focalización de intervenciones de la [Agencia de Desarrollo Rural]."/>
    <x v="2"/>
    <s v="Agencia de Desarrollo Rural"/>
    <s v="ADR"/>
    <s v="Agropecuario, Pesquero y Desarrollo Rural"/>
    <x v="7"/>
    <d v="2017-06-01T00:00:00"/>
    <d v="2026-12-31T00:00:00"/>
    <n v="4"/>
    <n v="10"/>
    <n v="0"/>
    <n v="0"/>
    <n v="0"/>
  </r>
  <r>
    <n v="279"/>
    <x v="0"/>
    <x v="10"/>
    <s v="Lineamientos de política y programa nacional de pago por servicios ambientales para la construcción de paz."/>
    <s v="No aplica"/>
    <s v="No aplica"/>
    <s v="2.2"/>
    <s v="Brindar lineamientos para incorporar PSA en los planes de gestión ambiental (PGA), planes de acción y en los instrumentos técnicos de planeación ambiental."/>
    <x v="1"/>
    <s v="Ministerio de Ambiente y Desarrollo Sostenible"/>
    <s v="MinAmbiente"/>
    <s v="Ambiente y Desarrollo Sostenible"/>
    <x v="5"/>
    <d v="2017-07-01T00:00:00"/>
    <d v="2020-12-31T00:00:00"/>
    <n v="100"/>
    <n v="100"/>
    <n v="50"/>
    <n v="0.5"/>
    <n v="0.5"/>
  </r>
  <r>
    <n v="280"/>
    <x v="0"/>
    <x v="10"/>
    <s v="Lineamientos de política y programa nacional de pago por servicios ambientales para la construcción de paz."/>
    <s v="No aplica"/>
    <s v="No aplica"/>
    <s v="2.24"/>
    <s v="Conformar e implementar la Unidad Técnica de PSA."/>
    <x v="2"/>
    <s v="Ministerio de Ambiente y Desarrollo Sostenible"/>
    <s v="MinAmbiente"/>
    <s v="Ambiente y Desarrollo Sostenible"/>
    <x v="5"/>
    <d v="2017-08-01T00:00:00"/>
    <d v="2022-08-12T00:00:00"/>
    <n v="96"/>
    <n v="100"/>
    <n v="64.5"/>
    <n v="0.671875"/>
    <n v="0.64500000000000002"/>
  </r>
  <r>
    <n v="281"/>
    <x v="0"/>
    <x v="10"/>
    <s v="Lineamientos de política y programa nacional de pago por servicios ambientales para la construcción de paz."/>
    <s v="No aplica"/>
    <s v="No aplica"/>
    <s v="2.19"/>
    <s v="Definir la estrategia para incluir territorios con PSA en el programa de formalización de la propiedad rural."/>
    <x v="2"/>
    <s v="Agencia Nacional de Tierras"/>
    <s v="ANT"/>
    <s v="Agropecuario, Pesquero y Desarrollo Rural"/>
    <x v="7"/>
    <d v="2017-06-01T00:00:00"/>
    <d v="2019-08-01T00:00:00"/>
    <n v="100"/>
    <n v="100"/>
    <n v="0"/>
    <n v="0"/>
    <n v="0"/>
  </r>
  <r>
    <n v="282"/>
    <x v="0"/>
    <x v="10"/>
    <s v="Lineamientos de política y programa nacional de pago por servicios ambientales para la construcción de paz."/>
    <s v="No aplica"/>
    <s v="No aplica"/>
    <s v="2.21"/>
    <s v="Desarrollar lineamientos para incluir los PSA como instrumento para la gestión de las áreas y los ecosistemas estratégicos en el marco de los planes ambientales de los Planes Departamentales de Agua (PDA)."/>
    <x v="2"/>
    <s v="Ministerio de Vivienda, Ciudad y Territorio"/>
    <s v="MinVivienda"/>
    <s v="Vivienda, Ciudad y Territorio"/>
    <x v="6"/>
    <d v="2017-05-08T00:00:00"/>
    <d v="2019-02-28T00:00:00"/>
    <n v="100"/>
    <n v="100"/>
    <n v="75"/>
    <n v="0.75"/>
    <n v="0.75"/>
  </r>
  <r>
    <n v="283"/>
    <x v="0"/>
    <x v="10"/>
    <s v="Lineamientos de política y programa nacional de pago por servicios ambientales para la construcción de paz."/>
    <s v="No aplica"/>
    <s v="No aplica"/>
    <s v="2.17"/>
    <s v="Desarrollar una estrategia para promover el acceso de pequeños y medianos productores, localizados en áreas y ecosistemas estratégicos, a los instrumentos de crédito y subsidios para el financiamiento de las actividades e inversiones requeridas para obtener certificaciones ambientales."/>
    <x v="2"/>
    <s v="Ministerio de Agricultura y Desarrollo Rural"/>
    <s v="MinAgricultura"/>
    <s v="Agropecuario, Pesquero y Desarrollo Rural"/>
    <x v="7"/>
    <d v="2017-06-01T00:00:00"/>
    <d v="2019-02-28T00:00:00"/>
    <n v="100"/>
    <n v="100"/>
    <n v="25"/>
    <n v="0.25"/>
    <n v="0.25"/>
  </r>
  <r>
    <n v="284"/>
    <x v="0"/>
    <x v="10"/>
    <s v="Lineamientos de política y programa nacional de pago por servicios ambientales para la construcción de paz."/>
    <s v="No aplica"/>
    <s v="No aplica"/>
    <s v="3.10"/>
    <s v="Desarrollar una estrategia que promueva que los proyectos asociativos de adecuación de tierras inviertan los recursos que trata el Artículo 111 de la Ley 99 en esquemas de PSA que se desarrollen en los territorios que los abastecen de agua."/>
    <x v="2"/>
    <s v="Ministerio de Ambiente y Desarrollo Sostenible"/>
    <s v="MinAmbiente"/>
    <s v="Ambiente y Desarrollo Sostenible"/>
    <x v="5"/>
    <d v="2017-05-08T00:00:00"/>
    <d v="2018-11-30T00:00:00"/>
    <n v="100"/>
    <n v="100"/>
    <n v="0"/>
    <n v="0"/>
    <n v="0"/>
  </r>
  <r>
    <n v="285"/>
    <x v="0"/>
    <x v="10"/>
    <s v="Lineamientos de política y programa nacional de pago por servicios ambientales para la construcción de paz."/>
    <s v="No aplica"/>
    <s v="No aplica"/>
    <s v="5.5"/>
    <s v="Diseñar el proyecto piloto de PSA del departamento de Caldas &quot;Diseño e implementación de un mecanismo integral de PSA para la cuenca del río Chinchiná&quot;."/>
    <x v="2"/>
    <s v="Ministerio de Ambiente y Desarrollo Sostenible"/>
    <s v="MinAmbiente"/>
    <s v="Ambiente y Desarrollo Sostenible"/>
    <x v="5"/>
    <d v="2017-05-08T00:00:00"/>
    <d v="2017-12-31T00:00:00"/>
    <n v="100"/>
    <n v="100"/>
    <n v="100"/>
    <n v="1"/>
    <n v="1"/>
  </r>
  <r>
    <n v="286"/>
    <x v="0"/>
    <x v="10"/>
    <s v="Lineamientos de política y programa nacional de pago por servicios ambientales para la construcción de paz."/>
    <s v="No aplica"/>
    <s v="No aplica"/>
    <s v="5.4"/>
    <s v="Diseñar el proyecto piloto de PSA en el departamento de Huila &quot;Implementación de un esquema de pago por servicios ambientales en el marco de la implementación del POMCA del río Las Ceibas&quot;."/>
    <x v="2"/>
    <s v="Ministerio de Ambiente y Desarrollo Sostenible"/>
    <s v="MinAmbiente"/>
    <s v="Ambiente y Desarrollo Sostenible"/>
    <x v="5"/>
    <d v="2017-05-08T00:00:00"/>
    <d v="2017-12-31T00:00:00"/>
    <n v="100"/>
    <n v="100"/>
    <n v="100"/>
    <n v="1"/>
    <n v="1"/>
  </r>
  <r>
    <n v="287"/>
    <x v="0"/>
    <x v="10"/>
    <s v="Lineamientos de política y programa nacional de pago por servicios ambientales para la construcción de paz."/>
    <s v="No aplica"/>
    <s v="No aplica"/>
    <s v="3.7"/>
    <s v="Elaborar un manual operativo para establecer los procedimientos para el manejar los recursos de los PSA en el Fondo Colombia en Paz."/>
    <x v="2"/>
    <s v="Agencia de Renovación del Territorio"/>
    <s v="ART"/>
    <s v="Presidencia de la República"/>
    <x v="10"/>
    <d v="2017-05-08T00:00:00"/>
    <d v="2017-12-31T00:00:00"/>
    <n v="100"/>
    <n v="100"/>
    <n v="0"/>
    <n v="0"/>
    <n v="0"/>
  </r>
  <r>
    <n v="288"/>
    <x v="0"/>
    <x v="10"/>
    <s v="Lineamientos de política y programa nacional de pago por servicios ambientales para la construcción de paz."/>
    <s v="No aplica"/>
    <s v="No aplica"/>
    <s v="4.2"/>
    <s v="Elaborar una propuesta de otros incentivos a la conservación."/>
    <x v="1"/>
    <s v="Ministerio de Ambiente y Desarrollo Sostenible"/>
    <s v="MinAmbiente"/>
    <s v="Ambiente y Desarrollo Sostenible"/>
    <x v="5"/>
    <d v="2018-01-01T00:00:00"/>
    <d v="2019-06-30T00:00:00"/>
    <n v="100"/>
    <n v="100"/>
    <n v="45"/>
    <n v="0.45"/>
    <n v="0.45"/>
  </r>
  <r>
    <n v="289"/>
    <x v="0"/>
    <x v="10"/>
    <s v="Lineamientos de política y programa nacional de pago por servicios ambientales para la construcción de paz."/>
    <s v="No aplica"/>
    <s v="No aplica"/>
    <s v="2.7"/>
    <s v="Elaborar una propuesta para la incorporación de los PSA como mecanismo para facilitar la implementación de la política de Cambio Climático."/>
    <x v="2"/>
    <s v="Ministerio de Ambiente y Desarrollo Sostenible"/>
    <s v="MinAmbiente"/>
    <s v="Ambiente y Desarrollo Sostenible"/>
    <x v="5"/>
    <d v="2017-05-08T00:00:00"/>
    <d v="2019-08-31T00:00:00"/>
    <n v="100"/>
    <n v="100"/>
    <n v="30"/>
    <n v="0.3"/>
    <n v="0.3"/>
  </r>
  <r>
    <n v="290"/>
    <x v="0"/>
    <x v="10"/>
    <s v="Lineamientos de política y programa nacional de pago por servicios ambientales para la construcción de paz."/>
    <s v="No aplica"/>
    <s v="No aplica"/>
    <s v="2.20"/>
    <s v="Elaborar una propuesta técnica para que los Fondos Parafiscales Agropecuarios fortalezcan su aporte a los PSA."/>
    <x v="2"/>
    <s v="Ministerio de Agricultura y Desarrollo Rural"/>
    <s v="MinAgricultura"/>
    <s v="Agropecuario, Pesquero y Desarrollo Rural"/>
    <x v="7"/>
    <d v="2017-07-01T00:00:00"/>
    <d v="2019-05-31T00:00:00"/>
    <n v="100"/>
    <n v="100"/>
    <n v="0"/>
    <n v="0"/>
    <n v="0"/>
  </r>
  <r>
    <n v="291"/>
    <x v="0"/>
    <x v="10"/>
    <s v="Lineamientos de política y programa nacional de pago por servicios ambientales para la construcción de paz."/>
    <s v="No aplica"/>
    <s v="No aplica"/>
    <s v="2.1"/>
    <s v="Establecer una instancia para la articulación interinstitucional para PSA, como organismo consultivo, de articulación y coordinación de las acciones, los recursos y esfuerzos de las diferentes entidades participantes para implementar PSA en el país."/>
    <x v="0"/>
    <s v="Ministerio de Ambiente y Desarrollo Sostenible"/>
    <s v="MinAmbiente"/>
    <s v="Ambiente y Desarrollo Sostenible"/>
    <x v="5"/>
    <d v="2017-05-08T00:00:00"/>
    <d v="2017-12-31T00:00:00"/>
    <n v="100"/>
    <n v="100"/>
    <n v="25"/>
    <n v="0.25"/>
    <n v="0.25"/>
  </r>
  <r>
    <n v="292"/>
    <x v="0"/>
    <x v="10"/>
    <s v="Lineamientos de política y programa nacional de pago por servicios ambientales para la construcción de paz."/>
    <s v="No aplica"/>
    <s v="No aplica"/>
    <s v="2.15"/>
    <s v="Generar lineamientos cuyas medidas faciliten el acceso a beneficiarios de PSA al Fondo de Microfinanzas Rurales."/>
    <x v="2"/>
    <s v="Ministerio de Agricultura y Desarrollo Rural"/>
    <s v="MinAgricultura"/>
    <s v="Agropecuario, Pesquero y Desarrollo Rural"/>
    <x v="7"/>
    <d v="2018-01-01T00:00:00"/>
    <d v="2019-12-31T00:00:00"/>
    <n v="100"/>
    <n v="100"/>
    <n v="0"/>
    <n v="0"/>
    <n v="0"/>
  </r>
  <r>
    <n v="293"/>
    <x v="0"/>
    <x v="10"/>
    <s v="Lineamientos de política y programa nacional de pago por servicios ambientales para la construcción de paz."/>
    <s v="No aplica"/>
    <s v="No aplica"/>
    <s v="2.8"/>
    <s v="Incluir los PSA en el plan de acción del Plan Nacional de Adaptación al Cambio Climático (PNACC) como mecanismo para desarrollar acciones de adaptación basada en ecosistemas (AbE)."/>
    <x v="1"/>
    <s v="Departamento Nacional de Planeación"/>
    <s v="DNP"/>
    <s v="Planeación"/>
    <x v="9"/>
    <d v="2018-01-01T00:00:00"/>
    <d v="2019-12-31T00:00:00"/>
    <n v="100"/>
    <n v="100"/>
    <n v="40"/>
    <n v="0.4"/>
    <n v="0.4"/>
  </r>
  <r>
    <n v="294"/>
    <x v="0"/>
    <x v="10"/>
    <s v="Lineamientos de política y programa nacional de pago por servicios ambientales para la construcción de paz."/>
    <s v="No aplica"/>
    <s v="No aplica"/>
    <s v="3.6"/>
    <s v="Incluir los PSA en los diálogos de cooperación financiera reembolsable que sostienen con los bancos de desarrollo multilaterales y bilaterales, así como en las líneas de inversión de la iniciativa Colombia Sostenible."/>
    <x v="2"/>
    <s v="Departamento Nacional de Planeación"/>
    <s v="DNP"/>
    <s v="Planeación"/>
    <x v="9"/>
    <d v="2017-04-01T00:00:00"/>
    <d v="2020-12-31T00:00:00"/>
    <n v="100"/>
    <n v="100"/>
    <n v="90"/>
    <n v="0.9"/>
    <n v="0.9"/>
  </r>
  <r>
    <n v="295"/>
    <x v="0"/>
    <x v="10"/>
    <s v="Lineamientos de política y programa nacional de pago por servicios ambientales para la construcción de paz."/>
    <s v="No aplica"/>
    <s v="No aplica"/>
    <s v="2.16"/>
    <s v="Incorporar los PSA como estrategia para la reconversión pecuaria en áreas y ecosistemas estratégicos."/>
    <x v="2"/>
    <s v="Departamento Nacional de Planeación"/>
    <s v="DNP"/>
    <s v="Planeación"/>
    <x v="9"/>
    <d v="2017-06-01T00:00:00"/>
    <d v="2018-11-30T00:00:00"/>
    <n v="100"/>
    <n v="100"/>
    <n v="95"/>
    <n v="0.95"/>
    <n v="0.95"/>
  </r>
  <r>
    <n v="296"/>
    <x v="0"/>
    <x v="10"/>
    <s v="Lineamientos de política y programa nacional de pago por servicios ambientales para la construcción de paz."/>
    <s v="No aplica"/>
    <s v="No aplica"/>
    <s v="2.4"/>
    <s v="Presentar la propuesta para modificar la Resolución 1526 de 2012 en el que se visibilicen los PSA como mecanismos para implementar las medidas de compensación por los procesos de sustracción para proyectos de interés social."/>
    <x v="1"/>
    <s v="Ministerio de Ambiente y Desarrollo Sostenible"/>
    <s v="MinAmbiente"/>
    <s v="Ambiente y Desarrollo Sostenible"/>
    <x v="5"/>
    <d v="2017-05-08T00:00:00"/>
    <d v="2018-11-30T00:00:00"/>
    <n v="100"/>
    <n v="100"/>
    <n v="100"/>
    <n v="1"/>
    <n v="1"/>
  </r>
  <r>
    <n v="297"/>
    <x v="0"/>
    <x v="10"/>
    <s v="Lineamientos de política y programa nacional de pago por servicios ambientales para la construcción de paz."/>
    <s v="No aplica"/>
    <s v="No aplica"/>
    <s v="2.5"/>
    <s v="Incorporar en el Programa Nacional de Promotoría Ambiental Comunitaria acciones de educación ambiental dirigida a capacitar y formar a la ciudadana en las temáticas técnicas de los servicios ambientales."/>
    <x v="1"/>
    <s v="Ministerio de Ambiente y Desarrollo Sostenible"/>
    <s v="MinAmbiente"/>
    <s v="Ambiente y Desarrollo Sostenible"/>
    <x v="5"/>
    <d v="2017-05-08T00:00:00"/>
    <d v="2020-11-30T00:00:00"/>
    <n v="4"/>
    <n v="4"/>
    <n v="3"/>
    <n v="0.75"/>
    <n v="0.75"/>
  </r>
  <r>
    <n v="298"/>
    <x v="0"/>
    <x v="10"/>
    <s v="Lineamientos de política y programa nacional de pago por servicios ambientales para la construcción de paz."/>
    <s v="No aplica"/>
    <s v="No aplica"/>
    <s v="2.14"/>
    <s v="Definir lineamientos para que en todos sus modelos de asistencia técnica o de extensionismo agropecuario se cuente con criterios y procedimiento que permitan a la población beneficiaria de PSA acceder a estos servicios."/>
    <x v="1"/>
    <s v="Ministerio de Agricultura y Desarrollo Rural"/>
    <s v="MinAgricultura"/>
    <s v="Agropecuario, Pesquero y Desarrollo Rural"/>
    <x v="7"/>
    <d v="2017-06-01T00:00:00"/>
    <d v="2018-11-30T00:00:00"/>
    <n v="100"/>
    <n v="100"/>
    <n v="0"/>
    <n v="0"/>
    <n v="0"/>
  </r>
  <r>
    <n v="299"/>
    <x v="0"/>
    <x v="10"/>
    <s v="Lineamientos de política y programa nacional de pago por servicios ambientales para la construcción de paz."/>
    <s v="No aplica"/>
    <s v="No aplica"/>
    <s v="5.6"/>
    <s v="Diseñar el proyecto piloto de PSA de departamento de Cundinamarca &quot;Implementar un esquema de Pago por Servicios Ambientales asociado al recurso hídrico en áreas de importancia estratégica en el departamento de Cundinamarca&quot;."/>
    <x v="2"/>
    <s v="Ministerio de Ambiente y Desarrollo Sostenible"/>
    <s v="MinAmbiente"/>
    <s v="Ambiente y Desarrollo Sostenible"/>
    <x v="5"/>
    <d v="2017-05-08T00:00:00"/>
    <d v="2017-12-31T00:00:00"/>
    <n v="100"/>
    <n v="100"/>
    <n v="100"/>
    <n v="1"/>
    <n v="1"/>
  </r>
  <r>
    <n v="300"/>
    <x v="0"/>
    <x v="10"/>
    <s v="Lineamientos de política y programa nacional de pago por servicios ambientales para la construcción de paz."/>
    <s v="No aplica"/>
    <s v="No aplica"/>
    <s v="5.7"/>
    <s v="Diseñar el proyecto piloto de PSA del Departamento del Cauca, Valle del Cauca y Risaralda &quot;Fondo Agua por la Vida y la Sostenibilidad&quot;."/>
    <x v="2"/>
    <s v="Ministerio de Ambiente y Desarrollo Sostenible"/>
    <s v="MinAmbiente"/>
    <s v="Ambiente y Desarrollo Sostenible"/>
    <x v="5"/>
    <d v="2017-05-08T00:00:00"/>
    <d v="2017-12-31T00:00:00"/>
    <n v="100"/>
    <n v="100"/>
    <n v="100"/>
    <n v="1"/>
    <n v="1"/>
  </r>
  <r>
    <n v="301"/>
    <x v="0"/>
    <x v="10"/>
    <s v="Lineamientos de política y programa nacional de pago por servicios ambientales para la construcción de paz."/>
    <s v="No aplica"/>
    <s v="No aplica"/>
    <s v="2.9"/>
    <s v="Incluir el PSA en los programas de desarrollo con enfoque territorial (PDET)."/>
    <x v="1"/>
    <s v="Agencia de Renovación del Territorio"/>
    <s v="ART"/>
    <s v="Presidencia de la República"/>
    <x v="10"/>
    <d v="2018-01-01T00:00:00"/>
    <d v="2026-12-31T00:00:00"/>
    <n v="4"/>
    <n v="10"/>
    <n v="16"/>
    <n v="1"/>
    <n v="1"/>
  </r>
  <r>
    <n v="302"/>
    <x v="0"/>
    <x v="10"/>
    <s v="Lineamientos de política y programa nacional de pago por servicios ambientales para la construcción de paz."/>
    <s v="No aplica"/>
    <s v="No aplica"/>
    <s v="3.8"/>
    <s v="Construir y presentar un portafolio de proyectos de PSA a mecanismos financieros."/>
    <x v="2"/>
    <s v="Ministerio de Ambiente y Desarrollo Sostenible"/>
    <s v="MinAmbiente"/>
    <s v="Ambiente y Desarrollo Sostenible"/>
    <x v="5"/>
    <d v="2017-05-08T00:00:00"/>
    <d v="2019-08-06T00:00:00"/>
    <n v="100"/>
    <n v="100"/>
    <n v="100"/>
    <n v="1"/>
    <n v="1"/>
  </r>
  <r>
    <n v="303"/>
    <x v="0"/>
    <x v="10"/>
    <s v="Lineamientos de política y programa nacional de pago por servicios ambientales para la construcción de paz."/>
    <s v="No aplica"/>
    <s v="No aplica"/>
    <s v="1.6"/>
    <s v="Desarrollar las metodologías y protocolos para el monitoreo a nivel predial y de proyecto de PSA."/>
    <x v="2"/>
    <s v="Ministerio de Ambiente y Desarrollo Sostenible"/>
    <s v="MinAmbiente"/>
    <s v="Ambiente y Desarrollo Sostenible"/>
    <x v="5"/>
    <d v="2017-05-08T00:00:00"/>
    <d v="2018-10-31T00:00:00"/>
    <n v="100"/>
    <n v="100"/>
    <n v="25"/>
    <n v="0.25"/>
    <n v="0.25"/>
  </r>
  <r>
    <n v="304"/>
    <x v="0"/>
    <x v="10"/>
    <s v="Lineamientos de política y programa nacional de pago por servicios ambientales para la construcción de paz."/>
    <s v="No aplica"/>
    <s v="No aplica"/>
    <s v="1.3"/>
    <s v="Desarrollar lineamientos técnicos, operativos y estrategias de financiación para las tres modalidades de PSA propuestas (recurso hídrico, conservación de la biodiversidad, sumideros de carbono)."/>
    <x v="1"/>
    <s v="Ministerio de Ambiente y Desarrollo Sostenible"/>
    <s v="MinAmbiente"/>
    <s v="Ambiente y Desarrollo Sostenible"/>
    <x v="5"/>
    <d v="2017-05-08T00:00:00"/>
    <d v="2018-10-31T00:00:00"/>
    <n v="100"/>
    <n v="100"/>
    <n v="100"/>
    <n v="1"/>
    <n v="1"/>
  </r>
  <r>
    <n v="305"/>
    <x v="0"/>
    <x v="10"/>
    <s v="Lineamientos de política y programa nacional de pago por servicios ambientales para la construcción de paz."/>
    <s v="No aplica"/>
    <s v="No aplica"/>
    <s v="1.1"/>
    <s v="Desarrollar los lineamientos con criterios para la identificación de áreas y ecosistemas de interés estratégico susceptibles de implementar PSA."/>
    <x v="2"/>
    <s v="Ministerio de Ambiente y Desarrollo Sostenible"/>
    <s v="MinAmbiente"/>
    <s v="Ambiente y Desarrollo Sostenible"/>
    <x v="5"/>
    <d v="2017-05-08T00:00:00"/>
    <d v="2017-12-31T00:00:00"/>
    <n v="100"/>
    <n v="100"/>
    <n v="100"/>
    <n v="1"/>
    <n v="1"/>
  </r>
  <r>
    <n v="306"/>
    <x v="0"/>
    <x v="10"/>
    <s v="Lineamientos de política y programa nacional de pago por servicios ambientales para la construcción de paz."/>
    <s v="No aplica"/>
    <s v="No aplica"/>
    <s v="1.5"/>
    <s v="Desarrollar un sistema de registro de información de esquemas de PSA."/>
    <x v="2"/>
    <s v="Ministerio de Ambiente y Desarrollo Sostenible"/>
    <s v="MinAmbiente"/>
    <s v="Ambiente y Desarrollo Sostenible"/>
    <x v="5"/>
    <d v="2017-05-08T00:00:00"/>
    <d v="2019-08-12T00:00:00"/>
    <n v="100"/>
    <n v="100"/>
    <n v="30"/>
    <n v="0.3"/>
    <n v="0.3"/>
  </r>
  <r>
    <n v="307"/>
    <x v="0"/>
    <x v="10"/>
    <s v="Lineamientos de política y programa nacional de pago por servicios ambientales para la construcción de paz."/>
    <s v="No aplica"/>
    <s v="No aplica"/>
    <s v="3.9"/>
    <s v="Desarrollar una plataforma virtual de PSA para la gestión territorial de proyectos y recaudación de fondos."/>
    <x v="2"/>
    <s v="Ministerio de Ambiente y Desarrollo Sostenible"/>
    <s v="MinAmbiente"/>
    <s v="Ambiente y Desarrollo Sostenible"/>
    <x v="5"/>
    <d v="2017-05-08T00:00:00"/>
    <d v="2018-12-31T00:00:00"/>
    <n v="100"/>
    <n v="100"/>
    <n v="5"/>
    <n v="0.05"/>
    <n v="0.05"/>
  </r>
  <r>
    <n v="308"/>
    <x v="0"/>
    <x v="10"/>
    <s v="Lineamientos de política y programa nacional de pago por servicios ambientales para la construcción de paz."/>
    <s v="No aplica"/>
    <s v="No aplica"/>
    <s v="3.3"/>
    <s v="Desarrollar una propuesta de modificación del Certificado de Incentivo Forestal de Conservación (CIF)."/>
    <x v="1"/>
    <s v="Ministerio de Ambiente y Desarrollo Sostenible"/>
    <s v="MinAmbiente"/>
    <s v="Ambiente y Desarrollo Sostenible"/>
    <x v="5"/>
    <d v="2017-05-08T00:00:00"/>
    <d v="2018-09-30T00:00:00"/>
    <n v="100"/>
    <n v="100"/>
    <n v="50"/>
    <n v="0.5"/>
    <n v="0.5"/>
  </r>
  <r>
    <n v="309"/>
    <x v="0"/>
    <x v="10"/>
    <s v="Lineamientos de política y programa nacional de pago por servicios ambientales para la construcción de paz."/>
    <s v="No aplica"/>
    <s v="No aplica"/>
    <s v="1.10"/>
    <s v="Desarrollar una propuesta técnica para la estandarización de los proyectos de PSA."/>
    <x v="2"/>
    <s v="Ministerio de Ambiente y Desarrollo Sostenible"/>
    <s v="MinAmbiente"/>
    <s v="Ambiente y Desarrollo Sostenible"/>
    <x v="5"/>
    <d v="2017-07-01T00:00:00"/>
    <d v="2018-12-31T00:00:00"/>
    <n v="100"/>
    <n v="100"/>
    <n v="75"/>
    <n v="0.75"/>
    <n v="0.75"/>
  </r>
  <r>
    <n v="310"/>
    <x v="0"/>
    <x v="10"/>
    <s v="Lineamientos de política y programa nacional de pago por servicios ambientales para la construcción de paz."/>
    <s v="No aplica"/>
    <s v="No aplica"/>
    <s v="5.3"/>
    <s v="Diseñar el proyecto piloto de PSA en el departamento del Caquetá &quot;Implementación de procesos integrales para la conservación y recuperación de bienes y servicios ambientales a través de un mecanismo de Incentivos para la conservación en los municipios Morelia, Florencia, Belén de los Andaquies, San José, El Paujil y el Doncello&quot;."/>
    <x v="2"/>
    <s v="Ministerio de Ambiente y Desarrollo Sostenible"/>
    <s v="MinAmbiente"/>
    <s v="Ambiente y Desarrollo Sostenible"/>
    <x v="5"/>
    <d v="2017-05-08T00:00:00"/>
    <d v="2017-12-31T00:00:00"/>
    <n v="100"/>
    <n v="100"/>
    <n v="100"/>
    <n v="1"/>
    <n v="1"/>
  </r>
  <r>
    <n v="311"/>
    <x v="0"/>
    <x v="10"/>
    <s v="Lineamientos de política y programa nacional de pago por servicios ambientales para la construcción de paz."/>
    <s v="No aplica"/>
    <s v="No aplica"/>
    <s v="2.13"/>
    <s v="Elaboración de lineamientos para que en el Plan Anual de Crédito e Incentivo de Capitalización Rural (ICR) se facilite el acceso a beneficiarios de PSA localizados en las áreas y ecosistemas estratégicos."/>
    <x v="2"/>
    <s v="Ministerio de Agricultura y Desarrollo Rural"/>
    <s v="MinAgricultura"/>
    <s v="Agropecuario, Pesquero y Desarrollo Rural"/>
    <x v="7"/>
    <d v="2017-05-08T00:00:00"/>
    <d v="2019-07-01T00:00:00"/>
    <n v="100"/>
    <n v="100"/>
    <n v="100"/>
    <n v="1"/>
    <n v="1"/>
  </r>
  <r>
    <n v="312"/>
    <x v="0"/>
    <x v="10"/>
    <s v="Lineamientos de política y programa nacional de pago por servicios ambientales para la construcción de paz."/>
    <s v="No aplica"/>
    <s v="No aplica"/>
    <s v="1.2"/>
    <s v="Elaborar un documento que consolide la información sobre la caracterización de uso, ocupación y tenencia en las áreas del Sistema de PNN."/>
    <x v="1"/>
    <s v="Unidad Administrativa Especial Parques Nacionales Naturales de Colombia"/>
    <s v="PNN"/>
    <s v="Ambiente y Desarrollo Sostenible"/>
    <x v="5"/>
    <d v="2017-05-08T00:00:00"/>
    <d v="2019-12-31T00:00:00"/>
    <n v="100"/>
    <n v="100"/>
    <n v="100"/>
    <n v="1"/>
    <n v="1"/>
  </r>
  <r>
    <n v="313"/>
    <x v="0"/>
    <x v="10"/>
    <s v="Lineamientos de política y programa nacional de pago por servicios ambientales para la construcción de paz."/>
    <s v="No aplica"/>
    <s v="No aplica"/>
    <s v="1.4"/>
    <s v="Elaborar una agenda de investigación sobre servicios ambientales en el marco del Programa nacional de PSA."/>
    <x v="2"/>
    <s v="Ministerio de Ambiente y Desarrollo Sostenible"/>
    <s v="MinAmbiente"/>
    <s v="Ambiente y Desarrollo Sostenible"/>
    <x v="5"/>
    <d v="2017-07-01T00:00:00"/>
    <d v="2019-12-31T00:00:00"/>
    <n v="100"/>
    <n v="100"/>
    <n v="0"/>
    <n v="0"/>
    <n v="0"/>
  </r>
  <r>
    <n v="314"/>
    <x v="0"/>
    <x v="10"/>
    <s v="Lineamientos de política y programa nacional de pago por servicios ambientales para la construcción de paz."/>
    <s v="No aplica"/>
    <s v="No aplica"/>
    <s v="2.12"/>
    <s v="Elaborar una estrategia financiera, técnica y operativa para implementar PSA para la sustitución de cultivos de uso ilícito en áreas de importancia ambiental  en el marco del Programa Nacional Integral de Sustitución de Cultivos de uso ilícito."/>
    <x v="2"/>
    <s v="Agencia de Renovación del Territorio"/>
    <s v="ART"/>
    <s v="Presidencia de la República"/>
    <x v="10"/>
    <d v="2017-05-08T00:00:00"/>
    <d v="2018-12-31T00:00:00"/>
    <n v="100"/>
    <n v="100"/>
    <n v="42.5"/>
    <n v="0.42499999999999999"/>
    <n v="0.42499999999999999"/>
  </r>
  <r>
    <n v="315"/>
    <x v="0"/>
    <x v="10"/>
    <s v="Lineamientos de política y programa nacional de pago por servicios ambientales para la construcción de paz."/>
    <s v="No aplica"/>
    <s v="No aplica"/>
    <s v="1.7"/>
    <s v="Elaborar una estrategia para la articulación de la Unidad Técnica de PSA (oficina de negocios verdes) y el IDEAM para el monitoreo y reporte de información."/>
    <x v="1"/>
    <s v="Ministerio de Ambiente y Desarrollo Sostenible"/>
    <s v="MinAmbiente"/>
    <s v="Ambiente y Desarrollo Sostenible"/>
    <x v="5"/>
    <d v="2017-05-08T00:00:00"/>
    <d v="2022-04-30T00:00:00"/>
    <n v="85"/>
    <n v="100"/>
    <n v="0"/>
    <n v="0"/>
    <n v="0"/>
  </r>
  <r>
    <n v="316"/>
    <x v="0"/>
    <x v="10"/>
    <s v="Lineamientos de política y programa nacional de pago por servicios ambientales para la construcción de paz."/>
    <s v="No aplica"/>
    <s v="No aplica"/>
    <s v="3.5"/>
    <s v="Elaborar una propuesta con los procedimientos para utilizar recursos del impuesto al carbono para la financiación o cofinanciación de proyectos de PSA."/>
    <x v="2"/>
    <s v="Ministerio de Hacienda y Crédito Público"/>
    <s v="MinHacienda"/>
    <s v="Hacienda y Crédito Público"/>
    <x v="2"/>
    <d v="2017-07-01T00:00:00"/>
    <d v="2017-12-31T00:00:00"/>
    <n v="100"/>
    <n v="100"/>
    <n v="50"/>
    <n v="0.5"/>
    <n v="0.5"/>
  </r>
  <r>
    <n v="317"/>
    <x v="0"/>
    <x v="10"/>
    <s v="Lineamientos de política y programa nacional de pago por servicios ambientales para la construcción de paz."/>
    <s v="No aplica"/>
    <s v="No aplica"/>
    <s v="1.8"/>
    <s v="Elaborar una propuesta para la inclusión de la política de PSA en la agenda de evaluaciones del DNP."/>
    <x v="1"/>
    <s v="Departamento Nacional de Planeación"/>
    <s v="DNP"/>
    <s v="Planeación"/>
    <x v="9"/>
    <d v="2018-01-01T00:00:00"/>
    <d v="2020-12-31T00:00:00"/>
    <n v="100"/>
    <n v="100"/>
    <n v="26.6"/>
    <n v="0.26600000000000001"/>
    <n v="0.26600000000000001"/>
  </r>
  <r>
    <n v="318"/>
    <x v="0"/>
    <x v="10"/>
    <s v="Lineamientos de política y programa nacional de pago por servicios ambientales para la construcción de paz."/>
    <s v="No aplica"/>
    <s v="No aplica"/>
    <s v="2.11"/>
    <s v="Incorporar en la política y programas para la sustitución de cultivos de uso ilícitos el instrumento de PSA."/>
    <x v="1"/>
    <s v="Agencia de Renovación del Territorio"/>
    <s v="ART"/>
    <s v="Presidencia de la República"/>
    <x v="10"/>
    <d v="2017-05-08T00:00:00"/>
    <d v="2018-12-31T00:00:00"/>
    <n v="100"/>
    <n v="100"/>
    <n v="50"/>
    <n v="0.5"/>
    <n v="0.5"/>
  </r>
  <r>
    <n v="319"/>
    <x v="0"/>
    <x v="10"/>
    <s v="Lineamientos de política y programa nacional de pago por servicios ambientales para la construcción de paz."/>
    <s v="No aplica"/>
    <s v="No aplica"/>
    <s v="4.3"/>
    <s v="Reglamentar el artículo 174 de la Ley 1753 de 2015."/>
    <x v="2"/>
    <s v="Ministerio de Ambiente y Desarrollo Sostenible"/>
    <s v="MinAmbiente"/>
    <s v="Ambiente y Desarrollo Sostenible"/>
    <x v="5"/>
    <d v="2017-05-08T00:00:00"/>
    <d v="2017-12-31T00:00:00"/>
    <n v="100"/>
    <n v="100"/>
    <n v="100"/>
    <n v="1"/>
    <n v="1"/>
  </r>
  <r>
    <n v="320"/>
    <x v="0"/>
    <x v="10"/>
    <s v="Lineamientos de política y programa nacional de pago por servicios ambientales para la construcción de paz."/>
    <s v="No aplica"/>
    <s v="No aplica"/>
    <s v="4.4"/>
    <s v="Reglamentar el marco técnico y operativo para las modalidades de PSA en el territorio nacional."/>
    <x v="2"/>
    <s v="Ministerio de Ambiente y Desarrollo Sostenible"/>
    <s v="MinAmbiente"/>
    <s v="Ambiente y Desarrollo Sostenible"/>
    <x v="5"/>
    <d v="2017-06-01T00:00:00"/>
    <d v="2018-11-15T00:00:00"/>
    <n v="100"/>
    <n v="100"/>
    <n v="100"/>
    <n v="1"/>
    <n v="1"/>
  </r>
  <r>
    <n v="321"/>
    <x v="0"/>
    <x v="10"/>
    <s v="Lineamientos de política y programa nacional de pago por servicios ambientales para la construcción de paz."/>
    <s v="No aplica"/>
    <s v="No aplica"/>
    <s v="2.6"/>
    <s v="Incorporar en los planes nacionales de desarrollo estrategias que impulsen los Pagos por Servicios Ambientales en el territorio nacional."/>
    <x v="0"/>
    <s v="Departamento Nacional de Planeación"/>
    <s v="DNP"/>
    <s v="Planeación"/>
    <x v="9"/>
    <d v="2018-01-01T00:00:00"/>
    <d v="2026-12-31T00:00:00"/>
    <n v="3"/>
    <n v="5"/>
    <n v="3"/>
    <n v="1"/>
    <n v="0.6"/>
  </r>
  <r>
    <n v="322"/>
    <x v="0"/>
    <x v="10"/>
    <s v="Lineamientos de política y programa nacional de pago por servicios ambientales para la construcción de paz."/>
    <s v="No aplica"/>
    <s v="No aplica"/>
    <s v="1.9"/>
    <s v="Presentar informes de gestión y seguimiento de esquemas de PSA en el territorio nacional."/>
    <x v="2"/>
    <s v="Ministerio de Ambiente y Desarrollo Sostenible"/>
    <s v="MinAmbiente"/>
    <s v="Ambiente y Desarrollo Sostenible"/>
    <x v="5"/>
    <d v="2018-06-30T00:00:00"/>
    <d v="2026-11-30T00:00:00"/>
    <n v="3"/>
    <n v="9"/>
    <n v="2"/>
    <n v="0.66666666666666663"/>
    <n v="0.22222222222222221"/>
  </r>
  <r>
    <n v="323"/>
    <x v="0"/>
    <x v="10"/>
    <s v="Lineamientos de política y programa nacional de pago por servicios ambientales para la construcción de paz."/>
    <s v="No aplica"/>
    <s v="No aplica"/>
    <s v="3.1"/>
    <s v="Desarrollar lineamientos técnicos, jurídicos y operativos que viabilicen la implementación de PSA de las compensaciones por pérdida de biodiversidad de la licencia ambiental."/>
    <x v="2"/>
    <s v="Ministerio de Ambiente y Desarrollo Sostenible"/>
    <s v="MinAmbiente"/>
    <s v="Ambiente y Desarrollo Sostenible"/>
    <x v="5"/>
    <d v="2017-05-08T00:00:00"/>
    <d v="2018-11-30T00:00:00"/>
    <n v="100"/>
    <n v="100"/>
    <n v="100"/>
    <n v="1"/>
    <n v="1"/>
  </r>
  <r>
    <n v="324"/>
    <x v="0"/>
    <x v="10"/>
    <s v="Lineamientos de política y programa nacional de pago por servicios ambientales para la construcción de paz."/>
    <s v="No aplica"/>
    <s v="No aplica"/>
    <s v="5.2"/>
    <s v="Desarrollar una estrategia técnica y financiera para apoyar a entidades territoriales y autoridades ambientales en la estructuración de proyectos de PSA."/>
    <x v="2"/>
    <s v="Ministerio de Ambiente y Desarrollo Sostenible"/>
    <s v="MinAmbiente"/>
    <s v="Ambiente y Desarrollo Sostenible"/>
    <x v="5"/>
    <d v="2017-05-08T00:00:00"/>
    <d v="2019-11-30T00:00:00"/>
    <n v="100"/>
    <n v="100"/>
    <n v="10"/>
    <n v="0.1"/>
    <n v="0.1"/>
  </r>
  <r>
    <n v="325"/>
    <x v="0"/>
    <x v="10"/>
    <s v="Lineamientos de política y programa nacional de pago por servicios ambientales para la construcción de paz."/>
    <s v="No aplica"/>
    <s v="No aplica"/>
    <s v="3.2"/>
    <s v="Desarrollar una propuesta técnica para destinar un porcentaje de los recursos generados de la inversión forzosa del 1% que trata el artículo 43 de la Ley 99 de 1993 hacia el Fondo Nacional de PSA."/>
    <x v="2"/>
    <s v="Ministerio de Ambiente y Desarrollo Sostenible"/>
    <s v="MinAmbiente"/>
    <s v="Ambiente y Desarrollo Sostenible"/>
    <x v="5"/>
    <d v="2017-05-08T00:00:00"/>
    <d v="2018-12-31T00:00:00"/>
    <n v="100"/>
    <n v="100"/>
    <n v="100"/>
    <n v="1"/>
    <n v="1"/>
  </r>
  <r>
    <n v="326"/>
    <x v="0"/>
    <x v="10"/>
    <s v="Lineamientos de política y programa nacional de pago por servicios ambientales para la construcción de paz."/>
    <s v="No aplica"/>
    <s v="No aplica"/>
    <s v="3.4"/>
    <s v="Desarrollar una propuesta técnica para implementar proyectos de PSA con la sobretasa ambiental sobre los peajes."/>
    <x v="2"/>
    <s v="Ministerio de Ambiente y Desarrollo Sostenible"/>
    <s v="MinAmbiente"/>
    <s v="Ambiente y Desarrollo Sostenible"/>
    <x v="5"/>
    <d v="2017-04-01T00:00:00"/>
    <d v="2018-01-31T00:00:00"/>
    <n v="100"/>
    <n v="100"/>
    <n v="30"/>
    <n v="0.3"/>
    <n v="0.3"/>
  </r>
  <r>
    <n v="327"/>
    <x v="0"/>
    <x v="10"/>
    <s v="Lineamientos de política y programa nacional de pago por servicios ambientales para la construcción de paz."/>
    <s v="No aplica"/>
    <s v="No aplica"/>
    <s v="2.10"/>
    <s v="Elaborar estrategias para apoyar a entidades territoriales para la estructuración y ejecución de proyectos de PSA."/>
    <x v="2"/>
    <s v="Agencia de Renovación del Territorio"/>
    <s v="ART"/>
    <s v="Presidencia de la República"/>
    <x v="10"/>
    <d v="2017-05-08T00:00:00"/>
    <d v="2018-07-31T00:00:00"/>
    <n v="100"/>
    <n v="100"/>
    <n v="90"/>
    <n v="0.9"/>
    <n v="0.9"/>
  </r>
  <r>
    <n v="328"/>
    <x v="0"/>
    <x v="10"/>
    <s v="Lineamientos de política y programa nacional de pago por servicios ambientales para la construcción de paz."/>
    <s v="No aplica"/>
    <s v="No aplica"/>
    <s v="5.1"/>
    <s v="Formular el Programa Nacional de PSA (PN-PSA)."/>
    <x v="2"/>
    <s v="Ministerio de Ambiente y Desarrollo Sostenible"/>
    <s v="MinAmbiente"/>
    <s v="Ambiente y Desarrollo Sostenible"/>
    <x v="5"/>
    <d v="2017-05-08T00:00:00"/>
    <d v="2018-06-30T00:00:00"/>
    <n v="100"/>
    <n v="100"/>
    <n v="85"/>
    <n v="0.85"/>
    <n v="0.85"/>
  </r>
  <r>
    <n v="329"/>
    <x v="0"/>
    <x v="10"/>
    <s v="Lineamientos de política y programa nacional de pago por servicios ambientales para la construcción de paz."/>
    <s v="No aplica"/>
    <s v="No aplica"/>
    <s v="4.1"/>
    <s v="Formular un proyecto de Decreto Ley de PSA."/>
    <x v="2"/>
    <s v="Ministerio de Ambiente y Desarrollo Sostenible"/>
    <s v="MinAmbiente"/>
    <s v="Ambiente y Desarrollo Sostenible"/>
    <x v="5"/>
    <d v="2017-05-08T00:00:00"/>
    <d v="2017-07-31T00:00:00"/>
    <n v="100"/>
    <n v="100"/>
    <n v="100"/>
    <n v="1"/>
    <n v="1"/>
  </r>
  <r>
    <n v="330"/>
    <x v="0"/>
    <x v="10"/>
    <s v="Lineamientos de política y programa nacional de pago por servicios ambientales para la construcción de paz."/>
    <s v="No aplica"/>
    <s v="No aplica"/>
    <s v="5.8"/>
    <s v="Incorporar 500.000 hectáreas en las diferentes modalidades de PSA al año 2026."/>
    <x v="2"/>
    <s v="Ministerio de Ambiente y Desarrollo Sostenible"/>
    <s v="MinAmbiente"/>
    <s v="Ambiente y Desarrollo Sostenible"/>
    <x v="5"/>
    <d v="2019-07-01T00:00:00"/>
    <d v="2026-12-31T00:00:00"/>
    <n v="208333"/>
    <n v="600000"/>
    <n v="0"/>
    <n v="0"/>
    <n v="0"/>
  </r>
  <r>
    <n v="331"/>
    <x v="0"/>
    <x v="11"/>
    <s v="Declaración de importancia estratégica del proyecto vías para el Chocó: transversal Quibdó-Medellín y transversal Central del Pacífico"/>
    <s v="No aplica"/>
    <s v="No aplica"/>
    <s v="1.1"/>
    <s v="Gestionar vigencias futuras mediante solicitud de aval fiscal al Consejo Superior de Política Fiscal (CONFIS)."/>
    <x v="2"/>
    <s v="Instituto Nacional de Vías"/>
    <s v="INVIAS"/>
    <s v="Transporte"/>
    <x v="3"/>
    <d v="2017-06-13T00:00:00"/>
    <d v="2017-07-15T00:00:00"/>
    <n v="100"/>
    <n v="100"/>
    <n v="100"/>
    <n v="1"/>
    <n v="1"/>
  </r>
  <r>
    <n v="332"/>
    <x v="0"/>
    <x v="11"/>
    <s v="Declaración de importancia estratégica del proyecto vías para el Chocó: transversal Quibdó-Medellín y transversal Central del Pacífico"/>
    <s v="No aplica"/>
    <s v="No aplica"/>
    <s v="2.3"/>
    <s v="Realizar la gestión predial, social y ambiental necesaria para las obras en los dos corredores."/>
    <x v="2"/>
    <s v="Instituto Nacional de Vías"/>
    <s v="INVIAS"/>
    <s v="Transporte"/>
    <x v="3"/>
    <d v="2017-12-01T00:00:00"/>
    <d v="2022-12-31T00:00:00"/>
    <n v="100"/>
    <n v="100"/>
    <n v="0"/>
    <n v="0"/>
    <n v="0"/>
  </r>
  <r>
    <n v="333"/>
    <x v="0"/>
    <x v="11"/>
    <s v="Declaración de importancia estratégica del proyecto vías para el Chocó: transversal Quibdó-Medellín y transversal Central del Pacífico"/>
    <s v="No aplica"/>
    <s v="No aplica"/>
    <s v="2.1"/>
    <s v="Realizar la licitación, adjudicación y legalización de contratos de obra e interventoría, implementando mejores prácticas de contratación."/>
    <x v="2"/>
    <s v="Instituto Nacional de Vías"/>
    <s v="INVIAS"/>
    <s v="Transporte"/>
    <x v="3"/>
    <d v="2017-07-16T00:00:00"/>
    <d v="2017-11-30T00:00:00"/>
    <n v="5"/>
    <n v="5"/>
    <n v="5"/>
    <n v="1"/>
    <n v="1"/>
  </r>
  <r>
    <n v="334"/>
    <x v="0"/>
    <x v="11"/>
    <s v="Declaración de importancia estratégica del proyecto vías para el Chocó: transversal Quibdó-Medellín y transversal Central del Pacífico"/>
    <s v="No aplica"/>
    <s v="No aplica"/>
    <s v="2.2"/>
    <s v="Realizar la actualización y ajuste de diseños disponibles para los dos corredores."/>
    <x v="2"/>
    <s v="Instituto Nacional de Vías"/>
    <s v="INVIAS"/>
    <s v="Transporte"/>
    <x v="3"/>
    <d v="2018-01-01T00:00:00"/>
    <d v="2018-06-30T00:00:00"/>
    <n v="3"/>
    <n v="3"/>
    <n v="2.2999999999999998"/>
    <n v="0.76666666666666661"/>
    <n v="0.76666666666666661"/>
  </r>
  <r>
    <n v="335"/>
    <x v="0"/>
    <x v="11"/>
    <s v="Declaración de importancia estratégica del proyecto vías para el Chocó: transversal Quibdó-Medellín y transversal Central del Pacífico"/>
    <s v="No aplica"/>
    <s v="No aplica"/>
    <s v="2.4"/>
    <s v="Realizar el seguimiento a la ejecución de las obras contratadas."/>
    <x v="2"/>
    <s v="Instituto Nacional de Vías"/>
    <s v="INVIAS"/>
    <s v="Transporte"/>
    <x v="3"/>
    <d v="2018-01-01T00:00:00"/>
    <d v="2022-12-31T00:00:00"/>
    <n v="6"/>
    <n v="10"/>
    <n v="2"/>
    <n v="0.33333333333333331"/>
    <n v="0.2"/>
  </r>
  <r>
    <n v="336"/>
    <x v="0"/>
    <x v="12"/>
    <s v="Lineamientos de política para estimular la inversión privada en ciencia, tecnología e innovación a través de deducciones tributarias."/>
    <s v="No aplica"/>
    <s v="No aplica"/>
    <s v="2.2"/>
    <s v="Desarrollar una campaña masiva de comunicación sobre los beneficios tributarios, con contenidos audiovisuales que permitan un acercamiento a segmentos empresariales más amplios y resuelva inquietudes frecuentes (OE2.1) (Nota: acción reemplazada por la acción 2.18)."/>
    <x v="2"/>
    <s v="Ministerio de Comercio, Industria y Turismo"/>
    <s v="MinComercio"/>
    <s v="Comercio, Industria y Turismo"/>
    <x v="11"/>
    <d v="2015-07-15T00:00:00"/>
    <d v="2018-12-31T00:00:00"/>
    <n v="4"/>
    <n v="4"/>
    <n v="7"/>
    <n v="1"/>
    <n v="1"/>
  </r>
  <r>
    <n v="337"/>
    <x v="0"/>
    <x v="12"/>
    <s v="Lineamientos de política para estimular la inversión privada en ciencia, tecnología e innovación a través de deducciones tributarias."/>
    <s v="No aplica"/>
    <s v="No aplica"/>
    <s v="1.2"/>
    <s v="Presentar una propuesta integral sobre el instrumento de beneficios tributarios de Ciencia, Tecnología e Innovación, someterlo a consideración del CNBT y posteriormente presentarla a la Comisión para la Equidad y Competitividad Tributaria (OE1.1)."/>
    <x v="1"/>
    <s v="Dirección de Impuestos y Aduanas Nacionales"/>
    <s v="DIAN"/>
    <s v="Hacienda y Crédito Público"/>
    <x v="2"/>
    <d v="2015-07-15T00:00:00"/>
    <d v="2015-10-31T00:00:00"/>
    <n v="1"/>
    <n v="1"/>
    <n v="1"/>
    <n v="1"/>
    <n v="1"/>
  </r>
  <r>
    <n v="338"/>
    <x v="0"/>
    <x v="12"/>
    <s v="Lineamientos de política para estimular la inversión privada en ciencia, tecnología e innovación a través de deducciones tributarias."/>
    <s v="No aplica"/>
    <s v="No aplica"/>
    <s v="1.6"/>
    <s v="Actualizar el documento de tipología de proyectos de ciencia, tecnología e innovación, incorporando las nuevas condiciones tributarias establecidas en los artículos 91 y 104 de la Ley 1819 de 2016."/>
    <x v="1"/>
    <s v="Ministerio de Ciencia Tecnología e Innovación"/>
    <s v="MinCiencias"/>
    <s v="Ciencia y Tecnología"/>
    <x v="1"/>
    <d v="2017-07-01T00:00:00"/>
    <d v="2017-08-31T00:00:00"/>
    <n v="1"/>
    <n v="1"/>
    <n v="1"/>
    <n v="1"/>
    <n v="1"/>
  </r>
  <r>
    <n v="339"/>
    <x v="0"/>
    <x v="12"/>
    <s v="Lineamientos de política para estimular la inversión privada en ciencia, tecnología e innovación a través de deducciones tributarias."/>
    <s v="No aplica"/>
    <s v="No aplica"/>
    <s v="1.7"/>
    <s v="Actualizar el documento que contenga el análisis y proyecciones  del aumento proporcional de los cupos anuales de los beneficios tributarios de CTeI, de acuerdo a la demanda y tendencias en el uso del instrumento y con un horizonte a 2022."/>
    <x v="1"/>
    <s v="Ministerio de Ciencia Tecnología e Innovación"/>
    <s v="MinCiencias"/>
    <s v="Ciencia y Tecnología"/>
    <x v="1"/>
    <d v="2017-07-01T00:00:00"/>
    <d v="2018-12-31T00:00:00"/>
    <n v="1"/>
    <n v="1"/>
    <n v="2"/>
    <n v="1"/>
    <n v="1"/>
  </r>
  <r>
    <n v="340"/>
    <x v="0"/>
    <x v="12"/>
    <s v="Lineamientos de política para estimular la inversión privada en ciencia, tecnología e innovación a través de deducciones tributarias."/>
    <s v="No aplica"/>
    <s v="No aplica"/>
    <s v="2.7"/>
    <s v="Diseñar, implementar y difundir guías para la elaboración de acuerdos de confidencialidad y de delimitación de la propiedad intelectual entre universidades, centros de investigación y contribuyentes de renta en el marco de las deducciones tributarias para I+D+i (OE2.2)."/>
    <x v="1"/>
    <s v="Ministerio de Ciencia Tecnología e Innovación"/>
    <s v="MinCiencias"/>
    <s v="Ciencia y Tecnología"/>
    <x v="1"/>
    <d v="2015-07-15T00:00:00"/>
    <d v="2015-12-31T00:00:00"/>
    <n v="1"/>
    <n v="1"/>
    <n v="1"/>
    <n v="1"/>
    <n v="1"/>
  </r>
  <r>
    <n v="341"/>
    <x v="0"/>
    <x v="12"/>
    <s v="Lineamientos de política para estimular la inversión privada en ciencia, tecnología e innovación a través de deducciones tributarias."/>
    <s v="No aplica"/>
    <s v="No aplica"/>
    <s v="2.17"/>
    <s v="Elaborar propuesta de mecanismo para la asociación entre empresas usuarias del beneficio y empresas que quieran hacer uso del beneficio por primera vez, para aprobación del CNBT (OE2.3)."/>
    <x v="2"/>
    <s v="Ministerio de Ciencia Tecnología e Innovación"/>
    <s v="MinCiencias"/>
    <s v="Ciencia y Tecnología"/>
    <x v="1"/>
    <d v="2015-07-15T00:00:00"/>
    <d v="2015-12-31T00:00:00"/>
    <n v="1"/>
    <n v="1"/>
    <n v="1"/>
    <n v="1"/>
    <n v="1"/>
  </r>
  <r>
    <n v="342"/>
    <x v="0"/>
    <x v="12"/>
    <s v="Lineamientos de política para estimular la inversión privada en ciencia, tecnología e innovación a través de deducciones tributarias."/>
    <s v="No aplica"/>
    <s v="No aplica"/>
    <s v="2.14"/>
    <s v="Evaluar los resultados del piloto de deducción automática del beneficio tributario por parte de las empresas certificadas como altamente innovadoras (OE2.3)."/>
    <x v="2"/>
    <s v="Ministerio de Ciencia Tecnología e Innovación"/>
    <s v="MinCiencias"/>
    <s v="Ciencia y Tecnología"/>
    <x v="1"/>
    <d v="2017-01-01T00:00:00"/>
    <d v="2017-06-30T00:00:00"/>
    <n v="1"/>
    <n v="1"/>
    <n v="1"/>
    <n v="1"/>
    <n v="1"/>
  </r>
  <r>
    <n v="343"/>
    <x v="0"/>
    <x v="12"/>
    <s v="Lineamientos de política para estimular la inversión privada en ciencia, tecnología e innovación a través de deducciones tributarias."/>
    <s v="No aplica"/>
    <s v="No aplica"/>
    <s v="2.15"/>
    <s v="Presentar resultados evaluación piloto al CNBT incluyendo recomendaciones sobre la viabilidad de escalar esta modalidad para un número mayor de empresas (OE2.3)."/>
    <x v="2"/>
    <s v="Ministerio de Ciencia Tecnología e Innovación"/>
    <s v="MinCiencias"/>
    <s v="Ciencia y Tecnología"/>
    <x v="1"/>
    <d v="2017-01-01T00:00:00"/>
    <d v="2017-06-30T00:00:00"/>
    <n v="1"/>
    <n v="1"/>
    <n v="1"/>
    <n v="1"/>
    <n v="1"/>
  </r>
  <r>
    <n v="344"/>
    <x v="0"/>
    <x v="12"/>
    <s v="Lineamientos de política para estimular la inversión privada en ciencia, tecnología e innovación a través de deducciones tributarias."/>
    <s v="No aplica"/>
    <s v="No aplica"/>
    <s v="1.5"/>
    <s v="Establecer el marco de inversión en CTeI donde se defina el cupo de beneficios tributarios para CTeI, acorde a la meta del PND 2014-2018 de alcanzar el 1% de ACTI como porcentaje del PIB (OE1.1)."/>
    <x v="1"/>
    <s v="Ministerio de Ciencia Tecnología e Innovación"/>
    <s v="MinCiencias"/>
    <s v="Ciencia y Tecnología"/>
    <x v="1"/>
    <d v="2015-08-01T00:00:00"/>
    <d v="2016-05-01T00:00:00"/>
    <n v="100"/>
    <n v="100"/>
    <n v="100"/>
    <n v="1"/>
    <n v="1"/>
  </r>
  <r>
    <n v="345"/>
    <x v="0"/>
    <x v="12"/>
    <s v="Lineamientos de política para estimular la inversión privada en ciencia, tecnología e innovación a través de deducciones tributarias."/>
    <s v="No aplica"/>
    <s v="No aplica"/>
    <s v="2.8"/>
    <s v="Implementar una plataforma tecnológica moderna y acorde con las necesidades de los usuarios de los beneficios tributarios dentro de los próximos dos años (OE2.2)."/>
    <x v="0"/>
    <s v="Ministerio de Ciencia Tecnología e Innovación"/>
    <s v="MinCiencias"/>
    <s v="Ciencia y Tecnología"/>
    <x v="1"/>
    <d v="2015-07-21T00:00:00"/>
    <d v="2017-12-31T00:00:00"/>
    <n v="100"/>
    <n v="100"/>
    <n v="100"/>
    <n v="1"/>
    <n v="1"/>
  </r>
  <r>
    <n v="346"/>
    <x v="0"/>
    <x v="12"/>
    <s v="Lineamientos de política para estimular la inversión privada en ciencia, tecnología e innovación a través de deducciones tributarias."/>
    <s v="No aplica"/>
    <s v="No aplica"/>
    <s v="2.18"/>
    <s v="Actualizar la campaña masiva de comunicación sobre los beneficios tributarios, con contenidos audiovisuales que permitan un acercamiento a segmentos empresariales más amplios y resuelva inquietudes frecuentes, incluyendo la nueva normatividad relacionada con beneficios tributarios por inversión en CTI y su tratamiento tributario."/>
    <x v="2"/>
    <s v="Ministerio de Ciencia Tecnología e Innovación"/>
    <s v="MinCiencias"/>
    <s v="Ciencia y Tecnología"/>
    <x v="1"/>
    <d v="2017-07-01T00:00:00"/>
    <d v="2018-12-31T00:00:00"/>
    <n v="4"/>
    <n v="4"/>
    <n v="4"/>
    <n v="1"/>
    <n v="1"/>
  </r>
  <r>
    <n v="347"/>
    <x v="0"/>
    <x v="12"/>
    <s v="Lineamientos de política para estimular la inversión privada en ciencia, tecnología e innovación a través de deducciones tributarias."/>
    <s v="No aplica"/>
    <s v="No aplica"/>
    <s v="2.19"/>
    <s v="Realizar un informe anual sobre el uso efectivo del cupo aprobado por empresa."/>
    <x v="1"/>
    <s v="Dirección de Impuestos y Aduanas Nacionales"/>
    <s v="DIAN"/>
    <s v="Hacienda y Crédito Público"/>
    <x v="2"/>
    <d v="2018-01-01T00:00:00"/>
    <d v="2022-12-31T00:00:00"/>
    <n v="3"/>
    <n v="5"/>
    <n v="2"/>
    <n v="0.66666666666666663"/>
    <n v="0.4"/>
  </r>
  <r>
    <n v="348"/>
    <x v="0"/>
    <x v="12"/>
    <s v="Lineamientos de política para estimular la inversión privada en ciencia, tecnología e innovación a través de deducciones tributarias."/>
    <s v="No aplica"/>
    <s v="No aplica"/>
    <s v="2.12"/>
    <s v="Diseñar y presentar una prueba piloto para la aplicación automática del beneficio tributario por parte de las empresas reconocidas como altamente innovadoras a consideración del CNBT (OE2.3)."/>
    <x v="2"/>
    <s v="Ministerio de Ciencia Tecnología e Innovación"/>
    <s v="MinCiencias"/>
    <s v="Ciencia y Tecnología"/>
    <x v="1"/>
    <d v="2015-07-15T00:00:00"/>
    <d v="2015-12-31T00:00:00"/>
    <n v="1"/>
    <n v="1"/>
    <n v="1"/>
    <n v="1"/>
    <n v="1"/>
  </r>
  <r>
    <n v="349"/>
    <x v="0"/>
    <x v="12"/>
    <s v="Lineamientos de política para estimular la inversión privada en ciencia, tecnología e innovación a través de deducciones tributarias."/>
    <s v="No aplica"/>
    <s v="No aplica"/>
    <s v="1.4"/>
    <s v="Realizar un documento que contenga el análisis y proyecciones sobre el aumento proporcional de los cupos anuales de los beneficios tributarios de CTeI de acuerdo a la demanda y tendencias en el uso del instrumento (OE1.1) (Nota: acción reemplazada por la acción 1.7)."/>
    <x v="1"/>
    <s v="Ministerio de Ciencia Tecnología e Innovación"/>
    <s v="MinCiencias"/>
    <s v="Ciencia y Tecnología"/>
    <x v="1"/>
    <d v="2016-01-01T00:00:00"/>
    <d v="2016-06-30T00:00:00"/>
    <n v="1"/>
    <n v="1"/>
    <n v="1"/>
    <n v="1"/>
    <n v="1"/>
  </r>
  <r>
    <n v="350"/>
    <x v="0"/>
    <x v="12"/>
    <s v="Lineamientos de política para estimular la inversión privada en ciencia, tecnología e innovación a través de deducciones tributarias."/>
    <s v="No aplica"/>
    <s v="No aplica"/>
    <s v="2.3"/>
    <s v="Revisar y ajustar el proceso actual de evaluación ex ante de proyectos, adecuando los actuales criterios y su ponderación para calificación, a las características específicas de la I+D+i (OE2.1)."/>
    <x v="1"/>
    <s v="Ministerio de Ciencia Tecnología e Innovación"/>
    <s v="MinCiencias"/>
    <s v="Ciencia y Tecnología"/>
    <x v="1"/>
    <d v="2015-07-15T00:00:00"/>
    <d v="2015-12-31T00:00:00"/>
    <n v="1"/>
    <n v="1"/>
    <n v="1"/>
    <n v="1"/>
    <n v="1"/>
  </r>
  <r>
    <n v="351"/>
    <x v="0"/>
    <x v="12"/>
    <s v="Lineamientos de política para estimular la inversión privada en ciencia, tecnología e innovación a través de deducciones tributarias."/>
    <s v="No aplica"/>
    <s v="No aplica"/>
    <s v="2.1"/>
    <s v="Implementar el plan de promoción y acompañamiento para que pequeñas y medianas empresa accedan a los beneficios tributarios, logrando el uso y aprovechamiento del instrumento por parte de estas empresas que no generan renta líquida (OE 2.1)."/>
    <x v="2"/>
    <s v="Dirección de Impuestos y Aduanas Nacionales"/>
    <s v="DIAN"/>
    <s v="Hacienda y Crédito Público"/>
    <x v="2"/>
    <d v="2015-07-15T00:00:00"/>
    <d v="2017-06-20T00:00:00"/>
    <n v="100"/>
    <n v="100"/>
    <n v="100"/>
    <n v="1"/>
    <n v="1"/>
  </r>
  <r>
    <n v="352"/>
    <x v="0"/>
    <x v="12"/>
    <s v="Lineamientos de política para estimular la inversión privada en ciencia, tecnología e innovación a través de deducciones tributarias."/>
    <s v="No aplica"/>
    <s v="No aplica"/>
    <s v="2.9"/>
    <s v="Desarrollar una estrategia de seguimiento y evaluación de resultados e impactos del instrumento que soporten la toma de decisiones (OE2.3)."/>
    <x v="1"/>
    <s v="Ministerio de Ciencia Tecnología e Innovación"/>
    <s v="MinCiencias"/>
    <s v="Ciencia y Tecnología"/>
    <x v="1"/>
    <d v="2015-07-15T00:00:00"/>
    <d v="2018-12-31T00:00:00"/>
    <n v="2"/>
    <n v="2"/>
    <n v="1"/>
    <n v="0.5"/>
    <n v="0.5"/>
  </r>
  <r>
    <n v="353"/>
    <x v="0"/>
    <x v="12"/>
    <s v="Lineamientos de política para estimular la inversión privada en ciencia, tecnología e innovación a través de deducciones tributarias."/>
    <s v="No aplica"/>
    <s v="No aplica"/>
    <s v="2.16"/>
    <s v="Seleccionar tres parques tecnológicos para la realización de un piloto, con el fin de que las empresas allí ubicadas obtengan la misma calificación automática de proyectos de I+D+i que las Empresas Altamente Innovadoras (OE2.3)."/>
    <x v="2"/>
    <s v="Ministerio de Ciencia Tecnología e Innovación"/>
    <s v="MinCiencias"/>
    <s v="Ciencia y Tecnología"/>
    <x v="1"/>
    <d v="2016-01-01T00:00:00"/>
    <d v="2016-12-31T00:00:00"/>
    <n v="3"/>
    <n v="3"/>
    <n v="0"/>
    <n v="0"/>
    <n v="0"/>
  </r>
  <r>
    <n v="354"/>
    <x v="0"/>
    <x v="12"/>
    <s v="Lineamientos de política para estimular la inversión privada en ciencia, tecnología e innovación a través de deducciones tributarias."/>
    <s v="No aplica"/>
    <s v="No aplica"/>
    <s v="2.6"/>
    <s v="Fortalecer las capacidades de formulación de proyectos para el acceso de beneficios tributarios por parte de los usuarios del sistema (OE2.2)."/>
    <x v="1"/>
    <s v="Ministerio de Ciencia Tecnología e Innovación"/>
    <s v="MinCiencias"/>
    <s v="Ciencia y Tecnología"/>
    <x v="1"/>
    <d v="2015-07-15T00:00:00"/>
    <d v="2017-12-31T00:00:00"/>
    <n v="30"/>
    <n v="30"/>
    <n v="55"/>
    <n v="1"/>
    <n v="1"/>
  </r>
  <r>
    <n v="355"/>
    <x v="0"/>
    <x v="12"/>
    <s v="Lineamientos de política para estimular la inversión privada en ciencia, tecnología e innovación a través de deducciones tributarias."/>
    <s v="No aplica"/>
    <s v="No aplica"/>
    <s v="2.4"/>
    <s v="Implementar el proceso y procedimiento para la evaluación ex ante de proyectos de los usuarios que busquen acceder a los beneficios tributarios, incluyendo instancias de retroalimentación y contacto con los responsables de los proyectos (OE2.2)."/>
    <x v="1"/>
    <s v="Ministerio de Ciencia Tecnología e Innovación"/>
    <s v="MinCiencias"/>
    <s v="Ciencia y Tecnología"/>
    <x v="1"/>
    <d v="2015-07-15T00:00:00"/>
    <d v="2018-12-31T00:00:00"/>
    <n v="100"/>
    <n v="100"/>
    <n v="100"/>
    <n v="1"/>
    <n v="1"/>
  </r>
  <r>
    <n v="356"/>
    <x v="0"/>
    <x v="12"/>
    <s v="Lineamientos de política para estimular la inversión privada en ciencia, tecnología e innovación a través de deducciones tributarias."/>
    <s v="No aplica"/>
    <s v="No aplica"/>
    <s v="2.5"/>
    <s v="Determinar la combinación más conveniente entre las modalidades de convocatoria pública y ventanilla permanente para el acceso a beneficios tributarios por parte de los actores del sistema (OE2.2)."/>
    <x v="1"/>
    <s v="Ministerio de Ciencia Tecnología e Innovación"/>
    <s v="MinCiencias"/>
    <s v="Ciencia y Tecnología"/>
    <x v="1"/>
    <d v="2015-07-21T00:00:00"/>
    <d v="2015-08-31T00:00:00"/>
    <n v="1"/>
    <n v="1"/>
    <n v="1"/>
    <n v="1"/>
    <n v="1"/>
  </r>
  <r>
    <n v="357"/>
    <x v="0"/>
    <x v="12"/>
    <s v="Lineamientos de política para estimular la inversión privada en ciencia, tecnología e innovación a través de deducciones tributarias."/>
    <s v="No aplica"/>
    <s v="No aplica"/>
    <s v="2.11"/>
    <s v="Diseñar el proceso de reconocimiento para Empresas Altamente Innovadoras y someterlo a consideración del CNBT (OE2.3)."/>
    <x v="1"/>
    <s v="Ministerio de Ciencia Tecnología e Innovación"/>
    <s v="MinCiencias"/>
    <s v="Ciencia y Tecnología"/>
    <x v="1"/>
    <d v="2015-07-15T00:00:00"/>
    <d v="2015-12-31T00:00:00"/>
    <n v="1"/>
    <n v="1"/>
    <n v="1"/>
    <n v="1"/>
    <n v="1"/>
  </r>
  <r>
    <n v="358"/>
    <x v="0"/>
    <x v="12"/>
    <s v="Lineamientos de política para estimular la inversión privada en ciencia, tecnología e innovación a través de deducciones tributarias."/>
    <s v="No aplica"/>
    <s v="No aplica"/>
    <s v="2.13"/>
    <s v="Implementar el piloto de deducción automática del beneficio tributario por parte de las empresas reconocidas como altamente innovadoras, una vez autorizado por el CNBT (OE2.3)."/>
    <x v="2"/>
    <s v="Ministerio de Ciencia Tecnología e Innovación"/>
    <s v="MinCiencias"/>
    <s v="Ciencia y Tecnología"/>
    <x v="1"/>
    <d v="2016-01-01T00:00:00"/>
    <d v="2016-12-31T00:00:00"/>
    <n v="1"/>
    <n v="1"/>
    <n v="1"/>
    <n v="1"/>
    <n v="1"/>
  </r>
  <r>
    <n v="359"/>
    <x v="0"/>
    <x v="12"/>
    <s v="Lineamientos de política para estimular la inversión privada en ciencia, tecnología e innovación a través de deducciones tributarias."/>
    <s v="No aplica"/>
    <s v="No aplica"/>
    <s v="1.3"/>
    <s v="Realizar una propuesta con los criterios de priorización de proyectos y someterlo a consideración del CNBT cuando la demanda supere el cupo de inversión (OE1.1)."/>
    <x v="1"/>
    <s v="Ministerio de Ciencia Tecnología e Innovación"/>
    <s v="MinCiencias"/>
    <s v="Ciencia y Tecnología"/>
    <x v="1"/>
    <d v="2015-07-15T00:00:00"/>
    <d v="2015-12-31T00:00:00"/>
    <n v="1"/>
    <n v="1"/>
    <n v="1"/>
    <n v="1"/>
    <n v="1"/>
  </r>
  <r>
    <n v="360"/>
    <x v="0"/>
    <x v="12"/>
    <s v="Lineamientos de política para estimular la inversión privada en ciencia, tecnología e innovación a través de deducciones tributarias."/>
    <s v="No aplica"/>
    <s v="No aplica"/>
    <s v="1.1"/>
    <s v="Actualizar el documento de tipología de proyectos, adoptando el ámbito de aplicación del instrumento de beneficios tributarios los conceptos definidos para Ciencia, Tecnología e Innovación en este documento de política (OE 1.1) (Nota: acción reemplazada por la acción 1.6)."/>
    <x v="1"/>
    <s v="Ministerio de Ciencia Tecnología e Innovación"/>
    <s v="MinCiencias"/>
    <s v="Ciencia y Tecnología"/>
    <x v="1"/>
    <d v="2015-07-15T00:00:00"/>
    <d v="2015-12-31T00:00:00"/>
    <n v="1"/>
    <n v="1"/>
    <n v="1"/>
    <n v="1"/>
    <n v="1"/>
  </r>
  <r>
    <n v="361"/>
    <x v="0"/>
    <x v="12"/>
    <s v="Lineamientos de política para estimular la inversión privada en ciencia, tecnología e innovación a través de deducciones tributarias."/>
    <s v="No aplica"/>
    <s v="No aplica"/>
    <s v="2.10"/>
    <s v="Definir criterios y procedimientos para el reconocimiento y acceso directo de unidades empresariales de I+D+i a los beneficios tributarios de acuerdo al estatuto tributario (OE2.3)."/>
    <x v="2"/>
    <s v="Ministerio de Ciencia Tecnología e Innovación"/>
    <s v="MinCiencias"/>
    <s v="Ciencia y Tecnología"/>
    <x v="1"/>
    <d v="2015-07-15T00:00:00"/>
    <d v="2015-12-31T00:00:00"/>
    <n v="1"/>
    <n v="1"/>
    <n v="1"/>
    <n v="1"/>
    <n v="1"/>
  </r>
  <r>
    <n v="362"/>
    <x v="0"/>
    <x v="13"/>
    <s v="Apoyo del Gobierno nacional al Sistema de transporte público de Bogotá y declaratoria de importancia estratégica del proyecto Primera Línea de Metro–tramo 1"/>
    <s v="No aplica"/>
    <s v="No aplica"/>
    <s v="1.1"/>
    <s v="Gestionar vigencias futuras para el proyecto PLMB."/>
    <x v="2"/>
    <s v="Ministerio de Hacienda y Crédito Público"/>
    <s v="MinHacienda"/>
    <s v="Hacienda y Crédito Público"/>
    <x v="2"/>
    <d v="2017-09-25T00:00:00"/>
    <d v="2017-11-10T00:00:00"/>
    <n v="1"/>
    <n v="1"/>
    <n v="1"/>
    <n v="1"/>
    <n v="1"/>
  </r>
  <r>
    <n v="363"/>
    <x v="0"/>
    <x v="13"/>
    <s v="Apoyo del Gobierno nacional al Sistema de transporte público de Bogotá y declaratoria de importancia estratégica del proyecto Primera Línea de Metro–tramo 1"/>
    <s v="No aplica"/>
    <s v="No aplica"/>
    <s v="1.3"/>
    <s v="Realizar el seguimiento a la ejecución de los proyectos de acuerdo a las condiciones establecidas en el convenio de cofinanciación."/>
    <x v="2"/>
    <s v="Ministerio de Transporte"/>
    <s v="MinTransporte"/>
    <s v="Transporte"/>
    <x v="3"/>
    <d v="2018-01-01T00:00:00"/>
    <d v="2022-12-31T00:00:00"/>
    <n v="6"/>
    <n v="10"/>
    <n v="4"/>
    <n v="0.66666666666666663"/>
    <n v="0.4"/>
  </r>
  <r>
    <n v="364"/>
    <x v="0"/>
    <x v="13"/>
    <s v="Apoyo del Gobierno nacional al Sistema de transporte público de Bogotá y declaratoria de importancia estratégica del proyecto Primera Línea de Metro–tramo 1"/>
    <s v="No aplica"/>
    <s v="No aplica"/>
    <s v="1.4"/>
    <s v="Adelantar los trámites pertinentes para la declaración de importancia estratégica del componente troncal del proyecto, en el marco de las disposiciones legales y reglamentarias aplicables."/>
    <x v="2"/>
    <s v="Ministerio de Transporte"/>
    <s v="MinTransporte"/>
    <s v="Transporte"/>
    <x v="3"/>
    <d v="2018-01-01T00:00:00"/>
    <d v="2018-06-30T00:00:00"/>
    <n v="100"/>
    <n v="100"/>
    <n v="66"/>
    <n v="0.66"/>
    <n v="0.66"/>
  </r>
  <r>
    <n v="365"/>
    <x v="0"/>
    <x v="13"/>
    <s v="Apoyo del Gobierno nacional al Sistema de transporte público de Bogotá y declaratoria de importancia estratégica del proyecto Primera Línea de Metro–tramo 1"/>
    <s v="No aplica"/>
    <s v="No aplica"/>
    <s v="1.2"/>
    <s v="Gestionar la firma del convenio de cofinanciación entre el Distrito, Ministerio de Hacienda y Ministerio de Transporte."/>
    <x v="2"/>
    <s v="Ministerio de Transporte"/>
    <s v="MinTransporte"/>
    <s v="Transporte"/>
    <x v="3"/>
    <d v="2017-09-25T00:00:00"/>
    <d v="2017-11-10T00:00:00"/>
    <n v="100"/>
    <n v="100"/>
    <n v="100"/>
    <n v="1"/>
    <n v="1"/>
  </r>
  <r>
    <n v="366"/>
    <x v="0"/>
    <x v="14"/>
    <s v="Declaratoria de importancia estratégica del proyecto RegioTram de Occidente"/>
    <s v="No aplica"/>
    <s v="No aplica"/>
    <s v="1.1"/>
    <s v="Gestionar vigencias futuras para el proyecto Regiotram."/>
    <x v="2"/>
    <s v="Ministerio de Hacienda y Crédito Público"/>
    <s v="MinHacienda"/>
    <s v="Hacienda y Crédito Público"/>
    <x v="2"/>
    <d v="2017-10-26T00:00:00"/>
    <d v="2017-11-10T00:00:00"/>
    <n v="1"/>
    <n v="1"/>
    <n v="1"/>
    <n v="1"/>
    <n v="1"/>
  </r>
  <r>
    <n v="367"/>
    <x v="0"/>
    <x v="14"/>
    <s v="Declaratoria de importancia estratégica del proyecto RegioTram de Occidente"/>
    <s v="No aplica"/>
    <s v="No aplica"/>
    <s v="1.2"/>
    <s v="Gestionar la firma del convenio de cofinanciación entre la Gobernación de Cundinamarca, Ministerio de Hacienda y Ministerio de Transporte."/>
    <x v="2"/>
    <s v="Ministerio de Transporte"/>
    <s v="MinTransporte"/>
    <s v="Transporte"/>
    <x v="3"/>
    <d v="2017-10-26T00:00:00"/>
    <d v="2017-11-10T00:00:00"/>
    <n v="100"/>
    <n v="100"/>
    <n v="100"/>
    <n v="1"/>
    <n v="1"/>
  </r>
  <r>
    <n v="368"/>
    <x v="0"/>
    <x v="14"/>
    <s v="Declaratoria de importancia estratégica del proyecto RegioTram de Occidente"/>
    <s v="No aplica"/>
    <s v="No aplica"/>
    <s v="1.3"/>
    <s v="Realizar el seguimiento a la ejecución de los proyectos de acuerdo a las condiciones establecidas en el convenio de cofinanciación."/>
    <x v="2"/>
    <s v="Ministerio de Transporte"/>
    <s v="MinTransporte"/>
    <s v="Transporte"/>
    <x v="3"/>
    <d v="2018-01-01T00:00:00"/>
    <d v="2022-12-31T00:00:00"/>
    <n v="6"/>
    <n v="10"/>
    <n v="4"/>
    <n v="0.66666666666666663"/>
    <n v="0.4"/>
  </r>
  <r>
    <n v="36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7"/>
    <s v="Adelantar la construcción de un Centro Regional."/>
    <x v="1"/>
    <s v="Unidad Administrativa Especial para la Atención y Reparación Integral a las Víctimas"/>
    <s v="UARIV"/>
    <s v="Inclusión Social y Reconciliación"/>
    <x v="16"/>
    <d v="2019-06-30T00:00:00"/>
    <d v="2020-12-31T00:00:00"/>
    <n v="100"/>
    <n v="100"/>
    <n v="0"/>
    <n v="0"/>
    <n v="0"/>
  </r>
  <r>
    <n v="37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
    <s v="Adelantar la ejecución de las actividades para el fomento y desarrollo del deporte."/>
    <x v="1"/>
    <s v="Ministerio del Deporte"/>
    <s v="MinDeporte"/>
    <s v="Deporte"/>
    <x v="17"/>
    <d v="2018-01-01T00:00:00"/>
    <d v="2022-12-31T00:00:00"/>
    <n v="50"/>
    <n v="100"/>
    <n v="68.56"/>
    <n v="1"/>
    <n v="0.68559999999999999"/>
  </r>
  <r>
    <n v="37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4"/>
    <s v="Desarrollar e implementar estrategias para la incorporación de la diversidad en las acciones de memoria histórica."/>
    <x v="1"/>
    <s v="Centro de Memoria Histórica"/>
    <s v="CMH"/>
    <s v="Inclusión Social y Reconciliación"/>
    <x v="16"/>
    <d v="2017-11-01T00:00:00"/>
    <d v="2018-06-01T00:00:00"/>
    <n v="100"/>
    <n v="100"/>
    <n v="100"/>
    <n v="1"/>
    <n v="1"/>
  </r>
  <r>
    <n v="37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5"/>
    <s v="Desarrollar las capacidades para ciegos."/>
    <x v="1"/>
    <s v="Instituto Nacional para Ciegos"/>
    <s v="INCI"/>
    <s v="Educación"/>
    <x v="13"/>
    <d v="2017-11-01T00:00:00"/>
    <d v="2022-12-31T00:00:00"/>
    <n v="75"/>
    <n v="100"/>
    <n v="175"/>
    <n v="1"/>
    <n v="1"/>
  </r>
  <r>
    <n v="37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0"/>
    <s v="Brindar atención a niños, niñas y adolescentes, especialmente a aquellos en condiciones de amenaza, inobservancia o vulneración de sus derechos a través de las modalidades de protección."/>
    <x v="1"/>
    <s v="Instituto Colombiano de Bienestar Familiar"/>
    <s v="ICBF"/>
    <s v="Inclusión Social y Reconciliación"/>
    <x v="16"/>
    <d v="2017-11-01T00:00:00"/>
    <d v="2022-12-31T00:00:00"/>
    <n v="138"/>
    <n v="138"/>
    <n v="103"/>
    <n v="0.74637681159420288"/>
    <n v="0.74637681159420288"/>
  </r>
  <r>
    <n v="37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9"/>
    <s v="Garantizar la atención a la primera infancia con calidad."/>
    <x v="1"/>
    <s v="Instituto Colombiano de Bienestar Familiar"/>
    <s v="ICBF"/>
    <s v="Inclusión Social y Reconciliación"/>
    <x v="16"/>
    <d v="2017-11-01T00:00:00"/>
    <d v="2022-12-31T00:00:00"/>
    <n v="1680"/>
    <n v="1680"/>
    <n v="6125"/>
    <n v="1"/>
    <n v="1"/>
  </r>
  <r>
    <n v="37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23"/>
    <s v="Adelantar la asignación e implementación de los subsidios para servicios públicos."/>
    <x v="1"/>
    <s v="Ministerio de Minas y Energía"/>
    <s v="MinMinas"/>
    <s v="Minas y Energía"/>
    <x v="15"/>
    <d v="2017-11-01T00:00:00"/>
    <d v="2017-12-31T00:00:00"/>
    <n v="2"/>
    <n v="2"/>
    <n v="3"/>
    <n v="1"/>
    <n v="1"/>
  </r>
  <r>
    <n v="37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2"/>
    <s v="Apoyar a las familias a través de la formación para ser garantes de derechos."/>
    <x v="1"/>
    <s v="Instituto Colombiano de Bienestar Familiar"/>
    <s v="ICBF"/>
    <s v="Inclusión Social y Reconciliación"/>
    <x v="16"/>
    <d v="2017-11-01T00:00:00"/>
    <d v="2022-12-31T00:00:00"/>
    <n v="337"/>
    <n v="337"/>
    <n v="956"/>
    <n v="1"/>
    <n v="1"/>
  </r>
  <r>
    <n v="37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3"/>
    <s v="Promover los derechos para la protección integral de los niños, niñas y adolescentes."/>
    <x v="1"/>
    <s v="Instituto Colombiano de Bienestar Familiar"/>
    <s v="ICBF"/>
    <s v="Inclusión Social y Reconciliación"/>
    <x v="16"/>
    <d v="2017-11-01T00:00:00"/>
    <d v="2022-12-31T00:00:00"/>
    <n v="450"/>
    <n v="450"/>
    <n v="3282"/>
    <n v="1"/>
    <n v="1"/>
  </r>
  <r>
    <n v="37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7"/>
    <s v="Promover el acceso con permanencia en el proceso de reconstrucción de Mocoa y la implementación de planes escolares para la gestión del riesgo"/>
    <x v="2"/>
    <s v="Ministerio de Educación Nacional"/>
    <s v="MinEducación"/>
    <s v="Educación"/>
    <x v="13"/>
    <d v="2018-01-01T00:00:00"/>
    <d v="2022-12-31T00:00:00"/>
    <n v="40"/>
    <n v="60"/>
    <n v="0"/>
    <n v="0"/>
    <n v="0"/>
  </r>
  <r>
    <n v="37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1"/>
    <s v="Promover la política de seguridad alimentaria y nutricional."/>
    <x v="1"/>
    <s v="Instituto Colombiano de Bienestar Familiar"/>
    <s v="ICBF"/>
    <s v="Inclusión Social y Reconciliación"/>
    <x v="16"/>
    <d v="2017-11-01T00:00:00"/>
    <d v="2022-12-31T00:00:00"/>
    <n v="62"/>
    <n v="62"/>
    <n v="150"/>
    <n v="1"/>
    <n v="1"/>
  </r>
  <r>
    <n v="38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2"/>
    <s v="Adelantar la entrega de terminales a los estudiantes y docentes de la comunidad educativa del municipio de Mocoa."/>
    <x v="1"/>
    <s v="Ministerio de Tecnologías de la Información y las Comunicaciones"/>
    <s v="MinTIC"/>
    <s v="Tecnologías de la Información y las Comunicaciones"/>
    <x v="18"/>
    <d v="2017-10-30T00:00:00"/>
    <d v="2017-12-31T00:00:00"/>
    <n v="6833"/>
    <n v="6833"/>
    <n v="5192"/>
    <n v="0.75984194350943945"/>
    <n v="0.75984194350943945"/>
  </r>
  <r>
    <n v="38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10"/>
    <s v="Adelantar la construcción del CDI José Homero."/>
    <x v="1"/>
    <s v="Departamento Administrativo de la Presidencia de la República"/>
    <s v="DAPRE"/>
    <s v="Presidencia de la República"/>
    <x v="10"/>
    <d v="2018-01-01T00:00:00"/>
    <d v="2018-12-31T00:00:00"/>
    <n v="1"/>
    <n v="1"/>
    <n v="0"/>
    <n v="0"/>
    <n v="0"/>
  </r>
  <r>
    <n v="38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3"/>
    <s v="Adelantar la creación de un centro de acceso comunitario a las TIC en el municipio de Mocoa."/>
    <x v="1"/>
    <s v="Ministerio de Tecnologías de la Información y las Comunicaciones"/>
    <s v="MinTIC"/>
    <s v="Tecnologías de la Información y las Comunicaciones"/>
    <x v="18"/>
    <d v="2018-01-01T00:00:00"/>
    <d v="2018-12-31T00:00:00"/>
    <n v="1"/>
    <n v="1"/>
    <n v="1"/>
    <n v="1"/>
    <n v="1"/>
  </r>
  <r>
    <n v="38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6"/>
    <s v="Adelantar la gestión para la asignación de los recursos de crédito."/>
    <x v="1"/>
    <s v="Banco de Comercio Exterior S.A"/>
    <s v="Bancóldex"/>
    <s v="Comercio, Industria y Turismo"/>
    <x v="11"/>
    <d v="2017-11-01T00:00:00"/>
    <d v="2017-12-31T00:00:00"/>
    <n v="1"/>
    <n v="1"/>
    <n v="1"/>
    <n v="1"/>
    <n v="1"/>
  </r>
  <r>
    <n v="38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12"/>
    <s v="Adelantar el fortalecimiento de las política de empleo, los procesos de formalización laboral, y el análisis de la oferta y demanda laboral."/>
    <x v="2"/>
    <s v="Ministerio de Trabajo"/>
    <s v="MinTrabajo"/>
    <s v="Trabajo"/>
    <x v="12"/>
    <d v="2017-11-01T00:00:00"/>
    <d v="2022-12-31T00:00:00"/>
    <n v="83"/>
    <n v="100"/>
    <n v="88"/>
    <n v="1"/>
    <n v="0.88"/>
  </r>
  <r>
    <n v="38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9"/>
    <s v="Adelantar la construcción de una sede educativa nueva."/>
    <x v="1"/>
    <s v="Ministerio de Educación Nacional"/>
    <s v="MinEducación"/>
    <s v="Educación"/>
    <x v="13"/>
    <d v="2018-01-01T00:00:00"/>
    <d v="2019-12-31T00:00:00"/>
    <n v="100"/>
    <n v="100"/>
    <n v="25"/>
    <n v="0.25"/>
    <n v="0.25"/>
  </r>
  <r>
    <n v="38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4"/>
    <s v="Adelantar la construcción del CDI en Sauces I."/>
    <x v="1"/>
    <s v="Ministerio de Vivienda, Ciudad y Territorio"/>
    <s v="MinVivienda"/>
    <s v="Vivienda, Ciudad y Territorio"/>
    <x v="6"/>
    <d v="2018-01-01T00:00:00"/>
    <d v="2018-12-31T00:00:00"/>
    <n v="100"/>
    <n v="100"/>
    <n v="100"/>
    <n v="1"/>
    <n v="1"/>
  </r>
  <r>
    <n v="38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7"/>
    <s v="Adelantar la construcción y dotación de una biblioteca."/>
    <x v="1"/>
    <s v="Ministerio de Cultura"/>
    <s v="MinCultura"/>
    <s v="Cultura"/>
    <x v="19"/>
    <d v="2018-01-01T00:00:00"/>
    <d v="2018-04-05T00:00:00"/>
    <n v="100"/>
    <n v="100"/>
    <n v="100"/>
    <n v="1"/>
    <n v="1"/>
  </r>
  <r>
    <n v="38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22"/>
    <s v="Adelantar la ejecución de los programas para la promoción social."/>
    <x v="1"/>
    <s v="Departamento Administrativo para la Prosperidad Social"/>
    <s v="DPS"/>
    <s v="Inclusión Social y Reconciliación"/>
    <x v="16"/>
    <d v="2017-06-01T00:00:00"/>
    <d v="2018-06-30T00:00:00"/>
    <n v="100"/>
    <n v="100"/>
    <n v="100"/>
    <n v="1"/>
    <n v="1"/>
  </r>
  <r>
    <n v="38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3"/>
    <s v="Adelantar la ejecución de los proyectos para la activación del sector agropecuario."/>
    <x v="1"/>
    <s v="Ministerio de Agricultura y Desarrollo Rural"/>
    <s v="MinAgricultura"/>
    <s v="Agropecuario, Pesquero y Desarrollo Rural"/>
    <x v="7"/>
    <d v="2018-01-01T00:00:00"/>
    <d v="2018-12-31T00:00:00"/>
    <n v="100"/>
    <n v="100"/>
    <n v="0"/>
    <n v="0"/>
    <n v="0"/>
  </r>
  <r>
    <n v="39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8"/>
    <s v="Adelantar la entrega de atención humanitaria de emergencia y transición."/>
    <x v="1"/>
    <s v="Unidad Administrativa Especial para la Atención y Reparación Integral a las Víctimas"/>
    <s v="UARIV"/>
    <s v="Inclusión Social y Reconciliación"/>
    <x v="16"/>
    <d v="2017-11-01T00:00:00"/>
    <d v="2022-12-31T00:00:00"/>
    <n v="100"/>
    <n v="100"/>
    <n v="86"/>
    <n v="0.86"/>
    <n v="0.86"/>
  </r>
  <r>
    <n v="39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5"/>
    <s v="Adelantar la gestión que permita la identificación de los beneficiarios y la construcción de las VIS urbana y rural."/>
    <x v="1"/>
    <s v="Unidad Nacional para la Gestión del Riesgo de Desastres"/>
    <s v="UNGRD"/>
    <s v="Presidencia de la República"/>
    <x v="10"/>
    <d v="2017-05-01T00:00:00"/>
    <d v="2018-06-01T00:00:00"/>
    <n v="100"/>
    <n v="100"/>
    <n v="100"/>
    <n v="1"/>
    <n v="1"/>
  </r>
  <r>
    <n v="39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2"/>
    <s v="Adelantar la implementación de planes, proyectos y políticas para el desarrollo agropecuario."/>
    <x v="1"/>
    <s v="Agencia de Desarrollo Rural"/>
    <s v="ADR"/>
    <s v="Agropecuario, Pesquero y Desarrollo Rural"/>
    <x v="7"/>
    <d v="2018-01-01T00:00:00"/>
    <d v="2018-12-31T00:00:00"/>
    <n v="100"/>
    <n v="100"/>
    <n v="34"/>
    <n v="0.34"/>
    <n v="0.34"/>
  </r>
  <r>
    <n v="39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1"/>
    <s v="Adelantar la implementación del Programa de Legalización de Tierras."/>
    <x v="1"/>
    <s v="Agencia Nacional de Tierras"/>
    <s v="ANT"/>
    <s v="Agropecuario, Pesquero y Desarrollo Rural"/>
    <x v="7"/>
    <d v="2018-01-01T00:00:00"/>
    <d v="2022-12-31T00:00:00"/>
    <n v="100"/>
    <n v="100"/>
    <n v="0"/>
    <n v="0"/>
    <n v="0"/>
  </r>
  <r>
    <n v="39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9"/>
    <s v="Adelantar las actividades para las víctimas del conflicto armado pertenecientes a comunidades étnicas."/>
    <x v="1"/>
    <s v="Unidad Administrativa Especial para la Atención y Reparación Integral a las Víctimas"/>
    <s v="UARIV"/>
    <s v="Inclusión Social y Reconciliación"/>
    <x v="16"/>
    <d v="2017-11-01T00:00:00"/>
    <d v="2018-12-31T00:00:00"/>
    <n v="100"/>
    <n v="100"/>
    <n v="0"/>
    <n v="0"/>
    <n v="0"/>
  </r>
  <r>
    <n v="39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7"/>
    <s v="Adelantar los estudios de los factores que afectan el recurso tierra."/>
    <x v="1"/>
    <s v="Instituto Geográfico Agustín Codazzi"/>
    <s v="IGAC"/>
    <s v="Estadísticas"/>
    <x v="14"/>
    <d v="2018-02-01T00:00:00"/>
    <d v="2018-12-31T00:00:00"/>
    <n v="100"/>
    <n v="100"/>
    <n v="100"/>
    <n v="1"/>
    <n v="1"/>
  </r>
  <r>
    <n v="39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9"/>
    <s v="Adelantar el desarrollo socio-empresarial de las organizaciones solidarias, garantizando su entrega y el cumplimiento de las metas establecidas."/>
    <x v="2"/>
    <s v="Unidad Administrativa Especial de Organizaciones Solidarias"/>
    <s v="UAEOS"/>
    <s v="Trabajo"/>
    <x v="12"/>
    <d v="2017-11-01T00:00:00"/>
    <d v="2022-12-31T00:00:00"/>
    <n v="8"/>
    <n v="12"/>
    <n v="16"/>
    <n v="1"/>
    <n v="1"/>
  </r>
  <r>
    <n v="39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16"/>
    <s v="Implementar esquemas especiales de acompañamiento en hogares desplazados."/>
    <x v="1"/>
    <s v="Unidad Administrativa Especial para la Atención y Reparación Integral a las Víctimas"/>
    <s v="UARIV"/>
    <s v="Inclusión Social y Reconciliación"/>
    <x v="16"/>
    <d v="2017-11-01T00:00:00"/>
    <d v="2017-12-31T00:00:00"/>
    <n v="12"/>
    <n v="12"/>
    <n v="12"/>
    <n v="1"/>
    <n v="1"/>
  </r>
  <r>
    <n v="39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13"/>
    <s v="Adelantar actividades para capacitar a los trabajadores, garantizando su entrega y el cumplimiento de las metas establecidas."/>
    <x v="1"/>
    <s v="Servicio Nacional de Aprendizaje"/>
    <s v="SENA"/>
    <s v="Trabajo"/>
    <x v="12"/>
    <d v="2018-01-01T00:00:00"/>
    <d v="2022-12-31T00:00:00"/>
    <n v="12528"/>
    <n v="12528"/>
    <n v="44528"/>
    <n v="1"/>
    <n v="1"/>
  </r>
  <r>
    <n v="39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5"/>
    <s v="Adelantar la implementación del Programa Ser Pilo Paga."/>
    <x v="1"/>
    <s v="Ministerio de Educación Nacional"/>
    <s v="MinEducación"/>
    <s v="Educación"/>
    <x v="13"/>
    <d v="2017-11-01T00:00:00"/>
    <d v="2022-12-31T00:00:00"/>
    <n v="155"/>
    <n v="155"/>
    <n v="175"/>
    <n v="1"/>
    <n v="1"/>
  </r>
  <r>
    <n v="40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4"/>
    <s v="Adelantar la recuperación de negocios afectados por el desastre."/>
    <x v="1"/>
    <s v="Ministerio de Comercio, Industria y Turismo"/>
    <s v="MinComercio"/>
    <s v="Comercio, Industria y Turismo"/>
    <x v="11"/>
    <d v="2017-11-01T00:00:00"/>
    <d v="2018-12-31T00:00:00"/>
    <n v="170"/>
    <n v="170"/>
    <n v="173"/>
    <n v="1"/>
    <n v="1"/>
  </r>
  <r>
    <n v="40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8"/>
    <s v="Adelantar la conservación de vías a través de microempresarios y admnistradores viales."/>
    <x v="2"/>
    <s v="Instituto Nacional de Vías"/>
    <s v="INVIAS"/>
    <s v="Transporte"/>
    <x v="3"/>
    <d v="2017-11-01T00:00:00"/>
    <d v="2018-12-31T00:00:00"/>
    <n v="2"/>
    <n v="2"/>
    <n v="2"/>
    <n v="1"/>
    <n v="1"/>
  </r>
  <r>
    <n v="40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10"/>
    <s v="Adelantar la aplicación del Modelo de Fortalecimiento de la Industria, a través de la iniciativa Talento TI en Mocoa."/>
    <x v="1"/>
    <s v="Ministerio de Tecnologías de la Información y las Comunicaciones"/>
    <s v="MinTIC"/>
    <s v="Tecnologías de la Información y las Comunicaciones"/>
    <x v="18"/>
    <d v="2017-10-30T00:00:00"/>
    <d v="2018-06-30T00:00:00"/>
    <n v="200"/>
    <n v="200"/>
    <n v="239"/>
    <n v="1"/>
    <n v="1"/>
  </r>
  <r>
    <n v="40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4"/>
    <s v="Adelantar la implementación del Programa de Becas Docentes."/>
    <x v="1"/>
    <s v="Ministerio de Educación Nacional"/>
    <s v="MinEducación"/>
    <s v="Educación"/>
    <x v="13"/>
    <d v="2018-01-01T00:00:00"/>
    <d v="2018-12-31T00:00:00"/>
    <n v="210"/>
    <n v="210"/>
    <n v="0"/>
    <n v="0"/>
    <n v="0"/>
  </r>
  <r>
    <n v="40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5"/>
    <s v="Levantar y actualizar la información catastral."/>
    <x v="0"/>
    <s v="Instituto Geográfico Agustín Codazzi"/>
    <s v="IGAC"/>
    <s v="Estadísticas"/>
    <x v="14"/>
    <d v="2018-01-01T00:00:00"/>
    <d v="2018-12-31T00:00:00"/>
    <n v="2100"/>
    <n v="2100"/>
    <n v="2750"/>
    <n v="1"/>
    <n v="1"/>
  </r>
  <r>
    <n v="40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6"/>
    <s v="Adelantar la construcción, adecuación y mejoramiento de la infraestructura deportiva."/>
    <x v="2"/>
    <s v="Ministerio del Deporte"/>
    <s v="MinDeporte"/>
    <s v="Deporte"/>
    <x v="17"/>
    <d v="2018-01-01T00:00:00"/>
    <d v="2018-12-31T00:00:00"/>
    <n v="3"/>
    <n v="3"/>
    <n v="0"/>
    <n v="0"/>
    <n v="0"/>
  </r>
  <r>
    <n v="40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2"/>
    <s v="Adelantar el mejoramiento de viviendas, garantizando su entrega y el cumplimiento de las metas establecidas."/>
    <x v="1"/>
    <s v="Departamento Administrativo para la Prosperidad Social"/>
    <s v="DPS"/>
    <s v="Inclusión Social y Reconciliación"/>
    <x v="16"/>
    <d v="2017-11-01T00:00:00"/>
    <d v="2019-06-30T00:00:00"/>
    <n v="300"/>
    <n v="300"/>
    <n v="141"/>
    <n v="0.47"/>
    <n v="0.47"/>
  </r>
  <r>
    <n v="40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7"/>
    <s v="Ampliar la cobertura de atención a las comunidades artesanales."/>
    <x v="1"/>
    <s v="Artesanías de Colombia S.A."/>
    <s v="Artesanías"/>
    <s v="Comercio, Industria y Turismo"/>
    <x v="11"/>
    <d v="2018-01-01T00:00:00"/>
    <d v="2019-12-31T00:00:00"/>
    <n v="300"/>
    <n v="300"/>
    <n v="0"/>
    <n v="0"/>
    <n v="0"/>
  </r>
  <r>
    <n v="40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6"/>
    <s v="Desarrollar el proyecto de atención psicosocial y de bienestar dirigido a directivos y docentes de las instituciones educativas más afectadas por el desastre."/>
    <x v="1"/>
    <s v="Ministerio de Educación Nacional"/>
    <s v="MinEducación"/>
    <s v="Educación"/>
    <x v="13"/>
    <d v="2017-11-01T00:00:00"/>
    <d v="2022-12-31T00:00:00"/>
    <n v="60"/>
    <n v="400"/>
    <n v="497"/>
    <n v="1"/>
    <n v="1"/>
  </r>
  <r>
    <n v="40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6"/>
    <s v="Levantar y actualizar la carta general."/>
    <x v="1"/>
    <s v="Instituto Geográfico Agustín Codazzi"/>
    <s v="IGAC"/>
    <s v="Estadísticas"/>
    <x v="14"/>
    <d v="2018-02-01T00:00:00"/>
    <d v="2018-12-31T00:00:00"/>
    <n v="451"/>
    <n v="451"/>
    <n v="451"/>
    <n v="1"/>
    <n v="1"/>
  </r>
  <r>
    <n v="41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5"/>
    <s v="Adelantar las actividades de fortalecimiento productivo y comercial a las comunidades indígenas."/>
    <x v="1"/>
    <s v="Ministerio de Comercio, Industria y Turismo"/>
    <s v="MinComercio"/>
    <s v="Comercio, Industria y Turismo"/>
    <x v="11"/>
    <d v="2018-01-01T00:00:00"/>
    <d v="2018-12-31T00:00:00"/>
    <n v="5"/>
    <n v="5"/>
    <n v="5"/>
    <n v="1"/>
    <n v="1"/>
  </r>
  <r>
    <n v="41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5.8"/>
    <s v="Beneficiar a los niños, niñas y adolescentes registrados en la matrícula oficial con la implementación del Plan de Alimentación Escolar."/>
    <x v="1"/>
    <s v="Ministerio de Educación Nacional"/>
    <s v="MinEducación"/>
    <s v="Educación"/>
    <x v="13"/>
    <d v="2018-01-01T00:00:00"/>
    <d v="2022-12-31T00:00:00"/>
    <n v="33000"/>
    <n v="55000"/>
    <n v="19511"/>
    <n v="0.59124242424242424"/>
    <n v="0.35474545454545453"/>
  </r>
  <r>
    <n v="41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1"/>
    <s v="Adelantar la ejecución de las actividades para el fortalecimiento de la capacidad institucional, garantizando el cumplimiento de las metas establecidas."/>
    <x v="1"/>
    <s v="Escuela Superior de la Administración Pública"/>
    <s v="ESAP"/>
    <s v="Función Pública"/>
    <x v="20"/>
    <d v="2017-11-01T00:00:00"/>
    <d v="2017-12-31T00:00:00"/>
    <n v="100"/>
    <n v="100"/>
    <n v="100"/>
    <n v="1"/>
    <n v="1"/>
  </r>
  <r>
    <n v="41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8"/>
    <s v="Adelantar las obras de construcción, mejoramiento y mantenimiento de la infraestructura física del sistema judicial."/>
    <x v="2"/>
    <s v="Consejo Superior de la Judicatura"/>
    <s v="CSJ"/>
    <s v="Rama Judicial"/>
    <x v="21"/>
    <d v="2018-01-01T00:00:00"/>
    <d v="2018-12-31T00:00:00"/>
    <n v="100"/>
    <n v="100"/>
    <n v="0"/>
    <n v="0"/>
    <n v="0"/>
  </r>
  <r>
    <n v="41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3"/>
    <s v="Fortalecer la capacidad de identificación de la población vulnerable."/>
    <x v="1"/>
    <s v="Registraduría Nacional del Estado Civil"/>
    <s v="Registraduría"/>
    <s v="Organización Electoral"/>
    <x v="22"/>
    <d v="2018-01-01T00:00:00"/>
    <d v="2021-12-31T00:00:00"/>
    <n v="100"/>
    <n v="100"/>
    <n v="100"/>
    <n v="1"/>
    <n v="1"/>
  </r>
  <r>
    <n v="41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2"/>
    <s v="Adelantar el fortalecimiento académico de la ESAP, garantizando el cumplimiento de las metas establecidas."/>
    <x v="1"/>
    <s v="Escuela Superior de la Administración Pública"/>
    <s v="ESAP"/>
    <s v="Función Pública"/>
    <x v="20"/>
    <d v="2017-11-01T00:00:00"/>
    <d v="2018-09-30T00:00:00"/>
    <n v="186"/>
    <n v="186"/>
    <n v="186"/>
    <n v="1"/>
    <n v="1"/>
  </r>
  <r>
    <n v="41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6"/>
    <s v="Adelantar el fortalecimiento de la capacidad institucional para la medicina legal y las ciencias forenses."/>
    <x v="1"/>
    <s v="Instituto Nacional de Medicina Legal y Ciencias Forenses"/>
    <s v="Medicina Legal"/>
    <s v="Rama Judicial"/>
    <x v="21"/>
    <d v="2018-01-01T00:00:00"/>
    <d v="2021-12-31T00:00:00"/>
    <n v="100"/>
    <n v="100"/>
    <n v="0"/>
    <n v="0"/>
    <n v="0"/>
  </r>
  <r>
    <n v="41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9"/>
    <s v="Adelantar el fortalecimiento de la infraestructura física en los ERON."/>
    <x v="2"/>
    <s v="Unidad de Servicios Penitenciarios y Carcelarios"/>
    <s v="USPEC"/>
    <s v="Justicia y del Derecho"/>
    <x v="23"/>
    <d v="2018-01-01T00:00:00"/>
    <d v="2018-12-31T00:00:00"/>
    <n v="100"/>
    <n v="100"/>
    <n v="0"/>
    <n v="0"/>
    <n v="0"/>
  </r>
  <r>
    <n v="41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11"/>
    <s v="Adelantar la construcción del acueducto municipal."/>
    <x v="1"/>
    <s v="Ministerio de Vivienda, Ciudad y Territorio"/>
    <s v="MinVivienda"/>
    <s v="Vivienda, Ciudad y Territorio"/>
    <x v="6"/>
    <d v="2017-11-01T00:00:00"/>
    <d v="2019-12-31T00:00:00"/>
    <n v="100"/>
    <n v="100"/>
    <n v="80"/>
    <n v="0.8"/>
    <n v="0.8"/>
  </r>
  <r>
    <n v="41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10"/>
    <s v="Adelantar la construcción del sistema de alerta temprana."/>
    <x v="1"/>
    <s v="Unidad Nacional para la Gestión del Riesgo de Desastres"/>
    <s v="UNGRD"/>
    <s v="Presidencia de la República"/>
    <x v="10"/>
    <d v="2017-05-15T00:00:00"/>
    <d v="2018-06-30T00:00:00"/>
    <n v="100"/>
    <n v="100"/>
    <n v="100"/>
    <n v="1"/>
    <n v="1"/>
  </r>
  <r>
    <n v="42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3"/>
    <s v="Adelantar la implementación de mecanismos de acceso universal al servicio de televisión."/>
    <x v="1"/>
    <s v="Autoridad Nacional de Televisión"/>
    <s v="ANTV"/>
    <s v="Tecnologías de la Información y las Comunicaciones"/>
    <x v="18"/>
    <d v="2018-11-01T00:00:00"/>
    <d v="2018-03-31T00:00:00"/>
    <n v="100"/>
    <n v="100"/>
    <n v="100"/>
    <n v="1"/>
    <n v="1"/>
  </r>
  <r>
    <n v="42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7"/>
    <s v="Fortalecer el cuerpo de bomberos mediante la adquisición de insumos básicos"/>
    <x v="1"/>
    <s v="Dirección Nacional de Bomberos"/>
    <s v="Bomberos"/>
    <s v="Interior"/>
    <x v="4"/>
    <d v="2018-01-01T00:00:00"/>
    <d v="2018-12-31T00:00:00"/>
    <n v="100"/>
    <n v="100"/>
    <n v="100"/>
    <n v="1"/>
    <n v="1"/>
  </r>
  <r>
    <n v="42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1"/>
    <s v="Fortalecer la gestión del conocimiento hidrológico, metereológico, ambiental y climático."/>
    <x v="2"/>
    <s v="Instituto de Hidrología, Meteorología y Estudios Ambientales"/>
    <s v="IDEAM"/>
    <s v="Ambiente y Desarrollo Sostenible"/>
    <x v="5"/>
    <d v="2017-11-01T00:00:00"/>
    <d v="2020-12-31T00:00:00"/>
    <n v="100"/>
    <n v="100"/>
    <n v="96"/>
    <n v="0.96"/>
    <n v="0.96"/>
  </r>
  <r>
    <n v="42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4"/>
    <s v="Fortalecer los servicios de la Defensa Civil Colombiana."/>
    <x v="1"/>
    <s v="Defensa Civil Colombiana"/>
    <s v="Defensa Civil"/>
    <s v="Defensa"/>
    <x v="24"/>
    <d v="2019-01-01T00:00:00"/>
    <d v="2020-12-31T00:00:00"/>
    <n v="100"/>
    <n v="100"/>
    <n v="0"/>
    <n v="0"/>
    <n v="0"/>
  </r>
  <r>
    <n v="42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6.10"/>
    <s v="Garantizar el funcionamiento de la Oficina del Gobierno Nacional (PMU)."/>
    <x v="1"/>
    <s v="Unidad Nacional para la Gestión del Riesgo de Desastres"/>
    <s v="UNGRD"/>
    <s v="Presidencia de la República"/>
    <x v="10"/>
    <d v="2017-05-01T00:00:00"/>
    <d v="2019-12-31T00:00:00"/>
    <n v="100"/>
    <n v="100"/>
    <n v="0"/>
    <n v="0"/>
    <n v="0"/>
  </r>
  <r>
    <n v="42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8"/>
    <s v="Realizar los estudios de microzonificación sísmica para el municipio de Mocoa."/>
    <x v="1"/>
    <s v="Servicio Geológico Colombiano"/>
    <s v="SGC"/>
    <s v="Minas y Energía"/>
    <x v="15"/>
    <d v="2017-10-01T00:00:00"/>
    <d v="2018-03-31T00:00:00"/>
    <n v="100"/>
    <n v="100"/>
    <n v="100"/>
    <n v="1"/>
    <n v="1"/>
  </r>
  <r>
    <n v="42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8"/>
    <s v="Adelantar el mejoramiento y ampliación de la infraestructura educativa."/>
    <x v="2"/>
    <s v="Ministerio de Educación Nacional"/>
    <s v="MinEducación"/>
    <s v="Educación"/>
    <x v="13"/>
    <d v="2018-01-01T00:00:00"/>
    <d v="2018-12-31T00:00:00"/>
    <n v="12"/>
    <n v="12"/>
    <n v="12"/>
    <n v="1"/>
    <n v="1"/>
  </r>
  <r>
    <n v="42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3"/>
    <s v="Adelantar la construcción de las VIS urbanas."/>
    <x v="1"/>
    <s v="Ministerio de Vivienda, Ciudad y Territorio"/>
    <s v="MinVivienda"/>
    <s v="Vivienda, Ciudad y Territorio"/>
    <x v="6"/>
    <d v="2017-11-01T00:00:00"/>
    <d v="2019-06-30T00:00:00"/>
    <n v="1209"/>
    <n v="1209"/>
    <n v="300"/>
    <n v="0.24813895781637718"/>
    <n v="0.24813895781637718"/>
  </r>
  <r>
    <n v="42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4"/>
    <s v="Levantar y actualizar la información social y económica del municipio de Mocoa."/>
    <x v="1"/>
    <s v="Departamento Administrativo Nacional de Estadística"/>
    <s v="DANE"/>
    <s v="Estadísticas"/>
    <x v="14"/>
    <d v="2017-01-01T00:00:00"/>
    <d v="2021-12-31T00:00:00"/>
    <n v="14"/>
    <n v="17"/>
    <n v="17"/>
    <n v="1"/>
    <n v="1"/>
  </r>
  <r>
    <n v="42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3"/>
    <s v="Mejoramiento de la gestión ambiental en las vías del municipio."/>
    <x v="2"/>
    <s v="Instituto Nacional de Vías"/>
    <s v="INVIAS"/>
    <s v="Transporte"/>
    <x v="3"/>
    <d v="2017-11-01T00:00:00"/>
    <d v="2017-12-31T00:00:00"/>
    <n v="2"/>
    <n v="2"/>
    <n v="2"/>
    <n v="1"/>
    <n v="1"/>
  </r>
  <r>
    <n v="430"/>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1"/>
    <s v="Brindar acompañamiento a las Mipyme de Mocoa para desarrollar su transformación digital."/>
    <x v="1"/>
    <s v="Ministerio de Tecnologías de la Información y las Comunicaciones"/>
    <s v="MinTIC"/>
    <s v="Tecnologías de la Información y las Comunicaciones"/>
    <x v="18"/>
    <d v="2018-01-01T00:00:00"/>
    <d v="2018-12-31T00:00:00"/>
    <n v="200"/>
    <n v="200"/>
    <n v="207"/>
    <n v="1"/>
    <n v="1"/>
  </r>
  <r>
    <n v="431"/>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2"/>
    <s v="Ampliar el acceso a internet en las zonas afectadas por la avalancha en Mocoa a través de la instalaciónde zonas wifi en el municipio."/>
    <x v="1"/>
    <s v="Ministerio de Tecnologías de la Información y las Comunicaciones"/>
    <s v="MinTIC"/>
    <s v="Tecnologías de la Información y las Comunicaciones"/>
    <x v="18"/>
    <d v="2017-10-31T00:00:00"/>
    <d v="2018-07-31T00:00:00"/>
    <n v="6"/>
    <n v="6"/>
    <n v="6"/>
    <n v="1"/>
    <n v="1"/>
  </r>
  <r>
    <n v="432"/>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4.11"/>
    <s v="Adelantar la construcción de la plaza de mercado definitiva."/>
    <x v="1"/>
    <s v="Unidad Nacional para la Gestión del Riesgo de Desastres"/>
    <s v="UNGRD"/>
    <s v="Presidencia de la República"/>
    <x v="10"/>
    <d v="2018-01-01T00:00:00"/>
    <d v="2018-12-31T00:00:00"/>
    <n v="100"/>
    <n v="100"/>
    <n v="5"/>
    <n v="0.05"/>
    <n v="0.05"/>
  </r>
  <r>
    <n v="433"/>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6"/>
    <s v="Adelantar la construcción de los puentes peatonales y la pavimentación de vías urbanas ."/>
    <x v="2"/>
    <s v="Unidad Nacional para la Gestión del Riesgo de Desastres"/>
    <s v="UNGRD"/>
    <s v="Presidencia de la República"/>
    <x v="10"/>
    <d v="2017-06-01T00:00:00"/>
    <d v="2018-12-31T00:00:00"/>
    <n v="100"/>
    <n v="100"/>
    <n v="80"/>
    <n v="0.8"/>
    <n v="0.8"/>
  </r>
  <r>
    <n v="434"/>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5"/>
    <s v="Adelantar la construcción, mantenimiento y operación del corredor Santana-Mocoa-Neiva."/>
    <x v="1"/>
    <s v="Agencia Nacional de Infraestructura"/>
    <s v="ANI"/>
    <s v="Transporte"/>
    <x v="3"/>
    <d v="2019-01-01T00:00:00"/>
    <d v="2022-12-31T00:00:00"/>
    <n v="100"/>
    <n v="100"/>
    <n v="0"/>
    <n v="0"/>
    <n v="0"/>
  </r>
  <r>
    <n v="435"/>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3.4"/>
    <s v="Adelantar la ejecución de los proyectos de infraestructura vial y conectividad, garantizando su entrega y el cumplimiento de las metas establecidas."/>
    <x v="2"/>
    <s v="Instituto Nacional de Vías"/>
    <s v="INVIAS"/>
    <s v="Transporte"/>
    <x v="3"/>
    <d v="2017-11-01T00:00:00"/>
    <d v="2019-12-31T00:00:00"/>
    <n v="100"/>
    <n v="100"/>
    <n v="86"/>
    <n v="0.86"/>
    <n v="0.86"/>
  </r>
  <r>
    <n v="436"/>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2"/>
    <s v="Adelantar los estudios ambientales para la planificación y gestión ambiental del municipio de Mocoa."/>
    <x v="2"/>
    <s v="Corporación para el Desarrollo Sostenible del Sur de la Amazonía"/>
    <s v="Corpoamazonia"/>
    <s v="Ambiente y Desarrollo Sostenible"/>
    <x v="5"/>
    <d v="2018-01-01T00:00:00"/>
    <d v="2018-12-31T00:00:00"/>
    <n v="100"/>
    <n v="100"/>
    <n v="55"/>
    <n v="0.55000000000000004"/>
    <n v="0.55000000000000004"/>
  </r>
  <r>
    <n v="437"/>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1"/>
    <s v="Adelantar la construcción y el mejoramiento de VIS rurales, garantizando su entrega y el cumplimiento de las metas establecidas."/>
    <x v="1"/>
    <s v="Ministerio de Agricultura y Desarrollo Rural"/>
    <s v="MinAgricultura"/>
    <s v="Agropecuario, Pesquero y Desarrollo Rural"/>
    <x v="7"/>
    <d v="2018-01-01T00:00:00"/>
    <d v="2018-12-31T00:00:00"/>
    <n v="650"/>
    <n v="650"/>
    <n v="0"/>
    <n v="0"/>
    <n v="0"/>
  </r>
  <r>
    <n v="438"/>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2.12"/>
    <s v="Adelantar el apoyo para la implementación del Plan Maestro de Alcantarillado (Fase I)."/>
    <x v="1"/>
    <s v="Ministerio de Vivienda, Ciudad y Territorio"/>
    <s v="MinVivienda"/>
    <s v="Vivienda, Ciudad y Territorio"/>
    <x v="6"/>
    <d v="2018-06-01T00:00:00"/>
    <d v="2022-12-31T00:00:00"/>
    <n v="20"/>
    <n v="100"/>
    <n v="0"/>
    <n v="0"/>
    <n v="0"/>
  </r>
  <r>
    <n v="439"/>
    <x v="0"/>
    <x v="15"/>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s v="No aplica"/>
    <s v="No aplica"/>
    <s v="1.9"/>
    <s v="Formular el nuevo Plan Básico de Ordenamiento Territorial y adelantar los estudios de amenaza y riesgo."/>
    <x v="2"/>
    <s v="Departamento Nacional de Planeación"/>
    <s v="DNP"/>
    <s v="Planeación"/>
    <x v="9"/>
    <d v="2017-08-03T00:00:00"/>
    <d v="2018-07-31T00:00:00"/>
    <n v="100"/>
    <n v="100"/>
    <n v="99.5"/>
    <n v="0.995"/>
    <n v="0.995"/>
  </r>
  <r>
    <n v="440"/>
    <x v="0"/>
    <x v="16"/>
    <s v="Modificación del Documento CONPES 3880 Declaración de importancia estratégica del proyecto de inversión Apoyo para fomentar el acceso con calidad a la educación superior a través de incentivos a la demanda en Colombia."/>
    <s v="No aplica"/>
    <s v="No aplica"/>
    <s v="2.3"/>
    <s v="Evaluar el impacto de mediano plazo del programa Ser Pilo Paga con el fin de determinar los ajustes que se requieran en futuras aplicaciones."/>
    <x v="1"/>
    <s v="Departamento Nacional de Planeación"/>
    <s v="DNP"/>
    <s v="Planeación"/>
    <x v="9"/>
    <d v="2022-01-03T00:00:00"/>
    <d v="2023-12-31T00:00:00"/>
    <n v="0"/>
    <n v="100"/>
    <n v="0"/>
    <n v="0"/>
    <n v="0"/>
  </r>
  <r>
    <n v="441"/>
    <x v="0"/>
    <x v="16"/>
    <s v="Modificación del Documento CONPES 3880 Declaración de importancia estratégica del proyecto de inversión Apoyo para fomentar el acceso con calidad a la educación superior a través de incentivos a la demanda en Colombia."/>
    <s v="No aplica"/>
    <s v="No aplica"/>
    <s v="1.6"/>
    <s v="Implementar mecanismos que pemitan garantizar la sostenibilidad financiera del programa Ser Pilo Paga, con respecto al aumento de costos de matrícula de las Instituciones de Educación Superior vinculadas al programa."/>
    <x v="2"/>
    <s v="Ministerio de Educación Nacional"/>
    <s v="MinEducación"/>
    <s v="Educación"/>
    <x v="13"/>
    <d v="2018-08-01T00:00:00"/>
    <d v="2018-06-30T00:00:00"/>
    <n v="100"/>
    <n v="100"/>
    <n v="100"/>
    <n v="1"/>
    <n v="1"/>
  </r>
  <r>
    <n v="442"/>
    <x v="0"/>
    <x v="16"/>
    <s v="Modificación del Documento CONPES 3880 Declaración de importancia estratégica del proyecto de inversión Apoyo para fomentar el acceso con calidad a la educación superior a través de incentivos a la demanda en Colombia."/>
    <s v="No aplica"/>
    <s v="No aplica"/>
    <s v="1.4"/>
    <s v="Garantizar la financiación hasta el 2023 de las cuatro cohortes del programa Ser Pilo Paga y de los créditos condonables para población de especial protección constitucional, mérito académico y postgrado."/>
    <x v="1"/>
    <s v="Ministerio de Educación Nacional"/>
    <s v="MinEducación"/>
    <s v="Educación"/>
    <x v="13"/>
    <d v="2017-02-01T00:00:00"/>
    <d v="2018-02-15T00:00:00"/>
    <n v="100"/>
    <n v="100"/>
    <n v="75"/>
    <n v="0.75"/>
    <n v="0.75"/>
  </r>
  <r>
    <n v="443"/>
    <x v="0"/>
    <x v="16"/>
    <s v="Modificación del Documento CONPES 3880 Declaración de importancia estratégica del proyecto de inversión Apoyo para fomentar el acceso con calidad a la educación superior a través de incentivos a la demanda en Colombia."/>
    <s v="No aplica"/>
    <s v="No aplica"/>
    <s v="1.3"/>
    <s v="Beneficiar a estudiantes con mérito académico, de escasos recursos y de especial protección constitucional con créditos condonables."/>
    <x v="1"/>
    <s v="Ministerio de Educación Nacional"/>
    <s v="MinEducación"/>
    <s v="Educación"/>
    <x v="13"/>
    <d v="2017-02-01T00:00:00"/>
    <d v="2023-07-08T00:00:00"/>
    <n v="180373"/>
    <n v="200432"/>
    <n v="113093"/>
    <n v="0.62699517111762848"/>
    <n v="0.56424622814720204"/>
  </r>
  <r>
    <n v="444"/>
    <x v="0"/>
    <x v="16"/>
    <s v="Modificación del Documento CONPES 3880 Declaración de importancia estratégica del proyecto de inversión Apoyo para fomentar el acceso con calidad a la educación superior a través de incentivos a la demanda en Colombia."/>
    <s v="No aplica"/>
    <s v="No aplica"/>
    <s v="2.2"/>
    <s v="Beneficiar a estudiantes con esquemas de condonación, subsidio de sostenimiento y de tasa de interés para las cohortes de todas las líneas de crédito del Icetex."/>
    <x v="1"/>
    <s v="Ministerio de Educación Nacional"/>
    <s v="MinEducación"/>
    <s v="Educación"/>
    <x v="13"/>
    <d v="2017-02-01T00:00:00"/>
    <d v="2023-12-15T00:00:00"/>
    <n v="2626133"/>
    <n v="2984645"/>
    <n v="392584"/>
    <n v="0.14949128623721647"/>
    <n v="0.13153457111314745"/>
  </r>
  <r>
    <n v="445"/>
    <x v="0"/>
    <x v="16"/>
    <s v="Modificación del Documento CONPES 3880 Declaración de importancia estratégica del proyecto de inversión Apoyo para fomentar el acceso con calidad a la educación superior a través de incentivos a la demanda en Colombia."/>
    <s v="No aplica"/>
    <s v="No aplica"/>
    <s v="2.1"/>
    <s v="Garantizar la financiación de los esquemas de condonación, subsidio de sostenimiento y de tasa de interés para las cohortes de todas las líneas de crédito del Icetex."/>
    <x v="1"/>
    <s v="Ministerio de Educación Nacional"/>
    <s v="MinEducación"/>
    <s v="Educación"/>
    <x v="13"/>
    <d v="2017-02-01T00:00:00"/>
    <d v="2018-07-08T00:00:00"/>
    <n v="100"/>
    <n v="100"/>
    <n v="67"/>
    <n v="0.67"/>
    <n v="0.67"/>
  </r>
  <r>
    <n v="446"/>
    <x v="0"/>
    <x v="16"/>
    <s v="Modificación del Documento CONPES 3880 Declaración de importancia estratégica del proyecto de inversión Apoyo para fomentar el acceso con calidad a la educación superior a través de incentivos a la demanda en Colombia."/>
    <s v="No aplica"/>
    <s v="No aplica"/>
    <s v="1.5"/>
    <s v="Formular los nuevos lineamientos para la selección de beneficiarios de los fondos de créditos condonables para población de escasos recursos, mérito académico, posgrados y de especial protección constitucional."/>
    <x v="1"/>
    <s v="Ministerio de Educación Nacional"/>
    <s v="MinEducación"/>
    <s v="Educación"/>
    <x v="13"/>
    <d v="2017-01-02T00:00:00"/>
    <d v="2017-12-31T00:00:00"/>
    <n v="100"/>
    <n v="100"/>
    <n v="100"/>
    <n v="1"/>
    <n v="1"/>
  </r>
  <r>
    <n v="447"/>
    <x v="0"/>
    <x v="16"/>
    <s v="Modificación del Documento CONPES 3880 Declaración de importancia estratégica del proyecto de inversión Apoyo para fomentar el acceso con calidad a la educación superior a través de incentivos a la demanda en Colombia."/>
    <s v="No aplica"/>
    <s v="No aplica"/>
    <s v="1.2"/>
    <s v="Implementar la cuarta versión del programa Ser Pilo Paga."/>
    <x v="1"/>
    <s v="Ministerio de Educación Nacional"/>
    <s v="MinEducación"/>
    <s v="Educación"/>
    <x v="13"/>
    <d v="2018-08-01T00:00:00"/>
    <d v="2023-12-31T00:00:00"/>
    <n v="79"/>
    <n v="100"/>
    <n v="68.5"/>
    <n v="0.86708860759493667"/>
    <n v="0.68500000000000005"/>
  </r>
  <r>
    <n v="448"/>
    <x v="0"/>
    <x v="16"/>
    <s v="Modificación del Documento CONPES 3880 Declaración de importancia estratégica del proyecto de inversión Apoyo para fomentar el acceso con calidad a la educación superior a través de incentivos a la demanda en Colombia."/>
    <s v="No aplica"/>
    <s v="No aplica"/>
    <s v="1.1"/>
    <s v="Terminar de implementar la tercera versión del programa Ser Pilo Paga."/>
    <x v="1"/>
    <s v="Ministerio de Educación Nacional"/>
    <s v="MinEducación"/>
    <s v="Educación"/>
    <x v="13"/>
    <d v="2017-02-01T00:00:00"/>
    <d v="2023-12-31T00:00:00"/>
    <n v="83"/>
    <n v="100"/>
    <n v="80"/>
    <n v="0.96385542168674698"/>
    <n v="0.8"/>
  </r>
  <r>
    <n v="449"/>
    <x v="0"/>
    <x v="17"/>
    <s v="Lineamientos de política y estrategias para el desarrollo regional sostenible del Macizo colombiano"/>
    <s v="No aplica"/>
    <s v="No aplica"/>
    <s v="1.10"/>
    <s v="Realizar estudios de actualización de línea base de los Valores Objeto de Conservación (VOC) de las áreas del SPNN."/>
    <x v="1"/>
    <s v="Unidad Administrativa Especial Parques Nacionales Naturales de Colombia"/>
    <s v="PNN"/>
    <s v="Ambiente y Desarrollo Sostenible"/>
    <x v="5"/>
    <d v="2018-12-01T00:00:00"/>
    <d v="2022-12-31T00:00:00"/>
    <n v="60"/>
    <n v="100"/>
    <n v="0"/>
    <n v="0"/>
    <n v="0"/>
  </r>
  <r>
    <n v="450"/>
    <x v="0"/>
    <x v="17"/>
    <s v="Lineamientos de política y estrategias para el desarrollo regional sostenible del Macizo colombiano"/>
    <s v="No aplica"/>
    <s v="No aplica"/>
    <s v="1.9"/>
    <s v="Avanzar en la implementación de la estrategia de trabajo para resolver problemáticas de uso, ocupación y tenencia en áreas protegidas Regionales y Reserva Forestal Proyectora Nacional (RFPN)."/>
    <x v="2"/>
    <s v="Corporación Autónoma Regional de Nariño"/>
    <s v="Corponariño"/>
    <s v="Ambiente y Desarrollo Sostenible"/>
    <x v="5"/>
    <d v="2018-12-31T00:00:00"/>
    <d v="2020-12-31T00:00:00"/>
    <n v="6"/>
    <n v="6"/>
    <n v="0"/>
    <n v="0"/>
    <n v="0"/>
  </r>
  <r>
    <n v="451"/>
    <x v="0"/>
    <x v="17"/>
    <s v="Lineamientos de política y estrategias para el desarrollo regional sostenible del Macizo colombiano"/>
    <s v="No aplica"/>
    <s v="No aplica"/>
    <s v="3.12"/>
    <s v="Acompañar a las corporaciones y/o entes en la definición de la estructura ecológica principal del Macizo Colombiano."/>
    <x v="2"/>
    <s v="Ministerio de Ambiente y Desarrollo Sostenible"/>
    <s v="MinAmbiente"/>
    <s v="Ambiente y Desarrollo Sostenible"/>
    <x v="5"/>
    <d v="2018-02-01T00:00:00"/>
    <d v="2021-12-31T00:00:00"/>
    <n v="100"/>
    <n v="100"/>
    <n v="0"/>
    <n v="0"/>
    <n v="0"/>
  </r>
  <r>
    <n v="452"/>
    <x v="0"/>
    <x v="17"/>
    <s v="Lineamientos de política y estrategias para el desarrollo regional sostenible del Macizo colombiano"/>
    <s v="No aplica"/>
    <s v="No aplica"/>
    <s v="1.26"/>
    <s v="Adecuar centros de paso de fauna silvestre."/>
    <x v="2"/>
    <s v="Gobernación de Nariño"/>
    <s v="GNariño"/>
    <s v="Territorial"/>
    <x v="8"/>
    <d v="2018-02-01T00:00:00"/>
    <d v="2020-12-31T00:00:00"/>
    <n v="100"/>
    <n v="100"/>
    <n v="0"/>
    <n v="0"/>
    <n v="0"/>
  </r>
  <r>
    <n v="453"/>
    <x v="0"/>
    <x v="17"/>
    <s v="Lineamientos de política y estrategias para el desarrollo regional sostenible del Macizo colombiano"/>
    <s v="No aplica"/>
    <s v="No aplica"/>
    <s v="3.13"/>
    <s v="Apoyar a los municipios en la formulación de los Planes de ordenamiento del Territorio o Esquemas de ordenamiento territorial [Presidencia del Sistemas Regional de Areas Protegidas del Macizo - SIRAPM]."/>
    <x v="0"/>
    <s v="Corporación Autónoma Regional del Cauca"/>
    <s v="CRC"/>
    <s v="Ambiente y Desarrollo Sostenible"/>
    <x v="5"/>
    <d v="2018-02-01T00:00:00"/>
    <d v="2020-12-31T00:00:00"/>
    <n v="100"/>
    <n v="100"/>
    <n v="0"/>
    <n v="0"/>
    <n v="0"/>
  </r>
  <r>
    <n v="454"/>
    <x v="0"/>
    <x v="17"/>
    <s v="Lineamientos de política y estrategias para el desarrollo regional sostenible del Macizo colombiano"/>
    <s v="No aplica"/>
    <s v="No aplica"/>
    <s v="1.5"/>
    <s v="Avanzar en la actualización, formulación e implementación de planes de manejo en áreas protegidas."/>
    <x v="2"/>
    <s v="Unidad Administrativa Especial Parques Nacionales Naturales de Colombia"/>
    <s v="PNN"/>
    <s v="Ambiente y Desarrollo Sostenible"/>
    <x v="5"/>
    <d v="2018-02-01T00:00:00"/>
    <d v="2025-12-31T00:00:00"/>
    <n v="20"/>
    <n v="100"/>
    <n v="0"/>
    <n v="0"/>
    <n v="0"/>
  </r>
  <r>
    <n v="455"/>
    <x v="0"/>
    <x v="17"/>
    <s v="Lineamientos de política y estrategias para el desarrollo regional sostenible del Macizo colombiano"/>
    <s v="No aplica"/>
    <s v="No aplica"/>
    <s v="2.13"/>
    <s v="Brindar apoyo técnico al Ministerio de Agricultura y Desarrollo Rural para la la planificación de los distritos de adecuación de tierras  [Presidencia del Sistemas Regional de Areas Protegidas del Macizo - SIRAPM]."/>
    <x v="2"/>
    <s v="Corporación Autónoma Regional del Cauca"/>
    <s v="CRC"/>
    <s v="Ambiente y Desarrollo Sostenible"/>
    <x v="5"/>
    <d v="2019-01-01T00:00:00"/>
    <d v="2022-12-31T00:00:00"/>
    <n v="50"/>
    <n v="100"/>
    <n v="0"/>
    <n v="0"/>
    <n v="0"/>
  </r>
  <r>
    <n v="456"/>
    <x v="0"/>
    <x v="17"/>
    <s v="Lineamientos de política y estrategias para el desarrollo regional sostenible del Macizo colombiano"/>
    <s v="No aplica"/>
    <s v="No aplica"/>
    <s v="3.8"/>
    <s v="Construcción de espacios de articulación e interlocución a través de mesas de trabajo para la construcción de los Programas de Desarrollo con Enfoque Territorial del Macizo con base en los lineamientos de la presente política."/>
    <x v="1"/>
    <s v="Agencia de Renovación del Territorio"/>
    <s v="ART"/>
    <s v="Presidencia de la República"/>
    <x v="10"/>
    <d v="2018-02-01T00:00:00"/>
    <d v="2020-06-30T00:00:00"/>
    <n v="100"/>
    <n v="100"/>
    <n v="60"/>
    <n v="0.6"/>
    <n v="0.6"/>
  </r>
  <r>
    <n v="457"/>
    <x v="0"/>
    <x v="17"/>
    <s v="Lineamientos de política y estrategias para el desarrollo regional sostenible del Macizo colombiano"/>
    <s v="No aplica"/>
    <s v="No aplica"/>
    <s v="3.23"/>
    <s v="Construir una plataforma digital para la ecorregión del Macizo  [Presidencia del Sistemas Regional de Areas Protegidas del Macizo - SIRAPM]."/>
    <x v="2"/>
    <s v="Corporación Autónoma Regional del Cauca"/>
    <s v="CRC"/>
    <s v="Ambiente y Desarrollo Sostenible"/>
    <x v="5"/>
    <d v="2018-02-01T00:00:00"/>
    <d v="2020-12-31T00:00:00"/>
    <n v="100"/>
    <n v="100"/>
    <n v="0"/>
    <n v="0"/>
    <n v="0"/>
  </r>
  <r>
    <n v="458"/>
    <x v="0"/>
    <x v="17"/>
    <s v="Lineamientos de política y estrategias para el desarrollo regional sostenible del Macizo colombiano"/>
    <s v="No aplica"/>
    <s v="No aplica"/>
    <s v="1.2"/>
    <s v="Declarar áreas protegidas en jurisdicción de Corporación Autonoma Regional de Nariño."/>
    <x v="2"/>
    <s v="Corporación Autónoma Regional de Nariño"/>
    <s v="Corponariño"/>
    <s v="Ambiente y Desarrollo Sostenible"/>
    <x v="5"/>
    <d v="2018-07-01T00:00:00"/>
    <d v="2019-12-31T00:00:00"/>
    <n v="100"/>
    <n v="100"/>
    <n v="0"/>
    <n v="0"/>
    <n v="0"/>
  </r>
  <r>
    <n v="459"/>
    <x v="0"/>
    <x v="17"/>
    <s v="Lineamientos de política y estrategias para el desarrollo regional sostenible del Macizo colombiano"/>
    <s v="No aplica"/>
    <s v="No aplica"/>
    <s v="1.3"/>
    <s v="Declarar áreas protegidas en jurisdicción de la Corporación Autónoma del Tolima."/>
    <x v="2"/>
    <s v="Corporación Autónoma Regional del Tolima"/>
    <s v="Cortolima"/>
    <s v="Ambiente y Desarrollo Sostenible"/>
    <x v="5"/>
    <d v="2018-02-01T00:00:00"/>
    <d v="2020-12-30T00:00:00"/>
    <n v="100"/>
    <n v="100"/>
    <n v="0"/>
    <n v="0"/>
    <n v="0"/>
  </r>
  <r>
    <n v="460"/>
    <x v="0"/>
    <x v="17"/>
    <s v="Lineamientos de política y estrategias para el desarrollo regional sostenible del Macizo colombiano"/>
    <s v="No aplica"/>
    <s v="No aplica"/>
    <s v="1.1"/>
    <s v="Declarar áreas protegidas en jurisdicción de la Corporación Autónoma del Valle del Cauca."/>
    <x v="2"/>
    <s v="Corporación Autónoma del Valle del Cauca"/>
    <s v="CVC"/>
    <s v="Ambiente y Desarrollo Sostenible"/>
    <x v="5"/>
    <d v="2018-02-01T00:00:00"/>
    <d v="2019-12-31T00:00:00"/>
    <n v="100"/>
    <n v="100"/>
    <n v="0"/>
    <n v="0"/>
    <n v="0"/>
  </r>
  <r>
    <n v="461"/>
    <x v="0"/>
    <x v="17"/>
    <s v="Lineamientos de política y estrategias para el desarrollo regional sostenible del Macizo colombiano"/>
    <s v="No aplica"/>
    <s v="No aplica"/>
    <s v="1.4"/>
    <s v="Declarar áreas protegidas en jurisdicción de la Corporación Autónoma Regional del Alto Magdalena."/>
    <x v="2"/>
    <s v="Corporación Autónoma Regional del Alto Magdalena"/>
    <s v="CAM"/>
    <s v="Ambiente y Desarrollo Sostenible"/>
    <x v="5"/>
    <d v="2018-02-01T00:00:00"/>
    <d v="2019-12-31T00:00:00"/>
    <n v="100"/>
    <n v="100"/>
    <n v="75"/>
    <n v="0.75"/>
    <n v="0.75"/>
  </r>
  <r>
    <n v="462"/>
    <x v="0"/>
    <x v="17"/>
    <s v="Lineamientos de política y estrategias para el desarrollo regional sostenible del Macizo colombiano"/>
    <s v="No aplica"/>
    <s v="No aplica"/>
    <s v="2.2"/>
    <s v="Desarrollar estudios de identificación de áreas con aptitud agropecuaria a escala 1:100.000 en los departamentos con los que se suscriban convenios  [Presidencia del Sistemas Regional de Areas Protegidas del Macizo - SIRAPM]."/>
    <x v="2"/>
    <s v="Unidad de Planificación de Tierras Rurales, Adecuación de Tierras y Usos Agropecuarios"/>
    <s v="UPRA"/>
    <s v="Agropecuario, Pesquero y Desarrollo Rural"/>
    <x v="7"/>
    <d v="2018-02-01T00:00:00"/>
    <d v="2022-12-31T00:00:00"/>
    <n v="76"/>
    <n v="100"/>
    <n v="0"/>
    <n v="0"/>
    <n v="0"/>
  </r>
  <r>
    <n v="463"/>
    <x v="0"/>
    <x v="17"/>
    <s v="Lineamientos de política y estrategias para el desarrollo regional sostenible del Macizo colombiano"/>
    <s v="No aplica"/>
    <s v="No aplica"/>
    <s v="1.7"/>
    <s v="Desarrollar una estrategia para armonizar el plan de acción del SIRAP con los instrumentos de planeación de las instancias del Sistema Departamental Áreas Protegidas (SIDAP) y Sistema Municipal de Áreas Protegidas (SIMAP)."/>
    <x v="1"/>
    <s v="Unidad Administrativa Especial Parques Nacionales Naturales de Colombia"/>
    <s v="PNN"/>
    <s v="Ambiente y Desarrollo Sostenible"/>
    <x v="5"/>
    <d v="2018-02-01T00:00:00"/>
    <d v="2029-12-31T00:00:00"/>
    <n v="91"/>
    <n v="100"/>
    <n v="0"/>
    <n v="0"/>
    <n v="0"/>
  </r>
  <r>
    <n v="464"/>
    <x v="0"/>
    <x v="17"/>
    <s v="Lineamientos de política y estrategias para el desarrollo regional sostenible del Macizo colombiano"/>
    <s v="No aplica"/>
    <s v="No aplica"/>
    <s v="2.4"/>
    <s v="Desarrollar una evaluación para identificar las necesidades técnicas y financieras para construir los estudios de suelos a mayor escala (menores a 50:000)."/>
    <x v="2"/>
    <s v="Instituto Geográfico Agustín Codazzi"/>
    <s v="IGAC"/>
    <s v="Estadísticas"/>
    <x v="14"/>
    <d v="2018-02-01T00:00:00"/>
    <d v="2018-12-31T00:00:00"/>
    <n v="100"/>
    <n v="100"/>
    <n v="70"/>
    <n v="0.7"/>
    <n v="0.7"/>
  </r>
  <r>
    <n v="465"/>
    <x v="0"/>
    <x v="17"/>
    <s v="Lineamientos de política y estrategias para el desarrollo regional sostenible del Macizo colombiano"/>
    <s v="No aplica"/>
    <s v="No aplica"/>
    <s v="1.14"/>
    <s v="Diseñar e implementar una estrategia para incorporar los predios adquiridos por entidades territoriales en el marco del artículo 111 de la Ley 99 y su incorporación en la estructura ecológica principal [Presidencia del Sistemas Regional de Areas Protegidas del Macizo - SIRAPM]."/>
    <x v="2"/>
    <s v="Corporación Autónoma Regional del Cauca"/>
    <s v="CRC"/>
    <s v="Ambiente y Desarrollo Sostenible"/>
    <x v="5"/>
    <d v="2019-01-01T00:00:00"/>
    <d v="2022-12-31T00:00:00"/>
    <n v="60"/>
    <n v="100"/>
    <n v="0"/>
    <n v="0"/>
    <n v="0"/>
  </r>
  <r>
    <n v="466"/>
    <x v="0"/>
    <x v="17"/>
    <s v="Lineamientos de política y estrategias para el desarrollo regional sostenible del Macizo colombiano"/>
    <s v="No aplica"/>
    <s v="No aplica"/>
    <s v="3.25"/>
    <s v="Ejecutar acciones de educación ambiental para el empoderamiento de las comunidades frente al macizo Colombiano."/>
    <x v="1"/>
    <s v="Corporación Autónoma Regional del Alto Magdalena"/>
    <s v="CAM"/>
    <s v="Ambiente y Desarrollo Sostenible"/>
    <x v="5"/>
    <d v="2018-02-01T00:00:00"/>
    <d v="2020-12-31T00:00:00"/>
    <n v="100"/>
    <n v="100"/>
    <n v="100"/>
    <n v="1"/>
    <n v="1"/>
  </r>
  <r>
    <n v="467"/>
    <x v="0"/>
    <x v="17"/>
    <s v="Lineamientos de política y estrategias para el desarrollo regional sostenible del Macizo colombiano"/>
    <s v="No aplica"/>
    <s v="No aplica"/>
    <s v="3.10"/>
    <s v="Elaborar e implementar un programa de fortalecimiento de capacidades técnicas para la formulación de proyectos en el Macizo Colombiano [Presidencia del Sistemas Regional de Areas Protegidas del Macizo - SIRAPM]."/>
    <x v="1"/>
    <s v="Corporación Autónoma Regional del Cauca"/>
    <s v="CRC"/>
    <s v="Ambiente y Desarrollo Sostenible"/>
    <x v="5"/>
    <d v="2018-02-01T00:00:00"/>
    <d v="2021-12-31T00:00:00"/>
    <n v="80"/>
    <n v="100"/>
    <n v="0"/>
    <n v="0"/>
    <n v="0"/>
  </r>
  <r>
    <n v="468"/>
    <x v="0"/>
    <x v="17"/>
    <s v="Lineamientos de política y estrategias para el desarrollo regional sostenible del Macizo colombiano"/>
    <s v="No aplica"/>
    <s v="No aplica"/>
    <s v="1.11"/>
    <s v="Elaborar un documento sobre especies amenazadas que requieren planes de conservación [Presidencia del Sistemas Regional de Áreas Protegidas del Macizo - SIRAPM]."/>
    <x v="1"/>
    <s v="Corporación Autónoma Regional del Cauca"/>
    <s v="CRC"/>
    <s v="Ambiente y Desarrollo Sostenible"/>
    <x v="5"/>
    <d v="2018-02-01T00:00:00"/>
    <d v="2021-12-31T00:00:00"/>
    <n v="80"/>
    <n v="100"/>
    <n v="0"/>
    <n v="0"/>
    <n v="0"/>
  </r>
  <r>
    <n v="469"/>
    <x v="0"/>
    <x v="17"/>
    <s v="Lineamientos de política y estrategias para el desarrollo regional sostenible del Macizo colombiano"/>
    <s v="No aplica"/>
    <s v="No aplica"/>
    <s v="3.11"/>
    <s v="Elaborar un documento técnico para que entidades territoriales y autoridades ambientales que hacen parte de la macrocuenca Magdalena-Cauca, Pacifico y Amazonia  realicen inversiones en áreas de importancia especial del Macizo [Presidencia del Sistemas Regional de Areas Protegidas del Macizo - SIRAPM]."/>
    <x v="2"/>
    <s v="Ministerio de Ambiente y Desarrollo Sostenible"/>
    <s v="MinAmbiente"/>
    <s v="Ambiente y Desarrollo Sostenible"/>
    <x v="5"/>
    <d v="2019-07-01T00:00:00"/>
    <d v="2022-12-31T00:00:00"/>
    <n v="50"/>
    <n v="100"/>
    <n v="15"/>
    <n v="0.3"/>
    <n v="0.15"/>
  </r>
  <r>
    <n v="470"/>
    <x v="0"/>
    <x v="17"/>
    <s v="Lineamientos de política y estrategias para el desarrollo regional sostenible del Macizo colombiano"/>
    <s v="No aplica"/>
    <s v="No aplica"/>
    <s v="3.17"/>
    <s v="Elaborar un plan de implementación de POMCAS para el Macizo [Presidencia del Sistemas Regional de Areas Protegidas del Macizo - SIRAPM]."/>
    <x v="2"/>
    <s v="Ministerio de Ambiente y Desarrollo Sostenible"/>
    <s v="MinAmbiente"/>
    <s v="Ambiente y Desarrollo Sostenible"/>
    <x v="5"/>
    <d v="2019-01-01T00:00:00"/>
    <d v="2023-12-31T00:00:00"/>
    <n v="70"/>
    <n v="100"/>
    <n v="0"/>
    <n v="0"/>
    <n v="0"/>
  </r>
  <r>
    <n v="471"/>
    <x v="0"/>
    <x v="17"/>
    <s v="Lineamientos de política y estrategias para el desarrollo regional sostenible del Macizo colombiano"/>
    <s v="No aplica"/>
    <s v="No aplica"/>
    <s v="2.6"/>
    <s v="Elaborar una estrategia que permita consolidar corredores biológicos entre las áreas protegidas y los ecosistemas estratégicos, con los territorios que cuentan con proyectos productivos sostenibles. [Presidencia del Sistemas Regional de Areas Protegidas del Macizo - SIRAPM]."/>
    <x v="2"/>
    <s v="Corporación Autónoma Regional del Cauca"/>
    <s v="CRC"/>
    <s v="Ambiente y Desarrollo Sostenible"/>
    <x v="5"/>
    <d v="2022-01-01T00:00:00"/>
    <d v="2024-12-31T00:00:00"/>
    <n v="0"/>
    <n v="100"/>
    <n v="0"/>
    <n v="0"/>
    <n v="0"/>
  </r>
  <r>
    <n v="472"/>
    <x v="0"/>
    <x v="17"/>
    <s v="Lineamientos de política y estrategias para el desarrollo regional sostenible del Macizo colombiano"/>
    <s v="No aplica"/>
    <s v="No aplica"/>
    <s v="2.1"/>
    <s v="Establecer mesas de trabajo para definir mecanismos de articulación territorial en el macizo."/>
    <x v="1"/>
    <s v="Ministerio de Agricultura y Desarrollo Rural"/>
    <s v="MinAgricultura"/>
    <s v="Agropecuario, Pesquero y Desarrollo Rural"/>
    <x v="7"/>
    <d v="2018-12-01T00:00:00"/>
    <d v="2019-12-31T00:00:00"/>
    <n v="100"/>
    <n v="100"/>
    <n v="0"/>
    <n v="0"/>
    <n v="0"/>
  </r>
  <r>
    <n v="473"/>
    <x v="0"/>
    <x v="17"/>
    <s v="Lineamientos de política y estrategias para el desarrollo regional sostenible del Macizo colombiano"/>
    <s v="No aplica"/>
    <s v="No aplica"/>
    <s v="3.18"/>
    <s v="Establecer una mesa de coordinación con DNP para orientar los programas POD a los lineamientos de la política."/>
    <x v="0"/>
    <s v="Departamento Nacional de Planeación"/>
    <s v="DNP"/>
    <s v="Planeación"/>
    <x v="9"/>
    <d v="2018-02-01T00:00:00"/>
    <d v="2019-12-31T00:00:00"/>
    <n v="100"/>
    <n v="100"/>
    <n v="100"/>
    <n v="1"/>
    <n v="1"/>
  </r>
  <r>
    <n v="474"/>
    <x v="0"/>
    <x v="17"/>
    <s v="Lineamientos de política y estrategias para el desarrollo regional sostenible del Macizo colombiano"/>
    <s v="No aplica"/>
    <s v="No aplica"/>
    <s v="1.15"/>
    <s v="Estructurar una estrategia para implementar esquemas de pagos por servicios ambientales en el macizo colombiano."/>
    <x v="2"/>
    <s v="Ministerio de Ambiente y Desarrollo Sostenible"/>
    <s v="MinAmbiente"/>
    <s v="Ambiente y Desarrollo Sostenible"/>
    <x v="5"/>
    <d v="2018-02-01T00:00:00"/>
    <d v="2021-12-31T00:00:00"/>
    <n v="90"/>
    <n v="100"/>
    <n v="45"/>
    <n v="0.5"/>
    <n v="0.45"/>
  </r>
  <r>
    <n v="475"/>
    <x v="0"/>
    <x v="17"/>
    <s v="Lineamientos de política y estrategias para el desarrollo regional sostenible del Macizo colombiano"/>
    <s v="No aplica"/>
    <s v="No aplica"/>
    <s v="3.20"/>
    <s v="Formular planes integrales de cambio climático a nivel departamental y acompañamiento en su implementación [Presidencia del Sistemas Regional de Areas Protegidas del Macizo - SIRAPM]."/>
    <x v="1"/>
    <s v="Corporación Autónoma Regional del Cauca"/>
    <s v="CRC"/>
    <s v="Ambiente y Desarrollo Sostenible"/>
    <x v="5"/>
    <d v="2018-07-01T00:00:00"/>
    <d v="2021-12-31T00:00:00"/>
    <n v="80"/>
    <n v="100"/>
    <n v="0"/>
    <n v="0"/>
    <n v="0"/>
  </r>
  <r>
    <n v="476"/>
    <x v="0"/>
    <x v="17"/>
    <s v="Lineamientos de política y estrategias para el desarrollo regional sostenible del Macizo colombiano"/>
    <s v="No aplica"/>
    <s v="No aplica"/>
    <s v="1.16"/>
    <s v="Formular proyectos REDD+ en el marco de la Estrategia Colombiana de Desarrollo Bajo en Carbono [Presidencia del Sistemas Regional de Areas Protegidas del Macizo - SIRAPM]."/>
    <x v="2"/>
    <s v="Corporación Autónoma Regional del Cauca"/>
    <s v="CRC"/>
    <s v="Ambiente y Desarrollo Sostenible"/>
    <x v="5"/>
    <d v="2019-01-01T00:00:00"/>
    <d v="2022-12-31T00:00:00"/>
    <n v="50"/>
    <n v="100"/>
    <n v="0"/>
    <n v="0"/>
    <n v="0"/>
  </r>
  <r>
    <n v="477"/>
    <x v="0"/>
    <x v="17"/>
    <s v="Lineamientos de política y estrategias para el desarrollo regional sostenible del Macizo colombiano"/>
    <s v="No aplica"/>
    <s v="No aplica"/>
    <s v="1.12"/>
    <s v="Identificar y registrar los ecosistemas y áreas ambientales del Macizo y sus planes o medidas de manejo ambiental [Presidencia del Sistemas Regional de Areas Protegidas del Macizo - SIRAPM]."/>
    <x v="2"/>
    <s v="Corporación Autónoma Regional del Cauca"/>
    <s v="CRC"/>
    <s v="Ambiente y Desarrollo Sostenible"/>
    <x v="5"/>
    <d v="2018-12-01T00:00:00"/>
    <d v="2020-12-31T00:00:00"/>
    <n v="100"/>
    <n v="100"/>
    <n v="0"/>
    <n v="0"/>
    <n v="0"/>
  </r>
  <r>
    <n v="478"/>
    <x v="0"/>
    <x v="17"/>
    <s v="Lineamientos de política y estrategias para el desarrollo regional sostenible del Macizo colombiano"/>
    <s v="No aplica"/>
    <s v="No aplica"/>
    <s v="1.18"/>
    <s v="Implementar acciones de restauración para la protección de cuencas abastecedoras."/>
    <x v="2"/>
    <s v="Corporación Autónoma Regional del Alto Magdalena"/>
    <s v="CAM"/>
    <s v="Ambiente y Desarrollo Sostenible"/>
    <x v="5"/>
    <d v="2018-02-01T00:00:00"/>
    <d v="2020-12-31T00:00:00"/>
    <n v="100"/>
    <n v="100"/>
    <n v="92"/>
    <n v="0.92"/>
    <n v="0.92"/>
  </r>
  <r>
    <n v="479"/>
    <x v="0"/>
    <x v="17"/>
    <s v="Lineamientos de política y estrategias para el desarrollo regional sostenible del Macizo colombiano"/>
    <s v="No aplica"/>
    <s v="No aplica"/>
    <s v="1.6"/>
    <s v="Implementar acciones para la resolución de conflictos en el uso del suelo en las zonas con función amortiguadora del Sistema Nacional de Areas Protegidas (SINAP) [Presidencia del Sistemas Regional de Areas Protegidas del Macizo - SIRAPM]."/>
    <x v="1"/>
    <s v="Corporación Autónoma Regional del Cauca"/>
    <s v="CRC"/>
    <s v="Ambiente y Desarrollo Sostenible"/>
    <x v="5"/>
    <d v="2018-12-01T00:00:00"/>
    <d v="2020-12-31T00:00:00"/>
    <n v="100"/>
    <n v="100"/>
    <n v="0"/>
    <n v="0"/>
    <n v="0"/>
  </r>
  <r>
    <n v="480"/>
    <x v="0"/>
    <x v="17"/>
    <s v="Lineamientos de política y estrategias para el desarrollo regional sostenible del Macizo colombiano"/>
    <s v="No aplica"/>
    <s v="No aplica"/>
    <s v="3.4"/>
    <s v="Implementar acciones piloto en el marco de las estrategias nacionales frente al cambio climático."/>
    <x v="0"/>
    <s v="Corporación Autónoma Regional de Nariño"/>
    <s v="Corponariño"/>
    <s v="Ambiente y Desarrollo Sostenible"/>
    <x v="5"/>
    <d v="2018-02-01T00:00:00"/>
    <d v="2020-12-31T00:00:00"/>
    <n v="100"/>
    <n v="100"/>
    <n v="0"/>
    <n v="0"/>
    <n v="0"/>
  </r>
  <r>
    <n v="481"/>
    <x v="0"/>
    <x v="17"/>
    <s v="Lineamientos de política y estrategias para el desarrollo regional sostenible del Macizo colombiano"/>
    <s v="No aplica"/>
    <s v="No aplica"/>
    <s v="3.26"/>
    <s v="Implementar estrategias para la sensibilización y divulgación sobre la importancia del Macizo Colombiano [Presidencia del Sistemas Regional de Areas Protegidas del Macizo - SIRAPM]."/>
    <x v="2"/>
    <s v="Corporación Autónoma Regional del Cauca"/>
    <s v="CRC"/>
    <s v="Ambiente y Desarrollo Sostenible"/>
    <x v="5"/>
    <d v="2018-02-01T00:00:00"/>
    <d v="2028-12-31T00:00:00"/>
    <n v="30"/>
    <n v="100"/>
    <n v="0"/>
    <n v="0"/>
    <n v="0"/>
  </r>
  <r>
    <n v="482"/>
    <x v="0"/>
    <x v="17"/>
    <s v="Lineamientos de política y estrategias para el desarrollo regional sostenible del Macizo colombiano"/>
    <s v="No aplica"/>
    <s v="No aplica"/>
    <s v="1.8"/>
    <s v="Implementar la estrategia de trabajo para resolver problemáticas de uso, ocupación y tenencia del suelo en áreas del Sistema de Parques Nacionales Naturales de Colombia (SPNN)."/>
    <x v="2"/>
    <s v="Unidad Administrativa Especial Parques Nacionales Naturales de Colombia"/>
    <s v="PNN"/>
    <s v="Ambiente y Desarrollo Sostenible"/>
    <x v="5"/>
    <d v="2018-12-01T00:00:00"/>
    <d v="2029-12-31T00:00:00"/>
    <n v="82"/>
    <n v="100"/>
    <n v="0"/>
    <n v="0"/>
    <n v="0"/>
  </r>
  <r>
    <n v="483"/>
    <x v="0"/>
    <x v="17"/>
    <s v="Lineamientos de política y estrategias para el desarrollo regional sostenible del Macizo colombiano"/>
    <s v="No aplica"/>
    <s v="No aplica"/>
    <s v="2.10"/>
    <s v="Incluir a la ecorregión del Macizo en los procesos de reconversión y mejoramiento agropecuario que contribuyan a resolver los conflictos en el uso del suelo [Presidencia del Sistemas Regional de Areas Protegidas del Macizo - SIRAPM]."/>
    <x v="1"/>
    <s v="Ministerio de Agricultura y Desarrollo Rural"/>
    <s v="MinAgricultura"/>
    <s v="Agropecuario, Pesquero y Desarrollo Rural"/>
    <x v="7"/>
    <d v="2018-06-30T00:00:00"/>
    <d v="2021-12-31T00:00:00"/>
    <n v="80"/>
    <n v="100"/>
    <n v="0"/>
    <n v="0"/>
    <n v="0"/>
  </r>
  <r>
    <n v="484"/>
    <x v="0"/>
    <x v="17"/>
    <s v="Lineamientos de política y estrategias para el desarrollo regional sostenible del Macizo colombiano"/>
    <s v="No aplica"/>
    <s v="No aplica"/>
    <s v="1.13"/>
    <s v="Realizar los estudios técnicos, sociales, económicos y ambientales y la delimitación de los complejos de páramos y las medidas para su conservación."/>
    <x v="1"/>
    <s v="Ministerio de Ambiente y Desarrollo Sostenible"/>
    <s v="MinAmbiente"/>
    <s v="Ambiente y Desarrollo Sostenible"/>
    <x v="5"/>
    <d v="2018-02-01T00:00:00"/>
    <d v="2018-06-30T00:00:00"/>
    <n v="100"/>
    <n v="100"/>
    <n v="100"/>
    <n v="1"/>
    <n v="1"/>
  </r>
  <r>
    <n v="485"/>
    <x v="0"/>
    <x v="17"/>
    <s v="Lineamientos de política y estrategias para el desarrollo regional sostenible del Macizo colombiano"/>
    <s v="No aplica"/>
    <s v="No aplica"/>
    <s v="2.11"/>
    <s v="Realizar un proceso de transferencia de resultados y aprendizaje sobre los sistemas Productivos Sostenibles implementados en paisajes de montaña"/>
    <x v="1"/>
    <s v="Instituto Amazónico de Investigaciones Científicas"/>
    <s v="SINCHI"/>
    <s v="Ambiente y Desarrollo Sostenible"/>
    <x v="5"/>
    <d v="2018-02-01T00:00:00"/>
    <d v="2022-01-01T00:00:00"/>
    <n v="50"/>
    <n v="100"/>
    <n v="46.6"/>
    <n v="0.93200000000000005"/>
    <n v="0.46600000000000003"/>
  </r>
  <r>
    <n v="486"/>
    <x v="0"/>
    <x v="17"/>
    <s v="Lineamientos de política y estrategias para el desarrollo regional sostenible del Macizo colombiano"/>
    <s v="No aplica"/>
    <s v="No aplica"/>
    <s v="1.22"/>
    <s v="Realizar visitas de seguimiento y control a títulos mineros de oro con planta de beneficio de oro."/>
    <x v="2"/>
    <s v="Agencia Nacional de Minería"/>
    <s v="ANM"/>
    <s v="Minas y Energía"/>
    <x v="15"/>
    <d v="2018-12-01T00:00:00"/>
    <d v="2018-12-31T00:00:00"/>
    <n v="14"/>
    <n v="14"/>
    <n v="28"/>
    <n v="1"/>
    <n v="1"/>
  </r>
  <r>
    <n v="487"/>
    <x v="0"/>
    <x v="17"/>
    <s v="Lineamientos de política y estrategias para el desarrollo regional sostenible del Macizo colombiano"/>
    <s v="No aplica"/>
    <s v="No aplica"/>
    <s v="3.2"/>
    <s v="Crear mesas de trabajo para la participación de grupos étnicos y de sociedad civil para fortalecer la gobernanza ambiental del macizo."/>
    <x v="0"/>
    <s v="Gobernación de Nariño"/>
    <s v="GNariño"/>
    <s v="Territorial"/>
    <x v="8"/>
    <d v="2018-02-01T00:00:00"/>
    <d v="2019-12-31T00:00:00"/>
    <n v="15"/>
    <n v="15"/>
    <n v="0"/>
    <n v="0"/>
    <n v="0"/>
  </r>
  <r>
    <n v="488"/>
    <x v="0"/>
    <x v="17"/>
    <s v="Lineamientos de política y estrategias para el desarrollo regional sostenible del Macizo colombiano"/>
    <s v="No aplica"/>
    <s v="No aplica"/>
    <s v="1.21"/>
    <s v="Realizar capacitación a mineros en la utilización de tecnologías limpias  y eliminación del uso del mercurio."/>
    <x v="1"/>
    <s v="Ministerio de Minas y Energía"/>
    <s v="MinMinas"/>
    <s v="Minas y Energía"/>
    <x v="15"/>
    <d v="2018-12-01T00:00:00"/>
    <d v="2018-12-31T00:00:00"/>
    <n v="250"/>
    <n v="250"/>
    <n v="1728"/>
    <n v="1"/>
    <n v="1"/>
  </r>
  <r>
    <n v="489"/>
    <x v="0"/>
    <x v="17"/>
    <s v="Lineamientos de política y estrategias para el desarrollo regional sostenible del Macizo colombiano"/>
    <s v="No aplica"/>
    <s v="No aplica"/>
    <s v="3.7"/>
    <s v="Elaborar una propuesta técnica que permita incorporar en los Planes de Desarrollo Departamental líneas estratégicas alineadas con la presente política [Presidencia del Sistemas Regional de Areas Protegidas del Macizo - SIRAPM]."/>
    <x v="2"/>
    <s v="Corporación Autónoma Regional del Cauca"/>
    <s v="CRC"/>
    <s v="Ambiente y Desarrollo Sostenible"/>
    <x v="5"/>
    <d v="2018-02-01T00:00:00"/>
    <d v="2026-12-31T00:00:00"/>
    <n v="1"/>
    <n v="3"/>
    <n v="0"/>
    <n v="0"/>
    <n v="0"/>
  </r>
  <r>
    <n v="490"/>
    <x v="0"/>
    <x v="17"/>
    <s v="Lineamientos de política y estrategias para el desarrollo regional sostenible del Macizo colombiano"/>
    <s v="No aplica"/>
    <s v="No aplica"/>
    <s v="3.24"/>
    <s v="Prestar asistencia técnica para implementar la estrategia formativa en educación ambiental para fortalecer  los Comités Técnicos Interinstitucionales de Educación Ambiental (CIDEA) y los Proyectos Ambientales Escolares (PRAE) en los departamentos que hacen parte del Macizo."/>
    <x v="1"/>
    <s v="Ministerio de Educación Nacional"/>
    <s v="MinEducación"/>
    <s v="Educación"/>
    <x v="13"/>
    <d v="2018-02-01T00:00:00"/>
    <d v="2020-12-31T00:00:00"/>
    <n v="4"/>
    <n v="4"/>
    <n v="3"/>
    <n v="0.75"/>
    <n v="0.75"/>
  </r>
  <r>
    <n v="491"/>
    <x v="0"/>
    <x v="17"/>
    <s v="Lineamientos de política y estrategias para el desarrollo regional sostenible del Macizo colombiano"/>
    <s v="No aplica"/>
    <s v="No aplica"/>
    <s v="3.15"/>
    <s v="Asesorar a las Autoridades Ambientales con jurisdicción en Macizo Colombiano en la formulación, actualización y adopción de sus determinantes  ambientales para el ordenamiento territorial."/>
    <x v="2"/>
    <s v="Ministerio de Ambiente y Desarrollo Sostenible"/>
    <s v="MinAmbiente"/>
    <s v="Ambiente y Desarrollo Sostenible"/>
    <x v="5"/>
    <d v="2018-02-01T00:00:00"/>
    <d v="2021-12-31T00:00:00"/>
    <n v="6"/>
    <n v="6"/>
    <n v="3"/>
    <n v="0.5"/>
    <n v="0.5"/>
  </r>
  <r>
    <n v="492"/>
    <x v="0"/>
    <x v="17"/>
    <s v="Lineamientos de política y estrategias para el desarrollo regional sostenible del Macizo colombiano"/>
    <s v="No aplica"/>
    <s v="No aplica"/>
    <s v="3.16"/>
    <s v="Realizar mesas técnicas de apoyo con la perspectiva de áreas prioritarias para la conservación y de soporte y mantenimiento de los servicios ecosistémicos [Presidencia del Sistemas Regional de Areas Protegidas del Macizo - SIRAPM]."/>
    <x v="2"/>
    <s v="Corporación Autónoma Regional del Cauca"/>
    <s v="CRC"/>
    <s v="Ambiente y Desarrollo Sostenible"/>
    <x v="5"/>
    <d v="2018-02-01T00:00:00"/>
    <d v="2020-12-31T00:00:00"/>
    <n v="6"/>
    <n v="6"/>
    <n v="0"/>
    <n v="0"/>
    <n v="0"/>
  </r>
  <r>
    <n v="493"/>
    <x v="0"/>
    <x v="17"/>
    <s v="Lineamientos de política y estrategias para el desarrollo regional sostenible del Macizo colombiano"/>
    <s v="No aplica"/>
    <s v="No aplica"/>
    <s v="3.14"/>
    <s v="Realizar la Zonificación Ambiental de municipios del Macizo colombiano con la identificación de sus áreas de especial interés ambiental a escala 1:100.000 [Presidencia del Sistemas Regional de Areas Protegidas del Macizo - SIRAPM]."/>
    <x v="2"/>
    <s v="Ministerio de Ambiente y Desarrollo Sostenible"/>
    <s v="MinAmbiente"/>
    <s v="Ambiente y Desarrollo Sostenible"/>
    <x v="5"/>
    <d v="2018-02-01T00:00:00"/>
    <d v="2020-12-31T00:00:00"/>
    <n v="89"/>
    <n v="89"/>
    <n v="18"/>
    <n v="0.20224719101123595"/>
    <n v="0.20224719101123595"/>
  </r>
  <r>
    <n v="494"/>
    <x v="0"/>
    <x v="17"/>
    <s v="Lineamientos de política y estrategias para el desarrollo regional sostenible del Macizo colombiano"/>
    <s v="No aplica"/>
    <s v="No aplica"/>
    <s v="2.14"/>
    <s v="Implementar el programa de formalización masiva de predios en municipios del Macizo Colombiano."/>
    <x v="2"/>
    <s v="Agencia Nacional de Tierras"/>
    <s v="ANT"/>
    <s v="Agropecuario, Pesquero y Desarrollo Rural"/>
    <x v="7"/>
    <d v="2018-02-01T00:00:00"/>
    <d v="2020-12-31T00:00:00"/>
    <n v="8914"/>
    <n v="8914"/>
    <n v="6799"/>
    <n v="0.76273277989679156"/>
    <n v="0.76273277989679156"/>
  </r>
  <r>
    <n v="495"/>
    <x v="0"/>
    <x v="17"/>
    <s v="Lineamientos de política y estrategias para el desarrollo regional sostenible del Macizo colombiano"/>
    <s v="No aplica"/>
    <s v="No aplica"/>
    <s v="1.19"/>
    <s v="Realizar capacitaciones para la prevención de la explotación ilícita de minerales."/>
    <x v="1"/>
    <s v="Ministerio de Minas y Energía"/>
    <s v="MinMinas"/>
    <s v="Minas y Energía"/>
    <x v="15"/>
    <d v="2018-02-01T00:00:00"/>
    <d v="2018-12-31T00:00:00"/>
    <n v="9"/>
    <n v="9"/>
    <n v="9"/>
    <n v="1"/>
    <n v="1"/>
  </r>
  <r>
    <n v="496"/>
    <x v="0"/>
    <x v="17"/>
    <s v="Lineamientos de política y estrategias para el desarrollo regional sostenible del Macizo colombiano"/>
    <s v="No aplica"/>
    <s v="No aplica"/>
    <s v="2.9"/>
    <s v=" Elaborar e implementar una estrategia para facilitar a municipios del Macizo recibir asistencia técnica y transferencia de tecnología dirigida a la innovación agropecuaria  [Presidencia del Sistemas Regional de Areas Protegidas del Macizo - SIRAPM]."/>
    <x v="2"/>
    <s v="Ministerio de Agricultura y Desarrollo Rural"/>
    <s v="MinAgricultura"/>
    <s v="Agropecuario, Pesquero y Desarrollo Rural"/>
    <x v="7"/>
    <d v="2018-02-01T00:00:00"/>
    <d v="2024-12-31T00:00:00"/>
    <n v="60"/>
    <n v="100"/>
    <n v="0"/>
    <n v="0"/>
    <n v="0"/>
  </r>
  <r>
    <n v="497"/>
    <x v="0"/>
    <x v="17"/>
    <s v="Lineamientos de política y estrategias para el desarrollo regional sostenible del Macizo colombiano"/>
    <s v="No aplica"/>
    <s v="No aplica"/>
    <s v="3.21"/>
    <s v="Brindar asistencia técnica para articular la perspectiva de gestión de los planes de manejo de las áreas protegidas del SPNN, en los Planes de Ordenamiento Territorial y Planes de desarrollo municipales y departamentales en el Macizo Colombiano."/>
    <x v="2"/>
    <s v="Unidad Administrativa Especial Parques Nacionales Naturales de Colombia"/>
    <s v="PNN"/>
    <s v="Ambiente y Desarrollo Sostenible"/>
    <x v="5"/>
    <d v="2018-02-01T00:00:00"/>
    <d v="2026-12-31T00:00:00"/>
    <n v="40"/>
    <n v="100"/>
    <n v="0"/>
    <n v="0"/>
    <n v="0"/>
  </r>
  <r>
    <n v="498"/>
    <x v="0"/>
    <x v="17"/>
    <s v="Lineamientos de política y estrategias para el desarrollo regional sostenible del Macizo colombiano"/>
    <s v="No aplica"/>
    <s v="No aplica"/>
    <s v="2.8"/>
    <s v="Conformar una mesa de diálogo con el SIRAPM para concerten esquemas de financiamiento e incentivos diferenciados."/>
    <x v="2"/>
    <s v="Ministerio de Agricultura y Desarrollo Rural"/>
    <s v="MinAgricultura"/>
    <s v="Agropecuario, Pesquero y Desarrollo Rural"/>
    <x v="7"/>
    <d v="2019-01-01T00:00:00"/>
    <d v="2022-12-31T00:00:00"/>
    <n v="30"/>
    <n v="100"/>
    <n v="0"/>
    <n v="0"/>
    <n v="0"/>
  </r>
  <r>
    <n v="499"/>
    <x v="0"/>
    <x v="17"/>
    <s v="Lineamientos de política y estrategias para el desarrollo regional sostenible del Macizo colombiano"/>
    <s v="No aplica"/>
    <s v="No aplica"/>
    <s v="1.24"/>
    <s v="Ejecutar programas para el control y tráfico ilegal de madera  en el marco del Pacto intersectorial por la Madera Legal."/>
    <x v="2"/>
    <s v="Ministerio de Ambiente y Desarrollo Sostenible"/>
    <s v="MinAmbiente"/>
    <s v="Ambiente y Desarrollo Sostenible"/>
    <x v="5"/>
    <d v="2018-02-01T00:00:00"/>
    <d v="2021-12-31T00:00:00"/>
    <n v="90"/>
    <n v="100"/>
    <n v="0"/>
    <n v="0"/>
    <n v="0"/>
  </r>
  <r>
    <n v="500"/>
    <x v="0"/>
    <x v="17"/>
    <s v="Lineamientos de política y estrategias para el desarrollo regional sostenible del Macizo colombiano"/>
    <s v="No aplica"/>
    <s v="No aplica"/>
    <s v="1.23"/>
    <s v="Elaborar acuerdos de sustitución de cultivos de uso ilícito."/>
    <x v="2"/>
    <s v="Departamento Administrativo de la Presidencia de la República"/>
    <s v="DAPRE"/>
    <s v="Presidencia de la República"/>
    <x v="10"/>
    <d v="2018-12-01T00:00:00"/>
    <d v="2020-12-31T00:00:00"/>
    <n v="50"/>
    <n v="100"/>
    <n v="100"/>
    <n v="1"/>
    <n v="1"/>
  </r>
  <r>
    <n v="501"/>
    <x v="0"/>
    <x v="17"/>
    <s v="Lineamientos de política y estrategias para el desarrollo regional sostenible del Macizo colombiano"/>
    <s v="No aplica"/>
    <s v="No aplica"/>
    <s v="1.17"/>
    <s v="Elaborar e implementar una estrategia para la restauración de ecosistemas del Macizo."/>
    <x v="1"/>
    <s v="Corporación Autónoma Regional del Cauca"/>
    <s v="CRC"/>
    <s v="Ambiente y Desarrollo Sostenible"/>
    <x v="5"/>
    <d v="2019-01-01T00:00:00"/>
    <d v="2021-12-31T00:00:00"/>
    <n v="60"/>
    <n v="100"/>
    <n v="0"/>
    <n v="0"/>
    <n v="0"/>
  </r>
  <r>
    <n v="502"/>
    <x v="0"/>
    <x v="17"/>
    <s v="Lineamientos de política y estrategias para el desarrollo regional sostenible del Macizo colombiano"/>
    <s v="No aplica"/>
    <s v="No aplica"/>
    <s v="3.22"/>
    <s v="Elaborar el catastro multipropósito para la ecorregión del Macizo. [Nota: el responsable, costos y recursos asignados se modificarán según la normatividad vigente y las competencias]."/>
    <x v="2"/>
    <s v="Departamento Nacional de Planeación"/>
    <s v="DNP"/>
    <s v="Planeación"/>
    <x v="9"/>
    <d v="2018-02-01T00:00:00"/>
    <d v="2023-12-31T00:00:00"/>
    <n v="70"/>
    <n v="100"/>
    <n v="0"/>
    <n v="0"/>
    <n v="0"/>
  </r>
  <r>
    <n v="503"/>
    <x v="0"/>
    <x v="17"/>
    <s v="Lineamientos de política y estrategias para el desarrollo regional sostenible del Macizo colombiano"/>
    <s v="No aplica"/>
    <s v="No aplica"/>
    <s v="2.7"/>
    <s v="Elaborar un programa para promover el Manejo forestal diversificado en el Macizo en el marco de la estrategia Integral de Control a la Deforestación."/>
    <x v="2"/>
    <s v="Ministerio de Ambiente y Desarrollo Sostenible"/>
    <s v="MinAmbiente"/>
    <s v="Ambiente y Desarrollo Sostenible"/>
    <x v="5"/>
    <d v="2018-06-01T00:00:00"/>
    <d v="2020-12-31T00:00:00"/>
    <n v="100"/>
    <n v="100"/>
    <n v="0"/>
    <n v="0"/>
    <n v="0"/>
  </r>
  <r>
    <n v="504"/>
    <x v="0"/>
    <x v="17"/>
    <s v="Lineamientos de política y estrategias para el desarrollo regional sostenible del Macizo colombiano"/>
    <s v="No aplica"/>
    <s v="No aplica"/>
    <s v="3.27"/>
    <s v="Elaborar una estrategia para articular las necesidades del territorio con la oferta programática del Ministerio de Tecnologías de la información y Comunicaciones [Presidencia del Sistemas Regional de Areas Protegidas del Macizo - SIRAPM]."/>
    <x v="1"/>
    <s v="Ministerio de Tecnologías de la Información y las Comunicaciones"/>
    <s v="MinTIC"/>
    <s v="Tecnologías de la Información y las Comunicaciones"/>
    <x v="18"/>
    <d v="2019-01-01T00:00:00"/>
    <d v="2021-12-31T00:00:00"/>
    <n v="80"/>
    <n v="100"/>
    <n v="40"/>
    <n v="0.5"/>
    <n v="0.4"/>
  </r>
  <r>
    <n v="505"/>
    <x v="0"/>
    <x v="17"/>
    <s v="Lineamientos de política y estrategias para el desarrollo regional sostenible del Macizo colombiano"/>
    <s v="No aplica"/>
    <s v="No aplica"/>
    <s v="2.18"/>
    <s v="Elaborar una estrategia para la capacitación a excombatientes del conflicto armado para prestación de servicios en empresas del sector."/>
    <x v="1"/>
    <s v="Ministerio de Comercio, Industria y Turismo"/>
    <s v="MinComercio"/>
    <s v="Comercio, Industria y Turismo"/>
    <x v="11"/>
    <d v="2018-02-01T00:00:00"/>
    <d v="2020-12-31T00:00:00"/>
    <n v="100"/>
    <n v="100"/>
    <n v="100"/>
    <n v="1"/>
    <n v="1"/>
  </r>
  <r>
    <n v="506"/>
    <x v="0"/>
    <x v="17"/>
    <s v="Lineamientos de política y estrategias para el desarrollo regional sostenible del Macizo colombiano"/>
    <s v="No aplica"/>
    <s v="No aplica"/>
    <s v="1.25"/>
    <s v="Elaborar una estrategia regional para el funcionamiento y dotación de espacios físicos que permitan el manejo, rehabilitación y atención biológico-veterinaria de especies silvestres [Presidencia del Sistemas Regional de Areas Protegidas del Macizo - SIRAPM]."/>
    <x v="1"/>
    <s v="Corporación Autónoma Regional del Cauca"/>
    <s v="CRC"/>
    <s v="Ambiente y Desarrollo Sostenible"/>
    <x v="5"/>
    <d v="2020-01-01T00:00:00"/>
    <d v="2022-12-01T00:00:00"/>
    <n v="50"/>
    <n v="100"/>
    <n v="0"/>
    <n v="0"/>
    <n v="0"/>
  </r>
  <r>
    <n v="507"/>
    <x v="0"/>
    <x v="17"/>
    <s v="Lineamientos de política y estrategias para el desarrollo regional sostenible del Macizo colombiano"/>
    <s v="No aplica"/>
    <s v="No aplica"/>
    <s v="2.15"/>
    <s v="Elaborar, con apoyo del Viceministerio de Turismo, un portafolio de áreas cuyos atractivos naturales, culturales y capital social fortalezcan la actividad turística en el Macizo [Presidencia del Sistemas Regional de Áreas Protegidas del Macizo - SIRAPM]."/>
    <x v="1"/>
    <s v="Corporación Autónoma Regional del Cauca"/>
    <s v="CRC"/>
    <s v="Ambiente y Desarrollo Sostenible"/>
    <x v="5"/>
    <d v="2019-01-01T00:00:00"/>
    <d v="2022-12-31T00:00:00"/>
    <n v="30"/>
    <n v="100"/>
    <n v="0"/>
    <n v="0"/>
    <n v="0"/>
  </r>
  <r>
    <n v="508"/>
    <x v="0"/>
    <x v="17"/>
    <s v="Lineamientos de política y estrategias para el desarrollo regional sostenible del Macizo colombiano"/>
    <s v="No aplica"/>
    <s v="No aplica"/>
    <s v="3.3"/>
    <s v="Establecer mecanismos de articulación del SIRAPM con instancias  de coordinación para la gestión ambiental, la salud ambiental, el cambio climático y gestión del riesgo de desastres [Presidencia del Sistemas Regional de Areas Protegidas del Macizo - SIRAPM]."/>
    <x v="2"/>
    <s v="Corporación Autónoma Regional del Cauca"/>
    <s v="CRC"/>
    <s v="Ambiente y Desarrollo Sostenible"/>
    <x v="5"/>
    <d v="2019-01-01T00:00:00"/>
    <d v="2020-12-31T00:00:00"/>
    <n v="100"/>
    <n v="100"/>
    <n v="0"/>
    <n v="0"/>
    <n v="0"/>
  </r>
  <r>
    <n v="509"/>
    <x v="0"/>
    <x v="17"/>
    <s v="Lineamientos de política y estrategias para el desarrollo regional sostenible del Macizo colombiano"/>
    <s v="No aplica"/>
    <s v="No aplica"/>
    <s v="2.3"/>
    <s v="Formular los Planes de Ordenamiento Productivo y Social de la propiedad Rural en los departamentos con los cuales se suscriban convenios [Presidencia del Sistemas Regional de Areas Protegidas del Macizo - SIRAPM]."/>
    <x v="2"/>
    <s v="Unidad de Planificación de Tierras Rurales, Adecuación de Tierras y Usos Agropecuarios"/>
    <s v="UPRA"/>
    <s v="Agropecuario, Pesquero y Desarrollo Rural"/>
    <x v="7"/>
    <d v="2018-02-01T00:00:00"/>
    <d v="2022-12-31T00:00:00"/>
    <n v="76"/>
    <n v="100"/>
    <n v="0"/>
    <n v="0"/>
    <n v="0"/>
  </r>
  <r>
    <n v="510"/>
    <x v="0"/>
    <x v="17"/>
    <s v="Lineamientos de política y estrategias para el desarrollo regional sostenible del Macizo colombiano"/>
    <s v="No aplica"/>
    <s v="No aplica"/>
    <s v="2.17"/>
    <s v="Formular Planes de Negocio en iniciativas turísticas a grupos organizados en el marco de la estrategia de Turismo Comunitario y el Plan Nacional de Negocios Verdes [Presidencia del Sistemas Regional de Areas Protegidas del Macizo - SIRAPM]."/>
    <x v="2"/>
    <s v="Ministerio de Comercio, Industria y Turismo"/>
    <s v="MinComercio"/>
    <s v="Comercio, Industria y Turismo"/>
    <x v="11"/>
    <d v="2018-02-01T00:00:00"/>
    <d v="2022-12-31T00:00:00"/>
    <n v="60"/>
    <n v="100"/>
    <n v="60"/>
    <n v="1"/>
    <n v="0.6"/>
  </r>
  <r>
    <n v="511"/>
    <x v="0"/>
    <x v="17"/>
    <s v="Lineamientos de política y estrategias para el desarrollo regional sostenible del Macizo colombiano"/>
    <s v="No aplica"/>
    <s v="No aplica"/>
    <s v="2.16"/>
    <s v="Fortalecer tecnicamente la información turística del Macizo [Presidencia del Sistemas Regional de Areas Protegidas del Macizo - SIRAPM]."/>
    <x v="1"/>
    <s v="Corporación Autónoma Regional del Cauca"/>
    <s v="CRC"/>
    <s v="Ambiente y Desarrollo Sostenible"/>
    <x v="5"/>
    <d v="2018-02-01T00:00:00"/>
    <d v="2022-12-31T00:00:00"/>
    <n v="80"/>
    <n v="100"/>
    <n v="0"/>
    <n v="0"/>
    <n v="0"/>
  </r>
  <r>
    <n v="512"/>
    <x v="0"/>
    <x v="17"/>
    <s v="Lineamientos de política y estrategias para el desarrollo regional sostenible del Macizo colombiano"/>
    <s v="No aplica"/>
    <s v="No aplica"/>
    <s v="2.12"/>
    <s v="Realizar transferencia tecnológica agropecuaria a productores agropecuarios del Macizo para aumentar su competitividad y disminuir su vulnerabilidad ante el cambio climático en el territorio."/>
    <x v="2"/>
    <s v="Corporación Colombiana de Investigación Agropecuaria"/>
    <s v="AGROSAVIA"/>
    <s v="Agropecuario, Pesquero y Desarrollo Rural"/>
    <x v="7"/>
    <d v="2019-01-01T00:00:00"/>
    <d v="2022-12-31T00:00:00"/>
    <n v="50"/>
    <n v="100"/>
    <n v="0"/>
    <n v="0"/>
    <n v="0"/>
  </r>
  <r>
    <n v="513"/>
    <x v="0"/>
    <x v="17"/>
    <s v="Lineamientos de política y estrategias para el desarrollo regional sostenible del Macizo colombiano"/>
    <s v="No aplica"/>
    <s v="No aplica"/>
    <s v="3.9"/>
    <s v="Desarrollar un proceso de asistencia técnica, capacitación y acompañamiento en temas relacionados con la formulación de planes de Desarrollo."/>
    <x v="1"/>
    <s v="Departamento Nacional de Planeación"/>
    <s v="DNP"/>
    <s v="Planeación"/>
    <x v="9"/>
    <d v="2018-02-01T00:00:00"/>
    <d v="2019-12-31T00:00:00"/>
    <n v="12"/>
    <n v="12"/>
    <n v="51"/>
    <n v="1"/>
    <n v="1"/>
  </r>
  <r>
    <n v="514"/>
    <x v="0"/>
    <x v="17"/>
    <s v="Lineamientos de política y estrategias para el desarrollo regional sostenible del Macizo colombiano"/>
    <s v="No aplica"/>
    <s v="No aplica"/>
    <s v="3.6"/>
    <s v="Diseñar una propuesta técnica para incluir en los planes nacionales de desarrollo acciones sectoriales (Agricultura, turismo, energía, infraestructura vial) para el macizo."/>
    <x v="2"/>
    <s v="Departamento Nacional de Planeación"/>
    <s v="DNP"/>
    <s v="Planeación"/>
    <x v="9"/>
    <d v="2018-02-01T00:00:00"/>
    <d v="2026-12-31T00:00:00"/>
    <n v="1"/>
    <n v="3"/>
    <n v="0"/>
    <n v="0"/>
    <n v="0"/>
  </r>
  <r>
    <n v="515"/>
    <x v="0"/>
    <x v="17"/>
    <s v="Lineamientos de política y estrategias para el desarrollo regional sostenible del Macizo colombiano"/>
    <s v="No aplica"/>
    <s v="No aplica"/>
    <s v="2.19"/>
    <s v="Apoyar corporaciones autónomas regionales del SIRAPM para la implementación de los programas regionales de negocios verdes en el área del Macizo Colombiano."/>
    <x v="2"/>
    <s v="Ministerio de Ambiente y Desarrollo Sostenible"/>
    <s v="MinAmbiente"/>
    <s v="Ambiente y Desarrollo Sostenible"/>
    <x v="5"/>
    <d v="2018-02-01T00:00:00"/>
    <d v="2018-12-31T00:00:00"/>
    <n v="5"/>
    <n v="5"/>
    <n v="0"/>
    <n v="0"/>
    <n v="0"/>
  </r>
  <r>
    <n v="516"/>
    <x v="0"/>
    <x v="17"/>
    <s v="Lineamientos de política y estrategias para el desarrollo regional sostenible del Macizo colombiano"/>
    <s v="No aplica"/>
    <s v="No aplica"/>
    <s v="2.5"/>
    <s v="Elaborar Planes Integrales de Desarrollo Agropecuario y Rural para la ecorregión del Macizo."/>
    <x v="2"/>
    <s v="Agencia de Desarrollo Rural"/>
    <s v="ADR"/>
    <s v="Agropecuario, Pesquero y Desarrollo Rural"/>
    <x v="7"/>
    <d v="2018-02-01T00:00:00"/>
    <d v="2020-12-31T00:00:00"/>
    <n v="7"/>
    <n v="7"/>
    <n v="3"/>
    <n v="0.42857142857142855"/>
    <n v="0.42857142857142855"/>
  </r>
  <r>
    <n v="517"/>
    <x v="0"/>
    <x v="17"/>
    <s v="Lineamientos de política y estrategias para el desarrollo regional sostenible del Macizo colombiano"/>
    <s v="No aplica"/>
    <s v="No aplica"/>
    <s v="1.20"/>
    <s v="Brindar asistencia técnica a Unidades de producción minera bajo el amparo de un título minero para su formalización."/>
    <x v="2"/>
    <s v="Ministerio de Minas y Energía"/>
    <s v="MinMinas"/>
    <s v="Minas y Energía"/>
    <x v="15"/>
    <d v="2018-02-01T00:00:00"/>
    <d v="2018-12-31T00:00:00"/>
    <n v="90"/>
    <n v="90"/>
    <n v="109"/>
    <n v="1"/>
    <n v="1"/>
  </r>
  <r>
    <n v="518"/>
    <x v="0"/>
    <x v="17"/>
    <s v="Lineamientos de política y estrategias para el desarrollo regional sostenible del Macizo colombiano"/>
    <s v="No aplica"/>
    <s v="No aplica"/>
    <s v="3.5"/>
    <s v="Elaborar el modelo de ordenamiento territorial prospectivo (MDOP) para el macizo."/>
    <x v="0"/>
    <s v="Departamento Nacional de Planeación"/>
    <s v="DNP"/>
    <s v="Planeación"/>
    <x v="9"/>
    <d v="2018-12-01T00:00:00"/>
    <d v="2020-12-31T00:00:00"/>
    <n v="100"/>
    <n v="100"/>
    <n v="65"/>
    <n v="0.65"/>
    <n v="0.65"/>
  </r>
  <r>
    <n v="519"/>
    <x v="0"/>
    <x v="17"/>
    <s v="Lineamientos de política y estrategias para el desarrollo regional sostenible del Macizo colombiano"/>
    <s v="No aplica"/>
    <s v="No aplica"/>
    <s v="3.1"/>
    <s v="Fortalecer la gobernanza del SIRAP Macizo mediante la incorporación de actores relevantes en el territorio [Presidencia del Sistemas Regional de Areas Protegidas del Macizo - SIRAPM]."/>
    <x v="0"/>
    <s v="Corporación Autónoma Regional del Cauca"/>
    <s v="CRC"/>
    <s v="Ambiente y Desarrollo Sostenible"/>
    <x v="5"/>
    <d v="2018-12-01T00:00:00"/>
    <d v="2018-07-31T00:00:00"/>
    <n v="100"/>
    <n v="100"/>
    <n v="0"/>
    <n v="0"/>
    <n v="0"/>
  </r>
  <r>
    <n v="520"/>
    <x v="0"/>
    <x v="17"/>
    <s v="Lineamientos de política y estrategias para el desarrollo regional sostenible del Macizo colombiano"/>
    <s v="No aplica"/>
    <s v="No aplica"/>
    <s v="3.19"/>
    <s v="Elaborar una estrategia técnica y financiera para actualizar la totalidad de POT de los municipios del Macizo e incluir la Gestión del Riesgo de Desastres [Presidencia del Sistemas Regional de Areas Protegidas del Macizo - SIRAPM]."/>
    <x v="2"/>
    <s v="Corporación Autónoma Regional del Cauca"/>
    <s v="CRC"/>
    <s v="Ambiente y Desarrollo Sostenible"/>
    <x v="5"/>
    <d v="2018-02-01T00:00:00"/>
    <d v="2020-12-31T00:00:00"/>
    <n v="100"/>
    <n v="100"/>
    <n v="0"/>
    <n v="0"/>
    <n v="0"/>
  </r>
  <r>
    <n v="521"/>
    <x v="0"/>
    <x v="18"/>
    <s v="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
    <s v="No aplica"/>
    <s v="No aplica"/>
    <s v="1.1"/>
    <s v="Gestionar autorización de vigencias futuras excepcionales para 2018 a 2022."/>
    <x v="2"/>
    <s v="Instituto Nacional de Vías"/>
    <s v="INVIAS"/>
    <s v="Transporte"/>
    <x v="3"/>
    <d v="2018-02-01T00:00:00"/>
    <d v="2018-02-28T00:00:00"/>
    <n v="100"/>
    <n v="100"/>
    <n v="100"/>
    <n v="1"/>
    <n v="1"/>
  </r>
  <r>
    <n v="522"/>
    <x v="0"/>
    <x v="18"/>
    <s v="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
    <s v="No aplica"/>
    <s v="No aplica"/>
    <s v="1.2"/>
    <s v="Realizar el seguimiento y divulgación del avance del proyecto."/>
    <x v="2"/>
    <s v="Instituto Nacional de Vías"/>
    <s v="INVIAS"/>
    <s v="Transporte"/>
    <x v="3"/>
    <d v="2018-06-01T00:00:00"/>
    <d v="2022-12-31T00:00:00"/>
    <n v="6"/>
    <n v="10"/>
    <n v="4"/>
    <n v="0.66666666666666663"/>
    <n v="0.4"/>
  </r>
  <r>
    <n v="523"/>
    <x v="0"/>
    <x v="19"/>
    <s v="Política Nacional de Edificaciones Sostenibles"/>
    <s v="No aplica"/>
    <s v="No aplica"/>
    <s v="1.5"/>
    <s v="Actualizar las guías metodológicas de infraestructura social y la guía de mejoramiento de vivienda con el apoyo técnico del Ministerio de Vivienda, Ciudad y Territorio y el DNP a través de la inclusión de criterios de sostenibilidad. i) Normatividad que aplique (Resolución 0549 o la que la modifique o sustituya y/o el Sello Ambiental Colombiano); ii) Tipología de uso, de acuerdo con las variantes climatológicas asociadas a los proyectos."/>
    <x v="1"/>
    <s v="Departamento Administrativo para la Prosperidad Social"/>
    <s v="DPS"/>
    <s v="Inclusión Social y Reconciliación"/>
    <x v="16"/>
    <d v="2018-06-01T00:00:00"/>
    <d v="2019-06-30T00:00:00"/>
    <n v="100"/>
    <n v="100"/>
    <n v="80"/>
    <n v="0.8"/>
    <n v="0.8"/>
  </r>
  <r>
    <n v="524"/>
    <x v="0"/>
    <x v="19"/>
    <s v="Política Nacional de Edificaciones Sostenibles"/>
    <s v="No aplica"/>
    <s v="No aplica"/>
    <s v="1.2"/>
    <s v="Definir con el apoyo técnico del Ministerio de Vivienda, Ciudad y Territorio, los criterios para la Certificación de Vivienda VIS, VIP y No VIS, tanto nueva como usada, a través de una Norma Técnica (NTC) que responda a los lineamientos del SAC y los criterios de sostenibilidad definidos en el estudio de costos e incentivos del DNP. Esta NTC será de aplicación voluntaria, por ende, deberá estar asociada a criterios más exigentes que los previstos en la normativa expedida por MinVivienda."/>
    <x v="2"/>
    <s v="Ministerio de Ambiente y Desarrollo Sostenible"/>
    <s v="MinAmbiente"/>
    <s v="Ambiente y Desarrollo Sostenible"/>
    <x v="5"/>
    <d v="2018-06-01T00:00:00"/>
    <d v="2021-07-31T00:00:00"/>
    <n v="70"/>
    <n v="100"/>
    <n v="70"/>
    <n v="1"/>
    <n v="0.7"/>
  </r>
  <r>
    <n v="525"/>
    <x v="0"/>
    <x v="19"/>
    <s v="Política Nacional de Edificaciones Sostenibles"/>
    <s v="No aplica"/>
    <s v="No aplica"/>
    <s v="3.2"/>
    <s v="Definir un beneficio en tasa (p.b) para aquellos proyectos financiados bajo la línea de crédito constructor profesional para:  _x000a_I Proyectos de vivienda de interés social o prioritaria que cumplan con los ahorros de energía y agua establecidos en la resolución 0549 del 2015 o la que la sustituya, complemente o modifique._x000a_II. Para proyectos No VIS que cumplan con un 5% más de los ahorros establecidos en la resolución 0549 de 2015. _x000a_La verificación de lo anterior se puede hacer a través de las certificaciones LEED, SAC, EDGE, CASA, HQE u otra que demuestre el cumplimiento de los anteriores requisitos. Estos beneficios son aplicables toda vez que las tasas determinadas para crédito constructor no estén por fuera de los rangos establecidos por la Junta directiva del FNA para cada una de sus líneas de crédito."/>
    <x v="1"/>
    <s v="Fondo Nacional de Ahorro"/>
    <s v="FNA"/>
    <s v="Vivienda, Ciudad y Territorio"/>
    <x v="6"/>
    <d v="2018-06-01T00:00:00"/>
    <d v="2019-06-30T00:00:00"/>
    <n v="100"/>
    <n v="100"/>
    <n v="100"/>
    <n v="1"/>
    <n v="1"/>
  </r>
  <r>
    <n v="526"/>
    <x v="0"/>
    <x v="19"/>
    <s v="Política Nacional de Edificaciones Sostenibles"/>
    <s v="No aplica"/>
    <s v="No aplica"/>
    <s v="1.6"/>
    <s v="Desarrollar un manual para la incorporación de criterios de sostenibilidad para el arriendo, compraventa y construcción de edificaciones para el uso público.  El cumplimiento de estos términos no deberá estar asociado a la exigencia de una certificación particular. Los criterios y tiempos de transición serán definidos por el Ministerio de Vivienda y territorio a través de las normas que expidan para edificaciones sostenibles."/>
    <x v="2"/>
    <s v="Colombia Compra Eficiente"/>
    <s v="Colombia Compra"/>
    <s v="Planeación"/>
    <x v="9"/>
    <d v="2019-07-01T00:00:00"/>
    <d v="2020-12-31T00:00:00"/>
    <n v="100"/>
    <n v="100"/>
    <n v="0"/>
    <n v="0"/>
    <n v="0"/>
  </r>
  <r>
    <n v="527"/>
    <x v="0"/>
    <x v="19"/>
    <s v="Política Nacional de Edificaciones Sostenibles"/>
    <s v="No aplica"/>
    <s v="No aplica"/>
    <s v="1.3"/>
    <s v="Determinar con el apoyo técnico del Ministerio de Vivienda, Ciudad y Territorio y el Ministerio de Ambiente y Desarrollo Sostenible,  los criterios de sostenibilidad para  viviendas de interés social rural. Dentro de los criterios se tendrán en cuenta: i) los criterios del anexo E  ii) Tipología de uso, de acuerdo con las variantes climatológicas asociadas a los proyectos."/>
    <x v="1"/>
    <s v="Ministerio de Agricultura y Desarrollo Rural"/>
    <s v="MinAgricultura"/>
    <s v="Agropecuario, Pesquero y Desarrollo Rural"/>
    <x v="7"/>
    <d v="2018-06-01T00:00:00"/>
    <d v="2020-12-31T00:00:00"/>
    <n v="100"/>
    <n v="100"/>
    <n v="15"/>
    <n v="0.15"/>
    <n v="0.15"/>
  </r>
  <r>
    <n v="528"/>
    <x v="0"/>
    <x v="19"/>
    <s v="Política Nacional de Edificaciones Sostenibles"/>
    <s v="No aplica"/>
    <s v="No aplica"/>
    <s v="3.3"/>
    <s v="Elaborar un documento de estudio para definir la viabilidad de aplicar un beneficio en tasa (p.b) para el caso de créditos individuales que se aplicará siempre que los proyectos cuenten: _x000a_I Proyectos de vivienda de interés social o prioritaria que cumplan con los ahorros de energía y agua establecidos en la resolución 0549 del 2015 o la que la sustituya, complemente o modifique. _x000a_II. Para proyectos No VIS que cumplan con un 5% más de los ahorros establecidos en la resolución 0549 de 2015. _x000a_La verificación de lo anterior se puede hacer a través de las certificaciones LEED, SAC, EDGE, CASA, HQE u otra que demuestre el cumplimiento de los anteriores requisitos. Estos beneficios son aplicables toda vez que las tasas determinadas para crédito individual no estén por fuera de los rangos establecidos por la Junta directiva del FNA para cada una de sus líneas de crédito."/>
    <x v="1"/>
    <s v="Fondo Nacional de Ahorro"/>
    <s v="FNA"/>
    <s v="Vivienda, Ciudad y Territorio"/>
    <x v="6"/>
    <d v="2018-06-01T00:00:00"/>
    <d v="2019-06-30T00:00:00"/>
    <n v="100"/>
    <n v="100"/>
    <n v="100"/>
    <n v="1"/>
    <n v="1"/>
  </r>
  <r>
    <n v="529"/>
    <x v="0"/>
    <x v="19"/>
    <s v="Política Nacional de Edificaciones Sostenibles"/>
    <s v="No aplica"/>
    <s v="No aplica"/>
    <s v="1.7"/>
    <s v="Elaborar una guía para el diseño y la implementación de planes de gestión eficiente de la energía de las entidades públicas en desarrollo de la ley 1715 de 2014, teniendo en cuenta la regulación existente del Ministerio de Vivienda, Ciudad y Territorio."/>
    <x v="2"/>
    <s v="Unidad de Planeación Minero Energética"/>
    <s v="UPME"/>
    <s v="Minas y Energía"/>
    <x v="15"/>
    <d v="2018-06-01T00:00:00"/>
    <d v="2019-06-30T00:00:00"/>
    <n v="100"/>
    <n v="100"/>
    <n v="100"/>
    <n v="1"/>
    <n v="1"/>
  </r>
  <r>
    <n v="530"/>
    <x v="0"/>
    <x v="19"/>
    <s v="Política Nacional de Edificaciones Sostenibles"/>
    <s v="No aplica"/>
    <s v="No aplica"/>
    <s v="1.10"/>
    <s v="Elaborar una guía que contenga lineamientos de sostenibilidad para la construcción de edificaciones en las instituciones de educación superior con el apoyo técnico de la UPME, el Ministerio de Ambiente y Desarrollo Sostenible y el Ministerio de Vivienda, Ciudad y Territorio."/>
    <x v="1"/>
    <s v="Ministerio de Educación Nacional"/>
    <s v="MinEducación"/>
    <s v="Educación"/>
    <x v="13"/>
    <d v="2018-06-01T00:00:00"/>
    <d v="2019-12-31T00:00:00"/>
    <n v="100"/>
    <n v="100"/>
    <n v="0"/>
    <n v="0"/>
    <n v="0"/>
  </r>
  <r>
    <n v="531"/>
    <x v="0"/>
    <x v="19"/>
    <s v="Política Nacional de Edificaciones Sostenibles"/>
    <s v="No aplica"/>
    <s v="No aplica"/>
    <s v="1.1"/>
    <s v="Establecer criterios de sostenibilidad para edificaciones y efectuar los ajustes normativos necesarios que permita la reglamentación de estos criterios."/>
    <x v="0"/>
    <s v="Ministerio de Vivienda, Ciudad y Territorio"/>
    <s v="MinVivienda"/>
    <s v="Vivienda, Ciudad y Territorio"/>
    <x v="6"/>
    <d v="2019-06-01T00:00:00"/>
    <d v="2020-12-31T00:00:00"/>
    <n v="100"/>
    <n v="100"/>
    <n v="30"/>
    <n v="0.3"/>
    <n v="0.3"/>
  </r>
  <r>
    <n v="532"/>
    <x v="0"/>
    <x v="19"/>
    <s v="Política Nacional de Edificaciones Sostenibles"/>
    <s v="No aplica"/>
    <s v="No aplica"/>
    <s v="1.8"/>
    <s v="Estructurar un programa para edificaciones de distintos usos en la región Caribe para mejorar el desempeño energético a través de la sustitución de equipos y capacitaciones sobre buenas prácticas operativas."/>
    <x v="2"/>
    <s v="Ministerio de Minas y Energía"/>
    <s v="MinMinas"/>
    <s v="Minas y Energía"/>
    <x v="15"/>
    <d v="2018-06-01T00:00:00"/>
    <d v="2019-06-30T00:00:00"/>
    <n v="100"/>
    <n v="100"/>
    <n v="60"/>
    <n v="0.6"/>
    <n v="0.6"/>
  </r>
  <r>
    <n v="533"/>
    <x v="0"/>
    <x v="19"/>
    <s v="Política Nacional de Edificaciones Sostenibles"/>
    <s v="No aplica"/>
    <s v="No aplica"/>
    <s v="3.1"/>
    <s v="Estructurar una línea de crédito para el desarrollo de vivienda VIS y otros usos con criterios de sostenibilidad para proyectos que cumplan con un 5% más de los ahorros establecidos en la resolución 0549 de 2015. La verificación de lo anterior se puede hacer a través de las certificaciones LEED, SAC, EDGE, CASA, HQE u otra que demuestre el cumplimiento de los anteriores requisitos."/>
    <x v="1"/>
    <s v="Financiera de Desarrollo Territorial S.A."/>
    <s v="Findeter"/>
    <s v="Hacienda y Crédito Público"/>
    <x v="2"/>
    <d v="2018-06-01T00:00:00"/>
    <d v="2019-06-30T00:00:00"/>
    <n v="100"/>
    <n v="100"/>
    <n v="100"/>
    <n v="1"/>
    <n v="1"/>
  </r>
  <r>
    <n v="534"/>
    <x v="0"/>
    <x v="19"/>
    <s v="Política Nacional de Edificaciones Sostenibles"/>
    <s v="No aplica"/>
    <s v="No aplica"/>
    <s v="3.4"/>
    <s v="Estructurar una línea de crédito para financiación de vivienda rural VIS, según los criterios de sostenibilidad definidos por el Ministerio Agricultura y Desarrollo Rural."/>
    <x v="1"/>
    <s v="Ministerio de Agricultura y Desarrollo Rural"/>
    <s v="MinAgricultura"/>
    <s v="Agropecuario, Pesquero y Desarrollo Rural"/>
    <x v="7"/>
    <d v="2018-06-01T00:00:00"/>
    <d v="2020-12-31T00:00:00"/>
    <n v="100"/>
    <n v="100"/>
    <n v="1"/>
    <n v="0.01"/>
    <n v="0.01"/>
  </r>
  <r>
    <n v="535"/>
    <x v="0"/>
    <x v="19"/>
    <s v="Política Nacional de Edificaciones Sostenibles"/>
    <s v="No aplica"/>
    <s v="No aplica"/>
    <s v="1.9"/>
    <s v="Formular con el apoyo técnico del Ministerio de Vivienda, Ciudad y Territorio, una etiqueta energética para edificaciones que garanticen reducciones de consumo de energía y reducción de GEI articulada a incentivos que faciliten promover su uso."/>
    <x v="1"/>
    <s v="Unidad de Planeación Minero Energética"/>
    <s v="UPME"/>
    <s v="Minas y Energía"/>
    <x v="15"/>
    <d v="2019-02-01T00:00:00"/>
    <d v="2021-12-31T00:00:00"/>
    <n v="70"/>
    <n v="100"/>
    <n v="0"/>
    <n v="0"/>
    <n v="0"/>
  </r>
  <r>
    <n v="536"/>
    <x v="0"/>
    <x v="19"/>
    <s v="Política Nacional de Edificaciones Sostenibles"/>
    <s v="No aplica"/>
    <s v="No aplica"/>
    <s v="3.5"/>
    <s v="Gestionar la expedición de un marco normativo que define un instrumento de  financiación que permita incentivar la construcción y adquisición de vivienda."/>
    <x v="0"/>
    <s v="Ministerio de Vivienda, Ciudad y Territorio"/>
    <s v="MinVivienda"/>
    <s v="Vivienda, Ciudad y Territorio"/>
    <x v="6"/>
    <d v="2019-02-01T00:00:00"/>
    <d v="2021-12-31T00:00:00"/>
    <n v="60"/>
    <n v="100"/>
    <n v="100"/>
    <n v="1"/>
    <n v="1"/>
  </r>
  <r>
    <n v="537"/>
    <x v="0"/>
    <x v="19"/>
    <s v="Política Nacional de Edificaciones Sostenibles"/>
    <s v="No aplica"/>
    <s v="No aplica"/>
    <s v="1.12"/>
    <s v="Implementar los criterios de sostenibilidad ambiental para uso de madera dentro de las políticas de Compras públicas sostenibles con Colombia Compra Eficiente y las demás entidades del gobierno."/>
    <x v="2"/>
    <s v="Ministerio de Ambiente y Desarrollo Sostenible"/>
    <s v="MinAmbiente"/>
    <s v="Ambiente y Desarrollo Sostenible"/>
    <x v="5"/>
    <d v="2018-06-01T00:00:00"/>
    <d v="2022-07-31T00:00:00"/>
    <n v="40"/>
    <n v="100"/>
    <n v="0"/>
    <n v="0"/>
    <n v="0"/>
  </r>
  <r>
    <n v="538"/>
    <x v="0"/>
    <x v="19"/>
    <s v="Política Nacional de Edificaciones Sostenibles"/>
    <s v="No aplica"/>
    <s v="No aplica"/>
    <s v="1.15"/>
    <s v="Implementar un programa de eficiencia energética en las edificaciones del DNP como piloto para edificaciones del Gobierno nacional."/>
    <x v="2"/>
    <s v="Departamento Nacional de Planeación"/>
    <s v="DNP"/>
    <s v="Planeación"/>
    <x v="9"/>
    <d v="2018-06-01T00:00:00"/>
    <d v="2020-08-31T00:00:00"/>
    <n v="100"/>
    <n v="100"/>
    <n v="70"/>
    <n v="0.7"/>
    <n v="0.7"/>
  </r>
  <r>
    <n v="539"/>
    <x v="0"/>
    <x v="19"/>
    <s v="Política Nacional de Edificaciones Sostenibles"/>
    <s v="No aplica"/>
    <s v="No aplica"/>
    <s v="1.4"/>
    <s v="Incluir criterios de sostenibilidad en los términos de referencia de los proyectos tipo. En los términos de referencia se deberá tener en cuenta: i) Normatividad que aplique (Resolución 0549 o la que la modifique o sustituya y/o el Sello Ambiental Colombiano); ii) Tipología de uso, de acuerdo con las variantes climatológicas asociadas a los proyectos."/>
    <x v="1"/>
    <s v="Departamento Nacional de Planeación"/>
    <s v="DNP"/>
    <s v="Planeación"/>
    <x v="9"/>
    <d v="2018-06-01T00:00:00"/>
    <d v="2019-06-30T00:00:00"/>
    <n v="100"/>
    <n v="100"/>
    <n v="55"/>
    <n v="0.55000000000000004"/>
    <n v="0.55000000000000004"/>
  </r>
  <r>
    <n v="540"/>
    <x v="0"/>
    <x v="19"/>
    <s v="Política Nacional de Edificaciones Sostenibles"/>
    <s v="No aplica"/>
    <s v="No aplica"/>
    <s v="1.11"/>
    <s v="Capacitación a autoridades locales en tema de autorizaciones temporales y normatividad minera, actualizar a los alcaldes con listados periódicos de comercializadores autorizados de materiales pétreos."/>
    <x v="1"/>
    <s v="Agencia Nacional de Minería"/>
    <s v="ANM"/>
    <s v="Minas y Energía"/>
    <x v="15"/>
    <d v="2018-04-01T00:00:00"/>
    <d v="2021-12-31T00:00:00"/>
    <n v="15"/>
    <n v="20"/>
    <n v="13"/>
    <n v="0.8666666666666667"/>
    <n v="0.65"/>
  </r>
  <r>
    <n v="541"/>
    <x v="0"/>
    <x v="19"/>
    <s v="Política Nacional de Edificaciones Sostenibles"/>
    <s v="No aplica"/>
    <s v="No aplica"/>
    <s v="1.14"/>
    <s v="Realizar talleres educativos a constructores y usuarios sobre buenas prácticas e innovación en edificaciones sostenibles con actores involucrados en la temática (Por ejemplo: gremios, la academia, organismos multilaterales)."/>
    <x v="1"/>
    <s v="Ministerio de Vivienda, Ciudad y Territorio"/>
    <s v="MinVivienda"/>
    <s v="Vivienda, Ciudad y Territorio"/>
    <x v="6"/>
    <d v="2018-06-01T00:00:00"/>
    <d v="2021-08-31T00:00:00"/>
    <n v="2"/>
    <n v="4"/>
    <n v="4"/>
    <n v="1"/>
    <n v="1"/>
  </r>
  <r>
    <n v="542"/>
    <x v="0"/>
    <x v="19"/>
    <s v="Política Nacional de Edificaciones Sostenibles"/>
    <s v="No aplica"/>
    <s v="No aplica"/>
    <s v="1.13"/>
    <s v="Desarrollar subcomités interinstitucionales de apoyo a la Política de Construcción Sostenible  en el marco de la Comisión Intersectorial de Cambio Climático (CICC)  a partir de la inclusión del MVCT en el CICC."/>
    <x v="1"/>
    <s v="Ministerio de Vivienda, Ciudad y Territorio"/>
    <s v="MinVivienda"/>
    <s v="Vivienda, Ciudad y Territorio"/>
    <x v="6"/>
    <d v="2018-06-01T00:00:00"/>
    <d v="2025-12-31T00:00:00"/>
    <n v="3"/>
    <n v="8"/>
    <n v="0"/>
    <n v="0"/>
    <n v="0"/>
  </r>
  <r>
    <n v="543"/>
    <x v="0"/>
    <x v="19"/>
    <s v="Política Nacional de Edificaciones Sostenibles"/>
    <s v="No aplica"/>
    <s v="No aplica"/>
    <s v="2.3"/>
    <s v="Diseñar e implementar nuevas preguntas dentro de los formularios del Censo de Edificaciones, referentes a la adopción de lineamientos de sostenibilidad, las cuales permitan hacer seguimiento a la presente Política con el apoyo técnico del Ministerio de Vivienda, Ciudad y Territorio y el DNP."/>
    <x v="2"/>
    <s v="Departamento Administrativo Nacional de Estadística"/>
    <s v="DANE"/>
    <s v="Estadísticas"/>
    <x v="14"/>
    <d v="2018-06-01T00:00:00"/>
    <d v="2019-06-30T00:00:00"/>
    <n v="100"/>
    <n v="100"/>
    <n v="100"/>
    <n v="1"/>
    <n v="1"/>
  </r>
  <r>
    <n v="544"/>
    <x v="0"/>
    <x v="19"/>
    <s v="Política Nacional de Edificaciones Sostenibles"/>
    <s v="No aplica"/>
    <s v="No aplica"/>
    <s v="2.1"/>
    <s v="Definir un instrumento de seguimiento a la aplicación de la norma que establezca los criterios de sostenibilidad en edificaciones."/>
    <x v="1"/>
    <s v="Ministerio de Vivienda, Ciudad y Territorio"/>
    <s v="MinVivienda"/>
    <s v="Vivienda, Ciudad y Territorio"/>
    <x v="6"/>
    <d v="2018-06-01T00:00:00"/>
    <d v="2019-12-30T00:00:00"/>
    <n v="100"/>
    <n v="100"/>
    <n v="50"/>
    <n v="0.5"/>
    <n v="0.5"/>
  </r>
  <r>
    <n v="545"/>
    <x v="0"/>
    <x v="19"/>
    <s v="Política Nacional de Edificaciones Sostenibles"/>
    <s v="No aplica"/>
    <s v="No aplica"/>
    <s v="2.2"/>
    <s v="Diseñar e incluir un módulo de edificaciones sostenibles dentro del Observatorio del Sistema de Ciudades (OSC), el cual permitirá hacerle seguimiento a las dinámicas del sector a través de indicadores relacionados con edificaciones certificadas y avaladas por la normatividad existente."/>
    <x v="1"/>
    <s v="Departamento Nacional de Planeación"/>
    <s v="DNP"/>
    <s v="Planeación"/>
    <x v="9"/>
    <d v="2018-07-01T00:00:00"/>
    <d v="2020-12-31T00:00:00"/>
    <n v="100"/>
    <n v="100"/>
    <n v="100"/>
    <n v="1"/>
    <n v="1"/>
  </r>
  <r>
    <n v="546"/>
    <x v="0"/>
    <x v="20"/>
    <s v=" Política nacional de explotación de datos (Big Data)"/>
    <s v="No aplica"/>
    <s v="No aplica"/>
    <s v="4.2"/>
    <s v="Adelantar un estudio que permita estimar el impacto económico y social de la implementación de la explotación de datos en el país (Línea de acción 10)."/>
    <x v="1"/>
    <s v="Ministerio de Comercio, Industria y Turismo"/>
    <s v="MinComercio"/>
    <s v="Comercio, Industria y Turismo"/>
    <x v="11"/>
    <d v="2018-05-01T00:00:00"/>
    <d v="2018-09-30T00:00:00"/>
    <n v="100"/>
    <n v="100"/>
    <n v="100"/>
    <n v="1"/>
    <n v="1"/>
  </r>
  <r>
    <n v="547"/>
    <x v="0"/>
    <x v="20"/>
    <s v=" Política nacional de explotación de datos (Big Data)"/>
    <s v="No aplica"/>
    <s v="No aplica"/>
    <s v="4.11"/>
    <s v="Adelantar un estudio sobre el mercado de datos en Colombia que permita su identificación, definición y caracterización. Así como, las tipologías de datos que actualmente son transadas y los análisis para la definición e incorporación de los diversos roles en el mercado de datos (bróker de datos, proveedor de datos, proveedor de bienes y servicios basados en la explotación de datos, y consumidor de estos bienes y servicios) (Línea de acción 12)."/>
    <x v="0"/>
    <s v="Departamento Nacional de Planeación"/>
    <s v="DNP"/>
    <s v="Planeación"/>
    <x v="9"/>
    <d v="2018-05-01T00:00:00"/>
    <d v="2018-12-31T00:00:00"/>
    <n v="100"/>
    <n v="100"/>
    <n v="100"/>
    <n v="1"/>
    <n v="1"/>
  </r>
  <r>
    <n v="548"/>
    <x v="0"/>
    <x v="20"/>
    <s v=" Política nacional de explotación de datos (Big Data)"/>
    <s v="No aplica"/>
    <s v="No aplica"/>
    <s v="1.11"/>
    <s v="Analizar la factibilidad de uso de Distributed Ledger Technology (DLT)  en el sector público (Línea de acción 3)."/>
    <x v="0"/>
    <s v="Ministerio de Tecnologías de la Información y las Comunicaciones"/>
    <s v="MinTIC"/>
    <s v="Tecnologías de la Información y las Comunicaciones"/>
    <x v="18"/>
    <d v="2018-06-30T00:00:00"/>
    <d v="2019-07-31T00:00:00"/>
    <n v="100"/>
    <n v="100"/>
    <n v="100"/>
    <n v="1"/>
    <n v="1"/>
  </r>
  <r>
    <n v="549"/>
    <x v="0"/>
    <x v="20"/>
    <s v=" Política nacional de explotación de datos (Big Data)"/>
    <s v="No aplica"/>
    <s v="No aplica"/>
    <s v="4.6"/>
    <s v="Crear el modelo de implementación de la explotación de datos en las entidades públicas, como herramienta que permita cuantificar las alternativas que optimicen los recursos públicos (de acuerdo con factores como el tamaño, presupuesto, capacidades disponibles, cantidad y características de los datos recolectados, generados y usados, entre otros)  (Línea de acción 10)."/>
    <x v="1"/>
    <s v="Departamento Nacional de Planeación"/>
    <s v="DNP"/>
    <s v="Planeación"/>
    <x v="9"/>
    <d v="2019-03-30T00:00:00"/>
    <d v="2019-12-31T00:00:00"/>
    <n v="100"/>
    <n v="100"/>
    <n v="100"/>
    <n v="1"/>
    <n v="1"/>
  </r>
  <r>
    <n v="550"/>
    <x v="0"/>
    <x v="20"/>
    <s v=" Política nacional de explotación de datos (Big Data)"/>
    <s v="No aplica"/>
    <s v="No aplica"/>
    <s v="2.9"/>
    <s v="Definir los criterios que deben cumplir los proyectos de explotación de datos de las entidades públicas para garantizar su transparencia, así como la determinación de la pertinencia y el impacto de elegir un estándar de definición de modelos que permita que los algoritmos usados sean explicables y auditables (Línea de acción 5)."/>
    <x v="0"/>
    <s v="Departamento Nacional de Planeación"/>
    <s v="DNP"/>
    <s v="Planeación"/>
    <x v="9"/>
    <d v="2018-06-01T00:00:00"/>
    <d v="2019-06-30T00:00:00"/>
    <n v="100"/>
    <n v="100"/>
    <n v="100"/>
    <n v="1"/>
    <n v="1"/>
  </r>
  <r>
    <n v="551"/>
    <x v="0"/>
    <x v="20"/>
    <s v=" Política nacional de explotación de datos (Big Data)"/>
    <s v="No aplica"/>
    <s v="No aplica"/>
    <s v="4.3"/>
    <s v="Definir una metodología de formulación e implementación de proyectos de aprovechamiento de datos, que oriente a las entidades para responder oportunamente a los retos que estos proyectos imponen y permita la gestión del conocimiento al interior de cada entidad. Esta debe incluir, entre otros aspectos: identificación y uso de datos de terceros, compartición de datos con terceros, uso responsable de la explotación de datos (Línea de acción 10)."/>
    <x v="0"/>
    <s v="Departamento Nacional de Planeación"/>
    <s v="DNP"/>
    <s v="Planeación"/>
    <x v="9"/>
    <d v="2018-06-01T00:00:00"/>
    <d v="2018-12-31T00:00:00"/>
    <n v="100"/>
    <n v="100"/>
    <n v="100"/>
    <n v="1"/>
    <n v="1"/>
  </r>
  <r>
    <n v="552"/>
    <x v="0"/>
    <x v="20"/>
    <s v=" Política nacional de explotación de datos (Big Data)"/>
    <s v="No aplica"/>
    <s v="No aplica"/>
    <s v="2.11"/>
    <s v="Determinar las condiciones jurídicas requeridas para que las entidades interesadas lleven a cabo contratos de Asociación Público - Privada (APP) que permitan la explotación de datos, la promoción de la innovación basada en este recurso, así como el aprovechamiento de la infraestructura de datos y su mantenimiento (Línea de acción 6)."/>
    <x v="2"/>
    <s v="Departamento Nacional de Planeación"/>
    <s v="DNP"/>
    <s v="Planeación"/>
    <x v="9"/>
    <d v="2018-05-01T00:00:00"/>
    <d v="2019-06-30T00:00:00"/>
    <n v="100"/>
    <n v="100"/>
    <n v="100"/>
    <n v="1"/>
    <n v="1"/>
  </r>
  <r>
    <n v="553"/>
    <x v="0"/>
    <x v="20"/>
    <s v=" Política nacional de explotación de datos (Big Data)"/>
    <s v="No aplica"/>
    <s v="No aplica"/>
    <s v="4.15"/>
    <s v="Disponer de herramientas libres para construir análisis y resolver problemas por parte de ciudadanos, estudiantes, emprendedores y otros actores del ecosistema de datos, orientado a la apropiación de la analítica y la desmitificación del concepto de Big Data. Esta deberá cumplir con los criterios de accesibilidad dispuestos en las normas (Línea de acción 13)."/>
    <x v="0"/>
    <s v="Ministerio de Tecnologías de la Información y las Comunicaciones"/>
    <s v="MinTIC"/>
    <s v="Tecnologías de la Información y las Comunicaciones"/>
    <x v="18"/>
    <d v="2018-06-30T00:00:00"/>
    <d v="2018-12-31T00:00:00"/>
    <n v="100"/>
    <n v="100"/>
    <n v="100"/>
    <n v="1"/>
    <n v="1"/>
  </r>
  <r>
    <n v="554"/>
    <x v="0"/>
    <x v="20"/>
    <s v=" Política nacional de explotación de datos (Big Data)"/>
    <s v="No aplica"/>
    <s v="No aplica"/>
    <s v="4.7"/>
    <s v="Disponer de un grupo de analítica de datos, que incentive la generación de capital humano, mediante la transferencia de conocimiento y permita la sostenibilidad mediante la apropiación interna de la explotación de datos en cada entidad pública (Línea de acción 10)."/>
    <x v="1"/>
    <s v="Departamento Nacional de Planeación"/>
    <s v="DNP"/>
    <s v="Planeación"/>
    <x v="9"/>
    <d v="2018-06-01T00:00:00"/>
    <d v="2019-12-31T00:00:00"/>
    <n v="100"/>
    <n v="100"/>
    <n v="100"/>
    <n v="1"/>
    <n v="1"/>
  </r>
  <r>
    <n v="555"/>
    <x v="0"/>
    <x v="20"/>
    <s v=" Política nacional de explotación de datos (Big Data)"/>
    <s v="No aplica"/>
    <s v="No aplica"/>
    <s v="1.10"/>
    <s v="Identificar la mejor alternativa de interoperabilidad, de acuerdo con criterios técnicos y económicos que faciliten su adopción, considerando entre otras posibilidades: la interoperabilidad como servicio, unidad semántica, disponibilidad de una plataforma centralizada o uso de tecnologías recientes como blockchain (Línea de acción 3)."/>
    <x v="1"/>
    <s v="Ministerio de Tecnologías de la Información y las Comunicaciones"/>
    <s v="MinTIC"/>
    <s v="Tecnologías de la Información y las Comunicaciones"/>
    <x v="18"/>
    <d v="2018-06-30T00:00:00"/>
    <d v="2019-07-31T00:00:00"/>
    <n v="100"/>
    <n v="100"/>
    <n v="100"/>
    <n v="1"/>
    <n v="1"/>
  </r>
  <r>
    <n v="556"/>
    <x v="0"/>
    <x v="20"/>
    <s v=" Política nacional de explotación de datos (Big Data)"/>
    <s v="No aplica"/>
    <s v="No aplica"/>
    <s v="4.16"/>
    <s v="Incluir dentro de las acciones de apropiación, líneas específicas de intervención para fomentar el uso de la explotación de datos, así como la apropiación de los productos que esta genera, orientado a dinamizar el ecosistema de datos en el país (Línea de acción 13)."/>
    <x v="1"/>
    <s v="Ministerio de Tecnologías de la Información y las Comunicaciones"/>
    <s v="MinTIC"/>
    <s v="Tecnologías de la Información y las Comunicaciones"/>
    <x v="18"/>
    <d v="2019-03-30T00:00:00"/>
    <d v="2021-12-31T00:00:00"/>
    <n v="75"/>
    <n v="100"/>
    <n v="55"/>
    <n v="0.73333333333333328"/>
    <n v="0.55000000000000004"/>
  </r>
  <r>
    <n v="557"/>
    <x v="0"/>
    <x v="20"/>
    <s v=" Política nacional de explotación de datos (Big Data)"/>
    <s v="No aplica"/>
    <s v="No aplica"/>
    <s v="4.13"/>
    <s v="Liderar las acciones para articular la Red Nacional de Servicios de Computación de Alto Rendimiento que potencie el aprovechamiento de los recursos de computación que han sido dispuestos de manera previa (Línea de acción 12)."/>
    <x v="0"/>
    <s v="Ministerio de Tecnologías de la Información y las Comunicaciones"/>
    <s v="MinTIC"/>
    <s v="Tecnologías de la Información y las Comunicaciones"/>
    <x v="18"/>
    <d v="2018-06-30T00:00:00"/>
    <d v="2021-12-31T00:00:00"/>
    <n v="75"/>
    <n v="100"/>
    <n v="35"/>
    <n v="0.46666666666666667"/>
    <n v="0.35"/>
  </r>
  <r>
    <n v="558"/>
    <x v="0"/>
    <x v="20"/>
    <s v=" Política nacional de explotación de datos (Big Data)"/>
    <s v="No aplica"/>
    <s v="No aplica"/>
    <s v="2.10"/>
    <s v="Proponer el mecanismo jurídico para remover las barreras y habilitar el acceso e intercambio de datos entre el sector público y privado. Este mecanismo deberá respetar las normas vigentes en materia de producción estadística, propiedad privada, propiedad intelectual, garantía de protección de los datos personales, la privacidad, la intimidad, así como la proporcionalidad de estos con el derecho de acceso a la información pública. Para lo anterior, deberán explorarse alternativas como las licencias freemium, la generación de incentivos, los acuerdos de colaboración y los espacios de experimentación (sandbox) en los que se identifiquen mejores prácticas, entre otros. Lo anterior, sin perjuicio de la aplicación de las normas vigentes en materia de producción, acceso e intercambio de información estadística (Línea de acción 6)."/>
    <x v="1"/>
    <s v="Departamento Nacional de Planeación"/>
    <s v="DNP"/>
    <s v="Planeación"/>
    <x v="9"/>
    <d v="2018-07-01T00:00:00"/>
    <d v="2020-12-31T00:00:00"/>
    <n v="100"/>
    <n v="100"/>
    <n v="75"/>
    <n v="0.75"/>
    <n v="0.75"/>
  </r>
  <r>
    <n v="559"/>
    <x v="0"/>
    <x v="20"/>
    <s v=" Política nacional de explotación de datos (Big Data)"/>
    <s v="No aplica"/>
    <s v="No aplica"/>
    <s v="4.12"/>
    <s v="Proponer un instrumento de apoyo directo (transversal) para asesorar a las empresas en el aprovechamiento y explotación de datos para el aumento su productividad (Línea de acción 12)."/>
    <x v="2"/>
    <s v="Ministerio de Comercio, Industria y Turismo"/>
    <s v="MinComercio"/>
    <s v="Comercio, Industria y Turismo"/>
    <x v="11"/>
    <d v="2018-05-01T00:00:00"/>
    <d v="2018-12-31T00:00:00"/>
    <n v="100"/>
    <n v="100"/>
    <n v="100"/>
    <n v="1"/>
    <n v="1"/>
  </r>
  <r>
    <n v="560"/>
    <x v="0"/>
    <x v="20"/>
    <s v=" Política nacional de explotación de datos (Big Data)"/>
    <s v="No aplica"/>
    <s v="No aplica"/>
    <s v="2.8"/>
    <s v="Realizar mesas de trabajo con todos los actores para definir el consenso ético mínimo respecto de la explotación de datos, en el que se identifiquen e incorporen buenas prácticas y esquemas de autorregulación exitosos, propuestos por los diversos actores (Línea de acción 5)."/>
    <x v="0"/>
    <s v="Departamento Nacional de Planeación"/>
    <s v="DNP"/>
    <s v="Planeación"/>
    <x v="9"/>
    <d v="2018-06-01T00:00:00"/>
    <d v="2019-06-30T00:00:00"/>
    <n v="100"/>
    <n v="100"/>
    <n v="100"/>
    <n v="1"/>
    <n v="1"/>
  </r>
  <r>
    <n v="561"/>
    <x v="0"/>
    <x v="20"/>
    <s v=" Política nacional de explotación de datos (Big Data)"/>
    <s v="No aplica"/>
    <s v="No aplica"/>
    <s v="4.5"/>
    <s v="A partir de lo identificado en el índice de alistamiento, determinar las necesidades y estrategias para que las entidades públicas dispongan de las herramientas e infraestructura para capturar, almacenar, procesar y compartir datos, así como las condiciones adecuadas para solventar los requerimientos de almacenamiento de manera sostenible (Línea de acción 10)."/>
    <x v="2"/>
    <s v="Ministerio de Tecnologías de la Información y las Comunicaciones"/>
    <s v="MinTIC"/>
    <s v="Tecnologías de la Información y las Comunicaciones"/>
    <x v="18"/>
    <d v="2018-06-30T00:00:00"/>
    <d v="2020-12-31T00:00:00"/>
    <n v="100"/>
    <n v="100"/>
    <n v="40"/>
    <n v="0.4"/>
    <n v="0.4"/>
  </r>
  <r>
    <n v="562"/>
    <x v="0"/>
    <x v="20"/>
    <s v=" Política nacional de explotación de datos (Big Data)"/>
    <s v="No aplica"/>
    <s v="No aplica"/>
    <s v="4.10"/>
    <s v="Acompañar a las entidades públicas en la explotación de los datos contenidos en eKogui para el fortalecimiento de las políticas y estrategias definidas en el marco del ciclo de defensa jurídica de cada entidad  (Línea de acción 11)."/>
    <x v="0"/>
    <s v="Agencia Nacional de Defensa Jurídica del Estado"/>
    <s v="ANDJE"/>
    <s v="Justicia y del Derecho"/>
    <x v="23"/>
    <d v="2018-05-01T00:00:00"/>
    <d v="2019-12-31T00:00:00"/>
    <n v="100"/>
    <n v="100"/>
    <n v="100"/>
    <n v="1"/>
    <n v="1"/>
  </r>
  <r>
    <n v="563"/>
    <x v="0"/>
    <x v="20"/>
    <s v=" Política nacional de explotación de datos (Big Data)"/>
    <s v="No aplica"/>
    <s v="No aplica"/>
    <s v="4.9"/>
    <s v="Actualizar la metodología de la elaboración del Plan Anticorrupción y de Atención al Ciudadano para incluir el aprovechamiento de datos en la lucha contra la corrupción. (Línea de acción 11)."/>
    <x v="0"/>
    <s v="Departamento Administrativo de la Presidencia de la República"/>
    <s v="DAPRE"/>
    <s v="Presidencia de la República"/>
    <x v="10"/>
    <d v="2019-01-01T00:00:00"/>
    <d v="2019-07-31T00:00:00"/>
    <n v="100"/>
    <n v="100"/>
    <n v="100"/>
    <n v="1"/>
    <n v="1"/>
  </r>
  <r>
    <n v="564"/>
    <x v="0"/>
    <x v="20"/>
    <s v=" Política nacional de explotación de datos (Big Data)"/>
    <s v="No aplica"/>
    <s v="No aplica"/>
    <s v="4.1"/>
    <s v="Crear el índice de valor potencial de la explotación de datos, como herramienta que permite identificar i) aquellos problemas públicos que deban priorizarse para su atención con soluciones basadas en analítica de datos y ii) los servicios prestados por las entidades públicas cuya transformación con el uso de analítica de datos representa mayor impacto (Línea de acción 10)."/>
    <x v="1"/>
    <s v="Departamento Nacional de Planeación"/>
    <s v="DNP"/>
    <s v="Planeación"/>
    <x v="9"/>
    <d v="2019-01-01T00:00:00"/>
    <d v="2020-06-30T00:00:00"/>
    <n v="100"/>
    <n v="100"/>
    <n v="100"/>
    <n v="1"/>
    <n v="1"/>
  </r>
  <r>
    <n v="565"/>
    <x v="0"/>
    <x v="20"/>
    <s v=" Política nacional de explotación de datos (Big Data)"/>
    <s v="No aplica"/>
    <s v="No aplica"/>
    <s v="4.4"/>
    <s v="Disponer del índice de preparación para la explotación de datos en el que se cuantifiquen las necesidades institucionales para el aprovechamiento de datos (disponibilidad de datos, capital humano, cultura de datos y marco organizacional) (Línea de acción 10)."/>
    <x v="1"/>
    <s v="Departamento Nacional de Planeación"/>
    <s v="DNP"/>
    <s v="Planeación"/>
    <x v="9"/>
    <d v="2018-05-01T00:00:00"/>
    <d v="2019-12-31T00:00:00"/>
    <n v="100"/>
    <n v="100"/>
    <n v="100"/>
    <n v="1"/>
    <n v="1"/>
  </r>
  <r>
    <n v="566"/>
    <x v="0"/>
    <x v="20"/>
    <s v=" Política nacional de explotación de datos (Big Data)"/>
    <s v="No aplica"/>
    <s v="No aplica"/>
    <s v="4.8"/>
    <s v="Incluir del aprovechamiento de datos en los módulos de la Plataforma Integrada de Inversión Pública – PIIP (Línea de acción 11)."/>
    <x v="0"/>
    <s v="Departamento Nacional de Planeación"/>
    <s v="DNP"/>
    <s v="Planeación"/>
    <x v="9"/>
    <d v="2018-05-01T00:00:00"/>
    <d v="2018-12-31T00:00:00"/>
    <n v="100"/>
    <n v="100"/>
    <n v="100"/>
    <n v="1"/>
    <n v="1"/>
  </r>
  <r>
    <n v="567"/>
    <x v="0"/>
    <x v="20"/>
    <s v=" Política nacional de explotación de datos (Big Data)"/>
    <s v="No aplica"/>
    <s v="No aplica"/>
    <s v="1.8"/>
    <s v="Definir los estándares que deben cumplir los registros administrativos para garantizar la publicidad por diseño y defecto de los datos públicos de las entidades públicas: lenguaje usado para la recolección y generación, formatos estandarizados para su descarga, elementos para la generación de API, procedimiento para enlazar los registros administrativos evitando su duplicidad. Los estándares deben incorporar los lineamientos definidos por el Sistema Estadístico Nacional para el uso estadístico de los registros administrativos (Línea de acción 3)."/>
    <x v="2"/>
    <s v="Ministerio de Tecnologías de la Información y las Comunicaciones"/>
    <s v="MinTIC"/>
    <s v="Tecnologías de la Información y las Comunicaciones"/>
    <x v="18"/>
    <d v="2018-06-30T00:00:00"/>
    <d v="2019-07-30T00:00:00"/>
    <n v="100"/>
    <n v="100"/>
    <n v="100"/>
    <n v="1"/>
    <n v="1"/>
  </r>
  <r>
    <n v="568"/>
    <x v="0"/>
    <x v="20"/>
    <s v=" Política nacional de explotación de datos (Big Data)"/>
    <s v="No aplica"/>
    <s v="No aplica"/>
    <s v="2.6"/>
    <s v="Definir los lineamientos que deben aplicar las entidades públicas para el adecuado tratamiento de los datos personales de los ciudadanos alineado con el principio de responsabilidad demostrada desarrollado en la reglamentación e incorporando la privacidad por diseño y defecto de los datos personales (Línea de acción 5)."/>
    <x v="0"/>
    <s v="Superintendencia de Industria y Comercio"/>
    <s v="SIC"/>
    <s v="Comercio, Industria y Turismo"/>
    <x v="11"/>
    <d v="2019-07-01T00:00:00"/>
    <d v="2019-12-31T00:00:00"/>
    <n v="100"/>
    <n v="100"/>
    <n v="100"/>
    <n v="1"/>
    <n v="1"/>
  </r>
  <r>
    <n v="569"/>
    <x v="0"/>
    <x v="20"/>
    <s v=" Política nacional de explotación de datos (Big Data)"/>
    <s v="No aplica"/>
    <s v="No aplica"/>
    <s v="1.7"/>
    <s v="Definir y adoptar los estándares y lineamientos técnicos para la publicación de datos abiertos enlazados (Línea de acción 2)."/>
    <x v="0"/>
    <s v="Ministerio de Tecnologías de la Información y las Comunicaciones"/>
    <s v="MinTIC"/>
    <s v="Tecnologías de la Información y las Comunicaciones"/>
    <x v="18"/>
    <d v="2018-06-30T00:00:00"/>
    <d v="2018-12-31T00:00:00"/>
    <n v="100"/>
    <n v="100"/>
    <n v="100"/>
    <n v="1"/>
    <n v="1"/>
  </r>
  <r>
    <n v="570"/>
    <x v="0"/>
    <x v="20"/>
    <s v=" Política nacional de explotación de datos (Big Data)"/>
    <s v="No aplica"/>
    <s v="No aplica"/>
    <s v="1.6"/>
    <s v="Definir y adoptar los estándares y lineamientos técnicos que deberán aplicar las entidades para garantizar la calidad de los datos durante todo su ciclo de vida, así como para  verificar de manera automatizada la calidad de los mismos, siguiendo el criterio de publicidad por diseño y defecto de los datos públicos de las entidades públicas. Los estándares y lineamientos técnicos para garantizar la calidad de la información estadística serán los establecidos en el marco del Sistema Estadístico Nacional (Línea de acción 2)."/>
    <x v="1"/>
    <s v="Ministerio de Tecnologías de la Información y las Comunicaciones"/>
    <s v="MinTIC"/>
    <s v="Tecnologías de la Información y las Comunicaciones"/>
    <x v="18"/>
    <d v="2018-06-30T00:00:00"/>
    <d v="2019-12-31T00:00:00"/>
    <n v="100"/>
    <n v="100"/>
    <n v="100"/>
    <n v="1"/>
    <n v="1"/>
  </r>
  <r>
    <n v="571"/>
    <x v="0"/>
    <x v="20"/>
    <s v=" Política nacional de explotación de datos (Big Data)"/>
    <s v="No aplica"/>
    <s v="No aplica"/>
    <s v="1.5"/>
    <s v="Definir y adoptar los estándares y lineamientos técnicos que orienten el proceso de anonimización de datos personales para garantizar la adecuada remoción de los identificadores personales y mitigar riesgos de reidentificación de datos personales, de modo que garantice la privacidad por diseño y defecto de los datos personales de los ciudadanos.  Lo anterior, incorporará lo definido por el Sistema Estadístico Nacional, en lo de su competencia, cuando ello corresponda (Línea de acción 2)."/>
    <x v="0"/>
    <s v="Archivo General de la Nación"/>
    <s v="AGN"/>
    <s v="Cultura"/>
    <x v="19"/>
    <d v="2018-08-01T00:00:00"/>
    <d v="2019-12-31T00:00:00"/>
    <n v="100"/>
    <n v="100"/>
    <n v="100"/>
    <n v="1"/>
    <n v="1"/>
  </r>
  <r>
    <n v="572"/>
    <x v="0"/>
    <x v="20"/>
    <s v=" Política nacional de explotación de datos (Big Data)"/>
    <s v="No aplica"/>
    <s v="No aplica"/>
    <s v="2.7"/>
    <s v="Determinar las necesidades de actualización del marco jurídico para la protección de los ciudadanos, en la que se identifiquen los requerimientos y desarrollos requeridos en aspectos como los principios de autorización, información, necesidad y finalidad, entre otros, que permitan mitigar los riesgos (Línea de acción 5)."/>
    <x v="0"/>
    <s v="Superintendencia de Industria y Comercio"/>
    <s v="SIC"/>
    <s v="Comercio, Industria y Turismo"/>
    <x v="11"/>
    <d v="2019-02-01T00:00:00"/>
    <d v="2019-06-30T00:00:00"/>
    <n v="100"/>
    <n v="100"/>
    <n v="100"/>
    <n v="1"/>
    <n v="1"/>
  </r>
  <r>
    <n v="573"/>
    <x v="0"/>
    <x v="20"/>
    <s v=" Política nacional de explotación de datos (Big Data)"/>
    <s v="No aplica"/>
    <s v="No aplica"/>
    <s v="2.5"/>
    <s v="Incorporación de los datos al régimen contractual, considerando su disponibilidad como criterio para la selección y ejercicio de la supervisión (Línea de acción 4)."/>
    <x v="0"/>
    <s v="Colombia Compra Eficiente"/>
    <s v="Colombia Compra"/>
    <s v="Planeación"/>
    <x v="9"/>
    <d v="2018-05-01T00:00:00"/>
    <d v="2018-12-31T00:00:00"/>
    <n v="100"/>
    <n v="100"/>
    <n v="100"/>
    <n v="1"/>
    <n v="1"/>
  </r>
  <r>
    <n v="574"/>
    <x v="0"/>
    <x v="20"/>
    <s v=" Política nacional de explotación de datos (Big Data)"/>
    <s v="No aplica"/>
    <s v="No aplica"/>
    <s v="4.14"/>
    <s v="Incorporar en los instrumentos de agregación de demanda (acuerdo marco de precios) los bienes y servicios relacionados con el aprovechamiento y procesamiento de datos (Línea de acción 12)."/>
    <x v="1"/>
    <s v="Colombia Compra Eficiente"/>
    <s v="Colombia Compra"/>
    <s v="Planeación"/>
    <x v="9"/>
    <d v="2018-05-01T00:00:00"/>
    <d v="2018-05-31T00:00:00"/>
    <n v="100"/>
    <n v="100"/>
    <n v="100"/>
    <n v="1"/>
    <n v="1"/>
  </r>
  <r>
    <n v="575"/>
    <x v="0"/>
    <x v="20"/>
    <s v=" Política nacional de explotación de datos (Big Data)"/>
    <s v="No aplica"/>
    <s v="No aplica"/>
    <s v="2.4"/>
    <s v="Proponer en el marco del modelo integrado de planeación y gestión (MIPG) la articulación del modelo de gestión para la explotación de datos con las políticas de gestión y desempeño institucional al interior de las entidades públicas (Línea de acción 4)."/>
    <x v="0"/>
    <s v="Departamento Administrativo de la Función Pública"/>
    <s v="DAFP"/>
    <s v="Función Pública"/>
    <x v="20"/>
    <d v="2019-01-01T00:00:00"/>
    <d v="2020-06-30T00:00:00"/>
    <n v="100"/>
    <n v="100"/>
    <n v="40"/>
    <n v="0.4"/>
    <n v="0.4"/>
  </r>
  <r>
    <n v="576"/>
    <x v="0"/>
    <x v="20"/>
    <s v=" Política nacional de explotación de datos (Big Data)"/>
    <s v="No aplica"/>
    <s v="No aplica"/>
    <s v="2.2"/>
    <s v="Proponer un esquema para simplificar la comprensión y aplicación de las clasificaciones legales de los datos y determinar la necesidad de realizar ajustes normativos para la unificación de conceptos y clasificaciones (Línea de acción 4)."/>
    <x v="0"/>
    <s v="Superintendencia de Industria y Comercio"/>
    <s v="SIC"/>
    <s v="Comercio, Industria y Turismo"/>
    <x v="11"/>
    <d v="2019-01-01T00:00:00"/>
    <d v="2019-12-31T00:00:00"/>
    <n v="100"/>
    <n v="100"/>
    <n v="100"/>
    <n v="1"/>
    <n v="1"/>
  </r>
  <r>
    <n v="577"/>
    <x v="0"/>
    <x v="20"/>
    <s v=" Política nacional de explotación de datos (Big Data)"/>
    <s v="No aplica"/>
    <s v="No aplica"/>
    <s v="2.1"/>
    <s v="Definir las condiciones para crear una instancia con capacidad de acción que materialice un nuevo marco de gobernanza para los datos, en articulación con instancias y autoridades existentes, como el Consejo Asesor Nacional de Estadística y otras autoridades con competencias específicas sectoriales, sin afectar las competencias legales de cada una las instancias y autoridades existentes (Línea de acción 4)."/>
    <x v="0"/>
    <s v="Departamento Nacional de Planeación"/>
    <s v="DNP"/>
    <s v="Planeación"/>
    <x v="9"/>
    <d v="2018-07-01T00:00:00"/>
    <d v="2019-06-30T00:00:00"/>
    <n v="100"/>
    <n v="100"/>
    <n v="100"/>
    <n v="1"/>
    <n v="1"/>
  </r>
  <r>
    <n v="578"/>
    <x v="0"/>
    <x v="20"/>
    <s v=" Política nacional de explotación de datos (Big Data)"/>
    <s v="No aplica"/>
    <s v="No aplica"/>
    <s v="2.3"/>
    <s v="Proponer un texto normativo que permita la articulación del marco jurídico aplicable a la explotación de datos, bajo un principio de simplificación y eliminación de barreras, siguiendo las recomendaciones respecto del análisis de impacto normativo previo a la generación de normas (Línea de acción 4)."/>
    <x v="0"/>
    <s v="Departamento Nacional de Planeación"/>
    <s v="DNP"/>
    <s v="Planeación"/>
    <x v="9"/>
    <d v="2019-07-01T00:00:00"/>
    <d v="2020-06-30T00:00:00"/>
    <n v="100"/>
    <n v="100"/>
    <n v="100"/>
    <n v="1"/>
    <n v="1"/>
  </r>
  <r>
    <n v="579"/>
    <x v="0"/>
    <x v="20"/>
    <s v=" Política nacional de explotación de datos (Big Data)"/>
    <s v="No aplica"/>
    <s v="No aplica"/>
    <s v="1.1"/>
    <s v="Definir la infraestructura de datos públicos, con las condiciones para su aprovechamiento, dentro de lo que se incluye: la garantía del derecho de acceso a la información pública, mantenimiento, necesidades de cooperación público-privada y garantía de no afectación de datos personales, reservados o clasificados, así como el respeto a la propiedad intelectual (Línea de acción 1)."/>
    <x v="1"/>
    <s v="Departamento Nacional de Planeación"/>
    <s v="DNP"/>
    <s v="Planeación"/>
    <x v="9"/>
    <d v="2018-05-01T00:00:00"/>
    <d v="2018-10-31T00:00:00"/>
    <n v="100"/>
    <n v="100"/>
    <n v="100"/>
    <n v="1"/>
    <n v="1"/>
  </r>
  <r>
    <n v="580"/>
    <x v="0"/>
    <x v="20"/>
    <s v=" Política nacional de explotación de datos (Big Data)"/>
    <s v="No aplica"/>
    <s v="No aplica"/>
    <s v="3.5"/>
    <s v="Diseñar e implementar acciones que activen la demanda de formación en materia de explotación de datos, esto incluyen la realización de espacios de networking, ruedas de negocio, la implementación de una red de especialistas en datos, entre otros (Línea de acción 8)."/>
    <x v="0"/>
    <s v="Ministerio de Tecnologías de la Información y las Comunicaciones"/>
    <s v="MinTIC"/>
    <s v="Tecnologías de la Información y las Comunicaciones"/>
    <x v="18"/>
    <d v="2018-06-30T00:00:00"/>
    <d v="2021-12-31T00:00:00"/>
    <n v="99"/>
    <n v="100"/>
    <n v="33"/>
    <n v="0.33333333333333331"/>
    <n v="0.33"/>
  </r>
  <r>
    <n v="581"/>
    <x v="0"/>
    <x v="20"/>
    <s v=" Política nacional de explotación de datos (Big Data)"/>
    <s v="No aplica"/>
    <s v="No aplica"/>
    <s v="1.2"/>
    <s v="Diseñar e implementar un sistema de información que facilite la administración de datos en las entidades públicas. Esta herramienta estará disponible en el Portal de Datos Abiertos del Estado Colombiano para ser diligenciada y gestionada por todos los sujetos obligados, la cual permitirá a través de metadatos: la identificación de las categorías básicas de información, datos básicos del Estado, responsable y el titular de los datos. Así mismo, se articulará con las demás políticas que imponen la generación de un instrumento de gestión de información, activos, datos, registros, entre otros. Cuando se trate de información estadística, la herramienta se articulará con lo previsto en el Sistema Estadístico Nacional (Línea de acción 1)."/>
    <x v="1"/>
    <s v="Ministerio de Tecnologías de la Información y las Comunicaciones"/>
    <s v="MinTIC"/>
    <s v="Tecnologías de la Información y las Comunicaciones"/>
    <x v="18"/>
    <d v="2018-06-30T00:00:00"/>
    <d v="2018-12-31T00:00:00"/>
    <n v="100"/>
    <n v="100"/>
    <n v="100"/>
    <n v="1"/>
    <n v="1"/>
  </r>
  <r>
    <n v="582"/>
    <x v="0"/>
    <x v="20"/>
    <s v=" Política nacional de explotación de datos (Big Data)"/>
    <s v="No aplica"/>
    <s v="No aplica"/>
    <s v="1.4"/>
    <s v="Disponer de una vista pública en el Portal de Datos Abiertos del Estado que indique el avance de las entidades en la apertura de sus datos y cuantifique la tasa de crecimiento en publicación de datos públicos de las entidades, esto incluye aquellos estructurados, no estructurados y semiestructurados (Línea de acción 2)."/>
    <x v="0"/>
    <s v="Ministerio de Tecnologías de la Información y las Comunicaciones"/>
    <s v="MinTIC"/>
    <s v="Tecnologías de la Información y las Comunicaciones"/>
    <x v="18"/>
    <d v="2018-06-30T00:00:00"/>
    <d v="2018-12-31T00:00:00"/>
    <n v="100"/>
    <n v="100"/>
    <n v="100"/>
    <n v="1"/>
    <n v="1"/>
  </r>
  <r>
    <n v="583"/>
    <x v="0"/>
    <x v="20"/>
    <s v=" Política nacional de explotación de datos (Big Data)"/>
    <s v="No aplica"/>
    <s v="No aplica"/>
    <s v="1.3"/>
    <s v="Generar un plan de gestión documental electrónica (Hoja de Ruta) que será aplicado en las entidades públicas para la automatización progresiva de procesos y procedimientos administrativos en la producción y gestión de documentos nativos electrónicos y digitalizados, implementando estándares que permitan que los datos contenidos en estos sean descubribles, usables y fiables. Lo anterior, sin detrimento de las normas de conservación y preservación documental. La digitalización de documentos históricos o de vigencias anteriores será priorizada y definida en articulación con las necesidades de las entidades (Línea de acción 1)."/>
    <x v="1"/>
    <s v="Archivo General de la Nación"/>
    <s v="AGN"/>
    <s v="Cultura"/>
    <x v="19"/>
    <d v="2018-08-01T00:00:00"/>
    <d v="2021-12-31T00:00:00"/>
    <n v="80"/>
    <n v="100"/>
    <n v="40"/>
    <n v="0.5"/>
    <n v="0.4"/>
  </r>
  <r>
    <n v="584"/>
    <x v="0"/>
    <x v="20"/>
    <s v=" Política nacional de explotación de datos (Big Data)"/>
    <s v="No aplica"/>
    <s v="No aplica"/>
    <s v="3.6"/>
    <s v="Identificar las competencias necesarias para la explotación de datos que deben incorporarse en la metodología de diseño y desarrollo del marco nacional de cualificaciones (Línea de acción 8)."/>
    <x v="0"/>
    <s v="Ministerio de Educación Nacional"/>
    <s v="MinEducación"/>
    <s v="Educación"/>
    <x v="13"/>
    <d v="2018-05-01T00:00:00"/>
    <d v="2019-09-30T00:00:00"/>
    <n v="100"/>
    <n v="100"/>
    <n v="35"/>
    <n v="0.35"/>
    <n v="0.35"/>
  </r>
  <r>
    <n v="585"/>
    <x v="0"/>
    <x v="20"/>
    <s v=" Política nacional de explotación de datos (Big Data)"/>
    <s v="No aplica"/>
    <s v="No aplica"/>
    <s v="3.2"/>
    <s v="Promover en el marco del Plan Nacional de Formación y Capacitación que las entidades públicas incluyan, en el Componente de Capacitación de su Plan Estratégico de Talento Humano, temáticas relacionadas con la explotación de datos (Línea de acción 7)."/>
    <x v="0"/>
    <s v="Departamento Administrativo de la Función Pública"/>
    <s v="DAFP"/>
    <s v="Función Pública"/>
    <x v="20"/>
    <d v="2019-01-01T00:00:00"/>
    <d v="2020-12-31T00:00:00"/>
    <n v="100"/>
    <n v="100"/>
    <n v="70"/>
    <n v="0.7"/>
    <n v="0.7"/>
  </r>
  <r>
    <n v="586"/>
    <x v="0"/>
    <x v="20"/>
    <s v=" Política nacional de explotación de datos (Big Data)"/>
    <s v="No aplica"/>
    <s v="No aplica"/>
    <s v="3.7"/>
    <s v="Proponer  una estrategia de negocios que estimule la creación de nuevas empresas, o nuevas líneas de negocio en las existentes, orientada a incentivar el aprovechamiento de datos y la analítica, para su consolidación transversal en el aparato productivo (Línea de acción 9)."/>
    <x v="2"/>
    <s v="Ministerio de Comercio, Industria y Turismo"/>
    <s v="MinComercio"/>
    <s v="Comercio, Industria y Turismo"/>
    <x v="11"/>
    <d v="2018-05-01T00:00:00"/>
    <d v="2018-07-31T00:00:00"/>
    <n v="100"/>
    <n v="100"/>
    <n v="100"/>
    <n v="1"/>
    <n v="1"/>
  </r>
  <r>
    <n v="587"/>
    <x v="0"/>
    <x v="20"/>
    <s v=" Política nacional de explotación de datos (Big Data)"/>
    <s v="No aplica"/>
    <s v="No aplica"/>
    <s v="1.9"/>
    <s v="Proponer el texto de Decreto reglamentario  para hacer expedito y efectivo el flujo de datos entre entidades, definiendo un procedimiento que remueva barreras de tipo operativo (Línea de acción 3)."/>
    <x v="0"/>
    <s v="Departamento Nacional de Planeación"/>
    <s v="DNP"/>
    <s v="Planeación"/>
    <x v="9"/>
    <d v="2018-06-01T00:00:00"/>
    <d v="2019-06-30T00:00:00"/>
    <n v="100"/>
    <n v="100"/>
    <n v="100"/>
    <n v="1"/>
    <n v="1"/>
  </r>
  <r>
    <n v="588"/>
    <x v="0"/>
    <x v="20"/>
    <s v=" Política nacional de explotación de datos (Big Data)"/>
    <s v="No aplica"/>
    <s v="No aplica"/>
    <s v="3.4"/>
    <s v="Realizar un estudio que permita la identificación de brechas de capital humano entorno a las competencias para la explotación de datos (Línea de acción 8)."/>
    <x v="1"/>
    <s v="Ministerio de Tecnologías de la Información y las Comunicaciones"/>
    <s v="MinTIC"/>
    <s v="Tecnologías de la Información y las Comunicaciones"/>
    <x v="18"/>
    <d v="2018-06-30T00:00:00"/>
    <d v="2021-12-31T00:00:00"/>
    <n v="45"/>
    <n v="100"/>
    <n v="40"/>
    <n v="0.88888888888888884"/>
    <n v="0.4"/>
  </r>
  <r>
    <n v="589"/>
    <x v="0"/>
    <x v="20"/>
    <s v=" Política nacional de explotación de datos (Big Data)"/>
    <s v="No aplica"/>
    <s v="No aplica"/>
    <s v="3.3"/>
    <s v="Generar un espacio colaborativo (data sandbox) en el que los conjuntos de datos utilizados y generados durante los proyectos adelantados, así como la documentación del proceso y sus resultados se publiquen en un ambiente de trabajo que permita su aprovechamiento público. Este espacio debe permitir, igualmente, la prueba de estándares y la colaboración de actores públicos, privados, la academia  y la sociedad civil (Línea de acción 7)."/>
    <x v="0"/>
    <s v="Ministerio de Tecnologías de la Información y las Comunicaciones"/>
    <s v="MinTIC"/>
    <s v="Tecnologías de la Información y las Comunicaciones"/>
    <x v="18"/>
    <d v="2019-06-30T00:00:00"/>
    <d v="2021-12-31T00:00:00"/>
    <n v="40"/>
    <n v="100"/>
    <n v="35"/>
    <n v="0.875"/>
    <n v="0.35"/>
  </r>
  <r>
    <n v="590"/>
    <x v="0"/>
    <x v="20"/>
    <s v=" Política nacional de explotación de datos (Big Data)"/>
    <s v="No aplica"/>
    <s v="No aplica"/>
    <s v="3.1"/>
    <s v="Liderar y realizar espacios de formación en aprovechamiento de datos que permitan transferir conocimiento para actualizar y fortalecer el capital humano del ecosistema de datos. Lo anterior, se articulará con las acciones del programa de innovación, aprendizaje y gestión del conocimiento definido por el Sistema Estadístico Nacional (Línea de acción 7)."/>
    <x v="1"/>
    <s v="Ministerio de Tecnologías de la Información y las Comunicaciones"/>
    <s v="MinTIC"/>
    <s v="Tecnologías de la Información y las Comunicaciones"/>
    <x v="18"/>
    <d v="2018-06-30T00:00:00"/>
    <d v="2021-12-31T00:00:00"/>
    <n v="75"/>
    <n v="100"/>
    <n v="75"/>
    <n v="1"/>
    <n v="0.75"/>
  </r>
  <r>
    <n v="591"/>
    <x v="0"/>
    <x v="21"/>
    <s v="Política de Crecimiento Verde"/>
    <s v="No aplica"/>
    <s v="No aplica"/>
    <s v="5.11"/>
    <s v="Proponer la evaluación de proceso de la implementación de la Política de Crecimiento Verde en el 2024 dentro de la agenda de evaluaciones del DNP (Gobernanza - Línea de acción 38)."/>
    <x v="2"/>
    <s v="Departamento Nacional de Planeación"/>
    <s v="DNP"/>
    <s v="Planeación"/>
    <x v="9"/>
    <d v="2024-01-01T00:00:00"/>
    <d v="2024-06-30T00:00:00"/>
    <n v="0"/>
    <n v="1"/>
    <n v="0"/>
    <n v="0"/>
    <n v="0"/>
  </r>
  <r>
    <n v="592"/>
    <x v="0"/>
    <x v="21"/>
    <s v="Política de Crecimiento Verde"/>
    <s v="No aplica"/>
    <s v="No aplica"/>
    <s v="5.13"/>
    <s v="Fortalecer capacidades de Finagro para que promueva el desarrollo y financiamiento de proyectos con productores en el sector agropecuario que impulsen el crecimiento verde, y que no habrían podido atraer financiamiento privado sin el apoyo financiero del sector público (Gobernanza - Línea de acción 39)."/>
    <x v="1"/>
    <s v="Fondo para El Financiamiento del Sector Agropecuario"/>
    <s v="FINAGRO"/>
    <s v="Agropecuario, Pesquero y Desarrollo Rural"/>
    <x v="7"/>
    <d v="2019-01-01T00:00:00"/>
    <d v="2022-12-31T00:00:00"/>
    <n v="40"/>
    <n v="100"/>
    <n v="28"/>
    <n v="0.7"/>
    <n v="0.28000000000000003"/>
  </r>
  <r>
    <n v="593"/>
    <x v="0"/>
    <x v="21"/>
    <s v="Política de Crecimiento Verde"/>
    <s v="No aplica"/>
    <s v="No aplica"/>
    <s v="5.12"/>
    <s v="Fortalecer capacidades de Findeter para que promueva el desarrollo y financiamiento de proyectos verdes que impulsen el crecimiento verde, y que ordinariamente no atraerían financiamiento privado a un costo económico sin apoyo de la Nación (Gobernanza - Línea de acción 39)."/>
    <x v="1"/>
    <s v="Financiera de Desarrollo Territorial S.A."/>
    <s v="Findeter"/>
    <s v="Hacienda y Crédito Público"/>
    <x v="2"/>
    <d v="2019-01-01T00:00:00"/>
    <d v="2022-12-31T00:00:00"/>
    <n v="40"/>
    <n v="100"/>
    <n v="15"/>
    <n v="0.375"/>
    <n v="0.15"/>
  </r>
  <r>
    <n v="594"/>
    <x v="0"/>
    <x v="21"/>
    <s v="Política de Crecimiento Verde"/>
    <s v="No aplica"/>
    <s v="No aplica"/>
    <s v="5.16"/>
    <s v="Fortalecer capacidades de la Financiera de Desarrollo Nacional para que promueva inversiones de crecimeinto verde por parte del sector privado en áreas con mayor avance comercial, y que elimine apoyo financiero público (Gobernanza - Línea de acción 39)."/>
    <x v="2"/>
    <s v="Financiera de Desarrollo Nacional S.A."/>
    <s v="FDN"/>
    <s v="Hacienda y Crédito Público"/>
    <x v="2"/>
    <d v="2018-07-10T00:00:00"/>
    <d v="2021-12-31T00:00:00"/>
    <n v="60"/>
    <n v="100"/>
    <n v="60"/>
    <n v="1"/>
    <n v="0.6"/>
  </r>
  <r>
    <n v="595"/>
    <x v="0"/>
    <x v="21"/>
    <s v="Política de Crecimiento Verde"/>
    <s v="No aplica"/>
    <s v="No aplica"/>
    <s v="5.17"/>
    <s v="Fortalecer la coordinación y colaboración entre la banca de desarrollo nacional (Bancóldex, FDN, Finagro, Findeter) para la movilización del financiamiento verde en el marco del Comité de Gestión Financiera del SISCLIMA (Gobernanza - Línea de acción 39)."/>
    <x v="0"/>
    <s v="Departamento Nacional de Planeación"/>
    <s v="DNP"/>
    <s v="Planeación"/>
    <x v="9"/>
    <d v="2018-07-01T00:00:00"/>
    <d v="2020-12-31T00:00:00"/>
    <n v="100"/>
    <n v="100"/>
    <n v="70"/>
    <n v="0.7"/>
    <n v="0.7"/>
  </r>
  <r>
    <n v="596"/>
    <x v="0"/>
    <x v="21"/>
    <s v="Política de Crecimiento Verde"/>
    <s v="No aplica"/>
    <s v="No aplica"/>
    <s v="5.15"/>
    <s v="Fortalecer las capacidades de Bancóldex para que promueva el desarrollo y financiamiento de proyectos de empresas que impulsen el crecimiento verde (Gobernanza - Línea de acción 39)."/>
    <x v="2"/>
    <s v="Banco de Comercio Exterior S.A"/>
    <s v="Bancóldex"/>
    <s v="Comercio, Industria y Turismo"/>
    <x v="11"/>
    <d v="2018-10-31T00:00:00"/>
    <d v="2020-12-31T00:00:00"/>
    <n v="100"/>
    <n v="100"/>
    <n v="100"/>
    <n v="1"/>
    <n v="1"/>
  </r>
  <r>
    <n v="597"/>
    <x v="0"/>
    <x v="21"/>
    <s v="Política de Crecimiento Verde"/>
    <s v="No aplica"/>
    <s v="No aplica"/>
    <s v="5.14"/>
    <s v="Poner a disposición del sector empresarial herramientas financieras que faciliten las inversiones hacia el crecimiento verde,a través de líneas de crédito que permitan financiar estas iniciativas (Gobernanza - Línea de acción 39)."/>
    <x v="2"/>
    <s v="Banco de Comercio Exterior S.A"/>
    <s v="Bancóldex"/>
    <s v="Comercio, Industria y Turismo"/>
    <x v="11"/>
    <d v="2018-07-10T00:00:00"/>
    <d v="2022-12-31T00:00:00"/>
    <n v="450000"/>
    <n v="850000"/>
    <n v="383749"/>
    <n v="0.85277555555555551"/>
    <n v="0.4514694117647059"/>
  </r>
  <r>
    <n v="598"/>
    <x v="0"/>
    <x v="21"/>
    <s v="Política de Crecimiento Verde"/>
    <s v="No aplica"/>
    <s v="No aplica"/>
    <s v="5.10"/>
    <s v="Actualizar los Lineamientos de Política de Información del Sistema de Información Ambiental para Colombia (SIAC) y su Protocolo para la Gestión de Datos e Información (Gobernanza - Línea de acción 38)."/>
    <x v="1"/>
    <s v="Ministerio de Ambiente y Desarrollo Sostenible"/>
    <s v="MinAmbiente"/>
    <s v="Ambiente y Desarrollo Sostenible"/>
    <x v="5"/>
    <d v="2018-07-10T00:00:00"/>
    <d v="2020-12-31T00:00:00"/>
    <n v="100"/>
    <n v="100"/>
    <n v="7"/>
    <n v="7.0000000000000007E-2"/>
    <n v="7.0000000000000007E-2"/>
  </r>
  <r>
    <n v="599"/>
    <x v="0"/>
    <x v="21"/>
    <s v="Política de Crecimiento Verde"/>
    <s v="No aplica"/>
    <s v="No aplica"/>
    <s v="5.4"/>
    <s v="Conformar un portafolio de proyectos estratégicos de crecimiento verde a nivel regional para apalancar recursos para la implementación de la Política de Crecimiento Verde (Gobernanza - Línea de acción 37)."/>
    <x v="2"/>
    <s v="Departamento Nacional de Planeación"/>
    <s v="DNP"/>
    <s v="Planeación"/>
    <x v="9"/>
    <d v="2019-01-01T00:00:00"/>
    <d v="2030-12-31T00:00:00"/>
    <n v="30"/>
    <n v="100"/>
    <n v="20"/>
    <n v="0.66666666666666663"/>
    <n v="0.2"/>
  </r>
  <r>
    <n v="600"/>
    <x v="0"/>
    <x v="21"/>
    <s v="Política de Crecimiento Verde"/>
    <s v="No aplica"/>
    <s v="No aplica"/>
    <s v="5.6"/>
    <s v="Crear un sitio web de crecimiento verde con módulos de información en los temas priorizados por la Política de Crecimiento Verde (Gobernanza - Línea de acción 38)."/>
    <x v="1"/>
    <s v="Departamento Nacional de Planeación"/>
    <s v="DNP"/>
    <s v="Planeación"/>
    <x v="9"/>
    <d v="2020-01-01T00:00:00"/>
    <d v="2021-12-31T00:00:00"/>
    <n v="50"/>
    <n v="100"/>
    <n v="0"/>
    <n v="0"/>
    <n v="0"/>
  </r>
  <r>
    <n v="601"/>
    <x v="0"/>
    <x v="21"/>
    <s v="Política de Crecimiento Verde"/>
    <s v="No aplica"/>
    <s v="No aplica"/>
    <s v="5.3"/>
    <s v="Diseñar una herramienta de evaluación del desempeño del crecimiento verde a nivel subnacional para medir el avance en la implementación de la Política de Crecimiento Verde (Gobernanza - Línea de acción 37)."/>
    <x v="2"/>
    <s v="Departamento Nacional de Planeación"/>
    <s v="DNP"/>
    <s v="Planeación"/>
    <x v="9"/>
    <d v="2019-01-01T00:00:00"/>
    <d v="2022-12-31T00:00:00"/>
    <n v="50"/>
    <n v="100"/>
    <n v="25"/>
    <n v="0.5"/>
    <n v="0.25"/>
  </r>
  <r>
    <n v="602"/>
    <x v="0"/>
    <x v="21"/>
    <s v="Política de Crecimiento Verde"/>
    <s v="No aplica"/>
    <s v="No aplica"/>
    <s v="5.1"/>
    <s v="Elaborar y presentar al Comité Ejecutivo del Sistema Nacional de Competitividad, Ciencia, Tecnología e Innovación (SNCCTI) una propuesta para la incorporación y articulación de los temas relacionados con productividad y competitividad de la Política de Crecimiento Verde dentro del SNCCTI (Gobernanza - Línea de acción 36)."/>
    <x v="2"/>
    <s v="Departamento Administrativo de la Presidencia de la República"/>
    <s v="DAPRE"/>
    <s v="Presidencia de la República"/>
    <x v="10"/>
    <d v="2018-09-01T00:00:00"/>
    <d v="2018-12-31T00:00:00"/>
    <n v="100"/>
    <n v="100"/>
    <n v="100"/>
    <n v="1"/>
    <n v="1"/>
  </r>
  <r>
    <n v="603"/>
    <x v="0"/>
    <x v="21"/>
    <s v="Política de Crecimiento Verde"/>
    <s v="No aplica"/>
    <s v="No aplica"/>
    <s v="5.8"/>
    <s v="Formular la propuesta metodológica para la medición del indicador compuesto de ahorro neto ajustado en el marco de la cuenta satélite ambiental (Gobernanza - Línea de acción 38)."/>
    <x v="2"/>
    <s v="Departamento Administrativo Nacional de Estadística"/>
    <s v="DANE"/>
    <s v="Estadísticas"/>
    <x v="14"/>
    <d v="2019-01-01T00:00:00"/>
    <d v="2024-12-31T00:00:00"/>
    <n v="60"/>
    <n v="100"/>
    <n v="40"/>
    <n v="0.66666666666666663"/>
    <n v="0.4"/>
  </r>
  <r>
    <n v="604"/>
    <x v="0"/>
    <x v="21"/>
    <s v="Política de Crecimiento Verde"/>
    <s v="No aplica"/>
    <s v="No aplica"/>
    <s v="5.7"/>
    <s v="Fortalecer los registros administrativos y/o generar operaciones estadísticas que sirvan como insumo en la implementación del Sistema de Contabilidad Ambiental y Económica (SCAE) en el marco de la Cuenta Satélite Ambiental (Gobernanza - Línea de acción 38)."/>
    <x v="2"/>
    <s v="Departamento Administrativo Nacional de Estadística"/>
    <s v="DANE"/>
    <s v="Estadísticas"/>
    <x v="14"/>
    <d v="2019-01-01T00:00:00"/>
    <d v="2030-12-31T00:00:00"/>
    <n v="40"/>
    <n v="100"/>
    <n v="65"/>
    <n v="1"/>
    <n v="0.65"/>
  </r>
  <r>
    <n v="605"/>
    <x v="0"/>
    <x v="21"/>
    <s v="Política de Crecimiento Verde"/>
    <s v="No aplica"/>
    <s v="No aplica"/>
    <s v="5.9"/>
    <s v="Implementar el Sistema de Información de Planificación y Gestión Ambiental de las Corporaciones Autónomas Regionales (SIPGA-CAR) bajo el marco de referencia de arquitectura empresarial y apertura de datos (Gobernanza - Línea de acción 38)."/>
    <x v="2"/>
    <s v="Ministerio de Ambiente y Desarrollo Sostenible"/>
    <s v="MinAmbiente"/>
    <s v="Ambiente y Desarrollo Sostenible"/>
    <x v="5"/>
    <d v="2018-07-10T00:00:00"/>
    <d v="2020-12-31T00:00:00"/>
    <n v="100"/>
    <n v="100"/>
    <n v="45"/>
    <n v="0.45"/>
    <n v="0.45"/>
  </r>
  <r>
    <n v="606"/>
    <x v="0"/>
    <x v="21"/>
    <s v="Política de Crecimiento Verde"/>
    <s v="No aplica"/>
    <s v="No aplica"/>
    <s v="5.5"/>
    <s v="Implementar un programa de fortalecimiento de capacidades para el crecimiento verde en los actores involucrados en la implementación de la Política de Crecimiento Verde (Gobernanza - Línea de acción 37)."/>
    <x v="1"/>
    <s v="Departamento Nacional de Planeación"/>
    <s v="DNP"/>
    <s v="Planeación"/>
    <x v="9"/>
    <d v="2020-01-01T00:00:00"/>
    <d v="2030-12-31T00:00:00"/>
    <n v="50"/>
    <n v="100"/>
    <n v="0"/>
    <n v="0"/>
    <n v="0"/>
  </r>
  <r>
    <n v="607"/>
    <x v="0"/>
    <x v="21"/>
    <s v="Política de Crecimiento Verde"/>
    <s v="No aplica"/>
    <s v="No aplica"/>
    <s v="5.2"/>
    <s v="Coordinar y realizar el seguimiento a la implementación de la Política de Crecimiento Verde a través de la consolidación de reportes de avance en cada periodo de gobierno (Gobernanza - Línea de acción 36)."/>
    <x v="0"/>
    <s v="Departamento Nacional de Planeación"/>
    <s v="DNP"/>
    <s v="Planeación"/>
    <x v="9"/>
    <d v="2022-01-01T00:00:00"/>
    <d v="2030-12-31T00:00:00"/>
    <n v="0"/>
    <n v="3"/>
    <n v="0"/>
    <n v="0"/>
    <n v="0"/>
  </r>
  <r>
    <n v="608"/>
    <x v="0"/>
    <x v="21"/>
    <s v="Política de Crecimiento Verde"/>
    <s v="No aplica"/>
    <s v="No aplica"/>
    <s v="4.6"/>
    <s v="Desarrollar un modelo para la consolidación de centros nacionales de I+D+i que contemple áreas y tecnologías estratégicas para el crecimiento verde (CTI - Línea de acción 34)."/>
    <x v="2"/>
    <s v="Ministerio de Ciencia Tecnología e Innovación"/>
    <s v="MinCiencias"/>
    <s v="Ciencia y Tecnología"/>
    <x v="1"/>
    <d v="2019-04-02T00:00:00"/>
    <d v="2019-12-31T00:00:00"/>
    <n v="1"/>
    <n v="1"/>
    <n v="0"/>
    <n v="0"/>
    <n v="0"/>
  </r>
  <r>
    <n v="609"/>
    <x v="0"/>
    <x v="21"/>
    <s v="Política de Crecimiento Verde"/>
    <s v="No aplica"/>
    <s v="No aplica"/>
    <s v="1.21"/>
    <s v="Desarrollar una estrategia para fomentar proyectos estratégicos de bioeconomía regional (Bioeconomía - Línea de acción 4)."/>
    <x v="2"/>
    <s v="Ministerio de Ciencia Tecnología e Innovación"/>
    <s v="MinCiencias"/>
    <s v="Ciencia y Tecnología"/>
    <x v="1"/>
    <d v="2019-01-01T00:00:00"/>
    <d v="2019-12-31T00:00:00"/>
    <n v="1"/>
    <n v="1"/>
    <n v="0"/>
    <n v="0"/>
    <n v="0"/>
  </r>
  <r>
    <n v="610"/>
    <x v="0"/>
    <x v="21"/>
    <s v="Política de Crecimiento Verde"/>
    <s v="No aplica"/>
    <s v="No aplica"/>
    <s v="1.13"/>
    <s v="Establecer una subcuenta dentro del Fondo Francisco José de Caldas de Colciencias para CTI aplicada a bioeconomía y el programa Colombia BIO (Bioeconomía - Línea de acción 3)."/>
    <x v="2"/>
    <s v="Ministerio de Ciencia Tecnología e Innovación"/>
    <s v="MinCiencias"/>
    <s v="Ciencia y Tecnología"/>
    <x v="1"/>
    <d v="2019-01-01T00:00:00"/>
    <d v="2019-12-31T00:00:00"/>
    <n v="1"/>
    <n v="1"/>
    <n v="0"/>
    <n v="0"/>
    <n v="0"/>
  </r>
  <r>
    <n v="611"/>
    <x v="0"/>
    <x v="21"/>
    <s v="Política de Crecimiento Verde"/>
    <s v="No aplica"/>
    <s v="No aplica"/>
    <s v="2.63"/>
    <s v="Publicar la Guía de Compras Públicas con criterios de sostenibilidad (Economía circular - Línea de acción 30)."/>
    <x v="2"/>
    <s v="Colombia Compra Eficiente"/>
    <s v="Colombia Compra"/>
    <s v="Planeación"/>
    <x v="9"/>
    <d v="2018-07-10T00:00:00"/>
    <d v="2018-12-31T00:00:00"/>
    <n v="1"/>
    <n v="1"/>
    <n v="0"/>
    <n v="0"/>
    <n v="0"/>
  </r>
  <r>
    <n v="612"/>
    <x v="0"/>
    <x v="21"/>
    <s v="Política de Crecimiento Verde"/>
    <s v="No aplica"/>
    <s v="No aplica"/>
    <s v="1.46"/>
    <s v="Reglamentar el Decreto 570 de 2018 para definir el mecanismo competitivo que promueva la contratación a largo plazo de proyectos de generación de energía eléctrica dando cumplimiento a los objetivos del mencionado Decreto (FNCER - Línea de acción 10)."/>
    <x v="1"/>
    <s v="Ministerio de Minas y Energía"/>
    <s v="MinMinas"/>
    <s v="Minas y Energía"/>
    <x v="15"/>
    <d v="2018-07-10T00:00:00"/>
    <d v="2018-07-31T00:00:00"/>
    <n v="1"/>
    <n v="1"/>
    <n v="1"/>
    <n v="1"/>
    <n v="1"/>
  </r>
  <r>
    <n v="613"/>
    <x v="0"/>
    <x v="21"/>
    <s v="Política de Crecimiento Verde"/>
    <s v="No aplica"/>
    <s v="No aplica"/>
    <s v="4.8"/>
    <s v="Fortalecer los programas de prestación de servicios metrológicos, mediante la ampliación de los servicios en el campo del crecimiento verde dirigidos a industrias, laboratorios de análisis y certificación de muestras y centros de investigación (CTI - Línea de acción 34)."/>
    <x v="2"/>
    <s v="Instituto Nacional de Metrología"/>
    <s v="INM"/>
    <s v="Comercio, Industria y Turismo"/>
    <x v="11"/>
    <d v="2019-01-01T00:00:00"/>
    <d v="2023-12-31T00:00:00"/>
    <n v="4"/>
    <n v="10"/>
    <n v="2"/>
    <n v="0.5"/>
    <n v="0.2"/>
  </r>
  <r>
    <n v="614"/>
    <x v="0"/>
    <x v="21"/>
    <s v="Política de Crecimiento Verde"/>
    <s v="No aplica"/>
    <s v="No aplica"/>
    <s v="2.59"/>
    <s v="- Definir criterios básicos para la ubicación de la infraestructura de acopio y tratamiento para la recuperación de materiales y productos (Economía circular - Línea de acción 29)."/>
    <x v="2"/>
    <s v="Ministerio de Vivienda, Ciudad y Territorio"/>
    <s v="MinVivienda"/>
    <s v="Vivienda, Ciudad y Territorio"/>
    <x v="6"/>
    <d v="2019-06-01T00:00:00"/>
    <d v="2020-06-01T00:00:00"/>
    <n v="50"/>
    <n v="100"/>
    <n v="100"/>
    <n v="1"/>
    <n v="1"/>
  </r>
  <r>
    <n v="615"/>
    <x v="0"/>
    <x v="21"/>
    <s v="Política de Crecimiento Verde"/>
    <s v="No aplica"/>
    <s v="No aplica"/>
    <s v="2.61"/>
    <s v="- Diseñar e implementar proyectos tipo para la infraestructura de tratamiento de residuos sólidos con enfoque de cierre de ciclos (Economía circular - Línea de acción 29)."/>
    <x v="2"/>
    <s v="Ministerio de Vivienda, Ciudad y Territorio"/>
    <s v="MinVivienda"/>
    <s v="Vivienda, Ciudad y Territorio"/>
    <x v="6"/>
    <d v="2019-06-01T00:00:00"/>
    <d v="2030-06-01T00:00:00"/>
    <n v="55"/>
    <n v="100"/>
    <n v="55"/>
    <n v="1"/>
    <n v="0.55000000000000004"/>
  </r>
  <r>
    <n v="616"/>
    <x v="0"/>
    <x v="21"/>
    <s v="Política de Crecimiento Verde"/>
    <s v="No aplica"/>
    <s v="No aplica"/>
    <s v="1.6"/>
    <s v="- Diseñar una batería de indicadores de ciencia, tecnología e innovación (CTI) en bioeconomía e implementar su medición periódica (Bioeconomía - Línea de acción 1)."/>
    <x v="2"/>
    <s v="Ministerio de Ciencia Tecnología e Innovación"/>
    <s v="MinCiencias"/>
    <s v="Ciencia y Tecnología"/>
    <x v="1"/>
    <d v="2019-01-01T00:00:00"/>
    <d v="2030-12-31T00:00:00"/>
    <n v="50"/>
    <n v="100"/>
    <n v="0"/>
    <n v="0"/>
    <n v="0"/>
  </r>
  <r>
    <n v="617"/>
    <x v="0"/>
    <x v="21"/>
    <s v="Política de Crecimiento Verde"/>
    <s v="No aplica"/>
    <s v="No aplica"/>
    <s v="1.49"/>
    <s v="- Establecer los lineamientos para la promoción e incorporación de sistemas de almacenamiento de energía en el sistema eléctrico nacional (FNCER - Línea de acción 11)."/>
    <x v="2"/>
    <s v="Ministerio de Minas y Energía"/>
    <s v="MinMinas"/>
    <s v="Minas y Energía"/>
    <x v="15"/>
    <d v="2019-01-01T00:00:00"/>
    <d v="2020-12-31T00:00:00"/>
    <n v="100"/>
    <n v="100"/>
    <n v="0"/>
    <n v="0"/>
    <n v="0"/>
  </r>
  <r>
    <n v="618"/>
    <x v="0"/>
    <x v="21"/>
    <s v="Política de Crecimiento Verde"/>
    <s v="No aplica"/>
    <s v="No aplica"/>
    <s v="2.60"/>
    <s v="- Establecer los protocolos para fomentar la separación en la fuente, la recolección y el transporte de materiales y productos en el marco de la economía circular (Economía circular - Línea de acción 29)."/>
    <x v="2"/>
    <s v="Ministerio de Vivienda, Ciudad y Territorio"/>
    <s v="MinVivienda"/>
    <s v="Vivienda, Ciudad y Territorio"/>
    <x v="6"/>
    <d v="2019-06-01T00:00:00"/>
    <d v="2020-06-01T00:00:00"/>
    <n v="100"/>
    <n v="100"/>
    <n v="50"/>
    <n v="0.5"/>
    <n v="0.5"/>
  </r>
  <r>
    <n v="619"/>
    <x v="0"/>
    <x v="21"/>
    <s v="Política de Crecimiento Verde"/>
    <s v="No aplica"/>
    <s v="No aplica"/>
    <s v="1.51"/>
    <s v="- Fortalecer los servicios climáticos en el sector de energía para mitigar los efectos climáticos en áreas priorizadas del país (FNCER - Línea de acción 11)."/>
    <x v="2"/>
    <s v="Instituto de Hidrología, Meteorología y Estudios Ambientales"/>
    <s v="IDEAM"/>
    <s v="Ambiente y Desarrollo Sostenible"/>
    <x v="5"/>
    <d v="2019-02-01T00:00:00"/>
    <d v="2030-12-31T00:00:00"/>
    <n v="20"/>
    <n v="100"/>
    <n v="10"/>
    <n v="0.5"/>
    <n v="0.1"/>
  </r>
  <r>
    <n v="620"/>
    <x v="0"/>
    <x v="21"/>
    <s v="Política de Crecimiento Verde"/>
    <s v="No aplica"/>
    <s v="No aplica"/>
    <s v="1.50"/>
    <s v="- Implementar el Plan Integral de Gestión de Cambio Climático del sector minero energético, que incluya mecanismos para realizar el seguimiento a los avances de las líneas estratégicas para la reducción de emisiones y resiliencia del sector minero- energético (FNCER - Línea de acción 11)."/>
    <x v="2"/>
    <s v="Ministerio de Minas y Energía"/>
    <s v="MinMinas"/>
    <s v="Minas y Energía"/>
    <x v="15"/>
    <d v="2018-08-01T00:00:00"/>
    <d v="2030-12-31T00:00:00"/>
    <n v="3"/>
    <n v="100"/>
    <n v="17.059999999999999"/>
    <n v="1"/>
    <n v="0.17059999999999997"/>
  </r>
  <r>
    <n v="621"/>
    <x v="0"/>
    <x v="21"/>
    <s v="Política de Crecimiento Verde"/>
    <s v="No aplica"/>
    <s v="No aplica"/>
    <s v="1.32"/>
    <s v="Activar el Comité Asesor de Política Forestal (Decreto 2173 de 1996), articulando las mesas forestales regionales, a fin de liderar la Agenda Forestal Nacional (Economía forestal - Línea de acción 7)."/>
    <x v="2"/>
    <s v="Ministerio de Ambiente y Desarrollo Sostenible"/>
    <s v="MinAmbiente"/>
    <s v="Ambiente y Desarrollo Sostenible"/>
    <x v="5"/>
    <d v="2018-07-10T00:00:00"/>
    <d v="2030-12-01T00:00:00"/>
    <n v="42"/>
    <n v="100"/>
    <n v="0"/>
    <n v="0"/>
    <n v="0"/>
  </r>
  <r>
    <n v="622"/>
    <x v="0"/>
    <x v="21"/>
    <s v="Política de Crecimiento Verde"/>
    <s v="No aplica"/>
    <s v="No aplica"/>
    <s v="1.29"/>
    <s v="Actualizar el Decreto 1498 de 2008 con el objetivo de definir mecanismos para realizar una vigilancia articulada entre el Instituto Colombiano Agropecuario y las autoridades ambientales para el control del aprovechamiento y movilización de la madera (Economía forestal - Línea de acción 6)."/>
    <x v="2"/>
    <s v="Ministerio de Agricultura y Desarrollo Rural"/>
    <s v="MinAgricultura"/>
    <s v="Agropecuario, Pesquero y Desarrollo Rural"/>
    <x v="7"/>
    <d v="2018-07-10T00:00:00"/>
    <d v="2019-12-31T00:00:00"/>
    <n v="100"/>
    <n v="100"/>
    <n v="100"/>
    <n v="1"/>
    <n v="1"/>
  </r>
  <r>
    <n v="623"/>
    <x v="0"/>
    <x v="21"/>
    <s v="Política de Crecimiento Verde"/>
    <s v="No aplica"/>
    <s v="No aplica"/>
    <s v="1.28"/>
    <s v="Actualizar el Decreto 1791 de 1996 (incorporado en el Decreto Único 1076 de 2015) que establece el régimen de aprovechamiento forestal (maderables y no maderables) incluyendo lo relacionado con el aprovechamiento en zonas de reserva forestal de Ley 2a 1959 (Economía forestal - Línea de acción 6)."/>
    <x v="1"/>
    <s v="Ministerio de Ambiente y Desarrollo Sostenible"/>
    <s v="MinAmbiente"/>
    <s v="Ambiente y Desarrollo Sostenible"/>
    <x v="5"/>
    <d v="2018-07-10T00:00:00"/>
    <d v="2019-12-01T00:00:00"/>
    <n v="100"/>
    <n v="100"/>
    <n v="0"/>
    <n v="0"/>
    <n v="0"/>
  </r>
  <r>
    <n v="624"/>
    <x v="0"/>
    <x v="21"/>
    <s v="Política de Crecimiento Verde"/>
    <s v="No aplica"/>
    <s v="No aplica"/>
    <s v="1.55"/>
    <s v="Actualizar la herramienta de verificación de los negocios verdes y sostenibles (NVS - Línea de acción 13)."/>
    <x v="2"/>
    <s v="Ministerio de Ambiente y Desarrollo Sostenible"/>
    <s v="MinAmbiente"/>
    <s v="Ambiente y Desarrollo Sostenible"/>
    <x v="5"/>
    <d v="2018-07-10T00:00:00"/>
    <d v="2025-12-31T00:00:00"/>
    <n v="75"/>
    <n v="100"/>
    <n v="80"/>
    <n v="1"/>
    <n v="0.8"/>
  </r>
  <r>
    <n v="625"/>
    <x v="0"/>
    <x v="21"/>
    <s v="Política de Crecimiento Verde"/>
    <s v="No aplica"/>
    <s v="No aplica"/>
    <s v="2.62"/>
    <s v="Actualizar la Política Nacional de Producción y Consumo Sostenible (Economía circular - Línea de acción 30)."/>
    <x v="2"/>
    <s v="Ministerio de Ambiente y Desarrollo Sostenible"/>
    <s v="MinAmbiente"/>
    <s v="Ambiente y Desarrollo Sostenible"/>
    <x v="5"/>
    <d v="2019-01-01T00:00:00"/>
    <d v="2021-12-21T00:00:00"/>
    <n v="75"/>
    <n v="100"/>
    <n v="0"/>
    <n v="0"/>
    <n v="0"/>
  </r>
  <r>
    <n v="626"/>
    <x v="0"/>
    <x v="21"/>
    <s v="Política de Crecimiento Verde"/>
    <s v="No aplica"/>
    <s v="No aplica"/>
    <s v="1.24"/>
    <s v="Actualizar la reglamentación de especies &quot;no CITES&quot;, específicamente los artículos asociados a exportación de muestras de material biológico y genético (Bioeconomía - Línea de acción 5)."/>
    <x v="2"/>
    <s v="Ministerio de Ambiente y Desarrollo Sostenible"/>
    <s v="MinAmbiente"/>
    <s v="Ambiente y Desarrollo Sostenible"/>
    <x v="5"/>
    <d v="2018-08-01T00:00:00"/>
    <d v="2019-06-30T00:00:00"/>
    <n v="100"/>
    <n v="100"/>
    <n v="60"/>
    <n v="0.6"/>
    <n v="0.6"/>
  </r>
  <r>
    <n v="627"/>
    <x v="0"/>
    <x v="21"/>
    <s v="Política de Crecimiento Verde"/>
    <s v="No aplica"/>
    <s v="No aplica"/>
    <s v="1.23"/>
    <s v="Adelantar las acciones requeridas para radicar en el Congreso el proyecto de ley por el cual se ratifica el Protocolo de Nagoya (Bioeconomía - Línea de acción 5)."/>
    <x v="2"/>
    <s v="Ministerio de Ambiente y Desarrollo Sostenible"/>
    <s v="MinAmbiente"/>
    <s v="Ambiente y Desarrollo Sostenible"/>
    <x v="5"/>
    <d v="2018-08-01T00:00:00"/>
    <d v="2019-11-30T00:00:00"/>
    <n v="100"/>
    <n v="100"/>
    <n v="40"/>
    <n v="0.4"/>
    <n v="0.4"/>
  </r>
  <r>
    <n v="628"/>
    <x v="0"/>
    <x v="21"/>
    <s v="Política de Crecimiento Verde"/>
    <s v="No aplica"/>
    <s v="No aplica"/>
    <s v="1.47"/>
    <s v="Ajustar el numeral 7 del artículo 2.2.2.3.4.2 del Decreto Único Reglamentario del Sector Ambiente y Desarrollo Sostenible en relación a la exigibilidad del diagnóstico ambiental de alternativas para proyectos de exploración y uso de fuentes de energía alternativa virtualmente contaminantes con capacidad instalada mayor a 10 MW (FNCER - Línea de acción 10)."/>
    <x v="2"/>
    <s v="Ministerio de Ambiente y Desarrollo Sostenible"/>
    <s v="MinAmbiente"/>
    <s v="Ambiente y Desarrollo Sostenible"/>
    <x v="5"/>
    <d v="2018-07-10T00:00:00"/>
    <d v="2020-07-01T00:00:00"/>
    <n v="100"/>
    <n v="100"/>
    <n v="100"/>
    <n v="1"/>
    <n v="1"/>
  </r>
  <r>
    <n v="629"/>
    <x v="0"/>
    <x v="21"/>
    <s v="Política de Crecimiento Verde"/>
    <s v="No aplica"/>
    <s v="No aplica"/>
    <s v="2.39"/>
    <s v="Ampliar el etiquetado energético a todos los equipos usados por todos los sectores de la economía nacional, actualizar los reglamentos y esquemas de etiquetado que permita al consumidor tomar decisiones informadas, determinar los estándares mínimos de desempeño energético, bajo enfoque MEPS, y garantizar su revisión cada tres años (Gestión eficiente de la demanda de energía - Línea de acción 25)."/>
    <x v="2"/>
    <s v="Unidad de Planeación Minero Energética"/>
    <s v="UPME"/>
    <s v="Minas y Energía"/>
    <x v="15"/>
    <d v="2018-07-10T00:00:00"/>
    <d v="2022-12-31T00:00:00"/>
    <n v="56"/>
    <n v="100"/>
    <n v="0"/>
    <n v="0"/>
    <n v="0"/>
  </r>
  <r>
    <n v="630"/>
    <x v="0"/>
    <x v="21"/>
    <s v="Política de Crecimiento Verde"/>
    <s v="No aplica"/>
    <s v="No aplica"/>
    <s v="2.15"/>
    <s v="Analizar la viabilidad de incorporar criterios de desempeño ambiental dentro de la evaluación para la cofinanciación de Proyectos Integrales de Desarrollo Agropecuario Rural (PIDAR) (Productividad del suelo - Línea de acción 16)."/>
    <x v="2"/>
    <s v="Agencia de Desarrollo Rural"/>
    <s v="ADR"/>
    <s v="Agropecuario, Pesquero y Desarrollo Rural"/>
    <x v="7"/>
    <d v="2019-01-01T00:00:00"/>
    <d v="2020-12-31T00:00:00"/>
    <n v="100"/>
    <n v="100"/>
    <n v="0"/>
    <n v="0"/>
    <n v="0"/>
  </r>
  <r>
    <n v="631"/>
    <x v="0"/>
    <x v="21"/>
    <s v="Política de Crecimiento Verde"/>
    <s v="No aplica"/>
    <s v="No aplica"/>
    <s v="2.3"/>
    <s v="Conformar la red de unidades productivas modelo que incorporen en los sistemas de producción las buenas prácticas y tecnologías orientadas al crecimiento verde, diferenciadas por regiones, que permita el diálogo de saberes (Productividad del suelo - Línea de acción 14)."/>
    <x v="2"/>
    <s v="Corporación Colombiana de Investigación Agropecuaria"/>
    <s v="AGROSAVIA"/>
    <s v="Agropecuario, Pesquero y Desarrollo Rural"/>
    <x v="7"/>
    <d v="2019-01-01T00:00:00"/>
    <d v="2022-12-31T00:00:00"/>
    <n v="60"/>
    <n v="100"/>
    <n v="0"/>
    <n v="0"/>
    <n v="0"/>
  </r>
  <r>
    <n v="632"/>
    <x v="0"/>
    <x v="21"/>
    <s v="Política de Crecimiento Verde"/>
    <s v="No aplica"/>
    <s v="No aplica"/>
    <s v="1.38"/>
    <s v="Consolidar y generalizar el uso de sistemas de trazabilidad, incluyendo el salvoconducto único nacional en línea y demás instrumentos de movilización de productos forestales (Economía forestal - Línea de acción 7)."/>
    <x v="1"/>
    <s v="Ministerio de Ambiente y Desarrollo Sostenible"/>
    <s v="MinAmbiente"/>
    <s v="Ambiente y Desarrollo Sostenible"/>
    <x v="5"/>
    <d v="2019-01-01T00:00:00"/>
    <d v="2024-12-31T00:00:00"/>
    <n v="50"/>
    <n v="100"/>
    <n v="0"/>
    <n v="0"/>
    <n v="0"/>
  </r>
  <r>
    <n v="633"/>
    <x v="0"/>
    <x v="21"/>
    <s v="Política de Crecimiento Verde"/>
    <s v="No aplica"/>
    <s v="No aplica"/>
    <s v="1.19"/>
    <s v="Construir un portafolio nacional de productos BIO de alto valor agregado, con base en avances existentes (Bioeconomía - Línea de acción 4)."/>
    <x v="2"/>
    <s v="Ministerio de Ciencia Tecnología e Innovación"/>
    <s v="MinCiencias"/>
    <s v="Ciencia y Tecnología"/>
    <x v="1"/>
    <d v="2019-01-01T00:00:00"/>
    <d v="2030-12-31T00:00:00"/>
    <n v="55"/>
    <n v="100"/>
    <n v="50"/>
    <n v="0.90909090909090906"/>
    <n v="0.5"/>
  </r>
  <r>
    <n v="634"/>
    <x v="0"/>
    <x v="21"/>
    <s v="Política de Crecimiento Verde"/>
    <s v="No aplica"/>
    <s v="No aplica"/>
    <s v="1.1"/>
    <s v="Coordinar el proceso para la conformación de una Comisión Interinstitucional de Bioeconomía para apalancar su conocimiento y el desarrollo de productos biobasados (Bioeconomía - Línea de acción 1)."/>
    <x v="1"/>
    <s v="Departamento Nacional de Planeación"/>
    <s v="DNP"/>
    <s v="Planeación"/>
    <x v="9"/>
    <d v="2019-01-01T00:00:00"/>
    <d v="2021-12-31T00:00:00"/>
    <n v="80"/>
    <n v="100"/>
    <n v="20"/>
    <n v="0.25"/>
    <n v="0.2"/>
  </r>
  <r>
    <n v="635"/>
    <x v="0"/>
    <x v="21"/>
    <s v="Política de Crecimiento Verde"/>
    <s v="No aplica"/>
    <s v="No aplica"/>
    <s v="2.43"/>
    <s v="Crear el Observatorio de Energía como plataforma de consolidación y análisis de la información oficial respecto a la oferta y demanda de energía en Colombia (Gestión eficiente de la demanda de energía - Línea de acción 26)."/>
    <x v="1"/>
    <s v="Unidad de Planeación Minero Energética"/>
    <s v="UPME"/>
    <s v="Minas y Energía"/>
    <x v="15"/>
    <d v="2019-01-01T00:00:00"/>
    <d v="2022-12-31T00:00:00"/>
    <n v="15"/>
    <n v="100"/>
    <n v="100"/>
    <n v="1"/>
    <n v="1"/>
  </r>
  <r>
    <n v="636"/>
    <x v="0"/>
    <x v="21"/>
    <s v="Política de Crecimiento Verde"/>
    <s v="No aplica"/>
    <s v="No aplica"/>
    <s v="1.41"/>
    <s v="Crear instrumentos de financiación específicos para pequeñas y medianas empresas de los clústeres forestales (Economía forestal - Línea de acción 8)."/>
    <x v="2"/>
    <s v="Ministerio de Agricultura y Desarrollo Rural"/>
    <s v="MinAgricultura"/>
    <s v="Agropecuario, Pesquero y Desarrollo Rural"/>
    <x v="7"/>
    <d v="2019-01-01T00:00:00"/>
    <d v="2020-12-31T00:00:00"/>
    <n v="100"/>
    <n v="100"/>
    <n v="100"/>
    <n v="1"/>
    <n v="1"/>
  </r>
  <r>
    <n v="637"/>
    <x v="0"/>
    <x v="21"/>
    <s v="Política de Crecimiento Verde"/>
    <s v="No aplica"/>
    <s v="No aplica"/>
    <s v="2.41"/>
    <s v="Crear una línea de financiación dentro del FENOGE para promover la introducción de energías eficientes, reconversión tecnológica y autogeneración a pequeña escala (Gestión eficiente de la demanda de energía - Línea de acción 25)."/>
    <x v="0"/>
    <s v="Ministerio de Minas y Energía"/>
    <s v="MinMinas"/>
    <s v="Minas y Energía"/>
    <x v="15"/>
    <d v="2019-01-01T00:00:00"/>
    <d v="2020-12-01T00:00:00"/>
    <n v="100"/>
    <n v="100"/>
    <n v="0"/>
    <n v="0"/>
    <n v="0"/>
  </r>
  <r>
    <n v="638"/>
    <x v="0"/>
    <x v="21"/>
    <s v="Política de Crecimiento Verde"/>
    <s v="No aplica"/>
    <s v="No aplica"/>
    <s v="2.11"/>
    <s v="Definir los lineamientos de la creación del Incentivo a la Capitalización Rural (ICR) para Proyectos de Inversión Sostenibles Agropecuarios para su aprobación en la Comisión Nacional de Crédito Agropecuario (Productividad del suelo - Línea de acción 16)."/>
    <x v="1"/>
    <s v="Ministerio de Agricultura y Desarrollo Rural"/>
    <s v="MinAgricultura"/>
    <s v="Agropecuario, Pesquero y Desarrollo Rural"/>
    <x v="7"/>
    <d v="2018-09-30T00:00:00"/>
    <d v="2019-09-30T00:00:00"/>
    <n v="100"/>
    <n v="100"/>
    <n v="100"/>
    <n v="1"/>
    <n v="1"/>
  </r>
  <r>
    <n v="639"/>
    <x v="0"/>
    <x v="21"/>
    <s v="Política de Crecimiento Verde"/>
    <s v="No aplica"/>
    <s v="No aplica"/>
    <s v="2.14"/>
    <s v="Definir los lineamientos de Política para crear las condiciones especiales del Incentivo al Seguro Agropecuario con énfasis en pequeños productores con proyectos y/o actividades sostenibles agropecuarias para su aprobación en la CNCA (Productividad del suelo - Línea de acción 16)."/>
    <x v="2"/>
    <s v="Ministerio de Agricultura y Desarrollo Rural"/>
    <s v="MinAgricultura"/>
    <s v="Agropecuario, Pesquero y Desarrollo Rural"/>
    <x v="7"/>
    <d v="2019-01-01T00:00:00"/>
    <d v="2020-12-31T00:00:00"/>
    <n v="100"/>
    <n v="100"/>
    <n v="100"/>
    <n v="1"/>
    <n v="1"/>
  </r>
  <r>
    <n v="640"/>
    <x v="0"/>
    <x v="21"/>
    <s v="Política de Crecimiento Verde"/>
    <s v="No aplica"/>
    <s v="No aplica"/>
    <s v="2.12"/>
    <s v="Definir los lineamientos para la creación de la línea Especial de Crédito (LEC) para Proyectos y/o Actividades Sostenibles Agropecuarias para su aprobación en la Comisión Nacional de Crédito Agropecuario (Productividad del suelo - Línea de acción 16)."/>
    <x v="1"/>
    <s v="Ministerio de Agricultura y Desarrollo Rural"/>
    <s v="MinAgricultura"/>
    <s v="Agropecuario, Pesquero y Desarrollo Rural"/>
    <x v="7"/>
    <d v="2018-09-30T00:00:00"/>
    <d v="2019-09-30T00:00:00"/>
    <n v="100"/>
    <n v="100"/>
    <n v="100"/>
    <n v="1"/>
    <n v="1"/>
  </r>
  <r>
    <n v="641"/>
    <x v="0"/>
    <x v="21"/>
    <s v="Política de Crecimiento Verde"/>
    <s v="No aplica"/>
    <s v="No aplica"/>
    <s v="2.13"/>
    <s v="Definir los lineamientos para la creación de las condiciones especiales del Fondo Agropecuario de Garantías -FAG de los productores con proyectos y/o actividades sostenibles agropecuarias para su aprobación en la CNCA (Productividad del suelo - Línea de acción 16)."/>
    <x v="2"/>
    <s v="Ministerio de Agricultura y Desarrollo Rural"/>
    <s v="MinAgricultura"/>
    <s v="Agropecuario, Pesquero y Desarrollo Rural"/>
    <x v="7"/>
    <d v="2019-01-01T00:00:00"/>
    <d v="2020-12-31T00:00:00"/>
    <n v="100"/>
    <n v="100"/>
    <n v="45"/>
    <n v="0.45"/>
    <n v="0.45"/>
  </r>
  <r>
    <n v="642"/>
    <x v="0"/>
    <x v="21"/>
    <s v="Política de Crecimiento Verde"/>
    <s v="No aplica"/>
    <s v="No aplica"/>
    <s v="2.53"/>
    <s v="Definir los parámetros mínimos de seguridad, homologación y condiciones de operación (revisión técnico mecánica) de los vehículos eléctricos para los procesos de ensamble e importación (Movilidad eléctrica - Línea de acción 27)."/>
    <x v="2"/>
    <s v="Ministerio de Transporte"/>
    <s v="MinTransporte"/>
    <s v="Transporte"/>
    <x v="3"/>
    <d v="2019-01-01T00:00:00"/>
    <d v="2023-12-31T00:00:00"/>
    <n v="30"/>
    <n v="100"/>
    <n v="4"/>
    <n v="0.13333333333333333"/>
    <n v="0.04"/>
  </r>
  <r>
    <n v="643"/>
    <x v="0"/>
    <x v="21"/>
    <s v="Política de Crecimiento Verde"/>
    <s v="No aplica"/>
    <s v="No aplica"/>
    <s v="2.57"/>
    <s v="Definir una Estrategia Nacional de Economía Circular de largo plazo y su plan de acción integral dirigida al sector privado (Economía circular - Línea de acción 28)."/>
    <x v="1"/>
    <s v="Ministerio de Comercio, Industria y Turismo"/>
    <s v="MinComercio"/>
    <s v="Comercio, Industria y Turismo"/>
    <x v="11"/>
    <d v="2019-04-01T00:00:00"/>
    <d v="2019-12-31T00:00:00"/>
    <n v="100"/>
    <n v="100"/>
    <n v="100"/>
    <n v="1"/>
    <n v="1"/>
  </r>
  <r>
    <n v="644"/>
    <x v="0"/>
    <x v="21"/>
    <s v="Política de Crecimiento Verde"/>
    <s v="No aplica"/>
    <s v="No aplica"/>
    <s v="2.17"/>
    <s v="Definir, en los planes departamentales de extensión agropecuaria, estrategias orientadas al trabajo articulado en la cadena de valor que estimulen la creación de empresas enfocadas al crecimiento verde incluyendo la Agricultura Campesina, Familiar y Comunitaria (ACFC) (Productividad del suelo - Línea de acción 17)."/>
    <x v="1"/>
    <s v="Agencia de Desarrollo Rural"/>
    <s v="ADR"/>
    <s v="Agropecuario, Pesquero y Desarrollo Rural"/>
    <x v="7"/>
    <d v="2019-01-01T00:00:00"/>
    <d v="2020-12-31T00:00:00"/>
    <n v="100"/>
    <n v="100"/>
    <n v="0"/>
    <n v="0"/>
    <n v="0"/>
  </r>
  <r>
    <n v="645"/>
    <x v="0"/>
    <x v="21"/>
    <s v="Política de Crecimiento Verde"/>
    <s v="No aplica"/>
    <s v="No aplica"/>
    <s v="1.36"/>
    <s v="Desarrollar el Inventario Nacional Forestal para Colombia."/>
    <x v="2"/>
    <s v="Instituto de Hidrología, Meteorología y Estudios Ambientales"/>
    <s v="IDEAM"/>
    <s v="Ambiente y Desarrollo Sostenible"/>
    <x v="5"/>
    <d v="2019-01-01T00:00:00"/>
    <d v="2030-12-31T00:00:00"/>
    <n v="10"/>
    <n v="100"/>
    <n v="0"/>
    <n v="0"/>
    <n v="0"/>
  </r>
  <r>
    <n v="646"/>
    <x v="0"/>
    <x v="21"/>
    <s v="Política de Crecimiento Verde"/>
    <s v="No aplica"/>
    <s v="No aplica"/>
    <s v="3.2"/>
    <s v="Desarrollar la estrategia para el cierre de brechas de capital humano identificadas por los sectores en el marco de la Política de Crecimiento Verde (Empleos verdes - Línea de acción 32)."/>
    <x v="1"/>
    <s v="Ministerio de Trabajo"/>
    <s v="MinTrabajo"/>
    <s v="Trabajo"/>
    <x v="12"/>
    <d v="2020-01-01T00:00:00"/>
    <d v="2026-12-31T00:00:00"/>
    <n v="10"/>
    <n v="100"/>
    <n v="10"/>
    <n v="1"/>
    <n v="0.1"/>
  </r>
  <r>
    <n v="647"/>
    <x v="0"/>
    <x v="21"/>
    <s v="Política de Crecimiento Verde"/>
    <s v="No aplica"/>
    <s v="No aplica"/>
    <s v="2.45"/>
    <s v="Desarrollar la hoja de ruta para mejorar la gestión de la información asociada al sector energético (Gestión eficiente de la demanda de energía - Línea de acción 26)."/>
    <x v="2"/>
    <s v="Unidad de Planeación Minero Energética"/>
    <s v="UPME"/>
    <s v="Minas y Energía"/>
    <x v="15"/>
    <d v="2019-01-01T00:00:00"/>
    <d v="2022-12-31T00:00:00"/>
    <n v="57"/>
    <n v="100"/>
    <n v="55"/>
    <n v="0.96491228070175439"/>
    <n v="0.55000000000000004"/>
  </r>
  <r>
    <n v="648"/>
    <x v="0"/>
    <x v="21"/>
    <s v="Política de Crecimiento Verde"/>
    <s v="No aplica"/>
    <s v="No aplica"/>
    <s v="2.5"/>
    <s v="Desarrollar modelos productivos para los sistemas de producción que potencian el crecimiento verde y una agricultura climáticamente inteligente (Productividad del suelo - Línea de acción 15)."/>
    <x v="2"/>
    <s v="Corporación Colombiana de Investigación Agropecuaria"/>
    <s v="AGROSAVIA"/>
    <s v="Agropecuario, Pesquero y Desarrollo Rural"/>
    <x v="7"/>
    <d v="2019-01-01T00:00:00"/>
    <d v="2022-12-31T00:00:00"/>
    <n v="40"/>
    <n v="100"/>
    <n v="0"/>
    <n v="0"/>
    <n v="0"/>
  </r>
  <r>
    <n v="649"/>
    <x v="0"/>
    <x v="21"/>
    <s v="Política de Crecimiento Verde"/>
    <s v="No aplica"/>
    <s v="No aplica"/>
    <s v="2.35"/>
    <s v="Desarrollar un mapa de ruta para garantizar el despliegue tecnológico de las infraestructuras de medición avanzada, así como su interoperabilidad, ciberseguridad y gobernanza de datos - Medición Inteligente (Gestión eficiente de la demanda de energía - Línea de acción 25)."/>
    <x v="0"/>
    <s v="Unidad de Planeación Minero Energética"/>
    <s v="UPME"/>
    <s v="Minas y Energía"/>
    <x v="15"/>
    <d v="2019-01-01T00:00:00"/>
    <d v="2020-12-31T00:00:00"/>
    <n v="100"/>
    <n v="100"/>
    <n v="0"/>
    <n v="0"/>
    <n v="0"/>
  </r>
  <r>
    <n v="650"/>
    <x v="0"/>
    <x v="21"/>
    <s v="Política de Crecimiento Verde"/>
    <s v="No aplica"/>
    <s v="No aplica"/>
    <s v="2.32"/>
    <s v="Desarrollar un módulo dentro del Sistema de Información del Recurso Hídrico para el seguimiento de la Tasa por Uso de Agua -TUA- y la tasa retributiva (Productividad del agua - Línea de acción 22)."/>
    <x v="1"/>
    <s v="Ministerio de Ambiente y Desarrollo Sostenible"/>
    <s v="MinAmbiente"/>
    <s v="Ambiente y Desarrollo Sostenible"/>
    <x v="5"/>
    <d v="2019-01-01T00:00:00"/>
    <d v="2022-12-31T00:00:00"/>
    <n v="50"/>
    <n v="100"/>
    <n v="12.5"/>
    <n v="0.25"/>
    <n v="0.125"/>
  </r>
  <r>
    <n v="651"/>
    <x v="0"/>
    <x v="21"/>
    <s v="Política de Crecimiento Verde"/>
    <s v="No aplica"/>
    <s v="No aplica"/>
    <s v="2.20"/>
    <s v="Desarrollar un programa de acreditación de actividades agropecuarias priorizadas que incorporen buenas prácticas y tecnologías orientadas al crecimiento verde, de manera articulada con el Decreto 1595 de 2015 y el Subsistema Nacional de la Calidad (Productividad del suelo - Línea de acción 17)."/>
    <x v="2"/>
    <s v="Instituto Colombiano Agropecuario"/>
    <s v="ICA"/>
    <s v="Agropecuario, Pesquero y Desarrollo Rural"/>
    <x v="7"/>
    <d v="2019-01-01T00:00:00"/>
    <d v="2029-12-31T00:00:00"/>
    <n v="10"/>
    <n v="100"/>
    <n v="0"/>
    <n v="0"/>
    <n v="0"/>
  </r>
  <r>
    <n v="652"/>
    <x v="0"/>
    <x v="21"/>
    <s v="Política de Crecimiento Verde"/>
    <s v="No aplica"/>
    <s v="No aplica"/>
    <s v="2.21"/>
    <s v="Desarrollar una estrategia de fortalecimiento dirigido a las Corporaciones Autónomas Regionales, basado en el uso de instrumentos de información para mejorar la gestión del recurso hídrico (Productividad del agua - Línea de acción 18)."/>
    <x v="1"/>
    <s v="Ministerio de Ambiente y Desarrollo Sostenible"/>
    <s v="MinAmbiente"/>
    <s v="Ambiente y Desarrollo Sostenible"/>
    <x v="5"/>
    <d v="2019-03-01T00:00:00"/>
    <d v="2030-12-31T00:00:00"/>
    <n v="70"/>
    <n v="100"/>
    <n v="10"/>
    <n v="0.14285714285714285"/>
    <n v="0.1"/>
  </r>
  <r>
    <n v="653"/>
    <x v="0"/>
    <x v="21"/>
    <s v="Política de Crecimiento Verde"/>
    <s v="No aplica"/>
    <s v="No aplica"/>
    <s v="2.51"/>
    <s v="Desarrollar una propuesta de estrategia para la migración hacia taxis eléctricos para presentar a las ciudades (Movilidad eléctrica - Línea de acción 27)."/>
    <x v="0"/>
    <s v="Ministerio de Transporte"/>
    <s v="MinTransporte"/>
    <s v="Transporte"/>
    <x v="3"/>
    <d v="2022-01-01T00:00:00"/>
    <d v="2030-12-31T00:00:00"/>
    <n v="0"/>
    <n v="100"/>
    <n v="0"/>
    <n v="0"/>
    <n v="0"/>
  </r>
  <r>
    <n v="654"/>
    <x v="0"/>
    <x v="21"/>
    <s v="Política de Crecimiento Verde"/>
    <s v="No aplica"/>
    <s v="No aplica"/>
    <s v="1.16"/>
    <s v="Desarrollar una propuesta para el fomento y financiación para pruebas de concepto, validación y escalamiento por parte de la academia y del sector privado a partir de instrumentos existentes (Bioeconomía - Línea de acción 3)."/>
    <x v="1"/>
    <s v="Ministerio de Ciencia Tecnología e Innovación"/>
    <s v="MinCiencias"/>
    <s v="Ciencia y Tecnología"/>
    <x v="1"/>
    <d v="2019-01-01T00:00:00"/>
    <d v="2020-12-31T00:00:00"/>
    <n v="100"/>
    <n v="100"/>
    <n v="10"/>
    <n v="0.1"/>
    <n v="0.1"/>
  </r>
  <r>
    <n v="655"/>
    <x v="0"/>
    <x v="21"/>
    <s v="Política de Crecimiento Verde"/>
    <s v="No aplica"/>
    <s v="No aplica"/>
    <s v="2.7"/>
    <s v="Desarrollar, en el marco de las Leyes 1876 de 2017 y la 1731 de 2014, alianzas entre Agrosavia y los gremios para mejorar la captura de información de los principales cultivos y ofertas tecnológicas de producción sostenible, con el fin de que se incorpore en la plataforma SIEMBRA (Productividad del suelo - Línea de acción 15)."/>
    <x v="1"/>
    <s v="Corporación Colombiana de Investigación Agropecuaria"/>
    <s v="AGROSAVIA"/>
    <s v="Agropecuario, Pesquero y Desarrollo Rural"/>
    <x v="7"/>
    <d v="2020-01-01T00:00:00"/>
    <d v="2022-12-31T00:00:00"/>
    <n v="20"/>
    <n v="100"/>
    <n v="0"/>
    <n v="0"/>
    <n v="0"/>
  </r>
  <r>
    <n v="656"/>
    <x v="0"/>
    <x v="21"/>
    <s v="Política de Crecimiento Verde"/>
    <s v="No aplica"/>
    <s v="No aplica"/>
    <s v="2.38"/>
    <s v="Dinamizar la agenda regulatoria para impulsar el desarrollo de la gestión eficiente de la demanda de energía (Gestión eficiente de la demanda de energía - Línea de acción 25)."/>
    <x v="2"/>
    <s v="Ministerio de Minas y Energía"/>
    <s v="MinMinas"/>
    <s v="Minas y Energía"/>
    <x v="15"/>
    <d v="2018-07-10T00:00:00"/>
    <d v="2019-12-31T00:00:00"/>
    <n v="100"/>
    <n v="100"/>
    <n v="100"/>
    <n v="1"/>
    <n v="1"/>
  </r>
  <r>
    <n v="657"/>
    <x v="0"/>
    <x v="21"/>
    <s v="Política de Crecimiento Verde"/>
    <s v="No aplica"/>
    <s v="No aplica"/>
    <s v="1.52"/>
    <s v="Dinamizar la agenda regulatoria para impulsar la penetración de las FNCER dentro de la matriz energética (FNCER - Línea de acción 12)."/>
    <x v="2"/>
    <s v="Ministerio de Minas y Energía"/>
    <s v="MinMinas"/>
    <s v="Minas y Energía"/>
    <x v="15"/>
    <d v="2018-07-10T00:00:00"/>
    <d v="2019-12-31T00:00:00"/>
    <n v="100"/>
    <n v="100"/>
    <n v="100"/>
    <n v="1"/>
    <n v="1"/>
  </r>
  <r>
    <n v="658"/>
    <x v="0"/>
    <x v="21"/>
    <s v="Política de Crecimiento Verde"/>
    <s v="No aplica"/>
    <s v="No aplica"/>
    <s v="1.53"/>
    <s v="Diseñar una estrategia de capacitación con un horizonte a 2030, la cual será actualizada de forma continua y establecerá espacios de capacitación con una frecuencia mínima anual en diferentes regiones del país (NVS - Línea de acción 13)."/>
    <x v="1"/>
    <s v="Ministerio de Ambiente y Desarrollo Sostenible"/>
    <s v="MinAmbiente"/>
    <s v="Ambiente y Desarrollo Sostenible"/>
    <x v="5"/>
    <d v="2018-07-10T00:00:00"/>
    <d v="2020-12-31T00:00:00"/>
    <n v="100"/>
    <n v="100"/>
    <n v="100"/>
    <n v="1"/>
    <n v="1"/>
  </r>
  <r>
    <n v="659"/>
    <x v="0"/>
    <x v="21"/>
    <s v="Política de Crecimiento Verde"/>
    <s v="No aplica"/>
    <s v="No aplica"/>
    <s v="2.49"/>
    <s v="Elaboración de una propuesta de ajuste y creación de incentivos a la penetración de vehículos eléctricos en el transporte de carga, público de pasajeros y privado, a presentar al Ministerio de Hacienda y Crédito Público (Movilidad eléctrica - Línea de acción 27)."/>
    <x v="2"/>
    <s v="Ministerio de Transporte"/>
    <s v="MinTransporte"/>
    <s v="Transporte"/>
    <x v="3"/>
    <d v="2019-01-01T00:00:00"/>
    <d v="2026-12-31T00:00:00"/>
    <n v="50"/>
    <n v="100"/>
    <n v="10"/>
    <n v="0.2"/>
    <n v="0.1"/>
  </r>
  <r>
    <n v="660"/>
    <x v="0"/>
    <x v="21"/>
    <s v="Política de Crecimiento Verde"/>
    <s v="No aplica"/>
    <s v="No aplica"/>
    <s v="2.18"/>
    <s v="Elaborar una guía para el desarrollo de infraestructura logística y para agregación de valor de la cadena agropecuaria orientada a soportar los circuitos cortos de la agricultura campesina, familiar y comunitaria definida en la Resolución 464 de 2017 (Productividad del suelo - Línea de acción 17)."/>
    <x v="2"/>
    <s v="Ministerio de Agricultura y Desarrollo Rural"/>
    <s v="MinAgricultura"/>
    <s v="Agropecuario, Pesquero y Desarrollo Rural"/>
    <x v="7"/>
    <d v="2019-01-01T00:00:00"/>
    <d v="2020-12-31T00:00:00"/>
    <n v="100"/>
    <n v="100"/>
    <n v="25"/>
    <n v="0.25"/>
    <n v="0.25"/>
  </r>
  <r>
    <n v="661"/>
    <x v="0"/>
    <x v="21"/>
    <s v="Política de Crecimiento Verde"/>
    <s v="No aplica"/>
    <s v="No aplica"/>
    <s v="4.3"/>
    <s v="Elaborar una revisión técnica sobre el alcance de las tipologías de proyectos para promover la investigación, el desarrollo tecnológico y la innovación orientados al crecimiento verde y presentarla ante el Consejo de Beneficios Tributarios para su aprobación (CTI - Línea de acción 34)."/>
    <x v="2"/>
    <s v="Ministerio de Ciencia Tecnología e Innovación"/>
    <s v="MinCiencias"/>
    <s v="Ciencia y Tecnología"/>
    <x v="1"/>
    <d v="2019-02-01T00:00:00"/>
    <d v="2019-12-31T00:00:00"/>
    <n v="100"/>
    <n v="100"/>
    <n v="0"/>
    <n v="0"/>
    <n v="0"/>
  </r>
  <r>
    <n v="662"/>
    <x v="0"/>
    <x v="21"/>
    <s v="Política de Crecimiento Verde"/>
    <s v="No aplica"/>
    <s v="No aplica"/>
    <s v="1.30"/>
    <s v="Establecer la reglamentación para los Productos Forestales No Maderables (PFNM) (Economía forestal - Línea de acción 6)."/>
    <x v="2"/>
    <s v="Ministerio de Ambiente y Desarrollo Sostenible"/>
    <s v="MinAmbiente"/>
    <s v="Ambiente y Desarrollo Sostenible"/>
    <x v="5"/>
    <d v="2018-07-10T00:00:00"/>
    <d v="2018-12-01T00:00:00"/>
    <n v="100"/>
    <n v="100"/>
    <n v="0"/>
    <n v="0"/>
    <n v="0"/>
  </r>
  <r>
    <n v="663"/>
    <x v="0"/>
    <x v="21"/>
    <s v="Política de Crecimiento Verde"/>
    <s v="No aplica"/>
    <s v="No aplica"/>
    <s v="2.52"/>
    <s v="Establecer lineamientos de política para el desarrollo de la infraestructura, comercialización y operación de la movilidad eléctrica (Movilidad eléctrica - Línea de acción 27)."/>
    <x v="2"/>
    <s v="Ministerio de Minas y Energía"/>
    <s v="MinMinas"/>
    <s v="Minas y Energía"/>
    <x v="15"/>
    <d v="2019-01-01T00:00:00"/>
    <d v="2020-12-31T00:00:00"/>
    <n v="100"/>
    <n v="100"/>
    <n v="0"/>
    <n v="0"/>
    <n v="0"/>
  </r>
  <r>
    <n v="664"/>
    <x v="0"/>
    <x v="21"/>
    <s v="Política de Crecimiento Verde"/>
    <s v="No aplica"/>
    <s v="No aplica"/>
    <s v="2.46"/>
    <s v="Establecer lineamientos para la participación de otras entidades, como el Ministerio de Transporte y el Ministerio de Vivienda, Ciudad y Territorio, en la CIURE (Gestión eficiente de la demanda de energía - Línea de acción 26)."/>
    <x v="0"/>
    <s v="Unidad de Planeación Minero Energética"/>
    <s v="UPME"/>
    <s v="Minas y Energía"/>
    <x v="15"/>
    <d v="2019-01-01T00:00:00"/>
    <d v="2019-12-31T00:00:00"/>
    <n v="100"/>
    <n v="100"/>
    <n v="0"/>
    <n v="0"/>
    <n v="0"/>
  </r>
  <r>
    <n v="665"/>
    <x v="0"/>
    <x v="21"/>
    <s v="Política de Crecimiento Verde"/>
    <s v="No aplica"/>
    <s v="No aplica"/>
    <s v="2.42"/>
    <s v="Establecer lineamientos para la promoción de la participación activa de diversos agentes del sector de servicios energéticos en el mercado de eficiencia energética (Gestión eficiente de la demanda de energía - Línea de acción 25)."/>
    <x v="2"/>
    <s v="Ministerio de Minas y Energía"/>
    <s v="MinMinas"/>
    <s v="Minas y Energía"/>
    <x v="15"/>
    <d v="2019-01-01T00:00:00"/>
    <d v="2020-12-31T00:00:00"/>
    <n v="100"/>
    <n v="100"/>
    <n v="75"/>
    <n v="0.75"/>
    <n v="0.75"/>
  </r>
  <r>
    <n v="666"/>
    <x v="0"/>
    <x v="21"/>
    <s v="Política de Crecimiento Verde"/>
    <s v="No aplica"/>
    <s v="No aplica"/>
    <s v="2.1"/>
    <s v="Establecer los lineamientos técnicos para la elaboración y adopción de planes maestros de reconversión productiva (Productividad del suelo - Línea de acción 14)."/>
    <x v="2"/>
    <s v="Unidad de Planificación de Tierras Rurales, Adecuación de Tierras y Usos Agropecuarios"/>
    <s v="UPRA"/>
    <s v="Agropecuario, Pesquero y Desarrollo Rural"/>
    <x v="7"/>
    <d v="2020-01-01T00:00:00"/>
    <d v="2022-12-31T00:00:00"/>
    <n v="30"/>
    <n v="100"/>
    <n v="0"/>
    <n v="0"/>
    <n v="0"/>
  </r>
  <r>
    <n v="667"/>
    <x v="0"/>
    <x v="21"/>
    <s v="Política de Crecimiento Verde"/>
    <s v="No aplica"/>
    <s v="No aplica"/>
    <s v="1.2"/>
    <s v="Establecer un arreglo institucional orientado a la bioprospección y la biotecnología en Colombia (Bioeconomía - Línea de acción 1)."/>
    <x v="2"/>
    <s v="Ministerio de Ciencia Tecnología e Innovación"/>
    <s v="MinCiencias"/>
    <s v="Ciencia y Tecnología"/>
    <x v="1"/>
    <d v="2019-01-01T00:00:00"/>
    <d v="2022-12-31T00:00:00"/>
    <n v="60"/>
    <n v="100"/>
    <n v="60"/>
    <n v="1"/>
    <n v="0.6"/>
  </r>
  <r>
    <n v="668"/>
    <x v="0"/>
    <x v="21"/>
    <s v="Política de Crecimiento Verde"/>
    <s v="No aplica"/>
    <s v="No aplica"/>
    <s v="2.44"/>
    <s v="Evaluar la creación de un gestor de eficiencia energética a partir de los análisis realizados a la fecha (Gestión eficiente de la demanda de energía - Línea de acción 26)."/>
    <x v="2"/>
    <s v="Unidad de Planeación Minero Energética"/>
    <s v="UPME"/>
    <s v="Minas y Energía"/>
    <x v="15"/>
    <d v="2019-01-01T00:00:00"/>
    <d v="2020-12-31T00:00:00"/>
    <n v="100"/>
    <n v="100"/>
    <n v="60"/>
    <n v="0.6"/>
    <n v="0.6"/>
  </r>
  <r>
    <n v="669"/>
    <x v="0"/>
    <x v="21"/>
    <s v="Política de Crecimiento Verde"/>
    <s v="No aplica"/>
    <s v="No aplica"/>
    <s v="2.31"/>
    <s v="Evaluar la implementación de la Tasa Retributiva para analizar los resultados de su aplicación y los posibles ajustes a la misma (Productividad del agua - Línea de acción 22)."/>
    <x v="1"/>
    <s v="Ministerio de Ambiente y Desarrollo Sostenible"/>
    <s v="MinAmbiente"/>
    <s v="Ambiente y Desarrollo Sostenible"/>
    <x v="5"/>
    <d v="2018-08-01T00:00:00"/>
    <d v="2019-12-31T00:00:00"/>
    <n v="100"/>
    <n v="100"/>
    <n v="75"/>
    <n v="0.75"/>
    <n v="0.75"/>
  </r>
  <r>
    <n v="670"/>
    <x v="0"/>
    <x v="21"/>
    <s v="Política de Crecimiento Verde"/>
    <s v="No aplica"/>
    <s v="No aplica"/>
    <s v="2.16"/>
    <s v="Evaluar la relación existente entre los instrumentos fiscales actuales y la productividad de la tierra para la incorporación de criterios de crecimiento verde que incentiven un mejor aprovechamiento del suelo y un desempeño sostenible del sector agropecuario (Productividad del suelo - Línea de acción 16)."/>
    <x v="2"/>
    <s v="Departamento Nacional de Planeación"/>
    <s v="DNP"/>
    <s v="Planeación"/>
    <x v="9"/>
    <d v="2019-01-01T00:00:00"/>
    <d v="2021-12-31T00:00:00"/>
    <n v="90"/>
    <n v="100"/>
    <n v="20"/>
    <n v="0.22222222222222221"/>
    <n v="0.2"/>
  </r>
  <r>
    <n v="671"/>
    <x v="0"/>
    <x v="21"/>
    <s v="Política de Crecimiento Verde"/>
    <s v="No aplica"/>
    <s v="No aplica"/>
    <s v="2.25"/>
    <s v="Expedir la regulación que promueva la prestación regional de la actividad de tratamiento de aguas residuales a través de la desintegración vertical (Productividad del agua - Línea de acción 19)."/>
    <x v="2"/>
    <s v="Comisión de Regulación de Agua Potable y Saneamiento Básico"/>
    <s v="CRA"/>
    <s v="Vivienda, Ciudad y Territorio"/>
    <x v="6"/>
    <d v="2018-07-10T00:00:00"/>
    <d v="2019-12-31T00:00:00"/>
    <n v="100"/>
    <n v="100"/>
    <n v="90"/>
    <n v="0.9"/>
    <n v="0.9"/>
  </r>
  <r>
    <n v="672"/>
    <x v="0"/>
    <x v="21"/>
    <s v="Política de Crecimiento Verde"/>
    <s v="No aplica"/>
    <s v="No aplica"/>
    <s v="2.29"/>
    <s v="Facilitar en el marco de la Red Temática de Gestión Integral de recurso hídrico, la formulación e implementación de proyectos enfocados en el uso eficiente del agua, la difusión y transferencia de buenas prácticas (Productividad del agua - Línea de acción 21)."/>
    <x v="1"/>
    <s v="Ministerio de Ambiente y Desarrollo Sostenible"/>
    <s v="MinAmbiente"/>
    <s v="Ambiente y Desarrollo Sostenible"/>
    <x v="5"/>
    <d v="2020-01-01T00:00:00"/>
    <d v="2030-12-31T00:00:00"/>
    <n v="20"/>
    <n v="100"/>
    <n v="0"/>
    <n v="0"/>
    <n v="0"/>
  </r>
  <r>
    <n v="673"/>
    <x v="0"/>
    <x v="21"/>
    <s v="Política de Crecimiento Verde"/>
    <s v="No aplica"/>
    <s v="No aplica"/>
    <s v="1.5"/>
    <s v="Formular el marco conceptual para la elaboración de una cuenta satélite para la bioeconomía, con el fin de incorporar la información asociada a la participación de la bioeconomía en el PIB nacional (Bioeconomía - Línea de acción 1)."/>
    <x v="2"/>
    <s v="Departamento Administrativo Nacional de Estadística"/>
    <s v="DANE"/>
    <s v="Estadísticas"/>
    <x v="14"/>
    <d v="2019-01-01T00:00:00"/>
    <d v="2024-12-31T00:00:00"/>
    <n v="20"/>
    <n v="100"/>
    <n v="28"/>
    <n v="1"/>
    <n v="0.28000000000000003"/>
  </r>
  <r>
    <n v="674"/>
    <x v="0"/>
    <x v="21"/>
    <s v="Política de Crecimiento Verde"/>
    <s v="No aplica"/>
    <s v="No aplica"/>
    <s v="3.5"/>
    <s v="Formular el marco conceptual para la medición de empleos verdes a partir de fuentes estadísticas actuales y nuevas (Empleos verdes - Línea de acción 33)."/>
    <x v="2"/>
    <s v="Departamento Administrativo Nacional de Estadística"/>
    <s v="DANE"/>
    <s v="Estadísticas"/>
    <x v="14"/>
    <d v="2019-01-01T00:00:00"/>
    <d v="2024-12-31T00:00:00"/>
    <n v="20"/>
    <n v="100"/>
    <n v="29"/>
    <n v="1"/>
    <n v="0.28999999999999998"/>
  </r>
  <r>
    <n v="675"/>
    <x v="0"/>
    <x v="21"/>
    <s v="Política de Crecimiento Verde"/>
    <s v="No aplica"/>
    <s v="No aplica"/>
    <s v="2.47"/>
    <s v="Formular el programa de movilidad eléctrica en Colombia (Movilidad eléctrica - Línea de acción 27)."/>
    <x v="2"/>
    <s v="Ministerio de Transporte"/>
    <s v="MinTransporte"/>
    <s v="Transporte"/>
    <x v="3"/>
    <d v="2018-07-10T00:00:00"/>
    <d v="2019-12-31T00:00:00"/>
    <n v="100"/>
    <n v="100"/>
    <n v="100"/>
    <n v="1"/>
    <n v="1"/>
  </r>
  <r>
    <n v="676"/>
    <x v="0"/>
    <x v="21"/>
    <s v="Política de Crecimiento Verde"/>
    <s v="No aplica"/>
    <s v="No aplica"/>
    <s v="2.66"/>
    <s v="Formular la propuesta metodológica de la cuenta de flujo de materiales, en el marco de las cuentas ambientales del DANE, para medir la productividad en el uso de los materiales en el nivel nacional (Economía circular - Línea de acción 31)."/>
    <x v="2"/>
    <s v="Departamento Administrativo Nacional de Estadística"/>
    <s v="DANE"/>
    <s v="Estadísticas"/>
    <x v="14"/>
    <d v="2019-01-01T00:00:00"/>
    <d v="2024-12-31T00:00:00"/>
    <n v="20"/>
    <n v="100"/>
    <n v="20"/>
    <n v="1"/>
    <n v="0.2"/>
  </r>
  <r>
    <n v="677"/>
    <x v="0"/>
    <x v="21"/>
    <s v="Política de Crecimiento Verde"/>
    <s v="No aplica"/>
    <s v="No aplica"/>
    <s v="2.48"/>
    <s v="Formular las bases para un programa de reemplazo tecnológico en la flota oficial del país, fomentando la adquisición de vehículos eléctricos e híbridos para las entidades públicas (Movilidad eléctrica - Línea de acción 27)."/>
    <x v="2"/>
    <s v="Unidad de Planeación Minero Energética"/>
    <s v="UPME"/>
    <s v="Minas y Energía"/>
    <x v="15"/>
    <d v="2018-07-10T00:00:00"/>
    <d v="2020-12-31T00:00:00"/>
    <n v="100"/>
    <n v="100"/>
    <n v="80"/>
    <n v="0.8"/>
    <n v="0.8"/>
  </r>
  <r>
    <n v="678"/>
    <x v="0"/>
    <x v="21"/>
    <s v="Política de Crecimiento Verde"/>
    <s v="No aplica"/>
    <s v="No aplica"/>
    <s v="2.8"/>
    <s v="Formular política pública para el fomento de la agricultura ecológica y agroecológica (Productividad del suelo - Línea de acción 15)."/>
    <x v="1"/>
    <s v="Ministerio de Agricultura y Desarrollo Rural"/>
    <s v="MinAgricultura"/>
    <s v="Agropecuario, Pesquero y Desarrollo Rural"/>
    <x v="7"/>
    <d v="2019-01-01T00:00:00"/>
    <d v="2030-12-31T00:00:00"/>
    <n v="35"/>
    <n v="100"/>
    <n v="0"/>
    <n v="0"/>
    <n v="0"/>
  </r>
  <r>
    <n v="679"/>
    <x v="0"/>
    <x v="21"/>
    <s v="Política de Crecimiento Verde"/>
    <s v="No aplica"/>
    <s v="No aplica"/>
    <s v="2.23"/>
    <s v="Formular un documento técnico que revise las pérdidas en los sistemas de acueducto y que, permita priorizar las condiciones para la inversión en renovación de infraestructura de redes (Productividad del agua - Línea de acción 19)."/>
    <x v="1"/>
    <s v="Ministerio de Vivienda, Ciudad y Territorio"/>
    <s v="MinVivienda"/>
    <s v="Vivienda, Ciudad y Territorio"/>
    <x v="6"/>
    <d v="2019-01-01T00:00:00"/>
    <d v="2020-06-30T00:00:00"/>
    <n v="100"/>
    <n v="100"/>
    <n v="10"/>
    <n v="0.1"/>
    <n v="0.1"/>
  </r>
  <r>
    <n v="680"/>
    <x v="0"/>
    <x v="21"/>
    <s v="Política de Crecimiento Verde"/>
    <s v="No aplica"/>
    <s v="No aplica"/>
    <s v="1.4"/>
    <s v="Formular una estrategia de posicionamiento de la bioeconomía dentro de las Comisiones Regionales de Competitividad y los Consejos Departamentales de Ciencia, Tecnología e Innovación - CODECTI, bajo las directrices del Comité Ejecutivo del Sistema Nacional de Competitividad, Ciencia, Tecnología e Innovación - SNCCTeI, para su fortalecimiento a nivel regional (Bioeconomía - Línea de acción 1)."/>
    <x v="1"/>
    <s v="Ministerio de Ciencia Tecnología e Innovación"/>
    <s v="MinCiencias"/>
    <s v="Ciencia y Tecnología"/>
    <x v="1"/>
    <d v="2019-01-01T00:00:00"/>
    <d v="2021-12-31T00:00:00"/>
    <n v="60"/>
    <n v="100"/>
    <n v="0"/>
    <n v="0"/>
    <n v="0"/>
  </r>
  <r>
    <n v="681"/>
    <x v="0"/>
    <x v="21"/>
    <s v="Política de Crecimiento Verde"/>
    <s v="No aplica"/>
    <s v="No aplica"/>
    <s v="1.40"/>
    <s v="Formular una estrategia integral de financiación para la gestión forestal que incluya entre otros: tasas de aprovechamiento, financiación de los instrumentos de manejo forestal, fondos de cooperación internacional y demás instrumentos económicos (Economía forestal - Línea de acción 8)."/>
    <x v="1"/>
    <s v="Ministerio de Ambiente y Desarrollo Sostenible"/>
    <s v="MinAmbiente"/>
    <s v="Ambiente y Desarrollo Sostenible"/>
    <x v="5"/>
    <d v="2018-07-10T00:00:00"/>
    <d v="2019-07-01T00:00:00"/>
    <n v="100"/>
    <n v="100"/>
    <n v="0"/>
    <n v="0"/>
    <n v="0"/>
  </r>
  <r>
    <n v="682"/>
    <x v="0"/>
    <x v="21"/>
    <s v="Política de Crecimiento Verde"/>
    <s v="No aplica"/>
    <s v="No aplica"/>
    <s v="2.2"/>
    <s v="Fortalecer el enfoque ambiental del servicio de extensión agropecuaria, en el marco de la Ley 1876 de 2017 (Productividad del suelo - Línea de acción 14)."/>
    <x v="2"/>
    <s v="Agencia de Desarrollo Rural"/>
    <s v="ADR"/>
    <s v="Agropecuario, Pesquero y Desarrollo Rural"/>
    <x v="7"/>
    <d v="2019-01-01T00:00:00"/>
    <d v="2020-12-01T00:00:00"/>
    <n v="100"/>
    <n v="100"/>
    <n v="18"/>
    <n v="0.18"/>
    <n v="0.18"/>
  </r>
  <r>
    <n v="683"/>
    <x v="0"/>
    <x v="21"/>
    <s v="Política de Crecimiento Verde"/>
    <s v="No aplica"/>
    <s v="No aplica"/>
    <s v="1.3"/>
    <s v="Fortalecer las capacidades administrativas, técnicas y legales para el Ministerio de Ambiente y Desarrollo Sostenible para atender los temas conexos con el acceso a recursos biológicos, genéticos y su derivados (Bioeconomía - Línea de acción 1)."/>
    <x v="1"/>
    <s v="Ministerio de Ambiente y Desarrollo Sostenible"/>
    <s v="MinAmbiente"/>
    <s v="Ambiente y Desarrollo Sostenible"/>
    <x v="5"/>
    <d v="2019-01-01T00:00:00"/>
    <d v="2030-12-31T00:00:00"/>
    <n v="90"/>
    <n v="100"/>
    <n v="50"/>
    <n v="0.55555555555555558"/>
    <n v="0.5"/>
  </r>
  <r>
    <n v="684"/>
    <x v="0"/>
    <x v="21"/>
    <s v="Política de Crecimiento Verde"/>
    <s v="No aplica"/>
    <s v="No aplica"/>
    <s v="1.34"/>
    <s v="Fortalecer las capacidades del Ministerio de Ambiente y Desarrollo Sostenible y las Corporaciones Autónomas Regionales para la administración forestal, a través de la incorporación de profesionales especializados para el acompañamiento en las zonas priorizadas para el desarrollo de clústers (Economía forestal - Línea de acción 7)."/>
    <x v="0"/>
    <s v="Ministerio de Ambiente y Desarrollo Sostenible"/>
    <s v="MinAmbiente"/>
    <s v="Ambiente y Desarrollo Sostenible"/>
    <x v="5"/>
    <d v="2018-07-10T00:00:00"/>
    <d v="2030-07-01T00:00:00"/>
    <n v="36"/>
    <n v="100"/>
    <n v="0"/>
    <n v="0"/>
    <n v="0"/>
  </r>
  <r>
    <n v="685"/>
    <x v="0"/>
    <x v="21"/>
    <s v="Política de Crecimiento Verde"/>
    <s v="No aplica"/>
    <s v="No aplica"/>
    <s v="2.22"/>
    <s v="Fortalecer los servicios climáticos en el sector agropecuario para mejorar la productividad, mitigando efectos climáticos en áreas priorizadas del país (Productividad del agua - Línea de acción 18)."/>
    <x v="2"/>
    <s v="Instituto de Hidrología, Meteorología y Estudios Ambientales"/>
    <s v="IDEAM"/>
    <s v="Ambiente y Desarrollo Sostenible"/>
    <x v="5"/>
    <d v="2019-02-01T00:00:00"/>
    <d v="2030-12-31T00:00:00"/>
    <n v="20"/>
    <n v="100"/>
    <n v="10"/>
    <n v="0.5"/>
    <n v="0.1"/>
  </r>
  <r>
    <n v="686"/>
    <x v="0"/>
    <x v="21"/>
    <s v="Política de Crecimiento Verde"/>
    <s v="No aplica"/>
    <s v="No aplica"/>
    <s v="3.1"/>
    <s v="Generar el direccionamiento para que, a través de los mecanismos o instancias, tal como la Red nacional de observatorios regionales de mercado de trabajo (RED ORMET), entre otros, se implemente la metodología para la identificación y medición de brechas de capital humano en el marco de la política de Crecimiento Verde (Empleos verdes - Línea de acción 32)."/>
    <x v="1"/>
    <s v="Ministerio de Trabajo"/>
    <s v="MinTrabajo"/>
    <s v="Trabajo"/>
    <x v="12"/>
    <d v="2019-01-01T00:00:00"/>
    <d v="2026-12-31T00:00:00"/>
    <n v="57"/>
    <n v="100"/>
    <n v="54"/>
    <n v="0.94736842105263153"/>
    <n v="0.54"/>
  </r>
  <r>
    <n v="687"/>
    <x v="0"/>
    <x v="21"/>
    <s v="Política de Crecimiento Verde"/>
    <s v="No aplica"/>
    <s v="No aplica"/>
    <s v="2.30"/>
    <s v="Implementar el programa de investigación para la gestión integral del recurso hídrico (Productividad del agua - Línea de acción 21)."/>
    <x v="1"/>
    <s v="Ministerio de Ambiente y Desarrollo Sostenible"/>
    <s v="MinAmbiente"/>
    <s v="Ambiente y Desarrollo Sostenible"/>
    <x v="5"/>
    <d v="2019-01-01T00:00:00"/>
    <d v="2030-12-31T00:00:00"/>
    <n v="50"/>
    <n v="100"/>
    <n v="20"/>
    <n v="0.4"/>
    <n v="0.2"/>
  </r>
  <r>
    <n v="688"/>
    <x v="0"/>
    <x v="21"/>
    <s v="Política de Crecimiento Verde"/>
    <s v="No aplica"/>
    <s v="No aplica"/>
    <s v="1.31"/>
    <s v="Implementar nuevas reglas de cálculo y asignación de la tasa de aprovechamiento forestal (Economía forestal - Línea de acción 6)."/>
    <x v="2"/>
    <s v="Ministerio de Ambiente y Desarrollo Sostenible"/>
    <s v="MinAmbiente"/>
    <s v="Ambiente y Desarrollo Sostenible"/>
    <x v="5"/>
    <d v="2018-07-10T00:00:00"/>
    <d v="2019-12-31T00:00:00"/>
    <n v="100"/>
    <n v="100"/>
    <n v="85"/>
    <n v="0.85"/>
    <n v="0.85"/>
  </r>
  <r>
    <n v="689"/>
    <x v="0"/>
    <x v="21"/>
    <s v="Política de Crecimiento Verde"/>
    <s v="No aplica"/>
    <s v="No aplica"/>
    <s v="2.40"/>
    <s v="Implementar un mecanismo de gobernanza en el Ministerio de Minas y Energía para hacer seguimiento a los reglamentos y esquemas de etiquetado, en relación con el contexto nacional y necesidad de actualización (Gestión eficiente de la demanda de energía - Línea de acción 25)."/>
    <x v="0"/>
    <s v="Unidad de Planeación Minero Energética"/>
    <s v="UPME"/>
    <s v="Minas y Energía"/>
    <x v="15"/>
    <d v="2019-01-01T00:00:00"/>
    <d v="2022-12-31T00:00:00"/>
    <n v="60"/>
    <n v="100"/>
    <n v="0"/>
    <n v="0"/>
    <n v="0"/>
  </r>
  <r>
    <n v="690"/>
    <x v="0"/>
    <x v="21"/>
    <s v="Política de Crecimiento Verde"/>
    <s v="No aplica"/>
    <s v="No aplica"/>
    <s v="2.34"/>
    <s v="Implementar una estrategia de sostenibilidad financiera y administrativa para el Programa Nacional de Monitoreo del Recurso Hídrico (PNMRH), a través de las líneas de financiación del sector ambiental (Productividad del agua - Línea de acción 24)."/>
    <x v="2"/>
    <s v="Ministerio de Ambiente y Desarrollo Sostenible"/>
    <s v="MinAmbiente"/>
    <s v="Ambiente y Desarrollo Sostenible"/>
    <x v="5"/>
    <d v="2018-07-10T00:00:00"/>
    <d v="2030-12-31T00:00:00"/>
    <n v="50"/>
    <n v="100"/>
    <n v="27"/>
    <n v="0.54"/>
    <n v="0.27"/>
  </r>
  <r>
    <n v="691"/>
    <x v="0"/>
    <x v="21"/>
    <s v="Política de Crecimiento Verde"/>
    <s v="No aplica"/>
    <s v="No aplica"/>
    <s v="2.33"/>
    <s v="Implementar una estrategia que permita la apropiación de tecnologías para el reúso del agua por parte de diferentes usuarios del recurso hídrico (Productividad del agua - Línea de acción 23)."/>
    <x v="1"/>
    <s v="Ministerio de Ambiente y Desarrollo Sostenible"/>
    <s v="MinAmbiente"/>
    <s v="Ambiente y Desarrollo Sostenible"/>
    <x v="5"/>
    <d v="2019-06-01T00:00:00"/>
    <d v="2030-12-31T00:00:00"/>
    <n v="80"/>
    <n v="100"/>
    <n v="25"/>
    <n v="0.3125"/>
    <n v="0.25"/>
  </r>
  <r>
    <n v="692"/>
    <x v="0"/>
    <x v="21"/>
    <s v="Política de Crecimiento Verde"/>
    <s v="No aplica"/>
    <s v="No aplica"/>
    <s v="1.48"/>
    <s v="Implementar, en el marco de los compromisos de la Contribución Nacionalmente Determinada, mecanismos de precios y/o de mercado asociados a las emisiones de CO2 (FNCER - Línea de acción 10)."/>
    <x v="2"/>
    <s v="Ministerio de Ambiente y Desarrollo Sostenible"/>
    <s v="MinAmbiente"/>
    <s v="Ambiente y Desarrollo Sostenible"/>
    <x v="5"/>
    <d v="2020-01-01T00:00:00"/>
    <d v="2022-12-31T00:00:00"/>
    <n v="50"/>
    <n v="100"/>
    <n v="0"/>
    <n v="0"/>
    <n v="0"/>
  </r>
  <r>
    <n v="693"/>
    <x v="0"/>
    <x v="21"/>
    <s v="Política de Crecimiento Verde"/>
    <s v="No aplica"/>
    <s v="No aplica"/>
    <s v="3.4"/>
    <s v="Incentivar la capacitación en el marco de la política de crecimiento verde, mediante las Unidades Vocacionales de Aprendizaje en Empresa – UVAE (Empleos verdes - Línea de acción 32)."/>
    <x v="1"/>
    <s v="Ministerio de Trabajo"/>
    <s v="MinTrabajo"/>
    <s v="Trabajo"/>
    <x v="12"/>
    <d v="2019-01-01T00:00:00"/>
    <d v="2030-12-31T00:00:00"/>
    <n v="6"/>
    <n v="100"/>
    <n v="2"/>
    <n v="0.33333333333333331"/>
    <n v="0.02"/>
  </r>
  <r>
    <n v="694"/>
    <x v="0"/>
    <x v="21"/>
    <s v="Política de Crecimiento Verde"/>
    <s v="No aplica"/>
    <s v="No aplica"/>
    <s v="4.5"/>
    <s v="Incorporar criterios de crecimiento verde dentro de la estrategia de estandarización de proyectos del Gobierno Nacional (CTI - Línea de acción 34)."/>
    <x v="2"/>
    <s v="Departamento Nacional de Planeación"/>
    <s v="DNP"/>
    <s v="Planeación"/>
    <x v="9"/>
    <d v="2018-07-10T00:00:00"/>
    <d v="2020-04-30T00:00:00"/>
    <n v="100"/>
    <n v="100"/>
    <n v="75"/>
    <n v="0.75"/>
    <n v="0.75"/>
  </r>
  <r>
    <n v="695"/>
    <x v="0"/>
    <x v="21"/>
    <s v="Política de Crecimiento Verde"/>
    <s v="No aplica"/>
    <s v="No aplica"/>
    <s v="1.18"/>
    <s v="Incorporar dentro de los instrumentos de emprendimiento existentes el apoyo a la bioeconomía (Bioeconomía - Línea de acción 3)."/>
    <x v="2"/>
    <s v="Ministerio de Comercio, Industria y Turismo"/>
    <s v="MinComercio"/>
    <s v="Comercio, Industria y Turismo"/>
    <x v="11"/>
    <d v="2019-01-01T00:00:00"/>
    <d v="2021-12-31T00:00:00"/>
    <n v="40"/>
    <n v="100"/>
    <n v="100"/>
    <n v="1"/>
    <n v="1"/>
  </r>
  <r>
    <n v="696"/>
    <x v="0"/>
    <x v="21"/>
    <s v="Política de Crecimiento Verde"/>
    <s v="No aplica"/>
    <s v="No aplica"/>
    <s v="2.50"/>
    <s v="Incorporar el desarrollo de líneas férreas eléctricas en el Programa de Movilidad Eléctrica en Colombia (Movilidad eléctrica - Línea de acción 27)."/>
    <x v="2"/>
    <s v="Ministerio de Transporte"/>
    <s v="MinTransporte"/>
    <s v="Transporte"/>
    <x v="3"/>
    <d v="2020-01-01T00:00:00"/>
    <d v="2020-12-31T00:00:00"/>
    <n v="100"/>
    <n v="100"/>
    <n v="0"/>
    <n v="0"/>
    <n v="0"/>
  </r>
  <r>
    <n v="697"/>
    <x v="0"/>
    <x v="21"/>
    <s v="Política de Crecimiento Verde"/>
    <s v="No aplica"/>
    <s v="No aplica"/>
    <s v="2.9"/>
    <s v="Incorporar el enfoque de manejo sostenible de tierra y prácticas agroecológicas en el desarrollo de nuevas ofertas tecnológicas (Productividad del suelo - Línea de acción 15)."/>
    <x v="2"/>
    <s v="Corporación Colombiana de Investigación Agropecuaria"/>
    <s v="AGROSAVIA"/>
    <s v="Agropecuario, Pesquero y Desarrollo Rural"/>
    <x v="7"/>
    <d v="2020-01-01T00:00:00"/>
    <d v="2021-12-31T00:00:00"/>
    <n v="50"/>
    <n v="100"/>
    <n v="0"/>
    <n v="0"/>
    <n v="0"/>
  </r>
  <r>
    <n v="698"/>
    <x v="0"/>
    <x v="21"/>
    <s v="Política de Crecimiento Verde"/>
    <s v="No aplica"/>
    <s v="No aplica"/>
    <s v="1.45"/>
    <s v="Incorporar elementos de crecimiento verde en la Agenda Dinámica de Investigación que Agrosavia ha venido desarrollando en materia de agroforestería (Economía forestal - Línea de acción 9)."/>
    <x v="2"/>
    <s v="Corporación Colombiana de Investigación Agropecuaria"/>
    <s v="AGROSAVIA"/>
    <s v="Agropecuario, Pesquero y Desarrollo Rural"/>
    <x v="7"/>
    <d v="2019-01-01T00:00:00"/>
    <d v="2023-12-31T00:00:00"/>
    <n v="30"/>
    <n v="100"/>
    <n v="0"/>
    <n v="0"/>
    <n v="0"/>
  </r>
  <r>
    <n v="699"/>
    <x v="0"/>
    <x v="21"/>
    <s v="Política de Crecimiento Verde"/>
    <s v="No aplica"/>
    <s v="No aplica"/>
    <s v="2.27"/>
    <s v="Incorporar en el Programa Insitucional de Monitoreo del Recurso Hídrico el uso de sensores remotos e información satelital en zonas priorizadas de actividad minera (Productividad del agua - Línea de acción 20)."/>
    <x v="1"/>
    <s v="Instituto de Hidrología, Meteorología y Estudios Ambientales"/>
    <s v="IDEAM"/>
    <s v="Ambiente y Desarrollo Sostenible"/>
    <x v="5"/>
    <d v="2019-07-01T00:00:00"/>
    <d v="2030-12-31T00:00:00"/>
    <n v="20"/>
    <n v="100"/>
    <n v="10"/>
    <n v="0.5"/>
    <n v="0.1"/>
  </r>
  <r>
    <n v="700"/>
    <x v="0"/>
    <x v="21"/>
    <s v="Política de Crecimiento Verde"/>
    <s v="No aplica"/>
    <s v="No aplica"/>
    <s v="2.24"/>
    <s v="Incorporar en el Reglamento Técnico del Sector de Agua Potable y Saneamiento Básico (RAS) lineamientos para el uso de nuevas tecnologías para el tratamiento de aguas residuales y el aprovechamiento de subproductos y energía (biosólidos y biogás) (Productividad del agua - Línea de acción 18)."/>
    <x v="2"/>
    <s v="Ministerio de Vivienda, Ciudad y Territorio"/>
    <s v="MinVivienda"/>
    <s v="Vivienda, Ciudad y Territorio"/>
    <x v="6"/>
    <d v="2019-01-01T00:00:00"/>
    <d v="2020-12-31T00:00:00"/>
    <n v="100"/>
    <n v="100"/>
    <n v="50"/>
    <n v="0.5"/>
    <n v="0.5"/>
  </r>
  <r>
    <n v="701"/>
    <x v="0"/>
    <x v="21"/>
    <s v="Política de Crecimiento Verde"/>
    <s v="No aplica"/>
    <s v="No aplica"/>
    <s v="4.11"/>
    <s v="Incorporar en la Agenda Nacional de Emprendimiento e Innovación los criterios para crecimiento verde con visión de mediano y largo plazo, en conjunto con el sector productivo y las regiones (CTI - Línea de acción 35)."/>
    <x v="2"/>
    <s v="Ministerio de Comercio, Industria y Turismo"/>
    <s v="MinComercio"/>
    <s v="Comercio, Industria y Turismo"/>
    <x v="11"/>
    <d v="2019-01-01T00:00:00"/>
    <d v="2020-06-01T00:00:00"/>
    <n v="100"/>
    <n v="100"/>
    <n v="70"/>
    <n v="0.7"/>
    <n v="0.7"/>
  </r>
  <r>
    <n v="702"/>
    <x v="0"/>
    <x v="21"/>
    <s v="Política de Crecimiento Verde"/>
    <s v="No aplica"/>
    <s v="No aplica"/>
    <s v="2.26"/>
    <s v="Incorporar en las bases de los nuevo marcos tarifarios los aspectos asociados a infraestructura verde que permitan asegurar un adecuado manejo de las fuentes abastecedoras (Productividad del agua - Línea de acción 19)."/>
    <x v="2"/>
    <s v="Comisión de Regulación de Agua Potable y Saneamiento Básico"/>
    <s v="CRA"/>
    <s v="Vivienda, Ciudad y Territorio"/>
    <x v="6"/>
    <d v="2020-07-01T00:00:00"/>
    <d v="2021-12-31T00:00:00"/>
    <n v="30"/>
    <n v="100"/>
    <n v="0"/>
    <n v="0"/>
    <n v="0"/>
  </r>
  <r>
    <n v="703"/>
    <x v="0"/>
    <x v="21"/>
    <s v="Política de Crecimiento Verde"/>
    <s v="No aplica"/>
    <s v="No aplica"/>
    <s v="2.6"/>
    <s v="Incorporar los criterios de crecimiento verde en el Marco Estratégico Corporativo de Agrosavia (Productividad del suelo - Línea de acción 15)."/>
    <x v="2"/>
    <s v="Corporación Colombiana de Investigación Agropecuaria"/>
    <s v="AGROSAVIA"/>
    <s v="Agropecuario, Pesquero y Desarrollo Rural"/>
    <x v="7"/>
    <d v="2019-01-01T00:00:00"/>
    <d v="2021-12-31T00:00:00"/>
    <n v="70"/>
    <n v="100"/>
    <n v="0"/>
    <n v="0"/>
    <n v="0"/>
  </r>
  <r>
    <n v="704"/>
    <x v="0"/>
    <x v="21"/>
    <s v="Política de Crecimiento Verde"/>
    <s v="No aplica"/>
    <s v="No aplica"/>
    <s v="1.44"/>
    <s v="Incorporar, en el marco del Sistema Nacional de Innovación Agropecuaria, acciones de soporte al Subsistema de Estensión Agropecuaria para la agroforestería (Economía forestal - Línea de acción 9)."/>
    <x v="2"/>
    <s v="Corporación Colombiana de Investigación Agropecuaria"/>
    <s v="AGROSAVIA"/>
    <s v="Agropecuario, Pesquero y Desarrollo Rural"/>
    <x v="7"/>
    <d v="2019-01-01T00:00:00"/>
    <d v="2022-12-31T00:00:00"/>
    <n v="20"/>
    <n v="100"/>
    <n v="0"/>
    <n v="0"/>
    <n v="0"/>
  </r>
  <r>
    <n v="705"/>
    <x v="0"/>
    <x v="21"/>
    <s v="Política de Crecimiento Verde"/>
    <s v="No aplica"/>
    <s v="No aplica"/>
    <s v="1.35"/>
    <s v="Integrar los sistemas de información forestal del Ministerio de Agricultura y Desarrollo Rural y el Ministerio de Ambiente y Desarrollo Sostenible para garantizar su interoperabilidad (Economía forestal - Línea de acción 7)."/>
    <x v="1"/>
    <s v="Instituto de Hidrología, Meteorología y Estudios Ambientales"/>
    <s v="IDEAM"/>
    <s v="Ambiente y Desarrollo Sostenible"/>
    <x v="5"/>
    <d v="2019-07-01T00:00:00"/>
    <d v="2020-12-31T00:00:00"/>
    <n v="100"/>
    <n v="100"/>
    <n v="0"/>
    <n v="0"/>
    <n v="0"/>
  </r>
  <r>
    <n v="706"/>
    <x v="0"/>
    <x v="21"/>
    <s v="Política de Crecimiento Verde"/>
    <s v="No aplica"/>
    <s v="No aplica"/>
    <s v="1.25"/>
    <s v="Poner en marcha una Agenda Nacional Forestal integrando los Lineamientos de Política para Plantaciones Forestales Comerciales y las políticas de control de la deforestación y gestión sostenible del bosque natural y su restauración (Economía forestal - Línea de acción 6)."/>
    <x v="2"/>
    <s v="Ministerio de Agricultura y Desarrollo Rural"/>
    <s v="MinAgricultura"/>
    <s v="Agropecuario, Pesquero y Desarrollo Rural"/>
    <x v="7"/>
    <d v="2018-08-01T00:00:00"/>
    <d v="2019-12-01T00:00:00"/>
    <n v="100"/>
    <n v="100"/>
    <n v="80"/>
    <n v="0.8"/>
    <n v="0.8"/>
  </r>
  <r>
    <n v="707"/>
    <x v="0"/>
    <x v="21"/>
    <s v="Política de Crecimiento Verde"/>
    <s v="No aplica"/>
    <s v="No aplica"/>
    <s v="2.56"/>
    <s v="Presentar ante el Congreso de la República un proyecto de ley para la gestión integral de residuos sólidos (Economía circular - Línea de acción 28)."/>
    <x v="2"/>
    <s v="Ministerio de Ambiente y Desarrollo Sostenible"/>
    <s v="MinAmbiente"/>
    <s v="Ambiente y Desarrollo Sostenible"/>
    <x v="5"/>
    <d v="2019-01-01T00:00:00"/>
    <d v="2020-12-31T00:00:00"/>
    <n v="100"/>
    <n v="100"/>
    <n v="30"/>
    <n v="0.3"/>
    <n v="0.3"/>
  </r>
  <r>
    <n v="708"/>
    <x v="0"/>
    <x v="21"/>
    <s v="Política de Crecimiento Verde"/>
    <s v="No aplica"/>
    <s v="No aplica"/>
    <s v="2.10"/>
    <s v="Presentar ante la Comisión Nacional de Crédito Agropecuario (CNCA), la creación de la línea de Crédito de Fomento Agropecuario (redescuento) para Proyectos y/o actividades Productivas Sostenibles Agropecuarias (Productividad del suelo - Línea de acción 16)."/>
    <x v="1"/>
    <s v="Ministerio de Agricultura y Desarrollo Rural"/>
    <s v="MinAgricultura"/>
    <s v="Agropecuario, Pesquero y Desarrollo Rural"/>
    <x v="7"/>
    <d v="2018-07-30T00:00:00"/>
    <d v="2019-12-31T00:00:00"/>
    <n v="100"/>
    <n v="100"/>
    <n v="100"/>
    <n v="1"/>
    <n v="1"/>
  </r>
  <r>
    <n v="709"/>
    <x v="0"/>
    <x v="21"/>
    <s v="Política de Crecimiento Verde"/>
    <s v="No aplica"/>
    <s v="No aplica"/>
    <s v="1.26"/>
    <s v="Presentar el proyecto de Ley Forestal, a través de un proceso de concertación y socialización con actores relevantes, que contribuya a una visión integrada para el sector (Economía forestal - Línea de acción 6)."/>
    <x v="1"/>
    <s v="Ministerio de Ambiente y Desarrollo Sostenible"/>
    <s v="MinAmbiente"/>
    <s v="Ambiente y Desarrollo Sostenible"/>
    <x v="5"/>
    <d v="2018-07-10T00:00:00"/>
    <d v="2019-12-01T00:00:00"/>
    <n v="100"/>
    <n v="100"/>
    <n v="0"/>
    <n v="0"/>
    <n v="0"/>
  </r>
  <r>
    <n v="710"/>
    <x v="0"/>
    <x v="21"/>
    <s v="Política de Crecimiento Verde"/>
    <s v="No aplica"/>
    <s v="No aplica"/>
    <s v="3.3"/>
    <s v="Proponer lineamientos para el desarrollo, adopción, consolidación y actualización de las competencias laborales de los trabajadores, en el marco de la Política de Crecimiento Verde (Empleos verdes - Línea de acción 32)."/>
    <x v="1"/>
    <s v="Ministerio de Trabajo"/>
    <s v="MinTrabajo"/>
    <s v="Trabajo"/>
    <x v="12"/>
    <d v="2022-01-01T00:00:00"/>
    <d v="2027-12-31T00:00:00"/>
    <n v="0"/>
    <n v="100"/>
    <n v="0"/>
    <n v="0"/>
    <n v="0"/>
  </r>
  <r>
    <n v="711"/>
    <x v="0"/>
    <x v="21"/>
    <s v="Política de Crecimiento Verde"/>
    <s v="No aplica"/>
    <s v="No aplica"/>
    <s v="2.36"/>
    <s v="Realizar la evaluación ex-post de la reglamentación de entrega de excedentes para plantas de generación con FNCER (Gestión eficiente de la demanda de energía - Línea de acción 25)."/>
    <x v="1"/>
    <s v="Unidad de Planeación Minero Energética"/>
    <s v="UPME"/>
    <s v="Minas y Energía"/>
    <x v="15"/>
    <d v="2020-01-01T00:00:00"/>
    <d v="2020-12-31T00:00:00"/>
    <n v="100"/>
    <n v="100"/>
    <n v="0"/>
    <n v="0"/>
    <n v="0"/>
  </r>
  <r>
    <n v="712"/>
    <x v="0"/>
    <x v="21"/>
    <s v="Política de Crecimiento Verde"/>
    <s v="No aplica"/>
    <s v="No aplica"/>
    <s v="1.54"/>
    <s v="Realizar un estudio de diagnóstico y propuesta de instrumentos requeridos para el fomento de los negocios verdes y sostenibles en el marco del crecimiento verde (NVS - Línea de acción 13)."/>
    <x v="2"/>
    <s v="Ministerio de Ambiente y Desarrollo Sostenible"/>
    <s v="MinAmbiente"/>
    <s v="Ambiente y Desarrollo Sostenible"/>
    <x v="5"/>
    <d v="2019-01-01T00:00:00"/>
    <d v="2021-12-31T00:00:00"/>
    <n v="20"/>
    <n v="100"/>
    <n v="20"/>
    <n v="1"/>
    <n v="0.2"/>
  </r>
  <r>
    <n v="713"/>
    <x v="0"/>
    <x v="21"/>
    <s v="Política de Crecimiento Verde"/>
    <s v="No aplica"/>
    <s v="No aplica"/>
    <s v="2.37"/>
    <s v="Realizar un estudio para evaluar el potencial del desarrollo de distritos térmicos que integren energía eléctrica y servicios de calor y frío (Gestión eficiente de la demanda de energía - Línea de acción 25)."/>
    <x v="2"/>
    <s v="Unidad de Planeación Minero Energética"/>
    <s v="UPME"/>
    <s v="Minas y Energía"/>
    <x v="15"/>
    <d v="2019-01-01T00:00:00"/>
    <d v="2020-12-31T00:00:00"/>
    <n v="100"/>
    <n v="100"/>
    <n v="20"/>
    <n v="0.2"/>
    <n v="0.2"/>
  </r>
  <r>
    <n v="714"/>
    <x v="0"/>
    <x v="21"/>
    <s v="Política de Crecimiento Verde"/>
    <s v="No aplica"/>
    <s v="No aplica"/>
    <s v="1.33"/>
    <s v="Reglamentar e implementar el Servicio Forestal Nacional, creado mediante la Ley 37 de 1989, como mecanismo de articulación entre las diferentes instituciones involucradas en la gestión sostenible de los bosques (Economía forestal - Línea de acción 7)."/>
    <x v="2"/>
    <s v="Ministerio de Ambiente y Desarrollo Sostenible"/>
    <s v="MinAmbiente"/>
    <s v="Ambiente y Desarrollo Sostenible"/>
    <x v="5"/>
    <d v="2019-01-01T00:00:00"/>
    <d v="2020-12-31T00:00:00"/>
    <n v="100"/>
    <n v="100"/>
    <n v="0"/>
    <n v="0"/>
    <n v="0"/>
  </r>
  <r>
    <n v="715"/>
    <x v="0"/>
    <x v="21"/>
    <s v="Política de Crecimiento Verde"/>
    <s v="No aplica"/>
    <s v="No aplica"/>
    <s v="1.27"/>
    <s v="Reglamentar el parágrafo único del artículo 1o de la Ley 101 de 1993, la cual define que la explotación forestal (maderables) se considera una actividad esencialmente agrícola (Economía forestal - Línea de acción 6)."/>
    <x v="1"/>
    <s v="Ministerio de Ambiente y Desarrollo Sostenible"/>
    <s v="MinAmbiente"/>
    <s v="Ambiente y Desarrollo Sostenible"/>
    <x v="5"/>
    <d v="2018-07-10T00:00:00"/>
    <d v="2018-07-27T00:00:00"/>
    <n v="100"/>
    <n v="100"/>
    <n v="0"/>
    <n v="0"/>
    <n v="0"/>
  </r>
  <r>
    <n v="716"/>
    <x v="0"/>
    <x v="21"/>
    <s v="Política de Crecimiento Verde"/>
    <s v="No aplica"/>
    <s v="No aplica"/>
    <s v="2.28"/>
    <s v="Usar sensores remotos e información satelital para el monitoreo en zonas priorizadas de concentración de distritos mineros (Productividad del agua - Línea de acción 20)."/>
    <x v="2"/>
    <s v="Instituto de Hidrología, Meteorología y Estudios Ambientales"/>
    <s v="IDEAM"/>
    <s v="Ambiente y Desarrollo Sostenible"/>
    <x v="5"/>
    <d v="2019-07-01T00:00:00"/>
    <d v="2030-12-31T00:00:00"/>
    <n v="20"/>
    <n v="100"/>
    <n v="10"/>
    <n v="0.5"/>
    <n v="0.1"/>
  </r>
  <r>
    <n v="717"/>
    <x v="0"/>
    <x v="21"/>
    <s v="Política de Crecimiento Verde"/>
    <s v="No aplica"/>
    <s v="No aplica"/>
    <s v="4.10"/>
    <s v="Vincular criterios de crecimiento verde en las agendas integrales departamentales, en el marco de la implementación de la Política Nacional de Desarrollo Productivo (CTI - Línea de acción 35)."/>
    <x v="1"/>
    <s v="Ministerio de Comercio, Industria y Turismo"/>
    <s v="MinComercio"/>
    <s v="Comercio, Industria y Turismo"/>
    <x v="11"/>
    <d v="2019-01-01T00:00:00"/>
    <d v="2020-12-31T00:00:00"/>
    <n v="100"/>
    <n v="100"/>
    <n v="100"/>
    <n v="1"/>
    <n v="1"/>
  </r>
  <r>
    <n v="718"/>
    <x v="0"/>
    <x v="21"/>
    <s v="Política de Crecimiento Verde"/>
    <s v="No aplica"/>
    <s v="No aplica"/>
    <s v="1.9"/>
    <s v="Generar nuevos registros de códigos de barra de ADN de los especímenes recolectados, en la plataforma internacional BoldSystems, a través de iBOL Colombia (Bioeconomía - Línea de acción 2)."/>
    <x v="2"/>
    <s v="Ministerio de Ciencia Tecnología e Innovación"/>
    <s v="MinCiencias"/>
    <s v="Ciencia y Tecnología"/>
    <x v="1"/>
    <d v="2019-01-01T00:00:00"/>
    <d v="2030-12-31T00:00:00"/>
    <n v="172647"/>
    <n v="1000000"/>
    <n v="11602"/>
    <n v="6.720070432732686E-2"/>
    <n v="1.1601999999999999E-2"/>
  </r>
  <r>
    <n v="719"/>
    <x v="0"/>
    <x v="21"/>
    <s v="Política de Crecimiento Verde"/>
    <s v="No aplica"/>
    <s v="No aplica"/>
    <s v="1.8"/>
    <s v="Generar nuevos registros de especímenes en el Global Biodiversity Information Facility (GBIF) a través del SiB Colombia (Bioeconomía - Línea de acción 2)."/>
    <x v="2"/>
    <s v="Ministerio de Ciencia Tecnología e Innovación"/>
    <s v="MinCiencias"/>
    <s v="Ciencia y Tecnología"/>
    <x v="1"/>
    <d v="2019-01-01T00:00:00"/>
    <d v="2030-12-31T00:00:00"/>
    <n v="5776380"/>
    <n v="10000000"/>
    <n v="0"/>
    <n v="0"/>
    <n v="0"/>
  </r>
  <r>
    <n v="720"/>
    <x v="0"/>
    <x v="21"/>
    <s v="Política de Crecimiento Verde"/>
    <s v="No aplica"/>
    <s v="No aplica"/>
    <s v="1.42"/>
    <s v="Reformar el Certificado de Incentivo Forestal (CIF) para mejorar criterios de asignación y capacidad de acompañamiento técnico (Economía forestal - Línea de acción 8)."/>
    <x v="2"/>
    <s v="Ministerio de Agricultura y Desarrollo Rural"/>
    <s v="MinAgricultura"/>
    <s v="Agropecuario, Pesquero y Desarrollo Rural"/>
    <x v="7"/>
    <d v="2019-01-01T00:00:00"/>
    <d v="2030-12-01T00:00:00"/>
    <n v="527000"/>
    <n v="1042000"/>
    <n v="0"/>
    <n v="0"/>
    <n v="0"/>
  </r>
  <r>
    <n v="721"/>
    <x v="0"/>
    <x v="21"/>
    <s v="Política de Crecimiento Verde"/>
    <s v="No aplica"/>
    <s v="No aplica"/>
    <s v="4.7"/>
    <s v="Adelantar actividades de promoción y difusión del sistema de propiedad industrial para empresas, centros de investigación y en general aquellas entidades que desarrollen tecnologías verdes (CTI - Línea de acción 34)."/>
    <x v="2"/>
    <s v="Superintendencia de Industria y Comercio"/>
    <s v="SIC"/>
    <s v="Comercio, Industria y Turismo"/>
    <x v="11"/>
    <d v="2019-07-01T00:00:00"/>
    <d v="2030-12-31T00:00:00"/>
    <n v="2"/>
    <n v="12"/>
    <n v="2"/>
    <n v="1"/>
    <n v="0.16666666666666666"/>
  </r>
  <r>
    <n v="722"/>
    <x v="0"/>
    <x v="21"/>
    <s v="Política de Crecimiento Verde"/>
    <s v="No aplica"/>
    <s v="No aplica"/>
    <s v="1.7"/>
    <s v="Realizar expediciones de biodiversidad para su caracterización y valoración (incluyendo posibles investigaciones en bioprospección), en zonas continentales y marinas (Bioeconomía - Línea de acción 2)."/>
    <x v="2"/>
    <s v="Ministerio de Ciencia Tecnología e Innovación"/>
    <s v="MinCiencias"/>
    <s v="Ciencia y Tecnología"/>
    <x v="1"/>
    <d v="2019-01-01T00:00:00"/>
    <d v="2030-12-31T00:00:00"/>
    <n v="38"/>
    <n v="120"/>
    <n v="21"/>
    <n v="0.55263157894736847"/>
    <n v="0.17499999999999999"/>
  </r>
  <r>
    <n v="723"/>
    <x v="0"/>
    <x v="21"/>
    <s v="Política de Crecimiento Verde"/>
    <s v="No aplica"/>
    <s v="No aplica"/>
    <s v="2.54"/>
    <s v="Acompañar el proceso de evaluación de alternativas para la integración de material rodante eléctrico en los Sistemas Integrados de Transporte Masivo (SITM) y en los Sistemas Estratégicos de Transporte Público (SETP) (Movilidad eléctrica - Línea de acción 27)."/>
    <x v="1"/>
    <s v="Ministerio de Transporte"/>
    <s v="MinTransporte"/>
    <s v="Transporte"/>
    <x v="3"/>
    <d v="2019-01-01T00:00:00"/>
    <d v="2030-07-06T00:00:00"/>
    <n v="2"/>
    <n v="14"/>
    <n v="1"/>
    <n v="0.5"/>
    <n v="7.1428571428571425E-2"/>
  </r>
  <r>
    <n v="724"/>
    <x v="0"/>
    <x v="21"/>
    <s v="Política de Crecimiento Verde"/>
    <s v="No aplica"/>
    <s v="No aplica"/>
    <s v="2.55"/>
    <s v="Concertar en los CONPES de cofinanciación de los Sistemas Integrados de Transporte Masivo (SITM) y en los Sistemas Estratégicos de Transporte Público (SETP) los criterios ambientales para infraestructura y operación (Movilidad eléctrica - Línea de acción 27)."/>
    <x v="2"/>
    <s v="Ministerio de Transporte"/>
    <s v="MinTransporte"/>
    <s v="Transporte"/>
    <x v="3"/>
    <d v="2019-07-06T00:00:00"/>
    <d v="2030-07-06T00:00:00"/>
    <n v="2"/>
    <n v="14"/>
    <n v="0"/>
    <n v="0"/>
    <n v="0"/>
  </r>
  <r>
    <n v="725"/>
    <x v="0"/>
    <x v="21"/>
    <s v="Política de Crecimiento Verde"/>
    <s v="No aplica"/>
    <s v="No aplica"/>
    <s v="1.20"/>
    <s v="Apoyar el desarrollo de proyectos de Turismo Científico de Naturaleza a nivel regional, que aprovechen sosteniblemente los activos bioculturales en los territorios (Bioeconomía - Línea de acción 4)."/>
    <x v="2"/>
    <s v="Ministerio de Ciencia Tecnología e Innovación"/>
    <s v="MinCiencias"/>
    <s v="Ciencia y Tecnología"/>
    <x v="1"/>
    <d v="2019-01-01T00:00:00"/>
    <d v="2030-12-31T00:00:00"/>
    <n v="2"/>
    <n v="15"/>
    <n v="2"/>
    <n v="1"/>
    <n v="0.13333333333333333"/>
  </r>
  <r>
    <n v="726"/>
    <x v="0"/>
    <x v="21"/>
    <s v="Política de Crecimiento Verde"/>
    <s v="No aplica"/>
    <s v="No aplica"/>
    <s v="2.19"/>
    <s v="Aumentar, a través del Programa de Fortalecimiento de Sistemas Productivos Agropecuarios Sostenibles, los productores que adoptan buenas prácticas agropecuarias (Productividad del suelo - Línea de acción 17)."/>
    <x v="2"/>
    <s v="Ministerio de Agricultura y Desarrollo Rural"/>
    <s v="MinAgricultura"/>
    <s v="Agropecuario, Pesquero y Desarrollo Rural"/>
    <x v="7"/>
    <d v="2019-01-01T00:00:00"/>
    <d v="2028-12-01T00:00:00"/>
    <n v="76000"/>
    <n v="156000"/>
    <n v="57434"/>
    <n v="0.7557105263157895"/>
    <n v="0.36816666666666664"/>
  </r>
  <r>
    <n v="727"/>
    <x v="0"/>
    <x v="21"/>
    <s v="Política de Crecimiento Verde"/>
    <s v="No aplica"/>
    <s v="No aplica"/>
    <s v="1.15"/>
    <s v="Apoyar el desarrollo empresarial de pequeñas y medianas empresas en bioeconomía en el marco del portafolio de cofinanciación público-privado/riesgo compartido con organismos internacionales (Bioeconomía - Línea de acción 3)."/>
    <x v="2"/>
    <s v="Ministerio de Comercio, Industria y Turismo"/>
    <s v="MinComercio"/>
    <s v="Comercio, Industria y Turismo"/>
    <x v="11"/>
    <d v="2019-01-01T00:00:00"/>
    <d v="2030-12-31T00:00:00"/>
    <n v="6"/>
    <n v="16"/>
    <n v="0"/>
    <n v="0"/>
    <n v="0"/>
  </r>
  <r>
    <n v="728"/>
    <x v="0"/>
    <x v="21"/>
    <s v="Política de Crecimiento Verde"/>
    <s v="No aplica"/>
    <s v="No aplica"/>
    <s v="2.65"/>
    <s v="Incorporar criterios de sostenibilidad en los nuevos acuerdos marco para productos que se ofrecen en la tienda virtual (Economía circular - Línea de acción 30)."/>
    <x v="2"/>
    <s v="Colombia Compra Eficiente"/>
    <s v="Colombia Compra"/>
    <s v="Planeación"/>
    <x v="9"/>
    <d v="2018-07-10T00:00:00"/>
    <d v="2022-12-31T00:00:00"/>
    <n v="13"/>
    <n v="18"/>
    <n v="0"/>
    <n v="0"/>
    <n v="0"/>
  </r>
  <r>
    <n v="729"/>
    <x v="0"/>
    <x v="21"/>
    <s v="Política de Crecimiento Verde"/>
    <s v="No aplica"/>
    <s v="No aplica"/>
    <s v="2.64"/>
    <s v="Realizar capacitaciones a proveedores y entidades sobre la apropiación de criterios de sostenibilidad para compras estatales y la aplicación de la Guía de Compras Públicas (Economía circular - Línea de acción 30)."/>
    <x v="1"/>
    <s v="Colombia Compra Eficiente"/>
    <s v="Colombia Compra"/>
    <s v="Planeación"/>
    <x v="9"/>
    <d v="2018-07-10T00:00:00"/>
    <d v="2022-12-31T00:00:00"/>
    <n v="10"/>
    <n v="18"/>
    <n v="0"/>
    <n v="0"/>
    <n v="0"/>
  </r>
  <r>
    <n v="730"/>
    <x v="0"/>
    <x v="21"/>
    <s v="Política de Crecimiento Verde"/>
    <s v="No aplica"/>
    <s v="No aplica"/>
    <s v="1.56"/>
    <s v="Generar, por medio de la implementación de las ventanillas regionales de negocios verdes, la verificación de nuevos negocios verdes y sostenibles (NVS - Línea de acción 13)."/>
    <x v="2"/>
    <s v="Ministerio de Ambiente y Desarrollo Sostenible"/>
    <s v="MinAmbiente"/>
    <s v="Ambiente y Desarrollo Sostenible"/>
    <x v="5"/>
    <d v="2018-07-10T00:00:00"/>
    <d v="2022-12-31T00:00:00"/>
    <n v="1104"/>
    <n v="1865"/>
    <n v="1012"/>
    <n v="0.91666666666666663"/>
    <n v="0.54262734584450401"/>
  </r>
  <r>
    <n v="731"/>
    <x v="0"/>
    <x v="21"/>
    <s v="Política de Crecimiento Verde"/>
    <s v="No aplica"/>
    <s v="No aplica"/>
    <s v="1.10"/>
    <s v="Sistematizar la información de especímenes biológicos y todos sus derivados depositados en las colecciones biológicas, implementando buenas prácticas de almacenamiento y manejo de los mismos (Bioeconomía - Línea de acción 2)."/>
    <x v="2"/>
    <s v="Ministerio de Ciencia Tecnología e Innovación"/>
    <s v="MinCiencias"/>
    <s v="Ciencia y Tecnología"/>
    <x v="1"/>
    <d v="2019-01-01T00:00:00"/>
    <d v="2030-12-31T00:00:00"/>
    <n v="9854489"/>
    <n v="19854489"/>
    <n v="7323693"/>
    <n v="0.74318343650289731"/>
    <n v="0.36886837027132757"/>
  </r>
  <r>
    <n v="732"/>
    <x v="0"/>
    <x v="21"/>
    <s v="Política de Crecimiento Verde"/>
    <s v="No aplica"/>
    <s v="No aplica"/>
    <s v="4.4"/>
    <s v="Actualizar la guía sectorial de proyectos de CTI, y los catálogos MGA que hacen parte del Fondo de Ciencia Tecnología e Innovación (FCTI) para mejorar su pertinencia con las necesidades en el desarrollo de actividades de CTI (CTI - Línea de acción 34)."/>
    <x v="1"/>
    <s v="Ministerio de Ciencia Tecnología e Innovación"/>
    <s v="MinCiencias"/>
    <s v="Ciencia y Tecnología"/>
    <x v="1"/>
    <d v="2021-02-02T00:00:00"/>
    <d v="2021-07-02T00:00:00"/>
    <n v="0"/>
    <n v="2"/>
    <n v="0"/>
    <n v="0"/>
    <n v="0"/>
  </r>
  <r>
    <n v="733"/>
    <x v="0"/>
    <x v="21"/>
    <s v="Política de Crecimiento Verde"/>
    <s v="No aplica"/>
    <s v="No aplica"/>
    <s v="1.11"/>
    <s v="Promover la apropiación social del conocimiento de la biodiversidad a través de convocatorias, divulgación científica, centros de ciencia y jardines botánicos abiertos al público (Bioeconomía - Línea de acción 2)."/>
    <x v="1"/>
    <s v="Ministerio de Ciencia Tecnología e Innovación"/>
    <s v="MinCiencias"/>
    <s v="Ciencia y Tecnología"/>
    <x v="1"/>
    <d v="2019-01-01T00:00:00"/>
    <d v="2030-12-31T00:00:00"/>
    <n v="4"/>
    <n v="25"/>
    <n v="1"/>
    <n v="0.25"/>
    <n v="0.04"/>
  </r>
  <r>
    <n v="734"/>
    <x v="0"/>
    <x v="21"/>
    <s v="Política de Crecimiento Verde"/>
    <s v="No aplica"/>
    <s v="No aplica"/>
    <s v="1.37"/>
    <s v="Desarrollar, en el marco del Pacto Intersectorial por la Madera Legal en Colombia, un programa nacional de promoción del consumo de la madera legal y sus manufacturas (Economía forestal - Línea de acción 7)."/>
    <x v="1"/>
    <s v="Ministerio de Agricultura y Desarrollo Rural"/>
    <s v="MinAgricultura"/>
    <s v="Agropecuario, Pesquero y Desarrollo Rural"/>
    <x v="7"/>
    <d v="2019-01-01T00:00:00"/>
    <d v="2022-12-01T00:00:00"/>
    <n v="2"/>
    <n v="4"/>
    <n v="0"/>
    <n v="0"/>
    <n v="0"/>
  </r>
  <r>
    <n v="735"/>
    <x v="0"/>
    <x v="21"/>
    <s v="Política de Crecimiento Verde"/>
    <s v="No aplica"/>
    <s v="No aplica"/>
    <s v="1.14"/>
    <s v="Identificar, a través del Programa Bancoldex Capital los fondos de capital privado (venture capital) afines a bioeconomía. Los fondos que cumplan con la política del programa podrán ser objeto de estudio para potencial inversión (Bioeconomía - Línea de acción 3)."/>
    <x v="1"/>
    <s v="Banco de Comercio Exterior S.A"/>
    <s v="Bancóldex"/>
    <s v="Comercio, Industria y Turismo"/>
    <x v="11"/>
    <d v="2018-07-10T00:00:00"/>
    <d v="2022-12-31T00:00:00"/>
    <n v="3"/>
    <n v="4"/>
    <n v="2"/>
    <n v="0.66666666666666663"/>
    <n v="0.5"/>
  </r>
  <r>
    <n v="736"/>
    <x v="0"/>
    <x v="21"/>
    <s v="Política de Crecimiento Verde"/>
    <s v="No aplica"/>
    <s v="No aplica"/>
    <s v="1.22"/>
    <s v="Implementar proyectos estratégicos en sectores como bioenergía, biocosméticos, ingredientes naturales, salud y bioproductos agrícolas (Bioeconomía - Línea de acción 4)."/>
    <x v="2"/>
    <s v="Ministerio de Ciencia Tecnología e Innovación"/>
    <s v="MinCiencias"/>
    <s v="Ciencia y Tecnología"/>
    <x v="1"/>
    <d v="2022-01-01T00:00:00"/>
    <d v="2030-12-31T00:00:00"/>
    <n v="0"/>
    <n v="4"/>
    <n v="0"/>
    <n v="0"/>
    <n v="0"/>
  </r>
  <r>
    <n v="737"/>
    <x v="0"/>
    <x v="21"/>
    <s v="Política de Crecimiento Verde"/>
    <s v="No aplica"/>
    <s v="No aplica"/>
    <s v="2.58"/>
    <s v="Implementar proyectos piloto de economía circular (ecodiseño, ecoinnovación) y/o simbiosis industrial en los sectores priorizados (Economía circular - Línea de acción 28)."/>
    <x v="2"/>
    <s v="Ministerio de Comercio, Industria y Turismo"/>
    <s v="MinComercio"/>
    <s v="Comercio, Industria y Turismo"/>
    <x v="11"/>
    <d v="2022-01-01T00:00:00"/>
    <d v="2025-12-31T00:00:00"/>
    <n v="0"/>
    <n v="4"/>
    <n v="0"/>
    <n v="0"/>
    <n v="0"/>
  </r>
  <r>
    <n v="738"/>
    <x v="0"/>
    <x v="21"/>
    <s v="Política de Crecimiento Verde"/>
    <s v="No aplica"/>
    <s v="No aplica"/>
    <s v="1.39"/>
    <s v="- Impulsar los procesos de ordenación y manejo forestal para la formulación de los planes de ordenación forestal y de manejo forestal (Economía forestal - Línea de acción 7)."/>
    <x v="2"/>
    <s v="Ministerio de Ambiente y Desarrollo Sostenible"/>
    <s v="MinAmbiente"/>
    <s v="Ambiente y Desarrollo Sostenible"/>
    <x v="5"/>
    <d v="2018-07-10T00:00:00"/>
    <d v="2021-12-10T00:00:00"/>
    <n v="30"/>
    <n v="44"/>
    <n v="10"/>
    <n v="0.33333333333333331"/>
    <n v="0.22727272727272727"/>
  </r>
  <r>
    <n v="739"/>
    <x v="0"/>
    <x v="21"/>
    <s v="Política de Crecimiento Verde"/>
    <s v="No aplica"/>
    <s v="No aplica"/>
    <s v="1.12"/>
    <s v="Promover proyectos y alianzas de I+D+i que generen nuevos conocimientos y desarrollos tecnológicos y biotecnológicos, para la generación de productos derivados de la biodiversidad, con foco énfasis en los biobasados (Bioeconomía - Línea de acción 2)."/>
    <x v="1"/>
    <s v="Ministerio de Ciencia Tecnología e Innovación"/>
    <s v="MinCiencias"/>
    <s v="Ciencia y Tecnología"/>
    <x v="1"/>
    <d v="2019-01-01T00:00:00"/>
    <d v="2030-12-31T00:00:00"/>
    <n v="154"/>
    <n v="500"/>
    <n v="91"/>
    <n v="0.59090909090909094"/>
    <n v="0.182"/>
  </r>
  <r>
    <n v="740"/>
    <x v="0"/>
    <x v="21"/>
    <s v="Política de Crecimiento Verde"/>
    <s v="No aplica"/>
    <s v="No aplica"/>
    <s v="4.9"/>
    <s v="Desarrollar criterios relacionados con el impacto sobre el crecimiento verde para ser incorporados en los procesos de evaluación de propuestas de CTI que serán financiadas por Colciencias (CTI - Línea de acción 34)."/>
    <x v="1"/>
    <s v="Ministerio de Ciencia Tecnología e Innovación"/>
    <s v="MinCiencias"/>
    <s v="Ciencia y Tecnología"/>
    <x v="1"/>
    <d v="2019-04-02T00:00:00"/>
    <d v="2022-12-31T00:00:00"/>
    <n v="3"/>
    <n v="6"/>
    <n v="2"/>
    <n v="0.66666666666666663"/>
    <n v="0.33333333333333331"/>
  </r>
  <r>
    <n v="741"/>
    <x v="0"/>
    <x v="21"/>
    <s v="Política de Crecimiento Verde"/>
    <s v="No aplica"/>
    <s v="No aplica"/>
    <s v="4.1"/>
    <s v="Incorporar temáticas relacionadas con el crecimiento verde en las Agendas Nacionales de Investigación, Desarrollo Tecnológico e Innovación cuya elaboración sea liderada por Colciencias (CTI - Línea de acción 34)."/>
    <x v="2"/>
    <s v="Ministerio de Ciencia Tecnología e Innovación"/>
    <s v="MinCiencias"/>
    <s v="Ciencia y Tecnología"/>
    <x v="1"/>
    <d v="2019-04-02T00:00:00"/>
    <d v="2020-12-31T00:00:00"/>
    <n v="6"/>
    <n v="6"/>
    <n v="0"/>
    <n v="0"/>
    <n v="0"/>
  </r>
  <r>
    <n v="742"/>
    <x v="0"/>
    <x v="21"/>
    <s v="Política de Crecimiento Verde"/>
    <s v="No aplica"/>
    <s v="No aplica"/>
    <s v="1.17"/>
    <s v="Incorporar el desarrollo de la bioeconomía dentro de los programas e instrumentos de desarrollo empresarial (Bioeconomía - Línea de acción 3)."/>
    <x v="2"/>
    <s v="Ministerio de Comercio, Industria y Turismo"/>
    <s v="MinComercio"/>
    <s v="Comercio, Industria y Turismo"/>
    <x v="11"/>
    <d v="2020-01-01T00:00:00"/>
    <d v="2023-12-31T00:00:00"/>
    <n v="1"/>
    <n v="7"/>
    <n v="0"/>
    <n v="0"/>
    <n v="0"/>
  </r>
  <r>
    <n v="743"/>
    <x v="0"/>
    <x v="21"/>
    <s v="Política de Crecimiento Verde"/>
    <s v="No aplica"/>
    <s v="No aplica"/>
    <s v="2.4"/>
    <s v="Actualizar las guías ambientales agropecuarias de manera articulada con los gremios, plataformas y consejos de cadenas a fin de incorporar criterios de crecimiento verde en su planificación y gestión (Productividad del suelo - Línea de acción 14)."/>
    <x v="2"/>
    <s v="Ministerio de Ambiente y Desarrollo Sostenible"/>
    <s v="MinAmbiente"/>
    <s v="Ambiente y Desarrollo Sostenible"/>
    <x v="5"/>
    <d v="2018-07-10T00:00:00"/>
    <d v="2030-07-31T00:00:00"/>
    <n v="2"/>
    <n v="8"/>
    <n v="1"/>
    <n v="0.5"/>
    <n v="0.125"/>
  </r>
  <r>
    <n v="744"/>
    <x v="0"/>
    <x v="21"/>
    <s v="Política de Crecimiento Verde"/>
    <s v="No aplica"/>
    <s v="No aplica"/>
    <s v="4.2"/>
    <s v="Incorporar, a través del desarrollo de alianzas internacionales, los temas de I+D+i para el crecimiento verde dentro de los programas estratégicos institucionales de internacionalización (CTI - Línea de acción 34)."/>
    <x v="0"/>
    <s v="Ministerio de Ciencia Tecnología e Innovación"/>
    <s v="MinCiencias"/>
    <s v="Ciencia y Tecnología"/>
    <x v="1"/>
    <d v="2019-04-02T00:00:00"/>
    <d v="2026-12-31T00:00:00"/>
    <n v="2"/>
    <n v="8"/>
    <n v="0"/>
    <n v="0"/>
    <n v="0"/>
  </r>
  <r>
    <n v="745"/>
    <x v="0"/>
    <x v="21"/>
    <s v="Política de Crecimiento Verde"/>
    <s v="No aplica"/>
    <s v="No aplica"/>
    <s v="1.43"/>
    <s v="Desarrollar un programa de fortalecimiento de capacidades de los extensionistas agropecuarios, que deberá realizarse en el marco del SNIA y se aplicará, entre otros, a los potenciales clústeres del sector forestal (Economía forestal - Línea de acción 8)."/>
    <x v="0"/>
    <s v="Agencia de Desarrollo Rural"/>
    <s v="ADR"/>
    <s v="Agropecuario, Pesquero y Desarrollo Rural"/>
    <x v="7"/>
    <d v="2019-01-01T00:00:00"/>
    <d v="2030-12-01T00:00:00"/>
    <n v="2060"/>
    <n v="8460"/>
    <n v="726"/>
    <n v="0.35242718446601939"/>
    <n v="8.5815602836879432E-2"/>
  </r>
  <r>
    <n v="746"/>
    <x v="0"/>
    <x v="22"/>
    <s v="Política para el mejoramiento de la calidad del aire"/>
    <s v="No aplica"/>
    <s v="No aplica"/>
    <s v="1.7"/>
    <s v="Actualizar los métodos de medición de emisiones contaminantes en vehículos nuevos y en uso con el fin de mejorar el seguimiento y control realizado a las emisiones provenientes del parque automotor."/>
    <x v="2"/>
    <s v="Ministerio de Ambiente y Desarrollo Sostenible"/>
    <s v="MinAmbiente"/>
    <s v="Ambiente y Desarrollo Sostenible"/>
    <x v="5"/>
    <d v="2019-01-01T00:00:00"/>
    <d v="2021-12-31T00:00:00"/>
    <n v="75"/>
    <n v="100"/>
    <n v="32"/>
    <n v="0.42666666666666669"/>
    <n v="0.32"/>
  </r>
  <r>
    <n v="747"/>
    <x v="0"/>
    <x v="22"/>
    <s v="Política para el mejoramiento de la calidad del aire"/>
    <s v="No aplica"/>
    <s v="No aplica"/>
    <s v="1.6"/>
    <s v="Implementar un programa de aseguramiento de la calidad de los combustibles a lo largo de la cadena de distribución."/>
    <x v="1"/>
    <s v="Ministerio de Minas y Energía"/>
    <s v="MinMinas"/>
    <s v="Minas y Energía"/>
    <x v="15"/>
    <d v="2019-01-01T00:00:00"/>
    <d v="2022-12-31T00:00:00"/>
    <n v="60"/>
    <n v="100"/>
    <n v="0"/>
    <n v="0"/>
    <n v="0"/>
  </r>
  <r>
    <n v="748"/>
    <x v="0"/>
    <x v="22"/>
    <s v="Política para el mejoramiento de la calidad del aire"/>
    <s v="No aplica"/>
    <s v="No aplica"/>
    <s v="3.3"/>
    <s v="Actualizar y modernizar el sistema de información de calidad del aire - Sisaire."/>
    <x v="1"/>
    <s v="Instituto de Hidrología, Meteorología y Estudios Ambientales"/>
    <s v="IDEAM"/>
    <s v="Ambiente y Desarrollo Sostenible"/>
    <x v="5"/>
    <d v="2019-01-01T00:00:00"/>
    <d v="2022-12-31T00:00:00"/>
    <n v="50"/>
    <n v="100"/>
    <n v="95"/>
    <n v="1"/>
    <n v="0.95"/>
  </r>
  <r>
    <n v="749"/>
    <x v="0"/>
    <x v="22"/>
    <s v="Política para el mejoramiento de la calidad del aire"/>
    <s v="No aplica"/>
    <s v="No aplica"/>
    <s v="1.11"/>
    <s v="Definir e implementar alternativas para la reducción y el control de las emisiones de los vehículos en circulación."/>
    <x v="2"/>
    <s v="Ministerio de Ambiente y Desarrollo Sostenible"/>
    <s v="MinAmbiente"/>
    <s v="Ambiente y Desarrollo Sostenible"/>
    <x v="5"/>
    <d v="2019-01-01T00:00:00"/>
    <d v="2024-12-31T00:00:00"/>
    <n v="80"/>
    <n v="100"/>
    <n v="50"/>
    <n v="0.625"/>
    <n v="0.5"/>
  </r>
  <r>
    <n v="750"/>
    <x v="0"/>
    <x v="22"/>
    <s v="Política para el mejoramiento de la calidad del aire"/>
    <s v="No aplica"/>
    <s v="No aplica"/>
    <s v="3.10"/>
    <s v="Definir e implementar estrategias para la gobernanza de la calidad del aire."/>
    <x v="0"/>
    <s v="Ministerio de Ambiente y Desarrollo Sostenible"/>
    <s v="MinAmbiente"/>
    <s v="Ambiente y Desarrollo Sostenible"/>
    <x v="5"/>
    <d v="2019-01-01T00:00:00"/>
    <d v="2022-12-31T00:00:00"/>
    <n v="70"/>
    <n v="100"/>
    <n v="30"/>
    <n v="0.42857142857142855"/>
    <n v="0.3"/>
  </r>
  <r>
    <n v="751"/>
    <x v="0"/>
    <x v="22"/>
    <s v="Política para el mejoramiento de la calidad del aire"/>
    <s v="No aplica"/>
    <s v="No aplica"/>
    <s v="3.1"/>
    <s v="Definir e implementar una estrategia nacional para mejorar la generación de inventarios de emisiones de emisiones y modelos de la calidad del aire, a la operación de sistemas de vigilancia de la calidad del aire, al seguimiento y control a las fuentes fijas y móviles de emisión."/>
    <x v="1"/>
    <s v="Ministerio de Ambiente y Desarrollo Sostenible"/>
    <s v="MinAmbiente"/>
    <s v="Ambiente y Desarrollo Sostenible"/>
    <x v="5"/>
    <d v="2020-01-01T00:00:00"/>
    <d v="2021-12-31T00:00:00"/>
    <n v="50"/>
    <n v="100"/>
    <n v="0"/>
    <n v="0"/>
    <n v="0"/>
  </r>
  <r>
    <n v="752"/>
    <x v="0"/>
    <x v="22"/>
    <s v="Política para el mejoramiento de la calidad del aire"/>
    <s v="No aplica"/>
    <s v="No aplica"/>
    <s v="2.5"/>
    <s v="Determinar y reducir las emisiones por la evaporación de los combustibles líquidos en las estaciones de servicio y plantas mayoristas del país."/>
    <x v="1"/>
    <s v="Ministerio de Minas y Energía"/>
    <s v="MinMinas"/>
    <s v="Minas y Energía"/>
    <x v="15"/>
    <d v="2019-01-01T00:00:00"/>
    <d v="2020-12-31T00:00:00"/>
    <n v="100"/>
    <n v="100"/>
    <n v="0"/>
    <n v="0"/>
    <n v="0"/>
  </r>
  <r>
    <n v="753"/>
    <x v="0"/>
    <x v="22"/>
    <s v="Política para el mejoramiento de la calidad del aire"/>
    <s v="No aplica"/>
    <s v="No aplica"/>
    <s v="3.7"/>
    <s v="Elaborar lineamientos para la articulación de acciones para la reducción de contaminantes criterio, de climáticos de vida corta y de gases de efecto invernadero."/>
    <x v="1"/>
    <s v="Ministerio de Ambiente y Desarrollo Sostenible"/>
    <s v="MinAmbiente"/>
    <s v="Ambiente y Desarrollo Sostenible"/>
    <x v="5"/>
    <d v="2020-01-01T00:00:00"/>
    <d v="2020-12-31T00:00:00"/>
    <n v="100"/>
    <n v="100"/>
    <n v="0"/>
    <n v="0"/>
    <n v="0"/>
  </r>
  <r>
    <n v="754"/>
    <x v="0"/>
    <x v="22"/>
    <s v="Política para el mejoramiento de la calidad del aire"/>
    <s v="No aplica"/>
    <s v="No aplica"/>
    <s v="1.3"/>
    <s v="Elaborar una propuesta de modificación a ley que establece el impuesto sobre los vehículos."/>
    <x v="2"/>
    <s v="Ministerio de Transporte"/>
    <s v="MinTransporte"/>
    <s v="Transporte"/>
    <x v="3"/>
    <d v="2019-01-01T00:00:00"/>
    <d v="2019-12-31T00:00:00"/>
    <n v="100"/>
    <n v="100"/>
    <n v="0"/>
    <n v="0"/>
    <n v="0"/>
  </r>
  <r>
    <n v="755"/>
    <x v="0"/>
    <x v="22"/>
    <s v="Política para el mejoramiento de la calidad del aire"/>
    <s v="No aplica"/>
    <s v="No aplica"/>
    <s v="1.10"/>
    <s v="Elaborar una propuesta de modificación al Código Nacional de Transito en lo relacionado con el seguimiento y control a las fuentes móviles."/>
    <x v="2"/>
    <s v="Ministerio de Transporte"/>
    <s v="MinTransporte"/>
    <s v="Transporte"/>
    <x v="3"/>
    <d v="2019-01-01T00:00:00"/>
    <d v="2020-12-31T00:00:00"/>
    <n v="100"/>
    <n v="100"/>
    <n v="0"/>
    <n v="0"/>
    <n v="0"/>
  </r>
  <r>
    <n v="756"/>
    <x v="0"/>
    <x v="22"/>
    <s v="Política para el mejoramiento de la calidad del aire"/>
    <s v="No aplica"/>
    <s v="No aplica"/>
    <s v="1.8"/>
    <s v="Implementar medidas para reducir y eliminar de la evasión de la revisión técnico-mecánica y de emisiones contaminantes."/>
    <x v="2"/>
    <s v="Ministerio de Transporte"/>
    <s v="MinTransporte"/>
    <s v="Transporte"/>
    <x v="3"/>
    <d v="2019-01-01T00:00:00"/>
    <d v="2024-12-31T00:00:00"/>
    <n v="75"/>
    <n v="100"/>
    <n v="25"/>
    <n v="0.33333333333333331"/>
    <n v="0.25"/>
  </r>
  <r>
    <n v="757"/>
    <x v="0"/>
    <x v="22"/>
    <s v="Política para el mejoramiento de la calidad del aire"/>
    <s v="No aplica"/>
    <s v="No aplica"/>
    <s v="3.4"/>
    <s v="Promover el desarrollo de investigaciones que generen insumos a las entidades para el mejoramiento de la calidad del aire y al sector regulado para reducir y controlar las emisiones que generan."/>
    <x v="1"/>
    <s v="Ministerio de Ciencia Tecnología e Innovación"/>
    <s v="MinCiencias"/>
    <s v="Ciencia y Tecnología"/>
    <x v="1"/>
    <d v="2019-01-01T00:00:00"/>
    <d v="2022-12-31T00:00:00"/>
    <n v="50"/>
    <n v="100"/>
    <n v="90"/>
    <n v="1"/>
    <n v="0.9"/>
  </r>
  <r>
    <n v="758"/>
    <x v="0"/>
    <x v="22"/>
    <s v="Política para el mejoramiento de la calidad del aire"/>
    <s v="No aplica"/>
    <s v="No aplica"/>
    <s v="1.2"/>
    <s v="Revisar y ajustar el tiempo de uso del parque automotor del país en función de las emisiones contaminantes generadas."/>
    <x v="0"/>
    <s v="Ministerio de Transporte"/>
    <s v="MinTransporte"/>
    <s v="Transporte"/>
    <x v="3"/>
    <d v="2020-01-01T00:00:00"/>
    <d v="2022-12-31T00:00:00"/>
    <n v="30"/>
    <n v="100"/>
    <n v="0"/>
    <n v="0"/>
    <n v="0"/>
  </r>
  <r>
    <n v="759"/>
    <x v="0"/>
    <x v="22"/>
    <s v="Política para el mejoramiento de la calidad del aire"/>
    <s v="No aplica"/>
    <s v="No aplica"/>
    <s v="1.5"/>
    <s v="Actualizar la reglamentación para reducir el contenido de azufre en los combustibles que se distribuyen en el parque automotor."/>
    <x v="2"/>
    <s v="Ministerio de Minas y Energía"/>
    <s v="MinMinas"/>
    <s v="Minas y Energía"/>
    <x v="15"/>
    <d v="2019-01-01T00:00:00"/>
    <d v="2019-12-31T00:00:00"/>
    <n v="100"/>
    <n v="100"/>
    <n v="70"/>
    <n v="0.7"/>
    <n v="0.7"/>
  </r>
  <r>
    <n v="760"/>
    <x v="0"/>
    <x v="22"/>
    <s v="Política para el mejoramiento de la calidad del aire"/>
    <s v="No aplica"/>
    <s v="No aplica"/>
    <s v="3.9"/>
    <s v="Adoptar tasas retributivas por emisiones contaminantes al aire."/>
    <x v="2"/>
    <s v="Ministerio de Ambiente y Desarrollo Sostenible"/>
    <s v="MinAmbiente"/>
    <s v="Ambiente y Desarrollo Sostenible"/>
    <x v="5"/>
    <d v="2019-01-01T00:00:00"/>
    <d v="2020-12-31T00:00:00"/>
    <n v="100"/>
    <n v="100"/>
    <n v="35"/>
    <n v="0.35"/>
    <n v="0.35"/>
  </r>
  <r>
    <n v="761"/>
    <x v="0"/>
    <x v="22"/>
    <s v="Política para el mejoramiento de la calidad del aire"/>
    <s v="No aplica"/>
    <s v="No aplica"/>
    <s v="1.4"/>
    <s v="Adoptar una estrategia nacional para aumentar la incorporación de tecnologías de cero y bajas emisiones."/>
    <x v="1"/>
    <s v="Ministerio de Ambiente y Desarrollo Sostenible"/>
    <s v="MinAmbiente"/>
    <s v="Ambiente y Desarrollo Sostenible"/>
    <x v="5"/>
    <d v="2019-01-10T00:00:00"/>
    <d v="2028-12-31T00:00:00"/>
    <n v="60"/>
    <n v="100"/>
    <n v="23"/>
    <n v="0.38333333333333336"/>
    <n v="0.23"/>
  </r>
  <r>
    <n v="762"/>
    <x v="0"/>
    <x v="22"/>
    <s v="Política para el mejoramiento de la calidad del aire"/>
    <s v="No aplica"/>
    <s v="No aplica"/>
    <s v="3.6"/>
    <s v="Diseñar e implementar un programa para de capacitación dirigido a las autoridades ambientales regionales y urbanas del país para mejorar la formulación e implementación de planes de prevención, reducción y control de la contaminación del aire."/>
    <x v="1"/>
    <s v="Ministerio de Ambiente y Desarrollo Sostenible"/>
    <s v="MinAmbiente"/>
    <s v="Ambiente y Desarrollo Sostenible"/>
    <x v="5"/>
    <d v="2019-01-01T00:00:00"/>
    <d v="2028-12-31T00:00:00"/>
    <n v="60"/>
    <n v="100"/>
    <n v="50"/>
    <n v="0.83333333333333337"/>
    <n v="0.5"/>
  </r>
  <r>
    <n v="763"/>
    <x v="0"/>
    <x v="22"/>
    <s v="Política para el mejoramiento de la calidad del aire"/>
    <s v="No aplica"/>
    <s v="No aplica"/>
    <s v="3.5"/>
    <s v="Elaborar la metodología de cálculo para estimar la fracción atribuible, carga de la enfermedad, riesgo relativo y la estimación de la población expuesta a la contaminación del aire, a partir de la metodología de la Organización Mundial de la Salud."/>
    <x v="2"/>
    <s v="Ministerio de Salud y Protección Social"/>
    <s v="MinSalud"/>
    <s v="Salud y Protección Social"/>
    <x v="0"/>
    <d v="2023-01-01T00:00:00"/>
    <d v="2026-12-31T00:00:00"/>
    <n v="0"/>
    <n v="100"/>
    <n v="0"/>
    <n v="0"/>
    <n v="0"/>
  </r>
  <r>
    <n v="764"/>
    <x v="0"/>
    <x v="22"/>
    <s v="Política para el mejoramiento de la calidad del aire"/>
    <s v="No aplica"/>
    <s v="No aplica"/>
    <s v="3.8"/>
    <s v="Elaborar lineamientos nacionales para la gestión del riesgo ante la ocurrencia de episodios críticos de contaminación del aire."/>
    <x v="0"/>
    <s v="Ministerio de Ambiente y Desarrollo Sostenible"/>
    <s v="MinAmbiente"/>
    <s v="Ambiente y Desarrollo Sostenible"/>
    <x v="5"/>
    <d v="2019-01-01T00:00:00"/>
    <d v="2020-12-31T00:00:00"/>
    <n v="100"/>
    <n v="100"/>
    <n v="55"/>
    <n v="0.55000000000000004"/>
    <n v="0.55000000000000004"/>
  </r>
  <r>
    <n v="765"/>
    <x v="0"/>
    <x v="22"/>
    <s v="Política para el mejoramiento de la calidad del aire"/>
    <s v="No aplica"/>
    <s v="No aplica"/>
    <s v="2.3"/>
    <s v="Elaborar un plan de trabajo para promover e incentivar el desarrollo de iniciativas en los sectores que se caractericen por el desempeño ambiental tanto en los productos como en los procesos."/>
    <x v="1"/>
    <s v="Ministerio de Ambiente y Desarrollo Sostenible"/>
    <s v="MinAmbiente"/>
    <s v="Ambiente y Desarrollo Sostenible"/>
    <x v="5"/>
    <d v="2019-01-01T00:00:00"/>
    <d v="2019-12-31T00:00:00"/>
    <n v="100"/>
    <n v="100"/>
    <n v="100"/>
    <n v="1"/>
    <n v="1"/>
  </r>
  <r>
    <n v="766"/>
    <x v="0"/>
    <x v="22"/>
    <s v="Política para el mejoramiento de la calidad del aire"/>
    <s v="No aplica"/>
    <s v="No aplica"/>
    <s v="3.2"/>
    <s v="Generar inventario nacional bienal de emisiones de contaminantes criterio."/>
    <x v="2"/>
    <s v="Instituto de Hidrología, Meteorología y Estudios Ambientales"/>
    <s v="IDEAM"/>
    <s v="Ambiente y Desarrollo Sostenible"/>
    <x v="5"/>
    <d v="2019-01-01T00:00:00"/>
    <d v="2028-12-31T00:00:00"/>
    <n v="55"/>
    <n v="100"/>
    <n v="0"/>
    <n v="0"/>
    <n v="0"/>
  </r>
  <r>
    <n v="767"/>
    <x v="0"/>
    <x v="22"/>
    <s v="Política para el mejoramiento de la calidad del aire"/>
    <s v="No aplica"/>
    <s v="No aplica"/>
    <s v="2.2"/>
    <s v="Implementar un programa de buenas prácticas en la industria de producción de coque en el país."/>
    <x v="2"/>
    <s v="Ministerio de Minas y Energía"/>
    <s v="MinMinas"/>
    <s v="Minas y Energía"/>
    <x v="15"/>
    <d v="2020-01-01T00:00:00"/>
    <d v="2025-12-31T00:00:00"/>
    <n v="25"/>
    <n v="100"/>
    <n v="0"/>
    <n v="0"/>
    <n v="0"/>
  </r>
  <r>
    <n v="768"/>
    <x v="0"/>
    <x v="22"/>
    <s v="Política para el mejoramiento de la calidad del aire"/>
    <s v="No aplica"/>
    <s v="No aplica"/>
    <s v="1.1"/>
    <s v="Implementar una estrategia nacional para la renovación y modernización del parque automotor priorizando las categorías altamente contaminantes."/>
    <x v="2"/>
    <s v="Ministerio de Transporte"/>
    <s v="MinTransporte"/>
    <s v="Transporte"/>
    <x v="3"/>
    <d v="2019-01-01T00:00:00"/>
    <d v="2028-12-10T00:00:00"/>
    <n v="50"/>
    <n v="100"/>
    <n v="45"/>
    <n v="0.9"/>
    <n v="0.45"/>
  </r>
  <r>
    <n v="769"/>
    <x v="0"/>
    <x v="22"/>
    <s v="Política para el mejoramiento de la calidad del aire"/>
    <s v="No aplica"/>
    <s v="No aplica"/>
    <s v="1.9"/>
    <s v="Implementar una etiqueta ambiental para los vehículos en función de las emisiones contaminantes con el fin de orientar medidas de movilidad que desincentiven al uso de vehículos contaminantes."/>
    <x v="2"/>
    <s v="Ministerio de Ambiente y Desarrollo Sostenible"/>
    <s v="MinAmbiente"/>
    <s v="Ambiente y Desarrollo Sostenible"/>
    <x v="5"/>
    <d v="2019-01-01T00:00:00"/>
    <d v="2028-12-31T00:00:00"/>
    <n v="80"/>
    <n v="100"/>
    <n v="25"/>
    <n v="0.3125"/>
    <n v="0.25"/>
  </r>
  <r>
    <n v="770"/>
    <x v="0"/>
    <x v="22"/>
    <s v="Política para el mejoramiento de la calidad del aire"/>
    <s v="No aplica"/>
    <s v="No aplica"/>
    <s v="2.6"/>
    <s v="Revisar y ajustar el procedimiento de acceso a los incentivos tributarios para que la industria implemente sistemas de control y reducción de emisiones contaminantes al aire."/>
    <x v="2"/>
    <s v="Ministerio de Ambiente y Desarrollo Sostenible"/>
    <s v="MinAmbiente"/>
    <s v="Ambiente y Desarrollo Sostenible"/>
    <x v="5"/>
    <d v="2019-01-01T00:00:00"/>
    <d v="2021-12-31T00:00:00"/>
    <n v="75"/>
    <n v="100"/>
    <n v="40"/>
    <n v="0.53333333333333333"/>
    <n v="0.4"/>
  </r>
  <r>
    <n v="771"/>
    <x v="0"/>
    <x v="22"/>
    <s v="Política para el mejoramiento de la calidad del aire"/>
    <s v="No aplica"/>
    <s v="No aplica"/>
    <s v="2.1"/>
    <s v="Diseñar e implementar portafolios con las mejores técnicas disponibles y prácticas ambientales orientados a promover procesos productivos sostenibles en la industria."/>
    <x v="2"/>
    <s v="Ministerio de Ambiente y Desarrollo Sostenible"/>
    <s v="MinAmbiente"/>
    <s v="Ambiente y Desarrollo Sostenible"/>
    <x v="5"/>
    <d v="2019-01-01T00:00:00"/>
    <d v="2028-12-31T00:00:00"/>
    <n v="70"/>
    <n v="100"/>
    <n v="45"/>
    <n v="0.6428571428571429"/>
    <n v="0.45"/>
  </r>
  <r>
    <n v="772"/>
    <x v="0"/>
    <x v="22"/>
    <s v="Política para el mejoramiento de la calidad del aire"/>
    <s v="No aplica"/>
    <s v="No aplica"/>
    <s v="2.7"/>
    <s v="Diseñar e implementar una estrategia para facilitar el acceso de las industrias, que incorporen mejores técnicas disponibles y prácticas ambientales en sus procesos productivos, a recursos financieros de crédito."/>
    <x v="2"/>
    <s v="Ministerio de Ambiente y Desarrollo Sostenible"/>
    <s v="MinAmbiente"/>
    <s v="Ambiente y Desarrollo Sostenible"/>
    <x v="5"/>
    <d v="2020-01-01T00:00:00"/>
    <d v="2021-12-31T00:00:00"/>
    <n v="40"/>
    <n v="100"/>
    <n v="0"/>
    <n v="0"/>
    <n v="0"/>
  </r>
  <r>
    <n v="773"/>
    <x v="0"/>
    <x v="22"/>
    <s v="Política para el mejoramiento de la calidad del aire"/>
    <s v="No aplica"/>
    <s v="No aplica"/>
    <s v="2.4"/>
    <s v="Elaborar lineamientos nacionales que faciliten la incorporación de las áreas de alta contaminación del aire en la reglamentación de usos industriales en los planes de ordenamiento territorial."/>
    <x v="0"/>
    <s v="Ministerio de Ambiente y Desarrollo Sostenible"/>
    <s v="MinAmbiente"/>
    <s v="Ambiente y Desarrollo Sostenible"/>
    <x v="5"/>
    <d v="2019-01-01T00:00:00"/>
    <d v="2021-12-31T00:00:00"/>
    <n v="75"/>
    <n v="100"/>
    <n v="30"/>
    <n v="0.4"/>
    <n v="0.3"/>
  </r>
  <r>
    <n v="774"/>
    <x v="0"/>
    <x v="23"/>
    <s v="Estrategia para el Desarrollo Integral del Departamento de La Guajira y sus pueblos indígenas"/>
    <s v="No aplica"/>
    <s v="No aplica"/>
    <s v="3.32"/>
    <s v="Actualizar el banco de buenas prácticas en participación para que las administraciones territoriales de La Guajira puedan replicar las experiencias que más se ajusten a sus necesidades."/>
    <x v="0"/>
    <s v="Departamento Administrativo de la Función Pública"/>
    <s v="DAFP"/>
    <s v="Función Pública"/>
    <x v="20"/>
    <d v="2019-01-01T00:00:00"/>
    <d v="2022-12-31T00:00:00"/>
    <n v="100"/>
    <n v="100"/>
    <n v="0"/>
    <n v="0"/>
    <n v="0"/>
  </r>
  <r>
    <n v="775"/>
    <x v="0"/>
    <x v="23"/>
    <s v="Estrategia para el Desarrollo Integral del Departamento de La Guajira y sus pueblos indígenas"/>
    <s v="No aplica"/>
    <s v="No aplica"/>
    <s v="3.20"/>
    <s v="Brindar asistencia técnica a los entes territoriales de La Guajira en los procesos de consulta previa de los proyectos, obras o actividades con las comunidades negras del deparrtamento."/>
    <x v="2"/>
    <s v="Ministerio del Interior"/>
    <s v="MinInterior"/>
    <s v="Interior"/>
    <x v="4"/>
    <d v="2019-01-01T00:00:00"/>
    <d v="2022-12-31T00:00:00"/>
    <n v="100"/>
    <n v="100"/>
    <n v="0"/>
    <n v="0"/>
    <n v="0"/>
  </r>
  <r>
    <n v="776"/>
    <x v="0"/>
    <x v="23"/>
    <s v="Estrategia para el Desarrollo Integral del Departamento de La Guajira y sus pueblos indígenas"/>
    <s v="No aplica"/>
    <s v="No aplica"/>
    <s v="3.31"/>
    <s v="Desarrollar metodologías para que las autoridades de La Guajira promuevan procesos participativos de control social a la gestión pública y rendición de cuentas y asesorar su implementación."/>
    <x v="1"/>
    <s v="Departamento Administrativo de la Función Pública"/>
    <s v="DAFP"/>
    <s v="Función Pública"/>
    <x v="20"/>
    <d v="2018-08-06T00:00:00"/>
    <d v="2018-12-31T00:00:00"/>
    <n v="60"/>
    <n v="100"/>
    <n v="60"/>
    <n v="1"/>
    <n v="0.6"/>
  </r>
  <r>
    <n v="777"/>
    <x v="0"/>
    <x v="23"/>
    <s v="Estrategia para el Desarrollo Integral del Departamento de La Guajira y sus pueblos indígenas"/>
    <s v="No aplica"/>
    <s v="No aplica"/>
    <s v="3.26"/>
    <s v="Asesorar, a través de capacitación, comunicación virtual y visitas técnicas, la construcción de los mapas de riesgos de corrupción y del Plan Anticorrupción y de Atención al Ciudadano (PAAC), con el propósito de que las entidades de La Guajira implementen esta herramienta en debida forma."/>
    <x v="2"/>
    <s v="Departamento Administrativo de la Presidencia de la República"/>
    <s v="DAPRE"/>
    <s v="Presidencia de la República"/>
    <x v="10"/>
    <d v="2018-08-06T00:00:00"/>
    <d v="2019-12-31T00:00:00"/>
    <n v="15"/>
    <n v="15"/>
    <n v="16"/>
    <n v="1"/>
    <n v="1"/>
  </r>
  <r>
    <n v="778"/>
    <x v="0"/>
    <x v="23"/>
    <s v="Estrategia para el Desarrollo Integral del Departamento de La Guajira y sus pueblos indígenas"/>
    <s v="No aplica"/>
    <s v="No aplica"/>
    <s v="3.27"/>
    <s v="Brindar asesoría y acompañamiento en la implementación de la Ley 1712 de 2014 en las entidades territoriales de La Guajira, para contribuir en la implementación de los estándares de transparencia y acceso a la información."/>
    <x v="0"/>
    <s v="Departamento Administrativo de la Presidencia de la República"/>
    <s v="DAPRE"/>
    <s v="Presidencia de la República"/>
    <x v="10"/>
    <d v="2018-08-06T00:00:00"/>
    <d v="2021-12-31T00:00:00"/>
    <n v="11"/>
    <n v="15"/>
    <n v="4"/>
    <n v="0.36363636363636365"/>
    <n v="0.26666666666666666"/>
  </r>
  <r>
    <n v="779"/>
    <x v="0"/>
    <x v="23"/>
    <s v="Estrategia para el Desarrollo Integral del Departamento de La Guajira y sus pueblos indígenas"/>
    <s v="No aplica"/>
    <s v="No aplica"/>
    <s v="3.30"/>
    <s v="Capacitar a la población de La Guajira en temas relacionados con la acción comunal para fortalecer su participación en este tipo de instancias."/>
    <x v="0"/>
    <s v="Ministerio del Interior"/>
    <s v="MinInterior"/>
    <s v="Interior"/>
    <x v="4"/>
    <d v="2019-01-01T00:00:00"/>
    <d v="2021-12-31T00:00:00"/>
    <n v="100"/>
    <n v="150"/>
    <n v="0"/>
    <n v="0"/>
    <n v="0"/>
  </r>
  <r>
    <n v="780"/>
    <x v="0"/>
    <x v="23"/>
    <s v="Estrategia para el Desarrollo Integral del Departamento de La Guajira y sus pueblos indígenas"/>
    <s v="No aplica"/>
    <s v="No aplica"/>
    <s v="3.29"/>
    <s v="Capacitar a la población de La Guajira en temas de participación ciudadana y control social para fortalecer el control ciudadano de los recursos públicos."/>
    <x v="0"/>
    <s v="Ministerio del Interior"/>
    <s v="MinInterior"/>
    <s v="Interior"/>
    <x v="4"/>
    <d v="2019-01-01T00:00:00"/>
    <d v="2022-12-31T00:00:00"/>
    <n v="100"/>
    <n v="200"/>
    <n v="91"/>
    <n v="0.91"/>
    <n v="0.45500000000000002"/>
  </r>
  <r>
    <n v="781"/>
    <x v="0"/>
    <x v="23"/>
    <s v="Estrategia para el Desarrollo Integral del Departamento de La Guajira y sus pueblos indígenas"/>
    <s v="No aplica"/>
    <s v="No aplica"/>
    <s v="3.23"/>
    <s v="Suscribir compromisos de integridad con servidores públicos y contratistas en el departamento de La Guajria para fortalecer su compromiso en términos de transparencia, lucha contra la corrupción e integridad."/>
    <x v="0"/>
    <s v="Departamento Administrativo de la Presidencia de la República"/>
    <s v="DAPRE"/>
    <s v="Presidencia de la República"/>
    <x v="10"/>
    <d v="2019-01-01T00:00:00"/>
    <d v="2019-12-31T00:00:00"/>
    <n v="2000"/>
    <n v="2000"/>
    <n v="0"/>
    <n v="0"/>
    <n v="0"/>
  </r>
  <r>
    <n v="782"/>
    <x v="0"/>
    <x v="23"/>
    <s v="Estrategia para el Desarrollo Integral del Departamento de La Guajira y sus pueblos indígenas"/>
    <s v="No aplica"/>
    <s v="No aplica"/>
    <s v="3.18"/>
    <s v="Promover la inscripción de proyectos con enfoque diferencial en el banco de proyectos municipal para ser financiados con la asignación especial del Sistema General de Participaciones para Reguardos Indígenas (AESGPRI) a través de la estrategia de enlaces territoriales."/>
    <x v="1"/>
    <s v="Departamento Nacional de Planeación"/>
    <s v="DNP"/>
    <s v="Planeación"/>
    <x v="9"/>
    <d v="2018-08-06T00:00:00"/>
    <d v="2019-12-31T00:00:00"/>
    <n v="29"/>
    <n v="29"/>
    <n v="0"/>
    <n v="0"/>
    <n v="0"/>
  </r>
  <r>
    <n v="783"/>
    <x v="0"/>
    <x v="23"/>
    <s v="Estrategia para el Desarrollo Integral del Departamento de La Guajira y sus pueblos indígenas"/>
    <s v="No aplica"/>
    <s v="No aplica"/>
    <s v="3.17"/>
    <s v="Brindar asistencia técnica al departamento de La Guajira para el fortalecimiento de su capacidad de prestar asistencia técnica a los municipios en la incorporación del enfoque diferencial étnico."/>
    <x v="1"/>
    <s v="Departamento Nacional de Planeación"/>
    <s v="DNP"/>
    <s v="Planeación"/>
    <x v="9"/>
    <d v="2018-08-06T00:00:00"/>
    <d v="2019-12-31T00:00:00"/>
    <n v="4"/>
    <n v="4"/>
    <n v="0"/>
    <n v="0"/>
    <n v="0"/>
  </r>
  <r>
    <n v="784"/>
    <x v="0"/>
    <x v="23"/>
    <s v="Estrategia para el Desarrollo Integral del Departamento de La Guajira y sus pueblos indígenas"/>
    <s v="No aplica"/>
    <s v="No aplica"/>
    <s v="3.24"/>
    <s v="Implementar la metodologia para desarrollar control social en La Guajira, con el fin de fortalecer las capacidades de la ciudadania para incidir en la gestión pública."/>
    <x v="1"/>
    <s v="Departamento Administrativo de la Presidencia de la República"/>
    <s v="DAPRE"/>
    <s v="Presidencia de la República"/>
    <x v="10"/>
    <d v="2018-08-06T00:00:00"/>
    <d v="2019-12-31T00:00:00"/>
    <n v="4"/>
    <n v="4"/>
    <n v="0"/>
    <n v="0"/>
    <n v="0"/>
  </r>
  <r>
    <n v="785"/>
    <x v="0"/>
    <x v="23"/>
    <s v="Estrategia para el Desarrollo Integral del Departamento de La Guajira y sus pueblos indígenas"/>
    <s v="No aplica"/>
    <s v="No aplica"/>
    <s v="3.21"/>
    <s v="Brindar asistencia técnica a los Consejos Comunitarios y Organizaciones de Comunidades Negras y Afrocolombianas de La Guajira en planes de etnodesarrollo con enfoque diferencial étnico."/>
    <x v="1"/>
    <s v="Ministerio del Interior"/>
    <s v="MinInterior"/>
    <s v="Interior"/>
    <x v="4"/>
    <d v="2019-01-01T00:00:00"/>
    <d v="2022-12-31T00:00:00"/>
    <n v="3"/>
    <n v="5"/>
    <n v="0"/>
    <n v="0"/>
    <n v="0"/>
  </r>
  <r>
    <n v="786"/>
    <x v="0"/>
    <x v="23"/>
    <s v="Estrategia para el Desarrollo Integral del Departamento de La Guajira y sus pueblos indígenas"/>
    <s v="No aplica"/>
    <s v="No aplica"/>
    <s v="3.22"/>
    <s v="Brindar asistencia técnica en gobernabilidad de sus derechos a los Consejos Comunitarios y Organizaciones de Comunidades Negras y Afrocolombianas de La Guajira."/>
    <x v="1"/>
    <s v="Ministerio del Interior"/>
    <s v="MinInterior"/>
    <s v="Interior"/>
    <x v="4"/>
    <d v="2019-01-01T00:00:00"/>
    <d v="2022-12-31T00:00:00"/>
    <n v="3"/>
    <n v="5"/>
    <n v="0"/>
    <n v="0"/>
    <n v="0"/>
  </r>
  <r>
    <n v="787"/>
    <x v="0"/>
    <x v="23"/>
    <s v="Estrategia para el Desarrollo Integral del Departamento de La Guajira y sus pueblos indígenas"/>
    <s v="No aplica"/>
    <s v="No aplica"/>
    <s v="3.28"/>
    <s v="Asistir técnicamente a las entidades territoriales de La Guajira en la implementación de los Consejos Territoriales de Participación, previstos en la Ley 1757 de 2015, como instancias de la ciudadanía para ejercer control social a la administración pública."/>
    <x v="0"/>
    <s v="Ministerio del Interior"/>
    <s v="MinInterior"/>
    <s v="Interior"/>
    <x v="4"/>
    <d v="2019-01-01T00:00:00"/>
    <d v="2019-12-31T00:00:00"/>
    <n v="6"/>
    <n v="6"/>
    <n v="4"/>
    <n v="0.66666666666666663"/>
    <n v="0.66666666666666663"/>
  </r>
  <r>
    <n v="788"/>
    <x v="0"/>
    <x v="23"/>
    <s v="Estrategia para el Desarrollo Integral del Departamento de La Guajira y sus pueblos indígenas"/>
    <s v="No aplica"/>
    <s v="No aplica"/>
    <s v="3.25"/>
    <s v="Revisar y retroalimentar tecnicamente los informes de gestión semestral presentados por la Comisión Regional de Moralización de La Guajira, con el propósito de monitorear la coordinación institucional entre los órganos de control que allí participan."/>
    <x v="0"/>
    <s v="Departamento Administrativo de la Presidencia de la República"/>
    <s v="DAPRE"/>
    <s v="Presidencia de la República"/>
    <x v="10"/>
    <d v="2018-08-06T00:00:00"/>
    <d v="2021-12-31T00:00:00"/>
    <n v="6"/>
    <n v="8"/>
    <n v="0"/>
    <n v="0"/>
    <n v="0"/>
  </r>
  <r>
    <n v="789"/>
    <x v="0"/>
    <x v="23"/>
    <s v="Estrategia para el Desarrollo Integral del Departamento de La Guajira y sus pueblos indígenas"/>
    <s v="No aplica"/>
    <s v="No aplica"/>
    <s v="3.19"/>
    <s v="Capacitar a la población de La Guajira en temas administración pública enfatizando en el ámbito territorial, dando prioridad a población indígena."/>
    <x v="0"/>
    <s v="Escuela Superior de la Administración Pública"/>
    <s v="ESAP"/>
    <s v="Función Pública"/>
    <x v="20"/>
    <d v="2018-08-06T00:00:00"/>
    <d v="2022-12-31T00:00:00"/>
    <n v="5"/>
    <n v="9"/>
    <n v="3"/>
    <n v="0.6"/>
    <n v="0.33333333333333331"/>
  </r>
  <r>
    <n v="790"/>
    <x v="0"/>
    <x v="23"/>
    <s v="Estrategia para el Desarrollo Integral del Departamento de La Guajira y sus pueblos indígenas"/>
    <s v="No aplica"/>
    <s v="No aplica"/>
    <s v="1.29"/>
    <s v="Realizar el diagnóstico de la oferta institucional en salud y nutrición en La Guajira para organizar de forma óptima su prestación en el departamento."/>
    <x v="1"/>
    <s v="Ministerio de Salud y Protección Social"/>
    <s v="MinSalud"/>
    <s v="Salud y Protección Social"/>
    <x v="0"/>
    <d v="2018-08-06T00:00:00"/>
    <d v="2018-12-31T00:00:00"/>
    <n v="1"/>
    <n v="1"/>
    <n v="1"/>
    <n v="1"/>
    <n v="1"/>
  </r>
  <r>
    <n v="791"/>
    <x v="0"/>
    <x v="23"/>
    <s v="Estrategia para el Desarrollo Integral del Departamento de La Guajira y sus pueblos indígenas"/>
    <s v="No aplica"/>
    <s v="No aplica"/>
    <s v="3.4"/>
    <s v="Acompañar técnicamente la implementación de proyectos tipo para la inversión de recursos del Sistema General de Regalías en el departamento de La Guajira."/>
    <x v="1"/>
    <s v="Departamento Nacional de Planeación"/>
    <s v="DNP"/>
    <s v="Planeación"/>
    <x v="9"/>
    <d v="2018-08-06T00:00:00"/>
    <d v="2019-07-30T00:00:00"/>
    <n v="10"/>
    <n v="10"/>
    <n v="1"/>
    <n v="0.1"/>
    <n v="0.1"/>
  </r>
  <r>
    <n v="792"/>
    <x v="0"/>
    <x v="23"/>
    <s v="Estrategia para el Desarrollo Integral del Departamento de La Guajira y sus pueblos indígenas"/>
    <s v="No aplica"/>
    <s v="No aplica"/>
    <s v="1.40"/>
    <s v="Acompañar a las entidades territoriales certificadas en educación de La Guajira en la postulación de predios de infraestructura para población indígena, según términos de la Ley 21 y/o en la formulación de proyectos para ser financiados con otros recursos."/>
    <x v="1"/>
    <s v="Ministerio de Educación Nacional"/>
    <s v="MinEducación"/>
    <s v="Educación"/>
    <x v="13"/>
    <d v="2018-08-06T00:00:00"/>
    <d v="2018-12-31T00:00:00"/>
    <n v="100"/>
    <n v="100"/>
    <n v="100"/>
    <n v="1"/>
    <n v="1"/>
  </r>
  <r>
    <n v="793"/>
    <x v="0"/>
    <x v="23"/>
    <s v="Estrategia para el Desarrollo Integral del Departamento de La Guajira y sus pueblos indígenas"/>
    <s v="No aplica"/>
    <s v="No aplica"/>
    <s v="1.71"/>
    <s v="Acompañar los procesos de concertación y consulta que se requieran con las autoridades tradicionales de La Guajira para la implementación del piloto de articulación de servicios sociales en establecimientos etnoeducativos de la zona rural."/>
    <x v="1"/>
    <s v="Ministerio del Interior"/>
    <s v="MinInterior"/>
    <s v="Interior"/>
    <x v="4"/>
    <d v="2019-02-01T00:00:00"/>
    <d v="2020-12-31T00:00:00"/>
    <n v="100"/>
    <n v="100"/>
    <n v="0"/>
    <n v="0"/>
    <n v="0"/>
  </r>
  <r>
    <n v="794"/>
    <x v="0"/>
    <x v="23"/>
    <s v="Estrategia para el Desarrollo Integral del Departamento de La Guajira y sus pueblos indígenas"/>
    <s v="No aplica"/>
    <s v="No aplica"/>
    <s v="1.34"/>
    <s v="Asistir técnicamente a la Secretaría de Salud de La Guajira para la implementación de la ruta integral para la promoción y mantenimiento de la salud y la ruta integral de atencion en salud materno - perinatal, en el marco de la implementación del MIAS."/>
    <x v="1"/>
    <s v="Ministerio de Salud y Protección Social"/>
    <s v="MinSalud"/>
    <s v="Salud y Protección Social"/>
    <x v="0"/>
    <d v="2018-08-06T00:00:00"/>
    <d v="2022-12-30T00:00:00"/>
    <n v="100"/>
    <n v="100"/>
    <n v="100"/>
    <n v="1"/>
    <n v="1"/>
  </r>
  <r>
    <n v="795"/>
    <x v="0"/>
    <x v="23"/>
    <s v="Estrategia para el Desarrollo Integral del Departamento de La Guajira y sus pueblos indígenas"/>
    <s v="No aplica"/>
    <s v="No aplica"/>
    <s v="1.28"/>
    <s v="Construir el modelo de salud propio e intercultural para el pueblo wayuu."/>
    <x v="1"/>
    <s v="Ministerio de Salud y Protección Social"/>
    <s v="MinSalud"/>
    <s v="Salud y Protección Social"/>
    <x v="0"/>
    <d v="2018-08-06T00:00:00"/>
    <d v="2022-12-15T00:00:00"/>
    <n v="66"/>
    <n v="100"/>
    <n v="33"/>
    <n v="0.5"/>
    <n v="0.33"/>
  </r>
  <r>
    <n v="796"/>
    <x v="0"/>
    <x v="23"/>
    <s v="Estrategia para el Desarrollo Integral del Departamento de La Guajira y sus pueblos indígenas"/>
    <s v="No aplica"/>
    <s v="No aplica"/>
    <s v="1.65"/>
    <s v="Coordinar a las entidades nacionales para la implementación de un piloto de articulación de servicios sociales en establecimientos etnoeducativos de la zona rural de La Guajira, focalizados conjuntamente entre el Gobierno nacional y las autoridades tradicionales."/>
    <x v="1"/>
    <s v="Departamento Nacional de Planeación"/>
    <s v="DNP"/>
    <s v="Planeación"/>
    <x v="9"/>
    <d v="2019-02-01T00:00:00"/>
    <d v="2020-12-31T00:00:00"/>
    <n v="100"/>
    <n v="100"/>
    <n v="100"/>
    <n v="1"/>
    <n v="1"/>
  </r>
  <r>
    <n v="797"/>
    <x v="0"/>
    <x v="23"/>
    <s v="Estrategia para el Desarrollo Integral del Departamento de La Guajira y sus pueblos indígenas"/>
    <s v="No aplica"/>
    <s v="No aplica"/>
    <s v="1.70"/>
    <s v="Definir concertadamente con las autoridades tradicionales el sostenimiento de las soluciones de agua potable implementadas en los establecimientos etnoeducativos focalizados para el piloto de articulación de servicios sociales en comunidades indígenas de la zona rural de La Guajira."/>
    <x v="1"/>
    <s v="Ministerio de Vivienda, Ciudad y Territorio"/>
    <s v="MinVivienda"/>
    <s v="Vivienda, Ciudad y Territorio"/>
    <x v="6"/>
    <d v="2019-02-01T00:00:00"/>
    <d v="2020-12-31T00:00:00"/>
    <n v="100"/>
    <n v="100"/>
    <n v="40"/>
    <n v="0.4"/>
    <n v="0.4"/>
  </r>
  <r>
    <n v="798"/>
    <x v="0"/>
    <x v="23"/>
    <s v="Estrategia para el Desarrollo Integral del Departamento de La Guajira y sus pueblos indígenas"/>
    <s v="No aplica"/>
    <s v="No aplica"/>
    <s v="1.43"/>
    <s v="Diseñar un modelo educativo flexible que apoye el desarrollo de los aprendizajes con enfoque diferencial en el departamento de La Guajira."/>
    <x v="1"/>
    <s v="Ministerio de Educación Nacional"/>
    <s v="MinEducación"/>
    <s v="Educación"/>
    <x v="13"/>
    <d v="2021-01-01T00:00:00"/>
    <d v="2022-06-30T00:00:00"/>
    <n v="0"/>
    <n v="100"/>
    <n v="0"/>
    <n v="0"/>
    <n v="0"/>
  </r>
  <r>
    <n v="799"/>
    <x v="0"/>
    <x v="23"/>
    <s v="Estrategia para el Desarrollo Integral del Departamento de La Guajira y sus pueblos indígenas"/>
    <s v="No aplica"/>
    <s v="No aplica"/>
    <s v="3.7"/>
    <s v="Formular, en conjunto con la administración departamental, el plan estadístico para el departamento con el fin de identificar las estrategias que permitan potenciar la producción estadística con enfoque diferencial en La Guajira."/>
    <x v="0"/>
    <s v="Departamento Administrativo Nacional de Estadística"/>
    <s v="DANE"/>
    <s v="Estadísticas"/>
    <x v="14"/>
    <d v="2019-01-01T00:00:00"/>
    <d v="2020-06-01T00:00:00"/>
    <n v="100"/>
    <n v="100"/>
    <n v="30"/>
    <n v="0.3"/>
    <n v="0.3"/>
  </r>
  <r>
    <n v="800"/>
    <x v="0"/>
    <x v="23"/>
    <s v="Estrategia para el Desarrollo Integral del Departamento de La Guajira y sus pueblos indígenas"/>
    <s v="No aplica"/>
    <s v="No aplica"/>
    <s v="3.6"/>
    <s v="Formular, en conjunto con la administración departamental, una línea de base de indicadores para La Guajira enfocada en las necesidades específicas del departamento en materia de información estadística, con respecto a las temáticas de seguridad alimentaria y calidad de vida, con énfasis en las comunidades indígenas y la población rural."/>
    <x v="1"/>
    <s v="Departamento Administrativo Nacional de Estadística"/>
    <s v="DANE"/>
    <s v="Estadísticas"/>
    <x v="14"/>
    <d v="2019-01-01T00:00:00"/>
    <d v="2020-06-01T00:00:00"/>
    <n v="100"/>
    <n v="100"/>
    <n v="75"/>
    <n v="0.75"/>
    <n v="0.75"/>
  </r>
  <r>
    <n v="801"/>
    <x v="0"/>
    <x v="23"/>
    <s v="Estrategia para el Desarrollo Integral del Departamento de La Guajira y sus pueblos indígenas"/>
    <s v="No aplica"/>
    <s v="No aplica"/>
    <s v="1.69"/>
    <s v="Gestionar la atención en salud con las ESE del departamento en los establecimientos etnoeducativos focalizados para el piloto de articulación de servicios sociales en comunidades indígenas de la zona rural de La Guajira, en el marco de la implementación del Modelo Integral de Atención en Salud (MIAS) con enfoque diferencial."/>
    <x v="1"/>
    <s v="Ministerio de Salud y Protección Social"/>
    <s v="MinSalud"/>
    <s v="Salud y Protección Social"/>
    <x v="0"/>
    <d v="2019-02-01T00:00:00"/>
    <d v="2020-12-31T00:00:00"/>
    <n v="100"/>
    <n v="100"/>
    <n v="0"/>
    <n v="0"/>
    <n v="0"/>
  </r>
  <r>
    <n v="802"/>
    <x v="0"/>
    <x v="23"/>
    <s v="Estrategia para el Desarrollo Integral del Departamento de La Guajira y sus pueblos indígenas"/>
    <s v="No aplica"/>
    <s v="No aplica"/>
    <s v="3.12"/>
    <s v="Implementar el componente de fortalecimiento organizativo y de gobierno propio de los planes de salvaguarda wayuu y wiwa."/>
    <x v="0"/>
    <s v="Ministerio del Interior"/>
    <s v="MinInterior"/>
    <s v="Interior"/>
    <x v="4"/>
    <d v="2019-01-01T00:00:00"/>
    <d v="2022-12-31T00:00:00"/>
    <n v="50"/>
    <n v="100"/>
    <n v="0"/>
    <n v="0"/>
    <n v="0"/>
  </r>
  <r>
    <n v="803"/>
    <x v="0"/>
    <x v="23"/>
    <s v="Estrategia para el Desarrollo Integral del Departamento de La Guajira y sus pueblos indígenas"/>
    <s v="No aplica"/>
    <s v="No aplica"/>
    <s v="3.13"/>
    <s v="Implementar el componente de fortalecimiento organizativo y de gobierno propio del plan de salvaguarda del pueblo kogui."/>
    <x v="0"/>
    <s v="Ministerio del Interior"/>
    <s v="MinInterior"/>
    <s v="Interior"/>
    <x v="4"/>
    <d v="2019-01-01T00:00:00"/>
    <d v="2022-12-31T00:00:00"/>
    <n v="50"/>
    <n v="100"/>
    <n v="0"/>
    <n v="0"/>
    <n v="0"/>
  </r>
  <r>
    <n v="804"/>
    <x v="0"/>
    <x v="23"/>
    <s v="Estrategia para el Desarrollo Integral del Departamento de La Guajira y sus pueblos indígenas"/>
    <s v="No aplica"/>
    <s v="No aplica"/>
    <s v="1.33"/>
    <s v="Implementar la ruta de atención integral a los niños menores de 5 años con desnutrición aguda y severa en el marco de la implementación del Modelo Integral de Atención en Salud (MIAS)."/>
    <x v="1"/>
    <s v="Ministerio de Salud y Protección Social"/>
    <s v="MinSalud"/>
    <s v="Salud y Protección Social"/>
    <x v="0"/>
    <d v="2018-08-06T00:00:00"/>
    <d v="2022-12-31T00:00:00"/>
    <n v="60"/>
    <n v="100"/>
    <n v="100"/>
    <n v="1"/>
    <n v="1"/>
  </r>
  <r>
    <n v="805"/>
    <x v="0"/>
    <x v="23"/>
    <s v="Estrategia para el Desarrollo Integral del Departamento de La Guajira y sus pueblos indígenas"/>
    <s v="No aplica"/>
    <s v="No aplica"/>
    <s v="3.8"/>
    <s v="Implementar un sistema de información interinstitucional georreferenciado para el departamento de La Guajira con énfasis en la población wayuu."/>
    <x v="1"/>
    <s v="Departamento Administrativo para la Prosperidad Social"/>
    <s v="DPS"/>
    <s v="Inclusión Social y Reconciliación"/>
    <x v="16"/>
    <d v="2018-08-06T00:00:00"/>
    <d v="2018-12-31T00:00:00"/>
    <n v="100"/>
    <n v="100"/>
    <n v="100"/>
    <n v="1"/>
    <n v="1"/>
  </r>
  <r>
    <n v="806"/>
    <x v="0"/>
    <x v="23"/>
    <s v="Estrategia para el Desarrollo Integral del Departamento de La Guajira y sus pueblos indígenas"/>
    <s v="No aplica"/>
    <s v="No aplica"/>
    <s v="1.30"/>
    <s v="Organizar la oferta institucional en salud y nutrición a partir de un esquema óptimo para el departamento de manera articulada, teniendo en cuenta sus características territoriales y culturales."/>
    <x v="1"/>
    <s v="Ministerio de Salud y Protección Social"/>
    <s v="MinSalud"/>
    <s v="Salud y Protección Social"/>
    <x v="0"/>
    <d v="2018-08-06T00:00:00"/>
    <d v="2020-12-31T00:00:00"/>
    <n v="100"/>
    <n v="100"/>
    <n v="100"/>
    <n v="1"/>
    <n v="1"/>
  </r>
  <r>
    <n v="807"/>
    <x v="0"/>
    <x v="23"/>
    <s v="Estrategia para el Desarrollo Integral del Departamento de La Guajira y sus pueblos indígenas"/>
    <s v="No aplica"/>
    <s v="No aplica"/>
    <s v="1.32"/>
    <s v="Realizar acompañamiento tecnico a los Municipios de la Alta Guajira para la implementación del Programa de Atención Integral en Salud y Nutrición con Enfoque Comunitario de forma pertinente territorial y culturalmente."/>
    <x v="1"/>
    <s v="Ministerio de Salud y Protección Social"/>
    <s v="MinSalud"/>
    <s v="Salud y Protección Social"/>
    <x v="0"/>
    <d v="2018-08-06T00:00:00"/>
    <d v="2022-12-31T00:00:00"/>
    <n v="100"/>
    <n v="100"/>
    <n v="100"/>
    <n v="1"/>
    <n v="1"/>
  </r>
  <r>
    <n v="808"/>
    <x v="0"/>
    <x v="23"/>
    <s v="Estrategia para el Desarrollo Integral del Departamento de La Guajira y sus pueblos indígenas"/>
    <s v="No aplica"/>
    <s v="No aplica"/>
    <s v="3.15"/>
    <s v="Realizar un espacio de construcción técnica colectiva para fortalecer a las comunidades indígenas de La Guajira en el conocimiento y apropiación del Decreto 1953 de 2014."/>
    <x v="1"/>
    <s v="Ministerio del Interior"/>
    <s v="MinInterior"/>
    <s v="Interior"/>
    <x v="4"/>
    <d v="2019-01-01T00:00:00"/>
    <d v="2019-12-31T00:00:00"/>
    <n v="100"/>
    <n v="100"/>
    <n v="0"/>
    <n v="0"/>
    <n v="0"/>
  </r>
  <r>
    <n v="809"/>
    <x v="0"/>
    <x v="23"/>
    <s v="Estrategia para el Desarrollo Integral del Departamento de La Guajira y sus pueblos indígenas"/>
    <s v="No aplica"/>
    <s v="No aplica"/>
    <s v="1.58"/>
    <s v="Fortalecer la implementación de la estrategia de prevención del embarazo en la adolescencia en el departamento de La Guajira, en conjunto con los entes territoriales priorizados."/>
    <x v="1"/>
    <s v="Instituto Colombiano de Bienestar Familiar"/>
    <s v="ICBF"/>
    <s v="Inclusión Social y Reconciliación"/>
    <x v="16"/>
    <d v="2018-08-06T00:00:00"/>
    <d v="2022-12-31T00:00:00"/>
    <n v="11"/>
    <n v="11"/>
    <n v="4"/>
    <n v="0.36363636363636365"/>
    <n v="0.36363636363636365"/>
  </r>
  <r>
    <n v="810"/>
    <x v="0"/>
    <x v="23"/>
    <s v="Estrategia para el Desarrollo Integral del Departamento de La Guajira y sus pueblos indígenas"/>
    <s v="No aplica"/>
    <s v="No aplica"/>
    <s v="3.14"/>
    <s v="Asistir técnicamente a resguardos indígenas de La Guajira en temas relacionados a la Asignación Especial Sistema General de Participación para Resguardos Indígenas (AESGPRI)."/>
    <x v="1"/>
    <s v="Ministerio del Interior"/>
    <s v="MinInterior"/>
    <s v="Interior"/>
    <x v="4"/>
    <d v="2019-01-01T00:00:00"/>
    <d v="2022-12-31T00:00:00"/>
    <n v="6"/>
    <n v="12"/>
    <n v="11"/>
    <n v="1"/>
    <n v="0.91666666666666663"/>
  </r>
  <r>
    <n v="811"/>
    <x v="0"/>
    <x v="23"/>
    <s v="Estrategia para el Desarrollo Integral del Departamento de La Guajira y sus pueblos indígenas"/>
    <s v="No aplica"/>
    <s v="No aplica"/>
    <s v="1.38"/>
    <s v="Mejorar aulas y espacios complementarios para reducir el déficit de infraestructura educativa, manteniendo pertinencia cultural apropiada a la región."/>
    <x v="1"/>
    <s v="Ministerio de Educación Nacional"/>
    <s v="MinEducación"/>
    <s v="Educación"/>
    <x v="13"/>
    <d v="2018-08-06T00:00:00"/>
    <d v="2018-12-31T00:00:00"/>
    <n v="12"/>
    <n v="12"/>
    <n v="12"/>
    <n v="1"/>
    <n v="1"/>
  </r>
  <r>
    <n v="812"/>
    <x v="0"/>
    <x v="23"/>
    <s v="Estrategia para el Desarrollo Integral del Departamento de La Guajira y sus pueblos indígenas"/>
    <s v="No aplica"/>
    <s v="No aplica"/>
    <s v="1.42"/>
    <s v="Incrementar el número de personas cubiertas por el Programa Nacional de Alfabetización en La Guajira."/>
    <x v="1"/>
    <s v="Ministerio de Educación Nacional"/>
    <s v="MinEducación"/>
    <s v="Educación"/>
    <x v="13"/>
    <d v="2018-08-06T00:00:00"/>
    <d v="2020-11-30T00:00:00"/>
    <n v="12500"/>
    <n v="12500"/>
    <n v="3831"/>
    <n v="0.30647999999999997"/>
    <n v="0.30647999999999997"/>
  </r>
  <r>
    <n v="813"/>
    <x v="0"/>
    <x v="23"/>
    <s v="Estrategia para el Desarrollo Integral del Departamento de La Guajira y sus pueblos indígenas"/>
    <s v="No aplica"/>
    <s v="No aplica"/>
    <s v="1.52"/>
    <s v="Acompañar la implementación de la Ruta Integral de Atenciones para la Primera Infancia en cada uno de los municipios de La Guajira, con enfoque diferencial y acorde a su contexto, garantizando el desarrollo integral de los niños y niñas indígenas."/>
    <x v="1"/>
    <s v="Instituto Colombiano de Bienestar Familiar"/>
    <s v="ICBF"/>
    <s v="Inclusión Social y Reconciliación"/>
    <x v="16"/>
    <d v="2018-08-06T00:00:00"/>
    <d v="2022-12-31T00:00:00"/>
    <n v="12"/>
    <n v="15"/>
    <n v="24"/>
    <n v="1"/>
    <n v="1"/>
  </r>
  <r>
    <n v="814"/>
    <x v="0"/>
    <x v="23"/>
    <s v="Estrategia para el Desarrollo Integral del Departamento de La Guajira y sus pueblos indígenas"/>
    <s v="No aplica"/>
    <s v="No aplica"/>
    <s v="3.9"/>
    <s v="Ampliar la capacidad de almacenamiento y consolidación de información interna de las alcaldías mediante la Herramienta de Gestión Local con enfoques diferencial y étnico."/>
    <x v="1"/>
    <s v="Ministerio del Interior"/>
    <s v="MinInterior"/>
    <s v="Interior"/>
    <x v="4"/>
    <d v="2019-01-01T00:00:00"/>
    <d v="2019-12-31T00:00:00"/>
    <n v="15"/>
    <n v="15"/>
    <n v="7"/>
    <n v="0.46666666666666667"/>
    <n v="0.46666666666666667"/>
  </r>
  <r>
    <n v="815"/>
    <x v="0"/>
    <x v="23"/>
    <s v="Estrategia para el Desarrollo Integral del Departamento de La Guajira y sus pueblos indígenas"/>
    <s v="No aplica"/>
    <s v="No aplica"/>
    <s v="1.53"/>
    <s v="Brindar asistencia técnica para el adecuado seguimiento y rendición de cuentas frente al cumplimiento del componente de primera infancia, niñez y adolescencia de los planes de desarrollo territoriales de La Guajira, teniendo en cuenta el enfoque diferencial étnico."/>
    <x v="1"/>
    <s v="Instituto Colombiano de Bienestar Familiar"/>
    <s v="ICBF"/>
    <s v="Inclusión Social y Reconciliación"/>
    <x v="16"/>
    <d v="2018-08-06T00:00:00"/>
    <d v="2022-12-31T00:00:00"/>
    <n v="15"/>
    <n v="15"/>
    <n v="15"/>
    <n v="1"/>
    <n v="1"/>
  </r>
  <r>
    <n v="816"/>
    <x v="0"/>
    <x v="23"/>
    <s v="Estrategia para el Desarrollo Integral del Departamento de La Guajira y sus pueblos indígenas"/>
    <s v="No aplica"/>
    <s v="No aplica"/>
    <s v="1.54"/>
    <s v="Brindar asistencia técnica para el funcionamiento adecuado de los Consejos de Política Social de los municipios y el Departamento de La Guajira, promoviendo decisiones relevantes para la niñez de los pueblos indígenas."/>
    <x v="1"/>
    <s v="Instituto Colombiano de Bienestar Familiar"/>
    <s v="ICBF"/>
    <s v="Inclusión Social y Reconciliación"/>
    <x v="16"/>
    <d v="2018-08-06T00:00:00"/>
    <d v="2022-12-31T00:00:00"/>
    <n v="15"/>
    <n v="15"/>
    <n v="15"/>
    <n v="1"/>
    <n v="1"/>
  </r>
  <r>
    <n v="817"/>
    <x v="0"/>
    <x v="23"/>
    <s v="Estrategia para el Desarrollo Integral del Departamento de La Guajira y sus pueblos indígenas"/>
    <s v="No aplica"/>
    <s v="No aplica"/>
    <s v="3.3"/>
    <s v="Priorizar municipios del departamento de La Guajira para conformar Catastro Multipropósito."/>
    <x v="1"/>
    <s v="Departamento Nacional de Planeación"/>
    <s v="DNP"/>
    <s v="Planeación"/>
    <x v="9"/>
    <d v="2018-08-06T00:00:00"/>
    <d v="2023-12-31T00:00:00"/>
    <n v="9"/>
    <n v="15"/>
    <n v="0"/>
    <n v="0"/>
    <n v="0"/>
  </r>
  <r>
    <n v="818"/>
    <x v="0"/>
    <x v="23"/>
    <s v="Estrategia para el Desarrollo Integral del Departamento de La Guajira y sus pueblos indígenas"/>
    <s v="No aplica"/>
    <s v="No aplica"/>
    <s v="1.57"/>
    <s v="Garantizar la atención para la promoción de los derechos de niñas, niños y adolescentes de La Guajira y la prevención de su vulneración a través de la Estrategia de Acciones Masivas de Alto Impacto Social, con pertinencia étnica y territorial."/>
    <x v="1"/>
    <s v="Instituto Colombiano de Bienestar Familiar"/>
    <s v="ICBF"/>
    <s v="Inclusión Social y Reconciliación"/>
    <x v="16"/>
    <d v="2018-08-06T00:00:00"/>
    <d v="2022-12-30T00:00:00"/>
    <n v="900"/>
    <n v="1500"/>
    <n v="1627"/>
    <n v="1"/>
    <n v="1"/>
  </r>
  <r>
    <n v="819"/>
    <x v="0"/>
    <x v="23"/>
    <s v="Estrategia para el Desarrollo Integral del Departamento de La Guajira y sus pueblos indígenas"/>
    <s v="No aplica"/>
    <s v="No aplica"/>
    <s v="3.5"/>
    <s v="Fortalecer capacidades institucionales con criterios de re-ingeniería institucional para la implementación del Modelo Integrado de Planeación y Gestión (MIPG) en la Gobernación y las Alcaldías de La Guajira."/>
    <x v="1"/>
    <s v="Departamento Administrativo de la Función Pública"/>
    <s v="DAFP"/>
    <s v="Función Pública"/>
    <x v="20"/>
    <d v="2018-08-06T00:00:00"/>
    <d v="2022-12-31T00:00:00"/>
    <n v="16"/>
    <n v="16"/>
    <n v="10"/>
    <n v="0.625"/>
    <n v="0.625"/>
  </r>
  <r>
    <n v="820"/>
    <x v="0"/>
    <x v="23"/>
    <s v="Estrategia para el Desarrollo Integral del Departamento de La Guajira y sus pueblos indígenas"/>
    <s v="No aplica"/>
    <s v="No aplica"/>
    <s v="1.47"/>
    <s v="Iniciar el trámite de expedición de tarjeta de identidad solicitado por la población en condición de vulnerabilidad, dando prioridad a lugares donde se concentra población indígena focalizados con las autoridades locales."/>
    <x v="2"/>
    <s v="Registraduría Nacional del Estado Civil"/>
    <s v="Registraduría"/>
    <s v="Organización Electoral"/>
    <x v="22"/>
    <d v="2018-08-06T00:00:00"/>
    <d v="2021-12-31T00:00:00"/>
    <n v="13028"/>
    <n v="16353"/>
    <n v="17647"/>
    <n v="1"/>
    <n v="1"/>
  </r>
  <r>
    <n v="821"/>
    <x v="0"/>
    <x v="23"/>
    <s v="Estrategia para el Desarrollo Integral del Departamento de La Guajira y sus pueblos indígenas"/>
    <s v="No aplica"/>
    <s v="No aplica"/>
    <s v="1.48"/>
    <s v="Iniciar el trámite de expedición de cedula de ciudadanía solicitado por la población en condición de vulnerabilidad, dando prioridad a lugares donde se concentra población indígena focalizados con las autoridades locales."/>
    <x v="2"/>
    <s v="Registraduría Nacional del Estado Civil"/>
    <s v="Registraduría"/>
    <s v="Organización Electoral"/>
    <x v="22"/>
    <d v="2018-08-06T00:00:00"/>
    <d v="2021-12-31T00:00:00"/>
    <n v="14773"/>
    <n v="18816"/>
    <n v="16315"/>
    <n v="1"/>
    <n v="0.86708120748299322"/>
  </r>
  <r>
    <n v="822"/>
    <x v="0"/>
    <x v="23"/>
    <s v="Estrategia para el Desarrollo Integral del Departamento de La Guajira y sus pueblos indígenas"/>
    <s v="No aplica"/>
    <s v="No aplica"/>
    <s v="3.11"/>
    <s v="Formular los planes de salvaguarda wayuu en los municipios de Uribia y Manaure."/>
    <x v="2"/>
    <s v="Ministerio del Interior"/>
    <s v="MinInterior"/>
    <s v="Interior"/>
    <x v="4"/>
    <d v="2019-01-01T00:00:00"/>
    <d v="2020-12-31T00:00:00"/>
    <n v="2"/>
    <n v="2"/>
    <n v="0"/>
    <n v="0"/>
    <n v="0"/>
  </r>
  <r>
    <n v="823"/>
    <x v="0"/>
    <x v="23"/>
    <s v="Estrategia para el Desarrollo Integral del Departamento de La Guajira y sus pueblos indígenas"/>
    <s v="No aplica"/>
    <s v="No aplica"/>
    <s v="3.2"/>
    <s v="Priorizar la revisión de Planes de Ordenamiento Territorial (POT) de los municipios del departamento de La Guajira para la implementación del programa POT Modernos."/>
    <x v="1"/>
    <s v="Departamento Nacional de Planeación"/>
    <s v="DNP"/>
    <s v="Planeación"/>
    <x v="9"/>
    <d v="2019-01-01T00:00:00"/>
    <d v="2020-12-31T00:00:00"/>
    <n v="2"/>
    <n v="2"/>
    <n v="0"/>
    <n v="0"/>
    <n v="0"/>
  </r>
  <r>
    <n v="824"/>
    <x v="0"/>
    <x v="23"/>
    <s v="Estrategia para el Desarrollo Integral del Departamento de La Guajira y sus pueblos indígenas"/>
    <s v="No aplica"/>
    <s v="No aplica"/>
    <s v="1.61"/>
    <s v="Generar vínculos de cuidado familiares y comunitarios en los procesos intergeneracionales de transmisión de conocimientos y redes de apoyo a los pueblos étnicos de La Guajira, a través de las modalidades de la Dirección de Familias y Comunidades, contribuyendo con los entornos protectores y procesos de inclusión social."/>
    <x v="1"/>
    <s v="Instituto Colombiano de Bienestar Familiar"/>
    <s v="ICBF"/>
    <s v="Inclusión Social y Reconciliación"/>
    <x v="16"/>
    <d v="2018-08-06T00:00:00"/>
    <d v="2022-12-31T00:00:00"/>
    <n v="14568"/>
    <n v="23960"/>
    <n v="10226"/>
    <n v="0.70194947830862164"/>
    <n v="0.42679465776293823"/>
  </r>
  <r>
    <n v="825"/>
    <x v="0"/>
    <x v="23"/>
    <s v="Estrategia para el Desarrollo Integral del Departamento de La Guajira y sus pueblos indígenas"/>
    <s v="No aplica"/>
    <s v="No aplica"/>
    <s v="3.10"/>
    <s v="Fortalecer técnicamente los equipos de las alcaldías del departamento de La Guajira en la implementación de la política de víctimas y sus enfoques diferencial y étnico."/>
    <x v="1"/>
    <s v="Ministerio del Interior"/>
    <s v="MinInterior"/>
    <s v="Interior"/>
    <x v="4"/>
    <d v="2019-01-01T00:00:00"/>
    <d v="2019-12-31T00:00:00"/>
    <n v="26"/>
    <n v="26"/>
    <n v="10"/>
    <n v="0.38461538461538464"/>
    <n v="0.38461538461538464"/>
  </r>
  <r>
    <n v="826"/>
    <x v="0"/>
    <x v="23"/>
    <s v="Estrategia para el Desarrollo Integral del Departamento de La Guajira y sus pueblos indígenas"/>
    <s v="No aplica"/>
    <s v="No aplica"/>
    <s v="1.56"/>
    <s v="Promover acciones para la garantía de los derechos de niñas, niños y adolescentes de La Guajira y la prevención de su vulneración desde el programa Generaciones con Bienestar, con pertinencia étnica y territorial."/>
    <x v="1"/>
    <s v="Instituto Colombiano de Bienestar Familiar"/>
    <s v="ICBF"/>
    <s v="Inclusión Social y Reconciliación"/>
    <x v="16"/>
    <d v="2018-08-06T00:00:00"/>
    <d v="2022-12-30T00:00:00"/>
    <n v="17700"/>
    <n v="29500"/>
    <n v="14025"/>
    <n v="0.7923728813559322"/>
    <n v="0.47542372881355932"/>
  </r>
  <r>
    <n v="827"/>
    <x v="0"/>
    <x v="23"/>
    <s v="Estrategia para el Desarrollo Integral del Departamento de La Guajira y sus pueblos indígenas"/>
    <s v="No aplica"/>
    <s v="No aplica"/>
    <s v="1.64"/>
    <s v="Asignar subsidios para la construcción y mejoramiento de vivienda de interés social rural a municipios priorizados en La Guajira con mayor incidencia de déficit de vivienda rural y mayor presencia de comunidades indigenas."/>
    <x v="1"/>
    <s v="Ministerio de Agricultura y Desarrollo Rural"/>
    <s v="MinAgricultura"/>
    <s v="Agropecuario, Pesquero y Desarrollo Rural"/>
    <x v="7"/>
    <d v="2018-08-06T00:00:00"/>
    <d v="2019-12-31T00:00:00"/>
    <n v="3"/>
    <n v="3"/>
    <n v="10"/>
    <n v="1"/>
    <n v="1"/>
  </r>
  <r>
    <n v="828"/>
    <x v="0"/>
    <x v="23"/>
    <s v="Estrategia para el Desarrollo Integral del Departamento de La Guajira y sus pueblos indígenas"/>
    <s v="No aplica"/>
    <s v="No aplica"/>
    <s v="3.16"/>
    <s v="Incluir en el Portal Territorial contenidos dirigidos a comunidades indígenas que contribuyan al fortalecimiento de capacidades en relación con el ciclo de la inversión pública, en particular lo asociado a los recursos de la asignación especial del Sistema General de Participaciones para Reguardos Indígenas (AESGPRI) y el Sistema General de Regalías (SGR)."/>
    <x v="1"/>
    <s v="Departamento Nacional de Planeación"/>
    <s v="DNP"/>
    <s v="Planeación"/>
    <x v="9"/>
    <d v="2018-08-06T00:00:00"/>
    <d v="2019-12-31T00:00:00"/>
    <n v="3"/>
    <n v="3"/>
    <n v="0"/>
    <n v="0"/>
    <n v="0"/>
  </r>
  <r>
    <n v="829"/>
    <x v="0"/>
    <x v="23"/>
    <s v="Estrategia para el Desarrollo Integral del Departamento de La Guajira y sus pueblos indígenas"/>
    <s v="No aplica"/>
    <s v="No aplica"/>
    <s v="1.68"/>
    <s v="Implementar un modelo de atención integral que articule los programas de atención del ICBF para comunidades indígenas, en los establecimientos etnoeducativos focalizados para el piloto de articulación de servicios sociales."/>
    <x v="1"/>
    <s v="Instituto Colombiano de Bienestar Familiar"/>
    <s v="ICBF"/>
    <s v="Inclusión Social y Reconciliación"/>
    <x v="16"/>
    <d v="2019-02-01T00:00:00"/>
    <d v="2020-12-31T00:00:00"/>
    <n v="300"/>
    <n v="300"/>
    <n v="440"/>
    <n v="1"/>
    <n v="1"/>
  </r>
  <r>
    <n v="830"/>
    <x v="0"/>
    <x v="23"/>
    <s v="Estrategia para el Desarrollo Integral del Departamento de La Guajira y sus pueblos indígenas"/>
    <s v="No aplica"/>
    <s v="No aplica"/>
    <s v="1.49"/>
    <s v="Acompañar a las entidadades territoriales certificadas de La Guajira en el uso del Sistema de Seguimiento Niño a Niño para el monitoreo de la atención integral a la primera infancia."/>
    <x v="1"/>
    <s v="Ministerio de Educación Nacional"/>
    <s v="MinEducación"/>
    <s v="Educación"/>
    <x v="13"/>
    <d v="2018-08-06T00:00:00"/>
    <d v="2018-12-31T00:00:00"/>
    <n v="4"/>
    <n v="4"/>
    <n v="4"/>
    <n v="1"/>
    <n v="1"/>
  </r>
  <r>
    <n v="831"/>
    <x v="0"/>
    <x v="23"/>
    <s v="Estrategia para el Desarrollo Integral del Departamento de La Guajira y sus pueblos indígenas"/>
    <s v="No aplica"/>
    <s v="No aplica"/>
    <s v="1.66"/>
    <s v="Acompañar a las Secretarías de Educación en la elaboración y pilotaje del proyecto etnoeducativo de los establecimientos focalizados para el piloto de articulación de servicios sociales en La Guajira."/>
    <x v="1"/>
    <s v="Ministerio de Educación Nacional"/>
    <s v="MinEducación"/>
    <s v="Educación"/>
    <x v="13"/>
    <d v="2019-02-01T00:00:00"/>
    <d v="2020-12-31T00:00:00"/>
    <n v="4"/>
    <n v="4"/>
    <n v="0"/>
    <n v="0"/>
    <n v="0"/>
  </r>
  <r>
    <n v="832"/>
    <x v="0"/>
    <x v="23"/>
    <s v="Estrategia para el Desarrollo Integral del Departamento de La Guajira y sus pueblos indígenas"/>
    <s v="No aplica"/>
    <s v="No aplica"/>
    <s v="3.1"/>
    <s v="Asistir técnicamente a los funcionarios de la Gobernación de La Guajira en materia de Ordenamiento Territorial para promover la conformación de esquemas asociativos territoriales."/>
    <x v="1"/>
    <s v="Ministerio del Interior"/>
    <s v="MinInterior"/>
    <s v="Interior"/>
    <x v="4"/>
    <d v="2019-01-01T00:00:00"/>
    <d v="2022-12-31T00:00:00"/>
    <n v="2"/>
    <n v="4"/>
    <n v="1"/>
    <n v="0.5"/>
    <n v="0.25"/>
  </r>
  <r>
    <n v="833"/>
    <x v="0"/>
    <x v="23"/>
    <s v="Estrategia para el Desarrollo Integral del Departamento de La Guajira y sus pueblos indígenas"/>
    <s v="No aplica"/>
    <s v="No aplica"/>
    <s v="1.50"/>
    <s v="Brindar asistencia técnica a las entidades territoriales certificadas de La Guajira para el desarrollo de procesos pedagógicos interculturales para la atención integral a la primera infancia."/>
    <x v="1"/>
    <s v="Ministerio de Educación Nacional"/>
    <s v="MinEducación"/>
    <s v="Educación"/>
    <x v="13"/>
    <d v="2018-08-06T00:00:00"/>
    <d v="2018-12-31T00:00:00"/>
    <n v="4"/>
    <n v="4"/>
    <n v="4"/>
    <n v="1"/>
    <n v="1"/>
  </r>
  <r>
    <n v="834"/>
    <x v="0"/>
    <x v="23"/>
    <s v="Estrategia para el Desarrollo Integral del Departamento de La Guajira y sus pueblos indígenas"/>
    <s v="No aplica"/>
    <s v="No aplica"/>
    <s v="1.51"/>
    <s v="Brindar asistencia técnica a las entidades territoriales certificadas de La Guajira para implementar el Modelo de Gestión de Educación Inicial en las Secretarías de Educación de las entidades territoriales certificadas de La Guajira."/>
    <x v="1"/>
    <s v="Ministerio de Educación Nacional"/>
    <s v="MinEducación"/>
    <s v="Educación"/>
    <x v="13"/>
    <d v="2018-08-06T00:00:00"/>
    <d v="2018-12-31T00:00:00"/>
    <n v="4"/>
    <n v="4"/>
    <n v="4"/>
    <n v="1"/>
    <n v="1"/>
  </r>
  <r>
    <n v="835"/>
    <x v="0"/>
    <x v="23"/>
    <s v="Estrategia para el Desarrollo Integral del Departamento de La Guajira y sus pueblos indígenas"/>
    <s v="No aplica"/>
    <s v="No aplica"/>
    <s v="1.67"/>
    <s v="Brindar asistencia técnica para la implementación del plan territorial de formación docente en los establecimientos etnoeducativos focalizados para el piloto de articulación de servicios sociales en La Guajira, en articulación con las Secretarías de Educación de las ETC respectivas."/>
    <x v="1"/>
    <s v="Ministerio de Educación Nacional"/>
    <s v="MinEducación"/>
    <s v="Educación"/>
    <x v="13"/>
    <d v="2019-02-01T00:00:00"/>
    <d v="2020-12-31T00:00:00"/>
    <n v="4"/>
    <n v="4"/>
    <n v="22"/>
    <n v="1"/>
    <n v="1"/>
  </r>
  <r>
    <n v="836"/>
    <x v="0"/>
    <x v="23"/>
    <s v="Estrategia para el Desarrollo Integral del Departamento de La Guajira y sus pueblos indígenas"/>
    <s v="No aplica"/>
    <s v="No aplica"/>
    <s v="1.37"/>
    <s v="Construir aulas y espacios complementarios para reducir el déficit de infraestructura educativa, manteniendo pertinencia cultural apropiada a la región."/>
    <x v="1"/>
    <s v="Ministerio de Educación Nacional"/>
    <s v="MinEducación"/>
    <s v="Educación"/>
    <x v="13"/>
    <d v="2018-08-06T00:00:00"/>
    <d v="2018-12-31T00:00:00"/>
    <n v="4"/>
    <n v="4"/>
    <n v="4"/>
    <n v="1"/>
    <n v="1"/>
  </r>
  <r>
    <n v="837"/>
    <x v="0"/>
    <x v="23"/>
    <s v="Estrategia para el Desarrollo Integral del Departamento de La Guajira y sus pueblos indígenas"/>
    <s v="No aplica"/>
    <s v="No aplica"/>
    <s v="1.39"/>
    <s v="Diseñar cuatro proyectos de construcción de infraestructura educativa para La Guajira, con recursos del Ministerio de Educación y regalias de las entidades territoriales certificadas del departamento."/>
    <x v="2"/>
    <s v="Ministerio de Educación Nacional"/>
    <s v="MinEducación"/>
    <s v="Educación"/>
    <x v="13"/>
    <d v="2018-08-06T00:00:00"/>
    <d v="2018-12-31T00:00:00"/>
    <n v="4"/>
    <n v="4"/>
    <n v="4"/>
    <n v="1"/>
    <n v="1"/>
  </r>
  <r>
    <n v="838"/>
    <x v="0"/>
    <x v="23"/>
    <s v="Estrategia para el Desarrollo Integral del Departamento de La Guajira y sus pueblos indígenas"/>
    <s v="No aplica"/>
    <s v="No aplica"/>
    <s v="1.31"/>
    <s v="Establecer estrategias para la comunicación de alertas tempranas de casos de desnutrición a los diferentes actores involucrados, teniendo en cuenta las características territoriales y poblacionales de La Guajira."/>
    <x v="1"/>
    <s v="Ministerio de Salud y Protección Social"/>
    <s v="MinSalud"/>
    <s v="Salud y Protección Social"/>
    <x v="0"/>
    <d v="2018-08-06T00:00:00"/>
    <d v="2018-12-31T00:00:00"/>
    <n v="4"/>
    <n v="4"/>
    <n v="4"/>
    <n v="1"/>
    <n v="1"/>
  </r>
  <r>
    <n v="839"/>
    <x v="0"/>
    <x v="23"/>
    <s v="Estrategia para el Desarrollo Integral del Departamento de La Guajira y sus pueblos indígenas"/>
    <s v="No aplica"/>
    <s v="No aplica"/>
    <s v="1.60"/>
    <s v="Garantizar la atención de niños, niñas y adolescentes de La Guajira por medio de la estrategia Construyendo Juntos Entornos Protectores, con pertinencia étnica y territorial."/>
    <x v="1"/>
    <s v="Instituto Colombiano de Bienestar Familiar"/>
    <s v="ICBF"/>
    <s v="Inclusión Social y Reconciliación"/>
    <x v="16"/>
    <d v="2018-08-06T00:00:00"/>
    <d v="2022-12-31T00:00:00"/>
    <n v="2592"/>
    <n v="4320"/>
    <n v="864"/>
    <n v="0.33333333333333331"/>
    <n v="0.2"/>
  </r>
  <r>
    <n v="840"/>
    <x v="0"/>
    <x v="23"/>
    <s v="Estrategia para el Desarrollo Integral del Departamento de La Guajira y sus pueblos indígenas"/>
    <s v="No aplica"/>
    <s v="No aplica"/>
    <s v="1.62"/>
    <s v="Generar vínculos de cuidado comunitarios y redes de apoyo con los pueblos indígenas de la Sierra Nevada en el departamento de La Guajira (Arhuacos, Wiwa, Kogui Kankuamo), a través de las modalidades de la Dirección de Familias y Comunidades, contribuyendo a la protección de su entorno y a su inclusión social."/>
    <x v="1"/>
    <s v="Instituto Colombiano de Bienestar Familiar"/>
    <s v="ICBF"/>
    <s v="Inclusión Social y Reconciliación"/>
    <x v="16"/>
    <d v="2019-07-01T00:00:00"/>
    <d v="2022-12-31T00:00:00"/>
    <n v="240"/>
    <n v="480"/>
    <n v="449"/>
    <n v="1"/>
    <n v="0.93541666666666667"/>
  </r>
  <r>
    <n v="841"/>
    <x v="0"/>
    <x v="23"/>
    <s v="Estrategia para el Desarrollo Integral del Departamento de La Guajira y sus pueblos indígenas"/>
    <s v="No aplica"/>
    <s v="No aplica"/>
    <s v="1.35"/>
    <s v="Implementar la estrategia de prevención de la desnutrición “Mil días para cambiar el mundo” con mujeres gestantes de bajo peso en La Guajira, priorizando las zonas donde se presentan mayores casos de desnutrición."/>
    <x v="1"/>
    <s v="Instituto Colombiano de Bienestar Familiar"/>
    <s v="ICBF"/>
    <s v="Inclusión Social y Reconciliación"/>
    <x v="16"/>
    <d v="2018-08-06T00:00:00"/>
    <d v="2022-12-31T00:00:00"/>
    <n v="50"/>
    <n v="50"/>
    <n v="81.099999999999994"/>
    <n v="1"/>
    <n v="1"/>
  </r>
  <r>
    <n v="842"/>
    <x v="0"/>
    <x v="23"/>
    <s v="Estrategia para el Desarrollo Integral del Departamento de La Guajira y sus pueblos indígenas"/>
    <s v="No aplica"/>
    <s v="No aplica"/>
    <s v="1.41"/>
    <s v="Entregar complementos alimentarios a la población de los establecimientos educativos oficiales de La Guajira para contribuir a la permanencia escolar."/>
    <x v="0"/>
    <s v="Ministerio de Educación Nacional"/>
    <s v="MinEducación"/>
    <s v="Educación"/>
    <x v="13"/>
    <d v="2018-08-06T00:00:00"/>
    <d v="2020-01-06T00:00:00"/>
    <n v="520252"/>
    <n v="520252"/>
    <n v="481300"/>
    <n v="0.92512859152872073"/>
    <n v="0.92512859152872073"/>
  </r>
  <r>
    <n v="843"/>
    <x v="0"/>
    <x v="23"/>
    <s v="Estrategia para el Desarrollo Integral del Departamento de La Guajira y sus pueblos indígenas"/>
    <s v="No aplica"/>
    <s v="No aplica"/>
    <s v="1.44"/>
    <s v="Apoyar a las Secretarías de Educación por medio de la revisión, seguimiento y retroalimentación de proyectos educativos y etnoeducativos con participación de las comunidades por medio de asistencias técnicas a la entidad territorial y a los establecimientos educativos."/>
    <x v="0"/>
    <s v="Ministerio de Educación Nacional"/>
    <s v="MinEducación"/>
    <s v="Educación"/>
    <x v="13"/>
    <d v="2018-08-06T00:00:00"/>
    <d v="2020-12-31T00:00:00"/>
    <n v="6"/>
    <n v="6"/>
    <n v="25"/>
    <n v="1"/>
    <n v="1"/>
  </r>
  <r>
    <n v="844"/>
    <x v="0"/>
    <x v="23"/>
    <s v="Estrategia para el Desarrollo Integral del Departamento de La Guajira y sus pueblos indígenas"/>
    <s v="No aplica"/>
    <s v="No aplica"/>
    <s v="1.55"/>
    <s v="Brindar servicios de educación inicial, cuidado y nutrición en el marco de la atención integral a niños y niñas de La Guajira, reconociendo la diversidad cultural y territorial del departamento."/>
    <x v="1"/>
    <s v="Instituto Colombiano de Bienestar Familiar"/>
    <s v="ICBF"/>
    <s v="Inclusión Social y Reconciliación"/>
    <x v="16"/>
    <d v="2018-08-06T00:00:00"/>
    <d v="2022-12-31T00:00:00"/>
    <n v="79088"/>
    <n v="79088"/>
    <n v="83417"/>
    <n v="1"/>
    <n v="1"/>
  </r>
  <r>
    <n v="845"/>
    <x v="0"/>
    <x v="23"/>
    <s v="Estrategia para el Desarrollo Integral del Departamento de La Guajira y sus pueblos indígenas"/>
    <s v="No aplica"/>
    <s v="No aplica"/>
    <s v="1.46"/>
    <s v="Tramitar los Registros Civiles solicitados por la población en condición de vulnerabilidad, dando prioridad a lugares donde se concentra población indígena focalizados con las autoridades locales."/>
    <x v="2"/>
    <s v="Registraduría Nacional del Estado Civil"/>
    <s v="Registraduría"/>
    <s v="Organización Electoral"/>
    <x v="22"/>
    <d v="2018-08-06T00:00:00"/>
    <d v="2021-12-31T00:00:00"/>
    <n v="6339"/>
    <n v="7991"/>
    <n v="4836"/>
    <n v="0.76289635589209659"/>
    <n v="0.60518082843198595"/>
  </r>
  <r>
    <n v="846"/>
    <x v="0"/>
    <x v="23"/>
    <s v="Estrategia para el Desarrollo Integral del Departamento de La Guajira y sus pueblos indígenas"/>
    <s v="No aplica"/>
    <s v="No aplica"/>
    <s v="1.45"/>
    <s v="Consolidar una política intercultural multilingüe para el departamento de La Guajira, a través la organización de comités municipales de etnoeducación con las autoridades tradicionales y organizaciones representativas de los grupos étnicos en todas las entidades territoriales certificadas, en el marco de la asunción temporal de competencias del departamento."/>
    <x v="1"/>
    <s v="Ministerio de Educación Nacional"/>
    <s v="MinEducación"/>
    <s v="Educación"/>
    <x v="13"/>
    <d v="2018-08-06T00:00:00"/>
    <d v="2019-12-31T00:00:00"/>
    <n v="8"/>
    <n v="8"/>
    <n v="7"/>
    <n v="0.875"/>
    <n v="0.875"/>
  </r>
  <r>
    <n v="847"/>
    <x v="0"/>
    <x v="23"/>
    <s v="Estrategia para el Desarrollo Integral del Departamento de La Guajira y sus pueblos indígenas"/>
    <s v="No aplica"/>
    <s v="No aplica"/>
    <s v="1.36"/>
    <s v="Implementar la estrategia de prevención de la desnutrición “Mil días para cambiar el mundo” con niños y niñas menores de 2 años, priorizando las zonas donde se presentan mayores casos de desnutrición."/>
    <x v="1"/>
    <s v="Instituto Colombiano de Bienestar Familiar"/>
    <s v="ICBF"/>
    <s v="Inclusión Social y Reconciliación"/>
    <x v="16"/>
    <d v="2018-08-06T00:00:00"/>
    <d v="2022-12-31T00:00:00"/>
    <n v="80"/>
    <n v="80"/>
    <n v="81.8"/>
    <n v="1"/>
    <n v="1"/>
  </r>
  <r>
    <n v="848"/>
    <x v="0"/>
    <x v="23"/>
    <s v="Estrategia para el Desarrollo Integral del Departamento de La Guajira y sus pueblos indígenas"/>
    <s v="No aplica"/>
    <s v="No aplica"/>
    <s v="1.63"/>
    <s v="Realizar acompañamiento comunitario étnico, en aquellas comunidades de La Guajira en las cuales la estrategia UNIDOS haya concertado el ingreso a sus territorios, para realizar la recolección de información de necesidades de las comunidades atendidas."/>
    <x v="1"/>
    <s v="Departamento Administrativo para la Prosperidad Social"/>
    <s v="DPS"/>
    <s v="Inclusión Social y Reconciliación"/>
    <x v="16"/>
    <d v="2018-08-06T00:00:00"/>
    <d v="2021-07-01T00:00:00"/>
    <n v="800"/>
    <n v="850"/>
    <n v="675"/>
    <n v="0.84375"/>
    <n v="0.79411764705882348"/>
  </r>
  <r>
    <n v="849"/>
    <x v="0"/>
    <x v="23"/>
    <s v="Estrategia para el Desarrollo Integral del Departamento de La Guajira y sus pueblos indígenas"/>
    <s v="No aplica"/>
    <s v="No aplica"/>
    <s v="1.59"/>
    <s v="Fortalecer las capacidades técnicas de autoridades administrativas y sus equipos interdisciplinarios en La Guajira, brindando asistencia técnica frente al debido proceso en los tramites de restablecimiento de derechos, teniendo en cuenta el contexto cultural y territorial del departamento."/>
    <x v="1"/>
    <s v="Instituto Colombiano de Bienestar Familiar"/>
    <s v="ICBF"/>
    <s v="Inclusión Social y Reconciliación"/>
    <x v="16"/>
    <d v="2018-08-06T00:00:00"/>
    <d v="2022-12-31T00:00:00"/>
    <n v="90"/>
    <n v="90"/>
    <n v="93.3"/>
    <n v="1"/>
    <n v="1"/>
  </r>
  <r>
    <n v="850"/>
    <x v="0"/>
    <x v="23"/>
    <s v="Estrategia para el Desarrollo Integral del Departamento de La Guajira y sus pueblos indígenas"/>
    <s v="No aplica"/>
    <s v="No aplica"/>
    <s v="2.41"/>
    <s v="Actualizar la información primaria sobre el potencial energético de La Guajira como base para la toma de decisiones en la orientación del sector en la región."/>
    <x v="0"/>
    <s v="Unidad de Planeación Minero Energética"/>
    <s v="UPME"/>
    <s v="Minas y Energía"/>
    <x v="15"/>
    <d v="2022-01-01T00:00:00"/>
    <d v="2022-12-31T00:00:00"/>
    <n v="0"/>
    <n v="100"/>
    <n v="0"/>
    <n v="0"/>
    <n v="0"/>
  </r>
  <r>
    <n v="851"/>
    <x v="0"/>
    <x v="23"/>
    <s v="Estrategia para el Desarrollo Integral del Departamento de La Guajira y sus pueblos indígenas"/>
    <s v="No aplica"/>
    <s v="No aplica"/>
    <s v="1.19"/>
    <s v="Adecuar la variable étnica en las bases de datos y fuentes de información integradas al SISPRO, como insumo para desarrollar el enfoque intercultural en los Planes Territoriales de Salud, acorde con las perspectivas socioculturales de los pueblos."/>
    <x v="1"/>
    <s v="Ministerio de Salud y Protección Social"/>
    <s v="MinSalud"/>
    <s v="Salud y Protección Social"/>
    <x v="0"/>
    <d v="2018-08-06T00:00:00"/>
    <d v="2022-12-31T00:00:00"/>
    <n v="70"/>
    <n v="100"/>
    <n v="66.66"/>
    <n v="0.95228571428571429"/>
    <n v="0.66659999999999997"/>
  </r>
  <r>
    <n v="852"/>
    <x v="0"/>
    <x v="23"/>
    <s v="Estrategia para el Desarrollo Integral del Departamento de La Guajira y sus pueblos indígenas"/>
    <s v="No aplica"/>
    <s v="No aplica"/>
    <s v="2.39"/>
    <s v="Ampliar las especificaciones técnicas que permiten el uso de materiales propios de la región de La Guajira en la construcción y mantenimiento de vías con volúmenes medios y bajos de tránsito."/>
    <x v="2"/>
    <s v="Instituto Nacional de Vías"/>
    <s v="INVIAS"/>
    <s v="Transporte"/>
    <x v="3"/>
    <d v="2019-01-01T00:00:00"/>
    <d v="2019-12-31T00:00:00"/>
    <n v="100"/>
    <n v="100"/>
    <n v="100"/>
    <n v="1"/>
    <n v="1"/>
  </r>
  <r>
    <n v="853"/>
    <x v="0"/>
    <x v="23"/>
    <s v="Estrategia para el Desarrollo Integral del Departamento de La Guajira y sus pueblos indígenas"/>
    <s v="No aplica"/>
    <s v="No aplica"/>
    <s v="2.38"/>
    <s v="Apoyar técnicamente a la Gobernación de La Guajira para que realice la actualización y complementación del inventario de la red vial para actualizar el Plan Vial Departamental, en articulación con los instrumentos de ordenamiento territorial."/>
    <x v="0"/>
    <s v="Ministerio de Transporte"/>
    <s v="MinTransporte"/>
    <s v="Transporte"/>
    <x v="3"/>
    <d v="2018-08-06T00:00:00"/>
    <d v="2018-12-15T00:00:00"/>
    <n v="100"/>
    <n v="100"/>
    <n v="100"/>
    <n v="1"/>
    <n v="1"/>
  </r>
  <r>
    <n v="854"/>
    <x v="0"/>
    <x v="23"/>
    <s v="Estrategia para el Desarrollo Integral del Departamento de La Guajira y sus pueblos indígenas"/>
    <s v="No aplica"/>
    <s v="No aplica"/>
    <s v="1.18"/>
    <s v="Articular el plan de desarrollo territorial con el Plan Nacional de Desarrollo, el Plan de Desarrollo Departamental, el Plan Decenal de Salud Pública y el Plan de Intervenciones Colectivas en materia de política en salud con el fin de organizar y articular la política pública territorial en salud."/>
    <x v="1"/>
    <s v="Ministerio de Salud y Protección Social"/>
    <s v="MinSalud"/>
    <s v="Salud y Protección Social"/>
    <x v="0"/>
    <d v="2018-08-06T00:00:00"/>
    <d v="2020-12-31T00:00:00"/>
    <n v="90"/>
    <n v="100"/>
    <n v="100"/>
    <n v="1"/>
    <n v="1"/>
  </r>
  <r>
    <n v="855"/>
    <x v="0"/>
    <x v="23"/>
    <s v="Estrategia para el Desarrollo Integral del Departamento de La Guajira y sus pueblos indígenas"/>
    <s v="No aplica"/>
    <s v="No aplica"/>
    <s v="1.10"/>
    <s v="Brindar asistencia técnica a las Empresas de Servicios Públicos (ESP) de Manaure y Uribia para mejorar la prestación de los servicios de acueducto y alcantarillado."/>
    <x v="1"/>
    <s v="Ministerio de Vivienda, Ciudad y Territorio"/>
    <s v="MinVivienda"/>
    <s v="Vivienda, Ciudad y Territorio"/>
    <x v="6"/>
    <d v="2018-08-06T00:00:00"/>
    <d v="2019-12-31T00:00:00"/>
    <n v="100"/>
    <n v="100"/>
    <n v="50"/>
    <n v="0.5"/>
    <n v="0.5"/>
  </r>
  <r>
    <n v="856"/>
    <x v="0"/>
    <x v="23"/>
    <s v="Estrategia para el Desarrollo Integral del Departamento de La Guajira y sus pueblos indígenas"/>
    <s v="No aplica"/>
    <s v="No aplica"/>
    <s v="1.14"/>
    <s v="Brindar asistencia técnica para lograr que en la zona urbana de todos los municipios de La Guajira se suministre agua apta para el consumo humano."/>
    <x v="1"/>
    <s v="Ministerio de Vivienda, Ciudad y Territorio"/>
    <s v="MinVivienda"/>
    <s v="Vivienda, Ciudad y Territorio"/>
    <x v="6"/>
    <d v="2018-08-06T00:00:00"/>
    <d v="2021-12-31T00:00:00"/>
    <n v="70"/>
    <n v="100"/>
    <n v="33.299999999999997"/>
    <n v="0.4757142857142857"/>
    <n v="0.33299999999999996"/>
  </r>
  <r>
    <n v="857"/>
    <x v="0"/>
    <x v="23"/>
    <s v="Estrategia para el Desarrollo Integral del Departamento de La Guajira y sus pueblos indígenas"/>
    <s v="No aplica"/>
    <s v="No aplica"/>
    <s v="1.22"/>
    <s v="Capacitar el recurso humano del sector salud de La Guajira, en temas inherentes a las funciones que desde la Secretaría de Salud Departamental se deben llevar a cabo."/>
    <x v="1"/>
    <s v="Ministerio de Salud y Protección Social"/>
    <s v="MinSalud"/>
    <s v="Salud y Protección Social"/>
    <x v="0"/>
    <d v="2018-08-06T00:00:00"/>
    <d v="2022-12-31T00:00:00"/>
    <n v="70"/>
    <n v="100"/>
    <n v="100"/>
    <n v="1"/>
    <n v="1"/>
  </r>
  <r>
    <n v="858"/>
    <x v="0"/>
    <x v="23"/>
    <s v="Estrategia para el Desarrollo Integral del Departamento de La Guajira y sus pueblos indígenas"/>
    <s v="No aplica"/>
    <s v="No aplica"/>
    <s v="2.27"/>
    <s v="Conformar la mesa de generación de ingresos liderada por la Comisión Regional de Competitividad, para promover y gestionar procesos de desarrollo empresarial en los sectores priorizados en el departamento de La Guajira."/>
    <x v="1"/>
    <s v="Ministerio de Comercio, Industria y Turismo"/>
    <s v="MinComercio"/>
    <s v="Comercio, Industria y Turismo"/>
    <x v="11"/>
    <d v="2018-08-06T00:00:00"/>
    <d v="2018-12-31T00:00:00"/>
    <n v="100"/>
    <n v="100"/>
    <n v="100"/>
    <n v="1"/>
    <n v="1"/>
  </r>
  <r>
    <n v="859"/>
    <x v="0"/>
    <x v="23"/>
    <s v="Estrategia para el Desarrollo Integral del Departamento de La Guajira y sus pueblos indígenas"/>
    <s v="No aplica"/>
    <s v="No aplica"/>
    <s v="2.22"/>
    <s v="Consolidar el Centro de Información Turística de Colombia (CITUR) mediante la integración del Sistema de Información Turístico Regional (SITUR) de La Guajira en línea con el plan estadístico sectorial de turismo."/>
    <x v="2"/>
    <s v="Ministerio de Comercio, Industria y Turismo"/>
    <s v="MinComercio"/>
    <s v="Comercio, Industria y Turismo"/>
    <x v="11"/>
    <d v="2018-08-06T00:00:00"/>
    <d v="2018-12-31T00:00:00"/>
    <n v="100"/>
    <n v="100"/>
    <n v="17"/>
    <n v="0.17"/>
    <n v="0.17"/>
  </r>
  <r>
    <n v="860"/>
    <x v="0"/>
    <x v="23"/>
    <s v="Estrategia para el Desarrollo Integral del Departamento de La Guajira y sus pueblos indígenas"/>
    <s v="No aplica"/>
    <s v="No aplica"/>
    <s v="1.25"/>
    <s v="Definir el enfoque de inspección y vigilancia en el sector salud de La Guajira, teniendo en cuenta las condiciones de contexto del departamento."/>
    <x v="1"/>
    <s v="Superintendencia Nacional de Salud"/>
    <s v="Supersalud"/>
    <s v="Salud y Protección Social"/>
    <x v="0"/>
    <d v="2018-08-06T00:00:00"/>
    <d v="2018-12-31T00:00:00"/>
    <n v="100"/>
    <n v="100"/>
    <n v="100"/>
    <n v="1"/>
    <n v="1"/>
  </r>
  <r>
    <n v="861"/>
    <x v="0"/>
    <x v="23"/>
    <s v="Estrategia para el Desarrollo Integral del Departamento de La Guajira y sus pueblos indígenas"/>
    <s v="No aplica"/>
    <s v="No aplica"/>
    <s v="1.17"/>
    <s v="Documentar los procesos y procedimientos de la Secretaría de Salud Departamental para organizar su gestión institucional."/>
    <x v="1"/>
    <s v="Ministerio de Salud y Protección Social"/>
    <s v="MinSalud"/>
    <s v="Salud y Protección Social"/>
    <x v="0"/>
    <d v="2018-08-06T00:00:00"/>
    <d v="2018-12-31T00:00:00"/>
    <n v="100"/>
    <n v="100"/>
    <n v="100"/>
    <n v="1"/>
    <n v="1"/>
  </r>
  <r>
    <n v="862"/>
    <x v="0"/>
    <x v="23"/>
    <s v="Estrategia para el Desarrollo Integral del Departamento de La Guajira y sus pueblos indígenas"/>
    <s v="No aplica"/>
    <s v="No aplica"/>
    <s v="2.37"/>
    <s v="Ejecutar el plan de bienestar al aprendiz SENA en el departamento de La Guajira para favorecer la permanencia de la población matriculada."/>
    <x v="1"/>
    <s v="Servicio Nacional de Aprendizaje"/>
    <s v="SENA"/>
    <s v="Trabajo"/>
    <x v="12"/>
    <d v="2018-08-06T00:00:00"/>
    <d v="2022-12-31T00:00:00"/>
    <n v="100"/>
    <n v="100"/>
    <n v="100"/>
    <n v="1"/>
    <n v="1"/>
  </r>
  <r>
    <n v="863"/>
    <x v="0"/>
    <x v="23"/>
    <s v="Estrategia para el Desarrollo Integral del Departamento de La Guajira y sus pueblos indígenas"/>
    <s v="No aplica"/>
    <s v="No aplica"/>
    <s v="1.21"/>
    <s v="Elaborar lineamientos con las competencias laborales para la gestión en salud que requiere la política de atención integral en los territorios."/>
    <x v="1"/>
    <s v="Ministerio de Salud y Protección Social"/>
    <s v="MinSalud"/>
    <s v="Salud y Protección Social"/>
    <x v="0"/>
    <d v="2018-08-06T00:00:00"/>
    <d v="2018-12-31T00:00:00"/>
    <n v="100"/>
    <n v="100"/>
    <n v="100"/>
    <n v="1"/>
    <n v="1"/>
  </r>
  <r>
    <n v="864"/>
    <x v="0"/>
    <x v="23"/>
    <s v="Estrategia para el Desarrollo Integral del Departamento de La Guajira y sus pueblos indígenas"/>
    <s v="No aplica"/>
    <s v="No aplica"/>
    <s v="2.21"/>
    <s v="Elaborar los estudios de ordenamiento de las Playas de Palomino (Dibulla) y Mayapo (Manaure) para fortalecer la actividad turística que allí se desarrolla."/>
    <x v="0"/>
    <s v="Ministerio de Comercio, Industria y Turismo"/>
    <s v="MinComercio"/>
    <s v="Comercio, Industria y Turismo"/>
    <x v="11"/>
    <d v="2018-08-06T00:00:00"/>
    <d v="2019-12-31T00:00:00"/>
    <n v="100"/>
    <n v="100"/>
    <n v="100"/>
    <n v="1"/>
    <n v="1"/>
  </r>
  <r>
    <n v="865"/>
    <x v="0"/>
    <x v="23"/>
    <s v="Estrategia para el Desarrollo Integral del Departamento de La Guajira y sus pueblos indígenas"/>
    <s v="No aplica"/>
    <s v="No aplica"/>
    <s v="1.1"/>
    <s v="Elaborar y someter a aprobación instrumentos de planeación de corto, mediano y largo plazo del Plan Departamental de Aguas, Plan de Acción Municipal y Plan de Aseguramiento urbano y rural, con el fin de establecer las acciones requeridas para mejorar la operación y los indicadores de calidad de agua, cobertura y continuidad en el departamento de La Guajira."/>
    <x v="1"/>
    <s v="Ministerio de Vivienda, Ciudad y Territorio"/>
    <s v="MinVivienda"/>
    <s v="Vivienda, Ciudad y Territorio"/>
    <x v="6"/>
    <d v="2018-08-06T00:00:00"/>
    <d v="2018-12-31T00:00:00"/>
    <n v="100"/>
    <n v="100"/>
    <n v="100"/>
    <n v="1"/>
    <n v="1"/>
  </r>
  <r>
    <n v="866"/>
    <x v="0"/>
    <x v="23"/>
    <s v="Estrategia para el Desarrollo Integral del Departamento de La Guajira y sus pueblos indígenas"/>
    <s v="No aplica"/>
    <s v="No aplica"/>
    <s v="1.20"/>
    <s v="Establecer la planta mínima de personal misional necesaria para ejercer la autoridad sanitaria y cumplir las funciones asignadas a la Secretaría de Salud Departamental."/>
    <x v="1"/>
    <s v="Ministerio de Salud y Protección Social"/>
    <s v="MinSalud"/>
    <s v="Salud y Protección Social"/>
    <x v="0"/>
    <d v="2018-08-06T00:00:00"/>
    <d v="2022-12-31T00:00:00"/>
    <n v="70"/>
    <n v="100"/>
    <n v="0"/>
    <n v="0"/>
    <n v="0"/>
  </r>
  <r>
    <n v="867"/>
    <x v="0"/>
    <x v="23"/>
    <s v="Estrategia para el Desarrollo Integral del Departamento de La Guajira y sus pueblos indígenas"/>
    <s v="No aplica"/>
    <s v="No aplica"/>
    <s v="2.44"/>
    <s v="Establecer lineamientos de política para la definición de esquemas empresariales de prestación del servicio de energía eléctrica en las zonas no interconectadas de La Guajira."/>
    <x v="2"/>
    <s v="Ministerio de Minas y Energía"/>
    <s v="MinMinas"/>
    <s v="Minas y Energía"/>
    <x v="15"/>
    <d v="2018-08-06T00:00:00"/>
    <d v="2019-12-01T00:00:00"/>
    <n v="100"/>
    <n v="100"/>
    <n v="75"/>
    <n v="0.75"/>
    <n v="0.75"/>
  </r>
  <r>
    <n v="868"/>
    <x v="0"/>
    <x v="23"/>
    <s v="Estrategia para el Desarrollo Integral del Departamento de La Guajira y sus pueblos indígenas"/>
    <s v="No aplica"/>
    <s v="No aplica"/>
    <s v="1.11"/>
    <s v="Estructurar un esquema de operación de acueducto en la zona urbana de Manaure con el fin de mejorar la prestación de sus servicios."/>
    <x v="1"/>
    <s v="Ministerio de Vivienda, Ciudad y Territorio"/>
    <s v="MinVivienda"/>
    <s v="Vivienda, Ciudad y Territorio"/>
    <x v="6"/>
    <d v="2018-08-06T00:00:00"/>
    <d v="2020-12-31T00:00:00"/>
    <n v="100"/>
    <n v="100"/>
    <n v="15"/>
    <n v="0.15"/>
    <n v="0.15"/>
  </r>
  <r>
    <n v="869"/>
    <x v="0"/>
    <x v="23"/>
    <s v="Estrategia para el Desarrollo Integral del Departamento de La Guajira y sus pueblos indígenas"/>
    <s v="No aplica"/>
    <s v="No aplica"/>
    <s v="1.13"/>
    <s v="Estructurar un esquema de operación para la prestación de los servicios de acueducto y alcantarillado en la zona urbana de los municipios del sur de La Guajira."/>
    <x v="1"/>
    <s v="Ministerio de Vivienda, Ciudad y Territorio"/>
    <s v="MinVivienda"/>
    <s v="Vivienda, Ciudad y Territorio"/>
    <x v="6"/>
    <d v="2018-08-06T00:00:00"/>
    <d v="2019-12-31T00:00:00"/>
    <n v="100"/>
    <n v="100"/>
    <n v="100"/>
    <n v="1"/>
    <n v="1"/>
  </r>
  <r>
    <n v="870"/>
    <x v="0"/>
    <x v="23"/>
    <s v="Estrategia para el Desarrollo Integral del Departamento de La Guajira y sus pueblos indígenas"/>
    <s v="No aplica"/>
    <s v="No aplica"/>
    <s v="1.7"/>
    <s v="Estructurar un plan de suministro de agua potable y saneamiento básico rural para los municipios de La Guajira, de acuerdo con las directrices e instrumentos normativos de la política sectorial, para promover la articulación de acciones y fuentes de financiación."/>
    <x v="0"/>
    <s v="Ministerio de Vivienda, Ciudad y Territorio"/>
    <s v="MinVivienda"/>
    <s v="Vivienda, Ciudad y Territorio"/>
    <x v="6"/>
    <d v="2018-08-06T00:00:00"/>
    <d v="2020-04-01T00:00:00"/>
    <n v="100"/>
    <n v="100"/>
    <n v="91"/>
    <n v="0.91"/>
    <n v="0.91"/>
  </r>
  <r>
    <n v="871"/>
    <x v="0"/>
    <x v="23"/>
    <s v="Estrategia para el Desarrollo Integral del Departamento de La Guajira y sus pueblos indígenas"/>
    <s v="No aplica"/>
    <s v="No aplica"/>
    <s v="1.27"/>
    <s v="Implantar el Modelo Integral de Atención en Salud (MIAS) en las zonas rurales dispersas del departamento de La Guajira."/>
    <x v="1"/>
    <s v="Ministerio de Salud y Protección Social"/>
    <s v="MinSalud"/>
    <s v="Salud y Protección Social"/>
    <x v="0"/>
    <d v="2018-08-06T00:00:00"/>
    <d v="2022-12-31T00:00:00"/>
    <n v="65"/>
    <n v="100"/>
    <n v="0"/>
    <n v="0"/>
    <n v="0"/>
  </r>
  <r>
    <n v="872"/>
    <x v="0"/>
    <x v="23"/>
    <s v="Estrategia para el Desarrollo Integral del Departamento de La Guajira y sus pueblos indígenas"/>
    <s v="No aplica"/>
    <s v="No aplica"/>
    <s v="1.2"/>
    <s v="Implementar el Plan de Aseguramiento Rural en La Guajira para asegurar la prestacion de los servicios públicos de agua potable y saneamiento básico a poblaciones dispersas, mediante un esquema adecuado a sus caracteristicas."/>
    <x v="0"/>
    <s v="Ministerio de Vivienda, Ciudad y Territorio"/>
    <s v="MinVivienda"/>
    <s v="Vivienda, Ciudad y Territorio"/>
    <x v="6"/>
    <d v="2018-08-06T00:00:00"/>
    <d v="2020-12-31T00:00:00"/>
    <n v="75"/>
    <n v="100"/>
    <n v="100"/>
    <n v="1"/>
    <n v="1"/>
  </r>
  <r>
    <n v="873"/>
    <x v="0"/>
    <x v="23"/>
    <s v="Estrategia para el Desarrollo Integral del Departamento de La Guajira y sus pueblos indígenas"/>
    <s v="No aplica"/>
    <s v="No aplica"/>
    <s v="1.9"/>
    <s v="Implementar el Plan de Aseguramiento Urbano en La Guajira para asegurar la prestacion de los servicios públicos de agua potable y saneamiento básico a la población mediante un esquema adecuado a sus caracteristicas."/>
    <x v="0"/>
    <s v="Ministerio de Vivienda, Ciudad y Territorio"/>
    <s v="MinVivienda"/>
    <s v="Vivienda, Ciudad y Territorio"/>
    <x v="6"/>
    <d v="2018-08-06T00:00:00"/>
    <d v="2020-12-31T00:00:00"/>
    <n v="100"/>
    <n v="100"/>
    <n v="38.5"/>
    <n v="0.38500000000000001"/>
    <n v="0.38500000000000001"/>
  </r>
  <r>
    <n v="874"/>
    <x v="0"/>
    <x v="23"/>
    <s v="Estrategia para el Desarrollo Integral del Departamento de La Guajira y sus pueblos indígenas"/>
    <s v="No aplica"/>
    <s v="No aplica"/>
    <s v="1.23"/>
    <s v="Implementar el Programa Territorial de Reorganización, Rediseño y Modernización de las ESE de La Guajira, con énfasis en el fortalecimiento de la resolutividad de atención de la población rural en las ESE departamentales."/>
    <x v="1"/>
    <s v="Ministerio de Salud y Protección Social"/>
    <s v="MinSalud"/>
    <s v="Salud y Protección Social"/>
    <x v="0"/>
    <d v="2018-08-06T00:00:00"/>
    <d v="2022-12-31T00:00:00"/>
    <n v="70"/>
    <n v="100"/>
    <n v="100"/>
    <n v="1"/>
    <n v="1"/>
  </r>
  <r>
    <n v="875"/>
    <x v="0"/>
    <x v="23"/>
    <s v="Estrategia para el Desarrollo Integral del Departamento de La Guajira y sus pueblos indígenas"/>
    <s v="No aplica"/>
    <s v="No aplica"/>
    <s v="1.5"/>
    <s v="Implementar los sistemas de acueducto del corregimiento de Paraguachón (Maicao) para lograr la cobertura del servicio segun las necesidades de sus habitantes."/>
    <x v="1"/>
    <s v="Ministerio de Vivienda, Ciudad y Territorio"/>
    <s v="MinVivienda"/>
    <s v="Vivienda, Ciudad y Territorio"/>
    <x v="6"/>
    <d v="2018-08-06T00:00:00"/>
    <d v="2019-12-31T00:00:00"/>
    <n v="100"/>
    <n v="100"/>
    <n v="64.150000000000006"/>
    <n v="0.64150000000000007"/>
    <n v="0.64150000000000007"/>
  </r>
  <r>
    <n v="876"/>
    <x v="0"/>
    <x v="23"/>
    <s v="Estrategia para el Desarrollo Integral del Departamento de La Guajira y sus pueblos indígenas"/>
    <s v="No aplica"/>
    <s v="No aplica"/>
    <s v="1.6"/>
    <s v="Implementar un esquema operativo para el abastecimiento de agua potable mediante pila pública en las comunidades wayuu de Manaure, Maicao, Riohacha y Uribia, el cual contempla medidas de reconversión energética de las soluciones existentes."/>
    <x v="0"/>
    <s v="Ministerio de Vivienda, Ciudad y Territorio"/>
    <s v="MinVivienda"/>
    <s v="Vivienda, Ciudad y Territorio"/>
    <x v="6"/>
    <d v="2018-08-06T00:00:00"/>
    <d v="2019-06-30T00:00:00"/>
    <n v="100"/>
    <n v="100"/>
    <n v="30.1"/>
    <n v="0.30099999999999999"/>
    <n v="0.30099999999999999"/>
  </r>
  <r>
    <n v="877"/>
    <x v="0"/>
    <x v="23"/>
    <s v="Estrategia para el Desarrollo Integral del Departamento de La Guajira y sus pueblos indígenas"/>
    <s v="No aplica"/>
    <s v="No aplica"/>
    <s v="2.36"/>
    <s v="Mejorar la infraestructura física de ambientes de formación del SENA en La Guajira."/>
    <x v="2"/>
    <s v="Servicio Nacional de Aprendizaje"/>
    <s v="SENA"/>
    <s v="Trabajo"/>
    <x v="12"/>
    <d v="2018-08-06T00:00:00"/>
    <d v="2018-12-31T00:00:00"/>
    <n v="100"/>
    <n v="100"/>
    <n v="100"/>
    <n v="1"/>
    <n v="1"/>
  </r>
  <r>
    <n v="878"/>
    <x v="0"/>
    <x v="23"/>
    <s v="Estrategia para el Desarrollo Integral del Departamento de La Guajira y sus pueblos indígenas"/>
    <s v="No aplica"/>
    <s v="No aplica"/>
    <s v="1.4"/>
    <s v="Poner en funcionamiento del Sistema de Información de Agua y Saneamiento Rural (SIASAR) en La Guajira para monitorear las distintas soluciones de acceso al agua en la zona rural dispersa y contar con información sistemática y de calidad para la toma de decisiones."/>
    <x v="1"/>
    <s v="Ministerio de Vivienda, Ciudad y Territorio"/>
    <s v="MinVivienda"/>
    <s v="Vivienda, Ciudad y Territorio"/>
    <x v="6"/>
    <d v="2018-08-06T00:00:00"/>
    <d v="2020-12-31T00:00:00"/>
    <n v="100"/>
    <n v="100"/>
    <n v="73"/>
    <n v="0.73"/>
    <n v="0.73"/>
  </r>
  <r>
    <n v="879"/>
    <x v="0"/>
    <x v="23"/>
    <s v="Estrategia para el Desarrollo Integral del Departamento de La Guajira y sus pueblos indígenas"/>
    <s v="No aplica"/>
    <s v="No aplica"/>
    <s v="1.3"/>
    <s v="Poner en marcha una Empresa de Servicios Públicos (ESP) Departamental en La Guajira para desarrollar asistencia técnica a la prestación de los servicios de agua potable y saneamiento en zona rural y desempeñar las funciones del gestor en el marco de los Planes Departamentales de Agua."/>
    <x v="1"/>
    <s v="Ministerio de Vivienda, Ciudad y Territorio"/>
    <s v="MinVivienda"/>
    <s v="Vivienda, Ciudad y Territorio"/>
    <x v="6"/>
    <d v="2018-08-06T00:00:00"/>
    <d v="2019-12-30T00:00:00"/>
    <n v="100"/>
    <n v="100"/>
    <n v="30"/>
    <n v="0.3"/>
    <n v="0.3"/>
  </r>
  <r>
    <n v="880"/>
    <x v="0"/>
    <x v="23"/>
    <s v="Estrategia para el Desarrollo Integral del Departamento de La Guajira y sus pueblos indígenas"/>
    <s v="No aplica"/>
    <s v="No aplica"/>
    <s v="2.40"/>
    <s v="Prestar asesoría y acompañamiento técnico al departamento y los municipios de La Guajira para la estructuración y formulación de proyectos de infraestructura vial, de forma que se ajusten a los requerimientos técnicos y metodológicos existentes."/>
    <x v="2"/>
    <s v="Ministerio de Transporte"/>
    <s v="MinTransporte"/>
    <s v="Transporte"/>
    <x v="3"/>
    <d v="2018-08-06T00:00:00"/>
    <d v="2018-12-31T00:00:00"/>
    <n v="100"/>
    <n v="100"/>
    <n v="100"/>
    <n v="1"/>
    <n v="1"/>
  </r>
  <r>
    <n v="881"/>
    <x v="0"/>
    <x v="23"/>
    <s v="Estrategia para el Desarrollo Integral del Departamento de La Guajira y sus pueblos indígenas"/>
    <s v="No aplica"/>
    <s v="No aplica"/>
    <s v="1.26"/>
    <s v="Realizar acciones de inspección, vigilancia y control con base en el mapa de riesgos definidos por las entidades territoriales de La Guajira, de manera oportuna, pertinente y con enfoque diferencial."/>
    <x v="1"/>
    <s v="Superintendencia Nacional de Salud"/>
    <s v="Supersalud"/>
    <s v="Salud y Protección Social"/>
    <x v="0"/>
    <d v="2018-08-06T00:00:00"/>
    <d v="2022-12-31T00:00:00"/>
    <n v="60"/>
    <n v="100"/>
    <n v="100"/>
    <n v="1"/>
    <n v="1"/>
  </r>
  <r>
    <n v="882"/>
    <x v="0"/>
    <x v="23"/>
    <s v="Estrategia para el Desarrollo Integral del Departamento de La Guajira y sus pueblos indígenas"/>
    <s v="No aplica"/>
    <s v="No aplica"/>
    <s v="1.24"/>
    <s v="Realizar auditorías coordinadas con organismos responsables de la inspección, vigilancia y control en el sector salud, para garantizar la prestación de los servicios de salud en La Guajira de forma acorde a la normatividad."/>
    <x v="1"/>
    <s v="Superintendencia Nacional de Salud"/>
    <s v="Supersalud"/>
    <s v="Salud y Protección Social"/>
    <x v="0"/>
    <d v="2018-08-06T00:00:00"/>
    <d v="2022-12-31T00:00:00"/>
    <n v="60"/>
    <n v="100"/>
    <n v="100"/>
    <n v="1"/>
    <n v="1"/>
  </r>
  <r>
    <n v="883"/>
    <x v="0"/>
    <x v="23"/>
    <s v="Estrategia para el Desarrollo Integral del Departamento de La Guajira y sus pueblos indígenas"/>
    <s v="No aplica"/>
    <s v="No aplica"/>
    <s v="1.15"/>
    <s v="Solicitar planes de accion a aquellos prestadores de los municipios de La Guajira vigilados por la Superintendencia de Servicios Públicos Domiciliarios, que tengan mayores deficiencias en aspectos específicos de la prestación de los servicios a su cargo para que cumplan con los estándares requeridos."/>
    <x v="0"/>
    <s v="Superintendencia de Servicios Públicos Domiciliarios"/>
    <s v="Superservicios"/>
    <s v="Planeación"/>
    <x v="9"/>
    <d v="2019-03-01T00:00:00"/>
    <d v="2022-12-31T00:00:00"/>
    <n v="100"/>
    <n v="100"/>
    <n v="100"/>
    <n v="1"/>
    <n v="1"/>
  </r>
  <r>
    <n v="884"/>
    <x v="0"/>
    <x v="23"/>
    <s v="Estrategia para el Desarrollo Integral del Departamento de La Guajira y sus pueblos indígenas"/>
    <s v="No aplica"/>
    <s v="No aplica"/>
    <s v="2.29"/>
    <s v="Fortalecer a la población indígena de La Guajira en los procesos productivos y de comercialización, en conjunto con la Gobernación y las Alcaldías del departamento."/>
    <x v="1"/>
    <s v="Ministerio de Comercio, Industria y Turismo"/>
    <s v="MinComercio"/>
    <s v="Comercio, Industria y Turismo"/>
    <x v="11"/>
    <d v="2018-08-06T00:00:00"/>
    <d v="2019-12-31T00:00:00"/>
    <n v="12"/>
    <n v="12"/>
    <n v="12"/>
    <n v="1"/>
    <n v="1"/>
  </r>
  <r>
    <n v="885"/>
    <x v="0"/>
    <x v="23"/>
    <s v="Estrategia para el Desarrollo Integral del Departamento de La Guajira y sus pueblos indígenas"/>
    <s v="No aplica"/>
    <s v="No aplica"/>
    <s v="2.35"/>
    <s v="Apoyar la generación de ingresos con el fortalecimiento de unidades productivas en el departamento de La Guajira con el programa SENA Emprende Rural (SER)."/>
    <x v="1"/>
    <s v="Servicio Nacional de Aprendizaje"/>
    <s v="SENA"/>
    <s v="Trabajo"/>
    <x v="12"/>
    <d v="2018-08-06T00:00:00"/>
    <d v="2022-06-30T00:00:00"/>
    <n v="106"/>
    <n v="154"/>
    <n v="88"/>
    <n v="0.83018867924528306"/>
    <n v="0.5714285714285714"/>
  </r>
  <r>
    <n v="886"/>
    <x v="0"/>
    <x v="23"/>
    <s v="Estrategia para el Desarrollo Integral del Departamento de La Guajira y sus pueblos indígenas"/>
    <s v="No aplica"/>
    <s v="No aplica"/>
    <s v="2.30"/>
    <s v="Asistir técnicamente los procesos productivos y de desarrollo de producto para acceder a oportunidades comerciales en comunidades o grupos artesanales que se prioricen en la Alta, Media y Baja Guajira."/>
    <x v="1"/>
    <s v="Artesanías de Colombia S.A."/>
    <s v="Artesanías"/>
    <s v="Comercio, Industria y Turismo"/>
    <x v="11"/>
    <d v="2018-08-06T00:00:00"/>
    <d v="2022-12-31T00:00:00"/>
    <n v="12"/>
    <n v="18"/>
    <n v="47"/>
    <n v="1"/>
    <n v="1"/>
  </r>
  <r>
    <n v="887"/>
    <x v="0"/>
    <x v="23"/>
    <s v="Estrategia para el Desarrollo Integral del Departamento de La Guajira y sus pueblos indígenas"/>
    <s v="No aplica"/>
    <s v="No aplica"/>
    <s v="2.34"/>
    <s v="Apoyar la generación de ingresos con la creación de unidades productivas con el programa SENA Emprende Rural (SER) en el departamento de La Guajira."/>
    <x v="1"/>
    <s v="Servicio Nacional de Aprendizaje"/>
    <s v="SENA"/>
    <s v="Trabajo"/>
    <x v="12"/>
    <d v="2018-08-06T00:00:00"/>
    <d v="2022-06-30T00:00:00"/>
    <n v="190"/>
    <n v="290"/>
    <n v="157"/>
    <n v="0.82631578947368423"/>
    <n v="0.54137931034482756"/>
  </r>
  <r>
    <n v="888"/>
    <x v="0"/>
    <x v="23"/>
    <s v="Estrategia para el Desarrollo Integral del Departamento de La Guajira y sus pueblos indígenas"/>
    <s v="No aplica"/>
    <s v="No aplica"/>
    <s v="2.25"/>
    <s v="Llevar el Programa Colegios Amigos del Turismo a La Guajira para fomentar la cultura turística como una oportunidad de desarrollo para la población estudiantil de las instituciones educativas oficiales del departamento."/>
    <x v="1"/>
    <s v="Ministerio de Comercio, Industria y Turismo"/>
    <s v="MinComercio"/>
    <s v="Comercio, Industria y Turismo"/>
    <x v="11"/>
    <d v="2019-01-01T00:00:00"/>
    <d v="2019-12-31T00:00:00"/>
    <n v="4"/>
    <n v="4"/>
    <n v="1"/>
    <n v="0.25"/>
    <n v="0.25"/>
  </r>
  <r>
    <n v="889"/>
    <x v="0"/>
    <x v="23"/>
    <s v="Estrategia para el Desarrollo Integral del Departamento de La Guajira y sus pueblos indígenas"/>
    <s v="No aplica"/>
    <s v="No aplica"/>
    <s v="1.12"/>
    <s v="Poner en marcha cuatro pozos de abastecimiento en Maicao para mejorar la continuidad del servicio de acueducto."/>
    <x v="1"/>
    <s v="Ministerio de Vivienda, Ciudad y Territorio"/>
    <s v="MinVivienda"/>
    <s v="Vivienda, Ciudad y Territorio"/>
    <x v="6"/>
    <d v="2018-08-06T00:00:00"/>
    <d v="2018-12-31T00:00:00"/>
    <n v="4"/>
    <n v="4"/>
    <n v="5"/>
    <n v="1"/>
    <n v="1"/>
  </r>
  <r>
    <n v="890"/>
    <x v="0"/>
    <x v="23"/>
    <s v="Estrategia para el Desarrollo Integral del Departamento de La Guajira y sus pueblos indígenas"/>
    <s v="No aplica"/>
    <s v="No aplica"/>
    <s v="1.16"/>
    <s v="Realizar seguimiento a los planes de acción propuestos por los prestadores de los municipios de La Guajira vigilados por la Superintendencia de Servicios Públicos Domiciliarios que tengan mayores deficiencias en aspectos específicos de la prestación de los servicios a su cargo."/>
    <x v="1"/>
    <s v="Superintendencia de Servicios Públicos Domiciliarios"/>
    <s v="Superservicios"/>
    <s v="Planeación"/>
    <x v="9"/>
    <d v="2019-06-01T00:00:00"/>
    <d v="2022-12-31T00:00:00"/>
    <n v="2"/>
    <n v="4"/>
    <n v="1"/>
    <n v="0.5"/>
    <n v="0.25"/>
  </r>
  <r>
    <n v="891"/>
    <x v="0"/>
    <x v="23"/>
    <s v="Estrategia para el Desarrollo Integral del Departamento de La Guajira y sus pueblos indígenas"/>
    <s v="No aplica"/>
    <s v="No aplica"/>
    <s v="2.28"/>
    <s v="Acompañar a la Red Regional de Emprendimiento en la definición e implementación de programas y proyectos que generen capacidades para la promoción del emprendimiento, la innovación y la consolidación empresarial en La Guajira."/>
    <x v="2"/>
    <s v="Ministerio de Comercio, Industria y Turismo"/>
    <s v="MinComercio"/>
    <s v="Comercio, Industria y Turismo"/>
    <x v="11"/>
    <d v="2018-08-06T00:00:00"/>
    <d v="2022-12-31T00:00:00"/>
    <n v="3"/>
    <n v="5"/>
    <n v="2"/>
    <n v="0.66666666666666663"/>
    <n v="0.4"/>
  </r>
  <r>
    <n v="892"/>
    <x v="0"/>
    <x v="23"/>
    <s v="Estrategia para el Desarrollo Integral del Departamento de La Guajira y sus pueblos indígenas"/>
    <s v="No aplica"/>
    <s v="No aplica"/>
    <s v="2.26"/>
    <s v="Implementar los componentes de innovación en las líneas de acción de la ruta competitiva del turismo en el departamento de La Guajira."/>
    <x v="2"/>
    <s v="Ministerio de Comercio, Industria y Turismo"/>
    <s v="MinComercio"/>
    <s v="Comercio, Industria y Turismo"/>
    <x v="11"/>
    <d v="2018-08-06T00:00:00"/>
    <d v="2018-12-31T00:00:00"/>
    <n v="5"/>
    <n v="5"/>
    <n v="28"/>
    <n v="1"/>
    <n v="1"/>
  </r>
  <r>
    <n v="893"/>
    <x v="0"/>
    <x v="23"/>
    <s v="Estrategia para el Desarrollo Integral del Departamento de La Guajira y sus pueblos indígenas"/>
    <s v="No aplica"/>
    <s v="No aplica"/>
    <s v="2.23"/>
    <s v="Realizar jornadas de formalización, legislación turística y beneficios tributarios y fiscales en La Guajira, para promover la formalización de la actividad empresarial en el departamento."/>
    <x v="2"/>
    <s v="Ministerio de Comercio, Industria y Turismo"/>
    <s v="MinComercio"/>
    <s v="Comercio, Industria y Turismo"/>
    <x v="11"/>
    <d v="2018-08-06T00:00:00"/>
    <d v="2022-12-31T00:00:00"/>
    <n v="3"/>
    <n v="5"/>
    <n v="2"/>
    <n v="0.66666666666666663"/>
    <n v="0.4"/>
  </r>
  <r>
    <n v="894"/>
    <x v="0"/>
    <x v="23"/>
    <s v="Estrategia para el Desarrollo Integral del Departamento de La Guajira y sus pueblos indígenas"/>
    <s v="No aplica"/>
    <s v="No aplica"/>
    <s v="2.24"/>
    <s v="Realizar jornadas de fortalecimiento empresarial sobre turismo en La Guajira, para promover la formalización de la actividad turística en el departamento."/>
    <x v="2"/>
    <s v="Ministerio de Comercio, Industria y Turismo"/>
    <s v="MinComercio"/>
    <s v="Comercio, Industria y Turismo"/>
    <x v="11"/>
    <d v="2018-08-06T00:00:00"/>
    <d v="2022-12-31T00:00:00"/>
    <n v="3"/>
    <n v="5"/>
    <n v="2"/>
    <n v="0.66666666666666663"/>
    <n v="0.4"/>
  </r>
  <r>
    <n v="895"/>
    <x v="0"/>
    <x v="23"/>
    <s v="Estrategia para el Desarrollo Integral del Departamento de La Guajira y sus pueblos indígenas"/>
    <s v="No aplica"/>
    <s v="No aplica"/>
    <s v="1.8"/>
    <s v="Realizar una vigilancia especial, en el marco de sus competencias, a los servicios públicos de agua potable y saneamiento básico en zona rural de La Guajira, con el fin de que la prestación alcance los estándares establecidos en la Ley 142 de 1994 y la normatividad del sector."/>
    <x v="0"/>
    <s v="Superintendencia de Servicios Públicos Domiciliarios"/>
    <s v="Superservicios"/>
    <s v="Planeación"/>
    <x v="9"/>
    <d v="2018-08-06T00:00:00"/>
    <d v="2022-12-31T00:00:00"/>
    <n v="3"/>
    <n v="5"/>
    <n v="2"/>
    <n v="0.66666666666666663"/>
    <n v="0.4"/>
  </r>
  <r>
    <n v="896"/>
    <x v="0"/>
    <x v="23"/>
    <s v="Estrategia para el Desarrollo Integral del Departamento de La Guajira y sus pueblos indígenas"/>
    <s v="No aplica"/>
    <s v="No aplica"/>
    <s v="2.43"/>
    <s v="Divulgar los beneficios de los proyectos de generación con fuentes no convencionales de energía renovables (FNCER) en las comunidades de La Guajira, a través de la estrategia de relacionamiento territorial del sector minero energético, en articulación con la Unidad de Planeación Minero Energética (UPME)."/>
    <x v="2"/>
    <s v="Ministerio de Minas y Energía"/>
    <s v="MinMinas"/>
    <s v="Minas y Energía"/>
    <x v="15"/>
    <d v="2018-08-06T00:00:00"/>
    <d v="2019-11-30T00:00:00"/>
    <n v="5"/>
    <n v="6"/>
    <n v="4"/>
    <n v="0.8"/>
    <n v="0.66666666666666663"/>
  </r>
  <r>
    <n v="897"/>
    <x v="0"/>
    <x v="23"/>
    <s v="Estrategia para el Desarrollo Integral del Departamento de La Guajira y sus pueblos indígenas"/>
    <s v="No aplica"/>
    <s v="No aplica"/>
    <s v="2.31"/>
    <s v="Desarrollar programas de formación en salud con enfoque intercultural para el fortalecimiento del talento humano en las comunidades indígenas de La Guajira."/>
    <x v="1"/>
    <s v="Servicio Nacional de Aprendizaje"/>
    <s v="SENA"/>
    <s v="Trabajo"/>
    <x v="12"/>
    <d v="2018-08-06T00:00:00"/>
    <d v="2019-12-30T00:00:00"/>
    <n v="60"/>
    <n v="60"/>
    <n v="402"/>
    <n v="1"/>
    <n v="1"/>
  </r>
  <r>
    <n v="898"/>
    <x v="0"/>
    <x v="23"/>
    <s v="Estrategia para el Desarrollo Integral del Departamento de La Guajira y sus pueblos indígenas"/>
    <s v="No aplica"/>
    <s v="No aplica"/>
    <s v="2.33"/>
    <s v="Desarrollar programas de formación SENA Emprende Rural (SER) con enfoque en emprendimiento rural en el departamento de La Guajira."/>
    <x v="1"/>
    <s v="Servicio Nacional de Aprendizaje"/>
    <s v="SENA"/>
    <s v="Trabajo"/>
    <x v="12"/>
    <d v="2018-08-06T00:00:00"/>
    <d v="2022-06-30T00:00:00"/>
    <n v="3800"/>
    <n v="6800"/>
    <n v="6000"/>
    <n v="1"/>
    <n v="0.88235294117647056"/>
  </r>
  <r>
    <n v="899"/>
    <x v="0"/>
    <x v="23"/>
    <s v="Estrategia para el Desarrollo Integral del Departamento de La Guajira y sus pueblos indígenas"/>
    <s v="No aplica"/>
    <s v="No aplica"/>
    <s v="2.42"/>
    <s v="Divulgar la información de los proyectos de generación inscritos en la UPME y de proyectos de las redes de transmisión nacional y regional de energía eléctrica para conectar generadores y mejorar el servicio en La Guajira, en el marco de la Mesa de Diálogo y Concertación para el Pueblo Wayuu colombiano."/>
    <x v="1"/>
    <s v="Unidad de Planeación Minero Energética"/>
    <s v="UPME"/>
    <s v="Minas y Energía"/>
    <x v="15"/>
    <d v="2018-08-06T00:00:00"/>
    <d v="2022-11-30T00:00:00"/>
    <n v="5"/>
    <n v="9"/>
    <n v="0"/>
    <n v="0"/>
    <n v="0"/>
  </r>
  <r>
    <n v="900"/>
    <x v="0"/>
    <x v="23"/>
    <s v="Estrategia para el Desarrollo Integral del Departamento de La Guajira y sus pueblos indígenas"/>
    <s v="No aplica"/>
    <s v="No aplica"/>
    <s v="2.45"/>
    <s v="Medir el potencial energético solar - eólico de La Guajira."/>
    <x v="0"/>
    <s v="Instituto de Planificación y Promoción de Soluciones Energéticas para las Zonas No Interconectadas"/>
    <s v="IPSE"/>
    <s v="Minas y Energía"/>
    <x v="15"/>
    <d v="2018-08-06T00:00:00"/>
    <d v="2022-11-30T00:00:00"/>
    <n v="5"/>
    <n v="9"/>
    <n v="2"/>
    <n v="0.4"/>
    <n v="0.22222222222222221"/>
  </r>
  <r>
    <n v="901"/>
    <x v="0"/>
    <x v="23"/>
    <s v="Estrategia para el Desarrollo Integral del Departamento de La Guajira y sus pueblos indígenas"/>
    <s v="No aplica"/>
    <s v="No aplica"/>
    <s v="2.32"/>
    <s v="Impartir formación para el trabajo para la población indígena de La Guajira."/>
    <x v="1"/>
    <s v="Servicio Nacional de Aprendizaje"/>
    <s v="SENA"/>
    <s v="Trabajo"/>
    <x v="12"/>
    <d v="2018-08-06T00:00:00"/>
    <d v="2022-06-30T00:00:00"/>
    <n v="9217"/>
    <n v="9217"/>
    <n v="28646"/>
    <n v="1"/>
    <n v="1"/>
  </r>
  <r>
    <n v="902"/>
    <x v="0"/>
    <x v="23"/>
    <s v="Estrategia para el Desarrollo Integral del Departamento de La Guajira y sus pueblos indígenas"/>
    <s v="No aplica"/>
    <s v="No aplica"/>
    <s v="2.11"/>
    <s v="Diseñar una estrategia de pastoreo a través del conocimiento de la disponibilidad de forraje, reconociendo y evaluando las principales especies arbóreas y arbustivas que se consumen los animales de las comunidades wayuu."/>
    <x v="1"/>
    <s v="Corporación Colombiana de Investigación Agropecuaria"/>
    <s v="AGROSAVIA"/>
    <s v="Agropecuario, Pesquero y Desarrollo Rural"/>
    <x v="7"/>
    <d v="2018-08-06T00:00:00"/>
    <d v="2018-12-31T00:00:00"/>
    <n v="1"/>
    <n v="1"/>
    <n v="1"/>
    <n v="1"/>
    <n v="1"/>
  </r>
  <r>
    <n v="903"/>
    <x v="0"/>
    <x v="23"/>
    <s v="Estrategia para el Desarrollo Integral del Departamento de La Guajira y sus pueblos indígenas"/>
    <s v="No aplica"/>
    <s v="No aplica"/>
    <s v="2.9"/>
    <s v="Implementar el programa de construcción y dotación de las Casas para el Desarrollo de la Pesca Artesanal (CDPA) con el fin de impulsar la formación socio-empresarial y fortalecimiento de los pescadores artesanales de La Guajira, con énfasis en las comunidades de la Media y Alta Guajira."/>
    <x v="1"/>
    <s v="Autoridad Nacional de Acuicultura y Pesca"/>
    <s v="AUNAP"/>
    <s v="Agropecuario, Pesquero y Desarrollo Rural"/>
    <x v="7"/>
    <d v="2018-08-06T00:00:00"/>
    <d v="2018-12-31T00:00:00"/>
    <n v="1"/>
    <n v="1"/>
    <n v="1"/>
    <n v="1"/>
    <n v="1"/>
  </r>
  <r>
    <n v="904"/>
    <x v="0"/>
    <x v="23"/>
    <s v="Estrategia para el Desarrollo Integral del Departamento de La Guajira y sus pueblos indígenas"/>
    <s v="No aplica"/>
    <s v="No aplica"/>
    <s v="2.4"/>
    <s v="Realizar la administración, operación y mantenimiento de la infraestructura de riego del río Rancheria."/>
    <x v="2"/>
    <s v="Agencia de Desarrollo Rural"/>
    <s v="ADR"/>
    <s v="Agropecuario, Pesquero y Desarrollo Rural"/>
    <x v="7"/>
    <d v="2018-08-06T00:00:00"/>
    <d v="2022-12-31T00:00:00"/>
    <n v="1"/>
    <n v="1"/>
    <n v="1"/>
    <n v="1"/>
    <n v="1"/>
  </r>
  <r>
    <n v="905"/>
    <x v="0"/>
    <x v="23"/>
    <s v="Estrategia para el Desarrollo Integral del Departamento de La Guajira y sus pueblos indígenas"/>
    <s v="No aplica"/>
    <s v="No aplica"/>
    <s v="2.20"/>
    <s v="Realizar el piloto e implementación de la ruta de los Planes de Ordenamiento Social de la Propiedad en los municipios de Dibulla, San Juan del Cesar y Fonseca en el marco del proyecto de Catastro Multiproposito."/>
    <x v="1"/>
    <s v="Agencia Nacional de Tierras"/>
    <s v="ANT"/>
    <s v="Agropecuario, Pesquero y Desarrollo Rural"/>
    <x v="7"/>
    <d v="2018-08-06T00:00:00"/>
    <d v="2018-12-31T00:00:00"/>
    <n v="100"/>
    <n v="100"/>
    <n v="25"/>
    <n v="0.25"/>
    <n v="0.25"/>
  </r>
  <r>
    <n v="906"/>
    <x v="0"/>
    <x v="23"/>
    <s v="Estrategia para el Desarrollo Integral del Departamento de La Guajira y sus pueblos indígenas"/>
    <s v="No aplica"/>
    <s v="No aplica"/>
    <s v="2.16"/>
    <s v="Realizar la evaluación de tierras para la zonificación agropecuaria en el departamento de La Guajira, previa solicitud de la Gobernación, en coordinación con la [Unidad de Planificación Rural Agropecuaria (UPRA)] y el [Ministerio de Agricultura y Desarrollo Rural]."/>
    <x v="0"/>
    <s v="Unidad de Planificación de Tierras Rurales, Adecuación de Tierras y Usos Agropecuarios"/>
    <s v="UPRA"/>
    <s v="Agropecuario, Pesquero y Desarrollo Rural"/>
    <x v="7"/>
    <d v="2020-01-01T00:00:00"/>
    <d v="2020-12-31T00:00:00"/>
    <n v="100"/>
    <n v="100"/>
    <n v="0"/>
    <n v="0"/>
    <n v="0"/>
  </r>
  <r>
    <n v="907"/>
    <x v="0"/>
    <x v="23"/>
    <s v="Estrategia para el Desarrollo Integral del Departamento de La Guajira y sus pueblos indígenas"/>
    <s v="No aplica"/>
    <s v="No aplica"/>
    <s v="2.7"/>
    <s v="Implementar el programa Red de Seguridad Alimentaria - ReSA Rural en la Baja Guajira para aumentar la producción de alimentos para el autoconsumo, la promoción de hábitos alimentarios saludables y el uso de alimentos y productos locales."/>
    <x v="1"/>
    <s v="Departamento Administrativo para la Prosperidad Social"/>
    <s v="DPS"/>
    <s v="Inclusión Social y Reconciliación"/>
    <x v="16"/>
    <d v="2018-08-06T00:00:00"/>
    <d v="2018-12-31T00:00:00"/>
    <n v="1120"/>
    <n v="1120"/>
    <n v="0"/>
    <n v="0"/>
    <n v="0"/>
  </r>
  <r>
    <n v="908"/>
    <x v="0"/>
    <x v="23"/>
    <s v="Estrategia para el Desarrollo Integral del Departamento de La Guajira y sus pueblos indígenas"/>
    <s v="No aplica"/>
    <s v="No aplica"/>
    <s v="2.12"/>
    <s v="Estructurar alianzas productivas en municipios priorizados de la Alta y Media Guajira para vincular a pequeños productores rurales con un aliado comercial formal, bajo un esquema de agronegocios."/>
    <x v="1"/>
    <s v="Ministerio de Agricultura y Desarrollo Rural"/>
    <s v="MinAgricultura"/>
    <s v="Agropecuario, Pesquero y Desarrollo Rural"/>
    <x v="7"/>
    <d v="2018-08-06T00:00:00"/>
    <d v="2018-12-31T00:00:00"/>
    <n v="14"/>
    <n v="14"/>
    <n v="13"/>
    <n v="0.9285714285714286"/>
    <n v="0.9285714285714286"/>
  </r>
  <r>
    <n v="909"/>
    <x v="0"/>
    <x v="23"/>
    <s v="Estrategia para el Desarrollo Integral del Departamento de La Guajira y sus pueblos indígenas"/>
    <s v="No aplica"/>
    <s v="No aplica"/>
    <s v="2.17"/>
    <s v="Gestionar el acceso a la propiedad de la tierra en zonas rurales de La Guajira, mediante la adjudicación, regularización y formalización de predios sujetos de reforma agraria."/>
    <x v="2"/>
    <s v="Agencia Nacional de Tierras"/>
    <s v="ANT"/>
    <s v="Agropecuario, Pesquero y Desarrollo Rural"/>
    <x v="7"/>
    <d v="2018-08-06T00:00:00"/>
    <d v="2019-12-31T00:00:00"/>
    <n v="1817"/>
    <n v="1817"/>
    <n v="522"/>
    <n v="0.2872867363786461"/>
    <n v="0.2872867363786461"/>
  </r>
  <r>
    <n v="910"/>
    <x v="0"/>
    <x v="23"/>
    <s v="Estrategia para el Desarrollo Integral del Departamento de La Guajira y sus pueblos indígenas"/>
    <s v="No aplica"/>
    <s v="No aplica"/>
    <s v="2.13"/>
    <s v="Coordinar la elaboración del Plan de Seguridad Alimentaria y Nutricional del departamento de La Guajira, en conjunto con la Gobernación y demas entidades de la Comisión Intersectorial de Seguridad Alimentaria y Nutricional (CISAN)."/>
    <x v="1"/>
    <s v="Ministerio de Agricultura y Desarrollo Rural"/>
    <s v="MinAgricultura"/>
    <s v="Agropecuario, Pesquero y Desarrollo Rural"/>
    <x v="7"/>
    <d v="2018-08-06T00:00:00"/>
    <d v="2019-12-31T00:00:00"/>
    <n v="2"/>
    <n v="2"/>
    <n v="2"/>
    <n v="1"/>
    <n v="1"/>
  </r>
  <r>
    <n v="911"/>
    <x v="0"/>
    <x v="23"/>
    <s v="Estrategia para el Desarrollo Integral del Departamento de La Guajira y sus pueblos indígenas"/>
    <s v="No aplica"/>
    <s v="No aplica"/>
    <s v="2.2"/>
    <s v="Estructurar e implementar técnica, financiera y legalmente proyectos integrales de desarrollo agropecuario y rural en la Media Guajira, con infraestructura de riego, activos productivos, asistencia técnica y comercialización, con el fin de fortalecer la actividad agropecuaria en esta región."/>
    <x v="1"/>
    <s v="Agencia de Desarrollo Rural"/>
    <s v="ADR"/>
    <s v="Agropecuario, Pesquero y Desarrollo Rural"/>
    <x v="7"/>
    <d v="2018-08-06T00:00:00"/>
    <d v="2022-12-31T00:00:00"/>
    <n v="16"/>
    <n v="20"/>
    <n v="10"/>
    <n v="0.625"/>
    <n v="0.5"/>
  </r>
  <r>
    <n v="912"/>
    <x v="0"/>
    <x v="23"/>
    <s v="Estrategia para el Desarrollo Integral del Departamento de La Guajira y sus pueblos indígenas"/>
    <s v="No aplica"/>
    <s v="No aplica"/>
    <s v="2.6"/>
    <s v="Implementar el programa Red de Seguridad Alimentaria - ReSA Étnico en la Alta y Media Guajira para aumentar la producción de alimentos para el auto consumo, favoreciendo la valorización del patrimonio agroalimentario, los saberes y prácticas alimentarias."/>
    <x v="1"/>
    <s v="Departamento Administrativo para la Prosperidad Social"/>
    <s v="DPS"/>
    <s v="Inclusión Social y Reconciliación"/>
    <x v="16"/>
    <d v="2018-08-06T00:00:00"/>
    <d v="2018-12-31T00:00:00"/>
    <n v="2240"/>
    <n v="2240"/>
    <n v="0"/>
    <n v="0"/>
    <n v="0"/>
  </r>
  <r>
    <n v="913"/>
    <x v="0"/>
    <x v="23"/>
    <s v="Estrategia para el Desarrollo Integral del Departamento de La Guajira y sus pueblos indígenas"/>
    <s v="No aplica"/>
    <s v="No aplica"/>
    <s v="2.5"/>
    <s v="Implementar soluciones integrales con acceso a agua potable y seguridad alimentaria en comunidades wayuu de la Alta Guajira."/>
    <x v="0"/>
    <s v="Departamento Administrativo para la Prosperidad Social"/>
    <s v="DPS"/>
    <s v="Inclusión Social y Reconciliación"/>
    <x v="16"/>
    <d v="2018-08-06T00:00:00"/>
    <d v="2018-12-31T00:00:00"/>
    <n v="27"/>
    <n v="27"/>
    <n v="0"/>
    <n v="0"/>
    <n v="0"/>
  </r>
  <r>
    <n v="914"/>
    <x v="0"/>
    <x v="23"/>
    <s v="Estrategia para el Desarrollo Integral del Departamento de La Guajira y sus pueblos indígenas"/>
    <s v="No aplica"/>
    <s v="No aplica"/>
    <s v="2.1"/>
    <s v="Estructurar e implementar técnica, financiera y legalmente proyectos integrales de desarrollo agropecuario y rural en la Alta Guajira, con infraestructura de riego, activos productivos, asistencia técnica y comercialización, con el fin de fortalecer la actividad agropecuaria en esta región."/>
    <x v="1"/>
    <s v="Agencia de Desarrollo Rural"/>
    <s v="ADR"/>
    <s v="Agropecuario, Pesquero y Desarrollo Rural"/>
    <x v="7"/>
    <d v="2018-08-06T00:00:00"/>
    <d v="2022-12-31T00:00:00"/>
    <n v="22"/>
    <n v="28"/>
    <n v="28"/>
    <n v="1"/>
    <n v="1"/>
  </r>
  <r>
    <n v="915"/>
    <x v="0"/>
    <x v="23"/>
    <s v="Estrategia para el Desarrollo Integral del Departamento de La Guajira y sus pueblos indígenas"/>
    <s v="No aplica"/>
    <s v="No aplica"/>
    <s v="2.14"/>
    <s v="Generar estadísticas básicas productivas del departamento de La Guajira con el fin de mejorar la toma de decisiones a partir del conocimiento de las actividades agropecuarias."/>
    <x v="1"/>
    <s v="Ministerio de Agricultura y Desarrollo Rural"/>
    <s v="MinAgricultura"/>
    <s v="Agropecuario, Pesquero y Desarrollo Rural"/>
    <x v="7"/>
    <d v="2018-08-06T00:00:00"/>
    <d v="2019-06-30T00:00:00"/>
    <n v="3"/>
    <n v="3"/>
    <n v="2"/>
    <n v="0.66666666666666663"/>
    <n v="0.66666666666666663"/>
  </r>
  <r>
    <n v="916"/>
    <x v="0"/>
    <x v="23"/>
    <s v="Estrategia para el Desarrollo Integral del Departamento de La Guajira y sus pueblos indígenas"/>
    <s v="No aplica"/>
    <s v="No aplica"/>
    <s v="2.19"/>
    <s v="Legalizar tierras de Comunidades Negras de La Guajira mediante el procedimiento de titulación colectiva para establecer su seguridad jurídica, reconocer sus territorios, preservar usos y costumbres y mejorar la calidad de vida de estas comunidades en el departamento."/>
    <x v="1"/>
    <s v="Agencia Nacional de Tierras"/>
    <s v="ANT"/>
    <s v="Agropecuario, Pesquero y Desarrollo Rural"/>
    <x v="7"/>
    <d v="2018-08-06T00:00:00"/>
    <d v="2018-12-31T00:00:00"/>
    <n v="300"/>
    <n v="300"/>
    <n v="364"/>
    <n v="1"/>
    <n v="1"/>
  </r>
  <r>
    <n v="917"/>
    <x v="0"/>
    <x v="23"/>
    <s v="Estrategia para el Desarrollo Integral del Departamento de La Guajira y sus pueblos indígenas"/>
    <s v="No aplica"/>
    <s v="No aplica"/>
    <s v="2.8"/>
    <s v="Implementar sistemas de abastecimiento de agua a comunidades vulnerables (pozos y reservorios) en zonas prioritarias de comunidades étnicas (indigenas y afordescendientes) de La Guajira."/>
    <x v="1"/>
    <s v="Corporación Autónoma Regional de la Guajira"/>
    <s v="Corpoguajira"/>
    <s v="Ambiente y Desarrollo Sostenible"/>
    <x v="5"/>
    <d v="2018-09-01T00:00:00"/>
    <d v="2022-12-31T00:00:00"/>
    <n v="22"/>
    <n v="38"/>
    <n v="6"/>
    <n v="0.27272727272727271"/>
    <n v="0.15789473684210525"/>
  </r>
  <r>
    <n v="918"/>
    <x v="0"/>
    <x v="23"/>
    <s v="Estrategia para el Desarrollo Integral del Departamento de La Guajira y sus pueblos indígenas"/>
    <s v="No aplica"/>
    <s v="No aplica"/>
    <s v="2.15"/>
    <s v="Socializar el uso de instrumentos financieros a agricultores de La Guajira entre el Ministerio de Agricultura, la Agencia de Desarrollo Rural -ADR, el Banco Agrario y FINAGRO con el fin de promover su acceso a servicios financieros."/>
    <x v="1"/>
    <s v="Ministerio de Agricultura y Desarrollo Rural"/>
    <s v="MinAgricultura"/>
    <s v="Agropecuario, Pesquero y Desarrollo Rural"/>
    <x v="7"/>
    <d v="2018-08-06T00:00:00"/>
    <d v="2019-12-31T00:00:00"/>
    <n v="45"/>
    <n v="45"/>
    <n v="76"/>
    <n v="1"/>
    <n v="1"/>
  </r>
  <r>
    <n v="919"/>
    <x v="0"/>
    <x v="23"/>
    <s v="Estrategia para el Desarrollo Integral del Departamento de La Guajira y sus pueblos indígenas"/>
    <s v="No aplica"/>
    <s v="No aplica"/>
    <s v="2.18"/>
    <s v="Legalizar tierras de comunidades indígenas de La Guajira mediante el proceso de constitución de resguardos para establecer su seguridad jurídica, reconocer sus territorios, preservar usos y costumbres y mejorar la calidad de vida en los resguardos indígenas wayuu."/>
    <x v="1"/>
    <s v="Agencia Nacional de Tierras"/>
    <s v="ANT"/>
    <s v="Agropecuario, Pesquero y Desarrollo Rural"/>
    <x v="7"/>
    <d v="2018-08-06T00:00:00"/>
    <d v="2018-12-31T00:00:00"/>
    <n v="463"/>
    <n v="463"/>
    <n v="0"/>
    <n v="0"/>
    <n v="0"/>
  </r>
  <r>
    <n v="920"/>
    <x v="0"/>
    <x v="23"/>
    <s v="Estrategia para el Desarrollo Integral del Departamento de La Guajira y sus pueblos indígenas"/>
    <s v="No aplica"/>
    <s v="No aplica"/>
    <s v="2.10"/>
    <s v="Capacitar a la comunidad de pescadores de la Alta y Media Guajira en buenas prácticas pesqueras, buenas prácticas de manufactura, uso de aparejos regulados y mejoramiento de embarcaciones, para mejorar la producción agropecuaria y pesquera."/>
    <x v="1"/>
    <s v="Autoridad Nacional de Acuicultura y Pesca"/>
    <s v="AUNAP"/>
    <s v="Agropecuario, Pesquero y Desarrollo Rural"/>
    <x v="7"/>
    <d v="2018-08-06T00:00:00"/>
    <d v="2018-12-31T00:00:00"/>
    <n v="2"/>
    <n v="5"/>
    <n v="5"/>
    <n v="1"/>
    <n v="1"/>
  </r>
  <r>
    <n v="921"/>
    <x v="0"/>
    <x v="23"/>
    <s v="Estrategia para el Desarrollo Integral del Departamento de La Guajira y sus pueblos indígenas"/>
    <s v="No aplica"/>
    <s v="No aplica"/>
    <s v="2.3"/>
    <s v="Estructurar e implementar técnica, financiera y legalmente proyectos integrales de desarrollo agropecuario y rural en la Baja Guajira, con infraestructura de riego, activos productivos, asistencia técnica y comercialización, con el fin de fortalecer la actividad agropecuaria en esta región."/>
    <x v="1"/>
    <s v="Agencia de Desarrollo Rural"/>
    <s v="ADR"/>
    <s v="Agropecuario, Pesquero y Desarrollo Rural"/>
    <x v="7"/>
    <d v="2018-08-06T00:00:00"/>
    <d v="2022-12-31T00:00:00"/>
    <n v="7"/>
    <n v="9"/>
    <n v="6"/>
    <n v="0.8571428571428571"/>
    <n v="0.66666666666666663"/>
  </r>
  <r>
    <n v="922"/>
    <x v="0"/>
    <x v="23"/>
    <s v="Estrategia para el Desarrollo Integral del Departamento de La Guajira y sus pueblos indígenas"/>
    <s v="No aplica"/>
    <s v="No aplica"/>
    <s v="4.7"/>
    <s v="Realizar la recuperación ambiental de humedales en La Guajira."/>
    <x v="2"/>
    <s v="Corporación Autónoma Regional de la Guajira"/>
    <s v="Corpoguajira"/>
    <s v="Ambiente y Desarrollo Sostenible"/>
    <x v="5"/>
    <d v="2019-02-01T00:00:00"/>
    <d v="2019-12-31T00:00:00"/>
    <n v="3"/>
    <n v="3"/>
    <n v="0"/>
    <n v="0"/>
    <n v="0"/>
  </r>
  <r>
    <n v="923"/>
    <x v="0"/>
    <x v="23"/>
    <s v="Estrategia para el Desarrollo Integral del Departamento de La Guajira y sus pueblos indígenas"/>
    <s v="No aplica"/>
    <s v="No aplica"/>
    <s v="4.9"/>
    <s v="Implementar los Planes de Manejo de Areas Protegidas: DMI Cuenca baja del Rio Rancheria, DMI Delta Rio Rancheria, DMI Musichii, RFP Montes de Oca, DMI Serrania del Perija, DMI Cerro Bañaderos, RFP Manantial de Cañaverales y DMI Cerro Pintao."/>
    <x v="1"/>
    <s v="Corporación Autónoma Regional de la Guajira"/>
    <s v="Corpoguajira"/>
    <s v="Ambiente y Desarrollo Sostenible"/>
    <x v="5"/>
    <d v="2019-06-01T00:00:00"/>
    <d v="2020-12-31T00:00:00"/>
    <n v="8"/>
    <n v="8"/>
    <n v="4"/>
    <n v="0.5"/>
    <n v="0.5"/>
  </r>
  <r>
    <n v="924"/>
    <x v="0"/>
    <x v="23"/>
    <s v="Estrategia para el Desarrollo Integral del Departamento de La Guajira y sus pueblos indígenas"/>
    <s v="No aplica"/>
    <s v="No aplica"/>
    <s v="4.8"/>
    <s v="Restaurar ecosistemas continentales y costeros como manglares (90 hectáreas restauradas, incluyendo 30 en Musichi sin obra ingenieril y 90 hectáreas con encerramiento de protección), bosque xerofítico, bosque seco, entre otros."/>
    <x v="2"/>
    <s v="Corporación Autónoma Regional de la Guajira"/>
    <s v="Corpoguajira"/>
    <s v="Ambiente y Desarrollo Sostenible"/>
    <x v="5"/>
    <d v="2018-08-06T00:00:00"/>
    <d v="2019-12-31T00:00:00"/>
    <n v="90"/>
    <n v="90"/>
    <n v="204"/>
    <n v="1"/>
    <n v="1"/>
  </r>
  <r>
    <n v="925"/>
    <x v="0"/>
    <x v="23"/>
    <s v="Estrategia para el Desarrollo Integral del Departamento de La Guajira y sus pueblos indígenas"/>
    <s v="No aplica"/>
    <s v="No aplica"/>
    <s v="4.5"/>
    <s v="Implementar el Plan Departamental de Cambio Climático de La Guajira en temas prioritarios definidos con las autoridades locales y las comunidades indígenas."/>
    <x v="1"/>
    <s v="Corporación Autónoma Regional de la Guajira"/>
    <s v="Corpoguajira"/>
    <s v="Ambiente y Desarrollo Sostenible"/>
    <x v="5"/>
    <d v="2021-02-01T00:00:00"/>
    <d v="2021-12-31T00:00:00"/>
    <n v="0"/>
    <n v="100"/>
    <n v="0"/>
    <n v="0"/>
    <n v="0"/>
  </r>
  <r>
    <n v="926"/>
    <x v="0"/>
    <x v="23"/>
    <s v="Estrategia para el Desarrollo Integral del Departamento de La Guajira y sus pueblos indígenas"/>
    <s v="No aplica"/>
    <s v="No aplica"/>
    <s v="4.4"/>
    <s v="Realizar un estudio para mejorar el conocimiento sobre la oferta de agua superficial y subterránea en la Media y Alta Guajira."/>
    <x v="2"/>
    <s v="Corporación Autónoma Regional de la Guajira"/>
    <s v="Corpoguajira"/>
    <s v="Ambiente y Desarrollo Sostenible"/>
    <x v="5"/>
    <d v="2020-02-01T00:00:00"/>
    <d v="2020-12-31T00:00:00"/>
    <n v="100"/>
    <n v="100"/>
    <n v="0"/>
    <n v="0"/>
    <n v="0"/>
  </r>
  <r>
    <n v="927"/>
    <x v="0"/>
    <x v="23"/>
    <s v="Estrategia para el Desarrollo Integral del Departamento de La Guajira y sus pueblos indígenas"/>
    <s v="No aplica"/>
    <s v="No aplica"/>
    <s v="4.2"/>
    <s v="Desarrollar alternativas de negocios verdes sostenibles para comunidades indígenas en ecoturismo, artesanías y otros en La Guajira."/>
    <x v="2"/>
    <s v="Corporación Autónoma Regional de la Guajira"/>
    <s v="Corpoguajira"/>
    <s v="Ambiente y Desarrollo Sostenible"/>
    <x v="5"/>
    <d v="2019-02-01T00:00:00"/>
    <d v="2019-12-31T00:00:00"/>
    <n v="3"/>
    <n v="3"/>
    <n v="0"/>
    <n v="0"/>
    <n v="0"/>
  </r>
  <r>
    <n v="928"/>
    <x v="0"/>
    <x v="23"/>
    <s v="Estrategia para el Desarrollo Integral del Departamento de La Guajira y sus pueblos indígenas"/>
    <s v="No aplica"/>
    <s v="No aplica"/>
    <s v="4.3"/>
    <s v="Actualizar los Planes de Ordenación y Manejo de Cuencas Hidrográficas (POMCA) de los ríos Ranchería y Carraipia."/>
    <x v="2"/>
    <s v="Corporación Autónoma Regional de la Guajira"/>
    <s v="Corpoguajira"/>
    <s v="Ambiente y Desarrollo Sostenible"/>
    <x v="5"/>
    <d v="2019-02-01T00:00:00"/>
    <d v="2020-12-31T00:00:00"/>
    <n v="4"/>
    <n v="4"/>
    <n v="0"/>
    <n v="0"/>
    <n v="0"/>
  </r>
  <r>
    <n v="929"/>
    <x v="0"/>
    <x v="23"/>
    <s v="Estrategia para el Desarrollo Integral del Departamento de La Guajira y sus pueblos indígenas"/>
    <s v="No aplica"/>
    <s v="No aplica"/>
    <s v="4.6"/>
    <s v="Construir obras de control de erosión costera en Riohacha, Mayapo, El Pájaro y Manaure."/>
    <x v="2"/>
    <s v="Corporación Autónoma Regional de la Guajira"/>
    <s v="Corpoguajira"/>
    <s v="Ambiente y Desarrollo Sostenible"/>
    <x v="5"/>
    <d v="2019-02-01T00:00:00"/>
    <d v="2021-12-30T00:00:00"/>
    <n v="2"/>
    <n v="4"/>
    <n v="0"/>
    <n v="0"/>
    <n v="0"/>
  </r>
  <r>
    <n v="930"/>
    <x v="0"/>
    <x v="23"/>
    <s v="Estrategia para el Desarrollo Integral del Departamento de La Guajira y sus pueblos indígenas"/>
    <s v="No aplica"/>
    <s v="No aplica"/>
    <s v="4.1"/>
    <s v="Fomentar proyectos productivos sostenibles en cría, recursos pesqueros, apicultura de manglar y otros en La Guajira."/>
    <x v="2"/>
    <s v="Corporación Autónoma Regional de la Guajira"/>
    <s v="Corpoguajira"/>
    <s v="Ambiente y Desarrollo Sostenible"/>
    <x v="5"/>
    <d v="2019-02-01T00:00:00"/>
    <d v="2020-12-31T00:00:00"/>
    <n v="4"/>
    <n v="4"/>
    <n v="0"/>
    <n v="0"/>
    <n v="0"/>
  </r>
  <r>
    <n v="931"/>
    <x v="0"/>
    <x v="24"/>
    <s v="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
    <s v="No aplica"/>
    <s v="No aplica"/>
    <s v="1.1"/>
    <s v="Gestionar la autorización de vigencias futuras para las troncales alimentadoras que hacen parte del proyecto Primera Línea de Metro - Tramo I."/>
    <x v="2"/>
    <s v="Ministerio de Hacienda y Crédito Público"/>
    <s v="MinHacienda"/>
    <s v="Hacienda y Crédito Público"/>
    <x v="2"/>
    <d v="2018-08-03T00:00:00"/>
    <d v="2018-12-31T00:00:00"/>
    <n v="100"/>
    <n v="100"/>
    <n v="100"/>
    <n v="1"/>
    <n v="1"/>
  </r>
  <r>
    <n v="932"/>
    <x v="0"/>
    <x v="24"/>
    <s v="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
    <s v="No aplica"/>
    <s v="No aplica"/>
    <s v="1.2"/>
    <s v="Realizar el seguimiento y divulgación del avance del proyecto."/>
    <x v="2"/>
    <s v="Ministerio de Transporte"/>
    <s v="MinTransporte"/>
    <s v="Transporte"/>
    <x v="3"/>
    <d v="2018-08-06T00:00:00"/>
    <d v="2025-12-31T00:00:00"/>
    <n v="5"/>
    <n v="15"/>
    <n v="3"/>
    <n v="0.6"/>
    <n v="0.2"/>
  </r>
  <r>
    <n v="933"/>
    <x v="0"/>
    <x v="25"/>
    <s v="Estrategia para la atención de la migración desde Venezuela a Colombia"/>
    <s v="No aplica"/>
    <s v="No aplica"/>
    <s v="1.51"/>
    <s v="Acompañar y orientar a núcleos familiares retornados de Venezuela que sean víctimas del conflicto armado en el proceso de asentamiento en el municipio receptor."/>
    <x v="1"/>
    <s v="Unidad Administrativa Especial para la Atención y Reparación Integral a las Víctimas"/>
    <s v="UARIV"/>
    <s v="Inclusión Social y Reconciliación"/>
    <x v="16"/>
    <d v="2018-11-26T00:00:00"/>
    <d v="2021-12-31T00:00:00"/>
    <n v="100"/>
    <n v="100"/>
    <n v="100"/>
    <n v="1"/>
    <n v="1"/>
  </r>
  <r>
    <n v="934"/>
    <x v="0"/>
    <x v="25"/>
    <s v="Estrategia para la atención de la migración desde Venezuela a Colombia"/>
    <s v="No aplica"/>
    <s v="No aplica"/>
    <s v="1.44"/>
    <s v="Apoyar a las entidades responsables para identificar y solucionar las restricciones legales existentes que impiden la inclusión de la población migrante desde Venezuela en distintos programas de emprendimiento, acompañamiento técnico, encadenamientos y financiación, tanto en programas del gobierno nacional como territoriales."/>
    <x v="2"/>
    <s v="Departamento Administrativo de la Presidencia de la República"/>
    <s v="DAPRE"/>
    <s v="Presidencia de la República"/>
    <x v="10"/>
    <d v="2019-01-01T00:00:00"/>
    <d v="2019-12-31T00:00:00"/>
    <n v="100"/>
    <n v="100"/>
    <n v="100"/>
    <n v="1"/>
    <n v="1"/>
  </r>
  <r>
    <n v="935"/>
    <x v="0"/>
    <x v="25"/>
    <s v="Estrategia para la atención de la migración desde Venezuela a Colombia"/>
    <s v="No aplica"/>
    <s v="No aplica"/>
    <s v="1.53"/>
    <s v="Brindar asistencia humanitaria a la población retornada de Venezuela que sea víctima en el marco del conflicto colombiano."/>
    <x v="1"/>
    <s v="Unidad Administrativa Especial para la Atención y Reparación Integral a las Víctimas"/>
    <s v="UARIV"/>
    <s v="Inclusión Social y Reconciliación"/>
    <x v="16"/>
    <d v="2018-11-26T00:00:00"/>
    <d v="2021-12-31T00:00:00"/>
    <n v="100"/>
    <n v="100"/>
    <n v="100"/>
    <n v="1"/>
    <n v="1"/>
  </r>
  <r>
    <n v="936"/>
    <x v="0"/>
    <x v="25"/>
    <s v="Estrategia para la atención de la migración desde Venezuela a Colombia"/>
    <s v="No aplica"/>
    <s v="No aplica"/>
    <s v="1.47"/>
    <s v="Definir los lineamientos generales para facilitar el acceso a la oferta institucional dirigida a venezolanos para la población migrante que autoreconoce pertenencia étnica indígena y ROM en la República Bolivariana de Venezuela, en el marco de la protección de los derechos humanos."/>
    <x v="1"/>
    <s v="Ministerio del Interior"/>
    <s v="MinInterior"/>
    <s v="Interior"/>
    <x v="4"/>
    <d v="2019-02-02T00:00:00"/>
    <d v="2020-12-31T00:00:00"/>
    <n v="100"/>
    <n v="100"/>
    <n v="50"/>
    <n v="0.5"/>
    <n v="0.5"/>
  </r>
  <r>
    <n v="937"/>
    <x v="0"/>
    <x v="25"/>
    <s v="Estrategia para la atención de la migración desde Venezuela a Colombia"/>
    <s v="No aplica"/>
    <s v="No aplica"/>
    <s v="1.42"/>
    <s v="Elaborar un inventario de programas del nivel nacional, que se ajusten a las necesidades identificadas, para determinar requisitos de acceso y las necesidades de recursos adicionales que permitan atender a la población migrante procedente de Venezuela en procesos de emprendimiento y desarrollo empresarial."/>
    <x v="2"/>
    <s v="Ministerio de Comercio, Industria y Turismo"/>
    <s v="MinComercio"/>
    <s v="Comercio, Industria y Turismo"/>
    <x v="11"/>
    <d v="2019-01-01T00:00:00"/>
    <d v="2019-12-31T00:00:00"/>
    <n v="100"/>
    <n v="100"/>
    <n v="95"/>
    <n v="0.95"/>
    <n v="0.95"/>
  </r>
  <r>
    <n v="938"/>
    <x v="0"/>
    <x v="25"/>
    <s v="Estrategia para la atención de la migración desde Venezuela a Colombia"/>
    <s v="No aplica"/>
    <s v="No aplica"/>
    <s v="1.54"/>
    <s v="Gestionar la oferta (educación, salud, trabajo, entre otras) con las entidades competentes para el restablecimiento de derechos de la población víctima del conflicto armado interno colombiano retornada de Venezuela."/>
    <x v="1"/>
    <s v="Unidad Administrativa Especial para la Atención y Reparación Integral a las Víctimas"/>
    <s v="UARIV"/>
    <s v="Inclusión Social y Reconciliación"/>
    <x v="16"/>
    <d v="2018-11-26T00:00:00"/>
    <d v="2021-12-31T00:00:00"/>
    <n v="100"/>
    <n v="100"/>
    <n v="95.2"/>
    <n v="0.95200000000000007"/>
    <n v="0.95200000000000007"/>
  </r>
  <r>
    <n v="939"/>
    <x v="0"/>
    <x v="25"/>
    <s v="Estrategia para la atención de la migración desde Venezuela a Colombia"/>
    <s v="No aplica"/>
    <s v="No aplica"/>
    <s v="1.52"/>
    <s v="Identificar las necesidades de la población víctima del conflicto armado interno colombiano que sean retornados desde Venezuela para el restablecimiento de sus derechos."/>
    <x v="1"/>
    <s v="Unidad Administrativa Especial para la Atención y Reparación Integral a las Víctimas"/>
    <s v="UARIV"/>
    <s v="Inclusión Social y Reconciliación"/>
    <x v="16"/>
    <d v="2018-11-26T00:00:00"/>
    <d v="2021-12-31T00:00:00"/>
    <n v="100"/>
    <n v="100"/>
    <n v="98"/>
    <n v="0.98"/>
    <n v="0.98"/>
  </r>
  <r>
    <n v="940"/>
    <x v="0"/>
    <x v="25"/>
    <s v="Estrategia para la atención de la migración desde Venezuela a Colombia"/>
    <s v="No aplica"/>
    <s v="No aplica"/>
    <s v="1.45"/>
    <s v="Implementar el Registro Único de Trabajadores Extranjeros en Colombia (RUTEC) con el fin de caracterizar la inmigración laboral formal en el país."/>
    <x v="1"/>
    <s v="Ministerio de Trabajo"/>
    <s v="MinTrabajo"/>
    <s v="Trabajo"/>
    <x v="12"/>
    <d v="2019-01-01T00:00:00"/>
    <d v="2021-12-31T00:00:00"/>
    <n v="80"/>
    <n v="100"/>
    <n v="75"/>
    <n v="0.9375"/>
    <n v="0.75"/>
  </r>
  <r>
    <n v="941"/>
    <x v="0"/>
    <x v="25"/>
    <s v="Estrategia para la atención de la migración desde Venezuela a Colombia"/>
    <s v="No aplica"/>
    <s v="No aplica"/>
    <s v="1.43"/>
    <s v="Presentar ante el Congreso de la República un proyecto de ley de régimen especial -en materia tributaria y económica-, para atraer inversión nacional y extranjera; para Cúcuta y los municipios del área metropolitana, orientado a estimular la creación de empresas y la generación de empleo en la región, y adelantar las labores de acompañamiento respectivo hasta la aprobación de la Ley."/>
    <x v="2"/>
    <s v="Ministerio de Comercio, Industria y Turismo"/>
    <s v="MinComercio"/>
    <s v="Comercio, Industria y Turismo"/>
    <x v="11"/>
    <d v="2019-01-01T00:00:00"/>
    <d v="2019-06-20T00:00:00"/>
    <n v="100"/>
    <n v="100"/>
    <n v="100"/>
    <n v="1"/>
    <n v="1"/>
  </r>
  <r>
    <n v="942"/>
    <x v="0"/>
    <x v="25"/>
    <s v="Estrategia para la atención de la migración desde Venezuela a Colombia"/>
    <s v="No aplica"/>
    <s v="No aplica"/>
    <s v="1.57"/>
    <s v="Promover procesos de sensibilización, prevención y mitigación de conflictividades sociales asociadas al fenómeno migratorio proveniente de Venezuela."/>
    <x v="1"/>
    <s v="Ministerio del Interior"/>
    <s v="MinInterior"/>
    <s v="Interior"/>
    <x v="4"/>
    <d v="2019-02-04T00:00:00"/>
    <d v="2021-12-31T00:00:00"/>
    <n v="70"/>
    <n v="100"/>
    <n v="40"/>
    <n v="0.5714285714285714"/>
    <n v="0.4"/>
  </r>
  <r>
    <n v="943"/>
    <x v="0"/>
    <x v="25"/>
    <s v="Estrategia para la atención de la migración desde Venezuela a Colombia"/>
    <s v="No aplica"/>
    <s v="No aplica"/>
    <s v="1.55"/>
    <s v="Realizar la caracterización de fenómenos que afectan seguridad y convivencia ciudadana en el marco del fenómeno migratorio procedente de Venezuela."/>
    <x v="0"/>
    <s v="Ministerio del Interior"/>
    <s v="MinInterior"/>
    <s v="Interior"/>
    <x v="4"/>
    <d v="2019-02-04T00:00:00"/>
    <d v="2020-12-31T00:00:00"/>
    <n v="100"/>
    <n v="100"/>
    <n v="95"/>
    <n v="0.95"/>
    <n v="0.95"/>
  </r>
  <r>
    <n v="944"/>
    <x v="0"/>
    <x v="25"/>
    <s v="Estrategia para la atención de la migración desde Venezuela a Colombia"/>
    <s v="No aplica"/>
    <s v="No aplica"/>
    <s v="1.50"/>
    <s v="Valorar las declaraciones de población migrante (retornados y venezolanos con vocación de permanencia) desde Venezuela, que se consideren víctimas en el marco del conficto colombiano, que no se encuentren incluidos en el Registro Único de Víctimas y que presenten su declaración ante el ministerio público."/>
    <x v="1"/>
    <s v="Unidad Administrativa Especial para la Atención y Reparación Integral a las Víctimas"/>
    <s v="UARIV"/>
    <s v="Inclusión Social y Reconciliación"/>
    <x v="16"/>
    <d v="2018-11-26T00:00:00"/>
    <d v="2021-12-31T00:00:00"/>
    <n v="100"/>
    <n v="100"/>
    <n v="100"/>
    <n v="1"/>
    <n v="1"/>
  </r>
  <r>
    <n v="945"/>
    <x v="0"/>
    <x v="25"/>
    <s v="Estrategia para la atención de la migración desde Venezuela a Colombia"/>
    <s v="No aplica"/>
    <s v="No aplica"/>
    <s v="1.46"/>
    <s v="Diseñar y aplicar cursos de contextualización sobre normativa, derechos laborales y acogida para extranjeros y retornados en el país con el fin de facilitar su adaptación al mercado de trabajo, tanto regulares como irregulares."/>
    <x v="1"/>
    <s v="Ministerio de Trabajo"/>
    <s v="MinTrabajo"/>
    <s v="Trabajo"/>
    <x v="12"/>
    <d v="2019-01-01T00:00:00"/>
    <d v="2021-12-31T00:00:00"/>
    <n v="8"/>
    <n v="12"/>
    <n v="4"/>
    <n v="0.5"/>
    <n v="0.33333333333333331"/>
  </r>
  <r>
    <n v="946"/>
    <x v="0"/>
    <x v="25"/>
    <s v="Estrategia para la atención de la migración desde Venezuela a Colombia"/>
    <s v="No aplica"/>
    <s v="No aplica"/>
    <s v="1.59"/>
    <s v="Brindar asistencias técnicas a entidades territoriales en herramientas de prevención, atención y judicialización del delito de trata de personas, derivado del fenómeno migratorio proveniente de Venezuela."/>
    <x v="1"/>
    <s v="Ministerio del Interior"/>
    <s v="MinInterior"/>
    <s v="Interior"/>
    <x v="4"/>
    <d v="2019-01-01T00:00:00"/>
    <d v="2021-12-31T00:00:00"/>
    <n v="9"/>
    <n v="13"/>
    <n v="5"/>
    <n v="0.55555555555555558"/>
    <n v="0.38461538461538464"/>
  </r>
  <r>
    <n v="947"/>
    <x v="0"/>
    <x v="25"/>
    <s v="Estrategia para la atención de la migración desde Venezuela a Colombia"/>
    <s v="No aplica"/>
    <s v="No aplica"/>
    <s v="1.58"/>
    <s v="Definir los protocolos de apoyo de las Fuerzas Militares y la Policía Nacional a otras instituciones del Estado para atender el fenómeno migratorio proveniente de Venezuela."/>
    <x v="1"/>
    <s v="Ministerio de Defensa Nacional"/>
    <s v="MinDefensa"/>
    <s v="Defensa"/>
    <x v="24"/>
    <d v="2019-01-19T00:00:00"/>
    <d v="2019-12-06T00:00:00"/>
    <n v="2"/>
    <n v="2"/>
    <n v="2"/>
    <n v="1"/>
    <n v="1"/>
  </r>
  <r>
    <n v="948"/>
    <x v="0"/>
    <x v="25"/>
    <s v="Estrategia para la atención de la migración desde Venezuela a Colombia"/>
    <s v="No aplica"/>
    <s v="No aplica"/>
    <s v="1.49"/>
    <s v="Realizar estrategias de acompañamiento a población retornada que contemple orientación y referenciación de esta población (solamente actuales CRORES); atención humanitaria; estrategias de retorno productivo, difusión de la ley de retorno y estrategias del presente CONPES."/>
    <x v="1"/>
    <s v="Ministerio de Relaciones Exteriores"/>
    <s v="Cancillería"/>
    <s v="Relaciones Exteriores"/>
    <x v="25"/>
    <d v="2018-11-26T00:00:00"/>
    <d v="2021-12-31T00:00:00"/>
    <n v="7157"/>
    <n v="27355"/>
    <n v="3879"/>
    <n v="0.54198686600530954"/>
    <n v="0.14180222993968197"/>
  </r>
  <r>
    <n v="949"/>
    <x v="0"/>
    <x v="25"/>
    <s v="Estrategia para la atención de la migración desde Venezuela a Colombia"/>
    <s v="No aplica"/>
    <s v="No aplica"/>
    <s v="1.60"/>
    <s v="Revisar las asignaciones mensuales de volúmenes máximos de combustibles subsidiados definidos para los departamentos de las zonas de frontera con Venezuela para evitar el aumento del contrabando de combustible y promover el desarrollo económico."/>
    <x v="1"/>
    <s v="Ministerio de Minas y Energía"/>
    <s v="MinMinas"/>
    <s v="Minas y Energía"/>
    <x v="15"/>
    <d v="2018-11-26T00:00:00"/>
    <d v="2021-12-31T00:00:00"/>
    <n v="26"/>
    <n v="38"/>
    <n v="11"/>
    <n v="0.42307692307692307"/>
    <n v="0.28947368421052633"/>
  </r>
  <r>
    <n v="950"/>
    <x v="0"/>
    <x v="25"/>
    <s v="Estrategia para la atención de la migración desde Venezuela a Colombia"/>
    <s v="No aplica"/>
    <s v="No aplica"/>
    <s v="1.41"/>
    <s v="Capacitar a través de programas de formación complementaria a la población migrante desde Venezuela para actualizar y fortalecer las competencias para asumir nuevos desempeños laborales."/>
    <x v="1"/>
    <s v="Servicio Nacional de Aprendizaje"/>
    <s v="SENA"/>
    <s v="Trabajo"/>
    <x v="12"/>
    <d v="2019-01-01T00:00:00"/>
    <d v="2021-12-31T00:00:00"/>
    <n v="32000"/>
    <n v="40000"/>
    <n v="20500"/>
    <n v="0.640625"/>
    <n v="0.51249999999999996"/>
  </r>
  <r>
    <n v="951"/>
    <x v="0"/>
    <x v="25"/>
    <s v="Estrategia para la atención de la migración desde Venezuela a Colombia"/>
    <s v="No aplica"/>
    <s v="No aplica"/>
    <s v="1.56"/>
    <s v="Definir una mesa de trabajo entre Cancillería, sector Defensa y Ministerio de Interior para establecer la relación entre el crimen organizado y la población migrante proveniente de Venezuela."/>
    <x v="1"/>
    <s v="Ministerio del Interior"/>
    <s v="MinInterior"/>
    <s v="Interior"/>
    <x v="4"/>
    <d v="2019-02-04T00:00:00"/>
    <d v="2021-12-31T00:00:00"/>
    <n v="4"/>
    <n v="6"/>
    <n v="3"/>
    <n v="0.75"/>
    <n v="0.5"/>
  </r>
  <r>
    <n v="952"/>
    <x v="0"/>
    <x v="25"/>
    <s v="Estrategia para la atención de la migración desde Venezuela a Colombia"/>
    <s v="No aplica"/>
    <s v="No aplica"/>
    <s v="1.48"/>
    <s v="Realizar capacitaciones a las entidades territoriales de La Guajira, Cesar, Norte de Santander, Arauca, Boyacá (Cubará), Vichada y Guainía, fronterizos con la República Bolivariana de Venezuela, en temas relacionados con igualdad y no discriminación en la atención dirigida a la población venezolana migrante que se han auto-reconocido como afrodescendientes."/>
    <x v="1"/>
    <s v="Ministerio del Interior"/>
    <s v="MinInterior"/>
    <s v="Interior"/>
    <x v="4"/>
    <d v="2019-02-02T00:00:00"/>
    <d v="2020-12-31T00:00:00"/>
    <n v="4"/>
    <n v="7"/>
    <n v="6"/>
    <n v="1"/>
    <n v="0.8571428571428571"/>
  </r>
  <r>
    <n v="953"/>
    <x v="0"/>
    <x v="25"/>
    <s v="Estrategia para la atención de la migración desde Venezuela a Colombia"/>
    <s v="No aplica"/>
    <s v="No aplica"/>
    <s v="1.30"/>
    <s v="Generar la normativa que permita el establecimiento de medidas especiales de contratación, por parte de la Unidad para la Gestión del Riesgo de Desastres, de acuerdo con lo establecido en el artículo 66 de la Ley 1523 de 2012."/>
    <x v="0"/>
    <s v="Departamento Administrativo de la Presidencia de la República"/>
    <s v="DAPRE"/>
    <s v="Presidencia de la República"/>
    <x v="10"/>
    <d v="2018-11-26T00:00:00"/>
    <d v="2018-12-01T00:00:00"/>
    <n v="1"/>
    <n v="1"/>
    <n v="4"/>
    <n v="1"/>
    <n v="1"/>
  </r>
  <r>
    <n v="954"/>
    <x v="0"/>
    <x v="25"/>
    <s v="Estrategia para la atención de la migración desde Venezuela a Colombia"/>
    <s v="No aplica"/>
    <s v="No aplica"/>
    <s v="1.36"/>
    <s v="Certificar el aprendizaje y la experticia adquirida a lo largo de la vida laboral de migrantes venezolanos regulares y colombianos retornados para contribuir a la inserción laboral en el territorio Colombiano."/>
    <x v="1"/>
    <s v="Servicio Nacional de Aprendizaje"/>
    <s v="SENA"/>
    <s v="Trabajo"/>
    <x v="12"/>
    <d v="2019-01-01T00:00:00"/>
    <d v="2021-12-31T00:00:00"/>
    <n v="10"/>
    <n v="10"/>
    <n v="24"/>
    <n v="1"/>
    <n v="1"/>
  </r>
  <r>
    <n v="955"/>
    <x v="0"/>
    <x v="25"/>
    <s v="Estrategia para la atención de la migración desde Venezuela a Colombia"/>
    <s v="No aplica"/>
    <s v="No aplica"/>
    <s v="1.12"/>
    <s v="Actualizar los sistemas de información de convalidaciones de educación preescolar, básica y media, para la atención efectiva de las solicitudes presentadas por los estudiantes provenientes de Venezuela que solicitan convalidar."/>
    <x v="1"/>
    <s v="Ministerio de Educación Nacional"/>
    <s v="MinEducación"/>
    <s v="Educación"/>
    <x v="13"/>
    <d v="2019-01-01T00:00:00"/>
    <d v="2020-12-31T00:00:00"/>
    <n v="100"/>
    <n v="100"/>
    <n v="80"/>
    <n v="0.8"/>
    <n v="0.8"/>
  </r>
  <r>
    <n v="956"/>
    <x v="0"/>
    <x v="25"/>
    <s v="Estrategia para la atención de la migración desde Venezuela a Colombia"/>
    <s v="No aplica"/>
    <s v="No aplica"/>
    <s v="1.7"/>
    <s v="Adaptar e implementar el plan de respuesta para la población migrante del sector salud a nivel territorial."/>
    <x v="1"/>
    <s v="Ministerio de Salud y Protección Social"/>
    <s v="MinSalud"/>
    <s v="Salud y Protección Social"/>
    <x v="0"/>
    <d v="2018-11-26T00:00:00"/>
    <d v="2021-12-31T00:00:00"/>
    <n v="75"/>
    <n v="100"/>
    <n v="45"/>
    <n v="0.6"/>
    <n v="0.45"/>
  </r>
  <r>
    <n v="957"/>
    <x v="0"/>
    <x v="25"/>
    <s v="Estrategia para la atención de la migración desde Venezuela a Colombia"/>
    <s v="No aplica"/>
    <s v="No aplica"/>
    <s v="1.19"/>
    <s v="Brindar asistencia técnica a agentes e instancias corresponsables, sobre el abordaje y los derechos de niñas, niños adolescentes y familias migrantes desde Venezuela, y su vinculación a rutas integrales de atención."/>
    <x v="1"/>
    <s v="Instituto Colombiano de Bienestar Familiar"/>
    <s v="ICBF"/>
    <s v="Inclusión Social y Reconciliación"/>
    <x v="16"/>
    <d v="2019-01-01T00:00:00"/>
    <d v="2021-12-31T00:00:00"/>
    <n v="60"/>
    <n v="100"/>
    <n v="83.3"/>
    <n v="1"/>
    <n v="0.83299999999999996"/>
  </r>
  <r>
    <n v="958"/>
    <x v="0"/>
    <x v="25"/>
    <s v="Estrategia para la atención de la migración desde Venezuela a Colombia"/>
    <s v="No aplica"/>
    <s v="No aplica"/>
    <s v="1.29"/>
    <s v="Definir los criterios de priorización para la recepción de la población migrante proveniente de Venezuela en los Centros de Atención Transitorios para la población migrante con vocación de permanencia y población transitoria."/>
    <x v="1"/>
    <s v="Ministerio de Relaciones Exteriores"/>
    <s v="Cancillería"/>
    <s v="Relaciones Exteriores"/>
    <x v="25"/>
    <d v="2018-11-26T00:00:00"/>
    <d v="2019-03-31T00:00:00"/>
    <n v="100"/>
    <n v="100"/>
    <n v="100"/>
    <n v="1"/>
    <n v="1"/>
  </r>
  <r>
    <n v="959"/>
    <x v="0"/>
    <x v="25"/>
    <s v="Estrategia para la atención de la migración desde Venezuela a Colombia"/>
    <s v="No aplica"/>
    <s v="No aplica"/>
    <s v="1.28"/>
    <s v="Definir los requerimientos técnicos de los Centros de Atención Transitorios al Migrante para la población migrante con vocación de permanencia y población transitoria."/>
    <x v="1"/>
    <s v="Unidad Nacional para la Gestión del Riesgo de Desastres"/>
    <s v="UNGRD"/>
    <s v="Presidencia de la República"/>
    <x v="10"/>
    <d v="2018-12-02T00:00:00"/>
    <d v="2019-01-31T00:00:00"/>
    <n v="100"/>
    <n v="100"/>
    <n v="40"/>
    <n v="0.4"/>
    <n v="0.4"/>
  </r>
  <r>
    <n v="960"/>
    <x v="0"/>
    <x v="25"/>
    <s v="Estrategia para la atención de la migración desde Venezuela a Colombia"/>
    <s v="No aplica"/>
    <s v="No aplica"/>
    <s v="1.4"/>
    <s v="Definir y socializar a los países fronterizos un protocolo que permita establecer un flujo de información básica en salud de migrantes desde Venezuela, retornados y con status de refugiados."/>
    <x v="1"/>
    <s v="Ministerio de Salud y Protección Social"/>
    <s v="MinSalud"/>
    <s v="Salud y Protección Social"/>
    <x v="0"/>
    <d v="2019-01-01T00:00:00"/>
    <d v="2020-12-31T00:00:00"/>
    <n v="100"/>
    <n v="100"/>
    <n v="75"/>
    <n v="0.75"/>
    <n v="0.75"/>
  </r>
  <r>
    <n v="961"/>
    <x v="0"/>
    <x v="25"/>
    <s v="Estrategia para la atención de la migración desde Venezuela a Colombia"/>
    <s v="No aplica"/>
    <s v="No aplica"/>
    <s v="1.22"/>
    <s v="Desarrollar las acciones administrativas tendientes al restablecimiento de derechos de las niñas, niños y adolescentes migrantes desde Venezuela que posterior a la verificación de garantía de derechos, se encuentren con amenaza o vulneración."/>
    <x v="1"/>
    <s v="Instituto Colombiano de Bienestar Familiar"/>
    <s v="ICBF"/>
    <s v="Inclusión Social y Reconciliación"/>
    <x v="16"/>
    <d v="2019-01-01T00:00:00"/>
    <d v="2021-12-31T00:00:00"/>
    <n v="100"/>
    <n v="100"/>
    <n v="100"/>
    <n v="1"/>
    <n v="1"/>
  </r>
  <r>
    <n v="962"/>
    <x v="0"/>
    <x v="25"/>
    <s v="Estrategia para la atención de la migración desde Venezuela a Colombia"/>
    <s v="No aplica"/>
    <s v="No aplica"/>
    <s v="1.21"/>
    <s v="Desarrollar un reporte estadístico descriptivo sobre la atención del ICBF a niños, niñas, adolescentes y sus familias de nacionalidad venezolana en el territorio colombiano."/>
    <x v="1"/>
    <s v="Instituto Colombiano de Bienestar Familiar"/>
    <s v="ICBF"/>
    <s v="Inclusión Social y Reconciliación"/>
    <x v="16"/>
    <d v="2019-01-01T00:00:00"/>
    <d v="2021-12-31T00:00:00"/>
    <n v="100"/>
    <n v="100"/>
    <n v="100"/>
    <n v="1"/>
    <n v="1"/>
  </r>
  <r>
    <n v="963"/>
    <x v="0"/>
    <x v="25"/>
    <s v="Estrategia para la atención de la migración desde Venezuela a Colombia"/>
    <s v="No aplica"/>
    <s v="No aplica"/>
    <s v="1.14"/>
    <s v="Diseñar e implementar en el marco del plan de formación para la ciudadanía, estrategias en las instituciones educativas para el desarrollo de competencias ciudadanas y socioemocionales para la prevención de la xenofobia y otras situaciones que afectan la convivencia escolar y generan discriminación con ocasión de la llegada de comunidades de migrantes, refugiados y retornados a sus entornos."/>
    <x v="1"/>
    <s v="Ministerio de Educación Nacional"/>
    <s v="MinEducación"/>
    <s v="Educación"/>
    <x v="13"/>
    <d v="2019-01-01T00:00:00"/>
    <d v="2021-12-31T00:00:00"/>
    <n v="80"/>
    <n v="100"/>
    <n v="20"/>
    <n v="0.25"/>
    <n v="0.2"/>
  </r>
  <r>
    <n v="964"/>
    <x v="0"/>
    <x v="25"/>
    <s v="Estrategia para la atención de la migración desde Venezuela a Colombia"/>
    <s v="No aplica"/>
    <s v="No aplica"/>
    <s v="1.17"/>
    <s v="Diseñar e Implementar una estrategia de nivelación para niños, niñas y adolescentes migrantes y retornados reconociendo las diferencias de aprendizaje en el sistema educativo."/>
    <x v="1"/>
    <s v="Ministerio de Educación Nacional"/>
    <s v="MinEducación"/>
    <s v="Educación"/>
    <x v="13"/>
    <d v="2019-01-01T00:00:00"/>
    <d v="2020-12-31T00:00:00"/>
    <n v="100"/>
    <n v="100"/>
    <n v="15"/>
    <n v="0.15"/>
    <n v="0.15"/>
  </r>
  <r>
    <n v="965"/>
    <x v="0"/>
    <x v="25"/>
    <s v="Estrategia para la atención de la migración desde Venezuela a Colombia"/>
    <s v="No aplica"/>
    <s v="No aplica"/>
    <s v="1.11"/>
    <s v="Diseñar e implementar una estrategia para agilizar la convalidación de estudios de los niños provenientes de Venezuela equivalentes a educación preescolar, básica y media."/>
    <x v="1"/>
    <s v="Ministerio de Educación Nacional"/>
    <s v="MinEducación"/>
    <s v="Educación"/>
    <x v="13"/>
    <d v="2019-01-01T00:00:00"/>
    <d v="2021-12-31T00:00:00"/>
    <n v="100"/>
    <n v="100"/>
    <n v="83.9"/>
    <n v="0.83900000000000008"/>
    <n v="0.83900000000000008"/>
  </r>
  <r>
    <n v="966"/>
    <x v="0"/>
    <x v="25"/>
    <s v="Estrategia para la atención de la migración desde Venezuela a Colombia"/>
    <s v="No aplica"/>
    <s v="No aplica"/>
    <s v="1.13"/>
    <s v="Diseñar una estrategia que permita agilizar el proceso de convalidación de títulos de educación superior procedentes de IES venezolanas."/>
    <x v="1"/>
    <s v="Ministerio de Educación Nacional"/>
    <s v="MinEducación"/>
    <s v="Educación"/>
    <x v="13"/>
    <d v="2018-11-26T00:00:00"/>
    <d v="2021-12-31T00:00:00"/>
    <n v="100"/>
    <n v="100"/>
    <n v="0"/>
    <n v="0"/>
    <n v="0"/>
  </r>
  <r>
    <n v="967"/>
    <x v="0"/>
    <x v="25"/>
    <s v="Estrategia para la atención de la migración desde Venezuela a Colombia"/>
    <s v="No aplica"/>
    <s v="No aplica"/>
    <s v="1.16"/>
    <s v="Diseñar y socializar con las secretarías de educación certificadas focalizadas, documentos con las pautas para la realización de pruebas de suficiencia para los estudiantes migrantes desde Venezuela en el marco del sistema de evaluación institucional."/>
    <x v="1"/>
    <s v="Ministerio de Educación Nacional"/>
    <s v="MinEducación"/>
    <s v="Educación"/>
    <x v="13"/>
    <d v="2019-01-01T00:00:00"/>
    <d v="2020-12-31T00:00:00"/>
    <n v="100"/>
    <n v="100"/>
    <n v="15"/>
    <n v="0.15"/>
    <n v="0.15"/>
  </r>
  <r>
    <n v="968"/>
    <x v="0"/>
    <x v="25"/>
    <s v="Estrategia para la atención de la migración desde Venezuela a Colombia"/>
    <s v="No aplica"/>
    <s v="No aplica"/>
    <s v="1.18"/>
    <s v="Elaborar un documento de orientaciones técnicas para socialización por parte del SNBF en las mesas de infancia, adolescencia y fortalecimiento familiar para la protección, integración y atención integral de las niñas, niños, adolescentes y familias migrantes desde Venezuela."/>
    <x v="1"/>
    <s v="Instituto Colombiano de Bienestar Familiar"/>
    <s v="ICBF"/>
    <s v="Inclusión Social y Reconciliación"/>
    <x v="16"/>
    <d v="2019-01-01T00:00:00"/>
    <d v="2019-12-31T00:00:00"/>
    <n v="100"/>
    <n v="100"/>
    <n v="100"/>
    <n v="1"/>
    <n v="1"/>
  </r>
  <r>
    <n v="969"/>
    <x v="0"/>
    <x v="25"/>
    <s v="Estrategia para la atención de la migración desde Venezuela a Colombia"/>
    <s v="No aplica"/>
    <s v="No aplica"/>
    <s v="1.8"/>
    <s v="Identificar a través de las secretarías de educación certificadas, la oferta disponible para el acceso al sistema educativo en los municipios priorizados por el documento CONPES."/>
    <x v="1"/>
    <s v="Ministerio de Educación Nacional"/>
    <s v="MinEducación"/>
    <s v="Educación"/>
    <x v="13"/>
    <d v="2018-11-26T00:00:00"/>
    <d v="2021-12-31T00:00:00"/>
    <n v="80"/>
    <n v="100"/>
    <n v="100"/>
    <n v="1"/>
    <n v="1"/>
  </r>
  <r>
    <n v="970"/>
    <x v="0"/>
    <x v="25"/>
    <s v="Estrategia para la atención de la migración desde Venezuela a Colombia"/>
    <s v="No aplica"/>
    <s v="No aplica"/>
    <s v="1.6"/>
    <s v="Identificar la capacidad de respuesta de los prestadores públicos para la prestación de servicios de salud de la población migrante en la zona de frontera y los territorios de acogida con mayor concentración."/>
    <x v="1"/>
    <s v="Ministerio de Salud y Protección Social"/>
    <s v="MinSalud"/>
    <s v="Salud y Protección Social"/>
    <x v="0"/>
    <d v="2018-11-26T00:00:00"/>
    <d v="2019-12-31T00:00:00"/>
    <n v="100"/>
    <n v="100"/>
    <n v="100"/>
    <n v="1"/>
    <n v="1"/>
  </r>
  <r>
    <n v="971"/>
    <x v="0"/>
    <x v="25"/>
    <s v="Estrategia para la atención de la migración desde Venezuela a Colombia"/>
    <s v="No aplica"/>
    <s v="No aplica"/>
    <s v="1.1"/>
    <s v="Identificar la oferta de servicios de salud ubicada en el territorio y articular la gestión de prestación de servicios con otras instancias que apoyen la atención de las necesidades de la población migrante procedente de Venezuela, retornados y con status de refugiados."/>
    <x v="1"/>
    <s v="Ministerio de Salud y Protección Social"/>
    <s v="MinSalud"/>
    <s v="Salud y Protección Social"/>
    <x v="0"/>
    <d v="2018-11-26T00:00:00"/>
    <d v="2019-12-31T00:00:00"/>
    <n v="100"/>
    <n v="100"/>
    <n v="100"/>
    <n v="1"/>
    <n v="1"/>
  </r>
  <r>
    <n v="972"/>
    <x v="0"/>
    <x v="25"/>
    <s v="Estrategia para la atención de la migración desde Venezuela a Colombia"/>
    <s v="No aplica"/>
    <s v="No aplica"/>
    <s v="1.5"/>
    <s v="Incluir en el Análisis de Situación de Salud nacional y territorial la dinámica demográfica y morbi-mortalidad de la población migrante a corto y mediano plazo."/>
    <x v="1"/>
    <s v="Ministerio de Salud y Protección Social"/>
    <s v="MinSalud"/>
    <s v="Salud y Protección Social"/>
    <x v="0"/>
    <d v="2019-01-01T00:00:00"/>
    <d v="2021-12-31T00:00:00"/>
    <n v="75"/>
    <n v="100"/>
    <n v="75"/>
    <n v="1"/>
    <n v="0.75"/>
  </r>
  <r>
    <n v="973"/>
    <x v="0"/>
    <x v="25"/>
    <s v="Estrategia para la atención de la migración desde Venezuela a Colombia"/>
    <s v="No aplica"/>
    <s v="No aplica"/>
    <s v="1.2"/>
    <s v="Realizar asistencia técnica a los departamentos sobre la ruta de aseguramiento que presentan población migrante desde Venezuela, retornados y con status de refugiados."/>
    <x v="1"/>
    <s v="Ministerio de Salud y Protección Social"/>
    <s v="MinSalud"/>
    <s v="Salud y Protección Social"/>
    <x v="0"/>
    <d v="2018-11-26T00:00:00"/>
    <d v="2021-12-31T00:00:00"/>
    <n v="70"/>
    <n v="100"/>
    <n v="67.5"/>
    <n v="0.9642857142857143"/>
    <n v="0.67500000000000004"/>
  </r>
  <r>
    <n v="974"/>
    <x v="0"/>
    <x v="25"/>
    <s v="Estrategia para la atención de la migración desde Venezuela a Colombia"/>
    <s v="No aplica"/>
    <s v="No aplica"/>
    <s v="1.10"/>
    <s v="Realizar asistencias técnicas integrales a las secretarías de educación focalizadas por el CONPES, para promover y fortalecer el acceso, permanencia y calidad de la educación destinada a los niños, niñas y jóvenes provenientes de Venezuela."/>
    <x v="1"/>
    <s v="Ministerio de Educación Nacional"/>
    <s v="MinEducación"/>
    <s v="Educación"/>
    <x v="13"/>
    <d v="2019-01-01T00:00:00"/>
    <d v="2021-12-31T00:00:00"/>
    <n v="100"/>
    <n v="100"/>
    <n v="48"/>
    <n v="0.48"/>
    <n v="0.48"/>
  </r>
  <r>
    <n v="975"/>
    <x v="0"/>
    <x v="25"/>
    <s v="Estrategia para la atención de la migración desde Venezuela a Colombia"/>
    <s v="No aplica"/>
    <s v="No aplica"/>
    <s v="1.9"/>
    <s v="Diseñar e implementar una estrategia de comunicación, en articulación con las Secretarías de Educación Certificadas, que permita divulgar la oferta educativa para que tanto estudiantes migrantes como retornados tengan conocimiento y puedan acceder a ella."/>
    <x v="1"/>
    <s v="Ministerio de Educación Nacional"/>
    <s v="MinEducación"/>
    <s v="Educación"/>
    <x v="13"/>
    <d v="2019-02-01T00:00:00"/>
    <d v="2021-02-01T00:00:00"/>
    <n v="80"/>
    <n v="120"/>
    <n v="50"/>
    <n v="0.625"/>
    <n v="0.41666666666666669"/>
  </r>
  <r>
    <n v="976"/>
    <x v="0"/>
    <x v="25"/>
    <s v="Estrategia para la atención de la migración desde Venezuela a Colombia"/>
    <s v="No aplica"/>
    <s v="No aplica"/>
    <s v="1.24"/>
    <s v="Brindar la atención en las modalidades de niñez y adolescencia para niños, niñas y adolescentes migrantes desde Venezuela que lo requieran."/>
    <x v="1"/>
    <s v="Instituto Colombiano de Bienestar Familiar"/>
    <s v="ICBF"/>
    <s v="Inclusión Social y Reconciliación"/>
    <x v="16"/>
    <d v="2019-01-01T00:00:00"/>
    <d v="2021-12-31T00:00:00"/>
    <n v="1500"/>
    <n v="1500"/>
    <n v="1279"/>
    <n v="0.85266666666666668"/>
    <n v="0.85266666666666668"/>
  </r>
  <r>
    <n v="977"/>
    <x v="0"/>
    <x v="25"/>
    <s v="Estrategia para la atención de la migración desde Venezuela a Colombia"/>
    <s v="No aplica"/>
    <s v="No aplica"/>
    <s v="1.37"/>
    <s v="Sensibilizar, asesorar y entrenar a través de los Centros de Desarrollo Empresarial SBDC - SENA a la población migrante desde Venezuela regular para apoyar la estructuración de sus ideas de negocios."/>
    <x v="1"/>
    <s v="Servicio Nacional de Aprendizaje"/>
    <s v="SENA"/>
    <s v="Trabajo"/>
    <x v="12"/>
    <d v="2019-02-01T00:00:00"/>
    <d v="2021-12-31T00:00:00"/>
    <n v="1000"/>
    <n v="1500"/>
    <n v="334"/>
    <n v="0.33400000000000002"/>
    <n v="0.22266666666666668"/>
  </r>
  <r>
    <n v="978"/>
    <x v="0"/>
    <x v="25"/>
    <s v="Estrategia para la atención de la migración desde Venezuela a Colombia"/>
    <s v="No aplica"/>
    <s v="No aplica"/>
    <s v="1.20"/>
    <s v="Brindar asistencia técnica a las autoridades administrativas frente al debido proceso de los trámites de restablecimiento de derechos para niños, niñas y adolescentes migrantes o retornados desde Venezuela."/>
    <x v="1"/>
    <s v="Instituto Colombiano de Bienestar Familiar"/>
    <s v="ICBF"/>
    <s v="Inclusión Social y Reconciliación"/>
    <x v="16"/>
    <d v="2019-01-01T00:00:00"/>
    <d v="2021-12-31T00:00:00"/>
    <n v="1104"/>
    <n v="1508"/>
    <n v="969"/>
    <n v="0.87771739130434778"/>
    <n v="0.64257294429708223"/>
  </r>
  <r>
    <n v="979"/>
    <x v="0"/>
    <x v="25"/>
    <s v="Estrategia para la atención de la migración desde Venezuela a Colombia"/>
    <s v="No aplica"/>
    <s v="No aplica"/>
    <s v="1.26"/>
    <s v="Brindar atención en las modalidades de apoyo y fortalecimiento a familias con niños, niñas y adolescentes migrantes desde Venezuela que lo requieran."/>
    <x v="1"/>
    <s v="Instituto Colombiano de Bienestar Familiar"/>
    <s v="ICBF"/>
    <s v="Inclusión Social y Reconciliación"/>
    <x v="16"/>
    <d v="2019-01-01T00:00:00"/>
    <d v="2021-12-31T00:00:00"/>
    <n v="1200"/>
    <n v="1600"/>
    <n v="2254"/>
    <n v="1"/>
    <n v="1"/>
  </r>
  <r>
    <n v="980"/>
    <x v="0"/>
    <x v="25"/>
    <s v="Estrategia para la atención de la migración desde Venezuela a Colombia"/>
    <s v="No aplica"/>
    <s v="No aplica"/>
    <s v="1.38"/>
    <s v="Facilitar el acceso en la ruta de empleabilidad del Servicio Público de Empleo a la población migrante desde Venezuela y retornados para para reducir las barreras para el acceso al mercado laboral."/>
    <x v="1"/>
    <s v="Unidad Administrativa Especial del Servicio Público de Empleo"/>
    <s v="Ss. de Empleo"/>
    <s v="Trabajo"/>
    <x v="12"/>
    <d v="2019-11-01T00:00:00"/>
    <d v="2021-12-31T00:00:00"/>
    <n v="161000"/>
    <n v="271000"/>
    <n v="93558"/>
    <n v="0.58110559006211182"/>
    <n v="0.34523247232472326"/>
  </r>
  <r>
    <n v="981"/>
    <x v="0"/>
    <x v="25"/>
    <s v="Estrategia para la atención de la migración desde Venezuela a Colombia"/>
    <s v="No aplica"/>
    <s v="No aplica"/>
    <s v="1.34"/>
    <s v="Priorizar proyectos en el mecanismo de viabilización que beneficien la población migrante con vocación de permanencia, población en tránsito y población pendular, de acuerdo con los recursos de cooperación internacional disponibles y los proyectos presentados."/>
    <x v="0"/>
    <s v="Ministerio de Vivienda, Ciudad y Territorio"/>
    <s v="MinVivienda"/>
    <s v="Vivienda, Ciudad y Territorio"/>
    <x v="6"/>
    <d v="2019-01-01T00:00:00"/>
    <d v="2021-12-31T00:00:00"/>
    <n v="1"/>
    <n v="3"/>
    <n v="13"/>
    <n v="1"/>
    <n v="1"/>
  </r>
  <r>
    <n v="982"/>
    <x v="0"/>
    <x v="25"/>
    <s v="Estrategia para la atención de la migración desde Venezuela a Colombia"/>
    <s v="No aplica"/>
    <s v="No aplica"/>
    <s v="1.25"/>
    <s v="Realizar campañas de promoción y sensibilización, en el marco de la oferta de la Dirección de Niñez y Adolescencia, para el reconocimiento y garantía de derechos, inclusión social y participación de los NNA, y familias migrantes desde Venezuela."/>
    <x v="1"/>
    <s v="Instituto Colombiano de Bienestar Familiar"/>
    <s v="ICBF"/>
    <s v="Inclusión Social y Reconciliación"/>
    <x v="16"/>
    <d v="2019-01-01T00:00:00"/>
    <d v="2021-12-31T00:00:00"/>
    <n v="24"/>
    <n v="36"/>
    <n v="12"/>
    <n v="0.5"/>
    <n v="0.33333333333333331"/>
  </r>
  <r>
    <n v="983"/>
    <x v="0"/>
    <x v="25"/>
    <s v="Estrategia para la atención de la migración desde Venezuela a Colombia"/>
    <s v="No aplica"/>
    <s v="No aplica"/>
    <s v="1.32"/>
    <s v="Adecuar los Centros de Atención Transitorios al Migrante para atender a la población proveniente de Venezuela con vocación de permanencia y población transitoria."/>
    <x v="1"/>
    <s v="Unidad Nacional para la Gestión del Riesgo de Desastres"/>
    <s v="UNGRD"/>
    <s v="Presidencia de la República"/>
    <x v="10"/>
    <d v="2019-01-01T00:00:00"/>
    <d v="2019-12-31T00:00:00"/>
    <n v="4"/>
    <n v="4"/>
    <n v="1"/>
    <n v="0.25"/>
    <n v="0.25"/>
  </r>
  <r>
    <n v="984"/>
    <x v="0"/>
    <x v="25"/>
    <s v="Estrategia para la atención de la migración desde Venezuela a Colombia"/>
    <s v="No aplica"/>
    <s v="No aplica"/>
    <s v="1.33"/>
    <s v="Brindar atención humanitaria a la población migrante con vocación de permanencia y población transitoria a través de los Centros de Atención Transitorios al Migrante."/>
    <x v="1"/>
    <s v="Unidad Nacional para la Gestión del Riesgo de Desastres"/>
    <s v="UNGRD"/>
    <s v="Presidencia de la República"/>
    <x v="10"/>
    <d v="2019-03-01T00:00:00"/>
    <d v="2019-12-31T00:00:00"/>
    <n v="4"/>
    <n v="4"/>
    <n v="1"/>
    <n v="0.25"/>
    <n v="0.25"/>
  </r>
  <r>
    <n v="985"/>
    <x v="0"/>
    <x v="25"/>
    <s v="Estrategia para la atención de la migración desde Venezuela a Colombia"/>
    <s v="No aplica"/>
    <s v="No aplica"/>
    <s v="1.31"/>
    <s v="Identificar los bienes inmuebles aptos para los Centros de Atención Transitorios al Migrante para atender a la población migrante con vocación de permanencia y población transitoria."/>
    <x v="1"/>
    <s v="Unidad Nacional para la Gestión del Riesgo de Desastres"/>
    <s v="UNGRD"/>
    <s v="Presidencia de la República"/>
    <x v="10"/>
    <d v="2018-12-02T00:00:00"/>
    <d v="2019-03-31T00:00:00"/>
    <n v="4"/>
    <n v="4"/>
    <n v="1"/>
    <n v="0.25"/>
    <n v="0.25"/>
  </r>
  <r>
    <n v="986"/>
    <x v="0"/>
    <x v="25"/>
    <s v="Estrategia para la atención de la migración desde Venezuela a Colombia"/>
    <s v="No aplica"/>
    <s v="No aplica"/>
    <s v="1.40"/>
    <s v="Brindar servicios de orientación ocupacional a la población migrante desde Venezuela y retornados para reducir las barreras para el acceso al mercado laboral."/>
    <x v="1"/>
    <s v="Unidad Administrativa Especial del Servicio Público de Empleo"/>
    <s v="Ss. de Empleo"/>
    <s v="Trabajo"/>
    <x v="12"/>
    <d v="2019-11-01T00:00:00"/>
    <d v="2021-12-31T00:00:00"/>
    <n v="40"/>
    <n v="40"/>
    <n v="57.6"/>
    <n v="1"/>
    <n v="1"/>
  </r>
  <r>
    <n v="987"/>
    <x v="0"/>
    <x v="25"/>
    <s v="Estrategia para la atención de la migración desde Venezuela a Colombia"/>
    <s v="No aplica"/>
    <s v="No aplica"/>
    <s v="1.27"/>
    <s v="Brindar la atención en las modalidades de primera infancia a niñas y niños migrantes desde Venezuela que lo requieran."/>
    <x v="1"/>
    <s v="Instituto Colombiano de Bienestar Familiar"/>
    <s v="ICBF"/>
    <s v="Inclusión Social y Reconciliación"/>
    <x v="16"/>
    <d v="2019-01-01T00:00:00"/>
    <d v="2021-12-31T00:00:00"/>
    <n v="44375"/>
    <n v="44375"/>
    <n v="88169"/>
    <n v="1"/>
    <n v="1"/>
  </r>
  <r>
    <n v="988"/>
    <x v="0"/>
    <x v="25"/>
    <s v="Estrategia para la atención de la migración desde Venezuela a Colombia"/>
    <s v="No aplica"/>
    <s v="No aplica"/>
    <s v="1.35"/>
    <s v="Realizar acompañamiento diferenciado a los departamentos fronterizos con Venezuela en el programa de Planes Departamentales de Agua."/>
    <x v="1"/>
    <s v="Ministerio de Vivienda, Ciudad y Territorio"/>
    <s v="MinVivienda"/>
    <s v="Vivienda, Ciudad y Territorio"/>
    <x v="6"/>
    <d v="2019-01-01T00:00:00"/>
    <d v="2021-12-31T00:00:00"/>
    <n v="3"/>
    <n v="5"/>
    <n v="13"/>
    <n v="1"/>
    <n v="1"/>
  </r>
  <r>
    <n v="989"/>
    <x v="0"/>
    <x v="25"/>
    <s v="Estrategia para la atención de la migración desde Venezuela a Colombia"/>
    <s v="No aplica"/>
    <s v="No aplica"/>
    <s v="1.3"/>
    <s v="Desarrollar capacidades del talento humano para el abordaje diferencial de la población migrante, retornada y con status de refugiados y la respuesta articulada desde el sector salud."/>
    <x v="1"/>
    <s v="Instituto Nacional de Salud"/>
    <s v="INS"/>
    <s v="Salud y Protección Social"/>
    <x v="0"/>
    <d v="2019-01-01T00:00:00"/>
    <d v="2021-12-31T00:00:00"/>
    <n v="5"/>
    <n v="6"/>
    <n v="4"/>
    <n v="0.8"/>
    <n v="0.66666666666666663"/>
  </r>
  <r>
    <n v="990"/>
    <x v="0"/>
    <x v="25"/>
    <s v="Estrategia para la atención de la migración desde Venezuela a Colombia"/>
    <s v="No aplica"/>
    <s v="No aplica"/>
    <s v="1.23"/>
    <s v="Brindar atención a la población de mujeres gestantes con bajo peso y niñas y niños menores de 5 años con riesgo de desnutrición aguda en condición de migrantes desde Venezuela mediante acciones orientadas a la prevención de la desnutrición aguda."/>
    <x v="1"/>
    <s v="Instituto Colombiano de Bienestar Familiar"/>
    <s v="ICBF"/>
    <s v="Inclusión Social y Reconciliación"/>
    <x v="16"/>
    <d v="2019-01-01T00:00:00"/>
    <d v="2021-12-31T00:00:00"/>
    <n v="561"/>
    <n v="748"/>
    <n v="4181"/>
    <n v="1"/>
    <n v="1"/>
  </r>
  <r>
    <n v="991"/>
    <x v="0"/>
    <x v="25"/>
    <s v="Estrategia para la atención de la migración desde Venezuela a Colombia"/>
    <s v="No aplica"/>
    <s v="No aplica"/>
    <s v="1.39"/>
    <s v="Promover convocatorias de alternativas de reconversión socio laboral mediante proyectos productivos a la población dedicada a la comercialización ilícita de combustibles en el país (con independencia de la nacionalidad) para apoyar el acceso al mercado laboral."/>
    <x v="1"/>
    <s v="Ministerio de Minas y Energía"/>
    <s v="MinMinas"/>
    <s v="Minas y Energía"/>
    <x v="15"/>
    <d v="2019-01-01T00:00:00"/>
    <d v="2021-12-31T00:00:00"/>
    <n v="6"/>
    <n v="9"/>
    <n v="4"/>
    <n v="0.66666666666666663"/>
    <n v="0.44444444444444442"/>
  </r>
  <r>
    <n v="992"/>
    <x v="0"/>
    <x v="25"/>
    <s v="Estrategia para la atención de la migración desde Venezuela a Colombia"/>
    <s v="No aplica"/>
    <s v="No aplica"/>
    <s v="1.15"/>
    <s v="Realizar asistencia técnica a los comités territoriales de convivencia escolar para el trabajo articulado de prevención de violencia, xenofobia y otras discriminaciones en los colegios y municipios focalizados por el CONPES."/>
    <x v="1"/>
    <s v="Ministerio de Educación Nacional"/>
    <s v="MinEducación"/>
    <s v="Educación"/>
    <x v="13"/>
    <d v="2019-01-01T00:00:00"/>
    <d v="2021-12-31T00:00:00"/>
    <n v="90"/>
    <n v="90"/>
    <n v="0"/>
    <n v="0"/>
    <n v="0"/>
  </r>
  <r>
    <n v="993"/>
    <x v="0"/>
    <x v="25"/>
    <s v="Estrategia para la atención de la migración desde Venezuela a Colombia"/>
    <s v="No aplica"/>
    <s v="No aplica"/>
    <s v="2.2"/>
    <s v="Crear una instancia estratégica de articulación institucional para asesorar al Gobierno nacional en la definición de lineamientos generales para la atención e integración de los flujos mixtos migratorios de población proveniente de Venezuela."/>
    <x v="1"/>
    <s v="Departamento Administrativo de la Presidencia de la República"/>
    <s v="DAPRE"/>
    <s v="Presidencia de la República"/>
    <x v="10"/>
    <d v="2019-01-01T00:00:00"/>
    <d v="2019-03-30T00:00:00"/>
    <n v="100"/>
    <n v="100"/>
    <n v="100"/>
    <n v="1"/>
    <n v="1"/>
  </r>
  <r>
    <n v="994"/>
    <x v="0"/>
    <x v="25"/>
    <s v="Estrategia para la atención de la migración desde Venezuela a Colombia"/>
    <s v="No aplica"/>
    <s v="No aplica"/>
    <s v="2.1"/>
    <s v="Definir e implementar la estrategia de comunicación para dar a conocer de manera eficiente todos los temas referentes a la migración desde Venezuela y coordinarla con todas las entidades involucradas con el fenómeno migratorio."/>
    <x v="1"/>
    <s v="Departamento Administrativo de la Presidencia de la República"/>
    <s v="DAPRE"/>
    <s v="Presidencia de la República"/>
    <x v="10"/>
    <d v="2019-01-01T00:00:00"/>
    <d v="2019-03-31T00:00:00"/>
    <n v="100"/>
    <n v="100"/>
    <n v="25"/>
    <n v="0.25"/>
    <n v="0.25"/>
  </r>
  <r>
    <n v="995"/>
    <x v="0"/>
    <x v="25"/>
    <s v="Estrategia para la atención de la migración desde Venezuela a Colombia"/>
    <s v="No aplica"/>
    <s v="No aplica"/>
    <s v="2.3"/>
    <s v="Definir la estructura y el funcionamiento del modelo de gobernanza que permita articular la oferta de todos los actores en todos los niveles territoriales para la atención e integración de la población migrante (venezolanos regulares e irregulares, refugiados, migrantes en tránsito y pendulares y retornados)."/>
    <x v="1"/>
    <s v="Departamento Administrativo de la Presidencia de la República"/>
    <s v="DAPRE"/>
    <s v="Presidencia de la República"/>
    <x v="10"/>
    <d v="2019-01-01T00:00:00"/>
    <d v="2019-06-30T00:00:00"/>
    <n v="100"/>
    <n v="100"/>
    <n v="50"/>
    <n v="0.5"/>
    <n v="0.5"/>
  </r>
  <r>
    <n v="996"/>
    <x v="0"/>
    <x v="25"/>
    <s v="Estrategia para la atención de la migración desde Venezuela a Colombia"/>
    <s v="No aplica"/>
    <s v="No aplica"/>
    <s v="2.6"/>
    <s v="Definir nuevos mecanismos de flexibilización migratoria para la integración de la población migrante desde Venezuela mediante ajustes normativos institucionales en materia de regularización y socializacion de las medidas adoptadas por el Gobierno Nacional."/>
    <x v="1"/>
    <s v="Unidad Administrativa Especial Migración Colombia"/>
    <s v="UAEMC"/>
    <s v="Relaciones Exteriores"/>
    <x v="25"/>
    <d v="2019-01-01T00:00:00"/>
    <d v="2020-12-31T00:00:00"/>
    <n v="100"/>
    <n v="100"/>
    <n v="100"/>
    <n v="1"/>
    <n v="1"/>
  </r>
  <r>
    <n v="997"/>
    <x v="0"/>
    <x v="25"/>
    <s v="Estrategia para la atención de la migración desde Venezuela a Colombia"/>
    <s v="No aplica"/>
    <s v="No aplica"/>
    <s v="2.4"/>
    <s v="Definir una hoja de ruta del Sector de Relaciones Exteriores para el manejo del fenómeno migratorio procedente de Venezuela, en particular las acciones relacionadas con la población retornada, así como otros grupos poblacionales en el marco de las competencias propias del sector, haciendo especial énfasis en las acciones frente a la comunidad internacional para la consecución de recursos y la articulación con las autoridades nacionales y los países de la región."/>
    <x v="0"/>
    <s v="Ministerio de Relaciones Exteriores"/>
    <s v="Cancillería"/>
    <s v="Relaciones Exteriores"/>
    <x v="25"/>
    <d v="2018-11-26T00:00:00"/>
    <d v="2019-12-31T00:00:00"/>
    <n v="100"/>
    <n v="100"/>
    <n v="100"/>
    <n v="1"/>
    <n v="1"/>
  </r>
  <r>
    <n v="998"/>
    <x v="0"/>
    <x v="25"/>
    <s v="Estrategia para la atención de la migración desde Venezuela a Colombia"/>
    <s v="No aplica"/>
    <s v="No aplica"/>
    <s v="2.8"/>
    <s v="Instalar la mesa de estadísticas sectoriales de migración para iniciar la articulación de las entidades productoras de información."/>
    <x v="1"/>
    <s v="Departamento Administrativo Nacional de Estadística"/>
    <s v="DANE"/>
    <s v="Estadísticas"/>
    <x v="14"/>
    <d v="2018-11-26T00:00:00"/>
    <d v="2018-12-01T00:00:00"/>
    <n v="100"/>
    <n v="100"/>
    <n v="100"/>
    <n v="1"/>
    <n v="1"/>
  </r>
  <r>
    <n v="999"/>
    <x v="0"/>
    <x v="25"/>
    <s v="Estrategia para la atención de la migración desde Venezuela a Colombia"/>
    <s v="No aplica"/>
    <s v="No aplica"/>
    <s v="2.7"/>
    <s v="Realizar, a través de un documento técnico, un costeo del total de actividades requeridas para la atención e integración de los migrantes provenientes de Venezuela, y evaluar alternativas de financiación orientadas a atender el fenómeno migratorio desde el país vecino."/>
    <x v="1"/>
    <s v="Ministerio de Hacienda y Crédito Público"/>
    <s v="MinHacienda"/>
    <s v="Hacienda y Crédito Público"/>
    <x v="2"/>
    <d v="2018-11-26T00:00:00"/>
    <d v="2019-06-30T00:00:00"/>
    <n v="100"/>
    <n v="100"/>
    <n v="30"/>
    <n v="0.3"/>
    <n v="0.3"/>
  </r>
  <r>
    <n v="1000"/>
    <x v="0"/>
    <x v="25"/>
    <s v="Estrategia para la atención de la migración desde Venezuela a Colombia"/>
    <s v="No aplica"/>
    <s v="No aplica"/>
    <s v="2.5"/>
    <s v="Apoyar técnicamente a la Cancillería en el fortalecimiento de capacidades institucionales a Entidades Territoriales para la atención del fenómeno de migración proveniente de Venezuela, en el marco de la Estrategia de Intervención Territorial y de coordinación nación - territorio de la política pública de víctimas."/>
    <x v="1"/>
    <s v="Ministerio del Interior"/>
    <s v="MinInterior"/>
    <s v="Interior"/>
    <x v="4"/>
    <d v="2019-02-04T00:00:00"/>
    <d v="2020-12-31T00:00:00"/>
    <n v="90"/>
    <n v="120"/>
    <n v="0"/>
    <n v="0"/>
    <n v="0"/>
  </r>
  <r>
    <n v="1001"/>
    <x v="0"/>
    <x v="26"/>
    <s v="Estrategia para el fortalecimiento de la acción comunal en Colombia"/>
    <s v="No aplica"/>
    <s v="No aplica"/>
    <s v="1.7"/>
    <s v="Articular con el Ministerio de Educación Nacional y las secretarías de educación departamentales y municipales el desarrollo de acciones para la formación en educación básica primaria y secundaria para jóvenes y adultos integrantes de las OAC."/>
    <x v="1"/>
    <s v="Ministerio del Interior"/>
    <s v="MinInterior"/>
    <s v="Interior"/>
    <x v="4"/>
    <d v="2019-02-01T00:00:00"/>
    <d v="2022-12-31T00:00:00"/>
    <n v="60.62"/>
    <n v="100"/>
    <n v="38.799999999999997"/>
    <n v="0.64005278785879249"/>
    <n v="0.38799999999999996"/>
  </r>
  <r>
    <n v="1002"/>
    <x v="0"/>
    <x v="26"/>
    <s v="Estrategia para el fortalecimiento de la acción comunal en Colombia"/>
    <s v="No aplica"/>
    <s v="No aplica"/>
    <s v="3.5"/>
    <s v="Desarrollar mesas de articulación municipal del programa Familias en su Tierra-FEST con representación de las Organizaciones de Acción Comunal-OAC."/>
    <x v="0"/>
    <s v="Departamento Administrativo para la Prosperidad Social"/>
    <s v="DPS"/>
    <s v="Inclusión Social y Reconciliación"/>
    <x v="16"/>
    <d v="2019-01-01T00:00:00"/>
    <d v="2022-12-31T00:00:00"/>
    <n v="90"/>
    <n v="100"/>
    <n v="27"/>
    <n v="0.3"/>
    <n v="0.27"/>
  </r>
  <r>
    <n v="1003"/>
    <x v="0"/>
    <x v="26"/>
    <s v="Estrategia para el fortalecimiento de la acción comunal en Colombia"/>
    <s v="No aplica"/>
    <s v="No aplica"/>
    <s v="2.1"/>
    <s v="Diseñar e implementar el programa &quot;Líderes para el Desarrollo Comunitario&quot;."/>
    <x v="0"/>
    <s v="Ministerio del Interior"/>
    <s v="MinInterior"/>
    <s v="Interior"/>
    <x v="4"/>
    <d v="2019-08-01T00:00:00"/>
    <d v="2022-12-31T00:00:00"/>
    <n v="46.87"/>
    <n v="100"/>
    <n v="26.56"/>
    <n v="0.56667377853637724"/>
    <n v="0.2656"/>
  </r>
  <r>
    <n v="1004"/>
    <x v="0"/>
    <x v="26"/>
    <s v="Estrategia para el fortalecimiento de la acción comunal en Colombia"/>
    <s v="No aplica"/>
    <s v="No aplica"/>
    <s v="2.7"/>
    <s v="Diseñar e implementar un programa de incentivos para promover la participación y liderazgo de las mujeres en las OAC, con el fin de incrementar la participación de las mujeres como dignatarias de la OAC."/>
    <x v="0"/>
    <s v="Ministerio del Interior"/>
    <s v="MinInterior"/>
    <s v="Interior"/>
    <x v="4"/>
    <d v="2019-03-01T00:00:00"/>
    <d v="2022-12-31T00:00:00"/>
    <n v="50"/>
    <n v="100"/>
    <n v="43.75"/>
    <n v="0.875"/>
    <n v="0.4375"/>
  </r>
  <r>
    <n v="1005"/>
    <x v="0"/>
    <x v="26"/>
    <s v="Estrategia para el fortalecimiento de la acción comunal en Colombia"/>
    <s v="No aplica"/>
    <s v="No aplica"/>
    <s v="1.4"/>
    <s v="Diseñar e implementar una guía metodológica de lineamientos generales en temas como estatutos, libros, comisiones de convivencia y conciliación, comisiones empresariales, elecciones, planes de desarrollo comunal y comunitario, entre otros."/>
    <x v="2"/>
    <s v="Ministerio del Interior"/>
    <s v="MinInterior"/>
    <s v="Interior"/>
    <x v="4"/>
    <d v="2019-08-01T00:00:00"/>
    <d v="2019-12-31T00:00:00"/>
    <n v="100"/>
    <n v="100"/>
    <n v="100"/>
    <n v="1"/>
    <n v="1"/>
  </r>
  <r>
    <n v="1006"/>
    <x v="0"/>
    <x v="26"/>
    <s v="Estrategia para el fortalecimiento de la acción comunal en Colombia"/>
    <s v="No aplica"/>
    <s v="No aplica"/>
    <s v="6.1"/>
    <s v="Elaborar un documento que contenga los lineamientos para la actualización del marco normativo de la organización comunal."/>
    <x v="0"/>
    <s v="Ministerio del Interior"/>
    <s v="MinInterior"/>
    <s v="Interior"/>
    <x v="4"/>
    <d v="2019-03-01T00:00:00"/>
    <d v="2019-12-31T00:00:00"/>
    <n v="100"/>
    <n v="100"/>
    <n v="100"/>
    <n v="1"/>
    <n v="1"/>
  </r>
  <r>
    <n v="1007"/>
    <x v="0"/>
    <x v="26"/>
    <s v="Estrategia para el fortalecimiento de la acción comunal en Colombia"/>
    <s v="No aplica"/>
    <s v="No aplica"/>
    <s v="2.10"/>
    <s v="Incluir dentro de los criterios de priorización del Programa de Jóvenes en Acción y proyecciones de focalización 2020 el siguiente: &quot;el 5% de los Jóvenes que participen en Juntas de Acción Comunal podrán ser beneficiarios del programa siempre y cuando cumplan con los demás requisitos exigidos”."/>
    <x v="1"/>
    <s v="Departamento Administrativo para la Prosperidad Social"/>
    <s v="DPS"/>
    <s v="Inclusión Social y Reconciliación"/>
    <x v="16"/>
    <d v="2019-07-01T00:00:00"/>
    <d v="2020-12-31T00:00:00"/>
    <n v="100"/>
    <n v="100"/>
    <n v="0"/>
    <n v="0"/>
    <n v="0"/>
  </r>
  <r>
    <n v="1008"/>
    <x v="0"/>
    <x v="26"/>
    <s v="Estrategia para el fortalecimiento de la acción comunal en Colombia"/>
    <s v="No aplica"/>
    <s v="No aplica"/>
    <s v="2.8"/>
    <s v="Realizar encuentros regionales para la formación de madres líderes y madres de apoyo en el marco del Programa Familias en Acción."/>
    <x v="1"/>
    <s v="Departamento Administrativo para la Prosperidad Social"/>
    <s v="DPS"/>
    <s v="Inclusión Social y Reconciliación"/>
    <x v="16"/>
    <d v="2019-03-01T00:00:00"/>
    <d v="2022-12-31T00:00:00"/>
    <n v="100"/>
    <n v="100"/>
    <n v="100"/>
    <n v="1"/>
    <n v="1"/>
  </r>
  <r>
    <n v="1009"/>
    <x v="0"/>
    <x v="26"/>
    <s v="Estrategia para el fortalecimiento de la acción comunal en Colombia"/>
    <s v="No aplica"/>
    <s v="No aplica"/>
    <s v="4.2"/>
    <s v="Realizar mesas de seguridad para el manejo de casos de amenaza a las Organizaciones de Acción comunal."/>
    <x v="0"/>
    <s v="Ministerio del Interior"/>
    <s v="MinInterior"/>
    <s v="Interior"/>
    <x v="4"/>
    <d v="2019-08-01T00:00:00"/>
    <d v="2022-12-31T00:00:00"/>
    <n v="100"/>
    <n v="100"/>
    <n v="100"/>
    <n v="1"/>
    <n v="1"/>
  </r>
  <r>
    <n v="1010"/>
    <x v="0"/>
    <x v="26"/>
    <s v="Estrategia para el fortalecimiento de la acción comunal en Colombia"/>
    <s v="No aplica"/>
    <s v="No aplica"/>
    <s v="1.1"/>
    <s v="Realizar un censo para la caracterización de las Organizaciones de Acción Comunal y sus integrantes que permita la identificación de sus necesidades educativas."/>
    <x v="1"/>
    <s v="Ministerio del Interior"/>
    <s v="MinInterior"/>
    <s v="Interior"/>
    <x v="4"/>
    <d v="2019-01-02T00:00:00"/>
    <d v="2019-12-31T00:00:00"/>
    <n v="100"/>
    <n v="100"/>
    <n v="100"/>
    <n v="1"/>
    <n v="1"/>
  </r>
  <r>
    <n v="1011"/>
    <x v="0"/>
    <x v="26"/>
    <s v="Estrategia para el fortalecimiento de la acción comunal en Colombia"/>
    <s v="No aplica"/>
    <s v="No aplica"/>
    <s v="2.3"/>
    <s v="Suscribir un convenio con la Unidad de Organizaciones solidarias y la Universidad Nacional Abierta y a Distancia (UNAD) con el fin de financiar un porcentaje de los estudios técnicos, tecnológicos o universitarios de pregrado o posgrado."/>
    <x v="0"/>
    <s v="Ministerio del Interior"/>
    <s v="MinInterior"/>
    <s v="Interior"/>
    <x v="4"/>
    <d v="2019-01-01T00:00:00"/>
    <d v="2019-12-31T00:00:00"/>
    <n v="100"/>
    <n v="100"/>
    <n v="100"/>
    <n v="1"/>
    <n v="1"/>
  </r>
  <r>
    <n v="1012"/>
    <x v="0"/>
    <x v="26"/>
    <s v="Estrategia para el fortalecimiento de la acción comunal en Colombia"/>
    <s v="No aplica"/>
    <s v="No aplica"/>
    <s v="3.2"/>
    <s v="Apoyar económicamente iniciativas productivas y sociales para el desarrollo comunitario lideradas por las Organizaciones de Acción Comunal."/>
    <x v="1"/>
    <s v="Ministerio del Interior"/>
    <s v="MinInterior"/>
    <s v="Interior"/>
    <x v="4"/>
    <d v="2019-03-01T00:00:00"/>
    <d v="2022-12-31T00:00:00"/>
    <n v="600"/>
    <n v="1200"/>
    <n v="603"/>
    <n v="1"/>
    <n v="0.50249999999999995"/>
  </r>
  <r>
    <n v="1013"/>
    <x v="0"/>
    <x v="26"/>
    <s v="Estrategia para el fortalecimiento de la acción comunal en Colombia"/>
    <s v="No aplica"/>
    <s v="No aplica"/>
    <s v="1.3"/>
    <s v="Realizar ferias educativas departamentales dirigidas a los integrantes de las OAC para la divulgación de la oferta de formación técnica, tecnológica, profesional y complementaria, así como otros servicios."/>
    <x v="1"/>
    <s v="Ministerio del Interior"/>
    <s v="MinInterior"/>
    <s v="Interior"/>
    <x v="4"/>
    <d v="2019-02-01T00:00:00"/>
    <d v="2022-05-31T00:00:00"/>
    <n v="64"/>
    <n v="128"/>
    <n v="12"/>
    <n v="0.1875"/>
    <n v="9.375E-2"/>
  </r>
  <r>
    <n v="1014"/>
    <x v="0"/>
    <x v="26"/>
    <s v="Estrategia para el fortalecimiento de la acción comunal en Colombia"/>
    <s v="No aplica"/>
    <s v="No aplica"/>
    <s v="4.3"/>
    <s v="Realizar talleres para socializar del decreto 2124 de 2017 de Derechos Humanos en alertas tempranas."/>
    <x v="0"/>
    <s v="Ministerio del Interior"/>
    <s v="MinInterior"/>
    <s v="Interior"/>
    <x v="4"/>
    <d v="2019-03-01T00:00:00"/>
    <d v="2022-12-31T00:00:00"/>
    <n v="64"/>
    <n v="128"/>
    <n v="13"/>
    <n v="0.203125"/>
    <n v="0.1015625"/>
  </r>
  <r>
    <n v="1015"/>
    <x v="0"/>
    <x v="26"/>
    <s v="Estrategia para el fortalecimiento de la acción comunal en Colombia"/>
    <s v="No aplica"/>
    <s v="No aplica"/>
    <s v="3.7"/>
    <s v="Capacitar a las OAC en conocimientos en materia de Gestión del Riesgo de Desastres para formalizar las comisiones y los Planes Comunales de Gestión del Riesgo."/>
    <x v="0"/>
    <s v="Unidad Nacional para la Gestión del Riesgo de Desastres"/>
    <s v="UNGRD"/>
    <s v="Presidencia de la República"/>
    <x v="10"/>
    <d v="2019-03-01T00:00:00"/>
    <d v="2022-12-31T00:00:00"/>
    <n v="700"/>
    <n v="1400"/>
    <n v="0"/>
    <n v="0"/>
    <n v="0"/>
  </r>
  <r>
    <n v="1016"/>
    <x v="0"/>
    <x v="26"/>
    <s v="Estrategia para el fortalecimiento de la acción comunal en Colombia"/>
    <s v="No aplica"/>
    <s v="No aplica"/>
    <s v="2.11"/>
    <s v="Realizar cápsulas en el canal de televisión institucional RTVC para visibilizar la gestión de las OAC en territorio."/>
    <x v="0"/>
    <s v="Ministerio del Interior"/>
    <s v="MinInterior"/>
    <s v="Interior"/>
    <x v="4"/>
    <d v="2019-03-01T00:00:00"/>
    <d v="2022-12-31T00:00:00"/>
    <n v="8"/>
    <n v="16"/>
    <n v="6"/>
    <n v="0.75"/>
    <n v="0.375"/>
  </r>
  <r>
    <n v="1017"/>
    <x v="0"/>
    <x v="26"/>
    <s v="Estrategia para el fortalecimiento de la acción comunal en Colombia"/>
    <s v="No aplica"/>
    <s v="No aplica"/>
    <s v="3.8"/>
    <s v="Ofertar cupos de formación en gestión cultural a miembros de OAC."/>
    <x v="1"/>
    <s v="Ministerio de Cultura"/>
    <s v="MinCultura"/>
    <s v="Cultura"/>
    <x v="19"/>
    <d v="2019-01-01T00:00:00"/>
    <d v="2022-12-31T00:00:00"/>
    <n v="10"/>
    <n v="20"/>
    <n v="0"/>
    <n v="0"/>
    <n v="0"/>
  </r>
  <r>
    <n v="1018"/>
    <x v="0"/>
    <x v="26"/>
    <s v="Estrategia para el fortalecimiento de la acción comunal en Colombia"/>
    <s v="No aplica"/>
    <s v="No aplica"/>
    <s v="1.8"/>
    <s v="Realizar formación virtual en uso de TIC a través de Ciudadanía Digital a miembros de las OAC."/>
    <x v="1"/>
    <s v="Ministerio de Tecnologías de la Información y las Comunicaciones"/>
    <s v="MinTIC"/>
    <s v="Tecnologías de la Información y las Comunicaciones"/>
    <x v="18"/>
    <d v="2019-08-01T00:00:00"/>
    <d v="2022-12-01T00:00:00"/>
    <n v="1000"/>
    <n v="2000"/>
    <n v="2469"/>
    <n v="1"/>
    <n v="1"/>
  </r>
  <r>
    <n v="1019"/>
    <x v="0"/>
    <x v="26"/>
    <s v="Estrategia para el fortalecimiento de la acción comunal en Colombia"/>
    <s v="No aplica"/>
    <s v="No aplica"/>
    <s v="4.1"/>
    <s v="Socializar el decreto del Plan de acción oportuna (PAO) para la protección de líderes sociales y comunitarios con las Organizaciones de Acción Comunal."/>
    <x v="1"/>
    <s v="Ministerio del Interior"/>
    <s v="MinInterior"/>
    <s v="Interior"/>
    <x v="4"/>
    <d v="2019-03-01T00:00:00"/>
    <d v="2019-12-31T00:00:00"/>
    <n v="32"/>
    <n v="32"/>
    <n v="32"/>
    <n v="1"/>
    <n v="1"/>
  </r>
  <r>
    <n v="1020"/>
    <x v="0"/>
    <x v="26"/>
    <s v="Estrategia para el fortalecimiento de la acción comunal en Colombia"/>
    <s v="No aplica"/>
    <s v="No aplica"/>
    <s v="2.6"/>
    <s v="Realizar campañas de promoción de las OAC a través de mesas de concertación que visibilicen sus gestiones."/>
    <x v="0"/>
    <s v="Ministerio del Interior"/>
    <s v="MinInterior"/>
    <s v="Interior"/>
    <x v="4"/>
    <d v="2019-03-01T00:00:00"/>
    <d v="2022-12-31T00:00:00"/>
    <n v="2"/>
    <n v="4"/>
    <n v="4"/>
    <n v="1"/>
    <n v="1"/>
  </r>
  <r>
    <n v="1021"/>
    <x v="0"/>
    <x v="26"/>
    <s v="Estrategia para el fortalecimiento de la acción comunal en Colombia"/>
    <s v="No aplica"/>
    <s v="No aplica"/>
    <s v="3.6"/>
    <s v="Vincular a los miembros de las OAC en los programas de emprendedores rurales para el mantenimiento rutinario en vias terciarias y de microempresas de trabajo asociado en el mantenimiento de la red nacional de carreteras."/>
    <x v="1"/>
    <s v="Instituto Nacional de Vías"/>
    <s v="INVIAS"/>
    <s v="Transporte"/>
    <x v="3"/>
    <d v="2019-01-01T00:00:00"/>
    <d v="2022-12-31T00:00:00"/>
    <n v="50"/>
    <n v="50"/>
    <n v="0"/>
    <n v="0"/>
    <n v="0"/>
  </r>
  <r>
    <n v="1022"/>
    <x v="0"/>
    <x v="26"/>
    <s v="Estrategia para el fortalecimiento de la acción comunal en Colombia"/>
    <s v="No aplica"/>
    <s v="No aplica"/>
    <s v="3.9"/>
    <s v="Apoyar proyectos y procesos artísticos y culturales de iniciativa de las OAC."/>
    <x v="1"/>
    <s v="Ministerio de Cultura"/>
    <s v="MinCultura"/>
    <s v="Cultura"/>
    <x v="19"/>
    <d v="2019-01-01T00:00:00"/>
    <d v="2022-12-31T00:00:00"/>
    <n v="31"/>
    <n v="62"/>
    <n v="19"/>
    <n v="0.61290322580645162"/>
    <n v="0.30645161290322581"/>
  </r>
  <r>
    <n v="1023"/>
    <x v="0"/>
    <x v="26"/>
    <s v="Estrategia para el fortalecimiento de la acción comunal en Colombia"/>
    <s v="No aplica"/>
    <s v="No aplica"/>
    <s v="2.9"/>
    <s v="Diseñar e implementar un programa de incentivos para promover la participación de los jóvenes en el ejercicio comunal."/>
    <x v="0"/>
    <s v="Ministerio del Interior"/>
    <s v="MinInterior"/>
    <s v="Interior"/>
    <x v="4"/>
    <d v="2019-03-01T00:00:00"/>
    <d v="2022-12-31T00:00:00"/>
    <n v="50"/>
    <n v="100"/>
    <n v="43.75"/>
    <n v="0.875"/>
    <n v="0.4375"/>
  </r>
  <r>
    <n v="1024"/>
    <x v="0"/>
    <x v="26"/>
    <s v="Estrategia para el fortalecimiento de la acción comunal en Colombia"/>
    <s v="No aplica"/>
    <s v="No aplica"/>
    <s v="5.1"/>
    <s v="Diseñar e implementar un software para el registro, capacitación virtual, inscripción y seguimiento de proyectos, entre otros."/>
    <x v="2"/>
    <s v="Ministerio del Interior"/>
    <s v="MinInterior"/>
    <s v="Interior"/>
    <x v="4"/>
    <d v="2019-03-01T00:00:00"/>
    <d v="2019-12-31T00:00:00"/>
    <n v="100"/>
    <n v="100"/>
    <n v="100"/>
    <n v="1"/>
    <n v="1"/>
  </r>
  <r>
    <n v="1025"/>
    <x v="0"/>
    <x v="26"/>
    <s v="Estrategia para el fortalecimiento de la acción comunal en Colombia"/>
    <s v="No aplica"/>
    <s v="No aplica"/>
    <s v="1.2"/>
    <s v="Realizar un convenio marco con el objeto de aunar esfuerzos para el fortalecimiento de las OAC a través de la socialización de la oferta formativa del Ministerio del Trabajo y de sus entidades adscritas y vinculadas."/>
    <x v="1"/>
    <s v="Ministerio del Interior"/>
    <s v="MinInterior"/>
    <s v="Interior"/>
    <x v="4"/>
    <d v="2019-03-01T00:00:00"/>
    <d v="2022-12-31T00:00:00"/>
    <n v="46"/>
    <n v="100"/>
    <n v="10"/>
    <n v="0.21739130434782608"/>
    <n v="0.1"/>
  </r>
  <r>
    <n v="1026"/>
    <x v="0"/>
    <x v="26"/>
    <s v="Estrategia para el fortalecimiento de la acción comunal en Colombia"/>
    <s v="No aplica"/>
    <s v="No aplica"/>
    <s v="1.5"/>
    <s v="Reestructurar el programa &quot;formación de formadores&quot;."/>
    <x v="1"/>
    <s v="Ministerio del Interior"/>
    <s v="MinInterior"/>
    <s v="Interior"/>
    <x v="4"/>
    <d v="2019-02-01T00:00:00"/>
    <d v="2019-12-31T00:00:00"/>
    <n v="100"/>
    <n v="100"/>
    <n v="100"/>
    <n v="1"/>
    <n v="1"/>
  </r>
  <r>
    <n v="1027"/>
    <x v="0"/>
    <x v="26"/>
    <s v="Estrategia para el fortalecimiento de la acción comunal en Colombia"/>
    <s v="No aplica"/>
    <s v="No aplica"/>
    <s v="5.2"/>
    <s v="Socializar la oferta institucional de las entidades de gobierno a través del software diseñado."/>
    <x v="0"/>
    <s v="Ministerio del Interior"/>
    <s v="MinInterior"/>
    <s v="Interior"/>
    <x v="4"/>
    <d v="2020-10-01T00:00:00"/>
    <d v="2022-12-31T00:00:00"/>
    <n v="100"/>
    <n v="100"/>
    <n v="0"/>
    <n v="0"/>
    <n v="0"/>
  </r>
  <r>
    <n v="1028"/>
    <x v="0"/>
    <x v="26"/>
    <s v="Estrategia para el fortalecimiento de la acción comunal en Colombia"/>
    <s v="No aplica"/>
    <s v="No aplica"/>
    <s v="5.3"/>
    <s v="Estructurar programas de formación virtual a través de Moocs en diferentes temas orientados al fortalecimiento de las OAC."/>
    <x v="1"/>
    <s v="Ministerio del Interior"/>
    <s v="MinInterior"/>
    <s v="Interior"/>
    <x v="4"/>
    <d v="2020-03-01T00:00:00"/>
    <d v="2022-12-31T00:00:00"/>
    <n v="4"/>
    <n v="12"/>
    <n v="17"/>
    <n v="1"/>
    <n v="1"/>
  </r>
  <r>
    <n v="1029"/>
    <x v="0"/>
    <x v="26"/>
    <s v="Estrategia para el fortalecimiento de la acción comunal en Colombia"/>
    <s v="No aplica"/>
    <s v="No aplica"/>
    <s v="2.4"/>
    <s v="Gestionar programas de intercambios, a otras OAC, a nivel nacional e internacional de desarrollo local comunitario dirigidos a afiliados y dignatarios de las OAC."/>
    <x v="0"/>
    <s v="Ministerio del Interior"/>
    <s v="MinInterior"/>
    <s v="Interior"/>
    <x v="4"/>
    <d v="2019-03-01T00:00:00"/>
    <d v="2022-12-31T00:00:00"/>
    <n v="64"/>
    <n v="128"/>
    <n v="39"/>
    <n v="0.609375"/>
    <n v="0.3046875"/>
  </r>
  <r>
    <n v="1030"/>
    <x v="0"/>
    <x v="26"/>
    <s v="Estrategia para el fortalecimiento de la acción comunal en Colombia"/>
    <s v="No aplica"/>
    <s v="No aplica"/>
    <s v="1.6"/>
    <s v="Realizar la formación de formadores para empoderar a las OAC y a líderes comunitarios en el territorio nacional."/>
    <x v="1"/>
    <s v="Ministerio del Interior"/>
    <s v="MinInterior"/>
    <s v="Interior"/>
    <x v="4"/>
    <d v="2020-02-01T00:00:00"/>
    <d v="2022-12-31T00:00:00"/>
    <n v="1000"/>
    <n v="3000"/>
    <n v="0"/>
    <n v="0"/>
    <n v="0"/>
  </r>
  <r>
    <n v="1031"/>
    <x v="0"/>
    <x v="26"/>
    <s v="Estrategia para el fortalecimiento de la acción comunal en Colombia"/>
    <s v="No aplica"/>
    <s v="No aplica"/>
    <s v="3.1"/>
    <s v="Capacitar a las organizaciones de acción comunal en formulación y gestión de proyectos de desarrollo social y comunitario."/>
    <x v="1"/>
    <s v="Ministerio del Interior"/>
    <s v="MinInterior"/>
    <s v="Interior"/>
    <x v="4"/>
    <d v="2019-08-01T00:00:00"/>
    <d v="2022-12-31T00:00:00"/>
    <n v="3200"/>
    <n v="6400"/>
    <n v="3182"/>
    <n v="0.99437500000000001"/>
    <n v="0.4971875"/>
  </r>
  <r>
    <n v="1032"/>
    <x v="0"/>
    <x v="26"/>
    <s v="Estrategia para el fortalecimiento de la acción comunal en Colombia"/>
    <s v="No aplica"/>
    <s v="No aplica"/>
    <s v="4.5"/>
    <s v="Apoyar económicamente iniciativas comunitarias enfocadas en la seguridad de los territorios a través de las OAC."/>
    <x v="0"/>
    <s v="Ministerio del Interior"/>
    <s v="MinInterior"/>
    <s v="Interior"/>
    <x v="4"/>
    <d v="2019-03-01T00:00:00"/>
    <d v="2022-12-31T00:00:00"/>
    <n v="40"/>
    <n v="80"/>
    <n v="0"/>
    <n v="0"/>
    <n v="0"/>
  </r>
  <r>
    <n v="1033"/>
    <x v="0"/>
    <x v="26"/>
    <s v="Estrategia para el fortalecimiento de la acción comunal en Colombia"/>
    <s v="No aplica"/>
    <s v="No aplica"/>
    <s v="2.5"/>
    <s v="Realizar un convenio para promover el acceso a líneas de crédito de vivienda y educación dirigidos a afiliados y dignatarios de las OAC."/>
    <x v="1"/>
    <s v="Ministerio del Interior"/>
    <s v="MinInterior"/>
    <s v="Interior"/>
    <x v="4"/>
    <d v="2019-03-01T00:00:00"/>
    <d v="2019-12-31T00:00:00"/>
    <n v="1"/>
    <n v="1"/>
    <n v="0"/>
    <n v="0"/>
    <n v="0"/>
  </r>
  <r>
    <n v="1034"/>
    <x v="0"/>
    <x v="26"/>
    <s v="Estrategia para el fortalecimiento de la acción comunal en Colombia"/>
    <s v="No aplica"/>
    <s v="No aplica"/>
    <s v="2.2"/>
    <s v="Entregar apoyos económicos para facilitar el acceso a la educación superior de jóvenes, mujeres y dignatarios de las OAC."/>
    <x v="1"/>
    <s v="Ministerio del Interior"/>
    <s v="MinInterior"/>
    <s v="Interior"/>
    <x v="4"/>
    <d v="2019-08-01T00:00:00"/>
    <d v="2022-12-31T00:00:00"/>
    <n v="50"/>
    <n v="100"/>
    <n v="260"/>
    <n v="1"/>
    <n v="1"/>
  </r>
  <r>
    <n v="1035"/>
    <x v="0"/>
    <x v="26"/>
    <s v="Estrategia para el fortalecimiento de la acción comunal en Colombia"/>
    <s v="No aplica"/>
    <s v="No aplica"/>
    <s v="3.3"/>
    <s v="Capacitar a las OAC en Educación Económica y Financiera para facilitar el acceso a recursos de financiación para la ejecución de proyectos."/>
    <x v="0"/>
    <s v="Banco Agrario de Colombia S.A."/>
    <s v="Banagrario"/>
    <s v="Agropecuario, Pesquero y Desarrollo Rural"/>
    <x v="7"/>
    <d v="2019-03-01T00:00:00"/>
    <d v="2022-12-31T00:00:00"/>
    <n v="240"/>
    <n v="480"/>
    <n v="535"/>
    <n v="1"/>
    <n v="1"/>
  </r>
  <r>
    <n v="1036"/>
    <x v="0"/>
    <x v="26"/>
    <s v="Estrategia para el fortalecimiento de la acción comunal en Colombia"/>
    <s v="No aplica"/>
    <s v="No aplica"/>
    <s v="3.4"/>
    <s v="Brindar acompañamiento y asistencia técnica a comisiones empresariales de los organismos Comunales."/>
    <x v="2"/>
    <s v="Unidad Administrativa Especial de Organizaciones Solidarias"/>
    <s v="UAEOS"/>
    <s v="Trabajo"/>
    <x v="12"/>
    <d v="2019-02-01T00:00:00"/>
    <d v="2022-12-31T00:00:00"/>
    <n v="4"/>
    <n v="8"/>
    <n v="2"/>
    <n v="0.5"/>
    <n v="0.25"/>
  </r>
  <r>
    <n v="1037"/>
    <x v="0"/>
    <x v="26"/>
    <s v="Estrategia para el fortalecimiento de la acción comunal en Colombia"/>
    <s v="No aplica"/>
    <s v="No aplica"/>
    <s v="4.4"/>
    <s v="Formular la Política pública de prevención y protección integral de lideres sociales, comunales y periodistas."/>
    <x v="1"/>
    <s v="Ministerio del Interior"/>
    <s v="MinInterior"/>
    <s v="Interior"/>
    <x v="4"/>
    <d v="2019-03-01T00:00:00"/>
    <d v="2019-12-31T00:00:00"/>
    <n v="100"/>
    <n v="100"/>
    <n v="70"/>
    <n v="0.7"/>
    <n v="0.7"/>
  </r>
  <r>
    <n v="1038"/>
    <x v="0"/>
    <x v="26"/>
    <s v="Estrategia para el fortalecimiento de la acción comunal en Colombia"/>
    <s v="No aplica"/>
    <s v="No aplica"/>
    <s v="4.6"/>
    <s v="Desarrollar proyectos deportivos en los Centros de Integración Ciudadana (CIC) para fortalecer el tejido social de las organizaciones comunales."/>
    <x v="1"/>
    <s v="Ministerio del Deporte"/>
    <s v="MinDeporte"/>
    <s v="Deporte"/>
    <x v="17"/>
    <d v="2019-03-01T00:00:00"/>
    <d v="2022-12-31T00:00:00"/>
    <n v="40"/>
    <n v="80"/>
    <n v="24"/>
    <n v="0.6"/>
    <n v="0.3"/>
  </r>
  <r>
    <n v="1039"/>
    <x v="0"/>
    <x v="27"/>
    <s v="Política de Formalización Empresarial"/>
    <s v="No aplica"/>
    <s v="No aplica"/>
    <s v="1.27"/>
    <s v="Conformar y poner en marcha la Red Nacional de Centros de Desarrollo Empresarial entre los centros que están a cargo del Servicio Nacional de Aprendizaje y el Ministerio de Comercio, Industria y Turismo para estandarizar los lineamientos mínimos de prestación de los servicios y de los indicadores de gestión, resultados e impacto."/>
    <x v="1"/>
    <s v="Ministerio de Comercio, Industria y Turismo"/>
    <s v="MinComercio"/>
    <s v="Comercio, Industria y Turismo"/>
    <x v="11"/>
    <d v="2019-01-15T00:00:00"/>
    <d v="2019-12-31T00:00:00"/>
    <n v="100"/>
    <n v="100"/>
    <n v="60"/>
    <n v="0.6"/>
    <n v="0.6"/>
  </r>
  <r>
    <n v="1040"/>
    <x v="0"/>
    <x v="27"/>
    <s v="Política de Formalización Empresarial"/>
    <s v="No aplica"/>
    <s v="No aplica"/>
    <s v="1.46"/>
    <s v="Desarrollar la planeación curricular y temática para realizar capacitaciones con servidores públicos de las áreas de contratación de entidades públicas sobre cómo mejorar las exigencias de transparencia y proporcionalidad en las condiciones habilitantes de los procesos de contratación pública."/>
    <x v="0"/>
    <s v="Escuela Superior de la Administración Pública"/>
    <s v="ESAP"/>
    <s v="Función Pública"/>
    <x v="20"/>
    <d v="2020-01-01T00:00:00"/>
    <d v="2023-12-31T00:00:00"/>
    <n v="5"/>
    <n v="100"/>
    <n v="0"/>
    <n v="0"/>
    <n v="0"/>
  </r>
  <r>
    <n v="1041"/>
    <x v="0"/>
    <x v="27"/>
    <s v="Política de Formalización Empresarial"/>
    <s v="No aplica"/>
    <s v="No aplica"/>
    <s v="1.52"/>
    <s v="Impartir instrucciones a las cámaras de comercio para que estas pongan a disposición de las entidades con funciones de IVC la estimación del potencial de comerciantes de sus jurisdicciones para que estas establezcan agendas, presupuestos y vigilancia proporcional y acorde al universo a vigilar."/>
    <x v="2"/>
    <s v="Superintendencia de Industria y Comercio"/>
    <s v="SIC"/>
    <s v="Comercio, Industria y Turismo"/>
    <x v="11"/>
    <d v="2019-01-15T00:00:00"/>
    <d v="2019-12-31T00:00:00"/>
    <n v="100"/>
    <n v="100"/>
    <n v="100"/>
    <n v="1"/>
    <n v="1"/>
  </r>
  <r>
    <n v="1042"/>
    <x v="0"/>
    <x v="27"/>
    <s v="Política de Formalización Empresarial"/>
    <s v="No aplica"/>
    <s v="No aplica"/>
    <s v="2.12"/>
    <s v="Socializar los resultados del impacto de las políticas públicas implementadas a nivel nacional en las regiones y mapear las buenas prácticas que se encuentren en los territorios."/>
    <x v="2"/>
    <s v="Departamento Nacional de Planeación"/>
    <s v="DNP"/>
    <s v="Planeación"/>
    <x v="9"/>
    <d v="2019-07-01T00:00:00"/>
    <d v="2022-12-31T00:00:00"/>
    <n v="50"/>
    <n v="100"/>
    <n v="35"/>
    <n v="0.7"/>
    <n v="0.35"/>
  </r>
  <r>
    <n v="1043"/>
    <x v="0"/>
    <x v="27"/>
    <s v="Política de Formalización Empresarial"/>
    <s v="No aplica"/>
    <s v="No aplica"/>
    <s v="1.50"/>
    <s v="Poner a disposición de las entidades del Gobierno colombiano con funciones legales de IVC en formato digital la información que esta reciba sobre empresas que no están inscritas en el registro mercantil."/>
    <x v="2"/>
    <s v="Superintendencia de Industria y Comercio"/>
    <s v="SIC"/>
    <s v="Comercio, Industria y Turismo"/>
    <x v="11"/>
    <d v="2020-01-01T00:00:00"/>
    <d v="2028-12-31T00:00:00"/>
    <n v="1"/>
    <n v="9"/>
    <n v="0"/>
    <n v="0"/>
    <n v="0"/>
  </r>
  <r>
    <n v="1044"/>
    <x v="0"/>
    <x v="27"/>
    <s v="Política de Formalización Empresarial"/>
    <s v="No aplica"/>
    <s v="No aplica"/>
    <s v="2.2"/>
    <s v="Presentar un informe anual con el análisis de la información del módulo de inclusión financiera de la encuesta de micronegocios."/>
    <x v="2"/>
    <s v="Banco de Comercio Exterior S.A"/>
    <s v="Bancóldex"/>
    <s v="Comercio, Industria y Turismo"/>
    <x v="11"/>
    <d v="2020-07-01T00:00:00"/>
    <d v="2028-12-31T00:00:00"/>
    <n v="1"/>
    <n v="9"/>
    <n v="0"/>
    <n v="0"/>
    <n v="0"/>
  </r>
  <r>
    <n v="1045"/>
    <x v="0"/>
    <x v="27"/>
    <s v="Política de Formalización Empresarial"/>
    <s v="No aplica"/>
    <s v="No aplica"/>
    <s v="1.24"/>
    <s v="Actualizar los estándares para la publicación y divulgación de la información del proceso de recaudo de rentas locales, incluyendo la información asociada a las tarifas de liquidación del Impuesto de Industria y Comercio de las entidades públicas de orden territorial."/>
    <x v="0"/>
    <s v="Ministerio de Tecnologías de la Información y las Comunicaciones"/>
    <s v="MinTIC"/>
    <s v="Tecnologías de la Información y las Comunicaciones"/>
    <x v="18"/>
    <d v="2019-07-01T00:00:00"/>
    <d v="2020-07-30T00:00:00"/>
    <n v="100"/>
    <n v="100"/>
    <n v="75"/>
    <n v="0.75"/>
    <n v="0.75"/>
  </r>
  <r>
    <n v="1046"/>
    <x v="0"/>
    <x v="27"/>
    <s v="Política de Formalización Empresarial"/>
    <s v="No aplica"/>
    <s v="No aplica"/>
    <s v="1.15"/>
    <s v="Adaptar las páginas web del Sistema de Información de Trámites (SUIT) para incluir los trámites para empresarios que cada entidad tenga vigentes para cada CIIU. Esto facilitará la consulta por parte de los empresarios de todos los trámites inventariados en la acción."/>
    <x v="2"/>
    <s v="Departamento Administrativo de la Función Pública"/>
    <s v="DAFP"/>
    <s v="Función Pública"/>
    <x v="20"/>
    <d v="2019-07-01T00:00:00"/>
    <d v="2021-12-31T00:00:00"/>
    <n v="67"/>
    <n v="100"/>
    <n v="66.5"/>
    <n v="0.9925373134328358"/>
    <n v="0.66500000000000004"/>
  </r>
  <r>
    <n v="1047"/>
    <x v="0"/>
    <x v="27"/>
    <s v="Política de Formalización Empresarial"/>
    <s v="No aplica"/>
    <s v="No aplica"/>
    <s v="1.36"/>
    <s v="Analizar la viabilidad de contar con una Banca de Fomento en el país para aumentar el acceso a financiamiento de las micro y pequeñas empresas y realizar una propuesta para la implementación de las recomendaciones de dicho análisis."/>
    <x v="2"/>
    <s v="Ministerio de Comercio, Industria y Turismo"/>
    <s v="MinComercio"/>
    <s v="Comercio, Industria y Turismo"/>
    <x v="11"/>
    <d v="2019-01-15T00:00:00"/>
    <d v="2019-12-31T00:00:00"/>
    <n v="100"/>
    <n v="100"/>
    <n v="100"/>
    <n v="1"/>
    <n v="1"/>
  </r>
  <r>
    <n v="1048"/>
    <x v="0"/>
    <x v="27"/>
    <s v="Política de Formalización Empresarial"/>
    <s v="No aplica"/>
    <s v="No aplica"/>
    <s v="1.14"/>
    <s v="Construir un inventario de trámites de creación y operación de las empresas de los sectores priorizados por el Ministerio de Comercio, Industria y Turismo, que se clasifiquen en las principales actividades económicas según la clasificación CIIU e incluirlo en la VUE."/>
    <x v="2"/>
    <s v="Ministerio de Comercio, Industria y Turismo"/>
    <s v="MinComercio"/>
    <s v="Comercio, Industria y Turismo"/>
    <x v="11"/>
    <d v="2019-01-15T00:00:00"/>
    <d v="2021-12-31T00:00:00"/>
    <n v="70"/>
    <n v="100"/>
    <n v="52"/>
    <n v="0.74285714285714288"/>
    <n v="0.52"/>
  </r>
  <r>
    <n v="1049"/>
    <x v="0"/>
    <x v="27"/>
    <s v="Política de Formalización Empresarial"/>
    <s v="No aplica"/>
    <s v="No aplica"/>
    <s v="1.5"/>
    <s v="Desarrollar el formulario único de afiliación de empleados riesgos laborales. Esto permitirá que se simplifiquen la cantidad de instrumentos actualmente utilizados para afiliar a los empleados a cualquier administradora de riesgos laborales y facilitará la transmisión de información entre entidades y ventanillas."/>
    <x v="1"/>
    <s v="Ministerio de Salud y Protección Social"/>
    <s v="MinSalud"/>
    <s v="Salud y Protección Social"/>
    <x v="0"/>
    <d v="2019-01-15T00:00:00"/>
    <d v="2019-12-31T00:00:00"/>
    <n v="100"/>
    <n v="100"/>
    <n v="100"/>
    <n v="1"/>
    <n v="1"/>
  </r>
  <r>
    <n v="1050"/>
    <x v="0"/>
    <x v="27"/>
    <s v="Política de Formalización Empresarial"/>
    <s v="No aplica"/>
    <s v="No aplica"/>
    <s v="1.7"/>
    <s v="Desarrollar una agenda de trabajo en la que se busque facilitar los trámites y requisitos de las empresas para obtener los reembolsos de incapacidades de trabajadores por parte de las EPS y garantizar que la reglamentación de la materia realmente se cumpla."/>
    <x v="2"/>
    <s v="Ministerio de Salud y Protección Social"/>
    <s v="MinSalud"/>
    <s v="Salud y Protección Social"/>
    <x v="0"/>
    <d v="2019-01-15T00:00:00"/>
    <d v="2019-12-31T00:00:00"/>
    <n v="100"/>
    <n v="100"/>
    <n v="100"/>
    <n v="1"/>
    <n v="1"/>
  </r>
  <r>
    <n v="1051"/>
    <x v="0"/>
    <x v="27"/>
    <s v="Política de Formalización Empresarial"/>
    <s v="No aplica"/>
    <s v="No aplica"/>
    <s v="1.47"/>
    <s v="Diseñar e implementar los lineamientos generales para el levantamiento de información y/o mapeos empresariales. Esta nueva información permitiría alimentar los directorios de unidades sobre los cuales se realiza IVC."/>
    <x v="2"/>
    <s v="Departamento Nacional de Planeación"/>
    <s v="DNP"/>
    <s v="Planeación"/>
    <x v="9"/>
    <d v="2019-07-01T00:00:00"/>
    <d v="2021-12-31T00:00:00"/>
    <n v="50"/>
    <n v="100"/>
    <n v="100"/>
    <n v="1"/>
    <n v="1"/>
  </r>
  <r>
    <n v="1052"/>
    <x v="0"/>
    <x v="27"/>
    <s v="Política de Formalización Empresarial"/>
    <s v="No aplica"/>
    <s v="No aplica"/>
    <s v="1.42"/>
    <s v="Diseñar e implementar un plan de acción para promover la participación de las Mipymes en las compras públicas."/>
    <x v="0"/>
    <s v="Ministerio de Comercio, Industria y Turismo"/>
    <s v="MinComercio"/>
    <s v="Comercio, Industria y Turismo"/>
    <x v="11"/>
    <d v="2020-01-01T00:00:00"/>
    <d v="2020-12-31T00:00:00"/>
    <n v="100"/>
    <n v="100"/>
    <n v="50"/>
    <n v="0.5"/>
    <n v="0.5"/>
  </r>
  <r>
    <n v="1053"/>
    <x v="0"/>
    <x v="27"/>
    <s v="Política de Formalización Empresarial"/>
    <s v="No aplica"/>
    <s v="No aplica"/>
    <s v="1.20"/>
    <s v="Diseñar e implementar una agenda de trabajo para establecer los lineamientos de la aplicación, inspección y vigilancia de las disposiciones del Código Nacional de Policía que clarifique las acciones de inspección, vigilancia y control dispuestas en el Código Nacional de Policía y Convivencia."/>
    <x v="1"/>
    <s v="Departamento Administrativo de la Presidencia de la República"/>
    <s v="DAPRE"/>
    <s v="Presidencia de la República"/>
    <x v="10"/>
    <d v="2019-01-15T00:00:00"/>
    <d v="2019-12-31T00:00:00"/>
    <n v="100"/>
    <n v="100"/>
    <n v="80"/>
    <n v="0.8"/>
    <n v="0.8"/>
  </r>
  <r>
    <n v="1054"/>
    <x v="0"/>
    <x v="27"/>
    <s v="Política de Formalización Empresarial"/>
    <s v="No aplica"/>
    <s v="No aplica"/>
    <s v="1.34"/>
    <s v="Diseñar e implementar una estrategia que reconozca buenas prácticas de pago de medianas y grandes empresas a sus proveedoras Mipymes, incluyendo un sello que permita su identificación y reconocimiento."/>
    <x v="2"/>
    <s v="Ministerio de Comercio, Industria y Turismo"/>
    <s v="MinComercio"/>
    <s v="Comercio, Industria y Turismo"/>
    <x v="11"/>
    <d v="2019-01-15T00:00:00"/>
    <d v="2022-12-31T00:00:00"/>
    <n v="50"/>
    <n v="100"/>
    <n v="35"/>
    <n v="0.7"/>
    <n v="0.35"/>
  </r>
  <r>
    <n v="1055"/>
    <x v="0"/>
    <x v="27"/>
    <s v="Política de Formalización Empresarial"/>
    <s v="No aplica"/>
    <s v="No aplica"/>
    <s v="1.38"/>
    <s v="Diseñar una agenda de trabajo para la experimentación, reglamentación y promoción de nuevos canales y proyectos Fintech que promuevan nuevas figuras de financiamiento como el crowdfunding."/>
    <x v="1"/>
    <s v="Superintendencia Financiera de Colombia"/>
    <s v="Superfinanciera"/>
    <s v="Hacienda y Crédito Público"/>
    <x v="2"/>
    <d v="2019-07-01T00:00:00"/>
    <d v="2023-12-31T00:00:00"/>
    <n v="40"/>
    <n v="100"/>
    <n v="20"/>
    <n v="0.5"/>
    <n v="0.2"/>
  </r>
  <r>
    <n v="1056"/>
    <x v="0"/>
    <x v="27"/>
    <s v="Política de Formalización Empresarial"/>
    <s v="No aplica"/>
    <s v="No aplica"/>
    <s v="1.16"/>
    <s v="Disponer en el portal Gov.co los mecanismos (estándares, interoperabilidad, autenticación electrónica, carpeta ciudadana) que permitan la integración de los trámites dirigidos a los empresarios para cada CIIU, facilitando la consulta y la ejecución por parte de los empresarios de los trámites disponibles, entre ellos la autoliquidación del Impuesto de Industria y Comercio (ICA)."/>
    <x v="2"/>
    <s v="Ministerio de Tecnologías de la Información y las Comunicaciones"/>
    <s v="MinTIC"/>
    <s v="Tecnologías de la Información y las Comunicaciones"/>
    <x v="18"/>
    <d v="2019-07-01T00:00:00"/>
    <d v="2021-12-31T00:00:00"/>
    <n v="67"/>
    <n v="100"/>
    <n v="39"/>
    <n v="0.58208955223880599"/>
    <n v="0.39"/>
  </r>
  <r>
    <n v="1057"/>
    <x v="0"/>
    <x v="27"/>
    <s v="Política de Formalización Empresarial"/>
    <s v="No aplica"/>
    <s v="No aplica"/>
    <s v="1.51"/>
    <s v="Enviar comunicaciones electrónicas a las empresas que no renovaron el registro mercantil durante el primer trimestre del año. Este aviso permitirá resolver los vacíos de información de los empresarios respecto a la renovación y fomentar el pronto pago del registro los años siguientes."/>
    <x v="2"/>
    <s v="Superintendencia de Industria y Comercio"/>
    <s v="SIC"/>
    <s v="Comercio, Industria y Turismo"/>
    <x v="11"/>
    <d v="2019-01-15T00:00:00"/>
    <d v="2028-12-31T00:00:00"/>
    <n v="20"/>
    <n v="100"/>
    <n v="16.11"/>
    <n v="0.80549999999999999"/>
    <n v="0.16109999999999999"/>
  </r>
  <r>
    <n v="1058"/>
    <x v="0"/>
    <x v="27"/>
    <s v="Política de Formalización Empresarial"/>
    <s v="No aplica"/>
    <s v="No aplica"/>
    <s v="1.48"/>
    <s v="Establecer en la Guía de Análisis de Impacto Normativo (AIN) lineamientos para garantizar que las normas de la rama Ejecutiva que afecten a las Mipymes previamente deban sustentarse bajo un AIN con consideraciones especiales para estas."/>
    <x v="2"/>
    <s v="Departamento Nacional de Planeación"/>
    <s v="DNP"/>
    <s v="Planeación"/>
    <x v="9"/>
    <d v="2019-07-01T00:00:00"/>
    <d v="2020-12-31T00:00:00"/>
    <n v="100"/>
    <n v="100"/>
    <n v="40"/>
    <n v="0.4"/>
    <n v="0.4"/>
  </r>
  <r>
    <n v="1059"/>
    <x v="0"/>
    <x v="27"/>
    <s v="Política de Formalización Empresarial"/>
    <s v="No aplica"/>
    <s v="No aplica"/>
    <s v="1.23"/>
    <s v="Establecer los lineamientos para el seguimiento y evaluación del nuevo régimen de tributación."/>
    <x v="2"/>
    <s v="Dirección de Impuestos y Aduanas Nacionales"/>
    <s v="DIAN"/>
    <s v="Hacienda y Crédito Público"/>
    <x v="2"/>
    <d v="2021-01-01T00:00:00"/>
    <d v="2021-12-31T00:00:00"/>
    <n v="0"/>
    <n v="100"/>
    <n v="0"/>
    <n v="0"/>
    <n v="0"/>
  </r>
  <r>
    <n v="1060"/>
    <x v="0"/>
    <x v="27"/>
    <s v="Política de Formalización Empresarial"/>
    <s v="No aplica"/>
    <s v="No aplica"/>
    <s v="1.35"/>
    <s v="Establecer una agenda de trabajo para la inclusión financiera de Mipymes en concordancia con las directrices dictadas desde la Comisión Intersectorial para la Inclusión Financiera para profundizar la participación de las Mipymes en el sistema financiero."/>
    <x v="1"/>
    <s v="Unidad de Proyección Normativa y Estudios de Regulación Financiera"/>
    <s v="URF"/>
    <s v="Hacienda y Crédito Público"/>
    <x v="2"/>
    <d v="2019-01-15T00:00:00"/>
    <d v="2022-12-31T00:00:00"/>
    <n v="50"/>
    <n v="100"/>
    <n v="100"/>
    <n v="1"/>
    <n v="1"/>
  </r>
  <r>
    <n v="1061"/>
    <x v="0"/>
    <x v="27"/>
    <s v="Política de Formalización Empresarial"/>
    <s v="No aplica"/>
    <s v="No aplica"/>
    <s v="1.37"/>
    <s v="Establecer una agenda de trabajo para promover el uso de garantías mobiliarias como herramienta de acceso al financiamiento efectivo por parte de las Mipymes colombianas."/>
    <x v="1"/>
    <s v="Ministerio de Comercio, Industria y Turismo"/>
    <s v="MinComercio"/>
    <s v="Comercio, Industria y Turismo"/>
    <x v="11"/>
    <d v="2019-01-15T00:00:00"/>
    <d v="2021-12-31T00:00:00"/>
    <n v="80"/>
    <n v="100"/>
    <n v="70"/>
    <n v="0.875"/>
    <n v="0.7"/>
  </r>
  <r>
    <n v="1062"/>
    <x v="0"/>
    <x v="27"/>
    <s v="Política de Formalización Empresarial"/>
    <s v="No aplica"/>
    <s v="No aplica"/>
    <s v="1.17"/>
    <s v="Establecer una metodología para optimizar los trámites empresariales a nivel territorial relacionados con la creación de empresas, formalización y emprendimiento y otros en el marco del Doing Business en articulación con las entidades responsables de su implementación."/>
    <x v="2"/>
    <s v="Departamento Administrativo de la Función Pública"/>
    <s v="DAFP"/>
    <s v="Función Pública"/>
    <x v="20"/>
    <d v="2019-01-15T00:00:00"/>
    <d v="2019-12-31T00:00:00"/>
    <n v="100"/>
    <n v="100"/>
    <n v="100"/>
    <n v="1"/>
    <n v="1"/>
  </r>
  <r>
    <n v="1063"/>
    <x v="0"/>
    <x v="27"/>
    <s v="Política de Formalización Empresarial"/>
    <s v="No aplica"/>
    <s v="No aplica"/>
    <s v="1.25"/>
    <s v="Evaluar la adopción del nuevo Formulario Único Nacional para el pago del Impuesto de Industria y Comercio e incluir esta evaluación en reporte de buenas prácticas de las entidades territoriales."/>
    <x v="2"/>
    <s v="Departamento Nacional de Planeación"/>
    <s v="DNP"/>
    <s v="Planeación"/>
    <x v="9"/>
    <d v="2021-07-01T00:00:00"/>
    <d v="2022-12-31T00:00:00"/>
    <n v="0"/>
    <n v="100"/>
    <n v="0"/>
    <n v="0"/>
    <n v="0"/>
  </r>
  <r>
    <n v="1064"/>
    <x v="0"/>
    <x v="27"/>
    <s v="Política de Formalización Empresarial"/>
    <s v="No aplica"/>
    <s v="No aplica"/>
    <s v="2.10"/>
    <s v="Evaluar la aplicación del formulario único de afiliación a pensiones, BEPS y cajas de compensación familiar."/>
    <x v="2"/>
    <s v="Departamento Nacional de Planeación"/>
    <s v="DNP"/>
    <s v="Planeación"/>
    <x v="9"/>
    <d v="2020-07-01T00:00:00"/>
    <d v="2021-06-30T00:00:00"/>
    <n v="33"/>
    <n v="100"/>
    <n v="0"/>
    <n v="0"/>
    <n v="0"/>
  </r>
  <r>
    <n v="1065"/>
    <x v="0"/>
    <x v="27"/>
    <s v="Política de Formalización Empresarial"/>
    <s v="No aplica"/>
    <s v="No aplica"/>
    <s v="1.31"/>
    <s v="Impartir, mediante un acto administrativo, los lineamientos generales para que se amplíe el acceso virtual, fácil y gratuito a la información del RUES a empresarios con registro mercantil vigente. La información provista, que no implicará la adición de ningún valor agregado por parte de las cámaras de comercio o Confecámaras, incluirá la información de todas las empresas con matrícula mercantil actualizada de manera agregada e inmediata que podrá filtrarse a través de diferentes motores de búsqueda."/>
    <x v="2"/>
    <s v="Superintendencia de Industria y Comercio"/>
    <s v="SIC"/>
    <s v="Comercio, Industria y Turismo"/>
    <x v="11"/>
    <d v="2019-01-15T00:00:00"/>
    <d v="2028-12-31T00:00:00"/>
    <n v="47"/>
    <n v="100"/>
    <n v="43.5"/>
    <n v="0.92553191489361697"/>
    <n v="0.435"/>
  </r>
  <r>
    <n v="1066"/>
    <x v="0"/>
    <x v="27"/>
    <s v="Política de Formalización Empresarial"/>
    <s v="No aplica"/>
    <s v="No aplica"/>
    <s v="1.13"/>
    <s v="Promover la vinculación a BEPS y el ahorro a través de la educación económica y financiera para lograr una mayor cobertura de protección a la vejez de la población con ingresos inferiores a un SMMLV."/>
    <x v="1"/>
    <s v="Administradora Colombiana de Pensiones"/>
    <s v="Colpensiones"/>
    <s v="Trabajo"/>
    <x v="12"/>
    <d v="2019-01-15T00:00:00"/>
    <d v="2022-12-31T00:00:00"/>
    <n v="50"/>
    <n v="100"/>
    <n v="55.26"/>
    <n v="1"/>
    <n v="0.55259999999999998"/>
  </r>
  <r>
    <n v="1067"/>
    <x v="0"/>
    <x v="27"/>
    <s v="Política de Formalización Empresarial"/>
    <s v="No aplica"/>
    <s v="No aplica"/>
    <s v="1.44"/>
    <s v="Realizar campañas de publicidad y socialización en las que se promuevan los procesos de contratación pública de Mipymes mediante elaboración y difusión de materiral publicitario e informativo sobre los procesos de contratación en los que puedan participar las Mipymes."/>
    <x v="1"/>
    <s v="Colombia Compra Eficiente"/>
    <s v="Colombia Compra"/>
    <s v="Planeación"/>
    <x v="9"/>
    <d v="2020-01-01T00:00:00"/>
    <d v="2022-12-31T00:00:00"/>
    <n v="50"/>
    <n v="100"/>
    <n v="0"/>
    <n v="0"/>
    <n v="0"/>
  </r>
  <r>
    <n v="1068"/>
    <x v="0"/>
    <x v="27"/>
    <s v="Política de Formalización Empresarial"/>
    <s v="No aplica"/>
    <s v="No aplica"/>
    <s v="1.41"/>
    <s v="Realizar un estudio de identificación de los principales obstáculos normativos y procedimentales que en la práctica impiden un mayor acceso de los empresarios Mipymes a la contratación pública."/>
    <x v="0"/>
    <s v="Departamento Nacional de Planeación"/>
    <s v="DNP"/>
    <s v="Planeación"/>
    <x v="9"/>
    <d v="2019-01-15T00:00:00"/>
    <d v="2019-12-31T00:00:00"/>
    <n v="100"/>
    <n v="100"/>
    <n v="100"/>
    <n v="1"/>
    <n v="1"/>
  </r>
  <r>
    <n v="1069"/>
    <x v="0"/>
    <x v="27"/>
    <s v="Política de Formalización Empresarial"/>
    <s v="No aplica"/>
    <s v="No aplica"/>
    <s v="2.9"/>
    <s v="Realizar una evaluación de impacto del programa de formalización del Ministerio de Comercio, Industria y Turismo. Esto permitirá levantar suficiente evidencia para promover cambios y mejoras en el uso y eficiencia de los recursos destinados a la formalización."/>
    <x v="2"/>
    <s v="Departamento Nacional de Planeación"/>
    <s v="DNP"/>
    <s v="Planeación"/>
    <x v="9"/>
    <d v="2019-07-01T00:00:00"/>
    <d v="2021-06-30T00:00:00"/>
    <n v="66"/>
    <n v="100"/>
    <n v="20"/>
    <n v="0.30303030303030304"/>
    <n v="0.2"/>
  </r>
  <r>
    <n v="1070"/>
    <x v="0"/>
    <x v="27"/>
    <s v="Política de Formalización Empresarial"/>
    <s v="No aplica"/>
    <s v="No aplica"/>
    <s v="1.49"/>
    <s v="Realizar una evaluación expost de una norma que afecte a las Mipymes, para recomendar su permanencia, modificación o derogatoria, y definición de lineamientos generales para que las entidades de la rama Ejecutiva a nivel nacional utilicen esta metodología en el ejercicio de sus funciones regulatorias."/>
    <x v="2"/>
    <s v="Departamento Nacional de Planeación"/>
    <s v="DNP"/>
    <s v="Planeación"/>
    <x v="9"/>
    <d v="2019-01-15T00:00:00"/>
    <d v="2021-06-30T00:00:00"/>
    <n v="80"/>
    <n v="100"/>
    <n v="60"/>
    <n v="0.75"/>
    <n v="0.6"/>
  </r>
  <r>
    <n v="1071"/>
    <x v="0"/>
    <x v="27"/>
    <s v="Política de Formalización Empresarial"/>
    <s v="No aplica"/>
    <s v="No aplica"/>
    <s v="1.32"/>
    <s v="Virtualizar los servicios de conciliación y arbitraje desarrollados por los centros de la Superintendencia de Sociedades para fortalecer el uso de tecnologías de la información en la implementación de los métodos alternativos de solución de conflictos."/>
    <x v="1"/>
    <s v="Superintendencia de Sociedades"/>
    <s v="Supersociedades"/>
    <s v="Comercio, Industria y Turismo"/>
    <x v="11"/>
    <d v="2019-01-15T00:00:00"/>
    <d v="2019-12-31T00:00:00"/>
    <n v="100"/>
    <n v="100"/>
    <n v="100"/>
    <n v="1"/>
    <n v="1"/>
  </r>
  <r>
    <n v="1072"/>
    <x v="0"/>
    <x v="27"/>
    <s v="Política de Formalización Empresarial"/>
    <s v="No aplica"/>
    <s v="No aplica"/>
    <s v="1.45"/>
    <s v="Realizar capacitaciones y talleres a Mipymes para preparar y presentar ofertas en procesos de contratación pública. Esto permitirá solventar vacíos de información respecto a diferentes herramientas que podrían aumentar la participación de las Mipymes en la contratación estatal."/>
    <x v="0"/>
    <s v="Colombia Compra Eficiente"/>
    <s v="Colombia Compra"/>
    <s v="Planeación"/>
    <x v="9"/>
    <d v="2020-01-01T00:00:00"/>
    <d v="2023-12-31T00:00:00"/>
    <n v="3"/>
    <n v="18"/>
    <n v="0"/>
    <n v="0"/>
    <n v="0"/>
  </r>
  <r>
    <n v="1073"/>
    <x v="0"/>
    <x v="27"/>
    <s v="Política de Formalización Empresarial"/>
    <s v="No aplica"/>
    <s v="No aplica"/>
    <s v="1.53"/>
    <s v="Realizar un seguimiento semestral sistemático a los acuerdos de formalización laboral suscritos a partir del año 2019 que se encuentren dentro de los sectores económicos priorizados en convenios internacionales a fin de medir su trascendencia en el tiempo y resultados en materia de formalización laboral y estabilidad del empleo."/>
    <x v="0"/>
    <s v="Ministerio de Trabajo"/>
    <s v="MinTrabajo"/>
    <s v="Trabajo"/>
    <x v="12"/>
    <d v="2019-01-15T00:00:00"/>
    <d v="2028-12-31T00:00:00"/>
    <n v="4"/>
    <n v="20"/>
    <n v="3"/>
    <n v="0.75"/>
    <n v="0.15"/>
  </r>
  <r>
    <n v="1074"/>
    <x v="0"/>
    <x v="27"/>
    <s v="Política de Formalización Empresarial"/>
    <s v="No aplica"/>
    <s v="No aplica"/>
    <s v="1.33"/>
    <s v="Fortalecer la infraestructura de los centros de conciliación y arbitraje. Estos centros constituyen una piedra angular para la mejora en los costos y tiempos para la resolución de disputas empresariales y liquidaciones de empresas y sociedades razón por la cual deben fortalecidos y su cobertura debe ampliarse."/>
    <x v="2"/>
    <s v="Superintendencia de Sociedades"/>
    <s v="Supersociedades"/>
    <s v="Comercio, Industria y Turismo"/>
    <x v="11"/>
    <d v="2019-01-15T00:00:00"/>
    <d v="2021-12-31T00:00:00"/>
    <n v="1"/>
    <n v="3"/>
    <n v="3"/>
    <n v="1"/>
    <n v="1"/>
  </r>
  <r>
    <n v="1075"/>
    <x v="0"/>
    <x v="27"/>
    <s v="Política de Formalización Empresarial"/>
    <s v="No aplica"/>
    <s v="No aplica"/>
    <s v="2.11"/>
    <s v="Presentar un informe semestral al Comité de Técnico Mixto Formalización Empresarial y Laboral sobre las evaluaciones que se estén haciendo a los distintos programas implementados por las entidades del Gobierno nacional. Esto con el propósito de identificar, hacer control y promover la calidad del seguimiento y evaluación que se realiza a las políticas públicas orientadas a la formalización."/>
    <x v="2"/>
    <s v="Departamento Nacional de Planeación"/>
    <s v="DNP"/>
    <s v="Planeación"/>
    <x v="9"/>
    <d v="2020-01-01T00:00:00"/>
    <d v="2021-12-31T00:00:00"/>
    <n v="2"/>
    <n v="4"/>
    <n v="0"/>
    <n v="0"/>
    <n v="0"/>
  </r>
  <r>
    <n v="1076"/>
    <x v="0"/>
    <x v="27"/>
    <s v="Política de Formalización Empresarial"/>
    <s v="No aplica"/>
    <s v="No aplica"/>
    <s v="1.29"/>
    <s v="Diseñar y realizar talleres técnicos y demás herramientas que las cámaras de comercio requieran para la medición de resultados y de impacto de las actividades desarrolladas en el marco de sus programas y proyectos."/>
    <x v="2"/>
    <s v="Departamento Nacional de Planeación"/>
    <s v="DNP"/>
    <s v="Planeación"/>
    <x v="9"/>
    <d v="2019-07-01T00:00:00"/>
    <d v="2020-12-31T00:00:00"/>
    <n v="57"/>
    <n v="57"/>
    <n v="26"/>
    <n v="0.45614035087719296"/>
    <n v="0.45614035087719296"/>
  </r>
  <r>
    <n v="1077"/>
    <x v="0"/>
    <x v="27"/>
    <s v="Política de Formalización Empresarial"/>
    <s v="No aplica"/>
    <s v="No aplica"/>
    <s v="1.18"/>
    <s v="Identificar trámites que tengan cobros asociados sin sustento legal para eliminar el cobro asociado a estos."/>
    <x v="2"/>
    <s v="Departamento Administrativo de la Función Pública"/>
    <s v="DAFP"/>
    <s v="Función Pública"/>
    <x v="20"/>
    <d v="2019-07-01T00:00:00"/>
    <d v="2021-12-31T00:00:00"/>
    <n v="70"/>
    <n v="100"/>
    <n v="70"/>
    <n v="1"/>
    <n v="0.7"/>
  </r>
  <r>
    <n v="1078"/>
    <x v="0"/>
    <x v="27"/>
    <s v="Política de Formalización Empresarial"/>
    <s v="No aplica"/>
    <s v="No aplica"/>
    <s v="1.19"/>
    <s v="Implementar la segunda fase de la plataforma Invima a un clic para reducir los trámites y tiempo asociado con la expedición de los registros sanitarios."/>
    <x v="2"/>
    <s v="Instituto Nacional de Vigilancia de Medicamentos y Alimentos"/>
    <s v="INVIMA"/>
    <s v="Salud y Protección Social"/>
    <x v="0"/>
    <d v="2019-01-15T00:00:00"/>
    <d v="2021-12-31T00:00:00"/>
    <n v="60"/>
    <n v="100"/>
    <n v="0"/>
    <n v="0"/>
    <n v="0"/>
  </r>
  <r>
    <n v="1079"/>
    <x v="0"/>
    <x v="27"/>
    <s v="Política de Formalización Empresarial"/>
    <s v="No aplica"/>
    <s v="No aplica"/>
    <s v="1.12"/>
    <s v="Diseñar e implementar un plan nacional de trabajo para la Red Nacional de Formalización Laboral, que articule las políticas de formalización empresarial y laboral y consolide un servicio de capacitación y asistencia técnica para los pequeños empresarios y sectores informales que les permita dimensionar e implementar gradualmente la formalización laboral y el acceso a la seguridad social."/>
    <x v="2"/>
    <s v="Ministerio de Trabajo"/>
    <s v="MinTrabajo"/>
    <s v="Trabajo"/>
    <x v="12"/>
    <d v="2019-01-15T00:00:00"/>
    <d v="2028-12-31T00:00:00"/>
    <n v="2"/>
    <n v="10"/>
    <n v="1"/>
    <n v="0.5"/>
    <n v="0.1"/>
  </r>
  <r>
    <n v="1080"/>
    <x v="0"/>
    <x v="27"/>
    <s v="Política de Formalización Empresarial"/>
    <s v="No aplica"/>
    <s v="No aplica"/>
    <s v="1.11"/>
    <s v="Concertar y presentar un proyecto de ley que reconozca el trabajo en todas sus dimensiones y flexibilice los esquemas de vinculación, afiliación y cotización a los sistemas de seguridad social, teniendo en cuenta las condiciones e ingresos de la población."/>
    <x v="1"/>
    <s v="Ministerio de Trabajo"/>
    <s v="MinTrabajo"/>
    <s v="Trabajo"/>
    <x v="12"/>
    <d v="2020-01-15T00:00:00"/>
    <d v="2020-12-31T00:00:00"/>
    <n v="100"/>
    <n v="100"/>
    <n v="40"/>
    <n v="0.4"/>
    <n v="0.4"/>
  </r>
  <r>
    <n v="1081"/>
    <x v="0"/>
    <x v="27"/>
    <s v="Política de Formalización Empresarial"/>
    <s v="No aplica"/>
    <s v="No aplica"/>
    <s v="1.40"/>
    <s v="Definir una hoja de ruta para diseñar, socializar e implementar metodologías, materiales y contenidos para promover la educación económica y financiera para Mipymes."/>
    <x v="1"/>
    <s v="Banco de Comercio Exterior S.A"/>
    <s v="Bancóldex"/>
    <s v="Comercio, Industria y Turismo"/>
    <x v="11"/>
    <d v="2019-07-01T00:00:00"/>
    <d v="2028-12-31T00:00:00"/>
    <n v="70"/>
    <n v="100"/>
    <n v="12"/>
    <n v="0.17142857142857143"/>
    <n v="0.12"/>
  </r>
  <r>
    <n v="1082"/>
    <x v="0"/>
    <x v="27"/>
    <s v="Política de Formalización Empresarial"/>
    <s v="No aplica"/>
    <s v="No aplica"/>
    <s v="1.39"/>
    <s v="Desarrollar una agenda regulatoria que permita al país contar con un ecosistema de pagos más moderno, incluyente y seguro. Esta agenda debe tener en cuenta los avances que representan las nuevas tecnologías para la prestación de servicios financieros que incluyen: entidades, canales y herramientas para disponer de una oferta de valor sencilla y atractiva que incorpore, entre otros, costos transparentes, asesoría y acompañamiento para usuarios con y sin brechas de acceso a la tecnología."/>
    <x v="1"/>
    <s v="Unidad de Proyección Normativa y Estudios de Regulación Financiera"/>
    <s v="URF"/>
    <s v="Hacienda y Crédito Público"/>
    <x v="2"/>
    <d v="2020-01-01T00:00:00"/>
    <d v="2021-12-31T00:00:00"/>
    <n v="50"/>
    <n v="100"/>
    <n v="90"/>
    <n v="1"/>
    <n v="0.9"/>
  </r>
  <r>
    <n v="1083"/>
    <x v="0"/>
    <x v="27"/>
    <s v="Política de Formalización Empresarial"/>
    <s v="No aplica"/>
    <s v="No aplica"/>
    <s v="2.4"/>
    <s v="Determinar las variables de diligenciamiento obligatorio al realizar la matrícula y renovación del registro mercantil para elevar la calidad de la información del registro administrativo."/>
    <x v="1"/>
    <s v="Superintendencia de Industria y Comercio"/>
    <s v="SIC"/>
    <s v="Comercio, Industria y Turismo"/>
    <x v="11"/>
    <d v="2019-01-15T00:00:00"/>
    <d v="2019-12-31T00:00:00"/>
    <n v="100"/>
    <n v="100"/>
    <n v="100"/>
    <n v="1"/>
    <n v="1"/>
  </r>
  <r>
    <n v="1084"/>
    <x v="0"/>
    <x v="27"/>
    <s v="Política de Formalización Empresarial"/>
    <s v="No aplica"/>
    <s v="No aplica"/>
    <s v="2.3"/>
    <s v="Diseñar y realizar un censo económico en el territorio nacional para capturar los cambios estructurales en la distribución de la actividad empresarial de las diferentes regiones."/>
    <x v="1"/>
    <s v="Departamento Administrativo Nacional de Estadística"/>
    <s v="DANE"/>
    <s v="Estadísticas"/>
    <x v="14"/>
    <d v="2019-01-15T00:00:00"/>
    <d v="2021-12-31T00:00:00"/>
    <n v="60"/>
    <n v="100"/>
    <n v="20"/>
    <n v="0.33333333333333331"/>
    <n v="0.2"/>
  </r>
  <r>
    <n v="1085"/>
    <x v="0"/>
    <x v="27"/>
    <s v="Política de Formalización Empresarial"/>
    <s v="No aplica"/>
    <s v="No aplica"/>
    <s v="1.43"/>
    <s v="Elaborar un proyecto para identificar las necesidades y oportunidades de interoperabilidad de la base de datos del SECOP II con el Registro Único Empresarial y Social (RUES) y el Registro Único de Proponentes (RUP)."/>
    <x v="0"/>
    <s v="Departamento Nacional de Planeación"/>
    <s v="DNP"/>
    <s v="Planeación"/>
    <x v="9"/>
    <d v="2020-01-01T00:00:00"/>
    <d v="2020-12-31T00:00:00"/>
    <n v="100"/>
    <n v="100"/>
    <n v="60"/>
    <n v="0.6"/>
    <n v="0.6"/>
  </r>
  <r>
    <n v="1086"/>
    <x v="0"/>
    <x v="27"/>
    <s v="Política de Formalización Empresarial"/>
    <s v="No aplica"/>
    <s v="No aplica"/>
    <s v="1.30"/>
    <s v="Establecer los ejes de trabajo e indicadores que orienten la inversión de los recursos públicos que reciben, administran y destinan las cámaras de comercio a programas, planes y proyectos de desarrollo empresarial."/>
    <x v="2"/>
    <s v="Ministerio de Comercio, Industria y Turismo"/>
    <s v="MinComercio"/>
    <s v="Comercio, Industria y Turismo"/>
    <x v="11"/>
    <d v="2019-01-15T00:00:00"/>
    <d v="2028-12-31T00:00:00"/>
    <n v="20"/>
    <n v="100"/>
    <n v="100"/>
    <n v="1"/>
    <n v="1"/>
  </r>
  <r>
    <n v="1087"/>
    <x v="0"/>
    <x v="27"/>
    <s v="Política de Formalización Empresarial"/>
    <s v="No aplica"/>
    <s v="No aplica"/>
    <s v="2.8"/>
    <s v="Estandarizar los conjuntos de datos y los protocolos de intercambio de datos que usarán las entidades vinculadas con la formalización empresarial para la generación, recolección de los datos e intercambio de información."/>
    <x v="2"/>
    <s v="Ministerio de Tecnologías de la Información y las Comunicaciones"/>
    <s v="MinTIC"/>
    <s v="Tecnologías de la Información y las Comunicaciones"/>
    <x v="18"/>
    <d v="2019-01-15T00:00:00"/>
    <d v="2021-12-31T00:00:00"/>
    <n v="80"/>
    <n v="100"/>
    <n v="60"/>
    <n v="0.75"/>
    <n v="0.6"/>
  </r>
  <r>
    <n v="1088"/>
    <x v="0"/>
    <x v="27"/>
    <s v="Política de Formalización Empresarial"/>
    <s v="No aplica"/>
    <s v="No aplica"/>
    <s v="2.5"/>
    <s v="Expedir el decreto para la clasificación empresarial siguiendo las buenas prácticas internacionales en cuanto a selección de variables idóneas para la medición, la definición del número de categorías, la preponderancia en el cumplimiento de una de las categorías y la incidencia de esta actualización en la focalización de las diferentes políticas públicas."/>
    <x v="0"/>
    <s v="Ministerio de Comercio, Industria y Turismo"/>
    <s v="MinComercio"/>
    <s v="Comercio, Industria y Turismo"/>
    <x v="11"/>
    <d v="2019-01-15T00:00:00"/>
    <d v="2019-06-30T00:00:00"/>
    <n v="100"/>
    <n v="100"/>
    <n v="100"/>
    <n v="1"/>
    <n v="1"/>
  </r>
  <r>
    <n v="1089"/>
    <x v="0"/>
    <x v="27"/>
    <s v="Política de Formalización Empresarial"/>
    <s v="No aplica"/>
    <s v="No aplica"/>
    <s v="1.28"/>
    <s v="Impartir, mediante un acto administrativo, lineamientos generales de tal forma que se incluya en el informe de gestión que se solicita a las cámaras de comercio, el impacto logrado por la prestación de los servicios de desarrollo empresarial. Además, el resumen de estos informes de gestión debe presentarse ante el Comité Técnico Mixto de Formalización Empresarial y Laboral para asegurar la difusión de los resultados dentro del SNCCTI."/>
    <x v="2"/>
    <s v="Superintendencia de Industria y Comercio"/>
    <s v="SIC"/>
    <s v="Comercio, Industria y Turismo"/>
    <x v="11"/>
    <d v="2019-01-15T00:00:00"/>
    <d v="2028-12-31T00:00:00"/>
    <n v="47"/>
    <n v="100"/>
    <n v="40"/>
    <n v="0.85106382978723405"/>
    <n v="0.4"/>
  </r>
  <r>
    <n v="1090"/>
    <x v="0"/>
    <x v="27"/>
    <s v="Política de Formalización Empresarial"/>
    <s v="No aplica"/>
    <s v="No aplica"/>
    <s v="1.22"/>
    <s v="Implementar el instrumento tributario y asegurar que el pago de este instrumento no genere mayores costos administrativos para el contribuyente, en especial para aquellos localizados en zonas rurales. Para ello implementará un canal virtual para los trámites de inscripción, declaración y pago del instrumento, el cual también podrá enlazarse con corresponsales bancarios."/>
    <x v="2"/>
    <s v="Dirección de Impuestos y Aduanas Nacionales"/>
    <s v="DIAN"/>
    <s v="Hacienda y Crédito Público"/>
    <x v="2"/>
    <d v="2019-07-01T00:00:00"/>
    <d v="2020-12-31T00:00:00"/>
    <n v="100"/>
    <n v="100"/>
    <n v="91"/>
    <n v="0.91"/>
    <n v="0.91"/>
  </r>
  <r>
    <n v="1091"/>
    <x v="0"/>
    <x v="27"/>
    <s v="Política de Formalización Empresarial"/>
    <s v="No aplica"/>
    <s v="No aplica"/>
    <s v="2.7"/>
    <s v="Construir y publicar los resultados del índice de formalidad empresarial que permitirán hacer seguimiento continuo a la evolución de esta problemática en el país y para las diferentes regiones incluidas en el módulo de micronegocios de la GEIH."/>
    <x v="2"/>
    <s v="Departamento Administrativo Nacional de Estadística"/>
    <s v="DANE"/>
    <s v="Estadísticas"/>
    <x v="14"/>
    <d v="2021-07-01T00:00:00"/>
    <d v="2028-12-31T00:00:00"/>
    <n v="0"/>
    <n v="8"/>
    <n v="0"/>
    <n v="0"/>
    <n v="0"/>
  </r>
  <r>
    <n v="1092"/>
    <x v="0"/>
    <x v="27"/>
    <s v="Política de Formalización Empresarial"/>
    <s v="No aplica"/>
    <s v="No aplica"/>
    <s v="1.2"/>
    <s v="Actualizar los procesos de inscripción, actualización y cancelación del Registro Único Tributario (RUT) para personas naturales pertenecientes al régimen simplificado del impuesto a las ventas y comerciantes para mejorar la experiencia del cliente en el uso de los servicios virtuales."/>
    <x v="1"/>
    <s v="Dirección de Impuestos y Aduanas Nacionales"/>
    <s v="DIAN"/>
    <s v="Hacienda y Crédito Público"/>
    <x v="2"/>
    <d v="2019-01-15T00:00:00"/>
    <d v="2020-12-31T00:00:00"/>
    <n v="100"/>
    <n v="100"/>
    <n v="0"/>
    <n v="0"/>
    <n v="0"/>
  </r>
  <r>
    <n v="1093"/>
    <x v="0"/>
    <x v="27"/>
    <s v="Política de Formalización Empresarial"/>
    <s v="No aplica"/>
    <s v="No aplica"/>
    <s v="1.8"/>
    <s v="Ampliar la cobertura de trámites en salud e incluir los trámites relacionados con el subsistema de riesgos laborales para empleados en la plataforma Mi Seguridad Social."/>
    <x v="2"/>
    <s v="Ministerio de Salud y Protección Social"/>
    <s v="MinSalud"/>
    <s v="Salud y Protección Social"/>
    <x v="0"/>
    <d v="2019-01-15T00:00:00"/>
    <d v="2023-12-31T00:00:00"/>
    <n v="50"/>
    <n v="100"/>
    <n v="37.5"/>
    <n v="0.75"/>
    <n v="0.375"/>
  </r>
  <r>
    <n v="1094"/>
    <x v="0"/>
    <x v="27"/>
    <s v="Política de Formalización Empresarial"/>
    <s v="No aplica"/>
    <s v="No aplica"/>
    <s v="1.6"/>
    <s v="Desarrollar el formulario único de afiliación de empleados a pensiones, BEPS y cajas de compensación familiar. Esto permitirá que se simplifiquen la cantidad de instrumentos actualmente utilizados para afiliar a los empleados ante estos sistemas y facilitará la transmisión de información entre entidades y ventanillas."/>
    <x v="1"/>
    <s v="Ministerio de Trabajo"/>
    <s v="MinTrabajo"/>
    <s v="Trabajo"/>
    <x v="12"/>
    <d v="2019-01-15T00:00:00"/>
    <d v="2019-12-31T00:00:00"/>
    <n v="100"/>
    <n v="100"/>
    <n v="18"/>
    <n v="0.18"/>
    <n v="0.18"/>
  </r>
  <r>
    <n v="1095"/>
    <x v="0"/>
    <x v="27"/>
    <s v="Política de Formalización Empresarial"/>
    <s v="No aplica"/>
    <s v="No aplica"/>
    <s v="1.10"/>
    <s v="Integrar en la plataforma transaccional todos los trámites para empleados y empleadores ante los subsistemas de seguridad social."/>
    <x v="2"/>
    <s v="Ministerio de Salud y Protección Social"/>
    <s v="MinSalud"/>
    <s v="Salud y Protección Social"/>
    <x v="0"/>
    <d v="2019-01-15T00:00:00"/>
    <d v="2022-12-31T00:00:00"/>
    <n v="50"/>
    <n v="100"/>
    <n v="33"/>
    <n v="0.66"/>
    <n v="0.33"/>
  </r>
  <r>
    <n v="1096"/>
    <x v="0"/>
    <x v="27"/>
    <s v="Política de Formalización Empresarial"/>
    <s v="No aplica"/>
    <s v="No aplica"/>
    <s v="1.9"/>
    <s v="Virtualizar en un portal transaccional todos los trámites asociados al empleado en los subsistemas de pensiones y subsidio familiar."/>
    <x v="2"/>
    <s v="Ministerio de Trabajo"/>
    <s v="MinTrabajo"/>
    <s v="Trabajo"/>
    <x v="12"/>
    <d v="2019-01-15T00:00:00"/>
    <d v="2023-12-31T00:00:00"/>
    <n v="50"/>
    <n v="100"/>
    <n v="39"/>
    <n v="0.78"/>
    <n v="0.39"/>
  </r>
  <r>
    <n v="1097"/>
    <x v="0"/>
    <x v="27"/>
    <s v="Política de Formalización Empresarial"/>
    <s v="No aplica"/>
    <s v="No aplica"/>
    <s v="2.1"/>
    <s v="Diseñar e implementar una operación estadística que aplique anualmente un formulario de recolección con el que se profundice la información del módulo de micronegocios de la Gran Encuesta Integrada de Hogares (GEIH). Además publicar anualmente los resultados de la operación estadística."/>
    <x v="1"/>
    <s v="Departamento Administrativo Nacional de Estadística"/>
    <s v="DANE"/>
    <s v="Estadísticas"/>
    <x v="14"/>
    <d v="2019-01-15T00:00:00"/>
    <d v="2028-12-31T00:00:00"/>
    <n v="2"/>
    <n v="10"/>
    <n v="2"/>
    <n v="1"/>
    <n v="0.2"/>
  </r>
  <r>
    <n v="1098"/>
    <x v="0"/>
    <x v="27"/>
    <s v="Política de Formalización Empresarial"/>
    <s v="No aplica"/>
    <s v="No aplica"/>
    <s v="2.6"/>
    <s v="Diseñar un índice de formalidad empresarial que proponga una medición integral de la formalidad y sus dimensiones en el tiempo."/>
    <x v="2"/>
    <s v="Departamento Administrativo Nacional de Estadística"/>
    <s v="DANE"/>
    <s v="Estadísticas"/>
    <x v="14"/>
    <d v="2020-07-01T00:00:00"/>
    <d v="2021-06-30T00:00:00"/>
    <n v="50"/>
    <n v="100"/>
    <n v="0"/>
    <n v="0"/>
    <n v="0"/>
  </r>
  <r>
    <n v="1099"/>
    <x v="0"/>
    <x v="27"/>
    <s v="Política de Formalización Empresarial"/>
    <s v="No aplica"/>
    <s v="No aplica"/>
    <s v="1.26"/>
    <s v="Diseñar e implementar un programa de formalización y crecimiento empresarial a partir de experiencias de exitosas de programas de esta naturaleza."/>
    <x v="2"/>
    <s v="Ministerio de Comercio, Industria y Turismo"/>
    <s v="MinComercio"/>
    <s v="Comercio, Industria y Turismo"/>
    <x v="11"/>
    <d v="2019-01-15T00:00:00"/>
    <d v="2028-12-31T00:00:00"/>
    <n v="60"/>
    <n v="100"/>
    <n v="82"/>
    <n v="1"/>
    <n v="0.82"/>
  </r>
  <r>
    <n v="1100"/>
    <x v="0"/>
    <x v="27"/>
    <s v="Política de Formalización Empresarial"/>
    <s v="No aplica"/>
    <s v="No aplica"/>
    <s v="1.1"/>
    <s v="Diseñar y expedir la reforma a la tarifa de registro mercantil con criterios de simplicidad, equidad horizontal y vertical, eficacia-eficiencia y transparencia y que explore la posibilidad de que la nueva tarifa no grave los activos de las empresas, sino preferiblemente un flujo, como por ejemplo sus ingresos brutos."/>
    <x v="2"/>
    <s v="Ministerio de Comercio, Industria y Turismo"/>
    <s v="MinComercio"/>
    <s v="Comercio, Industria y Turismo"/>
    <x v="11"/>
    <d v="2019-01-15T00:00:00"/>
    <d v="2019-12-31T00:00:00"/>
    <n v="100"/>
    <n v="100"/>
    <n v="100"/>
    <n v="1"/>
    <n v="1"/>
  </r>
  <r>
    <n v="1101"/>
    <x v="0"/>
    <x v="27"/>
    <s v="Política de Formalización Empresarial"/>
    <s v="No aplica"/>
    <s v="No aplica"/>
    <s v="1.4"/>
    <s v="Garantizar la interoperabilidad de la Ventanilla Única Empresarial (VUE) con los sistemas de información de afiliación y otros trámites relacionados a la seguridad social para empleadores, especialmente en salud, pensiones y riesgos laborales."/>
    <x v="1"/>
    <s v="Ministerio de Comercio, Industria y Turismo"/>
    <s v="MinComercio"/>
    <s v="Comercio, Industria y Turismo"/>
    <x v="11"/>
    <d v="2019-01-15T00:00:00"/>
    <d v="2022-12-31T00:00:00"/>
    <n v="50"/>
    <n v="100"/>
    <n v="65"/>
    <n v="1"/>
    <n v="0.65"/>
  </r>
  <r>
    <n v="1102"/>
    <x v="0"/>
    <x v="27"/>
    <s v="Política de Formalización Empresarial"/>
    <s v="No aplica"/>
    <s v="No aplica"/>
    <s v="1.3"/>
    <s v="Implementar progresivamente la Ventanilla Única Empresarial (VUE) en el territorio nacional. Esto permitirá ofrecer un instrumento simplificado y con menores costos administrativos para la formalización y el emprendimiento con cobertura nacional."/>
    <x v="2"/>
    <s v="Ministerio de Comercio, Industria y Turismo"/>
    <s v="MinComercio"/>
    <s v="Comercio, Industria y Turismo"/>
    <x v="11"/>
    <d v="2019-01-15T00:00:00"/>
    <d v="2028-12-31T00:00:00"/>
    <n v="30"/>
    <n v="100"/>
    <n v="37"/>
    <n v="1"/>
    <n v="0.37"/>
  </r>
  <r>
    <n v="1103"/>
    <x v="0"/>
    <x v="27"/>
    <s v="Política de Formalización Empresarial"/>
    <s v="No aplica"/>
    <s v="No aplica"/>
    <s v="1.21"/>
    <s v="Reglamentar las especificaciones del instrumento para promover la formalidad tributaria de las personas naturales y jurídicas."/>
    <x v="1"/>
    <s v="Dirección de Impuestos y Aduanas Nacionales"/>
    <s v="DIAN"/>
    <s v="Hacienda y Crédito Público"/>
    <x v="2"/>
    <d v="2019-01-15T00:00:00"/>
    <d v="2020-12-31T00:00:00"/>
    <n v="100"/>
    <n v="100"/>
    <n v="90"/>
    <n v="0.9"/>
    <n v="0.9"/>
  </r>
  <r>
    <n v="1104"/>
    <x v="0"/>
    <x v="28"/>
    <s v="Política Nacional de Laboratorios: Prioridades para mejorar el cumplimiento de estándares de calidad."/>
    <s v="No aplica"/>
    <s v="No aplica"/>
    <s v="1.19"/>
    <s v="Acreditar los alcances del laboratorio de calidad ambiental del Instituto de Hidrología Meteorología y Estudios Ambientales según la norma internacional ISO/IEC 17025 de 2017."/>
    <x v="0"/>
    <s v="Instituto de Hidrología, Meteorología y Estudios Ambientales"/>
    <s v="IDEAM"/>
    <s v="Ambiente y Desarrollo Sostenible"/>
    <x v="5"/>
    <d v="2019-01-15T00:00:00"/>
    <d v="2022-12-31T00:00:00"/>
    <n v="50"/>
    <n v="100"/>
    <n v="0"/>
    <n v="0"/>
    <n v="0"/>
  </r>
  <r>
    <n v="1105"/>
    <x v="0"/>
    <x v="28"/>
    <s v="Política Nacional de Laboratorios: Prioridades para mejorar el cumplimiento de estándares de calidad."/>
    <s v="No aplica"/>
    <s v="No aplica"/>
    <s v="1.22"/>
    <s v="Acreditar los alcances del laboratorio de la Dirección de Impuestos y Aduanas Nacionales según la norma internacional ISO/IEC 17025 de 2017, de acuerdo a sus políticas y alcances."/>
    <x v="0"/>
    <s v="Dirección de Impuestos y Aduanas Nacionales"/>
    <s v="DIAN"/>
    <s v="Hacienda y Crédito Público"/>
    <x v="2"/>
    <d v="2020-07-01T00:00:00"/>
    <d v="2023-12-31T00:00:00"/>
    <n v="5"/>
    <n v="100"/>
    <n v="0"/>
    <n v="0"/>
    <n v="0"/>
  </r>
  <r>
    <n v="1106"/>
    <x v="0"/>
    <x v="28"/>
    <s v="Política Nacional de Laboratorios: Prioridades para mejorar el cumplimiento de estándares de calidad."/>
    <s v="No aplica"/>
    <s v="No aplica"/>
    <s v="1.21"/>
    <s v="Acreditar los alcances del laboratorio del Servicio Geológico Colombiano según la norma internacional ISO/IEC 17025 de 2017."/>
    <x v="0"/>
    <s v="Servicio Geológico Colombiano"/>
    <s v="SGC"/>
    <s v="Minas y Energía"/>
    <x v="15"/>
    <d v="2019-01-15T00:00:00"/>
    <d v="2023-12-31T00:00:00"/>
    <n v="40"/>
    <n v="100"/>
    <n v="26"/>
    <n v="0.65"/>
    <n v="0.26"/>
  </r>
  <r>
    <n v="1107"/>
    <x v="0"/>
    <x v="28"/>
    <s v="Política Nacional de Laboratorios: Prioridades para mejorar el cumplimiento de estándares de calidad."/>
    <s v="No aplica"/>
    <s v="No aplica"/>
    <s v="1.12"/>
    <s v="Diseñar y presentar una propuesta de protocolo para un tratamiento aduanero especial para patrones, instrumentos de medición, Materiales de Referencia Certificados e ítems de ensayo de aptitud, que permita asegurar y preservar su integridad y estabilidad."/>
    <x v="1"/>
    <s v="Instituto Nacional de Metrología"/>
    <s v="INM"/>
    <s v="Comercio, Industria y Turismo"/>
    <x v="11"/>
    <d v="2019-01-15T00:00:00"/>
    <d v="2019-12-31T00:00:00"/>
    <n v="100"/>
    <n v="100"/>
    <n v="100"/>
    <n v="1"/>
    <n v="1"/>
  </r>
  <r>
    <n v="1108"/>
    <x v="0"/>
    <x v="28"/>
    <s v="Política Nacional de Laboratorios: Prioridades para mejorar el cumplimiento de estándares de calidad."/>
    <s v="No aplica"/>
    <s v="No aplica"/>
    <s v="1.7"/>
    <s v="Establecer, dentro del portafolio de líneas de crédito del Banco de desarrollo empresarial y comercio exterior de Colombia (Bancóldex), soluciones de financiación a mediano y largo plazo que les permita a los laboratorios hacer inversiones en infraestructura, modernización tecnológica y aquellas que les permitan demostrar su competencia técnica en el ámbito nacional e internacional."/>
    <x v="2"/>
    <s v="Banco de Comercio Exterior S.A"/>
    <s v="Bancóldex"/>
    <s v="Comercio, Industria y Turismo"/>
    <x v="11"/>
    <d v="2019-01-15T00:00:00"/>
    <d v="2019-12-31T00:00:00"/>
    <n v="100"/>
    <n v="100"/>
    <n v="100"/>
    <n v="1"/>
    <n v="1"/>
  </r>
  <r>
    <n v="1109"/>
    <x v="0"/>
    <x v="28"/>
    <s v="Política Nacional de Laboratorios: Prioridades para mejorar el cumplimiento de estándares de calidad."/>
    <s v="No aplica"/>
    <s v="No aplica"/>
    <s v="1.8"/>
    <s v="Evaluar la pertinencia de estandarizar un proyecto tipo de laboratorio de salud pública, para mejorar las áreas técnicas que soportan las actividades de investigación, inspección, vigilancia y control en el sector salud."/>
    <x v="1"/>
    <s v="Departamento Nacional de Planeación"/>
    <s v="DNP"/>
    <s v="Planeación"/>
    <x v="9"/>
    <d v="2019-01-15T00:00:00"/>
    <d v="2019-12-31T00:00:00"/>
    <n v="100"/>
    <n v="100"/>
    <n v="25"/>
    <n v="0.25"/>
    <n v="0.25"/>
  </r>
  <r>
    <n v="1110"/>
    <x v="0"/>
    <x v="28"/>
    <s v="Política Nacional de Laboratorios: Prioridades para mejorar el cumplimiento de estándares de calidad."/>
    <s v="No aplica"/>
    <s v="No aplica"/>
    <s v="1.6"/>
    <s v="Identificar oportunidades de fortalecimiento y desarrollo de capacidades organizacionales (estructura, planta, formación) del Instituto Nacional de Metrología para superar las falencias relacionadas con el capital humano."/>
    <x v="1"/>
    <s v="Departamento Administrativo de la Función Pública"/>
    <s v="DAFP"/>
    <s v="Función Pública"/>
    <x v="20"/>
    <d v="2020-01-01T00:00:00"/>
    <d v="2020-12-31T00:00:00"/>
    <n v="100"/>
    <n v="100"/>
    <n v="55"/>
    <n v="0.55000000000000004"/>
    <n v="0.55000000000000004"/>
  </r>
  <r>
    <n v="1111"/>
    <x v="0"/>
    <x v="28"/>
    <s v="Política Nacional de Laboratorios: Prioridades para mejorar el cumplimiento de estándares de calidad."/>
    <s v="No aplica"/>
    <s v="No aplica"/>
    <s v="1.10"/>
    <s v="Implementar las herramientas de hardware y software del Laboratorio de Tiempo y Frecuencia del Instituto Nacional de Metrología; así como de las herramientas Tecnológicas de Información y Comunicaciones asociadas a la difusión del servicio de Hora Legal."/>
    <x v="1"/>
    <s v="Instituto Nacional de Metrología"/>
    <s v="INM"/>
    <s v="Comercio, Industria y Turismo"/>
    <x v="11"/>
    <d v="2019-01-15T00:00:00"/>
    <d v="2024-12-31T00:00:00"/>
    <n v="30"/>
    <n v="100"/>
    <n v="63"/>
    <n v="1"/>
    <n v="0.63"/>
  </r>
  <r>
    <n v="1112"/>
    <x v="0"/>
    <x v="28"/>
    <s v="Política Nacional de Laboratorios: Prioridades para mejorar el cumplimiento de estándares de calidad."/>
    <s v="No aplica"/>
    <s v="No aplica"/>
    <s v="1.20"/>
    <s v="Implementar y mejorar el sistema de gestión de la calidad de acuerdo con las exigencias de la norma ISO/IEC 17025 de 2017 en el Servicio Geológico Colombiano."/>
    <x v="1"/>
    <s v="Servicio Geológico Colombiano"/>
    <s v="SGC"/>
    <s v="Minas y Energía"/>
    <x v="15"/>
    <d v="2019-01-15T00:00:00"/>
    <d v="2023-12-31T00:00:00"/>
    <n v="40"/>
    <n v="100"/>
    <n v="30"/>
    <n v="0.75"/>
    <n v="0.3"/>
  </r>
  <r>
    <n v="1113"/>
    <x v="0"/>
    <x v="28"/>
    <s v="Política Nacional de Laboratorios: Prioridades para mejorar el cumplimiento de estándares de calidad."/>
    <s v="No aplica"/>
    <s v="No aplica"/>
    <s v="1.16"/>
    <s v="Realizar una evaluación de las capacidades técnicas y diseñar e implementar un plan de mejoramiento de acuerdo con las exigencias de la norma ISO/IEC 17025 de 2017 del Instituto Nacional de Vigilancia de Medicamentos y Alimentos."/>
    <x v="1"/>
    <s v="Instituto Nacional de Vigilancia de Medicamentos y Alimentos"/>
    <s v="INVIMA"/>
    <s v="Salud y Protección Social"/>
    <x v="0"/>
    <d v="2019-01-15T00:00:00"/>
    <d v="2024-12-31T00:00:00"/>
    <n v="40"/>
    <n v="100"/>
    <n v="10"/>
    <n v="0.25"/>
    <n v="0.1"/>
  </r>
  <r>
    <n v="1114"/>
    <x v="0"/>
    <x v="28"/>
    <s v="Política Nacional de Laboratorios: Prioridades para mejorar el cumplimiento de estándares de calidad."/>
    <s v="No aplica"/>
    <s v="No aplica"/>
    <s v="1.14"/>
    <s v="Realizar una evaluación de las capacidades técnicas y diseñar e implementar un plan de mejoramiento de acuerdo con las exigencias de la norma ISO/IEC 17025 de 2017 en el Instituto Colombiano Agropecuario."/>
    <x v="1"/>
    <s v="Instituto Colombiano Agropecuario"/>
    <s v="ICA"/>
    <s v="Agropecuario, Pesquero y Desarrollo Rural"/>
    <x v="7"/>
    <d v="2019-01-15T00:00:00"/>
    <d v="2026-12-31T00:00:00"/>
    <n v="40"/>
    <n v="100"/>
    <n v="30"/>
    <n v="0.75"/>
    <n v="0.3"/>
  </r>
  <r>
    <n v="1115"/>
    <x v="0"/>
    <x v="28"/>
    <s v="Política Nacional de Laboratorios: Prioridades para mejorar el cumplimiento de estándares de calidad."/>
    <s v="No aplica"/>
    <s v="No aplica"/>
    <s v="1.15"/>
    <s v="Realizar una evaluación de las capacidades técnicas y diseñar e implementar un plan de mejoramiento de acuerdo con las exigencias de la norma ISO/IEC 17025 de 2017 en el Instituto Nacional de Salud."/>
    <x v="1"/>
    <s v="Instituto Nacional de Salud"/>
    <s v="INS"/>
    <s v="Salud y Protección Social"/>
    <x v="0"/>
    <d v="2019-01-15T00:00:00"/>
    <d v="2020-12-31T00:00:00"/>
    <n v="100"/>
    <n v="100"/>
    <n v="65"/>
    <n v="0.65"/>
    <n v="0.65"/>
  </r>
  <r>
    <n v="1116"/>
    <x v="0"/>
    <x v="28"/>
    <s v="Política Nacional de Laboratorios: Prioridades para mejorar el cumplimiento de estándares de calidad."/>
    <s v="No aplica"/>
    <s v="No aplica"/>
    <s v="1.17"/>
    <s v="Realizar una evaluación de las capacidades técnicas y diseñar e implementar un plan de mejoramiento de las capacidades del laboratorio de calidad ambiental de acuerdo con las exigencias de la norma ISO/IEC 17025 de 2017 en el Instituto de Hidrología; Meteorología y Estudios Ambientales."/>
    <x v="1"/>
    <s v="Instituto de Hidrología, Meteorología y Estudios Ambientales"/>
    <s v="IDEAM"/>
    <s v="Ambiente y Desarrollo Sostenible"/>
    <x v="5"/>
    <d v="2019-01-15T00:00:00"/>
    <d v="2022-12-31T00:00:00"/>
    <n v="50"/>
    <n v="100"/>
    <n v="30"/>
    <n v="0.6"/>
    <n v="0.3"/>
  </r>
  <r>
    <n v="1117"/>
    <x v="0"/>
    <x v="28"/>
    <s v="Política Nacional de Laboratorios: Prioridades para mejorar el cumplimiento de estándares de calidad."/>
    <s v="No aplica"/>
    <s v="No aplica"/>
    <s v="1.18"/>
    <s v="Realizar una evaluación de las capacidades técnicas y diseñar e implementar un plan de mejoramiento de los laboratorios de acuerdo con las exigencias de la norma ISO/IEC 17025 de 2017 en el Servicio Geológico Colombiano."/>
    <x v="2"/>
    <s v="Servicio Geológico Colombiano"/>
    <s v="SGC"/>
    <s v="Minas y Energía"/>
    <x v="15"/>
    <d v="2019-01-15T00:00:00"/>
    <d v="2023-12-31T00:00:00"/>
    <n v="50"/>
    <n v="100"/>
    <n v="35"/>
    <n v="0.7"/>
    <n v="0.35"/>
  </r>
  <r>
    <n v="1118"/>
    <x v="0"/>
    <x v="28"/>
    <s v="Política Nacional de Laboratorios: Prioridades para mejorar el cumplimiento de estándares de calidad."/>
    <s v="No aplica"/>
    <s v="No aplica"/>
    <s v="2.1"/>
    <s v="Brindar asistencia técnica para estructurar planes de negocios a los laboratorios de la industria."/>
    <x v="2"/>
    <s v="Ministerio de Comercio, Industria y Turismo"/>
    <s v="MinComercio"/>
    <s v="Comercio, Industria y Turismo"/>
    <x v="11"/>
    <d v="2019-01-15T00:00:00"/>
    <d v="2028-12-31T00:00:00"/>
    <n v="2"/>
    <n v="10"/>
    <n v="0"/>
    <n v="0"/>
    <n v="0"/>
  </r>
  <r>
    <n v="1119"/>
    <x v="0"/>
    <x v="28"/>
    <s v="Política Nacional de Laboratorios: Prioridades para mejorar el cumplimiento de estándares de calidad."/>
    <s v="No aplica"/>
    <s v="No aplica"/>
    <s v="1.2"/>
    <s v="Diseñar e implementar un programa de capacitación de personal y transferencia de conocimiento con el fin de articular su oferta en temas estratégicos para los laboratorios, a partir de a partir del insumo de las mediciones de brechas de capital humano para los laboratorios del país elaborado por el Ministerio del Trabajo."/>
    <x v="1"/>
    <s v="Instituto Nacional de Metrología"/>
    <s v="INM"/>
    <s v="Comercio, Industria y Turismo"/>
    <x v="11"/>
    <d v="2020-01-01T00:00:00"/>
    <d v="2023-12-31T00:00:00"/>
    <n v="25"/>
    <n v="100"/>
    <n v="5"/>
    <n v="0.2"/>
    <n v="0.05"/>
  </r>
  <r>
    <n v="1120"/>
    <x v="0"/>
    <x v="28"/>
    <s v="Política Nacional de Laboratorios: Prioridades para mejorar el cumplimiento de estándares de calidad."/>
    <s v="No aplica"/>
    <s v="No aplica"/>
    <s v="2.7"/>
    <s v="Diseñar e implementar un proyecto de promoción de laboratorios móviles en el sector agropecuario, para mejorar la cobertura regional y poder realizar mediciones en territorios alejados y pasos de frontera."/>
    <x v="2"/>
    <s v="Instituto Colombiano Agropecuario"/>
    <s v="ICA"/>
    <s v="Agropecuario, Pesquero y Desarrollo Rural"/>
    <x v="7"/>
    <d v="2019-01-15T00:00:00"/>
    <d v="2021-12-31T00:00:00"/>
    <n v="35"/>
    <n v="100"/>
    <n v="15"/>
    <n v="0.42857142857142855"/>
    <n v="0.15"/>
  </r>
  <r>
    <n v="1121"/>
    <x v="0"/>
    <x v="28"/>
    <s v="Política Nacional de Laboratorios: Prioridades para mejorar el cumplimiento de estándares de calidad."/>
    <s v="No aplica"/>
    <s v="No aplica"/>
    <s v="2.8"/>
    <s v="Diseñar e implementar una estrategia para la validación de pruebas rápidas para los eventos de interés en Salud Pública."/>
    <x v="2"/>
    <s v="Instituto Nacional de Salud"/>
    <s v="INS"/>
    <s v="Salud y Protección Social"/>
    <x v="0"/>
    <d v="2019-01-15T00:00:00"/>
    <d v="2023-12-31T00:00:00"/>
    <n v="30"/>
    <n v="100"/>
    <n v="18"/>
    <n v="0.6"/>
    <n v="0.18"/>
  </r>
  <r>
    <n v="1122"/>
    <x v="0"/>
    <x v="28"/>
    <s v="Política Nacional de Laboratorios: Prioridades para mejorar el cumplimiento de estándares de calidad."/>
    <s v="No aplica"/>
    <s v="No aplica"/>
    <s v="1.5"/>
    <s v="Diseñar y realizar un diagnóstico de la situación del talento humano de acuerdo con los objetivos misionales del Instituto Nacional de Metrología."/>
    <x v="1"/>
    <s v="Instituto Nacional de Metrología"/>
    <s v="INM"/>
    <s v="Comercio, Industria y Turismo"/>
    <x v="11"/>
    <d v="2019-01-15T00:00:00"/>
    <d v="2019-12-31T00:00:00"/>
    <n v="100"/>
    <n v="100"/>
    <n v="100"/>
    <n v="1"/>
    <n v="1"/>
  </r>
  <r>
    <n v="1123"/>
    <x v="0"/>
    <x v="28"/>
    <s v="Política Nacional de Laboratorios: Prioridades para mejorar el cumplimiento de estándares de calidad."/>
    <s v="No aplica"/>
    <s v="No aplica"/>
    <s v="1.4"/>
    <s v="Diseñar y realizar una evaluación del programa nacional de asistencia técnica y transferencia de conocimiento orientado a micro, pequeñas y medianas empresas y laboratorios públicos."/>
    <x v="2"/>
    <s v="Instituto Nacional de Metrología"/>
    <s v="INM"/>
    <s v="Comercio, Industria y Turismo"/>
    <x v="11"/>
    <d v="2019-01-15T00:00:00"/>
    <d v="2025-12-31T00:00:00"/>
    <n v="35"/>
    <n v="100"/>
    <n v="25"/>
    <n v="0.7142857142857143"/>
    <n v="0.25"/>
  </r>
  <r>
    <n v="1124"/>
    <x v="0"/>
    <x v="28"/>
    <s v="Política Nacional de Laboratorios: Prioridades para mejorar el cumplimiento de estándares de calidad."/>
    <s v="No aplica"/>
    <s v="No aplica"/>
    <s v="2.6"/>
    <s v="Identificar según previo análisis de priorización y conveniencia, las principales necesidades de ensayos y mediciones en productos no contemplados en el Documento CONPES 3866 y establecer esquemas de multiplicación de la metodología de necesidades metrológicas. Con base en los resultados de esta identificación, se realizarán recomendaciones para el desarrollo de capacidades técnicas, infraestructura física y equipamiento de los laboratorios, con un enfoque regional."/>
    <x v="2"/>
    <s v="Instituto Nacional de Metrología"/>
    <s v="INM"/>
    <s v="Comercio, Industria y Turismo"/>
    <x v="11"/>
    <d v="2019-01-15T00:00:00"/>
    <d v="2025-12-31T00:00:00"/>
    <n v="7"/>
    <n v="27"/>
    <n v="3"/>
    <n v="0.42857142857142855"/>
    <n v="0.1111111111111111"/>
  </r>
  <r>
    <n v="1125"/>
    <x v="0"/>
    <x v="28"/>
    <s v="Política Nacional de Laboratorios: Prioridades para mejorar el cumplimiento de estándares de calidad."/>
    <s v="No aplica"/>
    <s v="No aplica"/>
    <s v="1.13"/>
    <s v="Ajustar e implementar el programa de cofinanciación, establecido en el Documento CONPES 3866 de 2016, para fomentar el uso de procesos de evaluación de la conformidad para que los productos nacionales cumplan con los requisitos del mercado destino, así como para apoyar la acreditación de alcances o métodos de laboratorios bajo la norma internacional ISO/IEC 17025 de 2017."/>
    <x v="2"/>
    <s v="Ministerio de Comercio, Industria y Turismo"/>
    <s v="MinComercio"/>
    <s v="Comercio, Industria y Turismo"/>
    <x v="11"/>
    <d v="2019-07-01T00:00:00"/>
    <d v="2022-12-31T00:00:00"/>
    <n v="46"/>
    <n v="100"/>
    <n v="100"/>
    <n v="1"/>
    <n v="1"/>
  </r>
  <r>
    <n v="1126"/>
    <x v="0"/>
    <x v="28"/>
    <s v="Política Nacional de Laboratorios: Prioridades para mejorar el cumplimiento de estándares de calidad."/>
    <s v="No aplica"/>
    <s v="No aplica"/>
    <s v="3.3"/>
    <s v="Desarrollar y ejecutar un esquema de evaluación simultánea con el ONAC para el proceso de acreditación de alcances y métodos de los laboratorios del IDEAM, con el fin que estos dos procesos se realicen en un mismo momento."/>
    <x v="2"/>
    <s v="Instituto de Hidrología, Meteorología y Estudios Ambientales"/>
    <s v="IDEAM"/>
    <s v="Ambiente y Desarrollo Sostenible"/>
    <x v="5"/>
    <d v="2019-01-30T00:00:00"/>
    <d v="2022-03-30T00:00:00"/>
    <n v="60"/>
    <n v="100"/>
    <n v="10"/>
    <n v="0.16666666666666666"/>
    <n v="0.1"/>
  </r>
  <r>
    <n v="1127"/>
    <x v="0"/>
    <x v="28"/>
    <s v="Política Nacional de Laboratorios: Prioridades para mejorar el cumplimiento de estándares de calidad."/>
    <s v="No aplica"/>
    <s v="No aplica"/>
    <s v="3.4"/>
    <s v="Diseñar e implementar un plan de seguimiento al cumplimiento de los estándares de calidad (Resolución 1619 de 2015 e ISO/IEC 17025) de los laboratorios de salud pública, con el fin de que estos avancen en sus procesos de acreditación bajo la norma ISO/IEC 17025 de 2017."/>
    <x v="2"/>
    <s v="Ministerio de Salud y Protección Social"/>
    <s v="MinSalud"/>
    <s v="Salud y Protección Social"/>
    <x v="0"/>
    <d v="2019-01-15T00:00:00"/>
    <d v="2021-06-30T00:00:00"/>
    <n v="65"/>
    <n v="100"/>
    <n v="15"/>
    <n v="0.23076923076923078"/>
    <n v="0.15"/>
  </r>
  <r>
    <n v="1128"/>
    <x v="0"/>
    <x v="28"/>
    <s v="Política Nacional de Laboratorios: Prioridades para mejorar el cumplimiento de estándares de calidad."/>
    <s v="No aplica"/>
    <s v="No aplica"/>
    <s v="1.3"/>
    <s v="Diseñar e implementar un programa nacional de asistencia técnica y transferencia de conocimiento orientado a micro, pequeñas y medianas empresas y laboratorios públicos, para mejorar las mediciones en los procesos productivos."/>
    <x v="2"/>
    <s v="Instituto Nacional de Metrología"/>
    <s v="INM"/>
    <s v="Comercio, Industria y Turismo"/>
    <x v="11"/>
    <d v="2019-01-15T00:00:00"/>
    <d v="2024-12-31T00:00:00"/>
    <n v="45"/>
    <n v="100"/>
    <n v="25"/>
    <n v="0.55555555555555558"/>
    <n v="0.25"/>
  </r>
  <r>
    <n v="1129"/>
    <x v="0"/>
    <x v="28"/>
    <s v="Política Nacional de Laboratorios: Prioridades para mejorar el cumplimiento de estándares de calidad."/>
    <s v="No aplica"/>
    <s v="No aplica"/>
    <s v="2.3"/>
    <s v="Diseñar una estrategia que articule los sistemas de información en relación con los laboratorios y sus capacidades técnicas, en coordinación con otros sistemas de información del Subsistema Nacional de la Calidad y la Metrored, y lograr tener un repositorio nacional."/>
    <x v="1"/>
    <s v="Departamento Nacional de Planeación"/>
    <s v="DNP"/>
    <s v="Planeación"/>
    <x v="9"/>
    <d v="2019-01-15T00:00:00"/>
    <d v="2020-12-31T00:00:00"/>
    <n v="100"/>
    <n v="100"/>
    <n v="100"/>
    <n v="1"/>
    <n v="1"/>
  </r>
  <r>
    <n v="1130"/>
    <x v="0"/>
    <x v="28"/>
    <s v="Política Nacional de Laboratorios: Prioridades para mejorar el cumplimiento de estándares de calidad."/>
    <s v="No aplica"/>
    <s v="No aplica"/>
    <s v="2.2"/>
    <s v="Diseñar y divulgar un reconocimiento para aquellos laboratorios que anualmente se destaquen por sus aportes a la investigación, desarrollo e innovación en los procesos de medición del país."/>
    <x v="2"/>
    <s v="Instituto Nacional de Metrología"/>
    <s v="INM"/>
    <s v="Comercio, Industria y Turismo"/>
    <x v="11"/>
    <d v="2019-01-15T00:00:00"/>
    <d v="2020-12-31T00:00:00"/>
    <n v="100"/>
    <n v="100"/>
    <n v="50"/>
    <n v="0.5"/>
    <n v="0.5"/>
  </r>
  <r>
    <n v="1131"/>
    <x v="0"/>
    <x v="28"/>
    <s v="Política Nacional de Laboratorios: Prioridades para mejorar el cumplimiento de estándares de calidad."/>
    <s v="No aplica"/>
    <s v="No aplica"/>
    <s v="1.11"/>
    <s v="Elaborar e implementar una metodología tipo para priorizar el desarrollo de Capacidades de Medición y Calibración, Materiales de Referencia Certificados y Programas de Comparación Interlaboratorio."/>
    <x v="2"/>
    <s v="Instituto Nacional de Metrología"/>
    <s v="INM"/>
    <s v="Comercio, Industria y Turismo"/>
    <x v="11"/>
    <d v="2019-01-15T00:00:00"/>
    <d v="2024-06-30T00:00:00"/>
    <n v="40"/>
    <n v="100"/>
    <n v="20"/>
    <n v="0.5"/>
    <n v="0.2"/>
  </r>
  <r>
    <n v="1132"/>
    <x v="0"/>
    <x v="28"/>
    <s v="Política Nacional de Laboratorios: Prioridades para mejorar el cumplimiento de estándares de calidad."/>
    <s v="No aplica"/>
    <s v="No aplica"/>
    <s v="1.9"/>
    <s v="Elaborar un análisis técnico y legal que proponga la naturaleza jurídica apropiada para cumplir los objetivos del Insituto Nacional de Metrología, que incluya la creación de un Consejo Asesor y que permita fortalecer a nivel presupuestal esta entidad en su papel fundamental frente a los laboratorios del país."/>
    <x v="2"/>
    <s v="Instituto Nacional de Metrología"/>
    <s v="INM"/>
    <s v="Comercio, Industria y Turismo"/>
    <x v="11"/>
    <d v="2019-01-15T00:00:00"/>
    <d v="2019-12-31T00:00:00"/>
    <n v="100"/>
    <n v="100"/>
    <n v="100"/>
    <n v="1"/>
    <n v="1"/>
  </r>
  <r>
    <n v="1133"/>
    <x v="0"/>
    <x v="28"/>
    <s v="Política Nacional de Laboratorios: Prioridades para mejorar el cumplimiento de estándares de calidad."/>
    <s v="No aplica"/>
    <s v="No aplica"/>
    <s v="1.1"/>
    <s v="Identificar y realizar las mediciones de brechas de capital humano para los laboratorios del país, para identificar las competencias requeridas necesarias para el diseño de la oferta de educación superior."/>
    <x v="1"/>
    <s v="Ministerio de Trabajo"/>
    <s v="MinTrabajo"/>
    <s v="Trabajo"/>
    <x v="12"/>
    <d v="2019-01-15T00:00:00"/>
    <d v="2019-12-31T00:00:00"/>
    <n v="100"/>
    <n v="100"/>
    <n v="100"/>
    <n v="1"/>
    <n v="1"/>
  </r>
  <r>
    <n v="1134"/>
    <x v="0"/>
    <x v="28"/>
    <s v="Política Nacional de Laboratorios: Prioridades para mejorar el cumplimiento de estándares de calidad."/>
    <s v="No aplica"/>
    <s v="No aplica"/>
    <s v="2.4"/>
    <s v="Proponer la reglamentación para la estructura y características del registro de los laboratorios en el país en un solo sistema de información, teniendo en cuenta su articulación con los existentes en algunos sectores."/>
    <x v="2"/>
    <s v="Departamento Administrativo de la Presidencia de la República"/>
    <s v="DAPRE"/>
    <s v="Presidencia de la República"/>
    <x v="10"/>
    <d v="2019-01-15T00:00:00"/>
    <d v="2019-12-31T00:00:00"/>
    <n v="100"/>
    <n v="100"/>
    <n v="100"/>
    <n v="1"/>
    <n v="1"/>
  </r>
  <r>
    <n v="1135"/>
    <x v="0"/>
    <x v="28"/>
    <s v="Política Nacional de Laboratorios: Prioridades para mejorar el cumplimiento de estándares de calidad."/>
    <s v="No aplica"/>
    <s v="No aplica"/>
    <s v="2.5"/>
    <s v="Diseñar, implementar y evaluar una estrategia de divulgación de los beneficios de la calidad a través de campañas de sensibilización y foros."/>
    <x v="1"/>
    <s v="Ministerio de Comercio, Industria y Turismo"/>
    <s v="MinComercio"/>
    <s v="Comercio, Industria y Turismo"/>
    <x v="11"/>
    <d v="2019-01-15T00:00:00"/>
    <d v="2020-12-31T00:00:00"/>
    <n v="100"/>
    <n v="100"/>
    <n v="50"/>
    <n v="0.5"/>
    <n v="0.5"/>
  </r>
  <r>
    <n v="1136"/>
    <x v="0"/>
    <x v="28"/>
    <s v="Política Nacional de Laboratorios: Prioridades para mejorar el cumplimiento de estándares de calidad."/>
    <s v="No aplica"/>
    <s v="No aplica"/>
    <s v="2.9"/>
    <s v="Presentar ante los integrantes de la Comisión Intersectorial de la Calidad una propuesta para avanzar en la coordinación del trabajo adelantado por las diferentes redes de laboratorios que cada entidad administra, sin perjuicio de su autonomía, y con el propósito de favorecer el acceso a información y consulta por parte de diferentes actores."/>
    <x v="1"/>
    <s v="Ministerio de Comercio, Industria y Turismo"/>
    <s v="MinComercio"/>
    <s v="Comercio, Industria y Turismo"/>
    <x v="11"/>
    <d v="2019-01-15T00:00:00"/>
    <d v="2023-12-31T00:00:00"/>
    <n v="55"/>
    <n v="100"/>
    <n v="20"/>
    <n v="0.36363636363636365"/>
    <n v="0.2"/>
  </r>
  <r>
    <n v="1137"/>
    <x v="0"/>
    <x v="28"/>
    <s v="Política Nacional de Laboratorios: Prioridades para mejorar el cumplimiento de estándares de calidad."/>
    <s v="No aplica"/>
    <s v="No aplica"/>
    <s v="2.10"/>
    <s v="Reestructurar la Red Colombiana de Metrología para garantizar la participación efectiva de las diferentes entidades que conforman la Comisión Intersectorial de la Calidad; articular el trabajo de laboratorios públicos y privados; ser más eficiente en la identificación de necesidades y en la difusión de capacidades y servicios metrológicos; y estructurarse por magnitudes y no por sectores productivos."/>
    <x v="1"/>
    <s v="Instituto Nacional de Metrología"/>
    <s v="INM"/>
    <s v="Comercio, Industria y Turismo"/>
    <x v="11"/>
    <d v="2019-01-15T00:00:00"/>
    <d v="2023-06-30T00:00:00"/>
    <n v="40"/>
    <n v="100"/>
    <n v="60"/>
    <n v="1"/>
    <n v="0.6"/>
  </r>
  <r>
    <n v="1138"/>
    <x v="0"/>
    <x v="28"/>
    <s v="Política Nacional de Laboratorios: Prioridades para mejorar el cumplimiento de estándares de calidad."/>
    <s v="No aplica"/>
    <s v="No aplica"/>
    <s v="3.1"/>
    <s v="Actualizar y ajustar el inventario de normas relacionadas con el funcionamiento de los laboratorios públicos (incluye los laboratorios de referencia nacional) e identificar aquellas directrices que pueden ser contradictorias, así como los vacíos legales."/>
    <x v="2"/>
    <s v="Ministerio de Comercio, Industria y Turismo"/>
    <s v="MinComercio"/>
    <s v="Comercio, Industria y Turismo"/>
    <x v="11"/>
    <d v="2019-01-15T00:00:00"/>
    <d v="2019-12-31T00:00:00"/>
    <n v="100"/>
    <n v="100"/>
    <n v="100"/>
    <n v="1"/>
    <n v="1"/>
  </r>
  <r>
    <n v="1139"/>
    <x v="0"/>
    <x v="28"/>
    <s v="Política Nacional de Laboratorios: Prioridades para mejorar el cumplimiento de estándares de calidad."/>
    <s v="No aplica"/>
    <s v="No aplica"/>
    <s v="3.2"/>
    <s v="Analizar la asignación actual de roles y competencias de los laboratorios públicos del orden nacional para proponer los ajustes normativos que resulten necesarios para cada entidad."/>
    <x v="2"/>
    <s v="Departamento Administrativo de la Presidencia de la República"/>
    <s v="DAPRE"/>
    <s v="Presidencia de la República"/>
    <x v="10"/>
    <d v="2020-01-01T00:00:00"/>
    <d v="2020-12-31T00:00:00"/>
    <n v="100"/>
    <n v="100"/>
    <n v="0"/>
    <n v="0"/>
    <n v="0"/>
  </r>
  <r>
    <n v="1140"/>
    <x v="0"/>
    <x v="28"/>
    <s v="Política Nacional de Laboratorios: Prioridades para mejorar el cumplimiento de estándares de calidad."/>
    <s v="No aplica"/>
    <s v="No aplica"/>
    <s v="3.5"/>
    <s v="Proponer al Gobierno nacional la articulación de la Comisión Intersectorial de la Calidad al Sistema Nacional de Competitividad, Ciencia, Tecnología e Innovación mediante la coordinación de actividades para la implementación de las estrategias en marco del Subsistema Nacional de la Calidad."/>
    <x v="0"/>
    <s v="Departamento Administrativo de la Presidencia de la República"/>
    <s v="DAPRE"/>
    <s v="Presidencia de la República"/>
    <x v="10"/>
    <d v="2019-01-15T00:00:00"/>
    <d v="2019-12-31T00:00:00"/>
    <n v="100"/>
    <n v="100"/>
    <n v="100"/>
    <n v="1"/>
    <n v="1"/>
  </r>
  <r>
    <n v="1141"/>
    <x v="0"/>
    <x v="28"/>
    <s v="Política Nacional de Laboratorios: Prioridades para mejorar el cumplimiento de estándares de calidad."/>
    <s v="No aplica"/>
    <s v="No aplica"/>
    <s v="3.6"/>
    <s v="Realizar un programa de capacitación en buenas prácticas en reglamentación técnica,dirigido a entidades competentes de emitir reglamentos técnicos."/>
    <x v="1"/>
    <s v="Ministerio de Comercio, Industria y Turismo"/>
    <s v="MinComercio"/>
    <s v="Comercio, Industria y Turismo"/>
    <x v="11"/>
    <d v="2019-01-15T00:00:00"/>
    <d v="2022-12-31T00:00:00"/>
    <n v="200"/>
    <n v="500"/>
    <n v="143"/>
    <n v="0.71499999999999997"/>
    <n v="0.28599999999999998"/>
  </r>
  <r>
    <n v="1142"/>
    <x v="0"/>
    <x v="29"/>
    <s v="Política para la Modernización del Sector Transporte Automotor de Carga"/>
    <s v="No aplica"/>
    <s v="No aplica"/>
    <s v="2.1"/>
    <s v="Actualizar la Acción Nacionalmente Apropiada de Mitigación (NAMA) de Carga, con el fin de obtener recursos de cooperación internacional para diseñar e implementar un programa de fortalecimiento al transportador que incluya incentivos en la adquisición de tecnologías entre tipo del motor y tipo de energético."/>
    <x v="0"/>
    <s v="Ministerio de Transporte"/>
    <s v="MinTransporte"/>
    <s v="Transporte"/>
    <x v="3"/>
    <d v="2020-01-01T00:00:00"/>
    <d v="2020-12-31T00:00:00"/>
    <n v="1"/>
    <n v="1"/>
    <n v="0"/>
    <n v="0"/>
    <n v="0"/>
  </r>
  <r>
    <n v="1143"/>
    <x v="0"/>
    <x v="29"/>
    <s v="Política para la Modernización del Sector Transporte Automotor de Carga"/>
    <s v="No aplica"/>
    <s v="No aplica"/>
    <s v="1.2"/>
    <s v="Constituir un fondo nacional de modernización del parque automotor de carga como un patrimonio autónomo constituido mediante celebración de un contrato de fiducia mercantil, con el fin de lograr la transparencia, eficiencia y agilidad tanto de los procesos como de los recursos económicos."/>
    <x v="2"/>
    <s v="Ministerio de Transporte"/>
    <s v="MinTransporte"/>
    <s v="Transporte"/>
    <x v="3"/>
    <d v="2019-01-07T00:00:00"/>
    <d v="2019-12-31T00:00:00"/>
    <n v="1"/>
    <n v="1"/>
    <n v="1"/>
    <n v="1"/>
    <n v="1"/>
  </r>
  <r>
    <n v="1144"/>
    <x v="0"/>
    <x v="29"/>
    <s v="Política para la Modernización del Sector Transporte Automotor de Carga"/>
    <s v="No aplica"/>
    <s v="No aplica"/>
    <s v="2.3"/>
    <s v="Determinar de manera definitiva la factibilidad de emitir permisos permanentes de transporte de carga por las vías nacionales, para la operación de los vehículos combinados de carga (VCC) en determinadas rutas de corredores logísticos con el objetivo de reducir los costos logísticos en los respectivos corredores."/>
    <x v="2"/>
    <s v="Ministerio de Transporte"/>
    <s v="MinTransporte"/>
    <s v="Transporte"/>
    <x v="3"/>
    <d v="2021-01-01T00:00:00"/>
    <d v="2022-12-31T00:00:00"/>
    <n v="0"/>
    <n v="100"/>
    <n v="0"/>
    <n v="0"/>
    <n v="0"/>
  </r>
  <r>
    <n v="1145"/>
    <x v="0"/>
    <x v="29"/>
    <s v="Política para la Modernización del Sector Transporte Automotor de Carga"/>
    <s v="No aplica"/>
    <s v="No aplica"/>
    <s v="1.3"/>
    <s v="Evaluar la viabilidad y continuidad del fondo nacional de modernización del parque automotor de carga a largo plazo realizando recomendaciones al respecto mediante un documento técnico de soporte con el fin de revisar las fuentes de financiación vigentes o nuevas fuentes de aportes al fondo."/>
    <x v="2"/>
    <s v="Ministerio de Transporte"/>
    <s v="MinTransporte"/>
    <s v="Transporte"/>
    <x v="3"/>
    <d v="2021-01-01T00:00:00"/>
    <d v="2022-12-31T00:00:00"/>
    <n v="0"/>
    <n v="100"/>
    <n v="0"/>
    <n v="0"/>
    <n v="0"/>
  </r>
  <r>
    <n v="1146"/>
    <x v="0"/>
    <x v="29"/>
    <s v="Política para la Modernización del Sector Transporte Automotor de Carga"/>
    <s v="No aplica"/>
    <s v="No aplica"/>
    <s v="2.2"/>
    <s v="Realizar estudios para reglamentar el uso de nuevas tecnologías para vehículos de carga, con el fin de reducir las externalidades negativas y aumentar las eficiencias operativas del sector transporte."/>
    <x v="2"/>
    <s v="Ministerio de Transporte"/>
    <s v="MinTransporte"/>
    <s v="Transporte"/>
    <x v="3"/>
    <d v="2020-01-01T00:00:00"/>
    <d v="2021-12-31T00:00:00"/>
    <n v="50"/>
    <n v="100"/>
    <n v="0"/>
    <n v="0"/>
    <n v="0"/>
  </r>
  <r>
    <n v="1147"/>
    <x v="0"/>
    <x v="29"/>
    <s v="Política para la Modernización del Sector Transporte Automotor de Carga"/>
    <s v="No aplica"/>
    <s v="No aplica"/>
    <s v="1.1"/>
    <s v="Crear un programa de modernización para de vehículos de carga mayores a 10,5 toneladas (sin la restricción de ingreso de vehículos nuevos y con la inclusión del registro de vehículos con el requisito del pago del 15% del valor comercial) con el fin de contribuir con la financiación al Fondo nacional de modernización del parque automotor de carga."/>
    <x v="2"/>
    <s v="Ministerio de Transporte"/>
    <s v="MinTransporte"/>
    <s v="Transporte"/>
    <x v="3"/>
    <d v="2019-01-07T00:00:00"/>
    <d v="2019-12-31T00:00:00"/>
    <n v="100"/>
    <n v="100"/>
    <n v="0"/>
    <n v="0"/>
    <n v="0"/>
  </r>
  <r>
    <n v="1148"/>
    <x v="0"/>
    <x v="29"/>
    <s v="Política para la Modernización del Sector Transporte Automotor de Carga"/>
    <s v="No aplica"/>
    <s v="No aplica"/>
    <s v="3.1"/>
    <s v="Establecer nuevos requisitos, concertados con los pequeños propietarios de vehículos de transporte de carga, para habilitar empresas de transporte conformadas por éstos, con el objetivo de reducir la intermediación y aumentar el emprendimiento en este sector."/>
    <x v="2"/>
    <s v="Ministerio de Transporte"/>
    <s v="MinTransporte"/>
    <s v="Transporte"/>
    <x v="3"/>
    <d v="2020-01-01T00:00:00"/>
    <d v="2021-06-30T00:00:00"/>
    <n v="50"/>
    <n v="100"/>
    <n v="0"/>
    <n v="0"/>
    <n v="0"/>
  </r>
  <r>
    <n v="1149"/>
    <x v="0"/>
    <x v="29"/>
    <s v="Política para la Modernización del Sector Transporte Automotor de Carga"/>
    <s v="No aplica"/>
    <s v="No aplica"/>
    <s v="3.5"/>
    <s v="Promover el acceso a créditos a través de la banca comercial con productos financieros adecuados al sector de pequeños propietarios de vehículos de transporte de carga, a través del Banco de Comercio Exterior de Colombia (Bancóldex) y Fondo Nacional de Garantías (FNG), con el fin de ofrecer acceso a la financiación para renovación de vehículos de carga."/>
    <x v="2"/>
    <s v="Ministerio de Transporte"/>
    <s v="MinTransporte"/>
    <s v="Transporte"/>
    <x v="3"/>
    <d v="2019-01-07T00:00:00"/>
    <d v="2020-01-01T00:00:00"/>
    <n v="100"/>
    <n v="100"/>
    <n v="0"/>
    <n v="0"/>
    <n v="0"/>
  </r>
  <r>
    <n v="1150"/>
    <x v="0"/>
    <x v="29"/>
    <s v="Política para la Modernización del Sector Transporte Automotor de Carga"/>
    <s v="No aplica"/>
    <s v="No aplica"/>
    <s v="3.3"/>
    <s v="Realizar la revisión integral de la regulación sobre Planes Estratégicos de Seguridad Vial (PESV) exigido a empresas de transporte de carga, dirigida a los pequeños propietarios de carga sobre los PESV, con el fin de reducir las barreras de entrada para este segmento de empresas del sector de transporte de carga."/>
    <x v="2"/>
    <s v="Unidad Administrativa Agencia Nacional de Seguridad Vial"/>
    <s v="ANSV"/>
    <s v="Transporte"/>
    <x v="3"/>
    <d v="2020-01-01T00:00:00"/>
    <d v="2021-06-30T00:00:00"/>
    <n v="50"/>
    <n v="100"/>
    <n v="0"/>
    <n v="0"/>
    <n v="0"/>
  </r>
  <r>
    <n v="1151"/>
    <x v="0"/>
    <x v="29"/>
    <s v="Política para la Modernización del Sector Transporte Automotor de Carga"/>
    <s v="No aplica"/>
    <s v="No aplica"/>
    <s v="3.4"/>
    <s v="Revisar el régimen de vigilancia, inspección y control que incluya a todos los actores de la cadena de transporte de manera diferenciada, con el fin que todas las nuevas empresas de transporte creadas por pequeños propietarios de transporte y demás actores de la cadena cumplan con la normatividad del sector."/>
    <x v="2"/>
    <s v="Superintendencia de Puertos y Transporte"/>
    <s v="Supertransporte"/>
    <s v="Transporte"/>
    <x v="3"/>
    <d v="2020-01-01T00:00:00"/>
    <d v="2021-06-30T00:00:00"/>
    <n v="50"/>
    <n v="100"/>
    <n v="0"/>
    <n v="0"/>
    <n v="0"/>
  </r>
  <r>
    <n v="1152"/>
    <x v="0"/>
    <x v="29"/>
    <s v="Política para la Modernización del Sector Transporte Automotor de Carga"/>
    <s v="No aplica"/>
    <s v="No aplica"/>
    <s v="3.2"/>
    <s v="Revisar los esquemas de seguros de transporte de carga, con el fin de que sea opcional y tomado por el generador de carga eliminando su obligatoriedad para las empresas de transporte y propietarios de vehículos de carga, con el objetivo de reducir las barreras para la creación de empresas de transporte habilitadas para pequeños propietarios de vehículos de carga."/>
    <x v="2"/>
    <s v="Ministerio de Transporte"/>
    <s v="MinTransporte"/>
    <s v="Transporte"/>
    <x v="3"/>
    <d v="2019-01-08T00:00:00"/>
    <d v="2020-12-31T00:00:00"/>
    <n v="100"/>
    <n v="100"/>
    <n v="0"/>
    <n v="0"/>
    <n v="0"/>
  </r>
  <r>
    <n v="1153"/>
    <x v="0"/>
    <x v="30"/>
    <s v="Declaración de importancia estratégica del Proyecto de Desarrollo, Masificación y Acceso a Internet Nacional, a través de la fase II de la iniciativa de Incentivos a la Demanda de Acceso a Internet"/>
    <s v="No aplica"/>
    <s v="No aplica"/>
    <s v="1.1"/>
    <s v="Gestionar la autorización de vigencias futuras para la operación, mantenimiento y verificación de la ejecución del proyecto"/>
    <x v="1"/>
    <s v="Ministerio de Tecnologías de la Información y las Comunicaciones"/>
    <s v="MinTIC"/>
    <s v="Tecnologías de la Información y las Comunicaciones"/>
    <x v="18"/>
    <d v="2019-09-09T00:00:00"/>
    <d v="2019-09-30T00:00:00"/>
    <n v="100"/>
    <n v="100"/>
    <n v="100"/>
    <n v="1"/>
    <n v="1"/>
  </r>
  <r>
    <n v="1154"/>
    <x v="0"/>
    <x v="30"/>
    <s v="Declaración de importancia estratégica del Proyecto de Desarrollo, Masificación y Acceso a Internet Nacional, a través de la fase II de la iniciativa de Incentivos a la Demanda de Acceso a Internet"/>
    <s v="No aplica"/>
    <s v="No aplica"/>
    <s v="1.2"/>
    <s v="Realizar el seguimiento y divulgación del avance del proyecto."/>
    <x v="1"/>
    <s v="Ministerio de Tecnologías de la Información y las Comunicaciones"/>
    <s v="MinTIC"/>
    <s v="Tecnologías de la Información y las Comunicaciones"/>
    <x v="18"/>
    <d v="2020-01-01T00:00:00"/>
    <d v="2023-01-31T00:00:00"/>
    <n v="1"/>
    <n v="4"/>
    <n v="0"/>
    <n v="0"/>
    <n v="0"/>
  </r>
  <r>
    <n v="1155"/>
    <x v="0"/>
    <x v="31"/>
    <s v="Política Nacional para la Transformación Digital e Inteligencia Artificial"/>
    <s v="No aplica"/>
    <s v="No aplica"/>
    <s v="4.19"/>
    <s v="Definir los lineamientos para la implementación de modelos de Data Trusts y/o Data Commons en Colombia y la regulación necesaria para su operación."/>
    <x v="1"/>
    <s v="Ministerio de Tecnologías de la Información y las Comunicaciones"/>
    <s v="MinTIC"/>
    <s v="Tecnologías de la Información y las Comunicaciones"/>
    <x v="18"/>
    <d v="2020-02-01T00:00:00"/>
    <d v="2020-12-31T00:00:00"/>
    <n v="100"/>
    <n v="100"/>
    <n v="0"/>
    <n v="0"/>
    <n v="0"/>
  </r>
  <r>
    <n v="1156"/>
    <x v="0"/>
    <x v="31"/>
    <s v="Política Nacional para la Transformación Digital e Inteligencia Artificial"/>
    <s v="No aplica"/>
    <s v="No aplica"/>
    <s v="4.7"/>
    <s v="Desarrollar ejercicios para la aplicación de soluciones basadas en Inteligencia Artificial para la mejora y generación de nuevos servicios al ciudadano y toma de decisiones en el sector público, en el marco de la Política de Gobierno Digital."/>
    <x v="0"/>
    <s v="Ministerio de Tecnologías de la Información y las Comunicaciones"/>
    <s v="MinTIC"/>
    <s v="Tecnologías de la Información y las Comunicaciones"/>
    <x v="18"/>
    <d v="2020-06-01T00:00:00"/>
    <d v="2022-12-31T00:00:00"/>
    <n v="20"/>
    <n v="100"/>
    <n v="0"/>
    <n v="0"/>
    <n v="0"/>
  </r>
  <r>
    <n v="1157"/>
    <x v="0"/>
    <x v="31"/>
    <s v="Política Nacional para la Transformación Digital e Inteligencia Artificial"/>
    <s v="No aplica"/>
    <s v="No aplica"/>
    <s v="4.2"/>
    <s v="Desarrollar estándares para la implementación de sistemas de IA incluyentes en el país, estableciendo requisitos para asegurar la inclusión en cada etapa de diseño un sistema de inteligencia artificial y mecanismos de intervención que facilitan la inclusión de distintos grupos en este proceso. Esta tarea implica la selección de los grupos que pueden verse marginados en Colombia por esta tecnología, las estrategias que facilitan la inclusión y el impacto esperado."/>
    <x v="1"/>
    <s v="Ministerio de Tecnologías de la Información y las Comunicaciones"/>
    <s v="MinTIC"/>
    <s v="Tecnologías de la Información y las Comunicaciones"/>
    <x v="18"/>
    <d v="2020-02-01T00:00:00"/>
    <d v="2021-12-01T00:00:00"/>
    <n v="30"/>
    <n v="100"/>
    <n v="0"/>
    <n v="0"/>
    <n v="0"/>
  </r>
  <r>
    <n v="1158"/>
    <x v="0"/>
    <x v="31"/>
    <s v="Política Nacional para la Transformación Digital e Inteligencia Artificial"/>
    <s v="No aplica"/>
    <s v="No aplica"/>
    <s v="4.9"/>
    <s v="Desarrollar un mecanismo para favorecer la movilidad de expertos en temas de inteligencia artificial. Adicionalmente, se hará un mapeo de las instituciones académicas internacionales de interés para el país en los temas priorizados por el presente documento CONPES a fin de identificar posibles aliados estratégicos."/>
    <x v="0"/>
    <s v="Ministerio de Ciencia Tecnología e Innovación"/>
    <s v="MinCiencias"/>
    <s v="Ciencia y Tecnología"/>
    <x v="1"/>
    <d v="2019-11-15T00:00:00"/>
    <d v="2020-08-31T00:00:00"/>
    <n v="100"/>
    <n v="100"/>
    <n v="10"/>
    <n v="0.1"/>
    <n v="0.1"/>
  </r>
  <r>
    <n v="1159"/>
    <x v="0"/>
    <x v="31"/>
    <s v="Política Nacional para la Transformación Digital e Inteligencia Artificial"/>
    <s v="No aplica"/>
    <s v="No aplica"/>
    <s v="4.11"/>
    <s v="Desarrollar un plan de programas de formación de C Level para sector público, C Level 500 Companies en sector privado y en entrenamiento de técnicos en la materia, para ser implementado por el sector público y privado."/>
    <x v="1"/>
    <s v="Ministerio de Tecnologías de la Información y las Comunicaciones"/>
    <s v="MinTIC"/>
    <s v="Tecnologías de la Información y las Comunicaciones"/>
    <x v="18"/>
    <d v="2020-01-01T00:00:00"/>
    <d v="2020-12-31T00:00:00"/>
    <n v="100"/>
    <n v="100"/>
    <n v="0"/>
    <n v="0"/>
    <n v="0"/>
  </r>
  <r>
    <n v="1160"/>
    <x v="0"/>
    <x v="31"/>
    <s v="Política Nacional para la Transformación Digital e Inteligencia Artificial"/>
    <s v="No aplica"/>
    <s v="No aplica"/>
    <s v="4.8"/>
    <s v="Desarrollar un plan de transferencia de conocimiento en IA en el sector científico, con el fin que Colombia supere la frontera tecnológica mundial. Este plan establecerá los pasos para que el conocimiento técnico-científico pueda ser adaptado por las empresas del país y sea un insumo del mercado de IA. Así mismo, establecerá planes para la creación de áreas de I+D dentro de las empresas colombianas."/>
    <x v="2"/>
    <s v="Ministerio de Ciencia Tecnología e Innovación"/>
    <s v="MinCiencias"/>
    <s v="Ciencia y Tecnología"/>
    <x v="1"/>
    <d v="2019-11-15T00:00:00"/>
    <d v="2021-03-30T00:00:00"/>
    <n v="60"/>
    <n v="100"/>
    <n v="30"/>
    <n v="0.5"/>
    <n v="0.3"/>
  </r>
  <r>
    <n v="1161"/>
    <x v="0"/>
    <x v="31"/>
    <s v="Política Nacional para la Transformación Digital e Inteligencia Artificial"/>
    <s v="No aplica"/>
    <s v="No aplica"/>
    <s v="4.20"/>
    <s v="Desarrollar un plan para hacer seguimiento a la implementación de las recomendaciones del Consejo de Inteligencia Artificial de la OCDE y los estándares internacionales dispuestos en la materia por organismos multilaterales y en tratados internacionales. Dentro de este plan se evaluará la participación del país en el Observatorio de Políticas Públicas para la Inteligencia Artificial de la OECD (OECD AI Policy Observatory) en el que se exponga a la comunidad internacional el desarrollo de esta política."/>
    <x v="0"/>
    <s v="Departamento Nacional de Planeación"/>
    <s v="DNP"/>
    <s v="Planeación"/>
    <x v="9"/>
    <d v="2020-02-01T00:00:00"/>
    <d v="2020-12-31T00:00:00"/>
    <n v="100"/>
    <n v="100"/>
    <n v="30"/>
    <n v="0.3"/>
    <n v="0.3"/>
  </r>
  <r>
    <n v="1162"/>
    <x v="0"/>
    <x v="31"/>
    <s v="Política Nacional para la Transformación Digital e Inteligencia Artificial"/>
    <s v="No aplica"/>
    <s v="No aplica"/>
    <s v="4.1"/>
    <s v="Diseñar un marco ético transversal que guiará el diseño, desarrollo, implementación y evaluación de sistemas de IA que se implementen en el país, siguiendo los principios propuestos por la OCDE. Este marco diferenciará y hará énfasis en la ética de datos, ética de algoritmos y en la ética que guíe las conductas y prácticas de los individuos que desarrollen e implementen tecnología. Los principios propuestos desarrollarán, como mínimo, conceptos como la justicia, transparencia, libertad, responsabilidad, inclusión y el rol de los derechos humanos en la creación e implementación de esta tecnología."/>
    <x v="1"/>
    <s v="Ministerio de Tecnologías de la Información y las Comunicaciones"/>
    <s v="MinTIC"/>
    <s v="Tecnologías de la Información y las Comunicaciones"/>
    <x v="18"/>
    <d v="2020-01-01T00:00:00"/>
    <d v="2020-11-30T00:00:00"/>
    <n v="100"/>
    <n v="100"/>
    <n v="0"/>
    <n v="0"/>
    <n v="0"/>
  </r>
  <r>
    <n v="1163"/>
    <x v="0"/>
    <x v="31"/>
    <s v="Política Nacional para la Transformación Digital e Inteligencia Artificial"/>
    <s v="No aplica"/>
    <s v="No aplica"/>
    <s v="4.5"/>
    <s v="Diseñar un plan para proveer asistencia técnica para que las entidades de supervisión y vigilancia creen y definan ambientes de prueba tipo sandbox y regulatory beaches (playas regulatorias) en inteligencia artificial, estableciendo sus objetivos, características, requisitos mínimos, mecanismos de participación y entidades del sector público involucradas en su construcción."/>
    <x v="1"/>
    <s v="Departamento Administrativo de la Presidencia de la República"/>
    <s v="DAPRE"/>
    <s v="Presidencia de la República"/>
    <x v="10"/>
    <d v="2020-01-01T00:00:00"/>
    <d v="2022-12-31T00:00:00"/>
    <n v="50"/>
    <n v="100"/>
    <n v="0"/>
    <n v="0"/>
    <n v="0"/>
  </r>
  <r>
    <n v="1164"/>
    <x v="0"/>
    <x v="31"/>
    <s v="Política Nacional para la Transformación Digital e Inteligencia Artificial"/>
    <s v="No aplica"/>
    <s v="No aplica"/>
    <s v="4.21"/>
    <s v="Diseñar una metodología para el análisis prospectivo de tecnologías digitales que tengan el potencial de sustentar múltiples soluciones tecnológicas. Esto con el fin de realizar seguimiento a tendencias tecnológicas para formular políticas públicas a futuro tomando como base el presente documento CONPES."/>
    <x v="1"/>
    <s v="Departamento Nacional de Planeación"/>
    <s v="DNP"/>
    <s v="Planeación"/>
    <x v="9"/>
    <d v="2020-07-01T00:00:00"/>
    <d v="2021-07-31T00:00:00"/>
    <n v="50"/>
    <n v="100"/>
    <n v="0"/>
    <n v="0"/>
    <n v="0"/>
  </r>
  <r>
    <n v="1165"/>
    <x v="0"/>
    <x v="31"/>
    <s v="Política Nacional para la Transformación Digital e Inteligencia Artificial"/>
    <s v="No aplica"/>
    <s v="No aplica"/>
    <s v="4.15"/>
    <s v="Ejecutar un plan de trabajo para posicionar al Centro para la Cuarta Revolución Industrial como impulsor de políticas públicas para la 4IR y la industria 4.0 en alianza con el Foro Económico Mundial. Dentro de este plan se establecerán estrategias para que el Centro lidere la recolección de evidencia para la creación de políticas públicas y estándares en IA, mediante la creación e implementación de métricas y herramientas similares que midan el impacto de los sistemas de IA en el país."/>
    <x v="2"/>
    <s v="Departamento Administrativo de la Presidencia de la República"/>
    <s v="DAPRE"/>
    <s v="Presidencia de la República"/>
    <x v="10"/>
    <d v="2020-01-01T00:00:00"/>
    <d v="2021-05-31T00:00:00"/>
    <n v="80"/>
    <n v="100"/>
    <n v="0"/>
    <n v="0"/>
    <n v="0"/>
  </r>
  <r>
    <n v="1166"/>
    <x v="0"/>
    <x v="31"/>
    <s v="Política Nacional para la Transformación Digital e Inteligencia Artificial"/>
    <s v="No aplica"/>
    <s v="No aplica"/>
    <s v="4.14"/>
    <s v="Elaborar lineamientos de política para transformar el programa Computadores para Educar en Tecnologías para Aprender, con el propósito de incentivar el desarrollo integral de las niñas, niños y adolescentes y generarles capacidades para afrontar los cambios constantes que imponen las tecnologías en los contextos sociales y económicos."/>
    <x v="1"/>
    <s v="Departamento Nacional de Planeación"/>
    <s v="DNP"/>
    <s v="Planeación"/>
    <x v="9"/>
    <d v="2019-11-15T00:00:00"/>
    <d v="2020-12-31T00:00:00"/>
    <n v="100"/>
    <n v="100"/>
    <n v="100"/>
    <n v="1"/>
    <n v="1"/>
  </r>
  <r>
    <n v="1167"/>
    <x v="0"/>
    <x v="31"/>
    <s v="Política Nacional para la Transformación Digital e Inteligencia Artificial"/>
    <s v="No aplica"/>
    <s v="No aplica"/>
    <s v="4.3"/>
    <s v="Formular una política sobre ciberseguridad en el que se establezcan medidas y estándares para proteger a los usuarios en el uso de sistemas de IA considerando potenciales amenazas como el adversarial machine learning o alteraciones en el procesamiento de datos mediante estos sistemas tecnológicos, amenazas a la conectividad e incluso posibles daños a la infraestructura física, entre otros riesgos reconocidos internacionalmente."/>
    <x v="0"/>
    <s v="Departamento Nacional de Planeación"/>
    <s v="DNP"/>
    <s v="Planeación"/>
    <x v="9"/>
    <d v="2019-11-15T00:00:00"/>
    <d v="2020-03-31T00:00:00"/>
    <n v="100"/>
    <n v="100"/>
    <n v="100"/>
    <n v="1"/>
    <n v="1"/>
  </r>
  <r>
    <n v="1168"/>
    <x v="0"/>
    <x v="31"/>
    <s v="Política Nacional para la Transformación Digital e Inteligencia Artificial"/>
    <s v="No aplica"/>
    <s v="No aplica"/>
    <s v="4.16"/>
    <s v="Gestionar con las entidades competentes la creación de un Consejo Internacional dentro del Centro para la Cuarta Revolución Industrial de Latinoamérica compuesto por expertos internacionales en la materia. El Consejo asesorará al Gobierno nacional en la formulación de políticas en el tema y brindará información sobre las últimas iniciativas, estándares y desarrollos tecnológicos que se están presentando alrededor del mundo."/>
    <x v="0"/>
    <s v="Departamento Administrativo de la Presidencia de la República"/>
    <s v="DAPRE"/>
    <s v="Presidencia de la República"/>
    <x v="10"/>
    <d v="2020-01-01T00:00:00"/>
    <d v="2020-10-31T00:00:00"/>
    <n v="100"/>
    <n v="100"/>
    <n v="0"/>
    <n v="0"/>
    <n v="0"/>
  </r>
  <r>
    <n v="1169"/>
    <x v="0"/>
    <x v="31"/>
    <s v="Política Nacional para la Transformación Digital e Inteligencia Artificial"/>
    <s v="No aplica"/>
    <s v="No aplica"/>
    <s v="4.6"/>
    <s v="Implementar para los actores del Sistema Nacional de Competitividad, Ciencia, Tecnología e Innovación una línea de financiamiento para la investigación y desarrollo tecnológico sobre inteligencia artificial para resolver problemas específicos de los sectores socioeconómicos del país."/>
    <x v="1"/>
    <s v="Ministerio de Ciencia Tecnología e Innovación"/>
    <s v="MinCiencias"/>
    <s v="Ciencia y Tecnología"/>
    <x v="1"/>
    <d v="2019-11-15T00:00:00"/>
    <d v="2020-06-30T00:00:00"/>
    <n v="100"/>
    <n v="100"/>
    <n v="80"/>
    <n v="0.8"/>
    <n v="0.8"/>
  </r>
  <r>
    <n v="1170"/>
    <x v="0"/>
    <x v="31"/>
    <s v="Política Nacional para la Transformación Digital e Inteligencia Artificial"/>
    <s v="No aplica"/>
    <s v="No aplica"/>
    <s v="4.12"/>
    <s v="Implementar procesos que contribuyan a la formación inicial, continuada y posgradual de los maestros, maestras y directivos en competencias y habilidades para que promuevan prácticas innovadoras en el marco del proyecto educativo institucional y generen en los niños y jóvenes capacidades para la IA y las tecnologías emergentes que ofrece la cuarta revolución industrial en niñas, niños y jóvenes."/>
    <x v="1"/>
    <s v="Ministerio de Educación Nacional"/>
    <s v="MinEducación"/>
    <s v="Educación"/>
    <x v="13"/>
    <d v="2019-11-15T00:00:00"/>
    <d v="2022-09-02T00:00:00"/>
    <n v="64"/>
    <n v="100"/>
    <n v="25"/>
    <n v="0.390625"/>
    <n v="0.25"/>
  </r>
  <r>
    <n v="1171"/>
    <x v="0"/>
    <x v="31"/>
    <s v="Política Nacional para la Transformación Digital e Inteligencia Artificial"/>
    <s v="No aplica"/>
    <s v="No aplica"/>
    <s v="4.18"/>
    <s v="Implementar todas las medidas destinadas a la creación de la infraestructura de datos como resultado de la ejecución del documento CONPES 3920 Política Nacional de Explotación de Datos (Big Data). En este trabajo se hará especial énfasis en la implementación de los lineamientos para la explotación de datos en el sector público y el mercado de datos."/>
    <x v="2"/>
    <s v="Ministerio de Tecnologías de la Información y las Comunicaciones"/>
    <s v="MinTIC"/>
    <s v="Tecnologías de la Información y las Comunicaciones"/>
    <x v="18"/>
    <d v="2020-02-01T00:00:00"/>
    <d v="2020-12-31T00:00:00"/>
    <n v="100"/>
    <n v="100"/>
    <n v="0"/>
    <n v="0"/>
    <n v="0"/>
  </r>
  <r>
    <n v="1172"/>
    <x v="0"/>
    <x v="31"/>
    <s v="Política Nacional para la Transformación Digital e Inteligencia Artificial"/>
    <s v="No aplica"/>
    <s v="No aplica"/>
    <s v="4.13"/>
    <s v="Poner a disposición de las empresas y los ciudadanos un programa de formación para el trabajo con énfasis en la adopción de conocimiento relacionado con 4RI e industria 4.0, que cuente con creación de habilidades en programación, explotación y analisis de datos."/>
    <x v="0"/>
    <s v="Servicio Nacional de Aprendizaje"/>
    <s v="SENA"/>
    <s v="Trabajo"/>
    <x v="12"/>
    <d v="2019-11-15T00:00:00"/>
    <d v="2021-06-30T00:00:00"/>
    <n v="40"/>
    <n v="100"/>
    <n v="80"/>
    <n v="1"/>
    <n v="0.8"/>
  </r>
  <r>
    <n v="1173"/>
    <x v="0"/>
    <x v="31"/>
    <s v="Política Nacional para la Transformación Digital e Inteligencia Artificial"/>
    <s v="No aplica"/>
    <s v="No aplica"/>
    <s v="4.4"/>
    <s v="Poner en operación una sede del Campus de Emprendimiento Exponencial C Emprende, con el fin de articular servicios de apoyo para emprendedores y start-ups que quieran fortalecer su negocio, promoviendo el uso de tecnología de las industrias 4.0. Esto para incentivar el desarrollo de innovaciones creadoras de mercado y para el desarrollo de productos basados en industrias 4.0 y dirigidos a consumidores no tradicionales."/>
    <x v="2"/>
    <s v="Ministerio de Comercio, Industria y Turismo"/>
    <s v="MinComercio"/>
    <s v="Comercio, Industria y Turismo"/>
    <x v="11"/>
    <d v="2019-11-15T00:00:00"/>
    <d v="2020-03-30T00:00:00"/>
    <n v="100"/>
    <n v="100"/>
    <n v="40"/>
    <n v="0.4"/>
    <n v="0.4"/>
  </r>
  <r>
    <n v="1174"/>
    <x v="0"/>
    <x v="31"/>
    <s v="Política Nacional para la Transformación Digital e Inteligencia Artificial"/>
    <s v="No aplica"/>
    <s v="No aplica"/>
    <s v="4.17"/>
    <s v="Realizar reporte general sobre la regulación que impacta la creación del mercado de IA en Colombia. El reporte identificará los diferentes sectores que componen la materia a efectos de establecer las necesidades regulatorias. Dentro de ese reporte, la Dirección de Regulación de Ministerio de Industria, Comercio y Turismo, hará los aportes sobre las regulaciones del Régimen de Protección de Datos."/>
    <x v="1"/>
    <s v="Departamento Nacional de Planeación"/>
    <s v="DNP"/>
    <s v="Planeación"/>
    <x v="9"/>
    <d v="2020-02-01T00:00:00"/>
    <d v="2020-12-31T00:00:00"/>
    <n v="100"/>
    <n v="100"/>
    <n v="40"/>
    <n v="0.4"/>
    <n v="0.4"/>
  </r>
  <r>
    <n v="1175"/>
    <x v="0"/>
    <x v="31"/>
    <s v="Política Nacional para la Transformación Digital e Inteligencia Artificial"/>
    <s v="No aplica"/>
    <s v="No aplica"/>
    <s v="4.10"/>
    <s v="Realizar un estudio país sobre la previsión del impacto de la inteligencia artificial y, en general de la 4RI en el mercado laboral que genere evidencia para la creación de políticas públicas en el tema. Esto servirá como insumo para la toma de decisiones de gestión de talento humano y el fortalecimiento de la formación requerida para las labores con menos potencial de ser automatizadas."/>
    <x v="1"/>
    <s v="Ministerio de Trabajo"/>
    <s v="MinTrabajo"/>
    <s v="Trabajo"/>
    <x v="12"/>
    <d v="2019-11-15T00:00:00"/>
    <d v="2020-12-31T00:00:00"/>
    <n v="100"/>
    <n v="100"/>
    <n v="0"/>
    <n v="0"/>
    <n v="0"/>
  </r>
  <r>
    <n v="1176"/>
    <x v="0"/>
    <x v="31"/>
    <s v="Política Nacional para la Transformación Digital e Inteligencia Artificial"/>
    <s v="No aplica"/>
    <s v="No aplica"/>
    <s v="2.7"/>
    <s v="Actualizar los instrumentos de agregación de demanda de TIC con la inclusión de nuevas tecnologías y nuevos modelos de prestación de servicios de tecnología en el sistema de compra pública. Esto se hará con el fin de garantizar que las entidades públicas tengan disponible la mejor oferta tecnológica del mercado y modernizar el sector público colombiano."/>
    <x v="1"/>
    <s v="Colombia Compra Eficiente"/>
    <s v="Colombia Compra"/>
    <s v="Planeación"/>
    <x v="9"/>
    <d v="2019-11-15T00:00:00"/>
    <d v="2020-09-30T00:00:00"/>
    <n v="100"/>
    <n v="100"/>
    <n v="0"/>
    <n v="0"/>
    <n v="0"/>
  </r>
  <r>
    <n v="1177"/>
    <x v="0"/>
    <x v="31"/>
    <s v="Política Nacional para la Transformación Digital e Inteligencia Artificial"/>
    <s v="No aplica"/>
    <s v="No aplica"/>
    <s v="2.10"/>
    <s v="Apoyar la ejecución del plan unificado de integración en trámites y servicios al Portal Único del Estado Colombiano, como el único punto acceso digital del ciudadano con los trámites, servicios, información pública, ejercicios de participación, colaboración y control social, entre otros, que ofrecen las entidades de la rama ejecutiva del orden nacional, transformando digitalmente la interacción del ciudadano con el Estado."/>
    <x v="0"/>
    <s v="Ministerio de Tecnologías de la Información y las Comunicaciones"/>
    <s v="MinTIC"/>
    <s v="Tecnologías de la Información y las Comunicaciones"/>
    <x v="18"/>
    <d v="2019-11-15T00:00:00"/>
    <d v="2020-12-31T00:00:00"/>
    <n v="100"/>
    <n v="100"/>
    <n v="20"/>
    <n v="0.2"/>
    <n v="0.2"/>
  </r>
  <r>
    <n v="1178"/>
    <x v="0"/>
    <x v="31"/>
    <s v="Política Nacional para la Transformación Digital e Inteligencia Artificial"/>
    <s v="No aplica"/>
    <s v="No aplica"/>
    <s v="2.17"/>
    <s v="Coordinar la adecuada conformación, gestión y preservación digital de los expedientes electrónicos teniendo en cuenta la información que pueda ser generada en los trámites y servicios del Portal Único del Estado Colombiano. Lo anterior, con el objetivo de asegurar el adecuado tratamiento y gestión de la información digital de los archivos y preservar su valor y significado, garantizando la integridad, seguridad y la transparencia de las actuaciones administrativas."/>
    <x v="1"/>
    <s v="Archivo General de la Nación"/>
    <s v="AGN"/>
    <s v="Cultura"/>
    <x v="19"/>
    <d v="2020-05-01T00:00:00"/>
    <d v="2021-12-31T00:00:00"/>
    <n v="60"/>
    <n v="100"/>
    <n v="0"/>
    <n v="0"/>
    <n v="0"/>
  </r>
  <r>
    <n v="1179"/>
    <x v="0"/>
    <x v="31"/>
    <s v="Política Nacional para la Transformación Digital e Inteligencia Artificial"/>
    <s v="No aplica"/>
    <s v="No aplica"/>
    <s v="2.12"/>
    <s v="Coordinar las actividades para que las entidades de orden nacional con funciones jurisdiccionales de la Rama Ejecutiva (Superintendencia Financiera, Superintendencia de Industria y Comercio, Superintendencia de Sociedades, Superintendencia de Salud, Dirección Nacional de Derechos de Autor, Instituto Colombiano Agropecuario e Instituto Colombiano de Bienestar Familiar), implementen el proyecto “Expediente Digital de la Rama Ejecutiva”. Dichas entidades, serán responsables de su infraestructura tecnológica, así como del cumplimiento de los lineamientos establecidos para este fin. Para el cumplimiento de lo anterior, el Ministerio de Tecnologías de la información y las Comunicaciones, deberá proveer los servicios ciudadanos digitales para que sean utilizados por las entidades de orden nacional con funciones jurisdiccionales de la Rama Ejecutiva, garantizando la interoperabilidad entre los expedientes digitales y la autenticación digital de sus usuarios."/>
    <x v="0"/>
    <s v="Ministerio de Justicia y del Derecho"/>
    <s v="MinJusticia"/>
    <s v="Justicia y del Derecho"/>
    <x v="23"/>
    <d v="2019-11-15T00:00:00"/>
    <d v="2021-12-31T00:00:00"/>
    <n v="30"/>
    <n v="100"/>
    <n v="10"/>
    <n v="0.33333333333333331"/>
    <n v="0.1"/>
  </r>
  <r>
    <n v="1180"/>
    <x v="0"/>
    <x v="31"/>
    <s v="Política Nacional para la Transformación Digital e Inteligencia Artificial"/>
    <s v="No aplica"/>
    <s v="No aplica"/>
    <s v="2.6"/>
    <s v="Desarrollar el concepto de manufactura avanzada a través del programa N.EX.T (Nuevas Experiencias Tecnológicas) para que empresas colombianas adopten tecnologías asociadas a las industrias 4.0 incluyendo Internet de las Cosas, Big Data, inteligencia artificial, robótica, realidad virtual y aumentada, manufactura aditiva, nanotecnología y materiales avanzados."/>
    <x v="2"/>
    <s v="Ministerio de Comercio, Industria y Turismo"/>
    <s v="MinComercio"/>
    <s v="Comercio, Industria y Turismo"/>
    <x v="11"/>
    <d v="2020-01-01T00:00:00"/>
    <d v="2021-12-31T00:00:00"/>
    <n v="50"/>
    <n v="100"/>
    <n v="0"/>
    <n v="0"/>
    <n v="0"/>
  </r>
  <r>
    <n v="1181"/>
    <x v="0"/>
    <x v="31"/>
    <s v="Política Nacional para la Transformación Digital e Inteligencia Artificial"/>
    <s v="No aplica"/>
    <s v="No aplica"/>
    <s v="2.9"/>
    <s v="Desarrollar la estrategia de laboratorios digitales sectoriales para incentivar la transformación digital de sectores estratégicos a través de la incorporación de tecnología que aporte a su productividad y competitividad."/>
    <x v="2"/>
    <s v="Ministerio de Tecnologías de la Información y las Comunicaciones"/>
    <s v="MinTIC"/>
    <s v="Tecnologías de la Información y las Comunicaciones"/>
    <x v="18"/>
    <d v="2020-01-01T00:00:00"/>
    <d v="2020-12-31T00:00:00"/>
    <n v="100"/>
    <n v="100"/>
    <n v="0"/>
    <n v="0"/>
    <n v="0"/>
  </r>
  <r>
    <n v="1182"/>
    <x v="0"/>
    <x v="31"/>
    <s v="Política Nacional para la Transformación Digital e Inteligencia Artificial"/>
    <s v="No aplica"/>
    <s v="No aplica"/>
    <s v="2.2"/>
    <s v="Desarrollar una plataforma digital que facilite la comunicación entre actores del ecosistema de innovación pública en el ámbito internacional, nacional y territorial. Esto, con el fin de conectar de manera más eficiente la oferta y demanda de recursos de innovación pública, y así, establecer puentes en la escala regional y global."/>
    <x v="1"/>
    <s v="Departamento Nacional de Planeación"/>
    <s v="DNP"/>
    <s v="Planeación"/>
    <x v="9"/>
    <d v="2020-01-01T00:00:00"/>
    <d v="2022-08-31T00:00:00"/>
    <n v="55"/>
    <n v="100"/>
    <n v="0"/>
    <n v="0"/>
    <n v="0"/>
  </r>
  <r>
    <n v="1183"/>
    <x v="0"/>
    <x v="31"/>
    <s v="Política Nacional para la Transformación Digital e Inteligencia Artificial"/>
    <s v="No aplica"/>
    <s v="No aplica"/>
    <s v="2.16"/>
    <s v="Diseñar la estrategia de modernización de los archivos, con el fin de incentivar la transformación digital de todas las entidades de orden nacional. Dicha estrategia procurará la incorporación de tecnologías que aporten en la digitalización y creación de expedientes y documentos electrónicos, asi como en su preservación digital, promoción y acceso."/>
    <x v="1"/>
    <s v="Archivo General de la Nación"/>
    <s v="AGN"/>
    <s v="Cultura"/>
    <x v="19"/>
    <d v="2020-05-01T00:00:00"/>
    <d v="2021-12-31T00:00:00"/>
    <n v="50"/>
    <n v="100"/>
    <n v="0"/>
    <n v="0"/>
    <n v="0"/>
  </r>
  <r>
    <n v="1184"/>
    <x v="0"/>
    <x v="31"/>
    <s v="Política Nacional para la Transformación Digital e Inteligencia Artificial"/>
    <s v="No aplica"/>
    <s v="No aplica"/>
    <s v="2.18"/>
    <s v="Diseñar una estrategia de fomento para la transformación digital del sector de la construcción e infraestructura, con el fin de aumentar la capacidad de toma de decisiones a través de un proceso coordinado y colaborativo que permita la creación, gestión y uso compartido de la información de los proyectos a lo largo de su ciclo de vida."/>
    <x v="1"/>
    <s v="Financiera de Desarrollo Nacional S.A."/>
    <s v="FDN"/>
    <s v="Hacienda y Crédito Público"/>
    <x v="2"/>
    <d v="2019-11-15T00:00:00"/>
    <d v="2020-01-31T00:00:00"/>
    <n v="100"/>
    <n v="100"/>
    <n v="0"/>
    <n v="0"/>
    <n v="0"/>
  </r>
  <r>
    <n v="1185"/>
    <x v="0"/>
    <x v="31"/>
    <s v="Política Nacional para la Transformación Digital e Inteligencia Artificial"/>
    <s v="No aplica"/>
    <s v="No aplica"/>
    <s v="2.13"/>
    <s v="Diseñar y ejecutar la transformación digital de la Dirección de Impuestos y Aduanas Nacionales por medio de iniciativas que faciliten el cumplimento tributario a través de la tecnología, incluyendo el proyecto de factura electrónica. El diseño y ejecución deberán contemplar el uso preferente de herramientas técnológicas que favorezcan la digitalización."/>
    <x v="1"/>
    <s v="Dirección de Impuestos y Aduanas Nacionales"/>
    <s v="DIAN"/>
    <s v="Hacienda y Crédito Público"/>
    <x v="2"/>
    <d v="2019-11-15T00:00:00"/>
    <d v="2022-09-30T00:00:00"/>
    <n v="70"/>
    <n v="100"/>
    <n v="40"/>
    <n v="0.5714285714285714"/>
    <n v="0.4"/>
  </r>
  <r>
    <n v="1186"/>
    <x v="0"/>
    <x v="31"/>
    <s v="Política Nacional para la Transformación Digital e Inteligencia Artificial"/>
    <s v="No aplica"/>
    <s v="No aplica"/>
    <s v="2.11"/>
    <s v="Disponer los servicios base para la interoperabilidad de la Historia Clínica,a través de servicios de información publicados en el directorio de servicios de la plataforma X Road de la Agencia Nacional Digital, con el propósito de mejorar la calidad de la atención en salud."/>
    <x v="1"/>
    <s v="Ministerio de Salud y Protección Social"/>
    <s v="MinSalud"/>
    <s v="Salud y Protección Social"/>
    <x v="0"/>
    <d v="2019-11-15T00:00:00"/>
    <d v="2022-12-30T00:00:00"/>
    <n v="56"/>
    <n v="100"/>
    <n v="34"/>
    <n v="0.6071428571428571"/>
    <n v="0.34"/>
  </r>
  <r>
    <n v="1187"/>
    <x v="0"/>
    <x v="31"/>
    <s v="Política Nacional para la Transformación Digital e Inteligencia Artificial"/>
    <s v="No aplica"/>
    <s v="No aplica"/>
    <s v="2.19"/>
    <s v="Ejecutar un plan de fomento para el desarrollo de soluciones tecnológicas sostenibles e innovadoras, con la participación de la academia, el sector privado y la sociedad civil para la solución de asuntos públicos de alto impacto como lucha contra la corrupción, seguridad y educación, entre otros."/>
    <x v="0"/>
    <s v="Ministerio de Tecnologías de la Información y las Comunicaciones"/>
    <s v="MinTIC"/>
    <s v="Tecnologías de la Información y las Comunicaciones"/>
    <x v="18"/>
    <d v="2020-01-01T00:00:00"/>
    <d v="2022-09-30T00:00:00"/>
    <n v="20"/>
    <n v="100"/>
    <n v="0"/>
    <n v="0"/>
    <n v="0"/>
  </r>
  <r>
    <n v="1188"/>
    <x v="0"/>
    <x v="31"/>
    <s v="Política Nacional para la Transformación Digital e Inteligencia Artificial"/>
    <s v="No aplica"/>
    <s v="No aplica"/>
    <s v="2.15"/>
    <s v="Ejecutar un proyecto de analítica de datos que fortalezca el ecosistema de innovación pública, a través de la generación de valor con datos que promuevan una mentalidad y cultura afines a la innovación. Esto anterior, para fomentar la cultura de datos dentro del documento CONPES 3920 Política Nacional de Explotación de Datos (Big data) y el fortalecimiento de toma de decisiones basadas en evidencia."/>
    <x v="1"/>
    <s v="Departamento Nacional de Planeación"/>
    <s v="DNP"/>
    <s v="Planeación"/>
    <x v="9"/>
    <d v="2019-11-15T00:00:00"/>
    <d v="2020-12-31T00:00:00"/>
    <n v="100"/>
    <n v="100"/>
    <n v="0"/>
    <n v="0"/>
    <n v="0"/>
  </r>
  <r>
    <n v="1189"/>
    <x v="0"/>
    <x v="31"/>
    <s v="Política Nacional para la Transformación Digital e Inteligencia Artificial"/>
    <s v="No aplica"/>
    <s v="No aplica"/>
    <s v="2.1"/>
    <s v="Elaborar el plan de trabajo para posicionar el Centro para la Cuarta Revolución Industrial como impulsor de políticas públicas en Colombia, con el proposito de estimular el desarrollo de políticas públicas que faciliten el acceso del país a la 4RI."/>
    <x v="1"/>
    <s v="Ministerio de Comercio, Industria y Turismo"/>
    <s v="MinComercio"/>
    <s v="Comercio, Industria y Turismo"/>
    <x v="11"/>
    <d v="2019-11-15T00:00:00"/>
    <d v="2019-12-31T00:00:00"/>
    <n v="100"/>
    <n v="100"/>
    <n v="100"/>
    <n v="1"/>
    <n v="1"/>
  </r>
  <r>
    <n v="1190"/>
    <x v="0"/>
    <x v="31"/>
    <s v="Política Nacional para la Transformación Digital e Inteligencia Artificial"/>
    <s v="No aplica"/>
    <s v="No aplica"/>
    <s v="2.14"/>
    <s v="Evaluar y priorizar las iniciativas de transformación digital de alto impacto que sean identificadas en cada sector de la administración pública, con el fin de implementarlas y encontrar soluciones a las problemáticas sociales actuales."/>
    <x v="1"/>
    <s v="Departamento Administrativo de la Presidencia de la República"/>
    <s v="DAPRE"/>
    <s v="Presidencia de la República"/>
    <x v="10"/>
    <d v="2020-01-01T00:00:00"/>
    <d v="2022-12-31T00:00:00"/>
    <n v="40"/>
    <n v="100"/>
    <n v="0"/>
    <n v="0"/>
    <n v="0"/>
  </r>
  <r>
    <n v="1191"/>
    <x v="0"/>
    <x v="31"/>
    <s v="Política Nacional para la Transformación Digital e Inteligencia Artificial"/>
    <s v="No aplica"/>
    <s v="No aplica"/>
    <s v="2.5"/>
    <s v="Generar criterios a tener en cuenta dentro de la selección de fondos a invertir y que son definidos por el Gobierno Nacional a través de los documentos de política pública que para tal efecto se establezcan. Lo anterior, con el fin de incentivar y favorecer el desarrollo y creación de emprendimientos orientados a la 4RI y la innovación digital."/>
    <x v="2"/>
    <s v="Departamento Administrativo de la Presidencia de la República"/>
    <s v="DAPRE"/>
    <s v="Presidencia de la República"/>
    <x v="10"/>
    <d v="2020-01-01T00:00:00"/>
    <d v="2021-12-31T00:00:00"/>
    <n v="60"/>
    <n v="100"/>
    <n v="0"/>
    <n v="0"/>
    <n v="0"/>
  </r>
  <r>
    <n v="1192"/>
    <x v="0"/>
    <x v="31"/>
    <s v="Política Nacional para la Transformación Digital e Inteligencia Artificial"/>
    <s v="No aplica"/>
    <s v="No aplica"/>
    <s v="2.3"/>
    <s v="Implementar el modelo de operación del Campus de Emprendimiento Exponencial C Emprende, con el fin de ejecutar la creación de espacios para facilitar el desarrollo de emprendimientos e innovación; promoviendo la movilidad de recursos, el intercambio de conocimiento y conectando iniciativas del Gobierno nacional, inversionistas internacionales y actores claves."/>
    <x v="0"/>
    <s v="Ministerio de Comercio, Industria y Turismo"/>
    <s v="MinComercio"/>
    <s v="Comercio, Industria y Turismo"/>
    <x v="11"/>
    <d v="2019-11-15T00:00:00"/>
    <d v="2020-03-30T00:00:00"/>
    <n v="100"/>
    <n v="100"/>
    <n v="30"/>
    <n v="0.3"/>
    <n v="0.3"/>
  </r>
  <r>
    <n v="1193"/>
    <x v="0"/>
    <x v="31"/>
    <s v="Política Nacional para la Transformación Digital e Inteligencia Artificial"/>
    <s v="No aplica"/>
    <s v="No aplica"/>
    <s v="2.8"/>
    <s v="Incorporar del concepto de compra pública innovadora por medio de pilotos basados en necesidades tecnológicas no satisfechas por el mercado e identificadas por las entidades estatales."/>
    <x v="0"/>
    <s v="Colombia Compra Eficiente"/>
    <s v="Colombia Compra"/>
    <s v="Planeación"/>
    <x v="9"/>
    <d v="2019-11-15T00:00:00"/>
    <d v="2020-08-31T00:00:00"/>
    <n v="100"/>
    <n v="100"/>
    <n v="0"/>
    <n v="0"/>
    <n v="0"/>
  </r>
  <r>
    <n v="1194"/>
    <x v="0"/>
    <x v="31"/>
    <s v="Política Nacional para la Transformación Digital e Inteligencia Artificial"/>
    <s v="No aplica"/>
    <s v="No aplica"/>
    <s v="2.4"/>
    <s v="Incluir dentro de los pilares de Bancóldex Capital Fondo de Fondos, la inversión en fondos de capital emprendedor cuya tesis de inversión incluya la innovación digital, con énfasis en 4RI e industrias 4.0. Para tal fin se tendrán en cuenta, dentro de la selección de Fondos a invertir, los criterios definidos a través de los documentos de política pública que para tal efecto se establezcan. Esto con el objetivo de estimular la innovación y el emprendimiento basado en tecnologías digitales, que permitan encontrar soluciones y mejoras en la sociedad."/>
    <x v="2"/>
    <s v="Banco de Comercio Exterior S.A"/>
    <s v="Bancóldex"/>
    <s v="Comercio, Industria y Turismo"/>
    <x v="11"/>
    <d v="2020-01-01T00:00:00"/>
    <d v="2022-12-31T00:00:00"/>
    <n v="13000"/>
    <n v="39000"/>
    <n v="22538"/>
    <n v="1"/>
    <n v="0.57789743589743592"/>
  </r>
  <r>
    <n v="1195"/>
    <x v="0"/>
    <x v="31"/>
    <s v="Política Nacional para la Transformación Digital e Inteligencia Artificial"/>
    <s v="No aplica"/>
    <s v="No aplica"/>
    <s v="1.1"/>
    <s v="Incluir y mantener de manera permanente dentro de la oferta de servicios del Programa fábricas de productividad, una línea relacionada con servicios de transformación digital para mejorar el desempeño de la empresa a través del uso eficiente de la tecnología que optimice el desempeño de la organización y sus colaboradores, con el propósito de generar capacidades en el sector privado para abordar la transformación digital."/>
    <x v="1"/>
    <s v="Ministerio de Comercio, Industria y Turismo"/>
    <s v="MinComercio"/>
    <s v="Comercio, Industria y Turismo"/>
    <x v="11"/>
    <d v="2019-11-15T00:00:00"/>
    <d v="2019-12-31T00:00:00"/>
    <n v="1"/>
    <n v="1"/>
    <n v="1"/>
    <n v="1"/>
    <n v="1"/>
  </r>
  <r>
    <n v="1196"/>
    <x v="0"/>
    <x v="31"/>
    <s v="Política Nacional para la Transformación Digital e Inteligencia Artificial"/>
    <s v="No aplica"/>
    <s v="No aplica"/>
    <s v="1.9"/>
    <s v="Acompañar y coordinar la creación de ambientes de prueba (tipo sandbox), con el objetivo de promover la ciencia, tecnología e innovación. Dichos ambientes de prueba serán aprovechados al interior de sectores particularmente sensibles a la regulación, tales como Fintech, Healthtech, Agritech y Govtech."/>
    <x v="1"/>
    <s v="Departamento Administrativo de la Presidencia de la República"/>
    <s v="DAPRE"/>
    <s v="Presidencia de la República"/>
    <x v="10"/>
    <d v="2020-01-01T00:00:00"/>
    <d v="2021-12-31T00:00:00"/>
    <n v="60"/>
    <n v="100"/>
    <n v="0"/>
    <n v="0"/>
    <n v="0"/>
  </r>
  <r>
    <n v="1197"/>
    <x v="0"/>
    <x v="31"/>
    <s v="Política Nacional para la Transformación Digital e Inteligencia Artificial"/>
    <s v="No aplica"/>
    <s v="No aplica"/>
    <s v="1.14"/>
    <s v="Aplicar la Encuesta TIC para medir el avance de la transformación digital en el país. Dicha encuesta tendrá un nivel de desagregación departamental para hogares y nacional para empresas, e integrará los componentes clave de la economía digital y sus habilitadores, siguiendo el marco de trabajo definido por la OCDE."/>
    <x v="1"/>
    <s v="Ministerio de Tecnologías de la Información y las Comunicaciones"/>
    <s v="MinTIC"/>
    <s v="Tecnologías de la Información y las Comunicaciones"/>
    <x v="18"/>
    <d v="2020-01-01T00:00:00"/>
    <d v="2020-12-31T00:00:00"/>
    <n v="100"/>
    <n v="100"/>
    <n v="20"/>
    <n v="0.2"/>
    <n v="0.2"/>
  </r>
  <r>
    <n v="1198"/>
    <x v="0"/>
    <x v="31"/>
    <s v="Política Nacional para la Transformación Digital e Inteligencia Artificial"/>
    <s v="No aplica"/>
    <s v="No aplica"/>
    <s v="1.11"/>
    <s v="Consolidar SoftWhere.com.co como estrategia de fomento empresarial, para conectar las necesidades de las empresas de todas las industrias con la oferta de productos y servicios tecnológicos nacionales."/>
    <x v="2"/>
    <s v="Ministerio de Comercio, Industria y Turismo"/>
    <s v="MinComercio"/>
    <s v="Comercio, Industria y Turismo"/>
    <x v="11"/>
    <d v="2019-11-15T00:00:00"/>
    <d v="2021-12-31T00:00:00"/>
    <n v="50"/>
    <n v="100"/>
    <n v="20"/>
    <n v="0.4"/>
    <n v="0.2"/>
  </r>
  <r>
    <n v="1199"/>
    <x v="0"/>
    <x v="31"/>
    <s v="Política Nacional para la Transformación Digital e Inteligencia Artificial"/>
    <s v="No aplica"/>
    <s v="No aplica"/>
    <s v="1.10"/>
    <s v="Definir las características técnicas de uso del espectro de las bandas prioritarias para 5G en Colombia."/>
    <x v="1"/>
    <s v="Agencia Nacional del Espectro"/>
    <s v="ANE"/>
    <s v="Tecnologías de la Información y las Comunicaciones"/>
    <x v="18"/>
    <d v="2019-11-15T00:00:00"/>
    <d v="2020-12-31T00:00:00"/>
    <n v="100"/>
    <n v="100"/>
    <n v="50"/>
    <n v="0.5"/>
    <n v="0.5"/>
  </r>
  <r>
    <n v="1200"/>
    <x v="0"/>
    <x v="31"/>
    <s v="Política Nacional para la Transformación Digital e Inteligencia Artificial"/>
    <s v="No aplica"/>
    <s v="No aplica"/>
    <s v="1.13"/>
    <s v="Desarrollar los lineamientos para que las entidades públicas del orden nacional elaboren sus planes de transformación digital, con el fin que puedan enfocar sus esfuerzos en este tema. Estos lineamientos harán parte del Manual de Gobierno Digital y serán actualizados periódicamente."/>
    <x v="1"/>
    <s v="Ministerio de Tecnologías de la Información y las Comunicaciones"/>
    <s v="MinTIC"/>
    <s v="Tecnologías de la Información y las Comunicaciones"/>
    <x v="18"/>
    <d v="2019-11-15T00:00:00"/>
    <d v="2020-03-30T00:00:00"/>
    <n v="100"/>
    <n v="100"/>
    <n v="0"/>
    <n v="0"/>
    <n v="0"/>
  </r>
  <r>
    <n v="1201"/>
    <x v="0"/>
    <x v="31"/>
    <s v="Política Nacional para la Transformación Digital e Inteligencia Artificial"/>
    <s v="No aplica"/>
    <s v="No aplica"/>
    <s v="1.12"/>
    <s v="Diseñar una estrategia encaminada al desarrollo e implementación de tecnologías maduras y avanzadas que fortalezcan los procesos que intervienen la cadena de valor del comercio electrónico. Esto, con el fin de que los empresarios colombianos puedan acceder a diferentes alternativas de comercialización en línea, de bienes y servicios, permitiendo fortalecer el tejido empresarial y así expandir sus negocios a mercados nacionales e internacionales."/>
    <x v="2"/>
    <s v="Ministerio de Tecnologías de la Información y las Comunicaciones"/>
    <s v="MinTIC"/>
    <s v="Tecnologías de la Información y las Comunicaciones"/>
    <x v="18"/>
    <d v="2020-01-01T00:00:00"/>
    <d v="2020-12-31T00:00:00"/>
    <n v="100"/>
    <n v="100"/>
    <n v="0"/>
    <n v="0"/>
    <n v="0"/>
  </r>
  <r>
    <n v="1202"/>
    <x v="0"/>
    <x v="31"/>
    <s v="Política Nacional para la Transformación Digital e Inteligencia Artificial"/>
    <s v="No aplica"/>
    <s v="No aplica"/>
    <s v="1.2"/>
    <s v="Ejecutar plan de articulación de las iniciativas: 1) centros de transformación digital empresarial, 2) centros de excelencia en Big Data e Internet de las Cosas y 3) laboratorios de transformación digital, con las acciones de Colombia productiva. La ejecución de la estrategia implicará el apoyo del Ministerio del Trabajo en cada una de estas iniciativas. Esto con el propósito de fortalecer el sector privado."/>
    <x v="2"/>
    <s v="Ministerio de Tecnologías de la Información y las Comunicaciones"/>
    <s v="MinTIC"/>
    <s v="Tecnologías de la Información y las Comunicaciones"/>
    <x v="18"/>
    <d v="2020-01-01T00:00:00"/>
    <d v="2020-12-31T00:00:00"/>
    <n v="100"/>
    <n v="100"/>
    <n v="0"/>
    <n v="0"/>
    <n v="0"/>
  </r>
  <r>
    <n v="1203"/>
    <x v="0"/>
    <x v="31"/>
    <s v="Política Nacional para la Transformación Digital e Inteligencia Artificial"/>
    <s v="No aplica"/>
    <s v="No aplica"/>
    <s v="1.7"/>
    <s v="Elaborar un marco regulatorio con las reglas sobre la circulación de la factura electrónica de venta como título valor, útil para el desarrollo de los mecanismos técnicos y tecnológicos de la plataforma tecnológica de la Dirección de Impuestos y Aduanas Nacionales, que permita el registro unificado, los procesos de negociación electrónica y el desarrollo de un mercado para el comercio."/>
    <x v="2"/>
    <s v="Ministerio de Comercio, Industria y Turismo"/>
    <s v="MinComercio"/>
    <s v="Comercio, Industria y Turismo"/>
    <x v="11"/>
    <d v="2019-11-15T00:00:00"/>
    <d v="2020-12-31T00:00:00"/>
    <n v="100"/>
    <n v="100"/>
    <n v="60"/>
    <n v="0.6"/>
    <n v="0.6"/>
  </r>
  <r>
    <n v="1204"/>
    <x v="0"/>
    <x v="31"/>
    <s v="Política Nacional para la Transformación Digital e Inteligencia Artificial"/>
    <s v="No aplica"/>
    <s v="No aplica"/>
    <s v="1.6"/>
    <s v="Poner en disposición una plataforma tecnológica de factura electrónica que permita la circulación de la factura como título valor el acceso de los factores y de los sistemas de negociación electrónica al registro de la factura electrónica para el desarrollo del mercado del factoring en Colombia, con el propósito de facilitar el uso de la factura electrónica como instrumento de financiamiento del sector privado garantizando que se convierta en un instrumento negociable que con el apoyo de las TIC tenga características de fiabilidad, inmediatez y seguridad."/>
    <x v="1"/>
    <s v="Dirección de Impuestos y Aduanas Nacionales"/>
    <s v="DIAN"/>
    <s v="Hacienda y Crédito Público"/>
    <x v="2"/>
    <d v="2019-11-15T00:00:00"/>
    <d v="2020-06-30T00:00:00"/>
    <n v="100"/>
    <n v="100"/>
    <n v="70"/>
    <n v="0.7"/>
    <n v="0.7"/>
  </r>
  <r>
    <n v="1205"/>
    <x v="0"/>
    <x v="31"/>
    <s v="Política Nacional para la Transformación Digital e Inteligencia Artificial"/>
    <s v="No aplica"/>
    <s v="No aplica"/>
    <s v="1.4"/>
    <s v="Proponer al sector privado, los textos normativos que serán insumo para actualizar la normatividad en relación al surgimiento de nuevos modelos de negocio, nuevas tecnologías y asuntos clave para la 4RI, contemplando los cambios requeridos para que el país pueda aprovechar las oportunidades y mitigar los riesgo relacionados con asuntos como el surgimiento de la economía colaborativa, las nuevas tecnologías como IA y blockchain, así como gestión de la propiedad intelectual en el entorno de la 4RI y la industria 4.0."/>
    <x v="1"/>
    <s v="Ministerio de Tecnologías de la Información y las Comunicaciones"/>
    <s v="MinTIC"/>
    <s v="Tecnologías de la Información y las Comunicaciones"/>
    <x v="18"/>
    <d v="2020-01-01T00:00:00"/>
    <d v="2021-06-30T00:00:00"/>
    <n v="50"/>
    <n v="100"/>
    <n v="0"/>
    <n v="0"/>
    <n v="0"/>
  </r>
  <r>
    <n v="1206"/>
    <x v="0"/>
    <x v="31"/>
    <s v="Política Nacional para la Transformación Digital e Inteligencia Artificial"/>
    <s v="No aplica"/>
    <s v="No aplica"/>
    <s v="1.3"/>
    <s v="Proponer los cambios normativos requeridos para promover la eficiencia y competitividad del sistema de pagos de bajo valor con el propósito de fortalecer el ecosistema de pagos de bajo valor, aumentando las alternativas disponibles para que las personas y las empresas puedan hacer pagos electrónicos en la adquisición de bienes y servicios diversos. Estos cambios normativos tienen como fin reconocer las nuevas tecnologías y actores en el sistema de pagos y buscará consolidar un ecosistema de pagos electrónicos que sirva como infraestructura de la economía digital."/>
    <x v="1"/>
    <s v="Unidad de Proyección Normativa y Estudios de Regulación Financiera"/>
    <s v="URF"/>
    <s v="Hacienda y Crédito Público"/>
    <x v="2"/>
    <d v="2019-11-15T00:00:00"/>
    <d v="2020-12-31T00:00:00"/>
    <n v="100"/>
    <n v="100"/>
    <n v="40"/>
    <n v="0.4"/>
    <n v="0.4"/>
  </r>
  <r>
    <n v="1207"/>
    <x v="0"/>
    <x v="31"/>
    <s v="Política Nacional para la Transformación Digital e Inteligencia Artificial"/>
    <s v="No aplica"/>
    <s v="No aplica"/>
    <s v="1.5"/>
    <s v="Proponer un documento con lineamientos y estrategias que promuevan el despliegue de redes de 5G para asumir la demanda y características de nuevos servicios dentro del concepto de ciudades y territorios inteligentes. Estos lineamientos contendrán los pormenores técnicos en el tema."/>
    <x v="0"/>
    <s v="Ministerio de Tecnologías de la Información y las Comunicaciones"/>
    <s v="MinTIC"/>
    <s v="Tecnologías de la Información y las Comunicaciones"/>
    <x v="18"/>
    <d v="2019-11-15T00:00:00"/>
    <d v="2019-12-31T00:00:00"/>
    <n v="100"/>
    <n v="100"/>
    <n v="100"/>
    <n v="1"/>
    <n v="1"/>
  </r>
  <r>
    <n v="1208"/>
    <x v="0"/>
    <x v="31"/>
    <s v="Política Nacional para la Transformación Digital e Inteligencia Artificial"/>
    <s v="No aplica"/>
    <s v="No aplica"/>
    <s v="1.8"/>
    <s v="Proponer un texto normativo que reforme la Ley 1221 de 2008 de teletrabajo, que fortalezca esta modalidad, y que defina las condiciones para vinculación de trabajadores en teletrabajo y trabajo virtual, con el propósito de garantizar que la normatividad laboral permita la vinculación de trabajadores a entornos laborales digitales protegiendo los derechos de las personas, pero favoreciendo las oportunidades de generación de ingresos en estos entornos. Esta acción se adelantará con el apoyo del Ministerio de Tecnologías de la Información y las Comunicaciones dentro las competencias del mismo frente al tema."/>
    <x v="1"/>
    <s v="Ministerio de Trabajo"/>
    <s v="MinTrabajo"/>
    <s v="Trabajo"/>
    <x v="12"/>
    <d v="2020-01-01T00:00:00"/>
    <d v="2020-12-31T00:00:00"/>
    <n v="100"/>
    <n v="100"/>
    <n v="0"/>
    <n v="0"/>
    <n v="0"/>
  </r>
  <r>
    <n v="1209"/>
    <x v="0"/>
    <x v="31"/>
    <s v="Política Nacional para la Transformación Digital e Inteligencia Artificial"/>
    <s v="No aplica"/>
    <s v="No aplica"/>
    <s v="3.7"/>
    <s v="Definir planes de trabajo para la ejecución de los acuerdos con actores líderes del mercado tecnológico, con el fin de transferir conocimiento y generar competencias para la 4RI en el país. Además, presentará estos planes de trabajo para ser incorporados y monitoreados en el Comité de Inversión Extranjera Directa del Sistema Nacional de Competitividad e Innovación."/>
    <x v="1"/>
    <s v="Ministerio de Tecnologías de la Información y las Comunicaciones"/>
    <s v="MinTIC"/>
    <s v="Tecnologías de la Información y las Comunicaciones"/>
    <x v="18"/>
    <d v="2020-01-01T00:00:00"/>
    <d v="2021-04-30T00:00:00"/>
    <n v="80"/>
    <n v="100"/>
    <n v="0"/>
    <n v="0"/>
    <n v="0"/>
  </r>
  <r>
    <n v="1210"/>
    <x v="0"/>
    <x v="31"/>
    <s v="Política Nacional para la Transformación Digital e Inteligencia Artificial"/>
    <s v="No aplica"/>
    <s v="No aplica"/>
    <s v="3.1"/>
    <s v="Diseñar los lineamientos curriculares en el marco de los proyectos educativos institucionales, con el fin de promover en la trayectoria educativa, la implementación de proyectos pedagógicos en habilidades necesarias para la 4RI, con énfasis en inteligencia artificial para desarrollar en las niñas, niños y jóvenes, las competencias requeridas para el siglo XXI."/>
    <x v="1"/>
    <s v="Ministerio de Educación Nacional"/>
    <s v="MinEducación"/>
    <s v="Educación"/>
    <x v="13"/>
    <d v="2019-11-15T00:00:00"/>
    <d v="2022-09-02T00:00:00"/>
    <n v="70"/>
    <n v="100"/>
    <n v="0"/>
    <n v="0"/>
    <n v="0"/>
  </r>
  <r>
    <n v="1211"/>
    <x v="0"/>
    <x v="31"/>
    <s v="Política Nacional para la Transformación Digital e Inteligencia Artificial"/>
    <s v="No aplica"/>
    <s v="No aplica"/>
    <s v="3.6"/>
    <s v="Diseñar y poner en marcha la estrategia para configurar y fortalecer ecosistemas de innovación educativa, que generen sinergias entre las familias, la comunidad educativa, la academia, el sector público, el sector privado, la sociedad civil y otras entidades, con el fin de crear espacios de innovación dirigidos a fomentar la identificación y el desarrollo de talentos, aprendizajes y promover en los niños, niñas, adolescentes y jóvenes, la creatividad y la cultura de la innovación y emprendimiento."/>
    <x v="1"/>
    <s v="Ministerio de Educación Nacional"/>
    <s v="MinEducación"/>
    <s v="Educación"/>
    <x v="13"/>
    <d v="2019-11-15T00:00:00"/>
    <d v="2022-09-02T00:00:00"/>
    <n v="55"/>
    <n v="100"/>
    <n v="23"/>
    <n v="0.41818181818181815"/>
    <n v="0.23"/>
  </r>
  <r>
    <n v="1212"/>
    <x v="0"/>
    <x v="31"/>
    <s v="Política Nacional para la Transformación Digital e Inteligencia Artificial"/>
    <s v="No aplica"/>
    <s v="No aplica"/>
    <s v="3.3"/>
    <s v="Diseñar y promover una estrategia que estimule la creación y dinamización de ambientes de aprendizaje convencionales y no convencionales con enfoque intergeneracional, que motive el desarrollo de competencias socioemocionales, tecnológicas y de la ciencia, en niñas, niños, adolescentes, jóvenes, familias y comunidades para interactuar con las tecnologías emergentes de la 4RI."/>
    <x v="1"/>
    <s v="Ministerio de Educación Nacional"/>
    <s v="MinEducación"/>
    <s v="Educación"/>
    <x v="13"/>
    <d v="2019-11-15T00:00:00"/>
    <d v="2022-09-02T00:00:00"/>
    <n v="53"/>
    <n v="100"/>
    <n v="0"/>
    <n v="0"/>
    <n v="0"/>
  </r>
  <r>
    <n v="1213"/>
    <x v="0"/>
    <x v="31"/>
    <s v="Política Nacional para la Transformación Digital e Inteligencia Artificial"/>
    <s v="No aplica"/>
    <s v="No aplica"/>
    <s v="3.4"/>
    <s v="Generar acciones para la articulación intersectorial con Colciencias y Ministerio de Tecnologías de Información y Comunicaciones, con el fin de desarrollar la estrategia nacional de &quot;edutainment&quot; (entretenimiento educativo) con énfasis en disciplinas STEM+A a través de la divulgación, circulación, uso y apropiación de recursos educativos digitales por diversos medios."/>
    <x v="1"/>
    <s v="Ministerio de Educación Nacional"/>
    <s v="MinEducación"/>
    <s v="Educación"/>
    <x v="13"/>
    <d v="2019-11-15T00:00:00"/>
    <d v="2022-09-02T00:00:00"/>
    <n v="30"/>
    <n v="100"/>
    <n v="5"/>
    <n v="0.16666666666666666"/>
    <n v="0.05"/>
  </r>
  <r>
    <n v="1214"/>
    <x v="0"/>
    <x v="31"/>
    <s v="Política Nacional para la Transformación Digital e Inteligencia Artificial"/>
    <s v="No aplica"/>
    <s v="No aplica"/>
    <s v="3.5"/>
    <s v="Implementar un plan piloto para la identificación temprana en instituciones educativas del país de estudiantes con mayores habilidades en disciplinas de Ciencia, Tecnología, Ingeniería, Matemáticas y Artes (STEM+A en inglés), que permitirá definir un modelo que potencie competencias en IA, consolidar una red de escuelas innovadoras y la definición de orientaciones y acciones futuras en el marco de las trayectorias educativas."/>
    <x v="1"/>
    <s v="Ministerio de Educación Nacional"/>
    <s v="MinEducación"/>
    <s v="Educación"/>
    <x v="13"/>
    <d v="2020-05-01T00:00:00"/>
    <d v="2022-09-02T00:00:00"/>
    <n v="50"/>
    <n v="100"/>
    <n v="0"/>
    <n v="0"/>
    <n v="0"/>
  </r>
  <r>
    <n v="1215"/>
    <x v="0"/>
    <x v="31"/>
    <s v="Política Nacional para la Transformación Digital e Inteligencia Artificial"/>
    <s v="No aplica"/>
    <s v="No aplica"/>
    <s v="3.9"/>
    <s v="Implementar una estrategia para que el talento humano cuente con las competencias y habilidades de cara a los desafíos de la Cuarta Revolución Industrial y sus aplicaciones en la Inteligencia Artificial. Dicha estrategia promoverá que las Instituciones de Educación Superior diseñen o ajusten sus programas bajo las modalidades virtual, a distancia, dual u otros desarrollos o metodologías. Así mismo se promoverá la articulación de los sistemas de información del Ministerio de Educación Nacional para facilitar la toma de decisiones."/>
    <x v="1"/>
    <s v="Ministerio de Educación Nacional"/>
    <s v="MinEducación"/>
    <s v="Educación"/>
    <x v="13"/>
    <d v="2019-11-15T00:00:00"/>
    <d v="2022-09-02T00:00:00"/>
    <n v="51"/>
    <n v="100"/>
    <n v="0"/>
    <n v="0"/>
    <n v="0"/>
  </r>
  <r>
    <n v="1216"/>
    <x v="0"/>
    <x v="31"/>
    <s v="Política Nacional para la Transformación Digital e Inteligencia Artificial"/>
    <s v="No aplica"/>
    <s v="No aplica"/>
    <s v="3.8"/>
    <s v="Poner a disposición del público el portafolio de profesionales con doctorado cuyos perfiles se relacionen con las temáticas del documento CONPES."/>
    <x v="1"/>
    <s v="Ministerio de Ciencia Tecnología e Innovación"/>
    <s v="MinCiencias"/>
    <s v="Ciencia y Tecnología"/>
    <x v="1"/>
    <d v="2019-11-15T00:00:00"/>
    <d v="2020-06-30T00:00:00"/>
    <n v="100"/>
    <n v="100"/>
    <n v="100"/>
    <n v="1"/>
    <n v="1"/>
  </r>
  <r>
    <n v="1217"/>
    <x v="0"/>
    <x v="31"/>
    <s v="Política Nacional para la Transformación Digital e Inteligencia Artificial"/>
    <s v="No aplica"/>
    <s v="No aplica"/>
    <s v="3.2"/>
    <s v="Publicar los lineamientos de calidad para los programas de articulación de la educación media en el marco del programa de doble titulación, incorporando las competencias requeridas para la 4RI."/>
    <x v="1"/>
    <s v="Servicio Nacional de Aprendizaje"/>
    <s v="SENA"/>
    <s v="Trabajo"/>
    <x v="12"/>
    <d v="2019-11-15T00:00:00"/>
    <d v="2020-08-31T00:00:00"/>
    <n v="100"/>
    <n v="100"/>
    <n v="45"/>
    <n v="0.45"/>
    <n v="0.45"/>
  </r>
  <r>
    <n v="1218"/>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1.3"/>
    <s v="Otorgar las coberturas a la tasa de interés a los hogares que cumplan con los requisitos que los habilite para ser beneficiarios del programa Cobertura Condicionada a la tasa de interés FRECH VIP-VIS."/>
    <x v="1"/>
    <s v="Ministerio de Vivienda, Ciudad y Territorio"/>
    <s v="MinVivienda"/>
    <s v="Vivienda, Ciudad y Territorio"/>
    <x v="6"/>
    <d v="2020-01-01T00:00:00"/>
    <d v="2025-12-31T00:00:00"/>
    <n v="20000"/>
    <n v="120000"/>
    <n v="0"/>
    <n v="0"/>
    <n v="0"/>
  </r>
  <r>
    <n v="1219"/>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3.3"/>
    <s v="Asignar el Subsidio Familiar de Vivienda (SFV) de arrendamiento a los hogares que cumplan con los requisitos que los habilite para ser beneficiarios del programa Semillero de Propietarios."/>
    <x v="1"/>
    <s v="Ministerio de Vivienda, Ciudad y Territorio"/>
    <s v="MinVivienda"/>
    <s v="Vivienda, Ciudad y Territorio"/>
    <x v="6"/>
    <d v="2020-01-01T00:00:00"/>
    <d v="2025-12-31T00:00:00"/>
    <n v="25000"/>
    <n v="170000"/>
    <n v="0"/>
    <n v="0"/>
    <n v="0"/>
  </r>
  <r>
    <n v="1220"/>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3.2"/>
    <s v="Ajustar el presupuesto asociado al programa Semillero de Propietarios."/>
    <x v="1"/>
    <s v="Ministerio de Vivienda, Ciudad y Territorio"/>
    <s v="MinVivienda"/>
    <s v="Vivienda, Ciudad y Territorio"/>
    <x v="6"/>
    <d v="2019-12-09T00:00:00"/>
    <d v="2019-12-31T00:00:00"/>
    <n v="100"/>
    <n v="100"/>
    <n v="0"/>
    <n v="0"/>
    <n v="0"/>
  </r>
  <r>
    <n v="1221"/>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1.2"/>
    <s v="Ajustar el presupuesto del proyecto de inversión asociado al programa de Cobertura Condicionada a la tasa de interés FRECH VIP-VIS."/>
    <x v="1"/>
    <s v="Ministerio de Vivienda, Ciudad y Territorio"/>
    <s v="MinVivienda"/>
    <s v="Vivienda, Ciudad y Territorio"/>
    <x v="6"/>
    <d v="2019-12-09T00:00:00"/>
    <d v="2019-12-31T00:00:00"/>
    <n v="100"/>
    <n v="100"/>
    <n v="0"/>
    <n v="0"/>
    <n v="0"/>
  </r>
  <r>
    <n v="1222"/>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2"/>
    <s v="Ajustar el presupuesto del proyecto de inversión asociado al programa de Mi Casa Ya."/>
    <x v="1"/>
    <s v="Ministerio de Vivienda, Ciudad y Territorio"/>
    <s v="MinVivienda"/>
    <s v="Vivienda, Ciudad y Territorio"/>
    <x v="6"/>
    <d v="2019-12-09T00:00:00"/>
    <d v="2019-12-31T00:00:00"/>
    <n v="100"/>
    <n v="100"/>
    <n v="0"/>
    <n v="0"/>
    <n v="0"/>
  </r>
  <r>
    <n v="1223"/>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1.1"/>
    <s v="Gestionar la autorización de vigencias futuras para la operación, mantenimiento y verificación de la ejecución del programa de Cobertura Condicionada a la tasa de interés FRECH VIP-VIS."/>
    <x v="1"/>
    <s v="Ministerio de Vivienda, Ciudad y Territorio"/>
    <s v="MinVivienda"/>
    <s v="Vivienda, Ciudad y Territorio"/>
    <x v="6"/>
    <d v="2019-12-09T00:00:00"/>
    <d v="2019-12-31T00:00:00"/>
    <n v="100"/>
    <n v="100"/>
    <n v="0"/>
    <n v="0"/>
    <n v="0"/>
  </r>
  <r>
    <n v="1224"/>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1"/>
    <s v="Gestionar la autorización de vigencias futuras para la operación, mantenimiento y verificación de la ejecución del programa de Mi Casa Ya."/>
    <x v="1"/>
    <s v="Ministerio de Vivienda, Ciudad y Territorio"/>
    <s v="MinVivienda"/>
    <s v="Vivienda, Ciudad y Territorio"/>
    <x v="6"/>
    <d v="2019-12-09T00:00:00"/>
    <d v="2019-12-31T00:00:00"/>
    <n v="100"/>
    <n v="100"/>
    <n v="0"/>
    <n v="0"/>
    <n v="0"/>
  </r>
  <r>
    <n v="1225"/>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3.1"/>
    <s v="Gestionar la autorización de vigencias futuras para la operación, mantenimiento y verificación de la ejecución del programa Semillero de Propietarios."/>
    <x v="1"/>
    <s v="Ministerio de Vivienda, Ciudad y Territorio"/>
    <s v="MinVivienda"/>
    <s v="Vivienda, Ciudad y Territorio"/>
    <x v="6"/>
    <d v="2019-12-09T00:00:00"/>
    <d v="2019-12-31T00:00:00"/>
    <n v="100"/>
    <n v="100"/>
    <n v="0"/>
    <n v="0"/>
    <n v="0"/>
  </r>
  <r>
    <n v="1226"/>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6"/>
    <s v="Realizar una evaluación del programa Mi Casa Ya para medir sus efectos en las condiciones de habitabilidad y asequibilidad de vivienda de los hogares."/>
    <x v="1"/>
    <s v="Departamento Nacional de Planeación"/>
    <s v="DNP"/>
    <s v="Planeación"/>
    <x v="9"/>
    <d v="2020-01-01T00:00:00"/>
    <d v="2022-06-30T00:00:00"/>
    <n v="40"/>
    <n v="100"/>
    <n v="0"/>
    <n v="0"/>
    <n v="0"/>
  </r>
  <r>
    <n v="1227"/>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5"/>
    <s v="Realizar el seguimiento y divulgación del avance del programa Mi Casa Ya."/>
    <x v="1"/>
    <s v="Ministerio de Vivienda, Ciudad y Territorio"/>
    <s v="MinVivienda"/>
    <s v="Vivienda, Ciudad y Territorio"/>
    <x v="6"/>
    <d v="2020-01-01T00:00:00"/>
    <d v="2025-12-31T00:00:00"/>
    <n v="2"/>
    <n v="12"/>
    <n v="0"/>
    <n v="0"/>
    <n v="0"/>
  </r>
  <r>
    <n v="1228"/>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1.4"/>
    <s v="Realizar el seguimiento y divulgación del avance del programa Cobertura Condicionada a la tasa de interés FRECH VIP-VIS."/>
    <x v="1"/>
    <s v="Ministerio de Vivienda, Ciudad y Territorio"/>
    <s v="MinVivienda"/>
    <s v="Vivienda, Ciudad y Territorio"/>
    <x v="6"/>
    <d v="2020-01-01T00:00:00"/>
    <d v="2025-12-31T00:00:00"/>
    <n v="2"/>
    <n v="12"/>
    <n v="0"/>
    <n v="0"/>
    <n v="0"/>
  </r>
  <r>
    <n v="1229"/>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3.4"/>
    <s v="Realizar el seguimiento y divulgación del avance del programa Semillero de Propietarios."/>
    <x v="1"/>
    <s v="Ministerio de Vivienda, Ciudad y Territorio"/>
    <s v="MinVivienda"/>
    <s v="Vivienda, Ciudad y Territorio"/>
    <x v="6"/>
    <d v="2020-01-01T00:00:00"/>
    <d v="2025-12-31T00:00:00"/>
    <n v="2"/>
    <n v="12"/>
    <n v="0"/>
    <n v="0"/>
    <n v="0"/>
  </r>
  <r>
    <n v="1230"/>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4"/>
    <s v="Asignar el Subsidio Familiar de Vivienda (SFV) a los hogares que cumplan con los requisitos que los habilite para ser beneficiarios del programa Mi Casa Ya."/>
    <x v="1"/>
    <s v="Ministerio de Vivienda, Ciudad y Territorio"/>
    <s v="MinVivienda"/>
    <s v="Vivienda, Ciudad y Territorio"/>
    <x v="6"/>
    <d v="2020-01-01T00:00:00"/>
    <d v="2025-12-31T00:00:00"/>
    <n v="30540"/>
    <n v="178540"/>
    <n v="0"/>
    <n v="0"/>
    <n v="0"/>
  </r>
  <r>
    <n v="1231"/>
    <x v="0"/>
    <x v="32"/>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s v="No aplica"/>
    <s v="No aplica"/>
    <s v="2.3"/>
    <s v="Otorgar las coberturas a la tasa de interés a los hogares que cumplan con los requisitos que los habilite para ser beneficiarios del programa Mi Casa Ya."/>
    <x v="1"/>
    <s v="Ministerio de Vivienda, Ciudad y Territorio"/>
    <s v="MinVivienda"/>
    <s v="Vivienda, Ciudad y Territorio"/>
    <x v="6"/>
    <d v="2020-01-01T00:00:00"/>
    <d v="2025-12-31T00:00:00"/>
    <n v="25945"/>
    <n v="178540"/>
    <n v="0"/>
    <n v="0"/>
    <n v="0"/>
  </r>
  <r>
    <n v="1232"/>
    <x v="0"/>
    <x v="33"/>
    <s v="Declaración de Importancia Estratégica del Proyecto Capacitación de Recursos Humanos para la Investigación Nacional"/>
    <s v="No aplica"/>
    <s v="No aplica"/>
    <s v="1.4"/>
    <s v="Realizar el seguimiento y divulgación del avance del proyecto con sus dos componentes (formación y vinculación)."/>
    <x v="1"/>
    <s v="Ministerio de Ciencia Tecnología e Innovación"/>
    <s v="MinCiencias"/>
    <s v="Ciencia y Tecnología"/>
    <x v="1"/>
    <d v="2020-01-15T00:00:00"/>
    <d v="2022-12-31T00:00:00"/>
    <n v="2"/>
    <n v="4"/>
    <n v="0"/>
    <n v="0"/>
    <n v="0"/>
  </r>
  <r>
    <n v="1233"/>
    <x v="0"/>
    <x v="33"/>
    <s v="Declaración de Importancia Estratégica del Proyecto Capacitación de Recursos Humanos para la Investigación Nacional"/>
    <s v="No aplica"/>
    <s v="No aplica"/>
    <s v="1.2"/>
    <s v="Adelantar una evaluación de impacto de la inversión realizada por el gobierno nacional en materia de formación de alto nivel entre 2009 y 2016 en formación de alto nivel."/>
    <x v="0"/>
    <s v="Ministerio de Ciencia Tecnología e Innovación"/>
    <s v="MinCiencias"/>
    <s v="Ciencia y Tecnología"/>
    <x v="1"/>
    <d v="2020-01-01T00:00:00"/>
    <d v="2021-12-31T00:00:00"/>
    <n v="60"/>
    <n v="100"/>
    <n v="10"/>
    <n v="0.16666666666666666"/>
    <n v="0.1"/>
  </r>
  <r>
    <n v="1234"/>
    <x v="0"/>
    <x v="33"/>
    <s v="Declaración de Importancia Estratégica del Proyecto Capacitación de Recursos Humanos para la Investigación Nacional"/>
    <s v="No aplica"/>
    <s v="No aplica"/>
    <s v="1.3"/>
    <s v="Gestionar la autorización de vigencias futuras para la operación, mantenimiento y verificación de la ejecución del proyecto en su componente de formación."/>
    <x v="1"/>
    <s v="Ministerio de Ciencia Tecnología e Innovación"/>
    <s v="MinCiencias"/>
    <s v="Ciencia y Tecnología"/>
    <x v="1"/>
    <d v="2019-12-23T00:00:00"/>
    <d v="2022-12-31T00:00:00"/>
    <n v="83"/>
    <n v="100"/>
    <n v="0"/>
    <n v="0"/>
    <n v="0"/>
  </r>
  <r>
    <n v="1235"/>
    <x v="0"/>
    <x v="33"/>
    <s v="Declaración de Importancia Estratégica del Proyecto Capacitación de Recursos Humanos para la Investigación Nacional"/>
    <s v="No aplica"/>
    <s v="No aplica"/>
    <s v="2.2"/>
    <s v="Gestionar la autorización de vigencias futuras para la operación, mantenimiento y verificación de la ejecución del proyecto en su componente de vinculación."/>
    <x v="1"/>
    <s v="Ministerio de Ciencia Tecnología e Innovación"/>
    <s v="MinCiencias"/>
    <s v="Ciencia y Tecnología"/>
    <x v="1"/>
    <d v="2019-12-23T00:00:00"/>
    <d v="2020-12-31T00:00:00"/>
    <n v="100"/>
    <n v="100"/>
    <n v="66.599999999999994"/>
    <n v="0.66599999999999993"/>
    <n v="0.66599999999999993"/>
  </r>
  <r>
    <n v="1236"/>
    <x v="0"/>
    <x v="33"/>
    <s v="Declaración de Importancia Estratégica del Proyecto Capacitación de Recursos Humanos para la Investigación Nacional"/>
    <s v="No aplica"/>
    <s v="No aplica"/>
    <s v="1.1"/>
    <s v="Asignar créditos educativos 100% condonables para apoyar la formación de doctores en el exterior a través de convocatorias públicas. Estos créditos serán distribuidos de la siguiente forma: 80% para programas de formación doctoral STEM y hasta 20% para formación doctoral en áreas de economía naranja y otras."/>
    <x v="1"/>
    <s v="Ministerio de Ciencia Tecnología e Innovación"/>
    <s v="MinCiencias"/>
    <s v="Ciencia y Tecnología"/>
    <x v="1"/>
    <d v="2020-03-01T00:00:00"/>
    <d v="2022-12-31T00:00:00"/>
    <n v="702"/>
    <n v="1302"/>
    <n v="0"/>
    <n v="0"/>
    <n v="0"/>
  </r>
  <r>
    <n v="1237"/>
    <x v="0"/>
    <x v="33"/>
    <s v="Declaración de Importancia Estratégica del Proyecto Capacitación de Recursos Humanos para la Investigación Nacional"/>
    <s v="No aplica"/>
    <s v="No aplica"/>
    <s v="2.1"/>
    <s v="Realizar convocatorias públicas para facilitar la vinculación de doctores en distintas entidades del SNCTeI en las cuales se dará prioridad a aquellos que sean vinculados al sector empresarial, así como a entidades en ciudades diferentes a Bogotá, Medellín y Cali."/>
    <x v="2"/>
    <s v="Ministerio de Ciencia Tecnología e Innovación"/>
    <s v="MinCiencias"/>
    <s v="Ciencia y Tecnología"/>
    <x v="1"/>
    <d v="2020-03-01T00:00:00"/>
    <d v="2022-12-31T00:00:00"/>
    <n v="400"/>
    <n v="800"/>
    <n v="0"/>
    <n v="0"/>
    <n v="0"/>
  </r>
  <r>
    <n v="1238"/>
    <x v="0"/>
    <x v="34"/>
    <s v="Política Nacional Logística"/>
    <s v="No aplica"/>
    <s v="No aplica"/>
    <s v="2.9"/>
    <s v="Actualizar y publicar la batería de indicadores que permitan hacer seguimiento a la eficiencia operacional y de capacidad de las concesiones portuarias, así como a la estadística de carga por tipo de tráfico y tipo de carga, de manera mensual, con rezagos inferiores a un mes."/>
    <x v="2"/>
    <s v="Superintendencia de Puertos y Transporte"/>
    <s v="Supertransporte"/>
    <s v="Transporte"/>
    <x v="3"/>
    <d v="2020-01-13T00:00:00"/>
    <d v="2021-12-31T00:00:00"/>
    <n v="30"/>
    <n v="100"/>
    <n v="0"/>
    <n v="0"/>
    <n v="0"/>
  </r>
  <r>
    <n v="1239"/>
    <x v="0"/>
    <x v="34"/>
    <s v="Política Nacional Logística"/>
    <s v="No aplica"/>
    <s v="No aplica"/>
    <s v="2.12"/>
    <s v="Ajustar los planes maestros aeroportuarios de los aeropuertos que movilizan o tienen potencial de movilizar carga tanto domestica como internacional, en el marco de la actualización de los planes maestros aeroportuarios, para incluir las vías de acceso y conectividad con los principales corredores logísticos."/>
    <x v="2"/>
    <s v="Unidad Administrativa Especial de Aeronáutica Civil"/>
    <s v="Aerocivil"/>
    <s v="Transporte"/>
    <x v="3"/>
    <d v="2020-01-13T00:00:00"/>
    <d v="2023-12-31T00:00:00"/>
    <n v="20"/>
    <n v="100"/>
    <n v="0"/>
    <n v="0"/>
    <n v="0"/>
  </r>
  <r>
    <n v="1240"/>
    <x v="0"/>
    <x v="34"/>
    <s v="Política Nacional Logística"/>
    <s v="No aplica"/>
    <s v="No aplica"/>
    <s v="2.14"/>
    <s v="Definir el procedimiento de autorización y registro de proyectos que se clasifiquen como Infraestructura Logística Especializada, que permita promover el desarrollo de infraestructuras de conexión modal al interior del territorio nacional a través de la aprobación de un acto administrativo."/>
    <x v="2"/>
    <s v="Ministerio de Transporte"/>
    <s v="MinTransporte"/>
    <s v="Transporte"/>
    <x v="3"/>
    <d v="2020-01-13T00:00:00"/>
    <d v="2020-12-31T00:00:00"/>
    <n v="100"/>
    <n v="100"/>
    <n v="0"/>
    <n v="0"/>
    <n v="0"/>
  </r>
  <r>
    <n v="1241"/>
    <x v="0"/>
    <x v="34"/>
    <s v="Política Nacional Logística"/>
    <s v="No aplica"/>
    <s v="No aplica"/>
    <s v="2.21"/>
    <s v="Desarrollar los servicios informáticos que permitan interoperar el sistema de gestión de riesgos con las demás entidades de control de comercio exterior, con el propósito de facilitar el intercambio de información de gestión de riesgos en aras de mitigar los riesgos de contrabando, narcóticos y seguridad nacional."/>
    <x v="2"/>
    <s v="Policía Nacional"/>
    <s v="Policía"/>
    <s v="Defensa"/>
    <x v="24"/>
    <d v="2020-01-13T00:00:00"/>
    <d v="2024-12-31T00:00:00"/>
    <n v="30"/>
    <n v="100"/>
    <n v="20"/>
    <n v="0.66666666666666663"/>
    <n v="0.2"/>
  </r>
  <r>
    <n v="1242"/>
    <x v="0"/>
    <x v="34"/>
    <s v="Política Nacional Logística"/>
    <s v="No aplica"/>
    <s v="No aplica"/>
    <s v="2.19"/>
    <s v="Desarrollar los servicios informáticos que permitan interoperar el sistema de gestión de riesgos con las demás entidades de control de comercio exterior, con el propósito de facilitar el intercambio de información de gestión de riesgos en aras de mitigar los riesgos de sanidad agropecuaria y la inocuidad agroalimentaria."/>
    <x v="2"/>
    <s v="Instituto Colombiano Agropecuario"/>
    <s v="ICA"/>
    <s v="Agropecuario, Pesquero y Desarrollo Rural"/>
    <x v="7"/>
    <d v="2020-01-13T00:00:00"/>
    <d v="2024-12-31T00:00:00"/>
    <n v="30"/>
    <n v="100"/>
    <n v="0"/>
    <n v="0"/>
    <n v="0"/>
  </r>
  <r>
    <n v="1243"/>
    <x v="0"/>
    <x v="34"/>
    <s v="Política Nacional Logística"/>
    <s v="No aplica"/>
    <s v="No aplica"/>
    <s v="2.20"/>
    <s v="Desarrollar los servicios informáticos que permitan interoperar el sistema de gestión de riesgos con las demás entidades de control de comercio exterior, con el propósito de facilitar el intercambio de información de gestión de riesgos en aras de mitigar los riesgos sanitarios y de la defensa a la salud."/>
    <x v="2"/>
    <s v="Instituto Nacional de Vigilancia de Medicamentos y Alimentos"/>
    <s v="INVIMA"/>
    <s v="Salud y Protección Social"/>
    <x v="0"/>
    <d v="2020-01-13T00:00:00"/>
    <d v="2024-12-31T00:00:00"/>
    <n v="30"/>
    <n v="100"/>
    <n v="5"/>
    <n v="0.16666666666666666"/>
    <n v="0.05"/>
  </r>
  <r>
    <n v="1244"/>
    <x v="0"/>
    <x v="34"/>
    <s v="Política Nacional Logística"/>
    <s v="No aplica"/>
    <s v="No aplica"/>
    <s v="2.23"/>
    <s v="Desarrollar los Sistemas Informáticos Electrónicos para la solicitud del exportador autorizado y de las resoluciones de ajuste al valor permanente y origen. Así mismo, fortalecer el aplicativo de las solicitudes de resolución anticipada, como mecanismos de facilitación de comercio que permitan reducir los costos y tiempos logísticos en importación."/>
    <x v="2"/>
    <s v="Dirección de Impuestos y Aduanas Nacionales"/>
    <s v="DIAN"/>
    <s v="Hacienda y Crédito Público"/>
    <x v="2"/>
    <d v="2020-01-13T00:00:00"/>
    <d v="2024-12-31T00:00:00"/>
    <n v="30"/>
    <n v="100"/>
    <n v="0"/>
    <n v="0"/>
    <n v="0"/>
  </r>
  <r>
    <n v="1245"/>
    <x v="0"/>
    <x v="34"/>
    <s v="Política Nacional Logística"/>
    <s v="No aplica"/>
    <s v="No aplica"/>
    <s v="2.18"/>
    <s v="Desarrollar servicios informáticos que permitan interoperar el sistema de gestión de riesgos con las demás entidades de control de comercio exterior, con el propósito de facilitar el intercambio de información de gestión de riesgos en aras de mitigar los riesgos aduaneros."/>
    <x v="2"/>
    <s v="Dirección de Impuestos y Aduanas Nacionales"/>
    <s v="DIAN"/>
    <s v="Hacienda y Crédito Público"/>
    <x v="2"/>
    <d v="2020-01-13T00:00:00"/>
    <d v="2024-12-31T00:00:00"/>
    <n v="30"/>
    <n v="100"/>
    <n v="0"/>
    <n v="0"/>
    <n v="0"/>
  </r>
  <r>
    <n v="1246"/>
    <x v="0"/>
    <x v="34"/>
    <s v="Política Nacional Logística"/>
    <s v="No aplica"/>
    <s v="No aplica"/>
    <s v="3.17"/>
    <s v="Diseñar e implementar estrategias para fortalecer y actualizar los resultados de cierre de brechas de capital humano del sector logística."/>
    <x v="1"/>
    <s v="Ministerio de Trabajo"/>
    <s v="MinTrabajo"/>
    <s v="Trabajo"/>
    <x v="12"/>
    <d v="2020-01-13T00:00:00"/>
    <d v="2022-12-01T00:00:00"/>
    <n v="30"/>
    <n v="100"/>
    <n v="0"/>
    <n v="0"/>
    <n v="0"/>
  </r>
  <r>
    <n v="1247"/>
    <x v="0"/>
    <x v="34"/>
    <s v="Política Nacional Logística"/>
    <s v="No aplica"/>
    <s v="No aplica"/>
    <s v="2.11"/>
    <s v="Diseñar el plan estratégico de modernización de pasos de frontera fluviales para mejorar la oferta de infraestructura en las zonas de frontera fluvial."/>
    <x v="2"/>
    <s v="Ministerio de Relaciones Exteriores"/>
    <s v="Cancillería"/>
    <s v="Relaciones Exteriores"/>
    <x v="25"/>
    <d v="2020-01-13T00:00:00"/>
    <d v="2021-12-31T00:00:00"/>
    <n v="40"/>
    <n v="100"/>
    <n v="0"/>
    <n v="0"/>
    <n v="0"/>
  </r>
  <r>
    <n v="1248"/>
    <x v="0"/>
    <x v="34"/>
    <s v="Política Nacional Logística"/>
    <s v="No aplica"/>
    <s v="No aplica"/>
    <s v="3.15"/>
    <s v="Elaborar el plan estratégico para la promoción y masificación del uso de las TIC en logística para promover su uso en los procesos logísticos."/>
    <x v="2"/>
    <s v="Departamento Nacional de Planeación"/>
    <s v="DNP"/>
    <s v="Planeación"/>
    <x v="9"/>
    <d v="2020-01-13T00:00:00"/>
    <d v="2022-12-31T00:00:00"/>
    <n v="30"/>
    <n v="100"/>
    <n v="0"/>
    <n v="0"/>
    <n v="0"/>
  </r>
  <r>
    <n v="1249"/>
    <x v="0"/>
    <x v="34"/>
    <s v="Política Nacional Logística"/>
    <s v="No aplica"/>
    <s v="No aplica"/>
    <s v="2.16"/>
    <s v="Elaborar un documento de buenas prácticas para el desarrollo, mantenimiento y operación de sistemas de comunidad portuaria y aeroportuaria que promuevan la eficiencia en la operación logística de los terminales portuarias y aeroportuarias."/>
    <x v="2"/>
    <s v="Ministerio de Transporte"/>
    <s v="MinTransporte"/>
    <s v="Transporte"/>
    <x v="3"/>
    <d v="2020-01-13T00:00:00"/>
    <d v="2024-12-31T00:00:00"/>
    <n v="20"/>
    <n v="100"/>
    <n v="0"/>
    <n v="0"/>
    <n v="0"/>
  </r>
  <r>
    <n v="1250"/>
    <x v="0"/>
    <x v="34"/>
    <s v="Política Nacional Logística"/>
    <s v="No aplica"/>
    <s v="No aplica"/>
    <s v="3.14"/>
    <s v="Establecer metodologías de captura e instrumentos de medición sobre los indicadores del Observatorio Nacional de Logística en las temáticas de mercados y flujos, tejido empresarial, infraestructura de logística, costos, operación e impacto ambiental."/>
    <x v="2"/>
    <s v="Ministerio de Transporte"/>
    <s v="MinTransporte"/>
    <s v="Transporte"/>
    <x v="3"/>
    <d v="2020-01-13T00:00:00"/>
    <d v="2024-12-31T00:00:00"/>
    <n v="20"/>
    <n v="100"/>
    <n v="0"/>
    <n v="0"/>
    <n v="0"/>
  </r>
  <r>
    <n v="1251"/>
    <x v="0"/>
    <x v="34"/>
    <s v="Política Nacional Logística"/>
    <s v="No aplica"/>
    <s v="No aplica"/>
    <s v="3.5"/>
    <s v="Evaluar la viabilidad de que la Agencia Nacional de Seguridad Vial (ANSV) actualice la regulación técnica de todos los modos de transporte nacional a través del desarrollo de los estudios jurídicos de viabilidad, teniendo en cuenta la competencia de la ANSV."/>
    <x v="2"/>
    <s v="Ministerio de Transporte"/>
    <s v="MinTransporte"/>
    <s v="Transporte"/>
    <x v="3"/>
    <d v="2020-01-13T00:00:00"/>
    <d v="2022-12-31T00:00:00"/>
    <n v="35"/>
    <n v="100"/>
    <n v="0"/>
    <n v="0"/>
    <n v="0"/>
  </r>
  <r>
    <n v="1252"/>
    <x v="0"/>
    <x v="34"/>
    <s v="Política Nacional Logística"/>
    <s v="No aplica"/>
    <s v="No aplica"/>
    <s v="3.12"/>
    <s v="Implementar mejoras en el Registro Nacional de Despachos de Carga por Carretera (RNDC) para mejorar la calidad y la oportunidad de la información del sector transporte."/>
    <x v="1"/>
    <s v="Ministerio de Transporte"/>
    <s v="MinTransporte"/>
    <s v="Transporte"/>
    <x v="3"/>
    <d v="2020-01-13T00:00:00"/>
    <d v="2021-12-31T00:00:00"/>
    <n v="50"/>
    <n v="100"/>
    <n v="0"/>
    <n v="0"/>
    <n v="0"/>
  </r>
  <r>
    <n v="1253"/>
    <x v="0"/>
    <x v="34"/>
    <s v="Política Nacional Logística"/>
    <s v="No aplica"/>
    <s v="No aplica"/>
    <s v="2.29"/>
    <s v="Implementar un módulo de análisis y divulgación de tiempos y costos de las operaciones de importación y exportación en el Observatorio Nacional de Logística, que presente información periódica y que permita hacer seguimiento a los avances en materia de facilitación del comercio."/>
    <x v="2"/>
    <s v="Departamento Nacional de Planeación"/>
    <s v="DNP"/>
    <s v="Planeación"/>
    <x v="9"/>
    <d v="2020-01-13T00:00:00"/>
    <d v="2021-12-31T00:00:00"/>
    <n v="30"/>
    <n v="100"/>
    <n v="0"/>
    <n v="0"/>
    <n v="0"/>
  </r>
  <r>
    <n v="1254"/>
    <x v="0"/>
    <x v="34"/>
    <s v="Política Nacional Logística"/>
    <s v="No aplica"/>
    <s v="No aplica"/>
    <s v="3.11"/>
    <s v="Presentar la Encuesta Nacional Logística al proceso de evaluación de calidad estadística del Sistema Estadístico Nacional (el cual es llevado a cabo por el DANE)."/>
    <x v="1"/>
    <s v="Departamento Nacional de Planeación"/>
    <s v="DNP"/>
    <s v="Planeación"/>
    <x v="9"/>
    <d v="2020-01-13T00:00:00"/>
    <d v="2022-12-31T00:00:00"/>
    <n v="40"/>
    <n v="100"/>
    <n v="0"/>
    <n v="0"/>
    <n v="0"/>
  </r>
  <r>
    <n v="1255"/>
    <x v="0"/>
    <x v="34"/>
    <s v="Política Nacional Logística"/>
    <s v="No aplica"/>
    <s v="No aplica"/>
    <s v="3.16"/>
    <s v="Publicar, socializar y sensibilizar el catálogo de cualificaciones identificado en logística y transporte con el propósito de actualizar la oferta educativa y formativa en logística y de cerrar la brecha de pertinencia de capital humano."/>
    <x v="2"/>
    <s v="Ministerio de Educación Nacional"/>
    <s v="MinEducación"/>
    <s v="Educación"/>
    <x v="13"/>
    <d v="2020-01-13T00:00:00"/>
    <d v="2020-12-31T00:00:00"/>
    <n v="100"/>
    <n v="100"/>
    <n v="0"/>
    <n v="0"/>
    <n v="0"/>
  </r>
  <r>
    <n v="1256"/>
    <x v="0"/>
    <x v="34"/>
    <s v="Política Nacional Logística"/>
    <s v="No aplica"/>
    <s v="No aplica"/>
    <s v="3.2"/>
    <s v="Realizar un documento técnico de diseño de ajustes institucionales y gobernanza en las entidades que intervienen en los procesos de comercio exterior para promover la especialización funcional de las mismas."/>
    <x v="2"/>
    <s v="Departamento Nacional de Planeación"/>
    <s v="DNP"/>
    <s v="Planeación"/>
    <x v="9"/>
    <d v="2020-01-13T00:00:00"/>
    <d v="2020-12-31T00:00:00"/>
    <n v="100"/>
    <n v="100"/>
    <n v="30"/>
    <n v="0.3"/>
    <n v="0.3"/>
  </r>
  <r>
    <n v="1257"/>
    <x v="0"/>
    <x v="34"/>
    <s v="Política Nacional Logística"/>
    <s v="No aplica"/>
    <s v="No aplica"/>
    <s v="2.13"/>
    <s v="Realizar un estudio de factibilidad para una ILE de carácter aeroespacial para promover servicios de valor agregado a la carga aérea, con el propósito de promover la aglomeración de servicios logísticos a la carga y la oferta de servicios a la industria aeronáutica."/>
    <x v="2"/>
    <s v="Ministerio de Transporte"/>
    <s v="MinTransporte"/>
    <s v="Transporte"/>
    <x v="3"/>
    <d v="2020-01-13T00:00:00"/>
    <d v="2022-12-31T00:00:00"/>
    <n v="30"/>
    <n v="100"/>
    <n v="0"/>
    <n v="0"/>
    <n v="0"/>
  </r>
  <r>
    <n v="1258"/>
    <x v="0"/>
    <x v="34"/>
    <s v="Política Nacional Logística"/>
    <s v="No aplica"/>
    <s v="No aplica"/>
    <s v="2.15"/>
    <s v="Reglamentar los requisitos y el procedimiento de autorización de operaciones aduaneras en los proyectos Infraestructura Logística Especializada que se encuentren en operación, que permita promover el desarrollo de operaciones aduaneras en nodos de conexión modal al interior del territorio nacional a través de la aprobación de un acto administrativo."/>
    <x v="2"/>
    <s v="Dirección de Impuestos y Aduanas Nacionales"/>
    <s v="DIAN"/>
    <s v="Hacienda y Crédito Público"/>
    <x v="2"/>
    <d v="2020-01-13T00:00:00"/>
    <d v="2022-12-31T00:00:00"/>
    <n v="30"/>
    <n v="100"/>
    <n v="0"/>
    <n v="0"/>
    <n v="0"/>
  </r>
  <r>
    <n v="1259"/>
    <x v="0"/>
    <x v="34"/>
    <s v="Política Nacional Logística"/>
    <s v="No aplica"/>
    <s v="No aplica"/>
    <s v="3.6"/>
    <s v="Garantizar el funcionamiento del Comité de Logística y Comercio Exterior y sus comités temáticos (Comité temático de Facilitación de Comercio y Comité temático de Eficiencia en Modos e Intermodalidad) del Sistema Nacional de Competitividad e Innovación a través de, como mínimo, reuniones semestrales, con el fin de promover la coordinación interinstitucional, la integración público-privada y la toma de decisiones."/>
    <x v="1"/>
    <s v="Departamento Administrativo de la Presidencia de la República"/>
    <s v="DAPRE"/>
    <s v="Presidencia de la República"/>
    <x v="10"/>
    <d v="2020-01-13T00:00:00"/>
    <d v="2024-12-31T00:00:00"/>
    <n v="4"/>
    <n v="12"/>
    <n v="0"/>
    <n v="0"/>
    <n v="0"/>
  </r>
  <r>
    <n v="1260"/>
    <x v="0"/>
    <x v="34"/>
    <s v="Política Nacional Logística"/>
    <s v="No aplica"/>
    <s v="No aplica"/>
    <s v="3.8"/>
    <s v="Conformar las Alianzas Logística Regionales (ALR) para la promoción de la competitividad logística regional."/>
    <x v="2"/>
    <s v="Ministerio de Transporte"/>
    <s v="MinTransporte"/>
    <s v="Transporte"/>
    <x v="3"/>
    <d v="2020-01-13T00:00:00"/>
    <d v="2022-12-31T00:00:00"/>
    <n v="10"/>
    <n v="14"/>
    <n v="0"/>
    <n v="0"/>
    <n v="0"/>
  </r>
  <r>
    <n v="1261"/>
    <x v="0"/>
    <x v="34"/>
    <s v="Política Nacional Logística"/>
    <s v="No aplica"/>
    <s v="No aplica"/>
    <s v="3.7"/>
    <s v="Conformar las gerencias logísticas para brindar información oportuna sobre el estado de los corredores logísticos e incentivar mejores niveles de servicio."/>
    <x v="2"/>
    <s v="Ministerio de Transporte"/>
    <s v="MinTransporte"/>
    <s v="Transporte"/>
    <x v="3"/>
    <d v="2020-01-13T00:00:00"/>
    <d v="2022-12-31T00:00:00"/>
    <n v="4"/>
    <n v="7"/>
    <n v="0"/>
    <n v="0"/>
    <n v="0"/>
  </r>
  <r>
    <n v="1262"/>
    <x v="0"/>
    <x v="34"/>
    <s v="Política Nacional Logística"/>
    <s v="No aplica"/>
    <s v="No aplica"/>
    <s v="2.2"/>
    <s v="Actualizar el Plan de Ordenamiento Físico, Portuario y Ambiental de los litorales colombianos para contar con un instrumento de planeación de las actividades marítimo-portuarias con un énfasis en el uso eficiente y sostenible de los recursos naturales del país."/>
    <x v="1"/>
    <s v="Ministerio de Transporte"/>
    <s v="MinTransporte"/>
    <s v="Transporte"/>
    <x v="3"/>
    <d v="2020-01-13T00:00:00"/>
    <d v="2021-12-31T00:00:00"/>
    <n v="60"/>
    <n v="100"/>
    <n v="0"/>
    <n v="0"/>
    <n v="0"/>
  </r>
  <r>
    <n v="1263"/>
    <x v="0"/>
    <x v="34"/>
    <s v="Política Nacional Logística"/>
    <s v="No aplica"/>
    <s v="No aplica"/>
    <s v="3.13"/>
    <s v="Actualizar el Portal Logístico de Colombia publicando información sobre el desempeño en la operación de los corredores logísticos de importancia estratégica."/>
    <x v="2"/>
    <s v="Ministerio de Transporte"/>
    <s v="MinTransporte"/>
    <s v="Transporte"/>
    <x v="3"/>
    <d v="2020-01-13T00:00:00"/>
    <d v="2022-12-31T00:00:00"/>
    <n v="30"/>
    <n v="100"/>
    <n v="0"/>
    <n v="0"/>
    <n v="0"/>
  </r>
  <r>
    <n v="1264"/>
    <x v="0"/>
    <x v="34"/>
    <s v="Política Nacional Logística"/>
    <s v="No aplica"/>
    <s v="No aplica"/>
    <s v="2.10"/>
    <s v="Adoptar, a través de decreto, el modelo de desarrollo para Cenaf y Cebaf propuesto por el Programa Nacional de Servicio al Ciudadano para mejorar la oferta de infraestructura en las zonas de frontera terrestre."/>
    <x v="2"/>
    <s v="Ministerio de Relaciones Exteriores"/>
    <s v="Cancillería"/>
    <s v="Relaciones Exteriores"/>
    <x v="25"/>
    <d v="2020-01-13T00:00:00"/>
    <d v="2020-12-31T00:00:00"/>
    <n v="100"/>
    <n v="100"/>
    <n v="0"/>
    <n v="0"/>
    <n v="0"/>
  </r>
  <r>
    <n v="1265"/>
    <x v="0"/>
    <x v="34"/>
    <s v="Política Nacional Logística"/>
    <s v="No aplica"/>
    <s v="No aplica"/>
    <s v="2.8"/>
    <s v="Analizar y realizar los ajustes necesarios a la metodología de contraprestación para los contratos de concesión portuaria marítimos y fluviales, para promover la competitividad en el sector portuario."/>
    <x v="2"/>
    <s v="Ministerio de Transporte"/>
    <s v="MinTransporte"/>
    <s v="Transporte"/>
    <x v="3"/>
    <d v="2020-01-13T00:00:00"/>
    <d v="2022-12-31T00:00:00"/>
    <n v="30"/>
    <n v="100"/>
    <n v="0"/>
    <n v="0"/>
    <n v="0"/>
  </r>
  <r>
    <n v="1266"/>
    <x v="0"/>
    <x v="34"/>
    <s v="Política Nacional Logística"/>
    <s v="No aplica"/>
    <s v="No aplica"/>
    <s v="2.27"/>
    <s v="Establecer el documento técnico de política sectorial del sector postal, el cual contará con mecanismos para modernizar el sector postal colombiano."/>
    <x v="2"/>
    <s v="Ministerio de Tecnologías de la Información y las Comunicaciones"/>
    <s v="MinTIC"/>
    <s v="Tecnologías de la Información y las Comunicaciones"/>
    <x v="18"/>
    <d v="2020-01-13T00:00:00"/>
    <d v="2020-12-31T00:00:00"/>
    <n v="100"/>
    <n v="100"/>
    <n v="0"/>
    <n v="0"/>
    <n v="0"/>
  </r>
  <r>
    <n v="1267"/>
    <x v="0"/>
    <x v="34"/>
    <s v="Política Nacional Logística"/>
    <s v="No aplica"/>
    <s v="No aplica"/>
    <s v="2.22"/>
    <s v="Establecer un plan de promoción del uso de las declaraciones anticipadas como mecanismos de facilitación de comercio que permitan reducir los costos y tiempos logísticos en importación."/>
    <x v="2"/>
    <s v="Dirección de Impuestos y Aduanas Nacionales"/>
    <s v="DIAN"/>
    <s v="Hacienda y Crédito Público"/>
    <x v="2"/>
    <d v="2020-01-13T00:00:00"/>
    <d v="2022-12-31T00:00:00"/>
    <n v="30"/>
    <n v="100"/>
    <n v="0"/>
    <n v="0"/>
    <n v="0"/>
  </r>
  <r>
    <n v="1268"/>
    <x v="0"/>
    <x v="34"/>
    <s v="Política Nacional Logística"/>
    <s v="No aplica"/>
    <s v="No aplica"/>
    <s v="2.25"/>
    <s v="Expedir la reglamentación requerida para la inclusión de los distintos actores de la cadena logística al programa Operador Económico Autorizado (OEA), con el propósito de promover el incremento de empresas autorizadas para realizar operaciones de comercio exterior bajo este mecanismo."/>
    <x v="2"/>
    <s v="Dirección de Impuestos y Aduanas Nacionales"/>
    <s v="DIAN"/>
    <s v="Hacienda y Crédito Público"/>
    <x v="2"/>
    <d v="2020-01-13T00:00:00"/>
    <d v="2022-12-31T00:00:00"/>
    <n v="30"/>
    <n v="100"/>
    <n v="0"/>
    <n v="0"/>
    <n v="0"/>
  </r>
  <r>
    <n v="1269"/>
    <x v="0"/>
    <x v="34"/>
    <s v="Política Nacional Logística"/>
    <s v="No aplica"/>
    <s v="No aplica"/>
    <s v="2.6"/>
    <s v="Formular la nueva política tarifaria del sistema portuario del país para promover la competitividad del sector."/>
    <x v="2"/>
    <s v="Ministerio de Transporte"/>
    <s v="MinTransporte"/>
    <s v="Transporte"/>
    <x v="3"/>
    <d v="2020-01-13T00:00:00"/>
    <d v="2021-12-31T00:00:00"/>
    <n v="70"/>
    <n v="100"/>
    <n v="0"/>
    <n v="0"/>
    <n v="0"/>
  </r>
  <r>
    <n v="1270"/>
    <x v="0"/>
    <x v="34"/>
    <s v="Política Nacional Logística"/>
    <s v="No aplica"/>
    <s v="No aplica"/>
    <s v="2.26"/>
    <s v="Formular un plan de gestión para el reconocimiento mutuo del Operador Económico Autorizado (OEA) con las entidades de control de comercio exterior de los países priorizados para facilitar el comercio con estos destinos."/>
    <x v="2"/>
    <s v="Dirección de Impuestos y Aduanas Nacionales"/>
    <s v="DIAN"/>
    <s v="Hacienda y Crédito Público"/>
    <x v="2"/>
    <d v="2020-01-13T00:00:00"/>
    <d v="2022-12-31T00:00:00"/>
    <n v="30"/>
    <n v="100"/>
    <n v="0"/>
    <n v="0"/>
    <n v="0"/>
  </r>
  <r>
    <n v="1271"/>
    <x v="0"/>
    <x v="34"/>
    <s v="Política Nacional Logística"/>
    <s v="No aplica"/>
    <s v="No aplica"/>
    <s v="2.17"/>
    <s v="Fortalecer la Ventanilla Única de Comercio Exterior, con nuevas funcionales con el objetivo de reducir los tiempos en los servicios de la ventanilla."/>
    <x v="1"/>
    <s v="Ministerio de Comercio, Industria y Turismo"/>
    <s v="MinComercio"/>
    <s v="Comercio, Industria y Turismo"/>
    <x v="11"/>
    <d v="2020-01-13T00:00:00"/>
    <d v="2022-12-31T00:00:00"/>
    <n v="50"/>
    <n v="100"/>
    <n v="0"/>
    <n v="0"/>
    <n v="0"/>
  </r>
  <r>
    <n v="1272"/>
    <x v="0"/>
    <x v="34"/>
    <s v="Política Nacional Logística"/>
    <s v="No aplica"/>
    <s v="No aplica"/>
    <s v="2.28"/>
    <s v="Implementar el centro único de monitoreo y control de comercio exterior para el país, como una herramienta física y tecnológica que permita facilitar el seguimiento y control de la carga, el monitoreo a las inspecciones y limitar la discrecionalidad de los funcionarios en las instalaciones terminales de comercio exterior."/>
    <x v="2"/>
    <s v="Dirección de Impuestos y Aduanas Nacionales"/>
    <s v="DIAN"/>
    <s v="Hacienda y Crédito Público"/>
    <x v="2"/>
    <d v="2020-01-13T00:00:00"/>
    <d v="2024-12-31T00:00:00"/>
    <n v="20"/>
    <n v="100"/>
    <n v="0"/>
    <n v="0"/>
    <n v="0"/>
  </r>
  <r>
    <n v="1273"/>
    <x v="0"/>
    <x v="34"/>
    <s v="Política Nacional Logística"/>
    <s v="No aplica"/>
    <s v="No aplica"/>
    <s v="2.24"/>
    <s v="Implementar el laboratorio de aduanas y desarrollar los Sistemas Informáticos Electrónicos del laboratorio de aduanas, como medidas para el control del frause aduanero y la evasión fiscal."/>
    <x v="2"/>
    <s v="Dirección de Impuestos y Aduanas Nacionales"/>
    <s v="DIAN"/>
    <s v="Hacienda y Crédito Público"/>
    <x v="2"/>
    <d v="2020-01-13T00:00:00"/>
    <d v="2024-12-31T00:00:00"/>
    <n v="60"/>
    <n v="100"/>
    <n v="0"/>
    <n v="0"/>
    <n v="0"/>
  </r>
  <r>
    <n v="1274"/>
    <x v="0"/>
    <x v="34"/>
    <s v="Política Nacional Logística"/>
    <s v="No aplica"/>
    <s v="No aplica"/>
    <s v="3.1"/>
    <s v="Implementar las reformas institucionales tanto del Ministerio de Transporte como de sus entidades adscritas o vinculadas a través de la modificación de los decretos de funciones y estructura vigentes, para promover la especialización funcional de las entidades y el fortalecimiento técnico de la Oficina Asesora de Planeación, así como de los componentes de logística y regulación a través del fortalecimiento técnico de la Oficina de Regulación Económica."/>
    <x v="2"/>
    <s v="Ministerio de Transporte"/>
    <s v="MinTransporte"/>
    <s v="Transporte"/>
    <x v="3"/>
    <d v="2020-01-13T00:00:00"/>
    <d v="2022-12-31T00:00:00"/>
    <n v="35"/>
    <n v="100"/>
    <n v="0"/>
    <n v="0"/>
    <n v="0"/>
  </r>
  <r>
    <n v="1275"/>
    <x v="0"/>
    <x v="34"/>
    <s v="Política Nacional Logística"/>
    <s v="No aplica"/>
    <s v="No aplica"/>
    <s v="3.4"/>
    <s v="Modificar los decretos de estructura y funciones de la Comisión de Regulación de Infraestructura y Transporte (CRIT), para que sea la entidad encargada de la regulación económica y técnica del transporte y la logística."/>
    <x v="2"/>
    <s v="Ministerio de Transporte"/>
    <s v="MinTransporte"/>
    <s v="Transporte"/>
    <x v="3"/>
    <d v="2020-01-13T00:00:00"/>
    <d v="2022-12-31T00:00:00"/>
    <n v="25"/>
    <n v="100"/>
    <n v="0"/>
    <n v="0"/>
    <n v="0"/>
  </r>
  <r>
    <n v="1276"/>
    <x v="0"/>
    <x v="34"/>
    <s v="Política Nacional Logística"/>
    <s v="No aplica"/>
    <s v="No aplica"/>
    <s v="3.3"/>
    <s v="Modificar los decretos de estructura y funciones de la Unidad de Planeación de Infraestructura de Transporte (UPIT), para que sea la entidad encargada de la planeación de la infraestructura y los servicios de transporte y logística, del monitoreo de la eficiencia del sector y de la revisión de la pertinencia de incluir las iniciativas en el portafolio de proyectos de infraestructura intermodal de transporte."/>
    <x v="2"/>
    <s v="Ministerio de Transporte"/>
    <s v="MinTransporte"/>
    <s v="Transporte"/>
    <x v="3"/>
    <d v="2020-01-13T00:00:00"/>
    <d v="2022-12-31T00:00:00"/>
    <n v="25"/>
    <n v="100"/>
    <n v="0"/>
    <n v="0"/>
    <n v="0"/>
  </r>
  <r>
    <n v="1277"/>
    <x v="0"/>
    <x v="34"/>
    <s v="Política Nacional Logística"/>
    <s v="No aplica"/>
    <s v="No aplica"/>
    <s v="3.9"/>
    <s v="Realizar ajustes metodológicos en los módulos de análisis de datos, visores geográficos, big data del Observatorio Nacional de Logística para consolidar y divulgar la información en logística."/>
    <x v="1"/>
    <s v="Departamento Nacional de Planeación"/>
    <s v="DNP"/>
    <s v="Planeación"/>
    <x v="9"/>
    <d v="2020-01-13T00:00:00"/>
    <d v="2021-12-31T00:00:00"/>
    <n v="50"/>
    <n v="100"/>
    <n v="0"/>
    <n v="0"/>
    <n v="0"/>
  </r>
  <r>
    <n v="1278"/>
    <x v="0"/>
    <x v="34"/>
    <s v="Política Nacional Logística"/>
    <s v="No aplica"/>
    <s v="No aplica"/>
    <s v="3.10"/>
    <s v="Aplicar la Encuesta Nacional Logística para medir y caracterizar la evolución del desempeño logístico de las empresas privadas del país."/>
    <x v="2"/>
    <s v="Departamento Nacional de Planeación"/>
    <s v="DNP"/>
    <s v="Planeación"/>
    <x v="9"/>
    <d v="2020-01-13T00:00:00"/>
    <d v="2024-12-31T00:00:00"/>
    <n v="2"/>
    <n v="4"/>
    <n v="1"/>
    <n v="0.5"/>
    <n v="0.25"/>
  </r>
  <r>
    <n v="1279"/>
    <x v="0"/>
    <x v="34"/>
    <s v="Política Nacional Logística"/>
    <s v="No aplica"/>
    <s v="No aplica"/>
    <s v="1.13"/>
    <s v="Actualizar la normatividad técnica de operación de los equipos de transporte del modo férreo para la importación material rodante en el modo férreo, así como, de elementos de la superestructura, electrificación y señalización y comunicaciones que permitan reducción de costos operacionales."/>
    <x v="2"/>
    <s v="Ministerio de Transporte"/>
    <s v="MinTransporte"/>
    <s v="Transporte"/>
    <x v="3"/>
    <d v="2020-01-13T00:00:00"/>
    <d v="2023-12-31T00:00:00"/>
    <n v="25"/>
    <n v="100"/>
    <n v="0"/>
    <n v="0"/>
    <n v="0"/>
  </r>
  <r>
    <n v="1280"/>
    <x v="0"/>
    <x v="34"/>
    <s v="Política Nacional Logística"/>
    <s v="No aplica"/>
    <s v="No aplica"/>
    <s v="1.1"/>
    <s v="Definir los lineamientos de logística urbana y rural para municipios, distritos y áreas metropolitanas, para optimizar las operaciones logísticas en las aglomeraciones urbanas y promover territorios competitivos a través del uso eficiente de la infraestructura."/>
    <x v="2"/>
    <s v="Ministerio de Transporte"/>
    <s v="MinTransporte"/>
    <s v="Transporte"/>
    <x v="3"/>
    <d v="2020-01-13T00:00:00"/>
    <d v="2022-12-31T00:00:00"/>
    <n v="30"/>
    <n v="100"/>
    <n v="0"/>
    <n v="0"/>
    <n v="0"/>
  </r>
  <r>
    <n v="1281"/>
    <x v="0"/>
    <x v="34"/>
    <s v="Política Nacional Logística"/>
    <s v="No aplica"/>
    <s v="No aplica"/>
    <s v="2.7"/>
    <s v="Desarrollar e implementar la Ventanilla Única Marítima, como una herramienta de intercambio electrónico de datos que permita facilitar la operación de transporte marítimo simplificando y minimizando las formalidades, documentos requeridos y procesos asociados con el arribo, estadía (inspección, tránsito, operación de carga, transbordo, etc.) y salida de buques en las zonas portuarias."/>
    <x v="2"/>
    <s v="Dirección General Marítima"/>
    <s v="DIMAR"/>
    <s v="Defensa"/>
    <x v="24"/>
    <d v="2020-01-13T00:00:00"/>
    <d v="2021-12-31T00:00:00"/>
    <n v="60"/>
    <n v="100"/>
    <n v="0"/>
    <n v="0"/>
    <n v="0"/>
  </r>
  <r>
    <n v="1282"/>
    <x v="0"/>
    <x v="34"/>
    <s v="Política Nacional Logística"/>
    <s v="No aplica"/>
    <s v="No aplica"/>
    <s v="2.3"/>
    <s v="Diseñar el programa de mantenimiento sostenible de los accesos marítimos que permita generar ahorros en tiempo en el tránsito de los accesos marítimos y garantizar niveles de servicio competitivos."/>
    <x v="1"/>
    <s v="Ministerio de Transporte"/>
    <s v="MinTransporte"/>
    <s v="Transporte"/>
    <x v="3"/>
    <d v="2020-01-13T00:00:00"/>
    <d v="2021-12-31T00:00:00"/>
    <n v="60"/>
    <n v="100"/>
    <n v="0"/>
    <n v="0"/>
    <n v="0"/>
  </r>
  <r>
    <n v="1283"/>
    <x v="0"/>
    <x v="34"/>
    <s v="Política Nacional Logística"/>
    <s v="No aplica"/>
    <s v="No aplica"/>
    <s v="1.15"/>
    <s v="Diseñar un esquema de promoción de los modos de transporte férreo, fluvial y aéreo nacional, con el fin de identificar cargas de retorno que permitan disminuir los costos operacionales."/>
    <x v="2"/>
    <s v="Ministerio de Transporte"/>
    <s v="MinTransporte"/>
    <s v="Transporte"/>
    <x v="3"/>
    <d v="2020-01-13T00:00:00"/>
    <d v="2022-12-31T00:00:00"/>
    <n v="30"/>
    <n v="100"/>
    <n v="0"/>
    <n v="0"/>
    <n v="0"/>
  </r>
  <r>
    <n v="1284"/>
    <x v="0"/>
    <x v="34"/>
    <s v="Política Nacional Logística"/>
    <s v="No aplica"/>
    <s v="No aplica"/>
    <s v="1.9"/>
    <s v="Diseñar un plan agrologístico con estrategias para la promoción de servicios logísticos de valor agregado, la reducción de costos y tiempos logísticos en las cadenas productivas agrícolas y agropecuarias, para promover el desarrollo del sector agrícola y agropecuario."/>
    <x v="2"/>
    <s v="Ministerio de Agricultura y Desarrollo Rural"/>
    <s v="MinAgricultura"/>
    <s v="Agropecuario, Pesquero y Desarrollo Rural"/>
    <x v="7"/>
    <d v="2020-01-13T00:00:00"/>
    <d v="2020-12-31T00:00:00"/>
    <n v="100"/>
    <n v="100"/>
    <n v="0"/>
    <n v="0"/>
    <n v="0"/>
  </r>
  <r>
    <n v="1285"/>
    <x v="0"/>
    <x v="34"/>
    <s v="Política Nacional Logística"/>
    <s v="No aplica"/>
    <s v="No aplica"/>
    <s v="1.6"/>
    <s v="Diseñar un plan estratégico en logística de transporte aéreo nacional, con el fin de promover movimiento de carga del modo aéreo a precios competitivos."/>
    <x v="2"/>
    <s v="Ministerio de Transporte"/>
    <s v="MinTransporte"/>
    <s v="Transporte"/>
    <x v="3"/>
    <d v="2020-01-13T00:00:00"/>
    <d v="2022-12-31T00:00:00"/>
    <n v="25"/>
    <n v="100"/>
    <n v="0"/>
    <n v="0"/>
    <n v="0"/>
  </r>
  <r>
    <n v="1286"/>
    <x v="0"/>
    <x v="34"/>
    <s v="Política Nacional Logística"/>
    <s v="No aplica"/>
    <s v="No aplica"/>
    <s v="1.12"/>
    <s v="Diseñar un programa de asistencia técnica para la estructuración de modelos de costos de operación en cada modo de transporte, con el objetivo de generar herramientas para medición de costos en la operación de transporte al servicio del sector privado."/>
    <x v="2"/>
    <s v="Ministerio de Transporte"/>
    <s v="MinTransporte"/>
    <s v="Transporte"/>
    <x v="3"/>
    <d v="2022-01-01T00:00:00"/>
    <d v="2024-12-31T00:00:00"/>
    <n v="0"/>
    <n v="100"/>
    <n v="0"/>
    <n v="0"/>
    <n v="0"/>
  </r>
  <r>
    <n v="1287"/>
    <x v="0"/>
    <x v="34"/>
    <s v="Política Nacional Logística"/>
    <s v="No aplica"/>
    <s v="No aplica"/>
    <s v="1.5"/>
    <s v="Diseñar un proyecto tipo de muelles y embarcaderos para pasajeros y mercancías y un proyecto para carga, que permita a los gobiernos municipales y departamentales contar con herramientas técnicas para complementar la modernización de la infraestructura."/>
    <x v="2"/>
    <s v="Ministerio de Transporte"/>
    <s v="MinTransporte"/>
    <s v="Transporte"/>
    <x v="3"/>
    <d v="2020-01-13T00:00:00"/>
    <d v="2022-12-31T00:00:00"/>
    <n v="25"/>
    <n v="100"/>
    <n v="0"/>
    <n v="0"/>
    <n v="0"/>
  </r>
  <r>
    <n v="1288"/>
    <x v="0"/>
    <x v="34"/>
    <s v="Política Nacional Logística"/>
    <s v="No aplica"/>
    <s v="No aplica"/>
    <s v="2.4"/>
    <s v="Establecer dentro de los requisitos de permiso portuario o aeroportuario las especificaciones de infraestructura y operación de las Zonas Únicas de Inspección (ZUI) para optimizar los movimientos de carga dentro de las instalaciones portuarias y aeroportuarias."/>
    <x v="2"/>
    <s v="Ministerio de Transporte"/>
    <s v="MinTransporte"/>
    <s v="Transporte"/>
    <x v="3"/>
    <d v="2020-01-13T00:00:00"/>
    <d v="2021-12-31T00:00:00"/>
    <n v="35"/>
    <n v="100"/>
    <n v="0"/>
    <n v="0"/>
    <n v="0"/>
  </r>
  <r>
    <n v="1289"/>
    <x v="0"/>
    <x v="34"/>
    <s v="Política Nacional Logística"/>
    <s v="No aplica"/>
    <s v="No aplica"/>
    <s v="1.8"/>
    <s v="Estructurar un proyecto tipo de Infraestructura Logística Agropecuaria (ILA) con el propósito de promover el desarrollo de infraestructura logística en el sector agrícola y agropecuario."/>
    <x v="2"/>
    <s v="Departamento Nacional de Planeación"/>
    <s v="DNP"/>
    <s v="Planeación"/>
    <x v="9"/>
    <d v="2020-01-13T00:00:00"/>
    <d v="2020-12-31T00:00:00"/>
    <n v="100"/>
    <n v="100"/>
    <n v="0"/>
    <n v="0"/>
    <n v="0"/>
  </r>
  <r>
    <n v="1290"/>
    <x v="0"/>
    <x v="34"/>
    <s v="Política Nacional Logística"/>
    <s v="No aplica"/>
    <s v="No aplica"/>
    <s v="1.17"/>
    <s v="Formular el procedimiento estándar para la autorización temporal de la circulación de vehículos de transporte de carga extrapesada y extradimensionada con el propósito de aumentar la capacidad de carga con sistemas de vehículos más eficientes y a menores costos de transporte."/>
    <x v="2"/>
    <s v="Ministerio de Transporte"/>
    <s v="MinTransporte"/>
    <s v="Transporte"/>
    <x v="3"/>
    <d v="2020-06-01T00:00:00"/>
    <d v="2022-12-31T00:00:00"/>
    <n v="30"/>
    <n v="100"/>
    <n v="0"/>
    <n v="0"/>
    <n v="0"/>
  </r>
  <r>
    <n v="1291"/>
    <x v="0"/>
    <x v="34"/>
    <s v="Política Nacional Logística"/>
    <s v="No aplica"/>
    <s v="No aplica"/>
    <s v="1.2"/>
    <s v="Formular un programa para la construcción y mejoramiento de accesos y pasos urbanos en ciudades priorizadas localizadas en los corredores logísticos de importancia estratégica, para mejorar las condiciones operacionales y de velocidad en el acceso y paso por ciudades."/>
    <x v="2"/>
    <s v="Ministerio de Transporte"/>
    <s v="MinTransporte"/>
    <s v="Transporte"/>
    <x v="3"/>
    <d v="2020-01-13T00:00:00"/>
    <d v="2022-12-31T00:00:00"/>
    <n v="50"/>
    <n v="100"/>
    <n v="0"/>
    <n v="0"/>
    <n v="0"/>
  </r>
  <r>
    <n v="1292"/>
    <x v="0"/>
    <x v="34"/>
    <s v="Política Nacional Logística"/>
    <s v="No aplica"/>
    <s v="No aplica"/>
    <s v="2.5"/>
    <s v="Formular los planes maestros portuarios en cada una de las nueve zonas portuarias con una visión de desarrollo entre 10 y 20 años bajo criterios de eficiencia en el uso del espacio marino, costero y fluvial y en armonía con los instrumentos de ordenamiento territorial y ambiental."/>
    <x v="2"/>
    <s v="Ministerio de Transporte"/>
    <s v="MinTransporte"/>
    <s v="Transporte"/>
    <x v="3"/>
    <d v="2020-01-13T00:00:00"/>
    <d v="2024-12-31T00:00:00"/>
    <n v="1"/>
    <n v="9"/>
    <n v="0"/>
    <n v="0"/>
    <n v="0"/>
  </r>
  <r>
    <n v="1293"/>
    <x v="0"/>
    <x v="34"/>
    <s v="Política Nacional Logística"/>
    <s v="No aplica"/>
    <s v="No aplica"/>
    <s v="1.14"/>
    <s v="Actualizar la normatividad técnica de los equipos de transporte del modo fluvial teniendo en cuenta las características de cada cuenta y región para impulsar la modernización y repotenciación de la flota fluvial."/>
    <x v="2"/>
    <s v="Ministerio de Transporte"/>
    <s v="MinTransporte"/>
    <s v="Transporte"/>
    <x v="3"/>
    <d v="2020-01-13T00:00:00"/>
    <d v="2022-12-31T00:00:00"/>
    <n v="45"/>
    <n v="100"/>
    <n v="0"/>
    <n v="0"/>
    <n v="0"/>
  </r>
  <r>
    <n v="1294"/>
    <x v="0"/>
    <x v="34"/>
    <s v="Política Nacional Logística"/>
    <s v="No aplica"/>
    <s v="No aplica"/>
    <s v="1.10"/>
    <s v="Actualizar y armonizar la normatividad para la habilitación de empresas de transporte de carga en los diferentes modos, tomando como referencia la metodología de Análisis de Impacto Normativo, con el fin de promover la modernización empresarial de la prestación de los servicios de transporte y de simplificar la regulación del sector."/>
    <x v="2"/>
    <s v="Ministerio de Transporte"/>
    <s v="MinTransporte"/>
    <s v="Transporte"/>
    <x v="3"/>
    <d v="2020-01-13T00:00:00"/>
    <d v="2022-12-31T00:00:00"/>
    <n v="40"/>
    <n v="100"/>
    <n v="0"/>
    <n v="0"/>
    <n v="0"/>
  </r>
  <r>
    <n v="1295"/>
    <x v="0"/>
    <x v="34"/>
    <s v="Política Nacional Logística"/>
    <s v="No aplica"/>
    <s v="No aplica"/>
    <s v="1.11"/>
    <s v="Actualizar y armonizar la política tarifaria de los servicios de transporte de carga en los modos carretero, férreo y fluvial, con el propósito de promover sistemas de transporte competitivos y complementarios, bajo los principios de libertad de mercado y protección a la competencia."/>
    <x v="2"/>
    <s v="Ministerio de Transporte"/>
    <s v="MinTransporte"/>
    <s v="Transporte"/>
    <x v="3"/>
    <d v="2020-01-13T00:00:00"/>
    <d v="2021-12-31T00:00:00"/>
    <n v="40"/>
    <n v="100"/>
    <n v="0"/>
    <n v="0"/>
    <n v="0"/>
  </r>
  <r>
    <n v="1296"/>
    <x v="0"/>
    <x v="34"/>
    <s v="Política Nacional Logística"/>
    <s v="No aplica"/>
    <s v="No aplica"/>
    <s v="1.4"/>
    <s v="Diseñar un plan de modernización de la infraestructura fluvial que incluya los mecanismos financieros para la reactivación de los corredores estratégicos y los puertos fluviales nacionales y regionales, con el objetivo de mejorar la dotación de infraestructura de transporte fluvial del país."/>
    <x v="2"/>
    <s v="Ministerio de Transporte"/>
    <s v="MinTransporte"/>
    <s v="Transporte"/>
    <x v="3"/>
    <d v="2020-01-13T00:00:00"/>
    <d v="2022-12-31T00:00:00"/>
    <n v="25"/>
    <n v="100"/>
    <n v="0"/>
    <n v="0"/>
    <n v="0"/>
  </r>
  <r>
    <n v="1297"/>
    <x v="0"/>
    <x v="34"/>
    <s v="Política Nacional Logística"/>
    <s v="No aplica"/>
    <s v="No aplica"/>
    <s v="1.7"/>
    <s v="Diseñar un plan estratégico para la promoción y desarrollo de infraestructuras logísticas especializadas (ILE), para promover conexiones modales eficientes."/>
    <x v="2"/>
    <s v="Departamento Nacional de Planeación"/>
    <s v="DNP"/>
    <s v="Planeación"/>
    <x v="9"/>
    <d v="2020-01-13T00:00:00"/>
    <d v="2020-12-31T00:00:00"/>
    <n v="100"/>
    <n v="100"/>
    <n v="0"/>
    <n v="0"/>
    <n v="0"/>
  </r>
  <r>
    <n v="1298"/>
    <x v="0"/>
    <x v="34"/>
    <s v="Política Nacional Logística"/>
    <s v="No aplica"/>
    <s v="No aplica"/>
    <s v="1.18"/>
    <s v="Elaborar un documento técnico con las estrategias para la reactivación y modernización de la infraestructura y los equipos destinados a la operación del transporte marítimo nacional o cabotaje con el objetivo de promover el desarrollo del transporte marítimo nacional o cabotaje."/>
    <x v="2"/>
    <s v="Ministerio de Transporte"/>
    <s v="MinTransporte"/>
    <s v="Transporte"/>
    <x v="3"/>
    <d v="2020-01-13T00:00:00"/>
    <d v="2022-12-31T00:00:00"/>
    <n v="30"/>
    <n v="100"/>
    <n v="0"/>
    <n v="0"/>
    <n v="0"/>
  </r>
  <r>
    <n v="1299"/>
    <x v="0"/>
    <x v="34"/>
    <s v="Política Nacional Logística"/>
    <s v="No aplica"/>
    <s v="No aplica"/>
    <s v="1.3"/>
    <s v="Formular el documento de política sectorial de reactivación y promoción del transporte ferroviario, con el propósito de reactivar y modernizar el modo de transporte férreo."/>
    <x v="2"/>
    <s v="Departamento Nacional de Planeación"/>
    <s v="DNP"/>
    <s v="Planeación"/>
    <x v="9"/>
    <d v="2020-01-13T00:00:00"/>
    <d v="2020-12-31T00:00:00"/>
    <n v="100"/>
    <n v="100"/>
    <n v="0"/>
    <n v="0"/>
    <n v="0"/>
  </r>
  <r>
    <n v="1300"/>
    <x v="0"/>
    <x v="34"/>
    <s v="Política Nacional Logística"/>
    <s v="No aplica"/>
    <s v="No aplica"/>
    <s v="2.1"/>
    <s v="Formular un plan de expansión portuaria que defina la visión de desarrollo del sistema portuario a 2040, con el objetivo de actualizar los lineamientos de política y las directrices de desarrollo de la infraestructura portuaria del país."/>
    <x v="2"/>
    <s v="Ministerio de Transporte"/>
    <s v="MinTransporte"/>
    <s v="Transporte"/>
    <x v="3"/>
    <d v="2020-01-13T00:00:00"/>
    <d v="2021-12-31T00:00:00"/>
    <n v="60"/>
    <n v="100"/>
    <n v="0"/>
    <n v="0"/>
    <n v="0"/>
  </r>
  <r>
    <n v="1301"/>
    <x v="0"/>
    <x v="34"/>
    <s v="Política Nacional Logística"/>
    <s v="No aplica"/>
    <s v="No aplica"/>
    <s v="1.16"/>
    <s v="Realizar los estudios técnicos para determinar la viabilidad de circulación de los Vehículos Combinados de Carga (VCC) y de los vehículos extradimensionados por vías específicas del territorio nacional."/>
    <x v="2"/>
    <s v="Ministerio de Transporte"/>
    <s v="MinTransporte"/>
    <s v="Transporte"/>
    <x v="3"/>
    <d v="2020-01-13T00:00:00"/>
    <d v="2022-12-31T00:00:00"/>
    <n v="35"/>
    <n v="100"/>
    <n v="0"/>
    <n v="0"/>
    <n v="0"/>
  </r>
  <r>
    <n v="1302"/>
    <x v="0"/>
    <x v="35"/>
    <s v="Política de Desarrollo Espacial: Condiciones Habilitantes para el Impulso de la Competitividad Nacional"/>
    <s v="No aplica"/>
    <s v="No aplica"/>
    <s v="2.2"/>
    <s v="Diseñar una estrategia para dar a conocer e incentivar el uso de los mecanismos de apoyo financiero existentes en el país que pueden ser aprovechados en proyectos de emprendimiento e innovación en el sector espacial. (Línea de acción 2.1)."/>
    <x v="2"/>
    <s v="Banco de Comercio Exterior S.A"/>
    <s v="Bancóldex"/>
    <s v="Comercio, Industria y Turismo"/>
    <x v="11"/>
    <d v="2020-02-01T00:00:00"/>
    <d v="2020-09-30T00:00:00"/>
    <n v="100"/>
    <n v="100"/>
    <n v="0"/>
    <n v="0"/>
    <n v="0"/>
  </r>
  <r>
    <n v="1303"/>
    <x v="0"/>
    <x v="35"/>
    <s v="Política de Desarrollo Espacial: Condiciones Habilitantes para el Impulso de la Competitividad Nacional"/>
    <s v="No aplica"/>
    <s v="No aplica"/>
    <s v="2.1"/>
    <s v="Elaborar un estudio sobre el estado de la innovación y el emprendimiento en temas espaciales, en el que se identifiquen las barreras a la luz de las particularidades del desarrollo empresarial espacial para el acceso a los actuales instrumentos de innovación y emprendimiento con los que cuenta el país y los contemplados en el Documento CONPES 3866 de 2016 Política Nacional de Desarrollo Productivo. El estudio propondrá estrategias para superar las barreras identificadas. (Línea de acción 2.1)."/>
    <x v="2"/>
    <s v="Departamento Nacional de Planeación"/>
    <s v="DNP"/>
    <s v="Planeación"/>
    <x v="9"/>
    <d v="2020-02-01T00:00:00"/>
    <d v="2020-09-30T00:00:00"/>
    <n v="100"/>
    <n v="100"/>
    <n v="33.299999999999997"/>
    <n v="0.33299999999999996"/>
    <n v="0.33299999999999996"/>
  </r>
  <r>
    <n v="1304"/>
    <x v="0"/>
    <x v="35"/>
    <s v="Política de Desarrollo Espacial: Condiciones Habilitantes para el Impulso de la Competitividad Nacional"/>
    <s v="No aplica"/>
    <s v="No aplica"/>
    <s v="2.9"/>
    <s v="Diseñar e implementar una estrategia de fortalecimiento de la cadena de suministro de los sectores de industrias del movimiento, que potencialmente contemple el desarrollo de tecnologías espaciales. Esta estrategia debe tener en cuenta los diagnósticos que se han desarrollado en industrias afines como la del sector aeronáutico y además debe incorporar la estimación de brechas de capacidades y el estudio de cadena de valor identificadas en la línea de acción 1.1. (Línea de acción 2.2.)."/>
    <x v="1"/>
    <s v="Ministerio de Comercio, Industria y Turismo"/>
    <s v="MinComercio"/>
    <s v="Comercio, Industria y Turismo"/>
    <x v="11"/>
    <d v="2020-02-01T00:00:00"/>
    <d v="2020-12-31T00:00:00"/>
    <n v="100"/>
    <n v="100"/>
    <n v="51.3"/>
    <n v="0.51300000000000001"/>
    <n v="0.51300000000000001"/>
  </r>
  <r>
    <n v="1305"/>
    <x v="0"/>
    <x v="35"/>
    <s v="Política de Desarrollo Espacial: Condiciones Habilitantes para el Impulso de la Competitividad Nacional"/>
    <s v="No aplica"/>
    <s v="No aplica"/>
    <s v="2.11"/>
    <s v="Diseñar e implementar una estrategia de socialización que permita promover la vinculación de las empresas de productos y servicios satelitales a la plataforma de emparejamiento desarrollada por esta cartera en el marco del Documento CONPES 3866 Política Nacional de Desarrollo Productivo. Esta plataforma contendrá el registro de empresas compradoras y sus necesidades de insumos y bienes intermedios y según las directrices del mismo CONPES 3866, este sistema será el único de esta naturaleza de iniciativa del Gobierno nacional para este fin. (Línea de acción 2.3.)."/>
    <x v="2"/>
    <s v="Ministerio de Comercio, Industria y Turismo"/>
    <s v="MinComercio"/>
    <s v="Comercio, Industria y Turismo"/>
    <x v="11"/>
    <d v="2020-02-01T00:00:00"/>
    <d v="2021-12-31T00:00:00"/>
    <n v="50"/>
    <n v="100"/>
    <n v="0"/>
    <n v="0"/>
    <n v="0"/>
  </r>
  <r>
    <n v="1306"/>
    <x v="0"/>
    <x v="35"/>
    <s v="Política de Desarrollo Espacial: Condiciones Habilitantes para el Impulso de la Competitividad Nacional"/>
    <s v="No aplica"/>
    <s v="No aplica"/>
    <s v="2.7"/>
    <s v="Diseñar e implementar una estrategia para el cierre de brechas de capacidades, conocimiento, redes e infraestructura con respecto a estándares internacionales de países emergentes en temas espaciales y con respecto al desarrollo potencial de la industria espacial en el país. (Línea de acción 2.2.)."/>
    <x v="0"/>
    <s v="Ministerio de Ciencia Tecnología e Innovación"/>
    <s v="MinCiencias"/>
    <s v="Ciencia y Tecnología"/>
    <x v="1"/>
    <d v="2020-02-01T00:00:00"/>
    <d v="2020-09-30T00:00:00"/>
    <n v="100"/>
    <n v="100"/>
    <n v="0"/>
    <n v="0"/>
    <n v="0"/>
  </r>
  <r>
    <n v="1307"/>
    <x v="0"/>
    <x v="35"/>
    <s v="Política de Desarrollo Espacial: Condiciones Habilitantes para el Impulso de la Competitividad Nacional"/>
    <s v="No aplica"/>
    <s v="No aplica"/>
    <s v="2.10"/>
    <s v="Diseñar e implementar, en coordinación con las entidades que correspondan, una estrategia de apropiación de conocimiento de las tecnologías espaciales y satelitales en el sector público, tanto a nivel nacional como regional. Esta estrategia debe ser diferenciada de acuerdo con el tipo de actividad gubernamental y el tipo de actividad económica de las empresas. (Línea de acción 2.3.)."/>
    <x v="1"/>
    <s v="Ministerio de Tecnologías de la Información y las Comunicaciones"/>
    <s v="MinTIC"/>
    <s v="Tecnologías de la Información y las Comunicaciones"/>
    <x v="18"/>
    <d v="2020-02-01T00:00:00"/>
    <d v="2021-06-30T00:00:00"/>
    <n v="33.299999999999997"/>
    <n v="100"/>
    <n v="0"/>
    <n v="0"/>
    <n v="0"/>
  </r>
  <r>
    <n v="1308"/>
    <x v="0"/>
    <x v="35"/>
    <s v="Política de Desarrollo Espacial: Condiciones Habilitantes para el Impulso de la Competitividad Nacional"/>
    <s v="No aplica"/>
    <s v="No aplica"/>
    <s v="2.6"/>
    <s v="Diseñar una estrategia para ofrecer servicios satelitales en Colombia desde las capacidades del sector defensa al servicio de la ciudadanía en general, el gobierno nacional, autoridades territoriales, la empresa privada y la academia."/>
    <x v="1"/>
    <s v="Ministerio de Defensa Nacional"/>
    <s v="MinDefensa"/>
    <s v="Defensa"/>
    <x v="24"/>
    <d v="2020-02-01T00:00:00"/>
    <d v="2020-09-30T00:00:00"/>
    <n v="100"/>
    <n v="100"/>
    <n v="20"/>
    <n v="0.2"/>
    <n v="0.2"/>
  </r>
  <r>
    <n v="1309"/>
    <x v="0"/>
    <x v="35"/>
    <s v="Política de Desarrollo Espacial: Condiciones Habilitantes para el Impulso de la Competitividad Nacional"/>
    <s v="No aplica"/>
    <s v="No aplica"/>
    <s v="2.5"/>
    <s v="Diseñar una estrategia que le permita a Colombia explotar el recurso órbita espectro, ya sea con concesiones, APP u otro mecanismo que se identifique como idóneo. (Línea de acción 2.1)."/>
    <x v="2"/>
    <s v="Ministerio de Tecnologías de la Información y las Comunicaciones"/>
    <s v="MinTIC"/>
    <s v="Tecnologías de la Información y las Comunicaciones"/>
    <x v="18"/>
    <d v="2020-02-01T00:00:00"/>
    <d v="2020-12-31T00:00:00"/>
    <n v="100"/>
    <n v="100"/>
    <n v="0"/>
    <n v="0"/>
    <n v="0"/>
  </r>
  <r>
    <n v="1310"/>
    <x v="0"/>
    <x v="35"/>
    <s v="Política de Desarrollo Espacial: Condiciones Habilitantes para el Impulso de la Competitividad Nacional"/>
    <s v="No aplica"/>
    <s v="No aplica"/>
    <s v="2.8"/>
    <s v="Estructurar e implementar una estrategia de fortalecimiento de actores de CTI en temáticas espaciales, con el objetivo de consolidar una cultura espacial a nivel nacional y articular los esfuerzos de las diferentes entidades generando conocimientos y competitividad. (Línea de acción 2.2.)."/>
    <x v="1"/>
    <s v="Ministerio de Ciencia Tecnología e Innovación"/>
    <s v="MinCiencias"/>
    <s v="Ciencia y Tecnología"/>
    <x v="1"/>
    <d v="2020-02-01T00:00:00"/>
    <d v="2020-09-30T00:00:00"/>
    <n v="100"/>
    <n v="100"/>
    <n v="0"/>
    <n v="0"/>
    <n v="0"/>
  </r>
  <r>
    <n v="1311"/>
    <x v="0"/>
    <x v="35"/>
    <s v="Política de Desarrollo Espacial: Condiciones Habilitantes para el Impulso de la Competitividad Nacional"/>
    <s v="No aplica"/>
    <s v="No aplica"/>
    <s v="2.13"/>
    <s v="Implementar mecanismos de agregación de demanda para la compra de imágenes satelitales por parte de las entidades públicas, y revisar, con base en el estudio de caracterización del mercado satelital en Colombia señalado en la línea de acción 1.1., si es posible tener en cuenta los servicios satelitales en la estructuración de la tercera generación del Acuerdo Marco de Precios de Conectividad. (Línea de acción 2.3.)."/>
    <x v="1"/>
    <s v="Colombia Compra Eficiente"/>
    <s v="Colombia Compra"/>
    <s v="Planeación"/>
    <x v="9"/>
    <d v="2020-02-01T00:00:00"/>
    <d v="2021-06-30T00:00:00"/>
    <n v="33.299999999999997"/>
    <n v="100"/>
    <n v="0"/>
    <n v="0"/>
    <n v="0"/>
  </r>
  <r>
    <n v="1312"/>
    <x v="0"/>
    <x v="35"/>
    <s v="Política de Desarrollo Espacial: Condiciones Habilitantes para el Impulso de la Competitividad Nacional"/>
    <s v="No aplica"/>
    <s v="No aplica"/>
    <s v="2.12"/>
    <s v="Proponer ajustes a mecanismos de compra y a contratación pública de normatividad general para bienes y servicios espaciales, con el fin de reducir barreras de acceso para empresas nacionales que ofrecen bienes y servicios satelitales. (Línea de acción 2.3.)."/>
    <x v="1"/>
    <s v="Colombia Compra Eficiente"/>
    <s v="Colombia Compra"/>
    <s v="Planeación"/>
    <x v="9"/>
    <d v="2020-02-01T00:00:00"/>
    <d v="2020-06-30T00:00:00"/>
    <n v="100"/>
    <n v="100"/>
    <n v="0"/>
    <n v="0"/>
    <n v="0"/>
  </r>
  <r>
    <n v="1313"/>
    <x v="0"/>
    <x v="35"/>
    <s v="Política de Desarrollo Espacial: Condiciones Habilitantes para el Impulso de la Competitividad Nacional"/>
    <s v="No aplica"/>
    <s v="No aplica"/>
    <s v="2.3"/>
    <s v="Realizar un diagnóstico general de estado actual de la inversión extranjera directa en temas espaciales y satelitales en Colombia, e identificar las barreras para el sector. (Línea de acción 2.1)."/>
    <x v="1"/>
    <s v="Ministerio de Comercio, Industria y Turismo"/>
    <s v="MinComercio"/>
    <s v="Comercio, Industria y Turismo"/>
    <x v="11"/>
    <d v="2020-02-01T00:00:00"/>
    <d v="2020-12-31T00:00:00"/>
    <n v="100"/>
    <n v="100"/>
    <n v="15"/>
    <n v="0.15"/>
    <n v="0.15"/>
  </r>
  <r>
    <n v="1314"/>
    <x v="0"/>
    <x v="35"/>
    <s v="Política de Desarrollo Espacial: Condiciones Habilitantes para el Impulso de la Competitividad Nacional"/>
    <s v="No aplica"/>
    <s v="No aplica"/>
    <s v="2.14"/>
    <s v="Realizar un estudio costo-beneficio sobre las diferentes alternativas de adquisición de infraestructura espacial de observación de la Tierra. (Línea de acción 2.3.)."/>
    <x v="2"/>
    <s v="Ministerio de Defensa Nacional"/>
    <s v="MinDefensa"/>
    <s v="Defensa"/>
    <x v="24"/>
    <d v="2020-02-01T00:00:00"/>
    <d v="2020-09-30T00:00:00"/>
    <n v="100"/>
    <n v="100"/>
    <n v="66.599999999999994"/>
    <n v="0.66599999999999993"/>
    <n v="0.66599999999999993"/>
  </r>
  <r>
    <n v="1315"/>
    <x v="0"/>
    <x v="35"/>
    <s v="Política de Desarrollo Espacial: Condiciones Habilitantes para el Impulso de la Competitividad Nacional"/>
    <s v="No aplica"/>
    <s v="No aplica"/>
    <s v="2.4"/>
    <s v="Realizar una campaña de registros de recurso órbita espectro ante la ITU. Esta campaña consiste en elevar solicitud a la ITU de posiciones orbitales para el país. (Línea de acción 2.1)."/>
    <x v="2"/>
    <s v="Ministerio de Tecnologías de la Información y las Comunicaciones"/>
    <s v="MinTIC"/>
    <s v="Tecnologías de la Información y las Comunicaciones"/>
    <x v="18"/>
    <d v="2020-02-01T00:00:00"/>
    <d v="2020-12-31T00:00:00"/>
    <n v="100"/>
    <n v="100"/>
    <n v="50"/>
    <n v="0.5"/>
    <n v="0.5"/>
  </r>
  <r>
    <n v="1316"/>
    <x v="0"/>
    <x v="35"/>
    <s v="Política de Desarrollo Espacial: Condiciones Habilitantes para el Impulso de la Competitividad Nacional"/>
    <s v="No aplica"/>
    <s v="No aplica"/>
    <s v="3.5"/>
    <s v="Ajustar el marco normativo del país para facilitar la campaña de recursos órbita espectro y los procedimientos posteriores de acuerdo a estándares y mejores prácticas internacionales. (Línea de acción 3.4.)."/>
    <x v="0"/>
    <s v="Ministerio de Tecnologías de la Información y las Comunicaciones"/>
    <s v="MinTIC"/>
    <s v="Tecnologías de la Información y las Comunicaciones"/>
    <x v="18"/>
    <d v="2020-02-01T00:00:00"/>
    <d v="2021-06-30T00:00:00"/>
    <n v="33.299999999999997"/>
    <n v="100"/>
    <n v="33.299999999999997"/>
    <n v="1"/>
    <n v="0.33299999999999996"/>
  </r>
  <r>
    <n v="1317"/>
    <x v="0"/>
    <x v="35"/>
    <s v="Política de Desarrollo Espacial: Condiciones Habilitantes para el Impulso de la Competitividad Nacional"/>
    <s v="No aplica"/>
    <s v="No aplica"/>
    <s v="3.4"/>
    <s v="Coordinar y proponer una agenda para la cooperación con agencias y organismos internacionales en los que Colombia requiera participar o ejercer un papel más relevante en el desarrollo de políticas del espacio, partiendo de los tratados, convenios, etc., en los cuales Colombia es miembro. (Línea de acción 3.3.)."/>
    <x v="0"/>
    <s v="Departamento Administrativo de la Presidencia de la República"/>
    <s v="DAPRE"/>
    <s v="Presidencia de la República"/>
    <x v="10"/>
    <d v="2020-02-01T00:00:00"/>
    <d v="2020-06-30T00:00:00"/>
    <n v="100"/>
    <n v="100"/>
    <n v="50"/>
    <n v="0.5"/>
    <n v="0.5"/>
  </r>
  <r>
    <n v="1318"/>
    <x v="0"/>
    <x v="35"/>
    <s v="Política de Desarrollo Espacial: Condiciones Habilitantes para el Impulso de la Competitividad Nacional"/>
    <s v="No aplica"/>
    <s v="No aplica"/>
    <s v="3.1"/>
    <s v="Modificar el Decreto 2442 de 2006, por medio del cual se creó la Comisión Colombiana del Espacio (Línea de acción 3.1.) con el fin de responder a las restricciones y limitaciones que acusa la gestión e impacto actual de esta comisión sobre el desarrollo del sector."/>
    <x v="1"/>
    <s v="Ministerio de Relaciones Exteriores"/>
    <s v="Cancillería"/>
    <s v="Relaciones Exteriores"/>
    <x v="25"/>
    <d v="2020-02-01T00:00:00"/>
    <d v="2020-06-30T00:00:00"/>
    <n v="100"/>
    <n v="100"/>
    <n v="100"/>
    <n v="1"/>
    <n v="1"/>
  </r>
  <r>
    <n v="1319"/>
    <x v="0"/>
    <x v="35"/>
    <s v="Política de Desarrollo Espacial: Condiciones Habilitantes para el Impulso de la Competitividad Nacional"/>
    <s v="No aplica"/>
    <s v="No aplica"/>
    <s v="3.3"/>
    <s v="Proponer la suscripción y ratificación de convenios y tratados internacionales con respecto al acceso y uso del espacio exterior que se consideren necesarios para la ejecución del presente documento CONPES. (Línea de acción 3.3.)."/>
    <x v="0"/>
    <s v="Ministerio de Relaciones Exteriores"/>
    <s v="Cancillería"/>
    <s v="Relaciones Exteriores"/>
    <x v="25"/>
    <d v="2020-02-01T00:00:00"/>
    <d v="2020-06-30T00:00:00"/>
    <n v="100"/>
    <n v="100"/>
    <n v="100"/>
    <n v="1"/>
    <n v="1"/>
  </r>
  <r>
    <n v="1320"/>
    <x v="0"/>
    <x v="35"/>
    <s v="Política de Desarrollo Espacial: Condiciones Habilitantes para el Impulso de la Competitividad Nacional"/>
    <s v="No aplica"/>
    <s v="No aplica"/>
    <s v="3.2"/>
    <s v="Realizar un documento de propuesta de líneas estratégicas de CTI, en lo civil y en lo militar, respecto a las tecnologías satelitales y espaciales; con el fin de definir los mecanismos de transferencia de conocimiento civil-militar de estas líneas y su articulación con el SNCI. Esta tarea tendrá como insumo los estudios de caracterización del mercado satelital, identificación de potencialidades en la cadena de valor del sector espacial y de brechas de capacidades establecidos en la línea de acción 1.1. (Línea de acción 3.2.)."/>
    <x v="1"/>
    <s v="Ministerio de Defensa Nacional"/>
    <s v="MinDefensa"/>
    <s v="Defensa"/>
    <x v="24"/>
    <d v="2020-02-01T00:00:00"/>
    <d v="2021-06-30T00:00:00"/>
    <n v="33.299999999999997"/>
    <n v="100"/>
    <n v="0"/>
    <n v="0"/>
    <n v="0"/>
  </r>
  <r>
    <n v="1321"/>
    <x v="0"/>
    <x v="35"/>
    <s v="Política de Desarrollo Espacial: Condiciones Habilitantes para el Impulso de la Competitividad Nacional"/>
    <s v="No aplica"/>
    <s v="No aplica"/>
    <s v="1.4"/>
    <s v="Diseñar e implementar una estrategia nacional (i.e. campañas publicitarias, capacitaciones y cursos, entre otros) diferenciada de sensibilización y apropiación social del conocimiento en temáticas espaciales y satelitales. Esta estrategia irá orientada a la ciudadanía en general, funcionarios públicos de Gobierno nacional y territorial (departamental y municipal), actores del sistema educativo, entre otros. (Línea de acción 1.2)."/>
    <x v="1"/>
    <s v="Ministerio de Ciencia Tecnología e Innovación"/>
    <s v="MinCiencias"/>
    <s v="Ciencia y Tecnología"/>
    <x v="1"/>
    <d v="2020-02-01T00:00:00"/>
    <d v="2021-06-30T00:00:00"/>
    <n v="50"/>
    <n v="100"/>
    <n v="35"/>
    <n v="0.7"/>
    <n v="0.35"/>
  </r>
  <r>
    <n v="1322"/>
    <x v="0"/>
    <x v="35"/>
    <s v="Política de Desarrollo Espacial: Condiciones Habilitantes para el Impulso de la Competitividad Nacional"/>
    <s v="No aplica"/>
    <s v="No aplica"/>
    <s v="1.3"/>
    <s v="Elaborar un diagnóstico de capacidades científicas y tecnológicas del sector espacial y áreas del conocimiento afines, que analice variables como: número de investigadores, centros y productos de I+D, inversión en I+D en actividades espaciales, parques tecnológicos, programas de formación, redes, publicaciones, infraestructura física y equipos disponibles y empresas de base tecnológica, entre otras. El diagnóstico establecerá una línea base para estos indicadores e identificará brechas existentes con respecto a estándares internacionales de países emergentes en temas espaciales. (Línea de acción 1.1)."/>
    <x v="0"/>
    <s v="Ministerio de Ciencia Tecnología e Innovación"/>
    <s v="MinCiencias"/>
    <s v="Ciencia y Tecnología"/>
    <x v="1"/>
    <d v="2020-02-01T00:00:00"/>
    <d v="2020-06-30T00:00:00"/>
    <n v="100"/>
    <n v="100"/>
    <n v="0"/>
    <n v="0"/>
    <n v="0"/>
  </r>
  <r>
    <n v="1323"/>
    <x v="0"/>
    <x v="35"/>
    <s v="Política de Desarrollo Espacial: Condiciones Habilitantes para el Impulso de la Competitividad Nacional"/>
    <s v="No aplica"/>
    <s v="No aplica"/>
    <s v="1.2"/>
    <s v="Realizar un estudio de identificación de las potencialidades del país en la cadena de valor del sector espacial, a partir de la transferencia metodológica para la identificación de potencialidades realizada en el marco del Documento CONPES 3866 de 2016 Política Nacional de Desarrollo Productivo, con el fin de determinar las apuestas productivas que el país puede desarrollar, buscando insertarse en la cadena de valor del mercado espacial. (Línea de acción 1.1)."/>
    <x v="0"/>
    <s v="Ministerio de Comercio, Industria y Turismo"/>
    <s v="MinComercio"/>
    <s v="Comercio, Industria y Turismo"/>
    <x v="11"/>
    <d v="2020-02-01T00:00:00"/>
    <d v="2020-12-31T00:00:00"/>
    <n v="100"/>
    <n v="100"/>
    <n v="66.599999999999994"/>
    <n v="0.66599999999999993"/>
    <n v="0.66599999999999993"/>
  </r>
  <r>
    <n v="1324"/>
    <x v="0"/>
    <x v="35"/>
    <s v="Política de Desarrollo Espacial: Condiciones Habilitantes para el Impulso de la Competitividad Nacional"/>
    <s v="No aplica"/>
    <s v="No aplica"/>
    <s v="1.1"/>
    <s v="Diseñar e implementar una metodología para mantener, actualizar y monitorear los principales indicadores obtenidos en el estudio de caracterización y medición de la demanda y oferta de servicios satelitales en Colombia, con el propósito de identificar el comportamiento y hacer seguimiento a las principales tendencias del mercado satelital. (Línea de acción 1.1)."/>
    <x v="1"/>
    <s v="Departamento Nacional de Planeación"/>
    <s v="DNP"/>
    <s v="Planeación"/>
    <x v="9"/>
    <d v="2020-02-01T00:00:00"/>
    <d v="2021-12-31T00:00:00"/>
    <n v="75"/>
    <n v="100"/>
    <n v="25"/>
    <n v="0.33333333333333331"/>
    <n v="0.25"/>
  </r>
  <r>
    <n v="1325"/>
    <x v="0"/>
    <x v="36"/>
    <s v="Tecnologías para Aprender: Política Nacional para Impulsar la Innovación en las Prácticas Educativas a través de las Tecnologías Digitales"/>
    <s v="No aplica"/>
    <s v="No aplica"/>
    <s v="1.14"/>
    <s v="Actualizar y divulgar los lineamientos del Proyecto Tipo en acceso a tecnologías digitales, que permitirán a los entes territoriales acceder a tecnologías digitales, conectividad educativa y apropiación. Por tal motivo, el Proyecto Tipo, debe contener aspectos metodológicos y técnicos actualizados orientados al objetivo de la presente política, para que las entidades territoriales impulsen desde el contexto regional iniciativas con recursos del SGR (Línea de acción 3)."/>
    <x v="1"/>
    <s v="Ministerio de Tecnologías de la Información y las Comunicaciones"/>
    <s v="MinTIC"/>
    <s v="Tecnologías de la Información y las Comunicaciones"/>
    <x v="18"/>
    <d v="2020-04-01T00:00:00"/>
    <d v="2020-06-01T00:00:00"/>
    <n v="100"/>
    <n v="100"/>
    <n v="100"/>
    <n v="1"/>
    <n v="1"/>
  </r>
  <r>
    <n v="1326"/>
    <x v="0"/>
    <x v="36"/>
    <s v="Tecnologías para Aprender: Política Nacional para Impulsar la Innovación en las Prácticas Educativas a través de las Tecnologías Digitales"/>
    <s v="No aplica"/>
    <s v="No aplica"/>
    <s v="1.11"/>
    <s v="Construir una hoja de ruta que permita identificar las posibles soluciones de energización para las sedes educativas que no cuentan con acceso a energía eléctrica, permitiendo el uso de tecnologías digitales para la promoción de la innovación educativa (Línea de acción 2)."/>
    <x v="1"/>
    <s v="Ministerio de Educación Nacional"/>
    <s v="MinEducación"/>
    <s v="Educación"/>
    <x v="13"/>
    <d v="2020-12-01T00:00:00"/>
    <d v="2021-12-31T00:00:00"/>
    <n v="10"/>
    <n v="100"/>
    <n v="0"/>
    <n v="0"/>
    <n v="0"/>
  </r>
  <r>
    <n v="1327"/>
    <x v="0"/>
    <x v="36"/>
    <s v="Tecnologías para Aprender: Política Nacional para Impulsar la Innovación en las Prácticas Educativas a través de las Tecnologías Digitales"/>
    <s v="No aplica"/>
    <s v="No aplica"/>
    <s v="1.9"/>
    <s v="Desarrollar e implementar una hoja de ruta para la actualización, mejoras y difusión de contenidos educativos digitales pertinentes para los niveles y contextos educativos (Línea de acción 1)."/>
    <x v="1"/>
    <s v="Ministerio de Tecnologías de la Información y las Comunicaciones"/>
    <s v="MinTIC"/>
    <s v="Tecnologías de la Información y las Comunicaciones"/>
    <x v="18"/>
    <d v="2020-04-01T00:00:00"/>
    <d v="2024-12-30T00:00:00"/>
    <n v="50"/>
    <n v="100"/>
    <n v="50"/>
    <n v="1"/>
    <n v="0.5"/>
  </r>
  <r>
    <n v="1328"/>
    <x v="0"/>
    <x v="36"/>
    <s v="Tecnologías para Aprender: Política Nacional para Impulsar la Innovación en las Prácticas Educativas a través de las Tecnologías Digitales"/>
    <s v="No aplica"/>
    <s v="No aplica"/>
    <s v="1.13"/>
    <s v="Diseñar e implementar una estrategia de acompañamiento técnico unificado y estandarizado a las entidades territoriales para lograr la estructuración y formulación de los proyectos que les permitan obtener recursos para acceder a tecnologías digitales, lo anterior para dejar capacidad instalada en las entidades territoriales (Línea de acción 3)."/>
    <x v="1"/>
    <s v="Ministerio de Tecnologías de la Información y las Comunicaciones"/>
    <s v="MinTIC"/>
    <s v="Tecnologías de la Información y las Comunicaciones"/>
    <x v="18"/>
    <d v="2020-04-01T00:00:00"/>
    <d v="2024-12-31T00:00:00"/>
    <n v="52"/>
    <n v="100"/>
    <n v="0"/>
    <n v="0"/>
    <n v="0"/>
  </r>
  <r>
    <n v="1329"/>
    <x v="0"/>
    <x v="36"/>
    <s v="Tecnologías para Aprender: Política Nacional para Impulsar la Innovación en las Prácticas Educativas a través de las Tecnologías Digitales"/>
    <s v="No aplica"/>
    <s v="No aplica"/>
    <s v="1.10"/>
    <s v="Diseñar e implementar una estrategia de fomento al uso y apropiación de contenido educativo disponible, en docentes, estudiantes y padres de familia (Línea de acción 1)."/>
    <x v="1"/>
    <s v="Ministerio de Tecnologías de la Información y las Comunicaciones"/>
    <s v="MinTIC"/>
    <s v="Tecnologías de la Información y las Comunicaciones"/>
    <x v="18"/>
    <d v="2020-04-01T00:00:00"/>
    <d v="2024-12-31T00:00:00"/>
    <n v="52"/>
    <n v="100"/>
    <n v="0"/>
    <n v="0"/>
    <n v="0"/>
  </r>
  <r>
    <n v="1330"/>
    <x v="0"/>
    <x v="36"/>
    <s v="Tecnologías para Aprender: Política Nacional para Impulsar la Innovación en las Prácticas Educativas a través de las Tecnologías Digitales"/>
    <s v="No aplica"/>
    <s v="No aplica"/>
    <s v="1.12"/>
    <s v="Gestionar la formulación de un proyecto tipo como herramienta indicativa para que las entidades territoriales soliciten el acceso de servicio de energía eléctrica en las sedes educativas públicas identificadas (Línea de acción 2)."/>
    <x v="1"/>
    <s v="Ministerio de Minas y Energía"/>
    <s v="MinMinas"/>
    <s v="Minas y Energía"/>
    <x v="15"/>
    <d v="2021-01-01T00:00:00"/>
    <d v="2021-12-31T00:00:00"/>
    <n v="0"/>
    <n v="100"/>
    <n v="0"/>
    <n v="0"/>
    <n v="0"/>
  </r>
  <r>
    <n v="1331"/>
    <x v="0"/>
    <x v="36"/>
    <s v="Tecnologías para Aprender: Política Nacional para Impulsar la Innovación en las Prácticas Educativas a través de las Tecnologías Digitales"/>
    <s v="No aplica"/>
    <s v="No aplica"/>
    <s v="1.4"/>
    <s v="Definir e implementar un plan para la gestión de recursos de cooperación con entidades públicas, sector privado u organismos internacionales, entre otros, para aunar esfuerzos técnicos y financieros que permitan aumentar el acceso a tecnologías digitales a la población identificada (Línea de acción 1)."/>
    <x v="0"/>
    <s v="Ministerio de Tecnologías de la Información y las Comunicaciones"/>
    <s v="MinTIC"/>
    <s v="Tecnologías de la Información y las Comunicaciones"/>
    <x v="18"/>
    <d v="2020-04-01T00:00:00"/>
    <d v="2024-12-31T00:00:00"/>
    <n v="80"/>
    <n v="100"/>
    <n v="0"/>
    <n v="0"/>
    <n v="0"/>
  </r>
  <r>
    <n v="1332"/>
    <x v="0"/>
    <x v="36"/>
    <s v="Tecnologías para Aprender: Política Nacional para Impulsar la Innovación en las Prácticas Educativas a través de las Tecnologías Digitales"/>
    <s v="No aplica"/>
    <s v="No aplica"/>
    <s v="1.2"/>
    <s v="Desarrollar e implementar un modelo de focalización y priorización de sedes educativas para la dotación de soluciones tecnológicas y tecnologías digitales, orientado a la disminución de la brecha regional en los departamentos y que tenga en cuenta la obsolescencia. (Línea de acción 1)."/>
    <x v="1"/>
    <s v="Ministerio de Tecnologías de la Información y las Comunicaciones"/>
    <s v="MinTIC"/>
    <s v="Tecnologías de la Información y las Comunicaciones"/>
    <x v="18"/>
    <d v="2020-04-01T00:00:00"/>
    <d v="2024-12-31T00:00:00"/>
    <n v="100"/>
    <n v="100"/>
    <n v="0"/>
    <n v="0"/>
    <n v="0"/>
  </r>
  <r>
    <n v="1333"/>
    <x v="0"/>
    <x v="36"/>
    <s v="Tecnologías para Aprender: Política Nacional para Impulsar la Innovación en las Prácticas Educativas a través de las Tecnologías Digitales"/>
    <s v="No aplica"/>
    <s v="No aplica"/>
    <s v="1.8"/>
    <s v="Diseñar e implementar una hoja de ruta para favorecer el acceso a los recursos tecnológicos de todos los estudiantes con necesidades de aprendizaje diversas (Línea de acción 1)."/>
    <x v="1"/>
    <s v="Ministerio de Tecnologías de la Información y las Comunicaciones"/>
    <s v="MinTIC"/>
    <s v="Tecnologías de la Información y las Comunicaciones"/>
    <x v="18"/>
    <d v="2020-04-01T00:00:00"/>
    <d v="2024-12-30T00:00:00"/>
    <n v="55"/>
    <n v="100"/>
    <n v="20"/>
    <n v="0.36363636363636365"/>
    <n v="0.2"/>
  </r>
  <r>
    <n v="1334"/>
    <x v="0"/>
    <x v="36"/>
    <s v="Tecnologías para Aprender: Política Nacional para Impulsar la Innovación en las Prácticas Educativas a través de las Tecnologías Digitales"/>
    <s v="No aplica"/>
    <s v="No aplica"/>
    <s v="1.5"/>
    <s v="Diseñar y socializar lineamientos para el seguimiento y gestión ambientalmente adecuada de las tecnologías obsoletas o en desuso, en el marco de la Política Nacional para la Gestión Integral de Residuos de Aparatos Electrónicos y Eléctricos - RAEE._x000a_En este diseño se incluirán: (i) los lineamientos a las sedes educativas a nivel nacional para el aprovechamiento, tratamiento y disposición final de los residuos; (ii) un esquema de identificación y seguimiento para determinar el nivel de obsolescencia de las tecnologías; (iii) un plan de gestión de manufactura que involucre acciones articuladas con el sector productivo en las regiones, y (iv) formación a la comunidad educativa para el mantenimiento y reparación de los equipos obsoletos (Línea de acción 1)."/>
    <x v="1"/>
    <s v="Ministerio de Tecnologías de la Información y las Comunicaciones"/>
    <s v="MinTIC"/>
    <s v="Tecnologías de la Información y las Comunicaciones"/>
    <x v="18"/>
    <d v="2020-04-01T00:00:00"/>
    <d v="2024-12-31T00:00:00"/>
    <n v="60"/>
    <n v="100"/>
    <n v="30"/>
    <n v="0.5"/>
    <n v="0.3"/>
  </r>
  <r>
    <n v="1335"/>
    <x v="0"/>
    <x v="36"/>
    <s v="Tecnologías para Aprender: Política Nacional para Impulsar la Innovación en las Prácticas Educativas a través de las Tecnologías Digitales"/>
    <s v="No aplica"/>
    <s v="No aplica"/>
    <s v="1.1"/>
    <s v="Elaborar un benchmarking internacional de las principales tendencias tecnológicas en el ámbito educativo y su relación con el aprendizaje de los estudiantes. Esto permitirá orientar la dotación de tecnologías digitales en las sedes educativas con el propósito de fomentar la innovación (Línea de acción 1)."/>
    <x v="1"/>
    <s v="Departamento Nacional de Planeación"/>
    <s v="DNP"/>
    <s v="Planeación"/>
    <x v="9"/>
    <d v="2020-04-01T00:00:00"/>
    <d v="2020-12-31T00:00:00"/>
    <n v="100"/>
    <n v="100"/>
    <n v="30"/>
    <n v="0.3"/>
    <n v="0.3"/>
  </r>
  <r>
    <n v="1336"/>
    <x v="0"/>
    <x v="36"/>
    <s v="Tecnologías para Aprender: Política Nacional para Impulsar la Innovación en las Prácticas Educativas a través de las Tecnologías Digitales"/>
    <s v="No aplica"/>
    <s v="No aplica"/>
    <s v="1.7"/>
    <s v="Generar espacios colaborativos de docentes y estudiantes, para el desarrollo y elaboración de proyectos de robótica, programación, diseño 3D, entre otros, a partir de los componentes electrónicos recuperados de los equipos obsoletos (Línea de acción 1)."/>
    <x v="1"/>
    <s v="Ministerio de Tecnologías de la Información y las Comunicaciones"/>
    <s v="MinTIC"/>
    <s v="Tecnologías de la Información y las Comunicaciones"/>
    <x v="18"/>
    <d v="2020-04-01T00:00:00"/>
    <d v="2024-12-31T00:00:00"/>
    <n v="52"/>
    <n v="100"/>
    <n v="0"/>
    <n v="0"/>
    <n v="0"/>
  </r>
  <r>
    <n v="1337"/>
    <x v="0"/>
    <x v="36"/>
    <s v="Tecnologías para Aprender: Política Nacional para Impulsar la Innovación en las Prácticas Educativas a través de las Tecnologías Digitales"/>
    <s v="No aplica"/>
    <s v="No aplica"/>
    <s v="1.6"/>
    <s v="Gestionar los Residuos de Aparatos Eléctricos y Electrónicos, generados por las tecnologías obsoletas o en desuso. Esta gestión incluirá la focalización de los puntos objeto de retoma, la retoma y demanufactura de los RAEE y la gestión de los residuos peligrosos (Línea de acción 1)."/>
    <x v="1"/>
    <s v="Ministerio de Tecnologías de la Información y las Comunicaciones"/>
    <s v="MinTIC"/>
    <s v="Tecnologías de la Información y las Comunicaciones"/>
    <x v="18"/>
    <d v="2020-04-01T00:00:00"/>
    <d v="2024-12-31T00:00:00"/>
    <n v="20"/>
    <n v="100"/>
    <n v="0"/>
    <n v="0"/>
    <n v="0"/>
  </r>
  <r>
    <n v="1338"/>
    <x v="0"/>
    <x v="36"/>
    <s v="Tecnologías para Aprender: Política Nacional para Impulsar la Innovación en las Prácticas Educativas a través de las Tecnologías Digitales"/>
    <s v="No aplica"/>
    <s v="No aplica"/>
    <s v="1.3"/>
    <s v="Implementar, mediante alianzas con el sector público y privado, laboratorios de innovación a través de la dotación de tecnologías digitales a las sedes educativas del sector oficial. Estos espacios de aprendizaje colaborativo entre docentes y estudiantes fomentarán el desarrollo de experiencias significativas de aprendizaje para aumentar la innovación en las prácticas educativas. Las alianzas incorporarán la definición de iniciativas de laboratorios de innovación y el modelo de implementación de los laboratorios de innovación (Línea de acción 1)."/>
    <x v="1"/>
    <s v="Ministerio de Tecnologías de la Información y las Comunicaciones"/>
    <s v="MinTIC"/>
    <s v="Tecnologías de la Información y las Comunicaciones"/>
    <x v="18"/>
    <d v="2020-04-01T00:00:00"/>
    <d v="2024-12-31T00:00:00"/>
    <n v="100"/>
    <n v="100"/>
    <n v="0"/>
    <n v="0"/>
    <n v="0"/>
  </r>
  <r>
    <n v="1339"/>
    <x v="0"/>
    <x v="36"/>
    <s v="Tecnologías para Aprender: Política Nacional para Impulsar la Innovación en las Prácticas Educativas a través de las Tecnologías Digitales"/>
    <s v="No aplica"/>
    <s v="No aplica"/>
    <s v="3.5"/>
    <s v="Desarrollar espacios regionales y nacionales de intercambio de experiencias significativas e innovadoras en el aula a partir del uso de las tecnologías digitales que permita: (i) la reflexión de la comunidad educativa sobre las dimensiones ética, comunicativa y cognitiva del uso de las tecnologías digitales, (ii) incentivar el uso de las tecnologías digitales en las aulas de clase y (iii) visibilizar las experiencias de la comunidad educativa de todas las regiones del país frente al uso de las tecnologías digitales (Línea de acción 2)."/>
    <x v="1"/>
    <s v="Ministerio de Tecnologías de la Información y las Comunicaciones"/>
    <s v="MinTIC"/>
    <s v="Tecnologías de la Información y las Comunicaciones"/>
    <x v="18"/>
    <d v="2020-04-01T00:00:00"/>
    <d v="2024-12-31T00:00:00"/>
    <n v="100"/>
    <n v="100"/>
    <n v="0"/>
    <n v="0"/>
    <n v="0"/>
  </r>
  <r>
    <n v="1340"/>
    <x v="0"/>
    <x v="36"/>
    <s v="Tecnologías para Aprender: Política Nacional para Impulsar la Innovación en las Prácticas Educativas a través de las Tecnologías Digitales"/>
    <s v="No aplica"/>
    <s v="No aplica"/>
    <s v="3.9"/>
    <s v="Diseñar e implementar espacios de co- creación con los estudiantes para fomentar el desarrollo de competencias del siglo XXI a través de las tecnologías digitales. Este proceso formativo tendrá como resultado la identificación de estrategias innovadoras a partir de las tecnologías digitales, permitiéndoles de manera práctica dar solución a las necesidades de su contexto. (Línea de acción 3). *(Actividad con costos asumidos en actividad 3.11)*"/>
    <x v="1"/>
    <s v="Ministerio de Tecnologías de la Información y las Comunicaciones"/>
    <s v="MinTIC"/>
    <s v="Tecnologías de la Información y las Comunicaciones"/>
    <x v="18"/>
    <d v="2020-06-01T00:00:00"/>
    <d v="2024-12-31T00:00:00"/>
    <n v="45"/>
    <n v="100"/>
    <n v="0"/>
    <n v="0"/>
    <n v="0"/>
  </r>
  <r>
    <n v="1341"/>
    <x v="0"/>
    <x v="36"/>
    <s v="Tecnologías para Aprender: Política Nacional para Impulsar la Innovación en las Prácticas Educativas a través de las Tecnologías Digitales"/>
    <s v="No aplica"/>
    <s v="No aplica"/>
    <s v="3.8"/>
    <s v="Diseñar e implementar, con base en el modelo de focalización de la acción 1.2, una estrategia de apropiación para los estudiantes acorde con la trayectoria educativa (niveles de preescolar, básica y media), de forma que; (i) responda a las necesidades de los diferentes contextos territoriales, (ii) se incentive y priorice el desarrollo de competencias del siglo XXI, (iii) se priorice en la educación media el desarrollo de competencias y habilidades para la Cuarta Revolución Industrial, (iv) de manera transversal, se oriente el uso de las tecnologías digitales a las necesidades e intereses de los estudiantes orientado a la innovación. Esta estrategia se orientará bajo el enfoque de STEAM+A (Línea de acción 3)."/>
    <x v="1"/>
    <s v="Ministerio de Tecnologías de la Información y las Comunicaciones"/>
    <s v="MinTIC"/>
    <s v="Tecnologías de la Información y las Comunicaciones"/>
    <x v="18"/>
    <d v="2020-06-01T00:00:00"/>
    <d v="2024-12-31T00:00:00"/>
    <n v="45"/>
    <n v="100"/>
    <n v="40"/>
    <n v="0.88888888888888884"/>
    <n v="0.4"/>
  </r>
  <r>
    <n v="1342"/>
    <x v="0"/>
    <x v="36"/>
    <s v="Tecnologías para Aprender: Política Nacional para Impulsar la Innovación en las Prácticas Educativas a través de las Tecnologías Digitales"/>
    <s v="No aplica"/>
    <s v="No aplica"/>
    <s v="3.12"/>
    <s v="Diseñar e implementar, en conjunto con las Secretarias de Educación, una estrategia de acompañamiento a las Instituciones Educativas para que desde estas se promuevan procesos de apropiación y de uso pedagógico de las tecnologías digitales (Línea de acción 4)."/>
    <x v="1"/>
    <s v="Ministerio de Educación Nacional"/>
    <s v="MinEducación"/>
    <s v="Educación"/>
    <x v="13"/>
    <d v="2020-06-01T00:00:00"/>
    <d v="2024-12-31T00:00:00"/>
    <n v="20"/>
    <n v="100"/>
    <n v="10"/>
    <n v="0.5"/>
    <n v="0.1"/>
  </r>
  <r>
    <n v="1343"/>
    <x v="0"/>
    <x v="36"/>
    <s v="Tecnologías para Aprender: Política Nacional para Impulsar la Innovación en las Prácticas Educativas a través de las Tecnologías Digitales"/>
    <s v="No aplica"/>
    <s v="No aplica"/>
    <s v="3.6"/>
    <s v="Diseñar y socializar lineamientos para el fomento de la innovación educativa a través de las tecnologías digitales, orientados a promover en trayectorias educativas, el desarrollo de competencias para el siglo XXI en los niños, las niñas, los adolescentes y jóvenes (Línea de acción 3)."/>
    <x v="1"/>
    <s v="Ministerio de Educación Nacional"/>
    <s v="MinEducación"/>
    <s v="Educación"/>
    <x v="13"/>
    <d v="2020-04-01T00:00:00"/>
    <d v="2022-12-31T00:00:00"/>
    <n v="25"/>
    <n v="100"/>
    <n v="23"/>
    <n v="0.92"/>
    <n v="0.23"/>
  </r>
  <r>
    <n v="1344"/>
    <x v="0"/>
    <x v="36"/>
    <s v="Tecnologías para Aprender: Política Nacional para Impulsar la Innovación en las Prácticas Educativas a través de las Tecnologías Digitales"/>
    <s v="No aplica"/>
    <s v="No aplica"/>
    <s v="3.7"/>
    <s v="Diseñar y socializar una guía de recomendaciones que permita a los docentes desarrollar actividades, para que se implementen las estrategias de la política TPA para el uso y apropiación de las tecnologías digitales en la educación de forma flexible e inclusiva para la población con necesidades de aprendizaje diverso (Línea de acción 3)."/>
    <x v="1"/>
    <s v="Ministerio de Tecnologías de la Información y las Comunicaciones"/>
    <s v="MinTIC"/>
    <s v="Tecnologías de la Información y las Comunicaciones"/>
    <x v="18"/>
    <d v="2020-04-01T00:00:00"/>
    <d v="2024-12-31T00:00:00"/>
    <n v="40"/>
    <n v="100"/>
    <n v="0"/>
    <n v="0"/>
    <n v="0"/>
  </r>
  <r>
    <n v="1345"/>
    <x v="0"/>
    <x v="36"/>
    <s v="Tecnologías para Aprender: Política Nacional para Impulsar la Innovación en las Prácticas Educativas a través de las Tecnologías Digitales"/>
    <s v="No aplica"/>
    <s v="No aplica"/>
    <s v="3.11"/>
    <s v="Generar espacios para la enseñanza con tecnologías digitales, que permitan desarrollar desde la educación básica y media, los habilitadores que requiere la Cuarta Revolución Industrial (Línea de acción 3)."/>
    <x v="1"/>
    <s v="Ministerio de Tecnologías de la Información y las Comunicaciones"/>
    <s v="MinTIC"/>
    <s v="Tecnologías de la Información y las Comunicaciones"/>
    <x v="18"/>
    <d v="2020-04-01T00:00:00"/>
    <d v="2024-12-31T00:00:00"/>
    <n v="100"/>
    <n v="100"/>
    <n v="0"/>
    <n v="0"/>
    <n v="0"/>
  </r>
  <r>
    <n v="1346"/>
    <x v="0"/>
    <x v="36"/>
    <s v="Tecnologías para Aprender: Política Nacional para Impulsar la Innovación en las Prácticas Educativas a través de las Tecnologías Digitales"/>
    <s v="No aplica"/>
    <s v="No aplica"/>
    <s v="3.10"/>
    <s v="Generar, a partir del programa Tecnoacademia Itinerante, espacios de aprendizaje e innovación en los estudiantes de la educación básica y media, articulándose con el programa CPE (Línea de acción 3)."/>
    <x v="1"/>
    <s v="Servicio Nacional de Aprendizaje"/>
    <s v="SENA"/>
    <s v="Trabajo"/>
    <x v="12"/>
    <d v="2020-04-01T00:00:00"/>
    <d v="2024-12-31T00:00:00"/>
    <n v="100"/>
    <n v="100"/>
    <n v="55"/>
    <n v="0.55000000000000004"/>
    <n v="0.55000000000000004"/>
  </r>
  <r>
    <n v="1347"/>
    <x v="0"/>
    <x v="36"/>
    <s v="Tecnologías para Aprender: Política Nacional para Impulsar la Innovación en las Prácticas Educativas a través de las Tecnologías Digitales"/>
    <s v="No aplica"/>
    <s v="No aplica"/>
    <s v="3.3"/>
    <s v="Crear e implementar una estrategia de articulación interinstitucional del ecosistema de innovación educativa que integren a CPE, los CIER y otras iniciativas y actores clave del territorio y del orden Nacional, bajo un enfoque que impulse el uso de tecnologías digitales para la Innovación entre estudiantes y docentes. En el caso de iniciativas que incluyan un componente de emprendimiento, se vinculará al Ministerio de Comercio, Industria y Turismo. Este será un actor clave para integrar las apuestas de innovación educativa con el sector productivo y para generar alianzas estratégicas con el Ministerio de Tecnologías de Información y Comunicación, o el Servicio Nacional de Aprendizaje- SENA, entre otros (Línea de acción 1)."/>
    <x v="1"/>
    <s v="Ministerio de Educación Nacional"/>
    <s v="MinEducación"/>
    <s v="Educación"/>
    <x v="13"/>
    <d v="2020-04-01T00:00:00"/>
    <d v="2024-12-31T00:00:00"/>
    <n v="20"/>
    <n v="100"/>
    <n v="10"/>
    <n v="0.5"/>
    <n v="0.1"/>
  </r>
  <r>
    <n v="1348"/>
    <x v="0"/>
    <x v="36"/>
    <s v="Tecnologías para Aprender: Política Nacional para Impulsar la Innovación en las Prácticas Educativas a través de las Tecnologías Digitales"/>
    <s v="No aplica"/>
    <s v="No aplica"/>
    <s v="3.2"/>
    <s v="Diseñar e implementar una estrategia de acompañamiento y seguimiento a los docentes formados, de forma que se apoye técnica y pedagógicamente al docente para la co-creación de experiencias de enseñanza y aprendizaje, incorporando las tecnologías digitales en las prácticas educativas (Línea de acción 1)."/>
    <x v="1"/>
    <s v="Ministerio de Tecnologías de la Información y las Comunicaciones"/>
    <s v="MinTIC"/>
    <s v="Tecnologías de la Información y las Comunicaciones"/>
    <x v="18"/>
    <d v="2020-04-01T00:00:00"/>
    <d v="2024-12-31T00:00:00"/>
    <n v="20"/>
    <n v="100"/>
    <n v="0"/>
    <n v="0"/>
    <n v="0"/>
  </r>
  <r>
    <n v="1349"/>
    <x v="0"/>
    <x v="36"/>
    <s v="Tecnologías para Aprender: Política Nacional para Impulsar la Innovación en las Prácticas Educativas a través de las Tecnologías Digitales"/>
    <s v="No aplica"/>
    <s v="No aplica"/>
    <s v="3.4"/>
    <s v="Implementar una estrategia que integre y articule a la familia con el Ecosistema de Innovación Educativa de acuerdo con el modelo de focalización definido por CPE. Esto con el propósito de fomentar el uso de las tecnologías digitales en padres de familia, orientado a procesos de apropiación básica de las tecnologías digitales para cerrar la brecha digital entre padres de familia, cuidadores e hijos, así como fomentar acciones con la comunidad educativa para mitigar los riesgos de las tecnologías digitales y el uso responsable de Internet (Línea de acción 2)."/>
    <x v="1"/>
    <s v="Ministerio de Tecnologías de la Información y las Comunicaciones"/>
    <s v="MinTIC"/>
    <s v="Tecnologías de la Información y las Comunicaciones"/>
    <x v="18"/>
    <d v="2020-04-01T00:00:00"/>
    <d v="2024-10-31T00:00:00"/>
    <n v="20"/>
    <n v="100"/>
    <n v="0"/>
    <n v="0"/>
    <n v="0"/>
  </r>
  <r>
    <n v="1350"/>
    <x v="0"/>
    <x v="36"/>
    <s v="Tecnologías para Aprender: Política Nacional para Impulsar la Innovación en las Prácticas Educativas a través de las Tecnologías Digitales"/>
    <s v="No aplica"/>
    <s v="No aplica"/>
    <s v="3.1"/>
    <s v="Redefinir e implementar la estrategia orientada al fortalecimiento de las competencias requeridas por los docentes en servicio para la innovación educativa; el nuevo modelo de la oferta de formación deberá abordarse desde un enfoque: (i) territorial pertinente para los contextos rurales, (ii) escalonado de acuerdo con los niveles de formación inicial de los docentes (iii) pertinente con las diferentes áreas de conocimiento, (iv) de formación orientado a la innovación de las prácticas educativas para la generación de competencias del siglo XXI en los estudiantes,(v) flexible para que cada docente pueda diseñar su propio itinerario de formación (Línea de acción 1)."/>
    <x v="1"/>
    <s v="Ministerio de Tecnologías de la Información y las Comunicaciones"/>
    <s v="MinTIC"/>
    <s v="Tecnologías de la Información y las Comunicaciones"/>
    <x v="18"/>
    <d v="2020-04-01T00:00:00"/>
    <d v="2024-12-31T00:00:00"/>
    <n v="20"/>
    <n v="100"/>
    <n v="0"/>
    <n v="0"/>
    <n v="0"/>
  </r>
  <r>
    <n v="1351"/>
    <x v="0"/>
    <x v="36"/>
    <s v="Tecnologías para Aprender: Política Nacional para Impulsar la Innovación en las Prácticas Educativas a través de las Tecnologías Digitales"/>
    <s v="No aplica"/>
    <s v="No aplica"/>
    <s v="4.5"/>
    <s v="Diseñar e implementar un Índice de Evolución Digital que le permita a Computadores para Educar medir la intervención de las sedes educativas beneficiarias por el programa. Esta herramienta permitirá la medición de las capacidades de las sedes educativas de acuerdo con los niveles de conectividad, el nivel de acceso de tecnologías digitales, y los niveles de apropiación de las tecnologías digitales por parte de la comunidad educativa. Este índice deberá ser incluido en el Sistema de Información y Evaluación, y actualizado periódicamente a partir de la línea base. La construcción del índice deberá incluir las dimensiones y variables, cálculo del índice y la definición de una línea base (Línea de acción 1)."/>
    <x v="1"/>
    <s v="Ministerio de Tecnologías de la Información y las Comunicaciones"/>
    <s v="MinTIC"/>
    <s v="Tecnologías de la Información y las Comunicaciones"/>
    <x v="18"/>
    <d v="2020-04-01T00:00:00"/>
    <d v="2023-06-30T00:00:00"/>
    <n v="25"/>
    <n v="100"/>
    <n v="3"/>
    <n v="0.12"/>
    <n v="0.03"/>
  </r>
  <r>
    <n v="1352"/>
    <x v="0"/>
    <x v="36"/>
    <s v="Tecnologías para Aprender: Política Nacional para Impulsar la Innovación en las Prácticas Educativas a través de las Tecnologías Digitales"/>
    <s v="No aplica"/>
    <s v="No aplica"/>
    <s v="4.6"/>
    <s v="Diseñar una convocatoria para la producción de recursos educativos digitales y la creación de redes de aprendizaje, con el propósito de generar procesos de apoyo a la investigación e innovación en el aula para la excelencia docente."/>
    <x v="1"/>
    <s v="Ministerio de Educación Nacional"/>
    <s v="MinEducación"/>
    <s v="Educación"/>
    <x v="13"/>
    <d v="2020-04-01T00:00:00"/>
    <d v="2021-12-31T00:00:00"/>
    <n v="30"/>
    <n v="100"/>
    <n v="15"/>
    <n v="0.5"/>
    <n v="0.15"/>
  </r>
  <r>
    <n v="1353"/>
    <x v="0"/>
    <x v="36"/>
    <s v="Tecnologías para Aprender: Política Nacional para Impulsar la Innovación en las Prácticas Educativas a través de las Tecnologías Digitales"/>
    <s v="No aplica"/>
    <s v="No aplica"/>
    <s v="4.7"/>
    <s v="Diseñar y socializar lineamientos para la medición de las competencias del siglo XXI, con base en experiencias nacionales e internacionales (Línea de acción 2)."/>
    <x v="0"/>
    <s v="Instituto Colombiano para la Evaluación de la Educación"/>
    <s v="ICFES"/>
    <s v="Educación"/>
    <x v="13"/>
    <d v="2020-04-01T00:00:00"/>
    <d v="2021-12-31T00:00:00"/>
    <n v="50"/>
    <n v="100"/>
    <n v="25"/>
    <n v="0.5"/>
    <n v="0.25"/>
  </r>
  <r>
    <n v="1354"/>
    <x v="0"/>
    <x v="36"/>
    <s v="Tecnologías para Aprender: Política Nacional para Impulsar la Innovación en las Prácticas Educativas a través de las Tecnologías Digitales"/>
    <s v="No aplica"/>
    <s v="No aplica"/>
    <s v="4.8"/>
    <s v="Realizar una evaluación sobre la política TPA con base en los indicadores definidos en el modelo de seguimiento y evaluación y en la información consolidada del Sistema de Información y Evaluación para la Innovación Educativa (Línea de acción 2)."/>
    <x v="1"/>
    <s v="Ministerio de Tecnologías de la Información y las Comunicaciones"/>
    <s v="MinTIC"/>
    <s v="Tecnologías de la Información y las Comunicaciones"/>
    <x v="18"/>
    <d v="2023-07-01T00:00:00"/>
    <d v="2024-12-31T00:00:00"/>
    <n v="0"/>
    <n v="100"/>
    <n v="0"/>
    <n v="0"/>
    <n v="0"/>
  </r>
  <r>
    <n v="1355"/>
    <x v="0"/>
    <x v="36"/>
    <s v="Tecnologías para Aprender: Política Nacional para Impulsar la Innovación en las Prácticas Educativas a través de las Tecnologías Digitales"/>
    <s v="No aplica"/>
    <s v="No aplica"/>
    <s v="4.3"/>
    <s v="Diseñar e implementar el Sistema de Información y Evaluación para la Innovación Educativa a partir de las Tecnologías digitales que compile la información sobre: el uso de las tecnologías digitales, el acceso a conectividad y recursos digitales, la formación docente, resultados en el aprendizaje de los estudiantes, entre otros. Este sistema deberá contar con la información pertinente para realizar el monitoreo y evaluación de la incorporación de las tecnologías digitales, y deberá se compatible con el observatorio de la Innovación Educativa (Línea de acción 1)."/>
    <x v="1"/>
    <s v="Ministerio de Tecnologías de la Información y las Comunicaciones"/>
    <s v="MinTIC"/>
    <s v="Tecnologías de la Información y las Comunicaciones"/>
    <x v="18"/>
    <d v="2020-06-01T00:00:00"/>
    <d v="2024-12-31T00:00:00"/>
    <n v="30"/>
    <n v="100"/>
    <n v="10"/>
    <n v="0.33333333333333331"/>
    <n v="0.1"/>
  </r>
  <r>
    <n v="1356"/>
    <x v="0"/>
    <x v="36"/>
    <s v="Tecnologías para Aprender: Política Nacional para Impulsar la Innovación en las Prácticas Educativas a través de las Tecnologías Digitales"/>
    <s v="No aplica"/>
    <s v="No aplica"/>
    <s v="4.4"/>
    <s v="Diseñar e implementar un Índice de Innovación Educativa para identificar el estado de apropiación de las tecnologías digitales en las instituciones educativas que defina el Ministerio de Educación (Línea de acción 1)."/>
    <x v="1"/>
    <s v="Ministerio de Educación Nacional"/>
    <s v="MinEducación"/>
    <s v="Educación"/>
    <x v="13"/>
    <d v="2020-04-01T00:00:00"/>
    <d v="2023-12-31T00:00:00"/>
    <n v="50"/>
    <n v="100"/>
    <n v="20"/>
    <n v="0.4"/>
    <n v="0.2"/>
  </r>
  <r>
    <n v="1357"/>
    <x v="0"/>
    <x v="36"/>
    <s v="Tecnologías para Aprender: Política Nacional para Impulsar la Innovación en las Prácticas Educativas a través de las Tecnologías Digitales"/>
    <s v="No aplica"/>
    <s v="No aplica"/>
    <s v="4.1"/>
    <s v="Diseñar e implementar un modelo de monitoreo y evaluación estandarizada para medir y hacer seguimiento del acceso y uso de las tecnologías digitales en la educación, que identifique aspectos de innovación educativa desarrollados en programas e iniciativas que se implementen en el entorno educativo con tecnologías digitales. Este modelo esta propuesto para ser adoptado por las Secretarías de Educación y los demás integrantes del ecosistema de innovación educativa y debe incluir los lineamientos técnicos y operativos para hacer efectivo el monitoreo y evaluación (Línea de acción 1)."/>
    <x v="1"/>
    <s v="Ministerio de Educación Nacional"/>
    <s v="MinEducación"/>
    <s v="Educación"/>
    <x v="13"/>
    <d v="2020-06-01T00:00:00"/>
    <d v="2024-12-01T00:00:00"/>
    <n v="20"/>
    <n v="100"/>
    <n v="10"/>
    <n v="0.5"/>
    <n v="0.1"/>
  </r>
  <r>
    <n v="1358"/>
    <x v="0"/>
    <x v="36"/>
    <s v="Tecnologías para Aprender: Política Nacional para Impulsar la Innovación en las Prácticas Educativas a través de las Tecnologías Digitales"/>
    <s v="No aplica"/>
    <s v="No aplica"/>
    <s v="4.2"/>
    <s v="Diseñar y articular instrumentos unificados de recolección de datos que permitan hacer un seguimiento sistemático del acceso y uso de recursos digitales en las prácticas educativas por parte de docentes y estudiantes. Estos instrumentos tendrán en cuenta métodos de recolección tipo encuestas, registros administrativos y métodos de recolección de información cualitativa a partir de registros etnográficos, métodos de observación, grupos focales, entre otros. Estos instrumentos deberán estar articulados con la estrategia de monitoreo y evaluación (Línea de acción 1)."/>
    <x v="1"/>
    <s v="Ministerio de Tecnologías de la Información y las Comunicaciones"/>
    <s v="MinTIC"/>
    <s v="Tecnologías de la Información y las Comunicaciones"/>
    <x v="18"/>
    <d v="2020-04-01T00:00:00"/>
    <d v="2021-06-30T00:00:00"/>
    <n v="70"/>
    <n v="100"/>
    <n v="50"/>
    <n v="0.7142857142857143"/>
    <n v="0.5"/>
  </r>
  <r>
    <n v="1359"/>
    <x v="0"/>
    <x v="36"/>
    <s v="Tecnologías para Aprender: Política Nacional para Impulsar la Innovación en las Prácticas Educativas a través de las Tecnologías Digitales"/>
    <s v="No aplica"/>
    <s v="No aplica"/>
    <s v="2.6"/>
    <s v="Definir y socializar una estrategia de comunicación para fomentar que las Secretarías de Educación utilicen los instrumentos de agregación de demanda, como un mecanismo más seguro y eficiente en comparación a la contratación de conectividad por separado (Línea de acción 3)."/>
    <x v="1"/>
    <s v="Colombia Compra Eficiente"/>
    <s v="Colombia Compra"/>
    <s v="Planeación"/>
    <x v="9"/>
    <d v="2020-04-01T00:00:00"/>
    <d v="2020-12-31T00:00:00"/>
    <n v="100"/>
    <n v="100"/>
    <n v="0"/>
    <n v="0"/>
    <n v="0"/>
  </r>
  <r>
    <n v="1360"/>
    <x v="0"/>
    <x v="36"/>
    <s v="Tecnologías para Aprender: Política Nacional para Impulsar la Innovación en las Prácticas Educativas a través de las Tecnologías Digitales"/>
    <s v="No aplica"/>
    <s v="No aplica"/>
    <s v="2.5"/>
    <s v="Establecer y socializar la estrategia para utilizar un instrumento de agregación de demanda que facilite la compra agregada de conectividad. Computadores para Educar será la entidad compradora dentro del instrumento, lo cual permitirá la eliminación de los costos de intermediación del servicio y promoverá el uso eficiente de los recursos (Línea de acción 3)."/>
    <x v="1"/>
    <s v="Ministerio de Tecnologías de la Información y las Comunicaciones"/>
    <s v="MinTIC"/>
    <s v="Tecnologías de la Información y las Comunicaciones"/>
    <x v="18"/>
    <d v="2020-04-01T00:00:00"/>
    <d v="2024-12-31T00:00:00"/>
    <n v="80"/>
    <n v="100"/>
    <n v="20"/>
    <n v="0.25"/>
    <n v="0.2"/>
  </r>
  <r>
    <n v="1361"/>
    <x v="0"/>
    <x v="36"/>
    <s v="Tecnologías para Aprender: Política Nacional para Impulsar la Innovación en las Prácticas Educativas a través de las Tecnologías Digitales"/>
    <s v="No aplica"/>
    <s v="No aplica"/>
    <s v="2.4"/>
    <s v="Actualizar el Acuerdo Marco de servicios de conectividad, evaluando la posibilidad de incorporar en su definición las características de contextos territoriales, incluyendo mejores requisitos técnicos en la materia. Lo anterior, con la finalidad de que los entes territoriales puedan disponer de esta herramienta para la contratación y el mejoramiento de la conectividad, especialmente en el contexto rural (Línea de acción 3)."/>
    <x v="1"/>
    <s v="Colombia Compra Eficiente"/>
    <s v="Colombia Compra"/>
    <s v="Planeación"/>
    <x v="9"/>
    <d v="2020-04-01T00:00:00"/>
    <d v="2020-09-30T00:00:00"/>
    <n v="100"/>
    <n v="100"/>
    <n v="20"/>
    <n v="0.2"/>
    <n v="0.2"/>
  </r>
  <r>
    <n v="1362"/>
    <x v="0"/>
    <x v="36"/>
    <s v="Tecnologías para Aprender: Política Nacional para Impulsar la Innovación en las Prácticas Educativas a través de las Tecnologías Digitales"/>
    <s v="No aplica"/>
    <s v="No aplica"/>
    <s v="2.3"/>
    <s v="Diseñar los lineamientos de categorización de ancho de banda de conectividad de acuerdo con los parámetros mínimos (usuarios, dispositivos conectados efectivamente, región) y otros aspectos que faciliten la implementación de proyectos e iniciativas que fomenten la innovación educativa a través del uso pedagógico de tecnologías digitales (Línea de acción 2)."/>
    <x v="1"/>
    <s v="Ministerio de Educación Nacional"/>
    <s v="MinEducación"/>
    <s v="Educación"/>
    <x v="13"/>
    <d v="2020-04-01T00:00:00"/>
    <d v="2021-06-30T00:00:00"/>
    <n v="40"/>
    <n v="100"/>
    <n v="0"/>
    <n v="0"/>
    <n v="0"/>
  </r>
  <r>
    <n v="1363"/>
    <x v="0"/>
    <x v="36"/>
    <s v="Tecnologías para Aprender: Política Nacional para Impulsar la Innovación en las Prácticas Educativas a través de las Tecnologías Digitales"/>
    <s v="No aplica"/>
    <s v="No aplica"/>
    <s v="2.2"/>
    <s v="Diseñar un instrumento de focalización escalonado de acceso a Internet en sedes educativas, teniendo en cuenta la necesidad institucional, la oferta institucional y los mecanismos eficientes para la contratación. Este instrumento debe permitir planificar una estrategia escalonada en donde se proyecte cubrir la mayor cantidad de las sedes educativas en un horizonte temporal de corto, mediano y largo plazo (Línea de acción 1)."/>
    <x v="1"/>
    <s v="Ministerio de Tecnologías de la Información y las Comunicaciones"/>
    <s v="MinTIC"/>
    <s v="Tecnologías de la Información y las Comunicaciones"/>
    <x v="18"/>
    <d v="2020-06-01T00:00:00"/>
    <d v="2020-12-31T00:00:00"/>
    <n v="100"/>
    <n v="100"/>
    <n v="0"/>
    <n v="0"/>
    <n v="0"/>
  </r>
  <r>
    <n v="1364"/>
    <x v="0"/>
    <x v="36"/>
    <s v="Tecnologías para Aprender: Política Nacional para Impulsar la Innovación en las Prácticas Educativas a través de las Tecnologías Digitales"/>
    <s v="No aplica"/>
    <s v="No aplica"/>
    <s v="2.1"/>
    <s v="Realizar la caracterización de las necesidades de conectividad escolar mediante el apoyo de las secretarías de educación de acuerdo con el contexto regional, para proporcionar un insumo que permita extender o mejorar la cobertura de conectividad por otros programas gubernamentales de conectividad (Línea de acción 1)."/>
    <x v="1"/>
    <s v="Ministerio de Educación Nacional"/>
    <s v="MinEducación"/>
    <s v="Educación"/>
    <x v="13"/>
    <d v="2020-04-01T00:00:00"/>
    <d v="2021-06-30T00:00:00"/>
    <n v="50"/>
    <n v="100"/>
    <n v="0"/>
    <n v="0"/>
    <n v="0"/>
  </r>
  <r>
    <n v="1365"/>
    <x v="0"/>
    <x v="37"/>
    <s v="Colombia Potencia Bioceánica Sostenible 2030"/>
    <s v="No aplica"/>
    <s v="No aplica"/>
    <s v="4.5"/>
    <s v="Acompañar los procesos de adopción de los POMIUAC en el marco de los comites técnicos y las comisiones conjuntas."/>
    <x v="2"/>
    <s v="Ministerio de Ambiente y Desarrollo Sostenible"/>
    <s v="MinAmbiente"/>
    <s v="Ambiente y Desarrollo Sostenible"/>
    <x v="5"/>
    <d v="2020-05-01T00:00:00"/>
    <d v="2030-12-31T00:00:00"/>
    <n v="8"/>
    <n v="100"/>
    <n v="0"/>
    <n v="0"/>
    <n v="0"/>
  </r>
  <r>
    <n v="1366"/>
    <x v="0"/>
    <x v="37"/>
    <s v="Colombia Potencia Bioceánica Sostenible 2030"/>
    <s v="No aplica"/>
    <s v="No aplica"/>
    <s v="4.9"/>
    <s v="Diseñar una estrategia para la gestión de residuos sólidos en zonas marino-costeros articulando los diferentes instrumentos de planificación y gestión, así como la políticas ambientales y sectoriales."/>
    <x v="2"/>
    <s v="Ministerio de Ambiente y Desarrollo Sostenible"/>
    <s v="MinAmbiente"/>
    <s v="Ambiente y Desarrollo Sostenible"/>
    <x v="5"/>
    <d v="2020-05-01T00:00:00"/>
    <d v="2022-12-31T00:00:00"/>
    <n v="33"/>
    <n v="100"/>
    <n v="0"/>
    <n v="0"/>
    <n v="0"/>
  </r>
  <r>
    <n v="1367"/>
    <x v="0"/>
    <x v="37"/>
    <s v="Colombia Potencia Bioceánica Sostenible 2030"/>
    <s v="No aplica"/>
    <s v="No aplica"/>
    <s v="4.15"/>
    <s v="Diseñar una estrategia técnica para el mejoramiento de la Calidad Ambiental Marina en Colombia."/>
    <x v="2"/>
    <s v="Ministerio de Ambiente y Desarrollo Sostenible"/>
    <s v="MinAmbiente"/>
    <s v="Ambiente y Desarrollo Sostenible"/>
    <x v="5"/>
    <d v="2020-05-01T00:00:00"/>
    <d v="2022-12-31T00:00:00"/>
    <n v="20"/>
    <n v="100"/>
    <n v="25"/>
    <n v="1"/>
    <n v="0.25"/>
  </r>
  <r>
    <n v="1368"/>
    <x v="0"/>
    <x v="37"/>
    <s v="Colombia Potencia Bioceánica Sostenible 2030"/>
    <s v="No aplica"/>
    <s v="No aplica"/>
    <s v="4.14"/>
    <s v="Diseñar, actualizar o coordinar la implementación de planes y programas de conservación y restauración de ecosistemas marinos, costeros e insulares."/>
    <x v="1"/>
    <s v="Ministerio de Ambiente y Desarrollo Sostenible"/>
    <s v="MinAmbiente"/>
    <s v="Ambiente y Desarrollo Sostenible"/>
    <x v="5"/>
    <d v="2020-05-01T00:00:00"/>
    <d v="2030-12-31T00:00:00"/>
    <n v="100"/>
    <n v="100"/>
    <n v="0"/>
    <n v="0"/>
    <n v="0"/>
  </r>
  <r>
    <n v="1369"/>
    <x v="0"/>
    <x v="37"/>
    <s v="Colombia Potencia Bioceánica Sostenible 2030"/>
    <s v="No aplica"/>
    <s v="No aplica"/>
    <s v="4.10"/>
    <s v="Diseñar, actualizar o coordinar la implementación de planes y programas para la conservación de los recursos hidrobiológicos."/>
    <x v="1"/>
    <s v="Ministerio de Ambiente y Desarrollo Sostenible"/>
    <s v="MinAmbiente"/>
    <s v="Ambiente y Desarrollo Sostenible"/>
    <x v="5"/>
    <d v="2020-05-01T00:00:00"/>
    <d v="2030-12-31T00:00:00"/>
    <n v="100"/>
    <n v="100"/>
    <n v="0"/>
    <n v="0"/>
    <n v="0"/>
  </r>
  <r>
    <n v="1370"/>
    <x v="0"/>
    <x v="37"/>
    <s v="Colombia Potencia Bioceánica Sostenible 2030"/>
    <s v="No aplica"/>
    <s v="No aplica"/>
    <s v="4.2"/>
    <s v="Elaborar documentos de orientación para la planificación espacial marino costera."/>
    <x v="1"/>
    <s v="Dirección General Marítima"/>
    <s v="DIMAR"/>
    <s v="Defensa"/>
    <x v="24"/>
    <d v="2020-03-31T00:00:00"/>
    <d v="2030-12-31T00:00:00"/>
    <n v="9"/>
    <n v="100"/>
    <n v="0"/>
    <n v="0"/>
    <n v="0"/>
  </r>
  <r>
    <n v="1371"/>
    <x v="0"/>
    <x v="37"/>
    <s v="Colombia Potencia Bioceánica Sostenible 2030"/>
    <s v="No aplica"/>
    <s v="No aplica"/>
    <s v="4.7"/>
    <s v="Elaborar y hacer seguimiento a las propuestas para fortalecer el Subsistema de Áreas Marinas Protegidas (SAMP) en el marco de los SIRAP Pacíifico y Caribe."/>
    <x v="2"/>
    <s v="Unidad Administrativa Especial Parques Nacionales Naturales de Colombia"/>
    <s v="PNN"/>
    <s v="Ambiente y Desarrollo Sostenible"/>
    <x v="5"/>
    <d v="2020-04-01T00:00:00"/>
    <d v="2030-12-31T00:00:00"/>
    <n v="9"/>
    <n v="100"/>
    <n v="0"/>
    <n v="0"/>
    <n v="0"/>
  </r>
  <r>
    <n v="1372"/>
    <x v="0"/>
    <x v="37"/>
    <s v="Colombia Potencia Bioceánica Sostenible 2030"/>
    <s v="No aplica"/>
    <s v="No aplica"/>
    <s v="4.8"/>
    <s v="Elaborar y presentar propuestas técnicas de Colombia ante el comité técnico regional para fortalecer la gestión del Corredor Marino del Pacífico Este Tropical (CMAR) con base en el plan de acción regional."/>
    <x v="2"/>
    <s v="Unidad Administrativa Especial Parques Nacionales Naturales de Colombia"/>
    <s v="PNN"/>
    <s v="Ambiente y Desarrollo Sostenible"/>
    <x v="5"/>
    <d v="2020-04-01T00:00:00"/>
    <d v="2030-12-31T00:00:00"/>
    <n v="20"/>
    <n v="100"/>
    <n v="0"/>
    <n v="0"/>
    <n v="0"/>
  </r>
  <r>
    <n v="1373"/>
    <x v="0"/>
    <x v="37"/>
    <s v="Colombia Potencia Bioceánica Sostenible 2030"/>
    <s v="No aplica"/>
    <s v="No aplica"/>
    <s v="4.13"/>
    <s v="Elaborar, ajustar e implementar participativamente los planes de manejo de los Distritos Nacionales de Manejo Integrado, administrados por PNN, a partir de los objetivos de conservación."/>
    <x v="2"/>
    <s v="Unidad Administrativa Especial Parques Nacionales Naturales de Colombia"/>
    <s v="PNN"/>
    <s v="Ambiente y Desarrollo Sostenible"/>
    <x v="5"/>
    <d v="2020-03-31T00:00:00"/>
    <d v="2030-12-31T00:00:00"/>
    <n v="10"/>
    <n v="100"/>
    <n v="0"/>
    <n v="0"/>
    <n v="0"/>
  </r>
  <r>
    <n v="1374"/>
    <x v="0"/>
    <x v="37"/>
    <s v="Colombia Potencia Bioceánica Sostenible 2030"/>
    <s v="No aplica"/>
    <s v="No aplica"/>
    <s v="4.1"/>
    <s v="Incluir en la Política General de Ordenamiento Territorial recomendaciones sobre ordenamiento territorial en las zonas marino-costeras, según las competencias del Gobierno nacional relativas a la gestión del riesgo, al desarrollo urbanístico y al uso y la conservación de la biodiversidad marina y costera."/>
    <x v="1"/>
    <s v="Departamento Nacional de Planeación"/>
    <s v="DNP"/>
    <s v="Planeación"/>
    <x v="9"/>
    <d v="2020-03-31T00:00:00"/>
    <d v="2022-12-31T00:00:00"/>
    <n v="30"/>
    <n v="100"/>
    <n v="10"/>
    <n v="0.33333333333333331"/>
    <n v="0.1"/>
  </r>
  <r>
    <n v="1375"/>
    <x v="0"/>
    <x v="37"/>
    <s v="Colombia Potencia Bioceánica Sostenible 2030"/>
    <s v="No aplica"/>
    <s v="No aplica"/>
    <s v="4.4"/>
    <s v="Liderar el diseño de una estrategia integral interinstitucional para gestionar la recuperación de los bienes de uso público indebidamente ocupados en los espacios marino-costeros."/>
    <x v="1"/>
    <s v="Procuraduría General de la Nación"/>
    <s v="Procuraduría"/>
    <s v="Organismo de Control"/>
    <x v="26"/>
    <d v="2020-03-31T00:00:00"/>
    <d v="2030-12-31T00:00:00"/>
    <n v="30"/>
    <n v="100"/>
    <n v="0"/>
    <n v="0"/>
    <n v="0"/>
  </r>
  <r>
    <n v="1376"/>
    <x v="0"/>
    <x v="37"/>
    <s v="Colombia Potencia Bioceánica Sostenible 2030"/>
    <s v="No aplica"/>
    <s v="No aplica"/>
    <s v="4.19"/>
    <s v="Liderar la elaboración de una propuesta de Protocolo de Alertas Tempranas sobre florecimientos algales nocivos (FAN)."/>
    <x v="2"/>
    <s v="Departamento Administrativo de la Presidencia de la República"/>
    <s v="DAPRE"/>
    <s v="Presidencia de la República"/>
    <x v="10"/>
    <d v="2020-06-01T00:00:00"/>
    <d v="2030-12-31T00:00:00"/>
    <n v="10"/>
    <n v="100"/>
    <n v="0"/>
    <n v="0"/>
    <n v="0"/>
  </r>
  <r>
    <n v="1377"/>
    <x v="0"/>
    <x v="37"/>
    <s v="Colombia Potencia Bioceánica Sostenible 2030"/>
    <s v="No aplica"/>
    <s v="No aplica"/>
    <s v="4.3"/>
    <s v="Realizar propuesta de ordenamiento de playas con vocación turística."/>
    <x v="0"/>
    <s v="Dirección General Marítima"/>
    <s v="DIMAR"/>
    <s v="Defensa"/>
    <x v="24"/>
    <d v="2020-03-31T00:00:00"/>
    <d v="2026-12-31T00:00:00"/>
    <n v="15"/>
    <n v="100"/>
    <n v="0"/>
    <n v="0"/>
    <n v="0"/>
  </r>
  <r>
    <n v="1378"/>
    <x v="0"/>
    <x v="37"/>
    <s v="Colombia Potencia Bioceánica Sostenible 2030"/>
    <s v="No aplica"/>
    <s v="No aplica"/>
    <s v="4.12"/>
    <s v="Revisar y ajustar la Ley de Pesca."/>
    <x v="2"/>
    <s v="Autoridad Nacional de Acuicultura y Pesca"/>
    <s v="AUNAP"/>
    <s v="Agropecuario, Pesquero y Desarrollo Rural"/>
    <x v="7"/>
    <d v="2020-03-31T00:00:00"/>
    <d v="2021-12-01T00:00:00"/>
    <n v="60"/>
    <n v="100"/>
    <n v="0"/>
    <n v="0"/>
    <n v="0"/>
  </r>
  <r>
    <n v="1379"/>
    <x v="0"/>
    <x v="37"/>
    <s v="Colombia Potencia Bioceánica Sostenible 2030"/>
    <s v="No aplica"/>
    <s v="No aplica"/>
    <s v="4.6"/>
    <s v="Mejorar o implementar herramientas de efectividad del manejo en las áreas protegidas, marina, marino costeras e insulares del SINAP, en el ámbito de gestión nacional."/>
    <x v="2"/>
    <s v="Unidad Administrativa Especial Parques Nacionales Naturales de Colombia"/>
    <s v="PNN"/>
    <s v="Ambiente y Desarrollo Sostenible"/>
    <x v="5"/>
    <d v="2020-04-01T00:00:00"/>
    <d v="2030-12-31T00:00:00"/>
    <n v="1"/>
    <n v="16"/>
    <n v="0"/>
    <n v="0"/>
    <n v="0"/>
  </r>
  <r>
    <n v="1380"/>
    <x v="0"/>
    <x v="37"/>
    <s v="Colombia Potencia Bioceánica Sostenible 2030"/>
    <s v="No aplica"/>
    <s v="No aplica"/>
    <s v="4.11"/>
    <s v="Realizar planes de ordenación de áreas o pesquerías."/>
    <x v="2"/>
    <s v="Autoridad Nacional de Acuicultura y Pesca"/>
    <s v="AUNAP"/>
    <s v="Agropecuario, Pesquero y Desarrollo Rural"/>
    <x v="7"/>
    <d v="2020-03-31T00:00:00"/>
    <d v="2022-12-31T00:00:00"/>
    <n v="14"/>
    <n v="20"/>
    <n v="0"/>
    <n v="0"/>
    <n v="0"/>
  </r>
  <r>
    <n v="1381"/>
    <x v="0"/>
    <x v="37"/>
    <s v="Colombia Potencia Bioceánica Sostenible 2030"/>
    <s v="No aplica"/>
    <s v="No aplica"/>
    <s v="4.17"/>
    <s v="Realizar acompañamiento técnico para la formulación o actualización de planes de contingencia de carácter regional, municipal e insular frente a la ocurrencia de eventos y emergencias de origen natural."/>
    <x v="2"/>
    <s v="Unidad Nacional para la Gestión del Riesgo de Desastres"/>
    <s v="UNGRD"/>
    <s v="Presidencia de la República"/>
    <x v="10"/>
    <d v="2021-04-01T00:00:00"/>
    <d v="2023-12-31T00:00:00"/>
    <n v="0"/>
    <n v="4"/>
    <n v="0"/>
    <n v="0"/>
    <n v="0"/>
  </r>
  <r>
    <n v="1382"/>
    <x v="0"/>
    <x v="37"/>
    <s v="Colombia Potencia Bioceánica Sostenible 2030"/>
    <s v="No aplica"/>
    <s v="No aplica"/>
    <s v="4.16"/>
    <s v="Brindar asistencia técnica en la revisión del componente de Gestión del Riesgo, con énfasis en fenómenos naturales costeros (Tsunamis, huracanes, erosión costera) en los Esquemas o Planes de Ordenamiento Territorial."/>
    <x v="2"/>
    <s v="Unidad Nacional para la Gestión del Riesgo de Desastres"/>
    <s v="UNGRD"/>
    <s v="Presidencia de la República"/>
    <x v="10"/>
    <d v="2020-04-01T00:00:00"/>
    <d v="2024-12-31T00:00:00"/>
    <n v="1"/>
    <n v="5"/>
    <n v="0"/>
    <n v="0"/>
    <n v="0"/>
  </r>
  <r>
    <n v="1383"/>
    <x v="0"/>
    <x v="37"/>
    <s v="Colombia Potencia Bioceánica Sostenible 2030"/>
    <s v="No aplica"/>
    <s v="No aplica"/>
    <s v="4.18"/>
    <s v="Acompañar a las Corporaciones Autónomas Regionales costeras en la implementación de medidas de adaptación basada en ecosistemas."/>
    <x v="1"/>
    <s v="Ministerio de Ambiente y Desarrollo Sostenible"/>
    <s v="MinAmbiente"/>
    <s v="Ambiente y Desarrollo Sostenible"/>
    <x v="5"/>
    <d v="2020-05-01T00:00:00"/>
    <d v="2022-12-31T00:00:00"/>
    <n v="1"/>
    <n v="4"/>
    <n v="0"/>
    <n v="0"/>
    <n v="0"/>
  </r>
  <r>
    <n v="1384"/>
    <x v="0"/>
    <x v="37"/>
    <s v="Colombia Potencia Bioceánica Sostenible 2030"/>
    <s v="No aplica"/>
    <s v="No aplica"/>
    <s v="3.15"/>
    <s v="Analizar de manera integral los resultados obtenidos en las expediciones científicas."/>
    <x v="1"/>
    <s v="Departamento Administrativo de la Presidencia de la República"/>
    <s v="DAPRE"/>
    <s v="Presidencia de la República"/>
    <x v="10"/>
    <d v="2021-01-01T00:00:00"/>
    <d v="2025-12-31T00:00:00"/>
    <n v="0"/>
    <n v="100"/>
    <n v="0"/>
    <n v="0"/>
    <n v="0"/>
  </r>
  <r>
    <n v="1385"/>
    <x v="0"/>
    <x v="37"/>
    <s v="Colombia Potencia Bioceánica Sostenible 2030"/>
    <s v="No aplica"/>
    <s v="No aplica"/>
    <s v="3.11"/>
    <s v="Consolidar el Programa Nacional de Expediciones Científicas como estrategia interinstitucional a largo plazo."/>
    <x v="2"/>
    <s v="Departamento Administrativo de la Presidencia de la República"/>
    <s v="DAPRE"/>
    <s v="Presidencia de la República"/>
    <x v="10"/>
    <d v="2020-06-01T00:00:00"/>
    <d v="2021-12-31T00:00:00"/>
    <n v="45"/>
    <n v="100"/>
    <n v="45"/>
    <n v="1"/>
    <n v="0.45"/>
  </r>
  <r>
    <n v="1386"/>
    <x v="0"/>
    <x v="37"/>
    <s v="Colombia Potencia Bioceánica Sostenible 2030"/>
    <s v="No aplica"/>
    <s v="No aplica"/>
    <s v="3.1"/>
    <s v="Coordinar la realización de eventos que celebren el Día Mundial de los Océanos, implementando el desarrollo de campañas y talleres que promuevan el conocimiento del océano y su importancia para el Estado."/>
    <x v="2"/>
    <s v="Departamento Administrativo de la Presidencia de la República"/>
    <s v="DAPRE"/>
    <s v="Presidencia de la República"/>
    <x v="10"/>
    <d v="2020-06-01T00:00:00"/>
    <d v="2030-12-31T00:00:00"/>
    <n v="12.58"/>
    <n v="100"/>
    <n v="0"/>
    <n v="0"/>
    <n v="0"/>
  </r>
  <r>
    <n v="1387"/>
    <x v="0"/>
    <x v="37"/>
    <s v="Colombia Potencia Bioceánica Sostenible 2030"/>
    <s v="No aplica"/>
    <s v="No aplica"/>
    <s v="3.3"/>
    <s v="Desarrollar un programa de investigación,conservación y divulgación sobre el patrimonio cultural sumergido en zonas insulares y costeras de Colombia."/>
    <x v="1"/>
    <s v="Instituto Colombiano de Antropología e Historia"/>
    <s v="ICANH"/>
    <s v="Cultura"/>
    <x v="19"/>
    <d v="2021-01-31T00:00:00"/>
    <d v="2029-12-31T00:00:00"/>
    <n v="0"/>
    <n v="100"/>
    <n v="0"/>
    <n v="0"/>
    <n v="0"/>
  </r>
  <r>
    <n v="1388"/>
    <x v="0"/>
    <x v="37"/>
    <s v="Colombia Potencia Bioceánica Sostenible 2030"/>
    <s v="No aplica"/>
    <s v="No aplica"/>
    <s v="3.5"/>
    <s v="Formular e implementar una estrategia para la generación de espacios de promoción y difusión de programas académicos y publicaciones científicas en temas marino- costeros."/>
    <x v="1"/>
    <s v="Departamento Administrativo de la Presidencia de la República"/>
    <s v="DAPRE"/>
    <s v="Presidencia de la República"/>
    <x v="10"/>
    <d v="2020-06-01T00:00:00"/>
    <d v="2030-12-31T00:00:00"/>
    <n v="12.5"/>
    <n v="100"/>
    <n v="6"/>
    <n v="0.48"/>
    <n v="0.06"/>
  </r>
  <r>
    <n v="1389"/>
    <x v="0"/>
    <x v="37"/>
    <s v="Colombia Potencia Bioceánica Sostenible 2030"/>
    <s v="No aplica"/>
    <s v="No aplica"/>
    <s v="3.4"/>
    <s v="Formular la política pública para la protección, recuperación y divulgación del patrimonio cultural sumergido en Colombia."/>
    <x v="1"/>
    <s v="Instituto Colombiano de Antropología e Historia"/>
    <s v="ICANH"/>
    <s v="Cultura"/>
    <x v="19"/>
    <d v="2021-01-31T00:00:00"/>
    <d v="2027-12-31T00:00:00"/>
    <n v="0"/>
    <n v="100"/>
    <n v="0"/>
    <n v="0"/>
    <n v="0"/>
  </r>
  <r>
    <n v="1390"/>
    <x v="0"/>
    <x v="37"/>
    <s v="Colombia Potencia Bioceánica Sostenible 2030"/>
    <s v="No aplica"/>
    <s v="No aplica"/>
    <s v="3.13"/>
    <s v="Generar espacios intersectoriales e interinstitucionales para consolidar el Plan Nacional de Expediciones Antárticas."/>
    <x v="0"/>
    <s v="Departamento Administrativo de la Presidencia de la República"/>
    <s v="DAPRE"/>
    <s v="Presidencia de la República"/>
    <x v="10"/>
    <d v="2020-06-01T00:00:00"/>
    <d v="2022-12-31T00:00:00"/>
    <n v="41"/>
    <n v="100"/>
    <n v="0"/>
    <n v="0"/>
    <n v="0"/>
  </r>
  <r>
    <n v="1391"/>
    <x v="0"/>
    <x v="37"/>
    <s v="Colombia Potencia Bioceánica Sostenible 2030"/>
    <s v="No aplica"/>
    <s v="No aplica"/>
    <s v="3.14"/>
    <s v="Realizar el lanzamiento del nuevo ciclo de expediciones."/>
    <x v="2"/>
    <s v="Departamento Administrativo de la Presidencia de la República"/>
    <s v="DAPRE"/>
    <s v="Presidencia de la República"/>
    <x v="10"/>
    <d v="2024-01-01T00:00:00"/>
    <d v="2028-12-31T00:00:00"/>
    <n v="0"/>
    <n v="100"/>
    <n v="0"/>
    <n v="0"/>
    <n v="0"/>
  </r>
  <r>
    <n v="1392"/>
    <x v="0"/>
    <x v="37"/>
    <s v="Colombia Potencia Bioceánica Sostenible 2030"/>
    <s v="No aplica"/>
    <s v="No aplica"/>
    <s v="3.8"/>
    <s v="Fortalecer el desarrollo de la investigación en materia de ciencia, tecnología e innovación asociado a los intereses marítimos nacionales."/>
    <x v="0"/>
    <s v="Ministerio de Ciencia Tecnología e Innovación"/>
    <s v="MinCiencias"/>
    <s v="Ciencia y Tecnología"/>
    <x v="1"/>
    <d v="2020-10-01T00:00:00"/>
    <d v="2030-12-31T00:00:00"/>
    <n v="2"/>
    <n v="12"/>
    <n v="0"/>
    <n v="0"/>
    <n v="0"/>
  </r>
  <r>
    <n v="1393"/>
    <x v="0"/>
    <x v="37"/>
    <s v="Colombia Potencia Bioceánica Sostenible 2030"/>
    <s v="No aplica"/>
    <s v="No aplica"/>
    <s v="3.12"/>
    <s v="Impulsar las expediciones científicas, como estrategias interdisciplinarias e interinstitucionales para profundizar el conocimiento y aprovechamiento de los intereses marítimos nacionales."/>
    <x v="0"/>
    <s v="Ministerio de Ciencia Tecnología e Innovación"/>
    <s v="MinCiencias"/>
    <s v="Ciencia y Tecnología"/>
    <x v="1"/>
    <d v="2020-07-01T00:00:00"/>
    <d v="2030-12-31T00:00:00"/>
    <n v="2"/>
    <n v="12"/>
    <n v="0"/>
    <n v="0"/>
    <n v="0"/>
  </r>
  <r>
    <n v="1394"/>
    <x v="0"/>
    <x v="37"/>
    <s v="Colombia Potencia Bioceánica Sostenible 2030"/>
    <s v="No aplica"/>
    <s v="No aplica"/>
    <s v="3.16"/>
    <s v="Incrementar los medios que permiten incrementar las capacidades para realizar la investigación científica marina."/>
    <x v="1"/>
    <s v="Dirección General Marítima"/>
    <s v="DIMAR"/>
    <s v="Defensa"/>
    <x v="24"/>
    <d v="2020-03-31T00:00:00"/>
    <d v="2022-12-31T00:00:00"/>
    <n v="14"/>
    <n v="15"/>
    <n v="0"/>
    <n v="0"/>
    <n v="0"/>
  </r>
  <r>
    <n v="1395"/>
    <x v="0"/>
    <x v="37"/>
    <s v="Colombia Potencia Bioceánica Sostenible 2030"/>
    <s v="No aplica"/>
    <s v="No aplica"/>
    <s v="3.6"/>
    <s v="Desarrollar acciones de formación profesional integral con pertinencia sectorial y territorial (gente de Mar)."/>
    <x v="1"/>
    <s v="Servicio Nacional de Aprendizaje"/>
    <s v="SENA"/>
    <s v="Trabajo"/>
    <x v="12"/>
    <d v="2020-03-31T00:00:00"/>
    <d v="2030-12-31T00:00:00"/>
    <n v="16600"/>
    <n v="19160"/>
    <n v="7806"/>
    <n v="0.47024096385542169"/>
    <n v="0.40741127348643008"/>
  </r>
  <r>
    <n v="1396"/>
    <x v="0"/>
    <x v="37"/>
    <s v="Colombia Potencia Bioceánica Sostenible 2030"/>
    <s v="No aplica"/>
    <s v="No aplica"/>
    <s v="3.10"/>
    <s v="Actualizar el conocimiento científico y técnico del estado de los recursos pesqueros."/>
    <x v="2"/>
    <s v="Autoridad Nacional de Acuicultura y Pesca"/>
    <s v="AUNAP"/>
    <s v="Agropecuario, Pesquero y Desarrollo Rural"/>
    <x v="7"/>
    <d v="2020-03-31T00:00:00"/>
    <d v="2030-12-31T00:00:00"/>
    <n v="27"/>
    <n v="272.04000000000002"/>
    <n v="0"/>
    <n v="0"/>
    <n v="0"/>
  </r>
  <r>
    <n v="1397"/>
    <x v="0"/>
    <x v="37"/>
    <s v="Colombia Potencia Bioceánica Sostenible 2030"/>
    <s v="No aplica"/>
    <s v="No aplica"/>
    <s v="3.7"/>
    <s v="Promocionar el desarrollo de la investigación en materia de ciencia, tecnología e innovación asociado a los intereses marítimos nacionales."/>
    <x v="0"/>
    <s v="Ministerio de Ciencia Tecnología e Innovación"/>
    <s v="MinCiencias"/>
    <s v="Ciencia y Tecnología"/>
    <x v="1"/>
    <d v="2020-10-15T00:00:00"/>
    <d v="2030-12-31T00:00:00"/>
    <n v="3"/>
    <n v="33"/>
    <n v="0"/>
    <n v="0"/>
    <n v="0"/>
  </r>
  <r>
    <n v="1398"/>
    <x v="0"/>
    <x v="37"/>
    <s v="Colombia Potencia Bioceánica Sostenible 2030"/>
    <s v="No aplica"/>
    <s v="No aplica"/>
    <s v="3.9"/>
    <s v="Promover líneas de investigación para el estudio de recursos hidrobiológicos con fines de manejo y aprovechamiento sostenible."/>
    <x v="2"/>
    <s v="Ministerio de Ciencia Tecnología e Innovación"/>
    <s v="MinCiencias"/>
    <s v="Ciencia y Tecnología"/>
    <x v="1"/>
    <d v="2020-10-15T00:00:00"/>
    <d v="2030-12-31T00:00:00"/>
    <n v="3"/>
    <n v="33"/>
    <n v="0"/>
    <n v="0"/>
    <n v="0"/>
  </r>
  <r>
    <n v="1399"/>
    <x v="0"/>
    <x v="37"/>
    <s v="Colombia Potencia Bioceánica Sostenible 2030"/>
    <s v="No aplica"/>
    <s v="No aplica"/>
    <s v="3.2"/>
    <s v="Incluir en los documentos de referencia para educación básica y media, y otras publicaciones del Ministerio de Educación Nacional, temáticas asociadas al territorio marino-costero."/>
    <x v="1"/>
    <s v="Ministerio de Educación Nacional"/>
    <s v="MinEducación"/>
    <s v="Educación"/>
    <x v="13"/>
    <d v="2020-03-31T00:00:00"/>
    <d v="2023-12-31T00:00:00"/>
    <n v="2"/>
    <n v="5"/>
    <n v="0"/>
    <n v="0"/>
    <n v="0"/>
  </r>
  <r>
    <n v="1400"/>
    <x v="0"/>
    <x v="37"/>
    <s v="Colombia Potencia Bioceánica Sostenible 2030"/>
    <s v="No aplica"/>
    <s v="No aplica"/>
    <s v="5.14"/>
    <s v="Desarrollar la estrategia de inclusión de planes, proyectos o programas en temas marino-costeros que puedan ser implementados y/o apoyados desde las gobernaciones y alcaldías costeras."/>
    <x v="1"/>
    <s v="Departamento Administrativo de la Presidencia de la República"/>
    <s v="DAPRE"/>
    <s v="Presidencia de la República"/>
    <x v="10"/>
    <d v="2020-03-31T00:00:00"/>
    <d v="2030-12-31T00:00:00"/>
    <n v="16.899999999999999"/>
    <n v="100"/>
    <n v="0"/>
    <n v="0"/>
    <n v="0"/>
  </r>
  <r>
    <n v="1401"/>
    <x v="0"/>
    <x v="37"/>
    <s v="Colombia Potencia Bioceánica Sostenible 2030"/>
    <s v="No aplica"/>
    <s v="No aplica"/>
    <s v="5.13"/>
    <s v="Apoyar la elaboración de una estrategia para el desarrollo socio económico de los municipios costeros del país. La acción se realizará en los espacios de articulación de la política económica, social y ambiental."/>
    <x v="1"/>
    <s v="Departamento Nacional de Planeación"/>
    <s v="DNP"/>
    <s v="Planeación"/>
    <x v="9"/>
    <d v="2020-03-31T00:00:00"/>
    <d v="2030-12-31T00:00:00"/>
    <n v="50"/>
    <n v="100"/>
    <n v="20"/>
    <n v="0.4"/>
    <n v="0.2"/>
  </r>
  <r>
    <n v="1402"/>
    <x v="0"/>
    <x v="37"/>
    <s v="Colombia Potencia Bioceánica Sostenible 2030"/>
    <s v="No aplica"/>
    <s v="No aplica"/>
    <s v="5.2"/>
    <s v="Disminuir la pesca ilegal no declarada no reglamentada."/>
    <x v="2"/>
    <s v="Autoridad Nacional de Acuicultura y Pesca"/>
    <s v="AUNAP"/>
    <s v="Agropecuario, Pesquero y Desarrollo Rural"/>
    <x v="7"/>
    <d v="2020-03-31T00:00:00"/>
    <d v="2030-12-31T00:00:00"/>
    <n v="100"/>
    <n v="100"/>
    <n v="0"/>
    <n v="0"/>
    <n v="0"/>
  </r>
  <r>
    <n v="1403"/>
    <x v="0"/>
    <x v="37"/>
    <s v="Colombia Potencia Bioceánica Sostenible 2030"/>
    <s v="No aplica"/>
    <s v="No aplica"/>
    <s v="5.10"/>
    <s v="Elaborar un atlas de viento para identificar el potencial de recurso eólico offshore (vientos en áreas oceánicas)."/>
    <x v="0"/>
    <s v="Unidad de Planeación Minero Energética"/>
    <s v="UPME"/>
    <s v="Minas y Energía"/>
    <x v="15"/>
    <d v="2021-06-01T00:00:00"/>
    <d v="2024-12-31T00:00:00"/>
    <n v="0"/>
    <n v="100"/>
    <n v="0"/>
    <n v="0"/>
    <n v="0"/>
  </r>
  <r>
    <n v="1404"/>
    <x v="0"/>
    <x v="37"/>
    <s v="Colombia Potencia Bioceánica Sostenible 2030"/>
    <s v="No aplica"/>
    <s v="No aplica"/>
    <s v="5.4"/>
    <s v="Elaborar y poner en marcha de un plan de acción que incluya actividades en materia de competitividad, infraestructura y promoción turística para promover la llegada de cruceros expedicionarios al Pacífico colombiano."/>
    <x v="2"/>
    <s v="Ministerio de Comercio, Industria y Turismo"/>
    <s v="MinComercio"/>
    <s v="Comercio, Industria y Turismo"/>
    <x v="11"/>
    <d v="2020-04-01T00:00:00"/>
    <d v="2030-12-31T00:00:00"/>
    <n v="15"/>
    <n v="100"/>
    <n v="7.5"/>
    <n v="0.5"/>
    <n v="7.4999999999999997E-2"/>
  </r>
  <r>
    <n v="1405"/>
    <x v="0"/>
    <x v="37"/>
    <s v="Colombia Potencia Bioceánica Sostenible 2030"/>
    <s v="No aplica"/>
    <s v="No aplica"/>
    <s v="5.5"/>
    <s v="Fomentar el desarrollo de la industria del sector astillero mediante proyectos de encadenamiento productivo."/>
    <x v="2"/>
    <s v="Ministerio de Comercio, Industria y Turismo"/>
    <s v="MinComercio"/>
    <s v="Comercio, Industria y Turismo"/>
    <x v="11"/>
    <d v="2020-03-31T00:00:00"/>
    <d v="2021-06-30T00:00:00"/>
    <n v="80"/>
    <n v="100"/>
    <n v="25"/>
    <n v="0.3125"/>
    <n v="0.25"/>
  </r>
  <r>
    <n v="1406"/>
    <x v="0"/>
    <x v="37"/>
    <s v="Colombia Potencia Bioceánica Sostenible 2030"/>
    <s v="No aplica"/>
    <s v="No aplica"/>
    <s v="5.7"/>
    <s v="Fomentar la presentación de proyectos de I+D+i orientados al diseño, construcción o reparación de embarcaciones de alta complejidad y alto valor agregado."/>
    <x v="2"/>
    <s v="Ministerio de Comercio, Industria y Turismo"/>
    <s v="MinComercio"/>
    <s v="Comercio, Industria y Turismo"/>
    <x v="11"/>
    <d v="2020-03-31T00:00:00"/>
    <d v="2030-12-31T00:00:00"/>
    <n v="20"/>
    <n v="100"/>
    <n v="5"/>
    <n v="0.25"/>
    <n v="0.05"/>
  </r>
  <r>
    <n v="1407"/>
    <x v="0"/>
    <x v="37"/>
    <s v="Colombia Potencia Bioceánica Sostenible 2030"/>
    <s v="No aplica"/>
    <s v="No aplica"/>
    <s v="5.8"/>
    <s v="Realizar un diagnóstico y la identificación del alcance de las competencias de las entidades involucradas en los procesos relacionados a la exploración y producción de hidrocarburos en áreas costa afuera."/>
    <x v="1"/>
    <s v="Ministerio de Minas y Energía"/>
    <s v="MinMinas"/>
    <s v="Minas y Energía"/>
    <x v="15"/>
    <d v="2020-03-31T00:00:00"/>
    <d v="2021-06-30T00:00:00"/>
    <n v="35"/>
    <n v="100"/>
    <n v="0"/>
    <n v="0"/>
    <n v="0"/>
  </r>
  <r>
    <n v="1408"/>
    <x v="0"/>
    <x v="37"/>
    <s v="Colombia Potencia Bioceánica Sostenible 2030"/>
    <s v="No aplica"/>
    <s v="No aplica"/>
    <s v="5.11"/>
    <s v="Valorar en el plan de expansión las obras que faciliten e incentiven la inclusión de fuentes eólicas y de los mares. Esto permitirá evaluar el impacto y la contribución de este tipo de fuentes en la matriz energética del país."/>
    <x v="2"/>
    <s v="Unidad de Planeación Minero Energética"/>
    <s v="UPME"/>
    <s v="Minas y Energía"/>
    <x v="15"/>
    <d v="2025-01-01T00:00:00"/>
    <d v="2025-12-31T00:00:00"/>
    <n v="0"/>
    <n v="100"/>
    <n v="0"/>
    <n v="0"/>
    <n v="0"/>
  </r>
  <r>
    <n v="1409"/>
    <x v="0"/>
    <x v="37"/>
    <s v="Colombia Potencia Bioceánica Sostenible 2030"/>
    <s v="No aplica"/>
    <s v="No aplica"/>
    <s v="5.3"/>
    <s v="Formalizar la actividad de la pesca artesanal marino-costera."/>
    <x v="1"/>
    <s v="Autoridad Nacional de Acuicultura y Pesca"/>
    <s v="AUNAP"/>
    <s v="Agropecuario, Pesquero y Desarrollo Rural"/>
    <x v="7"/>
    <d v="2020-03-31T00:00:00"/>
    <d v="2030-12-31T00:00:00"/>
    <n v="7700"/>
    <n v="106151"/>
    <n v="0"/>
    <n v="0"/>
    <n v="0"/>
  </r>
  <r>
    <n v="1410"/>
    <x v="0"/>
    <x v="37"/>
    <s v="Colombia Potencia Bioceánica Sostenible 2030"/>
    <s v="No aplica"/>
    <s v="No aplica"/>
    <s v="5.12"/>
    <s v="Impulsar el avance en los niveles de madurez tecnológica para la generación de bioproductos derivados de ecosistemas marinos."/>
    <x v="0"/>
    <s v="Ministerio de Ciencia Tecnología e Innovación"/>
    <s v="MinCiencias"/>
    <s v="Ciencia y Tecnología"/>
    <x v="1"/>
    <d v="2020-04-01T00:00:00"/>
    <d v="2030-12-31T00:00:00"/>
    <n v="1"/>
    <n v="11"/>
    <n v="0"/>
    <n v="0"/>
    <n v="0"/>
  </r>
  <r>
    <n v="1411"/>
    <x v="0"/>
    <x v="37"/>
    <s v="Colombia Potencia Bioceánica Sostenible 2030"/>
    <s v="No aplica"/>
    <s v="No aplica"/>
    <s v="5.6"/>
    <s v="Realizar actividad comercial con participación de compradores internacionales en las que pueden participar empresas del sector astillero."/>
    <x v="0"/>
    <s v="Procolombia"/>
    <s v="ProColombia"/>
    <s v="Comercio, Industria y Turismo"/>
    <x v="11"/>
    <d v="2020-07-01T00:00:00"/>
    <d v="2030-12-31T00:00:00"/>
    <n v="2"/>
    <n v="12"/>
    <n v="0"/>
    <n v="0"/>
    <n v="0"/>
  </r>
  <r>
    <n v="1412"/>
    <x v="0"/>
    <x v="37"/>
    <s v="Colombia Potencia Bioceánica Sostenible 2030"/>
    <s v="No aplica"/>
    <s v="No aplica"/>
    <s v="5.9"/>
    <s v="Promocionar las áreas costa fuera con el fin de evaluar el potencial de hidrocarburos y atraer nuevas inversiones al sector."/>
    <x v="0"/>
    <s v="Agencia Nacional de Hidrocarburos"/>
    <s v="ANH"/>
    <s v="Minas y Energía"/>
    <x v="15"/>
    <d v="2020-03-31T00:00:00"/>
    <d v="2030-12-31T00:00:00"/>
    <n v="7"/>
    <n v="22"/>
    <n v="5"/>
    <n v="0.7142857142857143"/>
    <n v="0.22727272727272727"/>
  </r>
  <r>
    <n v="1413"/>
    <x v="0"/>
    <x v="37"/>
    <s v="Colombia Potencia Bioceánica Sostenible 2030"/>
    <s v="No aplica"/>
    <s v="No aplica"/>
    <s v="5.1"/>
    <s v="Realizar acciones para el fomento de la pesca y la acuicultura (provisión de aparejos como redes, anzuelos, tramallos, etc; botes y otros elementos para mejorar la navegación y cumplir con buenas prácticas de pesca y acuicultura; capacitación de pescadores en sostenibilidad, entre otros)."/>
    <x v="1"/>
    <s v="Autoridad Nacional de Acuicultura y Pesca"/>
    <s v="AUNAP"/>
    <s v="Agropecuario, Pesquero y Desarrollo Rural"/>
    <x v="7"/>
    <d v="2020-03-31T00:00:00"/>
    <d v="2030-12-31T00:00:00"/>
    <n v="120"/>
    <n v="220"/>
    <n v="0"/>
    <n v="0"/>
    <n v="0"/>
  </r>
  <r>
    <n v="1414"/>
    <x v="0"/>
    <x v="37"/>
    <s v="Colombia Potencia Bioceánica Sostenible 2030"/>
    <s v="No aplica"/>
    <s v="No aplica"/>
    <s v="2.6"/>
    <s v="Actualizar el marco jurídico nacional de la Autoridad Marítima."/>
    <x v="2"/>
    <s v="Dirección General Marítima"/>
    <s v="DIMAR"/>
    <s v="Defensa"/>
    <x v="24"/>
    <d v="2020-03-31T00:00:00"/>
    <d v="2021-12-31T00:00:00"/>
    <n v="90"/>
    <n v="100"/>
    <n v="0"/>
    <n v="0"/>
    <n v="0"/>
  </r>
  <r>
    <n v="1415"/>
    <x v="0"/>
    <x v="37"/>
    <s v="Colombia Potencia Bioceánica Sostenible 2030"/>
    <s v="No aplica"/>
    <s v="No aplica"/>
    <s v="2.7"/>
    <s v="Analizar la conveniencia y priorización de la adopción de instrumentos internacionales marítimos."/>
    <x v="0"/>
    <s v="Dirección General Marítima"/>
    <s v="DIMAR"/>
    <s v="Defensa"/>
    <x v="24"/>
    <d v="2020-03-31T00:00:00"/>
    <d v="2021-12-31T00:00:00"/>
    <n v="45"/>
    <n v="100"/>
    <n v="0"/>
    <n v="0"/>
    <n v="0"/>
  </r>
  <r>
    <n v="1416"/>
    <x v="0"/>
    <x v="37"/>
    <s v="Colombia Potencia Bioceánica Sostenible 2030"/>
    <s v="No aplica"/>
    <s v="No aplica"/>
    <s v="2.3"/>
    <s v="Elaboración y presentación del Plan de Desarrollo Naval."/>
    <x v="2"/>
    <s v="Armada Nacional"/>
    <s v="Armada"/>
    <s v="Defensa"/>
    <x v="24"/>
    <d v="2020-03-31T00:00:00"/>
    <d v="2020-12-31T00:00:00"/>
    <n v="100"/>
    <n v="100"/>
    <n v="100"/>
    <n v="1"/>
    <n v="1"/>
  </r>
  <r>
    <n v="1417"/>
    <x v="0"/>
    <x v="37"/>
    <s v="Colombia Potencia Bioceánica Sostenible 2030"/>
    <s v="No aplica"/>
    <s v="No aplica"/>
    <s v="2.2"/>
    <s v="Elaborar guía metodológica del Índice de Cobertura del territorio marítimo colombiano."/>
    <x v="2"/>
    <s v="Armada Nacional"/>
    <s v="Armada"/>
    <s v="Defensa"/>
    <x v="24"/>
    <d v="2020-03-31T00:00:00"/>
    <d v="2021-12-31T00:00:00"/>
    <n v="50"/>
    <n v="100"/>
    <n v="0"/>
    <n v="0"/>
    <n v="0"/>
  </r>
  <r>
    <n v="1418"/>
    <x v="0"/>
    <x v="37"/>
    <s v="Colombia Potencia Bioceánica Sostenible 2030"/>
    <s v="No aplica"/>
    <s v="No aplica"/>
    <s v="2.4"/>
    <s v="Elaborar un diagnóstico de la Seguridad Integral Marítima y Fluvial en Colombia."/>
    <x v="2"/>
    <s v="Departamento Nacional de Planeación"/>
    <s v="DNP"/>
    <s v="Planeación"/>
    <x v="9"/>
    <d v="2020-03-31T00:00:00"/>
    <d v="2022-12-31T00:00:00"/>
    <n v="15"/>
    <n v="100"/>
    <n v="5"/>
    <n v="0.33333333333333331"/>
    <n v="0.05"/>
  </r>
  <r>
    <n v="1419"/>
    <x v="0"/>
    <x v="37"/>
    <s v="Colombia Potencia Bioceánica Sostenible 2030"/>
    <s v="No aplica"/>
    <s v="No aplica"/>
    <s v="2.5"/>
    <s v="Elaborar una guía metodológica del Índice de Seguridad Integral Marítima y Fluvial."/>
    <x v="2"/>
    <s v="Armada Nacional"/>
    <s v="Armada"/>
    <s v="Defensa"/>
    <x v="24"/>
    <d v="2020-03-31T00:00:00"/>
    <d v="2021-12-31T00:00:00"/>
    <n v="50"/>
    <n v="100"/>
    <n v="4.5"/>
    <n v="0.09"/>
    <n v="4.4999999999999998E-2"/>
  </r>
  <r>
    <n v="1420"/>
    <x v="0"/>
    <x v="37"/>
    <s v="Colombia Potencia Bioceánica Sostenible 2030"/>
    <s v="No aplica"/>
    <s v="No aplica"/>
    <s v="2.1"/>
    <s v="Proponer y llevar a cabo una estrategia para reafirmar la soberanía y la jurisdicción sobre el Archipiélago de Malpelo y otras áreas y espacios marítimos e insulares considerados estratégicos, con el fin de proteger y aprovechar nuestros recursos, fortalecer presencia y consolidar la vocación marítima de Colombia."/>
    <x v="2"/>
    <s v="Ministerio de Relaciones Exteriores"/>
    <s v="Cancillería"/>
    <s v="Relaciones Exteriores"/>
    <x v="25"/>
    <d v="2020-03-31T00:00:00"/>
    <d v="2026-12-31T00:00:00"/>
    <n v="5"/>
    <n v="100"/>
    <n v="0"/>
    <n v="0"/>
    <n v="0"/>
  </r>
  <r>
    <n v="1421"/>
    <x v="0"/>
    <x v="37"/>
    <s v="Colombia Potencia Bioceánica Sostenible 2030"/>
    <s v="No aplica"/>
    <s v="No aplica"/>
    <s v="2.9"/>
    <s v="Instalar estaciones de control de tráfico marítimo y en operación."/>
    <x v="2"/>
    <s v="Dirección General Marítima"/>
    <s v="DIMAR"/>
    <s v="Defensa"/>
    <x v="24"/>
    <d v="2020-03-31T00:00:00"/>
    <d v="2021-12-31T00:00:00"/>
    <n v="10"/>
    <n v="11"/>
    <n v="0"/>
    <n v="0"/>
    <n v="0"/>
  </r>
  <r>
    <n v="1422"/>
    <x v="0"/>
    <x v="37"/>
    <s v="Colombia Potencia Bioceánica Sostenible 2030"/>
    <s v="No aplica"/>
    <s v="No aplica"/>
    <s v="2.10"/>
    <s v="Implementar herramientas tecnológicas para mejorar los sistemas de control y vigilancia en las áreas protegidas marinas y marino costeras e insulares del SINAP, en el marco de sus competencias y en coordinación con las demás entidades competentes."/>
    <x v="0"/>
    <s v="Unidad Administrativa Especial Parques Nacionales Naturales de Colombia"/>
    <s v="PNN"/>
    <s v="Ambiente y Desarrollo Sostenible"/>
    <x v="5"/>
    <d v="2020-04-01T00:00:00"/>
    <d v="2030-12-31T00:00:00"/>
    <n v="1"/>
    <n v="16"/>
    <n v="0"/>
    <n v="0"/>
    <n v="0"/>
  </r>
  <r>
    <n v="1423"/>
    <x v="0"/>
    <x v="37"/>
    <s v="Colombia Potencia Bioceánica Sostenible 2030"/>
    <s v="No aplica"/>
    <s v="No aplica"/>
    <s v="2.8"/>
    <s v="Elaborar documentos que permitan la coordinación en la implementación de los estándares de instrumentos internacionales marítimos vigentes para Colombia."/>
    <x v="0"/>
    <s v="Dirección General Marítima"/>
    <s v="DIMAR"/>
    <s v="Defensa"/>
    <x v="24"/>
    <d v="2029-01-01T00:00:00"/>
    <d v="2029-12-31T00:00:00"/>
    <n v="0"/>
    <n v="6"/>
    <n v="0"/>
    <n v="0"/>
    <n v="0"/>
  </r>
  <r>
    <n v="1424"/>
    <x v="0"/>
    <x v="37"/>
    <s v="Colombia Potencia Bioceánica Sostenible 2030"/>
    <s v="No aplica"/>
    <s v="No aplica"/>
    <s v="1.3"/>
    <s v="Consolidar el espacio de las sesiones de la CCO como un escenario de asesoría, consulta, planificación y coordinación interinstitucional sobre temas estratégicos."/>
    <x v="0"/>
    <s v="Departamento Administrativo de la Presidencia de la República"/>
    <s v="DAPRE"/>
    <s v="Presidencia de la República"/>
    <x v="10"/>
    <d v="2020-06-01T00:00:00"/>
    <d v="2030-12-31T00:00:00"/>
    <n v="14"/>
    <n v="100"/>
    <n v="10.5"/>
    <n v="0.75"/>
    <n v="0.105"/>
  </r>
  <r>
    <n v="1425"/>
    <x v="0"/>
    <x v="37"/>
    <s v="Colombia Potencia Bioceánica Sostenible 2030"/>
    <s v="No aplica"/>
    <s v="No aplica"/>
    <s v="1.5"/>
    <s v="Crear y liderar la Infraestructura de Datos Espaciales - Marítima, fluvial y costera de Colombia (IDE)."/>
    <x v="1"/>
    <s v="Dirección General Marítima"/>
    <s v="DIMAR"/>
    <s v="Defensa"/>
    <x v="24"/>
    <d v="2020-03-31T00:00:00"/>
    <d v="2021-12-31T00:00:00"/>
    <n v="70"/>
    <n v="100"/>
    <n v="0"/>
    <n v="0"/>
    <n v="0"/>
  </r>
  <r>
    <n v="1426"/>
    <x v="0"/>
    <x v="37"/>
    <s v="Colombia Potencia Bioceánica Sostenible 2030"/>
    <s v="No aplica"/>
    <s v="No aplica"/>
    <s v="1.2"/>
    <s v="Diseñar un documento sobre las estrategias de financiación interinstitucionales o de cooperación para el fortalecimiento de planes, proyectos o programas coordinados por la SECCO con proyección 2030."/>
    <x v="2"/>
    <s v="Departamento Administrativo de la Presidencia de la República"/>
    <s v="DAPRE"/>
    <s v="Presidencia de la República"/>
    <x v="10"/>
    <d v="2020-06-01T00:00:00"/>
    <d v="2030-12-31T00:00:00"/>
    <n v="30"/>
    <n v="100"/>
    <n v="0"/>
    <n v="0"/>
    <n v="0"/>
  </r>
  <r>
    <n v="1427"/>
    <x v="0"/>
    <x v="37"/>
    <s v="Colombia Potencia Bioceánica Sostenible 2030"/>
    <s v="No aplica"/>
    <s v="No aplica"/>
    <s v="1.1"/>
    <s v="Elaborar el diseño, reglamentación y puesta en marcha del Sistema Bioceánico Nacional (SBN)."/>
    <x v="2"/>
    <s v="Departamento Administrativo de la Presidencia de la República"/>
    <s v="DAPRE"/>
    <s v="Presidencia de la República"/>
    <x v="10"/>
    <d v="2020-06-01T00:00:00"/>
    <d v="2021-12-01T00:00:00"/>
    <n v="60"/>
    <n v="100"/>
    <n v="15"/>
    <n v="0.25"/>
    <n v="0.15"/>
  </r>
  <r>
    <n v="1428"/>
    <x v="0"/>
    <x v="37"/>
    <s v="Colombia Potencia Bioceánica Sostenible 2030"/>
    <s v="No aplica"/>
    <s v="No aplica"/>
    <s v="1.6"/>
    <s v="Formular una estrategia de fortalecimiento del Sistema de Información Nacional Oceánica y Costera de Colombia (SINOC) con fin de apoyar la toma de decisiones de la Comisión Colombiana del Océano y sus miembros del Gobierno, sectores académicos, privados y organizaciones no gubernamentales. En el marco de esta estrategia se desarrollará un proyecto piloto."/>
    <x v="1"/>
    <s v="Departamento Administrativo de la Presidencia de la República"/>
    <s v="DAPRE"/>
    <s v="Presidencia de la República"/>
    <x v="10"/>
    <d v="2020-06-01T00:00:00"/>
    <d v="2030-12-31T00:00:00"/>
    <n v="15.8"/>
    <n v="100"/>
    <n v="0"/>
    <n v="0"/>
    <n v="0"/>
  </r>
  <r>
    <n v="1429"/>
    <x v="0"/>
    <x v="37"/>
    <s v="Colombia Potencia Bioceánica Sostenible 2030"/>
    <s v="No aplica"/>
    <s v="No aplica"/>
    <s v="1.7"/>
    <s v="Incluir indicadores estandarizados y comparables en Terridata relacionados con los océanos para ser visualizados a nivel municipal, departamental y regional del país."/>
    <x v="1"/>
    <s v="Departamento Nacional de Planeación"/>
    <s v="DNP"/>
    <s v="Planeación"/>
    <x v="9"/>
    <d v="2020-03-31T00:00:00"/>
    <d v="2026-12-31T00:00:00"/>
    <n v="25"/>
    <n v="100"/>
    <n v="12.5"/>
    <n v="0.5"/>
    <n v="0.125"/>
  </r>
  <r>
    <n v="1430"/>
    <x v="0"/>
    <x v="37"/>
    <s v="Colombia Potencia Bioceánica Sostenible 2030"/>
    <s v="No aplica"/>
    <s v="No aplica"/>
    <s v="1.4"/>
    <s v="Aumentar la participación del país en los escenarios internacionales relacionados con los océanos y los intereses marítimos nacionales."/>
    <x v="0"/>
    <s v="Ministerio de Relaciones Exteriores"/>
    <s v="Cancillería"/>
    <s v="Relaciones Exteriores"/>
    <x v="25"/>
    <d v="2020-03-31T00:00:00"/>
    <d v="2030-12-30T00:00:00"/>
    <n v="1"/>
    <n v="11"/>
    <n v="0"/>
    <n v="0"/>
    <n v="0"/>
  </r>
  <r>
    <n v="1431"/>
    <x v="0"/>
    <x v="37"/>
    <s v="Colombia Potencia Bioceánica Sostenible 2030"/>
    <s v="No aplica"/>
    <s v="No aplica"/>
    <s v="1.8"/>
    <s v="Actualizar y robustecer las estimaciones del valor agregado de las actividades marinas."/>
    <x v="1"/>
    <s v="Departamento Administrativo Nacional de Estadística"/>
    <s v="DANE"/>
    <s v="Estadísticas"/>
    <x v="14"/>
    <d v="2020-07-01T00:00:00"/>
    <d v="2030-12-30T00:00:00"/>
    <n v="2"/>
    <n v="12"/>
    <n v="0"/>
    <n v="0"/>
    <n v="0"/>
  </r>
  <r>
    <n v="1432"/>
    <x v="0"/>
    <x v="38"/>
    <s v="Estrategia para la Promoción de la Salud Mental en Colombia"/>
    <s v="No aplica"/>
    <s v="No aplica"/>
    <s v="2.43"/>
    <s v="Actualizar y apoyar la implementación de lineamientos técnicos para el desarrollo de dispositivos de base comunitaria orientados a la reducción del consumo de SPA y factores asociados, en entornos priorizados."/>
    <x v="0"/>
    <s v="Ministerio de Justicia y del Derecho"/>
    <s v="MinJusticia"/>
    <s v="Justicia y del Derecho"/>
    <x v="23"/>
    <d v="2020-05-01T00:00:00"/>
    <d v="2023-12-31T00:00:00"/>
    <n v="37"/>
    <n v="100"/>
    <n v="8"/>
    <n v="0.21621621621621623"/>
    <n v="0.08"/>
  </r>
  <r>
    <n v="1433"/>
    <x v="0"/>
    <x v="38"/>
    <s v="Estrategia para la Promoción de la Salud Mental en Colombia"/>
    <s v="No aplica"/>
    <s v="No aplica"/>
    <s v="2.58"/>
    <s v="Definir y acompañar la implementación de lineamientos técnicos para la orientación y el acompañamiento en salud mental y consumo de sustancias psicoactivas por momento del curso de vida y entornos, por parte de la línea 192 COVID-19, con intervenciones de escucha, orientación, apoyo emocional en situaciones de crisis y activación de rutas de atención sectoriales e intersectoriales para la gestión de las necesidades de la población en salud mental, así como, seguimiento de los casos, que así lo ameriten."/>
    <x v="1"/>
    <s v="Ministerio de Salud y Protección Social"/>
    <s v="MinSalud"/>
    <s v="Salud y Protección Social"/>
    <x v="0"/>
    <d v="2020-06-01T00:00:00"/>
    <d v="2022-06-30T00:00:00"/>
    <n v="40"/>
    <n v="100"/>
    <n v="20"/>
    <n v="0.5"/>
    <n v="0.2"/>
  </r>
  <r>
    <n v="1434"/>
    <x v="0"/>
    <x v="38"/>
    <s v="Estrategia para la Promoción de la Salud Mental en Colombia"/>
    <s v="No aplica"/>
    <s v="No aplica"/>
    <s v="2.38"/>
    <s v="Diseñar conjuntamente con la academia un documento con orientaciones intersectoriales de acciones orientadas a fortalecer redes de apoyo e inclusión social del adulto mayor."/>
    <x v="1"/>
    <s v="Ministerio de Salud y Protección Social"/>
    <s v="MinSalud"/>
    <s v="Salud y Protección Social"/>
    <x v="0"/>
    <d v="2020-06-01T00:00:00"/>
    <d v="2021-12-31T00:00:00"/>
    <n v="50"/>
    <n v="100"/>
    <n v="0"/>
    <n v="0"/>
    <n v="0"/>
  </r>
  <r>
    <n v="1435"/>
    <x v="0"/>
    <x v="38"/>
    <s v="Estrategia para la Promoción de la Salud Mental en Colombia"/>
    <s v="No aplica"/>
    <s v="No aplica"/>
    <s v="2.37"/>
    <s v="Diseñar conjuntamente con la academia un documento con orientaciones para la Prevención y Atención de los Trastornos Mentales más frecuentes en el adulto mayor que incluya los Trastornos Neurocognoscitivos (demencias) y depresión en los territorios."/>
    <x v="1"/>
    <s v="Ministerio de Salud y Protección Social"/>
    <s v="MinSalud"/>
    <s v="Salud y Protección Social"/>
    <x v="0"/>
    <d v="2020-06-01T00:00:00"/>
    <d v="2021-06-30T00:00:00"/>
    <n v="50"/>
    <n v="100"/>
    <n v="0"/>
    <n v="0"/>
    <n v="0"/>
  </r>
  <r>
    <n v="1436"/>
    <x v="0"/>
    <x v="38"/>
    <s v="Estrategia para la Promoción de la Salud Mental en Colombia"/>
    <s v="No aplica"/>
    <s v="No aplica"/>
    <s v="2.30"/>
    <s v="Diseñar e implementar una estrategia integral e intersectorial de asistencia técnica en salud mental para el desarrollo de capacidades organizacionales (planeación, coordinación y articulación, seguimiento y evaluación) y técnicas (en lineamientos en salud mental, consumo de sustancias psicoactivas, convivencia social, atención psicosocial y violencias) de todos los actores institucionales corresponsables del documento CONPES, nacionales y territoriales, incorporando los enfoques diferencial étnico, de género e interseccional."/>
    <x v="1"/>
    <s v="Ministerio de Salud y Protección Social"/>
    <s v="MinSalud"/>
    <s v="Salud y Protección Social"/>
    <x v="0"/>
    <d v="2020-06-06T00:00:00"/>
    <d v="2022-12-31T00:00:00"/>
    <n v="20"/>
    <n v="100"/>
    <n v="0"/>
    <n v="0"/>
    <n v="0"/>
  </r>
  <r>
    <n v="1437"/>
    <x v="0"/>
    <x v="38"/>
    <s v="Estrategia para la Promoción de la Salud Mental en Colombia"/>
    <s v="No aplica"/>
    <s v="No aplica"/>
    <s v="2.42"/>
    <s v="Diseñar y difundir campañas nacionales de prevención universal de consumo de SPA en medios de comunicación, con el fin de concientizar a la población colombiana sobre los riesgos del consumo."/>
    <x v="1"/>
    <s v="Ministerio de Justicia y del Derecho"/>
    <s v="MinJusticia"/>
    <s v="Justicia y del Derecho"/>
    <x v="23"/>
    <d v="2021-09-01T00:00:00"/>
    <d v="2023-12-31T00:00:00"/>
    <n v="0"/>
    <n v="100"/>
    <n v="0"/>
    <n v="0"/>
    <n v="0"/>
  </r>
  <r>
    <n v="1438"/>
    <x v="0"/>
    <x v="38"/>
    <s v="Estrategia para la Promoción de la Salud Mental en Colombia"/>
    <s v="No aplica"/>
    <s v="No aplica"/>
    <s v="2.36"/>
    <s v="Diseñar, conjuntamente con la academia y agentes privados, estrategias que orienten el desarrollo de acciones de educación para la salud mental, epilepsia, violencias y consumo de sustancias psicoactivas en los territorios."/>
    <x v="1"/>
    <s v="Ministerio de Salud y Protección Social"/>
    <s v="MinSalud"/>
    <s v="Salud y Protección Social"/>
    <x v="0"/>
    <d v="2020-06-01T00:00:00"/>
    <d v="2022-12-31T00:00:00"/>
    <n v="25"/>
    <n v="100"/>
    <n v="0"/>
    <n v="0"/>
    <n v="0"/>
  </r>
  <r>
    <n v="1439"/>
    <x v="0"/>
    <x v="38"/>
    <s v="Estrategia para la Promoción de la Salud Mental en Colombia"/>
    <s v="No aplica"/>
    <s v="No aplica"/>
    <s v="2.56"/>
    <s v="Divulgar la información provista por el Ministerio de Salud y Protección Social sobre salud mental de niños, niñas y adolescentes, en las Instancias del Sistema Nacional de Bienestar Familiar."/>
    <x v="1"/>
    <s v="Instituto Colombiano de Bienestar Familiar"/>
    <s v="ICBF"/>
    <s v="Inclusión Social y Reconciliación"/>
    <x v="16"/>
    <d v="2020-04-15T00:00:00"/>
    <d v="2023-12-31T00:00:00"/>
    <n v="100"/>
    <n v="100"/>
    <n v="0"/>
    <n v="0"/>
    <n v="0"/>
  </r>
  <r>
    <n v="1440"/>
    <x v="0"/>
    <x v="38"/>
    <s v="Estrategia para la Promoción de la Salud Mental en Colombia"/>
    <s v="No aplica"/>
    <s v="No aplica"/>
    <s v="2.33"/>
    <s v="Elaborar un lineamiento para la atención psicosocial que contribuya a la inclusión social (mitigue afectaciones psicosociales, transformación imaginarios sociales, desarrollo de capacidades y oportunidades a nivel individual, familiar y comunitario) desde los enfoques de género, territorial, curso de vida, diferencial étnico e Inter seccional."/>
    <x v="1"/>
    <s v="Ministerio de Salud y Protección Social"/>
    <s v="MinSalud"/>
    <s v="Salud y Protección Social"/>
    <x v="0"/>
    <d v="2021-01-01T00:00:00"/>
    <d v="2022-12-31T00:00:00"/>
    <n v="0"/>
    <n v="100"/>
    <n v="0"/>
    <n v="0"/>
    <n v="0"/>
  </r>
  <r>
    <n v="1441"/>
    <x v="0"/>
    <x v="38"/>
    <s v="Estrategia para la Promoción de la Salud Mental en Colombia"/>
    <s v="No aplica"/>
    <s v="No aplica"/>
    <s v="2.34"/>
    <s v="Elaborar y acompañar técnicamente, una estrategia de articulación intersectorial de la oferta psicosocial para la inclusión social de la población general con énfasis en víctimas del conflicto armado, población con problemas y trastornos mentales, población ex-combatiente, y en situación vulnerabilidad, en el marco de políticas sectoriales e intersectoriales."/>
    <x v="1"/>
    <s v="Ministerio de Salud y Protección Social"/>
    <s v="MinSalud"/>
    <s v="Salud y Protección Social"/>
    <x v="0"/>
    <d v="2021-01-01T00:00:00"/>
    <d v="2022-12-31T00:00:00"/>
    <n v="0"/>
    <n v="100"/>
    <n v="0"/>
    <n v="0"/>
    <n v="0"/>
  </r>
  <r>
    <n v="1442"/>
    <x v="0"/>
    <x v="38"/>
    <s v="Estrategia para la Promoción de la Salud Mental en Colombia"/>
    <s v="No aplica"/>
    <s v="No aplica"/>
    <s v="2.29"/>
    <s v="Formular e implementar lineamientos en los procesos de actividad física, deportiva, y recreativa realizados por esta entidad, a través de los cuales se generen o fortalezcan competencias socioemocionales, esto con el fin de generar en los participantes de dichos procesos el control voluntario de pensamientos, emociones y comportamientos, así como el manejo efectivo de situaciones interpersonales."/>
    <x v="1"/>
    <s v="Ministerio del Deporte"/>
    <s v="MinDeporte"/>
    <s v="Deporte"/>
    <x v="17"/>
    <d v="2020-05-04T00:00:00"/>
    <d v="2023-12-30T00:00:00"/>
    <n v="10"/>
    <n v="100"/>
    <n v="0"/>
    <n v="0"/>
    <n v="0"/>
  </r>
  <r>
    <n v="1443"/>
    <x v="0"/>
    <x v="38"/>
    <s v="Estrategia para la Promoción de la Salud Mental en Colombia"/>
    <s v="No aplica"/>
    <s v="No aplica"/>
    <s v="2.51"/>
    <s v="Fortalecer en los Servidores públicos del Departamento Administrativo para la prosperidad social sus estilos de afrontamiento mediante la implementación de diferentes actividades enfocadas a que se experimenten alternativas diversas de formas de actuar ante las situaciones que se presentan en el diario vivir, de tal forma que no afecte su salud mental y emocional."/>
    <x v="1"/>
    <s v="Departamento Administrativo para la Prosperidad Social"/>
    <s v="DPS"/>
    <s v="Inclusión Social y Reconciliación"/>
    <x v="16"/>
    <d v="2020-05-01T00:00:00"/>
    <d v="2022-12-31T00:00:00"/>
    <n v="20"/>
    <n v="100"/>
    <n v="27.7"/>
    <n v="1"/>
    <n v="0.27699999999999997"/>
  </r>
  <r>
    <n v="1444"/>
    <x v="0"/>
    <x v="38"/>
    <s v="Estrategia para la Promoción de la Salud Mental en Colombia"/>
    <s v="No aplica"/>
    <s v="No aplica"/>
    <s v="2.35"/>
    <s v="Generar lineamientos y acompañamiento técnico al sector salud en la implementación de acciones desde el Plan de Intervenciones Colectivas –PIC, para la transformación de normas y representaciones sociales que favorecen la presencia de violencias, problemas, trastornos mentales y consumo de sustancias psicoactivas."/>
    <x v="1"/>
    <s v="Ministerio de Salud y Protección Social"/>
    <s v="MinSalud"/>
    <s v="Salud y Protección Social"/>
    <x v="0"/>
    <d v="2021-06-01T00:00:00"/>
    <d v="2022-12-31T00:00:00"/>
    <n v="0"/>
    <n v="100"/>
    <n v="0"/>
    <n v="0"/>
    <n v="0"/>
  </r>
  <r>
    <n v="1445"/>
    <x v="0"/>
    <x v="38"/>
    <s v="Estrategia para la Promoción de la Salud Mental en Colombia"/>
    <s v="No aplica"/>
    <s v="No aplica"/>
    <s v="2.47"/>
    <s v="Identificar y analizar los factores de protección y de riesgo que inciden en la salud mental en el marco de la autonomía universitaria, con el fin de que las instituciones de educación superior establezcan las intervenciones pertinentes."/>
    <x v="1"/>
    <s v="Ministerio de Educación Nacional"/>
    <s v="MinEducación"/>
    <s v="Educación"/>
    <x v="13"/>
    <d v="2021-01-01T00:00:00"/>
    <d v="2022-12-31T00:00:00"/>
    <n v="0"/>
    <n v="100"/>
    <n v="0"/>
    <n v="0"/>
    <n v="0"/>
  </r>
  <r>
    <n v="1446"/>
    <x v="0"/>
    <x v="38"/>
    <s v="Estrategia para la Promoción de la Salud Mental en Colombia"/>
    <s v="No aplica"/>
    <s v="No aplica"/>
    <s v="2.39"/>
    <s v="Incluir orientaciones técnicas en el componente social desarrollado en las Escuelas Taller de Colombia que, sumadas a la Caja de herramientas, promuevan competencias socioemocionales que aporten a la trasformación de prejuicios, creencias e imaginarios sociales asociados al estigma, autoestima y discriminación, así como, a la prevención de problemas y trastornos mentales."/>
    <x v="1"/>
    <s v="Ministerio de Cultura"/>
    <s v="MinCultura"/>
    <s v="Cultura"/>
    <x v="19"/>
    <d v="2020-07-01T00:00:00"/>
    <d v="2022-12-31T00:00:00"/>
    <n v="20"/>
    <n v="100"/>
    <n v="0"/>
    <n v="0"/>
    <n v="0"/>
  </r>
  <r>
    <n v="1447"/>
    <x v="0"/>
    <x v="38"/>
    <s v="Estrategia para la Promoción de la Salud Mental en Colombia"/>
    <s v="No aplica"/>
    <s v="No aplica"/>
    <s v="2.59"/>
    <s v="Mejorar las condiciones de habitabilidad de los hogares priorizados por Prosperidad Social en el marco del Programa de Mejoramiento de Vivienda en cuya ejecución se diagnosticaron condiciones de hacinamiento."/>
    <x v="1"/>
    <s v="Departamento Administrativo para la Prosperidad Social"/>
    <s v="DPS"/>
    <s v="Inclusión Social y Reconciliación"/>
    <x v="16"/>
    <d v="2020-05-01T00:00:00"/>
    <d v="2022-12-31T00:00:00"/>
    <n v="100"/>
    <n v="100"/>
    <n v="0"/>
    <n v="0"/>
    <n v="0"/>
  </r>
  <r>
    <n v="1448"/>
    <x v="0"/>
    <x v="38"/>
    <s v="Estrategia para la Promoción de la Salud Mental en Colombia"/>
    <s v="No aplica"/>
    <s v="No aplica"/>
    <s v="2.28"/>
    <s v="Promover estrategias de afrontamiento en los hogares retornados o reubicados y vinculados al Programa Familias en su Tierra, para fortalecer las habilidades familiares e individuales ante situaciones adversas y emociones negativas, a través de encuentros del componente de fortalecimiento social y comunitario."/>
    <x v="1"/>
    <s v="Departamento Administrativo para la Prosperidad Social"/>
    <s v="DPS"/>
    <s v="Inclusión Social y Reconciliación"/>
    <x v="16"/>
    <d v="2020-05-01T00:00:00"/>
    <d v="2022-12-31T00:00:00"/>
    <n v="100"/>
    <n v="100"/>
    <n v="0"/>
    <n v="0"/>
    <n v="0"/>
  </r>
  <r>
    <n v="1449"/>
    <x v="0"/>
    <x v="38"/>
    <s v="Estrategia para la Promoción de la Salud Mental en Colombia"/>
    <s v="No aplica"/>
    <s v="No aplica"/>
    <s v="2.31"/>
    <s v="Realizar seguimiento a la formulación e implementación de proyectos territoriales orientados a la promoción de la convivencia y la prevención de las violencias en personas, familias y comunidades, cofinanciados con recursos del impuesto social a municiones y explosivos."/>
    <x v="1"/>
    <s v="Ministerio de Salud y Protección Social"/>
    <s v="MinSalud"/>
    <s v="Salud y Protección Social"/>
    <x v="0"/>
    <d v="2020-07-01T00:00:00"/>
    <d v="2022-12-31T00:00:00"/>
    <n v="100"/>
    <n v="100"/>
    <n v="0"/>
    <n v="0"/>
    <n v="0"/>
  </r>
  <r>
    <n v="1450"/>
    <x v="0"/>
    <x v="38"/>
    <s v="Estrategia para la Promoción de la Salud Mental en Colombia"/>
    <s v="No aplica"/>
    <s v="No aplica"/>
    <s v="2.46"/>
    <s v="Desarrollar competencias, en los encargados de Tratamiento y Desarrollo de los Establecimientos de Reclusión del Orden Nacional a cargo del INPEC, en estrategias de prevención, reducción de riesgos y daños, tratamientos y programas específicos para la atención de los trastornos asociados al consumo de sustancias psicoactivas, enfocados al tratamiento penitenciario."/>
    <x v="1"/>
    <s v="Instituto Nacional Penitenciario y Carcelario"/>
    <s v="INPEC"/>
    <s v="Justicia y del Derecho"/>
    <x v="23"/>
    <d v="2020-04-15T00:00:00"/>
    <d v="2020-12-30T00:00:00"/>
    <n v="120"/>
    <n v="120"/>
    <n v="0"/>
    <n v="0"/>
    <n v="0"/>
  </r>
  <r>
    <n v="1451"/>
    <x v="0"/>
    <x v="38"/>
    <s v="Estrategia para la Promoción de la Salud Mental en Colombia"/>
    <s v="No aplica"/>
    <s v="No aplica"/>
    <s v="2.49"/>
    <s v="Acompañar a establecimientos educativos en la implementación de estrategias de formación a orientadores para fortalecer sus capacidades en el desarrollo de competencias socioemocionales para la convivencia escolar."/>
    <x v="1"/>
    <s v="Ministerio de Educación Nacional"/>
    <s v="MinEducación"/>
    <s v="Educación"/>
    <x v="13"/>
    <d v="2020-05-01T00:00:00"/>
    <d v="2022-12-31T00:00:00"/>
    <n v="150"/>
    <n v="150"/>
    <n v="0"/>
    <n v="0"/>
    <n v="0"/>
  </r>
  <r>
    <n v="1452"/>
    <x v="0"/>
    <x v="38"/>
    <s v="Estrategia para la Promoción de la Salud Mental en Colombia"/>
    <s v="No aplica"/>
    <s v="No aplica"/>
    <s v="2.54"/>
    <s v="Brindar asistencia técnica en promoción de salud mental con énfasis en primera infancia y sus familias, a enlaces técnicos de regionales y centros zonales del ICBF, incluyendo la participación en mesas técnicas de prevención de violencia basada en género para comunidades indígenas, género, diversidad y familia."/>
    <x v="1"/>
    <s v="Instituto Colombiano de Bienestar Familiar"/>
    <s v="ICBF"/>
    <s v="Inclusión Social y Reconciliación"/>
    <x v="16"/>
    <d v="2020-04-15T00:00:00"/>
    <d v="2022-12-31T00:00:00"/>
    <n v="50"/>
    <n v="150"/>
    <n v="27"/>
    <n v="0.54"/>
    <n v="0.18"/>
  </r>
  <r>
    <n v="1453"/>
    <x v="0"/>
    <x v="38"/>
    <s v="Estrategia para la Promoción de la Salud Mental en Colombia"/>
    <s v="No aplica"/>
    <s v="No aplica"/>
    <s v="2.50"/>
    <s v="Promover actividades deportivas, culturales y estilos de vida saludables en establecimientos educativos con jornada única."/>
    <x v="1"/>
    <s v="Ministerio de Educación Nacional"/>
    <s v="MinEducación"/>
    <s v="Educación"/>
    <x v="13"/>
    <d v="2020-05-01T00:00:00"/>
    <d v="2022-12-31T00:00:00"/>
    <n v="200"/>
    <n v="200"/>
    <n v="0"/>
    <n v="0"/>
    <n v="0"/>
  </r>
  <r>
    <n v="1454"/>
    <x v="0"/>
    <x v="38"/>
    <s v="Estrategia para la Promoción de la Salud Mental en Colombia"/>
    <s v="No aplica"/>
    <s v="No aplica"/>
    <s v="2.57"/>
    <s v="Brindar atención a familias para mejorar las capacidades de protección y habilidades de crianza a través de intervención psicosocial."/>
    <x v="1"/>
    <s v="Instituto Colombiano de Bienestar Familiar"/>
    <s v="ICBF"/>
    <s v="Inclusión Social y Reconciliación"/>
    <x v="16"/>
    <d v="2020-04-15T00:00:00"/>
    <d v="2022-12-31T00:00:00"/>
    <n v="64480"/>
    <n v="223060"/>
    <n v="64237"/>
    <n v="0.99623138957816382"/>
    <n v="0.28798081233748768"/>
  </r>
  <r>
    <n v="1455"/>
    <x v="0"/>
    <x v="38"/>
    <s v="Estrategia para la Promoción de la Salud Mental en Colombia"/>
    <s v="No aplica"/>
    <s v="No aplica"/>
    <s v="2.41"/>
    <s v="Realizar exposiciones de colecciones itinerantes para brindar espacios alternativos que permitan el sano esparcimiento y la socialización."/>
    <x v="1"/>
    <s v="Ministerio de Cultura"/>
    <s v="MinCultura"/>
    <s v="Cultura"/>
    <x v="19"/>
    <d v="2020-07-01T00:00:00"/>
    <d v="2022-12-31T00:00:00"/>
    <n v="9"/>
    <n v="24"/>
    <n v="0"/>
    <n v="0"/>
    <n v="0"/>
  </r>
  <r>
    <n v="1456"/>
    <x v="0"/>
    <x v="38"/>
    <s v="Estrategia para la Promoción de la Salud Mental en Colombia"/>
    <s v="No aplica"/>
    <s v="No aplica"/>
    <s v="2.44"/>
    <s v="Fortalecer las capacidades de actores estratégicos en la prevención del consumo de SPA y violencias asociadas a través de jornadas de formación (familiar, educativo, trabajo, comunitario, sistema de responsabilidad penal de adolescentes, Inpec y actores del sector justicia)."/>
    <x v="1"/>
    <s v="Ministerio de Justicia y del Derecho"/>
    <s v="MinJusticia"/>
    <s v="Justicia y del Derecho"/>
    <x v="23"/>
    <d v="2020-04-15T00:00:00"/>
    <d v="2023-12-31T00:00:00"/>
    <n v="1000"/>
    <n v="2500"/>
    <n v="0"/>
    <n v="0"/>
    <n v="0"/>
  </r>
  <r>
    <n v="1457"/>
    <x v="0"/>
    <x v="38"/>
    <s v="Estrategia para la Promoción de la Salud Mental en Colombia"/>
    <s v="No aplica"/>
    <s v="No aplica"/>
    <s v="2.48"/>
    <s v="Realizar formación a docentes en el desarrollo de las competencias ciudadanas y socioemocionales."/>
    <x v="1"/>
    <s v="Ministerio de Educación Nacional"/>
    <s v="MinEducación"/>
    <s v="Educación"/>
    <x v="13"/>
    <d v="2020-05-01T00:00:00"/>
    <d v="2022-12-31T00:00:00"/>
    <n v="1000"/>
    <n v="2500"/>
    <n v="0"/>
    <n v="0"/>
    <n v="0"/>
  </r>
  <r>
    <n v="1458"/>
    <x v="0"/>
    <x v="38"/>
    <s v="Estrategia para la Promoción de la Salud Mental en Colombia"/>
    <s v="No aplica"/>
    <s v="No aplica"/>
    <s v="2.40"/>
    <s v="Aumentar la oferta de funciones de obras artísticas y culturales producidas por el Teatro Colón y/o circuladas en territorio para brindar espacios alternativos que permitan el sano esparcimiento y la socialización."/>
    <x v="1"/>
    <s v="Ministerio de Cultura"/>
    <s v="MinCultura"/>
    <s v="Cultura"/>
    <x v="19"/>
    <d v="2020-07-01T00:00:00"/>
    <d v="2022-12-31T00:00:00"/>
    <n v="62"/>
    <n v="262"/>
    <n v="0"/>
    <n v="0"/>
    <n v="0"/>
  </r>
  <r>
    <n v="1459"/>
    <x v="0"/>
    <x v="38"/>
    <s v="Estrategia para la Promoción de la Salud Mental en Colombia"/>
    <s v="No aplica"/>
    <s v="No aplica"/>
    <s v="2.32"/>
    <s v="Brindar asistencia técnica a entidades departamentales y distritales de salud para la implementación, cualificación y ampliación del alcance de los dispositivos comunitarios y de los Centros de escucha, dispositivos para transiciones de cuidado, hogares protegidos, y otras modalidades acorde al artículo 13 de la Ley 1616 de 2013 y demás normas relacionadas, orientados a las gestión de riesgos individuales y colectivos en salud mental y consumo de sustancias (Resolución 518 de 2015)."/>
    <x v="1"/>
    <s v="Ministerio de Salud y Protección Social"/>
    <s v="MinSalud"/>
    <s v="Salud y Protección Social"/>
    <x v="0"/>
    <d v="2020-06-01T00:00:00"/>
    <d v="2022-12-31T00:00:00"/>
    <n v="10"/>
    <n v="37"/>
    <n v="0"/>
    <n v="0"/>
    <n v="0"/>
  </r>
  <r>
    <n v="1460"/>
    <x v="0"/>
    <x v="38"/>
    <s v="Estrategia para la Promoción de la Salud Mental en Colombia"/>
    <s v="No aplica"/>
    <s v="No aplica"/>
    <s v="2.55"/>
    <s v="Apoyar la inclusión de la problemática de salud mental infantil en los planes de acción de las Mesas de Infancia, Adolescencia y Fortalecimiento Familiar departamentales y cuando se requiera en las agendas de los Consejos Departamentales de Política Social, con énfasis en consumo de SPA y suicidio en la infancia y adolescencia, en el marco del Sistema Nacional de Bienestar Familiar."/>
    <x v="1"/>
    <s v="Instituto Colombiano de Bienestar Familiar"/>
    <s v="ICBF"/>
    <s v="Inclusión Social y Reconciliación"/>
    <x v="16"/>
    <d v="2020-04-15T00:00:00"/>
    <d v="2023-12-31T00:00:00"/>
    <n v="9"/>
    <n v="38"/>
    <n v="0"/>
    <n v="0"/>
    <n v="0"/>
  </r>
  <r>
    <n v="1461"/>
    <x v="0"/>
    <x v="38"/>
    <s v="Estrategia para la Promoción de la Salud Mental en Colombia"/>
    <s v="No aplica"/>
    <s v="No aplica"/>
    <s v="2.45"/>
    <s v="Fortalecer el Programa de Seguimiento Judicial al Tratamiento por Consumo de Drogas en el Sistema de Responsabilidad Penal de Adolescentes, a través de la implementación en entidades territoriales priorizadas."/>
    <x v="1"/>
    <s v="Ministerio de Justicia y del Derecho"/>
    <s v="MinJusticia"/>
    <s v="Justicia y del Derecho"/>
    <x v="23"/>
    <d v="2020-04-15T00:00:00"/>
    <d v="2023-12-31T00:00:00"/>
    <n v="1"/>
    <n v="4"/>
    <n v="0"/>
    <n v="0"/>
    <n v="0"/>
  </r>
  <r>
    <n v="1462"/>
    <x v="0"/>
    <x v="38"/>
    <s v="Estrategia para la Promoción de la Salud Mental en Colombia"/>
    <s v="No aplica"/>
    <s v="No aplica"/>
    <s v="2.53"/>
    <s v="Brindar asistencias técnicas en prevención de consumo de sustancias psicoactivas: ABC cambiando el Chip (equipos ICBF, operadores de programas ICBF, Autoridades Locales, Agentes del SNBF). En los territorios definidos."/>
    <x v="1"/>
    <s v="Instituto Colombiano de Bienestar Familiar"/>
    <s v="ICBF"/>
    <s v="Inclusión Social y Reconciliación"/>
    <x v="16"/>
    <d v="2020-04-15T00:00:00"/>
    <d v="2023-12-31T00:00:00"/>
    <n v="10"/>
    <n v="40"/>
    <n v="0"/>
    <n v="0"/>
    <n v="0"/>
  </r>
  <r>
    <n v="1463"/>
    <x v="0"/>
    <x v="38"/>
    <s v="Estrategia para la Promoción de la Salud Mental en Colombia"/>
    <s v="No aplica"/>
    <s v="No aplica"/>
    <s v="2.52"/>
    <s v="Brindar asistencias técnicas en prevención de la conducta suicida (equipos ICBF, Operadores de programas ICBF, Autoridades Locales, Agentes del SNBF). En los territorios definidos."/>
    <x v="1"/>
    <s v="Instituto Colombiano de Bienestar Familiar"/>
    <s v="ICBF"/>
    <s v="Inclusión Social y Reconciliación"/>
    <x v="16"/>
    <d v="2020-04-15T00:00:00"/>
    <d v="2023-12-31T00:00:00"/>
    <n v="10"/>
    <n v="40"/>
    <n v="5"/>
    <n v="0.5"/>
    <n v="0.125"/>
  </r>
  <r>
    <n v="1464"/>
    <x v="0"/>
    <x v="38"/>
    <s v="Estrategia para la Promoción de la Salud Mental en Colombia"/>
    <s v="No aplica"/>
    <s v="No aplica"/>
    <s v="2.27"/>
    <s v="Reforzar a través del componente de Habilidades para la Vida del Programa Jóvenes en Acción, las habilidades blandas en los jóvenes participantes de dicho programa, para permitirles desarrollar, entre otras cosas, herramientas para identificar y regular emociones."/>
    <x v="1"/>
    <s v="Departamento Administrativo para la Prosperidad Social"/>
    <s v="DPS"/>
    <s v="Inclusión Social y Reconciliación"/>
    <x v="16"/>
    <d v="2020-05-01T00:00:00"/>
    <d v="2022-12-31T00:00:00"/>
    <n v="55000"/>
    <n v="55000"/>
    <n v="0"/>
    <n v="0"/>
    <n v="0"/>
  </r>
  <r>
    <n v="1465"/>
    <x v="0"/>
    <x v="38"/>
    <s v="Estrategia para la Promoción de la Salud Mental en Colombia"/>
    <s v="No aplica"/>
    <s v="No aplica"/>
    <s v="2.26"/>
    <s v="Actualizar los referentes técnicos de competencias ciudadanas y socioemocionales para orientar a la comunidad educativa (directivos, docentes y estudiantes) en educación inicial, básica y media. Esto se realiza con el propósito de promover la convivencia ciudadana y herramientas para el manejo efectivo de situaciones de la vida diaria en la comunidad educativa."/>
    <x v="1"/>
    <s v="Ministerio de Educación Nacional"/>
    <s v="MinEducación"/>
    <s v="Educación"/>
    <x v="13"/>
    <d v="2020-06-01T00:00:00"/>
    <d v="2022-12-31T00:00:00"/>
    <n v="25"/>
    <n v="100"/>
    <n v="25"/>
    <n v="1"/>
    <n v="0.25"/>
  </r>
  <r>
    <n v="1466"/>
    <x v="0"/>
    <x v="38"/>
    <s v="Estrategia para la Promoción de la Salud Mental en Colombia"/>
    <s v="No aplica"/>
    <s v="No aplica"/>
    <s v="2.20"/>
    <s v="Capacitar a funcionarios penitenciarios del área psicosocial y de sanidad de los establecimientos de reclusión del INPEC en salud mental (detección, primeros auxilios, remisión, etc.), con el fin de fortalecer el talento humano en la identificación y atención inicial de personas con problemas y trastornos mentales."/>
    <x v="1"/>
    <s v="Instituto Nacional Penitenciario y Carcelario"/>
    <s v="INPEC"/>
    <s v="Justicia y del Derecho"/>
    <x v="23"/>
    <d v="2021-04-01T00:00:00"/>
    <d v="2021-12-31T00:00:00"/>
    <n v="0"/>
    <n v="100"/>
    <n v="0"/>
    <n v="0"/>
    <n v="0"/>
  </r>
  <r>
    <n v="1467"/>
    <x v="0"/>
    <x v="38"/>
    <s v="Estrategia para la Promoción de la Salud Mental en Colombia"/>
    <s v="No aplica"/>
    <s v="No aplica"/>
    <s v="2.25"/>
    <s v="Construir, en conjunto con las diferentes entidades que hacen parte de la mesa de competencias trasversales y socioemocionales, una ruta de promoción de competencias socioemocionales de tal forma que se consolide una propuesta de articulación de las diferentes iniciativas de política pública por curso de vida y por entorno."/>
    <x v="1"/>
    <s v="Departamento Nacional de Planeación"/>
    <s v="DNP"/>
    <s v="Planeación"/>
    <x v="9"/>
    <d v="2020-07-01T00:00:00"/>
    <d v="2021-07-31T00:00:00"/>
    <n v="80"/>
    <n v="100"/>
    <n v="0"/>
    <n v="0"/>
    <n v="0"/>
  </r>
  <r>
    <n v="1468"/>
    <x v="0"/>
    <x v="38"/>
    <s v="Estrategia para la Promoción de la Salud Mental en Colombia"/>
    <s v="No aplica"/>
    <s v="No aplica"/>
    <s v="2.19"/>
    <s v="Coproducir una serie que aborde temas de prevención de violencia para niñas, niños, adolescentes en la televisión pública (análoga y digital) para difusión en 8 canales regionales."/>
    <x v="1"/>
    <s v="Ministerio de Tecnologías de la Información y las Comunicaciones"/>
    <s v="MinTIC"/>
    <s v="Tecnologías de la Información y las Comunicaciones"/>
    <x v="18"/>
    <d v="2020-04-15T00:00:00"/>
    <d v="2020-12-31T00:00:00"/>
    <n v="100"/>
    <n v="100"/>
    <n v="30"/>
    <n v="0.3"/>
    <n v="0.3"/>
  </r>
  <r>
    <n v="1469"/>
    <x v="0"/>
    <x v="38"/>
    <s v="Estrategia para la Promoción de la Salud Mental en Colombia"/>
    <s v="No aplica"/>
    <s v="No aplica"/>
    <s v="2.9"/>
    <s v="Diseñar e implementar contenidos, metodologías y herramientas para fortalecer las capacidades de las familias en materia de cuidado, crianza y promoción del desarrollo integral de las niñas, niños y adolescentes, en el marco de la Alianza Familia - Escuela."/>
    <x v="1"/>
    <s v="Ministerio de Educación Nacional"/>
    <s v="MinEducación"/>
    <s v="Educación"/>
    <x v="13"/>
    <d v="2020-05-01T00:00:00"/>
    <d v="2022-12-31T00:00:00"/>
    <n v="30"/>
    <n v="100"/>
    <n v="0"/>
    <n v="0"/>
    <n v="0"/>
  </r>
  <r>
    <n v="1470"/>
    <x v="0"/>
    <x v="38"/>
    <s v="Estrategia para la Promoción de la Salud Mental en Colombia"/>
    <s v="No aplica"/>
    <s v="No aplica"/>
    <s v="2.17"/>
    <s v="Diseñar e implementar un programa nacional de promoción de la salud mental y prevención del consumo de sustancias psicoactivas, por entornos y curso de vida, con el propósito de diferenciar y responder a las necesidades de todas las poblaciones y entornos. Esto buscará orientar al sector salud en la implementación de estrategias desde el Plan de Intervenciones Colectivas, para la transformación de normas y representaciones sociales que favorecen la presencia de violencias, problemas, trastornos mentales y consumo de SPA."/>
    <x v="1"/>
    <s v="Ministerio de Salud y Protección Social"/>
    <s v="MinSalud"/>
    <s v="Salud y Protección Social"/>
    <x v="0"/>
    <d v="2021-01-01T00:00:00"/>
    <d v="2022-12-31T00:00:00"/>
    <n v="0"/>
    <n v="100"/>
    <n v="0"/>
    <n v="0"/>
    <n v="0"/>
  </r>
  <r>
    <n v="1471"/>
    <x v="0"/>
    <x v="38"/>
    <s v="Estrategia para la Promoción de la Salud Mental en Colombia"/>
    <s v="No aplica"/>
    <s v="No aplica"/>
    <s v="2.22"/>
    <s v="Diseñar y producir una estrategia de comunicación masiva para la promoción de la convivencia social y la salud mental, la prevención de las violencias, el suicidio, la epilepsia y el consumo de sustancias psicoactivas, en la perspectiva de comunicación sin daño, que incluya la promoción de la adopción de normas sociales que inciden en la promoción de la salud mental y la convivencia pacífica en los entornos, incorporando los enfoques diferencial étnico, de género e Interseccional."/>
    <x v="1"/>
    <s v="Ministerio de Salud y Protección Social"/>
    <s v="MinSalud"/>
    <s v="Salud y Protección Social"/>
    <x v="0"/>
    <d v="2020-05-01T00:00:00"/>
    <d v="2022-12-31T00:00:00"/>
    <n v="10"/>
    <n v="100"/>
    <n v="0"/>
    <n v="0"/>
    <n v="0"/>
  </r>
  <r>
    <n v="1472"/>
    <x v="0"/>
    <x v="38"/>
    <s v="Estrategia para la Promoción de la Salud Mental en Colombia"/>
    <s v="No aplica"/>
    <s v="No aplica"/>
    <s v="2.10"/>
    <s v="Diseñar y socializar orientaciones para la promoción de salud mental y prevención de problemas y trastornos mentales en educación superior, dentro del marco de la autonomía universitaria; con el propósito de que las instituciones de educación superior refuercen los factores de protección que influyen en la salud mental, y reduzcan los factores de riesgo para la incidencia de violencias, consumo de sustancias psicoactivas, problemas y trastornos mentales."/>
    <x v="1"/>
    <s v="Ministerio de Educación Nacional"/>
    <s v="MinEducación"/>
    <s v="Educación"/>
    <x v="13"/>
    <d v="2021-01-01T00:00:00"/>
    <d v="2022-12-31T00:00:00"/>
    <n v="0"/>
    <n v="100"/>
    <n v="0"/>
    <n v="0"/>
    <n v="0"/>
  </r>
  <r>
    <n v="1473"/>
    <x v="0"/>
    <x v="38"/>
    <s v="Estrategia para la Promoción de la Salud Mental en Colombia"/>
    <s v="No aplica"/>
    <s v="No aplica"/>
    <s v="2.5"/>
    <s v="Expedir la normatividad para establecer programas de promoción de la salud mental, la prevención de problemas o los trastornos mentales, y del consumo de sustancias psicoactivas en el ámbito laboral y la protección especial al talento humano que trabaja en salud mental."/>
    <x v="1"/>
    <s v="Ministerio de Trabajo"/>
    <s v="MinTrabajo"/>
    <s v="Trabajo"/>
    <x v="12"/>
    <d v="2020-04-15T00:00:00"/>
    <d v="2022-12-31T00:00:00"/>
    <n v="40"/>
    <n v="100"/>
    <n v="0"/>
    <n v="0"/>
    <n v="0"/>
  </r>
  <r>
    <n v="1474"/>
    <x v="0"/>
    <x v="38"/>
    <s v="Estrategia para la Promoción de la Salud Mental en Colombia"/>
    <s v="No aplica"/>
    <s v="No aplica"/>
    <s v="2.23"/>
    <s v="Fortalecer los factores protectores en las comunidades étnicas atendidas por los programas Iraca, para que estos promuevan la resolución de conflictos y la reducción de violencias; lo anterior a través de encuentros comunitarios y estrategias complementarias concertadas con las autoridades étnicas."/>
    <x v="1"/>
    <s v="Departamento Administrativo para la Prosperidad Social"/>
    <s v="DPS"/>
    <s v="Inclusión Social y Reconciliación"/>
    <x v="16"/>
    <d v="2020-05-01T00:00:00"/>
    <d v="2021-12-31T00:00:00"/>
    <n v="100"/>
    <n v="100"/>
    <n v="0"/>
    <n v="0"/>
    <n v="0"/>
  </r>
  <r>
    <n v="1475"/>
    <x v="0"/>
    <x v="38"/>
    <s v="Estrategia para la Promoción de la Salud Mental en Colombia"/>
    <s v="No aplica"/>
    <s v="No aplica"/>
    <s v="2.7"/>
    <s v="Realizar acompañamiento a las 96 entidades territoriales certificadas para la promoción de acceso y permanencia educativa, a través de la búsqueda activa de niñas, niños, adolescentes, jóvenes y personas adultas, y de manera especial a aquellos que presentan discapacidad mental-psicosocial. Esto se realiza con el fin de garantizar la inclusión y equidad en la educación, y promover el desarrollo integral y las trayectorias educativas completas."/>
    <x v="1"/>
    <s v="Ministerio de Educación Nacional"/>
    <s v="MinEducación"/>
    <s v="Educación"/>
    <x v="13"/>
    <d v="2020-04-15T00:00:00"/>
    <d v="2022-12-31T00:00:00"/>
    <n v="40"/>
    <n v="100"/>
    <n v="50"/>
    <n v="1"/>
    <n v="0.5"/>
  </r>
  <r>
    <n v="1476"/>
    <x v="0"/>
    <x v="38"/>
    <s v="Estrategia para la Promoción de la Salud Mental en Colombia"/>
    <s v="No aplica"/>
    <s v="No aplica"/>
    <s v="2.6"/>
    <s v="Realizar la difusión y la socialización del protocolo de estrategias para la promoción, la prevención y la intervención de los factores psicosociales y sus efectos en el entorno laboral; con esto se buscará mejorar las condiciones psicosociales de dicho entorno."/>
    <x v="1"/>
    <s v="Ministerio de Trabajo"/>
    <s v="MinTrabajo"/>
    <s v="Trabajo"/>
    <x v="12"/>
    <d v="2020-04-15T00:00:00"/>
    <d v="2022-12-31T00:00:00"/>
    <n v="30"/>
    <n v="100"/>
    <n v="0"/>
    <n v="0"/>
    <n v="0"/>
  </r>
  <r>
    <n v="1477"/>
    <x v="0"/>
    <x v="38"/>
    <s v="Estrategia para la Promoción de la Salud Mental en Colombia"/>
    <s v="No aplica"/>
    <s v="No aplica"/>
    <s v="2.4"/>
    <s v="Realizar seguimiento a las empresas en el cumplimiento de las normas de identificación, evaluación e intervención de factores de riesgo psicosocial, así como en la inclusión y utilización de la batería de instrumentos de evaluación, la guía técnica general, los protocolos para la promoción, prevención e intervención de los factores psicosociales y sus efectos en la población trabajadora."/>
    <x v="1"/>
    <s v="Ministerio de Trabajo"/>
    <s v="MinTrabajo"/>
    <s v="Trabajo"/>
    <x v="12"/>
    <d v="2020-07-20T00:00:00"/>
    <d v="2022-09-20T00:00:00"/>
    <n v="40"/>
    <n v="100"/>
    <n v="0"/>
    <n v="0"/>
    <n v="0"/>
  </r>
  <r>
    <n v="1478"/>
    <x v="0"/>
    <x v="38"/>
    <s v="Estrategia para la Promoción de la Salud Mental en Colombia"/>
    <s v="No aplica"/>
    <s v="No aplica"/>
    <s v="2.16"/>
    <s v="Diseñar, adoptar e implementar protocolos para el monitoreo de nuevas sustancias psicoactivas, drogas sintéticas y emergentes a través del Sistema de Alertas Tempranas con el fin de reducir el impacto asociado al consumo."/>
    <x v="0"/>
    <s v="Ministerio de Justicia y del Derecho"/>
    <s v="MinJusticia"/>
    <s v="Justicia y del Derecho"/>
    <x v="23"/>
    <d v="2020-04-15T00:00:00"/>
    <d v="2023-12-31T00:00:00"/>
    <n v="8"/>
    <n v="11"/>
    <n v="0"/>
    <n v="0"/>
    <n v="0"/>
  </r>
  <r>
    <n v="1479"/>
    <x v="0"/>
    <x v="38"/>
    <s v="Estrategia para la Promoción de la Salud Mental en Colombia"/>
    <s v="No aplica"/>
    <s v="No aplica"/>
    <s v="2.21"/>
    <s v="Brindar asistencia técnica a los operadores de los servicios de atención del Proceso Administrativo de Restablecimiento de Derechos (PARD) de niños, niñas, adolescentes y Sistema de Responsabilidad Penal para Adolescentes (SRPA), en temáticas relacionadas con afectaciones asociadas a la salud mental, suicidio y consumo de SPA."/>
    <x v="1"/>
    <s v="Instituto Colombiano de Bienestar Familiar"/>
    <s v="ICBF"/>
    <s v="Inclusión Social y Reconciliación"/>
    <x v="16"/>
    <d v="2020-04-15T00:00:00"/>
    <d v="2023-12-31T00:00:00"/>
    <n v="3"/>
    <n v="12"/>
    <n v="3"/>
    <n v="1"/>
    <n v="0.25"/>
  </r>
  <r>
    <n v="1480"/>
    <x v="0"/>
    <x v="38"/>
    <s v="Estrategia para la Promoción de la Salud Mental en Colombia"/>
    <s v="No aplica"/>
    <s v="No aplica"/>
    <s v="2.18"/>
    <s v="Diversificar, en el marco del programa En TIC Confío, las instituciones educativas beneficiarias de un año a otro en el territorio nacional."/>
    <x v="1"/>
    <s v="Ministerio de Tecnologías de la Información y las Comunicaciones"/>
    <s v="MinTIC"/>
    <s v="Tecnologías de la Información y las Comunicaciones"/>
    <x v="18"/>
    <d v="2020-07-01T00:00:00"/>
    <d v="2022-12-31T00:00:00"/>
    <n v="400"/>
    <n v="1200"/>
    <n v="0"/>
    <n v="0"/>
    <n v="0"/>
  </r>
  <r>
    <n v="1481"/>
    <x v="0"/>
    <x v="38"/>
    <s v="Estrategia para la Promoción de la Salud Mental en Colombia"/>
    <s v="No aplica"/>
    <s v="No aplica"/>
    <s v="2.2"/>
    <s v="Brindar formación en oficios tradicionales que aporten a la salvaguardia del patrimonio cultural a los aprendices de los Talleres Escuela y con el fin de implementar procesos de aprendizaje, sana convivencia y potencialización de factores protectores individuales y colectivos."/>
    <x v="1"/>
    <s v="Ministerio de Cultura"/>
    <s v="MinCultura"/>
    <s v="Cultura"/>
    <x v="19"/>
    <d v="2020-07-01T00:00:00"/>
    <d v="2022-12-31T00:00:00"/>
    <n v="65"/>
    <n v="179"/>
    <n v="0"/>
    <n v="0"/>
    <n v="0"/>
  </r>
  <r>
    <n v="1482"/>
    <x v="0"/>
    <x v="38"/>
    <s v="Estrategia para la Promoción de la Salud Mental en Colombia"/>
    <s v="No aplica"/>
    <s v="No aplica"/>
    <s v="2.3"/>
    <s v="Realizar procesos de arte y atención psicosocial dirigidos a niñas, niños, adolescentes y jóvenes para el desarrollo de competencias socioemocionales y prevención de problemas y trastornos mentales."/>
    <x v="1"/>
    <s v="Ministerio de Cultura"/>
    <s v="MinCultura"/>
    <s v="Cultura"/>
    <x v="19"/>
    <d v="2021-01-01T00:00:00"/>
    <d v="2022-12-31T00:00:00"/>
    <n v="0"/>
    <n v="19444"/>
    <n v="0"/>
    <n v="0"/>
    <n v="0"/>
  </r>
  <r>
    <n v="1483"/>
    <x v="0"/>
    <x v="38"/>
    <s v="Estrategia para la Promoción de la Salud Mental en Colombia"/>
    <s v="No aplica"/>
    <s v="No aplica"/>
    <s v="2.13"/>
    <s v="Brindar atención en el marco del programa Casa Digna, Vida Digna a las personas que con alguna condición de discapacidad que sean beneficiadas por las distintas intervenciones del programa."/>
    <x v="1"/>
    <s v="Ministerio de Vivienda, Ciudad y Territorio"/>
    <s v="MinVivienda"/>
    <s v="Vivienda, Ciudad y Territorio"/>
    <x v="6"/>
    <d v="2020-06-01T00:00:00"/>
    <d v="2022-12-31T00:00:00"/>
    <n v="20"/>
    <n v="20"/>
    <n v="0"/>
    <n v="0"/>
    <n v="0"/>
  </r>
  <r>
    <n v="1484"/>
    <x v="0"/>
    <x v="38"/>
    <s v="Estrategia para la Promoción de la Salud Mental en Colombia"/>
    <s v="No aplica"/>
    <s v="No aplica"/>
    <s v="2.11"/>
    <s v="Brindar atención a las niñas, niños y adolescentes para prevenir riesgos y vulneraciones potenciando sus vocaciones, intereses y talentos en la construcción de su proyecto de vida."/>
    <x v="1"/>
    <s v="Instituto Colombiano de Bienestar Familiar"/>
    <s v="ICBF"/>
    <s v="Inclusión Social y Reconciliación"/>
    <x v="16"/>
    <d v="2020-04-15T00:00:00"/>
    <d v="2022-12-31T00:00:00"/>
    <n v="230500"/>
    <n v="230500"/>
    <n v="36948"/>
    <n v="0.16029501084598699"/>
    <n v="0.16029501084598699"/>
  </r>
  <r>
    <n v="1485"/>
    <x v="0"/>
    <x v="38"/>
    <s v="Estrategia para la Promoción de la Salud Mental en Colombia"/>
    <s v="No aplica"/>
    <s v="No aplica"/>
    <s v="2.14"/>
    <s v="Reforzar a través del componente de bienestar comunitario del Programa Familias en acción, las competencias ciudadanas y comunitarias de los titulares."/>
    <x v="1"/>
    <s v="Departamento Administrativo para la Prosperidad Social"/>
    <s v="DPS"/>
    <s v="Inclusión Social y Reconciliación"/>
    <x v="16"/>
    <d v="2020-05-01T00:00:00"/>
    <d v="2022-12-31T00:00:00"/>
    <n v="25"/>
    <n v="25"/>
    <n v="0"/>
    <n v="0"/>
    <n v="0"/>
  </r>
  <r>
    <n v="1486"/>
    <x v="0"/>
    <x v="38"/>
    <s v="Estrategia para la Promoción de la Salud Mental en Colombia"/>
    <s v="No aplica"/>
    <s v="No aplica"/>
    <s v="2.15"/>
    <s v="Ampliar la cobertura del Programa familias fuertes: amor y límites para la prevención del consumo SPA y la reducción de conductas asociadas al consumo."/>
    <x v="1"/>
    <s v="Ministerio de Justicia y del Derecho"/>
    <s v="MinJusticia"/>
    <s v="Justicia y del Derecho"/>
    <x v="23"/>
    <d v="2020-05-01T00:00:00"/>
    <d v="2023-12-31T00:00:00"/>
    <n v="1000"/>
    <n v="2500"/>
    <n v="0"/>
    <n v="0"/>
    <n v="0"/>
  </r>
  <r>
    <n v="1487"/>
    <x v="0"/>
    <x v="38"/>
    <s v="Estrategia para la Promoción de la Salud Mental en Colombia"/>
    <s v="No aplica"/>
    <s v="No aplica"/>
    <s v="2.1"/>
    <s v="Implementar el Programa Nacional de Bibliotecas Itinerantes, a través de dotación bibliográfica y tecnológica, así como del acompañamiento y asesoría técnica a la Red Nacional de Bibliotecas Públicas."/>
    <x v="0"/>
    <s v="Ministerio de Cultura"/>
    <s v="MinCultura"/>
    <s v="Cultura"/>
    <x v="19"/>
    <d v="2021-01-01T00:00:00"/>
    <d v="2022-12-31T00:00:00"/>
    <n v="0"/>
    <n v="300"/>
    <n v="0"/>
    <n v="0"/>
    <n v="0"/>
  </r>
  <r>
    <n v="1488"/>
    <x v="0"/>
    <x v="38"/>
    <s v="Estrategia para la Promoción de la Salud Mental en Colombia"/>
    <s v="No aplica"/>
    <s v="No aplica"/>
    <s v="2.12"/>
    <s v="Formar agentes educativos y madres comunitarias en identificación de riesgos asociados a violencias contra niñas y niños. Esta acción fortalecerá el entorno comunitario para la prevención de la violencia en niñas y niños."/>
    <x v="1"/>
    <s v="Instituto Colombiano de Bienestar Familiar"/>
    <s v="ICBF"/>
    <s v="Inclusión Social y Reconciliación"/>
    <x v="16"/>
    <d v="2020-04-15T00:00:00"/>
    <d v="2022-12-31T00:00:00"/>
    <n v="1000"/>
    <n v="3000"/>
    <n v="0"/>
    <n v="0"/>
    <n v="0"/>
  </r>
  <r>
    <n v="1489"/>
    <x v="0"/>
    <x v="38"/>
    <s v="Estrategia para la Promoción de la Salud Mental en Colombia"/>
    <s v="No aplica"/>
    <s v="No aplica"/>
    <s v="2.24"/>
    <s v="Brindar asistencia técnica a entidades territoriales, entidades administradoras de planes de beneficios en salud, e instituciones prestadoras de servicios de salud para la implementación del lineamiento para el cuidado de las armonías espirituales y del pensamiento de los pueblos y comunidades indígenas."/>
    <x v="1"/>
    <s v="Ministerio de Salud y Protección Social"/>
    <s v="MinSalud"/>
    <s v="Salud y Protección Social"/>
    <x v="0"/>
    <d v="2020-06-01T00:00:00"/>
    <d v="2022-12-31T00:00:00"/>
    <n v="12"/>
    <n v="37"/>
    <n v="6"/>
    <n v="0.5"/>
    <n v="0.16216216216216217"/>
  </r>
  <r>
    <n v="1490"/>
    <x v="0"/>
    <x v="38"/>
    <s v="Estrategia para la Promoción de la Salud Mental en Colombia"/>
    <s v="No aplica"/>
    <s v="No aplica"/>
    <s v="2.8"/>
    <s v="Promover el registro, seguimiento y atención a casos de violencia con el uso e implementación del Sistema de Información Unificado de Convivencia Escolar en coordinación con el ICBF y la aplicación de los protocolos de abordaje pedagógico y rutas de atención en establecimientos educativos del país. El fin de esta acción es la participación del entorno educativo en la prevención de las violencias, consumo de sustancias psicoactivas, problemas y trastornos mentales."/>
    <x v="1"/>
    <s v="Ministerio de Educación Nacional"/>
    <s v="MinEducación"/>
    <s v="Educación"/>
    <x v="13"/>
    <d v="2020-06-01T00:00:00"/>
    <d v="2022-12-31T00:00:00"/>
    <n v="4800"/>
    <n v="9800"/>
    <n v="6"/>
    <n v="1.25E-3"/>
    <n v="6.1224489795918364E-4"/>
  </r>
  <r>
    <n v="1491"/>
    <x v="0"/>
    <x v="38"/>
    <s v="Estrategia para la Promoción de la Salud Mental en Colombia"/>
    <s v="No aplica"/>
    <s v="No aplica"/>
    <s v="1.15"/>
    <s v="Asegurar la participación de un representante o representantes del Consejo Nacional de Salud Mental al Comité Técnico Institucional, con el fin de recomendar a través del Consejo Nacional de Salud Mental, ajustes en la gestión de las políticas."/>
    <x v="0"/>
    <s v="Ministerio de Salud y Protección Social"/>
    <s v="MinSalud"/>
    <s v="Salud y Protección Social"/>
    <x v="0"/>
    <d v="2020-06-01T00:00:00"/>
    <d v="2022-12-31T00:00:00"/>
    <n v="100"/>
    <n v="100"/>
    <n v="0"/>
    <n v="0"/>
    <n v="0"/>
  </r>
  <r>
    <n v="1492"/>
    <x v="0"/>
    <x v="38"/>
    <s v="Estrategia para la Promoción de la Salud Mental en Colombia"/>
    <s v="No aplica"/>
    <s v="No aplica"/>
    <s v="1.12"/>
    <s v="Construir y socializar con entidades territoriales un lineamiento de focalización que priorice y promueva la oferta social para niñas, niños y adolescentes y sus familias."/>
    <x v="1"/>
    <s v="Departamento Nacional de Planeación"/>
    <s v="DNP"/>
    <s v="Planeación"/>
    <x v="9"/>
    <d v="2020-04-15T00:00:00"/>
    <d v="2021-12-31T00:00:00"/>
    <n v="60"/>
    <n v="100"/>
    <n v="10"/>
    <n v="0.16666666666666666"/>
    <n v="0.1"/>
  </r>
  <r>
    <n v="1493"/>
    <x v="0"/>
    <x v="38"/>
    <s v="Estrategia para la Promoción de la Salud Mental en Colombia"/>
    <s v="No aplica"/>
    <s v="No aplica"/>
    <s v="1.3"/>
    <s v="Crear e implementar hoja de ruta de coordinación y articulación para gestionar acciones en salud mental, epilepsia, consumo de sustancias psicoactivas y víctimas de violencia en los consejos territoriales de salud mental, comité departamental de drogas, mecanismo articulador para las violencias."/>
    <x v="1"/>
    <s v="Ministerio de Salud y Protección Social"/>
    <s v="MinSalud"/>
    <s v="Salud y Protección Social"/>
    <x v="0"/>
    <d v="2021-01-01T00:00:00"/>
    <d v="2022-12-31T00:00:00"/>
    <n v="0"/>
    <n v="100"/>
    <n v="0"/>
    <n v="0"/>
    <n v="0"/>
  </r>
  <r>
    <n v="1494"/>
    <x v="0"/>
    <x v="38"/>
    <s v="Estrategia para la Promoción de la Salud Mental en Colombia"/>
    <s v="No aplica"/>
    <s v="No aplica"/>
    <s v="1.7"/>
    <s v="Definir los indicadores de reducción de consumo de SPA desde el Observatorio de Drogas de Colombia en coordinación con el Observatorio de Salud Mental. Estos indicadores incluirán información de personas atendidas por consumo de drogas, intoxicaciones y muertes asociadas, entre otros. Lo anterior con el propósito de obtener información para la toma de decisiones adecuadas y oportunas en la prevención de consumo de SPA."/>
    <x v="1"/>
    <s v="Ministerio de Justicia y del Derecho"/>
    <s v="MinJusticia"/>
    <s v="Justicia y del Derecho"/>
    <x v="23"/>
    <d v="2020-05-01T00:00:00"/>
    <d v="2022-12-31T00:00:00"/>
    <n v="100"/>
    <n v="100"/>
    <n v="5"/>
    <n v="0.05"/>
    <n v="0.05"/>
  </r>
  <r>
    <n v="1495"/>
    <x v="0"/>
    <x v="38"/>
    <s v="Estrategia para la Promoción de la Salud Mental en Colombia"/>
    <s v="No aplica"/>
    <s v="No aplica"/>
    <s v="1.2"/>
    <s v="Diseñar e implementar un instrumento que permita articular agendas de diferentes sectores con el plan de acción del comité técnico interinstitucional de salud mental en cada vigencia, con el fin de coordinar las agendas y los planes de acción de las diferentes instancias (sistemas, comisión y comités) que inciden en salud mental."/>
    <x v="1"/>
    <s v="Ministerio de Salud y Protección Social"/>
    <s v="MinSalud"/>
    <s v="Salud y Protección Social"/>
    <x v="0"/>
    <d v="2020-12-01T00:00:00"/>
    <d v="2022-12-31T00:00:00"/>
    <n v="50"/>
    <n v="100"/>
    <n v="0"/>
    <n v="0"/>
    <n v="0"/>
  </r>
  <r>
    <n v="1496"/>
    <x v="0"/>
    <x v="38"/>
    <s v="Estrategia para la Promoción de la Salud Mental en Colombia"/>
    <s v="No aplica"/>
    <s v="No aplica"/>
    <s v="1.8"/>
    <s v="Identificar las normas sociales y comportamientos que normalizan la violencia contra las niñas, niños y adolescentes."/>
    <x v="1"/>
    <s v="Instituto Colombiano de Bienestar Familiar"/>
    <s v="ICBF"/>
    <s v="Inclusión Social y Reconciliación"/>
    <x v="16"/>
    <d v="2020-05-01T00:00:00"/>
    <d v="2021-06-30T00:00:00"/>
    <n v="30"/>
    <n v="100"/>
    <n v="15"/>
    <n v="0.5"/>
    <n v="0.15"/>
  </r>
  <r>
    <n v="1497"/>
    <x v="0"/>
    <x v="38"/>
    <s v="Estrategia para la Promoción de la Salud Mental en Colombia"/>
    <s v="No aplica"/>
    <s v="No aplica"/>
    <s v="1.10"/>
    <s v="Identificar los determinantes sociales que inciden en la salud mental de la población colombiana por medio del desarrollo de un modelo predictor, esto con el fin de crear políticas públicas que aporten a la promoción de la salud mental en el país."/>
    <x v="1"/>
    <s v="Departamento Nacional de Planeación"/>
    <s v="DNP"/>
    <s v="Planeación"/>
    <x v="9"/>
    <d v="2020-06-01T00:00:00"/>
    <d v="2021-06-30T00:00:00"/>
    <n v="60"/>
    <n v="100"/>
    <n v="4"/>
    <n v="6.6666666666666666E-2"/>
    <n v="0.04"/>
  </r>
  <r>
    <n v="1498"/>
    <x v="0"/>
    <x v="38"/>
    <s v="Estrategia para la Promoción de la Salud Mental en Colombia"/>
    <s v="No aplica"/>
    <s v="No aplica"/>
    <s v="1.5"/>
    <s v="Implementar el proceso de interoperabilidad de las fuentes de datos con el fin de garantizar la disponibilidad de la información para la toma de decisiones en salud mental. Este proceso estará orientado al análisis y a la toma de decisiones, a partir de la información obtenida en el Observatorio Nacional de Salud Mental."/>
    <x v="1"/>
    <s v="Ministerio de Salud y Protección Social"/>
    <s v="MinSalud"/>
    <s v="Salud y Protección Social"/>
    <x v="0"/>
    <d v="2021-08-01T00:00:00"/>
    <d v="2022-12-31T00:00:00"/>
    <n v="0"/>
    <n v="100"/>
    <n v="0"/>
    <n v="0"/>
    <n v="0"/>
  </r>
  <r>
    <n v="1499"/>
    <x v="0"/>
    <x v="38"/>
    <s v="Estrategia para la Promoción de la Salud Mental en Colombia"/>
    <s v="No aplica"/>
    <s v="No aplica"/>
    <s v="1.6"/>
    <s v="Incluir en el Análisis de Situación de Salud nacional y territorial un apartado sobre salud mental, morbimortalidad asociada a los problemas y trastornos mentales, epilepsia, consumo de SPA, convivencia, y violencias, desde el enfoque interseccional (curso de vida, género, etc.)."/>
    <x v="1"/>
    <s v="Ministerio de Salud y Protección Social"/>
    <s v="MinSalud"/>
    <s v="Salud y Protección Social"/>
    <x v="0"/>
    <d v="2020-06-01T00:00:00"/>
    <d v="2022-12-31T00:00:00"/>
    <n v="30"/>
    <n v="100"/>
    <n v="20"/>
    <n v="0.66666666666666663"/>
    <n v="0.2"/>
  </r>
  <r>
    <n v="1500"/>
    <x v="0"/>
    <x v="38"/>
    <s v="Estrategia para la Promoción de la Salud Mental en Colombia"/>
    <s v="No aplica"/>
    <s v="No aplica"/>
    <s v="1.20"/>
    <s v="Incluir en el Sistema Único de Información a la Niñez (SUIN), en coordinación con las entidades de la Mesa SUIN, indicadores sobre salud mental de niños, niñas y adolescentes."/>
    <x v="1"/>
    <s v="Instituto Colombiano de Bienestar Familiar"/>
    <s v="ICBF"/>
    <s v="Inclusión Social y Reconciliación"/>
    <x v="16"/>
    <d v="2020-05-01T00:00:00"/>
    <d v="2023-12-31T00:00:00"/>
    <n v="100"/>
    <n v="100"/>
    <n v="0"/>
    <n v="0"/>
    <n v="0"/>
  </r>
  <r>
    <n v="1501"/>
    <x v="0"/>
    <x v="38"/>
    <s v="Estrategia para la Promoción de la Salud Mental en Colombia"/>
    <s v="No aplica"/>
    <s v="No aplica"/>
    <s v="1.13"/>
    <s v="Realizar dos estudios de caso en donde se analicen los determinantes sociales en la población que presenta mayor prevalencia de problemas y trastornos mentales, y que permitan desarrollar políticas públicas orientadas a la promoción de la salud mental."/>
    <x v="1"/>
    <s v="Departamento Nacional de Planeación"/>
    <s v="DNP"/>
    <s v="Planeación"/>
    <x v="9"/>
    <d v="2020-07-01T00:00:00"/>
    <d v="2022-12-31T00:00:00"/>
    <n v="10"/>
    <n v="100"/>
    <n v="0"/>
    <n v="0"/>
    <n v="0"/>
  </r>
  <r>
    <n v="1502"/>
    <x v="0"/>
    <x v="38"/>
    <s v="Estrategia para la Promoción de la Salud Mental en Colombia"/>
    <s v="No aplica"/>
    <s v="No aplica"/>
    <s v="1.17"/>
    <s v="Realizar el estudio Nacional de consumo de SPA en población escolar."/>
    <x v="1"/>
    <s v="Ministerio de Justicia y del Derecho"/>
    <s v="MinJusticia"/>
    <s v="Justicia y del Derecho"/>
    <x v="23"/>
    <d v="2020-07-01T00:00:00"/>
    <d v="2023-12-31T00:00:00"/>
    <n v="47"/>
    <n v="100"/>
    <n v="0"/>
    <n v="0"/>
    <n v="0"/>
  </r>
  <r>
    <n v="1503"/>
    <x v="0"/>
    <x v="38"/>
    <s v="Estrategia para la Promoción de la Salud Mental en Colombia"/>
    <s v="No aplica"/>
    <s v="No aplica"/>
    <s v="1.19"/>
    <s v="Realizar el estudio patrones de riesgo asociados al consumo de drogas inyectadas, incluye prevalencias de VIH, hepatitis C y otros indicadores."/>
    <x v="1"/>
    <s v="Ministerio de Justicia y del Derecho"/>
    <s v="MinJusticia"/>
    <s v="Justicia y del Derecho"/>
    <x v="23"/>
    <d v="2020-07-01T00:00:00"/>
    <d v="2022-12-31T00:00:00"/>
    <n v="3"/>
    <n v="100"/>
    <n v="0"/>
    <n v="0"/>
    <n v="0"/>
  </r>
  <r>
    <n v="1504"/>
    <x v="0"/>
    <x v="38"/>
    <s v="Estrategia para la Promoción de la Salud Mental en Colombia"/>
    <s v="No aplica"/>
    <s v="No aplica"/>
    <s v="1.18"/>
    <s v="Realizar Estudio Nacional de consumo de SPA en hogares (población 12 a 65 años)."/>
    <x v="1"/>
    <s v="Ministerio de Justicia y del Derecho"/>
    <s v="MinJusticia"/>
    <s v="Justicia y del Derecho"/>
    <x v="23"/>
    <d v="2020-07-01T00:00:00"/>
    <d v="2023-12-31T00:00:00"/>
    <n v="47"/>
    <n v="100"/>
    <n v="0"/>
    <n v="0"/>
    <n v="0"/>
  </r>
  <r>
    <n v="1505"/>
    <x v="0"/>
    <x v="38"/>
    <s v="Estrategia para la Promoción de la Salud Mental en Colombia"/>
    <s v="No aplica"/>
    <s v="No aplica"/>
    <s v="1.11"/>
    <s v="Realizar la construcción y estimación de modelos estadísticos que brinden información para actuar de forma anticipada ante las vulneraciones de derechos que afectan a niñas, niños y adolescentes."/>
    <x v="1"/>
    <s v="Departamento Nacional de Planeación"/>
    <s v="DNP"/>
    <s v="Planeación"/>
    <x v="9"/>
    <d v="2020-04-15T00:00:00"/>
    <d v="2022-12-31T00:00:00"/>
    <n v="100"/>
    <n v="100"/>
    <n v="30"/>
    <n v="0.3"/>
    <n v="0.3"/>
  </r>
  <r>
    <n v="1506"/>
    <x v="0"/>
    <x v="38"/>
    <s v="Estrategia para la Promoción de la Salud Mental en Colombia"/>
    <s v="No aplica"/>
    <s v="No aplica"/>
    <s v="1.16"/>
    <s v="Realizar un estudio nacional de consumo de SPA en población universitaria."/>
    <x v="1"/>
    <s v="Ministerio de Justicia y del Derecho"/>
    <s v="MinJusticia"/>
    <s v="Justicia y del Derecho"/>
    <x v="23"/>
    <d v="2020-12-31T00:00:00"/>
    <d v="2023-12-31T00:00:00"/>
    <n v="3"/>
    <n v="100"/>
    <n v="0"/>
    <n v="0"/>
    <n v="0"/>
  </r>
  <r>
    <n v="1507"/>
    <x v="0"/>
    <x v="38"/>
    <s v="Estrategia para la Promoción de la Salud Mental en Colombia"/>
    <s v="No aplica"/>
    <s v="No aplica"/>
    <s v="1.4"/>
    <s v="Realizar una evaluación institucional del presente documento CONPES. El informe de resultados que se genere de esta evaluación permitirá considerar la pertinencia de formular un nuevo documento de política relacionado con la salud mental de la población colombiana."/>
    <x v="1"/>
    <s v="Departamento Nacional de Planeación"/>
    <s v="DNP"/>
    <s v="Planeación"/>
    <x v="9"/>
    <d v="2022-03-30T00:00:00"/>
    <d v="2023-08-15T00:00:00"/>
    <n v="0"/>
    <n v="100"/>
    <n v="0"/>
    <n v="0"/>
    <n v="0"/>
  </r>
  <r>
    <n v="1508"/>
    <x v="0"/>
    <x v="38"/>
    <s v="Estrategia para la Promoción de la Salud Mental en Colombia"/>
    <s v="No aplica"/>
    <s v="No aplica"/>
    <s v="1.9"/>
    <s v="Crear una red de estudios e investigaciones sobre la reducción de la demanda de drogas entre el Observatorio de Drogas de Colombia, la academia, los centros de investigación y la sociedad civil con el propósito de prevenir el consumo de SPA."/>
    <x v="1"/>
    <s v="Ministerio de Justicia y del Derecho"/>
    <s v="MinJusticia"/>
    <s v="Justicia y del Derecho"/>
    <x v="23"/>
    <d v="2020-05-01T00:00:00"/>
    <d v="2022-12-31T00:00:00"/>
    <n v="1"/>
    <n v="3"/>
    <n v="0"/>
    <n v="0"/>
    <n v="0"/>
  </r>
  <r>
    <n v="1509"/>
    <x v="0"/>
    <x v="38"/>
    <s v="Estrategia para la Promoción de la Salud Mental en Colombia"/>
    <s v="No aplica"/>
    <s v="No aplica"/>
    <s v="1.21"/>
    <s v="Desarrollar estudios e investigaciones en temáticas afines a la salud mental de niñas, niños y adolescentes en Colombia, en el marco del Observatorio del Bienestar de la Niñez."/>
    <x v="1"/>
    <s v="Instituto Colombiano de Bienestar Familiar"/>
    <s v="ICBF"/>
    <s v="Inclusión Social y Reconciliación"/>
    <x v="16"/>
    <d v="2020-05-01T00:00:00"/>
    <d v="2022-12-31T00:00:00"/>
    <n v="1"/>
    <n v="3"/>
    <n v="0"/>
    <n v="0"/>
    <n v="0"/>
  </r>
  <r>
    <n v="1510"/>
    <x v="0"/>
    <x v="38"/>
    <s v="Estrategia para la Promoción de la Salud Mental en Colombia"/>
    <s v="No aplica"/>
    <s v="No aplica"/>
    <s v="1.14"/>
    <s v="Brindar asistencia técnica sobre la política establecida en el presente documento a los consejos departamentales y distritales de salud mental, para promover una adecuada gestión de los planes de acción territorial. La asistencia técnica se desarrollará a través de los lineamientos técnicos y operativos que expida el comité técnico interinstitucional de salud mental."/>
    <x v="1"/>
    <s v="Ministerio de Salud y Protección Social"/>
    <s v="MinSalud"/>
    <s v="Salud y Protección Social"/>
    <x v="0"/>
    <d v="2020-06-01T00:00:00"/>
    <d v="2022-12-31T00:00:00"/>
    <n v="10"/>
    <n v="32"/>
    <n v="1"/>
    <n v="0.1"/>
    <n v="3.125E-2"/>
  </r>
  <r>
    <n v="1511"/>
    <x v="0"/>
    <x v="38"/>
    <s v="Estrategia para la Promoción de la Salud Mental en Colombia"/>
    <s v="No aplica"/>
    <s v="No aplica"/>
    <s v="1.1"/>
    <s v="Crear el comité técnico interinstitucional de salud mental para consolidar una agenda única con orientaciones para la salud mental, la epilepsia, el consumo de SPA y víctimas de violencias. Dicho comité articulará los sectores competentes y contará con representantes de la comunidad y de los grupos de interés. Esta acción se realizará en el marco de la Comisión Intersectorial de Salud Pública y en cumplimiento en lo determinado en el artículo 9 del Decreto 859 de 2014."/>
    <x v="1"/>
    <s v="Ministerio de Salud y Protección Social"/>
    <s v="MinSalud"/>
    <s v="Salud y Protección Social"/>
    <x v="0"/>
    <d v="2020-06-01T00:00:00"/>
    <d v="2021-06-01T00:00:00"/>
    <n v="50"/>
    <n v="100"/>
    <n v="0"/>
    <n v="0"/>
    <n v="0"/>
  </r>
  <r>
    <n v="1512"/>
    <x v="0"/>
    <x v="38"/>
    <s v="Estrategia para la Promoción de la Salud Mental en Colombia"/>
    <s v="No aplica"/>
    <s v="No aplica"/>
    <s v="3.14"/>
    <s v="Actualizar el manual técnico administrativo de prestación de servicios en salud para la población privada de la libertad que tenga en cuenta los temas de salud mental según lo especificado en las rutas de atención, la Política Nacional de Salud Mental y las Política de Promoción y Atención del Consumo de Sustancias Psicoactivas."/>
    <x v="1"/>
    <s v="Unidad de Servicios Penitenciarios y Carcelarios"/>
    <s v="USPEC"/>
    <s v="Justicia y del Derecho"/>
    <x v="23"/>
    <d v="2020-11-01T00:00:00"/>
    <d v="2021-12-01T00:00:00"/>
    <n v="50"/>
    <n v="100"/>
    <n v="0"/>
    <n v="0"/>
    <n v="0"/>
  </r>
  <r>
    <n v="1513"/>
    <x v="0"/>
    <x v="38"/>
    <s v="Estrategia para la Promoción de la Salud Mental en Colombia"/>
    <s v="No aplica"/>
    <s v="No aplica"/>
    <s v="3.12"/>
    <s v="Capacitar al personal de salud que realiza el examen de ingreso al interior de los ERON a cargo del INPEC, en pruebas de tamizaje para la detección de consumo de riesgo de sustancias psicoactivas, riesgo de conducta suicida y patología/enfermedad mental."/>
    <x v="1"/>
    <s v="Unidad de Servicios Penitenciarios y Carcelarios"/>
    <s v="USPEC"/>
    <s v="Justicia y del Derecho"/>
    <x v="23"/>
    <d v="2020-07-01T00:00:00"/>
    <d v="2020-12-31T00:00:00"/>
    <n v="100"/>
    <n v="100"/>
    <n v="0"/>
    <n v="0"/>
    <n v="0"/>
  </r>
  <r>
    <n v="1514"/>
    <x v="0"/>
    <x v="38"/>
    <s v="Estrategia para la Promoción de la Salud Mental en Colombia"/>
    <s v="No aplica"/>
    <s v="No aplica"/>
    <s v="3.19"/>
    <s v="Caracterizar la población beneficiaria de los proyectos de Vivienda Gratuita con problemas como trastornos mentales y consumo de SPA."/>
    <x v="1"/>
    <s v="Ministerio de Vivienda, Ciudad y Territorio"/>
    <s v="MinVivienda"/>
    <s v="Vivienda, Ciudad y Territorio"/>
    <x v="6"/>
    <d v="2020-06-01T00:00:00"/>
    <d v="2020-12-31T00:00:00"/>
    <n v="100"/>
    <n v="100"/>
    <n v="0"/>
    <n v="0"/>
    <n v="0"/>
  </r>
  <r>
    <n v="1515"/>
    <x v="0"/>
    <x v="38"/>
    <s v="Estrategia para la Promoción de la Salud Mental en Colombia"/>
    <s v="No aplica"/>
    <s v="No aplica"/>
    <s v="3.11"/>
    <s v="Crear el acto administrativo de unidades funcionales de atención en salud mental y consumo de sustancias psicoactivas. Esto incluye la atención de personas víctimas de violencias con problemas y trastornos mentales y de consumo de sustancias psicoactivas."/>
    <x v="1"/>
    <s v="Ministerio de Salud y Protección Social"/>
    <s v="MinSalud"/>
    <s v="Salud y Protección Social"/>
    <x v="0"/>
    <d v="2020-05-15T00:00:00"/>
    <d v="2021-12-15T00:00:00"/>
    <n v="50"/>
    <n v="100"/>
    <n v="28"/>
    <n v="0.56000000000000005"/>
    <n v="0.28000000000000003"/>
  </r>
  <r>
    <n v="1516"/>
    <x v="0"/>
    <x v="38"/>
    <s v="Estrategia para la Promoción de la Salud Mental en Colombia"/>
    <s v="No aplica"/>
    <s v="No aplica"/>
    <s v="3.13"/>
    <s v="Diseñar e implementar el programa de salud mental orientado a la atención de las personas privadas de la libertad, en coordinación con el prestador de servicios de salud y que incluya los ejes establecidos en la resolución 04886 de 2018 expedida por el Ministerio de Salud y Protección Social."/>
    <x v="1"/>
    <s v="Unidad de Servicios Penitenciarios y Carcelarios"/>
    <s v="USPEC"/>
    <s v="Justicia y del Derecho"/>
    <x v="23"/>
    <d v="2020-11-01T00:00:00"/>
    <d v="2021-12-01T00:00:00"/>
    <n v="50"/>
    <n v="100"/>
    <n v="0"/>
    <n v="0"/>
    <n v="0"/>
  </r>
  <r>
    <n v="1517"/>
    <x v="0"/>
    <x v="38"/>
    <s v="Estrategia para la Promoción de la Salud Mental en Colombia"/>
    <s v="No aplica"/>
    <s v="No aplica"/>
    <s v="3.16"/>
    <s v="Gestionar los recursos técnicos y financieros para el desarrollo e implementación de guías de práctica clínica para la atención en salud mental, consumo de SPA y epilepsia, en el sector salud."/>
    <x v="1"/>
    <s v="Ministerio de Salud y Protección Social"/>
    <s v="MinSalud"/>
    <s v="Salud y Protección Social"/>
    <x v="0"/>
    <d v="2020-06-01T00:00:00"/>
    <d v="2022-12-31T00:00:00"/>
    <n v="20"/>
    <n v="100"/>
    <n v="12"/>
    <n v="0.6"/>
    <n v="0.12"/>
  </r>
  <r>
    <n v="1518"/>
    <x v="0"/>
    <x v="38"/>
    <s v="Estrategia para la Promoción de la Salud Mental en Colombia"/>
    <s v="No aplica"/>
    <s v="No aplica"/>
    <s v="3.17"/>
    <s v="Implementar estrategias de reducción de riesgos y daños asociados al consumo de sustancias psicoactivas, por curso de vida y entornos, de manera articulada con los servicios de salud y los servicios sociales de los territorios priorizados."/>
    <x v="1"/>
    <s v="Ministerio de Salud y Protección Social"/>
    <s v="MinSalud"/>
    <s v="Salud y Protección Social"/>
    <x v="0"/>
    <d v="2020-06-01T00:00:00"/>
    <d v="2022-12-30T00:00:00"/>
    <n v="10"/>
    <n v="100"/>
    <n v="0"/>
    <n v="0"/>
    <n v="0"/>
  </r>
  <r>
    <n v="1519"/>
    <x v="0"/>
    <x v="38"/>
    <s v="Estrategia para la Promoción de la Salud Mental en Colombia"/>
    <s v="No aplica"/>
    <s v="No aplica"/>
    <s v="3.20"/>
    <s v="Incluir dentro de la estrategia de acompañamiento social del Programa de Vivienda Gratuita un componente de salud mental que permita hacer acompañamiento a la población sujeta de atención."/>
    <x v="1"/>
    <s v="Ministerio de Vivienda, Ciudad y Territorio"/>
    <s v="MinVivienda"/>
    <s v="Vivienda, Ciudad y Territorio"/>
    <x v="6"/>
    <d v="2021-03-31T00:00:00"/>
    <d v="2022-12-31T00:00:00"/>
    <n v="0"/>
    <n v="100"/>
    <n v="0"/>
    <n v="0"/>
    <n v="0"/>
  </r>
  <r>
    <n v="1520"/>
    <x v="0"/>
    <x v="38"/>
    <s v="Estrategia para la Promoción de la Salud Mental en Colombia"/>
    <s v="No aplica"/>
    <s v="No aplica"/>
    <s v="3.15"/>
    <s v="Modificar el capítulo III &quot;Programas de Prevención de la Drogadicción y Farmacodependencia por Uso de medicamentos Sometidos a Fiscalización&quot; de la Resolución 1479 de 2006."/>
    <x v="1"/>
    <s v="Ministerio de Salud y Protección Social"/>
    <s v="MinSalud"/>
    <s v="Salud y Protección Social"/>
    <x v="0"/>
    <d v="2020-07-01T00:00:00"/>
    <d v="2021-12-31T00:00:00"/>
    <n v="25"/>
    <n v="100"/>
    <n v="0"/>
    <n v="0"/>
    <n v="0"/>
  </r>
  <r>
    <n v="1521"/>
    <x v="0"/>
    <x v="38"/>
    <s v="Estrategia para la Promoción de la Salud Mental en Colombia"/>
    <s v="No aplica"/>
    <s v="No aplica"/>
    <s v="3.18"/>
    <s v="Realizar asistencia técnica para la implementación de la Ruta de Atención Integral para personas con riesgos en salud mental, epilepsia y consumo de sustancias psicoactivas, y de la Ruta de Atención Integral para personas con riesgos de violencias de género, interpersonales y en el conflicto armado."/>
    <x v="1"/>
    <s v="Ministerio de Salud y Protección Social"/>
    <s v="MinSalud"/>
    <s v="Salud y Protección Social"/>
    <x v="0"/>
    <d v="2020-07-01T00:00:00"/>
    <d v="2022-12-31T00:00:00"/>
    <n v="20"/>
    <n v="100"/>
    <n v="0"/>
    <n v="0"/>
    <n v="0"/>
  </r>
  <r>
    <n v="1522"/>
    <x v="0"/>
    <x v="38"/>
    <s v="Estrategia para la Promoción de la Salud Mental en Colombia"/>
    <s v="No aplica"/>
    <s v="No aplica"/>
    <s v="3.6"/>
    <s v="Acercar la oferta institucional de los programas de vivienda (i.e Casa Digna, Vida Digna , Semillero de Propietarios y Mi Casa Ya) a la población sujeta de atención, en acompañamiento del Ministerio de Salud y previa identificación de la población por parte de este Ministerio de Salud."/>
    <x v="1"/>
    <s v="Ministerio de Vivienda, Ciudad y Territorio"/>
    <s v="MinVivienda"/>
    <s v="Vivienda, Ciudad y Territorio"/>
    <x v="6"/>
    <d v="2021-01-01T00:00:00"/>
    <d v="2022-12-01T00:00:00"/>
    <n v="0"/>
    <n v="100"/>
    <n v="0"/>
    <n v="0"/>
    <n v="0"/>
  </r>
  <r>
    <n v="1523"/>
    <x v="0"/>
    <x v="38"/>
    <s v="Estrategia para la Promoción de la Salud Mental en Colombia"/>
    <s v="No aplica"/>
    <s v="No aplica"/>
    <s v="3.10"/>
    <s v="Ajustar, modificar, o sustituir la resolución 1441 de 2016 en lo referente a requerir redes de prestación de servicios de salud mental y consumo de sustancias psicoactivas a las Entidades Promotoras de Salud."/>
    <x v="1"/>
    <s v="Ministerio de Salud y Protección Social"/>
    <s v="MinSalud"/>
    <s v="Salud y Protección Social"/>
    <x v="0"/>
    <d v="2020-05-15T00:00:00"/>
    <d v="2021-12-15T00:00:00"/>
    <n v="50"/>
    <n v="100"/>
    <n v="0"/>
    <n v="0"/>
    <n v="0"/>
  </r>
  <r>
    <n v="1524"/>
    <x v="0"/>
    <x v="38"/>
    <s v="Estrategia para la Promoción de la Salud Mental en Colombia"/>
    <s v="No aplica"/>
    <s v="No aplica"/>
    <s v="3.8"/>
    <s v="Caracterizar las iniciativas territoriales y nacionales, públicas o privadas o de la sociedad civil y organizaciones comunitarias relacionadas con modalidades de atención relacionadas con lo descrito en el artículo 13 de la Ley 1616 de 2013."/>
    <x v="0"/>
    <s v="Ministerio de Salud y Protección Social"/>
    <s v="MinSalud"/>
    <s v="Salud y Protección Social"/>
    <x v="0"/>
    <d v="2021-01-01T00:00:00"/>
    <d v="2022-06-30T00:00:00"/>
    <n v="0"/>
    <n v="100"/>
    <n v="0"/>
    <n v="0"/>
    <n v="0"/>
  </r>
  <r>
    <n v="1525"/>
    <x v="0"/>
    <x v="38"/>
    <s v="Estrategia para la Promoción de la Salud Mental en Colombia"/>
    <s v="No aplica"/>
    <s v="No aplica"/>
    <s v="3.2"/>
    <s v="Construir una estrategia de formación continua para fortalecer las competencias del talento humano para la atención integral en salud, en salud mental, epilepsia, violencias y consumo de sustancias psicoactivas. Esta acción se realizará de manera articulada con cooperación internacional, academia, direcciones territoriales de salud, empresas administradoras de planes de beneficios en salud, y otros actores involucrados, con el fin de mejorar las competencias del talento humano en salud."/>
    <x v="1"/>
    <s v="Ministerio de Salud y Protección Social"/>
    <s v="MinSalud"/>
    <s v="Salud y Protección Social"/>
    <x v="0"/>
    <d v="2020-06-01T00:00:00"/>
    <d v="2022-12-31T00:00:00"/>
    <n v="25"/>
    <n v="100"/>
    <n v="15"/>
    <n v="0.6"/>
    <n v="0.15"/>
  </r>
  <r>
    <n v="1526"/>
    <x v="0"/>
    <x v="38"/>
    <s v="Estrategia para la Promoción de la Salud Mental en Colombia"/>
    <s v="No aplica"/>
    <s v="No aplica"/>
    <s v="3.5"/>
    <s v="Construir y socializar los lineamientos y herramientas que se definan para la inclusión laboral de población con afectaciones en la salud mental para la red de prestadores del Servicio Público de Empleo, con esto se busca que las personas con problemas o trastornos mentales tengan acceso a las posibilidades de empleo en el país."/>
    <x v="1"/>
    <s v="Unidad Administrativa Especial del Servicio Público de Empleo"/>
    <s v="Ss. de Empleo"/>
    <s v="Trabajo"/>
    <x v="12"/>
    <d v="2020-05-01T00:00:00"/>
    <d v="2022-12-31T00:00:00"/>
    <n v="30"/>
    <n v="100"/>
    <n v="5"/>
    <n v="0.16666666666666666"/>
    <n v="0.05"/>
  </r>
  <r>
    <n v="1527"/>
    <x v="0"/>
    <x v="38"/>
    <s v="Estrategia para la Promoción de la Salud Mental en Colombia"/>
    <s v="No aplica"/>
    <s v="No aplica"/>
    <s v="3.7"/>
    <s v="Diseñar e implementar orientaciones sobre los procesos de articulación de los servicios de salud y sociales para la inclusión social y el cuidado continuo de la salud de las personas con riesgos en salud, o problemas, trastornos mentales, epilepsia, violencias y consumo de sustancias psicoactivas. Esta acción se ejecutará en el marco del Comité Técnico Interinstitucional para la Salud Mental."/>
    <x v="1"/>
    <s v="Ministerio de Salud y Protección Social"/>
    <s v="MinSalud"/>
    <s v="Salud y Protección Social"/>
    <x v="0"/>
    <d v="2021-01-01T00:00:00"/>
    <d v="2022-12-30T00:00:00"/>
    <n v="0"/>
    <n v="100"/>
    <n v="0"/>
    <n v="0"/>
    <n v="0"/>
  </r>
  <r>
    <n v="1528"/>
    <x v="0"/>
    <x v="38"/>
    <s v="Estrategia para la Promoción de la Salud Mental en Colombia"/>
    <s v="No aplica"/>
    <s v="No aplica"/>
    <s v="3.4"/>
    <s v="Diseñar una estrategia de rehabilitación basada en la comunidad para la implementación de procesos intersectoriales de inclusión social de las personas con trastornos mentales, epilepsia y consumo de sustancias psicoactivas, sus familias y cuidadores. Esta estrategia se hará en el marco del Comité Técnico Interinstitucional para la salud mental, y buscará la inclusión de la comunidad en procesos de rehabilitación e inclusión social según recomendaciones de la Organización Panamericana de la Salud."/>
    <x v="1"/>
    <s v="Ministerio de Salud y Protección Social"/>
    <s v="MinSalud"/>
    <s v="Salud y Protección Social"/>
    <x v="0"/>
    <d v="2021-01-01T00:00:00"/>
    <d v="2022-12-31T00:00:00"/>
    <n v="0"/>
    <n v="100"/>
    <n v="0"/>
    <n v="0"/>
    <n v="0"/>
  </r>
  <r>
    <n v="1529"/>
    <x v="0"/>
    <x v="38"/>
    <s v="Estrategia para la Promoción de la Salud Mental en Colombia"/>
    <s v="No aplica"/>
    <s v="No aplica"/>
    <s v="3.3"/>
    <s v="Elaborar y socializar un documento de análisis para promover en zonas de difícil acceso geográfico el servicio social obligatorio y práctica clínica de profesionales en psicología, trabajo social, enfermería, medicina general y especializada, incluyendo especialistas en neurología y en psiquiatría."/>
    <x v="1"/>
    <s v="Ministerio de Salud y Protección Social"/>
    <s v="MinSalud"/>
    <s v="Salud y Protección Social"/>
    <x v="0"/>
    <d v="2021-01-01T00:00:00"/>
    <d v="2022-12-31T00:00:00"/>
    <n v="0"/>
    <n v="100"/>
    <n v="0"/>
    <n v="0"/>
    <n v="0"/>
  </r>
  <r>
    <n v="1530"/>
    <x v="0"/>
    <x v="38"/>
    <s v="Estrategia para la Promoción de la Salud Mental en Colombia"/>
    <s v="No aplica"/>
    <s v="No aplica"/>
    <s v="3.9"/>
    <s v="Realizar lineamientos técnicos para apoyar a las Secretarías de Desarrollo Social de las entidades territoriales o quien haga sus veces, en la implementación, cualificación y ampliación del alcance de los dispositivos comunitarios, Centros de escucha, dispositivos para transiciones de cuidado, hogares protegidos, y otras modalidades acorde al artículo 13 de la Ley 1616 de 2013."/>
    <x v="1"/>
    <s v="Ministerio de Salud y Protección Social"/>
    <s v="MinSalud"/>
    <s v="Salud y Protección Social"/>
    <x v="0"/>
    <d v="2021-01-01T00:00:00"/>
    <d v="2022-12-31T00:00:00"/>
    <n v="0"/>
    <n v="100"/>
    <n v="0"/>
    <n v="0"/>
    <n v="0"/>
  </r>
  <r>
    <n v="1531"/>
    <x v="0"/>
    <x v="38"/>
    <s v="Estrategia para la Promoción de la Salud Mental en Colombia"/>
    <s v="No aplica"/>
    <s v="No aplica"/>
    <s v="3.1"/>
    <s v="Realizar un diagnóstico de la capacidad instalada en talento humano e infraestructura de los servicios de salud para la atención de la población con problemas y trastornos mentales, epilepsia, consumo de SPA y víctimas de violencias, esto permitirá identificar la infraestructura disponible para la atención en salud y conocer el lugar donde existe mayor concentración de talento humano. Este diagnóstico incluye la identificación de iniciativas territoriales y nacionales, públicas o privadas o de la sociedad civil y organizaciones comunitarias relacionadas con modalidades de atención relacionadas con lo descrito en el artículo 13 de la Ley 1616 de 2013."/>
    <x v="1"/>
    <s v="Ministerio de Salud y Protección Social"/>
    <s v="MinSalud"/>
    <s v="Salud y Protección Social"/>
    <x v="0"/>
    <d v="2020-05-15T00:00:00"/>
    <d v="2021-12-15T00:00:00"/>
    <n v="50"/>
    <n v="100"/>
    <n v="10"/>
    <n v="0.2"/>
    <n v="0.1"/>
  </r>
  <r>
    <n v="1532"/>
    <x v="0"/>
    <x v="39"/>
    <s v="Política Nacional de Confianza y Seguridad Digital"/>
    <s v="No aplica"/>
    <s v="No aplica"/>
    <s v="1.1 "/>
    <s v="Coordinar y diseñar una estrategia de formación de capacidades en materia de seguridad digital, en la cual se unifiquen las iniciativas de sensibilización y generación de habilidades en los ciudadanos en Colombia en materia de seguridad digital, con la intención de mitigar la duplicación de esfuerzos aislados y fortalecer las capacidades en seguridad digital de los ciudadanos. Esta estrategia definirá una hoja de ruta para su institucionalización, de forma que se logre su ejecución de manera permanente."/>
    <x v="1"/>
    <s v="Departamento Administrativo de la Presidencia de la República"/>
    <s v="DAPRE"/>
    <s v="Presidencia de la República"/>
    <x v="10"/>
    <d v="2021-06-01T00:00:00"/>
    <d v="2022-12-31T00:00:00"/>
    <n v="0"/>
    <n v="100"/>
    <n v="0"/>
    <n v="0"/>
    <n v="0"/>
  </r>
  <r>
    <n v="1533"/>
    <x v="0"/>
    <x v="39"/>
    <s v="Política Nacional de Confianza y Seguridad Digital"/>
    <s v="No aplica"/>
    <s v="No aplica"/>
    <s v="1.2 "/>
    <s v="Unificar en una hoja de ruta las iniciativas para fortalecer las competencias en seguridad digital con enfoque diferencial e inclusivo de género para mujeres o los ciudadanos que se identifiquen con este género, de manera que se incluyan las iniciativas definidas y en ejecución, e iniciativas adicionales que se requieran para promover la participación del género femenino en los diferentes sectores: público, privado y academia. Todo esto con el fin de desarrollar capacidades con enfoque diferencial, promoviendo en la ciudadanía la concientización, el desarrollo de competencias en seguridad digital. Esta hoja de ruta definirá una línea de acción para su institucionalización, de forma que se logre su ejecución de manera permanente."/>
    <x v="1"/>
    <s v="Ministerio de Tecnologías de la Información y las Comunicaciones"/>
    <s v="MinTIC"/>
    <s v="Tecnologías de la Información y las Comunicaciones"/>
    <x v="18"/>
    <d v="2020-07-01T00:00:00"/>
    <d v="2022-12-31T00:00:00"/>
    <n v="20"/>
    <n v="100"/>
    <n v="0"/>
    <n v="0"/>
    <n v="0"/>
  </r>
  <r>
    <n v="1534"/>
    <x v="0"/>
    <x v="39"/>
    <s v="Política Nacional de Confianza y Seguridad Digital"/>
    <s v="No aplica"/>
    <s v="No aplica"/>
    <s v="1.3 "/>
    <s v="Desarrollar e implementar una hoja de ruta para el desarrollo de iniciativas con el fin de promover la participación de las comunidades en el fortalecimiento de capacidades en seguridad digital, bajo un enfoque diferencial e inclusivo. En la estrategia se deberá establecer la forma en la cual se institucionalizará para su desarrollo de manera permanente."/>
    <x v="1"/>
    <s v="Ministerio de Tecnologías de la Información y las Comunicaciones"/>
    <s v="MinTIC"/>
    <s v="Tecnologías de la Información y las Comunicaciones"/>
    <x v="18"/>
    <d v="2020-07-01T00:00:00"/>
    <d v="2022-12-31T00:00:00"/>
    <n v="10"/>
    <n v="100"/>
    <n v="0"/>
    <n v="0"/>
    <n v="0"/>
  </r>
  <r>
    <n v="1535"/>
    <x v="0"/>
    <x v="39"/>
    <s v="Política Nacional de Confianza y Seguridad Digital"/>
    <s v="No aplica"/>
    <s v="No aplica"/>
    <s v="1.4 "/>
    <s v="Diseñar e implementar una estrategia para la creación de hábitos de uso seguro y responsable de las TIC que posibilite generar, en la trayectoria educativa completa, el desarrollo de competencias y la formación en seguridad y confianza digital. Esto, con el fin de elevar la cultura en seguridad digital y ciber higiene, que puedan incorporarse en los diferentes niveles de formación educativa."/>
    <x v="1"/>
    <s v="Ministerio de Educación Nacional"/>
    <s v="MinEducación"/>
    <s v="Educación"/>
    <x v="13"/>
    <d v="2020-07-01T00:00:00"/>
    <d v="2022-07-01T00:00:00"/>
    <n v="20"/>
    <n v="100"/>
    <n v="0"/>
    <n v="0"/>
    <n v="0"/>
  </r>
  <r>
    <n v="1536"/>
    <x v="0"/>
    <x v="39"/>
    <s v="Política Nacional de Confianza y Seguridad Digital"/>
    <s v="No aplica"/>
    <s v="No aplica"/>
    <s v="1.5 "/>
    <s v="Diseñar programas de formación profesional con enfoque para el trabajo y desarrollo humano, los cuales atenderán las necesidades sectoriales para fortalecer las competencias en áreas como la seguridad digital, seguridad de la información, ciberseguridad e infraestructuras críticas. El Ministerio de Tecnologías de la Información y las Comunicaciones apoyará con los expertos temáticos que participarán en jornadas de diseño y desarrollo curricular y en la validación técnica para garantizar la pertinencia y calidad de los programas de formación profesional, los cuales promoverán la gestión efectiva de los riesgos de seguridad digital, adoptando buenas prácticas y referentes tales como el Marco para el desarrollo de fuerza laboral en Ciberseguridad de la Iniciativa Nacional de Educación en Seguridad Cibernética (NICE, por sus siglas en ingles)."/>
    <x v="1"/>
    <s v="Servicio Nacional De aprendizaje"/>
    <s v="SENA"/>
    <s v="Trabajo"/>
    <x v="12"/>
    <d v="2021-06-01T00:00:00"/>
    <d v="2022-03-31T00:00:00"/>
    <n v="0"/>
    <n v="100"/>
    <n v="0"/>
    <n v="0"/>
    <n v="0"/>
  </r>
  <r>
    <n v="1537"/>
    <x v="0"/>
    <x v="39"/>
    <s v="Política Nacional de Confianza y Seguridad Digital"/>
    <s v="No aplica"/>
    <s v="No aplica"/>
    <s v="1.6 "/>
    <s v="Elaborar y ejecutar un programa de desarrollo de capacidades dirigido a organizaciones públicas (tanto del orden nacional como territorial), con el fin de promover la gestión efectiva de los riesgos de seguridad digital, adoptando buenas prácticas y marcos de referencia de ciberseguridad para tecnologías de amplia utilización y para tecnologías de la Cuarta Revolución Industrial."/>
    <x v="0"/>
    <s v="Ministerio de Tecnologías de la Información y las Comunicaciones"/>
    <s v="MinTIC"/>
    <s v="Tecnologías de la Información y las Comunicaciones"/>
    <x v="18"/>
    <d v="2020-07-01T00:00:00"/>
    <d v="2022-12-31T00:00:00"/>
    <n v="20"/>
    <n v="100"/>
    <n v="0"/>
    <n v="0"/>
    <n v="0"/>
  </r>
  <r>
    <n v="1538"/>
    <x v="0"/>
    <x v="39"/>
    <s v="Política Nacional de Confianza y Seguridad Digital"/>
    <s v="No aplica"/>
    <s v="No aplica"/>
    <s v="1.7 "/>
    <s v="Elaborar y poner en marcha un programa de desarrollo de capacidades dirigido a los niveles directivos y ejecutivos de entidades del Estado del orden nacional como territorial, de modo que les permita identificar, valorar y gestionar adecuadamente los riesgos de seguridad digital. Lo anterior con la finalidad de mejorar el marco de acción para la toma de decisiones en esta materia y el fortalecimiento de capacidades en las organizaciones públicas. Este programa deberá contemplar el impacto sobre la seguridad digital de las nuevas tecnologías y de las tecnologías emergentes."/>
    <x v="0"/>
    <s v="Ministerio de Tecnologías de la Información y las Comunicaciones"/>
    <s v="MinTIC"/>
    <s v="Tecnologías de la Información y las Comunicaciones"/>
    <x v="18"/>
    <d v="2021-02-01T00:00:00"/>
    <d v="2022-12-31T00:00:00"/>
    <n v="0"/>
    <n v="100"/>
    <n v="0"/>
    <n v="0"/>
    <n v="0"/>
  </r>
  <r>
    <n v="1539"/>
    <x v="0"/>
    <x v="39"/>
    <s v="Política Nacional de Confianza y Seguridad Digital"/>
    <s v="No aplica"/>
    <s v="No aplica"/>
    <s v="1.8 "/>
    <s v="Elaborar y poner en marcha un programa de desarrollo de capacidades dirigido a los niveles directivos y ejecutivos de organizaciones privadas, así como a las organizaciones privadas que se consideren como operadores de infraestructuras críticas o prestadores de servicios esenciales, de modo que les permita identificar, valorar y gestionar adecuadamente los riesgos de seguridad digital. Lo anterior con la finalidad de promover el cierre de brecha en capacidades y la gestión de riesgos de seguridad digital en el país."/>
    <x v="2"/>
    <s v="Ministerio de Tecnologías de la Información y las Comunicaciones"/>
    <s v="MinTIC"/>
    <s v="Tecnologías de la Información y las Comunicaciones"/>
    <x v="18"/>
    <d v="2021-02-01T00:00:00"/>
    <d v="2022-12-31T00:00:00"/>
    <n v="0"/>
    <n v="100"/>
    <n v="0"/>
    <n v="0"/>
    <n v="0"/>
  </r>
  <r>
    <n v="1540"/>
    <x v="0"/>
    <x v="39"/>
    <s v="Política Nacional de Confianza y Seguridad Digital"/>
    <s v="No aplica"/>
    <s v="No aplica"/>
    <s v="1.9 "/>
    <s v="Elaborar y ejecutar una estrategia de fortalecimiento de las empresas de la industria de Tecnologías de la Información que provean bienes y servicios de seguridad digital, contemplando la articulación con el programa de formación de fuerza laboral en ciberseguridad, de forma que se promueva el desarrollo de talento pertinente y cualificado para esta industria y evaluando acciones complementarias como la constitución de clústeres específicos en bienes y servicios relacionados con seguridad digital, con apoyo de las Cámaras de Comercio, de forma que apalanque su fortalecimiento en iniciativas y programas de desarrollo empresarial bajo su cargo."/>
    <x v="2"/>
    <s v="Ministerio de Tecnologías de la Información y las Comunicaciones"/>
    <s v="MinTIC"/>
    <s v="Tecnologías de la Información y las Comunicaciones"/>
    <x v="18"/>
    <d v="2021-01-01T00:00:00"/>
    <d v="2022-12-31T00:00:00"/>
    <n v="0"/>
    <n v="100"/>
    <n v="0"/>
    <n v="0"/>
    <n v="0"/>
  </r>
  <r>
    <n v="1541"/>
    <x v="0"/>
    <x v="39"/>
    <s v="Política Nacional de Confianza y Seguridad Digital"/>
    <s v="No aplica"/>
    <s v="No aplica"/>
    <s v="1.10"/>
    <s v="Realizar el diagnóstico y las consecuentes recomendaciones de solución de los posibles problemas existentes en el marco normativo vigente que puedan afectar: i) el ejercicio libre y pacífico de la ciudadanía digital; ii) la defensa y seguridad nacional y iii) la persecución, investigación y sanción de la comisión de conductas punibles a través del uso de las Tecnologías de la Información y las Comunicaciones (TIC)."/>
    <x v="0"/>
    <s v="Ministerio de Justicia y del Derecho"/>
    <s v="MinJusticia"/>
    <s v="Justicia y del Derecho"/>
    <x v="23"/>
    <d v="2020-07-01T00:00:00"/>
    <d v="2022-12-31T00:00:00"/>
    <n v="10"/>
    <n v="100"/>
    <n v="0"/>
    <n v="0"/>
    <n v="0"/>
  </r>
  <r>
    <n v="1542"/>
    <x v="0"/>
    <x v="39"/>
    <s v="Política Nacional de Confianza y Seguridad Digital"/>
    <s v="No aplica"/>
    <s v="No aplica"/>
    <s v="1.11"/>
    <s v="Diseñar e implementar una ruta de acción que permita avanzar en el desarrollo de la normatividad en materia de seguridad digital, para lo cual tendrá en cuenta, entre otros, el impacto del Internet de las cosas (IoT), las Redes y Sistemas OT, el Big Data, la Computación en la Nube, la Inteligencia Artificial (IA), el Machine Learning e Interfaces de Programación de Aplicaciones (API) y otras tecnologías emergentes, en materia de confianza y seguridad digital."/>
    <x v="0"/>
    <s v="Departamento Administrativo de la Presidencia de la República"/>
    <s v="DAPRE"/>
    <s v="Presidencia de la República"/>
    <x v="10"/>
    <d v="2021-07-01T00:00:00"/>
    <d v="2022-12-31T00:00:00"/>
    <n v="0"/>
    <n v="100"/>
    <n v="0"/>
    <n v="0"/>
    <n v="0"/>
  </r>
  <r>
    <n v="1543"/>
    <x v="0"/>
    <x v="39"/>
    <s v="Política Nacional de Confianza y Seguridad Digital"/>
    <s v="No aplica"/>
    <s v="No aplica"/>
    <s v="1.12"/>
    <s v="Elaborar el diagnóstico actual y el plan de mejoramiento continuo de sus propias capacidades operativas, administrativas, humanas, científicas y de infraestructura tecnológica. Lo anterior con el fin de apalancar recursos para el fortalecimiento de dichas entidades en materia de seguridad digital. Se presentará anualmente un informe ante la Consejería Nacional de Asuntos Económicos y Transformación Digital de la Presidencia de la República, o quien haga sus veces, sobre el desarrollo de este plan de mejoramiento continuo."/>
    <x v="0"/>
    <s v="Ministerio de Tecnologías de la Información y las Comunicaciones"/>
    <s v="MinTIC"/>
    <s v="Tecnologías de la Información y las Comunicaciones"/>
    <x v="18"/>
    <d v="2020-07-01T00:00:00"/>
    <d v="2022-12-31T00:00:00"/>
    <n v="30"/>
    <n v="100"/>
    <n v="0"/>
    <n v="0"/>
    <n v="0"/>
  </r>
  <r>
    <n v="1544"/>
    <x v="0"/>
    <x v="39"/>
    <s v="Política Nacional de Confianza y Seguridad Digital"/>
    <s v="No aplica"/>
    <s v="No aplica"/>
    <s v="1.13"/>
    <s v="Definir los lineamientos para la conformación de una Red de Participación Cívica Digital que permita a las múltiples partes interesadas interactuar y cooperar frente a una amenaza cibernética. Lo anterior, con el propósito de fortalecer y ampliar las capacidades de Seguridad Digital en Colombia. Dichas Red de Participación Cívica Digital actuará en el marco de los principios fundamentales de la presente política, en particular la salvaguarda de los derechos humanos, así como del derecho internacional humanitario."/>
    <x v="0"/>
    <s v="Ministerio de Defensa Nacional"/>
    <s v="MinDefensa"/>
    <s v="Defensa"/>
    <x v="24"/>
    <d v="2020-07-01T00:00:00"/>
    <d v="2021-12-31T00:00:00"/>
    <n v="40"/>
    <n v="100"/>
    <n v="0"/>
    <n v="0"/>
    <n v="0"/>
  </r>
  <r>
    <n v="1545"/>
    <x v="0"/>
    <x v="39"/>
    <s v="Política Nacional de Confianza y Seguridad Digital"/>
    <s v="No aplica"/>
    <s v="No aplica"/>
    <s v="1.14"/>
    <s v="Coordinar la elaboración de lineamientos para los planes de mejora en seguridad digital con el fin de fortalecer las capacidades del Sistema de Seguridad Social Integral en el manejo, gestión e intercambio de la información, dada la condición de infraestructura crítica cibernética del Sistema de Seguridad Social Integral."/>
    <x v="0"/>
    <s v="Departamento Nacional de Planeación"/>
    <s v="DNP"/>
    <s v="Planeación"/>
    <x v="9"/>
    <d v="2020-10-01T00:00:00"/>
    <d v="2022-03-31T00:00:00"/>
    <n v="25"/>
    <n v="100"/>
    <n v="0"/>
    <n v="0"/>
    <n v="0"/>
  </r>
  <r>
    <n v="1546"/>
    <x v="0"/>
    <x v="39"/>
    <s v="Política Nacional de Confianza y Seguridad Digital"/>
    <s v="No aplica"/>
    <s v="No aplica"/>
    <s v="1.15"/>
    <s v="Establecer dentro del Modelo Nacional de Gestión de Incidentes, los lineamientos con las condiciones especiales para la gestión de riesgos y el manejo de incidentes en seguridad digital relacionados con el manejo, gestión e intercambio de la información del Sistema de Seguridad Social Integral. Esto con el fin de asegurar la información y que se dé la atención en condiciones de prioridad a los incidentes que lleguen a ocurrir. Estas condiciones especiales deberán integrarse con el procedimiento general de atención a incidentes ya existente establecido por el Comité de Seguridad Digital."/>
    <x v="0"/>
    <s v="Ministerio de Defensa Nacional"/>
    <s v="MinDefensa"/>
    <s v="Defensa"/>
    <x v="24"/>
    <d v="2021-09-01T00:00:00"/>
    <d v="2022-03-01T00:00:00"/>
    <n v="0"/>
    <n v="100"/>
    <n v="0"/>
    <n v="0"/>
    <n v="0"/>
  </r>
  <r>
    <n v="1547"/>
    <x v="0"/>
    <x v="39"/>
    <s v="Política Nacional de Confianza y Seguridad Digital"/>
    <s v="No aplica"/>
    <s v="No aplica"/>
    <s v="1.16"/>
    <s v="Coordinar la incorporación de los mecanismos idóneos del caso (técnicos, legales, organizacionales, etc.) que permitan recopilar la evidencia digital necesaria en caso de materialización de algún incidente cibernético dentro del manejo, gestión e intercambio de la información del subsistema de Salud del Sistema de Seguridad Social Integral. Estos mecanismos deberán alinearse con la normatividad nacional que haya sido expedida al respecto."/>
    <x v="0"/>
    <s v="Departamento Nacional de Planeación"/>
    <s v="DNP"/>
    <s v="Planeación"/>
    <x v="9"/>
    <d v="2021-04-01T00:00:00"/>
    <d v="2022-12-31T00:00:00"/>
    <n v="0"/>
    <n v="100"/>
    <n v="0"/>
    <n v="0"/>
    <n v="0"/>
  </r>
  <r>
    <n v="1548"/>
    <x v="0"/>
    <x v="39"/>
    <s v="Política Nacional de Confianza y Seguridad Digital"/>
    <s v="No aplica"/>
    <s v="No aplica"/>
    <s v="1.17"/>
    <s v="Diseñar, estructurar y presentar el proyecto de implementación del Equipo de Respuesta a Incidentes de Seguridad de Tecnología de la Información CSIRT (Computer Security Incident Response Team) del Sector de la Seguridad Social Integral."/>
    <x v="0"/>
    <s v="Departamento Nacional de Planeación"/>
    <s v="DNP"/>
    <s v="Planeación"/>
    <x v="9"/>
    <d v="2020-12-01T00:00:00"/>
    <d v="2022-12-31T00:00:00"/>
    <n v="30"/>
    <n v="100"/>
    <n v="0"/>
    <n v="0"/>
    <n v="0"/>
  </r>
  <r>
    <n v="1549"/>
    <x v="0"/>
    <x v="39"/>
    <s v="Política Nacional de Confianza y Seguridad Digital"/>
    <s v="No aplica"/>
    <s v="No aplica"/>
    <s v="1.18"/>
    <s v="Diseñar, estructurar y presentar el proyecto de implementación del Equipo de Respuesta a Incidentes de Seguridad de Tecnología de la Información CSIRT (Computer Security Incident Response Team) del Sector Inteligencia, con el fin que contribuya en la protección de la seguridad digital nacional."/>
    <x v="0"/>
    <s v="Dirección Nacional de Inteligencia"/>
    <s v="DNI"/>
    <s v="Inteligencia estratégica y contrainteligencia"/>
    <x v="27"/>
    <d v="2020-07-01T00:00:00"/>
    <d v="2022-12-31T00:00:00"/>
    <n v="30"/>
    <n v="100"/>
    <n v="0"/>
    <n v="0"/>
    <n v="0"/>
  </r>
  <r>
    <n v="1550"/>
    <x v="0"/>
    <x v="39"/>
    <s v="Política Nacional de Confianza y Seguridad Digital"/>
    <s v="No aplica"/>
    <s v="No aplica"/>
    <s v="1.19"/>
    <s v="Diseñar una propuesta del registro central único de incidentes de seguridad digital a nivel nacional, con el fin de analizar las tipologías de los incidentes y valorar periódicamente la necesidad de priorizar estrategias y recursos para su gestión. Dicho registro central único de incidentes deberá integrar los reportes existentes en la materia realizados por las múltiples partes interesadas procurando simplificar el envío, determinando medios seguros de entrega y garantizando la confidencialidad, conservación y uso adecuado de la información que se intercambie entre partes."/>
    <x v="0"/>
    <s v="Ministerio de Defensa Nacional"/>
    <s v="MinDefensa"/>
    <s v="Defensa"/>
    <x v="24"/>
    <d v="2021-05-01T00:00:00"/>
    <d v="2021-12-30T00:00:00"/>
    <n v="0"/>
    <n v="100"/>
    <n v="0"/>
    <n v="0"/>
    <n v="0"/>
  </r>
  <r>
    <n v="1551"/>
    <x v="0"/>
    <x v="39"/>
    <s v="Política Nacional de Confianza y Seguridad Digital"/>
    <s v="No aplica"/>
    <s v="No aplica"/>
    <s v="2.1 "/>
    <s v="Liderar y poner a consideración ante el Comité de Seguridad Digital la estructuración oficial de la gobernanza de seguridad digital en el país, definiendo los objetivos, alcance, roles, responsabilidades y competencias tanto de las diferentes instancias encargadas de la seguridad digital en el país, como las correspondientes a una unidad de política de ciberseguridad. Igualmente, se establecerán los mecanismos dinámicos y protocolos de coordinación y articulación estratégica, que: (i) cuenten con un esquema de representación de todas las múltiples partes interesadas, (ii) definan los roles y las responsabilidades, en el marco de sus funciones, de las múltiples partes interesadas; (iii) generen una matriz de comunicación y seguimiento entre las instancias máximas, el coordinador nacional y las múltiples partes interesadas. Lo anterior con el fin de coordinar la ejecución de las acciones relacionadas con la política nacional de confianza y seguridad digital"/>
    <x v="0"/>
    <s v="Departamento Administrativo de la Presidencia de la República"/>
    <s v="DAPRE"/>
    <s v="Presidencia de la República"/>
    <x v="10"/>
    <d v="2020-07-01T00:00:00"/>
    <d v="2022-07-31T00:00:00"/>
    <n v="30"/>
    <n v="100"/>
    <n v="0"/>
    <n v="0"/>
    <n v="0"/>
  </r>
  <r>
    <n v="1552"/>
    <x v="0"/>
    <x v="39"/>
    <s v="Política Nacional de Confianza y Seguridad Digital"/>
    <s v="No aplica"/>
    <s v="No aplica"/>
    <s v="2.2 "/>
    <s v="Presentar ante el Consejo de Seguridad Nacional las decisiones prioritarias que puedan requerirse para la implementación de la política de confianza y seguridad digital y para todo lo relacionado en materia de seguridad digital. Lo anterior con el fin fortalecer los mecanismos de toma de decisiones para la articulación estratégica en torno a la seguridad digital en Colombia. ."/>
    <x v="0"/>
    <s v="Departamento Administrativo de la Presidencia de la República"/>
    <s v="DAPRE"/>
    <s v="Presidencia de la República"/>
    <x v="10"/>
    <d v="2020-07-01T00:00:00"/>
    <d v="2022-12-31T00:00:00"/>
    <n v="90"/>
    <n v="90"/>
    <n v="0"/>
    <n v="0"/>
    <n v="0"/>
  </r>
  <r>
    <n v="1553"/>
    <x v="0"/>
    <x v="39"/>
    <s v="Política Nacional de Confianza y Seguridad Digital"/>
    <s v="No aplica"/>
    <s v="No aplica"/>
    <s v="2.3 "/>
    <s v="Presentar anualmente, ante el Comité de Seguridad Digital, los resultados del seguimiento a la agenda nacional de seguridad digital. Esto con el fin de fortalecer los mecanismos de información y toma de decisiones preventiva, para la articulación estratégica en torno a la seguridad digital en Colombia. ."/>
    <x v="0"/>
    <s v="Departamento Administrativo de la Presidencia de la República"/>
    <s v="DAPRE"/>
    <s v="Presidencia de la República"/>
    <x v="10"/>
    <d v="2020-12-01T00:00:00"/>
    <d v="2022-12-31T00:00:00"/>
    <n v="1"/>
    <n v="3"/>
    <n v="0"/>
    <n v="0"/>
    <n v="0"/>
  </r>
  <r>
    <n v="1554"/>
    <x v="0"/>
    <x v="39"/>
    <s v="Política Nacional de Confianza y Seguridad Digital"/>
    <s v="No aplica"/>
    <s v="No aplica"/>
    <s v="2.4 "/>
    <s v="Crear un Sistema Nacional de Gestión de Incidentes Cibernéticos que tendrá como fin: i) articular los esfuerzos institucionales para la gestión oportuna de los incidentes cibernéticos, ii) ser la fuente oficial de las estadísticas de los incidentes cibernéticos reportados en el país, iii) estandarizar un mecanismo de reporte periódico de incidentes y vulnerabilidades cibernéticas que permita identificarlos, evaluarlos y comunicarlos a los interesados y iv) servir de fuente para la toma de decisiones por parte del Gobierno Nacional. Se debe desarrollar la implementación tecnológica del Sistema Nacional de Gestión de Incidentes Cibernéticos. La información de este sistema la podrán consultar en tiempo real los organismos de seguridad del estado."/>
    <x v="0"/>
    <s v="Ministerio de Defensa Nacional"/>
    <s v="MinDefensa"/>
    <s v="Defensa"/>
    <x v="24"/>
    <d v="2020-10-01T00:00:00"/>
    <d v="2022-12-31T00:00:00"/>
    <n v="20"/>
    <n v="100"/>
    <n v="0"/>
    <n v="0"/>
    <n v="0"/>
  </r>
  <r>
    <n v="1555"/>
    <x v="0"/>
    <x v="39"/>
    <s v="Política Nacional de Confianza y Seguridad Digital"/>
    <s v="No aplica"/>
    <s v="No aplica"/>
    <s v="2.5 "/>
    <s v="Establecer un modelo para la divulgación periódica de vulnerabilidades en todos los sectores con un alcance definido entre los puntos de contacto de los propietarios y operadores de activos que soportan actividades críticas y las instancias pertinentes del Gobierno nacional. Para el desarrollo de este modelo se involucrarán a las múltiples partes interesadas y se contemplarán experiencias internacionales al respecto."/>
    <x v="0"/>
    <s v="Ministerio de Defensa Nacional"/>
    <s v="MinDefensa"/>
    <s v="Defensa"/>
    <x v="24"/>
    <d v="2020-07-01T00:00:00"/>
    <d v="2021-06-30T00:00:00"/>
    <n v="40"/>
    <n v="100"/>
    <n v="0"/>
    <n v="0"/>
    <n v="0"/>
  </r>
  <r>
    <n v="1556"/>
    <x v="0"/>
    <x v="39"/>
    <s v="Política Nacional de Confianza y Seguridad Digital"/>
    <s v="No aplica"/>
    <s v="No aplica"/>
    <s v="2.6 "/>
    <s v="Establecer un procedimiento para la promoción y divulgación del modelo de divulgación periódica de vulnerabilidades, con el fin de que las vulnerabilidades divulgadas, sean subsanadas por la entidad responsable."/>
    <x v="0"/>
    <s v="Ministerio de Tecnologías de la Información y las Comunicaciones"/>
    <s v="MinTIC"/>
    <s v="Tecnologías de la Información y las Comunicaciones"/>
    <x v="18"/>
    <d v="2021-03-01T00:00:00"/>
    <d v="2021-08-01T00:00:00"/>
    <n v="0"/>
    <n v="100"/>
    <n v="0"/>
    <n v="0"/>
    <n v="0"/>
  </r>
  <r>
    <n v="1557"/>
    <x v="0"/>
    <x v="39"/>
    <s v="Política Nacional de Confianza y Seguridad Digital"/>
    <s v="No aplica"/>
    <s v="No aplica"/>
    <s v="2.7 "/>
    <s v="Crear e implementar un Sistema de Intercambio de Información Cibernética, con miras a facilitar la divulgación de indicadores de compromiso entre los actores que interactúan en el entorno digital a nivel nacional e internacional. Dicho sistema se articulará con el registro central único de incidentes de seguridad digital."/>
    <x v="0"/>
    <s v="Ministerio de Defensa Nacional"/>
    <s v="MinDefensa"/>
    <s v="Defensa"/>
    <x v="24"/>
    <d v="2020-07-01T00:00:00"/>
    <d v="2021-05-31T00:00:00"/>
    <n v="50"/>
    <n v="100"/>
    <n v="0"/>
    <n v="0"/>
    <n v="0"/>
  </r>
  <r>
    <n v="1558"/>
    <x v="0"/>
    <x v="39"/>
    <s v="Política Nacional de Confianza y Seguridad Digital"/>
    <s v="No aplica"/>
    <s v="No aplica"/>
    <s v="2.8 "/>
    <s v="Generar un estudio para la actualización del modelo de gobernanza de la seguridad digital en Colombia, para los sectores público y privado, con el objetivo de apoyar en el fortalecimiento de la organización de seguridad digital en el país. ."/>
    <x v="0"/>
    <s v="Ministerio de Tecnologías de la Información y las Comunicaciones"/>
    <s v="MinTIC"/>
    <s v="Tecnologías de la Información y las Comunicaciones"/>
    <x v="18"/>
    <d v="2020-07-01T00:00:00"/>
    <d v="2020-12-31T00:00:00"/>
    <n v="100"/>
    <n v="100"/>
    <n v="0"/>
    <n v="0"/>
    <n v="0"/>
  </r>
  <r>
    <n v="1559"/>
    <x v="0"/>
    <x v="39"/>
    <s v="Política Nacional de Confianza y Seguridad Digital"/>
    <s v="No aplica"/>
    <s v="No aplica"/>
    <s v="2.9 "/>
    <s v="Realizar la medición de impacto de los incidentes de seguridad Digital, en el sector público Colombiano para definir la viabilidad de inversión en las acciones de prevención y mitigación de los riesgos de seguridad Digital."/>
    <x v="0"/>
    <s v="Ministerio de Tecnologías de la Información y las Comunicaciones"/>
    <s v="MinTIC"/>
    <s v="Tecnologías de la Información y las Comunicaciones"/>
    <x v="18"/>
    <d v="2022-01-01T00:00:00"/>
    <d v="2022-12-31T00:00:00"/>
    <n v="0"/>
    <n v="100"/>
    <n v="0"/>
    <n v="0"/>
    <n v="0"/>
  </r>
  <r>
    <n v="1560"/>
    <x v="0"/>
    <x v="39"/>
    <s v="Política Nacional de Confianza y Seguridad Digital"/>
    <s v="No aplica"/>
    <s v="No aplica"/>
    <s v="2.10"/>
    <s v="Elaborar un reporte anual para el Coordinador Nacional de Seguridad Digital, sobre los logros y avances de ejecución (desde las perspectivas cualitativa y cuantitativa) de los planes de fortalecimiento de las capacidades para cada una de las instancias y entidades responsables de la ciberseguridad y ciberdefensa de la Nación. Dicho reporte debe tener como objetivo fomentar la prevención en seguridad digital, la promoción de toma de decisiones y la mejora continua de la gestión y respuesta a incidentes cibernéticos a nivel nacional."/>
    <x v="0"/>
    <s v="Ministerio de Defensa Nacional"/>
    <s v="MinDefensa"/>
    <s v="Defensa"/>
    <x v="24"/>
    <d v="2021-12-01T00:00:00"/>
    <d v="2022-12-31T00:00:00"/>
    <n v="0"/>
    <n v="2"/>
    <n v="0"/>
    <n v="0"/>
    <n v="0"/>
  </r>
  <r>
    <n v="1561"/>
    <x v="0"/>
    <x v="39"/>
    <s v="Política Nacional de Confianza y Seguridad Digital"/>
    <s v="No aplica"/>
    <s v="No aplica"/>
    <s v="3.1 "/>
    <s v="Formular el decreto reglamentario para la aplicación y aprovechamiento de estándares, modelos, normas y herramientas que permita la adecuada gestión de riesgos de seguridad digital y respuesta a incidentes del sector. Lo anterior, para generar confianza en los procesos de las entidades públicas y garantizar la protección de datos personales y la inclusión y actualización permanente de políticas de seguridad y confianza digital. La formulación de dicho decreto se hará en coordinación con el Comité de Seguridad Digital, evaluando los mejores estándares, modelos, normas, herramientas y buenas prácticas con enfoque en el análisis e información de amenazas cibernéticas, que se apliquen mejor a la realidad del país."/>
    <x v="0"/>
    <s v="Departamento Administrativo de la Presidencia de la República"/>
    <s v="DAPRE"/>
    <s v="Presidencia de la República"/>
    <x v="10"/>
    <d v="2020-07-01T00:00:00"/>
    <d v="2020-12-30T00:00:00"/>
    <n v="100"/>
    <n v="100"/>
    <n v="0"/>
    <n v="0"/>
    <n v="0"/>
  </r>
  <r>
    <n v="1562"/>
    <x v="0"/>
    <x v="39"/>
    <s v="Política Nacional de Confianza y Seguridad Digital"/>
    <s v="No aplica"/>
    <s v="No aplica"/>
    <s v="3.2 "/>
    <s v="Crear una serie de guías metodológicas para la identificación y gestión de riesgos de seguridad digital en la adopción que las entidades del sector público hagan de tecnologías de la cuarta revolución industrial, tales como, Internet de las cosas (IoT), blockchain, Big data, Computación en la Nube, Inteligencia Artificial (IA)."/>
    <x v="0"/>
    <s v="Ministerio de Tecnologías de la Información y las Comunicaciones"/>
    <s v="MinTIC"/>
    <s v="Tecnologías de la Información y las Comunicaciones"/>
    <x v="18"/>
    <d v="2020-09-01T00:00:00"/>
    <d v="2021-03-01T00:00:00"/>
    <n v="67"/>
    <n v="100"/>
    <n v="0"/>
    <n v="0"/>
    <n v="0"/>
  </r>
  <r>
    <n v="1563"/>
    <x v="0"/>
    <x v="39"/>
    <s v="Política Nacional de Confianza y Seguridad Digital"/>
    <s v="No aplica"/>
    <s v="No aplica"/>
    <s v="3.3 "/>
    <s v="Expedir los lineamientos y guías que faciliten a las entidades públicas adelantar los procesos de adopción y actualización de tecnologías con el fin de disminuir las vulnerabilidades derivadas de la obsolescencia tecnológica y así favorecer la seguridad digital en el país. Dichos lineamientos y guías se integrarán a la actual política de Gobierno Digital y se enmarcarán en los principios establecidos en el Artículo 147 de la Ley 1955 de 2019 por la cual se expide el Plan Nacional de Desarrollo 2018-2022 “Pacto por Colombia, Pacto por la Equidad”."/>
    <x v="0"/>
    <s v="Ministerio de Tecnologías de la Información y las Comunicaciones"/>
    <s v="MinTIC"/>
    <s v="Tecnologías de la Información y las Comunicaciones"/>
    <x v="18"/>
    <d v="2020-08-01T00:00:00"/>
    <d v="2021-10-01T00:00:00"/>
    <n v="50"/>
    <n v="100"/>
    <n v="0"/>
    <n v="0"/>
    <n v="0"/>
  </r>
  <r>
    <n v="1564"/>
    <x v="0"/>
    <x v="40"/>
    <s v="Economía Circular en la Gestión de los Servicios de Agua Potable y Manejo de Aguas Residuales"/>
    <s v="No aplica"/>
    <s v="No aplica"/>
    <s v="1.1"/>
    <s v="Formular Plan de Acción que fortalezca la articulación sectorial en relación con las decisiones alrededor del recurso hídrico y la economía circular en el marco del CNA."/>
    <x v="0"/>
    <s v="Ministerio de Ambiente y Desarrollo Sostenible"/>
    <s v="MinAmbiente"/>
    <s v="Ambiente y Desarrollo Sostenible"/>
    <x v="5"/>
    <d v="2020-10-01T00:00:00"/>
    <d v="2022-12-31T00:00:00"/>
    <n v="60"/>
    <n v="100"/>
    <n v="0"/>
    <n v="0"/>
    <n v="0"/>
  </r>
  <r>
    <n v="1565"/>
    <x v="0"/>
    <x v="40"/>
    <s v="Economía Circular en la Gestión de los Servicios de Agua Potable y Manejo de Aguas Residuales"/>
    <s v="No aplica"/>
    <s v="No aplica"/>
    <s v="1.2"/>
    <s v="Definir y socializar lineamientos para que las entidades territoriales desarrollen un Plan de Acción Regional para la prestación de los servicios de acueducto y alcantarillado."/>
    <x v="0"/>
    <s v="Departamento Nacional de Planeación"/>
    <s v="DNP"/>
    <s v="Planeación"/>
    <x v="9"/>
    <d v="2020-10-01T00:00:00"/>
    <d v="2021-12-31T00:00:00"/>
    <n v="30"/>
    <n v="100"/>
    <n v="0"/>
    <n v="0"/>
    <n v="0"/>
  </r>
  <r>
    <n v="1566"/>
    <x v="0"/>
    <x v="40"/>
    <s v="Economía Circular en la Gestión de los Servicios de Agua Potable y Manejo de Aguas Residuales"/>
    <s v="No aplica"/>
    <s v="No aplica"/>
    <s v="1.3"/>
    <s v="Definir lineamientos para la elaboración de un único instrumento de planeación de nivel municipal, para garantizar el acceso a los servicios de acueducto y alcantarillado."/>
    <x v="0"/>
    <s v="Ministerio de Vivienda, Ciudad y Territorio"/>
    <s v="MinVivienda"/>
    <s v="Vivienda, Ciudad y Territorio"/>
    <x v="6"/>
    <d v="2020-10-01T00:00:00"/>
    <d v="2021-12-31T00:00:00"/>
    <n v="20"/>
    <n v="100"/>
    <n v="0"/>
    <n v="0"/>
    <n v="0"/>
  </r>
  <r>
    <n v="1567"/>
    <x v="0"/>
    <x v="40"/>
    <s v="Economía Circular en la Gestión de los Servicios de Agua Potable y Manejo de Aguas Residuales"/>
    <s v="No aplica"/>
    <s v="No aplica"/>
    <s v="1.4"/>
    <s v="Apoyar la formulación y estructuración de dos pilotos que contengan la aplicación de un modelo para la reducción de pérdidas de agua, con el fin de replicar experiencias exitosas en otros sistemas de acueducto."/>
    <x v="0"/>
    <s v="Ministerio de Vivienda, Ciudad y Territorio"/>
    <s v="MinVivienda"/>
    <s v="Vivienda, Ciudad y Territorio"/>
    <x v="6"/>
    <d v="2021-01-01T00:00:00"/>
    <d v="2023-12-31T00:00:00"/>
    <n v="0"/>
    <n v="2"/>
    <n v="0"/>
    <n v="0"/>
    <n v="0"/>
  </r>
  <r>
    <n v="1568"/>
    <x v="0"/>
    <x v="40"/>
    <s v="Economía Circular en la Gestión de los Servicios de Agua Potable y Manejo de Aguas Residuales"/>
    <s v="No aplica"/>
    <s v="No aplica"/>
    <s v="1.5"/>
    <s v="Revisar en los procedimientos de revisión y definición quinquenal de las bases del nuevo marco tarifario de acueducto y alcantarillado, incentivos que permitan a los prestadores mejorar su gestión frente a la disminución de pérdidas en los sistemas de acueducto."/>
    <x v="0"/>
    <s v="Comisión de Regulación de Agua Potable y Saneamiento Básico "/>
    <s v="CRA"/>
    <s v="Vivienda, Ciudad y Territorio"/>
    <x v="6"/>
    <d v="2021-01-01T00:00:00"/>
    <d v="2022-12-31T00:00:00"/>
    <n v="0"/>
    <n v="100"/>
    <n v="0"/>
    <n v="0"/>
    <n v="0"/>
  </r>
  <r>
    <n v="1569"/>
    <x v="0"/>
    <x v="40"/>
    <s v="Economía Circular en la Gestión de los Servicios de Agua Potable y Manejo de Aguas Residuales"/>
    <s v="No aplica"/>
    <s v="No aplica"/>
    <s v="1.6"/>
    <s v="Publicar y socializar la Guía para la Optimización Energética en Sistemas de Tratamiento de Agua, con el propósito de garantizar una mayor eficiencia en el uso de energía en la prestación de los servicios de acueducto y alcantarillado."/>
    <x v="0"/>
    <s v="Ministerio de Vivienda, Ciudad y Territorio"/>
    <s v="MinVivienda"/>
    <s v="Vivienda, Ciudad y Territorio"/>
    <x v="6"/>
    <d v="2020-10-01T00:00:00"/>
    <d v="2021-12-31T00:00:00"/>
    <n v="50"/>
    <n v="100"/>
    <n v="0"/>
    <n v="0"/>
    <n v="0"/>
  </r>
  <r>
    <n v="1570"/>
    <x v="0"/>
    <x v="40"/>
    <s v="Economía Circular en la Gestión de los Servicios de Agua Potable y Manejo de Aguas Residuales"/>
    <s v="No aplica"/>
    <s v="No aplica"/>
    <s v="1.7"/>
    <s v="Establecer lineamientos de &quot;Buenas Prácticas de Gobierno Corporativo&quot; para la conducción, gestión y el control de las empresas del sector de acueducto y alcantarillado. Esto con el objeto de mejorar los procesos organizacionales de las empresas de servicios públicos"/>
    <x v="0"/>
    <s v="Ministerio de Vivienda, Ciudad y Territorio"/>
    <s v="MinVivienda"/>
    <s v="Vivienda, Ciudad y Territorio"/>
    <x v="6"/>
    <d v="2021-08-01T00:00:00"/>
    <d v="2021-12-31T00:00:00"/>
    <n v="0"/>
    <n v="100"/>
    <n v="0"/>
    <n v="0"/>
    <n v="0"/>
  </r>
  <r>
    <n v="1571"/>
    <x v="0"/>
    <x v="40"/>
    <s v="Economía Circular en la Gestión de los Servicios de Agua Potable y Manejo de Aguas Residuales"/>
    <s v="No aplica"/>
    <s v="No aplica"/>
    <s v="1.8"/>
    <s v="Calcular y publicar los resultados del Indicador Único Sectorial (IUS) conforme a lo establecido en la Resolución 906 de la CRA, para focalizar y definir acciones de vigilancia y control."/>
    <x v="0"/>
    <s v="Superintendencia de Servicios Públicos Domiciliarios "/>
    <s v="Superservicios"/>
    <s v="Planeación"/>
    <x v="9"/>
    <d v="2021-01-01T00:00:00"/>
    <d v="2022-12-31T00:00:00"/>
    <n v="0"/>
    <n v="100"/>
    <n v="0"/>
    <n v="0"/>
    <n v="0"/>
  </r>
  <r>
    <n v="1572"/>
    <x v="0"/>
    <x v="40"/>
    <s v="Economía Circular en la Gestión de los Servicios de Agua Potable y Manejo de Aguas Residuales"/>
    <s v="No aplica"/>
    <s v="No aplica"/>
    <s v="1.9"/>
    <s v="Elaborar y publicar diagnósticos comparativos de Benchmarking para empresas de acueducto y alcantarillado, para evaluar el desempeño de los prestadores de estos servicios, teniendo en cuenta los indicadores establecidos como base para el cálculo del IUS."/>
    <x v="0"/>
    <s v="Departamento Nacional de Planeación"/>
    <s v="DNP"/>
    <s v="Planeación"/>
    <x v="9"/>
    <d v="2021-08-01T00:00:00"/>
    <d v="2022-12-31T00:00:00"/>
    <n v="0"/>
    <n v="2"/>
    <n v="0"/>
    <n v="0"/>
    <n v="0"/>
  </r>
  <r>
    <n v="1573"/>
    <x v="0"/>
    <x v="40"/>
    <s v="Economía Circular en la Gestión de los Servicios de Agua Potable y Manejo de Aguas Residuales"/>
    <s v="No aplica"/>
    <s v="No aplica"/>
    <s v="1.10"/>
    <s v="Expedir la reglamentación que permita dinamizar los procesos de regionalización y fusión de empresas, para impulsar la regionalización en la prestación de los servicios de acueducto y alcantarillado."/>
    <x v="0"/>
    <s v="Ministerio de Vivienda, Ciudad y Territorio"/>
    <s v="MinVivienda"/>
    <s v="Vivienda, Ciudad y Territorio"/>
    <x v="6"/>
    <d v="2021-01-01T00:00:00"/>
    <d v="2021-12-31T00:00:00"/>
    <n v="0"/>
    <n v="100"/>
    <n v="0"/>
    <n v="0"/>
    <n v="0"/>
  </r>
  <r>
    <n v="1574"/>
    <x v="0"/>
    <x v="40"/>
    <s v="Economía Circular en la Gestión de los Servicios de Agua Potable y Manejo de Aguas Residuales"/>
    <s v="No aplica"/>
    <s v="No aplica"/>
    <s v="1.11"/>
    <s v="Apoyar la estructuración de dos mercados regionales (prestación del servicio público en varios municipios por un solo prestador), para la mejora en el desempeño de la prestación del servicio público e implementación de economías de escala."/>
    <x v="0"/>
    <s v="Ministerio de Vivienda, Ciudad y Territorio"/>
    <s v="MinVivienda"/>
    <s v="Vivienda, Ciudad y Territorio"/>
    <x v="6"/>
    <d v="2021-01-01T00:00:00"/>
    <d v="2022-12-31T00:00:00"/>
    <n v="0"/>
    <n v="2"/>
    <n v="0"/>
    <n v="0"/>
    <n v="0"/>
  </r>
  <r>
    <n v="1575"/>
    <x v="0"/>
    <x v="40"/>
    <s v="Economía Circular en la Gestión de los Servicios de Agua Potable y Manejo de Aguas Residuales"/>
    <s v="No aplica"/>
    <s v="No aplica"/>
    <s v="1.12"/>
    <s v="Brindar asistencia técnica y acompañamiento para la entrada de operación de tres esquemas regionales de prestación de los servicios de acueducto o alcantarillado."/>
    <x v="0"/>
    <s v="Ministerio de Vivienda, Ciudad y Territorio"/>
    <s v="MinVivienda"/>
    <s v="Vivienda, Ciudad y Territorio"/>
    <x v="6"/>
    <d v="2020-10-01T00:00:00"/>
    <d v="2022-12-31T00:00:00"/>
    <n v="100"/>
    <n v="100"/>
    <n v="0"/>
    <n v="0"/>
    <n v="0"/>
  </r>
  <r>
    <n v="1576"/>
    <x v="0"/>
    <x v="40"/>
    <s v="Economía Circular en la Gestión de los Servicios de Agua Potable y Manejo de Aguas Residuales"/>
    <s v="No aplica"/>
    <s v="No aplica"/>
    <s v="1.13"/>
    <s v="Establecer lineamientos regulatorios tendientes a mejorar las condiciones de mercado y generar incentivos que permitan avanzar en la conformación de esquemas regionales de prestación de los servicios."/>
    <x v="0"/>
    <s v="Comisión de Regulación de Agua Potable y Saneamiento Básico "/>
    <s v="CRA"/>
    <s v="Vivienda, Ciudad y Territorio"/>
    <x v="6"/>
    <d v="2021-01-01T00:00:00"/>
    <d v="2022-12-31T00:00:00"/>
    <n v="0"/>
    <n v="100"/>
    <n v="0"/>
    <n v="0"/>
    <n v="0"/>
  </r>
  <r>
    <n v="1577"/>
    <x v="0"/>
    <x v="40"/>
    <s v="Economía Circular en la Gestión de los Servicios de Agua Potable y Manejo de Aguas Residuales"/>
    <s v="No aplica"/>
    <s v="No aplica"/>
    <s v="1.14"/>
    <s v="Apoyar la formulación y estructuración de dos proyectos de alcance regional relacionados con la prestación de los servicios de acueducto y alcantarillado, para potenciar esquemas regionales, economías de escala y mejorar la prestación de estos servicios."/>
    <x v="0"/>
    <s v="Departamento Nacional de Planeación"/>
    <s v="DNP"/>
    <s v="Planeación"/>
    <x v="9"/>
    <d v="2020-10-01T00:00:00"/>
    <d v="2024-12-31T00:00:00"/>
    <n v="1"/>
    <n v="2"/>
    <n v="0"/>
    <n v="0"/>
    <n v="0"/>
  </r>
  <r>
    <n v="1578"/>
    <x v="0"/>
    <x v="40"/>
    <s v="Economía Circular en la Gestión de los Servicios de Agua Potable y Manejo de Aguas Residuales"/>
    <s v="No aplica"/>
    <s v="No aplica"/>
    <s v="1.15"/>
    <s v="Realizar jornadas de asistencia técnica en el proceso de estructuración de proyectos de inversión a municipios priorizados, resaltando los aspectos claves que deben considerar en los ejercicios de estructuración."/>
    <x v="0"/>
    <s v="Ministerio de Vivienda, Ciudad y Territorio "/>
    <s v="MinVivienda"/>
    <s v="Vivienda, Ciudad y Territorio"/>
    <x v="6"/>
    <d v="2020-10-01T00:00:00"/>
    <d v="2021-12-31T00:00:00"/>
    <n v="8"/>
    <n v="16"/>
    <n v="0"/>
    <n v="0"/>
    <n v="0"/>
  </r>
  <r>
    <n v="1579"/>
    <x v="0"/>
    <x v="40"/>
    <s v="Economía Circular en la Gestión de los Servicios de Agua Potable y Manejo de Aguas Residuales"/>
    <s v="No aplica"/>
    <s v="No aplica"/>
    <s v="1.16"/>
    <s v="Publicar en la Web del Observatorio de Sistema de Ciudades del DNP y del Ministerio de Vivienda, Ciudad y Territorio tutoriales acerca del proceso de formulación de proyectos de acueducto y alcantarillado, para orientar a las entidades territoriales en la estructuración de proyectos y agilizar su viabilización."/>
    <x v="0"/>
    <s v="Departamento Nacional de Planeación"/>
    <s v="DNP"/>
    <s v="Planeación"/>
    <x v="9"/>
    <d v="2020-10-01T00:00:00"/>
    <d v="2021-12-31T00:00:00"/>
    <n v="30"/>
    <n v="100"/>
    <n v="0"/>
    <n v="0"/>
    <n v="0"/>
  </r>
  <r>
    <n v="1580"/>
    <x v="0"/>
    <x v="40"/>
    <s v="Economía Circular en la Gestión de los Servicios de Agua Potable y Manejo de Aguas Residuales"/>
    <s v="No aplica"/>
    <s v="No aplica"/>
    <s v="1.17"/>
    <s v="Elaborar informes de los resultados respecto al proceso de viabilización de proyectos a partir de 2019, con el fin de analizar los avances por parte de los municipios en los procesos para formulación y mejora en tiempos de revisión de proyectos."/>
    <x v="0"/>
    <s v="Ministerio de Vivienda, Ciudad y Territorio"/>
    <s v="MinVivienda"/>
    <s v="Vivienda, Ciudad y Territorio"/>
    <x v="6"/>
    <d v="2020-10-01T00:00:00"/>
    <d v="2022-12-31T00:00:00"/>
    <n v="1"/>
    <n v="3"/>
    <n v="0"/>
    <n v="0"/>
    <n v="0"/>
  </r>
  <r>
    <n v="1581"/>
    <x v="0"/>
    <x v="40"/>
    <s v="Economía Circular en la Gestión de los Servicios de Agua Potable y Manejo de Aguas Residuales"/>
    <s v="No aplica"/>
    <s v="No aplica"/>
    <s v="1.18"/>
    <s v="Definir, estructurar y divulgar una guía de buenas prácticas para los contratos de ejecución de proyectos de inversión de acueducto y alcantarillado, con el propósito de fortalecer los proyectos en su etapa de ejecución."/>
    <x v="0"/>
    <s v="Ministerio de Vivienda, Ciudad y Territorio"/>
    <s v="MinVivienda"/>
    <s v="Vivienda, Ciudad y Territorio"/>
    <x v="6"/>
    <d v="2020-10-01T00:00:00"/>
    <d v="2021-12-31T00:00:00"/>
    <n v="30"/>
    <n v="100"/>
    <n v="0"/>
    <n v="0"/>
    <n v="0"/>
  </r>
  <r>
    <n v="1582"/>
    <x v="0"/>
    <x v="40"/>
    <s v="Economía Circular en la Gestión de los Servicios de Agua Potable y Manejo de Aguas Residuales"/>
    <s v="No aplica"/>
    <s v="No aplica"/>
    <s v="1.19"/>
    <s v="Estructurar y divulgar la guía metodológica para uso institucional y territorial que permita adelantar los ejercicios de priorización de inversiones por parte de las entidades territoriales."/>
    <x v="0"/>
    <s v="Departamento Nacional de Planeación "/>
    <s v="DNP"/>
    <s v="Planeación"/>
    <x v="9"/>
    <d v="2020-10-01T00:00:00"/>
    <d v="2021-12-31T00:00:00"/>
    <n v="50"/>
    <n v="100"/>
    <n v="0"/>
    <n v="0"/>
    <n v="0"/>
  </r>
  <r>
    <n v="1583"/>
    <x v="0"/>
    <x v="40"/>
    <s v="Economía Circular en la Gestión de los Servicios de Agua Potable y Manejo de Aguas Residuales"/>
    <s v="No aplica"/>
    <s v="No aplica"/>
    <s v="1.20"/>
    <s v="Revisar y formular mecanismos de focalización para subsidios que consideren las condiciones socioeconómicas de los usuarios, con el fin de mejorar la asignación de subsidios a los servicios públicos y permitir mayor eficiencia en el uso de los recursos sectoriales."/>
    <x v="0"/>
    <s v="Departamento Nacional de Planeación"/>
    <s v="DNP"/>
    <s v="Planeación"/>
    <x v="9"/>
    <d v="2021-01-01T00:00:00"/>
    <d v="2022-12-31T12:00:00"/>
    <n v="0"/>
    <n v="100"/>
    <n v="0"/>
    <n v="0"/>
    <n v="0"/>
  </r>
  <r>
    <n v="1584"/>
    <x v="0"/>
    <x v="40"/>
    <s v="Economía Circular en la Gestión de los Servicios de Agua Potable y Manejo de Aguas Residuales"/>
    <s v="No aplica"/>
    <s v="No aplica"/>
    <s v="1.21"/>
    <s v="Realizar la Mesa de Expertos en Estratificación, para revisar , entre otros temas, la metodología de estratificación actual y proponer mecanismos de focalización más eficientes."/>
    <x v="0"/>
    <s v="Departamento Administrativo Nacional de Estadística"/>
    <s v="DANE"/>
    <s v="Estadísticas"/>
    <x v="14"/>
    <d v="2020-10-01T00:00:00"/>
    <d v="2021-12-01T12:00:00"/>
    <n v="50"/>
    <n v="100"/>
    <n v="0"/>
    <n v="0"/>
    <n v="0"/>
  </r>
  <r>
    <n v="1585"/>
    <x v="0"/>
    <x v="40"/>
    <s v="Economía Circular en la Gestión de los Servicios de Agua Potable y Manejo de Aguas Residuales"/>
    <s v="No aplica"/>
    <s v="No aplica"/>
    <s v="1.22"/>
    <s v="Realizar un estudio que permita identificar cambios en la composición del Fondo de Inversiones de Agua (FIA), con el objeto de apalancar recursos y financiación para los Planes Departamentales de Agua."/>
    <x v="0"/>
    <s v="Ministerio de Vivienda, Ciudad y Territorio"/>
    <s v="MinVivienda"/>
    <s v="Vivienda, Ciudad y Territorio"/>
    <x v="6"/>
    <d v="2021-01-01T00:00:00"/>
    <d v="2021-12-31T00:00:00"/>
    <n v="0"/>
    <n v="100"/>
    <n v="0"/>
    <n v="0"/>
    <n v="0"/>
  </r>
  <r>
    <n v="1586"/>
    <x v="0"/>
    <x v="40"/>
    <s v="Economía Circular en la Gestión de los Servicios de Agua Potable y Manejo de Aguas Residuales"/>
    <s v="No aplica"/>
    <s v="No aplica"/>
    <s v="1.23"/>
    <s v="Analizar en los estudios a desarrollar para la revisión de las fórmulas tarifarias de los servicios de públicos domiciliarios de acueducto y alcantarillado, alternativas para incentivar mayores inversiones sectoriales por parte de los prestadores de estos servicios públicos."/>
    <x v="0"/>
    <s v="Comisión de Regulación de Agua Potable y Saneamiento Básico "/>
    <s v="CRA"/>
    <s v="Vivienda, Ciudad y Territorio"/>
    <x v="6"/>
    <d v="2020-10-01T00:00:00"/>
    <d v="2021-12-31T00:00:00"/>
    <n v="20"/>
    <n v="100"/>
    <n v="0"/>
    <n v="0"/>
    <n v="0"/>
  </r>
  <r>
    <n v="1587"/>
    <x v="0"/>
    <x v="40"/>
    <s v="Economía Circular en la Gestión de los Servicios de Agua Potable y Manejo de Aguas Residuales"/>
    <s v="No aplica"/>
    <s v="No aplica"/>
    <s v="2.1"/>
    <s v="Definir ajustes a los instrumentos de financiación relacionados con el sector de agua potable (tasa por utilización del agua) y manejo de aguas residuales (tasa retributiva), para fortalecer la gestión de descontaminación de los cuerpos hídricos"/>
    <x v="0"/>
    <s v="Ministerio de Ambiente y Desarrollo Sostenible"/>
    <s v="MinAmbiente"/>
    <s v="Ambiente y Desarrollo Sostenible"/>
    <x v="5"/>
    <d v="2020-10-01T00:00:00"/>
    <d v="2022-12-31T00:00:00"/>
    <n v="40"/>
    <n v="100"/>
    <n v="0"/>
    <n v="0"/>
    <n v="0"/>
  </r>
  <r>
    <n v="1588"/>
    <x v="0"/>
    <x v="40"/>
    <s v="Economía Circular en la Gestión de los Servicios de Agua Potable y Manejo de Aguas Residuales"/>
    <s v="No aplica"/>
    <s v="No aplica"/>
    <s v="2.2"/>
    <s v="Estructurar y publicar el Plan de Manejo de Aguas Residuales Municipales (PMAR 2020-2050) con el objetivo de establecer estrategias normativas, institucionales, financieras y de inversión, para avanzar con el saneamiento de vertimientos de aguas residuales municipales."/>
    <x v="0"/>
    <s v="Ministerio de Vivienda, Ciudad y Territorio "/>
    <s v="MinVivienda"/>
    <s v="Vivienda, Ciudad y Territorio"/>
    <x v="6"/>
    <d v="2020-10-01T00:00:00"/>
    <d v="2021-12-31T00:00:00"/>
    <n v="50"/>
    <n v="100"/>
    <n v="0"/>
    <n v="0"/>
    <n v="0"/>
  </r>
  <r>
    <n v="1589"/>
    <x v="0"/>
    <x v="40"/>
    <s v="Economía Circular en la Gestión de los Servicios de Agua Potable y Manejo de Aguas Residuales"/>
    <s v="No aplica"/>
    <s v="No aplica"/>
    <s v="2.3"/>
    <s v="Apoyar el proceso de estructuración de los proyectos definidos en el PMAR 2020-2050 en 5 municipios priorizados, para contribuir al incremento del tratamiento de aguas residuales."/>
    <x v="0"/>
    <s v="Departamento Nacional de Planeación"/>
    <s v="DNP"/>
    <s v="Planeación"/>
    <x v="9"/>
    <d v="2020-10-01T00:00:00"/>
    <d v="2025-12-31T00:00:00"/>
    <n v="2"/>
    <n v="5"/>
    <n v="0"/>
    <n v="0"/>
    <n v="0"/>
  </r>
  <r>
    <n v="1590"/>
    <x v="0"/>
    <x v="40"/>
    <s v="Economía Circular en la Gestión de los Servicios de Agua Potable y Manejo de Aguas Residuales"/>
    <s v="No aplica"/>
    <s v="No aplica"/>
    <s v="2.4"/>
    <s v="Elaborar y publicar a través del Observatorio de Sistema de Ciudades informe que dé cuenta sobre los procesos de operación y eficiencia de remoción de los sistemas de tratamiento de aguas residuales existentes en el país."/>
    <x v="0"/>
    <s v="Departamento Nacional de Planeación"/>
    <s v="DNP"/>
    <s v="Planeación"/>
    <x v="9"/>
    <d v="2021-01-01T00:00:00"/>
    <d v="2023-12-31T00:00:00"/>
    <n v="0"/>
    <n v="3"/>
    <n v="0"/>
    <n v="0"/>
    <n v="0"/>
  </r>
  <r>
    <n v="1591"/>
    <x v="0"/>
    <x v="40"/>
    <s v="Economía Circular en la Gestión de los Servicios de Agua Potable y Manejo de Aguas Residuales"/>
    <s v="No aplica"/>
    <s v="No aplica"/>
    <s v="2.5"/>
    <s v="Actualizar los capítulos o secciones de Tratamiento de Aguas Residuales del Reglamento Técnico para el Sector de Agua Potable y Saneamiento Básico (RAS), para la incorporación de requisitos técnicos, financieros y ambientales de los municipios, la gestión de subproductos y el reúso, definidos en las Resoluciones 330 de 2017 y 844 de 2018."/>
    <x v="0"/>
    <s v="Ministerio de Vivienda, Ciudad y Territorio"/>
    <s v="MinVivienda"/>
    <s v="Vivienda, Ciudad y Territorio"/>
    <x v="6"/>
    <d v="2020-10-01T00:00:00"/>
    <d v="2021-12-31T00:00:00"/>
    <n v="50"/>
    <n v="100"/>
    <n v="0"/>
    <n v="0"/>
    <n v="0"/>
  </r>
  <r>
    <n v="1592"/>
    <x v="0"/>
    <x v="40"/>
    <s v="Economía Circular en la Gestión de los Servicios de Agua Potable y Manejo de Aguas Residuales"/>
    <s v="No aplica"/>
    <s v="No aplica"/>
    <s v="2.6"/>
    <s v="Realizar un estudio que analice el uso de subproductos (biosólidos, arenas, biogás, entre otros) generados de los sistemas de tratamiento de aguas residuales y de agua potable, para identificar su potencial en el ciclo productivo."/>
    <x v="2"/>
    <s v="Departamento Nacional de Planeación"/>
    <s v="DNP"/>
    <s v="Planeación"/>
    <x v="9"/>
    <d v="2021-01-01T00:00:00"/>
    <d v="2022-12-31T00:00:00"/>
    <n v="0"/>
    <n v="100"/>
    <n v="0"/>
    <n v="0"/>
    <n v="0"/>
  </r>
  <r>
    <n v="1593"/>
    <x v="0"/>
    <x v="40"/>
    <s v="Economía Circular en la Gestión de los Servicios de Agua Potable y Manejo de Aguas Residuales"/>
    <s v="No aplica"/>
    <s v="No aplica"/>
    <s v="2.7"/>
    <s v="Realizar un estudio sobre reúso de agua residual y aguas lluvias y publicar el documento en el Observatorio de Sistema de Ciudades con los resultados más relevantes, con el fin de obtener información que permita impulsar la formulación de proyectos de reúso de agua."/>
    <x v="2"/>
    <s v="Departamento Nacional de Planeación "/>
    <s v="DNP"/>
    <s v="Planeación"/>
    <x v="9"/>
    <d v="2020-10-01T00:00:00"/>
    <d v="2020-12-31T00:00:00"/>
    <n v="100"/>
    <n v="100"/>
    <n v="0"/>
    <n v="0"/>
    <n v="0"/>
  </r>
  <r>
    <n v="1594"/>
    <x v="0"/>
    <x v="40"/>
    <s v="Economía Circular en la Gestión de los Servicios de Agua Potable y Manejo de Aguas Residuales"/>
    <s v="No aplica"/>
    <s v="No aplica"/>
    <s v="2.8"/>
    <s v="Brindar acompañamiento a un sector productivo en la estructuración de un proyecto piloto para identificar potencialidades de reúso de aguas residuales domésticas tratadas."/>
    <x v="2"/>
    <s v="Ministerio de Vivienda, Ciudad y Territorio"/>
    <s v="MinVivienda"/>
    <s v="Vivienda, Ciudad y Territorio"/>
    <x v="6"/>
    <d v="2020-10-01T00:00:00"/>
    <d v="2020-12-31T00:00:00"/>
    <n v="100"/>
    <n v="100"/>
    <n v="0"/>
    <n v="0"/>
    <n v="0"/>
  </r>
  <r>
    <n v="1595"/>
    <x v="0"/>
    <x v="40"/>
    <s v="Economía Circular en la Gestión de los Servicios de Agua Potable y Manejo de Aguas Residuales"/>
    <s v="No aplica"/>
    <s v="No aplica"/>
    <s v="2.9"/>
    <s v="Publicar guía metodológica para la formulación e implementación de Sistemas Urbanos de Drenaje Sostenible (SUDS), con el fin de fortalecer los procesos de manejo de aguas a nivel municipal."/>
    <x v="0"/>
    <s v="Departamento Nacional de Planeación"/>
    <s v="DNP"/>
    <s v="Planeación"/>
    <x v="9"/>
    <d v="2021-01-01T00:00:00"/>
    <d v="2021-12-31T00:00:00"/>
    <n v="0"/>
    <n v="100"/>
    <n v="0"/>
    <n v="0"/>
    <n v="0"/>
  </r>
  <r>
    <n v="1596"/>
    <x v="0"/>
    <x v="40"/>
    <s v="Economía Circular en la Gestión de los Servicios de Agua Potable y Manejo de Aguas Residuales"/>
    <s v="No aplica"/>
    <s v="No aplica"/>
    <s v="2.10"/>
    <s v="Realizar talleres para la revisión de la Resolución 1207 de 2014 y socialización de los ajustes, a fin de promover mejores condiciones para actividades de reúso."/>
    <x v="2"/>
    <s v="Ministerio de Ambiente y Desarrollo Sostenible"/>
    <s v="MinAmbiente"/>
    <s v="Ambiente y Desarrollo Sostenible"/>
    <x v="5"/>
    <d v="2020-10-01T00:00:00"/>
    <d v="2021-12-31T00:00:00"/>
    <n v="4"/>
    <n v="7"/>
    <n v="0"/>
    <n v="0"/>
    <n v="0"/>
  </r>
  <r>
    <n v="1597"/>
    <x v="0"/>
    <x v="40"/>
    <s v="Economía Circular en la Gestión de los Servicios de Agua Potable y Manejo de Aguas Residuales"/>
    <s v="No aplica"/>
    <s v="No aplica"/>
    <s v="2.11"/>
    <s v="Establecer lineamientos para la elaboración de los Planes de Gestión Social que formulan los PDA, de forma que en dichos lineamientos se consideren prácticas ambientales por parte de los usuarios y mayor compromiso de la comunidad con la gestión eficiente y la protección del recurso hídrico."/>
    <x v="0"/>
    <s v="Ministerio de Vivienda, Ciudad y Territorio "/>
    <s v="MinVivienda"/>
    <s v="Vivienda, Ciudad y Territorio"/>
    <x v="6"/>
    <d v="2020-10-01T00:00:00"/>
    <d v="2021-12-31T00:00:00"/>
    <n v="50"/>
    <n v="100"/>
    <n v="0"/>
    <n v="0"/>
    <n v="0"/>
  </r>
  <r>
    <n v="1598"/>
    <x v="0"/>
    <x v="40"/>
    <s v="Economía Circular en la Gestión de los Servicios de Agua Potable y Manejo de Aguas Residuales"/>
    <s v="No aplica"/>
    <s v="No aplica"/>
    <s v="2.12"/>
    <s v="Formular lineamientos frente a la gobernanza de agua incorporando aspectos como educación, participación, manejo y transformación de conflictos, fortalecimiento institucional y gestión del conocimiento y de la información."/>
    <x v="0"/>
    <s v="Ministerio de Ambiente y Desarrollo Sostenible "/>
    <s v="MinVivienda"/>
    <s v="Vivienda, Ciudad y Territorio"/>
    <x v="6"/>
    <d v="2020-10-01T00:00:00"/>
    <d v="2022-12-31T00:00:00"/>
    <n v="30"/>
    <n v="100"/>
    <n v="0"/>
    <n v="0"/>
    <n v="0"/>
  </r>
  <r>
    <n v="1599"/>
    <x v="0"/>
    <x v="40"/>
    <s v="Economía Circular en la Gestión de los Servicios de Agua Potable y Manejo de Aguas Residuales"/>
    <s v="No aplica"/>
    <s v="No aplica"/>
    <s v="3.1"/>
    <s v="Reestructurar el Sistema Único de Información SUI, con el fin de fortalecer los procesos de generación de información confiable y oportuna, y lograr la interoperabilidad con los demás sistemas de información del sector."/>
    <x v="0"/>
    <s v="Superintendencia de Servicios Públicos Domiciliarios "/>
    <s v="Superservicios"/>
    <s v="Planeación"/>
    <x v="9"/>
    <d v="2020-10-01T00:00:00"/>
    <d v="2022-12-31T00:00:00"/>
    <n v="30"/>
    <n v="100"/>
    <n v="0"/>
    <n v="0"/>
    <n v="0"/>
  </r>
  <r>
    <n v="1600"/>
    <x v="0"/>
    <x v="40"/>
    <s v="Economía Circular en la Gestión de los Servicios de Agua Potable y Manejo de Aguas Residuales"/>
    <s v="No aplica"/>
    <s v="No aplica"/>
    <s v="3.2"/>
    <s v="Diseñar e implementar el Plan de Acción que analice el estado actual de los sistemas de información y permita priorizar las iniciativas para cumplir con la integración e interoperabilidad de los sistemas de información relacionados con el sector Agua Potable y Saneamiento Básico (Sistema Único de Información -SUI-; Sistema de Información de Recurso Hídrico -SIRH-; Sistema de Información de la Vigilancia de la Calidad del Agua para Consumo Humano -SIVICAP-; Sistema de Inversiones en Agua Potable y Saneamiento Básico -SINAS-; y Sistema de Información Ambiental de Colombia -SIAC-)."/>
    <x v="0"/>
    <s v="Departamento Nacional de Planeación"/>
    <s v="DNP"/>
    <s v="Planeación"/>
    <x v="9"/>
    <d v="2020-10-01T00:00:00"/>
    <d v="2022-12-31T00:00:00"/>
    <n v="30"/>
    <n v="100"/>
    <n v="0"/>
    <n v="0"/>
    <n v="0"/>
  </r>
  <r>
    <n v="1601"/>
    <x v="0"/>
    <x v="40"/>
    <s v="Economía Circular en la Gestión de los Servicios de Agua Potable y Manejo de Aguas Residuales"/>
    <s v="No aplica"/>
    <s v="No aplica"/>
    <s v="3.3"/>
    <s v="Implementar y mantener actualizada una herramienta de infraestructura espacial de datos con el fin de construir, a partir de ella y con la identificación de código catastral, información relevante, oportuna y confiable para la prestación de los servicios de acueducto y alcantarillado."/>
    <x v="0"/>
    <s v="Departamento Nacional de Planeación"/>
    <s v="DNP"/>
    <s v="Planeación"/>
    <x v="9"/>
    <d v="2020-10-01T00:00:00"/>
    <d v="2022-07-01T12:00:00"/>
    <n v="30"/>
    <n v="100"/>
    <n v="0"/>
    <n v="0"/>
    <n v="0"/>
  </r>
  <r>
    <n v="1602"/>
    <x v="0"/>
    <x v="40"/>
    <s v="Economía Circular en la Gestión de los Servicios de Agua Potable y Manejo de Aguas Residuales"/>
    <s v="No aplica"/>
    <s v="No aplica"/>
    <s v="3.4"/>
    <s v="Realizar el diagnóstico de registros administrativos para su fortalecimiento en términos de calidad y confiabilidad de información de agua relevante para el seguimiento de la estrategia de Economía Circular."/>
    <x v="0"/>
    <s v="Departamento Administrativo Nacional de Estadística"/>
    <s v="DANE"/>
    <s v="Estadísticas"/>
    <x v="14"/>
    <d v="2020-10-01T00:00:00"/>
    <d v="2022-12-31T00:00:00"/>
    <n v="10"/>
    <n v="100"/>
    <n v="0"/>
    <n v="0"/>
    <n v="0"/>
  </r>
  <r>
    <n v="1603"/>
    <x v="0"/>
    <x v="40"/>
    <s v="Economía Circular en la Gestión de los Servicios de Agua Potable y Manejo de Aguas Residuales"/>
    <s v="No aplica"/>
    <s v="No aplica"/>
    <s v="3.5"/>
    <s v="Implementar el Sistema de Información de Economía Circular, para la medición del tránsito del país al modelo circular, a partir de información estadística y científico-técnicas."/>
    <x v="0"/>
    <s v="Departamento Administrativo Nacional de Estadística"/>
    <s v="DANE"/>
    <s v="Estadísticas"/>
    <x v="14"/>
    <d v="2020-10-01T00:00:00"/>
    <d v="2022-12-30T12:00:00"/>
    <n v="10"/>
    <n v="100"/>
    <n v="0"/>
    <n v="0"/>
    <n v="0"/>
  </r>
  <r>
    <n v="1604"/>
    <x v="0"/>
    <x v="40"/>
    <s v="Economía Circular en la Gestión de los Servicios de Agua Potable y Manejo de Aguas Residuales"/>
    <s v="No aplica"/>
    <s v="No aplica"/>
    <s v="3.6"/>
    <s v="Desarrollar un plan de fortalecimiento para la captura de información estadística referente a la gestión de los servicios de Agua Potable y Manejo de Aguas Residuales."/>
    <x v="0"/>
    <s v="Departamento Administrativo Nacional de Estadística"/>
    <s v="DANE"/>
    <s v="Estadísticas"/>
    <x v="14"/>
    <d v="2020-10-01T00:00:00"/>
    <d v="2022-12-30T12:00:00"/>
    <n v="30"/>
    <n v="100"/>
    <n v="0"/>
    <n v="0"/>
    <n v="0"/>
  </r>
  <r>
    <n v="1605"/>
    <x v="0"/>
    <x v="40"/>
    <s v="Economía Circular en la Gestión de los Servicios de Agua Potable y Manejo de Aguas Residuales"/>
    <s v="No aplica"/>
    <s v="No aplica"/>
    <s v="3.7"/>
    <s v="Renovar la infraestructura tecnológica del Sistema de Inversiones en Agua Potable y Saneamiento Básico-SINAS, que permita mejorar la calidad de la información y su respectiva publicación, articular los instrumentos de planeación territoriales, facilitar la viabilización de proyectos y adelantar el seguimiento y monitoreo de las inversiones sectoriales"/>
    <x v="0"/>
    <s v="Ministerio de Vivienda, Ciudad y Territorio "/>
    <s v="MinVivienda"/>
    <s v="Vivienda, Ciudad y Territorio"/>
    <x v="6"/>
    <d v="2020-10-01T00:00:00"/>
    <d v="2022-12-31T00:00:00"/>
    <n v="30"/>
    <n v="100"/>
    <n v="0"/>
    <n v="0"/>
    <n v="0"/>
  </r>
  <r>
    <n v="1606"/>
    <x v="0"/>
    <x v="41"/>
    <s v="Política Nacional de Inclusión y Educación económica y Financiera"/>
    <s v="No aplica"/>
    <s v="No aplica"/>
    <s v="1.1"/>
    <s v="Diseñar e implementar un programa de acompañamiento y fortalecimiento del modelo de corresponsales digitales que incluya la participación del sector financiero y promueva el uso de los productos y canales a los que se refiere el Decreto 222 de 2020."/>
    <x v="2"/>
    <s v="Ministerio de Hacienda y Crédito Público"/>
    <s v="MinHacienda"/>
    <s v="Hacienda y Crédito Público"/>
    <x v="2"/>
    <d v="2021-01-01T00:00:00"/>
    <d v="2022-12-01T00:00:00"/>
    <n v="0"/>
    <n v="100"/>
    <n v="0"/>
    <n v="0"/>
    <n v="0"/>
  </r>
  <r>
    <n v="1607"/>
    <x v="0"/>
    <x v="41"/>
    <s v="Política Nacional de Inclusión y Educación económica y Financiera"/>
    <s v="No aplica"/>
    <s v="No aplica"/>
    <s v="1.2"/>
    <s v="Ampliar la red de intermediarios no tradicionales a través del fondeo a Fintech dedicadas a dispensar crédito productivo de manera ágil y masiva a los microempresarios. Lo anterior entendiendo que es un canal eficiente que minimiza costos de operación que finalmente se trasladan a los microempresarios a través de la tasa de financiación."/>
    <x v="2"/>
    <s v="Banco de Comercio Exterior S.A"/>
    <s v="Bancóldex"/>
    <s v="Comercio, Industria y Turismo"/>
    <x v="11"/>
    <d v="2021-01-02T00:00:00"/>
    <d v="2022-12-01T00:00:00"/>
    <n v="0"/>
    <n v="11"/>
    <n v="0"/>
    <n v="0"/>
    <n v="0"/>
  </r>
  <r>
    <n v="1608"/>
    <x v="0"/>
    <x v="41"/>
    <s v="Política Nacional de Inclusión y Educación económica y Financiera"/>
    <s v="No aplica"/>
    <s v="No aplica"/>
    <s v="1.3"/>
    <s v="Revisar las barreras normativas existentes para el financiamiento a través de un estudio del leasing en Colombia, para lograr un marco legal más amplio que favorezca la innovación y oferta de productos y servicios financieros alternativos"/>
    <x v="0"/>
    <s v="Unidad de Proyección Normativa y Estudios de Regulación Financiera"/>
    <s v="URF"/>
    <s v="Hacienda y Crédito Público"/>
    <x v="2"/>
    <d v="2021-01-01T00:00:00"/>
    <d v="2022-12-31T00:00:00"/>
    <n v="0"/>
    <n v="100"/>
    <n v="0"/>
    <n v="0"/>
    <n v="0"/>
  </r>
  <r>
    <n v="1609"/>
    <x v="0"/>
    <x v="41"/>
    <s v="Política Nacional de Inclusión y Educación económica y Financiera"/>
    <s v="No aplica"/>
    <s v="No aplica"/>
    <s v="1.4"/>
    <s v="Presentar a la CNCA una propuesta técnica y normativa mediante la cual el FAG pueda garantizar operaciones de leasing, para profundizar la financiación de activos productivos y tecnología en el sector agropecuario."/>
    <x v="0"/>
    <s v="Fondo para el Financiamiento del Sector Agropecuario"/>
    <s v="FINAGRO"/>
    <s v="Agropecuario, Pesquero y Desarrollo Rural"/>
    <x v="7"/>
    <d v="2020-12-01T00:00:00"/>
    <d v="2021-12-01T00:00:00"/>
    <n v="40"/>
    <n v="100"/>
    <n v="0"/>
    <n v="0"/>
    <n v="0"/>
  </r>
  <r>
    <n v="1610"/>
    <x v="0"/>
    <x v="41"/>
    <s v="Política Nacional de Inclusión y Educación económica y Financiera"/>
    <s v="No aplica"/>
    <s v="No aplica"/>
    <s v="1.5"/>
    <s v="Poner en marcha el sistema de registro de factura electrónica, para impulsar el factoring electrónico y la negociación de facturas."/>
    <x v="2"/>
    <s v="Dirección de Impuestos y Aduanas Nacionales "/>
    <s v="DIAN"/>
    <s v="Hacienda y Crédito Público"/>
    <x v="2"/>
    <d v="2021-04-01T00:00:00"/>
    <d v="2021-12-31T00:00:00"/>
    <n v="0"/>
    <n v="100"/>
    <n v="0"/>
    <n v="0"/>
    <n v="0"/>
  </r>
  <r>
    <n v="1611"/>
    <x v="0"/>
    <x v="41"/>
    <s v="Política Nacional de Inclusión y Educación económica y Financiera"/>
    <s v="No aplica"/>
    <s v="No aplica"/>
    <s v="1.6"/>
    <s v="Realizar un diagnóstico de sectores que se encuentran excluidos del sistema financiero por considerarse de alto riesgo, para determinar si hay cambios normativos que permitan su inclusión."/>
    <x v="0"/>
    <s v="Departamento Nacional de Planeación"/>
    <s v="DNP"/>
    <s v="Planeación"/>
    <x v="9"/>
    <d v="2022-07-01T00:00:00"/>
    <d v="2023-07-01T00:00:00"/>
    <n v="0"/>
    <n v="100"/>
    <n v="0"/>
    <n v="0"/>
    <n v="0"/>
  </r>
  <r>
    <n v="1612"/>
    <x v="0"/>
    <x v="41"/>
    <s v="Política Nacional de Inclusión y Educación económica y Financiera"/>
    <s v="No aplica"/>
    <s v="No aplica"/>
    <s v="1.7"/>
    <s v="Elaborar un estudio sobre el desarrollo del seguro paramétrico en Colombia, que identifique las mejores prácticas en sectores distintos al agropecuario, para su profundización en el mercado y la formulación de recomendaciones de ajustes normativos."/>
    <x v="0"/>
    <s v="Unidad de Proyección Normativa y Estudios de Regulación Financiera "/>
    <s v="URF"/>
    <s v="Hacienda y Crédito Público"/>
    <x v="2"/>
    <d v="2021-07-01T00:00:00"/>
    <d v="2022-07-01T00:00:00"/>
    <n v="0"/>
    <n v="100"/>
    <n v="0"/>
    <n v="0"/>
    <n v="0"/>
  </r>
  <r>
    <n v="1613"/>
    <x v="0"/>
    <x v="41"/>
    <s v="Política Nacional de Inclusión y Educación económica y Financiera"/>
    <s v="No aplica"/>
    <s v="No aplica"/>
    <s v="1.8"/>
    <s v="Revisar el instrumento de recolección de información que sirve como insumo del Reporte de Inclusión Financiera, para establecer los ajustes necesarios e incluir más datos sobre seguros empresariales y sus características."/>
    <x v="0"/>
    <s v="Superintendencia Financiera de Colombia"/>
    <s v="Superfinanciera"/>
    <s v="Hacienda y Crédito Público"/>
    <x v="2"/>
    <d v="2021-01-01T00:00:00"/>
    <d v="2021-12-31T00:00:00"/>
    <n v="0"/>
    <n v="100"/>
    <n v="0"/>
    <n v="0"/>
    <n v="0"/>
  </r>
  <r>
    <n v="1614"/>
    <x v="0"/>
    <x v="41"/>
    <s v="Política Nacional de Inclusión y Educación económica y Financiera"/>
    <s v="No aplica"/>
    <s v="No aplica"/>
    <s v="1.9"/>
    <s v="Proponer recomendaciones que permitan mejorar los modelos de calificación crediticia (scoring) para población vulnerable, jóvenes y mipymes utilizando información alternativa (RUES, Prueba psicométrica, economía comportamental, entre otros), para lograr que estas personas y empresas puedan contar con un historial crediticio que facilite la gestión de riesgo cuando se busca un crédito formal."/>
    <x v="1"/>
    <s v="Departamento Nacional de Planeación"/>
    <s v="DNP"/>
    <s v="Planeación"/>
    <x v="9"/>
    <d v="2021-07-01T00:00:00"/>
    <d v="2022-07-01T00:00:00"/>
    <n v="0"/>
    <n v="100"/>
    <n v="0"/>
    <n v="0"/>
    <n v="0"/>
  </r>
  <r>
    <n v="1615"/>
    <x v="0"/>
    <x v="41"/>
    <s v="Política Nacional de Inclusión y Educación económica y Financiera"/>
    <s v="No aplica"/>
    <s v="No aplica"/>
    <s v="1.10"/>
    <s v="Desarrollar un modelo de calificación crediticia (scoring) para jóvenes con miras a flexibilizar su inclusión financiara en los créditos educativos, este modelo incorporará las recomendaciones del Departamento Nacional de Planeación que permitan mejorar el modelo de calificación."/>
    <x v="1"/>
    <s v="Instituto Colombiano de Crédito Educativo y Estudios Técnicos en el Exterior Mariano Ospina Pérez"/>
    <s v="Icetex"/>
    <s v="Educación"/>
    <x v="13"/>
    <d v="2022-08-01T00:00:00"/>
    <d v="2024-12-31T00:00:00"/>
    <n v="0"/>
    <n v="100"/>
    <n v="0"/>
    <n v="0"/>
    <n v="0"/>
  </r>
  <r>
    <n v="1616"/>
    <x v="0"/>
    <x v="41"/>
    <s v="Política Nacional de Inclusión y Educación económica y Financiera"/>
    <s v="No aplica"/>
    <s v="No aplica"/>
    <s v="1.11"/>
    <s v="Regular el uso de la tecnología para la prestación de los servicios financieros propios de las organizaciones solidarias, con el fin de ampliar su oferta y mejorar su pertinencia. Lo anterior, en perspectiva de facilitar la inclusión financiera en el sector de la economía solidaria."/>
    <x v="2"/>
    <s v="Superintendencia de Economía Solidaria"/>
    <s v="Supersolidaria"/>
    <s v="Hacienda y Crédito Público"/>
    <x v="2"/>
    <d v="2020-10-01T00:00:00"/>
    <d v="2022-12-31T00:00:00"/>
    <n v="20"/>
    <n v="100"/>
    <n v="0"/>
    <n v="0"/>
    <n v="0"/>
  </r>
  <r>
    <n v="1617"/>
    <x v="0"/>
    <x v="41"/>
    <s v="Política Nacional de Inclusión y Educación económica y Financiera"/>
    <s v="No aplica"/>
    <s v="No aplica"/>
    <s v="1.12"/>
    <s v="Otorgar microcrédito a través de entidades microfinancieras, buscando mecanismos innovadores que aumenten la cobertura del microcrédito en el país, incluyendo pero sin limitarse a, garantías por parte de entidades multilaterales y bilaterales de desarrollo​."/>
    <x v="2"/>
    <s v="Banco de Comercio Exterior S.A"/>
    <s v="Bancóldex"/>
    <s v="Comercio, Industria y Turismo"/>
    <x v="11"/>
    <d v="2020-10-01T00:00:00"/>
    <d v="2022-12-31T00:00:00"/>
    <n v="1769000"/>
    <n v="3589122"/>
    <n v="0"/>
    <n v="0"/>
    <n v="0"/>
  </r>
  <r>
    <n v="1618"/>
    <x v="0"/>
    <x v="41"/>
    <s v="Política Nacional de Inclusión y Educación económica y Financiera"/>
    <s v="No aplica"/>
    <s v="No aplica"/>
    <s v="1.13"/>
    <s v="Diseñar e implementar un programa de apoyo a mipymes exportadoras a través de un acompañamiento integral que incluya facilidades para acceder a financiamiento complementando las políticas que establezca el Ministerio de Comercio, Industria y Turismo."/>
    <x v="2"/>
    <s v="Banco de Comercio Exterior S.A"/>
    <s v="Bancóldex"/>
    <s v="Comercio, Industria y Turismo"/>
    <x v="11"/>
    <d v="2021-01-01T00:00:00"/>
    <d v="2022-12-01T00:00:00"/>
    <n v="0"/>
    <n v="100"/>
    <n v="0"/>
    <n v="0"/>
    <n v="0"/>
  </r>
  <r>
    <n v="1619"/>
    <x v="0"/>
    <x v="41"/>
    <s v="Política Nacional de Inclusión y Educación económica y Financiera"/>
    <s v="No aplica"/>
    <s v="No aplica"/>
    <s v="1.14"/>
    <s v="Diseñar e implementar instrumentos para la profundización de la inclusión y educación financiera, especialmente el fomento de las microfinanzas para emprendimientos y micronegocios en contextos urbanos y rurales, a través de alianzas con entidades sin ánimo de lucro especializadas en el acceso de servicios microfinancieros, entre otros mecanismos, incluyendo un enfoque especial para las poblaciones vulnerables y de especial protección constitucional"/>
    <x v="2"/>
    <s v="Ministerio de Comercio, Industria y Turismo"/>
    <s v="MinComercio"/>
    <s v="Comercio, Industria y Turismo"/>
    <x v="11"/>
    <d v="2021-01-01T00:00:00"/>
    <d v="2025-12-31T00:00:00"/>
    <n v="0"/>
    <n v="100"/>
    <n v="0"/>
    <n v="0"/>
    <n v="0"/>
  </r>
  <r>
    <n v="1620"/>
    <x v="0"/>
    <x v="41"/>
    <s v="Política Nacional de Inclusión y Educación económica y Financiera"/>
    <s v="No aplica"/>
    <s v="No aplica"/>
    <s v="1.15"/>
    <s v="Identificar las principales barreras institucionales, operativas, comerciales y financieras para el uso del redescuento por parte de los intermediarios de microcrédito, para plantear recomendaciones en la Junta Directiva y en la Comisión Nacional de Crédito Agropecuario."/>
    <x v="0"/>
    <s v="Fondo para el Financiamiento del Sector Agropecuario"/>
    <s v="FINAGRO"/>
    <s v="Agropecuario, Pesquero y Desarrollo Rural"/>
    <x v="7"/>
    <d v="2021-01-01T00:00:00"/>
    <d v="2022-07-01T00:00:00"/>
    <n v="0"/>
    <n v="100"/>
    <n v="0"/>
    <n v="0"/>
    <n v="0"/>
  </r>
  <r>
    <n v="1621"/>
    <x v="0"/>
    <x v="41"/>
    <s v="Política Nacional de Inclusión y Educación económica y Financiera"/>
    <s v="No aplica"/>
    <s v="No aplica"/>
    <s v="1.16"/>
    <s v="Crear un observatorio de inclusión financiera rural con el fin de estudiar el comportamiento de la inclusión financiera en el sector agropecuario y en los territorios rurales y proveer insumos en el diseño de productos y servicios a la medida."/>
    <x v="0"/>
    <s v="Fondo para el Financiamiento del Sector Agropecuario"/>
    <s v="FINAGRO"/>
    <s v="Agropecuario, Pesquero y Desarrollo Rural"/>
    <x v="7"/>
    <d v="2021-01-01T00:00:00"/>
    <d v="2022-12-31T00:00:00"/>
    <n v="0"/>
    <n v="100"/>
    <n v="0"/>
    <n v="0"/>
    <n v="0"/>
  </r>
  <r>
    <n v="1622"/>
    <x v="0"/>
    <x v="41"/>
    <s v="Política Nacional de Inclusión y Educación económica y Financiera"/>
    <s v="No aplica"/>
    <s v="No aplica"/>
    <s v="1.17"/>
    <s v="Definir los tipos de productor del sector agropecuario y rural a partir de sus ingresos, con el fin de incentivar a los intermediarios financieros a originar crédito dirigido al pequeño productor, mediano productor emergente y en la agricultura campesina, familiar y comunitaria."/>
    <x v="2"/>
    <s v="Ministerio de Agricultura y Desarrollo Rural"/>
    <s v="MinAgricultura"/>
    <s v="Agropecuario, Pesquero y Desarrollo Rural"/>
    <x v="7"/>
    <d v="2020-12-01T00:00:00"/>
    <d v="2021-12-01T00:00:00"/>
    <n v="10"/>
    <n v="100"/>
    <n v="0"/>
    <n v="0"/>
    <n v="0"/>
  </r>
  <r>
    <n v="1623"/>
    <x v="0"/>
    <x v="41"/>
    <s v="Política Nacional de Inclusión y Educación económica y Financiera"/>
    <s v="No aplica"/>
    <s v="No aplica"/>
    <s v="1.18"/>
    <s v="Habilitar nuevos participantes para la administración y custodia de pagarés desmaterializados, para incentivar el uso del microcrédito y la originación en el pequeño productor."/>
    <x v="2"/>
    <s v="Fondo para el Financiamiento del Sector Agropecuario"/>
    <s v="FINAGRO"/>
    <s v="Agropecuario, Pesquero y Desarrollo Rural"/>
    <x v="7"/>
    <d v="2021-01-01T00:00:00"/>
    <d v="2022-12-31T00:00:00"/>
    <n v="0"/>
    <n v="100"/>
    <n v="0"/>
    <n v="0"/>
    <n v="0"/>
  </r>
  <r>
    <n v="1624"/>
    <x v="0"/>
    <x v="41"/>
    <s v="Política Nacional de Inclusión y Educación económica y Financiera"/>
    <s v="No aplica"/>
    <s v="No aplica"/>
    <s v="1.19"/>
    <s v="Presentar, a la CNCA, propuesta de actualización de las condiciones del Fondo Agropecuario de Garantías, para fomentar el uso de las garantías de este fondo por parte de los intermediarios financieros privados y promover una oferta de servicios financieros más amplia, ajustada a las necesidades de los productores agropecuarios y que se optimice continuamente por las dinámicas que genera la competencia entre intermediarios."/>
    <x v="0"/>
    <s v="Fondo para el Financiamiento del Sector Agropecuario"/>
    <s v="FINAGRO"/>
    <s v="Agropecuario, Pesquero y Desarrollo Rural"/>
    <x v="7"/>
    <d v="2020-12-01T00:00:00"/>
    <d v="2021-12-01T00:00:00"/>
    <n v="25"/>
    <n v="100"/>
    <n v="0"/>
    <n v="0"/>
    <n v="0"/>
  </r>
  <r>
    <n v="1625"/>
    <x v="0"/>
    <x v="41"/>
    <s v="Política Nacional de Inclusión y Educación económica y Financiera"/>
    <s v="No aplica"/>
    <s v="No aplica"/>
    <s v="1.20"/>
    <s v="Identificar las oportunidades de financiamiento mediante productos financieros digitales, así como la identificación de los requisitos técnicos, normativos e incentivos para la inclusión financiera digital en los territorios rurales, esto con el fin de promover instrumentos de acceso al crédito de bajo costo."/>
    <x v="1"/>
    <s v="Fondo para el Financiamiento del Sector Agropecuario"/>
    <s v="FINAGRO"/>
    <s v="Agropecuario, Pesquero y Desarrollo Rural"/>
    <x v="7"/>
    <d v="2021-01-01T00:00:00"/>
    <d v="2021-12-31T00:00:00"/>
    <n v="0"/>
    <n v="100"/>
    <n v="0"/>
    <n v="0"/>
    <n v="0"/>
  </r>
  <r>
    <n v="1626"/>
    <x v="0"/>
    <x v="41"/>
    <s v="Política Nacional de Inclusión y Educación económica y Financiera"/>
    <s v="No aplica"/>
    <s v="No aplica"/>
    <s v="1.21"/>
    <s v="Formular Planes Indicativos de Crédito y de Microfinanzas anuales, con indicadores específicos sobre nuevos productores con crédito, pequeños productores, mujeres y otros grupos de interés de la política de financiamiento agropecuario rural, para promover la inclusión financiera de esta población."/>
    <x v="1"/>
    <s v="Ministerio de Agricultura y Desarrollo Rural"/>
    <s v="MinAgricultura"/>
    <s v="Agropecuario, Pesquero y Desarrollo Rural"/>
    <x v="7"/>
    <d v="2021-08-01T00:00:00"/>
    <d v="2025-12-31T00:00:00"/>
    <n v="0"/>
    <n v="5"/>
    <n v="0"/>
    <n v="0"/>
    <n v="0"/>
  </r>
  <r>
    <n v="1627"/>
    <x v="0"/>
    <x v="41"/>
    <s v="Política Nacional de Inclusión y Educación económica y Financiera"/>
    <s v="No aplica"/>
    <s v="No aplica"/>
    <s v="1.22"/>
    <s v="Realizar un análisis de los resultados del proyecto de inversión &quot;Implementación de Estrategias para la Inclusión Financiera en el Sector Agropecuario - Código BPIN 2018011000234&quot; y socializarlo a la Comisión Nacional de Crédito Agropecuario, con el fin de que este órgano pueda plantear recomendaciones para su reformulación."/>
    <x v="0"/>
    <s v="Ministerio de Agricultura y Desarrollo Rural"/>
    <s v="MinAgricultura"/>
    <s v="Agropecuario, Pesquero y Desarrollo Rural"/>
    <x v="7"/>
    <d v="2021-08-01T00:00:00"/>
    <d v="2022-03-31T00:00:00"/>
    <n v="0"/>
    <n v="100"/>
    <n v="0"/>
    <n v="0"/>
    <n v="0"/>
  </r>
  <r>
    <n v="1628"/>
    <x v="0"/>
    <x v="41"/>
    <s v="Política Nacional de Inclusión y Educación económica y Financiera"/>
    <s v="No aplica"/>
    <s v="No aplica"/>
    <s v="1.23"/>
    <s v="Realizar las adecuaciones tecnológicas para la digitalización plena de los flujos y la modernización del SIIF con el fin de realizar los pagos de transferencias monetarias masivas del Gobierno Nacional, con el fin de dinamizar la interoperabilidad del sistema de pagos y reducir los costos de la dispersión de transferencias monetarias."/>
    <x v="0"/>
    <s v="Ministerio de Hacienda y Crédito Público"/>
    <s v="MinHacienda"/>
    <s v="Hacienda y Crédito Público"/>
    <x v="2"/>
    <d v="2021-01-01T00:00:00"/>
    <d v="2022-12-31T00:00:00"/>
    <n v="0"/>
    <n v="100"/>
    <n v="0"/>
    <n v="0"/>
    <n v="0"/>
  </r>
  <r>
    <n v="1629"/>
    <x v="0"/>
    <x v="41"/>
    <s v="Política Nacional de Inclusión y Educación económica y Financiera"/>
    <s v="No aplica"/>
    <s v="No aplica"/>
    <s v="1.24"/>
    <s v="Realizar un piloto de pagos de transferencias monetarias a un producto de depósito registrado en el programa y seleccionado por el beneficiario, con el fin de evaluar el proceso operativo y de realizar los ajustes necesarios para escalar su implementación."/>
    <x v="0"/>
    <s v="Departamento Administrativo para la Prosperidad Social"/>
    <s v="DPS"/>
    <s v="Inclusión Social y Reconciliación"/>
    <x v="16"/>
    <d v="2021-04-01T00:00:00"/>
    <d v="2022-06-30T00:00:00"/>
    <n v="0"/>
    <n v="100"/>
    <n v="0"/>
    <n v="0"/>
    <n v="0"/>
  </r>
  <r>
    <n v="1630"/>
    <x v="0"/>
    <x v="41"/>
    <s v="Política Nacional de Inclusión y Educación económica y Financiera"/>
    <s v="No aplica"/>
    <s v="No aplica"/>
    <s v="1.25"/>
    <s v="Realizar una nota de política acerca del impacto del método de pago de los programas de transferencias monetarias sobre el bienestar financiero, con el fin de socializar la evidencia encontrada a las entidades que hacen parte de la política de educación e inclusión financiera."/>
    <x v="0"/>
    <s v="Departamento Nacional de Planeación"/>
    <s v="DNP"/>
    <s v="Planeación"/>
    <x v="9"/>
    <d v="2021-01-01T00:00:00"/>
    <d v="2022-07-31T00:00:00"/>
    <n v="0"/>
    <n v="100"/>
    <n v="0"/>
    <n v="0"/>
    <n v="0"/>
  </r>
  <r>
    <n v="1631"/>
    <x v="0"/>
    <x v="41"/>
    <s v="Política Nacional de Inclusión y Educación económica y Financiera"/>
    <s v="No aplica"/>
    <s v="No aplica"/>
    <s v="1.26"/>
    <s v="Realizar un estudio sobre los determinantes de las brechas de género en acceso al crédito con el fin de proporcionar evidencia y lecciones para la formulación de política pública de inclusión financiera para las mujeres."/>
    <x v="0"/>
    <s v="Ministerio de Hacienda y Crédito Público"/>
    <s v="MinHacienda"/>
    <s v="Hacienda y Crédito Público"/>
    <x v="2"/>
    <d v="2021-01-01T00:00:00"/>
    <d v="2021-12-01T00:00:00"/>
    <n v="0"/>
    <n v="100"/>
    <n v="0"/>
    <n v="0"/>
    <n v="0"/>
  </r>
  <r>
    <n v="1632"/>
    <x v="0"/>
    <x v="41"/>
    <s v="Política Nacional de Inclusión y Educación económica y Financiera"/>
    <s v="No aplica"/>
    <s v="No aplica"/>
    <s v="1.27"/>
    <s v="Realizar un análisis del crédito agropecuario y rural otorgado a las mujeres, que permita realizar recomendaciones de mejora de los mecanismos actuales, así como estrategias comerciales para aumentar el acceso."/>
    <x v="0"/>
    <s v="Ministerio de Agricultura y Desarrollo Rural"/>
    <s v="MinAgricultura"/>
    <s v="Agropecuario, Pesquero y Desarrollo Rural"/>
    <x v="7"/>
    <d v="2021-01-01T00:00:00"/>
    <d v="2022-12-31T00:00:00"/>
    <n v="0"/>
    <n v="100"/>
    <n v="0"/>
    <n v="0"/>
    <n v="0"/>
  </r>
  <r>
    <n v="1633"/>
    <x v="0"/>
    <x v="41"/>
    <s v="Política Nacional de Inclusión y Educación económica y Financiera"/>
    <s v="No aplica"/>
    <s v="No aplica"/>
    <s v="1.28"/>
    <s v="Implementar modelos e instrumentos de inspección, vigilancia y control basados en riesgo para la prestación de servicios postales de pago."/>
    <x v="0"/>
    <s v="Ministerio de Tecnologías de la Información y las Comunicaciones "/>
    <s v="MinTIC"/>
    <s v="Tecnologías de la Información y las Comunicaciones"/>
    <x v="18"/>
    <d v="2022-01-01T00:00:00"/>
    <d v="2022-12-31T00:00:00"/>
    <n v="0"/>
    <n v="100"/>
    <n v="0"/>
    <n v="0"/>
    <n v="0"/>
  </r>
  <r>
    <n v="1634"/>
    <x v="0"/>
    <x v="41"/>
    <s v="Política Nacional de Inclusión y Educación económica y Financiera"/>
    <s v="No aplica"/>
    <s v="No aplica"/>
    <s v="1.29"/>
    <s v="Realizar un estudio que determine bajo qué condiciones los servicios postales de pago contribuyen a la innovación, eficiencia y competencia en los sistemas de pago de bajo valor de Colombia."/>
    <x v="0"/>
    <s v="Ministerio de Hacienda y Crédito Público"/>
    <s v="MinHacienda"/>
    <s v="Hacienda y Crédito Público"/>
    <x v="2"/>
    <d v="2021-01-01T00:00:00"/>
    <d v="2021-06-30T00:00:00"/>
    <n v="0"/>
    <n v="100"/>
    <n v="0"/>
    <n v="0"/>
    <n v="0"/>
  </r>
  <r>
    <n v="1635"/>
    <x v="0"/>
    <x v="41"/>
    <s v="Política Nacional de Inclusión y Educación económica y Financiera"/>
    <s v="No aplica"/>
    <s v="No aplica"/>
    <s v="1.30"/>
    <s v="Expedir decreto reglamentario que vincule a las entidades microfinancieras con la política de vivienda y el desarrollo de nuevos productos financieros, para promover el desarrollo del marco regulatorio que permita que las microfinanzas se vinculen a la estrategia de mejoramiento de vivienda."/>
    <x v="0"/>
    <s v="Ministerio de Vivienda, Ciudad y Territorio"/>
    <s v="MinVivienda"/>
    <s v="Vivienda, Ciudad y Territorio"/>
    <x v="6"/>
    <d v="2021-07-01T00:00:00"/>
    <d v="2022-09-30T00:00:00"/>
    <n v="0"/>
    <n v="100"/>
    <n v="0"/>
    <n v="0"/>
    <n v="0"/>
  </r>
  <r>
    <n v="1636"/>
    <x v="0"/>
    <x v="41"/>
    <s v="Política Nacional de Inclusión y Educación económica y Financiera"/>
    <s v="No aplica"/>
    <s v="No aplica"/>
    <s v="2.1"/>
    <s v="Publicar y socializar la nueva versión del Documento No. 26: orientaciones pedagógicas para la educación económica y financiera, que permita incluir e implementar los resultados del pilotaje de gestión de riesgo realizado por el MEN en convenio con Fasecolda."/>
    <x v="0"/>
    <s v="Ministerio de Educación Nacional"/>
    <s v="MinEducación"/>
    <s v="Educación"/>
    <x v="13"/>
    <d v="2021-01-01T00:00:00"/>
    <d v="2022-12-30T00:00:00"/>
    <n v="0"/>
    <n v="100"/>
    <n v="0"/>
    <n v="0"/>
    <n v="0"/>
  </r>
  <r>
    <n v="1637"/>
    <x v="0"/>
    <x v="41"/>
    <s v="Política Nacional de Inclusión y Educación económica y Financiera"/>
    <s v="No aplica"/>
    <s v="No aplica"/>
    <s v="2.2"/>
    <s v="Incluir como eje de trabajo la Educación Económica y Financiera en la Estrategia de Orientación Socio Ocupacional para adolescentes de educación media que permita enriquecer las guías y material físico y digital, y desarrollar habilidades que les permita realizar elecciones informadas para su futuro bienestar económico y financiero."/>
    <x v="0"/>
    <s v="Ministerio de Educación Nacional"/>
    <s v="MinEducación"/>
    <s v="Educación"/>
    <x v="13"/>
    <d v="2021-01-01T00:00:00"/>
    <d v="2023-12-30T00:00:00"/>
    <n v="0"/>
    <n v="100"/>
    <n v="0"/>
    <n v="0"/>
    <n v="0"/>
  </r>
  <r>
    <n v="1638"/>
    <x v="0"/>
    <x v="41"/>
    <s v="Política Nacional de Inclusión y Educación económica y Financiera"/>
    <s v="No aplica"/>
    <s v="No aplica"/>
    <s v="2.3"/>
    <s v="Incluir en el Ecosistema de innovación para la educación media, en el eje de emprendimiento, la educación económica y financiera, para desarrollar habilidades que les permita analizar los riesgos y las oportunidades económicas y financieras."/>
    <x v="1"/>
    <s v="Ministerio de Educación Nacional"/>
    <s v="MinEducación"/>
    <s v="Educación"/>
    <x v="13"/>
    <d v="2021-01-01T00:00:00"/>
    <d v="2023-12-31T00:00:00"/>
    <n v="0"/>
    <n v="100"/>
    <n v="0"/>
    <n v="0"/>
    <n v="0"/>
  </r>
  <r>
    <n v="1639"/>
    <x v="0"/>
    <x v="41"/>
    <s v="Política Nacional de Inclusión y Educación económica y Financiera"/>
    <s v="No aplica"/>
    <s v="No aplica"/>
    <s v="2.4"/>
    <s v="Diseñar e implementar una estrategia con estudiantes de media que promueva el desarrollo económico comunitario, el manejo transparente del dinero, y la cultura del ahorro e incluya componentes relacionados con la economía solidaria y la gestión del riesgo, de manera que los estudiantes desarrollen capacidades económicas y financieras para la planificación, organización e implementación de iniciativas que contribuyan al bienestar socioeconómico de la comunidad."/>
    <x v="1"/>
    <s v="Ministerio de Educación Nacional"/>
    <s v="MinEducación"/>
    <s v="Educación"/>
    <x v="13"/>
    <d v="2021-01-01T00:00:00"/>
    <d v="2022-12-30T00:00:00"/>
    <n v="0"/>
    <n v="100"/>
    <n v="0"/>
    <n v="0"/>
    <n v="0"/>
  </r>
  <r>
    <n v="1640"/>
    <x v="0"/>
    <x v="41"/>
    <s v="Política Nacional de Inclusión y Educación económica y Financiera"/>
    <s v="No aplica"/>
    <s v="No aplica"/>
    <s v="2.5"/>
    <s v="Incluir componente de educación económica y financiera en la estrategia de doble titulación, para fortalecer las competencias económicas y financieras de los bachilleres técnicos titulados bajo esta modalidad."/>
    <x v="1"/>
    <s v="Servicio Nacional de Aprendizaje"/>
    <s v="SENA"/>
    <s v="Trabajo"/>
    <x v="12"/>
    <d v="2020-10-01T00:00:00"/>
    <d v="2021-01-12T00:00:00"/>
    <n v="60"/>
    <n v="100"/>
    <n v="0"/>
    <n v="0"/>
    <n v="0"/>
  </r>
  <r>
    <n v="1641"/>
    <x v="0"/>
    <x v="41"/>
    <s v="Política Nacional de Inclusión y Educación económica y Financiera"/>
    <s v="No aplica"/>
    <s v="No aplica"/>
    <s v="2.6"/>
    <s v="Diseñar un módulo físico y digital de educación económica y financiera, formación de emprendimiento y creación de empresas, en el ciclo de alfabetización de la educación formal para adultos, con el objetivo de contribuir al fortalecimiento de sus capacidades para la toma de decisiones económicas y financieras en el marco de potenciales iniciativas empresariales."/>
    <x v="2"/>
    <s v="Ministerio de Educación Nacional"/>
    <s v="MinEducación"/>
    <s v="Educación"/>
    <x v="13"/>
    <d v="2021-01-01T00:00:00"/>
    <d v="2022-12-31T00:00:00"/>
    <n v="0"/>
    <n v="100"/>
    <n v="0"/>
    <n v="0"/>
    <n v="0"/>
  </r>
  <r>
    <n v="1642"/>
    <x v="0"/>
    <x v="41"/>
    <s v="Política Nacional de Inclusión y Educación económica y Financiera"/>
    <s v="No aplica"/>
    <s v="No aplica"/>
    <s v="2.7"/>
    <s v="Diseñar e implementar procesos de educación económica y financiera orientado a familias, en el marco de la plataforma virtual creada como parte del proceso de fortalecimiento de la Alianza Familia – Escuela, para brindar a los padres, madres y acudientes de los estudiantes herramientas para fortalecer sus competencias económicas y financiera de manera que contribuya al bienestar de los hogares."/>
    <x v="1"/>
    <s v="Ministerio de Educación Nacional"/>
    <s v="MinEducación"/>
    <s v="Educación"/>
    <x v="13"/>
    <d v="2021-01-01T00:00:00"/>
    <d v="2022-12-15T00:00:00"/>
    <n v="0"/>
    <n v="100"/>
    <n v="0"/>
    <n v="0"/>
    <n v="0"/>
  </r>
  <r>
    <n v="1643"/>
    <x v="0"/>
    <x v="41"/>
    <s v="Política Nacional de Inclusión y Educación económica y Financiera"/>
    <s v="No aplica"/>
    <s v="No aplica"/>
    <s v="2.8"/>
    <s v="Diseñar, en articulación con los otros actores de la CIEEF, Objetos Virtuales de Aprendizaje (OVA) sobre EEF dirigido a Secretarios de Educación, Docentes y Directivos Docentes, los cuales serán publicados en los edusitios de la escuela de secretarios y Contacto Maestro, los cuales hacen parte del Portal Colombia Aprende."/>
    <x v="1"/>
    <s v="Ministerio de Educación Nacional"/>
    <s v="MinEducación"/>
    <s v="Educación"/>
    <x v="13"/>
    <d v="2021-01-01T00:00:00"/>
    <d v="2022-12-31T00:00:00"/>
    <n v="0"/>
    <n v="2"/>
    <n v="0"/>
    <n v="0"/>
    <n v="0"/>
  </r>
  <r>
    <n v="1644"/>
    <x v="0"/>
    <x v="41"/>
    <s v="Política Nacional de Inclusión y Educación económica y Financiera"/>
    <s v="No aplica"/>
    <s v="No aplica"/>
    <s v="2.9"/>
    <s v="Brindar asistencia técnica a las 96 Secretarías de Educación certificadas para la socialización y apropiación de los lineamientos y orientaciones curriculares vigentes de educación económica y financiera, con el fin de facilitar la apropiación a nivel territorial de los desarrollos en educación económica y financiera realizados por el Ministerio de Educación."/>
    <x v="0"/>
    <s v="Ministerio de Educación Nacional"/>
    <s v="MinEducación"/>
    <s v="Educación"/>
    <x v="13"/>
    <d v="2021-01-01T00:00:00"/>
    <d v="2021-12-31T00:00:00"/>
    <n v="0"/>
    <n v="96"/>
    <n v="0"/>
    <n v="0"/>
    <n v="0"/>
  </r>
  <r>
    <n v="1645"/>
    <x v="0"/>
    <x v="41"/>
    <s v="Política Nacional de Inclusión y Educación económica y Financiera"/>
    <s v="No aplica"/>
    <s v="No aplica"/>
    <s v="2.10"/>
    <s v="Realizar una evaluación sobre las acciones formuladas en el componente de educación formal de la Política de Inclusión y Educación Económica y Financiera, para conocer la efectividad de las estrategias de EEF en la comunidad educativa."/>
    <x v="0"/>
    <s v="Departamento Nacional de Planeación"/>
    <s v="DNP"/>
    <s v="Planeación"/>
    <x v="9"/>
    <d v="2023-01-01T00:00:00"/>
    <d v="2023-12-31T00:00:00"/>
    <n v="0"/>
    <n v="100"/>
    <n v="0"/>
    <n v="0"/>
    <n v="0"/>
  </r>
  <r>
    <n v="1646"/>
    <x v="0"/>
    <x v="41"/>
    <s v="Política Nacional de Inclusión y Educación económica y Financiera"/>
    <s v="No aplica"/>
    <s v="No aplica"/>
    <s v="2.11"/>
    <s v="Diseñar e implementar una estrategia de educación económica y financiera dentro del trabajo de seguimiento al aprendizaje en pruebas Supérate, para acompañar el fortalecimiento de competencias económicas y financiera en los grados en los que se implementa el programa."/>
    <x v="1"/>
    <s v="Ministerio de Educación Nacional"/>
    <s v="MinEducación"/>
    <s v="Educación"/>
    <x v="13"/>
    <d v="2021-01-01T00:00:00"/>
    <d v="2023-12-01T00:00:00"/>
    <n v="0"/>
    <n v="100"/>
    <n v="0"/>
    <n v="0"/>
    <n v="0"/>
  </r>
  <r>
    <n v="1647"/>
    <x v="0"/>
    <x v="41"/>
    <s v="Política Nacional de Inclusión y Educación económica y Financiera"/>
    <s v="No aplica"/>
    <s v="No aplica"/>
    <s v="2.12"/>
    <s v="Brindar formación profesional integral relacionada con la educación económica y financiera con el fin de fortalecer los conocimientos y desarrollar habilidades, de acuerdo a las necesidades y a las exigencias del sector productivo y social."/>
    <x v="1"/>
    <s v="Servicio Nacional de Aprendizaje"/>
    <s v="SENA"/>
    <s v="Trabajo"/>
    <x v="12"/>
    <d v="2022-01-01T00:00:00"/>
    <d v="2025-12-31T00:00:00"/>
    <n v="0"/>
    <n v="400"/>
    <n v="0"/>
    <n v="0"/>
    <n v="0"/>
  </r>
  <r>
    <n v="1648"/>
    <x v="0"/>
    <x v="41"/>
    <s v="Política Nacional de Inclusión y Educación económica y Financiera"/>
    <s v="No aplica"/>
    <s v="No aplica"/>
    <s v="2.13"/>
    <s v="Diseñar e implementar estrategia de educación financiera focalizada en los jóvenes beneficiarios del crédito educativo y sus familias, con el fin de fortalecer sus conocimientos económicos y financiero, de manera tal que puedan manejar de mejor manera su portafolio financiero y puedan tomar decisiones informadas para financiar su acceso a la educación superior."/>
    <x v="1"/>
    <s v="Instituto Colombiano de Crédito Educativo y Estudios Técnicos en el Exterior Mariano Ospina Pérez"/>
    <s v="Icetex"/>
    <s v="Educación"/>
    <x v="13"/>
    <d v="2021-01-01T00:00:00"/>
    <d v="2025-12-31T00:00:00"/>
    <n v="0"/>
    <n v="100"/>
    <n v="0"/>
    <n v="0"/>
    <n v="0"/>
  </r>
  <r>
    <n v="1649"/>
    <x v="0"/>
    <x v="41"/>
    <s v="Política Nacional de Inclusión y Educación económica y Financiera"/>
    <s v="No aplica"/>
    <s v="No aplica"/>
    <s v="2.14"/>
    <s v="Crear un observatorio de la financiación de la educación superior, el cual permitirá monitorear a los beneficiarios para evaluar el impacto de la financiación sobre el acceso, la permanencia, la graduación y el enganche laboral."/>
    <x v="0"/>
    <s v="Instituto Colombiano de Crédito Educativo y Estudios Técnicos en el Exterior Mariano Ospina Pérez"/>
    <s v="Icetex"/>
    <s v="Educación"/>
    <x v="13"/>
    <d v="2021-01-01T00:00:00"/>
    <d v="2024-12-31T00:00:00"/>
    <n v="0"/>
    <n v="100"/>
    <n v="0"/>
    <n v="0"/>
    <n v="0"/>
  </r>
  <r>
    <n v="1650"/>
    <x v="0"/>
    <x v="41"/>
    <s v="Política Nacional de Inclusión y Educación económica y Financiera"/>
    <s v="No aplica"/>
    <s v="No aplica"/>
    <s v="2.15"/>
    <s v="Diseñar e implementar la estrategia formador de formadores para los funcionarios y personal de atención al usuario a lo largo del territorio nacional, con el fin de desarrollar conocimientos y habilidades que les permitan brindar una mejor asesoría a los ciudadanos respecto a las diversas opciones de financiación de la educación superior brindadas a través del ICETEX."/>
    <x v="1"/>
    <s v="Instituto Colombiano de Crédito Educativo y Estudios Técnicos en el Exterior Mariano Ospina Pérez"/>
    <s v="Icetex"/>
    <s v="Educación"/>
    <x v="13"/>
    <d v="2021-01-01T00:00:00"/>
    <d v="2025-12-31T00:00:00"/>
    <n v="0"/>
    <n v="100"/>
    <n v="0"/>
    <n v="0"/>
    <n v="0"/>
  </r>
  <r>
    <n v="1651"/>
    <x v="0"/>
    <x v="41"/>
    <s v="Política Nacional de Inclusión y Educación económica y Financiera"/>
    <s v="No aplica"/>
    <s v="No aplica"/>
    <s v="2.16"/>
    <s v="Incluir en los programas de apoyo a los empresarios y emprendedores, entrenamientos en educación financiera, a través de los Centros de Desarrollo Empresarial (SBDC - SENA), con el fin de generar transferencia de conocimiento sobre educación financiera a emprendedores y empresarios en el marco de la ruta del emprendimiento en los 117 CDE a nivel nacional."/>
    <x v="2"/>
    <s v="Servicio Nacional de Aprendizaje"/>
    <s v="SENA"/>
    <s v="Trabajo"/>
    <x v="12"/>
    <d v="2021-01-01T00:00:00"/>
    <d v="2025-12-31T00:00:00"/>
    <n v="0"/>
    <n v="100"/>
    <n v="0"/>
    <n v="0"/>
    <n v="0"/>
  </r>
  <r>
    <n v="1652"/>
    <x v="0"/>
    <x v="41"/>
    <s v="Política Nacional de Inclusión y Educación económica y Financiera"/>
    <s v="No aplica"/>
    <s v="No aplica"/>
    <s v="2.17"/>
    <s v="Definir y socializar los contenidos mínimos que deben ofrecer los programas de educación económica y financiera no formal dirigido a población vulnerable, población rural, mujeres y microempresarios, con el fin de generar conocimiento y capacidades pertinentes a los grupos poblacionales a los que debe dirigirse la política de inclusión financiera."/>
    <x v="1"/>
    <s v="Ministerio de Hacienda y Crédito Público"/>
    <s v="MinHacienda"/>
    <s v="Hacienda y Crédito Público"/>
    <x v="2"/>
    <d v="2021-01-01T00:00:00"/>
    <d v="2022-12-31T00:00:00"/>
    <n v="0"/>
    <n v="100"/>
    <n v="0"/>
    <n v="0"/>
    <n v="0"/>
  </r>
  <r>
    <n v="1653"/>
    <x v="0"/>
    <x v="41"/>
    <s v="Política Nacional de Inclusión y Educación económica y Financiera"/>
    <s v="No aplica"/>
    <s v="No aplica"/>
    <s v="2.18"/>
    <s v="Implementar un sello de calidad para los programas de educación financiera no formal de las entidades vigiladas por la Superintendencia Financiera, con el fin de que las entidades certifiquen sus programas y ofrezcan contenido pertinente y de calidad."/>
    <x v="0"/>
    <s v="Superintendencia Financiera de Colombia"/>
    <s v="Superfinanciera"/>
    <s v="Hacienda y Crédito Público"/>
    <x v="2"/>
    <d v="2021-01-01T00:00:00"/>
    <d v="2025-12-01T00:00:00"/>
    <n v="0"/>
    <n v="100"/>
    <n v="0"/>
    <n v="0"/>
    <n v="0"/>
  </r>
  <r>
    <n v="1654"/>
    <x v="0"/>
    <x v="41"/>
    <s v="Política Nacional de Inclusión y Educación económica y Financiera"/>
    <s v="No aplica"/>
    <s v="No aplica"/>
    <s v="2.19"/>
    <s v="Implementar un sello de calidad a los programas de educación económica no formal de las entidades del sector solidario con el fin de que certifiquen sus programas y ofrezcan contenido pertinente y de calidad."/>
    <x v="0"/>
    <s v="Unidad Administrativa Especial de Organizaciones Solidarias"/>
    <s v="UAEOS"/>
    <s v="Trabajo"/>
    <x v="12"/>
    <d v="2022-02-01T00:00:00"/>
    <d v="2025-12-01T00:00:00"/>
    <n v="0"/>
    <n v="32"/>
    <n v="0"/>
    <n v="0"/>
    <n v="0"/>
  </r>
  <r>
    <n v="1655"/>
    <x v="0"/>
    <x v="41"/>
    <s v="Política Nacional de Inclusión y Educación económica y Financiera"/>
    <s v="No aplica"/>
    <s v="No aplica"/>
    <s v="2.20"/>
    <s v="Realizar un mapeo periódico de iniciativas en educación económica y financiera que permita llevar un registro en el tiempo facilitando el seguimiento y la generación de indicadores agregados de caracterización de estos programas. La información se solicitará de manera conjunta a partir de la encuesta diseñada por el Banco de la República, quien a su vez, liderará la consolidación y desarrollo del informe."/>
    <x v="0"/>
    <s v="Banco de la República"/>
    <s v="Banrep"/>
    <s v="Órganos Autónomos"/>
    <x v="28"/>
    <d v="2020-10-01T00:00:00"/>
    <d v="2024-12-01T00:00:00"/>
    <n v="33"/>
    <n v="100"/>
    <n v="0"/>
    <n v="0"/>
    <n v="0"/>
  </r>
  <r>
    <n v="1656"/>
    <x v="0"/>
    <x v="41"/>
    <s v="Política Nacional de Inclusión y Educación económica y Financiera"/>
    <s v="No aplica"/>
    <s v="No aplica"/>
    <s v="2.21"/>
    <s v="Identificar sinergias entre la oferta institucional pública de educación económica y financiera no formal para mejorar la articulación entre ellas, mediante la implementación de la metodología ArCo del DNP a partir del mapeo de iniciativas realizado por Banco de la República. Lo anterior, con el objeto de contribuir a la eficiencia de los recursos destinados a estas actividades."/>
    <x v="0"/>
    <s v="Departamento Nacional de Planeación"/>
    <s v="DNP"/>
    <s v="Planeación"/>
    <x v="9"/>
    <d v="2021-01-01T00:00:00"/>
    <d v="2021-12-01T00:00:00"/>
    <n v="0"/>
    <n v="100"/>
    <n v="0"/>
    <n v="0"/>
    <n v="0"/>
  </r>
  <r>
    <n v="1657"/>
    <x v="0"/>
    <x v="41"/>
    <s v="Política Nacional de Inclusión y Educación económica y Financiera"/>
    <s v="No aplica"/>
    <s v="No aplica"/>
    <s v="2.22"/>
    <s v="Rediseñar la estructura organizacional y la operación de la plataforma Pesos Pensados en el marco de la CIEEF. En este rediseño operacional se tendrán en cuenta cuatro componentes: diseño de contenido relevante, articulación con otros portales, divulgación del contenido e implementación de un mecanismo de evaluación de resultados."/>
    <x v="0"/>
    <s v="Ministerio de Hacienda y Crédito Público"/>
    <s v="MinHacienda"/>
    <s v="Hacienda y Crédito Público"/>
    <x v="2"/>
    <d v="2021-01-01T00:00:00"/>
    <d v="2025-12-31T00:00:00"/>
    <n v="0"/>
    <n v="100"/>
    <n v="0"/>
    <n v="0"/>
    <n v="0"/>
  </r>
  <r>
    <n v="1658"/>
    <x v="0"/>
    <x v="41"/>
    <s v="Política Nacional de Inclusión y Educación económica y Financiera"/>
    <s v="No aplica"/>
    <s v="No aplica"/>
    <s v="2.23"/>
    <s v="Diseñar e implementar un programa de educación financiera a los enlaces regionales del DPS con el fin de replicar la información con los enlaces municipales para que brinden información sobre la usabilidad de los productos financieros a los beneficiarios de los programas de transferencias monetarias."/>
    <x v="0"/>
    <s v="Ministerio de Hacienda y Crédito Público"/>
    <s v="MinHacienda"/>
    <s v="Hacienda y Crédito Público"/>
    <x v="2"/>
    <d v="2021-01-01T00:00:00"/>
    <d v="2021-12-01T00:00:00"/>
    <n v="0"/>
    <n v="100"/>
    <n v="0"/>
    <n v="0"/>
    <n v="0"/>
  </r>
  <r>
    <n v="1659"/>
    <x v="0"/>
    <x v="41"/>
    <s v="Política Nacional de Inclusión y Educación económica y Financiera"/>
    <s v="No aplica"/>
    <s v="No aplica"/>
    <s v="2.24"/>
    <s v="Definir una estrategia de educación financiera rural para fomentar el uso productos financieros y mejorar la gestión integral de riesgos agropecuarios, la cual debe tener un enfoque diferencial y poblacional."/>
    <x v="1"/>
    <s v="Ministerio de Agricultura y Desarrollo Rural"/>
    <s v="MinAgricultura"/>
    <s v="Agropecuario, Pesquero y Desarrollo Rural"/>
    <x v="7"/>
    <d v="2021-01-01T00:00:00"/>
    <d v="2021-07-01T00:00:00"/>
    <n v="0"/>
    <n v="100"/>
    <n v="0"/>
    <n v="0"/>
    <n v="0"/>
  </r>
  <r>
    <n v="1660"/>
    <x v="0"/>
    <x v="41"/>
    <s v="Política Nacional de Inclusión y Educación económica y Financiera"/>
    <s v="No aplica"/>
    <s v="No aplica"/>
    <s v="2.25"/>
    <s v="Incluir módulos relacionados con educación económica y financiera, y módulos de sensibilización sobre la aceptación de pagos electrónicos por parte de las Mipymes en la oferta existente de apoyo a los empresarios (VUE, Centros de Desarrollo Empresarial, Micitio). Estos módulos incluirán temas de gestión de riesgos, administración de presupuesto, costeo, planeación, mecanismos de financiación alternativos (como factoring, crowdfunding), mercado de capitales y previsiones dependiendo del estado de desarrollo de la empresa."/>
    <x v="2"/>
    <s v="Ministerio de Comercio, Industria y Turismo"/>
    <s v="MinComercio"/>
    <s v="Comercio, Industria y Turismo"/>
    <x v="11"/>
    <d v="2021-01-01T00:00:00"/>
    <d v="2022-12-31T00:00:00"/>
    <n v="0"/>
    <n v="100"/>
    <n v="0"/>
    <n v="0"/>
    <n v="0"/>
  </r>
  <r>
    <n v="1661"/>
    <x v="0"/>
    <x v="41"/>
    <s v="Política Nacional de Inclusión y Educación económica y Financiera"/>
    <s v="No aplica"/>
    <s v="No aplica"/>
    <s v="2.26"/>
    <s v="Adelantar un programa de adopción de medios de pago digitales presenciales y no presenciales por parte de las MiPymes."/>
    <x v="2"/>
    <s v="Ministerio de Comercio, Industria y Turismo"/>
    <s v="MinComercio"/>
    <s v="Comercio, Industria y Turismo"/>
    <x v="11"/>
    <d v="2021-01-01T00:00:00"/>
    <d v="2022-12-31T00:00:00"/>
    <n v="0"/>
    <n v="100"/>
    <n v="0"/>
    <n v="0"/>
    <n v="0"/>
  </r>
  <r>
    <n v="1662"/>
    <x v="0"/>
    <x v="41"/>
    <s v="Política Nacional de Inclusión y Educación económica y Financiera"/>
    <s v="No aplica"/>
    <s v="No aplica"/>
    <s v="2.27"/>
    <s v="Desarrollar un programa de educación financiera empresarial que promuevan la formalización y la inclusión financiera en temas básicos financieros como costeo, flujo de caja, necesidades de financiación, fuentes de financiación, entre otros; a través del portafolio de servicios no financieros de Bancóldex. Esto con el objetivo de fortalecer las capacidades técnicas de los microempresarios que les permitan llevar de mejor manera sus negocios"/>
    <x v="2"/>
    <s v="Banco de Comercio Exterior S.A"/>
    <s v="Bancóldex"/>
    <s v="Comercio, Industria y Turismo"/>
    <x v="11"/>
    <d v="2021-01-03T00:00:00"/>
    <d v="2022-12-01T00:00:00"/>
    <n v="0"/>
    <n v="100"/>
    <n v="0"/>
    <n v="0"/>
    <n v="0"/>
  </r>
  <r>
    <n v="1663"/>
    <x v="0"/>
    <x v="41"/>
    <s v="Política Nacional de Inclusión y Educación económica y Financiera"/>
    <s v="No aplica"/>
    <s v="No aplica"/>
    <s v="2.28"/>
    <s v="Coordinar el desarrollo de un proyecto que permita mejorar la educación financiera de las mipymes a través de un piloto que utilice la metodología de diarios financieros. Esto tiene el objetivo final de entender mejor el comportamiento de las mipymes para poder tomar mejores decisiones de política sobre este grupo poblacional."/>
    <x v="2"/>
    <s v="Departamento Nacional de Planeación"/>
    <s v="DNP"/>
    <s v="Planeación"/>
    <x v="9"/>
    <d v="2021-01-01T00:00:00"/>
    <d v="2022-08-31T00:00:00"/>
    <n v="0"/>
    <n v="100"/>
    <n v="0"/>
    <n v="0"/>
    <n v="0"/>
  </r>
  <r>
    <n v="1664"/>
    <x v="0"/>
    <x v="41"/>
    <s v="Política Nacional de Inclusión y Educación económica y Financiera"/>
    <s v="No aplica"/>
    <s v="No aplica"/>
    <s v="2.29"/>
    <s v="Mejorar la experiencia del usuario en el simulador de tarifas de la SFC a través de mejoras en la interfaz de manera que sean entendible y fácil de utilizar."/>
    <x v="1"/>
    <s v="Superintendencia Financiera de Colombia"/>
    <s v="Superfinanciera"/>
    <s v="Hacienda y Crédito Público"/>
    <x v="2"/>
    <d v="2022-01-01T00:00:00"/>
    <d v="2025-12-01T00:00:00"/>
    <n v="0"/>
    <n v="100"/>
    <n v="0"/>
    <n v="0"/>
    <n v="0"/>
  </r>
  <r>
    <n v="1665"/>
    <x v="0"/>
    <x v="41"/>
    <s v="Política Nacional de Inclusión y Educación económica y Financiera"/>
    <s v="No aplica"/>
    <s v="No aplica"/>
    <s v="2.30"/>
    <s v="Incluir la oferta de productos fintech y charlas de protección al consumidor dirigidas por la Superintendencia de Industria y Comercio en las ruedas financieras que organiza Banca de las Oportunidades. Esto promoverá el conocimiento y entendimiento sobre los productos fintech y facilitará la comunicación entre los supervisores y las personas y empresas logrando que esta sea más clara."/>
    <x v="2"/>
    <s v="Ministerio de Hacienda y Crédito Público"/>
    <s v="MinHacienda"/>
    <s v="Hacienda y Crédito Público"/>
    <x v="2"/>
    <d v="2021-07-01T00:00:00"/>
    <d v="2022-12-01T00:00:00"/>
    <n v="0"/>
    <n v="100"/>
    <n v="0"/>
    <n v="0"/>
    <n v="0"/>
  </r>
  <r>
    <n v="1666"/>
    <x v="0"/>
    <x v="41"/>
    <s v="Política Nacional de Inclusión y Educación económica y Financiera"/>
    <s v="No aplica"/>
    <s v="No aplica"/>
    <s v="2.31"/>
    <s v="Elevar a estándares internacionales los programas de supervisión del riesgo de conductas de sistema financiero para mejorar la protección al consumidor financiero, esto se realizará a través del establecimiento de lineamientos que permitan el cumplimiento y asistencia en el desarrollo de las responsabilidades establecidas en el Decreto 2555 de 2010, la Ley 1328 de 2009 y demás normativa aplicable en esta materia. Lo anterior con el fin de mantener la protección al consumidor en un entorno innovador"/>
    <x v="0"/>
    <s v="Superintendencia Financiera de Colombia"/>
    <s v="Superfinanciera"/>
    <s v="Hacienda y Crédito Público"/>
    <x v="2"/>
    <d v="2021-01-01T00:00:00"/>
    <d v="2022-12-01T00:00:00"/>
    <n v="0"/>
    <n v="100"/>
    <n v="0"/>
    <n v="0"/>
    <n v="0"/>
  </r>
  <r>
    <n v="1667"/>
    <x v="0"/>
    <x v="41"/>
    <s v="Política Nacional de Inclusión y Educación económica y Financiera"/>
    <s v="No aplica"/>
    <s v="No aplica"/>
    <s v="2.32"/>
    <s v="Crear reportes de información sobre costos de productos de captación y colocación, para los consumidores financieros de las entidades de la economía solidaria que prestan servicios financieros. Estos reportes de información se realizarán con una periodicidad trimestral (Marzo, Junio, Septiembre y Diciembre). Estos reportes permitirán medir avances y retos de la actividad financiera del sector solidario y en consecuencia, una mejor toma de decisiones de política."/>
    <x v="0"/>
    <s v="Superintendencia de Economía Solidaria"/>
    <s v="Supersolidaria"/>
    <s v="Hacienda y Crédito Público"/>
    <x v="2"/>
    <d v="2021-01-01T00:00:00"/>
    <d v="2024-06-30T00:00:00"/>
    <n v="0"/>
    <n v="16"/>
    <n v="0"/>
    <n v="0"/>
    <n v="0"/>
  </r>
  <r>
    <n v="1668"/>
    <x v="0"/>
    <x v="41"/>
    <s v="Política Nacional de Inclusión y Educación económica y Financiera"/>
    <s v="No aplica"/>
    <s v="No aplica"/>
    <s v="2.33"/>
    <s v="Ajustar la circular jurídica y actualizar la guía de buen gobierno cooperativo para mejorar las políticas, guías e instrucciones sobre la implementación de Códigos de buen gobierno cooperativo de acuerdo con los criterios establecidos en el Decreto 962 de 2018 (incorporado en el Título 11 a la Parte 11 del Libro 2 del Decreto 1068 de 2015, Decreto Único Reglamentario del Sector Hacienda y Crédito Público)."/>
    <x v="0"/>
    <s v="Superintendencia de Economía Solidaria"/>
    <s v="Supersolidaria"/>
    <s v="Hacienda y Crédito Público"/>
    <x v="2"/>
    <d v="2021-10-01T00:00:00"/>
    <d v="2022-06-30T00:00:00"/>
    <n v="0"/>
    <n v="100"/>
    <n v="0"/>
    <n v="0"/>
    <n v="0"/>
  </r>
  <r>
    <n v="1669"/>
    <x v="0"/>
    <x v="41"/>
    <s v="Política Nacional de Inclusión y Educación económica y Financiera"/>
    <s v="No aplica"/>
    <s v="No aplica"/>
    <s v="2.34"/>
    <s v="Implementar la supervisión basada en riesgos con el objetivo de mejorar la gestión de riesgos de las entidades de la economía solidaria que prestan servicios financieros y sus capacidades y la prestación de servicios a la población."/>
    <x v="2"/>
    <s v="Superintendencia de Economía Solidaria"/>
    <s v="Supersolidaria"/>
    <s v="Hacienda y Crédito Público"/>
    <x v="2"/>
    <d v="2021-10-01T00:00:00"/>
    <d v="2025-12-31T00:00:00"/>
    <n v="0"/>
    <n v="100"/>
    <n v="0"/>
    <n v="0"/>
    <n v="0"/>
  </r>
  <r>
    <n v="1670"/>
    <x v="0"/>
    <x v="41"/>
    <s v="Política Nacional de Inclusión y Educación económica y Financiera"/>
    <s v="No aplica"/>
    <s v="No aplica"/>
    <s v="2.35"/>
    <s v="Crear reportes de información respecto de las causas de sanción impuestas por la Delegatura de Protección al Consumidor de la SIC y las sentencias condenatorias proferidas por la Delegatura de Asuntos Jurisdiccionales de la SIC, en materia de protección al consumidor, relacionados con servicios financieros del sector solidario. Estos reportes permitirán medir avances y retos de la actividad financiera del sector solidario, y en consecuencia, una mejor toma de decisiones de política."/>
    <x v="0"/>
    <s v="Superintendencia de Industria y Comercio"/>
    <s v="SIC"/>
    <s v="Comercio, Industria y Turismo"/>
    <x v="11"/>
    <d v="2021-01-01T00:00:00"/>
    <d v="2024-12-31T00:00:00"/>
    <n v="0"/>
    <n v="8"/>
    <n v="0"/>
    <n v="0"/>
    <n v="0"/>
  </r>
  <r>
    <n v="1671"/>
    <x v="0"/>
    <x v="41"/>
    <s v="Política Nacional de Inclusión y Educación económica y Financiera"/>
    <s v="No aplica"/>
    <s v="No aplica"/>
    <s v="3.1"/>
    <s v="Vincular la autenticación digital, como servicio ciudadano digital base, en el trámite definido por el Departamento de Prosperidad Social, en el marco de la implementación de los servicios ciudadanos digitales, para mitigar el fraude en la entrega de estos servicios, garantizar la vinculación efectiva de población vulnerable en programas sociales y disminuir la atomización de recursos públicos."/>
    <x v="0"/>
    <s v="Ministerio de Tecnologías de la Información y las Comunicaciones"/>
    <s v="MinTIC"/>
    <s v="Tecnologías de la Información y las Comunicaciones"/>
    <x v="18"/>
    <d v="2020-10-01T00:00:00"/>
    <d v="2022-12-31T00:00:00"/>
    <n v="30"/>
    <n v="100"/>
    <n v="0"/>
    <n v="0"/>
    <n v="0"/>
  </r>
  <r>
    <n v="1672"/>
    <x v="0"/>
    <x v="41"/>
    <s v="Política Nacional de Inclusión y Educación económica y Financiera"/>
    <s v="No aplica"/>
    <s v="No aplica"/>
    <s v="3.2"/>
    <s v="Identificar aspectos sobre la portabilidad de cuentas, entre ellos, buenas prácticas internacionales, el impacto de su implementación para los actores del mercado y los ajustes normativos requeridos si se decidiera implementar en Colombia, lo anterior con el fin de mejorar el servicio al cliente financiero y de incentivar la competencia."/>
    <x v="0"/>
    <s v="Unidad de Proyección Normativa y Estudios de Regulación Financiera"/>
    <s v="URF"/>
    <s v="Hacienda y Crédito Público"/>
    <x v="2"/>
    <d v="2021-01-01T00:00:00"/>
    <d v="2021-12-31T00:00:00"/>
    <n v="0"/>
    <n v="100"/>
    <n v="0"/>
    <n v="0"/>
    <n v="0"/>
  </r>
  <r>
    <n v="1673"/>
    <x v="0"/>
    <x v="41"/>
    <s v="Política Nacional de Inclusión y Educación económica y Financiera"/>
    <s v="No aplica"/>
    <s v="No aplica"/>
    <s v="3.3"/>
    <s v="Identificar, a través de un estudio, los ajustes normativos que se deben realizar para la implementación de la banca abierta (open banking) en Colombia, según el marco normativo vigente."/>
    <x v="0"/>
    <s v="Unidad de Proyección Normativa y Estudios de Regulación Financiera"/>
    <s v="URF"/>
    <s v="Hacienda y Crédito Público"/>
    <x v="2"/>
    <d v="2021-01-01T00:00:00"/>
    <d v="2022-12-01T00:00:00"/>
    <n v="0"/>
    <n v="100"/>
    <n v="0"/>
    <n v="0"/>
    <n v="0"/>
  </r>
  <r>
    <n v="1674"/>
    <x v="0"/>
    <x v="41"/>
    <s v="Política Nacional de Inclusión y Educación económica y Financiera"/>
    <s v="No aplica"/>
    <s v="No aplica"/>
    <s v="3.4"/>
    <s v="Crear un Grupo de Sistemas de Pagos para coordinar los temas de los Sistemas de Pagos. Este grupo apoyará, entre otras, la implementación del decreto que modifica la regulación relacionada con el Sistema de Pagos de Bajo Valor, formulando acciones concretas para aumentar el impacto de esta normatividad."/>
    <x v="0"/>
    <s v="Unidad de Proyección Normativa y Estudios de Regulación Financiera"/>
    <s v="URF"/>
    <s v="Hacienda y Crédito Público"/>
    <x v="2"/>
    <d v="2021-08-01T00:00:00"/>
    <d v="2021-12-01T00:00:00"/>
    <n v="0"/>
    <n v="100"/>
    <n v="0"/>
    <n v="0"/>
    <n v="0"/>
  </r>
  <r>
    <n v="1675"/>
    <x v="0"/>
    <x v="41"/>
    <s v="Política Nacional de Inclusión y Educación económica y Financiera"/>
    <s v="No aplica"/>
    <s v="No aplica"/>
    <s v="3.5"/>
    <s v="Revisar, a través de un estudio, los diferentes mecanismos que podrían ayudar a mejorar la competencia en el Sistema de Pagos de Bajo Valor."/>
    <x v="0"/>
    <s v="Departamento Nacional de Planeación"/>
    <s v="DNP"/>
    <s v="Planeación"/>
    <x v="9"/>
    <d v="2021-01-01T00:00:00"/>
    <d v="2022-12-31T00:00:00"/>
    <n v="0"/>
    <n v="100"/>
    <n v="0"/>
    <n v="0"/>
    <n v="0"/>
  </r>
  <r>
    <n v="1676"/>
    <x v="0"/>
    <x v="41"/>
    <s v="Política Nacional de Inclusión y Educación económica y Financiera"/>
    <s v="No aplica"/>
    <s v="No aplica"/>
    <s v="4.1"/>
    <s v="Crear, a través de la expedición de decreto reglamentario, la Comisión Intersectorial para la Inclusión y la Educación Económica y Financiera. Lo anterior con el fin de lograr una mejor articulación entre las entidades que participan en la política, así como mejorar la coordinación en la toma de decisiones de política y en la implementación y el seguimiento de las acciones propuestas en el presente documento Conpes y en las que se desarrollen a futuro."/>
    <x v="0"/>
    <s v="Ministerio de Hacienda y Crédito Público"/>
    <s v="MinHacienda"/>
    <s v="Hacienda y Crédito Público"/>
    <x v="2"/>
    <d v="2021-01-01T00:00:00"/>
    <d v="2021-06-30T00:00:00"/>
    <n v="0"/>
    <n v="100"/>
    <n v="0"/>
    <n v="0"/>
    <n v="0"/>
  </r>
  <r>
    <n v="1677"/>
    <x v="0"/>
    <x v="41"/>
    <s v="Política Nacional de Inclusión y Educación económica y Financiera"/>
    <s v="No aplica"/>
    <s v="No aplica"/>
    <s v="4.2"/>
    <s v="La Comisión Nacional de Crédito Agropecuario se articulará a la gobernanza de la inclusión y educación financiera propuesta en este documento, discutiendo una vez al año los lineamientos y recomendaciones, para lo cual la secretaría técnica presentará propuestas de implementación."/>
    <x v="0"/>
    <s v="Ministerio de Agricultura y Desarrollo Rural"/>
    <s v="MinAgricultura"/>
    <s v="Agropecuario, Pesquero y Desarrollo Rural"/>
    <x v="7"/>
    <d v="2021-12-01T00:00:00"/>
    <d v="2025-12-31T00:00:00"/>
    <n v="0"/>
    <n v="5"/>
    <n v="0"/>
    <n v="0"/>
    <n v="0"/>
  </r>
  <r>
    <n v="1678"/>
    <x v="0"/>
    <x v="41"/>
    <s v="Política Nacional de Inclusión y Educación económica y Financiera"/>
    <s v="No aplica"/>
    <s v="No aplica"/>
    <s v="4.3"/>
    <s v="Analizar la manera de hacer más eficiente y articulada la oferta pública de instrumentos destinados a mejorar la inclusión financiera. Esto se realizará a través de la implementación de la metodología ArCo, en el marco de la Comisión Intersectorial de Inclusión Financiera"/>
    <x v="0"/>
    <s v="Departamento Nacional de Planeación"/>
    <s v="DNP"/>
    <s v="Planeación"/>
    <x v="9"/>
    <d v="2021-06-01T00:00:00"/>
    <d v="2025-06-01T00:00:00"/>
    <n v="0"/>
    <n v="100"/>
    <n v="0"/>
    <n v="0"/>
    <n v="0"/>
  </r>
  <r>
    <n v="1679"/>
    <x v="0"/>
    <x v="41"/>
    <s v="Política Nacional de Inclusión y Educación económica y Financiera"/>
    <s v="No aplica"/>
    <s v="No aplica"/>
    <s v="4.4"/>
    <s v="Revisar el efecto que tiene el Gravamen a los Movimientos Financieros (4x1000) sobre el uso de productos financieros para personas y mipymes, en particular, sobre el uso de los depósitos de bajo monto. Lo anterior se realizará a través de un documento, el cual dará recomendaciones sobre el monto de exención, los desarrollos legislativos y las implicaciones fiscales al respecto."/>
    <x v="0"/>
    <s v="Ministerio de Hacienda y Crédito Público"/>
    <s v="MinHacienda"/>
    <s v="Hacienda y Crédito Público"/>
    <x v="2"/>
    <d v="2021-01-01T00:00:00"/>
    <d v="2021-12-31T00:00:00"/>
    <n v="0"/>
    <n v="100"/>
    <n v="0"/>
    <n v="0"/>
    <n v="0"/>
  </r>
  <r>
    <n v="1680"/>
    <x v="0"/>
    <x v="41"/>
    <s v="Política Nacional de Inclusión y Educación económica y Financiera"/>
    <s v="No aplica"/>
    <s v="No aplica"/>
    <s v="4.5"/>
    <s v="Diseñar una medición estandarizada de salud o bienestar financiero a partir de los datos de inclusión financiera que maneja Banca de las Oportunidades. Esta medición será complementaria a las medidas de acceso, uso y calidad y permitirá hacerles seguimiento a estos cuatro componentes de la inclusión financiera."/>
    <x v="0"/>
    <s v="Ministerio de Hacienda y Crédito Público"/>
    <s v="MinHacienda"/>
    <s v="Hacienda y Crédito Público"/>
    <x v="2"/>
    <d v="2022-06-01T00:00:00"/>
    <d v="2023-03-01T00:00:00"/>
    <n v="0"/>
    <n v="100"/>
    <n v="0"/>
    <n v="0"/>
    <n v="0"/>
  </r>
  <r>
    <n v="1681"/>
    <x v="0"/>
    <x v="41"/>
    <s v="Política Nacional de Inclusión y Educación económica y Financiera"/>
    <s v="No aplica"/>
    <s v="No aplica"/>
    <s v="4.6"/>
    <s v="Realizar una evaluación técnica de viabilidad presupuestal y de la relevancia de implementar un módulo de educación e inclusión financiera en encuestas de hogares que se realizan actualmente, con el fin de contar con información con la periodicidad y representatividad necesaria, para realizar el monitoreo y seguimiento a la evolución de la situación de educación e inclusión financiera en Colombia"/>
    <x v="0"/>
    <s v="Departamento Administrativo Nacional de Estadística"/>
    <s v="DANE"/>
    <s v="Estadísticas"/>
    <x v="14"/>
    <d v="2021-01-01T00:00:00"/>
    <d v="2021-12-01T00:00:00"/>
    <n v="0"/>
    <n v="100"/>
    <n v="0"/>
    <n v="0"/>
    <n v="0"/>
  </r>
  <r>
    <n v="1682"/>
    <x v="0"/>
    <x v="41"/>
    <s v="Política Nacional de Inclusión y Educación económica y Financiera"/>
    <s v="No aplica"/>
    <s v="No aplica"/>
    <s v="4.7"/>
    <s v="Expedir un decreto reglamentario para definir la organización y funcionamiento de la Comisión Nacional de Crédito Agropecuario, conforme el Decreto-Ley 2371 de 2015, el cual tendrá en cuenta las directrices del Consejo Nacional de Política Económica y Social."/>
    <x v="0"/>
    <s v="Ministerio de Agricultura y Desarrollo Rural"/>
    <s v="MinAgricultura"/>
    <s v="Agropecuario, Pesquero y Desarrollo Rural"/>
    <x v="7"/>
    <d v="2021-01-01T00:00:00"/>
    <d v="2021-12-01T00:00:00"/>
    <n v="0"/>
    <n v="100"/>
    <n v="0"/>
    <n v="0"/>
    <n v="0"/>
  </r>
  <r>
    <n v="1683"/>
    <x v="0"/>
    <x v="42"/>
    <s v="Estrategia para el Fortalecimiento de la Gobernanza en el Sistema de Administración del Territorio"/>
    <s v="No aplica"/>
    <s v="No aplica"/>
    <s v="1.1 "/>
    <s v="Definir los lineamientos para la construcción de un inventario oficial de objetos territoriales que constituyen derechos, restricciones y responsabilidades."/>
    <x v="0"/>
    <s v="Instituto Geográfico Agustín Codazzi"/>
    <s v="IGAC"/>
    <s v="Estadísticas"/>
    <x v="14"/>
    <d v="2021-01-15T00:00:00"/>
    <d v="2021-03-30T00:00:00"/>
    <n v="0"/>
    <n v="100"/>
    <n v="0"/>
    <n v="0"/>
    <n v="0"/>
  </r>
  <r>
    <n v="1684"/>
    <x v="0"/>
    <x v="42"/>
    <s v="Estrategia para el Fortalecimiento de la Gobernanza en el Sistema de Administración del Territorio"/>
    <s v="No aplica"/>
    <s v="No aplica"/>
    <s v="1.2 "/>
    <s v="Realizar el inventario y priorización de los objetos territoriales que constituyen derechos, restricciones y responsabilidades."/>
    <x v="0"/>
    <s v="Instituto Geográfico Agustín Codazzi"/>
    <s v="IGAC"/>
    <s v="Estadísticas"/>
    <x v="14"/>
    <d v="2021-01-15T00:00:00"/>
    <d v="2022-12-31T00:00:00"/>
    <n v="0"/>
    <n v="100"/>
    <n v="0"/>
    <n v="0"/>
    <n v="0"/>
  </r>
  <r>
    <n v="1685"/>
    <x v="0"/>
    <x v="42"/>
    <s v="Estrategia para el Fortalecimiento de la Gobernanza en el Sistema de Administración del Territorio"/>
    <s v="No aplica"/>
    <s v="No aplica"/>
    <s v="1.3 "/>
    <s v="Establecer una metodología para la definición de modelos extendidos LADM_COL y la caracterización de los objetos territoriales que constituyen derechos, restricciones y responsabilidades."/>
    <x v="0"/>
    <s v="Instituto Geográfico Agustín Codazzi"/>
    <s v="IGAC"/>
    <s v="Estadísticas"/>
    <x v="14"/>
    <d v="2021-02-01T00:00:00"/>
    <d v="2021-12-31T00:00:00"/>
    <n v="0"/>
    <n v="100"/>
    <n v="0"/>
    <n v="0"/>
    <n v="0"/>
  </r>
  <r>
    <n v="1686"/>
    <x v="0"/>
    <x v="42"/>
    <s v="Estrategia para el Fortalecimiento de la Gobernanza en el Sistema de Administración del Territorio"/>
    <s v="No aplica"/>
    <s v="No aplica"/>
    <s v="1.4 "/>
    <s v="Realizar el seguimiento a la implementación de los modelos extendidos de los objetos territoriales fundamentales para la administración del territorio."/>
    <x v="0"/>
    <s v="Departamento Nacional de Planeación"/>
    <s v="DNP"/>
    <s v="Planeación"/>
    <x v="9"/>
    <d v="2022-02-02T00:00:00"/>
    <d v="2024-12-31T00:00:00"/>
    <n v="0"/>
    <n v="3"/>
    <n v="0"/>
    <n v="0"/>
    <n v="0"/>
  </r>
  <r>
    <n v="1687"/>
    <x v="0"/>
    <x v="42"/>
    <s v="Estrategia para el Fortalecimiento de la Gobernanza en el Sistema de Administración del Territorio"/>
    <s v="No aplica"/>
    <s v="No aplica"/>
    <s v="1.5 "/>
    <s v="Implementar estándares técnicos para objetos territoriales que constituyen derechos, restricciones y responsabilidades."/>
    <x v="0"/>
    <s v="Instituto Geográfico Agustín Codazzi"/>
    <s v="IGAC"/>
    <s v="Estadísticas"/>
    <x v="14"/>
    <d v="2022-02-01T00:00:00"/>
    <d v="2024-12-31T00:00:00"/>
    <n v="0"/>
    <n v="50"/>
    <n v="0"/>
    <n v="0"/>
    <n v="0"/>
  </r>
  <r>
    <n v="1688"/>
    <x v="0"/>
    <x v="42"/>
    <s v="Estrategia para el Fortalecimiento de la Gobernanza en el Sistema de Administración del Territorio"/>
    <s v="No aplica"/>
    <s v="No aplica"/>
    <s v="1.6 "/>
    <s v="Acompañar técnicamente a las entidades productoras de información de los objetos territoriales que constituyen derechos, restricciones y responsabilidades en el proceso de implementación de estándares técnicos."/>
    <x v="0"/>
    <s v="Instituto Geográfico Agustín Codazzi"/>
    <s v="IGAC"/>
    <s v="Estadísticas"/>
    <x v="14"/>
    <d v="2022-01-01T00:00:00"/>
    <d v="2024-12-31T00:00:00"/>
    <n v="0"/>
    <n v="3"/>
    <n v="0"/>
    <n v="0"/>
    <n v="0"/>
  </r>
  <r>
    <n v="1689"/>
    <x v="0"/>
    <x v="42"/>
    <s v="Estrategia para el Fortalecimiento de la Gobernanza en el Sistema de Administración del Territorio"/>
    <s v="No aplica"/>
    <s v="No aplica"/>
    <s v="1.7 "/>
    <s v="Publicar y disponer, servicios digitales, de los objetos territoriales priorizados que constituyen derechos, restricciones y responsabilidades."/>
    <x v="0"/>
    <s v="Instituto Geográfico Agustín Codazzi"/>
    <s v="IGAC"/>
    <s v="Estadísticas"/>
    <x v="14"/>
    <d v="2023-02-01T00:00:00"/>
    <d v="2024-12-31T00:00:00"/>
    <n v="0"/>
    <n v="50"/>
    <n v="0"/>
    <n v="0"/>
    <n v="0"/>
  </r>
  <r>
    <n v="1690"/>
    <x v="0"/>
    <x v="42"/>
    <s v="Estrategia para el Fortalecimiento de la Gobernanza en el Sistema de Administración del Territorio"/>
    <s v="No aplica"/>
    <s v="No aplica"/>
    <s v="2.1 "/>
    <s v="Desarrollar la propuesta de estandarización y optimización de trámites al ciudadano relacionados con la administración del territorio."/>
    <x v="0"/>
    <s v="Departamento Administrativo de la Función Pública"/>
    <s v="DAFP"/>
    <s v="Función Pública"/>
    <x v="20"/>
    <d v="2020-11-01T00:00:00"/>
    <d v="2022-07-31T00:00:00"/>
    <n v="10"/>
    <n v="100"/>
    <n v="0"/>
    <n v="0"/>
    <n v="0"/>
  </r>
  <r>
    <n v="1691"/>
    <x v="0"/>
    <x v="42"/>
    <s v="Estrategia para el Fortalecimiento de la Gobernanza en el Sistema de Administración del Territorio"/>
    <s v="No aplica"/>
    <s v="No aplica"/>
    <s v="2.2"/>
    <s v="Acompañar la adopción o implementación de la propuesta de estandarización y optimización de trámites al ciudadano relacionados con la administración del territorio."/>
    <x v="0"/>
    <s v="Departamento Administrativo de la Función Pública"/>
    <s v="DAFP"/>
    <s v="Función Pública"/>
    <x v="20"/>
    <d v="2022-02-01T00:00:00"/>
    <d v="2024-12-31T00:00:00"/>
    <n v="0"/>
    <n v="5"/>
    <n v="0"/>
    <n v="0"/>
    <n v="0"/>
  </r>
  <r>
    <n v="1692"/>
    <x v="0"/>
    <x v="42"/>
    <s v="Estrategia para el Fortalecimiento de la Gobernanza en el Sistema de Administración del Territorio"/>
    <s v="No aplica"/>
    <s v="No aplica"/>
    <s v="2.3 "/>
    <s v="Definir los lineamientos y criterios para una ventanilla integrada para la consulta y gestión de información sobre la administración del territorio, que también estará integrada al portal único del Estado."/>
    <x v="0"/>
    <s v="Departamento Administrativo Nacional de Estadística"/>
    <s v="DANE"/>
    <s v="Estadísticas"/>
    <x v="14"/>
    <d v="2021-02-02T00:00:00"/>
    <d v="2021-11-12T00:00:00"/>
    <n v="0"/>
    <n v="100"/>
    <n v="0"/>
    <n v="0"/>
    <n v="0"/>
  </r>
  <r>
    <n v="1693"/>
    <x v="0"/>
    <x v="42"/>
    <s v="Estrategia para el Fortalecimiento de la Gobernanza en el Sistema de Administración del Territorio"/>
    <s v="No aplica"/>
    <s v="No aplica"/>
    <s v="2.4 "/>
    <s v="Diseñar una estrategia de mecanismos colaborativos para el mantenimiento, disposición y análisis de la información del territorio a través de una ventanilla integrada."/>
    <x v="0"/>
    <s v="Departamento Administrativo Nacional de Estadística"/>
    <s v="DANE"/>
    <s v="Estadísticas"/>
    <x v="14"/>
    <d v="2021-02-02T00:00:00"/>
    <d v="2023-11-11T00:00:00"/>
    <n v="0"/>
    <n v="100"/>
    <n v="0"/>
    <n v="0"/>
    <n v="0"/>
  </r>
  <r>
    <n v="1694"/>
    <x v="0"/>
    <x v="42"/>
    <s v="Estrategia para el Fortalecimiento de la Gobernanza en el Sistema de Administración del Territorio"/>
    <s v="No aplica"/>
    <s v="No aplica"/>
    <s v="2.5 "/>
    <s v="Desarrollar insumos analíticos de medición y evaluación de capacidades territoriales en uso, análisis y explotación de la información relacionada con la administración del territorio."/>
    <x v="0"/>
    <s v="Departamento Nacional de Planeación"/>
    <s v="DNP"/>
    <s v="Planeación"/>
    <x v="9"/>
    <d v="2020-11-15T00:00:00"/>
    <d v="2021-12-31T00:00:00"/>
    <n v="30"/>
    <n v="100"/>
    <n v="0"/>
    <n v="0"/>
    <n v="0"/>
  </r>
  <r>
    <n v="1695"/>
    <x v="0"/>
    <x v="42"/>
    <s v="Estrategia para el Fortalecimiento de la Gobernanza en el Sistema de Administración del Territorio"/>
    <s v="No aplica"/>
    <s v="No aplica"/>
    <s v="2.6 "/>
    <s v="Desarrollar un programa de fortalecimiento de capacidad territorial en el uso, análisis y explotación de la información relacionada con la administración del territorio."/>
    <x v="0"/>
    <s v="Departamento Nacional de Planeación"/>
    <s v="DNP"/>
    <s v="Planeación"/>
    <x v="9"/>
    <d v="2021-05-01T00:00:00"/>
    <d v="2021-08-30T00:00:00"/>
    <n v="0"/>
    <n v="100"/>
    <n v="0"/>
    <n v="0"/>
    <n v="0"/>
  </r>
  <r>
    <n v="1696"/>
    <x v="0"/>
    <x v="42"/>
    <s v="Estrategia para el Fortalecimiento de la Gobernanza en el Sistema de Administración del Territorio"/>
    <s v="No aplica"/>
    <s v="No aplica"/>
    <s v="2.7 "/>
    <s v="Realizar el pilotaje del programa de fortalecimiento de capacidad territorial en el uso, análisis y explotación de la información relacionada con la administración del territorio."/>
    <x v="0"/>
    <s v="Departamento Nacional de Planeación"/>
    <s v="DNP"/>
    <s v="Planeación"/>
    <x v="9"/>
    <d v="2021-10-01T00:00:00"/>
    <d v="2022-03-30T00:00:00"/>
    <n v="0"/>
    <n v="50"/>
    <n v="0"/>
    <n v="0"/>
    <n v="0"/>
  </r>
  <r>
    <n v="1697"/>
    <x v="0"/>
    <x v="42"/>
    <s v="Estrategia para el Fortalecimiento de la Gobernanza en el Sistema de Administración del Territorio"/>
    <s v="No aplica"/>
    <s v="No aplica"/>
    <s v="2.8 "/>
    <s v="Implementar el programa de fortalecimiento de capacidad territorial en el uso, análisis y explotación de la información relacionada con la administración del territorio."/>
    <x v="0"/>
    <s v="Departamento Nacional de Planeación"/>
    <s v="DNP"/>
    <s v="Planeación"/>
    <x v="9"/>
    <d v="2022-06-01T00:00:00"/>
    <d v="2024-12-31T00:00:00"/>
    <n v="0"/>
    <n v="550"/>
    <n v="0"/>
    <n v="0"/>
    <n v="0"/>
  </r>
  <r>
    <n v="1698"/>
    <x v="0"/>
    <x v="42"/>
    <s v="Estrategia para el Fortalecimiento de la Gobernanza en el Sistema de Administración del Territorio"/>
    <s v="No aplica"/>
    <s v="No aplica"/>
    <s v="3.1 "/>
    <s v="Mapear los actores e instancias de decisión que hacen parte de la administración del territorio, tanto en el nivel nacional como territorial."/>
    <x v="0"/>
    <s v="Ministerio de Vivienda, Ciudad y Territorio"/>
    <s v="MinVivienda"/>
    <s v="Vivienda, Ciudad y Territorio"/>
    <x v="6"/>
    <d v="2021-02-01T00:00:00"/>
    <d v="2021-12-31T00:00:00"/>
    <n v="0"/>
    <n v="100"/>
    <n v="0"/>
    <n v="0"/>
    <n v="0"/>
  </r>
  <r>
    <n v="1699"/>
    <x v="0"/>
    <x v="42"/>
    <s v="Estrategia para el Fortalecimiento de la Gobernanza en el Sistema de Administración del Territorio"/>
    <s v="No aplica"/>
    <s v="No aplica"/>
    <s v="3.2 "/>
    <s v="Caracterizar el modelo de operación actual del SAT con el fin de visualizar los propósitos de las diferentes entidades con respecto al SAT, interacciones, beneficiarios, canales de atención, recursos, procesos, aliados, fuentes de financiación y resultados."/>
    <x v="0"/>
    <s v="Departamento Administrativo de la Función Pública"/>
    <s v="DAFP"/>
    <s v="Función Pública"/>
    <x v="20"/>
    <d v="2022-02-01T00:00:00"/>
    <d v="2022-12-30T00:00:00"/>
    <n v="0"/>
    <n v="100"/>
    <n v="0"/>
    <n v="0"/>
    <n v="0"/>
  </r>
  <r>
    <n v="1700"/>
    <x v="0"/>
    <x v="42"/>
    <s v="Estrategia para el Fortalecimiento de la Gobernanza en el Sistema de Administración del Territorio"/>
    <s v="No aplica"/>
    <s v="No aplica"/>
    <s v="3.3 "/>
    <s v="Caracterizar los mecanismos actuales de resolución de conflictos entre los derechos, restricciones y responsabilidades relacionados con la administración del territorio."/>
    <x v="0"/>
    <s v="Ministerio de Vivienda, Ciudad y Territorio"/>
    <s v="MinVivienda"/>
    <s v="Vivienda, Ciudad y Territorio"/>
    <x v="6"/>
    <d v="2022-02-01T00:00:00"/>
    <d v="2022-11-30T00:00:00"/>
    <n v="0"/>
    <n v="100"/>
    <n v="0"/>
    <n v="0"/>
    <n v="0"/>
  </r>
  <r>
    <n v="1701"/>
    <x v="0"/>
    <x v="42"/>
    <s v="Estrategia para el Fortalecimiento de la Gobernanza en el Sistema de Administración del Territorio"/>
    <s v="No aplica"/>
    <s v="No aplica"/>
    <s v="3.4 "/>
    <s v="Identificar oportunidades de optimización del modelo de operación actual del SAT."/>
    <x v="0"/>
    <s v="Ministerio de Vivienda, Ciudad y Territorio"/>
    <s v="MinVivienda"/>
    <s v="Vivienda, Ciudad y Territorio"/>
    <x v="6"/>
    <d v="2022-02-01T00:00:00"/>
    <d v="2022-11-30T00:00:00"/>
    <n v="0"/>
    <n v="100"/>
    <n v="0"/>
    <n v="0"/>
    <n v="0"/>
  </r>
  <r>
    <n v="1702"/>
    <x v="0"/>
    <x v="42"/>
    <s v="Estrategia para el Fortalecimiento de la Gobernanza en el Sistema de Administración del Territorio"/>
    <s v="No aplica"/>
    <s v="No aplica"/>
    <s v="3.5 "/>
    <s v="Desarrollar una propuesta para formalización del SAT."/>
    <x v="0"/>
    <s v="Departamento Administrativo de la Función Pública"/>
    <s v="DAFP"/>
    <s v="Función Pública"/>
    <x v="20"/>
    <d v="2023-06-01T00:00:00"/>
    <d v="2023-12-31T00:00:00"/>
    <n v="0"/>
    <n v="100"/>
    <n v="0"/>
    <n v="0"/>
    <n v="0"/>
  </r>
  <r>
    <n v="1703"/>
    <x v="0"/>
    <x v="42"/>
    <s v="Estrategia para el Fortalecimiento de la Gobernanza en el Sistema de Administración del Territorio"/>
    <s v="No aplica"/>
    <s v="No aplica"/>
    <s v="3.6 "/>
    <s v="Desarrollar una estrategia para la apropiación de la administración del territorio en los niveles territoriales."/>
    <x v="0"/>
    <s v="Ministerio de Vivienda, Ciudad y Territorio"/>
    <s v="MinVivienda"/>
    <s v="Vivienda, Ciudad y Territorio"/>
    <x v="6"/>
    <d v="2024-02-01T00:00:00"/>
    <d v="2024-07-31T00:00:00"/>
    <n v="0"/>
    <n v="100"/>
    <n v="0"/>
    <n v="0"/>
    <n v="0"/>
  </r>
  <r>
    <n v="1704"/>
    <x v="0"/>
    <x v="43"/>
    <s v="Política Nacional de Información de Gestión Financiera Pública"/>
    <s v="No aplica"/>
    <s v="No aplica"/>
    <s v="1.1"/>
    <s v="Reglamentar la estructura institucional del Sistema Integrado de Gestión Financiera Pública (SIGFP), mediante la creación de la Comisión Intersectorial de Información para la Gestión Financiera Pública, para contar con una instancia de orientación superior, coordinación y armonización de los subsistemas que producen información para la Gestión Financiera Pública (GFP)."/>
    <x v="0"/>
    <s v="Ministerio de Hacienda y Crédito Público"/>
    <s v="MinHacienda"/>
    <s v="Hacienda y Crédito Público"/>
    <x v="2"/>
    <d v="2020-11-01T00:00:00"/>
    <d v="2020-12-31T00:00:00"/>
    <n v="1"/>
    <n v="1"/>
    <n v="0"/>
    <n v="0"/>
    <n v="0"/>
  </r>
  <r>
    <n v="1705"/>
    <x v="0"/>
    <x v="43"/>
    <s v="Política Nacional de Información de Gestión Financiera Pública"/>
    <s v="No aplica"/>
    <s v="No aplica"/>
    <s v="1.2"/>
    <s v="Elaborar e implementar el plan operativo del SIGFP en lo relacionado con el subsistema de programación fiscal y presupuesto,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s v="MinHacienda"/>
    <s v="Hacienda y Crédito Público"/>
    <x v="2"/>
    <d v="2021-07-01T00:00:00"/>
    <d v="2024-12-31T00:00:00"/>
    <n v="0"/>
    <n v="100"/>
    <n v="0"/>
    <n v="0"/>
    <n v="0"/>
  </r>
  <r>
    <n v="1706"/>
    <x v="0"/>
    <x v="43"/>
    <s v="Política Nacional de Información de Gestión Financiera Pública"/>
    <s v="No aplica"/>
    <s v="No aplica"/>
    <s v="1.3"/>
    <s v="Elaborar e implementar el plan operativo del SIGFP en lo relacionado con el subsistema de contabilidad, para que las entidades del orden nacional adopten mejores prácticas vigentes, procurando que, en la construcción de las metodologías, los procedimientos y las soluciones informáticas, se atiendan los requerimientos conjuntos de los demás subsistemas."/>
    <x v="0"/>
    <s v="Contaduría General de la Nación"/>
    <s v="CGN"/>
    <s v="Hacienda y Crédito Público"/>
    <x v="2"/>
    <d v="2021-07-01T00:00:00"/>
    <d v="2024-12-31T00:00:00"/>
    <n v="0"/>
    <n v="100"/>
    <n v="0"/>
    <n v="0"/>
    <n v="0"/>
  </r>
  <r>
    <n v="1707"/>
    <x v="0"/>
    <x v="43"/>
    <s v="Política Nacional de Información de Gestión Financiera Pública"/>
    <s v="No aplica"/>
    <s v="No aplica"/>
    <s v="1.4"/>
    <s v="Elaborar e implementar el plan operativo del SIGFP en lo relacionado con el subsistema de tesoro,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s v="MinHacienda"/>
    <s v="Hacienda y Crédito Público"/>
    <x v="2"/>
    <d v="2021-07-01T00:00:00"/>
    <d v="2024-12-31T00:00:00"/>
    <n v="0"/>
    <n v="100"/>
    <n v="0"/>
    <n v="0"/>
    <n v="0"/>
  </r>
  <r>
    <n v="1708"/>
    <x v="0"/>
    <x v="43"/>
    <s v="Política Nacional de Información de Gestión Financiera Pública"/>
    <s v="No aplica"/>
    <s v="No aplica"/>
    <s v="1.5"/>
    <s v="Elaborar e implementar el plan operativo del SIGFP en lo relacionado con el subsistema de estadísticas de finanzas públicas,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s v="MinHacienda"/>
    <s v="Hacienda y Crédito Público"/>
    <x v="2"/>
    <d v="2021-07-01T00:00:00"/>
    <d v="2024-12-31T00:00:00"/>
    <n v="0"/>
    <n v="100"/>
    <n v="0"/>
    <n v="0"/>
    <n v="0"/>
  </r>
  <r>
    <n v="1709"/>
    <x v="0"/>
    <x v="43"/>
    <s v="Política Nacional de Información de Gestión Financiera Pública"/>
    <s v="No aplica"/>
    <s v="No aplica"/>
    <s v="1.6"/>
    <s v="Determinar y expedir los instrumentos normativos requeridos para la reforma a competencias del órgano rector del subsistema de programación fiscal y presupuest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s v="MinHacienda"/>
    <s v="Hacienda y Crédito Público"/>
    <x v="2"/>
    <d v="2021-07-01T00:00:00"/>
    <d v="2024-12-31T00:00:00"/>
    <n v="0"/>
    <n v="100"/>
    <n v="0"/>
    <n v="0"/>
    <n v="0"/>
  </r>
  <r>
    <n v="1710"/>
    <x v="0"/>
    <x v="43"/>
    <s v="Política Nacional de Información de Gestión Financiera Pública"/>
    <s v="No aplica"/>
    <s v="No aplica"/>
    <s v="1.7"/>
    <s v="Determinar y expedir los instrumentos normativos necesarios en el marco de las competencias como órgano rector de la Contabilidad Pública, que se requieran para la coordinación del SIGFP,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Contaduría General de la Nación"/>
    <s v="CGN"/>
    <s v="Hacienda y Crédito Público"/>
    <x v="2"/>
    <d v="2021-07-01T00:00:00"/>
    <d v="2024-12-31T00:00:00"/>
    <n v="0"/>
    <n v="100"/>
    <n v="0"/>
    <n v="0"/>
    <n v="0"/>
  </r>
  <r>
    <n v="1711"/>
    <x v="0"/>
    <x v="43"/>
    <s v="Política Nacional de Información de Gestión Financiera Pública"/>
    <s v="No aplica"/>
    <s v="No aplica"/>
    <s v="1.8"/>
    <s v="Determinar y expedir instrumentos normativos requeridos para la reforma a competencias del órgano rector del subsistema de tesor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s v="MinHacienda"/>
    <s v="Hacienda y Crédito Público"/>
    <x v="2"/>
    <d v="2021-07-01T00:00:00"/>
    <d v="2024-12-31T00:00:00"/>
    <n v="0"/>
    <n v="100"/>
    <n v="0"/>
    <n v="0"/>
    <n v="0"/>
  </r>
  <r>
    <n v="1712"/>
    <x v="0"/>
    <x v="43"/>
    <s v="Política Nacional de Información de Gestión Financiera Pública"/>
    <s v="No aplica"/>
    <s v="No aplica"/>
    <s v="1.9"/>
    <s v="Determinar y expedir instrumentos normativos requeridos para la reforma a competencias del órgano rector del subsistema de estadísticas de finanzas públicas,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s v="MinHacienda"/>
    <s v="Hacienda y Crédito Público"/>
    <x v="2"/>
    <d v="2021-07-01T00:00:00"/>
    <d v="2024-12-31T00:00:00"/>
    <n v="0"/>
    <n v="100"/>
    <n v="0"/>
    <n v="0"/>
    <n v="0"/>
  </r>
  <r>
    <n v="1713"/>
    <x v="0"/>
    <x v="43"/>
    <s v="Política Nacional de Información de Gestión Financiera Pública"/>
    <s v="No aplica"/>
    <s v="No aplica"/>
    <s v="1.10"/>
    <s v="Determinar y evaluar la necesidad de ajustes normativos a los subsistemas de soporte para cubrir las necesidades de la GFP y proceder a su expedición, con el fin de que los subsistemas de soporte se articulen de forma coordinada y ordenada con los subsistemas centrales del SIGFP."/>
    <x v="0"/>
    <s v="Ministerio de Hacienda y Crédito Público"/>
    <s v="MinHacienda"/>
    <s v="Hacienda y Crédito Público"/>
    <x v="2"/>
    <d v="2021-07-01T00:00:00"/>
    <d v="2024-12-31T00:00:00"/>
    <n v="0"/>
    <n v="100"/>
    <n v="0"/>
    <n v="0"/>
    <n v="0"/>
  </r>
  <r>
    <n v="1714"/>
    <x v="0"/>
    <x v="43"/>
    <s v="Política Nacional de Información de Gestión Financiera Pública"/>
    <s v="No aplica"/>
    <s v="No aplica"/>
    <s v="1.11"/>
    <s v="Formular una estrategia para el desarrollo normativo sobre el manejo de sistemas tecnológicos que soportan el flujo de información de la Gestión Financiera Pública (GFP), que responda a las características de cada subsistema y contemple la necesidad de interoperabilidad y articulación entre estos. Esto, para lograr que las decisiones respecto a los marcos conceptuales y metodológicos en los que se produce la información de GFP se generen de forma articulada, para reducir la duplicidad en los requerimientos de información sobre la GFP y para fortalecer la transparencia y credibilidad en los datos de GFP frente a la ciudadanía."/>
    <x v="0"/>
    <s v="Ministerio de Hacienda y Crédito Público"/>
    <s v="MinHacienda"/>
    <s v="Hacienda y Crédito Público"/>
    <x v="2"/>
    <d v="2021-07-01T00:00:00"/>
    <d v="2024-12-31T00:00:00"/>
    <n v="0"/>
    <n v="100"/>
    <n v="0"/>
    <n v="0"/>
    <n v="0"/>
  </r>
  <r>
    <n v="1715"/>
    <x v="0"/>
    <x v="43"/>
    <s v="Política Nacional de Información de Gestión Financiera Pública"/>
    <s v="No aplica"/>
    <s v="No aplica"/>
    <s v="1.12"/>
    <s v="Definir lineamientos para la adopción de un modelo de procesos y procedimientos de GFP acordes con la visión integral de la gestión y con el Modelo ajustado replicable de gestión financiera integrada en una entidad pública. Esto, con el fin de fortalecer la visión integral de la GFP en el quehacer de las entidades públicas, de manera que los arreglos institucionales al interior de estas se ajusten a esta visión."/>
    <x v="0"/>
    <s v="Ministerio de Hacienda y Crédito Público"/>
    <s v="MinHacienda"/>
    <s v="Hacienda y Crédito Público"/>
    <x v="2"/>
    <d v="2021-02-01T00:00:00"/>
    <d v="2024-12-31T00:00:00"/>
    <n v="0"/>
    <n v="100"/>
    <n v="0"/>
    <n v="0"/>
    <n v="0"/>
  </r>
  <r>
    <n v="1716"/>
    <x v="0"/>
    <x v="43"/>
    <s v="Política Nacional de Información de Gestión Financiera Pública"/>
    <s v="No aplica"/>
    <s v="No aplica"/>
    <s v="1.13"/>
    <s v="Capacitar a las unidades ejecutoras de entidades territoriales en materia de GFP, de acuerdo con las reformas que se implementen en el subsistema de programación fiscal y presupuesto, con el fin de fortalecer las capacidades de las entidades territoriales en materia de GFP, en la medida en que avance la reforma a sus procesos y procedimientos."/>
    <x v="0"/>
    <s v="Ministerio de Hacienda y Crédito Público"/>
    <s v="MinHacienda"/>
    <s v="Hacienda y Crédito Público"/>
    <x v="2"/>
    <d v="2021-07-01T00:00:00"/>
    <d v="2024-12-31T00:00:00"/>
    <n v="0"/>
    <n v="100"/>
    <n v="0"/>
    <n v="0"/>
    <n v="0"/>
  </r>
  <r>
    <n v="1717"/>
    <x v="0"/>
    <x v="43"/>
    <s v="Política Nacional de Información de Gestión Financiera Pública"/>
    <s v="No aplica"/>
    <s v="No aplica"/>
    <s v="1.14"/>
    <s v="Capacitar a las entidades territoriales sujetas al ámbito de aplicación del Régimen de Contabilidad Pública en materia de GFP, de acuerdo con las reformas que se implementen en el subsistema de contabilidad, con el fin de fortalecer las capacidades de las entidades territoriales en materia de GFP, en la medida en que avance la reforma a sus procesos y procedimientos."/>
    <x v="0"/>
    <s v="Contaduría General de la Nación"/>
    <s v="CGN"/>
    <s v="Hacienda y Crédito Público"/>
    <x v="2"/>
    <d v="2021-07-01T00:00:00"/>
    <d v="2024-12-31T00:00:00"/>
    <n v="0"/>
    <n v="100"/>
    <n v="0"/>
    <n v="0"/>
    <n v="0"/>
  </r>
  <r>
    <n v="1718"/>
    <x v="0"/>
    <x v="43"/>
    <s v="Política Nacional de Información de Gestión Financiera Pública"/>
    <s v="No aplica"/>
    <s v="No aplica"/>
    <s v="1.15"/>
    <s v="Capacitar a las unidades ejecutoras de entidades territoriales en materia de GFP, de acuerdo con las reformas que se implementen en el subsistema de tesoro, con el fin de fortalecer las capacidades de las entidades territoriales en materia de GFP, en la medida en que avance la reforma a sus procesos y procedimientos."/>
    <x v="0"/>
    <s v="Ministerio de Hacienda y Crédito Público"/>
    <s v="MinHacienda"/>
    <s v="Hacienda y Crédito Público"/>
    <x v="2"/>
    <d v="2021-07-01T00:00:00"/>
    <d v="2024-12-31T00:00:00"/>
    <n v="0"/>
    <n v="100"/>
    <n v="0"/>
    <n v="0"/>
    <n v="0"/>
  </r>
  <r>
    <n v="1719"/>
    <x v="0"/>
    <x v="43"/>
    <s v="Política Nacional de Información de Gestión Financiera Pública"/>
    <s v="No aplica"/>
    <s v="No aplica"/>
    <s v="1.16"/>
    <s v="Capacitar a las unidades ejecutoras de entidades territoriales en materia de GFP, de acuerdo con las reformas que se implementen en el subsistema de estadísticas de finanzas públicas, con el fin de fortalecer las capacidades de las entidades territoriales en materia de GFP, en la medida en que avance la reforma a sus procesos y procedimientos."/>
    <x v="0"/>
    <s v="Ministerio de Hacienda y Crédito Público"/>
    <s v="MinHacienda"/>
    <s v="Hacienda y Crédito Público"/>
    <x v="2"/>
    <d v="2021-07-01T00:00:00"/>
    <d v="2024-12-31T00:00:00"/>
    <n v="0"/>
    <n v="100"/>
    <n v="0"/>
    <n v="0"/>
    <n v="0"/>
  </r>
  <r>
    <n v="1720"/>
    <x v="0"/>
    <x v="43"/>
    <s v="Política Nacional de Información de Gestión Financiera Pública"/>
    <s v="No aplica"/>
    <s v="No aplica"/>
    <s v="1.17"/>
    <s v="Capacitar a las unidades ejecutoras del nivel nacional en materia de GFP, de acuerdo con las reformas que se implementen en el subsistema de programación fiscal y presupuesto, con el fin de fortalecer las capacidades de las entidades del nivel nacional en materia de GFP, en la medida en que avance la reforma a sus procesos y procedimientos."/>
    <x v="0"/>
    <s v="Ministerio de Hacienda y Crédito Público"/>
    <s v="MinHacienda"/>
    <s v="Hacienda y Crédito Público"/>
    <x v="2"/>
    <d v="2021-07-01T00:00:00"/>
    <d v="2024-12-31T00:00:00"/>
    <n v="0"/>
    <n v="100"/>
    <n v="0"/>
    <n v="0"/>
    <n v="0"/>
  </r>
  <r>
    <n v="1721"/>
    <x v="0"/>
    <x v="43"/>
    <s v="Política Nacional de Información de Gestión Financiera Pública"/>
    <s v="No aplica"/>
    <s v="No aplica"/>
    <s v="1.18"/>
    <s v="Capacitar a las entidades del nivel nacional sujetas al ámbito de aplicación del Régimen de Contabilidad Pública en materia de GFP, de acuerdo con las reformas que se implementen en el subsistema de contabilidad, con el fin de fortalecer las capacidades de las entidades del nivel nacional en materia de GFP, en la medida en que avance la reforma a sus procesos y procedimientos."/>
    <x v="0"/>
    <s v="Contaduría General de la Nación"/>
    <s v="CGN"/>
    <s v="Hacienda y Crédito Público"/>
    <x v="2"/>
    <d v="2021-07-01T00:00:00"/>
    <d v="2024-12-31T00:00:00"/>
    <n v="0"/>
    <n v="100"/>
    <n v="0"/>
    <n v="0"/>
    <n v="0"/>
  </r>
  <r>
    <n v="1722"/>
    <x v="0"/>
    <x v="43"/>
    <s v="Política Nacional de Información de Gestión Financiera Pública"/>
    <s v="No aplica"/>
    <s v="No aplica"/>
    <s v="1.19"/>
    <s v="Capacitar a las unidades ejecutoras del nivel nacional en materia de GFP, de acuerdo con las reformas que se implementen en el subsistema de tesoro, con el fin de fortalecer las capacidades de las entidades del nivel nacional en materia de GFP, en la medida en que avance la reforma a sus procesos y procedimientos."/>
    <x v="0"/>
    <s v="Ministerio de Hacienda y Crédito Público"/>
    <s v="MinHacienda"/>
    <s v="Hacienda y Crédito Público"/>
    <x v="2"/>
    <d v="2021-07-01T00:00:00"/>
    <d v="2024-12-31T00:00:00"/>
    <n v="0"/>
    <n v="100"/>
    <n v="0"/>
    <n v="0"/>
    <n v="0"/>
  </r>
  <r>
    <n v="1723"/>
    <x v="0"/>
    <x v="43"/>
    <s v="Política Nacional de Información de Gestión Financiera Pública"/>
    <s v="No aplica"/>
    <s v="No aplica"/>
    <s v="1.20"/>
    <s v="Capacitar a las unidades ejecutoras del nivel nacional en materia de GFP, de acuerdo con las reformas que se implementen en el subsistema de estadísticas de finanzas públicas, con el fin de fortalecer las capacidades de las entidades del nivel nacional en materia de GFP, en la medida en que avance la reforma a sus procesos y procedimientos."/>
    <x v="0"/>
    <s v="Ministerio de Hacienda y Crédito Público"/>
    <s v="MinHacienda"/>
    <s v="Hacienda y Crédito Público"/>
    <x v="2"/>
    <d v="2021-07-01T00:00:00"/>
    <d v="2024-12-31T00:00:00"/>
    <n v="0"/>
    <n v="100"/>
    <n v="0"/>
    <n v="0"/>
    <n v="0"/>
  </r>
  <r>
    <n v="1724"/>
    <x v="0"/>
    <x v="43"/>
    <s v="Política Nacional de Información de Gestión Financiera Pública"/>
    <s v="No aplica"/>
    <s v="No aplica"/>
    <s v="1.21"/>
    <s v="Elaborar y adoptar un modelo de control transversal e integrado en materia de información de GFP, con el fin de fortalecer los procesos de control interno a la gestión de información de los subsistemas de GFP, de manera que se orienten al mejoramiento del manejo de la información y no se limiten a responder a los hallazgos de la CGR."/>
    <x v="0"/>
    <s v="Ministerio de Hacienda y Crédito Público"/>
    <s v="MinHacienda"/>
    <s v="Hacienda y Crédito Público"/>
    <x v="2"/>
    <d v="2021-07-01T00:00:00"/>
    <d v="2024-12-31T00:00:00"/>
    <n v="0"/>
    <n v="100"/>
    <n v="0"/>
    <n v="0"/>
    <n v="0"/>
  </r>
  <r>
    <n v="1725"/>
    <x v="0"/>
    <x v="43"/>
    <s v="Política Nacional de Información de Gestión Financiera Pública"/>
    <s v="No aplica"/>
    <s v="No aplica"/>
    <s v="2.1"/>
    <s v="Implementar el Catálogo de Clasificación Presupuestal de las Entidades Territoriales en los términos del artículo 2.8.1.2.5. del Decreto 1068 de 2015 y homologarlo con la clasificación económica y funcional del presupuesto en las entidades territoriales. Esto, con el fin de armonizar los procesos presupuestales de las entidades territoriales con los estándares internacionales vigentes en materia de información de GFP."/>
    <x v="0"/>
    <s v="Ministerio de Hacienda y Crédito Público"/>
    <s v="MinHacienda"/>
    <s v="Hacienda y Crédito Público"/>
    <x v="2"/>
    <d v="2020-11-01T00:00:00"/>
    <d v="2024-12-31T00:00:00"/>
    <n v="5"/>
    <n v="100"/>
    <n v="0"/>
    <n v="0"/>
    <n v="0"/>
  </r>
  <r>
    <n v="1726"/>
    <x v="0"/>
    <x v="43"/>
    <s v="Política Nacional de Información de Gestión Financiera Pública"/>
    <s v="No aplica"/>
    <s v="No aplica"/>
    <s v="2.2"/>
    <s v="Expedir y adoptar el Catálogo Integrado de Clasificación Presupuestal (CICP) y homologarlo con la clasificación económica y funcional de presupuesto, en todas las unidades ejecutoras del Presupuesto General del Sector Público (PGSP), con el fin de armonizar los procesos presupuestales de todas las unidades ejecutoras del PGSP con los estándares internacionales vigentes en materia de información de GFP."/>
    <x v="0"/>
    <s v="Contraloría General de la República"/>
    <s v="CGR"/>
    <s v="Organismo de Control"/>
    <x v="26"/>
    <d v="2020-11-01T00:00:00"/>
    <d v="2024-12-31T00:00:00"/>
    <n v="10"/>
    <n v="100"/>
    <n v="0"/>
    <n v="0"/>
    <n v="0"/>
  </r>
  <r>
    <n v="1727"/>
    <x v="0"/>
    <x v="43"/>
    <s v="Política Nacional de Información de Gestión Financiera Pública"/>
    <s v="No aplica"/>
    <s v="No aplica"/>
    <s v="2.3"/>
    <s v="Armonizar la elaboracón de estadísticas fiscales con el marco analítico del Manual de Estadísticas de Finanzas Públicas (MEFP) 2014, a fin de ajustar el seguimiento fiscal con base en los referentes internacionales vigentes."/>
    <x v="0"/>
    <s v="Ministerio de Hacienda y Crédito Público"/>
    <s v="MinHacienda"/>
    <s v="Hacienda y Crédito Público"/>
    <x v="2"/>
    <d v="2020-11-01T00:00:00"/>
    <d v="2024-12-31T00:00:00"/>
    <n v="10"/>
    <n v="100"/>
    <n v="0"/>
    <n v="0"/>
    <n v="0"/>
  </r>
  <r>
    <n v="1728"/>
    <x v="0"/>
    <x v="43"/>
    <s v="Política Nacional de Información de Gestión Financiera Pública"/>
    <s v="No aplica"/>
    <s v="No aplica"/>
    <s v="2.4"/>
    <s v="Armonizar los Nuevos Marcos Normativos Contables (NMNC), expedidos por la CGN, con elementos direccionales que faciliten la interoperabilidad con los demás Subsistemas del SIGFP, así como con los requerimientos del MEFP 2014 y del SCN 2008, con el objeto de lograr que los desarrollos y actualizaciones en el subsistema de contabilidad estén articulados y respondan a las necesidades de los demás subsistemas del SIGFP y guarden armonía con los estándares internacionales vigentes."/>
    <x v="0"/>
    <s v="Contaduría General de la Nación"/>
    <s v="CGN"/>
    <s v="Hacienda y Crédito Público"/>
    <x v="2"/>
    <d v="2021-02-01T00:00:00"/>
    <d v="2024-12-31T00:00:00"/>
    <n v="0"/>
    <n v="100"/>
    <n v="0"/>
    <n v="0"/>
    <n v="0"/>
  </r>
  <r>
    <n v="1729"/>
    <x v="0"/>
    <x v="43"/>
    <s v="Política Nacional de Información de Gestión Financiera Pública"/>
    <s v="No aplica"/>
    <s v="No aplica"/>
    <s v="2.5"/>
    <s v="Elaborar un manual en el que se definan lineamientos para la modernización del subsistema del tesoro y su armonización con estándares internacionales, para establecer un marco de referencia uniforme respecto al tratamiento de la información de caja y deuda en todas las entidades del sector público."/>
    <x v="0"/>
    <s v="Ministerio de Hacienda y Crédito Público"/>
    <s v="MinHacienda"/>
    <s v="Hacienda y Crédito Público"/>
    <x v="2"/>
    <d v="2021-02-01T00:00:00"/>
    <d v="2024-12-31T00:00:00"/>
    <n v="0"/>
    <n v="100"/>
    <n v="0"/>
    <n v="0"/>
    <n v="0"/>
  </r>
  <r>
    <n v="1730"/>
    <x v="0"/>
    <x v="43"/>
    <s v="Política Nacional de Información de Gestión Financiera Pública"/>
    <s v="No aplica"/>
    <s v="No aplica"/>
    <s v="2.6"/>
    <s v="Definir y armonizar los subsistemas de presupuesto y contabilidad en función del Sistema de Cuentas Nacionales, mediante la identificación e implementación de las relaciones de equivalencia por definición y convención entre estos subsistemas, para lograr consistencia en las estadísticas fiscales, así como articulación entre el presupuesto y la contabilidad, y claridad para la toma de decisiones."/>
    <x v="0"/>
    <s v="Contaduría General de la Nación"/>
    <s v="CGN"/>
    <s v="Hacienda y Crédito Público"/>
    <x v="2"/>
    <d v="2020-11-01T00:00:00"/>
    <d v="2024-12-31T00:00:00"/>
    <n v="10"/>
    <n v="100"/>
    <n v="0"/>
    <n v="0"/>
    <n v="0"/>
  </r>
  <r>
    <n v="1731"/>
    <x v="0"/>
    <x v="43"/>
    <s v="Política Nacional de Información de Gestión Financiera Pública"/>
    <s v="No aplica"/>
    <s v="No aplica"/>
    <s v="2.7"/>
    <s v="Determinar las relaciones de equivalencia por definición y convención entre los diferentes subsistemas centrales del Sistema Integrado de Gestión Financiera Pública (SIGFP), como insumo para la definición de un marco conceptual y una arquitectura funcional común para el funcionamiento y soporte tecnológico de la GFP y para facilitar la implementación del sistema en entidades de diversos tamaños, con operaciones de distintos grados de complejidad."/>
    <x v="0"/>
    <s v="Ministerio de Hacienda y Crédito Público"/>
    <s v="MinHacienda"/>
    <s v="Hacienda y Crédito Público"/>
    <x v="2"/>
    <d v="2021-02-01T00:00:00"/>
    <d v="2024-12-31T00:00:00"/>
    <n v="0"/>
    <n v="100"/>
    <n v="0"/>
    <n v="0"/>
    <n v="0"/>
  </r>
  <r>
    <n v="1732"/>
    <x v="0"/>
    <x v="43"/>
    <s v="Política Nacional de Información de Gestión Financiera Pública"/>
    <s v="No aplica"/>
    <s v="No aplica"/>
    <s v="2.8"/>
    <s v="Elaborar los marcos conceptuales y metodológicos de los subsistemas de soporte para el Sistema Integrado de Gestión Financiera Pública (SIGFP), de manera que estos subsistemas también cuenten con bases conceptuales y metodológicas articuladas para su integración con el SIGFP."/>
    <x v="0"/>
    <s v="Ministerio de Hacienda y Crédito Público"/>
    <s v="MinHacienda"/>
    <s v="Hacienda y Crédito Público"/>
    <x v="2"/>
    <d v="2021-07-01T00:00:00"/>
    <d v="2024-12-31T00:00:00"/>
    <n v="0"/>
    <n v="100"/>
    <n v="0"/>
    <n v="0"/>
    <n v="0"/>
  </r>
  <r>
    <n v="1733"/>
    <x v="0"/>
    <x v="43"/>
    <s v="Política Nacional de Información de Gestión Financiera Pública"/>
    <s v="No aplica"/>
    <s v="No aplica"/>
    <s v="2.9"/>
    <s v="Definir un marco conceptual y una arquitectura funcional común para el soporte tecnológico de la GFP, como base para el desarrollo del Sistema Unificado de Gestión de Información Financiera Pública (SUGIFP), para definir el alcance de cada subsistema, reducir la duplicidad de funciones, incorporar un análisis estratégico, estandarizar las reglas de validación e integrar los desarrollos tecnológicos."/>
    <x v="0"/>
    <s v="Ministerio de Hacienda y Crédito Público"/>
    <s v="MinHacienda"/>
    <s v="Hacienda y Crédito Público"/>
    <x v="2"/>
    <d v="2020-11-01T00:00:00"/>
    <d v="2024-12-31T00:00:00"/>
    <n v="5"/>
    <n v="100"/>
    <n v="0"/>
    <n v="0"/>
    <n v="0"/>
  </r>
  <r>
    <n v="1734"/>
    <x v="0"/>
    <x v="43"/>
    <s v="Política Nacional de Información de Gestión Financiera Pública"/>
    <s v="No aplica"/>
    <s v="No aplica"/>
    <s v="2.10"/>
    <s v="Actualizar los sistemas de información de acuerdo con los avances en la armonización de los subsistemas centrales del Sistema Integrado de Gestión Financiera Pública (SIGFP), con el objeto de ir adaptando las herramientas tecnológicas a los avances en la reforma a la GFP y superando las limitaciones en cuanto a la incorporación de análisis estratégico, estandarización de las reglas de validación e integración de los desarrollos tecnológicos."/>
    <x v="0"/>
    <s v="Ministerio de Hacienda y Crédito Público"/>
    <s v="MinHacienda"/>
    <s v="Hacienda y Crédito Público"/>
    <x v="2"/>
    <d v="2020-11-01T00:00:00"/>
    <d v="2024-12-31T00:00:00"/>
    <n v="100"/>
    <n v="100"/>
    <n v="0"/>
    <n v="0"/>
    <n v="0"/>
  </r>
  <r>
    <n v="1735"/>
    <x v="0"/>
    <x v="43"/>
    <s v="Política Nacional de Información de Gestión Financiera Pública"/>
    <s v="No aplica"/>
    <s v="No aplica"/>
    <s v="2.11"/>
    <s v="Proyectar la reglamentación del Sistema Unificado de Gestión de Información Financiera Pública (SUGIFP) como insumo para su desarrollo, de acuerdo con la estrategia que se formule para el desarrollo normativo sobre el manejo de sistemas tecnológicos que soportan el flujo de información de la Gestión Financiera Pública (GFP)."/>
    <x v="0"/>
    <s v="Ministerio de Hacienda y Crédito Público"/>
    <s v="MinHacienda"/>
    <s v="Hacienda y Crédito Público"/>
    <x v="2"/>
    <d v="2021-07-01T00:00:00"/>
    <d v="2024-12-31T00:00:00"/>
    <n v="0"/>
    <n v="100"/>
    <n v="0"/>
    <n v="0"/>
    <n v="0"/>
  </r>
  <r>
    <n v="1736"/>
    <x v="0"/>
    <x v="43"/>
    <s v="Política Nacional de Información de Gestión Financiera Pública"/>
    <s v="No aplica"/>
    <s v="No aplica"/>
    <s v="2.12"/>
    <s v="Desarrollar el Sistema Unificado de Gestión de Información Financiera Pública (SUGIFP) de acuerdo con los parámetros conceptuales, funcionales, metodológicos y jurídicos definidos, para lograr la interoperabilidad de las herramientas informáticas del SIGFP y la visión integrada de la GFP."/>
    <x v="0"/>
    <s v="Ministerio de Hacienda y Crédito Público"/>
    <s v="MinHacienda"/>
    <s v="Hacienda y Crédito Público"/>
    <x v="2"/>
    <d v="2025-01-01T00:00:00"/>
    <d v="2029-12-31T00:00:00"/>
    <n v="0"/>
    <n v="100"/>
    <n v="0"/>
    <n v="0"/>
    <n v="0"/>
  </r>
  <r>
    <n v="1737"/>
    <x v="0"/>
    <x v="44"/>
    <s v="Política Nacional de Emprendimiento "/>
    <s v="No aplica"/>
    <s v="No aplica"/>
    <s v="1.1 "/>
    <s v="Desarrollar e implementar una estrategia para fomentar la mentalidad y cultura emprendedora, que incentive aspectos como la proactividad, el aprendizaje en la experimentación, la identificación de soluciones y oportunidades."/>
    <x v="2"/>
    <s v="Ministerio de Comercio, Industria y Turismo"/>
    <s v="MinComercio"/>
    <s v="Comercio, Industria y Turismo"/>
    <x v="11"/>
    <d v="2021-01-15T00:00:00"/>
    <d v="2023-12-31T00:00:00"/>
    <n v="50"/>
    <n v="100"/>
    <n v="0"/>
    <n v="0"/>
    <n v="0"/>
  </r>
  <r>
    <n v="1738"/>
    <x v="0"/>
    <x v="44"/>
    <s v="Política Nacional de Emprendimiento "/>
    <s v="No aplica"/>
    <s v="No aplica"/>
    <s v="1.2 "/>
    <s v="Identificar las necesidades de actividades con enfoque psicosocial para emprendedores de población víctima y realizar la transferencia de conocimiento, metodologías y protocolos a las entidades para su implementación."/>
    <x v="2"/>
    <s v="Unidad para la Atención y Reparación Integral a las Víctimas"/>
    <s v="UARIV"/>
    <s v="Inclusión Social y Reconciliación"/>
    <x v="16"/>
    <d v="2021-01-15T00:00:00"/>
    <d v="2024-12-31T00:00:00"/>
    <n v="40"/>
    <n v="100"/>
    <n v="0"/>
    <n v="0"/>
    <n v="0"/>
  </r>
  <r>
    <n v="1739"/>
    <x v="0"/>
    <x v="44"/>
    <s v="Política Nacional de Emprendimiento "/>
    <s v="No aplica"/>
    <s v="No aplica"/>
    <s v="1.3 "/>
    <s v="Definir las habilidades blandas que debe adquirir el potencial emprendedor para cada una de las fases del emprendimiento y proponer ajustes y articulación de la oferta programática de las entidades del nivel nacional teniendo en cuenta los requerimientos de habilidades establecidos."/>
    <x v="2"/>
    <s v="Servicio Nacional de Aprendizaje"/>
    <s v="SENA"/>
    <s v="Trabajo"/>
    <x v="12"/>
    <d v="2021-01-15T00:00:00"/>
    <d v="2023-12-31T00:00:00"/>
    <n v="50"/>
    <n v="100"/>
    <n v="0"/>
    <n v="0"/>
    <n v="0"/>
  </r>
  <r>
    <n v="1740"/>
    <x v="0"/>
    <x v="44"/>
    <s v="Política Nacional de Emprendimiento "/>
    <s v="No aplica"/>
    <s v="No aplica"/>
    <s v="1.4 "/>
    <s v="Desarrollar e implementar una estrategia para fomentar en los emprendimientos, la innovación social, la sostenibilidad ambiental, la cooperación, en otros, incluyendo la promoción del modelo de sociedades BIC y la economía solidaria."/>
    <x v="2"/>
    <s v="Ministerio de Comercio, Industria y Turismo"/>
    <s v="MinComercio"/>
    <s v="Comercio, Industria y Turismo"/>
    <x v="11"/>
    <d v="2021-01-15T00:00:00"/>
    <d v="2024-12-31T00:00:00"/>
    <n v="40"/>
    <n v="100"/>
    <n v="0"/>
    <n v="0"/>
    <n v="0"/>
  </r>
  <r>
    <n v="1741"/>
    <x v="0"/>
    <x v="44"/>
    <s v="Política Nacional de Emprendimiento "/>
    <s v="No aplica"/>
    <s v="No aplica"/>
    <s v="1.5 "/>
    <s v="Diseñar una estrategia para el fortalecimiento de las capacidades gerenciales y buen gobierno corporativo de los emprendedores y acompañar su implementación en los programas de emprendimiento y desarrollo empresarial."/>
    <x v="2"/>
    <s v="Departamento Nacional de Planeación "/>
    <s v="DNP"/>
    <s v="Planeación"/>
    <x v="9"/>
    <d v="2021-01-15T00:00:00"/>
    <d v="2022-12-31T00:00:00"/>
    <n v="50"/>
    <n v="100"/>
    <n v="0"/>
    <n v="0"/>
    <n v="0"/>
  </r>
  <r>
    <n v="1742"/>
    <x v="0"/>
    <x v="44"/>
    <s v="Política Nacional de Emprendimiento "/>
    <s v="No aplica"/>
    <s v="No aplica"/>
    <s v="1.6 "/>
    <s v="Formular e implementar una estrategia de fortalecimiento a emprendimientos de subsistencia e inclusión, que permita el mejoramiento de las capacidades productivas, a través de iniciativas de asistencia técnica y mentorías, incluyendo apoyo técnico para trámites y requisitos de producto y funcionamiento, de acuerdo con las realidades locales."/>
    <x v="2"/>
    <s v="Ministerio de Comercio, Industria y Turismo"/>
    <s v="MinComercio"/>
    <s v="Comercio, Industria y Turismo"/>
    <x v="11"/>
    <d v="2021-01-15T00:00:00"/>
    <d v="2023-12-31T00:00:00"/>
    <n v="50"/>
    <n v="100"/>
    <n v="0"/>
    <n v="0"/>
    <n v="0"/>
  </r>
  <r>
    <n v="1743"/>
    <x v="0"/>
    <x v="44"/>
    <s v="Política Nacional de Emprendimiento "/>
    <s v="No aplica"/>
    <s v="No aplica"/>
    <s v="1.7 "/>
    <s v="Diseñar e implementar un esquema de oferta de servicios modulares para empresarios y emprendedores que requieran de fortalecimiento en capacidades contables, gerenciales, financieras, negociación, mercadeo y gestión del financiamiento, entre otras, garantizando la inclusión de un enfoque especial para aquellos empresarios y emprendedores pertenecientes a poblaciones vulnerables y de especial protección constitucional."/>
    <x v="2"/>
    <s v="Ministerio de Comercio, Industria y Turismo"/>
    <s v="MinComercio"/>
    <s v="Comercio, Industria y Turismo"/>
    <x v="11"/>
    <d v="2021-02-15T00:00:00"/>
    <d v="2023-12-31T00:00:00"/>
    <n v="50"/>
    <n v="100"/>
    <n v="0"/>
    <n v="0"/>
    <n v="0"/>
  </r>
  <r>
    <n v="1744"/>
    <x v="0"/>
    <x v="44"/>
    <s v="Política Nacional de Emprendimiento "/>
    <s v="No aplica"/>
    <s v="No aplica"/>
    <s v="1.8 "/>
    <s v="Diseñar e implementar una estrategia para la prestación de asistencia técnica integral para creación de modelos empresariales viables y el desarrollo productivo de las empresas de mujeres, especialmente para la estructuración y ejecución de proyectos productivos y la creación de modelos empresariales viables y rentables."/>
    <x v="2"/>
    <s v="Departamento Administrativo de la Presidencia de la República"/>
    <s v="DAPRE"/>
    <s v="Presidencia de la República"/>
    <x v="10"/>
    <d v="2021-01-01T00:00:00"/>
    <d v="2025-12-31T00:00:00"/>
    <n v="30"/>
    <n v="100"/>
    <n v="0"/>
    <n v="0"/>
    <n v="0"/>
  </r>
  <r>
    <n v="1745"/>
    <x v="0"/>
    <x v="44"/>
    <s v="Política Nacional de Emprendimiento "/>
    <s v="No aplica"/>
    <s v="No aplica"/>
    <s v="1.9 "/>
    <s v="Desarrollar un estudio de brechas de capital humano para todos los actores del ecosistema de emprendimiento en el que se identifique los perfiles estratégicos (cantidad y calidad), con diferenciación de género y generar recomendaciones para la generación y atracción de talento en los vacíos de perfiles estratégicos identificados."/>
    <x v="2"/>
    <s v="Ministerio de Comercio, Industria y Turismo"/>
    <s v="MinComercio"/>
    <s v="Comercio, Industria y Turismo"/>
    <x v="11"/>
    <d v="2021-01-15T00:00:00"/>
    <d v="2022-12-31T00:00:00"/>
    <n v="50"/>
    <n v="100"/>
    <n v="0"/>
    <n v="0"/>
    <n v="0"/>
  </r>
  <r>
    <n v="1746"/>
    <x v="0"/>
    <x v="44"/>
    <s v="Política Nacional de Emprendimiento "/>
    <s v="No aplica"/>
    <s v="No aplica"/>
    <s v="1.10"/>
    <s v="Diseñar y desarrollar estrategias para la implementación de un enfoque de concurrencia de habilidades en los programas de emprendimiento donde se promueva la distribución de habilidades y responsabilidades en equipos multidisciplinarios."/>
    <x v="2"/>
    <s v="Ministerio de Comercio, Industria y Turismo"/>
    <s v="MinComercio"/>
    <s v="Comercio, Industria y Turismo"/>
    <x v="11"/>
    <d v="2021-01-15T00:00:00"/>
    <d v="2024-12-31T00:00:00"/>
    <n v="25"/>
    <n v="100"/>
    <n v="0"/>
    <n v="0"/>
    <n v="0"/>
  </r>
  <r>
    <n v="1747"/>
    <x v="0"/>
    <x v="44"/>
    <s v="Política Nacional de Emprendimiento "/>
    <s v="No aplica"/>
    <s v="No aplica"/>
    <s v="2.1 "/>
    <s v="Diseñar e implementar modelos de scoring para emprendedores acompañados de capacitación tanto a emprendimientos como a entidades financieras, para instrumentos de financiación tales como líneas de créditos, líneas de leasing, entre otros."/>
    <x v="2"/>
    <s v="Ministerio de Comercio, Industria y Turismo"/>
    <s v="MinComercio"/>
    <s v="Comercio, Industria y Turismo"/>
    <x v="11"/>
    <d v="2021-07-01T00:00:00"/>
    <d v="2023-12-31T00:00:00"/>
    <n v="30"/>
    <n v="100"/>
    <n v="0"/>
    <n v="0"/>
    <n v="0"/>
  </r>
  <r>
    <n v="1748"/>
    <x v="0"/>
    <x v="44"/>
    <s v="Política Nacional de Emprendimiento "/>
    <s v="No aplica"/>
    <s v="No aplica"/>
    <s v="2.2 "/>
    <s v="Desarrollar e implementar un piloto de esquema de garantías tecnológicas para emprendimientos de base científico/tecnológico."/>
    <x v="2"/>
    <s v="Departamento Nacional de Planeación"/>
    <s v="DNP"/>
    <s v="Planeación"/>
    <x v="9"/>
    <d v="2021-07-01T00:00:00"/>
    <s v="31/12/2022"/>
    <n v="50"/>
    <n v="100"/>
    <n v="0"/>
    <n v="0"/>
    <n v="0"/>
  </r>
  <r>
    <n v="1749"/>
    <x v="0"/>
    <x v="44"/>
    <s v="Política Nacional de Emprendimiento "/>
    <s v="No aplica"/>
    <s v="No aplica"/>
    <s v="2.3 "/>
    <s v="Revisar la oferta de instrumentos de cofinanciación existentes para la población vulnerable y de especial protección, y proponer su ajuste o la creación de nuevos instrumentos, identificando e implementando buenas prácticas para la entrega de capital semilla, capital de trabajo, accesos a activos productivos, materiales e insumos."/>
    <x v="2"/>
    <s v="Departamento Administrativo para la Prosperidad Social"/>
    <s v="DPS"/>
    <s v="Inclusión Social y Reconciliación"/>
    <x v="16"/>
    <d v="2021-01-15T00:00:00"/>
    <d v="2024-12-31T00:00:00"/>
    <n v="30"/>
    <n v="100"/>
    <n v="0"/>
    <n v="0"/>
    <n v="0"/>
  </r>
  <r>
    <n v="1750"/>
    <x v="0"/>
    <x v="44"/>
    <s v="Política Nacional de Emprendimiento "/>
    <s v="No aplica"/>
    <s v="No aplica"/>
    <s v="2.4 "/>
    <s v="Revisar y ajustar los instrumentos de capital semilla del Fondo Emprender, para reducir los tiempos y aumentar la eficiencia en los procesos de selección de beneficiarios, evaluación de planes de negocio, formalización de contratos y entrega y condonación de los recursos, entre otras oportunidades de mejora que se identifiquen."/>
    <x v="2"/>
    <s v="Servicio Nacional de Aprendizaje"/>
    <s v="SENA"/>
    <s v="Trabajo"/>
    <x v="12"/>
    <d v="2021-01-15T00:00:00"/>
    <d v="2022-12-31T00:00:00"/>
    <n v="50"/>
    <n v="100"/>
    <n v="0"/>
    <n v="0"/>
    <n v="0"/>
  </r>
  <r>
    <n v="1751"/>
    <x v="0"/>
    <x v="44"/>
    <s v="Política Nacional de Emprendimiento "/>
    <s v="No aplica"/>
    <s v="No aplica"/>
    <s v="2.5 "/>
    <s v="Escalar y rediseñar mecanismos para otorgar capital semilla a través del Fondo Emprender, a emprendimientos de base tecnológica o con vocación innovadora, donde se consideren para la condonación, entre otros ajustes, igual relevancia al crecimiento en ventas que a la generación de empleos formales."/>
    <x v="2"/>
    <s v="Servicio Nacional de Aprendizaje"/>
    <s v="SENA"/>
    <s v="Trabajo"/>
    <x v="12"/>
    <d v="2021-01-15T00:00:00"/>
    <d v="2024-12-31T00:00:00"/>
    <n v="30"/>
    <n v="100"/>
    <n v="0"/>
    <n v="0"/>
    <n v="0"/>
  </r>
  <r>
    <n v="1752"/>
    <x v="0"/>
    <x v="44"/>
    <s v="Política Nacional de Emprendimiento "/>
    <s v="No aplica"/>
    <s v="No aplica"/>
    <s v="2.6 "/>
    <s v="Estructurar e implementar un vehículo de inversión de CT+i, que incluya financiación de emprendimientos de base tecnológica para su fortalecimiento y aceleración."/>
    <x v="2"/>
    <s v="Ministerio de Ciencia, Tecnología e Innovación"/>
    <s v="MinCiencias"/>
    <s v="Ciencia y Tecnología"/>
    <x v="1"/>
    <d v="2021-01-15T00:00:00"/>
    <d v="2025-12-31T00:00:00"/>
    <n v="10"/>
    <n v="100"/>
    <n v="0"/>
    <n v="0"/>
    <n v="0"/>
  </r>
  <r>
    <n v="1753"/>
    <x v="0"/>
    <x v="44"/>
    <s v="Política Nacional de Emprendimiento "/>
    <s v="No aplica"/>
    <s v="No aplica"/>
    <s v="2.7 "/>
    <s v="Diseñar e implementar una estrategia para el financiamiento del segmento empresarial mujer, vía equity, deuda, cofinanciación y garantías con condiciones especiales a través de instrumentos financieros y no financieros, entre otros."/>
    <x v="2"/>
    <s v="Departamento Administrativo de la Presidencia de la República"/>
    <s v="DAPRE"/>
    <s v="Presidencia de la República"/>
    <x v="10"/>
    <d v="2021-01-01T00:00:00"/>
    <d v="2025-12-31T00:00:00"/>
    <n v="30"/>
    <n v="100"/>
    <n v="0"/>
    <n v="0"/>
    <n v="0"/>
  </r>
  <r>
    <n v="1754"/>
    <x v="0"/>
    <x v="44"/>
    <s v="Política Nacional de Emprendimiento "/>
    <s v="No aplica"/>
    <s v="No aplica"/>
    <s v="2.8 "/>
    <s v="Revisar los instrumentos de financiamiento existentes del sector agricultura, dirigidos a emprendimientos asociativos y/o individuales rurales en etapa temprana, con el fin de elaborar una propuesta técnica para el ajuste y/o desarrollo de nuevos mecanismos de financiamiento alternativo para esta población."/>
    <x v="2"/>
    <s v="Ministerio de Agricultura y Desarrollo Rural"/>
    <s v="MinAgricultura"/>
    <s v="Agropecuario, Pesquero y Desarrollo Rural"/>
    <x v="7"/>
    <d v="2021-01-01T00:00:00"/>
    <d v="2022-06-30T00:00:00"/>
    <n v="80"/>
    <n v="100"/>
    <n v="0"/>
    <n v="0"/>
    <n v="0"/>
  </r>
  <r>
    <n v="1755"/>
    <x v="0"/>
    <x v="44"/>
    <s v="Política Nacional de Emprendimiento "/>
    <s v="No aplica"/>
    <s v="No aplica"/>
    <s v="2.9 "/>
    <s v="Diseñar e implementar un mecanismo mediante el cual el registro de los recursos de capital condonable o cofinanciación otorgados por el Gobierno Nacional (ej. SENA y iNNpulsa Colombia), en los estados financieros de los emprendedores, no se conviertan en un limitante para acceder a otros mecanismos de financiación."/>
    <x v="2"/>
    <s v="Ministerio de Comercio, Industria y Turismo"/>
    <s v="MinComercio"/>
    <s v="Comercio, Industria y Turismo"/>
    <x v="11"/>
    <d v="2021-01-15T00:00:00"/>
    <d v="2022-12-31T00:00:00"/>
    <n v="50"/>
    <n v="100"/>
    <n v="0"/>
    <n v="0"/>
    <n v="0"/>
  </r>
  <r>
    <n v="1756"/>
    <x v="0"/>
    <x v="44"/>
    <s v="Política Nacional de Emprendimiento "/>
    <s v="No aplica"/>
    <s v="No aplica"/>
    <s v="2.10"/>
    <s v="Formular e implementar un modelo estratégico de intervención dirigido al fortalecimiento y acompañamiento integral a emprendimientos rurales individuales y asociativos dirigidos a población en condiciones de pobreza, pobreza extrema y víctimas del conflicto armado, con el propósito de fomentar el emprendimiento rural y consolidar la inclusión social y productiva, a partir de la generación de ingresos y el mejoramiento de las condiciones de vida."/>
    <x v="2"/>
    <s v="Ministerio de Agricultura y Desarrollo Rural"/>
    <s v="MinAgricultura"/>
    <s v="Agropecuario, Pesquero y Desarrollo Rural"/>
    <x v="7"/>
    <d v="2021-01-15T00:00:00"/>
    <d v="2025-12-31T00:00:00"/>
    <n v="30"/>
    <n v="100"/>
    <n v="0"/>
    <n v="0"/>
    <n v="0"/>
  </r>
  <r>
    <n v="1757"/>
    <x v="0"/>
    <x v="44"/>
    <s v="Política Nacional de Emprendimiento "/>
    <s v="No aplica"/>
    <s v="No aplica"/>
    <s v="2.11"/>
    <s v="Diseñar e implementar estrategias de formación de nuevos gestores de inversión ángel y fondos de capital emprendedor, para fomentar este tipo de instrumentos de financiación para el emprendimiento. Se podrán incluir la estructuración de instrumentos para cofinanciar la puesta en marcha de los fondos de capital emprendedor."/>
    <x v="2"/>
    <s v="Ministerio de Comercio, Industria y Turismo"/>
    <s v="MinComercio"/>
    <s v="Comercio, Industria y Turismo"/>
    <x v="11"/>
    <d v="2021-01-15T00:00:00"/>
    <d v="2024-12-31T00:00:00"/>
    <n v="50"/>
    <n v="100"/>
    <n v="0"/>
    <n v="0"/>
    <n v="0"/>
  </r>
  <r>
    <n v="1758"/>
    <x v="0"/>
    <x v="44"/>
    <s v="Política Nacional de Emprendimiento "/>
    <s v="No aplica"/>
    <s v="No aplica"/>
    <s v="2.12"/>
    <s v="Expedir regulación que permita flexibilizar las condiciones de entrada y comercialización de participaciones de Fondos de Capital Privado, de manera que se creen condiciones de mercado que promuevan los Fondos de Capital emprendedor tanto desde la oferta como desde la demanda."/>
    <x v="2"/>
    <s v="Unidad de Proyección Normativa y Estudios de Regulación Financiera"/>
    <s v="URF"/>
    <s v="Hacienda y Crédito Público"/>
    <x v="2"/>
    <d v="2021-01-15T00:00:00"/>
    <d v="2021-12-31T00:00:00"/>
    <n v="100"/>
    <n v="100"/>
    <n v="0"/>
    <n v="0"/>
    <n v="0"/>
  </r>
  <r>
    <n v="1759"/>
    <x v="0"/>
    <x v="44"/>
    <s v="Política Nacional de Emprendimiento "/>
    <s v="No aplica"/>
    <s v="No aplica"/>
    <s v="2.13"/>
    <s v="Diseñar un portafolio de instrumentos que permita la financiación de emprendimientos y proyectos productivos, donde se incluyan entre otros, garantías financieras, de valores representativos de deuda, de capital social u operaciones de inversión en fondos de inversión."/>
    <x v="2"/>
    <s v="Fondo Nacional de Garantías"/>
    <s v="FNG"/>
    <s v="Comercio, Industria y Turismo"/>
    <x v="11"/>
    <d v="2021-01-15T00:00:00"/>
    <d v="2023-12-31T00:00:00"/>
    <n v="40"/>
    <n v="100"/>
    <n v="0"/>
    <n v="0"/>
    <n v="0"/>
  </r>
  <r>
    <n v="1760"/>
    <x v="0"/>
    <x v="44"/>
    <s v="Política Nacional de Emprendimiento "/>
    <s v="No aplica"/>
    <s v="No aplica"/>
    <s v="2.14"/>
    <s v="Analizar y diseñar un esquema regulatorio, contable y tributario de instrumentos de cuasicapitales para el financiamiento de emprendimientos."/>
    <x v="2"/>
    <s v="Departamento Nacional de Planeación "/>
    <s v="DNP"/>
    <s v="Planeación"/>
    <x v="9"/>
    <d v="2022-04-01T00:00:00"/>
    <d v="2023-12-31T00:00:00"/>
    <n v="0"/>
    <n v="100"/>
    <n v="0"/>
    <n v="0"/>
    <n v="0"/>
  </r>
  <r>
    <n v="1761"/>
    <x v="0"/>
    <x v="44"/>
    <s v="Política Nacional de Emprendimiento "/>
    <s v="No aplica"/>
    <s v="No aplica"/>
    <s v="2.15"/>
    <s v="Diseñar una estrategia para la implementación de matching grants en el financiamiento de emprendimientos innovadores y de base científico/tecnológico."/>
    <x v="2"/>
    <s v="Departamento Nacional de Planeación "/>
    <s v="DNP"/>
    <s v="Planeación"/>
    <x v="9"/>
    <d v="2021-07-01T00:00:00"/>
    <d v="2023-12-31T00:00:00"/>
    <n v="50"/>
    <n v="100"/>
    <n v="0"/>
    <n v="0"/>
    <n v="0"/>
  </r>
  <r>
    <n v="1762"/>
    <x v="0"/>
    <x v="44"/>
    <s v="Política Nacional de Emprendimiento "/>
    <s v="No aplica"/>
    <s v="No aplica"/>
    <s v="3.1 "/>
    <s v="Acompañar el proceso de articulación para las agendas de encuentros, intercambio de experiencias y redes de emprendimiento entre unidades productivas y de ellos con diferentes actores, diseñadas por el conjunto de entidades líderes, con el fin de generar oportunidades de comercialización, negocios inclusivos y fomentar la participación en escenarios productivos y comerciales."/>
    <x v="2"/>
    <s v="Departamento Administrativo para la Prosperidad Social"/>
    <s v="DPS"/>
    <s v="Inclusión Social y Reconciliación"/>
    <x v="16"/>
    <d v="2022-01-15T00:00:00"/>
    <d v="2024-12-31T00:00:00"/>
    <n v="0"/>
    <n v="100"/>
    <n v="0"/>
    <n v="0"/>
    <n v="0"/>
  </r>
  <r>
    <n v="1763"/>
    <x v="0"/>
    <x v="44"/>
    <s v="Política Nacional de Emprendimiento "/>
    <s v="No aplica"/>
    <s v="No aplica"/>
    <s v="3.2 "/>
    <s v="Desarrollar una agenda de espacios de encuentro con los beneficiarios de los programas de apoyo al emprendimiento del Fondo Emprender, donde se fomenten las redes entre emprendedores con intercambio de experiencias, contactos, cadenas productivas, mentalidad de innovación, entre otros."/>
    <x v="2"/>
    <s v="Servicio Nacional de Aprendizaje"/>
    <s v="SENA"/>
    <s v="Trabajo"/>
    <x v="12"/>
    <d v="2021-01-15T00:00:00"/>
    <d v="2023-12-31T00:00:00"/>
    <n v="50"/>
    <n v="100"/>
    <n v="0"/>
    <n v="0"/>
    <n v="0"/>
  </r>
  <r>
    <n v="1764"/>
    <x v="0"/>
    <x v="44"/>
    <s v="Política Nacional de Emprendimiento "/>
    <s v="No aplica"/>
    <s v="No aplica"/>
    <s v="3.3 "/>
    <s v="Acompañar y asesorar el proceso de integración de las Redes Regionales para el Emprendimiento al Sistema Nacional de Competitividad e Innovación – SNCI a través de las CRCI, a partir de la solicitud y aprobación de las mismas regiones."/>
    <x v="2"/>
    <s v="Ministerio de Comercio, Industria y Turismo"/>
    <s v="MinComercio"/>
    <s v="Comercio, Industria y Turismo"/>
    <x v="11"/>
    <d v="2021-01-15T00:00:00"/>
    <d v="2022-12-31T00:00:00"/>
    <n v="60"/>
    <n v="100"/>
    <n v="0"/>
    <n v="0"/>
    <n v="0"/>
  </r>
  <r>
    <n v="1765"/>
    <x v="0"/>
    <x v="44"/>
    <s v="Política Nacional de Emprendimiento "/>
    <s v="No aplica"/>
    <s v="No aplica"/>
    <s v="3.4 "/>
    <s v="Diseñar e implementar una estrategia de fomento para las redes de ángeles inversionistas, orientado a la creación de nuevas redes y el sostenimiento de ellas."/>
    <x v="2"/>
    <s v="Ministerio de Comercio, Industria y Turismo"/>
    <s v="MinComercio"/>
    <s v="Comercio, Industria y Turismo"/>
    <x v="11"/>
    <d v="2021-01-15T00:00:00"/>
    <d v="2025-12-31T00:00:00"/>
    <n v="25"/>
    <n v="100"/>
    <n v="0"/>
    <n v="0"/>
    <n v="0"/>
  </r>
  <r>
    <n v="1766"/>
    <x v="0"/>
    <x v="44"/>
    <s v="Política Nacional de Emprendimiento "/>
    <s v="No aplica"/>
    <s v="No aplica"/>
    <s v="3.5 "/>
    <s v="Diseñar e implementar mecanismos para la organización de redes microempresariales que propicien alianzas de cooperación, economías de escala, encadenamientos productivos, contacto con empresas ancla, suma de capacidades productivas, mecanismos alternativos de financiamiento propios y la participación asociativa en compras públicas."/>
    <x v="2"/>
    <s v="Ministerio de Comercio, Industria y Turismo"/>
    <s v="MinComercio"/>
    <s v="Comercio, Industria y Turismo"/>
    <x v="11"/>
    <d v="2021-01-15T00:00:00"/>
    <d v="2025-12-31T00:00:00"/>
    <n v="25"/>
    <n v="100"/>
    <n v="0"/>
    <n v="0"/>
    <n v="0"/>
  </r>
  <r>
    <n v="1767"/>
    <x v="0"/>
    <x v="44"/>
    <s v="Política Nacional de Emprendimiento "/>
    <s v="No aplica"/>
    <s v="No aplica"/>
    <s v="3.6 "/>
    <s v="Promover y facilitar la creación de plataformas físicas y tecnológicas que permitan a emprendimientos y microempresas de diferentes sectores asociarse y desarrollar modelos de distribución y comercialización de manera directa, reduciendo costos de intermediación."/>
    <x v="2"/>
    <s v="Ministerio de Comercio, Industria y Turismo"/>
    <s v="MinComercio"/>
    <s v="Comercio, Industria y Turismo"/>
    <x v="11"/>
    <d v="2021-01-15T00:00:00"/>
    <d v="2025-12-31T00:00:00"/>
    <n v="25"/>
    <n v="100"/>
    <n v="0"/>
    <n v="0"/>
    <n v="0"/>
  </r>
  <r>
    <n v="1768"/>
    <x v="0"/>
    <x v="44"/>
    <s v="Política Nacional de Emprendimiento "/>
    <s v="No aplica"/>
    <s v="No aplica"/>
    <s v="3.7 "/>
    <s v="Diseñar un programa de asociatividad agroempresarial integrada, el cual consistirá en la conformación de alianzas productivas territoriales entre comercializadores de gran tamaño y organizaciones de productores rurales maduras y de gran tamaño, o redes de organizaciones de productores rurales, como potenciadores del desarrollo productivo local."/>
    <x v="2"/>
    <s v="Ministerio de Agricultura y Desarrollo Rural"/>
    <s v="MinAgricultura"/>
    <s v="Agropecuario, Pesquero y Desarrollo Rural"/>
    <x v="7"/>
    <d v="2021-01-15T00:00:00"/>
    <d v="2022-12-31T00:00:00"/>
    <n v="60"/>
    <n v="100"/>
    <n v="0"/>
    <n v="0"/>
    <n v="0"/>
  </r>
  <r>
    <n v="1769"/>
    <x v="0"/>
    <x v="44"/>
    <s v="Política Nacional de Emprendimiento "/>
    <s v="No aplica"/>
    <s v="No aplica"/>
    <s v="3.8 "/>
    <s v="Diseñar e implementar una estrategia orientada a los mercados internacionales vía exportación, así como a facilitar los procesos de residencias de incubación y aceleración en los principales ecosistemas de emprendimiento del mundo, garantizando que vuelvan al país."/>
    <x v="2"/>
    <s v="Ministerio de Comercio, Industria y Turismo"/>
    <s v="MinComercio"/>
    <s v="Comercio, Industria y Turismo"/>
    <x v="11"/>
    <d v="2021-01-15T00:00:00"/>
    <d v="2023-12-31T00:00:00"/>
    <n v="35"/>
    <n v="100"/>
    <n v="0"/>
    <n v="0"/>
    <n v="0"/>
  </r>
  <r>
    <n v="1770"/>
    <x v="0"/>
    <x v="44"/>
    <s v="Política Nacional de Emprendimiento "/>
    <s v="No aplica"/>
    <s v="No aplica"/>
    <s v="3.9 "/>
    <s v="Diseñar e implementar una estrategia para promover e impulsar el crecimiento, expansión e internacionalización de emprendimientos y mipymes Colombianas a través del modelo de franquicia."/>
    <x v="2"/>
    <s v="Ministerio de Comercio, Industria y Turismo"/>
    <s v="MinComercio"/>
    <s v="Comercio, Industria y Turismo"/>
    <x v="11"/>
    <d v="2021-01-15T00:00:00"/>
    <d v="2023-12-31T00:00:00"/>
    <n v="50"/>
    <n v="100"/>
    <n v="0"/>
    <n v="0"/>
    <n v="0"/>
  </r>
  <r>
    <n v="1771"/>
    <x v="0"/>
    <x v="44"/>
    <s v="Política Nacional de Emprendimiento "/>
    <s v="No aplica"/>
    <s v="No aplica"/>
    <s v="3.10"/>
    <s v="Diseñar e implementar una estrategia integral para fomentar el uso estratégico de la propiedad intelectual (PI) de los emprendimientos de crecimiento, la cual deberá estar articulada con la Política Nacional de Propiedad Intelectual, donde se capacite a los emprendedores sobre los beneficios y sistemas de protección de los derechos de PI, la identificación del potencial de aplicación internacional de su PI y se les brinde orientación y acompañamiento durante procesos de internacionalización de sus productos."/>
    <x v="2"/>
    <s v="Ministerio de Comercio, Industria y Turismo"/>
    <s v="MinComercio"/>
    <s v="Comercio, Industria y Turismo"/>
    <x v="11"/>
    <d v="2021-01-15T00:00:00"/>
    <d v="2023-12-31T00:00:00"/>
    <n v="50"/>
    <n v="100"/>
    <n v="0"/>
    <n v="0"/>
    <n v="0"/>
  </r>
  <r>
    <n v="1772"/>
    <x v="0"/>
    <x v="44"/>
    <s v="Política Nacional de Emprendimiento "/>
    <s v="No aplica"/>
    <s v="No aplica"/>
    <s v="4.1"/>
    <s v="Diseñar e implementar mecanismos de acceso y utilización de herramientas tecnológicas para el desarrollo de iniciativas productivas y emprendimientos digitales por parte de la población en pobreza, vulnerable y víctima, con el objeto de reducir la brecha de inclusión digital, apoyados en la información de focalización de los programas y proyectos de conectividad."/>
    <x v="2"/>
    <s v="Ministerio de Tecnologías de la Información y las Comunicaciones"/>
    <s v="MinTIC"/>
    <s v="Tecnologías de la Información y las Comunicaciones"/>
    <x v="18"/>
    <d v="2021-01-15T00:00:00"/>
    <d v="2025-12-31T00:00:00"/>
    <n v="25"/>
    <n v="100"/>
    <n v="0"/>
    <n v="0"/>
    <n v="0"/>
  </r>
  <r>
    <n v="1773"/>
    <x v="0"/>
    <x v="44"/>
    <s v="Política Nacional de Emprendimiento "/>
    <s v="No aplica"/>
    <s v="No aplica"/>
    <s v="4.2 "/>
    <s v="Diseñar y presentar una oferta de servicios modulares a emprendimientos que requieran fortalecimiento en el desarrollo de habilidades digitales en las áreas de Validación en el Mercado, Liderazgo y equipos de trabajo, Producto digital, Negocio y Finanzas. Este diseño de servicios modulares incluirá la oferta en los programas de apoyo a la industria TI."/>
    <x v="2"/>
    <s v="Ministerio de Tecnologías de la Información y las Comunicaciones"/>
    <s v="MinTIC"/>
    <s v="Tecnologías de la Información y las Comunicaciones"/>
    <x v="18"/>
    <d v="2021-01-15T00:00:00"/>
    <d v="2022-12-31T00:00:00"/>
    <n v="40"/>
    <n v="100"/>
    <n v="0"/>
    <n v="0"/>
    <n v="0"/>
  </r>
  <r>
    <n v="1774"/>
    <x v="0"/>
    <x v="44"/>
    <s v="Política Nacional de Emprendimiento "/>
    <s v="No aplica"/>
    <s v="No aplica"/>
    <s v="4.3 "/>
    <s v="Diseñar e implementar, a través del programa CEMPRENDE, un espacio que permita el intercambio de información entre los emprendedores e instituciones de apoyo , que promueva el conocimiento y la utilización de herramientas tecnológicas para fortalecer el desarrollo de sus ideas de negocio."/>
    <x v="2"/>
    <s v="Ministerio de Comercio, Industria y Turismo"/>
    <s v="MinComercio"/>
    <s v="Comercio, Industria y Turismo"/>
    <x v="11"/>
    <d v="2021-01-15T00:00:00"/>
    <d v="2023-12-31T00:00:00"/>
    <n v="40"/>
    <n v="100"/>
    <n v="0"/>
    <n v="0"/>
    <n v="0"/>
  </r>
  <r>
    <n v="1775"/>
    <x v="0"/>
    <x v="44"/>
    <s v="Política Nacional de Emprendimiento "/>
    <s v="No aplica"/>
    <s v="No aplica"/>
    <s v="4.4 "/>
    <s v="Diseñar e implementar una estrategia con los Tecnoparques y otros actores relevantes para generar emprendimientos a partir de los resultados de las investigaciones, teniendo en cuenta las necesidades del sector productivo."/>
    <x v="2"/>
    <s v="Servicio Nacional de Aprendizaje"/>
    <s v="SENA"/>
    <s v="Trabajo"/>
    <x v="12"/>
    <d v="2021-01-15T00:00:00"/>
    <d v="2025-12-31T00:00:00"/>
    <n v="25"/>
    <n v="100"/>
    <n v="0"/>
    <n v="0"/>
    <n v="0"/>
  </r>
  <r>
    <n v="1776"/>
    <x v="0"/>
    <x v="44"/>
    <s v="Política Nacional de Emprendimiento "/>
    <s v="No aplica"/>
    <s v="No aplica"/>
    <s v="4.5 "/>
    <s v="Diseñar e implementar una estrategia para la sostenibilidad y aceleración empresas tipo spin-offs para la consolidación de empresas de base científico/tecnológica."/>
    <x v="2"/>
    <s v="Ministerio de Ciencia, Tecnología e Innovación"/>
    <s v="MinCiencias"/>
    <s v="Ciencia y Tecnología"/>
    <x v="1"/>
    <d v="2021-01-15T00:00:00"/>
    <d v="2025-12-31T00:00:00"/>
    <n v="25"/>
    <n v="100"/>
    <n v="0"/>
    <n v="0"/>
    <n v="0"/>
  </r>
  <r>
    <n v="1777"/>
    <x v="0"/>
    <x v="44"/>
    <s v="Política Nacional de Emprendimiento "/>
    <s v="No aplica"/>
    <s v="No aplica"/>
    <s v="4.6 "/>
    <s v="Diseñar una política de Ciencia, Tecnología e Innovación donde se incluyan mecanismos que permitan la formación y vinculación de capital humano de alto nivel con enfoque STEM, para propiciar la generación de emprendimientos innovadores y dinámicos."/>
    <x v="2"/>
    <s v="Departamento Nacional de Planeación"/>
    <s v="DNP"/>
    <s v="Planeación"/>
    <x v="9"/>
    <d v="2021-01-15T00:00:00"/>
    <d v="2025-12-31T00:00:00"/>
    <n v="25"/>
    <n v="100"/>
    <n v="0"/>
    <n v="0"/>
    <n v="0"/>
  </r>
  <r>
    <n v="1778"/>
    <x v="0"/>
    <x v="44"/>
    <s v="Política Nacional de Emprendimiento "/>
    <s v="No aplica"/>
    <s v="No aplica"/>
    <s v="4.7 "/>
    <s v="Diseñar e implementar una estrategia para el fortalecimiento de incubadoras y aceleradoras en el país que permita aumentar la oferta de apoyo a los emprendimientos, especialmente a los de base tecnológica."/>
    <x v="2"/>
    <s v="Ministerio de Comercio, Industria y Turismo"/>
    <s v="MinComercio"/>
    <s v="Comercio, Industria y Turismo"/>
    <x v="11"/>
    <d v="2021-01-15T00:00:00"/>
    <d v="2025-12-31T00:00:00"/>
    <n v="25"/>
    <n v="100"/>
    <n v="0"/>
    <n v="0"/>
    <n v="0"/>
  </r>
  <r>
    <n v="1779"/>
    <x v="0"/>
    <x v="44"/>
    <s v="Política Nacional de Emprendimiento "/>
    <s v="No aplica"/>
    <s v="No aplica"/>
    <s v="4.8 "/>
    <s v="Diseñar una estrategia para la implementación de garantías mobiliarias con base en propiedad intelectual para el financiamiento de emprendimientos innovadores y base tecnológica."/>
    <x v="2"/>
    <s v="Departamento Nacional de Planeación "/>
    <s v="DNP"/>
    <s v="Planeación"/>
    <x v="9"/>
    <d v="2022-01-15T00:00:00"/>
    <d v="2023-12-31T00:00:00"/>
    <n v="0"/>
    <n v="100"/>
    <n v="0"/>
    <n v="0"/>
    <n v="0"/>
  </r>
  <r>
    <n v="1780"/>
    <x v="0"/>
    <x v="44"/>
    <s v="Política Nacional de Emprendimiento "/>
    <s v="No aplica"/>
    <s v="No aplica"/>
    <s v="5.1 "/>
    <s v="Coordinar el ajuste y articulación de la oferta del gobierno nacional para la atención y apoyo a emprendedores, que defina roles competencias y actores responsables, en el marco del Comité Técnico de Emprendimiento y en articulación con la Mesa de Equidad."/>
    <x v="2"/>
    <s v="Ministerio de Comercio, Industria y Turismo"/>
    <s v="MinComercio"/>
    <s v="Comercio, Industria y Turismo"/>
    <x v="11"/>
    <d v="2021-01-15T00:00:00"/>
    <d v="2023-12-31T00:00:00"/>
    <n v="50"/>
    <n v="100"/>
    <n v="0"/>
    <n v="0"/>
    <n v="0"/>
  </r>
  <r>
    <n v="1781"/>
    <x v="0"/>
    <x v="44"/>
    <s v="Política Nacional de Emprendimiento "/>
    <s v="No aplica"/>
    <s v="No aplica"/>
    <s v="5.2 "/>
    <s v="Realizar mapeo periódico y generar recomendaciones sobre los instrumentos de las entidades de orden nacional para el apoyo a emprendimientos y microempresas, derivados de la aplicación de la metodología de Articulación para la Competitividad."/>
    <x v="2"/>
    <s v="Departamento Nacional de Planeación"/>
    <s v="DNP"/>
    <s v="Planeación"/>
    <x v="9"/>
    <d v="2021-01-15T00:00:00"/>
    <d v="2025-12-31T00:00:00"/>
    <n v="20"/>
    <n v="100"/>
    <n v="0"/>
    <n v="0"/>
    <n v="0"/>
  </r>
  <r>
    <n v="1782"/>
    <x v="0"/>
    <x v="44"/>
    <s v="Política Nacional de Emprendimiento "/>
    <s v="No aplica"/>
    <s v="No aplica"/>
    <s v="5.3 "/>
    <s v="Elaborar un análisis de la oferta programática en emprendimiento rural de las entidades adscritas y vinculadas al sector de agricultura y desarrollo rural, con el fin de implementar una propuesta de intervención articulada e implementar una estrategia de despliegue territorial para dar a conocer la oferta institucional en emprendimiento rural."/>
    <x v="2"/>
    <s v="Ministerio de Agricultura y Desarrollo Rural"/>
    <s v="MinAgricultura"/>
    <s v="Agropecuario, Pesquero y Desarrollo Rural"/>
    <x v="7"/>
    <d v="2021-03-15T00:00:00"/>
    <d v="2022-12-31T00:00:00"/>
    <n v="40"/>
    <n v="100"/>
    <n v="0"/>
    <n v="0"/>
    <n v="0"/>
  </r>
  <r>
    <n v="1783"/>
    <x v="0"/>
    <x v="44"/>
    <s v="Política Nacional de Emprendimiento "/>
    <s v="No aplica"/>
    <s v="No aplica"/>
    <s v="5.4 "/>
    <s v="Desarrollar e implementar estrategia para contribuir a la estabilización, sostenibilidad de micronegocios informales con establecimiento y potencial de avanzar en formalización mediante pilotos desarrollados en el marco de un laboratorio social de inclusión productiva."/>
    <x v="2"/>
    <s v="Ministerio de Comercio, Industria y Turismo"/>
    <s v="MinComercio"/>
    <s v="Comercio, Industria y Turismo"/>
    <x v="11"/>
    <d v="2021-01-15T00:00:00"/>
    <d v="2022-12-31T00:00:00"/>
    <n v="50"/>
    <n v="100"/>
    <n v="0"/>
    <n v="0"/>
    <n v="0"/>
  </r>
  <r>
    <n v="1784"/>
    <x v="0"/>
    <x v="44"/>
    <s v="Política Nacional de Emprendimiento "/>
    <s v="No aplica"/>
    <s v="No aplica"/>
    <s v="5.5 "/>
    <s v="Desarrollar una estrategia para contribuir a la estabilización y sostenibilidad de micronegocios de población en pobreza y vulnerable, en el marco del laboratorio social de inclusión productiva cumpliendo con los criterios de focalización de la entidad."/>
    <x v="2"/>
    <s v="Departamento Administrativo para la Prosperidad Social"/>
    <s v="DPS"/>
    <s v="Inclusión Social y Reconciliación"/>
    <x v="16"/>
    <d v="2021-01-01T00:00:00"/>
    <d v="2022-12-31T00:00:00"/>
    <n v="50"/>
    <n v="100"/>
    <n v="0"/>
    <n v="0"/>
    <n v="0"/>
  </r>
  <r>
    <n v="1785"/>
    <x v="0"/>
    <x v="44"/>
    <s v="Política Nacional de Emprendimiento "/>
    <s v="No aplica"/>
    <s v="No aplica"/>
    <s v="5.6 "/>
    <s v="Diseñar e implementar un esquema de atención que considere diferentes puntos de suministro de información, presencial o virtual como la Red de Centros de Desarrollo Empresarial y demás puntos de atención a emprendedores, que propenda por una gestión eficaz de la información, y donde se pueda orientar a la población hacia la oferta programática de acuerdo con sus necesidades."/>
    <x v="2"/>
    <s v="Ministerio de Comercio, Industria y Turismo"/>
    <s v="MinComercio"/>
    <s v="Comercio, Industria y Turismo"/>
    <x v="11"/>
    <d v="2021-01-15T00:00:00"/>
    <d v="2023-12-31T00:00:00"/>
    <n v="35"/>
    <n v="100"/>
    <n v="0"/>
    <n v="0"/>
    <n v="0"/>
  </r>
  <r>
    <n v="1786"/>
    <x v="0"/>
    <x v="44"/>
    <s v="Política Nacional de Emprendimiento "/>
    <s v="No aplica"/>
    <s v="No aplica"/>
    <s v="5.7 "/>
    <s v="Diseñar e implementar un proceso de focalización integral para la oferta programática en emprendimiento, con instrumentos de perfilamiento y caracterización, para la selección óptima de beneficiarios e identificación de potenciales emprendedores."/>
    <x v="2"/>
    <s v="Ministerio de Comercio, Industria y Turismo"/>
    <s v="MinComercio"/>
    <s v="Comercio, Industria y Turismo"/>
    <x v="11"/>
    <d v="2021-01-15T00:00:00"/>
    <d v="2023-12-31T00:00:00"/>
    <n v="40"/>
    <n v="100"/>
    <n v="0"/>
    <n v="0"/>
    <n v="0"/>
  </r>
  <r>
    <n v="1787"/>
    <x v="0"/>
    <x v="44"/>
    <s v="Política Nacional de Emprendimiento "/>
    <s v="No aplica"/>
    <s v="No aplica"/>
    <s v="5.8 "/>
    <s v="Generar una definición de emprendimiento y empresa de mujeres y desarrollar mecanismos de recolección y análisis de información para su medición e impacto."/>
    <x v="2"/>
    <s v="Departamento Administrativo de la Presidencia de la República"/>
    <s v="DAPRE"/>
    <s v="Presidencia de la República"/>
    <x v="10"/>
    <d v="2021-01-01T00:00:00"/>
    <d v="2023-12-31T00:00:00"/>
    <n v="35"/>
    <n v="100"/>
    <n v="0"/>
    <n v="0"/>
    <n v="0"/>
  </r>
  <r>
    <n v="1788"/>
    <x v="0"/>
    <x v="44"/>
    <s v="Política Nacional de Emprendimiento "/>
    <s v="No aplica"/>
    <s v="No aplica"/>
    <s v="5.9 "/>
    <s v="Diseñar e implementar mecanismos de identificación de unidades productivas y micronegocios con posibilidad de rápido crecimiento y gestionar su enrutamiento hacia la oferta que potencie su desarrollo."/>
    <x v="2"/>
    <s v="Ministerio de Comercio, Industria y Turismo"/>
    <s v="MinComercio"/>
    <s v="Comercio, Industria y Turismo"/>
    <x v="11"/>
    <d v="2021-01-15T00:00:00"/>
    <d v="2025-12-31T00:00:00"/>
    <n v="25"/>
    <n v="100"/>
    <n v="0"/>
    <n v="0"/>
    <n v="0"/>
  </r>
  <r>
    <n v="1789"/>
    <x v="0"/>
    <x v="44"/>
    <s v="Política Nacional de Emprendimiento "/>
    <s v="No aplica"/>
    <s v="No aplica"/>
    <s v="5.10"/>
    <s v="Incluir información de los programas de apoyo al emprendimiento en el Registro Social, de tal manera que permita el monitoreo de los beneficiarios de los programas de apoyo al emprendimiento en las diferentes etapas de intervención."/>
    <x v="2"/>
    <s v="Departamento Nacional de Planeación"/>
    <s v="DNP"/>
    <s v="Planeación"/>
    <x v="9"/>
    <d v="2021-01-15T00:00:00"/>
    <d v="2025-12-31T00:00:00"/>
    <n v="30"/>
    <n v="100"/>
    <n v="0"/>
    <n v="0"/>
    <n v="0"/>
  </r>
  <r>
    <n v="1790"/>
    <x v="0"/>
    <x v="44"/>
    <s v="Política Nacional de Emprendimiento "/>
    <s v="No aplica"/>
    <s v="No aplica"/>
    <s v="5.11"/>
    <s v="Diseñar e implementar un observatorio nacional para el emprendimiento y la microempresa."/>
    <x v="2"/>
    <s v="Ministerio de Comercio, Industria y Turismo"/>
    <s v="MinComercio"/>
    <s v="Comercio, Industria y Turismo"/>
    <x v="11"/>
    <d v="2021-01-15T00:00:00"/>
    <d v="2025-12-31T00:00:00"/>
    <n v="25"/>
    <n v="100"/>
    <n v="0"/>
    <n v="0"/>
    <n v="0"/>
  </r>
  <r>
    <n v="1791"/>
    <x v="0"/>
    <x v="44"/>
    <s v="Política Nacional de Emprendimiento "/>
    <s v="No aplica"/>
    <s v="No aplica"/>
    <s v="5.12"/>
    <s v="Implementar y administrar el Sistema de Información de Actividades Económicas Informales (SIECI), como instrumento estadístico para identificar y caracterizar unidades económicas para el diseño e implementación de políticas públicas orientadas a la formalización empresarial."/>
    <x v="2"/>
    <s v="Departamento Administrativo Nacional de Estadística"/>
    <s v="DANE"/>
    <s v="Estadísticas"/>
    <x v="14"/>
    <d v="2021-01-15T00:00:00"/>
    <d v="2025-12-31T00:00:00"/>
    <n v="55.000000000000007"/>
    <n v="100"/>
    <n v="0"/>
    <n v="0"/>
    <n v="0"/>
  </r>
  <r>
    <n v="1792"/>
    <x v="0"/>
    <x v="44"/>
    <s v="Política Nacional de Emprendimiento "/>
    <s v="No aplica"/>
    <s v="No aplica"/>
    <s v="5.13"/>
    <s v="Desarrollar estudios de evaluación de impacto y/o de resultados de sus respectivos programas de apoyo para el emprendimiento e implementarán un plan de ajuste con las recomendaciones."/>
    <x v="2"/>
    <s v="Departamento Administrativo para la Prosperidad Social"/>
    <s v="DPS"/>
    <s v="Inclusión Social y Reconciliación"/>
    <x v="16"/>
    <d v="2023-01-15T00:00:00"/>
    <d v="2025-12-31T00:00:00"/>
    <n v="0"/>
    <n v="100"/>
    <n v="0"/>
    <n v="0"/>
    <n v="0"/>
  </r>
  <r>
    <n v="1793"/>
    <x v="0"/>
    <x v="44"/>
    <s v="Política Nacional de Emprendimiento "/>
    <s v="No aplica"/>
    <s v="No aplica"/>
    <s v="5.14"/>
    <s v="Desarrollar estudios de evaluación de impacto de los programas de apoyo para el emprendimiento de SENA e implementar un plan de ajuste con las recomendaciones."/>
    <x v="2"/>
    <s v="Servicio Nacional de Aprendizaje"/>
    <s v="SENA"/>
    <s v="Trabajo"/>
    <x v="12"/>
    <d v="2021-01-15T00:00:00"/>
    <d v="2023-12-31T00:00:00"/>
    <n v="30"/>
    <n v="100"/>
    <n v="0"/>
    <n v="0"/>
    <n v="0"/>
  </r>
  <r>
    <n v="1794"/>
    <x v="0"/>
    <x v="44"/>
    <s v="Política Nacional de Emprendimiento "/>
    <s v="No aplica"/>
    <s v="No aplica"/>
    <s v="5.15"/>
    <s v="Desarrollar estudios de evaluación de impacto de los programas de apoyo para el emprendimiento de MinCIT e implementar un plan de ajuste con las recomendaciones."/>
    <x v="2"/>
    <s v="Ministerio de Comercio, Industria y Turismo"/>
    <s v="MinComercio"/>
    <s v="Comercio, Industria y Turismo"/>
    <x v="11"/>
    <d v="2021-01-15T00:00:00"/>
    <d v="2023-12-31T00:00:00"/>
    <n v="30"/>
    <n v="100"/>
    <n v="0"/>
    <n v="0"/>
    <n v="0"/>
  </r>
  <r>
    <n v="1795"/>
    <x v="0"/>
    <x v="44"/>
    <s v="Política Nacional de Emprendimiento "/>
    <s v="No aplica"/>
    <s v="No aplica"/>
    <s v="5.16"/>
    <s v="Desarrollar estudios de evaluación de impacto y/o de resultados de los programas de apoyo para el emprendimiento del Ministerio de Agricultura y Desarrollo Rural e implementar un plan de ajuste con las recomendaciones."/>
    <x v="2"/>
    <s v="Ministerio de Agricultura y Desarrollo Rural"/>
    <s v="MinAgricultura"/>
    <s v="Agropecuario, Pesquero y Desarrollo Rural"/>
    <x v="7"/>
    <d v="2021-01-15T00:00:00"/>
    <d v="2021-12-31T00:00:00"/>
    <n v="3"/>
    <n v="3"/>
    <n v="0"/>
    <n v="0"/>
    <n v="0"/>
  </r>
  <r>
    <n v="1796"/>
    <x v="0"/>
    <x v="44"/>
    <s v="Política Nacional de Emprendimiento "/>
    <s v="No aplica"/>
    <s v="No aplica"/>
    <s v="5.17"/>
    <s v="Diseñar e implementar una estrategia de asesoría y acompañamiento para el desarrollo de líneas bases y medición de impacto de los programas de emprendimiento y aceleración impulsados por las cámaras de comercio."/>
    <x v="2"/>
    <s v="Departamento Nacional de Planeación "/>
    <s v="DNP"/>
    <s v="Planeación"/>
    <x v="9"/>
    <d v="2021-07-01T00:00:00"/>
    <d v="2022-12-31T00:00:00"/>
    <n v="50"/>
    <n v="100"/>
    <n v="0"/>
    <n v="0"/>
    <n v="0"/>
  </r>
  <r>
    <n v="1797"/>
    <x v="0"/>
    <x v="44"/>
    <s v="Política Nacional de Emprendimiento "/>
    <s v="No aplica"/>
    <s v="No aplica"/>
    <s v="5.18"/>
    <s v="Diseñar e incorporar un sistema de mapeo y seguimiento de las evaluaciones de los programas de emprendimiento, a nivel nacional y regional, que permita identificar fuentes de financiación de los estudios, periodicidad, metodología aplicada, principales resultados, entre otros factores."/>
    <x v="2"/>
    <s v="Departamento Nacional de Planeación"/>
    <s v="DNP"/>
    <s v="Planeación"/>
    <x v="9"/>
    <d v="2021-01-15T00:00:00"/>
    <d v="2025-12-31T00:00:00"/>
    <n v="55.000000000000007"/>
    <n v="100"/>
    <n v="0"/>
    <n v="0"/>
    <n v="0"/>
  </r>
  <r>
    <n v="1798"/>
    <x v="0"/>
    <x v="44"/>
    <s v="Política Nacional de Emprendimiento "/>
    <s v="No aplica"/>
    <s v="No aplica"/>
    <s v="5.19"/>
    <s v="Elaborar y proponer cambios en el marco regulatorio que propicie el emprendimiento y el crecimiento, consolidación y sostenibilidad de las empresas, con el fin de aumentar el bienestar social y generar equidad."/>
    <x v="2"/>
    <s v="Ministerio de Comercio, Industria y Turismo"/>
    <s v="MinComercio"/>
    <s v="Comercio, Industria y Turismo"/>
    <x v="11"/>
    <d v="2021-01-15T00:00:00"/>
    <d v="2022-12-31T00:00:00"/>
    <n v="70"/>
    <n v="100"/>
    <n v="0"/>
    <n v="0"/>
    <n v="0"/>
  </r>
  <r>
    <n v="1799"/>
    <x v="0"/>
    <x v="44"/>
    <s v="Política Nacional de Emprendimiento "/>
    <s v="No aplica"/>
    <s v="No aplica"/>
    <s v="5.20"/>
    <s v="Establecer planes para la simplificación y virtualización de los trámites de cierre y liquidación de empresas y su incorporación a la Ventanilla Única Empresarial (VUE), como mecanismo de orientación de empresarios y Cámaras de Comercio, entre otros actores, para la utilización e implementación de mecanismos expeditos para la reorganización y liquidación de empresas."/>
    <x v="2"/>
    <s v="Ministerio de Comercio, Industria y Turismo"/>
    <s v="MinComercio"/>
    <s v="Comercio, Industria y Turismo"/>
    <x v="11"/>
    <d v="2021-01-15T00:00:00"/>
    <d v="2023-12-31T00:00:00"/>
    <n v="40"/>
    <n v="100"/>
    <n v="0"/>
    <n v="0"/>
    <n v="0"/>
  </r>
  <r>
    <n v="1800"/>
    <x v="0"/>
    <x v="45"/>
    <s v="Política Nacional de Comercio Electrónico"/>
    <s v="No aplica"/>
    <s v="No aplica"/>
    <s v="1.1 "/>
    <s v="Elaborar y ejecutar un Plan de Comercio Electrónico Rural el cual será el marco de acción para la promoción de este tipo de comercio en las zonas rurales del país abarcando las actividades agropecuarias y no agropecuarias, y direccionando de forma transversal el componente de comercio electrónico en los programas de MinAgricultura."/>
    <x v="1"/>
    <s v="Ministerio de Agricultura y Desarrollo Rural"/>
    <s v="MinAgricultura"/>
    <s v="Agropecuario, Pesquero y Desarrollo Rural"/>
    <x v="7"/>
    <d v="2021-01-01T00:00:00"/>
    <d v="2025-12-31T00:00:00"/>
    <n v="20"/>
    <n v="100"/>
    <n v="0"/>
    <n v="0"/>
    <n v="0"/>
  </r>
  <r>
    <n v="1801"/>
    <x v="0"/>
    <x v="45"/>
    <s v="Política Nacional de Comercio Electrónico"/>
    <s v="No aplica"/>
    <s v="No aplica"/>
    <s v="1.2 "/>
    <s v="Ejecutar una oferta educativa en temas relacionados con comercio electrónico para los extensionistas y productores agropecuarios con el fin de fortalecer la prestación del servicio público de extensión agropecuaria, especialmente en lo relacionado con el enfoque TIC definido en el numeral 3 del artículo 25 de la Ley 1876 del 2017 y en materia sanitaria y fitosanitaria para el manejo y transporte de los productos agropecuarios tranzados a través de canales digitales."/>
    <x v="1"/>
    <s v="Servicio Nacional de Aprendizaje"/>
    <s v="SENA"/>
    <s v="Trabajo"/>
    <x v="12"/>
    <d v="2021-01-15T00:00:00"/>
    <d v="2023-12-31T00:00:00"/>
    <n v="15000"/>
    <n v="8800"/>
    <n v="0"/>
    <n v="0"/>
    <n v="0"/>
  </r>
  <r>
    <n v="1802"/>
    <x v="0"/>
    <x v="45"/>
    <s v="Política Nacional de Comercio Electrónico"/>
    <s v="No aplica"/>
    <s v="No aplica"/>
    <s v="1.3 "/>
    <s v="Elaborar un plan para articular la oferta institucional en comercio electrónico para mipymes contemplada en el presente documento CONPES con la oferta institucional existente relacionada con desarrollo productivo de población en pobreza y vulnerabilidad económica, población víctima del conflicto armado colombiano, población en proceso de reintegración y reincorporación, y población migrante proveniente de Venezuela. De esta forma, se busca que el comercio electrónico sea una herramienta de desarrollo e inclusión productiva para estas poblaciones."/>
    <x v="2"/>
    <s v="Departamento Nacional de Planeación"/>
    <s v="DNP"/>
    <s v="Planeación"/>
    <x v="9"/>
    <d v="2021-01-01T00:00:00"/>
    <d v="2021-12-31T00:00:00"/>
    <n v="100"/>
    <n v="100"/>
    <n v="0"/>
    <n v="0"/>
    <n v="0"/>
  </r>
  <r>
    <n v="1803"/>
    <x v="0"/>
    <x v="45"/>
    <s v="Política Nacional de Comercio Electrónico"/>
    <s v="No aplica"/>
    <s v="No aplica"/>
    <s v="1.4 "/>
    <s v="Fortalecer la plataforma &quot;Compra lo Nuestro&quot; incluyendo nuevas funcionalidades, dentro de las que se debe incluir como mínimo una comunidad especial que permita fortalecer la conexión entre los actores de la cadena de valor del comercio electrónico y la plataforma en general. Adicionalmente, se realizarán estrategias de socialización con el fin de generar mayor conocimiento de la plataforma y promover una mayor presencia del sector empresarial a nivel regional. Lo anterior, permitirá facilitar la vinculación de las empresas en el comercio electrónico y promoverá la prestación de estos servicios de apoyo en el país."/>
    <x v="2"/>
    <s v="Ministerio de Comercio, Industria y Turismo_x000a_"/>
    <s v="MinComercio"/>
    <s v="Comercio, Industria y Turismo"/>
    <x v="11"/>
    <d v="2021-01-01T00:00:00"/>
    <d v="2021-12-31T00:00:00"/>
    <n v="100"/>
    <n v="0"/>
    <n v="0"/>
    <n v="0"/>
    <n v="0"/>
  </r>
  <r>
    <n v="1804"/>
    <x v="0"/>
    <x v="45"/>
    <s v="Política Nacional de Comercio Electrónico"/>
    <s v="No aplica"/>
    <s v="No aplica"/>
    <s v="1.5 "/>
    <s v="Capacitar y transferir conocimientos a empresas y emprendedores para realizar actividades de comercio electrónico; por medio de programas de formación y la creación y puesta en marcha de tiendas en línea. Lo anterior, con el fin de promover el uso y apropiación del comercio electrónico en Colombia. Estas capacitaciones deben ir en línea con los resultados que arroje el estudio del Ministerio del Trabajo."/>
    <x v="2"/>
    <s v="Ministerio de Tecnologías de la Información y las Comunicaciones _x000a_"/>
    <s v="MinTIC"/>
    <s v="Tecnologías de la Información y las Comunicaciones"/>
    <x v="18"/>
    <d v="2021-07-01T00:00:00"/>
    <d v="2022-12-31T00:00:00"/>
    <n v="9600"/>
    <n v="20000"/>
    <n v="0"/>
    <n v="0"/>
    <n v="0"/>
  </r>
  <r>
    <n v="1805"/>
    <x v="0"/>
    <x v="45"/>
    <s v="Política Nacional de Comercio Electrónico"/>
    <s v="No aplica"/>
    <s v="No aplica"/>
    <s v="1.6 "/>
    <s v="Articular con las entidades competentes en el marco del Sistema Nacional de Competitividad e Innovación, el desarrollo de una estrategia para analizar y estudiar la expansión de los segmentos Fintech nuevos y existentes, así como la velocidad de los cambios tecnológicos, con el fin de lograr que la política pública responda de manera oportuna a las nuevas soluciones que plantean las tecnologías emergentes."/>
    <x v="0"/>
    <s v="Departamento Administrativo de la Presidencia de la República_x000a_"/>
    <s v="DAPRE"/>
    <s v="Presidencia de la República"/>
    <x v="10"/>
    <d v="2021-03-01T00:00:00"/>
    <d v="2023-12-31T00:00:00"/>
    <n v="20"/>
    <n v="100"/>
    <n v="0"/>
    <n v="0"/>
    <n v="0"/>
  </r>
  <r>
    <n v="1806"/>
    <x v="0"/>
    <x v="45"/>
    <s v="Política Nacional de Comercio Electrónico"/>
    <s v="No aplica"/>
    <s v="No aplica"/>
    <s v="1.7 "/>
    <s v="Realizar un estudio que diagnostique los costos asociados a los pagos digitales en las empresas. El estudio contará con mesas de trabajo que evalúen el desarrollo de mecanismos para la disminución de estos costos identificados. Lo anterior, con el fin de incentivar el uso de estos medios de pago."/>
    <x v="0"/>
    <s v="Ministerio de Hacienda y Crédito Público"/>
    <s v="MinHacienda"/>
    <s v="Hacienda y Crédito Público"/>
    <x v="2"/>
    <d v="2021-01-01T00:00:00"/>
    <d v="2021-11-30T00:00:00"/>
    <n v="100"/>
    <n v="100"/>
    <n v="0"/>
    <n v="0"/>
    <n v="0"/>
  </r>
  <r>
    <n v="1807"/>
    <x v="0"/>
    <x v="45"/>
    <s v="Política Nacional de Comercio Electrónico"/>
    <s v="No aplica"/>
    <s v="No aplica"/>
    <s v="1.8 "/>
    <s v="Ajustar la Metodología de Articulación para la Competitividad – ArCo o la que haga sus veces para incluir las temáticas relacionadas con comercio electrónico con el objetivo de optimizar y mejorar la eficiencia de la oferta institucional de los instrumentos de política pública que brindan las entidades del orden nacional al respecto. Lo anterior, permitirá reducir la atomización de recursos y esfuerzos al mejorar la funcionalidad, impacto y recursos de los instrumentos de intervención a MiPymes."/>
    <x v="0"/>
    <s v="Departamento Nacional de Planeación "/>
    <s v="DNP"/>
    <s v="Planeación"/>
    <x v="9"/>
    <d v="2021-01-01T00:00:00"/>
    <d v="2021-06-30T00:00:00"/>
    <n v="100"/>
    <n v="100"/>
    <n v="0"/>
    <n v="0"/>
    <n v="0"/>
  </r>
  <r>
    <n v="1808"/>
    <x v="0"/>
    <x v="45"/>
    <s v="Política Nacional de Comercio Electrónico"/>
    <s v="No aplica"/>
    <s v="No aplica"/>
    <s v="1.9 "/>
    <s v="Implementar las recomendaciones que surgen de la aplicación de la metodología ARCO o la que haga sus veces sobre la oferta institucional actualmente existente en temas relacionados con comercio electrónico. Esto con el fin de fortalecer instrumentos que brinde un acompañamiento y asesoría integral a MiPymes y emprendedores en temas relacionados con comercio electrónico, que incluya como mínimo capacidades técnicas y gerenciales en adopción tecnológica (de básica a avanzada) y medios de pago, formación de habilidades digitales, apropiación del comercio transfronterizo y procesos logísticos. En el marco de la aplicación de la metodología Arco se revisarán y actualizarán periódicamente a las nuevas dinámicas tecnológicas y de mercado."/>
    <x v="2"/>
    <s v="Ministerio de Tecnologías de la Información y las Comunicaciones"/>
    <s v="MinTIC"/>
    <s v="Tecnologías de la Información y las Comunicaciones"/>
    <x v="18"/>
    <d v="2021-06-01T00:00:00"/>
    <d v="2023-12-31T00:00:00"/>
    <n v="34"/>
    <n v="100"/>
    <n v="0"/>
    <n v="0"/>
    <n v="0"/>
  </r>
  <r>
    <n v="1809"/>
    <x v="0"/>
    <x v="45"/>
    <s v="Política Nacional de Comercio Electrónico"/>
    <s v="No aplica"/>
    <s v="No aplica"/>
    <s v="1.10"/>
    <s v="Desarrollar un estudio de las necesidades actuales y prospectivas del talento especializado para el comercio electrónico en el sector empresarial. Este estudio deberá reconocer las necesidades por tamaño de empresa en esta materia."/>
    <x v="0"/>
    <s v="Ministerio de Trabajo"/>
    <s v="MinTrabajo"/>
    <s v="Trabajo"/>
    <x v="12"/>
    <d v="2021-01-01T00:00:00"/>
    <d v="2021-08-30T00:00:00"/>
    <n v="100"/>
    <n v="100"/>
    <n v="0"/>
    <n v="0"/>
    <n v="0"/>
  </r>
  <r>
    <n v="1810"/>
    <x v="0"/>
    <x v="45"/>
    <s v="Política Nacional de Comercio Electrónico"/>
    <s v="No aplica"/>
    <s v="No aplica"/>
    <s v="1.11"/>
    <s v="Contribuir en las MiPymes del país a su transformación digital incentivando el comercio electrónico, la promoción de la economía colaborativa y el mejoramiento de los grados de madurez digital con mayores niveles de tenencia, adopción, apropiación y gestión de herramientas informáticas en la cultura empresarial y organizacional de las empresas. Esta oferta de capacitación debe coincidir con los resultados del estudio que arroje el Ministerio de Trabajo que será finalizado en agosto de 2021."/>
    <x v="2"/>
    <s v="Servicio Nacional de Aprendizaje_x000a_"/>
    <s v="SENA"/>
    <s v="Trabajo"/>
    <x v="12"/>
    <d v="2021-01-15T00:00:00"/>
    <d v="2023-12-31T00:00:00"/>
    <n v="1500"/>
    <n v="3900"/>
    <n v="0"/>
    <n v="0"/>
    <n v="0"/>
  </r>
  <r>
    <n v="1811"/>
    <x v="0"/>
    <x v="45"/>
    <s v="Política Nacional de Comercio Electrónico"/>
    <s v="No aplica"/>
    <s v="No aplica"/>
    <s v="1.12"/>
    <s v="Diseñar e implementar un programa de formación exportadora de comercio electrónico para dar a los empresarios las herramientas necesarias para alistarse a utilizar el ecommerce transfronterizo y los canales digitales en los mercados internacionales."/>
    <x v="2"/>
    <s v="ProColombia"/>
    <s v="ProColombia"/>
    <s v="Comercio, Industria y Turismo"/>
    <x v="11"/>
    <d v="2021-01-01T00:00:00"/>
    <d v="2021-12-31T00:00:00"/>
    <n v="100"/>
    <n v="100"/>
    <n v="0"/>
    <n v="0"/>
    <n v="0"/>
  </r>
  <r>
    <n v="1812"/>
    <x v="0"/>
    <x v="45"/>
    <s v="Política Nacional de Comercio Electrónico"/>
    <s v="No aplica"/>
    <s v="No aplica"/>
    <s v="1.13"/>
    <s v="Ejecutar un programa piloto de acompañamiento empresarial, que permita la apropiación de tecnologías de comercio electrónico en Mipymes a través de capacitación y acompañamiento para la cadena de valor del comercio electrónico. Esto con el fin de que las empresas adopten herramientas para el comercio electrónico."/>
    <x v="2"/>
    <s v="Ministerio de Comercio, Industria y Turismo"/>
    <s v="MinComercio"/>
    <s v="Comercio, Industria y Turismo"/>
    <x v="11"/>
    <d v="2021-01-01T00:00:00"/>
    <s v="30/11/12021"/>
    <n v="100"/>
    <n v="100"/>
    <n v="0"/>
    <n v="0"/>
    <n v="0"/>
  </r>
  <r>
    <n v="1813"/>
    <x v="0"/>
    <x v="45"/>
    <s v="Política Nacional de Comercio Electrónico"/>
    <s v="No aplica"/>
    <s v="No aplica"/>
    <s v="2.1 "/>
    <s v="Diseñar una guía de protección al consumidor para el comercio electrónico. Esta guía deberá desarrollar una estrategia de divulgación y socialización dirigida a los consumidores y al sector empresarial e incluirá como mínimo los derechos, deberes y obligaciones de todas las partes involucradas en la celebración de relaciones de consumo a través de comercio electrónico. Lo anterior le permitirá a las empresas familiarizarse con sus deberes y obligaciones como proveedores en línea, así como aportar confianza a los consumidores respecto a la protección de sus derechos en el comercio electrónico en el país."/>
    <x v="1"/>
    <s v="Superintendencia de Industria y Comercio "/>
    <s v="SIC"/>
    <s v="Comercio, Industria y Turismo"/>
    <x v="11"/>
    <d v="2021-01-01T00:00:00"/>
    <d v="2021-12-31T00:00:00"/>
    <n v="100"/>
    <n v="100"/>
    <n v="0"/>
    <n v="0"/>
    <n v="0"/>
  </r>
  <r>
    <n v="1814"/>
    <x v="0"/>
    <x v="45"/>
    <s v="Política Nacional de Comercio Electrónico"/>
    <s v="No aplica"/>
    <s v="No aplica"/>
    <s v="2.2 "/>
    <s v="Articular, en el marco del Sistema Nacional de Competitividad e Innovación, con las entidades competentes el desarrollo de una estrategia para incrementar la confianza en plataformas de comercio electrónico y pagos digitales, relacionada con el cumplimiento de estándares internacionales por parte de los comerciantes."/>
    <x v="0"/>
    <s v="Departamento Administrativo de la Presidencia de la República_x000a_"/>
    <s v="DAPRE"/>
    <s v="Presidencia de la República"/>
    <x v="10"/>
    <d v="2021-01-01T00:00:00"/>
    <d v="2023-12-31T00:00:00"/>
    <n v="20"/>
    <n v="100"/>
    <n v="0"/>
    <n v="0"/>
    <n v="0"/>
  </r>
  <r>
    <n v="1815"/>
    <x v="0"/>
    <x v="45"/>
    <s v="Política Nacional de Comercio Electrónico"/>
    <s v="No aplica"/>
    <s v="No aplica"/>
    <s v="2.3 "/>
    <s v="Capacitar a ciudadanos y empresarios del territorio nacional, a través de jornadas académicas y cursos virtuales relacionados con Protección al Consumidor Electrónico y Protección de datos en plataformas digitales. La metodología en la realización de estas jornadas implica el manejo de lenguaje claro y sencillo de la normatividad a cargo de la Entidad, así como el uso de métodos de enseñanza dependiendo del público objetivo, a cargo de docentes de la Oficina de Servicios al Consumidor y Apoyo Empresarial de la SIC, capacitados y certificados en las mismas ( Lenguaje claro y métodos de enseñanza)."/>
    <x v="1"/>
    <s v="Superintendencia de Industria y Comercio "/>
    <s v="SIC"/>
    <s v="Comercio, Industria y Turismo"/>
    <x v="11"/>
    <d v="2021-01-01T00:00:00"/>
    <d v="2023-12-31T00:00:00"/>
    <n v="8"/>
    <n v="30"/>
    <n v="0"/>
    <n v="0"/>
    <n v="0"/>
  </r>
  <r>
    <n v="1816"/>
    <x v="0"/>
    <x v="45"/>
    <s v="Política Nacional de Comercio Electrónico"/>
    <s v="No aplica"/>
    <s v="No aplica"/>
    <s v="3.1 "/>
    <s v="Diseñar e implementar un manual de buenas prácticas en el marco del comercio electrónico dirigido a los operadores postales y logísticos para mejorar la prestación de estos servicios. El manual estará dirigido, principalmente, a los pequeños y medianos operadores e incluirá aspectos relacionados con medidas de cumplimiento de tiempos, reglamentación sanitaria y fitosanitaria, estándares de calidad y seguridad en los procesos logísticos y otros aspectos que se consideren relevantes para mejorar la prestación de estos servicios en el comercio electrónico. Igualmente, el manual incluirá recomendaciones prácticas para promover la adopción de tecnologías básicas y avanzadas en sus procesos con el fin de innovar en la prestación de los servicios postales y logísticos tradicionales y desarrollo de nuevos servicios que aumenten la confianza e incentiven la contratación de estos por parte de las empresas de comercio electrónico. El manual deberá ser divulgado y socializado entre los operadores postales y logísticos para promover un buen conocimiento y entendimiento de este."/>
    <x v="0"/>
    <s v="Departamento Nacional de Planeación"/>
    <s v="DNP"/>
    <s v="Planeación"/>
    <x v="9"/>
    <d v="2022-01-01T00:00:00"/>
    <d v="2022-12-31T00:00:00"/>
    <n v="0"/>
    <n v="100"/>
    <n v="0"/>
    <n v="0"/>
    <n v="0"/>
  </r>
  <r>
    <n v="1817"/>
    <x v="0"/>
    <x v="45"/>
    <s v="Política Nacional de Comercio Electrónico"/>
    <s v="No aplica"/>
    <s v="No aplica"/>
    <s v="4.1 "/>
    <s v="Realizar seguimiento a la implementación de esta política a través del Comité Técnico de Transformación y Economía Digital del Sistema Nacional de Competitividad e Innovación. Esto con el fin de aprovechar las ventajas de la coordinación interinstitucional y con el sector privado que ofrece este sistema."/>
    <x v="0"/>
    <s v="Departamento Nacional de Planeación"/>
    <s v="DNP"/>
    <s v="Planeación"/>
    <x v="9"/>
    <d v="2021-01-01T00:00:00"/>
    <d v="2025-12-31T00:00:00"/>
    <n v="20"/>
    <n v="100"/>
    <n v="0"/>
    <n v="0"/>
    <n v="0"/>
  </r>
  <r>
    <n v="1818"/>
    <x v="0"/>
    <x v="45"/>
    <s v="Política Nacional de Comercio Electrónico"/>
    <s v="No aplica"/>
    <s v="No aplica"/>
    <s v="4.2 "/>
    <s v="Realizar un documento de análisis de las mejores prácticas internacionales en materia regulatoria, así como de las posibles normas a modificar y, si es el caso propuesta y camino de modificación, que permita impulsar la cadena de valor del comercio electrónico en temas de interoperabilidad, almacenaje, bodegaje, trámites aduaneros y comercio transfronterizo, zonas francas, entre otros. Este documento se socializará ante el Comité Técnico de Economía y Transformación Digital del Sistema Nacional de Competitividad e Innovación de tal manera que permita la toma de decisiones de política en favor de la facilitación del comercio electrónico."/>
    <x v="0"/>
    <s v="Ministerio de Comercio, Industria y Turismo _x000a_"/>
    <s v="MinComercio"/>
    <s v="Comercio, Industria y Turismo"/>
    <x v="11"/>
    <d v="2021-01-01T00:00:00"/>
    <d v="2021-12-31T00:00:00"/>
    <n v="100"/>
    <n v="100"/>
    <n v="0"/>
    <n v="0"/>
    <n v="0"/>
  </r>
  <r>
    <n v="1819"/>
    <x v="0"/>
    <x v="45"/>
    <s v="Política Nacional de Comercio Electrónico"/>
    <s v="No aplica"/>
    <s v="No aplica"/>
    <s v="4.3 "/>
    <s v="Articular una agenda de discusión sobre aspectos técnicos, normativos y/o regulatorios de plataformas digitales que ofrecen servicios relacionados con comercio electrónico, en el marco de la economía colaborativa, con el fin de brindar al Gobierno Nacional insumos para la toma de decisiones en esta materia. Para el cumplimiento de esta acción se revisarán las experiencias internacionales y diagnósticos sectoriales en la materia y se publicará un documento técnico con los resultados y recomendaciones de la agenda discusión."/>
    <x v="0"/>
    <s v="Departamento Administrativo de la Presidencia de la República"/>
    <s v="DAPRE"/>
    <s v="Presidencia de la República"/>
    <x v="10"/>
    <d v="2021-07-01T00:00:00"/>
    <d v="2022-12-31T00:00:00"/>
    <n v="20"/>
    <n v="100"/>
    <n v="0"/>
    <n v="0"/>
    <n v="0"/>
  </r>
  <r>
    <n v="1820"/>
    <x v="0"/>
    <x v="45"/>
    <s v="Política Nacional de Comercio Electrónico"/>
    <s v="No aplica"/>
    <s v="No aplica"/>
    <s v="4.4 "/>
    <s v="Analizar procesos de armonización normativa en materia de protección de datos con diferentes regiones económicas y adelantar aquellas modificaciones que incrementen el comercio electrónico de Colombia a nivel global."/>
    <x v="0"/>
    <s v="Superintendencia de Industria y Comercio"/>
    <s v="SIC"/>
    <s v="Comercio, Industria y Turismo"/>
    <x v="11"/>
    <d v="2021-01-01T00:00:00"/>
    <d v="2024-12-31T00:00:00"/>
    <n v="25"/>
    <n v="100"/>
    <n v="0"/>
    <n v="0"/>
    <n v="0"/>
  </r>
  <r>
    <n v="1821"/>
    <x v="0"/>
    <x v="45"/>
    <s v="Política Nacional de Comercio Electrónico"/>
    <s v="No aplica"/>
    <s v="No aplica"/>
    <s v="4.5 "/>
    <s v="Evaluar la regulación cambiaria para efectuar los cambios que considere pertinentes para establecer el procedimiento de canalización de divisas a través de pasarelas de pago. Posteriormente, la DIAN expedirá la regulación que considere necesaria para ejercer el control cambiario dentro del ámbito de su competencia y su actualización en materia informática. Lo anterior con el fin de hacer más expedito el comercio transfronterizo y sus operaciones asociadas a las exportaciones e importaciones de bienes."/>
    <x v="0"/>
    <s v="Dirección de Impuestos y Aduanas Nacionales _x000a_"/>
    <s v="DIAN"/>
    <s v="Hacienda y Crédito Público"/>
    <x v="2"/>
    <d v="2021-01-01T00:00:00"/>
    <d v="2021-06-30T00:00:00"/>
    <n v="100"/>
    <n v="100"/>
    <n v="0"/>
    <n v="0"/>
    <n v="0"/>
  </r>
  <r>
    <n v="1822"/>
    <x v="0"/>
    <x v="45"/>
    <s v="Política Nacional de Comercio Electrónico"/>
    <s v="No aplica"/>
    <s v="No aplica"/>
    <s v="4.6 "/>
    <s v="Generar información relacionada con la protección del consumidor y la libre competencia en plataformas digitales. Para ello, el DNP socializará el estudio de identificación de desafíos en las plataformas digitales en el Comité Técnico de Transformación y Economía Digital del Sistema Nacional de Competitividad e Innovación. En adición, elaborará un documento con buenas prácticas para la protección del consumidor y de la libre competencia en plataformas digitales que se socializará en este mismo espacio."/>
    <x v="0"/>
    <s v="Departamento Nacional de Planeación"/>
    <s v="DNP"/>
    <s v="Planeación"/>
    <x v="9"/>
    <d v="2021-06-30T00:00:00"/>
    <d v="2021-12-31T00:00:00"/>
    <n v="100"/>
    <n v="100"/>
    <n v="0"/>
    <n v="0"/>
    <n v="0"/>
  </r>
  <r>
    <n v="1823"/>
    <x v="0"/>
    <x v="45"/>
    <s v="Política Nacional de Comercio Electrónico"/>
    <s v="No aplica"/>
    <s v="No aplica"/>
    <s v="4.7 "/>
    <s v="Realizar un diagnóstico al programa “Exporta Fácil” con el fin de generar insumos que permitan la actualización de los lineamientos de política pública en torno al alcance y operación de este programa, y oriente su rediseño para facilitar e impulsar las ventas al exterior de las micro, pequeñas y medianas empresas del país a través del comercio electrónico."/>
    <x v="0"/>
    <s v="Departamento Nacional de Planeación"/>
    <s v="DNP"/>
    <s v="Planeación"/>
    <x v="9"/>
    <d v="2022-01-01T00:00:00"/>
    <d v="2022-12-31T00:00:00"/>
    <n v="0"/>
    <n v="100"/>
    <n v="0"/>
    <n v="0"/>
    <n v="0"/>
  </r>
  <r>
    <n v="1824"/>
    <x v="0"/>
    <x v="45"/>
    <s v="Política Nacional de Comercio Electrónico"/>
    <s v="No aplica"/>
    <s v="No aplica"/>
    <s v="4.8 "/>
    <s v="Generar estadísticas, indicadores y mediciones relativas al comercio electrónico para apoyar la toma de decisiones públicas y privadas, que permita garantizar la producción continua de información estadística en el país respecto al comercio electrónico y proporcione insumos que sirvan de base en la implementación de un sistema de información."/>
    <x v="0"/>
    <s v="Ministerio de Tecnologías de la Información y las Comunicaciones"/>
    <s v="MinTIC"/>
    <s v="Tecnologías de la Información y las Comunicaciones"/>
    <x v="18"/>
    <d v="2021-06-01T00:00:00"/>
    <d v="2023-12-31T00:00:00"/>
    <n v="20"/>
    <n v="100"/>
    <n v="0"/>
    <n v="0"/>
    <n v="0"/>
  </r>
  <r>
    <n v="1825"/>
    <x v="1"/>
    <x v="46"/>
    <s v="No aplica"/>
    <s v="XI. Pacto por la Construcción de Paz: Cultura de la legalidad, convivencia, estabilización y víctimas"/>
    <s v="A. Acciones efectivas para la política de estabilización: intervención coordinada en zonas estratégicas con seguridad, justicia y equidad"/>
    <n v="5799"/>
    <s v="Elaboración del inventario de la red vial terciaria municipios PDET"/>
    <x v="2"/>
    <m/>
    <m/>
    <s v="Transporte"/>
    <x v="3"/>
    <m/>
    <m/>
    <m/>
    <m/>
    <m/>
    <s v="NULL"/>
    <s v="NULL"/>
  </r>
  <r>
    <n v="1826"/>
    <x v="1"/>
    <x v="46"/>
    <s v="No aplica"/>
    <s v="XVI. Pacto por la descentralización: conectar territorios, gobiernos y poblaciones"/>
    <s v="B. Estimular tanto la productividad como la equidad, a través de la conectividad y los vínculos entre la ciudad y el campo"/>
    <n v="6555"/>
    <s v="Elaboración del inventario de la red vial terciaria municipios PDET"/>
    <x v="2"/>
    <m/>
    <m/>
    <s v="Transporte"/>
    <x v="3"/>
    <m/>
    <m/>
    <m/>
    <m/>
    <m/>
    <s v="NULL"/>
    <s v="NULL"/>
  </r>
  <r>
    <n v="1827"/>
    <x v="1"/>
    <x v="46"/>
    <s v="No aplica"/>
    <s v="XII. Pacto por la equidad de oportunidades para grupos étnicos: indígenas, negros, afrocolombianos, raizales, palenqueros y Rrom"/>
    <s v="C. Capítulo de Rrom"/>
    <n v="5523"/>
    <s v="Paquete de materiales de lectura incorporado en las colecciones del Plan Nacional de Lectura y Escritura"/>
    <x v="1"/>
    <m/>
    <m/>
    <s v="Educación"/>
    <x v="13"/>
    <m/>
    <m/>
    <m/>
    <m/>
    <m/>
    <s v="NULL"/>
    <s v="NULL"/>
  </r>
  <r>
    <n v="1828"/>
    <x v="1"/>
    <x v="46"/>
    <s v="No aplica"/>
    <s v="XII. Pacto por la equidad de oportunidades para grupos étnicos: indígenas, negros, afrocolombianos, raizales, palenqueros y Rrom"/>
    <s v="C. Capítulo de Rrom"/>
    <n v="5524"/>
    <s v="Kits entregados a la población matriculada en el Sistema de Información de Matrícula (SIMAT) del Pueblo Rrom"/>
    <x v="1"/>
    <m/>
    <m/>
    <s v="Educación"/>
    <x v="13"/>
    <m/>
    <m/>
    <m/>
    <m/>
    <m/>
    <s v="NULL"/>
    <s v="NULL"/>
  </r>
  <r>
    <n v="1829"/>
    <x v="1"/>
    <x v="46"/>
    <s v="No aplica"/>
    <s v="XII. Pacto por la equidad de oportunidades para grupos étnicos: indígenas, negros, afrocolombianos, raizales, palenqueros y Rrom"/>
    <s v="C. Capítulo de Rrom"/>
    <n v="5525"/>
    <s v="Proceso de acompañamiento coordinado y realizado"/>
    <x v="1"/>
    <m/>
    <m/>
    <s v="Educación"/>
    <x v="13"/>
    <m/>
    <m/>
    <m/>
    <m/>
    <m/>
    <s v="NULL"/>
    <s v="NULL"/>
  </r>
  <r>
    <n v="1830"/>
    <x v="1"/>
    <x v="46"/>
    <s v="No aplica"/>
    <s v="XII. Pacto por la equidad de oportunidades para grupos étnicos: indígenas, negros, afrocolombianos, raizales, palenqueros y Rrom"/>
    <s v="C. Capítulo de Rrom"/>
    <n v="5526"/>
    <s v="Lineamiento expedido"/>
    <x v="1"/>
    <m/>
    <m/>
    <s v="Educación"/>
    <x v="13"/>
    <m/>
    <m/>
    <m/>
    <m/>
    <m/>
    <s v="NULL"/>
    <s v="NULL"/>
  </r>
  <r>
    <n v="1831"/>
    <x v="1"/>
    <x v="46"/>
    <s v="No aplica"/>
    <s v="XII. Pacto por la equidad de oportunidades para grupos étnicos: indígenas, negros, afrocolombianos, raizales, palenqueros y Rrom"/>
    <s v="C. Capítulo de Rrom"/>
    <n v="5527"/>
    <s v="Lineamiento expedido"/>
    <x v="1"/>
    <m/>
    <m/>
    <s v="Educación"/>
    <x v="13"/>
    <m/>
    <m/>
    <m/>
    <m/>
    <m/>
    <s v="NULL"/>
    <s v="NULL"/>
  </r>
  <r>
    <n v="1832"/>
    <x v="1"/>
    <x v="46"/>
    <s v="No aplica"/>
    <s v="XII. Pacto por la equidad de oportunidades para grupos étnicos: indígenas, negros, afrocolombianos, raizales, palenqueros y Rrom"/>
    <s v="C. Capítulo de Rrom"/>
    <n v="5529"/>
    <s v="Lineamiento expedido"/>
    <x v="1"/>
    <m/>
    <m/>
    <s v="Educación"/>
    <x v="13"/>
    <m/>
    <m/>
    <m/>
    <m/>
    <m/>
    <s v="NULL"/>
    <s v="NULL"/>
  </r>
  <r>
    <n v="1833"/>
    <x v="1"/>
    <x v="46"/>
    <s v="No aplica"/>
    <s v="XII. Pacto por la equidad de oportunidades para grupos étnicos: indígenas, negros, afrocolombianos, raizales, palenqueros y Rrom"/>
    <s v="C. Capítulo de Rrom"/>
    <n v="5533"/>
    <s v="Lineamiento expedido"/>
    <x v="1"/>
    <m/>
    <m/>
    <s v="Educación"/>
    <x v="13"/>
    <m/>
    <m/>
    <m/>
    <m/>
    <m/>
    <s v="NULL"/>
    <s v="NULL"/>
  </r>
  <r>
    <n v="1834"/>
    <x v="1"/>
    <x v="46"/>
    <s v="No aplica"/>
    <s v="III. Pacto por la equidad: política social moderna centrada en la familia, eficiente, de calidad y conectada a mercados"/>
    <s v="C. Educación de calidad para un futuro con oportunidades para todos"/>
    <n v="5537"/>
    <s v="Tasa de cobertura bruta para la educación media rural"/>
    <x v="1"/>
    <m/>
    <m/>
    <s v="Educación"/>
    <x v="13"/>
    <m/>
    <m/>
    <m/>
    <m/>
    <m/>
    <s v="NULL"/>
    <s v="NULL"/>
  </r>
  <r>
    <n v="1835"/>
    <x v="1"/>
    <x v="46"/>
    <s v="No aplica"/>
    <s v="III. Pacto por la equidad: política social moderna centrada en la familia, eficiente, de calidad y conectada a mercados"/>
    <s v="C. Educación de calidad para un futuro con oportunidades para todos"/>
    <n v="5539"/>
    <s v="Brecha de la cobertura neta entre zona urbana y rural en la educación preescolar, básica y media"/>
    <x v="1"/>
    <m/>
    <m/>
    <s v="Educación"/>
    <x v="13"/>
    <m/>
    <m/>
    <m/>
    <m/>
    <m/>
    <s v="NULL"/>
    <s v="NULL"/>
  </r>
  <r>
    <n v="1836"/>
    <x v="1"/>
    <x v="46"/>
    <s v="No aplica"/>
    <s v="III. Pacto por la equidad: política social moderna centrada en la familia, eficiente, de calidad y conectada a mercados"/>
    <s v="C. Educación de calidad para un futuro con oportunidades para todos"/>
    <n v="5546"/>
    <s v="Tasa de cobertura en educación superior"/>
    <x v="1"/>
    <m/>
    <m/>
    <s v="Educación"/>
    <x v="13"/>
    <m/>
    <m/>
    <m/>
    <m/>
    <m/>
    <s v="NULL"/>
    <s v="NULL"/>
  </r>
  <r>
    <n v="1837"/>
    <x v="1"/>
    <x v="46"/>
    <s v="No aplica"/>
    <s v="III. Pacto por la equidad: política social moderna centrada en la familia, eficiente, de calidad y conectada a mercados"/>
    <s v="C. Educación de calidad para un futuro con oportunidades para todos"/>
    <n v="5547"/>
    <s v="Tasa de deserción anual en programas universitarios"/>
    <x v="1"/>
    <m/>
    <m/>
    <s v="Educación"/>
    <x v="13"/>
    <m/>
    <m/>
    <m/>
    <m/>
    <m/>
    <s v="NULL"/>
    <s v="NULL"/>
  </r>
  <r>
    <n v="1838"/>
    <x v="1"/>
    <x v="46"/>
    <s v="No aplica"/>
    <s v="III. Pacto por la equidad: política social moderna centrada en la familia, eficiente, de calidad y conectada a mercados"/>
    <s v="C. Educación de calidad para un futuro con oportunidades para todos"/>
    <n v="5548"/>
    <s v="Tasa de tránsito inmediato a la educación superior en zonas rurales"/>
    <x v="1"/>
    <m/>
    <m/>
    <s v="Educación"/>
    <x v="13"/>
    <m/>
    <m/>
    <m/>
    <m/>
    <m/>
    <s v="NULL"/>
    <s v="NULL"/>
  </r>
  <r>
    <n v="1839"/>
    <x v="1"/>
    <x v="46"/>
    <s v="No aplica"/>
    <s v="III. Pacto por la equidad: política social moderna centrada en la familia, eficiente, de calidad y conectada a mercados"/>
    <s v="C. Educación de calidad para un futuro con oportunidades para todos"/>
    <n v="5554"/>
    <s v="Estudiantes matriculados en programas de maestría y doctorado"/>
    <x v="1"/>
    <m/>
    <m/>
    <s v="Educación"/>
    <x v="13"/>
    <m/>
    <m/>
    <m/>
    <m/>
    <m/>
    <s v="NULL"/>
    <s v="NULL"/>
  </r>
  <r>
    <n v="1840"/>
    <x v="1"/>
    <x v="46"/>
    <s v="No aplica"/>
    <s v="X. Pacto por la protección y promoción de nuestra cultura y desarrollo de la economía naranja"/>
    <s v="A. Todos somos cultura: la esencia de un país que se transforma desde los territorios"/>
    <n v="5577"/>
    <s v="Promedio de libros leídos al año por la población Colombiana entre 5 a 11 años"/>
    <x v="1"/>
    <m/>
    <m/>
    <s v="Cultura"/>
    <x v="19"/>
    <m/>
    <m/>
    <m/>
    <m/>
    <m/>
    <s v="NULL"/>
    <s v="NULL"/>
  </r>
  <r>
    <n v="1841"/>
    <x v="1"/>
    <x v="46"/>
    <s v="No aplica"/>
    <s v="X. Pacto por la protección y promoción de nuestra cultura y desarrollo de la economía naranja"/>
    <s v="A. Todos somos cultura: la esencia de un país que se transforma desde los territorios"/>
    <n v="5578"/>
    <s v="Promedio de libros leídos al año por la población Colombianas de 12 años y más"/>
    <x v="1"/>
    <m/>
    <m/>
    <s v="Cultura"/>
    <x v="19"/>
    <m/>
    <m/>
    <m/>
    <m/>
    <m/>
    <s v="NULL"/>
    <s v="NULL"/>
  </r>
  <r>
    <n v="1842"/>
    <x v="1"/>
    <x v="46"/>
    <s v="No aplica"/>
    <s v="X. Pacto por la protección y promoción de nuestra cultura y desarrollo de la economía naranja"/>
    <s v="B. Colombia naranja: desarrollo del emprendimiento de base artística, creativa y tecnológica para la creación de las nuevas industrias"/>
    <n v="5579"/>
    <s v="Crecimiento real de los últimos cuatros años del valor agregado de los sectores de la economía naranja"/>
    <x v="2"/>
    <m/>
    <m/>
    <s v="Cultura"/>
    <x v="19"/>
    <m/>
    <m/>
    <m/>
    <m/>
    <m/>
    <s v="NULL"/>
    <s v="NULL"/>
  </r>
  <r>
    <n v="1843"/>
    <x v="1"/>
    <x v="46"/>
    <s v="No aplica"/>
    <s v="XII. Pacto por la equidad de oportunidades para grupos étnicos: indígenas, negros, afrocolombianos, raizales, palenqueros y Rrom"/>
    <s v="C. Capítulo de Rrom"/>
    <n v="5588"/>
    <s v="Proyecto tipo de infraestructura cultural formulado y viabilizado técnicamente"/>
    <x v="2"/>
    <m/>
    <m/>
    <s v="Cultura"/>
    <x v="19"/>
    <m/>
    <m/>
    <m/>
    <m/>
    <m/>
    <s v="NULL"/>
    <s v="NULL"/>
  </r>
  <r>
    <n v="1844"/>
    <x v="1"/>
    <x v="46"/>
    <s v="No aplica"/>
    <s v="III. Pacto por la equidad: política social moderna centrada en la familia, eficiente, de calidad y conectada a mercados"/>
    <s v="E. Vivienda y entornos dignos e incluyentes"/>
    <n v="5630"/>
    <s v="Viviendas de Interés social rural tituladas*"/>
    <x v="1"/>
    <m/>
    <m/>
    <s v="Agropecuario, Pesquero y Desarrollo Rural"/>
    <x v="7"/>
    <m/>
    <m/>
    <m/>
    <m/>
    <m/>
    <s v="NULL"/>
    <s v="NULL"/>
  </r>
  <r>
    <n v="1845"/>
    <x v="1"/>
    <x v="46"/>
    <s v="No aplica"/>
    <s v="XI. Pacto por la Construcción de Paz: Cultura de la legalidad, convivencia, estabilización y víctimas"/>
    <s v="A. Acciones efectivas para la política de estabilización: intervención coordinada en zonas estratégicas con seguridad, justicia y equidad"/>
    <n v="5601"/>
    <s v="Plan de zonificación ambiental ejecutado"/>
    <x v="2"/>
    <m/>
    <m/>
    <s v="Agropecuario, Pesquero y Desarrollo Rural"/>
    <x v="7"/>
    <m/>
    <m/>
    <m/>
    <m/>
    <m/>
    <s v="NULL"/>
    <s v="NULL"/>
  </r>
  <r>
    <n v="1846"/>
    <x v="1"/>
    <x v="46"/>
    <s v="No aplica"/>
    <s v="XI. Pacto por la Construcción de Paz: Cultura de la legalidad, convivencia, estabilización y víctimas"/>
    <s v="A. Acciones efectivas para la política de estabilización: intervención coordinada en zonas estratégicas con seguridad, justicia y equidad"/>
    <n v="5602"/>
    <s v="Déficit cualitativo y cuantitativo de vivienda rural en municipio PDET"/>
    <x v="1"/>
    <m/>
    <m/>
    <s v="Agropecuario, Pesquero y Desarrollo Rural"/>
    <x v="7"/>
    <m/>
    <m/>
    <m/>
    <m/>
    <m/>
    <s v="NULL"/>
    <s v="NULL"/>
  </r>
  <r>
    <n v="1847"/>
    <x v="1"/>
    <x v="46"/>
    <s v="No aplica"/>
    <s v="XII. Pacto por la equidad de oportunidades para grupos étnicos: indígenas, negros, afrocolombianos, raizales, palenqueros y Rrom"/>
    <s v="C. Capítulo de Rrom"/>
    <n v="5624"/>
    <s v="Porcentaje de avance en la implementación de las estrategias productivas"/>
    <x v="2"/>
    <m/>
    <m/>
    <s v="Agropecuario, Pesquero y Desarrollo Rural"/>
    <x v="7"/>
    <m/>
    <m/>
    <m/>
    <m/>
    <m/>
    <s v="NULL"/>
    <s v="NULL"/>
  </r>
  <r>
    <n v="1848"/>
    <x v="1"/>
    <x v="46"/>
    <s v="No aplica"/>
    <s v="III. Pacto por la equidad: política social moderna centrada en la familia, eficiente, de calidad y conectada a mercados"/>
    <s v="E. Vivienda y entornos dignos e incluyentes"/>
    <n v="5616"/>
    <s v="Déficit cualitativo y cuantitativo de vivienda rural en municipio PDET"/>
    <x v="1"/>
    <m/>
    <m/>
    <s v="Agropecuario, Pesquero y Desarrollo Rural"/>
    <x v="7"/>
    <m/>
    <m/>
    <m/>
    <m/>
    <m/>
    <s v="NULL"/>
    <s v="NULL"/>
  </r>
  <r>
    <n v="1849"/>
    <x v="1"/>
    <x v="46"/>
    <s v="No aplica"/>
    <s v="XVI. Pacto por la descentralización: conectar territorios, gobiernos y poblaciones"/>
    <s v="D. Gobiernos territoriales capaces y efectivos: fortalecimiento institucional y modernización para la descentralización efectiva y responsable"/>
    <n v="5652"/>
    <s v="Municipios con puntuación superior a uno (1) en el componente de resultados de la Medición de Desempeño Municipal (MDM)"/>
    <x v="0"/>
    <m/>
    <m/>
    <s v="Planeación"/>
    <x v="9"/>
    <m/>
    <m/>
    <m/>
    <m/>
    <m/>
    <s v="NULL"/>
    <s v="NULL"/>
  </r>
  <r>
    <n v="1850"/>
    <x v="1"/>
    <x v="46"/>
    <s v="No aplica"/>
    <s v="XVI. Pacto por la descentralización: conectar territorios, gobiernos y poblaciones"/>
    <s v="D. Gobiernos territoriales capaces y efectivos: fortalecimiento institucional y modernización para la descentralización efectiva y responsable"/>
    <n v="5653"/>
    <s v="Municipios con puntuación superior a 50 puntos en el componente de gestión de la Medición de Desempeño Municipal (MDM)"/>
    <x v="0"/>
    <m/>
    <m/>
    <s v="Planeación"/>
    <x v="9"/>
    <m/>
    <m/>
    <m/>
    <m/>
    <m/>
    <s v="NULL"/>
    <s v="NULL"/>
  </r>
  <r>
    <n v="1851"/>
    <x v="1"/>
    <x v="46"/>
    <s v="No aplica"/>
    <s v="I. Pacto por la legalidad: seguridad efectiva y justicia transparente para que todos vivamos con libertad y en democracia"/>
    <s v="A. Seguridad, autoridad y orden para la libertad: Defensa Nacional, seguridad ciudadana y colaboración ciudadana"/>
    <n v="5667"/>
    <s v="Tasa de violencia interpersonal (por 100.000 habitantes)"/>
    <x v="1"/>
    <m/>
    <m/>
    <s v="Defensa"/>
    <x v="24"/>
    <m/>
    <m/>
    <m/>
    <m/>
    <m/>
    <s v="NULL"/>
    <s v="NULL"/>
  </r>
  <r>
    <n v="1852"/>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686"/>
    <s v="Empresas industriales clasificadas como innovadoras en sentido amplio"/>
    <x v="1"/>
    <m/>
    <m/>
    <s v="Comercio, Industria y Turismo"/>
    <x v="11"/>
    <m/>
    <m/>
    <m/>
    <m/>
    <m/>
    <s v="NULL"/>
    <s v="NULL"/>
  </r>
  <r>
    <n v="1853"/>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687"/>
    <s v="Empresas de servicios clasificadas como innovadoras en sentido amplio"/>
    <x v="1"/>
    <m/>
    <m/>
    <s v="Comercio, Industria y Turismo"/>
    <x v="11"/>
    <m/>
    <m/>
    <m/>
    <m/>
    <m/>
    <s v="NULL"/>
    <s v="NULL"/>
  </r>
  <r>
    <n v="1854"/>
    <x v="1"/>
    <x v="46"/>
    <s v="No aplica"/>
    <s v="VII. Pacto por la transformación digital de Colombia: Gobierno, empresas y hogares conectados con la era del conocimiento."/>
    <s v="A. Colombia se conecta: masificación de la banda ancha e inclusión digital de todos los colombianos"/>
    <n v="5756"/>
    <s v="Porcentaje de hogares con Internet fijo instalado"/>
    <x v="1"/>
    <m/>
    <m/>
    <s v="Tecnologías de la Información y las Comunicaciones"/>
    <x v="18"/>
    <m/>
    <m/>
    <m/>
    <m/>
    <m/>
    <s v="NULL"/>
    <s v="NULL"/>
  </r>
  <r>
    <n v="1855"/>
    <x v="1"/>
    <x v="46"/>
    <s v="No aplica"/>
    <s v="VII. Pacto por la transformación digital de Colombia: Gobierno, empresas y hogares conectados con la era del conocimiento."/>
    <s v="A. Colombia se conecta: masificación de la banda ancha e inclusión digital de todos los colombianos"/>
    <n v="5757"/>
    <s v="Porcentaje de personas de cinco años o más que usan Internet"/>
    <x v="1"/>
    <m/>
    <m/>
    <s v="Tecnologías de la Información y las Comunicaciones"/>
    <x v="18"/>
    <m/>
    <m/>
    <m/>
    <m/>
    <m/>
    <s v="NULL"/>
    <s v="NULL"/>
  </r>
  <r>
    <n v="1856"/>
    <x v="1"/>
    <x v="46"/>
    <s v="No aplica"/>
    <s v="XII. Pacto por la equidad de oportunidades para grupos étnicos: indígenas, negros, afrocolombianos, raizales, palenqueros y Rrom"/>
    <s v="C. Capítulo de Rrom"/>
    <n v="5821"/>
    <s v="Proyecto productivo formulado y viabilizado"/>
    <x v="2"/>
    <m/>
    <m/>
    <s v="Relaciones Exteriores"/>
    <x v="25"/>
    <m/>
    <m/>
    <m/>
    <m/>
    <m/>
    <s v="NULL"/>
    <s v="NULL"/>
  </r>
  <r>
    <n v="1857"/>
    <x v="1"/>
    <x v="46"/>
    <s v="No aplica"/>
    <s v="XI. Pacto por la Construcción de Paz: Cultura de la legalidad, convivencia, estabilización y víctimas"/>
    <s v="A. Acciones efectivas para la política de estabilización: intervención coordinada en zonas estratégicas con seguridad, justicia y equidad"/>
    <n v="5836"/>
    <s v="Porcentaje de nuevas familias en proceso culminado de sustitución voluntaria"/>
    <x v="1"/>
    <m/>
    <m/>
    <s v="Presidencia de la República"/>
    <x v="10"/>
    <m/>
    <m/>
    <m/>
    <m/>
    <m/>
    <s v="NULL"/>
    <s v="NULL"/>
  </r>
  <r>
    <n v="1858"/>
    <x v="1"/>
    <x v="46"/>
    <s v="No aplica"/>
    <s v="I. Pacto por la legalidad: seguridad efectiva y justicia transparente para que todos vivamos con libertad y en democracia"/>
    <s v="C. Alianza contra la corrupción: tolerancia cero con los corruptos"/>
    <n v="5852"/>
    <s v="Porcentaje de sujetos obligados incluidos en el Formulario Único de Reporte de Avances de la Gestión (FURAG) que progresan en la implementación de la Ley de  Transparencia y Acceso a la Información Pública"/>
    <x v="1"/>
    <m/>
    <m/>
    <s v="Presidencia de la República"/>
    <x v="10"/>
    <m/>
    <m/>
    <m/>
    <m/>
    <m/>
    <s v="NULL"/>
    <s v="NULL"/>
  </r>
  <r>
    <n v="1859"/>
    <x v="1"/>
    <x v="46"/>
    <s v="No aplica"/>
    <s v="III. Pacto por la equidad: política social moderna centrada en la familia, eficiente, de calidad y conectada a mercados"/>
    <s v="E. Vivienda y entornos dignos e incluyentes"/>
    <n v="5882"/>
    <s v="Hogares beneficiados con mejoramiento de entornos (DPS) *"/>
    <x v="1"/>
    <m/>
    <m/>
    <s v="Vivienda, Ciudad y Territorio"/>
    <x v="6"/>
    <m/>
    <m/>
    <m/>
    <m/>
    <m/>
    <s v="NULL"/>
    <s v="NULL"/>
  </r>
  <r>
    <n v="1860"/>
    <x v="1"/>
    <x v="46"/>
    <s v="No aplica"/>
    <s v="VIII. Pacto por la calidad y eficiencia de servicios públicos: agua y energía para promover la competitividad y el bienestar de todos"/>
    <s v="B. Agua limpia y saneamiento básico adecuado: hacia una gestión responsable, sostenible y equitativa"/>
    <n v="5894"/>
    <s v="Porcentaje de municipios que tratan adecuadamente los residuos sólidos"/>
    <x v="2"/>
    <m/>
    <m/>
    <s v="Vivienda, Ciudad y Territorio"/>
    <x v="6"/>
    <m/>
    <m/>
    <m/>
    <m/>
    <m/>
    <s v="NULL"/>
    <s v="NULL"/>
  </r>
  <r>
    <n v="1861"/>
    <x v="1"/>
    <x v="46"/>
    <s v="No aplica"/>
    <s v="VIII. Pacto por la calidad y eficiencia de servicios públicos: agua y energía para promover la competitividad y el bienestar de todos"/>
    <s v="B. Agua limpia y saneamiento básico adecuado: hacia una gestión responsable, sostenible y equitativa"/>
    <n v="5899"/>
    <s v="Porcentaje de reciclaje en el marco del servicio público de aseo"/>
    <x v="1"/>
    <m/>
    <m/>
    <s v="Vivienda, Ciudad y Territorio"/>
    <x v="6"/>
    <m/>
    <m/>
    <m/>
    <m/>
    <m/>
    <s v="NULL"/>
    <s v="NULL"/>
  </r>
  <r>
    <n v="1862"/>
    <x v="1"/>
    <x v="46"/>
    <s v="No aplica"/>
    <s v="VIII. Pacto por la calidad y eficiencia de servicios públicos: agua y energía para promover la competitividad y el bienestar de todos"/>
    <s v="B. Agua limpia y saneamiento básico adecuado: hacia una gestión responsable, sostenible y equitativa"/>
    <n v="5900"/>
    <s v="Porcentaje de residuos sólidos urbanos dispuestos adecuadamente."/>
    <x v="2"/>
    <m/>
    <m/>
    <s v="Vivienda, Ciudad y Territorio"/>
    <x v="6"/>
    <m/>
    <m/>
    <m/>
    <m/>
    <m/>
    <s v="NULL"/>
    <s v="NULL"/>
  </r>
  <r>
    <n v="1863"/>
    <x v="1"/>
    <x v="46"/>
    <s v="No aplica"/>
    <s v="XII. Pacto por la equidad de oportunidades para grupos étnicos: indígenas, negros, afrocolombianos, raizales, palenqueros y Rrom"/>
    <s v="C. Capítulo de Rrom"/>
    <n v="5904"/>
    <s v="Mesa de trabajo con el sector financiero para proponer una línea de crédito flexible con bajas tasa de interés dirigida a grupos étnicos para adquisición de vivienda nueva"/>
    <x v="1"/>
    <m/>
    <m/>
    <s v="Vivienda, Ciudad y Territorio"/>
    <x v="6"/>
    <m/>
    <m/>
    <m/>
    <m/>
    <m/>
    <s v="NULL"/>
    <s v="NULL"/>
  </r>
  <r>
    <n v="1864"/>
    <x v="1"/>
    <x v="46"/>
    <s v="No aplica"/>
    <s v="IV. Pacto por la sostenibilidad: producir conservando y conservar produciendo"/>
    <s v="A. Sectores comprometidos con la sostenibilidad y la mitigación del cambio climático"/>
    <n v="5921"/>
    <s v="Residuos peligrosos y especiales sujetos a gestión posconsumo"/>
    <x v="0"/>
    <m/>
    <m/>
    <s v="Ambiente y Desarrollo Sostenible"/>
    <x v="5"/>
    <m/>
    <m/>
    <m/>
    <m/>
    <m/>
    <s v="NULL"/>
    <s v="NULL"/>
  </r>
  <r>
    <n v="1865"/>
    <x v="1"/>
    <x v="46"/>
    <s v="No aplica"/>
    <s v="IV. Pacto por la sostenibilidad: producir conservando y conservar produciendo"/>
    <s v="D. Instituciones ambientales modernas, apropiación social de la biodiversidad y manejo efectivo de los conflictos socioambientales"/>
    <n v="5937"/>
    <s v="Índice de Evaluación del Desempeño Institucional de las Corporaciones Autónomas Regionales"/>
    <x v="0"/>
    <m/>
    <m/>
    <s v="Ambiente y Desarrollo Sostenible"/>
    <x v="5"/>
    <m/>
    <m/>
    <m/>
    <m/>
    <m/>
    <s v="NULL"/>
    <s v="NULL"/>
  </r>
  <r>
    <n v="1866"/>
    <x v="1"/>
    <x v="46"/>
    <s v="No aplica"/>
    <s v="I. Pacto por la legalidad: seguridad efectiva y justicia transparente para que todos vivamos con libertad y en democracia"/>
    <s v="A. Seguridad, autoridad y orden para la libertad: Defensa Nacional, seguridad ciudadana y colaboración ciudadana"/>
    <n v="5958"/>
    <s v="Porcentaje de implementación de la Política de seguridad y convivencia ciudadana"/>
    <x v="0"/>
    <m/>
    <m/>
    <s v="Interior"/>
    <x v="4"/>
    <m/>
    <m/>
    <m/>
    <m/>
    <m/>
    <s v="NULL"/>
    <s v="NULL"/>
  </r>
  <r>
    <n v="1867"/>
    <x v="1"/>
    <x v="46"/>
    <s v="No aplica"/>
    <s v="III. Pacto por la equidad: política social moderna centrada en la familia, eficiente, de calidad y conectada a mercados"/>
    <s v="J. Equidad en la diversidad"/>
    <n v="5967"/>
    <s v="Planes de acción de la política pública para sectores objeto de proyección por acciones de discriminación: migración, LGTBI, grupos étnicos raciales, personas con discapacidad y grupos religiosos, construidos y socializados"/>
    <x v="1"/>
    <m/>
    <m/>
    <s v="Interior"/>
    <x v="4"/>
    <m/>
    <m/>
    <m/>
    <m/>
    <m/>
    <s v="NULL"/>
    <s v="NULL"/>
  </r>
  <r>
    <n v="1868"/>
    <x v="1"/>
    <x v="46"/>
    <s v="No aplica"/>
    <s v="XII. Pacto por la equidad de oportunidades para grupos étnicos: indígenas, negros, afrocolombianos, raizales, palenqueros y Rrom"/>
    <s v="C. Capítulo de Rrom"/>
    <n v="5969"/>
    <s v="Política Pública Nacional del Participación con enfoque diferencial para el Pueblo Rrom formulada"/>
    <x v="1"/>
    <m/>
    <m/>
    <s v="Interior"/>
    <x v="4"/>
    <m/>
    <m/>
    <m/>
    <m/>
    <m/>
    <s v="NULL"/>
    <s v="NULL"/>
  </r>
  <r>
    <n v="1869"/>
    <x v="1"/>
    <x v="46"/>
    <s v="No aplica"/>
    <s v="III. Pacto por la equidad: política social moderna centrada en la familia, eficiente, de calidad y conectada a mercados"/>
    <s v="J. Equidad en la diversidad"/>
    <n v="5765"/>
    <s v="Porcentaje de avance en la divulgación de la campaña de respeto por la diversidad de la población que enfrenta algún tipo de discriminación"/>
    <x v="1"/>
    <m/>
    <m/>
    <s v="Interior"/>
    <x v="4"/>
    <m/>
    <m/>
    <m/>
    <m/>
    <m/>
    <s v="NULL"/>
    <s v="NULL"/>
  </r>
  <r>
    <n v="1870"/>
    <x v="1"/>
    <x v="46"/>
    <s v="No aplica"/>
    <s v="I. Pacto por la legalidad: seguridad efectiva y justicia transparente para que todos vivamos con libertad y en democracia"/>
    <s v="B. Imperio de la ley y convivencia: derechos humanos, justicia accesible, oportuna y en toda Colombia, para todos"/>
    <n v="5979"/>
    <s v="Porcentaje de necesidades jurídicas satisfechas"/>
    <x v="0"/>
    <m/>
    <m/>
    <s v="Justicia y del Derecho"/>
    <x v="23"/>
    <m/>
    <m/>
    <m/>
    <m/>
    <m/>
    <s v="NULL"/>
    <s v="NULL"/>
  </r>
  <r>
    <n v="1871"/>
    <x v="1"/>
    <x v="46"/>
    <s v="No aplica"/>
    <s v="I. Pacto por la legalidad: seguridad efectiva y justicia transparente para que todos vivamos con libertad y en democracia"/>
    <s v="B. Imperio de la ley y convivencia: derechos humanos, justicia accesible, oportuna y en toda Colombia, para todos"/>
    <n v="5987"/>
    <s v="Porcentaje de acciones judiciales priorizadas con piloto de expediente digital"/>
    <x v="0"/>
    <m/>
    <m/>
    <s v="Justicia y del Derecho"/>
    <x v="23"/>
    <m/>
    <m/>
    <m/>
    <m/>
    <m/>
    <s v="NULL"/>
    <s v="NULL"/>
  </r>
  <r>
    <n v="1872"/>
    <x v="1"/>
    <x v="46"/>
    <s v="No aplica"/>
    <s v="XIV. Pacto de equidad para las mujeres"/>
    <s v="B. Educación y empoderamiento económico para la eliminación de brechas de género en el mundo del trabajo"/>
    <n v="6001"/>
    <s v="Brecha de ingreso mensual promedio entre hombres y mujeres"/>
    <x v="1"/>
    <m/>
    <m/>
    <s v="Trabajo"/>
    <x v="12"/>
    <m/>
    <m/>
    <m/>
    <m/>
    <m/>
    <s v="NULL"/>
    <s v="NULL"/>
  </r>
  <r>
    <n v="1873"/>
    <x v="1"/>
    <x v="46"/>
    <s v="No aplica"/>
    <s v="III. Pacto por la equidad: política social moderna centrada en la familia, eficiente, de calidad y conectada a mercados"/>
    <s v="K. Que nadie se quede atrás: acciones coordinadas para la reducción de la pobreza"/>
    <n v="6031"/>
    <s v="Pobreza Extrema en los municipios PDET"/>
    <x v="1"/>
    <m/>
    <m/>
    <s v="Inclusión Social y Reconciliación"/>
    <x v="16"/>
    <m/>
    <m/>
    <m/>
    <m/>
    <m/>
    <s v="NULL"/>
    <s v="NULL"/>
  </r>
  <r>
    <n v="1874"/>
    <x v="1"/>
    <x v="46"/>
    <s v="No aplica"/>
    <s v="III. Pacto por la equidad: política social moderna centrada en la familia, eficiente, de calidad y conectada a mercados"/>
    <s v="K. Que nadie se quede atrás: acciones coordinadas para la reducción de la pobreza"/>
    <n v="6032"/>
    <s v="Índice de Pobreza Multidimensional (IPM) en los municipios PDET"/>
    <x v="1"/>
    <m/>
    <m/>
    <s v="Inclusión Social y Reconciliación"/>
    <x v="16"/>
    <m/>
    <m/>
    <m/>
    <m/>
    <m/>
    <s v="NULL"/>
    <s v="NULL"/>
  </r>
  <r>
    <n v="1875"/>
    <x v="1"/>
    <x v="46"/>
    <s v="No aplica"/>
    <s v="III. Pacto por la equidad: política social moderna centrada en la familia, eficiente, de calidad y conectada a mercados"/>
    <s v="K. Que nadie se quede atrás: acciones coordinadas para la reducción de la pobreza"/>
    <n v="6041"/>
    <s v="Pobreza Monetaria"/>
    <x v="1"/>
    <m/>
    <m/>
    <s v="Inclusión Social y Reconciliación"/>
    <x v="16"/>
    <m/>
    <m/>
    <m/>
    <m/>
    <m/>
    <s v="NULL"/>
    <s v="NULL"/>
  </r>
  <r>
    <n v="1876"/>
    <x v="1"/>
    <x v="46"/>
    <s v="No aplica"/>
    <s v="III. Pacto por la equidad: política social moderna centrada en la familia, eficiente, de calidad y conectada a mercados"/>
    <s v="K. Que nadie se quede atrás: acciones coordinadas para la reducción de la pobreza"/>
    <n v="6042"/>
    <s v="Pobreza Extrema"/>
    <x v="1"/>
    <m/>
    <m/>
    <s v="Inclusión Social y Reconciliación"/>
    <x v="16"/>
    <m/>
    <m/>
    <m/>
    <m/>
    <m/>
    <s v="NULL"/>
    <s v="NULL"/>
  </r>
  <r>
    <n v="1877"/>
    <x v="1"/>
    <x v="46"/>
    <s v="No aplica"/>
    <s v="III. Pacto por la equidad: política social moderna centrada en la familia, eficiente, de calidad y conectada a mercados"/>
    <s v="K. Que nadie se quede atrás: acciones coordinadas para la reducción de la pobreza"/>
    <n v="6043"/>
    <s v="Pobreza Monetaria Rural"/>
    <x v="1"/>
    <m/>
    <m/>
    <s v="Inclusión Social y Reconciliación"/>
    <x v="16"/>
    <m/>
    <m/>
    <m/>
    <m/>
    <m/>
    <s v="NULL"/>
    <s v="NULL"/>
  </r>
  <r>
    <n v="1878"/>
    <x v="1"/>
    <x v="46"/>
    <s v="No aplica"/>
    <s v="III. Pacto por la equidad: política social moderna centrada en la familia, eficiente, de calidad y conectada a mercados"/>
    <s v="K. Que nadie se quede atrás: acciones coordinadas para la reducción de la pobreza"/>
    <n v="6044"/>
    <s v="Pobreza Extrema Rural"/>
    <x v="1"/>
    <m/>
    <m/>
    <s v="Inclusión Social y Reconciliación"/>
    <x v="16"/>
    <m/>
    <m/>
    <m/>
    <m/>
    <m/>
    <s v="NULL"/>
    <s v="NULL"/>
  </r>
  <r>
    <n v="1879"/>
    <x v="1"/>
    <x v="46"/>
    <s v="No aplica"/>
    <s v="XI. Pacto por la Construcción de Paz: Cultura de la legalidad, convivencia, estabilización y víctimas"/>
    <s v="A. Acciones efectivas para la política de estabilización: intervención coordinada en zonas estratégicas con seguridad, justicia y equidad"/>
    <n v="6045"/>
    <s v="Pobreza Extrema en los municipios PDET"/>
    <x v="1"/>
    <m/>
    <m/>
    <s v="Inclusión Social y Reconciliación"/>
    <x v="16"/>
    <m/>
    <m/>
    <m/>
    <m/>
    <m/>
    <s v="NULL"/>
    <s v="NULL"/>
  </r>
  <r>
    <n v="1880"/>
    <x v="1"/>
    <x v="46"/>
    <s v="No aplica"/>
    <s v="XI. Pacto por la Construcción de Paz: Cultura de la legalidad, convivencia, estabilización y víctimas"/>
    <s v="A. Acciones efectivas para la política de estabilización: intervención coordinada en zonas estratégicas con seguridad, justicia y equidad"/>
    <n v="6048"/>
    <s v="Índice de Pobreza Multidimensional (IPM) en los municipios PDET"/>
    <x v="1"/>
    <m/>
    <m/>
    <s v="Inclusión Social y Reconciliación"/>
    <x v="16"/>
    <m/>
    <m/>
    <m/>
    <m/>
    <m/>
    <s v="NULL"/>
    <s v="NULL"/>
  </r>
  <r>
    <n v="1881"/>
    <x v="1"/>
    <x v="46"/>
    <s v="No aplica"/>
    <s v="III. Pacto por la equidad: política social moderna centrada en la familia, eficiente, de calidad y conectada a mercados"/>
    <s v="K. Que nadie se quede atrás: acciones coordinadas para la reducción de la pobreza"/>
    <n v="6049"/>
    <s v="Desigualdad (Coeficiente de GINI)"/>
    <x v="1"/>
    <m/>
    <m/>
    <s v="Inclusión Social y Reconciliación"/>
    <x v="16"/>
    <m/>
    <m/>
    <m/>
    <m/>
    <m/>
    <s v="NULL"/>
    <s v="NULL"/>
  </r>
  <r>
    <n v="1882"/>
    <x v="1"/>
    <x v="46"/>
    <s v="No aplica"/>
    <s v="XVII. Pacto Región Pacífico: Diversidad para la equidad, la convivencia pacífica y el desarrollo sostenible"/>
    <s v="Transversal"/>
    <n v="6050"/>
    <s v="Pobreza monetaria (Chocó)"/>
    <x v="1"/>
    <m/>
    <m/>
    <s v="Inclusión Social y Reconciliación"/>
    <x v="16"/>
    <m/>
    <m/>
    <m/>
    <m/>
    <m/>
    <s v="NULL"/>
    <s v="NULL"/>
  </r>
  <r>
    <n v="1883"/>
    <x v="1"/>
    <x v="46"/>
    <s v="No aplica"/>
    <s v="XVII. Pacto Región Pacífico: Diversidad para la equidad, la convivencia pacífica y el desarrollo sostenible"/>
    <s v="Transversal"/>
    <n v="6051"/>
    <s v="Pobreza monetaria extrema (Chocó)"/>
    <x v="1"/>
    <m/>
    <m/>
    <s v="Inclusión Social y Reconciliación"/>
    <x v="16"/>
    <m/>
    <m/>
    <m/>
    <m/>
    <m/>
    <s v="NULL"/>
    <s v="NULL"/>
  </r>
  <r>
    <n v="1884"/>
    <x v="1"/>
    <x v="46"/>
    <s v="No aplica"/>
    <s v="XVIII. Pacto Región Caribe: Una transformación para la igualdad de oportunidades y la equidad"/>
    <s v="Transversal"/>
    <n v="6052"/>
    <s v="Pobreza monetaria (La Guajira)"/>
    <x v="1"/>
    <m/>
    <m/>
    <s v="Inclusión Social y Reconciliación"/>
    <x v="16"/>
    <m/>
    <m/>
    <m/>
    <m/>
    <m/>
    <s v="NULL"/>
    <s v="NULL"/>
  </r>
  <r>
    <n v="1885"/>
    <x v="1"/>
    <x v="46"/>
    <s v="No aplica"/>
    <s v="XVIII. Pacto Región Caribe: Una transformación para la igualdad de oportunidades y la equidad"/>
    <s v="Transversal"/>
    <n v="6053"/>
    <s v="Pobreza monetaria extrema (La Guajira)"/>
    <x v="1"/>
    <m/>
    <m/>
    <s v="Inclusión Social y Reconciliación"/>
    <x v="16"/>
    <m/>
    <m/>
    <m/>
    <m/>
    <m/>
    <s v="NULL"/>
    <s v="NULL"/>
  </r>
  <r>
    <n v="1886"/>
    <x v="1"/>
    <x v="46"/>
    <s v="No aplica"/>
    <s v="III. Pacto por la equidad: política social moderna centrada en la familia, eficiente, de calidad y conectada a mercados"/>
    <s v="B. Salud para todos con calidad y eficiencia, sostenible por todos"/>
    <n v="6066"/>
    <s v="Razón de mortalidad materna en población rural dispersa (por cada 100.000 nacidos vivos)"/>
    <x v="1"/>
    <m/>
    <m/>
    <s v="Salud y Protección Social"/>
    <x v="0"/>
    <m/>
    <m/>
    <m/>
    <m/>
    <m/>
    <s v="NULL"/>
    <s v="NULL"/>
  </r>
  <r>
    <n v="1887"/>
    <x v="1"/>
    <x v="46"/>
    <s v="No aplica"/>
    <s v="III. Pacto por la equidad: política social moderna centrada en la familia, eficiente, de calidad y conectada a mercados"/>
    <s v="B. Salud para todos con calidad y eficiencia, sostenible por todos"/>
    <n v="6071"/>
    <s v="Porcentaje de pacientes hipertensos controlados TA &lt;(140/90mmHg)"/>
    <x v="1"/>
    <m/>
    <m/>
    <s v="Salud y Protección Social"/>
    <x v="0"/>
    <m/>
    <m/>
    <m/>
    <m/>
    <m/>
    <s v="NULL"/>
    <s v="NULL"/>
  </r>
  <r>
    <n v="1888"/>
    <x v="1"/>
    <x v="46"/>
    <s v="No aplica"/>
    <s v="III. Pacto por la equidad: política social moderna centrada en la familia, eficiente, de calidad y conectada a mercados"/>
    <s v="B. Salud para todos con calidad y eficiencia, sostenible por todos"/>
    <n v="6072"/>
    <s v="Porcentaje de casos nuevos de cáncer de cuello uterino in situ identificados (NIC alto grado)"/>
    <x v="1"/>
    <m/>
    <m/>
    <s v="Salud y Protección Social"/>
    <x v="0"/>
    <m/>
    <m/>
    <m/>
    <m/>
    <m/>
    <s v="NULL"/>
    <s v="NULL"/>
  </r>
  <r>
    <n v="1889"/>
    <x v="1"/>
    <x v="46"/>
    <s v="No aplica"/>
    <s v="III. Pacto por la equidad: política social moderna centrada en la familia, eficiente, de calidad y conectada a mercados"/>
    <s v="B. Salud para todos con calidad y eficiencia, sostenible por todos"/>
    <n v="6073"/>
    <s v="Porcentaje de personas con cáncer de próstata en estadios tempranos identificados (0, I y II), al momento del diagnóstico"/>
    <x v="1"/>
    <m/>
    <m/>
    <s v="Salud y Protección Social"/>
    <x v="0"/>
    <m/>
    <m/>
    <m/>
    <m/>
    <m/>
    <s v="NULL"/>
    <s v="NULL"/>
  </r>
  <r>
    <n v="1890"/>
    <x v="1"/>
    <x v="46"/>
    <s v="No aplica"/>
    <s v="III. Pacto por la equidad: política social moderna centrada en la familia, eficiente, de calidad y conectada a mercados"/>
    <s v="B. Salud para todos con calidad y eficiencia, sostenible por todos"/>
    <n v="6074"/>
    <s v="Días transcurridos entre la fecha del diagnóstico y la fecha de inicio del primer ciclo de quimioterapia para leucemia aguda"/>
    <x v="1"/>
    <m/>
    <m/>
    <s v="Salud y Protección Social"/>
    <x v="0"/>
    <m/>
    <m/>
    <m/>
    <m/>
    <m/>
    <s v="NULL"/>
    <s v="NULL"/>
  </r>
  <r>
    <n v="1891"/>
    <x v="1"/>
    <x v="46"/>
    <s v="No aplica"/>
    <s v="III. Pacto por la equidad: política social moderna centrada en la familia, eficiente, de calidad y conectada a mercados"/>
    <s v="B. Salud para todos con calidad y eficiencia, sostenible por todos"/>
    <n v="6068"/>
    <s v="Porcentaje de mujeres con cáncer de mama detectado en estadios tempranos (hasta IIA) al momento del diagnóstico"/>
    <x v="1"/>
    <m/>
    <m/>
    <s v="Salud y Protección Social"/>
    <x v="0"/>
    <m/>
    <m/>
    <m/>
    <m/>
    <m/>
    <s v="NULL"/>
    <s v="NULL"/>
  </r>
  <r>
    <n v="1892"/>
    <x v="1"/>
    <x v="46"/>
    <s v="No aplica"/>
    <s v="III. Pacto por la equidad: política social moderna centrada en la familia, eficiente, de calidad y conectada a mercados"/>
    <s v="B. Salud para todos con calidad y eficiencia, sostenible por todos"/>
    <n v="6093"/>
    <s v="Porcentaje de personas con diagnóstico temprano de VIH (CD4 mayor de 500)"/>
    <x v="1"/>
    <m/>
    <m/>
    <s v="Salud y Protección Social"/>
    <x v="0"/>
    <m/>
    <m/>
    <m/>
    <m/>
    <m/>
    <s v="NULL"/>
    <s v="NULL"/>
  </r>
  <r>
    <n v="1893"/>
    <x v="1"/>
    <x v="46"/>
    <s v="No aplica"/>
    <s v="III. Pacto por la equidad: política social moderna centrada en la familia, eficiente, de calidad y conectada a mercados"/>
    <s v="B. Salud para todos con calidad y eficiencia, sostenible por todos"/>
    <n v="6094"/>
    <s v="Tasa de mortalidad prematura por enfermedades crónicas en población entre 30 y hasta 70 años (por cada 100.000 personas entre 30 y 70 años)"/>
    <x v="1"/>
    <m/>
    <m/>
    <s v="Salud y Protección Social"/>
    <x v="0"/>
    <m/>
    <m/>
    <m/>
    <m/>
    <m/>
    <s v="NULL"/>
    <s v="NULL"/>
  </r>
  <r>
    <n v="1894"/>
    <x v="1"/>
    <x v="46"/>
    <s v="No aplica"/>
    <s v="III. Pacto por la equidad: política social moderna centrada en la familia, eficiente, de calidad y conectada a mercados"/>
    <s v="D. Alianza por la seguridad alimentaria y la nutrición: ciudadanos con mentes y cuerpos sanos"/>
    <n v="6095"/>
    <s v="Tasa de mortalidad infantil por desnutrición en menores de cinco (5) años (por cada 100.000 niños y niñas menores de cinco años)"/>
    <x v="1"/>
    <m/>
    <m/>
    <s v="Salud y Protección Social"/>
    <x v="0"/>
    <m/>
    <m/>
    <m/>
    <m/>
    <m/>
    <s v="NULL"/>
    <s v="NULL"/>
  </r>
  <r>
    <n v="1895"/>
    <x v="1"/>
    <x v="46"/>
    <s v="No aplica"/>
    <s v="III. Pacto por la equidad: política social moderna centrada en la familia, eficiente, de calidad y conectada a mercados"/>
    <s v="D. Alianza por la seguridad alimentaria y la nutrición: ciudadanos con mentes y cuerpos sanos"/>
    <n v="6096"/>
    <s v="Tasa de mortalidad infantil por desnutrición en menores de cinco (5) años en Chocó (por cada 100.000 niños y niñas menores de cinco años)"/>
    <x v="1"/>
    <m/>
    <m/>
    <s v="Salud y Protección Social"/>
    <x v="0"/>
    <m/>
    <m/>
    <m/>
    <m/>
    <m/>
    <s v="NULL"/>
    <s v="NULL"/>
  </r>
  <r>
    <n v="1896"/>
    <x v="1"/>
    <x v="46"/>
    <s v="No aplica"/>
    <s v="III. Pacto por la equidad: política social moderna centrada en la familia, eficiente, de calidad y conectada a mercados"/>
    <s v="D. Alianza por la seguridad alimentaria y la nutrición: ciudadanos con mentes y cuerpos sanos"/>
    <n v="6097"/>
    <s v="Tasa de mortalidad infantil por desnutrición en menores de cinco (5) años en La Guajira (por cada 100.000 niños y niñas menores de cinco años)"/>
    <x v="1"/>
    <m/>
    <m/>
    <s v="Salud y Protección Social"/>
    <x v="0"/>
    <m/>
    <m/>
    <m/>
    <m/>
    <m/>
    <s v="NULL"/>
    <s v="NULL"/>
  </r>
  <r>
    <n v="1897"/>
    <x v="1"/>
    <x v="46"/>
    <s v="No aplica"/>
    <s v="III. Pacto por la equidad: política social moderna centrada en la familia, eficiente, de calidad y conectada a mercados"/>
    <s v="D. Alianza por la seguridad alimentaria y la nutrición: ciudadanos con mentes y cuerpos sanos"/>
    <n v="6098"/>
    <s v="Prevalencia de subalimentación"/>
    <x v="1"/>
    <m/>
    <m/>
    <s v="Salud y Protección Social"/>
    <x v="0"/>
    <m/>
    <m/>
    <m/>
    <m/>
    <m/>
    <s v="NULL"/>
    <s v="NULL"/>
  </r>
  <r>
    <n v="1898"/>
    <x v="1"/>
    <x v="46"/>
    <s v="No aplica"/>
    <s v="III. Pacto por la equidad: política social moderna centrada en la familia, eficiente, de calidad y conectada a mercados"/>
    <s v="D. Alianza por la seguridad alimentaria y la nutrición: ciudadanos con mentes y cuerpos sanos"/>
    <n v="6099"/>
    <s v="Población subalimentada"/>
    <x v="1"/>
    <m/>
    <m/>
    <s v="Salud y Protección Social"/>
    <x v="0"/>
    <m/>
    <m/>
    <m/>
    <m/>
    <m/>
    <s v="NULL"/>
    <s v="NULL"/>
  </r>
  <r>
    <n v="1899"/>
    <x v="1"/>
    <x v="46"/>
    <s v="No aplica"/>
    <s v="III. Pacto por la equidad: política social moderna centrada en la familia, eficiente, de calidad y conectada a mercados"/>
    <s v="D. Alianza por la seguridad alimentaria y la nutrición: ciudadanos con mentes y cuerpos sanos"/>
    <n v="6100"/>
    <s v="Porcentaje de hogares con inseguridad alimentaria moderada"/>
    <x v="0"/>
    <m/>
    <m/>
    <s v="Salud y Protección Social"/>
    <x v="0"/>
    <m/>
    <m/>
    <m/>
    <m/>
    <m/>
    <s v="NULL"/>
    <s v="NULL"/>
  </r>
  <r>
    <n v="1900"/>
    <x v="1"/>
    <x v="46"/>
    <s v="No aplica"/>
    <s v="III. Pacto por la equidad: política social moderna centrada en la familia, eficiente, de calidad y conectada a mercados"/>
    <s v="D. Alianza por la seguridad alimentaria y la nutrición: ciudadanos con mentes y cuerpos sanos"/>
    <n v="6101"/>
    <s v="Porcentaje de hogares con inseguridad alimentaria severa"/>
    <x v="0"/>
    <m/>
    <m/>
    <s v="Salud y Protección Social"/>
    <x v="0"/>
    <m/>
    <m/>
    <m/>
    <m/>
    <m/>
    <s v="NULL"/>
    <s v="NULL"/>
  </r>
  <r>
    <n v="1901"/>
    <x v="1"/>
    <x v="46"/>
    <s v="No aplica"/>
    <s v="III. Pacto por la equidad: política social moderna centrada en la familia, eficiente, de calidad y conectada a mercados"/>
    <s v="D. Alianza por la seguridad alimentaria y la nutrición: ciudadanos con mentes y cuerpos sanos"/>
    <n v="6102"/>
    <s v="Porcentaje de nacidos vivos con bajo peso al nacer"/>
    <x v="1"/>
    <m/>
    <m/>
    <s v="Salud y Protección Social"/>
    <x v="0"/>
    <m/>
    <m/>
    <m/>
    <m/>
    <m/>
    <s v="NULL"/>
    <s v="NULL"/>
  </r>
  <r>
    <n v="1902"/>
    <x v="1"/>
    <x v="46"/>
    <s v="No aplica"/>
    <s v="III. Pacto por la equidad: política social moderna centrada en la familia, eficiente, de calidad y conectada a mercados"/>
    <s v="D. Alianza por la seguridad alimentaria y la nutrición: ciudadanos con mentes y cuerpos sanos"/>
    <n v="6103"/>
    <s v="Porcentaje de nacidos vivos con bajo peso al nacer en Chocó"/>
    <x v="1"/>
    <m/>
    <m/>
    <s v="Salud y Protección Social"/>
    <x v="0"/>
    <m/>
    <m/>
    <m/>
    <m/>
    <m/>
    <s v="NULL"/>
    <s v="NULL"/>
  </r>
  <r>
    <n v="1903"/>
    <x v="1"/>
    <x v="46"/>
    <s v="No aplica"/>
    <s v="III. Pacto por la equidad: política social moderna centrada en la familia, eficiente, de calidad y conectada a mercados"/>
    <s v="D. Alianza por la seguridad alimentaria y la nutrición: ciudadanos con mentes y cuerpos sanos"/>
    <n v="6104"/>
    <s v="Porcentaje de nacidos vivos con bajo peso al nacer en La Guajira"/>
    <x v="1"/>
    <m/>
    <m/>
    <s v="Salud y Protección Social"/>
    <x v="0"/>
    <m/>
    <m/>
    <m/>
    <m/>
    <m/>
    <s v="NULL"/>
    <s v="NULL"/>
  </r>
  <r>
    <n v="1904"/>
    <x v="1"/>
    <x v="46"/>
    <s v="No aplica"/>
    <s v="III. Pacto por la equidad: política social moderna centrada en la familia, eficiente, de calidad y conectada a mercados"/>
    <s v="D. Alianza por la seguridad alimentaria y la nutrición: ciudadanos con mentes y cuerpos sanos"/>
    <n v="6105"/>
    <s v="Porcentaje de desnutrición aguda en menores de cinco (5) años"/>
    <x v="1"/>
    <m/>
    <m/>
    <s v="Salud y Protección Social"/>
    <x v="0"/>
    <m/>
    <m/>
    <m/>
    <m/>
    <m/>
    <s v="NULL"/>
    <s v="NULL"/>
  </r>
  <r>
    <n v="1905"/>
    <x v="1"/>
    <x v="46"/>
    <s v="No aplica"/>
    <s v="III. Pacto por la equidad: política social moderna centrada en la familia, eficiente, de calidad y conectada a mercados"/>
    <s v="D. Alianza por la seguridad alimentaria y la nutrición: ciudadanos con mentes y cuerpos sanos"/>
    <n v="6106"/>
    <s v="Porcentaje de retraso en talla en menores de cinco (5) años"/>
    <x v="1"/>
    <m/>
    <m/>
    <s v="Salud y Protección Social"/>
    <x v="0"/>
    <m/>
    <m/>
    <m/>
    <m/>
    <m/>
    <s v="NULL"/>
    <s v="NULL"/>
  </r>
  <r>
    <n v="1906"/>
    <x v="1"/>
    <x v="46"/>
    <s v="No aplica"/>
    <s v="III. Pacto por la equidad: política social moderna centrada en la familia, eficiente, de calidad y conectada a mercados"/>
    <s v="D. Alianza por la seguridad alimentaria y la nutrición: ciudadanos con mentes y cuerpos sanos"/>
    <n v="6107"/>
    <s v="Porcentaje de exceso de peso en menores de cinco (5) años"/>
    <x v="1"/>
    <m/>
    <m/>
    <s v="Salud y Protección Social"/>
    <x v="0"/>
    <m/>
    <m/>
    <m/>
    <m/>
    <m/>
    <s v="NULL"/>
    <s v="NULL"/>
  </r>
  <r>
    <n v="1907"/>
    <x v="1"/>
    <x v="46"/>
    <s v="No aplica"/>
    <s v="III. Pacto por la equidad: política social moderna centrada en la familia, eficiente, de calidad y conectada a mercados"/>
    <s v="D. Alianza por la seguridad alimentaria y la nutrición: ciudadanos con mentes y cuerpos sanos"/>
    <n v="6108"/>
    <s v="Porcentaje de lactancia materna exclusiva en menores de seis (6) meses"/>
    <x v="1"/>
    <m/>
    <m/>
    <s v="Salud y Protección Social"/>
    <x v="0"/>
    <m/>
    <m/>
    <m/>
    <m/>
    <m/>
    <s v="NULL"/>
    <s v="NULL"/>
  </r>
  <r>
    <n v="1908"/>
    <x v="1"/>
    <x v="46"/>
    <s v="No aplica"/>
    <s v="III. Pacto por la equidad: política social moderna centrada en la familia, eficiente, de calidad y conectada a mercados"/>
    <s v="D. Alianza por la seguridad alimentaria y la nutrición: ciudadanos con mentes y cuerpos sanos"/>
    <n v="6109"/>
    <s v="Porcentaje de exceso de peso en adolescentes y escolares"/>
    <x v="1"/>
    <m/>
    <m/>
    <s v="Salud y Protección Social"/>
    <x v="0"/>
    <m/>
    <m/>
    <m/>
    <m/>
    <m/>
    <s v="NULL"/>
    <s v="NULL"/>
  </r>
  <r>
    <n v="1909"/>
    <x v="1"/>
    <x v="46"/>
    <s v="No aplica"/>
    <s v="III. Pacto por la equidad: política social moderna centrada en la familia, eficiente, de calidad y conectada a mercados"/>
    <s v="B. Salud para todos con calidad y eficiencia, sostenible por todos"/>
    <n v="6081"/>
    <s v="Razón de mortalidad materna a 42 días  (por cada 100.000 nacidos vivos)"/>
    <x v="1"/>
    <m/>
    <m/>
    <s v="Salud y Protección Social"/>
    <x v="0"/>
    <m/>
    <m/>
    <m/>
    <m/>
    <m/>
    <s v="NULL"/>
    <s v="NULL"/>
  </r>
  <r>
    <n v="1910"/>
    <x v="1"/>
    <x v="46"/>
    <s v="No aplica"/>
    <s v="III. Pacto por la equidad: política social moderna centrada en la familia, eficiente, de calidad y conectada a mercados"/>
    <s v="B. Salud para todos con calidad y eficiencia, sostenible por todos"/>
    <n v="6082"/>
    <s v="Tasa de mortalidad infantil ajustada en menores de un año  (por 1.000 nacidos vivos)"/>
    <x v="1"/>
    <m/>
    <m/>
    <s v="Salud y Protección Social"/>
    <x v="0"/>
    <m/>
    <m/>
    <m/>
    <m/>
    <m/>
    <s v="NULL"/>
    <s v="NULL"/>
  </r>
  <r>
    <n v="1911"/>
    <x v="1"/>
    <x v="46"/>
    <s v="No aplica"/>
    <s v="III. Pacto por la equidad: política social moderna centrada en la familia, eficiente, de calidad y conectada a mercados"/>
    <s v="B. Salud para todos con calidad y eficiencia, sostenible por todos"/>
    <n v="6083"/>
    <s v="Tasa de mortalidad infantil ajustada en menores de un año – zonas rurales (por 1.000 nacidos vivos)"/>
    <x v="2"/>
    <m/>
    <m/>
    <s v="Salud y Protección Social"/>
    <x v="0"/>
    <m/>
    <m/>
    <m/>
    <m/>
    <m/>
    <s v="NULL"/>
    <s v="NULL"/>
  </r>
  <r>
    <n v="1912"/>
    <x v="1"/>
    <x v="46"/>
    <s v="No aplica"/>
    <s v="III. Pacto por la equidad: política social moderna centrada en la familia, eficiente, de calidad y conectada a mercados"/>
    <s v="B. Salud para todos con calidad y eficiencia, sostenible por todos"/>
    <n v="6086"/>
    <s v="Tasa de mortalidad perinatal (por 1.000 nacidos vivos)"/>
    <x v="1"/>
    <m/>
    <m/>
    <s v="Salud y Protección Social"/>
    <x v="0"/>
    <m/>
    <m/>
    <m/>
    <m/>
    <m/>
    <s v="NULL"/>
    <s v="NULL"/>
  </r>
  <r>
    <n v="1913"/>
    <x v="1"/>
    <x v="46"/>
    <s v="No aplica"/>
    <s v="III. Pacto por la equidad: política social moderna centrada en la familia, eficiente, de calidad y conectada a mercados"/>
    <s v="B. Salud para todos con calidad y eficiencia, sostenible por todos"/>
    <n v="6087"/>
    <s v="Tasa de mortalidad en niños menores de cinco (5) años por Enfermedad Diarreica Aguda (EDA) (por cada 100.000 menores de cinco años)"/>
    <x v="1"/>
    <m/>
    <m/>
    <s v="Salud y Protección Social"/>
    <x v="0"/>
    <m/>
    <m/>
    <m/>
    <m/>
    <m/>
    <s v="NULL"/>
    <s v="NULL"/>
  </r>
  <r>
    <n v="1914"/>
    <x v="1"/>
    <x v="46"/>
    <s v="No aplica"/>
    <s v="III. Pacto por la equidad: política social moderna centrada en la familia, eficiente, de calidad y conectada a mercados"/>
    <s v="B. Salud para todos con calidad y eficiencia, sostenible por todos"/>
    <n v="6088"/>
    <s v="Tasa de mortalidad en niños menores de cinco (5) años por Enfermedad Diarreica Aguda (EDA) – zonas rurales (por cada 1.000 nacidos vivos)"/>
    <x v="1"/>
    <m/>
    <m/>
    <s v="Salud y Protección Social"/>
    <x v="0"/>
    <m/>
    <m/>
    <m/>
    <m/>
    <m/>
    <s v="NULL"/>
    <s v="NULL"/>
  </r>
  <r>
    <n v="1915"/>
    <x v="1"/>
    <x v="46"/>
    <s v="No aplica"/>
    <s v="III. Pacto por la equidad: política social moderna centrada en la familia, eficiente, de calidad y conectada a mercados"/>
    <s v="B. Salud para todos con calidad y eficiencia, sostenible por todos"/>
    <n v="6089"/>
    <s v="Tasa de mortalidad en niños menores de cinco (5) años por Infección Respiratoria Aguda (IRA)(por cada 100.000 menores de cinco años)"/>
    <x v="1"/>
    <m/>
    <m/>
    <s v="Salud y Protección Social"/>
    <x v="0"/>
    <m/>
    <m/>
    <m/>
    <m/>
    <m/>
    <s v="NULL"/>
    <s v="NULL"/>
  </r>
  <r>
    <n v="1916"/>
    <x v="1"/>
    <x v="46"/>
    <s v="No aplica"/>
    <s v="III. Pacto por la equidad: política social moderna centrada en la familia, eficiente, de calidad y conectada a mercados"/>
    <s v="B. Salud para todos con calidad y eficiencia, sostenible por todos"/>
    <n v="6090"/>
    <s v="Tasa de mortalidad en niños menores de cinco (5) años por Infección Respiratoria Aguda (IRA) – zonas rurales (por cada 1.000 nacidos vivos)"/>
    <x v="1"/>
    <m/>
    <m/>
    <s v="Salud y Protección Social"/>
    <x v="0"/>
    <m/>
    <m/>
    <m/>
    <m/>
    <m/>
    <s v="NULL"/>
    <s v="NULL"/>
  </r>
  <r>
    <n v="1917"/>
    <x v="1"/>
    <x v="46"/>
    <s v="No aplica"/>
    <s v="III. Pacto por la equidad: política social moderna centrada en la familia, eficiente, de calidad y conectada a mercados"/>
    <s v="B. Salud para todos con calidad y eficiencia, sostenible por todos"/>
    <n v="6091"/>
    <s v="Porcentaje de nacidos vivos con cuatro o más consultas de control prenatal"/>
    <x v="1"/>
    <m/>
    <m/>
    <s v="Salud y Protección Social"/>
    <x v="0"/>
    <m/>
    <m/>
    <m/>
    <m/>
    <m/>
    <s v="NULL"/>
    <s v="NULL"/>
  </r>
  <r>
    <n v="1918"/>
    <x v="1"/>
    <x v="46"/>
    <s v="No aplica"/>
    <s v="XIV. Pacto de equidad para las mujeres"/>
    <s v="E. Promoción de la salud sexual y los derechos reproductivos para niñas, niños y adolescentes"/>
    <n v="6111"/>
    <s v="Porcentaje de mujeres de 15 a 19 años que son madres o están embarazadas de su primer hijo"/>
    <x v="1"/>
    <m/>
    <m/>
    <s v="Salud y Protección Social"/>
    <x v="0"/>
    <m/>
    <m/>
    <m/>
    <m/>
    <m/>
    <s v="NULL"/>
    <s v="NULL"/>
  </r>
  <r>
    <n v="1919"/>
    <x v="1"/>
    <x v="46"/>
    <s v="No aplica"/>
    <s v="XIV. Pacto de equidad para las mujeres"/>
    <s v="E. Promoción de la salud sexual y los derechos reproductivos para niñas, niños y adolescentes"/>
    <n v="6112"/>
    <s v="Tasa específica de fecundidad en adolescentes de 15 a 19 años  (por cada 1.000 mujeres de 15 a 19 años)"/>
    <x v="1"/>
    <m/>
    <m/>
    <s v="Salud y Protección Social"/>
    <x v="0"/>
    <m/>
    <m/>
    <m/>
    <m/>
    <m/>
    <s v="NULL"/>
    <s v="NULL"/>
  </r>
  <r>
    <n v="1920"/>
    <x v="1"/>
    <x v="46"/>
    <s v="No aplica"/>
    <s v="XIV. Pacto de equidad para las mujeres"/>
    <s v="E. Promoción de la salud sexual y los derechos reproductivos para niñas, niños y adolescentes"/>
    <n v="6113"/>
    <s v="Tasa específica de fecundidad adolescentes de 10 a 14 años (por cada mil mujeres de 10 a 14 años)"/>
    <x v="1"/>
    <m/>
    <m/>
    <s v="Salud y Protección Social"/>
    <x v="0"/>
    <m/>
    <m/>
    <m/>
    <m/>
    <m/>
    <s v="NULL"/>
    <s v="NULL"/>
  </r>
  <r>
    <n v="1921"/>
    <x v="1"/>
    <x v="46"/>
    <s v="No aplica"/>
    <s v="XIV. Pacto de equidad para las mujeres"/>
    <s v="E. Promoción de la salud sexual y los derechos reproductivos para niñas, niños y adolescentes"/>
    <n v="6114"/>
    <s v="Porcentaje de embarazos subsiguientes en mujeres de 15 a 19 años"/>
    <x v="1"/>
    <m/>
    <m/>
    <s v="Salud y Protección Social"/>
    <x v="0"/>
    <m/>
    <m/>
    <m/>
    <m/>
    <m/>
    <s v="NULL"/>
    <s v="NULL"/>
  </r>
  <r>
    <n v="1922"/>
    <x v="1"/>
    <x v="46"/>
    <s v="No aplica"/>
    <s v="XIV. Pacto de equidad para las mujeres"/>
    <s v="E. Promoción de la salud sexual y los derechos reproductivos para niñas, niños y adolescentes"/>
    <n v="6115"/>
    <s v="Porcentaje de mujeres entre 13 y 19 años casadas o unidas"/>
    <x v="1"/>
    <m/>
    <m/>
    <s v="Salud y Protección Social"/>
    <x v="0"/>
    <m/>
    <m/>
    <m/>
    <m/>
    <m/>
    <s v="NULL"/>
    <s v="NULL"/>
  </r>
  <r>
    <n v="1923"/>
    <x v="1"/>
    <x v="46"/>
    <s v="No aplica"/>
    <s v="XIV. Pacto de equidad para las mujeres"/>
    <s v="F. Derecho de las mujeres a una vida libre de violencias"/>
    <n v="6117"/>
    <s v="Porcentaje de mujeres victimas de violencias de género notificadas  en el SIVIGILA y que fueron atendidas en salud por sospecha de violencia física, psicológica y sexual."/>
    <x v="1"/>
    <m/>
    <m/>
    <s v="Salud y Protección Social"/>
    <x v="0"/>
    <m/>
    <m/>
    <m/>
    <m/>
    <m/>
    <s v="NULL"/>
    <s v="NULL"/>
  </r>
  <r>
    <n v="1924"/>
    <x v="1"/>
    <x v="46"/>
    <s v="No aplica"/>
    <s v="III. Pacto por la equidad: política social moderna centrada en la familia, eficiente, de calidad y conectada a mercados"/>
    <s v="G. Juventud naranja: todos los talentos cuentan para construir país"/>
    <n v="6118"/>
    <s v="Prevalencia de consumo de drogas ilícitas en edad escolar"/>
    <x v="1"/>
    <m/>
    <m/>
    <s v="Salud y Protección Social"/>
    <x v="0"/>
    <m/>
    <m/>
    <m/>
    <m/>
    <m/>
    <s v="NULL"/>
    <s v="NULL"/>
  </r>
  <r>
    <n v="1925"/>
    <x v="1"/>
    <x v="46"/>
    <s v="No aplica"/>
    <s v="III. Pacto por la equidad: política social moderna centrada en la familia, eficiente, de calidad y conectada a mercados"/>
    <s v="H. Dignidad y felicidad para todos los adultos mayores"/>
    <n v="6119"/>
    <s v="Porcentaje de pacientes hipertensos de 60 años y más controlados TA &lt;(140/90mmHg)"/>
    <x v="1"/>
    <m/>
    <m/>
    <s v="Salud y Protección Social"/>
    <x v="0"/>
    <m/>
    <m/>
    <m/>
    <m/>
    <m/>
    <s v="NULL"/>
    <s v="NULL"/>
  </r>
  <r>
    <n v="1926"/>
    <x v="1"/>
    <x v="46"/>
    <s v="No aplica"/>
    <s v="III. Pacto por la equidad: política social moderna centrada en la familia, eficiente, de calidad y conectada a mercados"/>
    <s v="M. Familias con futuro para todos"/>
    <n v="6240"/>
    <s v="Porcentaje de mujeres de 15 a 19 años que son madres o están embarazadas de su primer hijo"/>
    <x v="1"/>
    <m/>
    <m/>
    <s v="Salud y Protección Social"/>
    <x v="0"/>
    <m/>
    <m/>
    <m/>
    <m/>
    <m/>
    <s v="NULL"/>
    <s v="NULL"/>
  </r>
  <r>
    <n v="1927"/>
    <x v="1"/>
    <x v="46"/>
    <s v="No aplica"/>
    <s v="III. Pacto por la equidad: política social moderna centrada en la familia, eficiente, de calidad y conectada a mercados"/>
    <s v="M. Familias con futuro para todos"/>
    <n v="6241"/>
    <s v="Porcentaje de embarazos subsiguientes en mujeres de 15 a 19 años"/>
    <x v="1"/>
    <m/>
    <m/>
    <s v="Salud y Protección Social"/>
    <x v="0"/>
    <m/>
    <m/>
    <m/>
    <m/>
    <m/>
    <s v="NULL"/>
    <s v="NULL"/>
  </r>
  <r>
    <n v="1928"/>
    <x v="1"/>
    <x v="46"/>
    <s v="No aplica"/>
    <s v="III. Pacto por la equidad: política social moderna centrada en la familia, eficiente, de calidad y conectada a mercados"/>
    <s v="M. Familias con futuro para todos"/>
    <n v="6242"/>
    <s v="Porcentaje de mujeres entre 13 y 19 años casadas o unidas"/>
    <x v="1"/>
    <m/>
    <m/>
    <s v="Salud y Protección Social"/>
    <x v="0"/>
    <m/>
    <m/>
    <m/>
    <m/>
    <m/>
    <s v="NULL"/>
    <s v="NULL"/>
  </r>
  <r>
    <n v="1929"/>
    <x v="1"/>
    <x v="46"/>
    <s v="No aplica"/>
    <s v="III. Pacto por la equidad: política social moderna centrada en la familia, eficiente, de calidad y conectada a mercados"/>
    <s v="M. Familias con futuro para todos"/>
    <n v="6236"/>
    <s v="Porcentaje de mujeres víctimas de violencias de género notificadas en el SIVIGILA y que fueron atendidas en salud por sospecha de violencia física, psicológica y sexual"/>
    <x v="1"/>
    <m/>
    <m/>
    <s v="Salud y Protección Social"/>
    <x v="0"/>
    <m/>
    <m/>
    <m/>
    <m/>
    <m/>
    <s v="NULL"/>
    <s v="NULL"/>
  </r>
  <r>
    <n v="1930"/>
    <x v="1"/>
    <x v="46"/>
    <s v="No aplica"/>
    <s v="III. Pacto por la equidad: política social moderna centrada en la familia, eficiente, de calidad y conectada a mercados"/>
    <s v="M. Familias con futuro para todos"/>
    <n v="6243"/>
    <s v="Tasa de violencia contra niñas, niños y adolescentes (por cada 100.000 NNA entre 0 y 17 años) *"/>
    <x v="1"/>
    <m/>
    <m/>
    <s v="Inclusión Social y Reconciliación"/>
    <x v="16"/>
    <m/>
    <m/>
    <m/>
    <m/>
    <m/>
    <s v="NULL"/>
    <s v="NULL"/>
  </r>
  <r>
    <n v="1931"/>
    <x v="1"/>
    <x v="46"/>
    <s v="No aplica"/>
    <s v="III. Pacto por la equidad: política social moderna centrada en la familia, eficiente, de calidad y conectada a mercados"/>
    <s v="M. Familias con futuro para todos"/>
    <n v="6244"/>
    <s v="Tasa de violencia intrafamiliar"/>
    <x v="1"/>
    <m/>
    <m/>
    <s v="Inclusión Social y Reconciliación"/>
    <x v="16"/>
    <m/>
    <m/>
    <m/>
    <m/>
    <m/>
    <s v="NULL"/>
    <s v="NULL"/>
  </r>
  <r>
    <n v="1932"/>
    <x v="1"/>
    <x v="46"/>
    <s v="No aplica"/>
    <s v="III. Pacto por la equidad: política social moderna centrada en la familia, eficiente, de calidad y conectada a mercados"/>
    <s v="A. Primero las niñas y los niños: desarrollo integral desde la primera infancia hasta la adolescencia"/>
    <n v="6129"/>
    <s v="Tasa de oficios de niñas, niños y adolescentes en su propio hogar"/>
    <x v="1"/>
    <m/>
    <m/>
    <s v="Inclusión Social y Reconciliación"/>
    <x v="16"/>
    <m/>
    <m/>
    <m/>
    <m/>
    <m/>
    <s v="NULL"/>
    <s v="NULL"/>
  </r>
  <r>
    <n v="1933"/>
    <x v="1"/>
    <x v="46"/>
    <s v="No aplica"/>
    <s v="II. Pacto por el emprendimiento, la formalización y la productividad: una economía dinámica, incluyente y sostenible que potencie todos nuestros talentos"/>
    <s v="A. Entorno para crecer: formalización, emprendimiento y dinamización empresarial"/>
    <n v="5715"/>
    <s v="Emprendimientos escalados"/>
    <x v="2"/>
    <m/>
    <m/>
    <s v="Comercio, Industria y Turismo"/>
    <x v="11"/>
    <m/>
    <m/>
    <m/>
    <m/>
    <m/>
    <s v="NULL"/>
    <s v="NULL"/>
  </r>
  <r>
    <n v="1934"/>
    <x v="1"/>
    <x v="46"/>
    <s v="No aplica"/>
    <s v="XII. Pacto por la equidad de oportunidades para grupos étnicos: indígenas, negros, afrocolombianos, raizales, palenqueros y Rrom"/>
    <s v="C. Capítulo de Rrom"/>
    <n v="6169"/>
    <s v="Personas atendidas en jornadas de identificación"/>
    <x v="1"/>
    <m/>
    <m/>
    <s v="Organización Electoral"/>
    <x v="22"/>
    <m/>
    <m/>
    <m/>
    <m/>
    <m/>
    <s v="NULL"/>
    <s v="NULL"/>
  </r>
  <r>
    <n v="1935"/>
    <x v="1"/>
    <x v="46"/>
    <s v="No aplica"/>
    <s v="I. Pacto por la legalidad: seguridad efectiva y justicia transparente para que todos vivamos con libertad y en democracia"/>
    <s v="A. Seguridad, autoridad y orden para la libertad: Defensa Nacional, seguridad ciudadana y colaboración ciudadana"/>
    <n v="6166"/>
    <s v="Porcentaje de victimización de hurtos a personas"/>
    <x v="1"/>
    <m/>
    <m/>
    <s v="Defensa"/>
    <x v="24"/>
    <m/>
    <m/>
    <m/>
    <m/>
    <m/>
    <s v="NULL"/>
    <s v="NULL"/>
  </r>
  <r>
    <n v="1936"/>
    <x v="1"/>
    <x v="46"/>
    <s v="No aplica"/>
    <s v="XVI. Pacto por la descentralización: conectar territorios, gobiernos y poblaciones"/>
    <s v="E. Instrumentos e información para la toma de decisiones que promueven el desarrollo regional"/>
    <n v="5508"/>
    <s v="Geoservicios publicados y disponibles"/>
    <x v="1"/>
    <m/>
    <m/>
    <s v="Estadísticas"/>
    <x v="14"/>
    <m/>
    <m/>
    <m/>
    <m/>
    <m/>
    <n v="1"/>
    <n v="0.5"/>
  </r>
  <r>
    <n v="1937"/>
    <x v="1"/>
    <x v="46"/>
    <s v="No aplica"/>
    <s v="XVI. Pacto por la descentralización: conectar territorios, gobiernos y poblaciones"/>
    <s v="E. Instrumentos e información para la toma de decisiones que promueven el desarrollo regional"/>
    <n v="5509"/>
    <s v="Porcentaje de implementación del Sistema Nacional de Información de Catastro Multipropósito"/>
    <x v="1"/>
    <m/>
    <m/>
    <s v="Estadísticas"/>
    <x v="14"/>
    <m/>
    <m/>
    <m/>
    <m/>
    <m/>
    <n v="0.46667000000000003"/>
    <n v="0.14000000000000001"/>
  </r>
  <r>
    <n v="1938"/>
    <x v="1"/>
    <x v="46"/>
    <s v="No aplica"/>
    <s v="III. Pacto por la equidad: política social moderna centrada en la familia, eficiente, de calidad y conectada a mercados"/>
    <s v="J. Equidad en la diversidad"/>
    <n v="5510"/>
    <s v="Porcentaje de avance en la implementación de un piloto con las preguntas de autorreconocimiento a la población que enfrenta algún tipo de discriminación en el marco del Sistema Estadístico Nacional (SEN)"/>
    <x v="0"/>
    <m/>
    <m/>
    <s v="Estadísticas"/>
    <x v="14"/>
    <m/>
    <m/>
    <m/>
    <m/>
    <m/>
    <n v="1"/>
    <n v="1"/>
  </r>
  <r>
    <n v="1939"/>
    <x v="1"/>
    <x v="46"/>
    <s v="No aplica"/>
    <s v="III. Pacto por la equidad: política social moderna centrada en la familia, eficiente, de calidad y conectada a mercados"/>
    <s v="J. Equidad en la diversidad"/>
    <n v="5511"/>
    <s v="Porcentaje de avance en la implementación de la campaña de sensibilización y autoconfianza para garantizar la respuesta a las preguntas de autorreconocimiento de la población que enfrenta algún tipo de discriminación"/>
    <x v="0"/>
    <m/>
    <m/>
    <s v="Estadísticas"/>
    <x v="14"/>
    <m/>
    <m/>
    <m/>
    <m/>
    <m/>
    <n v="0.6"/>
    <n v="0.3"/>
  </r>
  <r>
    <n v="1940"/>
    <x v="1"/>
    <x v="46"/>
    <s v="No aplica"/>
    <s v="XVI. Pacto por la descentralización: conectar territorios, gobiernos y poblaciones"/>
    <s v="E. Instrumentos e información para la toma de decisiones que promueven el desarrollo regional"/>
    <n v="5512"/>
    <s v="Porcentaje del área geográfica en municipios PDET con catastro actualizado"/>
    <x v="0"/>
    <m/>
    <m/>
    <s v="Estadísticas"/>
    <x v="14"/>
    <m/>
    <m/>
    <m/>
    <m/>
    <m/>
    <n v="1"/>
    <n v="3.0999999999999999E-3"/>
  </r>
  <r>
    <n v="1941"/>
    <x v="1"/>
    <x v="46"/>
    <s v="No aplica"/>
    <s v="XVI. Pacto por la descentralización: conectar territorios, gobiernos y poblaciones"/>
    <s v="E. Instrumentos e información para la toma de decisiones que promueven el desarrollo regional"/>
    <n v="5513"/>
    <s v="Gestores catastrales habilitados"/>
    <x v="0"/>
    <m/>
    <m/>
    <s v="Estadísticas"/>
    <x v="14"/>
    <m/>
    <m/>
    <m/>
    <m/>
    <m/>
    <n v="1"/>
    <n v="0.55000000000000004"/>
  </r>
  <r>
    <n v="1942"/>
    <x v="1"/>
    <x v="46"/>
    <s v="No aplica"/>
    <s v="XVI. Pacto por la descentralización: conectar territorios, gobiernos y poblaciones"/>
    <s v="E. Instrumentos e información para la toma de decisiones que promueven el desarrollo regional"/>
    <n v="5514"/>
    <s v="Porcentaje del área geográfica en municipios PDET con catastro actualizado"/>
    <x v="0"/>
    <m/>
    <m/>
    <s v="Estadísticas"/>
    <x v="14"/>
    <m/>
    <m/>
    <m/>
    <m/>
    <m/>
    <n v="1"/>
    <n v="3.0999999999999999E-3"/>
  </r>
  <r>
    <n v="1943"/>
    <x v="1"/>
    <x v="46"/>
    <s v="No aplica"/>
    <s v="XVI. Pacto por la descentralización: conectar territorios, gobiernos y poblaciones"/>
    <s v="E. Instrumentos e información para la toma de decisiones que promueven el desarrollo regional"/>
    <n v="5515"/>
    <s v="Porcentaje del área geográfica con catastro actualizado"/>
    <x v="0"/>
    <m/>
    <m/>
    <s v="Estadísticas"/>
    <x v="14"/>
    <m/>
    <m/>
    <m/>
    <m/>
    <m/>
    <n v="0.26471"/>
    <n v="3.7499999999999999E-2"/>
  </r>
  <r>
    <n v="1944"/>
    <x v="1"/>
    <x v="46"/>
    <s v="No aplica"/>
    <s v="XVI. Pacto por la descentralización: conectar territorios, gobiernos y poblaciones"/>
    <s v="E. Instrumentos e información para la toma de decisiones que promueven el desarrollo regional"/>
    <n v="5516"/>
    <s v="Porcentaje del área geográfica con cartografía básica a las escalas y con la temporalidad adecuadas"/>
    <x v="2"/>
    <m/>
    <m/>
    <s v="Estadísticas"/>
    <x v="14"/>
    <m/>
    <m/>
    <m/>
    <m/>
    <m/>
    <n v="1"/>
    <n v="0.05"/>
  </r>
  <r>
    <n v="1945"/>
    <x v="1"/>
    <x v="46"/>
    <s v="No aplica"/>
    <s v="XVI. Pacto por la descentralización: conectar territorios, gobiernos y poblaciones"/>
    <s v="E. Instrumentos e información para la toma de decisiones que promueven el desarrollo regional"/>
    <n v="5517"/>
    <s v="Porcentaje del área geográfica con caracterización geográfica"/>
    <x v="0"/>
    <m/>
    <m/>
    <s v="Estadísticas"/>
    <x v="14"/>
    <m/>
    <m/>
    <m/>
    <m/>
    <m/>
    <n v="1"/>
    <n v="0.38333"/>
  </r>
  <r>
    <n v="1946"/>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518"/>
    <s v="Tiempo de desaduanamiento en exportaciones en modo de transporte marítimo"/>
    <x v="2"/>
    <m/>
    <m/>
    <s v="Hacienda y Crédito Público"/>
    <x v="2"/>
    <m/>
    <m/>
    <m/>
    <m/>
    <m/>
    <n v="1"/>
    <n v="1"/>
  </r>
  <r>
    <n v="1947"/>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519"/>
    <s v="Tiempo de desaduanamiento en exportaciones en modo de transporte aéreo"/>
    <x v="2"/>
    <m/>
    <m/>
    <s v="Hacienda y Crédito Público"/>
    <x v="2"/>
    <m/>
    <m/>
    <m/>
    <m/>
    <m/>
    <n v="1"/>
    <n v="1"/>
  </r>
  <r>
    <n v="1948"/>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520"/>
    <s v="Tiempo de desaduanamiento en importaciones"/>
    <x v="2"/>
    <m/>
    <m/>
    <s v="Hacienda y Crédito Público"/>
    <x v="2"/>
    <m/>
    <m/>
    <m/>
    <m/>
    <m/>
    <n v="0"/>
    <n v="0"/>
  </r>
  <r>
    <n v="1949"/>
    <x v="1"/>
    <x v="46"/>
    <s v="No aplica"/>
    <s v="XII. Pacto por la equidad de oportunidades para grupos étnicos: indígenas, negros, afrocolombianos, raizales, palenqueros y Rrom"/>
    <s v="C. Capítulo de Rrom"/>
    <n v="5521"/>
    <s v="Modulo de formación política"/>
    <x v="1"/>
    <m/>
    <m/>
    <s v="Función Pública"/>
    <x v="20"/>
    <m/>
    <m/>
    <m/>
    <m/>
    <m/>
    <n v="1"/>
    <n v="1"/>
  </r>
  <r>
    <n v="1950"/>
    <x v="1"/>
    <x v="46"/>
    <s v="No aplica"/>
    <s v="XV. Pacto por una gestión pública efectiva"/>
    <s v="A. Transformación de la Administración pública"/>
    <n v="5522"/>
    <s v="Exoneraciones en matrícula en programas de administración pública territorial otorgadas"/>
    <x v="0"/>
    <m/>
    <m/>
    <s v="Función Pública"/>
    <x v="20"/>
    <m/>
    <m/>
    <m/>
    <m/>
    <m/>
    <n v="0.77500000000000002"/>
    <n v="0.46825000000000006"/>
  </r>
  <r>
    <n v="1951"/>
    <x v="1"/>
    <x v="46"/>
    <s v="No aplica"/>
    <s v="XII. Pacto por la equidad de oportunidades para grupos étnicos: indígenas, negros, afrocolombianos, raizales, palenqueros y Rrom"/>
    <s v="C. Capítulo de Rrom"/>
    <n v="5528"/>
    <s v="Modelo educativo flexible de educación para jóvenes y adultos diseñado y desarrollado"/>
    <x v="1"/>
    <m/>
    <m/>
    <s v="Educación"/>
    <x v="13"/>
    <m/>
    <m/>
    <m/>
    <m/>
    <m/>
    <n v="1"/>
    <n v="0.08"/>
  </r>
  <r>
    <n v="1952"/>
    <x v="1"/>
    <x v="46"/>
    <s v="No aplica"/>
    <s v="XII. Pacto por la equidad de oportunidades para grupos étnicos: indígenas, negros, afrocolombianos, raizales, palenqueros y Rrom"/>
    <s v="C. Capítulo de Rrom"/>
    <n v="5530"/>
    <s v="Modelo educativo flexible de educación para jóvenes y adultos diseñado y desarrollado"/>
    <x v="1"/>
    <m/>
    <m/>
    <s v="Educación"/>
    <x v="13"/>
    <m/>
    <m/>
    <m/>
    <m/>
    <m/>
    <n v="1"/>
    <n v="0.08"/>
  </r>
  <r>
    <n v="1953"/>
    <x v="1"/>
    <x v="46"/>
    <s v="No aplica"/>
    <s v="XII. Pacto por la equidad de oportunidades para grupos étnicos: indígenas, negros, afrocolombianos, raizales, palenqueros y Rrom"/>
    <s v="C. Capítulo de Rrom"/>
    <n v="5531"/>
    <s v="Instituciones de educación superior pública con gestión en los Consejos Superiores para ampliación de cupos para la población Rrom"/>
    <x v="0"/>
    <m/>
    <m/>
    <s v="Educación"/>
    <x v="13"/>
    <m/>
    <m/>
    <m/>
    <m/>
    <m/>
    <n v="1"/>
    <n v="0.52500000000000002"/>
  </r>
  <r>
    <n v="1954"/>
    <x v="1"/>
    <x v="46"/>
    <s v="No aplica"/>
    <s v="XII. Pacto por la equidad de oportunidades para grupos étnicos: indígenas, negros, afrocolombianos, raizales, palenqueros y Rrom"/>
    <s v="C. Capítulo de Rrom"/>
    <n v="5532"/>
    <s v="Porcentaje de Incremento anual de beneficiarios del Pueblo Rrom"/>
    <x v="1"/>
    <m/>
    <m/>
    <s v="Educación"/>
    <x v="13"/>
    <m/>
    <m/>
    <m/>
    <m/>
    <m/>
    <n v="0.83299999999999996"/>
    <n v="0.47600000000000003"/>
  </r>
  <r>
    <n v="1955"/>
    <x v="1"/>
    <x v="46"/>
    <s v="No aplica"/>
    <s v="XII. Pacto por la equidad de oportunidades para grupos étnicos: indígenas, negros, afrocolombianos, raizales, palenqueros y Rrom"/>
    <s v="C. Capítulo de Rrom"/>
    <n v="5534"/>
    <s v="Niños atendidos"/>
    <x v="1"/>
    <m/>
    <m/>
    <s v="Inclusión Social y Reconciliación"/>
    <x v="16"/>
    <m/>
    <m/>
    <m/>
    <m/>
    <m/>
    <n v="0"/>
    <n v="0"/>
  </r>
  <r>
    <n v="1956"/>
    <x v="1"/>
    <x v="46"/>
    <s v="No aplica"/>
    <s v="III. Pacto por la equidad: política social moderna centrada en la familia, eficiente, de calidad y conectada a mercados"/>
    <s v="C. Educación de calidad para un futuro con oportunidades para todos"/>
    <n v="5535"/>
    <s v="Tasa de cobertura neta en educación para el grado transición"/>
    <x v="1"/>
    <m/>
    <m/>
    <s v="Educación"/>
    <x v="13"/>
    <m/>
    <m/>
    <m/>
    <m/>
    <m/>
    <n v="1"/>
    <n v="0.93691000000000002"/>
  </r>
  <r>
    <n v="1957"/>
    <x v="1"/>
    <x v="46"/>
    <s v="No aplica"/>
    <s v="III. Pacto por la equidad: política social moderna centrada en la familia, eficiente, de calidad y conectada a mercados"/>
    <s v="C. Educación de calidad para un futuro con oportunidades para todos"/>
    <n v="5536"/>
    <s v="Tasa de cobertura bruta para la educación media"/>
    <x v="1"/>
    <m/>
    <m/>
    <s v="Educación"/>
    <x v="13"/>
    <m/>
    <m/>
    <m/>
    <m/>
    <m/>
    <n v="1"/>
    <n v="1"/>
  </r>
  <r>
    <n v="1958"/>
    <x v="1"/>
    <x v="46"/>
    <s v="No aplica"/>
    <s v="III. Pacto por la equidad: política social moderna centrada en la familia, eficiente, de calidad y conectada a mercados"/>
    <s v="C. Educación de calidad para un futuro con oportunidades para todos"/>
    <n v="5538"/>
    <s v="Porcentaje de estudiantes en establecimientos educativos oficiales con jornada única"/>
    <x v="1"/>
    <m/>
    <m/>
    <s v="Educación"/>
    <x v="13"/>
    <m/>
    <m/>
    <m/>
    <m/>
    <m/>
    <n v="0.62832999999999994"/>
    <n v="0.31417"/>
  </r>
  <r>
    <n v="1959"/>
    <x v="1"/>
    <x v="46"/>
    <s v="No aplica"/>
    <s v="III. Pacto por la equidad: política social moderna centrada en la familia, eficiente, de calidad y conectada a mercados"/>
    <s v="C. Educación de calidad para un futuro con oportunidades para todos"/>
    <n v="5540"/>
    <s v="Tasa de deserción en la educación preescolar, básica y media del sector oficial"/>
    <x v="1"/>
    <m/>
    <m/>
    <s v="Educación"/>
    <x v="13"/>
    <m/>
    <m/>
    <m/>
    <m/>
    <m/>
    <n v="0"/>
    <n v="0"/>
  </r>
  <r>
    <n v="1960"/>
    <x v="1"/>
    <x v="46"/>
    <s v="No aplica"/>
    <s v="III. Pacto por la equidad: política social moderna centrada en la familia, eficiente, de calidad y conectada a mercados"/>
    <s v="C. Educación de calidad para un futuro con oportunidades para todos"/>
    <n v="5541"/>
    <s v="Porcentaje de colegios oficiales en las categorías A+ y A de la Prueba Saber 11"/>
    <x v="1"/>
    <m/>
    <m/>
    <s v="Educación"/>
    <x v="13"/>
    <m/>
    <m/>
    <m/>
    <m/>
    <m/>
    <n v="0.78532999999999997"/>
    <n v="0.58899999999999997"/>
  </r>
  <r>
    <n v="1961"/>
    <x v="1"/>
    <x v="46"/>
    <s v="No aplica"/>
    <s v="III. Pacto por la equidad: política social moderna centrada en la familia, eficiente, de calidad y conectada a mercados"/>
    <s v="C. Educación de calidad para un futuro con oportunidades para todos"/>
    <n v="5542"/>
    <s v="Porcentaje de colegios oficiales rurales en las categorías A+ y A de la Prueba Saber 11"/>
    <x v="2"/>
    <m/>
    <m/>
    <s v="Educación"/>
    <x v="13"/>
    <m/>
    <m/>
    <m/>
    <m/>
    <m/>
    <n v="0.61895"/>
    <n v="0.29399999999999998"/>
  </r>
  <r>
    <n v="1962"/>
    <x v="1"/>
    <x v="46"/>
    <s v="No aplica"/>
    <s v="III. Pacto por la equidad: política social moderna centrada en la familia, eficiente, de calidad y conectada a mercados"/>
    <s v="C. Educación de calidad para un futuro con oportunidades para todos"/>
    <n v="5543"/>
    <s v="Brecha entre los porcentajes de establecimientos no oficiales y oficiales en niveles A+, A y B, en pruebas Saber 11"/>
    <x v="0"/>
    <m/>
    <m/>
    <s v="Educación"/>
    <x v="13"/>
    <m/>
    <m/>
    <m/>
    <m/>
    <m/>
    <n v="0"/>
    <n v="0"/>
  </r>
  <r>
    <n v="1963"/>
    <x v="1"/>
    <x v="46"/>
    <s v="No aplica"/>
    <s v="III. Pacto por la equidad: política social moderna centrada en la familia, eficiente, de calidad y conectada a mercados"/>
    <s v="C. Educación de calidad para un futuro con oportunidades para todos"/>
    <n v="5544"/>
    <s v="Estudiantes de educación media con doble titulación"/>
    <x v="1"/>
    <m/>
    <m/>
    <s v="Educación"/>
    <x v="13"/>
    <m/>
    <m/>
    <m/>
    <m/>
    <m/>
    <n v="0.99459000000000009"/>
    <n v="0.21870000000000001"/>
  </r>
  <r>
    <n v="1964"/>
    <x v="1"/>
    <x v="46"/>
    <s v="No aplica"/>
    <s v="III. Pacto por la equidad: política social moderna centrada en la familia, eficiente, de calidad y conectada a mercados"/>
    <s v="C. Educación de calidad para un futuro con oportunidades para todos"/>
    <n v="5545"/>
    <s v="Tasa de analfabetismo de la población de 15 años y más"/>
    <x v="1"/>
    <m/>
    <m/>
    <s v="Educación"/>
    <x v="13"/>
    <m/>
    <m/>
    <m/>
    <m/>
    <m/>
    <n v="1"/>
    <n v="0.15490000000000001"/>
  </r>
  <r>
    <n v="1965"/>
    <x v="1"/>
    <x v="46"/>
    <s v="No aplica"/>
    <s v="III. Pacto por la equidad: política social moderna centrada en la familia, eficiente, de calidad y conectada a mercados"/>
    <s v="C. Educación de calidad para un futuro con oportunidades para todos"/>
    <n v="5549"/>
    <s v="Reglamentación e implementación del Marco Nacional de Cualificaciones (MNC)"/>
    <x v="1"/>
    <m/>
    <m/>
    <s v="Educación"/>
    <x v="13"/>
    <m/>
    <m/>
    <m/>
    <m/>
    <m/>
    <n v="0.80769000000000002"/>
    <n v="0.52500000000000002"/>
  </r>
  <r>
    <n v="1966"/>
    <x v="1"/>
    <x v="46"/>
    <s v="No aplica"/>
    <s v="III. Pacto por la equidad: política social moderna centrada en la familia, eficiente, de calidad y conectada a mercados"/>
    <s v="C. Educación de calidad para un futuro con oportunidades para todos"/>
    <n v="5550"/>
    <s v="Reglamentación del sistema de aseguramiento de la calidad de la educación superior e implementación de una nueva plataforma tecnológica"/>
    <x v="0"/>
    <m/>
    <m/>
    <s v="Educación"/>
    <x v="13"/>
    <m/>
    <m/>
    <m/>
    <m/>
    <m/>
    <n v="0.95"/>
    <n v="0.28499999999999998"/>
  </r>
  <r>
    <n v="1967"/>
    <x v="1"/>
    <x v="46"/>
    <s v="No aplica"/>
    <s v="III. Pacto por la equidad: política social moderna centrada en la familia, eficiente, de calidad y conectada a mercados"/>
    <s v="C. Educación de calidad para un futuro con oportunidades para todos"/>
    <n v="5551"/>
    <s v="Estudiantes beneficiados por el componente de equidad de Generación E"/>
    <x v="1"/>
    <m/>
    <m/>
    <s v="Educación"/>
    <x v="13"/>
    <m/>
    <m/>
    <m/>
    <m/>
    <m/>
    <n v="0.42435"/>
    <n v="0.35359000000000002"/>
  </r>
  <r>
    <n v="1968"/>
    <x v="1"/>
    <x v="46"/>
    <s v="No aplica"/>
    <s v="III. Pacto por la equidad: política social moderna centrada en la familia, eficiente, de calidad y conectada a mercados"/>
    <s v="C. Educación de calidad para un futuro con oportunidades para todos"/>
    <n v="5552"/>
    <s v="Estudiantes de alto rendimiento académico y bajos ingresos beneficiados por el componente de excelencia de Generación E"/>
    <x v="1"/>
    <m/>
    <m/>
    <s v="Educación"/>
    <x v="13"/>
    <m/>
    <m/>
    <m/>
    <m/>
    <m/>
    <n v="1"/>
    <n v="0.48131000000000002"/>
  </r>
  <r>
    <n v="1969"/>
    <x v="1"/>
    <x v="46"/>
    <s v="No aplica"/>
    <s v="III. Pacto por la equidad: política social moderna centrada en la familia, eficiente, de calidad y conectada a mercados"/>
    <s v="C. Educación de calidad para un futuro con oportunidades para todos"/>
    <n v="5553"/>
    <s v="Instituciones de Educación Superior públicas con proyectos destinados al mejoramiento de los factores de alta calidad"/>
    <x v="1"/>
    <m/>
    <m/>
    <s v="Educación"/>
    <x v="13"/>
    <m/>
    <m/>
    <m/>
    <m/>
    <m/>
    <n v="1"/>
    <n v="1"/>
  </r>
  <r>
    <n v="1970"/>
    <x v="1"/>
    <x v="46"/>
    <s v="No aplica"/>
    <s v="XIV. Pacto de equidad para las mujeres"/>
    <s v="B. Educación y empoderamiento económico para la eliminación de brechas de género en el mundo del trabajo"/>
    <n v="5555"/>
    <s v="Docentes formados con programas de la promoción de la participación igualitaria de niños y niñas"/>
    <x v="0"/>
    <m/>
    <m/>
    <s v="Educación"/>
    <x v="13"/>
    <m/>
    <m/>
    <m/>
    <m/>
    <m/>
    <n v="1"/>
    <n v="0.33624999999999999"/>
  </r>
  <r>
    <n v="1971"/>
    <x v="1"/>
    <x v="46"/>
    <s v="No aplica"/>
    <s v="III. Pacto por la equidad: política social moderna centrada en la familia, eficiente, de calidad y conectada a mercados"/>
    <s v="C. Educación de calidad para un futuro con oportunidades para todos"/>
    <n v="5556"/>
    <s v="Estudiantes beneficiarios del nuevo Programa de Alimentación Escolar"/>
    <x v="1"/>
    <m/>
    <m/>
    <s v="Educación"/>
    <x v="13"/>
    <m/>
    <m/>
    <m/>
    <m/>
    <m/>
    <n v="0.71572999999999998"/>
    <n v="0.80082999999999993"/>
  </r>
  <r>
    <n v="1972"/>
    <x v="1"/>
    <x v="46"/>
    <s v="No aplica"/>
    <s v="III. Pacto por la equidad: política social moderna centrada en la familia, eficiente, de calidad y conectada a mercados"/>
    <s v="C. Educación de calidad para un futuro con oportunidades para todos"/>
    <n v="5557"/>
    <s v="Estudiantes beneficiarios del nuevo Programa de Alimentación Escolar en zonas rurales"/>
    <x v="2"/>
    <m/>
    <m/>
    <s v="Educación"/>
    <x v="13"/>
    <m/>
    <m/>
    <m/>
    <m/>
    <m/>
    <n v="0.80846000000000007"/>
    <n v="0.98573999999999995"/>
  </r>
  <r>
    <n v="1973"/>
    <x v="1"/>
    <x v="46"/>
    <s v="No aplica"/>
    <s v="III. Pacto por la equidad: política social moderna centrada en la familia, eficiente, de calidad y conectada a mercados"/>
    <s v="C. Educación de calidad para un futuro con oportunidades para todos"/>
    <n v="5558"/>
    <s v="Aulas funcionales construidas en colegios oficiales"/>
    <x v="1"/>
    <m/>
    <m/>
    <s v="Educación"/>
    <x v="13"/>
    <m/>
    <m/>
    <m/>
    <m/>
    <m/>
    <n v="0.33692999999999995"/>
    <n v="0.18259"/>
  </r>
  <r>
    <n v="1974"/>
    <x v="1"/>
    <x v="46"/>
    <s v="No aplica"/>
    <s v="III. Pacto por la equidad: política social moderna centrada en la familia, eficiente, de calidad y conectada a mercados"/>
    <s v="C. Educación de calidad para un futuro con oportunidades para todos"/>
    <n v="5559"/>
    <s v="Aulas terminadas y entregadas en educación preescolar, básica y media"/>
    <x v="1"/>
    <m/>
    <m/>
    <s v="Educación"/>
    <x v="13"/>
    <m/>
    <m/>
    <m/>
    <m/>
    <m/>
    <n v="0.11033"/>
    <n v="0.45576"/>
  </r>
  <r>
    <n v="1975"/>
    <x v="1"/>
    <x v="46"/>
    <s v="No aplica"/>
    <s v="III. Pacto por la equidad: política social moderna centrada en la familia, eficiente, de calidad y conectada a mercados"/>
    <s v="C. Educación de calidad para un futuro con oportunidades para todos"/>
    <n v="5560"/>
    <s v="Porcentaje de residencias escolares fortalecidas y cualificadas en el servicio educativo"/>
    <x v="1"/>
    <m/>
    <m/>
    <s v="Educación"/>
    <x v="13"/>
    <m/>
    <m/>
    <m/>
    <m/>
    <m/>
    <n v="1"/>
    <n v="0.21"/>
  </r>
  <r>
    <n v="1976"/>
    <x v="1"/>
    <x v="46"/>
    <s v="No aplica"/>
    <s v="III. Pacto por la equidad: política social moderna centrada en la familia, eficiente, de calidad y conectada a mercados"/>
    <s v="C. Educación de calidad para un futuro con oportunidades para todos"/>
    <n v="5561"/>
    <s v="Reestructuración de las pruebas Saber 3º, 5º y 9º"/>
    <x v="1"/>
    <m/>
    <m/>
    <s v="Educación"/>
    <x v="13"/>
    <m/>
    <m/>
    <m/>
    <m/>
    <m/>
    <n v="0.05"/>
    <n v="0.8"/>
  </r>
  <r>
    <n v="1977"/>
    <x v="1"/>
    <x v="46"/>
    <s v="No aplica"/>
    <s v="III. Pacto por la equidad: política social moderna centrada en la familia, eficiente, de calidad y conectada a mercados"/>
    <s v="A. Primero las niñas y los niños: desarrollo integral desde la primera infancia hasta la adolescencia"/>
    <n v="5562"/>
    <s v="Niñas y niños con educación inicial en el marco de atención integral"/>
    <x v="1"/>
    <m/>
    <m/>
    <s v="Educación"/>
    <x v="13"/>
    <m/>
    <m/>
    <m/>
    <m/>
    <m/>
    <n v="0.86082999999999998"/>
    <n v="0.74746999999999997"/>
  </r>
  <r>
    <n v="1978"/>
    <x v="1"/>
    <x v="46"/>
    <s v="No aplica"/>
    <s v="XXVI. Consistencia macroeconómica, fiscal y de resultados económicos y sociales"/>
    <s v="A. Fundamentos macroeconómicos del PND"/>
    <n v="5563"/>
    <s v="Tasa de inversión (porcentaje del PIB)"/>
    <x v="2"/>
    <m/>
    <m/>
    <s v="Planeación"/>
    <x v="9"/>
    <m/>
    <m/>
    <m/>
    <m/>
    <m/>
    <n v="0.96956999999999993"/>
    <n v="0.85441"/>
  </r>
  <r>
    <n v="1979"/>
    <x v="1"/>
    <x v="46"/>
    <s v="No aplica"/>
    <s v="XXVI. Consistencia macroeconómica, fiscal y de resultados económicos y sociales"/>
    <s v="A. Fundamentos macroeconómicos del PND"/>
    <n v="5564"/>
    <s v="Balance fiscal estructural del Gobierno Nacional Central (porcentaje del PIB)"/>
    <x v="0"/>
    <m/>
    <m/>
    <s v="Hacienda y Crédito Público"/>
    <x v="2"/>
    <m/>
    <m/>
    <m/>
    <m/>
    <m/>
    <n v="0.88888999999999996"/>
    <n v="1"/>
  </r>
  <r>
    <n v="1980"/>
    <x v="1"/>
    <x v="46"/>
    <s v="No aplica"/>
    <s v="XXVI. Consistencia macroeconómica, fiscal y de resultados económicos y sociales"/>
    <s v="A. Fundamentos macroeconómicos del PND"/>
    <n v="5565"/>
    <s v="Balance Primario del Sector Público No Financiero (porcentaje del PIB)"/>
    <x v="0"/>
    <m/>
    <m/>
    <s v="Hacienda y Crédito Público"/>
    <x v="2"/>
    <m/>
    <m/>
    <m/>
    <m/>
    <m/>
    <n v="1"/>
    <n v="0.3125"/>
  </r>
  <r>
    <n v="1981"/>
    <x v="1"/>
    <x v="46"/>
    <s v="No aplica"/>
    <s v="XXVI. Consistencia macroeconómica, fiscal y de resultados económicos y sociales"/>
    <s v="B. Estrategia fiscal y Macroeconómica"/>
    <n v="5566"/>
    <s v="Recaudo tributario neto (porcentaje del PIB)"/>
    <x v="0"/>
    <m/>
    <m/>
    <s v="Hacienda y Crédito Público"/>
    <x v="2"/>
    <m/>
    <m/>
    <m/>
    <m/>
    <m/>
    <n v="1"/>
    <n v="0.94694"/>
  </r>
  <r>
    <n v="1982"/>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568"/>
    <s v="Porcentaje de declaraciones de importación anticipadas"/>
    <x v="0"/>
    <m/>
    <m/>
    <s v="Hacienda y Crédito Público"/>
    <x v="2"/>
    <m/>
    <m/>
    <m/>
    <m/>
    <m/>
    <n v="0"/>
    <n v="0"/>
  </r>
  <r>
    <n v="1983"/>
    <x v="1"/>
    <x v="46"/>
    <s v="No aplica"/>
    <s v="XVI. Pacto por la descentralización: conectar territorios, gobiernos y poblaciones"/>
    <s v="D. Gobiernos territoriales capaces y efectivos: fortalecimiento institucional y modernización para la descentralización efectiva y responsable"/>
    <n v="5569"/>
    <s v="Recaudo de ingresos tributarios, tributarios, tasas y contribuciones territoriales como porcentaje del PIB"/>
    <x v="0"/>
    <m/>
    <m/>
    <s v="Hacienda y Crédito Público"/>
    <x v="2"/>
    <m/>
    <m/>
    <m/>
    <m/>
    <m/>
    <n v="1"/>
    <n v="0.97297"/>
  </r>
  <r>
    <n v="1984"/>
    <x v="1"/>
    <x v="46"/>
    <s v="No aplica"/>
    <s v="XXVI. Consistencia macroeconómica, fiscal y de resultados económicos y sociales"/>
    <s v="D. Iniciativas de regulación financiera para la profundización financiera"/>
    <n v="5570"/>
    <s v="Porcentaje de población adulta que cuenta con algún tipo de producto financiero"/>
    <x v="0"/>
    <m/>
    <m/>
    <s v="Hacienda y Crédito Público"/>
    <x v="2"/>
    <m/>
    <m/>
    <m/>
    <m/>
    <m/>
    <n v="1"/>
    <n v="0.30556"/>
  </r>
  <r>
    <n v="1985"/>
    <x v="1"/>
    <x v="46"/>
    <s v="No aplica"/>
    <s v="XXVI. Consistencia macroeconómica, fiscal y de resultados económicos y sociales"/>
    <s v="D. Iniciativas de regulación financiera para la profundización financiera"/>
    <n v="5571"/>
    <s v="Porcentaje de adultos que tienen un producto financiero activo o vigente"/>
    <x v="0"/>
    <m/>
    <m/>
    <s v="Hacienda y Crédito Público"/>
    <x v="2"/>
    <m/>
    <m/>
    <m/>
    <m/>
    <m/>
    <n v="0"/>
    <n v="0"/>
  </r>
  <r>
    <n v="1986"/>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572"/>
    <s v="Porcentaje de adultos que cuenta con algún tipo de producto financiero en zonas rural y rural disperso"/>
    <x v="1"/>
    <m/>
    <m/>
    <s v="Hacienda y Crédito Público"/>
    <x v="2"/>
    <m/>
    <m/>
    <m/>
    <m/>
    <m/>
    <n v="0"/>
    <n v="0"/>
  </r>
  <r>
    <n v="1987"/>
    <x v="1"/>
    <x v="46"/>
    <s v="No aplica"/>
    <s v="XVI. Pacto por la descentralización: conectar territorios, gobiernos y poblaciones"/>
    <s v="D. Gobiernos territoriales capaces y efectivos: fortalecimiento institucional y modernización para la descentralización efectiva y responsable"/>
    <n v="5573"/>
    <s v="Porcentaje de entidades territoriales con el catálogo de cuentas presupuestales implementado"/>
    <x v="0"/>
    <m/>
    <m/>
    <s v="Hacienda y Crédito Público"/>
    <x v="2"/>
    <m/>
    <m/>
    <m/>
    <m/>
    <m/>
    <s v="NULL"/>
    <n v="0"/>
  </r>
  <r>
    <n v="1988"/>
    <x v="1"/>
    <x v="46"/>
    <s v="No aplica"/>
    <s v="I. Pacto por la legalidad: seguridad efectiva y justicia transparente para que todos vivamos con libertad y en democracia"/>
    <s v="A. Seguridad, autoridad y orden para la libertad: Defensa Nacional, seguridad ciudadana y colaboración ciudadana"/>
    <n v="5574"/>
    <s v="Estructuras criminales entregadas a la Fiscalía General de la Nación"/>
    <x v="0"/>
    <m/>
    <m/>
    <s v="Hacienda y Crédito Público"/>
    <x v="2"/>
    <m/>
    <m/>
    <m/>
    <m/>
    <m/>
    <n v="0.53332999999999997"/>
    <n v="0.496"/>
  </r>
  <r>
    <n v="1989"/>
    <x v="1"/>
    <x v="46"/>
    <s v="No aplica"/>
    <s v="I. Pacto por la legalidad: seguridad efectiva y justicia transparente para que todos vivamos con libertad y en democracia"/>
    <s v="A. Seguridad, autoridad y orden para la libertad: Defensa Nacional, seguridad ciudadana y colaboración ciudadana"/>
    <n v="5575"/>
    <s v="Tipologías articuladas en el marco de las mesas estratégicas llevadas al Centro de Coordinación Contra las Finanzas de Organizaciones de Delito Transnacional y Terrorismo"/>
    <x v="0"/>
    <m/>
    <m/>
    <s v="Hacienda y Crédito Público"/>
    <x v="2"/>
    <m/>
    <m/>
    <m/>
    <m/>
    <m/>
    <n v="1"/>
    <n v="0.5"/>
  </r>
  <r>
    <n v="1990"/>
    <x v="1"/>
    <x v="46"/>
    <s v="No aplica"/>
    <s v="X. Pacto por la protección y promoción de nuestra cultura y desarrollo de la economía naranja"/>
    <s v="A. Todos somos cultura: la esencia de un país que se transforma desde los territorios"/>
    <n v="5576"/>
    <s v="Bienes y manifestaciones inscritos en las Listas Representativas de Patrimonio Cultural Inmaterial y de Bienes de Interés Cultural (Unesco y Nacional)"/>
    <x v="1"/>
    <m/>
    <m/>
    <s v="Cultura"/>
    <x v="19"/>
    <m/>
    <m/>
    <m/>
    <m/>
    <m/>
    <n v="0.58333000000000002"/>
    <n v="0.30435000000000001"/>
  </r>
  <r>
    <n v="1991"/>
    <x v="1"/>
    <x v="46"/>
    <s v="No aplica"/>
    <s v="XII. Pacto por la equidad de oportunidades para grupos étnicos: indígenas, negros, afrocolombianos, raizales, palenqueros y Rrom"/>
    <s v="C. Capítulo de Rrom"/>
    <n v="5580"/>
    <s v="Plan de salvaguardia formulado"/>
    <x v="2"/>
    <m/>
    <m/>
    <s v="Cultura"/>
    <x v="19"/>
    <m/>
    <m/>
    <m/>
    <m/>
    <m/>
    <s v="NULL"/>
    <n v="0"/>
  </r>
  <r>
    <n v="1992"/>
    <x v="1"/>
    <x v="46"/>
    <s v="No aplica"/>
    <s v="X. Pacto por la protección y promoción de nuestra cultura y desarrollo de la economía naranja"/>
    <s v="A. Todos somos cultura: la esencia de un país que se transforma desde los territorios"/>
    <n v="5581"/>
    <s v="Regiones con Programas de Desarrollo con Enfoque Territorial (PDET) que implementan el programa Expedición Sensorial"/>
    <x v="0"/>
    <m/>
    <m/>
    <s v="Cultura"/>
    <x v="19"/>
    <m/>
    <m/>
    <m/>
    <m/>
    <m/>
    <n v="1"/>
    <n v="0.5"/>
  </r>
  <r>
    <n v="1993"/>
    <x v="1"/>
    <x v="46"/>
    <s v="No aplica"/>
    <s v="X. Pacto por la protección y promoción de nuestra cultura y desarrollo de la economía naranja"/>
    <s v="A. Todos somos cultura: la esencia de un país que se transforma desde los territorios"/>
    <n v="5582"/>
    <s v="Escuelas Taller de Colombia creadas"/>
    <x v="1"/>
    <m/>
    <m/>
    <s v="Cultura"/>
    <x v="19"/>
    <m/>
    <m/>
    <m/>
    <m/>
    <m/>
    <n v="1"/>
    <n v="0.78571000000000002"/>
  </r>
  <r>
    <n v="1994"/>
    <x v="1"/>
    <x v="46"/>
    <s v="No aplica"/>
    <s v="X. Pacto por la protección y promoción de nuestra cultura y desarrollo de la economía naranja"/>
    <s v="A. Todos somos cultura: la esencia de un país que se transforma desde los territorios"/>
    <n v="5583"/>
    <s v="Talleres Escuela creadas"/>
    <x v="1"/>
    <m/>
    <m/>
    <s v="Cultura"/>
    <x v="19"/>
    <m/>
    <m/>
    <m/>
    <m/>
    <m/>
    <n v="0.16922999999999999"/>
    <n v="0.16"/>
  </r>
  <r>
    <n v="1995"/>
    <x v="1"/>
    <x v="46"/>
    <s v="No aplica"/>
    <s v="XI. Pacto por la Construcción de Paz: Cultura de la legalidad, convivencia, estabilización y víctimas"/>
    <s v="A. Acciones efectivas para la política de estabilización: intervención coordinada en zonas estratégicas con seguridad, justicia y equidad"/>
    <n v="5584"/>
    <s v="Regiones con Programas de Desarrollo con Enfoque Territorial (PDET) que implementan el programa Expedición Sensorial"/>
    <x v="1"/>
    <m/>
    <m/>
    <s v="Cultura"/>
    <x v="19"/>
    <m/>
    <m/>
    <m/>
    <m/>
    <m/>
    <n v="1"/>
    <n v="0.5"/>
  </r>
  <r>
    <n v="1996"/>
    <x v="1"/>
    <x v="46"/>
    <s v="No aplica"/>
    <s v="X. Pacto por la protección y promoción de nuestra cultura y desarrollo de la economía naranja"/>
    <s v="A. Todos somos cultura: la esencia de un país que se transforma desde los territorios"/>
    <n v="5585"/>
    <s v="Bienes de interés cultural del ámbito nacional intervenidos"/>
    <x v="2"/>
    <m/>
    <m/>
    <s v="Cultura"/>
    <x v="19"/>
    <m/>
    <m/>
    <m/>
    <m/>
    <m/>
    <n v="0.66666999999999998"/>
    <n v="0.5"/>
  </r>
  <r>
    <n v="1997"/>
    <x v="1"/>
    <x v="46"/>
    <s v="No aplica"/>
    <s v="X. Pacto por la protección y promoción de nuestra cultura y desarrollo de la economía naranja"/>
    <s v="A. Todos somos cultura: la esencia de un país que se transforma desde los territorios"/>
    <n v="5586"/>
    <s v="Bienes de interés cultural del ámbito nacional que cuentan con Planes Especiales de Manejo y Protección – PEMP"/>
    <x v="2"/>
    <m/>
    <m/>
    <s v="Cultura"/>
    <x v="19"/>
    <m/>
    <m/>
    <m/>
    <m/>
    <m/>
    <n v="0.4"/>
    <n v="0.16667000000000001"/>
  </r>
  <r>
    <n v="1998"/>
    <x v="1"/>
    <x v="46"/>
    <s v="No aplica"/>
    <s v="III. Pacto por la equidad: política social moderna centrada en la familia, eficiente, de calidad y conectada a mercados"/>
    <s v="A. Primero las niñas y los niños: desarrollo integral desde la primera infancia hasta la adolescencia"/>
    <n v="5587"/>
    <s v="Niños y jóvenes beneficiados por programas y procesos artísticos y culturales"/>
    <x v="1"/>
    <m/>
    <m/>
    <s v="Cultura"/>
    <x v="19"/>
    <m/>
    <m/>
    <m/>
    <m/>
    <m/>
    <n v="0.88866000000000001"/>
    <n v="0.30760000000000004"/>
  </r>
  <r>
    <n v="1999"/>
    <x v="1"/>
    <x v="46"/>
    <s v="No aplica"/>
    <s v="XII. Pacto por la equidad de oportunidades para grupos étnicos: indígenas, negros, afrocolombianos, raizales, palenqueros y Rrom"/>
    <s v="C. Capítulo de Rrom"/>
    <n v="5589"/>
    <s v="Encuentros realizados"/>
    <x v="1"/>
    <m/>
    <m/>
    <s v="Cultura"/>
    <x v="19"/>
    <m/>
    <m/>
    <m/>
    <m/>
    <m/>
    <n v="0"/>
    <n v="0.25"/>
  </r>
  <r>
    <n v="2000"/>
    <x v="1"/>
    <x v="46"/>
    <s v="No aplica"/>
    <s v="X. Pacto por la protección y promoción de nuestra cultura y desarrollo de la economía naranja"/>
    <s v="B. Colombia naranja: desarrollo del emprendimiento de base artística, creativa y tecnológica para la creación de las nuevas industrias"/>
    <n v="5590"/>
    <s v="Áreas de Desarrollo Naranja (ADN) implementadas"/>
    <x v="1"/>
    <m/>
    <m/>
    <s v="Cultura"/>
    <x v="19"/>
    <m/>
    <m/>
    <m/>
    <m/>
    <m/>
    <s v="NULL"/>
    <n v="0.8"/>
  </r>
  <r>
    <n v="2001"/>
    <x v="1"/>
    <x v="46"/>
    <s v="No aplica"/>
    <s v="X. Pacto por la protección y promoción de nuestra cultura y desarrollo de la economía naranja"/>
    <s v="B. Colombia naranja: desarrollo del emprendimiento de base artística, creativa y tecnológica para la creación de las nuevas industrias"/>
    <n v="5591"/>
    <s v="Agendas creativas regionales implementadas"/>
    <x v="1"/>
    <m/>
    <m/>
    <s v="Cultura"/>
    <x v="19"/>
    <m/>
    <m/>
    <m/>
    <m/>
    <m/>
    <n v="1"/>
    <n v="0.7"/>
  </r>
  <r>
    <n v="2002"/>
    <x v="1"/>
    <x v="46"/>
    <s v="No aplica"/>
    <s v="X. Pacto por la protección y promoción de nuestra cultura y desarrollo de la economía naranja"/>
    <s v="A. Todos somos cultura: la esencia de un país que se transforma desde los territorios"/>
    <n v="5592"/>
    <s v="Proyectos artísticos y culturales financiados a través del Programa Nacional de Concertación Cultural"/>
    <x v="1"/>
    <m/>
    <m/>
    <s v="Cultura"/>
    <x v="19"/>
    <m/>
    <m/>
    <m/>
    <m/>
    <m/>
    <n v="1"/>
    <n v="0.48497000000000001"/>
  </r>
  <r>
    <n v="2003"/>
    <x v="1"/>
    <x v="46"/>
    <s v="No aplica"/>
    <s v="X. Pacto por la protección y promoción de nuestra cultura y desarrollo de la economía naranja"/>
    <s v="A. Todos somos cultura: la esencia de un país que se transforma desde los territorios"/>
    <n v="5593"/>
    <s v="Estímulos otorgados a proyectos artísticos y culturales"/>
    <x v="1"/>
    <m/>
    <m/>
    <s v="Cultura"/>
    <x v="19"/>
    <m/>
    <m/>
    <m/>
    <m/>
    <m/>
    <n v="0.46231"/>
    <n v="0.21992"/>
  </r>
  <r>
    <n v="2004"/>
    <x v="1"/>
    <x v="46"/>
    <s v="No aplica"/>
    <s v="X. Pacto por la protección y promoción de nuestra cultura y desarrollo de la economía naranja"/>
    <s v="A. Todos somos cultura: la esencia de un país que se transforma desde los territorios"/>
    <n v="5594"/>
    <s v="Personas beneficiadas por programas de formación artística y cultural"/>
    <x v="1"/>
    <m/>
    <m/>
    <s v="Cultura"/>
    <x v="19"/>
    <m/>
    <m/>
    <m/>
    <m/>
    <m/>
    <n v="0.59828000000000003"/>
    <n v="0.29276000000000002"/>
  </r>
  <r>
    <n v="2005"/>
    <x v="1"/>
    <x v="46"/>
    <s v="No aplica"/>
    <s v="X. Pacto por la protección y promoción de nuestra cultura y desarrollo de la economía naranja"/>
    <s v="A. Todos somos cultura: la esencia de un país que se transforma desde los territorios"/>
    <n v="5595"/>
    <s v="Cupos ofrecidos a estudiantes en programas de educación continua del Instituto Caro y Cuervo"/>
    <x v="1"/>
    <m/>
    <m/>
    <s v="Cultura"/>
    <x v="19"/>
    <m/>
    <m/>
    <m/>
    <m/>
    <m/>
    <n v="1"/>
    <n v="0.91799999999999993"/>
  </r>
  <r>
    <n v="2006"/>
    <x v="1"/>
    <x v="46"/>
    <s v="No aplica"/>
    <s v="X. Pacto por la protección y promoción de nuestra cultura y desarrollo de la economía naranja"/>
    <s v="A. Todos somos cultura: la esencia de un país que se transforma desde los territorios"/>
    <n v="5596"/>
    <s v="Nuevos contenidos audiovisuales de comunicación cultural creados"/>
    <x v="1"/>
    <m/>
    <m/>
    <s v="Cultura"/>
    <x v="19"/>
    <m/>
    <m/>
    <m/>
    <m/>
    <m/>
    <n v="0.63200000000000001"/>
    <n v="0.41399999999999998"/>
  </r>
  <r>
    <n v="2007"/>
    <x v="1"/>
    <x v="46"/>
    <s v="No aplica"/>
    <s v="X. Pacto por la protección y promoción de nuestra cultura y desarrollo de la economía naranja"/>
    <s v="A. Todos somos cultura: la esencia de un país que se transforma desde los territorios"/>
    <n v="5597"/>
    <s v="Libros digitales disponibles al público por la Biblioteca Nacional de Colombia"/>
    <x v="1"/>
    <m/>
    <m/>
    <s v="Cultura"/>
    <x v="19"/>
    <m/>
    <m/>
    <m/>
    <m/>
    <m/>
    <n v="0.80299999999999994"/>
    <n v="0.40149999999999997"/>
  </r>
  <r>
    <n v="2008"/>
    <x v="1"/>
    <x v="46"/>
    <s v="No aplica"/>
    <s v="X. Pacto por la protección y promoción de nuestra cultura y desarrollo de la economía naranja"/>
    <s v="A. Todos somos cultura: la esencia de un país que se transforma desde los territorios"/>
    <n v="5598"/>
    <s v="Bibliotecas públicas de la Red Nacional de Bibliotecas Públicas que implementan el Programa de Bibliotecas Itinerantes."/>
    <x v="1"/>
    <m/>
    <m/>
    <s v="Cultura"/>
    <x v="19"/>
    <m/>
    <m/>
    <m/>
    <m/>
    <m/>
    <n v="0"/>
    <n v="0.25"/>
  </r>
  <r>
    <n v="2009"/>
    <x v="1"/>
    <x v="46"/>
    <s v="No aplica"/>
    <s v="X. Pacto por la protección y promoción de nuestra cultura y desarrollo de la economía naranja"/>
    <s v="A. Todos somos cultura: la esencia de un país que se transforma desde los territorios"/>
    <n v="5599"/>
    <s v="Infraestructuras culturales construidas, adecuadas y dotadas"/>
    <x v="1"/>
    <m/>
    <m/>
    <s v="Cultura"/>
    <x v="19"/>
    <m/>
    <m/>
    <m/>
    <m/>
    <m/>
    <n v="0.61537999999999993"/>
    <n v="0.32432"/>
  </r>
  <r>
    <n v="2010"/>
    <x v="1"/>
    <x v="46"/>
    <s v="No aplica"/>
    <s v="X. Pacto por la protección y promoción de nuestra cultura y desarrollo de la economía naranja"/>
    <s v="A. Todos somos cultura: la esencia de un país que se transforma desde los territorios"/>
    <n v="5600"/>
    <s v="Exposiciones de colecciones itinerantes realizadas"/>
    <x v="1"/>
    <m/>
    <m/>
    <s v="Cultura"/>
    <x v="19"/>
    <m/>
    <m/>
    <m/>
    <m/>
    <m/>
    <n v="0"/>
    <n v="0.25"/>
  </r>
  <r>
    <n v="2011"/>
    <x v="1"/>
    <x v="46"/>
    <s v="No aplica"/>
    <s v="IV. Pacto por la sostenibilidad: producir conservando y conservar produciendo"/>
    <s v="A. Sectores comprometidos con la sostenibilidad y la mitigación del cambio climático"/>
    <n v="5603"/>
    <s v="Áreas con sistemas de producción ganadera bovina sostenible"/>
    <x v="0"/>
    <m/>
    <m/>
    <s v="Agropecuario, Pesquero y Desarrollo Rural"/>
    <x v="7"/>
    <m/>
    <m/>
    <m/>
    <m/>
    <m/>
    <n v="0"/>
    <n v="0"/>
  </r>
  <r>
    <n v="2012"/>
    <x v="1"/>
    <x v="46"/>
    <s v="No aplica"/>
    <s v="IV. Pacto por la sostenibilidad: producir conservando y conservar produciendo"/>
    <s v="B. Biodiversidad y riqueza natural: activos estratégicos de la Nación"/>
    <n v="5604"/>
    <s v="Porcentaje de participación de la economía forestal en el PIB"/>
    <x v="2"/>
    <m/>
    <m/>
    <s v="Agropecuario, Pesquero y Desarrollo Rural"/>
    <x v="7"/>
    <m/>
    <m/>
    <m/>
    <m/>
    <m/>
    <n v="0.85185"/>
    <n v="0.69"/>
  </r>
  <r>
    <n v="2013"/>
    <x v="1"/>
    <x v="46"/>
    <s v="No aplica"/>
    <s v="IV. Pacto por la sostenibilidad: producir conservando y conservar produciendo"/>
    <s v="C. Colombia resiliente: conocimiento y prevención para la gestión del riesgo de desastres y la adaptación al cambio climático"/>
    <n v="5605"/>
    <s v="Área con sistemas productivos agropecuarios priorizados que implementan iniciativas para la adaptación al cambio climático*   *Se priorizarán seis sistemas productivos: arroz, maíz, banano, caña de azúcar, papa y ganadería bovina."/>
    <x v="0"/>
    <m/>
    <m/>
    <s v="Agropecuario, Pesquero y Desarrollo Rural"/>
    <x v="7"/>
    <m/>
    <m/>
    <m/>
    <m/>
    <m/>
    <s v="NULL"/>
    <n v="0"/>
  </r>
  <r>
    <n v="2014"/>
    <x v="1"/>
    <x v="46"/>
    <s v="No aplica"/>
    <s v="XIV. Pacto de equidad para las mujeres"/>
    <s v="G. Mujeres rurales como agentes de transformación en el campo"/>
    <n v="5607"/>
    <s v="Porcentaje de participación de mujeres rurales beneficiarias del servicio de extensión agropecuaria"/>
    <x v="2"/>
    <m/>
    <m/>
    <s v="Agropecuario, Pesquero y Desarrollo Rural"/>
    <x v="7"/>
    <m/>
    <m/>
    <m/>
    <m/>
    <m/>
    <n v="0"/>
    <n v="1"/>
  </r>
  <r>
    <n v="2015"/>
    <x v="1"/>
    <x v="46"/>
    <s v="No aplica"/>
    <s v="V. Pacto por la Ciencia, la Tecnología y la Innovación: un sistema para construir el conocimiento de la Colombia del futuro"/>
    <s v="A. Desarrollo de sistemas nacionales y regionales de innovación integrados y eficaces"/>
    <n v="5608"/>
    <s v="Oferta tecnológica por cadena productiva y zona agroecológica formulada"/>
    <x v="2"/>
    <m/>
    <m/>
    <s v="Agropecuario, Pesquero y Desarrollo Rural"/>
    <x v="7"/>
    <m/>
    <m/>
    <m/>
    <m/>
    <m/>
    <n v="1"/>
    <n v="0.32500000000000001"/>
  </r>
  <r>
    <n v="2016"/>
    <x v="1"/>
    <x v="46"/>
    <s v="No aplica"/>
    <s v="XI. Pacto por la Construcción de Paz: Cultura de la legalidad, convivencia, estabilización y víctimas"/>
    <s v="A. Acciones efectivas para la política de estabilización: intervención coordinada en zonas estratégicas con seguridad, justicia y equidad"/>
    <n v="5609"/>
    <s v="Productores atendidos con servicio de extensión agropecuaria en municipios PDET"/>
    <x v="1"/>
    <m/>
    <m/>
    <s v="Agropecuario, Pesquero y Desarrollo Rural"/>
    <x v="7"/>
    <m/>
    <m/>
    <m/>
    <m/>
    <m/>
    <n v="0"/>
    <n v="1.2529999999999999E-2"/>
  </r>
  <r>
    <n v="2017"/>
    <x v="1"/>
    <x v="46"/>
    <s v="No aplica"/>
    <s v="III. Pacto por la equidad: política social moderna centrada en la familia, eficiente, de calidad y conectada a mercados"/>
    <s v="E. Vivienda y entornos dignos e incluyentes"/>
    <n v="5610"/>
    <s v="Viviendas de Interés social rurales construidas"/>
    <x v="1"/>
    <m/>
    <m/>
    <s v="Agropecuario, Pesquero y Desarrollo Rural"/>
    <x v="7"/>
    <m/>
    <m/>
    <m/>
    <m/>
    <m/>
    <n v="0.11523"/>
    <n v="0.11910999999999999"/>
  </r>
  <r>
    <n v="2018"/>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11"/>
    <s v="Producción agrícola en cadenas priorizadas"/>
    <x v="2"/>
    <m/>
    <m/>
    <s v="Agropecuario, Pesquero y Desarrollo Rural"/>
    <x v="7"/>
    <m/>
    <m/>
    <m/>
    <m/>
    <m/>
    <n v="0"/>
    <n v="0"/>
  </r>
  <r>
    <n v="2019"/>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12"/>
    <s v="Zonas libres y de baja prevalencia de plagas y enfermedades"/>
    <x v="2"/>
    <m/>
    <m/>
    <s v="Agropecuario, Pesquero y Desarrollo Rural"/>
    <x v="7"/>
    <m/>
    <m/>
    <m/>
    <m/>
    <m/>
    <n v="0"/>
    <n v="0"/>
  </r>
  <r>
    <n v="2020"/>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13"/>
    <s v="Nuevas admisibilidades sanitarias obtenidas"/>
    <x v="2"/>
    <m/>
    <m/>
    <s v="Agropecuario, Pesquero y Desarrollo Rural"/>
    <x v="7"/>
    <m/>
    <m/>
    <m/>
    <m/>
    <m/>
    <n v="0.91666999999999998"/>
    <n v="0.45832999999999996"/>
  </r>
  <r>
    <n v="2021"/>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14"/>
    <s v="Exportaciones agropecuarias"/>
    <x v="2"/>
    <m/>
    <m/>
    <s v="Agropecuario, Pesquero y Desarrollo Rural"/>
    <x v="7"/>
    <m/>
    <m/>
    <m/>
    <m/>
    <m/>
    <n v="0.47918999999999995"/>
    <n v="0.85927999999999993"/>
  </r>
  <r>
    <n v="2022"/>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15"/>
    <s v="Exportaciones agrícolas no tradicionales"/>
    <x v="2"/>
    <m/>
    <m/>
    <s v="Agropecuario, Pesquero y Desarrollo Rural"/>
    <x v="7"/>
    <m/>
    <m/>
    <m/>
    <m/>
    <m/>
    <n v="0.50468000000000002"/>
    <n v="0.85514000000000001"/>
  </r>
  <r>
    <n v="2023"/>
    <x v="1"/>
    <x v="46"/>
    <s v="No aplica"/>
    <s v="III. Pacto por la equidad: política social moderna centrada en la familia, eficiente, de calidad y conectada a mercados"/>
    <s v="E. Vivienda y entornos dignos e incluyentes"/>
    <n v="5617"/>
    <s v="Déficit cualitativo y cuantitativo de vivienda rural"/>
    <x v="1"/>
    <m/>
    <m/>
    <s v="Agropecuario, Pesquero y Desarrollo Rural"/>
    <x v="7"/>
    <m/>
    <m/>
    <m/>
    <m/>
    <m/>
    <n v="0"/>
    <n v="0"/>
  </r>
  <r>
    <n v="2024"/>
    <x v="1"/>
    <x v="46"/>
    <s v="No aplica"/>
    <s v="III. Pacto por la equidad: política social moderna centrada en la familia, eficiente, de calidad y conectada a mercados"/>
    <s v="F. Trabajo decente, acceso a mercados e ingresos dignos: acelerando la inclusión productiva"/>
    <n v="5618"/>
    <s v="Productores con acuerdos comerciales suscritos - Agricultura por Contrato"/>
    <x v="2"/>
    <m/>
    <m/>
    <s v="Agropecuario, Pesquero y Desarrollo Rural"/>
    <x v="7"/>
    <m/>
    <m/>
    <m/>
    <m/>
    <m/>
    <n v="0.78252999999999995"/>
    <n v="0.20015999999999998"/>
  </r>
  <r>
    <n v="2025"/>
    <x v="1"/>
    <x v="46"/>
    <s v="No aplica"/>
    <s v="III. Pacto por la equidad: política social moderna centrada en la familia, eficiente, de calidad y conectada a mercados"/>
    <s v="F. Trabajo decente, acceso a mercados e ingresos dignos: acelerando la inclusión productiva"/>
    <n v="5619"/>
    <s v="Productores beneficiados con estrategias de inclusión productiva"/>
    <x v="2"/>
    <m/>
    <m/>
    <s v="Agropecuario, Pesquero y Desarrollo Rural"/>
    <x v="7"/>
    <m/>
    <m/>
    <m/>
    <m/>
    <m/>
    <n v="0.20184000000000002"/>
    <n v="0.21294000000000002"/>
  </r>
  <r>
    <n v="2026"/>
    <x v="1"/>
    <x v="46"/>
    <s v="No aplica"/>
    <s v="III. Pacto por la equidad: política social moderna centrada en la familia, eficiente, de calidad y conectada a mercados"/>
    <s v="F. Trabajo decente, acceso a mercados e ingresos dignos: acelerando la inclusión productiva"/>
    <n v="5620"/>
    <s v="Esquemas asociativos fortalecidos"/>
    <x v="2"/>
    <m/>
    <m/>
    <s v="Agropecuario, Pesquero y Desarrollo Rural"/>
    <x v="7"/>
    <m/>
    <m/>
    <m/>
    <m/>
    <m/>
    <n v="1"/>
    <n v="1"/>
  </r>
  <r>
    <n v="2027"/>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1"/>
    <s v="Áreas con sistemas de riego, drenaje o protección contra inundaciones individuales construidos"/>
    <x v="0"/>
    <m/>
    <m/>
    <s v="Agropecuario, Pesquero y Desarrollo Rural"/>
    <x v="7"/>
    <m/>
    <m/>
    <m/>
    <m/>
    <m/>
    <n v="0"/>
    <n v="6.7700000000000008E-3"/>
  </r>
  <r>
    <n v="2028"/>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2"/>
    <s v="Porcentaje de zonas PDET con necesidades de riego y drenaje atendidas del total de identificadas"/>
    <x v="2"/>
    <m/>
    <m/>
    <s v="Agropecuario, Pesquero y Desarrollo Rural"/>
    <x v="7"/>
    <m/>
    <m/>
    <m/>
    <m/>
    <m/>
    <s v="NULL"/>
    <n v="0"/>
  </r>
  <r>
    <n v="2029"/>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3"/>
    <s v="Porcentaje de zonas PDET con necesidades de riego y drenaje atendidas del total de identificadas"/>
    <x v="2"/>
    <m/>
    <m/>
    <s v="Agropecuario, Pesquero y Desarrollo Rural"/>
    <x v="7"/>
    <m/>
    <m/>
    <m/>
    <m/>
    <m/>
    <s v="NULL"/>
    <n v="0"/>
  </r>
  <r>
    <n v="2030"/>
    <x v="1"/>
    <x v="46"/>
    <s v="No aplica"/>
    <s v="XVI. Pacto por la descentralización: conectar territorios, gobiernos y poblaciones"/>
    <s v="B. Estimular tanto la productividad como la equidad, a través de la conectividad y los vínculos entre la ciudad y el campo"/>
    <n v="5625"/>
    <s v="Planes Integrales de Desarrollo Agropecuario y Rural formulados"/>
    <x v="2"/>
    <m/>
    <m/>
    <s v="Agropecuario, Pesquero y Desarrollo Rural"/>
    <x v="7"/>
    <m/>
    <m/>
    <m/>
    <m/>
    <m/>
    <n v="0"/>
    <n v="0"/>
  </r>
  <r>
    <n v="2031"/>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6"/>
    <s v="Áreas con reforestación comercial"/>
    <x v="2"/>
    <m/>
    <m/>
    <s v="Agropecuario, Pesquero y Desarrollo Rural"/>
    <x v="7"/>
    <m/>
    <m/>
    <m/>
    <m/>
    <m/>
    <n v="0"/>
    <n v="0"/>
  </r>
  <r>
    <n v="2032"/>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7"/>
    <s v="Áreas con distritos de adecuación de tierras construidos y ampliados"/>
    <x v="2"/>
    <m/>
    <m/>
    <s v="Agropecuario, Pesquero y Desarrollo Rural"/>
    <x v="7"/>
    <m/>
    <m/>
    <m/>
    <m/>
    <m/>
    <n v="0"/>
    <n v="0"/>
  </r>
  <r>
    <n v="2033"/>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28"/>
    <s v="Áreas con distritos de adecuación de tierras rehabilitados, complementados y modernizados"/>
    <x v="2"/>
    <m/>
    <m/>
    <s v="Agropecuario, Pesquero y Desarrollo Rural"/>
    <x v="7"/>
    <m/>
    <m/>
    <m/>
    <m/>
    <m/>
    <n v="2.5080000000000002E-2"/>
    <n v="9.0139999999999998E-2"/>
  </r>
  <r>
    <n v="2034"/>
    <x v="1"/>
    <x v="46"/>
    <s v="No aplica"/>
    <s v="III. Pacto por la equidad: política social moderna centrada en la familia, eficiente, de calidad y conectada a mercados"/>
    <s v="E. Vivienda y entornos dignos e incluyentes"/>
    <n v="5629"/>
    <s v="Viviendas de Interés Social Rural mejoradas *"/>
    <x v="2"/>
    <m/>
    <m/>
    <s v="Agropecuario, Pesquero y Desarrollo Rural"/>
    <x v="7"/>
    <m/>
    <m/>
    <m/>
    <m/>
    <m/>
    <n v="3.0499999999999998E-3"/>
    <n v="0.17675000000000002"/>
  </r>
  <r>
    <n v="2035"/>
    <x v="1"/>
    <x v="46"/>
    <s v="No aplica"/>
    <s v="XII. Pacto por la equidad de oportunidades para grupos étnicos: indígenas, negros, afrocolombianos, raizales, palenqueros y Rrom"/>
    <s v="C. Capítulo de Rrom"/>
    <n v="5631"/>
    <s v="Programa de Acceso a Tierras del Pueblo Rrom establecido en el artículo 17 del Decreto 902 de 2017 reglamentado"/>
    <x v="2"/>
    <m/>
    <m/>
    <s v="Agropecuario, Pesquero y Desarrollo Rural"/>
    <x v="7"/>
    <m/>
    <m/>
    <m/>
    <m/>
    <m/>
    <n v="0"/>
    <n v="0.6"/>
  </r>
  <r>
    <n v="2036"/>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32"/>
    <s v="Mujeres rurales con derechos de tenencia reconocidos mediante títulos a su nombre o con sus parejas"/>
    <x v="1"/>
    <m/>
    <m/>
    <s v="Agropecuario, Pesquero y Desarrollo Rural"/>
    <x v="7"/>
    <m/>
    <m/>
    <m/>
    <m/>
    <m/>
    <n v="0.60731999999999997"/>
    <n v="0.67813999999999997"/>
  </r>
  <r>
    <n v="2037"/>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33"/>
    <s v="Títulos formalizados sobre predios privados"/>
    <x v="2"/>
    <m/>
    <m/>
    <s v="Agropecuario, Pesquero y Desarrollo Rural"/>
    <x v="7"/>
    <m/>
    <m/>
    <m/>
    <m/>
    <m/>
    <n v="0.30512"/>
    <n v="0.30973000000000001"/>
  </r>
  <r>
    <n v="2038"/>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34"/>
    <s v="Títulos formalizados que otorgan acceso a tierras"/>
    <x v="2"/>
    <m/>
    <m/>
    <s v="Agropecuario, Pesquero y Desarrollo Rural"/>
    <x v="7"/>
    <m/>
    <m/>
    <m/>
    <m/>
    <m/>
    <n v="0.25453999999999999"/>
    <n v="0.36304000000000003"/>
  </r>
  <r>
    <n v="2039"/>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35"/>
    <s v="Áreas de transformación productiva planificadas"/>
    <x v="1"/>
    <m/>
    <m/>
    <s v="Agropecuario, Pesquero y Desarrollo Rural"/>
    <x v="7"/>
    <m/>
    <m/>
    <m/>
    <m/>
    <m/>
    <s v="NULL"/>
    <n v="0"/>
  </r>
  <r>
    <n v="2040"/>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36"/>
    <s v="Planes de ordenamiento productivo formulados"/>
    <x v="0"/>
    <m/>
    <m/>
    <s v="Agropecuario, Pesquero y Desarrollo Rural"/>
    <x v="7"/>
    <m/>
    <m/>
    <m/>
    <m/>
    <m/>
    <n v="1"/>
    <n v="0.25"/>
  </r>
  <r>
    <n v="2041"/>
    <x v="1"/>
    <x v="46"/>
    <s v="No aplica"/>
    <s v="XI. Pacto por la Construcción de Paz: Cultura de la legalidad, convivencia, estabilización y víctimas"/>
    <s v="D. Reparación: Colombia atiende y repara a las víctimas"/>
    <n v="5637"/>
    <s v="Proyectos productivos ejecutados en el marco de la restitución de tierras"/>
    <x v="2"/>
    <m/>
    <m/>
    <s v="Agropecuario, Pesquero y Desarrollo Rural"/>
    <x v="7"/>
    <m/>
    <m/>
    <m/>
    <m/>
    <m/>
    <n v="0.70882000000000001"/>
    <n v="0.47255000000000003"/>
  </r>
  <r>
    <n v="2042"/>
    <x v="1"/>
    <x v="46"/>
    <s v="No aplica"/>
    <s v="XI. Pacto por la Construcción de Paz: Cultura de la legalidad, convivencia, estabilización y víctimas"/>
    <s v="D. Reparación: Colombia atiende y repara a las víctimas"/>
    <n v="5638"/>
    <s v="Predios entregados y compensados en cumplimiento de fallos judiciales de restitución de tierras"/>
    <x v="2"/>
    <m/>
    <m/>
    <s v="Agropecuario, Pesquero y Desarrollo Rural"/>
    <x v="7"/>
    <m/>
    <m/>
    <m/>
    <m/>
    <m/>
    <n v="0.54286000000000001"/>
    <n v="0.3619"/>
  </r>
  <r>
    <n v="2043"/>
    <x v="1"/>
    <x v="46"/>
    <s v="No aplica"/>
    <s v="XI. Pacto por la Construcción de Paz: Cultura de la legalidad, convivencia, estabilización y víctimas"/>
    <s v="D. Reparación: Colombia atiende y repara a las víctimas"/>
    <n v="5639"/>
    <s v="Porcentaje de solicitudes inscritas en el RTDAF presentadas ante jueces"/>
    <x v="2"/>
    <m/>
    <m/>
    <s v="Agropecuario, Pesquero y Desarrollo Rural"/>
    <x v="7"/>
    <m/>
    <m/>
    <m/>
    <m/>
    <m/>
    <n v="1"/>
    <n v="0.97778000000000009"/>
  </r>
  <r>
    <n v="2044"/>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40"/>
    <s v="Subsistemas de trazabilidad pecuaria y agrícola implementados"/>
    <x v="0"/>
    <m/>
    <m/>
    <s v="Agropecuario, Pesquero y Desarrollo Rural"/>
    <x v="7"/>
    <m/>
    <m/>
    <m/>
    <m/>
    <m/>
    <n v="0"/>
    <n v="0"/>
  </r>
  <r>
    <n v="2045"/>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41"/>
    <s v="Áreas con seguro agropecuario"/>
    <x v="2"/>
    <m/>
    <m/>
    <s v="Agropecuario, Pesquero y Desarrollo Rural"/>
    <x v="7"/>
    <m/>
    <m/>
    <m/>
    <m/>
    <m/>
    <n v="0.96370999999999996"/>
    <n v="0.83248999999999995"/>
  </r>
  <r>
    <n v="2046"/>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5642"/>
    <s v="Operaciones de crédito en actividades no agropecuarias de FINAGRO"/>
    <x v="1"/>
    <m/>
    <m/>
    <s v="Agropecuario, Pesquero y Desarrollo Rural"/>
    <x v="7"/>
    <m/>
    <m/>
    <m/>
    <m/>
    <m/>
    <n v="1"/>
    <n v="0.96456000000000008"/>
  </r>
  <r>
    <n v="2047"/>
    <x v="1"/>
    <x v="46"/>
    <s v="No aplica"/>
    <s v="XIV. Pacto de equidad para las mujeres"/>
    <s v="G. Mujeres rurales como agentes de transformación en el campo"/>
    <n v="5643"/>
    <s v="Porcentaje de participación de mujeres rurales dentro de las operaciones de crédito agropecuario y rural"/>
    <x v="1"/>
    <m/>
    <m/>
    <s v="Agropecuario, Pesquero y Desarrollo Rural"/>
    <x v="7"/>
    <m/>
    <m/>
    <m/>
    <m/>
    <m/>
    <n v="1"/>
    <n v="0.95369999999999999"/>
  </r>
  <r>
    <n v="2048"/>
    <x v="1"/>
    <x v="46"/>
    <s v="No aplica"/>
    <s v="XVI. Pacto por la descentralización: conectar territorios, gobiernos y poblaciones"/>
    <s v="A. Políticas e inversiones para el desarrollo, el ordenamiento y fortalecimiento de la asociatividad"/>
    <n v="5644"/>
    <s v="Índice de gestión de proyectos de regalías"/>
    <x v="0"/>
    <m/>
    <m/>
    <s v="Planeación"/>
    <x v="9"/>
    <m/>
    <m/>
    <m/>
    <m/>
    <m/>
    <n v="1"/>
    <n v="1"/>
  </r>
  <r>
    <n v="2049"/>
    <x v="1"/>
    <x v="46"/>
    <s v="No aplica"/>
    <s v="XV. Pacto por una gestión pública efectiva"/>
    <s v="B. Gasto público efectivo"/>
    <n v="5645"/>
    <s v="Porcentaje de eficiencia del gasto público de inversión nacional"/>
    <x v="2"/>
    <m/>
    <m/>
    <s v="Planeación"/>
    <x v="9"/>
    <m/>
    <m/>
    <m/>
    <m/>
    <m/>
    <n v="1"/>
    <n v="0.91249999999999998"/>
  </r>
  <r>
    <n v="2050"/>
    <x v="1"/>
    <x v="46"/>
    <s v="No aplica"/>
    <s v="XV. Pacto por una gestión pública efectiva"/>
    <s v="B. Gasto público efectivo"/>
    <n v="5646"/>
    <s v="Porcentaje de la asignación del gasto público total orientado a resultados"/>
    <x v="2"/>
    <m/>
    <m/>
    <s v="Planeación"/>
    <x v="9"/>
    <m/>
    <m/>
    <m/>
    <m/>
    <m/>
    <n v="1"/>
    <n v="0.44"/>
  </r>
  <r>
    <n v="2051"/>
    <x v="1"/>
    <x v="46"/>
    <s v="No aplica"/>
    <s v="XV. Pacto por una gestión pública efectiva"/>
    <s v="B. Gasto público efectivo"/>
    <n v="5647"/>
    <s v="Porcentaje de actualización de los indicadores del PND en Sinergia"/>
    <x v="0"/>
    <m/>
    <m/>
    <s v="Planeación"/>
    <x v="9"/>
    <m/>
    <m/>
    <m/>
    <m/>
    <m/>
    <n v="1"/>
    <n v="0.7833"/>
  </r>
  <r>
    <n v="2052"/>
    <x v="1"/>
    <x v="46"/>
    <s v="No aplica"/>
    <s v="XI. Pacto por la Construcción de Paz: Cultura de la legalidad, convivencia, estabilización y víctimas"/>
    <s v="C. Instrumentos y herramientas que orientan la inversión y el gasto eficiente para la estabilización, la Construcción de Paz y la cultura de la legalidad"/>
    <n v="5648"/>
    <s v="Porcentaje de actualización de los indicadores en el Mecanismo Único de Seguimiento a la política de víctimas"/>
    <x v="1"/>
    <m/>
    <m/>
    <s v="Planeación"/>
    <x v="9"/>
    <m/>
    <m/>
    <m/>
    <m/>
    <m/>
    <n v="0.56000000000000005"/>
    <n v="0.56000000000000005"/>
  </r>
  <r>
    <n v="2053"/>
    <x v="1"/>
    <x v="46"/>
    <s v="No aplica"/>
    <s v="XI. Pacto por la Construcción de Paz: Cultura de la legalidad, convivencia, estabilización y víctimas"/>
    <s v="C. Instrumentos y herramientas que orientan la inversión y el gasto eficiente para la estabilización, la Construcción de Paz y la cultura de la legalidad"/>
    <n v="5649"/>
    <s v="Porcentaje de bienes y servicios recibidos en el marco de la política de víctimas identificados"/>
    <x v="2"/>
    <m/>
    <m/>
    <s v="Inclusión Social y Reconciliación"/>
    <x v="16"/>
    <m/>
    <m/>
    <m/>
    <m/>
    <m/>
    <n v="0.84400000000000008"/>
    <n v="0.84400000000000008"/>
  </r>
  <r>
    <n v="2054"/>
    <x v="1"/>
    <x v="46"/>
    <s v="No aplica"/>
    <s v="XI. Pacto por la Construcción de Paz: Cultura de la legalidad, convivencia, estabilización y víctimas"/>
    <s v="C. Instrumentos y herramientas que orientan la inversión y el gasto eficiente para la estabilización, la Construcción de Paz y la cultura de la legalidad"/>
    <n v="5650"/>
    <s v="Porcentaje de víctimas con caracterización socioeconómica a través de Sisbén IV"/>
    <x v="1"/>
    <m/>
    <m/>
    <s v="Planeación"/>
    <x v="9"/>
    <m/>
    <m/>
    <m/>
    <m/>
    <m/>
    <n v="1"/>
    <n v="0.26800000000000002"/>
  </r>
  <r>
    <n v="2055"/>
    <x v="1"/>
    <x v="46"/>
    <s v="No aplica"/>
    <s v="II. Pacto por el emprendimiento, la formalización y la productividad: una economía dinámica, incluyente y sostenible que potencie todos nuestros talentos"/>
    <s v="D. Estado simple: menos trámites, regulación clara y más competencia"/>
    <n v="5651"/>
    <s v="Índice de carga regulatoria del Gobierno Nacional"/>
    <x v="2"/>
    <m/>
    <m/>
    <s v="Planeación"/>
    <x v="9"/>
    <m/>
    <m/>
    <m/>
    <m/>
    <m/>
    <n v="1"/>
    <n v="0.93102999999999991"/>
  </r>
  <r>
    <n v="2056"/>
    <x v="1"/>
    <x v="46"/>
    <s v="No aplica"/>
    <s v="III. Pacto por la equidad: política social moderna centrada en la familia, eficiente, de calidad y conectada a mercados"/>
    <s v="L. Herramientas para una política social moderna y conectada a mercados"/>
    <n v="5654"/>
    <s v="Porcentaje de implementación del Registro Social"/>
    <x v="0"/>
    <m/>
    <m/>
    <s v="Planeación"/>
    <x v="9"/>
    <m/>
    <m/>
    <m/>
    <m/>
    <m/>
    <n v="1"/>
    <n v="0.1"/>
  </r>
  <r>
    <n v="2057"/>
    <x v="1"/>
    <x v="46"/>
    <s v="No aplica"/>
    <s v="III. Pacto por la equidad: política social moderna centrada en la familia, eficiente, de calidad y conectada a mercados"/>
    <s v="L. Herramientas para una política social moderna y conectada a mercados"/>
    <n v="5655"/>
    <s v="Porcentaje de implementación del sistema de focalización geográfica"/>
    <x v="0"/>
    <m/>
    <m/>
    <s v="Planeación"/>
    <x v="9"/>
    <m/>
    <m/>
    <m/>
    <m/>
    <m/>
    <n v="1"/>
    <n v="0.15"/>
  </r>
  <r>
    <n v="2058"/>
    <x v="1"/>
    <x v="46"/>
    <s v="No aplica"/>
    <s v="XV. Pacto por una gestión pública efectiva"/>
    <s v="B. Gasto público efectivo"/>
    <n v="5656"/>
    <s v="Porcentaje de evaluaciones con datos cuantitativos primarios publicados en el catálogo ANDA"/>
    <x v="0"/>
    <m/>
    <m/>
    <s v="Planeación"/>
    <x v="9"/>
    <m/>
    <m/>
    <m/>
    <m/>
    <m/>
    <n v="1"/>
    <n v="1"/>
  </r>
  <r>
    <n v="2059"/>
    <x v="1"/>
    <x v="46"/>
    <s v="No aplica"/>
    <s v="XVI. Pacto por la descentralización: conectar territorios, gobiernos y poblaciones"/>
    <s v="A. Políticas e inversiones para el desarrollo, el ordenamiento y fortalecimiento de la asociatividad"/>
    <n v="5657"/>
    <s v="Pactos Territoriales en ejecución"/>
    <x v="0"/>
    <m/>
    <m/>
    <s v="Planeación"/>
    <x v="9"/>
    <m/>
    <m/>
    <m/>
    <m/>
    <m/>
    <n v="0.5"/>
    <n v="0.22222"/>
  </r>
  <r>
    <n v="2060"/>
    <x v="1"/>
    <x v="46"/>
    <s v="No aplica"/>
    <s v="XVI. Pacto por la descentralización: conectar territorios, gobiernos y poblaciones"/>
    <s v="E. Instrumentos e información para la toma de decisiones que promueven el desarrollo regional"/>
    <n v="5658"/>
    <s v="Observatorios regionales de investigación de política pública funcionando"/>
    <x v="1"/>
    <m/>
    <m/>
    <s v="Planeación"/>
    <x v="9"/>
    <m/>
    <m/>
    <m/>
    <m/>
    <m/>
    <s v="NULL"/>
    <n v="0"/>
  </r>
  <r>
    <n v="2061"/>
    <x v="1"/>
    <x v="46"/>
    <s v="No aplica"/>
    <s v="XVI. Pacto por la descentralización: conectar territorios, gobiernos y poblaciones"/>
    <s v="E. Instrumentos e información para la toma de decisiones que promueven el desarrollo regional"/>
    <n v="5659"/>
    <s v="Municipios con el módulo de gestión financiera y administrativa del Modelo de Gestión territorial implementado"/>
    <x v="0"/>
    <m/>
    <m/>
    <s v="Planeación"/>
    <x v="9"/>
    <m/>
    <m/>
    <m/>
    <m/>
    <m/>
    <s v="NULL"/>
    <n v="0"/>
  </r>
  <r>
    <n v="2062"/>
    <x v="1"/>
    <x v="46"/>
    <s v="No aplica"/>
    <s v="XVI. Pacto por la descentralización: conectar territorios, gobiernos y poblaciones"/>
    <s v="E. Instrumentos e información para la toma de decisiones que promueven el desarrollo regional"/>
    <n v="5660"/>
    <s v="Porcentaje de implementación de la plataforma de elaboración, articulación y seguimiento a Planes de Desarrollo Territorial"/>
    <x v="0"/>
    <m/>
    <m/>
    <s v="Planeación"/>
    <x v="9"/>
    <m/>
    <m/>
    <m/>
    <m/>
    <m/>
    <n v="1"/>
    <n v="0.6"/>
  </r>
  <r>
    <n v="2063"/>
    <x v="1"/>
    <x v="46"/>
    <s v="No aplica"/>
    <s v="XII. Pacto por la equidad de oportunidades para grupos étnicos: indígenas, negros, afrocolombianos, raizales, palenqueros y Rrom"/>
    <s v="C. Capítulo de Rrom"/>
    <n v="5661"/>
    <s v="Instrumento de seguimiento a cumplimiento de los indicadores concertados con los grupos étnicos  implementado"/>
    <x v="0"/>
    <m/>
    <m/>
    <s v="Planeación"/>
    <x v="9"/>
    <m/>
    <m/>
    <m/>
    <m/>
    <m/>
    <n v="1"/>
    <n v="1"/>
  </r>
  <r>
    <n v="2064"/>
    <x v="1"/>
    <x v="46"/>
    <s v="No aplica"/>
    <s v="XII. Pacto por la equidad de oportunidades para grupos étnicos: indígenas, negros, afrocolombianos, raizales, palenqueros y Rrom"/>
    <s v="C. Capítulo de Rrom"/>
    <n v="5662"/>
    <s v="Listado censal del Pueblo Rrom articulado con los registros administrativos que conformarán el Registro Social"/>
    <x v="2"/>
    <m/>
    <m/>
    <s v="Planeación"/>
    <x v="9"/>
    <m/>
    <m/>
    <m/>
    <m/>
    <m/>
    <s v="NULL"/>
    <n v="0"/>
  </r>
  <r>
    <n v="2065"/>
    <x v="1"/>
    <x v="46"/>
    <s v="No aplica"/>
    <s v="XII. Pacto por la equidad de oportunidades para grupos étnicos: indígenas, negros, afrocolombianos, raizales, palenqueros y Rrom"/>
    <s v="C. Capítulo de Rrom"/>
    <n v="5663"/>
    <s v="Instrumento para focalizar la inversión con enfoque diferencial para el pueblo Rrom implementado"/>
    <x v="1"/>
    <m/>
    <m/>
    <s v="Planeación"/>
    <x v="9"/>
    <m/>
    <m/>
    <m/>
    <m/>
    <m/>
    <s v="NULL"/>
    <n v="0"/>
  </r>
  <r>
    <n v="2066"/>
    <x v="1"/>
    <x v="46"/>
    <s v="No aplica"/>
    <s v="XII. Pacto por la equidad de oportunidades para grupos étnicos: indígenas, negros, afrocolombianos, raizales, palenqueros y Rrom"/>
    <s v="C. Capítulo de Rrom"/>
    <n v="5664"/>
    <s v="Estrategia de asistencia técnica a los entes territoriales con presencia de la Kumpañy implementada"/>
    <x v="0"/>
    <m/>
    <m/>
    <s v="Planeación"/>
    <x v="9"/>
    <m/>
    <m/>
    <m/>
    <m/>
    <m/>
    <n v="0"/>
    <n v="0"/>
  </r>
  <r>
    <n v="2067"/>
    <x v="1"/>
    <x v="46"/>
    <s v="No aplica"/>
    <s v="XI. Pacto por la Construcción de Paz: Cultura de la legalidad, convivencia, estabilización y víctimas"/>
    <s v="B. Mayor coordinación y eficiencia para la estabilización"/>
    <n v="5665"/>
    <s v="Subregiones con hoja de ruta de intervención para la estabilización en operación"/>
    <x v="0"/>
    <m/>
    <m/>
    <s v="Planeación"/>
    <x v="9"/>
    <m/>
    <m/>
    <m/>
    <m/>
    <m/>
    <s v="NULL"/>
    <n v="0"/>
  </r>
  <r>
    <n v="2068"/>
    <x v="1"/>
    <x v="46"/>
    <s v="No aplica"/>
    <s v="V. Pacto por la Ciencia, la Tecnología y la Innovación: un sistema para construir el conocimiento de la Colombia del futuro"/>
    <s v="D. Innovación pública para un país más moderno"/>
    <n v="5666"/>
    <s v="Entidades del orden nacional y territorial medidas con el Índice Colombiano de Innovación Pública (ICIP)"/>
    <x v="0"/>
    <m/>
    <m/>
    <s v="Planeación"/>
    <x v="9"/>
    <m/>
    <m/>
    <m/>
    <m/>
    <m/>
    <n v="1"/>
    <n v="0.2"/>
  </r>
  <r>
    <n v="2069"/>
    <x v="1"/>
    <x v="46"/>
    <s v="No aplica"/>
    <s v="I. Pacto por la legalidad: seguridad efectiva y justicia transparente para que todos vivamos con libertad y en democracia"/>
    <s v="A. Seguridad, autoridad y orden para la libertad: Defensa Nacional, seguridad ciudadana y colaboración ciudadana"/>
    <n v="5668"/>
    <s v="Casos por secuestro"/>
    <x v="0"/>
    <m/>
    <m/>
    <s v="Defensa"/>
    <x v="24"/>
    <m/>
    <m/>
    <m/>
    <m/>
    <m/>
    <n v="1"/>
    <n v="1"/>
  </r>
  <r>
    <n v="2070"/>
    <x v="1"/>
    <x v="46"/>
    <s v="No aplica"/>
    <s v="I. Pacto por la legalidad: seguridad efectiva y justicia transparente para que todos vivamos con libertad y en democracia"/>
    <s v="A. Seguridad, autoridad y orden para la libertad: Defensa Nacional, seguridad ciudadana y colaboración ciudadana"/>
    <n v="5669"/>
    <s v="Casos por extorsión"/>
    <x v="0"/>
    <m/>
    <m/>
    <s v="Defensa"/>
    <x v="24"/>
    <m/>
    <m/>
    <m/>
    <m/>
    <m/>
    <n v="1"/>
    <n v="1"/>
  </r>
  <r>
    <n v="2071"/>
    <x v="1"/>
    <x v="46"/>
    <s v="No aplica"/>
    <s v="I. Pacto por la legalidad: seguridad efectiva y justicia transparente para que todos vivamos con libertad y en democracia"/>
    <s v="A. Seguridad, autoridad y orden para la libertad: Defensa Nacional, seguridad ciudadana y colaboración ciudadana"/>
    <n v="5670"/>
    <s v="Porcentaje de estructuras dedicadas a la extorsión desarticuladas"/>
    <x v="0"/>
    <m/>
    <m/>
    <s v="Defensa"/>
    <x v="24"/>
    <m/>
    <m/>
    <m/>
    <m/>
    <m/>
    <n v="1"/>
    <n v="1"/>
  </r>
  <r>
    <n v="2072"/>
    <x v="1"/>
    <x v="46"/>
    <s v="No aplica"/>
    <s v="I. Pacto por la legalidad: seguridad efectiva y justicia transparente para que todos vivamos con libertad y en democracia"/>
    <s v="A. Seguridad, autoridad y orden para la libertad: Defensa Nacional, seguridad ciudadana y colaboración ciudadana"/>
    <n v="5671"/>
    <s v="Atentados contra oleoductos"/>
    <x v="0"/>
    <m/>
    <m/>
    <s v="Defensa"/>
    <x v="24"/>
    <m/>
    <m/>
    <m/>
    <m/>
    <m/>
    <n v="1"/>
    <n v="0.71428999999999998"/>
  </r>
  <r>
    <n v="2073"/>
    <x v="1"/>
    <x v="46"/>
    <s v="No aplica"/>
    <s v="I. Pacto por la legalidad: seguridad efectiva y justicia transparente para que todos vivamos con libertad y en democracia"/>
    <s v="A. Seguridad, autoridad y orden para la libertad: Defensa Nacional, seguridad ciudadana y colaboración ciudadana"/>
    <n v="5672"/>
    <s v="Cobertura de la Señalización Marítima Nacional"/>
    <x v="0"/>
    <m/>
    <m/>
    <s v="Defensa"/>
    <x v="24"/>
    <m/>
    <m/>
    <m/>
    <m/>
    <m/>
    <s v="NULL"/>
    <n v="0"/>
  </r>
  <r>
    <n v="2074"/>
    <x v="1"/>
    <x v="46"/>
    <s v="No aplica"/>
    <s v="I. Pacto por la legalidad: seguridad efectiva y justicia transparente para que todos vivamos con libertad y en democracia"/>
    <s v="A. Seguridad, autoridad y orden para la libertad: Defensa Nacional, seguridad ciudadana y colaboración ciudadana"/>
    <n v="5673"/>
    <s v="Cultivos ilícitos erradicados por la fuerza pública"/>
    <x v="0"/>
    <m/>
    <m/>
    <s v="Defensa"/>
    <x v="24"/>
    <m/>
    <m/>
    <m/>
    <m/>
    <m/>
    <n v="0.56435999999999997"/>
    <n v="0.47897000000000001"/>
  </r>
  <r>
    <n v="2075"/>
    <x v="1"/>
    <x v="46"/>
    <s v="No aplica"/>
    <s v="I. Pacto por la legalidad: seguridad efectiva y justicia transparente para que todos vivamos con libertad y en democracia"/>
    <s v="A. Seguridad, autoridad y orden para la libertad: Defensa Nacional, seguridad ciudadana y colaboración ciudadana"/>
    <n v="5674"/>
    <s v="Organizaciones criminales tipo A + B desarticuladas"/>
    <x v="0"/>
    <m/>
    <m/>
    <s v="Defensa"/>
    <x v="24"/>
    <m/>
    <m/>
    <m/>
    <m/>
    <m/>
    <n v="1"/>
    <n v="0.25"/>
  </r>
  <r>
    <n v="2076"/>
    <x v="1"/>
    <x v="46"/>
    <s v="No aplica"/>
    <s v="I. Pacto por la legalidad: seguridad efectiva y justicia transparente para que todos vivamos con libertad y en democracia"/>
    <s v="A. Seguridad, autoridad y orden para la libertad: Defensa Nacional, seguridad ciudadana y colaboración ciudadana"/>
    <n v="5675"/>
    <s v="Porcentaje de municipios afectados por extracción ilícita de minerales"/>
    <x v="0"/>
    <m/>
    <m/>
    <s v="Defensa"/>
    <x v="24"/>
    <m/>
    <m/>
    <m/>
    <m/>
    <m/>
    <n v="7.6920000000000002E-2"/>
    <n v="4.3479999999999998E-2"/>
  </r>
  <r>
    <n v="2077"/>
    <x v="1"/>
    <x v="46"/>
    <s v="No aplica"/>
    <s v="XXV. Pacto Región Océanos: Colombia, potencia bioceánica"/>
    <s v="Transversal"/>
    <n v="5676"/>
    <s v="Estaciones de control de tráfico marítimo instaladas y en operación"/>
    <x v="0"/>
    <m/>
    <m/>
    <s v="Defensa"/>
    <x v="24"/>
    <m/>
    <m/>
    <m/>
    <m/>
    <m/>
    <n v="0"/>
    <n v="0"/>
  </r>
  <r>
    <n v="2078"/>
    <x v="1"/>
    <x v="46"/>
    <s v="No aplica"/>
    <s v="XXV. Pacto Región Océanos: Colombia, potencia bioceánica"/>
    <s v="Transversal"/>
    <n v="5677"/>
    <s v="Sedes construidas y modernizadas para el ejercicio de la Autoridad Marítima"/>
    <x v="0"/>
    <m/>
    <m/>
    <s v="Defensa"/>
    <x v="24"/>
    <m/>
    <m/>
    <m/>
    <m/>
    <m/>
    <n v="1"/>
    <n v="0.4"/>
  </r>
  <r>
    <n v="2079"/>
    <x v="1"/>
    <x v="46"/>
    <s v="No aplica"/>
    <s v="I. Pacto por la legalidad: seguridad efectiva y justicia transparente para que todos vivamos con libertad y en democracia"/>
    <s v="A. Seguridad, autoridad y orden para la libertad: Defensa Nacional, seguridad ciudadana y colaboración ciudadana"/>
    <n v="5678"/>
    <s v="Usuarios atendidos por FONDETEC con solicitudes seleccionadas y preseleccionadas"/>
    <x v="0"/>
    <m/>
    <m/>
    <s v="Defensa"/>
    <x v="24"/>
    <m/>
    <m/>
    <m/>
    <m/>
    <m/>
    <n v="1"/>
    <n v="0.66721999999999992"/>
  </r>
  <r>
    <n v="2080"/>
    <x v="1"/>
    <x v="46"/>
    <s v="No aplica"/>
    <s v="I. Pacto por la legalidad: seguridad efectiva y justicia transparente para que todos vivamos con libertad y en democracia"/>
    <s v="A. Seguridad, autoridad y orden para la libertad: Defensa Nacional, seguridad ciudadana y colaboración ciudadana"/>
    <n v="5679"/>
    <s v="Soluciones de vivienda-Caja Honor"/>
    <x v="1"/>
    <m/>
    <m/>
    <s v="Defensa"/>
    <x v="24"/>
    <m/>
    <m/>
    <m/>
    <m/>
    <m/>
    <n v="0.32069000000000003"/>
    <n v="0.28021000000000001"/>
  </r>
  <r>
    <n v="2081"/>
    <x v="1"/>
    <x v="46"/>
    <s v="No aplica"/>
    <s v="I. Pacto por la legalidad: seguridad efectiva y justicia transparente para que todos vivamos con libertad y en democracia"/>
    <s v="A. Seguridad, autoridad y orden para la libertad: Defensa Nacional, seguridad ciudadana y colaboración ciudadana"/>
    <n v="5680"/>
    <s v="Población beneficiara de la ley de veteranos y otros programas de la oferta de bienestar"/>
    <x v="2"/>
    <m/>
    <m/>
    <s v="Defensa"/>
    <x v="24"/>
    <m/>
    <m/>
    <m/>
    <m/>
    <m/>
    <n v="1"/>
    <n v="0.1457"/>
  </r>
  <r>
    <n v="2082"/>
    <x v="1"/>
    <x v="46"/>
    <s v="No aplica"/>
    <s v="I. Pacto por la legalidad: seguridad efectiva y justicia transparente para que todos vivamos con libertad y en democracia"/>
    <s v="A. Seguridad, autoridad y orden para la libertad: Defensa Nacional, seguridad ciudadana y colaboración ciudadana"/>
    <n v="5681"/>
    <s v="Pasajeros transportados por servicios aéreos en rutas sociales"/>
    <x v="1"/>
    <m/>
    <m/>
    <s v="Defensa"/>
    <x v="24"/>
    <m/>
    <m/>
    <m/>
    <m/>
    <m/>
    <n v="0.17864000000000002"/>
    <n v="0.24952000000000002"/>
  </r>
  <r>
    <n v="2083"/>
    <x v="1"/>
    <x v="46"/>
    <s v="No aplica"/>
    <s v="II. Pacto por el emprendimiento, la formalización y la productividad: una economía dinámica, incluyente y sostenible que potencie todos nuestros talentos"/>
    <s v="A. Entorno para crecer: formalización, emprendimiento y dinamización empresarial"/>
    <n v="5682"/>
    <s v="Distancia a la frontera del indicador de apertura de negocios del Doing Business"/>
    <x v="2"/>
    <m/>
    <m/>
    <s v="Comercio, Industria y Turismo"/>
    <x v="11"/>
    <m/>
    <m/>
    <m/>
    <m/>
    <m/>
    <n v="1"/>
    <n v="0.98864000000000007"/>
  </r>
  <r>
    <n v="2084"/>
    <x v="1"/>
    <x v="46"/>
    <s v="No aplica"/>
    <s v="II. Pacto por el emprendimiento, la formalización y la productividad: una economía dinámica, incluyente y sostenible que potencie todos nuestros talentos"/>
    <s v="A. Entorno para crecer: formalización, emprendimiento y dinamización empresarial"/>
    <n v="5683"/>
    <s v="Tasa neta de creación de empresas"/>
    <x v="2"/>
    <m/>
    <m/>
    <s v="Comercio, Industria y Turismo"/>
    <x v="11"/>
    <m/>
    <m/>
    <m/>
    <m/>
    <m/>
    <n v="0"/>
    <n v="0"/>
  </r>
  <r>
    <n v="2085"/>
    <x v="1"/>
    <x v="46"/>
    <s v="No aplica"/>
    <s v="II. Pacto por el emprendimiento, la formalización y la productividad: una economía dinámica, incluyente y sostenible que potencie todos nuestros talentos"/>
    <s v="D. Estado simple: menos trámites, regulación clara y más competencia"/>
    <n v="5684"/>
    <s v="Mercados monitoreados para la prevención de infracciones al régimen de libre competencia"/>
    <x v="1"/>
    <m/>
    <m/>
    <s v="Comercio, Industria y Turismo"/>
    <x v="11"/>
    <m/>
    <m/>
    <m/>
    <m/>
    <m/>
    <n v="1"/>
    <n v="0.25"/>
  </r>
  <r>
    <n v="2086"/>
    <x v="1"/>
    <x v="46"/>
    <s v="No aplica"/>
    <s v="X. Pacto por la protección y promoción de nuestra cultura y desarrollo de la economía naranja"/>
    <s v="B. Colombia naranja: desarrollo del emprendimiento de base artística, creativa y tecnológica para la creación de las nuevas industrias"/>
    <n v="5685"/>
    <s v="Valor de las exportaciones reportado por las empresas atendidas por Procolombia pertenecientes a las actividades de la economía naranja"/>
    <x v="2"/>
    <m/>
    <m/>
    <s v="Comercio, Industria y Turismo"/>
    <x v="11"/>
    <m/>
    <m/>
    <m/>
    <m/>
    <m/>
    <n v="0.41435"/>
    <n v="0.33429999999999999"/>
  </r>
  <r>
    <n v="2087"/>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688"/>
    <s v="Productividad laboral de sectores no minero-energéticos"/>
    <x v="2"/>
    <m/>
    <m/>
    <s v="Comercio, Industria y Turismo"/>
    <x v="11"/>
    <m/>
    <m/>
    <m/>
    <m/>
    <m/>
    <n v="1"/>
    <n v="0.94352999999999998"/>
  </r>
  <r>
    <n v="2088"/>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689"/>
    <s v="Promedio móvil de las exportaciones no minero-energéticas"/>
    <x v="2"/>
    <m/>
    <m/>
    <s v="Comercio, Industria y Turismo"/>
    <x v="11"/>
    <m/>
    <m/>
    <m/>
    <m/>
    <m/>
    <n v="0.96963999999999995"/>
    <n v="0.91252"/>
  </r>
  <r>
    <n v="2089"/>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690"/>
    <s v="Promedio móvil de Inversión Extranjera Directa (IED) no- extractiva"/>
    <x v="2"/>
    <m/>
    <m/>
    <s v="Comercio, Industria y Turismo"/>
    <x v="11"/>
    <m/>
    <m/>
    <m/>
    <m/>
    <m/>
    <n v="1"/>
    <n v="0.89340999999999993"/>
  </r>
  <r>
    <n v="2090"/>
    <x v="1"/>
    <x v="46"/>
    <s v="No aplica"/>
    <s v="II. Pacto por el emprendimiento, la formalización y la productividad: una economía dinámica, incluyente y sostenible que potencie todos nuestros talentos"/>
    <s v="D. Estado simple: menos trámites, regulación clara y más competencia"/>
    <n v="5691"/>
    <s v="Competencia doméstica del Índice de Competitividad Global del Foro Económico Mundial"/>
    <x v="2"/>
    <m/>
    <m/>
    <s v="Comercio, Industria y Turismo"/>
    <x v="11"/>
    <m/>
    <m/>
    <m/>
    <m/>
    <m/>
    <n v="0.98416999999999999"/>
    <n v="0.90754000000000001"/>
  </r>
  <r>
    <n v="2091"/>
    <x v="1"/>
    <x v="46"/>
    <s v="No aplica"/>
    <s v="II. Pacto por el emprendimiento, la formalización y la productividad: una economía dinámica, incluyente y sostenible que potencie todos nuestros talentos"/>
    <s v="F. Turismo: el propósito que nos une"/>
    <n v="5692"/>
    <s v="Producto interno bruto en alojamiento y servicios de comida"/>
    <x v="1"/>
    <m/>
    <m/>
    <s v="Comercio, Industria y Turismo"/>
    <x v="11"/>
    <m/>
    <m/>
    <m/>
    <m/>
    <m/>
    <n v="0.19347999999999999"/>
    <n v="0.87022999999999995"/>
  </r>
  <r>
    <n v="2092"/>
    <x v="1"/>
    <x v="46"/>
    <s v="No aplica"/>
    <s v="II. Pacto por el emprendimiento, la formalización y la productividad: una economía dinámica, incluyente y sostenible que potencie todos nuestros talentos"/>
    <s v="F. Turismo: el propósito que nos une"/>
    <n v="5693"/>
    <s v="Exportaciones de servicios en la cuenta de viajes y transporte de pasajeros de la balanza de pagos"/>
    <x v="2"/>
    <m/>
    <m/>
    <s v="Comercio, Industria y Turismo"/>
    <x v="11"/>
    <m/>
    <m/>
    <m/>
    <m/>
    <m/>
    <n v="0.20960000000000001"/>
    <n v="0.82199"/>
  </r>
  <r>
    <n v="2093"/>
    <x v="1"/>
    <x v="46"/>
    <s v="No aplica"/>
    <s v="II. Pacto por el emprendimiento, la formalización y la productividad: una economía dinámica, incluyente y sostenible que potencie todos nuestros talentos"/>
    <s v="F. Turismo: el propósito que nos une"/>
    <n v="5694"/>
    <s v="Visitantes no residentes que pernoctan"/>
    <x v="2"/>
    <m/>
    <m/>
    <s v="Comercio, Industria y Turismo"/>
    <x v="11"/>
    <m/>
    <m/>
    <m/>
    <m/>
    <m/>
    <n v="0.20097000000000001"/>
    <n v="0.81459000000000004"/>
  </r>
  <r>
    <n v="2094"/>
    <x v="1"/>
    <x v="46"/>
    <s v="No aplica"/>
    <s v="II. Pacto por el emprendimiento, la formalización y la productividad: una economía dinámica, incluyente y sostenible que potencie todos nuestros talentos"/>
    <s v="F. Turismo: el propósito que nos une"/>
    <n v="5695"/>
    <s v="Llegada de pasajeros en cruceros internacionales"/>
    <x v="0"/>
    <m/>
    <m/>
    <s v="Comercio, Industria y Turismo"/>
    <x v="11"/>
    <m/>
    <m/>
    <m/>
    <m/>
    <m/>
    <n v="0.32856000000000002"/>
    <n v="0.81739000000000006"/>
  </r>
  <r>
    <n v="2095"/>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696"/>
    <s v="Servicios implementados e integrados a los sistemas de información de las entidades interoperando con la plataforma Ventanilla Única de Comercio Exterior"/>
    <x v="0"/>
    <m/>
    <m/>
    <s v="Comercio, Industria y Turismo"/>
    <x v="11"/>
    <m/>
    <m/>
    <m/>
    <m/>
    <m/>
    <n v="0.5"/>
    <n v="0.25"/>
  </r>
  <r>
    <n v="2096"/>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5697"/>
    <s v="Funcionalidades desarrolladas en la Ventanilla Única de Comercio Exterior"/>
    <x v="2"/>
    <m/>
    <m/>
    <s v="Comercio, Industria y Turismo"/>
    <x v="11"/>
    <m/>
    <m/>
    <m/>
    <m/>
    <m/>
    <n v="1"/>
    <n v="0.2"/>
  </r>
  <r>
    <n v="2097"/>
    <x v="1"/>
    <x v="46"/>
    <s v="No aplica"/>
    <s v="V. Pacto por la Ciencia, la Tecnología y la Innovación: un sistema para construir el conocimiento de la Colombia del futuro"/>
    <s v="D. Innovación pública para un país más moderno"/>
    <n v="5698"/>
    <s v="Desafíos públicos caracterizados y conectados con el ecosistema de innovación del sector privado"/>
    <x v="0"/>
    <m/>
    <m/>
    <s v="Comercio, Industria y Turismo"/>
    <x v="11"/>
    <m/>
    <m/>
    <m/>
    <m/>
    <m/>
    <n v="0.83333000000000002"/>
    <n v="0.20832999999999999"/>
  </r>
  <r>
    <n v="2098"/>
    <x v="1"/>
    <x v="46"/>
    <s v="No aplica"/>
    <s v="X. Pacto por la protección y promoción de nuestra cultura y desarrollo de la economía naranja"/>
    <s v="B. Colombia naranja: desarrollo del emprendimiento de base artística, creativa y tecnológica para la creación de las nuevas industrias"/>
    <n v="5699"/>
    <s v="Valor de los proyectos de inversión extranjera directa acompañados por Procolombia pertenecientes a las actividades de la economía naranja"/>
    <x v="2"/>
    <m/>
    <m/>
    <s v="Comercio, Industria y Turismo"/>
    <x v="11"/>
    <m/>
    <m/>
    <m/>
    <m/>
    <m/>
    <n v="1"/>
    <n v="1"/>
  </r>
  <r>
    <n v="2099"/>
    <x v="1"/>
    <x v="46"/>
    <s v="No aplica"/>
    <s v="X. Pacto por la protección y promoción de nuestra cultura y desarrollo de la economía naranja"/>
    <s v="B. Colombia naranja: desarrollo del emprendimiento de base artística, creativa y tecnológica para la creación de las nuevas industrias"/>
    <n v="5700"/>
    <s v="Emprendedores y empresas pertenecientes a la economía naranja beneficiadas con los programas de asistencia técnica"/>
    <x v="2"/>
    <m/>
    <m/>
    <s v="Comercio, Industria y Turismo"/>
    <x v="11"/>
    <m/>
    <m/>
    <m/>
    <m/>
    <m/>
    <n v="1"/>
    <n v="0.28999999999999998"/>
  </r>
  <r>
    <n v="2100"/>
    <x v="1"/>
    <x v="46"/>
    <s v="No aplica"/>
    <s v="XVI. Pacto por la descentralización: conectar territorios, gobiernos y poblaciones"/>
    <s v="B. Estimular tanto la productividad como la equidad, a través de la conectividad y los vínculos entre la ciudad y el campo"/>
    <n v="5701"/>
    <s v="Agendas integradas departamentales de competitividad, ciencia, tecnología e innovación formuladas"/>
    <x v="2"/>
    <m/>
    <m/>
    <s v="Comercio, Industria y Turismo"/>
    <x v="11"/>
    <m/>
    <m/>
    <m/>
    <m/>
    <m/>
    <n v="1"/>
    <n v="1"/>
  </r>
  <r>
    <n v="2101"/>
    <x v="1"/>
    <x v="46"/>
    <s v="No aplica"/>
    <s v="XIV. Pacto de equidad para las mujeres"/>
    <s v="B. Educación y empoderamiento económico para la eliminación de brechas de género en el mundo del trabajo"/>
    <n v="5702"/>
    <s v="Empresas de mujeres acompañadas a través del Fondo Empodera"/>
    <x v="1"/>
    <m/>
    <m/>
    <s v="Comercio, Industria y Turismo"/>
    <x v="11"/>
    <m/>
    <m/>
    <m/>
    <m/>
    <m/>
    <n v="1"/>
    <n v="0.19550000000000001"/>
  </r>
  <r>
    <n v="2102"/>
    <x v="1"/>
    <x v="46"/>
    <s v="No aplica"/>
    <s v="XIV. Pacto de equidad para las mujeres"/>
    <s v="B. Educación y empoderamiento económico para la eliminación de brechas de género en el mundo del trabajo"/>
    <n v="5703"/>
    <s v="Empresas de participación femenina acompañadas por el programa Aldea"/>
    <x v="0"/>
    <m/>
    <m/>
    <s v="Comercio, Industria y Turismo"/>
    <x v="11"/>
    <m/>
    <m/>
    <m/>
    <m/>
    <m/>
    <n v="1"/>
    <n v="0.31142999999999998"/>
  </r>
  <r>
    <n v="2103"/>
    <x v="1"/>
    <x v="46"/>
    <s v="No aplica"/>
    <s v="XIV. Pacto de equidad para las mujeres"/>
    <s v="B. Educación y empoderamiento económico para la eliminación de brechas de género en el mundo del trabajo"/>
    <n v="5704"/>
    <s v="Mujeres atendidas en el programa de Atención a Población a Población Vulnerable (APV) de Artesanías de Colombia"/>
    <x v="2"/>
    <m/>
    <m/>
    <s v="Comercio, Industria y Turismo"/>
    <x v="11"/>
    <m/>
    <m/>
    <m/>
    <m/>
    <m/>
    <n v="1"/>
    <n v="1"/>
  </r>
  <r>
    <n v="2104"/>
    <x v="1"/>
    <x v="46"/>
    <s v="No aplica"/>
    <s v="XIV. Pacto de equidad para las mujeres"/>
    <s v="B. Educación y empoderamiento económico para la eliminación de brechas de género en el mundo del trabajo"/>
    <n v="5705"/>
    <s v="Mujeres participantes en actividades de mentalidad y cultura"/>
    <x v="2"/>
    <m/>
    <m/>
    <s v="Comercio, Industria y Turismo"/>
    <x v="11"/>
    <m/>
    <m/>
    <m/>
    <m/>
    <m/>
    <n v="1"/>
    <n v="0.65478999999999998"/>
  </r>
  <r>
    <n v="2105"/>
    <x v="1"/>
    <x v="46"/>
    <s v="No aplica"/>
    <s v="XIV. Pacto de equidad para las mujeres"/>
    <s v="B. Educación y empoderamiento económico para la eliminación de brechas de género en el mundo del trabajo"/>
    <n v="5706"/>
    <s v="Mujeres víctimas vinculadas a instrumentos de inclusión productiva para el fortalecimiento de sus iniciativas empresariales."/>
    <x v="2"/>
    <m/>
    <m/>
    <s v="Comercio, Industria y Turismo"/>
    <x v="11"/>
    <m/>
    <m/>
    <m/>
    <m/>
    <m/>
    <n v="1"/>
    <n v="0.47155999999999998"/>
  </r>
  <r>
    <n v="2106"/>
    <x v="1"/>
    <x v="46"/>
    <s v="No aplica"/>
    <s v="XII. Pacto por la equidad de oportunidades para grupos étnicos: indígenas, negros, afrocolombianos, raizales, palenqueros y Rrom"/>
    <s v="C. Capítulo de Rrom"/>
    <n v="5707"/>
    <s v="Kumpañy y Organizaciones  con estrategias de comercialización para apoyar unidades productivas identificadas con el aval de los representantes legales."/>
    <x v="2"/>
    <m/>
    <m/>
    <s v="Comercio, Industria y Turismo"/>
    <x v="11"/>
    <m/>
    <m/>
    <m/>
    <m/>
    <m/>
    <n v="1"/>
    <n v="1"/>
  </r>
  <r>
    <n v="2107"/>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08"/>
    <s v="Proyectos de innovación y desarrollo tecnológico cofinanciados"/>
    <x v="1"/>
    <m/>
    <m/>
    <s v="Comercio, Industria y Turismo"/>
    <x v="11"/>
    <m/>
    <m/>
    <m/>
    <m/>
    <m/>
    <n v="1"/>
    <n v="0.41249999999999998"/>
  </r>
  <r>
    <n v="2108"/>
    <x v="1"/>
    <x v="46"/>
    <s v="No aplica"/>
    <s v="II. Pacto por el emprendimiento, la formalización y la productividad: una economía dinámica, incluyente y sostenible que potencie todos nuestros talentos"/>
    <s v="A. Entorno para crecer: formalización, emprendimiento y dinamización empresarial"/>
    <n v="5709"/>
    <s v="Cámaras de Comercio con Ventanilla Única empresarial en Operación"/>
    <x v="2"/>
    <m/>
    <m/>
    <s v="Comercio, Industria y Turismo"/>
    <x v="11"/>
    <m/>
    <m/>
    <m/>
    <m/>
    <m/>
    <n v="1"/>
    <n v="7.1429999999999993E-2"/>
  </r>
  <r>
    <n v="2109"/>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10"/>
    <s v="Laboratorios asistidos para el mejoramiento de sus capacidades empresariales"/>
    <x v="2"/>
    <m/>
    <m/>
    <s v="Comercio, Industria y Turismo"/>
    <x v="11"/>
    <m/>
    <m/>
    <m/>
    <m/>
    <m/>
    <n v="1"/>
    <n v="0.48"/>
  </r>
  <r>
    <n v="2110"/>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11"/>
    <s v="Empresas atendidas a través de estrategias de encadenamientos"/>
    <x v="2"/>
    <m/>
    <m/>
    <s v="Comercio, Industria y Turismo"/>
    <x v="11"/>
    <m/>
    <m/>
    <m/>
    <m/>
    <m/>
    <n v="1"/>
    <n v="0.5"/>
  </r>
  <r>
    <n v="2111"/>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12"/>
    <s v="Intervenciones a empresas en programas de extensionismo (Fábricas de Productividad)"/>
    <x v="2"/>
    <m/>
    <m/>
    <s v="Comercio, Industria y Turismo"/>
    <x v="11"/>
    <m/>
    <m/>
    <m/>
    <m/>
    <m/>
    <n v="1"/>
    <n v="0.33049999999999996"/>
  </r>
  <r>
    <n v="2112"/>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13"/>
    <s v="Variación promedio de la productividad de las empresas intervenidas por el Programa Fábricas de Productividad"/>
    <x v="2"/>
    <m/>
    <m/>
    <s v="Comercio, Industria y Turismo"/>
    <x v="11"/>
    <m/>
    <m/>
    <m/>
    <m/>
    <m/>
    <n v="1"/>
    <n v="1"/>
  </r>
  <r>
    <n v="2113"/>
    <x v="1"/>
    <x v="46"/>
    <s v="No aplica"/>
    <s v="II. Pacto por el emprendimiento, la formalización y la productividad: una economía dinámica, incluyente y sostenible que potencie todos nuestros talentos"/>
    <s v="A. Entorno para crecer: formalización, emprendimiento y dinamización empresarial"/>
    <n v="5714"/>
    <s v="Micro, pequeñas y medianas empresas acompañadas a través de estrategias de desarrollo empresarial"/>
    <x v="2"/>
    <m/>
    <m/>
    <s v="Comercio, Industria y Turismo"/>
    <x v="11"/>
    <m/>
    <m/>
    <m/>
    <m/>
    <m/>
    <n v="0.61331000000000002"/>
    <n v="0.50043000000000004"/>
  </r>
  <r>
    <n v="2114"/>
    <x v="1"/>
    <x v="46"/>
    <s v="No aplica"/>
    <s v="II. Pacto por el emprendimiento, la formalización y la productividad: una economía dinámica, incluyente y sostenible que potencie todos nuestros talentos"/>
    <s v="A. Entorno para crecer: formalización, emprendimiento y dinamización empresarial"/>
    <n v="5716"/>
    <s v="Emprendimientos dinámicos acelerados"/>
    <x v="2"/>
    <m/>
    <m/>
    <s v="Comercio, Industria y Turismo"/>
    <x v="11"/>
    <m/>
    <m/>
    <m/>
    <m/>
    <m/>
    <n v="1"/>
    <n v="6.3159999999999994E-2"/>
  </r>
  <r>
    <n v="2115"/>
    <x v="1"/>
    <x v="46"/>
    <s v="No aplica"/>
    <s v="II. Pacto por el emprendimiento, la formalización y la productividad: una economía dinámica, incluyente y sostenible que potencie todos nuestros talentos"/>
    <s v="A. Entorno para crecer: formalización, emprendimiento y dinamización empresarial"/>
    <n v="5717"/>
    <s v="Incubadoras fortalecidas"/>
    <x v="2"/>
    <m/>
    <m/>
    <s v="Comercio, Industria y Turismo"/>
    <x v="11"/>
    <m/>
    <m/>
    <m/>
    <m/>
    <m/>
    <s v="NULL"/>
    <n v="0"/>
  </r>
  <r>
    <n v="2116"/>
    <x v="1"/>
    <x v="46"/>
    <s v="No aplica"/>
    <s v="II. Pacto por el emprendimiento, la formalización y la productividad: una economía dinámica, incluyente y sostenible que potencie todos nuestros talentos"/>
    <s v="A. Entorno para crecer: formalización, emprendimiento y dinamización empresarial"/>
    <n v="5718"/>
    <s v="Aceleradoras fortalecidas"/>
    <x v="2"/>
    <m/>
    <m/>
    <s v="Comercio, Industria y Turismo"/>
    <x v="11"/>
    <m/>
    <m/>
    <m/>
    <m/>
    <m/>
    <n v="1"/>
    <n v="0.28571000000000002"/>
  </r>
  <r>
    <n v="2117"/>
    <x v="1"/>
    <x v="46"/>
    <s v="No aplica"/>
    <s v="II. Pacto por el emprendimiento, la formalización y la productividad: una economía dinámica, incluyente y sostenible que potencie todos nuestros talentos"/>
    <s v="A. Entorno para crecer: formalización, emprendimiento y dinamización empresarial"/>
    <n v="5719"/>
    <s v="Compromisos de inversión en fondos de capital de riesgo"/>
    <x v="2"/>
    <m/>
    <m/>
    <s v="Comercio, Industria y Turismo"/>
    <x v="11"/>
    <m/>
    <m/>
    <m/>
    <m/>
    <m/>
    <n v="0.90540000000000009"/>
    <n v="0.80831999999999993"/>
  </r>
  <r>
    <n v="2118"/>
    <x v="1"/>
    <x v="46"/>
    <s v="No aplica"/>
    <s v="II. Pacto por el emprendimiento, la formalización y la productividad: una economía dinámica, incluyente y sostenible que potencie todos nuestros talentos"/>
    <s v="A. Entorno para crecer: formalización, emprendimiento y dinamización empresarial"/>
    <n v="5720"/>
    <s v="Pequeñas y medianas empresas beneficiarias de productos financieros"/>
    <x v="2"/>
    <m/>
    <m/>
    <s v="Comercio, Industria y Turismo"/>
    <x v="11"/>
    <m/>
    <m/>
    <m/>
    <m/>
    <m/>
    <n v="0.97614000000000001"/>
    <n v="0.48296999999999995"/>
  </r>
  <r>
    <n v="2119"/>
    <x v="1"/>
    <x v="46"/>
    <s v="No aplica"/>
    <s v="II. Pacto por el emprendimiento, la formalización y la productividad: una economía dinámica, incluyente y sostenible que potencie todos nuestros talentos"/>
    <s v="A. Entorno para crecer: formalización, emprendimiento y dinamización empresarial"/>
    <n v="5721"/>
    <s v="Valor de los créditos garantizados a través del Fondo Nacional de Garantías"/>
    <x v="1"/>
    <m/>
    <m/>
    <s v="Comercio, Industria y Turismo"/>
    <x v="11"/>
    <m/>
    <m/>
    <m/>
    <m/>
    <m/>
    <n v="1"/>
    <n v="0.25607000000000002"/>
  </r>
  <r>
    <n v="2120"/>
    <x v="1"/>
    <x v="46"/>
    <s v="No aplica"/>
    <s v="II. Pacto por el emprendimiento, la formalización y la productividad: una economía dinámica, incluyente y sostenible que potencie todos nuestros talentos"/>
    <s v="A. Entorno para crecer: formalización, emprendimiento y dinamización empresarial"/>
    <n v="5722"/>
    <s v="Empresas vinculadas al programa de crecimiento empresarial para la formalización"/>
    <x v="2"/>
    <m/>
    <m/>
    <s v="Comercio, Industria y Turismo"/>
    <x v="11"/>
    <m/>
    <m/>
    <m/>
    <m/>
    <m/>
    <n v="1"/>
    <n v="1"/>
  </r>
  <r>
    <n v="2121"/>
    <x v="1"/>
    <x v="46"/>
    <s v="No aplica"/>
    <s v="III. Pacto por la equidad: política social moderna centrada en la familia, eficiente, de calidad y conectada a mercados"/>
    <s v="F. Trabajo decente, acceso a mercados e ingresos dignos: acelerando la inclusión productiva"/>
    <n v="5723"/>
    <s v="Emprendimientos inclusivos fortalecidos"/>
    <x v="2"/>
    <m/>
    <m/>
    <s v="Comercio, Industria y Turismo"/>
    <x v="11"/>
    <m/>
    <m/>
    <m/>
    <m/>
    <m/>
    <n v="1"/>
    <n v="0.49249999999999999"/>
  </r>
  <r>
    <n v="2122"/>
    <x v="1"/>
    <x v="46"/>
    <s v="No aplica"/>
    <s v="XXI. Pacto Región Santanderes: Eje logístico, competitivo y sostenible de Colombia"/>
    <s v="Transversal"/>
    <n v="5724"/>
    <s v="Promedio móvil de las exportaciones de bienes no minero energéticos (4 años)(Santanderes)"/>
    <x v="2"/>
    <m/>
    <m/>
    <s v="Comercio, Industria y Turismo"/>
    <x v="11"/>
    <m/>
    <m/>
    <m/>
    <m/>
    <m/>
    <n v="1"/>
    <n v="0.87187999999999999"/>
  </r>
  <r>
    <n v="2123"/>
    <x v="1"/>
    <x v="46"/>
    <s v="No aplica"/>
    <s v="XXIV. Pacto Región Llanos - Orinoquia: Conectar y potenciar la despensa sostenible de la región con el país y el mundo"/>
    <s v="Transversal"/>
    <n v="5725"/>
    <s v="Promedio móvil de las exportaciones de bienes no minero energéticos (4 años)(Orinoquía)"/>
    <x v="2"/>
    <m/>
    <m/>
    <s v="Comercio, Industria y Turismo"/>
    <x v="11"/>
    <m/>
    <m/>
    <m/>
    <m/>
    <m/>
    <n v="1"/>
    <n v="1"/>
  </r>
  <r>
    <n v="2124"/>
    <x v="1"/>
    <x v="46"/>
    <s v="No aplica"/>
    <s v="XXIII. Pacto Eje Cafetero y Antioquia: Conectar para la competitividad y el desarrollo logístico sostenible"/>
    <s v="Transversal"/>
    <n v="5726"/>
    <s v="Promedio móvil de las exportaciones de bienes no minero energéticos (4 años)(Antioquia)"/>
    <x v="2"/>
    <m/>
    <m/>
    <s v="Comercio, Industria y Turismo"/>
    <x v="11"/>
    <m/>
    <m/>
    <m/>
    <m/>
    <m/>
    <n v="0.98813000000000006"/>
    <n v="0.88102999999999998"/>
  </r>
  <r>
    <n v="2125"/>
    <x v="1"/>
    <x v="46"/>
    <s v="No aplica"/>
    <s v="XXIII. Pacto Eje Cafetero y Antioquia: Conectar para la competitividad y el desarrollo logístico sostenible"/>
    <s v="Transversal"/>
    <n v="5727"/>
    <s v="Promedio móvil de las exportaciones de bienes no minero energéticos (4 años)(Eje Cafetero)"/>
    <x v="2"/>
    <m/>
    <m/>
    <s v="Comercio, Industria y Turismo"/>
    <x v="11"/>
    <m/>
    <m/>
    <m/>
    <m/>
    <m/>
    <n v="0.99114999999999998"/>
    <n v="0.87257000000000007"/>
  </r>
  <r>
    <n v="2126"/>
    <x v="1"/>
    <x v="46"/>
    <s v="No aplica"/>
    <s v="IX. Pacto por los recursos minero-energéticos para el crecimiento sostenible y la expansión de oportunidades"/>
    <s v="A. Desarrollo minero energético con responsabilidad ambiental y social"/>
    <n v="5728"/>
    <s v="Producto Interno Bruto (PIB) minero real"/>
    <x v="2"/>
    <m/>
    <m/>
    <s v="Minas y Energía"/>
    <x v="15"/>
    <m/>
    <m/>
    <m/>
    <m/>
    <m/>
    <n v="0.21097000000000002"/>
    <n v="0.89568000000000003"/>
  </r>
  <r>
    <n v="2127"/>
    <x v="1"/>
    <x v="46"/>
    <s v="No aplica"/>
    <s v="IX. Pacto por los recursos minero-energéticos para el crecimiento sostenible y la expansión de oportunidades"/>
    <s v="A. Desarrollo minero energético con responsabilidad ambiental y social"/>
    <n v="5729"/>
    <s v="Promedio móvil de la inversión extranjera directa en minería"/>
    <x v="2"/>
    <m/>
    <m/>
    <s v="Minas y Energía"/>
    <x v="15"/>
    <m/>
    <m/>
    <m/>
    <m/>
    <m/>
    <n v="0.69533"/>
    <n v="0.69533"/>
  </r>
  <r>
    <n v="2128"/>
    <x v="1"/>
    <x v="46"/>
    <s v="No aplica"/>
    <s v="IX. Pacto por los recursos minero-energéticos para el crecimiento sostenible y la expansión de oportunidades"/>
    <s v="A. Desarrollo minero energético con responsabilidad ambiental y social"/>
    <n v="5730"/>
    <s v="Puntaje de Colombia en el índice de atracción de la inversión (Fraser)"/>
    <x v="2"/>
    <m/>
    <m/>
    <s v="Minas y Energía"/>
    <x v="15"/>
    <m/>
    <m/>
    <m/>
    <m/>
    <m/>
    <n v="1"/>
    <n v="0.96650000000000003"/>
  </r>
  <r>
    <n v="2129"/>
    <x v="1"/>
    <x v="46"/>
    <s v="No aplica"/>
    <s v="VIII. Pacto por la calidad y eficiencia de servicios públicos: agua y energía para promover la competitividad y el bienestar de todos"/>
    <s v="A. Energía que transforma: hacia un sector energético más innovador, competitivo, limpio y equitativo"/>
    <n v="5731"/>
    <s v="Promedio de la duración de interrupciones del servicio de energía eléctrica al año"/>
    <x v="1"/>
    <m/>
    <m/>
    <s v="Minas y Energía"/>
    <x v="15"/>
    <m/>
    <m/>
    <m/>
    <m/>
    <m/>
    <n v="0.50970000000000004"/>
    <n v="0.42859999999999998"/>
  </r>
  <r>
    <n v="2130"/>
    <x v="1"/>
    <x v="46"/>
    <s v="No aplica"/>
    <s v="VIII. Pacto por la calidad y eficiencia de servicios públicos: agua y energía para promover la competitividad y el bienestar de todos"/>
    <s v="A. Energía que transforma: hacia un sector energético más innovador, competitivo, limpio y equitativo"/>
    <n v="5732"/>
    <s v="Promedio de la cantidad de interrupciones del servicio de energía eléctrica al año"/>
    <x v="1"/>
    <m/>
    <m/>
    <s v="Minas y Energía"/>
    <x v="15"/>
    <m/>
    <m/>
    <m/>
    <m/>
    <m/>
    <n v="0"/>
    <n v="0"/>
  </r>
  <r>
    <n v="2131"/>
    <x v="1"/>
    <x v="46"/>
    <s v="No aplica"/>
    <s v="IX. Pacto por los recursos minero-energéticos para el crecimiento sostenible y la expansión de oportunidades"/>
    <s v="A. Desarrollo minero energético con responsabilidad ambiental y social"/>
    <n v="5733"/>
    <s v="Intensidad energética"/>
    <x v="2"/>
    <m/>
    <m/>
    <s v="Minas y Energía"/>
    <x v="15"/>
    <m/>
    <m/>
    <m/>
    <m/>
    <m/>
    <n v="1"/>
    <n v="1"/>
  </r>
  <r>
    <n v="2132"/>
    <x v="1"/>
    <x v="46"/>
    <s v="No aplica"/>
    <s v="IX. Pacto por los recursos minero-energéticos para el crecimiento sostenible y la expansión de oportunidades"/>
    <s v="B. Seguridad energética para el desarrollo productivo"/>
    <n v="5734"/>
    <s v="Capacidad instalada de generación de energía eléctrica"/>
    <x v="2"/>
    <m/>
    <m/>
    <s v="Minas y Energía"/>
    <x v="15"/>
    <m/>
    <m/>
    <m/>
    <m/>
    <m/>
    <n v="1"/>
    <n v="0.1144"/>
  </r>
  <r>
    <n v="2133"/>
    <x v="1"/>
    <x v="46"/>
    <s v="No aplica"/>
    <s v="IX. Pacto por los recursos minero-energéticos para el crecimiento sostenible y la expansión de oportunidades"/>
    <s v="B. Seguridad energética para el desarrollo productivo"/>
    <n v="5735"/>
    <s v="Capacidad de generación de energía eléctrica a partir de Fuentes No Convencionales de Energía Renovable comprometida"/>
    <x v="2"/>
    <m/>
    <m/>
    <s v="Minas y Energía"/>
    <x v="15"/>
    <m/>
    <m/>
    <m/>
    <m/>
    <m/>
    <n v="1"/>
    <n v="1"/>
  </r>
  <r>
    <n v="2134"/>
    <x v="1"/>
    <x v="46"/>
    <s v="No aplica"/>
    <s v="VIII. Pacto por la calidad y eficiencia de servicios públicos: agua y energía para promover la competitividad y el bienestar de todos"/>
    <s v="A. Energía que transforma: hacia un sector energético más innovador, competitivo, limpio y equitativo"/>
    <n v="5736"/>
    <s v="Usuarios con el servicio de gas combustible  por redes"/>
    <x v="1"/>
    <m/>
    <m/>
    <s v="Minas y Energía"/>
    <x v="15"/>
    <m/>
    <m/>
    <m/>
    <m/>
    <m/>
    <n v="1"/>
    <n v="0.95950000000000002"/>
  </r>
  <r>
    <n v="2135"/>
    <x v="1"/>
    <x v="46"/>
    <s v="No aplica"/>
    <s v="VIII. Pacto por la calidad y eficiencia de servicios públicos: agua y energía para promover la competitividad y el bienestar de todos"/>
    <s v="A. Energía que transforma: hacia un sector energético más innovador, competitivo, limpio y equitativo"/>
    <n v="5737"/>
    <s v="Usuarios beneficiados con programas de sustitución de leña"/>
    <x v="2"/>
    <m/>
    <m/>
    <s v="Minas y Energía"/>
    <x v="15"/>
    <m/>
    <m/>
    <m/>
    <m/>
    <m/>
    <n v="0"/>
    <n v="0"/>
  </r>
  <r>
    <n v="2136"/>
    <x v="1"/>
    <x v="46"/>
    <s v="No aplica"/>
    <s v="VIII. Pacto por la calidad y eficiencia de servicios públicos: agua y energía para promover la competitividad y el bienestar de todos"/>
    <s v="A. Energía que transforma: hacia un sector energético más innovador, competitivo, limpio y equitativo"/>
    <n v="5738"/>
    <s v="Usuarios beneficiados con programas de eficiencia energética"/>
    <x v="2"/>
    <m/>
    <m/>
    <s v="Minas y Energía"/>
    <x v="15"/>
    <m/>
    <m/>
    <m/>
    <m/>
    <m/>
    <n v="0.63980999999999999"/>
    <n v="0.45490000000000003"/>
  </r>
  <r>
    <n v="2137"/>
    <x v="1"/>
    <x v="46"/>
    <s v="No aplica"/>
    <s v="VIII. Pacto por la calidad y eficiencia de servicios públicos: agua y energía para promover la competitividad y el bienestar de todos"/>
    <s v="A. Energía que transforma: hacia un sector energético más innovador, competitivo, limpio y equitativo"/>
    <n v="5739"/>
    <s v="Usuarios con equipo de medición inteligente instalada"/>
    <x v="2"/>
    <m/>
    <m/>
    <s v="Minas y Energía"/>
    <x v="15"/>
    <m/>
    <m/>
    <m/>
    <m/>
    <m/>
    <s v="NULL"/>
    <n v="2.86E-2"/>
  </r>
  <r>
    <n v="2138"/>
    <x v="1"/>
    <x v="46"/>
    <s v="No aplica"/>
    <s v="IX. Pacto por los recursos minero-energéticos para el crecimiento sostenible y la expansión de oportunidades"/>
    <s v="B. Seguridad energética para el desarrollo productivo"/>
    <n v="5740"/>
    <s v="Nueva infraestructura energética para comercio internacional"/>
    <x v="2"/>
    <m/>
    <m/>
    <s v="Minas y Energía"/>
    <x v="15"/>
    <m/>
    <m/>
    <m/>
    <m/>
    <m/>
    <s v="NULL"/>
    <n v="0"/>
  </r>
  <r>
    <n v="2139"/>
    <x v="1"/>
    <x v="46"/>
    <s v="No aplica"/>
    <s v="VIII. Pacto por la calidad y eficiencia de servicios públicos: agua y energía para promover la competitividad y el bienestar de todos"/>
    <s v="A. Energía que transforma: hacia un sector energético más innovador, competitivo, limpio y equitativo"/>
    <n v="5741"/>
    <s v="Nuevos usuarios con servicio de energía eléctrica"/>
    <x v="1"/>
    <m/>
    <m/>
    <s v="Minas y Energía"/>
    <x v="15"/>
    <m/>
    <m/>
    <m/>
    <m/>
    <m/>
    <n v="0.36995"/>
    <n v="0.25785000000000002"/>
  </r>
  <r>
    <n v="2140"/>
    <x v="1"/>
    <x v="46"/>
    <s v="No aplica"/>
    <s v="IX. Pacto por los recursos minero-energéticos para el crecimiento sostenible y la expansión de oportunidades"/>
    <s v="A. Desarrollo minero energético con responsabilidad ambiental y social"/>
    <n v="5742"/>
    <s v="Nuevos Planes de Energización Rural Sostenible estructurados"/>
    <x v="2"/>
    <m/>
    <m/>
    <s v="Minas y Energía"/>
    <x v="15"/>
    <m/>
    <m/>
    <m/>
    <m/>
    <m/>
    <s v="NULL"/>
    <n v="0"/>
  </r>
  <r>
    <n v="2141"/>
    <x v="1"/>
    <x v="46"/>
    <s v="No aplica"/>
    <s v="XVI. Pacto por la descentralización: conectar territorios, gobiernos y poblaciones"/>
    <s v="B. Estimular tanto la productividad como la equidad, a través de la conectividad y los vínculos entre la ciudad y el campo"/>
    <n v="5743"/>
    <s v="Nuevos usuarios con servicio de energía eléctrica en municipios PDET"/>
    <x v="1"/>
    <m/>
    <m/>
    <s v="Minas y Energía"/>
    <x v="15"/>
    <m/>
    <m/>
    <m/>
    <m/>
    <m/>
    <n v="0.39901999999999999"/>
    <n v="0.38354999999999995"/>
  </r>
  <r>
    <n v="2142"/>
    <x v="1"/>
    <x v="46"/>
    <s v="No aplica"/>
    <s v="IX. Pacto por los recursos minero-energéticos para el crecimiento sostenible y la expansión de oportunidades"/>
    <s v="B. Seguridad energética para el desarrollo productivo"/>
    <n v="5744"/>
    <s v="Reservas probadas de gas"/>
    <x v="1"/>
    <m/>
    <m/>
    <s v="Minas y Energía"/>
    <x v="15"/>
    <m/>
    <m/>
    <m/>
    <m/>
    <m/>
    <n v="0.84211000000000003"/>
    <n v="0.84211000000000003"/>
  </r>
  <r>
    <n v="2143"/>
    <x v="1"/>
    <x v="46"/>
    <s v="No aplica"/>
    <s v="IX. Pacto por los recursos minero-energéticos para el crecimiento sostenible y la expansión de oportunidades"/>
    <s v="B. Seguridad energética para el desarrollo productivo"/>
    <n v="5745"/>
    <s v="Reservas probadas de crudo"/>
    <x v="1"/>
    <m/>
    <m/>
    <s v="Minas y Energía"/>
    <x v="15"/>
    <m/>
    <m/>
    <m/>
    <m/>
    <m/>
    <n v="1"/>
    <n v="1"/>
  </r>
  <r>
    <n v="2144"/>
    <x v="1"/>
    <x v="46"/>
    <s v="No aplica"/>
    <s v="IX. Pacto por los recursos minero-energéticos para el crecimiento sostenible y la expansión de oportunidades"/>
    <s v="B. Seguridad energética para el desarrollo productivo"/>
    <n v="5746"/>
    <s v="Producción promedio diaria de gas"/>
    <x v="2"/>
    <m/>
    <m/>
    <s v="Minas y Energía"/>
    <x v="15"/>
    <m/>
    <m/>
    <m/>
    <m/>
    <m/>
    <n v="1"/>
    <n v="1"/>
  </r>
  <r>
    <n v="2145"/>
    <x v="1"/>
    <x v="46"/>
    <s v="No aplica"/>
    <s v="IX. Pacto por los recursos minero-energéticos para el crecimiento sostenible y la expansión de oportunidades"/>
    <s v="B. Seguridad energética para el desarrollo productivo"/>
    <n v="5747"/>
    <s v="Sísmica 2D equivalente"/>
    <x v="2"/>
    <m/>
    <m/>
    <s v="Minas y Energía"/>
    <x v="15"/>
    <m/>
    <m/>
    <m/>
    <m/>
    <m/>
    <n v="0.11491"/>
    <n v="0.79930000000000012"/>
  </r>
  <r>
    <n v="2146"/>
    <x v="1"/>
    <x v="46"/>
    <s v="No aplica"/>
    <s v="IX. Pacto por los recursos minero-energéticos para el crecimiento sostenible y la expansión de oportunidades"/>
    <s v="B. Seguridad energética para el desarrollo productivo"/>
    <n v="5748"/>
    <s v="Contenido de azufre en gasolina"/>
    <x v="2"/>
    <m/>
    <m/>
    <s v="Minas y Energía"/>
    <x v="15"/>
    <m/>
    <m/>
    <m/>
    <m/>
    <m/>
    <n v="1"/>
    <n v="0.82"/>
  </r>
  <r>
    <n v="2147"/>
    <x v="1"/>
    <x v="46"/>
    <s v="No aplica"/>
    <s v="IX. Pacto por los recursos minero-energéticos para el crecimiento sostenible y la expansión de oportunidades"/>
    <s v="B. Seguridad energética para el desarrollo productivo"/>
    <n v="5749"/>
    <s v="Contenido de azufre en diésel"/>
    <x v="2"/>
    <m/>
    <m/>
    <s v="Minas y Energía"/>
    <x v="15"/>
    <m/>
    <m/>
    <m/>
    <m/>
    <m/>
    <n v="1"/>
    <n v="1"/>
  </r>
  <r>
    <n v="2148"/>
    <x v="1"/>
    <x v="46"/>
    <s v="No aplica"/>
    <s v="IX. Pacto por los recursos minero-energéticos para el crecimiento sostenible y la expansión de oportunidades"/>
    <s v="A. Desarrollo minero energético con responsabilidad ambiental y social"/>
    <n v="5750"/>
    <s v="Instrumentos de coordinación con autoridades municipales o distritales"/>
    <x v="0"/>
    <m/>
    <m/>
    <s v="Minas y Energía"/>
    <x v="15"/>
    <m/>
    <m/>
    <m/>
    <m/>
    <m/>
    <n v="0.73333000000000004"/>
    <n v="1"/>
  </r>
  <r>
    <n v="2149"/>
    <x v="1"/>
    <x v="46"/>
    <s v="No aplica"/>
    <s v="IX. Pacto por los recursos minero-energéticos para el crecimiento sostenible y la expansión de oportunidades"/>
    <s v="A. Desarrollo minero energético con responsabilidad ambiental y social"/>
    <n v="5751"/>
    <s v="Porcentaje del grado de cumplimiento de obligaciones mineras"/>
    <x v="2"/>
    <m/>
    <m/>
    <s v="Minas y Energía"/>
    <x v="15"/>
    <m/>
    <m/>
    <m/>
    <m/>
    <m/>
    <n v="1"/>
    <n v="0.98214000000000001"/>
  </r>
  <r>
    <n v="2150"/>
    <x v="1"/>
    <x v="46"/>
    <s v="No aplica"/>
    <s v="IX. Pacto por los recursos minero-energéticos para el crecimiento sostenible y la expansión de oportunidades"/>
    <s v="A. Desarrollo minero energético con responsabilidad ambiental y social"/>
    <n v="5752"/>
    <s v="Producción de carbón"/>
    <x v="2"/>
    <m/>
    <m/>
    <s v="Minas y Energía"/>
    <x v="15"/>
    <m/>
    <m/>
    <m/>
    <m/>
    <m/>
    <n v="0.22367999999999999"/>
    <n v="0.81980000000000008"/>
  </r>
  <r>
    <n v="2151"/>
    <x v="1"/>
    <x v="46"/>
    <s v="No aplica"/>
    <s v="IX. Pacto por los recursos minero-energéticos para el crecimiento sostenible y la expansión de oportunidades"/>
    <s v="A. Desarrollo minero energético con responsabilidad ambiental y social"/>
    <n v="5753"/>
    <s v="Producción de oro en títulos mineros"/>
    <x v="2"/>
    <m/>
    <m/>
    <s v="Minas y Energía"/>
    <x v="15"/>
    <m/>
    <m/>
    <m/>
    <m/>
    <m/>
    <n v="0.45380999999999999"/>
    <n v="1"/>
  </r>
  <r>
    <n v="2152"/>
    <x v="1"/>
    <x v="46"/>
    <s v="No aplica"/>
    <s v="IX. Pacto por los recursos minero-energéticos para el crecimiento sostenible y la expansión de oportunidades"/>
    <s v="A. Desarrollo minero energético con responsabilidad ambiental y social"/>
    <n v="5754"/>
    <s v="Distritos con evaluación integral del potencial metalogénico"/>
    <x v="0"/>
    <m/>
    <m/>
    <s v="Minas y Energía"/>
    <x v="15"/>
    <m/>
    <m/>
    <m/>
    <m/>
    <m/>
    <s v="NULL"/>
    <n v="0.16667000000000001"/>
  </r>
  <r>
    <n v="2153"/>
    <x v="1"/>
    <x v="46"/>
    <s v="No aplica"/>
    <s v="VII. Pacto por la transformación digital de Colombia: Gobierno, empresas y hogares conectados con la era del conocimiento."/>
    <s v="A. Colombia se conecta: masificación de la banda ancha e inclusión digital de todos los colombianos"/>
    <n v="5755"/>
    <s v="Porcentaje de hogares con conexión a Internet suscrita"/>
    <x v="1"/>
    <m/>
    <m/>
    <s v="Tecnologías de la Información y las Comunicaciones"/>
    <x v="18"/>
    <m/>
    <m/>
    <m/>
    <m/>
    <m/>
    <n v="0.87668999999999997"/>
    <n v="0.74143000000000003"/>
  </r>
  <r>
    <n v="2154"/>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58"/>
    <s v="Transacciones digitales realizadas"/>
    <x v="1"/>
    <m/>
    <m/>
    <s v="Tecnologías de la Información y las Comunicaciones"/>
    <x v="18"/>
    <m/>
    <m/>
    <m/>
    <m/>
    <m/>
    <n v="1"/>
    <n v="0.69513999999999998"/>
  </r>
  <r>
    <n v="2155"/>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59"/>
    <s v="Porcentaje de entidades del orden nacional y territorial que identifican y valoran los riesgos de seguridad digital"/>
    <x v="0"/>
    <m/>
    <m/>
    <s v="Tecnologías de la Información y las Comunicaciones"/>
    <x v="18"/>
    <m/>
    <m/>
    <m/>
    <m/>
    <m/>
    <n v="1"/>
    <n v="0.27277999999999997"/>
  </r>
  <r>
    <n v="2156"/>
    <x v="1"/>
    <x v="46"/>
    <s v="No aplica"/>
    <s v="VII. Pacto por la transformación digital de Colombia: Gobierno, empresas y hogares conectados con la era del conocimiento."/>
    <s v="A. Colombia se conecta: masificación de la banda ancha e inclusión digital de todos los colombianos"/>
    <n v="5760"/>
    <s v="Porcentaje de cabeceras municipales de municipios PDET conectadas a Internet de alta velocidad"/>
    <x v="2"/>
    <m/>
    <m/>
    <s v="Tecnologías de la Información y las Comunicaciones"/>
    <x v="18"/>
    <m/>
    <m/>
    <m/>
    <m/>
    <m/>
    <n v="1"/>
    <n v="1"/>
  </r>
  <r>
    <n v="2157"/>
    <x v="1"/>
    <x v="46"/>
    <s v="No aplica"/>
    <s v="VII. Pacto por la transformación digital de Colombia: Gobierno, empresas y hogares conectados con la era del conocimiento."/>
    <s v="A. Colombia se conecta: masificación de la banda ancha e inclusión digital de todos los colombianos"/>
    <n v="5761"/>
    <s v="Personas con discapacidad capacitadas en TIC"/>
    <x v="1"/>
    <m/>
    <m/>
    <s v="Tecnologías de la Información y las Comunicaciones"/>
    <x v="18"/>
    <m/>
    <m/>
    <m/>
    <m/>
    <m/>
    <n v="0"/>
    <n v="0.2248"/>
  </r>
  <r>
    <n v="2158"/>
    <x v="1"/>
    <x v="46"/>
    <s v="No aplica"/>
    <s v="VII. Pacto por la transformación digital de Colombia: Gobierno, empresas y hogares conectados con la era del conocimiento."/>
    <s v="A. Colombia se conecta: masificación de la banda ancha e inclusión digital de todos los colombianos"/>
    <n v="5762"/>
    <s v="Conexiones a Internet con más de 10 Mbps de descarga en funcionamiento"/>
    <x v="2"/>
    <m/>
    <m/>
    <s v="Tecnologías de la Información y las Comunicaciones"/>
    <x v="18"/>
    <m/>
    <m/>
    <m/>
    <m/>
    <m/>
    <n v="1"/>
    <n v="0.77122000000000002"/>
  </r>
  <r>
    <n v="2159"/>
    <x v="1"/>
    <x v="46"/>
    <s v="No aplica"/>
    <s v="VII. Pacto por la transformación digital de Colombia: Gobierno, empresas y hogares conectados con la era del conocimiento."/>
    <s v="A. Colombia se conecta: masificación de la banda ancha e inclusión digital de todos los colombianos"/>
    <n v="5763"/>
    <s v="Conexiones a Internet móvil 4G suscritas"/>
    <x v="2"/>
    <m/>
    <m/>
    <s v="Tecnologías de la Información y las Comunicaciones"/>
    <x v="18"/>
    <m/>
    <m/>
    <m/>
    <m/>
    <m/>
    <n v="1"/>
    <n v="0.78910999999999998"/>
  </r>
  <r>
    <n v="2160"/>
    <x v="1"/>
    <x v="46"/>
    <s v="No aplica"/>
    <s v="XI. Pacto por la Construcción de Paz: Cultura de la legalidad, convivencia, estabilización y víctimas"/>
    <s v="A. Acciones efectivas para la política de estabilización: intervención coordinada en zonas estratégicas con seguridad, justicia y equidad"/>
    <n v="5764"/>
    <s v="Porcentaje de cabeceras municipales de municipios PDET conectadas a Internet de alta velocidad"/>
    <x v="2"/>
    <m/>
    <m/>
    <s v="Tecnologías de la Información y las Comunicaciones"/>
    <x v="18"/>
    <m/>
    <m/>
    <m/>
    <m/>
    <m/>
    <n v="1"/>
    <n v="1"/>
  </r>
  <r>
    <n v="2161"/>
    <x v="1"/>
    <x v="46"/>
    <s v="No aplica"/>
    <s v="II. Pacto por el emprendimiento, la formalización y la productividad: una economía dinámica, incluyente y sostenible que potencie todos nuestros talentos"/>
    <s v="B. Transformación empresarial: desarrollo productivo, innovación y adopción tecnológica para la productividad"/>
    <n v="5766"/>
    <s v="Personas capacitadas en programas de tecnologías de la información y generación de nuevos negocios"/>
    <x v="1"/>
    <m/>
    <m/>
    <s v="Tecnologías de la Información y las Comunicaciones"/>
    <x v="18"/>
    <m/>
    <m/>
    <m/>
    <m/>
    <m/>
    <n v="1"/>
    <n v="0.69111999999999996"/>
  </r>
  <r>
    <n v="2162"/>
    <x v="1"/>
    <x v="46"/>
    <s v="No aplica"/>
    <s v="VII. Pacto por la transformación digital de Colombia: Gobierno, empresas y hogares conectados con la era del conocimiento."/>
    <s v="A. Colombia se conecta: masificación de la banda ancha e inclusión digital de todos los colombianos"/>
    <n v="5767"/>
    <s v="Contenidos en plataforma RTVC PLAY en funcionamiento"/>
    <x v="1"/>
    <m/>
    <m/>
    <s v="Tecnologías de la Información y las Comunicaciones"/>
    <x v="18"/>
    <m/>
    <m/>
    <m/>
    <m/>
    <m/>
    <n v="1"/>
    <n v="0.23882999999999999"/>
  </r>
  <r>
    <n v="2163"/>
    <x v="1"/>
    <x v="46"/>
    <s v="No aplica"/>
    <s v="VII. Pacto por la transformación digital de Colombia: Gobierno, empresas y hogares conectados con la era del conocimiento."/>
    <s v="A. Colombia se conecta: masificación de la banda ancha e inclusión digital de todos los colombianos"/>
    <n v="5768"/>
    <s v="Formaciones en uso seguro y responsable de las TIC"/>
    <x v="1"/>
    <m/>
    <m/>
    <s v="Tecnologías de la Información y las Comunicaciones"/>
    <x v="18"/>
    <m/>
    <m/>
    <m/>
    <m/>
    <m/>
    <n v="0.45759"/>
    <n v="0.22261"/>
  </r>
  <r>
    <n v="2164"/>
    <x v="1"/>
    <x v="46"/>
    <s v="No aplica"/>
    <s v="VII. Pacto por la transformación digital de Colombia: Gobierno, empresas y hogares conectados con la era del conocimiento."/>
    <s v="A. Colombia se conecta: masificación de la banda ancha e inclusión digital de todos los colombianos"/>
    <n v="5769"/>
    <s v="Formaciones en competencias digitales"/>
    <x v="1"/>
    <m/>
    <m/>
    <s v="Tecnologías de la Información y las Comunicaciones"/>
    <x v="18"/>
    <m/>
    <m/>
    <m/>
    <m/>
    <m/>
    <n v="0"/>
    <n v="0.21329999999999999"/>
  </r>
  <r>
    <n v="2165"/>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70"/>
    <s v="Trámites de alto impacto ciudadano transformados digitalmente"/>
    <x v="0"/>
    <m/>
    <m/>
    <s v="Tecnologías de la Información y las Comunicaciones"/>
    <x v="18"/>
    <m/>
    <m/>
    <m/>
    <m/>
    <m/>
    <n v="0.28571000000000002"/>
    <n v="5.8819999999999997E-2"/>
  </r>
  <r>
    <n v="2166"/>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71"/>
    <s v="Usuarios únicos del Modelo de Servicios Ciudadanos Digitales"/>
    <x v="1"/>
    <m/>
    <m/>
    <s v="Tecnologías de la Información y las Comunicaciones"/>
    <x v="18"/>
    <m/>
    <m/>
    <m/>
    <m/>
    <m/>
    <n v="0"/>
    <n v="0"/>
  </r>
  <r>
    <n v="2167"/>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72"/>
    <s v="Porcentaje de entidades del orden nacional con proyectos de uso de datos abiertos desarrollados"/>
    <x v="0"/>
    <m/>
    <m/>
    <s v="Tecnologías de la Información y las Comunicaciones"/>
    <x v="18"/>
    <m/>
    <m/>
    <m/>
    <m/>
    <m/>
    <n v="1"/>
    <n v="0.14634"/>
  </r>
  <r>
    <n v="2168"/>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73"/>
    <s v="Porcentaje de entidades del orden nacional utilizando software público o cívico disponible en código abierto"/>
    <x v="0"/>
    <m/>
    <m/>
    <s v="Tecnologías de la Información y las Comunicaciones"/>
    <x v="18"/>
    <m/>
    <m/>
    <m/>
    <m/>
    <m/>
    <n v="1"/>
    <n v="0.16949000000000003"/>
  </r>
  <r>
    <n v="2169"/>
    <x v="1"/>
    <x v="46"/>
    <s v="No aplica"/>
    <s v="VII. Pacto por la transformación digital de Colombia: Gobierno, empresas y hogares conectados con la era del conocimiento."/>
    <s v="B. Hacia una sociedad digital e industria 4.0: por una relación más eficiente, efectiva y transparente entre mercados, ciudadanos y Estado"/>
    <n v="5774"/>
    <s v="Porcentaje de entidades públicas que utilizan habilitador de Arquitectura de Gobierno Digital"/>
    <x v="0"/>
    <m/>
    <m/>
    <s v="Tecnologías de la Información y las Comunicaciones"/>
    <x v="18"/>
    <m/>
    <m/>
    <m/>
    <m/>
    <m/>
    <n v="1"/>
    <n v="0.5"/>
  </r>
  <r>
    <n v="2170"/>
    <x v="1"/>
    <x v="46"/>
    <s v="No aplica"/>
    <s v="XIV. Pacto de equidad para las mujeres"/>
    <s v="B. Educación y empoderamiento económico para la eliminación de brechas de género en el mundo del trabajo"/>
    <n v="5775"/>
    <s v="Mujeres formadas en el uso y apropiación de las TIC"/>
    <x v="1"/>
    <m/>
    <m/>
    <s v="Tecnologías de la Información y las Comunicaciones"/>
    <x v="18"/>
    <m/>
    <m/>
    <m/>
    <m/>
    <m/>
    <n v="0"/>
    <n v="0.25"/>
  </r>
  <r>
    <n v="2171"/>
    <x v="1"/>
    <x v="46"/>
    <s v="No aplica"/>
    <s v="XII. Pacto por la equidad de oportunidades para grupos étnicos: indígenas, negros, afrocolombianos, raizales, palenqueros y Rrom"/>
    <s v="C. Capítulo de Rrom"/>
    <n v="5776"/>
    <s v="Encuentro realizado"/>
    <x v="1"/>
    <m/>
    <m/>
    <s v="Tecnologías de la Información y las Comunicaciones"/>
    <x v="18"/>
    <m/>
    <m/>
    <m/>
    <m/>
    <m/>
    <n v="1"/>
    <n v="0.25"/>
  </r>
  <r>
    <n v="2172"/>
    <x v="1"/>
    <x v="46"/>
    <s v="No aplica"/>
    <s v="VI. Pacto por el transporte y la logística para la competitividad y la integración regional"/>
    <s v="A. Gobernanza e institucionalidad moderna para el transporte y la logística eficientes y seguros"/>
    <n v="5777"/>
    <s v="Fallecidos por siniestros viales"/>
    <x v="1"/>
    <m/>
    <m/>
    <s v="Transporte"/>
    <x v="3"/>
    <m/>
    <m/>
    <m/>
    <m/>
    <m/>
    <n v="0"/>
    <n v="0"/>
  </r>
  <r>
    <n v="2173"/>
    <x v="1"/>
    <x v="46"/>
    <s v="No aplica"/>
    <s v="VI. Pacto por el transporte y la logística para la competitividad y la integración regional"/>
    <s v="A. Gobernanza e institucionalidad moderna para el transporte y la logística eficientes y seguros"/>
    <n v="5778"/>
    <s v="Personas lesionadas con incapacidades permanentes por siniestros viales"/>
    <x v="1"/>
    <m/>
    <m/>
    <s v="Transporte"/>
    <x v="3"/>
    <m/>
    <m/>
    <m/>
    <m/>
    <m/>
    <n v="1"/>
    <n v="0.40353"/>
  </r>
  <r>
    <n v="2174"/>
    <x v="1"/>
    <x v="46"/>
    <s v="No aplica"/>
    <s v="IV. Pacto por la sostenibilidad: producir conservando y conservar produciendo"/>
    <s v="A. Sectores comprometidos con la sostenibilidad y la mitigación del cambio climático"/>
    <n v="5779"/>
    <s v="Vehículos eléctricos registrados en el RUNT"/>
    <x v="2"/>
    <m/>
    <m/>
    <s v="Transporte"/>
    <x v="3"/>
    <m/>
    <m/>
    <m/>
    <m/>
    <m/>
    <n v="1"/>
    <n v="0.35843000000000003"/>
  </r>
  <r>
    <n v="2175"/>
    <x v="1"/>
    <x v="46"/>
    <s v="No aplica"/>
    <s v="VI. Pacto por el transporte y la logística para la competitividad y la integración regional"/>
    <s v="B. Movilidad urbano-regional sostenible para la equidad, la competitividad y la calidad de vida"/>
    <n v="5780"/>
    <s v="Promedio de viajes día hábil en sistemas de transporte público cofinanciados por la Nación"/>
    <x v="0"/>
    <m/>
    <m/>
    <s v="Transporte"/>
    <x v="3"/>
    <m/>
    <m/>
    <m/>
    <m/>
    <m/>
    <n v="0.51460000000000006"/>
    <n v="1"/>
  </r>
  <r>
    <n v="2176"/>
    <x v="1"/>
    <x v="46"/>
    <s v="No aplica"/>
    <s v="VI. Pacto por el transporte y la logística para la competitividad y la integración regional"/>
    <s v="C. Corredores estratégicos intermodales: red de transporte nacional, nodos logísticos y eficiencia modal"/>
    <n v="5781"/>
    <s v="Edad promedio del parque automotor de carga de la flota de vehículos con peso bruto superior a 10,5 toneladas"/>
    <x v="2"/>
    <m/>
    <m/>
    <s v="Transporte"/>
    <x v="3"/>
    <m/>
    <m/>
    <m/>
    <m/>
    <m/>
    <n v="0.47499999999999998"/>
    <n v="0.31667000000000001"/>
  </r>
  <r>
    <n v="2177"/>
    <x v="1"/>
    <x v="46"/>
    <s v="No aplica"/>
    <s v="VI. Pacto por el transporte y la logística para la competitividad y la integración regional"/>
    <s v="C. Corredores estratégicos intermodales: red de transporte nacional, nodos logísticos y eficiencia modal"/>
    <n v="5782"/>
    <s v="Carga transportada en el modo fluvial"/>
    <x v="2"/>
    <m/>
    <m/>
    <s v="Transporte"/>
    <x v="3"/>
    <m/>
    <m/>
    <m/>
    <m/>
    <m/>
    <n v="0.38783000000000001"/>
    <n v="0.62268000000000001"/>
  </r>
  <r>
    <n v="2178"/>
    <x v="1"/>
    <x v="46"/>
    <s v="No aplica"/>
    <s v="VI. Pacto por el transporte y la logística para la competitividad y la integración regional"/>
    <s v="C. Corredores estratégicos intermodales: red de transporte nacional, nodos logísticos y eficiencia modal"/>
    <n v="5783"/>
    <s v="Vía férrea con operación comercial"/>
    <x v="2"/>
    <m/>
    <m/>
    <s v="Transporte"/>
    <x v="3"/>
    <m/>
    <m/>
    <m/>
    <m/>
    <m/>
    <n v="1"/>
    <n v="1"/>
  </r>
  <r>
    <n v="2179"/>
    <x v="1"/>
    <x v="46"/>
    <s v="No aplica"/>
    <s v="VI. Pacto por el transporte y la logística para la competitividad y la integración regional"/>
    <s v="C. Corredores estratégicos intermodales: red de transporte nacional, nodos logísticos y eficiencia modal"/>
    <n v="5784"/>
    <s v="Embarcaciones registradas en el modo fluvial"/>
    <x v="2"/>
    <m/>
    <m/>
    <s v="Transporte"/>
    <x v="3"/>
    <m/>
    <m/>
    <m/>
    <m/>
    <m/>
    <n v="1"/>
    <n v="0.89024000000000003"/>
  </r>
  <r>
    <n v="2180"/>
    <x v="1"/>
    <x v="46"/>
    <s v="No aplica"/>
    <s v="VI. Pacto por el transporte y la logística para la competitividad y la integración regional"/>
    <s v="C. Corredores estratégicos intermodales: red de transporte nacional, nodos logísticos y eficiencia modal"/>
    <n v="5785"/>
    <s v="Acuerdos celebrados en materia aerocomercial con otros países (o Estados)"/>
    <x v="0"/>
    <m/>
    <m/>
    <s v="Transporte"/>
    <x v="3"/>
    <m/>
    <m/>
    <m/>
    <m/>
    <m/>
    <n v="1"/>
    <n v="0.79310000000000003"/>
  </r>
  <r>
    <n v="2181"/>
    <x v="1"/>
    <x v="46"/>
    <s v="No aplica"/>
    <s v="VI. Pacto por el transporte y la logística para la competitividad y la integración regional"/>
    <s v="C. Corredores estratégicos intermodales: red de transporte nacional, nodos logísticos y eficiencia modal"/>
    <n v="5786"/>
    <s v="Aeropuertos internacionales certificados"/>
    <x v="0"/>
    <m/>
    <m/>
    <s v="Transporte"/>
    <x v="3"/>
    <m/>
    <m/>
    <m/>
    <m/>
    <m/>
    <n v="0.5"/>
    <n v="0.25"/>
  </r>
  <r>
    <n v="2182"/>
    <x v="1"/>
    <x v="46"/>
    <s v="No aplica"/>
    <s v="VI. Pacto por el transporte y la logística para la competitividad y la integración regional"/>
    <s v="D. Innovación financiera y movilización de nuevas fuentes de pago"/>
    <n v="5787"/>
    <s v="Proyectos adjudicados bajo esquema de asociación público privada"/>
    <x v="2"/>
    <m/>
    <m/>
    <s v="Transporte"/>
    <x v="3"/>
    <m/>
    <m/>
    <m/>
    <m/>
    <m/>
    <n v="0"/>
    <n v="0"/>
  </r>
  <r>
    <n v="2183"/>
    <x v="1"/>
    <x v="46"/>
    <s v="No aplica"/>
    <s v="XVIII. Pacto Región Caribe: Una transformación para la igualdad de oportunidades y la equidad"/>
    <s v="Transversal"/>
    <n v="5788"/>
    <s v="Vía férrea con operación comercial (Caribe)"/>
    <x v="2"/>
    <m/>
    <m/>
    <s v="Transporte"/>
    <x v="3"/>
    <m/>
    <m/>
    <m/>
    <m/>
    <m/>
    <n v="1"/>
    <n v="1"/>
  </r>
  <r>
    <n v="2184"/>
    <x v="1"/>
    <x v="46"/>
    <s v="No aplica"/>
    <s v="XXII. Pacto Región Amazonía: Desarrollo sostenible por una Amazonia viva"/>
    <s v="Transversal"/>
    <n v="5789"/>
    <s v="Muelles Fluviales construidos, mejorados y mantenidos (Amazonía)"/>
    <x v="2"/>
    <m/>
    <m/>
    <s v="Transporte"/>
    <x v="3"/>
    <m/>
    <m/>
    <m/>
    <m/>
    <m/>
    <n v="0.33332999999999996"/>
    <n v="0.25"/>
  </r>
  <r>
    <n v="2185"/>
    <x v="1"/>
    <x v="46"/>
    <s v="No aplica"/>
    <s v="VI. Pacto por el transporte y la logística para la competitividad y la integración regional"/>
    <s v="C. Corredores estratégicos intermodales: red de transporte nacional, nodos logísticos y eficiencia modal"/>
    <n v="5790"/>
    <s v="Muelles fluviales construidos, mejorados y mantenidos"/>
    <x v="2"/>
    <m/>
    <m/>
    <s v="Transporte"/>
    <x v="3"/>
    <m/>
    <m/>
    <m/>
    <m/>
    <m/>
    <n v="0.83333000000000002"/>
    <n v="0.55555999999999994"/>
  </r>
  <r>
    <n v="2186"/>
    <x v="1"/>
    <x v="46"/>
    <s v="No aplica"/>
    <s v="XXV. Pacto Región Océanos: Colombia, potencia bioceánica"/>
    <s v="Transversal"/>
    <n v="5791"/>
    <s v="Accesos marítimos mejorados, construidos y profundizados (Océanos)"/>
    <x v="2"/>
    <m/>
    <m/>
    <s v="Transporte"/>
    <x v="3"/>
    <m/>
    <m/>
    <m/>
    <m/>
    <m/>
    <n v="1"/>
    <n v="0.5"/>
  </r>
  <r>
    <n v="2187"/>
    <x v="1"/>
    <x v="46"/>
    <s v="No aplica"/>
    <s v="VI. Pacto por el transporte y la logística para la competitividad y la integración regional"/>
    <s v="C. Corredores estratégicos intermodales: red de transporte nacional, nodos logísticos y eficiencia modal"/>
    <n v="5792"/>
    <s v="Accesos marítimos mejorados, construidos y profundizados"/>
    <x v="2"/>
    <m/>
    <m/>
    <s v="Transporte"/>
    <x v="3"/>
    <m/>
    <m/>
    <m/>
    <m/>
    <m/>
    <n v="1"/>
    <n v="0.5"/>
  </r>
  <r>
    <n v="2188"/>
    <x v="1"/>
    <x v="46"/>
    <s v="No aplica"/>
    <s v="VI. Pacto por el transporte y la logística para la competitividad y la integración regional"/>
    <s v="C. Corredores estratégicos intermodales: red de transporte nacional, nodos logísticos y eficiencia modal"/>
    <n v="5793"/>
    <s v="Vía primaria no concesionada con mantenimiento y rehabilitación"/>
    <x v="2"/>
    <m/>
    <m/>
    <s v="Transporte"/>
    <x v="3"/>
    <m/>
    <m/>
    <m/>
    <m/>
    <m/>
    <n v="1"/>
    <n v="1"/>
  </r>
  <r>
    <n v="2189"/>
    <x v="1"/>
    <x v="46"/>
    <s v="No aplica"/>
    <s v="VI. Pacto por el transporte y la logística para la competitividad y la integración regional"/>
    <s v="C. Corredores estratégicos intermodales: red de transporte nacional, nodos logísticos y eficiencia modal"/>
    <n v="5794"/>
    <s v="Vía primaria no concesionada mejorada"/>
    <x v="2"/>
    <m/>
    <m/>
    <s v="Transporte"/>
    <x v="3"/>
    <m/>
    <m/>
    <m/>
    <m/>
    <m/>
    <n v="1"/>
    <n v="0.56921999999999995"/>
  </r>
  <r>
    <n v="2190"/>
    <x v="1"/>
    <x v="46"/>
    <s v="No aplica"/>
    <s v="VI. Pacto por el transporte y la logística para la competitividad y la integración regional"/>
    <s v="C. Corredores estratégicos intermodales: red de transporte nacional, nodos logísticos y eficiencia modal"/>
    <n v="5795"/>
    <s v="Vía primaria construida bajo esquema concesión Programa 4G"/>
    <x v="2"/>
    <m/>
    <m/>
    <s v="Transporte"/>
    <x v="3"/>
    <m/>
    <m/>
    <m/>
    <m/>
    <m/>
    <n v="0.61887000000000003"/>
    <n v="0.30218"/>
  </r>
  <r>
    <n v="2191"/>
    <x v="1"/>
    <x v="46"/>
    <s v="No aplica"/>
    <s v="VI. Pacto por el transporte y la logística para la competitividad y la integración regional"/>
    <s v="C. Corredores estratégicos intermodales: red de transporte nacional, nodos logísticos y eficiencia modal"/>
    <n v="5796"/>
    <s v="Vía primaria rehabilitada bajo esquema concesión Programa 4G"/>
    <x v="2"/>
    <m/>
    <m/>
    <s v="Transporte"/>
    <x v="3"/>
    <m/>
    <m/>
    <m/>
    <m/>
    <m/>
    <n v="0.78486999999999996"/>
    <n v="0.54059000000000001"/>
  </r>
  <r>
    <n v="2192"/>
    <x v="1"/>
    <x v="46"/>
    <s v="No aplica"/>
    <s v="VI. Pacto por el transporte y la logística para la competitividad y la integración regional"/>
    <s v="C. Corredores estratégicos intermodales: red de transporte nacional, nodos logísticos y eficiencia modal"/>
    <n v="5797"/>
    <s v="Proyectos en etapa de operación y mantenimiento del Programa 4G"/>
    <x v="2"/>
    <m/>
    <m/>
    <s v="Transporte"/>
    <x v="3"/>
    <m/>
    <m/>
    <m/>
    <m/>
    <m/>
    <n v="0"/>
    <n v="0"/>
  </r>
  <r>
    <n v="2193"/>
    <x v="1"/>
    <x v="46"/>
    <s v="No aplica"/>
    <s v="XX. Pacto Región Central: Centro de innovación y nodo logístico de integración productiva nacional e internacional"/>
    <s v="Transversal"/>
    <n v="5798"/>
    <s v="Vía primaria rehabilitada bajo esquema concesión Programa 4G (Central)"/>
    <x v="2"/>
    <m/>
    <m/>
    <s v="Transporte"/>
    <x v="3"/>
    <m/>
    <m/>
    <m/>
    <m/>
    <m/>
    <n v="0.59023000000000003"/>
    <n v="0.47539000000000003"/>
  </r>
  <r>
    <n v="2194"/>
    <x v="1"/>
    <x v="46"/>
    <s v="No aplica"/>
    <s v="XVI. Pacto por la descentralización: conectar territorios, gobiernos y poblaciones"/>
    <s v="B. Estimular tanto la productividad como la equidad, a través de la conectividad y los vínculos entre la ciudad y el campo"/>
    <n v="5800"/>
    <s v="Vía terciaria mejorada y construida"/>
    <x v="2"/>
    <m/>
    <m/>
    <s v="Transporte"/>
    <x v="3"/>
    <m/>
    <m/>
    <m/>
    <m/>
    <m/>
    <n v="1"/>
    <n v="0.52810000000000001"/>
  </r>
  <r>
    <n v="2195"/>
    <x v="1"/>
    <x v="46"/>
    <s v="No aplica"/>
    <s v="XVI. Pacto por la descentralización: conectar territorios, gobiernos y poblaciones"/>
    <s v="B. Estimular tanto la productividad como la equidad, a través de la conectividad y los vínculos entre la ciudad y el campo"/>
    <n v="5801"/>
    <s v="Vía terciaria con mantenimiento"/>
    <x v="2"/>
    <m/>
    <m/>
    <s v="Transporte"/>
    <x v="3"/>
    <m/>
    <m/>
    <m/>
    <m/>
    <m/>
    <n v="3.15E-3"/>
    <n v="1.0499999999999999E-3"/>
  </r>
  <r>
    <n v="2196"/>
    <x v="1"/>
    <x v="46"/>
    <s v="No aplica"/>
    <s v="XVII. Pacto Región Pacífico: Diversidad para la equidad, la convivencia pacífica y el desarrollo sostenible"/>
    <s v="Transversal"/>
    <n v="5802"/>
    <s v="Aeropuertos no concesionados mejorados integralmente en su infraestructura física (Pacífico)"/>
    <x v="2"/>
    <m/>
    <m/>
    <s v="Transporte"/>
    <x v="3"/>
    <m/>
    <m/>
    <m/>
    <m/>
    <m/>
    <n v="0.5"/>
    <n v="0.25"/>
  </r>
  <r>
    <n v="2197"/>
    <x v="1"/>
    <x v="46"/>
    <s v="No aplica"/>
    <s v="VI. Pacto por el transporte y la logística para la competitividad y la integración regional"/>
    <s v="C. Corredores estratégicos intermodales: red de transporte nacional, nodos logísticos y eficiencia modal"/>
    <n v="5803"/>
    <s v="Aeropuertos no concesionados mejorados en su infraestructura física"/>
    <x v="2"/>
    <m/>
    <m/>
    <s v="Transporte"/>
    <x v="3"/>
    <m/>
    <m/>
    <m/>
    <m/>
    <m/>
    <n v="0.75"/>
    <n v="0.3"/>
  </r>
  <r>
    <n v="2198"/>
    <x v="1"/>
    <x v="46"/>
    <s v="No aplica"/>
    <s v="VI. Pacto por el transporte y la logística para la competitividad y la integración regional"/>
    <s v="C. Corredores estratégicos intermodales: red de transporte nacional, nodos logísticos y eficiencia modal"/>
    <n v="5804"/>
    <s v="Aeropuertos concesionados con obras de modernización"/>
    <x v="2"/>
    <m/>
    <m/>
    <s v="Transporte"/>
    <x v="3"/>
    <m/>
    <m/>
    <m/>
    <m/>
    <m/>
    <n v="0.57142999999999999"/>
    <n v="0.33332999999999996"/>
  </r>
  <r>
    <n v="2199"/>
    <x v="1"/>
    <x v="46"/>
    <s v="No aplica"/>
    <s v="XXIII. Pacto Eje Cafetero y Antioquia: Conectar para la competitividad y el desarrollo logístico sostenible"/>
    <s v="Transversal"/>
    <n v="5805"/>
    <s v="Aeropuertos no concesionados mejorados en su infraestructura física (Eje Cafetero y Antioquia)"/>
    <x v="2"/>
    <m/>
    <m/>
    <s v="Transporte"/>
    <x v="3"/>
    <m/>
    <m/>
    <m/>
    <m/>
    <m/>
    <n v="0"/>
    <n v="0"/>
  </r>
  <r>
    <n v="2200"/>
    <x v="1"/>
    <x v="46"/>
    <s v="No aplica"/>
    <s v="XXIV. Pacto Región Llanos - Orinoquia: Conectar y potenciar la despensa sostenible de la región con el país y el mundo"/>
    <s v="Transversal"/>
    <n v="5806"/>
    <s v="Aeropuertos no concesionados mejorados integralmente en su infraestructura física (Orinoquía)"/>
    <x v="2"/>
    <m/>
    <m/>
    <s v="Transporte"/>
    <x v="3"/>
    <m/>
    <m/>
    <m/>
    <m/>
    <m/>
    <s v="NULL"/>
    <n v="0"/>
  </r>
  <r>
    <n v="2201"/>
    <x v="1"/>
    <x v="46"/>
    <s v="No aplica"/>
    <s v="VI. Pacto por el transporte y la logística para la competitividad y la integración regional"/>
    <s v="B. Movilidad urbano-regional sostenible para la equidad, la competitividad y la calidad de vida"/>
    <n v="5807"/>
    <s v="Ciclorred construida en sistemas de transporte cofinanciados por la Nación."/>
    <x v="0"/>
    <m/>
    <m/>
    <s v="Transporte"/>
    <x v="3"/>
    <m/>
    <m/>
    <m/>
    <m/>
    <m/>
    <n v="0.75186999999999993"/>
    <n v="0.48137999999999997"/>
  </r>
  <r>
    <n v="2202"/>
    <x v="1"/>
    <x v="46"/>
    <s v="No aplica"/>
    <s v="VI. Pacto por el transporte y la logística para la competitividad y la integración regional"/>
    <s v="B. Movilidad urbano-regional sostenible para la equidad, la competitividad y la calidad de vida"/>
    <n v="5808"/>
    <s v="Infraestructura vial intervenida de los sistemas de transporte público urbano cofinanciados por la Nación"/>
    <x v="0"/>
    <m/>
    <m/>
    <s v="Transporte"/>
    <x v="3"/>
    <m/>
    <m/>
    <m/>
    <m/>
    <m/>
    <n v="0.91159999999999997"/>
    <n v="0.63027999999999995"/>
  </r>
  <r>
    <n v="2203"/>
    <x v="1"/>
    <x v="46"/>
    <s v="No aplica"/>
    <s v="XII. Pacto por la equidad de oportunidades para grupos étnicos: indígenas, negros, afrocolombianos, raizales, palenqueros y Rrom"/>
    <s v="C. Capítulo de Rrom"/>
    <n v="5809"/>
    <s v="Política Pública para la Equidad de la Mujer formulada"/>
    <x v="1"/>
    <m/>
    <m/>
    <s v="Presidencia de la República"/>
    <x v="10"/>
    <m/>
    <m/>
    <m/>
    <m/>
    <m/>
    <s v="NULL"/>
    <n v="0"/>
  </r>
  <r>
    <n v="2204"/>
    <x v="1"/>
    <x v="46"/>
    <s v="No aplica"/>
    <s v="XV. Pacto por una gestión pública efectiva"/>
    <s v="A. Transformación de la Administración pública"/>
    <n v="5810"/>
    <s v="Índice de Desempeño institucional nacional"/>
    <x v="0"/>
    <m/>
    <m/>
    <s v="Función Pública"/>
    <x v="20"/>
    <m/>
    <m/>
    <m/>
    <m/>
    <m/>
    <n v="1"/>
    <n v="0.48"/>
  </r>
  <r>
    <n v="2205"/>
    <x v="1"/>
    <x v="46"/>
    <s v="No aplica"/>
    <s v="XV. Pacto por una gestión pública efectiva"/>
    <s v="A. Transformación de la Administración pública"/>
    <n v="5811"/>
    <s v="Índice de Desempeño institucional territorial"/>
    <x v="0"/>
    <m/>
    <m/>
    <s v="Función Pública"/>
    <x v="20"/>
    <m/>
    <m/>
    <m/>
    <m/>
    <m/>
    <n v="1"/>
    <n v="0.52"/>
  </r>
  <r>
    <n v="2206"/>
    <x v="1"/>
    <x v="46"/>
    <s v="No aplica"/>
    <s v="II. Pacto por el emprendimiento, la formalización y la productividad: una economía dinámica, incluyente y sostenible que potencie todos nuestros talentos"/>
    <s v="D. Estado simple: menos trámites, regulación clara y más competencia"/>
    <n v="5812"/>
    <s v="Acciones de racionalización de trámites de alto impacto"/>
    <x v="2"/>
    <m/>
    <m/>
    <s v="Función Pública"/>
    <x v="20"/>
    <m/>
    <m/>
    <m/>
    <m/>
    <m/>
    <n v="0.55249999999999999"/>
    <n v="0.82374999999999998"/>
  </r>
  <r>
    <n v="2207"/>
    <x v="1"/>
    <x v="46"/>
    <s v="No aplica"/>
    <s v="XIV. Pacto de equidad para las mujeres"/>
    <s v="D. Participación de las mujeres en escenarios de poder y toma de decisiones"/>
    <n v="5813"/>
    <s v="Porcentaje de mujeres en cargos directivos del Estado Colombiano"/>
    <x v="1"/>
    <m/>
    <m/>
    <s v="Función Pública"/>
    <x v="20"/>
    <m/>
    <m/>
    <m/>
    <m/>
    <m/>
    <n v="1"/>
    <n v="0.89400000000000002"/>
  </r>
  <r>
    <n v="2208"/>
    <x v="1"/>
    <x v="46"/>
    <s v="No aplica"/>
    <s v="V. Pacto por la Ciencia, la Tecnología y la Innovación: un sistema para construir el conocimiento de la Colombia del futuro"/>
    <s v="D. Innovación pública para un país más moderno"/>
    <n v="5814"/>
    <s v="Servidores públicos en el orden nacional y territorial capacitados en Innovación Pública"/>
    <x v="0"/>
    <m/>
    <m/>
    <s v="Función Pública"/>
    <x v="20"/>
    <m/>
    <m/>
    <m/>
    <m/>
    <m/>
    <n v="0.18847000000000003"/>
    <n v="7.7590000000000006E-2"/>
  </r>
  <r>
    <n v="2209"/>
    <x v="1"/>
    <x v="46"/>
    <s v="No aplica"/>
    <s v="I. Pacto por la legalidad: seguridad efectiva y justicia transparente para que todos vivamos con libertad y en democracia"/>
    <s v="C. Alianza contra la corrupción: tolerancia cero con los corruptos"/>
    <n v="5815"/>
    <s v="Porcentaje de gerentes públicos del Gobierno Nacional capacitados en integridad, transparencia y herramientas de prevención de corrupción"/>
    <x v="0"/>
    <m/>
    <m/>
    <s v="Función Pública"/>
    <x v="20"/>
    <m/>
    <m/>
    <m/>
    <m/>
    <m/>
    <n v="1"/>
    <n v="0.38571"/>
  </r>
  <r>
    <n v="2210"/>
    <x v="1"/>
    <x v="46"/>
    <s v="No aplica"/>
    <s v="I. Pacto por la legalidad: seguridad efectiva y justicia transparente para que todos vivamos con libertad y en democracia"/>
    <s v="C. Alianza contra la corrupción: tolerancia cero con los corruptos"/>
    <n v="5816"/>
    <s v="Porcentaje de otros servidores públicos y contratistas del Estado capacitados en integridad, transparencia y herramientas de prevención de corrupción"/>
    <x v="0"/>
    <m/>
    <m/>
    <s v="Función Pública"/>
    <x v="20"/>
    <m/>
    <m/>
    <m/>
    <m/>
    <m/>
    <n v="1"/>
    <n v="0.48332999999999998"/>
  </r>
  <r>
    <n v="2211"/>
    <x v="1"/>
    <x v="46"/>
    <s v="No aplica"/>
    <s v="I. Pacto por la legalidad: seguridad efectiva y justicia transparente para que todos vivamos con libertad y en democracia"/>
    <s v="C. Alianza contra la corrupción: tolerancia cero con los corruptos"/>
    <n v="5817"/>
    <s v="Sectores de la administración pública que implementan acciones para prevenir conflictos de interés"/>
    <x v="2"/>
    <m/>
    <m/>
    <s v="Función Pública"/>
    <x v="20"/>
    <m/>
    <m/>
    <m/>
    <m/>
    <m/>
    <n v="0.875"/>
    <n v="0.5"/>
  </r>
  <r>
    <n v="2212"/>
    <x v="1"/>
    <x v="46"/>
    <s v="No aplica"/>
    <s v="I. Pacto por la legalidad: seguridad efectiva y justicia transparente para que todos vivamos con libertad y en democracia"/>
    <s v="C. Alianza contra la corrupción: tolerancia cero con los corruptos"/>
    <n v="5818"/>
    <s v="Municipios priorizados con asistencia técnica en control interno"/>
    <x v="0"/>
    <m/>
    <m/>
    <s v="Función Pública"/>
    <x v="20"/>
    <m/>
    <m/>
    <m/>
    <m/>
    <m/>
    <n v="0.77500000000000002"/>
    <n v="0.55293999999999999"/>
  </r>
  <r>
    <n v="2213"/>
    <x v="1"/>
    <x v="46"/>
    <s v="No aplica"/>
    <s v="I. Pacto por la legalidad: seguridad efectiva y justicia transparente para que todos vivamos con libertad y en democracia"/>
    <s v="C. Alianza contra la corrupción: tolerancia cero con los corruptos"/>
    <n v="5819"/>
    <s v="Entidades del orden nacional y territorial vinculadas al Sistema de Rendición de Cuentas"/>
    <x v="0"/>
    <m/>
    <m/>
    <s v="Función Pública"/>
    <x v="20"/>
    <m/>
    <m/>
    <m/>
    <m/>
    <m/>
    <s v="NULL"/>
    <n v="0"/>
  </r>
  <r>
    <n v="2214"/>
    <x v="1"/>
    <x v="46"/>
    <s v="No aplica"/>
    <s v="I. Pacto por la legalidad: seguridad efectiva y justicia transparente para que todos vivamos con libertad y en democracia"/>
    <s v="E. Participación ciudadana: promoviendo el diálogo y la inclusión democrática para la equidad"/>
    <n v="5820"/>
    <s v="Entidades del orden nacional adelantando acciones de participación en el ciclo de la gestión pública"/>
    <x v="0"/>
    <m/>
    <m/>
    <s v="Función Pública"/>
    <x v="20"/>
    <m/>
    <m/>
    <m/>
    <m/>
    <m/>
    <n v="1"/>
    <n v="0.25861999999999996"/>
  </r>
  <r>
    <n v="2215"/>
    <x v="1"/>
    <x v="46"/>
    <s v="No aplica"/>
    <s v="I. Pacto por la legalidad: seguridad efectiva y justicia transparente para que todos vivamos con libertad y en democracia"/>
    <s v="D. Colombia en la escena global: política exterior responsable, innovadora y constructiva"/>
    <n v="5822"/>
    <s v="Colombianos en el exterior registrados en el sistema de información de registro consular"/>
    <x v="2"/>
    <m/>
    <m/>
    <s v="Relaciones Exteriores"/>
    <x v="25"/>
    <m/>
    <m/>
    <m/>
    <m/>
    <m/>
    <n v="1"/>
    <n v="0.19017000000000001"/>
  </r>
  <r>
    <n v="2216"/>
    <x v="1"/>
    <x v="46"/>
    <s v="No aplica"/>
    <s v="I. Pacto por la legalidad: seguridad efectiva y justicia transparente para que todos vivamos con libertad y en democracia"/>
    <s v="D. Colombia en la escena global: política exterior responsable, innovadora y constructiva"/>
    <n v="5823"/>
    <s v="Consulados móviles, sábados consulares, y jornadas continuas o extendidas realizados"/>
    <x v="0"/>
    <m/>
    <m/>
    <s v="Relaciones Exteriores"/>
    <x v="25"/>
    <m/>
    <m/>
    <m/>
    <m/>
    <m/>
    <n v="0.114"/>
    <n v="0.28100000000000003"/>
  </r>
  <r>
    <n v="2217"/>
    <x v="1"/>
    <x v="46"/>
    <s v="No aplica"/>
    <s v="I. Pacto por la legalidad: seguridad efectiva y justicia transparente para que todos vivamos con libertad y en democracia"/>
    <s v="D. Colombia en la escena global: política exterior responsable, innovadora y constructiva"/>
    <n v="5824"/>
    <s v="Consulados que cuenten con asesor jurídico y/o social"/>
    <x v="1"/>
    <m/>
    <m/>
    <s v="Relaciones Exteriores"/>
    <x v="25"/>
    <m/>
    <m/>
    <m/>
    <m/>
    <m/>
    <s v="NULL"/>
    <n v="1"/>
  </r>
  <r>
    <n v="2218"/>
    <x v="1"/>
    <x v="46"/>
    <s v="No aplica"/>
    <s v="I. Pacto por la legalidad: seguridad efectiva y justicia transparente para que todos vivamos con libertad y en democracia"/>
    <s v="D. Colombia en la escena global: política exterior responsable, innovadora y constructiva"/>
    <n v="5825"/>
    <s v="Trámites y servicios a los que se puede acceder a través de la aplicación móvil Miconsulado"/>
    <x v="1"/>
    <m/>
    <m/>
    <s v="Relaciones Exteriores"/>
    <x v="25"/>
    <m/>
    <m/>
    <m/>
    <m/>
    <m/>
    <n v="0.2"/>
    <n v="0.8"/>
  </r>
  <r>
    <n v="2219"/>
    <x v="1"/>
    <x v="46"/>
    <s v="No aplica"/>
    <s v="I. Pacto por la legalidad: seguridad efectiva y justicia transparente para que todos vivamos con libertad y en democracia"/>
    <s v="D. Colombia en la escena global: política exterior responsable, innovadora y constructiva"/>
    <n v="5826"/>
    <s v="Consulados que cuenten con una guía del inmigrante, propia"/>
    <x v="0"/>
    <m/>
    <m/>
    <s v="Relaciones Exteriores"/>
    <x v="25"/>
    <m/>
    <m/>
    <m/>
    <m/>
    <m/>
    <n v="0.24"/>
    <n v="0.7"/>
  </r>
  <r>
    <n v="2220"/>
    <x v="1"/>
    <x v="46"/>
    <s v="No aplica"/>
    <s v="I. Pacto por la legalidad: seguridad efectiva y justicia transparente para que todos vivamos con libertad y en democracia"/>
    <s v="D. Colombia en la escena global: política exterior responsable, innovadora y constructiva"/>
    <n v="5827"/>
    <s v="Encuentros consulares realizados"/>
    <x v="0"/>
    <m/>
    <m/>
    <s v="Relaciones Exteriores"/>
    <x v="25"/>
    <m/>
    <m/>
    <m/>
    <m/>
    <m/>
    <n v="0.47381000000000001"/>
    <n v="0.2369"/>
  </r>
  <r>
    <n v="2221"/>
    <x v="1"/>
    <x v="46"/>
    <s v="No aplica"/>
    <s v="I. Pacto por la legalidad: seguridad efectiva y justicia transparente para que todos vivamos con libertad y en democracia"/>
    <s v="D. Colombia en la escena global: política exterior responsable, innovadora y constructiva"/>
    <n v="5828"/>
    <s v="Ferias de servicio realizadas"/>
    <x v="1"/>
    <m/>
    <m/>
    <s v="Relaciones Exteriores"/>
    <x v="25"/>
    <m/>
    <m/>
    <m/>
    <m/>
    <m/>
    <n v="1"/>
    <n v="1"/>
  </r>
  <r>
    <n v="2222"/>
    <x v="1"/>
    <x v="46"/>
    <s v="No aplica"/>
    <s v="I. Pacto por la legalidad: seguridad efectiva y justicia transparente para que todos vivamos con libertad y en democracia"/>
    <s v="D. Colombia en la escena global: política exterior responsable, innovadora y constructiva"/>
    <n v="5829"/>
    <s v="Acciones de diplomacia cultural realizadas"/>
    <x v="0"/>
    <m/>
    <m/>
    <s v="Relaciones Exteriores"/>
    <x v="25"/>
    <m/>
    <m/>
    <m/>
    <m/>
    <m/>
    <n v="0.77868999999999999"/>
    <n v="0.40253999999999995"/>
  </r>
  <r>
    <n v="2223"/>
    <x v="1"/>
    <x v="46"/>
    <s v="No aplica"/>
    <s v="I. Pacto por la legalidad: seguridad efectiva y justicia transparente para que todos vivamos con libertad y en democracia"/>
    <s v="D. Colombia en la escena global: política exterior responsable, innovadora y constructiva"/>
    <n v="5830"/>
    <s v="Visas otorgadas a migrantes y visitantes"/>
    <x v="0"/>
    <m/>
    <m/>
    <s v="Relaciones Exteriores"/>
    <x v="25"/>
    <m/>
    <m/>
    <m/>
    <m/>
    <m/>
    <n v="0.57467000000000001"/>
    <n v="0.63468000000000002"/>
  </r>
  <r>
    <n v="2224"/>
    <x v="1"/>
    <x v="46"/>
    <s v="No aplica"/>
    <s v="I. Pacto por la legalidad: seguridad efectiva y justicia transparente para que todos vivamos con libertad y en democracia"/>
    <s v="D. Colombia en la escena global: política exterior responsable, innovadora y constructiva"/>
    <n v="5831"/>
    <s v="Sistemas de automatización migratoria en aeropuertos internacionales con mayor flujo migratorio implementados"/>
    <x v="0"/>
    <m/>
    <m/>
    <s v="Relaciones Exteriores"/>
    <x v="25"/>
    <m/>
    <m/>
    <m/>
    <m/>
    <m/>
    <s v="NULL"/>
    <n v="0"/>
  </r>
  <r>
    <n v="2225"/>
    <x v="1"/>
    <x v="46"/>
    <s v="No aplica"/>
    <s v="I. Pacto por la legalidad: seguridad efectiva y justicia transparente para que todos vivamos con libertad y en democracia"/>
    <s v="D. Colombia en la escena global: política exterior responsable, innovadora y constructiva"/>
    <n v="5832"/>
    <s v="Candidaturas de Colombia gestionadas en escenarios internacionales"/>
    <x v="0"/>
    <m/>
    <m/>
    <s v="Relaciones Exteriores"/>
    <x v="25"/>
    <m/>
    <m/>
    <m/>
    <m/>
    <m/>
    <n v="1"/>
    <n v="0.77500000000000002"/>
  </r>
  <r>
    <n v="2226"/>
    <x v="1"/>
    <x v="46"/>
    <s v="No aplica"/>
    <s v="I. Pacto por la legalidad: seguridad efectiva y justicia transparente para que todos vivamos con libertad y en democracia"/>
    <s v="D. Colombia en la escena global: política exterior responsable, innovadora y constructiva"/>
    <n v="5833"/>
    <s v="Porcentaje de implementación de la estrategia para el mapeo de la participación del país en instancias internacionales"/>
    <x v="0"/>
    <m/>
    <m/>
    <s v="Relaciones Exteriores"/>
    <x v="25"/>
    <m/>
    <m/>
    <m/>
    <m/>
    <m/>
    <n v="0.7"/>
    <n v="0.28000000000000003"/>
  </r>
  <r>
    <n v="2227"/>
    <x v="1"/>
    <x v="46"/>
    <s v="No aplica"/>
    <s v="I. Pacto por la legalidad: seguridad efectiva y justicia transparente para que todos vivamos con libertad y en democracia"/>
    <s v="D. Colombia en la escena global: política exterior responsable, innovadora y constructiva"/>
    <n v="5834"/>
    <s v="Porcentaje de implementación de una estrategia para hacer seguimiento y evaluación a las resoluciones y declaraciones de Colombia, como proponente o copatrocinador, aceptadas en organismos multilaterales"/>
    <x v="2"/>
    <m/>
    <m/>
    <s v="Relaciones Exteriores"/>
    <x v="25"/>
    <m/>
    <m/>
    <m/>
    <m/>
    <m/>
    <n v="0.7"/>
    <n v="0.28000000000000003"/>
  </r>
  <r>
    <n v="2228"/>
    <x v="1"/>
    <x v="46"/>
    <s v="No aplica"/>
    <s v="I. Pacto por la legalidad: seguridad efectiva y justicia transparente para que todos vivamos con libertad y en democracia"/>
    <s v="D. Colombia en la escena global: política exterior responsable, innovadora y constructiva"/>
    <n v="5835"/>
    <s v="Iniciativas de desarrollo e integración fronteriza y fortalecimiento del Estado en las zonas de frontera implementadas"/>
    <x v="1"/>
    <m/>
    <m/>
    <s v="Relaciones Exteriores"/>
    <x v="25"/>
    <m/>
    <m/>
    <m/>
    <m/>
    <m/>
    <n v="1"/>
    <n v="0.745"/>
  </r>
  <r>
    <n v="2229"/>
    <x v="1"/>
    <x v="46"/>
    <s v="No aplica"/>
    <s v="XI. Pacto por la Construcción de Paz: Cultura de la legalidad, convivencia, estabilización y víctimas"/>
    <s v="A. Acciones efectivas para la política de estabilización: intervención coordinada en zonas estratégicas con seguridad, justicia y equidad"/>
    <n v="5837"/>
    <s v="Porcentaje de familias con proceso de sustitución finalizado"/>
    <x v="1"/>
    <m/>
    <m/>
    <s v="Presidencia de la República"/>
    <x v="10"/>
    <m/>
    <m/>
    <m/>
    <m/>
    <m/>
    <n v="1"/>
    <n v="8.8000000000000005E-3"/>
  </r>
  <r>
    <n v="2230"/>
    <x v="1"/>
    <x v="46"/>
    <s v="No aplica"/>
    <s v="XI. Pacto por la Construcción de Paz: Cultura de la legalidad, convivencia, estabilización y víctimas"/>
    <s v="A. Acciones efectivas para la política de estabilización: intervención coordinada en zonas estratégicas con seguridad, justicia y equidad"/>
    <n v="5838"/>
    <s v="Áreas de cultivos ilícitos erradicadas en el marco de los acuerdos de sustitución"/>
    <x v="2"/>
    <m/>
    <m/>
    <s v="Presidencia de la República"/>
    <x v="10"/>
    <m/>
    <m/>
    <m/>
    <m/>
    <m/>
    <n v="1"/>
    <n v="0.49235000000000001"/>
  </r>
  <r>
    <n v="2231"/>
    <x v="1"/>
    <x v="46"/>
    <s v="No aplica"/>
    <s v="XI. Pacto por la Construcción de Paz: Cultura de la legalidad, convivencia, estabilización y víctimas"/>
    <s v="A. Acciones efectivas para la política de estabilización: intervención coordinada en zonas estratégicas con seguridad, justicia y equidad"/>
    <n v="5839"/>
    <s v="Porcentaje de municipios libres de sospecha de Minas Antipersonal"/>
    <x v="0"/>
    <m/>
    <m/>
    <s v="Presidencia de la República"/>
    <x v="10"/>
    <m/>
    <m/>
    <m/>
    <m/>
    <m/>
    <n v="0.9710899999999999"/>
    <n v="0.35576000000000002"/>
  </r>
  <r>
    <n v="2232"/>
    <x v="1"/>
    <x v="46"/>
    <s v="No aplica"/>
    <s v="XI. Pacto por la Construcción de Paz: Cultura de la legalidad, convivencia, estabilización y víctimas"/>
    <s v="A. Acciones efectivas para la política de estabilización: intervención coordinada en zonas estratégicas con seguridad, justicia y equidad"/>
    <n v="5840"/>
    <s v="Porcentaje de víctimas civiles de MAP y MUSE orientadas en la ruta de asistencia, atención y reparación a víctimas"/>
    <x v="1"/>
    <m/>
    <m/>
    <s v="Presidencia de la República"/>
    <x v="10"/>
    <m/>
    <m/>
    <m/>
    <m/>
    <m/>
    <n v="1"/>
    <n v="1"/>
  </r>
  <r>
    <n v="2233"/>
    <x v="1"/>
    <x v="46"/>
    <s v="No aplica"/>
    <s v="XI. Pacto por la Construcción de Paz: Cultura de la legalidad, convivencia, estabilización y víctimas"/>
    <s v="A. Acciones efectivas para la política de estabilización: intervención coordinada en zonas estratégicas con seguridad, justicia y equidad"/>
    <n v="5841"/>
    <s v="Personas que culminan el proceso de reintegración"/>
    <x v="1"/>
    <m/>
    <m/>
    <s v="Presidencia de la República"/>
    <x v="10"/>
    <m/>
    <m/>
    <m/>
    <m/>
    <m/>
    <n v="0.58352999999999999"/>
    <n v="0.38154000000000005"/>
  </r>
  <r>
    <n v="2234"/>
    <x v="1"/>
    <x v="46"/>
    <s v="No aplica"/>
    <s v="XI. Pacto por la Construcción de Paz: Cultura de la legalidad, convivencia, estabilización y víctimas"/>
    <s v="A. Acciones efectivas para la política de estabilización: intervención coordinada en zonas estratégicas con seguridad, justicia y equidad"/>
    <n v="5842"/>
    <s v="Porcentaje de personas atendidas y  acompañadas en los procesos que lidera la ARN"/>
    <x v="1"/>
    <m/>
    <m/>
    <s v="Presidencia de la República"/>
    <x v="10"/>
    <m/>
    <m/>
    <m/>
    <m/>
    <m/>
    <n v="1"/>
    <n v="1"/>
  </r>
  <r>
    <n v="2235"/>
    <x v="1"/>
    <x v="46"/>
    <s v="No aplica"/>
    <s v="XI. Pacto por la Construcción de Paz: Cultura de la legalidad, convivencia, estabilización y víctimas"/>
    <s v="A. Acciones efectivas para la política de estabilización: intervención coordinada en zonas estratégicas con seguridad, justicia y equidad"/>
    <n v="5843"/>
    <s v="Porcentaje de iniciativas de los Programas de Desarrollo con Enfoque Territorial, con viabilidad jurídica y técnica, implementadas"/>
    <x v="1"/>
    <m/>
    <m/>
    <s v="Presidencia de la República"/>
    <x v="10"/>
    <m/>
    <m/>
    <m/>
    <m/>
    <m/>
    <n v="0.47749999999999998"/>
    <n v="0.22209000000000001"/>
  </r>
  <r>
    <n v="2236"/>
    <x v="1"/>
    <x v="46"/>
    <s v="No aplica"/>
    <s v="XI. Pacto por la Construcción de Paz: Cultura de la legalidad, convivencia, estabilización y víctimas"/>
    <s v="A. Acciones efectivas para la política de estabilización: intervención coordinada en zonas estratégicas con seguridad, justicia y equidad"/>
    <n v="5844"/>
    <s v="Porcentaje de excombatientes con estado de avance de reincorporación al 50% de aquellos que se encuentran activos en el proceso de reincorporación"/>
    <x v="1"/>
    <m/>
    <m/>
    <s v="Presidencia de la República"/>
    <x v="10"/>
    <m/>
    <m/>
    <m/>
    <m/>
    <m/>
    <n v="0.32799999999999996"/>
    <n v="0.46"/>
  </r>
  <r>
    <n v="2237"/>
    <x v="1"/>
    <x v="46"/>
    <s v="No aplica"/>
    <s v="XI. Pacto por la Construcción de Paz: Cultura de la legalidad, convivencia, estabilización y víctimas"/>
    <s v="A. Acciones efectivas para la política de estabilización: intervención coordinada en zonas estratégicas con seguridad, justicia y equidad"/>
    <n v="5845"/>
    <s v="Intervenciones de Educación en el Riesgo de Minas en Zonas Afectadas"/>
    <x v="1"/>
    <m/>
    <m/>
    <s v="Presidencia de la República"/>
    <x v="10"/>
    <m/>
    <m/>
    <m/>
    <m/>
    <m/>
    <n v="1"/>
    <n v="0.69444000000000006"/>
  </r>
  <r>
    <n v="2238"/>
    <x v="1"/>
    <x v="46"/>
    <s v="No aplica"/>
    <s v="XI. Pacto por la Construcción de Paz: Cultura de la legalidad, convivencia, estabilización y víctimas"/>
    <s v="A. Acciones efectivas para la política de estabilización: intervención coordinada en zonas estratégicas con seguridad, justicia y equidad"/>
    <n v="5846"/>
    <s v="Intervenciones en asistencia técnica a las entidades territoriales para la implementación y seguimiento de la Acción Integral Contra Minas Antipersonal (AICMA)"/>
    <x v="0"/>
    <m/>
    <m/>
    <s v="Presidencia de la República"/>
    <x v="10"/>
    <m/>
    <m/>
    <m/>
    <m/>
    <m/>
    <n v="1"/>
    <n v="0.16667000000000001"/>
  </r>
  <r>
    <n v="2239"/>
    <x v="1"/>
    <x v="46"/>
    <s v="No aplica"/>
    <s v="I. Pacto por la legalidad: seguridad efectiva y justicia transparente para que todos vivamos con libertad y en democracia"/>
    <s v="B. Imperio de la ley y convivencia: derechos humanos, justicia accesible, oportuna y en toda Colombia, para todos"/>
    <n v="5847"/>
    <s v="Entidades territoriales asistidas técnicamente en la inclusión del componente de empresas de derechos humanos en los instrumentos de planeación territorial"/>
    <x v="1"/>
    <m/>
    <m/>
    <s v="Presidencia de la República"/>
    <x v="10"/>
    <m/>
    <m/>
    <m/>
    <m/>
    <m/>
    <n v="1"/>
    <n v="0.33332999999999996"/>
  </r>
  <r>
    <n v="2240"/>
    <x v="1"/>
    <x v="46"/>
    <s v="No aplica"/>
    <s v="I. Pacto por la legalidad: seguridad efectiva y justicia transparente para que todos vivamos con libertad y en democracia"/>
    <s v="B. Imperio de la ley y convivencia: derechos humanos, justicia accesible, oportuna y en toda Colombia, para todos"/>
    <n v="5848"/>
    <s v="Mapas de riesgos de vulneraciones de Derechos Humanos publicados"/>
    <x v="2"/>
    <m/>
    <m/>
    <s v="Presidencia de la República"/>
    <x v="10"/>
    <m/>
    <m/>
    <m/>
    <m/>
    <m/>
    <n v="1"/>
    <n v="0.5"/>
  </r>
  <r>
    <n v="2241"/>
    <x v="1"/>
    <x v="46"/>
    <s v="No aplica"/>
    <s v="I. Pacto por la legalidad: seguridad efectiva y justicia transparente para que todos vivamos con libertad y en democracia"/>
    <s v="B. Imperio de la ley y convivencia: derechos humanos, justicia accesible, oportuna y en toda Colombia, para todos"/>
    <n v="5849"/>
    <s v="Observatorios activados en la Red Nacional de Observatorios de Derechos Humanos y DIH"/>
    <x v="1"/>
    <m/>
    <m/>
    <s v="Presidencia de la República"/>
    <x v="10"/>
    <m/>
    <m/>
    <m/>
    <m/>
    <m/>
    <n v="1"/>
    <n v="0.25"/>
  </r>
  <r>
    <n v="2242"/>
    <x v="1"/>
    <x v="46"/>
    <s v="No aplica"/>
    <s v="III. Pacto por la equidad: política social moderna centrada en la familia, eficiente, de calidad y conectada a mercados"/>
    <s v="A. Primero las niñas y los niños: desarrollo integral desde la primera infancia hasta la adolescencia"/>
    <n v="5850"/>
    <s v="Municipios asistidos en la construcción e implementación de la política de prevención del reclutamiento, uso, utilización y violencia sexual contra niñas, niños y adolescentes por grupos delictivos organizados"/>
    <x v="1"/>
    <m/>
    <m/>
    <s v="Presidencia de la República"/>
    <x v="10"/>
    <m/>
    <m/>
    <m/>
    <m/>
    <m/>
    <n v="1"/>
    <n v="0.46667000000000003"/>
  </r>
  <r>
    <n v="2243"/>
    <x v="1"/>
    <x v="46"/>
    <s v="No aplica"/>
    <s v="III. Pacto por la equidad: política social moderna centrada en la familia, eficiente, de calidad y conectada a mercados"/>
    <s v="A. Primero las niñas y los niños: desarrollo integral desde la primera infancia hasta la adolescencia"/>
    <n v="5851"/>
    <s v="Municipios que implementan iniciativas comunitarias de fortalecimiento de entornos de protección de niños, niñas y adolescentes"/>
    <x v="1"/>
    <m/>
    <m/>
    <s v="Presidencia de la República"/>
    <x v="10"/>
    <m/>
    <m/>
    <m/>
    <m/>
    <m/>
    <n v="0"/>
    <n v="0.125"/>
  </r>
  <r>
    <n v="2244"/>
    <x v="1"/>
    <x v="46"/>
    <s v="No aplica"/>
    <s v="XII. Pacto por la equidad de oportunidades para grupos étnicos: indígenas, negros, afrocolombianos, raizales, palenqueros y Rrom"/>
    <s v="C. Capítulo de Rrom"/>
    <n v="5853"/>
    <s v="Asistencias técnicas a  entidades territoriales realizadas"/>
    <x v="0"/>
    <m/>
    <m/>
    <s v="Presidencia de la República"/>
    <x v="10"/>
    <m/>
    <m/>
    <m/>
    <m/>
    <m/>
    <n v="1"/>
    <n v="0.1"/>
  </r>
  <r>
    <n v="2245"/>
    <x v="1"/>
    <x v="46"/>
    <s v="No aplica"/>
    <s v="IV. Pacto por la sostenibilidad: producir conservando y conservar produciendo"/>
    <s v="C. Colombia resiliente: conocimiento y prevención para la gestión del riesgo de desastres y la adaptación al cambio climático"/>
    <n v="5854"/>
    <s v="Tasa de personas afectadas a causa de eventos recurrentes (por cada 100.000 habitantes)"/>
    <x v="1"/>
    <m/>
    <m/>
    <s v="Presidencia de la República"/>
    <x v="10"/>
    <m/>
    <m/>
    <m/>
    <m/>
    <m/>
    <n v="1"/>
    <n v="1"/>
  </r>
  <r>
    <n v="2246"/>
    <x v="1"/>
    <x v="46"/>
    <s v="No aplica"/>
    <s v="I. Pacto por la legalidad: seguridad efectiva y justicia transparente para que todos vivamos con libertad y en democracia"/>
    <s v="C. Alianza contra la corrupción: tolerancia cero con los corruptos"/>
    <n v="5855"/>
    <s v="Mapas de riesgo de corrupción sectoriales y territoriales formulados"/>
    <x v="0"/>
    <m/>
    <m/>
    <s v="Presidencia de la República"/>
    <x v="10"/>
    <m/>
    <m/>
    <m/>
    <m/>
    <m/>
    <n v="1"/>
    <n v="0.10714"/>
  </r>
  <r>
    <n v="2247"/>
    <x v="1"/>
    <x v="46"/>
    <s v="No aplica"/>
    <s v="I. Pacto por la legalidad: seguridad efectiva y justicia transparente para que todos vivamos con libertad y en democracia"/>
    <s v="C. Alianza contra la corrupción: tolerancia cero con los corruptos"/>
    <n v="5856"/>
    <s v="Porcentaje de denuncias con atención priorizada recibidas a través de los mecanismos de denuncia"/>
    <x v="1"/>
    <m/>
    <m/>
    <s v="Presidencia de la República"/>
    <x v="10"/>
    <m/>
    <m/>
    <m/>
    <m/>
    <m/>
    <n v="1"/>
    <n v="1"/>
  </r>
  <r>
    <n v="2248"/>
    <x v="1"/>
    <x v="46"/>
    <s v="No aplica"/>
    <s v="I. Pacto por la legalidad: seguridad efectiva y justicia transparente para que todos vivamos con libertad y en democracia"/>
    <s v="D. Colombia en la escena global: política exterior responsable, innovadora y constructiva"/>
    <n v="5857"/>
    <s v="Medidas de reparación ordenadas por órganos internacionales de derechos humanos atendidas"/>
    <x v="0"/>
    <m/>
    <m/>
    <s v="Presidencia de la República"/>
    <x v="10"/>
    <m/>
    <m/>
    <m/>
    <m/>
    <m/>
    <n v="1"/>
    <n v="0.25"/>
  </r>
  <r>
    <n v="2249"/>
    <x v="1"/>
    <x v="46"/>
    <s v="No aplica"/>
    <s v="XVI. Pacto por la descentralización: conectar territorios, gobiernos y poblaciones"/>
    <s v="C. Desarrollo urbano y Sistema de Ciudades (SC) para la sostenibilidad, productividad y la calidad de vida"/>
    <n v="5858"/>
    <s v="Área construida de proyectos inmobiliarios desarrollados"/>
    <x v="1"/>
    <m/>
    <m/>
    <s v="Presidencia de la República"/>
    <x v="10"/>
    <m/>
    <m/>
    <m/>
    <m/>
    <m/>
    <s v="NULL"/>
    <n v="0"/>
  </r>
  <r>
    <n v="2250"/>
    <x v="1"/>
    <x v="46"/>
    <s v="No aplica"/>
    <s v="III. Pacto por la equidad: política social moderna centrada en la familia, eficiente, de calidad y conectada a mercados"/>
    <s v="G. Juventud naranja: todos los talentos cuentan para construir país"/>
    <n v="5859"/>
    <s v="Nodos SACÚDETE creados"/>
    <x v="1"/>
    <m/>
    <m/>
    <s v="Presidencia de la República"/>
    <x v="10"/>
    <m/>
    <m/>
    <m/>
    <m/>
    <m/>
    <n v="1"/>
    <n v="4.2859999999999995E-2"/>
  </r>
  <r>
    <n v="2251"/>
    <x v="1"/>
    <x v="46"/>
    <s v="No aplica"/>
    <s v="III. Pacto por la equidad: política social moderna centrada en la familia, eficiente, de calidad y conectada a mercados"/>
    <s v="G. Juventud naranja: todos los talentos cuentan para construir país"/>
    <n v="5860"/>
    <s v="Jóvenes beneficiados de la estrategia SACÚDETE"/>
    <x v="1"/>
    <m/>
    <m/>
    <s v="Presidencia de la República"/>
    <x v="10"/>
    <m/>
    <m/>
    <m/>
    <m/>
    <m/>
    <n v="1"/>
    <n v="1.1479999999999999E-2"/>
  </r>
  <r>
    <n v="2252"/>
    <x v="1"/>
    <x v="46"/>
    <s v="No aplica"/>
    <s v="IV. Pacto por la sostenibilidad: producir conservando y conservar produciendo"/>
    <s v="B. Biodiversidad y riqueza natural: activos estratégicos de la Nación"/>
    <n v="5861"/>
    <s v="Nuevos bioproductos registrados por el Programa Colombia Bio"/>
    <x v="2"/>
    <m/>
    <m/>
    <s v="Ciencia y Tecnología"/>
    <x v="1"/>
    <m/>
    <m/>
    <m/>
    <m/>
    <m/>
    <n v="0.5"/>
    <n v="0.20635000000000001"/>
  </r>
  <r>
    <n v="2253"/>
    <x v="1"/>
    <x v="46"/>
    <s v="No aplica"/>
    <s v="IV. Pacto por la sostenibilidad: producir conservando y conservar produciendo"/>
    <s v="B. Biodiversidad y riqueza natural: activos estratégicos de la Nación"/>
    <n v="5862"/>
    <s v="Nuevas expediciones científicas nacionales realizadas con apoyo de Colciencias y aliados"/>
    <x v="0"/>
    <m/>
    <m/>
    <s v="Ciencia y Tecnología"/>
    <x v="1"/>
    <m/>
    <m/>
    <m/>
    <m/>
    <m/>
    <n v="1"/>
    <n v="0.32"/>
  </r>
  <r>
    <n v="2254"/>
    <x v="1"/>
    <x v="46"/>
    <s v="No aplica"/>
    <s v="V. Pacto por la Ciencia, la Tecnología y la Innovación: un sistema para construir el conocimiento de la Colombia del futuro"/>
    <s v="B. Más ciencia, más futuro: compromiso para duplicar la inversión pública y privada en ciencia, tecnología e innovación"/>
    <n v="5863"/>
    <s v="Inversión nacional en ACTI como porcentaje del PIB"/>
    <x v="2"/>
    <m/>
    <m/>
    <s v="Ciencia y Tecnología"/>
    <x v="1"/>
    <m/>
    <m/>
    <m/>
    <m/>
    <m/>
    <n v="0.82221999999999995"/>
    <n v="0.49332999999999999"/>
  </r>
  <r>
    <n v="2255"/>
    <x v="1"/>
    <x v="46"/>
    <s v="No aplica"/>
    <s v="V. Pacto por la Ciencia, la Tecnología y la Innovación: un sistema para construir el conocimiento de la Colombia del futuro"/>
    <s v="B. Más ciencia, más futuro: compromiso para duplicar la inversión pública y privada en ciencia, tecnología e innovación"/>
    <n v="5864"/>
    <s v="Inversión en I+D del sector privado como porcentaje del PIB"/>
    <x v="2"/>
    <m/>
    <m/>
    <s v="Ciencia y Tecnología"/>
    <x v="1"/>
    <m/>
    <m/>
    <m/>
    <m/>
    <m/>
    <n v="0.64"/>
    <n v="0.45713999999999999"/>
  </r>
  <r>
    <n v="2256"/>
    <x v="1"/>
    <x v="46"/>
    <s v="No aplica"/>
    <s v="V. Pacto por la Ciencia, la Tecnología y la Innovación: un sistema para construir el conocimiento de la Colombia del futuro"/>
    <s v="C. Tecnología e investigación para el desarrollo productivo y social"/>
    <n v="5865"/>
    <s v="Porcentaje de investigadores en el sector empresarial"/>
    <x v="2"/>
    <m/>
    <m/>
    <s v="Ciencia y Tecnología"/>
    <x v="1"/>
    <m/>
    <m/>
    <m/>
    <m/>
    <m/>
    <n v="1"/>
    <n v="1"/>
  </r>
  <r>
    <n v="2257"/>
    <x v="1"/>
    <x v="46"/>
    <s v="No aplica"/>
    <s v="V. Pacto por la Ciencia, la Tecnología y la Innovación: un sistema para construir el conocimiento de la Colombia del futuro"/>
    <s v="C. Tecnología e investigación para el desarrollo productivo y social"/>
    <n v="5866"/>
    <s v="Citaciones de impacto en producción científica y colaboración internacional"/>
    <x v="2"/>
    <m/>
    <m/>
    <s v="Ciencia y Tecnología"/>
    <x v="1"/>
    <m/>
    <m/>
    <m/>
    <m/>
    <m/>
    <n v="1"/>
    <n v="0.97802000000000011"/>
  </r>
  <r>
    <n v="2258"/>
    <x v="1"/>
    <x v="46"/>
    <s v="No aplica"/>
    <s v="V. Pacto por la Ciencia, la Tecnología y la Innovación: un sistema para construir el conocimiento de la Colombia del futuro"/>
    <s v="A. Desarrollo de sistemas nacionales y regionales de innovación integrados y eficaces"/>
    <n v="5867"/>
    <s v="Acuerdos de transferencia de tecnología o conocimiento apoyados por Colciencias"/>
    <x v="2"/>
    <m/>
    <m/>
    <s v="Ciencia y Tecnología"/>
    <x v="1"/>
    <m/>
    <m/>
    <m/>
    <m/>
    <m/>
    <n v="1"/>
    <n v="0.30508000000000002"/>
  </r>
  <r>
    <n v="2259"/>
    <x v="1"/>
    <x v="46"/>
    <s v="No aplica"/>
    <s v="V. Pacto por la Ciencia, la Tecnología y la Innovación: un sistema para construir el conocimiento de la Colombia del futuro"/>
    <s v="C. Tecnología e investigación para el desarrollo productivo y social"/>
    <n v="5868"/>
    <s v="Solicitudes de patentes presentadas por residentes en Oficina Nacional"/>
    <x v="2"/>
    <m/>
    <m/>
    <s v="Ciencia y Tecnología"/>
    <x v="1"/>
    <m/>
    <m/>
    <m/>
    <m/>
    <m/>
    <n v="0.26346000000000003"/>
    <n v="0.26618999999999998"/>
  </r>
  <r>
    <n v="2260"/>
    <x v="1"/>
    <x v="46"/>
    <s v="No aplica"/>
    <s v="V. Pacto por la Ciencia, la Tecnología y la Innovación: un sistema para construir el conocimiento de la Colombia del futuro"/>
    <s v="B. Más ciencia, más futuro: compromiso para duplicar la inversión pública y privada en ciencia, tecnología e innovación"/>
    <n v="5869"/>
    <s v="Cupo de inversión para deducción y descuento tributario"/>
    <x v="2"/>
    <m/>
    <m/>
    <s v="Ciencia y Tecnología"/>
    <x v="1"/>
    <m/>
    <m/>
    <m/>
    <m/>
    <m/>
    <n v="0.10833"/>
    <n v="0.23542000000000002"/>
  </r>
  <r>
    <n v="2261"/>
    <x v="1"/>
    <x v="46"/>
    <s v="No aplica"/>
    <s v="V. Pacto por la Ciencia, la Tecnología y la Innovación: un sistema para construir el conocimiento de la Colombia del futuro"/>
    <s v="B. Más ciencia, más futuro: compromiso para duplicar la inversión pública y privada en ciencia, tecnología e innovación"/>
    <n v="5870"/>
    <s v="Organizaciones articuladas en los pactos por la innovación"/>
    <x v="2"/>
    <m/>
    <m/>
    <s v="Ciencia y Tecnología"/>
    <x v="1"/>
    <m/>
    <m/>
    <m/>
    <m/>
    <m/>
    <n v="1"/>
    <n v="0.14285999999999999"/>
  </r>
  <r>
    <n v="2262"/>
    <x v="1"/>
    <x v="46"/>
    <s v="No aplica"/>
    <s v="V. Pacto por la Ciencia, la Tecnología y la Innovación: un sistema para construir el conocimiento de la Colombia del futuro"/>
    <s v="C. Tecnología e investigación para el desarrollo productivo y social"/>
    <n v="5871"/>
    <s v="Jóvenes Investigadores e Innovadores apoyados por Colciencias y aliados"/>
    <x v="2"/>
    <m/>
    <m/>
    <s v="Ciencia y Tecnología"/>
    <x v="1"/>
    <m/>
    <m/>
    <m/>
    <m/>
    <m/>
    <n v="6.3329999999999997E-2"/>
    <n v="0.27827999999999997"/>
  </r>
  <r>
    <n v="2263"/>
    <x v="1"/>
    <x v="46"/>
    <s v="No aplica"/>
    <s v="V. Pacto por la Ciencia, la Tecnología y la Innovación: un sistema para construir el conocimiento de la Colombia del futuro"/>
    <s v="C. Tecnología e investigación para el desarrollo productivo y social"/>
    <n v="5872"/>
    <s v="Nuevos artículos científicos publicados por investigadores colombianos en revistas científicas especializadas"/>
    <x v="2"/>
    <m/>
    <m/>
    <s v="Ciencia y Tecnología"/>
    <x v="1"/>
    <m/>
    <m/>
    <m/>
    <m/>
    <m/>
    <n v="0.49107999999999996"/>
    <n v="0.34131"/>
  </r>
  <r>
    <n v="2264"/>
    <x v="1"/>
    <x v="46"/>
    <s v="No aplica"/>
    <s v="V. Pacto por la Ciencia, la Tecnología y la Innovación: un sistema para construir el conocimiento de la Colombia del futuro"/>
    <s v="C. Tecnología e investigación para el desarrollo productivo y social"/>
    <n v="5873"/>
    <s v="Nuevas becas y nuevos créditos beca para la formación de doctores apoyadas por Colciencias y aliados"/>
    <x v="1"/>
    <m/>
    <m/>
    <s v="Ciencia y Tecnología"/>
    <x v="1"/>
    <m/>
    <m/>
    <m/>
    <m/>
    <m/>
    <n v="0.71956999999999993"/>
    <n v="0.43886000000000003"/>
  </r>
  <r>
    <n v="2265"/>
    <x v="1"/>
    <x v="46"/>
    <s v="No aplica"/>
    <s v="V. Pacto por la Ciencia, la Tecnología y la Innovación: un sistema para construir el conocimiento de la Colombia del futuro"/>
    <s v="C. Tecnología e investigación para el desarrollo productivo y social"/>
    <n v="5874"/>
    <s v="Nuevas estancias posdoctorales apoyadas por Colciencias y aliados"/>
    <x v="2"/>
    <m/>
    <m/>
    <s v="Ciencia y Tecnología"/>
    <x v="1"/>
    <m/>
    <m/>
    <m/>
    <m/>
    <m/>
    <n v="0.17499999999999999"/>
    <n v="0.29499999999999998"/>
  </r>
  <r>
    <n v="2266"/>
    <x v="1"/>
    <x v="46"/>
    <s v="No aplica"/>
    <s v="XXV. Pacto Región Océanos: Colombia, potencia bioceánica"/>
    <s v="Transversal"/>
    <n v="5875"/>
    <s v="Expediciones Científicas al Pacífico desarrolladas"/>
    <x v="2"/>
    <m/>
    <m/>
    <s v="Ciencia y Tecnología"/>
    <x v="1"/>
    <m/>
    <m/>
    <m/>
    <m/>
    <m/>
    <n v="0"/>
    <n v="0"/>
  </r>
  <r>
    <n v="2267"/>
    <x v="1"/>
    <x v="46"/>
    <s v="No aplica"/>
    <s v="XI. Pacto por la Construcción de Paz: Cultura de la legalidad, convivencia, estabilización y víctimas"/>
    <s v="A. Acciones efectivas para la política de estabilización: intervención coordinada en zonas estratégicas con seguridad, justicia y equidad"/>
    <n v="5876"/>
    <s v="Porcentaje de hogares rurales con acceso a soluciones adecuadas de agua potable en municipios PDET"/>
    <x v="2"/>
    <m/>
    <m/>
    <s v="Vivienda, Ciudad y Territorio"/>
    <x v="6"/>
    <m/>
    <m/>
    <m/>
    <m/>
    <m/>
    <n v="0"/>
    <n v="0"/>
  </r>
  <r>
    <n v="2268"/>
    <x v="1"/>
    <x v="46"/>
    <s v="No aplica"/>
    <s v="XI. Pacto por la Construcción de Paz: Cultura de la legalidad, convivencia, estabilización y víctimas"/>
    <s v="A. Acciones efectivas para la política de estabilización: intervención coordinada en zonas estratégicas con seguridad, justicia y equidad"/>
    <n v="5877"/>
    <s v="Porcentaje de hogares rurales con acceso a soluciones adecuadas para el manejo de aguas residuales en municipios PDET"/>
    <x v="2"/>
    <m/>
    <m/>
    <s v="Vivienda, Ciudad y Territorio"/>
    <x v="6"/>
    <m/>
    <m/>
    <m/>
    <m/>
    <m/>
    <n v="1"/>
    <n v="8.3330000000000001E-2"/>
  </r>
  <r>
    <n v="2269"/>
    <x v="1"/>
    <x v="46"/>
    <s v="No aplica"/>
    <s v="XIV. Pacto de equidad para las mujeres"/>
    <s v="C. El cuidado, una apuesta de articulación y corresponsabilidad"/>
    <n v="5878"/>
    <s v="Subsidios familiares de vivienda entregados a mujeres cabeza de familia"/>
    <x v="1"/>
    <m/>
    <m/>
    <s v="Vivienda, Ciudad y Territorio"/>
    <x v="6"/>
    <m/>
    <m/>
    <m/>
    <m/>
    <m/>
    <n v="9.2600000000000002E-2"/>
    <n v="4.1909999999999996E-2"/>
  </r>
  <r>
    <n v="2270"/>
    <x v="1"/>
    <x v="46"/>
    <s v="No aplica"/>
    <s v="III. Pacto por la equidad: política social moderna centrada en la familia, eficiente, de calidad y conectada a mercados"/>
    <s v="E. Vivienda y entornos dignos e incluyentes"/>
    <n v="5879"/>
    <s v="Hogares beneficiados con mejoramiento de vivienda (DPS) *"/>
    <x v="1"/>
    <m/>
    <m/>
    <s v="Inclusión Social y Reconciliación"/>
    <x v="16"/>
    <m/>
    <m/>
    <m/>
    <m/>
    <m/>
    <n v="4.3369999999999999E-2"/>
    <n v="6.8159999999999998E-2"/>
  </r>
  <r>
    <n v="2271"/>
    <x v="1"/>
    <x v="46"/>
    <s v="No aplica"/>
    <s v="III. Pacto por la equidad: política social moderna centrada en la familia, eficiente, de calidad y conectada a mercados"/>
    <s v="E. Vivienda y entornos dignos e incluyentes"/>
    <n v="5880"/>
    <s v="Viviendas de Interés Social urbanas mejoradas (Fonvivienda) *"/>
    <x v="1"/>
    <m/>
    <m/>
    <s v="Vivienda, Ciudad y Territorio"/>
    <x v="6"/>
    <m/>
    <m/>
    <m/>
    <m/>
    <m/>
    <n v="0.41198999999999997"/>
    <n v="0.15125"/>
  </r>
  <r>
    <n v="2272"/>
    <x v="1"/>
    <x v="46"/>
    <s v="No aplica"/>
    <s v="III. Pacto por la equidad: política social moderna centrada en la familia, eficiente, de calidad y conectada a mercados"/>
    <s v="E. Vivienda y entornos dignos e incluyentes"/>
    <n v="5881"/>
    <s v="Hogares beneficiados con incentivos de reducción de carencias habitacionales (DPS) *"/>
    <x v="1"/>
    <m/>
    <m/>
    <s v="Inclusión Social y Reconciliación"/>
    <x v="16"/>
    <m/>
    <m/>
    <m/>
    <m/>
    <m/>
    <n v="1"/>
    <n v="0.30969999999999998"/>
  </r>
  <r>
    <n v="2273"/>
    <x v="1"/>
    <x v="46"/>
    <s v="No aplica"/>
    <s v="III. Pacto por la equidad: política social moderna centrada en la familia, eficiente, de calidad y conectada a mercados"/>
    <s v="E. Vivienda y entornos dignos e incluyentes"/>
    <n v="5883"/>
    <s v="Viviendas urbanas de interés social tituladas*"/>
    <x v="2"/>
    <m/>
    <m/>
    <s v="Vivienda, Ciudad y Territorio"/>
    <x v="6"/>
    <m/>
    <m/>
    <m/>
    <m/>
    <m/>
    <n v="0.27829999999999999"/>
    <n v="0.62482000000000004"/>
  </r>
  <r>
    <n v="2274"/>
    <x v="1"/>
    <x v="46"/>
    <s v="No aplica"/>
    <s v="III. Pacto por la equidad: política social moderna centrada en la familia, eficiente, de calidad y conectada a mercados"/>
    <s v="E. Vivienda y entornos dignos e incluyentes"/>
    <n v="5884"/>
    <s v="Hogares beneficiados con subsidio familiar para adquisición de vivienda"/>
    <x v="1"/>
    <m/>
    <m/>
    <s v="Vivienda, Ciudad y Territorio"/>
    <x v="6"/>
    <m/>
    <m/>
    <m/>
    <m/>
    <m/>
    <n v="0.62246999999999997"/>
    <n v="0.43209999999999998"/>
  </r>
  <r>
    <n v="2275"/>
    <x v="1"/>
    <x v="46"/>
    <s v="No aplica"/>
    <s v="III. Pacto por la equidad: política social moderna centrada en la familia, eficiente, de calidad y conectada a mercados"/>
    <s v="E. Vivienda y entornos dignos e incluyentes"/>
    <n v="5885"/>
    <s v="Hogares beneficiados con coberturas para adquisición de vivienda"/>
    <x v="1"/>
    <m/>
    <m/>
    <s v="Vivienda, Ciudad y Territorio"/>
    <x v="6"/>
    <m/>
    <m/>
    <m/>
    <m/>
    <m/>
    <n v="0.37509999999999999"/>
    <n v="0.26643"/>
  </r>
  <r>
    <n v="2276"/>
    <x v="1"/>
    <x v="46"/>
    <s v="No aplica"/>
    <s v="III. Pacto por la equidad: política social moderna centrada en la familia, eficiente, de calidad y conectada a mercados"/>
    <s v="E. Vivienda y entornos dignos e incluyentes"/>
    <n v="5886"/>
    <s v="Viviendas de Interés Social urbanas iniciadas"/>
    <x v="1"/>
    <m/>
    <m/>
    <s v="Vivienda, Ciudad y Territorio"/>
    <x v="6"/>
    <m/>
    <m/>
    <m/>
    <m/>
    <m/>
    <n v="0.15765999999999999"/>
    <n v="0.24725999999999998"/>
  </r>
  <r>
    <n v="2277"/>
    <x v="1"/>
    <x v="46"/>
    <s v="No aplica"/>
    <s v="III. Pacto por la equidad: política social moderna centrada en la familia, eficiente, de calidad y conectada a mercados"/>
    <s v="E. Vivienda y entornos dignos e incluyentes"/>
    <n v="5887"/>
    <s v="Hogares beneficiados con subsidios para arrendamiento de vivienda de interés social urbana"/>
    <x v="1"/>
    <m/>
    <m/>
    <s v="Vivienda, Ciudad y Territorio"/>
    <x v="6"/>
    <m/>
    <m/>
    <m/>
    <m/>
    <m/>
    <n v="1.5700000000000002E-2"/>
    <n v="4.79E-3"/>
  </r>
  <r>
    <n v="2278"/>
    <x v="1"/>
    <x v="46"/>
    <s v="No aplica"/>
    <s v="VIII. Pacto por la calidad y eficiencia de servicios públicos: agua y energía para promover la competitividad y el bienestar de todos"/>
    <s v="B. Agua limpia y saneamiento básico adecuado: hacia una gestión responsable, sostenible y equitativa"/>
    <n v="5888"/>
    <s v="Personas con acceso a soluciones adecuadas de agua potable"/>
    <x v="2"/>
    <m/>
    <m/>
    <s v="Vivienda, Ciudad y Territorio"/>
    <x v="6"/>
    <m/>
    <m/>
    <m/>
    <m/>
    <m/>
    <n v="1"/>
    <n v="0.22335000000000002"/>
  </r>
  <r>
    <n v="2279"/>
    <x v="1"/>
    <x v="46"/>
    <s v="No aplica"/>
    <s v="VIII. Pacto por la calidad y eficiencia de servicios públicos: agua y energía para promover la competitividad y el bienestar de todos"/>
    <s v="B. Agua limpia y saneamiento básico adecuado: hacia una gestión responsable, sostenible y equitativa"/>
    <n v="5889"/>
    <s v="Personas con acceso a soluciones adecuadas para el manejo de aguas residuales"/>
    <x v="2"/>
    <m/>
    <m/>
    <s v="Vivienda, Ciudad y Territorio"/>
    <x v="6"/>
    <m/>
    <m/>
    <m/>
    <m/>
    <m/>
    <n v="0.99040000000000006"/>
    <s v="NULL"/>
  </r>
  <r>
    <n v="2280"/>
    <x v="1"/>
    <x v="46"/>
    <s v="No aplica"/>
    <s v="VIII. Pacto por la calidad y eficiencia de servicios públicos: agua y energía para promover la competitividad y el bienestar de todos"/>
    <s v="B. Agua limpia y saneamiento básico adecuado: hacia una gestión responsable, sostenible y equitativa"/>
    <n v="5890"/>
    <s v="Porcentaje de hogares con servicio de recolección de basuras"/>
    <x v="1"/>
    <m/>
    <m/>
    <s v="Vivienda, Ciudad y Territorio"/>
    <x v="6"/>
    <m/>
    <m/>
    <m/>
    <m/>
    <m/>
    <n v="0.14706"/>
    <n v="3.6760000000000001E-2"/>
  </r>
  <r>
    <n v="2281"/>
    <x v="1"/>
    <x v="46"/>
    <s v="No aplica"/>
    <s v="VIII. Pacto por la calidad y eficiencia de servicios públicos: agua y energía para promover la competitividad y el bienestar de todos"/>
    <s v="B. Agua limpia y saneamiento básico adecuado: hacia una gestión responsable, sostenible y equitativa"/>
    <n v="5891"/>
    <s v="Personas con acceso a soluciones adecuadas de agua potable en zona urbana"/>
    <x v="2"/>
    <m/>
    <m/>
    <s v="Vivienda, Ciudad y Territorio"/>
    <x v="6"/>
    <m/>
    <m/>
    <m/>
    <m/>
    <m/>
    <n v="0.88170000000000004"/>
    <n v="0.17629999999999998"/>
  </r>
  <r>
    <n v="2282"/>
    <x v="1"/>
    <x v="46"/>
    <s v="No aplica"/>
    <s v="VIII. Pacto por la calidad y eficiencia de servicios públicos: agua y energía para promover la competitividad y el bienestar de todos"/>
    <s v="B. Agua limpia y saneamiento básico adecuado: hacia una gestión responsable, sostenible y equitativa"/>
    <n v="5892"/>
    <s v="Personas con acceso a soluciones adecuadas para el manejo de aguas residuales en zona urbana"/>
    <x v="2"/>
    <m/>
    <m/>
    <s v="Vivienda, Ciudad y Territorio"/>
    <x v="6"/>
    <m/>
    <m/>
    <m/>
    <m/>
    <m/>
    <n v="0.42127999999999999"/>
    <n v="8.4260000000000002E-2"/>
  </r>
  <r>
    <n v="2283"/>
    <x v="1"/>
    <x v="46"/>
    <s v="No aplica"/>
    <s v="VIII. Pacto por la calidad y eficiencia de servicios públicos: agua y energía para promover la competitividad y el bienestar de todos"/>
    <s v="B. Agua limpia y saneamiento básico adecuado: hacia una gestión responsable, sostenible y equitativa"/>
    <n v="5893"/>
    <s v="Porcentaje de hogares con servicio de recolección de basuras en zona urbana"/>
    <x v="1"/>
    <m/>
    <m/>
    <s v="Vivienda, Ciudad y Territorio"/>
    <x v="6"/>
    <m/>
    <m/>
    <m/>
    <m/>
    <m/>
    <n v="0"/>
    <n v="0"/>
  </r>
  <r>
    <n v="2284"/>
    <x v="1"/>
    <x v="46"/>
    <s v="No aplica"/>
    <s v="VIII. Pacto por la calidad y eficiencia de servicios públicos: agua y energía para promover la competitividad y el bienestar de todos"/>
    <s v="B. Agua limpia y saneamiento básico adecuado: hacia una gestión responsable, sostenible y equitativa"/>
    <n v="5895"/>
    <s v="Personas con acceso a soluciones adecuadas de agua potable en zona rural"/>
    <x v="2"/>
    <m/>
    <m/>
    <s v="Vivienda, Ciudad y Territorio"/>
    <x v="6"/>
    <m/>
    <m/>
    <m/>
    <m/>
    <m/>
    <n v="1"/>
    <n v="0.4451"/>
  </r>
  <r>
    <n v="2285"/>
    <x v="1"/>
    <x v="46"/>
    <s v="No aplica"/>
    <s v="VIII. Pacto por la calidad y eficiencia de servicios públicos: agua y energía para promover la competitividad y el bienestar de todos"/>
    <s v="B. Agua limpia y saneamiento básico adecuado: hacia una gestión responsable, sostenible y equitativa"/>
    <n v="5896"/>
    <s v="Personas con acceso a soluciones adecuadas para el manejo de aguas residuales en zona rural"/>
    <x v="2"/>
    <m/>
    <m/>
    <s v="Vivienda, Ciudad y Territorio"/>
    <x v="6"/>
    <m/>
    <m/>
    <m/>
    <m/>
    <m/>
    <n v="1"/>
    <n v="0.41546999999999995"/>
  </r>
  <r>
    <n v="2286"/>
    <x v="1"/>
    <x v="46"/>
    <s v="No aplica"/>
    <s v="VIII. Pacto por la calidad y eficiencia de servicios públicos: agua y energía para promover la competitividad y el bienestar de todos"/>
    <s v="B. Agua limpia y saneamiento básico adecuado: hacia una gestión responsable, sostenible y equitativa"/>
    <n v="5897"/>
    <s v="Porcentaje de hogares con servicio de recolección de basuras en zona rural"/>
    <x v="1"/>
    <m/>
    <m/>
    <s v="Vivienda, Ciudad y Territorio"/>
    <x v="6"/>
    <m/>
    <m/>
    <m/>
    <m/>
    <m/>
    <n v="1"/>
    <n v="0.52778000000000003"/>
  </r>
  <r>
    <n v="2287"/>
    <x v="1"/>
    <x v="46"/>
    <s v="No aplica"/>
    <s v="VIII. Pacto por la calidad y eficiencia de servicios públicos: agua y energía para promover la competitividad y el bienestar de todos"/>
    <s v="B. Agua limpia y saneamiento básico adecuado: hacia una gestión responsable, sostenible y equitativa"/>
    <n v="5898"/>
    <s v="Porcentaje de aguas residuales urbanas tratadas"/>
    <x v="2"/>
    <m/>
    <m/>
    <s v="Vivienda, Ciudad y Territorio"/>
    <x v="6"/>
    <m/>
    <m/>
    <m/>
    <m/>
    <m/>
    <n v="4.6300000000000001E-2"/>
    <n v="2.1400000000000002E-2"/>
  </r>
  <r>
    <n v="2288"/>
    <x v="1"/>
    <x v="46"/>
    <s v="No aplica"/>
    <s v="VIII. Pacto por la calidad y eficiencia de servicios públicos: agua y energía para promover la competitividad y el bienestar de todos"/>
    <s v="B. Agua limpia y saneamiento básico adecuado: hacia una gestión responsable, sostenible y equitativa"/>
    <n v="5901"/>
    <s v="Porcentaje de hogares rurales con acceso a soluciones adecuadas de agua potable en municipios PDET"/>
    <x v="2"/>
    <m/>
    <m/>
    <s v="Vivienda, Ciudad y Territorio"/>
    <x v="6"/>
    <m/>
    <m/>
    <m/>
    <m/>
    <m/>
    <n v="0"/>
    <n v="0"/>
  </r>
  <r>
    <n v="2289"/>
    <x v="1"/>
    <x v="46"/>
    <s v="No aplica"/>
    <s v="VIII. Pacto por la calidad y eficiencia de servicios públicos: agua y energía para promover la competitividad y el bienestar de todos"/>
    <s v="B. Agua limpia y saneamiento básico adecuado: hacia una gestión responsable, sostenible y equitativa"/>
    <n v="5902"/>
    <s v="Porcentaje de hogares rurales con acceso a soluciones adecuadas para el manejo de aguas residuales en municipios PDET"/>
    <x v="2"/>
    <m/>
    <m/>
    <s v="Vivienda, Ciudad y Territorio"/>
    <x v="6"/>
    <m/>
    <m/>
    <m/>
    <m/>
    <m/>
    <n v="1"/>
    <n v="8.3330000000000001E-2"/>
  </r>
  <r>
    <n v="2290"/>
    <x v="1"/>
    <x v="46"/>
    <s v="No aplica"/>
    <s v="XII. Pacto por la equidad de oportunidades para grupos étnicos: indígenas, negros, afrocolombianos, raizales, palenqueros y Rrom"/>
    <s v="C. Capítulo de Rrom"/>
    <n v="5903"/>
    <s v="Decreto expedido en 2019"/>
    <x v="1"/>
    <m/>
    <m/>
    <s v="Vivienda, Ciudad y Territorio"/>
    <x v="6"/>
    <m/>
    <m/>
    <m/>
    <m/>
    <m/>
    <n v="0"/>
    <n v="0"/>
  </r>
  <r>
    <n v="2291"/>
    <x v="1"/>
    <x v="46"/>
    <s v="No aplica"/>
    <s v="III. Pacto por la equidad: política social moderna centrada en la familia, eficiente, de calidad y conectada a mercados"/>
    <s v="E. Vivienda y entornos dignos e incluyentes"/>
    <n v="5905"/>
    <s v="Porcentaje de hogares urbanos con déficit cualitativo de vivienda"/>
    <x v="1"/>
    <m/>
    <m/>
    <s v="Vivienda, Ciudad y Territorio"/>
    <x v="6"/>
    <m/>
    <m/>
    <m/>
    <m/>
    <m/>
    <n v="0.31430000000000002"/>
    <n v="8.8000000000000009E-2"/>
  </r>
  <r>
    <n v="2292"/>
    <x v="1"/>
    <x v="46"/>
    <s v="No aplica"/>
    <s v="III. Pacto por la equidad: política social moderna centrada en la familia, eficiente, de calidad y conectada a mercados"/>
    <s v="E. Vivienda y entornos dignos e incluyentes"/>
    <n v="5906"/>
    <s v="Porcentaje de hogares urbanos con déficit cuantitativo de vivienda"/>
    <x v="1"/>
    <m/>
    <m/>
    <s v="Vivienda, Ciudad y Territorio"/>
    <x v="6"/>
    <m/>
    <m/>
    <m/>
    <m/>
    <m/>
    <n v="0.60709999999999997"/>
    <n v="0.2787"/>
  </r>
  <r>
    <n v="2293"/>
    <x v="1"/>
    <x v="46"/>
    <s v="No aplica"/>
    <s v="III. Pacto por la equidad: política social moderna centrada en la familia, eficiente, de calidad y conectada a mercados"/>
    <s v="E. Vivienda y entornos dignos e incluyentes"/>
    <n v="5907"/>
    <s v="Hogares beneficiados con mejoramiento integral de barrios (MinVivienda) *"/>
    <x v="1"/>
    <m/>
    <m/>
    <s v="Vivienda, Ciudad y Territorio"/>
    <x v="6"/>
    <m/>
    <m/>
    <m/>
    <m/>
    <m/>
    <n v="0.34673999999999999"/>
    <n v="0.58338999999999996"/>
  </r>
  <r>
    <n v="2294"/>
    <x v="1"/>
    <x v="46"/>
    <s v="No aplica"/>
    <s v="XVI. Pacto por la descentralización: conectar territorios, gobiernos y poblaciones"/>
    <s v="A. Políticas e inversiones para el desarrollo, el ordenamiento y fortalecimiento de la asociatividad"/>
    <n v="5908"/>
    <s v="Municipios acompañados en la revisión e implementación de los Planes de Ordenamiento Territorial"/>
    <x v="1"/>
    <m/>
    <m/>
    <s v="Vivienda, Ciudad y Territorio"/>
    <x v="6"/>
    <m/>
    <m/>
    <m/>
    <m/>
    <m/>
    <n v="1"/>
    <n v="0.21332999999999999"/>
  </r>
  <r>
    <n v="2295"/>
    <x v="1"/>
    <x v="46"/>
    <s v="No aplica"/>
    <s v="XVI. Pacto por la descentralización: conectar territorios, gobiernos y poblaciones"/>
    <s v="C. Desarrollo urbano y Sistema de Ciudades (SC) para la sostenibilidad, productividad y la calidad de vida"/>
    <n v="5909"/>
    <s v="Área de suelo habilitado"/>
    <x v="2"/>
    <m/>
    <m/>
    <s v="Vivienda, Ciudad y Territorio"/>
    <x v="6"/>
    <m/>
    <m/>
    <m/>
    <m/>
    <m/>
    <n v="0.28904000000000002"/>
    <n v="0.34866999999999998"/>
  </r>
  <r>
    <n v="2296"/>
    <x v="1"/>
    <x v="46"/>
    <s v="No aplica"/>
    <s v="XVI. Pacto por la descentralización: conectar territorios, gobiernos y poblaciones"/>
    <s v="E. Instrumentos e información para la toma de decisiones que promueven el desarrollo regional"/>
    <n v="5910"/>
    <s v="Porcentaje de implementación del Sistema de Información Transaccional"/>
    <x v="1"/>
    <m/>
    <m/>
    <s v="Vivienda, Ciudad y Territorio"/>
    <x v="6"/>
    <m/>
    <m/>
    <m/>
    <m/>
    <m/>
    <n v="0.28571000000000002"/>
    <n v="0.15"/>
  </r>
  <r>
    <n v="2297"/>
    <x v="1"/>
    <x v="46"/>
    <s v="No aplica"/>
    <s v="VIII. Pacto por la calidad y eficiencia de servicios públicos: agua y energía para promover la competitividad y el bienestar de todos"/>
    <s v="B. Agua limpia y saneamiento básico adecuado: hacia una gestión responsable, sostenible y equitativa"/>
    <n v="5911"/>
    <s v="Municipios con esquemas de aprovechamiento en operación."/>
    <x v="1"/>
    <m/>
    <m/>
    <s v="Vivienda, Ciudad y Territorio"/>
    <x v="6"/>
    <m/>
    <m/>
    <m/>
    <m/>
    <m/>
    <n v="1"/>
    <n v="1"/>
  </r>
  <r>
    <n v="2298"/>
    <x v="1"/>
    <x v="46"/>
    <s v="No aplica"/>
    <s v="VIII. Pacto por la calidad y eficiencia de servicios públicos: agua y energía para promover la competitividad y el bienestar de todos"/>
    <s v="B. Agua limpia y saneamiento básico adecuado: hacia una gestión responsable, sostenible y equitativa"/>
    <n v="5912"/>
    <s v="Personas beneficiadas con proyectos que mejoran provisión, calidad y/o continuidad de los servicios de acueducto y alcantarillado"/>
    <x v="1"/>
    <m/>
    <m/>
    <s v="Vivienda, Ciudad y Territorio"/>
    <x v="6"/>
    <m/>
    <m/>
    <m/>
    <m/>
    <m/>
    <n v="0.17100000000000001"/>
    <n v="0.309"/>
  </r>
  <r>
    <n v="2299"/>
    <x v="1"/>
    <x v="46"/>
    <s v="No aplica"/>
    <s v="VIII. Pacto por la calidad y eficiencia de servicios públicos: agua y energía para promover la competitividad y el bienestar de todos"/>
    <s v="B. Agua limpia y saneamiento básico adecuado: hacia una gestión responsable, sostenible y equitativa"/>
    <n v="5913"/>
    <s v="Nuevas conexiones intradomiciliarias"/>
    <x v="1"/>
    <m/>
    <m/>
    <s v="Vivienda, Ciudad y Territorio"/>
    <x v="6"/>
    <m/>
    <m/>
    <m/>
    <m/>
    <m/>
    <n v="0"/>
    <n v="9.1600000000000001E-2"/>
  </r>
  <r>
    <n v="2300"/>
    <x v="1"/>
    <x v="46"/>
    <s v="No aplica"/>
    <s v="XIX. Pacto Seaflower Región: Por una región próspera, segura y sostenible San Andrés"/>
    <s v="Transversal"/>
    <n v="5914"/>
    <s v="Nuevas personas con acceso a soluciones adecuadas de agua potable (Seaflower)"/>
    <x v="2"/>
    <m/>
    <m/>
    <s v="Vivienda, Ciudad y Territorio"/>
    <x v="6"/>
    <m/>
    <m/>
    <m/>
    <m/>
    <m/>
    <n v="0"/>
    <n v="0"/>
  </r>
  <r>
    <n v="2301"/>
    <x v="1"/>
    <x v="46"/>
    <s v="No aplica"/>
    <s v="XXII. Pacto Región Amazonía: Desarrollo sostenible por una Amazonia viva"/>
    <s v="Transversal"/>
    <n v="5915"/>
    <s v="Nuevas personas con acceso a soluciones adecuadas de agua potable (Amazonía)"/>
    <x v="2"/>
    <m/>
    <m/>
    <s v="Vivienda, Ciudad y Territorio"/>
    <x v="6"/>
    <m/>
    <m/>
    <m/>
    <m/>
    <m/>
    <n v="3.5150000000000001E-2"/>
    <n v="7.0299999999999998E-3"/>
  </r>
  <r>
    <n v="2302"/>
    <x v="1"/>
    <x v="46"/>
    <s v="No aplica"/>
    <s v="XXII. Pacto Región Amazonía: Desarrollo sostenible por una Amazonia viva"/>
    <s v="Transversal"/>
    <n v="5916"/>
    <s v="Nuevas personas con acceso a soluciones adecuadas para el manejo de aguas residuales (Amazonía)"/>
    <x v="2"/>
    <m/>
    <m/>
    <s v="Vivienda, Ciudad y Territorio"/>
    <x v="6"/>
    <m/>
    <m/>
    <m/>
    <m/>
    <m/>
    <n v="0.37282999999999999"/>
    <n v="7.4569999999999997E-2"/>
  </r>
  <r>
    <n v="2303"/>
    <x v="1"/>
    <x v="46"/>
    <s v="No aplica"/>
    <s v="XVIII. Pacto Región Caribe: Una transformación para la igualdad de oportunidades y la equidad"/>
    <s v="Transversal"/>
    <n v="5917"/>
    <s v="Nuevas personas con acceso a soluciones adecuadas de agua potable (Caribe)"/>
    <x v="2"/>
    <m/>
    <m/>
    <s v="Vivienda, Ciudad y Territorio"/>
    <x v="6"/>
    <m/>
    <m/>
    <m/>
    <m/>
    <m/>
    <n v="1"/>
    <n v="0.45551000000000003"/>
  </r>
  <r>
    <n v="2304"/>
    <x v="1"/>
    <x v="46"/>
    <s v="No aplica"/>
    <s v="XVII. Pacto Región Pacífico: Diversidad para la equidad, la convivencia pacífica y el desarrollo sostenible"/>
    <s v="Transversal"/>
    <n v="5918"/>
    <s v="Nuevas personas con acceso a soluciones adecuadas de agua potable (Pacífico)"/>
    <x v="2"/>
    <m/>
    <m/>
    <s v="Vivienda, Ciudad y Territorio"/>
    <x v="6"/>
    <m/>
    <m/>
    <m/>
    <m/>
    <m/>
    <n v="0.95680999999999994"/>
    <n v="0.19136"/>
  </r>
  <r>
    <n v="2305"/>
    <x v="1"/>
    <x v="46"/>
    <s v="No aplica"/>
    <s v="XVII. Pacto Región Pacífico: Diversidad para la equidad, la convivencia pacífica y el desarrollo sostenible"/>
    <s v="Transversal"/>
    <n v="5919"/>
    <s v="Nuevas personas con acceso a soluciones adecuadas para el manejo de aguas residuales (Pacífico)"/>
    <x v="2"/>
    <m/>
    <m/>
    <s v="Vivienda, Ciudad y Territorio"/>
    <x v="6"/>
    <m/>
    <m/>
    <m/>
    <m/>
    <m/>
    <n v="0.90200000000000002"/>
    <n v="0.1804"/>
  </r>
  <r>
    <n v="2306"/>
    <x v="1"/>
    <x v="46"/>
    <s v="No aplica"/>
    <s v="IV. Pacto por la sostenibilidad: producir conservando y conservar produciendo"/>
    <s v="A. Sectores comprometidos con la sostenibilidad y la mitigación del cambio climático"/>
    <n v="5920"/>
    <s v="Tasa de reciclaje y nueva utilización de residuos"/>
    <x v="2"/>
    <m/>
    <m/>
    <s v="Ambiente y Desarrollo Sostenible"/>
    <x v="5"/>
    <m/>
    <m/>
    <m/>
    <m/>
    <m/>
    <n v="1"/>
    <n v="0.90332999999999997"/>
  </r>
  <r>
    <n v="2307"/>
    <x v="1"/>
    <x v="46"/>
    <s v="No aplica"/>
    <s v="IV. Pacto por la sostenibilidad: producir conservando y conservar produciendo"/>
    <s v="A. Sectores comprometidos con la sostenibilidad y la mitigación del cambio climático"/>
    <n v="5922"/>
    <s v="Reducción acumulada de las emisiones de Gases Efecto Invernadero, con respecto al escenario de referencia nacional"/>
    <x v="2"/>
    <m/>
    <m/>
    <s v="Ambiente y Desarrollo Sostenible"/>
    <x v="5"/>
    <m/>
    <m/>
    <m/>
    <m/>
    <m/>
    <s v="NULL"/>
    <n v="0.32579999999999998"/>
  </r>
  <r>
    <n v="2308"/>
    <x v="1"/>
    <x v="46"/>
    <s v="No aplica"/>
    <s v="IV. Pacto por la sostenibilidad: producir conservando y conservar produciendo"/>
    <s v="A. Sectores comprometidos con la sostenibilidad y la mitigación del cambio climático"/>
    <n v="5923"/>
    <s v="Puntos de monitoreo con Índice de Calidad de Agua (ICA) malo"/>
    <x v="2"/>
    <m/>
    <m/>
    <s v="Ambiente y Desarrollo Sostenible"/>
    <x v="5"/>
    <m/>
    <m/>
    <m/>
    <m/>
    <m/>
    <s v="NULL"/>
    <n v="0"/>
  </r>
  <r>
    <n v="2309"/>
    <x v="1"/>
    <x v="46"/>
    <s v="No aplica"/>
    <s v="IV. Pacto por la sostenibilidad: producir conservando y conservar produciendo"/>
    <s v="A. Sectores comprometidos con la sostenibilidad y la mitigación del cambio climático"/>
    <n v="5924"/>
    <s v="Porcentaje de estaciones de calidad del aire que registran concentraciones anuales por debajo de 30 µg/m3 de partículas inferiores a 10 micras (PM10)"/>
    <x v="1"/>
    <m/>
    <m/>
    <s v="Ambiente y Desarrollo Sostenible"/>
    <x v="5"/>
    <m/>
    <m/>
    <m/>
    <m/>
    <m/>
    <n v="1"/>
    <n v="0.61539999999999995"/>
  </r>
  <r>
    <n v="2310"/>
    <x v="1"/>
    <x v="46"/>
    <s v="No aplica"/>
    <s v="IV. Pacto por la sostenibilidad: producir conservando y conservar produciendo"/>
    <s v="B. Biodiversidad y riqueza natural: activos estratégicos de la Nación"/>
    <n v="5925"/>
    <s v="Negocios verdes verificados"/>
    <x v="2"/>
    <m/>
    <m/>
    <s v="Ambiente y Desarrollo Sostenible"/>
    <x v="5"/>
    <m/>
    <m/>
    <m/>
    <m/>
    <m/>
    <n v="0.57240999999999997"/>
    <n v="0.28016999999999997"/>
  </r>
  <r>
    <n v="2311"/>
    <x v="1"/>
    <x v="46"/>
    <s v="No aplica"/>
    <s v="IV. Pacto por la sostenibilidad: producir conservando y conservar produciendo"/>
    <s v="B. Biodiversidad y riqueza natural: activos estratégicos de la Nación"/>
    <n v="5926"/>
    <s v="Áreas bajo sistemas sostenibles de conservación (restauración*, sistemas agroforestales, manejo forestal sostenible)"/>
    <x v="2"/>
    <m/>
    <m/>
    <s v="Ambiente y Desarrollo Sostenible"/>
    <x v="5"/>
    <m/>
    <m/>
    <m/>
    <m/>
    <m/>
    <n v="0.71137000000000006"/>
    <n v="0.26135000000000003"/>
  </r>
  <r>
    <n v="2312"/>
    <x v="1"/>
    <x v="46"/>
    <s v="No aplica"/>
    <s v="IV. Pacto por la sostenibilidad: producir conservando y conservar produciendo"/>
    <s v="B. Biodiversidad y riqueza natural: activos estratégicos de la Nación"/>
    <n v="5927"/>
    <s v="Porcentaje de mejora en el índice de efectividad de manejo de las áreas protegidas públicas"/>
    <x v="2"/>
    <m/>
    <m/>
    <s v="Ambiente y Desarrollo Sostenible"/>
    <x v="5"/>
    <m/>
    <m/>
    <m/>
    <m/>
    <m/>
    <s v="NULL"/>
    <n v="0"/>
  </r>
  <r>
    <n v="2313"/>
    <x v="1"/>
    <x v="46"/>
    <s v="No aplica"/>
    <s v="IV. Pacto por la sostenibilidad: producir conservando y conservar produciendo"/>
    <s v="B. Biodiversidad y riqueza natural: activos estratégicos de la Nación"/>
    <n v="5928"/>
    <s v="Reducir la tendencia de crecimiento de la deforestación proyectada por el IDEAM"/>
    <x v="2"/>
    <m/>
    <m/>
    <s v="Ambiente y Desarrollo Sostenible"/>
    <x v="5"/>
    <m/>
    <m/>
    <m/>
    <m/>
    <m/>
    <n v="1"/>
    <n v="1"/>
  </r>
  <r>
    <n v="2314"/>
    <x v="1"/>
    <x v="46"/>
    <s v="No aplica"/>
    <s v="IV. Pacto por la sostenibilidad: producir conservando y conservar produciendo"/>
    <s v="B. Biodiversidad y riqueza natural: activos estratégicos de la Nación"/>
    <n v="5929"/>
    <s v="Áreas bajo esquemas de Pagos por Servicios Ambientales (PSA) e incentivos a la conservación"/>
    <x v="1"/>
    <m/>
    <m/>
    <s v="Ambiente y Desarrollo Sostenible"/>
    <x v="5"/>
    <m/>
    <m/>
    <m/>
    <m/>
    <m/>
    <n v="1"/>
    <n v="0.18440000000000001"/>
  </r>
  <r>
    <n v="2315"/>
    <x v="1"/>
    <x v="46"/>
    <s v="No aplica"/>
    <s v="IV. Pacto por la sostenibilidad: producir conservando y conservar produciendo"/>
    <s v="B. Biodiversidad y riqueza natural: activos estratégicos de la Nación"/>
    <n v="5930"/>
    <s v="Porcentaje de ecosistemas o unidades de análisis ecosistémicas no representados o subrepresentados incluidos en el SINAP en el cuatrienio"/>
    <x v="0"/>
    <m/>
    <m/>
    <s v="Ambiente y Desarrollo Sostenible"/>
    <x v="5"/>
    <m/>
    <m/>
    <m/>
    <m/>
    <m/>
    <n v="1"/>
    <n v="0.21332999999999999"/>
  </r>
  <r>
    <n v="2316"/>
    <x v="1"/>
    <x v="46"/>
    <s v="No aplica"/>
    <s v="XII. Pacto por la equidad de oportunidades para grupos étnicos: indígenas, negros, afrocolombianos, raizales, palenqueros y Rrom"/>
    <s v="C. Capítulo de Rrom"/>
    <n v="5931"/>
    <s v="Lineamientos diseñados"/>
    <x v="2"/>
    <m/>
    <m/>
    <s v="Ambiente y Desarrollo Sostenible"/>
    <x v="5"/>
    <m/>
    <m/>
    <m/>
    <m/>
    <m/>
    <s v="NULL"/>
    <n v="0"/>
  </r>
  <r>
    <n v="2317"/>
    <x v="1"/>
    <x v="46"/>
    <s v="No aplica"/>
    <s v="IV. Pacto por la sostenibilidad: producir conservando y conservar produciendo"/>
    <s v="C. Colombia resiliente: conocimiento y prevención para la gestión del riesgo de desastres y la adaptación al cambio climático"/>
    <n v="5932"/>
    <s v="Autoridades ambientales que adoptan la Metodología de Evaluación de Daños y Análisis de Necesidades Ambientales"/>
    <x v="2"/>
    <m/>
    <m/>
    <s v="Ambiente y Desarrollo Sostenible"/>
    <x v="5"/>
    <m/>
    <m/>
    <m/>
    <m/>
    <m/>
    <n v="1"/>
    <n v="0.125"/>
  </r>
  <r>
    <n v="2318"/>
    <x v="1"/>
    <x v="46"/>
    <s v="No aplica"/>
    <s v="IV. Pacto por la sostenibilidad: producir conservando y conservar produciendo"/>
    <s v="C. Colombia resiliente: conocimiento y prevención para la gestión del riesgo de desastres y la adaptación al cambio climático"/>
    <n v="5933"/>
    <s v="Porcentaje de departamentos que implementan iniciativas de adaptación al cambio climático orientadas por las autoridades ambientales"/>
    <x v="2"/>
    <m/>
    <m/>
    <s v="Ambiente y Desarrollo Sostenible"/>
    <x v="5"/>
    <m/>
    <m/>
    <m/>
    <m/>
    <m/>
    <n v="1"/>
    <n v="0.38"/>
  </r>
  <r>
    <n v="2319"/>
    <x v="1"/>
    <x v="46"/>
    <s v="No aplica"/>
    <s v="IV. Pacto por la sostenibilidad: producir conservando y conservar produciendo"/>
    <s v="B. Biodiversidad y riqueza natural: activos estratégicos de la Nación"/>
    <n v="5934"/>
    <s v="Plataformas colaborativas conformadas para la articulación de las inversiones y acciones públicas y privadas alrededor de las cuencas hidrográficas"/>
    <x v="2"/>
    <m/>
    <m/>
    <s v="Ambiente y Desarrollo Sostenible"/>
    <x v="5"/>
    <m/>
    <m/>
    <m/>
    <m/>
    <m/>
    <s v="NULL"/>
    <n v="0"/>
  </r>
  <r>
    <n v="2320"/>
    <x v="1"/>
    <x v="46"/>
    <s v="No aplica"/>
    <s v="XXII. Pacto Región Amazonía: Desarrollo sostenible por una Amazonia viva"/>
    <s v="Transversal"/>
    <n v="5935"/>
    <s v="Familias campesinas beneficiadas por actividades agroambientales con acuerdos de conservación de bosques"/>
    <x v="2"/>
    <m/>
    <m/>
    <s v="Ambiente y Desarrollo Sostenible"/>
    <x v="5"/>
    <m/>
    <m/>
    <m/>
    <m/>
    <m/>
    <n v="3.4669999999999999E-2"/>
    <n v="0.26574999999999999"/>
  </r>
  <r>
    <n v="2321"/>
    <x v="1"/>
    <x v="46"/>
    <s v="No aplica"/>
    <s v="XXIII. Pacto Eje Cafetero y Antioquia: Conectar para la competitividad y el desarrollo logístico sostenible"/>
    <s v="Transversal"/>
    <n v="5936"/>
    <s v="Áreas afectadas por el desarrollo de actividades ilegales en proceso de restauración"/>
    <x v="1"/>
    <m/>
    <m/>
    <s v="Ambiente y Desarrollo Sostenible"/>
    <x v="5"/>
    <m/>
    <m/>
    <m/>
    <m/>
    <m/>
    <n v="1"/>
    <n v="1"/>
  </r>
  <r>
    <n v="2322"/>
    <x v="1"/>
    <x v="46"/>
    <s v="No aplica"/>
    <s v="IV. Pacto por la sostenibilidad: producir conservando y conservar produciendo"/>
    <s v="D. Instituciones ambientales modernas, apropiación social de la biodiversidad y manejo efectivo de los conflictos socioambientales"/>
    <n v="5938"/>
    <s v="Acuerdos y agendas interministeriales y productivos implementados"/>
    <x v="2"/>
    <m/>
    <m/>
    <s v="Ambiente y Desarrollo Sostenible"/>
    <x v="5"/>
    <m/>
    <m/>
    <m/>
    <m/>
    <m/>
    <n v="1"/>
    <n v="0.5"/>
  </r>
  <r>
    <n v="2323"/>
    <x v="1"/>
    <x v="46"/>
    <s v="No aplica"/>
    <s v="XII. Pacto por la equidad de oportunidades para grupos étnicos: indígenas, negros, afrocolombianos, raizales, palenqueros y Rrom"/>
    <s v="C. Capítulo de Rrom"/>
    <n v="5939"/>
    <s v="Regiones beneficiadas por talleres de economía circular"/>
    <x v="2"/>
    <m/>
    <m/>
    <s v="Ambiente y Desarrollo Sostenible"/>
    <x v="5"/>
    <m/>
    <m/>
    <m/>
    <m/>
    <m/>
    <n v="0"/>
    <n v="0"/>
  </r>
  <r>
    <n v="2324"/>
    <x v="1"/>
    <x v="46"/>
    <s v="No aplica"/>
    <s v="IV. Pacto por la sostenibilidad: producir conservando y conservar produciendo"/>
    <s v="D. Instituciones ambientales modernas, apropiación social de la biodiversidad y manejo efectivo de los conflictos socioambientales"/>
    <n v="5940"/>
    <s v="Porcentaje de las solicitudes de licencias ambientales competencia de la ANLA resueltas dentro de los tiempos establecidos en la normatividad vigente"/>
    <x v="2"/>
    <m/>
    <m/>
    <s v="Ambiente y Desarrollo Sostenible"/>
    <x v="5"/>
    <m/>
    <m/>
    <m/>
    <m/>
    <m/>
    <n v="1"/>
    <n v="0.93179000000000001"/>
  </r>
  <r>
    <n v="2325"/>
    <x v="1"/>
    <x v="46"/>
    <s v="No aplica"/>
    <s v="XII. Pacto por la equidad de oportunidades para grupos étnicos: indígenas, negros, afrocolombianos, raizales, palenqueros y Rrom"/>
    <s v="C. Capítulo de Rrom"/>
    <n v="5941"/>
    <s v="Porcentaje de negocios verdes asistidos técnicamente"/>
    <x v="2"/>
    <m/>
    <m/>
    <s v="Ambiente y Desarrollo Sostenible"/>
    <x v="5"/>
    <m/>
    <m/>
    <m/>
    <m/>
    <m/>
    <n v="1"/>
    <n v="1"/>
  </r>
  <r>
    <n v="2326"/>
    <x v="1"/>
    <x v="46"/>
    <s v="No aplica"/>
    <s v="IV. Pacto por la sostenibilidad: producir conservando y conservar produciendo"/>
    <s v="B. Biodiversidad y riqueza natural: activos estratégicos de la Nación"/>
    <n v="5942"/>
    <s v="Acuerdos de cero deforestación para las cadenas productivas del sector agropecuario en implementación"/>
    <x v="2"/>
    <m/>
    <m/>
    <s v="Ambiente y Desarrollo Sostenible"/>
    <x v="5"/>
    <m/>
    <m/>
    <m/>
    <m/>
    <m/>
    <n v="1"/>
    <n v="0.66670000000000007"/>
  </r>
  <r>
    <n v="2327"/>
    <x v="1"/>
    <x v="46"/>
    <s v="No aplica"/>
    <s v="XXV. Pacto Región Océanos: Colombia, potencia bioceánica"/>
    <s v="Transversal"/>
    <n v="5943"/>
    <s v="Acuerdos para el aprovechamiento local de plásticos y otros materiales reciclables en municipios costeros de los litorales Pacífico y Caribe (continental e insular) en implementación"/>
    <x v="2"/>
    <m/>
    <m/>
    <s v="Ambiente y Desarrollo Sostenible"/>
    <x v="5"/>
    <m/>
    <m/>
    <m/>
    <m/>
    <m/>
    <s v="NULL"/>
    <n v="0.11111"/>
  </r>
  <r>
    <n v="2328"/>
    <x v="1"/>
    <x v="46"/>
    <s v="No aplica"/>
    <s v="IV. Pacto por la sostenibilidad: producir conservando y conservar produciendo"/>
    <s v="C. Colombia resiliente: conocimiento y prevención para la gestión del riesgo de desastres y la adaptación al cambio climático"/>
    <n v="5944"/>
    <s v="Porcentaje de implementación del Sistema Nacional de Información de Cambio Climático"/>
    <x v="1"/>
    <m/>
    <m/>
    <s v="Ambiente y Desarrollo Sostenible"/>
    <x v="5"/>
    <m/>
    <m/>
    <m/>
    <m/>
    <m/>
    <n v="1"/>
    <n v="0.17"/>
  </r>
  <r>
    <n v="2329"/>
    <x v="1"/>
    <x v="46"/>
    <s v="No aplica"/>
    <s v="XVIII. Pacto Región Caribe: Una transformación para la igualdad de oportunidades y la equidad"/>
    <s v="Transversal"/>
    <n v="5945"/>
    <s v="Iniciativas de carbono azul para el uso sostenible de los manglares en implementación"/>
    <x v="2"/>
    <m/>
    <m/>
    <s v="Ambiente y Desarrollo Sostenible"/>
    <x v="5"/>
    <m/>
    <m/>
    <m/>
    <m/>
    <m/>
    <s v="NULL"/>
    <n v="0"/>
  </r>
  <r>
    <n v="2330"/>
    <x v="1"/>
    <x v="46"/>
    <s v="No aplica"/>
    <s v="XX. Pacto Región Central: Centro de innovación y nodo logístico de integración productiva nacional e internacional"/>
    <s v="Transversal"/>
    <n v="5946"/>
    <s v="Puntos de monitoreo con índice de calidad del agua (ICA) “malo” de la región Central"/>
    <x v="1"/>
    <m/>
    <m/>
    <s v="Ambiente y Desarrollo Sostenible"/>
    <x v="5"/>
    <m/>
    <m/>
    <m/>
    <m/>
    <m/>
    <s v="NULL"/>
    <n v="0"/>
  </r>
  <r>
    <n v="2331"/>
    <x v="1"/>
    <x v="46"/>
    <s v="No aplica"/>
    <s v="XVII. Pacto Región Pacífico: Diversidad para la equidad, la convivencia pacífica y el desarrollo sostenible"/>
    <s v="Transversal"/>
    <n v="5947"/>
    <s v="Área en proceso de restauración en la Cuenca del Río Atrato"/>
    <x v="2"/>
    <m/>
    <m/>
    <s v="Ambiente y Desarrollo Sostenible"/>
    <x v="5"/>
    <m/>
    <m/>
    <m/>
    <m/>
    <m/>
    <n v="0"/>
    <n v="0"/>
  </r>
  <r>
    <n v="2332"/>
    <x v="1"/>
    <x v="46"/>
    <s v="No aplica"/>
    <s v="XXI. Pacto Región Santanderes: Eje logístico, competitivo y sostenible de Colombia"/>
    <s v="Transversal"/>
    <n v="5948"/>
    <s v="Puntos de monitoreo con índice de calidad de agua (ICA) “malo” de la región Santanderes"/>
    <x v="1"/>
    <m/>
    <m/>
    <s v="Ambiente y Desarrollo Sostenible"/>
    <x v="5"/>
    <m/>
    <m/>
    <m/>
    <m/>
    <m/>
    <s v="NULL"/>
    <n v="0"/>
  </r>
  <r>
    <n v="2333"/>
    <x v="1"/>
    <x v="46"/>
    <s v="No aplica"/>
    <s v="XVII. Pacto Región Pacífico: Diversidad para la equidad, la convivencia pacífica y el desarrollo sostenible"/>
    <s v="Transversal"/>
    <n v="5949"/>
    <s v="Áreas bajo esquemas de producción sostenible (restauración, conservación, sistemas silvopastoriles, sistemas agroforestales, piscicultura, reconversión productiva) (Pacífico)"/>
    <x v="2"/>
    <m/>
    <m/>
    <s v="Ambiente y Desarrollo Sostenible"/>
    <x v="5"/>
    <m/>
    <m/>
    <m/>
    <m/>
    <m/>
    <n v="0.58799999999999997"/>
    <n v="0.47039999999999998"/>
  </r>
  <r>
    <n v="2334"/>
    <x v="1"/>
    <x v="46"/>
    <s v="No aplica"/>
    <s v="XVIII. Pacto Región Caribe: Una transformación para la igualdad de oportunidades y la equidad"/>
    <s v="Transversal"/>
    <n v="5950"/>
    <s v="Áreas bajo esquemas de producción sostenible (restauración, conservación, sistemas silvopastoriles, sistemas agroforestales, piscicultura, reconversión productiva) (Caribe)"/>
    <x v="2"/>
    <m/>
    <m/>
    <s v="Ambiente y Desarrollo Sostenible"/>
    <x v="5"/>
    <m/>
    <m/>
    <m/>
    <m/>
    <m/>
    <n v="0.71813000000000005"/>
    <n v="0.39169999999999999"/>
  </r>
  <r>
    <n v="2335"/>
    <x v="1"/>
    <x v="46"/>
    <s v="No aplica"/>
    <s v="XIX. Pacto Seaflower Región: Por una región próspera, segura y sostenible San Andrés"/>
    <s v="Transversal"/>
    <n v="5951"/>
    <s v="Iniciativas de biotecnología y bioprospección iniciadas en la reserva de Biosfera Seaflower (Seaflower)"/>
    <x v="1"/>
    <m/>
    <m/>
    <s v="Ambiente y Desarrollo Sostenible"/>
    <x v="5"/>
    <m/>
    <m/>
    <m/>
    <m/>
    <m/>
    <s v="NULL"/>
    <n v="0"/>
  </r>
  <r>
    <n v="2336"/>
    <x v="1"/>
    <x v="46"/>
    <s v="No aplica"/>
    <s v="XXII. Pacto Región Amazonía: Desarrollo sostenible por una Amazonia viva"/>
    <s v="Transversal"/>
    <n v="5952"/>
    <s v="Áreas bajo esquemas de conservación y producción sostenible  (restauración, conservación, sistemas silvopastoriles, sistemas agroforestales, piscicultura, reconversión productiva) (Amazonía)"/>
    <x v="2"/>
    <m/>
    <m/>
    <s v="Ambiente y Desarrollo Sostenible"/>
    <x v="5"/>
    <m/>
    <m/>
    <m/>
    <m/>
    <m/>
    <n v="0.92578000000000005"/>
    <n v="0.61787999999999998"/>
  </r>
  <r>
    <n v="2337"/>
    <x v="1"/>
    <x v="46"/>
    <s v="No aplica"/>
    <s v="XXI. Pacto Región Santanderes: Eje logístico, competitivo y sostenible de Colombia"/>
    <s v="Transversal"/>
    <n v="5953"/>
    <s v="Áreas bajo esquemas de conservación y producción sostenible (restauración, conservación, sistemas silvopastoriles, sistemas agroforestales, piscicultura, reconversión productiva) (Santanderes)"/>
    <x v="2"/>
    <m/>
    <m/>
    <s v="Ambiente y Desarrollo Sostenible"/>
    <x v="5"/>
    <m/>
    <m/>
    <m/>
    <m/>
    <m/>
    <n v="0.11983000000000001"/>
    <n v="2.8130000000000002E-2"/>
  </r>
  <r>
    <n v="2338"/>
    <x v="1"/>
    <x v="46"/>
    <s v="No aplica"/>
    <s v="XXV. Pacto Región Océanos: Colombia, potencia bioceánica"/>
    <s v="Transversal"/>
    <n v="5954"/>
    <s v="Porcentaje de estaciones de monitoreo de aguas marinas con categorías aceptable y óptima"/>
    <x v="2"/>
    <m/>
    <m/>
    <s v="Ambiente y Desarrollo Sostenible"/>
    <x v="5"/>
    <m/>
    <m/>
    <m/>
    <m/>
    <m/>
    <n v="1"/>
    <n v="0.74829999999999997"/>
  </r>
  <r>
    <n v="2339"/>
    <x v="1"/>
    <x v="46"/>
    <s v="No aplica"/>
    <s v="XXIV. Pacto Región Llanos - Orinoquia: Conectar y potenciar la despensa sostenible de la región con el país y el mundo"/>
    <s v="Transversal"/>
    <n v="5955"/>
    <s v="Áreas bajo esquemas de conservación y producción sostenible (restauración, conservación, sistemas silvopastoriles, sistemas agroforestales, piscicultura, reconversión productiva) (Llanos)"/>
    <x v="2"/>
    <m/>
    <m/>
    <s v="Ambiente y Desarrollo Sostenible"/>
    <x v="5"/>
    <m/>
    <m/>
    <m/>
    <m/>
    <m/>
    <n v="4.0369999999999996E-2"/>
    <n v="7.9000000000000008E-3"/>
  </r>
  <r>
    <n v="2340"/>
    <x v="1"/>
    <x v="46"/>
    <s v="No aplica"/>
    <s v="I. Pacto por la legalidad: seguridad efectiva y justicia transparente para que todos vivamos con libertad y en democracia"/>
    <s v="A. Seguridad, autoridad y orden para la libertad: Defensa Nacional, seguridad ciudadana y colaboración ciudadana"/>
    <n v="5956"/>
    <s v="Porcentaje de implementación del Plan de Acción Oportuna"/>
    <x v="0"/>
    <m/>
    <m/>
    <s v="Interior"/>
    <x v="4"/>
    <m/>
    <m/>
    <m/>
    <m/>
    <m/>
    <n v="0.55000000000000004"/>
    <n v="0.51"/>
  </r>
  <r>
    <n v="2341"/>
    <x v="1"/>
    <x v="46"/>
    <s v="No aplica"/>
    <s v="XII. Pacto por la equidad de oportunidades para grupos étnicos: indígenas, negros, afrocolombianos, raizales, palenqueros y Rrom"/>
    <s v="C. Capítulo de Rrom"/>
    <n v="5957"/>
    <s v="Familias beneficiarias de las acciones de la estrategia encuentros por familia"/>
    <x v="1"/>
    <m/>
    <m/>
    <s v="Inclusión Social y Reconciliación"/>
    <x v="16"/>
    <m/>
    <m/>
    <m/>
    <m/>
    <m/>
    <n v="0.872"/>
    <n v="0.872"/>
  </r>
  <r>
    <n v="2342"/>
    <x v="1"/>
    <x v="46"/>
    <s v="No aplica"/>
    <s v="I. Pacto por la legalidad: seguridad efectiva y justicia transparente para que todos vivamos con libertad y en democracia"/>
    <s v="E. Participación ciudadana: promoviendo el diálogo y la inclusión democrática para la equidad"/>
    <n v="5959"/>
    <s v="Porcentaje de jóvenes que participan en escenarios de acción comunal"/>
    <x v="1"/>
    <m/>
    <m/>
    <s v="Interior"/>
    <x v="4"/>
    <m/>
    <m/>
    <m/>
    <m/>
    <m/>
    <s v="NULL"/>
    <n v="1"/>
  </r>
  <r>
    <n v="2343"/>
    <x v="1"/>
    <x v="46"/>
    <s v="No aplica"/>
    <s v="I. Pacto por la legalidad: seguridad efectiva y justicia transparente para que todos vivamos con libertad y en democracia"/>
    <s v="E. Participación ciudadana: promoviendo el diálogo y la inclusión democrática para la equidad"/>
    <n v="5960"/>
    <s v="Porcentaje de mujeres que participan en escenarios de acción comunal"/>
    <x v="1"/>
    <m/>
    <m/>
    <s v="Interior"/>
    <x v="4"/>
    <m/>
    <m/>
    <m/>
    <m/>
    <m/>
    <n v="1"/>
    <n v="0.85199999999999998"/>
  </r>
  <r>
    <n v="2344"/>
    <x v="1"/>
    <x v="46"/>
    <s v="No aplica"/>
    <s v="I. Pacto por la legalidad: seguridad efectiva y justicia transparente para que todos vivamos con libertad y en democracia"/>
    <s v="A. Seguridad, autoridad y orden para la libertad: Defensa Nacional, seguridad ciudadana y colaboración ciudadana"/>
    <n v="5961"/>
    <s v="Entidades territoriales asistidas en la formulación y seguimiento de los Planes Integrales de Seguridad y Convivencia Ciudadana"/>
    <x v="0"/>
    <m/>
    <m/>
    <s v="Interior"/>
    <x v="4"/>
    <m/>
    <m/>
    <m/>
    <m/>
    <m/>
    <n v="0.52632000000000001"/>
    <n v="1"/>
  </r>
  <r>
    <n v="2345"/>
    <x v="1"/>
    <x v="46"/>
    <s v="No aplica"/>
    <s v="I. Pacto por la legalidad: seguridad efectiva y justicia transparente para que todos vivamos con libertad y en democracia"/>
    <s v="A. Seguridad, autoridad y orden para la libertad: Defensa Nacional, seguridad ciudadana y colaboración ciudadana"/>
    <n v="5962"/>
    <s v="Entidades territoriales con proyectos para la promoción de convivencia implementados"/>
    <x v="0"/>
    <m/>
    <m/>
    <s v="Interior"/>
    <x v="4"/>
    <m/>
    <m/>
    <m/>
    <m/>
    <m/>
    <n v="0"/>
    <n v="0.02"/>
  </r>
  <r>
    <n v="2346"/>
    <x v="1"/>
    <x v="46"/>
    <s v="No aplica"/>
    <s v="I. Pacto por la legalidad: seguridad efectiva y justicia transparente para que todos vivamos con libertad y en democracia"/>
    <s v="A. Seguridad, autoridad y orden para la libertad: Defensa Nacional, seguridad ciudadana y colaboración ciudadana"/>
    <n v="5963"/>
    <s v="Entidades territoriales fortalecidas en los Sistemas Integrados de Emergencia y Seguridad"/>
    <x v="0"/>
    <m/>
    <m/>
    <s v="Interior"/>
    <x v="4"/>
    <m/>
    <m/>
    <m/>
    <m/>
    <m/>
    <s v="NULL"/>
    <n v="0"/>
  </r>
  <r>
    <n v="2347"/>
    <x v="1"/>
    <x v="46"/>
    <s v="No aplica"/>
    <s v="I. Pacto por la legalidad: seguridad efectiva y justicia transparente para que todos vivamos con libertad y en democracia"/>
    <s v="A. Seguridad, autoridad y orden para la libertad: Defensa Nacional, seguridad ciudadana y colaboración ciudadana"/>
    <n v="5964"/>
    <s v="Entidades territoriales con nuevas obras de infraestructura ejecutadas para la convivencia"/>
    <x v="2"/>
    <m/>
    <m/>
    <s v="Interior"/>
    <x v="4"/>
    <m/>
    <m/>
    <m/>
    <m/>
    <m/>
    <n v="4.5449999999999997E-2"/>
    <n v="0.27215"/>
  </r>
  <r>
    <n v="2348"/>
    <x v="1"/>
    <x v="46"/>
    <s v="No aplica"/>
    <s v="I. Pacto por la legalidad: seguridad efectiva y justicia transparente para que todos vivamos con libertad y en democracia"/>
    <s v="E. Participación ciudadana: promoviendo el diálogo y la inclusión democrática para la equidad"/>
    <n v="5965"/>
    <s v="Política para el diálogo social y la gestión pacífica de conflictos sociales implementada"/>
    <x v="1"/>
    <m/>
    <m/>
    <s v="Interior"/>
    <x v="4"/>
    <m/>
    <m/>
    <m/>
    <m/>
    <m/>
    <n v="1"/>
    <n v="0.1"/>
  </r>
  <r>
    <n v="2349"/>
    <x v="1"/>
    <x v="46"/>
    <s v="No aplica"/>
    <s v="I. Pacto por la legalidad: seguridad efectiva y justicia transparente para que todos vivamos con libertad y en democracia"/>
    <s v="B. Imperio de la ley y convivencia: derechos humanos, justicia accesible, oportuna y en toda Colombia, para todos"/>
    <n v="5966"/>
    <s v="Entidades territoriales asistidas técnicamente en la implementación de programas de prevención y promoción de Derechos Humanos"/>
    <x v="0"/>
    <m/>
    <m/>
    <s v="Interior"/>
    <x v="4"/>
    <m/>
    <m/>
    <m/>
    <m/>
    <m/>
    <n v="0.56000000000000005"/>
    <n v="0.31667000000000001"/>
  </r>
  <r>
    <n v="2350"/>
    <x v="1"/>
    <x v="46"/>
    <s v="No aplica"/>
    <s v="XII. Pacto por la equidad de oportunidades para grupos étnicos: indígenas, negros, afrocolombianos, raizales, palenqueros y Rrom"/>
    <s v="C. Capítulo de Rrom"/>
    <n v="5968"/>
    <s v="Modulo Rrom en el sistema de información implementado"/>
    <x v="0"/>
    <m/>
    <m/>
    <s v="Interior"/>
    <x v="4"/>
    <m/>
    <m/>
    <m/>
    <m/>
    <m/>
    <n v="0"/>
    <n v="0"/>
  </r>
  <r>
    <n v="2351"/>
    <x v="1"/>
    <x v="46"/>
    <s v="No aplica"/>
    <s v="XII. Pacto por la equidad de oportunidades para grupos étnicos: indígenas, negros, afrocolombianos, raizales, palenqueros y Rrom"/>
    <s v="C. Capítulo de Rrom"/>
    <n v="5970"/>
    <s v="Sesiones ordinarias de la Comisión  Nacional de Diálogo con fortalecimiento realizadas"/>
    <x v="1"/>
    <m/>
    <m/>
    <s v="Interior"/>
    <x v="4"/>
    <m/>
    <m/>
    <m/>
    <m/>
    <m/>
    <n v="0"/>
    <n v="0.33332999999999996"/>
  </r>
  <r>
    <n v="2352"/>
    <x v="1"/>
    <x v="46"/>
    <s v="No aplica"/>
    <s v="XII. Pacto por la equidad de oportunidades para grupos étnicos: indígenas, negros, afrocolombianos, raizales, palenqueros y Rrom"/>
    <s v="C. Capítulo de Rrom"/>
    <n v="5971"/>
    <s v="Actividad 1:  Eventos territoriales de fortalecimiento realizados   Actividad 2: Eventos territoriales de conmemoración de Día Internacional Rrom realizados"/>
    <x v="0"/>
    <m/>
    <m/>
    <s v="Interior"/>
    <x v="4"/>
    <m/>
    <m/>
    <m/>
    <m/>
    <m/>
    <n v="0"/>
    <n v="0.14285999999999999"/>
  </r>
  <r>
    <n v="2353"/>
    <x v="1"/>
    <x v="46"/>
    <s v="No aplica"/>
    <s v="XII. Pacto por la equidad de oportunidades para grupos étnicos: indígenas, negros, afrocolombianos, raizales, palenqueros y Rrom"/>
    <s v="C. Capítulo de Rrom"/>
    <n v="5972"/>
    <s v="Asistencias Técnicas realizadas"/>
    <x v="1"/>
    <m/>
    <m/>
    <s v="Interior"/>
    <x v="4"/>
    <m/>
    <m/>
    <m/>
    <m/>
    <m/>
    <n v="0"/>
    <n v="0.25"/>
  </r>
  <r>
    <n v="2354"/>
    <x v="1"/>
    <x v="46"/>
    <s v="No aplica"/>
    <s v="XII. Pacto por la equidad de oportunidades para grupos étnicos: indígenas, negros, afrocolombianos, raizales, palenqueros y Rrom"/>
    <s v="C. Capítulo de Rrom"/>
    <n v="5973"/>
    <s v="Jornadas de sensibilización a los entes territoriales realizadas"/>
    <x v="0"/>
    <m/>
    <m/>
    <s v="Interior"/>
    <x v="4"/>
    <m/>
    <m/>
    <m/>
    <m/>
    <m/>
    <n v="0"/>
    <n v="0"/>
  </r>
  <r>
    <n v="2355"/>
    <x v="1"/>
    <x v="46"/>
    <s v="No aplica"/>
    <s v="XII. Pacto por la equidad de oportunidades para grupos étnicos: indígenas, negros, afrocolombianos, raizales, palenqueros y Rrom"/>
    <s v="C. Capítulo de Rrom"/>
    <n v="5974"/>
    <s v="Documento “O lasho Lungo Drom” o “Plan de Vida y Buen Vivir” formulado"/>
    <x v="1"/>
    <m/>
    <m/>
    <s v="Interior"/>
    <x v="4"/>
    <m/>
    <m/>
    <m/>
    <m/>
    <m/>
    <n v="0"/>
    <n v="0"/>
  </r>
  <r>
    <n v="2356"/>
    <x v="1"/>
    <x v="46"/>
    <s v="No aplica"/>
    <s v="XIV. Pacto de equidad para las mujeres"/>
    <s v="D. Participación de las mujeres en escenarios de poder y toma de decisiones"/>
    <n v="5975"/>
    <s v="Mujeres formadas en las escuelas de liderazgo político"/>
    <x v="1"/>
    <m/>
    <m/>
    <s v="Interior"/>
    <x v="4"/>
    <m/>
    <m/>
    <m/>
    <m/>
    <m/>
    <n v="1"/>
    <n v="1"/>
  </r>
  <r>
    <n v="2357"/>
    <x v="1"/>
    <x v="46"/>
    <s v="No aplica"/>
    <s v="I. Pacto por la legalidad: seguridad efectiva y justicia transparente para que todos vivamos con libertad y en democracia"/>
    <s v="E. Participación ciudadana: promoviendo el diálogo y la inclusión democrática para la equidad"/>
    <n v="5976"/>
    <s v="Organizaciones de acción comunal fortalecidas en su capacidad de gestión de proyectos de desarrollo comunitario"/>
    <x v="0"/>
    <m/>
    <m/>
    <s v="Interior"/>
    <x v="4"/>
    <m/>
    <m/>
    <m/>
    <m/>
    <m/>
    <n v="0.83799999999999997"/>
    <n v="0.48816999999999999"/>
  </r>
  <r>
    <n v="2358"/>
    <x v="1"/>
    <x v="46"/>
    <s v="No aplica"/>
    <s v="I. Pacto por la legalidad: seguridad efectiva y justicia transparente para que todos vivamos con libertad y en democracia"/>
    <s v="E. Participación ciudadana: promoviendo el diálogo y la inclusión democrática para la equidad"/>
    <n v="5977"/>
    <s v="Porcentaje de organizaciones religiosas caracterizadas"/>
    <x v="0"/>
    <m/>
    <m/>
    <s v="Interior"/>
    <x v="4"/>
    <m/>
    <m/>
    <m/>
    <m/>
    <m/>
    <n v="0"/>
    <n v="0.17579999999999998"/>
  </r>
  <r>
    <n v="2359"/>
    <x v="1"/>
    <x v="46"/>
    <s v="No aplica"/>
    <s v="I. Pacto por la legalidad: seguridad efectiva y justicia transparente para que todos vivamos con libertad y en democracia"/>
    <s v="E. Participación ciudadana: promoviendo el diálogo y la inclusión democrática para la equidad"/>
    <n v="5978"/>
    <s v="Porcentaje de la Red de Conocimiento implementada"/>
    <x v="0"/>
    <m/>
    <m/>
    <s v="Interior"/>
    <x v="4"/>
    <m/>
    <m/>
    <m/>
    <m/>
    <m/>
    <n v="0.55942999999999998"/>
    <n v="0.3458"/>
  </r>
  <r>
    <n v="2360"/>
    <x v="1"/>
    <x v="46"/>
    <s v="No aplica"/>
    <s v="I. Pacto por la legalidad: seguridad efectiva y justicia transparente para que todos vivamos con libertad y en democracia"/>
    <s v="A. Seguridad, autoridad y orden para la libertad: Defensa Nacional, seguridad ciudadana y colaboración ciudadana"/>
    <n v="5980"/>
    <s v="Porcentaje de implementación del mecanismo de información para el control del Cannabis"/>
    <x v="0"/>
    <m/>
    <m/>
    <s v="Justicia y del Derecho"/>
    <x v="23"/>
    <m/>
    <m/>
    <m/>
    <m/>
    <m/>
    <n v="1"/>
    <n v="1"/>
  </r>
  <r>
    <n v="2361"/>
    <x v="1"/>
    <x v="46"/>
    <s v="No aplica"/>
    <s v="I. Pacto por la legalidad: seguridad efectiva y justicia transparente para que todos vivamos con libertad y en democracia"/>
    <s v="A. Seguridad, autoridad y orden para la libertad: Defensa Nacional, seguridad ciudadana y colaboración ciudadana"/>
    <n v="5981"/>
    <s v="Estudios realizados por el Observatorio de Drogas de Colombia"/>
    <x v="1"/>
    <m/>
    <m/>
    <s v="Justicia y del Derecho"/>
    <x v="23"/>
    <m/>
    <m/>
    <m/>
    <m/>
    <m/>
    <n v="0"/>
    <n v="0.25"/>
  </r>
  <r>
    <n v="2362"/>
    <x v="1"/>
    <x v="46"/>
    <s v="No aplica"/>
    <s v="I. Pacto por la legalidad: seguridad efectiva y justicia transparente para que todos vivamos con libertad y en democracia"/>
    <s v="B. Imperio de la ley y convivencia: derechos humanos, justicia accesible, oportuna y en toda Colombia, para todos"/>
    <n v="5982"/>
    <s v="Porcentaje de personas atendidas en programas de atención especial para pospenados a nivel nacional"/>
    <x v="1"/>
    <m/>
    <m/>
    <s v="Justicia y del Derecho"/>
    <x v="23"/>
    <m/>
    <m/>
    <m/>
    <m/>
    <m/>
    <n v="0.49524000000000001"/>
    <n v="0.17049"/>
  </r>
  <r>
    <n v="2363"/>
    <x v="1"/>
    <x v="46"/>
    <s v="No aplica"/>
    <s v="I. Pacto por la legalidad: seguridad efectiva y justicia transparente para que todos vivamos con libertad y en democracia"/>
    <s v="B. Imperio de la ley y convivencia: derechos humanos, justicia accesible, oportuna y en toda Colombia, para todos"/>
    <n v="5983"/>
    <s v="Recomendaciones emitidas por la Mesa Permanente de Administración de Justicia"/>
    <x v="0"/>
    <m/>
    <m/>
    <s v="Justicia y del Derecho"/>
    <x v="23"/>
    <m/>
    <m/>
    <m/>
    <m/>
    <m/>
    <n v="0"/>
    <n v="0"/>
  </r>
  <r>
    <n v="2364"/>
    <x v="1"/>
    <x v="46"/>
    <s v="No aplica"/>
    <s v="I. Pacto por la legalidad: seguridad efectiva y justicia transparente para que todos vivamos con libertad y en democracia"/>
    <s v="B. Imperio de la ley y convivencia: derechos humanos, justicia accesible, oportuna y en toda Colombia, para todos"/>
    <n v="5984"/>
    <s v="Porcentaje de artículos contenidos en normas con fuerza de ley vigentes depurados"/>
    <x v="0"/>
    <m/>
    <m/>
    <s v="Justicia y del Derecho"/>
    <x v="23"/>
    <m/>
    <m/>
    <m/>
    <m/>
    <m/>
    <n v="0"/>
    <n v="0"/>
  </r>
  <r>
    <n v="2365"/>
    <x v="1"/>
    <x v="46"/>
    <s v="No aplica"/>
    <s v="I. Pacto por la legalidad: seguridad efectiva y justicia transparente para que todos vivamos con libertad y en democracia"/>
    <s v="B. Imperio de la ley y convivencia: derechos humanos, justicia accesible, oportuna y en toda Colombia, para todos"/>
    <n v="5985"/>
    <s v="Normas de carácter general y abstracto de alcance nacional incorporadas al SUIN-Juriscol"/>
    <x v="0"/>
    <m/>
    <m/>
    <s v="Justicia y del Derecho"/>
    <x v="23"/>
    <m/>
    <m/>
    <m/>
    <m/>
    <m/>
    <n v="1"/>
    <n v="2.2780000000000002E-2"/>
  </r>
  <r>
    <n v="2366"/>
    <x v="1"/>
    <x v="46"/>
    <s v="No aplica"/>
    <s v="I. Pacto por la legalidad: seguridad efectiva y justicia transparente para que todos vivamos con libertad y en democracia"/>
    <s v="B. Imperio de la ley y convivencia: derechos humanos, justicia accesible, oportuna y en toda Colombia, para todos"/>
    <n v="5986"/>
    <s v="Porcentaje de permisos para precursores tramitados por medios digitales"/>
    <x v="1"/>
    <m/>
    <m/>
    <s v="Justicia y del Derecho"/>
    <x v="23"/>
    <m/>
    <m/>
    <m/>
    <m/>
    <m/>
    <n v="0.74285999999999996"/>
    <n v="0.52"/>
  </r>
  <r>
    <n v="2367"/>
    <x v="1"/>
    <x v="46"/>
    <s v="No aplica"/>
    <s v="I. Pacto por la legalidad: seguridad efectiva y justicia transparente para que todos vivamos con libertad y en democracia"/>
    <s v="B. Imperio de la ley y convivencia: derechos humanos, justicia accesible, oportuna y en toda Colombia, para todos"/>
    <n v="5988"/>
    <s v="Porcentaje de municipios con modelos de oferta de justicia local y rural formulados"/>
    <x v="1"/>
    <m/>
    <m/>
    <s v="Justicia y del Derecho"/>
    <x v="23"/>
    <m/>
    <m/>
    <m/>
    <m/>
    <m/>
    <n v="0.5"/>
    <n v="0.9"/>
  </r>
  <r>
    <n v="2368"/>
    <x v="1"/>
    <x v="46"/>
    <s v="No aplica"/>
    <s v="I. Pacto por la legalidad: seguridad efectiva y justicia transparente para que todos vivamos con libertad y en democracia"/>
    <s v="B. Imperio de la ley y convivencia: derechos humanos, justicia accesible, oportuna y en toda Colombia, para todos"/>
    <n v="5989"/>
    <s v="Porcentaje de municipios priorizados con modelos de oferta de justicia local y rural implementado"/>
    <x v="1"/>
    <m/>
    <m/>
    <s v="Justicia y del Derecho"/>
    <x v="23"/>
    <m/>
    <m/>
    <m/>
    <m/>
    <m/>
    <n v="0"/>
    <n v="0"/>
  </r>
  <r>
    <n v="2369"/>
    <x v="1"/>
    <x v="46"/>
    <s v="No aplica"/>
    <s v="I. Pacto por la legalidad: seguridad efectiva y justicia transparente para que todos vivamos con libertad y en democracia"/>
    <s v="B. Imperio de la ley y convivencia: derechos humanos, justicia accesible, oportuna y en toda Colombia, para todos"/>
    <n v="5990"/>
    <s v="Porcentaje de los servicios de justicia ofrecidos por el ejecutivo con expediente digital implementado"/>
    <x v="1"/>
    <m/>
    <m/>
    <s v="Justicia y del Derecho"/>
    <x v="23"/>
    <m/>
    <m/>
    <m/>
    <m/>
    <m/>
    <n v="0"/>
    <n v="0"/>
  </r>
  <r>
    <n v="2370"/>
    <x v="1"/>
    <x v="46"/>
    <s v="No aplica"/>
    <s v="XII. Pacto por la equidad de oportunidades para grupos étnicos: indígenas, negros, afrocolombianos, raizales, palenqueros y Rrom"/>
    <s v="C. Capítulo de Rrom"/>
    <n v="5991"/>
    <s v="Jornadas de socialización y/o fortalecimiento de la Kriss Rrominaí"/>
    <x v="1"/>
    <m/>
    <m/>
    <s v="Justicia y del Derecho"/>
    <x v="23"/>
    <m/>
    <m/>
    <m/>
    <m/>
    <m/>
    <n v="1"/>
    <n v="0.18181999999999998"/>
  </r>
  <r>
    <n v="2371"/>
    <x v="1"/>
    <x v="46"/>
    <s v="No aplica"/>
    <s v="I. Pacto por la legalidad: seguridad efectiva y justicia transparente para que todos vivamos con libertad y en democracia"/>
    <s v="B. Imperio de la ley y convivencia: derechos humanos, justicia accesible, oportuna y en toda Colombia, para todos"/>
    <n v="5992"/>
    <s v="Municipios con conciliación en equidad implementada"/>
    <x v="0"/>
    <m/>
    <m/>
    <s v="Justicia y del Derecho"/>
    <x v="23"/>
    <m/>
    <m/>
    <m/>
    <m/>
    <m/>
    <n v="1"/>
    <n v="0.25806000000000001"/>
  </r>
  <r>
    <n v="2372"/>
    <x v="1"/>
    <x v="46"/>
    <s v="No aplica"/>
    <s v="I. Pacto por la legalidad: seguridad efectiva y justicia transparente para que todos vivamos con libertad y en democracia"/>
    <s v="B. Imperio de la ley y convivencia: derechos humanos, justicia accesible, oportuna y en toda Colombia, para todos"/>
    <n v="5993"/>
    <s v="Solicitudes de Métodos de Resolución de Conflictos atendidas"/>
    <x v="0"/>
    <m/>
    <m/>
    <s v="Justicia y del Derecho"/>
    <x v="23"/>
    <m/>
    <m/>
    <m/>
    <m/>
    <m/>
    <n v="0.27117999999999998"/>
    <n v="0.18869"/>
  </r>
  <r>
    <n v="2373"/>
    <x v="1"/>
    <x v="46"/>
    <s v="No aplica"/>
    <s v="IX. Pacto por los recursos minero-energéticos para el crecimiento sostenible y la expansión de oportunidades"/>
    <s v="B. Seguridad energética para el desarrollo productivo"/>
    <n v="5994"/>
    <s v="Pozos exploratorios perforados"/>
    <x v="2"/>
    <m/>
    <m/>
    <s v="Minas y Energía"/>
    <x v="15"/>
    <m/>
    <m/>
    <m/>
    <m/>
    <m/>
    <n v="0.19047999999999998"/>
    <n v="0.27052999999999999"/>
  </r>
  <r>
    <n v="2374"/>
    <x v="1"/>
    <x v="46"/>
    <s v="No aplica"/>
    <s v="IX. Pacto por los recursos minero-energéticos para el crecimiento sostenible y la expansión de oportunidades"/>
    <s v="B. Seguridad energética para el desarrollo productivo"/>
    <n v="5995"/>
    <s v="Años de reservas probadas de crudo"/>
    <x v="1"/>
    <m/>
    <m/>
    <s v="Minas y Energía"/>
    <x v="15"/>
    <m/>
    <m/>
    <m/>
    <m/>
    <m/>
    <n v="1"/>
    <n v="1"/>
  </r>
  <r>
    <n v="2375"/>
    <x v="1"/>
    <x v="46"/>
    <s v="No aplica"/>
    <s v="IX. Pacto por los recursos minero-energéticos para el crecimiento sostenible y la expansión de oportunidades"/>
    <s v="B. Seguridad energética para el desarrollo productivo"/>
    <n v="5996"/>
    <s v="Producción promedio diaria de crudo"/>
    <x v="2"/>
    <m/>
    <m/>
    <s v="Minas y Energía"/>
    <x v="15"/>
    <m/>
    <m/>
    <m/>
    <m/>
    <m/>
    <n v="0.80652000000000001"/>
    <n v="0.85468"/>
  </r>
  <r>
    <n v="2376"/>
    <x v="1"/>
    <x v="46"/>
    <s v="No aplica"/>
    <s v="II. Pacto por el emprendimiento, la formalización y la productividad: una economía dinámica, incluyente y sostenible que potencie todos nuestros talentos"/>
    <s v="A. Entorno para crecer: formalización, emprendimiento y dinamización empresarial"/>
    <n v="5997"/>
    <s v="Tasa de formalidad laboral"/>
    <x v="1"/>
    <m/>
    <m/>
    <s v="Trabajo"/>
    <x v="12"/>
    <m/>
    <m/>
    <m/>
    <m/>
    <m/>
    <n v="0.27777999999999997"/>
    <n v="0.11364"/>
  </r>
  <r>
    <n v="2377"/>
    <x v="1"/>
    <x v="46"/>
    <s v="No aplica"/>
    <s v="III. Pacto por la equidad: política social moderna centrada en la familia, eficiente, de calidad y conectada a mercados"/>
    <s v="A. Primero las niñas y los niños: desarrollo integral desde la primera infancia hasta la adolescencia"/>
    <n v="5998"/>
    <s v="Tasa de trabajo infantil"/>
    <x v="1"/>
    <m/>
    <m/>
    <s v="Trabajo"/>
    <x v="12"/>
    <m/>
    <m/>
    <m/>
    <m/>
    <m/>
    <n v="0"/>
    <n v="1"/>
  </r>
  <r>
    <n v="2378"/>
    <x v="1"/>
    <x v="46"/>
    <s v="No aplica"/>
    <s v="X. Pacto por la protección y promoción de nuestra cultura y desarrollo de la economía naranja"/>
    <s v="B. Colombia naranja: desarrollo del emprendimiento de base artística, creativa y tecnológica para la creación de las nuevas industrias"/>
    <n v="5999"/>
    <s v="Empleos directos generados por medio del Fondo Emprender en las actividades pertenecientes a la economía naranja"/>
    <x v="2"/>
    <m/>
    <m/>
    <s v="Trabajo"/>
    <x v="12"/>
    <m/>
    <m/>
    <m/>
    <m/>
    <m/>
    <n v="0"/>
    <n v="0.31057000000000001"/>
  </r>
  <r>
    <n v="2379"/>
    <x v="1"/>
    <x v="46"/>
    <s v="No aplica"/>
    <s v="XIV. Pacto de equidad para las mujeres"/>
    <s v="B. Educación y empoderamiento económico para la eliminación de brechas de género en el mundo del trabajo"/>
    <n v="6000"/>
    <s v="Colocaciones de mujeres a través del Servicio Público de Empleo (SPE)"/>
    <x v="1"/>
    <m/>
    <m/>
    <s v="Trabajo"/>
    <x v="12"/>
    <m/>
    <m/>
    <m/>
    <m/>
    <m/>
    <n v="1"/>
    <n v="0.58810000000000007"/>
  </r>
  <r>
    <n v="2380"/>
    <x v="1"/>
    <x v="46"/>
    <s v="No aplica"/>
    <s v="XI. Pacto por la Construcción de Paz: Cultura de la legalidad, convivencia, estabilización y víctimas"/>
    <s v="D. Reparación: Colombia atiende y repara a las víctimas"/>
    <n v="6002"/>
    <s v="Colocaciones de víctimas través del Servicio Público de Empleo"/>
    <x v="1"/>
    <m/>
    <m/>
    <s v="Trabajo"/>
    <x v="12"/>
    <m/>
    <m/>
    <m/>
    <m/>
    <m/>
    <n v="1"/>
    <n v="1"/>
  </r>
  <r>
    <n v="2381"/>
    <x v="1"/>
    <x v="46"/>
    <s v="No aplica"/>
    <s v="XIV. Pacto de equidad para las mujeres"/>
    <s v="B. Educación y empoderamiento económico para la eliminación de brechas de género en el mundo del trabajo"/>
    <n v="6003"/>
    <s v="Porcentaje de implementación de los sistemas de equidad de género"/>
    <x v="0"/>
    <m/>
    <m/>
    <s v="Trabajo"/>
    <x v="12"/>
    <m/>
    <m/>
    <m/>
    <m/>
    <m/>
    <n v="0.5"/>
    <n v="0.125"/>
  </r>
  <r>
    <n v="2382"/>
    <x v="1"/>
    <x v="46"/>
    <s v="No aplica"/>
    <s v="III. Pacto por la equidad: política social moderna centrada en la familia, eficiente, de calidad y conectada a mercados"/>
    <s v="F. Trabajo decente, acceso a mercados e ingresos dignos: acelerando la inclusión productiva"/>
    <n v="6005"/>
    <s v="Tasa de desempleo"/>
    <x v="1"/>
    <m/>
    <m/>
    <s v="Trabajo"/>
    <x v="12"/>
    <m/>
    <m/>
    <m/>
    <m/>
    <m/>
    <n v="0"/>
    <n v="0"/>
  </r>
  <r>
    <n v="2383"/>
    <x v="1"/>
    <x v="46"/>
    <s v="No aplica"/>
    <s v="III. Pacto por la equidad: política social moderna centrada en la familia, eficiente, de calidad y conectada a mercados"/>
    <s v="F. Trabajo decente, acceso a mercados e ingresos dignos: acelerando la inclusión productiva"/>
    <n v="6006"/>
    <s v="Porcentaje de población ocupada cotizante al sistema de pensiones"/>
    <x v="0"/>
    <m/>
    <m/>
    <s v="Trabajo"/>
    <x v="12"/>
    <m/>
    <m/>
    <m/>
    <m/>
    <m/>
    <n v="0.27777999999999997"/>
    <n v="0.11364"/>
  </r>
  <r>
    <n v="2384"/>
    <x v="1"/>
    <x v="46"/>
    <s v="No aplica"/>
    <s v="III. Pacto por la equidad: política social moderna centrada en la familia, eficiente, de calidad y conectada a mercados"/>
    <s v="F. Trabajo decente, acceso a mercados e ingresos dignos: acelerando la inclusión productiva"/>
    <n v="6007"/>
    <s v="Población ocupada afiliada a  Administradora de Riesgos  Laborales"/>
    <x v="1"/>
    <m/>
    <m/>
    <s v="Trabajo"/>
    <x v="12"/>
    <m/>
    <m/>
    <m/>
    <m/>
    <m/>
    <n v="1"/>
    <n v="1"/>
  </r>
  <r>
    <n v="2385"/>
    <x v="1"/>
    <x v="46"/>
    <s v="No aplica"/>
    <s v="III. Pacto por la equidad: política social moderna centrada en la familia, eficiente, de calidad y conectada a mercados"/>
    <s v="F. Trabajo decente, acceso a mercados e ingresos dignos: acelerando la inclusión productiva"/>
    <n v="6008"/>
    <s v="Trabajadores afiliados a las Cajas de Compensación Familiar"/>
    <x v="1"/>
    <m/>
    <m/>
    <s v="Trabajo"/>
    <x v="12"/>
    <m/>
    <m/>
    <m/>
    <m/>
    <m/>
    <n v="0.85233000000000003"/>
    <n v="0.85730000000000006"/>
  </r>
  <r>
    <n v="2386"/>
    <x v="1"/>
    <x v="46"/>
    <s v="No aplica"/>
    <s v="III. Pacto por la equidad: política social moderna centrada en la familia, eficiente, de calidad y conectada a mercados"/>
    <s v="F. Trabajo decente, acceso a mercados e ingresos dignos: acelerando la inclusión productiva"/>
    <n v="6009"/>
    <s v="Vinculación laboral de los titulados y certificados de la formación profesional que consiguen trabajo a los seis (6) meses de egresados"/>
    <x v="1"/>
    <m/>
    <m/>
    <s v="Trabajo"/>
    <x v="12"/>
    <m/>
    <m/>
    <m/>
    <m/>
    <m/>
    <n v="0.95804"/>
    <n v="0.93913000000000002"/>
  </r>
  <r>
    <n v="2387"/>
    <x v="1"/>
    <x v="46"/>
    <s v="No aplica"/>
    <s v="III. Pacto por la equidad: política social moderna centrada en la familia, eficiente, de calidad y conectada a mercados"/>
    <s v="F. Trabajo decente, acceso a mercados e ingresos dignos: acelerando la inclusión productiva"/>
    <n v="6010"/>
    <s v="Colocaciones a través del Servicio Público de Empleo"/>
    <x v="1"/>
    <m/>
    <m/>
    <s v="Trabajo"/>
    <x v="12"/>
    <m/>
    <m/>
    <m/>
    <m/>
    <m/>
    <n v="1"/>
    <n v="0.50749"/>
  </r>
  <r>
    <n v="2388"/>
    <x v="1"/>
    <x v="46"/>
    <s v="No aplica"/>
    <s v="III. Pacto por la equidad: política social moderna centrada en la familia, eficiente, de calidad y conectada a mercados"/>
    <s v="F. Trabajo decente, acceso a mercados e ingresos dignos: acelerando la inclusión productiva"/>
    <n v="6011"/>
    <s v="Tasa de orientados colocados en la red pública del Servicio Público de Empleo"/>
    <x v="1"/>
    <m/>
    <m/>
    <s v="Trabajo"/>
    <x v="12"/>
    <m/>
    <m/>
    <m/>
    <m/>
    <m/>
    <n v="1"/>
    <n v="1"/>
  </r>
  <r>
    <n v="2389"/>
    <x v="1"/>
    <x v="46"/>
    <s v="No aplica"/>
    <s v="III. Pacto por la equidad: política social moderna centrada en la familia, eficiente, de calidad y conectada a mercados"/>
    <s v="F. Trabajo decente, acceso a mercados e ingresos dignos: acelerando la inclusión productiva"/>
    <n v="6012"/>
    <s v="Sistema Nacional de Cualificaciones diseñado e implementado"/>
    <x v="1"/>
    <m/>
    <m/>
    <s v="Trabajo"/>
    <x v="12"/>
    <m/>
    <m/>
    <m/>
    <m/>
    <m/>
    <n v="0.94471000000000005"/>
    <n v="0.29741000000000001"/>
  </r>
  <r>
    <n v="2390"/>
    <x v="1"/>
    <x v="46"/>
    <s v="No aplica"/>
    <s v="XIII. Pacto por la inclusión de todas las personas con discapacidad"/>
    <s v="A. Alianza por la inclusión y la dignidad de todas las personas con discapacidad"/>
    <n v="6013"/>
    <s v="Personas con discapacidad que recibieron capacitación para el trabajo"/>
    <x v="1"/>
    <m/>
    <m/>
    <s v="Trabajo"/>
    <x v="12"/>
    <m/>
    <m/>
    <m/>
    <m/>
    <m/>
    <n v="0.30742999999999998"/>
    <n v="0.76422000000000001"/>
  </r>
  <r>
    <n v="2391"/>
    <x v="1"/>
    <x v="46"/>
    <s v="No aplica"/>
    <s v="XII. Pacto por la equidad de oportunidades para grupos étnicos: indígenas, negros, afrocolombianos, raizales, palenqueros y Rrom"/>
    <s v="C. Capítulo de Rrom"/>
    <n v="6014"/>
    <s v="Acciones de formación profesional  integral desarrolladas con el Pueblo Rrom que responden a sus  necesidades identificadas"/>
    <x v="1"/>
    <m/>
    <m/>
    <s v="Trabajo"/>
    <x v="12"/>
    <m/>
    <m/>
    <m/>
    <m/>
    <m/>
    <n v="0.25"/>
    <n v="1"/>
  </r>
  <r>
    <n v="2392"/>
    <x v="1"/>
    <x v="46"/>
    <s v="No aplica"/>
    <s v="III. Pacto por la equidad: política social moderna centrada en la familia, eficiente, de calidad y conectada a mercados"/>
    <s v="F. Trabajo decente, acceso a mercados e ingresos dignos: acelerando la inclusión productiva"/>
    <n v="6015"/>
    <s v="Empresas beneficiarias de la formación en entorno laboral"/>
    <x v="1"/>
    <m/>
    <m/>
    <s v="Trabajo"/>
    <x v="12"/>
    <m/>
    <m/>
    <m/>
    <m/>
    <m/>
    <n v="0.2"/>
    <n v="1.8E-3"/>
  </r>
  <r>
    <n v="2393"/>
    <x v="1"/>
    <x v="46"/>
    <s v="No aplica"/>
    <s v="III. Pacto por la equidad: política social moderna centrada en la familia, eficiente, de calidad y conectada a mercados"/>
    <s v="F. Trabajo decente, acceso a mercados e ingresos dignos: acelerando la inclusión productiva"/>
    <n v="6016"/>
    <s v="Personas con formación titulada del SENA"/>
    <x v="1"/>
    <m/>
    <m/>
    <s v="Trabajo"/>
    <x v="12"/>
    <m/>
    <m/>
    <m/>
    <m/>
    <m/>
    <n v="0.80942999999999998"/>
    <n v="0.99033000000000004"/>
  </r>
  <r>
    <n v="2394"/>
    <x v="1"/>
    <x v="46"/>
    <s v="No aplica"/>
    <s v="III. Pacto por la equidad: política social moderna centrada en la familia, eficiente, de calidad y conectada a mercados"/>
    <s v="F. Trabajo decente, acceso a mercados e ingresos dignos: acelerando la inclusión productiva"/>
    <n v="6017"/>
    <s v="Personas formadas en entornos laborales"/>
    <x v="1"/>
    <m/>
    <m/>
    <s v="Trabajo"/>
    <x v="12"/>
    <m/>
    <m/>
    <m/>
    <m/>
    <m/>
    <n v="1"/>
    <n v="0.29380000000000001"/>
  </r>
  <r>
    <n v="2395"/>
    <x v="1"/>
    <x v="46"/>
    <s v="No aplica"/>
    <s v="III. Pacto por la equidad: política social moderna centrada en la familia, eficiente, de calidad y conectada a mercados"/>
    <s v="G. Juventud naranja: todos los talentos cuentan para construir país"/>
    <n v="6018"/>
    <s v="Tasa de desempleo juvenil"/>
    <x v="1"/>
    <m/>
    <m/>
    <s v="Trabajo"/>
    <x v="12"/>
    <m/>
    <m/>
    <m/>
    <m/>
    <m/>
    <n v="0"/>
    <n v="0"/>
  </r>
  <r>
    <n v="2396"/>
    <x v="1"/>
    <x v="46"/>
    <s v="No aplica"/>
    <s v="III. Pacto por la equidad: política social moderna centrada en la familia, eficiente, de calidad y conectada a mercados"/>
    <s v="G. Juventud naranja: todos los talentos cuentan para construir país"/>
    <n v="6019"/>
    <s v="Colocaciones de jóvenes a través del Servicio Público de Empleo"/>
    <x v="1"/>
    <m/>
    <m/>
    <s v="Trabajo"/>
    <x v="12"/>
    <m/>
    <m/>
    <m/>
    <m/>
    <m/>
    <n v="1"/>
    <n v="0.76922999999999997"/>
  </r>
  <r>
    <n v="2397"/>
    <x v="1"/>
    <x v="46"/>
    <s v="No aplica"/>
    <s v="III. Pacto por la equidad: política social moderna centrada en la familia, eficiente, de calidad y conectada a mercados"/>
    <s v="G. Juventud naranja: todos los talentos cuentan para construir país"/>
    <n v="6020"/>
    <s v="Porcentaje de jóvenes que no estudian y no tienen empleo"/>
    <x v="1"/>
    <m/>
    <m/>
    <s v="Trabajo"/>
    <x v="12"/>
    <m/>
    <m/>
    <m/>
    <m/>
    <m/>
    <n v="0"/>
    <n v="0"/>
  </r>
  <r>
    <n v="2398"/>
    <x v="1"/>
    <x v="46"/>
    <s v="No aplica"/>
    <s v="X. Pacto por la protección y promoción de nuestra cultura y desarrollo de la economía naranja"/>
    <s v="B. Colombia naranja: desarrollo del emprendimiento de base artística, creativa y tecnológica para la creación de las nuevas industrias"/>
    <n v="6021"/>
    <s v="Empresas creadas por medio del Fondo Emprender pertenecientes a las actividades de la economía naranja"/>
    <x v="2"/>
    <m/>
    <m/>
    <s v="Trabajo"/>
    <x v="12"/>
    <m/>
    <m/>
    <m/>
    <m/>
    <m/>
    <n v="0"/>
    <n v="0.23250000000000001"/>
  </r>
  <r>
    <n v="2399"/>
    <x v="1"/>
    <x v="46"/>
    <s v="No aplica"/>
    <s v="XIII. Pacto por la inclusión de todas las personas con discapacidad"/>
    <s v="A. Alianza por la inclusión y la dignidad de todas las personas con discapacidad"/>
    <n v="6022"/>
    <s v="Colocaciones de personas con discapacidad a través del Servicio Público de Empleo"/>
    <x v="1"/>
    <m/>
    <m/>
    <s v="Trabajo"/>
    <x v="12"/>
    <m/>
    <m/>
    <m/>
    <m/>
    <m/>
    <n v="1"/>
    <n v="0.51621000000000006"/>
  </r>
  <r>
    <n v="2400"/>
    <x v="1"/>
    <x v="46"/>
    <s v="No aplica"/>
    <s v="III. Pacto por la equidad: política social moderna centrada en la familia, eficiente, de calidad y conectada a mercados"/>
    <s v="F. Trabajo decente, acceso a mercados e ingresos dignos: acelerando la inclusión productiva"/>
    <n v="6023"/>
    <s v="Emprendimientos solidarios dinamizados"/>
    <x v="2"/>
    <m/>
    <m/>
    <s v="Trabajo"/>
    <x v="12"/>
    <m/>
    <m/>
    <m/>
    <m/>
    <m/>
    <n v="0.5"/>
    <n v="0.375"/>
  </r>
  <r>
    <n v="2401"/>
    <x v="1"/>
    <x v="46"/>
    <s v="No aplica"/>
    <s v="III. Pacto por la equidad: política social moderna centrada en la familia, eficiente, de calidad y conectada a mercados"/>
    <s v="F. Trabajo decente, acceso a mercados e ingresos dignos: acelerando la inclusión productiva"/>
    <n v="6024"/>
    <s v="Empresas afiliadas a las Cajas de Compensación Familiar"/>
    <x v="2"/>
    <m/>
    <m/>
    <s v="Trabajo"/>
    <x v="12"/>
    <m/>
    <m/>
    <m/>
    <m/>
    <m/>
    <n v="0.95208999999999999"/>
    <n v="0.89912999999999998"/>
  </r>
  <r>
    <n v="2402"/>
    <x v="1"/>
    <x v="46"/>
    <s v="No aplica"/>
    <s v="III. Pacto por la equidad: política social moderna centrada en la familia, eficiente, de calidad y conectada a mercados"/>
    <s v="F. Trabajo decente, acceso a mercados e ingresos dignos: acelerando la inclusión productiva"/>
    <n v="6025"/>
    <s v="Municipios con inspección móvil del trabajo en áreas rurales"/>
    <x v="2"/>
    <m/>
    <m/>
    <s v="Trabajo"/>
    <x v="12"/>
    <m/>
    <m/>
    <m/>
    <m/>
    <m/>
    <n v="0.08"/>
    <n v="0.44"/>
  </r>
  <r>
    <n v="2403"/>
    <x v="1"/>
    <x v="46"/>
    <s v="No aplica"/>
    <s v="III. Pacto por la equidad: política social moderna centrada en la familia, eficiente, de calidad y conectada a mercados"/>
    <s v="F. Trabajo decente, acceso a mercados e ingresos dignos: acelerando la inclusión productiva"/>
    <n v="6026"/>
    <s v="Personas capacitadas o sensibilizadas con estrategias de Formalización Laboral"/>
    <x v="1"/>
    <m/>
    <m/>
    <s v="Trabajo"/>
    <x v="12"/>
    <m/>
    <m/>
    <m/>
    <m/>
    <m/>
    <n v="1"/>
    <n v="1"/>
  </r>
  <r>
    <n v="2404"/>
    <x v="1"/>
    <x v="46"/>
    <s v="No aplica"/>
    <s v="III. Pacto por la equidad: política social moderna centrada en la familia, eficiente, de calidad y conectada a mercados"/>
    <s v="H. Dignidad y felicidad para todos los adultos mayores"/>
    <n v="6027"/>
    <s v="Adultos mayores con algún tipo de protección a los ingresos"/>
    <x v="1"/>
    <m/>
    <m/>
    <s v="Trabajo"/>
    <x v="12"/>
    <m/>
    <m/>
    <m/>
    <m/>
    <m/>
    <n v="1"/>
    <n v="1"/>
  </r>
  <r>
    <n v="2405"/>
    <x v="1"/>
    <x v="46"/>
    <s v="No aplica"/>
    <s v="III. Pacto por la equidad: política social moderna centrada en la familia, eficiente, de calidad y conectada a mercados"/>
    <s v="H. Dignidad y felicidad para todos los adultos mayores"/>
    <n v="6028"/>
    <s v="Nuevos cupos de Colombia Mayor"/>
    <x v="1"/>
    <m/>
    <m/>
    <s v="Trabajo"/>
    <x v="12"/>
    <m/>
    <m/>
    <m/>
    <m/>
    <m/>
    <n v="1"/>
    <n v="1"/>
  </r>
  <r>
    <n v="2406"/>
    <x v="1"/>
    <x v="46"/>
    <s v="No aplica"/>
    <s v="III. Pacto por la equidad: política social moderna centrada en la familia, eficiente, de calidad y conectada a mercados"/>
    <s v="H. Dignidad y felicidad para todos los adultos mayores"/>
    <n v="6029"/>
    <s v="Personas con ahorros a través del programa de Beneficios Económicos Periódicos (BEPS)"/>
    <x v="1"/>
    <m/>
    <m/>
    <s v="Trabajo"/>
    <x v="12"/>
    <m/>
    <m/>
    <m/>
    <m/>
    <m/>
    <n v="0.44406999999999996"/>
    <n v="0.21997"/>
  </r>
  <r>
    <n v="2407"/>
    <x v="1"/>
    <x v="46"/>
    <s v="No aplica"/>
    <s v="XII. Pacto por la equidad de oportunidades para grupos étnicos: indígenas, negros, afrocolombianos, raizales, palenqueros y Rrom"/>
    <s v="C. Capítulo de Rrom"/>
    <n v="6030"/>
    <s v="Jornadas de orientación y vinculación realizadas"/>
    <x v="1"/>
    <m/>
    <m/>
    <s v="Trabajo"/>
    <x v="12"/>
    <m/>
    <m/>
    <m/>
    <m/>
    <m/>
    <n v="1"/>
    <n v="0.5"/>
  </r>
  <r>
    <n v="2408"/>
    <x v="1"/>
    <x v="46"/>
    <s v="No aplica"/>
    <s v="XII. Pacto por la equidad de oportunidades para grupos étnicos: indígenas, negros, afrocolombianos, raizales, palenqueros y Rrom"/>
    <s v="C. Capítulo de Rrom"/>
    <n v="6033"/>
    <s v="Informes de seguimiento semestral realizado hasta su cumplimiento"/>
    <x v="0"/>
    <m/>
    <m/>
    <s v="Inclusión Social y Reconciliación"/>
    <x v="16"/>
    <m/>
    <m/>
    <m/>
    <m/>
    <m/>
    <n v="0"/>
    <n v="0.25"/>
  </r>
  <r>
    <n v="2409"/>
    <x v="1"/>
    <x v="46"/>
    <s v="No aplica"/>
    <s v="XII. Pacto por la equidad de oportunidades para grupos étnicos: indígenas, negros, afrocolombianos, raizales, palenqueros y Rrom"/>
    <s v="C. Capítulo de Rrom"/>
    <n v="6034"/>
    <s v="100% de victimas del Pueblo Rrom registradas e  incluidas en el RUV y en el autocenso Rrom registrado en el Ministerio del Interior indemnizadas administrativamente"/>
    <x v="1"/>
    <m/>
    <m/>
    <s v="Inclusión Social y Reconciliación"/>
    <x v="16"/>
    <m/>
    <m/>
    <m/>
    <m/>
    <m/>
    <n v="0.7177"/>
    <n v="0.61"/>
  </r>
  <r>
    <n v="2410"/>
    <x v="1"/>
    <x v="46"/>
    <s v="No aplica"/>
    <s v="XII. Pacto por la equidad de oportunidades para grupos étnicos: indígenas, negros, afrocolombianos, raizales, palenqueros y Rrom"/>
    <s v="C. Capítulo de Rrom"/>
    <n v="6035"/>
    <s v="Unidades productivas atendidas"/>
    <x v="2"/>
    <m/>
    <m/>
    <s v="Inclusión Social y Reconciliación"/>
    <x v="16"/>
    <m/>
    <m/>
    <m/>
    <m/>
    <m/>
    <n v="0"/>
    <n v="0"/>
  </r>
  <r>
    <n v="2411"/>
    <x v="1"/>
    <x v="46"/>
    <s v="No aplica"/>
    <s v="XII. Pacto por la equidad de oportunidades para grupos étnicos: indígenas, negros, afrocolombianos, raizales, palenqueros y Rrom"/>
    <s v="C. Capítulo de Rrom"/>
    <n v="6036"/>
    <s v="Modelo de subsistencia mínima implementado para el Pueblo Rrom"/>
    <x v="1"/>
    <m/>
    <m/>
    <s v="Inclusión Social y Reconciliación"/>
    <x v="16"/>
    <m/>
    <m/>
    <m/>
    <m/>
    <m/>
    <n v="1"/>
    <n v="1"/>
  </r>
  <r>
    <n v="2412"/>
    <x v="1"/>
    <x v="46"/>
    <s v="No aplica"/>
    <s v="III. Pacto por la equidad: política social moderna centrada en la familia, eficiente, de calidad y conectada a mercados"/>
    <s v="K. Que nadie se quede atrás: acciones coordinadas para la reducción de la pobreza"/>
    <n v="6037"/>
    <s v="Cobertura de Familias en Acción"/>
    <x v="1"/>
    <m/>
    <m/>
    <s v="Inclusión Social y Reconciliación"/>
    <x v="16"/>
    <m/>
    <m/>
    <m/>
    <m/>
    <m/>
    <n v="0.95763000000000009"/>
    <n v="0.95833000000000002"/>
  </r>
  <r>
    <n v="2413"/>
    <x v="1"/>
    <x v="46"/>
    <s v="No aplica"/>
    <s v="III. Pacto por la equidad: política social moderna centrada en la familia, eficiente, de calidad y conectada a mercados"/>
    <s v="K. Que nadie se quede atrás: acciones coordinadas para la reducción de la pobreza"/>
    <n v="6038"/>
    <s v="Cobertura de Jóvenes en Acción"/>
    <x v="1"/>
    <m/>
    <m/>
    <s v="Inclusión Social y Reconciliación"/>
    <x v="16"/>
    <m/>
    <m/>
    <m/>
    <m/>
    <m/>
    <n v="0.23292000000000002"/>
    <n v="0.44447999999999999"/>
  </r>
  <r>
    <n v="2414"/>
    <x v="1"/>
    <x v="46"/>
    <s v="No aplica"/>
    <s v="III. Pacto por la equidad: política social moderna centrada en la familia, eficiente, de calidad y conectada a mercados"/>
    <s v="K. Que nadie se quede atrás: acciones coordinadas para la reducción de la pobreza"/>
    <n v="6039"/>
    <s v="Hogares en pobreza extrema acompañados en al menos un ciclo por la Estrategia Unidos"/>
    <x v="1"/>
    <m/>
    <m/>
    <s v="Inclusión Social y Reconciliación"/>
    <x v="16"/>
    <m/>
    <m/>
    <m/>
    <m/>
    <m/>
    <n v="1"/>
    <n v="4.4180000000000004E-2"/>
  </r>
  <r>
    <n v="2415"/>
    <x v="1"/>
    <x v="46"/>
    <s v="No aplica"/>
    <s v="III. Pacto por la equidad: política social moderna centrada en la familia, eficiente, de calidad y conectada a mercados"/>
    <s v="F. Trabajo decente, acceso a mercados e ingresos dignos: acelerando la inclusión productiva"/>
    <n v="6040"/>
    <s v="Emprendimientos inclusivos acompañados a capitalizar"/>
    <x v="1"/>
    <m/>
    <m/>
    <s v="Inclusión Social y Reconciliación"/>
    <x v="16"/>
    <m/>
    <m/>
    <m/>
    <m/>
    <m/>
    <n v="0"/>
    <n v="0"/>
  </r>
  <r>
    <n v="2416"/>
    <x v="1"/>
    <x v="46"/>
    <s v="No aplica"/>
    <s v="III. Pacto por la equidad: política social moderna centrada en la familia, eficiente, de calidad y conectada a mercados"/>
    <s v="K. Que nadie se quede atrás: acciones coordinadas para la reducción de la pobreza"/>
    <n v="6046"/>
    <s v="Índice de Pobreza Multidimensional (IPM)"/>
    <x v="1"/>
    <m/>
    <m/>
    <s v="Inclusión Social y Reconciliación"/>
    <x v="16"/>
    <m/>
    <m/>
    <m/>
    <m/>
    <m/>
    <n v="0.66666999999999998"/>
    <n v="0"/>
  </r>
  <r>
    <n v="2417"/>
    <x v="1"/>
    <x v="46"/>
    <s v="No aplica"/>
    <s v="III. Pacto por la equidad: política social moderna centrada en la familia, eficiente, de calidad y conectada a mercados"/>
    <s v="K. Que nadie se quede atrás: acciones coordinadas para la reducción de la pobreza"/>
    <n v="6047"/>
    <s v="Índice de Pobreza Multidimensional Rural (IPM)"/>
    <x v="1"/>
    <m/>
    <m/>
    <s v="Inclusión Social y Reconciliación"/>
    <x v="16"/>
    <m/>
    <m/>
    <m/>
    <m/>
    <m/>
    <n v="0"/>
    <n v="0.58333000000000002"/>
  </r>
  <r>
    <n v="2418"/>
    <x v="1"/>
    <x v="46"/>
    <s v="No aplica"/>
    <s v="III. Pacto por la equidad: política social moderna centrada en la familia, eficiente, de calidad y conectada a mercados"/>
    <s v="A. Primero las niñas y los niños: desarrollo integral desde la primera infancia hasta la adolescencia"/>
    <n v="6054"/>
    <s v="Niñas, niños y adolescentes que acceden a servicios deportivos recreativos, de actividad física y aprovechamiento del tiempo libre"/>
    <x v="1"/>
    <m/>
    <m/>
    <s v="Deporte"/>
    <x v="17"/>
    <m/>
    <m/>
    <m/>
    <m/>
    <m/>
    <n v="1"/>
    <n v="0.22152000000000002"/>
  </r>
  <r>
    <n v="2419"/>
    <x v="1"/>
    <x v="46"/>
    <s v="No aplica"/>
    <s v="III. Pacto por la equidad: política social moderna centrada en la familia, eficiente, de calidad y conectada a mercados"/>
    <s v="I. Deporte y recreación para el desarrollo integral de los individuos, para la convivencia y la cohesión social"/>
    <n v="6055"/>
    <s v="Porcentaje de avance en la implementación del Observatorio del Sistema Nacional del Deportes"/>
    <x v="1"/>
    <m/>
    <m/>
    <s v="Deporte"/>
    <x v="17"/>
    <m/>
    <m/>
    <m/>
    <m/>
    <m/>
    <n v="0.5"/>
    <n v="0.2"/>
  </r>
  <r>
    <n v="2420"/>
    <x v="1"/>
    <x v="46"/>
    <s v="No aplica"/>
    <s v="III. Pacto por la equidad: política social moderna centrada en la familia, eficiente, de calidad y conectada a mercados"/>
    <s v="I. Deporte y recreación para el desarrollo integral de los individuos, para la convivencia y la cohesión social"/>
    <n v="6056"/>
    <s v="Personas que acceden a servicios deportivos, recreativos y de actividad física con enfoque diferencial"/>
    <x v="1"/>
    <m/>
    <m/>
    <s v="Deporte"/>
    <x v="17"/>
    <m/>
    <m/>
    <m/>
    <m/>
    <m/>
    <n v="5.3019999999999998E-2"/>
    <n v="0.29786999999999997"/>
  </r>
  <r>
    <n v="2421"/>
    <x v="1"/>
    <x v="46"/>
    <s v="No aplica"/>
    <s v="III. Pacto por la equidad: política social moderna centrada en la familia, eficiente, de calidad y conectada a mercados"/>
    <s v="I. Deporte y recreación para el desarrollo integral de los individuos, para la convivencia y la cohesión social"/>
    <n v="6057"/>
    <s v="Municipios que implementando programas de recreación, actividad física, deporte social comunitario y aprovechamiento del tiempo libre"/>
    <x v="2"/>
    <m/>
    <m/>
    <s v="Deporte"/>
    <x v="17"/>
    <m/>
    <m/>
    <m/>
    <m/>
    <m/>
    <n v="0.18367"/>
    <n v="0.87659000000000009"/>
  </r>
  <r>
    <n v="2422"/>
    <x v="1"/>
    <x v="46"/>
    <s v="No aplica"/>
    <s v="III. Pacto por la equidad: política social moderna centrada en la familia, eficiente, de calidad y conectada a mercados"/>
    <s v="I. Deporte y recreación para el desarrollo integral de los individuos, para la convivencia y la cohesión social"/>
    <n v="6058"/>
    <s v="Niños, niñas, adolescentes y jóvenes beneficiarios que hacen parte del Programa Supérate  +"/>
    <x v="1"/>
    <m/>
    <m/>
    <s v="Deporte"/>
    <x v="17"/>
    <m/>
    <m/>
    <m/>
    <m/>
    <m/>
    <n v="0"/>
    <n v="0"/>
  </r>
  <r>
    <n v="2423"/>
    <x v="1"/>
    <x v="46"/>
    <s v="No aplica"/>
    <s v="III. Pacto por la equidad: política social moderna centrada en la familia, eficiente, de calidad y conectada a mercados"/>
    <s v="I. Deporte y recreación para el desarrollo integral de los individuos, para la convivencia y la cohesión social"/>
    <n v="6059"/>
    <s v="Escenarios deportivos y recreativos en condiciones de calidad para el desarrollo de programas"/>
    <x v="1"/>
    <m/>
    <m/>
    <s v="Deporte"/>
    <x v="17"/>
    <m/>
    <m/>
    <m/>
    <m/>
    <m/>
    <n v="0.25333"/>
    <n v="0.25167"/>
  </r>
  <r>
    <n v="2424"/>
    <x v="1"/>
    <x v="46"/>
    <s v="No aplica"/>
    <s v="III. Pacto por la equidad: política social moderna centrada en la familia, eficiente, de calidad y conectada a mercados"/>
    <s v="I. Deporte y recreación para el desarrollo integral de los individuos, para la convivencia y la cohesión social"/>
    <n v="6060"/>
    <s v="Niños, niñas, jóvenes, adolescentes que acceden a reserva deportiva"/>
    <x v="1"/>
    <m/>
    <m/>
    <s v="Deporte"/>
    <x v="17"/>
    <m/>
    <m/>
    <m/>
    <m/>
    <m/>
    <n v="0"/>
    <n v="0.51893"/>
  </r>
  <r>
    <n v="2425"/>
    <x v="1"/>
    <x v="46"/>
    <s v="No aplica"/>
    <s v="III. Pacto por la equidad: política social moderna centrada en la familia, eficiente, de calidad y conectada a mercados"/>
    <s v="I. Deporte y recreación para el desarrollo integral de los individuos, para la convivencia y la cohesión social"/>
    <n v="6061"/>
    <s v="Personas con talento deportivo identificadas y atendidas"/>
    <x v="1"/>
    <m/>
    <m/>
    <s v="Deporte"/>
    <x v="17"/>
    <m/>
    <m/>
    <m/>
    <m/>
    <m/>
    <n v="0"/>
    <n v="0.17399999999999999"/>
  </r>
  <r>
    <n v="2426"/>
    <x v="1"/>
    <x v="46"/>
    <s v="No aplica"/>
    <s v="III. Pacto por la equidad: política social moderna centrada en la familia, eficiente, de calidad y conectada a mercados"/>
    <s v="H. Dignidad y felicidad para todos los adultos mayores"/>
    <n v="6062"/>
    <s v="Personas beneficiadas por el Programa Adulto mayor nuevo comienzo “otro motivo para vivir&quot;"/>
    <x v="1"/>
    <m/>
    <m/>
    <s v="Deporte"/>
    <x v="17"/>
    <m/>
    <m/>
    <m/>
    <m/>
    <m/>
    <n v="1"/>
    <n v="0.59299999999999997"/>
  </r>
  <r>
    <n v="2427"/>
    <x v="1"/>
    <x v="46"/>
    <s v="No aplica"/>
    <s v="III. Pacto por la equidad: política social moderna centrada en la familia, eficiente, de calidad y conectada a mercados"/>
    <s v="H. Dignidad y felicidad para todos los adultos mayores"/>
    <n v="6063"/>
    <s v="Municipios que implementan el Programa Adulto mayor nuevo comienzo “otro motivo para vivir”"/>
    <x v="1"/>
    <m/>
    <m/>
    <s v="Deporte"/>
    <x v="17"/>
    <m/>
    <m/>
    <m/>
    <m/>
    <m/>
    <n v="0"/>
    <n v="0"/>
  </r>
  <r>
    <n v="2428"/>
    <x v="1"/>
    <x v="46"/>
    <s v="No aplica"/>
    <s v="III. Pacto por la equidad: política social moderna centrada en la familia, eficiente, de calidad y conectada a mercados"/>
    <s v="I. Deporte y recreación para el desarrollo integral de los individuos, para la convivencia y la cohesión social"/>
    <n v="6064"/>
    <s v="Nuevas medallas y reconocimientos en competencias internacionales"/>
    <x v="0"/>
    <m/>
    <m/>
    <s v="Deporte"/>
    <x v="17"/>
    <m/>
    <m/>
    <m/>
    <m/>
    <m/>
    <n v="8.5709999999999995E-2"/>
    <n v="0.19943999999999998"/>
  </r>
  <r>
    <n v="2429"/>
    <x v="1"/>
    <x v="46"/>
    <s v="No aplica"/>
    <s v="XIII. Pacto por la inclusión de todas las personas con discapacidad"/>
    <s v="A. Alianza por la inclusión y la dignidad de todas las personas con discapacidad"/>
    <n v="6065"/>
    <s v="Porcentaje de personas que acceden a valoración de certificación y Registro de Localización y Caracterización de Personas con Discapacidad (RLCPD)"/>
    <x v="1"/>
    <m/>
    <m/>
    <s v="Salud y Protección Social"/>
    <x v="0"/>
    <m/>
    <m/>
    <m/>
    <m/>
    <m/>
    <n v="0"/>
    <n v="0"/>
  </r>
  <r>
    <n v="2430"/>
    <x v="1"/>
    <x v="46"/>
    <s v="No aplica"/>
    <s v="III. Pacto por la equidad: política social moderna centrada en la familia, eficiente, de calidad y conectada a mercados"/>
    <s v="B. Salud para todos con calidad y eficiencia, sostenible por todos"/>
    <n v="6067"/>
    <s v="Porcentaje de desempeño global de los hospitales públicos del país"/>
    <x v="0"/>
    <m/>
    <m/>
    <s v="Salud y Protección Social"/>
    <x v="0"/>
    <m/>
    <m/>
    <m/>
    <m/>
    <m/>
    <n v="1"/>
    <n v="0.97510000000000008"/>
  </r>
  <r>
    <n v="2431"/>
    <x v="1"/>
    <x v="46"/>
    <s v="No aplica"/>
    <s v="III. Pacto por la equidad: política social moderna centrada en la familia, eficiente, de calidad y conectada a mercados"/>
    <s v="B. Salud para todos con calidad y eficiencia, sostenible por todos"/>
    <n v="6069"/>
    <s v="Porcentaje de usuarios que considera fácil o muy fácil acceder a un servicio de salud"/>
    <x v="1"/>
    <m/>
    <m/>
    <s v="Salud y Protección Social"/>
    <x v="0"/>
    <m/>
    <m/>
    <m/>
    <m/>
    <m/>
    <n v="1"/>
    <n v="1"/>
  </r>
  <r>
    <n v="2432"/>
    <x v="1"/>
    <x v="46"/>
    <s v="No aplica"/>
    <s v="III. Pacto por la equidad: política social moderna centrada en la familia, eficiente, de calidad y conectada a mercados"/>
    <s v="B. Salud para todos con calidad y eficiencia, sostenible por todos"/>
    <n v="6070"/>
    <s v="Porcentaje de recobros por concepto de tecnologías no financiados con cargo a la UPC del Régimen Contributivo prestados a 31 de diciembre de 2019 saneados"/>
    <x v="1"/>
    <m/>
    <m/>
    <s v="Salud y Protección Social"/>
    <x v="0"/>
    <m/>
    <m/>
    <m/>
    <m/>
    <m/>
    <n v="0"/>
    <n v="0"/>
  </r>
  <r>
    <n v="2433"/>
    <x v="1"/>
    <x v="46"/>
    <s v="No aplica"/>
    <s v="III. Pacto por la equidad: política social moderna centrada en la familia, eficiente, de calidad y conectada a mercados"/>
    <s v="B. Salud para todos con calidad y eficiencia, sostenible por todos"/>
    <n v="6075"/>
    <s v="Ahorro al sistema de salud por valores máximos de recobro en el régimen contributivo"/>
    <x v="0"/>
    <m/>
    <m/>
    <s v="Salud y Protección Social"/>
    <x v="0"/>
    <m/>
    <m/>
    <m/>
    <m/>
    <m/>
    <n v="0.70915000000000006"/>
    <n v="0.55915999999999999"/>
  </r>
  <r>
    <n v="2434"/>
    <x v="1"/>
    <x v="46"/>
    <s v="No aplica"/>
    <s v="III. Pacto por la equidad: política social moderna centrada en la familia, eficiente, de calidad y conectada a mercados"/>
    <s v="B. Salud para todos con calidad y eficiencia, sostenible por todos"/>
    <n v="6076"/>
    <s v="Valor de la actualización de Plan de Beneficios de Salud"/>
    <x v="0"/>
    <m/>
    <m/>
    <s v="Salud y Protección Social"/>
    <x v="0"/>
    <m/>
    <m/>
    <m/>
    <m/>
    <m/>
    <n v="1"/>
    <n v="0.40125"/>
  </r>
  <r>
    <n v="2435"/>
    <x v="1"/>
    <x v="46"/>
    <s v="No aplica"/>
    <s v="III. Pacto por la equidad: política social moderna centrada en la familia, eficiente, de calidad y conectada a mercados"/>
    <s v="B. Salud para todos con calidad y eficiencia, sostenible por todos"/>
    <n v="6077"/>
    <s v="Ahorro en el gasto por recobros como consecuencia de acciones de política farmacéutica"/>
    <x v="0"/>
    <m/>
    <m/>
    <s v="Salud y Protección Social"/>
    <x v="0"/>
    <m/>
    <m/>
    <m/>
    <m/>
    <m/>
    <n v="1"/>
    <n v="0.33972999999999998"/>
  </r>
  <r>
    <n v="2436"/>
    <x v="1"/>
    <x v="46"/>
    <s v="No aplica"/>
    <s v="III. Pacto por la equidad: política social moderna centrada en la familia, eficiente, de calidad y conectada a mercados"/>
    <s v="B. Salud para todos con calidad y eficiencia, sostenible por todos"/>
    <n v="6078"/>
    <s v="Porcentaje de población con capacidad de pago parcial que es solidaria con la financiación del Sistema General de Seguridad Social en Salud (SGSSS)"/>
    <x v="1"/>
    <m/>
    <m/>
    <s v="Salud y Protección Social"/>
    <x v="0"/>
    <m/>
    <m/>
    <m/>
    <m/>
    <m/>
    <n v="0"/>
    <n v="0"/>
  </r>
  <r>
    <n v="2437"/>
    <x v="1"/>
    <x v="46"/>
    <s v="No aplica"/>
    <s v="III. Pacto por la equidad: política social moderna centrada en la familia, eficiente, de calidad y conectada a mercados"/>
    <s v="B. Salud para todos con calidad y eficiencia, sostenible por todos"/>
    <n v="6079"/>
    <s v="Ingresos adicionales por nuevos impuestos o mayor recaudo"/>
    <x v="1"/>
    <m/>
    <m/>
    <s v="Salud y Protección Social"/>
    <x v="0"/>
    <m/>
    <m/>
    <m/>
    <m/>
    <m/>
    <s v="NULL"/>
    <n v="0"/>
  </r>
  <r>
    <n v="2438"/>
    <x v="1"/>
    <x v="46"/>
    <s v="No aplica"/>
    <s v="III. Pacto por la equidad: política social moderna centrada en la familia, eficiente, de calidad y conectada a mercados"/>
    <s v="B. Salud para todos con calidad y eficiencia, sostenible por todos"/>
    <n v="6080"/>
    <s v="Porcentaje de EPS que otorgan cita a consulta de medicina general en cinco (5) días o menos"/>
    <x v="1"/>
    <m/>
    <m/>
    <s v="Salud y Protección Social"/>
    <x v="0"/>
    <m/>
    <m/>
    <m/>
    <m/>
    <m/>
    <n v="0.36363999999999996"/>
    <n v="0.2"/>
  </r>
  <r>
    <n v="2439"/>
    <x v="1"/>
    <x v="46"/>
    <s v="No aplica"/>
    <s v="III. Pacto por la equidad: política social moderna centrada en la familia, eficiente, de calidad y conectada a mercados"/>
    <s v="B. Salud para todos con calidad y eficiencia, sostenible por todos"/>
    <n v="6084"/>
    <s v="Entidades territoriales con modelo de salud diferencial para zonas con población dispersa implementado"/>
    <x v="1"/>
    <m/>
    <m/>
    <s v="Salud y Protección Social"/>
    <x v="0"/>
    <m/>
    <m/>
    <m/>
    <m/>
    <m/>
    <s v="NULL"/>
    <n v="0"/>
  </r>
  <r>
    <n v="2440"/>
    <x v="1"/>
    <x v="46"/>
    <s v="No aplica"/>
    <s v="III. Pacto por la equidad: política social moderna centrada en la familia, eficiente, de calidad y conectada a mercados"/>
    <s v="B. Salud para todos con calidad y eficiencia, sostenible por todos"/>
    <n v="6085"/>
    <s v="Porcentaje de cuentas por pagar de las entidades territoriales por concepto de tecnologías no financiados con cargo a la UPC del régimen subsidiado prestados a 31 de diciembre de 2019 pagadas"/>
    <x v="0"/>
    <m/>
    <m/>
    <s v="Salud y Protección Social"/>
    <x v="0"/>
    <m/>
    <m/>
    <m/>
    <m/>
    <m/>
    <n v="1"/>
    <n v="0.90417000000000003"/>
  </r>
  <r>
    <n v="2441"/>
    <x v="1"/>
    <x v="46"/>
    <s v="No aplica"/>
    <s v="III. Pacto por la equidad: política social moderna centrada en la familia, eficiente, de calidad y conectada a mercados"/>
    <s v="B. Salud para todos con calidad y eficiencia, sostenible por todos"/>
    <n v="6092"/>
    <s v="Densidad de médicos en las zonas dispersas (por cada 1.000 habitantes)"/>
    <x v="1"/>
    <m/>
    <m/>
    <s v="Salud y Protección Social"/>
    <x v="0"/>
    <m/>
    <m/>
    <m/>
    <m/>
    <m/>
    <s v="NULL"/>
    <n v="0.31428999999999996"/>
  </r>
  <r>
    <n v="2442"/>
    <x v="1"/>
    <x v="46"/>
    <s v="No aplica"/>
    <s v="XI. Pacto por la Construcción de Paz: Cultura de la legalidad, convivencia, estabilización y víctimas"/>
    <s v="D. Reparación: Colombia atiende y repara a las víctimas"/>
    <n v="6110"/>
    <s v="Víctimas que han recibido atención y rehabilitación psicosocial"/>
    <x v="1"/>
    <m/>
    <m/>
    <s v="Salud y Protección Social"/>
    <x v="0"/>
    <m/>
    <m/>
    <m/>
    <m/>
    <m/>
    <n v="1"/>
    <n v="0.31552000000000002"/>
  </r>
  <r>
    <n v="2443"/>
    <x v="1"/>
    <x v="46"/>
    <s v="No aplica"/>
    <s v="XIV. Pacto de equidad para las mujeres"/>
    <s v="F. Derecho de las mujeres a una vida libre de violencias"/>
    <n v="6116"/>
    <s v="Porcentaje de municipios que cuentan con mecanismo intersectorial para el abordaje de las violencias de género"/>
    <x v="1"/>
    <m/>
    <m/>
    <s v="Salud y Protección Social"/>
    <x v="0"/>
    <m/>
    <m/>
    <m/>
    <m/>
    <m/>
    <n v="1"/>
    <n v="1"/>
  </r>
  <r>
    <n v="2444"/>
    <x v="1"/>
    <x v="46"/>
    <s v="No aplica"/>
    <s v="XII. Pacto por la equidad de oportunidades para grupos étnicos: indígenas, negros, afrocolombianos, raizales, palenqueros y Rrom"/>
    <s v="C. Capítulo de Rrom"/>
    <n v="6120"/>
    <s v="Lineamientos en salud con enfoque diferencial para el pueblo Rrom formulado."/>
    <x v="1"/>
    <m/>
    <m/>
    <s v="Salud y Protección Social"/>
    <x v="0"/>
    <m/>
    <m/>
    <m/>
    <m/>
    <m/>
    <n v="0.85"/>
    <n v="0"/>
  </r>
  <r>
    <n v="2445"/>
    <x v="1"/>
    <x v="46"/>
    <s v="No aplica"/>
    <s v="XII. Pacto por la equidad de oportunidades para grupos étnicos: indígenas, negros, afrocolombianos, raizales, palenqueros y Rrom"/>
    <s v="C. Capítulo de Rrom"/>
    <n v="6121"/>
    <s v="Talleres de socialización de políticas, planes, programas y normas para el Pueblo Rrom, realizados."/>
    <x v="1"/>
    <m/>
    <m/>
    <s v="Salud y Protección Social"/>
    <x v="0"/>
    <m/>
    <m/>
    <m/>
    <m/>
    <m/>
    <n v="0"/>
    <n v="0"/>
  </r>
  <r>
    <n v="2446"/>
    <x v="1"/>
    <x v="46"/>
    <s v="No aplica"/>
    <s v="XII. Pacto por la equidad de oportunidades para grupos étnicos: indígenas, negros, afrocolombianos, raizales, palenqueros y Rrom"/>
    <s v="C. Capítulo de Rrom"/>
    <n v="6122"/>
    <s v="Análisis de salud del pueblo Rrom actualizado"/>
    <x v="1"/>
    <m/>
    <m/>
    <s v="Salud y Protección Social"/>
    <x v="0"/>
    <m/>
    <m/>
    <m/>
    <m/>
    <m/>
    <s v="NULL"/>
    <n v="0"/>
  </r>
  <r>
    <n v="2447"/>
    <x v="1"/>
    <x v="46"/>
    <s v="No aplica"/>
    <s v="XII. Pacto por la equidad de oportunidades para grupos étnicos: indígenas, negros, afrocolombianos, raizales, palenqueros y Rrom"/>
    <s v="C. Capítulo de Rrom"/>
    <n v="6123"/>
    <s v="Porcentaje de avance en la implementación de la Estrategia de seguimiento en salud para la población Rrom con discapacidad."/>
    <x v="1"/>
    <m/>
    <m/>
    <s v="Salud y Protección Social"/>
    <x v="0"/>
    <m/>
    <m/>
    <m/>
    <m/>
    <m/>
    <s v="NULL"/>
    <n v="0"/>
  </r>
  <r>
    <n v="2448"/>
    <x v="1"/>
    <x v="46"/>
    <s v="No aplica"/>
    <s v="XIV. Pacto de equidad para las mujeres"/>
    <s v="H. Equidad para las mujeres en la construcción de paz"/>
    <n v="6124"/>
    <s v="Departamentos priorizados y asistidos técnicamente en la implementación del Programa de Prevención de las Violencias Sexuales en el Conflicto Armado y de Atención Integral a Mujeres Víctimas"/>
    <x v="1"/>
    <m/>
    <m/>
    <s v="Salud y Protección Social"/>
    <x v="0"/>
    <m/>
    <m/>
    <m/>
    <m/>
    <m/>
    <s v="NULL"/>
    <n v="0"/>
  </r>
  <r>
    <n v="2449"/>
    <x v="1"/>
    <x v="46"/>
    <s v="No aplica"/>
    <s v="III. Pacto por la equidad: política social moderna centrada en la familia, eficiente, de calidad y conectada a mercados"/>
    <s v="B. Salud para todos con calidad y eficiencia, sostenible por todos"/>
    <n v="6125"/>
    <s v="Hospitales en riesgo financiero medio y alto"/>
    <x v="2"/>
    <m/>
    <m/>
    <s v="Salud y Protección Social"/>
    <x v="0"/>
    <m/>
    <m/>
    <m/>
    <m/>
    <m/>
    <n v="1"/>
    <n v="0.55000000000000004"/>
  </r>
  <r>
    <n v="2450"/>
    <x v="1"/>
    <x v="46"/>
    <s v="No aplica"/>
    <s v="III. Pacto por la equidad: política social moderna centrada en la familia, eficiente, de calidad y conectada a mercados"/>
    <s v="B. Salud para todos con calidad y eficiencia, sostenible por todos"/>
    <n v="6126"/>
    <s v="Porcentaje de hospitales públicos con factura electrónica implementada"/>
    <x v="1"/>
    <m/>
    <m/>
    <s v="Salud y Protección Social"/>
    <x v="0"/>
    <m/>
    <m/>
    <m/>
    <m/>
    <m/>
    <s v="NULL"/>
    <n v="0"/>
  </r>
  <r>
    <n v="2451"/>
    <x v="1"/>
    <x v="46"/>
    <s v="No aplica"/>
    <s v="III. Pacto por la equidad: política social moderna centrada en la familia, eficiente, de calidad y conectada a mercados"/>
    <s v="B. Salud para todos con calidad y eficiencia, sostenible por todos"/>
    <n v="6127"/>
    <s v="Porcentaje de sedes de prestadores públicos con servicios de telemedicina habilitados"/>
    <x v="1"/>
    <m/>
    <m/>
    <s v="Salud y Protección Social"/>
    <x v="0"/>
    <m/>
    <m/>
    <m/>
    <m/>
    <m/>
    <n v="1"/>
    <n v="0.43372999999999995"/>
  </r>
  <r>
    <n v="2452"/>
    <x v="1"/>
    <x v="46"/>
    <s v="No aplica"/>
    <s v="II. Pacto por el emprendimiento, la formalización y la productividad: una economía dinámica, incluyente y sostenible que potencie todos nuestros talentos"/>
    <s v="A. Entorno para crecer: formalización, emprendimiento y dinamización empresarial"/>
    <n v="6128"/>
    <s v="Porcentaje de avance del sistema de afiliación transaccional para salud y riesgos laborales"/>
    <x v="2"/>
    <m/>
    <m/>
    <s v="Salud y Protección Social"/>
    <x v="0"/>
    <m/>
    <m/>
    <m/>
    <m/>
    <m/>
    <n v="1"/>
    <n v="0.8"/>
  </r>
  <r>
    <n v="2453"/>
    <x v="1"/>
    <x v="46"/>
    <s v="No aplica"/>
    <s v="III. Pacto por la equidad: política social moderna centrada en la familia, eficiente, de calidad y conectada a mercados"/>
    <s v="A. Primero las niñas y los niños: desarrollo integral desde la primera infancia hasta la adolescencia"/>
    <n v="6130"/>
    <s v="Tasa de violencia intrafamiliar"/>
    <x v="1"/>
    <m/>
    <m/>
    <s v="Inclusión Social y Reconciliación"/>
    <x v="16"/>
    <m/>
    <m/>
    <m/>
    <m/>
    <m/>
    <n v="1"/>
    <n v="0.35647000000000001"/>
  </r>
  <r>
    <n v="2454"/>
    <x v="1"/>
    <x v="46"/>
    <s v="No aplica"/>
    <s v="III. Pacto por la equidad: política social moderna centrada en la familia, eficiente, de calidad y conectada a mercados"/>
    <s v="A. Primero las niñas y los niños: desarrollo integral desde la primera infancia hasta la adolescencia"/>
    <n v="6131"/>
    <s v="Tasa de violencia contra niñas, niños y adolescentes (por cada 100.000 NNA entre 0 y 17 años)"/>
    <x v="1"/>
    <m/>
    <m/>
    <s v="Inclusión Social y Reconciliación"/>
    <x v="16"/>
    <m/>
    <m/>
    <m/>
    <m/>
    <m/>
    <n v="0.51427999999999996"/>
    <n v="9.9080000000000001E-2"/>
  </r>
  <r>
    <n v="2455"/>
    <x v="1"/>
    <x v="46"/>
    <s v="No aplica"/>
    <s v="XII. Pacto por la equidad de oportunidades para grupos étnicos: indígenas, negros, afrocolombianos, raizales, palenqueros y Rrom"/>
    <s v="C. Capítulo de Rrom"/>
    <n v="6132"/>
    <s v="Solicitudes atendidas. Las solicitudes atendidas serán por demanda."/>
    <x v="1"/>
    <m/>
    <m/>
    <s v="Inclusión Social y Reconciliación"/>
    <x v="16"/>
    <m/>
    <m/>
    <m/>
    <m/>
    <m/>
    <n v="1"/>
    <n v="1"/>
  </r>
  <r>
    <n v="2456"/>
    <x v="1"/>
    <x v="46"/>
    <s v="No aplica"/>
    <s v="XII. Pacto por la equidad de oportunidades para grupos étnicos: indígenas, negros, afrocolombianos, raizales, palenqueros y Rrom"/>
    <s v="C. Capítulo de Rrom"/>
    <n v="6133"/>
    <s v="Talleres  realizados"/>
    <x v="1"/>
    <m/>
    <m/>
    <s v="Inclusión Social y Reconciliación"/>
    <x v="16"/>
    <m/>
    <m/>
    <m/>
    <m/>
    <m/>
    <n v="0"/>
    <n v="0.15151999999999999"/>
  </r>
  <r>
    <n v="2457"/>
    <x v="1"/>
    <x v="46"/>
    <s v="No aplica"/>
    <s v="III. Pacto por la equidad: política social moderna centrada en la familia, eficiente, de calidad y conectada a mercados"/>
    <s v="A. Primero las niñas y los niños: desarrollo integral desde la primera infancia hasta la adolescencia"/>
    <n v="6134"/>
    <s v="Niñas, niños y adolescentes beneficiarios de la estrategia de desarrollo naranja"/>
    <x v="1"/>
    <m/>
    <m/>
    <s v="Inclusión Social y Reconciliación"/>
    <x v="16"/>
    <m/>
    <m/>
    <m/>
    <m/>
    <m/>
    <n v="0.14779"/>
    <n v="0.54998999999999998"/>
  </r>
  <r>
    <n v="2458"/>
    <x v="1"/>
    <x v="46"/>
    <s v="No aplica"/>
    <s v="III. Pacto por la equidad: política social moderna centrada en la familia, eficiente, de calidad y conectada a mercados"/>
    <s v="A. Primero las niñas y los niños: desarrollo integral desde la primera infancia hasta la adolescencia"/>
    <n v="6135"/>
    <s v="Porcentaje de niñas y niños en primera infancia que cuentan con atenciones priorizadas en el marco de la atención integral"/>
    <x v="1"/>
    <m/>
    <m/>
    <s v="Inclusión Social y Reconciliación"/>
    <x v="16"/>
    <m/>
    <m/>
    <m/>
    <m/>
    <m/>
    <n v="0.81992999999999994"/>
    <n v="0.81992999999999994"/>
  </r>
  <r>
    <n v="2459"/>
    <x v="1"/>
    <x v="46"/>
    <s v="No aplica"/>
    <s v="III. Pacto por la equidad: política social moderna centrada en la familia, eficiente, de calidad y conectada a mercados"/>
    <s v="A. Primero las niñas y los niños: desarrollo integral desde la primera infancia hasta la adolescencia"/>
    <n v="6136"/>
    <s v="Familias con alto riesgo de vulneración o con niños, niñas y adolescentes en protección, atendidas por el programa Mi Familia"/>
    <x v="1"/>
    <m/>
    <m/>
    <s v="Inclusión Social y Reconciliación"/>
    <x v="16"/>
    <m/>
    <m/>
    <m/>
    <m/>
    <m/>
    <n v="0.99623000000000006"/>
    <n v="0.43268999999999996"/>
  </r>
  <r>
    <n v="2460"/>
    <x v="1"/>
    <x v="46"/>
    <s v="No aplica"/>
    <s v="XIV. Pacto de equidad para las mujeres"/>
    <s v="C. El cuidado, una apuesta de articulación y corresponsabilidad"/>
    <n v="6137"/>
    <s v="Mujeres Gestantes atendidas en  servicios de primera infancia."/>
    <x v="1"/>
    <m/>
    <m/>
    <s v="Inclusión Social y Reconciliación"/>
    <x v="16"/>
    <m/>
    <m/>
    <m/>
    <m/>
    <m/>
    <n v="0.65527000000000002"/>
    <n v="0.43636999999999998"/>
  </r>
  <r>
    <n v="2461"/>
    <x v="1"/>
    <x v="46"/>
    <s v="No aplica"/>
    <s v="XIV. Pacto de equidad para las mujeres"/>
    <s v="D. Participación de las mujeres en escenarios de poder y toma de decisiones"/>
    <n v="6138"/>
    <s v="Madres comunitarias nuevas en proceso de formación o cualificación en atención integral a la primera infancia"/>
    <x v="1"/>
    <m/>
    <m/>
    <s v="Inclusión Social y Reconciliación"/>
    <x v="16"/>
    <m/>
    <m/>
    <m/>
    <m/>
    <m/>
    <n v="0"/>
    <n v="0"/>
  </r>
  <r>
    <n v="2462"/>
    <x v="1"/>
    <x v="46"/>
    <s v="No aplica"/>
    <s v="XIV. Pacto de equidad para las mujeres"/>
    <s v="H. Equidad para las mujeres en la construcción de paz"/>
    <n v="6139"/>
    <s v="Mujeres víctimas de violencia sexual en el marco del conflicto focalizadas y atendidas con la Estrategia de Reparación Integral"/>
    <x v="1"/>
    <m/>
    <m/>
    <s v="Inclusión Social y Reconciliación"/>
    <x v="16"/>
    <m/>
    <m/>
    <m/>
    <m/>
    <m/>
    <n v="0.33041999999999999"/>
    <n v="0.16521"/>
  </r>
  <r>
    <n v="2463"/>
    <x v="1"/>
    <x v="46"/>
    <s v="No aplica"/>
    <s v="XI. Pacto por la Construcción de Paz: Cultura de la legalidad, convivencia, estabilización y víctimas"/>
    <s v="D. Reparación: Colombia atiende y repara a las víctimas"/>
    <n v="6140"/>
    <s v="Víctimas retornadas, reubicadas o integradas localmente"/>
    <x v="1"/>
    <m/>
    <m/>
    <s v="Inclusión Social y Reconciliación"/>
    <x v="16"/>
    <m/>
    <m/>
    <m/>
    <m/>
    <m/>
    <n v="0.65834000000000004"/>
    <n v="0.32917000000000002"/>
  </r>
  <r>
    <n v="2464"/>
    <x v="1"/>
    <x v="46"/>
    <s v="No aplica"/>
    <s v="XI. Pacto por la Construcción de Paz: Cultura de la legalidad, convivencia, estabilización y víctimas"/>
    <s v="D. Reparación: Colombia atiende y repara a las víctimas"/>
    <n v="6141"/>
    <s v="Víctimas que han superado la situación de vulnerabilidad causada por el desplazamiento forzado"/>
    <x v="2"/>
    <m/>
    <m/>
    <s v="Inclusión Social y Reconciliación"/>
    <x v="16"/>
    <m/>
    <m/>
    <m/>
    <m/>
    <m/>
    <n v="0.54049999999999998"/>
    <n v="0.32429999999999998"/>
  </r>
  <r>
    <n v="2465"/>
    <x v="1"/>
    <x v="46"/>
    <s v="No aplica"/>
    <s v="XI. Pacto por la Construcción de Paz: Cultura de la legalidad, convivencia, estabilización y víctimas"/>
    <s v="D. Reparación: Colombia atiende y repara a las víctimas"/>
    <n v="6142"/>
    <s v="Víctimas reparadas administrativamente"/>
    <x v="1"/>
    <m/>
    <m/>
    <s v="Inclusión Social y Reconciliación"/>
    <x v="16"/>
    <m/>
    <m/>
    <m/>
    <m/>
    <m/>
    <n v="0.25436999999999999"/>
    <n v="0.16844000000000001"/>
  </r>
  <r>
    <n v="2466"/>
    <x v="1"/>
    <x v="46"/>
    <s v="No aplica"/>
    <s v="XI. Pacto por la Construcción de Paz: Cultura de la legalidad, convivencia, estabilización y víctimas"/>
    <s v="D. Reparación: Colombia atiende y repara a las víctimas"/>
    <n v="6143"/>
    <s v="Sujetos de reparación colectiva reparados administrativamente"/>
    <x v="1"/>
    <m/>
    <m/>
    <s v="Inclusión Social y Reconciliación"/>
    <x v="16"/>
    <m/>
    <m/>
    <m/>
    <m/>
    <m/>
    <n v="0"/>
    <n v="0.13571"/>
  </r>
  <r>
    <n v="2467"/>
    <x v="1"/>
    <x v="46"/>
    <s v="No aplica"/>
    <s v="XI. Pacto por la Construcción de Paz: Cultura de la legalidad, convivencia, estabilización y víctimas"/>
    <s v="D. Reparación: Colombia atiende y repara a las víctimas"/>
    <n v="6144"/>
    <s v="Sujetos de reparación colectiva étnicos indemnizados"/>
    <x v="1"/>
    <m/>
    <m/>
    <s v="Inclusión Social y Reconciliación"/>
    <x v="16"/>
    <m/>
    <m/>
    <m/>
    <m/>
    <m/>
    <n v="0"/>
    <n v="0.44"/>
  </r>
  <r>
    <n v="2468"/>
    <x v="1"/>
    <x v="46"/>
    <s v="No aplica"/>
    <s v="XI. Pacto por la Construcción de Paz: Cultura de la legalidad, convivencia, estabilización y víctimas"/>
    <s v="D. Reparación: Colombia atiende y repara a las víctimas"/>
    <n v="6145"/>
    <s v="Museo de Memoria Histórica de Colombia y Archivo de Derechos Humanos construido, dotado y puesto al servicio de la sociedad"/>
    <x v="1"/>
    <m/>
    <m/>
    <s v="Inclusión Social y Reconciliación"/>
    <x v="16"/>
    <m/>
    <m/>
    <m/>
    <m/>
    <m/>
    <n v="0.20754999999999998"/>
    <n v="0.16417999999999999"/>
  </r>
  <r>
    <n v="2469"/>
    <x v="1"/>
    <x v="46"/>
    <s v="No aplica"/>
    <s v="XI. Pacto por la Construcción de Paz: Cultura de la legalidad, convivencia, estabilización y víctimas"/>
    <s v="D. Reparación: Colombia atiende y repara a las víctimas"/>
    <n v="6146"/>
    <s v="Iniciativas de memoria histórica sobre el conflicto armado acompañadas"/>
    <x v="1"/>
    <m/>
    <m/>
    <s v="Inclusión Social y Reconciliación"/>
    <x v="16"/>
    <m/>
    <m/>
    <m/>
    <m/>
    <m/>
    <n v="0.35293999999999998"/>
    <n v="0.23684000000000002"/>
  </r>
  <r>
    <n v="2470"/>
    <x v="1"/>
    <x v="46"/>
    <s v="No aplica"/>
    <s v="XI. Pacto por la Construcción de Paz: Cultura de la legalidad, convivencia, estabilización y víctimas"/>
    <s v="D. Reparación: Colombia atiende y repara a las víctimas"/>
    <n v="6147"/>
    <s v="Municipios en los que se implementarán los PDET con memoria documental preservada"/>
    <x v="1"/>
    <m/>
    <m/>
    <s v="Inclusión Social y Reconciliación"/>
    <x v="16"/>
    <m/>
    <m/>
    <m/>
    <m/>
    <m/>
    <n v="0.4"/>
    <n v="0.25"/>
  </r>
  <r>
    <n v="2471"/>
    <x v="1"/>
    <x v="46"/>
    <s v="No aplica"/>
    <s v="IX. Pacto por los recursos minero-energéticos para el crecimiento sostenible y la expansión de oportunidades"/>
    <s v="A. Desarrollo minero energético con responsabilidad ambiental y social"/>
    <n v="6148"/>
    <s v="Porcentaje de producción de oro proveniente de títulos mineros"/>
    <x v="2"/>
    <m/>
    <m/>
    <s v="Minas y Energía"/>
    <x v="15"/>
    <m/>
    <m/>
    <m/>
    <m/>
    <m/>
    <s v="NULL"/>
    <n v="0"/>
  </r>
  <r>
    <n v="2472"/>
    <x v="1"/>
    <x v="46"/>
    <s v="No aplica"/>
    <s v="I. Pacto por la legalidad: seguridad efectiva y justicia transparente para que todos vivamos con libertad y en democracia"/>
    <s v="A. Seguridad, autoridad y orden para la libertad: Defensa Nacional, seguridad ciudadana y colaboración ciudadana"/>
    <n v="6149"/>
    <s v="Productos prospectivos de inteligencia estratégica y contrainteligencia de Estado, difundidos"/>
    <x v="1"/>
    <m/>
    <m/>
    <s v="Inteligencia"/>
    <x v="27"/>
    <m/>
    <m/>
    <m/>
    <m/>
    <m/>
    <n v="0.375"/>
    <n v="1"/>
  </r>
  <r>
    <n v="2473"/>
    <x v="1"/>
    <x v="46"/>
    <s v="No aplica"/>
    <s v="I. Pacto por la legalidad: seguridad efectiva y justicia transparente para que todos vivamos con libertad y en democracia"/>
    <s v="A. Seguridad, autoridad y orden para la libertad: Defensa Nacional, seguridad ciudadana y colaboración ciudadana"/>
    <n v="6150"/>
    <s v="Sectores priorizados con productos de inteligencia estratégica y contrainteligencia de Estado, difundidos"/>
    <x v="1"/>
    <m/>
    <m/>
    <s v="Inteligencia"/>
    <x v="27"/>
    <m/>
    <m/>
    <m/>
    <m/>
    <m/>
    <n v="0.85714000000000001"/>
    <n v="0.66666999999999998"/>
  </r>
  <r>
    <n v="2474"/>
    <x v="1"/>
    <x v="46"/>
    <s v="No aplica"/>
    <s v="I. Pacto por la legalidad: seguridad efectiva y justicia transparente para que todos vivamos con libertad y en democracia"/>
    <s v="B. Imperio de la ley y convivencia: derechos humanos, justicia accesible, oportuna y en toda Colombia, para todos"/>
    <n v="6151"/>
    <s v="Ahorros al Estado en procesos en los que interviene la Agencia de Defensa Jurídica del Estado"/>
    <x v="0"/>
    <m/>
    <m/>
    <s v="Justicia y del Derecho"/>
    <x v="23"/>
    <m/>
    <m/>
    <m/>
    <m/>
    <m/>
    <n v="0.53"/>
    <n v="0.59167000000000003"/>
  </r>
  <r>
    <n v="2475"/>
    <x v="1"/>
    <x v="46"/>
    <s v="No aplica"/>
    <s v="I. Pacto por la legalidad: seguridad efectiva y justicia transparente para que todos vivamos con libertad y en democracia"/>
    <s v="B. Imperio de la ley y convivencia: derechos humanos, justicia accesible, oportuna y en toda Colombia, para todos"/>
    <n v="6152"/>
    <s v="Porcentaje de entidades priorizadas  que implementan políticas de prevención del daño antijurídico"/>
    <x v="0"/>
    <m/>
    <m/>
    <s v="Justicia y del Derecho"/>
    <x v="23"/>
    <m/>
    <m/>
    <m/>
    <m/>
    <m/>
    <n v="0"/>
    <n v="0"/>
  </r>
  <r>
    <n v="2476"/>
    <x v="1"/>
    <x v="46"/>
    <s v="No aplica"/>
    <s v="I. Pacto por la legalidad: seguridad efectiva y justicia transparente para que todos vivamos con libertad y en democracia"/>
    <s v="A. Seguridad, autoridad y orden para la libertad: Defensa Nacional, seguridad ciudadana y colaboración ciudadana"/>
    <n v="6153"/>
    <s v="Porcentaje de personas identificadas con riesgo extraordinario, extremo o inminente con medidas de protección implementadas"/>
    <x v="2"/>
    <m/>
    <m/>
    <s v="Interior"/>
    <x v="4"/>
    <m/>
    <m/>
    <m/>
    <m/>
    <m/>
    <n v="0.70489999999999997"/>
    <n v="0.85099999999999998"/>
  </r>
  <r>
    <n v="2477"/>
    <x v="1"/>
    <x v="46"/>
    <s v="No aplica"/>
    <s v="I. Pacto por la legalidad: seguridad efectiva y justicia transparente para que todos vivamos con libertad y en democracia"/>
    <s v="A. Seguridad, autoridad y orden para la libertad: Defensa Nacional, seguridad ciudadana y colaboración ciudadana"/>
    <n v="6154"/>
    <s v="Porcentaje de colectivos identificados con riesgo extraordinario, extremo o inminente con medidas de protección implementadas"/>
    <x v="2"/>
    <m/>
    <m/>
    <s v="Interior"/>
    <x v="4"/>
    <m/>
    <m/>
    <m/>
    <m/>
    <m/>
    <n v="0.72499999999999998"/>
    <n v="0.26363999999999999"/>
  </r>
  <r>
    <n v="2478"/>
    <x v="1"/>
    <x v="46"/>
    <s v="No aplica"/>
    <s v="XIV. Pacto de equidad para las mujeres"/>
    <s v="F. Derecho de las mujeres a una vida libre de violencias"/>
    <n v="6155"/>
    <s v="Porcentaje de mujeres en riesgo extremo o extraordinario con medidas de protección"/>
    <x v="1"/>
    <m/>
    <m/>
    <s v="Interior"/>
    <x v="4"/>
    <m/>
    <m/>
    <m/>
    <m/>
    <m/>
    <n v="0.98787999999999998"/>
    <n v="0.626"/>
  </r>
  <r>
    <n v="2479"/>
    <x v="1"/>
    <x v="46"/>
    <s v="No aplica"/>
    <s v="I. Pacto por la legalidad: seguridad efectiva y justicia transparente para que todos vivamos con libertad y en democracia"/>
    <s v="A. Seguridad, autoridad y orden para la libertad: Defensa Nacional, seguridad ciudadana y colaboración ciudadana"/>
    <n v="6156"/>
    <s v="Días hábiles promedio que toma el estudio de riesgo para la implementación de las medidas de protección"/>
    <x v="2"/>
    <m/>
    <m/>
    <s v="Interior"/>
    <x v="4"/>
    <m/>
    <m/>
    <m/>
    <m/>
    <m/>
    <n v="0"/>
    <n v="0"/>
  </r>
  <r>
    <n v="2480"/>
    <x v="1"/>
    <x v="46"/>
    <s v="No aplica"/>
    <s v="XIV. Pacto de equidad para las mujeres"/>
    <s v="C. El cuidado, una apuesta de articulación y corresponsabilidad"/>
    <n v="6157"/>
    <s v="Mujeres atendidas con hijos menores de tres años en Establecimientos de Reclusión de Orden Nacional (ERON)"/>
    <x v="1"/>
    <m/>
    <m/>
    <s v="Justicia y del Derecho"/>
    <x v="23"/>
    <m/>
    <m/>
    <m/>
    <m/>
    <m/>
    <n v="1"/>
    <n v="1"/>
  </r>
  <r>
    <n v="2481"/>
    <x v="1"/>
    <x v="46"/>
    <s v="No aplica"/>
    <s v="I. Pacto por la legalidad: seguridad efectiva y justicia transparente para que todos vivamos con libertad y en democracia"/>
    <s v="B. Imperio de la ley y convivencia: derechos humanos, justicia accesible, oportuna y en toda Colombia, para todos"/>
    <n v="6158"/>
    <s v="Cupos penitenciarios y carcelarios entregados (nacionales y territoriales)"/>
    <x v="0"/>
    <m/>
    <m/>
    <s v="Justicia y del Derecho"/>
    <x v="23"/>
    <m/>
    <m/>
    <m/>
    <m/>
    <m/>
    <n v="6.6269999999999996E-2"/>
    <n v="4.0650000000000006E-2"/>
  </r>
  <r>
    <n v="2482"/>
    <x v="1"/>
    <x v="46"/>
    <s v="No aplica"/>
    <s v="I. Pacto por la legalidad: seguridad efectiva y justicia transparente para que todos vivamos con libertad y en democracia"/>
    <s v="B. Imperio de la ley y convivencia: derechos humanos, justicia accesible, oportuna y en toda Colombia, para todos"/>
    <n v="6159"/>
    <s v="Porcentaje de establecimientos de reclusión nacional con programas de educación formal"/>
    <x v="0"/>
    <m/>
    <m/>
    <s v="Justicia y del Derecho"/>
    <x v="23"/>
    <m/>
    <m/>
    <m/>
    <m/>
    <m/>
    <n v="1"/>
    <n v="0.158"/>
  </r>
  <r>
    <n v="2483"/>
    <x v="1"/>
    <x v="46"/>
    <s v="No aplica"/>
    <s v="II. Pacto por el emprendimiento, la formalización y la productividad: una economía dinámica, incluyente y sostenible que potencie todos nuestros talentos"/>
    <s v="C. Un mundo de posibilidades: aprovechamiento de mercados internacionales y atracción de inversiones productivas"/>
    <n v="6160"/>
    <s v="Megaproyectos de inversión atraídos"/>
    <x v="2"/>
    <m/>
    <m/>
    <s v="Comercio, Industria y Turismo"/>
    <x v="11"/>
    <m/>
    <m/>
    <m/>
    <m/>
    <m/>
    <n v="1"/>
    <n v="0.16667000000000001"/>
  </r>
  <r>
    <n v="2484"/>
    <x v="1"/>
    <x v="46"/>
    <s v="No aplica"/>
    <s v="XV. Pacto por una gestión pública efectiva"/>
    <s v="B. Gasto público efectivo"/>
    <n v="6161"/>
    <s v="Porcentaje de las compras públicas gestionadas a través de la Tienda Virtual del Estado Colombiano (TVEC ) y SECOP II"/>
    <x v="0"/>
    <m/>
    <m/>
    <s v="Planeación"/>
    <x v="9"/>
    <m/>
    <m/>
    <m/>
    <m/>
    <m/>
    <n v="1"/>
    <n v="0.26250000000000001"/>
  </r>
  <r>
    <n v="2485"/>
    <x v="1"/>
    <x v="46"/>
    <s v="No aplica"/>
    <s v="III. Pacto por la equidad: política social moderna centrada en la familia, eficiente, de calidad y conectada a mercados"/>
    <s v="B. Salud para todos con calidad y eficiencia, sostenible por todos"/>
    <n v="6162"/>
    <s v="Derechos de explotación recaudados anualmente por concepto de Juegos de Suerte y Azar de carácter nacional"/>
    <x v="0"/>
    <m/>
    <m/>
    <s v="Hacienda y Crédito Público"/>
    <x v="2"/>
    <m/>
    <m/>
    <m/>
    <m/>
    <m/>
    <n v="0.25208999999999998"/>
    <n v="0.28205999999999998"/>
  </r>
  <r>
    <n v="2486"/>
    <x v="1"/>
    <x v="46"/>
    <s v="No aplica"/>
    <s v="X. Pacto por la protección y promoción de nuestra cultura y desarrollo de la economía naranja"/>
    <s v="B. Colombia naranja: desarrollo del emprendimiento de base artística, creativa y tecnológica para la creación de las nuevas industrias"/>
    <n v="6163"/>
    <s v="Personas beneficiadas con asistencia técnica en materia de Derecho de Autor y Derechos Conexos"/>
    <x v="1"/>
    <m/>
    <m/>
    <s v="Interior"/>
    <x v="4"/>
    <m/>
    <m/>
    <m/>
    <m/>
    <m/>
    <n v="1"/>
    <n v="0.96748999999999996"/>
  </r>
  <r>
    <n v="2487"/>
    <x v="1"/>
    <x v="46"/>
    <s v="No aplica"/>
    <s v="X. Pacto por la protección y promoción de nuestra cultura y desarrollo de la economía naranja"/>
    <s v="B. Colombia naranja: desarrollo del emprendimiento de base artística, creativa y tecnológica para la creación de las nuevas industrias"/>
    <n v="6164"/>
    <s v="Registros aprobados de obras, actos y contratos otorgados por la Dirección Nacional de Derechos de Autor"/>
    <x v="2"/>
    <m/>
    <m/>
    <s v="Interior"/>
    <x v="4"/>
    <m/>
    <m/>
    <m/>
    <m/>
    <m/>
    <n v="0.98280000000000001"/>
    <n v="0.60508000000000006"/>
  </r>
  <r>
    <n v="2488"/>
    <x v="1"/>
    <x v="46"/>
    <s v="No aplica"/>
    <s v="I. Pacto por la legalidad: seguridad efectiva y justicia transparente para que todos vivamos con libertad y en democracia"/>
    <s v="A. Seguridad, autoridad y orden para la libertad: Defensa Nacional, seguridad ciudadana y colaboración ciudadana"/>
    <n v="6165"/>
    <s v="Tasa de homicidios (por 100.000 habitantes)"/>
    <x v="1"/>
    <m/>
    <m/>
    <s v="Defensa"/>
    <x v="24"/>
    <m/>
    <m/>
    <m/>
    <m/>
    <m/>
    <n v="1"/>
    <n v="1"/>
  </r>
  <r>
    <n v="2489"/>
    <x v="1"/>
    <x v="46"/>
    <s v="No aplica"/>
    <s v="I. Pacto por la legalidad: seguridad efectiva y justicia transparente para que todos vivamos con libertad y en democracia"/>
    <s v="A. Seguridad, autoridad y orden para la libertad: Defensa Nacional, seguridad ciudadana y colaboración ciudadana"/>
    <n v="6167"/>
    <s v="Tasa de hurtos a personas (por 100.000 habitantes)"/>
    <x v="1"/>
    <m/>
    <m/>
    <s v="Defensa"/>
    <x v="24"/>
    <m/>
    <m/>
    <m/>
    <m/>
    <m/>
    <n v="1"/>
    <n v="1"/>
  </r>
  <r>
    <n v="2490"/>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6168"/>
    <s v="Productores atendidos con servicio de extensión agropecuaria"/>
    <x v="1"/>
    <m/>
    <m/>
    <s v="Agropecuario, Pesquero y Desarrollo Rural"/>
    <x v="7"/>
    <m/>
    <m/>
    <m/>
    <m/>
    <m/>
    <n v="1"/>
    <n v="3.6360000000000003E-2"/>
  </r>
  <r>
    <n v="2491"/>
    <x v="1"/>
    <x v="46"/>
    <s v="No aplica"/>
    <s v="XIV. Pacto de equidad para las mujeres"/>
    <s v="D. Participación de las mujeres en escenarios de poder y toma de decisiones"/>
    <n v="6170"/>
    <s v="Entidades territoriales asistidas en programas  de prevención y protección de mujeres lideresas"/>
    <x v="1"/>
    <m/>
    <m/>
    <s v="Interior"/>
    <x v="4"/>
    <m/>
    <m/>
    <m/>
    <m/>
    <m/>
    <n v="1"/>
    <n v="1"/>
  </r>
  <r>
    <n v="2492"/>
    <x v="1"/>
    <x v="46"/>
    <s v="No aplica"/>
    <s v="II. Pacto por el emprendimiento, la formalización y la productividad: una economía dinámica, incluyente y sostenible que potencie todos nuestros talentos"/>
    <s v="E. Campo con progreso: una alianza para dinamizar el desarrollo y la productividad  de la Colombia rural"/>
    <n v="6171"/>
    <s v="Productores atendidos con servicio de extensión agropecuaria en municipios PDET"/>
    <x v="1"/>
    <m/>
    <m/>
    <s v="Agropecuario, Pesquero y Desarrollo Rural"/>
    <x v="7"/>
    <m/>
    <m/>
    <m/>
    <m/>
    <m/>
    <n v="0"/>
    <n v="1.2529999999999999E-2"/>
  </r>
  <r>
    <n v="2493"/>
    <x v="1"/>
    <x v="46"/>
    <s v="No aplica"/>
    <s v="III. Pacto por la equidad: política social moderna centrada en la familia, eficiente, de calidad y conectada a mercados"/>
    <s v="M. Familias con futuro para todos"/>
    <n v="6234"/>
    <s v="Familias con alto riesgo de vulneración o con niños, niñas y adolescentes en protección, atendidas por el programa Mi Familia"/>
    <x v="1"/>
    <m/>
    <m/>
    <s v="Inclusión Social y Reconciliación"/>
    <x v="16"/>
    <m/>
    <m/>
    <m/>
    <m/>
    <m/>
    <n v="0.99623000000000006"/>
    <n v="0.43268999999999996"/>
  </r>
  <r>
    <n v="2494"/>
    <x v="1"/>
    <x v="46"/>
    <s v="No aplica"/>
    <s v="III. Pacto por la equidad: política social moderna centrada en la familia, eficiente, de calidad y conectada a mercados"/>
    <s v="M. Familias con futuro para todos"/>
    <n v="6235"/>
    <s v="Niñas, niños y adolescentes beneficiarios de la estrategia de desarrollo naranja"/>
    <x v="1"/>
    <m/>
    <m/>
    <s v="Inclusión Social y Reconciliación"/>
    <x v="16"/>
    <m/>
    <m/>
    <m/>
    <m/>
    <m/>
    <n v="0.14779"/>
    <n v="0.54998999999999998"/>
  </r>
  <r>
    <n v="2495"/>
    <x v="1"/>
    <x v="46"/>
    <s v="No aplica"/>
    <s v="III. Pacto por la equidad: política social moderna centrada en la familia, eficiente, de calidad y conectada a mercados"/>
    <s v="M. Familias con futuro para todos"/>
    <n v="6237"/>
    <s v="Niñas y niños con educación inicialen el marco de la atención integral"/>
    <x v="1"/>
    <m/>
    <m/>
    <s v="Educación"/>
    <x v="13"/>
    <m/>
    <m/>
    <m/>
    <m/>
    <m/>
    <n v="0.86082999999999998"/>
    <n v="0.74746999999999997"/>
  </r>
  <r>
    <n v="2496"/>
    <x v="1"/>
    <x v="46"/>
    <s v="No aplica"/>
    <s v="III. Pacto por la equidad: política social moderna centrada en la familia, eficiente, de calidad y conectada a mercados"/>
    <s v="M. Familias con futuro para todos"/>
    <n v="6238"/>
    <s v="Porcentaje de niñas y niños en primera infancia que cuentan con atenciones priorizadas en el marco de la atención integral"/>
    <x v="1"/>
    <m/>
    <m/>
    <s v="Inclusión Social y Reconciliación"/>
    <x v="16"/>
    <m/>
    <m/>
    <m/>
    <m/>
    <m/>
    <n v="0.81992999999999994"/>
    <n v="0.81992999999999994"/>
  </r>
  <r>
    <n v="2497"/>
    <x v="1"/>
    <x v="46"/>
    <s v="No aplica"/>
    <s v="III. Pacto por la equidad: política social moderna centrada en la familia, eficiente, de calidad y conectada a mercados"/>
    <s v="M. Familias con futuro para todos"/>
    <n v="6239"/>
    <s v="Tasa de deserción en la educación preescolar, básica y media del sector oficial"/>
    <x v="1"/>
    <m/>
    <m/>
    <s v="Educación"/>
    <x v="13"/>
    <m/>
    <m/>
    <m/>
    <m/>
    <m/>
    <n v="0"/>
    <n v="0"/>
  </r>
</pivotCacheRecords>
</file>

<file path=xl/pivotCache/pivotCacheRecords3.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824">
  <r>
    <n v="155"/>
    <s v="Política Nacional Farmacéutica"/>
    <x v="0"/>
    <s v="7.2"/>
    <s v="Establecer un plan de desarrollo de las capacidades de innovación  de productos de base biotecnológica y fito-terapéutica de interés para el país, armonizado con el Documento CONPES de biodiversidad y la Política Nacional para la Gestión Integrada de la Biodiversidad a través del INS, el INVIMA, COLCIENCIAS y el Ministerio de Comercio, Industria y Turismo y otras entidades del sector."/>
    <x v="0"/>
    <s v="Ministerio de Salud y Protección Social"/>
    <x v="0"/>
    <s v="Salud y Protección Social"/>
    <x v="0"/>
    <d v="2016-01-07T00:00:00"/>
    <d v="2021-12-31T00:00:00"/>
    <n v="80"/>
    <n v="100"/>
    <n v="50"/>
    <n v="0.625"/>
    <n v="0.5"/>
  </r>
  <r>
    <n v="155"/>
    <s v="Política Nacional Farmacéutica"/>
    <x v="0"/>
    <s v="7.1"/>
    <s v="Establecer un plan de estímulo a la investigación, desarrollo y producción de medicamentos estratégicos, incluidos los medicamentos genéricos."/>
    <x v="1"/>
    <s v="Ministerio de Ciencia Tecnología e Innovación"/>
    <x v="1"/>
    <s v="Ciencia y Tecnología"/>
    <x v="1"/>
    <d v="2016-06-01T00:00:00"/>
    <d v="2021-12-31T00:00:00"/>
    <n v="80"/>
    <n v="100"/>
    <n v="100"/>
    <n v="1"/>
    <n v="1"/>
  </r>
  <r>
    <n v="155"/>
    <s v="Política Nacional Farmacéutica"/>
    <x v="0"/>
    <s v="8.1"/>
    <s v="Desarrollar modelos de gestión, mecanismo y/o instrumentos que incorporen elementos como: logística moderna gestión de desabastecimientos, programas de gestión de beneficios de medicamentos: de alto costo y baja prevalencia; para eventos de interés en salud pública (incluso FNE e INS)."/>
    <x v="1"/>
    <s v="Ministerio de Salud y Protección Social"/>
    <x v="0"/>
    <s v="Salud y Protección Social"/>
    <x v="0"/>
    <d v="2016-07-01T00:00:00"/>
    <d v="2021-12-31T00:00:00"/>
    <n v="100"/>
    <n v="100"/>
    <n v="100"/>
    <n v="1"/>
    <n v="1"/>
  </r>
  <r>
    <n v="155"/>
    <s v="Política Nacional Farmacéutica"/>
    <x v="0"/>
    <s v="2.3"/>
    <s v="Desarrollar y gestionar la diplomacia en salud y acceso a medicamentos en coordinación con los sectores involucrados en el diseño, desarrollo e implementación de la política farmacéutica, que incluya una agenda explícita y contemple mecanismos para sistematizar la información sobre los intereses promovidos y las posiciones asumidas por el país en los temas relativos a salud y acceso a medicamentos que se discutan en el exterior."/>
    <x v="1"/>
    <s v="Ministerio de Salud y Protección Social"/>
    <x v="0"/>
    <s v="Salud y Protección Social"/>
    <x v="0"/>
    <d v="2013-01-01T00:00:00"/>
    <d v="2021-12-31T00:00:00"/>
    <n v="90"/>
    <n v="100"/>
    <n v="100"/>
    <n v="1"/>
    <n v="1"/>
  </r>
  <r>
    <n v="155"/>
    <s v="Política Nacional Farmacéutica"/>
    <x v="0"/>
    <s v="1.3"/>
    <s v="Diseñar e implementar un plan de mejoramiento del SISMED que incluya la codificación única de medicamentos, que facilite la comparación de precios, y el monitoreo y valoración del gasto total del mercado farmacéutico a través del SISMED y otras fuentes de información."/>
    <x v="2"/>
    <s v="Ministerio de Salud y Protección Social"/>
    <x v="0"/>
    <s v="Salud y Protección Social"/>
    <x v="0"/>
    <d v="2014-06-01T00:00:00"/>
    <d v="2018-12-31T00:00:00"/>
    <n v="100"/>
    <n v="100"/>
    <n v="100"/>
    <n v="1"/>
    <n v="1"/>
  </r>
  <r>
    <n v="155"/>
    <s v="Política Nacional Farmacéutica"/>
    <x v="0"/>
    <s v="8.2"/>
    <s v="Diseñar e implementar un sistema de seguimiento integral de una cohorte de pacientes con Enfermedades Crónicas No Transmisibles (ECNT) en el marco del modelo de atención integral (diagnóstico,  prescripción,  dispensación y seguimiento farmacoterapéutico) de los Servicios Farmacéuticos basado en Atención Primaria en Salud (APS)."/>
    <x v="1"/>
    <s v="Ministerio de Salud y Protección Social"/>
    <x v="0"/>
    <s v="Salud y Protección Social"/>
    <x v="0"/>
    <d v="2018-09-01T00:00:00"/>
    <d v="2021-09-01T00:00:00"/>
    <n v="60"/>
    <n v="100"/>
    <n v="0"/>
    <n v="0"/>
    <n v="0"/>
  </r>
  <r>
    <n v="155"/>
    <s v="Política Nacional Farmacéutica"/>
    <x v="0"/>
    <s v="10.2"/>
    <s v="Diseñar un plan para la regulación y  la vigilancia  del  uso y contención resistencia de antimicrobianos a nivel nacional, incluido antibióticos de uso veterinario."/>
    <x v="0"/>
    <s v="Ministerio de Salud y Protección Social"/>
    <x v="0"/>
    <s v="Salud y Protección Social"/>
    <x v="0"/>
    <d v="2016-08-01T00:00:00"/>
    <d v="2017-12-31T00:00:00"/>
    <n v="100"/>
    <n v="100"/>
    <n v="100"/>
    <n v="1"/>
    <n v="1"/>
  </r>
  <r>
    <n v="155"/>
    <s v="Política Nacional Farmacéutica"/>
    <x v="0"/>
    <s v="1.6"/>
    <s v="Diseñar un sistema de información del INVIMA, que incluya las solicitudes de registro sanitario, información para prescriptores y usuarios, y un Registro Nacional de Ensayos Clínicos."/>
    <x v="2"/>
    <s v="Instituto Nacional de Vigilancia de Medicamentos y Alimentos"/>
    <x v="2"/>
    <s v="Salud y Protección Social"/>
    <x v="0"/>
    <d v="2016-01-01T00:00:00"/>
    <d v="2019-12-31T00:00:00"/>
    <n v="100"/>
    <n v="100"/>
    <n v="85.2"/>
    <n v="0.85199999999999998"/>
    <n v="0.85199999999999998"/>
  </r>
  <r>
    <n v="155"/>
    <s v="Política Nacional Farmacéutica"/>
    <x v="0"/>
    <s v="10.1"/>
    <s v="Diseñar y desarrollar un programa nacional de gestión del conocimiento  y comunicación para el uso racional de medicamentos soportada en el sistema de información farmacéutica, que incluya información terapéutica independiente a ser entregada de forma directa a profesionales de la salud y comunidad en general, incluida la promoción del uso de genéricos."/>
    <x v="1"/>
    <s v="Ministerio de Salud y Protección Social"/>
    <x v="0"/>
    <s v="Salud y Protección Social"/>
    <x v="0"/>
    <d v="2014-02-01T00:00:00"/>
    <d v="2017-06-01T00:00:00"/>
    <n v="100"/>
    <n v="100"/>
    <n v="88"/>
    <n v="0.88"/>
    <n v="0.88"/>
  </r>
  <r>
    <n v="155"/>
    <s v="Política Nacional Farmacéutica"/>
    <x v="0"/>
    <s v="4.3"/>
    <s v="Establecer las razones del bajo uso de las flexibilidades incluidas en el sistema de propiedad intelectual en Colombia, y de ser el caso, desarrollar los marcos regulatorios a los que haya lugar."/>
    <x v="1"/>
    <s v="Ministerio de Salud y Protección Social"/>
    <x v="0"/>
    <s v="Salud y Protección Social"/>
    <x v="0"/>
    <d v="2015-06-09T00:00:00"/>
    <d v="2021-12-31T00:00:00"/>
    <n v="100"/>
    <n v="100"/>
    <n v="100"/>
    <n v="1"/>
    <n v="1"/>
  </r>
  <r>
    <n v="155"/>
    <s v="Política Nacional Farmacéutica"/>
    <x v="0"/>
    <s v="4.4"/>
    <s v="Establecer un sistema público de monitoreo periódico que permita hacer seguimiento a esta información."/>
    <x v="1"/>
    <s v="Ministerio de Salud y Protección Social"/>
    <x v="0"/>
    <s v="Salud y Protección Social"/>
    <x v="0"/>
    <d v="2016-07-01T00:00:00"/>
    <d v="2021-12-31T00:00:00"/>
    <n v="100"/>
    <n v="100"/>
    <n v="100"/>
    <n v="1"/>
    <n v="1"/>
  </r>
  <r>
    <n v="155"/>
    <s v="Política Nacional Farmacéutica"/>
    <x v="0"/>
    <s v="2.4"/>
    <s v="Fortalecer la capacidad de seguimiento, control social y evaluación de la Política Farmacéutica a través de la instancia asesora del Sistema de Seguridad Social en Salud y otras comisiones intersectoriales asociadas con la PFN como: la Comisión intersectorial de seguimiento al Plan Decenal de Salud Pública, la Comisión Nacional de Precios de Medicamentos y Dispositivos Médicos, la Comisión Intersectorial de Propiedad Intelectual, entre otras."/>
    <x v="1"/>
    <s v="Ministerio de Salud y Protección Social"/>
    <x v="0"/>
    <s v="Salud y Protección Social"/>
    <x v="0"/>
    <d v="2016-04-01T00:00:00"/>
    <d v="2021-12-31T00:00:00"/>
    <n v="100"/>
    <n v="100"/>
    <n v="100"/>
    <n v="1"/>
    <n v="1"/>
  </r>
  <r>
    <n v="155"/>
    <s v="Política Nacional Farmacéutica"/>
    <x v="0"/>
    <s v="4.2"/>
    <s v="Fortalecer la capacidad del Grupo Técnico Asesor del Ministerio de Salud y Protección Social ante la Comisión Nacional de Precios de Medicamentos y Dispositivos Médicos (CNPMDM) para asumir su secretaria técnica."/>
    <x v="0"/>
    <s v="Ministerio de Salud y Protección Social"/>
    <x v="0"/>
    <s v="Salud y Protección Social"/>
    <x v="0"/>
    <d v="2016-01-15T00:00:00"/>
    <d v="2021-12-31T00:00:00"/>
    <n v="100"/>
    <n v="100"/>
    <n v="100"/>
    <n v="1"/>
    <n v="1"/>
  </r>
  <r>
    <n v="155"/>
    <s v="Política Nacional Farmacéutica"/>
    <x v="0"/>
    <s v="4.1"/>
    <s v="Implementar herramientas para la regulación de precios de medicamentos, precios nacionales e internacionales de referencia, negociación centralizada de precios (incluidos modelos de gestión de logística y atención para enfermedades desatendidas), la realización de importaciones paralelas y la definición de precios basados en valor terapéutico asociados al registro sanitario, entre otros métodos."/>
    <x v="2"/>
    <s v="Ministerio de Salud y Protección Social"/>
    <x v="0"/>
    <s v="Salud y Protección Social"/>
    <x v="0"/>
    <d v="2013-06-01T00:00:00"/>
    <d v="2021-12-31T00:00:00"/>
    <n v="100"/>
    <n v="100"/>
    <n v="100"/>
    <n v="1"/>
    <n v="1"/>
  </r>
  <r>
    <n v="155"/>
    <s v="Política Nacional Farmacéutica"/>
    <x v="0"/>
    <s v="6.2"/>
    <s v="Elaborar las normas técnicas para reglamentar un Sello Ambiental Colombiano de servicios farmacéuticos y de la industria farmacéutica."/>
    <x v="2"/>
    <s v="Ministerio de Salud y Protección Social"/>
    <x v="0"/>
    <s v="Salud y Protección Social"/>
    <x v="0"/>
    <d v="2017-01-01T00:00:00"/>
    <d v="2018-01-01T00:00:00"/>
    <n v="100"/>
    <n v="100"/>
    <n v="30"/>
    <n v="0.3"/>
    <n v="0.3"/>
  </r>
  <r>
    <n v="155"/>
    <s v="Política Nacional Farmacéutica"/>
    <x v="0"/>
    <s v="6.1"/>
    <s v="Desarrollar conjuntamente, entre el MSPS y el MADS, un estudio sobre la situación actual de gestión de residuos farmacéuticos de origen hospitalario y de manejo de sobrantes de hogares que reduzca los riesgos de contaminación ambiental y de adulteración de medicamentos."/>
    <x v="2"/>
    <s v="Ministerio de Salud y Protección Social"/>
    <x v="0"/>
    <s v="Salud y Protección Social"/>
    <x v="0"/>
    <d v="2017-01-01T00:00:00"/>
    <d v="2018-01-01T00:00:00"/>
    <n v="100"/>
    <n v="100"/>
    <n v="50"/>
    <n v="0.5"/>
    <n v="0.5"/>
  </r>
  <r>
    <n v="155"/>
    <s v="Política Nacional Farmacéutica"/>
    <x v="0"/>
    <s v="3.2"/>
    <s v="Actualizar los roles, competencias y alcance de los técnicos, tecnólogos y profesionales de la salud asociado a las actividades de servicios farmacéuticos, farmacias y droguerías por parte de la Mesa Sectorial de Servicios a la Salud, así mismo de los programas curriculares técnicos, tecnólogos y profesionales teniendo en cuenta las competencias del campo farmacéutico y la articulación con el Observatorio Laboral para la Educación y de Talento Humano en Salud, en el marco de los nuevos modelos de atención derivados de la Ley Estatutaria y la Ley del Plan Nacional de Desarrollo."/>
    <x v="1"/>
    <s v="Ministerio de Salud y Protección Social"/>
    <x v="0"/>
    <s v="Salud y Protección Social"/>
    <x v="0"/>
    <d v="2017-02-01T00:00:00"/>
    <d v="2021-12-31T00:00:00"/>
    <n v="100"/>
    <n v="100"/>
    <n v="90"/>
    <n v="0.9"/>
    <n v="0.9"/>
  </r>
  <r>
    <n v="155"/>
    <s v="Política Nacional Farmacéutica"/>
    <x v="0"/>
    <s v="3.1"/>
    <s v="Caracterizar el funcionamiento de las droguerías, farmacias y servicios farmacéuticos departamental/municipal mediante un sistema de información georreferenciado que permita el monitoreo del acceso completo y oportuno a medicamentos, la dispensación segura y el uso racional de medicamentos por los organismos de vigilancia y control."/>
    <x v="1"/>
    <s v="Ministerio de Salud y Protección Social"/>
    <x v="0"/>
    <s v="Salud y Protección Social"/>
    <x v="0"/>
    <d v="2016-10-01T00:00:00"/>
    <d v="2021-12-31T00:00:00"/>
    <n v="90"/>
    <n v="100"/>
    <n v="5"/>
    <n v="5.5555555555555552E-2"/>
    <n v="0.05"/>
  </r>
  <r>
    <n v="155"/>
    <s v="Política Nacional Farmacéutica"/>
    <x v="0"/>
    <s v="1.1"/>
    <s v="Diseñar e implementar un Sistema Nacional de Información Farmacéutica que contenga componentes relacionados con el acceso, orientación sobre uso adecuado, calidad y consulta de precios y gasto de medicamentos."/>
    <x v="1"/>
    <s v="Ministerio de Salud y Protección Social"/>
    <x v="0"/>
    <s v="Salud y Protección Social"/>
    <x v="0"/>
    <d v="2013-06-01T00:00:00"/>
    <d v="2021-12-31T00:00:00"/>
    <n v="90"/>
    <n v="100"/>
    <n v="90"/>
    <n v="1"/>
    <n v="0.9"/>
  </r>
  <r>
    <n v="155"/>
    <s v="Política Nacional Farmacéutica"/>
    <x v="0"/>
    <s v="1.5"/>
    <s v="Diseñar e implementar un sistema único de reporte de la información del gasto de la industria farmacéutica en promoción, patrocinio, publicidad y de la financiación de actividades educativas."/>
    <x v="1"/>
    <s v="Ministerio de Salud y Protección Social"/>
    <x v="0"/>
    <s v="Salud y Protección Social"/>
    <x v="0"/>
    <d v="2014-06-01T00:00:00"/>
    <d v="2019-12-31T00:00:00"/>
    <n v="100"/>
    <n v="100"/>
    <n v="100"/>
    <n v="1"/>
    <n v="1"/>
  </r>
  <r>
    <n v="155"/>
    <s v="Política Nacional Farmacéutica"/>
    <x v="0"/>
    <s v="9.1"/>
    <s v="Diseñar un programa de incentivos a la habilitación y mejoramiento de la oferta de servicios farmacéuticos, basados en Atención Primaria en Salud (APS), en zonas periféricas, rurales y población dispersa, donde las condiciones del mercado no promueven su desarrollo."/>
    <x v="1"/>
    <s v="Ministerio de Salud y Protección Social"/>
    <x v="0"/>
    <s v="Salud y Protección Social"/>
    <x v="0"/>
    <d v="2017-06-01T00:00:00"/>
    <d v="2021-06-01T00:00:00"/>
    <n v="80"/>
    <n v="100"/>
    <n v="40"/>
    <n v="0.5"/>
    <n v="0.4"/>
  </r>
  <r>
    <n v="155"/>
    <s v="Política Nacional Farmacéutica"/>
    <x v="0"/>
    <s v="1.4"/>
    <s v="Diseñar un sistema de información para la orientación de los ciudadanos que incluya un Sistema de Información Terapéutica Nacional."/>
    <x v="0"/>
    <s v="Ministerio de Salud y Protección Social"/>
    <x v="0"/>
    <s v="Salud y Protección Social"/>
    <x v="0"/>
    <d v="2014-06-01T00:00:00"/>
    <d v="2021-12-31T00:00:00"/>
    <n v="100"/>
    <n v="100"/>
    <n v="93"/>
    <n v="0.93"/>
    <n v="0.93"/>
  </r>
  <r>
    <n v="155"/>
    <s v="Política Nacional Farmacéutica"/>
    <x v="0"/>
    <s v="1.2"/>
    <s v="Diseñar un subsistema de valoración y monitoreo (precios y cantidades) del mercado farmacéutico, a través de la Encuesta Nacional de Ingresos y Gastos de los Hogares (ENIGH) del DANE y otras cuentas nacionales, para el gasto total, gasto público y gasto de bolsillo de medicamentos y salud."/>
    <x v="1"/>
    <s v="Ministerio de Salud y Protección Social"/>
    <x v="0"/>
    <s v="Salud y Protección Social"/>
    <x v="0"/>
    <d v="2015-07-01T00:00:00"/>
    <d v="2021-12-31T00:00:00"/>
    <n v="90"/>
    <n v="100"/>
    <n v="65"/>
    <n v="0.72222222222222221"/>
    <n v="0.65"/>
  </r>
  <r>
    <n v="155"/>
    <s v="Política Nacional Farmacéutica"/>
    <x v="0"/>
    <s v="5.2"/>
    <s v="Formular e implementar el plan nacional de verificación de acceso suficiente y oportuno de medicamentos a la población, en cabeza de la Superintendencia Nacional de Salud."/>
    <x v="1"/>
    <s v="Superintendencia Nacional de Salud"/>
    <x v="3"/>
    <s v="Salud y Protección Social"/>
    <x v="0"/>
    <d v="2016-04-01T00:00:00"/>
    <d v="2021-12-31T00:00:00"/>
    <n v="100"/>
    <n v="100"/>
    <n v="45"/>
    <n v="0.45"/>
    <n v="0.45"/>
  </r>
  <r>
    <n v="155"/>
    <s v="Política Nacional Farmacéutica"/>
    <x v="0"/>
    <s v="2.2"/>
    <s v="Formular e implementar un plan de vigilancia tecnológica de innovaciones farmacéuticas."/>
    <x v="0"/>
    <s v="Ministerio de Salud y Protección Social"/>
    <x v="0"/>
    <s v="Salud y Protección Social"/>
    <x v="0"/>
    <d v="2016-01-01T00:00:00"/>
    <d v="2018-12-31T00:00:00"/>
    <n v="100"/>
    <n v="100"/>
    <n v="60"/>
    <n v="0.6"/>
    <n v="0.6"/>
  </r>
  <r>
    <n v="155"/>
    <s v="Política Nacional Farmacéutica"/>
    <x v="0"/>
    <s v="5.1"/>
    <s v="Fortalecer la capacidad operativa, orgánica y funcional de la Dirección de Medicamentos y de Tecnologías en Salud."/>
    <x v="0"/>
    <s v="Ministerio de Salud y Protección Social"/>
    <x v="0"/>
    <s v="Salud y Protección Social"/>
    <x v="0"/>
    <d v="2013-01-01T00:00:00"/>
    <d v="2021-12-31T00:00:00"/>
    <n v="100"/>
    <n v="100"/>
    <n v="100"/>
    <n v="1"/>
    <n v="1"/>
  </r>
  <r>
    <n v="155"/>
    <s v="Política Nacional Farmacéutica"/>
    <x v="0"/>
    <s v="2.1"/>
    <s v="Fortalecer la evaluación de tecnologías en salud que facilite el desarrollo e intercambio de métodos, información y capacidades de las instituciones relacionadas (MSPS, INVIMA, INS, INC), redes de expertos y universidades a nivel nacional e institucio"/>
    <x v="1"/>
    <s v="Ministerio de Salud y Protección Social"/>
    <x v="0"/>
    <s v="Salud y Protección Social"/>
    <x v="0"/>
    <d v="2013-01-01T00:00:00"/>
    <d v="2017-12-31T00:00:00"/>
    <n v="100"/>
    <n v="100"/>
    <n v="55"/>
    <n v="0.55000000000000004"/>
    <n v="0.55000000000000004"/>
  </r>
  <r>
    <n v="155"/>
    <s v="Política Nacional Farmacéutica"/>
    <x v="0"/>
    <s v="5.3"/>
    <s v="Incorporar al sistema integrado de vigilancia sanitaria y epidemiológica (INVIMA, INS, entidades territoriales) el enfoque de gestión de riesgos con énfasis en: la solidez e independencia de las salas de expertos,  el diseño y acreditación de la red de laboratorios de control de calidad de medicamentos, la verificación de la calidad de productos en el mercado, el monitoreo de la publicidad y promoción de medicamentos, la vigilancia de eventos adversos a medicamentos y la divulgación de los hallazgos de los procesos mencionados."/>
    <x v="1"/>
    <s v="Instituto Nacional de Vigilancia de Medicamentos y Alimentos"/>
    <x v="2"/>
    <s v="Salud y Protección Social"/>
    <x v="0"/>
    <d v="2013-01-01T00:00:00"/>
    <d v="2021-12-31T00:00:00"/>
    <n v="5"/>
    <n v="5"/>
    <n v="11"/>
    <n v="1"/>
    <n v="1"/>
  </r>
  <r>
    <n v="3760"/>
    <s v="Proyectos viales bajo el esquema de asociaciones público privadas: cuarta generación de concesiones viales"/>
    <x v="1"/>
    <s v="1.4"/>
    <s v="Crear un Fondo Especial donde se recauden los recursos para financiar los proyectos de 4G."/>
    <x v="2"/>
    <s v="Ministerio de Hacienda y Crédito Público"/>
    <x v="4"/>
    <s v="Hacienda y Crédito Público"/>
    <x v="2"/>
    <d v="2013-08-20T00:00:00"/>
    <d v="2014-12-31T00:00:00"/>
    <n v="1"/>
    <n v="1"/>
    <n v="1"/>
    <n v="1"/>
    <n v="1"/>
  </r>
  <r>
    <n v="3760"/>
    <s v="Proyectos viales bajo el esquema de asociaciones público privadas: cuarta generación de concesiones viales"/>
    <x v="1"/>
    <s v="1.9"/>
    <s v="Crear y actualizar periódicamente un portafolio de proyectos a ser financiados."/>
    <x v="1"/>
    <s v="Financiera de Desarrollo Nacional S.A."/>
    <x v="5"/>
    <s v="Hacienda y Crédito Público"/>
    <x v="2"/>
    <d v="2013-08-20T00:00:00"/>
    <d v="2014-12-31T00:00:00"/>
    <n v="1"/>
    <n v="1"/>
    <n v="1"/>
    <n v="1"/>
    <n v="1"/>
  </r>
  <r>
    <n v="3760"/>
    <s v="Proyectos viales bajo el esquema de asociaciones público privadas: cuarta generación de concesiones viales"/>
    <x v="1"/>
    <s v="1.1"/>
    <s v="Contratar estructuraciones técnicas, legales y financieras para los proyectos del Programa 4G."/>
    <x v="2"/>
    <s v="Agencia Nacional de Infraestructura"/>
    <x v="6"/>
    <s v="Transporte"/>
    <x v="3"/>
    <d v="2013-08-20T00:00:00"/>
    <d v="2014-12-31T00:00:00"/>
    <n v="100"/>
    <n v="100"/>
    <n v="100"/>
    <n v="1"/>
    <n v="1"/>
  </r>
  <r>
    <n v="3760"/>
    <s v="Proyectos viales bajo el esquema de asociaciones público privadas: cuarta generación de concesiones viales"/>
    <x v="1"/>
    <s v="1.2"/>
    <s v="Definir el contrato estándar bajo los lineamientos establecidos en el documento."/>
    <x v="2"/>
    <s v="Agencia Nacional de Infraestructura"/>
    <x v="6"/>
    <s v="Transporte"/>
    <x v="3"/>
    <d v="2013-08-20T00:00:00"/>
    <d v="2014-12-31T00:00:00"/>
    <n v="100"/>
    <n v="100"/>
    <n v="100"/>
    <n v="1"/>
    <n v="1"/>
  </r>
  <r>
    <n v="3760"/>
    <s v="Proyectos viales bajo el esquema de asociaciones público privadas: cuarta generación de concesiones viales"/>
    <x v="1"/>
    <s v="1.8"/>
    <s v="Generar diferentes esquemas de financiación de proyectos de infraestructura."/>
    <x v="2"/>
    <s v="Financiera de Desarrollo Nacional S.A."/>
    <x v="5"/>
    <s v="Hacienda y Crédito Público"/>
    <x v="2"/>
    <d v="2013-08-20T00:00:00"/>
    <d v="2014-12-31T00:00:00"/>
    <n v="100"/>
    <n v="100"/>
    <n v="100"/>
    <n v="1"/>
    <n v="1"/>
  </r>
  <r>
    <n v="3760"/>
    <s v="Proyectos viales bajo el esquema de asociaciones público privadas: cuarta generación de concesiones viales"/>
    <x v="1"/>
    <s v="1.5"/>
    <s v="Realizar las acciones necesarias para vender acciones de ISAGEN."/>
    <x v="2"/>
    <s v="Ministerio de Hacienda y Crédito Público"/>
    <x v="4"/>
    <s v="Hacienda y Crédito Público"/>
    <x v="2"/>
    <d v="2015-01-01T00:00:00"/>
    <d v="2016-12-31T00:00:00"/>
    <n v="100"/>
    <n v="100"/>
    <n v="100"/>
    <n v="1"/>
    <n v="1"/>
  </r>
  <r>
    <n v="3760"/>
    <s v="Proyectos viales bajo el esquema de asociaciones público privadas: cuarta generación de concesiones viales"/>
    <x v="1"/>
    <s v="1.13"/>
    <s v="Emitir protocolos para regularizar la consulta previa en proyectos de infraestructura."/>
    <x v="2"/>
    <s v="Ministerio del Interior"/>
    <x v="7"/>
    <s v="Interior"/>
    <x v="4"/>
    <d v="2013-08-20T00:00:00"/>
    <d v="2016-12-31T00:00:00"/>
    <n v="0.75"/>
    <n v="1"/>
    <n v="1"/>
    <n v="1"/>
    <n v="1"/>
  </r>
  <r>
    <n v="3760"/>
    <s v="Proyectos viales bajo el esquema de asociaciones público privadas: cuarta generación de concesiones viales"/>
    <x v="1"/>
    <s v="1.11"/>
    <s v="Expedición de un acto administrativo que defina el procedimiento para solicitar vigencias futuras para proyectos de APP."/>
    <x v="2"/>
    <s v="Ministerio de Hacienda y Crédito Público"/>
    <x v="4"/>
    <s v="Hacienda y Crédito Público"/>
    <x v="2"/>
    <d v="2013-08-20T00:00:00"/>
    <d v="2013-12-31T00:00:00"/>
    <n v="1"/>
    <n v="1"/>
    <n v="1"/>
    <n v="1"/>
    <n v="1"/>
  </r>
  <r>
    <n v="3760"/>
    <s v="Proyectos viales bajo el esquema de asociaciones público privadas: cuarta generación de concesiones viales"/>
    <x v="1"/>
    <s v="1.12"/>
    <s v="Expedir normatividad que especifique la tecnología a usar en los peajes."/>
    <x v="1"/>
    <s v="Ministerio de Transporte"/>
    <x v="8"/>
    <s v="Transporte"/>
    <x v="3"/>
    <d v="2015-03-30T00:00:00"/>
    <d v="2015-10-30T00:00:00"/>
    <n v="1"/>
    <n v="1"/>
    <n v="1"/>
    <n v="1"/>
    <n v="1"/>
  </r>
  <r>
    <n v="3760"/>
    <s v="Proyectos viales bajo el esquema de asociaciones público privadas: cuarta generación de concesiones viales"/>
    <x v="1"/>
    <s v="1.14"/>
    <s v="Generar términos de referencia para solicitud de Licencias Ambientales."/>
    <x v="2"/>
    <s v="Ministerio de Ambiente y Desarrollo Sostenible"/>
    <x v="9"/>
    <s v="Ambiente y Desarrollo Sostenible"/>
    <x v="5"/>
    <d v="2013-08-20T00:00:00"/>
    <d v="2015-12-31T00:00:00"/>
    <n v="1"/>
    <n v="1"/>
    <n v="1"/>
    <n v="1"/>
    <n v="1"/>
  </r>
  <r>
    <n v="3760"/>
    <s v="Proyectos viales bajo el esquema de asociaciones público privadas: cuarta generación de concesiones viales"/>
    <x v="1"/>
    <s v="1.10"/>
    <s v="Adelantar convenios con entidades multilaterales para capitalizar a la FDN."/>
    <x v="1"/>
    <s v="Financiera de Desarrollo Nacional S.A."/>
    <x v="5"/>
    <s v="Hacienda y Crédito Público"/>
    <x v="2"/>
    <d v="2013-08-20T00:00:00"/>
    <d v="2014-12-31T00:00:00"/>
    <n v="100"/>
    <n v="100"/>
    <n v="100"/>
    <n v="1"/>
    <n v="1"/>
  </r>
  <r>
    <n v="3760"/>
    <s v="Proyectos viales bajo el esquema de asociaciones público privadas: cuarta generación de concesiones viales"/>
    <x v="1"/>
    <s v="1.3"/>
    <s v="Gestionar la aprobación de vigencias futuras."/>
    <x v="2"/>
    <s v="Agencia Nacional de Infraestructura"/>
    <x v="6"/>
    <s v="Transporte"/>
    <x v="3"/>
    <d v="2013-08-20T00:00:00"/>
    <d v="2020-12-31T00:00:00"/>
    <n v="100"/>
    <n v="100"/>
    <n v="0"/>
    <n v="0"/>
    <n v="0"/>
  </r>
  <r>
    <n v="3760"/>
    <s v="Proyectos viales bajo el esquema de asociaciones público privadas: cuarta generación de concesiones viales"/>
    <x v="1"/>
    <s v="1.15"/>
    <s v="Establecer protocolo de transparencia en la adjudicación de los proyectos del Programa 4G."/>
    <x v="0"/>
    <s v="Agencia Nacional de Infraestructura"/>
    <x v="6"/>
    <s v="Transporte"/>
    <x v="3"/>
    <d v="2013-08-20T00:00:00"/>
    <d v="2016-12-31T00:00:00"/>
    <n v="1"/>
    <n v="1"/>
    <n v="1"/>
    <n v="1"/>
    <n v="1"/>
  </r>
  <r>
    <n v="3760"/>
    <s v="Proyectos viales bajo el esquema de asociaciones público privadas: cuarta generación de concesiones viales"/>
    <x v="1"/>
    <s v="1.6"/>
    <s v="Presentar el Proyecto de Ley ante el Congreso que contengan la regulación de procedimientos de gestión ambiental, predial, social y traslado de redes para la optima ejecución de los proyectos de infraestructura."/>
    <x v="2"/>
    <s v="Ministerio de Transporte"/>
    <x v="8"/>
    <s v="Transporte"/>
    <x v="3"/>
    <d v="2013-08-20T00:00:00"/>
    <d v="2013-12-31T00:00:00"/>
    <n v="1"/>
    <n v="1"/>
    <n v="1"/>
    <n v="1"/>
    <n v="1"/>
  </r>
  <r>
    <n v="3760"/>
    <s v="Proyectos viales bajo el esquema de asociaciones público privadas: cuarta generación de concesiones viales"/>
    <x v="1"/>
    <s v="1.7"/>
    <s v="Realizar estudio metodología valoración obligaciones contingentes."/>
    <x v="2"/>
    <s v="Agencia Nacional de Infraestructura"/>
    <x v="6"/>
    <s v="Transporte"/>
    <x v="3"/>
    <d v="2013-08-20T00:00:00"/>
    <d v="2014-12-31T00:00:00"/>
    <n v="1"/>
    <n v="1"/>
    <n v="1"/>
    <n v="1"/>
    <n v="1"/>
  </r>
  <r>
    <n v="3760"/>
    <s v="Proyectos viales bajo el esquema de asociaciones público privadas: cuarta generación de concesiones viales"/>
    <x v="1"/>
    <s v="1.16"/>
    <s v="Realizar recomendación al CONFIS para aumento cupo vigencias futuras en dólares."/>
    <x v="2"/>
    <s v="Ministerio de Hacienda y Crédito Público"/>
    <x v="4"/>
    <s v="Hacienda y Crédito Público"/>
    <x v="2"/>
    <d v="2013-08-20T00:00:00"/>
    <d v="2016-12-31T00:00:00"/>
    <n v="1"/>
    <n v="1"/>
    <n v="1"/>
    <n v="1"/>
    <n v="1"/>
  </r>
  <r>
    <n v="3760"/>
    <s v="Proyectos viales bajo el esquema de asociaciones público privadas: cuarta generación de concesiones viales"/>
    <x v="1"/>
    <s v="1.17"/>
    <s v="Presentar para aprobación del CONPES documentos CONPES por grupos de proyectos priorizados de 4G."/>
    <x v="2"/>
    <s v="Agencia Nacional de Infraestructura"/>
    <x v="6"/>
    <s v="Transporte"/>
    <x v="3"/>
    <d v="2013-08-20T00:00:00"/>
    <d v="2016-12-31T00:00:00"/>
    <n v="100"/>
    <n v="100"/>
    <n v="100"/>
    <n v="1"/>
    <n v="1"/>
  </r>
  <r>
    <n v="3810"/>
    <s v="Política para el suministro de agua potable y saneamiento básico en la zona rural"/>
    <x v="2"/>
    <s v="3.7"/>
    <s v="Definir proyectos que se ejecutarán en el 2014."/>
    <x v="1"/>
    <s v="Ministerio de Vivienda, Ciudad y Territorio"/>
    <x v="10"/>
    <s v="Vivienda, Ciudad y Territorio"/>
    <x v="6"/>
    <d v="2014-07-15T00:00:00"/>
    <d v="2014-10-01T00:00:00"/>
    <n v="1"/>
    <n v="1"/>
    <n v="1"/>
    <n v="1"/>
    <n v="1"/>
  </r>
  <r>
    <n v="3810"/>
    <s v="Política para el suministro de agua potable y saneamiento básico en la zona rural"/>
    <x v="2"/>
    <s v="3.5"/>
    <s v="Estudiar los mecanismos para acreditar las tecnologías."/>
    <x v="1"/>
    <s v="Ministerio de Vivienda, Ciudad y Territorio"/>
    <x v="10"/>
    <s v="Vivienda, Ciudad y Territorio"/>
    <x v="6"/>
    <d v="2014-07-15T00:00:00"/>
    <d v="2015-12-31T00:00:00"/>
    <n v="1"/>
    <n v="1"/>
    <n v="1"/>
    <n v="1"/>
    <n v="1"/>
  </r>
  <r>
    <n v="3810"/>
    <s v="Política para el suministro de agua potable y saneamiento básico en la zona rural"/>
    <x v="2"/>
    <s v="3.4"/>
    <s v="Realizar acciones para la divulgación de la metodología de levantamiento y reporte de información, elaboración de instrumentos de planeación y acciones de fortalecimiento."/>
    <x v="1"/>
    <s v="Ministerio de Vivienda, Ciudad y Territorio"/>
    <x v="10"/>
    <s v="Vivienda, Ciudad y Territorio"/>
    <x v="6"/>
    <d v="2014-07-15T00:00:00"/>
    <d v="2024-12-31T00:00:00"/>
    <n v="0.6"/>
    <n v="1"/>
    <n v="0.1"/>
    <n v="0.16666666666666669"/>
    <n v="0.1"/>
  </r>
  <r>
    <n v="3810"/>
    <s v="Política para el suministro de agua potable y saneamiento básico en la zona rural"/>
    <x v="2"/>
    <s v="3.3"/>
    <s v="Realizar gestión con Colciencias para el fomento de líneas de Investigación y Desarrollo (I+D) en agua y saneamiento básico para zonas rurales."/>
    <x v="1"/>
    <s v="Ministerio de Vivienda, Ciudad y Territorio"/>
    <x v="10"/>
    <s v="Vivienda, Ciudad y Territorio"/>
    <x v="6"/>
    <d v="2014-07-15T00:00:00"/>
    <d v="2016-06-30T00:00:00"/>
    <n v="1"/>
    <n v="1"/>
    <n v="1"/>
    <n v="1"/>
    <n v="1"/>
  </r>
  <r>
    <n v="3810"/>
    <s v="Política para el suministro de agua potable y saneamiento básico en la zona rural"/>
    <x v="2"/>
    <s v="3.1"/>
    <s v="Revisar los requisitos establecidos para el trámite de proyectos de la zona rural."/>
    <x v="1"/>
    <s v="Ministerio de Vivienda, Ciudad y Territorio"/>
    <x v="10"/>
    <s v="Vivienda, Ciudad y Territorio"/>
    <x v="6"/>
    <d v="2014-07-15T00:00:00"/>
    <d v="2015-12-31T00:00:00"/>
    <n v="1"/>
    <n v="1"/>
    <n v="1"/>
    <n v="1"/>
    <n v="1"/>
  </r>
  <r>
    <n v="3810"/>
    <s v="Política para el suministro de agua potable y saneamiento básico en la zona rural"/>
    <x v="2"/>
    <s v="3.9"/>
    <s v="Incluir en el Programa VIS-R soluciones de agua potable para la población rural dispersa, según disponibilidad de recursos."/>
    <x v="0"/>
    <s v="Ministerio de Agricultura y Desarrollo Rural"/>
    <x v="11"/>
    <s v="Agropecuario, Pesquero y Desarrollo Rural"/>
    <x v="7"/>
    <d v="2014-07-15T00:00:00"/>
    <d v="2024-12-31T00:00:00"/>
    <n v="60"/>
    <n v="100"/>
    <n v="0"/>
    <n v="0"/>
    <n v="0"/>
  </r>
  <r>
    <n v="3810"/>
    <s v="Política para el suministro de agua potable y saneamiento básico en la zona rural"/>
    <x v="2"/>
    <s v="3.8"/>
    <s v="Realizar proyectos en la zona rural, tanto nucleada como dispersa, que permitan articular acciones entre entidades y generar recomendaciones para el diseño de proyectos en todo el territorio colombiano."/>
    <x v="1"/>
    <s v="Ministerio de Vivienda, Ciudad y Territorio"/>
    <x v="10"/>
    <s v="Vivienda, Ciudad y Territorio"/>
    <x v="6"/>
    <d v="2014-07-15T00:00:00"/>
    <d v="2016-12-31T00:00:00"/>
    <n v="100"/>
    <n v="100"/>
    <n v="100"/>
    <n v="1"/>
    <n v="1"/>
  </r>
  <r>
    <n v="3810"/>
    <s v="Política para el suministro de agua potable y saneamiento básico en la zona rural"/>
    <x v="2"/>
    <s v="3.6"/>
    <s v="Revisar, actualizar y realizar los ajustar requeridos en el RAS para zonas rurales."/>
    <x v="1"/>
    <s v="Ministerio de Vivienda, Ciudad y Territorio"/>
    <x v="10"/>
    <s v="Vivienda, Ciudad y Territorio"/>
    <x v="6"/>
    <d v="2016-01-05T00:00:00"/>
    <d v="2016-12-31T00:00:00"/>
    <n v="2"/>
    <n v="2"/>
    <n v="2"/>
    <n v="1"/>
    <n v="1"/>
  </r>
  <r>
    <n v="3810"/>
    <s v="Política para el suministro de agua potable y saneamiento básico en la zona rural"/>
    <x v="2"/>
    <s v="1.1"/>
    <s v="Conformar un equipo especial dentro del Viceministerio de Agua Potable y Saneamiento Básico (VASB) para ejecutar y hacer seguimiento a la política establecida en el presente documento CONPES."/>
    <x v="1"/>
    <s v="Ministerio de Vivienda, Ciudad y Territorio"/>
    <x v="10"/>
    <s v="Vivienda, Ciudad y Territorio"/>
    <x v="6"/>
    <d v="2014-07-15T00:00:00"/>
    <d v="2014-12-31T00:00:00"/>
    <n v="1"/>
    <n v="1"/>
    <n v="1"/>
    <n v="1"/>
    <n v="1"/>
  </r>
  <r>
    <n v="3810"/>
    <s v="Política para el suministro de agua potable y saneamiento básico en la zona rural"/>
    <x v="2"/>
    <s v="4.3"/>
    <s v="Elaborar instructivos para realizar los trámites ante las autoridades ambientales para facilitar y agilizar la obtención de concesiones de agua y de permisos de vertimientos por parte de los usuarios interesados, incluyendo a los responsables del desarrollo de proyectos de agua potable y saneamiento básico."/>
    <x v="2"/>
    <s v="Ministerio de Ambiente y Desarrollo Sostenible"/>
    <x v="9"/>
    <s v="Ambiente y Desarrollo Sostenible"/>
    <x v="5"/>
    <d v="2014-07-15T00:00:00"/>
    <d v="2015-12-31T00:00:00"/>
    <n v="1"/>
    <n v="1"/>
    <n v="1"/>
    <n v="1"/>
    <n v="1"/>
  </r>
  <r>
    <n v="3810"/>
    <s v="Política para el suministro de agua potable y saneamiento básico en la zona rural"/>
    <x v="2"/>
    <s v="4.5"/>
    <s v="Establecer mecanismos de actuación en la generación de los procesos de conocimiento y reducción del riesgo."/>
    <x v="1"/>
    <s v="Ministerio de Vivienda, Ciudad y Territorio"/>
    <x v="10"/>
    <s v="Vivienda, Ciudad y Territorio"/>
    <x v="6"/>
    <d v="2014-07-15T00:00:00"/>
    <d v="2024-12-31T00:00:00"/>
    <n v="1"/>
    <n v="1"/>
    <n v="1"/>
    <n v="1"/>
    <n v="1"/>
  </r>
  <r>
    <n v="3810"/>
    <s v="Política para el suministro de agua potable y saneamiento básico en la zona rural"/>
    <x v="2"/>
    <s v="3.10"/>
    <s v="Identificar mecanismos para que los entes territoriales puedan participar en la estructuración y cofinanciación de los proyectos, integrando políticas de vivienda rural con soluciones para el suministro de agua potable y saneamiento básico."/>
    <x v="1"/>
    <s v="Ministerio de Vivienda, Ciudad y Territorio"/>
    <x v="10"/>
    <s v="Vivienda, Ciudad y Territorio"/>
    <x v="6"/>
    <d v="2014-07-15T00:00:00"/>
    <d v="2015-12-31T00:00:00"/>
    <n v="1"/>
    <n v="1"/>
    <n v="1"/>
    <n v="1"/>
    <n v="1"/>
  </r>
  <r>
    <n v="3810"/>
    <s v="Política para el suministro de agua potable y saneamiento básico en la zona rural"/>
    <x v="2"/>
    <s v="4.6"/>
    <s v="Desarrollar mecanismos de transferencia del conocimiento a entes territoriales por medio de guías metodológicas, formatos, cartillas y demás instrumentos de capacitación."/>
    <x v="1"/>
    <s v="Ministerio de Vivienda, Ciudad y Territorio"/>
    <x v="10"/>
    <s v="Vivienda, Ciudad y Territorio"/>
    <x v="6"/>
    <d v="2014-07-15T00:00:00"/>
    <d v="2024-12-31T00:00:00"/>
    <n v="80"/>
    <n v="100"/>
    <n v="50"/>
    <n v="0.625"/>
    <n v="0.5"/>
  </r>
  <r>
    <n v="3810"/>
    <s v="Política para el suministro de agua potable y saneamiento básico en la zona rural"/>
    <x v="2"/>
    <s v="4.4"/>
    <s v="Desarrollar y promover la aplicación de esquemas de compensación por servicios ambientales, en el mantenimiento y conservación de las cuencas abastecedoras."/>
    <x v="2"/>
    <s v="Ministerio de Ambiente y Desarrollo Sostenible"/>
    <x v="9"/>
    <s v="Ambiente y Desarrollo Sostenible"/>
    <x v="5"/>
    <d v="2014-07-15T00:00:00"/>
    <d v="2016-12-31T00:00:00"/>
    <n v="100"/>
    <n v="100"/>
    <n v="0"/>
    <n v="0"/>
    <n v="0"/>
  </r>
  <r>
    <n v="3810"/>
    <s v="Política para el suministro de agua potable y saneamiento básico en la zona rural"/>
    <x v="2"/>
    <s v="4.8"/>
    <s v="Implementar la Estrategia de Entornos Saludables (EES)."/>
    <x v="1"/>
    <s v="Empresa Caucana de Servicios Públicos"/>
    <x v="12"/>
    <s v="Territorial"/>
    <x v="8"/>
    <d v="2014-07-15T00:00:00"/>
    <d v="2024-12-31T00:00:00"/>
    <n v="40"/>
    <n v="100"/>
    <n v="0"/>
    <n v="0"/>
    <n v="0"/>
  </r>
  <r>
    <n v="3810"/>
    <s v="Política para el suministro de agua potable y saneamiento básico en la zona rural"/>
    <x v="2"/>
    <s v="4.2"/>
    <s v="Promover que las autoridades ambientales competentes prioricen la elaboración e implementación de los instrumentos de planificación y manejo de cuencas hidrográficas y de reglamentación de corrientes."/>
    <x v="2"/>
    <s v="Ministerio de Ambiente y Desarrollo Sostenible"/>
    <x v="9"/>
    <s v="Ambiente y Desarrollo Sostenible"/>
    <x v="5"/>
    <d v="2014-07-15T00:00:00"/>
    <d v="2024-12-31T00:00:00"/>
    <n v="30"/>
    <n v="100"/>
    <n v="0"/>
    <n v="0"/>
    <n v="0"/>
  </r>
  <r>
    <n v="3810"/>
    <s v="Política para el suministro de agua potable y saneamiento básico en la zona rural"/>
    <x v="2"/>
    <s v="4.7"/>
    <s v="Reportar de forma oportuna al Subsistema de Información de la Vigilancia de la Calidad del Agua Potable (SIVICAP) los resultados de la vigilancia de la calidad del agua."/>
    <x v="1"/>
    <s v="Instituto Nacional de Salud"/>
    <x v="13"/>
    <s v="Salud y Protección Social"/>
    <x v="0"/>
    <d v="2014-07-15T00:00:00"/>
    <d v="2024-12-31T00:00:00"/>
    <n v="60"/>
    <n v="100"/>
    <n v="25.4"/>
    <n v="0.42333333333333328"/>
    <n v="0.254"/>
  </r>
  <r>
    <n v="3810"/>
    <s v="Política para el suministro de agua potable y saneamiento básico en la zona rural"/>
    <x v="2"/>
    <s v="1.4"/>
    <s v="Determinar los esquemas de vigilancia y control, a través de sistemas de alertas y atendiendo tamaños de mercado."/>
    <x v="1"/>
    <s v="Superintendencia de Servicios Públicos Domiciliarios"/>
    <x v="14"/>
    <s v="Planeación"/>
    <x v="9"/>
    <d v="2014-07-15T00:00:00"/>
    <d v="2015-12-31T00:00:00"/>
    <n v="1"/>
    <n v="1"/>
    <n v="1"/>
    <n v="1"/>
    <n v="1"/>
  </r>
  <r>
    <n v="3810"/>
    <s v="Política para el suministro de agua potable y saneamiento básico en la zona rural"/>
    <x v="2"/>
    <s v="1.6"/>
    <s v="Establecer disposiciones regulatorias específicas para prestadores ubicados en el área rural y establecer las metas de los indicadores de prestación de los servicios."/>
    <x v="1"/>
    <s v="Comisión de Regulación de Agua Potable y Saneamiento Básico"/>
    <x v="15"/>
    <s v="Vivienda, Ciudad y Territorio"/>
    <x v="6"/>
    <d v="2014-07-15T00:00:00"/>
    <d v="2015-03-31T00:00:00"/>
    <n v="1"/>
    <n v="1"/>
    <n v="1"/>
    <n v="1"/>
    <n v="1"/>
  </r>
  <r>
    <n v="3810"/>
    <s v="Política para el suministro de agua potable y saneamiento básico en la zona rural"/>
    <x v="2"/>
    <s v="1.5"/>
    <s v="Revisar el esquema de vigilancia y control para monitoreo de la calidad del agua en el sector rural, incluyendo acciones preventivas y específicas para la zona rural dispersa."/>
    <x v="1"/>
    <s v="Ministerio de Vivienda, Ciudad y Territorio"/>
    <x v="10"/>
    <s v="Vivienda, Ciudad y Territorio"/>
    <x v="6"/>
    <d v="2014-07-15T00:00:00"/>
    <d v="2015-12-31T00:00:00"/>
    <n v="1"/>
    <n v="1"/>
    <n v="1"/>
    <n v="1"/>
    <n v="1"/>
  </r>
  <r>
    <n v="3810"/>
    <s v="Política para el suministro de agua potable y saneamiento básico en la zona rural"/>
    <x v="2"/>
    <s v="4.1"/>
    <s v="Apoyar a las Corporaciones Autónomas Regionales y de Desarrollo Sostenible en la formulación e implementación de los POMCAS, POHR y otros instrumentos de administración que formulen las autoridades ambientales de acuerdo con los lineamientos del MADS, encaminados a garantizar la oferta del recurso hídrico en fuentes abastecedoras y la calidad de los cuerpos de agua receptores de vertimientos."/>
    <x v="2"/>
    <s v="Ministerio de Ambiente y Desarrollo Sostenible"/>
    <x v="9"/>
    <s v="Ambiente y Desarrollo Sostenible"/>
    <x v="5"/>
    <d v="2014-07-15T00:00:00"/>
    <d v="2024-12-31T00:00:00"/>
    <n v="6"/>
    <n v="10"/>
    <n v="1"/>
    <n v="0.16666666666666666"/>
    <n v="0.1"/>
  </r>
  <r>
    <n v="3810"/>
    <s v="Política para el suministro de agua potable y saneamiento básico en la zona rural"/>
    <x v="2"/>
    <s v="1.2"/>
    <s v="Convocar a los actores e instituciones involucrados en la Política de Suministro de Agua Potable y Saneamiento Básico para conformar la Mesa Interinstitucional definida en este documento."/>
    <x v="1"/>
    <s v="Ministerio de Vivienda, Ciudad y Territorio"/>
    <x v="10"/>
    <s v="Vivienda, Ciudad y Territorio"/>
    <x v="6"/>
    <d v="2014-07-15T00:00:00"/>
    <d v="2014-12-31T00:00:00"/>
    <n v="1"/>
    <n v="1"/>
    <n v="1"/>
    <n v="1"/>
    <n v="1"/>
  </r>
  <r>
    <n v="3810"/>
    <s v="Política para el suministro de agua potable y saneamiento básico en la zona rural"/>
    <x v="2"/>
    <s v="2.1"/>
    <s v="Definir la metodología para el levantamiento y reporte de la información municipal y la elaboración de los instrumentos de planeación que incluya la participación de la comunidad y  estrategias de fortalecimiento."/>
    <x v="1"/>
    <s v="Ministerio de Vivienda, Ciudad y Territorio"/>
    <x v="10"/>
    <s v="Vivienda, Ciudad y Territorio"/>
    <x v="6"/>
    <d v="2014-07-03T00:00:00"/>
    <d v="2015-12-31T00:00:00"/>
    <n v="1"/>
    <n v="1"/>
    <n v="1"/>
    <n v="1"/>
    <n v="1"/>
  </r>
  <r>
    <n v="3810"/>
    <s v="Política para el suministro de agua potable y saneamiento básico en la zona rural"/>
    <x v="2"/>
    <s v="2.2"/>
    <s v="Generar una estrategia de asistencia técnica a entes territoriales para la implementación de la política."/>
    <x v="1"/>
    <s v="Ministerio de Vivienda, Ciudad y Territorio"/>
    <x v="10"/>
    <s v="Vivienda, Ciudad y Territorio"/>
    <x v="6"/>
    <d v="2014-07-15T00:00:00"/>
    <d v="2015-12-31T00:00:00"/>
    <n v="1"/>
    <n v="1"/>
    <n v="1"/>
    <n v="1"/>
    <n v="1"/>
  </r>
  <r>
    <n v="3810"/>
    <s v="Política para el suministro de agua potable y saneamiento básico en la zona rural"/>
    <x v="2"/>
    <s v="2.4"/>
    <s v="Revisar la metodología de distribución de SGP de APSB para determinar si se requieren cambios, de tal forma que se puedan asegurar recursos a la zona rural."/>
    <x v="1"/>
    <s v="Ministerio de Vivienda, Ciudad y Territorio"/>
    <x v="10"/>
    <s v="Vivienda, Ciudad y Territorio"/>
    <x v="6"/>
    <d v="2014-07-15T00:00:00"/>
    <d v="2015-12-31T00:00:00"/>
    <n v="1"/>
    <n v="1"/>
    <n v="1"/>
    <n v="1"/>
    <n v="1"/>
  </r>
  <r>
    <n v="3810"/>
    <s v="Política para el suministro de agua potable y saneamiento básico en la zona rural"/>
    <x v="2"/>
    <s v="1.3"/>
    <s v="Revisar la necesidad de desarrollos o ajustes normativos para garantizar el enfoque específico para el desarrollo de los sistemas de suministro de agua potable y manejo de aguas residuales, en zonas rurales dispersas y nucleadas."/>
    <x v="2"/>
    <s v="Ministerio de Vivienda, Ciudad y Territorio"/>
    <x v="10"/>
    <s v="Vivienda, Ciudad y Territorio"/>
    <x v="6"/>
    <d v="2014-07-15T00:00:00"/>
    <d v="2014-12-31T00:00:00"/>
    <n v="1"/>
    <n v="1"/>
    <n v="1"/>
    <n v="1"/>
    <n v="1"/>
  </r>
  <r>
    <n v="3810"/>
    <s v="Política para el suministro de agua potable y saneamiento básico en la zona rural"/>
    <x v="2"/>
    <s v="2.3"/>
    <s v="Implementar una estrategia de asistencia técnica a los municipios o prestadores."/>
    <x v="1"/>
    <s v="Departamentos"/>
    <x v="16"/>
    <s v="Territorial"/>
    <x v="8"/>
    <d v="2014-07-15T00:00:00"/>
    <d v="2024-12-31T00:00:00"/>
    <n v="60"/>
    <n v="100"/>
    <n v="0"/>
    <n v="0"/>
    <n v="0"/>
  </r>
  <r>
    <n v="3810"/>
    <s v="Política para el suministro de agua potable y saneamiento básico en la zona rural"/>
    <x v="2"/>
    <s v="2.5"/>
    <s v="Gestionar recursos para la implementación de la Fase I del programa."/>
    <x v="1"/>
    <s v="Departamento Nacional de Planeación"/>
    <x v="17"/>
    <s v="Planeación"/>
    <x v="9"/>
    <d v="2014-07-15T00:00:00"/>
    <d v="2016-12-31T00:00:00"/>
    <n v="2"/>
    <n v="2"/>
    <n v="2"/>
    <n v="1"/>
    <n v="1"/>
  </r>
  <r>
    <n v="3810"/>
    <s v="Política para el suministro de agua potable y saneamiento básico en la zona rural"/>
    <x v="2"/>
    <s v="3.2"/>
    <s v="Promover proyectos de inversión con tecnologías que tengan en cuenta el contexto geográfico, económico y con enfoque basado en la demanda."/>
    <x v="1"/>
    <s v="Ministerio de Vivienda, Ciudad y Territorio"/>
    <x v="10"/>
    <s v="Vivienda, Ciudad y Territorio"/>
    <x v="6"/>
    <d v="2014-07-15T00:00:00"/>
    <d v="2024-12-31T00:00:00"/>
    <n v="2107371"/>
    <n v="2107371"/>
    <n v="989440"/>
    <n v="0.4695139109345246"/>
    <n v="0.4695139109345246"/>
  </r>
  <r>
    <n v="3835"/>
    <s v="Declaración de importancia estratégica del proyecto de apoyo a la formación de capital humano altamente calificado en el exterior."/>
    <x v="3"/>
    <s v="2.2"/>
    <s v="Gestionar conjuntamente entre Colciencias y Colfuturo un esquema de producción de información estadística sobre los beneficiarios del Programa Crédito-Beca."/>
    <x v="1"/>
    <s v="Ministerio de Ciencia Tecnología e Innovación"/>
    <x v="1"/>
    <s v="Ciencia y Tecnología"/>
    <x v="1"/>
    <d v="2017-01-01T00:00:00"/>
    <d v="2025-12-31T00:00:00"/>
    <n v="4"/>
    <n v="9"/>
    <n v="4"/>
    <n v="1"/>
    <n v="0.44444444444444442"/>
  </r>
  <r>
    <n v="3835"/>
    <s v="Declaración de importancia estratégica del proyecto de apoyo a la formación de capital humano altamente calificado en el exterior."/>
    <x v="3"/>
    <s v="2.1"/>
    <s v="Realizar seguimiento a la implementación por parte de Colfuturo del esquema de incentivos de condonación para la vinculación de beneficiarios como docentes, investigadores o funcionarios públicos o en regiones del país distintas a Bogotá."/>
    <x v="1"/>
    <s v="Ministerio de Ciencia Tecnología e Innovación"/>
    <x v="1"/>
    <s v="Ciencia y Tecnología"/>
    <x v="1"/>
    <d v="2017-01-01T00:00:00"/>
    <d v="2025-12-31T00:00:00"/>
    <n v="4"/>
    <n v="9"/>
    <n v="1"/>
    <n v="0.25"/>
    <n v="0.1111111111111111"/>
  </r>
  <r>
    <n v="3835"/>
    <s v="Declaración de importancia estratégica del proyecto de apoyo a la formación de capital humano altamente calificado en el exterior."/>
    <x v="3"/>
    <s v="1.2"/>
    <s v="Transferir los recursos Colfuturo para implementar el Programa Crédito-Beca."/>
    <x v="1"/>
    <s v="Ministerio de Ciencia Tecnología e Innovación"/>
    <x v="1"/>
    <s v="Ciencia y Tecnología"/>
    <x v="1"/>
    <d v="2017-01-01T00:00:00"/>
    <d v="2025-12-31T00:00:00"/>
    <n v="237008"/>
    <n v="698247"/>
    <n v="228530"/>
    <n v="0.96422905555930605"/>
    <n v="0.32729105889463184"/>
  </r>
  <r>
    <n v="3835"/>
    <s v="Declaración de importancia estratégica del proyecto de apoyo a la formación de capital humano altamente calificado en el exterior."/>
    <x v="3"/>
    <s v="1.1"/>
    <s v="Suscribir el convenio Colciencias-Colfuturo para la ampliación del Programa Crédito-Beca."/>
    <x v="1"/>
    <s v="Ministerio de Ciencia Tecnología e Innovación"/>
    <x v="1"/>
    <s v="Ciencia y Tecnología"/>
    <x v="1"/>
    <d v="2017-01-01T00:00:00"/>
    <d v="2017-12-31T00:00:00"/>
    <n v="1"/>
    <n v="1"/>
    <n v="1"/>
    <n v="1"/>
    <n v="1"/>
  </r>
  <r>
    <n v="3835"/>
    <s v="Declaración de importancia estratégica del proyecto de apoyo a la formación de capital humano altamente calificado en el exterior."/>
    <x v="3"/>
    <s v="2.3"/>
    <s v="Diseñar y realizar evaluaciones de resultado e impacto del Programa Crédito-Beca."/>
    <x v="1"/>
    <s v="Ministerio de Ciencia Tecnología e Innovación"/>
    <x v="1"/>
    <s v="Ciencia y Tecnología"/>
    <x v="1"/>
    <d v="2017-01-01T00:00:00"/>
    <d v="2025-12-31T00:00:00"/>
    <n v="0"/>
    <n v="3"/>
    <n v="0"/>
    <n v="0"/>
    <n v="0"/>
  </r>
  <r>
    <n v="3835"/>
    <s v="Declaración de importancia estratégica del proyecto de apoyo a la formación de capital humano altamente calificado en el exterior."/>
    <x v="3"/>
    <s v="1.4"/>
    <s v="Implementar una estrategia de divulgación del apoyo del Gobierno nacional a la formación en el exterior para diferentes espacios, medios y audiencias."/>
    <x v="2"/>
    <s v="Ministerio de Ciencia Tecnología e Innovación"/>
    <x v="1"/>
    <s v="Ciencia y Tecnología"/>
    <x v="1"/>
    <d v="2017-01-01T00:00:00"/>
    <d v="2025-12-31T00:00:00"/>
    <n v="4"/>
    <n v="9"/>
    <n v="4"/>
    <n v="1"/>
    <n v="0.44444444444444442"/>
  </r>
  <r>
    <n v="3835"/>
    <s v="Declaración de importancia estratégica del proyecto de apoyo a la formación de capital humano altamente calificado en el exterior."/>
    <x v="3"/>
    <s v="1.3"/>
    <s v="Realizar seguimiento a la ejecución de los recursos del convenio suscrito a Colfuturo."/>
    <x v="1"/>
    <s v="Ministerio de Ciencia Tecnología e Innovación"/>
    <x v="1"/>
    <s v="Ciencia y Tecnología"/>
    <x v="1"/>
    <d v="2017-01-01T00:00:00"/>
    <d v="2025-12-31T00:00:00"/>
    <n v="4"/>
    <n v="9"/>
    <n v="3"/>
    <n v="0.75"/>
    <n v="0.33333333333333331"/>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3.3"/>
    <s v="Construir, rehabilitar y mantener los muelles y malecones en el tramo comprendido entre Tumaco y Guapi."/>
    <x v="1"/>
    <s v="Unidad Nacional para la Gestión del Riesgo de Desastres"/>
    <x v="18"/>
    <s v="Presidencia de la República"/>
    <x v="10"/>
    <d v="2017-01-01T00:00:00"/>
    <d v="2020-12-31T00:00:00"/>
    <n v="15"/>
    <n v="15"/>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3.2"/>
    <s v="Adecuar esteros y señalización informativa a través del dragado de mantenimiento de sitios críticos desde Tumaco hasta Guapí."/>
    <x v="1"/>
    <s v="Unidad Nacional para la Gestión del Riesgo de Desastres"/>
    <x v="18"/>
    <s v="Presidencia de la República"/>
    <x v="10"/>
    <d v="2016-01-01T00:00:00"/>
    <d v="2021-12-31T00:00:00"/>
    <n v="215"/>
    <n v="215"/>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3.1"/>
    <s v="Realizar estudios y diseños definitivos para la adecuación de los esteros y muelles comprendidos en el departamento de Cauca y Valle del Cauca, entre los municipios de Guapi, Timbiquí, López de Micay y Buenaventura, así como la revisión y ajuste necesario para la ejecución de las obras en el tramo comprendido entre Tumaco y Guapi. Realizar los estudios en fase I de la conexión Buenaventura, Valle del Cauca - Rio San Juan (municipio de Litoral de San Juan, Chocó)."/>
    <x v="2"/>
    <s v="Unidad Nacional para la Gestión del Riesgo de Desastres"/>
    <x v="18"/>
    <s v="Presidencia de la República"/>
    <x v="10"/>
    <d v="2016-01-01T00:00:00"/>
    <d v="2018-12-31T00:00:00"/>
    <n v="3"/>
    <n v="3"/>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2.5"/>
    <s v="Apoyar la administración y ejecución de los proyectos de energización del Litoral Pacífico."/>
    <x v="0"/>
    <s v="Unidad Nacional para la Gestión del Riesgo de Desastres"/>
    <x v="18"/>
    <s v="Presidencia de la República"/>
    <x v="10"/>
    <d v="2016-01-01T00:00:00"/>
    <d v="2021-12-31T00:00:00"/>
    <n v="3"/>
    <n v="3"/>
    <n v="10"/>
    <n v="1"/>
    <n v="1"/>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2.4"/>
    <s v="Realizar estudios de preinversión y esquemas institucionales para fortalecer la sostenibilidad de las operaciones."/>
    <x v="2"/>
    <s v="Unidad Nacional para la Gestión del Riesgo de Desastres"/>
    <x v="18"/>
    <s v="Presidencia de la República"/>
    <x v="10"/>
    <d v="2016-01-01T00:00:00"/>
    <d v="2020-12-31T00:00:00"/>
    <n v="8"/>
    <n v="8"/>
    <n v="7"/>
    <n v="0.875"/>
    <n v="0.875"/>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3"/>
    <s v="Mejorar la calidad del agua suministrada en los municipios de Buenaventura, Quibdó, Guapi y Tumaco."/>
    <x v="1"/>
    <s v="Unidad Nacional para la Gestión del Riesgo de Desastres"/>
    <x v="18"/>
    <s v="Presidencia de la República"/>
    <x v="10"/>
    <d v="2016-01-01T00:00:00"/>
    <d v="2021-12-31T00:00:00"/>
    <n v="1"/>
    <n v="1"/>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2"/>
    <s v="Mejorar la continuidad del servicio de agua potable en los municipios de Buenaventura, Quibdó, Guapi y Tumaco."/>
    <x v="0"/>
    <s v="Unidad Nacional para la Gestión del Riesgo de Desastres"/>
    <x v="18"/>
    <s v="Presidencia de la República"/>
    <x v="10"/>
    <d v="2016-01-01T00:00:00"/>
    <d v="2021-12-31T00:00:00"/>
    <n v="14.86"/>
    <n v="18.45"/>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6"/>
    <s v="Mejorar la gestión de los residuos sólidos, mediante el cierre de sitios de disposición inadecuada y construcción de sitios de disposición final."/>
    <x v="2"/>
    <s v="Unidad Nacional para la Gestión del Riesgo de Desastres"/>
    <x v="18"/>
    <s v="Presidencia de la República"/>
    <x v="10"/>
    <d v="2016-01-01T00:00:00"/>
    <d v="2021-12-31T00:00:00"/>
    <n v="2"/>
    <n v="4"/>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5"/>
    <s v="Aumentar la cobertura del sistema de alcantarillado  en los municipios de Buenaventura, Quibdó, Guapi y Tumaco."/>
    <x v="1"/>
    <s v="Unidad Nacional para la Gestión del Riesgo de Desastres"/>
    <x v="18"/>
    <s v="Presidencia de la República"/>
    <x v="10"/>
    <d v="2016-01-01T00:00:00"/>
    <d v="2021-12-31T00:00:00"/>
    <n v="51.75"/>
    <n v="56.81"/>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4"/>
    <s v="Reducir las pérdidas de agua en los sistemas de acueducto de los municipios de Buenaventura, Quibdó, Guapi y Tumaco."/>
    <x v="1"/>
    <s v="Unidad Nacional para la Gestión del Riesgo de Desastres"/>
    <x v="18"/>
    <s v="Presidencia de la República"/>
    <x v="10"/>
    <d v="2016-01-01T00:00:00"/>
    <d v="2021-12-31T00:00:00"/>
    <n v="65.599999999999994"/>
    <n v="58.2"/>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1"/>
    <s v="Mejorar la cobertura  del servicio de agua potable en los municipios de Buenaventura, Quibdó, Guapi y Tumaco."/>
    <x v="0"/>
    <s v="Unidad Nacional para la Gestión del Riesgo de Desastres"/>
    <x v="18"/>
    <s v="Presidencia de la República"/>
    <x v="10"/>
    <d v="2016-01-01T00:00:00"/>
    <d v="2021-12-31T00:00:00"/>
    <n v="79.39"/>
    <n v="88.6"/>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1.7"/>
    <s v="Administrar y hacer auditoria, seguimiento y evaluación a la implementación del PTSP en su componente financiado con recursos de crédito externo."/>
    <x v="1"/>
    <s v="Unidad Nacional para la Gestión del Riesgo de Desastres"/>
    <x v="18"/>
    <s v="Presidencia de la República"/>
    <x v="10"/>
    <d v="2016-01-01T00:00:00"/>
    <d v="2021-12-31T00:00:00"/>
    <n v="20"/>
    <n v="24"/>
    <n v="13"/>
    <n v="0.65"/>
    <n v="0.54166666666666663"/>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2.3"/>
    <s v="Ampliar la normalización de redes de energía."/>
    <x v="2"/>
    <s v="Unidad Nacional para la Gestión del Riesgo de Desastres"/>
    <x v="18"/>
    <s v="Presidencia de la República"/>
    <x v="10"/>
    <d v="2016-01-01T00:00:00"/>
    <d v="2017-12-31T00:00:00"/>
    <n v="4000"/>
    <n v="4000"/>
    <n v="2805"/>
    <n v="0.70125000000000004"/>
    <n v="0.70125000000000004"/>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2.2"/>
    <s v="Mejorar la cobertura de energía eléctrica en las zonas no interconectadas del Litoral Pacífico."/>
    <x v="2"/>
    <s v="Unidad Nacional para la Gestión del Riesgo de Desastres"/>
    <x v="18"/>
    <s v="Presidencia de la República"/>
    <x v="10"/>
    <d v="2016-01-01T00:00:00"/>
    <d v="2021-12-31T00:00:00"/>
    <n v="3200"/>
    <n v="4000"/>
    <n v="0"/>
    <n v="0"/>
    <n v="0"/>
  </r>
  <r>
    <n v="3847"/>
    <s v="Plan Todos Somos PAZcífico: concepto favorable a la nación para otorgar garantía al patrimonio autónomo “Fondo para el Desarrollo del Plan Todos Somos PAZcífico”, para contratar operaciones de crédito público externo hasta por la suma de USD 400 millones, o su equivalente en otras monedas destinados a su financiamiento parcial; y declaración de importancia estratégica del programa de inversión que se financiarán con estos recursos"/>
    <x v="4"/>
    <s v="2.1"/>
    <s v="Mejorar la cobertura de energía eléctrica en las zonas pertenecientes al Sistema Interconectado Nacional del Litoral Pacífico."/>
    <x v="2"/>
    <s v="Unidad Nacional para la Gestión del Riesgo de Desastres"/>
    <x v="18"/>
    <s v="Presidencia de la República"/>
    <x v="10"/>
    <d v="2016-01-01T00:00:00"/>
    <d v="2021-12-31T00:00:00"/>
    <n v="6000"/>
    <n v="7500"/>
    <n v="1881"/>
    <n v="0.3135"/>
    <n v="0.25080000000000002"/>
  </r>
  <r>
    <n v="3857"/>
    <s v="Lineamientos de política para la gestión de la red terciaria"/>
    <x v="5"/>
    <s v="4.4"/>
    <s v="Diseñar y poner en funcionamiento un espacio permanente para la rendición de cuentas."/>
    <x v="1"/>
    <s v="Departamento Administrativo de la Presidencia de la República"/>
    <x v="19"/>
    <s v="Presidencia de la República"/>
    <x v="10"/>
    <d v="2017-01-01T00:00:00"/>
    <d v="2035-12-31T00:00:00"/>
    <n v="100"/>
    <n v="100"/>
    <n v="0"/>
    <n v="0"/>
    <n v="0"/>
  </r>
  <r>
    <n v="3857"/>
    <s v="Lineamientos de política para la gestión de la red terciaria"/>
    <x v="5"/>
    <s v="4.5"/>
    <s v="Emitir acuerdo por parte de la Comisión Rectora del SGR, para reglamentar y poner en práctica la metodología y la política de este documento."/>
    <x v="2"/>
    <s v="Departamento Nacional de Planeación"/>
    <x v="17"/>
    <s v="Planeación"/>
    <x v="9"/>
    <d v="2016-06-01T00:00:00"/>
    <d v="2016-09-01T00:00:00"/>
    <n v="100"/>
    <n v="100"/>
    <n v="100"/>
    <n v="1"/>
    <n v="1"/>
  </r>
  <r>
    <n v="3857"/>
    <s v="Lineamientos de política para la gestión de la red terciaria"/>
    <x v="5"/>
    <s v="1.4"/>
    <s v="Verificar la existencia de un inventario actualizado de la red terciaria conforme a la Resolución 1067 de 2015 (o la que la modifique o sustituya), previo a la cofinanciación por parte de la Nación."/>
    <x v="2"/>
    <s v="Ministerio de Transporte"/>
    <x v="8"/>
    <s v="Transporte"/>
    <x v="3"/>
    <d v="2017-01-02T00:00:00"/>
    <d v="2035-12-31T00:00:00"/>
    <n v="100"/>
    <n v="100"/>
    <n v="0"/>
    <n v="0"/>
    <n v="0"/>
  </r>
  <r>
    <n v="3857"/>
    <s v="Lineamientos de política para la gestión de la red terciaria"/>
    <x v="5"/>
    <s v="1.6"/>
    <s v="Implementar la utilización de Compra Pública Innovadora dentro del documento de selección de oferente para la visualización y la ubicación geográfica satelital de las carreteras."/>
    <x v="2"/>
    <s v="Instituto Nacional de Vías"/>
    <x v="20"/>
    <s v="Transporte"/>
    <x v="3"/>
    <d v="2016-06-01T00:00:00"/>
    <d v="2016-12-31T00:00:00"/>
    <n v="6"/>
    <n v="6"/>
    <n v="0"/>
    <n v="0"/>
    <n v="0"/>
  </r>
  <r>
    <n v="3857"/>
    <s v="Lineamientos de política para la gestión de la red terciaria"/>
    <x v="5"/>
    <s v="2.1"/>
    <s v="Aplicar la matriz de priorización de tramos viales."/>
    <x v="2"/>
    <s v="Departamento Nacional de Planeación"/>
    <x v="17"/>
    <s v="Planeación"/>
    <x v="9"/>
    <d v="2017-01-01T00:00:00"/>
    <d v="2035-12-31T00:00:00"/>
    <n v="1102"/>
    <n v="1102"/>
    <n v="1102"/>
    <n v="1"/>
    <n v="1"/>
  </r>
  <r>
    <n v="3857"/>
    <s v="Lineamientos de política para la gestión de la red terciaria"/>
    <x v="5"/>
    <s v="1.5"/>
    <s v="Formular criterios técnicos ambientales para la priorización de las vías de la red terciaria inventariada."/>
    <x v="2"/>
    <s v="Ministerio de Ambiente y Desarrollo Sostenible"/>
    <x v="9"/>
    <s v="Ambiente y Desarrollo Sostenible"/>
    <x v="5"/>
    <d v="2016-06-01T00:00:00"/>
    <d v="2016-12-31T00:00:00"/>
    <n v="100"/>
    <n v="100"/>
    <n v="100"/>
    <n v="1"/>
    <n v="1"/>
  </r>
  <r>
    <n v="3857"/>
    <s v="Lineamientos de política para la gestión de la red terciaria"/>
    <x v="5"/>
    <s v="1.3"/>
    <s v="Actualizar la información en el SIG."/>
    <x v="1"/>
    <s v="Ministerio de Transporte"/>
    <x v="8"/>
    <s v="Transporte"/>
    <x v="3"/>
    <d v="2017-01-02T00:00:00"/>
    <d v="2035-12-31T00:00:00"/>
    <n v="1102"/>
    <n v="1102"/>
    <n v="166"/>
    <n v="0.15063520871143377"/>
    <n v="0.15063520871143377"/>
  </r>
  <r>
    <n v="3857"/>
    <s v="Lineamientos de política para la gestión de la red terciaria"/>
    <x v="5"/>
    <s v="6.3"/>
    <s v="Intervenir vías en buen estado (primera etapa)."/>
    <x v="2"/>
    <s v="Instituto Nacional de Vías"/>
    <x v="20"/>
    <s v="Transporte"/>
    <x v="3"/>
    <d v="2016-08-01T00:00:00"/>
    <d v="2018-12-31T00:00:00"/>
    <n v="1632"/>
    <n v="1632"/>
    <n v="4.07"/>
    <n v="2.4938725490196078E-3"/>
    <n v="2.4938725490196078E-3"/>
  </r>
  <r>
    <n v="3857"/>
    <s v="Lineamientos de política para la gestión de la red terciaria"/>
    <x v="5"/>
    <s v="6.5"/>
    <s v="Intervenir las vías en los municipios pilotos que resulte con prioridad alta y que no haya sido atendida en la primera etapa de intervenciones."/>
    <x v="2"/>
    <s v="Instituto Nacional de Vías"/>
    <x v="20"/>
    <s v="Transporte"/>
    <x v="3"/>
    <d v="2016-08-01T00:00:00"/>
    <d v="2018-12-31T00:00:00"/>
    <n v="4896"/>
    <n v="4896"/>
    <n v="0"/>
    <n v="0"/>
    <n v="0"/>
  </r>
  <r>
    <n v="3857"/>
    <s v="Lineamientos de política para la gestión de la red terciaria"/>
    <x v="5"/>
    <s v="6.4"/>
    <s v="Diseñar proyectos en fase II las vías que se consideren prioritarias."/>
    <x v="2"/>
    <s v="Instituto Nacional de Vías"/>
    <x v="20"/>
    <s v="Transporte"/>
    <x v="3"/>
    <d v="2016-08-01T00:00:00"/>
    <d v="2018-12-31T00:00:00"/>
    <n v="77"/>
    <n v="77"/>
    <n v="2"/>
    <n v="2.5974025974025976E-2"/>
    <n v="2.5974025974025976E-2"/>
  </r>
  <r>
    <n v="3857"/>
    <s v="Lineamientos de política para la gestión de la red terciaria"/>
    <x v="5"/>
    <s v="6.7"/>
    <s v="Generar estrategias de caracterización de capacidades organizacionales."/>
    <x v="1"/>
    <s v="Departamento Nacional de Planeación"/>
    <x v="17"/>
    <s v="Planeación"/>
    <x v="9"/>
    <d v="2016-08-01T00:00:00"/>
    <d v="2018-12-31T00:00:00"/>
    <n v="77"/>
    <n v="77"/>
    <n v="77"/>
    <n v="1"/>
    <n v="1"/>
  </r>
  <r>
    <n v="3857"/>
    <s v="Lineamientos de política para la gestión de la red terciaria"/>
    <x v="5"/>
    <s v="6.1"/>
    <s v="Presentar ante los OCAD correspondientes cada uno de los proyectos para el desarrollo del inventario de la malla vial terciaria de los departamentos piloto."/>
    <x v="2"/>
    <s v="Departamento Nacional de Planeación"/>
    <x v="17"/>
    <s v="Planeación"/>
    <x v="9"/>
    <d v="2016-06-01T00:00:00"/>
    <d v="2016-07-01T00:00:00"/>
    <n v="6528"/>
    <n v="6528"/>
    <n v="321.5"/>
    <n v="4.9249387254901959E-2"/>
    <n v="4.9249387254901959E-2"/>
  </r>
  <r>
    <n v="3857"/>
    <s v="Lineamientos de política para la gestión de la red terciaria"/>
    <x v="5"/>
    <s v="6.8"/>
    <s v="Desarrollar proyectos que involucren a las comunidades en la ejecución de las obras de vías terciarias, tanto para la construcción como para el mantenimiento de las mismas."/>
    <x v="2"/>
    <s v="Instituto Nacional de Vías"/>
    <x v="20"/>
    <s v="Transporte"/>
    <x v="3"/>
    <d v="2016-08-01T00:00:00"/>
    <d v="2018-12-31T00:00:00"/>
    <n v="77"/>
    <n v="77"/>
    <n v="53"/>
    <n v="0.68831168831168832"/>
    <n v="0.68831168831168832"/>
  </r>
  <r>
    <n v="3857"/>
    <s v="Lineamientos de política para la gestión de la red terciaria"/>
    <x v="5"/>
    <s v="6.6"/>
    <s v="Formular y llevar a cabo estrategias de formación, capacitación y asistencia técnica."/>
    <x v="1"/>
    <s v="Departamento Nacional de Planeación"/>
    <x v="17"/>
    <s v="Planeación"/>
    <x v="9"/>
    <d v="2016-08-01T00:00:00"/>
    <d v="2018-12-31T00:00:00"/>
    <n v="77"/>
    <n v="77"/>
    <n v="77"/>
    <n v="1"/>
    <n v="1"/>
  </r>
  <r>
    <n v="3857"/>
    <s v="Lineamientos de política para la gestión de la red terciaria"/>
    <x v="5"/>
    <s v="6.2"/>
    <s v="Realizar la priorización de las vías en cada municipio de los departamentos piloto."/>
    <x v="2"/>
    <s v="Departamento Nacional de Planeación"/>
    <x v="17"/>
    <s v="Planeación"/>
    <x v="9"/>
    <d v="2016-05-01T00:00:00"/>
    <d v="2016-08-01T00:00:00"/>
    <n v="77"/>
    <n v="77"/>
    <n v="77"/>
    <n v="1"/>
    <n v="1"/>
  </r>
  <r>
    <n v="3857"/>
    <s v="Lineamientos de política para la gestión de la red terciaria"/>
    <x v="5"/>
    <s v="4.3"/>
    <s v="Expedir acto administrativo para la actualización de la normatividad a que haya lugar para la realización y puesta en marcha de la política planteada en este documento."/>
    <x v="1"/>
    <s v="Ministerio de Transporte"/>
    <x v="8"/>
    <s v="Transporte"/>
    <x v="3"/>
    <d v="2016-06-01T00:00:00"/>
    <d v="2016-09-01T00:00:00"/>
    <n v="100"/>
    <n v="100"/>
    <n v="100"/>
    <n v="1"/>
    <n v="1"/>
  </r>
  <r>
    <n v="3857"/>
    <s v="Lineamientos de política para la gestión de la red terciaria"/>
    <x v="5"/>
    <s v="4.2"/>
    <s v="Suscribir convenios con las entidades territoriales."/>
    <x v="2"/>
    <s v="Instituto Nacional de Vías"/>
    <x v="20"/>
    <s v="Transporte"/>
    <x v="3"/>
    <d v="2017-01-01T00:00:00"/>
    <d v="2035-12-31T00:00:00"/>
    <n v="400"/>
    <n v="1102"/>
    <n v="0"/>
    <n v="0"/>
    <n v="0"/>
  </r>
  <r>
    <n v="3857"/>
    <s v="Lineamientos de política para la gestión de la red terciaria"/>
    <x v="5"/>
    <s v="1.2"/>
    <s v="Implementar un sistema de información geográfico (SIG)."/>
    <x v="1"/>
    <s v="Ministerio de Transporte"/>
    <x v="8"/>
    <s v="Transporte"/>
    <x v="3"/>
    <d v="2017-01-01T00:00:00"/>
    <d v="2019-06-30T00:00:00"/>
    <n v="142284"/>
    <n v="142284"/>
    <n v="25534"/>
    <n v="0.17945798543757555"/>
    <n v="0.17945798543757555"/>
  </r>
  <r>
    <n v="3857"/>
    <s v="Lineamientos de política para la gestión de la red terciaria"/>
    <x v="5"/>
    <s v="5.1"/>
    <s v="Elaborar plan de intervención anual."/>
    <x v="2"/>
    <s v="Instituto Nacional de Vías"/>
    <x v="20"/>
    <s v="Transporte"/>
    <x v="3"/>
    <d v="2017-01-01T00:00:00"/>
    <d v="2035-12-31T00:00:00"/>
    <n v="100"/>
    <n v="100"/>
    <n v="0"/>
    <n v="0"/>
    <n v="0"/>
  </r>
  <r>
    <n v="3857"/>
    <s v="Lineamientos de política para la gestión de la red terciaria"/>
    <x v="5"/>
    <s v="3.1"/>
    <s v="Abrir proceso de selección y adjudicar contratos de consultoría regional."/>
    <x v="2"/>
    <s v="Instituto Nacional de Vías"/>
    <x v="20"/>
    <s v="Transporte"/>
    <x v="3"/>
    <d v="2017-01-01T00:00:00"/>
    <d v="2019-12-31T00:00:00"/>
    <n v="2"/>
    <n v="2"/>
    <n v="2"/>
    <n v="1"/>
    <n v="1"/>
  </r>
  <r>
    <n v="3857"/>
    <s v="Lineamientos de política para la gestión de la red terciaria"/>
    <x v="5"/>
    <s v="3.2"/>
    <s v="Elaborar cartillas con los componentes de diseño para vías de bajos volúmenes de tránsito."/>
    <x v="2"/>
    <s v="Instituto Nacional de Vías"/>
    <x v="20"/>
    <s v="Transporte"/>
    <x v="3"/>
    <d v="2018-01-01T00:00:00"/>
    <d v="2020-12-31T00:00:00"/>
    <n v="2"/>
    <n v="2"/>
    <n v="2"/>
    <n v="1"/>
    <n v="1"/>
  </r>
  <r>
    <n v="3857"/>
    <s v="Lineamientos de política para la gestión de la red terciaria"/>
    <x v="5"/>
    <s v="2.2"/>
    <s v="Ejecutar proyectos en función de la metodología de priorización."/>
    <x v="2"/>
    <s v="Instituto Nacional de Vías"/>
    <x v="20"/>
    <s v="Transporte"/>
    <x v="3"/>
    <d v="2017-01-01T00:00:00"/>
    <d v="2035-12-31T00:00:00"/>
    <n v="789"/>
    <n v="1102"/>
    <n v="0"/>
    <n v="0"/>
    <n v="0"/>
  </r>
  <r>
    <n v="3857"/>
    <s v="Lineamientos de política para la gestión de la red terciaria"/>
    <x v="5"/>
    <s v="3.3"/>
    <s v="Elaborar y publicar documentos técnicos con fuente de materiales regionales, caracterización de los suelos y un menú de posibles estructuras de pavimento."/>
    <x v="2"/>
    <s v="Instituto Nacional de Vías"/>
    <x v="20"/>
    <s v="Transporte"/>
    <x v="3"/>
    <d v="2018-01-01T00:00:00"/>
    <d v="2020-12-31T00:00:00"/>
    <n v="2"/>
    <n v="2"/>
    <n v="3"/>
    <n v="1"/>
    <n v="1"/>
  </r>
  <r>
    <n v="3857"/>
    <s v="Lineamientos de política para la gestión de la red terciaria"/>
    <x v="5"/>
    <s v="5.2"/>
    <s v="Elaborar prototipos de documentos de contratación estandarizada."/>
    <x v="2"/>
    <s v="Colombia Compra Eficiente"/>
    <x v="21"/>
    <s v="Planeación"/>
    <x v="9"/>
    <d v="2016-01-01T00:00:00"/>
    <d v="2035-12-31T00:00:00"/>
    <n v="5"/>
    <n v="5"/>
    <n v="7"/>
    <n v="1"/>
    <n v="1"/>
  </r>
  <r>
    <n v="3857"/>
    <s v="Lineamientos de política para la gestión de la red terciaria"/>
    <x v="5"/>
    <s v="5.3"/>
    <s v="Estructurar modelos de participación comunitaria en la ejecución de mantenimiento."/>
    <x v="0"/>
    <s v="Instituto Nacional de Vías"/>
    <x v="20"/>
    <s v="Transporte"/>
    <x v="3"/>
    <d v="2017-06-01T00:00:00"/>
    <d v="2035-12-31T00:00:00"/>
    <n v="50"/>
    <n v="50"/>
    <n v="100"/>
    <n v="1"/>
    <n v="1"/>
  </r>
  <r>
    <n v="3857"/>
    <s v="Lineamientos de política para la gestión de la red terciaria"/>
    <x v="5"/>
    <s v="4.1"/>
    <s v="Implementar regla de cofinanciación."/>
    <x v="2"/>
    <s v="Instituto Nacional de Vías"/>
    <x v="20"/>
    <s v="Transporte"/>
    <x v="3"/>
    <d v="2017-01-01T00:00:00"/>
    <d v="2035-12-31T00:00:00"/>
    <n v="400"/>
    <n v="1102"/>
    <n v="183"/>
    <n v="0.45750000000000002"/>
    <n v="0.16606170598911071"/>
  </r>
  <r>
    <n v="3857"/>
    <s v="Lineamientos de política para la gestión de la red terciaria"/>
    <x v="5"/>
    <s v="1.1"/>
    <s v="Inventariar la red terciaria."/>
    <x v="2"/>
    <s v="Instituto Nacional de Vías"/>
    <x v="20"/>
    <s v="Transporte"/>
    <x v="3"/>
    <d v="2016-06-01T00:00:00"/>
    <d v="2019-06-30T00:00:00"/>
    <n v="142284"/>
    <n v="142284"/>
    <n v="25524"/>
    <n v="0.17938770346630684"/>
    <n v="0.17938770346630684"/>
  </r>
  <r>
    <n v="3858"/>
    <s v="Modificación al Documento CONPES 3750, importancia estratégica del proyecto “Apoyo financiero al plan de inversiones en infraestructura para fortalecer la prestación de los servicios de acueducto y alcantarillado en el municipio de Santiago de Cali”"/>
    <x v="6"/>
    <s v="2.6"/>
    <s v="Optimización y expansión de redes de alcantarillado."/>
    <x v="1"/>
    <s v="Empresas Municipales de Cali"/>
    <x v="22"/>
    <s v="Territorial"/>
    <x v="8"/>
    <d v="2016-06-15T00:00:00"/>
    <d v="2025-06-01T00:00:00"/>
    <n v="11224"/>
    <n v="11186"/>
    <n v="0"/>
    <n v="0"/>
    <n v="0"/>
  </r>
  <r>
    <n v="3858"/>
    <s v="Modificación al Documento CONPES 3750, importancia estratégica del proyecto “Apoyo financiero al plan de inversiones en infraestructura para fortalecer la prestación de los servicios de acueducto y alcantarillado en el municipio de Santiago de Cali”"/>
    <x v="6"/>
    <s v="2.5"/>
    <s v="Optimizar el tratamiento primario de la PTAR Cañaveralejo."/>
    <x v="2"/>
    <s v="Empresas Municipales de Cali"/>
    <x v="22"/>
    <s v="Territorial"/>
    <x v="8"/>
    <d v="2016-06-15T00:00:00"/>
    <d v="2025-12-01T00:00:00"/>
    <n v="82.7"/>
    <n v="82.7"/>
    <n v="0"/>
    <n v="0"/>
    <n v="0"/>
  </r>
  <r>
    <n v="3858"/>
    <s v="Modificación al Documento CONPES 3750, importancia estratégica del proyecto “Apoyo financiero al plan de inversiones en infraestructura para fortalecer la prestación de los servicios de acueducto y alcantarillado en el municipio de Santiago de Cali”"/>
    <x v="6"/>
    <s v="1.1"/>
    <s v="Realizar los desembolsos correspondientes de acuerdo al nuevo flujo de pagos pactados con el Ministerio de Hacienda y Crédito Público."/>
    <x v="2"/>
    <s v="Empresas Municipales de Cali"/>
    <x v="22"/>
    <s v="Territorial"/>
    <x v="8"/>
    <d v="2016-06-15T00:00:00"/>
    <d v="2025-06-01T00:00:00"/>
    <n v="24"/>
    <n v="100"/>
    <n v="8"/>
    <n v="0.33333333333333331"/>
    <n v="0.08"/>
  </r>
  <r>
    <n v="3858"/>
    <s v="Modificación al Documento CONPES 3750, importancia estratégica del proyecto “Apoyo financiero al plan de inversiones en infraestructura para fortalecer la prestación de los servicios de acueducto y alcantarillado en el municipio de Santiago de Cali”"/>
    <x v="6"/>
    <s v="1.2"/>
    <s v="Conformar comité para hacer seguimiento al acuerdo de pagos suscrito entre la nación y EMCALI."/>
    <x v="1"/>
    <s v="Ministerio de Hacienda y Crédito Público"/>
    <x v="4"/>
    <s v="Hacienda y Crédito Público"/>
    <x v="2"/>
    <d v="2016-06-15T00:00:00"/>
    <d v="2025-12-01T00:00:00"/>
    <n v="5"/>
    <n v="10"/>
    <n v="8"/>
    <n v="1"/>
    <n v="0.8"/>
  </r>
  <r>
    <n v="3858"/>
    <s v="Modificación al Documento CONPES 3750, importancia estratégica del proyecto “Apoyo financiero al plan de inversiones en infraestructura para fortalecer la prestación de los servicios de acueducto y alcantarillado en el municipio de Santiago de Cali”"/>
    <x v="6"/>
    <s v="1.4"/>
    <s v="1.4 Suscribir la modificacion a la resolución por la cual se asigna el apoyo financiero de la nación al Municipio de Santiago de Cali."/>
    <x v="1"/>
    <s v="Ministerio de Vivienda, Ciudad y Territorio"/>
    <x v="10"/>
    <s v="Vivienda, Ciudad y Territorio"/>
    <x v="6"/>
    <d v="2016-06-15T00:00:00"/>
    <d v="2016-07-31T00:00:00"/>
    <n v="100"/>
    <n v="100"/>
    <n v="100"/>
    <n v="1"/>
    <n v="1"/>
  </r>
  <r>
    <n v="3858"/>
    <s v="Modificación al Documento CONPES 3750, importancia estratégica del proyecto “Apoyo financiero al plan de inversiones en infraestructura para fortalecer la prestación de los servicios de acueducto y alcantarillado en el municipio de Santiago de Cali”"/>
    <x v="6"/>
    <s v="1.5"/>
    <s v="Ajustar el Marco Fiscal de Mediano Plazo, el Marco de Gasto de Mediano Plazo 2016-2025 y la programación futura de flujos, para incorporar el producto de los pagos de EMCALI y las inversiones asociadas, teniendo en cuenta la evolución de las condiciones financieras de la empresa."/>
    <x v="2"/>
    <s v="Ministerio de Hacienda y Crédito Público"/>
    <x v="4"/>
    <s v="Hacienda y Crédito Público"/>
    <x v="2"/>
    <d v="2016-06-15T00:00:00"/>
    <d v="2023-11-01T00:00:00"/>
    <n v="60"/>
    <n v="100"/>
    <n v="66.66"/>
    <n v="1"/>
    <n v="0.66659999999999997"/>
  </r>
  <r>
    <n v="3858"/>
    <s v="Modificación al Documento CONPES 3750, importancia estratégica del proyecto “Apoyo financiero al plan de inversiones en infraestructura para fortalecer la prestación de los servicios de acueducto y alcantarillado en el municipio de Santiago de Cali”"/>
    <x v="6"/>
    <s v="1.3"/>
    <s v="Crear la unidad de caja por sus diferentes negocios."/>
    <x v="1"/>
    <s v="Empresas Municipales de Cali"/>
    <x v="22"/>
    <s v="Territorial"/>
    <x v="8"/>
    <d v="2016-06-15T00:00:00"/>
    <d v="2016-12-01T00:00:00"/>
    <n v="100"/>
    <n v="100"/>
    <n v="0"/>
    <n v="0"/>
    <n v="0"/>
  </r>
  <r>
    <n v="3858"/>
    <s v="Modificación al Documento CONPES 3750, importancia estratégica del proyecto “Apoyo financiero al plan de inversiones en infraestructura para fortalecer la prestación de los servicios de acueducto y alcantarillado en el municipio de Santiago de Cali”"/>
    <x v="6"/>
    <s v="2.3"/>
    <s v="Optimizar y expandir el sistema de acueducto (Tratamiento de Agua Potable y sistema de distribución)."/>
    <x v="1"/>
    <s v="Empresas Municipales de Cali"/>
    <x v="22"/>
    <s v="Territorial"/>
    <x v="8"/>
    <d v="2018-01-01T00:00:00"/>
    <d v="2025-06-01T00:00:00"/>
    <n v="12.52"/>
    <n v="12.52"/>
    <n v="12.52"/>
    <n v="1"/>
    <n v="1"/>
  </r>
  <r>
    <n v="3858"/>
    <s v="Modificación al Documento CONPES 3750, importancia estratégica del proyecto “Apoyo financiero al plan de inversiones en infraestructura para fortalecer la prestación de los servicios de acueducto y alcantarillado en el municipio de Santiago de Cali”"/>
    <x v="6"/>
    <s v="2.1"/>
    <s v="Disminuir el Índice de Agua no Contabilizada."/>
    <x v="1"/>
    <s v="Empresas Municipales de Cali"/>
    <x v="22"/>
    <s v="Territorial"/>
    <x v="8"/>
    <d v="2016-06-15T00:00:00"/>
    <d v="2025-06-01T00:00:00"/>
    <n v="14.43"/>
    <n v="14.43"/>
    <n v="19.809999999999999"/>
    <n v="1"/>
    <n v="1"/>
  </r>
  <r>
    <n v="3858"/>
    <s v="Modificación al Documento CONPES 3750, importancia estratégica del proyecto “Apoyo financiero al plan de inversiones en infraestructura para fortalecer la prestación de los servicios de acueducto y alcantarillado en el municipio de Santiago de Cali”"/>
    <x v="6"/>
    <s v="2.2"/>
    <s v="Optimizar las redes de acueducto."/>
    <x v="1"/>
    <s v="Empresas Municipales de Cali"/>
    <x v="22"/>
    <s v="Territorial"/>
    <x v="8"/>
    <d v="2016-06-15T00:00:00"/>
    <d v="2025-06-01T00:00:00"/>
    <n v="14561"/>
    <n v="16396"/>
    <n v="0"/>
    <n v="0"/>
    <n v="0"/>
  </r>
  <r>
    <n v="3858"/>
    <s v="Modificación al Documento CONPES 3750, importancia estratégica del proyecto “Apoyo financiero al plan de inversiones en infraestructura para fortalecer la prestación de los servicios de acueducto y alcantarillado en el municipio de Santiago de Cali”"/>
    <x v="6"/>
    <s v="2.4"/>
    <s v="Elaborar y presentar estudios y diseños para los servicios de acueducto y alcantarillado ante el mecanismo de viabilizacion del Ministerio de Vivienda, Ciudad y Territorio."/>
    <x v="1"/>
    <s v="Empresas Municipales de Cali"/>
    <x v="22"/>
    <s v="Territorial"/>
    <x v="8"/>
    <d v="2017-01-01T00:00:00"/>
    <d v="2025-06-01T00:00:00"/>
    <n v="7"/>
    <n v="7"/>
    <n v="0"/>
    <n v="0"/>
    <n v="0"/>
  </r>
  <r>
    <n v="3862"/>
    <s v="Modificación al Documento CONPES 3835 &quot;Declaración de importancia estratégica del proyecto de apoyo a la formación de capital humano altamente calificado en el exterior&quot;"/>
    <x v="7"/>
    <s v="1.1"/>
    <s v="Presentar una propuesta a la junta directiva de Colfuturo para modificar el funcionamiento del programa."/>
    <x v="1"/>
    <s v="Ministerio de Ciencia Tecnología e Innovación"/>
    <x v="1"/>
    <s v="Ciencia y Tecnología"/>
    <x v="1"/>
    <d v="2016-08-01T00:00:00"/>
    <d v="2016-08-31T00:00:00"/>
    <n v="100"/>
    <n v="100"/>
    <n v="100"/>
    <n v="1"/>
    <n v="1"/>
  </r>
  <r>
    <n v="3862"/>
    <s v="Modificación al Documento CONPES 3835 &quot;Declaración de importancia estratégica del proyecto de apoyo a la formación de capital humano altamente calificado en el exterior&quot;"/>
    <x v="7"/>
    <s v="2.3"/>
    <s v="Realizar seguimiento a la ejecución de los recursos del convenio suscrito con Colfuturo."/>
    <x v="1"/>
    <s v="Ministerio de Ciencia Tecnología e Innovación"/>
    <x v="1"/>
    <s v="Ciencia y Tecnología"/>
    <x v="1"/>
    <d v="2017-01-01T00:00:00"/>
    <d v="2025-12-31T00:00:00"/>
    <n v="4"/>
    <n v="9"/>
    <n v="2"/>
    <n v="0.5"/>
    <n v="0.22222222222222221"/>
  </r>
  <r>
    <n v="3862"/>
    <s v="Modificación al Documento CONPES 3835 &quot;Declaración de importancia estratégica del proyecto de apoyo a la formación de capital humano altamente calificado en el exterior&quot;"/>
    <x v="7"/>
    <s v="2.2"/>
    <s v="Desembolsar los recursos a Colfuturo para implementar el Programa Crédito-Beca, según quede establecido en el convenio."/>
    <x v="1"/>
    <s v="Ministerio de Ciencia Tecnología e Innovación"/>
    <x v="1"/>
    <s v="Ciencia y Tecnología"/>
    <x v="1"/>
    <d v="2017-01-01T00:00:00"/>
    <d v="2025-12-31T00:00:00"/>
    <n v="237008"/>
    <n v="698247"/>
    <n v="55447"/>
    <n v="0.23394568959697562"/>
    <n v="7.9408862479896078E-2"/>
  </r>
  <r>
    <n v="3862"/>
    <s v="Modificación al Documento CONPES 3835 &quot;Declaración de importancia estratégica del proyecto de apoyo a la formación de capital humano altamente calificado en el exterior&quot;"/>
    <x v="7"/>
    <s v="3.2"/>
    <s v="Gestionar conjuntamente entre Colciencias y Colfuturo un esquema de producción de información estadística sobre los beneficiarios del Programa Crédito-Beca."/>
    <x v="1"/>
    <s v="Ministerio de Ciencia Tecnología e Innovación"/>
    <x v="1"/>
    <s v="Ciencia y Tecnología"/>
    <x v="1"/>
    <d v="2017-01-01T00:00:00"/>
    <d v="2025-12-31T00:00:00"/>
    <n v="4"/>
    <n v="9"/>
    <n v="4"/>
    <n v="1"/>
    <n v="0.44444444444444442"/>
  </r>
  <r>
    <n v="3862"/>
    <s v="Modificación al Documento CONPES 3835 &quot;Declaración de importancia estratégica del proyecto de apoyo a la formación de capital humano altamente calificado en el exterior&quot;"/>
    <x v="7"/>
    <s v="3.1"/>
    <s v="Realizar seguimiento a la implementación por parte de Colfuturo del esquema de incentivos de condonación para la vinculación de beneficiarios como docentes, investigadores o funcionarios públicos; en regiones del país distintas a Bogotá."/>
    <x v="1"/>
    <s v="Ministerio de Ciencia Tecnología e Innovación"/>
    <x v="1"/>
    <s v="Ciencia y Tecnología"/>
    <x v="1"/>
    <d v="2017-01-01T00:00:00"/>
    <d v="2025-12-31T00:00:00"/>
    <n v="4"/>
    <n v="9"/>
    <n v="1"/>
    <n v="0.25"/>
    <n v="0.1111111111111111"/>
  </r>
  <r>
    <n v="3862"/>
    <s v="Modificación al Documento CONPES 3835 &quot;Declaración de importancia estratégica del proyecto de apoyo a la formación de capital humano altamente calificado en el exterior&quot;"/>
    <x v="7"/>
    <s v="1.2"/>
    <s v="Otorgar la condonación especial adicional a los beneficiarios que cumplen con los criterios de elegibilidad."/>
    <x v="1"/>
    <s v="Ministerio de Ciencia Tecnología e Innovación"/>
    <x v="1"/>
    <s v="Ciencia y Tecnología"/>
    <x v="1"/>
    <d v="2016-08-01T00:00:00"/>
    <d v="2017-12-31T00:00:00"/>
    <n v="100"/>
    <n v="100"/>
    <n v="100"/>
    <n v="1"/>
    <n v="1"/>
  </r>
  <r>
    <n v="3862"/>
    <s v="Modificación al Documento CONPES 3835 &quot;Declaración de importancia estratégica del proyecto de apoyo a la formación de capital humano altamente calificado en el exterior&quot;"/>
    <x v="7"/>
    <s v="2.1"/>
    <s v="Suscribir el convenio Colciencias-Colfuturo para la ampliación del Programa Crédito-Beca."/>
    <x v="1"/>
    <s v="Ministerio de Ciencia Tecnología e Innovación"/>
    <x v="1"/>
    <s v="Ciencia y Tecnología"/>
    <x v="1"/>
    <d v="2017-01-01T00:00:00"/>
    <d v="2017-12-31T00:00:00"/>
    <n v="100"/>
    <n v="100"/>
    <n v="100"/>
    <n v="1"/>
    <n v="1"/>
  </r>
  <r>
    <n v="3862"/>
    <s v="Modificación al Documento CONPES 3835 &quot;Declaración de importancia estratégica del proyecto de apoyo a la formación de capital humano altamente calificado en el exterior&quot;"/>
    <x v="7"/>
    <s v="3.3"/>
    <s v="Diseñar y realizar evaluaciones de resultado e impacto del Programa Crédito-Beca."/>
    <x v="1"/>
    <s v="Ministerio de Ciencia Tecnología e Innovación"/>
    <x v="1"/>
    <s v="Ciencia y Tecnología"/>
    <x v="1"/>
    <d v="2017-01-01T00:00:00"/>
    <d v="2025-12-31T00:00:00"/>
    <n v="1"/>
    <n v="3"/>
    <n v="0"/>
    <n v="0"/>
    <n v="0"/>
  </r>
  <r>
    <n v="3862"/>
    <s v="Modificación al Documento CONPES 3835 &quot;Declaración de importancia estratégica del proyecto de apoyo a la formación de capital humano altamente calificado en el exterior&quot;"/>
    <x v="7"/>
    <s v="2.4"/>
    <s v="Implementar una estrategia de divulgación del apoyo del Gobierno nacional a la formación en el exterior para diferentes espacios, medios y audiencias."/>
    <x v="2"/>
    <s v="Ministerio de Ciencia Tecnología e Innovación"/>
    <x v="1"/>
    <s v="Ciencia y Tecnología"/>
    <x v="1"/>
    <d v="2017-01-01T00:00:00"/>
    <d v="2025-12-31T00:00:00"/>
    <n v="4"/>
    <n v="9"/>
    <n v="1"/>
    <n v="0.25"/>
    <n v="0.1111111111111111"/>
  </r>
  <r>
    <n v="3866"/>
    <s v="Política Nacional de Desarrollo Productivo"/>
    <x v="8"/>
    <s v="3.13"/>
    <s v="Desarrollar un micrositio dentro de la plataforma web del Sistema Nacional de Competitividad, Ciencia, Tecnología e Innovación (SNCCTI), en el cual se publicará información de seguimiento y evaluación sobre proyectos e instrumentos de competitividad, ciencia, tecnología e innovación (CCTI) estratégicos (Línea de acción 21)."/>
    <x v="2"/>
    <s v="Departamento Administrativo de la Presidencia de la República"/>
    <x v="19"/>
    <s v="Presidencia de la República"/>
    <x v="10"/>
    <d v="2018-07-01T00:00:00"/>
    <d v="2025-12-31T00:00:00"/>
    <n v="50"/>
    <n v="100"/>
    <n v="100"/>
    <n v="1"/>
    <n v="1"/>
  </r>
  <r>
    <n v="3866"/>
    <s v="Política Nacional de Desarrollo Productivo"/>
    <x v="8"/>
    <s v="3.10"/>
    <s v="Formular matriz de seguimiento para instrumentos nuevos de desarrollo productivo (Línea de acción 21)."/>
    <x v="2"/>
    <s v="Departamento Nacional de Planeación"/>
    <x v="17"/>
    <s v="Planeación"/>
    <x v="9"/>
    <d v="2017-07-01T00:00:00"/>
    <d v="2019-12-31T00:00:00"/>
    <n v="100"/>
    <n v="100"/>
    <n v="100"/>
    <n v="1"/>
    <n v="1"/>
  </r>
  <r>
    <n v="3866"/>
    <s v="Política Nacional de Desarrollo Productivo"/>
    <x v="8"/>
    <s v="1.34"/>
    <s v="Ampliar la estrategia de atracción de inversión extranjera directa en fondos de capital de riesgo que invierten en empresas locales, a partir de una revisión y ajustes de los servicios e instrumentos que existen actualmente en el sector comercio, industria y turismo (Línea de acción 4)."/>
    <x v="2"/>
    <s v="Ministerio de Comercio, Industria y Turismo"/>
    <x v="23"/>
    <s v="Comercio, Industria y Turismo"/>
    <x v="11"/>
    <d v="2017-01-01T00:00:00"/>
    <d v="2022-12-31T00:00:00"/>
    <n v="76"/>
    <n v="100"/>
    <n v="76"/>
    <n v="1"/>
    <n v="0.76"/>
  </r>
  <r>
    <n v="3866"/>
    <s v="Política Nacional de Desarrollo Productivo"/>
    <x v="8"/>
    <s v="1.42"/>
    <s v="Beneficiar con productos y servicios financieros a empresas con posición propia en el exterior que requieran consolidarse en el mercado nacional y/o fortalecer su proceso de expansión internacional (Línea de acción 5)."/>
    <x v="2"/>
    <s v="Ministerio de Comercio, Industria y Turismo"/>
    <x v="23"/>
    <s v="Comercio, Industria y Turismo"/>
    <x v="11"/>
    <d v="2016-08-08T00:00:00"/>
    <d v="2018-12-31T00:00:00"/>
    <n v="100"/>
    <n v="100"/>
    <n v="100"/>
    <n v="1"/>
    <n v="1"/>
  </r>
  <r>
    <n v="3866"/>
    <s v="Política Nacional de Desarrollo Productivo"/>
    <x v="8"/>
    <s v="1.36"/>
    <s v="Desarrollar un programa de acompañamiento para empresas con potencial de crecimiento para su ingreso al mercado de valores y deuda (Línea de acción 4)."/>
    <x v="2"/>
    <s v="Ministerio de Comercio, Industria y Turismo"/>
    <x v="23"/>
    <s v="Comercio, Industria y Turismo"/>
    <x v="11"/>
    <d v="2016-08-08T00:00:00"/>
    <d v="2018-12-31T00:00:00"/>
    <n v="100"/>
    <n v="100"/>
    <n v="100"/>
    <n v="1"/>
    <n v="1"/>
  </r>
  <r>
    <n v="3866"/>
    <s v="Política Nacional de Desarrollo Productivo"/>
    <x v="8"/>
    <s v="1.60"/>
    <s v="Estudiar la viabilidad de la Unidad de Reglamentación Técnica y expedir el decreto de su creación (Línea de acción 10)."/>
    <x v="0"/>
    <s v="Ministerio de Hacienda y Crédito Público"/>
    <x v="4"/>
    <s v="Hacienda y Crédito Público"/>
    <x v="2"/>
    <d v="2018-02-01T00:00:00"/>
    <d v="2018-12-31T00:00:00"/>
    <n v="100"/>
    <n v="100"/>
    <n v="100"/>
    <n v="1"/>
    <n v="1"/>
  </r>
  <r>
    <n v="3866"/>
    <s v="Política Nacional de Desarrollo Productivo"/>
    <x v="8"/>
    <s v="1.61"/>
    <s v="Expedir un decreto que defina el alcance de las competencias de reglamentación técnica de los reguladores, así como de aquellas que serán conferidas a la Unidad de Reglamentación Técnica (URT) (Línea de acción 10)."/>
    <x v="0"/>
    <s v="Departamento Administrativo de la Presidencia de la República"/>
    <x v="19"/>
    <s v="Presidencia de la República"/>
    <x v="10"/>
    <d v="2018-02-01T00:00:00"/>
    <d v="2018-12-31T00:00:00"/>
    <n v="100"/>
    <n v="100"/>
    <n v="100"/>
    <n v="1"/>
    <n v="1"/>
  </r>
  <r>
    <n v="3866"/>
    <s v="Política Nacional de Desarrollo Productivo"/>
    <x v="8"/>
    <s v="1.57"/>
    <s v="Implementar procesos de capacitación para que las ligas de consumidores puedan evidenciar la importancia y beneficios de la implementación de la oferta de servicios de las entidades que hacen parte del Subsistema Nacional de Calidad (SNCA) (Línea de acción 9)."/>
    <x v="1"/>
    <s v="Superintendencia de Industria y Comercio"/>
    <x v="24"/>
    <s v="Comercio, Industria y Turismo"/>
    <x v="11"/>
    <d v="2017-02-01T00:00:00"/>
    <d v="2021-12-31T00:00:00"/>
    <n v="80"/>
    <n v="100"/>
    <n v="71.42"/>
    <n v="0.89275000000000004"/>
    <n v="0.71420000000000006"/>
  </r>
  <r>
    <n v="3866"/>
    <s v="Política Nacional de Desarrollo Productivo"/>
    <x v="8"/>
    <s v="1.22"/>
    <s v="Implementar una estrategia de orientación vocacional para los niveles técnico, tecnológico, y de la educación para el trabajo y el desarrollo humano (Línea de acción 3)."/>
    <x v="1"/>
    <s v="Servicio Nacional de Aprendizaje"/>
    <x v="25"/>
    <s v="Trabajo"/>
    <x v="12"/>
    <d v="2017-01-01T00:00:00"/>
    <d v="2025-12-31T00:00:00"/>
    <n v="40"/>
    <n v="100"/>
    <n v="41.17"/>
    <n v="1"/>
    <n v="0.41170000000000001"/>
  </r>
  <r>
    <n v="3866"/>
    <s v="Política Nacional de Desarrollo Productivo"/>
    <x v="8"/>
    <s v="1.59"/>
    <s v="Proponer la creación de la Unidad de Reglamentación Técnica (URT) (Línea de acción 10)."/>
    <x v="2"/>
    <s v="Ministerio de Comercio, Industria y Turismo"/>
    <x v="23"/>
    <s v="Comercio, Industria y Turismo"/>
    <x v="11"/>
    <d v="2017-02-01T00:00:00"/>
    <d v="2018-02-01T00:00:00"/>
    <n v="100"/>
    <n v="100"/>
    <n v="100"/>
    <n v="1"/>
    <n v="1"/>
  </r>
  <r>
    <n v="3866"/>
    <s v="Política Nacional de Desarrollo Productivo"/>
    <x v="8"/>
    <s v="1.41"/>
    <s v="Realizar un análisis del mercado de crédito y la gestión de riesgos en el sector agropecuario (Línea de acción 4)."/>
    <x v="2"/>
    <s v="Ministerio de Agricultura y Desarrollo Rural"/>
    <x v="11"/>
    <s v="Agropecuario, Pesquero y Desarrollo Rural"/>
    <x v="7"/>
    <d v="2016-08-08T00:00:00"/>
    <d v="2017-12-31T00:00:00"/>
    <n v="100"/>
    <n v="100"/>
    <n v="100"/>
    <n v="1"/>
    <n v="1"/>
  </r>
  <r>
    <n v="3866"/>
    <s v="Política Nacional de Desarrollo Productivo"/>
    <x v="8"/>
    <s v="1.53"/>
    <s v="Sensibilizar a los sectores administrativos del Gobierno nacional en la incorporación del cumplimiento de normas técnicas como exigencia para los procesos de compras públicas y convocatorias orientadas al desarrollo científico y tecnológico del país (Línea de acción 8)."/>
    <x v="2"/>
    <s v="Ministerio de Comercio, Industria y Turismo"/>
    <x v="23"/>
    <s v="Comercio, Industria y Turismo"/>
    <x v="11"/>
    <d v="2017-02-01T00:00:00"/>
    <d v="2019-02-01T00:00:00"/>
    <n v="8"/>
    <n v="12"/>
    <n v="12"/>
    <n v="1"/>
    <n v="1"/>
  </r>
  <r>
    <n v="3866"/>
    <s v="Política Nacional de Desarrollo Productivo"/>
    <x v="8"/>
    <s v="1.23"/>
    <s v="Elaborar informes de tendencias del mercado laboral, como análisis y monitoreo de ocupaciones (Línea de acción 3)."/>
    <x v="2"/>
    <s v="Servicio Nacional de Aprendizaje"/>
    <x v="25"/>
    <s v="Trabajo"/>
    <x v="12"/>
    <d v="2017-01-01T00:00:00"/>
    <d v="2025-12-31T00:00:00"/>
    <n v="16"/>
    <n v="36"/>
    <n v="15"/>
    <n v="0.9375"/>
    <n v="0.41666666666666669"/>
  </r>
  <r>
    <n v="3866"/>
    <s v="Política Nacional de Desarrollo Productivo"/>
    <x v="8"/>
    <s v="1.21"/>
    <s v="Implementar una estrategia de orientación socio-ocupacional en educación profesional en los que se brinde información a la comunidad de educación media acerca de programas de formación de los niveles técnico profesional y tecnológico, y de la educación para el trabajo y el desarrollo humano (Línea de acción 3)."/>
    <x v="1"/>
    <s v="Ministerio de Educación Nacional"/>
    <x v="26"/>
    <s v="Educación"/>
    <x v="13"/>
    <d v="2017-01-01T00:00:00"/>
    <d v="2025-12-31T00:00:00"/>
    <n v="24"/>
    <n v="54"/>
    <n v="9"/>
    <n v="0.375"/>
    <n v="0.16666666666666666"/>
  </r>
  <r>
    <n v="3866"/>
    <s v="Política Nacional de Desarrollo Productivo"/>
    <x v="8"/>
    <s v="1.7"/>
    <s v="Actualizar los objetivos de la política de propiedad intelectual (Documento CONPES 3533) para que concuerden con la presente política (Línea de acción 1)."/>
    <x v="2"/>
    <s v="Departamento Nacional de Planeación"/>
    <x v="17"/>
    <s v="Planeación"/>
    <x v="9"/>
    <d v="2018-07-01T00:00:00"/>
    <d v="2019-07-31T00:00:00"/>
    <n v="100"/>
    <n v="100"/>
    <n v="100"/>
    <n v="1"/>
    <n v="1"/>
  </r>
  <r>
    <n v="3866"/>
    <s v="Política Nacional de Desarrollo Productivo"/>
    <x v="8"/>
    <s v="1.4"/>
    <s v="Rediseñar e implementar una estrategia de atracción de Inversión Extranjera Directa para que multinacionales con capacidades de I+D, fortalezcan la industria local a través de la inversión en proyectos de innovación y TCT en empresas nacionales (Línea de acción 1)."/>
    <x v="2"/>
    <s v="Ministerio de Comercio, Industria y Turismo"/>
    <x v="23"/>
    <s v="Comercio, Industria y Turismo"/>
    <x v="11"/>
    <d v="2017-06-01T00:00:00"/>
    <d v="2025-12-31T00:00:00"/>
    <n v="60"/>
    <n v="100"/>
    <n v="90"/>
    <n v="1"/>
    <n v="0.9"/>
  </r>
  <r>
    <n v="3866"/>
    <s v="Política Nacional de Desarrollo Productivo"/>
    <x v="8"/>
    <s v="1.49"/>
    <s v="Generar análisis de cadenas de valor del sector agropecuario (Línea de acción 7)."/>
    <x v="2"/>
    <s v="Ministerio de Agricultura y Desarrollo Rural"/>
    <x v="11"/>
    <s v="Agropecuario, Pesquero y Desarrollo Rural"/>
    <x v="7"/>
    <d v="2017-01-01T00:00:00"/>
    <d v="2020-12-31T00:00:00"/>
    <n v="2"/>
    <n v="2"/>
    <n v="1"/>
    <n v="0.5"/>
    <n v="0.5"/>
  </r>
  <r>
    <n v="3866"/>
    <s v="Política Nacional de Desarrollo Productivo"/>
    <x v="8"/>
    <s v="1.51"/>
    <s v="Transferir metodologías de Análisis de Cadenas de Valor a entidades públicas y privadas del nivel subnacional (Línea de acción 7)."/>
    <x v="2"/>
    <s v="Ministerio de Comercio, Industria y Turismo"/>
    <x v="23"/>
    <s v="Comercio, Industria y Turismo"/>
    <x v="11"/>
    <d v="2017-01-01T00:00:00"/>
    <d v="2020-12-31T00:00:00"/>
    <n v="32"/>
    <n v="32"/>
    <n v="17"/>
    <n v="0.53125"/>
    <n v="0.53125"/>
  </r>
  <r>
    <n v="3866"/>
    <s v="Política Nacional de Desarrollo Productivo"/>
    <x v="8"/>
    <s v="1.50"/>
    <s v="Aplicar la metodología de análisis de cadenas de valor armonizada entre el Ministerio de Comercio, Industria y Turismo y el Departamento Nacional de Planeación, en las apuestas productivas priorizadas en el marco de la política de desarrollo productivo (Línea de acción 7)."/>
    <x v="2"/>
    <s v="Ministerio de Comercio, Industria y Turismo"/>
    <x v="23"/>
    <s v="Comercio, Industria y Turismo"/>
    <x v="11"/>
    <d v="2017-01-01T00:00:00"/>
    <d v="2025-01-01T00:00:00"/>
    <n v="30"/>
    <n v="85"/>
    <n v="19"/>
    <n v="0.6333333333333333"/>
    <n v="0.22352941176470589"/>
  </r>
  <r>
    <n v="3866"/>
    <s v="Política Nacional de Desarrollo Productivo"/>
    <x v="8"/>
    <s v="3.4"/>
    <s v="Analizar el escenario fiscal y los Marcos de Gasto de Mediano Plazo (MGMP) vigentes de aquellos sectores que hacen parte del Presupuesto General de la Nación (PGN) y que son pertinentes para la presente política, con el fin evaluar la posibilidad de asignar recursos adicionales para la financiación de la Política de Desarrollo Productivo (PDP) vía Presupuesto General de la Nación (PGN) [Línea de acción 21]."/>
    <x v="2"/>
    <s v="Ministerio de Hacienda y Crédito Público"/>
    <x v="4"/>
    <s v="Hacienda y Crédito Público"/>
    <x v="2"/>
    <d v="2019-01-01T00:00:00"/>
    <d v="2019-12-31T00:00:00"/>
    <n v="100"/>
    <n v="100"/>
    <n v="100"/>
    <n v="1"/>
    <n v="1"/>
  </r>
  <r>
    <n v="3866"/>
    <s v="Política Nacional de Desarrollo Productivo"/>
    <x v="8"/>
    <s v="3.5"/>
    <s v="Diseñar e incluir dentro del Sistema Unificado de Inversión y Finanzas Públicas (SUIFP) un módulo que permita realizar un control técnico a los proyectos de inversión del Gobierno nacional en relación con la Política de Desarrollo Productivo (PDP), el cual se apoyará en las cadenas de valor de los proyectos de inversión y en la información que arroje el seguimiento y evaluación de los mismos (Línea de acción 21)."/>
    <x v="1"/>
    <s v="Departamento Nacional de Planeación"/>
    <x v="17"/>
    <s v="Planeación"/>
    <x v="9"/>
    <d v="2016-08-08T00:00:00"/>
    <d v="2017-12-31T00:00:00"/>
    <n v="100"/>
    <n v="100"/>
    <n v="100"/>
    <n v="1"/>
    <n v="1"/>
  </r>
  <r>
    <n v="3866"/>
    <s v="Política Nacional de Desarrollo Productivo"/>
    <x v="8"/>
    <s v="3.11"/>
    <s v="Primera evaluación de los aspectos institucionales, de procesos y de resultados de la política, incluyendo evaluación a la estrategia de priorización de apuestas productivas (Línea de acción 21)."/>
    <x v="2"/>
    <s v="Departamento Nacional de Planeación"/>
    <x v="17"/>
    <s v="Planeación"/>
    <x v="9"/>
    <d v="2018-01-01T00:00:00"/>
    <d v="2025-12-31T00:00:00"/>
    <n v="30"/>
    <n v="100"/>
    <n v="100"/>
    <n v="1"/>
    <n v="1"/>
  </r>
  <r>
    <n v="3866"/>
    <s v="Política Nacional de Desarrollo Productivo"/>
    <x v="8"/>
    <s v="3.12"/>
    <s v="Segunda evaluación de los aspectos institucionales, de procesos y de resultados de la política, incluyendo evaluación a la estrategia de priorización de apuestas productivas (Línea de acción 21)."/>
    <x v="2"/>
    <s v="Departamento Nacional de Planeación"/>
    <x v="17"/>
    <s v="Planeación"/>
    <x v="9"/>
    <d v="2024-01-01T00:00:00"/>
    <d v="2025-12-31T00:00:00"/>
    <n v="0"/>
    <n v="100"/>
    <n v="0"/>
    <n v="0"/>
    <n v="0"/>
  </r>
  <r>
    <n v="3866"/>
    <s v="Política Nacional de Desarrollo Productivo"/>
    <x v="8"/>
    <s v="2.8"/>
    <s v="Revisar la estrategia de priorización de apuestas productivas, para determinar si existen productos que, al haber sido priorizados en las agendas integradas departamentales de varios departamentos, deberían ser parte de una agenda de priorización no solo departamental sino también nacional (Línea de acción 18)."/>
    <x v="1"/>
    <s v="Departamento Nacional de Planeación"/>
    <x v="17"/>
    <s v="Planeación"/>
    <x v="9"/>
    <d v="2017-06-01T00:00:00"/>
    <d v="2020-12-31T00:00:00"/>
    <n v="75"/>
    <n v="100"/>
    <n v="100"/>
    <n v="1"/>
    <n v="1"/>
  </r>
  <r>
    <n v="3866"/>
    <s v="Política Nacional de Desarrollo Productivo"/>
    <x v="8"/>
    <s v="2.7"/>
    <s v="Revisar que las metodologías alternativas para la identificación de apuestas productivas cumplan los criterios y pasos definidos por el Gobierno nacional (Línea de acción 18)."/>
    <x v="2"/>
    <s v="Departamento Nacional de Planeación"/>
    <x v="17"/>
    <s v="Planeación"/>
    <x v="9"/>
    <d v="2016-08-08T00:00:00"/>
    <d v="2019-12-31T00:00:00"/>
    <n v="100"/>
    <n v="100"/>
    <n v="100"/>
    <n v="1"/>
    <n v="1"/>
  </r>
  <r>
    <n v="3866"/>
    <s v="Política Nacional de Desarrollo Productivo"/>
    <x v="8"/>
    <s v="2.4"/>
    <s v="Socializar la versión más actualizada existente del Atlas de Complejidad Económica para Colombia (Datlas) en los diferentes departamentos del país, a través de procesos de divulgación presenciales y virtuales (Línea de acción 17)."/>
    <x v="2"/>
    <s v="Banco de Comercio Exterior S.A"/>
    <x v="27"/>
    <s v="Comercio, Industria y Turismo"/>
    <x v="11"/>
    <d v="2016-08-08T00:00:00"/>
    <d v="2018-03-30T00:00:00"/>
    <n v="32"/>
    <n v="32"/>
    <n v="32"/>
    <n v="1"/>
    <n v="1"/>
  </r>
  <r>
    <n v="3866"/>
    <s v="Política Nacional de Desarrollo Productivo"/>
    <x v="8"/>
    <s v="1.29"/>
    <s v="Definir el Esquema de Certificación de Competencias mediante la aplicación de procesos estandarizados de calidad (Línea de acción 3)."/>
    <x v="1"/>
    <s v="Ministerio de Trabajo"/>
    <x v="28"/>
    <s v="Trabajo"/>
    <x v="12"/>
    <d v="2017-01-01T00:00:00"/>
    <d v="2025-12-31T00:00:00"/>
    <n v="50"/>
    <n v="100"/>
    <n v="40"/>
    <n v="0.8"/>
    <n v="0.4"/>
  </r>
  <r>
    <n v="3866"/>
    <s v="Política Nacional de Desarrollo Productivo"/>
    <x v="8"/>
    <s v="1.18"/>
    <s v="Definir y publicar los lineamientos de pertinencia para la oferta de educación superior y de educación para el trabajo y el desarrollo humano, con el fin de que la formación ofrecida adopte las estrategias que surjan del Sistema Nacional de Educación Terciaria y el Marco Nacional de Cualificaciones (Línea de acción 3)."/>
    <x v="1"/>
    <s v="Ministerio de Educación Nacional"/>
    <x v="26"/>
    <s v="Educación"/>
    <x v="13"/>
    <d v="2017-07-01T00:00:00"/>
    <d v="2025-12-31T00:00:00"/>
    <n v="50"/>
    <n v="100"/>
    <n v="0"/>
    <n v="0"/>
    <n v="0"/>
  </r>
  <r>
    <n v="3866"/>
    <s v="Política Nacional de Desarrollo Productivo"/>
    <x v="8"/>
    <s v="1.19"/>
    <s v="Definir y socializar los lineamientos pertinentes para la oferta de formación y capacitación para el trabajo ofrecida por el Servicio Nacional de Aprendizaje y por otras estrategias o mecanismos de su competencia, con el fin de que la formación ofrecida adopte las estrategias que surjan del Sistema Nacional de Educación Terciaria y el Marco Nacional de Cualificaciones (Línea de acción 3)."/>
    <x v="1"/>
    <s v="Ministerio de Trabajo"/>
    <x v="28"/>
    <s v="Trabajo"/>
    <x v="12"/>
    <d v="2017-06-01T00:00:00"/>
    <d v="2018-12-31T00:00:00"/>
    <n v="100"/>
    <n v="100"/>
    <n v="100"/>
    <n v="1"/>
    <n v="1"/>
  </r>
  <r>
    <n v="3866"/>
    <s v="Política Nacional de Desarrollo Productivo"/>
    <x v="8"/>
    <s v="1.24"/>
    <s v="Elaborar la metodología de identificación de brechas de capital humano (Línea de acción 3)."/>
    <x v="1"/>
    <s v="Ministerio de Trabajo"/>
    <x v="28"/>
    <s v="Trabajo"/>
    <x v="12"/>
    <d v="2016-08-08T00:00:00"/>
    <d v="2016-12-31T00:00:00"/>
    <n v="100"/>
    <n v="100"/>
    <n v="100"/>
    <n v="1"/>
    <n v="1"/>
  </r>
  <r>
    <n v="3866"/>
    <s v="Política Nacional de Desarrollo Productivo"/>
    <x v="8"/>
    <s v="1.27"/>
    <s v="Garantizar, a través de la Mesa Sectorial correspondiente, la normalización de las competencias laborales que no se encuentran normalizadas y que requieren serlo, según sea identificado en los planes de acción de las comisiones regionales de competitividad (Línea de acción 3)."/>
    <x v="1"/>
    <s v="Servicio Nacional de Aprendizaje"/>
    <x v="25"/>
    <s v="Trabajo"/>
    <x v="12"/>
    <d v="2017-06-01T00:00:00"/>
    <d v="2025-12-31T00:00:00"/>
    <n v="75"/>
    <n v="100"/>
    <n v="72"/>
    <n v="0.96"/>
    <n v="0.72"/>
  </r>
  <r>
    <n v="3866"/>
    <s v="Política Nacional de Desarrollo Productivo"/>
    <x v="8"/>
    <s v="1.67"/>
    <s v="Habilitar un sistema de información sobre acuerdos y relaciones comerciales, y estadísticas de comercio exterior de bienes, de servicios y de inversión extranjera, que sirva de consulta para usuarios particulares y funcionarios del ministerio (Línea de acción 14)."/>
    <x v="2"/>
    <s v="Ministerio de Comercio, Industria y Turismo"/>
    <x v="23"/>
    <s v="Comercio, Industria y Turismo"/>
    <x v="11"/>
    <d v="2017-01-01T00:00:00"/>
    <d v="2019-12-31T00:00:00"/>
    <n v="100"/>
    <n v="100"/>
    <n v="100"/>
    <n v="1"/>
    <n v="1"/>
  </r>
  <r>
    <n v="3866"/>
    <s v="Política Nacional de Desarrollo Productivo"/>
    <x v="8"/>
    <s v="1.20"/>
    <s v="Implementar una estrategia que promueva la gestión por competencias del recurso humano por parte de los empleadores, en el marco de la formación para el trabajo y en concordancia con el Sistema Nacional de Educación Terciaria (Línea de acción 3)."/>
    <x v="1"/>
    <s v="Ministerio de Trabajo"/>
    <x v="28"/>
    <s v="Trabajo"/>
    <x v="12"/>
    <d v="2018-01-01T00:00:00"/>
    <d v="2025-12-31T00:00:00"/>
    <n v="50"/>
    <n v="100"/>
    <n v="45"/>
    <n v="0.9"/>
    <n v="0.45"/>
  </r>
  <r>
    <n v="3866"/>
    <s v="Política Nacional de Desarrollo Productivo"/>
    <x v="8"/>
    <s v="1.64"/>
    <s v="Elegir anualmente hasta tres medidas no arancelarias vigentes o en preparación identificadas como críticas por sus eventuales efectos negativos sobre el comercio internacional, y desarrollar en cada caso un análisis de impacto normativo para la identificación de la mejor alternativa que permita la consecución del objetivo de política perseguido por cada medida no arancelaria (Línea de acción 12)."/>
    <x v="0"/>
    <s v="Departamento Nacional de Planeación"/>
    <x v="17"/>
    <s v="Planeación"/>
    <x v="9"/>
    <d v="2017-01-01T00:00:00"/>
    <d v="2019-12-31T00:00:00"/>
    <n v="3"/>
    <n v="3"/>
    <n v="3"/>
    <n v="1"/>
    <n v="1"/>
  </r>
  <r>
    <n v="3866"/>
    <s v="Política Nacional de Desarrollo Productivo"/>
    <x v="8"/>
    <s v="1.66"/>
    <s v="Gestionar acuerdos entre la Policía Nacional de Colombia y las entidades de control de comercio exterior, como Migración Colombia, DIAN, Aerocivil, Ministerio de Transporte, entre otras, para que dichas entidades proporcionen información relacionada con antecedentes de los usuarios de comercio exterior, que le permita a la Dirección de Antinarcóticos mejorar su gestión de riesgos (Línea de acción 13)."/>
    <x v="2"/>
    <s v="Ministerio de Comercio, Industria y Turismo"/>
    <x v="23"/>
    <s v="Comercio, Industria y Turismo"/>
    <x v="11"/>
    <d v="2017-01-01T00:00:00"/>
    <d v="2018-12-31T00:00:00"/>
    <n v="5"/>
    <n v="5"/>
    <n v="5"/>
    <n v="1"/>
    <n v="1"/>
  </r>
  <r>
    <n v="3866"/>
    <s v="Política Nacional de Desarrollo Productivo"/>
    <x v="8"/>
    <s v="1.68"/>
    <s v="Capacitar diferentes actores privados interesados en acceder a información sobre las operaciones de comercio exterior, sistema nacional de propiedad intelectual y sistemas de contratación pública en mercados con los que se tiene acuerdo comercial vigente (Línea de acción 14)."/>
    <x v="2"/>
    <s v="Ministerio de Comercio, Industria y Turismo"/>
    <x v="23"/>
    <s v="Comercio, Industria y Turismo"/>
    <x v="11"/>
    <d v="2016-10-01T00:00:00"/>
    <d v="2018-12-31T00:00:00"/>
    <n v="51"/>
    <n v="51"/>
    <n v="101"/>
    <n v="1"/>
    <n v="1"/>
  </r>
  <r>
    <n v="3866"/>
    <s v="Política Nacional de Desarrollo Productivo"/>
    <x v="8"/>
    <s v="1.56"/>
    <s v="Crear y ejecutar un Programa de Adopción de Normas Técnicas (Línea de acción 9)."/>
    <x v="2"/>
    <s v="Ministerio de Comercio, Industria y Turismo"/>
    <x v="23"/>
    <s v="Comercio, Industria y Turismo"/>
    <x v="11"/>
    <d v="2017-07-01T00:00:00"/>
    <d v="2022-12-31T00:00:00"/>
    <n v="60"/>
    <n v="100"/>
    <n v="40"/>
    <n v="0.66666666666666663"/>
    <n v="0.4"/>
  </r>
  <r>
    <n v="3866"/>
    <s v="Política Nacional de Desarrollo Productivo"/>
    <x v="8"/>
    <s v="1.37"/>
    <s v="Desarrollar un portafolio de financiación dirigido a promover la innovación (Línea de acción 4)."/>
    <x v="2"/>
    <s v="Banco de Comercio Exterior S.A"/>
    <x v="27"/>
    <s v="Comercio, Industria y Turismo"/>
    <x v="11"/>
    <d v="2016-08-08T00:00:00"/>
    <d v="2025-12-31T00:00:00"/>
    <n v="100"/>
    <n v="100"/>
    <n v="100"/>
    <n v="1"/>
    <n v="1"/>
  </r>
  <r>
    <n v="3866"/>
    <s v="Política Nacional de Desarrollo Productivo"/>
    <x v="8"/>
    <s v="1.55"/>
    <s v="Efectuar el levantamiento de datos de exigencias técnicas por mercado (normas técnicas, requisitos de calidad voluntarios y reglamentos técnicos) y productos para ser publicados y difundidos a través de una plataforma web del sector (Línea de acción 9)."/>
    <x v="1"/>
    <s v="Procolombia"/>
    <x v="29"/>
    <s v="Comercio, Industria y Turismo"/>
    <x v="11"/>
    <d v="2017-01-01T00:00:00"/>
    <d v="2019-06-30T00:00:00"/>
    <n v="100"/>
    <n v="100"/>
    <n v="100"/>
    <n v="1"/>
    <n v="1"/>
  </r>
  <r>
    <n v="3866"/>
    <s v="Política Nacional de Desarrollo Productivo"/>
    <x v="8"/>
    <s v="1.38"/>
    <s v="Elaborar una propuesta técnica al Consejo de Beneficios Tributarios que permita ampliar el alcance de las tipologías y mecanismos orientados a promover el emprendimiento, el desarrollo tecnológico y la innovación (Línea de acción 4)."/>
    <x v="2"/>
    <s v="Ministerio de Comercio, Industria y Turismo"/>
    <x v="23"/>
    <s v="Comercio, Industria y Turismo"/>
    <x v="11"/>
    <d v="2018-01-01T00:00:00"/>
    <d v="2019-06-30T00:00:00"/>
    <n v="100"/>
    <n v="100"/>
    <n v="100"/>
    <n v="1"/>
    <n v="1"/>
  </r>
  <r>
    <n v="3866"/>
    <s v="Política Nacional de Desarrollo Productivo"/>
    <x v="8"/>
    <s v="1.40"/>
    <s v="Modificar el decreto reglamentario y demás normas del Fondo de Inversiones de Capital de Riesgo que administra el Fondo para el Financiamiento del Sector Agropecuario (Finagro), con el fin de ampliar el tipo de inversiones que dicho fondo puede apalancar, facilitar la entrada de inversionistas privados, permitir su participación en fondos de capital privado, y establecer los mecanismos de salida de la participación que tiene el Gobierno en las inversiones realizadas por el fondo (Línea de acción 4)."/>
    <x v="0"/>
    <s v="Ministerio de Agricultura y Desarrollo Rural"/>
    <x v="11"/>
    <s v="Agropecuario, Pesquero y Desarrollo Rural"/>
    <x v="7"/>
    <d v="2016-08-08T00:00:00"/>
    <d v="2017-12-31T00:00:00"/>
    <n v="100"/>
    <n v="100"/>
    <n v="70"/>
    <n v="0.7"/>
    <n v="0.7"/>
  </r>
  <r>
    <n v="3866"/>
    <s v="Política Nacional de Desarrollo Productivo"/>
    <x v="8"/>
    <s v="1.33"/>
    <s v="Realizar un análisis de impacto normativo para superar las barreras para la creación de nuevos instrumentos de financiamiento en etapa temprana como crowd-funding y corporate venturing (Línea de acción 4)."/>
    <x v="0"/>
    <s v="Departamento Nacional de Planeación"/>
    <x v="17"/>
    <s v="Planeación"/>
    <x v="9"/>
    <d v="2016-08-08T00:00:00"/>
    <d v="2017-12-31T00:00:00"/>
    <n v="100"/>
    <n v="100"/>
    <n v="100"/>
    <n v="1"/>
    <n v="1"/>
  </r>
  <r>
    <n v="3866"/>
    <s v="Política Nacional de Desarrollo Productivo"/>
    <x v="8"/>
    <s v="3.3"/>
    <s v="Definir una agenda nacional de emprendimiento e innovación con visión de mediano y largo plazo, en conjunto con las regiones y el sector privado (Línea de acción 20)."/>
    <x v="2"/>
    <s v="Ministerio de Comercio, Industria y Turismo"/>
    <x v="23"/>
    <s v="Comercio, Industria y Turismo"/>
    <x v="11"/>
    <d v="2016-08-08T00:00:00"/>
    <d v="2017-08-31T00:00:00"/>
    <n v="100"/>
    <n v="100"/>
    <n v="100"/>
    <n v="1"/>
    <n v="1"/>
  </r>
  <r>
    <n v="3866"/>
    <s v="Política Nacional de Desarrollo Productivo"/>
    <x v="8"/>
    <s v="3.2"/>
    <s v="Presentar a las entidades y actores del Sistema Nacional de Competitividad, Ciencia, Tecnología e Innovación (SNCCTI) propuesta de configuración de los roles y responsabilidades de las entidades del Gobierno nacional en materia de transferencia de conocimiento y tecnología, innovación y emprendimiento (Línea de acción 20)."/>
    <x v="2"/>
    <s v="Departamento Administrativo de la Presidencia de la República"/>
    <x v="19"/>
    <s v="Presidencia de la República"/>
    <x v="10"/>
    <d v="2016-10-01T00:00:00"/>
    <d v="2017-07-31T00:00:00"/>
    <n v="100"/>
    <n v="100"/>
    <n v="100"/>
    <n v="1"/>
    <n v="1"/>
  </r>
  <r>
    <n v="3866"/>
    <s v="Política Nacional de Desarrollo Productivo"/>
    <x v="8"/>
    <s v="3.1"/>
    <s v="Reglamentar la coordinación requerida entre los Sistemas de Competitividad e Innovación y de Ciencia, Tecnología e Innovación (Línea de acción 20)."/>
    <x v="0"/>
    <s v="Departamento Administrativo de la Presidencia de la República"/>
    <x v="19"/>
    <s v="Presidencia de la República"/>
    <x v="10"/>
    <d v="2016-08-08T00:00:00"/>
    <d v="2017-12-31T00:00:00"/>
    <n v="100"/>
    <n v="100"/>
    <n v="100"/>
    <n v="1"/>
    <n v="1"/>
  </r>
  <r>
    <n v="3866"/>
    <s v="Política Nacional de Desarrollo Productivo"/>
    <x v="8"/>
    <s v="1.15"/>
    <s v="Consolidar la estrategia de promoción de una mentalidad y cultura favorables a la productividad, la innovación y el emprendimiento (Línea de acción 2)."/>
    <x v="2"/>
    <s v="Ministerio de Comercio, Industria y Turismo"/>
    <x v="23"/>
    <s v="Comercio, Industria y Turismo"/>
    <x v="11"/>
    <d v="2016-10-01T00:00:00"/>
    <d v="2025-12-31T00:00:00"/>
    <n v="50"/>
    <n v="100"/>
    <n v="100"/>
    <n v="1"/>
    <n v="1"/>
  </r>
  <r>
    <n v="3866"/>
    <s v="Política Nacional de Desarrollo Productivo"/>
    <x v="8"/>
    <s v="1.13"/>
    <s v="Formular un proyecto estandarizado para implementar programas regionales de innovación y emprendimiento (Línea de acción 2)."/>
    <x v="2"/>
    <s v="Ministerio de Comercio, Industria y Turismo"/>
    <x v="23"/>
    <s v="Comercio, Industria y Turismo"/>
    <x v="11"/>
    <d v="2016-10-01T00:00:00"/>
    <d v="2017-12-31T00:00:00"/>
    <n v="100"/>
    <n v="100"/>
    <n v="100"/>
    <n v="1"/>
    <n v="1"/>
  </r>
  <r>
    <n v="3866"/>
    <s v="Política Nacional de Desarrollo Productivo"/>
    <x v="8"/>
    <s v="1.12"/>
    <s v="Diseñar e implementar un programa para el fortalecimiento y desarrollo de capacidades en emprendimiento tales como mentorías y entrenamientos (Línea de acción 2)."/>
    <x v="2"/>
    <s v="Ministerio de Comercio, Industria y Turismo"/>
    <x v="23"/>
    <s v="Comercio, Industria y Turismo"/>
    <x v="11"/>
    <d v="2017-01-01T00:00:00"/>
    <d v="2025-12-31T00:00:00"/>
    <n v="2447"/>
    <n v="8620"/>
    <n v="1374"/>
    <n v="0.56150388230486314"/>
    <n v="0.1593967517401392"/>
  </r>
  <r>
    <n v="3866"/>
    <s v="Política Nacional de Desarrollo Productivo"/>
    <x v="8"/>
    <s v="3.7"/>
    <s v="Implementar un Análisis de Gasto Público (AGP) en ciencia, tecnología e innovación (CTI) a nivel de eficiencia y eficacia (Línea de acción 21)."/>
    <x v="2"/>
    <s v="Departamento Nacional de Planeación"/>
    <x v="17"/>
    <s v="Planeación"/>
    <x v="9"/>
    <d v="2018-01-01T00:00:00"/>
    <d v="2018-07-31T00:00:00"/>
    <n v="100"/>
    <n v="100"/>
    <n v="100"/>
    <n v="1"/>
    <n v="1"/>
  </r>
  <r>
    <n v="3866"/>
    <s v="Política Nacional de Desarrollo Productivo"/>
    <x v="8"/>
    <s v="3.6"/>
    <s v="Implementar un Análisis de Gasto Público (AGP) en ciencia, tecnología e innovación (CTI)a nivel de funcionalidad y gobernanza (Línea de acción 21)."/>
    <x v="0"/>
    <s v="Departamento Nacional de Planeación"/>
    <x v="17"/>
    <s v="Planeación"/>
    <x v="9"/>
    <d v="2017-01-01T00:00:00"/>
    <d v="2025-07-31T00:00:00"/>
    <n v="40"/>
    <n v="100"/>
    <n v="55"/>
    <n v="1"/>
    <n v="0.55000000000000004"/>
  </r>
  <r>
    <n v="3866"/>
    <s v="Política Nacional de Desarrollo Productivo"/>
    <x v="8"/>
    <s v="3.8"/>
    <s v="Incorporar en el proceso de revisión presupuestal el último Plan de Transferencia e Implementación de Recomendaciones (PTIR) disponible (Línea de acción 21)."/>
    <x v="2"/>
    <s v="Departamento Nacional de Planeación"/>
    <x v="17"/>
    <s v="Planeación"/>
    <x v="9"/>
    <d v="2016-10-01T00:00:00"/>
    <d v="2017-12-31T00:00:00"/>
    <n v="100"/>
    <n v="100"/>
    <n v="100"/>
    <n v="1"/>
    <n v="1"/>
  </r>
  <r>
    <n v="3866"/>
    <s v="Política Nacional de Desarrollo Productivo"/>
    <x v="8"/>
    <s v="3.9"/>
    <s v="Orientar los Planes y acuerdos estratégicos departamentales de ciencia, tecnología e innovación (PAED de CTI) hacia el cumplimiento de los objetivos y las estrategias de la política vigente de ciencia, tecnología e innovación (CTI) [Línea de acción 21]."/>
    <x v="1"/>
    <s v="Departamento Nacional de Planeación"/>
    <x v="17"/>
    <s v="Planeación"/>
    <x v="9"/>
    <d v="2016-10-01T00:00:00"/>
    <d v="2018-12-31T00:00:00"/>
    <n v="100"/>
    <n v="100"/>
    <n v="100"/>
    <n v="1"/>
    <n v="1"/>
  </r>
  <r>
    <n v="3866"/>
    <s v="Política Nacional de Desarrollo Productivo"/>
    <x v="8"/>
    <s v="1.25"/>
    <s v="Aplicar la metodología a través de la Red de observatorios regionales de mercado de trabajo (RED ORMET), con el apoyo de las comisiones regionales de competitividad, para la identificación de brechas de capital humano que afectan a las apuestas productivas priorizadas en el marco de esta política de desarrollo productivo (Línea de acción 3)."/>
    <x v="1"/>
    <s v="Ministerio de Trabajo"/>
    <x v="28"/>
    <s v="Trabajo"/>
    <x v="12"/>
    <d v="2017-06-01T00:00:00"/>
    <d v="2021-06-01T00:00:00"/>
    <n v="7"/>
    <n v="10"/>
    <n v="25"/>
    <n v="1"/>
    <n v="1"/>
  </r>
  <r>
    <n v="3866"/>
    <s v="Política Nacional de Desarrollo Productivo"/>
    <x v="8"/>
    <s v="1.43"/>
    <s v="Desarrollar un sistema de información en línea para el programa de servicios de emparejamiento, que contenga tanto el registro de productores nacionales de bienes, como el registro de empresas compradoras y sus necesidades de insumos y bienes intermedios. Esta acción se desarrollará con el apoyo del Ministerio de Agricultura y Desarrollo Rural y bajo la coordinación de la Alta Consejería Presidencial para el Sector Privado y Competitividad (Línea de acción 6)."/>
    <x v="2"/>
    <s v="Ministerio de Comercio, Industria y Turismo"/>
    <x v="23"/>
    <s v="Comercio, Industria y Turismo"/>
    <x v="11"/>
    <d v="2016-08-08T00:00:00"/>
    <d v="2025-12-31T00:00:00"/>
    <n v="75"/>
    <n v="100"/>
    <n v="100"/>
    <n v="1"/>
    <n v="1"/>
  </r>
  <r>
    <n v="3866"/>
    <s v="Política Nacional de Desarrollo Productivo"/>
    <x v="8"/>
    <s v="1.44"/>
    <s v="Robustecer la plataforma web Agronet con información de registro de proveedores agropecuarios locales (y su oferta de bienes y servicios caracterizada) y compradores nacionales e internacionales (y sus necesidades caracterizadas) y garantizar su interoperabilidad con el sistema de información en línea del programa de servicios de emparejamiento. Este sistema de información lo desarrollará en conjunto con el Ministerio de Comercio, Industria y Turismo y bajo la coordinación de la Alta Consejería Presidencial para el Sector Privado y Competitividad (Línea de acción 6)."/>
    <x v="0"/>
    <s v="Ministerio de Agricultura y Desarrollo Rural"/>
    <x v="11"/>
    <s v="Agropecuario, Pesquero y Desarrollo Rural"/>
    <x v="7"/>
    <d v="2016-08-08T00:00:00"/>
    <d v="2025-12-31T00:00:00"/>
    <n v="79"/>
    <n v="100"/>
    <n v="80"/>
    <n v="1"/>
    <n v="0.8"/>
  </r>
  <r>
    <n v="3866"/>
    <s v="Política Nacional de Desarrollo Productivo"/>
    <x v="8"/>
    <s v="1.45"/>
    <s v="Realizar eventos de emparejamiento para el sector industria, como ruedas de negocios inversas, citas empresariales o talleres, en el marco del programa de servicios de emparejamiento (Línea de acción 6)."/>
    <x v="2"/>
    <s v="Procolombia"/>
    <x v="29"/>
    <s v="Comercio, Industria y Turismo"/>
    <x v="11"/>
    <d v="2017-01-01T00:00:00"/>
    <d v="2022-01-01T00:00:00"/>
    <n v="7"/>
    <n v="11"/>
    <n v="123"/>
    <n v="1"/>
    <n v="1"/>
  </r>
  <r>
    <n v="3866"/>
    <s v="Política Nacional de Desarrollo Productivo"/>
    <x v="8"/>
    <s v="1.26"/>
    <s v="Ofertar programas de formación profesional para dar respuesta a lo formulado en los planes de acción para el cierre de brechas de capital humano elaborados por las comisiones regionales de competitividad (Línea de acción 3)."/>
    <x v="1"/>
    <s v="Servicio Nacional de Aprendizaje"/>
    <x v="25"/>
    <s v="Trabajo"/>
    <x v="12"/>
    <d v="2017-06-01T00:00:00"/>
    <d v="2025-12-31T00:00:00"/>
    <n v="60"/>
    <n v="132"/>
    <n v="44"/>
    <n v="0.73333333333333328"/>
    <n v="0.33333333333333331"/>
  </r>
  <r>
    <n v="3866"/>
    <s v="Política Nacional de Desarrollo Productivo"/>
    <x v="8"/>
    <s v="1.28"/>
    <s v="Articular los proyectos de regionalización de educación superior a nivel departamental o regional con la estrategia de priorización de la política de desarrollo productivo, de manera que dichos proyectos den respuesta a las necesidades de educación superior identificadas para las apuestas productivas priorizadas (Línea de acción 3)."/>
    <x v="1"/>
    <s v="Ministerio de Educación Nacional"/>
    <x v="26"/>
    <s v="Educación"/>
    <x v="13"/>
    <d v="2018-01-01T00:00:00"/>
    <d v="2025-12-31T00:00:00"/>
    <n v="14"/>
    <n v="32"/>
    <n v="0"/>
    <n v="0"/>
    <n v="0"/>
  </r>
  <r>
    <n v="3866"/>
    <s v="Política Nacional de Desarrollo Productivo"/>
    <x v="8"/>
    <s v="1.6"/>
    <s v="Otorgar apoyo financiero a los prestadores de servicios especializados para la transferencia de conocimiento y tecnología en función del desempeño de las unidades productoras apoyadas por estas."/>
    <x v="1"/>
    <s v="Ministerio de Comercio, Industria y Turismo"/>
    <x v="23"/>
    <s v="Comercio, Industria y Turismo"/>
    <x v="11"/>
    <d v="2018-01-01T00:00:00"/>
    <d v="2025-12-31T00:00:00"/>
    <n v="700"/>
    <n v="3910"/>
    <n v="176"/>
    <n v="0.25142857142857145"/>
    <n v="4.5012787723785169E-2"/>
  </r>
  <r>
    <n v="3866"/>
    <s v="Política Nacional de Desarrollo Productivo"/>
    <x v="8"/>
    <s v="1.16"/>
    <s v="Diseñar las cualificaciones que sean demandadas por aquellos sectores productivos priorizados en el marco de esta PDP, y que sean de la competencia del sector educación del Gobierno nacional (Línea de acción 3) [Ministerio de Educación Nacional]."/>
    <x v="1"/>
    <s v="Ministerio de Educación Nacional"/>
    <x v="26"/>
    <s v="Educación"/>
    <x v="13"/>
    <d v="2017-06-01T00:00:00"/>
    <d v="2025-12-31T00:00:00"/>
    <n v="4"/>
    <n v="9"/>
    <n v="3"/>
    <n v="0.75"/>
    <n v="0.33333333333333331"/>
  </r>
  <r>
    <n v="3866"/>
    <s v="Política Nacional de Desarrollo Productivo"/>
    <x v="8"/>
    <s v="1.17"/>
    <s v="Diseñar las cualificaciones que sean demandadas por aquellos sectores productivos priorizados en el marco de esta PDP, y que sean de la competencia del sector trabajo del Gobierno nacional [Ministerio del Trabajo y Servicio Nacional de Aprendizaje] (Línea de acción 3)."/>
    <x v="1"/>
    <s v="Ministerio de Trabajo"/>
    <x v="28"/>
    <s v="Trabajo"/>
    <x v="12"/>
    <d v="2017-06-01T00:00:00"/>
    <d v="2025-12-31T00:00:00"/>
    <n v="4"/>
    <n v="9"/>
    <n v="5"/>
    <n v="1"/>
    <n v="0.55555555555555558"/>
  </r>
  <r>
    <n v="3866"/>
    <s v="Política Nacional de Desarrollo Productivo"/>
    <x v="8"/>
    <s v="1.46"/>
    <s v="Realizar eventos de emparejamiento para el sector agropecuario, como ruedas de negocios inversas, citas empresariales o talleres, en el marco del programa de servicios de emparejamiento (Línea de acción 6)."/>
    <x v="2"/>
    <s v="Ministerio de Agricultura y Desarrollo Rural"/>
    <x v="11"/>
    <s v="Agropecuario, Pesquero y Desarrollo Rural"/>
    <x v="7"/>
    <d v="2017-01-01T00:00:00"/>
    <d v="2025-12-31T00:00:00"/>
    <n v="4"/>
    <n v="9"/>
    <n v="12"/>
    <n v="1"/>
    <n v="1"/>
  </r>
  <r>
    <n v="3866"/>
    <s v="Política Nacional de Desarrollo Productivo"/>
    <x v="8"/>
    <s v="1.31"/>
    <s v="Estructurar un fondo de fondos, en seguimiento de lo establecido en el Artículo 14 de la Ley 1753 de 2015 (Línea de acción 4)."/>
    <x v="2"/>
    <s v="Ministerio de Comercio, Industria y Turismo"/>
    <x v="23"/>
    <s v="Comercio, Industria y Turismo"/>
    <x v="11"/>
    <d v="2016-08-08T00:00:00"/>
    <d v="2018-12-31T00:00:00"/>
    <n v="100"/>
    <n v="100"/>
    <n v="100"/>
    <n v="1"/>
    <n v="1"/>
  </r>
  <r>
    <n v="3866"/>
    <s v="Política Nacional de Desarrollo Productivo"/>
    <x v="8"/>
    <s v="1.39"/>
    <s v="Garantizar la continuidad del Fondo de Microfinanzas Rurales mediante la asignación de recursos establecidos en el Decreto 2370 de 2015, permitiendo la prestación de servicios de apoyo financiero (incremento en la cartera), asistencia técnica, fortalecimiento institucional de intermediarios, y apoyo al desarrollo sectorial de las microfinanzas rurales (Línea de acción 4)."/>
    <x v="1"/>
    <s v="Ministerio de Agricultura y Desarrollo Rural"/>
    <x v="11"/>
    <s v="Agropecuario, Pesquero y Desarrollo Rural"/>
    <x v="7"/>
    <d v="2016-08-08T00:00:00"/>
    <d v="2019-12-31T00:00:00"/>
    <n v="100"/>
    <n v="100"/>
    <n v="100"/>
    <n v="1"/>
    <n v="1"/>
  </r>
  <r>
    <n v="3866"/>
    <s v="Política Nacional de Desarrollo Productivo"/>
    <x v="8"/>
    <s v="1.35"/>
    <s v="Implementar el plan de modernización del Fondo Emprender, respondiendo a metodologías y modelos actuales para apoyar el emprendimiento (Línea de acción 4)."/>
    <x v="2"/>
    <s v="Servicio Nacional de Aprendizaje"/>
    <x v="25"/>
    <s v="Trabajo"/>
    <x v="12"/>
    <d v="2016-10-01T00:00:00"/>
    <d v="2017-06-30T00:00:00"/>
    <n v="100"/>
    <n v="100"/>
    <n v="100"/>
    <n v="1"/>
    <n v="1"/>
  </r>
  <r>
    <n v="3866"/>
    <s v="Política Nacional de Desarrollo Productivo"/>
    <x v="8"/>
    <s v="1.58"/>
    <s v="Implementar un programa de cofinanciación para fomentar el uso de procesos de evaluación de la conformidad para que los productos nacionales cumplan con los requisitos de mercado destino (Línea de acción 9)."/>
    <x v="2"/>
    <s v="Ministerio de Comercio, Industria y Turismo"/>
    <x v="23"/>
    <s v="Comercio, Industria y Turismo"/>
    <x v="11"/>
    <d v="2017-02-01T00:00:00"/>
    <d v="2025-12-31T00:00:00"/>
    <n v="42"/>
    <n v="100"/>
    <n v="33"/>
    <n v="0.7857142857142857"/>
    <n v="0.33"/>
  </r>
  <r>
    <n v="3866"/>
    <s v="Política Nacional de Desarrollo Productivo"/>
    <x v="8"/>
    <s v="1.52"/>
    <s v="Implementar un programa para identificar y suplir las principales necesidades de ensayos y mediciones, con el fin de desarrollar la oferta de infraestructura y las capacidades técnicas que requiere el país (Línea de acción 8)."/>
    <x v="2"/>
    <s v="Instituto Nacional de Metrología"/>
    <x v="30"/>
    <s v="Comercio, Industria y Turismo"/>
    <x v="11"/>
    <d v="2017-02-01T00:00:00"/>
    <d v="2025-12-31T00:00:00"/>
    <n v="60"/>
    <n v="100"/>
    <n v="54"/>
    <n v="0.9"/>
    <n v="0.54"/>
  </r>
  <r>
    <n v="3866"/>
    <s v="Política Nacional de Desarrollo Productivo"/>
    <x v="8"/>
    <s v="1.30"/>
    <s v="Realizar inversiones directas en fondos de capital privado, capital emprendedor y capital semilla a través de Bancóldex (Línea de acción 4)."/>
    <x v="1"/>
    <s v="Ministerio de Comercio, Industria y Turismo"/>
    <x v="23"/>
    <s v="Comercio, Industria y Turismo"/>
    <x v="11"/>
    <d v="2016-08-08T00:00:00"/>
    <d v="2018-12-31T00:00:00"/>
    <n v="153645"/>
    <n v="153645"/>
    <n v="183777"/>
    <n v="1"/>
    <n v="1"/>
  </r>
  <r>
    <n v="3866"/>
    <s v="Política Nacional de Desarrollo Productivo"/>
    <x v="8"/>
    <s v="1.54"/>
    <s v="Ofertar programas de formación profesional en metrología, que incluya el desarrollo y mantenimiento de competencias para evaluación de la conformidad (Línea de acción 8)."/>
    <x v="1"/>
    <s v="Servicio Nacional de Aprendizaje"/>
    <x v="25"/>
    <s v="Trabajo"/>
    <x v="12"/>
    <d v="2017-01-01T00:00:00"/>
    <d v="2025-12-31T00:00:00"/>
    <n v="8"/>
    <n v="17"/>
    <n v="4"/>
    <n v="0.5"/>
    <n v="0.23529411764705882"/>
  </r>
  <r>
    <n v="3866"/>
    <s v="Política Nacional de Desarrollo Productivo"/>
    <x v="8"/>
    <s v="1.32"/>
    <s v="Implementar instrumentos (como convocatorias, convenios, entre otros) que promuevan la creación de fondos de capital privado y de riesgo, así como otros instrumentos de financiación en etapa temprana (Línea de acción 4)."/>
    <x v="1"/>
    <s v="Ministerio de Comercio, Industria y Turismo"/>
    <x v="23"/>
    <s v="Comercio, Industria y Turismo"/>
    <x v="11"/>
    <d v="2016-08-08T00:00:00"/>
    <d v="2025-12-31T00:00:00"/>
    <n v="55680"/>
    <n v="209989"/>
    <n v="179350"/>
    <n v="1"/>
    <n v="0.85409235721871146"/>
  </r>
  <r>
    <n v="3866"/>
    <s v="Política Nacional de Desarrollo Productivo"/>
    <x v="8"/>
    <s v="1.8"/>
    <s v="Definir un modelo en materia de cofinanciación de iniciativas de desarrollo tecnológico e innovación , con roles específicos para diferentes entidades (Línea de acción 2)."/>
    <x v="2"/>
    <s v="Ministerio de Comercio, Industria y Turismo"/>
    <x v="23"/>
    <s v="Comercio, Industria y Turismo"/>
    <x v="11"/>
    <d v="2017-01-01T00:00:00"/>
    <d v="2017-12-31T00:00:00"/>
    <n v="100"/>
    <n v="100"/>
    <n v="100"/>
    <n v="1"/>
    <n v="1"/>
  </r>
  <r>
    <n v="3866"/>
    <s v="Política Nacional de Desarrollo Productivo"/>
    <x v="8"/>
    <s v="1.10"/>
    <s v="Desarrollar programas para la consolidación de la innovación a nivel empresarial (Línea de acción 2)."/>
    <x v="2"/>
    <s v="Ministerio de Comercio, Industria y Turismo"/>
    <x v="23"/>
    <s v="Comercio, Industria y Turismo"/>
    <x v="11"/>
    <d v="2016-10-01T00:00:00"/>
    <d v="2025-12-31T00:00:00"/>
    <n v="918"/>
    <n v="2218"/>
    <n v="1288"/>
    <n v="1"/>
    <n v="0.58070333633904414"/>
  </r>
  <r>
    <n v="3866"/>
    <s v="Política Nacional de Desarrollo Productivo"/>
    <x v="8"/>
    <s v="1.9"/>
    <s v="Incluir en el modelo de cofinanciación el mecanismo de bonos de innovación (Línea de acción 2)."/>
    <x v="2"/>
    <s v="Ministerio de Comercio, Industria y Turismo"/>
    <x v="23"/>
    <s v="Comercio, Industria y Turismo"/>
    <x v="11"/>
    <d v="2017-01-01T00:00:00"/>
    <d v="2025-12-31T00:00:00"/>
    <n v="1195"/>
    <n v="3127"/>
    <n v="673"/>
    <n v="0.56317991631799158"/>
    <n v="0.21522225775503678"/>
  </r>
  <r>
    <n v="3866"/>
    <s v="Política Nacional de Desarrollo Productivo"/>
    <x v="8"/>
    <s v="1.14"/>
    <s v="Expandir el programa de Centros de Desarrollo Empresarial bajo la adaptación del modelo Small Business Development Centers (SBDC) [Línea de acción 2]."/>
    <x v="2"/>
    <s v="Ministerio de Comercio, Industria y Turismo"/>
    <x v="23"/>
    <s v="Comercio, Industria y Turismo"/>
    <x v="11"/>
    <d v="2016-08-08T00:00:00"/>
    <d v="2025-12-31T00:00:00"/>
    <n v="40"/>
    <n v="50"/>
    <n v="18"/>
    <n v="0.45"/>
    <n v="0.36"/>
  </r>
  <r>
    <n v="3866"/>
    <s v="Política Nacional de Desarrollo Productivo"/>
    <x v="8"/>
    <s v="1.11"/>
    <s v="Apoyar financieramente a las instituciones encargadas de la incubación y aceleración de empresas en función del éxito de los proyectos que estas ejecuten (Línea de acción 2)."/>
    <x v="2"/>
    <s v="Ministerio de Comercio, Industria y Turismo"/>
    <x v="23"/>
    <s v="Comercio, Industria y Turismo"/>
    <x v="11"/>
    <d v="2018-01-01T00:00:00"/>
    <d v="2025-12-31T00:00:00"/>
    <n v="1610"/>
    <n v="6240"/>
    <n v="25"/>
    <n v="1.5527950310559006E-2"/>
    <n v="4.0064102564102561E-3"/>
  </r>
  <r>
    <n v="3866"/>
    <s v="Política Nacional de Desarrollo Productivo"/>
    <x v="8"/>
    <s v="2.5"/>
    <s v="Ampliar el alcance del Atlas de Complejidad Económica para Colombia (Datlas), para aumentar su capacidad de generar propuestas de priorización que tengan en cuenta características adicionales de los diferentes municipios, como el estado de bienes públicos y las oportunidades en los sectores de servicios (Línea de acción 17)."/>
    <x v="1"/>
    <s v="Banco de Comercio Exterior S.A"/>
    <x v="27"/>
    <s v="Comercio, Industria y Turismo"/>
    <x v="11"/>
    <d v="2016-08-08T00:00:00"/>
    <d v="2017-12-31T00:00:00"/>
    <n v="100"/>
    <n v="100"/>
    <n v="100"/>
    <n v="1"/>
    <n v="1"/>
  </r>
  <r>
    <n v="3866"/>
    <s v="Política Nacional de Desarrollo Productivo"/>
    <x v="8"/>
    <s v="1.63"/>
    <s v="Evaluar programa piloto de transferencia de conocimiento y tecnología relevantes para iniciar la actividad exportadora (Línea de acción 11)."/>
    <x v="1"/>
    <s v="Ministerio de Comercio, Industria y Turismo"/>
    <x v="23"/>
    <s v="Comercio, Industria y Turismo"/>
    <x v="11"/>
    <d v="2017-07-01T00:00:00"/>
    <d v="2019-12-31T00:00:00"/>
    <n v="100"/>
    <n v="100"/>
    <n v="80"/>
    <n v="0.8"/>
    <n v="0.8"/>
  </r>
  <r>
    <n v="3866"/>
    <s v="Política Nacional de Desarrollo Productivo"/>
    <x v="8"/>
    <s v="1.62"/>
    <s v="Implementar un programa piloto de transferencia de conocimiento y tecnología relevantes para iniciar la actividad exportadora (Línea de acción 11)."/>
    <x v="1"/>
    <s v="Ministerio de Comercio, Industria y Turismo"/>
    <x v="23"/>
    <s v="Comercio, Industria y Turismo"/>
    <x v="11"/>
    <d v="2017-01-01T00:00:00"/>
    <d v="2018-12-31T00:00:00"/>
    <n v="100"/>
    <n v="100"/>
    <n v="100"/>
    <n v="1"/>
    <n v="1"/>
  </r>
  <r>
    <n v="3866"/>
    <s v="Política Nacional de Desarrollo Productivo"/>
    <x v="8"/>
    <s v="1.5"/>
    <s v="Implementar un sistema para el Descubrimiento y Aprovechamiento de Tecnologías Aplicables (DATA) que permita la conexión entre la oferta y demanda de soluciones tecnológicas y su implementación en el sector privado (Línea de acción 1)."/>
    <x v="0"/>
    <s v="Ministerio de Comercio, Industria y Turismo"/>
    <x v="23"/>
    <s v="Comercio, Industria y Turismo"/>
    <x v="11"/>
    <d v="2017-01-01T00:00:00"/>
    <d v="2025-12-31T00:00:00"/>
    <n v="100"/>
    <n v="100"/>
    <n v="100"/>
    <n v="1"/>
    <n v="1"/>
  </r>
  <r>
    <n v="3866"/>
    <s v="Política Nacional de Desarrollo Productivo"/>
    <x v="8"/>
    <s v="1.3"/>
    <s v="Diseñar e implementar un nuevo modelo de asistencia técnica agropecuaria con acompañamiento integral (Línea de acción 1)."/>
    <x v="1"/>
    <s v="Ministerio de Agricultura y Desarrollo Rural"/>
    <x v="11"/>
    <s v="Agropecuario, Pesquero y Desarrollo Rural"/>
    <x v="7"/>
    <d v="2016-10-01T00:00:00"/>
    <d v="2025-12-31T00:00:00"/>
    <n v="1606102"/>
    <n v="4157669"/>
    <n v="0"/>
    <n v="0"/>
    <n v="0"/>
  </r>
  <r>
    <n v="3866"/>
    <s v="Política Nacional de Desarrollo Productivo"/>
    <x v="8"/>
    <s v="1.48"/>
    <s v="Brindar asistencia técnica a unidades productoras del sector agropecuario con potencial de proveeduría para identificar brechas frente a la necesidad del comprador nacional y/o internacional (Línea de acción 6)."/>
    <x v="0"/>
    <s v="Ministerio de Agricultura y Desarrollo Rural"/>
    <x v="11"/>
    <s v="Agropecuario, Pesquero y Desarrollo Rural"/>
    <x v="7"/>
    <d v="2017-01-01T00:00:00"/>
    <d v="2020-12-31T00:00:00"/>
    <n v="60"/>
    <n v="60"/>
    <n v="0"/>
    <n v="0"/>
    <n v="0"/>
  </r>
  <r>
    <n v="3866"/>
    <s v="Política Nacional de Desarrollo Productivo"/>
    <x v="8"/>
    <s v="1.1"/>
    <s v="Implementar el programa nacional de escalamiento de la productividad de las empresas, teniendo en cuenta los resultados de la evaluación del programa piloto de extensión tecnológica (Línea de acción 1)."/>
    <x v="2"/>
    <s v="Ministerio de Comercio, Industria y Turismo"/>
    <x v="23"/>
    <s v="Comercio, Industria y Turismo"/>
    <x v="11"/>
    <d v="2016-10-01T00:00:00"/>
    <d v="2025-12-31T00:00:00"/>
    <n v="3224"/>
    <n v="8334"/>
    <n v="2607"/>
    <n v="0.80862282878411906"/>
    <n v="0.31281497480201587"/>
  </r>
  <r>
    <n v="3866"/>
    <s v="Política Nacional de Desarrollo Productivo"/>
    <x v="8"/>
    <s v="1.47"/>
    <s v="Brindar asistencia técnica a unidades productoras del sector industria con potencial de proveeduría para identificar brechas frente a la necesidad del comprador nacional y/o internacional (Línea de acción 6)."/>
    <x v="0"/>
    <s v="Ministerio de Comercio, Industria y Turismo"/>
    <x v="23"/>
    <s v="Comercio, Industria y Turismo"/>
    <x v="11"/>
    <d v="2017-01-01T00:00:00"/>
    <d v="2025-01-01T00:00:00"/>
    <n v="320"/>
    <n v="950"/>
    <n v="436"/>
    <n v="1"/>
    <n v="0.4589473684210526"/>
  </r>
  <r>
    <n v="3866"/>
    <s v="Política Nacional de Desarrollo Productivo"/>
    <x v="8"/>
    <s v="1.2"/>
    <s v="Implementar el programa nacional de escalamiento de la productividad de especialistas formados, teniendo en cuenta los resultados de la evaluación del programa piloto de extensión tecnológica (Línea de acción 1)."/>
    <x v="0"/>
    <s v="Servicio Nacional de Aprendizaje"/>
    <x v="25"/>
    <s v="Trabajo"/>
    <x v="12"/>
    <d v="2016-10-01T00:00:00"/>
    <d v="2025-12-31T00:00:00"/>
    <n v="350"/>
    <n v="950"/>
    <n v="306"/>
    <n v="0.87428571428571433"/>
    <n v="0.32210526315789473"/>
  </r>
  <r>
    <n v="3866"/>
    <s v="Política Nacional de Desarrollo Productivo"/>
    <x v="8"/>
    <s v="1.65"/>
    <s v="Ampliar la cobertura de la Ventanilla Única de Comercio Exterior (VUCE) y conectar su plataforma web con la del sistema aduanero nacional, con el fin de racionalizar los trámites y requisitos de las operaciones de comercio exterior (Línea de acción 13)."/>
    <x v="2"/>
    <s v="Ministerio de Comercio, Industria y Turismo"/>
    <x v="23"/>
    <s v="Comercio, Industria y Turismo"/>
    <x v="11"/>
    <d v="2016-08-08T00:00:00"/>
    <d v="2018-12-31T00:00:00"/>
    <n v="100"/>
    <n v="100"/>
    <n v="100"/>
    <n v="1"/>
    <n v="1"/>
  </r>
  <r>
    <n v="3866"/>
    <s v="Política Nacional de Desarrollo Productivo"/>
    <x v="8"/>
    <s v="2.3"/>
    <s v="Elaborar y hacer pública la metodología tipo de identificación de apuestas productivas (Línea de acción 16)."/>
    <x v="2"/>
    <s v="Ministerio de Comercio, Industria y Turismo"/>
    <x v="23"/>
    <s v="Comercio, Industria y Turismo"/>
    <x v="11"/>
    <d v="2016-08-08T00:00:00"/>
    <d v="2017-03-31T00:00:00"/>
    <n v="100"/>
    <n v="100"/>
    <n v="100"/>
    <n v="1"/>
    <n v="1"/>
  </r>
  <r>
    <n v="3866"/>
    <s v="Política Nacional de Desarrollo Productivo"/>
    <x v="8"/>
    <s v="2.6"/>
    <s v="Elaborar y publicar anualmente el Índice Departamental de Innovación de Colombia (IDIC) [Línea de acción 17]."/>
    <x v="2"/>
    <s v="Departamento Nacional de Planeación"/>
    <x v="17"/>
    <s v="Planeación"/>
    <x v="9"/>
    <d v="2016-10-01T00:00:00"/>
    <d v="2025-07-31T00:00:00"/>
    <n v="100"/>
    <n v="100"/>
    <n v="23.7"/>
    <n v="0.23699999999999999"/>
    <n v="0.23699999999999999"/>
  </r>
  <r>
    <n v="3866"/>
    <s v="Política Nacional de Desarrollo Productivo"/>
    <x v="8"/>
    <s v="2.9"/>
    <s v="Presentar a la Comisión Rectora del Sistema General de Regalías (SGR) la propuesta de política de inversión de los recursos del Fondo de Ciencia, Tecnología e Innovación del SGR [Línea de acción 19]."/>
    <x v="2"/>
    <s v="Departamento Nacional de Planeación"/>
    <x v="17"/>
    <s v="Planeación"/>
    <x v="9"/>
    <d v="2016-10-01T00:00:00"/>
    <d v="2016-12-31T00:00:00"/>
    <n v="100"/>
    <n v="100"/>
    <n v="100"/>
    <n v="1"/>
    <n v="1"/>
  </r>
  <r>
    <n v="3866"/>
    <s v="Política Nacional de Desarrollo Productivo"/>
    <x v="8"/>
    <s v="2.2"/>
    <s v="Coordinar a las entidades del Sistema Nacional de Competitividad, Ciencia, Tecnología e Innovación (SNCCTI) para que éstas focalicen su oferta en los proyectos consignados en las agendas Integradas departamentales, tanto de carácter transversal, como en los proyectos de carácter vertical, particularmente, en los relacionados con las apuestas productivas departamentales, que harán parte de dichas agendas (Línea de acción 15)."/>
    <x v="1"/>
    <s v="Departamento Administrativo de la Presidencia de la República"/>
    <x v="19"/>
    <s v="Presidencia de la República"/>
    <x v="10"/>
    <d v="2017-06-01T00:00:00"/>
    <d v="2025-12-31T00:00:00"/>
    <n v="11"/>
    <n v="21"/>
    <n v="7"/>
    <n v="0.63636363636363635"/>
    <n v="0.33333333333333331"/>
  </r>
  <r>
    <n v="3866"/>
    <s v="Política Nacional de Desarrollo Productivo"/>
    <x v="8"/>
    <s v="2.1"/>
    <s v="Acompañar a las comisiones regionales de competitividad, en la formulación, implementación y seguimiento de Agendas Integradas Departamentales de Competitividad, Ciencia Tecnología e Innovación (Línea de acción 15)."/>
    <x v="1"/>
    <s v="Departamento Administrativo de la Presidencia de la República"/>
    <x v="19"/>
    <s v="Presidencia de la República"/>
    <x v="10"/>
    <d v="2016-08-08T00:00:00"/>
    <d v="2018-12-31T00:00:00"/>
    <n v="21"/>
    <n v="21"/>
    <n v="22"/>
    <n v="1"/>
    <n v="1"/>
  </r>
  <r>
    <n v="3874"/>
    <s v="Política nacional para la gestión integral de residuos sólidos."/>
    <x v="9"/>
    <s v="1.14"/>
    <s v="Realizar una evaluación integral detallada del estado actual de las instalaciones de gestión de residuos existentes en el país identificando sus características, condiciones, capacidades y necesidades."/>
    <x v="2"/>
    <s v="Ministerio de Ambiente y Desarrollo Sostenible"/>
    <x v="9"/>
    <s v="Ambiente y Desarrollo Sostenible"/>
    <x v="5"/>
    <d v="2016-07-01T00:00:00"/>
    <d v="2018-12-31T00:00:00"/>
    <n v="100"/>
    <n v="100"/>
    <n v="100"/>
    <n v="1"/>
    <n v="1"/>
  </r>
  <r>
    <n v="3874"/>
    <s v="Política nacional para la gestión integral de residuos sólidos."/>
    <x v="9"/>
    <s v="1.4"/>
    <s v="Elaborar estudio que permita identificar el flujo de los residuos orgánicos y otras corrientes de residuos relevantes en el país (RCD, textiles, agrícolas no peligrosos, llantas, entre otros) a partir de sus fuentes generadoras y realizar recomendaciones sobre su gestión integral (residuos especiales, dos corrientes por año)."/>
    <x v="2"/>
    <s v="Ministerio de Ambiente y Desarrollo Sostenible"/>
    <x v="9"/>
    <s v="Ambiente y Desarrollo Sostenible"/>
    <x v="5"/>
    <d v="2017-07-01T00:00:00"/>
    <d v="2021-12-31T00:00:00"/>
    <n v="80"/>
    <n v="100"/>
    <n v="40"/>
    <n v="0.5"/>
    <n v="0.4"/>
  </r>
  <r>
    <n v="3874"/>
    <s v="Política nacional para la gestión integral de residuos sólidos."/>
    <x v="9"/>
    <s v="4.2"/>
    <s v="Establecer los procedimientos para el control del movimiento transfronterizo de residuos sólidos no peligrosos destinados a tratamiento y aprovechamiento."/>
    <x v="2"/>
    <s v="Ministerio de Ambiente y Desarrollo Sostenible"/>
    <x v="9"/>
    <s v="Ambiente y Desarrollo Sostenible"/>
    <x v="5"/>
    <d v="2016-07-01T00:00:00"/>
    <d v="2017-12-31T00:00:00"/>
    <n v="100"/>
    <n v="100"/>
    <n v="100"/>
    <n v="1"/>
    <n v="1"/>
  </r>
  <r>
    <n v="3874"/>
    <s v="Política nacional para la gestión integral de residuos sólidos."/>
    <x v="9"/>
    <s v="1.15"/>
    <s v="Expedir instrumento normativo para la implementación de los estándares de desempeño en el manejo de la infraestructura de la Gestión Integral de Residuos Sólidos (GIRS) que incluya un plan de incentivos para las empresas que gestionen residuos con dichos estándares."/>
    <x v="2"/>
    <s v="Ministerio de Ambiente y Desarrollo Sostenible"/>
    <x v="9"/>
    <s v="Ambiente y Desarrollo Sostenible"/>
    <x v="5"/>
    <d v="2016-09-01T00:00:00"/>
    <d v="2017-12-31T00:00:00"/>
    <n v="100"/>
    <n v="100"/>
    <n v="75"/>
    <n v="0.75"/>
    <n v="0.75"/>
  </r>
  <r>
    <n v="3874"/>
    <s v="Política nacional para la gestión integral de residuos sólidos."/>
    <x v="9"/>
    <s v="4.3"/>
    <s v="Reglamentar los procedimientos para el control del movimiento transfronterizo de residuos no peligrosos destinados al tratamiento y aprovechamiento."/>
    <x v="2"/>
    <s v="Ministerio de Ambiente y Desarrollo Sostenible"/>
    <x v="9"/>
    <s v="Ambiente y Desarrollo Sostenible"/>
    <x v="5"/>
    <d v="2017-07-01T00:00:00"/>
    <d v="2018-12-31T00:00:00"/>
    <n v="100"/>
    <n v="100"/>
    <n v="30"/>
    <n v="0.3"/>
    <n v="0.3"/>
  </r>
  <r>
    <n v="3874"/>
    <s v="Política nacional para la gestión integral de residuos sólidos."/>
    <x v="9"/>
    <s v="1.16"/>
    <s v="Revisión y actualización del reglamento técnico para el servicio público de aseo en las actividades de corte de césped, poda de árboles, lavado de áreas públicas, cestas, limpieza de playas rivereñas y costeras, aprovechamiento, tratamiento de residuos sólidos."/>
    <x v="2"/>
    <s v="Ministerio de Vivienda, Ciudad y Territorio"/>
    <x v="10"/>
    <s v="Vivienda, Ciudad y Territorio"/>
    <x v="6"/>
    <d v="2017-07-01T00:00:00"/>
    <d v="2019-12-31T00:00:00"/>
    <n v="100"/>
    <n v="100"/>
    <n v="60"/>
    <n v="0.6"/>
    <n v="0.6"/>
  </r>
  <r>
    <n v="3874"/>
    <s v="Política nacional para la gestión integral de residuos sólidos."/>
    <x v="9"/>
    <s v="1.9"/>
    <s v="Ampliar el espectro de bienes y servicios incluidos en el marco del programa de compras públicas sostenibles."/>
    <x v="1"/>
    <s v="Ministerio de Ambiente y Desarrollo Sostenible"/>
    <x v="9"/>
    <s v="Ambiente y Desarrollo Sostenible"/>
    <x v="5"/>
    <d v="2018-07-01T00:00:00"/>
    <d v="2030-06-30T00:00:00"/>
    <n v="3"/>
    <n v="13"/>
    <n v="1"/>
    <n v="0.33333333333333331"/>
    <n v="7.6923076923076927E-2"/>
  </r>
  <r>
    <n v="3874"/>
    <s v="Política nacional para la gestión integral de residuos sólidos."/>
    <x v="9"/>
    <s v="1.18"/>
    <s v="Elaborar plan para el cierre de los botaderos a cielo abierto y otras formas inadecuadas de disposición final aún existentes en el país."/>
    <x v="2"/>
    <s v="Departamento Nacional de Planeación"/>
    <x v="17"/>
    <s v="Planeación"/>
    <x v="9"/>
    <d v="2018-01-01T00:00:00"/>
    <d v="2019-12-31T00:00:00"/>
    <n v="100"/>
    <n v="100"/>
    <n v="100"/>
    <n v="1"/>
    <n v="1"/>
  </r>
  <r>
    <n v="3874"/>
    <s v="Política nacional para la gestión integral de residuos sólidos."/>
    <x v="9"/>
    <s v="1.11"/>
    <s v="Elaborar una guía técnica y financiera para la estructuración de proyectos tipo de aprovechamiento o tratamiento de residuos."/>
    <x v="2"/>
    <s v="Departamento Nacional de Planeación"/>
    <x v="17"/>
    <s v="Planeación"/>
    <x v="9"/>
    <d v="2017-07-01T00:00:00"/>
    <d v="2018-12-31T00:00:00"/>
    <n v="100"/>
    <n v="100"/>
    <n v="100"/>
    <n v="1"/>
    <n v="1"/>
  </r>
  <r>
    <n v="3874"/>
    <s v="Política nacional para la gestión integral de residuos sólidos."/>
    <x v="9"/>
    <s v="3.7"/>
    <s v="Incluir como variable de monitoreo del Sistema General de Participaciones (SGP), el cumplimiento de las inversiones definidas en el Plan de Gestión Integral de Residuos Sólidos (PGIRS) con recursos del Sistema General de Participaciones (SGP)."/>
    <x v="2"/>
    <s v="Ministerio de Vivienda, Ciudad y Territorio"/>
    <x v="10"/>
    <s v="Vivienda, Ciudad y Territorio"/>
    <x v="6"/>
    <d v="2017-07-01T00:00:00"/>
    <d v="2030-12-31T00:00:00"/>
    <n v="60"/>
    <n v="100"/>
    <n v="0"/>
    <n v="0"/>
    <n v="0"/>
  </r>
  <r>
    <n v="3874"/>
    <s v="Política nacional para la gestión integral de residuos sólidos."/>
    <x v="9"/>
    <s v="1.19"/>
    <s v="Realizar cierre de principales botaderos a cielo abierto y otros sitios de disposición final inadecuada."/>
    <x v="2"/>
    <s v="Ministerio de Vivienda, Ciudad y Territorio"/>
    <x v="10"/>
    <s v="Vivienda, Ciudad y Territorio"/>
    <x v="6"/>
    <d v="2019-01-01T00:00:00"/>
    <d v="2023-12-31T00:00:00"/>
    <n v="44"/>
    <n v="100"/>
    <n v="33"/>
    <n v="0.75"/>
    <n v="0.33"/>
  </r>
  <r>
    <n v="3874"/>
    <s v="Política nacional para la gestión integral de residuos sólidos."/>
    <x v="9"/>
    <s v="1.5"/>
    <s v="Reglamentar la gestión de residuos especiales prioritarios."/>
    <x v="2"/>
    <s v="Ministerio de Ambiente y Desarrollo Sostenible"/>
    <x v="9"/>
    <s v="Ambiente y Desarrollo Sostenible"/>
    <x v="5"/>
    <d v="2022-01-01T00:00:00"/>
    <d v="2030-12-31T00:00:00"/>
    <n v="0"/>
    <n v="100"/>
    <n v="0"/>
    <n v="0"/>
    <n v="0"/>
  </r>
  <r>
    <n v="3874"/>
    <s v="Política nacional para la gestión integral de residuos sólidos."/>
    <x v="9"/>
    <s v="1.10"/>
    <s v="Promover la incorporación de materiales aprovechables al ciclo económico productivo a través del uso de Sellos Ambientales en concordancia con la Política de Producción y Consumo Sostenible."/>
    <x v="1"/>
    <s v="Ministerio de Ambiente y Desarrollo Sostenible"/>
    <x v="9"/>
    <s v="Ambiente y Desarrollo Sostenible"/>
    <x v="5"/>
    <d v="2018-07-01T00:00:00"/>
    <d v="2030-12-31T00:00:00"/>
    <n v="2"/>
    <n v="7"/>
    <n v="0"/>
    <n v="0"/>
    <n v="0"/>
  </r>
  <r>
    <n v="3874"/>
    <s v="Política nacional para la gestión integral de residuos sólidos."/>
    <x v="9"/>
    <s v="1.7"/>
    <s v="Desarrollar a través de una norma los instrumentos necesarios (económicos, técnicos e institucionales) con la participación del sector productivo para la implementación de esquemas de Responsabilidad Extendida del Productor (REP) en como mínimo dos corrientes de residuos priorizados, adicionales a envases y empaques."/>
    <x v="0"/>
    <s v="Ministerio de Ambiente y Desarrollo Sostenible"/>
    <x v="9"/>
    <s v="Ambiente y Desarrollo Sostenible"/>
    <x v="5"/>
    <d v="2018-07-01T00:00:00"/>
    <d v="2020-12-31T00:00:00"/>
    <n v="100"/>
    <n v="100"/>
    <n v="0"/>
    <n v="0"/>
    <n v="0"/>
  </r>
  <r>
    <n v="3874"/>
    <s v="Política nacional para la gestión integral de residuos sólidos."/>
    <x v="9"/>
    <s v="3.10"/>
    <s v="Desarrollar estudios sobre instrumentos económicos (internalización de deseconomias por soluciones individuales) para incentivar soluciones de tratamiento y disposición de residuos sólidos de carácter regional en la Gestión Integral de Residuos Sólidos (GIRS)."/>
    <x v="2"/>
    <s v="Ministerio de Vivienda, Ciudad y Territorio"/>
    <x v="10"/>
    <s v="Vivienda, Ciudad y Territorio"/>
    <x v="6"/>
    <d v="2020-01-01T00:00:00"/>
    <d v="2021-12-31T00:00:00"/>
    <n v="50"/>
    <n v="100"/>
    <n v="0"/>
    <n v="0"/>
    <n v="0"/>
  </r>
  <r>
    <n v="3874"/>
    <s v="Política nacional para la gestión integral de residuos sólidos."/>
    <x v="9"/>
    <s v="1.1"/>
    <s v="Elaborar dos estudios sobre internalización de costos ambientales y salud en diferentes corrientes priorizadas de residuos sólidos para su reconocimiento en los precios de la gestión integral de residuos sólidos y formulación de alternativas de instrumentos de internacionalización de costos."/>
    <x v="2"/>
    <s v="Ministerio de Ambiente y Desarrollo Sostenible"/>
    <x v="9"/>
    <s v="Ambiente y Desarrollo Sostenible"/>
    <x v="5"/>
    <d v="2016-09-01T00:00:00"/>
    <d v="2018-12-31T00:00:00"/>
    <n v="100"/>
    <n v="100"/>
    <n v="100"/>
    <n v="1"/>
    <n v="1"/>
  </r>
  <r>
    <n v="3874"/>
    <s v="Política nacional para la gestión integral de residuos sólidos."/>
    <x v="9"/>
    <s v="3.9"/>
    <s v="Expedir lineamientos para la articulación entre los instrumentos de planificación sectoriales y territoriales, para promover esquemas asociativos en proyectos de Gestión Integral de Residuos Sólidos (GIRS)."/>
    <x v="1"/>
    <s v="Departamento Nacional de Planeación"/>
    <x v="17"/>
    <s v="Planeación"/>
    <x v="9"/>
    <d v="2016-07-01T00:00:00"/>
    <d v="2017-12-31T00:00:00"/>
    <n v="100"/>
    <n v="100"/>
    <n v="100"/>
    <n v="1"/>
    <n v="1"/>
  </r>
  <r>
    <n v="3874"/>
    <s v="Política nacional para la gestión integral de residuos sólidos."/>
    <x v="9"/>
    <s v="1.12"/>
    <s v="Expedir reglamentación para promover el uso de tecnologías complementarias y alternativas a rellenos sanitarios, así como la obligatoriedad de contar con sistemas de extracción, captura activa y pasiva para el manejo de gases y su reconocimiento dentro de las tarifas del servicio público de aseo."/>
    <x v="1"/>
    <s v="Ministerio de Vivienda, Ciudad y Territorio"/>
    <x v="10"/>
    <s v="Vivienda, Ciudad y Territorio"/>
    <x v="6"/>
    <d v="2016-07-01T00:00:00"/>
    <d v="2017-12-31T00:00:00"/>
    <n v="100"/>
    <n v="100"/>
    <n v="100"/>
    <n v="1"/>
    <n v="1"/>
  </r>
  <r>
    <n v="3874"/>
    <s v="Política nacional para la gestión integral de residuos sólidos."/>
    <x v="9"/>
    <s v="1.13"/>
    <s v="Expedir regulación para reconocimiento dentro de las tarifas del servicio público de aseo de la obligatoriedad de contar con sistemas de extracción, captura activa y pasiva para el manejo de gases."/>
    <x v="1"/>
    <s v="Comisión de Regulación de Agua Potable y Saneamiento Básico"/>
    <x v="15"/>
    <s v="Vivienda, Ciudad y Territorio"/>
    <x v="6"/>
    <d v="2018-07-01T00:00:00"/>
    <d v="2018-12-31T00:00:00"/>
    <n v="100"/>
    <n v="100"/>
    <n v="90"/>
    <n v="0.9"/>
    <n v="0.9"/>
  </r>
  <r>
    <n v="3874"/>
    <s v="Política nacional para la gestión integral de residuos sólidos."/>
    <x v="9"/>
    <s v="3.8"/>
    <s v="Incluir la variable de impacto regional; como uno de los criterios de priorización para acceder a los recursos de los fondos del Gobierno Nacional en proyectos de infraestructura para el manejo de residuos sólidos."/>
    <x v="2"/>
    <s v="Ministerio de Vivienda, Ciudad y Territorio"/>
    <x v="10"/>
    <s v="Vivienda, Ciudad y Territorio"/>
    <x v="6"/>
    <d v="2018-01-01T00:00:00"/>
    <d v="2019-12-31T00:00:00"/>
    <n v="100"/>
    <n v="100"/>
    <n v="0"/>
    <n v="0"/>
    <n v="0"/>
  </r>
  <r>
    <n v="3874"/>
    <s v="Política nacional para la gestión integral de residuos sólidos."/>
    <x v="9"/>
    <s v="3.6"/>
    <s v="Formalizar mesa de seguimiento a sitios críticos de disposición final con participación de las autoridades ambientales para fortalecer la articulación en la vigilancia, seguimiento y control al componente de disposición final de la Gestión Integral de Residuos Sólidos (GIRS), con elaboración de informes anuales de seguimiento."/>
    <x v="2"/>
    <s v="Ministerio de Vivienda, Ciudad y Territorio"/>
    <x v="10"/>
    <s v="Vivienda, Ciudad y Territorio"/>
    <x v="6"/>
    <d v="2017-01-01T00:00:00"/>
    <d v="2030-06-30T00:00:00"/>
    <n v="4"/>
    <n v="14"/>
    <n v="7"/>
    <n v="1"/>
    <n v="0.5"/>
  </r>
  <r>
    <n v="3874"/>
    <s v="Política nacional para la gestión integral de residuos sólidos."/>
    <x v="9"/>
    <s v="4.5"/>
    <s v="Continuar con la publicación del informe de disposición final e iniciar la elaboración y publicación anual del informe sobre aprovechamiento en el marco del servicio público de aseo."/>
    <x v="1"/>
    <s v="Superintendencia de Servicios Públicos Domiciliarios"/>
    <x v="14"/>
    <s v="Planeación"/>
    <x v="9"/>
    <d v="2018-06-30T00:00:00"/>
    <d v="2030-06-30T00:00:00"/>
    <n v="6"/>
    <n v="26"/>
    <n v="4"/>
    <n v="0.66666666666666663"/>
    <n v="0.15384615384615385"/>
  </r>
  <r>
    <n v="3874"/>
    <s v="Política nacional para la gestión integral de residuos sólidos."/>
    <x v="9"/>
    <s v="3.3"/>
    <s v="Definir los lineamientos para la separación, recolección selectiva y aprovechamiento y tratamiento de la corriente de residuos orgánicos."/>
    <x v="2"/>
    <s v="Ministerio de Vivienda, Ciudad y Territorio"/>
    <x v="10"/>
    <s v="Vivienda, Ciudad y Territorio"/>
    <x v="6"/>
    <d v="2017-01-01T00:00:00"/>
    <d v="2018-12-31T00:00:00"/>
    <n v="100"/>
    <n v="100"/>
    <n v="100"/>
    <n v="1"/>
    <n v="1"/>
  </r>
  <r>
    <n v="3874"/>
    <s v="Política nacional para la gestión integral de residuos sólidos."/>
    <x v="9"/>
    <s v="1.17"/>
    <s v="Elaborar y presentar ante el Fondo Verde del Clima, un documento con la estructuración de las Acciones de Mitigación Nacionales (NAMA) para el sector residuos como estrategia de financiamiento de tecnologías que contribuyen a la mitigación de gases de efecto invernadero."/>
    <x v="1"/>
    <s v="Ministerio de Vivienda, Ciudad y Territorio"/>
    <x v="10"/>
    <s v="Vivienda, Ciudad y Territorio"/>
    <x v="6"/>
    <d v="2017-07-01T00:00:00"/>
    <d v="2018-12-31T00:00:00"/>
    <n v="100"/>
    <n v="100"/>
    <n v="100"/>
    <n v="1"/>
    <n v="1"/>
  </r>
  <r>
    <n v="3874"/>
    <s v="Política nacional para la gestión integral de residuos sólidos."/>
    <x v="9"/>
    <s v="1.3"/>
    <s v="Expedir la reglamentación del incentivo al aprovechamiento y tratamiento de residuos sólidos en el servicio público de aseo [Artículo 88 PND 2014-2018]."/>
    <x v="2"/>
    <s v="Ministerio de Vivienda, Ciudad y Territorio"/>
    <x v="10"/>
    <s v="Vivienda, Ciudad y Territorio"/>
    <x v="6"/>
    <d v="2017-01-01T00:00:00"/>
    <d v="2017-12-31T00:00:00"/>
    <n v="100"/>
    <n v="100"/>
    <n v="100"/>
    <n v="1"/>
    <n v="1"/>
  </r>
  <r>
    <n v="3874"/>
    <s v="Política nacional para la gestión integral de residuos sólidos."/>
    <x v="9"/>
    <s v="3.1"/>
    <s v="Expedir norma nacional para el manejo de residuos de construcción y demolición promoviendo su separación, tratamiento y valorización y coordinando otras entidades para la efectividad de las medidas."/>
    <x v="2"/>
    <s v="Ministerio de Ambiente y Desarrollo Sostenible"/>
    <x v="9"/>
    <s v="Ambiente y Desarrollo Sostenible"/>
    <x v="5"/>
    <d v="2016-07-01T00:00:00"/>
    <d v="2017-12-31T00:00:00"/>
    <n v="100"/>
    <n v="100"/>
    <n v="100"/>
    <n v="1"/>
    <n v="1"/>
  </r>
  <r>
    <n v="3874"/>
    <s v="Política nacional para la gestión integral de residuos sólidos."/>
    <x v="9"/>
    <s v="1.21"/>
    <s v="Promover la implementación de por lo menos tres técnicas complementarias o alternativas a rellenos sanitarios de tratamiento y valorización de residuos exitosas."/>
    <x v="2"/>
    <s v="Ministerio de Vivienda, Ciudad y Territorio"/>
    <x v="10"/>
    <s v="Vivienda, Ciudad y Territorio"/>
    <x v="6"/>
    <d v="2019-07-01T00:00:00"/>
    <d v="2030-12-31T00:00:00"/>
    <n v="1"/>
    <n v="3"/>
    <n v="0"/>
    <n v="0"/>
    <n v="0"/>
  </r>
  <r>
    <n v="3874"/>
    <s v="Política nacional para la gestión integral de residuos sólidos."/>
    <x v="9"/>
    <s v="3.5"/>
    <s v="Construir de manera interinstitucional y presentar ante el Congreso de la República un proyecto de ley que defina los instrumentos económicos vinculantes y la estructura institucional para la gestión integral de residuos sólidos."/>
    <x v="1"/>
    <s v="Ministerio de Ambiente y Desarrollo Sostenible"/>
    <x v="9"/>
    <s v="Ambiente y Desarrollo Sostenible"/>
    <x v="5"/>
    <d v="2017-01-01T00:00:00"/>
    <d v="2018-12-31T00:00:00"/>
    <n v="100"/>
    <n v="100"/>
    <n v="40"/>
    <n v="0.4"/>
    <n v="0.4"/>
  </r>
  <r>
    <n v="3874"/>
    <s v="Política nacional para la gestión integral de residuos sólidos."/>
    <x v="9"/>
    <s v="4.1"/>
    <s v="Crear la Cuenta Ambiental y Económica de Residuos Sólidos como herramienta de información oficial para el seguimiento, control y toma de decisiones en la Gestión Integral de Residuos Sólidos (GIRS); así como definir los indicadores correspondientes."/>
    <x v="1"/>
    <s v="Departamento Administrativo Nacional de Estadística"/>
    <x v="31"/>
    <s v="Estadísticas"/>
    <x v="14"/>
    <d v="2016-01-01T00:00:00"/>
    <d v="2018-12-31T00:00:00"/>
    <n v="100"/>
    <n v="100"/>
    <n v="100"/>
    <n v="1"/>
    <n v="1"/>
  </r>
  <r>
    <n v="3874"/>
    <s v="Política nacional para la gestión integral de residuos sólidos."/>
    <x v="9"/>
    <s v="1.6"/>
    <s v="Desarrollar a través de una norma los instrumentos necesarios (económicos, técnicos e institucionales) con la participación del sector productivo para la estructuración del esquema de responsabilidad extendida del productor en envases y empaques."/>
    <x v="0"/>
    <s v="Ministerio de Ambiente y Desarrollo Sostenible"/>
    <x v="9"/>
    <s v="Ambiente y Desarrollo Sostenible"/>
    <x v="5"/>
    <d v="2016-07-01T00:00:00"/>
    <d v="2018-12-31T00:00:00"/>
    <n v="100"/>
    <n v="100"/>
    <n v="100"/>
    <n v="1"/>
    <n v="1"/>
  </r>
  <r>
    <n v="3874"/>
    <s v="Política nacional para la gestión integral de residuos sólidos."/>
    <x v="9"/>
    <s v="1.2"/>
    <s v="Expedir norma con la definición de instrumentos para la internalización de los costos ambientales y a la salud e implementación de instrumentos en al menos tres corrientes de residuos."/>
    <x v="2"/>
    <s v="Ministerio de Ambiente y Desarrollo Sostenible"/>
    <x v="9"/>
    <s v="Ambiente y Desarrollo Sostenible"/>
    <x v="5"/>
    <d v="2017-07-01T00:00:00"/>
    <d v="2025-12-31T00:00:00"/>
    <n v="80"/>
    <n v="100"/>
    <n v="10"/>
    <n v="0.125"/>
    <n v="0.1"/>
  </r>
  <r>
    <n v="3874"/>
    <s v="Política nacional para la gestión integral de residuos sólidos."/>
    <x v="9"/>
    <s v="3.4"/>
    <s v="Fortalecer la &quot;Alianza Nacional para el Reciclaje Inclusivo&quot; como instrumento para promover el desarrollo social y la formalización de los recicladores de oficio en la prestación de la actividad de aprovechamiento de residuos sólidos."/>
    <x v="1"/>
    <s v="Ministerio de Vivienda, Ciudad y Territorio"/>
    <x v="10"/>
    <s v="Vivienda, Ciudad y Territorio"/>
    <x v="6"/>
    <d v="2016-01-01T00:00:00"/>
    <d v="2021-12-31T00:00:00"/>
    <n v="70"/>
    <n v="100"/>
    <n v="100"/>
    <n v="1"/>
    <n v="1"/>
  </r>
  <r>
    <n v="3874"/>
    <s v="Política nacional para la gestión integral de residuos sólidos."/>
    <x v="9"/>
    <s v="1.20"/>
    <s v="Incluir en nuevos marcos tarifarios las medidas regulatorias para incorporar los costos ambientales y desarrollar los modelos que permitan la remuneración del aprovechamiento y el tratamiento acorde con los costos y el comportamiento de los mercados."/>
    <x v="2"/>
    <s v="Comisión de Regulación de Agua Potable y Saneamiento Básico"/>
    <x v="15"/>
    <s v="Vivienda, Ciudad y Territorio"/>
    <x v="6"/>
    <d v="2018-07-01T00:00:00"/>
    <d v="2020-12-31T00:00:00"/>
    <n v="100"/>
    <n v="100"/>
    <n v="20"/>
    <n v="0.2"/>
    <n v="0.2"/>
  </r>
  <r>
    <n v="3874"/>
    <s v="Política nacional para la gestión integral de residuos sólidos."/>
    <x v="9"/>
    <s v="4.4"/>
    <s v="Poner en funcionamiento el Observatorio Nacional de Reciclaje como herramienta para recolección y análisis de información que sirva para la toma de decisiones sobre la Gestión Integral de Residuos Sólidos (GIRS)."/>
    <x v="1"/>
    <s v="Ministerio de Vivienda, Ciudad y Territorio"/>
    <x v="10"/>
    <s v="Vivienda, Ciudad y Territorio"/>
    <x v="6"/>
    <d v="2016-07-01T00:00:00"/>
    <d v="2021-12-31T00:00:00"/>
    <n v="80"/>
    <n v="100"/>
    <n v="40"/>
    <n v="0.5"/>
    <n v="0.4"/>
  </r>
  <r>
    <n v="3874"/>
    <s v="Política nacional para la gestión integral de residuos sólidos."/>
    <x v="9"/>
    <s v="1.8"/>
    <s v="Apoyar la implementación del esquema operativo de aprovechamiento adoptado mediante el Decreto 596 de 2016 en por lo menos las 13 principales ciudades del país."/>
    <x v="0"/>
    <s v="Ministerio de Vivienda, Ciudad y Territorio"/>
    <x v="10"/>
    <s v="Vivienda, Ciudad y Territorio"/>
    <x v="6"/>
    <d v="2016-07-01T00:00:00"/>
    <d v="2021-12-31T00:00:00"/>
    <n v="7"/>
    <n v="13"/>
    <n v="25"/>
    <n v="1"/>
    <n v="1"/>
  </r>
  <r>
    <n v="3874"/>
    <s v="Política nacional para la gestión integral de residuos sólidos."/>
    <x v="9"/>
    <s v="2.1"/>
    <s v="Diseñar una estrategia de comunicación y cultura ciudadana del orden nacional con el apoyo del Ministerio de Educación y ANDI orientada a la participación efectiva de la población en la Gestión Integral de Residuos Sólidos (GIRS) con énfasis en la prevención, reutilización y separación en la fuente."/>
    <x v="0"/>
    <s v="Ministerio de Ambiente y Desarrollo Sostenible"/>
    <x v="9"/>
    <s v="Ambiente y Desarrollo Sostenible"/>
    <x v="5"/>
    <d v="2017-07-01T00:00:00"/>
    <d v="2017-12-31T00:00:00"/>
    <n v="100"/>
    <n v="100"/>
    <n v="0"/>
    <n v="0"/>
    <n v="0"/>
  </r>
  <r>
    <n v="3874"/>
    <s v="Política nacional para la gestión integral de residuos sólidos."/>
    <x v="9"/>
    <s v="3.2"/>
    <s v="Apoyar técnicamente los proyectos sobre tratamiento con fines de valorización energética desarrollados por las entidades del Gobierno nacional."/>
    <x v="2"/>
    <s v="Unidad de Planeación Minero Energética"/>
    <x v="32"/>
    <s v="Minas y Energía"/>
    <x v="15"/>
    <d v="2017-01-01T00:00:00"/>
    <d v="2019-12-30T00:00:00"/>
    <n v="1"/>
    <n v="2"/>
    <n v="2"/>
    <n v="1"/>
    <n v="1"/>
  </r>
  <r>
    <n v="3874"/>
    <s v="Política nacional para la gestión integral de residuos sólidos."/>
    <x v="9"/>
    <s v="2.5"/>
    <s v="Diseñar programa nacional para manejo adecuado de residuos en entidades públicas del país."/>
    <x v="2"/>
    <s v="Departamento Nacional de Planeación"/>
    <x v="17"/>
    <s v="Planeación"/>
    <x v="9"/>
    <d v="2018-01-01T00:00:00"/>
    <d v="2018-12-31T00:00:00"/>
    <n v="100"/>
    <n v="100"/>
    <n v="100"/>
    <n v="1"/>
    <n v="1"/>
  </r>
  <r>
    <n v="3874"/>
    <s v="Política nacional para la gestión integral de residuos sólidos."/>
    <x v="9"/>
    <s v="2.4"/>
    <s v="Desarrollar talleres tipos y mesas de trabajo orientados a los docentes de los establecimientos vinculados a la experiencia de los Proyectos Ambientales Escolares (PRAE) y a los delegados institucionales de los Comités Técnicos Interinstitucionales de Educación Ambiental (CIDEA) para la consolidación de la experiencia educativa – ambiental en el territorio."/>
    <x v="1"/>
    <s v="Ministerio de Educación Nacional"/>
    <x v="26"/>
    <s v="Educación"/>
    <x v="13"/>
    <d v="2017-01-01T00:00:00"/>
    <d v="2018-12-31T00:00:00"/>
    <n v="20"/>
    <n v="20"/>
    <n v="20"/>
    <n v="1"/>
    <n v="1"/>
  </r>
  <r>
    <n v="3874"/>
    <s v="Política nacional para la gestión integral de residuos sólidos."/>
    <x v="9"/>
    <s v="2.3"/>
    <s v="Desarrollar al menos cinco investigaciones relacionadas con potenciales usos productivos para materiales de difícil aprovechamiento a través de la Unión Universitaria en Producción y Consumo Sostenible."/>
    <x v="0"/>
    <s v="Ministerio de Ambiente y Desarrollo Sostenible"/>
    <x v="9"/>
    <s v="Ambiente y Desarrollo Sostenible"/>
    <x v="5"/>
    <d v="2018-07-01T00:00:00"/>
    <d v="2025-12-31T00:00:00"/>
    <n v="2"/>
    <n v="5"/>
    <n v="0"/>
    <n v="0"/>
    <n v="0"/>
  </r>
  <r>
    <n v="3874"/>
    <s v="Política nacional para la gestión integral de residuos sólidos."/>
    <x v="9"/>
    <s v="2.2"/>
    <s v="Implementar una estrategia de comunicación y cultura ciudadana del orden nacional orientada a lograr la participación efectiva de la población en la Gestión Integral de Residuos Sólidos (GIRS)."/>
    <x v="0"/>
    <s v="Ministerio de Ambiente y Desarrollo Sostenible"/>
    <x v="9"/>
    <s v="Ambiente y Desarrollo Sostenible"/>
    <x v="5"/>
    <d v="2018-01-01T00:00:00"/>
    <d v="2030-12-31T00:00:00"/>
    <n v="45"/>
    <n v="100"/>
    <n v="0"/>
    <n v="0"/>
    <n v="0"/>
  </r>
  <r>
    <n v="3886"/>
    <s v="Lineamientos de política y programa nacional de pago por servicios ambientales para la construcción de paz."/>
    <x v="10"/>
    <s v="2.22"/>
    <s v="Incorporar el programa nacional de PSA en la estrategia para la consecución de recursos internacionales de la [Agencia Presidencial para la Cooperación Internacional]."/>
    <x v="0"/>
    <s v="Agencia Presidencial para la Cooperación Internacional de Colombia"/>
    <x v="33"/>
    <s v="Presidencia de la República"/>
    <x v="10"/>
    <d v="2017-05-08T00:00:00"/>
    <d v="2017-11-01T00:00:00"/>
    <n v="100"/>
    <n v="100"/>
    <n v="100"/>
    <n v="1"/>
    <n v="1"/>
  </r>
  <r>
    <n v="3886"/>
    <s v="Lineamientos de política y programa nacional de pago por servicios ambientales para la construcción de paz."/>
    <x v="10"/>
    <s v="2.23"/>
    <s v="Realizar una propuesta para articular la oferta programática con los actuales o potenciales proyectos de PSA."/>
    <x v="0"/>
    <s v="Departamento Administrativo para la Prosperidad Social"/>
    <x v="34"/>
    <s v="Inclusión Social y Reconciliación"/>
    <x v="16"/>
    <d v="2017-05-08T00:00:00"/>
    <d v="2017-07-31T00:00:00"/>
    <n v="100"/>
    <n v="100"/>
    <n v="0"/>
    <n v="0"/>
    <n v="0"/>
  </r>
  <r>
    <n v="3886"/>
    <s v="Lineamientos de política y programa nacional de pago por servicios ambientales para la construcción de paz."/>
    <x v="10"/>
    <s v="2.3"/>
    <s v="Brindar asistencia técnica en los encuentro locales del programa Bosques de Paz para la formulación de proyectos de PSA."/>
    <x v="2"/>
    <s v="Ministerio de Ambiente y Desarrollo Sostenible"/>
    <x v="9"/>
    <s v="Ambiente y Desarrollo Sostenible"/>
    <x v="5"/>
    <d v="2017-07-01T00:00:00"/>
    <d v="2026-12-31T00:00:00"/>
    <n v="14"/>
    <n v="38"/>
    <n v="0"/>
    <n v="0"/>
    <n v="0"/>
  </r>
  <r>
    <n v="3886"/>
    <s v="Lineamientos de política y programa nacional de pago por servicios ambientales para la construcción de paz."/>
    <x v="10"/>
    <s v="2.18"/>
    <s v="Involucrar los territorios con PSA en los procesos de focalización de intervenciones de la [Agencia de Desarrollo Rural]."/>
    <x v="2"/>
    <s v="Agencia de Desarrollo Rural"/>
    <x v="35"/>
    <s v="Agropecuario, Pesquero y Desarrollo Rural"/>
    <x v="7"/>
    <d v="2017-06-01T00:00:00"/>
    <d v="2026-12-31T00:00:00"/>
    <n v="4"/>
    <n v="10"/>
    <n v="0"/>
    <n v="0"/>
    <n v="0"/>
  </r>
  <r>
    <n v="3886"/>
    <s v="Lineamientos de política y programa nacional de pago por servicios ambientales para la construcción de paz."/>
    <x v="10"/>
    <s v="2.2"/>
    <s v="Brindar lineamientos para incorporar PSA en los planes de gestión ambiental (PGA), planes de acción y en los instrumentos técnicos de planeación ambiental."/>
    <x v="1"/>
    <s v="Ministerio de Ambiente y Desarrollo Sostenible"/>
    <x v="9"/>
    <s v="Ambiente y Desarrollo Sostenible"/>
    <x v="5"/>
    <d v="2017-07-01T00:00:00"/>
    <d v="2020-12-31T00:00:00"/>
    <n v="100"/>
    <n v="100"/>
    <n v="50"/>
    <n v="0.5"/>
    <n v="0.5"/>
  </r>
  <r>
    <n v="3886"/>
    <s v="Lineamientos de política y programa nacional de pago por servicios ambientales para la construcción de paz."/>
    <x v="10"/>
    <s v="2.24"/>
    <s v="Conformar e implementar la Unidad Técnica de PSA."/>
    <x v="2"/>
    <s v="Ministerio de Ambiente y Desarrollo Sostenible"/>
    <x v="9"/>
    <s v="Ambiente y Desarrollo Sostenible"/>
    <x v="5"/>
    <d v="2017-08-01T00:00:00"/>
    <d v="2022-08-12T00:00:00"/>
    <n v="96"/>
    <n v="100"/>
    <n v="64.5"/>
    <n v="0.671875"/>
    <n v="0.64500000000000002"/>
  </r>
  <r>
    <n v="3886"/>
    <s v="Lineamientos de política y programa nacional de pago por servicios ambientales para la construcción de paz."/>
    <x v="10"/>
    <s v="2.19"/>
    <s v="Definir la estrategia para incluir territorios con PSA en el programa de formalización de la propiedad rural."/>
    <x v="2"/>
    <s v="Agencia Nacional de Tierras"/>
    <x v="36"/>
    <s v="Agropecuario, Pesquero y Desarrollo Rural"/>
    <x v="7"/>
    <d v="2017-06-01T00:00:00"/>
    <d v="2019-08-01T00:00:00"/>
    <n v="100"/>
    <n v="100"/>
    <n v="0"/>
    <n v="0"/>
    <n v="0"/>
  </r>
  <r>
    <n v="3886"/>
    <s v="Lineamientos de política y programa nacional de pago por servicios ambientales para la construcción de paz."/>
    <x v="10"/>
    <s v="2.21"/>
    <s v="Desarrollar lineamientos para incluir los PSA como instrumento para la gestión de las áreas y los ecosistemas estratégicos en el marco de los planes ambientales de los Planes Departamentales de Agua (PDA)."/>
    <x v="2"/>
    <s v="Ministerio de Vivienda, Ciudad y Territorio"/>
    <x v="10"/>
    <s v="Vivienda, Ciudad y Territorio"/>
    <x v="6"/>
    <d v="2017-05-08T00:00:00"/>
    <d v="2019-02-28T00:00:00"/>
    <n v="100"/>
    <n v="100"/>
    <n v="75"/>
    <n v="0.75"/>
    <n v="0.75"/>
  </r>
  <r>
    <n v="3886"/>
    <s v="Lineamientos de política y programa nacional de pago por servicios ambientales para la construcción de paz."/>
    <x v="10"/>
    <s v="2.17"/>
    <s v="Desarrollar una estrategia para promover el acceso de pequeños y medianos productores, localizados en áreas y ecosistemas estratégicos, a los instrumentos de crédito y subsidios para el financiamiento de las actividades e inversiones requeridas para obtener certificaciones ambientales."/>
    <x v="2"/>
    <s v="Ministerio de Agricultura y Desarrollo Rural"/>
    <x v="11"/>
    <s v="Agropecuario, Pesquero y Desarrollo Rural"/>
    <x v="7"/>
    <d v="2017-06-01T00:00:00"/>
    <d v="2019-02-28T00:00:00"/>
    <n v="100"/>
    <n v="100"/>
    <n v="25"/>
    <n v="0.25"/>
    <n v="0.25"/>
  </r>
  <r>
    <n v="3886"/>
    <s v="Lineamientos de política y programa nacional de pago por servicios ambientales para la construcción de paz."/>
    <x v="10"/>
    <s v="3.10"/>
    <s v="Desarrollar una estrategia que promueva que los proyectos asociativos de adecuación de tierras inviertan los recursos que trata el Artículo 111 de la Ley 99 en esquemas de PSA que se desarrollen en los territorios que los abastecen de agua."/>
    <x v="2"/>
    <s v="Ministerio de Ambiente y Desarrollo Sostenible"/>
    <x v="9"/>
    <s v="Ambiente y Desarrollo Sostenible"/>
    <x v="5"/>
    <d v="2017-05-08T00:00:00"/>
    <d v="2018-11-30T00:00:00"/>
    <n v="100"/>
    <n v="100"/>
    <n v="0"/>
    <n v="0"/>
    <n v="0"/>
  </r>
  <r>
    <n v="3886"/>
    <s v="Lineamientos de política y programa nacional de pago por servicios ambientales para la construcción de paz."/>
    <x v="10"/>
    <s v="5.5"/>
    <s v="Diseñar el proyecto piloto de PSA del departamento de Caldas &quot;Diseño e implementación de un mecanismo integral de PSA para la cuenca del río Chinchiná&quot;."/>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5.4"/>
    <s v="Diseñar el proyecto piloto de PSA en el departamento de Huila &quot;Implementación de un esquema de pago por servicios ambientales en el marco de la implementación del POMCA del río Las Ceibas&quot;."/>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3.7"/>
    <s v="Elaborar un manual operativo para establecer los procedimientos para el manejar los recursos de los PSA en el Fondo Colombia en Paz."/>
    <x v="2"/>
    <s v="Agencia de Renovación del Territorio"/>
    <x v="37"/>
    <s v="Presidencia de la República"/>
    <x v="10"/>
    <d v="2017-05-08T00:00:00"/>
    <d v="2017-12-31T00:00:00"/>
    <n v="100"/>
    <n v="100"/>
    <n v="0"/>
    <n v="0"/>
    <n v="0"/>
  </r>
  <r>
    <n v="3886"/>
    <s v="Lineamientos de política y programa nacional de pago por servicios ambientales para la construcción de paz."/>
    <x v="10"/>
    <s v="4.2"/>
    <s v="Elaborar una propuesta de otros incentivos a la conservación."/>
    <x v="1"/>
    <s v="Ministerio de Ambiente y Desarrollo Sostenible"/>
    <x v="9"/>
    <s v="Ambiente y Desarrollo Sostenible"/>
    <x v="5"/>
    <d v="2018-01-01T00:00:00"/>
    <d v="2019-06-30T00:00:00"/>
    <n v="100"/>
    <n v="100"/>
    <n v="45"/>
    <n v="0.45"/>
    <n v="0.45"/>
  </r>
  <r>
    <n v="3886"/>
    <s v="Lineamientos de política y programa nacional de pago por servicios ambientales para la construcción de paz."/>
    <x v="10"/>
    <s v="2.7"/>
    <s v="Elaborar una propuesta para la incorporación de los PSA como mecanismo para facilitar la implementación de la política de Cambio Climático."/>
    <x v="2"/>
    <s v="Ministerio de Ambiente y Desarrollo Sostenible"/>
    <x v="9"/>
    <s v="Ambiente y Desarrollo Sostenible"/>
    <x v="5"/>
    <d v="2017-05-08T00:00:00"/>
    <d v="2019-08-31T00:00:00"/>
    <n v="100"/>
    <n v="100"/>
    <n v="30"/>
    <n v="0.3"/>
    <n v="0.3"/>
  </r>
  <r>
    <n v="3886"/>
    <s v="Lineamientos de política y programa nacional de pago por servicios ambientales para la construcción de paz."/>
    <x v="10"/>
    <s v="2.20"/>
    <s v="Elaborar una propuesta técnica para que los Fondos Parafiscales Agropecuarios fortalezcan su aporte a los PSA."/>
    <x v="2"/>
    <s v="Ministerio de Agricultura y Desarrollo Rural"/>
    <x v="11"/>
    <s v="Agropecuario, Pesquero y Desarrollo Rural"/>
    <x v="7"/>
    <d v="2017-07-01T00:00:00"/>
    <d v="2019-05-31T00:00:00"/>
    <n v="100"/>
    <n v="100"/>
    <n v="0"/>
    <n v="0"/>
    <n v="0"/>
  </r>
  <r>
    <n v="3886"/>
    <s v="Lineamientos de política y programa nacional de pago por servicios ambientales para la construcción de paz."/>
    <x v="10"/>
    <s v="2.1"/>
    <s v="Establecer una instancia para la articulación interinstitucional para PSA, como organismo consultivo, de articulación y coordinación de las acciones, los recursos y esfuerzos de las diferentes entidades participantes para implementar PSA en el país."/>
    <x v="0"/>
    <s v="Ministerio de Ambiente y Desarrollo Sostenible"/>
    <x v="9"/>
    <s v="Ambiente y Desarrollo Sostenible"/>
    <x v="5"/>
    <d v="2017-05-08T00:00:00"/>
    <d v="2017-12-31T00:00:00"/>
    <n v="100"/>
    <n v="100"/>
    <n v="25"/>
    <n v="0.25"/>
    <n v="0.25"/>
  </r>
  <r>
    <n v="3886"/>
    <s v="Lineamientos de política y programa nacional de pago por servicios ambientales para la construcción de paz."/>
    <x v="10"/>
    <s v="2.15"/>
    <s v="Generar lineamientos cuyas medidas faciliten el acceso a beneficiarios de PSA al Fondo de Microfinanzas Rurales."/>
    <x v="2"/>
    <s v="Ministerio de Agricultura y Desarrollo Rural"/>
    <x v="11"/>
    <s v="Agropecuario, Pesquero y Desarrollo Rural"/>
    <x v="7"/>
    <d v="2018-01-01T00:00:00"/>
    <d v="2019-12-31T00:00:00"/>
    <n v="100"/>
    <n v="100"/>
    <n v="0"/>
    <n v="0"/>
    <n v="0"/>
  </r>
  <r>
    <n v="3886"/>
    <s v="Lineamientos de política y programa nacional de pago por servicios ambientales para la construcción de paz."/>
    <x v="10"/>
    <s v="2.8"/>
    <s v="Incluir los PSA en el plan de acción del Plan Nacional de Adaptación al Cambio Climático (PNACC) como mecanismo para desarrollar acciones de adaptación basada en ecosistemas (AbE)."/>
    <x v="1"/>
    <s v="Departamento Nacional de Planeación"/>
    <x v="17"/>
    <s v="Planeación"/>
    <x v="9"/>
    <d v="2018-01-01T00:00:00"/>
    <d v="2019-12-31T00:00:00"/>
    <n v="100"/>
    <n v="100"/>
    <n v="40"/>
    <n v="0.4"/>
    <n v="0.4"/>
  </r>
  <r>
    <n v="3886"/>
    <s v="Lineamientos de política y programa nacional de pago por servicios ambientales para la construcción de paz."/>
    <x v="10"/>
    <s v="3.6"/>
    <s v="Incluir los PSA en los diálogos de cooperación financiera reembolsable que sostienen con los bancos de desarrollo multilaterales y bilaterales, así como en las líneas de inversión de la iniciativa Colombia Sostenible."/>
    <x v="2"/>
    <s v="Departamento Nacional de Planeación"/>
    <x v="17"/>
    <s v="Planeación"/>
    <x v="9"/>
    <d v="2017-04-01T00:00:00"/>
    <d v="2020-12-31T00:00:00"/>
    <n v="100"/>
    <n v="100"/>
    <n v="90"/>
    <n v="0.9"/>
    <n v="0.9"/>
  </r>
  <r>
    <n v="3886"/>
    <s v="Lineamientos de política y programa nacional de pago por servicios ambientales para la construcción de paz."/>
    <x v="10"/>
    <s v="2.16"/>
    <s v="Incorporar los PSA como estrategia para la reconversión pecuaria en áreas y ecosistemas estratégicos."/>
    <x v="2"/>
    <s v="Departamento Nacional de Planeación"/>
    <x v="17"/>
    <s v="Planeación"/>
    <x v="9"/>
    <d v="2017-06-01T00:00:00"/>
    <d v="2018-11-30T00:00:00"/>
    <n v="100"/>
    <n v="100"/>
    <n v="95"/>
    <n v="0.95"/>
    <n v="0.95"/>
  </r>
  <r>
    <n v="3886"/>
    <s v="Lineamientos de política y programa nacional de pago por servicios ambientales para la construcción de paz."/>
    <x v="10"/>
    <s v="2.4"/>
    <s v="Presentar la propuesta para modificar la Resolución 1526 de 2012 en el que se visibilicen los PSA como mecanismos para implementar las medidas de compensación por los procesos de sustracción para proyectos de interés social."/>
    <x v="1"/>
    <s v="Ministerio de Ambiente y Desarrollo Sostenible"/>
    <x v="9"/>
    <s v="Ambiente y Desarrollo Sostenible"/>
    <x v="5"/>
    <d v="2017-05-08T00:00:00"/>
    <d v="2018-11-30T00:00:00"/>
    <n v="100"/>
    <n v="100"/>
    <n v="100"/>
    <n v="1"/>
    <n v="1"/>
  </r>
  <r>
    <n v="3886"/>
    <s v="Lineamientos de política y programa nacional de pago por servicios ambientales para la construcción de paz."/>
    <x v="10"/>
    <s v="2.5"/>
    <s v="Incorporar en el Programa Nacional de Promotoría Ambiental Comunitaria acciones de educación ambiental dirigida a capacitar y formar a la ciudadana en las temáticas técnicas de los servicios ambientales."/>
    <x v="1"/>
    <s v="Ministerio de Ambiente y Desarrollo Sostenible"/>
    <x v="9"/>
    <s v="Ambiente y Desarrollo Sostenible"/>
    <x v="5"/>
    <d v="2017-05-08T00:00:00"/>
    <d v="2020-11-30T00:00:00"/>
    <n v="4"/>
    <n v="4"/>
    <n v="3"/>
    <n v="0.75"/>
    <n v="0.75"/>
  </r>
  <r>
    <n v="3886"/>
    <s v="Lineamientos de política y programa nacional de pago por servicios ambientales para la construcción de paz."/>
    <x v="10"/>
    <s v="2.14"/>
    <s v="Definir lineamientos para que en todos sus modelos de asistencia técnica o de extensionismo agropecuario se cuente con criterios y procedimiento que permitan a la población beneficiaria de PSA acceder a estos servicios."/>
    <x v="1"/>
    <s v="Ministerio de Agricultura y Desarrollo Rural"/>
    <x v="11"/>
    <s v="Agropecuario, Pesquero y Desarrollo Rural"/>
    <x v="7"/>
    <d v="2017-06-01T00:00:00"/>
    <d v="2018-11-30T00:00:00"/>
    <n v="100"/>
    <n v="100"/>
    <n v="0"/>
    <n v="0"/>
    <n v="0"/>
  </r>
  <r>
    <n v="3886"/>
    <s v="Lineamientos de política y programa nacional de pago por servicios ambientales para la construcción de paz."/>
    <x v="10"/>
    <s v="5.6"/>
    <s v="Diseñar el proyecto piloto de PSA de departamento de Cundinamarca &quot;Implementar un esquema de Pago por Servicios Ambientales asociado al recurso hídrico en áreas de importancia estratégica en el departamento de Cundinamarca&quot;."/>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5.7"/>
    <s v="Diseñar el proyecto piloto de PSA del Departamento del Cauca, Valle del Cauca y Risaralda &quot;Fondo Agua por la Vida y la Sostenibilidad&quot;."/>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2.9"/>
    <s v="Incluir el PSA en los programas de desarrollo con enfoque territorial (PDET)."/>
    <x v="1"/>
    <s v="Agencia de Renovación del Territorio"/>
    <x v="37"/>
    <s v="Presidencia de la República"/>
    <x v="10"/>
    <d v="2018-01-01T00:00:00"/>
    <d v="2026-12-31T00:00:00"/>
    <n v="4"/>
    <n v="10"/>
    <n v="16"/>
    <n v="1"/>
    <n v="1"/>
  </r>
  <r>
    <n v="3886"/>
    <s v="Lineamientos de política y programa nacional de pago por servicios ambientales para la construcción de paz."/>
    <x v="10"/>
    <s v="3.8"/>
    <s v="Construir y presentar un portafolio de proyectos de PSA a mecanismos financieros."/>
    <x v="2"/>
    <s v="Ministerio de Ambiente y Desarrollo Sostenible"/>
    <x v="9"/>
    <s v="Ambiente y Desarrollo Sostenible"/>
    <x v="5"/>
    <d v="2017-05-08T00:00:00"/>
    <d v="2019-08-06T00:00:00"/>
    <n v="100"/>
    <n v="100"/>
    <n v="100"/>
    <n v="1"/>
    <n v="1"/>
  </r>
  <r>
    <n v="3886"/>
    <s v="Lineamientos de política y programa nacional de pago por servicios ambientales para la construcción de paz."/>
    <x v="10"/>
    <s v="1.6"/>
    <s v="Desarrollar las metodologías y protocolos para el monitoreo a nivel predial y de proyecto de PSA."/>
    <x v="2"/>
    <s v="Ministerio de Ambiente y Desarrollo Sostenible"/>
    <x v="9"/>
    <s v="Ambiente y Desarrollo Sostenible"/>
    <x v="5"/>
    <d v="2017-05-08T00:00:00"/>
    <d v="2018-10-31T00:00:00"/>
    <n v="100"/>
    <n v="100"/>
    <n v="25"/>
    <n v="0.25"/>
    <n v="0.25"/>
  </r>
  <r>
    <n v="3886"/>
    <s v="Lineamientos de política y programa nacional de pago por servicios ambientales para la construcción de paz."/>
    <x v="10"/>
    <s v="1.3"/>
    <s v="Desarrollar lineamientos técnicos, operativos y estrategias de financiación para las tres modalidades de PSA propuestas (recurso hídrico, conservación de la biodiversidad, sumideros de carbono)."/>
    <x v="1"/>
    <s v="Ministerio de Ambiente y Desarrollo Sostenible"/>
    <x v="9"/>
    <s v="Ambiente y Desarrollo Sostenible"/>
    <x v="5"/>
    <d v="2017-05-08T00:00:00"/>
    <d v="2018-10-31T00:00:00"/>
    <n v="100"/>
    <n v="100"/>
    <n v="100"/>
    <n v="1"/>
    <n v="1"/>
  </r>
  <r>
    <n v="3886"/>
    <s v="Lineamientos de política y programa nacional de pago por servicios ambientales para la construcción de paz."/>
    <x v="10"/>
    <s v="1.1"/>
    <s v="Desarrollar los lineamientos con criterios para la identificación de áreas y ecosistemas de interés estratégico susceptibles de implementar PSA."/>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1.5"/>
    <s v="Desarrollar un sistema de registro de información de esquemas de PSA."/>
    <x v="2"/>
    <s v="Ministerio de Ambiente y Desarrollo Sostenible"/>
    <x v="9"/>
    <s v="Ambiente y Desarrollo Sostenible"/>
    <x v="5"/>
    <d v="2017-05-08T00:00:00"/>
    <d v="2019-08-12T00:00:00"/>
    <n v="100"/>
    <n v="100"/>
    <n v="30"/>
    <n v="0.3"/>
    <n v="0.3"/>
  </r>
  <r>
    <n v="3886"/>
    <s v="Lineamientos de política y programa nacional de pago por servicios ambientales para la construcción de paz."/>
    <x v="10"/>
    <s v="3.9"/>
    <s v="Desarrollar una plataforma virtual de PSA para la gestión territorial de proyectos y recaudación de fondos."/>
    <x v="2"/>
    <s v="Ministerio de Ambiente y Desarrollo Sostenible"/>
    <x v="9"/>
    <s v="Ambiente y Desarrollo Sostenible"/>
    <x v="5"/>
    <d v="2017-05-08T00:00:00"/>
    <d v="2018-12-31T00:00:00"/>
    <n v="100"/>
    <n v="100"/>
    <n v="5"/>
    <n v="0.05"/>
    <n v="0.05"/>
  </r>
  <r>
    <n v="3886"/>
    <s v="Lineamientos de política y programa nacional de pago por servicios ambientales para la construcción de paz."/>
    <x v="10"/>
    <s v="3.3"/>
    <s v="Desarrollar una propuesta de modificación del Certificado de Incentivo Forestal de Conservación (CIF)."/>
    <x v="1"/>
    <s v="Ministerio de Ambiente y Desarrollo Sostenible"/>
    <x v="9"/>
    <s v="Ambiente y Desarrollo Sostenible"/>
    <x v="5"/>
    <d v="2017-05-08T00:00:00"/>
    <d v="2018-09-30T00:00:00"/>
    <n v="100"/>
    <n v="100"/>
    <n v="50"/>
    <n v="0.5"/>
    <n v="0.5"/>
  </r>
  <r>
    <n v="3886"/>
    <s v="Lineamientos de política y programa nacional de pago por servicios ambientales para la construcción de paz."/>
    <x v="10"/>
    <s v="1.10"/>
    <s v="Desarrollar una propuesta técnica para la estandarización de los proyectos de PSA."/>
    <x v="2"/>
    <s v="Ministerio de Ambiente y Desarrollo Sostenible"/>
    <x v="9"/>
    <s v="Ambiente y Desarrollo Sostenible"/>
    <x v="5"/>
    <d v="2017-07-01T00:00:00"/>
    <d v="2018-12-31T00:00:00"/>
    <n v="100"/>
    <n v="100"/>
    <n v="75"/>
    <n v="0.75"/>
    <n v="0.75"/>
  </r>
  <r>
    <n v="3886"/>
    <s v="Lineamientos de política y programa nacional de pago por servicios ambientales para la construcción de paz."/>
    <x v="10"/>
    <s v="5.3"/>
    <s v="Diseñar el proyecto piloto de PSA en el departamento del Caquetá &quot;Implementación de procesos integrales para la conservación y recuperación de bienes y servicios ambientales a través de un mecanismo de Incentivos para la conservación en los municipios Morelia, Florencia, Belén de los Andaquies, San José, El Paujil y el Doncello&quot;."/>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2.13"/>
    <s v="Elaboración de lineamientos para que en el Plan Anual de Crédito e Incentivo de Capitalización Rural (ICR) se facilite el acceso a beneficiarios de PSA localizados en las áreas y ecosistemas estratégicos."/>
    <x v="2"/>
    <s v="Ministerio de Agricultura y Desarrollo Rural"/>
    <x v="11"/>
    <s v="Agropecuario, Pesquero y Desarrollo Rural"/>
    <x v="7"/>
    <d v="2017-05-08T00:00:00"/>
    <d v="2019-07-01T00:00:00"/>
    <n v="100"/>
    <n v="100"/>
    <n v="100"/>
    <n v="1"/>
    <n v="1"/>
  </r>
  <r>
    <n v="3886"/>
    <s v="Lineamientos de política y programa nacional de pago por servicios ambientales para la construcción de paz."/>
    <x v="10"/>
    <s v="1.2"/>
    <s v="Elaborar un documento que consolide la información sobre la caracterización de uso, ocupación y tenencia en las áreas del Sistema de PNN."/>
    <x v="1"/>
    <s v="Unidad Administrativa Especial Parques Nacionales Naturales de Colombia"/>
    <x v="38"/>
    <s v="Ambiente y Desarrollo Sostenible"/>
    <x v="5"/>
    <d v="2017-05-08T00:00:00"/>
    <d v="2019-12-31T00:00:00"/>
    <n v="100"/>
    <n v="100"/>
    <n v="100"/>
    <n v="1"/>
    <n v="1"/>
  </r>
  <r>
    <n v="3886"/>
    <s v="Lineamientos de política y programa nacional de pago por servicios ambientales para la construcción de paz."/>
    <x v="10"/>
    <s v="1.4"/>
    <s v="Elaborar una agenda de investigación sobre servicios ambientales en el marco del Programa nacional de PSA."/>
    <x v="2"/>
    <s v="Ministerio de Ambiente y Desarrollo Sostenible"/>
    <x v="9"/>
    <s v="Ambiente y Desarrollo Sostenible"/>
    <x v="5"/>
    <d v="2017-07-01T00:00:00"/>
    <d v="2019-12-31T00:00:00"/>
    <n v="100"/>
    <n v="100"/>
    <n v="0"/>
    <n v="0"/>
    <n v="0"/>
  </r>
  <r>
    <n v="3886"/>
    <s v="Lineamientos de política y programa nacional de pago por servicios ambientales para la construcción de paz."/>
    <x v="10"/>
    <s v="2.12"/>
    <s v="Elaborar una estrategia financiera, técnica y operativa para implementar PSA para la sustitución de cultivos de uso ilícito en áreas de importancia ambiental  en el marco del Programa Nacional Integral de Sustitución de Cultivos de uso ilícito."/>
    <x v="2"/>
    <s v="Agencia de Renovación del Territorio"/>
    <x v="37"/>
    <s v="Presidencia de la República"/>
    <x v="10"/>
    <d v="2017-05-08T00:00:00"/>
    <d v="2018-12-31T00:00:00"/>
    <n v="100"/>
    <n v="100"/>
    <n v="42.5"/>
    <n v="0.42499999999999999"/>
    <n v="0.42499999999999999"/>
  </r>
  <r>
    <n v="3886"/>
    <s v="Lineamientos de política y programa nacional de pago por servicios ambientales para la construcción de paz."/>
    <x v="10"/>
    <s v="1.7"/>
    <s v="Elaborar una estrategia para la articulación de la Unidad Técnica de PSA (oficina de negocios verdes) y el IDEAM para el monitoreo y reporte de información."/>
    <x v="1"/>
    <s v="Ministerio de Ambiente y Desarrollo Sostenible"/>
    <x v="9"/>
    <s v="Ambiente y Desarrollo Sostenible"/>
    <x v="5"/>
    <d v="2017-05-08T00:00:00"/>
    <d v="2022-04-30T00:00:00"/>
    <n v="85"/>
    <n v="100"/>
    <n v="0"/>
    <n v="0"/>
    <n v="0"/>
  </r>
  <r>
    <n v="3886"/>
    <s v="Lineamientos de política y programa nacional de pago por servicios ambientales para la construcción de paz."/>
    <x v="10"/>
    <s v="3.5"/>
    <s v="Elaborar una propuesta con los procedimientos para utilizar recursos del impuesto al carbono para la financiación o cofinanciación de proyectos de PSA."/>
    <x v="2"/>
    <s v="Ministerio de Hacienda y Crédito Público"/>
    <x v="4"/>
    <s v="Hacienda y Crédito Público"/>
    <x v="2"/>
    <d v="2017-07-01T00:00:00"/>
    <d v="2017-12-31T00:00:00"/>
    <n v="100"/>
    <n v="100"/>
    <n v="50"/>
    <n v="0.5"/>
    <n v="0.5"/>
  </r>
  <r>
    <n v="3886"/>
    <s v="Lineamientos de política y programa nacional de pago por servicios ambientales para la construcción de paz."/>
    <x v="10"/>
    <s v="1.8"/>
    <s v="Elaborar una propuesta para la inclusión de la política de PSA en la agenda de evaluaciones del DNP."/>
    <x v="1"/>
    <s v="Departamento Nacional de Planeación"/>
    <x v="17"/>
    <s v="Planeación"/>
    <x v="9"/>
    <d v="2018-01-01T00:00:00"/>
    <d v="2020-12-31T00:00:00"/>
    <n v="100"/>
    <n v="100"/>
    <n v="26.6"/>
    <n v="0.26600000000000001"/>
    <n v="0.26600000000000001"/>
  </r>
  <r>
    <n v="3886"/>
    <s v="Lineamientos de política y programa nacional de pago por servicios ambientales para la construcción de paz."/>
    <x v="10"/>
    <s v="2.11"/>
    <s v="Incorporar en la política y programas para la sustitución de cultivos de uso ilícitos el instrumento de PSA."/>
    <x v="1"/>
    <s v="Agencia de Renovación del Territorio"/>
    <x v="37"/>
    <s v="Presidencia de la República"/>
    <x v="10"/>
    <d v="2017-05-08T00:00:00"/>
    <d v="2018-12-31T00:00:00"/>
    <n v="100"/>
    <n v="100"/>
    <n v="50"/>
    <n v="0.5"/>
    <n v="0.5"/>
  </r>
  <r>
    <n v="3886"/>
    <s v="Lineamientos de política y programa nacional de pago por servicios ambientales para la construcción de paz."/>
    <x v="10"/>
    <s v="4.3"/>
    <s v="Reglamentar el artículo 174 de la Ley 1753 de 2015."/>
    <x v="2"/>
    <s v="Ministerio de Ambiente y Desarrollo Sostenible"/>
    <x v="9"/>
    <s v="Ambiente y Desarrollo Sostenible"/>
    <x v="5"/>
    <d v="2017-05-08T00:00:00"/>
    <d v="2017-12-31T00:00:00"/>
    <n v="100"/>
    <n v="100"/>
    <n v="100"/>
    <n v="1"/>
    <n v="1"/>
  </r>
  <r>
    <n v="3886"/>
    <s v="Lineamientos de política y programa nacional de pago por servicios ambientales para la construcción de paz."/>
    <x v="10"/>
    <s v="4.4"/>
    <s v="Reglamentar el marco técnico y operativo para las modalidades de PSA en el territorio nacional."/>
    <x v="2"/>
    <s v="Ministerio de Ambiente y Desarrollo Sostenible"/>
    <x v="9"/>
    <s v="Ambiente y Desarrollo Sostenible"/>
    <x v="5"/>
    <d v="2017-06-01T00:00:00"/>
    <d v="2018-11-15T00:00:00"/>
    <n v="100"/>
    <n v="100"/>
    <n v="100"/>
    <n v="1"/>
    <n v="1"/>
  </r>
  <r>
    <n v="3886"/>
    <s v="Lineamientos de política y programa nacional de pago por servicios ambientales para la construcción de paz."/>
    <x v="10"/>
    <s v="2.6"/>
    <s v="Incorporar en los planes nacionales de desarrollo estrategias que impulsen los Pagos por Servicios Ambientales en el territorio nacional."/>
    <x v="0"/>
    <s v="Departamento Nacional de Planeación"/>
    <x v="17"/>
    <s v="Planeación"/>
    <x v="9"/>
    <d v="2018-01-01T00:00:00"/>
    <d v="2026-12-31T00:00:00"/>
    <n v="3"/>
    <n v="5"/>
    <n v="3"/>
    <n v="1"/>
    <n v="0.6"/>
  </r>
  <r>
    <n v="3886"/>
    <s v="Lineamientos de política y programa nacional de pago por servicios ambientales para la construcción de paz."/>
    <x v="10"/>
    <s v="1.9"/>
    <s v="Presentar informes de gestión y seguimiento de esquemas de PSA en el territorio nacional."/>
    <x v="2"/>
    <s v="Ministerio de Ambiente y Desarrollo Sostenible"/>
    <x v="9"/>
    <s v="Ambiente y Desarrollo Sostenible"/>
    <x v="5"/>
    <d v="2018-06-30T00:00:00"/>
    <d v="2026-11-30T00:00:00"/>
    <n v="3"/>
    <n v="9"/>
    <n v="2"/>
    <n v="0.66666666666666663"/>
    <n v="0.22222222222222221"/>
  </r>
  <r>
    <n v="3886"/>
    <s v="Lineamientos de política y programa nacional de pago por servicios ambientales para la construcción de paz."/>
    <x v="10"/>
    <s v="3.1"/>
    <s v="Desarrollar lineamientos técnicos, jurídicos y operativos que viabilicen la implementación de PSA de las compensaciones por pérdida de biodiversidad de la licencia ambiental."/>
    <x v="2"/>
    <s v="Ministerio de Ambiente y Desarrollo Sostenible"/>
    <x v="9"/>
    <s v="Ambiente y Desarrollo Sostenible"/>
    <x v="5"/>
    <d v="2017-05-08T00:00:00"/>
    <d v="2018-11-30T00:00:00"/>
    <n v="100"/>
    <n v="100"/>
    <n v="100"/>
    <n v="1"/>
    <n v="1"/>
  </r>
  <r>
    <n v="3886"/>
    <s v="Lineamientos de política y programa nacional de pago por servicios ambientales para la construcción de paz."/>
    <x v="10"/>
    <s v="5.2"/>
    <s v="Desarrollar una estrategia técnica y financiera para apoyar a entidades territoriales y autoridades ambientales en la estructuración de proyectos de PSA."/>
    <x v="2"/>
    <s v="Ministerio de Ambiente y Desarrollo Sostenible"/>
    <x v="9"/>
    <s v="Ambiente y Desarrollo Sostenible"/>
    <x v="5"/>
    <d v="2017-05-08T00:00:00"/>
    <d v="2019-11-30T00:00:00"/>
    <n v="100"/>
    <n v="100"/>
    <n v="10"/>
    <n v="0.1"/>
    <n v="0.1"/>
  </r>
  <r>
    <n v="3886"/>
    <s v="Lineamientos de política y programa nacional de pago por servicios ambientales para la construcción de paz."/>
    <x v="10"/>
    <s v="3.2"/>
    <s v="Desarrollar una propuesta técnica para destinar un porcentaje de los recursos generados de la inversión forzosa del 1% que trata el artículo 43 de la Ley 99 de 1993 hacia el Fondo Nacional de PSA."/>
    <x v="2"/>
    <s v="Ministerio de Ambiente y Desarrollo Sostenible"/>
    <x v="9"/>
    <s v="Ambiente y Desarrollo Sostenible"/>
    <x v="5"/>
    <d v="2017-05-08T00:00:00"/>
    <d v="2018-12-31T00:00:00"/>
    <n v="100"/>
    <n v="100"/>
    <n v="100"/>
    <n v="1"/>
    <n v="1"/>
  </r>
  <r>
    <n v="3886"/>
    <s v="Lineamientos de política y programa nacional de pago por servicios ambientales para la construcción de paz."/>
    <x v="10"/>
    <s v="3.4"/>
    <s v="Desarrollar una propuesta técnica para implementar proyectos de PSA con la sobretasa ambiental sobre los peajes."/>
    <x v="2"/>
    <s v="Ministerio de Ambiente y Desarrollo Sostenible"/>
    <x v="9"/>
    <s v="Ambiente y Desarrollo Sostenible"/>
    <x v="5"/>
    <d v="2017-04-01T00:00:00"/>
    <d v="2018-01-31T00:00:00"/>
    <n v="100"/>
    <n v="100"/>
    <n v="30"/>
    <n v="0.3"/>
    <n v="0.3"/>
  </r>
  <r>
    <n v="3886"/>
    <s v="Lineamientos de política y programa nacional de pago por servicios ambientales para la construcción de paz."/>
    <x v="10"/>
    <s v="2.10"/>
    <s v="Elaborar estrategias para apoyar a entidades territoriales para la estructuración y ejecución de proyectos de PSA."/>
    <x v="2"/>
    <s v="Agencia de Renovación del Territorio"/>
    <x v="37"/>
    <s v="Presidencia de la República"/>
    <x v="10"/>
    <d v="2017-05-08T00:00:00"/>
    <d v="2018-07-31T00:00:00"/>
    <n v="100"/>
    <n v="100"/>
    <n v="90"/>
    <n v="0.9"/>
    <n v="0.9"/>
  </r>
  <r>
    <n v="3886"/>
    <s v="Lineamientos de política y programa nacional de pago por servicios ambientales para la construcción de paz."/>
    <x v="10"/>
    <s v="5.1"/>
    <s v="Formular el Programa Nacional de PSA (PN-PSA)."/>
    <x v="2"/>
    <s v="Ministerio de Ambiente y Desarrollo Sostenible"/>
    <x v="9"/>
    <s v="Ambiente y Desarrollo Sostenible"/>
    <x v="5"/>
    <d v="2017-05-08T00:00:00"/>
    <d v="2018-06-30T00:00:00"/>
    <n v="100"/>
    <n v="100"/>
    <n v="85"/>
    <n v="0.85"/>
    <n v="0.85"/>
  </r>
  <r>
    <n v="3886"/>
    <s v="Lineamientos de política y programa nacional de pago por servicios ambientales para la construcción de paz."/>
    <x v="10"/>
    <s v="4.1"/>
    <s v="Formular un proyecto de Decreto Ley de PSA."/>
    <x v="2"/>
    <s v="Ministerio de Ambiente y Desarrollo Sostenible"/>
    <x v="9"/>
    <s v="Ambiente y Desarrollo Sostenible"/>
    <x v="5"/>
    <d v="2017-05-08T00:00:00"/>
    <d v="2017-07-31T00:00:00"/>
    <n v="100"/>
    <n v="100"/>
    <n v="100"/>
    <n v="1"/>
    <n v="1"/>
  </r>
  <r>
    <n v="3886"/>
    <s v="Lineamientos de política y programa nacional de pago por servicios ambientales para la construcción de paz."/>
    <x v="10"/>
    <s v="5.8"/>
    <s v="Incorporar 500.000 hectáreas en las diferentes modalidades de PSA al año 2026."/>
    <x v="2"/>
    <s v="Ministerio de Ambiente y Desarrollo Sostenible"/>
    <x v="9"/>
    <s v="Ambiente y Desarrollo Sostenible"/>
    <x v="5"/>
    <d v="2019-07-01T00:00:00"/>
    <d v="2026-12-31T00:00:00"/>
    <n v="208333"/>
    <n v="600000"/>
    <n v="0"/>
    <n v="0"/>
    <n v="0"/>
  </r>
  <r>
    <n v="3889"/>
    <s v="Declaración de importancia estratégica del proyecto vías para el Chocó: transversal Quibdó-Medellín y transversal Central del Pacífico"/>
    <x v="11"/>
    <s v="1.1"/>
    <s v="Gestionar vigencias futuras mediante solicitud de aval fiscal al Consejo Superior de Política Fiscal (CONFIS)."/>
    <x v="2"/>
    <s v="Instituto Nacional de Vías"/>
    <x v="20"/>
    <s v="Transporte"/>
    <x v="3"/>
    <d v="2017-06-13T00:00:00"/>
    <d v="2017-07-15T00:00:00"/>
    <n v="100"/>
    <n v="100"/>
    <n v="100"/>
    <n v="1"/>
    <n v="1"/>
  </r>
  <r>
    <n v="3889"/>
    <s v="Declaración de importancia estratégica del proyecto vías para el Chocó: transversal Quibdó-Medellín y transversal Central del Pacífico"/>
    <x v="11"/>
    <s v="2.3"/>
    <s v="Realizar la gestión predial, social y ambiental necesaria para las obras en los dos corredores."/>
    <x v="2"/>
    <s v="Instituto Nacional de Vías"/>
    <x v="20"/>
    <s v="Transporte"/>
    <x v="3"/>
    <d v="2017-12-01T00:00:00"/>
    <d v="2022-12-31T00:00:00"/>
    <n v="100"/>
    <n v="100"/>
    <n v="0"/>
    <n v="0"/>
    <n v="0"/>
  </r>
  <r>
    <n v="3889"/>
    <s v="Declaración de importancia estratégica del proyecto vías para el Chocó: transversal Quibdó-Medellín y transversal Central del Pacífico"/>
    <x v="11"/>
    <s v="2.1"/>
    <s v="Realizar la licitación, adjudicación y legalización de contratos de obra e interventoría, implementando mejores prácticas de contratación."/>
    <x v="2"/>
    <s v="Instituto Nacional de Vías"/>
    <x v="20"/>
    <s v="Transporte"/>
    <x v="3"/>
    <d v="2017-07-16T00:00:00"/>
    <d v="2017-11-30T00:00:00"/>
    <n v="5"/>
    <n v="5"/>
    <n v="5"/>
    <n v="1"/>
    <n v="1"/>
  </r>
  <r>
    <n v="3889"/>
    <s v="Declaración de importancia estratégica del proyecto vías para el Chocó: transversal Quibdó-Medellín y transversal Central del Pacífico"/>
    <x v="11"/>
    <s v="2.2"/>
    <s v="Realizar la actualización y ajuste de diseños disponibles para los dos corredores."/>
    <x v="2"/>
    <s v="Instituto Nacional de Vías"/>
    <x v="20"/>
    <s v="Transporte"/>
    <x v="3"/>
    <d v="2018-01-01T00:00:00"/>
    <d v="2018-06-30T00:00:00"/>
    <n v="3"/>
    <n v="3"/>
    <n v="2.2999999999999998"/>
    <n v="0.76666666666666661"/>
    <n v="0.76666666666666661"/>
  </r>
  <r>
    <n v="3889"/>
    <s v="Declaración de importancia estratégica del proyecto vías para el Chocó: transversal Quibdó-Medellín y transversal Central del Pacífico"/>
    <x v="11"/>
    <s v="2.4"/>
    <s v="Realizar el seguimiento a la ejecución de las obras contratadas."/>
    <x v="2"/>
    <s v="Instituto Nacional de Vías"/>
    <x v="20"/>
    <s v="Transporte"/>
    <x v="3"/>
    <d v="2018-01-01T00:00:00"/>
    <d v="2022-12-31T00:00:00"/>
    <n v="6"/>
    <n v="10"/>
    <n v="2"/>
    <n v="0.33333333333333331"/>
    <n v="0.2"/>
  </r>
  <r>
    <n v="3892"/>
    <s v="Lineamientos de política para estimular la inversión privada en ciencia, tecnología e innovación a través de deducciones tributarias."/>
    <x v="12"/>
    <s v="2.2"/>
    <s v="Desarrollar una campaña masiva de comunicación sobre los beneficios tributarios, con contenidos audiovisuales que permitan un acercamiento a segmentos empresariales más amplios y resuelva inquietudes frecuentes (OE2.1) (Nota: acción reemplazada por la acción 2.18)."/>
    <x v="2"/>
    <s v="Ministerio de Comercio, Industria y Turismo"/>
    <x v="23"/>
    <s v="Comercio, Industria y Turismo"/>
    <x v="11"/>
    <d v="2015-07-15T00:00:00"/>
    <d v="2018-12-31T00:00:00"/>
    <n v="4"/>
    <n v="4"/>
    <n v="7"/>
    <n v="1"/>
    <n v="1"/>
  </r>
  <r>
    <n v="3892"/>
    <s v="Lineamientos de política para estimular la inversión privada en ciencia, tecnología e innovación a través de deducciones tributarias."/>
    <x v="12"/>
    <s v="1.2"/>
    <s v="Presentar una propuesta integral sobre el instrumento de beneficios tributarios de Ciencia, Tecnología e Innovación, someterlo a consideración del CNBT y posteriormente presentarla a la Comisión para la Equidad y Competitividad Tributaria (OE1.1)."/>
    <x v="1"/>
    <s v="Dirección de Impuestos y Aduanas Nacionales"/>
    <x v="39"/>
    <s v="Hacienda y Crédito Público"/>
    <x v="2"/>
    <d v="2015-07-15T00:00:00"/>
    <d v="2015-10-31T00:00:00"/>
    <n v="1"/>
    <n v="1"/>
    <n v="1"/>
    <n v="1"/>
    <n v="1"/>
  </r>
  <r>
    <n v="3892"/>
    <s v="Lineamientos de política para estimular la inversión privada en ciencia, tecnología e innovación a través de deducciones tributarias."/>
    <x v="12"/>
    <s v="1.6"/>
    <s v="Actualizar el documento de tipología de proyectos de ciencia, tecnología e innovación, incorporando las nuevas condiciones tributarias establecidas en los artículos 91 y 104 de la Ley 1819 de 2016."/>
    <x v="1"/>
    <s v="Ministerio de Ciencia Tecnología e Innovación"/>
    <x v="1"/>
    <s v="Ciencia y Tecnología"/>
    <x v="1"/>
    <d v="2017-07-01T00:00:00"/>
    <d v="2017-08-31T00:00:00"/>
    <n v="1"/>
    <n v="1"/>
    <n v="1"/>
    <n v="1"/>
    <n v="1"/>
  </r>
  <r>
    <n v="3892"/>
    <s v="Lineamientos de política para estimular la inversión privada en ciencia, tecnología e innovación a través de deducciones tributarias."/>
    <x v="12"/>
    <s v="1.7"/>
    <s v="Actualizar el documento que contenga el análisis y proyecciones  del aumento proporcional de los cupos anuales de los beneficios tributarios de CTeI, de acuerdo a la demanda y tendencias en el uso del instrumento y con un horizonte a 2022."/>
    <x v="1"/>
    <s v="Ministerio de Ciencia Tecnología e Innovación"/>
    <x v="1"/>
    <s v="Ciencia y Tecnología"/>
    <x v="1"/>
    <d v="2017-07-01T00:00:00"/>
    <d v="2018-12-31T00:00:00"/>
    <n v="1"/>
    <n v="1"/>
    <n v="2"/>
    <n v="1"/>
    <n v="1"/>
  </r>
  <r>
    <n v="3892"/>
    <s v="Lineamientos de política para estimular la inversión privada en ciencia, tecnología e innovación a través de deducciones tributarias."/>
    <x v="12"/>
    <s v="2.7"/>
    <s v="Diseñar, implementar y difundir guías para la elaboración de acuerdos de confidencialidad y de delimitación de la propiedad intelectual entre universidades, centros de investigación y contribuyentes de renta en el marco de las deducciones tributarias para I+D+i (OE2.2)."/>
    <x v="1"/>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2.17"/>
    <s v="Elaborar propuesta de mecanismo para la asociación entre empresas usuarias del beneficio y empresas que quieran hacer uso del beneficio por primera vez, para aprobación del CNBT (OE2.3)."/>
    <x v="2"/>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2.14"/>
    <s v="Evaluar los resultados del piloto de deducción automática del beneficio tributario por parte de las empresas certificadas como altamente innovadoras (OE2.3)."/>
    <x v="2"/>
    <s v="Ministerio de Ciencia Tecnología e Innovación"/>
    <x v="1"/>
    <s v="Ciencia y Tecnología"/>
    <x v="1"/>
    <d v="2017-01-01T00:00:00"/>
    <d v="2017-06-30T00:00:00"/>
    <n v="1"/>
    <n v="1"/>
    <n v="1"/>
    <n v="1"/>
    <n v="1"/>
  </r>
  <r>
    <n v="3892"/>
    <s v="Lineamientos de política para estimular la inversión privada en ciencia, tecnología e innovación a través de deducciones tributarias."/>
    <x v="12"/>
    <s v="2.15"/>
    <s v="Presentar resultados evaluación piloto al CNBT incluyendo recomendaciones sobre la viabilidad de escalar esta modalidad para un número mayor de empresas (OE2.3)."/>
    <x v="2"/>
    <s v="Ministerio de Ciencia Tecnología e Innovación"/>
    <x v="1"/>
    <s v="Ciencia y Tecnología"/>
    <x v="1"/>
    <d v="2017-01-01T00:00:00"/>
    <d v="2017-06-30T00:00:00"/>
    <n v="1"/>
    <n v="1"/>
    <n v="1"/>
    <n v="1"/>
    <n v="1"/>
  </r>
  <r>
    <n v="3892"/>
    <s v="Lineamientos de política para estimular la inversión privada en ciencia, tecnología e innovación a través de deducciones tributarias."/>
    <x v="12"/>
    <s v="1.5"/>
    <s v="Establecer el marco de inversión en CTeI donde se defina el cupo de beneficios tributarios para CTeI, acorde a la meta del PND 2014-2018 de alcanzar el 1% de ACTI como porcentaje del PIB (OE1.1)."/>
    <x v="1"/>
    <s v="Ministerio de Ciencia Tecnología e Innovación"/>
    <x v="1"/>
    <s v="Ciencia y Tecnología"/>
    <x v="1"/>
    <d v="2015-08-01T00:00:00"/>
    <d v="2016-05-01T00:00:00"/>
    <n v="100"/>
    <n v="100"/>
    <n v="100"/>
    <n v="1"/>
    <n v="1"/>
  </r>
  <r>
    <n v="3892"/>
    <s v="Lineamientos de política para estimular la inversión privada en ciencia, tecnología e innovación a través de deducciones tributarias."/>
    <x v="12"/>
    <s v="2.8"/>
    <s v="Implementar una plataforma tecnológica moderna y acorde con las necesidades de los usuarios de los beneficios tributarios dentro de los próximos dos años (OE2.2)."/>
    <x v="0"/>
    <s v="Ministerio de Ciencia Tecnología e Innovación"/>
    <x v="1"/>
    <s v="Ciencia y Tecnología"/>
    <x v="1"/>
    <d v="2015-07-21T00:00:00"/>
    <d v="2017-12-31T00:00:00"/>
    <n v="100"/>
    <n v="100"/>
    <n v="100"/>
    <n v="1"/>
    <n v="1"/>
  </r>
  <r>
    <n v="3892"/>
    <s v="Lineamientos de política para estimular la inversión privada en ciencia, tecnología e innovación a través de deducciones tributarias."/>
    <x v="12"/>
    <s v="2.18"/>
    <s v="Actualizar la campaña masiva de comunicación sobre los beneficios tributarios, con contenidos audiovisuales que permitan un acercamiento a segmentos empresariales más amplios y resuelva inquietudes frecuentes, incluyendo la nueva normatividad relacionada con beneficios tributarios por inversión en CTI y su tratamiento tributario."/>
    <x v="2"/>
    <s v="Ministerio de Ciencia Tecnología e Innovación"/>
    <x v="1"/>
    <s v="Ciencia y Tecnología"/>
    <x v="1"/>
    <d v="2017-07-01T00:00:00"/>
    <d v="2018-12-31T00:00:00"/>
    <n v="4"/>
    <n v="4"/>
    <n v="4"/>
    <n v="1"/>
    <n v="1"/>
  </r>
  <r>
    <n v="3892"/>
    <s v="Lineamientos de política para estimular la inversión privada en ciencia, tecnología e innovación a través de deducciones tributarias."/>
    <x v="12"/>
    <s v="2.19"/>
    <s v="Realizar un informe anual sobre el uso efectivo del cupo aprobado por empresa."/>
    <x v="1"/>
    <s v="Dirección de Impuestos y Aduanas Nacionales"/>
    <x v="39"/>
    <s v="Hacienda y Crédito Público"/>
    <x v="2"/>
    <d v="2018-01-01T00:00:00"/>
    <d v="2022-12-31T00:00:00"/>
    <n v="3"/>
    <n v="5"/>
    <n v="2"/>
    <n v="0.66666666666666663"/>
    <n v="0.4"/>
  </r>
  <r>
    <n v="3892"/>
    <s v="Lineamientos de política para estimular la inversión privada en ciencia, tecnología e innovación a través de deducciones tributarias."/>
    <x v="12"/>
    <s v="2.12"/>
    <s v="Diseñar y presentar una prueba piloto para la aplicación automática del beneficio tributario por parte de las empresas reconocidas como altamente innovadoras a consideración del CNBT (OE2.3)."/>
    <x v="2"/>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1.4"/>
    <s v="Realizar un documento que contenga el análisis y proyecciones sobre el aumento proporcional de los cupos anuales de los beneficios tributarios de CTeI de acuerdo a la demanda y tendencias en el uso del instrumento (OE1.1) (Nota: acción reemplazada por la acción 1.7)."/>
    <x v="1"/>
    <s v="Ministerio de Ciencia Tecnología e Innovación"/>
    <x v="1"/>
    <s v="Ciencia y Tecnología"/>
    <x v="1"/>
    <d v="2016-01-01T00:00:00"/>
    <d v="2016-06-30T00:00:00"/>
    <n v="1"/>
    <n v="1"/>
    <n v="1"/>
    <n v="1"/>
    <n v="1"/>
  </r>
  <r>
    <n v="3892"/>
    <s v="Lineamientos de política para estimular la inversión privada en ciencia, tecnología e innovación a través de deducciones tributarias."/>
    <x v="12"/>
    <s v="2.3"/>
    <s v="Revisar y ajustar el proceso actual de evaluación ex ante de proyectos, adecuando los actuales criterios y su ponderación para calificación, a las características específicas de la I+D+i (OE2.1)."/>
    <x v="1"/>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2.1"/>
    <s v="Implementar el plan de promoción y acompañamiento para que pequeñas y medianas empresa accedan a los beneficios tributarios, logrando el uso y aprovechamiento del instrumento por parte de estas empresas que no generan renta líquida (OE 2.1)."/>
    <x v="2"/>
    <s v="Dirección de Impuestos y Aduanas Nacionales"/>
    <x v="39"/>
    <s v="Hacienda y Crédito Público"/>
    <x v="2"/>
    <d v="2015-07-15T00:00:00"/>
    <d v="2017-06-20T00:00:00"/>
    <n v="100"/>
    <n v="100"/>
    <n v="100"/>
    <n v="1"/>
    <n v="1"/>
  </r>
  <r>
    <n v="3892"/>
    <s v="Lineamientos de política para estimular la inversión privada en ciencia, tecnología e innovación a través de deducciones tributarias."/>
    <x v="12"/>
    <s v="2.9"/>
    <s v="Desarrollar una estrategia de seguimiento y evaluación de resultados e impactos del instrumento que soporten la toma de decisiones (OE2.3)."/>
    <x v="1"/>
    <s v="Ministerio de Ciencia Tecnología e Innovación"/>
    <x v="1"/>
    <s v="Ciencia y Tecnología"/>
    <x v="1"/>
    <d v="2015-07-15T00:00:00"/>
    <d v="2018-12-31T00:00:00"/>
    <n v="2"/>
    <n v="2"/>
    <n v="1"/>
    <n v="0.5"/>
    <n v="0.5"/>
  </r>
  <r>
    <n v="3892"/>
    <s v="Lineamientos de política para estimular la inversión privada en ciencia, tecnología e innovación a través de deducciones tributarias."/>
    <x v="12"/>
    <s v="2.16"/>
    <s v="Seleccionar tres parques tecnológicos para la realización de un piloto, con el fin de que las empresas allí ubicadas obtengan la misma calificación automática de proyectos de I+D+i que las Empresas Altamente Innovadoras (OE2.3)."/>
    <x v="2"/>
    <s v="Ministerio de Ciencia Tecnología e Innovación"/>
    <x v="1"/>
    <s v="Ciencia y Tecnología"/>
    <x v="1"/>
    <d v="2016-01-01T00:00:00"/>
    <d v="2016-12-31T00:00:00"/>
    <n v="3"/>
    <n v="3"/>
    <n v="0"/>
    <n v="0"/>
    <n v="0"/>
  </r>
  <r>
    <n v="3892"/>
    <s v="Lineamientos de política para estimular la inversión privada en ciencia, tecnología e innovación a través de deducciones tributarias."/>
    <x v="12"/>
    <s v="2.6"/>
    <s v="Fortalecer las capacidades de formulación de proyectos para el acceso de beneficios tributarios por parte de los usuarios del sistema (OE2.2)."/>
    <x v="1"/>
    <s v="Ministerio de Ciencia Tecnología e Innovación"/>
    <x v="1"/>
    <s v="Ciencia y Tecnología"/>
    <x v="1"/>
    <d v="2015-07-15T00:00:00"/>
    <d v="2017-12-31T00:00:00"/>
    <n v="30"/>
    <n v="30"/>
    <n v="55"/>
    <n v="1"/>
    <n v="1"/>
  </r>
  <r>
    <n v="3892"/>
    <s v="Lineamientos de política para estimular la inversión privada en ciencia, tecnología e innovación a través de deducciones tributarias."/>
    <x v="12"/>
    <s v="2.4"/>
    <s v="Implementar el proceso y procedimiento para la evaluación ex ante de proyectos de los usuarios que busquen acceder a los beneficios tributarios, incluyendo instancias de retroalimentación y contacto con los responsables de los proyectos (OE2.2)."/>
    <x v="1"/>
    <s v="Ministerio de Ciencia Tecnología e Innovación"/>
    <x v="1"/>
    <s v="Ciencia y Tecnología"/>
    <x v="1"/>
    <d v="2015-07-15T00:00:00"/>
    <d v="2018-12-31T00:00:00"/>
    <n v="100"/>
    <n v="100"/>
    <n v="100"/>
    <n v="1"/>
    <n v="1"/>
  </r>
  <r>
    <n v="3892"/>
    <s v="Lineamientos de política para estimular la inversión privada en ciencia, tecnología e innovación a través de deducciones tributarias."/>
    <x v="12"/>
    <s v="2.5"/>
    <s v="Determinar la combinación más conveniente entre las modalidades de convocatoria pública y ventanilla permanente para el acceso a beneficios tributarios por parte de los actores del sistema (OE2.2)."/>
    <x v="1"/>
    <s v="Ministerio de Ciencia Tecnología e Innovación"/>
    <x v="1"/>
    <s v="Ciencia y Tecnología"/>
    <x v="1"/>
    <d v="2015-07-21T00:00:00"/>
    <d v="2015-08-31T00:00:00"/>
    <n v="1"/>
    <n v="1"/>
    <n v="1"/>
    <n v="1"/>
    <n v="1"/>
  </r>
  <r>
    <n v="3892"/>
    <s v="Lineamientos de política para estimular la inversión privada en ciencia, tecnología e innovación a través de deducciones tributarias."/>
    <x v="12"/>
    <s v="2.11"/>
    <s v="Diseñar el proceso de reconocimiento para Empresas Altamente Innovadoras y someterlo a consideración del CNBT (OE2.3)."/>
    <x v="1"/>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2.13"/>
    <s v="Implementar el piloto de deducción automática del beneficio tributario por parte de las empresas reconocidas como altamente innovadoras, una vez autorizado por el CNBT (OE2.3)."/>
    <x v="2"/>
    <s v="Ministerio de Ciencia Tecnología e Innovación"/>
    <x v="1"/>
    <s v="Ciencia y Tecnología"/>
    <x v="1"/>
    <d v="2016-01-01T00:00:00"/>
    <d v="2016-12-31T00:00:00"/>
    <n v="1"/>
    <n v="1"/>
    <n v="1"/>
    <n v="1"/>
    <n v="1"/>
  </r>
  <r>
    <n v="3892"/>
    <s v="Lineamientos de política para estimular la inversión privada en ciencia, tecnología e innovación a través de deducciones tributarias."/>
    <x v="12"/>
    <s v="1.3"/>
    <s v="Realizar una propuesta con los criterios de priorización de proyectos y someterlo a consideración del CNBT cuando la demanda supere el cupo de inversión (OE1.1)."/>
    <x v="1"/>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1.1"/>
    <s v="Actualizar el documento de tipología de proyectos, adoptando el ámbito de aplicación del instrumento de beneficios tributarios los conceptos definidos para Ciencia, Tecnología e Innovación en este documento de política (OE 1.1) (Nota: acción reemplazada por la acción 1.6)."/>
    <x v="1"/>
    <s v="Ministerio de Ciencia Tecnología e Innovación"/>
    <x v="1"/>
    <s v="Ciencia y Tecnología"/>
    <x v="1"/>
    <d v="2015-07-15T00:00:00"/>
    <d v="2015-12-31T00:00:00"/>
    <n v="1"/>
    <n v="1"/>
    <n v="1"/>
    <n v="1"/>
    <n v="1"/>
  </r>
  <r>
    <n v="3892"/>
    <s v="Lineamientos de política para estimular la inversión privada en ciencia, tecnología e innovación a través de deducciones tributarias."/>
    <x v="12"/>
    <s v="2.10"/>
    <s v="Definir criterios y procedimientos para el reconocimiento y acceso directo de unidades empresariales de I+D+i a los beneficios tributarios de acuerdo al estatuto tributario (OE2.3)."/>
    <x v="2"/>
    <s v="Ministerio de Ciencia Tecnología e Innovación"/>
    <x v="1"/>
    <s v="Ciencia y Tecnología"/>
    <x v="1"/>
    <d v="2015-07-15T00:00:00"/>
    <d v="2015-12-31T00:00:00"/>
    <n v="1"/>
    <n v="1"/>
    <n v="1"/>
    <n v="1"/>
    <n v="1"/>
  </r>
  <r>
    <n v="3900"/>
    <s v="Apoyo del Gobierno nacional al Sistema de transporte público de Bogotá y declaratoria de importancia estratégica del proyecto Primera Línea de Metro–tramo 1"/>
    <x v="13"/>
    <s v="1.1"/>
    <s v="Gestionar vigencias futuras para el proyecto PLMB."/>
    <x v="2"/>
    <s v="Ministerio de Hacienda y Crédito Público"/>
    <x v="4"/>
    <s v="Hacienda y Crédito Público"/>
    <x v="2"/>
    <d v="2017-09-25T00:00:00"/>
    <d v="2017-11-10T00:00:00"/>
    <n v="1"/>
    <n v="1"/>
    <n v="1"/>
    <n v="1"/>
    <n v="1"/>
  </r>
  <r>
    <n v="3900"/>
    <s v="Apoyo del Gobierno nacional al Sistema de transporte público de Bogotá y declaratoria de importancia estratégica del proyecto Primera Línea de Metro–tramo 1"/>
    <x v="13"/>
    <s v="1.3"/>
    <s v="Realizar el seguimiento a la ejecución de los proyectos de acuerdo a las condiciones establecidas en el convenio de cofinanciación."/>
    <x v="2"/>
    <s v="Ministerio de Transporte"/>
    <x v="8"/>
    <s v="Transporte"/>
    <x v="3"/>
    <d v="2018-01-01T00:00:00"/>
    <d v="2022-12-31T00:00:00"/>
    <n v="6"/>
    <n v="10"/>
    <n v="4"/>
    <n v="0.66666666666666663"/>
    <n v="0.4"/>
  </r>
  <r>
    <n v="3900"/>
    <s v="Apoyo del Gobierno nacional al Sistema de transporte público de Bogotá y declaratoria de importancia estratégica del proyecto Primera Línea de Metro–tramo 1"/>
    <x v="13"/>
    <s v="1.4"/>
    <s v="Adelantar los trámites pertinentes para la declaración de importancia estratégica del componente troncal del proyecto, en el marco de las disposiciones legales y reglamentarias aplicables."/>
    <x v="2"/>
    <s v="Ministerio de Transporte"/>
    <x v="8"/>
    <s v="Transporte"/>
    <x v="3"/>
    <d v="2018-01-01T00:00:00"/>
    <d v="2018-06-30T00:00:00"/>
    <n v="100"/>
    <n v="100"/>
    <n v="66"/>
    <n v="0.66"/>
    <n v="0.66"/>
  </r>
  <r>
    <n v="3900"/>
    <s v="Apoyo del Gobierno nacional al Sistema de transporte público de Bogotá y declaratoria de importancia estratégica del proyecto Primera Línea de Metro–tramo 1"/>
    <x v="13"/>
    <s v="1.2"/>
    <s v="Gestionar la firma del convenio de cofinanciación entre el Distrito, Ministerio de Hacienda y Ministerio de Transporte."/>
    <x v="2"/>
    <s v="Ministerio de Transporte"/>
    <x v="8"/>
    <s v="Transporte"/>
    <x v="3"/>
    <d v="2017-09-25T00:00:00"/>
    <d v="2017-11-10T00:00:00"/>
    <n v="100"/>
    <n v="100"/>
    <n v="100"/>
    <n v="1"/>
    <n v="1"/>
  </r>
  <r>
    <n v="3902"/>
    <s v="Declaratoria de importancia estratégica del proyecto RegioTram de Occidente"/>
    <x v="14"/>
    <s v="1.1"/>
    <s v="Gestionar vigencias futuras para el proyecto Regiotram."/>
    <x v="2"/>
    <s v="Ministerio de Hacienda y Crédito Público"/>
    <x v="4"/>
    <s v="Hacienda y Crédito Público"/>
    <x v="2"/>
    <d v="2017-10-26T00:00:00"/>
    <d v="2017-11-10T00:00:00"/>
    <n v="1"/>
    <n v="1"/>
    <n v="1"/>
    <n v="1"/>
    <n v="1"/>
  </r>
  <r>
    <n v="3902"/>
    <s v="Declaratoria de importancia estratégica del proyecto RegioTram de Occidente"/>
    <x v="14"/>
    <s v="1.2"/>
    <s v="Gestionar la firma del convenio de cofinanciación entre la Gobernación de Cundinamarca, Ministerio de Hacienda y Ministerio de Transporte."/>
    <x v="2"/>
    <s v="Ministerio de Transporte"/>
    <x v="8"/>
    <s v="Transporte"/>
    <x v="3"/>
    <d v="2017-10-26T00:00:00"/>
    <d v="2017-11-10T00:00:00"/>
    <n v="100"/>
    <n v="100"/>
    <n v="100"/>
    <n v="1"/>
    <n v="1"/>
  </r>
  <r>
    <n v="3902"/>
    <s v="Declaratoria de importancia estratégica del proyecto RegioTram de Occidente"/>
    <x v="14"/>
    <s v="1.3"/>
    <s v="Realizar el seguimiento a la ejecución de los proyectos de acuerdo a las condiciones establecidas en el convenio de cofinanciación."/>
    <x v="2"/>
    <s v="Ministerio de Transporte"/>
    <x v="8"/>
    <s v="Transporte"/>
    <x v="3"/>
    <d v="2018-01-01T00:00:00"/>
    <d v="2022-12-31T00:00:00"/>
    <n v="6"/>
    <n v="10"/>
    <n v="4"/>
    <n v="0.66666666666666663"/>
    <n v="0.4"/>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7"/>
    <s v="Adelantar la construcción de un Centro Regional."/>
    <x v="1"/>
    <s v="Unidad Administrativa Especial para la Atención y Reparación Integral a las Víctimas"/>
    <x v="40"/>
    <s v="Inclusión Social y Reconciliación"/>
    <x v="16"/>
    <d v="2019-06-30T00:00:00"/>
    <d v="2020-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
    <s v="Adelantar la ejecución de las actividades para el fomento y desarrollo del deporte."/>
    <x v="1"/>
    <s v="Ministerio del Deporte"/>
    <x v="41"/>
    <s v="Deporte"/>
    <x v="17"/>
    <d v="2018-01-01T00:00:00"/>
    <d v="2022-12-31T00:00:00"/>
    <n v="50"/>
    <n v="100"/>
    <n v="68.56"/>
    <n v="1"/>
    <n v="0.68559999999999999"/>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4"/>
    <s v="Desarrollar e implementar estrategias para la incorporación de la diversidad en las acciones de memoria histórica."/>
    <x v="1"/>
    <s v="Centro de Memoria Histórica"/>
    <x v="42"/>
    <s v="Inclusión Social y Reconciliación"/>
    <x v="16"/>
    <d v="2017-11-01T00:00:00"/>
    <d v="2018-06-0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5"/>
    <s v="Desarrollar las capacidades para ciegos."/>
    <x v="1"/>
    <s v="Instituto Nacional para Ciegos"/>
    <x v="43"/>
    <s v="Educación"/>
    <x v="13"/>
    <d v="2017-11-01T00:00:00"/>
    <d v="2022-12-31T00:00:00"/>
    <n v="75"/>
    <n v="100"/>
    <n v="175"/>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0"/>
    <s v="Brindar atención a niños, niñas y adolescentes, especialmente a aquellos en condiciones de amenaza, inobservancia o vulneración de sus derechos a través de las modalidades de protección."/>
    <x v="1"/>
    <s v="Instituto Colombiano de Bienestar Familiar"/>
    <x v="44"/>
    <s v="Inclusión Social y Reconciliación"/>
    <x v="16"/>
    <d v="2017-11-01T00:00:00"/>
    <d v="2022-12-31T00:00:00"/>
    <n v="138"/>
    <n v="138"/>
    <n v="103"/>
    <n v="0.74637681159420288"/>
    <n v="0.74637681159420288"/>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9"/>
    <s v="Garantizar la atención a la primera infancia con calidad."/>
    <x v="1"/>
    <s v="Instituto Colombiano de Bienestar Familiar"/>
    <x v="44"/>
    <s v="Inclusión Social y Reconciliación"/>
    <x v="16"/>
    <d v="2017-11-01T00:00:00"/>
    <d v="2022-12-31T00:00:00"/>
    <n v="1680"/>
    <n v="1680"/>
    <n v="6125"/>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23"/>
    <s v="Adelantar la asignación e implementación de los subsidios para servicios públicos."/>
    <x v="1"/>
    <s v="Ministerio de Minas y Energía"/>
    <x v="45"/>
    <s v="Minas y Energía"/>
    <x v="15"/>
    <d v="2017-11-01T00:00:00"/>
    <d v="2017-12-31T00:00:00"/>
    <n v="2"/>
    <n v="2"/>
    <n v="3"/>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2"/>
    <s v="Apoyar a las familias a través de la formación para ser garantes de derechos."/>
    <x v="1"/>
    <s v="Instituto Colombiano de Bienestar Familiar"/>
    <x v="44"/>
    <s v="Inclusión Social y Reconciliación"/>
    <x v="16"/>
    <d v="2017-11-01T00:00:00"/>
    <d v="2022-12-31T00:00:00"/>
    <n v="337"/>
    <n v="337"/>
    <n v="956"/>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3"/>
    <s v="Promover los derechos para la protección integral de los niños, niñas y adolescentes."/>
    <x v="1"/>
    <s v="Instituto Colombiano de Bienestar Familiar"/>
    <x v="44"/>
    <s v="Inclusión Social y Reconciliación"/>
    <x v="16"/>
    <d v="2017-11-01T00:00:00"/>
    <d v="2022-12-31T00:00:00"/>
    <n v="450"/>
    <n v="450"/>
    <n v="3282"/>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7"/>
    <s v="Promover el acceso con permanencia en el proceso de reconstrucción de Mocoa y la implementación de planes escolares para la gestión del riesgo"/>
    <x v="2"/>
    <s v="Ministerio de Educación Nacional"/>
    <x v="26"/>
    <s v="Educación"/>
    <x v="13"/>
    <d v="2018-01-01T00:00:00"/>
    <d v="2022-12-31T00:00:00"/>
    <n v="40"/>
    <n v="6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1"/>
    <s v="Promover la política de seguridad alimentaria y nutricional."/>
    <x v="1"/>
    <s v="Instituto Colombiano de Bienestar Familiar"/>
    <x v="44"/>
    <s v="Inclusión Social y Reconciliación"/>
    <x v="16"/>
    <d v="2017-11-01T00:00:00"/>
    <d v="2022-12-31T00:00:00"/>
    <n v="62"/>
    <n v="62"/>
    <n v="15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2"/>
    <s v="Adelantar la entrega de terminales a los estudiantes y docentes de la comunidad educativa del municipio de Mocoa."/>
    <x v="1"/>
    <s v="Ministerio de Tecnologías de la Información y las Comunicaciones"/>
    <x v="46"/>
    <s v="Tecnologías de la Información y las Comunicaciones"/>
    <x v="18"/>
    <d v="2017-10-30T00:00:00"/>
    <d v="2017-12-31T00:00:00"/>
    <n v="6833"/>
    <n v="6833"/>
    <n v="5192"/>
    <n v="0.75984194350943945"/>
    <n v="0.75984194350943945"/>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10"/>
    <s v="Adelantar la construcción del CDI José Homero."/>
    <x v="1"/>
    <s v="Departamento Administrativo de la Presidencia de la República"/>
    <x v="19"/>
    <s v="Presidencia de la República"/>
    <x v="10"/>
    <d v="2018-01-01T00:00:00"/>
    <d v="2018-12-31T00:00:00"/>
    <n v="1"/>
    <n v="1"/>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3"/>
    <s v="Adelantar la creación de un centro de acceso comunitario a las TIC en el municipio de Mocoa."/>
    <x v="1"/>
    <s v="Ministerio de Tecnologías de la Información y las Comunicaciones"/>
    <x v="46"/>
    <s v="Tecnologías de la Información y las Comunicaciones"/>
    <x v="18"/>
    <d v="2018-01-01T00:00:00"/>
    <d v="2018-12-31T00:00:00"/>
    <n v="1"/>
    <n v="1"/>
    <n v="1"/>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6"/>
    <s v="Adelantar la gestión para la asignación de los recursos de crédito."/>
    <x v="1"/>
    <s v="Banco de Comercio Exterior S.A"/>
    <x v="27"/>
    <s v="Comercio, Industria y Turismo"/>
    <x v="11"/>
    <d v="2017-11-01T00:00:00"/>
    <d v="2017-12-31T00:00:00"/>
    <n v="1"/>
    <n v="1"/>
    <n v="1"/>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12"/>
    <s v="Adelantar el fortalecimiento de las política de empleo, los procesos de formalización laboral, y el análisis de la oferta y demanda laboral."/>
    <x v="2"/>
    <s v="Ministerio de Trabajo"/>
    <x v="28"/>
    <s v="Trabajo"/>
    <x v="12"/>
    <d v="2017-11-01T00:00:00"/>
    <d v="2022-12-31T00:00:00"/>
    <n v="83"/>
    <n v="100"/>
    <n v="88"/>
    <n v="1"/>
    <n v="0.88"/>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9"/>
    <s v="Adelantar la construcción de una sede educativa nueva."/>
    <x v="1"/>
    <s v="Ministerio de Educación Nacional"/>
    <x v="26"/>
    <s v="Educación"/>
    <x v="13"/>
    <d v="2018-01-01T00:00:00"/>
    <d v="2019-12-31T00:00:00"/>
    <n v="100"/>
    <n v="100"/>
    <n v="25"/>
    <n v="0.25"/>
    <n v="0.25"/>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4"/>
    <s v="Adelantar la construcción del CDI en Sauces I."/>
    <x v="1"/>
    <s v="Ministerio de Vivienda, Ciudad y Territorio"/>
    <x v="10"/>
    <s v="Vivienda, Ciudad y Territorio"/>
    <x v="6"/>
    <d v="2018-01-01T00:00:00"/>
    <d v="2018-12-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7"/>
    <s v="Adelantar la construcción y dotación de una biblioteca."/>
    <x v="1"/>
    <s v="Ministerio de Cultura"/>
    <x v="47"/>
    <s v="Cultura"/>
    <x v="19"/>
    <d v="2018-01-01T00:00:00"/>
    <d v="2018-04-05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22"/>
    <s v="Adelantar la ejecución de los programas para la promoción social."/>
    <x v="1"/>
    <s v="Departamento Administrativo para la Prosperidad Social"/>
    <x v="34"/>
    <s v="Inclusión Social y Reconciliación"/>
    <x v="16"/>
    <d v="2017-06-01T00:00:00"/>
    <d v="2018-06-30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3"/>
    <s v="Adelantar la ejecución de los proyectos para la activación del sector agropecuario."/>
    <x v="1"/>
    <s v="Ministerio de Agricultura y Desarrollo Rural"/>
    <x v="11"/>
    <s v="Agropecuario, Pesquero y Desarrollo Rural"/>
    <x v="7"/>
    <d v="2018-01-01T00:00:00"/>
    <d v="2018-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8"/>
    <s v="Adelantar la entrega de atención humanitaria de emergencia y transición."/>
    <x v="1"/>
    <s v="Unidad Administrativa Especial para la Atención y Reparación Integral a las Víctimas"/>
    <x v="40"/>
    <s v="Inclusión Social y Reconciliación"/>
    <x v="16"/>
    <d v="2017-11-01T00:00:00"/>
    <d v="2022-12-31T00:00:00"/>
    <n v="100"/>
    <n v="100"/>
    <n v="86"/>
    <n v="0.86"/>
    <n v="0.86"/>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5"/>
    <s v="Adelantar la gestión que permita la identificación de los beneficiarios y la construcción de las VIS urbana y rural."/>
    <x v="1"/>
    <s v="Unidad Nacional para la Gestión del Riesgo de Desastres"/>
    <x v="18"/>
    <s v="Presidencia de la República"/>
    <x v="10"/>
    <d v="2017-05-01T00:00:00"/>
    <d v="2018-06-0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2"/>
    <s v="Adelantar la implementación de planes, proyectos y políticas para el desarrollo agropecuario."/>
    <x v="1"/>
    <s v="Agencia de Desarrollo Rural"/>
    <x v="35"/>
    <s v="Agropecuario, Pesquero y Desarrollo Rural"/>
    <x v="7"/>
    <d v="2018-01-01T00:00:00"/>
    <d v="2018-12-31T00:00:00"/>
    <n v="100"/>
    <n v="100"/>
    <n v="34"/>
    <n v="0.34"/>
    <n v="0.34"/>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1"/>
    <s v="Adelantar la implementación del Programa de Legalización de Tierras."/>
    <x v="1"/>
    <s v="Agencia Nacional de Tierras"/>
    <x v="36"/>
    <s v="Agropecuario, Pesquero y Desarrollo Rural"/>
    <x v="7"/>
    <d v="2018-01-01T00:00:00"/>
    <d v="2022-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9"/>
    <s v="Adelantar las actividades para las víctimas del conflicto armado pertenecientes a comunidades étnicas."/>
    <x v="1"/>
    <s v="Unidad Administrativa Especial para la Atención y Reparación Integral a las Víctimas"/>
    <x v="40"/>
    <s v="Inclusión Social y Reconciliación"/>
    <x v="16"/>
    <d v="2017-11-01T00:00:00"/>
    <d v="2018-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7"/>
    <s v="Adelantar los estudios de los factores que afectan el recurso tierra."/>
    <x v="1"/>
    <s v="Instituto Geográfico Agustín Codazzi"/>
    <x v="48"/>
    <s v="Estadísticas"/>
    <x v="14"/>
    <d v="2018-02-01T00:00:00"/>
    <d v="2018-12-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9"/>
    <s v="Adelantar el desarrollo socio-empresarial de las organizaciones solidarias, garantizando su entrega y el cumplimiento de las metas establecidas."/>
    <x v="2"/>
    <s v="Unidad Administrativa Especial de Organizaciones Solidarias"/>
    <x v="49"/>
    <s v="Trabajo"/>
    <x v="12"/>
    <d v="2017-11-01T00:00:00"/>
    <d v="2022-12-31T00:00:00"/>
    <n v="8"/>
    <n v="12"/>
    <n v="16"/>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16"/>
    <s v="Implementar esquemas especiales de acompañamiento en hogares desplazados."/>
    <x v="1"/>
    <s v="Unidad Administrativa Especial para la Atención y Reparación Integral a las Víctimas"/>
    <x v="40"/>
    <s v="Inclusión Social y Reconciliación"/>
    <x v="16"/>
    <d v="2017-11-01T00:00:00"/>
    <d v="2017-12-31T00:00:00"/>
    <n v="12"/>
    <n v="12"/>
    <n v="12"/>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13"/>
    <s v="Adelantar actividades para capacitar a los trabajadores, garantizando su entrega y el cumplimiento de las metas establecidas."/>
    <x v="1"/>
    <s v="Servicio Nacional de Aprendizaje"/>
    <x v="25"/>
    <s v="Trabajo"/>
    <x v="12"/>
    <d v="2018-01-01T00:00:00"/>
    <d v="2022-12-31T00:00:00"/>
    <n v="12528"/>
    <n v="12528"/>
    <n v="44528"/>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5"/>
    <s v="Adelantar la implementación del Programa Ser Pilo Paga."/>
    <x v="1"/>
    <s v="Ministerio de Educación Nacional"/>
    <x v="26"/>
    <s v="Educación"/>
    <x v="13"/>
    <d v="2017-11-01T00:00:00"/>
    <d v="2022-12-31T00:00:00"/>
    <n v="155"/>
    <n v="155"/>
    <n v="175"/>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4"/>
    <s v="Adelantar la recuperación de negocios afectados por el desastre."/>
    <x v="1"/>
    <s v="Ministerio de Comercio, Industria y Turismo"/>
    <x v="23"/>
    <s v="Comercio, Industria y Turismo"/>
    <x v="11"/>
    <d v="2017-11-01T00:00:00"/>
    <d v="2018-12-31T00:00:00"/>
    <n v="170"/>
    <n v="170"/>
    <n v="173"/>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8"/>
    <s v="Adelantar la conservación de vías a través de microempresarios y admnistradores viales."/>
    <x v="2"/>
    <s v="Instituto Nacional de Vías"/>
    <x v="20"/>
    <s v="Transporte"/>
    <x v="3"/>
    <d v="2017-11-01T00:00:00"/>
    <d v="2018-12-31T00:00:00"/>
    <n v="2"/>
    <n v="2"/>
    <n v="2"/>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10"/>
    <s v="Adelantar la aplicación del Modelo de Fortalecimiento de la Industria, a través de la iniciativa Talento TI en Mocoa."/>
    <x v="1"/>
    <s v="Ministerio de Tecnologías de la Información y las Comunicaciones"/>
    <x v="46"/>
    <s v="Tecnologías de la Información y las Comunicaciones"/>
    <x v="18"/>
    <d v="2017-10-30T00:00:00"/>
    <d v="2018-06-30T00:00:00"/>
    <n v="200"/>
    <n v="200"/>
    <n v="239"/>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4"/>
    <s v="Adelantar la implementación del Programa de Becas Docentes."/>
    <x v="1"/>
    <s v="Ministerio de Educación Nacional"/>
    <x v="26"/>
    <s v="Educación"/>
    <x v="13"/>
    <d v="2018-01-01T00:00:00"/>
    <d v="2018-12-31T00:00:00"/>
    <n v="210"/>
    <n v="21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5"/>
    <s v="Levantar y actualizar la información catastral."/>
    <x v="0"/>
    <s v="Instituto Geográfico Agustín Codazzi"/>
    <x v="48"/>
    <s v="Estadísticas"/>
    <x v="14"/>
    <d v="2018-01-01T00:00:00"/>
    <d v="2018-12-31T00:00:00"/>
    <n v="2100"/>
    <n v="2100"/>
    <n v="275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6"/>
    <s v="Adelantar la construcción, adecuación y mejoramiento de la infraestructura deportiva."/>
    <x v="2"/>
    <s v="Ministerio del Deporte"/>
    <x v="41"/>
    <s v="Deporte"/>
    <x v="17"/>
    <d v="2018-01-01T00:00:00"/>
    <d v="2018-12-31T00:00:00"/>
    <n v="3"/>
    <n v="3"/>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2"/>
    <s v="Adelantar el mejoramiento de viviendas, garantizando su entrega y el cumplimiento de las metas establecidas."/>
    <x v="1"/>
    <s v="Departamento Administrativo para la Prosperidad Social"/>
    <x v="34"/>
    <s v="Inclusión Social y Reconciliación"/>
    <x v="16"/>
    <d v="2017-11-01T00:00:00"/>
    <d v="2019-06-30T00:00:00"/>
    <n v="300"/>
    <n v="300"/>
    <n v="141"/>
    <n v="0.47"/>
    <n v="0.47"/>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7"/>
    <s v="Ampliar la cobertura de atención a las comunidades artesanales."/>
    <x v="1"/>
    <s v="Artesanías de Colombia S.A."/>
    <x v="50"/>
    <s v="Comercio, Industria y Turismo"/>
    <x v="11"/>
    <d v="2018-01-01T00:00:00"/>
    <d v="2019-12-31T00:00:00"/>
    <n v="300"/>
    <n v="3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6"/>
    <s v="Desarrollar el proyecto de atención psicosocial y de bienestar dirigido a directivos y docentes de las instituciones educativas más afectadas por el desastre."/>
    <x v="1"/>
    <s v="Ministerio de Educación Nacional"/>
    <x v="26"/>
    <s v="Educación"/>
    <x v="13"/>
    <d v="2017-11-01T00:00:00"/>
    <d v="2022-12-31T00:00:00"/>
    <n v="60"/>
    <n v="400"/>
    <n v="497"/>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6"/>
    <s v="Levantar y actualizar la carta general."/>
    <x v="1"/>
    <s v="Instituto Geográfico Agustín Codazzi"/>
    <x v="48"/>
    <s v="Estadísticas"/>
    <x v="14"/>
    <d v="2018-02-01T00:00:00"/>
    <d v="2018-12-31T00:00:00"/>
    <n v="451"/>
    <n v="451"/>
    <n v="451"/>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5"/>
    <s v="Adelantar las actividades de fortalecimiento productivo y comercial a las comunidades indígenas."/>
    <x v="1"/>
    <s v="Ministerio de Comercio, Industria y Turismo"/>
    <x v="23"/>
    <s v="Comercio, Industria y Turismo"/>
    <x v="11"/>
    <d v="2018-01-01T00:00:00"/>
    <d v="2018-12-31T00:00:00"/>
    <n v="5"/>
    <n v="5"/>
    <n v="5"/>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5.8"/>
    <s v="Beneficiar a los niños, niñas y adolescentes registrados en la matrícula oficial con la implementación del Plan de Alimentación Escolar."/>
    <x v="1"/>
    <s v="Ministerio de Educación Nacional"/>
    <x v="26"/>
    <s v="Educación"/>
    <x v="13"/>
    <d v="2018-01-01T00:00:00"/>
    <d v="2022-12-31T00:00:00"/>
    <n v="33000"/>
    <n v="55000"/>
    <n v="19511"/>
    <n v="0.59124242424242424"/>
    <n v="0.35474545454545453"/>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1"/>
    <s v="Adelantar la ejecución de las actividades para el fortalecimiento de la capacidad institucional, garantizando el cumplimiento de las metas establecidas."/>
    <x v="1"/>
    <s v="Escuela Superior de la Administración Pública"/>
    <x v="51"/>
    <s v="Función Pública"/>
    <x v="20"/>
    <d v="2017-11-01T00:00:00"/>
    <d v="2017-12-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8"/>
    <s v="Adelantar las obras de construcción, mejoramiento y mantenimiento de la infraestructura física del sistema judicial."/>
    <x v="2"/>
    <s v="Consejo Superior de la Judicatura"/>
    <x v="52"/>
    <s v="Rama Judicial"/>
    <x v="21"/>
    <d v="2018-01-01T00:00:00"/>
    <d v="2018-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3"/>
    <s v="Fortalecer la capacidad de identificación de la población vulnerable."/>
    <x v="1"/>
    <s v="Registraduría Nacional del Estado Civil"/>
    <x v="53"/>
    <s v="Organización Electoral"/>
    <x v="22"/>
    <d v="2018-01-01T00:00:00"/>
    <d v="2021-12-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2"/>
    <s v="Adelantar el fortalecimiento académico de la ESAP, garantizando el cumplimiento de las metas establecidas."/>
    <x v="1"/>
    <s v="Escuela Superior de la Administración Pública"/>
    <x v="51"/>
    <s v="Función Pública"/>
    <x v="20"/>
    <d v="2017-11-01T00:00:00"/>
    <d v="2018-09-30T00:00:00"/>
    <n v="186"/>
    <n v="186"/>
    <n v="186"/>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6"/>
    <s v="Adelantar el fortalecimiento de la capacidad institucional para la medicina legal y las ciencias forenses."/>
    <x v="1"/>
    <s v="Instituto Nacional de Medicina Legal y Ciencias Forenses"/>
    <x v="54"/>
    <s v="Rama Judicial"/>
    <x v="21"/>
    <d v="2018-01-01T00:00:00"/>
    <d v="2021-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9"/>
    <s v="Adelantar el fortalecimiento de la infraestructura física en los ERON."/>
    <x v="2"/>
    <s v="Unidad de Servicios Penitenciarios y Carcelarios"/>
    <x v="55"/>
    <s v="Justicia y del Derecho"/>
    <x v="23"/>
    <d v="2018-01-01T00:00:00"/>
    <d v="2018-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11"/>
    <s v="Adelantar la construcción del acueducto municipal."/>
    <x v="1"/>
    <s v="Ministerio de Vivienda, Ciudad y Territorio"/>
    <x v="10"/>
    <s v="Vivienda, Ciudad y Territorio"/>
    <x v="6"/>
    <d v="2017-11-01T00:00:00"/>
    <d v="2019-12-31T00:00:00"/>
    <n v="100"/>
    <n v="100"/>
    <n v="80"/>
    <n v="0.8"/>
    <n v="0.8"/>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10"/>
    <s v="Adelantar la construcción del sistema de alerta temprana."/>
    <x v="1"/>
    <s v="Unidad Nacional para la Gestión del Riesgo de Desastres"/>
    <x v="18"/>
    <s v="Presidencia de la República"/>
    <x v="10"/>
    <d v="2017-05-15T00:00:00"/>
    <d v="2018-06-30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3"/>
    <s v="Adelantar la implementación de mecanismos de acceso universal al servicio de televisión."/>
    <x v="1"/>
    <s v="Autoridad Nacional de Televisión"/>
    <x v="56"/>
    <s v="Tecnologías de la Información y las Comunicaciones"/>
    <x v="18"/>
    <d v="2018-11-01T00:00:00"/>
    <d v="2018-03-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7"/>
    <s v="Fortalecer el cuerpo de bomberos mediante la adquisición de insumos básicos"/>
    <x v="1"/>
    <s v="Dirección Nacional de Bomberos"/>
    <x v="57"/>
    <s v="Interior"/>
    <x v="4"/>
    <d v="2018-01-01T00:00:00"/>
    <d v="2018-12-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1"/>
    <s v="Fortalecer la gestión del conocimiento hidrológico, metereológico, ambiental y climático."/>
    <x v="2"/>
    <s v="Instituto de Hidrología, Meteorología y Estudios Ambientales"/>
    <x v="58"/>
    <s v="Ambiente y Desarrollo Sostenible"/>
    <x v="5"/>
    <d v="2017-11-01T00:00:00"/>
    <d v="2020-12-31T00:00:00"/>
    <n v="100"/>
    <n v="100"/>
    <n v="96"/>
    <n v="0.96"/>
    <n v="0.96"/>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4"/>
    <s v="Fortalecer los servicios de la Defensa Civil Colombiana."/>
    <x v="1"/>
    <s v="Defensa Civil Colombiana"/>
    <x v="59"/>
    <s v="Defensa"/>
    <x v="24"/>
    <d v="2019-01-01T00:00:00"/>
    <d v="2020-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6.10"/>
    <s v="Garantizar el funcionamiento de la Oficina del Gobierno Nacional (PMU)."/>
    <x v="1"/>
    <s v="Unidad Nacional para la Gestión del Riesgo de Desastres"/>
    <x v="18"/>
    <s v="Presidencia de la República"/>
    <x v="10"/>
    <d v="2017-05-01T00:00:00"/>
    <d v="2019-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8"/>
    <s v="Realizar los estudios de microzonificación sísmica para el municipio de Mocoa."/>
    <x v="1"/>
    <s v="Servicio Geológico Colombiano"/>
    <x v="60"/>
    <s v="Minas y Energía"/>
    <x v="15"/>
    <d v="2017-10-01T00:00:00"/>
    <d v="2018-03-31T00:00:00"/>
    <n v="100"/>
    <n v="100"/>
    <n v="100"/>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8"/>
    <s v="Adelantar el mejoramiento y ampliación de la infraestructura educativa."/>
    <x v="2"/>
    <s v="Ministerio de Educación Nacional"/>
    <x v="26"/>
    <s v="Educación"/>
    <x v="13"/>
    <d v="2018-01-01T00:00:00"/>
    <d v="2018-12-31T00:00:00"/>
    <n v="12"/>
    <n v="12"/>
    <n v="12"/>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3"/>
    <s v="Adelantar la construcción de las VIS urbanas."/>
    <x v="1"/>
    <s v="Ministerio de Vivienda, Ciudad y Territorio"/>
    <x v="10"/>
    <s v="Vivienda, Ciudad y Territorio"/>
    <x v="6"/>
    <d v="2017-11-01T00:00:00"/>
    <d v="2019-06-30T00:00:00"/>
    <n v="1209"/>
    <n v="1209"/>
    <n v="300"/>
    <n v="0.24813895781637718"/>
    <n v="0.24813895781637718"/>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4"/>
    <s v="Levantar y actualizar la información social y económica del municipio de Mocoa."/>
    <x v="1"/>
    <s v="Departamento Administrativo Nacional de Estadística"/>
    <x v="31"/>
    <s v="Estadísticas"/>
    <x v="14"/>
    <d v="2017-01-01T00:00:00"/>
    <d v="2021-12-31T00:00:00"/>
    <n v="14"/>
    <n v="17"/>
    <n v="17"/>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3"/>
    <s v="Mejoramiento de la gestión ambiental en las vías del municipio."/>
    <x v="2"/>
    <s v="Instituto Nacional de Vías"/>
    <x v="20"/>
    <s v="Transporte"/>
    <x v="3"/>
    <d v="2017-11-01T00:00:00"/>
    <d v="2017-12-31T00:00:00"/>
    <n v="2"/>
    <n v="2"/>
    <n v="2"/>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1"/>
    <s v="Brindar acompañamiento a las Mipyme de Mocoa para desarrollar su transformación digital."/>
    <x v="1"/>
    <s v="Ministerio de Tecnologías de la Información y las Comunicaciones"/>
    <x v="46"/>
    <s v="Tecnologías de la Información y las Comunicaciones"/>
    <x v="18"/>
    <d v="2018-01-01T00:00:00"/>
    <d v="2018-12-31T00:00:00"/>
    <n v="200"/>
    <n v="200"/>
    <n v="207"/>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2"/>
    <s v="Ampliar el acceso a internet en las zonas afectadas por la avalancha en Mocoa a través de la instalaciónde zonas wifi en el municipio."/>
    <x v="1"/>
    <s v="Ministerio de Tecnologías de la Información y las Comunicaciones"/>
    <x v="46"/>
    <s v="Tecnologías de la Información y las Comunicaciones"/>
    <x v="18"/>
    <d v="2017-10-31T00:00:00"/>
    <d v="2018-07-31T00:00:00"/>
    <n v="6"/>
    <n v="6"/>
    <n v="6"/>
    <n v="1"/>
    <n v="1"/>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4.11"/>
    <s v="Adelantar la construcción de la plaza de mercado definitiva."/>
    <x v="1"/>
    <s v="Unidad Nacional para la Gestión del Riesgo de Desastres"/>
    <x v="18"/>
    <s v="Presidencia de la República"/>
    <x v="10"/>
    <d v="2018-01-01T00:00:00"/>
    <d v="2018-12-31T00:00:00"/>
    <n v="100"/>
    <n v="100"/>
    <n v="5"/>
    <n v="0.05"/>
    <n v="0.05"/>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6"/>
    <s v="Adelantar la construcción de los puentes peatonales y la pavimentación de vías urbanas ."/>
    <x v="2"/>
    <s v="Unidad Nacional para la Gestión del Riesgo de Desastres"/>
    <x v="18"/>
    <s v="Presidencia de la República"/>
    <x v="10"/>
    <d v="2017-06-01T00:00:00"/>
    <d v="2018-12-31T00:00:00"/>
    <n v="100"/>
    <n v="100"/>
    <n v="80"/>
    <n v="0.8"/>
    <n v="0.8"/>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5"/>
    <s v="Adelantar la construcción, mantenimiento y operación del corredor Santana-Mocoa-Neiva."/>
    <x v="1"/>
    <s v="Agencia Nacional de Infraestructura"/>
    <x v="6"/>
    <s v="Transporte"/>
    <x v="3"/>
    <d v="2019-01-01T00:00:00"/>
    <d v="2022-12-31T00:00:00"/>
    <n v="10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3.4"/>
    <s v="Adelantar la ejecución de los proyectos de infraestructura vial y conectividad, garantizando su entrega y el cumplimiento de las metas establecidas."/>
    <x v="2"/>
    <s v="Instituto Nacional de Vías"/>
    <x v="20"/>
    <s v="Transporte"/>
    <x v="3"/>
    <d v="2017-11-01T00:00:00"/>
    <d v="2019-12-31T00:00:00"/>
    <n v="100"/>
    <n v="100"/>
    <n v="86"/>
    <n v="0.86"/>
    <n v="0.86"/>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2"/>
    <s v="Adelantar los estudios ambientales para la planificación y gestión ambiental del municipio de Mocoa."/>
    <x v="2"/>
    <s v="Corporación para el Desarrollo Sostenible del Sur de la Amazonía"/>
    <x v="61"/>
    <s v="Ambiente y Desarrollo Sostenible"/>
    <x v="5"/>
    <d v="2018-01-01T00:00:00"/>
    <d v="2018-12-31T00:00:00"/>
    <n v="100"/>
    <n v="100"/>
    <n v="55"/>
    <n v="0.55000000000000004"/>
    <n v="0.55000000000000004"/>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1"/>
    <s v="Adelantar la construcción y el mejoramiento de VIS rurales, garantizando su entrega y el cumplimiento de las metas establecidas."/>
    <x v="1"/>
    <s v="Ministerio de Agricultura y Desarrollo Rural"/>
    <x v="11"/>
    <s v="Agropecuario, Pesquero y Desarrollo Rural"/>
    <x v="7"/>
    <d v="2018-01-01T00:00:00"/>
    <d v="2018-12-31T00:00:00"/>
    <n v="650"/>
    <n v="65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2.12"/>
    <s v="Adelantar el apoyo para la implementación del Plan Maestro de Alcantarillado (Fase I)."/>
    <x v="1"/>
    <s v="Ministerio de Vivienda, Ciudad y Territorio"/>
    <x v="10"/>
    <s v="Vivienda, Ciudad y Territorio"/>
    <x v="6"/>
    <d v="2018-06-01T00:00:00"/>
    <d v="2022-12-31T00:00:00"/>
    <n v="20"/>
    <n v="100"/>
    <n v="0"/>
    <n v="0"/>
    <n v="0"/>
  </r>
  <r>
    <n v="3904"/>
    <s v="Plan para la Reconstrucción del municipio de Mocoa, 2017-2022, concepto favorable a la nación para contratar un empréstito externo hasta por la suma de USD 30 millones, o su equivalente en otras monedas, para financiar la implementación del Plan Maestro de Alcantarillado del municipio de Mocoa (Fase I), y_x000a_declaración de importancia estratégica del Plan Maestro de Alcantarillado del municipio de Mocoa (Fase I)"/>
    <x v="15"/>
    <s v="1.9"/>
    <s v="Formular el nuevo Plan Básico de Ordenamiento Territorial y adelantar los estudios de amenaza y riesgo."/>
    <x v="2"/>
    <s v="Departamento Nacional de Planeación"/>
    <x v="17"/>
    <s v="Planeación"/>
    <x v="9"/>
    <d v="2017-08-03T00:00:00"/>
    <d v="2018-07-31T00:00:00"/>
    <n v="100"/>
    <n v="100"/>
    <n v="99.5"/>
    <n v="0.995"/>
    <n v="0.995"/>
  </r>
  <r>
    <n v="3914"/>
    <s v="Modificación del Documento CONPES 3880 Declaración de importancia estratégica del proyecto de inversión Apoyo para fomentar el acceso con calidad a la educación superior a través de incentivos a la demanda en Colombia."/>
    <x v="16"/>
    <s v="2.3"/>
    <s v="Evaluar el impacto de mediano plazo del programa Ser Pilo Paga con el fin de determinar los ajustes que se requieran en futuras aplicaciones."/>
    <x v="1"/>
    <s v="Departamento Nacional de Planeación"/>
    <x v="17"/>
    <s v="Planeación"/>
    <x v="9"/>
    <d v="2022-01-03T00:00:00"/>
    <d v="2023-12-31T00:00:00"/>
    <n v="0"/>
    <n v="100"/>
    <n v="0"/>
    <n v="0"/>
    <n v="0"/>
  </r>
  <r>
    <n v="3914"/>
    <s v="Modificación del Documento CONPES 3880 Declaración de importancia estratégica del proyecto de inversión Apoyo para fomentar el acceso con calidad a la educación superior a través de incentivos a la demanda en Colombia."/>
    <x v="16"/>
    <s v="1.6"/>
    <s v="Implementar mecanismos que pemitan garantizar la sostenibilidad financiera del programa Ser Pilo Paga, con respecto al aumento de costos de matrícula de las Instituciones de Educación Superior vinculadas al programa."/>
    <x v="2"/>
    <s v="Ministerio de Educación Nacional"/>
    <x v="26"/>
    <s v="Educación"/>
    <x v="13"/>
    <d v="2018-08-01T00:00:00"/>
    <d v="2018-06-30T00:00:00"/>
    <n v="100"/>
    <n v="100"/>
    <n v="100"/>
    <n v="1"/>
    <n v="1"/>
  </r>
  <r>
    <n v="3914"/>
    <s v="Modificación del Documento CONPES 3880 Declaración de importancia estratégica del proyecto de inversión Apoyo para fomentar el acceso con calidad a la educación superior a través de incentivos a la demanda en Colombia."/>
    <x v="16"/>
    <s v="1.4"/>
    <s v="Garantizar la financiación hasta el 2023 de las cuatro cohortes del programa Ser Pilo Paga y de los créditos condonables para población de especial protección constitucional, mérito académico y postgrado."/>
    <x v="1"/>
    <s v="Ministerio de Educación Nacional"/>
    <x v="26"/>
    <s v="Educación"/>
    <x v="13"/>
    <d v="2017-02-01T00:00:00"/>
    <d v="2018-02-15T00:00:00"/>
    <n v="100"/>
    <n v="100"/>
    <n v="75"/>
    <n v="0.75"/>
    <n v="0.75"/>
  </r>
  <r>
    <n v="3914"/>
    <s v="Modificación del Documento CONPES 3880 Declaración de importancia estratégica del proyecto de inversión Apoyo para fomentar el acceso con calidad a la educación superior a través de incentivos a la demanda en Colombia."/>
    <x v="16"/>
    <s v="1.3"/>
    <s v="Beneficiar a estudiantes con mérito académico, de escasos recursos y de especial protección constitucional con créditos condonables."/>
    <x v="1"/>
    <s v="Ministerio de Educación Nacional"/>
    <x v="26"/>
    <s v="Educación"/>
    <x v="13"/>
    <d v="2017-02-01T00:00:00"/>
    <d v="2023-07-08T00:00:00"/>
    <n v="180373"/>
    <n v="200432"/>
    <n v="113093"/>
    <n v="0.62699517111762848"/>
    <n v="0.56424622814720204"/>
  </r>
  <r>
    <n v="3914"/>
    <s v="Modificación del Documento CONPES 3880 Declaración de importancia estratégica del proyecto de inversión Apoyo para fomentar el acceso con calidad a la educación superior a través de incentivos a la demanda en Colombia."/>
    <x v="16"/>
    <s v="2.2"/>
    <s v="Beneficiar a estudiantes con esquemas de condonación, subsidio de sostenimiento y de tasa de interés para las cohortes de todas las líneas de crédito del Icetex."/>
    <x v="1"/>
    <s v="Ministerio de Educación Nacional"/>
    <x v="26"/>
    <s v="Educación"/>
    <x v="13"/>
    <d v="2017-02-01T00:00:00"/>
    <d v="2023-12-15T00:00:00"/>
    <n v="2626133"/>
    <n v="2984645"/>
    <n v="392584"/>
    <n v="0.14949128623721647"/>
    <n v="0.13153457111314745"/>
  </r>
  <r>
    <n v="3914"/>
    <s v="Modificación del Documento CONPES 3880 Declaración de importancia estratégica del proyecto de inversión Apoyo para fomentar el acceso con calidad a la educación superior a través de incentivos a la demanda en Colombia."/>
    <x v="16"/>
    <s v="2.1"/>
    <s v="Garantizar la financiación de los esquemas de condonación, subsidio de sostenimiento y de tasa de interés para las cohortes de todas las líneas de crédito del Icetex."/>
    <x v="1"/>
    <s v="Ministerio de Educación Nacional"/>
    <x v="26"/>
    <s v="Educación"/>
    <x v="13"/>
    <d v="2017-02-01T00:00:00"/>
    <d v="2018-07-08T00:00:00"/>
    <n v="100"/>
    <n v="100"/>
    <n v="67"/>
    <n v="0.67"/>
    <n v="0.67"/>
  </r>
  <r>
    <n v="3914"/>
    <s v="Modificación del Documento CONPES 3880 Declaración de importancia estratégica del proyecto de inversión Apoyo para fomentar el acceso con calidad a la educación superior a través de incentivos a la demanda en Colombia."/>
    <x v="16"/>
    <s v="1.5"/>
    <s v="Formular los nuevos lineamientos para la selección de beneficiarios de los fondos de créditos condonables para población de escasos recursos, mérito académico, posgrados y de especial protección constitucional."/>
    <x v="1"/>
    <s v="Ministerio de Educación Nacional"/>
    <x v="26"/>
    <s v="Educación"/>
    <x v="13"/>
    <d v="2017-01-02T00:00:00"/>
    <d v="2017-12-31T00:00:00"/>
    <n v="100"/>
    <n v="100"/>
    <n v="100"/>
    <n v="1"/>
    <n v="1"/>
  </r>
  <r>
    <n v="3914"/>
    <s v="Modificación del Documento CONPES 3880 Declaración de importancia estratégica del proyecto de inversión Apoyo para fomentar el acceso con calidad a la educación superior a través de incentivos a la demanda en Colombia."/>
    <x v="16"/>
    <s v="1.2"/>
    <s v="Implementar la cuarta versión del programa Ser Pilo Paga."/>
    <x v="1"/>
    <s v="Ministerio de Educación Nacional"/>
    <x v="26"/>
    <s v="Educación"/>
    <x v="13"/>
    <d v="2018-08-01T00:00:00"/>
    <d v="2023-12-31T00:00:00"/>
    <n v="79"/>
    <n v="100"/>
    <n v="68.5"/>
    <n v="0.86708860759493667"/>
    <n v="0.68500000000000005"/>
  </r>
  <r>
    <n v="3914"/>
    <s v="Modificación del Documento CONPES 3880 Declaración de importancia estratégica del proyecto de inversión Apoyo para fomentar el acceso con calidad a la educación superior a través de incentivos a la demanda en Colombia."/>
    <x v="16"/>
    <s v="1.1"/>
    <s v="Terminar de implementar la tercera versión del programa Ser Pilo Paga."/>
    <x v="1"/>
    <s v="Ministerio de Educación Nacional"/>
    <x v="26"/>
    <s v="Educación"/>
    <x v="13"/>
    <d v="2017-02-01T00:00:00"/>
    <d v="2023-12-31T00:00:00"/>
    <n v="83"/>
    <n v="100"/>
    <n v="80"/>
    <n v="0.96385542168674698"/>
    <n v="0.8"/>
  </r>
  <r>
    <n v="3915"/>
    <s v="Lineamientos de política y estrategias para el desarrollo regional sostenible del Macizo colombiano"/>
    <x v="17"/>
    <s v="1.10"/>
    <s v="Realizar estudios de actualización de línea base de los Valores Objeto de Conservación (VOC) de las áreas del SPNN."/>
    <x v="1"/>
    <s v="Unidad Administrativa Especial Parques Nacionales Naturales de Colombia"/>
    <x v="38"/>
    <s v="Ambiente y Desarrollo Sostenible"/>
    <x v="5"/>
    <d v="2018-12-01T00:00:00"/>
    <d v="2022-12-31T00:00:00"/>
    <n v="60"/>
    <n v="100"/>
    <n v="0"/>
    <n v="0"/>
    <n v="0"/>
  </r>
  <r>
    <n v="3915"/>
    <s v="Lineamientos de política y estrategias para el desarrollo regional sostenible del Macizo colombiano"/>
    <x v="17"/>
    <s v="1.9"/>
    <s v="Avanzar en la implementación de la estrategia de trabajo para resolver problemáticas de uso, ocupación y tenencia en áreas protegidas Regionales y Reserva Forestal Proyectora Nacional (RFPN)."/>
    <x v="2"/>
    <s v="Corporación Autónoma Regional de Nariño"/>
    <x v="62"/>
    <s v="Ambiente y Desarrollo Sostenible"/>
    <x v="5"/>
    <d v="2018-12-31T00:00:00"/>
    <d v="2020-12-31T00:00:00"/>
    <n v="6"/>
    <n v="6"/>
    <n v="0"/>
    <n v="0"/>
    <n v="0"/>
  </r>
  <r>
    <n v="3915"/>
    <s v="Lineamientos de política y estrategias para el desarrollo regional sostenible del Macizo colombiano"/>
    <x v="17"/>
    <s v="3.12"/>
    <s v="Acompañar a las corporaciones y/o entes en la definición de la estructura ecológica principal del Macizo Colombiano."/>
    <x v="2"/>
    <s v="Ministerio de Ambiente y Desarrollo Sostenible"/>
    <x v="9"/>
    <s v="Ambiente y Desarrollo Sostenible"/>
    <x v="5"/>
    <d v="2018-02-01T00:00:00"/>
    <d v="2021-12-31T00:00:00"/>
    <n v="100"/>
    <n v="100"/>
    <n v="0"/>
    <n v="0"/>
    <n v="0"/>
  </r>
  <r>
    <n v="3915"/>
    <s v="Lineamientos de política y estrategias para el desarrollo regional sostenible del Macizo colombiano"/>
    <x v="17"/>
    <s v="1.26"/>
    <s v="Adecuar centros de paso de fauna silvestre."/>
    <x v="2"/>
    <s v="Gobernación de Nariño"/>
    <x v="63"/>
    <s v="Territorial"/>
    <x v="8"/>
    <d v="2018-02-01T00:00:00"/>
    <d v="2020-12-31T00:00:00"/>
    <n v="100"/>
    <n v="100"/>
    <n v="0"/>
    <n v="0"/>
    <n v="0"/>
  </r>
  <r>
    <n v="3915"/>
    <s v="Lineamientos de política y estrategias para el desarrollo regional sostenible del Macizo colombiano"/>
    <x v="17"/>
    <s v="3.13"/>
    <s v="Apoyar a los municipios en la formulación de los Planes de ordenamiento del Territorio o Esquemas de ordenamiento territorial [Presidencia del Sistemas Regional de Areas Protegidas del Macizo - SIRAPM]."/>
    <x v="0"/>
    <s v="Corporación Autónoma Regional del Cauca"/>
    <x v="64"/>
    <s v="Ambiente y Desarrollo Sostenible"/>
    <x v="5"/>
    <d v="2018-02-01T00:00:00"/>
    <d v="2020-12-31T00:00:00"/>
    <n v="100"/>
    <n v="100"/>
    <n v="0"/>
    <n v="0"/>
    <n v="0"/>
  </r>
  <r>
    <n v="3915"/>
    <s v="Lineamientos de política y estrategias para el desarrollo regional sostenible del Macizo colombiano"/>
    <x v="17"/>
    <s v="1.5"/>
    <s v="Avanzar en la actualización, formulación e implementación de planes de manejo en áreas protegidas."/>
    <x v="2"/>
    <s v="Unidad Administrativa Especial Parques Nacionales Naturales de Colombia"/>
    <x v="38"/>
    <s v="Ambiente y Desarrollo Sostenible"/>
    <x v="5"/>
    <d v="2018-02-01T00:00:00"/>
    <d v="2025-12-31T00:00:00"/>
    <n v="20"/>
    <n v="100"/>
    <n v="0"/>
    <n v="0"/>
    <n v="0"/>
  </r>
  <r>
    <n v="3915"/>
    <s v="Lineamientos de política y estrategias para el desarrollo regional sostenible del Macizo colombiano"/>
    <x v="17"/>
    <s v="2.13"/>
    <s v="Brindar apoyo técnico al Ministerio de Agricultura y Desarrollo Rural para la la planificación de los distritos de adecuación de tierras  [Presidencia del Sistemas Regional de Areas Protegidas del Macizo - SIRAPM]."/>
    <x v="2"/>
    <s v="Corporación Autónoma Regional del Cauca"/>
    <x v="64"/>
    <s v="Ambiente y Desarrollo Sostenible"/>
    <x v="5"/>
    <d v="2019-01-01T00:00:00"/>
    <d v="2022-12-31T00:00:00"/>
    <n v="50"/>
    <n v="100"/>
    <n v="0"/>
    <n v="0"/>
    <n v="0"/>
  </r>
  <r>
    <n v="3915"/>
    <s v="Lineamientos de política y estrategias para el desarrollo regional sostenible del Macizo colombiano"/>
    <x v="17"/>
    <s v="3.8"/>
    <s v="Construcción de espacios de articulación e interlocución a través de mesas de trabajo para la construcción de los Programas de Desarrollo con Enfoque Territorial del Macizo con base en los lineamientos de la presente política."/>
    <x v="1"/>
    <s v="Agencia de Renovación del Territorio"/>
    <x v="37"/>
    <s v="Presidencia de la República"/>
    <x v="10"/>
    <d v="2018-02-01T00:00:00"/>
    <d v="2020-06-30T00:00:00"/>
    <n v="100"/>
    <n v="100"/>
    <n v="60"/>
    <n v="0.6"/>
    <n v="0.6"/>
  </r>
  <r>
    <n v="3915"/>
    <s v="Lineamientos de política y estrategias para el desarrollo regional sostenible del Macizo colombiano"/>
    <x v="17"/>
    <s v="3.23"/>
    <s v="Construir una plataforma digital para la ecorregión del Macizo  [Presidencia del Sistemas Regional de Areas Protegidas del Macizo - SIRAPM]."/>
    <x v="2"/>
    <s v="Corporación Autónoma Regional del Cauca"/>
    <x v="64"/>
    <s v="Ambiente y Desarrollo Sostenible"/>
    <x v="5"/>
    <d v="2018-02-01T00:00:00"/>
    <d v="2020-12-31T00:00:00"/>
    <n v="100"/>
    <n v="100"/>
    <n v="0"/>
    <n v="0"/>
    <n v="0"/>
  </r>
  <r>
    <n v="3915"/>
    <s v="Lineamientos de política y estrategias para el desarrollo regional sostenible del Macizo colombiano"/>
    <x v="17"/>
    <s v="1.2"/>
    <s v="Declarar áreas protegidas en jurisdicción de Corporación Autonoma Regional de Nariño."/>
    <x v="2"/>
    <s v="Corporación Autónoma Regional de Nariño"/>
    <x v="62"/>
    <s v="Ambiente y Desarrollo Sostenible"/>
    <x v="5"/>
    <d v="2018-07-01T00:00:00"/>
    <d v="2019-12-31T00:00:00"/>
    <n v="100"/>
    <n v="100"/>
    <n v="0"/>
    <n v="0"/>
    <n v="0"/>
  </r>
  <r>
    <n v="3915"/>
    <s v="Lineamientos de política y estrategias para el desarrollo regional sostenible del Macizo colombiano"/>
    <x v="17"/>
    <s v="1.3"/>
    <s v="Declarar áreas protegidas en jurisdicción de la Corporación Autónoma del Tolima."/>
    <x v="2"/>
    <s v="Corporación Autónoma Regional del Tolima"/>
    <x v="65"/>
    <s v="Ambiente y Desarrollo Sostenible"/>
    <x v="5"/>
    <d v="2018-02-01T00:00:00"/>
    <d v="2020-12-30T00:00:00"/>
    <n v="100"/>
    <n v="100"/>
    <n v="0"/>
    <n v="0"/>
    <n v="0"/>
  </r>
  <r>
    <n v="3915"/>
    <s v="Lineamientos de política y estrategias para el desarrollo regional sostenible del Macizo colombiano"/>
    <x v="17"/>
    <s v="1.1"/>
    <s v="Declarar áreas protegidas en jurisdicción de la Corporación Autónoma del Valle del Cauca."/>
    <x v="2"/>
    <s v="Corporación Autónoma del Valle del Cauca"/>
    <x v="66"/>
    <s v="Ambiente y Desarrollo Sostenible"/>
    <x v="5"/>
    <d v="2018-02-01T00:00:00"/>
    <d v="2019-12-31T00:00:00"/>
    <n v="100"/>
    <n v="100"/>
    <n v="0"/>
    <n v="0"/>
    <n v="0"/>
  </r>
  <r>
    <n v="3915"/>
    <s v="Lineamientos de política y estrategias para el desarrollo regional sostenible del Macizo colombiano"/>
    <x v="17"/>
    <s v="1.4"/>
    <s v="Declarar áreas protegidas en jurisdicción de la Corporación Autónoma Regional del Alto Magdalena."/>
    <x v="2"/>
    <s v="Corporación Autónoma Regional del Alto Magdalena"/>
    <x v="67"/>
    <s v="Ambiente y Desarrollo Sostenible"/>
    <x v="5"/>
    <d v="2018-02-01T00:00:00"/>
    <d v="2019-12-31T00:00:00"/>
    <n v="100"/>
    <n v="100"/>
    <n v="75"/>
    <n v="0.75"/>
    <n v="0.75"/>
  </r>
  <r>
    <n v="3915"/>
    <s v="Lineamientos de política y estrategias para el desarrollo regional sostenible del Macizo colombiano"/>
    <x v="17"/>
    <s v="2.2"/>
    <s v="Desarrollar estudios de identificación de áreas con aptitud agropecuaria a escala 1:100.000 en los departamentos con los que se suscriban convenios  [Presidencia del Sistemas Regional de Areas Protegidas del Macizo - SIRAPM]."/>
    <x v="2"/>
    <s v="Unidad de Planificación de Tierras Rurales, Adecuación de Tierras y Usos Agropecuarios"/>
    <x v="68"/>
    <s v="Agropecuario, Pesquero y Desarrollo Rural"/>
    <x v="7"/>
    <d v="2018-02-01T00:00:00"/>
    <d v="2022-12-31T00:00:00"/>
    <n v="76"/>
    <n v="100"/>
    <n v="0"/>
    <n v="0"/>
    <n v="0"/>
  </r>
  <r>
    <n v="3915"/>
    <s v="Lineamientos de política y estrategias para el desarrollo regional sostenible del Macizo colombiano"/>
    <x v="17"/>
    <s v="1.7"/>
    <s v="Desarrollar una estrategia para armonizar el plan de acción del SIRAP con los instrumentos de planeación de las instancias del Sistema Departamental Áreas Protegidas (SIDAP) y Sistema Municipal de Áreas Protegidas (SIMAP)."/>
    <x v="1"/>
    <s v="Unidad Administrativa Especial Parques Nacionales Naturales de Colombia"/>
    <x v="38"/>
    <s v="Ambiente y Desarrollo Sostenible"/>
    <x v="5"/>
    <d v="2018-02-01T00:00:00"/>
    <d v="2029-12-31T00:00:00"/>
    <n v="91"/>
    <n v="100"/>
    <n v="0"/>
    <n v="0"/>
    <n v="0"/>
  </r>
  <r>
    <n v="3915"/>
    <s v="Lineamientos de política y estrategias para el desarrollo regional sostenible del Macizo colombiano"/>
    <x v="17"/>
    <s v="2.4"/>
    <s v="Desarrollar una evaluación para identificar las necesidades técnicas y financieras para construir los estudios de suelos a mayor escala (menores a 50:000)."/>
    <x v="2"/>
    <s v="Instituto Geográfico Agustín Codazzi"/>
    <x v="48"/>
    <s v="Estadísticas"/>
    <x v="14"/>
    <d v="2018-02-01T00:00:00"/>
    <d v="2018-12-31T00:00:00"/>
    <n v="100"/>
    <n v="100"/>
    <n v="70"/>
    <n v="0.7"/>
    <n v="0.7"/>
  </r>
  <r>
    <n v="3915"/>
    <s v="Lineamientos de política y estrategias para el desarrollo regional sostenible del Macizo colombiano"/>
    <x v="17"/>
    <s v="1.14"/>
    <s v="Diseñar e implementar una estrategia para incorporar los predios adquiridos por entidades territoriales en el marco del artículo 111 de la Ley 99 y su incorporación en la estructura ecológica principal [Presidencia del Sistemas Regional de Areas Protegidas del Macizo - SIRAPM]."/>
    <x v="2"/>
    <s v="Corporación Autónoma Regional del Cauca"/>
    <x v="64"/>
    <s v="Ambiente y Desarrollo Sostenible"/>
    <x v="5"/>
    <d v="2019-01-01T00:00:00"/>
    <d v="2022-12-31T00:00:00"/>
    <n v="60"/>
    <n v="100"/>
    <n v="0"/>
    <n v="0"/>
    <n v="0"/>
  </r>
  <r>
    <n v="3915"/>
    <s v="Lineamientos de política y estrategias para el desarrollo regional sostenible del Macizo colombiano"/>
    <x v="17"/>
    <s v="3.25"/>
    <s v="Ejecutar acciones de educación ambiental para el empoderamiento de las comunidades frente al macizo Colombiano."/>
    <x v="1"/>
    <s v="Corporación Autónoma Regional del Alto Magdalena"/>
    <x v="67"/>
    <s v="Ambiente y Desarrollo Sostenible"/>
    <x v="5"/>
    <d v="2018-02-01T00:00:00"/>
    <d v="2020-12-31T00:00:00"/>
    <n v="100"/>
    <n v="100"/>
    <n v="100"/>
    <n v="1"/>
    <n v="1"/>
  </r>
  <r>
    <n v="3915"/>
    <s v="Lineamientos de política y estrategias para el desarrollo regional sostenible del Macizo colombiano"/>
    <x v="17"/>
    <s v="3.10"/>
    <s v="Elaborar e implementar un programa de fortalecimiento de capacidades técnicas para la formulación de proyectos en el Macizo Colombiano [Presidencia del Sistemas Regional de Areas Protegidas del Macizo - SIRAPM]."/>
    <x v="1"/>
    <s v="Corporación Autónoma Regional del Cauca"/>
    <x v="64"/>
    <s v="Ambiente y Desarrollo Sostenible"/>
    <x v="5"/>
    <d v="2018-02-01T00:00:00"/>
    <d v="2021-12-31T00:00:00"/>
    <n v="80"/>
    <n v="100"/>
    <n v="0"/>
    <n v="0"/>
    <n v="0"/>
  </r>
  <r>
    <n v="3915"/>
    <s v="Lineamientos de política y estrategias para el desarrollo regional sostenible del Macizo colombiano"/>
    <x v="17"/>
    <s v="1.11"/>
    <s v="Elaborar un documento sobre especies amenazadas que requieren planes de conservación [Presidencia del Sistemas Regional de Áreas Protegidas del Macizo - SIRAPM]."/>
    <x v="1"/>
    <s v="Corporación Autónoma Regional del Cauca"/>
    <x v="64"/>
    <s v="Ambiente y Desarrollo Sostenible"/>
    <x v="5"/>
    <d v="2018-02-01T00:00:00"/>
    <d v="2021-12-31T00:00:00"/>
    <n v="80"/>
    <n v="100"/>
    <n v="0"/>
    <n v="0"/>
    <n v="0"/>
  </r>
  <r>
    <n v="3915"/>
    <s v="Lineamientos de política y estrategias para el desarrollo regional sostenible del Macizo colombiano"/>
    <x v="17"/>
    <s v="3.11"/>
    <s v="Elaborar un documento técnico para que entidades territoriales y autoridades ambientales que hacen parte de la macrocuenca Magdalena-Cauca, Pacifico y Amazonia  realicen inversiones en áreas de importancia especial del Macizo [Presidencia del Sistemas Regional de Areas Protegidas del Macizo - SIRAPM]."/>
    <x v="2"/>
    <s v="Ministerio de Ambiente y Desarrollo Sostenible"/>
    <x v="9"/>
    <s v="Ambiente y Desarrollo Sostenible"/>
    <x v="5"/>
    <d v="2019-07-01T00:00:00"/>
    <d v="2022-12-31T00:00:00"/>
    <n v="50"/>
    <n v="100"/>
    <n v="15"/>
    <n v="0.3"/>
    <n v="0.15"/>
  </r>
  <r>
    <n v="3915"/>
    <s v="Lineamientos de política y estrategias para el desarrollo regional sostenible del Macizo colombiano"/>
    <x v="17"/>
    <s v="3.17"/>
    <s v="Elaborar un plan de implementación de POMCAS para el Macizo [Presidencia del Sistemas Regional de Areas Protegidas del Macizo - SIRAPM]."/>
    <x v="2"/>
    <s v="Ministerio de Ambiente y Desarrollo Sostenible"/>
    <x v="9"/>
    <s v="Ambiente y Desarrollo Sostenible"/>
    <x v="5"/>
    <d v="2019-01-01T00:00:00"/>
    <d v="2023-12-31T00:00:00"/>
    <n v="70"/>
    <n v="100"/>
    <n v="0"/>
    <n v="0"/>
    <n v="0"/>
  </r>
  <r>
    <n v="3915"/>
    <s v="Lineamientos de política y estrategias para el desarrollo regional sostenible del Macizo colombiano"/>
    <x v="17"/>
    <s v="2.6"/>
    <s v="Elaborar una estrategia que permita consolidar corredores biológicos entre las áreas protegidas y los ecosistemas estratégicos, con los territorios que cuentan con proyectos productivos sostenibles. [Presidencia del Sistemas Regional de Areas Protegidas del Macizo - SIRAPM]."/>
    <x v="2"/>
    <s v="Corporación Autónoma Regional del Cauca"/>
    <x v="64"/>
    <s v="Ambiente y Desarrollo Sostenible"/>
    <x v="5"/>
    <d v="2022-01-01T00:00:00"/>
    <d v="2024-12-31T00:00:00"/>
    <n v="0"/>
    <n v="100"/>
    <n v="0"/>
    <n v="0"/>
    <n v="0"/>
  </r>
  <r>
    <n v="3915"/>
    <s v="Lineamientos de política y estrategias para el desarrollo regional sostenible del Macizo colombiano"/>
    <x v="17"/>
    <s v="2.1"/>
    <s v="Establecer mesas de trabajo para definir mecanismos de articulación territorial en el macizo."/>
    <x v="1"/>
    <s v="Ministerio de Agricultura y Desarrollo Rural"/>
    <x v="11"/>
    <s v="Agropecuario, Pesquero y Desarrollo Rural"/>
    <x v="7"/>
    <d v="2018-12-01T00:00:00"/>
    <d v="2019-12-31T00:00:00"/>
    <n v="100"/>
    <n v="100"/>
    <n v="0"/>
    <n v="0"/>
    <n v="0"/>
  </r>
  <r>
    <n v="3915"/>
    <s v="Lineamientos de política y estrategias para el desarrollo regional sostenible del Macizo colombiano"/>
    <x v="17"/>
    <s v="3.18"/>
    <s v="Establecer una mesa de coordinación con DNP para orientar los programas POD a los lineamientos de la política."/>
    <x v="0"/>
    <s v="Departamento Nacional de Planeación"/>
    <x v="17"/>
    <s v="Planeación"/>
    <x v="9"/>
    <d v="2018-02-01T00:00:00"/>
    <d v="2019-12-31T00:00:00"/>
    <n v="100"/>
    <n v="100"/>
    <n v="100"/>
    <n v="1"/>
    <n v="1"/>
  </r>
  <r>
    <n v="3915"/>
    <s v="Lineamientos de política y estrategias para el desarrollo regional sostenible del Macizo colombiano"/>
    <x v="17"/>
    <s v="1.15"/>
    <s v="Estructurar una estrategia para implementar esquemas de pagos por servicios ambientales en el macizo colombiano."/>
    <x v="2"/>
    <s v="Ministerio de Ambiente y Desarrollo Sostenible"/>
    <x v="9"/>
    <s v="Ambiente y Desarrollo Sostenible"/>
    <x v="5"/>
    <d v="2018-02-01T00:00:00"/>
    <d v="2021-12-31T00:00:00"/>
    <n v="90"/>
    <n v="100"/>
    <n v="45"/>
    <n v="0.5"/>
    <n v="0.45"/>
  </r>
  <r>
    <n v="3915"/>
    <s v="Lineamientos de política y estrategias para el desarrollo regional sostenible del Macizo colombiano"/>
    <x v="17"/>
    <s v="3.20"/>
    <s v="Formular planes integrales de cambio climático a nivel departamental y acompañamiento en su implementación [Presidencia del Sistemas Regional de Areas Protegidas del Macizo - SIRAPM]."/>
    <x v="1"/>
    <s v="Corporación Autónoma Regional del Cauca"/>
    <x v="64"/>
    <s v="Ambiente y Desarrollo Sostenible"/>
    <x v="5"/>
    <d v="2018-07-01T00:00:00"/>
    <d v="2021-12-31T00:00:00"/>
    <n v="80"/>
    <n v="100"/>
    <n v="0"/>
    <n v="0"/>
    <n v="0"/>
  </r>
  <r>
    <n v="3915"/>
    <s v="Lineamientos de política y estrategias para el desarrollo regional sostenible del Macizo colombiano"/>
    <x v="17"/>
    <s v="1.16"/>
    <s v="Formular proyectos REDD+ en el marco de la Estrategia Colombiana de Desarrollo Bajo en Carbono [Presidencia del Sistemas Regional de Areas Protegidas del Macizo - SIRAPM]."/>
    <x v="2"/>
    <s v="Corporación Autónoma Regional del Cauca"/>
    <x v="64"/>
    <s v="Ambiente y Desarrollo Sostenible"/>
    <x v="5"/>
    <d v="2019-01-01T00:00:00"/>
    <d v="2022-12-31T00:00:00"/>
    <n v="50"/>
    <n v="100"/>
    <n v="0"/>
    <n v="0"/>
    <n v="0"/>
  </r>
  <r>
    <n v="3915"/>
    <s v="Lineamientos de política y estrategias para el desarrollo regional sostenible del Macizo colombiano"/>
    <x v="17"/>
    <s v="1.12"/>
    <s v="Identificar y registrar los ecosistemas y áreas ambientales del Macizo y sus planes o medidas de manejo ambiental [Presidencia del Sistemas Regional de Areas Protegidas del Macizo - SIRAPM]."/>
    <x v="2"/>
    <s v="Corporación Autónoma Regional del Cauca"/>
    <x v="64"/>
    <s v="Ambiente y Desarrollo Sostenible"/>
    <x v="5"/>
    <d v="2018-12-01T00:00:00"/>
    <d v="2020-12-31T00:00:00"/>
    <n v="100"/>
    <n v="100"/>
    <n v="0"/>
    <n v="0"/>
    <n v="0"/>
  </r>
  <r>
    <n v="3915"/>
    <s v="Lineamientos de política y estrategias para el desarrollo regional sostenible del Macizo colombiano"/>
    <x v="17"/>
    <s v="1.18"/>
    <s v="Implementar acciones de restauración para la protección de cuencas abastecedoras."/>
    <x v="2"/>
    <s v="Corporación Autónoma Regional del Alto Magdalena"/>
    <x v="67"/>
    <s v="Ambiente y Desarrollo Sostenible"/>
    <x v="5"/>
    <d v="2018-02-01T00:00:00"/>
    <d v="2020-12-31T00:00:00"/>
    <n v="100"/>
    <n v="100"/>
    <n v="92"/>
    <n v="0.92"/>
    <n v="0.92"/>
  </r>
  <r>
    <n v="3915"/>
    <s v="Lineamientos de política y estrategias para el desarrollo regional sostenible del Macizo colombiano"/>
    <x v="17"/>
    <s v="1.6"/>
    <s v="Implementar acciones para la resolución de conflictos en el uso del suelo en las zonas con función amortiguadora del Sistema Nacional de Areas Protegidas (SINAP) [Presidencia del Sistemas Regional de Areas Protegidas del Macizo - SIRAPM]."/>
    <x v="1"/>
    <s v="Corporación Autónoma Regional del Cauca"/>
    <x v="64"/>
    <s v="Ambiente y Desarrollo Sostenible"/>
    <x v="5"/>
    <d v="2018-12-01T00:00:00"/>
    <d v="2020-12-31T00:00:00"/>
    <n v="100"/>
    <n v="100"/>
    <n v="0"/>
    <n v="0"/>
    <n v="0"/>
  </r>
  <r>
    <n v="3915"/>
    <s v="Lineamientos de política y estrategias para el desarrollo regional sostenible del Macizo colombiano"/>
    <x v="17"/>
    <s v="3.4"/>
    <s v="Implementar acciones piloto en el marco de las estrategias nacionales frente al cambio climático."/>
    <x v="0"/>
    <s v="Corporación Autónoma Regional de Nariño"/>
    <x v="62"/>
    <s v="Ambiente y Desarrollo Sostenible"/>
    <x v="5"/>
    <d v="2018-02-01T00:00:00"/>
    <d v="2020-12-31T00:00:00"/>
    <n v="100"/>
    <n v="100"/>
    <n v="0"/>
    <n v="0"/>
    <n v="0"/>
  </r>
  <r>
    <n v="3915"/>
    <s v="Lineamientos de política y estrategias para el desarrollo regional sostenible del Macizo colombiano"/>
    <x v="17"/>
    <s v="3.26"/>
    <s v="Implementar estrategias para la sensibilización y divulgación sobre la importancia del Macizo Colombiano [Presidencia del Sistemas Regional de Areas Protegidas del Macizo - SIRAPM]."/>
    <x v="2"/>
    <s v="Corporación Autónoma Regional del Cauca"/>
    <x v="64"/>
    <s v="Ambiente y Desarrollo Sostenible"/>
    <x v="5"/>
    <d v="2018-02-01T00:00:00"/>
    <d v="2028-12-31T00:00:00"/>
    <n v="30"/>
    <n v="100"/>
    <n v="0"/>
    <n v="0"/>
    <n v="0"/>
  </r>
  <r>
    <n v="3915"/>
    <s v="Lineamientos de política y estrategias para el desarrollo regional sostenible del Macizo colombiano"/>
    <x v="17"/>
    <s v="1.8"/>
    <s v="Implementar la estrategia de trabajo para resolver problemáticas de uso, ocupación y tenencia del suelo en áreas del Sistema de Parques Nacionales Naturales de Colombia (SPNN)."/>
    <x v="2"/>
    <s v="Unidad Administrativa Especial Parques Nacionales Naturales de Colombia"/>
    <x v="38"/>
    <s v="Ambiente y Desarrollo Sostenible"/>
    <x v="5"/>
    <d v="2018-12-01T00:00:00"/>
    <d v="2029-12-31T00:00:00"/>
    <n v="82"/>
    <n v="100"/>
    <n v="0"/>
    <n v="0"/>
    <n v="0"/>
  </r>
  <r>
    <n v="3915"/>
    <s v="Lineamientos de política y estrategias para el desarrollo regional sostenible del Macizo colombiano"/>
    <x v="17"/>
    <s v="2.10"/>
    <s v="Incluir a la ecorregión del Macizo en los procesos de reconversión y mejoramiento agropecuario que contribuyan a resolver los conflictos en el uso del suelo [Presidencia del Sistemas Regional de Areas Protegidas del Macizo - SIRAPM]."/>
    <x v="1"/>
    <s v="Ministerio de Agricultura y Desarrollo Rural"/>
    <x v="11"/>
    <s v="Agropecuario, Pesquero y Desarrollo Rural"/>
    <x v="7"/>
    <d v="2018-06-30T00:00:00"/>
    <d v="2021-12-31T00:00:00"/>
    <n v="80"/>
    <n v="100"/>
    <n v="0"/>
    <n v="0"/>
    <n v="0"/>
  </r>
  <r>
    <n v="3915"/>
    <s v="Lineamientos de política y estrategias para el desarrollo regional sostenible del Macizo colombiano"/>
    <x v="17"/>
    <s v="1.13"/>
    <s v="Realizar los estudios técnicos, sociales, económicos y ambientales y la delimitación de los complejos de páramos y las medidas para su conservación."/>
    <x v="1"/>
    <s v="Ministerio de Ambiente y Desarrollo Sostenible"/>
    <x v="9"/>
    <s v="Ambiente y Desarrollo Sostenible"/>
    <x v="5"/>
    <d v="2018-02-01T00:00:00"/>
    <d v="2018-06-30T00:00:00"/>
    <n v="100"/>
    <n v="100"/>
    <n v="100"/>
    <n v="1"/>
    <n v="1"/>
  </r>
  <r>
    <n v="3915"/>
    <s v="Lineamientos de política y estrategias para el desarrollo regional sostenible del Macizo colombiano"/>
    <x v="17"/>
    <s v="2.11"/>
    <s v="Realizar un proceso de transferencia de resultados y aprendizaje sobre los sistemas Productivos Sostenibles implementados en paisajes de montaña"/>
    <x v="1"/>
    <s v="Instituto Amazónico de Investigaciones Científicas"/>
    <x v="69"/>
    <s v="Ambiente y Desarrollo Sostenible"/>
    <x v="5"/>
    <d v="2018-02-01T00:00:00"/>
    <d v="2022-01-01T00:00:00"/>
    <n v="50"/>
    <n v="100"/>
    <n v="46.6"/>
    <n v="0.93200000000000005"/>
    <n v="0.46600000000000003"/>
  </r>
  <r>
    <n v="3915"/>
    <s v="Lineamientos de política y estrategias para el desarrollo regional sostenible del Macizo colombiano"/>
    <x v="17"/>
    <s v="1.22"/>
    <s v="Realizar visitas de seguimiento y control a títulos mineros de oro con planta de beneficio de oro."/>
    <x v="2"/>
    <s v="Agencia Nacional de Minería"/>
    <x v="70"/>
    <s v="Minas y Energía"/>
    <x v="15"/>
    <d v="2018-12-01T00:00:00"/>
    <d v="2018-12-31T00:00:00"/>
    <n v="14"/>
    <n v="14"/>
    <n v="28"/>
    <n v="1"/>
    <n v="1"/>
  </r>
  <r>
    <n v="3915"/>
    <s v="Lineamientos de política y estrategias para el desarrollo regional sostenible del Macizo colombiano"/>
    <x v="17"/>
    <s v="3.2"/>
    <s v="Crear mesas de trabajo para la participación de grupos étnicos y de sociedad civil para fortalecer la gobernanza ambiental del macizo."/>
    <x v="0"/>
    <s v="Gobernación de Nariño"/>
    <x v="63"/>
    <s v="Territorial"/>
    <x v="8"/>
    <d v="2018-02-01T00:00:00"/>
    <d v="2019-12-31T00:00:00"/>
    <n v="15"/>
    <n v="15"/>
    <n v="0"/>
    <n v="0"/>
    <n v="0"/>
  </r>
  <r>
    <n v="3915"/>
    <s v="Lineamientos de política y estrategias para el desarrollo regional sostenible del Macizo colombiano"/>
    <x v="17"/>
    <s v="1.21"/>
    <s v="Realizar capacitación a mineros en la utilización de tecnologías limpias  y eliminación del uso del mercurio."/>
    <x v="1"/>
    <s v="Ministerio de Minas y Energía"/>
    <x v="45"/>
    <s v="Minas y Energía"/>
    <x v="15"/>
    <d v="2018-12-01T00:00:00"/>
    <d v="2018-12-31T00:00:00"/>
    <n v="250"/>
    <n v="250"/>
    <n v="1728"/>
    <n v="1"/>
    <n v="1"/>
  </r>
  <r>
    <n v="3915"/>
    <s v="Lineamientos de política y estrategias para el desarrollo regional sostenible del Macizo colombiano"/>
    <x v="17"/>
    <s v="3.7"/>
    <s v="Elaborar una propuesta técnica que permita incorporar en los Planes de Desarrollo Departamental líneas estratégicas alineadas con la presente política [Presidencia del Sistemas Regional de Areas Protegidas del Macizo - SIRAPM]."/>
    <x v="2"/>
    <s v="Corporación Autónoma Regional del Cauca"/>
    <x v="64"/>
    <s v="Ambiente y Desarrollo Sostenible"/>
    <x v="5"/>
    <d v="2018-02-01T00:00:00"/>
    <d v="2026-12-31T00:00:00"/>
    <n v="1"/>
    <n v="3"/>
    <n v="0"/>
    <n v="0"/>
    <n v="0"/>
  </r>
  <r>
    <n v="3915"/>
    <s v="Lineamientos de política y estrategias para el desarrollo regional sostenible del Macizo colombiano"/>
    <x v="17"/>
    <s v="3.24"/>
    <s v="Prestar asistencia técnica para implementar la estrategia formativa en educación ambiental para fortalecer  los Comités Técnicos Interinstitucionales de Educación Ambiental (CIDEA) y los Proyectos Ambientales Escolares (PRAE) en los departamentos que hacen parte del Macizo."/>
    <x v="1"/>
    <s v="Ministerio de Educación Nacional"/>
    <x v="26"/>
    <s v="Educación"/>
    <x v="13"/>
    <d v="2018-02-01T00:00:00"/>
    <d v="2020-12-31T00:00:00"/>
    <n v="4"/>
    <n v="4"/>
    <n v="3"/>
    <n v="0.75"/>
    <n v="0.75"/>
  </r>
  <r>
    <n v="3915"/>
    <s v="Lineamientos de política y estrategias para el desarrollo regional sostenible del Macizo colombiano"/>
    <x v="17"/>
    <s v="3.15"/>
    <s v="Asesorar a las Autoridades Ambientales con jurisdicción en Macizo Colombiano en la formulación, actualización y adopción de sus determinantes  ambientales para el ordenamiento territorial."/>
    <x v="2"/>
    <s v="Ministerio de Ambiente y Desarrollo Sostenible"/>
    <x v="9"/>
    <s v="Ambiente y Desarrollo Sostenible"/>
    <x v="5"/>
    <d v="2018-02-01T00:00:00"/>
    <d v="2021-12-31T00:00:00"/>
    <n v="6"/>
    <n v="6"/>
    <n v="3"/>
    <n v="0.5"/>
    <n v="0.5"/>
  </r>
  <r>
    <n v="3915"/>
    <s v="Lineamientos de política y estrategias para el desarrollo regional sostenible del Macizo colombiano"/>
    <x v="17"/>
    <s v="3.16"/>
    <s v="Realizar mesas técnicas de apoyo con la perspectiva de áreas prioritarias para la conservación y de soporte y mantenimiento de los servicios ecosistémicos [Presidencia del Sistemas Regional de Areas Protegidas del Macizo - SIRAPM]."/>
    <x v="2"/>
    <s v="Corporación Autónoma Regional del Cauca"/>
    <x v="64"/>
    <s v="Ambiente y Desarrollo Sostenible"/>
    <x v="5"/>
    <d v="2018-02-01T00:00:00"/>
    <d v="2020-12-31T00:00:00"/>
    <n v="6"/>
    <n v="6"/>
    <n v="0"/>
    <n v="0"/>
    <n v="0"/>
  </r>
  <r>
    <n v="3915"/>
    <s v="Lineamientos de política y estrategias para el desarrollo regional sostenible del Macizo colombiano"/>
    <x v="17"/>
    <s v="3.14"/>
    <s v="Realizar la Zonificación Ambiental de municipios del Macizo colombiano con la identificación de sus áreas de especial interés ambiental a escala 1:100.000 [Presidencia del Sistemas Regional de Areas Protegidas del Macizo - SIRAPM]."/>
    <x v="2"/>
    <s v="Ministerio de Ambiente y Desarrollo Sostenible"/>
    <x v="9"/>
    <s v="Ambiente y Desarrollo Sostenible"/>
    <x v="5"/>
    <d v="2018-02-01T00:00:00"/>
    <d v="2020-12-31T00:00:00"/>
    <n v="89"/>
    <n v="89"/>
    <n v="18"/>
    <n v="0.20224719101123595"/>
    <n v="0.20224719101123595"/>
  </r>
  <r>
    <n v="3915"/>
    <s v="Lineamientos de política y estrategias para el desarrollo regional sostenible del Macizo colombiano"/>
    <x v="17"/>
    <s v="2.14"/>
    <s v="Implementar el programa de formalización masiva de predios en municipios del Macizo Colombiano."/>
    <x v="2"/>
    <s v="Agencia Nacional de Tierras"/>
    <x v="36"/>
    <s v="Agropecuario, Pesquero y Desarrollo Rural"/>
    <x v="7"/>
    <d v="2018-02-01T00:00:00"/>
    <d v="2020-12-31T00:00:00"/>
    <n v="8914"/>
    <n v="8914"/>
    <n v="6799"/>
    <n v="0.76273277989679156"/>
    <n v="0.76273277989679156"/>
  </r>
  <r>
    <n v="3915"/>
    <s v="Lineamientos de política y estrategias para el desarrollo regional sostenible del Macizo colombiano"/>
    <x v="17"/>
    <s v="1.19"/>
    <s v="Realizar capacitaciones para la prevención de la explotación ilícita de minerales."/>
    <x v="1"/>
    <s v="Ministerio de Minas y Energía"/>
    <x v="45"/>
    <s v="Minas y Energía"/>
    <x v="15"/>
    <d v="2018-02-01T00:00:00"/>
    <d v="2018-12-31T00:00:00"/>
    <n v="9"/>
    <n v="9"/>
    <n v="9"/>
    <n v="1"/>
    <n v="1"/>
  </r>
  <r>
    <n v="3915"/>
    <s v="Lineamientos de política y estrategias para el desarrollo regional sostenible del Macizo colombiano"/>
    <x v="17"/>
    <s v="2.9"/>
    <s v=" Elaborar e implementar una estrategia para facilitar a municipios del Macizo recibir asistencia técnica y transferencia de tecnología dirigida a la innovación agropecuaria  [Presidencia del Sistemas Regional de Areas Protegidas del Macizo - SIRAPM]."/>
    <x v="2"/>
    <s v="Ministerio de Agricultura y Desarrollo Rural"/>
    <x v="11"/>
    <s v="Agropecuario, Pesquero y Desarrollo Rural"/>
    <x v="7"/>
    <d v="2018-02-01T00:00:00"/>
    <d v="2024-12-31T00:00:00"/>
    <n v="60"/>
    <n v="100"/>
    <n v="0"/>
    <n v="0"/>
    <n v="0"/>
  </r>
  <r>
    <n v="3915"/>
    <s v="Lineamientos de política y estrategias para el desarrollo regional sostenible del Macizo colombiano"/>
    <x v="17"/>
    <s v="3.21"/>
    <s v="Brindar asistencia técnica para articular la perspectiva de gestión de los planes de manejo de las áreas protegidas del SPNN, en los Planes de Ordenamiento Territorial y Planes de desarrollo municipales y departamentales en el Macizo Colombiano."/>
    <x v="2"/>
    <s v="Unidad Administrativa Especial Parques Nacionales Naturales de Colombia"/>
    <x v="38"/>
    <s v="Ambiente y Desarrollo Sostenible"/>
    <x v="5"/>
    <d v="2018-02-01T00:00:00"/>
    <d v="2026-12-31T00:00:00"/>
    <n v="40"/>
    <n v="100"/>
    <n v="0"/>
    <n v="0"/>
    <n v="0"/>
  </r>
  <r>
    <n v="3915"/>
    <s v="Lineamientos de política y estrategias para el desarrollo regional sostenible del Macizo colombiano"/>
    <x v="17"/>
    <s v="2.8"/>
    <s v="Conformar una mesa de diálogo con el SIRAPM para concerten esquemas de financiamiento e incentivos diferenciados."/>
    <x v="2"/>
    <s v="Ministerio de Agricultura y Desarrollo Rural"/>
    <x v="11"/>
    <s v="Agropecuario, Pesquero y Desarrollo Rural"/>
    <x v="7"/>
    <d v="2019-01-01T00:00:00"/>
    <d v="2022-12-31T00:00:00"/>
    <n v="30"/>
    <n v="100"/>
    <n v="0"/>
    <n v="0"/>
    <n v="0"/>
  </r>
  <r>
    <n v="3915"/>
    <s v="Lineamientos de política y estrategias para el desarrollo regional sostenible del Macizo colombiano"/>
    <x v="17"/>
    <s v="1.24"/>
    <s v="Ejecutar programas para el control y tráfico ilegal de madera  en el marco del Pacto intersectorial por la Madera Legal."/>
    <x v="2"/>
    <s v="Ministerio de Ambiente y Desarrollo Sostenible"/>
    <x v="9"/>
    <s v="Ambiente y Desarrollo Sostenible"/>
    <x v="5"/>
    <d v="2018-02-01T00:00:00"/>
    <d v="2021-12-31T00:00:00"/>
    <n v="90"/>
    <n v="100"/>
    <n v="0"/>
    <n v="0"/>
    <n v="0"/>
  </r>
  <r>
    <n v="3915"/>
    <s v="Lineamientos de política y estrategias para el desarrollo regional sostenible del Macizo colombiano"/>
    <x v="17"/>
    <s v="1.23"/>
    <s v="Elaborar acuerdos de sustitución de cultivos de uso ilícito."/>
    <x v="2"/>
    <s v="Departamento Administrativo de la Presidencia de la República"/>
    <x v="19"/>
    <s v="Presidencia de la República"/>
    <x v="10"/>
    <d v="2018-12-01T00:00:00"/>
    <d v="2020-12-31T00:00:00"/>
    <n v="50"/>
    <n v="100"/>
    <n v="100"/>
    <n v="1"/>
    <n v="1"/>
  </r>
  <r>
    <n v="3915"/>
    <s v="Lineamientos de política y estrategias para el desarrollo regional sostenible del Macizo colombiano"/>
    <x v="17"/>
    <s v="1.17"/>
    <s v="Elaborar e implementar una estrategia para la restauración de ecosistemas del Macizo."/>
    <x v="1"/>
    <s v="Corporación Autónoma Regional del Cauca"/>
    <x v="64"/>
    <s v="Ambiente y Desarrollo Sostenible"/>
    <x v="5"/>
    <d v="2019-01-01T00:00:00"/>
    <d v="2021-12-31T00:00:00"/>
    <n v="60"/>
    <n v="100"/>
    <n v="0"/>
    <n v="0"/>
    <n v="0"/>
  </r>
  <r>
    <n v="3915"/>
    <s v="Lineamientos de política y estrategias para el desarrollo regional sostenible del Macizo colombiano"/>
    <x v="17"/>
    <s v="3.22"/>
    <s v="Elaborar el catastro multipropósito para la ecorregión del Macizo. [Nota: el responsable, costos y recursos asignados se modificarán según la normatividad vigente y las competencias]."/>
    <x v="2"/>
    <s v="Departamento Nacional de Planeación"/>
    <x v="17"/>
    <s v="Planeación"/>
    <x v="9"/>
    <d v="2018-02-01T00:00:00"/>
    <d v="2023-12-31T00:00:00"/>
    <n v="70"/>
    <n v="100"/>
    <n v="0"/>
    <n v="0"/>
    <n v="0"/>
  </r>
  <r>
    <n v="3915"/>
    <s v="Lineamientos de política y estrategias para el desarrollo regional sostenible del Macizo colombiano"/>
    <x v="17"/>
    <s v="2.7"/>
    <s v="Elaborar un programa para promover el Manejo forestal diversificado en el Macizo en el marco de la estrategia Integral de Control a la Deforestación."/>
    <x v="2"/>
    <s v="Ministerio de Ambiente y Desarrollo Sostenible"/>
    <x v="9"/>
    <s v="Ambiente y Desarrollo Sostenible"/>
    <x v="5"/>
    <d v="2018-06-01T00:00:00"/>
    <d v="2020-12-31T00:00:00"/>
    <n v="100"/>
    <n v="100"/>
    <n v="0"/>
    <n v="0"/>
    <n v="0"/>
  </r>
  <r>
    <n v="3915"/>
    <s v="Lineamientos de política y estrategias para el desarrollo regional sostenible del Macizo colombiano"/>
    <x v="17"/>
    <s v="3.27"/>
    <s v="Elaborar una estrategia para articular las necesidades del territorio con la oferta programática del Ministerio de Tecnologías de la información y Comunicaciones [Presidencia del Sistemas Regional de Areas Protegidas del Macizo - SIRAPM]."/>
    <x v="1"/>
    <s v="Ministerio de Tecnologías de la Información y las Comunicaciones"/>
    <x v="46"/>
    <s v="Tecnologías de la Información y las Comunicaciones"/>
    <x v="18"/>
    <d v="2019-01-01T00:00:00"/>
    <d v="2021-12-31T00:00:00"/>
    <n v="80"/>
    <n v="100"/>
    <n v="40"/>
    <n v="0.5"/>
    <n v="0.4"/>
  </r>
  <r>
    <n v="3915"/>
    <s v="Lineamientos de política y estrategias para el desarrollo regional sostenible del Macizo colombiano"/>
    <x v="17"/>
    <s v="2.18"/>
    <s v="Elaborar una estrategia para la capacitación a excombatientes del conflicto armado para prestación de servicios en empresas del sector."/>
    <x v="1"/>
    <s v="Ministerio de Comercio, Industria y Turismo"/>
    <x v="23"/>
    <s v="Comercio, Industria y Turismo"/>
    <x v="11"/>
    <d v="2018-02-01T00:00:00"/>
    <d v="2020-12-31T00:00:00"/>
    <n v="100"/>
    <n v="100"/>
    <n v="100"/>
    <n v="1"/>
    <n v="1"/>
  </r>
  <r>
    <n v="3915"/>
    <s v="Lineamientos de política y estrategias para el desarrollo regional sostenible del Macizo colombiano"/>
    <x v="17"/>
    <s v="1.25"/>
    <s v="Elaborar una estrategia regional para el funcionamiento y dotación de espacios físicos que permitan el manejo, rehabilitación y atención biológico-veterinaria de especies silvestres [Presidencia del Sistemas Regional de Areas Protegidas del Macizo - SIRAPM]."/>
    <x v="1"/>
    <s v="Corporación Autónoma Regional del Cauca"/>
    <x v="64"/>
    <s v="Ambiente y Desarrollo Sostenible"/>
    <x v="5"/>
    <d v="2020-01-01T00:00:00"/>
    <d v="2022-12-01T00:00:00"/>
    <n v="50"/>
    <n v="100"/>
    <n v="0"/>
    <n v="0"/>
    <n v="0"/>
  </r>
  <r>
    <n v="3915"/>
    <s v="Lineamientos de política y estrategias para el desarrollo regional sostenible del Macizo colombiano"/>
    <x v="17"/>
    <s v="2.15"/>
    <s v="Elaborar, con apoyo del Viceministerio de Turismo, un portafolio de áreas cuyos atractivos naturales, culturales y capital social fortalezcan la actividad turística en el Macizo [Presidencia del Sistemas Regional de Áreas Protegidas del Macizo - SIRAPM]."/>
    <x v="1"/>
    <s v="Corporación Autónoma Regional del Cauca"/>
    <x v="64"/>
    <s v="Ambiente y Desarrollo Sostenible"/>
    <x v="5"/>
    <d v="2019-01-01T00:00:00"/>
    <d v="2022-12-31T00:00:00"/>
    <n v="30"/>
    <n v="100"/>
    <n v="0"/>
    <n v="0"/>
    <n v="0"/>
  </r>
  <r>
    <n v="3915"/>
    <s v="Lineamientos de política y estrategias para el desarrollo regional sostenible del Macizo colombiano"/>
    <x v="17"/>
    <s v="3.3"/>
    <s v="Establecer mecanismos de articulación del SIRAPM con instancias  de coordinación para la gestión ambiental, la salud ambiental, el cambio climático y gestión del riesgo de desastres [Presidencia del Sistemas Regional de Areas Protegidas del Macizo - SIRAPM]."/>
    <x v="2"/>
    <s v="Corporación Autónoma Regional del Cauca"/>
    <x v="64"/>
    <s v="Ambiente y Desarrollo Sostenible"/>
    <x v="5"/>
    <d v="2019-01-01T00:00:00"/>
    <d v="2020-12-31T00:00:00"/>
    <n v="100"/>
    <n v="100"/>
    <n v="0"/>
    <n v="0"/>
    <n v="0"/>
  </r>
  <r>
    <n v="3915"/>
    <s v="Lineamientos de política y estrategias para el desarrollo regional sostenible del Macizo colombiano"/>
    <x v="17"/>
    <s v="2.3"/>
    <s v="Formular los Planes de Ordenamiento Productivo y Social de la propiedad Rural en los departamentos con los cuales se suscriban convenios [Presidencia del Sistemas Regional de Areas Protegidas del Macizo - SIRAPM]."/>
    <x v="2"/>
    <s v="Unidad de Planificación de Tierras Rurales, Adecuación de Tierras y Usos Agropecuarios"/>
    <x v="68"/>
    <s v="Agropecuario, Pesquero y Desarrollo Rural"/>
    <x v="7"/>
    <d v="2018-02-01T00:00:00"/>
    <d v="2022-12-31T00:00:00"/>
    <n v="76"/>
    <n v="100"/>
    <n v="0"/>
    <n v="0"/>
    <n v="0"/>
  </r>
  <r>
    <n v="3915"/>
    <s v="Lineamientos de política y estrategias para el desarrollo regional sostenible del Macizo colombiano"/>
    <x v="17"/>
    <s v="2.17"/>
    <s v="Formular Planes de Negocio en iniciativas turísticas a grupos organizados en el marco de la estrategia de Turismo Comunitario y el Plan Nacional de Negocios Verdes [Presidencia del Sistemas Regional de Areas Protegidas del Macizo - SIRAPM]."/>
    <x v="2"/>
    <s v="Ministerio de Comercio, Industria y Turismo"/>
    <x v="23"/>
    <s v="Comercio, Industria y Turismo"/>
    <x v="11"/>
    <d v="2018-02-01T00:00:00"/>
    <d v="2022-12-31T00:00:00"/>
    <n v="60"/>
    <n v="100"/>
    <n v="60"/>
    <n v="1"/>
    <n v="0.6"/>
  </r>
  <r>
    <n v="3915"/>
    <s v="Lineamientos de política y estrategias para el desarrollo regional sostenible del Macizo colombiano"/>
    <x v="17"/>
    <s v="2.16"/>
    <s v="Fortalecer tecnicamente la información turística del Macizo [Presidencia del Sistemas Regional de Areas Protegidas del Macizo - SIRAPM]."/>
    <x v="1"/>
    <s v="Corporación Autónoma Regional del Cauca"/>
    <x v="64"/>
    <s v="Ambiente y Desarrollo Sostenible"/>
    <x v="5"/>
    <d v="2018-02-01T00:00:00"/>
    <d v="2022-12-31T00:00:00"/>
    <n v="80"/>
    <n v="100"/>
    <n v="0"/>
    <n v="0"/>
    <n v="0"/>
  </r>
  <r>
    <n v="3915"/>
    <s v="Lineamientos de política y estrategias para el desarrollo regional sostenible del Macizo colombiano"/>
    <x v="17"/>
    <s v="2.12"/>
    <s v="Realizar transferencia tecnológica agropecuaria a productores agropecuarios del Macizo para aumentar su competitividad y disminuir su vulnerabilidad ante el cambio climático en el territorio."/>
    <x v="2"/>
    <s v="Corporación Colombiana de Investigación Agropecuaria"/>
    <x v="71"/>
    <s v="Agropecuario, Pesquero y Desarrollo Rural"/>
    <x v="7"/>
    <d v="2019-01-01T00:00:00"/>
    <d v="2022-12-31T00:00:00"/>
    <n v="50"/>
    <n v="100"/>
    <n v="0"/>
    <n v="0"/>
    <n v="0"/>
  </r>
  <r>
    <n v="3915"/>
    <s v="Lineamientos de política y estrategias para el desarrollo regional sostenible del Macizo colombiano"/>
    <x v="17"/>
    <s v="3.9"/>
    <s v="Desarrollar un proceso de asistencia técnica, capacitación y acompañamiento en temas relacionados con la formulación de planes de Desarrollo."/>
    <x v="1"/>
    <s v="Departamento Nacional de Planeación"/>
    <x v="17"/>
    <s v="Planeación"/>
    <x v="9"/>
    <d v="2018-02-01T00:00:00"/>
    <d v="2019-12-31T00:00:00"/>
    <n v="12"/>
    <n v="12"/>
    <n v="51"/>
    <n v="1"/>
    <n v="1"/>
  </r>
  <r>
    <n v="3915"/>
    <s v="Lineamientos de política y estrategias para el desarrollo regional sostenible del Macizo colombiano"/>
    <x v="17"/>
    <s v="3.6"/>
    <s v="Diseñar una propuesta técnica para incluir en los planes nacionales de desarrollo acciones sectoriales (Agricultura, turismo, energía, infraestructura vial) para el macizo."/>
    <x v="2"/>
    <s v="Departamento Nacional de Planeación"/>
    <x v="17"/>
    <s v="Planeación"/>
    <x v="9"/>
    <d v="2018-02-01T00:00:00"/>
    <d v="2026-12-31T00:00:00"/>
    <n v="1"/>
    <n v="3"/>
    <n v="0"/>
    <n v="0"/>
    <n v="0"/>
  </r>
  <r>
    <n v="3915"/>
    <s v="Lineamientos de política y estrategias para el desarrollo regional sostenible del Macizo colombiano"/>
    <x v="17"/>
    <s v="2.19"/>
    <s v="Apoyar corporaciones autónomas regionales del SIRAPM para la implementación de los programas regionales de negocios verdes en el área del Macizo Colombiano."/>
    <x v="2"/>
    <s v="Ministerio de Ambiente y Desarrollo Sostenible"/>
    <x v="9"/>
    <s v="Ambiente y Desarrollo Sostenible"/>
    <x v="5"/>
    <d v="2018-02-01T00:00:00"/>
    <d v="2018-12-31T00:00:00"/>
    <n v="5"/>
    <n v="5"/>
    <n v="0"/>
    <n v="0"/>
    <n v="0"/>
  </r>
  <r>
    <n v="3915"/>
    <s v="Lineamientos de política y estrategias para el desarrollo regional sostenible del Macizo colombiano"/>
    <x v="17"/>
    <s v="2.5"/>
    <s v="Elaborar Planes Integrales de Desarrollo Agropecuario y Rural para la ecorregión del Macizo."/>
    <x v="2"/>
    <s v="Agencia de Desarrollo Rural"/>
    <x v="35"/>
    <s v="Agropecuario, Pesquero y Desarrollo Rural"/>
    <x v="7"/>
    <d v="2018-02-01T00:00:00"/>
    <d v="2020-12-31T00:00:00"/>
    <n v="7"/>
    <n v="7"/>
    <n v="3"/>
    <n v="0.42857142857142855"/>
    <n v="0.42857142857142855"/>
  </r>
  <r>
    <n v="3915"/>
    <s v="Lineamientos de política y estrategias para el desarrollo regional sostenible del Macizo colombiano"/>
    <x v="17"/>
    <s v="1.20"/>
    <s v="Brindar asistencia técnica a Unidades de producción minera bajo el amparo de un título minero para su formalización."/>
    <x v="2"/>
    <s v="Ministerio de Minas y Energía"/>
    <x v="45"/>
    <s v="Minas y Energía"/>
    <x v="15"/>
    <d v="2018-02-01T00:00:00"/>
    <d v="2018-12-31T00:00:00"/>
    <n v="90"/>
    <n v="90"/>
    <n v="109"/>
    <n v="1"/>
    <n v="1"/>
  </r>
  <r>
    <n v="3915"/>
    <s v="Lineamientos de política y estrategias para el desarrollo regional sostenible del Macizo colombiano"/>
    <x v="17"/>
    <s v="3.5"/>
    <s v="Elaborar el modelo de ordenamiento territorial prospectivo (MDOP) para el macizo."/>
    <x v="0"/>
    <s v="Departamento Nacional de Planeación"/>
    <x v="17"/>
    <s v="Planeación"/>
    <x v="9"/>
    <d v="2018-12-01T00:00:00"/>
    <d v="2020-12-31T00:00:00"/>
    <n v="100"/>
    <n v="100"/>
    <n v="65"/>
    <n v="0.65"/>
    <n v="0.65"/>
  </r>
  <r>
    <n v="3915"/>
    <s v="Lineamientos de política y estrategias para el desarrollo regional sostenible del Macizo colombiano"/>
    <x v="17"/>
    <s v="3.1"/>
    <s v="Fortalecer la gobernanza del SIRAP Macizo mediante la incorporación de actores relevantes en el territorio [Presidencia del Sistemas Regional de Areas Protegidas del Macizo - SIRAPM]."/>
    <x v="0"/>
    <s v="Corporación Autónoma Regional del Cauca"/>
    <x v="64"/>
    <s v="Ambiente y Desarrollo Sostenible"/>
    <x v="5"/>
    <d v="2018-12-01T00:00:00"/>
    <d v="2018-07-31T00:00:00"/>
    <n v="100"/>
    <n v="100"/>
    <n v="0"/>
    <n v="0"/>
    <n v="0"/>
  </r>
  <r>
    <n v="3915"/>
    <s v="Lineamientos de política y estrategias para el desarrollo regional sostenible del Macizo colombiano"/>
    <x v="17"/>
    <s v="3.19"/>
    <s v="Elaborar una estrategia técnica y financiera para actualizar la totalidad de POT de los municipios del Macizo e incluir la Gestión del Riesgo de Desastres [Presidencia del Sistemas Regional de Areas Protegidas del Macizo - SIRAPM]."/>
    <x v="2"/>
    <s v="Corporación Autónoma Regional del Cauca"/>
    <x v="64"/>
    <s v="Ambiente y Desarrollo Sostenible"/>
    <x v="5"/>
    <d v="2018-02-01T00:00:00"/>
    <d v="2020-12-31T00:00:00"/>
    <n v="100"/>
    <n v="100"/>
    <n v="0"/>
    <n v="0"/>
    <n v="0"/>
  </r>
  <r>
    <n v="3916"/>
    <s v="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
    <x v="18"/>
    <s v="1.1"/>
    <s v="Gestionar autorización de vigencias futuras excepcionales para 2018 a 2022."/>
    <x v="2"/>
    <s v="Instituto Nacional de Vías"/>
    <x v="20"/>
    <s v="Transporte"/>
    <x v="3"/>
    <d v="2018-02-01T00:00:00"/>
    <d v="2018-02-28T00:00:00"/>
    <n v="100"/>
    <n v="100"/>
    <n v="100"/>
    <n v="1"/>
    <n v="1"/>
  </r>
  <r>
    <n v="3916"/>
    <s v="Declaración de importancia estratégica del proyecto Mejoramiento y mantenimiento de la carretera Santafé de Bogotá-Chiquinquirá-Bucaramanga-San Alberto de la troncal central. Cundinamarca-Santander-Norte de Santander para la construcción de la variante San Gil, en el departamento de Santander"/>
    <x v="18"/>
    <s v="1.2"/>
    <s v="Realizar el seguimiento y divulgación del avance del proyecto."/>
    <x v="2"/>
    <s v="Instituto Nacional de Vías"/>
    <x v="20"/>
    <s v="Transporte"/>
    <x v="3"/>
    <d v="2018-06-01T00:00:00"/>
    <d v="2022-12-31T00:00:00"/>
    <n v="6"/>
    <n v="10"/>
    <n v="4"/>
    <n v="0.66666666666666663"/>
    <n v="0.4"/>
  </r>
  <r>
    <n v="3919"/>
    <s v="Política Nacional de Edificaciones Sostenibles"/>
    <x v="19"/>
    <s v="1.5"/>
    <s v="Actualizar las guías metodológicas de infraestructura social y la guía de mejoramiento de vivienda con el apoyo técnico del Ministerio de Vivienda, Ciudad y Territorio y el DNP a través de la inclusión de criterios de sostenibilidad. i) Normatividad que aplique (Resolución 0549 o la que la modifique o sustituya y/o el Sello Ambiental Colombiano); ii) Tipología de uso, de acuerdo con las variantes climatológicas asociadas a los proyectos."/>
    <x v="1"/>
    <s v="Departamento Administrativo para la Prosperidad Social"/>
    <x v="34"/>
    <s v="Inclusión Social y Reconciliación"/>
    <x v="16"/>
    <d v="2018-06-01T00:00:00"/>
    <d v="2019-06-30T00:00:00"/>
    <n v="100"/>
    <n v="100"/>
    <n v="80"/>
    <n v="0.8"/>
    <n v="0.8"/>
  </r>
  <r>
    <n v="3919"/>
    <s v="Política Nacional de Edificaciones Sostenibles"/>
    <x v="19"/>
    <s v="1.2"/>
    <s v="Definir con el apoyo técnico del Ministerio de Vivienda, Ciudad y Territorio, los criterios para la Certificación de Vivienda VIS, VIP y No VIS, tanto nueva como usada, a través de una Norma Técnica (NTC) que responda a los lineamientos del SAC y los criterios de sostenibilidad definidos en el estudio de costos e incentivos del DNP. Esta NTC será de aplicación voluntaria, por ende, deberá estar asociada a criterios más exigentes que los previstos en la normativa expedida por MinVivienda."/>
    <x v="2"/>
    <s v="Ministerio de Ambiente y Desarrollo Sostenible"/>
    <x v="9"/>
    <s v="Ambiente y Desarrollo Sostenible"/>
    <x v="5"/>
    <d v="2018-06-01T00:00:00"/>
    <d v="2021-07-31T00:00:00"/>
    <n v="70"/>
    <n v="100"/>
    <n v="70"/>
    <n v="1"/>
    <n v="0.7"/>
  </r>
  <r>
    <n v="3919"/>
    <s v="Política Nacional de Edificaciones Sostenibles"/>
    <x v="19"/>
    <s v="3.2"/>
    <s v="Definir un beneficio en tasa (p.b) para aquellos proyectos financiados bajo la línea de crédito constructor profesional para:  _x000a_I Proyectos de vivienda de interés social o prioritaria que cumplan con los ahorros de energía y agua establecidos en la resolución 0549 del 2015 o la que la sustituya, complemente o modifique._x000a_II. Para proyectos No VIS que cumplan con un 5% más de los ahorros establecidos en la resolución 0549 de 2015. _x000a_La verificación de lo anterior se puede hacer a través de las certificaciones LEED, SAC, EDGE, CASA, HQE u otra que demuestre el cumplimiento de los anteriores requisitos. Estos beneficios son aplicables toda vez que las tasas determinadas para crédito constructor no estén por fuera de los rangos establecidos por la Junta directiva del FNA para cada una de sus líneas de crédito."/>
    <x v="1"/>
    <s v="Fondo Nacional de Ahorro"/>
    <x v="72"/>
    <s v="Vivienda, Ciudad y Territorio"/>
    <x v="6"/>
    <d v="2018-06-01T00:00:00"/>
    <d v="2019-06-30T00:00:00"/>
    <n v="100"/>
    <n v="100"/>
    <n v="100"/>
    <n v="1"/>
    <n v="1"/>
  </r>
  <r>
    <n v="3919"/>
    <s v="Política Nacional de Edificaciones Sostenibles"/>
    <x v="19"/>
    <s v="1.6"/>
    <s v="Desarrollar un manual para la incorporación de criterios de sostenibilidad para el arriendo, compraventa y construcción de edificaciones para el uso público.  El cumplimiento de estos términos no deberá estar asociado a la exigencia de una certificación particular. Los criterios y tiempos de transición serán definidos por el Ministerio de Vivienda y territorio a través de las normas que expidan para edificaciones sostenibles."/>
    <x v="2"/>
    <s v="Colombia Compra Eficiente"/>
    <x v="21"/>
    <s v="Planeación"/>
    <x v="9"/>
    <d v="2019-07-01T00:00:00"/>
    <d v="2020-12-31T00:00:00"/>
    <n v="100"/>
    <n v="100"/>
    <n v="0"/>
    <n v="0"/>
    <n v="0"/>
  </r>
  <r>
    <n v="3919"/>
    <s v="Política Nacional de Edificaciones Sostenibles"/>
    <x v="19"/>
    <s v="1.3"/>
    <s v="Determinar con el apoyo técnico del Ministerio de Vivienda, Ciudad y Territorio y el Ministerio de Ambiente y Desarrollo Sostenible,  los criterios de sostenibilidad para  viviendas de interés social rural. Dentro de los criterios se tendrán en cuenta: i) los criterios del anexo E  ii) Tipología de uso, de acuerdo con las variantes climatológicas asociadas a los proyectos."/>
    <x v="1"/>
    <s v="Ministerio de Agricultura y Desarrollo Rural"/>
    <x v="11"/>
    <s v="Agropecuario, Pesquero y Desarrollo Rural"/>
    <x v="7"/>
    <d v="2018-06-01T00:00:00"/>
    <d v="2020-12-31T00:00:00"/>
    <n v="100"/>
    <n v="100"/>
    <n v="15"/>
    <n v="0.15"/>
    <n v="0.15"/>
  </r>
  <r>
    <n v="3919"/>
    <s v="Política Nacional de Edificaciones Sostenibles"/>
    <x v="19"/>
    <s v="3.3"/>
    <s v="Elaborar un documento de estudio para definir la viabilidad de aplicar un beneficio en tasa (p.b) para el caso de créditos individuales que se aplicará siempre que los proyectos cuenten: _x000a_I Proyectos de vivienda de interés social o prioritaria que cumplan con los ahorros de energía y agua establecidos en la resolución 0549 del 2015 o la que la sustituya, complemente o modifique. _x000a_II. Para proyectos No VIS que cumplan con un 5% más de los ahorros establecidos en la resolución 0549 de 2015. _x000a_La verificación de lo anterior se puede hacer a través de las certificaciones LEED, SAC, EDGE, CASA, HQE u otra que demuestre el cumplimiento de los anteriores requisitos. Estos beneficios son aplicables toda vez que las tasas determinadas para crédito individual no estén por fuera de los rangos establecidos por la Junta directiva del FNA para cada una de sus líneas de crédito."/>
    <x v="1"/>
    <s v="Fondo Nacional de Ahorro"/>
    <x v="72"/>
    <s v="Vivienda, Ciudad y Territorio"/>
    <x v="6"/>
    <d v="2018-06-01T00:00:00"/>
    <d v="2019-06-30T00:00:00"/>
    <n v="100"/>
    <n v="100"/>
    <n v="100"/>
    <n v="1"/>
    <n v="1"/>
  </r>
  <r>
    <n v="3919"/>
    <s v="Política Nacional de Edificaciones Sostenibles"/>
    <x v="19"/>
    <s v="1.7"/>
    <s v="Elaborar una guía para el diseño y la implementación de planes de gestión eficiente de la energía de las entidades públicas en desarrollo de la ley 1715 de 2014, teniendo en cuenta la regulación existente del Ministerio de Vivienda, Ciudad y Territorio."/>
    <x v="2"/>
    <s v="Unidad de Planeación Minero Energética"/>
    <x v="32"/>
    <s v="Minas y Energía"/>
    <x v="15"/>
    <d v="2018-06-01T00:00:00"/>
    <d v="2019-06-30T00:00:00"/>
    <n v="100"/>
    <n v="100"/>
    <n v="100"/>
    <n v="1"/>
    <n v="1"/>
  </r>
  <r>
    <n v="3919"/>
    <s v="Política Nacional de Edificaciones Sostenibles"/>
    <x v="19"/>
    <s v="1.10"/>
    <s v="Elaborar una guía que contenga lineamientos de sostenibilidad para la construcción de edificaciones en las instituciones de educación superior con el apoyo técnico de la UPME, el Ministerio de Ambiente y Desarrollo Sostenible y el Ministerio de Vivienda, Ciudad y Territorio."/>
    <x v="1"/>
    <s v="Ministerio de Educación Nacional"/>
    <x v="26"/>
    <s v="Educación"/>
    <x v="13"/>
    <d v="2018-06-01T00:00:00"/>
    <d v="2019-12-31T00:00:00"/>
    <n v="100"/>
    <n v="100"/>
    <n v="0"/>
    <n v="0"/>
    <n v="0"/>
  </r>
  <r>
    <n v="3919"/>
    <s v="Política Nacional de Edificaciones Sostenibles"/>
    <x v="19"/>
    <s v="1.1"/>
    <s v="Establecer criterios de sostenibilidad para edificaciones y efectuar los ajustes normativos necesarios que permita la reglamentación de estos criterios."/>
    <x v="0"/>
    <s v="Ministerio de Vivienda, Ciudad y Territorio"/>
    <x v="10"/>
    <s v="Vivienda, Ciudad y Territorio"/>
    <x v="6"/>
    <d v="2019-06-01T00:00:00"/>
    <d v="2020-12-31T00:00:00"/>
    <n v="100"/>
    <n v="100"/>
    <n v="30"/>
    <n v="0.3"/>
    <n v="0.3"/>
  </r>
  <r>
    <n v="3919"/>
    <s v="Política Nacional de Edificaciones Sostenibles"/>
    <x v="19"/>
    <s v="1.8"/>
    <s v="Estructurar un programa para edificaciones de distintos usos en la región Caribe para mejorar el desempeño energético a través de la sustitución de equipos y capacitaciones sobre buenas prácticas operativas."/>
    <x v="2"/>
    <s v="Ministerio de Minas y Energía"/>
    <x v="45"/>
    <s v="Minas y Energía"/>
    <x v="15"/>
    <d v="2018-06-01T00:00:00"/>
    <d v="2019-06-30T00:00:00"/>
    <n v="100"/>
    <n v="100"/>
    <n v="60"/>
    <n v="0.6"/>
    <n v="0.6"/>
  </r>
  <r>
    <n v="3919"/>
    <s v="Política Nacional de Edificaciones Sostenibles"/>
    <x v="19"/>
    <s v="3.1"/>
    <s v="Estructurar una línea de crédito para el desarrollo de vivienda VIS y otros usos con criterios de sostenibilidad para proyectos que cumplan con un 5% más de los ahorros establecidos en la resolución 0549 de 2015. La verificación de lo anterior se puede hacer a través de las certificaciones LEED, SAC, EDGE, CASA, HQE u otra que demuestre el cumplimiento de los anteriores requisitos."/>
    <x v="1"/>
    <s v="Financiera de Desarrollo Territorial S.A."/>
    <x v="73"/>
    <s v="Hacienda y Crédito Público"/>
    <x v="2"/>
    <d v="2018-06-01T00:00:00"/>
    <d v="2019-06-30T00:00:00"/>
    <n v="100"/>
    <n v="100"/>
    <n v="100"/>
    <n v="1"/>
    <n v="1"/>
  </r>
  <r>
    <n v="3919"/>
    <s v="Política Nacional de Edificaciones Sostenibles"/>
    <x v="19"/>
    <s v="3.4"/>
    <s v="Estructurar una línea de crédito para financiación de vivienda rural VIS, según los criterios de sostenibilidad definidos por el Ministerio Agricultura y Desarrollo Rural."/>
    <x v="1"/>
    <s v="Ministerio de Agricultura y Desarrollo Rural"/>
    <x v="11"/>
    <s v="Agropecuario, Pesquero y Desarrollo Rural"/>
    <x v="7"/>
    <d v="2018-06-01T00:00:00"/>
    <d v="2020-12-31T00:00:00"/>
    <n v="100"/>
    <n v="100"/>
    <n v="1"/>
    <n v="0.01"/>
    <n v="0.01"/>
  </r>
  <r>
    <n v="3919"/>
    <s v="Política Nacional de Edificaciones Sostenibles"/>
    <x v="19"/>
    <s v="1.9"/>
    <s v="Formular con el apoyo técnico del Ministerio de Vivienda, Ciudad y Territorio, una etiqueta energética para edificaciones que garanticen reducciones de consumo de energía y reducción de GEI articulada a incentivos que faciliten promover su uso."/>
    <x v="1"/>
    <s v="Unidad de Planeación Minero Energética"/>
    <x v="32"/>
    <s v="Minas y Energía"/>
    <x v="15"/>
    <d v="2019-02-01T00:00:00"/>
    <d v="2021-12-31T00:00:00"/>
    <n v="70"/>
    <n v="100"/>
    <n v="0"/>
    <n v="0"/>
    <n v="0"/>
  </r>
  <r>
    <n v="3919"/>
    <s v="Política Nacional de Edificaciones Sostenibles"/>
    <x v="19"/>
    <s v="3.5"/>
    <s v="Gestionar la expedición de un marco normativo que define un instrumento de  financiación que permita incentivar la construcción y adquisición de vivienda."/>
    <x v="0"/>
    <s v="Ministerio de Vivienda, Ciudad y Territorio"/>
    <x v="10"/>
    <s v="Vivienda, Ciudad y Territorio"/>
    <x v="6"/>
    <d v="2019-02-01T00:00:00"/>
    <d v="2021-12-31T00:00:00"/>
    <n v="60"/>
    <n v="100"/>
    <n v="100"/>
    <n v="1"/>
    <n v="1"/>
  </r>
  <r>
    <n v="3919"/>
    <s v="Política Nacional de Edificaciones Sostenibles"/>
    <x v="19"/>
    <s v="1.12"/>
    <s v="Implementar los criterios de sostenibilidad ambiental para uso de madera dentro de las políticas de Compras públicas sostenibles con Colombia Compra Eficiente y las demás entidades del gobierno."/>
    <x v="2"/>
    <s v="Ministerio de Ambiente y Desarrollo Sostenible"/>
    <x v="9"/>
    <s v="Ambiente y Desarrollo Sostenible"/>
    <x v="5"/>
    <d v="2018-06-01T00:00:00"/>
    <d v="2022-07-31T00:00:00"/>
    <n v="40"/>
    <n v="100"/>
    <n v="0"/>
    <n v="0"/>
    <n v="0"/>
  </r>
  <r>
    <n v="3919"/>
    <s v="Política Nacional de Edificaciones Sostenibles"/>
    <x v="19"/>
    <s v="1.15"/>
    <s v="Implementar un programa de eficiencia energética en las edificaciones del DNP como piloto para edificaciones del Gobierno nacional."/>
    <x v="2"/>
    <s v="Departamento Nacional de Planeación"/>
    <x v="17"/>
    <s v="Planeación"/>
    <x v="9"/>
    <d v="2018-06-01T00:00:00"/>
    <d v="2020-08-31T00:00:00"/>
    <n v="100"/>
    <n v="100"/>
    <n v="70"/>
    <n v="0.7"/>
    <n v="0.7"/>
  </r>
  <r>
    <n v="3919"/>
    <s v="Política Nacional de Edificaciones Sostenibles"/>
    <x v="19"/>
    <s v="1.4"/>
    <s v="Incluir criterios de sostenibilidad en los términos de referencia de los proyectos tipo. En los términos de referencia se deberá tener en cuenta: i) Normatividad que aplique (Resolución 0549 o la que la modifique o sustituya y/o el Sello Ambiental Colombiano); ii) Tipología de uso, de acuerdo con las variantes climatológicas asociadas a los proyectos."/>
    <x v="1"/>
    <s v="Departamento Nacional de Planeación"/>
    <x v="17"/>
    <s v="Planeación"/>
    <x v="9"/>
    <d v="2018-06-01T00:00:00"/>
    <d v="2019-06-30T00:00:00"/>
    <n v="100"/>
    <n v="100"/>
    <n v="55"/>
    <n v="0.55000000000000004"/>
    <n v="0.55000000000000004"/>
  </r>
  <r>
    <n v="3919"/>
    <s v="Política Nacional de Edificaciones Sostenibles"/>
    <x v="19"/>
    <s v="1.11"/>
    <s v="Capacitación a autoridades locales en tema de autorizaciones temporales y normatividad minera, actualizar a los alcaldes con listados periódicos de comercializadores autorizados de materiales pétreos."/>
    <x v="1"/>
    <s v="Agencia Nacional de Minería"/>
    <x v="70"/>
    <s v="Minas y Energía"/>
    <x v="15"/>
    <d v="2018-04-01T00:00:00"/>
    <d v="2021-12-31T00:00:00"/>
    <n v="15"/>
    <n v="20"/>
    <n v="13"/>
    <n v="0.8666666666666667"/>
    <n v="0.65"/>
  </r>
  <r>
    <n v="3919"/>
    <s v="Política Nacional de Edificaciones Sostenibles"/>
    <x v="19"/>
    <s v="1.14"/>
    <s v="Realizar talleres educativos a constructores y usuarios sobre buenas prácticas e innovación en edificaciones sostenibles con actores involucrados en la temática (Por ejemplo: gremios, la academia, organismos multilaterales)."/>
    <x v="1"/>
    <s v="Ministerio de Vivienda, Ciudad y Territorio"/>
    <x v="10"/>
    <s v="Vivienda, Ciudad y Territorio"/>
    <x v="6"/>
    <d v="2018-06-01T00:00:00"/>
    <d v="2021-08-31T00:00:00"/>
    <n v="2"/>
    <n v="4"/>
    <n v="4"/>
    <n v="1"/>
    <n v="1"/>
  </r>
  <r>
    <n v="3919"/>
    <s v="Política Nacional de Edificaciones Sostenibles"/>
    <x v="19"/>
    <s v="1.13"/>
    <s v="Desarrollar subcomités interinstitucionales de apoyo a la Política de Construcción Sostenible  en el marco de la Comisión Intersectorial de Cambio Climático (CICC)  a partir de la inclusión del MVCT en el CICC."/>
    <x v="1"/>
    <s v="Ministerio de Vivienda, Ciudad y Territorio"/>
    <x v="10"/>
    <s v="Vivienda, Ciudad y Territorio"/>
    <x v="6"/>
    <d v="2018-06-01T00:00:00"/>
    <d v="2025-12-31T00:00:00"/>
    <n v="3"/>
    <n v="8"/>
    <n v="0"/>
    <n v="0"/>
    <n v="0"/>
  </r>
  <r>
    <n v="3919"/>
    <s v="Política Nacional de Edificaciones Sostenibles"/>
    <x v="19"/>
    <s v="2.3"/>
    <s v="Diseñar e implementar nuevas preguntas dentro de los formularios del Censo de Edificaciones, referentes a la adopción de lineamientos de sostenibilidad, las cuales permitan hacer seguimiento a la presente Política con el apoyo técnico del Ministerio de Vivienda, Ciudad y Territorio y el DNP."/>
    <x v="2"/>
    <s v="Departamento Administrativo Nacional de Estadística"/>
    <x v="31"/>
    <s v="Estadísticas"/>
    <x v="14"/>
    <d v="2018-06-01T00:00:00"/>
    <d v="2019-06-30T00:00:00"/>
    <n v="100"/>
    <n v="100"/>
    <n v="100"/>
    <n v="1"/>
    <n v="1"/>
  </r>
  <r>
    <n v="3919"/>
    <s v="Política Nacional de Edificaciones Sostenibles"/>
    <x v="19"/>
    <s v="2.1"/>
    <s v="Definir un instrumento de seguimiento a la aplicación de la norma que establezca los criterios de sostenibilidad en edificaciones."/>
    <x v="1"/>
    <s v="Ministerio de Vivienda, Ciudad y Territorio"/>
    <x v="10"/>
    <s v="Vivienda, Ciudad y Territorio"/>
    <x v="6"/>
    <d v="2018-06-01T00:00:00"/>
    <d v="2019-12-30T00:00:00"/>
    <n v="100"/>
    <n v="100"/>
    <n v="50"/>
    <n v="0.5"/>
    <n v="0.5"/>
  </r>
  <r>
    <n v="3919"/>
    <s v="Política Nacional de Edificaciones Sostenibles"/>
    <x v="19"/>
    <s v="2.2"/>
    <s v="Diseñar e incluir un módulo de edificaciones sostenibles dentro del Observatorio del Sistema de Ciudades (OSC), el cual permitirá hacerle seguimiento a las dinámicas del sector a través de indicadores relacionados con edificaciones certificadas y avaladas por la normatividad existente."/>
    <x v="1"/>
    <s v="Departamento Nacional de Planeación"/>
    <x v="17"/>
    <s v="Planeación"/>
    <x v="9"/>
    <d v="2018-07-01T00:00:00"/>
    <d v="2020-12-31T00:00:00"/>
    <n v="100"/>
    <n v="100"/>
    <n v="100"/>
    <n v="1"/>
    <n v="1"/>
  </r>
  <r>
    <n v="3920"/>
    <s v=" Política nacional de explotación de datos (Big Data)"/>
    <x v="20"/>
    <s v="4.2"/>
    <s v="Adelantar un estudio que permita estimar el impacto económico y social de la implementación de la explotación de datos en el país (Línea de acción 10)."/>
    <x v="1"/>
    <s v="Ministerio de Comercio, Industria y Turismo"/>
    <x v="23"/>
    <s v="Comercio, Industria y Turismo"/>
    <x v="11"/>
    <d v="2018-05-01T00:00:00"/>
    <d v="2018-09-30T00:00:00"/>
    <n v="100"/>
    <n v="100"/>
    <n v="100"/>
    <n v="1"/>
    <n v="1"/>
  </r>
  <r>
    <n v="3920"/>
    <s v=" Política nacional de explotación de datos (Big Data)"/>
    <x v="20"/>
    <s v="4.11"/>
    <s v="Adelantar un estudio sobre el mercado de datos en Colombia que permita su identificación, definición y caracterización. Así como, las tipologías de datos que actualmente son transadas y los análisis para la definición e incorporación de los diversos roles en el mercado de datos (bróker de datos, proveedor de datos, proveedor de bienes y servicios basados en la explotación de datos, y consumidor de estos bienes y servicios) (Línea de acción 12)."/>
    <x v="0"/>
    <s v="Departamento Nacional de Planeación"/>
    <x v="17"/>
    <s v="Planeación"/>
    <x v="9"/>
    <d v="2018-05-01T00:00:00"/>
    <d v="2018-12-31T00:00:00"/>
    <n v="100"/>
    <n v="100"/>
    <n v="100"/>
    <n v="1"/>
    <n v="1"/>
  </r>
  <r>
    <n v="3920"/>
    <s v=" Política nacional de explotación de datos (Big Data)"/>
    <x v="20"/>
    <s v="1.11"/>
    <s v="Analizar la factibilidad de uso de Distributed Ledger Technology (DLT)  en el sector público (Línea de acción 3)."/>
    <x v="0"/>
    <s v="Ministerio de Tecnologías de la Información y las Comunicaciones"/>
    <x v="46"/>
    <s v="Tecnologías de la Información y las Comunicaciones"/>
    <x v="18"/>
    <d v="2018-06-30T00:00:00"/>
    <d v="2019-07-31T00:00:00"/>
    <n v="100"/>
    <n v="100"/>
    <n v="100"/>
    <n v="1"/>
    <n v="1"/>
  </r>
  <r>
    <n v="3920"/>
    <s v=" Política nacional de explotación de datos (Big Data)"/>
    <x v="20"/>
    <s v="4.6"/>
    <s v="Crear el modelo de implementación de la explotación de datos en las entidades públicas, como herramienta que permita cuantificar las alternativas que optimicen los recursos públicos (de acuerdo con factores como el tamaño, presupuesto, capacidades disponibles, cantidad y características de los datos recolectados, generados y usados, entre otros)  (Línea de acción 10)."/>
    <x v="1"/>
    <s v="Departamento Nacional de Planeación"/>
    <x v="17"/>
    <s v="Planeación"/>
    <x v="9"/>
    <d v="2019-03-30T00:00:00"/>
    <d v="2019-12-31T00:00:00"/>
    <n v="100"/>
    <n v="100"/>
    <n v="100"/>
    <n v="1"/>
    <n v="1"/>
  </r>
  <r>
    <n v="3920"/>
    <s v=" Política nacional de explotación de datos (Big Data)"/>
    <x v="20"/>
    <s v="2.9"/>
    <s v="Definir los criterios que deben cumplir los proyectos de explotación de datos de las entidades públicas para garantizar su transparencia, así como la determinación de la pertinencia y el impacto de elegir un estándar de definición de modelos que permita que los algoritmos usados sean explicables y auditables (Línea de acción 5)."/>
    <x v="0"/>
    <s v="Departamento Nacional de Planeación"/>
    <x v="17"/>
    <s v="Planeación"/>
    <x v="9"/>
    <d v="2018-06-01T00:00:00"/>
    <d v="2019-06-30T00:00:00"/>
    <n v="100"/>
    <n v="100"/>
    <n v="100"/>
    <n v="1"/>
    <n v="1"/>
  </r>
  <r>
    <n v="3920"/>
    <s v=" Política nacional de explotación de datos (Big Data)"/>
    <x v="20"/>
    <s v="4.3"/>
    <s v="Definir una metodología de formulación e implementación de proyectos de aprovechamiento de datos, que oriente a las entidades para responder oportunamente a los retos que estos proyectos imponen y permita la gestión del conocimiento al interior de cada entidad. Esta debe incluir, entre otros aspectos: identificación y uso de datos de terceros, compartición de datos con terceros, uso responsable de la explotación de datos (Línea de acción 10)."/>
    <x v="0"/>
    <s v="Departamento Nacional de Planeación"/>
    <x v="17"/>
    <s v="Planeación"/>
    <x v="9"/>
    <d v="2018-06-01T00:00:00"/>
    <d v="2018-12-31T00:00:00"/>
    <n v="100"/>
    <n v="100"/>
    <n v="100"/>
    <n v="1"/>
    <n v="1"/>
  </r>
  <r>
    <n v="3920"/>
    <s v=" Política nacional de explotación de datos (Big Data)"/>
    <x v="20"/>
    <s v="2.11"/>
    <s v="Determinar las condiciones jurídicas requeridas para que las entidades interesadas lleven a cabo contratos de Asociación Público - Privada (APP) que permitan la explotación de datos, la promoción de la innovación basada en este recurso, así como el aprovechamiento de la infraestructura de datos y su mantenimiento (Línea de acción 6)."/>
    <x v="2"/>
    <s v="Departamento Nacional de Planeación"/>
    <x v="17"/>
    <s v="Planeación"/>
    <x v="9"/>
    <d v="2018-05-01T00:00:00"/>
    <d v="2019-06-30T00:00:00"/>
    <n v="100"/>
    <n v="100"/>
    <n v="100"/>
    <n v="1"/>
    <n v="1"/>
  </r>
  <r>
    <n v="3920"/>
    <s v=" Política nacional de explotación de datos (Big Data)"/>
    <x v="20"/>
    <s v="4.15"/>
    <s v="Disponer de herramientas libres para construir análisis y resolver problemas por parte de ciudadanos, estudiantes, emprendedores y otros actores del ecosistema de datos, orientado a la apropiación de la analítica y la desmitificación del concepto de Big Data. Esta deberá cumplir con los criterios de accesibilidad dispuestos en las normas (Línea de acción 13)."/>
    <x v="0"/>
    <s v="Ministerio de Tecnologías de la Información y las Comunicaciones"/>
    <x v="46"/>
    <s v="Tecnologías de la Información y las Comunicaciones"/>
    <x v="18"/>
    <d v="2018-06-30T00:00:00"/>
    <d v="2018-12-31T00:00:00"/>
    <n v="100"/>
    <n v="100"/>
    <n v="100"/>
    <n v="1"/>
    <n v="1"/>
  </r>
  <r>
    <n v="3920"/>
    <s v=" Política nacional de explotación de datos (Big Data)"/>
    <x v="20"/>
    <s v="4.7"/>
    <s v="Disponer de un grupo de analítica de datos, que incentive la generación de capital humano, mediante la transferencia de conocimiento y permita la sostenibilidad mediante la apropiación interna de la explotación de datos en cada entidad pública (Línea de acción 10)."/>
    <x v="1"/>
    <s v="Departamento Nacional de Planeación"/>
    <x v="17"/>
    <s v="Planeación"/>
    <x v="9"/>
    <d v="2018-06-01T00:00:00"/>
    <d v="2019-12-31T00:00:00"/>
    <n v="100"/>
    <n v="100"/>
    <n v="100"/>
    <n v="1"/>
    <n v="1"/>
  </r>
  <r>
    <n v="3920"/>
    <s v=" Política nacional de explotación de datos (Big Data)"/>
    <x v="20"/>
    <s v="1.10"/>
    <s v="Identificar la mejor alternativa de interoperabilidad, de acuerdo con criterios técnicos y económicos que faciliten su adopción, considerando entre otras posibilidades: la interoperabilidad como servicio, unidad semántica, disponibilidad de una plataforma centralizada o uso de tecnologías recientes como blockchain (Línea de acción 3)."/>
    <x v="1"/>
    <s v="Ministerio de Tecnologías de la Información y las Comunicaciones"/>
    <x v="46"/>
    <s v="Tecnologías de la Información y las Comunicaciones"/>
    <x v="18"/>
    <d v="2018-06-30T00:00:00"/>
    <d v="2019-07-31T00:00:00"/>
    <n v="100"/>
    <n v="100"/>
    <n v="100"/>
    <n v="1"/>
    <n v="1"/>
  </r>
  <r>
    <n v="3920"/>
    <s v=" Política nacional de explotación de datos (Big Data)"/>
    <x v="20"/>
    <s v="4.16"/>
    <s v="Incluir dentro de las acciones de apropiación, líneas específicas de intervención para fomentar el uso de la explotación de datos, así como la apropiación de los productos que esta genera, orientado a dinamizar el ecosistema de datos en el país (Línea de acción 13)."/>
    <x v="1"/>
    <s v="Ministerio de Tecnologías de la Información y las Comunicaciones"/>
    <x v="46"/>
    <s v="Tecnologías de la Información y las Comunicaciones"/>
    <x v="18"/>
    <d v="2019-03-30T00:00:00"/>
    <d v="2021-12-31T00:00:00"/>
    <n v="75"/>
    <n v="100"/>
    <n v="55"/>
    <n v="0.73333333333333328"/>
    <n v="0.55000000000000004"/>
  </r>
  <r>
    <n v="3920"/>
    <s v=" Política nacional de explotación de datos (Big Data)"/>
    <x v="20"/>
    <s v="4.13"/>
    <s v="Liderar las acciones para articular la Red Nacional de Servicios de Computación de Alto Rendimiento que potencie el aprovechamiento de los recursos de computación que han sido dispuestos de manera previa (Línea de acción 12)."/>
    <x v="0"/>
    <s v="Ministerio de Tecnologías de la Información y las Comunicaciones"/>
    <x v="46"/>
    <s v="Tecnologías de la Información y las Comunicaciones"/>
    <x v="18"/>
    <d v="2018-06-30T00:00:00"/>
    <d v="2021-12-31T00:00:00"/>
    <n v="75"/>
    <n v="100"/>
    <n v="35"/>
    <n v="0.46666666666666667"/>
    <n v="0.35"/>
  </r>
  <r>
    <n v="3920"/>
    <s v=" Política nacional de explotación de datos (Big Data)"/>
    <x v="20"/>
    <s v="2.10"/>
    <s v="Proponer el mecanismo jurídico para remover las barreras y habilitar el acceso e intercambio de datos entre el sector público y privado. Este mecanismo deberá respetar las normas vigentes en materia de producción estadística, propiedad privada, propiedad intelectual, garantía de protección de los datos personales, la privacidad, la intimidad, así como la proporcionalidad de estos con el derecho de acceso a la información pública. Para lo anterior, deberán explorarse alternativas como las licencias freemium, la generación de incentivos, los acuerdos de colaboración y los espacios de experimentación (sandbox) en los que se identifiquen mejores prácticas, entre otros. Lo anterior, sin perjuicio de la aplicación de las normas vigentes en materia de producción, acceso e intercambio de información estadística (Línea de acción 6)."/>
    <x v="1"/>
    <s v="Departamento Nacional de Planeación"/>
    <x v="17"/>
    <s v="Planeación"/>
    <x v="9"/>
    <d v="2018-07-01T00:00:00"/>
    <d v="2020-12-31T00:00:00"/>
    <n v="100"/>
    <n v="100"/>
    <n v="75"/>
    <n v="0.75"/>
    <n v="0.75"/>
  </r>
  <r>
    <n v="3920"/>
    <s v=" Política nacional de explotación de datos (Big Data)"/>
    <x v="20"/>
    <s v="4.12"/>
    <s v="Proponer un instrumento de apoyo directo (transversal) para asesorar a las empresas en el aprovechamiento y explotación de datos para el aumento su productividad (Línea de acción 12)."/>
    <x v="2"/>
    <s v="Ministerio de Comercio, Industria y Turismo"/>
    <x v="23"/>
    <s v="Comercio, Industria y Turismo"/>
    <x v="11"/>
    <d v="2018-05-01T00:00:00"/>
    <d v="2018-12-31T00:00:00"/>
    <n v="100"/>
    <n v="100"/>
    <n v="100"/>
    <n v="1"/>
    <n v="1"/>
  </r>
  <r>
    <n v="3920"/>
    <s v=" Política nacional de explotación de datos (Big Data)"/>
    <x v="20"/>
    <s v="2.8"/>
    <s v="Realizar mesas de trabajo con todos los actores para definir el consenso ético mínimo respecto de la explotación de datos, en el que se identifiquen e incorporen buenas prácticas y esquemas de autorregulación exitosos, propuestos por los diversos actores (Línea de acción 5)."/>
    <x v="0"/>
    <s v="Departamento Nacional de Planeación"/>
    <x v="17"/>
    <s v="Planeación"/>
    <x v="9"/>
    <d v="2018-06-01T00:00:00"/>
    <d v="2019-06-30T00:00:00"/>
    <n v="100"/>
    <n v="100"/>
    <n v="100"/>
    <n v="1"/>
    <n v="1"/>
  </r>
  <r>
    <n v="3920"/>
    <s v=" Política nacional de explotación de datos (Big Data)"/>
    <x v="20"/>
    <s v="4.5"/>
    <s v="A partir de lo identificado en el índice de alistamiento, determinar las necesidades y estrategias para que las entidades públicas dispongan de las herramientas e infraestructura para capturar, almacenar, procesar y compartir datos, así como las condiciones adecuadas para solventar los requerimientos de almacenamiento de manera sostenible (Línea de acción 10)."/>
    <x v="2"/>
    <s v="Ministerio de Tecnologías de la Información y las Comunicaciones"/>
    <x v="46"/>
    <s v="Tecnologías de la Información y las Comunicaciones"/>
    <x v="18"/>
    <d v="2018-06-30T00:00:00"/>
    <d v="2020-12-31T00:00:00"/>
    <n v="100"/>
    <n v="100"/>
    <n v="40"/>
    <n v="0.4"/>
    <n v="0.4"/>
  </r>
  <r>
    <n v="3920"/>
    <s v=" Política nacional de explotación de datos (Big Data)"/>
    <x v="20"/>
    <s v="4.10"/>
    <s v="Acompañar a las entidades públicas en la explotación de los datos contenidos en eKogui para el fortalecimiento de las políticas y estrategias definidas en el marco del ciclo de defensa jurídica de cada entidad  (Línea de acción 11)."/>
    <x v="0"/>
    <s v="Agencia Nacional de Defensa Jurídica del Estado"/>
    <x v="74"/>
    <s v="Justicia y del Derecho"/>
    <x v="23"/>
    <d v="2018-05-01T00:00:00"/>
    <d v="2019-12-31T00:00:00"/>
    <n v="100"/>
    <n v="100"/>
    <n v="100"/>
    <n v="1"/>
    <n v="1"/>
  </r>
  <r>
    <n v="3920"/>
    <s v=" Política nacional de explotación de datos (Big Data)"/>
    <x v="20"/>
    <s v="4.9"/>
    <s v="Actualizar la metodología de la elaboración del Plan Anticorrupción y de Atención al Ciudadano para incluir el aprovechamiento de datos en la lucha contra la corrupción. (Línea de acción 11)."/>
    <x v="0"/>
    <s v="Departamento Administrativo de la Presidencia de la República"/>
    <x v="19"/>
    <s v="Presidencia de la República"/>
    <x v="10"/>
    <d v="2019-01-01T00:00:00"/>
    <d v="2019-07-31T00:00:00"/>
    <n v="100"/>
    <n v="100"/>
    <n v="100"/>
    <n v="1"/>
    <n v="1"/>
  </r>
  <r>
    <n v="3920"/>
    <s v=" Política nacional de explotación de datos (Big Data)"/>
    <x v="20"/>
    <s v="4.1"/>
    <s v="Crear el índice de valor potencial de la explotación de datos, como herramienta que permite identificar i) aquellos problemas públicos que deban priorizarse para su atención con soluciones basadas en analítica de datos y ii) los servicios prestados por las entidades públicas cuya transformación con el uso de analítica de datos representa mayor impacto (Línea de acción 10)."/>
    <x v="1"/>
    <s v="Departamento Nacional de Planeación"/>
    <x v="17"/>
    <s v="Planeación"/>
    <x v="9"/>
    <d v="2019-01-01T00:00:00"/>
    <d v="2020-06-30T00:00:00"/>
    <n v="100"/>
    <n v="100"/>
    <n v="100"/>
    <n v="1"/>
    <n v="1"/>
  </r>
  <r>
    <n v="3920"/>
    <s v=" Política nacional de explotación de datos (Big Data)"/>
    <x v="20"/>
    <s v="4.4"/>
    <s v="Disponer del índice de preparación para la explotación de datos en el que se cuantifiquen las necesidades institucionales para el aprovechamiento de datos (disponibilidad de datos, capital humano, cultura de datos y marco organizacional) (Línea de acción 10)."/>
    <x v="1"/>
    <s v="Departamento Nacional de Planeación"/>
    <x v="17"/>
    <s v="Planeación"/>
    <x v="9"/>
    <d v="2018-05-01T00:00:00"/>
    <d v="2019-12-31T00:00:00"/>
    <n v="100"/>
    <n v="100"/>
    <n v="100"/>
    <n v="1"/>
    <n v="1"/>
  </r>
  <r>
    <n v="3920"/>
    <s v=" Política nacional de explotación de datos (Big Data)"/>
    <x v="20"/>
    <s v="4.8"/>
    <s v="Incluir del aprovechamiento de datos en los módulos de la Plataforma Integrada de Inversión Pública – PIIP (Línea de acción 11)."/>
    <x v="0"/>
    <s v="Departamento Nacional de Planeación"/>
    <x v="17"/>
    <s v="Planeación"/>
    <x v="9"/>
    <d v="2018-05-01T00:00:00"/>
    <d v="2018-12-31T00:00:00"/>
    <n v="100"/>
    <n v="100"/>
    <n v="100"/>
    <n v="1"/>
    <n v="1"/>
  </r>
  <r>
    <n v="3920"/>
    <s v=" Política nacional de explotación de datos (Big Data)"/>
    <x v="20"/>
    <s v="1.8"/>
    <s v="Definir los estándares que deben cumplir los registros administrativos para garantizar la publicidad por diseño y defecto de los datos públicos de las entidades públicas: lenguaje usado para la recolección y generación, formatos estandarizados para su descarga, elementos para la generación de API, procedimiento para enlazar los registros administrativos evitando su duplicidad. Los estándares deben incorporar los lineamientos definidos por el Sistema Estadístico Nacional para el uso estadístico de los registros administrativos (Línea de acción 3)."/>
    <x v="2"/>
    <s v="Ministerio de Tecnologías de la Información y las Comunicaciones"/>
    <x v="46"/>
    <s v="Tecnologías de la Información y las Comunicaciones"/>
    <x v="18"/>
    <d v="2018-06-30T00:00:00"/>
    <d v="2019-07-30T00:00:00"/>
    <n v="100"/>
    <n v="100"/>
    <n v="100"/>
    <n v="1"/>
    <n v="1"/>
  </r>
  <r>
    <n v="3920"/>
    <s v=" Política nacional de explotación de datos (Big Data)"/>
    <x v="20"/>
    <s v="2.6"/>
    <s v="Definir los lineamientos que deben aplicar las entidades públicas para el adecuado tratamiento de los datos personales de los ciudadanos alineado con el principio de responsabilidad demostrada desarrollado en la reglamentación e incorporando la privacidad por diseño y defecto de los datos personales (Línea de acción 5)."/>
    <x v="0"/>
    <s v="Superintendencia de Industria y Comercio"/>
    <x v="24"/>
    <s v="Comercio, Industria y Turismo"/>
    <x v="11"/>
    <d v="2019-07-01T00:00:00"/>
    <d v="2019-12-31T00:00:00"/>
    <n v="100"/>
    <n v="100"/>
    <n v="100"/>
    <n v="1"/>
    <n v="1"/>
  </r>
  <r>
    <n v="3920"/>
    <s v=" Política nacional de explotación de datos (Big Data)"/>
    <x v="20"/>
    <s v="1.7"/>
    <s v="Definir y adoptar los estándares y lineamientos técnicos para la publicación de datos abiertos enlazados (Línea de acción 2)."/>
    <x v="0"/>
    <s v="Ministerio de Tecnologías de la Información y las Comunicaciones"/>
    <x v="46"/>
    <s v="Tecnologías de la Información y las Comunicaciones"/>
    <x v="18"/>
    <d v="2018-06-30T00:00:00"/>
    <d v="2018-12-31T00:00:00"/>
    <n v="100"/>
    <n v="100"/>
    <n v="100"/>
    <n v="1"/>
    <n v="1"/>
  </r>
  <r>
    <n v="3920"/>
    <s v=" Política nacional de explotación de datos (Big Data)"/>
    <x v="20"/>
    <s v="1.6"/>
    <s v="Definir y adoptar los estándares y lineamientos técnicos que deberán aplicar las entidades para garantizar la calidad de los datos durante todo su ciclo de vida, así como para  verificar de manera automatizada la calidad de los mismos, siguiendo el criterio de publicidad por diseño y defecto de los datos públicos de las entidades públicas. Los estándares y lineamientos técnicos para garantizar la calidad de la información estadística serán los establecidos en el marco del Sistema Estadístico Nacional (Línea de acción 2)."/>
    <x v="1"/>
    <s v="Ministerio de Tecnologías de la Información y las Comunicaciones"/>
    <x v="46"/>
    <s v="Tecnologías de la Información y las Comunicaciones"/>
    <x v="18"/>
    <d v="2018-06-30T00:00:00"/>
    <d v="2019-12-31T00:00:00"/>
    <n v="100"/>
    <n v="100"/>
    <n v="100"/>
    <n v="1"/>
    <n v="1"/>
  </r>
  <r>
    <n v="3920"/>
    <s v=" Política nacional de explotación de datos (Big Data)"/>
    <x v="20"/>
    <s v="1.5"/>
    <s v="Definir y adoptar los estándares y lineamientos técnicos que orienten el proceso de anonimización de datos personales para garantizar la adecuada remoción de los identificadores personales y mitigar riesgos de reidentificación de datos personales, de modo que garantice la privacidad por diseño y defecto de los datos personales de los ciudadanos.  Lo anterior, incorporará lo definido por el Sistema Estadístico Nacional, en lo de su competencia, cuando ello corresponda (Línea de acción 2)."/>
    <x v="0"/>
    <s v="Archivo General de la Nación"/>
    <x v="75"/>
    <s v="Cultura"/>
    <x v="19"/>
    <d v="2018-08-01T00:00:00"/>
    <d v="2019-12-31T00:00:00"/>
    <n v="100"/>
    <n v="100"/>
    <n v="100"/>
    <n v="1"/>
    <n v="1"/>
  </r>
  <r>
    <n v="3920"/>
    <s v=" Política nacional de explotación de datos (Big Data)"/>
    <x v="20"/>
    <s v="2.7"/>
    <s v="Determinar las necesidades de actualización del marco jurídico para la protección de los ciudadanos, en la que se identifiquen los requerimientos y desarrollos requeridos en aspectos como los principios de autorización, información, necesidad y finalidad, entre otros, que permitan mitigar los riesgos (Línea de acción 5)."/>
    <x v="0"/>
    <s v="Superintendencia de Industria y Comercio"/>
    <x v="24"/>
    <s v="Comercio, Industria y Turismo"/>
    <x v="11"/>
    <d v="2019-02-01T00:00:00"/>
    <d v="2019-06-30T00:00:00"/>
    <n v="100"/>
    <n v="100"/>
    <n v="100"/>
    <n v="1"/>
    <n v="1"/>
  </r>
  <r>
    <n v="3920"/>
    <s v=" Política nacional de explotación de datos (Big Data)"/>
    <x v="20"/>
    <s v="2.5"/>
    <s v="Incorporación de los datos al régimen contractual, considerando su disponibilidad como criterio para la selección y ejercicio de la supervisión (Línea de acción 4)."/>
    <x v="0"/>
    <s v="Colombia Compra Eficiente"/>
    <x v="21"/>
    <s v="Planeación"/>
    <x v="9"/>
    <d v="2018-05-01T00:00:00"/>
    <d v="2018-12-31T00:00:00"/>
    <n v="100"/>
    <n v="100"/>
    <n v="100"/>
    <n v="1"/>
    <n v="1"/>
  </r>
  <r>
    <n v="3920"/>
    <s v=" Política nacional de explotación de datos (Big Data)"/>
    <x v="20"/>
    <s v="4.14"/>
    <s v="Incorporar en los instrumentos de agregación de demanda (acuerdo marco de precios) los bienes y servicios relacionados con el aprovechamiento y procesamiento de datos (Línea de acción 12)."/>
    <x v="1"/>
    <s v="Colombia Compra Eficiente"/>
    <x v="21"/>
    <s v="Planeación"/>
    <x v="9"/>
    <d v="2018-05-01T00:00:00"/>
    <d v="2018-05-31T00:00:00"/>
    <n v="100"/>
    <n v="100"/>
    <n v="100"/>
    <n v="1"/>
    <n v="1"/>
  </r>
  <r>
    <n v="3920"/>
    <s v=" Política nacional de explotación de datos (Big Data)"/>
    <x v="20"/>
    <s v="2.4"/>
    <s v="Proponer en el marco del modelo integrado de planeación y gestión (MIPG) la articulación del modelo de gestión para la explotación de datos con las políticas de gestión y desempeño institucional al interior de las entidades públicas (Línea de acción 4)."/>
    <x v="0"/>
    <s v="Departamento Administrativo de la Función Pública"/>
    <x v="76"/>
    <s v="Función Pública"/>
    <x v="20"/>
    <d v="2019-01-01T00:00:00"/>
    <d v="2020-06-30T00:00:00"/>
    <n v="100"/>
    <n v="100"/>
    <n v="40"/>
    <n v="0.4"/>
    <n v="0.4"/>
  </r>
  <r>
    <n v="3920"/>
    <s v=" Política nacional de explotación de datos (Big Data)"/>
    <x v="20"/>
    <s v="2.2"/>
    <s v="Proponer un esquema para simplificar la comprensión y aplicación de las clasificaciones legales de los datos y determinar la necesidad de realizar ajustes normativos para la unificación de conceptos y clasificaciones (Línea de acción 4)."/>
    <x v="0"/>
    <s v="Superintendencia de Industria y Comercio"/>
    <x v="24"/>
    <s v="Comercio, Industria y Turismo"/>
    <x v="11"/>
    <d v="2019-01-01T00:00:00"/>
    <d v="2019-12-31T00:00:00"/>
    <n v="100"/>
    <n v="100"/>
    <n v="100"/>
    <n v="1"/>
    <n v="1"/>
  </r>
  <r>
    <n v="3920"/>
    <s v=" Política nacional de explotación de datos (Big Data)"/>
    <x v="20"/>
    <s v="2.1"/>
    <s v="Definir las condiciones para crear una instancia con capacidad de acción que materialice un nuevo marco de gobernanza para los datos, en articulación con instancias y autoridades existentes, como el Consejo Asesor Nacional de Estadística y otras autoridades con competencias específicas sectoriales, sin afectar las competencias legales de cada una las instancias y autoridades existentes (Línea de acción 4)."/>
    <x v="0"/>
    <s v="Departamento Nacional de Planeación"/>
    <x v="17"/>
    <s v="Planeación"/>
    <x v="9"/>
    <d v="2018-07-01T00:00:00"/>
    <d v="2019-06-30T00:00:00"/>
    <n v="100"/>
    <n v="100"/>
    <n v="100"/>
    <n v="1"/>
    <n v="1"/>
  </r>
  <r>
    <n v="3920"/>
    <s v=" Política nacional de explotación de datos (Big Data)"/>
    <x v="20"/>
    <s v="2.3"/>
    <s v="Proponer un texto normativo que permita la articulación del marco jurídico aplicable a la explotación de datos, bajo un principio de simplificación y eliminación de barreras, siguiendo las recomendaciones respecto del análisis de impacto normativo previo a la generación de normas (Línea de acción 4)."/>
    <x v="0"/>
    <s v="Departamento Nacional de Planeación"/>
    <x v="17"/>
    <s v="Planeación"/>
    <x v="9"/>
    <d v="2019-07-01T00:00:00"/>
    <d v="2020-06-30T00:00:00"/>
    <n v="100"/>
    <n v="100"/>
    <n v="100"/>
    <n v="1"/>
    <n v="1"/>
  </r>
  <r>
    <n v="3920"/>
    <s v=" Política nacional de explotación de datos (Big Data)"/>
    <x v="20"/>
    <s v="1.1"/>
    <s v="Definir la infraestructura de datos públicos, con las condiciones para su aprovechamiento, dentro de lo que se incluye: la garantía del derecho de acceso a la información pública, mantenimiento, necesidades de cooperación público-privada y garantía de no afectación de datos personales, reservados o clasificados, así como el respeto a la propiedad intelectual (Línea de acción 1)."/>
    <x v="1"/>
    <s v="Departamento Nacional de Planeación"/>
    <x v="17"/>
    <s v="Planeación"/>
    <x v="9"/>
    <d v="2018-05-01T00:00:00"/>
    <d v="2018-10-31T00:00:00"/>
    <n v="100"/>
    <n v="100"/>
    <n v="100"/>
    <n v="1"/>
    <n v="1"/>
  </r>
  <r>
    <n v="3920"/>
    <s v=" Política nacional de explotación de datos (Big Data)"/>
    <x v="20"/>
    <s v="3.5"/>
    <s v="Diseñar e implementar acciones que activen la demanda de formación en materia de explotación de datos, esto incluyen la realización de espacios de networking, ruedas de negocio, la implementación de una red de especialistas en datos, entre otros (Línea de acción 8)."/>
    <x v="0"/>
    <s v="Ministerio de Tecnologías de la Información y las Comunicaciones"/>
    <x v="46"/>
    <s v="Tecnologías de la Información y las Comunicaciones"/>
    <x v="18"/>
    <d v="2018-06-30T00:00:00"/>
    <d v="2021-12-31T00:00:00"/>
    <n v="99"/>
    <n v="100"/>
    <n v="33"/>
    <n v="0.33333333333333331"/>
    <n v="0.33"/>
  </r>
  <r>
    <n v="3920"/>
    <s v=" Política nacional de explotación de datos (Big Data)"/>
    <x v="20"/>
    <s v="1.2"/>
    <s v="Diseñar e implementar un sistema de información que facilite la administración de datos en las entidades públicas. Esta herramienta estará disponible en el Portal de Datos Abiertos del Estado Colombiano para ser diligenciada y gestionada por todos los sujetos obligados, la cual permitirá a través de metadatos: la identificación de las categorías básicas de información, datos básicos del Estado, responsable y el titular de los datos. Así mismo, se articulará con las demás políticas que imponen la generación de un instrumento de gestión de información, activos, datos, registros, entre otros. Cuando se trate de información estadística, la herramienta se articulará con lo previsto en el Sistema Estadístico Nacional (Línea de acción 1)."/>
    <x v="1"/>
    <s v="Ministerio de Tecnologías de la Información y las Comunicaciones"/>
    <x v="46"/>
    <s v="Tecnologías de la Información y las Comunicaciones"/>
    <x v="18"/>
    <d v="2018-06-30T00:00:00"/>
    <d v="2018-12-31T00:00:00"/>
    <n v="100"/>
    <n v="100"/>
    <n v="100"/>
    <n v="1"/>
    <n v="1"/>
  </r>
  <r>
    <n v="3920"/>
    <s v=" Política nacional de explotación de datos (Big Data)"/>
    <x v="20"/>
    <s v="1.4"/>
    <s v="Disponer de una vista pública en el Portal de Datos Abiertos del Estado que indique el avance de las entidades en la apertura de sus datos y cuantifique la tasa de crecimiento en publicación de datos públicos de las entidades, esto incluye aquellos estructurados, no estructurados y semiestructurados (Línea de acción 2)."/>
    <x v="0"/>
    <s v="Ministerio de Tecnologías de la Información y las Comunicaciones"/>
    <x v="46"/>
    <s v="Tecnologías de la Información y las Comunicaciones"/>
    <x v="18"/>
    <d v="2018-06-30T00:00:00"/>
    <d v="2018-12-31T00:00:00"/>
    <n v="100"/>
    <n v="100"/>
    <n v="100"/>
    <n v="1"/>
    <n v="1"/>
  </r>
  <r>
    <n v="3920"/>
    <s v=" Política nacional de explotación de datos (Big Data)"/>
    <x v="20"/>
    <s v="1.3"/>
    <s v="Generar un plan de gestión documental electrónica (Hoja de Ruta) que será aplicado en las entidades públicas para la automatización progresiva de procesos y procedimientos administrativos en la producción y gestión de documentos nativos electrónicos y digitalizados, implementando estándares que permitan que los datos contenidos en estos sean descubribles, usables y fiables. Lo anterior, sin detrimento de las normas de conservación y preservación documental. La digitalización de documentos históricos o de vigencias anteriores será priorizada y definida en articulación con las necesidades de las entidades (Línea de acción 1)."/>
    <x v="1"/>
    <s v="Archivo General de la Nación"/>
    <x v="75"/>
    <s v="Cultura"/>
    <x v="19"/>
    <d v="2018-08-01T00:00:00"/>
    <d v="2021-12-31T00:00:00"/>
    <n v="80"/>
    <n v="100"/>
    <n v="40"/>
    <n v="0.5"/>
    <n v="0.4"/>
  </r>
  <r>
    <n v="3920"/>
    <s v=" Política nacional de explotación de datos (Big Data)"/>
    <x v="20"/>
    <s v="3.6"/>
    <s v="Identificar las competencias necesarias para la explotación de datos que deben incorporarse en la metodología de diseño y desarrollo del marco nacional de cualificaciones (Línea de acción 8)."/>
    <x v="0"/>
    <s v="Ministerio de Educación Nacional"/>
    <x v="26"/>
    <s v="Educación"/>
    <x v="13"/>
    <d v="2018-05-01T00:00:00"/>
    <d v="2019-09-30T00:00:00"/>
    <n v="100"/>
    <n v="100"/>
    <n v="35"/>
    <n v="0.35"/>
    <n v="0.35"/>
  </r>
  <r>
    <n v="3920"/>
    <s v=" Política nacional de explotación de datos (Big Data)"/>
    <x v="20"/>
    <s v="3.2"/>
    <s v="Promover en el marco del Plan Nacional de Formación y Capacitación que las entidades públicas incluyan, en el Componente de Capacitación de su Plan Estratégico de Talento Humano, temáticas relacionadas con la explotación de datos (Línea de acción 7)."/>
    <x v="0"/>
    <s v="Departamento Administrativo de la Función Pública"/>
    <x v="76"/>
    <s v="Función Pública"/>
    <x v="20"/>
    <d v="2019-01-01T00:00:00"/>
    <d v="2020-12-31T00:00:00"/>
    <n v="100"/>
    <n v="100"/>
    <n v="70"/>
    <n v="0.7"/>
    <n v="0.7"/>
  </r>
  <r>
    <n v="3920"/>
    <s v=" Política nacional de explotación de datos (Big Data)"/>
    <x v="20"/>
    <s v="3.7"/>
    <s v="Proponer  una estrategia de negocios que estimule la creación de nuevas empresas, o nuevas líneas de negocio en las existentes, orientada a incentivar el aprovechamiento de datos y la analítica, para su consolidación transversal en el aparato productivo (Línea de acción 9)."/>
    <x v="2"/>
    <s v="Ministerio de Comercio, Industria y Turismo"/>
    <x v="23"/>
    <s v="Comercio, Industria y Turismo"/>
    <x v="11"/>
    <d v="2018-05-01T00:00:00"/>
    <d v="2018-07-31T00:00:00"/>
    <n v="100"/>
    <n v="100"/>
    <n v="100"/>
    <n v="1"/>
    <n v="1"/>
  </r>
  <r>
    <n v="3920"/>
    <s v=" Política nacional de explotación de datos (Big Data)"/>
    <x v="20"/>
    <s v="1.9"/>
    <s v="Proponer el texto de Decreto reglamentario  para hacer expedito y efectivo el flujo de datos entre entidades, definiendo un procedimiento que remueva barreras de tipo operativo (Línea de acción 3)."/>
    <x v="0"/>
    <s v="Departamento Nacional de Planeación"/>
    <x v="17"/>
    <s v="Planeación"/>
    <x v="9"/>
    <d v="2018-06-01T00:00:00"/>
    <d v="2019-06-30T00:00:00"/>
    <n v="100"/>
    <n v="100"/>
    <n v="100"/>
    <n v="1"/>
    <n v="1"/>
  </r>
  <r>
    <n v="3920"/>
    <s v=" Política nacional de explotación de datos (Big Data)"/>
    <x v="20"/>
    <s v="3.4"/>
    <s v="Realizar un estudio que permita la identificación de brechas de capital humano entorno a las competencias para la explotación de datos (Línea de acción 8)."/>
    <x v="1"/>
    <s v="Ministerio de Tecnologías de la Información y las Comunicaciones"/>
    <x v="46"/>
    <s v="Tecnologías de la Información y las Comunicaciones"/>
    <x v="18"/>
    <d v="2018-06-30T00:00:00"/>
    <d v="2021-12-31T00:00:00"/>
    <n v="45"/>
    <n v="100"/>
    <n v="40"/>
    <n v="0.88888888888888884"/>
    <n v="0.4"/>
  </r>
  <r>
    <n v="3920"/>
    <s v=" Política nacional de explotación de datos (Big Data)"/>
    <x v="20"/>
    <s v="3.3"/>
    <s v="Generar un espacio colaborativo (data sandbox) en el que los conjuntos de datos utilizados y generados durante los proyectos adelantados, así como la documentación del proceso y sus resultados se publiquen en un ambiente de trabajo que permita su aprovechamiento público. Este espacio debe permitir, igualmente, la prueba de estándares y la colaboración de actores públicos, privados, la academia  y la sociedad civil (Línea de acción 7)."/>
    <x v="0"/>
    <s v="Ministerio de Tecnologías de la Información y las Comunicaciones"/>
    <x v="46"/>
    <s v="Tecnologías de la Información y las Comunicaciones"/>
    <x v="18"/>
    <d v="2019-06-30T00:00:00"/>
    <d v="2021-12-31T00:00:00"/>
    <n v="40"/>
    <n v="100"/>
    <n v="35"/>
    <n v="0.875"/>
    <n v="0.35"/>
  </r>
  <r>
    <n v="3920"/>
    <s v=" Política nacional de explotación de datos (Big Data)"/>
    <x v="20"/>
    <s v="3.1"/>
    <s v="Liderar y realizar espacios de formación en aprovechamiento de datos que permitan transferir conocimiento para actualizar y fortalecer el capital humano del ecosistema de datos. Lo anterior, se articulará con las acciones del programa de innovación, aprendizaje y gestión del conocimiento definido por el Sistema Estadístico Nacional (Línea de acción 7)."/>
    <x v="1"/>
    <s v="Ministerio de Tecnologías de la Información y las Comunicaciones"/>
    <x v="46"/>
    <s v="Tecnologías de la Información y las Comunicaciones"/>
    <x v="18"/>
    <d v="2018-06-30T00:00:00"/>
    <d v="2021-12-31T00:00:00"/>
    <n v="75"/>
    <n v="100"/>
    <n v="75"/>
    <n v="1"/>
    <n v="0.75"/>
  </r>
  <r>
    <n v="3934"/>
    <s v="Política de Crecimiento Verde"/>
    <x v="21"/>
    <s v="5.11"/>
    <s v="Proponer la evaluación de proceso de la implementación de la Política de Crecimiento Verde en el 2024 dentro de la agenda de evaluaciones del DNP (Gobernanza - Línea de acción 38)."/>
    <x v="2"/>
    <s v="Departamento Nacional de Planeación"/>
    <x v="17"/>
    <s v="Planeación"/>
    <x v="9"/>
    <d v="2024-01-01T00:00:00"/>
    <d v="2024-06-30T00:00:00"/>
    <n v="0"/>
    <n v="1"/>
    <n v="0"/>
    <n v="0"/>
    <n v="0"/>
  </r>
  <r>
    <n v="3934"/>
    <s v="Política de Crecimiento Verde"/>
    <x v="21"/>
    <s v="5.13"/>
    <s v="Fortalecer capacidades de Finagro para que promueva el desarrollo y financiamiento de proyectos con productores en el sector agropecuario que impulsen el crecimiento verde, y que no habrían podido atraer financiamiento privado sin el apoyo financiero del sector público (Gobernanza - Línea de acción 39)."/>
    <x v="1"/>
    <s v="Fondo para El Financiamiento del Sector Agropecuario"/>
    <x v="77"/>
    <s v="Agropecuario, Pesquero y Desarrollo Rural"/>
    <x v="7"/>
    <d v="2019-01-01T00:00:00"/>
    <d v="2022-12-31T00:00:00"/>
    <n v="40"/>
    <n v="100"/>
    <n v="28"/>
    <n v="0.7"/>
    <n v="0.28000000000000003"/>
  </r>
  <r>
    <n v="3934"/>
    <s v="Política de Crecimiento Verde"/>
    <x v="21"/>
    <s v="5.12"/>
    <s v="Fortalecer capacidades de Findeter para que promueva el desarrollo y financiamiento de proyectos verdes que impulsen el crecimiento verde, y que ordinariamente no atraerían financiamiento privado a un costo económico sin apoyo de la Nación (Gobernanza - Línea de acción 39)."/>
    <x v="1"/>
    <s v="Financiera de Desarrollo Territorial S.A."/>
    <x v="73"/>
    <s v="Hacienda y Crédito Público"/>
    <x v="2"/>
    <d v="2019-01-01T00:00:00"/>
    <d v="2022-12-31T00:00:00"/>
    <n v="40"/>
    <n v="100"/>
    <n v="15"/>
    <n v="0.375"/>
    <n v="0.15"/>
  </r>
  <r>
    <n v="3934"/>
    <s v="Política de Crecimiento Verde"/>
    <x v="21"/>
    <s v="5.16"/>
    <s v="Fortalecer capacidades de la Financiera de Desarrollo Nacional para que promueva inversiones de crecimeinto verde por parte del sector privado en áreas con mayor avance comercial, y que elimine apoyo financiero público (Gobernanza - Línea de acción 39)."/>
    <x v="2"/>
    <s v="Financiera de Desarrollo Nacional S.A."/>
    <x v="5"/>
    <s v="Hacienda y Crédito Público"/>
    <x v="2"/>
    <d v="2018-07-10T00:00:00"/>
    <d v="2021-12-31T00:00:00"/>
    <n v="60"/>
    <n v="100"/>
    <n v="60"/>
    <n v="1"/>
    <n v="0.6"/>
  </r>
  <r>
    <n v="3934"/>
    <s v="Política de Crecimiento Verde"/>
    <x v="21"/>
    <s v="5.17"/>
    <s v="Fortalecer la coordinación y colaboración entre la banca de desarrollo nacional (Bancóldex, FDN, Finagro, Findeter) para la movilización del financiamiento verde en el marco del Comité de Gestión Financiera del SISCLIMA (Gobernanza - Línea de acción 39)."/>
    <x v="0"/>
    <s v="Departamento Nacional de Planeación"/>
    <x v="17"/>
    <s v="Planeación"/>
    <x v="9"/>
    <d v="2018-07-01T00:00:00"/>
    <d v="2020-12-31T00:00:00"/>
    <n v="100"/>
    <n v="100"/>
    <n v="70"/>
    <n v="0.7"/>
    <n v="0.7"/>
  </r>
  <r>
    <n v="3934"/>
    <s v="Política de Crecimiento Verde"/>
    <x v="21"/>
    <s v="5.15"/>
    <s v="Fortalecer las capacidades de Bancóldex para que promueva el desarrollo y financiamiento de proyectos de empresas que impulsen el crecimiento verde (Gobernanza - Línea de acción 39)."/>
    <x v="2"/>
    <s v="Banco de Comercio Exterior S.A"/>
    <x v="27"/>
    <s v="Comercio, Industria y Turismo"/>
    <x v="11"/>
    <d v="2018-10-31T00:00:00"/>
    <d v="2020-12-31T00:00:00"/>
    <n v="100"/>
    <n v="100"/>
    <n v="100"/>
    <n v="1"/>
    <n v="1"/>
  </r>
  <r>
    <n v="3934"/>
    <s v="Política de Crecimiento Verde"/>
    <x v="21"/>
    <s v="5.14"/>
    <s v="Poner a disposición del sector empresarial herramientas financieras que faciliten las inversiones hacia el crecimiento verde,a través de líneas de crédito que permitan financiar estas iniciativas (Gobernanza - Línea de acción 39)."/>
    <x v="2"/>
    <s v="Banco de Comercio Exterior S.A"/>
    <x v="27"/>
    <s v="Comercio, Industria y Turismo"/>
    <x v="11"/>
    <d v="2018-07-10T00:00:00"/>
    <d v="2022-12-31T00:00:00"/>
    <n v="450000"/>
    <n v="850000"/>
    <n v="383749"/>
    <n v="0.85277555555555551"/>
    <n v="0.4514694117647059"/>
  </r>
  <r>
    <n v="3934"/>
    <s v="Política de Crecimiento Verde"/>
    <x v="21"/>
    <s v="5.10"/>
    <s v="Actualizar los Lineamientos de Política de Información del Sistema de Información Ambiental para Colombia (SIAC) y su Protocolo para la Gestión de Datos e Información (Gobernanza - Línea de acción 38)."/>
    <x v="1"/>
    <s v="Ministerio de Ambiente y Desarrollo Sostenible"/>
    <x v="9"/>
    <s v="Ambiente y Desarrollo Sostenible"/>
    <x v="5"/>
    <d v="2018-07-10T00:00:00"/>
    <d v="2020-12-31T00:00:00"/>
    <n v="100"/>
    <n v="100"/>
    <n v="7"/>
    <n v="7.0000000000000007E-2"/>
    <n v="7.0000000000000007E-2"/>
  </r>
  <r>
    <n v="3934"/>
    <s v="Política de Crecimiento Verde"/>
    <x v="21"/>
    <s v="5.4"/>
    <s v="Conformar un portafolio de proyectos estratégicos de crecimiento verde a nivel regional para apalancar recursos para la implementación de la Política de Crecimiento Verde (Gobernanza - Línea de acción 37)."/>
    <x v="2"/>
    <s v="Departamento Nacional de Planeación"/>
    <x v="17"/>
    <s v="Planeación"/>
    <x v="9"/>
    <d v="2019-01-01T00:00:00"/>
    <d v="2030-12-31T00:00:00"/>
    <n v="30"/>
    <n v="100"/>
    <n v="20"/>
    <n v="0.66666666666666663"/>
    <n v="0.2"/>
  </r>
  <r>
    <n v="3934"/>
    <s v="Política de Crecimiento Verde"/>
    <x v="21"/>
    <s v="5.6"/>
    <s v="Crear un sitio web de crecimiento verde con módulos de información en los temas priorizados por la Política de Crecimiento Verde (Gobernanza - Línea de acción 38)."/>
    <x v="1"/>
    <s v="Departamento Nacional de Planeación"/>
    <x v="17"/>
    <s v="Planeación"/>
    <x v="9"/>
    <d v="2020-01-01T00:00:00"/>
    <d v="2021-12-31T00:00:00"/>
    <n v="50"/>
    <n v="100"/>
    <n v="0"/>
    <n v="0"/>
    <n v="0"/>
  </r>
  <r>
    <n v="3934"/>
    <s v="Política de Crecimiento Verde"/>
    <x v="21"/>
    <s v="5.3"/>
    <s v="Diseñar una herramienta de evaluación del desempeño del crecimiento verde a nivel subnacional para medir el avance en la implementación de la Política de Crecimiento Verde (Gobernanza - Línea de acción 37)."/>
    <x v="2"/>
    <s v="Departamento Nacional de Planeación"/>
    <x v="17"/>
    <s v="Planeación"/>
    <x v="9"/>
    <d v="2019-01-01T00:00:00"/>
    <d v="2022-12-31T00:00:00"/>
    <n v="50"/>
    <n v="100"/>
    <n v="25"/>
    <n v="0.5"/>
    <n v="0.25"/>
  </r>
  <r>
    <n v="3934"/>
    <s v="Política de Crecimiento Verde"/>
    <x v="21"/>
    <s v="5.1"/>
    <s v="Elaborar y presentar al Comité Ejecutivo del Sistema Nacional de Competitividad, Ciencia, Tecnología e Innovación (SNCCTI) una propuesta para la incorporación y articulación de los temas relacionados con productividad y competitividad de la Política de Crecimiento Verde dentro del SNCCTI (Gobernanza - Línea de acción 36)."/>
    <x v="2"/>
    <s v="Departamento Administrativo de la Presidencia de la República"/>
    <x v="19"/>
    <s v="Presidencia de la República"/>
    <x v="10"/>
    <d v="2018-09-01T00:00:00"/>
    <d v="2018-12-31T00:00:00"/>
    <n v="100"/>
    <n v="100"/>
    <n v="100"/>
    <n v="1"/>
    <n v="1"/>
  </r>
  <r>
    <n v="3934"/>
    <s v="Política de Crecimiento Verde"/>
    <x v="21"/>
    <s v="5.8"/>
    <s v="Formular la propuesta metodológica para la medición del indicador compuesto de ahorro neto ajustado en el marco de la cuenta satélite ambiental (Gobernanza - Línea de acción 38)."/>
    <x v="2"/>
    <s v="Departamento Administrativo Nacional de Estadística"/>
    <x v="31"/>
    <s v="Estadísticas"/>
    <x v="14"/>
    <d v="2019-01-01T00:00:00"/>
    <d v="2024-12-31T00:00:00"/>
    <n v="60"/>
    <n v="100"/>
    <n v="40"/>
    <n v="0.66666666666666663"/>
    <n v="0.4"/>
  </r>
  <r>
    <n v="3934"/>
    <s v="Política de Crecimiento Verde"/>
    <x v="21"/>
    <s v="5.7"/>
    <s v="Fortalecer los registros administrativos y/o generar operaciones estadísticas que sirvan como insumo en la implementación del Sistema de Contabilidad Ambiental y Económica (SCAE) en el marco de la Cuenta Satélite Ambiental (Gobernanza - Línea de acción 38)."/>
    <x v="2"/>
    <s v="Departamento Administrativo Nacional de Estadística"/>
    <x v="31"/>
    <s v="Estadísticas"/>
    <x v="14"/>
    <d v="2019-01-01T00:00:00"/>
    <d v="2030-12-31T00:00:00"/>
    <n v="40"/>
    <n v="100"/>
    <n v="65"/>
    <n v="1"/>
    <n v="0.65"/>
  </r>
  <r>
    <n v="3934"/>
    <s v="Política de Crecimiento Verde"/>
    <x v="21"/>
    <s v="5.9"/>
    <s v="Implementar el Sistema de Información de Planificación y Gestión Ambiental de las Corporaciones Autónomas Regionales (SIPGA-CAR) bajo el marco de referencia de arquitectura empresarial y apertura de datos (Gobernanza - Línea de acción 38)."/>
    <x v="2"/>
    <s v="Ministerio de Ambiente y Desarrollo Sostenible"/>
    <x v="9"/>
    <s v="Ambiente y Desarrollo Sostenible"/>
    <x v="5"/>
    <d v="2018-07-10T00:00:00"/>
    <d v="2020-12-31T00:00:00"/>
    <n v="100"/>
    <n v="100"/>
    <n v="45"/>
    <n v="0.45"/>
    <n v="0.45"/>
  </r>
  <r>
    <n v="3934"/>
    <s v="Política de Crecimiento Verde"/>
    <x v="21"/>
    <s v="5.5"/>
    <s v="Implementar un programa de fortalecimiento de capacidades para el crecimiento verde en los actores involucrados en la implementación de la Política de Crecimiento Verde (Gobernanza - Línea de acción 37)."/>
    <x v="1"/>
    <s v="Departamento Nacional de Planeación"/>
    <x v="17"/>
    <s v="Planeación"/>
    <x v="9"/>
    <d v="2020-01-01T00:00:00"/>
    <d v="2030-12-31T00:00:00"/>
    <n v="50"/>
    <n v="100"/>
    <n v="0"/>
    <n v="0"/>
    <n v="0"/>
  </r>
  <r>
    <n v="3934"/>
    <s v="Política de Crecimiento Verde"/>
    <x v="21"/>
    <s v="5.2"/>
    <s v="Coordinar y realizar el seguimiento a la implementación de la Política de Crecimiento Verde a través de la consolidación de reportes de avance en cada periodo de gobierno (Gobernanza - Línea de acción 36)."/>
    <x v="0"/>
    <s v="Departamento Nacional de Planeación"/>
    <x v="17"/>
    <s v="Planeación"/>
    <x v="9"/>
    <d v="2022-01-01T00:00:00"/>
    <d v="2030-12-31T00:00:00"/>
    <n v="0"/>
    <n v="3"/>
    <n v="0"/>
    <n v="0"/>
    <n v="0"/>
  </r>
  <r>
    <n v="3934"/>
    <s v="Política de Crecimiento Verde"/>
    <x v="21"/>
    <s v="4.6"/>
    <s v="Desarrollar un modelo para la consolidación de centros nacionales de I+D+i que contemple áreas y tecnologías estratégicas para el crecimiento verde (CTI - Línea de acción 34)."/>
    <x v="2"/>
    <s v="Ministerio de Ciencia Tecnología e Innovación"/>
    <x v="1"/>
    <s v="Ciencia y Tecnología"/>
    <x v="1"/>
    <d v="2019-04-02T00:00:00"/>
    <d v="2019-12-31T00:00:00"/>
    <n v="1"/>
    <n v="1"/>
    <n v="0"/>
    <n v="0"/>
    <n v="0"/>
  </r>
  <r>
    <n v="3934"/>
    <s v="Política de Crecimiento Verde"/>
    <x v="21"/>
    <s v="1.21"/>
    <s v="Desarrollar una estrategia para fomentar proyectos estratégicos de bioeconomía regional (Bioeconomía - Línea de acción 4)."/>
    <x v="2"/>
    <s v="Ministerio de Ciencia Tecnología e Innovación"/>
    <x v="1"/>
    <s v="Ciencia y Tecnología"/>
    <x v="1"/>
    <d v="2019-01-01T00:00:00"/>
    <d v="2019-12-31T00:00:00"/>
    <n v="1"/>
    <n v="1"/>
    <n v="0"/>
    <n v="0"/>
    <n v="0"/>
  </r>
  <r>
    <n v="3934"/>
    <s v="Política de Crecimiento Verde"/>
    <x v="21"/>
    <s v="1.13"/>
    <s v="Establecer una subcuenta dentro del Fondo Francisco José de Caldas de Colciencias para CTI aplicada a bioeconomía y el programa Colombia BIO (Bioeconomía - Línea de acción 3)."/>
    <x v="2"/>
    <s v="Ministerio de Ciencia Tecnología e Innovación"/>
    <x v="1"/>
    <s v="Ciencia y Tecnología"/>
    <x v="1"/>
    <d v="2019-01-01T00:00:00"/>
    <d v="2019-12-31T00:00:00"/>
    <n v="1"/>
    <n v="1"/>
    <n v="0"/>
    <n v="0"/>
    <n v="0"/>
  </r>
  <r>
    <n v="3934"/>
    <s v="Política de Crecimiento Verde"/>
    <x v="21"/>
    <s v="2.63"/>
    <s v="Publicar la Guía de Compras Públicas con criterios de sostenibilidad (Economía circular - Línea de acción 30)."/>
    <x v="2"/>
    <s v="Colombia Compra Eficiente"/>
    <x v="21"/>
    <s v="Planeación"/>
    <x v="9"/>
    <d v="2018-07-10T00:00:00"/>
    <d v="2018-12-31T00:00:00"/>
    <n v="1"/>
    <n v="1"/>
    <n v="0"/>
    <n v="0"/>
    <n v="0"/>
  </r>
  <r>
    <n v="3934"/>
    <s v="Política de Crecimiento Verde"/>
    <x v="21"/>
    <s v="1.46"/>
    <s v="Reglamentar el Decreto 570 de 2018 para definir el mecanismo competitivo que promueva la contratación a largo plazo de proyectos de generación de energía eléctrica dando cumplimiento a los objetivos del mencionado Decreto (FNCER - Línea de acción 10)."/>
    <x v="1"/>
    <s v="Ministerio de Minas y Energía"/>
    <x v="45"/>
    <s v="Minas y Energía"/>
    <x v="15"/>
    <d v="2018-07-10T00:00:00"/>
    <d v="2018-07-31T00:00:00"/>
    <n v="1"/>
    <n v="1"/>
    <n v="1"/>
    <n v="1"/>
    <n v="1"/>
  </r>
  <r>
    <n v="3934"/>
    <s v="Política de Crecimiento Verde"/>
    <x v="21"/>
    <s v="4.8"/>
    <s v="Fortalecer los programas de prestación de servicios metrológicos, mediante la ampliación de los servicios en el campo del crecimiento verde dirigidos a industrias, laboratorios de análisis y certificación de muestras y centros de investigación (CTI - Línea de acción 34)."/>
    <x v="2"/>
    <s v="Instituto Nacional de Metrología"/>
    <x v="30"/>
    <s v="Comercio, Industria y Turismo"/>
    <x v="11"/>
    <d v="2019-01-01T00:00:00"/>
    <d v="2023-12-31T00:00:00"/>
    <n v="4"/>
    <n v="10"/>
    <n v="2"/>
    <n v="0.5"/>
    <n v="0.2"/>
  </r>
  <r>
    <n v="3934"/>
    <s v="Política de Crecimiento Verde"/>
    <x v="21"/>
    <s v="2.59"/>
    <s v="- Definir criterios básicos para la ubicación de la infraestructura de acopio y tratamiento para la recuperación de materiales y productos (Economía circular - Línea de acción 29)."/>
    <x v="2"/>
    <s v="Ministerio de Vivienda, Ciudad y Territorio"/>
    <x v="10"/>
    <s v="Vivienda, Ciudad y Territorio"/>
    <x v="6"/>
    <d v="2019-06-01T00:00:00"/>
    <d v="2020-06-01T00:00:00"/>
    <n v="50"/>
    <n v="100"/>
    <n v="100"/>
    <n v="1"/>
    <n v="1"/>
  </r>
  <r>
    <n v="3934"/>
    <s v="Política de Crecimiento Verde"/>
    <x v="21"/>
    <s v="2.61"/>
    <s v="- Diseñar e implementar proyectos tipo para la infraestructura de tratamiento de residuos sólidos con enfoque de cierre de ciclos (Economía circular - Línea de acción 29)."/>
    <x v="2"/>
    <s v="Ministerio de Vivienda, Ciudad y Territorio"/>
    <x v="10"/>
    <s v="Vivienda, Ciudad y Territorio"/>
    <x v="6"/>
    <d v="2019-06-01T00:00:00"/>
    <d v="2030-06-01T00:00:00"/>
    <n v="55"/>
    <n v="100"/>
    <n v="55"/>
    <n v="1"/>
    <n v="0.55000000000000004"/>
  </r>
  <r>
    <n v="3934"/>
    <s v="Política de Crecimiento Verde"/>
    <x v="21"/>
    <s v="1.6"/>
    <s v="- Diseñar una batería de indicadores de ciencia, tecnología e innovación (CTI) en bioeconomía e implementar su medición periódica (Bioeconomía - Línea de acción 1)."/>
    <x v="2"/>
    <s v="Ministerio de Ciencia Tecnología e Innovación"/>
    <x v="1"/>
    <s v="Ciencia y Tecnología"/>
    <x v="1"/>
    <d v="2019-01-01T00:00:00"/>
    <d v="2030-12-31T00:00:00"/>
    <n v="50"/>
    <n v="100"/>
    <n v="0"/>
    <n v="0"/>
    <n v="0"/>
  </r>
  <r>
    <n v="3934"/>
    <s v="Política de Crecimiento Verde"/>
    <x v="21"/>
    <s v="1.49"/>
    <s v="- Establecer los lineamientos para la promoción e incorporación de sistemas de almacenamiento de energía en el sistema eléctrico nacional (FNCER - Línea de acción 11)."/>
    <x v="2"/>
    <s v="Ministerio de Minas y Energía"/>
    <x v="45"/>
    <s v="Minas y Energía"/>
    <x v="15"/>
    <d v="2019-01-01T00:00:00"/>
    <d v="2020-12-31T00:00:00"/>
    <n v="100"/>
    <n v="100"/>
    <n v="0"/>
    <n v="0"/>
    <n v="0"/>
  </r>
  <r>
    <n v="3934"/>
    <s v="Política de Crecimiento Verde"/>
    <x v="21"/>
    <s v="2.60"/>
    <s v="- Establecer los protocolos para fomentar la separación en la fuente, la recolección y el transporte de materiales y productos en el marco de la economía circular (Economía circular - Línea de acción 29)."/>
    <x v="2"/>
    <s v="Ministerio de Vivienda, Ciudad y Territorio"/>
    <x v="10"/>
    <s v="Vivienda, Ciudad y Territorio"/>
    <x v="6"/>
    <d v="2019-06-01T00:00:00"/>
    <d v="2020-06-01T00:00:00"/>
    <n v="100"/>
    <n v="100"/>
    <n v="50"/>
    <n v="0.5"/>
    <n v="0.5"/>
  </r>
  <r>
    <n v="3934"/>
    <s v="Política de Crecimiento Verde"/>
    <x v="21"/>
    <s v="1.51"/>
    <s v="- Fortalecer los servicios climáticos en el sector de energía para mitigar los efectos climáticos en áreas priorizadas del país (FNCER - Línea de acción 11)."/>
    <x v="2"/>
    <s v="Instituto de Hidrología, Meteorología y Estudios Ambientales"/>
    <x v="58"/>
    <s v="Ambiente y Desarrollo Sostenible"/>
    <x v="5"/>
    <d v="2019-02-01T00:00:00"/>
    <d v="2030-12-31T00:00:00"/>
    <n v="20"/>
    <n v="100"/>
    <n v="10"/>
    <n v="0.5"/>
    <n v="0.1"/>
  </r>
  <r>
    <n v="3934"/>
    <s v="Política de Crecimiento Verde"/>
    <x v="21"/>
    <s v="1.50"/>
    <s v="- Implementar el Plan Integral de Gestión de Cambio Climático del sector minero energético, que incluya mecanismos para realizar el seguimiento a los avances de las líneas estratégicas para la reducción de emisiones y resiliencia del sector minero- energético (FNCER - Línea de acción 11)."/>
    <x v="2"/>
    <s v="Ministerio de Minas y Energía"/>
    <x v="45"/>
    <s v="Minas y Energía"/>
    <x v="15"/>
    <d v="2018-08-01T00:00:00"/>
    <d v="2030-12-31T00:00:00"/>
    <n v="3"/>
    <n v="100"/>
    <n v="17.059999999999999"/>
    <n v="1"/>
    <n v="0.17059999999999997"/>
  </r>
  <r>
    <n v="3934"/>
    <s v="Política de Crecimiento Verde"/>
    <x v="21"/>
    <s v="1.32"/>
    <s v="Activar el Comité Asesor de Política Forestal (Decreto 2173 de 1996), articulando las mesas forestales regionales, a fin de liderar la Agenda Forestal Nacional (Economía forestal - Línea de acción 7)."/>
    <x v="2"/>
    <s v="Ministerio de Ambiente y Desarrollo Sostenible"/>
    <x v="9"/>
    <s v="Ambiente y Desarrollo Sostenible"/>
    <x v="5"/>
    <d v="2018-07-10T00:00:00"/>
    <d v="2030-12-01T00:00:00"/>
    <n v="42"/>
    <n v="100"/>
    <n v="0"/>
    <n v="0"/>
    <n v="0"/>
  </r>
  <r>
    <n v="3934"/>
    <s v="Política de Crecimiento Verde"/>
    <x v="21"/>
    <s v="1.29"/>
    <s v="Actualizar el Decreto 1498 de 2008 con el objetivo de definir mecanismos para realizar una vigilancia articulada entre el Instituto Colombiano Agropecuario y las autoridades ambientales para el control del aprovechamiento y movilización de la madera (Economía forestal - Línea de acción 6)."/>
    <x v="2"/>
    <s v="Ministerio de Agricultura y Desarrollo Rural"/>
    <x v="11"/>
    <s v="Agropecuario, Pesquero y Desarrollo Rural"/>
    <x v="7"/>
    <d v="2018-07-10T00:00:00"/>
    <d v="2019-12-31T00:00:00"/>
    <n v="100"/>
    <n v="100"/>
    <n v="100"/>
    <n v="1"/>
    <n v="1"/>
  </r>
  <r>
    <n v="3934"/>
    <s v="Política de Crecimiento Verde"/>
    <x v="21"/>
    <s v="1.28"/>
    <s v="Actualizar el Decreto 1791 de 1996 (incorporado en el Decreto Único 1076 de 2015) que establece el régimen de aprovechamiento forestal (maderables y no maderables) incluyendo lo relacionado con el aprovechamiento en zonas de reserva forestal de Ley 2a 1959 (Economía forestal - Línea de acción 6)."/>
    <x v="1"/>
    <s v="Ministerio de Ambiente y Desarrollo Sostenible"/>
    <x v="9"/>
    <s v="Ambiente y Desarrollo Sostenible"/>
    <x v="5"/>
    <d v="2018-07-10T00:00:00"/>
    <d v="2019-12-01T00:00:00"/>
    <n v="100"/>
    <n v="100"/>
    <n v="0"/>
    <n v="0"/>
    <n v="0"/>
  </r>
  <r>
    <n v="3934"/>
    <s v="Política de Crecimiento Verde"/>
    <x v="21"/>
    <s v="1.55"/>
    <s v="Actualizar la herramienta de verificación de los negocios verdes y sostenibles (NVS - Línea de acción 13)."/>
    <x v="2"/>
    <s v="Ministerio de Ambiente y Desarrollo Sostenible"/>
    <x v="9"/>
    <s v="Ambiente y Desarrollo Sostenible"/>
    <x v="5"/>
    <d v="2018-07-10T00:00:00"/>
    <d v="2025-12-31T00:00:00"/>
    <n v="75"/>
    <n v="100"/>
    <n v="80"/>
    <n v="1"/>
    <n v="0.8"/>
  </r>
  <r>
    <n v="3934"/>
    <s v="Política de Crecimiento Verde"/>
    <x v="21"/>
    <s v="2.62"/>
    <s v="Actualizar la Política Nacional de Producción y Consumo Sostenible (Economía circular - Línea de acción 30)."/>
    <x v="2"/>
    <s v="Ministerio de Ambiente y Desarrollo Sostenible"/>
    <x v="9"/>
    <s v="Ambiente y Desarrollo Sostenible"/>
    <x v="5"/>
    <d v="2019-01-01T00:00:00"/>
    <d v="2021-12-21T00:00:00"/>
    <n v="75"/>
    <n v="100"/>
    <n v="0"/>
    <n v="0"/>
    <n v="0"/>
  </r>
  <r>
    <n v="3934"/>
    <s v="Política de Crecimiento Verde"/>
    <x v="21"/>
    <s v="1.24"/>
    <s v="Actualizar la reglamentación de especies &quot;no CITES&quot;, específicamente los artículos asociados a exportación de muestras de material biológico y genético (Bioeconomía - Línea de acción 5)."/>
    <x v="2"/>
    <s v="Ministerio de Ambiente y Desarrollo Sostenible"/>
    <x v="9"/>
    <s v="Ambiente y Desarrollo Sostenible"/>
    <x v="5"/>
    <d v="2018-08-01T00:00:00"/>
    <d v="2019-06-30T00:00:00"/>
    <n v="100"/>
    <n v="100"/>
    <n v="60"/>
    <n v="0.6"/>
    <n v="0.6"/>
  </r>
  <r>
    <n v="3934"/>
    <s v="Política de Crecimiento Verde"/>
    <x v="21"/>
    <s v="1.23"/>
    <s v="Adelantar las acciones requeridas para radicar en el Congreso el proyecto de ley por el cual se ratifica el Protocolo de Nagoya (Bioeconomía - Línea de acción 5)."/>
    <x v="2"/>
    <s v="Ministerio de Ambiente y Desarrollo Sostenible"/>
    <x v="9"/>
    <s v="Ambiente y Desarrollo Sostenible"/>
    <x v="5"/>
    <d v="2018-08-01T00:00:00"/>
    <d v="2019-11-30T00:00:00"/>
    <n v="100"/>
    <n v="100"/>
    <n v="40"/>
    <n v="0.4"/>
    <n v="0.4"/>
  </r>
  <r>
    <n v="3934"/>
    <s v="Política de Crecimiento Verde"/>
    <x v="21"/>
    <s v="1.47"/>
    <s v="Ajustar el numeral 7 del artículo 2.2.2.3.4.2 del Decreto Único Reglamentario del Sector Ambiente y Desarrollo Sostenible en relación a la exigibilidad del diagnóstico ambiental de alternativas para proyectos de exploración y uso de fuentes de energía alternativa virtualmente contaminantes con capacidad instalada mayor a 10 MW (FNCER - Línea de acción 10)."/>
    <x v="2"/>
    <s v="Ministerio de Ambiente y Desarrollo Sostenible"/>
    <x v="9"/>
    <s v="Ambiente y Desarrollo Sostenible"/>
    <x v="5"/>
    <d v="2018-07-10T00:00:00"/>
    <d v="2020-07-01T00:00:00"/>
    <n v="100"/>
    <n v="100"/>
    <n v="100"/>
    <n v="1"/>
    <n v="1"/>
  </r>
  <r>
    <n v="3934"/>
    <s v="Política de Crecimiento Verde"/>
    <x v="21"/>
    <s v="2.39"/>
    <s v="Ampliar el etiquetado energético a todos los equipos usados por todos los sectores de la economía nacional, actualizar los reglamentos y esquemas de etiquetado que permita al consumidor tomar decisiones informadas, determinar los estándares mínimos de desempeño energético, bajo enfoque MEPS, y garantizar su revisión cada tres años (Gestión eficiente de la demanda de energía - Línea de acción 25)."/>
    <x v="2"/>
    <s v="Unidad de Planeación Minero Energética"/>
    <x v="32"/>
    <s v="Minas y Energía"/>
    <x v="15"/>
    <d v="2018-07-10T00:00:00"/>
    <d v="2022-12-31T00:00:00"/>
    <n v="56"/>
    <n v="100"/>
    <n v="0"/>
    <n v="0"/>
    <n v="0"/>
  </r>
  <r>
    <n v="3934"/>
    <s v="Política de Crecimiento Verde"/>
    <x v="21"/>
    <s v="2.15"/>
    <s v="Analizar la viabilidad de incorporar criterios de desempeño ambiental dentro de la evaluación para la cofinanciación de Proyectos Integrales de Desarrollo Agropecuario Rural (PIDAR) (Productividad del suelo - Línea de acción 16)."/>
    <x v="2"/>
    <s v="Agencia de Desarrollo Rural"/>
    <x v="35"/>
    <s v="Agropecuario, Pesquero y Desarrollo Rural"/>
    <x v="7"/>
    <d v="2019-01-01T00:00:00"/>
    <d v="2020-12-31T00:00:00"/>
    <n v="100"/>
    <n v="100"/>
    <n v="0"/>
    <n v="0"/>
    <n v="0"/>
  </r>
  <r>
    <n v="3934"/>
    <s v="Política de Crecimiento Verde"/>
    <x v="21"/>
    <s v="2.3"/>
    <s v="Conformar la red de unidades productivas modelo que incorporen en los sistemas de producción las buenas prácticas y tecnologías orientadas al crecimiento verde, diferenciadas por regiones, que permita el diálogo de saberes (Productividad del suelo - Línea de acción 14)."/>
    <x v="2"/>
    <s v="Corporación Colombiana de Investigación Agropecuaria"/>
    <x v="71"/>
    <s v="Agropecuario, Pesquero y Desarrollo Rural"/>
    <x v="7"/>
    <d v="2019-01-01T00:00:00"/>
    <d v="2022-12-31T00:00:00"/>
    <n v="60"/>
    <n v="100"/>
    <n v="0"/>
    <n v="0"/>
    <n v="0"/>
  </r>
  <r>
    <n v="3934"/>
    <s v="Política de Crecimiento Verde"/>
    <x v="21"/>
    <s v="1.38"/>
    <s v="Consolidar y generalizar el uso de sistemas de trazabilidad, incluyendo el salvoconducto único nacional en línea y demás instrumentos de movilización de productos forestales (Economía forestal - Línea de acción 7)."/>
    <x v="1"/>
    <s v="Ministerio de Ambiente y Desarrollo Sostenible"/>
    <x v="9"/>
    <s v="Ambiente y Desarrollo Sostenible"/>
    <x v="5"/>
    <d v="2019-01-01T00:00:00"/>
    <d v="2024-12-31T00:00:00"/>
    <n v="50"/>
    <n v="100"/>
    <n v="0"/>
    <n v="0"/>
    <n v="0"/>
  </r>
  <r>
    <n v="3934"/>
    <s v="Política de Crecimiento Verde"/>
    <x v="21"/>
    <s v="1.19"/>
    <s v="Construir un portafolio nacional de productos BIO de alto valor agregado, con base en avances existentes (Bioeconomía - Línea de acción 4)."/>
    <x v="2"/>
    <s v="Ministerio de Ciencia Tecnología e Innovación"/>
    <x v="1"/>
    <s v="Ciencia y Tecnología"/>
    <x v="1"/>
    <d v="2019-01-01T00:00:00"/>
    <d v="2030-12-31T00:00:00"/>
    <n v="55"/>
    <n v="100"/>
    <n v="50"/>
    <n v="0.90909090909090906"/>
    <n v="0.5"/>
  </r>
  <r>
    <n v="3934"/>
    <s v="Política de Crecimiento Verde"/>
    <x v="21"/>
    <s v="1.1"/>
    <s v="Coordinar el proceso para la conformación de una Comisión Interinstitucional de Bioeconomía para apalancar su conocimiento y el desarrollo de productos biobasados (Bioeconomía - Línea de acción 1)."/>
    <x v="1"/>
    <s v="Departamento Nacional de Planeación"/>
    <x v="17"/>
    <s v="Planeación"/>
    <x v="9"/>
    <d v="2019-01-01T00:00:00"/>
    <d v="2021-12-31T00:00:00"/>
    <n v="80"/>
    <n v="100"/>
    <n v="20"/>
    <n v="0.25"/>
    <n v="0.2"/>
  </r>
  <r>
    <n v="3934"/>
    <s v="Política de Crecimiento Verde"/>
    <x v="21"/>
    <s v="2.43"/>
    <s v="Crear el Observatorio de Energía como plataforma de consolidación y análisis de la información oficial respecto a la oferta y demanda de energía en Colombia (Gestión eficiente de la demanda de energía - Línea de acción 26)."/>
    <x v="1"/>
    <s v="Unidad de Planeación Minero Energética"/>
    <x v="32"/>
    <s v="Minas y Energía"/>
    <x v="15"/>
    <d v="2019-01-01T00:00:00"/>
    <d v="2022-12-31T00:00:00"/>
    <n v="15"/>
    <n v="100"/>
    <n v="100"/>
    <n v="1"/>
    <n v="1"/>
  </r>
  <r>
    <n v="3934"/>
    <s v="Política de Crecimiento Verde"/>
    <x v="21"/>
    <s v="1.41"/>
    <s v="Crear instrumentos de financiación específicos para pequeñas y medianas empresas de los clústeres forestales (Economía forestal - Línea de acción 8)."/>
    <x v="2"/>
    <s v="Ministerio de Agricultura y Desarrollo Rural"/>
    <x v="11"/>
    <s v="Agropecuario, Pesquero y Desarrollo Rural"/>
    <x v="7"/>
    <d v="2019-01-01T00:00:00"/>
    <d v="2020-12-31T00:00:00"/>
    <n v="100"/>
    <n v="100"/>
    <n v="100"/>
    <n v="1"/>
    <n v="1"/>
  </r>
  <r>
    <n v="3934"/>
    <s v="Política de Crecimiento Verde"/>
    <x v="21"/>
    <s v="2.41"/>
    <s v="Crear una línea de financiación dentro del FENOGE para promover la introducción de energías eficientes, reconversión tecnológica y autogeneración a pequeña escala (Gestión eficiente de la demanda de energía - Línea de acción 25)."/>
    <x v="0"/>
    <s v="Ministerio de Minas y Energía"/>
    <x v="45"/>
    <s v="Minas y Energía"/>
    <x v="15"/>
    <d v="2019-01-01T00:00:00"/>
    <d v="2020-12-01T00:00:00"/>
    <n v="100"/>
    <n v="100"/>
    <n v="0"/>
    <n v="0"/>
    <n v="0"/>
  </r>
  <r>
    <n v="3934"/>
    <s v="Política de Crecimiento Verde"/>
    <x v="21"/>
    <s v="2.11"/>
    <s v="Definir los lineamientos de la creación del Incentivo a la Capitalización Rural (ICR) para Proyectos de Inversión Sostenibles Agropecuarios para su aprobación en la Comisión Nacional de Crédito Agropecuario (Productividad del suelo - Línea de acción 16)."/>
    <x v="1"/>
    <s v="Ministerio de Agricultura y Desarrollo Rural"/>
    <x v="11"/>
    <s v="Agropecuario, Pesquero y Desarrollo Rural"/>
    <x v="7"/>
    <d v="2018-09-30T00:00:00"/>
    <d v="2019-09-30T00:00:00"/>
    <n v="100"/>
    <n v="100"/>
    <n v="100"/>
    <n v="1"/>
    <n v="1"/>
  </r>
  <r>
    <n v="3934"/>
    <s v="Política de Crecimiento Verde"/>
    <x v="21"/>
    <s v="2.14"/>
    <s v="Definir los lineamientos de Política para crear las condiciones especiales del Incentivo al Seguro Agropecuario con énfasis en pequeños productores con proyectos y/o actividades sostenibles agropecuarias para su aprobación en la CNCA (Productividad del suelo - Línea de acción 16)."/>
    <x v="2"/>
    <s v="Ministerio de Agricultura y Desarrollo Rural"/>
    <x v="11"/>
    <s v="Agropecuario, Pesquero y Desarrollo Rural"/>
    <x v="7"/>
    <d v="2019-01-01T00:00:00"/>
    <d v="2020-12-31T00:00:00"/>
    <n v="100"/>
    <n v="100"/>
    <n v="100"/>
    <n v="1"/>
    <n v="1"/>
  </r>
  <r>
    <n v="3934"/>
    <s v="Política de Crecimiento Verde"/>
    <x v="21"/>
    <s v="2.12"/>
    <s v="Definir los lineamientos para la creación de la línea Especial de Crédito (LEC) para Proyectos y/o Actividades Sostenibles Agropecuarias para su aprobación en la Comisión Nacional de Crédito Agropecuario (Productividad del suelo - Línea de acción 16)."/>
    <x v="1"/>
    <s v="Ministerio de Agricultura y Desarrollo Rural"/>
    <x v="11"/>
    <s v="Agropecuario, Pesquero y Desarrollo Rural"/>
    <x v="7"/>
    <d v="2018-09-30T00:00:00"/>
    <d v="2019-09-30T00:00:00"/>
    <n v="100"/>
    <n v="100"/>
    <n v="100"/>
    <n v="1"/>
    <n v="1"/>
  </r>
  <r>
    <n v="3934"/>
    <s v="Política de Crecimiento Verde"/>
    <x v="21"/>
    <s v="2.13"/>
    <s v="Definir los lineamientos para la creación de las condiciones especiales del Fondo Agropecuario de Garantías -FAG de los productores con proyectos y/o actividades sostenibles agropecuarias para su aprobación en la CNCA (Productividad del suelo - Línea de acción 16)."/>
    <x v="2"/>
    <s v="Ministerio de Agricultura y Desarrollo Rural"/>
    <x v="11"/>
    <s v="Agropecuario, Pesquero y Desarrollo Rural"/>
    <x v="7"/>
    <d v="2019-01-01T00:00:00"/>
    <d v="2020-12-31T00:00:00"/>
    <n v="100"/>
    <n v="100"/>
    <n v="45"/>
    <n v="0.45"/>
    <n v="0.45"/>
  </r>
  <r>
    <n v="3934"/>
    <s v="Política de Crecimiento Verde"/>
    <x v="21"/>
    <s v="2.53"/>
    <s v="Definir los parámetros mínimos de seguridad, homologación y condiciones de operación (revisión técnico mecánica) de los vehículos eléctricos para los procesos de ensamble e importación (Movilidad eléctrica - Línea de acción 27)."/>
    <x v="2"/>
    <s v="Ministerio de Transporte"/>
    <x v="8"/>
    <s v="Transporte"/>
    <x v="3"/>
    <d v="2019-01-01T00:00:00"/>
    <d v="2023-12-31T00:00:00"/>
    <n v="30"/>
    <n v="100"/>
    <n v="4"/>
    <n v="0.13333333333333333"/>
    <n v="0.04"/>
  </r>
  <r>
    <n v="3934"/>
    <s v="Política de Crecimiento Verde"/>
    <x v="21"/>
    <s v="2.57"/>
    <s v="Definir una Estrategia Nacional de Economía Circular de largo plazo y su plan de acción integral dirigida al sector privado (Economía circular - Línea de acción 28)."/>
    <x v="1"/>
    <s v="Ministerio de Comercio, Industria y Turismo"/>
    <x v="23"/>
    <s v="Comercio, Industria y Turismo"/>
    <x v="11"/>
    <d v="2019-04-01T00:00:00"/>
    <d v="2019-12-31T00:00:00"/>
    <n v="100"/>
    <n v="100"/>
    <n v="100"/>
    <n v="1"/>
    <n v="1"/>
  </r>
  <r>
    <n v="3934"/>
    <s v="Política de Crecimiento Verde"/>
    <x v="21"/>
    <s v="2.17"/>
    <s v="Definir, en los planes departamentales de extensión agropecuaria, estrategias orientadas al trabajo articulado en la cadena de valor que estimulen la creación de empresas enfocadas al crecimiento verde incluyendo la Agricultura Campesina, Familiar y Comunitaria (ACFC) (Productividad del suelo - Línea de acción 17)."/>
    <x v="1"/>
    <s v="Agencia de Desarrollo Rural"/>
    <x v="35"/>
    <s v="Agropecuario, Pesquero y Desarrollo Rural"/>
    <x v="7"/>
    <d v="2019-01-01T00:00:00"/>
    <d v="2020-12-31T00:00:00"/>
    <n v="100"/>
    <n v="100"/>
    <n v="0"/>
    <n v="0"/>
    <n v="0"/>
  </r>
  <r>
    <n v="3934"/>
    <s v="Política de Crecimiento Verde"/>
    <x v="21"/>
    <s v="1.36"/>
    <s v="Desarrollar el Inventario Nacional Forestal para Colombia."/>
    <x v="2"/>
    <s v="Instituto de Hidrología, Meteorología y Estudios Ambientales"/>
    <x v="58"/>
    <s v="Ambiente y Desarrollo Sostenible"/>
    <x v="5"/>
    <d v="2019-01-01T00:00:00"/>
    <d v="2030-12-31T00:00:00"/>
    <n v="10"/>
    <n v="100"/>
    <n v="0"/>
    <n v="0"/>
    <n v="0"/>
  </r>
  <r>
    <n v="3934"/>
    <s v="Política de Crecimiento Verde"/>
    <x v="21"/>
    <s v="3.2"/>
    <s v="Desarrollar la estrategia para el cierre de brechas de capital humano identificadas por los sectores en el marco de la Política de Crecimiento Verde (Empleos verdes - Línea de acción 32)."/>
    <x v="1"/>
    <s v="Ministerio de Trabajo"/>
    <x v="28"/>
    <s v="Trabajo"/>
    <x v="12"/>
    <d v="2020-01-01T00:00:00"/>
    <d v="2026-12-31T00:00:00"/>
    <n v="10"/>
    <n v="100"/>
    <n v="10"/>
    <n v="1"/>
    <n v="0.1"/>
  </r>
  <r>
    <n v="3934"/>
    <s v="Política de Crecimiento Verde"/>
    <x v="21"/>
    <s v="2.45"/>
    <s v="Desarrollar la hoja de ruta para mejorar la gestión de la información asociada al sector energético (Gestión eficiente de la demanda de energía - Línea de acción 26)."/>
    <x v="2"/>
    <s v="Unidad de Planeación Minero Energética"/>
    <x v="32"/>
    <s v="Minas y Energía"/>
    <x v="15"/>
    <d v="2019-01-01T00:00:00"/>
    <d v="2022-12-31T00:00:00"/>
    <n v="57"/>
    <n v="100"/>
    <n v="55"/>
    <n v="0.96491228070175439"/>
    <n v="0.55000000000000004"/>
  </r>
  <r>
    <n v="3934"/>
    <s v="Política de Crecimiento Verde"/>
    <x v="21"/>
    <s v="2.5"/>
    <s v="Desarrollar modelos productivos para los sistemas de producción que potencian el crecimiento verde y una agricultura climáticamente inteligente (Productividad del suelo - Línea de acción 15)."/>
    <x v="2"/>
    <s v="Corporación Colombiana de Investigación Agropecuaria"/>
    <x v="71"/>
    <s v="Agropecuario, Pesquero y Desarrollo Rural"/>
    <x v="7"/>
    <d v="2019-01-01T00:00:00"/>
    <d v="2022-12-31T00:00:00"/>
    <n v="40"/>
    <n v="100"/>
    <n v="0"/>
    <n v="0"/>
    <n v="0"/>
  </r>
  <r>
    <n v="3934"/>
    <s v="Política de Crecimiento Verde"/>
    <x v="21"/>
    <s v="2.35"/>
    <s v="Desarrollar un mapa de ruta para garantizar el despliegue tecnológico de las infraestructuras de medición avanzada, así como su interoperabilidad, ciberseguridad y gobernanza de datos - Medición Inteligente (Gestión eficiente de la demanda de energía - Línea de acción 25)."/>
    <x v="0"/>
    <s v="Unidad de Planeación Minero Energética"/>
    <x v="32"/>
    <s v="Minas y Energía"/>
    <x v="15"/>
    <d v="2019-01-01T00:00:00"/>
    <d v="2020-12-31T00:00:00"/>
    <n v="100"/>
    <n v="100"/>
    <n v="0"/>
    <n v="0"/>
    <n v="0"/>
  </r>
  <r>
    <n v="3934"/>
    <s v="Política de Crecimiento Verde"/>
    <x v="21"/>
    <s v="2.32"/>
    <s v="Desarrollar un módulo dentro del Sistema de Información del Recurso Hídrico para el seguimiento de la Tasa por Uso de Agua -TUA- y la tasa retributiva (Productividad del agua - Línea de acción 22)."/>
    <x v="1"/>
    <s v="Ministerio de Ambiente y Desarrollo Sostenible"/>
    <x v="9"/>
    <s v="Ambiente y Desarrollo Sostenible"/>
    <x v="5"/>
    <d v="2019-01-01T00:00:00"/>
    <d v="2022-12-31T00:00:00"/>
    <n v="50"/>
    <n v="100"/>
    <n v="12.5"/>
    <n v="0.25"/>
    <n v="0.125"/>
  </r>
  <r>
    <n v="3934"/>
    <s v="Política de Crecimiento Verde"/>
    <x v="21"/>
    <s v="2.20"/>
    <s v="Desarrollar un programa de acreditación de actividades agropecuarias priorizadas que incorporen buenas prácticas y tecnologías orientadas al crecimiento verde, de manera articulada con el Decreto 1595 de 2015 y el Subsistema Nacional de la Calidad (Productividad del suelo - Línea de acción 17)."/>
    <x v="2"/>
    <s v="Instituto Colombiano Agropecuario"/>
    <x v="78"/>
    <s v="Agropecuario, Pesquero y Desarrollo Rural"/>
    <x v="7"/>
    <d v="2019-01-01T00:00:00"/>
    <d v="2029-12-31T00:00:00"/>
    <n v="10"/>
    <n v="100"/>
    <n v="0"/>
    <n v="0"/>
    <n v="0"/>
  </r>
  <r>
    <n v="3934"/>
    <s v="Política de Crecimiento Verde"/>
    <x v="21"/>
    <s v="2.21"/>
    <s v="Desarrollar una estrategia de fortalecimiento dirigido a las Corporaciones Autónomas Regionales, basado en el uso de instrumentos de información para mejorar la gestión del recurso hídrico (Productividad del agua - Línea de acción 18)."/>
    <x v="1"/>
    <s v="Ministerio de Ambiente y Desarrollo Sostenible"/>
    <x v="9"/>
    <s v="Ambiente y Desarrollo Sostenible"/>
    <x v="5"/>
    <d v="2019-03-01T00:00:00"/>
    <d v="2030-12-31T00:00:00"/>
    <n v="70"/>
    <n v="100"/>
    <n v="10"/>
    <n v="0.14285714285714285"/>
    <n v="0.1"/>
  </r>
  <r>
    <n v="3934"/>
    <s v="Política de Crecimiento Verde"/>
    <x v="21"/>
    <s v="2.51"/>
    <s v="Desarrollar una propuesta de estrategia para la migración hacia taxis eléctricos para presentar a las ciudades (Movilidad eléctrica - Línea de acción 27)."/>
    <x v="0"/>
    <s v="Ministerio de Transporte"/>
    <x v="8"/>
    <s v="Transporte"/>
    <x v="3"/>
    <d v="2022-01-01T00:00:00"/>
    <d v="2030-12-31T00:00:00"/>
    <n v="0"/>
    <n v="100"/>
    <n v="0"/>
    <n v="0"/>
    <n v="0"/>
  </r>
  <r>
    <n v="3934"/>
    <s v="Política de Crecimiento Verde"/>
    <x v="21"/>
    <s v="1.16"/>
    <s v="Desarrollar una propuesta para el fomento y financiación para pruebas de concepto, validación y escalamiento por parte de la academia y del sector privado a partir de instrumentos existentes (Bioeconomía - Línea de acción 3)."/>
    <x v="1"/>
    <s v="Ministerio de Ciencia Tecnología e Innovación"/>
    <x v="1"/>
    <s v="Ciencia y Tecnología"/>
    <x v="1"/>
    <d v="2019-01-01T00:00:00"/>
    <d v="2020-12-31T00:00:00"/>
    <n v="100"/>
    <n v="100"/>
    <n v="10"/>
    <n v="0.1"/>
    <n v="0.1"/>
  </r>
  <r>
    <n v="3934"/>
    <s v="Política de Crecimiento Verde"/>
    <x v="21"/>
    <s v="2.7"/>
    <s v="Desarrollar, en el marco de las Leyes 1876 de 2017 y la 1731 de 2014, alianzas entre Agrosavia y los gremios para mejorar la captura de información de los principales cultivos y ofertas tecnológicas de producción sostenible, con el fin de que se incorpore en la plataforma SIEMBRA (Productividad del suelo - Línea de acción 15)."/>
    <x v="1"/>
    <s v="Corporación Colombiana de Investigación Agropecuaria"/>
    <x v="71"/>
    <s v="Agropecuario, Pesquero y Desarrollo Rural"/>
    <x v="7"/>
    <d v="2020-01-01T00:00:00"/>
    <d v="2022-12-31T00:00:00"/>
    <n v="20"/>
    <n v="100"/>
    <n v="0"/>
    <n v="0"/>
    <n v="0"/>
  </r>
  <r>
    <n v="3934"/>
    <s v="Política de Crecimiento Verde"/>
    <x v="21"/>
    <s v="2.38"/>
    <s v="Dinamizar la agenda regulatoria para impulsar el desarrollo de la gestión eficiente de la demanda de energía (Gestión eficiente de la demanda de energía - Línea de acción 25)."/>
    <x v="2"/>
    <s v="Ministerio de Minas y Energía"/>
    <x v="45"/>
    <s v="Minas y Energía"/>
    <x v="15"/>
    <d v="2018-07-10T00:00:00"/>
    <d v="2019-12-31T00:00:00"/>
    <n v="100"/>
    <n v="100"/>
    <n v="100"/>
    <n v="1"/>
    <n v="1"/>
  </r>
  <r>
    <n v="3934"/>
    <s v="Política de Crecimiento Verde"/>
    <x v="21"/>
    <s v="1.52"/>
    <s v="Dinamizar la agenda regulatoria para impulsar la penetración de las FNCER dentro de la matriz energética (FNCER - Línea de acción 12)."/>
    <x v="2"/>
    <s v="Ministerio de Minas y Energía"/>
    <x v="45"/>
    <s v="Minas y Energía"/>
    <x v="15"/>
    <d v="2018-07-10T00:00:00"/>
    <d v="2019-12-31T00:00:00"/>
    <n v="100"/>
    <n v="100"/>
    <n v="100"/>
    <n v="1"/>
    <n v="1"/>
  </r>
  <r>
    <n v="3934"/>
    <s v="Política de Crecimiento Verde"/>
    <x v="21"/>
    <s v="1.53"/>
    <s v="Diseñar una estrategia de capacitación con un horizonte a 2030, la cual será actualizada de forma continua y establecerá espacios de capacitación con una frecuencia mínima anual en diferentes regiones del país (NVS - Línea de acción 13)."/>
    <x v="1"/>
    <s v="Ministerio de Ambiente y Desarrollo Sostenible"/>
    <x v="9"/>
    <s v="Ambiente y Desarrollo Sostenible"/>
    <x v="5"/>
    <d v="2018-07-10T00:00:00"/>
    <d v="2020-12-31T00:00:00"/>
    <n v="100"/>
    <n v="100"/>
    <n v="100"/>
    <n v="1"/>
    <n v="1"/>
  </r>
  <r>
    <n v="3934"/>
    <s v="Política de Crecimiento Verde"/>
    <x v="21"/>
    <s v="2.49"/>
    <s v="Elaboración de una propuesta de ajuste y creación de incentivos a la penetración de vehículos eléctricos en el transporte de carga, público de pasajeros y privado, a presentar al Ministerio de Hacienda y Crédito Público (Movilidad eléctrica - Línea de acción 27)."/>
    <x v="2"/>
    <s v="Ministerio de Transporte"/>
    <x v="8"/>
    <s v="Transporte"/>
    <x v="3"/>
    <d v="2019-01-01T00:00:00"/>
    <d v="2026-12-31T00:00:00"/>
    <n v="50"/>
    <n v="100"/>
    <n v="10"/>
    <n v="0.2"/>
    <n v="0.1"/>
  </r>
  <r>
    <n v="3934"/>
    <s v="Política de Crecimiento Verde"/>
    <x v="21"/>
    <s v="2.18"/>
    <s v="Elaborar una guía para el desarrollo de infraestructura logística y para agregación de valor de la cadena agropecuaria orientada a soportar los circuitos cortos de la agricultura campesina, familiar y comunitaria definida en la Resolución 464 de 2017 (Productividad del suelo - Línea de acción 17)."/>
    <x v="2"/>
    <s v="Ministerio de Agricultura y Desarrollo Rural"/>
    <x v="11"/>
    <s v="Agropecuario, Pesquero y Desarrollo Rural"/>
    <x v="7"/>
    <d v="2019-01-01T00:00:00"/>
    <d v="2020-12-31T00:00:00"/>
    <n v="100"/>
    <n v="100"/>
    <n v="25"/>
    <n v="0.25"/>
    <n v="0.25"/>
  </r>
  <r>
    <n v="3934"/>
    <s v="Política de Crecimiento Verde"/>
    <x v="21"/>
    <s v="4.3"/>
    <s v="Elaborar una revisión técnica sobre el alcance de las tipologías de proyectos para promover la investigación, el desarrollo tecnológico y la innovación orientados al crecimiento verde y presentarla ante el Consejo de Beneficios Tributarios para su aprobación (CTI - Línea de acción 34)."/>
    <x v="2"/>
    <s v="Ministerio de Ciencia Tecnología e Innovación"/>
    <x v="1"/>
    <s v="Ciencia y Tecnología"/>
    <x v="1"/>
    <d v="2019-02-01T00:00:00"/>
    <d v="2019-12-31T00:00:00"/>
    <n v="100"/>
    <n v="100"/>
    <n v="0"/>
    <n v="0"/>
    <n v="0"/>
  </r>
  <r>
    <n v="3934"/>
    <s v="Política de Crecimiento Verde"/>
    <x v="21"/>
    <s v="1.30"/>
    <s v="Establecer la reglamentación para los Productos Forestales No Maderables (PFNM) (Economía forestal - Línea de acción 6)."/>
    <x v="2"/>
    <s v="Ministerio de Ambiente y Desarrollo Sostenible"/>
    <x v="9"/>
    <s v="Ambiente y Desarrollo Sostenible"/>
    <x v="5"/>
    <d v="2018-07-10T00:00:00"/>
    <d v="2018-12-01T00:00:00"/>
    <n v="100"/>
    <n v="100"/>
    <n v="0"/>
    <n v="0"/>
    <n v="0"/>
  </r>
  <r>
    <n v="3934"/>
    <s v="Política de Crecimiento Verde"/>
    <x v="21"/>
    <s v="2.52"/>
    <s v="Establecer lineamientos de política para el desarrollo de la infraestructura, comercialización y operación de la movilidad eléctrica (Movilidad eléctrica - Línea de acción 27)."/>
    <x v="2"/>
    <s v="Ministerio de Minas y Energía"/>
    <x v="45"/>
    <s v="Minas y Energía"/>
    <x v="15"/>
    <d v="2019-01-01T00:00:00"/>
    <d v="2020-12-31T00:00:00"/>
    <n v="100"/>
    <n v="100"/>
    <n v="0"/>
    <n v="0"/>
    <n v="0"/>
  </r>
  <r>
    <n v="3934"/>
    <s v="Política de Crecimiento Verde"/>
    <x v="21"/>
    <s v="2.46"/>
    <s v="Establecer lineamientos para la participación de otras entidades, como el Ministerio de Transporte y el Ministerio de Vivienda, Ciudad y Territorio, en la CIURE (Gestión eficiente de la demanda de energía - Línea de acción 26)."/>
    <x v="0"/>
    <s v="Unidad de Planeación Minero Energética"/>
    <x v="32"/>
    <s v="Minas y Energía"/>
    <x v="15"/>
    <d v="2019-01-01T00:00:00"/>
    <d v="2019-12-31T00:00:00"/>
    <n v="100"/>
    <n v="100"/>
    <n v="0"/>
    <n v="0"/>
    <n v="0"/>
  </r>
  <r>
    <n v="3934"/>
    <s v="Política de Crecimiento Verde"/>
    <x v="21"/>
    <s v="2.42"/>
    <s v="Establecer lineamientos para la promoción de la participación activa de diversos agentes del sector de servicios energéticos en el mercado de eficiencia energética (Gestión eficiente de la demanda de energía - Línea de acción 25)."/>
    <x v="2"/>
    <s v="Ministerio de Minas y Energía"/>
    <x v="45"/>
    <s v="Minas y Energía"/>
    <x v="15"/>
    <d v="2019-01-01T00:00:00"/>
    <d v="2020-12-31T00:00:00"/>
    <n v="100"/>
    <n v="100"/>
    <n v="75"/>
    <n v="0.75"/>
    <n v="0.75"/>
  </r>
  <r>
    <n v="3934"/>
    <s v="Política de Crecimiento Verde"/>
    <x v="21"/>
    <s v="2.1"/>
    <s v="Establecer los lineamientos técnicos para la elaboración y adopción de planes maestros de reconversión productiva (Productividad del suelo - Línea de acción 14)."/>
    <x v="2"/>
    <s v="Unidad de Planificación de Tierras Rurales, Adecuación de Tierras y Usos Agropecuarios"/>
    <x v="68"/>
    <s v="Agropecuario, Pesquero y Desarrollo Rural"/>
    <x v="7"/>
    <d v="2020-01-01T00:00:00"/>
    <d v="2022-12-31T00:00:00"/>
    <n v="30"/>
    <n v="100"/>
    <n v="0"/>
    <n v="0"/>
    <n v="0"/>
  </r>
  <r>
    <n v="3934"/>
    <s v="Política de Crecimiento Verde"/>
    <x v="21"/>
    <s v="1.2"/>
    <s v="Establecer un arreglo institucional orientado a la bioprospección y la biotecnología en Colombia (Bioeconomía - Línea de acción 1)."/>
    <x v="2"/>
    <s v="Ministerio de Ciencia Tecnología e Innovación"/>
    <x v="1"/>
    <s v="Ciencia y Tecnología"/>
    <x v="1"/>
    <d v="2019-01-01T00:00:00"/>
    <d v="2022-12-31T00:00:00"/>
    <n v="60"/>
    <n v="100"/>
    <n v="60"/>
    <n v="1"/>
    <n v="0.6"/>
  </r>
  <r>
    <n v="3934"/>
    <s v="Política de Crecimiento Verde"/>
    <x v="21"/>
    <s v="2.44"/>
    <s v="Evaluar la creación de un gestor de eficiencia energética a partir de los análisis realizados a la fecha (Gestión eficiente de la demanda de energía - Línea de acción 26)."/>
    <x v="2"/>
    <s v="Unidad de Planeación Minero Energética"/>
    <x v="32"/>
    <s v="Minas y Energía"/>
    <x v="15"/>
    <d v="2019-01-01T00:00:00"/>
    <d v="2020-12-31T00:00:00"/>
    <n v="100"/>
    <n v="100"/>
    <n v="60"/>
    <n v="0.6"/>
    <n v="0.6"/>
  </r>
  <r>
    <n v="3934"/>
    <s v="Política de Crecimiento Verde"/>
    <x v="21"/>
    <s v="2.31"/>
    <s v="Evaluar la implementación de la Tasa Retributiva para analizar los resultados de su aplicación y los posibles ajustes a la misma (Productividad del agua - Línea de acción 22)."/>
    <x v="1"/>
    <s v="Ministerio de Ambiente y Desarrollo Sostenible"/>
    <x v="9"/>
    <s v="Ambiente y Desarrollo Sostenible"/>
    <x v="5"/>
    <d v="2018-08-01T00:00:00"/>
    <d v="2019-12-31T00:00:00"/>
    <n v="100"/>
    <n v="100"/>
    <n v="75"/>
    <n v="0.75"/>
    <n v="0.75"/>
  </r>
  <r>
    <n v="3934"/>
    <s v="Política de Crecimiento Verde"/>
    <x v="21"/>
    <s v="2.16"/>
    <s v="Evaluar la relación existente entre los instrumentos fiscales actuales y la productividad de la tierra para la incorporación de criterios de crecimiento verde que incentiven un mejor aprovechamiento del suelo y un desempeño sostenible del sector agropecuario (Productividad del suelo - Línea de acción 16)."/>
    <x v="2"/>
    <s v="Departamento Nacional de Planeación"/>
    <x v="17"/>
    <s v="Planeación"/>
    <x v="9"/>
    <d v="2019-01-01T00:00:00"/>
    <d v="2021-12-31T00:00:00"/>
    <n v="90"/>
    <n v="100"/>
    <n v="20"/>
    <n v="0.22222222222222221"/>
    <n v="0.2"/>
  </r>
  <r>
    <n v="3934"/>
    <s v="Política de Crecimiento Verde"/>
    <x v="21"/>
    <s v="2.25"/>
    <s v="Expedir la regulación que promueva la prestación regional de la actividad de tratamiento de aguas residuales a través de la desintegración vertical (Productividad del agua - Línea de acción 19)."/>
    <x v="2"/>
    <s v="Comisión de Regulación de Agua Potable y Saneamiento Básico"/>
    <x v="15"/>
    <s v="Vivienda, Ciudad y Territorio"/>
    <x v="6"/>
    <d v="2018-07-10T00:00:00"/>
    <d v="2019-12-31T00:00:00"/>
    <n v="100"/>
    <n v="100"/>
    <n v="90"/>
    <n v="0.9"/>
    <n v="0.9"/>
  </r>
  <r>
    <n v="3934"/>
    <s v="Política de Crecimiento Verde"/>
    <x v="21"/>
    <s v="2.29"/>
    <s v="Facilitar en el marco de la Red Temática de Gestión Integral de recurso hídrico, la formulación e implementación de proyectos enfocados en el uso eficiente del agua, la difusión y transferencia de buenas prácticas (Productividad del agua - Línea de acción 21)."/>
    <x v="1"/>
    <s v="Ministerio de Ambiente y Desarrollo Sostenible"/>
    <x v="9"/>
    <s v="Ambiente y Desarrollo Sostenible"/>
    <x v="5"/>
    <d v="2020-01-01T00:00:00"/>
    <d v="2030-12-31T00:00:00"/>
    <n v="20"/>
    <n v="100"/>
    <n v="0"/>
    <n v="0"/>
    <n v="0"/>
  </r>
  <r>
    <n v="3934"/>
    <s v="Política de Crecimiento Verde"/>
    <x v="21"/>
    <s v="1.5"/>
    <s v="Formular el marco conceptual para la elaboración de una cuenta satélite para la bioeconomía, con el fin de incorporar la información asociada a la participación de la bioeconomía en el PIB nacional (Bioeconomía - Línea de acción 1)."/>
    <x v="2"/>
    <s v="Departamento Administrativo Nacional de Estadística"/>
    <x v="31"/>
    <s v="Estadísticas"/>
    <x v="14"/>
    <d v="2019-01-01T00:00:00"/>
    <d v="2024-12-31T00:00:00"/>
    <n v="20"/>
    <n v="100"/>
    <n v="28"/>
    <n v="1"/>
    <n v="0.28000000000000003"/>
  </r>
  <r>
    <n v="3934"/>
    <s v="Política de Crecimiento Verde"/>
    <x v="21"/>
    <s v="3.5"/>
    <s v="Formular el marco conceptual para la medición de empleos verdes a partir de fuentes estadísticas actuales y nuevas (Empleos verdes - Línea de acción 33)."/>
    <x v="2"/>
    <s v="Departamento Administrativo Nacional de Estadística"/>
    <x v="31"/>
    <s v="Estadísticas"/>
    <x v="14"/>
    <d v="2019-01-01T00:00:00"/>
    <d v="2024-12-31T00:00:00"/>
    <n v="20"/>
    <n v="100"/>
    <n v="29"/>
    <n v="1"/>
    <n v="0.28999999999999998"/>
  </r>
  <r>
    <n v="3934"/>
    <s v="Política de Crecimiento Verde"/>
    <x v="21"/>
    <s v="2.47"/>
    <s v="Formular el programa de movilidad eléctrica en Colombia (Movilidad eléctrica - Línea de acción 27)."/>
    <x v="2"/>
    <s v="Ministerio de Transporte"/>
    <x v="8"/>
    <s v="Transporte"/>
    <x v="3"/>
    <d v="2018-07-10T00:00:00"/>
    <d v="2019-12-31T00:00:00"/>
    <n v="100"/>
    <n v="100"/>
    <n v="100"/>
    <n v="1"/>
    <n v="1"/>
  </r>
  <r>
    <n v="3934"/>
    <s v="Política de Crecimiento Verde"/>
    <x v="21"/>
    <s v="2.66"/>
    <s v="Formular la propuesta metodológica de la cuenta de flujo de materiales, en el marco de las cuentas ambientales del DANE, para medir la productividad en el uso de los materiales en el nivel nacional (Economía circular - Línea de acción 31)."/>
    <x v="2"/>
    <s v="Departamento Administrativo Nacional de Estadística"/>
    <x v="31"/>
    <s v="Estadísticas"/>
    <x v="14"/>
    <d v="2019-01-01T00:00:00"/>
    <d v="2024-12-31T00:00:00"/>
    <n v="20"/>
    <n v="100"/>
    <n v="20"/>
    <n v="1"/>
    <n v="0.2"/>
  </r>
  <r>
    <n v="3934"/>
    <s v="Política de Crecimiento Verde"/>
    <x v="21"/>
    <s v="2.48"/>
    <s v="Formular las bases para un programa de reemplazo tecnológico en la flota oficial del país, fomentando la adquisición de vehículos eléctricos e híbridos para las entidades públicas (Movilidad eléctrica - Línea de acción 27)."/>
    <x v="2"/>
    <s v="Unidad de Planeación Minero Energética"/>
    <x v="32"/>
    <s v="Minas y Energía"/>
    <x v="15"/>
    <d v="2018-07-10T00:00:00"/>
    <d v="2020-12-31T00:00:00"/>
    <n v="100"/>
    <n v="100"/>
    <n v="80"/>
    <n v="0.8"/>
    <n v="0.8"/>
  </r>
  <r>
    <n v="3934"/>
    <s v="Política de Crecimiento Verde"/>
    <x v="21"/>
    <s v="2.8"/>
    <s v="Formular política pública para el fomento de la agricultura ecológica y agroecológica (Productividad del suelo - Línea de acción 15)."/>
    <x v="1"/>
    <s v="Ministerio de Agricultura y Desarrollo Rural"/>
    <x v="11"/>
    <s v="Agropecuario, Pesquero y Desarrollo Rural"/>
    <x v="7"/>
    <d v="2019-01-01T00:00:00"/>
    <d v="2030-12-31T00:00:00"/>
    <n v="35"/>
    <n v="100"/>
    <n v="0"/>
    <n v="0"/>
    <n v="0"/>
  </r>
  <r>
    <n v="3934"/>
    <s v="Política de Crecimiento Verde"/>
    <x v="21"/>
    <s v="2.23"/>
    <s v="Formular un documento técnico que revise las pérdidas en los sistemas de acueducto y que, permita priorizar las condiciones para la inversión en renovación de infraestructura de redes (Productividad del agua - Línea de acción 19)."/>
    <x v="1"/>
    <s v="Ministerio de Vivienda, Ciudad y Territorio"/>
    <x v="10"/>
    <s v="Vivienda, Ciudad y Territorio"/>
    <x v="6"/>
    <d v="2019-01-01T00:00:00"/>
    <d v="2020-06-30T00:00:00"/>
    <n v="100"/>
    <n v="100"/>
    <n v="10"/>
    <n v="0.1"/>
    <n v="0.1"/>
  </r>
  <r>
    <n v="3934"/>
    <s v="Política de Crecimiento Verde"/>
    <x v="21"/>
    <s v="1.4"/>
    <s v="Formular una estrategia de posicionamiento de la bioeconomía dentro de las Comisiones Regionales de Competitividad y los Consejos Departamentales de Ciencia, Tecnología e Innovación - CODECTI, bajo las directrices del Comité Ejecutivo del Sistema Nacional de Competitividad, Ciencia, Tecnología e Innovación - SNCCTeI, para su fortalecimiento a nivel regional (Bioeconomía - Línea de acción 1)."/>
    <x v="1"/>
    <s v="Ministerio de Ciencia Tecnología e Innovación"/>
    <x v="1"/>
    <s v="Ciencia y Tecnología"/>
    <x v="1"/>
    <d v="2019-01-01T00:00:00"/>
    <d v="2021-12-31T00:00:00"/>
    <n v="60"/>
    <n v="100"/>
    <n v="0"/>
    <n v="0"/>
    <n v="0"/>
  </r>
  <r>
    <n v="3934"/>
    <s v="Política de Crecimiento Verde"/>
    <x v="21"/>
    <s v="1.40"/>
    <s v="Formular una estrategia integral de financiación para la gestión forestal que incluya entre otros: tasas de aprovechamiento, financiación de los instrumentos de manejo forestal, fondos de cooperación internacional y demás instrumentos económicos (Economía forestal - Línea de acción 8)."/>
    <x v="1"/>
    <s v="Ministerio de Ambiente y Desarrollo Sostenible"/>
    <x v="9"/>
    <s v="Ambiente y Desarrollo Sostenible"/>
    <x v="5"/>
    <d v="2018-07-10T00:00:00"/>
    <d v="2019-07-01T00:00:00"/>
    <n v="100"/>
    <n v="100"/>
    <n v="0"/>
    <n v="0"/>
    <n v="0"/>
  </r>
  <r>
    <n v="3934"/>
    <s v="Política de Crecimiento Verde"/>
    <x v="21"/>
    <s v="2.2"/>
    <s v="Fortalecer el enfoque ambiental del servicio de extensión agropecuaria, en el marco de la Ley 1876 de 2017 (Productividad del suelo - Línea de acción 14)."/>
    <x v="2"/>
    <s v="Agencia de Desarrollo Rural"/>
    <x v="35"/>
    <s v="Agropecuario, Pesquero y Desarrollo Rural"/>
    <x v="7"/>
    <d v="2019-01-01T00:00:00"/>
    <d v="2020-12-01T00:00:00"/>
    <n v="100"/>
    <n v="100"/>
    <n v="18"/>
    <n v="0.18"/>
    <n v="0.18"/>
  </r>
  <r>
    <n v="3934"/>
    <s v="Política de Crecimiento Verde"/>
    <x v="21"/>
    <s v="1.3"/>
    <s v="Fortalecer las capacidades administrativas, técnicas y legales para el Ministerio de Ambiente y Desarrollo Sostenible para atender los temas conexos con el acceso a recursos biológicos, genéticos y su derivados (Bioeconomía - Línea de acción 1)."/>
    <x v="1"/>
    <s v="Ministerio de Ambiente y Desarrollo Sostenible"/>
    <x v="9"/>
    <s v="Ambiente y Desarrollo Sostenible"/>
    <x v="5"/>
    <d v="2019-01-01T00:00:00"/>
    <d v="2030-12-31T00:00:00"/>
    <n v="90"/>
    <n v="100"/>
    <n v="50"/>
    <n v="0.55555555555555558"/>
    <n v="0.5"/>
  </r>
  <r>
    <n v="3934"/>
    <s v="Política de Crecimiento Verde"/>
    <x v="21"/>
    <s v="1.34"/>
    <s v="Fortalecer las capacidades del Ministerio de Ambiente y Desarrollo Sostenible y las Corporaciones Autónomas Regionales para la administración forestal, a través de la incorporación de profesionales especializados para el acompañamiento en las zonas priorizadas para el desarrollo de clústers (Economía forestal - Línea de acción 7)."/>
    <x v="0"/>
    <s v="Ministerio de Ambiente y Desarrollo Sostenible"/>
    <x v="9"/>
    <s v="Ambiente y Desarrollo Sostenible"/>
    <x v="5"/>
    <d v="2018-07-10T00:00:00"/>
    <d v="2030-07-01T00:00:00"/>
    <n v="36"/>
    <n v="100"/>
    <n v="0"/>
    <n v="0"/>
    <n v="0"/>
  </r>
  <r>
    <n v="3934"/>
    <s v="Política de Crecimiento Verde"/>
    <x v="21"/>
    <s v="2.22"/>
    <s v="Fortalecer los servicios climáticos en el sector agropecuario para mejorar la productividad, mitigando efectos climáticos en áreas priorizadas del país (Productividad del agua - Línea de acción 18)."/>
    <x v="2"/>
    <s v="Instituto de Hidrología, Meteorología y Estudios Ambientales"/>
    <x v="58"/>
    <s v="Ambiente y Desarrollo Sostenible"/>
    <x v="5"/>
    <d v="2019-02-01T00:00:00"/>
    <d v="2030-12-31T00:00:00"/>
    <n v="20"/>
    <n v="100"/>
    <n v="10"/>
    <n v="0.5"/>
    <n v="0.1"/>
  </r>
  <r>
    <n v="3934"/>
    <s v="Política de Crecimiento Verde"/>
    <x v="21"/>
    <s v="3.1"/>
    <s v="Generar el direccionamiento para que, a través de los mecanismos o instancias, tal como la Red nacional de observatorios regionales de mercado de trabajo (RED ORMET), entre otros, se implemente la metodología para la identificación y medición de brechas de capital humano en el marco de la política de Crecimiento Verde (Empleos verdes - Línea de acción 32)."/>
    <x v="1"/>
    <s v="Ministerio de Trabajo"/>
    <x v="28"/>
    <s v="Trabajo"/>
    <x v="12"/>
    <d v="2019-01-01T00:00:00"/>
    <d v="2026-12-31T00:00:00"/>
    <n v="57"/>
    <n v="100"/>
    <n v="54"/>
    <n v="0.94736842105263153"/>
    <n v="0.54"/>
  </r>
  <r>
    <n v="3934"/>
    <s v="Política de Crecimiento Verde"/>
    <x v="21"/>
    <s v="2.30"/>
    <s v="Implementar el programa de investigación para la gestión integral del recurso hídrico (Productividad del agua - Línea de acción 21)."/>
    <x v="1"/>
    <s v="Ministerio de Ambiente y Desarrollo Sostenible"/>
    <x v="9"/>
    <s v="Ambiente y Desarrollo Sostenible"/>
    <x v="5"/>
    <d v="2019-01-01T00:00:00"/>
    <d v="2030-12-31T00:00:00"/>
    <n v="50"/>
    <n v="100"/>
    <n v="20"/>
    <n v="0.4"/>
    <n v="0.2"/>
  </r>
  <r>
    <n v="3934"/>
    <s v="Política de Crecimiento Verde"/>
    <x v="21"/>
    <s v="1.31"/>
    <s v="Implementar nuevas reglas de cálculo y asignación de la tasa de aprovechamiento forestal (Economía forestal - Línea de acción 6)."/>
    <x v="2"/>
    <s v="Ministerio de Ambiente y Desarrollo Sostenible"/>
    <x v="9"/>
    <s v="Ambiente y Desarrollo Sostenible"/>
    <x v="5"/>
    <d v="2018-07-10T00:00:00"/>
    <d v="2019-12-31T00:00:00"/>
    <n v="100"/>
    <n v="100"/>
    <n v="85"/>
    <n v="0.85"/>
    <n v="0.85"/>
  </r>
  <r>
    <n v="3934"/>
    <s v="Política de Crecimiento Verde"/>
    <x v="21"/>
    <s v="2.40"/>
    <s v="Implementar un mecanismo de gobernanza en el Ministerio de Minas y Energía para hacer seguimiento a los reglamentos y esquemas de etiquetado, en relación con el contexto nacional y necesidad de actualización (Gestión eficiente de la demanda de energía - Línea de acción 25)."/>
    <x v="0"/>
    <s v="Unidad de Planeación Minero Energética"/>
    <x v="32"/>
    <s v="Minas y Energía"/>
    <x v="15"/>
    <d v="2019-01-01T00:00:00"/>
    <d v="2022-12-31T00:00:00"/>
    <n v="60"/>
    <n v="100"/>
    <n v="0"/>
    <n v="0"/>
    <n v="0"/>
  </r>
  <r>
    <n v="3934"/>
    <s v="Política de Crecimiento Verde"/>
    <x v="21"/>
    <s v="2.34"/>
    <s v="Implementar una estrategia de sostenibilidad financiera y administrativa para el Programa Nacional de Monitoreo del Recurso Hídrico (PNMRH), a través de las líneas de financiación del sector ambiental (Productividad del agua - Línea de acción 24)."/>
    <x v="2"/>
    <s v="Ministerio de Ambiente y Desarrollo Sostenible"/>
    <x v="9"/>
    <s v="Ambiente y Desarrollo Sostenible"/>
    <x v="5"/>
    <d v="2018-07-10T00:00:00"/>
    <d v="2030-12-31T00:00:00"/>
    <n v="50"/>
    <n v="100"/>
    <n v="27"/>
    <n v="0.54"/>
    <n v="0.27"/>
  </r>
  <r>
    <n v="3934"/>
    <s v="Política de Crecimiento Verde"/>
    <x v="21"/>
    <s v="2.33"/>
    <s v="Implementar una estrategia que permita la apropiación de tecnologías para el reúso del agua por parte de diferentes usuarios del recurso hídrico (Productividad del agua - Línea de acción 23)."/>
    <x v="1"/>
    <s v="Ministerio de Ambiente y Desarrollo Sostenible"/>
    <x v="9"/>
    <s v="Ambiente y Desarrollo Sostenible"/>
    <x v="5"/>
    <d v="2019-06-01T00:00:00"/>
    <d v="2030-12-31T00:00:00"/>
    <n v="80"/>
    <n v="100"/>
    <n v="25"/>
    <n v="0.3125"/>
    <n v="0.25"/>
  </r>
  <r>
    <n v="3934"/>
    <s v="Política de Crecimiento Verde"/>
    <x v="21"/>
    <s v="1.48"/>
    <s v="Implementar, en el marco de los compromisos de la Contribución Nacionalmente Determinada, mecanismos de precios y/o de mercado asociados a las emisiones de CO2 (FNCER - Línea de acción 10)."/>
    <x v="2"/>
    <s v="Ministerio de Ambiente y Desarrollo Sostenible"/>
    <x v="9"/>
    <s v="Ambiente y Desarrollo Sostenible"/>
    <x v="5"/>
    <d v="2020-01-01T00:00:00"/>
    <d v="2022-12-31T00:00:00"/>
    <n v="50"/>
    <n v="100"/>
    <n v="0"/>
    <n v="0"/>
    <n v="0"/>
  </r>
  <r>
    <n v="3934"/>
    <s v="Política de Crecimiento Verde"/>
    <x v="21"/>
    <s v="3.4"/>
    <s v="Incentivar la capacitación en el marco de la política de crecimiento verde, mediante las Unidades Vocacionales de Aprendizaje en Empresa – UVAE (Empleos verdes - Línea de acción 32)."/>
    <x v="1"/>
    <s v="Ministerio de Trabajo"/>
    <x v="28"/>
    <s v="Trabajo"/>
    <x v="12"/>
    <d v="2019-01-01T00:00:00"/>
    <d v="2030-12-31T00:00:00"/>
    <n v="6"/>
    <n v="100"/>
    <n v="2"/>
    <n v="0.33333333333333331"/>
    <n v="0.02"/>
  </r>
  <r>
    <n v="3934"/>
    <s v="Política de Crecimiento Verde"/>
    <x v="21"/>
    <s v="4.5"/>
    <s v="Incorporar criterios de crecimiento verde dentro de la estrategia de estandarización de proyectos del Gobierno Nacional (CTI - Línea de acción 34)."/>
    <x v="2"/>
    <s v="Departamento Nacional de Planeación"/>
    <x v="17"/>
    <s v="Planeación"/>
    <x v="9"/>
    <d v="2018-07-10T00:00:00"/>
    <d v="2020-04-30T00:00:00"/>
    <n v="100"/>
    <n v="100"/>
    <n v="75"/>
    <n v="0.75"/>
    <n v="0.75"/>
  </r>
  <r>
    <n v="3934"/>
    <s v="Política de Crecimiento Verde"/>
    <x v="21"/>
    <s v="1.18"/>
    <s v="Incorporar dentro de los instrumentos de emprendimiento existentes el apoyo a la bioeconomía (Bioeconomía - Línea de acción 3)."/>
    <x v="2"/>
    <s v="Ministerio de Comercio, Industria y Turismo"/>
    <x v="23"/>
    <s v="Comercio, Industria y Turismo"/>
    <x v="11"/>
    <d v="2019-01-01T00:00:00"/>
    <d v="2021-12-31T00:00:00"/>
    <n v="40"/>
    <n v="100"/>
    <n v="100"/>
    <n v="1"/>
    <n v="1"/>
  </r>
  <r>
    <n v="3934"/>
    <s v="Política de Crecimiento Verde"/>
    <x v="21"/>
    <s v="2.50"/>
    <s v="Incorporar el desarrollo de líneas férreas eléctricas en el Programa de Movilidad Eléctrica en Colombia (Movilidad eléctrica - Línea de acción 27)."/>
    <x v="2"/>
    <s v="Ministerio de Transporte"/>
    <x v="8"/>
    <s v="Transporte"/>
    <x v="3"/>
    <d v="2020-01-01T00:00:00"/>
    <d v="2020-12-31T00:00:00"/>
    <n v="100"/>
    <n v="100"/>
    <n v="0"/>
    <n v="0"/>
    <n v="0"/>
  </r>
  <r>
    <n v="3934"/>
    <s v="Política de Crecimiento Verde"/>
    <x v="21"/>
    <s v="2.9"/>
    <s v="Incorporar el enfoque de manejo sostenible de tierra y prácticas agroecológicas en el desarrollo de nuevas ofertas tecnológicas (Productividad del suelo - Línea de acción 15)."/>
    <x v="2"/>
    <s v="Corporación Colombiana de Investigación Agropecuaria"/>
    <x v="71"/>
    <s v="Agropecuario, Pesquero y Desarrollo Rural"/>
    <x v="7"/>
    <d v="2020-01-01T00:00:00"/>
    <d v="2021-12-31T00:00:00"/>
    <n v="50"/>
    <n v="100"/>
    <n v="0"/>
    <n v="0"/>
    <n v="0"/>
  </r>
  <r>
    <n v="3934"/>
    <s v="Política de Crecimiento Verde"/>
    <x v="21"/>
    <s v="1.45"/>
    <s v="Incorporar elementos de crecimiento verde en la Agenda Dinámica de Investigación que Agrosavia ha venido desarrollando en materia de agroforestería (Economía forestal - Línea de acción 9)."/>
    <x v="2"/>
    <s v="Corporación Colombiana de Investigación Agropecuaria"/>
    <x v="71"/>
    <s v="Agropecuario, Pesquero y Desarrollo Rural"/>
    <x v="7"/>
    <d v="2019-01-01T00:00:00"/>
    <d v="2023-12-31T00:00:00"/>
    <n v="30"/>
    <n v="100"/>
    <n v="0"/>
    <n v="0"/>
    <n v="0"/>
  </r>
  <r>
    <n v="3934"/>
    <s v="Política de Crecimiento Verde"/>
    <x v="21"/>
    <s v="2.27"/>
    <s v="Incorporar en el Programa Insitucional de Monitoreo del Recurso Hídrico el uso de sensores remotos e información satelital en zonas priorizadas de actividad minera (Productividad del agua - Línea de acción 20)."/>
    <x v="1"/>
    <s v="Instituto de Hidrología, Meteorología y Estudios Ambientales"/>
    <x v="58"/>
    <s v="Ambiente y Desarrollo Sostenible"/>
    <x v="5"/>
    <d v="2019-07-01T00:00:00"/>
    <d v="2030-12-31T00:00:00"/>
    <n v="20"/>
    <n v="100"/>
    <n v="10"/>
    <n v="0.5"/>
    <n v="0.1"/>
  </r>
  <r>
    <n v="3934"/>
    <s v="Política de Crecimiento Verde"/>
    <x v="21"/>
    <s v="2.24"/>
    <s v="Incorporar en el Reglamento Técnico del Sector de Agua Potable y Saneamiento Básico (RAS) lineamientos para el uso de nuevas tecnologías para el tratamiento de aguas residuales y el aprovechamiento de subproductos y energía (biosólidos y biogás) (Productividad del agua - Línea de acción 18)."/>
    <x v="2"/>
    <s v="Ministerio de Vivienda, Ciudad y Territorio"/>
    <x v="10"/>
    <s v="Vivienda, Ciudad y Territorio"/>
    <x v="6"/>
    <d v="2019-01-01T00:00:00"/>
    <d v="2020-12-31T00:00:00"/>
    <n v="100"/>
    <n v="100"/>
    <n v="50"/>
    <n v="0.5"/>
    <n v="0.5"/>
  </r>
  <r>
    <n v="3934"/>
    <s v="Política de Crecimiento Verde"/>
    <x v="21"/>
    <s v="4.11"/>
    <s v="Incorporar en la Agenda Nacional de Emprendimiento e Innovación los criterios para crecimiento verde con visión de mediano y largo plazo, en conjunto con el sector productivo y las regiones (CTI - Línea de acción 35)."/>
    <x v="2"/>
    <s v="Ministerio de Comercio, Industria y Turismo"/>
    <x v="23"/>
    <s v="Comercio, Industria y Turismo"/>
    <x v="11"/>
    <d v="2019-01-01T00:00:00"/>
    <d v="2020-06-01T00:00:00"/>
    <n v="100"/>
    <n v="100"/>
    <n v="70"/>
    <n v="0.7"/>
    <n v="0.7"/>
  </r>
  <r>
    <n v="3934"/>
    <s v="Política de Crecimiento Verde"/>
    <x v="21"/>
    <s v="2.26"/>
    <s v="Incorporar en las bases de los nuevo marcos tarifarios los aspectos asociados a infraestructura verde que permitan asegurar un adecuado manejo de las fuentes abastecedoras (Productividad del agua - Línea de acción 19)."/>
    <x v="2"/>
    <s v="Comisión de Regulación de Agua Potable y Saneamiento Básico"/>
    <x v="15"/>
    <s v="Vivienda, Ciudad y Territorio"/>
    <x v="6"/>
    <d v="2020-07-01T00:00:00"/>
    <d v="2021-12-31T00:00:00"/>
    <n v="30"/>
    <n v="100"/>
    <n v="0"/>
    <n v="0"/>
    <n v="0"/>
  </r>
  <r>
    <n v="3934"/>
    <s v="Política de Crecimiento Verde"/>
    <x v="21"/>
    <s v="2.6"/>
    <s v="Incorporar los criterios de crecimiento verde en el Marco Estratégico Corporativo de Agrosavia (Productividad del suelo - Línea de acción 15)."/>
    <x v="2"/>
    <s v="Corporación Colombiana de Investigación Agropecuaria"/>
    <x v="71"/>
    <s v="Agropecuario, Pesquero y Desarrollo Rural"/>
    <x v="7"/>
    <d v="2019-01-01T00:00:00"/>
    <d v="2021-12-31T00:00:00"/>
    <n v="70"/>
    <n v="100"/>
    <n v="0"/>
    <n v="0"/>
    <n v="0"/>
  </r>
  <r>
    <n v="3934"/>
    <s v="Política de Crecimiento Verde"/>
    <x v="21"/>
    <s v="1.44"/>
    <s v="Incorporar, en el marco del Sistema Nacional de Innovación Agropecuaria, acciones de soporte al Subsistema de Estensión Agropecuaria para la agroforestería (Economía forestal - Línea de acción 9)."/>
    <x v="2"/>
    <s v="Corporación Colombiana de Investigación Agropecuaria"/>
    <x v="71"/>
    <s v="Agropecuario, Pesquero y Desarrollo Rural"/>
    <x v="7"/>
    <d v="2019-01-01T00:00:00"/>
    <d v="2022-12-31T00:00:00"/>
    <n v="20"/>
    <n v="100"/>
    <n v="0"/>
    <n v="0"/>
    <n v="0"/>
  </r>
  <r>
    <n v="3934"/>
    <s v="Política de Crecimiento Verde"/>
    <x v="21"/>
    <s v="1.35"/>
    <s v="Integrar los sistemas de información forestal del Ministerio de Agricultura y Desarrollo Rural y el Ministerio de Ambiente y Desarrollo Sostenible para garantizar su interoperabilidad (Economía forestal - Línea de acción 7)."/>
    <x v="1"/>
    <s v="Instituto de Hidrología, Meteorología y Estudios Ambientales"/>
    <x v="58"/>
    <s v="Ambiente y Desarrollo Sostenible"/>
    <x v="5"/>
    <d v="2019-07-01T00:00:00"/>
    <d v="2020-12-31T00:00:00"/>
    <n v="100"/>
    <n v="100"/>
    <n v="0"/>
    <n v="0"/>
    <n v="0"/>
  </r>
  <r>
    <n v="3934"/>
    <s v="Política de Crecimiento Verde"/>
    <x v="21"/>
    <s v="1.25"/>
    <s v="Poner en marcha una Agenda Nacional Forestal integrando los Lineamientos de Política para Plantaciones Forestales Comerciales y las políticas de control de la deforestación y gestión sostenible del bosque natural y su restauración (Economía forestal - Línea de acción 6)."/>
    <x v="2"/>
    <s v="Ministerio de Agricultura y Desarrollo Rural"/>
    <x v="11"/>
    <s v="Agropecuario, Pesquero y Desarrollo Rural"/>
    <x v="7"/>
    <d v="2018-08-01T00:00:00"/>
    <d v="2019-12-01T00:00:00"/>
    <n v="100"/>
    <n v="100"/>
    <n v="80"/>
    <n v="0.8"/>
    <n v="0.8"/>
  </r>
  <r>
    <n v="3934"/>
    <s v="Política de Crecimiento Verde"/>
    <x v="21"/>
    <s v="2.56"/>
    <s v="Presentar ante el Congreso de la República un proyecto de ley para la gestión integral de residuos sólidos (Economía circular - Línea de acción 28)."/>
    <x v="2"/>
    <s v="Ministerio de Ambiente y Desarrollo Sostenible"/>
    <x v="9"/>
    <s v="Ambiente y Desarrollo Sostenible"/>
    <x v="5"/>
    <d v="2019-01-01T00:00:00"/>
    <d v="2020-12-31T00:00:00"/>
    <n v="100"/>
    <n v="100"/>
    <n v="30"/>
    <n v="0.3"/>
    <n v="0.3"/>
  </r>
  <r>
    <n v="3934"/>
    <s v="Política de Crecimiento Verde"/>
    <x v="21"/>
    <s v="2.10"/>
    <s v="Presentar ante la Comisión Nacional de Crédito Agropecuario (CNCA), la creación de la línea de Crédito de Fomento Agropecuario (redescuento) para Proyectos y/o actividades Productivas Sostenibles Agropecuarias (Productividad del suelo - Línea de acción 16)."/>
    <x v="1"/>
    <s v="Ministerio de Agricultura y Desarrollo Rural"/>
    <x v="11"/>
    <s v="Agropecuario, Pesquero y Desarrollo Rural"/>
    <x v="7"/>
    <d v="2018-07-30T00:00:00"/>
    <d v="2019-12-31T00:00:00"/>
    <n v="100"/>
    <n v="100"/>
    <n v="100"/>
    <n v="1"/>
    <n v="1"/>
  </r>
  <r>
    <n v="3934"/>
    <s v="Política de Crecimiento Verde"/>
    <x v="21"/>
    <s v="1.26"/>
    <s v="Presentar el proyecto de Ley Forestal, a través de un proceso de concertación y socialización con actores relevantes, que contribuya a una visión integrada para el sector (Economía forestal - Línea de acción 6)."/>
    <x v="1"/>
    <s v="Ministerio de Ambiente y Desarrollo Sostenible"/>
    <x v="9"/>
    <s v="Ambiente y Desarrollo Sostenible"/>
    <x v="5"/>
    <d v="2018-07-10T00:00:00"/>
    <d v="2019-12-01T00:00:00"/>
    <n v="100"/>
    <n v="100"/>
    <n v="0"/>
    <n v="0"/>
    <n v="0"/>
  </r>
  <r>
    <n v="3934"/>
    <s v="Política de Crecimiento Verde"/>
    <x v="21"/>
    <s v="3.3"/>
    <s v="Proponer lineamientos para el desarrollo, adopción, consolidación y actualización de las competencias laborales de los trabajadores, en el marco de la Política de Crecimiento Verde (Empleos verdes - Línea de acción 32)."/>
    <x v="1"/>
    <s v="Ministerio de Trabajo"/>
    <x v="28"/>
    <s v="Trabajo"/>
    <x v="12"/>
    <d v="2022-01-01T00:00:00"/>
    <d v="2027-12-31T00:00:00"/>
    <n v="0"/>
    <n v="100"/>
    <n v="0"/>
    <n v="0"/>
    <n v="0"/>
  </r>
  <r>
    <n v="3934"/>
    <s v="Política de Crecimiento Verde"/>
    <x v="21"/>
    <s v="2.36"/>
    <s v="Realizar la evaluación ex-post de la reglamentación de entrega de excedentes para plantas de generación con FNCER (Gestión eficiente de la demanda de energía - Línea de acción 25)."/>
    <x v="1"/>
    <s v="Unidad de Planeación Minero Energética"/>
    <x v="32"/>
    <s v="Minas y Energía"/>
    <x v="15"/>
    <d v="2020-01-01T00:00:00"/>
    <d v="2020-12-31T00:00:00"/>
    <n v="100"/>
    <n v="100"/>
    <n v="0"/>
    <n v="0"/>
    <n v="0"/>
  </r>
  <r>
    <n v="3934"/>
    <s v="Política de Crecimiento Verde"/>
    <x v="21"/>
    <s v="1.54"/>
    <s v="Realizar un estudio de diagnóstico y propuesta de instrumentos requeridos para el fomento de los negocios verdes y sostenibles en el marco del crecimiento verde (NVS - Línea de acción 13)."/>
    <x v="2"/>
    <s v="Ministerio de Ambiente y Desarrollo Sostenible"/>
    <x v="9"/>
    <s v="Ambiente y Desarrollo Sostenible"/>
    <x v="5"/>
    <d v="2019-01-01T00:00:00"/>
    <d v="2021-12-31T00:00:00"/>
    <n v="20"/>
    <n v="100"/>
    <n v="20"/>
    <n v="1"/>
    <n v="0.2"/>
  </r>
  <r>
    <n v="3934"/>
    <s v="Política de Crecimiento Verde"/>
    <x v="21"/>
    <s v="2.37"/>
    <s v="Realizar un estudio para evaluar el potencial del desarrollo de distritos térmicos que integren energía eléctrica y servicios de calor y frío (Gestión eficiente de la demanda de energía - Línea de acción 25)."/>
    <x v="2"/>
    <s v="Unidad de Planeación Minero Energética"/>
    <x v="32"/>
    <s v="Minas y Energía"/>
    <x v="15"/>
    <d v="2019-01-01T00:00:00"/>
    <d v="2020-12-31T00:00:00"/>
    <n v="100"/>
    <n v="100"/>
    <n v="20"/>
    <n v="0.2"/>
    <n v="0.2"/>
  </r>
  <r>
    <n v="3934"/>
    <s v="Política de Crecimiento Verde"/>
    <x v="21"/>
    <s v="1.33"/>
    <s v="Reglamentar e implementar el Servicio Forestal Nacional, creado mediante la Ley 37 de 1989, como mecanismo de articulación entre las diferentes instituciones involucradas en la gestión sostenible de los bosques (Economía forestal - Línea de acción 7)."/>
    <x v="2"/>
    <s v="Ministerio de Ambiente y Desarrollo Sostenible"/>
    <x v="9"/>
    <s v="Ambiente y Desarrollo Sostenible"/>
    <x v="5"/>
    <d v="2019-01-01T00:00:00"/>
    <d v="2020-12-31T00:00:00"/>
    <n v="100"/>
    <n v="100"/>
    <n v="0"/>
    <n v="0"/>
    <n v="0"/>
  </r>
  <r>
    <n v="3934"/>
    <s v="Política de Crecimiento Verde"/>
    <x v="21"/>
    <s v="1.27"/>
    <s v="Reglamentar el parágrafo único del artículo 1o de la Ley 101 de 1993, la cual define que la explotación forestal (maderables) se considera una actividad esencialmente agrícola (Economía forestal - Línea de acción 6)."/>
    <x v="1"/>
    <s v="Ministerio de Ambiente y Desarrollo Sostenible"/>
    <x v="9"/>
    <s v="Ambiente y Desarrollo Sostenible"/>
    <x v="5"/>
    <d v="2018-07-10T00:00:00"/>
    <d v="2018-07-27T00:00:00"/>
    <n v="100"/>
    <n v="100"/>
    <n v="0"/>
    <n v="0"/>
    <n v="0"/>
  </r>
  <r>
    <n v="3934"/>
    <s v="Política de Crecimiento Verde"/>
    <x v="21"/>
    <s v="2.28"/>
    <s v="Usar sensores remotos e información satelital para el monitoreo en zonas priorizadas de concentración de distritos mineros (Productividad del agua - Línea de acción 20)."/>
    <x v="2"/>
    <s v="Instituto de Hidrología, Meteorología y Estudios Ambientales"/>
    <x v="58"/>
    <s v="Ambiente y Desarrollo Sostenible"/>
    <x v="5"/>
    <d v="2019-07-01T00:00:00"/>
    <d v="2030-12-31T00:00:00"/>
    <n v="20"/>
    <n v="100"/>
    <n v="10"/>
    <n v="0.5"/>
    <n v="0.1"/>
  </r>
  <r>
    <n v="3934"/>
    <s v="Política de Crecimiento Verde"/>
    <x v="21"/>
    <s v="4.10"/>
    <s v="Vincular criterios de crecimiento verde en las agendas integrales departamentales, en el marco de la implementación de la Política Nacional de Desarrollo Productivo (CTI - Línea de acción 35)."/>
    <x v="1"/>
    <s v="Ministerio de Comercio, Industria y Turismo"/>
    <x v="23"/>
    <s v="Comercio, Industria y Turismo"/>
    <x v="11"/>
    <d v="2019-01-01T00:00:00"/>
    <d v="2020-12-31T00:00:00"/>
    <n v="100"/>
    <n v="100"/>
    <n v="100"/>
    <n v="1"/>
    <n v="1"/>
  </r>
  <r>
    <n v="3934"/>
    <s v="Política de Crecimiento Verde"/>
    <x v="21"/>
    <s v="1.9"/>
    <s v="Generar nuevos registros de códigos de barra de ADN de los especímenes recolectados, en la plataforma internacional BoldSystems, a través de iBOL Colombia (Bioeconomía - Línea de acción 2)."/>
    <x v="2"/>
    <s v="Ministerio de Ciencia Tecnología e Innovación"/>
    <x v="1"/>
    <s v="Ciencia y Tecnología"/>
    <x v="1"/>
    <d v="2019-01-01T00:00:00"/>
    <d v="2030-12-31T00:00:00"/>
    <n v="172647"/>
    <n v="1000000"/>
    <n v="11602"/>
    <n v="6.720070432732686E-2"/>
    <n v="1.1601999999999999E-2"/>
  </r>
  <r>
    <n v="3934"/>
    <s v="Política de Crecimiento Verde"/>
    <x v="21"/>
    <s v="1.8"/>
    <s v="Generar nuevos registros de especímenes en el Global Biodiversity Information Facility (GBIF) a través del SiB Colombia (Bioeconomía - Línea de acción 2)."/>
    <x v="2"/>
    <s v="Ministerio de Ciencia Tecnología e Innovación"/>
    <x v="1"/>
    <s v="Ciencia y Tecnología"/>
    <x v="1"/>
    <d v="2019-01-01T00:00:00"/>
    <d v="2030-12-31T00:00:00"/>
    <n v="5776380"/>
    <n v="10000000"/>
    <n v="0"/>
    <n v="0"/>
    <n v="0"/>
  </r>
  <r>
    <n v="3934"/>
    <s v="Política de Crecimiento Verde"/>
    <x v="21"/>
    <s v="1.42"/>
    <s v="Reformar el Certificado de Incentivo Forestal (CIF) para mejorar criterios de asignación y capacidad de acompañamiento técnico (Economía forestal - Línea de acción 8)."/>
    <x v="2"/>
    <s v="Ministerio de Agricultura y Desarrollo Rural"/>
    <x v="11"/>
    <s v="Agropecuario, Pesquero y Desarrollo Rural"/>
    <x v="7"/>
    <d v="2019-01-01T00:00:00"/>
    <d v="2030-12-01T00:00:00"/>
    <n v="527000"/>
    <n v="1042000"/>
    <n v="0"/>
    <n v="0"/>
    <n v="0"/>
  </r>
  <r>
    <n v="3934"/>
    <s v="Política de Crecimiento Verde"/>
    <x v="21"/>
    <s v="4.7"/>
    <s v="Adelantar actividades de promoción y difusión del sistema de propiedad industrial para empresas, centros de investigación y en general aquellas entidades que desarrollen tecnologías verdes (CTI - Línea de acción 34)."/>
    <x v="2"/>
    <s v="Superintendencia de Industria y Comercio"/>
    <x v="24"/>
    <s v="Comercio, Industria y Turismo"/>
    <x v="11"/>
    <d v="2019-07-01T00:00:00"/>
    <d v="2030-12-31T00:00:00"/>
    <n v="2"/>
    <n v="12"/>
    <n v="2"/>
    <n v="1"/>
    <n v="0.16666666666666666"/>
  </r>
  <r>
    <n v="3934"/>
    <s v="Política de Crecimiento Verde"/>
    <x v="21"/>
    <s v="1.7"/>
    <s v="Realizar expediciones de biodiversidad para su caracterización y valoración (incluyendo posibles investigaciones en bioprospección), en zonas continentales y marinas (Bioeconomía - Línea de acción 2)."/>
    <x v="2"/>
    <s v="Ministerio de Ciencia Tecnología e Innovación"/>
    <x v="1"/>
    <s v="Ciencia y Tecnología"/>
    <x v="1"/>
    <d v="2019-01-01T00:00:00"/>
    <d v="2030-12-31T00:00:00"/>
    <n v="38"/>
    <n v="120"/>
    <n v="21"/>
    <n v="0.55263157894736847"/>
    <n v="0.17499999999999999"/>
  </r>
  <r>
    <n v="3934"/>
    <s v="Política de Crecimiento Verde"/>
    <x v="21"/>
    <s v="2.54"/>
    <s v="Acompañar el proceso de evaluación de alternativas para la integración de material rodante eléctrico en los Sistemas Integrados de Transporte Masivo (SITM) y en los Sistemas Estratégicos de Transporte Público (SETP) (Movilidad eléctrica - Línea de acción 27)."/>
    <x v="1"/>
    <s v="Ministerio de Transporte"/>
    <x v="8"/>
    <s v="Transporte"/>
    <x v="3"/>
    <d v="2019-01-01T00:00:00"/>
    <d v="2030-07-06T00:00:00"/>
    <n v="2"/>
    <n v="14"/>
    <n v="1"/>
    <n v="0.5"/>
    <n v="7.1428571428571425E-2"/>
  </r>
  <r>
    <n v="3934"/>
    <s v="Política de Crecimiento Verde"/>
    <x v="21"/>
    <s v="2.55"/>
    <s v="Concertar en los CONPES de cofinanciación de los Sistemas Integrados de Transporte Masivo (SITM) y en los Sistemas Estratégicos de Transporte Público (SETP) los criterios ambientales para infraestructura y operación (Movilidad eléctrica - Línea de acción 27)."/>
    <x v="2"/>
    <s v="Ministerio de Transporte"/>
    <x v="8"/>
    <s v="Transporte"/>
    <x v="3"/>
    <d v="2019-07-06T00:00:00"/>
    <d v="2030-07-06T00:00:00"/>
    <n v="2"/>
    <n v="14"/>
    <n v="0"/>
    <n v="0"/>
    <n v="0"/>
  </r>
  <r>
    <n v="3934"/>
    <s v="Política de Crecimiento Verde"/>
    <x v="21"/>
    <s v="1.20"/>
    <s v="Apoyar el desarrollo de proyectos de Turismo Científico de Naturaleza a nivel regional, que aprovechen sosteniblemente los activos bioculturales en los territorios (Bioeconomía - Línea de acción 4)."/>
    <x v="2"/>
    <s v="Ministerio de Ciencia Tecnología e Innovación"/>
    <x v="1"/>
    <s v="Ciencia y Tecnología"/>
    <x v="1"/>
    <d v="2019-01-01T00:00:00"/>
    <d v="2030-12-31T00:00:00"/>
    <n v="2"/>
    <n v="15"/>
    <n v="2"/>
    <n v="1"/>
    <n v="0.13333333333333333"/>
  </r>
  <r>
    <n v="3934"/>
    <s v="Política de Crecimiento Verde"/>
    <x v="21"/>
    <s v="2.19"/>
    <s v="Aumentar, a través del Programa de Fortalecimiento de Sistemas Productivos Agropecuarios Sostenibles, los productores que adoptan buenas prácticas agropecuarias (Productividad del suelo - Línea de acción 17)."/>
    <x v="2"/>
    <s v="Ministerio de Agricultura y Desarrollo Rural"/>
    <x v="11"/>
    <s v="Agropecuario, Pesquero y Desarrollo Rural"/>
    <x v="7"/>
    <d v="2019-01-01T00:00:00"/>
    <d v="2028-12-01T00:00:00"/>
    <n v="76000"/>
    <n v="156000"/>
    <n v="57434"/>
    <n v="0.7557105263157895"/>
    <n v="0.36816666666666664"/>
  </r>
  <r>
    <n v="3934"/>
    <s v="Política de Crecimiento Verde"/>
    <x v="21"/>
    <s v="1.15"/>
    <s v="Apoyar el desarrollo empresarial de pequeñas y medianas empresas en bioeconomía en el marco del portafolio de cofinanciación público-privado/riesgo compartido con organismos internacionales (Bioeconomía - Línea de acción 3)."/>
    <x v="2"/>
    <s v="Ministerio de Comercio, Industria y Turismo"/>
    <x v="23"/>
    <s v="Comercio, Industria y Turismo"/>
    <x v="11"/>
    <d v="2019-01-01T00:00:00"/>
    <d v="2030-12-31T00:00:00"/>
    <n v="6"/>
    <n v="16"/>
    <n v="0"/>
    <n v="0"/>
    <n v="0"/>
  </r>
  <r>
    <n v="3934"/>
    <s v="Política de Crecimiento Verde"/>
    <x v="21"/>
    <s v="2.65"/>
    <s v="Incorporar criterios de sostenibilidad en los nuevos acuerdos marco para productos que se ofrecen en la tienda virtual (Economía circular - Línea de acción 30)."/>
    <x v="2"/>
    <s v="Colombia Compra Eficiente"/>
    <x v="21"/>
    <s v="Planeación"/>
    <x v="9"/>
    <d v="2018-07-10T00:00:00"/>
    <d v="2022-12-31T00:00:00"/>
    <n v="13"/>
    <n v="18"/>
    <n v="0"/>
    <n v="0"/>
    <n v="0"/>
  </r>
  <r>
    <n v="3934"/>
    <s v="Política de Crecimiento Verde"/>
    <x v="21"/>
    <s v="2.64"/>
    <s v="Realizar capacitaciones a proveedores y entidades sobre la apropiación de criterios de sostenibilidad para compras estatales y la aplicación de la Guía de Compras Públicas (Economía circular - Línea de acción 30)."/>
    <x v="1"/>
    <s v="Colombia Compra Eficiente"/>
    <x v="21"/>
    <s v="Planeación"/>
    <x v="9"/>
    <d v="2018-07-10T00:00:00"/>
    <d v="2022-12-31T00:00:00"/>
    <n v="10"/>
    <n v="18"/>
    <n v="0"/>
    <n v="0"/>
    <n v="0"/>
  </r>
  <r>
    <n v="3934"/>
    <s v="Política de Crecimiento Verde"/>
    <x v="21"/>
    <s v="1.56"/>
    <s v="Generar, por medio de la implementación de las ventanillas regionales de negocios verdes, la verificación de nuevos negocios verdes y sostenibles (NVS - Línea de acción 13)."/>
    <x v="2"/>
    <s v="Ministerio de Ambiente y Desarrollo Sostenible"/>
    <x v="9"/>
    <s v="Ambiente y Desarrollo Sostenible"/>
    <x v="5"/>
    <d v="2018-07-10T00:00:00"/>
    <d v="2022-12-31T00:00:00"/>
    <n v="1104"/>
    <n v="1865"/>
    <n v="1012"/>
    <n v="0.91666666666666663"/>
    <n v="0.54262734584450401"/>
  </r>
  <r>
    <n v="3934"/>
    <s v="Política de Crecimiento Verde"/>
    <x v="21"/>
    <s v="1.10"/>
    <s v="Sistematizar la información de especímenes biológicos y todos sus derivados depositados en las colecciones biológicas, implementando buenas prácticas de almacenamiento y manejo de los mismos (Bioeconomía - Línea de acción 2)."/>
    <x v="2"/>
    <s v="Ministerio de Ciencia Tecnología e Innovación"/>
    <x v="1"/>
    <s v="Ciencia y Tecnología"/>
    <x v="1"/>
    <d v="2019-01-01T00:00:00"/>
    <d v="2030-12-31T00:00:00"/>
    <n v="9854489"/>
    <n v="19854489"/>
    <n v="7323693"/>
    <n v="0.74318343650289731"/>
    <n v="0.36886837027132757"/>
  </r>
  <r>
    <n v="3934"/>
    <s v="Política de Crecimiento Verde"/>
    <x v="21"/>
    <s v="4.4"/>
    <s v="Actualizar la guía sectorial de proyectos de CTI, y los catálogos MGA que hacen parte del Fondo de Ciencia Tecnología e Innovación (FCTI) para mejorar su pertinencia con las necesidades en el desarrollo de actividades de CTI (CTI - Línea de acción 34)."/>
    <x v="1"/>
    <s v="Ministerio de Ciencia Tecnología e Innovación"/>
    <x v="1"/>
    <s v="Ciencia y Tecnología"/>
    <x v="1"/>
    <d v="2021-02-02T00:00:00"/>
    <d v="2021-07-02T00:00:00"/>
    <n v="0"/>
    <n v="2"/>
    <n v="0"/>
    <n v="0"/>
    <n v="0"/>
  </r>
  <r>
    <n v="3934"/>
    <s v="Política de Crecimiento Verde"/>
    <x v="21"/>
    <s v="1.11"/>
    <s v="Promover la apropiación social del conocimiento de la biodiversidad a través de convocatorias, divulgación científica, centros de ciencia y jardines botánicos abiertos al público (Bioeconomía - Línea de acción 2)."/>
    <x v="1"/>
    <s v="Ministerio de Ciencia Tecnología e Innovación"/>
    <x v="1"/>
    <s v="Ciencia y Tecnología"/>
    <x v="1"/>
    <d v="2019-01-01T00:00:00"/>
    <d v="2030-12-31T00:00:00"/>
    <n v="4"/>
    <n v="25"/>
    <n v="1"/>
    <n v="0.25"/>
    <n v="0.04"/>
  </r>
  <r>
    <n v="3934"/>
    <s v="Política de Crecimiento Verde"/>
    <x v="21"/>
    <s v="1.37"/>
    <s v="Desarrollar, en el marco del Pacto Intersectorial por la Madera Legal en Colombia, un programa nacional de promoción del consumo de la madera legal y sus manufacturas (Economía forestal - Línea de acción 7)."/>
    <x v="1"/>
    <s v="Ministerio de Agricultura y Desarrollo Rural"/>
    <x v="11"/>
    <s v="Agropecuario, Pesquero y Desarrollo Rural"/>
    <x v="7"/>
    <d v="2019-01-01T00:00:00"/>
    <d v="2022-12-01T00:00:00"/>
    <n v="2"/>
    <n v="4"/>
    <n v="0"/>
    <n v="0"/>
    <n v="0"/>
  </r>
  <r>
    <n v="3934"/>
    <s v="Política de Crecimiento Verde"/>
    <x v="21"/>
    <s v="1.14"/>
    <s v="Identificar, a través del Programa Bancoldex Capital los fondos de capital privado (venture capital) afines a bioeconomía. Los fondos que cumplan con la política del programa podrán ser objeto de estudio para potencial inversión (Bioeconomía - Línea de acción 3)."/>
    <x v="1"/>
    <s v="Banco de Comercio Exterior S.A"/>
    <x v="27"/>
    <s v="Comercio, Industria y Turismo"/>
    <x v="11"/>
    <d v="2018-07-10T00:00:00"/>
    <d v="2022-12-31T00:00:00"/>
    <n v="3"/>
    <n v="4"/>
    <n v="2"/>
    <n v="0.66666666666666663"/>
    <n v="0.5"/>
  </r>
  <r>
    <n v="3934"/>
    <s v="Política de Crecimiento Verde"/>
    <x v="21"/>
    <s v="1.22"/>
    <s v="Implementar proyectos estratégicos en sectores como bioenergía, biocosméticos, ingredientes naturales, salud y bioproductos agrícolas (Bioeconomía - Línea de acción 4)."/>
    <x v="2"/>
    <s v="Ministerio de Ciencia Tecnología e Innovación"/>
    <x v="1"/>
    <s v="Ciencia y Tecnología"/>
    <x v="1"/>
    <d v="2022-01-01T00:00:00"/>
    <d v="2030-12-31T00:00:00"/>
    <n v="0"/>
    <n v="4"/>
    <n v="0"/>
    <n v="0"/>
    <n v="0"/>
  </r>
  <r>
    <n v="3934"/>
    <s v="Política de Crecimiento Verde"/>
    <x v="21"/>
    <s v="2.58"/>
    <s v="Implementar proyectos piloto de economía circular (ecodiseño, ecoinnovación) y/o simbiosis industrial en los sectores priorizados (Economía circular - Línea de acción 28)."/>
    <x v="2"/>
    <s v="Ministerio de Comercio, Industria y Turismo"/>
    <x v="23"/>
    <s v="Comercio, Industria y Turismo"/>
    <x v="11"/>
    <d v="2022-01-01T00:00:00"/>
    <d v="2025-12-31T00:00:00"/>
    <n v="0"/>
    <n v="4"/>
    <n v="0"/>
    <n v="0"/>
    <n v="0"/>
  </r>
  <r>
    <n v="3934"/>
    <s v="Política de Crecimiento Verde"/>
    <x v="21"/>
    <s v="1.39"/>
    <s v="- Impulsar los procesos de ordenación y manejo forestal para la formulación de los planes de ordenación forestal y de manejo forestal (Economía forestal - Línea de acción 7)."/>
    <x v="2"/>
    <s v="Ministerio de Ambiente y Desarrollo Sostenible"/>
    <x v="9"/>
    <s v="Ambiente y Desarrollo Sostenible"/>
    <x v="5"/>
    <d v="2018-07-10T00:00:00"/>
    <d v="2021-12-10T00:00:00"/>
    <n v="30"/>
    <n v="44"/>
    <n v="10"/>
    <n v="0.33333333333333331"/>
    <n v="0.22727272727272727"/>
  </r>
  <r>
    <n v="3934"/>
    <s v="Política de Crecimiento Verde"/>
    <x v="21"/>
    <s v="1.12"/>
    <s v="Promover proyectos y alianzas de I+D+i que generen nuevos conocimientos y desarrollos tecnológicos y biotecnológicos, para la generación de productos derivados de la biodiversidad, con foco énfasis en los biobasados (Bioeconomía - Línea de acción 2)."/>
    <x v="1"/>
    <s v="Ministerio de Ciencia Tecnología e Innovación"/>
    <x v="1"/>
    <s v="Ciencia y Tecnología"/>
    <x v="1"/>
    <d v="2019-01-01T00:00:00"/>
    <d v="2030-12-31T00:00:00"/>
    <n v="154"/>
    <n v="500"/>
    <n v="91"/>
    <n v="0.59090909090909094"/>
    <n v="0.182"/>
  </r>
  <r>
    <n v="3934"/>
    <s v="Política de Crecimiento Verde"/>
    <x v="21"/>
    <s v="4.9"/>
    <s v="Desarrollar criterios relacionados con el impacto sobre el crecimiento verde para ser incorporados en los procesos de evaluación de propuestas de CTI que serán financiadas por Colciencias (CTI - Línea de acción 34)."/>
    <x v="1"/>
    <s v="Ministerio de Ciencia Tecnología e Innovación"/>
    <x v="1"/>
    <s v="Ciencia y Tecnología"/>
    <x v="1"/>
    <d v="2019-04-02T00:00:00"/>
    <d v="2022-12-31T00:00:00"/>
    <n v="3"/>
    <n v="6"/>
    <n v="2"/>
    <n v="0.66666666666666663"/>
    <n v="0.33333333333333331"/>
  </r>
  <r>
    <n v="3934"/>
    <s v="Política de Crecimiento Verde"/>
    <x v="21"/>
    <s v="4.1"/>
    <s v="Incorporar temáticas relacionadas con el crecimiento verde en las Agendas Nacionales de Investigación, Desarrollo Tecnológico e Innovación cuya elaboración sea liderada por Colciencias (CTI - Línea de acción 34)."/>
    <x v="2"/>
    <s v="Ministerio de Ciencia Tecnología e Innovación"/>
    <x v="1"/>
    <s v="Ciencia y Tecnología"/>
    <x v="1"/>
    <d v="2019-04-02T00:00:00"/>
    <d v="2020-12-31T00:00:00"/>
    <n v="6"/>
    <n v="6"/>
    <n v="0"/>
    <n v="0"/>
    <n v="0"/>
  </r>
  <r>
    <n v="3934"/>
    <s v="Política de Crecimiento Verde"/>
    <x v="21"/>
    <s v="1.17"/>
    <s v="Incorporar el desarrollo de la bioeconomía dentro de los programas e instrumentos de desarrollo empresarial (Bioeconomía - Línea de acción 3)."/>
    <x v="2"/>
    <s v="Ministerio de Comercio, Industria y Turismo"/>
    <x v="23"/>
    <s v="Comercio, Industria y Turismo"/>
    <x v="11"/>
    <d v="2020-01-01T00:00:00"/>
    <d v="2023-12-31T00:00:00"/>
    <n v="1"/>
    <n v="7"/>
    <n v="0"/>
    <n v="0"/>
    <n v="0"/>
  </r>
  <r>
    <n v="3934"/>
    <s v="Política de Crecimiento Verde"/>
    <x v="21"/>
    <s v="2.4"/>
    <s v="Actualizar las guías ambientales agropecuarias de manera articulada con los gremios, plataformas y consejos de cadenas a fin de incorporar criterios de crecimiento verde en su planificación y gestión (Productividad del suelo - Línea de acción 14)."/>
    <x v="2"/>
    <s v="Ministerio de Ambiente y Desarrollo Sostenible"/>
    <x v="9"/>
    <s v="Ambiente y Desarrollo Sostenible"/>
    <x v="5"/>
    <d v="2018-07-10T00:00:00"/>
    <d v="2030-07-31T00:00:00"/>
    <n v="2"/>
    <n v="8"/>
    <n v="1"/>
    <n v="0.5"/>
    <n v="0.125"/>
  </r>
  <r>
    <n v="3934"/>
    <s v="Política de Crecimiento Verde"/>
    <x v="21"/>
    <s v="4.2"/>
    <s v="Incorporar, a través del desarrollo de alianzas internacionales, los temas de I+D+i para el crecimiento verde dentro de los programas estratégicos institucionales de internacionalización (CTI - Línea de acción 34)."/>
    <x v="0"/>
    <s v="Ministerio de Ciencia Tecnología e Innovación"/>
    <x v="1"/>
    <s v="Ciencia y Tecnología"/>
    <x v="1"/>
    <d v="2019-04-02T00:00:00"/>
    <d v="2026-12-31T00:00:00"/>
    <n v="2"/>
    <n v="8"/>
    <n v="0"/>
    <n v="0"/>
    <n v="0"/>
  </r>
  <r>
    <n v="3934"/>
    <s v="Política de Crecimiento Verde"/>
    <x v="21"/>
    <s v="1.43"/>
    <s v="Desarrollar un programa de fortalecimiento de capacidades de los extensionistas agropecuarios, que deberá realizarse en el marco del SNIA y se aplicará, entre otros, a los potenciales clústeres del sector forestal (Economía forestal - Línea de acción 8)."/>
    <x v="0"/>
    <s v="Agencia de Desarrollo Rural"/>
    <x v="35"/>
    <s v="Agropecuario, Pesquero y Desarrollo Rural"/>
    <x v="7"/>
    <d v="2019-01-01T00:00:00"/>
    <d v="2030-12-01T00:00:00"/>
    <n v="2060"/>
    <n v="8460"/>
    <n v="726"/>
    <n v="0.35242718446601939"/>
    <n v="8.5815602836879432E-2"/>
  </r>
  <r>
    <n v="3943"/>
    <s v="Política para el mejoramiento de la calidad del aire"/>
    <x v="22"/>
    <s v="1.7"/>
    <s v="Actualizar los métodos de medición de emisiones contaminantes en vehículos nuevos y en uso con el fin de mejorar el seguimiento y control realizado a las emisiones provenientes del parque automotor."/>
    <x v="2"/>
    <s v="Ministerio de Ambiente y Desarrollo Sostenible"/>
    <x v="9"/>
    <s v="Ambiente y Desarrollo Sostenible"/>
    <x v="5"/>
    <d v="2019-01-01T00:00:00"/>
    <d v="2021-12-31T00:00:00"/>
    <n v="75"/>
    <n v="100"/>
    <n v="32"/>
    <n v="0.42666666666666669"/>
    <n v="0.32"/>
  </r>
  <r>
    <n v="3943"/>
    <s v="Política para el mejoramiento de la calidad del aire"/>
    <x v="22"/>
    <s v="1.6"/>
    <s v="Implementar un programa de aseguramiento de la calidad de los combustibles a lo largo de la cadena de distribución."/>
    <x v="1"/>
    <s v="Ministerio de Minas y Energía"/>
    <x v="45"/>
    <s v="Minas y Energía"/>
    <x v="15"/>
    <d v="2019-01-01T00:00:00"/>
    <d v="2022-12-31T00:00:00"/>
    <n v="60"/>
    <n v="100"/>
    <n v="0"/>
    <n v="0"/>
    <n v="0"/>
  </r>
  <r>
    <n v="3943"/>
    <s v="Política para el mejoramiento de la calidad del aire"/>
    <x v="22"/>
    <s v="3.3"/>
    <s v="Actualizar y modernizar el sistema de información de calidad del aire - Sisaire."/>
    <x v="1"/>
    <s v="Instituto de Hidrología, Meteorología y Estudios Ambientales"/>
    <x v="58"/>
    <s v="Ambiente y Desarrollo Sostenible"/>
    <x v="5"/>
    <d v="2019-01-01T00:00:00"/>
    <d v="2022-12-31T00:00:00"/>
    <n v="50"/>
    <n v="100"/>
    <n v="95"/>
    <n v="1"/>
    <n v="0.95"/>
  </r>
  <r>
    <n v="3943"/>
    <s v="Política para el mejoramiento de la calidad del aire"/>
    <x v="22"/>
    <s v="1.11"/>
    <s v="Definir e implementar alternativas para la reducción y el control de las emisiones de los vehículos en circulación."/>
    <x v="2"/>
    <s v="Ministerio de Ambiente y Desarrollo Sostenible"/>
    <x v="9"/>
    <s v="Ambiente y Desarrollo Sostenible"/>
    <x v="5"/>
    <d v="2019-01-01T00:00:00"/>
    <d v="2024-12-31T00:00:00"/>
    <n v="80"/>
    <n v="100"/>
    <n v="50"/>
    <n v="0.625"/>
    <n v="0.5"/>
  </r>
  <r>
    <n v="3943"/>
    <s v="Política para el mejoramiento de la calidad del aire"/>
    <x v="22"/>
    <s v="3.10"/>
    <s v="Definir e implementar estrategias para la gobernanza de la calidad del aire."/>
    <x v="0"/>
    <s v="Ministerio de Ambiente y Desarrollo Sostenible"/>
    <x v="9"/>
    <s v="Ambiente y Desarrollo Sostenible"/>
    <x v="5"/>
    <d v="2019-01-01T00:00:00"/>
    <d v="2022-12-31T00:00:00"/>
    <n v="70"/>
    <n v="100"/>
    <n v="30"/>
    <n v="0.42857142857142855"/>
    <n v="0.3"/>
  </r>
  <r>
    <n v="3943"/>
    <s v="Política para el mejoramiento de la calidad del aire"/>
    <x v="22"/>
    <s v="3.1"/>
    <s v="Definir e implementar una estrategia nacional para mejorar la generación de inventarios de emisiones de emisiones y modelos de la calidad del aire, a la operación de sistemas de vigilancia de la calidad del aire, al seguimiento y control a las fuentes fijas y móviles de emisión."/>
    <x v="1"/>
    <s v="Ministerio de Ambiente y Desarrollo Sostenible"/>
    <x v="9"/>
    <s v="Ambiente y Desarrollo Sostenible"/>
    <x v="5"/>
    <d v="2020-01-01T00:00:00"/>
    <d v="2021-12-31T00:00:00"/>
    <n v="50"/>
    <n v="100"/>
    <n v="0"/>
    <n v="0"/>
    <n v="0"/>
  </r>
  <r>
    <n v="3943"/>
    <s v="Política para el mejoramiento de la calidad del aire"/>
    <x v="22"/>
    <s v="2.5"/>
    <s v="Determinar y reducir las emisiones por la evaporación de los combustibles líquidos en las estaciones de servicio y plantas mayoristas del país."/>
    <x v="1"/>
    <s v="Ministerio de Minas y Energía"/>
    <x v="45"/>
    <s v="Minas y Energía"/>
    <x v="15"/>
    <d v="2019-01-01T00:00:00"/>
    <d v="2020-12-31T00:00:00"/>
    <n v="100"/>
    <n v="100"/>
    <n v="0"/>
    <n v="0"/>
    <n v="0"/>
  </r>
  <r>
    <n v="3943"/>
    <s v="Política para el mejoramiento de la calidad del aire"/>
    <x v="22"/>
    <s v="3.7"/>
    <s v="Elaborar lineamientos para la articulación de acciones para la reducción de contaminantes criterio, de climáticos de vida corta y de gases de efecto invernadero."/>
    <x v="1"/>
    <s v="Ministerio de Ambiente y Desarrollo Sostenible"/>
    <x v="9"/>
    <s v="Ambiente y Desarrollo Sostenible"/>
    <x v="5"/>
    <d v="2020-01-01T00:00:00"/>
    <d v="2020-12-31T00:00:00"/>
    <n v="100"/>
    <n v="100"/>
    <n v="0"/>
    <n v="0"/>
    <n v="0"/>
  </r>
  <r>
    <n v="3943"/>
    <s v="Política para el mejoramiento de la calidad del aire"/>
    <x v="22"/>
    <s v="1.3"/>
    <s v="Elaborar una propuesta de modificación a ley que establece el impuesto sobre los vehículos."/>
    <x v="2"/>
    <s v="Ministerio de Transporte"/>
    <x v="8"/>
    <s v="Transporte"/>
    <x v="3"/>
    <d v="2019-01-01T00:00:00"/>
    <d v="2019-12-31T00:00:00"/>
    <n v="100"/>
    <n v="100"/>
    <n v="0"/>
    <n v="0"/>
    <n v="0"/>
  </r>
  <r>
    <n v="3943"/>
    <s v="Política para el mejoramiento de la calidad del aire"/>
    <x v="22"/>
    <s v="1.10"/>
    <s v="Elaborar una propuesta de modificación al Código Nacional de Transito en lo relacionado con el seguimiento y control a las fuentes móviles."/>
    <x v="2"/>
    <s v="Ministerio de Transporte"/>
    <x v="8"/>
    <s v="Transporte"/>
    <x v="3"/>
    <d v="2019-01-01T00:00:00"/>
    <d v="2020-12-31T00:00:00"/>
    <n v="100"/>
    <n v="100"/>
    <n v="0"/>
    <n v="0"/>
    <n v="0"/>
  </r>
  <r>
    <n v="3943"/>
    <s v="Política para el mejoramiento de la calidad del aire"/>
    <x v="22"/>
    <s v="1.8"/>
    <s v="Implementar medidas para reducir y eliminar de la evasión de la revisión técnico-mecánica y de emisiones contaminantes."/>
    <x v="2"/>
    <s v="Ministerio de Transporte"/>
    <x v="8"/>
    <s v="Transporte"/>
    <x v="3"/>
    <d v="2019-01-01T00:00:00"/>
    <d v="2024-12-31T00:00:00"/>
    <n v="75"/>
    <n v="100"/>
    <n v="25"/>
    <n v="0.33333333333333331"/>
    <n v="0.25"/>
  </r>
  <r>
    <n v="3943"/>
    <s v="Política para el mejoramiento de la calidad del aire"/>
    <x v="22"/>
    <s v="3.4"/>
    <s v="Promover el desarrollo de investigaciones que generen insumos a las entidades para el mejoramiento de la calidad del aire y al sector regulado para reducir y controlar las emisiones que generan."/>
    <x v="1"/>
    <s v="Ministerio de Ciencia Tecnología e Innovación"/>
    <x v="1"/>
    <s v="Ciencia y Tecnología"/>
    <x v="1"/>
    <d v="2019-01-01T00:00:00"/>
    <d v="2022-12-31T00:00:00"/>
    <n v="50"/>
    <n v="100"/>
    <n v="90"/>
    <n v="1"/>
    <n v="0.9"/>
  </r>
  <r>
    <n v="3943"/>
    <s v="Política para el mejoramiento de la calidad del aire"/>
    <x v="22"/>
    <s v="1.2"/>
    <s v="Revisar y ajustar el tiempo de uso del parque automotor del país en función de las emisiones contaminantes generadas."/>
    <x v="0"/>
    <s v="Ministerio de Transporte"/>
    <x v="8"/>
    <s v="Transporte"/>
    <x v="3"/>
    <d v="2020-01-01T00:00:00"/>
    <d v="2022-12-31T00:00:00"/>
    <n v="30"/>
    <n v="100"/>
    <n v="0"/>
    <n v="0"/>
    <n v="0"/>
  </r>
  <r>
    <n v="3943"/>
    <s v="Política para el mejoramiento de la calidad del aire"/>
    <x v="22"/>
    <s v="1.5"/>
    <s v="Actualizar la reglamentación para reducir el contenido de azufre en los combustibles que se distribuyen en el parque automotor."/>
    <x v="2"/>
    <s v="Ministerio de Minas y Energía"/>
    <x v="45"/>
    <s v="Minas y Energía"/>
    <x v="15"/>
    <d v="2019-01-01T00:00:00"/>
    <d v="2019-12-31T00:00:00"/>
    <n v="100"/>
    <n v="100"/>
    <n v="70"/>
    <n v="0.7"/>
    <n v="0.7"/>
  </r>
  <r>
    <n v="3943"/>
    <s v="Política para el mejoramiento de la calidad del aire"/>
    <x v="22"/>
    <s v="3.9"/>
    <s v="Adoptar tasas retributivas por emisiones contaminantes al aire."/>
    <x v="2"/>
    <s v="Ministerio de Ambiente y Desarrollo Sostenible"/>
    <x v="9"/>
    <s v="Ambiente y Desarrollo Sostenible"/>
    <x v="5"/>
    <d v="2019-01-01T00:00:00"/>
    <d v="2020-12-31T00:00:00"/>
    <n v="100"/>
    <n v="100"/>
    <n v="35"/>
    <n v="0.35"/>
    <n v="0.35"/>
  </r>
  <r>
    <n v="3943"/>
    <s v="Política para el mejoramiento de la calidad del aire"/>
    <x v="22"/>
    <s v="1.4"/>
    <s v="Adoptar una estrategia nacional para aumentar la incorporación de tecnologías de cero y bajas emisiones."/>
    <x v="1"/>
    <s v="Ministerio de Ambiente y Desarrollo Sostenible"/>
    <x v="9"/>
    <s v="Ambiente y Desarrollo Sostenible"/>
    <x v="5"/>
    <d v="2019-01-10T00:00:00"/>
    <d v="2028-12-31T00:00:00"/>
    <n v="60"/>
    <n v="100"/>
    <n v="23"/>
    <n v="0.38333333333333336"/>
    <n v="0.23"/>
  </r>
  <r>
    <n v="3943"/>
    <s v="Política para el mejoramiento de la calidad del aire"/>
    <x v="22"/>
    <s v="3.6"/>
    <s v="Diseñar e implementar un programa para de capacitación dirigido a las autoridades ambientales regionales y urbanas del país para mejorar la formulación e implementación de planes de prevención, reducción y control de la contaminación del aire."/>
    <x v="1"/>
    <s v="Ministerio de Ambiente y Desarrollo Sostenible"/>
    <x v="9"/>
    <s v="Ambiente y Desarrollo Sostenible"/>
    <x v="5"/>
    <d v="2019-01-01T00:00:00"/>
    <d v="2028-12-31T00:00:00"/>
    <n v="60"/>
    <n v="100"/>
    <n v="50"/>
    <n v="0.83333333333333337"/>
    <n v="0.5"/>
  </r>
  <r>
    <n v="3943"/>
    <s v="Política para el mejoramiento de la calidad del aire"/>
    <x v="22"/>
    <s v="3.5"/>
    <s v="Elaborar la metodología de cálculo para estimar la fracción atribuible, carga de la enfermedad, riesgo relativo y la estimación de la población expuesta a la contaminación del aire, a partir de la metodología de la Organización Mundial de la Salud."/>
    <x v="2"/>
    <s v="Ministerio de Salud y Protección Social"/>
    <x v="0"/>
    <s v="Salud y Protección Social"/>
    <x v="0"/>
    <d v="2023-01-01T00:00:00"/>
    <d v="2026-12-31T00:00:00"/>
    <n v="0"/>
    <n v="100"/>
    <n v="0"/>
    <n v="0"/>
    <n v="0"/>
  </r>
  <r>
    <n v="3943"/>
    <s v="Política para el mejoramiento de la calidad del aire"/>
    <x v="22"/>
    <s v="3.8"/>
    <s v="Elaborar lineamientos nacionales para la gestión del riesgo ante la ocurrencia de episodios críticos de contaminación del aire."/>
    <x v="0"/>
    <s v="Ministerio de Ambiente y Desarrollo Sostenible"/>
    <x v="9"/>
    <s v="Ambiente y Desarrollo Sostenible"/>
    <x v="5"/>
    <d v="2019-01-01T00:00:00"/>
    <d v="2020-12-31T00:00:00"/>
    <n v="100"/>
    <n v="100"/>
    <n v="55"/>
    <n v="0.55000000000000004"/>
    <n v="0.55000000000000004"/>
  </r>
  <r>
    <n v="3943"/>
    <s v="Política para el mejoramiento de la calidad del aire"/>
    <x v="22"/>
    <s v="2.3"/>
    <s v="Elaborar un plan de trabajo para promover e incentivar el desarrollo de iniciativas en los sectores que se caractericen por el desempeño ambiental tanto en los productos como en los procesos."/>
    <x v="1"/>
    <s v="Ministerio de Ambiente y Desarrollo Sostenible"/>
    <x v="9"/>
    <s v="Ambiente y Desarrollo Sostenible"/>
    <x v="5"/>
    <d v="2019-01-01T00:00:00"/>
    <d v="2019-12-31T00:00:00"/>
    <n v="100"/>
    <n v="100"/>
    <n v="100"/>
    <n v="1"/>
    <n v="1"/>
  </r>
  <r>
    <n v="3943"/>
    <s v="Política para el mejoramiento de la calidad del aire"/>
    <x v="22"/>
    <s v="3.2"/>
    <s v="Generar inventario nacional bienal de emisiones de contaminantes criterio."/>
    <x v="2"/>
    <s v="Instituto de Hidrología, Meteorología y Estudios Ambientales"/>
    <x v="58"/>
    <s v="Ambiente y Desarrollo Sostenible"/>
    <x v="5"/>
    <d v="2019-01-01T00:00:00"/>
    <d v="2028-12-31T00:00:00"/>
    <n v="55"/>
    <n v="100"/>
    <n v="0"/>
    <n v="0"/>
    <n v="0"/>
  </r>
  <r>
    <n v="3943"/>
    <s v="Política para el mejoramiento de la calidad del aire"/>
    <x v="22"/>
    <s v="2.2"/>
    <s v="Implementar un programa de buenas prácticas en la industria de producción de coque en el país."/>
    <x v="2"/>
    <s v="Ministerio de Minas y Energía"/>
    <x v="45"/>
    <s v="Minas y Energía"/>
    <x v="15"/>
    <d v="2020-01-01T00:00:00"/>
    <d v="2025-12-31T00:00:00"/>
    <n v="25"/>
    <n v="100"/>
    <n v="0"/>
    <n v="0"/>
    <n v="0"/>
  </r>
  <r>
    <n v="3943"/>
    <s v="Política para el mejoramiento de la calidad del aire"/>
    <x v="22"/>
    <s v="1.1"/>
    <s v="Implementar una estrategia nacional para la renovación y modernización del parque automotor priorizando las categorías altamente contaminantes."/>
    <x v="2"/>
    <s v="Ministerio de Transporte"/>
    <x v="8"/>
    <s v="Transporte"/>
    <x v="3"/>
    <d v="2019-01-01T00:00:00"/>
    <d v="2028-12-10T00:00:00"/>
    <n v="50"/>
    <n v="100"/>
    <n v="45"/>
    <n v="0.9"/>
    <n v="0.45"/>
  </r>
  <r>
    <n v="3943"/>
    <s v="Política para el mejoramiento de la calidad del aire"/>
    <x v="22"/>
    <s v="1.9"/>
    <s v="Implementar una etiqueta ambiental para los vehículos en función de las emisiones contaminantes con el fin de orientar medidas de movilidad que desincentiven al uso de vehículos contaminantes."/>
    <x v="2"/>
    <s v="Ministerio de Ambiente y Desarrollo Sostenible"/>
    <x v="9"/>
    <s v="Ambiente y Desarrollo Sostenible"/>
    <x v="5"/>
    <d v="2019-01-01T00:00:00"/>
    <d v="2028-12-31T00:00:00"/>
    <n v="80"/>
    <n v="100"/>
    <n v="25"/>
    <n v="0.3125"/>
    <n v="0.25"/>
  </r>
  <r>
    <n v="3943"/>
    <s v="Política para el mejoramiento de la calidad del aire"/>
    <x v="22"/>
    <s v="2.6"/>
    <s v="Revisar y ajustar el procedimiento de acceso a los incentivos tributarios para que la industria implemente sistemas de control y reducción de emisiones contaminantes al aire."/>
    <x v="2"/>
    <s v="Ministerio de Ambiente y Desarrollo Sostenible"/>
    <x v="9"/>
    <s v="Ambiente y Desarrollo Sostenible"/>
    <x v="5"/>
    <d v="2019-01-01T00:00:00"/>
    <d v="2021-12-31T00:00:00"/>
    <n v="75"/>
    <n v="100"/>
    <n v="40"/>
    <n v="0.53333333333333333"/>
    <n v="0.4"/>
  </r>
  <r>
    <n v="3943"/>
    <s v="Política para el mejoramiento de la calidad del aire"/>
    <x v="22"/>
    <s v="2.1"/>
    <s v="Diseñar e implementar portafolios con las mejores técnicas disponibles y prácticas ambientales orientados a promover procesos productivos sostenibles en la industria."/>
    <x v="2"/>
    <s v="Ministerio de Ambiente y Desarrollo Sostenible"/>
    <x v="9"/>
    <s v="Ambiente y Desarrollo Sostenible"/>
    <x v="5"/>
    <d v="2019-01-01T00:00:00"/>
    <d v="2028-12-31T00:00:00"/>
    <n v="70"/>
    <n v="100"/>
    <n v="45"/>
    <n v="0.6428571428571429"/>
    <n v="0.45"/>
  </r>
  <r>
    <n v="3943"/>
    <s v="Política para el mejoramiento de la calidad del aire"/>
    <x v="22"/>
    <s v="2.7"/>
    <s v="Diseñar e implementar una estrategia para facilitar el acceso de las industrias, que incorporen mejores técnicas disponibles y prácticas ambientales en sus procesos productivos, a recursos financieros de crédito."/>
    <x v="2"/>
    <s v="Ministerio de Ambiente y Desarrollo Sostenible"/>
    <x v="9"/>
    <s v="Ambiente y Desarrollo Sostenible"/>
    <x v="5"/>
    <d v="2020-01-01T00:00:00"/>
    <d v="2021-12-31T00:00:00"/>
    <n v="40"/>
    <n v="100"/>
    <n v="0"/>
    <n v="0"/>
    <n v="0"/>
  </r>
  <r>
    <n v="3943"/>
    <s v="Política para el mejoramiento de la calidad del aire"/>
    <x v="22"/>
    <s v="2.4"/>
    <s v="Elaborar lineamientos nacionales que faciliten la incorporación de las áreas de alta contaminación del aire en la reglamentación de usos industriales en los planes de ordenamiento territorial."/>
    <x v="0"/>
    <s v="Ministerio de Ambiente y Desarrollo Sostenible"/>
    <x v="9"/>
    <s v="Ambiente y Desarrollo Sostenible"/>
    <x v="5"/>
    <d v="2019-01-01T00:00:00"/>
    <d v="2021-12-31T00:00:00"/>
    <n v="75"/>
    <n v="100"/>
    <n v="30"/>
    <n v="0.4"/>
    <n v="0.3"/>
  </r>
  <r>
    <n v="3944"/>
    <s v="Estrategia para el Desarrollo Integral del Departamento de La Guajira y sus pueblos indígenas"/>
    <x v="23"/>
    <s v="3.32"/>
    <s v="Actualizar el banco de buenas prácticas en participación para que las administraciones territoriales de La Guajira puedan replicar las experiencias que más se ajusten a sus necesidades."/>
    <x v="0"/>
    <s v="Departamento Administrativo de la Función Pública"/>
    <x v="76"/>
    <s v="Función Pública"/>
    <x v="20"/>
    <d v="2019-01-01T00:00:00"/>
    <d v="2022-12-31T00:00:00"/>
    <n v="100"/>
    <n v="100"/>
    <n v="0"/>
    <n v="0"/>
    <n v="0"/>
  </r>
  <r>
    <n v="3944"/>
    <s v="Estrategia para el Desarrollo Integral del Departamento de La Guajira y sus pueblos indígenas"/>
    <x v="23"/>
    <s v="3.20"/>
    <s v="Brindar asistencia técnica a los entes territoriales de La Guajira en los procesos de consulta previa de los proyectos, obras o actividades con las comunidades negras del deparrtamento."/>
    <x v="2"/>
    <s v="Ministerio del Interior"/>
    <x v="7"/>
    <s v="Interior"/>
    <x v="4"/>
    <d v="2019-01-01T00:00:00"/>
    <d v="2022-12-31T00:00:00"/>
    <n v="100"/>
    <n v="100"/>
    <n v="0"/>
    <n v="0"/>
    <n v="0"/>
  </r>
  <r>
    <n v="3944"/>
    <s v="Estrategia para el Desarrollo Integral del Departamento de La Guajira y sus pueblos indígenas"/>
    <x v="23"/>
    <s v="3.31"/>
    <s v="Desarrollar metodologías para que las autoridades de La Guajira promuevan procesos participativos de control social a la gestión pública y rendición de cuentas y asesorar su implementación."/>
    <x v="1"/>
    <s v="Departamento Administrativo de la Función Pública"/>
    <x v="76"/>
    <s v="Función Pública"/>
    <x v="20"/>
    <d v="2018-08-06T00:00:00"/>
    <d v="2018-12-31T00:00:00"/>
    <n v="60"/>
    <n v="100"/>
    <n v="60"/>
    <n v="1"/>
    <n v="0.6"/>
  </r>
  <r>
    <n v="3944"/>
    <s v="Estrategia para el Desarrollo Integral del Departamento de La Guajira y sus pueblos indígenas"/>
    <x v="23"/>
    <s v="3.26"/>
    <s v="Asesorar, a través de capacitación, comunicación virtual y visitas técnicas, la construcción de los mapas de riesgos de corrupción y del Plan Anticorrupción y de Atención al Ciudadano (PAAC), con el propósito de que las entidades de La Guajira implementen esta herramienta en debida forma."/>
    <x v="2"/>
    <s v="Departamento Administrativo de la Presidencia de la República"/>
    <x v="19"/>
    <s v="Presidencia de la República"/>
    <x v="10"/>
    <d v="2018-08-06T00:00:00"/>
    <d v="2019-12-31T00:00:00"/>
    <n v="15"/>
    <n v="15"/>
    <n v="16"/>
    <n v="1"/>
    <n v="1"/>
  </r>
  <r>
    <n v="3944"/>
    <s v="Estrategia para el Desarrollo Integral del Departamento de La Guajira y sus pueblos indígenas"/>
    <x v="23"/>
    <s v="3.27"/>
    <s v="Brindar asesoría y acompañamiento en la implementación de la Ley 1712 de 2014 en las entidades territoriales de La Guajira, para contribuir en la implementación de los estándares de transparencia y acceso a la información."/>
    <x v="0"/>
    <s v="Departamento Administrativo de la Presidencia de la República"/>
    <x v="19"/>
    <s v="Presidencia de la República"/>
    <x v="10"/>
    <d v="2018-08-06T00:00:00"/>
    <d v="2021-12-31T00:00:00"/>
    <n v="11"/>
    <n v="15"/>
    <n v="4"/>
    <n v="0.36363636363636365"/>
    <n v="0.26666666666666666"/>
  </r>
  <r>
    <n v="3944"/>
    <s v="Estrategia para el Desarrollo Integral del Departamento de La Guajira y sus pueblos indígenas"/>
    <x v="23"/>
    <s v="3.30"/>
    <s v="Capacitar a la población de La Guajira en temas relacionados con la acción comunal para fortalecer su participación en este tipo de instancias."/>
    <x v="0"/>
    <s v="Ministerio del Interior"/>
    <x v="7"/>
    <s v="Interior"/>
    <x v="4"/>
    <d v="2019-01-01T00:00:00"/>
    <d v="2021-12-31T00:00:00"/>
    <n v="100"/>
    <n v="150"/>
    <n v="0"/>
    <n v="0"/>
    <n v="0"/>
  </r>
  <r>
    <n v="3944"/>
    <s v="Estrategia para el Desarrollo Integral del Departamento de La Guajira y sus pueblos indígenas"/>
    <x v="23"/>
    <s v="3.29"/>
    <s v="Capacitar a la población de La Guajira en temas de participación ciudadana y control social para fortalecer el control ciudadano de los recursos públicos."/>
    <x v="0"/>
    <s v="Ministerio del Interior"/>
    <x v="7"/>
    <s v="Interior"/>
    <x v="4"/>
    <d v="2019-01-01T00:00:00"/>
    <d v="2022-12-31T00:00:00"/>
    <n v="100"/>
    <n v="200"/>
    <n v="91"/>
    <n v="0.91"/>
    <n v="0.45500000000000002"/>
  </r>
  <r>
    <n v="3944"/>
    <s v="Estrategia para el Desarrollo Integral del Departamento de La Guajira y sus pueblos indígenas"/>
    <x v="23"/>
    <s v="3.23"/>
    <s v="Suscribir compromisos de integridad con servidores públicos y contratistas en el departamento de La Guajria para fortalecer su compromiso en términos de transparencia, lucha contra la corrupción e integridad."/>
    <x v="0"/>
    <s v="Departamento Administrativo de la Presidencia de la República"/>
    <x v="19"/>
    <s v="Presidencia de la República"/>
    <x v="10"/>
    <d v="2019-01-01T00:00:00"/>
    <d v="2019-12-31T00:00:00"/>
    <n v="2000"/>
    <n v="2000"/>
    <n v="0"/>
    <n v="0"/>
    <n v="0"/>
  </r>
  <r>
    <n v="3944"/>
    <s v="Estrategia para el Desarrollo Integral del Departamento de La Guajira y sus pueblos indígenas"/>
    <x v="23"/>
    <s v="3.18"/>
    <s v="Promover la inscripción de proyectos con enfoque diferencial en el banco de proyectos municipal para ser financiados con la asignación especial del Sistema General de Participaciones para Reguardos Indígenas (AESGPRI) a través de la estrategia de enlaces territoriales."/>
    <x v="1"/>
    <s v="Departamento Nacional de Planeación"/>
    <x v="17"/>
    <s v="Planeación"/>
    <x v="9"/>
    <d v="2018-08-06T00:00:00"/>
    <d v="2019-12-31T00:00:00"/>
    <n v="29"/>
    <n v="29"/>
    <n v="0"/>
    <n v="0"/>
    <n v="0"/>
  </r>
  <r>
    <n v="3944"/>
    <s v="Estrategia para el Desarrollo Integral del Departamento de La Guajira y sus pueblos indígenas"/>
    <x v="23"/>
    <s v="3.17"/>
    <s v="Brindar asistencia técnica al departamento de La Guajira para el fortalecimiento de su capacidad de prestar asistencia técnica a los municipios en la incorporación del enfoque diferencial étnico."/>
    <x v="1"/>
    <s v="Departamento Nacional de Planeación"/>
    <x v="17"/>
    <s v="Planeación"/>
    <x v="9"/>
    <d v="2018-08-06T00:00:00"/>
    <d v="2019-12-31T00:00:00"/>
    <n v="4"/>
    <n v="4"/>
    <n v="0"/>
    <n v="0"/>
    <n v="0"/>
  </r>
  <r>
    <n v="3944"/>
    <s v="Estrategia para el Desarrollo Integral del Departamento de La Guajira y sus pueblos indígenas"/>
    <x v="23"/>
    <s v="3.24"/>
    <s v="Implementar la metodologia para desarrollar control social en La Guajira, con el fin de fortalecer las capacidades de la ciudadania para incidir en la gestión pública."/>
    <x v="1"/>
    <s v="Departamento Administrativo de la Presidencia de la República"/>
    <x v="19"/>
    <s v="Presidencia de la República"/>
    <x v="10"/>
    <d v="2018-08-06T00:00:00"/>
    <d v="2019-12-31T00:00:00"/>
    <n v="4"/>
    <n v="4"/>
    <n v="0"/>
    <n v="0"/>
    <n v="0"/>
  </r>
  <r>
    <n v="3944"/>
    <s v="Estrategia para el Desarrollo Integral del Departamento de La Guajira y sus pueblos indígenas"/>
    <x v="23"/>
    <s v="3.21"/>
    <s v="Brindar asistencia técnica a los Consejos Comunitarios y Organizaciones de Comunidades Negras y Afrocolombianas de La Guajira en planes de etnodesarrollo con enfoque diferencial étnico."/>
    <x v="1"/>
    <s v="Ministerio del Interior"/>
    <x v="7"/>
    <s v="Interior"/>
    <x v="4"/>
    <d v="2019-01-01T00:00:00"/>
    <d v="2022-12-31T00:00:00"/>
    <n v="3"/>
    <n v="5"/>
    <n v="0"/>
    <n v="0"/>
    <n v="0"/>
  </r>
  <r>
    <n v="3944"/>
    <s v="Estrategia para el Desarrollo Integral del Departamento de La Guajira y sus pueblos indígenas"/>
    <x v="23"/>
    <s v="3.22"/>
    <s v="Brindar asistencia técnica en gobernabilidad de sus derechos a los Consejos Comunitarios y Organizaciones de Comunidades Negras y Afrocolombianas de La Guajira."/>
    <x v="1"/>
    <s v="Ministerio del Interior"/>
    <x v="7"/>
    <s v="Interior"/>
    <x v="4"/>
    <d v="2019-01-01T00:00:00"/>
    <d v="2022-12-31T00:00:00"/>
    <n v="3"/>
    <n v="5"/>
    <n v="0"/>
    <n v="0"/>
    <n v="0"/>
  </r>
  <r>
    <n v="3944"/>
    <s v="Estrategia para el Desarrollo Integral del Departamento de La Guajira y sus pueblos indígenas"/>
    <x v="23"/>
    <s v="3.28"/>
    <s v="Asistir técnicamente a las entidades territoriales de La Guajira en la implementación de los Consejos Territoriales de Participación, previstos en la Ley 1757 de 2015, como instancias de la ciudadanía para ejercer control social a la administración pública."/>
    <x v="0"/>
    <s v="Ministerio del Interior"/>
    <x v="7"/>
    <s v="Interior"/>
    <x v="4"/>
    <d v="2019-01-01T00:00:00"/>
    <d v="2019-12-31T00:00:00"/>
    <n v="6"/>
    <n v="6"/>
    <n v="4"/>
    <n v="0.66666666666666663"/>
    <n v="0.66666666666666663"/>
  </r>
  <r>
    <n v="3944"/>
    <s v="Estrategia para el Desarrollo Integral del Departamento de La Guajira y sus pueblos indígenas"/>
    <x v="23"/>
    <s v="3.25"/>
    <s v="Revisar y retroalimentar tecnicamente los informes de gestión semestral presentados por la Comisión Regional de Moralización de La Guajira, con el propósito de monitorear la coordinación institucional entre los órganos de control que allí participan."/>
    <x v="0"/>
    <s v="Departamento Administrativo de la Presidencia de la República"/>
    <x v="19"/>
    <s v="Presidencia de la República"/>
    <x v="10"/>
    <d v="2018-08-06T00:00:00"/>
    <d v="2021-12-31T00:00:00"/>
    <n v="6"/>
    <n v="8"/>
    <n v="0"/>
    <n v="0"/>
    <n v="0"/>
  </r>
  <r>
    <n v="3944"/>
    <s v="Estrategia para el Desarrollo Integral del Departamento de La Guajira y sus pueblos indígenas"/>
    <x v="23"/>
    <s v="3.19"/>
    <s v="Capacitar a la población de La Guajira en temas administración pública enfatizando en el ámbito territorial, dando prioridad a población indígena."/>
    <x v="0"/>
    <s v="Escuela Superior de la Administración Pública"/>
    <x v="51"/>
    <s v="Función Pública"/>
    <x v="20"/>
    <d v="2018-08-06T00:00:00"/>
    <d v="2022-12-31T00:00:00"/>
    <n v="5"/>
    <n v="9"/>
    <n v="3"/>
    <n v="0.6"/>
    <n v="0.33333333333333331"/>
  </r>
  <r>
    <n v="3944"/>
    <s v="Estrategia para el Desarrollo Integral del Departamento de La Guajira y sus pueblos indígenas"/>
    <x v="23"/>
    <s v="1.29"/>
    <s v="Realizar el diagnóstico de la oferta institucional en salud y nutrición en La Guajira para organizar de forma óptima su prestación en el departamento."/>
    <x v="1"/>
    <s v="Ministerio de Salud y Protección Social"/>
    <x v="0"/>
    <s v="Salud y Protección Social"/>
    <x v="0"/>
    <d v="2018-08-06T00:00:00"/>
    <d v="2018-12-31T00:00:00"/>
    <n v="1"/>
    <n v="1"/>
    <n v="1"/>
    <n v="1"/>
    <n v="1"/>
  </r>
  <r>
    <n v="3944"/>
    <s v="Estrategia para el Desarrollo Integral del Departamento de La Guajira y sus pueblos indígenas"/>
    <x v="23"/>
    <s v="3.4"/>
    <s v="Acompañar técnicamente la implementación de proyectos tipo para la inversión de recursos del Sistema General de Regalías en el departamento de La Guajira."/>
    <x v="1"/>
    <s v="Departamento Nacional de Planeación"/>
    <x v="17"/>
    <s v="Planeación"/>
    <x v="9"/>
    <d v="2018-08-06T00:00:00"/>
    <d v="2019-07-30T00:00:00"/>
    <n v="10"/>
    <n v="10"/>
    <n v="1"/>
    <n v="0.1"/>
    <n v="0.1"/>
  </r>
  <r>
    <n v="3944"/>
    <s v="Estrategia para el Desarrollo Integral del Departamento de La Guajira y sus pueblos indígenas"/>
    <x v="23"/>
    <s v="1.40"/>
    <s v="Acompañar a las entidades territoriales certificadas en educación de La Guajira en la postulación de predios de infraestructura para población indígena, según términos de la Ley 21 y/o en la formulación de proyectos para ser financiados con otros recursos."/>
    <x v="1"/>
    <s v="Ministerio de Educación Nacional"/>
    <x v="26"/>
    <s v="Educación"/>
    <x v="13"/>
    <d v="2018-08-06T00:00:00"/>
    <d v="2018-12-31T00:00:00"/>
    <n v="100"/>
    <n v="100"/>
    <n v="100"/>
    <n v="1"/>
    <n v="1"/>
  </r>
  <r>
    <n v="3944"/>
    <s v="Estrategia para el Desarrollo Integral del Departamento de La Guajira y sus pueblos indígenas"/>
    <x v="23"/>
    <s v="1.71"/>
    <s v="Acompañar los procesos de concertación y consulta que se requieran con las autoridades tradicionales de La Guajira para la implementación del piloto de articulación de servicios sociales en establecimientos etnoeducativos de la zona rural."/>
    <x v="1"/>
    <s v="Ministerio del Interior"/>
    <x v="7"/>
    <s v="Interior"/>
    <x v="4"/>
    <d v="2019-02-01T00:00:00"/>
    <d v="2020-12-31T00:00:00"/>
    <n v="100"/>
    <n v="100"/>
    <n v="0"/>
    <n v="0"/>
    <n v="0"/>
  </r>
  <r>
    <n v="3944"/>
    <s v="Estrategia para el Desarrollo Integral del Departamento de La Guajira y sus pueblos indígenas"/>
    <x v="23"/>
    <s v="1.34"/>
    <s v="Asistir técnicamente a la Secretaría de Salud de La Guajira para la implementación de la ruta integral para la promoción y mantenimiento de la salud y la ruta integral de atencion en salud materno - perinatal, en el marco de la implementación del MIAS."/>
    <x v="1"/>
    <s v="Ministerio de Salud y Protección Social"/>
    <x v="0"/>
    <s v="Salud y Protección Social"/>
    <x v="0"/>
    <d v="2018-08-06T00:00:00"/>
    <d v="2022-12-30T00:00:00"/>
    <n v="100"/>
    <n v="100"/>
    <n v="100"/>
    <n v="1"/>
    <n v="1"/>
  </r>
  <r>
    <n v="3944"/>
    <s v="Estrategia para el Desarrollo Integral del Departamento de La Guajira y sus pueblos indígenas"/>
    <x v="23"/>
    <s v="1.28"/>
    <s v="Construir el modelo de salud propio e intercultural para el pueblo wayuu."/>
    <x v="1"/>
    <s v="Ministerio de Salud y Protección Social"/>
    <x v="0"/>
    <s v="Salud y Protección Social"/>
    <x v="0"/>
    <d v="2018-08-06T00:00:00"/>
    <d v="2022-12-15T00:00:00"/>
    <n v="66"/>
    <n v="100"/>
    <n v="33"/>
    <n v="0.5"/>
    <n v="0.33"/>
  </r>
  <r>
    <n v="3944"/>
    <s v="Estrategia para el Desarrollo Integral del Departamento de La Guajira y sus pueblos indígenas"/>
    <x v="23"/>
    <s v="1.65"/>
    <s v="Coordinar a las entidades nacionales para la implementación de un piloto de articulación de servicios sociales en establecimientos etnoeducativos de la zona rural de La Guajira, focalizados conjuntamente entre el Gobierno nacional y las autoridades tradicionales."/>
    <x v="1"/>
    <s v="Departamento Nacional de Planeación"/>
    <x v="17"/>
    <s v="Planeación"/>
    <x v="9"/>
    <d v="2019-02-01T00:00:00"/>
    <d v="2020-12-31T00:00:00"/>
    <n v="100"/>
    <n v="100"/>
    <n v="100"/>
    <n v="1"/>
    <n v="1"/>
  </r>
  <r>
    <n v="3944"/>
    <s v="Estrategia para el Desarrollo Integral del Departamento de La Guajira y sus pueblos indígenas"/>
    <x v="23"/>
    <s v="1.70"/>
    <s v="Definir concertadamente con las autoridades tradicionales el sostenimiento de las soluciones de agua potable implementadas en los establecimientos etnoeducativos focalizados para el piloto de articulación de servicios sociales en comunidades indígenas de la zona rural de La Guajira."/>
    <x v="1"/>
    <s v="Ministerio de Vivienda, Ciudad y Territorio"/>
    <x v="10"/>
    <s v="Vivienda, Ciudad y Territorio"/>
    <x v="6"/>
    <d v="2019-02-01T00:00:00"/>
    <d v="2020-12-31T00:00:00"/>
    <n v="100"/>
    <n v="100"/>
    <n v="40"/>
    <n v="0.4"/>
    <n v="0.4"/>
  </r>
  <r>
    <n v="3944"/>
    <s v="Estrategia para el Desarrollo Integral del Departamento de La Guajira y sus pueblos indígenas"/>
    <x v="23"/>
    <s v="1.43"/>
    <s v="Diseñar un modelo educativo flexible que apoye el desarrollo de los aprendizajes con enfoque diferencial en el departamento de La Guajira."/>
    <x v="1"/>
    <s v="Ministerio de Educación Nacional"/>
    <x v="26"/>
    <s v="Educación"/>
    <x v="13"/>
    <d v="2021-01-01T00:00:00"/>
    <d v="2022-06-30T00:00:00"/>
    <n v="0"/>
    <n v="100"/>
    <n v="0"/>
    <n v="0"/>
    <n v="0"/>
  </r>
  <r>
    <n v="3944"/>
    <s v="Estrategia para el Desarrollo Integral del Departamento de La Guajira y sus pueblos indígenas"/>
    <x v="23"/>
    <s v="3.7"/>
    <s v="Formular, en conjunto con la administración departamental, el plan estadístico para el departamento con el fin de identificar las estrategias que permitan potenciar la producción estadística con enfoque diferencial en La Guajira."/>
    <x v="0"/>
    <s v="Departamento Administrativo Nacional de Estadística"/>
    <x v="31"/>
    <s v="Estadísticas"/>
    <x v="14"/>
    <d v="2019-01-01T00:00:00"/>
    <d v="2020-06-01T00:00:00"/>
    <n v="100"/>
    <n v="100"/>
    <n v="30"/>
    <n v="0.3"/>
    <n v="0.3"/>
  </r>
  <r>
    <n v="3944"/>
    <s v="Estrategia para el Desarrollo Integral del Departamento de La Guajira y sus pueblos indígenas"/>
    <x v="23"/>
    <s v="3.6"/>
    <s v="Formular, en conjunto con la administración departamental, una línea de base de indicadores para La Guajira enfocada en las necesidades específicas del departamento en materia de información estadística, con respecto a las temáticas de seguridad alimentaria y calidad de vida, con énfasis en las comunidades indígenas y la población rural."/>
    <x v="1"/>
    <s v="Departamento Administrativo Nacional de Estadística"/>
    <x v="31"/>
    <s v="Estadísticas"/>
    <x v="14"/>
    <d v="2019-01-01T00:00:00"/>
    <d v="2020-06-01T00:00:00"/>
    <n v="100"/>
    <n v="100"/>
    <n v="75"/>
    <n v="0.75"/>
    <n v="0.75"/>
  </r>
  <r>
    <n v="3944"/>
    <s v="Estrategia para el Desarrollo Integral del Departamento de La Guajira y sus pueblos indígenas"/>
    <x v="23"/>
    <s v="1.69"/>
    <s v="Gestionar la atención en salud con las ESE del departamento en los establecimientos etnoeducativos focalizados para el piloto de articulación de servicios sociales en comunidades indígenas de la zona rural de La Guajira, en el marco de la implementación del Modelo Integral de Atención en Salud (MIAS) con enfoque diferencial."/>
    <x v="1"/>
    <s v="Ministerio de Salud y Protección Social"/>
    <x v="0"/>
    <s v="Salud y Protección Social"/>
    <x v="0"/>
    <d v="2019-02-01T00:00:00"/>
    <d v="2020-12-31T00:00:00"/>
    <n v="100"/>
    <n v="100"/>
    <n v="0"/>
    <n v="0"/>
    <n v="0"/>
  </r>
  <r>
    <n v="3944"/>
    <s v="Estrategia para el Desarrollo Integral del Departamento de La Guajira y sus pueblos indígenas"/>
    <x v="23"/>
    <s v="3.12"/>
    <s v="Implementar el componente de fortalecimiento organizativo y de gobierno propio de los planes de salvaguarda wayuu y wiwa."/>
    <x v="0"/>
    <s v="Ministerio del Interior"/>
    <x v="7"/>
    <s v="Interior"/>
    <x v="4"/>
    <d v="2019-01-01T00:00:00"/>
    <d v="2022-12-31T00:00:00"/>
    <n v="50"/>
    <n v="100"/>
    <n v="0"/>
    <n v="0"/>
    <n v="0"/>
  </r>
  <r>
    <n v="3944"/>
    <s v="Estrategia para el Desarrollo Integral del Departamento de La Guajira y sus pueblos indígenas"/>
    <x v="23"/>
    <s v="3.13"/>
    <s v="Implementar el componente de fortalecimiento organizativo y de gobierno propio del plan de salvaguarda del pueblo kogui."/>
    <x v="0"/>
    <s v="Ministerio del Interior"/>
    <x v="7"/>
    <s v="Interior"/>
    <x v="4"/>
    <d v="2019-01-01T00:00:00"/>
    <d v="2022-12-31T00:00:00"/>
    <n v="50"/>
    <n v="100"/>
    <n v="0"/>
    <n v="0"/>
    <n v="0"/>
  </r>
  <r>
    <n v="3944"/>
    <s v="Estrategia para el Desarrollo Integral del Departamento de La Guajira y sus pueblos indígenas"/>
    <x v="23"/>
    <s v="1.33"/>
    <s v="Implementar la ruta de atención integral a los niños menores de 5 años con desnutrición aguda y severa en el marco de la implementación del Modelo Integral de Atención en Salud (MIAS)."/>
    <x v="1"/>
    <s v="Ministerio de Salud y Protección Social"/>
    <x v="0"/>
    <s v="Salud y Protección Social"/>
    <x v="0"/>
    <d v="2018-08-06T00:00:00"/>
    <d v="2022-12-31T00:00:00"/>
    <n v="60"/>
    <n v="100"/>
    <n v="100"/>
    <n v="1"/>
    <n v="1"/>
  </r>
  <r>
    <n v="3944"/>
    <s v="Estrategia para el Desarrollo Integral del Departamento de La Guajira y sus pueblos indígenas"/>
    <x v="23"/>
    <s v="3.8"/>
    <s v="Implementar un sistema de información interinstitucional georreferenciado para el departamento de La Guajira con énfasis en la población wayuu."/>
    <x v="1"/>
    <s v="Departamento Administrativo para la Prosperidad Social"/>
    <x v="34"/>
    <s v="Inclusión Social y Reconciliación"/>
    <x v="16"/>
    <d v="2018-08-06T00:00:00"/>
    <d v="2018-12-31T00:00:00"/>
    <n v="100"/>
    <n v="100"/>
    <n v="100"/>
    <n v="1"/>
    <n v="1"/>
  </r>
  <r>
    <n v="3944"/>
    <s v="Estrategia para el Desarrollo Integral del Departamento de La Guajira y sus pueblos indígenas"/>
    <x v="23"/>
    <s v="1.30"/>
    <s v="Organizar la oferta institucional en salud y nutrición a partir de un esquema óptimo para el departamento de manera articulada, teniendo en cuenta sus características territoriales y culturales."/>
    <x v="1"/>
    <s v="Ministerio de Salud y Protección Social"/>
    <x v="0"/>
    <s v="Salud y Protección Social"/>
    <x v="0"/>
    <d v="2018-08-06T00:00:00"/>
    <d v="2020-12-31T00:00:00"/>
    <n v="100"/>
    <n v="100"/>
    <n v="100"/>
    <n v="1"/>
    <n v="1"/>
  </r>
  <r>
    <n v="3944"/>
    <s v="Estrategia para el Desarrollo Integral del Departamento de La Guajira y sus pueblos indígenas"/>
    <x v="23"/>
    <s v="1.32"/>
    <s v="Realizar acompañamiento tecnico a los Municipios de la Alta Guajira para la implementación del Programa de Atención Integral en Salud y Nutrición con Enfoque Comunitario de forma pertinente territorial y culturalmente."/>
    <x v="1"/>
    <s v="Ministerio de Salud y Protección Social"/>
    <x v="0"/>
    <s v="Salud y Protección Social"/>
    <x v="0"/>
    <d v="2018-08-06T00:00:00"/>
    <d v="2022-12-31T00:00:00"/>
    <n v="100"/>
    <n v="100"/>
    <n v="100"/>
    <n v="1"/>
    <n v="1"/>
  </r>
  <r>
    <n v="3944"/>
    <s v="Estrategia para el Desarrollo Integral del Departamento de La Guajira y sus pueblos indígenas"/>
    <x v="23"/>
    <s v="3.15"/>
    <s v="Realizar un espacio de construcción técnica colectiva para fortalecer a las comunidades indígenas de La Guajira en el conocimiento y apropiación del Decreto 1953 de 2014."/>
    <x v="1"/>
    <s v="Ministerio del Interior"/>
    <x v="7"/>
    <s v="Interior"/>
    <x v="4"/>
    <d v="2019-01-01T00:00:00"/>
    <d v="2019-12-31T00:00:00"/>
    <n v="100"/>
    <n v="100"/>
    <n v="0"/>
    <n v="0"/>
    <n v="0"/>
  </r>
  <r>
    <n v="3944"/>
    <s v="Estrategia para el Desarrollo Integral del Departamento de La Guajira y sus pueblos indígenas"/>
    <x v="23"/>
    <s v="1.58"/>
    <s v="Fortalecer la implementación de la estrategia de prevención del embarazo en la adolescencia en el departamento de La Guajira, en conjunto con los entes territoriales priorizados."/>
    <x v="1"/>
    <s v="Instituto Colombiano de Bienestar Familiar"/>
    <x v="44"/>
    <s v="Inclusión Social y Reconciliación"/>
    <x v="16"/>
    <d v="2018-08-06T00:00:00"/>
    <d v="2022-12-31T00:00:00"/>
    <n v="11"/>
    <n v="11"/>
    <n v="4"/>
    <n v="0.36363636363636365"/>
    <n v="0.36363636363636365"/>
  </r>
  <r>
    <n v="3944"/>
    <s v="Estrategia para el Desarrollo Integral del Departamento de La Guajira y sus pueblos indígenas"/>
    <x v="23"/>
    <s v="3.14"/>
    <s v="Asistir técnicamente a resguardos indígenas de La Guajira en temas relacionados a la Asignación Especial Sistema General de Participación para Resguardos Indígenas (AESGPRI)."/>
    <x v="1"/>
    <s v="Ministerio del Interior"/>
    <x v="7"/>
    <s v="Interior"/>
    <x v="4"/>
    <d v="2019-01-01T00:00:00"/>
    <d v="2022-12-31T00:00:00"/>
    <n v="6"/>
    <n v="12"/>
    <n v="11"/>
    <n v="1"/>
    <n v="0.91666666666666663"/>
  </r>
  <r>
    <n v="3944"/>
    <s v="Estrategia para el Desarrollo Integral del Departamento de La Guajira y sus pueblos indígenas"/>
    <x v="23"/>
    <s v="1.38"/>
    <s v="Mejorar aulas y espacios complementarios para reducir el déficit de infraestructura educativa, manteniendo pertinencia cultural apropiada a la región."/>
    <x v="1"/>
    <s v="Ministerio de Educación Nacional"/>
    <x v="26"/>
    <s v="Educación"/>
    <x v="13"/>
    <d v="2018-08-06T00:00:00"/>
    <d v="2018-12-31T00:00:00"/>
    <n v="12"/>
    <n v="12"/>
    <n v="12"/>
    <n v="1"/>
    <n v="1"/>
  </r>
  <r>
    <n v="3944"/>
    <s v="Estrategia para el Desarrollo Integral del Departamento de La Guajira y sus pueblos indígenas"/>
    <x v="23"/>
    <s v="1.42"/>
    <s v="Incrementar el número de personas cubiertas por el Programa Nacional de Alfabetización en La Guajira."/>
    <x v="1"/>
    <s v="Ministerio de Educación Nacional"/>
    <x v="26"/>
    <s v="Educación"/>
    <x v="13"/>
    <d v="2018-08-06T00:00:00"/>
    <d v="2020-11-30T00:00:00"/>
    <n v="12500"/>
    <n v="12500"/>
    <n v="3831"/>
    <n v="0.30647999999999997"/>
    <n v="0.30647999999999997"/>
  </r>
  <r>
    <n v="3944"/>
    <s v="Estrategia para el Desarrollo Integral del Departamento de La Guajira y sus pueblos indígenas"/>
    <x v="23"/>
    <s v="1.52"/>
    <s v="Acompañar la implementación de la Ruta Integral de Atenciones para la Primera Infancia en cada uno de los municipios de La Guajira, con enfoque diferencial y acorde a su contexto, garantizando el desarrollo integral de los niños y niñas indígenas."/>
    <x v="1"/>
    <s v="Instituto Colombiano de Bienestar Familiar"/>
    <x v="44"/>
    <s v="Inclusión Social y Reconciliación"/>
    <x v="16"/>
    <d v="2018-08-06T00:00:00"/>
    <d v="2022-12-31T00:00:00"/>
    <n v="12"/>
    <n v="15"/>
    <n v="24"/>
    <n v="1"/>
    <n v="1"/>
  </r>
  <r>
    <n v="3944"/>
    <s v="Estrategia para el Desarrollo Integral del Departamento de La Guajira y sus pueblos indígenas"/>
    <x v="23"/>
    <s v="3.9"/>
    <s v="Ampliar la capacidad de almacenamiento y consolidación de información interna de las alcaldías mediante la Herramienta de Gestión Local con enfoques diferencial y étnico."/>
    <x v="1"/>
    <s v="Ministerio del Interior"/>
    <x v="7"/>
    <s v="Interior"/>
    <x v="4"/>
    <d v="2019-01-01T00:00:00"/>
    <d v="2019-12-31T00:00:00"/>
    <n v="15"/>
    <n v="15"/>
    <n v="7"/>
    <n v="0.46666666666666667"/>
    <n v="0.46666666666666667"/>
  </r>
  <r>
    <n v="3944"/>
    <s v="Estrategia para el Desarrollo Integral del Departamento de La Guajira y sus pueblos indígenas"/>
    <x v="23"/>
    <s v="1.53"/>
    <s v="Brindar asistencia técnica para el adecuado seguimiento y rendición de cuentas frente al cumplimiento del componente de primera infancia, niñez y adolescencia de los planes de desarrollo territoriales de La Guajira, teniendo en cuenta el enfoque diferencial étnico."/>
    <x v="1"/>
    <s v="Instituto Colombiano de Bienestar Familiar"/>
    <x v="44"/>
    <s v="Inclusión Social y Reconciliación"/>
    <x v="16"/>
    <d v="2018-08-06T00:00:00"/>
    <d v="2022-12-31T00:00:00"/>
    <n v="15"/>
    <n v="15"/>
    <n v="15"/>
    <n v="1"/>
    <n v="1"/>
  </r>
  <r>
    <n v="3944"/>
    <s v="Estrategia para el Desarrollo Integral del Departamento de La Guajira y sus pueblos indígenas"/>
    <x v="23"/>
    <s v="1.54"/>
    <s v="Brindar asistencia técnica para el funcionamiento adecuado de los Consejos de Política Social de los municipios y el Departamento de La Guajira, promoviendo decisiones relevantes para la niñez de los pueblos indígenas."/>
    <x v="1"/>
    <s v="Instituto Colombiano de Bienestar Familiar"/>
    <x v="44"/>
    <s v="Inclusión Social y Reconciliación"/>
    <x v="16"/>
    <d v="2018-08-06T00:00:00"/>
    <d v="2022-12-31T00:00:00"/>
    <n v="15"/>
    <n v="15"/>
    <n v="15"/>
    <n v="1"/>
    <n v="1"/>
  </r>
  <r>
    <n v="3944"/>
    <s v="Estrategia para el Desarrollo Integral del Departamento de La Guajira y sus pueblos indígenas"/>
    <x v="23"/>
    <s v="3.3"/>
    <s v="Priorizar municipios del departamento de La Guajira para conformar Catastro Multipropósito."/>
    <x v="1"/>
    <s v="Departamento Nacional de Planeación"/>
    <x v="17"/>
    <s v="Planeación"/>
    <x v="9"/>
    <d v="2018-08-06T00:00:00"/>
    <d v="2023-12-31T00:00:00"/>
    <n v="9"/>
    <n v="15"/>
    <n v="0"/>
    <n v="0"/>
    <n v="0"/>
  </r>
  <r>
    <n v="3944"/>
    <s v="Estrategia para el Desarrollo Integral del Departamento de La Guajira y sus pueblos indígenas"/>
    <x v="23"/>
    <s v="1.57"/>
    <s v="Garantizar la atención para la promoción de los derechos de niñas, niños y adolescentes de La Guajira y la prevención de su vulneración a través de la Estrategia de Acciones Masivas de Alto Impacto Social, con pertinencia étnica y territorial."/>
    <x v="1"/>
    <s v="Instituto Colombiano de Bienestar Familiar"/>
    <x v="44"/>
    <s v="Inclusión Social y Reconciliación"/>
    <x v="16"/>
    <d v="2018-08-06T00:00:00"/>
    <d v="2022-12-30T00:00:00"/>
    <n v="900"/>
    <n v="1500"/>
    <n v="1627"/>
    <n v="1"/>
    <n v="1"/>
  </r>
  <r>
    <n v="3944"/>
    <s v="Estrategia para el Desarrollo Integral del Departamento de La Guajira y sus pueblos indígenas"/>
    <x v="23"/>
    <s v="3.5"/>
    <s v="Fortalecer capacidades institucionales con criterios de re-ingeniería institucional para la implementación del Modelo Integrado de Planeación y Gestión (MIPG) en la Gobernación y las Alcaldías de La Guajira."/>
    <x v="1"/>
    <s v="Departamento Administrativo de la Función Pública"/>
    <x v="76"/>
    <s v="Función Pública"/>
    <x v="20"/>
    <d v="2018-08-06T00:00:00"/>
    <d v="2022-12-31T00:00:00"/>
    <n v="16"/>
    <n v="16"/>
    <n v="10"/>
    <n v="0.625"/>
    <n v="0.625"/>
  </r>
  <r>
    <n v="3944"/>
    <s v="Estrategia para el Desarrollo Integral del Departamento de La Guajira y sus pueblos indígenas"/>
    <x v="23"/>
    <s v="1.47"/>
    <s v="Iniciar el trámite de expedición de tarjeta de identidad solicitado por la población en condición de vulnerabilidad, dando prioridad a lugares donde se concentra población indígena focalizados con las autoridades locales."/>
    <x v="2"/>
    <s v="Registraduría Nacional del Estado Civil"/>
    <x v="53"/>
    <s v="Organización Electoral"/>
    <x v="22"/>
    <d v="2018-08-06T00:00:00"/>
    <d v="2021-12-31T00:00:00"/>
    <n v="13028"/>
    <n v="16353"/>
    <n v="17647"/>
    <n v="1"/>
    <n v="1"/>
  </r>
  <r>
    <n v="3944"/>
    <s v="Estrategia para el Desarrollo Integral del Departamento de La Guajira y sus pueblos indígenas"/>
    <x v="23"/>
    <s v="1.48"/>
    <s v="Iniciar el trámite de expedición de cedula de ciudadanía solicitado por la población en condición de vulnerabilidad, dando prioridad a lugares donde se concentra población indígena focalizados con las autoridades locales."/>
    <x v="2"/>
    <s v="Registraduría Nacional del Estado Civil"/>
    <x v="53"/>
    <s v="Organización Electoral"/>
    <x v="22"/>
    <d v="2018-08-06T00:00:00"/>
    <d v="2021-12-31T00:00:00"/>
    <n v="14773"/>
    <n v="18816"/>
    <n v="16315"/>
    <n v="1"/>
    <n v="0.86708120748299322"/>
  </r>
  <r>
    <n v="3944"/>
    <s v="Estrategia para el Desarrollo Integral del Departamento de La Guajira y sus pueblos indígenas"/>
    <x v="23"/>
    <s v="3.11"/>
    <s v="Formular los planes de salvaguarda wayuu en los municipios de Uribia y Manaure."/>
    <x v="2"/>
    <s v="Ministerio del Interior"/>
    <x v="7"/>
    <s v="Interior"/>
    <x v="4"/>
    <d v="2019-01-01T00:00:00"/>
    <d v="2020-12-31T00:00:00"/>
    <n v="2"/>
    <n v="2"/>
    <n v="0"/>
    <n v="0"/>
    <n v="0"/>
  </r>
  <r>
    <n v="3944"/>
    <s v="Estrategia para el Desarrollo Integral del Departamento de La Guajira y sus pueblos indígenas"/>
    <x v="23"/>
    <s v="3.2"/>
    <s v="Priorizar la revisión de Planes de Ordenamiento Territorial (POT) de los municipios del departamento de La Guajira para la implementación del programa POT Modernos."/>
    <x v="1"/>
    <s v="Departamento Nacional de Planeación"/>
    <x v="17"/>
    <s v="Planeación"/>
    <x v="9"/>
    <d v="2019-01-01T00:00:00"/>
    <d v="2020-12-31T00:00:00"/>
    <n v="2"/>
    <n v="2"/>
    <n v="0"/>
    <n v="0"/>
    <n v="0"/>
  </r>
  <r>
    <n v="3944"/>
    <s v="Estrategia para el Desarrollo Integral del Departamento de La Guajira y sus pueblos indígenas"/>
    <x v="23"/>
    <s v="1.61"/>
    <s v="Generar vínculos de cuidado familiares y comunitarios en los procesos intergeneracionales de transmisión de conocimientos y redes de apoyo a los pueblos étnicos de La Guajira, a través de las modalidades de la Dirección de Familias y Comunidades, contribuyendo con los entornos protectores y procesos de inclusión social."/>
    <x v="1"/>
    <s v="Instituto Colombiano de Bienestar Familiar"/>
    <x v="44"/>
    <s v="Inclusión Social y Reconciliación"/>
    <x v="16"/>
    <d v="2018-08-06T00:00:00"/>
    <d v="2022-12-31T00:00:00"/>
    <n v="14568"/>
    <n v="23960"/>
    <n v="10226"/>
    <n v="0.70194947830862164"/>
    <n v="0.42679465776293823"/>
  </r>
  <r>
    <n v="3944"/>
    <s v="Estrategia para el Desarrollo Integral del Departamento de La Guajira y sus pueblos indígenas"/>
    <x v="23"/>
    <s v="3.10"/>
    <s v="Fortalecer técnicamente los equipos de las alcaldías del departamento de La Guajira en la implementación de la política de víctimas y sus enfoques diferencial y étnico."/>
    <x v="1"/>
    <s v="Ministerio del Interior"/>
    <x v="7"/>
    <s v="Interior"/>
    <x v="4"/>
    <d v="2019-01-01T00:00:00"/>
    <d v="2019-12-31T00:00:00"/>
    <n v="26"/>
    <n v="26"/>
    <n v="10"/>
    <n v="0.38461538461538464"/>
    <n v="0.38461538461538464"/>
  </r>
  <r>
    <n v="3944"/>
    <s v="Estrategia para el Desarrollo Integral del Departamento de La Guajira y sus pueblos indígenas"/>
    <x v="23"/>
    <s v="1.56"/>
    <s v="Promover acciones para la garantía de los derechos de niñas, niños y adolescentes de La Guajira y la prevención de su vulneración desde el programa Generaciones con Bienestar, con pertinencia étnica y territorial."/>
    <x v="1"/>
    <s v="Instituto Colombiano de Bienestar Familiar"/>
    <x v="44"/>
    <s v="Inclusión Social y Reconciliación"/>
    <x v="16"/>
    <d v="2018-08-06T00:00:00"/>
    <d v="2022-12-30T00:00:00"/>
    <n v="17700"/>
    <n v="29500"/>
    <n v="14025"/>
    <n v="0.7923728813559322"/>
    <n v="0.47542372881355932"/>
  </r>
  <r>
    <n v="3944"/>
    <s v="Estrategia para el Desarrollo Integral del Departamento de La Guajira y sus pueblos indígenas"/>
    <x v="23"/>
    <s v="1.64"/>
    <s v="Asignar subsidios para la construcción y mejoramiento de vivienda de interés social rural a municipios priorizados en La Guajira con mayor incidencia de déficit de vivienda rural y mayor presencia de comunidades indigenas."/>
    <x v="1"/>
    <s v="Ministerio de Agricultura y Desarrollo Rural"/>
    <x v="11"/>
    <s v="Agropecuario, Pesquero y Desarrollo Rural"/>
    <x v="7"/>
    <d v="2018-08-06T00:00:00"/>
    <d v="2019-12-31T00:00:00"/>
    <n v="3"/>
    <n v="3"/>
    <n v="10"/>
    <n v="1"/>
    <n v="1"/>
  </r>
  <r>
    <n v="3944"/>
    <s v="Estrategia para el Desarrollo Integral del Departamento de La Guajira y sus pueblos indígenas"/>
    <x v="23"/>
    <s v="3.16"/>
    <s v="Incluir en el Portal Territorial contenidos dirigidos a comunidades indígenas que contribuyan al fortalecimiento de capacidades en relación con el ciclo de la inversión pública, en particular lo asociado a los recursos de la asignación especial del Sistema General de Participaciones para Reguardos Indígenas (AESGPRI) y el Sistema General de Regalías (SGR)."/>
    <x v="1"/>
    <s v="Departamento Nacional de Planeación"/>
    <x v="17"/>
    <s v="Planeación"/>
    <x v="9"/>
    <d v="2018-08-06T00:00:00"/>
    <d v="2019-12-31T00:00:00"/>
    <n v="3"/>
    <n v="3"/>
    <n v="0"/>
    <n v="0"/>
    <n v="0"/>
  </r>
  <r>
    <n v="3944"/>
    <s v="Estrategia para el Desarrollo Integral del Departamento de La Guajira y sus pueblos indígenas"/>
    <x v="23"/>
    <s v="1.68"/>
    <s v="Implementar un modelo de atención integral que articule los programas de atención del ICBF para comunidades indígenas, en los establecimientos etnoeducativos focalizados para el piloto de articulación de servicios sociales."/>
    <x v="1"/>
    <s v="Instituto Colombiano de Bienestar Familiar"/>
    <x v="44"/>
    <s v="Inclusión Social y Reconciliación"/>
    <x v="16"/>
    <d v="2019-02-01T00:00:00"/>
    <d v="2020-12-31T00:00:00"/>
    <n v="300"/>
    <n v="300"/>
    <n v="440"/>
    <n v="1"/>
    <n v="1"/>
  </r>
  <r>
    <n v="3944"/>
    <s v="Estrategia para el Desarrollo Integral del Departamento de La Guajira y sus pueblos indígenas"/>
    <x v="23"/>
    <s v="1.49"/>
    <s v="Acompañar a las entidadades territoriales certificadas de La Guajira en el uso del Sistema de Seguimiento Niño a Niño para el monitoreo de la atención integral a la primera infancia."/>
    <x v="1"/>
    <s v="Ministerio de Educación Nacional"/>
    <x v="26"/>
    <s v="Educación"/>
    <x v="13"/>
    <d v="2018-08-06T00:00:00"/>
    <d v="2018-12-31T00:00:00"/>
    <n v="4"/>
    <n v="4"/>
    <n v="4"/>
    <n v="1"/>
    <n v="1"/>
  </r>
  <r>
    <n v="3944"/>
    <s v="Estrategia para el Desarrollo Integral del Departamento de La Guajira y sus pueblos indígenas"/>
    <x v="23"/>
    <s v="1.66"/>
    <s v="Acompañar a las Secretarías de Educación en la elaboración y pilotaje del proyecto etnoeducativo de los establecimientos focalizados para el piloto de articulación de servicios sociales en La Guajira."/>
    <x v="1"/>
    <s v="Ministerio de Educación Nacional"/>
    <x v="26"/>
    <s v="Educación"/>
    <x v="13"/>
    <d v="2019-02-01T00:00:00"/>
    <d v="2020-12-31T00:00:00"/>
    <n v="4"/>
    <n v="4"/>
    <n v="0"/>
    <n v="0"/>
    <n v="0"/>
  </r>
  <r>
    <n v="3944"/>
    <s v="Estrategia para el Desarrollo Integral del Departamento de La Guajira y sus pueblos indígenas"/>
    <x v="23"/>
    <s v="3.1"/>
    <s v="Asistir técnicamente a los funcionarios de la Gobernación de La Guajira en materia de Ordenamiento Territorial para promover la conformación de esquemas asociativos territoriales."/>
    <x v="1"/>
    <s v="Ministerio del Interior"/>
    <x v="7"/>
    <s v="Interior"/>
    <x v="4"/>
    <d v="2019-01-01T00:00:00"/>
    <d v="2022-12-31T00:00:00"/>
    <n v="2"/>
    <n v="4"/>
    <n v="1"/>
    <n v="0.5"/>
    <n v="0.25"/>
  </r>
  <r>
    <n v="3944"/>
    <s v="Estrategia para el Desarrollo Integral del Departamento de La Guajira y sus pueblos indígenas"/>
    <x v="23"/>
    <s v="1.50"/>
    <s v="Brindar asistencia técnica a las entidades territoriales certificadas de La Guajira para el desarrollo de procesos pedagógicos interculturales para la atención integral a la primera infancia."/>
    <x v="1"/>
    <s v="Ministerio de Educación Nacional"/>
    <x v="26"/>
    <s v="Educación"/>
    <x v="13"/>
    <d v="2018-08-06T00:00:00"/>
    <d v="2018-12-31T00:00:00"/>
    <n v="4"/>
    <n v="4"/>
    <n v="4"/>
    <n v="1"/>
    <n v="1"/>
  </r>
  <r>
    <n v="3944"/>
    <s v="Estrategia para el Desarrollo Integral del Departamento de La Guajira y sus pueblos indígenas"/>
    <x v="23"/>
    <s v="1.51"/>
    <s v="Brindar asistencia técnica a las entidades territoriales certificadas de La Guajira para implementar el Modelo de Gestión de Educación Inicial en las Secretarías de Educación de las entidades territoriales certificadas de La Guajira."/>
    <x v="1"/>
    <s v="Ministerio de Educación Nacional"/>
    <x v="26"/>
    <s v="Educación"/>
    <x v="13"/>
    <d v="2018-08-06T00:00:00"/>
    <d v="2018-12-31T00:00:00"/>
    <n v="4"/>
    <n v="4"/>
    <n v="4"/>
    <n v="1"/>
    <n v="1"/>
  </r>
  <r>
    <n v="3944"/>
    <s v="Estrategia para el Desarrollo Integral del Departamento de La Guajira y sus pueblos indígenas"/>
    <x v="23"/>
    <s v="1.67"/>
    <s v="Brindar asistencia técnica para la implementación del plan territorial de formación docente en los establecimientos etnoeducativos focalizados para el piloto de articulación de servicios sociales en La Guajira, en articulación con las Secretarías de Educación de las ETC respectivas."/>
    <x v="1"/>
    <s v="Ministerio de Educación Nacional"/>
    <x v="26"/>
    <s v="Educación"/>
    <x v="13"/>
    <d v="2019-02-01T00:00:00"/>
    <d v="2020-12-31T00:00:00"/>
    <n v="4"/>
    <n v="4"/>
    <n v="22"/>
    <n v="1"/>
    <n v="1"/>
  </r>
  <r>
    <n v="3944"/>
    <s v="Estrategia para el Desarrollo Integral del Departamento de La Guajira y sus pueblos indígenas"/>
    <x v="23"/>
    <s v="1.37"/>
    <s v="Construir aulas y espacios complementarios para reducir el déficit de infraestructura educativa, manteniendo pertinencia cultural apropiada a la región."/>
    <x v="1"/>
    <s v="Ministerio de Educación Nacional"/>
    <x v="26"/>
    <s v="Educación"/>
    <x v="13"/>
    <d v="2018-08-06T00:00:00"/>
    <d v="2018-12-31T00:00:00"/>
    <n v="4"/>
    <n v="4"/>
    <n v="4"/>
    <n v="1"/>
    <n v="1"/>
  </r>
  <r>
    <n v="3944"/>
    <s v="Estrategia para el Desarrollo Integral del Departamento de La Guajira y sus pueblos indígenas"/>
    <x v="23"/>
    <s v="1.39"/>
    <s v="Diseñar cuatro proyectos de construcción de infraestructura educativa para La Guajira, con recursos del Ministerio de Educación y regalias de las entidades territoriales certificadas del departamento."/>
    <x v="2"/>
    <s v="Ministerio de Educación Nacional"/>
    <x v="26"/>
    <s v="Educación"/>
    <x v="13"/>
    <d v="2018-08-06T00:00:00"/>
    <d v="2018-12-31T00:00:00"/>
    <n v="4"/>
    <n v="4"/>
    <n v="4"/>
    <n v="1"/>
    <n v="1"/>
  </r>
  <r>
    <n v="3944"/>
    <s v="Estrategia para el Desarrollo Integral del Departamento de La Guajira y sus pueblos indígenas"/>
    <x v="23"/>
    <s v="1.31"/>
    <s v="Establecer estrategias para la comunicación de alertas tempranas de casos de desnutrición a los diferentes actores involucrados, teniendo en cuenta las características territoriales y poblacionales de La Guajira."/>
    <x v="1"/>
    <s v="Ministerio de Salud y Protección Social"/>
    <x v="0"/>
    <s v="Salud y Protección Social"/>
    <x v="0"/>
    <d v="2018-08-06T00:00:00"/>
    <d v="2018-12-31T00:00:00"/>
    <n v="4"/>
    <n v="4"/>
    <n v="4"/>
    <n v="1"/>
    <n v="1"/>
  </r>
  <r>
    <n v="3944"/>
    <s v="Estrategia para el Desarrollo Integral del Departamento de La Guajira y sus pueblos indígenas"/>
    <x v="23"/>
    <s v="1.60"/>
    <s v="Garantizar la atención de niños, niñas y adolescentes de La Guajira por medio de la estrategia Construyendo Juntos Entornos Protectores, con pertinencia étnica y territorial."/>
    <x v="1"/>
    <s v="Instituto Colombiano de Bienestar Familiar"/>
    <x v="44"/>
    <s v="Inclusión Social y Reconciliación"/>
    <x v="16"/>
    <d v="2018-08-06T00:00:00"/>
    <d v="2022-12-31T00:00:00"/>
    <n v="2592"/>
    <n v="4320"/>
    <n v="864"/>
    <n v="0.33333333333333331"/>
    <n v="0.2"/>
  </r>
  <r>
    <n v="3944"/>
    <s v="Estrategia para el Desarrollo Integral del Departamento de La Guajira y sus pueblos indígenas"/>
    <x v="23"/>
    <s v="1.62"/>
    <s v="Generar vínculos de cuidado comunitarios y redes de apoyo con los pueblos indígenas de la Sierra Nevada en el departamento de La Guajira (Arhuacos, Wiwa, Kogui Kankuamo), a través de las modalidades de la Dirección de Familias y Comunidades, contribuyendo a la protección de su entorno y a su inclusión social."/>
    <x v="1"/>
    <s v="Instituto Colombiano de Bienestar Familiar"/>
    <x v="44"/>
    <s v="Inclusión Social y Reconciliación"/>
    <x v="16"/>
    <d v="2019-07-01T00:00:00"/>
    <d v="2022-12-31T00:00:00"/>
    <n v="240"/>
    <n v="480"/>
    <n v="449"/>
    <n v="1"/>
    <n v="0.93541666666666667"/>
  </r>
  <r>
    <n v="3944"/>
    <s v="Estrategia para el Desarrollo Integral del Departamento de La Guajira y sus pueblos indígenas"/>
    <x v="23"/>
    <s v="1.35"/>
    <s v="Implementar la estrategia de prevención de la desnutrición “Mil días para cambiar el mundo” con mujeres gestantes de bajo peso en La Guajira, priorizando las zonas donde se presentan mayores casos de desnutrición."/>
    <x v="1"/>
    <s v="Instituto Colombiano de Bienestar Familiar"/>
    <x v="44"/>
    <s v="Inclusión Social y Reconciliación"/>
    <x v="16"/>
    <d v="2018-08-06T00:00:00"/>
    <d v="2022-12-31T00:00:00"/>
    <n v="50"/>
    <n v="50"/>
    <n v="81.099999999999994"/>
    <n v="1"/>
    <n v="1"/>
  </r>
  <r>
    <n v="3944"/>
    <s v="Estrategia para el Desarrollo Integral del Departamento de La Guajira y sus pueblos indígenas"/>
    <x v="23"/>
    <s v="1.41"/>
    <s v="Entregar complementos alimentarios a la población de los establecimientos educativos oficiales de La Guajira para contribuir a la permanencia escolar."/>
    <x v="0"/>
    <s v="Ministerio de Educación Nacional"/>
    <x v="26"/>
    <s v="Educación"/>
    <x v="13"/>
    <d v="2018-08-06T00:00:00"/>
    <d v="2020-01-06T00:00:00"/>
    <n v="520252"/>
    <n v="520252"/>
    <n v="481300"/>
    <n v="0.92512859152872073"/>
    <n v="0.92512859152872073"/>
  </r>
  <r>
    <n v="3944"/>
    <s v="Estrategia para el Desarrollo Integral del Departamento de La Guajira y sus pueblos indígenas"/>
    <x v="23"/>
    <s v="1.44"/>
    <s v="Apoyar a las Secretarías de Educación por medio de la revisión, seguimiento y retroalimentación de proyectos educativos y etnoeducativos con participación de las comunidades por medio de asistencias técnicas a la entidad territorial y a los establecimientos educativos."/>
    <x v="0"/>
    <s v="Ministerio de Educación Nacional"/>
    <x v="26"/>
    <s v="Educación"/>
    <x v="13"/>
    <d v="2018-08-06T00:00:00"/>
    <d v="2020-12-31T00:00:00"/>
    <n v="6"/>
    <n v="6"/>
    <n v="25"/>
    <n v="1"/>
    <n v="1"/>
  </r>
  <r>
    <n v="3944"/>
    <s v="Estrategia para el Desarrollo Integral del Departamento de La Guajira y sus pueblos indígenas"/>
    <x v="23"/>
    <s v="1.55"/>
    <s v="Brindar servicios de educación inicial, cuidado y nutrición en el marco de la atención integral a niños y niñas de La Guajira, reconociendo la diversidad cultural y territorial del departamento."/>
    <x v="1"/>
    <s v="Instituto Colombiano de Bienestar Familiar"/>
    <x v="44"/>
    <s v="Inclusión Social y Reconciliación"/>
    <x v="16"/>
    <d v="2018-08-06T00:00:00"/>
    <d v="2022-12-31T00:00:00"/>
    <n v="79088"/>
    <n v="79088"/>
    <n v="83417"/>
    <n v="1"/>
    <n v="1"/>
  </r>
  <r>
    <n v="3944"/>
    <s v="Estrategia para el Desarrollo Integral del Departamento de La Guajira y sus pueblos indígenas"/>
    <x v="23"/>
    <s v="1.46"/>
    <s v="Tramitar los Registros Civiles solicitados por la población en condición de vulnerabilidad, dando prioridad a lugares donde se concentra población indígena focalizados con las autoridades locales."/>
    <x v="2"/>
    <s v="Registraduría Nacional del Estado Civil"/>
    <x v="53"/>
    <s v="Organización Electoral"/>
    <x v="22"/>
    <d v="2018-08-06T00:00:00"/>
    <d v="2021-12-31T00:00:00"/>
    <n v="6339"/>
    <n v="7991"/>
    <n v="4836"/>
    <n v="0.76289635589209659"/>
    <n v="0.60518082843198595"/>
  </r>
  <r>
    <n v="3944"/>
    <s v="Estrategia para el Desarrollo Integral del Departamento de La Guajira y sus pueblos indígenas"/>
    <x v="23"/>
    <s v="1.45"/>
    <s v="Consolidar una política intercultural multilingüe para el departamento de La Guajira, a través la organización de comités municipales de etnoeducación con las autoridades tradicionales y organizaciones representativas de los grupos étnicos en todas las entidades territoriales certificadas, en el marco de la asunción temporal de competencias del departamento."/>
    <x v="1"/>
    <s v="Ministerio de Educación Nacional"/>
    <x v="26"/>
    <s v="Educación"/>
    <x v="13"/>
    <d v="2018-08-06T00:00:00"/>
    <d v="2019-12-31T00:00:00"/>
    <n v="8"/>
    <n v="8"/>
    <n v="7"/>
    <n v="0.875"/>
    <n v="0.875"/>
  </r>
  <r>
    <n v="3944"/>
    <s v="Estrategia para el Desarrollo Integral del Departamento de La Guajira y sus pueblos indígenas"/>
    <x v="23"/>
    <s v="1.36"/>
    <s v="Implementar la estrategia de prevención de la desnutrición “Mil días para cambiar el mundo” con niños y niñas menores de 2 años, priorizando las zonas donde se presentan mayores casos de desnutrición."/>
    <x v="1"/>
    <s v="Instituto Colombiano de Bienestar Familiar"/>
    <x v="44"/>
    <s v="Inclusión Social y Reconciliación"/>
    <x v="16"/>
    <d v="2018-08-06T00:00:00"/>
    <d v="2022-12-31T00:00:00"/>
    <n v="80"/>
    <n v="80"/>
    <n v="81.8"/>
    <n v="1"/>
    <n v="1"/>
  </r>
  <r>
    <n v="3944"/>
    <s v="Estrategia para el Desarrollo Integral del Departamento de La Guajira y sus pueblos indígenas"/>
    <x v="23"/>
    <s v="1.63"/>
    <s v="Realizar acompañamiento comunitario étnico, en aquellas comunidades de La Guajira en las cuales la estrategia UNIDOS haya concertado el ingreso a sus territorios, para realizar la recolección de información de necesidades de las comunidades atendidas."/>
    <x v="1"/>
    <s v="Departamento Administrativo para la Prosperidad Social"/>
    <x v="34"/>
    <s v="Inclusión Social y Reconciliación"/>
    <x v="16"/>
    <d v="2018-08-06T00:00:00"/>
    <d v="2021-07-01T00:00:00"/>
    <n v="800"/>
    <n v="850"/>
    <n v="675"/>
    <n v="0.84375"/>
    <n v="0.79411764705882348"/>
  </r>
  <r>
    <n v="3944"/>
    <s v="Estrategia para el Desarrollo Integral del Departamento de La Guajira y sus pueblos indígenas"/>
    <x v="23"/>
    <s v="1.59"/>
    <s v="Fortalecer las capacidades técnicas de autoridades administrativas y sus equipos interdisciplinarios en La Guajira, brindando asistencia técnica frente al debido proceso en los tramites de restablecimiento de derechos, teniendo en cuenta el contexto cultural y territorial del departamento."/>
    <x v="1"/>
    <s v="Instituto Colombiano de Bienestar Familiar"/>
    <x v="44"/>
    <s v="Inclusión Social y Reconciliación"/>
    <x v="16"/>
    <d v="2018-08-06T00:00:00"/>
    <d v="2022-12-31T00:00:00"/>
    <n v="90"/>
    <n v="90"/>
    <n v="93.3"/>
    <n v="1"/>
    <n v="1"/>
  </r>
  <r>
    <n v="3944"/>
    <s v="Estrategia para el Desarrollo Integral del Departamento de La Guajira y sus pueblos indígenas"/>
    <x v="23"/>
    <s v="2.41"/>
    <s v="Actualizar la información primaria sobre el potencial energético de La Guajira como base para la toma de decisiones en la orientación del sector en la región."/>
    <x v="0"/>
    <s v="Unidad de Planeación Minero Energética"/>
    <x v="32"/>
    <s v="Minas y Energía"/>
    <x v="15"/>
    <d v="2022-01-01T00:00:00"/>
    <d v="2022-12-31T00:00:00"/>
    <n v="0"/>
    <n v="100"/>
    <n v="0"/>
    <n v="0"/>
    <n v="0"/>
  </r>
  <r>
    <n v="3944"/>
    <s v="Estrategia para el Desarrollo Integral del Departamento de La Guajira y sus pueblos indígenas"/>
    <x v="23"/>
    <s v="1.19"/>
    <s v="Adecuar la variable étnica en las bases de datos y fuentes de información integradas al SISPRO, como insumo para desarrollar el enfoque intercultural en los Planes Territoriales de Salud, acorde con las perspectivas socioculturales de los pueblos."/>
    <x v="1"/>
    <s v="Ministerio de Salud y Protección Social"/>
    <x v="0"/>
    <s v="Salud y Protección Social"/>
    <x v="0"/>
    <d v="2018-08-06T00:00:00"/>
    <d v="2022-12-31T00:00:00"/>
    <n v="70"/>
    <n v="100"/>
    <n v="66.66"/>
    <n v="0.95228571428571429"/>
    <n v="0.66659999999999997"/>
  </r>
  <r>
    <n v="3944"/>
    <s v="Estrategia para el Desarrollo Integral del Departamento de La Guajira y sus pueblos indígenas"/>
    <x v="23"/>
    <s v="2.39"/>
    <s v="Ampliar las especificaciones técnicas que permiten el uso de materiales propios de la región de La Guajira en la construcción y mantenimiento de vías con volúmenes medios y bajos de tránsito."/>
    <x v="2"/>
    <s v="Instituto Nacional de Vías"/>
    <x v="20"/>
    <s v="Transporte"/>
    <x v="3"/>
    <d v="2019-01-01T00:00:00"/>
    <d v="2019-12-31T00:00:00"/>
    <n v="100"/>
    <n v="100"/>
    <n v="100"/>
    <n v="1"/>
    <n v="1"/>
  </r>
  <r>
    <n v="3944"/>
    <s v="Estrategia para el Desarrollo Integral del Departamento de La Guajira y sus pueblos indígenas"/>
    <x v="23"/>
    <s v="2.38"/>
    <s v="Apoyar técnicamente a la Gobernación de La Guajira para que realice la actualización y complementación del inventario de la red vial para actualizar el Plan Vial Departamental, en articulación con los instrumentos de ordenamiento territorial."/>
    <x v="0"/>
    <s v="Ministerio de Transporte"/>
    <x v="8"/>
    <s v="Transporte"/>
    <x v="3"/>
    <d v="2018-08-06T00:00:00"/>
    <d v="2018-12-15T00:00:00"/>
    <n v="100"/>
    <n v="100"/>
    <n v="100"/>
    <n v="1"/>
    <n v="1"/>
  </r>
  <r>
    <n v="3944"/>
    <s v="Estrategia para el Desarrollo Integral del Departamento de La Guajira y sus pueblos indígenas"/>
    <x v="23"/>
    <s v="1.18"/>
    <s v="Articular el plan de desarrollo territorial con el Plan Nacional de Desarrollo, el Plan de Desarrollo Departamental, el Plan Decenal de Salud Pública y el Plan de Intervenciones Colectivas en materia de política en salud con el fin de organizar y articular la política pública territorial en salud."/>
    <x v="1"/>
    <s v="Ministerio de Salud y Protección Social"/>
    <x v="0"/>
    <s v="Salud y Protección Social"/>
    <x v="0"/>
    <d v="2018-08-06T00:00:00"/>
    <d v="2020-12-31T00:00:00"/>
    <n v="90"/>
    <n v="100"/>
    <n v="100"/>
    <n v="1"/>
    <n v="1"/>
  </r>
  <r>
    <n v="3944"/>
    <s v="Estrategia para el Desarrollo Integral del Departamento de La Guajira y sus pueblos indígenas"/>
    <x v="23"/>
    <s v="1.10"/>
    <s v="Brindar asistencia técnica a las Empresas de Servicios Públicos (ESP) de Manaure y Uribia para mejorar la prestación de los servicios de acueducto y alcantarillado."/>
    <x v="1"/>
    <s v="Ministerio de Vivienda, Ciudad y Territorio"/>
    <x v="10"/>
    <s v="Vivienda, Ciudad y Territorio"/>
    <x v="6"/>
    <d v="2018-08-06T00:00:00"/>
    <d v="2019-12-31T00:00:00"/>
    <n v="100"/>
    <n v="100"/>
    <n v="50"/>
    <n v="0.5"/>
    <n v="0.5"/>
  </r>
  <r>
    <n v="3944"/>
    <s v="Estrategia para el Desarrollo Integral del Departamento de La Guajira y sus pueblos indígenas"/>
    <x v="23"/>
    <s v="1.14"/>
    <s v="Brindar asistencia técnica para lograr que en la zona urbana de todos los municipios de La Guajira se suministre agua apta para el consumo humano."/>
    <x v="1"/>
    <s v="Ministerio de Vivienda, Ciudad y Territorio"/>
    <x v="10"/>
    <s v="Vivienda, Ciudad y Territorio"/>
    <x v="6"/>
    <d v="2018-08-06T00:00:00"/>
    <d v="2021-12-31T00:00:00"/>
    <n v="70"/>
    <n v="100"/>
    <n v="33.299999999999997"/>
    <n v="0.4757142857142857"/>
    <n v="0.33299999999999996"/>
  </r>
  <r>
    <n v="3944"/>
    <s v="Estrategia para el Desarrollo Integral del Departamento de La Guajira y sus pueblos indígenas"/>
    <x v="23"/>
    <s v="1.22"/>
    <s v="Capacitar el recurso humano del sector salud de La Guajira, en temas inherentes a las funciones que desde la Secretaría de Salud Departamental se deben llevar a cabo."/>
    <x v="1"/>
    <s v="Ministerio de Salud y Protección Social"/>
    <x v="0"/>
    <s v="Salud y Protección Social"/>
    <x v="0"/>
    <d v="2018-08-06T00:00:00"/>
    <d v="2022-12-31T00:00:00"/>
    <n v="70"/>
    <n v="100"/>
    <n v="100"/>
    <n v="1"/>
    <n v="1"/>
  </r>
  <r>
    <n v="3944"/>
    <s v="Estrategia para el Desarrollo Integral del Departamento de La Guajira y sus pueblos indígenas"/>
    <x v="23"/>
    <s v="2.27"/>
    <s v="Conformar la mesa de generación de ingresos liderada por la Comisión Regional de Competitividad, para promover y gestionar procesos de desarrollo empresarial en los sectores priorizados en el departamento de La Guajira."/>
    <x v="1"/>
    <s v="Ministerio de Comercio, Industria y Turismo"/>
    <x v="23"/>
    <s v="Comercio, Industria y Turismo"/>
    <x v="11"/>
    <d v="2018-08-06T00:00:00"/>
    <d v="2018-12-31T00:00:00"/>
    <n v="100"/>
    <n v="100"/>
    <n v="100"/>
    <n v="1"/>
    <n v="1"/>
  </r>
  <r>
    <n v="3944"/>
    <s v="Estrategia para el Desarrollo Integral del Departamento de La Guajira y sus pueblos indígenas"/>
    <x v="23"/>
    <s v="2.22"/>
    <s v="Consolidar el Centro de Información Turística de Colombia (CITUR) mediante la integración del Sistema de Información Turístico Regional (SITUR) de La Guajira en línea con el plan estadístico sectorial de turismo."/>
    <x v="2"/>
    <s v="Ministerio de Comercio, Industria y Turismo"/>
    <x v="23"/>
    <s v="Comercio, Industria y Turismo"/>
    <x v="11"/>
    <d v="2018-08-06T00:00:00"/>
    <d v="2018-12-31T00:00:00"/>
    <n v="100"/>
    <n v="100"/>
    <n v="17"/>
    <n v="0.17"/>
    <n v="0.17"/>
  </r>
  <r>
    <n v="3944"/>
    <s v="Estrategia para el Desarrollo Integral del Departamento de La Guajira y sus pueblos indígenas"/>
    <x v="23"/>
    <s v="1.25"/>
    <s v="Definir el enfoque de inspección y vigilancia en el sector salud de La Guajira, teniendo en cuenta las condiciones de contexto del departamento."/>
    <x v="1"/>
    <s v="Superintendencia Nacional de Salud"/>
    <x v="3"/>
    <s v="Salud y Protección Social"/>
    <x v="0"/>
    <d v="2018-08-06T00:00:00"/>
    <d v="2018-12-31T00:00:00"/>
    <n v="100"/>
    <n v="100"/>
    <n v="100"/>
    <n v="1"/>
    <n v="1"/>
  </r>
  <r>
    <n v="3944"/>
    <s v="Estrategia para el Desarrollo Integral del Departamento de La Guajira y sus pueblos indígenas"/>
    <x v="23"/>
    <s v="1.17"/>
    <s v="Documentar los procesos y procedimientos de la Secretaría de Salud Departamental para organizar su gestión institucional."/>
    <x v="1"/>
    <s v="Ministerio de Salud y Protección Social"/>
    <x v="0"/>
    <s v="Salud y Protección Social"/>
    <x v="0"/>
    <d v="2018-08-06T00:00:00"/>
    <d v="2018-12-31T00:00:00"/>
    <n v="100"/>
    <n v="100"/>
    <n v="100"/>
    <n v="1"/>
    <n v="1"/>
  </r>
  <r>
    <n v="3944"/>
    <s v="Estrategia para el Desarrollo Integral del Departamento de La Guajira y sus pueblos indígenas"/>
    <x v="23"/>
    <s v="2.37"/>
    <s v="Ejecutar el plan de bienestar al aprendiz SENA en el departamento de La Guajira para favorecer la permanencia de la población matriculada."/>
    <x v="1"/>
    <s v="Servicio Nacional de Aprendizaje"/>
    <x v="25"/>
    <s v="Trabajo"/>
    <x v="12"/>
    <d v="2018-08-06T00:00:00"/>
    <d v="2022-12-31T00:00:00"/>
    <n v="100"/>
    <n v="100"/>
    <n v="100"/>
    <n v="1"/>
    <n v="1"/>
  </r>
  <r>
    <n v="3944"/>
    <s v="Estrategia para el Desarrollo Integral del Departamento de La Guajira y sus pueblos indígenas"/>
    <x v="23"/>
    <s v="1.21"/>
    <s v="Elaborar lineamientos con las competencias laborales para la gestión en salud que requiere la política de atención integral en los territorios."/>
    <x v="1"/>
    <s v="Ministerio de Salud y Protección Social"/>
    <x v="0"/>
    <s v="Salud y Protección Social"/>
    <x v="0"/>
    <d v="2018-08-06T00:00:00"/>
    <d v="2018-12-31T00:00:00"/>
    <n v="100"/>
    <n v="100"/>
    <n v="100"/>
    <n v="1"/>
    <n v="1"/>
  </r>
  <r>
    <n v="3944"/>
    <s v="Estrategia para el Desarrollo Integral del Departamento de La Guajira y sus pueblos indígenas"/>
    <x v="23"/>
    <s v="2.21"/>
    <s v="Elaborar los estudios de ordenamiento de las Playas de Palomino (Dibulla) y Mayapo (Manaure) para fortalecer la actividad turística que allí se desarrolla."/>
    <x v="0"/>
    <s v="Ministerio de Comercio, Industria y Turismo"/>
    <x v="23"/>
    <s v="Comercio, Industria y Turismo"/>
    <x v="11"/>
    <d v="2018-08-06T00:00:00"/>
    <d v="2019-12-31T00:00:00"/>
    <n v="100"/>
    <n v="100"/>
    <n v="100"/>
    <n v="1"/>
    <n v="1"/>
  </r>
  <r>
    <n v="3944"/>
    <s v="Estrategia para el Desarrollo Integral del Departamento de La Guajira y sus pueblos indígenas"/>
    <x v="23"/>
    <s v="1.1"/>
    <s v="Elaborar y someter a aprobación instrumentos de planeación de corto, mediano y largo plazo del Plan Departamental de Aguas, Plan de Acción Municipal y Plan de Aseguramiento urbano y rural, con el fin de establecer las acciones requeridas para mejorar la operación y los indicadores de calidad de agua, cobertura y continuidad en el departamento de La Guajira."/>
    <x v="1"/>
    <s v="Ministerio de Vivienda, Ciudad y Territorio"/>
    <x v="10"/>
    <s v="Vivienda, Ciudad y Territorio"/>
    <x v="6"/>
    <d v="2018-08-06T00:00:00"/>
    <d v="2018-12-31T00:00:00"/>
    <n v="100"/>
    <n v="100"/>
    <n v="100"/>
    <n v="1"/>
    <n v="1"/>
  </r>
  <r>
    <n v="3944"/>
    <s v="Estrategia para el Desarrollo Integral del Departamento de La Guajira y sus pueblos indígenas"/>
    <x v="23"/>
    <s v="1.20"/>
    <s v="Establecer la planta mínima de personal misional necesaria para ejercer la autoridad sanitaria y cumplir las funciones asignadas a la Secretaría de Salud Departamental."/>
    <x v="1"/>
    <s v="Ministerio de Salud y Protección Social"/>
    <x v="0"/>
    <s v="Salud y Protección Social"/>
    <x v="0"/>
    <d v="2018-08-06T00:00:00"/>
    <d v="2022-12-31T00:00:00"/>
    <n v="70"/>
    <n v="100"/>
    <n v="0"/>
    <n v="0"/>
    <n v="0"/>
  </r>
  <r>
    <n v="3944"/>
    <s v="Estrategia para el Desarrollo Integral del Departamento de La Guajira y sus pueblos indígenas"/>
    <x v="23"/>
    <s v="2.44"/>
    <s v="Establecer lineamientos de política para la definición de esquemas empresariales de prestación del servicio de energía eléctrica en las zonas no interconectadas de La Guajira."/>
    <x v="2"/>
    <s v="Ministerio de Minas y Energía"/>
    <x v="45"/>
    <s v="Minas y Energía"/>
    <x v="15"/>
    <d v="2018-08-06T00:00:00"/>
    <d v="2019-12-01T00:00:00"/>
    <n v="100"/>
    <n v="100"/>
    <n v="75"/>
    <n v="0.75"/>
    <n v="0.75"/>
  </r>
  <r>
    <n v="3944"/>
    <s v="Estrategia para el Desarrollo Integral del Departamento de La Guajira y sus pueblos indígenas"/>
    <x v="23"/>
    <s v="1.11"/>
    <s v="Estructurar un esquema de operación de acueducto en la zona urbana de Manaure con el fin de mejorar la prestación de sus servicios."/>
    <x v="1"/>
    <s v="Ministerio de Vivienda, Ciudad y Territorio"/>
    <x v="10"/>
    <s v="Vivienda, Ciudad y Territorio"/>
    <x v="6"/>
    <d v="2018-08-06T00:00:00"/>
    <d v="2020-12-31T00:00:00"/>
    <n v="100"/>
    <n v="100"/>
    <n v="15"/>
    <n v="0.15"/>
    <n v="0.15"/>
  </r>
  <r>
    <n v="3944"/>
    <s v="Estrategia para el Desarrollo Integral del Departamento de La Guajira y sus pueblos indígenas"/>
    <x v="23"/>
    <s v="1.13"/>
    <s v="Estructurar un esquema de operación para la prestación de los servicios de acueducto y alcantarillado en la zona urbana de los municipios del sur de La Guajira."/>
    <x v="1"/>
    <s v="Ministerio de Vivienda, Ciudad y Territorio"/>
    <x v="10"/>
    <s v="Vivienda, Ciudad y Territorio"/>
    <x v="6"/>
    <d v="2018-08-06T00:00:00"/>
    <d v="2019-12-31T00:00:00"/>
    <n v="100"/>
    <n v="100"/>
    <n v="100"/>
    <n v="1"/>
    <n v="1"/>
  </r>
  <r>
    <n v="3944"/>
    <s v="Estrategia para el Desarrollo Integral del Departamento de La Guajira y sus pueblos indígenas"/>
    <x v="23"/>
    <s v="1.7"/>
    <s v="Estructurar un plan de suministro de agua potable y saneamiento básico rural para los municipios de La Guajira, de acuerdo con las directrices e instrumentos normativos de la política sectorial, para promover la articulación de acciones y fuentes de financiación."/>
    <x v="0"/>
    <s v="Ministerio de Vivienda, Ciudad y Territorio"/>
    <x v="10"/>
    <s v="Vivienda, Ciudad y Territorio"/>
    <x v="6"/>
    <d v="2018-08-06T00:00:00"/>
    <d v="2020-04-01T00:00:00"/>
    <n v="100"/>
    <n v="100"/>
    <n v="91"/>
    <n v="0.91"/>
    <n v="0.91"/>
  </r>
  <r>
    <n v="3944"/>
    <s v="Estrategia para el Desarrollo Integral del Departamento de La Guajira y sus pueblos indígenas"/>
    <x v="23"/>
    <s v="1.27"/>
    <s v="Implantar el Modelo Integral de Atención en Salud (MIAS) en las zonas rurales dispersas del departamento de La Guajira."/>
    <x v="1"/>
    <s v="Ministerio de Salud y Protección Social"/>
    <x v="0"/>
    <s v="Salud y Protección Social"/>
    <x v="0"/>
    <d v="2018-08-06T00:00:00"/>
    <d v="2022-12-31T00:00:00"/>
    <n v="65"/>
    <n v="100"/>
    <n v="0"/>
    <n v="0"/>
    <n v="0"/>
  </r>
  <r>
    <n v="3944"/>
    <s v="Estrategia para el Desarrollo Integral del Departamento de La Guajira y sus pueblos indígenas"/>
    <x v="23"/>
    <s v="1.2"/>
    <s v="Implementar el Plan de Aseguramiento Rural en La Guajira para asegurar la prestacion de los servicios públicos de agua potable y saneamiento básico a poblaciones dispersas, mediante un esquema adecuado a sus caracteristicas."/>
    <x v="0"/>
    <s v="Ministerio de Vivienda, Ciudad y Territorio"/>
    <x v="10"/>
    <s v="Vivienda, Ciudad y Territorio"/>
    <x v="6"/>
    <d v="2018-08-06T00:00:00"/>
    <d v="2020-12-31T00:00:00"/>
    <n v="75"/>
    <n v="100"/>
    <n v="100"/>
    <n v="1"/>
    <n v="1"/>
  </r>
  <r>
    <n v="3944"/>
    <s v="Estrategia para el Desarrollo Integral del Departamento de La Guajira y sus pueblos indígenas"/>
    <x v="23"/>
    <s v="1.9"/>
    <s v="Implementar el Plan de Aseguramiento Urbano en La Guajira para asegurar la prestacion de los servicios públicos de agua potable y saneamiento básico a la población mediante un esquema adecuado a sus caracteristicas."/>
    <x v="0"/>
    <s v="Ministerio de Vivienda, Ciudad y Territorio"/>
    <x v="10"/>
    <s v="Vivienda, Ciudad y Territorio"/>
    <x v="6"/>
    <d v="2018-08-06T00:00:00"/>
    <d v="2020-12-31T00:00:00"/>
    <n v="100"/>
    <n v="100"/>
    <n v="38.5"/>
    <n v="0.38500000000000001"/>
    <n v="0.38500000000000001"/>
  </r>
  <r>
    <n v="3944"/>
    <s v="Estrategia para el Desarrollo Integral del Departamento de La Guajira y sus pueblos indígenas"/>
    <x v="23"/>
    <s v="1.23"/>
    <s v="Implementar el Programa Territorial de Reorganización, Rediseño y Modernización de las ESE de La Guajira, con énfasis en el fortalecimiento de la resolutividad de atención de la población rural en las ESE departamentales."/>
    <x v="1"/>
    <s v="Ministerio de Salud y Protección Social"/>
    <x v="0"/>
    <s v="Salud y Protección Social"/>
    <x v="0"/>
    <d v="2018-08-06T00:00:00"/>
    <d v="2022-12-31T00:00:00"/>
    <n v="70"/>
    <n v="100"/>
    <n v="100"/>
    <n v="1"/>
    <n v="1"/>
  </r>
  <r>
    <n v="3944"/>
    <s v="Estrategia para el Desarrollo Integral del Departamento de La Guajira y sus pueblos indígenas"/>
    <x v="23"/>
    <s v="1.5"/>
    <s v="Implementar los sistemas de acueducto del corregimiento de Paraguachón (Maicao) para lograr la cobertura del servicio segun las necesidades de sus habitantes."/>
    <x v="1"/>
    <s v="Ministerio de Vivienda, Ciudad y Territorio"/>
    <x v="10"/>
    <s v="Vivienda, Ciudad y Territorio"/>
    <x v="6"/>
    <d v="2018-08-06T00:00:00"/>
    <d v="2019-12-31T00:00:00"/>
    <n v="100"/>
    <n v="100"/>
    <n v="64.150000000000006"/>
    <n v="0.64150000000000007"/>
    <n v="0.64150000000000007"/>
  </r>
  <r>
    <n v="3944"/>
    <s v="Estrategia para el Desarrollo Integral del Departamento de La Guajira y sus pueblos indígenas"/>
    <x v="23"/>
    <s v="1.6"/>
    <s v="Implementar un esquema operativo para el abastecimiento de agua potable mediante pila pública en las comunidades wayuu de Manaure, Maicao, Riohacha y Uribia, el cual contempla medidas de reconversión energética de las soluciones existentes."/>
    <x v="0"/>
    <s v="Ministerio de Vivienda, Ciudad y Territorio"/>
    <x v="10"/>
    <s v="Vivienda, Ciudad y Territorio"/>
    <x v="6"/>
    <d v="2018-08-06T00:00:00"/>
    <d v="2019-06-30T00:00:00"/>
    <n v="100"/>
    <n v="100"/>
    <n v="30.1"/>
    <n v="0.30099999999999999"/>
    <n v="0.30099999999999999"/>
  </r>
  <r>
    <n v="3944"/>
    <s v="Estrategia para el Desarrollo Integral del Departamento de La Guajira y sus pueblos indígenas"/>
    <x v="23"/>
    <s v="2.36"/>
    <s v="Mejorar la infraestructura física de ambientes de formación del SENA en La Guajira."/>
    <x v="2"/>
    <s v="Servicio Nacional de Aprendizaje"/>
    <x v="25"/>
    <s v="Trabajo"/>
    <x v="12"/>
    <d v="2018-08-06T00:00:00"/>
    <d v="2018-12-31T00:00:00"/>
    <n v="100"/>
    <n v="100"/>
    <n v="100"/>
    <n v="1"/>
    <n v="1"/>
  </r>
  <r>
    <n v="3944"/>
    <s v="Estrategia para el Desarrollo Integral del Departamento de La Guajira y sus pueblos indígenas"/>
    <x v="23"/>
    <s v="1.4"/>
    <s v="Poner en funcionamiento del Sistema de Información de Agua y Saneamiento Rural (SIASAR) en La Guajira para monitorear las distintas soluciones de acceso al agua en la zona rural dispersa y contar con información sistemática y de calidad para la toma de decisiones."/>
    <x v="1"/>
    <s v="Ministerio de Vivienda, Ciudad y Territorio"/>
    <x v="10"/>
    <s v="Vivienda, Ciudad y Territorio"/>
    <x v="6"/>
    <d v="2018-08-06T00:00:00"/>
    <d v="2020-12-31T00:00:00"/>
    <n v="100"/>
    <n v="100"/>
    <n v="73"/>
    <n v="0.73"/>
    <n v="0.73"/>
  </r>
  <r>
    <n v="3944"/>
    <s v="Estrategia para el Desarrollo Integral del Departamento de La Guajira y sus pueblos indígenas"/>
    <x v="23"/>
    <s v="1.3"/>
    <s v="Poner en marcha una Empresa de Servicios Públicos (ESP) Departamental en La Guajira para desarrollar asistencia técnica a la prestación de los servicios de agua potable y saneamiento en zona rural y desempeñar las funciones del gestor en el marco de los Planes Departamentales de Agua."/>
    <x v="1"/>
    <s v="Ministerio de Vivienda, Ciudad y Territorio"/>
    <x v="10"/>
    <s v="Vivienda, Ciudad y Territorio"/>
    <x v="6"/>
    <d v="2018-08-06T00:00:00"/>
    <d v="2019-12-30T00:00:00"/>
    <n v="100"/>
    <n v="100"/>
    <n v="30"/>
    <n v="0.3"/>
    <n v="0.3"/>
  </r>
  <r>
    <n v="3944"/>
    <s v="Estrategia para el Desarrollo Integral del Departamento de La Guajira y sus pueblos indígenas"/>
    <x v="23"/>
    <s v="2.40"/>
    <s v="Prestar asesoría y acompañamiento técnico al departamento y los municipios de La Guajira para la estructuración y formulación de proyectos de infraestructura vial, de forma que se ajusten a los requerimientos técnicos y metodológicos existentes."/>
    <x v="2"/>
    <s v="Ministerio de Transporte"/>
    <x v="8"/>
    <s v="Transporte"/>
    <x v="3"/>
    <d v="2018-08-06T00:00:00"/>
    <d v="2018-12-31T00:00:00"/>
    <n v="100"/>
    <n v="100"/>
    <n v="100"/>
    <n v="1"/>
    <n v="1"/>
  </r>
  <r>
    <n v="3944"/>
    <s v="Estrategia para el Desarrollo Integral del Departamento de La Guajira y sus pueblos indígenas"/>
    <x v="23"/>
    <s v="1.26"/>
    <s v="Realizar acciones de inspección, vigilancia y control con base en el mapa de riesgos definidos por las entidades territoriales de La Guajira, de manera oportuna, pertinente y con enfoque diferencial."/>
    <x v="1"/>
    <s v="Superintendencia Nacional de Salud"/>
    <x v="3"/>
    <s v="Salud y Protección Social"/>
    <x v="0"/>
    <d v="2018-08-06T00:00:00"/>
    <d v="2022-12-31T00:00:00"/>
    <n v="60"/>
    <n v="100"/>
    <n v="100"/>
    <n v="1"/>
    <n v="1"/>
  </r>
  <r>
    <n v="3944"/>
    <s v="Estrategia para el Desarrollo Integral del Departamento de La Guajira y sus pueblos indígenas"/>
    <x v="23"/>
    <s v="1.24"/>
    <s v="Realizar auditorías coordinadas con organismos responsables de la inspección, vigilancia y control en el sector salud, para garantizar la prestación de los servicios de salud en La Guajira de forma acorde a la normatividad."/>
    <x v="1"/>
    <s v="Superintendencia Nacional de Salud"/>
    <x v="3"/>
    <s v="Salud y Protección Social"/>
    <x v="0"/>
    <d v="2018-08-06T00:00:00"/>
    <d v="2022-12-31T00:00:00"/>
    <n v="60"/>
    <n v="100"/>
    <n v="100"/>
    <n v="1"/>
    <n v="1"/>
  </r>
  <r>
    <n v="3944"/>
    <s v="Estrategia para el Desarrollo Integral del Departamento de La Guajira y sus pueblos indígenas"/>
    <x v="23"/>
    <s v="1.15"/>
    <s v="Solicitar planes de accion a aquellos prestadores de los municipios de La Guajira vigilados por la Superintendencia de Servicios Públicos Domiciliarios, que tengan mayores deficiencias en aspectos específicos de la prestación de los servicios a su cargo para que cumplan con los estándares requeridos."/>
    <x v="0"/>
    <s v="Superintendencia de Servicios Públicos Domiciliarios"/>
    <x v="14"/>
    <s v="Planeación"/>
    <x v="9"/>
    <d v="2019-03-01T00:00:00"/>
    <d v="2022-12-31T00:00:00"/>
    <n v="100"/>
    <n v="100"/>
    <n v="100"/>
    <n v="1"/>
    <n v="1"/>
  </r>
  <r>
    <n v="3944"/>
    <s v="Estrategia para el Desarrollo Integral del Departamento de La Guajira y sus pueblos indígenas"/>
    <x v="23"/>
    <s v="2.29"/>
    <s v="Fortalecer a la población indígena de La Guajira en los procesos productivos y de comercialización, en conjunto con la Gobernación y las Alcaldías del departamento."/>
    <x v="1"/>
    <s v="Ministerio de Comercio, Industria y Turismo"/>
    <x v="23"/>
    <s v="Comercio, Industria y Turismo"/>
    <x v="11"/>
    <d v="2018-08-06T00:00:00"/>
    <d v="2019-12-31T00:00:00"/>
    <n v="12"/>
    <n v="12"/>
    <n v="12"/>
    <n v="1"/>
    <n v="1"/>
  </r>
  <r>
    <n v="3944"/>
    <s v="Estrategia para el Desarrollo Integral del Departamento de La Guajira y sus pueblos indígenas"/>
    <x v="23"/>
    <s v="2.35"/>
    <s v="Apoyar la generación de ingresos con el fortalecimiento de unidades productivas en el departamento de La Guajira con el programa SENA Emprende Rural (SER)."/>
    <x v="1"/>
    <s v="Servicio Nacional de Aprendizaje"/>
    <x v="25"/>
    <s v="Trabajo"/>
    <x v="12"/>
    <d v="2018-08-06T00:00:00"/>
    <d v="2022-06-30T00:00:00"/>
    <n v="106"/>
    <n v="154"/>
    <n v="88"/>
    <n v="0.83018867924528306"/>
    <n v="0.5714285714285714"/>
  </r>
  <r>
    <n v="3944"/>
    <s v="Estrategia para el Desarrollo Integral del Departamento de La Guajira y sus pueblos indígenas"/>
    <x v="23"/>
    <s v="2.30"/>
    <s v="Asistir técnicamente los procesos productivos y de desarrollo de producto para acceder a oportunidades comerciales en comunidades o grupos artesanales que se prioricen en la Alta, Media y Baja Guajira."/>
    <x v="1"/>
    <s v="Artesanías de Colombia S.A."/>
    <x v="50"/>
    <s v="Comercio, Industria y Turismo"/>
    <x v="11"/>
    <d v="2018-08-06T00:00:00"/>
    <d v="2022-12-31T00:00:00"/>
    <n v="12"/>
    <n v="18"/>
    <n v="47"/>
    <n v="1"/>
    <n v="1"/>
  </r>
  <r>
    <n v="3944"/>
    <s v="Estrategia para el Desarrollo Integral del Departamento de La Guajira y sus pueblos indígenas"/>
    <x v="23"/>
    <s v="2.34"/>
    <s v="Apoyar la generación de ingresos con la creación de unidades productivas con el programa SENA Emprende Rural (SER) en el departamento de La Guajira."/>
    <x v="1"/>
    <s v="Servicio Nacional de Aprendizaje"/>
    <x v="25"/>
    <s v="Trabajo"/>
    <x v="12"/>
    <d v="2018-08-06T00:00:00"/>
    <d v="2022-06-30T00:00:00"/>
    <n v="190"/>
    <n v="290"/>
    <n v="157"/>
    <n v="0.82631578947368423"/>
    <n v="0.54137931034482756"/>
  </r>
  <r>
    <n v="3944"/>
    <s v="Estrategia para el Desarrollo Integral del Departamento de La Guajira y sus pueblos indígenas"/>
    <x v="23"/>
    <s v="2.25"/>
    <s v="Llevar el Programa Colegios Amigos del Turismo a La Guajira para fomentar la cultura turística como una oportunidad de desarrollo para la población estudiantil de las instituciones educativas oficiales del departamento."/>
    <x v="1"/>
    <s v="Ministerio de Comercio, Industria y Turismo"/>
    <x v="23"/>
    <s v="Comercio, Industria y Turismo"/>
    <x v="11"/>
    <d v="2019-01-01T00:00:00"/>
    <d v="2019-12-31T00:00:00"/>
    <n v="4"/>
    <n v="4"/>
    <n v="1"/>
    <n v="0.25"/>
    <n v="0.25"/>
  </r>
  <r>
    <n v="3944"/>
    <s v="Estrategia para el Desarrollo Integral del Departamento de La Guajira y sus pueblos indígenas"/>
    <x v="23"/>
    <s v="1.12"/>
    <s v="Poner en marcha cuatro pozos de abastecimiento en Maicao para mejorar la continuidad del servicio de acueducto."/>
    <x v="1"/>
    <s v="Ministerio de Vivienda, Ciudad y Territorio"/>
    <x v="10"/>
    <s v="Vivienda, Ciudad y Territorio"/>
    <x v="6"/>
    <d v="2018-08-06T00:00:00"/>
    <d v="2018-12-31T00:00:00"/>
    <n v="4"/>
    <n v="4"/>
    <n v="5"/>
    <n v="1"/>
    <n v="1"/>
  </r>
  <r>
    <n v="3944"/>
    <s v="Estrategia para el Desarrollo Integral del Departamento de La Guajira y sus pueblos indígenas"/>
    <x v="23"/>
    <s v="1.16"/>
    <s v="Realizar seguimiento a los planes de acción propuestos por los prestadores de los municipios de La Guajira vigilados por la Superintendencia de Servicios Públicos Domiciliarios que tengan mayores deficiencias en aspectos específicos de la prestación de los servicios a su cargo."/>
    <x v="1"/>
    <s v="Superintendencia de Servicios Públicos Domiciliarios"/>
    <x v="14"/>
    <s v="Planeación"/>
    <x v="9"/>
    <d v="2019-06-01T00:00:00"/>
    <d v="2022-12-31T00:00:00"/>
    <n v="2"/>
    <n v="4"/>
    <n v="1"/>
    <n v="0.5"/>
    <n v="0.25"/>
  </r>
  <r>
    <n v="3944"/>
    <s v="Estrategia para el Desarrollo Integral del Departamento de La Guajira y sus pueblos indígenas"/>
    <x v="23"/>
    <s v="2.28"/>
    <s v="Acompañar a la Red Regional de Emprendimiento en la definición e implementación de programas y proyectos que generen capacidades para la promoción del emprendimiento, la innovación y la consolidación empresarial en La Guajira."/>
    <x v="2"/>
    <s v="Ministerio de Comercio, Industria y Turismo"/>
    <x v="23"/>
    <s v="Comercio, Industria y Turismo"/>
    <x v="11"/>
    <d v="2018-08-06T00:00:00"/>
    <d v="2022-12-31T00:00:00"/>
    <n v="3"/>
    <n v="5"/>
    <n v="2"/>
    <n v="0.66666666666666663"/>
    <n v="0.4"/>
  </r>
  <r>
    <n v="3944"/>
    <s v="Estrategia para el Desarrollo Integral del Departamento de La Guajira y sus pueblos indígenas"/>
    <x v="23"/>
    <s v="2.26"/>
    <s v="Implementar los componentes de innovación en las líneas de acción de la ruta competitiva del turismo en el departamento de La Guajira."/>
    <x v="2"/>
    <s v="Ministerio de Comercio, Industria y Turismo"/>
    <x v="23"/>
    <s v="Comercio, Industria y Turismo"/>
    <x v="11"/>
    <d v="2018-08-06T00:00:00"/>
    <d v="2018-12-31T00:00:00"/>
    <n v="5"/>
    <n v="5"/>
    <n v="28"/>
    <n v="1"/>
    <n v="1"/>
  </r>
  <r>
    <n v="3944"/>
    <s v="Estrategia para el Desarrollo Integral del Departamento de La Guajira y sus pueblos indígenas"/>
    <x v="23"/>
    <s v="2.23"/>
    <s v="Realizar jornadas de formalización, legislación turística y beneficios tributarios y fiscales en La Guajira, para promover la formalización de la actividad empresarial en el departamento."/>
    <x v="2"/>
    <s v="Ministerio de Comercio, Industria y Turismo"/>
    <x v="23"/>
    <s v="Comercio, Industria y Turismo"/>
    <x v="11"/>
    <d v="2018-08-06T00:00:00"/>
    <d v="2022-12-31T00:00:00"/>
    <n v="3"/>
    <n v="5"/>
    <n v="2"/>
    <n v="0.66666666666666663"/>
    <n v="0.4"/>
  </r>
  <r>
    <n v="3944"/>
    <s v="Estrategia para el Desarrollo Integral del Departamento de La Guajira y sus pueblos indígenas"/>
    <x v="23"/>
    <s v="2.24"/>
    <s v="Realizar jornadas de fortalecimiento empresarial sobre turismo en La Guajira, para promover la formalización de la actividad turística en el departamento."/>
    <x v="2"/>
    <s v="Ministerio de Comercio, Industria y Turismo"/>
    <x v="23"/>
    <s v="Comercio, Industria y Turismo"/>
    <x v="11"/>
    <d v="2018-08-06T00:00:00"/>
    <d v="2022-12-31T00:00:00"/>
    <n v="3"/>
    <n v="5"/>
    <n v="2"/>
    <n v="0.66666666666666663"/>
    <n v="0.4"/>
  </r>
  <r>
    <n v="3944"/>
    <s v="Estrategia para el Desarrollo Integral del Departamento de La Guajira y sus pueblos indígenas"/>
    <x v="23"/>
    <s v="1.8"/>
    <s v="Realizar una vigilancia especial, en el marco de sus competencias, a los servicios públicos de agua potable y saneamiento básico en zona rural de La Guajira, con el fin de que la prestación alcance los estándares establecidos en la Ley 142 de 1994 y la normatividad del sector."/>
    <x v="0"/>
    <s v="Superintendencia de Servicios Públicos Domiciliarios"/>
    <x v="14"/>
    <s v="Planeación"/>
    <x v="9"/>
    <d v="2018-08-06T00:00:00"/>
    <d v="2022-12-31T00:00:00"/>
    <n v="3"/>
    <n v="5"/>
    <n v="2"/>
    <n v="0.66666666666666663"/>
    <n v="0.4"/>
  </r>
  <r>
    <n v="3944"/>
    <s v="Estrategia para el Desarrollo Integral del Departamento de La Guajira y sus pueblos indígenas"/>
    <x v="23"/>
    <s v="2.43"/>
    <s v="Divulgar los beneficios de los proyectos de generación con fuentes no convencionales de energía renovables (FNCER) en las comunidades de La Guajira, a través de la estrategia de relacionamiento territorial del sector minero energético, en articulación con la Unidad de Planeación Minero Energética (UPME)."/>
    <x v="2"/>
    <s v="Ministerio de Minas y Energía"/>
    <x v="45"/>
    <s v="Minas y Energía"/>
    <x v="15"/>
    <d v="2018-08-06T00:00:00"/>
    <d v="2019-11-30T00:00:00"/>
    <n v="5"/>
    <n v="6"/>
    <n v="4"/>
    <n v="0.8"/>
    <n v="0.66666666666666663"/>
  </r>
  <r>
    <n v="3944"/>
    <s v="Estrategia para el Desarrollo Integral del Departamento de La Guajira y sus pueblos indígenas"/>
    <x v="23"/>
    <s v="2.31"/>
    <s v="Desarrollar programas de formación en salud con enfoque intercultural para el fortalecimiento del talento humano en las comunidades indígenas de La Guajira."/>
    <x v="1"/>
    <s v="Servicio Nacional de Aprendizaje"/>
    <x v="25"/>
    <s v="Trabajo"/>
    <x v="12"/>
    <d v="2018-08-06T00:00:00"/>
    <d v="2019-12-30T00:00:00"/>
    <n v="60"/>
    <n v="60"/>
    <n v="402"/>
    <n v="1"/>
    <n v="1"/>
  </r>
  <r>
    <n v="3944"/>
    <s v="Estrategia para el Desarrollo Integral del Departamento de La Guajira y sus pueblos indígenas"/>
    <x v="23"/>
    <s v="2.33"/>
    <s v="Desarrollar programas de formación SENA Emprende Rural (SER) con enfoque en emprendimiento rural en el departamento de La Guajira."/>
    <x v="1"/>
    <s v="Servicio Nacional de Aprendizaje"/>
    <x v="25"/>
    <s v="Trabajo"/>
    <x v="12"/>
    <d v="2018-08-06T00:00:00"/>
    <d v="2022-06-30T00:00:00"/>
    <n v="3800"/>
    <n v="6800"/>
    <n v="6000"/>
    <n v="1"/>
    <n v="0.88235294117647056"/>
  </r>
  <r>
    <n v="3944"/>
    <s v="Estrategia para el Desarrollo Integral del Departamento de La Guajira y sus pueblos indígenas"/>
    <x v="23"/>
    <s v="2.42"/>
    <s v="Divulgar la información de los proyectos de generación inscritos en la UPME y de proyectos de las redes de transmisión nacional y regional de energía eléctrica para conectar generadores y mejorar el servicio en La Guajira, en el marco de la Mesa de Diálogo y Concertación para el Pueblo Wayuu colombiano."/>
    <x v="1"/>
    <s v="Unidad de Planeación Minero Energética"/>
    <x v="32"/>
    <s v="Minas y Energía"/>
    <x v="15"/>
    <d v="2018-08-06T00:00:00"/>
    <d v="2022-11-30T00:00:00"/>
    <n v="5"/>
    <n v="9"/>
    <n v="0"/>
    <n v="0"/>
    <n v="0"/>
  </r>
  <r>
    <n v="3944"/>
    <s v="Estrategia para el Desarrollo Integral del Departamento de La Guajira y sus pueblos indígenas"/>
    <x v="23"/>
    <s v="2.45"/>
    <s v="Medir el potencial energético solar - eólico de La Guajira."/>
    <x v="0"/>
    <s v="Instituto de Planificación y Promoción de Soluciones Energéticas para las Zonas No Interconectadas"/>
    <x v="79"/>
    <s v="Minas y Energía"/>
    <x v="15"/>
    <d v="2018-08-06T00:00:00"/>
    <d v="2022-11-30T00:00:00"/>
    <n v="5"/>
    <n v="9"/>
    <n v="2"/>
    <n v="0.4"/>
    <n v="0.22222222222222221"/>
  </r>
  <r>
    <n v="3944"/>
    <s v="Estrategia para el Desarrollo Integral del Departamento de La Guajira y sus pueblos indígenas"/>
    <x v="23"/>
    <s v="2.32"/>
    <s v="Impartir formación para el trabajo para la población indígena de La Guajira."/>
    <x v="1"/>
    <s v="Servicio Nacional de Aprendizaje"/>
    <x v="25"/>
    <s v="Trabajo"/>
    <x v="12"/>
    <d v="2018-08-06T00:00:00"/>
    <d v="2022-06-30T00:00:00"/>
    <n v="9217"/>
    <n v="9217"/>
    <n v="28646"/>
    <n v="1"/>
    <n v="1"/>
  </r>
  <r>
    <n v="3944"/>
    <s v="Estrategia para el Desarrollo Integral del Departamento de La Guajira y sus pueblos indígenas"/>
    <x v="23"/>
    <s v="2.11"/>
    <s v="Diseñar una estrategia de pastoreo a través del conocimiento de la disponibilidad de forraje, reconociendo y evaluando las principales especies arbóreas y arbustivas que se consumen los animales de las comunidades wayuu."/>
    <x v="1"/>
    <s v="Corporación Colombiana de Investigación Agropecuaria"/>
    <x v="71"/>
    <s v="Agropecuario, Pesquero y Desarrollo Rural"/>
    <x v="7"/>
    <d v="2018-08-06T00:00:00"/>
    <d v="2018-12-31T00:00:00"/>
    <n v="1"/>
    <n v="1"/>
    <n v="1"/>
    <n v="1"/>
    <n v="1"/>
  </r>
  <r>
    <n v="3944"/>
    <s v="Estrategia para el Desarrollo Integral del Departamento de La Guajira y sus pueblos indígenas"/>
    <x v="23"/>
    <s v="2.9"/>
    <s v="Implementar el programa de construcción y dotación de las Casas para el Desarrollo de la Pesca Artesanal (CDPA) con el fin de impulsar la formación socio-empresarial y fortalecimiento de los pescadores artesanales de La Guajira, con énfasis en las comunidades de la Media y Alta Guajira."/>
    <x v="1"/>
    <s v="Autoridad Nacional de Acuicultura y Pesca"/>
    <x v="80"/>
    <s v="Agropecuario, Pesquero y Desarrollo Rural"/>
    <x v="7"/>
    <d v="2018-08-06T00:00:00"/>
    <d v="2018-12-31T00:00:00"/>
    <n v="1"/>
    <n v="1"/>
    <n v="1"/>
    <n v="1"/>
    <n v="1"/>
  </r>
  <r>
    <n v="3944"/>
    <s v="Estrategia para el Desarrollo Integral del Departamento de La Guajira y sus pueblos indígenas"/>
    <x v="23"/>
    <s v="2.4"/>
    <s v="Realizar la administración, operación y mantenimiento de la infraestructura de riego del río Rancheria."/>
    <x v="2"/>
    <s v="Agencia de Desarrollo Rural"/>
    <x v="35"/>
    <s v="Agropecuario, Pesquero y Desarrollo Rural"/>
    <x v="7"/>
    <d v="2018-08-06T00:00:00"/>
    <d v="2022-12-31T00:00:00"/>
    <n v="1"/>
    <n v="1"/>
    <n v="1"/>
    <n v="1"/>
    <n v="1"/>
  </r>
  <r>
    <n v="3944"/>
    <s v="Estrategia para el Desarrollo Integral del Departamento de La Guajira y sus pueblos indígenas"/>
    <x v="23"/>
    <s v="2.20"/>
    <s v="Realizar el piloto e implementación de la ruta de los Planes de Ordenamiento Social de la Propiedad en los municipios de Dibulla, San Juan del Cesar y Fonseca en el marco del proyecto de Catastro Multiproposito."/>
    <x v="1"/>
    <s v="Agencia Nacional de Tierras"/>
    <x v="36"/>
    <s v="Agropecuario, Pesquero y Desarrollo Rural"/>
    <x v="7"/>
    <d v="2018-08-06T00:00:00"/>
    <d v="2018-12-31T00:00:00"/>
    <n v="100"/>
    <n v="100"/>
    <n v="25"/>
    <n v="0.25"/>
    <n v="0.25"/>
  </r>
  <r>
    <n v="3944"/>
    <s v="Estrategia para el Desarrollo Integral del Departamento de La Guajira y sus pueblos indígenas"/>
    <x v="23"/>
    <s v="2.16"/>
    <s v="Realizar la evaluación de tierras para la zonificación agropecuaria en el departamento de La Guajira, previa solicitud de la Gobernación, en coordinación con la [Unidad de Planificación Rural Agropecuaria (UPRA)] y el [Ministerio de Agricultura y Desarrollo Rural]."/>
    <x v="0"/>
    <s v="Unidad de Planificación de Tierras Rurales, Adecuación de Tierras y Usos Agropecuarios"/>
    <x v="68"/>
    <s v="Agropecuario, Pesquero y Desarrollo Rural"/>
    <x v="7"/>
    <d v="2020-01-01T00:00:00"/>
    <d v="2020-12-31T00:00:00"/>
    <n v="100"/>
    <n v="100"/>
    <n v="0"/>
    <n v="0"/>
    <n v="0"/>
  </r>
  <r>
    <n v="3944"/>
    <s v="Estrategia para el Desarrollo Integral del Departamento de La Guajira y sus pueblos indígenas"/>
    <x v="23"/>
    <s v="2.7"/>
    <s v="Implementar el programa Red de Seguridad Alimentaria - ReSA Rural en la Baja Guajira para aumentar la producción de alimentos para el autoconsumo, la promoción de hábitos alimentarios saludables y el uso de alimentos y productos locales."/>
    <x v="1"/>
    <s v="Departamento Administrativo para la Prosperidad Social"/>
    <x v="34"/>
    <s v="Inclusión Social y Reconciliación"/>
    <x v="16"/>
    <d v="2018-08-06T00:00:00"/>
    <d v="2018-12-31T00:00:00"/>
    <n v="1120"/>
    <n v="1120"/>
    <n v="0"/>
    <n v="0"/>
    <n v="0"/>
  </r>
  <r>
    <n v="3944"/>
    <s v="Estrategia para el Desarrollo Integral del Departamento de La Guajira y sus pueblos indígenas"/>
    <x v="23"/>
    <s v="2.12"/>
    <s v="Estructurar alianzas productivas en municipios priorizados de la Alta y Media Guajira para vincular a pequeños productores rurales con un aliado comercial formal, bajo un esquema de agronegocios."/>
    <x v="1"/>
    <s v="Ministerio de Agricultura y Desarrollo Rural"/>
    <x v="11"/>
    <s v="Agropecuario, Pesquero y Desarrollo Rural"/>
    <x v="7"/>
    <d v="2018-08-06T00:00:00"/>
    <d v="2018-12-31T00:00:00"/>
    <n v="14"/>
    <n v="14"/>
    <n v="13"/>
    <n v="0.9285714285714286"/>
    <n v="0.9285714285714286"/>
  </r>
  <r>
    <n v="3944"/>
    <s v="Estrategia para el Desarrollo Integral del Departamento de La Guajira y sus pueblos indígenas"/>
    <x v="23"/>
    <s v="2.17"/>
    <s v="Gestionar el acceso a la propiedad de la tierra en zonas rurales de La Guajira, mediante la adjudicación, regularización y formalización de predios sujetos de reforma agraria."/>
    <x v="2"/>
    <s v="Agencia Nacional de Tierras"/>
    <x v="36"/>
    <s v="Agropecuario, Pesquero y Desarrollo Rural"/>
    <x v="7"/>
    <d v="2018-08-06T00:00:00"/>
    <d v="2019-12-31T00:00:00"/>
    <n v="1817"/>
    <n v="1817"/>
    <n v="522"/>
    <n v="0.2872867363786461"/>
    <n v="0.2872867363786461"/>
  </r>
  <r>
    <n v="3944"/>
    <s v="Estrategia para el Desarrollo Integral del Departamento de La Guajira y sus pueblos indígenas"/>
    <x v="23"/>
    <s v="2.13"/>
    <s v="Coordinar la elaboración del Plan de Seguridad Alimentaria y Nutricional del departamento de La Guajira, en conjunto con la Gobernación y demas entidades de la Comisión Intersectorial de Seguridad Alimentaria y Nutricional (CISAN)."/>
    <x v="1"/>
    <s v="Ministerio de Agricultura y Desarrollo Rural"/>
    <x v="11"/>
    <s v="Agropecuario, Pesquero y Desarrollo Rural"/>
    <x v="7"/>
    <d v="2018-08-06T00:00:00"/>
    <d v="2019-12-31T00:00:00"/>
    <n v="2"/>
    <n v="2"/>
    <n v="2"/>
    <n v="1"/>
    <n v="1"/>
  </r>
  <r>
    <n v="3944"/>
    <s v="Estrategia para el Desarrollo Integral del Departamento de La Guajira y sus pueblos indígenas"/>
    <x v="23"/>
    <s v="2.2"/>
    <s v="Estructurar e implementar técnica, financiera y legalmente proyectos integrales de desarrollo agropecuario y rural en la Media Guajira, con infraestructura de riego, activos productivos, asistencia técnica y comercialización, con el fin de fortalecer la actividad agropecuaria en esta región."/>
    <x v="1"/>
    <s v="Agencia de Desarrollo Rural"/>
    <x v="35"/>
    <s v="Agropecuario, Pesquero y Desarrollo Rural"/>
    <x v="7"/>
    <d v="2018-08-06T00:00:00"/>
    <d v="2022-12-31T00:00:00"/>
    <n v="16"/>
    <n v="20"/>
    <n v="10"/>
    <n v="0.625"/>
    <n v="0.5"/>
  </r>
  <r>
    <n v="3944"/>
    <s v="Estrategia para el Desarrollo Integral del Departamento de La Guajira y sus pueblos indígenas"/>
    <x v="23"/>
    <s v="2.6"/>
    <s v="Implementar el programa Red de Seguridad Alimentaria - ReSA Étnico en la Alta y Media Guajira para aumentar la producción de alimentos para el auto consumo, favoreciendo la valorización del patrimonio agroalimentario, los saberes y prácticas alimentarias."/>
    <x v="1"/>
    <s v="Departamento Administrativo para la Prosperidad Social"/>
    <x v="34"/>
    <s v="Inclusión Social y Reconciliación"/>
    <x v="16"/>
    <d v="2018-08-06T00:00:00"/>
    <d v="2018-12-31T00:00:00"/>
    <n v="2240"/>
    <n v="2240"/>
    <n v="0"/>
    <n v="0"/>
    <n v="0"/>
  </r>
  <r>
    <n v="3944"/>
    <s v="Estrategia para el Desarrollo Integral del Departamento de La Guajira y sus pueblos indígenas"/>
    <x v="23"/>
    <s v="2.5"/>
    <s v="Implementar soluciones integrales con acceso a agua potable y seguridad alimentaria en comunidades wayuu de la Alta Guajira."/>
    <x v="0"/>
    <s v="Departamento Administrativo para la Prosperidad Social"/>
    <x v="34"/>
    <s v="Inclusión Social y Reconciliación"/>
    <x v="16"/>
    <d v="2018-08-06T00:00:00"/>
    <d v="2018-12-31T00:00:00"/>
    <n v="27"/>
    <n v="27"/>
    <n v="0"/>
    <n v="0"/>
    <n v="0"/>
  </r>
  <r>
    <n v="3944"/>
    <s v="Estrategia para el Desarrollo Integral del Departamento de La Guajira y sus pueblos indígenas"/>
    <x v="23"/>
    <s v="2.1"/>
    <s v="Estructurar e implementar técnica, financiera y legalmente proyectos integrales de desarrollo agropecuario y rural en la Alta Guajira, con infraestructura de riego, activos productivos, asistencia técnica y comercialización, con el fin de fortalecer la actividad agropecuaria en esta región."/>
    <x v="1"/>
    <s v="Agencia de Desarrollo Rural"/>
    <x v="35"/>
    <s v="Agropecuario, Pesquero y Desarrollo Rural"/>
    <x v="7"/>
    <d v="2018-08-06T00:00:00"/>
    <d v="2022-12-31T00:00:00"/>
    <n v="22"/>
    <n v="28"/>
    <n v="28"/>
    <n v="1"/>
    <n v="1"/>
  </r>
  <r>
    <n v="3944"/>
    <s v="Estrategia para el Desarrollo Integral del Departamento de La Guajira y sus pueblos indígenas"/>
    <x v="23"/>
    <s v="2.14"/>
    <s v="Generar estadísticas básicas productivas del departamento de La Guajira con el fin de mejorar la toma de decisiones a partir del conocimiento de las actividades agropecuarias."/>
    <x v="1"/>
    <s v="Ministerio de Agricultura y Desarrollo Rural"/>
    <x v="11"/>
    <s v="Agropecuario, Pesquero y Desarrollo Rural"/>
    <x v="7"/>
    <d v="2018-08-06T00:00:00"/>
    <d v="2019-06-30T00:00:00"/>
    <n v="3"/>
    <n v="3"/>
    <n v="2"/>
    <n v="0.66666666666666663"/>
    <n v="0.66666666666666663"/>
  </r>
  <r>
    <n v="3944"/>
    <s v="Estrategia para el Desarrollo Integral del Departamento de La Guajira y sus pueblos indígenas"/>
    <x v="23"/>
    <s v="2.19"/>
    <s v="Legalizar tierras de Comunidades Negras de La Guajira mediante el procedimiento de titulación colectiva para establecer su seguridad jurídica, reconocer sus territorios, preservar usos y costumbres y mejorar la calidad de vida de estas comunidades en el departamento."/>
    <x v="1"/>
    <s v="Agencia Nacional de Tierras"/>
    <x v="36"/>
    <s v="Agropecuario, Pesquero y Desarrollo Rural"/>
    <x v="7"/>
    <d v="2018-08-06T00:00:00"/>
    <d v="2018-12-31T00:00:00"/>
    <n v="300"/>
    <n v="300"/>
    <n v="364"/>
    <n v="1"/>
    <n v="1"/>
  </r>
  <r>
    <n v="3944"/>
    <s v="Estrategia para el Desarrollo Integral del Departamento de La Guajira y sus pueblos indígenas"/>
    <x v="23"/>
    <s v="2.8"/>
    <s v="Implementar sistemas de abastecimiento de agua a comunidades vulnerables (pozos y reservorios) en zonas prioritarias de comunidades étnicas (indigenas y afordescendientes) de La Guajira."/>
    <x v="1"/>
    <s v="Corporación Autónoma Regional de la Guajira"/>
    <x v="81"/>
    <s v="Ambiente y Desarrollo Sostenible"/>
    <x v="5"/>
    <d v="2018-09-01T00:00:00"/>
    <d v="2022-12-31T00:00:00"/>
    <n v="22"/>
    <n v="38"/>
    <n v="6"/>
    <n v="0.27272727272727271"/>
    <n v="0.15789473684210525"/>
  </r>
  <r>
    <n v="3944"/>
    <s v="Estrategia para el Desarrollo Integral del Departamento de La Guajira y sus pueblos indígenas"/>
    <x v="23"/>
    <s v="2.15"/>
    <s v="Socializar el uso de instrumentos financieros a agricultores de La Guajira entre el Ministerio de Agricultura, la Agencia de Desarrollo Rural -ADR, el Banco Agrario y FINAGRO con el fin de promover su acceso a servicios financieros."/>
    <x v="1"/>
    <s v="Ministerio de Agricultura y Desarrollo Rural"/>
    <x v="11"/>
    <s v="Agropecuario, Pesquero y Desarrollo Rural"/>
    <x v="7"/>
    <d v="2018-08-06T00:00:00"/>
    <d v="2019-12-31T00:00:00"/>
    <n v="45"/>
    <n v="45"/>
    <n v="76"/>
    <n v="1"/>
    <n v="1"/>
  </r>
  <r>
    <n v="3944"/>
    <s v="Estrategia para el Desarrollo Integral del Departamento de La Guajira y sus pueblos indígenas"/>
    <x v="23"/>
    <s v="2.18"/>
    <s v="Legalizar tierras de comunidades indígenas de La Guajira mediante el proceso de constitución de resguardos para establecer su seguridad jurídica, reconocer sus territorios, preservar usos y costumbres y mejorar la calidad de vida en los resguardos indígenas wayuu."/>
    <x v="1"/>
    <s v="Agencia Nacional de Tierras"/>
    <x v="36"/>
    <s v="Agropecuario, Pesquero y Desarrollo Rural"/>
    <x v="7"/>
    <d v="2018-08-06T00:00:00"/>
    <d v="2018-12-31T00:00:00"/>
    <n v="463"/>
    <n v="463"/>
    <n v="0"/>
    <n v="0"/>
    <n v="0"/>
  </r>
  <r>
    <n v="3944"/>
    <s v="Estrategia para el Desarrollo Integral del Departamento de La Guajira y sus pueblos indígenas"/>
    <x v="23"/>
    <s v="2.10"/>
    <s v="Capacitar a la comunidad de pescadores de la Alta y Media Guajira en buenas prácticas pesqueras, buenas prácticas de manufactura, uso de aparejos regulados y mejoramiento de embarcaciones, para mejorar la producción agropecuaria y pesquera."/>
    <x v="1"/>
    <s v="Autoridad Nacional de Acuicultura y Pesca"/>
    <x v="80"/>
    <s v="Agropecuario, Pesquero y Desarrollo Rural"/>
    <x v="7"/>
    <d v="2018-08-06T00:00:00"/>
    <d v="2018-12-31T00:00:00"/>
    <n v="2"/>
    <n v="5"/>
    <n v="5"/>
    <n v="1"/>
    <n v="1"/>
  </r>
  <r>
    <n v="3944"/>
    <s v="Estrategia para el Desarrollo Integral del Departamento de La Guajira y sus pueblos indígenas"/>
    <x v="23"/>
    <s v="2.3"/>
    <s v="Estructurar e implementar técnica, financiera y legalmente proyectos integrales de desarrollo agropecuario y rural en la Baja Guajira, con infraestructura de riego, activos productivos, asistencia técnica y comercialización, con el fin de fortalecer la actividad agropecuaria en esta región."/>
    <x v="1"/>
    <s v="Agencia de Desarrollo Rural"/>
    <x v="35"/>
    <s v="Agropecuario, Pesquero y Desarrollo Rural"/>
    <x v="7"/>
    <d v="2018-08-06T00:00:00"/>
    <d v="2022-12-31T00:00:00"/>
    <n v="7"/>
    <n v="9"/>
    <n v="6"/>
    <n v="0.8571428571428571"/>
    <n v="0.66666666666666663"/>
  </r>
  <r>
    <n v="3944"/>
    <s v="Estrategia para el Desarrollo Integral del Departamento de La Guajira y sus pueblos indígenas"/>
    <x v="23"/>
    <s v="4.7"/>
    <s v="Realizar la recuperación ambiental de humedales en La Guajira."/>
    <x v="2"/>
    <s v="Corporación Autónoma Regional de la Guajira"/>
    <x v="81"/>
    <s v="Ambiente y Desarrollo Sostenible"/>
    <x v="5"/>
    <d v="2019-02-01T00:00:00"/>
    <d v="2019-12-31T00:00:00"/>
    <n v="3"/>
    <n v="3"/>
    <n v="0"/>
    <n v="0"/>
    <n v="0"/>
  </r>
  <r>
    <n v="3944"/>
    <s v="Estrategia para el Desarrollo Integral del Departamento de La Guajira y sus pueblos indígenas"/>
    <x v="23"/>
    <s v="4.9"/>
    <s v="Implementar los Planes de Manejo de Areas Protegidas: DMI Cuenca baja del Rio Rancheria, DMI Delta Rio Rancheria, DMI Musichii, RFP Montes de Oca, DMI Serrania del Perija, DMI Cerro Bañaderos, RFP Manantial de Cañaverales y DMI Cerro Pintao."/>
    <x v="1"/>
    <s v="Corporación Autónoma Regional de la Guajira"/>
    <x v="81"/>
    <s v="Ambiente y Desarrollo Sostenible"/>
    <x v="5"/>
    <d v="2019-06-01T00:00:00"/>
    <d v="2020-12-31T00:00:00"/>
    <n v="8"/>
    <n v="8"/>
    <n v="4"/>
    <n v="0.5"/>
    <n v="0.5"/>
  </r>
  <r>
    <n v="3944"/>
    <s v="Estrategia para el Desarrollo Integral del Departamento de La Guajira y sus pueblos indígenas"/>
    <x v="23"/>
    <s v="4.8"/>
    <s v="Restaurar ecosistemas continentales y costeros como manglares (90 hectáreas restauradas, incluyendo 30 en Musichi sin obra ingenieril y 90 hectáreas con encerramiento de protección), bosque xerofítico, bosque seco, entre otros."/>
    <x v="2"/>
    <s v="Corporación Autónoma Regional de la Guajira"/>
    <x v="81"/>
    <s v="Ambiente y Desarrollo Sostenible"/>
    <x v="5"/>
    <d v="2018-08-06T00:00:00"/>
    <d v="2019-12-31T00:00:00"/>
    <n v="90"/>
    <n v="90"/>
    <n v="204"/>
    <n v="1"/>
    <n v="1"/>
  </r>
  <r>
    <n v="3944"/>
    <s v="Estrategia para el Desarrollo Integral del Departamento de La Guajira y sus pueblos indígenas"/>
    <x v="23"/>
    <s v="4.5"/>
    <s v="Implementar el Plan Departamental de Cambio Climático de La Guajira en temas prioritarios definidos con las autoridades locales y las comunidades indígenas."/>
    <x v="1"/>
    <s v="Corporación Autónoma Regional de la Guajira"/>
    <x v="81"/>
    <s v="Ambiente y Desarrollo Sostenible"/>
    <x v="5"/>
    <d v="2021-02-01T00:00:00"/>
    <d v="2021-12-31T00:00:00"/>
    <n v="0"/>
    <n v="100"/>
    <n v="0"/>
    <n v="0"/>
    <n v="0"/>
  </r>
  <r>
    <n v="3944"/>
    <s v="Estrategia para el Desarrollo Integral del Departamento de La Guajira y sus pueblos indígenas"/>
    <x v="23"/>
    <s v="4.4"/>
    <s v="Realizar un estudio para mejorar el conocimiento sobre la oferta de agua superficial y subterránea en la Media y Alta Guajira."/>
    <x v="2"/>
    <s v="Corporación Autónoma Regional de la Guajira"/>
    <x v="81"/>
    <s v="Ambiente y Desarrollo Sostenible"/>
    <x v="5"/>
    <d v="2020-02-01T00:00:00"/>
    <d v="2020-12-31T00:00:00"/>
    <n v="100"/>
    <n v="100"/>
    <n v="0"/>
    <n v="0"/>
    <n v="0"/>
  </r>
  <r>
    <n v="3944"/>
    <s v="Estrategia para el Desarrollo Integral del Departamento de La Guajira y sus pueblos indígenas"/>
    <x v="23"/>
    <s v="4.2"/>
    <s v="Desarrollar alternativas de negocios verdes sostenibles para comunidades indígenas en ecoturismo, artesanías y otros en La Guajira."/>
    <x v="2"/>
    <s v="Corporación Autónoma Regional de la Guajira"/>
    <x v="81"/>
    <s v="Ambiente y Desarrollo Sostenible"/>
    <x v="5"/>
    <d v="2019-02-01T00:00:00"/>
    <d v="2019-12-31T00:00:00"/>
    <n v="3"/>
    <n v="3"/>
    <n v="0"/>
    <n v="0"/>
    <n v="0"/>
  </r>
  <r>
    <n v="3944"/>
    <s v="Estrategia para el Desarrollo Integral del Departamento de La Guajira y sus pueblos indígenas"/>
    <x v="23"/>
    <s v="4.3"/>
    <s v="Actualizar los Planes de Ordenación y Manejo de Cuencas Hidrográficas (POMCA) de los ríos Ranchería y Carraipia."/>
    <x v="2"/>
    <s v="Corporación Autónoma Regional de la Guajira"/>
    <x v="81"/>
    <s v="Ambiente y Desarrollo Sostenible"/>
    <x v="5"/>
    <d v="2019-02-01T00:00:00"/>
    <d v="2020-12-31T00:00:00"/>
    <n v="4"/>
    <n v="4"/>
    <n v="0"/>
    <n v="0"/>
    <n v="0"/>
  </r>
  <r>
    <n v="3944"/>
    <s v="Estrategia para el Desarrollo Integral del Departamento de La Guajira y sus pueblos indígenas"/>
    <x v="23"/>
    <s v="4.6"/>
    <s v="Construir obras de control de erosión costera en Riohacha, Mayapo, El Pájaro y Manaure."/>
    <x v="2"/>
    <s v="Corporación Autónoma Regional de la Guajira"/>
    <x v="81"/>
    <s v="Ambiente y Desarrollo Sostenible"/>
    <x v="5"/>
    <d v="2019-02-01T00:00:00"/>
    <d v="2021-12-30T00:00:00"/>
    <n v="2"/>
    <n v="4"/>
    <n v="0"/>
    <n v="0"/>
    <n v="0"/>
  </r>
  <r>
    <n v="3944"/>
    <s v="Estrategia para el Desarrollo Integral del Departamento de La Guajira y sus pueblos indígenas"/>
    <x v="23"/>
    <s v="4.1"/>
    <s v="Fomentar proyectos productivos sostenibles en cría, recursos pesqueros, apicultura de manglar y otros en La Guajira."/>
    <x v="2"/>
    <s v="Corporación Autónoma Regional de la Guajira"/>
    <x v="81"/>
    <s v="Ambiente y Desarrollo Sostenible"/>
    <x v="5"/>
    <d v="2019-02-01T00:00:00"/>
    <d v="2020-12-31T00:00:00"/>
    <n v="4"/>
    <n v="4"/>
    <n v="0"/>
    <n v="0"/>
    <n v="0"/>
  </r>
  <r>
    <n v="3945"/>
    <s v="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
    <x v="24"/>
    <s v="1.1"/>
    <s v="Gestionar la autorización de vigencias futuras para las troncales alimentadoras que hacen parte del proyecto Primera Línea de Metro - Tramo I."/>
    <x v="2"/>
    <s v="Ministerio de Hacienda y Crédito Público"/>
    <x v="4"/>
    <s v="Hacienda y Crédito Público"/>
    <x v="2"/>
    <d v="2018-08-03T00:00:00"/>
    <d v="2018-12-31T00:00:00"/>
    <n v="100"/>
    <n v="100"/>
    <n v="100"/>
    <n v="1"/>
    <n v="1"/>
  </r>
  <r>
    <n v="3945"/>
    <s v="Apoyo del Gobierno nacional al sistema de transporte público de Bogotá y declaración de importancia estratégica del proyecto “Construcción del Tramo 1 de la Primera Línea de Metro de Bogotá para Mejorar las Condiciones de Movilidad de sus Habitantes. Bogotá” del cual hacen parte las troncales alimentadoras de la Avenida 68 y Avenida Ciudad de Cali"/>
    <x v="24"/>
    <s v="1.2"/>
    <s v="Realizar el seguimiento y divulgación del avance del proyecto."/>
    <x v="2"/>
    <s v="Ministerio de Transporte"/>
    <x v="8"/>
    <s v="Transporte"/>
    <x v="3"/>
    <d v="2018-08-06T00:00:00"/>
    <d v="2025-12-31T00:00:00"/>
    <n v="5"/>
    <n v="15"/>
    <n v="3"/>
    <n v="0.6"/>
    <n v="0.2"/>
  </r>
  <r>
    <n v="3950"/>
    <s v="Estrategia para la atención de la migración desde Venezuela a Colombia"/>
    <x v="25"/>
    <s v="1.51"/>
    <s v="Acompañar y orientar a núcleos familiares retornados de Venezuela que sean víctimas del conflicto armado en el proceso de asentamiento en el municipio receptor."/>
    <x v="1"/>
    <s v="Unidad Administrativa Especial para la Atención y Reparación Integral a las Víctimas"/>
    <x v="40"/>
    <s v="Inclusión Social y Reconciliación"/>
    <x v="16"/>
    <d v="2018-11-26T00:00:00"/>
    <d v="2021-12-31T00:00:00"/>
    <n v="100"/>
    <n v="100"/>
    <n v="100"/>
    <n v="1"/>
    <n v="1"/>
  </r>
  <r>
    <n v="3950"/>
    <s v="Estrategia para la atención de la migración desde Venezuela a Colombia"/>
    <x v="25"/>
    <s v="1.44"/>
    <s v="Apoyar a las entidades responsables para identificar y solucionar las restricciones legales existentes que impiden la inclusión de la población migrante desde Venezuela en distintos programas de emprendimiento, acompañamiento técnico, encadenamientos y financiación, tanto en programas del gobierno nacional como territoriales."/>
    <x v="2"/>
    <s v="Departamento Administrativo de la Presidencia de la República"/>
    <x v="19"/>
    <s v="Presidencia de la República"/>
    <x v="10"/>
    <d v="2019-01-01T00:00:00"/>
    <d v="2019-12-31T00:00:00"/>
    <n v="100"/>
    <n v="100"/>
    <n v="100"/>
    <n v="1"/>
    <n v="1"/>
  </r>
  <r>
    <n v="3950"/>
    <s v="Estrategia para la atención de la migración desde Venezuela a Colombia"/>
    <x v="25"/>
    <s v="1.53"/>
    <s v="Brindar asistencia humanitaria a la población retornada de Venezuela que sea víctima en el marco del conflicto colombiano."/>
    <x v="1"/>
    <s v="Unidad Administrativa Especial para la Atención y Reparación Integral a las Víctimas"/>
    <x v="40"/>
    <s v="Inclusión Social y Reconciliación"/>
    <x v="16"/>
    <d v="2018-11-26T00:00:00"/>
    <d v="2021-12-31T00:00:00"/>
    <n v="100"/>
    <n v="100"/>
    <n v="100"/>
    <n v="1"/>
    <n v="1"/>
  </r>
  <r>
    <n v="3950"/>
    <s v="Estrategia para la atención de la migración desde Venezuela a Colombia"/>
    <x v="25"/>
    <s v="1.47"/>
    <s v="Definir los lineamientos generales para facilitar el acceso a la oferta institucional dirigida a venezolanos para la población migrante que autoreconoce pertenencia étnica indígena y ROM en la República Bolivariana de Venezuela, en el marco de la protección de los derechos humanos."/>
    <x v="1"/>
    <s v="Ministerio del Interior"/>
    <x v="7"/>
    <s v="Interior"/>
    <x v="4"/>
    <d v="2019-02-02T00:00:00"/>
    <d v="2020-12-31T00:00:00"/>
    <n v="100"/>
    <n v="100"/>
    <n v="50"/>
    <n v="0.5"/>
    <n v="0.5"/>
  </r>
  <r>
    <n v="3950"/>
    <s v="Estrategia para la atención de la migración desde Venezuela a Colombia"/>
    <x v="25"/>
    <s v="1.42"/>
    <s v="Elaborar un inventario de programas del nivel nacional, que se ajusten a las necesidades identificadas, para determinar requisitos de acceso y las necesidades de recursos adicionales que permitan atender a la población migrante procedente de Venezuela en procesos de emprendimiento y desarrollo empresarial."/>
    <x v="2"/>
    <s v="Ministerio de Comercio, Industria y Turismo"/>
    <x v="23"/>
    <s v="Comercio, Industria y Turismo"/>
    <x v="11"/>
    <d v="2019-01-01T00:00:00"/>
    <d v="2019-12-31T00:00:00"/>
    <n v="100"/>
    <n v="100"/>
    <n v="95"/>
    <n v="0.95"/>
    <n v="0.95"/>
  </r>
  <r>
    <n v="3950"/>
    <s v="Estrategia para la atención de la migración desde Venezuela a Colombia"/>
    <x v="25"/>
    <s v="1.54"/>
    <s v="Gestionar la oferta (educación, salud, trabajo, entre otras) con las entidades competentes para el restablecimiento de derechos de la población víctima del conflicto armado interno colombiano retornada de Venezuela."/>
    <x v="1"/>
    <s v="Unidad Administrativa Especial para la Atención y Reparación Integral a las Víctimas"/>
    <x v="40"/>
    <s v="Inclusión Social y Reconciliación"/>
    <x v="16"/>
    <d v="2018-11-26T00:00:00"/>
    <d v="2021-12-31T00:00:00"/>
    <n v="100"/>
    <n v="100"/>
    <n v="95.2"/>
    <n v="0.95200000000000007"/>
    <n v="0.95200000000000007"/>
  </r>
  <r>
    <n v="3950"/>
    <s v="Estrategia para la atención de la migración desde Venezuela a Colombia"/>
    <x v="25"/>
    <s v="1.52"/>
    <s v="Identificar las necesidades de la población víctima del conflicto armado interno colombiano que sean retornados desde Venezuela para el restablecimiento de sus derechos."/>
    <x v="1"/>
    <s v="Unidad Administrativa Especial para la Atención y Reparación Integral a las Víctimas"/>
    <x v="40"/>
    <s v="Inclusión Social y Reconciliación"/>
    <x v="16"/>
    <d v="2018-11-26T00:00:00"/>
    <d v="2021-12-31T00:00:00"/>
    <n v="100"/>
    <n v="100"/>
    <n v="98"/>
    <n v="0.98"/>
    <n v="0.98"/>
  </r>
  <r>
    <n v="3950"/>
    <s v="Estrategia para la atención de la migración desde Venezuela a Colombia"/>
    <x v="25"/>
    <s v="1.45"/>
    <s v="Implementar el Registro Único de Trabajadores Extranjeros en Colombia (RUTEC) con el fin de caracterizar la inmigración laboral formal en el país."/>
    <x v="1"/>
    <s v="Ministerio de Trabajo"/>
    <x v="28"/>
    <s v="Trabajo"/>
    <x v="12"/>
    <d v="2019-01-01T00:00:00"/>
    <d v="2021-12-31T00:00:00"/>
    <n v="80"/>
    <n v="100"/>
    <n v="75"/>
    <n v="0.9375"/>
    <n v="0.75"/>
  </r>
  <r>
    <n v="3950"/>
    <s v="Estrategia para la atención de la migración desde Venezuela a Colombia"/>
    <x v="25"/>
    <s v="1.43"/>
    <s v="Presentar ante el Congreso de la República un proyecto de ley de régimen especial -en materia tributaria y económica-, para atraer inversión nacional y extranjera; para Cúcuta y los municipios del área metropolitana, orientado a estimular la creación de empresas y la generación de empleo en la región, y adelantar las labores de acompañamiento respectivo hasta la aprobación de la Ley."/>
    <x v="2"/>
    <s v="Ministerio de Comercio, Industria y Turismo"/>
    <x v="23"/>
    <s v="Comercio, Industria y Turismo"/>
    <x v="11"/>
    <d v="2019-01-01T00:00:00"/>
    <d v="2019-06-20T00:00:00"/>
    <n v="100"/>
    <n v="100"/>
    <n v="100"/>
    <n v="1"/>
    <n v="1"/>
  </r>
  <r>
    <n v="3950"/>
    <s v="Estrategia para la atención de la migración desde Venezuela a Colombia"/>
    <x v="25"/>
    <s v="1.57"/>
    <s v="Promover procesos de sensibilización, prevención y mitigación de conflictividades sociales asociadas al fenómeno migratorio proveniente de Venezuela."/>
    <x v="1"/>
    <s v="Ministerio del Interior"/>
    <x v="7"/>
    <s v="Interior"/>
    <x v="4"/>
    <d v="2019-02-04T00:00:00"/>
    <d v="2021-12-31T00:00:00"/>
    <n v="70"/>
    <n v="100"/>
    <n v="40"/>
    <n v="0.5714285714285714"/>
    <n v="0.4"/>
  </r>
  <r>
    <n v="3950"/>
    <s v="Estrategia para la atención de la migración desde Venezuela a Colombia"/>
    <x v="25"/>
    <s v="1.55"/>
    <s v="Realizar la caracterización de fenómenos que afectan seguridad y convivencia ciudadana en el marco del fenómeno migratorio procedente de Venezuela."/>
    <x v="0"/>
    <s v="Ministerio del Interior"/>
    <x v="7"/>
    <s v="Interior"/>
    <x v="4"/>
    <d v="2019-02-04T00:00:00"/>
    <d v="2020-12-31T00:00:00"/>
    <n v="100"/>
    <n v="100"/>
    <n v="95"/>
    <n v="0.95"/>
    <n v="0.95"/>
  </r>
  <r>
    <n v="3950"/>
    <s v="Estrategia para la atención de la migración desde Venezuela a Colombia"/>
    <x v="25"/>
    <s v="1.50"/>
    <s v="Valorar las declaraciones de población migrante (retornados y venezolanos con vocación de permanencia) desde Venezuela, que se consideren víctimas en el marco del conficto colombiano, que no se encuentren incluidos en el Registro Único de Víctimas y que presenten su declaración ante el ministerio público."/>
    <x v="1"/>
    <s v="Unidad Administrativa Especial para la Atención y Reparación Integral a las Víctimas"/>
    <x v="40"/>
    <s v="Inclusión Social y Reconciliación"/>
    <x v="16"/>
    <d v="2018-11-26T00:00:00"/>
    <d v="2021-12-31T00:00:00"/>
    <n v="100"/>
    <n v="100"/>
    <n v="100"/>
    <n v="1"/>
    <n v="1"/>
  </r>
  <r>
    <n v="3950"/>
    <s v="Estrategia para la atención de la migración desde Venezuela a Colombia"/>
    <x v="25"/>
    <s v="1.46"/>
    <s v="Diseñar y aplicar cursos de contextualización sobre normativa, derechos laborales y acogida para extranjeros y retornados en el país con el fin de facilitar su adaptación al mercado de trabajo, tanto regulares como irregulares."/>
    <x v="1"/>
    <s v="Ministerio de Trabajo"/>
    <x v="28"/>
    <s v="Trabajo"/>
    <x v="12"/>
    <d v="2019-01-01T00:00:00"/>
    <d v="2021-12-31T00:00:00"/>
    <n v="8"/>
    <n v="12"/>
    <n v="4"/>
    <n v="0.5"/>
    <n v="0.33333333333333331"/>
  </r>
  <r>
    <n v="3950"/>
    <s v="Estrategia para la atención de la migración desde Venezuela a Colombia"/>
    <x v="25"/>
    <s v="1.59"/>
    <s v="Brindar asistencias técnicas a entidades territoriales en herramientas de prevención, atención y judicialización del delito de trata de personas, derivado del fenómeno migratorio proveniente de Venezuela."/>
    <x v="1"/>
    <s v="Ministerio del Interior"/>
    <x v="7"/>
    <s v="Interior"/>
    <x v="4"/>
    <d v="2019-01-01T00:00:00"/>
    <d v="2021-12-31T00:00:00"/>
    <n v="9"/>
    <n v="13"/>
    <n v="5"/>
    <n v="0.55555555555555558"/>
    <n v="0.38461538461538464"/>
  </r>
  <r>
    <n v="3950"/>
    <s v="Estrategia para la atención de la migración desde Venezuela a Colombia"/>
    <x v="25"/>
    <s v="1.58"/>
    <s v="Definir los protocolos de apoyo de las Fuerzas Militares y la Policía Nacional a otras instituciones del Estado para atender el fenómeno migratorio proveniente de Venezuela."/>
    <x v="1"/>
    <s v="Ministerio de Defensa Nacional"/>
    <x v="82"/>
    <s v="Defensa"/>
    <x v="24"/>
    <d v="2019-01-19T00:00:00"/>
    <d v="2019-12-06T00:00:00"/>
    <n v="2"/>
    <n v="2"/>
    <n v="2"/>
    <n v="1"/>
    <n v="1"/>
  </r>
  <r>
    <n v="3950"/>
    <s v="Estrategia para la atención de la migración desde Venezuela a Colombia"/>
    <x v="25"/>
    <s v="1.49"/>
    <s v="Realizar estrategias de acompañamiento a población retornada que contemple orientación y referenciación de esta población (solamente actuales CRORES); atención humanitaria; estrategias de retorno productivo, difusión de la ley de retorno y estrategias del presente CONPES."/>
    <x v="1"/>
    <s v="Ministerio de Relaciones Exteriores"/>
    <x v="83"/>
    <s v="Relaciones Exteriores"/>
    <x v="25"/>
    <d v="2018-11-26T00:00:00"/>
    <d v="2021-12-31T00:00:00"/>
    <n v="7157"/>
    <n v="27355"/>
    <n v="3879"/>
    <n v="0.54198686600530954"/>
    <n v="0.14180222993968197"/>
  </r>
  <r>
    <n v="3950"/>
    <s v="Estrategia para la atención de la migración desde Venezuela a Colombia"/>
    <x v="25"/>
    <s v="1.60"/>
    <s v="Revisar las asignaciones mensuales de volúmenes máximos de combustibles subsidiados definidos para los departamentos de las zonas de frontera con Venezuela para evitar el aumento del contrabando de combustible y promover el desarrollo económico."/>
    <x v="1"/>
    <s v="Ministerio de Minas y Energía"/>
    <x v="45"/>
    <s v="Minas y Energía"/>
    <x v="15"/>
    <d v="2018-11-26T00:00:00"/>
    <d v="2021-12-31T00:00:00"/>
    <n v="26"/>
    <n v="38"/>
    <n v="11"/>
    <n v="0.42307692307692307"/>
    <n v="0.28947368421052633"/>
  </r>
  <r>
    <n v="3950"/>
    <s v="Estrategia para la atención de la migración desde Venezuela a Colombia"/>
    <x v="25"/>
    <s v="1.41"/>
    <s v="Capacitar a través de programas de formación complementaria a la población migrante desde Venezuela para actualizar y fortalecer las competencias para asumir nuevos desempeños laborales."/>
    <x v="1"/>
    <s v="Servicio Nacional de Aprendizaje"/>
    <x v="25"/>
    <s v="Trabajo"/>
    <x v="12"/>
    <d v="2019-01-01T00:00:00"/>
    <d v="2021-12-31T00:00:00"/>
    <n v="32000"/>
    <n v="40000"/>
    <n v="20500"/>
    <n v="0.640625"/>
    <n v="0.51249999999999996"/>
  </r>
  <r>
    <n v="3950"/>
    <s v="Estrategia para la atención de la migración desde Venezuela a Colombia"/>
    <x v="25"/>
    <s v="1.56"/>
    <s v="Definir una mesa de trabajo entre Cancillería, sector Defensa y Ministerio de Interior para establecer la relación entre el crimen organizado y la población migrante proveniente de Venezuela."/>
    <x v="1"/>
    <s v="Ministerio del Interior"/>
    <x v="7"/>
    <s v="Interior"/>
    <x v="4"/>
    <d v="2019-02-04T00:00:00"/>
    <d v="2021-12-31T00:00:00"/>
    <n v="4"/>
    <n v="6"/>
    <n v="3"/>
    <n v="0.75"/>
    <n v="0.5"/>
  </r>
  <r>
    <n v="3950"/>
    <s v="Estrategia para la atención de la migración desde Venezuela a Colombia"/>
    <x v="25"/>
    <s v="1.48"/>
    <s v="Realizar capacitaciones a las entidades territoriales de La Guajira, Cesar, Norte de Santander, Arauca, Boyacá (Cubará), Vichada y Guainía, fronterizos con la República Bolivariana de Venezuela, en temas relacionados con igualdad y no discriminación en la atención dirigida a la población venezolana migrante que se han auto-reconocido como afrodescendientes."/>
    <x v="1"/>
    <s v="Ministerio del Interior"/>
    <x v="7"/>
    <s v="Interior"/>
    <x v="4"/>
    <d v="2019-02-02T00:00:00"/>
    <d v="2020-12-31T00:00:00"/>
    <n v="4"/>
    <n v="7"/>
    <n v="6"/>
    <n v="1"/>
    <n v="0.8571428571428571"/>
  </r>
  <r>
    <n v="3950"/>
    <s v="Estrategia para la atención de la migración desde Venezuela a Colombia"/>
    <x v="25"/>
    <s v="1.30"/>
    <s v="Generar la normativa que permita el establecimiento de medidas especiales de contratación, por parte de la Unidad para la Gestión del Riesgo de Desastres, de acuerdo con lo establecido en el artículo 66 de la Ley 1523 de 2012."/>
    <x v="0"/>
    <s v="Departamento Administrativo de la Presidencia de la República"/>
    <x v="19"/>
    <s v="Presidencia de la República"/>
    <x v="10"/>
    <d v="2018-11-26T00:00:00"/>
    <d v="2018-12-01T00:00:00"/>
    <n v="1"/>
    <n v="1"/>
    <n v="4"/>
    <n v="1"/>
    <n v="1"/>
  </r>
  <r>
    <n v="3950"/>
    <s v="Estrategia para la atención de la migración desde Venezuela a Colombia"/>
    <x v="25"/>
    <s v="1.36"/>
    <s v="Certificar el aprendizaje y la experticia adquirida a lo largo de la vida laboral de migrantes venezolanos regulares y colombianos retornados para contribuir a la inserción laboral en el territorio Colombiano."/>
    <x v="1"/>
    <s v="Servicio Nacional de Aprendizaje"/>
    <x v="25"/>
    <s v="Trabajo"/>
    <x v="12"/>
    <d v="2019-01-01T00:00:00"/>
    <d v="2021-12-31T00:00:00"/>
    <n v="10"/>
    <n v="10"/>
    <n v="24"/>
    <n v="1"/>
    <n v="1"/>
  </r>
  <r>
    <n v="3950"/>
    <s v="Estrategia para la atención de la migración desde Venezuela a Colombia"/>
    <x v="25"/>
    <s v="1.12"/>
    <s v="Actualizar los sistemas de información de convalidaciones de educación preescolar, básica y media, para la atención efectiva de las solicitudes presentadas por los estudiantes provenientes de Venezuela que solicitan convalidar."/>
    <x v="1"/>
    <s v="Ministerio de Educación Nacional"/>
    <x v="26"/>
    <s v="Educación"/>
    <x v="13"/>
    <d v="2019-01-01T00:00:00"/>
    <d v="2020-12-31T00:00:00"/>
    <n v="100"/>
    <n v="100"/>
    <n v="80"/>
    <n v="0.8"/>
    <n v="0.8"/>
  </r>
  <r>
    <n v="3950"/>
    <s v="Estrategia para la atención de la migración desde Venezuela a Colombia"/>
    <x v="25"/>
    <s v="1.7"/>
    <s v="Adaptar e implementar el plan de respuesta para la población migrante del sector salud a nivel territorial."/>
    <x v="1"/>
    <s v="Ministerio de Salud y Protección Social"/>
    <x v="0"/>
    <s v="Salud y Protección Social"/>
    <x v="0"/>
    <d v="2018-11-26T00:00:00"/>
    <d v="2021-12-31T00:00:00"/>
    <n v="75"/>
    <n v="100"/>
    <n v="45"/>
    <n v="0.6"/>
    <n v="0.45"/>
  </r>
  <r>
    <n v="3950"/>
    <s v="Estrategia para la atención de la migración desde Venezuela a Colombia"/>
    <x v="25"/>
    <s v="1.19"/>
    <s v="Brindar asistencia técnica a agentes e instancias corresponsables, sobre el abordaje y los derechos de niñas, niños adolescentes y familias migrantes desde Venezuela, y su vinculación a rutas integrales de atención."/>
    <x v="1"/>
    <s v="Instituto Colombiano de Bienestar Familiar"/>
    <x v="44"/>
    <s v="Inclusión Social y Reconciliación"/>
    <x v="16"/>
    <d v="2019-01-01T00:00:00"/>
    <d v="2021-12-31T00:00:00"/>
    <n v="60"/>
    <n v="100"/>
    <n v="83.3"/>
    <n v="1"/>
    <n v="0.83299999999999996"/>
  </r>
  <r>
    <n v="3950"/>
    <s v="Estrategia para la atención de la migración desde Venezuela a Colombia"/>
    <x v="25"/>
    <s v="1.29"/>
    <s v="Definir los criterios de priorización para la recepción de la población migrante proveniente de Venezuela en los Centros de Atención Transitorios para la población migrante con vocación de permanencia y población transitoria."/>
    <x v="1"/>
    <s v="Ministerio de Relaciones Exteriores"/>
    <x v="83"/>
    <s v="Relaciones Exteriores"/>
    <x v="25"/>
    <d v="2018-11-26T00:00:00"/>
    <d v="2019-03-31T00:00:00"/>
    <n v="100"/>
    <n v="100"/>
    <n v="100"/>
    <n v="1"/>
    <n v="1"/>
  </r>
  <r>
    <n v="3950"/>
    <s v="Estrategia para la atención de la migración desde Venezuela a Colombia"/>
    <x v="25"/>
    <s v="1.28"/>
    <s v="Definir los requerimientos técnicos de los Centros de Atención Transitorios al Migrante para la población migrante con vocación de permanencia y población transitoria."/>
    <x v="1"/>
    <s v="Unidad Nacional para la Gestión del Riesgo de Desastres"/>
    <x v="18"/>
    <s v="Presidencia de la República"/>
    <x v="10"/>
    <d v="2018-12-02T00:00:00"/>
    <d v="2019-01-31T00:00:00"/>
    <n v="100"/>
    <n v="100"/>
    <n v="40"/>
    <n v="0.4"/>
    <n v="0.4"/>
  </r>
  <r>
    <n v="3950"/>
    <s v="Estrategia para la atención de la migración desde Venezuela a Colombia"/>
    <x v="25"/>
    <s v="1.4"/>
    <s v="Definir y socializar a los países fronterizos un protocolo que permita establecer un flujo de información básica en salud de migrantes desde Venezuela, retornados y con status de refugiados."/>
    <x v="1"/>
    <s v="Ministerio de Salud y Protección Social"/>
    <x v="0"/>
    <s v="Salud y Protección Social"/>
    <x v="0"/>
    <d v="2019-01-01T00:00:00"/>
    <d v="2020-12-31T00:00:00"/>
    <n v="100"/>
    <n v="100"/>
    <n v="75"/>
    <n v="0.75"/>
    <n v="0.75"/>
  </r>
  <r>
    <n v="3950"/>
    <s v="Estrategia para la atención de la migración desde Venezuela a Colombia"/>
    <x v="25"/>
    <s v="1.22"/>
    <s v="Desarrollar las acciones administrativas tendientes al restablecimiento de derechos de las niñas, niños y adolescentes migrantes desde Venezuela que posterior a la verificación de garantía de derechos, se encuentren con amenaza o vulneración."/>
    <x v="1"/>
    <s v="Instituto Colombiano de Bienestar Familiar"/>
    <x v="44"/>
    <s v="Inclusión Social y Reconciliación"/>
    <x v="16"/>
    <d v="2019-01-01T00:00:00"/>
    <d v="2021-12-31T00:00:00"/>
    <n v="100"/>
    <n v="100"/>
    <n v="100"/>
    <n v="1"/>
    <n v="1"/>
  </r>
  <r>
    <n v="3950"/>
    <s v="Estrategia para la atención de la migración desde Venezuela a Colombia"/>
    <x v="25"/>
    <s v="1.21"/>
    <s v="Desarrollar un reporte estadístico descriptivo sobre la atención del ICBF a niños, niñas, adolescentes y sus familias de nacionalidad venezolana en el territorio colombiano."/>
    <x v="1"/>
    <s v="Instituto Colombiano de Bienestar Familiar"/>
    <x v="44"/>
    <s v="Inclusión Social y Reconciliación"/>
    <x v="16"/>
    <d v="2019-01-01T00:00:00"/>
    <d v="2021-12-31T00:00:00"/>
    <n v="100"/>
    <n v="100"/>
    <n v="100"/>
    <n v="1"/>
    <n v="1"/>
  </r>
  <r>
    <n v="3950"/>
    <s v="Estrategia para la atención de la migración desde Venezuela a Colombia"/>
    <x v="25"/>
    <s v="1.14"/>
    <s v="Diseñar e implementar en el marco del plan de formación para la ciudadanía, estrategias en las instituciones educativas para el desarrollo de competencias ciudadanas y socioemocionales para la prevención de la xenofobia y otras situaciones que afectan la convivencia escolar y generan discriminación con ocasión de la llegada de comunidades de migrantes, refugiados y retornados a sus entornos."/>
    <x v="1"/>
    <s v="Ministerio de Educación Nacional"/>
    <x v="26"/>
    <s v="Educación"/>
    <x v="13"/>
    <d v="2019-01-01T00:00:00"/>
    <d v="2021-12-31T00:00:00"/>
    <n v="80"/>
    <n v="100"/>
    <n v="20"/>
    <n v="0.25"/>
    <n v="0.2"/>
  </r>
  <r>
    <n v="3950"/>
    <s v="Estrategia para la atención de la migración desde Venezuela a Colombia"/>
    <x v="25"/>
    <s v="1.17"/>
    <s v="Diseñar e Implementar una estrategia de nivelación para niños, niñas y adolescentes migrantes y retornados reconociendo las diferencias de aprendizaje en el sistema educativo."/>
    <x v="1"/>
    <s v="Ministerio de Educación Nacional"/>
    <x v="26"/>
    <s v="Educación"/>
    <x v="13"/>
    <d v="2019-01-01T00:00:00"/>
    <d v="2020-12-31T00:00:00"/>
    <n v="100"/>
    <n v="100"/>
    <n v="15"/>
    <n v="0.15"/>
    <n v="0.15"/>
  </r>
  <r>
    <n v="3950"/>
    <s v="Estrategia para la atención de la migración desde Venezuela a Colombia"/>
    <x v="25"/>
    <s v="1.11"/>
    <s v="Diseñar e implementar una estrategia para agilizar la convalidación de estudios de los niños provenientes de Venezuela equivalentes a educación preescolar, básica y media."/>
    <x v="1"/>
    <s v="Ministerio de Educación Nacional"/>
    <x v="26"/>
    <s v="Educación"/>
    <x v="13"/>
    <d v="2019-01-01T00:00:00"/>
    <d v="2021-12-31T00:00:00"/>
    <n v="100"/>
    <n v="100"/>
    <n v="83.9"/>
    <n v="0.83900000000000008"/>
    <n v="0.83900000000000008"/>
  </r>
  <r>
    <n v="3950"/>
    <s v="Estrategia para la atención de la migración desde Venezuela a Colombia"/>
    <x v="25"/>
    <s v="1.13"/>
    <s v="Diseñar una estrategia que permita agilizar el proceso de convalidación de títulos de educación superior procedentes de IES venezolanas."/>
    <x v="1"/>
    <s v="Ministerio de Educación Nacional"/>
    <x v="26"/>
    <s v="Educación"/>
    <x v="13"/>
    <d v="2018-11-26T00:00:00"/>
    <d v="2021-12-31T00:00:00"/>
    <n v="100"/>
    <n v="100"/>
    <n v="0"/>
    <n v="0"/>
    <n v="0"/>
  </r>
  <r>
    <n v="3950"/>
    <s v="Estrategia para la atención de la migración desde Venezuela a Colombia"/>
    <x v="25"/>
    <s v="1.16"/>
    <s v="Diseñar y socializar con las secretarías de educación certificadas focalizadas, documentos con las pautas para la realización de pruebas de suficiencia para los estudiantes migrantes desde Venezuela en el marco del sistema de evaluación institucional."/>
    <x v="1"/>
    <s v="Ministerio de Educación Nacional"/>
    <x v="26"/>
    <s v="Educación"/>
    <x v="13"/>
    <d v="2019-01-01T00:00:00"/>
    <d v="2020-12-31T00:00:00"/>
    <n v="100"/>
    <n v="100"/>
    <n v="15"/>
    <n v="0.15"/>
    <n v="0.15"/>
  </r>
  <r>
    <n v="3950"/>
    <s v="Estrategia para la atención de la migración desde Venezuela a Colombia"/>
    <x v="25"/>
    <s v="1.18"/>
    <s v="Elaborar un documento de orientaciones técnicas para socialización por parte del SNBF en las mesas de infancia, adolescencia y fortalecimiento familiar para la protección, integración y atención integral de las niñas, niños, adolescentes y familias migrantes desde Venezuela."/>
    <x v="1"/>
    <s v="Instituto Colombiano de Bienestar Familiar"/>
    <x v="44"/>
    <s v="Inclusión Social y Reconciliación"/>
    <x v="16"/>
    <d v="2019-01-01T00:00:00"/>
    <d v="2019-12-31T00:00:00"/>
    <n v="100"/>
    <n v="100"/>
    <n v="100"/>
    <n v="1"/>
    <n v="1"/>
  </r>
  <r>
    <n v="3950"/>
    <s v="Estrategia para la atención de la migración desde Venezuela a Colombia"/>
    <x v="25"/>
    <s v="1.8"/>
    <s v="Identificar a través de las secretarías de educación certificadas, la oferta disponible para el acceso al sistema educativo en los municipios priorizados por el documento CONPES."/>
    <x v="1"/>
    <s v="Ministerio de Educación Nacional"/>
    <x v="26"/>
    <s v="Educación"/>
    <x v="13"/>
    <d v="2018-11-26T00:00:00"/>
    <d v="2021-12-31T00:00:00"/>
    <n v="80"/>
    <n v="100"/>
    <n v="100"/>
    <n v="1"/>
    <n v="1"/>
  </r>
  <r>
    <n v="3950"/>
    <s v="Estrategia para la atención de la migración desde Venezuela a Colombia"/>
    <x v="25"/>
    <s v="1.6"/>
    <s v="Identificar la capacidad de respuesta de los prestadores públicos para la prestación de servicios de salud de la población migrante en la zona de frontera y los territorios de acogida con mayor concentración."/>
    <x v="1"/>
    <s v="Ministerio de Salud y Protección Social"/>
    <x v="0"/>
    <s v="Salud y Protección Social"/>
    <x v="0"/>
    <d v="2018-11-26T00:00:00"/>
    <d v="2019-12-31T00:00:00"/>
    <n v="100"/>
    <n v="100"/>
    <n v="100"/>
    <n v="1"/>
    <n v="1"/>
  </r>
  <r>
    <n v="3950"/>
    <s v="Estrategia para la atención de la migración desde Venezuela a Colombia"/>
    <x v="25"/>
    <s v="1.1"/>
    <s v="Identificar la oferta de servicios de salud ubicada en el territorio y articular la gestión de prestación de servicios con otras instancias que apoyen la atención de las necesidades de la población migrante procedente de Venezuela, retornados y con status de refugiados."/>
    <x v="1"/>
    <s v="Ministerio de Salud y Protección Social"/>
    <x v="0"/>
    <s v="Salud y Protección Social"/>
    <x v="0"/>
    <d v="2018-11-26T00:00:00"/>
    <d v="2019-12-31T00:00:00"/>
    <n v="100"/>
    <n v="100"/>
    <n v="100"/>
    <n v="1"/>
    <n v="1"/>
  </r>
  <r>
    <n v="3950"/>
    <s v="Estrategia para la atención de la migración desde Venezuela a Colombia"/>
    <x v="25"/>
    <s v="1.5"/>
    <s v="Incluir en el Análisis de Situación de Salud nacional y territorial la dinámica demográfica y morbi-mortalidad de la población migrante a corto y mediano plazo."/>
    <x v="1"/>
    <s v="Ministerio de Salud y Protección Social"/>
    <x v="0"/>
    <s v="Salud y Protección Social"/>
    <x v="0"/>
    <d v="2019-01-01T00:00:00"/>
    <d v="2021-12-31T00:00:00"/>
    <n v="75"/>
    <n v="100"/>
    <n v="75"/>
    <n v="1"/>
    <n v="0.75"/>
  </r>
  <r>
    <n v="3950"/>
    <s v="Estrategia para la atención de la migración desde Venezuela a Colombia"/>
    <x v="25"/>
    <s v="1.2"/>
    <s v="Realizar asistencia técnica a los departamentos sobre la ruta de aseguramiento que presentan población migrante desde Venezuela, retornados y con status de refugiados."/>
    <x v="1"/>
    <s v="Ministerio de Salud y Protección Social"/>
    <x v="0"/>
    <s v="Salud y Protección Social"/>
    <x v="0"/>
    <d v="2018-11-26T00:00:00"/>
    <d v="2021-12-31T00:00:00"/>
    <n v="70"/>
    <n v="100"/>
    <n v="67.5"/>
    <n v="0.9642857142857143"/>
    <n v="0.67500000000000004"/>
  </r>
  <r>
    <n v="3950"/>
    <s v="Estrategia para la atención de la migración desde Venezuela a Colombia"/>
    <x v="25"/>
    <s v="1.10"/>
    <s v="Realizar asistencias técnicas integrales a las secretarías de educación focalizadas por el CONPES, para promover y fortalecer el acceso, permanencia y calidad de la educación destinada a los niños, niñas y jóvenes provenientes de Venezuela."/>
    <x v="1"/>
    <s v="Ministerio de Educación Nacional"/>
    <x v="26"/>
    <s v="Educación"/>
    <x v="13"/>
    <d v="2019-01-01T00:00:00"/>
    <d v="2021-12-31T00:00:00"/>
    <n v="100"/>
    <n v="100"/>
    <n v="48"/>
    <n v="0.48"/>
    <n v="0.48"/>
  </r>
  <r>
    <n v="3950"/>
    <s v="Estrategia para la atención de la migración desde Venezuela a Colombia"/>
    <x v="25"/>
    <s v="1.9"/>
    <s v="Diseñar e implementar una estrategia de comunicación, en articulación con las Secretarías de Educación Certificadas, que permita divulgar la oferta educativa para que tanto estudiantes migrantes como retornados tengan conocimiento y puedan acceder a ella."/>
    <x v="1"/>
    <s v="Ministerio de Educación Nacional"/>
    <x v="26"/>
    <s v="Educación"/>
    <x v="13"/>
    <d v="2019-02-01T00:00:00"/>
    <d v="2021-02-01T00:00:00"/>
    <n v="80"/>
    <n v="120"/>
    <n v="50"/>
    <n v="0.625"/>
    <n v="0.41666666666666669"/>
  </r>
  <r>
    <n v="3950"/>
    <s v="Estrategia para la atención de la migración desde Venezuela a Colombia"/>
    <x v="25"/>
    <s v="1.24"/>
    <s v="Brindar la atención en las modalidades de niñez y adolescencia para niños, niñas y adolescentes migrantes desde Venezuela que lo requieran."/>
    <x v="1"/>
    <s v="Instituto Colombiano de Bienestar Familiar"/>
    <x v="44"/>
    <s v="Inclusión Social y Reconciliación"/>
    <x v="16"/>
    <d v="2019-01-01T00:00:00"/>
    <d v="2021-12-31T00:00:00"/>
    <n v="1500"/>
    <n v="1500"/>
    <n v="1279"/>
    <n v="0.85266666666666668"/>
    <n v="0.85266666666666668"/>
  </r>
  <r>
    <n v="3950"/>
    <s v="Estrategia para la atención de la migración desde Venezuela a Colombia"/>
    <x v="25"/>
    <s v="1.37"/>
    <s v="Sensibilizar, asesorar y entrenar a través de los Centros de Desarrollo Empresarial SBDC - SENA a la población migrante desde Venezuela regular para apoyar la estructuración de sus ideas de negocios."/>
    <x v="1"/>
    <s v="Servicio Nacional de Aprendizaje"/>
    <x v="25"/>
    <s v="Trabajo"/>
    <x v="12"/>
    <d v="2019-02-01T00:00:00"/>
    <d v="2021-12-31T00:00:00"/>
    <n v="1000"/>
    <n v="1500"/>
    <n v="334"/>
    <n v="0.33400000000000002"/>
    <n v="0.22266666666666668"/>
  </r>
  <r>
    <n v="3950"/>
    <s v="Estrategia para la atención de la migración desde Venezuela a Colombia"/>
    <x v="25"/>
    <s v="1.20"/>
    <s v="Brindar asistencia técnica a las autoridades administrativas frente al debido proceso de los trámites de restablecimiento de derechos para niños, niñas y adolescentes migrantes o retornados desde Venezuela."/>
    <x v="1"/>
    <s v="Instituto Colombiano de Bienestar Familiar"/>
    <x v="44"/>
    <s v="Inclusión Social y Reconciliación"/>
    <x v="16"/>
    <d v="2019-01-01T00:00:00"/>
    <d v="2021-12-31T00:00:00"/>
    <n v="1104"/>
    <n v="1508"/>
    <n v="969"/>
    <n v="0.87771739130434778"/>
    <n v="0.64257294429708223"/>
  </r>
  <r>
    <n v="3950"/>
    <s v="Estrategia para la atención de la migración desde Venezuela a Colombia"/>
    <x v="25"/>
    <s v="1.26"/>
    <s v="Brindar atención en las modalidades de apoyo y fortalecimiento a familias con niños, niñas y adolescentes migrantes desde Venezuela que lo requieran."/>
    <x v="1"/>
    <s v="Instituto Colombiano de Bienestar Familiar"/>
    <x v="44"/>
    <s v="Inclusión Social y Reconciliación"/>
    <x v="16"/>
    <d v="2019-01-01T00:00:00"/>
    <d v="2021-12-31T00:00:00"/>
    <n v="1200"/>
    <n v="1600"/>
    <n v="2254"/>
    <n v="1"/>
    <n v="1"/>
  </r>
  <r>
    <n v="3950"/>
    <s v="Estrategia para la atención de la migración desde Venezuela a Colombia"/>
    <x v="25"/>
    <s v="1.38"/>
    <s v="Facilitar el acceso en la ruta de empleabilidad del Servicio Público de Empleo a la población migrante desde Venezuela y retornados para para reducir las barreras para el acceso al mercado laboral."/>
    <x v="1"/>
    <s v="Unidad Administrativa Especial del Servicio Público de Empleo"/>
    <x v="84"/>
    <s v="Trabajo"/>
    <x v="12"/>
    <d v="2019-11-01T00:00:00"/>
    <d v="2021-12-31T00:00:00"/>
    <n v="161000"/>
    <n v="271000"/>
    <n v="93558"/>
    <n v="0.58110559006211182"/>
    <n v="0.34523247232472326"/>
  </r>
  <r>
    <n v="3950"/>
    <s v="Estrategia para la atención de la migración desde Venezuela a Colombia"/>
    <x v="25"/>
    <s v="1.34"/>
    <s v="Priorizar proyectos en el mecanismo de viabilización que beneficien la población migrante con vocación de permanencia, población en tránsito y población pendular, de acuerdo con los recursos de cooperación internacional disponibles y los proyectos presentados."/>
    <x v="0"/>
    <s v="Ministerio de Vivienda, Ciudad y Territorio"/>
    <x v="10"/>
    <s v="Vivienda, Ciudad y Territorio"/>
    <x v="6"/>
    <d v="2019-01-01T00:00:00"/>
    <d v="2021-12-31T00:00:00"/>
    <n v="1"/>
    <n v="3"/>
    <n v="13"/>
    <n v="1"/>
    <n v="1"/>
  </r>
  <r>
    <n v="3950"/>
    <s v="Estrategia para la atención de la migración desde Venezuela a Colombia"/>
    <x v="25"/>
    <s v="1.25"/>
    <s v="Realizar campañas de promoción y sensibilización, en el marco de la oferta de la Dirección de Niñez y Adolescencia, para el reconocimiento y garantía de derechos, inclusión social y participación de los NNA, y familias migrantes desde Venezuela."/>
    <x v="1"/>
    <s v="Instituto Colombiano de Bienestar Familiar"/>
    <x v="44"/>
    <s v="Inclusión Social y Reconciliación"/>
    <x v="16"/>
    <d v="2019-01-01T00:00:00"/>
    <d v="2021-12-31T00:00:00"/>
    <n v="24"/>
    <n v="36"/>
    <n v="12"/>
    <n v="0.5"/>
    <n v="0.33333333333333331"/>
  </r>
  <r>
    <n v="3950"/>
    <s v="Estrategia para la atención de la migración desde Venezuela a Colombia"/>
    <x v="25"/>
    <s v="1.32"/>
    <s v="Adecuar los Centros de Atención Transitorios al Migrante para atender a la población proveniente de Venezuela con vocación de permanencia y población transitoria."/>
    <x v="1"/>
    <s v="Unidad Nacional para la Gestión del Riesgo de Desastres"/>
    <x v="18"/>
    <s v="Presidencia de la República"/>
    <x v="10"/>
    <d v="2019-01-01T00:00:00"/>
    <d v="2019-12-31T00:00:00"/>
    <n v="4"/>
    <n v="4"/>
    <n v="1"/>
    <n v="0.25"/>
    <n v="0.25"/>
  </r>
  <r>
    <n v="3950"/>
    <s v="Estrategia para la atención de la migración desde Venezuela a Colombia"/>
    <x v="25"/>
    <s v="1.33"/>
    <s v="Brindar atención humanitaria a la población migrante con vocación de permanencia y población transitoria a través de los Centros de Atención Transitorios al Migrante."/>
    <x v="1"/>
    <s v="Unidad Nacional para la Gestión del Riesgo de Desastres"/>
    <x v="18"/>
    <s v="Presidencia de la República"/>
    <x v="10"/>
    <d v="2019-03-01T00:00:00"/>
    <d v="2019-12-31T00:00:00"/>
    <n v="4"/>
    <n v="4"/>
    <n v="1"/>
    <n v="0.25"/>
    <n v="0.25"/>
  </r>
  <r>
    <n v="3950"/>
    <s v="Estrategia para la atención de la migración desde Venezuela a Colombia"/>
    <x v="25"/>
    <s v="1.31"/>
    <s v="Identificar los bienes inmuebles aptos para los Centros de Atención Transitorios al Migrante para atender a la población migrante con vocación de permanencia y población transitoria."/>
    <x v="1"/>
    <s v="Unidad Nacional para la Gestión del Riesgo de Desastres"/>
    <x v="18"/>
    <s v="Presidencia de la República"/>
    <x v="10"/>
    <d v="2018-12-02T00:00:00"/>
    <d v="2019-03-31T00:00:00"/>
    <n v="4"/>
    <n v="4"/>
    <n v="1"/>
    <n v="0.25"/>
    <n v="0.25"/>
  </r>
  <r>
    <n v="3950"/>
    <s v="Estrategia para la atención de la migración desde Venezuela a Colombia"/>
    <x v="25"/>
    <s v="1.40"/>
    <s v="Brindar servicios de orientación ocupacional a la población migrante desde Venezuela y retornados para reducir las barreras para el acceso al mercado laboral."/>
    <x v="1"/>
    <s v="Unidad Administrativa Especial del Servicio Público de Empleo"/>
    <x v="84"/>
    <s v="Trabajo"/>
    <x v="12"/>
    <d v="2019-11-01T00:00:00"/>
    <d v="2021-12-31T00:00:00"/>
    <n v="40"/>
    <n v="40"/>
    <n v="57.6"/>
    <n v="1"/>
    <n v="1"/>
  </r>
  <r>
    <n v="3950"/>
    <s v="Estrategia para la atención de la migración desde Venezuela a Colombia"/>
    <x v="25"/>
    <s v="1.27"/>
    <s v="Brindar la atención en las modalidades de primera infancia a niñas y niños migrantes desde Venezuela que lo requieran."/>
    <x v="1"/>
    <s v="Instituto Colombiano de Bienestar Familiar"/>
    <x v="44"/>
    <s v="Inclusión Social y Reconciliación"/>
    <x v="16"/>
    <d v="2019-01-01T00:00:00"/>
    <d v="2021-12-31T00:00:00"/>
    <n v="44375"/>
    <n v="44375"/>
    <n v="88169"/>
    <n v="1"/>
    <n v="1"/>
  </r>
  <r>
    <n v="3950"/>
    <s v="Estrategia para la atención de la migración desde Venezuela a Colombia"/>
    <x v="25"/>
    <s v="1.35"/>
    <s v="Realizar acompañamiento diferenciado a los departamentos fronterizos con Venezuela en el programa de Planes Departamentales de Agua."/>
    <x v="1"/>
    <s v="Ministerio de Vivienda, Ciudad y Territorio"/>
    <x v="10"/>
    <s v="Vivienda, Ciudad y Territorio"/>
    <x v="6"/>
    <d v="2019-01-01T00:00:00"/>
    <d v="2021-12-31T00:00:00"/>
    <n v="3"/>
    <n v="5"/>
    <n v="13"/>
    <n v="1"/>
    <n v="1"/>
  </r>
  <r>
    <n v="3950"/>
    <s v="Estrategia para la atención de la migración desde Venezuela a Colombia"/>
    <x v="25"/>
    <s v="1.3"/>
    <s v="Desarrollar capacidades del talento humano para el abordaje diferencial de la población migrante, retornada y con status de refugiados y la respuesta articulada desde el sector salud."/>
    <x v="1"/>
    <s v="Instituto Nacional de Salud"/>
    <x v="13"/>
    <s v="Salud y Protección Social"/>
    <x v="0"/>
    <d v="2019-01-01T00:00:00"/>
    <d v="2021-12-31T00:00:00"/>
    <n v="5"/>
    <n v="6"/>
    <n v="4"/>
    <n v="0.8"/>
    <n v="0.66666666666666663"/>
  </r>
  <r>
    <n v="3950"/>
    <s v="Estrategia para la atención de la migración desde Venezuela a Colombia"/>
    <x v="25"/>
    <s v="1.23"/>
    <s v="Brindar atención a la población de mujeres gestantes con bajo peso y niñas y niños menores de 5 años con riesgo de desnutrición aguda en condición de migrantes desde Venezuela mediante acciones orientadas a la prevención de la desnutrición aguda."/>
    <x v="1"/>
    <s v="Instituto Colombiano de Bienestar Familiar"/>
    <x v="44"/>
    <s v="Inclusión Social y Reconciliación"/>
    <x v="16"/>
    <d v="2019-01-01T00:00:00"/>
    <d v="2021-12-31T00:00:00"/>
    <n v="561"/>
    <n v="748"/>
    <n v="4181"/>
    <n v="1"/>
    <n v="1"/>
  </r>
  <r>
    <n v="3950"/>
    <s v="Estrategia para la atención de la migración desde Venezuela a Colombia"/>
    <x v="25"/>
    <s v="1.39"/>
    <s v="Promover convocatorias de alternativas de reconversión socio laboral mediante proyectos productivos a la población dedicada a la comercialización ilícita de combustibles en el país (con independencia de la nacionalidad) para apoyar el acceso al mercado laboral."/>
    <x v="1"/>
    <s v="Ministerio de Minas y Energía"/>
    <x v="45"/>
    <s v="Minas y Energía"/>
    <x v="15"/>
    <d v="2019-01-01T00:00:00"/>
    <d v="2021-12-31T00:00:00"/>
    <n v="6"/>
    <n v="9"/>
    <n v="4"/>
    <n v="0.66666666666666663"/>
    <n v="0.44444444444444442"/>
  </r>
  <r>
    <n v="3950"/>
    <s v="Estrategia para la atención de la migración desde Venezuela a Colombia"/>
    <x v="25"/>
    <s v="1.15"/>
    <s v="Realizar asistencia técnica a los comités territoriales de convivencia escolar para el trabajo articulado de prevención de violencia, xenofobia y otras discriminaciones en los colegios y municipios focalizados por el CONPES."/>
    <x v="1"/>
    <s v="Ministerio de Educación Nacional"/>
    <x v="26"/>
    <s v="Educación"/>
    <x v="13"/>
    <d v="2019-01-01T00:00:00"/>
    <d v="2021-12-31T00:00:00"/>
    <n v="90"/>
    <n v="90"/>
    <n v="0"/>
    <n v="0"/>
    <n v="0"/>
  </r>
  <r>
    <n v="3950"/>
    <s v="Estrategia para la atención de la migración desde Venezuela a Colombia"/>
    <x v="25"/>
    <s v="2.2"/>
    <s v="Crear una instancia estratégica de articulación institucional para asesorar al Gobierno nacional en la definición de lineamientos generales para la atención e integración de los flujos mixtos migratorios de población proveniente de Venezuela."/>
    <x v="1"/>
    <s v="Departamento Administrativo de la Presidencia de la República"/>
    <x v="19"/>
    <s v="Presidencia de la República"/>
    <x v="10"/>
    <d v="2019-01-01T00:00:00"/>
    <d v="2019-03-30T00:00:00"/>
    <n v="100"/>
    <n v="100"/>
    <n v="100"/>
    <n v="1"/>
    <n v="1"/>
  </r>
  <r>
    <n v="3950"/>
    <s v="Estrategia para la atención de la migración desde Venezuela a Colombia"/>
    <x v="25"/>
    <s v="2.1"/>
    <s v="Definir e implementar la estrategia de comunicación para dar a conocer de manera eficiente todos los temas referentes a la migración desde Venezuela y coordinarla con todas las entidades involucradas con el fenómeno migratorio."/>
    <x v="1"/>
    <s v="Departamento Administrativo de la Presidencia de la República"/>
    <x v="19"/>
    <s v="Presidencia de la República"/>
    <x v="10"/>
    <d v="2019-01-01T00:00:00"/>
    <d v="2019-03-31T00:00:00"/>
    <n v="100"/>
    <n v="100"/>
    <n v="25"/>
    <n v="0.25"/>
    <n v="0.25"/>
  </r>
  <r>
    <n v="3950"/>
    <s v="Estrategia para la atención de la migración desde Venezuela a Colombia"/>
    <x v="25"/>
    <s v="2.3"/>
    <s v="Definir la estructura y el funcionamiento del modelo de gobernanza que permita articular la oferta de todos los actores en todos los niveles territoriales para la atención e integración de la población migrante (venezolanos regulares e irregulares, refugiados, migrantes en tránsito y pendulares y retornados)."/>
    <x v="1"/>
    <s v="Departamento Administrativo de la Presidencia de la República"/>
    <x v="19"/>
    <s v="Presidencia de la República"/>
    <x v="10"/>
    <d v="2019-01-01T00:00:00"/>
    <d v="2019-06-30T00:00:00"/>
    <n v="100"/>
    <n v="100"/>
    <n v="50"/>
    <n v="0.5"/>
    <n v="0.5"/>
  </r>
  <r>
    <n v="3950"/>
    <s v="Estrategia para la atención de la migración desde Venezuela a Colombia"/>
    <x v="25"/>
    <s v="2.6"/>
    <s v="Definir nuevos mecanismos de flexibilización migratoria para la integración de la población migrante desde Venezuela mediante ajustes normativos institucionales en materia de regularización y socializacion de las medidas adoptadas por el Gobierno Nacional."/>
    <x v="1"/>
    <s v="Unidad Administrativa Especial Migración Colombia"/>
    <x v="85"/>
    <s v="Relaciones Exteriores"/>
    <x v="25"/>
    <d v="2019-01-01T00:00:00"/>
    <d v="2020-12-31T00:00:00"/>
    <n v="100"/>
    <n v="100"/>
    <n v="100"/>
    <n v="1"/>
    <n v="1"/>
  </r>
  <r>
    <n v="3950"/>
    <s v="Estrategia para la atención de la migración desde Venezuela a Colombia"/>
    <x v="25"/>
    <s v="2.4"/>
    <s v="Definir una hoja de ruta del Sector de Relaciones Exteriores para el manejo del fenómeno migratorio procedente de Venezuela, en particular las acciones relacionadas con la población retornada, así como otros grupos poblacionales en el marco de las competencias propias del sector, haciendo especial énfasis en las acciones frente a la comunidad internacional para la consecución de recursos y la articulación con las autoridades nacionales y los países de la región."/>
    <x v="0"/>
    <s v="Ministerio de Relaciones Exteriores"/>
    <x v="83"/>
    <s v="Relaciones Exteriores"/>
    <x v="25"/>
    <d v="2018-11-26T00:00:00"/>
    <d v="2019-12-31T00:00:00"/>
    <n v="100"/>
    <n v="100"/>
    <n v="100"/>
    <n v="1"/>
    <n v="1"/>
  </r>
  <r>
    <n v="3950"/>
    <s v="Estrategia para la atención de la migración desde Venezuela a Colombia"/>
    <x v="25"/>
    <s v="2.8"/>
    <s v="Instalar la mesa de estadísticas sectoriales de migración para iniciar la articulación de las entidades productoras de información."/>
    <x v="1"/>
    <s v="Departamento Administrativo Nacional de Estadística"/>
    <x v="31"/>
    <s v="Estadísticas"/>
    <x v="14"/>
    <d v="2018-11-26T00:00:00"/>
    <d v="2018-12-01T00:00:00"/>
    <n v="100"/>
    <n v="100"/>
    <n v="100"/>
    <n v="1"/>
    <n v="1"/>
  </r>
  <r>
    <n v="3950"/>
    <s v="Estrategia para la atención de la migración desde Venezuela a Colombia"/>
    <x v="25"/>
    <s v="2.7"/>
    <s v="Realizar, a través de un documento técnico, un costeo del total de actividades requeridas para la atención e integración de los migrantes provenientes de Venezuela, y evaluar alternativas de financiación orientadas a atender el fenómeno migratorio desde el país vecino."/>
    <x v="1"/>
    <s v="Ministerio de Hacienda y Crédito Público"/>
    <x v="4"/>
    <s v="Hacienda y Crédito Público"/>
    <x v="2"/>
    <d v="2018-11-26T00:00:00"/>
    <d v="2019-06-30T00:00:00"/>
    <n v="100"/>
    <n v="100"/>
    <n v="30"/>
    <n v="0.3"/>
    <n v="0.3"/>
  </r>
  <r>
    <n v="3950"/>
    <s v="Estrategia para la atención de la migración desde Venezuela a Colombia"/>
    <x v="25"/>
    <s v="2.5"/>
    <s v="Apoyar técnicamente a la Cancillería en el fortalecimiento de capacidades institucionales a Entidades Territoriales para la atención del fenómeno de migración proveniente de Venezuela, en el marco de la Estrategia de Intervención Territorial y de coordinación nación - territorio de la política pública de víctimas."/>
    <x v="1"/>
    <s v="Ministerio del Interior"/>
    <x v="7"/>
    <s v="Interior"/>
    <x v="4"/>
    <d v="2019-02-04T00:00:00"/>
    <d v="2020-12-31T00:00:00"/>
    <n v="90"/>
    <n v="120"/>
    <n v="0"/>
    <n v="0"/>
    <n v="0"/>
  </r>
  <r>
    <n v="3955"/>
    <s v="Estrategia para el fortalecimiento de la acción comunal en Colombia"/>
    <x v="26"/>
    <s v="1.7"/>
    <s v="Articular con el Ministerio de Educación Nacional y las secretarías de educación departamentales y municipales el desarrollo de acciones para la formación en educación básica primaria y secundaria para jóvenes y adultos integrantes de las OAC."/>
    <x v="1"/>
    <s v="Ministerio del Interior"/>
    <x v="7"/>
    <s v="Interior"/>
    <x v="4"/>
    <d v="2019-02-01T00:00:00"/>
    <d v="2022-12-31T00:00:00"/>
    <n v="60.62"/>
    <n v="100"/>
    <n v="38.799999999999997"/>
    <n v="0.64005278785879249"/>
    <n v="0.38799999999999996"/>
  </r>
  <r>
    <n v="3955"/>
    <s v="Estrategia para el fortalecimiento de la acción comunal en Colombia"/>
    <x v="26"/>
    <s v="3.5"/>
    <s v="Desarrollar mesas de articulación municipal del programa Familias en su Tierra-FEST con representación de las Organizaciones de Acción Comunal-OAC."/>
    <x v="0"/>
    <s v="Departamento Administrativo para la Prosperidad Social"/>
    <x v="34"/>
    <s v="Inclusión Social y Reconciliación"/>
    <x v="16"/>
    <d v="2019-01-01T00:00:00"/>
    <d v="2022-12-31T00:00:00"/>
    <n v="90"/>
    <n v="100"/>
    <n v="27"/>
    <n v="0.3"/>
    <n v="0.27"/>
  </r>
  <r>
    <n v="3955"/>
    <s v="Estrategia para el fortalecimiento de la acción comunal en Colombia"/>
    <x v="26"/>
    <s v="2.1"/>
    <s v="Diseñar e implementar el programa &quot;Líderes para el Desarrollo Comunitario&quot;."/>
    <x v="0"/>
    <s v="Ministerio del Interior"/>
    <x v="7"/>
    <s v="Interior"/>
    <x v="4"/>
    <d v="2019-08-01T00:00:00"/>
    <d v="2022-12-31T00:00:00"/>
    <n v="46.87"/>
    <n v="100"/>
    <n v="26.56"/>
    <n v="0.56667377853637724"/>
    <n v="0.2656"/>
  </r>
  <r>
    <n v="3955"/>
    <s v="Estrategia para el fortalecimiento de la acción comunal en Colombia"/>
    <x v="26"/>
    <s v="2.7"/>
    <s v="Diseñar e implementar un programa de incentivos para promover la participación y liderazgo de las mujeres en las OAC, con el fin de incrementar la participación de las mujeres como dignatarias de la OAC."/>
    <x v="0"/>
    <s v="Ministerio del Interior"/>
    <x v="7"/>
    <s v="Interior"/>
    <x v="4"/>
    <d v="2019-03-01T00:00:00"/>
    <d v="2022-12-31T00:00:00"/>
    <n v="50"/>
    <n v="100"/>
    <n v="43.75"/>
    <n v="0.875"/>
    <n v="0.4375"/>
  </r>
  <r>
    <n v="3955"/>
    <s v="Estrategia para el fortalecimiento de la acción comunal en Colombia"/>
    <x v="26"/>
    <s v="1.4"/>
    <s v="Diseñar e implementar una guía metodológica de lineamientos generales en temas como estatutos, libros, comisiones de convivencia y conciliación, comisiones empresariales, elecciones, planes de desarrollo comunal y comunitario, entre otros."/>
    <x v="2"/>
    <s v="Ministerio del Interior"/>
    <x v="7"/>
    <s v="Interior"/>
    <x v="4"/>
    <d v="2019-08-01T00:00:00"/>
    <d v="2019-12-31T00:00:00"/>
    <n v="100"/>
    <n v="100"/>
    <n v="100"/>
    <n v="1"/>
    <n v="1"/>
  </r>
  <r>
    <n v="3955"/>
    <s v="Estrategia para el fortalecimiento de la acción comunal en Colombia"/>
    <x v="26"/>
    <s v="6.1"/>
    <s v="Elaborar un documento que contenga los lineamientos para la actualización del marco normativo de la organización comunal."/>
    <x v="0"/>
    <s v="Ministerio del Interior"/>
    <x v="7"/>
    <s v="Interior"/>
    <x v="4"/>
    <d v="2019-03-01T00:00:00"/>
    <d v="2019-12-31T00:00:00"/>
    <n v="100"/>
    <n v="100"/>
    <n v="100"/>
    <n v="1"/>
    <n v="1"/>
  </r>
  <r>
    <n v="3955"/>
    <s v="Estrategia para el fortalecimiento de la acción comunal en Colombia"/>
    <x v="26"/>
    <s v="2.10"/>
    <s v="Incluir dentro de los criterios de priorización del Programa de Jóvenes en Acción y proyecciones de focalización 2020 el siguiente: &quot;el 5% de los Jóvenes que participen en Juntas de Acción Comunal podrán ser beneficiarios del programa siempre y cuando cumplan con los demás requisitos exigidos”."/>
    <x v="1"/>
    <s v="Departamento Administrativo para la Prosperidad Social"/>
    <x v="34"/>
    <s v="Inclusión Social y Reconciliación"/>
    <x v="16"/>
    <d v="2019-07-01T00:00:00"/>
    <d v="2020-12-31T00:00:00"/>
    <n v="100"/>
    <n v="100"/>
    <n v="0"/>
    <n v="0"/>
    <n v="0"/>
  </r>
  <r>
    <n v="3955"/>
    <s v="Estrategia para el fortalecimiento de la acción comunal en Colombia"/>
    <x v="26"/>
    <s v="2.8"/>
    <s v="Realizar encuentros regionales para la formación de madres líderes y madres de apoyo en el marco del Programa Familias en Acción."/>
    <x v="1"/>
    <s v="Departamento Administrativo para la Prosperidad Social"/>
    <x v="34"/>
    <s v="Inclusión Social y Reconciliación"/>
    <x v="16"/>
    <d v="2019-03-01T00:00:00"/>
    <d v="2022-12-31T00:00:00"/>
    <n v="100"/>
    <n v="100"/>
    <n v="100"/>
    <n v="1"/>
    <n v="1"/>
  </r>
  <r>
    <n v="3955"/>
    <s v="Estrategia para el fortalecimiento de la acción comunal en Colombia"/>
    <x v="26"/>
    <s v="4.2"/>
    <s v="Realizar mesas de seguridad para el manejo de casos de amenaza a las Organizaciones de Acción comunal."/>
    <x v="0"/>
    <s v="Ministerio del Interior"/>
    <x v="7"/>
    <s v="Interior"/>
    <x v="4"/>
    <d v="2019-08-01T00:00:00"/>
    <d v="2022-12-31T00:00:00"/>
    <n v="100"/>
    <n v="100"/>
    <n v="100"/>
    <n v="1"/>
    <n v="1"/>
  </r>
  <r>
    <n v="3955"/>
    <s v="Estrategia para el fortalecimiento de la acción comunal en Colombia"/>
    <x v="26"/>
    <s v="1.1"/>
    <s v="Realizar un censo para la caracterización de las Organizaciones de Acción Comunal y sus integrantes que permita la identificación de sus necesidades educativas."/>
    <x v="1"/>
    <s v="Ministerio del Interior"/>
    <x v="7"/>
    <s v="Interior"/>
    <x v="4"/>
    <d v="2019-01-02T00:00:00"/>
    <d v="2019-12-31T00:00:00"/>
    <n v="100"/>
    <n v="100"/>
    <n v="100"/>
    <n v="1"/>
    <n v="1"/>
  </r>
  <r>
    <n v="3955"/>
    <s v="Estrategia para el fortalecimiento de la acción comunal en Colombia"/>
    <x v="26"/>
    <s v="2.3"/>
    <s v="Suscribir un convenio con la Unidad de Organizaciones solidarias y la Universidad Nacional Abierta y a Distancia (UNAD) con el fin de financiar un porcentaje de los estudios técnicos, tecnológicos o universitarios de pregrado o posgrado."/>
    <x v="0"/>
    <s v="Ministerio del Interior"/>
    <x v="7"/>
    <s v="Interior"/>
    <x v="4"/>
    <d v="2019-01-01T00:00:00"/>
    <d v="2019-12-31T00:00:00"/>
    <n v="100"/>
    <n v="100"/>
    <n v="100"/>
    <n v="1"/>
    <n v="1"/>
  </r>
  <r>
    <n v="3955"/>
    <s v="Estrategia para el fortalecimiento de la acción comunal en Colombia"/>
    <x v="26"/>
    <s v="3.2"/>
    <s v="Apoyar económicamente iniciativas productivas y sociales para el desarrollo comunitario lideradas por las Organizaciones de Acción Comunal."/>
    <x v="1"/>
    <s v="Ministerio del Interior"/>
    <x v="7"/>
    <s v="Interior"/>
    <x v="4"/>
    <d v="2019-03-01T00:00:00"/>
    <d v="2022-12-31T00:00:00"/>
    <n v="600"/>
    <n v="1200"/>
    <n v="603"/>
    <n v="1"/>
    <n v="0.50249999999999995"/>
  </r>
  <r>
    <n v="3955"/>
    <s v="Estrategia para el fortalecimiento de la acción comunal en Colombia"/>
    <x v="26"/>
    <s v="1.3"/>
    <s v="Realizar ferias educativas departamentales dirigidas a los integrantes de las OAC para la divulgación de la oferta de formación técnica, tecnológica, profesional y complementaria, así como otros servicios."/>
    <x v="1"/>
    <s v="Ministerio del Interior"/>
    <x v="7"/>
    <s v="Interior"/>
    <x v="4"/>
    <d v="2019-02-01T00:00:00"/>
    <d v="2022-05-31T00:00:00"/>
    <n v="64"/>
    <n v="128"/>
    <n v="12"/>
    <n v="0.1875"/>
    <n v="9.375E-2"/>
  </r>
  <r>
    <n v="3955"/>
    <s v="Estrategia para el fortalecimiento de la acción comunal en Colombia"/>
    <x v="26"/>
    <s v="4.3"/>
    <s v="Realizar talleres para socializar del decreto 2124 de 2017 de Derechos Humanos en alertas tempranas."/>
    <x v="0"/>
    <s v="Ministerio del Interior"/>
    <x v="7"/>
    <s v="Interior"/>
    <x v="4"/>
    <d v="2019-03-01T00:00:00"/>
    <d v="2022-12-31T00:00:00"/>
    <n v="64"/>
    <n v="128"/>
    <n v="13"/>
    <n v="0.203125"/>
    <n v="0.1015625"/>
  </r>
  <r>
    <n v="3955"/>
    <s v="Estrategia para el fortalecimiento de la acción comunal en Colombia"/>
    <x v="26"/>
    <s v="3.7"/>
    <s v="Capacitar a las OAC en conocimientos en materia de Gestión del Riesgo de Desastres para formalizar las comisiones y los Planes Comunales de Gestión del Riesgo."/>
    <x v="0"/>
    <s v="Unidad Nacional para la Gestión del Riesgo de Desastres"/>
    <x v="18"/>
    <s v="Presidencia de la República"/>
    <x v="10"/>
    <d v="2019-03-01T00:00:00"/>
    <d v="2022-12-31T00:00:00"/>
    <n v="700"/>
    <n v="1400"/>
    <n v="0"/>
    <n v="0"/>
    <n v="0"/>
  </r>
  <r>
    <n v="3955"/>
    <s v="Estrategia para el fortalecimiento de la acción comunal en Colombia"/>
    <x v="26"/>
    <s v="2.11"/>
    <s v="Realizar cápsulas en el canal de televisión institucional RTVC para visibilizar la gestión de las OAC en territorio."/>
    <x v="0"/>
    <s v="Ministerio del Interior"/>
    <x v="7"/>
    <s v="Interior"/>
    <x v="4"/>
    <d v="2019-03-01T00:00:00"/>
    <d v="2022-12-31T00:00:00"/>
    <n v="8"/>
    <n v="16"/>
    <n v="6"/>
    <n v="0.75"/>
    <n v="0.375"/>
  </r>
  <r>
    <n v="3955"/>
    <s v="Estrategia para el fortalecimiento de la acción comunal en Colombia"/>
    <x v="26"/>
    <s v="3.8"/>
    <s v="Ofertar cupos de formación en gestión cultural a miembros de OAC."/>
    <x v="1"/>
    <s v="Ministerio de Cultura"/>
    <x v="47"/>
    <s v="Cultura"/>
    <x v="19"/>
    <d v="2019-01-01T00:00:00"/>
    <d v="2022-12-31T00:00:00"/>
    <n v="10"/>
    <n v="20"/>
    <n v="0"/>
    <n v="0"/>
    <n v="0"/>
  </r>
  <r>
    <n v="3955"/>
    <s v="Estrategia para el fortalecimiento de la acción comunal en Colombia"/>
    <x v="26"/>
    <s v="1.8"/>
    <s v="Realizar formación virtual en uso de TIC a través de Ciudadanía Digital a miembros de las OAC."/>
    <x v="1"/>
    <s v="Ministerio de Tecnologías de la Información y las Comunicaciones"/>
    <x v="46"/>
    <s v="Tecnologías de la Información y las Comunicaciones"/>
    <x v="18"/>
    <d v="2019-08-01T00:00:00"/>
    <d v="2022-12-01T00:00:00"/>
    <n v="1000"/>
    <n v="2000"/>
    <n v="2469"/>
    <n v="1"/>
    <n v="1"/>
  </r>
  <r>
    <n v="3955"/>
    <s v="Estrategia para el fortalecimiento de la acción comunal en Colombia"/>
    <x v="26"/>
    <s v="4.1"/>
    <s v="Socializar el decreto del Plan de acción oportuna (PAO) para la protección de líderes sociales y comunitarios con las Organizaciones de Acción Comunal."/>
    <x v="1"/>
    <s v="Ministerio del Interior"/>
    <x v="7"/>
    <s v="Interior"/>
    <x v="4"/>
    <d v="2019-03-01T00:00:00"/>
    <d v="2019-12-31T00:00:00"/>
    <n v="32"/>
    <n v="32"/>
    <n v="32"/>
    <n v="1"/>
    <n v="1"/>
  </r>
  <r>
    <n v="3955"/>
    <s v="Estrategia para el fortalecimiento de la acción comunal en Colombia"/>
    <x v="26"/>
    <s v="2.6"/>
    <s v="Realizar campañas de promoción de las OAC a través de mesas de concertación que visibilicen sus gestiones."/>
    <x v="0"/>
    <s v="Ministerio del Interior"/>
    <x v="7"/>
    <s v="Interior"/>
    <x v="4"/>
    <d v="2019-03-01T00:00:00"/>
    <d v="2022-12-31T00:00:00"/>
    <n v="2"/>
    <n v="4"/>
    <n v="4"/>
    <n v="1"/>
    <n v="1"/>
  </r>
  <r>
    <n v="3955"/>
    <s v="Estrategia para el fortalecimiento de la acción comunal en Colombia"/>
    <x v="26"/>
    <s v="3.6"/>
    <s v="Vincular a los miembros de las OAC en los programas de emprendedores rurales para el mantenimiento rutinario en vias terciarias y de microempresas de trabajo asociado en el mantenimiento de la red nacional de carreteras."/>
    <x v="1"/>
    <s v="Instituto Nacional de Vías"/>
    <x v="20"/>
    <s v="Transporte"/>
    <x v="3"/>
    <d v="2019-01-01T00:00:00"/>
    <d v="2022-12-31T00:00:00"/>
    <n v="50"/>
    <n v="50"/>
    <n v="0"/>
    <n v="0"/>
    <n v="0"/>
  </r>
  <r>
    <n v="3955"/>
    <s v="Estrategia para el fortalecimiento de la acción comunal en Colombia"/>
    <x v="26"/>
    <s v="3.9"/>
    <s v="Apoyar proyectos y procesos artísticos y culturales de iniciativa de las OAC."/>
    <x v="1"/>
    <s v="Ministerio de Cultura"/>
    <x v="47"/>
    <s v="Cultura"/>
    <x v="19"/>
    <d v="2019-01-01T00:00:00"/>
    <d v="2022-12-31T00:00:00"/>
    <n v="31"/>
    <n v="62"/>
    <n v="19"/>
    <n v="0.61290322580645162"/>
    <n v="0.30645161290322581"/>
  </r>
  <r>
    <n v="3955"/>
    <s v="Estrategia para el fortalecimiento de la acción comunal en Colombia"/>
    <x v="26"/>
    <s v="2.9"/>
    <s v="Diseñar e implementar un programa de incentivos para promover la participación de los jóvenes en el ejercicio comunal."/>
    <x v="0"/>
    <s v="Ministerio del Interior"/>
    <x v="7"/>
    <s v="Interior"/>
    <x v="4"/>
    <d v="2019-03-01T00:00:00"/>
    <d v="2022-12-31T00:00:00"/>
    <n v="50"/>
    <n v="100"/>
    <n v="43.75"/>
    <n v="0.875"/>
    <n v="0.4375"/>
  </r>
  <r>
    <n v="3955"/>
    <s v="Estrategia para el fortalecimiento de la acción comunal en Colombia"/>
    <x v="26"/>
    <s v="5.1"/>
    <s v="Diseñar e implementar un software para el registro, capacitación virtual, inscripción y seguimiento de proyectos, entre otros."/>
    <x v="2"/>
    <s v="Ministerio del Interior"/>
    <x v="7"/>
    <s v="Interior"/>
    <x v="4"/>
    <d v="2019-03-01T00:00:00"/>
    <d v="2019-12-31T00:00:00"/>
    <n v="100"/>
    <n v="100"/>
    <n v="100"/>
    <n v="1"/>
    <n v="1"/>
  </r>
  <r>
    <n v="3955"/>
    <s v="Estrategia para el fortalecimiento de la acción comunal en Colombia"/>
    <x v="26"/>
    <s v="1.2"/>
    <s v="Realizar un convenio marco con el objeto de aunar esfuerzos para el fortalecimiento de las OAC a través de la socialización de la oferta formativa del Ministerio del Trabajo y de sus entidades adscritas y vinculadas."/>
    <x v="1"/>
    <s v="Ministerio del Interior"/>
    <x v="7"/>
    <s v="Interior"/>
    <x v="4"/>
    <d v="2019-03-01T00:00:00"/>
    <d v="2022-12-31T00:00:00"/>
    <n v="46"/>
    <n v="100"/>
    <n v="10"/>
    <n v="0.21739130434782608"/>
    <n v="0.1"/>
  </r>
  <r>
    <n v="3955"/>
    <s v="Estrategia para el fortalecimiento de la acción comunal en Colombia"/>
    <x v="26"/>
    <s v="1.5"/>
    <s v="Reestructurar el programa &quot;formación de formadores&quot;."/>
    <x v="1"/>
    <s v="Ministerio del Interior"/>
    <x v="7"/>
    <s v="Interior"/>
    <x v="4"/>
    <d v="2019-02-01T00:00:00"/>
    <d v="2019-12-31T00:00:00"/>
    <n v="100"/>
    <n v="100"/>
    <n v="100"/>
    <n v="1"/>
    <n v="1"/>
  </r>
  <r>
    <n v="3955"/>
    <s v="Estrategia para el fortalecimiento de la acción comunal en Colombia"/>
    <x v="26"/>
    <s v="5.2"/>
    <s v="Socializar la oferta institucional de las entidades de gobierno a través del software diseñado."/>
    <x v="0"/>
    <s v="Ministerio del Interior"/>
    <x v="7"/>
    <s v="Interior"/>
    <x v="4"/>
    <d v="2020-10-01T00:00:00"/>
    <d v="2022-12-31T00:00:00"/>
    <n v="100"/>
    <n v="100"/>
    <n v="0"/>
    <n v="0"/>
    <n v="0"/>
  </r>
  <r>
    <n v="3955"/>
    <s v="Estrategia para el fortalecimiento de la acción comunal en Colombia"/>
    <x v="26"/>
    <s v="5.3"/>
    <s v="Estructurar programas de formación virtual a través de Moocs en diferentes temas orientados al fortalecimiento de las OAC."/>
    <x v="1"/>
    <s v="Ministerio del Interior"/>
    <x v="7"/>
    <s v="Interior"/>
    <x v="4"/>
    <d v="2020-03-01T00:00:00"/>
    <d v="2022-12-31T00:00:00"/>
    <n v="4"/>
    <n v="12"/>
    <n v="17"/>
    <n v="1"/>
    <n v="1"/>
  </r>
  <r>
    <n v="3955"/>
    <s v="Estrategia para el fortalecimiento de la acción comunal en Colombia"/>
    <x v="26"/>
    <s v="2.4"/>
    <s v="Gestionar programas de intercambios, a otras OAC, a nivel nacional e internacional de desarrollo local comunitario dirigidos a afiliados y dignatarios de las OAC."/>
    <x v="0"/>
    <s v="Ministerio del Interior"/>
    <x v="7"/>
    <s v="Interior"/>
    <x v="4"/>
    <d v="2019-03-01T00:00:00"/>
    <d v="2022-12-31T00:00:00"/>
    <n v="64"/>
    <n v="128"/>
    <n v="39"/>
    <n v="0.609375"/>
    <n v="0.3046875"/>
  </r>
  <r>
    <n v="3955"/>
    <s v="Estrategia para el fortalecimiento de la acción comunal en Colombia"/>
    <x v="26"/>
    <s v="1.6"/>
    <s v="Realizar la formación de formadores para empoderar a las OAC y a líderes comunitarios en el territorio nacional."/>
    <x v="1"/>
    <s v="Ministerio del Interior"/>
    <x v="7"/>
    <s v="Interior"/>
    <x v="4"/>
    <d v="2020-02-01T00:00:00"/>
    <d v="2022-12-31T00:00:00"/>
    <n v="1000"/>
    <n v="3000"/>
    <n v="0"/>
    <n v="0"/>
    <n v="0"/>
  </r>
  <r>
    <n v="3955"/>
    <s v="Estrategia para el fortalecimiento de la acción comunal en Colombia"/>
    <x v="26"/>
    <s v="3.1"/>
    <s v="Capacitar a las organizaciones de acción comunal en formulación y gestión de proyectos de desarrollo social y comunitario."/>
    <x v="1"/>
    <s v="Ministerio del Interior"/>
    <x v="7"/>
    <s v="Interior"/>
    <x v="4"/>
    <d v="2019-08-01T00:00:00"/>
    <d v="2022-12-31T00:00:00"/>
    <n v="3200"/>
    <n v="6400"/>
    <n v="3182"/>
    <n v="0.99437500000000001"/>
    <n v="0.4971875"/>
  </r>
  <r>
    <n v="3955"/>
    <s v="Estrategia para el fortalecimiento de la acción comunal en Colombia"/>
    <x v="26"/>
    <s v="4.5"/>
    <s v="Apoyar económicamente iniciativas comunitarias enfocadas en la seguridad de los territorios a través de las OAC."/>
    <x v="0"/>
    <s v="Ministerio del Interior"/>
    <x v="7"/>
    <s v="Interior"/>
    <x v="4"/>
    <d v="2019-03-01T00:00:00"/>
    <d v="2022-12-31T00:00:00"/>
    <n v="40"/>
    <n v="80"/>
    <n v="0"/>
    <n v="0"/>
    <n v="0"/>
  </r>
  <r>
    <n v="3955"/>
    <s v="Estrategia para el fortalecimiento de la acción comunal en Colombia"/>
    <x v="26"/>
    <s v="2.5"/>
    <s v="Realizar un convenio para promover el acceso a líneas de crédito de vivienda y educación dirigidos a afiliados y dignatarios de las OAC."/>
    <x v="1"/>
    <s v="Ministerio del Interior"/>
    <x v="7"/>
    <s v="Interior"/>
    <x v="4"/>
    <d v="2019-03-01T00:00:00"/>
    <d v="2019-12-31T00:00:00"/>
    <n v="1"/>
    <n v="1"/>
    <n v="0"/>
    <n v="0"/>
    <n v="0"/>
  </r>
  <r>
    <n v="3955"/>
    <s v="Estrategia para el fortalecimiento de la acción comunal en Colombia"/>
    <x v="26"/>
    <s v="2.2"/>
    <s v="Entregar apoyos económicos para facilitar el acceso a la educación superior de jóvenes, mujeres y dignatarios de las OAC."/>
    <x v="1"/>
    <s v="Ministerio del Interior"/>
    <x v="7"/>
    <s v="Interior"/>
    <x v="4"/>
    <d v="2019-08-01T00:00:00"/>
    <d v="2022-12-31T00:00:00"/>
    <n v="50"/>
    <n v="100"/>
    <n v="260"/>
    <n v="1"/>
    <n v="1"/>
  </r>
  <r>
    <n v="3955"/>
    <s v="Estrategia para el fortalecimiento de la acción comunal en Colombia"/>
    <x v="26"/>
    <s v="3.3"/>
    <s v="Capacitar a las OAC en Educación Económica y Financiera para facilitar el acceso a recursos de financiación para la ejecución de proyectos."/>
    <x v="0"/>
    <s v="Banco Agrario de Colombia S.A."/>
    <x v="86"/>
    <s v="Agropecuario, Pesquero y Desarrollo Rural"/>
    <x v="7"/>
    <d v="2019-03-01T00:00:00"/>
    <d v="2022-12-31T00:00:00"/>
    <n v="240"/>
    <n v="480"/>
    <n v="535"/>
    <n v="1"/>
    <n v="1"/>
  </r>
  <r>
    <n v="3955"/>
    <s v="Estrategia para el fortalecimiento de la acción comunal en Colombia"/>
    <x v="26"/>
    <s v="3.4"/>
    <s v="Brindar acompañamiento y asistencia técnica a comisiones empresariales de los organismos Comunales."/>
    <x v="2"/>
    <s v="Unidad Administrativa Especial de Organizaciones Solidarias"/>
    <x v="49"/>
    <s v="Trabajo"/>
    <x v="12"/>
    <d v="2019-02-01T00:00:00"/>
    <d v="2022-12-31T00:00:00"/>
    <n v="4"/>
    <n v="8"/>
    <n v="2"/>
    <n v="0.5"/>
    <n v="0.25"/>
  </r>
  <r>
    <n v="3955"/>
    <s v="Estrategia para el fortalecimiento de la acción comunal en Colombia"/>
    <x v="26"/>
    <s v="4.4"/>
    <s v="Formular la Política pública de prevención y protección integral de lideres sociales, comunales y periodistas."/>
    <x v="1"/>
    <s v="Ministerio del Interior"/>
    <x v="7"/>
    <s v="Interior"/>
    <x v="4"/>
    <d v="2019-03-01T00:00:00"/>
    <d v="2019-12-31T00:00:00"/>
    <n v="100"/>
    <n v="100"/>
    <n v="70"/>
    <n v="0.7"/>
    <n v="0.7"/>
  </r>
  <r>
    <n v="3955"/>
    <s v="Estrategia para el fortalecimiento de la acción comunal en Colombia"/>
    <x v="26"/>
    <s v="4.6"/>
    <s v="Desarrollar proyectos deportivos en los Centros de Integración Ciudadana (CIC) para fortalecer el tejido social de las organizaciones comunales."/>
    <x v="1"/>
    <s v="Ministerio del Deporte"/>
    <x v="41"/>
    <s v="Deporte"/>
    <x v="17"/>
    <d v="2019-03-01T00:00:00"/>
    <d v="2022-12-31T00:00:00"/>
    <n v="40"/>
    <n v="80"/>
    <n v="24"/>
    <n v="0.6"/>
    <n v="0.3"/>
  </r>
  <r>
    <n v="3956"/>
    <s v="Política de Formalización Empresarial"/>
    <x v="27"/>
    <s v="1.27"/>
    <s v="Conformar y poner en marcha la Red Nacional de Centros de Desarrollo Empresarial entre los centros que están a cargo del Servicio Nacional de Aprendizaje y el Ministerio de Comercio, Industria y Turismo para estandarizar los lineamientos mínimos de prestación de los servicios y de los indicadores de gestión, resultados e impacto."/>
    <x v="1"/>
    <s v="Ministerio de Comercio, Industria y Turismo"/>
    <x v="23"/>
    <s v="Comercio, Industria y Turismo"/>
    <x v="11"/>
    <d v="2019-01-15T00:00:00"/>
    <d v="2019-12-31T00:00:00"/>
    <n v="100"/>
    <n v="100"/>
    <n v="60"/>
    <n v="0.6"/>
    <n v="0.6"/>
  </r>
  <r>
    <n v="3956"/>
    <s v="Política de Formalización Empresarial"/>
    <x v="27"/>
    <s v="1.46"/>
    <s v="Desarrollar la planeación curricular y temática para realizar capacitaciones con servidores públicos de las áreas de contratación de entidades públicas sobre cómo mejorar las exigencias de transparencia y proporcionalidad en las condiciones habilitantes de los procesos de contratación pública."/>
    <x v="0"/>
    <s v="Escuela Superior de la Administración Pública"/>
    <x v="51"/>
    <s v="Función Pública"/>
    <x v="20"/>
    <d v="2020-01-01T00:00:00"/>
    <d v="2023-12-31T00:00:00"/>
    <n v="5"/>
    <n v="100"/>
    <n v="0"/>
    <n v="0"/>
    <n v="0"/>
  </r>
  <r>
    <n v="3956"/>
    <s v="Política de Formalización Empresarial"/>
    <x v="27"/>
    <s v="1.52"/>
    <s v="Impartir instrucciones a las cámaras de comercio para que estas pongan a disposición de las entidades con funciones de IVC la estimación del potencial de comerciantes de sus jurisdicciones para que estas establezcan agendas, presupuestos y vigilancia proporcional y acorde al universo a vigilar."/>
    <x v="2"/>
    <s v="Superintendencia de Industria y Comercio"/>
    <x v="24"/>
    <s v="Comercio, Industria y Turismo"/>
    <x v="11"/>
    <d v="2019-01-15T00:00:00"/>
    <d v="2019-12-31T00:00:00"/>
    <n v="100"/>
    <n v="100"/>
    <n v="100"/>
    <n v="1"/>
    <n v="1"/>
  </r>
  <r>
    <n v="3956"/>
    <s v="Política de Formalización Empresarial"/>
    <x v="27"/>
    <s v="2.12"/>
    <s v="Socializar los resultados del impacto de las políticas públicas implementadas a nivel nacional en las regiones y mapear las buenas prácticas que se encuentren en los territorios."/>
    <x v="2"/>
    <s v="Departamento Nacional de Planeación"/>
    <x v="17"/>
    <s v="Planeación"/>
    <x v="9"/>
    <d v="2019-07-01T00:00:00"/>
    <d v="2022-12-31T00:00:00"/>
    <n v="50"/>
    <n v="100"/>
    <n v="35"/>
    <n v="0.7"/>
    <n v="0.35"/>
  </r>
  <r>
    <n v="3956"/>
    <s v="Política de Formalización Empresarial"/>
    <x v="27"/>
    <s v="1.50"/>
    <s v="Poner a disposición de las entidades del Gobierno colombiano con funciones legales de IVC en formato digital la información que esta reciba sobre empresas que no están inscritas en el registro mercantil."/>
    <x v="2"/>
    <s v="Superintendencia de Industria y Comercio"/>
    <x v="24"/>
    <s v="Comercio, Industria y Turismo"/>
    <x v="11"/>
    <d v="2020-01-01T00:00:00"/>
    <d v="2028-12-31T00:00:00"/>
    <n v="1"/>
    <n v="9"/>
    <n v="0"/>
    <n v="0"/>
    <n v="0"/>
  </r>
  <r>
    <n v="3956"/>
    <s v="Política de Formalización Empresarial"/>
    <x v="27"/>
    <s v="2.2"/>
    <s v="Presentar un informe anual con el análisis de la información del módulo de inclusión financiera de la encuesta de micronegocios."/>
    <x v="2"/>
    <s v="Banco de Comercio Exterior S.A"/>
    <x v="27"/>
    <s v="Comercio, Industria y Turismo"/>
    <x v="11"/>
    <d v="2020-07-01T00:00:00"/>
    <d v="2028-12-31T00:00:00"/>
    <n v="1"/>
    <n v="9"/>
    <n v="0"/>
    <n v="0"/>
    <n v="0"/>
  </r>
  <r>
    <n v="3956"/>
    <s v="Política de Formalización Empresarial"/>
    <x v="27"/>
    <s v="1.24"/>
    <s v="Actualizar los estándares para la publicación y divulgación de la información del proceso de recaudo de rentas locales, incluyendo la información asociada a las tarifas de liquidación del Impuesto de Industria y Comercio de las entidades públicas de orden territorial."/>
    <x v="0"/>
    <s v="Ministerio de Tecnologías de la Información y las Comunicaciones"/>
    <x v="46"/>
    <s v="Tecnologías de la Información y las Comunicaciones"/>
    <x v="18"/>
    <d v="2019-07-01T00:00:00"/>
    <d v="2020-07-30T00:00:00"/>
    <n v="100"/>
    <n v="100"/>
    <n v="75"/>
    <n v="0.75"/>
    <n v="0.75"/>
  </r>
  <r>
    <n v="3956"/>
    <s v="Política de Formalización Empresarial"/>
    <x v="27"/>
    <s v="1.15"/>
    <s v="Adaptar las páginas web del Sistema de Información de Trámites (SUIT) para incluir los trámites para empresarios que cada entidad tenga vigentes para cada CIIU. Esto facilitará la consulta por parte de los empresarios de todos los trámites inventariados en la acción."/>
    <x v="2"/>
    <s v="Departamento Administrativo de la Función Pública"/>
    <x v="76"/>
    <s v="Función Pública"/>
    <x v="20"/>
    <d v="2019-07-01T00:00:00"/>
    <d v="2021-12-31T00:00:00"/>
    <n v="67"/>
    <n v="100"/>
    <n v="66.5"/>
    <n v="0.9925373134328358"/>
    <n v="0.66500000000000004"/>
  </r>
  <r>
    <n v="3956"/>
    <s v="Política de Formalización Empresarial"/>
    <x v="27"/>
    <s v="1.36"/>
    <s v="Analizar la viabilidad de contar con una Banca de Fomento en el país para aumentar el acceso a financiamiento de las micro y pequeñas empresas y realizar una propuesta para la implementación de las recomendaciones de dicho análisis."/>
    <x v="2"/>
    <s v="Ministerio de Comercio, Industria y Turismo"/>
    <x v="23"/>
    <s v="Comercio, Industria y Turismo"/>
    <x v="11"/>
    <d v="2019-01-15T00:00:00"/>
    <d v="2019-12-31T00:00:00"/>
    <n v="100"/>
    <n v="100"/>
    <n v="100"/>
    <n v="1"/>
    <n v="1"/>
  </r>
  <r>
    <n v="3956"/>
    <s v="Política de Formalización Empresarial"/>
    <x v="27"/>
    <s v="1.14"/>
    <s v="Construir un inventario de trámites de creación y operación de las empresas de los sectores priorizados por el Ministerio de Comercio, Industria y Turismo, que se clasifiquen en las principales actividades económicas según la clasificación CIIU e incluirlo en la VUE."/>
    <x v="2"/>
    <s v="Ministerio de Comercio, Industria y Turismo"/>
    <x v="23"/>
    <s v="Comercio, Industria y Turismo"/>
    <x v="11"/>
    <d v="2019-01-15T00:00:00"/>
    <d v="2021-12-31T00:00:00"/>
    <n v="70"/>
    <n v="100"/>
    <n v="52"/>
    <n v="0.74285714285714288"/>
    <n v="0.52"/>
  </r>
  <r>
    <n v="3956"/>
    <s v="Política de Formalización Empresarial"/>
    <x v="27"/>
    <s v="1.5"/>
    <s v="Desarrollar el formulario único de afiliación de empleados riesgos laborales. Esto permitirá que se simplifiquen la cantidad de instrumentos actualmente utilizados para afiliar a los empleados a cualquier administradora de riesgos laborales y facilitará la transmisión de información entre entidades y ventanillas."/>
    <x v="1"/>
    <s v="Ministerio de Salud y Protección Social"/>
    <x v="0"/>
    <s v="Salud y Protección Social"/>
    <x v="0"/>
    <d v="2019-01-15T00:00:00"/>
    <d v="2019-12-31T00:00:00"/>
    <n v="100"/>
    <n v="100"/>
    <n v="100"/>
    <n v="1"/>
    <n v="1"/>
  </r>
  <r>
    <n v="3956"/>
    <s v="Política de Formalización Empresarial"/>
    <x v="27"/>
    <s v="1.7"/>
    <s v="Desarrollar una agenda de trabajo en la que se busque facilitar los trámites y requisitos de las empresas para obtener los reembolsos de incapacidades de trabajadores por parte de las EPS y garantizar que la reglamentación de la materia realmente se cumpla."/>
    <x v="2"/>
    <s v="Ministerio de Salud y Protección Social"/>
    <x v="0"/>
    <s v="Salud y Protección Social"/>
    <x v="0"/>
    <d v="2019-01-15T00:00:00"/>
    <d v="2019-12-31T00:00:00"/>
    <n v="100"/>
    <n v="100"/>
    <n v="100"/>
    <n v="1"/>
    <n v="1"/>
  </r>
  <r>
    <n v="3956"/>
    <s v="Política de Formalización Empresarial"/>
    <x v="27"/>
    <s v="1.47"/>
    <s v="Diseñar e implementar los lineamientos generales para el levantamiento de información y/o mapeos empresariales. Esta nueva información permitiría alimentar los directorios de unidades sobre los cuales se realiza IVC."/>
    <x v="2"/>
    <s v="Departamento Nacional de Planeación"/>
    <x v="17"/>
    <s v="Planeación"/>
    <x v="9"/>
    <d v="2019-07-01T00:00:00"/>
    <d v="2021-12-31T00:00:00"/>
    <n v="50"/>
    <n v="100"/>
    <n v="100"/>
    <n v="1"/>
    <n v="1"/>
  </r>
  <r>
    <n v="3956"/>
    <s v="Política de Formalización Empresarial"/>
    <x v="27"/>
    <s v="1.42"/>
    <s v="Diseñar e implementar un plan de acción para promover la participación de las Mipymes en las compras públicas."/>
    <x v="0"/>
    <s v="Ministerio de Comercio, Industria y Turismo"/>
    <x v="23"/>
    <s v="Comercio, Industria y Turismo"/>
    <x v="11"/>
    <d v="2020-01-01T00:00:00"/>
    <d v="2020-12-31T00:00:00"/>
    <n v="100"/>
    <n v="100"/>
    <n v="50"/>
    <n v="0.5"/>
    <n v="0.5"/>
  </r>
  <r>
    <n v="3956"/>
    <s v="Política de Formalización Empresarial"/>
    <x v="27"/>
    <s v="1.20"/>
    <s v="Diseñar e implementar una agenda de trabajo para establecer los lineamientos de la aplicación, inspección y vigilancia de las disposiciones del Código Nacional de Policía que clarifique las acciones de inspección, vigilancia y control dispuestas en el Código Nacional de Policía y Convivencia."/>
    <x v="1"/>
    <s v="Departamento Administrativo de la Presidencia de la República"/>
    <x v="19"/>
    <s v="Presidencia de la República"/>
    <x v="10"/>
    <d v="2019-01-15T00:00:00"/>
    <d v="2019-12-31T00:00:00"/>
    <n v="100"/>
    <n v="100"/>
    <n v="80"/>
    <n v="0.8"/>
    <n v="0.8"/>
  </r>
  <r>
    <n v="3956"/>
    <s v="Política de Formalización Empresarial"/>
    <x v="27"/>
    <s v="1.34"/>
    <s v="Diseñar e implementar una estrategia que reconozca buenas prácticas de pago de medianas y grandes empresas a sus proveedoras Mipymes, incluyendo un sello que permita su identificación y reconocimiento."/>
    <x v="2"/>
    <s v="Ministerio de Comercio, Industria y Turismo"/>
    <x v="23"/>
    <s v="Comercio, Industria y Turismo"/>
    <x v="11"/>
    <d v="2019-01-15T00:00:00"/>
    <d v="2022-12-31T00:00:00"/>
    <n v="50"/>
    <n v="100"/>
    <n v="35"/>
    <n v="0.7"/>
    <n v="0.35"/>
  </r>
  <r>
    <n v="3956"/>
    <s v="Política de Formalización Empresarial"/>
    <x v="27"/>
    <s v="1.38"/>
    <s v="Diseñar una agenda de trabajo para la experimentación, reglamentación y promoción de nuevos canales y proyectos Fintech que promuevan nuevas figuras de financiamiento como el crowdfunding."/>
    <x v="1"/>
    <s v="Superintendencia Financiera de Colombia"/>
    <x v="87"/>
    <s v="Hacienda y Crédito Público"/>
    <x v="2"/>
    <d v="2019-07-01T00:00:00"/>
    <d v="2023-12-31T00:00:00"/>
    <n v="40"/>
    <n v="100"/>
    <n v="20"/>
    <n v="0.5"/>
    <n v="0.2"/>
  </r>
  <r>
    <n v="3956"/>
    <s v="Política de Formalización Empresarial"/>
    <x v="27"/>
    <s v="1.16"/>
    <s v="Disponer en el portal Gov.co los mecanismos (estándares, interoperabilidad, autenticación electrónica, carpeta ciudadana) que permitan la integración de los trámites dirigidos a los empresarios para cada CIIU, facilitando la consulta y la ejecución por parte de los empresarios de los trámites disponibles, entre ellos la autoliquidación del Impuesto de Industria y Comercio (ICA)."/>
    <x v="2"/>
    <s v="Ministerio de Tecnologías de la Información y las Comunicaciones"/>
    <x v="46"/>
    <s v="Tecnologías de la Información y las Comunicaciones"/>
    <x v="18"/>
    <d v="2019-07-01T00:00:00"/>
    <d v="2021-12-31T00:00:00"/>
    <n v="67"/>
    <n v="100"/>
    <n v="39"/>
    <n v="0.58208955223880599"/>
    <n v="0.39"/>
  </r>
  <r>
    <n v="3956"/>
    <s v="Política de Formalización Empresarial"/>
    <x v="27"/>
    <s v="1.51"/>
    <s v="Enviar comunicaciones electrónicas a las empresas que no renovaron el registro mercantil durante el primer trimestre del año. Este aviso permitirá resolver los vacíos de información de los empresarios respecto a la renovación y fomentar el pronto pago del registro los años siguientes."/>
    <x v="2"/>
    <s v="Superintendencia de Industria y Comercio"/>
    <x v="24"/>
    <s v="Comercio, Industria y Turismo"/>
    <x v="11"/>
    <d v="2019-01-15T00:00:00"/>
    <d v="2028-12-31T00:00:00"/>
    <n v="20"/>
    <n v="100"/>
    <n v="16.11"/>
    <n v="0.80549999999999999"/>
    <n v="0.16109999999999999"/>
  </r>
  <r>
    <n v="3956"/>
    <s v="Política de Formalización Empresarial"/>
    <x v="27"/>
    <s v="1.48"/>
    <s v="Establecer en la Guía de Análisis de Impacto Normativo (AIN) lineamientos para garantizar que las normas de la rama Ejecutiva que afecten a las Mipymes previamente deban sustentarse bajo un AIN con consideraciones especiales para estas."/>
    <x v="2"/>
    <s v="Departamento Nacional de Planeación"/>
    <x v="17"/>
    <s v="Planeación"/>
    <x v="9"/>
    <d v="2019-07-01T00:00:00"/>
    <d v="2020-12-31T00:00:00"/>
    <n v="100"/>
    <n v="100"/>
    <n v="40"/>
    <n v="0.4"/>
    <n v="0.4"/>
  </r>
  <r>
    <n v="3956"/>
    <s v="Política de Formalización Empresarial"/>
    <x v="27"/>
    <s v="1.23"/>
    <s v="Establecer los lineamientos para el seguimiento y evaluación del nuevo régimen de tributación."/>
    <x v="2"/>
    <s v="Dirección de Impuestos y Aduanas Nacionales"/>
    <x v="39"/>
    <s v="Hacienda y Crédito Público"/>
    <x v="2"/>
    <d v="2021-01-01T00:00:00"/>
    <d v="2021-12-31T00:00:00"/>
    <n v="0"/>
    <n v="100"/>
    <n v="0"/>
    <n v="0"/>
    <n v="0"/>
  </r>
  <r>
    <n v="3956"/>
    <s v="Política de Formalización Empresarial"/>
    <x v="27"/>
    <s v="1.35"/>
    <s v="Establecer una agenda de trabajo para la inclusión financiera de Mipymes en concordancia con las directrices dictadas desde la Comisión Intersectorial para la Inclusión Financiera para profundizar la participación de las Mipymes en el sistema financiero."/>
    <x v="1"/>
    <s v="Unidad de Proyección Normativa y Estudios de Regulación Financiera"/>
    <x v="88"/>
    <s v="Hacienda y Crédito Público"/>
    <x v="2"/>
    <d v="2019-01-15T00:00:00"/>
    <d v="2022-12-31T00:00:00"/>
    <n v="50"/>
    <n v="100"/>
    <n v="100"/>
    <n v="1"/>
    <n v="1"/>
  </r>
  <r>
    <n v="3956"/>
    <s v="Política de Formalización Empresarial"/>
    <x v="27"/>
    <s v="1.37"/>
    <s v="Establecer una agenda de trabajo para promover el uso de garantías mobiliarias como herramienta de acceso al financiamiento efectivo por parte de las Mipymes colombianas."/>
    <x v="1"/>
    <s v="Ministerio de Comercio, Industria y Turismo"/>
    <x v="23"/>
    <s v="Comercio, Industria y Turismo"/>
    <x v="11"/>
    <d v="2019-01-15T00:00:00"/>
    <d v="2021-12-31T00:00:00"/>
    <n v="80"/>
    <n v="100"/>
    <n v="70"/>
    <n v="0.875"/>
    <n v="0.7"/>
  </r>
  <r>
    <n v="3956"/>
    <s v="Política de Formalización Empresarial"/>
    <x v="27"/>
    <s v="1.17"/>
    <s v="Establecer una metodología para optimizar los trámites empresariales a nivel territorial relacionados con la creación de empresas, formalización y emprendimiento y otros en el marco del Doing Business en articulación con las entidades responsables de su implementación."/>
    <x v="2"/>
    <s v="Departamento Administrativo de la Función Pública"/>
    <x v="76"/>
    <s v="Función Pública"/>
    <x v="20"/>
    <d v="2019-01-15T00:00:00"/>
    <d v="2019-12-31T00:00:00"/>
    <n v="100"/>
    <n v="100"/>
    <n v="100"/>
    <n v="1"/>
    <n v="1"/>
  </r>
  <r>
    <n v="3956"/>
    <s v="Política de Formalización Empresarial"/>
    <x v="27"/>
    <s v="1.25"/>
    <s v="Evaluar la adopción del nuevo Formulario Único Nacional para el pago del Impuesto de Industria y Comercio e incluir esta evaluación en reporte de buenas prácticas de las entidades territoriales."/>
    <x v="2"/>
    <s v="Departamento Nacional de Planeación"/>
    <x v="17"/>
    <s v="Planeación"/>
    <x v="9"/>
    <d v="2021-07-01T00:00:00"/>
    <d v="2022-12-31T00:00:00"/>
    <n v="0"/>
    <n v="100"/>
    <n v="0"/>
    <n v="0"/>
    <n v="0"/>
  </r>
  <r>
    <n v="3956"/>
    <s v="Política de Formalización Empresarial"/>
    <x v="27"/>
    <s v="2.10"/>
    <s v="Evaluar la aplicación del formulario único de afiliación a pensiones, BEPS y cajas de compensación familiar."/>
    <x v="2"/>
    <s v="Departamento Nacional de Planeación"/>
    <x v="17"/>
    <s v="Planeación"/>
    <x v="9"/>
    <d v="2020-07-01T00:00:00"/>
    <d v="2021-06-30T00:00:00"/>
    <n v="33"/>
    <n v="100"/>
    <n v="0"/>
    <n v="0"/>
    <n v="0"/>
  </r>
  <r>
    <n v="3956"/>
    <s v="Política de Formalización Empresarial"/>
    <x v="27"/>
    <s v="1.31"/>
    <s v="Impartir, mediante un acto administrativo, los lineamientos generales para que se amplíe el acceso virtual, fácil y gratuito a la información del RUES a empresarios con registro mercantil vigente. La información provista, que no implicará la adición de ningún valor agregado por parte de las cámaras de comercio o Confecámaras, incluirá la información de todas las empresas con matrícula mercantil actualizada de manera agregada e inmediata que podrá filtrarse a través de diferentes motores de búsqueda."/>
    <x v="2"/>
    <s v="Superintendencia de Industria y Comercio"/>
    <x v="24"/>
    <s v="Comercio, Industria y Turismo"/>
    <x v="11"/>
    <d v="2019-01-15T00:00:00"/>
    <d v="2028-12-31T00:00:00"/>
    <n v="47"/>
    <n v="100"/>
    <n v="43.5"/>
    <n v="0.92553191489361697"/>
    <n v="0.435"/>
  </r>
  <r>
    <n v="3956"/>
    <s v="Política de Formalización Empresarial"/>
    <x v="27"/>
    <s v="1.13"/>
    <s v="Promover la vinculación a BEPS y el ahorro a través de la educación económica y financiera para lograr una mayor cobertura de protección a la vejez de la población con ingresos inferiores a un SMMLV."/>
    <x v="1"/>
    <s v="Administradora Colombiana de Pensiones"/>
    <x v="89"/>
    <s v="Trabajo"/>
    <x v="12"/>
    <d v="2019-01-15T00:00:00"/>
    <d v="2022-12-31T00:00:00"/>
    <n v="50"/>
    <n v="100"/>
    <n v="55.26"/>
    <n v="1"/>
    <n v="0.55259999999999998"/>
  </r>
  <r>
    <n v="3956"/>
    <s v="Política de Formalización Empresarial"/>
    <x v="27"/>
    <s v="1.44"/>
    <s v="Realizar campañas de publicidad y socialización en las que se promuevan los procesos de contratación pública de Mipymes mediante elaboración y difusión de materiral publicitario e informativo sobre los procesos de contratación en los que puedan participar las Mipymes."/>
    <x v="1"/>
    <s v="Colombia Compra Eficiente"/>
    <x v="21"/>
    <s v="Planeación"/>
    <x v="9"/>
    <d v="2020-01-01T00:00:00"/>
    <d v="2022-12-31T00:00:00"/>
    <n v="50"/>
    <n v="100"/>
    <n v="0"/>
    <n v="0"/>
    <n v="0"/>
  </r>
  <r>
    <n v="3956"/>
    <s v="Política de Formalización Empresarial"/>
    <x v="27"/>
    <s v="1.41"/>
    <s v="Realizar un estudio de identificación de los principales obstáculos normativos y procedimentales que en la práctica impiden un mayor acceso de los empresarios Mipymes a la contratación pública."/>
    <x v="0"/>
    <s v="Departamento Nacional de Planeación"/>
    <x v="17"/>
    <s v="Planeación"/>
    <x v="9"/>
    <d v="2019-01-15T00:00:00"/>
    <d v="2019-12-31T00:00:00"/>
    <n v="100"/>
    <n v="100"/>
    <n v="100"/>
    <n v="1"/>
    <n v="1"/>
  </r>
  <r>
    <n v="3956"/>
    <s v="Política de Formalización Empresarial"/>
    <x v="27"/>
    <s v="2.9"/>
    <s v="Realizar una evaluación de impacto del programa de formalización del Ministerio de Comercio, Industria y Turismo. Esto permitirá levantar suficiente evidencia para promover cambios y mejoras en el uso y eficiencia de los recursos destinados a la formalización."/>
    <x v="2"/>
    <s v="Departamento Nacional de Planeación"/>
    <x v="17"/>
    <s v="Planeación"/>
    <x v="9"/>
    <d v="2019-07-01T00:00:00"/>
    <d v="2021-06-30T00:00:00"/>
    <n v="66"/>
    <n v="100"/>
    <n v="20"/>
    <n v="0.30303030303030304"/>
    <n v="0.2"/>
  </r>
  <r>
    <n v="3956"/>
    <s v="Política de Formalización Empresarial"/>
    <x v="27"/>
    <s v="1.49"/>
    <s v="Realizar una evaluación expost de una norma que afecte a las Mipymes, para recomendar su permanencia, modificación o derogatoria, y definición de lineamientos generales para que las entidades de la rama Ejecutiva a nivel nacional utilicen esta metodología en el ejercicio de sus funciones regulatorias."/>
    <x v="2"/>
    <s v="Departamento Nacional de Planeación"/>
    <x v="17"/>
    <s v="Planeación"/>
    <x v="9"/>
    <d v="2019-01-15T00:00:00"/>
    <d v="2021-06-30T00:00:00"/>
    <n v="80"/>
    <n v="100"/>
    <n v="60"/>
    <n v="0.75"/>
    <n v="0.6"/>
  </r>
  <r>
    <n v="3956"/>
    <s v="Política de Formalización Empresarial"/>
    <x v="27"/>
    <s v="1.32"/>
    <s v="Virtualizar los servicios de conciliación y arbitraje desarrollados por los centros de la Superintendencia de Sociedades para fortalecer el uso de tecnologías de la información en la implementación de los métodos alternativos de solución de conflictos."/>
    <x v="1"/>
    <s v="Superintendencia de Sociedades"/>
    <x v="90"/>
    <s v="Comercio, Industria y Turismo"/>
    <x v="11"/>
    <d v="2019-01-15T00:00:00"/>
    <d v="2019-12-31T00:00:00"/>
    <n v="100"/>
    <n v="100"/>
    <n v="100"/>
    <n v="1"/>
    <n v="1"/>
  </r>
  <r>
    <n v="3956"/>
    <s v="Política de Formalización Empresarial"/>
    <x v="27"/>
    <s v="1.45"/>
    <s v="Realizar capacitaciones y talleres a Mipymes para preparar y presentar ofertas en procesos de contratación pública. Esto permitirá solventar vacíos de información respecto a diferentes herramientas que podrían aumentar la participación de las Mipymes en la contratación estatal."/>
    <x v="0"/>
    <s v="Colombia Compra Eficiente"/>
    <x v="21"/>
    <s v="Planeación"/>
    <x v="9"/>
    <d v="2020-01-01T00:00:00"/>
    <d v="2023-12-31T00:00:00"/>
    <n v="3"/>
    <n v="18"/>
    <n v="0"/>
    <n v="0"/>
    <n v="0"/>
  </r>
  <r>
    <n v="3956"/>
    <s v="Política de Formalización Empresarial"/>
    <x v="27"/>
    <s v="1.53"/>
    <s v="Realizar un seguimiento semestral sistemático a los acuerdos de formalización laboral suscritos a partir del año 2019 que se encuentren dentro de los sectores económicos priorizados en convenios internacionales a fin de medir su trascendencia en el tiempo y resultados en materia de formalización laboral y estabilidad del empleo."/>
    <x v="0"/>
    <s v="Ministerio de Trabajo"/>
    <x v="28"/>
    <s v="Trabajo"/>
    <x v="12"/>
    <d v="2019-01-15T00:00:00"/>
    <d v="2028-12-31T00:00:00"/>
    <n v="4"/>
    <n v="20"/>
    <n v="3"/>
    <n v="0.75"/>
    <n v="0.15"/>
  </r>
  <r>
    <n v="3956"/>
    <s v="Política de Formalización Empresarial"/>
    <x v="27"/>
    <s v="1.33"/>
    <s v="Fortalecer la infraestructura de los centros de conciliación y arbitraje. Estos centros constituyen una piedra angular para la mejora en los costos y tiempos para la resolución de disputas empresariales y liquidaciones de empresas y sociedades razón por la cual deben fortalecidos y su cobertura debe ampliarse."/>
    <x v="2"/>
    <s v="Superintendencia de Sociedades"/>
    <x v="90"/>
    <s v="Comercio, Industria y Turismo"/>
    <x v="11"/>
    <d v="2019-01-15T00:00:00"/>
    <d v="2021-12-31T00:00:00"/>
    <n v="1"/>
    <n v="3"/>
    <n v="3"/>
    <n v="1"/>
    <n v="1"/>
  </r>
  <r>
    <n v="3956"/>
    <s v="Política de Formalización Empresarial"/>
    <x v="27"/>
    <s v="2.11"/>
    <s v="Presentar un informe semestral al Comité de Técnico Mixto Formalización Empresarial y Laboral sobre las evaluaciones que se estén haciendo a los distintos programas implementados por las entidades del Gobierno nacional. Esto con el propósito de identificar, hacer control y promover la calidad del seguimiento y evaluación que se realiza a las políticas públicas orientadas a la formalización."/>
    <x v="2"/>
    <s v="Departamento Nacional de Planeación"/>
    <x v="17"/>
    <s v="Planeación"/>
    <x v="9"/>
    <d v="2020-01-01T00:00:00"/>
    <d v="2021-12-31T00:00:00"/>
    <n v="2"/>
    <n v="4"/>
    <n v="0"/>
    <n v="0"/>
    <n v="0"/>
  </r>
  <r>
    <n v="3956"/>
    <s v="Política de Formalización Empresarial"/>
    <x v="27"/>
    <s v="1.29"/>
    <s v="Diseñar y realizar talleres técnicos y demás herramientas que las cámaras de comercio requieran para la medición de resultados y de impacto de las actividades desarrolladas en el marco de sus programas y proyectos."/>
    <x v="2"/>
    <s v="Departamento Nacional de Planeación"/>
    <x v="17"/>
    <s v="Planeación"/>
    <x v="9"/>
    <d v="2019-07-01T00:00:00"/>
    <d v="2020-12-31T00:00:00"/>
    <n v="57"/>
    <n v="57"/>
    <n v="26"/>
    <n v="0.45614035087719296"/>
    <n v="0.45614035087719296"/>
  </r>
  <r>
    <n v="3956"/>
    <s v="Política de Formalización Empresarial"/>
    <x v="27"/>
    <s v="1.18"/>
    <s v="Identificar trámites que tengan cobros asociados sin sustento legal para eliminar el cobro asociado a estos."/>
    <x v="2"/>
    <s v="Departamento Administrativo de la Función Pública"/>
    <x v="76"/>
    <s v="Función Pública"/>
    <x v="20"/>
    <d v="2019-07-01T00:00:00"/>
    <d v="2021-12-31T00:00:00"/>
    <n v="70"/>
    <n v="100"/>
    <n v="70"/>
    <n v="1"/>
    <n v="0.7"/>
  </r>
  <r>
    <n v="3956"/>
    <s v="Política de Formalización Empresarial"/>
    <x v="27"/>
    <s v="1.19"/>
    <s v="Implementar la segunda fase de la plataforma Invima a un clic para reducir los trámites y tiempo asociado con la expedición de los registros sanitarios."/>
    <x v="2"/>
    <s v="Instituto Nacional de Vigilancia de Medicamentos y Alimentos"/>
    <x v="2"/>
    <s v="Salud y Protección Social"/>
    <x v="0"/>
    <d v="2019-01-15T00:00:00"/>
    <d v="2021-12-31T00:00:00"/>
    <n v="60"/>
    <n v="100"/>
    <n v="0"/>
    <n v="0"/>
    <n v="0"/>
  </r>
  <r>
    <n v="3956"/>
    <s v="Política de Formalización Empresarial"/>
    <x v="27"/>
    <s v="1.12"/>
    <s v="Diseñar e implementar un plan nacional de trabajo para la Red Nacional de Formalización Laboral, que articule las políticas de formalización empresarial y laboral y consolide un servicio de capacitación y asistencia técnica para los pequeños empresarios y sectores informales que les permita dimensionar e implementar gradualmente la formalización laboral y el acceso a la seguridad social."/>
    <x v="2"/>
    <s v="Ministerio de Trabajo"/>
    <x v="28"/>
    <s v="Trabajo"/>
    <x v="12"/>
    <d v="2019-01-15T00:00:00"/>
    <d v="2028-12-31T00:00:00"/>
    <n v="2"/>
    <n v="10"/>
    <n v="1"/>
    <n v="0.5"/>
    <n v="0.1"/>
  </r>
  <r>
    <n v="3956"/>
    <s v="Política de Formalización Empresarial"/>
    <x v="27"/>
    <s v="1.11"/>
    <s v="Concertar y presentar un proyecto de ley que reconozca el trabajo en todas sus dimensiones y flexibilice los esquemas de vinculación, afiliación y cotización a los sistemas de seguridad social, teniendo en cuenta las condiciones e ingresos de la población."/>
    <x v="1"/>
    <s v="Ministerio de Trabajo"/>
    <x v="28"/>
    <s v="Trabajo"/>
    <x v="12"/>
    <d v="2020-01-15T00:00:00"/>
    <d v="2020-12-31T00:00:00"/>
    <n v="100"/>
    <n v="100"/>
    <n v="40"/>
    <n v="0.4"/>
    <n v="0.4"/>
  </r>
  <r>
    <n v="3956"/>
    <s v="Política de Formalización Empresarial"/>
    <x v="27"/>
    <s v="1.40"/>
    <s v="Definir una hoja de ruta para diseñar, socializar e implementar metodologías, materiales y contenidos para promover la educación económica y financiera para Mipymes."/>
    <x v="1"/>
    <s v="Banco de Comercio Exterior S.A"/>
    <x v="27"/>
    <s v="Comercio, Industria y Turismo"/>
    <x v="11"/>
    <d v="2019-07-01T00:00:00"/>
    <d v="2028-12-31T00:00:00"/>
    <n v="70"/>
    <n v="100"/>
    <n v="12"/>
    <n v="0.17142857142857143"/>
    <n v="0.12"/>
  </r>
  <r>
    <n v="3956"/>
    <s v="Política de Formalización Empresarial"/>
    <x v="27"/>
    <s v="1.39"/>
    <s v="Desarrollar una agenda regulatoria que permita al país contar con un ecosistema de pagos más moderno, incluyente y seguro. Esta agenda debe tener en cuenta los avances que representan las nuevas tecnologías para la prestación de servicios financieros que incluyen: entidades, canales y herramientas para disponer de una oferta de valor sencilla y atractiva que incorpore, entre otros, costos transparentes, asesoría y acompañamiento para usuarios con y sin brechas de acceso a la tecnología."/>
    <x v="1"/>
    <s v="Unidad de Proyección Normativa y Estudios de Regulación Financiera"/>
    <x v="88"/>
    <s v="Hacienda y Crédito Público"/>
    <x v="2"/>
    <d v="2020-01-01T00:00:00"/>
    <d v="2021-12-31T00:00:00"/>
    <n v="50"/>
    <n v="100"/>
    <n v="90"/>
    <n v="1"/>
    <n v="0.9"/>
  </r>
  <r>
    <n v="3956"/>
    <s v="Política de Formalización Empresarial"/>
    <x v="27"/>
    <s v="2.4"/>
    <s v="Determinar las variables de diligenciamiento obligatorio al realizar la matrícula y renovación del registro mercantil para elevar la calidad de la información del registro administrativo."/>
    <x v="1"/>
    <s v="Superintendencia de Industria y Comercio"/>
    <x v="24"/>
    <s v="Comercio, Industria y Turismo"/>
    <x v="11"/>
    <d v="2019-01-15T00:00:00"/>
    <d v="2019-12-31T00:00:00"/>
    <n v="100"/>
    <n v="100"/>
    <n v="100"/>
    <n v="1"/>
    <n v="1"/>
  </r>
  <r>
    <n v="3956"/>
    <s v="Política de Formalización Empresarial"/>
    <x v="27"/>
    <s v="2.3"/>
    <s v="Diseñar y realizar un censo económico en el territorio nacional para capturar los cambios estructurales en la distribución de la actividad empresarial de las diferentes regiones."/>
    <x v="1"/>
    <s v="Departamento Administrativo Nacional de Estadística"/>
    <x v="31"/>
    <s v="Estadísticas"/>
    <x v="14"/>
    <d v="2019-01-15T00:00:00"/>
    <d v="2021-12-31T00:00:00"/>
    <n v="60"/>
    <n v="100"/>
    <n v="20"/>
    <n v="0.33333333333333331"/>
    <n v="0.2"/>
  </r>
  <r>
    <n v="3956"/>
    <s v="Política de Formalización Empresarial"/>
    <x v="27"/>
    <s v="1.43"/>
    <s v="Elaborar un proyecto para identificar las necesidades y oportunidades de interoperabilidad de la base de datos del SECOP II con el Registro Único Empresarial y Social (RUES) y el Registro Único de Proponentes (RUP)."/>
    <x v="0"/>
    <s v="Departamento Nacional de Planeación"/>
    <x v="17"/>
    <s v="Planeación"/>
    <x v="9"/>
    <d v="2020-01-01T00:00:00"/>
    <d v="2020-12-31T00:00:00"/>
    <n v="100"/>
    <n v="100"/>
    <n v="60"/>
    <n v="0.6"/>
    <n v="0.6"/>
  </r>
  <r>
    <n v="3956"/>
    <s v="Política de Formalización Empresarial"/>
    <x v="27"/>
    <s v="1.30"/>
    <s v="Establecer los ejes de trabajo e indicadores que orienten la inversión de los recursos públicos que reciben, administran y destinan las cámaras de comercio a programas, planes y proyectos de desarrollo empresarial."/>
    <x v="2"/>
    <s v="Ministerio de Comercio, Industria y Turismo"/>
    <x v="23"/>
    <s v="Comercio, Industria y Turismo"/>
    <x v="11"/>
    <d v="2019-01-15T00:00:00"/>
    <d v="2028-12-31T00:00:00"/>
    <n v="20"/>
    <n v="100"/>
    <n v="100"/>
    <n v="1"/>
    <n v="1"/>
  </r>
  <r>
    <n v="3956"/>
    <s v="Política de Formalización Empresarial"/>
    <x v="27"/>
    <s v="2.8"/>
    <s v="Estandarizar los conjuntos de datos y los protocolos de intercambio de datos que usarán las entidades vinculadas con la formalización empresarial para la generación, recolección de los datos e intercambio de información."/>
    <x v="2"/>
    <s v="Ministerio de Tecnologías de la Información y las Comunicaciones"/>
    <x v="46"/>
    <s v="Tecnologías de la Información y las Comunicaciones"/>
    <x v="18"/>
    <d v="2019-01-15T00:00:00"/>
    <d v="2021-12-31T00:00:00"/>
    <n v="80"/>
    <n v="100"/>
    <n v="60"/>
    <n v="0.75"/>
    <n v="0.6"/>
  </r>
  <r>
    <n v="3956"/>
    <s v="Política de Formalización Empresarial"/>
    <x v="27"/>
    <s v="2.5"/>
    <s v="Expedir el decreto para la clasificación empresarial siguiendo las buenas prácticas internacionales en cuanto a selección de variables idóneas para la medición, la definición del número de categorías, la preponderancia en el cumplimiento de una de las categorías y la incidencia de esta actualización en la focalización de las diferentes políticas públicas."/>
    <x v="0"/>
    <s v="Ministerio de Comercio, Industria y Turismo"/>
    <x v="23"/>
    <s v="Comercio, Industria y Turismo"/>
    <x v="11"/>
    <d v="2019-01-15T00:00:00"/>
    <d v="2019-06-30T00:00:00"/>
    <n v="100"/>
    <n v="100"/>
    <n v="100"/>
    <n v="1"/>
    <n v="1"/>
  </r>
  <r>
    <n v="3956"/>
    <s v="Política de Formalización Empresarial"/>
    <x v="27"/>
    <s v="1.28"/>
    <s v="Impartir, mediante un acto administrativo, lineamientos generales de tal forma que se incluya en el informe de gestión que se solicita a las cámaras de comercio, el impacto logrado por la prestación de los servicios de desarrollo empresarial. Además, el resumen de estos informes de gestión debe presentarse ante el Comité Técnico Mixto de Formalización Empresarial y Laboral para asegurar la difusión de los resultados dentro del SNCCTI."/>
    <x v="2"/>
    <s v="Superintendencia de Industria y Comercio"/>
    <x v="24"/>
    <s v="Comercio, Industria y Turismo"/>
    <x v="11"/>
    <d v="2019-01-15T00:00:00"/>
    <d v="2028-12-31T00:00:00"/>
    <n v="47"/>
    <n v="100"/>
    <n v="40"/>
    <n v="0.85106382978723405"/>
    <n v="0.4"/>
  </r>
  <r>
    <n v="3956"/>
    <s v="Política de Formalización Empresarial"/>
    <x v="27"/>
    <s v="1.22"/>
    <s v="Implementar el instrumento tributario y asegurar que el pago de este instrumento no genere mayores costos administrativos para el contribuyente, en especial para aquellos localizados en zonas rurales. Para ello implementará un canal virtual para los trámites de inscripción, declaración y pago del instrumento, el cual también podrá enlazarse con corresponsales bancarios."/>
    <x v="2"/>
    <s v="Dirección de Impuestos y Aduanas Nacionales"/>
    <x v="39"/>
    <s v="Hacienda y Crédito Público"/>
    <x v="2"/>
    <d v="2019-07-01T00:00:00"/>
    <d v="2020-12-31T00:00:00"/>
    <n v="100"/>
    <n v="100"/>
    <n v="91"/>
    <n v="0.91"/>
    <n v="0.91"/>
  </r>
  <r>
    <n v="3956"/>
    <s v="Política de Formalización Empresarial"/>
    <x v="27"/>
    <s v="2.7"/>
    <s v="Construir y publicar los resultados del índice de formalidad empresarial que permitirán hacer seguimiento continuo a la evolución de esta problemática en el país y para las diferentes regiones incluidas en el módulo de micronegocios de la GEIH."/>
    <x v="2"/>
    <s v="Departamento Administrativo Nacional de Estadística"/>
    <x v="31"/>
    <s v="Estadísticas"/>
    <x v="14"/>
    <d v="2021-07-01T00:00:00"/>
    <d v="2028-12-31T00:00:00"/>
    <n v="0"/>
    <n v="8"/>
    <n v="0"/>
    <n v="0"/>
    <n v="0"/>
  </r>
  <r>
    <n v="3956"/>
    <s v="Política de Formalización Empresarial"/>
    <x v="27"/>
    <s v="1.2"/>
    <s v="Actualizar los procesos de inscripción, actualización y cancelación del Registro Único Tributario (RUT) para personas naturales pertenecientes al régimen simplificado del impuesto a las ventas y comerciantes para mejorar la experiencia del cliente en el uso de los servicios virtuales."/>
    <x v="1"/>
    <s v="Dirección de Impuestos y Aduanas Nacionales"/>
    <x v="39"/>
    <s v="Hacienda y Crédito Público"/>
    <x v="2"/>
    <d v="2019-01-15T00:00:00"/>
    <d v="2020-12-31T00:00:00"/>
    <n v="100"/>
    <n v="100"/>
    <n v="0"/>
    <n v="0"/>
    <n v="0"/>
  </r>
  <r>
    <n v="3956"/>
    <s v="Política de Formalización Empresarial"/>
    <x v="27"/>
    <s v="1.8"/>
    <s v="Ampliar la cobertura de trámites en salud e incluir los trámites relacionados con el subsistema de riesgos laborales para empleados en la plataforma Mi Seguridad Social."/>
    <x v="2"/>
    <s v="Ministerio de Salud y Protección Social"/>
    <x v="0"/>
    <s v="Salud y Protección Social"/>
    <x v="0"/>
    <d v="2019-01-15T00:00:00"/>
    <d v="2023-12-31T00:00:00"/>
    <n v="50"/>
    <n v="100"/>
    <n v="37.5"/>
    <n v="0.75"/>
    <n v="0.375"/>
  </r>
  <r>
    <n v="3956"/>
    <s v="Política de Formalización Empresarial"/>
    <x v="27"/>
    <s v="1.6"/>
    <s v="Desarrollar el formulario único de afiliación de empleados a pensiones, BEPS y cajas de compensación familiar. Esto permitirá que se simplifiquen la cantidad de instrumentos actualmente utilizados para afiliar a los empleados ante estos sistemas y facilitará la transmisión de información entre entidades y ventanillas."/>
    <x v="1"/>
    <s v="Ministerio de Trabajo"/>
    <x v="28"/>
    <s v="Trabajo"/>
    <x v="12"/>
    <d v="2019-01-15T00:00:00"/>
    <d v="2019-12-31T00:00:00"/>
    <n v="100"/>
    <n v="100"/>
    <n v="18"/>
    <n v="0.18"/>
    <n v="0.18"/>
  </r>
  <r>
    <n v="3956"/>
    <s v="Política de Formalización Empresarial"/>
    <x v="27"/>
    <s v="1.10"/>
    <s v="Integrar en la plataforma transaccional todos los trámites para empleados y empleadores ante los subsistemas de seguridad social."/>
    <x v="2"/>
    <s v="Ministerio de Salud y Protección Social"/>
    <x v="0"/>
    <s v="Salud y Protección Social"/>
    <x v="0"/>
    <d v="2019-01-15T00:00:00"/>
    <d v="2022-12-31T00:00:00"/>
    <n v="50"/>
    <n v="100"/>
    <n v="33"/>
    <n v="0.66"/>
    <n v="0.33"/>
  </r>
  <r>
    <n v="3956"/>
    <s v="Política de Formalización Empresarial"/>
    <x v="27"/>
    <s v="1.9"/>
    <s v="Virtualizar en un portal transaccional todos los trámites asociados al empleado en los subsistemas de pensiones y subsidio familiar."/>
    <x v="2"/>
    <s v="Ministerio de Trabajo"/>
    <x v="28"/>
    <s v="Trabajo"/>
    <x v="12"/>
    <d v="2019-01-15T00:00:00"/>
    <d v="2023-12-31T00:00:00"/>
    <n v="50"/>
    <n v="100"/>
    <n v="39"/>
    <n v="0.78"/>
    <n v="0.39"/>
  </r>
  <r>
    <n v="3956"/>
    <s v="Política de Formalización Empresarial"/>
    <x v="27"/>
    <s v="2.1"/>
    <s v="Diseñar e implementar una operación estadística que aplique anualmente un formulario de recolección con el que se profundice la información del módulo de micronegocios de la Gran Encuesta Integrada de Hogares (GEIH). Además publicar anualmente los resultados de la operación estadística."/>
    <x v="1"/>
    <s v="Departamento Administrativo Nacional de Estadística"/>
    <x v="31"/>
    <s v="Estadísticas"/>
    <x v="14"/>
    <d v="2019-01-15T00:00:00"/>
    <d v="2028-12-31T00:00:00"/>
    <n v="2"/>
    <n v="10"/>
    <n v="2"/>
    <n v="1"/>
    <n v="0.2"/>
  </r>
  <r>
    <n v="3956"/>
    <s v="Política de Formalización Empresarial"/>
    <x v="27"/>
    <s v="2.6"/>
    <s v="Diseñar un índice de formalidad empresarial que proponga una medición integral de la formalidad y sus dimensiones en el tiempo."/>
    <x v="2"/>
    <s v="Departamento Administrativo Nacional de Estadística"/>
    <x v="31"/>
    <s v="Estadísticas"/>
    <x v="14"/>
    <d v="2020-07-01T00:00:00"/>
    <d v="2021-06-30T00:00:00"/>
    <n v="50"/>
    <n v="100"/>
    <n v="0"/>
    <n v="0"/>
    <n v="0"/>
  </r>
  <r>
    <n v="3956"/>
    <s v="Política de Formalización Empresarial"/>
    <x v="27"/>
    <s v="1.26"/>
    <s v="Diseñar e implementar un programa de formalización y crecimiento empresarial a partir de experiencias de exitosas de programas de esta naturaleza."/>
    <x v="2"/>
    <s v="Ministerio de Comercio, Industria y Turismo"/>
    <x v="23"/>
    <s v="Comercio, Industria y Turismo"/>
    <x v="11"/>
    <d v="2019-01-15T00:00:00"/>
    <d v="2028-12-31T00:00:00"/>
    <n v="60"/>
    <n v="100"/>
    <n v="82"/>
    <n v="1"/>
    <n v="0.82"/>
  </r>
  <r>
    <n v="3956"/>
    <s v="Política de Formalización Empresarial"/>
    <x v="27"/>
    <s v="1.1"/>
    <s v="Diseñar y expedir la reforma a la tarifa de registro mercantil con criterios de simplicidad, equidad horizontal y vertical, eficacia-eficiencia y transparencia y que explore la posibilidad de que la nueva tarifa no grave los activos de las empresas, sino preferiblemente un flujo, como por ejemplo sus ingresos brutos."/>
    <x v="2"/>
    <s v="Ministerio de Comercio, Industria y Turismo"/>
    <x v="23"/>
    <s v="Comercio, Industria y Turismo"/>
    <x v="11"/>
    <d v="2019-01-15T00:00:00"/>
    <d v="2019-12-31T00:00:00"/>
    <n v="100"/>
    <n v="100"/>
    <n v="100"/>
    <n v="1"/>
    <n v="1"/>
  </r>
  <r>
    <n v="3956"/>
    <s v="Política de Formalización Empresarial"/>
    <x v="27"/>
    <s v="1.4"/>
    <s v="Garantizar la interoperabilidad de la Ventanilla Única Empresarial (VUE) con los sistemas de información de afiliación y otros trámites relacionados a la seguridad social para empleadores, especialmente en salud, pensiones y riesgos laborales."/>
    <x v="1"/>
    <s v="Ministerio de Comercio, Industria y Turismo"/>
    <x v="23"/>
    <s v="Comercio, Industria y Turismo"/>
    <x v="11"/>
    <d v="2019-01-15T00:00:00"/>
    <d v="2022-12-31T00:00:00"/>
    <n v="50"/>
    <n v="100"/>
    <n v="65"/>
    <n v="1"/>
    <n v="0.65"/>
  </r>
  <r>
    <n v="3956"/>
    <s v="Política de Formalización Empresarial"/>
    <x v="27"/>
    <s v="1.3"/>
    <s v="Implementar progresivamente la Ventanilla Única Empresarial (VUE) en el territorio nacional. Esto permitirá ofrecer un instrumento simplificado y con menores costos administrativos para la formalización y el emprendimiento con cobertura nacional."/>
    <x v="2"/>
    <s v="Ministerio de Comercio, Industria y Turismo"/>
    <x v="23"/>
    <s v="Comercio, Industria y Turismo"/>
    <x v="11"/>
    <d v="2019-01-15T00:00:00"/>
    <d v="2028-12-31T00:00:00"/>
    <n v="30"/>
    <n v="100"/>
    <n v="37"/>
    <n v="1"/>
    <n v="0.37"/>
  </r>
  <r>
    <n v="3956"/>
    <s v="Política de Formalización Empresarial"/>
    <x v="27"/>
    <s v="1.21"/>
    <s v="Reglamentar las especificaciones del instrumento para promover la formalidad tributaria de las personas naturales y jurídicas."/>
    <x v="1"/>
    <s v="Dirección de Impuestos y Aduanas Nacionales"/>
    <x v="39"/>
    <s v="Hacienda y Crédito Público"/>
    <x v="2"/>
    <d v="2019-01-15T00:00:00"/>
    <d v="2020-12-31T00:00:00"/>
    <n v="100"/>
    <n v="100"/>
    <n v="90"/>
    <n v="0.9"/>
    <n v="0.9"/>
  </r>
  <r>
    <n v="3957"/>
    <s v="Política Nacional de Laboratorios: Prioridades para mejorar el cumplimiento de estándares de calidad."/>
    <x v="28"/>
    <s v="1.19"/>
    <s v="Acreditar los alcances del laboratorio de calidad ambiental del Instituto de Hidrología Meteorología y Estudios Ambientales según la norma internacional ISO/IEC 17025 de 2017."/>
    <x v="0"/>
    <s v="Instituto de Hidrología, Meteorología y Estudios Ambientales"/>
    <x v="58"/>
    <s v="Ambiente y Desarrollo Sostenible"/>
    <x v="5"/>
    <d v="2019-01-15T00:00:00"/>
    <d v="2022-12-31T00:00:00"/>
    <n v="50"/>
    <n v="100"/>
    <n v="0"/>
    <n v="0"/>
    <n v="0"/>
  </r>
  <r>
    <n v="3957"/>
    <s v="Política Nacional de Laboratorios: Prioridades para mejorar el cumplimiento de estándares de calidad."/>
    <x v="28"/>
    <s v="1.22"/>
    <s v="Acreditar los alcances del laboratorio de la Dirección de Impuestos y Aduanas Nacionales según la norma internacional ISO/IEC 17025 de 2017, de acuerdo a sus políticas y alcances."/>
    <x v="0"/>
    <s v="Dirección de Impuestos y Aduanas Nacionales"/>
    <x v="39"/>
    <s v="Hacienda y Crédito Público"/>
    <x v="2"/>
    <d v="2020-07-01T00:00:00"/>
    <d v="2023-12-31T00:00:00"/>
    <n v="5"/>
    <n v="100"/>
    <n v="0"/>
    <n v="0"/>
    <n v="0"/>
  </r>
  <r>
    <n v="3957"/>
    <s v="Política Nacional de Laboratorios: Prioridades para mejorar el cumplimiento de estándares de calidad."/>
    <x v="28"/>
    <s v="1.21"/>
    <s v="Acreditar los alcances del laboratorio del Servicio Geológico Colombiano según la norma internacional ISO/IEC 17025 de 2017."/>
    <x v="0"/>
    <s v="Servicio Geológico Colombiano"/>
    <x v="60"/>
    <s v="Minas y Energía"/>
    <x v="15"/>
    <d v="2019-01-15T00:00:00"/>
    <d v="2023-12-31T00:00:00"/>
    <n v="40"/>
    <n v="100"/>
    <n v="26"/>
    <n v="0.65"/>
    <n v="0.26"/>
  </r>
  <r>
    <n v="3957"/>
    <s v="Política Nacional de Laboratorios: Prioridades para mejorar el cumplimiento de estándares de calidad."/>
    <x v="28"/>
    <s v="1.12"/>
    <s v="Diseñar y presentar una propuesta de protocolo para un tratamiento aduanero especial para patrones, instrumentos de medición, Materiales de Referencia Certificados e ítems de ensayo de aptitud, que permita asegurar y preservar su integridad y estabilidad."/>
    <x v="1"/>
    <s v="Instituto Nacional de Metrología"/>
    <x v="30"/>
    <s v="Comercio, Industria y Turismo"/>
    <x v="11"/>
    <d v="2019-01-15T00:00:00"/>
    <d v="2019-12-31T00:00:00"/>
    <n v="100"/>
    <n v="100"/>
    <n v="100"/>
    <n v="1"/>
    <n v="1"/>
  </r>
  <r>
    <n v="3957"/>
    <s v="Política Nacional de Laboratorios: Prioridades para mejorar el cumplimiento de estándares de calidad."/>
    <x v="28"/>
    <s v="1.7"/>
    <s v="Establecer, dentro del portafolio de líneas de crédito del Banco de desarrollo empresarial y comercio exterior de Colombia (Bancóldex), soluciones de financiación a mediano y largo plazo que les permita a los laboratorios hacer inversiones en infraestructura, modernización tecnológica y aquellas que les permitan demostrar su competencia técnica en el ámbito nacional e internacional."/>
    <x v="2"/>
    <s v="Banco de Comercio Exterior S.A"/>
    <x v="27"/>
    <s v="Comercio, Industria y Turismo"/>
    <x v="11"/>
    <d v="2019-01-15T00:00:00"/>
    <d v="2019-12-31T00:00:00"/>
    <n v="100"/>
    <n v="100"/>
    <n v="100"/>
    <n v="1"/>
    <n v="1"/>
  </r>
  <r>
    <n v="3957"/>
    <s v="Política Nacional de Laboratorios: Prioridades para mejorar el cumplimiento de estándares de calidad."/>
    <x v="28"/>
    <s v="1.8"/>
    <s v="Evaluar la pertinencia de estandarizar un proyecto tipo de laboratorio de salud pública, para mejorar las áreas técnicas que soportan las actividades de investigación, inspección, vigilancia y control en el sector salud."/>
    <x v="1"/>
    <s v="Departamento Nacional de Planeación"/>
    <x v="17"/>
    <s v="Planeación"/>
    <x v="9"/>
    <d v="2019-01-15T00:00:00"/>
    <d v="2019-12-31T00:00:00"/>
    <n v="100"/>
    <n v="100"/>
    <n v="25"/>
    <n v="0.25"/>
    <n v="0.25"/>
  </r>
  <r>
    <n v="3957"/>
    <s v="Política Nacional de Laboratorios: Prioridades para mejorar el cumplimiento de estándares de calidad."/>
    <x v="28"/>
    <s v="1.6"/>
    <s v="Identificar oportunidades de fortalecimiento y desarrollo de capacidades organizacionales (estructura, planta, formación) del Instituto Nacional de Metrología para superar las falencias relacionadas con el capital humano."/>
    <x v="1"/>
    <s v="Departamento Administrativo de la Función Pública"/>
    <x v="76"/>
    <s v="Función Pública"/>
    <x v="20"/>
    <d v="2020-01-01T00:00:00"/>
    <d v="2020-12-31T00:00:00"/>
    <n v="100"/>
    <n v="100"/>
    <n v="55"/>
    <n v="0.55000000000000004"/>
    <n v="0.55000000000000004"/>
  </r>
  <r>
    <n v="3957"/>
    <s v="Política Nacional de Laboratorios: Prioridades para mejorar el cumplimiento de estándares de calidad."/>
    <x v="28"/>
    <s v="1.10"/>
    <s v="Implementar las herramientas de hardware y software del Laboratorio de Tiempo y Frecuencia del Instituto Nacional de Metrología; así como de las herramientas Tecnológicas de Información y Comunicaciones asociadas a la difusión del servicio de Hora Legal."/>
    <x v="1"/>
    <s v="Instituto Nacional de Metrología"/>
    <x v="30"/>
    <s v="Comercio, Industria y Turismo"/>
    <x v="11"/>
    <d v="2019-01-15T00:00:00"/>
    <d v="2024-12-31T00:00:00"/>
    <n v="30"/>
    <n v="100"/>
    <n v="63"/>
    <n v="1"/>
    <n v="0.63"/>
  </r>
  <r>
    <n v="3957"/>
    <s v="Política Nacional de Laboratorios: Prioridades para mejorar el cumplimiento de estándares de calidad."/>
    <x v="28"/>
    <s v="1.20"/>
    <s v="Implementar y mejorar el sistema de gestión de la calidad de acuerdo con las exigencias de la norma ISO/IEC 17025 de 2017 en el Servicio Geológico Colombiano."/>
    <x v="1"/>
    <s v="Servicio Geológico Colombiano"/>
    <x v="60"/>
    <s v="Minas y Energía"/>
    <x v="15"/>
    <d v="2019-01-15T00:00:00"/>
    <d v="2023-12-31T00:00:00"/>
    <n v="40"/>
    <n v="100"/>
    <n v="30"/>
    <n v="0.75"/>
    <n v="0.3"/>
  </r>
  <r>
    <n v="3957"/>
    <s v="Política Nacional de Laboratorios: Prioridades para mejorar el cumplimiento de estándares de calidad."/>
    <x v="28"/>
    <s v="1.16"/>
    <s v="Realizar una evaluación de las capacidades técnicas y diseñar e implementar un plan de mejoramiento de acuerdo con las exigencias de la norma ISO/IEC 17025 de 2017 del Instituto Nacional de Vigilancia de Medicamentos y Alimentos."/>
    <x v="1"/>
    <s v="Instituto Nacional de Vigilancia de Medicamentos y Alimentos"/>
    <x v="2"/>
    <s v="Salud y Protección Social"/>
    <x v="0"/>
    <d v="2019-01-15T00:00:00"/>
    <d v="2024-12-31T00:00:00"/>
    <n v="40"/>
    <n v="100"/>
    <n v="10"/>
    <n v="0.25"/>
    <n v="0.1"/>
  </r>
  <r>
    <n v="3957"/>
    <s v="Política Nacional de Laboratorios: Prioridades para mejorar el cumplimiento de estándares de calidad."/>
    <x v="28"/>
    <s v="1.14"/>
    <s v="Realizar una evaluación de las capacidades técnicas y diseñar e implementar un plan de mejoramiento de acuerdo con las exigencias de la norma ISO/IEC 17025 de 2017 en el Instituto Colombiano Agropecuario."/>
    <x v="1"/>
    <s v="Instituto Colombiano Agropecuario"/>
    <x v="78"/>
    <s v="Agropecuario, Pesquero y Desarrollo Rural"/>
    <x v="7"/>
    <d v="2019-01-15T00:00:00"/>
    <d v="2026-12-31T00:00:00"/>
    <n v="40"/>
    <n v="100"/>
    <n v="30"/>
    <n v="0.75"/>
    <n v="0.3"/>
  </r>
  <r>
    <n v="3957"/>
    <s v="Política Nacional de Laboratorios: Prioridades para mejorar el cumplimiento de estándares de calidad."/>
    <x v="28"/>
    <s v="1.15"/>
    <s v="Realizar una evaluación de las capacidades técnicas y diseñar e implementar un plan de mejoramiento de acuerdo con las exigencias de la norma ISO/IEC 17025 de 2017 en el Instituto Nacional de Salud."/>
    <x v="1"/>
    <s v="Instituto Nacional de Salud"/>
    <x v="13"/>
    <s v="Salud y Protección Social"/>
    <x v="0"/>
    <d v="2019-01-15T00:00:00"/>
    <d v="2020-12-31T00:00:00"/>
    <n v="100"/>
    <n v="100"/>
    <n v="65"/>
    <n v="0.65"/>
    <n v="0.65"/>
  </r>
  <r>
    <n v="3957"/>
    <s v="Política Nacional de Laboratorios: Prioridades para mejorar el cumplimiento de estándares de calidad."/>
    <x v="28"/>
    <s v="1.17"/>
    <s v="Realizar una evaluación de las capacidades técnicas y diseñar e implementar un plan de mejoramiento de las capacidades del laboratorio de calidad ambiental de acuerdo con las exigencias de la norma ISO/IEC 17025 de 2017 en el Instituto de Hidrología; Meteorología y Estudios Ambientales."/>
    <x v="1"/>
    <s v="Instituto de Hidrología, Meteorología y Estudios Ambientales"/>
    <x v="58"/>
    <s v="Ambiente y Desarrollo Sostenible"/>
    <x v="5"/>
    <d v="2019-01-15T00:00:00"/>
    <d v="2022-12-31T00:00:00"/>
    <n v="50"/>
    <n v="100"/>
    <n v="30"/>
    <n v="0.6"/>
    <n v="0.3"/>
  </r>
  <r>
    <n v="3957"/>
    <s v="Política Nacional de Laboratorios: Prioridades para mejorar el cumplimiento de estándares de calidad."/>
    <x v="28"/>
    <s v="1.18"/>
    <s v="Realizar una evaluación de las capacidades técnicas y diseñar e implementar un plan de mejoramiento de los laboratorios de acuerdo con las exigencias de la norma ISO/IEC 17025 de 2017 en el Servicio Geológico Colombiano."/>
    <x v="2"/>
    <s v="Servicio Geológico Colombiano"/>
    <x v="60"/>
    <s v="Minas y Energía"/>
    <x v="15"/>
    <d v="2019-01-15T00:00:00"/>
    <d v="2023-12-31T00:00:00"/>
    <n v="50"/>
    <n v="100"/>
    <n v="35"/>
    <n v="0.7"/>
    <n v="0.35"/>
  </r>
  <r>
    <n v="3957"/>
    <s v="Política Nacional de Laboratorios: Prioridades para mejorar el cumplimiento de estándares de calidad."/>
    <x v="28"/>
    <s v="2.1"/>
    <s v="Brindar asistencia técnica para estructurar planes de negocios a los laboratorios de la industria."/>
    <x v="2"/>
    <s v="Ministerio de Comercio, Industria y Turismo"/>
    <x v="23"/>
    <s v="Comercio, Industria y Turismo"/>
    <x v="11"/>
    <d v="2019-01-15T00:00:00"/>
    <d v="2028-12-31T00:00:00"/>
    <n v="2"/>
    <n v="10"/>
    <n v="0"/>
    <n v="0"/>
    <n v="0"/>
  </r>
  <r>
    <n v="3957"/>
    <s v="Política Nacional de Laboratorios: Prioridades para mejorar el cumplimiento de estándares de calidad."/>
    <x v="28"/>
    <s v="1.2"/>
    <s v="Diseñar e implementar un programa de capacitación de personal y transferencia de conocimiento con el fin de articular su oferta en temas estratégicos para los laboratorios, a partir de a partir del insumo de las mediciones de brechas de capital humano para los laboratorios del país elaborado por el Ministerio del Trabajo."/>
    <x v="1"/>
    <s v="Instituto Nacional de Metrología"/>
    <x v="30"/>
    <s v="Comercio, Industria y Turismo"/>
    <x v="11"/>
    <d v="2020-01-01T00:00:00"/>
    <d v="2023-12-31T00:00:00"/>
    <n v="25"/>
    <n v="100"/>
    <n v="5"/>
    <n v="0.2"/>
    <n v="0.05"/>
  </r>
  <r>
    <n v="3957"/>
    <s v="Política Nacional de Laboratorios: Prioridades para mejorar el cumplimiento de estándares de calidad."/>
    <x v="28"/>
    <s v="2.7"/>
    <s v="Diseñar e implementar un proyecto de promoción de laboratorios móviles en el sector agropecuario, para mejorar la cobertura regional y poder realizar mediciones en territorios alejados y pasos de frontera."/>
    <x v="2"/>
    <s v="Instituto Colombiano Agropecuario"/>
    <x v="78"/>
    <s v="Agropecuario, Pesquero y Desarrollo Rural"/>
    <x v="7"/>
    <d v="2019-01-15T00:00:00"/>
    <d v="2021-12-31T00:00:00"/>
    <n v="35"/>
    <n v="100"/>
    <n v="15"/>
    <n v="0.42857142857142855"/>
    <n v="0.15"/>
  </r>
  <r>
    <n v="3957"/>
    <s v="Política Nacional de Laboratorios: Prioridades para mejorar el cumplimiento de estándares de calidad."/>
    <x v="28"/>
    <s v="2.8"/>
    <s v="Diseñar e implementar una estrategia para la validación de pruebas rápidas para los eventos de interés en Salud Pública."/>
    <x v="2"/>
    <s v="Instituto Nacional de Salud"/>
    <x v="13"/>
    <s v="Salud y Protección Social"/>
    <x v="0"/>
    <d v="2019-01-15T00:00:00"/>
    <d v="2023-12-31T00:00:00"/>
    <n v="30"/>
    <n v="100"/>
    <n v="18"/>
    <n v="0.6"/>
    <n v="0.18"/>
  </r>
  <r>
    <n v="3957"/>
    <s v="Política Nacional de Laboratorios: Prioridades para mejorar el cumplimiento de estándares de calidad."/>
    <x v="28"/>
    <s v="1.5"/>
    <s v="Diseñar y realizar un diagnóstico de la situación del talento humano de acuerdo con los objetivos misionales del Instituto Nacional de Metrología."/>
    <x v="1"/>
    <s v="Instituto Nacional de Metrología"/>
    <x v="30"/>
    <s v="Comercio, Industria y Turismo"/>
    <x v="11"/>
    <d v="2019-01-15T00:00:00"/>
    <d v="2019-12-31T00:00:00"/>
    <n v="100"/>
    <n v="100"/>
    <n v="100"/>
    <n v="1"/>
    <n v="1"/>
  </r>
  <r>
    <n v="3957"/>
    <s v="Política Nacional de Laboratorios: Prioridades para mejorar el cumplimiento de estándares de calidad."/>
    <x v="28"/>
    <s v="1.4"/>
    <s v="Diseñar y realizar una evaluación del programa nacional de asistencia técnica y transferencia de conocimiento orientado a micro, pequeñas y medianas empresas y laboratorios públicos."/>
    <x v="2"/>
    <s v="Instituto Nacional de Metrología"/>
    <x v="30"/>
    <s v="Comercio, Industria y Turismo"/>
    <x v="11"/>
    <d v="2019-01-15T00:00:00"/>
    <d v="2025-12-31T00:00:00"/>
    <n v="35"/>
    <n v="100"/>
    <n v="25"/>
    <n v="0.7142857142857143"/>
    <n v="0.25"/>
  </r>
  <r>
    <n v="3957"/>
    <s v="Política Nacional de Laboratorios: Prioridades para mejorar el cumplimiento de estándares de calidad."/>
    <x v="28"/>
    <s v="2.6"/>
    <s v="Identificar según previo análisis de priorización y conveniencia, las principales necesidades de ensayos y mediciones en productos no contemplados en el Documento CONPES 3866 y establecer esquemas de multiplicación de la metodología de necesidades metrológicas. Con base en los resultados de esta identificación, se realizarán recomendaciones para el desarrollo de capacidades técnicas, infraestructura física y equipamiento de los laboratorios, con un enfoque regional."/>
    <x v="2"/>
    <s v="Instituto Nacional de Metrología"/>
    <x v="30"/>
    <s v="Comercio, Industria y Turismo"/>
    <x v="11"/>
    <d v="2019-01-15T00:00:00"/>
    <d v="2025-12-31T00:00:00"/>
    <n v="7"/>
    <n v="27"/>
    <n v="3"/>
    <n v="0.42857142857142855"/>
    <n v="0.1111111111111111"/>
  </r>
  <r>
    <n v="3957"/>
    <s v="Política Nacional de Laboratorios: Prioridades para mejorar el cumplimiento de estándares de calidad."/>
    <x v="28"/>
    <s v="1.13"/>
    <s v="Ajustar e implementar el programa de cofinanciación, establecido en el Documento CONPES 3866 de 2016, para fomentar el uso de procesos de evaluación de la conformidad para que los productos nacionales cumplan con los requisitos del mercado destino, así como para apoyar la acreditación de alcances o métodos de laboratorios bajo la norma internacional ISO/IEC 17025 de 2017."/>
    <x v="2"/>
    <s v="Ministerio de Comercio, Industria y Turismo"/>
    <x v="23"/>
    <s v="Comercio, Industria y Turismo"/>
    <x v="11"/>
    <d v="2019-07-01T00:00:00"/>
    <d v="2022-12-31T00:00:00"/>
    <n v="46"/>
    <n v="100"/>
    <n v="100"/>
    <n v="1"/>
    <n v="1"/>
  </r>
  <r>
    <n v="3957"/>
    <s v="Política Nacional de Laboratorios: Prioridades para mejorar el cumplimiento de estándares de calidad."/>
    <x v="28"/>
    <s v="3.3"/>
    <s v="Desarrollar y ejecutar un esquema de evaluación simultánea con el ONAC para el proceso de acreditación de alcances y métodos de los laboratorios del IDEAM, con el fin que estos dos procesos se realicen en un mismo momento."/>
    <x v="2"/>
    <s v="Instituto de Hidrología, Meteorología y Estudios Ambientales"/>
    <x v="58"/>
    <s v="Ambiente y Desarrollo Sostenible"/>
    <x v="5"/>
    <d v="2019-01-30T00:00:00"/>
    <d v="2022-03-30T00:00:00"/>
    <n v="60"/>
    <n v="100"/>
    <n v="10"/>
    <n v="0.16666666666666666"/>
    <n v="0.1"/>
  </r>
  <r>
    <n v="3957"/>
    <s v="Política Nacional de Laboratorios: Prioridades para mejorar el cumplimiento de estándares de calidad."/>
    <x v="28"/>
    <s v="3.4"/>
    <s v="Diseñar e implementar un plan de seguimiento al cumplimiento de los estándares de calidad (Resolución 1619 de 2015 e ISO/IEC 17025) de los laboratorios de salud pública, con el fin de que estos avancen en sus procesos de acreditación bajo la norma ISO/IEC 17025 de 2017."/>
    <x v="2"/>
    <s v="Ministerio de Salud y Protección Social"/>
    <x v="0"/>
    <s v="Salud y Protección Social"/>
    <x v="0"/>
    <d v="2019-01-15T00:00:00"/>
    <d v="2021-06-30T00:00:00"/>
    <n v="65"/>
    <n v="100"/>
    <n v="15"/>
    <n v="0.23076923076923078"/>
    <n v="0.15"/>
  </r>
  <r>
    <n v="3957"/>
    <s v="Política Nacional de Laboratorios: Prioridades para mejorar el cumplimiento de estándares de calidad."/>
    <x v="28"/>
    <s v="1.3"/>
    <s v="Diseñar e implementar un programa nacional de asistencia técnica y transferencia de conocimiento orientado a micro, pequeñas y medianas empresas y laboratorios públicos, para mejorar las mediciones en los procesos productivos."/>
    <x v="2"/>
    <s v="Instituto Nacional de Metrología"/>
    <x v="30"/>
    <s v="Comercio, Industria y Turismo"/>
    <x v="11"/>
    <d v="2019-01-15T00:00:00"/>
    <d v="2024-12-31T00:00:00"/>
    <n v="45"/>
    <n v="100"/>
    <n v="25"/>
    <n v="0.55555555555555558"/>
    <n v="0.25"/>
  </r>
  <r>
    <n v="3957"/>
    <s v="Política Nacional de Laboratorios: Prioridades para mejorar el cumplimiento de estándares de calidad."/>
    <x v="28"/>
    <s v="2.3"/>
    <s v="Diseñar una estrategia que articule los sistemas de información en relación con los laboratorios y sus capacidades técnicas, en coordinación con otros sistemas de información del Subsistema Nacional de la Calidad y la Metrored, y lograr tener un repositorio nacional."/>
    <x v="1"/>
    <s v="Departamento Nacional de Planeación"/>
    <x v="17"/>
    <s v="Planeación"/>
    <x v="9"/>
    <d v="2019-01-15T00:00:00"/>
    <d v="2020-12-31T00:00:00"/>
    <n v="100"/>
    <n v="100"/>
    <n v="100"/>
    <n v="1"/>
    <n v="1"/>
  </r>
  <r>
    <n v="3957"/>
    <s v="Política Nacional de Laboratorios: Prioridades para mejorar el cumplimiento de estándares de calidad."/>
    <x v="28"/>
    <s v="2.2"/>
    <s v="Diseñar y divulgar un reconocimiento para aquellos laboratorios que anualmente se destaquen por sus aportes a la investigación, desarrollo e innovación en los procesos de medición del país."/>
    <x v="2"/>
    <s v="Instituto Nacional de Metrología"/>
    <x v="30"/>
    <s v="Comercio, Industria y Turismo"/>
    <x v="11"/>
    <d v="2019-01-15T00:00:00"/>
    <d v="2020-12-31T00:00:00"/>
    <n v="100"/>
    <n v="100"/>
    <n v="50"/>
    <n v="0.5"/>
    <n v="0.5"/>
  </r>
  <r>
    <n v="3957"/>
    <s v="Política Nacional de Laboratorios: Prioridades para mejorar el cumplimiento de estándares de calidad."/>
    <x v="28"/>
    <s v="1.11"/>
    <s v="Elaborar e implementar una metodología tipo para priorizar el desarrollo de Capacidades de Medición y Calibración, Materiales de Referencia Certificados y Programas de Comparación Interlaboratorio."/>
    <x v="2"/>
    <s v="Instituto Nacional de Metrología"/>
    <x v="30"/>
    <s v="Comercio, Industria y Turismo"/>
    <x v="11"/>
    <d v="2019-01-15T00:00:00"/>
    <d v="2024-06-30T00:00:00"/>
    <n v="40"/>
    <n v="100"/>
    <n v="20"/>
    <n v="0.5"/>
    <n v="0.2"/>
  </r>
  <r>
    <n v="3957"/>
    <s v="Política Nacional de Laboratorios: Prioridades para mejorar el cumplimiento de estándares de calidad."/>
    <x v="28"/>
    <s v="1.9"/>
    <s v="Elaborar un análisis técnico y legal que proponga la naturaleza jurídica apropiada para cumplir los objetivos del Insituto Nacional de Metrología, que incluya la creación de un Consejo Asesor y que permita fortalecer a nivel presupuestal esta entidad en su papel fundamental frente a los laboratorios del país."/>
    <x v="2"/>
    <s v="Instituto Nacional de Metrología"/>
    <x v="30"/>
    <s v="Comercio, Industria y Turismo"/>
    <x v="11"/>
    <d v="2019-01-15T00:00:00"/>
    <d v="2019-12-31T00:00:00"/>
    <n v="100"/>
    <n v="100"/>
    <n v="100"/>
    <n v="1"/>
    <n v="1"/>
  </r>
  <r>
    <n v="3957"/>
    <s v="Política Nacional de Laboratorios: Prioridades para mejorar el cumplimiento de estándares de calidad."/>
    <x v="28"/>
    <s v="1.1"/>
    <s v="Identificar y realizar las mediciones de brechas de capital humano para los laboratorios del país, para identificar las competencias requeridas necesarias para el diseño de la oferta de educación superior."/>
    <x v="1"/>
    <s v="Ministerio de Trabajo"/>
    <x v="28"/>
    <s v="Trabajo"/>
    <x v="12"/>
    <d v="2019-01-15T00:00:00"/>
    <d v="2019-12-31T00:00:00"/>
    <n v="100"/>
    <n v="100"/>
    <n v="100"/>
    <n v="1"/>
    <n v="1"/>
  </r>
  <r>
    <n v="3957"/>
    <s v="Política Nacional de Laboratorios: Prioridades para mejorar el cumplimiento de estándares de calidad."/>
    <x v="28"/>
    <s v="2.4"/>
    <s v="Proponer la reglamentación para la estructura y características del registro de los laboratorios en el país en un solo sistema de información, teniendo en cuenta su articulación con los existentes en algunos sectores."/>
    <x v="2"/>
    <s v="Departamento Administrativo de la Presidencia de la República"/>
    <x v="19"/>
    <s v="Presidencia de la República"/>
    <x v="10"/>
    <d v="2019-01-15T00:00:00"/>
    <d v="2019-12-31T00:00:00"/>
    <n v="100"/>
    <n v="100"/>
    <n v="100"/>
    <n v="1"/>
    <n v="1"/>
  </r>
  <r>
    <n v="3957"/>
    <s v="Política Nacional de Laboratorios: Prioridades para mejorar el cumplimiento de estándares de calidad."/>
    <x v="28"/>
    <s v="2.5"/>
    <s v="Diseñar, implementar y evaluar una estrategia de divulgación de los beneficios de la calidad a través de campañas de sensibilización y foros."/>
    <x v="1"/>
    <s v="Ministerio de Comercio, Industria y Turismo"/>
    <x v="23"/>
    <s v="Comercio, Industria y Turismo"/>
    <x v="11"/>
    <d v="2019-01-15T00:00:00"/>
    <d v="2020-12-31T00:00:00"/>
    <n v="100"/>
    <n v="100"/>
    <n v="50"/>
    <n v="0.5"/>
    <n v="0.5"/>
  </r>
  <r>
    <n v="3957"/>
    <s v="Política Nacional de Laboratorios: Prioridades para mejorar el cumplimiento de estándares de calidad."/>
    <x v="28"/>
    <s v="2.9"/>
    <s v="Presentar ante los integrantes de la Comisión Intersectorial de la Calidad una propuesta para avanzar en la coordinación del trabajo adelantado por las diferentes redes de laboratorios que cada entidad administra, sin perjuicio de su autonomía, y con el propósito de favorecer el acceso a información y consulta por parte de diferentes actores."/>
    <x v="1"/>
    <s v="Ministerio de Comercio, Industria y Turismo"/>
    <x v="23"/>
    <s v="Comercio, Industria y Turismo"/>
    <x v="11"/>
    <d v="2019-01-15T00:00:00"/>
    <d v="2023-12-31T00:00:00"/>
    <n v="55"/>
    <n v="100"/>
    <n v="20"/>
    <n v="0.36363636363636365"/>
    <n v="0.2"/>
  </r>
  <r>
    <n v="3957"/>
    <s v="Política Nacional de Laboratorios: Prioridades para mejorar el cumplimiento de estándares de calidad."/>
    <x v="28"/>
    <s v="2.10"/>
    <s v="Reestructurar la Red Colombiana de Metrología para garantizar la participación efectiva de las diferentes entidades que conforman la Comisión Intersectorial de la Calidad; articular el trabajo de laboratorios públicos y privados; ser más eficiente en la identificación de necesidades y en la difusión de capacidades y servicios metrológicos; y estructurarse por magnitudes y no por sectores productivos."/>
    <x v="1"/>
    <s v="Instituto Nacional de Metrología"/>
    <x v="30"/>
    <s v="Comercio, Industria y Turismo"/>
    <x v="11"/>
    <d v="2019-01-15T00:00:00"/>
    <d v="2023-06-30T00:00:00"/>
    <n v="40"/>
    <n v="100"/>
    <n v="60"/>
    <n v="1"/>
    <n v="0.6"/>
  </r>
  <r>
    <n v="3957"/>
    <s v="Política Nacional de Laboratorios: Prioridades para mejorar el cumplimiento de estándares de calidad."/>
    <x v="28"/>
    <s v="3.1"/>
    <s v="Actualizar y ajustar el inventario de normas relacionadas con el funcionamiento de los laboratorios públicos (incluye los laboratorios de referencia nacional) e identificar aquellas directrices que pueden ser contradictorias, así como los vacíos legales."/>
    <x v="2"/>
    <s v="Ministerio de Comercio, Industria y Turismo"/>
    <x v="23"/>
    <s v="Comercio, Industria y Turismo"/>
    <x v="11"/>
    <d v="2019-01-15T00:00:00"/>
    <d v="2019-12-31T00:00:00"/>
    <n v="100"/>
    <n v="100"/>
    <n v="100"/>
    <n v="1"/>
    <n v="1"/>
  </r>
  <r>
    <n v="3957"/>
    <s v="Política Nacional de Laboratorios: Prioridades para mejorar el cumplimiento de estándares de calidad."/>
    <x v="28"/>
    <s v="3.2"/>
    <s v="Analizar la asignación actual de roles y competencias de los laboratorios públicos del orden nacional para proponer los ajustes normativos que resulten necesarios para cada entidad."/>
    <x v="2"/>
    <s v="Departamento Administrativo de la Presidencia de la República"/>
    <x v="19"/>
    <s v="Presidencia de la República"/>
    <x v="10"/>
    <d v="2020-01-01T00:00:00"/>
    <d v="2020-12-31T00:00:00"/>
    <n v="100"/>
    <n v="100"/>
    <n v="0"/>
    <n v="0"/>
    <n v="0"/>
  </r>
  <r>
    <n v="3957"/>
    <s v="Política Nacional de Laboratorios: Prioridades para mejorar el cumplimiento de estándares de calidad."/>
    <x v="28"/>
    <s v="3.5"/>
    <s v="Proponer al Gobierno nacional la articulación de la Comisión Intersectorial de la Calidad al Sistema Nacional de Competitividad, Ciencia, Tecnología e Innovación mediante la coordinación de actividades para la implementación de las estrategias en marco del Subsistema Nacional de la Calidad."/>
    <x v="0"/>
    <s v="Departamento Administrativo de la Presidencia de la República"/>
    <x v="19"/>
    <s v="Presidencia de la República"/>
    <x v="10"/>
    <d v="2019-01-15T00:00:00"/>
    <d v="2019-12-31T00:00:00"/>
    <n v="100"/>
    <n v="100"/>
    <n v="100"/>
    <n v="1"/>
    <n v="1"/>
  </r>
  <r>
    <n v="3957"/>
    <s v="Política Nacional de Laboratorios: Prioridades para mejorar el cumplimiento de estándares de calidad."/>
    <x v="28"/>
    <s v="3.6"/>
    <s v="Realizar un programa de capacitación en buenas prácticas en reglamentación técnica,dirigido a entidades competentes de emitir reglamentos técnicos."/>
    <x v="1"/>
    <s v="Ministerio de Comercio, Industria y Turismo"/>
    <x v="23"/>
    <s v="Comercio, Industria y Turismo"/>
    <x v="11"/>
    <d v="2019-01-15T00:00:00"/>
    <d v="2022-12-31T00:00:00"/>
    <n v="200"/>
    <n v="500"/>
    <n v="143"/>
    <n v="0.71499999999999997"/>
    <n v="0.28599999999999998"/>
  </r>
  <r>
    <n v="3963"/>
    <s v="Política para la Modernización del Sector Transporte Automotor de Carga"/>
    <x v="29"/>
    <s v="2.1"/>
    <s v="Actualizar la Acción Nacionalmente Apropiada de Mitigación (NAMA) de Carga, con el fin de obtener recursos de cooperación internacional para diseñar e implementar un programa de fortalecimiento al transportador que incluya incentivos en la adquisición de tecnologías entre tipo del motor y tipo de energético."/>
    <x v="0"/>
    <s v="Ministerio de Transporte"/>
    <x v="8"/>
    <s v="Transporte"/>
    <x v="3"/>
    <d v="2020-01-01T00:00:00"/>
    <d v="2020-12-31T00:00:00"/>
    <n v="1"/>
    <n v="1"/>
    <n v="0"/>
    <n v="0"/>
    <n v="0"/>
  </r>
  <r>
    <n v="3963"/>
    <s v="Política para la Modernización del Sector Transporte Automotor de Carga"/>
    <x v="29"/>
    <s v="1.2"/>
    <s v="Constituir un fondo nacional de modernización del parque automotor de carga como un patrimonio autónomo constituido mediante celebración de un contrato de fiducia mercantil, con el fin de lograr la transparencia, eficiencia y agilidad tanto de los procesos como de los recursos económicos."/>
    <x v="2"/>
    <s v="Ministerio de Transporte"/>
    <x v="8"/>
    <s v="Transporte"/>
    <x v="3"/>
    <d v="2019-01-07T00:00:00"/>
    <d v="2019-12-31T00:00:00"/>
    <n v="1"/>
    <n v="1"/>
    <n v="1"/>
    <n v="1"/>
    <n v="1"/>
  </r>
  <r>
    <n v="3963"/>
    <s v="Política para la Modernización del Sector Transporte Automotor de Carga"/>
    <x v="29"/>
    <s v="2.3"/>
    <s v="Determinar de manera definitiva la factibilidad de emitir permisos permanentes de transporte de carga por las vías nacionales, para la operación de los vehículos combinados de carga (VCC) en determinadas rutas de corredores logísticos con el objetivo de reducir los costos logísticos en los respectivos corredores."/>
    <x v="2"/>
    <s v="Ministerio de Transporte"/>
    <x v="8"/>
    <s v="Transporte"/>
    <x v="3"/>
    <d v="2021-01-01T00:00:00"/>
    <d v="2022-12-31T00:00:00"/>
    <n v="0"/>
    <n v="100"/>
    <n v="0"/>
    <n v="0"/>
    <n v="0"/>
  </r>
  <r>
    <n v="3963"/>
    <s v="Política para la Modernización del Sector Transporte Automotor de Carga"/>
    <x v="29"/>
    <s v="1.3"/>
    <s v="Evaluar la viabilidad y continuidad del fondo nacional de modernización del parque automotor de carga a largo plazo realizando recomendaciones al respecto mediante un documento técnico de soporte con el fin de revisar las fuentes de financiación vigentes o nuevas fuentes de aportes al fondo."/>
    <x v="2"/>
    <s v="Ministerio de Transporte"/>
    <x v="8"/>
    <s v="Transporte"/>
    <x v="3"/>
    <d v="2021-01-01T00:00:00"/>
    <d v="2022-12-31T00:00:00"/>
    <n v="0"/>
    <n v="100"/>
    <n v="0"/>
    <n v="0"/>
    <n v="0"/>
  </r>
  <r>
    <n v="3963"/>
    <s v="Política para la Modernización del Sector Transporte Automotor de Carga"/>
    <x v="29"/>
    <s v="2.2"/>
    <s v="Realizar estudios para reglamentar el uso de nuevas tecnologías para vehículos de carga, con el fin de reducir las externalidades negativas y aumentar las eficiencias operativas del sector transporte."/>
    <x v="2"/>
    <s v="Ministerio de Transporte"/>
    <x v="8"/>
    <s v="Transporte"/>
    <x v="3"/>
    <d v="2020-01-01T00:00:00"/>
    <d v="2021-12-31T00:00:00"/>
    <n v="50"/>
    <n v="100"/>
    <n v="0"/>
    <n v="0"/>
    <n v="0"/>
  </r>
  <r>
    <n v="3963"/>
    <s v="Política para la Modernización del Sector Transporte Automotor de Carga"/>
    <x v="29"/>
    <s v="1.1"/>
    <s v="Crear un programa de modernización para de vehículos de carga mayores a 10,5 toneladas (sin la restricción de ingreso de vehículos nuevos y con la inclusión del registro de vehículos con el requisito del pago del 15% del valor comercial) con el fin de contribuir con la financiación al Fondo nacional de modernización del parque automotor de carga."/>
    <x v="2"/>
    <s v="Ministerio de Transporte"/>
    <x v="8"/>
    <s v="Transporte"/>
    <x v="3"/>
    <d v="2019-01-07T00:00:00"/>
    <d v="2019-12-31T00:00:00"/>
    <n v="100"/>
    <n v="100"/>
    <n v="0"/>
    <n v="0"/>
    <n v="0"/>
  </r>
  <r>
    <n v="3963"/>
    <s v="Política para la Modernización del Sector Transporte Automotor de Carga"/>
    <x v="29"/>
    <s v="3.1"/>
    <s v="Establecer nuevos requisitos, concertados con los pequeños propietarios de vehículos de transporte de carga, para habilitar empresas de transporte conformadas por éstos, con el objetivo de reducir la intermediación y aumentar el emprendimiento en este sector."/>
    <x v="2"/>
    <s v="Ministerio de Transporte"/>
    <x v="8"/>
    <s v="Transporte"/>
    <x v="3"/>
    <d v="2020-01-01T00:00:00"/>
    <d v="2021-06-30T00:00:00"/>
    <n v="50"/>
    <n v="100"/>
    <n v="0"/>
    <n v="0"/>
    <n v="0"/>
  </r>
  <r>
    <n v="3963"/>
    <s v="Política para la Modernización del Sector Transporte Automotor de Carga"/>
    <x v="29"/>
    <s v="3.5"/>
    <s v="Promover el acceso a créditos a través de la banca comercial con productos financieros adecuados al sector de pequeños propietarios de vehículos de transporte de carga, a través del Banco de Comercio Exterior de Colombia (Bancóldex) y Fondo Nacional de Garantías (FNG), con el fin de ofrecer acceso a la financiación para renovación de vehículos de carga."/>
    <x v="2"/>
    <s v="Ministerio de Transporte"/>
    <x v="8"/>
    <s v="Transporte"/>
    <x v="3"/>
    <d v="2019-01-07T00:00:00"/>
    <d v="2020-01-01T00:00:00"/>
    <n v="100"/>
    <n v="100"/>
    <n v="0"/>
    <n v="0"/>
    <n v="0"/>
  </r>
  <r>
    <n v="3963"/>
    <s v="Política para la Modernización del Sector Transporte Automotor de Carga"/>
    <x v="29"/>
    <s v="3.3"/>
    <s v="Realizar la revisión integral de la regulación sobre Planes Estratégicos de Seguridad Vial (PESV) exigido a empresas de transporte de carga, dirigida a los pequeños propietarios de carga sobre los PESV, con el fin de reducir las barreras de entrada para este segmento de empresas del sector de transporte de carga."/>
    <x v="2"/>
    <s v="Unidad Administrativa Agencia Nacional de Seguridad Vial"/>
    <x v="91"/>
    <s v="Transporte"/>
    <x v="3"/>
    <d v="2020-01-01T00:00:00"/>
    <d v="2021-06-30T00:00:00"/>
    <n v="50"/>
    <n v="100"/>
    <n v="0"/>
    <n v="0"/>
    <n v="0"/>
  </r>
  <r>
    <n v="3963"/>
    <s v="Política para la Modernización del Sector Transporte Automotor de Carga"/>
    <x v="29"/>
    <s v="3.4"/>
    <s v="Revisar el régimen de vigilancia, inspección y control que incluya a todos los actores de la cadena de transporte de manera diferenciada, con el fin que todas las nuevas empresas de transporte creadas por pequeños propietarios de transporte y demás actores de la cadena cumplan con la normatividad del sector."/>
    <x v="2"/>
    <s v="Superintendencia de Puertos y Transporte"/>
    <x v="92"/>
    <s v="Transporte"/>
    <x v="3"/>
    <d v="2020-01-01T00:00:00"/>
    <d v="2021-06-30T00:00:00"/>
    <n v="50"/>
    <n v="100"/>
    <n v="0"/>
    <n v="0"/>
    <n v="0"/>
  </r>
  <r>
    <n v="3963"/>
    <s v="Política para la Modernización del Sector Transporte Automotor de Carga"/>
    <x v="29"/>
    <s v="3.2"/>
    <s v="Revisar los esquemas de seguros de transporte de carga, con el fin de que sea opcional y tomado por el generador de carga eliminando su obligatoriedad para las empresas de transporte y propietarios de vehículos de carga, con el objetivo de reducir las barreras para la creación de empresas de transporte habilitadas para pequeños propietarios de vehículos de carga."/>
    <x v="2"/>
    <s v="Ministerio de Transporte"/>
    <x v="8"/>
    <s v="Transporte"/>
    <x v="3"/>
    <d v="2019-01-08T00:00:00"/>
    <d v="2020-12-31T00:00:00"/>
    <n v="100"/>
    <n v="100"/>
    <n v="0"/>
    <n v="0"/>
    <n v="0"/>
  </r>
  <r>
    <n v="3968"/>
    <s v="Declaración de importancia estratégica del Proyecto de Desarrollo, Masificación y Acceso a Internet Nacional, a través de la fase II de la iniciativa de Incentivos a la Demanda de Acceso a Internet"/>
    <x v="30"/>
    <s v="1.1"/>
    <s v="Gestionar la autorización de vigencias futuras para la operación, mantenimiento y verificación de la ejecución del proyecto"/>
    <x v="1"/>
    <s v="Ministerio de Tecnologías de la Información y las Comunicaciones"/>
    <x v="46"/>
    <s v="Tecnologías de la Información y las Comunicaciones"/>
    <x v="18"/>
    <d v="2019-09-09T00:00:00"/>
    <d v="2019-09-30T00:00:00"/>
    <n v="100"/>
    <n v="100"/>
    <n v="100"/>
    <n v="1"/>
    <n v="1"/>
  </r>
  <r>
    <n v="3968"/>
    <s v="Declaración de importancia estratégica del Proyecto de Desarrollo, Masificación y Acceso a Internet Nacional, a través de la fase II de la iniciativa de Incentivos a la Demanda de Acceso a Internet"/>
    <x v="30"/>
    <s v="1.2"/>
    <s v="Realizar el seguimiento y divulgación del avance del proyecto."/>
    <x v="1"/>
    <s v="Ministerio de Tecnologías de la Información y las Comunicaciones"/>
    <x v="46"/>
    <s v="Tecnologías de la Información y las Comunicaciones"/>
    <x v="18"/>
    <d v="2020-01-01T00:00:00"/>
    <d v="2023-01-31T00:00:00"/>
    <n v="1"/>
    <n v="4"/>
    <n v="0"/>
    <n v="0"/>
    <n v="0"/>
  </r>
  <r>
    <n v="3975"/>
    <s v="Política Nacional para la Transformación Digital e Inteligencia Artificial"/>
    <x v="31"/>
    <s v="4.19"/>
    <s v="Definir los lineamientos para la implementación de modelos de Data Trusts y/o Data Commons en Colombia y la regulación necesaria para su operación."/>
    <x v="1"/>
    <s v="Ministerio de Tecnologías de la Información y las Comunicaciones"/>
    <x v="46"/>
    <s v="Tecnologías de la Información y las Comunicaciones"/>
    <x v="18"/>
    <d v="2020-02-01T00:00:00"/>
    <d v="2020-12-31T00:00:00"/>
    <n v="100"/>
    <n v="100"/>
    <n v="0"/>
    <n v="0"/>
    <n v="0"/>
  </r>
  <r>
    <n v="3975"/>
    <s v="Política Nacional para la Transformación Digital e Inteligencia Artificial"/>
    <x v="31"/>
    <s v="4.7"/>
    <s v="Desarrollar ejercicios para la aplicación de soluciones basadas en Inteligencia Artificial para la mejora y generación de nuevos servicios al ciudadano y toma de decisiones en el sector público, en el marco de la Política de Gobierno Digital."/>
    <x v="0"/>
    <s v="Ministerio de Tecnologías de la Información y las Comunicaciones"/>
    <x v="46"/>
    <s v="Tecnologías de la Información y las Comunicaciones"/>
    <x v="18"/>
    <d v="2020-06-01T00:00:00"/>
    <d v="2022-12-31T00:00:00"/>
    <n v="20"/>
    <n v="100"/>
    <n v="0"/>
    <n v="0"/>
    <n v="0"/>
  </r>
  <r>
    <n v="3975"/>
    <s v="Política Nacional para la Transformación Digital e Inteligencia Artificial"/>
    <x v="31"/>
    <s v="4.2"/>
    <s v="Desarrollar estándares para la implementación de sistemas de IA incluyentes en el país, estableciendo requisitos para asegurar la inclusión en cada etapa de diseño un sistema de inteligencia artificial y mecanismos de intervención que facilitan la inclusión de distintos grupos en este proceso. Esta tarea implica la selección de los grupos que pueden verse marginados en Colombia por esta tecnología, las estrategias que facilitan la inclusión y el impacto esperado."/>
    <x v="1"/>
    <s v="Ministerio de Tecnologías de la Información y las Comunicaciones"/>
    <x v="46"/>
    <s v="Tecnologías de la Información y las Comunicaciones"/>
    <x v="18"/>
    <d v="2020-02-01T00:00:00"/>
    <d v="2021-12-01T00:00:00"/>
    <n v="30"/>
    <n v="100"/>
    <n v="0"/>
    <n v="0"/>
    <n v="0"/>
  </r>
  <r>
    <n v="3975"/>
    <s v="Política Nacional para la Transformación Digital e Inteligencia Artificial"/>
    <x v="31"/>
    <s v="4.9"/>
    <s v="Desarrollar un mecanismo para favorecer la movilidad de expertos en temas de inteligencia artificial. Adicionalmente, se hará un mapeo de las instituciones académicas internacionales de interés para el país en los temas priorizados por el presente documento CONPES a fin de identificar posibles aliados estratégicos."/>
    <x v="0"/>
    <s v="Ministerio de Ciencia Tecnología e Innovación"/>
    <x v="1"/>
    <s v="Ciencia y Tecnología"/>
    <x v="1"/>
    <d v="2019-11-15T00:00:00"/>
    <d v="2020-08-31T00:00:00"/>
    <n v="100"/>
    <n v="100"/>
    <n v="10"/>
    <n v="0.1"/>
    <n v="0.1"/>
  </r>
  <r>
    <n v="3975"/>
    <s v="Política Nacional para la Transformación Digital e Inteligencia Artificial"/>
    <x v="31"/>
    <s v="4.11"/>
    <s v="Desarrollar un plan de programas de formación de C Level para sector público, C Level 500 Companies en sector privado y en entrenamiento de técnicos en la materia, para ser implementado por el sector público y privado."/>
    <x v="1"/>
    <s v="Ministerio de Tecnologías de la Información y las Comunicaciones"/>
    <x v="46"/>
    <s v="Tecnologías de la Información y las Comunicaciones"/>
    <x v="18"/>
    <d v="2020-01-01T00:00:00"/>
    <d v="2020-12-31T00:00:00"/>
    <n v="100"/>
    <n v="100"/>
    <n v="0"/>
    <n v="0"/>
    <n v="0"/>
  </r>
  <r>
    <n v="3975"/>
    <s v="Política Nacional para la Transformación Digital e Inteligencia Artificial"/>
    <x v="31"/>
    <s v="4.8"/>
    <s v="Desarrollar un plan de transferencia de conocimiento en IA en el sector científico, con el fin que Colombia supere la frontera tecnológica mundial. Este plan establecerá los pasos para que el conocimiento técnico-científico pueda ser adaptado por las empresas del país y sea un insumo del mercado de IA. Así mismo, establecerá planes para la creación de áreas de I+D dentro de las empresas colombianas."/>
    <x v="2"/>
    <s v="Ministerio de Ciencia Tecnología e Innovación"/>
    <x v="1"/>
    <s v="Ciencia y Tecnología"/>
    <x v="1"/>
    <d v="2019-11-15T00:00:00"/>
    <d v="2021-03-30T00:00:00"/>
    <n v="60"/>
    <n v="100"/>
    <n v="30"/>
    <n v="0.5"/>
    <n v="0.3"/>
  </r>
  <r>
    <n v="3975"/>
    <s v="Política Nacional para la Transformación Digital e Inteligencia Artificial"/>
    <x v="31"/>
    <s v="4.20"/>
    <s v="Desarrollar un plan para hacer seguimiento a la implementación de las recomendaciones del Consejo de Inteligencia Artificial de la OCDE y los estándares internacionales dispuestos en la materia por organismos multilaterales y en tratados internacionales. Dentro de este plan se evaluará la participación del país en el Observatorio de Políticas Públicas para la Inteligencia Artificial de la OECD (OECD AI Policy Observatory) en el que se exponga a la comunidad internacional el desarrollo de esta política."/>
    <x v="0"/>
    <s v="Departamento Nacional de Planeación"/>
    <x v="17"/>
    <s v="Planeación"/>
    <x v="9"/>
    <d v="2020-02-01T00:00:00"/>
    <d v="2020-12-31T00:00:00"/>
    <n v="100"/>
    <n v="100"/>
    <n v="30"/>
    <n v="0.3"/>
    <n v="0.3"/>
  </r>
  <r>
    <n v="3975"/>
    <s v="Política Nacional para la Transformación Digital e Inteligencia Artificial"/>
    <x v="31"/>
    <s v="4.1"/>
    <s v="Diseñar un marco ético transversal que guiará el diseño, desarrollo, implementación y evaluación de sistemas de IA que se implementen en el país, siguiendo los principios propuestos por la OCDE. Este marco diferenciará y hará énfasis en la ética de datos, ética de algoritmos y en la ética que guíe las conductas y prácticas de los individuos que desarrollen e implementen tecnología. Los principios propuestos desarrollarán, como mínimo, conceptos como la justicia, transparencia, libertad, responsabilidad, inclusión y el rol de los derechos humanos en la creación e implementación de esta tecnología."/>
    <x v="1"/>
    <s v="Ministerio de Tecnologías de la Información y las Comunicaciones"/>
    <x v="46"/>
    <s v="Tecnologías de la Información y las Comunicaciones"/>
    <x v="18"/>
    <d v="2020-01-01T00:00:00"/>
    <d v="2020-11-30T00:00:00"/>
    <n v="100"/>
    <n v="100"/>
    <n v="0"/>
    <n v="0"/>
    <n v="0"/>
  </r>
  <r>
    <n v="3975"/>
    <s v="Política Nacional para la Transformación Digital e Inteligencia Artificial"/>
    <x v="31"/>
    <s v="4.5"/>
    <s v="Diseñar un plan para proveer asistencia técnica para que las entidades de supervisión y vigilancia creen y definan ambientes de prueba tipo sandbox y regulatory beaches (playas regulatorias) en inteligencia artificial, estableciendo sus objetivos, características, requisitos mínimos, mecanismos de participación y entidades del sector público involucradas en su construcción."/>
    <x v="1"/>
    <s v="Departamento Administrativo de la Presidencia de la República"/>
    <x v="19"/>
    <s v="Presidencia de la República"/>
    <x v="10"/>
    <d v="2020-01-01T00:00:00"/>
    <d v="2022-12-31T00:00:00"/>
    <n v="50"/>
    <n v="100"/>
    <n v="0"/>
    <n v="0"/>
    <n v="0"/>
  </r>
  <r>
    <n v="3975"/>
    <s v="Política Nacional para la Transformación Digital e Inteligencia Artificial"/>
    <x v="31"/>
    <s v="4.21"/>
    <s v="Diseñar una metodología para el análisis prospectivo de tecnologías digitales que tengan el potencial de sustentar múltiples soluciones tecnológicas. Esto con el fin de realizar seguimiento a tendencias tecnológicas para formular políticas públicas a futuro tomando como base el presente documento CONPES."/>
    <x v="1"/>
    <s v="Departamento Nacional de Planeación"/>
    <x v="17"/>
    <s v="Planeación"/>
    <x v="9"/>
    <d v="2020-07-01T00:00:00"/>
    <d v="2021-07-31T00:00:00"/>
    <n v="50"/>
    <n v="100"/>
    <n v="0"/>
    <n v="0"/>
    <n v="0"/>
  </r>
  <r>
    <n v="3975"/>
    <s v="Política Nacional para la Transformación Digital e Inteligencia Artificial"/>
    <x v="31"/>
    <s v="4.15"/>
    <s v="Ejecutar un plan de trabajo para posicionar al Centro para la Cuarta Revolución Industrial como impulsor de políticas públicas para la 4IR y la industria 4.0 en alianza con el Foro Económico Mundial. Dentro de este plan se establecerán estrategias para que el Centro lidere la recolección de evidencia para la creación de políticas públicas y estándares en IA, mediante la creación e implementación de métricas y herramientas similares que midan el impacto de los sistemas de IA en el país."/>
    <x v="2"/>
    <s v="Departamento Administrativo de la Presidencia de la República"/>
    <x v="19"/>
    <s v="Presidencia de la República"/>
    <x v="10"/>
    <d v="2020-01-01T00:00:00"/>
    <d v="2021-05-31T00:00:00"/>
    <n v="80"/>
    <n v="100"/>
    <n v="0"/>
    <n v="0"/>
    <n v="0"/>
  </r>
  <r>
    <n v="3975"/>
    <s v="Política Nacional para la Transformación Digital e Inteligencia Artificial"/>
    <x v="31"/>
    <s v="4.14"/>
    <s v="Elaborar lineamientos de política para transformar el programa Computadores para Educar en Tecnologías para Aprender, con el propósito de incentivar el desarrollo integral de las niñas, niños y adolescentes y generarles capacidades para afrontar los cambios constantes que imponen las tecnologías en los contextos sociales y económicos."/>
    <x v="1"/>
    <s v="Departamento Nacional de Planeación"/>
    <x v="17"/>
    <s v="Planeación"/>
    <x v="9"/>
    <d v="2019-11-15T00:00:00"/>
    <d v="2020-12-31T00:00:00"/>
    <n v="100"/>
    <n v="100"/>
    <n v="100"/>
    <n v="1"/>
    <n v="1"/>
  </r>
  <r>
    <n v="3975"/>
    <s v="Política Nacional para la Transformación Digital e Inteligencia Artificial"/>
    <x v="31"/>
    <s v="4.3"/>
    <s v="Formular una política sobre ciberseguridad en el que se establezcan medidas y estándares para proteger a los usuarios en el uso de sistemas de IA considerando potenciales amenazas como el adversarial machine learning o alteraciones en el procesamiento de datos mediante estos sistemas tecnológicos, amenazas a la conectividad e incluso posibles daños a la infraestructura física, entre otros riesgos reconocidos internacionalmente."/>
    <x v="0"/>
    <s v="Departamento Nacional de Planeación"/>
    <x v="17"/>
    <s v="Planeación"/>
    <x v="9"/>
    <d v="2019-11-15T00:00:00"/>
    <d v="2020-03-31T00:00:00"/>
    <n v="100"/>
    <n v="100"/>
    <n v="100"/>
    <n v="1"/>
    <n v="1"/>
  </r>
  <r>
    <n v="3975"/>
    <s v="Política Nacional para la Transformación Digital e Inteligencia Artificial"/>
    <x v="31"/>
    <s v="4.16"/>
    <s v="Gestionar con las entidades competentes la creación de un Consejo Internacional dentro del Centro para la Cuarta Revolución Industrial de Latinoamérica compuesto por expertos internacionales en la materia. El Consejo asesorará al Gobierno nacional en la formulación de políticas en el tema y brindará información sobre las últimas iniciativas, estándares y desarrollos tecnológicos que se están presentando alrededor del mundo."/>
    <x v="0"/>
    <s v="Departamento Administrativo de la Presidencia de la República"/>
    <x v="19"/>
    <s v="Presidencia de la República"/>
    <x v="10"/>
    <d v="2020-01-01T00:00:00"/>
    <d v="2020-10-31T00:00:00"/>
    <n v="100"/>
    <n v="100"/>
    <n v="0"/>
    <n v="0"/>
    <n v="0"/>
  </r>
  <r>
    <n v="3975"/>
    <s v="Política Nacional para la Transformación Digital e Inteligencia Artificial"/>
    <x v="31"/>
    <s v="4.6"/>
    <s v="Implementar para los actores del Sistema Nacional de Competitividad, Ciencia, Tecnología e Innovación una línea de financiamiento para la investigación y desarrollo tecnológico sobre inteligencia artificial para resolver problemas específicos de los sectores socioeconómicos del país."/>
    <x v="1"/>
    <s v="Ministerio de Ciencia Tecnología e Innovación"/>
    <x v="1"/>
    <s v="Ciencia y Tecnología"/>
    <x v="1"/>
    <d v="2019-11-15T00:00:00"/>
    <d v="2020-06-30T00:00:00"/>
    <n v="100"/>
    <n v="100"/>
    <n v="80"/>
    <n v="0.8"/>
    <n v="0.8"/>
  </r>
  <r>
    <n v="3975"/>
    <s v="Política Nacional para la Transformación Digital e Inteligencia Artificial"/>
    <x v="31"/>
    <s v="4.12"/>
    <s v="Implementar procesos que contribuyan a la formación inicial, continuada y posgradual de los maestros, maestras y directivos en competencias y habilidades para que promuevan prácticas innovadoras en el marco del proyecto educativo institucional y generen en los niños y jóvenes capacidades para la IA y las tecnologías emergentes que ofrece la cuarta revolución industrial en niñas, niños y jóvenes."/>
    <x v="1"/>
    <s v="Ministerio de Educación Nacional"/>
    <x v="26"/>
    <s v="Educación"/>
    <x v="13"/>
    <d v="2019-11-15T00:00:00"/>
    <d v="2022-09-02T00:00:00"/>
    <n v="64"/>
    <n v="100"/>
    <n v="25"/>
    <n v="0.390625"/>
    <n v="0.25"/>
  </r>
  <r>
    <n v="3975"/>
    <s v="Política Nacional para la Transformación Digital e Inteligencia Artificial"/>
    <x v="31"/>
    <s v="4.18"/>
    <s v="Implementar todas las medidas destinadas a la creación de la infraestructura de datos como resultado de la ejecución del documento CONPES 3920 Política Nacional de Explotación de Datos (Big Data). En este trabajo se hará especial énfasis en la implementación de los lineamientos para la explotación de datos en el sector público y el mercado de datos."/>
    <x v="2"/>
    <s v="Ministerio de Tecnologías de la Información y las Comunicaciones"/>
    <x v="46"/>
    <s v="Tecnologías de la Información y las Comunicaciones"/>
    <x v="18"/>
    <d v="2020-02-01T00:00:00"/>
    <d v="2020-12-31T00:00:00"/>
    <n v="100"/>
    <n v="100"/>
    <n v="0"/>
    <n v="0"/>
    <n v="0"/>
  </r>
  <r>
    <n v="3975"/>
    <s v="Política Nacional para la Transformación Digital e Inteligencia Artificial"/>
    <x v="31"/>
    <s v="4.13"/>
    <s v="Poner a disposición de las empresas y los ciudadanos un programa de formación para el trabajo con énfasis en la adopción de conocimiento relacionado con 4RI e industria 4.0, que cuente con creación de habilidades en programación, explotación y analisis de datos."/>
    <x v="0"/>
    <s v="Servicio Nacional de Aprendizaje"/>
    <x v="25"/>
    <s v="Trabajo"/>
    <x v="12"/>
    <d v="2019-11-15T00:00:00"/>
    <d v="2021-06-30T00:00:00"/>
    <n v="40"/>
    <n v="100"/>
    <n v="80"/>
    <n v="1"/>
    <n v="0.8"/>
  </r>
  <r>
    <n v="3975"/>
    <s v="Política Nacional para la Transformación Digital e Inteligencia Artificial"/>
    <x v="31"/>
    <s v="4.4"/>
    <s v="Poner en operación una sede del Campus de Emprendimiento Exponencial C Emprende, con el fin de articular servicios de apoyo para emprendedores y start-ups que quieran fortalecer su negocio, promoviendo el uso de tecnología de las industrias 4.0. Esto para incentivar el desarrollo de innovaciones creadoras de mercado y para el desarrollo de productos basados en industrias 4.0 y dirigidos a consumidores no tradicionales."/>
    <x v="2"/>
    <s v="Ministerio de Comercio, Industria y Turismo"/>
    <x v="23"/>
    <s v="Comercio, Industria y Turismo"/>
    <x v="11"/>
    <d v="2019-11-15T00:00:00"/>
    <d v="2020-03-30T00:00:00"/>
    <n v="100"/>
    <n v="100"/>
    <n v="40"/>
    <n v="0.4"/>
    <n v="0.4"/>
  </r>
  <r>
    <n v="3975"/>
    <s v="Política Nacional para la Transformación Digital e Inteligencia Artificial"/>
    <x v="31"/>
    <s v="4.17"/>
    <s v="Realizar reporte general sobre la regulación que impacta la creación del mercado de IA en Colombia. El reporte identificará los diferentes sectores que componen la materia a efectos de establecer las necesidades regulatorias. Dentro de ese reporte, la Dirección de Regulación de Ministerio de Industria, Comercio y Turismo, hará los aportes sobre las regulaciones del Régimen de Protección de Datos."/>
    <x v="1"/>
    <s v="Departamento Nacional de Planeación"/>
    <x v="17"/>
    <s v="Planeación"/>
    <x v="9"/>
    <d v="2020-02-01T00:00:00"/>
    <d v="2020-12-31T00:00:00"/>
    <n v="100"/>
    <n v="100"/>
    <n v="40"/>
    <n v="0.4"/>
    <n v="0.4"/>
  </r>
  <r>
    <n v="3975"/>
    <s v="Política Nacional para la Transformación Digital e Inteligencia Artificial"/>
    <x v="31"/>
    <s v="4.10"/>
    <s v="Realizar un estudio país sobre la previsión del impacto de la inteligencia artificial y, en general de la 4RI en el mercado laboral que genere evidencia para la creación de políticas públicas en el tema. Esto servirá como insumo para la toma de decisiones de gestión de talento humano y el fortalecimiento de la formación requerida para las labores con menos potencial de ser automatizadas."/>
    <x v="1"/>
    <s v="Ministerio de Trabajo"/>
    <x v="28"/>
    <s v="Trabajo"/>
    <x v="12"/>
    <d v="2019-11-15T00:00:00"/>
    <d v="2020-12-31T00:00:00"/>
    <n v="100"/>
    <n v="100"/>
    <n v="0"/>
    <n v="0"/>
    <n v="0"/>
  </r>
  <r>
    <n v="3975"/>
    <s v="Política Nacional para la Transformación Digital e Inteligencia Artificial"/>
    <x v="31"/>
    <s v="2.7"/>
    <s v="Actualizar los instrumentos de agregación de demanda de TIC con la inclusión de nuevas tecnologías y nuevos modelos de prestación de servicios de tecnología en el sistema de compra pública. Esto se hará con el fin de garantizar que las entidades públicas tengan disponible la mejor oferta tecnológica del mercado y modernizar el sector público colombiano."/>
    <x v="1"/>
    <s v="Colombia Compra Eficiente"/>
    <x v="21"/>
    <s v="Planeación"/>
    <x v="9"/>
    <d v="2019-11-15T00:00:00"/>
    <d v="2020-09-30T00:00:00"/>
    <n v="100"/>
    <n v="100"/>
    <n v="0"/>
    <n v="0"/>
    <n v="0"/>
  </r>
  <r>
    <n v="3975"/>
    <s v="Política Nacional para la Transformación Digital e Inteligencia Artificial"/>
    <x v="31"/>
    <s v="2.10"/>
    <s v="Apoyar la ejecución del plan unificado de integración en trámites y servicios al Portal Único del Estado Colombiano, como el único punto acceso digital del ciudadano con los trámites, servicios, información pública, ejercicios de participación, colaboración y control social, entre otros, que ofrecen las entidades de la rama ejecutiva del orden nacional, transformando digitalmente la interacción del ciudadano con el Estado."/>
    <x v="0"/>
    <s v="Ministerio de Tecnologías de la Información y las Comunicaciones"/>
    <x v="46"/>
    <s v="Tecnologías de la Información y las Comunicaciones"/>
    <x v="18"/>
    <d v="2019-11-15T00:00:00"/>
    <d v="2020-12-31T00:00:00"/>
    <n v="100"/>
    <n v="100"/>
    <n v="20"/>
    <n v="0.2"/>
    <n v="0.2"/>
  </r>
  <r>
    <n v="3975"/>
    <s v="Política Nacional para la Transformación Digital e Inteligencia Artificial"/>
    <x v="31"/>
    <s v="2.17"/>
    <s v="Coordinar la adecuada conformación, gestión y preservación digital de los expedientes electrónicos teniendo en cuenta la información que pueda ser generada en los trámites y servicios del Portal Único del Estado Colombiano. Lo anterior, con el objetivo de asegurar el adecuado tratamiento y gestión de la información digital de los archivos y preservar su valor y significado, garantizando la integridad, seguridad y la transparencia de las actuaciones administrativas."/>
    <x v="1"/>
    <s v="Archivo General de la Nación"/>
    <x v="75"/>
    <s v="Cultura"/>
    <x v="19"/>
    <d v="2020-05-01T00:00:00"/>
    <d v="2021-12-31T00:00:00"/>
    <n v="60"/>
    <n v="100"/>
    <n v="0"/>
    <n v="0"/>
    <n v="0"/>
  </r>
  <r>
    <n v="3975"/>
    <s v="Política Nacional para la Transformación Digital e Inteligencia Artificial"/>
    <x v="31"/>
    <s v="2.12"/>
    <s v="Coordinar las actividades para que las entidades de orden nacional con funciones jurisdiccionales de la Rama Ejecutiva (Superintendencia Financiera, Superintendencia de Industria y Comercio, Superintendencia de Sociedades, Superintendencia de Salud, Dirección Nacional de Derechos de Autor, Instituto Colombiano Agropecuario e Instituto Colombiano de Bienestar Familiar), implementen el proyecto “Expediente Digital de la Rama Ejecutiva”. Dichas entidades, serán responsables de su infraestructura tecnológica, así como del cumplimiento de los lineamientos establecidos para este fin. Para el cumplimiento de lo anterior, el Ministerio de Tecnologías de la información y las Comunicaciones, deberá proveer los servicios ciudadanos digitales para que sean utilizados por las entidades de orden nacional con funciones jurisdiccionales de la Rama Ejecutiva, garantizando la interoperabilidad entre los expedientes digitales y la autenticación digital de sus usuarios."/>
    <x v="0"/>
    <s v="Ministerio de Justicia y del Derecho"/>
    <x v="93"/>
    <s v="Justicia y del Derecho"/>
    <x v="23"/>
    <d v="2019-11-15T00:00:00"/>
    <d v="2021-12-31T00:00:00"/>
    <n v="30"/>
    <n v="100"/>
    <n v="10"/>
    <n v="0.33333333333333331"/>
    <n v="0.1"/>
  </r>
  <r>
    <n v="3975"/>
    <s v="Política Nacional para la Transformación Digital e Inteligencia Artificial"/>
    <x v="31"/>
    <s v="2.6"/>
    <s v="Desarrollar el concepto de manufactura avanzada a través del programa N.EX.T (Nuevas Experiencias Tecnológicas) para que empresas colombianas adopten tecnologías asociadas a las industrias 4.0 incluyendo Internet de las Cosas, Big Data, inteligencia artificial, robótica, realidad virtual y aumentada, manufactura aditiva, nanotecnología y materiales avanzados."/>
    <x v="2"/>
    <s v="Ministerio de Comercio, Industria y Turismo"/>
    <x v="23"/>
    <s v="Comercio, Industria y Turismo"/>
    <x v="11"/>
    <d v="2020-01-01T00:00:00"/>
    <d v="2021-12-31T00:00:00"/>
    <n v="50"/>
    <n v="100"/>
    <n v="0"/>
    <n v="0"/>
    <n v="0"/>
  </r>
  <r>
    <n v="3975"/>
    <s v="Política Nacional para la Transformación Digital e Inteligencia Artificial"/>
    <x v="31"/>
    <s v="2.9"/>
    <s v="Desarrollar la estrategia de laboratorios digitales sectoriales para incentivar la transformación digital de sectores estratégicos a través de la incorporación de tecnología que aporte a su productividad y competitividad."/>
    <x v="2"/>
    <s v="Ministerio de Tecnologías de la Información y las Comunicaciones"/>
    <x v="46"/>
    <s v="Tecnologías de la Información y las Comunicaciones"/>
    <x v="18"/>
    <d v="2020-01-01T00:00:00"/>
    <d v="2020-12-31T00:00:00"/>
    <n v="100"/>
    <n v="100"/>
    <n v="0"/>
    <n v="0"/>
    <n v="0"/>
  </r>
  <r>
    <n v="3975"/>
    <s v="Política Nacional para la Transformación Digital e Inteligencia Artificial"/>
    <x v="31"/>
    <s v="2.2"/>
    <s v="Desarrollar una plataforma digital que facilite la comunicación entre actores del ecosistema de innovación pública en el ámbito internacional, nacional y territorial. Esto, con el fin de conectar de manera más eficiente la oferta y demanda de recursos de innovación pública, y así, establecer puentes en la escala regional y global."/>
    <x v="1"/>
    <s v="Departamento Nacional de Planeación"/>
    <x v="17"/>
    <s v="Planeación"/>
    <x v="9"/>
    <d v="2020-01-01T00:00:00"/>
    <d v="2022-08-31T00:00:00"/>
    <n v="55"/>
    <n v="100"/>
    <n v="0"/>
    <n v="0"/>
    <n v="0"/>
  </r>
  <r>
    <n v="3975"/>
    <s v="Política Nacional para la Transformación Digital e Inteligencia Artificial"/>
    <x v="31"/>
    <s v="2.16"/>
    <s v="Diseñar la estrategia de modernización de los archivos, con el fin de incentivar la transformación digital de todas las entidades de orden nacional. Dicha estrategia procurará la incorporación de tecnologías que aporten en la digitalización y creación de expedientes y documentos electrónicos, asi como en su preservación digital, promoción y acceso."/>
    <x v="1"/>
    <s v="Archivo General de la Nación"/>
    <x v="75"/>
    <s v="Cultura"/>
    <x v="19"/>
    <d v="2020-05-01T00:00:00"/>
    <d v="2021-12-31T00:00:00"/>
    <n v="50"/>
    <n v="100"/>
    <n v="0"/>
    <n v="0"/>
    <n v="0"/>
  </r>
  <r>
    <n v="3975"/>
    <s v="Política Nacional para la Transformación Digital e Inteligencia Artificial"/>
    <x v="31"/>
    <s v="2.18"/>
    <s v="Diseñar una estrategia de fomento para la transformación digital del sector de la construcción e infraestructura, con el fin de aumentar la capacidad de toma de decisiones a través de un proceso coordinado y colaborativo que permita la creación, gestión y uso compartido de la información de los proyectos a lo largo de su ciclo de vida."/>
    <x v="1"/>
    <s v="Financiera de Desarrollo Nacional S.A."/>
    <x v="5"/>
    <s v="Hacienda y Crédito Público"/>
    <x v="2"/>
    <d v="2019-11-15T00:00:00"/>
    <d v="2020-01-31T00:00:00"/>
    <n v="100"/>
    <n v="100"/>
    <n v="0"/>
    <n v="0"/>
    <n v="0"/>
  </r>
  <r>
    <n v="3975"/>
    <s v="Política Nacional para la Transformación Digital e Inteligencia Artificial"/>
    <x v="31"/>
    <s v="2.13"/>
    <s v="Diseñar y ejecutar la transformación digital de la Dirección de Impuestos y Aduanas Nacionales por medio de iniciativas que faciliten el cumplimento tributario a través de la tecnología, incluyendo el proyecto de factura electrónica. El diseño y ejecución deberán contemplar el uso preferente de herramientas técnológicas que favorezcan la digitalización."/>
    <x v="1"/>
    <s v="Dirección de Impuestos y Aduanas Nacionales"/>
    <x v="39"/>
    <s v="Hacienda y Crédito Público"/>
    <x v="2"/>
    <d v="2019-11-15T00:00:00"/>
    <d v="2022-09-30T00:00:00"/>
    <n v="70"/>
    <n v="100"/>
    <n v="40"/>
    <n v="0.5714285714285714"/>
    <n v="0.4"/>
  </r>
  <r>
    <n v="3975"/>
    <s v="Política Nacional para la Transformación Digital e Inteligencia Artificial"/>
    <x v="31"/>
    <s v="2.11"/>
    <s v="Disponer los servicios base para la interoperabilidad de la Historia Clínica,a través de servicios de información publicados en el directorio de servicios de la plataforma X Road de la Agencia Nacional Digital, con el propósito de mejorar la calidad de la atención en salud."/>
    <x v="1"/>
    <s v="Ministerio de Salud y Protección Social"/>
    <x v="0"/>
    <s v="Salud y Protección Social"/>
    <x v="0"/>
    <d v="2019-11-15T00:00:00"/>
    <d v="2022-12-30T00:00:00"/>
    <n v="56"/>
    <n v="100"/>
    <n v="34"/>
    <n v="0.6071428571428571"/>
    <n v="0.34"/>
  </r>
  <r>
    <n v="3975"/>
    <s v="Política Nacional para la Transformación Digital e Inteligencia Artificial"/>
    <x v="31"/>
    <s v="2.19"/>
    <s v="Ejecutar un plan de fomento para el desarrollo de soluciones tecnológicas sostenibles e innovadoras, con la participación de la academia, el sector privado y la sociedad civil para la solución de asuntos públicos de alto impacto como lucha contra la corrupción, seguridad y educación, entre otros."/>
    <x v="0"/>
    <s v="Ministerio de Tecnologías de la Información y las Comunicaciones"/>
    <x v="46"/>
    <s v="Tecnologías de la Información y las Comunicaciones"/>
    <x v="18"/>
    <d v="2020-01-01T00:00:00"/>
    <d v="2022-09-30T00:00:00"/>
    <n v="20"/>
    <n v="100"/>
    <n v="0"/>
    <n v="0"/>
    <n v="0"/>
  </r>
  <r>
    <n v="3975"/>
    <s v="Política Nacional para la Transformación Digital e Inteligencia Artificial"/>
    <x v="31"/>
    <s v="2.15"/>
    <s v="Ejecutar un proyecto de analítica de datos que fortalezca el ecosistema de innovación pública, a través de la generación de valor con datos que promuevan una mentalidad y cultura afines a la innovación. Esto anterior, para fomentar la cultura de datos dentro del documento CONPES 3920 Política Nacional de Explotación de Datos (Big data) y el fortalecimiento de toma de decisiones basadas en evidencia."/>
    <x v="1"/>
    <s v="Departamento Nacional de Planeación"/>
    <x v="17"/>
    <s v="Planeación"/>
    <x v="9"/>
    <d v="2019-11-15T00:00:00"/>
    <d v="2020-12-31T00:00:00"/>
    <n v="100"/>
    <n v="100"/>
    <n v="0"/>
    <n v="0"/>
    <n v="0"/>
  </r>
  <r>
    <n v="3975"/>
    <s v="Política Nacional para la Transformación Digital e Inteligencia Artificial"/>
    <x v="31"/>
    <s v="2.1"/>
    <s v="Elaborar el plan de trabajo para posicionar el Centro para la Cuarta Revolución Industrial como impulsor de políticas públicas en Colombia, con el proposito de estimular el desarrollo de políticas públicas que faciliten el acceso del país a la 4RI."/>
    <x v="1"/>
    <s v="Ministerio de Comercio, Industria y Turismo"/>
    <x v="23"/>
    <s v="Comercio, Industria y Turismo"/>
    <x v="11"/>
    <d v="2019-11-15T00:00:00"/>
    <d v="2019-12-31T00:00:00"/>
    <n v="100"/>
    <n v="100"/>
    <n v="100"/>
    <n v="1"/>
    <n v="1"/>
  </r>
  <r>
    <n v="3975"/>
    <s v="Política Nacional para la Transformación Digital e Inteligencia Artificial"/>
    <x v="31"/>
    <s v="2.14"/>
    <s v="Evaluar y priorizar las iniciativas de transformación digital de alto impacto que sean identificadas en cada sector de la administración pública, con el fin de implementarlas y encontrar soluciones a las problemáticas sociales actuales."/>
    <x v="1"/>
    <s v="Departamento Administrativo de la Presidencia de la República"/>
    <x v="19"/>
    <s v="Presidencia de la República"/>
    <x v="10"/>
    <d v="2020-01-01T00:00:00"/>
    <d v="2022-12-31T00:00:00"/>
    <n v="40"/>
    <n v="100"/>
    <n v="0"/>
    <n v="0"/>
    <n v="0"/>
  </r>
  <r>
    <n v="3975"/>
    <s v="Política Nacional para la Transformación Digital e Inteligencia Artificial"/>
    <x v="31"/>
    <s v="2.5"/>
    <s v="Generar criterios a tener en cuenta dentro de la selección de fondos a invertir y que son definidos por el Gobierno Nacional a través de los documentos de política pública que para tal efecto se establezcan. Lo anterior, con el fin de incentivar y favorecer el desarrollo y creación de emprendimientos orientados a la 4RI y la innovación digital."/>
    <x v="2"/>
    <s v="Departamento Administrativo de la Presidencia de la República"/>
    <x v="19"/>
    <s v="Presidencia de la República"/>
    <x v="10"/>
    <d v="2020-01-01T00:00:00"/>
    <d v="2021-12-31T00:00:00"/>
    <n v="60"/>
    <n v="100"/>
    <n v="0"/>
    <n v="0"/>
    <n v="0"/>
  </r>
  <r>
    <n v="3975"/>
    <s v="Política Nacional para la Transformación Digital e Inteligencia Artificial"/>
    <x v="31"/>
    <s v="2.3"/>
    <s v="Implementar el modelo de operación del Campus de Emprendimiento Exponencial C Emprende, con el fin de ejecutar la creación de espacios para facilitar el desarrollo de emprendimientos e innovación; promoviendo la movilidad de recursos, el intercambio de conocimiento y conectando iniciativas del Gobierno nacional, inversionistas internacionales y actores claves."/>
    <x v="0"/>
    <s v="Ministerio de Comercio, Industria y Turismo"/>
    <x v="23"/>
    <s v="Comercio, Industria y Turismo"/>
    <x v="11"/>
    <d v="2019-11-15T00:00:00"/>
    <d v="2020-03-30T00:00:00"/>
    <n v="100"/>
    <n v="100"/>
    <n v="30"/>
    <n v="0.3"/>
    <n v="0.3"/>
  </r>
  <r>
    <n v="3975"/>
    <s v="Política Nacional para la Transformación Digital e Inteligencia Artificial"/>
    <x v="31"/>
    <s v="2.8"/>
    <s v="Incorporar del concepto de compra pública innovadora por medio de pilotos basados en necesidades tecnológicas no satisfechas por el mercado e identificadas por las entidades estatales."/>
    <x v="0"/>
    <s v="Colombia Compra Eficiente"/>
    <x v="21"/>
    <s v="Planeación"/>
    <x v="9"/>
    <d v="2019-11-15T00:00:00"/>
    <d v="2020-08-31T00:00:00"/>
    <n v="100"/>
    <n v="100"/>
    <n v="0"/>
    <n v="0"/>
    <n v="0"/>
  </r>
  <r>
    <n v="3975"/>
    <s v="Política Nacional para la Transformación Digital e Inteligencia Artificial"/>
    <x v="31"/>
    <s v="2.4"/>
    <s v="Incluir dentro de los pilares de Bancóldex Capital Fondo de Fondos, la inversión en fondos de capital emprendedor cuya tesis de inversión incluya la innovación digital, con énfasis en 4RI e industrias 4.0. Para tal fin se tendrán en cuenta, dentro de la selección de Fondos a invertir, los criterios definidos a través de los documentos de política pública que para tal efecto se establezcan. Esto con el objetivo de estimular la innovación y el emprendimiento basado en tecnologías digitales, que permitan encontrar soluciones y mejoras en la sociedad."/>
    <x v="2"/>
    <s v="Banco de Comercio Exterior S.A"/>
    <x v="27"/>
    <s v="Comercio, Industria y Turismo"/>
    <x v="11"/>
    <d v="2020-01-01T00:00:00"/>
    <d v="2022-12-31T00:00:00"/>
    <n v="13000"/>
    <n v="39000"/>
    <n v="22538"/>
    <n v="1"/>
    <n v="0.57789743589743592"/>
  </r>
  <r>
    <n v="3975"/>
    <s v="Política Nacional para la Transformación Digital e Inteligencia Artificial"/>
    <x v="31"/>
    <s v="1.1"/>
    <s v="Incluir y mantener de manera permanente dentro de la oferta de servicios del Programa fábricas de productividad, una línea relacionada con servicios de transformación digital para mejorar el desempeño de la empresa a través del uso eficiente de la tecnología que optimice el desempeño de la organización y sus colaboradores, con el propósito de generar capacidades en el sector privado para abordar la transformación digital."/>
    <x v="1"/>
    <s v="Ministerio de Comercio, Industria y Turismo"/>
    <x v="23"/>
    <s v="Comercio, Industria y Turismo"/>
    <x v="11"/>
    <d v="2019-11-15T00:00:00"/>
    <d v="2019-12-31T00:00:00"/>
    <n v="1"/>
    <n v="1"/>
    <n v="1"/>
    <n v="1"/>
    <n v="1"/>
  </r>
  <r>
    <n v="3975"/>
    <s v="Política Nacional para la Transformación Digital e Inteligencia Artificial"/>
    <x v="31"/>
    <s v="1.9"/>
    <s v="Acompañar y coordinar la creación de ambientes de prueba (tipo sandbox), con el objetivo de promover la ciencia, tecnología e innovación. Dichos ambientes de prueba serán aprovechados al interior de sectores particularmente sensibles a la regulación, tales como Fintech, Healthtech, Agritech y Govtech."/>
    <x v="1"/>
    <s v="Departamento Administrativo de la Presidencia de la República"/>
    <x v="19"/>
    <s v="Presidencia de la República"/>
    <x v="10"/>
    <d v="2020-01-01T00:00:00"/>
    <d v="2021-12-31T00:00:00"/>
    <n v="60"/>
    <n v="100"/>
    <n v="0"/>
    <n v="0"/>
    <n v="0"/>
  </r>
  <r>
    <n v="3975"/>
    <s v="Política Nacional para la Transformación Digital e Inteligencia Artificial"/>
    <x v="31"/>
    <s v="1.14"/>
    <s v="Aplicar la Encuesta TIC para medir el avance de la transformación digital en el país. Dicha encuesta tendrá un nivel de desagregación departamental para hogares y nacional para empresas, e integrará los componentes clave de la economía digital y sus habilitadores, siguiendo el marco de trabajo definido por la OCDE."/>
    <x v="1"/>
    <s v="Ministerio de Tecnologías de la Información y las Comunicaciones"/>
    <x v="46"/>
    <s v="Tecnologías de la Información y las Comunicaciones"/>
    <x v="18"/>
    <d v="2020-01-01T00:00:00"/>
    <d v="2020-12-31T00:00:00"/>
    <n v="100"/>
    <n v="100"/>
    <n v="20"/>
    <n v="0.2"/>
    <n v="0.2"/>
  </r>
  <r>
    <n v="3975"/>
    <s v="Política Nacional para la Transformación Digital e Inteligencia Artificial"/>
    <x v="31"/>
    <s v="1.11"/>
    <s v="Consolidar SoftWhere.com.co como estrategia de fomento empresarial, para conectar las necesidades de las empresas de todas las industrias con la oferta de productos y servicios tecnológicos nacionales."/>
    <x v="2"/>
    <s v="Ministerio de Comercio, Industria y Turismo"/>
    <x v="23"/>
    <s v="Comercio, Industria y Turismo"/>
    <x v="11"/>
    <d v="2019-11-15T00:00:00"/>
    <d v="2021-12-31T00:00:00"/>
    <n v="50"/>
    <n v="100"/>
    <n v="20"/>
    <n v="0.4"/>
    <n v="0.2"/>
  </r>
  <r>
    <n v="3975"/>
    <s v="Política Nacional para la Transformación Digital e Inteligencia Artificial"/>
    <x v="31"/>
    <s v="1.10"/>
    <s v="Definir las características técnicas de uso del espectro de las bandas prioritarias para 5G en Colombia."/>
    <x v="1"/>
    <s v="Agencia Nacional del Espectro"/>
    <x v="94"/>
    <s v="Tecnologías de la Información y las Comunicaciones"/>
    <x v="18"/>
    <d v="2019-11-15T00:00:00"/>
    <d v="2020-12-31T00:00:00"/>
    <n v="100"/>
    <n v="100"/>
    <n v="50"/>
    <n v="0.5"/>
    <n v="0.5"/>
  </r>
  <r>
    <n v="3975"/>
    <s v="Política Nacional para la Transformación Digital e Inteligencia Artificial"/>
    <x v="31"/>
    <s v="1.13"/>
    <s v="Desarrollar los lineamientos para que las entidades públicas del orden nacional elaboren sus planes de transformación digital, con el fin que puedan enfocar sus esfuerzos en este tema. Estos lineamientos harán parte del Manual de Gobierno Digital y serán actualizados periódicamente."/>
    <x v="1"/>
    <s v="Ministerio de Tecnologías de la Información y las Comunicaciones"/>
    <x v="46"/>
    <s v="Tecnologías de la Información y las Comunicaciones"/>
    <x v="18"/>
    <d v="2019-11-15T00:00:00"/>
    <d v="2020-03-30T00:00:00"/>
    <n v="100"/>
    <n v="100"/>
    <n v="0"/>
    <n v="0"/>
    <n v="0"/>
  </r>
  <r>
    <n v="3975"/>
    <s v="Política Nacional para la Transformación Digital e Inteligencia Artificial"/>
    <x v="31"/>
    <s v="1.12"/>
    <s v="Diseñar una estrategia encaminada al desarrollo e implementación de tecnologías maduras y avanzadas que fortalezcan los procesos que intervienen la cadena de valor del comercio electrónico. Esto, con el fin de que los empresarios colombianos puedan acceder a diferentes alternativas de comercialización en línea, de bienes y servicios, permitiendo fortalecer el tejido empresarial y así expandir sus negocios a mercados nacionales e internacionales."/>
    <x v="2"/>
    <s v="Ministerio de Tecnologías de la Información y las Comunicaciones"/>
    <x v="46"/>
    <s v="Tecnologías de la Información y las Comunicaciones"/>
    <x v="18"/>
    <d v="2020-01-01T00:00:00"/>
    <d v="2020-12-31T00:00:00"/>
    <n v="100"/>
    <n v="100"/>
    <n v="0"/>
    <n v="0"/>
    <n v="0"/>
  </r>
  <r>
    <n v="3975"/>
    <s v="Política Nacional para la Transformación Digital e Inteligencia Artificial"/>
    <x v="31"/>
    <s v="1.2"/>
    <s v="Ejecutar plan de articulación de las iniciativas: 1) centros de transformación digital empresarial, 2) centros de excelencia en Big Data e Internet de las Cosas y 3) laboratorios de transformación digital, con las acciones de Colombia productiva. La ejecución de la estrategia implicará el apoyo del Ministerio del Trabajo en cada una de estas iniciativas. Esto con el propósito de fortalecer el sector privado."/>
    <x v="2"/>
    <s v="Ministerio de Tecnologías de la Información y las Comunicaciones"/>
    <x v="46"/>
    <s v="Tecnologías de la Información y las Comunicaciones"/>
    <x v="18"/>
    <d v="2020-01-01T00:00:00"/>
    <d v="2020-12-31T00:00:00"/>
    <n v="100"/>
    <n v="100"/>
    <n v="0"/>
    <n v="0"/>
    <n v="0"/>
  </r>
  <r>
    <n v="3975"/>
    <s v="Política Nacional para la Transformación Digital e Inteligencia Artificial"/>
    <x v="31"/>
    <s v="1.7"/>
    <s v="Elaborar un marco regulatorio con las reglas sobre la circulación de la factura electrónica de venta como título valor, útil para el desarrollo de los mecanismos técnicos y tecnológicos de la plataforma tecnológica de la Dirección de Impuestos y Aduanas Nacionales, que permita el registro unificado, los procesos de negociación electrónica y el desarrollo de un mercado para el comercio."/>
    <x v="2"/>
    <s v="Ministerio de Comercio, Industria y Turismo"/>
    <x v="23"/>
    <s v="Comercio, Industria y Turismo"/>
    <x v="11"/>
    <d v="2019-11-15T00:00:00"/>
    <d v="2020-12-31T00:00:00"/>
    <n v="100"/>
    <n v="100"/>
    <n v="60"/>
    <n v="0.6"/>
    <n v="0.6"/>
  </r>
  <r>
    <n v="3975"/>
    <s v="Política Nacional para la Transformación Digital e Inteligencia Artificial"/>
    <x v="31"/>
    <s v="1.6"/>
    <s v="Poner en disposición una plataforma tecnológica de factura electrónica que permita la circulación de la factura como título valor el acceso de los factores y de los sistemas de negociación electrónica al registro de la factura electrónica para el desarrollo del mercado del factoring en Colombia, con el propósito de facilitar el uso de la factura electrónica como instrumento de financiamiento del sector privado garantizando que se convierta en un instrumento negociable que con el apoyo de las TIC tenga características de fiabilidad, inmediatez y seguridad."/>
    <x v="1"/>
    <s v="Dirección de Impuestos y Aduanas Nacionales"/>
    <x v="39"/>
    <s v="Hacienda y Crédito Público"/>
    <x v="2"/>
    <d v="2019-11-15T00:00:00"/>
    <d v="2020-06-30T00:00:00"/>
    <n v="100"/>
    <n v="100"/>
    <n v="70"/>
    <n v="0.7"/>
    <n v="0.7"/>
  </r>
  <r>
    <n v="3975"/>
    <s v="Política Nacional para la Transformación Digital e Inteligencia Artificial"/>
    <x v="31"/>
    <s v="1.4"/>
    <s v="Proponer al sector privado, los textos normativos que serán insumo para actualizar la normatividad en relación al surgimiento de nuevos modelos de negocio, nuevas tecnologías y asuntos clave para la 4RI, contemplando los cambios requeridos para que el país pueda aprovechar las oportunidades y mitigar los riesgo relacionados con asuntos como el surgimiento de la economía colaborativa, las nuevas tecnologías como IA y blockchain, así como gestión de la propiedad intelectual en el entorno de la 4RI y la industria 4.0."/>
    <x v="1"/>
    <s v="Ministerio de Tecnologías de la Información y las Comunicaciones"/>
    <x v="46"/>
    <s v="Tecnologías de la Información y las Comunicaciones"/>
    <x v="18"/>
    <d v="2020-01-01T00:00:00"/>
    <d v="2021-06-30T00:00:00"/>
    <n v="50"/>
    <n v="100"/>
    <n v="0"/>
    <n v="0"/>
    <n v="0"/>
  </r>
  <r>
    <n v="3975"/>
    <s v="Política Nacional para la Transformación Digital e Inteligencia Artificial"/>
    <x v="31"/>
    <s v="1.3"/>
    <s v="Proponer los cambios normativos requeridos para promover la eficiencia y competitividad del sistema de pagos de bajo valor con el propósito de fortalecer el ecosistema de pagos de bajo valor, aumentando las alternativas disponibles para que las personas y las empresas puedan hacer pagos electrónicos en la adquisición de bienes y servicios diversos. Estos cambios normativos tienen como fin reconocer las nuevas tecnologías y actores en el sistema de pagos y buscará consolidar un ecosistema de pagos electrónicos que sirva como infraestructura de la economía digital."/>
    <x v="1"/>
    <s v="Unidad de Proyección Normativa y Estudios de Regulación Financiera"/>
    <x v="88"/>
    <s v="Hacienda y Crédito Público"/>
    <x v="2"/>
    <d v="2019-11-15T00:00:00"/>
    <d v="2020-12-31T00:00:00"/>
    <n v="100"/>
    <n v="100"/>
    <n v="40"/>
    <n v="0.4"/>
    <n v="0.4"/>
  </r>
  <r>
    <n v="3975"/>
    <s v="Política Nacional para la Transformación Digital e Inteligencia Artificial"/>
    <x v="31"/>
    <s v="1.5"/>
    <s v="Proponer un documento con lineamientos y estrategias que promuevan el despliegue de redes de 5G para asumir la demanda y características de nuevos servicios dentro del concepto de ciudades y territorios inteligentes. Estos lineamientos contendrán los pormenores técnicos en el tema."/>
    <x v="0"/>
    <s v="Ministerio de Tecnologías de la Información y las Comunicaciones"/>
    <x v="46"/>
    <s v="Tecnologías de la Información y las Comunicaciones"/>
    <x v="18"/>
    <d v="2019-11-15T00:00:00"/>
    <d v="2019-12-31T00:00:00"/>
    <n v="100"/>
    <n v="100"/>
    <n v="100"/>
    <n v="1"/>
    <n v="1"/>
  </r>
  <r>
    <n v="3975"/>
    <s v="Política Nacional para la Transformación Digital e Inteligencia Artificial"/>
    <x v="31"/>
    <s v="1.8"/>
    <s v="Proponer un texto normativo que reforme la Ley 1221 de 2008 de teletrabajo, que fortalezca esta modalidad, y que defina las condiciones para vinculación de trabajadores en teletrabajo y trabajo virtual, con el propósito de garantizar que la normatividad laboral permita la vinculación de trabajadores a entornos laborales digitales protegiendo los derechos de las personas, pero favoreciendo las oportunidades de generación de ingresos en estos entornos. Esta acción se adelantará con el apoyo del Ministerio de Tecnologías de la Información y las Comunicaciones dentro las competencias del mismo frente al tema."/>
    <x v="1"/>
    <s v="Ministerio de Trabajo"/>
    <x v="28"/>
    <s v="Trabajo"/>
    <x v="12"/>
    <d v="2020-01-01T00:00:00"/>
    <d v="2020-12-31T00:00:00"/>
    <n v="100"/>
    <n v="100"/>
    <n v="0"/>
    <n v="0"/>
    <n v="0"/>
  </r>
  <r>
    <n v="3975"/>
    <s v="Política Nacional para la Transformación Digital e Inteligencia Artificial"/>
    <x v="31"/>
    <s v="3.7"/>
    <s v="Definir planes de trabajo para la ejecución de los acuerdos con actores líderes del mercado tecnológico, con el fin de transferir conocimiento y generar competencias para la 4RI en el país. Además, presentará estos planes de trabajo para ser incorporados y monitoreados en el Comité de Inversión Extranjera Directa del Sistema Nacional de Competitividad e Innovación."/>
    <x v="1"/>
    <s v="Ministerio de Tecnologías de la Información y las Comunicaciones"/>
    <x v="46"/>
    <s v="Tecnologías de la Información y las Comunicaciones"/>
    <x v="18"/>
    <d v="2020-01-01T00:00:00"/>
    <d v="2021-04-30T00:00:00"/>
    <n v="80"/>
    <n v="100"/>
    <n v="0"/>
    <n v="0"/>
    <n v="0"/>
  </r>
  <r>
    <n v="3975"/>
    <s v="Política Nacional para la Transformación Digital e Inteligencia Artificial"/>
    <x v="31"/>
    <s v="3.1"/>
    <s v="Diseñar los lineamientos curriculares en el marco de los proyectos educativos institucionales, con el fin de promover en la trayectoria educativa, la implementación de proyectos pedagógicos en habilidades necesarias para la 4RI, con énfasis en inteligencia artificial para desarrollar en las niñas, niños y jóvenes, las competencias requeridas para el siglo XXI."/>
    <x v="1"/>
    <s v="Ministerio de Educación Nacional"/>
    <x v="26"/>
    <s v="Educación"/>
    <x v="13"/>
    <d v="2019-11-15T00:00:00"/>
    <d v="2022-09-02T00:00:00"/>
    <n v="70"/>
    <n v="100"/>
    <n v="0"/>
    <n v="0"/>
    <n v="0"/>
  </r>
  <r>
    <n v="3975"/>
    <s v="Política Nacional para la Transformación Digital e Inteligencia Artificial"/>
    <x v="31"/>
    <s v="3.6"/>
    <s v="Diseñar y poner en marcha la estrategia para configurar y fortalecer ecosistemas de innovación educativa, que generen sinergias entre las familias, la comunidad educativa, la academia, el sector público, el sector privado, la sociedad civil y otras entidades, con el fin de crear espacios de innovación dirigidos a fomentar la identificación y el desarrollo de talentos, aprendizajes y promover en los niños, niñas, adolescentes y jóvenes, la creatividad y la cultura de la innovación y emprendimiento."/>
    <x v="1"/>
    <s v="Ministerio de Educación Nacional"/>
    <x v="26"/>
    <s v="Educación"/>
    <x v="13"/>
    <d v="2019-11-15T00:00:00"/>
    <d v="2022-09-02T00:00:00"/>
    <n v="55"/>
    <n v="100"/>
    <n v="23"/>
    <n v="0.41818181818181815"/>
    <n v="0.23"/>
  </r>
  <r>
    <n v="3975"/>
    <s v="Política Nacional para la Transformación Digital e Inteligencia Artificial"/>
    <x v="31"/>
    <s v="3.3"/>
    <s v="Diseñar y promover una estrategia que estimule la creación y dinamización de ambientes de aprendizaje convencionales y no convencionales con enfoque intergeneracional, que motive el desarrollo de competencias socioemocionales, tecnológicas y de la ciencia, en niñas, niños, adolescentes, jóvenes, familias y comunidades para interactuar con las tecnologías emergentes de la 4RI."/>
    <x v="1"/>
    <s v="Ministerio de Educación Nacional"/>
    <x v="26"/>
    <s v="Educación"/>
    <x v="13"/>
    <d v="2019-11-15T00:00:00"/>
    <d v="2022-09-02T00:00:00"/>
    <n v="53"/>
    <n v="100"/>
    <n v="0"/>
    <n v="0"/>
    <n v="0"/>
  </r>
  <r>
    <n v="3975"/>
    <s v="Política Nacional para la Transformación Digital e Inteligencia Artificial"/>
    <x v="31"/>
    <s v="3.4"/>
    <s v="Generar acciones para la articulación intersectorial con Colciencias y Ministerio de Tecnologías de Información y Comunicaciones, con el fin de desarrollar la estrategia nacional de &quot;edutainment&quot; (entretenimiento educativo) con énfasis en disciplinas STEM+A a través de la divulgación, circulación, uso y apropiación de recursos educativos digitales por diversos medios."/>
    <x v="1"/>
    <s v="Ministerio de Educación Nacional"/>
    <x v="26"/>
    <s v="Educación"/>
    <x v="13"/>
    <d v="2019-11-15T00:00:00"/>
    <d v="2022-09-02T00:00:00"/>
    <n v="30"/>
    <n v="100"/>
    <n v="5"/>
    <n v="0.16666666666666666"/>
    <n v="0.05"/>
  </r>
  <r>
    <n v="3975"/>
    <s v="Política Nacional para la Transformación Digital e Inteligencia Artificial"/>
    <x v="31"/>
    <s v="3.5"/>
    <s v="Implementar un plan piloto para la identificación temprana en instituciones educativas del país de estudiantes con mayores habilidades en disciplinas de Ciencia, Tecnología, Ingeniería, Matemáticas y Artes (STEM+A en inglés), que permitirá definir un modelo que potencie competencias en IA, consolidar una red de escuelas innovadoras y la definición de orientaciones y acciones futuras en el marco de las trayectorias educativas."/>
    <x v="1"/>
    <s v="Ministerio de Educación Nacional"/>
    <x v="26"/>
    <s v="Educación"/>
    <x v="13"/>
    <d v="2020-05-01T00:00:00"/>
    <d v="2022-09-02T00:00:00"/>
    <n v="50"/>
    <n v="100"/>
    <n v="0"/>
    <n v="0"/>
    <n v="0"/>
  </r>
  <r>
    <n v="3975"/>
    <s v="Política Nacional para la Transformación Digital e Inteligencia Artificial"/>
    <x v="31"/>
    <s v="3.9"/>
    <s v="Implementar una estrategia para que el talento humano cuente con las competencias y habilidades de cara a los desafíos de la Cuarta Revolución Industrial y sus aplicaciones en la Inteligencia Artificial. Dicha estrategia promoverá que las Instituciones de Educación Superior diseñen o ajusten sus programas bajo las modalidades virtual, a distancia, dual u otros desarrollos o metodologías. Así mismo se promoverá la articulación de los sistemas de información del Ministerio de Educación Nacional para facilitar la toma de decisiones."/>
    <x v="1"/>
    <s v="Ministerio de Educación Nacional"/>
    <x v="26"/>
    <s v="Educación"/>
    <x v="13"/>
    <d v="2019-11-15T00:00:00"/>
    <d v="2022-09-02T00:00:00"/>
    <n v="51"/>
    <n v="100"/>
    <n v="0"/>
    <n v="0"/>
    <n v="0"/>
  </r>
  <r>
    <n v="3975"/>
    <s v="Política Nacional para la Transformación Digital e Inteligencia Artificial"/>
    <x v="31"/>
    <s v="3.8"/>
    <s v="Poner a disposición del público el portafolio de profesionales con doctorado cuyos perfiles se relacionen con las temáticas del documento CONPES."/>
    <x v="1"/>
    <s v="Ministerio de Ciencia Tecnología e Innovación"/>
    <x v="1"/>
    <s v="Ciencia y Tecnología"/>
    <x v="1"/>
    <d v="2019-11-15T00:00:00"/>
    <d v="2020-06-30T00:00:00"/>
    <n v="100"/>
    <n v="100"/>
    <n v="100"/>
    <n v="1"/>
    <n v="1"/>
  </r>
  <r>
    <n v="3975"/>
    <s v="Política Nacional para la Transformación Digital e Inteligencia Artificial"/>
    <x v="31"/>
    <s v="3.2"/>
    <s v="Publicar los lineamientos de calidad para los programas de articulación de la educación media en el marco del programa de doble titulación, incorporando las competencias requeridas para la 4RI."/>
    <x v="1"/>
    <s v="Servicio Nacional de Aprendizaje"/>
    <x v="25"/>
    <s v="Trabajo"/>
    <x v="12"/>
    <d v="2019-11-15T00:00:00"/>
    <d v="2020-08-31T00:00:00"/>
    <n v="100"/>
    <n v="100"/>
    <n v="45"/>
    <n v="0.45"/>
    <n v="0.45"/>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1.3"/>
    <s v="Otorgar las coberturas a la tasa de interés a los hogares que cumplan con los requisitos que los habilite para ser beneficiarios del programa Cobertura Condicionada a la tasa de interés FRECH VIP-VIS."/>
    <x v="1"/>
    <s v="Ministerio de Vivienda, Ciudad y Territorio"/>
    <x v="10"/>
    <s v="Vivienda, Ciudad y Territorio"/>
    <x v="6"/>
    <d v="2020-01-01T00:00:00"/>
    <d v="2025-12-31T00:00:00"/>
    <n v="20000"/>
    <n v="1200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3.3"/>
    <s v="Asignar el Subsidio Familiar de Vivienda (SFV) de arrendamiento a los hogares que cumplan con los requisitos que los habilite para ser beneficiarios del programa Semillero de Propietarios."/>
    <x v="1"/>
    <s v="Ministerio de Vivienda, Ciudad y Territorio"/>
    <x v="10"/>
    <s v="Vivienda, Ciudad y Territorio"/>
    <x v="6"/>
    <d v="2020-01-01T00:00:00"/>
    <d v="2025-12-31T00:00:00"/>
    <n v="25000"/>
    <n v="1700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3.2"/>
    <s v="Ajustar el presupuesto asociado al programa Semillero de Propietarios."/>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1.2"/>
    <s v="Ajustar el presupuesto del proyecto de inversión asociado al programa de Cobertura Condicionada a la tasa de interés FRECH VIP-VIS."/>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2"/>
    <s v="Ajustar el presupuesto del proyecto de inversión asociado al programa de Mi Casa Ya."/>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1.1"/>
    <s v="Gestionar la autorización de vigencias futuras para la operación, mantenimiento y verificación de la ejecución del programa de Cobertura Condicionada a la tasa de interés FRECH VIP-VIS."/>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1"/>
    <s v="Gestionar la autorización de vigencias futuras para la operación, mantenimiento y verificación de la ejecución del programa de Mi Casa Ya."/>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3.1"/>
    <s v="Gestionar la autorización de vigencias futuras para la operación, mantenimiento y verificación de la ejecución del programa Semillero de Propietarios."/>
    <x v="1"/>
    <s v="Ministerio de Vivienda, Ciudad y Territorio"/>
    <x v="10"/>
    <s v="Vivienda, Ciudad y Territorio"/>
    <x v="6"/>
    <d v="2019-12-09T00:00:00"/>
    <d v="2019-12-31T00:00:00"/>
    <n v="10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6"/>
    <s v="Realizar una evaluación del programa Mi Casa Ya para medir sus efectos en las condiciones de habitabilidad y asequibilidad de vivienda de los hogares."/>
    <x v="1"/>
    <s v="Departamento Nacional de Planeación"/>
    <x v="17"/>
    <s v="Planeación"/>
    <x v="9"/>
    <d v="2020-01-01T00:00:00"/>
    <d v="2022-06-30T00:00:00"/>
    <n v="40"/>
    <n v="10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5"/>
    <s v="Realizar el seguimiento y divulgación del avance del programa Mi Casa Ya."/>
    <x v="1"/>
    <s v="Ministerio de Vivienda, Ciudad y Territorio"/>
    <x v="10"/>
    <s v="Vivienda, Ciudad y Territorio"/>
    <x v="6"/>
    <d v="2020-01-01T00:00:00"/>
    <d v="2025-12-31T00:00:00"/>
    <n v="2"/>
    <n v="12"/>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1.4"/>
    <s v="Realizar el seguimiento y divulgación del avance del programa Cobertura Condicionada a la tasa de interés FRECH VIP-VIS."/>
    <x v="1"/>
    <s v="Ministerio de Vivienda, Ciudad y Territorio"/>
    <x v="10"/>
    <s v="Vivienda, Ciudad y Territorio"/>
    <x v="6"/>
    <d v="2020-01-01T00:00:00"/>
    <d v="2025-12-31T00:00:00"/>
    <n v="2"/>
    <n v="12"/>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3.4"/>
    <s v="Realizar el seguimiento y divulgación del avance del programa Semillero de Propietarios."/>
    <x v="1"/>
    <s v="Ministerio de Vivienda, Ciudad y Territorio"/>
    <x v="10"/>
    <s v="Vivienda, Ciudad y Territorio"/>
    <x v="6"/>
    <d v="2020-01-01T00:00:00"/>
    <d v="2025-12-31T00:00:00"/>
    <n v="2"/>
    <n v="12"/>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4"/>
    <s v="Asignar el Subsidio Familiar de Vivienda (SFV) a los hogares que cumplan con los requisitos que los habilite para ser beneficiarios del programa Mi Casa Ya."/>
    <x v="1"/>
    <s v="Ministerio de Vivienda, Ciudad y Territorio"/>
    <x v="10"/>
    <s v="Vivienda, Ciudad y Territorio"/>
    <x v="6"/>
    <d v="2020-01-01T00:00:00"/>
    <d v="2025-12-31T00:00:00"/>
    <n v="30540"/>
    <n v="178540"/>
    <n v="0"/>
    <n v="0"/>
    <n v="0"/>
  </r>
  <r>
    <n v="3977"/>
    <s v="Declaración de importancia estratégica del proyecto de Inversión Implementación del Programa de Cobertura Condicionada para créditos de vivienda Segunda Generación Nacional, a través del programa Cobertura a la tasa de interés y del Proyecto Subsidio Familiar de Vivienda Nacional, a través de los programas Mi Casa Ya y Semillero de Propietarios"/>
    <x v="32"/>
    <s v="2.3"/>
    <s v="Otorgar las coberturas a la tasa de interés a los hogares que cumplan con los requisitos que los habilite para ser beneficiarios del programa Mi Casa Ya."/>
    <x v="1"/>
    <s v="Ministerio de Vivienda, Ciudad y Territorio"/>
    <x v="10"/>
    <s v="Vivienda, Ciudad y Territorio"/>
    <x v="6"/>
    <d v="2020-01-01T00:00:00"/>
    <d v="2025-12-31T00:00:00"/>
    <n v="25945"/>
    <n v="178540"/>
    <n v="0"/>
    <n v="0"/>
    <n v="0"/>
  </r>
  <r>
    <n v="3981"/>
    <s v="Declaración de Importancia Estratégica del Proyecto Capacitación de Recursos Humanos para la Investigación Nacional"/>
    <x v="33"/>
    <s v="1.4"/>
    <s v="Realizar el seguimiento y divulgación del avance del proyecto con sus dos componentes (formación y vinculación)."/>
    <x v="1"/>
    <s v="Ministerio de Ciencia Tecnología e Innovación"/>
    <x v="1"/>
    <s v="Ciencia y Tecnología"/>
    <x v="1"/>
    <d v="2020-01-15T00:00:00"/>
    <d v="2022-12-31T00:00:00"/>
    <n v="2"/>
    <n v="4"/>
    <n v="0"/>
    <n v="0"/>
    <n v="0"/>
  </r>
  <r>
    <n v="3981"/>
    <s v="Declaración de Importancia Estratégica del Proyecto Capacitación de Recursos Humanos para la Investigación Nacional"/>
    <x v="33"/>
    <s v="1.2"/>
    <s v="Adelantar una evaluación de impacto de la inversión realizada por el gobierno nacional en materia de formación de alto nivel entre 2009 y 2016 en formación de alto nivel."/>
    <x v="0"/>
    <s v="Ministerio de Ciencia Tecnología e Innovación"/>
    <x v="1"/>
    <s v="Ciencia y Tecnología"/>
    <x v="1"/>
    <d v="2020-01-01T00:00:00"/>
    <d v="2021-12-31T00:00:00"/>
    <n v="60"/>
    <n v="100"/>
    <n v="10"/>
    <n v="0.16666666666666666"/>
    <n v="0.1"/>
  </r>
  <r>
    <n v="3981"/>
    <s v="Declaración de Importancia Estratégica del Proyecto Capacitación de Recursos Humanos para la Investigación Nacional"/>
    <x v="33"/>
    <s v="1.3"/>
    <s v="Gestionar la autorización de vigencias futuras para la operación, mantenimiento y verificación de la ejecución del proyecto en su componente de formación."/>
    <x v="1"/>
    <s v="Ministerio de Ciencia Tecnología e Innovación"/>
    <x v="1"/>
    <s v="Ciencia y Tecnología"/>
    <x v="1"/>
    <d v="2019-12-23T00:00:00"/>
    <d v="2022-12-31T00:00:00"/>
    <n v="83"/>
    <n v="100"/>
    <n v="0"/>
    <n v="0"/>
    <n v="0"/>
  </r>
  <r>
    <n v="3981"/>
    <s v="Declaración de Importancia Estratégica del Proyecto Capacitación de Recursos Humanos para la Investigación Nacional"/>
    <x v="33"/>
    <s v="2.2"/>
    <s v="Gestionar la autorización de vigencias futuras para la operación, mantenimiento y verificación de la ejecución del proyecto en su componente de vinculación."/>
    <x v="1"/>
    <s v="Ministerio de Ciencia Tecnología e Innovación"/>
    <x v="1"/>
    <s v="Ciencia y Tecnología"/>
    <x v="1"/>
    <d v="2019-12-23T00:00:00"/>
    <d v="2020-12-31T00:00:00"/>
    <n v="100"/>
    <n v="100"/>
    <n v="66.599999999999994"/>
    <n v="0.66599999999999993"/>
    <n v="0.66599999999999993"/>
  </r>
  <r>
    <n v="3981"/>
    <s v="Declaración de Importancia Estratégica del Proyecto Capacitación de Recursos Humanos para la Investigación Nacional"/>
    <x v="33"/>
    <s v="1.1"/>
    <s v="Asignar créditos educativos 100% condonables para apoyar la formación de doctores en el exterior a través de convocatorias públicas. Estos créditos serán distribuidos de la siguiente forma: 80% para programas de formación doctoral STEM y hasta 20% para formación doctoral en áreas de economía naranja y otras."/>
    <x v="1"/>
    <s v="Ministerio de Ciencia Tecnología e Innovación"/>
    <x v="1"/>
    <s v="Ciencia y Tecnología"/>
    <x v="1"/>
    <d v="2020-03-01T00:00:00"/>
    <d v="2022-12-31T00:00:00"/>
    <n v="702"/>
    <n v="1302"/>
    <n v="0"/>
    <n v="0"/>
    <n v="0"/>
  </r>
  <r>
    <n v="3981"/>
    <s v="Declaración de Importancia Estratégica del Proyecto Capacitación de Recursos Humanos para la Investigación Nacional"/>
    <x v="33"/>
    <s v="2.1"/>
    <s v="Realizar convocatorias públicas para facilitar la vinculación de doctores en distintas entidades del SNCTeI en las cuales se dará prioridad a aquellos que sean vinculados al sector empresarial, así como a entidades en ciudades diferentes a Bogotá, Medellín y Cali."/>
    <x v="2"/>
    <s v="Ministerio de Ciencia Tecnología e Innovación"/>
    <x v="1"/>
    <s v="Ciencia y Tecnología"/>
    <x v="1"/>
    <d v="2020-03-01T00:00:00"/>
    <d v="2022-12-31T00:00:00"/>
    <n v="400"/>
    <n v="800"/>
    <n v="0"/>
    <n v="0"/>
    <n v="0"/>
  </r>
  <r>
    <n v="3982"/>
    <s v="Política Nacional Logística"/>
    <x v="34"/>
    <s v="2.9"/>
    <s v="Actualizar y publicar la batería de indicadores que permitan hacer seguimiento a la eficiencia operacional y de capacidad de las concesiones portuarias, así como a la estadística de carga por tipo de tráfico y tipo de carga, de manera mensual, con rezagos inferiores a un mes."/>
    <x v="2"/>
    <s v="Superintendencia de Puertos y Transporte"/>
    <x v="92"/>
    <s v="Transporte"/>
    <x v="3"/>
    <d v="2020-01-13T00:00:00"/>
    <d v="2021-12-31T00:00:00"/>
    <n v="30"/>
    <n v="100"/>
    <n v="0"/>
    <n v="0"/>
    <n v="0"/>
  </r>
  <r>
    <n v="3982"/>
    <s v="Política Nacional Logística"/>
    <x v="34"/>
    <s v="2.12"/>
    <s v="Ajustar los planes maestros aeroportuarios de los aeropuertos que movilizan o tienen potencial de movilizar carga tanto domestica como internacional, en el marco de la actualización de los planes maestros aeroportuarios, para incluir las vías de acceso y conectividad con los principales corredores logísticos."/>
    <x v="2"/>
    <s v="Unidad Administrativa Especial de Aeronáutica Civil"/>
    <x v="95"/>
    <s v="Transporte"/>
    <x v="3"/>
    <d v="2020-01-13T00:00:00"/>
    <d v="2023-12-31T00:00:00"/>
    <n v="20"/>
    <n v="100"/>
    <n v="0"/>
    <n v="0"/>
    <n v="0"/>
  </r>
  <r>
    <n v="3982"/>
    <s v="Política Nacional Logística"/>
    <x v="34"/>
    <s v="2.14"/>
    <s v="Definir el procedimiento de autorización y registro de proyectos que se clasifiquen como Infraestructura Logística Especializada, que permita promover el desarrollo de infraestructuras de conexión modal al interior del territorio nacional a través de la aprobación de un acto administrativo."/>
    <x v="2"/>
    <s v="Ministerio de Transporte"/>
    <x v="8"/>
    <s v="Transporte"/>
    <x v="3"/>
    <d v="2020-01-13T00:00:00"/>
    <d v="2020-12-31T00:00:00"/>
    <n v="100"/>
    <n v="100"/>
    <n v="0"/>
    <n v="0"/>
    <n v="0"/>
  </r>
  <r>
    <n v="3982"/>
    <s v="Política Nacional Logística"/>
    <x v="34"/>
    <s v="2.21"/>
    <s v="Desarrollar los servicios informáticos que permitan interoperar el sistema de gestión de riesgos con las demás entidades de control de comercio exterior, con el propósito de facilitar el intercambio de información de gestión de riesgos en aras de mitigar los riesgos de contrabando, narcóticos y seguridad nacional."/>
    <x v="2"/>
    <s v="Policía Nacional"/>
    <x v="96"/>
    <s v="Defensa"/>
    <x v="24"/>
    <d v="2020-01-13T00:00:00"/>
    <d v="2024-12-31T00:00:00"/>
    <n v="30"/>
    <n v="100"/>
    <n v="20"/>
    <n v="0.66666666666666663"/>
    <n v="0.2"/>
  </r>
  <r>
    <n v="3982"/>
    <s v="Política Nacional Logística"/>
    <x v="34"/>
    <s v="2.19"/>
    <s v="Desarrollar los servicios informáticos que permitan interoperar el sistema de gestión de riesgos con las demás entidades de control de comercio exterior, con el propósito de facilitar el intercambio de información de gestión de riesgos en aras de mitigar los riesgos de sanidad agropecuaria y la inocuidad agroalimentaria."/>
    <x v="2"/>
    <s v="Instituto Colombiano Agropecuario"/>
    <x v="78"/>
    <s v="Agropecuario, Pesquero y Desarrollo Rural"/>
    <x v="7"/>
    <d v="2020-01-13T00:00:00"/>
    <d v="2024-12-31T00:00:00"/>
    <n v="30"/>
    <n v="100"/>
    <n v="0"/>
    <n v="0"/>
    <n v="0"/>
  </r>
  <r>
    <n v="3982"/>
    <s v="Política Nacional Logística"/>
    <x v="34"/>
    <s v="2.20"/>
    <s v="Desarrollar los servicios informáticos que permitan interoperar el sistema de gestión de riesgos con las demás entidades de control de comercio exterior, con el propósito de facilitar el intercambio de información de gestión de riesgos en aras de mitigar los riesgos sanitarios y de la defensa a la salud."/>
    <x v="2"/>
    <s v="Instituto Nacional de Vigilancia de Medicamentos y Alimentos"/>
    <x v="2"/>
    <s v="Salud y Protección Social"/>
    <x v="0"/>
    <d v="2020-01-13T00:00:00"/>
    <d v="2024-12-31T00:00:00"/>
    <n v="30"/>
    <n v="100"/>
    <n v="5"/>
    <n v="0.16666666666666666"/>
    <n v="0.05"/>
  </r>
  <r>
    <n v="3982"/>
    <s v="Política Nacional Logística"/>
    <x v="34"/>
    <s v="2.23"/>
    <s v="Desarrollar los Sistemas Informáticos Electrónicos para la solicitud del exportador autorizado y de las resoluciones de ajuste al valor permanente y origen. Así mismo, fortalecer el aplicativo de las solicitudes de resolución anticipada, como mecanismos de facilitación de comercio que permitan reducir los costos y tiempos logísticos en importación."/>
    <x v="2"/>
    <s v="Dirección de Impuestos y Aduanas Nacionales"/>
    <x v="39"/>
    <s v="Hacienda y Crédito Público"/>
    <x v="2"/>
    <d v="2020-01-13T00:00:00"/>
    <d v="2024-12-31T00:00:00"/>
    <n v="30"/>
    <n v="100"/>
    <n v="0"/>
    <n v="0"/>
    <n v="0"/>
  </r>
  <r>
    <n v="3982"/>
    <s v="Política Nacional Logística"/>
    <x v="34"/>
    <s v="2.18"/>
    <s v="Desarrollar servicios informáticos que permitan interoperar el sistema de gestión de riesgos con las demás entidades de control de comercio exterior, con el propósito de facilitar el intercambio de información de gestión de riesgos en aras de mitigar los riesgos aduaneros."/>
    <x v="2"/>
    <s v="Dirección de Impuestos y Aduanas Nacionales"/>
    <x v="39"/>
    <s v="Hacienda y Crédito Público"/>
    <x v="2"/>
    <d v="2020-01-13T00:00:00"/>
    <d v="2024-12-31T00:00:00"/>
    <n v="30"/>
    <n v="100"/>
    <n v="0"/>
    <n v="0"/>
    <n v="0"/>
  </r>
  <r>
    <n v="3982"/>
    <s v="Política Nacional Logística"/>
    <x v="34"/>
    <s v="3.17"/>
    <s v="Diseñar e implementar estrategias para fortalecer y actualizar los resultados de cierre de brechas de capital humano del sector logística."/>
    <x v="1"/>
    <s v="Ministerio de Trabajo"/>
    <x v="28"/>
    <s v="Trabajo"/>
    <x v="12"/>
    <d v="2020-01-13T00:00:00"/>
    <d v="2022-12-01T00:00:00"/>
    <n v="30"/>
    <n v="100"/>
    <n v="0"/>
    <n v="0"/>
    <n v="0"/>
  </r>
  <r>
    <n v="3982"/>
    <s v="Política Nacional Logística"/>
    <x v="34"/>
    <s v="2.11"/>
    <s v="Diseñar el plan estratégico de modernización de pasos de frontera fluviales para mejorar la oferta de infraestructura en las zonas de frontera fluvial."/>
    <x v="2"/>
    <s v="Ministerio de Relaciones Exteriores"/>
    <x v="83"/>
    <s v="Relaciones Exteriores"/>
    <x v="25"/>
    <d v="2020-01-13T00:00:00"/>
    <d v="2021-12-31T00:00:00"/>
    <n v="40"/>
    <n v="100"/>
    <n v="0"/>
    <n v="0"/>
    <n v="0"/>
  </r>
  <r>
    <n v="3982"/>
    <s v="Política Nacional Logística"/>
    <x v="34"/>
    <s v="3.15"/>
    <s v="Elaborar el plan estratégico para la promoción y masificación del uso de las TIC en logística para promover su uso en los procesos logísticos."/>
    <x v="2"/>
    <s v="Departamento Nacional de Planeación"/>
    <x v="17"/>
    <s v="Planeación"/>
    <x v="9"/>
    <d v="2020-01-13T00:00:00"/>
    <d v="2022-12-31T00:00:00"/>
    <n v="30"/>
    <n v="100"/>
    <n v="0"/>
    <n v="0"/>
    <n v="0"/>
  </r>
  <r>
    <n v="3982"/>
    <s v="Política Nacional Logística"/>
    <x v="34"/>
    <s v="2.16"/>
    <s v="Elaborar un documento de buenas prácticas para el desarrollo, mantenimiento y operación de sistemas de comunidad portuaria y aeroportuaria que promuevan la eficiencia en la operación logística de los terminales portuarias y aeroportuarias."/>
    <x v="2"/>
    <s v="Ministerio de Transporte"/>
    <x v="8"/>
    <s v="Transporte"/>
    <x v="3"/>
    <d v="2020-01-13T00:00:00"/>
    <d v="2024-12-31T00:00:00"/>
    <n v="20"/>
    <n v="100"/>
    <n v="0"/>
    <n v="0"/>
    <n v="0"/>
  </r>
  <r>
    <n v="3982"/>
    <s v="Política Nacional Logística"/>
    <x v="34"/>
    <s v="3.14"/>
    <s v="Establecer metodologías de captura e instrumentos de medición sobre los indicadores del Observatorio Nacional de Logística en las temáticas de mercados y flujos, tejido empresarial, infraestructura de logística, costos, operación e impacto ambiental."/>
    <x v="2"/>
    <s v="Ministerio de Transporte"/>
    <x v="8"/>
    <s v="Transporte"/>
    <x v="3"/>
    <d v="2020-01-13T00:00:00"/>
    <d v="2024-12-31T00:00:00"/>
    <n v="20"/>
    <n v="100"/>
    <n v="0"/>
    <n v="0"/>
    <n v="0"/>
  </r>
  <r>
    <n v="3982"/>
    <s v="Política Nacional Logística"/>
    <x v="34"/>
    <s v="3.5"/>
    <s v="Evaluar la viabilidad de que la Agencia Nacional de Seguridad Vial (ANSV) actualice la regulación técnica de todos los modos de transporte nacional a través del desarrollo de los estudios jurídicos de viabilidad, teniendo en cuenta la competencia de la ANSV."/>
    <x v="2"/>
    <s v="Ministerio de Transporte"/>
    <x v="8"/>
    <s v="Transporte"/>
    <x v="3"/>
    <d v="2020-01-13T00:00:00"/>
    <d v="2022-12-31T00:00:00"/>
    <n v="35"/>
    <n v="100"/>
    <n v="0"/>
    <n v="0"/>
    <n v="0"/>
  </r>
  <r>
    <n v="3982"/>
    <s v="Política Nacional Logística"/>
    <x v="34"/>
    <s v="3.12"/>
    <s v="Implementar mejoras en el Registro Nacional de Despachos de Carga por Carretera (RNDC) para mejorar la calidad y la oportunidad de la información del sector transporte."/>
    <x v="1"/>
    <s v="Ministerio de Transporte"/>
    <x v="8"/>
    <s v="Transporte"/>
    <x v="3"/>
    <d v="2020-01-13T00:00:00"/>
    <d v="2021-12-31T00:00:00"/>
    <n v="50"/>
    <n v="100"/>
    <n v="0"/>
    <n v="0"/>
    <n v="0"/>
  </r>
  <r>
    <n v="3982"/>
    <s v="Política Nacional Logística"/>
    <x v="34"/>
    <s v="2.29"/>
    <s v="Implementar un módulo de análisis y divulgación de tiempos y costos de las operaciones de importación y exportación en el Observatorio Nacional de Logística, que presente información periódica y que permita hacer seguimiento a los avances en materia de facilitación del comercio."/>
    <x v="2"/>
    <s v="Departamento Nacional de Planeación"/>
    <x v="17"/>
    <s v="Planeación"/>
    <x v="9"/>
    <d v="2020-01-13T00:00:00"/>
    <d v="2021-12-31T00:00:00"/>
    <n v="30"/>
    <n v="100"/>
    <n v="0"/>
    <n v="0"/>
    <n v="0"/>
  </r>
  <r>
    <n v="3982"/>
    <s v="Política Nacional Logística"/>
    <x v="34"/>
    <s v="3.11"/>
    <s v="Presentar la Encuesta Nacional Logística al proceso de evaluación de calidad estadística del Sistema Estadístico Nacional (el cual es llevado a cabo por el DANE)."/>
    <x v="1"/>
    <s v="Departamento Nacional de Planeación"/>
    <x v="17"/>
    <s v="Planeación"/>
    <x v="9"/>
    <d v="2020-01-13T00:00:00"/>
    <d v="2022-12-31T00:00:00"/>
    <n v="40"/>
    <n v="100"/>
    <n v="0"/>
    <n v="0"/>
    <n v="0"/>
  </r>
  <r>
    <n v="3982"/>
    <s v="Política Nacional Logística"/>
    <x v="34"/>
    <s v="3.16"/>
    <s v="Publicar, socializar y sensibilizar el catálogo de cualificaciones identificado en logística y transporte con el propósito de actualizar la oferta educativa y formativa en logística y de cerrar la brecha de pertinencia de capital humano."/>
    <x v="2"/>
    <s v="Ministerio de Educación Nacional"/>
    <x v="26"/>
    <s v="Educación"/>
    <x v="13"/>
    <d v="2020-01-13T00:00:00"/>
    <d v="2020-12-31T00:00:00"/>
    <n v="100"/>
    <n v="100"/>
    <n v="0"/>
    <n v="0"/>
    <n v="0"/>
  </r>
  <r>
    <n v="3982"/>
    <s v="Política Nacional Logística"/>
    <x v="34"/>
    <s v="3.2"/>
    <s v="Realizar un documento técnico de diseño de ajustes institucionales y gobernanza en las entidades que intervienen en los procesos de comercio exterior para promover la especialización funcional de las mismas."/>
    <x v="2"/>
    <s v="Departamento Nacional de Planeación"/>
    <x v="17"/>
    <s v="Planeación"/>
    <x v="9"/>
    <d v="2020-01-13T00:00:00"/>
    <d v="2020-12-31T00:00:00"/>
    <n v="100"/>
    <n v="100"/>
    <n v="30"/>
    <n v="0.3"/>
    <n v="0.3"/>
  </r>
  <r>
    <n v="3982"/>
    <s v="Política Nacional Logística"/>
    <x v="34"/>
    <s v="2.13"/>
    <s v="Realizar un estudio de factibilidad para una ILE de carácter aeroespacial para promover servicios de valor agregado a la carga aérea, con el propósito de promover la aglomeración de servicios logísticos a la carga y la oferta de servicios a la industria aeronáutica."/>
    <x v="2"/>
    <s v="Ministerio de Transporte"/>
    <x v="8"/>
    <s v="Transporte"/>
    <x v="3"/>
    <d v="2020-01-13T00:00:00"/>
    <d v="2022-12-31T00:00:00"/>
    <n v="30"/>
    <n v="100"/>
    <n v="0"/>
    <n v="0"/>
    <n v="0"/>
  </r>
  <r>
    <n v="3982"/>
    <s v="Política Nacional Logística"/>
    <x v="34"/>
    <s v="2.15"/>
    <s v="Reglamentar los requisitos y el procedimiento de autorización de operaciones aduaneras en los proyectos Infraestructura Logística Especializada que se encuentren en operación, que permita promover el desarrollo de operaciones aduaneras en nodos de conexión modal al interior del territorio nacional a través de la aprobación de un acto administrativo."/>
    <x v="2"/>
    <s v="Dirección de Impuestos y Aduanas Nacionales"/>
    <x v="39"/>
    <s v="Hacienda y Crédito Público"/>
    <x v="2"/>
    <d v="2020-01-13T00:00:00"/>
    <d v="2022-12-31T00:00:00"/>
    <n v="30"/>
    <n v="100"/>
    <n v="0"/>
    <n v="0"/>
    <n v="0"/>
  </r>
  <r>
    <n v="3982"/>
    <s v="Política Nacional Logística"/>
    <x v="34"/>
    <s v="3.6"/>
    <s v="Garantizar el funcionamiento del Comité de Logística y Comercio Exterior y sus comités temáticos (Comité temático de Facilitación de Comercio y Comité temático de Eficiencia en Modos e Intermodalidad) del Sistema Nacional de Competitividad e Innovación a través de, como mínimo, reuniones semestrales, con el fin de promover la coordinación interinstitucional, la integración público-privada y la toma de decisiones."/>
    <x v="1"/>
    <s v="Departamento Administrativo de la Presidencia de la República"/>
    <x v="19"/>
    <s v="Presidencia de la República"/>
    <x v="10"/>
    <d v="2020-01-13T00:00:00"/>
    <d v="2024-12-31T00:00:00"/>
    <n v="4"/>
    <n v="12"/>
    <n v="0"/>
    <n v="0"/>
    <n v="0"/>
  </r>
  <r>
    <n v="3982"/>
    <s v="Política Nacional Logística"/>
    <x v="34"/>
    <s v="3.8"/>
    <s v="Conformar las Alianzas Logística Regionales (ALR) para la promoción de la competitividad logística regional."/>
    <x v="2"/>
    <s v="Ministerio de Transporte"/>
    <x v="8"/>
    <s v="Transporte"/>
    <x v="3"/>
    <d v="2020-01-13T00:00:00"/>
    <d v="2022-12-31T00:00:00"/>
    <n v="10"/>
    <n v="14"/>
    <n v="0"/>
    <n v="0"/>
    <n v="0"/>
  </r>
  <r>
    <n v="3982"/>
    <s v="Política Nacional Logística"/>
    <x v="34"/>
    <s v="3.7"/>
    <s v="Conformar las gerencias logísticas para brindar información oportuna sobre el estado de los corredores logísticos e incentivar mejores niveles de servicio."/>
    <x v="2"/>
    <s v="Ministerio de Transporte"/>
    <x v="8"/>
    <s v="Transporte"/>
    <x v="3"/>
    <d v="2020-01-13T00:00:00"/>
    <d v="2022-12-31T00:00:00"/>
    <n v="4"/>
    <n v="7"/>
    <n v="0"/>
    <n v="0"/>
    <n v="0"/>
  </r>
  <r>
    <n v="3982"/>
    <s v="Política Nacional Logística"/>
    <x v="34"/>
    <s v="2.2"/>
    <s v="Actualizar el Plan de Ordenamiento Físico, Portuario y Ambiental de los litorales colombianos para contar con un instrumento de planeación de las actividades marítimo-portuarias con un énfasis en el uso eficiente y sostenible de los recursos naturales del país."/>
    <x v="1"/>
    <s v="Ministerio de Transporte"/>
    <x v="8"/>
    <s v="Transporte"/>
    <x v="3"/>
    <d v="2020-01-13T00:00:00"/>
    <d v="2021-12-31T00:00:00"/>
    <n v="60"/>
    <n v="100"/>
    <n v="0"/>
    <n v="0"/>
    <n v="0"/>
  </r>
  <r>
    <n v="3982"/>
    <s v="Política Nacional Logística"/>
    <x v="34"/>
    <s v="3.13"/>
    <s v="Actualizar el Portal Logístico de Colombia publicando información sobre el desempeño en la operación de los corredores logísticos de importancia estratégica."/>
    <x v="2"/>
    <s v="Ministerio de Transporte"/>
    <x v="8"/>
    <s v="Transporte"/>
    <x v="3"/>
    <d v="2020-01-13T00:00:00"/>
    <d v="2022-12-31T00:00:00"/>
    <n v="30"/>
    <n v="100"/>
    <n v="0"/>
    <n v="0"/>
    <n v="0"/>
  </r>
  <r>
    <n v="3982"/>
    <s v="Política Nacional Logística"/>
    <x v="34"/>
    <s v="2.10"/>
    <s v="Adoptar, a través de decreto, el modelo de desarrollo para Cenaf y Cebaf propuesto por el Programa Nacional de Servicio al Ciudadano para mejorar la oferta de infraestructura en las zonas de frontera terrestre."/>
    <x v="2"/>
    <s v="Ministerio de Relaciones Exteriores"/>
    <x v="83"/>
    <s v="Relaciones Exteriores"/>
    <x v="25"/>
    <d v="2020-01-13T00:00:00"/>
    <d v="2020-12-31T00:00:00"/>
    <n v="100"/>
    <n v="100"/>
    <n v="0"/>
    <n v="0"/>
    <n v="0"/>
  </r>
  <r>
    <n v="3982"/>
    <s v="Política Nacional Logística"/>
    <x v="34"/>
    <s v="2.8"/>
    <s v="Analizar y realizar los ajustes necesarios a la metodología de contraprestación para los contratos de concesión portuaria marítimos y fluviales, para promover la competitividad en el sector portuario."/>
    <x v="2"/>
    <s v="Ministerio de Transporte"/>
    <x v="8"/>
    <s v="Transporte"/>
    <x v="3"/>
    <d v="2020-01-13T00:00:00"/>
    <d v="2022-12-31T00:00:00"/>
    <n v="30"/>
    <n v="100"/>
    <n v="0"/>
    <n v="0"/>
    <n v="0"/>
  </r>
  <r>
    <n v="3982"/>
    <s v="Política Nacional Logística"/>
    <x v="34"/>
    <s v="2.27"/>
    <s v="Establecer el documento técnico de política sectorial del sector postal, el cual contará con mecanismos para modernizar el sector postal colombiano."/>
    <x v="2"/>
    <s v="Ministerio de Tecnologías de la Información y las Comunicaciones"/>
    <x v="46"/>
    <s v="Tecnologías de la Información y las Comunicaciones"/>
    <x v="18"/>
    <d v="2020-01-13T00:00:00"/>
    <d v="2020-12-31T00:00:00"/>
    <n v="100"/>
    <n v="100"/>
    <n v="0"/>
    <n v="0"/>
    <n v="0"/>
  </r>
  <r>
    <n v="3982"/>
    <s v="Política Nacional Logística"/>
    <x v="34"/>
    <s v="2.22"/>
    <s v="Establecer un plan de promoción del uso de las declaraciones anticipadas como mecanismos de facilitación de comercio que permitan reducir los costos y tiempos logísticos en importación."/>
    <x v="2"/>
    <s v="Dirección de Impuestos y Aduanas Nacionales"/>
    <x v="39"/>
    <s v="Hacienda y Crédito Público"/>
    <x v="2"/>
    <d v="2020-01-13T00:00:00"/>
    <d v="2022-12-31T00:00:00"/>
    <n v="30"/>
    <n v="100"/>
    <n v="0"/>
    <n v="0"/>
    <n v="0"/>
  </r>
  <r>
    <n v="3982"/>
    <s v="Política Nacional Logística"/>
    <x v="34"/>
    <s v="2.25"/>
    <s v="Expedir la reglamentación requerida para la inclusión de los distintos actores de la cadena logística al programa Operador Económico Autorizado (OEA), con el propósito de promover el incremento de empresas autorizadas para realizar operaciones de comercio exterior bajo este mecanismo."/>
    <x v="2"/>
    <s v="Dirección de Impuestos y Aduanas Nacionales"/>
    <x v="39"/>
    <s v="Hacienda y Crédito Público"/>
    <x v="2"/>
    <d v="2020-01-13T00:00:00"/>
    <d v="2022-12-31T00:00:00"/>
    <n v="30"/>
    <n v="100"/>
    <n v="0"/>
    <n v="0"/>
    <n v="0"/>
  </r>
  <r>
    <n v="3982"/>
    <s v="Política Nacional Logística"/>
    <x v="34"/>
    <s v="2.6"/>
    <s v="Formular la nueva política tarifaria del sistema portuario del país para promover la competitividad del sector."/>
    <x v="2"/>
    <s v="Ministerio de Transporte"/>
    <x v="8"/>
    <s v="Transporte"/>
    <x v="3"/>
    <d v="2020-01-13T00:00:00"/>
    <d v="2021-12-31T00:00:00"/>
    <n v="70"/>
    <n v="100"/>
    <n v="0"/>
    <n v="0"/>
    <n v="0"/>
  </r>
  <r>
    <n v="3982"/>
    <s v="Política Nacional Logística"/>
    <x v="34"/>
    <s v="2.26"/>
    <s v="Formular un plan de gestión para el reconocimiento mutuo del Operador Económico Autorizado (OEA) con las entidades de control de comercio exterior de los países priorizados para facilitar el comercio con estos destinos."/>
    <x v="2"/>
    <s v="Dirección de Impuestos y Aduanas Nacionales"/>
    <x v="39"/>
    <s v="Hacienda y Crédito Público"/>
    <x v="2"/>
    <d v="2020-01-13T00:00:00"/>
    <d v="2022-12-31T00:00:00"/>
    <n v="30"/>
    <n v="100"/>
    <n v="0"/>
    <n v="0"/>
    <n v="0"/>
  </r>
  <r>
    <n v="3982"/>
    <s v="Política Nacional Logística"/>
    <x v="34"/>
    <s v="2.17"/>
    <s v="Fortalecer la Ventanilla Única de Comercio Exterior, con nuevas funcionales con el objetivo de reducir los tiempos en los servicios de la ventanilla."/>
    <x v="1"/>
    <s v="Ministerio de Comercio, Industria y Turismo"/>
    <x v="23"/>
    <s v="Comercio, Industria y Turismo"/>
    <x v="11"/>
    <d v="2020-01-13T00:00:00"/>
    <d v="2022-12-31T00:00:00"/>
    <n v="50"/>
    <n v="100"/>
    <n v="0"/>
    <n v="0"/>
    <n v="0"/>
  </r>
  <r>
    <n v="3982"/>
    <s v="Política Nacional Logística"/>
    <x v="34"/>
    <s v="2.28"/>
    <s v="Implementar el centro único de monitoreo y control de comercio exterior para el país, como una herramienta física y tecnológica que permita facilitar el seguimiento y control de la carga, el monitoreo a las inspecciones y limitar la discrecionalidad de los funcionarios en las instalaciones terminales de comercio exterior."/>
    <x v="2"/>
    <s v="Dirección de Impuestos y Aduanas Nacionales"/>
    <x v="39"/>
    <s v="Hacienda y Crédito Público"/>
    <x v="2"/>
    <d v="2020-01-13T00:00:00"/>
    <d v="2024-12-31T00:00:00"/>
    <n v="20"/>
    <n v="100"/>
    <n v="0"/>
    <n v="0"/>
    <n v="0"/>
  </r>
  <r>
    <n v="3982"/>
    <s v="Política Nacional Logística"/>
    <x v="34"/>
    <s v="2.24"/>
    <s v="Implementar el laboratorio de aduanas y desarrollar los Sistemas Informáticos Electrónicos del laboratorio de aduanas, como medidas para el control del frause aduanero y la evasión fiscal."/>
    <x v="2"/>
    <s v="Dirección de Impuestos y Aduanas Nacionales"/>
    <x v="39"/>
    <s v="Hacienda y Crédito Público"/>
    <x v="2"/>
    <d v="2020-01-13T00:00:00"/>
    <d v="2024-12-31T00:00:00"/>
    <n v="60"/>
    <n v="100"/>
    <n v="0"/>
    <n v="0"/>
    <n v="0"/>
  </r>
  <r>
    <n v="3982"/>
    <s v="Política Nacional Logística"/>
    <x v="34"/>
    <s v="3.1"/>
    <s v="Implementar las reformas institucionales tanto del Ministerio de Transporte como de sus entidades adscritas o vinculadas a través de la modificación de los decretos de funciones y estructura vigentes, para promover la especialización funcional de las entidades y el fortalecimiento técnico de la Oficina Asesora de Planeación, así como de los componentes de logística y regulación a través del fortalecimiento técnico de la Oficina de Regulación Económica."/>
    <x v="2"/>
    <s v="Ministerio de Transporte"/>
    <x v="8"/>
    <s v="Transporte"/>
    <x v="3"/>
    <d v="2020-01-13T00:00:00"/>
    <d v="2022-12-31T00:00:00"/>
    <n v="35"/>
    <n v="100"/>
    <n v="0"/>
    <n v="0"/>
    <n v="0"/>
  </r>
  <r>
    <n v="3982"/>
    <s v="Política Nacional Logística"/>
    <x v="34"/>
    <s v="3.4"/>
    <s v="Modificar los decretos de estructura y funciones de la Comisión de Regulación de Infraestructura y Transporte (CRIT), para que sea la entidad encargada de la regulación económica y técnica del transporte y la logística."/>
    <x v="2"/>
    <s v="Ministerio de Transporte"/>
    <x v="8"/>
    <s v="Transporte"/>
    <x v="3"/>
    <d v="2020-01-13T00:00:00"/>
    <d v="2022-12-31T00:00:00"/>
    <n v="25"/>
    <n v="100"/>
    <n v="0"/>
    <n v="0"/>
    <n v="0"/>
  </r>
  <r>
    <n v="3982"/>
    <s v="Política Nacional Logística"/>
    <x v="34"/>
    <s v="3.3"/>
    <s v="Modificar los decretos de estructura y funciones de la Unidad de Planeación de Infraestructura de Transporte (UPIT), para que sea la entidad encargada de la planeación de la infraestructura y los servicios de transporte y logística, del monitoreo de la eficiencia del sector y de la revisión de la pertinencia de incluir las iniciativas en el portafolio de proyectos de infraestructura intermodal de transporte."/>
    <x v="2"/>
    <s v="Ministerio de Transporte"/>
    <x v="8"/>
    <s v="Transporte"/>
    <x v="3"/>
    <d v="2020-01-13T00:00:00"/>
    <d v="2022-12-31T00:00:00"/>
    <n v="25"/>
    <n v="100"/>
    <n v="0"/>
    <n v="0"/>
    <n v="0"/>
  </r>
  <r>
    <n v="3982"/>
    <s v="Política Nacional Logística"/>
    <x v="34"/>
    <s v="3.9"/>
    <s v="Realizar ajustes metodológicos en los módulos de análisis de datos, visores geográficos, big data del Observatorio Nacional de Logística para consolidar y divulgar la información en logística."/>
    <x v="1"/>
    <s v="Departamento Nacional de Planeación"/>
    <x v="17"/>
    <s v="Planeación"/>
    <x v="9"/>
    <d v="2020-01-13T00:00:00"/>
    <d v="2021-12-31T00:00:00"/>
    <n v="50"/>
    <n v="100"/>
    <n v="0"/>
    <n v="0"/>
    <n v="0"/>
  </r>
  <r>
    <n v="3982"/>
    <s v="Política Nacional Logística"/>
    <x v="34"/>
    <s v="3.10"/>
    <s v="Aplicar la Encuesta Nacional Logística para medir y caracterizar la evolución del desempeño logístico de las empresas privadas del país."/>
    <x v="2"/>
    <s v="Departamento Nacional de Planeación"/>
    <x v="17"/>
    <s v="Planeación"/>
    <x v="9"/>
    <d v="2020-01-13T00:00:00"/>
    <d v="2024-12-31T00:00:00"/>
    <n v="2"/>
    <n v="4"/>
    <n v="1"/>
    <n v="0.5"/>
    <n v="0.25"/>
  </r>
  <r>
    <n v="3982"/>
    <s v="Política Nacional Logística"/>
    <x v="34"/>
    <s v="1.13"/>
    <s v="Actualizar la normatividad técnica de operación de los equipos de transporte del modo férreo para la importación material rodante en el modo férreo, así como, de elementos de la superestructura, electrificación y señalización y comunicaciones que permitan reducción de costos operacionales."/>
    <x v="2"/>
    <s v="Ministerio de Transporte"/>
    <x v="8"/>
    <s v="Transporte"/>
    <x v="3"/>
    <d v="2020-01-13T00:00:00"/>
    <d v="2023-12-31T00:00:00"/>
    <n v="25"/>
    <n v="100"/>
    <n v="0"/>
    <n v="0"/>
    <n v="0"/>
  </r>
  <r>
    <n v="3982"/>
    <s v="Política Nacional Logística"/>
    <x v="34"/>
    <s v="1.1"/>
    <s v="Definir los lineamientos de logística urbana y rural para municipios, distritos y áreas metropolitanas, para optimizar las operaciones logísticas en las aglomeraciones urbanas y promover territorios competitivos a través del uso eficiente de la infraestructura."/>
    <x v="2"/>
    <s v="Ministerio de Transporte"/>
    <x v="8"/>
    <s v="Transporte"/>
    <x v="3"/>
    <d v="2020-01-13T00:00:00"/>
    <d v="2022-12-31T00:00:00"/>
    <n v="30"/>
    <n v="100"/>
    <n v="0"/>
    <n v="0"/>
    <n v="0"/>
  </r>
  <r>
    <n v="3982"/>
    <s v="Política Nacional Logística"/>
    <x v="34"/>
    <s v="2.7"/>
    <s v="Desarrollar e implementar la Ventanilla Única Marítima, como una herramienta de intercambio electrónico de datos que permita facilitar la operación de transporte marítimo simplificando y minimizando las formalidades, documentos requeridos y procesos asociados con el arribo, estadía (inspección, tránsito, operación de carga, transbordo, etc.) y salida de buques en las zonas portuarias."/>
    <x v="2"/>
    <s v="Dirección General Marítima"/>
    <x v="97"/>
    <s v="Defensa"/>
    <x v="24"/>
    <d v="2020-01-13T00:00:00"/>
    <d v="2021-12-31T00:00:00"/>
    <n v="60"/>
    <n v="100"/>
    <n v="0"/>
    <n v="0"/>
    <n v="0"/>
  </r>
  <r>
    <n v="3982"/>
    <s v="Política Nacional Logística"/>
    <x v="34"/>
    <s v="2.3"/>
    <s v="Diseñar el programa de mantenimiento sostenible de los accesos marítimos que permita generar ahorros en tiempo en el tránsito de los accesos marítimos y garantizar niveles de servicio competitivos."/>
    <x v="1"/>
    <s v="Ministerio de Transporte"/>
    <x v="8"/>
    <s v="Transporte"/>
    <x v="3"/>
    <d v="2020-01-13T00:00:00"/>
    <d v="2021-12-31T00:00:00"/>
    <n v="60"/>
    <n v="100"/>
    <n v="0"/>
    <n v="0"/>
    <n v="0"/>
  </r>
  <r>
    <n v="3982"/>
    <s v="Política Nacional Logística"/>
    <x v="34"/>
    <s v="1.15"/>
    <s v="Diseñar un esquema de promoción de los modos de transporte férreo, fluvial y aéreo nacional, con el fin de identificar cargas de retorno que permitan disminuir los costos operacionales."/>
    <x v="2"/>
    <s v="Ministerio de Transporte"/>
    <x v="8"/>
    <s v="Transporte"/>
    <x v="3"/>
    <d v="2020-01-13T00:00:00"/>
    <d v="2022-12-31T00:00:00"/>
    <n v="30"/>
    <n v="100"/>
    <n v="0"/>
    <n v="0"/>
    <n v="0"/>
  </r>
  <r>
    <n v="3982"/>
    <s v="Política Nacional Logística"/>
    <x v="34"/>
    <s v="1.9"/>
    <s v="Diseñar un plan agrologístico con estrategias para la promoción de servicios logísticos de valor agregado, la reducción de costos y tiempos logísticos en las cadenas productivas agrícolas y agropecuarias, para promover el desarrollo del sector agrícola y agropecuario."/>
    <x v="2"/>
    <s v="Ministerio de Agricultura y Desarrollo Rural"/>
    <x v="11"/>
    <s v="Agropecuario, Pesquero y Desarrollo Rural"/>
    <x v="7"/>
    <d v="2020-01-13T00:00:00"/>
    <d v="2020-12-31T00:00:00"/>
    <n v="100"/>
    <n v="100"/>
    <n v="0"/>
    <n v="0"/>
    <n v="0"/>
  </r>
  <r>
    <n v="3982"/>
    <s v="Política Nacional Logística"/>
    <x v="34"/>
    <s v="1.6"/>
    <s v="Diseñar un plan estratégico en logística de transporte aéreo nacional, con el fin de promover movimiento de carga del modo aéreo a precios competitivos."/>
    <x v="2"/>
    <s v="Ministerio de Transporte"/>
    <x v="8"/>
    <s v="Transporte"/>
    <x v="3"/>
    <d v="2020-01-13T00:00:00"/>
    <d v="2022-12-31T00:00:00"/>
    <n v="25"/>
    <n v="100"/>
    <n v="0"/>
    <n v="0"/>
    <n v="0"/>
  </r>
  <r>
    <n v="3982"/>
    <s v="Política Nacional Logística"/>
    <x v="34"/>
    <s v="1.12"/>
    <s v="Diseñar un programa de asistencia técnica para la estructuración de modelos de costos de operación en cada modo de transporte, con el objetivo de generar herramientas para medición de costos en la operación de transporte al servicio del sector privado."/>
    <x v="2"/>
    <s v="Ministerio de Transporte"/>
    <x v="8"/>
    <s v="Transporte"/>
    <x v="3"/>
    <d v="2022-01-01T00:00:00"/>
    <d v="2024-12-31T00:00:00"/>
    <n v="0"/>
    <n v="100"/>
    <n v="0"/>
    <n v="0"/>
    <n v="0"/>
  </r>
  <r>
    <n v="3982"/>
    <s v="Política Nacional Logística"/>
    <x v="34"/>
    <s v="1.5"/>
    <s v="Diseñar un proyecto tipo de muelles y embarcaderos para pasajeros y mercancías y un proyecto para carga, que permita a los gobiernos municipales y departamentales contar con herramientas técnicas para complementar la modernización de la infraestructura."/>
    <x v="2"/>
    <s v="Ministerio de Transporte"/>
    <x v="8"/>
    <s v="Transporte"/>
    <x v="3"/>
    <d v="2020-01-13T00:00:00"/>
    <d v="2022-12-31T00:00:00"/>
    <n v="25"/>
    <n v="100"/>
    <n v="0"/>
    <n v="0"/>
    <n v="0"/>
  </r>
  <r>
    <n v="3982"/>
    <s v="Política Nacional Logística"/>
    <x v="34"/>
    <s v="2.4"/>
    <s v="Establecer dentro de los requisitos de permiso portuario o aeroportuario las especificaciones de infraestructura y operación de las Zonas Únicas de Inspección (ZUI) para optimizar los movimientos de carga dentro de las instalaciones portuarias y aeroportuarias."/>
    <x v="2"/>
    <s v="Ministerio de Transporte"/>
    <x v="8"/>
    <s v="Transporte"/>
    <x v="3"/>
    <d v="2020-01-13T00:00:00"/>
    <d v="2021-12-31T00:00:00"/>
    <n v="35"/>
    <n v="100"/>
    <n v="0"/>
    <n v="0"/>
    <n v="0"/>
  </r>
  <r>
    <n v="3982"/>
    <s v="Política Nacional Logística"/>
    <x v="34"/>
    <s v="1.8"/>
    <s v="Estructurar un proyecto tipo de Infraestructura Logística Agropecuaria (ILA) con el propósito de promover el desarrollo de infraestructura logística en el sector agrícola y agropecuario."/>
    <x v="2"/>
    <s v="Departamento Nacional de Planeación"/>
    <x v="17"/>
    <s v="Planeación"/>
    <x v="9"/>
    <d v="2020-01-13T00:00:00"/>
    <d v="2020-12-31T00:00:00"/>
    <n v="100"/>
    <n v="100"/>
    <n v="0"/>
    <n v="0"/>
    <n v="0"/>
  </r>
  <r>
    <n v="3982"/>
    <s v="Política Nacional Logística"/>
    <x v="34"/>
    <s v="1.17"/>
    <s v="Formular el procedimiento estándar para la autorización temporal de la circulación de vehículos de transporte de carga extrapesada y extradimensionada con el propósito de aumentar la capacidad de carga con sistemas de vehículos más eficientes y a menores costos de transporte."/>
    <x v="2"/>
    <s v="Ministerio de Transporte"/>
    <x v="8"/>
    <s v="Transporte"/>
    <x v="3"/>
    <d v="2020-06-01T00:00:00"/>
    <d v="2022-12-31T00:00:00"/>
    <n v="30"/>
    <n v="100"/>
    <n v="0"/>
    <n v="0"/>
    <n v="0"/>
  </r>
  <r>
    <n v="3982"/>
    <s v="Política Nacional Logística"/>
    <x v="34"/>
    <s v="1.2"/>
    <s v="Formular un programa para la construcción y mejoramiento de accesos y pasos urbanos en ciudades priorizadas localizadas en los corredores logísticos de importancia estratégica, para mejorar las condiciones operacionales y de velocidad en el acceso y paso por ciudades."/>
    <x v="2"/>
    <s v="Ministerio de Transporte"/>
    <x v="8"/>
    <s v="Transporte"/>
    <x v="3"/>
    <d v="2020-01-13T00:00:00"/>
    <d v="2022-12-31T00:00:00"/>
    <n v="50"/>
    <n v="100"/>
    <n v="0"/>
    <n v="0"/>
    <n v="0"/>
  </r>
  <r>
    <n v="3982"/>
    <s v="Política Nacional Logística"/>
    <x v="34"/>
    <s v="2.5"/>
    <s v="Formular los planes maestros portuarios en cada una de las nueve zonas portuarias con una visión de desarrollo entre 10 y 20 años bajo criterios de eficiencia en el uso del espacio marino, costero y fluvial y en armonía con los instrumentos de ordenamiento territorial y ambiental."/>
    <x v="2"/>
    <s v="Ministerio de Transporte"/>
    <x v="8"/>
    <s v="Transporte"/>
    <x v="3"/>
    <d v="2020-01-13T00:00:00"/>
    <d v="2024-12-31T00:00:00"/>
    <n v="1"/>
    <n v="9"/>
    <n v="0"/>
    <n v="0"/>
    <n v="0"/>
  </r>
  <r>
    <n v="3982"/>
    <s v="Política Nacional Logística"/>
    <x v="34"/>
    <s v="1.14"/>
    <s v="Actualizar la normatividad técnica de los equipos de transporte del modo fluvial teniendo en cuenta las características de cada cuenta y región para impulsar la modernización y repotenciación de la flota fluvial."/>
    <x v="2"/>
    <s v="Ministerio de Transporte"/>
    <x v="8"/>
    <s v="Transporte"/>
    <x v="3"/>
    <d v="2020-01-13T00:00:00"/>
    <d v="2022-12-31T00:00:00"/>
    <n v="45"/>
    <n v="100"/>
    <n v="0"/>
    <n v="0"/>
    <n v="0"/>
  </r>
  <r>
    <n v="3982"/>
    <s v="Política Nacional Logística"/>
    <x v="34"/>
    <s v="1.10"/>
    <s v="Actualizar y armonizar la normatividad para la habilitación de empresas de transporte de carga en los diferentes modos, tomando como referencia la metodología de Análisis de Impacto Normativo, con el fin de promover la modernización empresarial de la prestación de los servicios de transporte y de simplificar la regulación del sector."/>
    <x v="2"/>
    <s v="Ministerio de Transporte"/>
    <x v="8"/>
    <s v="Transporte"/>
    <x v="3"/>
    <d v="2020-01-13T00:00:00"/>
    <d v="2022-12-31T00:00:00"/>
    <n v="40"/>
    <n v="100"/>
    <n v="0"/>
    <n v="0"/>
    <n v="0"/>
  </r>
  <r>
    <n v="3982"/>
    <s v="Política Nacional Logística"/>
    <x v="34"/>
    <s v="1.11"/>
    <s v="Actualizar y armonizar la política tarifaria de los servicios de transporte de carga en los modos carretero, férreo y fluvial, con el propósito de promover sistemas de transporte competitivos y complementarios, bajo los principios de libertad de mercado y protección a la competencia."/>
    <x v="2"/>
    <s v="Ministerio de Transporte"/>
    <x v="8"/>
    <s v="Transporte"/>
    <x v="3"/>
    <d v="2020-01-13T00:00:00"/>
    <d v="2021-12-31T00:00:00"/>
    <n v="40"/>
    <n v="100"/>
    <n v="0"/>
    <n v="0"/>
    <n v="0"/>
  </r>
  <r>
    <n v="3982"/>
    <s v="Política Nacional Logística"/>
    <x v="34"/>
    <s v="1.4"/>
    <s v="Diseñar un plan de modernización de la infraestructura fluvial que incluya los mecanismos financieros para la reactivación de los corredores estratégicos y los puertos fluviales nacionales y regionales, con el objetivo de mejorar la dotación de infraestructura de transporte fluvial del país."/>
    <x v="2"/>
    <s v="Ministerio de Transporte"/>
    <x v="8"/>
    <s v="Transporte"/>
    <x v="3"/>
    <d v="2020-01-13T00:00:00"/>
    <d v="2022-12-31T00:00:00"/>
    <n v="25"/>
    <n v="100"/>
    <n v="0"/>
    <n v="0"/>
    <n v="0"/>
  </r>
  <r>
    <n v="3982"/>
    <s v="Política Nacional Logística"/>
    <x v="34"/>
    <s v="1.7"/>
    <s v="Diseñar un plan estratégico para la promoción y desarrollo de infraestructuras logísticas especializadas (ILE), para promover conexiones modales eficientes."/>
    <x v="2"/>
    <s v="Departamento Nacional de Planeación"/>
    <x v="17"/>
    <s v="Planeación"/>
    <x v="9"/>
    <d v="2020-01-13T00:00:00"/>
    <d v="2020-12-31T00:00:00"/>
    <n v="100"/>
    <n v="100"/>
    <n v="0"/>
    <n v="0"/>
    <n v="0"/>
  </r>
  <r>
    <n v="3982"/>
    <s v="Política Nacional Logística"/>
    <x v="34"/>
    <s v="1.18"/>
    <s v="Elaborar un documento técnico con las estrategias para la reactivación y modernización de la infraestructura y los equipos destinados a la operación del transporte marítimo nacional o cabotaje con el objetivo de promover el desarrollo del transporte marítimo nacional o cabotaje."/>
    <x v="2"/>
    <s v="Ministerio de Transporte"/>
    <x v="8"/>
    <s v="Transporte"/>
    <x v="3"/>
    <d v="2020-01-13T00:00:00"/>
    <d v="2022-12-31T00:00:00"/>
    <n v="30"/>
    <n v="100"/>
    <n v="0"/>
    <n v="0"/>
    <n v="0"/>
  </r>
  <r>
    <n v="3982"/>
    <s v="Política Nacional Logística"/>
    <x v="34"/>
    <s v="1.3"/>
    <s v="Formular el documento de política sectorial de reactivación y promoción del transporte ferroviario, con el propósito de reactivar y modernizar el modo de transporte férreo."/>
    <x v="2"/>
    <s v="Departamento Nacional de Planeación"/>
    <x v="17"/>
    <s v="Planeación"/>
    <x v="9"/>
    <d v="2020-01-13T00:00:00"/>
    <d v="2020-12-31T00:00:00"/>
    <n v="100"/>
    <n v="100"/>
    <n v="0"/>
    <n v="0"/>
    <n v="0"/>
  </r>
  <r>
    <n v="3982"/>
    <s v="Política Nacional Logística"/>
    <x v="34"/>
    <s v="2.1"/>
    <s v="Formular un plan de expansión portuaria que defina la visión de desarrollo del sistema portuario a 2040, con el objetivo de actualizar los lineamientos de política y las directrices de desarrollo de la infraestructura portuaria del país."/>
    <x v="2"/>
    <s v="Ministerio de Transporte"/>
    <x v="8"/>
    <s v="Transporte"/>
    <x v="3"/>
    <d v="2020-01-13T00:00:00"/>
    <d v="2021-12-31T00:00:00"/>
    <n v="60"/>
    <n v="100"/>
    <n v="0"/>
    <n v="0"/>
    <n v="0"/>
  </r>
  <r>
    <n v="3982"/>
    <s v="Política Nacional Logística"/>
    <x v="34"/>
    <s v="1.16"/>
    <s v="Realizar los estudios técnicos para determinar la viabilidad de circulación de los Vehículos Combinados de Carga (VCC) y de los vehículos extradimensionados por vías específicas del territorio nacional."/>
    <x v="2"/>
    <s v="Ministerio de Transporte"/>
    <x v="8"/>
    <s v="Transporte"/>
    <x v="3"/>
    <d v="2020-01-13T00:00:00"/>
    <d v="2022-12-31T00:00:00"/>
    <n v="35"/>
    <n v="100"/>
    <n v="0"/>
    <n v="0"/>
    <n v="0"/>
  </r>
  <r>
    <n v="3983"/>
    <s v="Política de Desarrollo Espacial: Condiciones Habilitantes para el Impulso de la Competitividad Nacional"/>
    <x v="35"/>
    <s v="2.2"/>
    <s v="Diseñar una estrategia para dar a conocer e incentivar el uso de los mecanismos de apoyo financiero existentes en el país que pueden ser aprovechados en proyectos de emprendimiento e innovación en el sector espacial. (Línea de acción 2.1)."/>
    <x v="2"/>
    <s v="Banco de Comercio Exterior S.A"/>
    <x v="27"/>
    <s v="Comercio, Industria y Turismo"/>
    <x v="11"/>
    <d v="2020-02-01T00:00:00"/>
    <d v="2020-09-30T00:00:00"/>
    <n v="100"/>
    <n v="100"/>
    <n v="0"/>
    <n v="0"/>
    <n v="0"/>
  </r>
  <r>
    <n v="3983"/>
    <s v="Política de Desarrollo Espacial: Condiciones Habilitantes para el Impulso de la Competitividad Nacional"/>
    <x v="35"/>
    <s v="2.1"/>
    <s v="Elaborar un estudio sobre el estado de la innovación y el emprendimiento en temas espaciales, en el que se identifiquen las barreras a la luz de las particularidades del desarrollo empresarial espacial para el acceso a los actuales instrumentos de innovación y emprendimiento con los que cuenta el país y los contemplados en el Documento CONPES 3866 de 2016 Política Nacional de Desarrollo Productivo. El estudio propondrá estrategias para superar las barreras identificadas. (Línea de acción 2.1)."/>
    <x v="2"/>
    <s v="Departamento Nacional de Planeación"/>
    <x v="17"/>
    <s v="Planeación"/>
    <x v="9"/>
    <d v="2020-02-01T00:00:00"/>
    <d v="2020-09-30T00:00:00"/>
    <n v="100"/>
    <n v="100"/>
    <n v="33.299999999999997"/>
    <n v="0.33299999999999996"/>
    <n v="0.33299999999999996"/>
  </r>
  <r>
    <n v="3983"/>
    <s v="Política de Desarrollo Espacial: Condiciones Habilitantes para el Impulso de la Competitividad Nacional"/>
    <x v="35"/>
    <s v="2.9"/>
    <s v="Diseñar e implementar una estrategia de fortalecimiento de la cadena de suministro de los sectores de industrias del movimiento, que potencialmente contemple el desarrollo de tecnologías espaciales. Esta estrategia debe tener en cuenta los diagnósticos que se han desarrollado en industrias afines como la del sector aeronáutico y además debe incorporar la estimación de brechas de capacidades y el estudio de cadena de valor identificadas en la línea de acción 1.1. (Línea de acción 2.2.)."/>
    <x v="1"/>
    <s v="Ministerio de Comercio, Industria y Turismo"/>
    <x v="23"/>
    <s v="Comercio, Industria y Turismo"/>
    <x v="11"/>
    <d v="2020-02-01T00:00:00"/>
    <d v="2020-12-31T00:00:00"/>
    <n v="100"/>
    <n v="100"/>
    <n v="51.3"/>
    <n v="0.51300000000000001"/>
    <n v="0.51300000000000001"/>
  </r>
  <r>
    <n v="3983"/>
    <s v="Política de Desarrollo Espacial: Condiciones Habilitantes para el Impulso de la Competitividad Nacional"/>
    <x v="35"/>
    <s v="2.11"/>
    <s v="Diseñar e implementar una estrategia de socialización que permita promover la vinculación de las empresas de productos y servicios satelitales a la plataforma de emparejamiento desarrollada por esta cartera en el marco del Documento CONPES 3866 Política Nacional de Desarrollo Productivo. Esta plataforma contendrá el registro de empresas compradoras y sus necesidades de insumos y bienes intermedios y según las directrices del mismo CONPES 3866, este sistema será el único de esta naturaleza de iniciativa del Gobierno nacional para este fin. (Línea de acción 2.3.)."/>
    <x v="2"/>
    <s v="Ministerio de Comercio, Industria y Turismo"/>
    <x v="23"/>
    <s v="Comercio, Industria y Turismo"/>
    <x v="11"/>
    <d v="2020-02-01T00:00:00"/>
    <d v="2021-12-31T00:00:00"/>
    <n v="50"/>
    <n v="100"/>
    <n v="0"/>
    <n v="0"/>
    <n v="0"/>
  </r>
  <r>
    <n v="3983"/>
    <s v="Política de Desarrollo Espacial: Condiciones Habilitantes para el Impulso de la Competitividad Nacional"/>
    <x v="35"/>
    <s v="2.7"/>
    <s v="Diseñar e implementar una estrategia para el cierre de brechas de capacidades, conocimiento, redes e infraestructura con respecto a estándares internacionales de países emergentes en temas espaciales y con respecto al desarrollo potencial de la industria espacial en el país. (Línea de acción 2.2.)."/>
    <x v="0"/>
    <s v="Ministerio de Ciencia Tecnología e Innovación"/>
    <x v="1"/>
    <s v="Ciencia y Tecnología"/>
    <x v="1"/>
    <d v="2020-02-01T00:00:00"/>
    <d v="2020-09-30T00:00:00"/>
    <n v="100"/>
    <n v="100"/>
    <n v="0"/>
    <n v="0"/>
    <n v="0"/>
  </r>
  <r>
    <n v="3983"/>
    <s v="Política de Desarrollo Espacial: Condiciones Habilitantes para el Impulso de la Competitividad Nacional"/>
    <x v="35"/>
    <s v="2.10"/>
    <s v="Diseñar e implementar, en coordinación con las entidades que correspondan, una estrategia de apropiación de conocimiento de las tecnologías espaciales y satelitales en el sector público, tanto a nivel nacional como regional. Esta estrategia debe ser diferenciada de acuerdo con el tipo de actividad gubernamental y el tipo de actividad económica de las empresas. (Línea de acción 2.3.)."/>
    <x v="1"/>
    <s v="Ministerio de Tecnologías de la Información y las Comunicaciones"/>
    <x v="46"/>
    <s v="Tecnologías de la Información y las Comunicaciones"/>
    <x v="18"/>
    <d v="2020-02-01T00:00:00"/>
    <d v="2021-06-30T00:00:00"/>
    <n v="33.299999999999997"/>
    <n v="100"/>
    <n v="0"/>
    <n v="0"/>
    <n v="0"/>
  </r>
  <r>
    <n v="3983"/>
    <s v="Política de Desarrollo Espacial: Condiciones Habilitantes para el Impulso de la Competitividad Nacional"/>
    <x v="35"/>
    <s v="2.6"/>
    <s v="Diseñar una estrategia para ofrecer servicios satelitales en Colombia desde las capacidades del sector defensa al servicio de la ciudadanía en general, el gobierno nacional, autoridades territoriales, la empresa privada y la academia."/>
    <x v="1"/>
    <s v="Ministerio de Defensa Nacional"/>
    <x v="82"/>
    <s v="Defensa"/>
    <x v="24"/>
    <d v="2020-02-01T00:00:00"/>
    <d v="2020-09-30T00:00:00"/>
    <n v="100"/>
    <n v="100"/>
    <n v="20"/>
    <n v="0.2"/>
    <n v="0.2"/>
  </r>
  <r>
    <n v="3983"/>
    <s v="Política de Desarrollo Espacial: Condiciones Habilitantes para el Impulso de la Competitividad Nacional"/>
    <x v="35"/>
    <s v="2.5"/>
    <s v="Diseñar una estrategia que le permita a Colombia explotar el recurso órbita espectro, ya sea con concesiones, APP u otro mecanismo que se identifique como idóneo. (Línea de acción 2.1)."/>
    <x v="2"/>
    <s v="Ministerio de Tecnologías de la Información y las Comunicaciones"/>
    <x v="46"/>
    <s v="Tecnologías de la Información y las Comunicaciones"/>
    <x v="18"/>
    <d v="2020-02-01T00:00:00"/>
    <d v="2020-12-31T00:00:00"/>
    <n v="100"/>
    <n v="100"/>
    <n v="0"/>
    <n v="0"/>
    <n v="0"/>
  </r>
  <r>
    <n v="3983"/>
    <s v="Política de Desarrollo Espacial: Condiciones Habilitantes para el Impulso de la Competitividad Nacional"/>
    <x v="35"/>
    <s v="2.8"/>
    <s v="Estructurar e implementar una estrategia de fortalecimiento de actores de CTI en temáticas espaciales, con el objetivo de consolidar una cultura espacial a nivel nacional y articular los esfuerzos de las diferentes entidades generando conocimientos y competitividad. (Línea de acción 2.2.)."/>
    <x v="1"/>
    <s v="Ministerio de Ciencia Tecnología e Innovación"/>
    <x v="1"/>
    <s v="Ciencia y Tecnología"/>
    <x v="1"/>
    <d v="2020-02-01T00:00:00"/>
    <d v="2020-09-30T00:00:00"/>
    <n v="100"/>
    <n v="100"/>
    <n v="0"/>
    <n v="0"/>
    <n v="0"/>
  </r>
  <r>
    <n v="3983"/>
    <s v="Política de Desarrollo Espacial: Condiciones Habilitantes para el Impulso de la Competitividad Nacional"/>
    <x v="35"/>
    <s v="2.13"/>
    <s v="Implementar mecanismos de agregación de demanda para la compra de imágenes satelitales por parte de las entidades públicas, y revisar, con base en el estudio de caracterización del mercado satelital en Colombia señalado en la línea de acción 1.1., si es posible tener en cuenta los servicios satelitales en la estructuración de la tercera generación del Acuerdo Marco de Precios de Conectividad. (Línea de acción 2.3.)."/>
    <x v="1"/>
    <s v="Colombia Compra Eficiente"/>
    <x v="21"/>
    <s v="Planeación"/>
    <x v="9"/>
    <d v="2020-02-01T00:00:00"/>
    <d v="2021-06-30T00:00:00"/>
    <n v="33.299999999999997"/>
    <n v="100"/>
    <n v="0"/>
    <n v="0"/>
    <n v="0"/>
  </r>
  <r>
    <n v="3983"/>
    <s v="Política de Desarrollo Espacial: Condiciones Habilitantes para el Impulso de la Competitividad Nacional"/>
    <x v="35"/>
    <s v="2.12"/>
    <s v="Proponer ajustes a mecanismos de compra y a contratación pública de normatividad general para bienes y servicios espaciales, con el fin de reducir barreras de acceso para empresas nacionales que ofrecen bienes y servicios satelitales. (Línea de acción 2.3.)."/>
    <x v="1"/>
    <s v="Colombia Compra Eficiente"/>
    <x v="21"/>
    <s v="Planeación"/>
    <x v="9"/>
    <d v="2020-02-01T00:00:00"/>
    <d v="2020-06-30T00:00:00"/>
    <n v="100"/>
    <n v="100"/>
    <n v="0"/>
    <n v="0"/>
    <n v="0"/>
  </r>
  <r>
    <n v="3983"/>
    <s v="Política de Desarrollo Espacial: Condiciones Habilitantes para el Impulso de la Competitividad Nacional"/>
    <x v="35"/>
    <s v="2.3"/>
    <s v="Realizar un diagnóstico general de estado actual de la inversión extranjera directa en temas espaciales y satelitales en Colombia, e identificar las barreras para el sector. (Línea de acción 2.1)."/>
    <x v="1"/>
    <s v="Ministerio de Comercio, Industria y Turismo"/>
    <x v="23"/>
    <s v="Comercio, Industria y Turismo"/>
    <x v="11"/>
    <d v="2020-02-01T00:00:00"/>
    <d v="2020-12-31T00:00:00"/>
    <n v="100"/>
    <n v="100"/>
    <n v="15"/>
    <n v="0.15"/>
    <n v="0.15"/>
  </r>
  <r>
    <n v="3983"/>
    <s v="Política de Desarrollo Espacial: Condiciones Habilitantes para el Impulso de la Competitividad Nacional"/>
    <x v="35"/>
    <s v="2.14"/>
    <s v="Realizar un estudio costo-beneficio sobre las diferentes alternativas de adquisición de infraestructura espacial de observación de la Tierra. (Línea de acción 2.3.)."/>
    <x v="2"/>
    <s v="Ministerio de Defensa Nacional"/>
    <x v="82"/>
    <s v="Defensa"/>
    <x v="24"/>
    <d v="2020-02-01T00:00:00"/>
    <d v="2020-09-30T00:00:00"/>
    <n v="100"/>
    <n v="100"/>
    <n v="66.599999999999994"/>
    <n v="0.66599999999999993"/>
    <n v="0.66599999999999993"/>
  </r>
  <r>
    <n v="3983"/>
    <s v="Política de Desarrollo Espacial: Condiciones Habilitantes para el Impulso de la Competitividad Nacional"/>
    <x v="35"/>
    <s v="2.4"/>
    <s v="Realizar una campaña de registros de recurso órbita espectro ante la ITU. Esta campaña consiste en elevar solicitud a la ITU de posiciones orbitales para el país. (Línea de acción 2.1)."/>
    <x v="2"/>
    <s v="Ministerio de Tecnologías de la Información y las Comunicaciones"/>
    <x v="46"/>
    <s v="Tecnologías de la Información y las Comunicaciones"/>
    <x v="18"/>
    <d v="2020-02-01T00:00:00"/>
    <d v="2020-12-31T00:00:00"/>
    <n v="100"/>
    <n v="100"/>
    <n v="50"/>
    <n v="0.5"/>
    <n v="0.5"/>
  </r>
  <r>
    <n v="3983"/>
    <s v="Política de Desarrollo Espacial: Condiciones Habilitantes para el Impulso de la Competitividad Nacional"/>
    <x v="35"/>
    <s v="3.5"/>
    <s v="Ajustar el marco normativo del país para facilitar la campaña de recursos órbita espectro y los procedimientos posteriores de acuerdo a estándares y mejores prácticas internacionales. (Línea de acción 3.4.)."/>
    <x v="0"/>
    <s v="Ministerio de Tecnologías de la Información y las Comunicaciones"/>
    <x v="46"/>
    <s v="Tecnologías de la Información y las Comunicaciones"/>
    <x v="18"/>
    <d v="2020-02-01T00:00:00"/>
    <d v="2021-06-30T00:00:00"/>
    <n v="33.299999999999997"/>
    <n v="100"/>
    <n v="33.299999999999997"/>
    <n v="1"/>
    <n v="0.33299999999999996"/>
  </r>
  <r>
    <n v="3983"/>
    <s v="Política de Desarrollo Espacial: Condiciones Habilitantes para el Impulso de la Competitividad Nacional"/>
    <x v="35"/>
    <s v="3.4"/>
    <s v="Coordinar y proponer una agenda para la cooperación con agencias y organismos internacionales en los que Colombia requiera participar o ejercer un papel más relevante en el desarrollo de políticas del espacio, partiendo de los tratados, convenios, etc., en los cuales Colombia es miembro. (Línea de acción 3.3.)."/>
    <x v="0"/>
    <s v="Departamento Administrativo de la Presidencia de la República"/>
    <x v="19"/>
    <s v="Presidencia de la República"/>
    <x v="10"/>
    <d v="2020-02-01T00:00:00"/>
    <d v="2020-06-30T00:00:00"/>
    <n v="100"/>
    <n v="100"/>
    <n v="50"/>
    <n v="0.5"/>
    <n v="0.5"/>
  </r>
  <r>
    <n v="3983"/>
    <s v="Política de Desarrollo Espacial: Condiciones Habilitantes para el Impulso de la Competitividad Nacional"/>
    <x v="35"/>
    <s v="3.1"/>
    <s v="Modificar el Decreto 2442 de 2006, por medio del cual se creó la Comisión Colombiana del Espacio (Línea de acción 3.1.) con el fin de responder a las restricciones y limitaciones que acusa la gestión e impacto actual de esta comisión sobre el desarrollo del sector."/>
    <x v="1"/>
    <s v="Ministerio de Relaciones Exteriores"/>
    <x v="83"/>
    <s v="Relaciones Exteriores"/>
    <x v="25"/>
    <d v="2020-02-01T00:00:00"/>
    <d v="2020-06-30T00:00:00"/>
    <n v="100"/>
    <n v="100"/>
    <n v="100"/>
    <n v="1"/>
    <n v="1"/>
  </r>
  <r>
    <n v="3983"/>
    <s v="Política de Desarrollo Espacial: Condiciones Habilitantes para el Impulso de la Competitividad Nacional"/>
    <x v="35"/>
    <s v="3.3"/>
    <s v="Proponer la suscripción y ratificación de convenios y tratados internacionales con respecto al acceso y uso del espacio exterior que se consideren necesarios para la ejecución del presente documento CONPES. (Línea de acción 3.3.)."/>
    <x v="0"/>
    <s v="Ministerio de Relaciones Exteriores"/>
    <x v="83"/>
    <s v="Relaciones Exteriores"/>
    <x v="25"/>
    <d v="2020-02-01T00:00:00"/>
    <d v="2020-06-30T00:00:00"/>
    <n v="100"/>
    <n v="100"/>
    <n v="100"/>
    <n v="1"/>
    <n v="1"/>
  </r>
  <r>
    <n v="3983"/>
    <s v="Política de Desarrollo Espacial: Condiciones Habilitantes para el Impulso de la Competitividad Nacional"/>
    <x v="35"/>
    <s v="3.2"/>
    <s v="Realizar un documento de propuesta de líneas estratégicas de CTI, en lo civil y en lo militar, respecto a las tecnologías satelitales y espaciales; con el fin de definir los mecanismos de transferencia de conocimiento civil-militar de estas líneas y su articulación con el SNCI. Esta tarea tendrá como insumo los estudios de caracterización del mercado satelital, identificación de potencialidades en la cadena de valor del sector espacial y de brechas de capacidades establecidos en la línea de acción 1.1. (Línea de acción 3.2.)."/>
    <x v="1"/>
    <s v="Ministerio de Defensa Nacional"/>
    <x v="82"/>
    <s v="Defensa"/>
    <x v="24"/>
    <d v="2020-02-01T00:00:00"/>
    <d v="2021-06-30T00:00:00"/>
    <n v="33.299999999999997"/>
    <n v="100"/>
    <n v="0"/>
    <n v="0"/>
    <n v="0"/>
  </r>
  <r>
    <n v="3983"/>
    <s v="Política de Desarrollo Espacial: Condiciones Habilitantes para el Impulso de la Competitividad Nacional"/>
    <x v="35"/>
    <s v="1.4"/>
    <s v="Diseñar e implementar una estrategia nacional (i.e. campañas publicitarias, capacitaciones y cursos, entre otros) diferenciada de sensibilización y apropiación social del conocimiento en temáticas espaciales y satelitales. Esta estrategia irá orientada a la ciudadanía en general, funcionarios públicos de Gobierno nacional y territorial (departamental y municipal), actores del sistema educativo, entre otros. (Línea de acción 1.2)."/>
    <x v="1"/>
    <s v="Ministerio de Ciencia Tecnología e Innovación"/>
    <x v="1"/>
    <s v="Ciencia y Tecnología"/>
    <x v="1"/>
    <d v="2020-02-01T00:00:00"/>
    <d v="2021-06-30T00:00:00"/>
    <n v="50"/>
    <n v="100"/>
    <n v="35"/>
    <n v="0.7"/>
    <n v="0.35"/>
  </r>
  <r>
    <n v="3983"/>
    <s v="Política de Desarrollo Espacial: Condiciones Habilitantes para el Impulso de la Competitividad Nacional"/>
    <x v="35"/>
    <s v="1.3"/>
    <s v="Elaborar un diagnóstico de capacidades científicas y tecnológicas del sector espacial y áreas del conocimiento afines, que analice variables como: número de investigadores, centros y productos de I+D, inversión en I+D en actividades espaciales, parques tecnológicos, programas de formación, redes, publicaciones, infraestructura física y equipos disponibles y empresas de base tecnológica, entre otras. El diagnóstico establecerá una línea base para estos indicadores e identificará brechas existentes con respecto a estándares internacionales de países emergentes en temas espaciales. (Línea de acción 1.1)."/>
    <x v="0"/>
    <s v="Ministerio de Ciencia Tecnología e Innovación"/>
    <x v="1"/>
    <s v="Ciencia y Tecnología"/>
    <x v="1"/>
    <d v="2020-02-01T00:00:00"/>
    <d v="2020-06-30T00:00:00"/>
    <n v="100"/>
    <n v="100"/>
    <n v="0"/>
    <n v="0"/>
    <n v="0"/>
  </r>
  <r>
    <n v="3983"/>
    <s v="Política de Desarrollo Espacial: Condiciones Habilitantes para el Impulso de la Competitividad Nacional"/>
    <x v="35"/>
    <s v="1.2"/>
    <s v="Realizar un estudio de identificación de las potencialidades del país en la cadena de valor del sector espacial, a partir de la transferencia metodológica para la identificación de potencialidades realizada en el marco del Documento CONPES 3866 de 2016 Política Nacional de Desarrollo Productivo, con el fin de determinar las apuestas productivas que el país puede desarrollar, buscando insertarse en la cadena de valor del mercado espacial. (Línea de acción 1.1)."/>
    <x v="0"/>
    <s v="Ministerio de Comercio, Industria y Turismo"/>
    <x v="23"/>
    <s v="Comercio, Industria y Turismo"/>
    <x v="11"/>
    <d v="2020-02-01T00:00:00"/>
    <d v="2020-12-31T00:00:00"/>
    <n v="100"/>
    <n v="100"/>
    <n v="66.599999999999994"/>
    <n v="0.66599999999999993"/>
    <n v="0.66599999999999993"/>
  </r>
  <r>
    <n v="3983"/>
    <s v="Política de Desarrollo Espacial: Condiciones Habilitantes para el Impulso de la Competitividad Nacional"/>
    <x v="35"/>
    <s v="1.1"/>
    <s v="Diseñar e implementar una metodología para mantener, actualizar y monitorear los principales indicadores obtenidos en el estudio de caracterización y medición de la demanda y oferta de servicios satelitales en Colombia, con el propósito de identificar el comportamiento y hacer seguimiento a las principales tendencias del mercado satelital. (Línea de acción 1.1)."/>
    <x v="1"/>
    <s v="Departamento Nacional de Planeación"/>
    <x v="17"/>
    <s v="Planeación"/>
    <x v="9"/>
    <d v="2020-02-01T00:00:00"/>
    <d v="2021-12-31T00:00:00"/>
    <n v="75"/>
    <n v="100"/>
    <n v="25"/>
    <n v="0.33333333333333331"/>
    <n v="0.25"/>
  </r>
  <r>
    <n v="3988"/>
    <s v="Tecnologías para Aprender: Política Nacional para Impulsar la Innovación en las Prácticas Educativas a través de las Tecnologías Digitales"/>
    <x v="36"/>
    <s v="1.14"/>
    <s v="Actualizar y divulgar los lineamientos del Proyecto Tipo en acceso a tecnologías digitales, que permitirán a los entes territoriales acceder a tecnologías digitales, conectividad educativa y apropiación. Por tal motivo, el Proyecto Tipo, debe contener aspectos metodológicos y técnicos actualizados orientados al objetivo de la presente política, para que las entidades territoriales impulsen desde el contexto regional iniciativas con recursos del SGR (Línea de acción 3)."/>
    <x v="1"/>
    <s v="Ministerio de Tecnologías de la Información y las Comunicaciones"/>
    <x v="46"/>
    <s v="Tecnologías de la Información y las Comunicaciones"/>
    <x v="18"/>
    <d v="2020-04-01T00:00:00"/>
    <d v="2020-06-01T00:00:00"/>
    <n v="100"/>
    <n v="100"/>
    <n v="100"/>
    <n v="1"/>
    <n v="1"/>
  </r>
  <r>
    <n v="3988"/>
    <s v="Tecnologías para Aprender: Política Nacional para Impulsar la Innovación en las Prácticas Educativas a través de las Tecnologías Digitales"/>
    <x v="36"/>
    <s v="1.11"/>
    <s v="Construir una hoja de ruta que permita identificar las posibles soluciones de energización para las sedes educativas que no cuentan con acceso a energía eléctrica, permitiendo el uso de tecnologías digitales para la promoción de la innovación educativa (Línea de acción 2)."/>
    <x v="1"/>
    <s v="Ministerio de Educación Nacional"/>
    <x v="26"/>
    <s v="Educación"/>
    <x v="13"/>
    <d v="2020-12-01T00:00:00"/>
    <d v="2021-12-31T00:00:00"/>
    <n v="10"/>
    <n v="100"/>
    <n v="0"/>
    <n v="0"/>
    <n v="0"/>
  </r>
  <r>
    <n v="3988"/>
    <s v="Tecnologías para Aprender: Política Nacional para Impulsar la Innovación en las Prácticas Educativas a través de las Tecnologías Digitales"/>
    <x v="36"/>
    <s v="1.9"/>
    <s v="Desarrollar e implementar una hoja de ruta para la actualización, mejoras y difusión de contenidos educativos digitales pertinentes para los niveles y contextos educativos (Línea de acción 1)."/>
    <x v="1"/>
    <s v="Ministerio de Tecnologías de la Información y las Comunicaciones"/>
    <x v="46"/>
    <s v="Tecnologías de la Información y las Comunicaciones"/>
    <x v="18"/>
    <d v="2020-04-01T00:00:00"/>
    <d v="2024-12-30T00:00:00"/>
    <n v="50"/>
    <n v="100"/>
    <n v="50"/>
    <n v="1"/>
    <n v="0.5"/>
  </r>
  <r>
    <n v="3988"/>
    <s v="Tecnologías para Aprender: Política Nacional para Impulsar la Innovación en las Prácticas Educativas a través de las Tecnologías Digitales"/>
    <x v="36"/>
    <s v="1.13"/>
    <s v="Diseñar e implementar una estrategia de acompañamiento técnico unificado y estandarizado a las entidades territoriales para lograr la estructuración y formulación de los proyectos que les permitan obtener recursos para acceder a tecnologías digitales, lo anterior para dejar capacidad instalada en las entidades territoriales (Línea de acción 3)."/>
    <x v="1"/>
    <s v="Ministerio de Tecnologías de la Información y las Comunicaciones"/>
    <x v="46"/>
    <s v="Tecnologías de la Información y las Comunicaciones"/>
    <x v="18"/>
    <d v="2020-04-01T00:00:00"/>
    <d v="2024-12-31T00:00:00"/>
    <n v="52"/>
    <n v="100"/>
    <n v="0"/>
    <n v="0"/>
    <n v="0"/>
  </r>
  <r>
    <n v="3988"/>
    <s v="Tecnologías para Aprender: Política Nacional para Impulsar la Innovación en las Prácticas Educativas a través de las Tecnologías Digitales"/>
    <x v="36"/>
    <s v="1.10"/>
    <s v="Diseñar e implementar una estrategia de fomento al uso y apropiación de contenido educativo disponible, en docentes, estudiantes y padres de familia (Línea de acción 1)."/>
    <x v="1"/>
    <s v="Ministerio de Tecnologías de la Información y las Comunicaciones"/>
    <x v="46"/>
    <s v="Tecnologías de la Información y las Comunicaciones"/>
    <x v="18"/>
    <d v="2020-04-01T00:00:00"/>
    <d v="2024-12-31T00:00:00"/>
    <n v="52"/>
    <n v="100"/>
    <n v="0"/>
    <n v="0"/>
    <n v="0"/>
  </r>
  <r>
    <n v="3988"/>
    <s v="Tecnologías para Aprender: Política Nacional para Impulsar la Innovación en las Prácticas Educativas a través de las Tecnologías Digitales"/>
    <x v="36"/>
    <s v="1.12"/>
    <s v="Gestionar la formulación de un proyecto tipo como herramienta indicativa para que las entidades territoriales soliciten el acceso de servicio de energía eléctrica en las sedes educativas públicas identificadas (Línea de acción 2)."/>
    <x v="1"/>
    <s v="Ministerio de Minas y Energía"/>
    <x v="45"/>
    <s v="Minas y Energía"/>
    <x v="15"/>
    <d v="2021-01-01T00:00:00"/>
    <d v="2021-12-31T00:00:00"/>
    <n v="0"/>
    <n v="100"/>
    <n v="0"/>
    <n v="0"/>
    <n v="0"/>
  </r>
  <r>
    <n v="3988"/>
    <s v="Tecnologías para Aprender: Política Nacional para Impulsar la Innovación en las Prácticas Educativas a través de las Tecnologías Digitales"/>
    <x v="36"/>
    <s v="1.4"/>
    <s v="Definir e implementar un plan para la gestión de recursos de cooperación con entidades públicas, sector privado u organismos internacionales, entre otros, para aunar esfuerzos técnicos y financieros que permitan aumentar el acceso a tecnologías digitales a la población identificada (Línea de acción 1)."/>
    <x v="0"/>
    <s v="Ministerio de Tecnologías de la Información y las Comunicaciones"/>
    <x v="46"/>
    <s v="Tecnologías de la Información y las Comunicaciones"/>
    <x v="18"/>
    <d v="2020-04-01T00:00:00"/>
    <d v="2024-12-31T00:00:00"/>
    <n v="80"/>
    <n v="100"/>
    <n v="0"/>
    <n v="0"/>
    <n v="0"/>
  </r>
  <r>
    <n v="3988"/>
    <s v="Tecnologías para Aprender: Política Nacional para Impulsar la Innovación en las Prácticas Educativas a través de las Tecnologías Digitales"/>
    <x v="36"/>
    <s v="1.2"/>
    <s v="Desarrollar e implementar un modelo de focalización y priorización de sedes educativas para la dotación de soluciones tecnológicas y tecnologías digitales, orientado a la disminución de la brecha regional en los departamentos y que tenga en cuenta la obsolescencia. (Línea de acción 1)."/>
    <x v="1"/>
    <s v="Ministerio de Tecnologías de la Información y las Comunicaciones"/>
    <x v="46"/>
    <s v="Tecnologías de la Información y las Comunicaciones"/>
    <x v="18"/>
    <d v="2020-04-01T00:00:00"/>
    <d v="2024-12-31T00:00:00"/>
    <n v="100"/>
    <n v="100"/>
    <n v="0"/>
    <n v="0"/>
    <n v="0"/>
  </r>
  <r>
    <n v="3988"/>
    <s v="Tecnologías para Aprender: Política Nacional para Impulsar la Innovación en las Prácticas Educativas a través de las Tecnologías Digitales"/>
    <x v="36"/>
    <s v="1.8"/>
    <s v="Diseñar e implementar una hoja de ruta para favorecer el acceso a los recursos tecnológicos de todos los estudiantes con necesidades de aprendizaje diversas (Línea de acción 1)."/>
    <x v="1"/>
    <s v="Ministerio de Tecnologías de la Información y las Comunicaciones"/>
    <x v="46"/>
    <s v="Tecnologías de la Información y las Comunicaciones"/>
    <x v="18"/>
    <d v="2020-04-01T00:00:00"/>
    <d v="2024-12-30T00:00:00"/>
    <n v="55"/>
    <n v="100"/>
    <n v="20"/>
    <n v="0.36363636363636365"/>
    <n v="0.2"/>
  </r>
  <r>
    <n v="3988"/>
    <s v="Tecnologías para Aprender: Política Nacional para Impulsar la Innovación en las Prácticas Educativas a través de las Tecnologías Digitales"/>
    <x v="36"/>
    <s v="1.5"/>
    <s v="Diseñar y socializar lineamientos para el seguimiento y gestión ambientalmente adecuada de las tecnologías obsoletas o en desuso, en el marco de la Política Nacional para la Gestión Integral de Residuos de Aparatos Electrónicos y Eléctricos - RAEE._x000a_En este diseño se incluirán: (i) los lineamientos a las sedes educativas a nivel nacional para el aprovechamiento, tratamiento y disposición final de los residuos; (ii) un esquema de identificación y seguimiento para determinar el nivel de obsolescencia de las tecnologías; (iii) un plan de gestión de manufactura que involucre acciones articuladas con el sector productivo en las regiones, y (iv) formación a la comunidad educativa para el mantenimiento y reparación de los equipos obsoletos (Línea de acción 1)."/>
    <x v="1"/>
    <s v="Ministerio de Tecnologías de la Información y las Comunicaciones"/>
    <x v="46"/>
    <s v="Tecnologías de la Información y las Comunicaciones"/>
    <x v="18"/>
    <d v="2020-04-01T00:00:00"/>
    <d v="2024-12-31T00:00:00"/>
    <n v="60"/>
    <n v="100"/>
    <n v="30"/>
    <n v="0.5"/>
    <n v="0.3"/>
  </r>
  <r>
    <n v="3988"/>
    <s v="Tecnologías para Aprender: Política Nacional para Impulsar la Innovación en las Prácticas Educativas a través de las Tecnologías Digitales"/>
    <x v="36"/>
    <s v="1.1"/>
    <s v="Elaborar un benchmarking internacional de las principales tendencias tecnológicas en el ámbito educativo y su relación con el aprendizaje de los estudiantes. Esto permitirá orientar la dotación de tecnologías digitales en las sedes educativas con el propósito de fomentar la innovación (Línea de acción 1)."/>
    <x v="1"/>
    <s v="Departamento Nacional de Planeación"/>
    <x v="17"/>
    <s v="Planeación"/>
    <x v="9"/>
    <d v="2020-04-01T00:00:00"/>
    <d v="2020-12-31T00:00:00"/>
    <n v="100"/>
    <n v="100"/>
    <n v="30"/>
    <n v="0.3"/>
    <n v="0.3"/>
  </r>
  <r>
    <n v="3988"/>
    <s v="Tecnologías para Aprender: Política Nacional para Impulsar la Innovación en las Prácticas Educativas a través de las Tecnologías Digitales"/>
    <x v="36"/>
    <s v="1.7"/>
    <s v="Generar espacios colaborativos de docentes y estudiantes, para el desarrollo y elaboración de proyectos de robótica, programación, diseño 3D, entre otros, a partir de los componentes electrónicos recuperados de los equipos obsoletos (Línea de acción 1)."/>
    <x v="1"/>
    <s v="Ministerio de Tecnologías de la Información y las Comunicaciones"/>
    <x v="46"/>
    <s v="Tecnologías de la Información y las Comunicaciones"/>
    <x v="18"/>
    <d v="2020-04-01T00:00:00"/>
    <d v="2024-12-31T00:00:00"/>
    <n v="52"/>
    <n v="100"/>
    <n v="0"/>
    <n v="0"/>
    <n v="0"/>
  </r>
  <r>
    <n v="3988"/>
    <s v="Tecnologías para Aprender: Política Nacional para Impulsar la Innovación en las Prácticas Educativas a través de las Tecnologías Digitales"/>
    <x v="36"/>
    <s v="1.6"/>
    <s v="Gestionar los Residuos de Aparatos Eléctricos y Electrónicos, generados por las tecnologías obsoletas o en desuso. Esta gestión incluirá la focalización de los puntos objeto de retoma, la retoma y demanufactura de los RAEE y la gestión de los residuos peligrosos (Línea de acción 1)."/>
    <x v="1"/>
    <s v="Ministerio de Tecnologías de la Información y las Comunicaciones"/>
    <x v="46"/>
    <s v="Tecnologías de la Información y las Comunicaciones"/>
    <x v="18"/>
    <d v="2020-04-01T00:00:00"/>
    <d v="2024-12-31T00:00:00"/>
    <n v="20"/>
    <n v="100"/>
    <n v="0"/>
    <n v="0"/>
    <n v="0"/>
  </r>
  <r>
    <n v="3988"/>
    <s v="Tecnologías para Aprender: Política Nacional para Impulsar la Innovación en las Prácticas Educativas a través de las Tecnologías Digitales"/>
    <x v="36"/>
    <s v="1.3"/>
    <s v="Implementar, mediante alianzas con el sector público y privado, laboratorios de innovación a través de la dotación de tecnologías digitales a las sedes educativas del sector oficial. Estos espacios de aprendizaje colaborativo entre docentes y estudiantes fomentarán el desarrollo de experiencias significativas de aprendizaje para aumentar la innovación en las prácticas educativas. Las alianzas incorporarán la definición de iniciativas de laboratorios de innovación y el modelo de implementación de los laboratorios de innovación (Línea de acción 1)."/>
    <x v="1"/>
    <s v="Ministerio de Tecnologías de la Información y las Comunicaciones"/>
    <x v="46"/>
    <s v="Tecnologías de la Información y las Comunicaciones"/>
    <x v="18"/>
    <d v="2020-04-01T00:00:00"/>
    <d v="2024-12-31T00:00:00"/>
    <n v="100"/>
    <n v="100"/>
    <n v="0"/>
    <n v="0"/>
    <n v="0"/>
  </r>
  <r>
    <n v="3988"/>
    <s v="Tecnologías para Aprender: Política Nacional para Impulsar la Innovación en las Prácticas Educativas a través de las Tecnologías Digitales"/>
    <x v="36"/>
    <s v="3.5"/>
    <s v="Desarrollar espacios regionales y nacionales de intercambio de experiencias significativas e innovadoras en el aula a partir del uso de las tecnologías digitales que permita: (i) la reflexión de la comunidad educativa sobre las dimensiones ética, comunicativa y cognitiva del uso de las tecnologías digitales, (ii) incentivar el uso de las tecnologías digitales en las aulas de clase y (iii) visibilizar las experiencias de la comunidad educativa de todas las regiones del país frente al uso de las tecnologías digitales (Línea de acción 2)."/>
    <x v="1"/>
    <s v="Ministerio de Tecnologías de la Información y las Comunicaciones"/>
    <x v="46"/>
    <s v="Tecnologías de la Información y las Comunicaciones"/>
    <x v="18"/>
    <d v="2020-04-01T00:00:00"/>
    <d v="2024-12-31T00:00:00"/>
    <n v="100"/>
    <n v="100"/>
    <n v="0"/>
    <n v="0"/>
    <n v="0"/>
  </r>
  <r>
    <n v="3988"/>
    <s v="Tecnologías para Aprender: Política Nacional para Impulsar la Innovación en las Prácticas Educativas a través de las Tecnologías Digitales"/>
    <x v="36"/>
    <s v="3.9"/>
    <s v="Diseñar e implementar espacios de co- creación con los estudiantes para fomentar el desarrollo de competencias del siglo XXI a través de las tecnologías digitales. Este proceso formativo tendrá como resultado la identificación de estrategias innovadoras a partir de las tecnologías digitales, permitiéndoles de manera práctica dar solución a las necesidades de su contexto. (Línea de acción 3). *(Actividad con costos asumidos en actividad 3.11)*"/>
    <x v="1"/>
    <s v="Ministerio de Tecnologías de la Información y las Comunicaciones"/>
    <x v="46"/>
    <s v="Tecnologías de la Información y las Comunicaciones"/>
    <x v="18"/>
    <d v="2020-06-01T00:00:00"/>
    <d v="2024-12-31T00:00:00"/>
    <n v="45"/>
    <n v="100"/>
    <n v="0"/>
    <n v="0"/>
    <n v="0"/>
  </r>
  <r>
    <n v="3988"/>
    <s v="Tecnologías para Aprender: Política Nacional para Impulsar la Innovación en las Prácticas Educativas a través de las Tecnologías Digitales"/>
    <x v="36"/>
    <s v="3.8"/>
    <s v="Diseñar e implementar, con base en el modelo de focalización de la acción 1.2, una estrategia de apropiación para los estudiantes acorde con la trayectoria educativa (niveles de preescolar, básica y media), de forma que; (i) responda a las necesidades de los diferentes contextos territoriales, (ii) se incentive y priorice el desarrollo de competencias del siglo XXI, (iii) se priorice en la educación media el desarrollo de competencias y habilidades para la Cuarta Revolución Industrial, (iv) de manera transversal, se oriente el uso de las tecnologías digitales a las necesidades e intereses de los estudiantes orientado a la innovación. Esta estrategia se orientará bajo el enfoque de STEAM+A (Línea de acción 3)."/>
    <x v="1"/>
    <s v="Ministerio de Tecnologías de la Información y las Comunicaciones"/>
    <x v="46"/>
    <s v="Tecnologías de la Información y las Comunicaciones"/>
    <x v="18"/>
    <d v="2020-06-01T00:00:00"/>
    <d v="2024-12-31T00:00:00"/>
    <n v="45"/>
    <n v="100"/>
    <n v="40"/>
    <n v="0.88888888888888884"/>
    <n v="0.4"/>
  </r>
  <r>
    <n v="3988"/>
    <s v="Tecnologías para Aprender: Política Nacional para Impulsar la Innovación en las Prácticas Educativas a través de las Tecnologías Digitales"/>
    <x v="36"/>
    <s v="3.12"/>
    <s v="Diseñar e implementar, en conjunto con las Secretarias de Educación, una estrategia de acompañamiento a las Instituciones Educativas para que desde estas se promuevan procesos de apropiación y de uso pedagógico de las tecnologías digitales (Línea de acción 4)."/>
    <x v="1"/>
    <s v="Ministerio de Educación Nacional"/>
    <x v="26"/>
    <s v="Educación"/>
    <x v="13"/>
    <d v="2020-06-01T00:00:00"/>
    <d v="2024-12-31T00:00:00"/>
    <n v="20"/>
    <n v="100"/>
    <n v="10"/>
    <n v="0.5"/>
    <n v="0.1"/>
  </r>
  <r>
    <n v="3988"/>
    <s v="Tecnologías para Aprender: Política Nacional para Impulsar la Innovación en las Prácticas Educativas a través de las Tecnologías Digitales"/>
    <x v="36"/>
    <s v="3.6"/>
    <s v="Diseñar y socializar lineamientos para el fomento de la innovación educativa a través de las tecnologías digitales, orientados a promover en trayectorias educativas, el desarrollo de competencias para el siglo XXI en los niños, las niñas, los adolescentes y jóvenes (Línea de acción 3)."/>
    <x v="1"/>
    <s v="Ministerio de Educación Nacional"/>
    <x v="26"/>
    <s v="Educación"/>
    <x v="13"/>
    <d v="2020-04-01T00:00:00"/>
    <d v="2022-12-31T00:00:00"/>
    <n v="25"/>
    <n v="100"/>
    <n v="23"/>
    <n v="0.92"/>
    <n v="0.23"/>
  </r>
  <r>
    <n v="3988"/>
    <s v="Tecnologías para Aprender: Política Nacional para Impulsar la Innovación en las Prácticas Educativas a través de las Tecnologías Digitales"/>
    <x v="36"/>
    <s v="3.7"/>
    <s v="Diseñar y socializar una guía de recomendaciones que permita a los docentes desarrollar actividades, para que se implementen las estrategias de la política TPA para el uso y apropiación de las tecnologías digitales en la educación de forma flexible e inclusiva para la población con necesidades de aprendizaje diverso (Línea de acción 3)."/>
    <x v="1"/>
    <s v="Ministerio de Tecnologías de la Información y las Comunicaciones"/>
    <x v="46"/>
    <s v="Tecnologías de la Información y las Comunicaciones"/>
    <x v="18"/>
    <d v="2020-04-01T00:00:00"/>
    <d v="2024-12-31T00:00:00"/>
    <n v="40"/>
    <n v="100"/>
    <n v="0"/>
    <n v="0"/>
    <n v="0"/>
  </r>
  <r>
    <n v="3988"/>
    <s v="Tecnologías para Aprender: Política Nacional para Impulsar la Innovación en las Prácticas Educativas a través de las Tecnologías Digitales"/>
    <x v="36"/>
    <s v="3.11"/>
    <s v="Generar espacios para la enseñanza con tecnologías digitales, que permitan desarrollar desde la educación básica y media, los habilitadores que requiere la Cuarta Revolución Industrial (Línea de acción 3)."/>
    <x v="1"/>
    <s v="Ministerio de Tecnologías de la Información y las Comunicaciones"/>
    <x v="46"/>
    <s v="Tecnologías de la Información y las Comunicaciones"/>
    <x v="18"/>
    <d v="2020-04-01T00:00:00"/>
    <d v="2024-12-31T00:00:00"/>
    <n v="100"/>
    <n v="100"/>
    <n v="0"/>
    <n v="0"/>
    <n v="0"/>
  </r>
  <r>
    <n v="3988"/>
    <s v="Tecnologías para Aprender: Política Nacional para Impulsar la Innovación en las Prácticas Educativas a través de las Tecnologías Digitales"/>
    <x v="36"/>
    <s v="3.10"/>
    <s v="Generar, a partir del programa Tecnoacademia Itinerante, espacios de aprendizaje e innovación en los estudiantes de la educación básica y media, articulándose con el programa CPE (Línea de acción 3)."/>
    <x v="1"/>
    <s v="Servicio Nacional de Aprendizaje"/>
    <x v="25"/>
    <s v="Trabajo"/>
    <x v="12"/>
    <d v="2020-04-01T00:00:00"/>
    <d v="2024-12-31T00:00:00"/>
    <n v="100"/>
    <n v="100"/>
    <n v="55"/>
    <n v="0.55000000000000004"/>
    <n v="0.55000000000000004"/>
  </r>
  <r>
    <n v="3988"/>
    <s v="Tecnologías para Aprender: Política Nacional para Impulsar la Innovación en las Prácticas Educativas a través de las Tecnologías Digitales"/>
    <x v="36"/>
    <s v="3.3"/>
    <s v="Crear e implementar una estrategia de articulación interinstitucional del ecosistema de innovación educativa que integren a CPE, los CIER y otras iniciativas y actores clave del territorio y del orden Nacional, bajo un enfoque que impulse el uso de tecnologías digitales para la Innovación entre estudiantes y docentes. En el caso de iniciativas que incluyan un componente de emprendimiento, se vinculará al Ministerio de Comercio, Industria y Turismo. Este será un actor clave para integrar las apuestas de innovación educativa con el sector productivo y para generar alianzas estratégicas con el Ministerio de Tecnologías de Información y Comunicación, o el Servicio Nacional de Aprendizaje- SENA, entre otros (Línea de acción 1)."/>
    <x v="1"/>
    <s v="Ministerio de Educación Nacional"/>
    <x v="26"/>
    <s v="Educación"/>
    <x v="13"/>
    <d v="2020-04-01T00:00:00"/>
    <d v="2024-12-31T00:00:00"/>
    <n v="20"/>
    <n v="100"/>
    <n v="10"/>
    <n v="0.5"/>
    <n v="0.1"/>
  </r>
  <r>
    <n v="3988"/>
    <s v="Tecnologías para Aprender: Política Nacional para Impulsar la Innovación en las Prácticas Educativas a través de las Tecnologías Digitales"/>
    <x v="36"/>
    <s v="3.2"/>
    <s v="Diseñar e implementar una estrategia de acompañamiento y seguimiento a los docentes formados, de forma que se apoye técnica y pedagógicamente al docente para la co-creación de experiencias de enseñanza y aprendizaje, incorporando las tecnologías digitales en las prácticas educativas (Línea de acción 1)."/>
    <x v="1"/>
    <s v="Ministerio de Tecnologías de la Información y las Comunicaciones"/>
    <x v="46"/>
    <s v="Tecnologías de la Información y las Comunicaciones"/>
    <x v="18"/>
    <d v="2020-04-01T00:00:00"/>
    <d v="2024-12-31T00:00:00"/>
    <n v="20"/>
    <n v="100"/>
    <n v="0"/>
    <n v="0"/>
    <n v="0"/>
  </r>
  <r>
    <n v="3988"/>
    <s v="Tecnologías para Aprender: Política Nacional para Impulsar la Innovación en las Prácticas Educativas a través de las Tecnologías Digitales"/>
    <x v="36"/>
    <s v="3.4"/>
    <s v="Implementar una estrategia que integre y articule a la familia con el Ecosistema de Innovación Educativa de acuerdo con el modelo de focalización definido por CPE. Esto con el propósito de fomentar el uso de las tecnologías digitales en padres de familia, orientado a procesos de apropiación básica de las tecnologías digitales para cerrar la brecha digital entre padres de familia, cuidadores e hijos, así como fomentar acciones con la comunidad educativa para mitigar los riesgos de las tecnologías digitales y el uso responsable de Internet (Línea de acción 2)."/>
    <x v="1"/>
    <s v="Ministerio de Tecnologías de la Información y las Comunicaciones"/>
    <x v="46"/>
    <s v="Tecnologías de la Información y las Comunicaciones"/>
    <x v="18"/>
    <d v="2020-04-01T00:00:00"/>
    <d v="2024-10-31T00:00:00"/>
    <n v="20"/>
    <n v="100"/>
    <n v="0"/>
    <n v="0"/>
    <n v="0"/>
  </r>
  <r>
    <n v="3988"/>
    <s v="Tecnologías para Aprender: Política Nacional para Impulsar la Innovación en las Prácticas Educativas a través de las Tecnologías Digitales"/>
    <x v="36"/>
    <s v="3.1"/>
    <s v="Redefinir e implementar la estrategia orientada al fortalecimiento de las competencias requeridas por los docentes en servicio para la innovación educativa; el nuevo modelo de la oferta de formación deberá abordarse desde un enfoque: (i) territorial pertinente para los contextos rurales, (ii) escalonado de acuerdo con los niveles de formación inicial de los docentes (iii) pertinente con las diferentes áreas de conocimiento, (iv) de formación orientado a la innovación de las prácticas educativas para la generación de competencias del siglo XXI en los estudiantes,(v) flexible para que cada docente pueda diseñar su propio itinerario de formación (Línea de acción 1)."/>
    <x v="1"/>
    <s v="Ministerio de Tecnologías de la Información y las Comunicaciones"/>
    <x v="46"/>
    <s v="Tecnologías de la Información y las Comunicaciones"/>
    <x v="18"/>
    <d v="2020-04-01T00:00:00"/>
    <d v="2024-12-31T00:00:00"/>
    <n v="20"/>
    <n v="100"/>
    <n v="0"/>
    <n v="0"/>
    <n v="0"/>
  </r>
  <r>
    <n v="3988"/>
    <s v="Tecnologías para Aprender: Política Nacional para Impulsar la Innovación en las Prácticas Educativas a través de las Tecnologías Digitales"/>
    <x v="36"/>
    <s v="4.5"/>
    <s v="Diseñar e implementar un Índice de Evolución Digital que le permita a Computadores para Educar medir la intervención de las sedes educativas beneficiarias por el programa. Esta herramienta permitirá la medición de las capacidades de las sedes educativas de acuerdo con los niveles de conectividad, el nivel de acceso de tecnologías digitales, y los niveles de apropiación de las tecnologías digitales por parte de la comunidad educativa. Este índice deberá ser incluido en el Sistema de Información y Evaluación, y actualizado periódicamente a partir de la línea base. La construcción del índice deberá incluir las dimensiones y variables, cálculo del índice y la definición de una línea base (Línea de acción 1)."/>
    <x v="1"/>
    <s v="Ministerio de Tecnologías de la Información y las Comunicaciones"/>
    <x v="46"/>
    <s v="Tecnologías de la Información y las Comunicaciones"/>
    <x v="18"/>
    <d v="2020-04-01T00:00:00"/>
    <d v="2023-06-30T00:00:00"/>
    <n v="25"/>
    <n v="100"/>
    <n v="3"/>
    <n v="0.12"/>
    <n v="0.03"/>
  </r>
  <r>
    <n v="3988"/>
    <s v="Tecnologías para Aprender: Política Nacional para Impulsar la Innovación en las Prácticas Educativas a través de las Tecnologías Digitales"/>
    <x v="36"/>
    <s v="4.6"/>
    <s v="Diseñar una convocatoria para la producción de recursos educativos digitales y la creación de redes de aprendizaje, con el propósito de generar procesos de apoyo a la investigación e innovación en el aula para la excelencia docente."/>
    <x v="1"/>
    <s v="Ministerio de Educación Nacional"/>
    <x v="26"/>
    <s v="Educación"/>
    <x v="13"/>
    <d v="2020-04-01T00:00:00"/>
    <d v="2021-12-31T00:00:00"/>
    <n v="30"/>
    <n v="100"/>
    <n v="15"/>
    <n v="0.5"/>
    <n v="0.15"/>
  </r>
  <r>
    <n v="3988"/>
    <s v="Tecnologías para Aprender: Política Nacional para Impulsar la Innovación en las Prácticas Educativas a través de las Tecnologías Digitales"/>
    <x v="36"/>
    <s v="4.7"/>
    <s v="Diseñar y socializar lineamientos para la medición de las competencias del siglo XXI, con base en experiencias nacionales e internacionales (Línea de acción 2)."/>
    <x v="0"/>
    <s v="Instituto Colombiano para la Evaluación de la Educación"/>
    <x v="98"/>
    <s v="Educación"/>
    <x v="13"/>
    <d v="2020-04-01T00:00:00"/>
    <d v="2021-12-31T00:00:00"/>
    <n v="50"/>
    <n v="100"/>
    <n v="25"/>
    <n v="0.5"/>
    <n v="0.25"/>
  </r>
  <r>
    <n v="3988"/>
    <s v="Tecnologías para Aprender: Política Nacional para Impulsar la Innovación en las Prácticas Educativas a través de las Tecnologías Digitales"/>
    <x v="36"/>
    <s v="4.8"/>
    <s v="Realizar una evaluación sobre la política TPA con base en los indicadores definidos en el modelo de seguimiento y evaluación y en la información consolidada del Sistema de Información y Evaluación para la Innovación Educativa (Línea de acción 2)."/>
    <x v="1"/>
    <s v="Ministerio de Tecnologías de la Información y las Comunicaciones"/>
    <x v="46"/>
    <s v="Tecnologías de la Información y las Comunicaciones"/>
    <x v="18"/>
    <d v="2023-07-01T00:00:00"/>
    <d v="2024-12-31T00:00:00"/>
    <n v="0"/>
    <n v="100"/>
    <n v="0"/>
    <n v="0"/>
    <n v="0"/>
  </r>
  <r>
    <n v="3988"/>
    <s v="Tecnologías para Aprender: Política Nacional para Impulsar la Innovación en las Prácticas Educativas a través de las Tecnologías Digitales"/>
    <x v="36"/>
    <s v="4.3"/>
    <s v="Diseñar e implementar el Sistema de Información y Evaluación para la Innovación Educativa a partir de las Tecnologías digitales que compile la información sobre: el uso de las tecnologías digitales, el acceso a conectividad y recursos digitales, la formación docente, resultados en el aprendizaje de los estudiantes, entre otros. Este sistema deberá contar con la información pertinente para realizar el monitoreo y evaluación de la incorporación de las tecnologías digitales, y deberá se compatible con el observatorio de la Innovación Educativa (Línea de acción 1)."/>
    <x v="1"/>
    <s v="Ministerio de Tecnologías de la Información y las Comunicaciones"/>
    <x v="46"/>
    <s v="Tecnologías de la Información y las Comunicaciones"/>
    <x v="18"/>
    <d v="2020-06-01T00:00:00"/>
    <d v="2024-12-31T00:00:00"/>
    <n v="30"/>
    <n v="100"/>
    <n v="10"/>
    <n v="0.33333333333333331"/>
    <n v="0.1"/>
  </r>
  <r>
    <n v="3988"/>
    <s v="Tecnologías para Aprender: Política Nacional para Impulsar la Innovación en las Prácticas Educativas a través de las Tecnologías Digitales"/>
    <x v="36"/>
    <s v="4.4"/>
    <s v="Diseñar e implementar un Índice de Innovación Educativa para identificar el estado de apropiación de las tecnologías digitales en las instituciones educativas que defina el Ministerio de Educación (Línea de acción 1)."/>
    <x v="1"/>
    <s v="Ministerio de Educación Nacional"/>
    <x v="26"/>
    <s v="Educación"/>
    <x v="13"/>
    <d v="2020-04-01T00:00:00"/>
    <d v="2023-12-31T00:00:00"/>
    <n v="50"/>
    <n v="100"/>
    <n v="20"/>
    <n v="0.4"/>
    <n v="0.2"/>
  </r>
  <r>
    <n v="3988"/>
    <s v="Tecnologías para Aprender: Política Nacional para Impulsar la Innovación en las Prácticas Educativas a través de las Tecnologías Digitales"/>
    <x v="36"/>
    <s v="4.1"/>
    <s v="Diseñar e implementar un modelo de monitoreo y evaluación estandarizada para medir y hacer seguimiento del acceso y uso de las tecnologías digitales en la educación, que identifique aspectos de innovación educativa desarrollados en programas e iniciativas que se implementen en el entorno educativo con tecnologías digitales. Este modelo esta propuesto para ser adoptado por las Secretarías de Educación y los demás integrantes del ecosistema de innovación educativa y debe incluir los lineamientos técnicos y operativos para hacer efectivo el monitoreo y evaluación (Línea de acción 1)."/>
    <x v="1"/>
    <s v="Ministerio de Educación Nacional"/>
    <x v="26"/>
    <s v="Educación"/>
    <x v="13"/>
    <d v="2020-06-01T00:00:00"/>
    <d v="2024-12-01T00:00:00"/>
    <n v="20"/>
    <n v="100"/>
    <n v="10"/>
    <n v="0.5"/>
    <n v="0.1"/>
  </r>
  <r>
    <n v="3988"/>
    <s v="Tecnologías para Aprender: Política Nacional para Impulsar la Innovación en las Prácticas Educativas a través de las Tecnologías Digitales"/>
    <x v="36"/>
    <s v="4.2"/>
    <s v="Diseñar y articular instrumentos unificados de recolección de datos que permitan hacer un seguimiento sistemático del acceso y uso de recursos digitales en las prácticas educativas por parte de docentes y estudiantes. Estos instrumentos tendrán en cuenta métodos de recolección tipo encuestas, registros administrativos y métodos de recolección de información cualitativa a partir de registros etnográficos, métodos de observación, grupos focales, entre otros. Estos instrumentos deberán estar articulados con la estrategia de monitoreo y evaluación (Línea de acción 1)."/>
    <x v="1"/>
    <s v="Ministerio de Tecnologías de la Información y las Comunicaciones"/>
    <x v="46"/>
    <s v="Tecnologías de la Información y las Comunicaciones"/>
    <x v="18"/>
    <d v="2020-04-01T00:00:00"/>
    <d v="2021-06-30T00:00:00"/>
    <n v="70"/>
    <n v="100"/>
    <n v="50"/>
    <n v="0.7142857142857143"/>
    <n v="0.5"/>
  </r>
  <r>
    <n v="3988"/>
    <s v="Tecnologías para Aprender: Política Nacional para Impulsar la Innovación en las Prácticas Educativas a través de las Tecnologías Digitales"/>
    <x v="36"/>
    <s v="2.6"/>
    <s v="Definir y socializar una estrategia de comunicación para fomentar que las Secretarías de Educación utilicen los instrumentos de agregación de demanda, como un mecanismo más seguro y eficiente en comparación a la contratación de conectividad por separado (Línea de acción 3)."/>
    <x v="1"/>
    <s v="Colombia Compra Eficiente"/>
    <x v="21"/>
    <s v="Planeación"/>
    <x v="9"/>
    <d v="2020-04-01T00:00:00"/>
    <d v="2020-12-31T00:00:00"/>
    <n v="100"/>
    <n v="100"/>
    <n v="0"/>
    <n v="0"/>
    <n v="0"/>
  </r>
  <r>
    <n v="3988"/>
    <s v="Tecnologías para Aprender: Política Nacional para Impulsar la Innovación en las Prácticas Educativas a través de las Tecnologías Digitales"/>
    <x v="36"/>
    <s v="2.5"/>
    <s v="Establecer y socializar la estrategia para utilizar un instrumento de agregación de demanda que facilite la compra agregada de conectividad. Computadores para Educar será la entidad compradora dentro del instrumento, lo cual permitirá la eliminación de los costos de intermediación del servicio y promoverá el uso eficiente de los recursos (Línea de acción 3)."/>
    <x v="1"/>
    <s v="Ministerio de Tecnologías de la Información y las Comunicaciones"/>
    <x v="46"/>
    <s v="Tecnologías de la Información y las Comunicaciones"/>
    <x v="18"/>
    <d v="2020-04-01T00:00:00"/>
    <d v="2024-12-31T00:00:00"/>
    <n v="80"/>
    <n v="100"/>
    <n v="20"/>
    <n v="0.25"/>
    <n v="0.2"/>
  </r>
  <r>
    <n v="3988"/>
    <s v="Tecnologías para Aprender: Política Nacional para Impulsar la Innovación en las Prácticas Educativas a través de las Tecnologías Digitales"/>
    <x v="36"/>
    <s v="2.4"/>
    <s v="Actualizar el Acuerdo Marco de servicios de conectividad, evaluando la posibilidad de incorporar en su definición las características de contextos territoriales, incluyendo mejores requisitos técnicos en la materia. Lo anterior, con la finalidad de que los entes territoriales puedan disponer de esta herramienta para la contratación y el mejoramiento de la conectividad, especialmente en el contexto rural (Línea de acción 3)."/>
    <x v="1"/>
    <s v="Colombia Compra Eficiente"/>
    <x v="21"/>
    <s v="Planeación"/>
    <x v="9"/>
    <d v="2020-04-01T00:00:00"/>
    <d v="2020-09-30T00:00:00"/>
    <n v="100"/>
    <n v="100"/>
    <n v="20"/>
    <n v="0.2"/>
    <n v="0.2"/>
  </r>
  <r>
    <n v="3988"/>
    <s v="Tecnologías para Aprender: Política Nacional para Impulsar la Innovación en las Prácticas Educativas a través de las Tecnologías Digitales"/>
    <x v="36"/>
    <s v="2.3"/>
    <s v="Diseñar los lineamientos de categorización de ancho de banda de conectividad de acuerdo con los parámetros mínimos (usuarios, dispositivos conectados efectivamente, región) y otros aspectos que faciliten la implementación de proyectos e iniciativas que fomenten la innovación educativa a través del uso pedagógico de tecnologías digitales (Línea de acción 2)."/>
    <x v="1"/>
    <s v="Ministerio de Educación Nacional"/>
    <x v="26"/>
    <s v="Educación"/>
    <x v="13"/>
    <d v="2020-04-01T00:00:00"/>
    <d v="2021-06-30T00:00:00"/>
    <n v="40"/>
    <n v="100"/>
    <n v="0"/>
    <n v="0"/>
    <n v="0"/>
  </r>
  <r>
    <n v="3988"/>
    <s v="Tecnologías para Aprender: Política Nacional para Impulsar la Innovación en las Prácticas Educativas a través de las Tecnologías Digitales"/>
    <x v="36"/>
    <s v="2.2"/>
    <s v="Diseñar un instrumento de focalización escalonado de acceso a Internet en sedes educativas, teniendo en cuenta la necesidad institucional, la oferta institucional y los mecanismos eficientes para la contratación. Este instrumento debe permitir planificar una estrategia escalonada en donde se proyecte cubrir la mayor cantidad de las sedes educativas en un horizonte temporal de corto, mediano y largo plazo (Línea de acción 1)."/>
    <x v="1"/>
    <s v="Ministerio de Tecnologías de la Información y las Comunicaciones"/>
    <x v="46"/>
    <s v="Tecnologías de la Información y las Comunicaciones"/>
    <x v="18"/>
    <d v="2020-06-01T00:00:00"/>
    <d v="2020-12-31T00:00:00"/>
    <n v="100"/>
    <n v="100"/>
    <n v="0"/>
    <n v="0"/>
    <n v="0"/>
  </r>
  <r>
    <n v="3988"/>
    <s v="Tecnologías para Aprender: Política Nacional para Impulsar la Innovación en las Prácticas Educativas a través de las Tecnologías Digitales"/>
    <x v="36"/>
    <s v="2.1"/>
    <s v="Realizar la caracterización de las necesidades de conectividad escolar mediante el apoyo de las secretarías de educación de acuerdo con el contexto regional, para proporcionar un insumo que permita extender o mejorar la cobertura de conectividad por otros programas gubernamentales de conectividad (Línea de acción 1)."/>
    <x v="1"/>
    <s v="Ministerio de Educación Nacional"/>
    <x v="26"/>
    <s v="Educación"/>
    <x v="13"/>
    <d v="2020-04-01T00:00:00"/>
    <d v="2021-06-30T00:00:00"/>
    <n v="50"/>
    <n v="100"/>
    <n v="0"/>
    <n v="0"/>
    <n v="0"/>
  </r>
  <r>
    <n v="3990"/>
    <s v="Colombia Potencia Bioceánica Sostenible 2030"/>
    <x v="37"/>
    <s v="4.5"/>
    <s v="Acompañar los procesos de adopción de los POMIUAC en el marco de los comites técnicos y las comisiones conjuntas."/>
    <x v="2"/>
    <s v="Ministerio de Ambiente y Desarrollo Sostenible"/>
    <x v="9"/>
    <s v="Ambiente y Desarrollo Sostenible"/>
    <x v="5"/>
    <d v="2020-05-01T00:00:00"/>
    <d v="2030-12-31T00:00:00"/>
    <n v="8"/>
    <n v="100"/>
    <n v="0"/>
    <n v="0"/>
    <n v="0"/>
  </r>
  <r>
    <n v="3990"/>
    <s v="Colombia Potencia Bioceánica Sostenible 2030"/>
    <x v="37"/>
    <s v="4.9"/>
    <s v="Diseñar una estrategia para la gestión de residuos sólidos en zonas marino-costeros articulando los diferentes instrumentos de planificación y gestión, así como la políticas ambientales y sectoriales."/>
    <x v="2"/>
    <s v="Ministerio de Ambiente y Desarrollo Sostenible"/>
    <x v="9"/>
    <s v="Ambiente y Desarrollo Sostenible"/>
    <x v="5"/>
    <d v="2020-05-01T00:00:00"/>
    <d v="2022-12-31T00:00:00"/>
    <n v="33"/>
    <n v="100"/>
    <n v="0"/>
    <n v="0"/>
    <n v="0"/>
  </r>
  <r>
    <n v="3990"/>
    <s v="Colombia Potencia Bioceánica Sostenible 2030"/>
    <x v="37"/>
    <s v="4.15"/>
    <s v="Diseñar una estrategia técnica para el mejoramiento de la Calidad Ambiental Marina en Colombia."/>
    <x v="2"/>
    <s v="Ministerio de Ambiente y Desarrollo Sostenible"/>
    <x v="9"/>
    <s v="Ambiente y Desarrollo Sostenible"/>
    <x v="5"/>
    <d v="2020-05-01T00:00:00"/>
    <d v="2022-12-31T00:00:00"/>
    <n v="20"/>
    <n v="100"/>
    <n v="25"/>
    <n v="1"/>
    <n v="0.25"/>
  </r>
  <r>
    <n v="3990"/>
    <s v="Colombia Potencia Bioceánica Sostenible 2030"/>
    <x v="37"/>
    <s v="4.14"/>
    <s v="Diseñar, actualizar o coordinar la implementación de planes y programas de conservación y restauración de ecosistemas marinos, costeros e insulares."/>
    <x v="1"/>
    <s v="Ministerio de Ambiente y Desarrollo Sostenible"/>
    <x v="9"/>
    <s v="Ambiente y Desarrollo Sostenible"/>
    <x v="5"/>
    <d v="2020-05-01T00:00:00"/>
    <d v="2030-12-31T00:00:00"/>
    <n v="100"/>
    <n v="100"/>
    <n v="0"/>
    <n v="0"/>
    <n v="0"/>
  </r>
  <r>
    <n v="3990"/>
    <s v="Colombia Potencia Bioceánica Sostenible 2030"/>
    <x v="37"/>
    <s v="4.10"/>
    <s v="Diseñar, actualizar o coordinar la implementación de planes y programas para la conservación de los recursos hidrobiológicos."/>
    <x v="1"/>
    <s v="Ministerio de Ambiente y Desarrollo Sostenible"/>
    <x v="9"/>
    <s v="Ambiente y Desarrollo Sostenible"/>
    <x v="5"/>
    <d v="2020-05-01T00:00:00"/>
    <d v="2030-12-31T00:00:00"/>
    <n v="100"/>
    <n v="100"/>
    <n v="0"/>
    <n v="0"/>
    <n v="0"/>
  </r>
  <r>
    <n v="3990"/>
    <s v="Colombia Potencia Bioceánica Sostenible 2030"/>
    <x v="37"/>
    <s v="4.2"/>
    <s v="Elaborar documentos de orientación para la planificación espacial marino costera."/>
    <x v="1"/>
    <s v="Dirección General Marítima"/>
    <x v="97"/>
    <s v="Defensa"/>
    <x v="24"/>
    <d v="2020-03-31T00:00:00"/>
    <d v="2030-12-31T00:00:00"/>
    <n v="9"/>
    <n v="100"/>
    <n v="0"/>
    <n v="0"/>
    <n v="0"/>
  </r>
  <r>
    <n v="3990"/>
    <s v="Colombia Potencia Bioceánica Sostenible 2030"/>
    <x v="37"/>
    <s v="4.7"/>
    <s v="Elaborar y hacer seguimiento a las propuestas para fortalecer el Subsistema de Áreas Marinas Protegidas (SAMP) en el marco de los SIRAP Pacíifico y Caribe."/>
    <x v="2"/>
    <s v="Unidad Administrativa Especial Parques Nacionales Naturales de Colombia"/>
    <x v="38"/>
    <s v="Ambiente y Desarrollo Sostenible"/>
    <x v="5"/>
    <d v="2020-04-01T00:00:00"/>
    <d v="2030-12-31T00:00:00"/>
    <n v="9"/>
    <n v="100"/>
    <n v="0"/>
    <n v="0"/>
    <n v="0"/>
  </r>
  <r>
    <n v="3990"/>
    <s v="Colombia Potencia Bioceánica Sostenible 2030"/>
    <x v="37"/>
    <s v="4.8"/>
    <s v="Elaborar y presentar propuestas técnicas de Colombia ante el comité técnico regional para fortalecer la gestión del Corredor Marino del Pacífico Este Tropical (CMAR) con base en el plan de acción regional."/>
    <x v="2"/>
    <s v="Unidad Administrativa Especial Parques Nacionales Naturales de Colombia"/>
    <x v="38"/>
    <s v="Ambiente y Desarrollo Sostenible"/>
    <x v="5"/>
    <d v="2020-04-01T00:00:00"/>
    <d v="2030-12-31T00:00:00"/>
    <n v="20"/>
    <n v="100"/>
    <n v="0"/>
    <n v="0"/>
    <n v="0"/>
  </r>
  <r>
    <n v="3990"/>
    <s v="Colombia Potencia Bioceánica Sostenible 2030"/>
    <x v="37"/>
    <s v="4.13"/>
    <s v="Elaborar, ajustar e implementar participativamente los planes de manejo de los Distritos Nacionales de Manejo Integrado, administrados por PNN, a partir de los objetivos de conservación."/>
    <x v="2"/>
    <s v="Unidad Administrativa Especial Parques Nacionales Naturales de Colombia"/>
    <x v="38"/>
    <s v="Ambiente y Desarrollo Sostenible"/>
    <x v="5"/>
    <d v="2020-03-31T00:00:00"/>
    <d v="2030-12-31T00:00:00"/>
    <n v="10"/>
    <n v="100"/>
    <n v="0"/>
    <n v="0"/>
    <n v="0"/>
  </r>
  <r>
    <n v="3990"/>
    <s v="Colombia Potencia Bioceánica Sostenible 2030"/>
    <x v="37"/>
    <s v="4.1"/>
    <s v="Incluir en la Política General de Ordenamiento Territorial recomendaciones sobre ordenamiento territorial en las zonas marino-costeras, según las competencias del Gobierno nacional relativas a la gestión del riesgo, al desarrollo urbanístico y al uso y la conservación de la biodiversidad marina y costera."/>
    <x v="1"/>
    <s v="Departamento Nacional de Planeación"/>
    <x v="17"/>
    <s v="Planeación"/>
    <x v="9"/>
    <d v="2020-03-31T00:00:00"/>
    <d v="2022-12-31T00:00:00"/>
    <n v="30"/>
    <n v="100"/>
    <n v="10"/>
    <n v="0.33333333333333331"/>
    <n v="0.1"/>
  </r>
  <r>
    <n v="3990"/>
    <s v="Colombia Potencia Bioceánica Sostenible 2030"/>
    <x v="37"/>
    <s v="4.4"/>
    <s v="Liderar el diseño de una estrategia integral interinstitucional para gestionar la recuperación de los bienes de uso público indebidamente ocupados en los espacios marino-costeros."/>
    <x v="1"/>
    <s v="Procuraduría General de la Nación"/>
    <x v="99"/>
    <s v="Organismo de Control"/>
    <x v="26"/>
    <d v="2020-03-31T00:00:00"/>
    <d v="2030-12-31T00:00:00"/>
    <n v="30"/>
    <n v="100"/>
    <n v="0"/>
    <n v="0"/>
    <n v="0"/>
  </r>
  <r>
    <n v="3990"/>
    <s v="Colombia Potencia Bioceánica Sostenible 2030"/>
    <x v="37"/>
    <s v="4.19"/>
    <s v="Liderar la elaboración de una propuesta de Protocolo de Alertas Tempranas sobre florecimientos algales nocivos (FAN)."/>
    <x v="2"/>
    <s v="Departamento Administrativo de la Presidencia de la República"/>
    <x v="19"/>
    <s v="Presidencia de la República"/>
    <x v="10"/>
    <d v="2020-06-01T00:00:00"/>
    <d v="2030-12-31T00:00:00"/>
    <n v="10"/>
    <n v="100"/>
    <n v="0"/>
    <n v="0"/>
    <n v="0"/>
  </r>
  <r>
    <n v="3990"/>
    <s v="Colombia Potencia Bioceánica Sostenible 2030"/>
    <x v="37"/>
    <s v="4.3"/>
    <s v="Realizar propuesta de ordenamiento de playas con vocación turística."/>
    <x v="0"/>
    <s v="Dirección General Marítima"/>
    <x v="97"/>
    <s v="Defensa"/>
    <x v="24"/>
    <d v="2020-03-31T00:00:00"/>
    <d v="2026-12-31T00:00:00"/>
    <n v="15"/>
    <n v="100"/>
    <n v="0"/>
    <n v="0"/>
    <n v="0"/>
  </r>
  <r>
    <n v="3990"/>
    <s v="Colombia Potencia Bioceánica Sostenible 2030"/>
    <x v="37"/>
    <s v="4.12"/>
    <s v="Revisar y ajustar la Ley de Pesca."/>
    <x v="2"/>
    <s v="Autoridad Nacional de Acuicultura y Pesca"/>
    <x v="80"/>
    <s v="Agropecuario, Pesquero y Desarrollo Rural"/>
    <x v="7"/>
    <d v="2020-03-31T00:00:00"/>
    <d v="2021-12-01T00:00:00"/>
    <n v="60"/>
    <n v="100"/>
    <n v="0"/>
    <n v="0"/>
    <n v="0"/>
  </r>
  <r>
    <n v="3990"/>
    <s v="Colombia Potencia Bioceánica Sostenible 2030"/>
    <x v="37"/>
    <s v="4.6"/>
    <s v="Mejorar o implementar herramientas de efectividad del manejo en las áreas protegidas, marina, marino costeras e insulares del SINAP, en el ámbito de gestión nacional."/>
    <x v="2"/>
    <s v="Unidad Administrativa Especial Parques Nacionales Naturales de Colombia"/>
    <x v="38"/>
    <s v="Ambiente y Desarrollo Sostenible"/>
    <x v="5"/>
    <d v="2020-04-01T00:00:00"/>
    <d v="2030-12-31T00:00:00"/>
    <n v="1"/>
    <n v="16"/>
    <n v="0"/>
    <n v="0"/>
    <n v="0"/>
  </r>
  <r>
    <n v="3990"/>
    <s v="Colombia Potencia Bioceánica Sostenible 2030"/>
    <x v="37"/>
    <s v="4.11"/>
    <s v="Realizar planes de ordenación de áreas o pesquerías."/>
    <x v="2"/>
    <s v="Autoridad Nacional de Acuicultura y Pesca"/>
    <x v="80"/>
    <s v="Agropecuario, Pesquero y Desarrollo Rural"/>
    <x v="7"/>
    <d v="2020-03-31T00:00:00"/>
    <d v="2022-12-31T00:00:00"/>
    <n v="14"/>
    <n v="20"/>
    <n v="0"/>
    <n v="0"/>
    <n v="0"/>
  </r>
  <r>
    <n v="3990"/>
    <s v="Colombia Potencia Bioceánica Sostenible 2030"/>
    <x v="37"/>
    <s v="4.17"/>
    <s v="Realizar acompañamiento técnico para la formulación o actualización de planes de contingencia de carácter regional, municipal e insular frente a la ocurrencia de eventos y emergencias de origen natural."/>
    <x v="2"/>
    <s v="Unidad Nacional para la Gestión del Riesgo de Desastres"/>
    <x v="18"/>
    <s v="Presidencia de la República"/>
    <x v="10"/>
    <d v="2021-04-01T00:00:00"/>
    <d v="2023-12-31T00:00:00"/>
    <n v="0"/>
    <n v="4"/>
    <n v="0"/>
    <n v="0"/>
    <n v="0"/>
  </r>
  <r>
    <n v="3990"/>
    <s v="Colombia Potencia Bioceánica Sostenible 2030"/>
    <x v="37"/>
    <s v="4.16"/>
    <s v="Brindar asistencia técnica en la revisión del componente de Gestión del Riesgo, con énfasis en fenómenos naturales costeros (Tsunamis, huracanes, erosión costera) en los Esquemas o Planes de Ordenamiento Territorial."/>
    <x v="2"/>
    <s v="Unidad Nacional para la Gestión del Riesgo de Desastres"/>
    <x v="18"/>
    <s v="Presidencia de la República"/>
    <x v="10"/>
    <d v="2020-04-01T00:00:00"/>
    <d v="2024-12-31T00:00:00"/>
    <n v="1"/>
    <n v="5"/>
    <n v="0"/>
    <n v="0"/>
    <n v="0"/>
  </r>
  <r>
    <n v="3990"/>
    <s v="Colombia Potencia Bioceánica Sostenible 2030"/>
    <x v="37"/>
    <s v="4.18"/>
    <s v="Acompañar a las Corporaciones Autónomas Regionales costeras en la implementación de medidas de adaptación basada en ecosistemas."/>
    <x v="1"/>
    <s v="Ministerio de Ambiente y Desarrollo Sostenible"/>
    <x v="9"/>
    <s v="Ambiente y Desarrollo Sostenible"/>
    <x v="5"/>
    <d v="2020-05-01T00:00:00"/>
    <d v="2022-12-31T00:00:00"/>
    <n v="1"/>
    <n v="4"/>
    <n v="0"/>
    <n v="0"/>
    <n v="0"/>
  </r>
  <r>
    <n v="3990"/>
    <s v="Colombia Potencia Bioceánica Sostenible 2030"/>
    <x v="37"/>
    <s v="3.15"/>
    <s v="Analizar de manera integral los resultados obtenidos en las expediciones científicas."/>
    <x v="1"/>
    <s v="Departamento Administrativo de la Presidencia de la República"/>
    <x v="19"/>
    <s v="Presidencia de la República"/>
    <x v="10"/>
    <d v="2021-01-01T00:00:00"/>
    <d v="2025-12-31T00:00:00"/>
    <n v="0"/>
    <n v="100"/>
    <n v="0"/>
    <n v="0"/>
    <n v="0"/>
  </r>
  <r>
    <n v="3990"/>
    <s v="Colombia Potencia Bioceánica Sostenible 2030"/>
    <x v="37"/>
    <s v="3.11"/>
    <s v="Consolidar el Programa Nacional de Expediciones Científicas como estrategia interinstitucional a largo plazo."/>
    <x v="2"/>
    <s v="Departamento Administrativo de la Presidencia de la República"/>
    <x v="19"/>
    <s v="Presidencia de la República"/>
    <x v="10"/>
    <d v="2020-06-01T00:00:00"/>
    <d v="2021-12-31T00:00:00"/>
    <n v="45"/>
    <n v="100"/>
    <n v="45"/>
    <n v="1"/>
    <n v="0.45"/>
  </r>
  <r>
    <n v="3990"/>
    <s v="Colombia Potencia Bioceánica Sostenible 2030"/>
    <x v="37"/>
    <s v="3.1"/>
    <s v="Coordinar la realización de eventos que celebren el Día Mundial de los Océanos, implementando el desarrollo de campañas y talleres que promuevan el conocimiento del océano y su importancia para el Estado."/>
    <x v="2"/>
    <s v="Departamento Administrativo de la Presidencia de la República"/>
    <x v="19"/>
    <s v="Presidencia de la República"/>
    <x v="10"/>
    <d v="2020-06-01T00:00:00"/>
    <d v="2030-12-31T00:00:00"/>
    <n v="12.58"/>
    <n v="100"/>
    <n v="0"/>
    <n v="0"/>
    <n v="0"/>
  </r>
  <r>
    <n v="3990"/>
    <s v="Colombia Potencia Bioceánica Sostenible 2030"/>
    <x v="37"/>
    <s v="3.3"/>
    <s v="Desarrollar un programa de investigación,conservación y divulgación sobre el patrimonio cultural sumergido en zonas insulares y costeras de Colombia."/>
    <x v="1"/>
    <s v="Instituto Colombiano de Antropología e Historia"/>
    <x v="100"/>
    <s v="Cultura"/>
    <x v="19"/>
    <d v="2021-01-31T00:00:00"/>
    <d v="2029-12-31T00:00:00"/>
    <n v="0"/>
    <n v="100"/>
    <n v="0"/>
    <n v="0"/>
    <n v="0"/>
  </r>
  <r>
    <n v="3990"/>
    <s v="Colombia Potencia Bioceánica Sostenible 2030"/>
    <x v="37"/>
    <s v="3.5"/>
    <s v="Formular e implementar una estrategia para la generación de espacios de promoción y difusión de programas académicos y publicaciones científicas en temas marino- costeros."/>
    <x v="1"/>
    <s v="Departamento Administrativo de la Presidencia de la República"/>
    <x v="19"/>
    <s v="Presidencia de la República"/>
    <x v="10"/>
    <d v="2020-06-01T00:00:00"/>
    <d v="2030-12-31T00:00:00"/>
    <n v="12.5"/>
    <n v="100"/>
    <n v="6"/>
    <n v="0.48"/>
    <n v="0.06"/>
  </r>
  <r>
    <n v="3990"/>
    <s v="Colombia Potencia Bioceánica Sostenible 2030"/>
    <x v="37"/>
    <s v="3.4"/>
    <s v="Formular la política pública para la protección, recuperación y divulgación del patrimonio cultural sumergido en Colombia."/>
    <x v="1"/>
    <s v="Instituto Colombiano de Antropología e Historia"/>
    <x v="100"/>
    <s v="Cultura"/>
    <x v="19"/>
    <d v="2021-01-31T00:00:00"/>
    <d v="2027-12-31T00:00:00"/>
    <n v="0"/>
    <n v="100"/>
    <n v="0"/>
    <n v="0"/>
    <n v="0"/>
  </r>
  <r>
    <n v="3990"/>
    <s v="Colombia Potencia Bioceánica Sostenible 2030"/>
    <x v="37"/>
    <s v="3.13"/>
    <s v="Generar espacios intersectoriales e interinstitucionales para consolidar el Plan Nacional de Expediciones Antárticas."/>
    <x v="0"/>
    <s v="Departamento Administrativo de la Presidencia de la República"/>
    <x v="19"/>
    <s v="Presidencia de la República"/>
    <x v="10"/>
    <d v="2020-06-01T00:00:00"/>
    <d v="2022-12-31T00:00:00"/>
    <n v="41"/>
    <n v="100"/>
    <n v="0"/>
    <n v="0"/>
    <n v="0"/>
  </r>
  <r>
    <n v="3990"/>
    <s v="Colombia Potencia Bioceánica Sostenible 2030"/>
    <x v="37"/>
    <s v="3.14"/>
    <s v="Realizar el lanzamiento del nuevo ciclo de expediciones."/>
    <x v="2"/>
    <s v="Departamento Administrativo de la Presidencia de la República"/>
    <x v="19"/>
    <s v="Presidencia de la República"/>
    <x v="10"/>
    <d v="2024-01-01T00:00:00"/>
    <d v="2028-12-31T00:00:00"/>
    <n v="0"/>
    <n v="100"/>
    <n v="0"/>
    <n v="0"/>
    <n v="0"/>
  </r>
  <r>
    <n v="3990"/>
    <s v="Colombia Potencia Bioceánica Sostenible 2030"/>
    <x v="37"/>
    <s v="3.8"/>
    <s v="Fortalecer el desarrollo de la investigación en materia de ciencia, tecnología e innovación asociado a los intereses marítimos nacionales."/>
    <x v="0"/>
    <s v="Ministerio de Ciencia Tecnología e Innovación"/>
    <x v="1"/>
    <s v="Ciencia y Tecnología"/>
    <x v="1"/>
    <d v="2020-10-01T00:00:00"/>
    <d v="2030-12-31T00:00:00"/>
    <n v="2"/>
    <n v="12"/>
    <n v="0"/>
    <n v="0"/>
    <n v="0"/>
  </r>
  <r>
    <n v="3990"/>
    <s v="Colombia Potencia Bioceánica Sostenible 2030"/>
    <x v="37"/>
    <s v="3.12"/>
    <s v="Impulsar las expediciones científicas, como estrategias interdisciplinarias e interinstitucionales para profundizar el conocimiento y aprovechamiento de los intereses marítimos nacionales."/>
    <x v="0"/>
    <s v="Ministerio de Ciencia Tecnología e Innovación"/>
    <x v="1"/>
    <s v="Ciencia y Tecnología"/>
    <x v="1"/>
    <d v="2020-07-01T00:00:00"/>
    <d v="2030-12-31T00:00:00"/>
    <n v="2"/>
    <n v="12"/>
    <n v="0"/>
    <n v="0"/>
    <n v="0"/>
  </r>
  <r>
    <n v="3990"/>
    <s v="Colombia Potencia Bioceánica Sostenible 2030"/>
    <x v="37"/>
    <s v="3.16"/>
    <s v="Incrementar los medios que permiten incrementar las capacidades para realizar la investigación científica marina."/>
    <x v="1"/>
    <s v="Dirección General Marítima"/>
    <x v="97"/>
    <s v="Defensa"/>
    <x v="24"/>
    <d v="2020-03-31T00:00:00"/>
    <d v="2022-12-31T00:00:00"/>
    <n v="14"/>
    <n v="15"/>
    <n v="0"/>
    <n v="0"/>
    <n v="0"/>
  </r>
  <r>
    <n v="3990"/>
    <s v="Colombia Potencia Bioceánica Sostenible 2030"/>
    <x v="37"/>
    <s v="3.6"/>
    <s v="Desarrollar acciones de formación profesional integral con pertinencia sectorial y territorial (gente de Mar)."/>
    <x v="1"/>
    <s v="Servicio Nacional de Aprendizaje"/>
    <x v="25"/>
    <s v="Trabajo"/>
    <x v="12"/>
    <d v="2020-03-31T00:00:00"/>
    <d v="2030-12-31T00:00:00"/>
    <n v="16600"/>
    <n v="19160"/>
    <n v="7806"/>
    <n v="0.47024096385542169"/>
    <n v="0.40741127348643008"/>
  </r>
  <r>
    <n v="3990"/>
    <s v="Colombia Potencia Bioceánica Sostenible 2030"/>
    <x v="37"/>
    <s v="3.10"/>
    <s v="Actualizar el conocimiento científico y técnico del estado de los recursos pesqueros."/>
    <x v="2"/>
    <s v="Autoridad Nacional de Acuicultura y Pesca"/>
    <x v="80"/>
    <s v="Agropecuario, Pesquero y Desarrollo Rural"/>
    <x v="7"/>
    <d v="2020-03-31T00:00:00"/>
    <d v="2030-12-31T00:00:00"/>
    <n v="27"/>
    <n v="272.04000000000002"/>
    <n v="0"/>
    <n v="0"/>
    <n v="0"/>
  </r>
  <r>
    <n v="3990"/>
    <s v="Colombia Potencia Bioceánica Sostenible 2030"/>
    <x v="37"/>
    <s v="3.7"/>
    <s v="Promocionar el desarrollo de la investigación en materia de ciencia, tecnología e innovación asociado a los intereses marítimos nacionales."/>
    <x v="0"/>
    <s v="Ministerio de Ciencia Tecnología e Innovación"/>
    <x v="1"/>
    <s v="Ciencia y Tecnología"/>
    <x v="1"/>
    <d v="2020-10-15T00:00:00"/>
    <d v="2030-12-31T00:00:00"/>
    <n v="3"/>
    <n v="33"/>
    <n v="0"/>
    <n v="0"/>
    <n v="0"/>
  </r>
  <r>
    <n v="3990"/>
    <s v="Colombia Potencia Bioceánica Sostenible 2030"/>
    <x v="37"/>
    <s v="3.9"/>
    <s v="Promover líneas de investigación para el estudio de recursos hidrobiológicos con fines de manejo y aprovechamiento sostenible."/>
    <x v="2"/>
    <s v="Ministerio de Ciencia Tecnología e Innovación"/>
    <x v="1"/>
    <s v="Ciencia y Tecnología"/>
    <x v="1"/>
    <d v="2020-10-15T00:00:00"/>
    <d v="2030-12-31T00:00:00"/>
    <n v="3"/>
    <n v="33"/>
    <n v="0"/>
    <n v="0"/>
    <n v="0"/>
  </r>
  <r>
    <n v="3990"/>
    <s v="Colombia Potencia Bioceánica Sostenible 2030"/>
    <x v="37"/>
    <s v="3.2"/>
    <s v="Incluir en los documentos de referencia para educación básica y media, y otras publicaciones del Ministerio de Educación Nacional, temáticas asociadas al territorio marino-costero."/>
    <x v="1"/>
    <s v="Ministerio de Educación Nacional"/>
    <x v="26"/>
    <s v="Educación"/>
    <x v="13"/>
    <d v="2020-03-31T00:00:00"/>
    <d v="2023-12-31T00:00:00"/>
    <n v="2"/>
    <n v="5"/>
    <n v="0"/>
    <n v="0"/>
    <n v="0"/>
  </r>
  <r>
    <n v="3990"/>
    <s v="Colombia Potencia Bioceánica Sostenible 2030"/>
    <x v="37"/>
    <s v="5.14"/>
    <s v="Desarrollar la estrategia de inclusión de planes, proyectos o programas en temas marino-costeros que puedan ser implementados y/o apoyados desde las gobernaciones y alcaldías costeras."/>
    <x v="1"/>
    <s v="Departamento Administrativo de la Presidencia de la República"/>
    <x v="19"/>
    <s v="Presidencia de la República"/>
    <x v="10"/>
    <d v="2020-03-31T00:00:00"/>
    <d v="2030-12-31T00:00:00"/>
    <n v="16.899999999999999"/>
    <n v="100"/>
    <n v="0"/>
    <n v="0"/>
    <n v="0"/>
  </r>
  <r>
    <n v="3990"/>
    <s v="Colombia Potencia Bioceánica Sostenible 2030"/>
    <x v="37"/>
    <s v="5.13"/>
    <s v="Apoyar la elaboración de una estrategia para el desarrollo socio económico de los municipios costeros del país. La acción se realizará en los espacios de articulación de la política económica, social y ambiental."/>
    <x v="1"/>
    <s v="Departamento Nacional de Planeación"/>
    <x v="17"/>
    <s v="Planeación"/>
    <x v="9"/>
    <d v="2020-03-31T00:00:00"/>
    <d v="2030-12-31T00:00:00"/>
    <n v="50"/>
    <n v="100"/>
    <n v="20"/>
    <n v="0.4"/>
    <n v="0.2"/>
  </r>
  <r>
    <n v="3990"/>
    <s v="Colombia Potencia Bioceánica Sostenible 2030"/>
    <x v="37"/>
    <s v="5.2"/>
    <s v="Disminuir la pesca ilegal no declarada no reglamentada."/>
    <x v="2"/>
    <s v="Autoridad Nacional de Acuicultura y Pesca"/>
    <x v="80"/>
    <s v="Agropecuario, Pesquero y Desarrollo Rural"/>
    <x v="7"/>
    <d v="2020-03-31T00:00:00"/>
    <d v="2030-12-31T00:00:00"/>
    <n v="100"/>
    <n v="100"/>
    <n v="0"/>
    <n v="0"/>
    <n v="0"/>
  </r>
  <r>
    <n v="3990"/>
    <s v="Colombia Potencia Bioceánica Sostenible 2030"/>
    <x v="37"/>
    <s v="5.10"/>
    <s v="Elaborar un atlas de viento para identificar el potencial de recurso eólico offshore (vientos en áreas oceánicas)."/>
    <x v="0"/>
    <s v="Unidad de Planeación Minero Energética"/>
    <x v="32"/>
    <s v="Minas y Energía"/>
    <x v="15"/>
    <d v="2021-06-01T00:00:00"/>
    <d v="2024-12-31T00:00:00"/>
    <n v="0"/>
    <n v="100"/>
    <n v="0"/>
    <n v="0"/>
    <n v="0"/>
  </r>
  <r>
    <n v="3990"/>
    <s v="Colombia Potencia Bioceánica Sostenible 2030"/>
    <x v="37"/>
    <s v="5.4"/>
    <s v="Elaborar y poner en marcha de un plan de acción que incluya actividades en materia de competitividad, infraestructura y promoción turística para promover la llegada de cruceros expedicionarios al Pacífico colombiano."/>
    <x v="2"/>
    <s v="Ministerio de Comercio, Industria y Turismo"/>
    <x v="23"/>
    <s v="Comercio, Industria y Turismo"/>
    <x v="11"/>
    <d v="2020-04-01T00:00:00"/>
    <d v="2030-12-31T00:00:00"/>
    <n v="15"/>
    <n v="100"/>
    <n v="7.5"/>
    <n v="0.5"/>
    <n v="7.4999999999999997E-2"/>
  </r>
  <r>
    <n v="3990"/>
    <s v="Colombia Potencia Bioceánica Sostenible 2030"/>
    <x v="37"/>
    <s v="5.5"/>
    <s v="Fomentar el desarrollo de la industria del sector astillero mediante proyectos de encadenamiento productivo."/>
    <x v="2"/>
    <s v="Ministerio de Comercio, Industria y Turismo"/>
    <x v="23"/>
    <s v="Comercio, Industria y Turismo"/>
    <x v="11"/>
    <d v="2020-03-31T00:00:00"/>
    <d v="2021-06-30T00:00:00"/>
    <n v="80"/>
    <n v="100"/>
    <n v="25"/>
    <n v="0.3125"/>
    <n v="0.25"/>
  </r>
  <r>
    <n v="3990"/>
    <s v="Colombia Potencia Bioceánica Sostenible 2030"/>
    <x v="37"/>
    <s v="5.7"/>
    <s v="Fomentar la presentación de proyectos de I+D+i orientados al diseño, construcción o reparación de embarcaciones de alta complejidad y alto valor agregado."/>
    <x v="2"/>
    <s v="Ministerio de Comercio, Industria y Turismo"/>
    <x v="23"/>
    <s v="Comercio, Industria y Turismo"/>
    <x v="11"/>
    <d v="2020-03-31T00:00:00"/>
    <d v="2030-12-31T00:00:00"/>
    <n v="20"/>
    <n v="100"/>
    <n v="5"/>
    <n v="0.25"/>
    <n v="0.05"/>
  </r>
  <r>
    <n v="3990"/>
    <s v="Colombia Potencia Bioceánica Sostenible 2030"/>
    <x v="37"/>
    <s v="5.8"/>
    <s v="Realizar un diagnóstico y la identificación del alcance de las competencias de las entidades involucradas en los procesos relacionados a la exploración y producción de hidrocarburos en áreas costa afuera."/>
    <x v="1"/>
    <s v="Ministerio de Minas y Energía"/>
    <x v="45"/>
    <s v="Minas y Energía"/>
    <x v="15"/>
    <d v="2020-03-31T00:00:00"/>
    <d v="2021-06-30T00:00:00"/>
    <n v="35"/>
    <n v="100"/>
    <n v="0"/>
    <n v="0"/>
    <n v="0"/>
  </r>
  <r>
    <n v="3990"/>
    <s v="Colombia Potencia Bioceánica Sostenible 2030"/>
    <x v="37"/>
    <s v="5.11"/>
    <s v="Valorar en el plan de expansión las obras que faciliten e incentiven la inclusión de fuentes eólicas y de los mares. Esto permitirá evaluar el impacto y la contribución de este tipo de fuentes en la matriz energética del país."/>
    <x v="2"/>
    <s v="Unidad de Planeación Minero Energética"/>
    <x v="32"/>
    <s v="Minas y Energía"/>
    <x v="15"/>
    <d v="2025-01-01T00:00:00"/>
    <d v="2025-12-31T00:00:00"/>
    <n v="0"/>
    <n v="100"/>
    <n v="0"/>
    <n v="0"/>
    <n v="0"/>
  </r>
  <r>
    <n v="3990"/>
    <s v="Colombia Potencia Bioceánica Sostenible 2030"/>
    <x v="37"/>
    <s v="5.3"/>
    <s v="Formalizar la actividad de la pesca artesanal marino-costera."/>
    <x v="1"/>
    <s v="Autoridad Nacional de Acuicultura y Pesca"/>
    <x v="80"/>
    <s v="Agropecuario, Pesquero y Desarrollo Rural"/>
    <x v="7"/>
    <d v="2020-03-31T00:00:00"/>
    <d v="2030-12-31T00:00:00"/>
    <n v="7700"/>
    <n v="106151"/>
    <n v="0"/>
    <n v="0"/>
    <n v="0"/>
  </r>
  <r>
    <n v="3990"/>
    <s v="Colombia Potencia Bioceánica Sostenible 2030"/>
    <x v="37"/>
    <s v="5.12"/>
    <s v="Impulsar el avance en los niveles de madurez tecnológica para la generación de bioproductos derivados de ecosistemas marinos."/>
    <x v="0"/>
    <s v="Ministerio de Ciencia Tecnología e Innovación"/>
    <x v="1"/>
    <s v="Ciencia y Tecnología"/>
    <x v="1"/>
    <d v="2020-04-01T00:00:00"/>
    <d v="2030-12-31T00:00:00"/>
    <n v="1"/>
    <n v="11"/>
    <n v="0"/>
    <n v="0"/>
    <n v="0"/>
  </r>
  <r>
    <n v="3990"/>
    <s v="Colombia Potencia Bioceánica Sostenible 2030"/>
    <x v="37"/>
    <s v="5.6"/>
    <s v="Realizar actividad comercial con participación de compradores internacionales en las que pueden participar empresas del sector astillero."/>
    <x v="0"/>
    <s v="Procolombia"/>
    <x v="29"/>
    <s v="Comercio, Industria y Turismo"/>
    <x v="11"/>
    <d v="2020-07-01T00:00:00"/>
    <d v="2030-12-31T00:00:00"/>
    <n v="2"/>
    <n v="12"/>
    <n v="0"/>
    <n v="0"/>
    <n v="0"/>
  </r>
  <r>
    <n v="3990"/>
    <s v="Colombia Potencia Bioceánica Sostenible 2030"/>
    <x v="37"/>
    <s v="5.9"/>
    <s v="Promocionar las áreas costa fuera con el fin de evaluar el potencial de hidrocarburos y atraer nuevas inversiones al sector."/>
    <x v="0"/>
    <s v="Agencia Nacional de Hidrocarburos"/>
    <x v="101"/>
    <s v="Minas y Energía"/>
    <x v="15"/>
    <d v="2020-03-31T00:00:00"/>
    <d v="2030-12-31T00:00:00"/>
    <n v="7"/>
    <n v="22"/>
    <n v="5"/>
    <n v="0.7142857142857143"/>
    <n v="0.22727272727272727"/>
  </r>
  <r>
    <n v="3990"/>
    <s v="Colombia Potencia Bioceánica Sostenible 2030"/>
    <x v="37"/>
    <s v="5.1"/>
    <s v="Realizar acciones para el fomento de la pesca y la acuicultura (provisión de aparejos como redes, anzuelos, tramallos, etc; botes y otros elementos para mejorar la navegación y cumplir con buenas prácticas de pesca y acuicultura; capacitación de pescadores en sostenibilidad, entre otros)."/>
    <x v="1"/>
    <s v="Autoridad Nacional de Acuicultura y Pesca"/>
    <x v="80"/>
    <s v="Agropecuario, Pesquero y Desarrollo Rural"/>
    <x v="7"/>
    <d v="2020-03-31T00:00:00"/>
    <d v="2030-12-31T00:00:00"/>
    <n v="120"/>
    <n v="220"/>
    <n v="0"/>
    <n v="0"/>
    <n v="0"/>
  </r>
  <r>
    <n v="3990"/>
    <s v="Colombia Potencia Bioceánica Sostenible 2030"/>
    <x v="37"/>
    <s v="2.6"/>
    <s v="Actualizar el marco jurídico nacional de la Autoridad Marítima."/>
    <x v="2"/>
    <s v="Dirección General Marítima"/>
    <x v="97"/>
    <s v="Defensa"/>
    <x v="24"/>
    <d v="2020-03-31T00:00:00"/>
    <d v="2021-12-31T00:00:00"/>
    <n v="90"/>
    <n v="100"/>
    <n v="0"/>
    <n v="0"/>
    <n v="0"/>
  </r>
  <r>
    <n v="3990"/>
    <s v="Colombia Potencia Bioceánica Sostenible 2030"/>
    <x v="37"/>
    <s v="2.7"/>
    <s v="Analizar la conveniencia y priorización de la adopción de instrumentos internacionales marítimos."/>
    <x v="0"/>
    <s v="Dirección General Marítima"/>
    <x v="97"/>
    <s v="Defensa"/>
    <x v="24"/>
    <d v="2020-03-31T00:00:00"/>
    <d v="2021-12-31T00:00:00"/>
    <n v="45"/>
    <n v="100"/>
    <n v="0"/>
    <n v="0"/>
    <n v="0"/>
  </r>
  <r>
    <n v="3990"/>
    <s v="Colombia Potencia Bioceánica Sostenible 2030"/>
    <x v="37"/>
    <s v="2.3"/>
    <s v="Elaboración y presentación del Plan de Desarrollo Naval."/>
    <x v="2"/>
    <s v="Armada Nacional"/>
    <x v="102"/>
    <s v="Defensa"/>
    <x v="24"/>
    <d v="2020-03-31T00:00:00"/>
    <d v="2020-12-31T00:00:00"/>
    <n v="100"/>
    <n v="100"/>
    <n v="100"/>
    <n v="1"/>
    <n v="1"/>
  </r>
  <r>
    <n v="3990"/>
    <s v="Colombia Potencia Bioceánica Sostenible 2030"/>
    <x v="37"/>
    <s v="2.2"/>
    <s v="Elaborar guía metodológica del Índice de Cobertura del territorio marítimo colombiano."/>
    <x v="2"/>
    <s v="Armada Nacional"/>
    <x v="102"/>
    <s v="Defensa"/>
    <x v="24"/>
    <d v="2020-03-31T00:00:00"/>
    <d v="2021-12-31T00:00:00"/>
    <n v="50"/>
    <n v="100"/>
    <n v="0"/>
    <n v="0"/>
    <n v="0"/>
  </r>
  <r>
    <n v="3990"/>
    <s v="Colombia Potencia Bioceánica Sostenible 2030"/>
    <x v="37"/>
    <s v="2.4"/>
    <s v="Elaborar un diagnóstico de la Seguridad Integral Marítima y Fluvial en Colombia."/>
    <x v="2"/>
    <s v="Departamento Nacional de Planeación"/>
    <x v="17"/>
    <s v="Planeación"/>
    <x v="9"/>
    <d v="2020-03-31T00:00:00"/>
    <d v="2022-12-31T00:00:00"/>
    <n v="15"/>
    <n v="100"/>
    <n v="5"/>
    <n v="0.33333333333333331"/>
    <n v="0.05"/>
  </r>
  <r>
    <n v="3990"/>
    <s v="Colombia Potencia Bioceánica Sostenible 2030"/>
    <x v="37"/>
    <s v="2.5"/>
    <s v="Elaborar una guía metodológica del Índice de Seguridad Integral Marítima y Fluvial."/>
    <x v="2"/>
    <s v="Armada Nacional"/>
    <x v="102"/>
    <s v="Defensa"/>
    <x v="24"/>
    <d v="2020-03-31T00:00:00"/>
    <d v="2021-12-31T00:00:00"/>
    <n v="50"/>
    <n v="100"/>
    <n v="4.5"/>
    <n v="0.09"/>
    <n v="4.4999999999999998E-2"/>
  </r>
  <r>
    <n v="3990"/>
    <s v="Colombia Potencia Bioceánica Sostenible 2030"/>
    <x v="37"/>
    <s v="2.1"/>
    <s v="Proponer y llevar a cabo una estrategia para reafirmar la soberanía y la jurisdicción sobre el Archipiélago de Malpelo y otras áreas y espacios marítimos e insulares considerados estratégicos, con el fin de proteger y aprovechar nuestros recursos, fortalecer presencia y consolidar la vocación marítima de Colombia."/>
    <x v="2"/>
    <s v="Ministerio de Relaciones Exteriores"/>
    <x v="83"/>
    <s v="Relaciones Exteriores"/>
    <x v="25"/>
    <d v="2020-03-31T00:00:00"/>
    <d v="2026-12-31T00:00:00"/>
    <n v="5"/>
    <n v="100"/>
    <n v="0"/>
    <n v="0"/>
    <n v="0"/>
  </r>
  <r>
    <n v="3990"/>
    <s v="Colombia Potencia Bioceánica Sostenible 2030"/>
    <x v="37"/>
    <s v="2.9"/>
    <s v="Instalar estaciones de control de tráfico marítimo y en operación."/>
    <x v="2"/>
    <s v="Dirección General Marítima"/>
    <x v="97"/>
    <s v="Defensa"/>
    <x v="24"/>
    <d v="2020-03-31T00:00:00"/>
    <d v="2021-12-31T00:00:00"/>
    <n v="10"/>
    <n v="11"/>
    <n v="0"/>
    <n v="0"/>
    <n v="0"/>
  </r>
  <r>
    <n v="3990"/>
    <s v="Colombia Potencia Bioceánica Sostenible 2030"/>
    <x v="37"/>
    <s v="2.10"/>
    <s v="Implementar herramientas tecnológicas para mejorar los sistemas de control y vigilancia en las áreas protegidas marinas y marino costeras e insulares del SINAP, en el marco de sus competencias y en coordinación con las demás entidades competentes."/>
    <x v="0"/>
    <s v="Unidad Administrativa Especial Parques Nacionales Naturales de Colombia"/>
    <x v="38"/>
    <s v="Ambiente y Desarrollo Sostenible"/>
    <x v="5"/>
    <d v="2020-04-01T00:00:00"/>
    <d v="2030-12-31T00:00:00"/>
    <n v="1"/>
    <n v="16"/>
    <n v="0"/>
    <n v="0"/>
    <n v="0"/>
  </r>
  <r>
    <n v="3990"/>
    <s v="Colombia Potencia Bioceánica Sostenible 2030"/>
    <x v="37"/>
    <s v="2.8"/>
    <s v="Elaborar documentos que permitan la coordinación en la implementación de los estándares de instrumentos internacionales marítimos vigentes para Colombia."/>
    <x v="0"/>
    <s v="Dirección General Marítima"/>
    <x v="97"/>
    <s v="Defensa"/>
    <x v="24"/>
    <d v="2029-01-01T00:00:00"/>
    <d v="2029-12-31T00:00:00"/>
    <n v="0"/>
    <n v="6"/>
    <n v="0"/>
    <n v="0"/>
    <n v="0"/>
  </r>
  <r>
    <n v="3990"/>
    <s v="Colombia Potencia Bioceánica Sostenible 2030"/>
    <x v="37"/>
    <s v="1.3"/>
    <s v="Consolidar el espacio de las sesiones de la CCO como un escenario de asesoría, consulta, planificación y coordinación interinstitucional sobre temas estratégicos."/>
    <x v="0"/>
    <s v="Departamento Administrativo de la Presidencia de la República"/>
    <x v="19"/>
    <s v="Presidencia de la República"/>
    <x v="10"/>
    <d v="2020-06-01T00:00:00"/>
    <d v="2030-12-31T00:00:00"/>
    <n v="14"/>
    <n v="100"/>
    <n v="10.5"/>
    <n v="0.75"/>
    <n v="0.105"/>
  </r>
  <r>
    <n v="3990"/>
    <s v="Colombia Potencia Bioceánica Sostenible 2030"/>
    <x v="37"/>
    <s v="1.5"/>
    <s v="Crear y liderar la Infraestructura de Datos Espaciales - Marítima, fluvial y costera de Colombia (IDE)."/>
    <x v="1"/>
    <s v="Dirección General Marítima"/>
    <x v="97"/>
    <s v="Defensa"/>
    <x v="24"/>
    <d v="2020-03-31T00:00:00"/>
    <d v="2021-12-31T00:00:00"/>
    <n v="70"/>
    <n v="100"/>
    <n v="0"/>
    <n v="0"/>
    <n v="0"/>
  </r>
  <r>
    <n v="3990"/>
    <s v="Colombia Potencia Bioceánica Sostenible 2030"/>
    <x v="37"/>
    <s v="1.2"/>
    <s v="Diseñar un documento sobre las estrategias de financiación interinstitucionales o de cooperación para el fortalecimiento de planes, proyectos o programas coordinados por la SECCO con proyección 2030."/>
    <x v="2"/>
    <s v="Departamento Administrativo de la Presidencia de la República"/>
    <x v="19"/>
    <s v="Presidencia de la República"/>
    <x v="10"/>
    <d v="2020-06-01T00:00:00"/>
    <d v="2030-12-31T00:00:00"/>
    <n v="30"/>
    <n v="100"/>
    <n v="0"/>
    <n v="0"/>
    <n v="0"/>
  </r>
  <r>
    <n v="3990"/>
    <s v="Colombia Potencia Bioceánica Sostenible 2030"/>
    <x v="37"/>
    <s v="1.1"/>
    <s v="Elaborar el diseño, reglamentación y puesta en marcha del Sistema Bioceánico Nacional (SBN)."/>
    <x v="2"/>
    <s v="Departamento Administrativo de la Presidencia de la República"/>
    <x v="19"/>
    <s v="Presidencia de la República"/>
    <x v="10"/>
    <d v="2020-06-01T00:00:00"/>
    <d v="2021-12-01T00:00:00"/>
    <n v="60"/>
    <n v="100"/>
    <n v="15"/>
    <n v="0.25"/>
    <n v="0.15"/>
  </r>
  <r>
    <n v="3990"/>
    <s v="Colombia Potencia Bioceánica Sostenible 2030"/>
    <x v="37"/>
    <s v="1.6"/>
    <s v="Formular una estrategia de fortalecimiento del Sistema de Información Nacional Oceánica y Costera de Colombia (SINOC) con fin de apoyar la toma de decisiones de la Comisión Colombiana del Océano y sus miembros del Gobierno, sectores académicos, privados y organizaciones no gubernamentales. En el marco de esta estrategia se desarrollará un proyecto piloto."/>
    <x v="1"/>
    <s v="Departamento Administrativo de la Presidencia de la República"/>
    <x v="19"/>
    <s v="Presidencia de la República"/>
    <x v="10"/>
    <d v="2020-06-01T00:00:00"/>
    <d v="2030-12-31T00:00:00"/>
    <n v="15.8"/>
    <n v="100"/>
    <n v="0"/>
    <n v="0"/>
    <n v="0"/>
  </r>
  <r>
    <n v="3990"/>
    <s v="Colombia Potencia Bioceánica Sostenible 2030"/>
    <x v="37"/>
    <s v="1.7"/>
    <s v="Incluir indicadores estandarizados y comparables en Terridata relacionados con los océanos para ser visualizados a nivel municipal, departamental y regional del país."/>
    <x v="1"/>
    <s v="Departamento Nacional de Planeación"/>
    <x v="17"/>
    <s v="Planeación"/>
    <x v="9"/>
    <d v="2020-03-31T00:00:00"/>
    <d v="2026-12-31T00:00:00"/>
    <n v="25"/>
    <n v="100"/>
    <n v="12.5"/>
    <n v="0.5"/>
    <n v="0.125"/>
  </r>
  <r>
    <n v="3990"/>
    <s v="Colombia Potencia Bioceánica Sostenible 2030"/>
    <x v="37"/>
    <s v="1.4"/>
    <s v="Aumentar la participación del país en los escenarios internacionales relacionados con los océanos y los intereses marítimos nacionales."/>
    <x v="0"/>
    <s v="Ministerio de Relaciones Exteriores"/>
    <x v="83"/>
    <s v="Relaciones Exteriores"/>
    <x v="25"/>
    <d v="2020-03-31T00:00:00"/>
    <d v="2030-12-30T00:00:00"/>
    <n v="1"/>
    <n v="11"/>
    <n v="0"/>
    <n v="0"/>
    <n v="0"/>
  </r>
  <r>
    <n v="3990"/>
    <s v="Colombia Potencia Bioceánica Sostenible 2030"/>
    <x v="37"/>
    <s v="1.8"/>
    <s v="Actualizar y robustecer las estimaciones del valor agregado de las actividades marinas."/>
    <x v="1"/>
    <s v="Departamento Administrativo Nacional de Estadística"/>
    <x v="31"/>
    <s v="Estadísticas"/>
    <x v="14"/>
    <d v="2020-07-01T00:00:00"/>
    <d v="2030-12-30T00:00:00"/>
    <n v="2"/>
    <n v="12"/>
    <n v="0"/>
    <n v="0"/>
    <n v="0"/>
  </r>
  <r>
    <n v="3992"/>
    <s v="Estrategia para la Promoción de la Salud Mental en Colombia"/>
    <x v="38"/>
    <s v="2.43"/>
    <s v="Actualizar y apoyar la implementación de lineamientos técnicos para el desarrollo de dispositivos de base comunitaria orientados a la reducción del consumo de SPA y factores asociados, en entornos priorizados."/>
    <x v="0"/>
    <s v="Ministerio de Justicia y del Derecho"/>
    <x v="93"/>
    <s v="Justicia y del Derecho"/>
    <x v="23"/>
    <d v="2020-05-01T00:00:00"/>
    <d v="2023-12-31T00:00:00"/>
    <n v="37"/>
    <n v="100"/>
    <n v="8"/>
    <n v="0.21621621621621623"/>
    <n v="0.08"/>
  </r>
  <r>
    <n v="3992"/>
    <s v="Estrategia para la Promoción de la Salud Mental en Colombia"/>
    <x v="38"/>
    <s v="2.58"/>
    <s v="Definir y acompañar la implementación de lineamientos técnicos para la orientación y el acompañamiento en salud mental y consumo de sustancias psicoactivas por momento del curso de vida y entornos, por parte de la línea 192 COVID-19, con intervenciones de escucha, orientación, apoyo emocional en situaciones de crisis y activación de rutas de atención sectoriales e intersectoriales para la gestión de las necesidades de la población en salud mental, así como, seguimiento de los casos, que así lo ameriten."/>
    <x v="1"/>
    <s v="Ministerio de Salud y Protección Social"/>
    <x v="0"/>
    <s v="Salud y Protección Social"/>
    <x v="0"/>
    <d v="2020-06-01T00:00:00"/>
    <d v="2022-06-30T00:00:00"/>
    <n v="40"/>
    <n v="100"/>
    <n v="20"/>
    <n v="0.5"/>
    <n v="0.2"/>
  </r>
  <r>
    <n v="3992"/>
    <s v="Estrategia para la Promoción de la Salud Mental en Colombia"/>
    <x v="38"/>
    <s v="2.38"/>
    <s v="Diseñar conjuntamente con la academia un documento con orientaciones intersectoriales de acciones orientadas a fortalecer redes de apoyo e inclusión social del adulto mayor."/>
    <x v="1"/>
    <s v="Ministerio de Salud y Protección Social"/>
    <x v="0"/>
    <s v="Salud y Protección Social"/>
    <x v="0"/>
    <d v="2020-06-01T00:00:00"/>
    <d v="2021-12-31T00:00:00"/>
    <n v="50"/>
    <n v="100"/>
    <n v="0"/>
    <n v="0"/>
    <n v="0"/>
  </r>
  <r>
    <n v="3992"/>
    <s v="Estrategia para la Promoción de la Salud Mental en Colombia"/>
    <x v="38"/>
    <s v="2.37"/>
    <s v="Diseñar conjuntamente con la academia un documento con orientaciones para la Prevención y Atención de los Trastornos Mentales más frecuentes en el adulto mayor que incluya los Trastornos Neurocognoscitivos (demencias) y depresión en los territorios."/>
    <x v="1"/>
    <s v="Ministerio de Salud y Protección Social"/>
    <x v="0"/>
    <s v="Salud y Protección Social"/>
    <x v="0"/>
    <d v="2020-06-01T00:00:00"/>
    <d v="2021-06-30T00:00:00"/>
    <n v="50"/>
    <n v="100"/>
    <n v="0"/>
    <n v="0"/>
    <n v="0"/>
  </r>
  <r>
    <n v="3992"/>
    <s v="Estrategia para la Promoción de la Salud Mental en Colombia"/>
    <x v="38"/>
    <s v="2.30"/>
    <s v="Diseñar e implementar una estrategia integral e intersectorial de asistencia técnica en salud mental para el desarrollo de capacidades organizacionales (planeación, coordinación y articulación, seguimiento y evaluación) y técnicas (en lineamientos en salud mental, consumo de sustancias psicoactivas, convivencia social, atención psicosocial y violencias) de todos los actores institucionales corresponsables del documento CONPES, nacionales y territoriales, incorporando los enfoques diferencial étnico, de género e interseccional."/>
    <x v="1"/>
    <s v="Ministerio de Salud y Protección Social"/>
    <x v="0"/>
    <s v="Salud y Protección Social"/>
    <x v="0"/>
    <d v="2020-06-06T00:00:00"/>
    <d v="2022-12-31T00:00:00"/>
    <n v="20"/>
    <n v="100"/>
    <n v="0"/>
    <n v="0"/>
    <n v="0"/>
  </r>
  <r>
    <n v="3992"/>
    <s v="Estrategia para la Promoción de la Salud Mental en Colombia"/>
    <x v="38"/>
    <s v="2.42"/>
    <s v="Diseñar y difundir campañas nacionales de prevención universal de consumo de SPA en medios de comunicación, con el fin de concientizar a la población colombiana sobre los riesgos del consumo."/>
    <x v="1"/>
    <s v="Ministerio de Justicia y del Derecho"/>
    <x v="93"/>
    <s v="Justicia y del Derecho"/>
    <x v="23"/>
    <d v="2021-09-01T00:00:00"/>
    <d v="2023-12-31T00:00:00"/>
    <n v="0"/>
    <n v="100"/>
    <n v="0"/>
    <n v="0"/>
    <n v="0"/>
  </r>
  <r>
    <n v="3992"/>
    <s v="Estrategia para la Promoción de la Salud Mental en Colombia"/>
    <x v="38"/>
    <s v="2.36"/>
    <s v="Diseñar, conjuntamente con la academia y agentes privados, estrategias que orienten el desarrollo de acciones de educación para la salud mental, epilepsia, violencias y consumo de sustancias psicoactivas en los territorios."/>
    <x v="1"/>
    <s v="Ministerio de Salud y Protección Social"/>
    <x v="0"/>
    <s v="Salud y Protección Social"/>
    <x v="0"/>
    <d v="2020-06-01T00:00:00"/>
    <d v="2022-12-31T00:00:00"/>
    <n v="25"/>
    <n v="100"/>
    <n v="0"/>
    <n v="0"/>
    <n v="0"/>
  </r>
  <r>
    <n v="3992"/>
    <s v="Estrategia para la Promoción de la Salud Mental en Colombia"/>
    <x v="38"/>
    <s v="2.56"/>
    <s v="Divulgar la información provista por el Ministerio de Salud y Protección Social sobre salud mental de niños, niñas y adolescentes, en las Instancias del Sistema Nacional de Bienestar Familiar."/>
    <x v="1"/>
    <s v="Instituto Colombiano de Bienestar Familiar"/>
    <x v="44"/>
    <s v="Inclusión Social y Reconciliación"/>
    <x v="16"/>
    <d v="2020-04-15T00:00:00"/>
    <d v="2023-12-31T00:00:00"/>
    <n v="100"/>
    <n v="100"/>
    <n v="0"/>
    <n v="0"/>
    <n v="0"/>
  </r>
  <r>
    <n v="3992"/>
    <s v="Estrategia para la Promoción de la Salud Mental en Colombia"/>
    <x v="38"/>
    <s v="2.33"/>
    <s v="Elaborar un lineamiento para la atención psicosocial que contribuya a la inclusión social (mitigue afectaciones psicosociales, transformación imaginarios sociales, desarrollo de capacidades y oportunidades a nivel individual, familiar y comunitario) desde los enfoques de género, territorial, curso de vida, diferencial étnico e Inter seccional."/>
    <x v="1"/>
    <s v="Ministerio de Salud y Protección Social"/>
    <x v="0"/>
    <s v="Salud y Protección Social"/>
    <x v="0"/>
    <d v="2021-01-01T00:00:00"/>
    <d v="2022-12-31T00:00:00"/>
    <n v="0"/>
    <n v="100"/>
    <n v="0"/>
    <n v="0"/>
    <n v="0"/>
  </r>
  <r>
    <n v="3992"/>
    <s v="Estrategia para la Promoción de la Salud Mental en Colombia"/>
    <x v="38"/>
    <s v="2.34"/>
    <s v="Elaborar y acompañar técnicamente, una estrategia de articulación intersectorial de la oferta psicosocial para la inclusión social de la población general con énfasis en víctimas del conflicto armado, población con problemas y trastornos mentales, población ex-combatiente, y en situación vulnerabilidad, en el marco de políticas sectoriales e intersectoriales."/>
    <x v="1"/>
    <s v="Ministerio de Salud y Protección Social"/>
    <x v="0"/>
    <s v="Salud y Protección Social"/>
    <x v="0"/>
    <d v="2021-01-01T00:00:00"/>
    <d v="2022-12-31T00:00:00"/>
    <n v="0"/>
    <n v="100"/>
    <n v="0"/>
    <n v="0"/>
    <n v="0"/>
  </r>
  <r>
    <n v="3992"/>
    <s v="Estrategia para la Promoción de la Salud Mental en Colombia"/>
    <x v="38"/>
    <s v="2.29"/>
    <s v="Formular e implementar lineamientos en los procesos de actividad física, deportiva, y recreativa realizados por esta entidad, a través de los cuales se generen o fortalezcan competencias socioemocionales, esto con el fin de generar en los participantes de dichos procesos el control voluntario de pensamientos, emociones y comportamientos, así como el manejo efectivo de situaciones interpersonales."/>
    <x v="1"/>
    <s v="Ministerio del Deporte"/>
    <x v="41"/>
    <s v="Deporte"/>
    <x v="17"/>
    <d v="2020-05-04T00:00:00"/>
    <d v="2023-12-30T00:00:00"/>
    <n v="10"/>
    <n v="100"/>
    <n v="0"/>
    <n v="0"/>
    <n v="0"/>
  </r>
  <r>
    <n v="3992"/>
    <s v="Estrategia para la Promoción de la Salud Mental en Colombia"/>
    <x v="38"/>
    <s v="2.51"/>
    <s v="Fortalecer en los Servidores públicos del Departamento Administrativo para la prosperidad social sus estilos de afrontamiento mediante la implementación de diferentes actividades enfocadas a que se experimenten alternativas diversas de formas de actuar ante las situaciones que se presentan en el diario vivir, de tal forma que no afecte su salud mental y emocional."/>
    <x v="1"/>
    <s v="Departamento Administrativo para la Prosperidad Social"/>
    <x v="34"/>
    <s v="Inclusión Social y Reconciliación"/>
    <x v="16"/>
    <d v="2020-05-01T00:00:00"/>
    <d v="2022-12-31T00:00:00"/>
    <n v="20"/>
    <n v="100"/>
    <n v="27.7"/>
    <n v="1"/>
    <n v="0.27699999999999997"/>
  </r>
  <r>
    <n v="3992"/>
    <s v="Estrategia para la Promoción de la Salud Mental en Colombia"/>
    <x v="38"/>
    <s v="2.35"/>
    <s v="Generar lineamientos y acompañamiento técnico al sector salud en la implementación de acciones desde el Plan de Intervenciones Colectivas –PIC, para la transformación de normas y representaciones sociales que favorecen la presencia de violencias, problemas, trastornos mentales y consumo de sustancias psicoactivas."/>
    <x v="1"/>
    <s v="Ministerio de Salud y Protección Social"/>
    <x v="0"/>
    <s v="Salud y Protección Social"/>
    <x v="0"/>
    <d v="2021-06-01T00:00:00"/>
    <d v="2022-12-31T00:00:00"/>
    <n v="0"/>
    <n v="100"/>
    <n v="0"/>
    <n v="0"/>
    <n v="0"/>
  </r>
  <r>
    <n v="3992"/>
    <s v="Estrategia para la Promoción de la Salud Mental en Colombia"/>
    <x v="38"/>
    <s v="2.47"/>
    <s v="Identificar y analizar los factores de protección y de riesgo que inciden en la salud mental en el marco de la autonomía universitaria, con el fin de que las instituciones de educación superior establezcan las intervenciones pertinentes."/>
    <x v="1"/>
    <s v="Ministerio de Educación Nacional"/>
    <x v="26"/>
    <s v="Educación"/>
    <x v="13"/>
    <d v="2021-01-01T00:00:00"/>
    <d v="2022-12-31T00:00:00"/>
    <n v="0"/>
    <n v="100"/>
    <n v="0"/>
    <n v="0"/>
    <n v="0"/>
  </r>
  <r>
    <n v="3992"/>
    <s v="Estrategia para la Promoción de la Salud Mental en Colombia"/>
    <x v="38"/>
    <s v="2.39"/>
    <s v="Incluir orientaciones técnicas en el componente social desarrollado en las Escuelas Taller de Colombia que, sumadas a la Caja de herramientas, promuevan competencias socioemocionales que aporten a la trasformación de prejuicios, creencias e imaginarios sociales asociados al estigma, autoestima y discriminación, así como, a la prevención de problemas y trastornos mentales."/>
    <x v="1"/>
    <s v="Ministerio de Cultura"/>
    <x v="47"/>
    <s v="Cultura"/>
    <x v="19"/>
    <d v="2020-07-01T00:00:00"/>
    <d v="2022-12-31T00:00:00"/>
    <n v="20"/>
    <n v="100"/>
    <n v="0"/>
    <n v="0"/>
    <n v="0"/>
  </r>
  <r>
    <n v="3992"/>
    <s v="Estrategia para la Promoción de la Salud Mental en Colombia"/>
    <x v="38"/>
    <s v="2.59"/>
    <s v="Mejorar las condiciones de habitabilidad de los hogares priorizados por Prosperidad Social en el marco del Programa de Mejoramiento de Vivienda en cuya ejecución se diagnosticaron condiciones de hacinamiento."/>
    <x v="1"/>
    <s v="Departamento Administrativo para la Prosperidad Social"/>
    <x v="34"/>
    <s v="Inclusión Social y Reconciliación"/>
    <x v="16"/>
    <d v="2020-05-01T00:00:00"/>
    <d v="2022-12-31T00:00:00"/>
    <n v="100"/>
    <n v="100"/>
    <n v="0"/>
    <n v="0"/>
    <n v="0"/>
  </r>
  <r>
    <n v="3992"/>
    <s v="Estrategia para la Promoción de la Salud Mental en Colombia"/>
    <x v="38"/>
    <s v="2.28"/>
    <s v="Promover estrategias de afrontamiento en los hogares retornados o reubicados y vinculados al Programa Familias en su Tierra, para fortalecer las habilidades familiares e individuales ante situaciones adversas y emociones negativas, a través de encuentros del componente de fortalecimiento social y comunitario."/>
    <x v="1"/>
    <s v="Departamento Administrativo para la Prosperidad Social"/>
    <x v="34"/>
    <s v="Inclusión Social y Reconciliación"/>
    <x v="16"/>
    <d v="2020-05-01T00:00:00"/>
    <d v="2022-12-31T00:00:00"/>
    <n v="100"/>
    <n v="100"/>
    <n v="0"/>
    <n v="0"/>
    <n v="0"/>
  </r>
  <r>
    <n v="3992"/>
    <s v="Estrategia para la Promoción de la Salud Mental en Colombia"/>
    <x v="38"/>
    <s v="2.31"/>
    <s v="Realizar seguimiento a la formulación e implementación de proyectos territoriales orientados a la promoción de la convivencia y la prevención de las violencias en personas, familias y comunidades, cofinanciados con recursos del impuesto social a municiones y explosivos."/>
    <x v="1"/>
    <s v="Ministerio de Salud y Protección Social"/>
    <x v="0"/>
    <s v="Salud y Protección Social"/>
    <x v="0"/>
    <d v="2020-07-01T00:00:00"/>
    <d v="2022-12-31T00:00:00"/>
    <n v="100"/>
    <n v="100"/>
    <n v="0"/>
    <n v="0"/>
    <n v="0"/>
  </r>
  <r>
    <n v="3992"/>
    <s v="Estrategia para la Promoción de la Salud Mental en Colombia"/>
    <x v="38"/>
    <s v="2.46"/>
    <s v="Desarrollar competencias, en los encargados de Tratamiento y Desarrollo de los Establecimientos de Reclusión del Orden Nacional a cargo del INPEC, en estrategias de prevención, reducción de riesgos y daños, tratamientos y programas específicos para la atención de los trastornos asociados al consumo de sustancias psicoactivas, enfocados al tratamiento penitenciario."/>
    <x v="1"/>
    <s v="Instituto Nacional Penitenciario y Carcelario"/>
    <x v="103"/>
    <s v="Justicia y del Derecho"/>
    <x v="23"/>
    <d v="2020-04-15T00:00:00"/>
    <d v="2020-12-30T00:00:00"/>
    <n v="120"/>
    <n v="120"/>
    <n v="0"/>
    <n v="0"/>
    <n v="0"/>
  </r>
  <r>
    <n v="3992"/>
    <s v="Estrategia para la Promoción de la Salud Mental en Colombia"/>
    <x v="38"/>
    <s v="2.49"/>
    <s v="Acompañar a establecimientos educativos en la implementación de estrategias de formación a orientadores para fortalecer sus capacidades en el desarrollo de competencias socioemocionales para la convivencia escolar."/>
    <x v="1"/>
    <s v="Ministerio de Educación Nacional"/>
    <x v="26"/>
    <s v="Educación"/>
    <x v="13"/>
    <d v="2020-05-01T00:00:00"/>
    <d v="2022-12-31T00:00:00"/>
    <n v="150"/>
    <n v="150"/>
    <n v="0"/>
    <n v="0"/>
    <n v="0"/>
  </r>
  <r>
    <n v="3992"/>
    <s v="Estrategia para la Promoción de la Salud Mental en Colombia"/>
    <x v="38"/>
    <s v="2.54"/>
    <s v="Brindar asistencia técnica en promoción de salud mental con énfasis en primera infancia y sus familias, a enlaces técnicos de regionales y centros zonales del ICBF, incluyendo la participación en mesas técnicas de prevención de violencia basada en género para comunidades indígenas, género, diversidad y familia."/>
    <x v="1"/>
    <s v="Instituto Colombiano de Bienestar Familiar"/>
    <x v="44"/>
    <s v="Inclusión Social y Reconciliación"/>
    <x v="16"/>
    <d v="2020-04-15T00:00:00"/>
    <d v="2022-12-31T00:00:00"/>
    <n v="50"/>
    <n v="150"/>
    <n v="27"/>
    <n v="0.54"/>
    <n v="0.18"/>
  </r>
  <r>
    <n v="3992"/>
    <s v="Estrategia para la Promoción de la Salud Mental en Colombia"/>
    <x v="38"/>
    <s v="2.50"/>
    <s v="Promover actividades deportivas, culturales y estilos de vida saludables en establecimientos educativos con jornada única."/>
    <x v="1"/>
    <s v="Ministerio de Educación Nacional"/>
    <x v="26"/>
    <s v="Educación"/>
    <x v="13"/>
    <d v="2020-05-01T00:00:00"/>
    <d v="2022-12-31T00:00:00"/>
    <n v="200"/>
    <n v="200"/>
    <n v="0"/>
    <n v="0"/>
    <n v="0"/>
  </r>
  <r>
    <n v="3992"/>
    <s v="Estrategia para la Promoción de la Salud Mental en Colombia"/>
    <x v="38"/>
    <s v="2.57"/>
    <s v="Brindar atención a familias para mejorar las capacidades de protección y habilidades de crianza a través de intervención psicosocial."/>
    <x v="1"/>
    <s v="Instituto Colombiano de Bienestar Familiar"/>
    <x v="44"/>
    <s v="Inclusión Social y Reconciliación"/>
    <x v="16"/>
    <d v="2020-04-15T00:00:00"/>
    <d v="2022-12-31T00:00:00"/>
    <n v="64480"/>
    <n v="223060"/>
    <n v="64237"/>
    <n v="0.99623138957816382"/>
    <n v="0.28798081233748768"/>
  </r>
  <r>
    <n v="3992"/>
    <s v="Estrategia para la Promoción de la Salud Mental en Colombia"/>
    <x v="38"/>
    <s v="2.41"/>
    <s v="Realizar exposiciones de colecciones itinerantes para brindar espacios alternativos que permitan el sano esparcimiento y la socialización."/>
    <x v="1"/>
    <s v="Ministerio de Cultura"/>
    <x v="47"/>
    <s v="Cultura"/>
    <x v="19"/>
    <d v="2020-07-01T00:00:00"/>
    <d v="2022-12-31T00:00:00"/>
    <n v="9"/>
    <n v="24"/>
    <n v="0"/>
    <n v="0"/>
    <n v="0"/>
  </r>
  <r>
    <n v="3992"/>
    <s v="Estrategia para la Promoción de la Salud Mental en Colombia"/>
    <x v="38"/>
    <s v="2.44"/>
    <s v="Fortalecer las capacidades de actores estratégicos en la prevención del consumo de SPA y violencias asociadas a través de jornadas de formación (familiar, educativo, trabajo, comunitario, sistema de responsabilidad penal de adolescentes, Inpec y actores del sector justicia)."/>
    <x v="1"/>
    <s v="Ministerio de Justicia y del Derecho"/>
    <x v="93"/>
    <s v="Justicia y del Derecho"/>
    <x v="23"/>
    <d v="2020-04-15T00:00:00"/>
    <d v="2023-12-31T00:00:00"/>
    <n v="1000"/>
    <n v="2500"/>
    <n v="0"/>
    <n v="0"/>
    <n v="0"/>
  </r>
  <r>
    <n v="3992"/>
    <s v="Estrategia para la Promoción de la Salud Mental en Colombia"/>
    <x v="38"/>
    <s v="2.48"/>
    <s v="Realizar formación a docentes en el desarrollo de las competencias ciudadanas y socioemocionales."/>
    <x v="1"/>
    <s v="Ministerio de Educación Nacional"/>
    <x v="26"/>
    <s v="Educación"/>
    <x v="13"/>
    <d v="2020-05-01T00:00:00"/>
    <d v="2022-12-31T00:00:00"/>
    <n v="1000"/>
    <n v="2500"/>
    <n v="0"/>
    <n v="0"/>
    <n v="0"/>
  </r>
  <r>
    <n v="3992"/>
    <s v="Estrategia para la Promoción de la Salud Mental en Colombia"/>
    <x v="38"/>
    <s v="2.40"/>
    <s v="Aumentar la oferta de funciones de obras artísticas y culturales producidas por el Teatro Colón y/o circuladas en territorio para brindar espacios alternativos que permitan el sano esparcimiento y la socialización."/>
    <x v="1"/>
    <s v="Ministerio de Cultura"/>
    <x v="47"/>
    <s v="Cultura"/>
    <x v="19"/>
    <d v="2020-07-01T00:00:00"/>
    <d v="2022-12-31T00:00:00"/>
    <n v="62"/>
    <n v="262"/>
    <n v="0"/>
    <n v="0"/>
    <n v="0"/>
  </r>
  <r>
    <n v="3992"/>
    <s v="Estrategia para la Promoción de la Salud Mental en Colombia"/>
    <x v="38"/>
    <s v="2.32"/>
    <s v="Brindar asistencia técnica a entidades departamentales y distritales de salud para la implementación, cualificación y ampliación del alcance de los dispositivos comunitarios y de los Centros de escucha, dispositivos para transiciones de cuidado, hogares protegidos, y otras modalidades acorde al artículo 13 de la Ley 1616 de 2013 y demás normas relacionadas, orientados a las gestión de riesgos individuales y colectivos en salud mental y consumo de sustancias (Resolución 518 de 2015)."/>
    <x v="1"/>
    <s v="Ministerio de Salud y Protección Social"/>
    <x v="0"/>
    <s v="Salud y Protección Social"/>
    <x v="0"/>
    <d v="2020-06-01T00:00:00"/>
    <d v="2022-12-31T00:00:00"/>
    <n v="10"/>
    <n v="37"/>
    <n v="0"/>
    <n v="0"/>
    <n v="0"/>
  </r>
  <r>
    <n v="3992"/>
    <s v="Estrategia para la Promoción de la Salud Mental en Colombia"/>
    <x v="38"/>
    <s v="2.55"/>
    <s v="Apoyar la inclusión de la problemática de salud mental infantil en los planes de acción de las Mesas de Infancia, Adolescencia y Fortalecimiento Familiar departamentales y cuando se requiera en las agendas de los Consejos Departamentales de Política Social, con énfasis en consumo de SPA y suicidio en la infancia y adolescencia, en el marco del Sistema Nacional de Bienestar Familiar."/>
    <x v="1"/>
    <s v="Instituto Colombiano de Bienestar Familiar"/>
    <x v="44"/>
    <s v="Inclusión Social y Reconciliación"/>
    <x v="16"/>
    <d v="2020-04-15T00:00:00"/>
    <d v="2023-12-31T00:00:00"/>
    <n v="9"/>
    <n v="38"/>
    <n v="0"/>
    <n v="0"/>
    <n v="0"/>
  </r>
  <r>
    <n v="3992"/>
    <s v="Estrategia para la Promoción de la Salud Mental en Colombia"/>
    <x v="38"/>
    <s v="2.45"/>
    <s v="Fortalecer el Programa de Seguimiento Judicial al Tratamiento por Consumo de Drogas en el Sistema de Responsabilidad Penal de Adolescentes, a través de la implementación en entidades territoriales priorizadas."/>
    <x v="1"/>
    <s v="Ministerio de Justicia y del Derecho"/>
    <x v="93"/>
    <s v="Justicia y del Derecho"/>
    <x v="23"/>
    <d v="2020-04-15T00:00:00"/>
    <d v="2023-12-31T00:00:00"/>
    <n v="1"/>
    <n v="4"/>
    <n v="0"/>
    <n v="0"/>
    <n v="0"/>
  </r>
  <r>
    <n v="3992"/>
    <s v="Estrategia para la Promoción de la Salud Mental en Colombia"/>
    <x v="38"/>
    <s v="2.53"/>
    <s v="Brindar asistencias técnicas en prevención de consumo de sustancias psicoactivas: ABC cambiando el Chip (equipos ICBF, operadores de programas ICBF, Autoridades Locales, Agentes del SNBF). En los territorios definidos."/>
    <x v="1"/>
    <s v="Instituto Colombiano de Bienestar Familiar"/>
    <x v="44"/>
    <s v="Inclusión Social y Reconciliación"/>
    <x v="16"/>
    <d v="2020-04-15T00:00:00"/>
    <d v="2023-12-31T00:00:00"/>
    <n v="10"/>
    <n v="40"/>
    <n v="0"/>
    <n v="0"/>
    <n v="0"/>
  </r>
  <r>
    <n v="3992"/>
    <s v="Estrategia para la Promoción de la Salud Mental en Colombia"/>
    <x v="38"/>
    <s v="2.52"/>
    <s v="Brindar asistencias técnicas en prevención de la conducta suicida (equipos ICBF, Operadores de programas ICBF, Autoridades Locales, Agentes del SNBF). En los territorios definidos."/>
    <x v="1"/>
    <s v="Instituto Colombiano de Bienestar Familiar"/>
    <x v="44"/>
    <s v="Inclusión Social y Reconciliación"/>
    <x v="16"/>
    <d v="2020-04-15T00:00:00"/>
    <d v="2023-12-31T00:00:00"/>
    <n v="10"/>
    <n v="40"/>
    <n v="5"/>
    <n v="0.5"/>
    <n v="0.125"/>
  </r>
  <r>
    <n v="3992"/>
    <s v="Estrategia para la Promoción de la Salud Mental en Colombia"/>
    <x v="38"/>
    <s v="2.27"/>
    <s v="Reforzar a través del componente de Habilidades para la Vida del Programa Jóvenes en Acción, las habilidades blandas en los jóvenes participantes de dicho programa, para permitirles desarrollar, entre otras cosas, herramientas para identificar y regular emociones."/>
    <x v="1"/>
    <s v="Departamento Administrativo para la Prosperidad Social"/>
    <x v="34"/>
    <s v="Inclusión Social y Reconciliación"/>
    <x v="16"/>
    <d v="2020-05-01T00:00:00"/>
    <d v="2022-12-31T00:00:00"/>
    <n v="55000"/>
    <n v="55000"/>
    <n v="0"/>
    <n v="0"/>
    <n v="0"/>
  </r>
  <r>
    <n v="3992"/>
    <s v="Estrategia para la Promoción de la Salud Mental en Colombia"/>
    <x v="38"/>
    <s v="2.26"/>
    <s v="Actualizar los referentes técnicos de competencias ciudadanas y socioemocionales para orientar a la comunidad educativa (directivos, docentes y estudiantes) en educación inicial, básica y media. Esto se realiza con el propósito de promover la convivencia ciudadana y herramientas para el manejo efectivo de situaciones de la vida diaria en la comunidad educativa."/>
    <x v="1"/>
    <s v="Ministerio de Educación Nacional"/>
    <x v="26"/>
    <s v="Educación"/>
    <x v="13"/>
    <d v="2020-06-01T00:00:00"/>
    <d v="2022-12-31T00:00:00"/>
    <n v="25"/>
    <n v="100"/>
    <n v="25"/>
    <n v="1"/>
    <n v="0.25"/>
  </r>
  <r>
    <n v="3992"/>
    <s v="Estrategia para la Promoción de la Salud Mental en Colombia"/>
    <x v="38"/>
    <s v="2.20"/>
    <s v="Capacitar a funcionarios penitenciarios del área psicosocial y de sanidad de los establecimientos de reclusión del INPEC en salud mental (detección, primeros auxilios, remisión, etc.), con el fin de fortalecer el talento humano en la identificación y atención inicial de personas con problemas y trastornos mentales."/>
    <x v="1"/>
    <s v="Instituto Nacional Penitenciario y Carcelario"/>
    <x v="103"/>
    <s v="Justicia y del Derecho"/>
    <x v="23"/>
    <d v="2021-04-01T00:00:00"/>
    <d v="2021-12-31T00:00:00"/>
    <n v="0"/>
    <n v="100"/>
    <n v="0"/>
    <n v="0"/>
    <n v="0"/>
  </r>
  <r>
    <n v="3992"/>
    <s v="Estrategia para la Promoción de la Salud Mental en Colombia"/>
    <x v="38"/>
    <s v="2.25"/>
    <s v="Construir, en conjunto con las diferentes entidades que hacen parte de la mesa de competencias trasversales y socioemocionales, una ruta de promoción de competencias socioemocionales de tal forma que se consolide una propuesta de articulación de las diferentes iniciativas de política pública por curso de vida y por entorno."/>
    <x v="1"/>
    <s v="Departamento Nacional de Planeación"/>
    <x v="17"/>
    <s v="Planeación"/>
    <x v="9"/>
    <d v="2020-07-01T00:00:00"/>
    <d v="2021-07-31T00:00:00"/>
    <n v="80"/>
    <n v="100"/>
    <n v="0"/>
    <n v="0"/>
    <n v="0"/>
  </r>
  <r>
    <n v="3992"/>
    <s v="Estrategia para la Promoción de la Salud Mental en Colombia"/>
    <x v="38"/>
    <s v="2.19"/>
    <s v="Coproducir una serie que aborde temas de prevención de violencia para niñas, niños, adolescentes en la televisión pública (análoga y digital) para difusión en 8 canales regionales."/>
    <x v="1"/>
    <s v="Ministerio de Tecnologías de la Información y las Comunicaciones"/>
    <x v="46"/>
    <s v="Tecnologías de la Información y las Comunicaciones"/>
    <x v="18"/>
    <d v="2020-04-15T00:00:00"/>
    <d v="2020-12-31T00:00:00"/>
    <n v="100"/>
    <n v="100"/>
    <n v="30"/>
    <n v="0.3"/>
    <n v="0.3"/>
  </r>
  <r>
    <n v="3992"/>
    <s v="Estrategia para la Promoción de la Salud Mental en Colombia"/>
    <x v="38"/>
    <s v="2.9"/>
    <s v="Diseñar e implementar contenidos, metodologías y herramientas para fortalecer las capacidades de las familias en materia de cuidado, crianza y promoción del desarrollo integral de las niñas, niños y adolescentes, en el marco de la Alianza Familia - Escuela."/>
    <x v="1"/>
    <s v="Ministerio de Educación Nacional"/>
    <x v="26"/>
    <s v="Educación"/>
    <x v="13"/>
    <d v="2020-05-01T00:00:00"/>
    <d v="2022-12-31T00:00:00"/>
    <n v="30"/>
    <n v="100"/>
    <n v="0"/>
    <n v="0"/>
    <n v="0"/>
  </r>
  <r>
    <n v="3992"/>
    <s v="Estrategia para la Promoción de la Salud Mental en Colombia"/>
    <x v="38"/>
    <s v="2.17"/>
    <s v="Diseñar e implementar un programa nacional de promoción de la salud mental y prevención del consumo de sustancias psicoactivas, por entornos y curso de vida, con el propósito de diferenciar y responder a las necesidades de todas las poblaciones y entornos. Esto buscará orientar al sector salud en la implementación de estrategias desde el Plan de Intervenciones Colectivas, para la transformación de normas y representaciones sociales que favorecen la presencia de violencias, problemas, trastornos mentales y consumo de SPA."/>
    <x v="1"/>
    <s v="Ministerio de Salud y Protección Social"/>
    <x v="0"/>
    <s v="Salud y Protección Social"/>
    <x v="0"/>
    <d v="2021-01-01T00:00:00"/>
    <d v="2022-12-31T00:00:00"/>
    <n v="0"/>
    <n v="100"/>
    <n v="0"/>
    <n v="0"/>
    <n v="0"/>
  </r>
  <r>
    <n v="3992"/>
    <s v="Estrategia para la Promoción de la Salud Mental en Colombia"/>
    <x v="38"/>
    <s v="2.22"/>
    <s v="Diseñar y producir una estrategia de comunicación masiva para la promoción de la convivencia social y la salud mental, la prevención de las violencias, el suicidio, la epilepsia y el consumo de sustancias psicoactivas, en la perspectiva de comunicación sin daño, que incluya la promoción de la adopción de normas sociales que inciden en la promoción de la salud mental y la convivencia pacífica en los entornos, incorporando los enfoques diferencial étnico, de género e Interseccional."/>
    <x v="1"/>
    <s v="Ministerio de Salud y Protección Social"/>
    <x v="0"/>
    <s v="Salud y Protección Social"/>
    <x v="0"/>
    <d v="2020-05-01T00:00:00"/>
    <d v="2022-12-31T00:00:00"/>
    <n v="10"/>
    <n v="100"/>
    <n v="0"/>
    <n v="0"/>
    <n v="0"/>
  </r>
  <r>
    <n v="3992"/>
    <s v="Estrategia para la Promoción de la Salud Mental en Colombia"/>
    <x v="38"/>
    <s v="2.10"/>
    <s v="Diseñar y socializar orientaciones para la promoción de salud mental y prevención de problemas y trastornos mentales en educación superior, dentro del marco de la autonomía universitaria; con el propósito de que las instituciones de educación superior refuercen los factores de protección que influyen en la salud mental, y reduzcan los factores de riesgo para la incidencia de violencias, consumo de sustancias psicoactivas, problemas y trastornos mentales."/>
    <x v="1"/>
    <s v="Ministerio de Educación Nacional"/>
    <x v="26"/>
    <s v="Educación"/>
    <x v="13"/>
    <d v="2021-01-01T00:00:00"/>
    <d v="2022-12-31T00:00:00"/>
    <n v="0"/>
    <n v="100"/>
    <n v="0"/>
    <n v="0"/>
    <n v="0"/>
  </r>
  <r>
    <n v="3992"/>
    <s v="Estrategia para la Promoción de la Salud Mental en Colombia"/>
    <x v="38"/>
    <s v="2.5"/>
    <s v="Expedir la normatividad para establecer programas de promoción de la salud mental, la prevención de problemas o los trastornos mentales, y del consumo de sustancias psicoactivas en el ámbito laboral y la protección especial al talento humano que trabaja en salud mental."/>
    <x v="1"/>
    <s v="Ministerio de Trabajo"/>
    <x v="28"/>
    <s v="Trabajo"/>
    <x v="12"/>
    <d v="2020-04-15T00:00:00"/>
    <d v="2022-12-31T00:00:00"/>
    <n v="40"/>
    <n v="100"/>
    <n v="0"/>
    <n v="0"/>
    <n v="0"/>
  </r>
  <r>
    <n v="3992"/>
    <s v="Estrategia para la Promoción de la Salud Mental en Colombia"/>
    <x v="38"/>
    <s v="2.23"/>
    <s v="Fortalecer los factores protectores en las comunidades étnicas atendidas por los programas Iraca, para que estos promuevan la resolución de conflictos y la reducción de violencias; lo anterior a través de encuentros comunitarios y estrategias complementarias concertadas con las autoridades étnicas."/>
    <x v="1"/>
    <s v="Departamento Administrativo para la Prosperidad Social"/>
    <x v="34"/>
    <s v="Inclusión Social y Reconciliación"/>
    <x v="16"/>
    <d v="2020-05-01T00:00:00"/>
    <d v="2021-12-31T00:00:00"/>
    <n v="100"/>
    <n v="100"/>
    <n v="0"/>
    <n v="0"/>
    <n v="0"/>
  </r>
  <r>
    <n v="3992"/>
    <s v="Estrategia para la Promoción de la Salud Mental en Colombia"/>
    <x v="38"/>
    <s v="2.7"/>
    <s v="Realizar acompañamiento a las 96 entidades territoriales certificadas para la promoción de acceso y permanencia educativa, a través de la búsqueda activa de niñas, niños, adolescentes, jóvenes y personas adultas, y de manera especial a aquellos que presentan discapacidad mental-psicosocial. Esto se realiza con el fin de garantizar la inclusión y equidad en la educación, y promover el desarrollo integral y las trayectorias educativas completas."/>
    <x v="1"/>
    <s v="Ministerio de Educación Nacional"/>
    <x v="26"/>
    <s v="Educación"/>
    <x v="13"/>
    <d v="2020-04-15T00:00:00"/>
    <d v="2022-12-31T00:00:00"/>
    <n v="40"/>
    <n v="100"/>
    <n v="50"/>
    <n v="1"/>
    <n v="0.5"/>
  </r>
  <r>
    <n v="3992"/>
    <s v="Estrategia para la Promoción de la Salud Mental en Colombia"/>
    <x v="38"/>
    <s v="2.6"/>
    <s v="Realizar la difusión y la socialización del protocolo de estrategias para la promoción, la prevención y la intervención de los factores psicosociales y sus efectos en el entorno laboral; con esto se buscará mejorar las condiciones psicosociales de dicho entorno."/>
    <x v="1"/>
    <s v="Ministerio de Trabajo"/>
    <x v="28"/>
    <s v="Trabajo"/>
    <x v="12"/>
    <d v="2020-04-15T00:00:00"/>
    <d v="2022-12-31T00:00:00"/>
    <n v="30"/>
    <n v="100"/>
    <n v="0"/>
    <n v="0"/>
    <n v="0"/>
  </r>
  <r>
    <n v="3992"/>
    <s v="Estrategia para la Promoción de la Salud Mental en Colombia"/>
    <x v="38"/>
    <s v="2.4"/>
    <s v="Realizar seguimiento a las empresas en el cumplimiento de las normas de identificación, evaluación e intervención de factores de riesgo psicosocial, así como en la inclusión y utilización de la batería de instrumentos de evaluación, la guía técnica general, los protocolos para la promoción, prevención e intervención de los factores psicosociales y sus efectos en la población trabajadora."/>
    <x v="1"/>
    <s v="Ministerio de Trabajo"/>
    <x v="28"/>
    <s v="Trabajo"/>
    <x v="12"/>
    <d v="2020-07-20T00:00:00"/>
    <d v="2022-09-20T00:00:00"/>
    <n v="40"/>
    <n v="100"/>
    <n v="0"/>
    <n v="0"/>
    <n v="0"/>
  </r>
  <r>
    <n v="3992"/>
    <s v="Estrategia para la Promoción de la Salud Mental en Colombia"/>
    <x v="38"/>
    <s v="2.16"/>
    <s v="Diseñar, adoptar e implementar protocolos para el monitoreo de nuevas sustancias psicoactivas, drogas sintéticas y emergentes a través del Sistema de Alertas Tempranas con el fin de reducir el impacto asociado al consumo."/>
    <x v="0"/>
    <s v="Ministerio de Justicia y del Derecho"/>
    <x v="93"/>
    <s v="Justicia y del Derecho"/>
    <x v="23"/>
    <d v="2020-04-15T00:00:00"/>
    <d v="2023-12-31T00:00:00"/>
    <n v="8"/>
    <n v="11"/>
    <n v="0"/>
    <n v="0"/>
    <n v="0"/>
  </r>
  <r>
    <n v="3992"/>
    <s v="Estrategia para la Promoción de la Salud Mental en Colombia"/>
    <x v="38"/>
    <s v="2.21"/>
    <s v="Brindar asistencia técnica a los operadores de los servicios de atención del Proceso Administrativo de Restablecimiento de Derechos (PARD) de niños, niñas, adolescentes y Sistema de Responsabilidad Penal para Adolescentes (SRPA), en temáticas relacionadas con afectaciones asociadas a la salud mental, suicidio y consumo de SPA."/>
    <x v="1"/>
    <s v="Instituto Colombiano de Bienestar Familiar"/>
    <x v="44"/>
    <s v="Inclusión Social y Reconciliación"/>
    <x v="16"/>
    <d v="2020-04-15T00:00:00"/>
    <d v="2023-12-31T00:00:00"/>
    <n v="3"/>
    <n v="12"/>
    <n v="3"/>
    <n v="1"/>
    <n v="0.25"/>
  </r>
  <r>
    <n v="3992"/>
    <s v="Estrategia para la Promoción de la Salud Mental en Colombia"/>
    <x v="38"/>
    <s v="2.18"/>
    <s v="Diversificar, en el marco del programa En TIC Confío, las instituciones educativas beneficiarias de un año a otro en el territorio nacional."/>
    <x v="1"/>
    <s v="Ministerio de Tecnologías de la Información y las Comunicaciones"/>
    <x v="46"/>
    <s v="Tecnologías de la Información y las Comunicaciones"/>
    <x v="18"/>
    <d v="2020-07-01T00:00:00"/>
    <d v="2022-12-31T00:00:00"/>
    <n v="400"/>
    <n v="1200"/>
    <n v="0"/>
    <n v="0"/>
    <n v="0"/>
  </r>
  <r>
    <n v="3992"/>
    <s v="Estrategia para la Promoción de la Salud Mental en Colombia"/>
    <x v="38"/>
    <s v="2.2"/>
    <s v="Brindar formación en oficios tradicionales que aporten a la salvaguardia del patrimonio cultural a los aprendices de los Talleres Escuela y con el fin de implementar procesos de aprendizaje, sana convivencia y potencialización de factores protectores individuales y colectivos."/>
    <x v="1"/>
    <s v="Ministerio de Cultura"/>
    <x v="47"/>
    <s v="Cultura"/>
    <x v="19"/>
    <d v="2020-07-01T00:00:00"/>
    <d v="2022-12-31T00:00:00"/>
    <n v="65"/>
    <n v="179"/>
    <n v="0"/>
    <n v="0"/>
    <n v="0"/>
  </r>
  <r>
    <n v="3992"/>
    <s v="Estrategia para la Promoción de la Salud Mental en Colombia"/>
    <x v="38"/>
    <s v="2.3"/>
    <s v="Realizar procesos de arte y atención psicosocial dirigidos a niñas, niños, adolescentes y jóvenes para el desarrollo de competencias socioemocionales y prevención de problemas y trastornos mentales."/>
    <x v="1"/>
    <s v="Ministerio de Cultura"/>
    <x v="47"/>
    <s v="Cultura"/>
    <x v="19"/>
    <d v="2021-01-01T00:00:00"/>
    <d v="2022-12-31T00:00:00"/>
    <n v="0"/>
    <n v="19444"/>
    <n v="0"/>
    <n v="0"/>
    <n v="0"/>
  </r>
  <r>
    <n v="3992"/>
    <s v="Estrategia para la Promoción de la Salud Mental en Colombia"/>
    <x v="38"/>
    <s v="2.13"/>
    <s v="Brindar atención en el marco del programa Casa Digna, Vida Digna a las personas que con alguna condición de discapacidad que sean beneficiadas por las distintas intervenciones del programa."/>
    <x v="1"/>
    <s v="Ministerio de Vivienda, Ciudad y Territorio"/>
    <x v="10"/>
    <s v="Vivienda, Ciudad y Territorio"/>
    <x v="6"/>
    <d v="2020-06-01T00:00:00"/>
    <d v="2022-12-31T00:00:00"/>
    <n v="20"/>
    <n v="20"/>
    <n v="0"/>
    <n v="0"/>
    <n v="0"/>
  </r>
  <r>
    <n v="3992"/>
    <s v="Estrategia para la Promoción de la Salud Mental en Colombia"/>
    <x v="38"/>
    <s v="2.11"/>
    <s v="Brindar atención a las niñas, niños y adolescentes para prevenir riesgos y vulneraciones potenciando sus vocaciones, intereses y talentos en la construcción de su proyecto de vida."/>
    <x v="1"/>
    <s v="Instituto Colombiano de Bienestar Familiar"/>
    <x v="44"/>
    <s v="Inclusión Social y Reconciliación"/>
    <x v="16"/>
    <d v="2020-04-15T00:00:00"/>
    <d v="2022-12-31T00:00:00"/>
    <n v="230500"/>
    <n v="230500"/>
    <n v="36948"/>
    <n v="0.16029501084598699"/>
    <n v="0.16029501084598699"/>
  </r>
  <r>
    <n v="3992"/>
    <s v="Estrategia para la Promoción de la Salud Mental en Colombia"/>
    <x v="38"/>
    <s v="2.14"/>
    <s v="Reforzar a través del componente de bienestar comunitario del Programa Familias en acción, las competencias ciudadanas y comunitarias de los titulares."/>
    <x v="1"/>
    <s v="Departamento Administrativo para la Prosperidad Social"/>
    <x v="34"/>
    <s v="Inclusión Social y Reconciliación"/>
    <x v="16"/>
    <d v="2020-05-01T00:00:00"/>
    <d v="2022-12-31T00:00:00"/>
    <n v="25"/>
    <n v="25"/>
    <n v="0"/>
    <n v="0"/>
    <n v="0"/>
  </r>
  <r>
    <n v="3992"/>
    <s v="Estrategia para la Promoción de la Salud Mental en Colombia"/>
    <x v="38"/>
    <s v="2.15"/>
    <s v="Ampliar la cobertura del Programa familias fuertes: amor y límites para la prevención del consumo SPA y la reducción de conductas asociadas al consumo."/>
    <x v="1"/>
    <s v="Ministerio de Justicia y del Derecho"/>
    <x v="93"/>
    <s v="Justicia y del Derecho"/>
    <x v="23"/>
    <d v="2020-05-01T00:00:00"/>
    <d v="2023-12-31T00:00:00"/>
    <n v="1000"/>
    <n v="2500"/>
    <n v="0"/>
    <n v="0"/>
    <n v="0"/>
  </r>
  <r>
    <n v="3992"/>
    <s v="Estrategia para la Promoción de la Salud Mental en Colombia"/>
    <x v="38"/>
    <s v="2.1"/>
    <s v="Implementar el Programa Nacional de Bibliotecas Itinerantes, a través de dotación bibliográfica y tecnológica, así como del acompañamiento y asesoría técnica a la Red Nacional de Bibliotecas Públicas."/>
    <x v="0"/>
    <s v="Ministerio de Cultura"/>
    <x v="47"/>
    <s v="Cultura"/>
    <x v="19"/>
    <d v="2021-01-01T00:00:00"/>
    <d v="2022-12-31T00:00:00"/>
    <n v="0"/>
    <n v="300"/>
    <n v="0"/>
    <n v="0"/>
    <n v="0"/>
  </r>
  <r>
    <n v="3992"/>
    <s v="Estrategia para la Promoción de la Salud Mental en Colombia"/>
    <x v="38"/>
    <s v="2.12"/>
    <s v="Formar agentes educativos y madres comunitarias en identificación de riesgos asociados a violencias contra niñas y niños. Esta acción fortalecerá el entorno comunitario para la prevención de la violencia en niñas y niños."/>
    <x v="1"/>
    <s v="Instituto Colombiano de Bienestar Familiar"/>
    <x v="44"/>
    <s v="Inclusión Social y Reconciliación"/>
    <x v="16"/>
    <d v="2020-04-15T00:00:00"/>
    <d v="2022-12-31T00:00:00"/>
    <n v="1000"/>
    <n v="3000"/>
    <n v="0"/>
    <n v="0"/>
    <n v="0"/>
  </r>
  <r>
    <n v="3992"/>
    <s v="Estrategia para la Promoción de la Salud Mental en Colombia"/>
    <x v="38"/>
    <s v="2.24"/>
    <s v="Brindar asistencia técnica a entidades territoriales, entidades administradoras de planes de beneficios en salud, e instituciones prestadoras de servicios de salud para la implementación del lineamiento para el cuidado de las armonías espirituales y del pensamiento de los pueblos y comunidades indígenas."/>
    <x v="1"/>
    <s v="Ministerio de Salud y Protección Social"/>
    <x v="0"/>
    <s v="Salud y Protección Social"/>
    <x v="0"/>
    <d v="2020-06-01T00:00:00"/>
    <d v="2022-12-31T00:00:00"/>
    <n v="12"/>
    <n v="37"/>
    <n v="6"/>
    <n v="0.5"/>
    <n v="0.16216216216216217"/>
  </r>
  <r>
    <n v="3992"/>
    <s v="Estrategia para la Promoción de la Salud Mental en Colombia"/>
    <x v="38"/>
    <s v="2.8"/>
    <s v="Promover el registro, seguimiento y atención a casos de violencia con el uso e implementación del Sistema de Información Unificado de Convivencia Escolar en coordinación con el ICBF y la aplicación de los protocolos de abordaje pedagógico y rutas de atención en establecimientos educativos del país. El fin de esta acción es la participación del entorno educativo en la prevención de las violencias, consumo de sustancias psicoactivas, problemas y trastornos mentales."/>
    <x v="1"/>
    <s v="Ministerio de Educación Nacional"/>
    <x v="26"/>
    <s v="Educación"/>
    <x v="13"/>
    <d v="2020-06-01T00:00:00"/>
    <d v="2022-12-31T00:00:00"/>
    <n v="4800"/>
    <n v="9800"/>
    <n v="6"/>
    <n v="1.25E-3"/>
    <n v="6.1224489795918364E-4"/>
  </r>
  <r>
    <n v="3992"/>
    <s v="Estrategia para la Promoción de la Salud Mental en Colombia"/>
    <x v="38"/>
    <s v="1.15"/>
    <s v="Asegurar la participación de un representante o representantes del Consejo Nacional de Salud Mental al Comité Técnico Institucional, con el fin de recomendar a través del Consejo Nacional de Salud Mental, ajustes en la gestión de las políticas."/>
    <x v="0"/>
    <s v="Ministerio de Salud y Protección Social"/>
    <x v="0"/>
    <s v="Salud y Protección Social"/>
    <x v="0"/>
    <d v="2020-06-01T00:00:00"/>
    <d v="2022-12-31T00:00:00"/>
    <n v="100"/>
    <n v="100"/>
    <n v="0"/>
    <n v="0"/>
    <n v="0"/>
  </r>
  <r>
    <n v="3992"/>
    <s v="Estrategia para la Promoción de la Salud Mental en Colombia"/>
    <x v="38"/>
    <s v="1.12"/>
    <s v="Construir y socializar con entidades territoriales un lineamiento de focalización que priorice y promueva la oferta social para niñas, niños y adolescentes y sus familias."/>
    <x v="1"/>
    <s v="Departamento Nacional de Planeación"/>
    <x v="17"/>
    <s v="Planeación"/>
    <x v="9"/>
    <d v="2020-04-15T00:00:00"/>
    <d v="2021-12-31T00:00:00"/>
    <n v="60"/>
    <n v="100"/>
    <n v="10"/>
    <n v="0.16666666666666666"/>
    <n v="0.1"/>
  </r>
  <r>
    <n v="3992"/>
    <s v="Estrategia para la Promoción de la Salud Mental en Colombia"/>
    <x v="38"/>
    <s v="1.3"/>
    <s v="Crear e implementar hoja de ruta de coordinación y articulación para gestionar acciones en salud mental, epilepsia, consumo de sustancias psicoactivas y víctimas de violencia en los consejos territoriales de salud mental, comité departamental de drogas, mecanismo articulador para las violencias."/>
    <x v="1"/>
    <s v="Ministerio de Salud y Protección Social"/>
    <x v="0"/>
    <s v="Salud y Protección Social"/>
    <x v="0"/>
    <d v="2021-01-01T00:00:00"/>
    <d v="2022-12-31T00:00:00"/>
    <n v="0"/>
    <n v="100"/>
    <n v="0"/>
    <n v="0"/>
    <n v="0"/>
  </r>
  <r>
    <n v="3992"/>
    <s v="Estrategia para la Promoción de la Salud Mental en Colombia"/>
    <x v="38"/>
    <s v="1.7"/>
    <s v="Definir los indicadores de reducción de consumo de SPA desde el Observatorio de Drogas de Colombia en coordinación con el Observatorio de Salud Mental. Estos indicadores incluirán información de personas atendidas por consumo de drogas, intoxicaciones y muertes asociadas, entre otros. Lo anterior con el propósito de obtener información para la toma de decisiones adecuadas y oportunas en la prevención de consumo de SPA."/>
    <x v="1"/>
    <s v="Ministerio de Justicia y del Derecho"/>
    <x v="93"/>
    <s v="Justicia y del Derecho"/>
    <x v="23"/>
    <d v="2020-05-01T00:00:00"/>
    <d v="2022-12-31T00:00:00"/>
    <n v="100"/>
    <n v="100"/>
    <n v="5"/>
    <n v="0.05"/>
    <n v="0.05"/>
  </r>
  <r>
    <n v="3992"/>
    <s v="Estrategia para la Promoción de la Salud Mental en Colombia"/>
    <x v="38"/>
    <s v="1.2"/>
    <s v="Diseñar e implementar un instrumento que permita articular agendas de diferentes sectores con el plan de acción del comité técnico interinstitucional de salud mental en cada vigencia, con el fin de coordinar las agendas y los planes de acción de las diferentes instancias (sistemas, comisión y comités) que inciden en salud mental."/>
    <x v="1"/>
    <s v="Ministerio de Salud y Protección Social"/>
    <x v="0"/>
    <s v="Salud y Protección Social"/>
    <x v="0"/>
    <d v="2020-12-01T00:00:00"/>
    <d v="2022-12-31T00:00:00"/>
    <n v="50"/>
    <n v="100"/>
    <n v="0"/>
    <n v="0"/>
    <n v="0"/>
  </r>
  <r>
    <n v="3992"/>
    <s v="Estrategia para la Promoción de la Salud Mental en Colombia"/>
    <x v="38"/>
    <s v="1.8"/>
    <s v="Identificar las normas sociales y comportamientos que normalizan la violencia contra las niñas, niños y adolescentes."/>
    <x v="1"/>
    <s v="Instituto Colombiano de Bienestar Familiar"/>
    <x v="44"/>
    <s v="Inclusión Social y Reconciliación"/>
    <x v="16"/>
    <d v="2020-05-01T00:00:00"/>
    <d v="2021-06-30T00:00:00"/>
    <n v="30"/>
    <n v="100"/>
    <n v="15"/>
    <n v="0.5"/>
    <n v="0.15"/>
  </r>
  <r>
    <n v="3992"/>
    <s v="Estrategia para la Promoción de la Salud Mental en Colombia"/>
    <x v="38"/>
    <s v="1.10"/>
    <s v="Identificar los determinantes sociales que inciden en la salud mental de la población colombiana por medio del desarrollo de un modelo predictor, esto con el fin de crear políticas públicas que aporten a la promoción de la salud mental en el país."/>
    <x v="1"/>
    <s v="Departamento Nacional de Planeación"/>
    <x v="17"/>
    <s v="Planeación"/>
    <x v="9"/>
    <d v="2020-06-01T00:00:00"/>
    <d v="2021-06-30T00:00:00"/>
    <n v="60"/>
    <n v="100"/>
    <n v="4"/>
    <n v="6.6666666666666666E-2"/>
    <n v="0.04"/>
  </r>
  <r>
    <n v="3992"/>
    <s v="Estrategia para la Promoción de la Salud Mental en Colombia"/>
    <x v="38"/>
    <s v="1.5"/>
    <s v="Implementar el proceso de interoperabilidad de las fuentes de datos con el fin de garantizar la disponibilidad de la información para la toma de decisiones en salud mental. Este proceso estará orientado al análisis y a la toma de decisiones, a partir de la información obtenida en el Observatorio Nacional de Salud Mental."/>
    <x v="1"/>
    <s v="Ministerio de Salud y Protección Social"/>
    <x v="0"/>
    <s v="Salud y Protección Social"/>
    <x v="0"/>
    <d v="2021-08-01T00:00:00"/>
    <d v="2022-12-31T00:00:00"/>
    <n v="0"/>
    <n v="100"/>
    <n v="0"/>
    <n v="0"/>
    <n v="0"/>
  </r>
  <r>
    <n v="3992"/>
    <s v="Estrategia para la Promoción de la Salud Mental en Colombia"/>
    <x v="38"/>
    <s v="1.6"/>
    <s v="Incluir en el Análisis de Situación de Salud nacional y territorial un apartado sobre salud mental, morbimortalidad asociada a los problemas y trastornos mentales, epilepsia, consumo de SPA, convivencia, y violencias, desde el enfoque interseccional (curso de vida, género, etc.)."/>
    <x v="1"/>
    <s v="Ministerio de Salud y Protección Social"/>
    <x v="0"/>
    <s v="Salud y Protección Social"/>
    <x v="0"/>
    <d v="2020-06-01T00:00:00"/>
    <d v="2022-12-31T00:00:00"/>
    <n v="30"/>
    <n v="100"/>
    <n v="20"/>
    <n v="0.66666666666666663"/>
    <n v="0.2"/>
  </r>
  <r>
    <n v="3992"/>
    <s v="Estrategia para la Promoción de la Salud Mental en Colombia"/>
    <x v="38"/>
    <s v="1.20"/>
    <s v="Incluir en el Sistema Único de Información a la Niñez (SUIN), en coordinación con las entidades de la Mesa SUIN, indicadores sobre salud mental de niños, niñas y adolescentes."/>
    <x v="1"/>
    <s v="Instituto Colombiano de Bienestar Familiar"/>
    <x v="44"/>
    <s v="Inclusión Social y Reconciliación"/>
    <x v="16"/>
    <d v="2020-05-01T00:00:00"/>
    <d v="2023-12-31T00:00:00"/>
    <n v="100"/>
    <n v="100"/>
    <n v="0"/>
    <n v="0"/>
    <n v="0"/>
  </r>
  <r>
    <n v="3992"/>
    <s v="Estrategia para la Promoción de la Salud Mental en Colombia"/>
    <x v="38"/>
    <s v="1.13"/>
    <s v="Realizar dos estudios de caso en donde se analicen los determinantes sociales en la población que presenta mayor prevalencia de problemas y trastornos mentales, y que permitan desarrollar políticas públicas orientadas a la promoción de la salud mental."/>
    <x v="1"/>
    <s v="Departamento Nacional de Planeación"/>
    <x v="17"/>
    <s v="Planeación"/>
    <x v="9"/>
    <d v="2020-07-01T00:00:00"/>
    <d v="2022-12-31T00:00:00"/>
    <n v="10"/>
    <n v="100"/>
    <n v="0"/>
    <n v="0"/>
    <n v="0"/>
  </r>
  <r>
    <n v="3992"/>
    <s v="Estrategia para la Promoción de la Salud Mental en Colombia"/>
    <x v="38"/>
    <s v="1.17"/>
    <s v="Realizar el estudio Nacional de consumo de SPA en población escolar."/>
    <x v="1"/>
    <s v="Ministerio de Justicia y del Derecho"/>
    <x v="93"/>
    <s v="Justicia y del Derecho"/>
    <x v="23"/>
    <d v="2020-07-01T00:00:00"/>
    <d v="2023-12-31T00:00:00"/>
    <n v="47"/>
    <n v="100"/>
    <n v="0"/>
    <n v="0"/>
    <n v="0"/>
  </r>
  <r>
    <n v="3992"/>
    <s v="Estrategia para la Promoción de la Salud Mental en Colombia"/>
    <x v="38"/>
    <s v="1.19"/>
    <s v="Realizar el estudio patrones de riesgo asociados al consumo de drogas inyectadas, incluye prevalencias de VIH, hepatitis C y otros indicadores."/>
    <x v="1"/>
    <s v="Ministerio de Justicia y del Derecho"/>
    <x v="93"/>
    <s v="Justicia y del Derecho"/>
    <x v="23"/>
    <d v="2020-07-01T00:00:00"/>
    <d v="2022-12-31T00:00:00"/>
    <n v="3"/>
    <n v="100"/>
    <n v="0"/>
    <n v="0"/>
    <n v="0"/>
  </r>
  <r>
    <n v="3992"/>
    <s v="Estrategia para la Promoción de la Salud Mental en Colombia"/>
    <x v="38"/>
    <s v="1.18"/>
    <s v="Realizar Estudio Nacional de consumo de SPA en hogares (población 12 a 65 años)."/>
    <x v="1"/>
    <s v="Ministerio de Justicia y del Derecho"/>
    <x v="93"/>
    <s v="Justicia y del Derecho"/>
    <x v="23"/>
    <d v="2020-07-01T00:00:00"/>
    <d v="2023-12-31T00:00:00"/>
    <n v="47"/>
    <n v="100"/>
    <n v="0"/>
    <n v="0"/>
    <n v="0"/>
  </r>
  <r>
    <n v="3992"/>
    <s v="Estrategia para la Promoción de la Salud Mental en Colombia"/>
    <x v="38"/>
    <s v="1.11"/>
    <s v="Realizar la construcción y estimación de modelos estadísticos que brinden información para actuar de forma anticipada ante las vulneraciones de derechos que afectan a niñas, niños y adolescentes."/>
    <x v="1"/>
    <s v="Departamento Nacional de Planeación"/>
    <x v="17"/>
    <s v="Planeación"/>
    <x v="9"/>
    <d v="2020-04-15T00:00:00"/>
    <d v="2022-12-31T00:00:00"/>
    <n v="100"/>
    <n v="100"/>
    <n v="30"/>
    <n v="0.3"/>
    <n v="0.3"/>
  </r>
  <r>
    <n v="3992"/>
    <s v="Estrategia para la Promoción de la Salud Mental en Colombia"/>
    <x v="38"/>
    <s v="1.16"/>
    <s v="Realizar un estudio nacional de consumo de SPA en población universitaria."/>
    <x v="1"/>
    <s v="Ministerio de Justicia y del Derecho"/>
    <x v="93"/>
    <s v="Justicia y del Derecho"/>
    <x v="23"/>
    <d v="2020-12-31T00:00:00"/>
    <d v="2023-12-31T00:00:00"/>
    <n v="3"/>
    <n v="100"/>
    <n v="0"/>
    <n v="0"/>
    <n v="0"/>
  </r>
  <r>
    <n v="3992"/>
    <s v="Estrategia para la Promoción de la Salud Mental en Colombia"/>
    <x v="38"/>
    <s v="1.4"/>
    <s v="Realizar una evaluación institucional del presente documento CONPES. El informe de resultados que se genere de esta evaluación permitirá considerar la pertinencia de formular un nuevo documento de política relacionado con la salud mental de la población colombiana."/>
    <x v="1"/>
    <s v="Departamento Nacional de Planeación"/>
    <x v="17"/>
    <s v="Planeación"/>
    <x v="9"/>
    <d v="2022-03-30T00:00:00"/>
    <d v="2023-08-15T00:00:00"/>
    <n v="0"/>
    <n v="100"/>
    <n v="0"/>
    <n v="0"/>
    <n v="0"/>
  </r>
  <r>
    <n v="3992"/>
    <s v="Estrategia para la Promoción de la Salud Mental en Colombia"/>
    <x v="38"/>
    <s v="1.9"/>
    <s v="Crear una red de estudios e investigaciones sobre la reducción de la demanda de drogas entre el Observatorio de Drogas de Colombia, la academia, los centros de investigación y la sociedad civil con el propósito de prevenir el consumo de SPA."/>
    <x v="1"/>
    <s v="Ministerio de Justicia y del Derecho"/>
    <x v="93"/>
    <s v="Justicia y del Derecho"/>
    <x v="23"/>
    <d v="2020-05-01T00:00:00"/>
    <d v="2022-12-31T00:00:00"/>
    <n v="1"/>
    <n v="3"/>
    <n v="0"/>
    <n v="0"/>
    <n v="0"/>
  </r>
  <r>
    <n v="3992"/>
    <s v="Estrategia para la Promoción de la Salud Mental en Colombia"/>
    <x v="38"/>
    <s v="1.21"/>
    <s v="Desarrollar estudios e investigaciones en temáticas afines a la salud mental de niñas, niños y adolescentes en Colombia, en el marco del Observatorio del Bienestar de la Niñez."/>
    <x v="1"/>
    <s v="Instituto Colombiano de Bienestar Familiar"/>
    <x v="44"/>
    <s v="Inclusión Social y Reconciliación"/>
    <x v="16"/>
    <d v="2020-05-01T00:00:00"/>
    <d v="2022-12-31T00:00:00"/>
    <n v="1"/>
    <n v="3"/>
    <n v="0"/>
    <n v="0"/>
    <n v="0"/>
  </r>
  <r>
    <n v="3992"/>
    <s v="Estrategia para la Promoción de la Salud Mental en Colombia"/>
    <x v="38"/>
    <s v="1.14"/>
    <s v="Brindar asistencia técnica sobre la política establecida en el presente documento a los consejos departamentales y distritales de salud mental, para promover una adecuada gestión de los planes de acción territorial. La asistencia técnica se desarrollará a través de los lineamientos técnicos y operativos que expida el comité técnico interinstitucional de salud mental."/>
    <x v="1"/>
    <s v="Ministerio de Salud y Protección Social"/>
    <x v="0"/>
    <s v="Salud y Protección Social"/>
    <x v="0"/>
    <d v="2020-06-01T00:00:00"/>
    <d v="2022-12-31T00:00:00"/>
    <n v="10"/>
    <n v="32"/>
    <n v="1"/>
    <n v="0.1"/>
    <n v="3.125E-2"/>
  </r>
  <r>
    <n v="3992"/>
    <s v="Estrategia para la Promoción de la Salud Mental en Colombia"/>
    <x v="38"/>
    <s v="1.1"/>
    <s v="Crear el comité técnico interinstitucional de salud mental para consolidar una agenda única con orientaciones para la salud mental, la epilepsia, el consumo de SPA y víctimas de violencias. Dicho comité articulará los sectores competentes y contará con representantes de la comunidad y de los grupos de interés. Esta acción se realizará en el marco de la Comisión Intersectorial de Salud Pública y en cumplimiento en lo determinado en el artículo 9 del Decreto 859 de 2014."/>
    <x v="1"/>
    <s v="Ministerio de Salud y Protección Social"/>
    <x v="0"/>
    <s v="Salud y Protección Social"/>
    <x v="0"/>
    <d v="2020-06-01T00:00:00"/>
    <d v="2021-06-01T00:00:00"/>
    <n v="50"/>
    <n v="100"/>
    <n v="0"/>
    <n v="0"/>
    <n v="0"/>
  </r>
  <r>
    <n v="3992"/>
    <s v="Estrategia para la Promoción de la Salud Mental en Colombia"/>
    <x v="38"/>
    <s v="3.14"/>
    <s v="Actualizar el manual técnico administrativo de prestación de servicios en salud para la población privada de la libertad que tenga en cuenta los temas de salud mental según lo especificado en las rutas de atención, la Política Nacional de Salud Mental y las Política de Promoción y Atención del Consumo de Sustancias Psicoactivas."/>
    <x v="1"/>
    <s v="Unidad de Servicios Penitenciarios y Carcelarios"/>
    <x v="55"/>
    <s v="Justicia y del Derecho"/>
    <x v="23"/>
    <d v="2020-11-01T00:00:00"/>
    <d v="2021-12-01T00:00:00"/>
    <n v="50"/>
    <n v="100"/>
    <n v="0"/>
    <n v="0"/>
    <n v="0"/>
  </r>
  <r>
    <n v="3992"/>
    <s v="Estrategia para la Promoción de la Salud Mental en Colombia"/>
    <x v="38"/>
    <s v="3.12"/>
    <s v="Capacitar al personal de salud que realiza el examen de ingreso al interior de los ERON a cargo del INPEC, en pruebas de tamizaje para la detección de consumo de riesgo de sustancias psicoactivas, riesgo de conducta suicida y patología/enfermedad mental."/>
    <x v="1"/>
    <s v="Unidad de Servicios Penitenciarios y Carcelarios"/>
    <x v="55"/>
    <s v="Justicia y del Derecho"/>
    <x v="23"/>
    <d v="2020-07-01T00:00:00"/>
    <d v="2020-12-31T00:00:00"/>
    <n v="100"/>
    <n v="100"/>
    <n v="0"/>
    <n v="0"/>
    <n v="0"/>
  </r>
  <r>
    <n v="3992"/>
    <s v="Estrategia para la Promoción de la Salud Mental en Colombia"/>
    <x v="38"/>
    <s v="3.19"/>
    <s v="Caracterizar la población beneficiaria de los proyectos de Vivienda Gratuita con problemas como trastornos mentales y consumo de SPA."/>
    <x v="1"/>
    <s v="Ministerio de Vivienda, Ciudad y Territorio"/>
    <x v="10"/>
    <s v="Vivienda, Ciudad y Territorio"/>
    <x v="6"/>
    <d v="2020-06-01T00:00:00"/>
    <d v="2020-12-31T00:00:00"/>
    <n v="100"/>
    <n v="100"/>
    <n v="0"/>
    <n v="0"/>
    <n v="0"/>
  </r>
  <r>
    <n v="3992"/>
    <s v="Estrategia para la Promoción de la Salud Mental en Colombia"/>
    <x v="38"/>
    <s v="3.11"/>
    <s v="Crear el acto administrativo de unidades funcionales de atención en salud mental y consumo de sustancias psicoactivas. Esto incluye la atención de personas víctimas de violencias con problemas y trastornos mentales y de consumo de sustancias psicoactivas."/>
    <x v="1"/>
    <s v="Ministerio de Salud y Protección Social"/>
    <x v="0"/>
    <s v="Salud y Protección Social"/>
    <x v="0"/>
    <d v="2020-05-15T00:00:00"/>
    <d v="2021-12-15T00:00:00"/>
    <n v="50"/>
    <n v="100"/>
    <n v="28"/>
    <n v="0.56000000000000005"/>
    <n v="0.28000000000000003"/>
  </r>
  <r>
    <n v="3992"/>
    <s v="Estrategia para la Promoción de la Salud Mental en Colombia"/>
    <x v="38"/>
    <s v="3.13"/>
    <s v="Diseñar e implementar el programa de salud mental orientado a la atención de las personas privadas de la libertad, en coordinación con el prestador de servicios de salud y que incluya los ejes establecidos en la resolución 04886 de 2018 expedida por el Ministerio de Salud y Protección Social."/>
    <x v="1"/>
    <s v="Unidad de Servicios Penitenciarios y Carcelarios"/>
    <x v="55"/>
    <s v="Justicia y del Derecho"/>
    <x v="23"/>
    <d v="2020-11-01T00:00:00"/>
    <d v="2021-12-01T00:00:00"/>
    <n v="50"/>
    <n v="100"/>
    <n v="0"/>
    <n v="0"/>
    <n v="0"/>
  </r>
  <r>
    <n v="3992"/>
    <s v="Estrategia para la Promoción de la Salud Mental en Colombia"/>
    <x v="38"/>
    <s v="3.16"/>
    <s v="Gestionar los recursos técnicos y financieros para el desarrollo e implementación de guías de práctica clínica para la atención en salud mental, consumo de SPA y epilepsia, en el sector salud."/>
    <x v="1"/>
    <s v="Ministerio de Salud y Protección Social"/>
    <x v="0"/>
    <s v="Salud y Protección Social"/>
    <x v="0"/>
    <d v="2020-06-01T00:00:00"/>
    <d v="2022-12-31T00:00:00"/>
    <n v="20"/>
    <n v="100"/>
    <n v="12"/>
    <n v="0.6"/>
    <n v="0.12"/>
  </r>
  <r>
    <n v="3992"/>
    <s v="Estrategia para la Promoción de la Salud Mental en Colombia"/>
    <x v="38"/>
    <s v="3.17"/>
    <s v="Implementar estrategias de reducción de riesgos y daños asociados al consumo de sustancias psicoactivas, por curso de vida y entornos, de manera articulada con los servicios de salud y los servicios sociales de los territorios priorizados."/>
    <x v="1"/>
    <s v="Ministerio de Salud y Protección Social"/>
    <x v="0"/>
    <s v="Salud y Protección Social"/>
    <x v="0"/>
    <d v="2020-06-01T00:00:00"/>
    <d v="2022-12-30T00:00:00"/>
    <n v="10"/>
    <n v="100"/>
    <n v="0"/>
    <n v="0"/>
    <n v="0"/>
  </r>
  <r>
    <n v="3992"/>
    <s v="Estrategia para la Promoción de la Salud Mental en Colombia"/>
    <x v="38"/>
    <s v="3.20"/>
    <s v="Incluir dentro de la estrategia de acompañamiento social del Programa de Vivienda Gratuita un componente de salud mental que permita hacer acompañamiento a la población sujeta de atención."/>
    <x v="1"/>
    <s v="Ministerio de Vivienda, Ciudad y Territorio"/>
    <x v="10"/>
    <s v="Vivienda, Ciudad y Territorio"/>
    <x v="6"/>
    <d v="2021-03-31T00:00:00"/>
    <d v="2022-12-31T00:00:00"/>
    <n v="0"/>
    <n v="100"/>
    <n v="0"/>
    <n v="0"/>
    <n v="0"/>
  </r>
  <r>
    <n v="3992"/>
    <s v="Estrategia para la Promoción de la Salud Mental en Colombia"/>
    <x v="38"/>
    <s v="3.15"/>
    <s v="Modificar el capítulo III &quot;Programas de Prevención de la Drogadicción y Farmacodependencia por Uso de medicamentos Sometidos a Fiscalización&quot; de la Resolución 1479 de 2006."/>
    <x v="1"/>
    <s v="Ministerio de Salud y Protección Social"/>
    <x v="0"/>
    <s v="Salud y Protección Social"/>
    <x v="0"/>
    <d v="2020-07-01T00:00:00"/>
    <d v="2021-12-31T00:00:00"/>
    <n v="25"/>
    <n v="100"/>
    <n v="0"/>
    <n v="0"/>
    <n v="0"/>
  </r>
  <r>
    <n v="3992"/>
    <s v="Estrategia para la Promoción de la Salud Mental en Colombia"/>
    <x v="38"/>
    <s v="3.18"/>
    <s v="Realizar asistencia técnica para la implementación de la Ruta de Atención Integral para personas con riesgos en salud mental, epilepsia y consumo de sustancias psicoactivas, y de la Ruta de Atención Integral para personas con riesgos de violencias de género, interpersonales y en el conflicto armado."/>
    <x v="1"/>
    <s v="Ministerio de Salud y Protección Social"/>
    <x v="0"/>
    <s v="Salud y Protección Social"/>
    <x v="0"/>
    <d v="2020-07-01T00:00:00"/>
    <d v="2022-12-31T00:00:00"/>
    <n v="20"/>
    <n v="100"/>
    <n v="0"/>
    <n v="0"/>
    <n v="0"/>
  </r>
  <r>
    <n v="3992"/>
    <s v="Estrategia para la Promoción de la Salud Mental en Colombia"/>
    <x v="38"/>
    <s v="3.6"/>
    <s v="Acercar la oferta institucional de los programas de vivienda (i.e Casa Digna, Vida Digna , Semillero de Propietarios y Mi Casa Ya) a la población sujeta de atención, en acompañamiento del Ministerio de Salud y previa identificación de la población por parte de este Ministerio de Salud."/>
    <x v="1"/>
    <s v="Ministerio de Vivienda, Ciudad y Territorio"/>
    <x v="10"/>
    <s v="Vivienda, Ciudad y Territorio"/>
    <x v="6"/>
    <d v="2021-01-01T00:00:00"/>
    <d v="2022-12-01T00:00:00"/>
    <n v="0"/>
    <n v="100"/>
    <n v="0"/>
    <n v="0"/>
    <n v="0"/>
  </r>
  <r>
    <n v="3992"/>
    <s v="Estrategia para la Promoción de la Salud Mental en Colombia"/>
    <x v="38"/>
    <s v="3.10"/>
    <s v="Ajustar, modificar, o sustituir la resolución 1441 de 2016 en lo referente a requerir redes de prestación de servicios de salud mental y consumo de sustancias psicoactivas a las Entidades Promotoras de Salud."/>
    <x v="1"/>
    <s v="Ministerio de Salud y Protección Social"/>
    <x v="0"/>
    <s v="Salud y Protección Social"/>
    <x v="0"/>
    <d v="2020-05-15T00:00:00"/>
    <d v="2021-12-15T00:00:00"/>
    <n v="50"/>
    <n v="100"/>
    <n v="0"/>
    <n v="0"/>
    <n v="0"/>
  </r>
  <r>
    <n v="3992"/>
    <s v="Estrategia para la Promoción de la Salud Mental en Colombia"/>
    <x v="38"/>
    <s v="3.8"/>
    <s v="Caracterizar las iniciativas territoriales y nacionales, públicas o privadas o de la sociedad civil y organizaciones comunitarias relacionadas con modalidades de atención relacionadas con lo descrito en el artículo 13 de la Ley 1616 de 2013."/>
    <x v="0"/>
    <s v="Ministerio de Salud y Protección Social"/>
    <x v="0"/>
    <s v="Salud y Protección Social"/>
    <x v="0"/>
    <d v="2021-01-01T00:00:00"/>
    <d v="2022-06-30T00:00:00"/>
    <n v="0"/>
    <n v="100"/>
    <n v="0"/>
    <n v="0"/>
    <n v="0"/>
  </r>
  <r>
    <n v="3992"/>
    <s v="Estrategia para la Promoción de la Salud Mental en Colombia"/>
    <x v="38"/>
    <s v="3.2"/>
    <s v="Construir una estrategia de formación continua para fortalecer las competencias del talento humano para la atención integral en salud, en salud mental, epilepsia, violencias y consumo de sustancias psicoactivas. Esta acción se realizará de manera articulada con cooperación internacional, academia, direcciones territoriales de salud, empresas administradoras de planes de beneficios en salud, y otros actores involucrados, con el fin de mejorar las competencias del talento humano en salud."/>
    <x v="1"/>
    <s v="Ministerio de Salud y Protección Social"/>
    <x v="0"/>
    <s v="Salud y Protección Social"/>
    <x v="0"/>
    <d v="2020-06-01T00:00:00"/>
    <d v="2022-12-31T00:00:00"/>
    <n v="25"/>
    <n v="100"/>
    <n v="15"/>
    <n v="0.6"/>
    <n v="0.15"/>
  </r>
  <r>
    <n v="3992"/>
    <s v="Estrategia para la Promoción de la Salud Mental en Colombia"/>
    <x v="38"/>
    <s v="3.5"/>
    <s v="Construir y socializar los lineamientos y herramientas que se definan para la inclusión laboral de población con afectaciones en la salud mental para la red de prestadores del Servicio Público de Empleo, con esto se busca que las personas con problemas o trastornos mentales tengan acceso a las posibilidades de empleo en el país."/>
    <x v="1"/>
    <s v="Unidad Administrativa Especial del Servicio Público de Empleo"/>
    <x v="84"/>
    <s v="Trabajo"/>
    <x v="12"/>
    <d v="2020-05-01T00:00:00"/>
    <d v="2022-12-31T00:00:00"/>
    <n v="30"/>
    <n v="100"/>
    <n v="5"/>
    <n v="0.16666666666666666"/>
    <n v="0.05"/>
  </r>
  <r>
    <n v="3992"/>
    <s v="Estrategia para la Promoción de la Salud Mental en Colombia"/>
    <x v="38"/>
    <s v="3.7"/>
    <s v="Diseñar e implementar orientaciones sobre los procesos de articulación de los servicios de salud y sociales para la inclusión social y el cuidado continuo de la salud de las personas con riesgos en salud, o problemas, trastornos mentales, epilepsia, violencias y consumo de sustancias psicoactivas. Esta acción se ejecutará en el marco del Comité Técnico Interinstitucional para la Salud Mental."/>
    <x v="1"/>
    <s v="Ministerio de Salud y Protección Social"/>
    <x v="0"/>
    <s v="Salud y Protección Social"/>
    <x v="0"/>
    <d v="2021-01-01T00:00:00"/>
    <d v="2022-12-30T00:00:00"/>
    <n v="0"/>
    <n v="100"/>
    <n v="0"/>
    <n v="0"/>
    <n v="0"/>
  </r>
  <r>
    <n v="3992"/>
    <s v="Estrategia para la Promoción de la Salud Mental en Colombia"/>
    <x v="38"/>
    <s v="3.4"/>
    <s v="Diseñar una estrategia de rehabilitación basada en la comunidad para la implementación de procesos intersectoriales de inclusión social de las personas con trastornos mentales, epilepsia y consumo de sustancias psicoactivas, sus familias y cuidadores. Esta estrategia se hará en el marco del Comité Técnico Interinstitucional para la salud mental, y buscará la inclusión de la comunidad en procesos de rehabilitación e inclusión social según recomendaciones de la Organización Panamericana de la Salud."/>
    <x v="1"/>
    <s v="Ministerio de Salud y Protección Social"/>
    <x v="0"/>
    <s v="Salud y Protección Social"/>
    <x v="0"/>
    <d v="2021-01-01T00:00:00"/>
    <d v="2022-12-31T00:00:00"/>
    <n v="0"/>
    <n v="100"/>
    <n v="0"/>
    <n v="0"/>
    <n v="0"/>
  </r>
  <r>
    <n v="3992"/>
    <s v="Estrategia para la Promoción de la Salud Mental en Colombia"/>
    <x v="38"/>
    <s v="3.3"/>
    <s v="Elaborar y socializar un documento de análisis para promover en zonas de difícil acceso geográfico el servicio social obligatorio y práctica clínica de profesionales en psicología, trabajo social, enfermería, medicina general y especializada, incluyendo especialistas en neurología y en psiquiatría."/>
    <x v="1"/>
    <s v="Ministerio de Salud y Protección Social"/>
    <x v="0"/>
    <s v="Salud y Protección Social"/>
    <x v="0"/>
    <d v="2021-01-01T00:00:00"/>
    <d v="2022-12-31T00:00:00"/>
    <n v="0"/>
    <n v="100"/>
    <n v="0"/>
    <n v="0"/>
    <n v="0"/>
  </r>
  <r>
    <n v="3992"/>
    <s v="Estrategia para la Promoción de la Salud Mental en Colombia"/>
    <x v="38"/>
    <s v="3.9"/>
    <s v="Realizar lineamientos técnicos para apoyar a las Secretarías de Desarrollo Social de las entidades territoriales o quien haga sus veces, en la implementación, cualificación y ampliación del alcance de los dispositivos comunitarios, Centros de escucha, dispositivos para transiciones de cuidado, hogares protegidos, y otras modalidades acorde al artículo 13 de la Ley 1616 de 2013."/>
    <x v="1"/>
    <s v="Ministerio de Salud y Protección Social"/>
    <x v="0"/>
    <s v="Salud y Protección Social"/>
    <x v="0"/>
    <d v="2021-01-01T00:00:00"/>
    <d v="2022-12-31T00:00:00"/>
    <n v="0"/>
    <n v="100"/>
    <n v="0"/>
    <n v="0"/>
    <n v="0"/>
  </r>
  <r>
    <n v="3992"/>
    <s v="Estrategia para la Promoción de la Salud Mental en Colombia"/>
    <x v="38"/>
    <s v="3.1"/>
    <s v="Realizar un diagnóstico de la capacidad instalada en talento humano e infraestructura de los servicios de salud para la atención de la población con problemas y trastornos mentales, epilepsia, consumo de SPA y víctimas de violencias, esto permitirá identificar la infraestructura disponible para la atención en salud y conocer el lugar donde existe mayor concentración de talento humano. Este diagnóstico incluye la identificación de iniciativas territoriales y nacionales, públicas o privadas o de la sociedad civil y organizaciones comunitarias relacionadas con modalidades de atención relacionadas con lo descrito en el artículo 13 de la Ley 1616 de 2013."/>
    <x v="1"/>
    <s v="Ministerio de Salud y Protección Social"/>
    <x v="0"/>
    <s v="Salud y Protección Social"/>
    <x v="0"/>
    <d v="2020-05-15T00:00:00"/>
    <d v="2021-12-15T00:00:00"/>
    <n v="50"/>
    <n v="100"/>
    <n v="10"/>
    <n v="0.2"/>
    <n v="0.1"/>
  </r>
  <r>
    <n v="3995"/>
    <s v="Política Nacional de Confianza y Seguridad Digital"/>
    <x v="39"/>
    <s v="1.1 "/>
    <s v="Coordinar y diseñar una estrategia de formación de capacidades en materia de seguridad digital, en la cual se unifiquen las iniciativas de sensibilización y generación de habilidades en los ciudadanos en Colombia en materia de seguridad digital, con la intención de mitigar la duplicación de esfuerzos aislados y fortalecer las capacidades en seguridad digital de los ciudadanos. Esta estrategia definirá una hoja de ruta para su institucionalización, de forma que se logre su ejecución de manera permanente."/>
    <x v="1"/>
    <s v="Departamento Administrativo de la Presidencia de la República"/>
    <x v="19"/>
    <s v="Presidencia de la República"/>
    <x v="10"/>
    <d v="2021-06-01T00:00:00"/>
    <d v="2022-12-31T00:00:00"/>
    <n v="0"/>
    <n v="100"/>
    <n v="0"/>
    <n v="0"/>
    <n v="0"/>
  </r>
  <r>
    <n v="3995"/>
    <s v="Política Nacional de Confianza y Seguridad Digital"/>
    <x v="39"/>
    <s v="1.2 "/>
    <s v="Unificar en una hoja de ruta las iniciativas para fortalecer las competencias en seguridad digital con enfoque diferencial e inclusivo de género para mujeres o los ciudadanos que se identifiquen con este género, de manera que se incluyan las iniciativas definidas y en ejecución, e iniciativas adicionales que se requieran para promover la participación del género femenino en los diferentes sectores: público, privado y academia. Todo esto con el fin de desarrollar capacidades con enfoque diferencial, promoviendo en la ciudadanía la concientización, el desarrollo de competencias en seguridad digital. Esta hoja de ruta definirá una línea de acción para su institucionalización, de forma que se logre su ejecución de manera permanente."/>
    <x v="1"/>
    <s v="Ministerio de Tecnologías de la Información y las Comunicaciones"/>
    <x v="46"/>
    <s v="Tecnologías de la Información y las Comunicaciones"/>
    <x v="18"/>
    <d v="2020-07-01T00:00:00"/>
    <d v="2022-12-31T00:00:00"/>
    <n v="20"/>
    <n v="100"/>
    <n v="0"/>
    <n v="0"/>
    <n v="0"/>
  </r>
  <r>
    <n v="3995"/>
    <s v="Política Nacional de Confianza y Seguridad Digital"/>
    <x v="39"/>
    <s v="1.3 "/>
    <s v="Desarrollar e implementar una hoja de ruta para el desarrollo de iniciativas con el fin de promover la participación de las comunidades en el fortalecimiento de capacidades en seguridad digital, bajo un enfoque diferencial e inclusivo. En la estrategia se deberá establecer la forma en la cual se institucionalizará para su desarrollo de manera permanente."/>
    <x v="1"/>
    <s v="Ministerio de Tecnologías de la Información y las Comunicaciones"/>
    <x v="46"/>
    <s v="Tecnologías de la Información y las Comunicaciones"/>
    <x v="18"/>
    <d v="2020-07-01T00:00:00"/>
    <d v="2022-12-31T00:00:00"/>
    <n v="10"/>
    <n v="100"/>
    <n v="0"/>
    <n v="0"/>
    <n v="0"/>
  </r>
  <r>
    <n v="3995"/>
    <s v="Política Nacional de Confianza y Seguridad Digital"/>
    <x v="39"/>
    <s v="1.4 "/>
    <s v="Diseñar e implementar una estrategia para la creación de hábitos de uso seguro y responsable de las TIC que posibilite generar, en la trayectoria educativa completa, el desarrollo de competencias y la formación en seguridad y confianza digital. Esto, con el fin de elevar la cultura en seguridad digital y ciber higiene, que puedan incorporarse en los diferentes niveles de formación educativa."/>
    <x v="1"/>
    <s v="Ministerio de Educación Nacional"/>
    <x v="26"/>
    <s v="Educación"/>
    <x v="13"/>
    <d v="2020-07-01T00:00:00"/>
    <d v="2022-07-01T00:00:00"/>
    <n v="20"/>
    <n v="100"/>
    <n v="0"/>
    <n v="0"/>
    <n v="0"/>
  </r>
  <r>
    <n v="3995"/>
    <s v="Política Nacional de Confianza y Seguridad Digital"/>
    <x v="39"/>
    <s v="1.5 "/>
    <s v="Diseñar programas de formación profesional con enfoque para el trabajo y desarrollo humano, los cuales atenderán las necesidades sectoriales para fortalecer las competencias en áreas como la seguridad digital, seguridad de la información, ciberseguridad e infraestructuras críticas. El Ministerio de Tecnologías de la Información y las Comunicaciones apoyará con los expertos temáticos que participarán en jornadas de diseño y desarrollo curricular y en la validación técnica para garantizar la pertinencia y calidad de los programas de formación profesional, los cuales promoverán la gestión efectiva de los riesgos de seguridad digital, adoptando buenas prácticas y referentes tales como el Marco para el desarrollo de fuerza laboral en Ciberseguridad de la Iniciativa Nacional de Educación en Seguridad Cibernética (NICE, por sus siglas en ingles)."/>
    <x v="1"/>
    <s v="Servicio Nacional De aprendizaje"/>
    <x v="25"/>
    <s v="Trabajo"/>
    <x v="12"/>
    <d v="2021-06-01T00:00:00"/>
    <d v="2022-03-31T00:00:00"/>
    <n v="0"/>
    <n v="100"/>
    <n v="0"/>
    <n v="0"/>
    <n v="0"/>
  </r>
  <r>
    <n v="3995"/>
    <s v="Política Nacional de Confianza y Seguridad Digital"/>
    <x v="39"/>
    <s v="1.6 "/>
    <s v="Elaborar y ejecutar un programa de desarrollo de capacidades dirigido a organizaciones públicas (tanto del orden nacional como territorial), con el fin de promover la gestión efectiva de los riesgos de seguridad digital, adoptando buenas prácticas y marcos de referencia de ciberseguridad para tecnologías de amplia utilización y para tecnologías de la Cuarta Revolución Industrial."/>
    <x v="0"/>
    <s v="Ministerio de Tecnologías de la Información y las Comunicaciones"/>
    <x v="46"/>
    <s v="Tecnologías de la Información y las Comunicaciones"/>
    <x v="18"/>
    <d v="2020-07-01T00:00:00"/>
    <d v="2022-12-31T00:00:00"/>
    <n v="20"/>
    <n v="100"/>
    <n v="0"/>
    <n v="0"/>
    <n v="0"/>
  </r>
  <r>
    <n v="3995"/>
    <s v="Política Nacional de Confianza y Seguridad Digital"/>
    <x v="39"/>
    <s v="1.7 "/>
    <s v="Elaborar y poner en marcha un programa de desarrollo de capacidades dirigido a los niveles directivos y ejecutivos de entidades del Estado del orden nacional como territorial, de modo que les permita identificar, valorar y gestionar adecuadamente los riesgos de seguridad digital. Lo anterior con la finalidad de mejorar el marco de acción para la toma de decisiones en esta materia y el fortalecimiento de capacidades en las organizaciones públicas. Este programa deberá contemplar el impacto sobre la seguridad digital de las nuevas tecnologías y de las tecnologías emergentes."/>
    <x v="0"/>
    <s v="Ministerio de Tecnologías de la Información y las Comunicaciones"/>
    <x v="46"/>
    <s v="Tecnologías de la Información y las Comunicaciones"/>
    <x v="18"/>
    <d v="2021-02-01T00:00:00"/>
    <d v="2022-12-31T00:00:00"/>
    <n v="0"/>
    <n v="100"/>
    <n v="0"/>
    <n v="0"/>
    <n v="0"/>
  </r>
  <r>
    <n v="3995"/>
    <s v="Política Nacional de Confianza y Seguridad Digital"/>
    <x v="39"/>
    <s v="1.8 "/>
    <s v="Elaborar y poner en marcha un programa de desarrollo de capacidades dirigido a los niveles directivos y ejecutivos de organizaciones privadas, así como a las organizaciones privadas que se consideren como operadores de infraestructuras críticas o prestadores de servicios esenciales, de modo que les permita identificar, valorar y gestionar adecuadamente los riesgos de seguridad digital. Lo anterior con la finalidad de promover el cierre de brecha en capacidades y la gestión de riesgos de seguridad digital en el país."/>
    <x v="2"/>
    <s v="Ministerio de Tecnologías de la Información y las Comunicaciones"/>
    <x v="46"/>
    <s v="Tecnologías de la Información y las Comunicaciones"/>
    <x v="18"/>
    <d v="2021-02-01T00:00:00"/>
    <d v="2022-12-31T00:00:00"/>
    <n v="0"/>
    <n v="100"/>
    <n v="0"/>
    <n v="0"/>
    <n v="0"/>
  </r>
  <r>
    <n v="3995"/>
    <s v="Política Nacional de Confianza y Seguridad Digital"/>
    <x v="39"/>
    <s v="1.9 "/>
    <s v="Elaborar y ejecutar una estrategia de fortalecimiento de las empresas de la industria de Tecnologías de la Información que provean bienes y servicios de seguridad digital, contemplando la articulación con el programa de formación de fuerza laboral en ciberseguridad, de forma que se promueva el desarrollo de talento pertinente y cualificado para esta industria y evaluando acciones complementarias como la constitución de clústeres específicos en bienes y servicios relacionados con seguridad digital, con apoyo de las Cámaras de Comercio, de forma que apalanque su fortalecimiento en iniciativas y programas de desarrollo empresarial bajo su cargo."/>
    <x v="2"/>
    <s v="Ministerio de Tecnologías de la Información y las Comunicaciones"/>
    <x v="46"/>
    <s v="Tecnologías de la Información y las Comunicaciones"/>
    <x v="18"/>
    <d v="2021-01-01T00:00:00"/>
    <d v="2022-12-31T00:00:00"/>
    <n v="0"/>
    <n v="100"/>
    <n v="0"/>
    <n v="0"/>
    <n v="0"/>
  </r>
  <r>
    <n v="3995"/>
    <s v="Política Nacional de Confianza y Seguridad Digital"/>
    <x v="39"/>
    <s v="1.10"/>
    <s v="Realizar el diagnóstico y las consecuentes recomendaciones de solución de los posibles problemas existentes en el marco normativo vigente que puedan afectar: i) el ejercicio libre y pacífico de la ciudadanía digital; ii) la defensa y seguridad nacional y iii) la persecución, investigación y sanción de la comisión de conductas punibles a través del uso de las Tecnologías de la Información y las Comunicaciones (TIC)."/>
    <x v="0"/>
    <s v="Ministerio de Justicia y del Derecho"/>
    <x v="93"/>
    <s v="Justicia y del Derecho"/>
    <x v="23"/>
    <d v="2020-07-01T00:00:00"/>
    <d v="2022-12-31T00:00:00"/>
    <n v="10"/>
    <n v="100"/>
    <n v="0"/>
    <n v="0"/>
    <n v="0"/>
  </r>
  <r>
    <n v="3995"/>
    <s v="Política Nacional de Confianza y Seguridad Digital"/>
    <x v="39"/>
    <s v="1.11"/>
    <s v="Diseñar e implementar una ruta de acción que permita avanzar en el desarrollo de la normatividad en materia de seguridad digital, para lo cual tendrá en cuenta, entre otros, el impacto del Internet de las cosas (IoT), las Redes y Sistemas OT, el Big Data, la Computación en la Nube, la Inteligencia Artificial (IA), el Machine Learning e Interfaces de Programación de Aplicaciones (API) y otras tecnologías emergentes, en materia de confianza y seguridad digital."/>
    <x v="0"/>
    <s v="Departamento Administrativo de la Presidencia de la República"/>
    <x v="19"/>
    <s v="Presidencia de la República"/>
    <x v="10"/>
    <d v="2021-07-01T00:00:00"/>
    <d v="2022-12-31T00:00:00"/>
    <n v="0"/>
    <n v="100"/>
    <n v="0"/>
    <n v="0"/>
    <n v="0"/>
  </r>
  <r>
    <n v="3995"/>
    <s v="Política Nacional de Confianza y Seguridad Digital"/>
    <x v="39"/>
    <s v="1.12"/>
    <s v="Elaborar el diagnóstico actual y el plan de mejoramiento continuo de sus propias capacidades operativas, administrativas, humanas, científicas y de infraestructura tecnológica. Lo anterior con el fin de apalancar recursos para el fortalecimiento de dichas entidades en materia de seguridad digital. Se presentará anualmente un informe ante la Consejería Nacional de Asuntos Económicos y Transformación Digital de la Presidencia de la República, o quien haga sus veces, sobre el desarrollo de este plan de mejoramiento continuo."/>
    <x v="0"/>
    <s v="Ministerio de Tecnologías de la Información y las Comunicaciones"/>
    <x v="46"/>
    <s v="Tecnologías de la Información y las Comunicaciones"/>
    <x v="18"/>
    <d v="2020-07-01T00:00:00"/>
    <d v="2022-12-31T00:00:00"/>
    <n v="30"/>
    <n v="100"/>
    <n v="0"/>
    <n v="0"/>
    <n v="0"/>
  </r>
  <r>
    <n v="3995"/>
    <s v="Política Nacional de Confianza y Seguridad Digital"/>
    <x v="39"/>
    <s v="1.13"/>
    <s v="Definir los lineamientos para la conformación de una Red de Participación Cívica Digital que permita a las múltiples partes interesadas interactuar y cooperar frente a una amenaza cibernética. Lo anterior, con el propósito de fortalecer y ampliar las capacidades de Seguridad Digital en Colombia. Dichas Red de Participación Cívica Digital actuará en el marco de los principios fundamentales de la presente política, en particular la salvaguarda de los derechos humanos, así como del derecho internacional humanitario."/>
    <x v="0"/>
    <s v="Ministerio de Defensa Nacional"/>
    <x v="82"/>
    <s v="Defensa"/>
    <x v="24"/>
    <d v="2020-07-01T00:00:00"/>
    <d v="2021-12-31T00:00:00"/>
    <n v="40"/>
    <n v="100"/>
    <n v="0"/>
    <n v="0"/>
    <n v="0"/>
  </r>
  <r>
    <n v="3995"/>
    <s v="Política Nacional de Confianza y Seguridad Digital"/>
    <x v="39"/>
    <s v="1.14"/>
    <s v="Coordinar la elaboración de lineamientos para los planes de mejora en seguridad digital con el fin de fortalecer las capacidades del Sistema de Seguridad Social Integral en el manejo, gestión e intercambio de la información, dada la condición de infraestructura crítica cibernética del Sistema de Seguridad Social Integral."/>
    <x v="0"/>
    <s v="Departamento Nacional de Planeación"/>
    <x v="17"/>
    <s v="Planeación"/>
    <x v="9"/>
    <d v="2020-10-01T00:00:00"/>
    <d v="2022-03-31T00:00:00"/>
    <n v="25"/>
    <n v="100"/>
    <n v="0"/>
    <n v="0"/>
    <n v="0"/>
  </r>
  <r>
    <n v="3995"/>
    <s v="Política Nacional de Confianza y Seguridad Digital"/>
    <x v="39"/>
    <s v="1.15"/>
    <s v="Establecer dentro del Modelo Nacional de Gestión de Incidentes, los lineamientos con las condiciones especiales para la gestión de riesgos y el manejo de incidentes en seguridad digital relacionados con el manejo, gestión e intercambio de la información del Sistema de Seguridad Social Integral. Esto con el fin de asegurar la información y que se dé la atención en condiciones de prioridad a los incidentes que lleguen a ocurrir. Estas condiciones especiales deberán integrarse con el procedimiento general de atención a incidentes ya existente establecido por el Comité de Seguridad Digital."/>
    <x v="0"/>
    <s v="Ministerio de Defensa Nacional"/>
    <x v="82"/>
    <s v="Defensa"/>
    <x v="24"/>
    <d v="2021-09-01T00:00:00"/>
    <d v="2022-03-01T00:00:00"/>
    <n v="0"/>
    <n v="100"/>
    <n v="0"/>
    <n v="0"/>
    <n v="0"/>
  </r>
  <r>
    <n v="3995"/>
    <s v="Política Nacional de Confianza y Seguridad Digital"/>
    <x v="39"/>
    <s v="1.16"/>
    <s v="Coordinar la incorporación de los mecanismos idóneos del caso (técnicos, legales, organizacionales, etc.) que permitan recopilar la evidencia digital necesaria en caso de materialización de algún incidente cibernético dentro del manejo, gestión e intercambio de la información del subsistema de Salud del Sistema de Seguridad Social Integral. Estos mecanismos deberán alinearse con la normatividad nacional que haya sido expedida al respecto."/>
    <x v="0"/>
    <s v="Departamento Nacional de Planeación"/>
    <x v="17"/>
    <s v="Planeación"/>
    <x v="9"/>
    <d v="2021-04-01T00:00:00"/>
    <d v="2022-12-31T00:00:00"/>
    <n v="0"/>
    <n v="100"/>
    <n v="0"/>
    <n v="0"/>
    <n v="0"/>
  </r>
  <r>
    <n v="3995"/>
    <s v="Política Nacional de Confianza y Seguridad Digital"/>
    <x v="39"/>
    <s v="1.17"/>
    <s v="Diseñar, estructurar y presentar el proyecto de implementación del Equipo de Respuesta a Incidentes de Seguridad de Tecnología de la Información CSIRT (Computer Security Incident Response Team) del Sector de la Seguridad Social Integral."/>
    <x v="0"/>
    <s v="Departamento Nacional de Planeación"/>
    <x v="17"/>
    <s v="Planeación"/>
    <x v="9"/>
    <d v="2020-12-01T00:00:00"/>
    <d v="2022-12-31T00:00:00"/>
    <n v="30"/>
    <n v="100"/>
    <n v="0"/>
    <n v="0"/>
    <n v="0"/>
  </r>
  <r>
    <n v="3995"/>
    <s v="Política Nacional de Confianza y Seguridad Digital"/>
    <x v="39"/>
    <s v="1.18"/>
    <s v="Diseñar, estructurar y presentar el proyecto de implementación del Equipo de Respuesta a Incidentes de Seguridad de Tecnología de la Información CSIRT (Computer Security Incident Response Team) del Sector Inteligencia, con el fin que contribuya en la protección de la seguridad digital nacional."/>
    <x v="0"/>
    <s v="Dirección Nacional de Inteligencia"/>
    <x v="104"/>
    <s v="Inteligencia estratégica y contrainteligencia"/>
    <x v="27"/>
    <d v="2020-07-01T00:00:00"/>
    <d v="2022-12-31T00:00:00"/>
    <n v="30"/>
    <n v="100"/>
    <n v="0"/>
    <n v="0"/>
    <n v="0"/>
  </r>
  <r>
    <n v="3995"/>
    <s v="Política Nacional de Confianza y Seguridad Digital"/>
    <x v="39"/>
    <s v="1.19"/>
    <s v="Diseñar una propuesta del registro central único de incidentes de seguridad digital a nivel nacional, con el fin de analizar las tipologías de los incidentes y valorar periódicamente la necesidad de priorizar estrategias y recursos para su gestión. Dicho registro central único de incidentes deberá integrar los reportes existentes en la materia realizados por las múltiples partes interesadas procurando simplificar el envío, determinando medios seguros de entrega y garantizando la confidencialidad, conservación y uso adecuado de la información que se intercambie entre partes."/>
    <x v="0"/>
    <s v="Ministerio de Defensa Nacional"/>
    <x v="82"/>
    <s v="Defensa"/>
    <x v="24"/>
    <d v="2021-05-01T00:00:00"/>
    <d v="2021-12-30T00:00:00"/>
    <n v="0"/>
    <n v="100"/>
    <n v="0"/>
    <n v="0"/>
    <n v="0"/>
  </r>
  <r>
    <n v="3995"/>
    <s v="Política Nacional de Confianza y Seguridad Digital"/>
    <x v="39"/>
    <s v="2.1 "/>
    <s v="Liderar y poner a consideración ante el Comité de Seguridad Digital la estructuración oficial de la gobernanza de seguridad digital en el país, definiendo los objetivos, alcance, roles, responsabilidades y competencias tanto de las diferentes instancias encargadas de la seguridad digital en el país, como las correspondientes a una unidad de política de ciberseguridad. Igualmente, se establecerán los mecanismos dinámicos y protocolos de coordinación y articulación estratégica, que: (i) cuenten con un esquema de representación de todas las múltiples partes interesadas, (ii) definan los roles y las responsabilidades, en el marco de sus funciones, de las múltiples partes interesadas; (iii) generen una matriz de comunicación y seguimiento entre las instancias máximas, el coordinador nacional y las múltiples partes interesadas. Lo anterior con el fin de coordinar la ejecución de las acciones relacionadas con la política nacional de confianza y seguridad digital"/>
    <x v="0"/>
    <s v="Departamento Administrativo de la Presidencia de la República"/>
    <x v="19"/>
    <s v="Presidencia de la República"/>
    <x v="10"/>
    <d v="2020-07-01T00:00:00"/>
    <d v="2022-07-31T00:00:00"/>
    <n v="30"/>
    <n v="100"/>
    <n v="0"/>
    <n v="0"/>
    <n v="0"/>
  </r>
  <r>
    <n v="3995"/>
    <s v="Política Nacional de Confianza y Seguridad Digital"/>
    <x v="39"/>
    <s v="2.2 "/>
    <s v="Presentar ante el Consejo de Seguridad Nacional las decisiones prioritarias que puedan requerirse para la implementación de la política de confianza y seguridad digital y para todo lo relacionado en materia de seguridad digital. Lo anterior con el fin fortalecer los mecanismos de toma de decisiones para la articulación estratégica en torno a la seguridad digital en Colombia. ."/>
    <x v="0"/>
    <s v="Departamento Administrativo de la Presidencia de la República"/>
    <x v="19"/>
    <s v="Presidencia de la República"/>
    <x v="10"/>
    <d v="2020-07-01T00:00:00"/>
    <d v="2022-12-31T00:00:00"/>
    <n v="90"/>
    <n v="90"/>
    <n v="0"/>
    <n v="0"/>
    <n v="0"/>
  </r>
  <r>
    <n v="3995"/>
    <s v="Política Nacional de Confianza y Seguridad Digital"/>
    <x v="39"/>
    <s v="2.3 "/>
    <s v="Presentar anualmente, ante el Comité de Seguridad Digital, los resultados del seguimiento a la agenda nacional de seguridad digital. Esto con el fin de fortalecer los mecanismos de información y toma de decisiones preventiva, para la articulación estratégica en torno a la seguridad digital en Colombia. ."/>
    <x v="0"/>
    <s v="Departamento Administrativo de la Presidencia de la República"/>
    <x v="19"/>
    <s v="Presidencia de la República"/>
    <x v="10"/>
    <d v="2020-12-01T00:00:00"/>
    <d v="2022-12-31T00:00:00"/>
    <n v="1"/>
    <n v="3"/>
    <n v="0"/>
    <n v="0"/>
    <n v="0"/>
  </r>
  <r>
    <n v="3995"/>
    <s v="Política Nacional de Confianza y Seguridad Digital"/>
    <x v="39"/>
    <s v="2.4 "/>
    <s v="Crear un Sistema Nacional de Gestión de Incidentes Cibernéticos que tendrá como fin: i) articular los esfuerzos institucionales para la gestión oportuna de los incidentes cibernéticos, ii) ser la fuente oficial de las estadísticas de los incidentes cibernéticos reportados en el país, iii) estandarizar un mecanismo de reporte periódico de incidentes y vulnerabilidades cibernéticas que permita identificarlos, evaluarlos y comunicarlos a los interesados y iv) servir de fuente para la toma de decisiones por parte del Gobierno Nacional. Se debe desarrollar la implementación tecnológica del Sistema Nacional de Gestión de Incidentes Cibernéticos. La información de este sistema la podrán consultar en tiempo real los organismos de seguridad del estado."/>
    <x v="0"/>
    <s v="Ministerio de Defensa Nacional"/>
    <x v="82"/>
    <s v="Defensa"/>
    <x v="24"/>
    <d v="2020-10-01T00:00:00"/>
    <d v="2022-12-31T00:00:00"/>
    <n v="20"/>
    <n v="100"/>
    <n v="0"/>
    <n v="0"/>
    <n v="0"/>
  </r>
  <r>
    <n v="3995"/>
    <s v="Política Nacional de Confianza y Seguridad Digital"/>
    <x v="39"/>
    <s v="2.5 "/>
    <s v="Establecer un modelo para la divulgación periódica de vulnerabilidades en todos los sectores con un alcance definido entre los puntos de contacto de los propietarios y operadores de activos que soportan actividades críticas y las instancias pertinentes del Gobierno nacional. Para el desarrollo de este modelo se involucrarán a las múltiples partes interesadas y se contemplarán experiencias internacionales al respecto."/>
    <x v="0"/>
    <s v="Ministerio de Defensa Nacional"/>
    <x v="82"/>
    <s v="Defensa"/>
    <x v="24"/>
    <d v="2020-07-01T00:00:00"/>
    <d v="2021-06-30T00:00:00"/>
    <n v="40"/>
    <n v="100"/>
    <n v="0"/>
    <n v="0"/>
    <n v="0"/>
  </r>
  <r>
    <n v="3995"/>
    <s v="Política Nacional de Confianza y Seguridad Digital"/>
    <x v="39"/>
    <s v="2.6 "/>
    <s v="Establecer un procedimiento para la promoción y divulgación del modelo de divulgación periódica de vulnerabilidades, con el fin de que las vulnerabilidades divulgadas, sean subsanadas por la entidad responsable."/>
    <x v="0"/>
    <s v="Ministerio de Tecnologías de la Información y las Comunicaciones"/>
    <x v="46"/>
    <s v="Tecnologías de la Información y las Comunicaciones"/>
    <x v="18"/>
    <d v="2021-03-01T00:00:00"/>
    <d v="2021-08-01T00:00:00"/>
    <n v="0"/>
    <n v="100"/>
    <n v="0"/>
    <n v="0"/>
    <n v="0"/>
  </r>
  <r>
    <n v="3995"/>
    <s v="Política Nacional de Confianza y Seguridad Digital"/>
    <x v="39"/>
    <s v="2.7 "/>
    <s v="Crear e implementar un Sistema de Intercambio de Información Cibernética, con miras a facilitar la divulgación de indicadores de compromiso entre los actores que interactúan en el entorno digital a nivel nacional e internacional. Dicho sistema se articulará con el registro central único de incidentes de seguridad digital."/>
    <x v="0"/>
    <s v="Ministerio de Defensa Nacional"/>
    <x v="82"/>
    <s v="Defensa"/>
    <x v="24"/>
    <d v="2020-07-01T00:00:00"/>
    <d v="2021-05-31T00:00:00"/>
    <n v="50"/>
    <n v="100"/>
    <n v="0"/>
    <n v="0"/>
    <n v="0"/>
  </r>
  <r>
    <n v="3995"/>
    <s v="Política Nacional de Confianza y Seguridad Digital"/>
    <x v="39"/>
    <s v="2.8 "/>
    <s v="Generar un estudio para la actualización del modelo de gobernanza de la seguridad digital en Colombia, para los sectores público y privado, con el objetivo de apoyar en el fortalecimiento de la organización de seguridad digital en el país. ."/>
    <x v="0"/>
    <s v="Ministerio de Tecnologías de la Información y las Comunicaciones"/>
    <x v="46"/>
    <s v="Tecnologías de la Información y las Comunicaciones"/>
    <x v="18"/>
    <d v="2020-07-01T00:00:00"/>
    <d v="2020-12-31T00:00:00"/>
    <n v="100"/>
    <n v="100"/>
    <n v="0"/>
    <n v="0"/>
    <n v="0"/>
  </r>
  <r>
    <n v="3995"/>
    <s v="Política Nacional de Confianza y Seguridad Digital"/>
    <x v="39"/>
    <s v="2.9 "/>
    <s v="Realizar la medición de impacto de los incidentes de seguridad Digital, en el sector público Colombiano para definir la viabilidad de inversión en las acciones de prevención y mitigación de los riesgos de seguridad Digital."/>
    <x v="0"/>
    <s v="Ministerio de Tecnologías de la Información y las Comunicaciones"/>
    <x v="46"/>
    <s v="Tecnologías de la Información y las Comunicaciones"/>
    <x v="18"/>
    <d v="2022-01-01T00:00:00"/>
    <d v="2022-12-31T00:00:00"/>
    <n v="0"/>
    <n v="100"/>
    <n v="0"/>
    <n v="0"/>
    <n v="0"/>
  </r>
  <r>
    <n v="3995"/>
    <s v="Política Nacional de Confianza y Seguridad Digital"/>
    <x v="39"/>
    <s v="2.10"/>
    <s v="Elaborar un reporte anual para el Coordinador Nacional de Seguridad Digital, sobre los logros y avances de ejecución (desde las perspectivas cualitativa y cuantitativa) de los planes de fortalecimiento de las capacidades para cada una de las instancias y entidades responsables de la ciberseguridad y ciberdefensa de la Nación. Dicho reporte debe tener como objetivo fomentar la prevención en seguridad digital, la promoción de toma de decisiones y la mejora continua de la gestión y respuesta a incidentes cibernéticos a nivel nacional."/>
    <x v="0"/>
    <s v="Ministerio de Defensa Nacional"/>
    <x v="82"/>
    <s v="Defensa"/>
    <x v="24"/>
    <d v="2021-12-01T00:00:00"/>
    <d v="2022-12-31T00:00:00"/>
    <n v="0"/>
    <n v="2"/>
    <n v="0"/>
    <n v="0"/>
    <n v="0"/>
  </r>
  <r>
    <n v="3995"/>
    <s v="Política Nacional de Confianza y Seguridad Digital"/>
    <x v="39"/>
    <s v="3.1 "/>
    <s v="Formular el decreto reglamentario para la aplicación y aprovechamiento de estándares, modelos, normas y herramientas que permita la adecuada gestión de riesgos de seguridad digital y respuesta a incidentes del sector. Lo anterior, para generar confianza en los procesos de las entidades públicas y garantizar la protección de datos personales y la inclusión y actualización permanente de políticas de seguridad y confianza digital. La formulación de dicho decreto se hará en coordinación con el Comité de Seguridad Digital, evaluando los mejores estándares, modelos, normas, herramientas y buenas prácticas con enfoque en el análisis e información de amenazas cibernéticas, que se apliquen mejor a la realidad del país."/>
    <x v="0"/>
    <s v="Departamento Administrativo de la Presidencia de la República"/>
    <x v="19"/>
    <s v="Presidencia de la República"/>
    <x v="10"/>
    <d v="2020-07-01T00:00:00"/>
    <d v="2020-12-30T00:00:00"/>
    <n v="100"/>
    <n v="100"/>
    <n v="0"/>
    <n v="0"/>
    <n v="0"/>
  </r>
  <r>
    <n v="3995"/>
    <s v="Política Nacional de Confianza y Seguridad Digital"/>
    <x v="39"/>
    <s v="3.2 "/>
    <s v="Crear una serie de guías metodológicas para la identificación y gestión de riesgos de seguridad digital en la adopción que las entidades del sector público hagan de tecnologías de la cuarta revolución industrial, tales como, Internet de las cosas (IoT), blockchain, Big data, Computación en la Nube, Inteligencia Artificial (IA)."/>
    <x v="0"/>
    <s v="Ministerio de Tecnologías de la Información y las Comunicaciones"/>
    <x v="46"/>
    <s v="Tecnologías de la Información y las Comunicaciones"/>
    <x v="18"/>
    <d v="2020-09-01T00:00:00"/>
    <d v="2021-03-01T00:00:00"/>
    <n v="67"/>
    <n v="100"/>
    <n v="0"/>
    <n v="0"/>
    <n v="0"/>
  </r>
  <r>
    <n v="3995"/>
    <s v="Política Nacional de Confianza y Seguridad Digital"/>
    <x v="39"/>
    <s v="3.3 "/>
    <s v="Expedir los lineamientos y guías que faciliten a las entidades públicas adelantar los procesos de adopción y actualización de tecnologías con el fin de disminuir las vulnerabilidades derivadas de la obsolescencia tecnológica y así favorecer la seguridad digital en el país. Dichos lineamientos y guías se integrarán a la actual política de Gobierno Digital y se enmarcarán en los principios establecidos en el Artículo 147 de la Ley 1955 de 2019 por la cual se expide el Plan Nacional de Desarrollo 2018-2022 “Pacto por Colombia, Pacto por la Equidad”."/>
    <x v="0"/>
    <s v="Ministerio de Tecnologías de la Información y las Comunicaciones"/>
    <x v="46"/>
    <s v="Tecnologías de la Información y las Comunicaciones"/>
    <x v="18"/>
    <d v="2020-08-01T00:00:00"/>
    <d v="2021-10-01T00:00:00"/>
    <n v="50"/>
    <n v="100"/>
    <n v="0"/>
    <n v="0"/>
    <n v="0"/>
  </r>
  <r>
    <n v="4004"/>
    <s v="Economía Circular en la Gestión de los Servicios de Agua Potable y Manejo de Aguas Residuales"/>
    <x v="40"/>
    <s v="1.1"/>
    <s v="Formular Plan de Acción que fortalezca la articulación sectorial en relación con las decisiones alrededor del recurso hídrico y la economía circular en el marco del CNA."/>
    <x v="0"/>
    <s v="Ministerio de Ambiente y Desarrollo Sostenible"/>
    <x v="9"/>
    <s v="Ambiente y Desarrollo Sostenible"/>
    <x v="5"/>
    <d v="2020-10-01T00:00:00"/>
    <d v="2022-12-31T00:00:00"/>
    <n v="60"/>
    <n v="100"/>
    <n v="0"/>
    <n v="0"/>
    <n v="0"/>
  </r>
  <r>
    <n v="4004"/>
    <s v="Economía Circular en la Gestión de los Servicios de Agua Potable y Manejo de Aguas Residuales"/>
    <x v="40"/>
    <s v="1.2"/>
    <s v="Definir y socializar lineamientos para que las entidades territoriales desarrollen un Plan de Acción Regional para la prestación de los servicios de acueducto y alcantarillado."/>
    <x v="0"/>
    <s v="Departamento Nacional de Planeación"/>
    <x v="17"/>
    <s v="Planeación"/>
    <x v="9"/>
    <d v="2020-10-01T00:00:00"/>
    <d v="2021-12-31T00:00:00"/>
    <n v="30"/>
    <n v="100"/>
    <n v="0"/>
    <n v="0"/>
    <n v="0"/>
  </r>
  <r>
    <n v="4004"/>
    <s v="Economía Circular en la Gestión de los Servicios de Agua Potable y Manejo de Aguas Residuales"/>
    <x v="40"/>
    <s v="1.3"/>
    <s v="Definir lineamientos para la elaboración de un único instrumento de planeación de nivel municipal, para garantizar el acceso a los servicios de acueducto y alcantarillado."/>
    <x v="0"/>
    <s v="Ministerio de Vivienda, Ciudad y Territorio"/>
    <x v="10"/>
    <s v="Vivienda, Ciudad y Territorio"/>
    <x v="6"/>
    <d v="2020-10-01T00:00:00"/>
    <d v="2021-12-31T00:00:00"/>
    <n v="20"/>
    <n v="100"/>
    <n v="0"/>
    <n v="0"/>
    <n v="0"/>
  </r>
  <r>
    <n v="4004"/>
    <s v="Economía Circular en la Gestión de los Servicios de Agua Potable y Manejo de Aguas Residuales"/>
    <x v="40"/>
    <s v="1.4"/>
    <s v="Apoyar la formulación y estructuración de dos pilotos que contengan la aplicación de un modelo para la reducción de pérdidas de agua, con el fin de replicar experiencias exitosas en otros sistemas de acueducto."/>
    <x v="0"/>
    <s v="Ministerio de Vivienda, Ciudad y Territorio"/>
    <x v="10"/>
    <s v="Vivienda, Ciudad y Territorio"/>
    <x v="6"/>
    <d v="2021-01-01T00:00:00"/>
    <d v="2023-12-31T00:00:00"/>
    <n v="0"/>
    <n v="2"/>
    <n v="0"/>
    <n v="0"/>
    <n v="0"/>
  </r>
  <r>
    <n v="4004"/>
    <s v="Economía Circular en la Gestión de los Servicios de Agua Potable y Manejo de Aguas Residuales"/>
    <x v="40"/>
    <s v="1.5"/>
    <s v="Revisar en los procedimientos de revisión y definición quinquenal de las bases del nuevo marco tarifario de acueducto y alcantarillado, incentivos que permitan a los prestadores mejorar su gestión frente a la disminución de pérdidas en los sistemas de acueducto."/>
    <x v="0"/>
    <s v="Comisión de Regulación de Agua Potable y Saneamiento Básico "/>
    <x v="15"/>
    <s v="Vivienda, Ciudad y Territorio"/>
    <x v="6"/>
    <d v="2021-01-01T00:00:00"/>
    <d v="2022-12-31T00:00:00"/>
    <n v="0"/>
    <n v="100"/>
    <n v="0"/>
    <n v="0"/>
    <n v="0"/>
  </r>
  <r>
    <n v="4004"/>
    <s v="Economía Circular en la Gestión de los Servicios de Agua Potable y Manejo de Aguas Residuales"/>
    <x v="40"/>
    <s v="1.6"/>
    <s v="Publicar y socializar la Guía para la Optimización Energética en Sistemas de Tratamiento de Agua, con el propósito de garantizar una mayor eficiencia en el uso de energía en la prestación de los servicios de acueducto y alcantarillado."/>
    <x v="0"/>
    <s v="Ministerio de Vivienda, Ciudad y Territorio"/>
    <x v="10"/>
    <s v="Vivienda, Ciudad y Territorio"/>
    <x v="6"/>
    <d v="2020-10-01T00:00:00"/>
    <d v="2021-12-31T00:00:00"/>
    <n v="50"/>
    <n v="100"/>
    <n v="0"/>
    <n v="0"/>
    <n v="0"/>
  </r>
  <r>
    <n v="4004"/>
    <s v="Economía Circular en la Gestión de los Servicios de Agua Potable y Manejo de Aguas Residuales"/>
    <x v="40"/>
    <s v="1.7"/>
    <s v="Establecer lineamientos de &quot;Buenas Prácticas de Gobierno Corporativo&quot; para la conducción, gestión y el control de las empresas del sector de acueducto y alcantarillado. Esto con el objeto de mejorar los procesos organizacionales de las empresas de servicios públicos"/>
    <x v="0"/>
    <s v="Ministerio de Vivienda, Ciudad y Territorio"/>
    <x v="10"/>
    <s v="Vivienda, Ciudad y Territorio"/>
    <x v="6"/>
    <d v="2021-08-01T00:00:00"/>
    <d v="2021-12-31T00:00:00"/>
    <n v="0"/>
    <n v="100"/>
    <n v="0"/>
    <n v="0"/>
    <n v="0"/>
  </r>
  <r>
    <n v="4004"/>
    <s v="Economía Circular en la Gestión de los Servicios de Agua Potable y Manejo de Aguas Residuales"/>
    <x v="40"/>
    <s v="1.8"/>
    <s v="Calcular y publicar los resultados del Indicador Único Sectorial (IUS) conforme a lo establecido en la Resolución 906 de la CRA, para focalizar y definir acciones de vigilancia y control."/>
    <x v="0"/>
    <s v="Superintendencia de Servicios Públicos Domiciliarios "/>
    <x v="14"/>
    <s v="Planeación"/>
    <x v="9"/>
    <d v="2021-01-01T00:00:00"/>
    <d v="2022-12-31T00:00:00"/>
    <n v="0"/>
    <n v="100"/>
    <n v="0"/>
    <n v="0"/>
    <n v="0"/>
  </r>
  <r>
    <n v="4004"/>
    <s v="Economía Circular en la Gestión de los Servicios de Agua Potable y Manejo de Aguas Residuales"/>
    <x v="40"/>
    <s v="1.9"/>
    <s v="Elaborar y publicar diagnósticos comparativos de Benchmarking para empresas de acueducto y alcantarillado, para evaluar el desempeño de los prestadores de estos servicios, teniendo en cuenta los indicadores establecidos como base para el cálculo del IUS."/>
    <x v="0"/>
    <s v="Departamento Nacional de Planeación"/>
    <x v="17"/>
    <s v="Planeación"/>
    <x v="9"/>
    <d v="2021-08-01T00:00:00"/>
    <d v="2022-12-31T00:00:00"/>
    <n v="0"/>
    <n v="2"/>
    <n v="0"/>
    <n v="0"/>
    <n v="0"/>
  </r>
  <r>
    <n v="4004"/>
    <s v="Economía Circular en la Gestión de los Servicios de Agua Potable y Manejo de Aguas Residuales"/>
    <x v="40"/>
    <s v="1.10"/>
    <s v="Expedir la reglamentación que permita dinamizar los procesos de regionalización y fusión de empresas, para impulsar la regionalización en la prestación de los servicios de acueducto y alcantarillado."/>
    <x v="0"/>
    <s v="Ministerio de Vivienda, Ciudad y Territorio"/>
    <x v="10"/>
    <s v="Vivienda, Ciudad y Territorio"/>
    <x v="6"/>
    <d v="2021-01-01T00:00:00"/>
    <d v="2021-12-31T00:00:00"/>
    <n v="0"/>
    <n v="100"/>
    <n v="0"/>
    <n v="0"/>
    <n v="0"/>
  </r>
  <r>
    <n v="4004"/>
    <s v="Economía Circular en la Gestión de los Servicios de Agua Potable y Manejo de Aguas Residuales"/>
    <x v="40"/>
    <s v="1.11"/>
    <s v="Apoyar la estructuración de dos mercados regionales (prestación del servicio público en varios municipios por un solo prestador), para la mejora en el desempeño de la prestación del servicio público e implementación de economías de escala."/>
    <x v="0"/>
    <s v="Ministerio de Vivienda, Ciudad y Territorio"/>
    <x v="10"/>
    <s v="Vivienda, Ciudad y Territorio"/>
    <x v="6"/>
    <d v="2021-01-01T00:00:00"/>
    <d v="2022-12-31T00:00:00"/>
    <n v="0"/>
    <n v="2"/>
    <n v="0"/>
    <n v="0"/>
    <n v="0"/>
  </r>
  <r>
    <n v="4004"/>
    <s v="Economía Circular en la Gestión de los Servicios de Agua Potable y Manejo de Aguas Residuales"/>
    <x v="40"/>
    <s v="1.12"/>
    <s v="Brindar asistencia técnica y acompañamiento para la entrada de operación de tres esquemas regionales de prestación de los servicios de acueducto o alcantarillado."/>
    <x v="0"/>
    <s v="Ministerio de Vivienda, Ciudad y Territorio"/>
    <x v="10"/>
    <s v="Vivienda, Ciudad y Territorio"/>
    <x v="6"/>
    <d v="2020-10-01T00:00:00"/>
    <d v="2022-12-31T00:00:00"/>
    <n v="100"/>
    <n v="100"/>
    <n v="0"/>
    <n v="0"/>
    <n v="0"/>
  </r>
  <r>
    <n v="4004"/>
    <s v="Economía Circular en la Gestión de los Servicios de Agua Potable y Manejo de Aguas Residuales"/>
    <x v="40"/>
    <s v="1.13"/>
    <s v="Establecer lineamientos regulatorios tendientes a mejorar las condiciones de mercado y generar incentivos que permitan avanzar en la conformación de esquemas regionales de prestación de los servicios."/>
    <x v="0"/>
    <s v="Comisión de Regulación de Agua Potable y Saneamiento Básico "/>
    <x v="15"/>
    <s v="Vivienda, Ciudad y Territorio"/>
    <x v="6"/>
    <d v="2021-01-01T00:00:00"/>
    <d v="2022-12-31T00:00:00"/>
    <n v="0"/>
    <n v="100"/>
    <n v="0"/>
    <n v="0"/>
    <n v="0"/>
  </r>
  <r>
    <n v="4004"/>
    <s v="Economía Circular en la Gestión de los Servicios de Agua Potable y Manejo de Aguas Residuales"/>
    <x v="40"/>
    <s v="1.14"/>
    <s v="Apoyar la formulación y estructuración de dos proyectos de alcance regional relacionados con la prestación de los servicios de acueducto y alcantarillado, para potenciar esquemas regionales, economías de escala y mejorar la prestación de estos servicios."/>
    <x v="0"/>
    <s v="Departamento Nacional de Planeación"/>
    <x v="17"/>
    <s v="Planeación"/>
    <x v="9"/>
    <d v="2020-10-01T00:00:00"/>
    <d v="2024-12-31T00:00:00"/>
    <n v="1"/>
    <n v="2"/>
    <n v="0"/>
    <n v="0"/>
    <n v="0"/>
  </r>
  <r>
    <n v="4004"/>
    <s v="Economía Circular en la Gestión de los Servicios de Agua Potable y Manejo de Aguas Residuales"/>
    <x v="40"/>
    <s v="1.15"/>
    <s v="Realizar jornadas de asistencia técnica en el proceso de estructuración de proyectos de inversión a municipios priorizados, resaltando los aspectos claves que deben considerar en los ejercicios de estructuración."/>
    <x v="0"/>
    <s v="Ministerio de Vivienda, Ciudad y Territorio "/>
    <x v="10"/>
    <s v="Vivienda, Ciudad y Territorio"/>
    <x v="6"/>
    <d v="2020-10-01T00:00:00"/>
    <d v="2021-12-31T00:00:00"/>
    <n v="8"/>
    <n v="16"/>
    <n v="0"/>
    <n v="0"/>
    <n v="0"/>
  </r>
  <r>
    <n v="4004"/>
    <s v="Economía Circular en la Gestión de los Servicios de Agua Potable y Manejo de Aguas Residuales"/>
    <x v="40"/>
    <s v="1.16"/>
    <s v="Publicar en la Web del Observatorio de Sistema de Ciudades del DNP y del Ministerio de Vivienda, Ciudad y Territorio tutoriales acerca del proceso de formulación de proyectos de acueducto y alcantarillado, para orientar a las entidades territoriales en la estructuración de proyectos y agilizar su viabilización."/>
    <x v="0"/>
    <s v="Departamento Nacional de Planeación"/>
    <x v="17"/>
    <s v="Planeación"/>
    <x v="9"/>
    <d v="2020-10-01T00:00:00"/>
    <d v="2021-12-31T00:00:00"/>
    <n v="30"/>
    <n v="100"/>
    <n v="0"/>
    <n v="0"/>
    <n v="0"/>
  </r>
  <r>
    <n v="4004"/>
    <s v="Economía Circular en la Gestión de los Servicios de Agua Potable y Manejo de Aguas Residuales"/>
    <x v="40"/>
    <s v="1.17"/>
    <s v="Elaborar informes de los resultados respecto al proceso de viabilización de proyectos a partir de 2019, con el fin de analizar los avances por parte de los municipios en los procesos para formulación y mejora en tiempos de revisión de proyectos."/>
    <x v="0"/>
    <s v="Ministerio de Vivienda, Ciudad y Territorio"/>
    <x v="10"/>
    <s v="Vivienda, Ciudad y Territorio"/>
    <x v="6"/>
    <d v="2020-10-01T00:00:00"/>
    <d v="2022-12-31T00:00:00"/>
    <n v="1"/>
    <n v="3"/>
    <n v="0"/>
    <n v="0"/>
    <n v="0"/>
  </r>
  <r>
    <n v="4004"/>
    <s v="Economía Circular en la Gestión de los Servicios de Agua Potable y Manejo de Aguas Residuales"/>
    <x v="40"/>
    <s v="1.18"/>
    <s v="Definir, estructurar y divulgar una guía de buenas prácticas para los contratos de ejecución de proyectos de inversión de acueducto y alcantarillado, con el propósito de fortalecer los proyectos en su etapa de ejecución."/>
    <x v="0"/>
    <s v="Ministerio de Vivienda, Ciudad y Territorio"/>
    <x v="10"/>
    <s v="Vivienda, Ciudad y Territorio"/>
    <x v="6"/>
    <d v="2020-10-01T00:00:00"/>
    <d v="2021-12-31T00:00:00"/>
    <n v="30"/>
    <n v="100"/>
    <n v="0"/>
    <n v="0"/>
    <n v="0"/>
  </r>
  <r>
    <n v="4004"/>
    <s v="Economía Circular en la Gestión de los Servicios de Agua Potable y Manejo de Aguas Residuales"/>
    <x v="40"/>
    <s v="1.19"/>
    <s v="Estructurar y divulgar la guía metodológica para uso institucional y territorial que permita adelantar los ejercicios de priorización de inversiones por parte de las entidades territoriales."/>
    <x v="0"/>
    <s v="Departamento Nacional de Planeación "/>
    <x v="17"/>
    <s v="Planeación"/>
    <x v="9"/>
    <d v="2020-10-01T00:00:00"/>
    <d v="2021-12-31T00:00:00"/>
    <n v="50"/>
    <n v="100"/>
    <n v="0"/>
    <n v="0"/>
    <n v="0"/>
  </r>
  <r>
    <n v="4004"/>
    <s v="Economía Circular en la Gestión de los Servicios de Agua Potable y Manejo de Aguas Residuales"/>
    <x v="40"/>
    <s v="1.20"/>
    <s v="Revisar y formular mecanismos de focalización para subsidios que consideren las condiciones socioeconómicas de los usuarios, con el fin de mejorar la asignación de subsidios a los servicios públicos y permitir mayor eficiencia en el uso de los recursos sectoriales."/>
    <x v="0"/>
    <s v="Departamento Nacional de Planeación"/>
    <x v="17"/>
    <s v="Planeación"/>
    <x v="9"/>
    <d v="2021-01-01T00:00:00"/>
    <d v="2022-12-31T12:00:00"/>
    <n v="0"/>
    <n v="100"/>
    <n v="0"/>
    <n v="0"/>
    <n v="0"/>
  </r>
  <r>
    <n v="4004"/>
    <s v="Economía Circular en la Gestión de los Servicios de Agua Potable y Manejo de Aguas Residuales"/>
    <x v="40"/>
    <s v="1.21"/>
    <s v="Realizar la Mesa de Expertos en Estratificación, para revisar , entre otros temas, la metodología de estratificación actual y proponer mecanismos de focalización más eficientes."/>
    <x v="0"/>
    <s v="Departamento Administrativo Nacional de Estadística"/>
    <x v="31"/>
    <s v="Estadísticas"/>
    <x v="14"/>
    <d v="2020-10-01T00:00:00"/>
    <d v="2021-12-01T12:00:00"/>
    <n v="50"/>
    <n v="100"/>
    <n v="0"/>
    <n v="0"/>
    <n v="0"/>
  </r>
  <r>
    <n v="4004"/>
    <s v="Economía Circular en la Gestión de los Servicios de Agua Potable y Manejo de Aguas Residuales"/>
    <x v="40"/>
    <s v="1.22"/>
    <s v="Realizar un estudio que permita identificar cambios en la composición del Fondo de Inversiones de Agua (FIA), con el objeto de apalancar recursos y financiación para los Planes Departamentales de Agua."/>
    <x v="0"/>
    <s v="Ministerio de Vivienda, Ciudad y Territorio"/>
    <x v="10"/>
    <s v="Vivienda, Ciudad y Territorio"/>
    <x v="6"/>
    <d v="2021-01-01T00:00:00"/>
    <d v="2021-12-31T00:00:00"/>
    <n v="0"/>
    <n v="100"/>
    <n v="0"/>
    <n v="0"/>
    <n v="0"/>
  </r>
  <r>
    <n v="4004"/>
    <s v="Economía Circular en la Gestión de los Servicios de Agua Potable y Manejo de Aguas Residuales"/>
    <x v="40"/>
    <s v="1.23"/>
    <s v="Analizar en los estudios a desarrollar para la revisión de las fórmulas tarifarias de los servicios de públicos domiciliarios de acueducto y alcantarillado, alternativas para incentivar mayores inversiones sectoriales por parte de los prestadores de estos servicios públicos."/>
    <x v="0"/>
    <s v="Comisión de Regulación de Agua Potable y Saneamiento Básico "/>
    <x v="15"/>
    <s v="Vivienda, Ciudad y Territorio"/>
    <x v="6"/>
    <d v="2020-10-01T00:00:00"/>
    <d v="2021-12-31T00:00:00"/>
    <n v="20"/>
    <n v="100"/>
    <n v="0"/>
    <n v="0"/>
    <n v="0"/>
  </r>
  <r>
    <n v="4004"/>
    <s v="Economía Circular en la Gestión de los Servicios de Agua Potable y Manejo de Aguas Residuales"/>
    <x v="40"/>
    <s v="2.1"/>
    <s v="Definir ajustes a los instrumentos de financiación relacionados con el sector de agua potable (tasa por utilización del agua) y manejo de aguas residuales (tasa retributiva), para fortalecer la gestión de descontaminación de los cuerpos hídricos"/>
    <x v="0"/>
    <s v="Ministerio de Ambiente y Desarrollo Sostenible"/>
    <x v="9"/>
    <s v="Ambiente y Desarrollo Sostenible"/>
    <x v="5"/>
    <d v="2020-10-01T00:00:00"/>
    <d v="2022-12-31T00:00:00"/>
    <n v="40"/>
    <n v="100"/>
    <n v="0"/>
    <n v="0"/>
    <n v="0"/>
  </r>
  <r>
    <n v="4004"/>
    <s v="Economía Circular en la Gestión de los Servicios de Agua Potable y Manejo de Aguas Residuales"/>
    <x v="40"/>
    <s v="2.2"/>
    <s v="Estructurar y publicar el Plan de Manejo de Aguas Residuales Municipales (PMAR 2020-2050) con el objetivo de establecer estrategias normativas, institucionales, financieras y de inversión, para avanzar con el saneamiento de vertimientos de aguas residuales municipales."/>
    <x v="0"/>
    <s v="Ministerio de Vivienda, Ciudad y Territorio "/>
    <x v="10"/>
    <s v="Vivienda, Ciudad y Territorio"/>
    <x v="6"/>
    <d v="2020-10-01T00:00:00"/>
    <d v="2021-12-31T00:00:00"/>
    <n v="50"/>
    <n v="100"/>
    <n v="0"/>
    <n v="0"/>
    <n v="0"/>
  </r>
  <r>
    <n v="4004"/>
    <s v="Economía Circular en la Gestión de los Servicios de Agua Potable y Manejo de Aguas Residuales"/>
    <x v="40"/>
    <s v="2.3"/>
    <s v="Apoyar el proceso de estructuración de los proyectos definidos en el PMAR 2020-2050 en 5 municipios priorizados, para contribuir al incremento del tratamiento de aguas residuales."/>
    <x v="0"/>
    <s v="Departamento Nacional de Planeación"/>
    <x v="17"/>
    <s v="Planeación"/>
    <x v="9"/>
    <d v="2020-10-01T00:00:00"/>
    <d v="2025-12-31T00:00:00"/>
    <n v="2"/>
    <n v="5"/>
    <n v="0"/>
    <n v="0"/>
    <n v="0"/>
  </r>
  <r>
    <n v="4004"/>
    <s v="Economía Circular en la Gestión de los Servicios de Agua Potable y Manejo de Aguas Residuales"/>
    <x v="40"/>
    <s v="2.4"/>
    <s v="Elaborar y publicar a través del Observatorio de Sistema de Ciudades informe que dé cuenta sobre los procesos de operación y eficiencia de remoción de los sistemas de tratamiento de aguas residuales existentes en el país."/>
    <x v="0"/>
    <s v="Departamento Nacional de Planeación"/>
    <x v="17"/>
    <s v="Planeación"/>
    <x v="9"/>
    <d v="2021-01-01T00:00:00"/>
    <d v="2023-12-31T00:00:00"/>
    <n v="0"/>
    <n v="3"/>
    <n v="0"/>
    <n v="0"/>
    <n v="0"/>
  </r>
  <r>
    <n v="4004"/>
    <s v="Economía Circular en la Gestión de los Servicios de Agua Potable y Manejo de Aguas Residuales"/>
    <x v="40"/>
    <s v="2.5"/>
    <s v="Actualizar los capítulos o secciones de Tratamiento de Aguas Residuales del Reglamento Técnico para el Sector de Agua Potable y Saneamiento Básico (RAS), para la incorporación de requisitos técnicos, financieros y ambientales de los municipios, la gestión de subproductos y el reúso, definidos en las Resoluciones 330 de 2017 y 844 de 2018."/>
    <x v="0"/>
    <s v="Ministerio de Vivienda, Ciudad y Territorio"/>
    <x v="10"/>
    <s v="Vivienda, Ciudad y Territorio"/>
    <x v="6"/>
    <d v="2020-10-01T00:00:00"/>
    <d v="2021-12-31T00:00:00"/>
    <n v="50"/>
    <n v="100"/>
    <n v="0"/>
    <n v="0"/>
    <n v="0"/>
  </r>
  <r>
    <n v="4004"/>
    <s v="Economía Circular en la Gestión de los Servicios de Agua Potable y Manejo de Aguas Residuales"/>
    <x v="40"/>
    <s v="2.6"/>
    <s v="Realizar un estudio que analice el uso de subproductos (biosólidos, arenas, biogás, entre otros) generados de los sistemas de tratamiento de aguas residuales y de agua potable, para identificar su potencial en el ciclo productivo."/>
    <x v="2"/>
    <s v="Departamento Nacional de Planeación"/>
    <x v="17"/>
    <s v="Planeación"/>
    <x v="9"/>
    <d v="2021-01-01T00:00:00"/>
    <d v="2022-12-31T00:00:00"/>
    <n v="0"/>
    <n v="100"/>
    <n v="0"/>
    <n v="0"/>
    <n v="0"/>
  </r>
  <r>
    <n v="4004"/>
    <s v="Economía Circular en la Gestión de los Servicios de Agua Potable y Manejo de Aguas Residuales"/>
    <x v="40"/>
    <s v="2.7"/>
    <s v="Realizar un estudio sobre reúso de agua residual y aguas lluvias y publicar el documento en el Observatorio de Sistema de Ciudades con los resultados más relevantes, con el fin de obtener información que permita impulsar la formulación de proyectos de reúso de agua."/>
    <x v="2"/>
    <s v="Departamento Nacional de Planeación "/>
    <x v="17"/>
    <s v="Planeación"/>
    <x v="9"/>
    <d v="2020-10-01T00:00:00"/>
    <d v="2020-12-31T00:00:00"/>
    <n v="100"/>
    <n v="100"/>
    <n v="0"/>
    <n v="0"/>
    <n v="0"/>
  </r>
  <r>
    <n v="4004"/>
    <s v="Economía Circular en la Gestión de los Servicios de Agua Potable y Manejo de Aguas Residuales"/>
    <x v="40"/>
    <s v="2.8"/>
    <s v="Brindar acompañamiento a un sector productivo en la estructuración de un proyecto piloto para identificar potencialidades de reúso de aguas residuales domésticas tratadas."/>
    <x v="2"/>
    <s v="Ministerio de Vivienda, Ciudad y Territorio"/>
    <x v="10"/>
    <s v="Vivienda, Ciudad y Territorio"/>
    <x v="6"/>
    <d v="2020-10-01T00:00:00"/>
    <d v="2020-12-31T00:00:00"/>
    <n v="100"/>
    <n v="100"/>
    <n v="0"/>
    <n v="0"/>
    <n v="0"/>
  </r>
  <r>
    <n v="4004"/>
    <s v="Economía Circular en la Gestión de los Servicios de Agua Potable y Manejo de Aguas Residuales"/>
    <x v="40"/>
    <s v="2.9"/>
    <s v="Publicar guía metodológica para la formulación e implementación de Sistemas Urbanos de Drenaje Sostenible (SUDS), con el fin de fortalecer los procesos de manejo de aguas a nivel municipal."/>
    <x v="0"/>
    <s v="Departamento Nacional de Planeación"/>
    <x v="17"/>
    <s v="Planeación"/>
    <x v="9"/>
    <d v="2021-01-01T00:00:00"/>
    <d v="2021-12-31T00:00:00"/>
    <n v="0"/>
    <n v="100"/>
    <n v="0"/>
    <n v="0"/>
    <n v="0"/>
  </r>
  <r>
    <n v="4004"/>
    <s v="Economía Circular en la Gestión de los Servicios de Agua Potable y Manejo de Aguas Residuales"/>
    <x v="40"/>
    <s v="2.10"/>
    <s v="Realizar talleres para la revisión de la Resolución 1207 de 2014 y socialización de los ajustes, a fin de promover mejores condiciones para actividades de reúso."/>
    <x v="2"/>
    <s v="Ministerio de Ambiente y Desarrollo Sostenible"/>
    <x v="9"/>
    <s v="Ambiente y Desarrollo Sostenible"/>
    <x v="5"/>
    <d v="2020-10-01T00:00:00"/>
    <d v="2021-12-31T00:00:00"/>
    <n v="4"/>
    <n v="7"/>
    <n v="0"/>
    <n v="0"/>
    <n v="0"/>
  </r>
  <r>
    <n v="4004"/>
    <s v="Economía Circular en la Gestión de los Servicios de Agua Potable y Manejo de Aguas Residuales"/>
    <x v="40"/>
    <s v="2.11"/>
    <s v="Establecer lineamientos para la elaboración de los Planes de Gestión Social que formulan los PDA, de forma que en dichos lineamientos se consideren prácticas ambientales por parte de los usuarios y mayor compromiso de la comunidad con la gestión eficiente y la protección del recurso hídrico."/>
    <x v="0"/>
    <s v="Ministerio de Vivienda, Ciudad y Territorio "/>
    <x v="10"/>
    <s v="Vivienda, Ciudad y Territorio"/>
    <x v="6"/>
    <d v="2020-10-01T00:00:00"/>
    <d v="2021-12-31T00:00:00"/>
    <n v="50"/>
    <n v="100"/>
    <n v="0"/>
    <n v="0"/>
    <n v="0"/>
  </r>
  <r>
    <n v="4004"/>
    <s v="Economía Circular en la Gestión de los Servicios de Agua Potable y Manejo de Aguas Residuales"/>
    <x v="40"/>
    <s v="2.12"/>
    <s v="Formular lineamientos frente a la gobernanza de agua incorporando aspectos como educación, participación, manejo y transformación de conflictos, fortalecimiento institucional y gestión del conocimiento y de la información."/>
    <x v="0"/>
    <s v="Ministerio de Ambiente y Desarrollo Sostenible "/>
    <x v="10"/>
    <s v="Vivienda, Ciudad y Territorio"/>
    <x v="6"/>
    <d v="2020-10-01T00:00:00"/>
    <d v="2022-12-31T00:00:00"/>
    <n v="30"/>
    <n v="100"/>
    <n v="0"/>
    <n v="0"/>
    <n v="0"/>
  </r>
  <r>
    <n v="4004"/>
    <s v="Economía Circular en la Gestión de los Servicios de Agua Potable y Manejo de Aguas Residuales"/>
    <x v="40"/>
    <s v="3.1"/>
    <s v="Reestructurar el Sistema Único de Información SUI, con el fin de fortalecer los procesos de generación de información confiable y oportuna, y lograr la interoperabilidad con los demás sistemas de información del sector."/>
    <x v="0"/>
    <s v="Superintendencia de Servicios Públicos Domiciliarios "/>
    <x v="14"/>
    <s v="Planeación"/>
    <x v="9"/>
    <d v="2020-10-01T00:00:00"/>
    <d v="2022-12-31T00:00:00"/>
    <n v="30"/>
    <n v="100"/>
    <n v="0"/>
    <n v="0"/>
    <n v="0"/>
  </r>
  <r>
    <n v="4004"/>
    <s v="Economía Circular en la Gestión de los Servicios de Agua Potable y Manejo de Aguas Residuales"/>
    <x v="40"/>
    <s v="3.2"/>
    <s v="Diseñar e implementar el Plan de Acción que analice el estado actual de los sistemas de información y permita priorizar las iniciativas para cumplir con la integración e interoperabilidad de los sistemas de información relacionados con el sector Agua Potable y Saneamiento Básico (Sistema Único de Información -SUI-; Sistema de Información de Recurso Hídrico -SIRH-; Sistema de Información de la Vigilancia de la Calidad del Agua para Consumo Humano -SIVICAP-; Sistema de Inversiones en Agua Potable y Saneamiento Básico -SINAS-; y Sistema de Información Ambiental de Colombia -SIAC-)."/>
    <x v="0"/>
    <s v="Departamento Nacional de Planeación"/>
    <x v="17"/>
    <s v="Planeación"/>
    <x v="9"/>
    <d v="2020-10-01T00:00:00"/>
    <d v="2022-12-31T00:00:00"/>
    <n v="30"/>
    <n v="100"/>
    <n v="0"/>
    <n v="0"/>
    <n v="0"/>
  </r>
  <r>
    <n v="4004"/>
    <s v="Economía Circular en la Gestión de los Servicios de Agua Potable y Manejo de Aguas Residuales"/>
    <x v="40"/>
    <s v="3.3"/>
    <s v="Implementar y mantener actualizada una herramienta de infraestructura espacial de datos con el fin de construir, a partir de ella y con la identificación de código catastral, información relevante, oportuna y confiable para la prestación de los servicios de acueducto y alcantarillado."/>
    <x v="0"/>
    <s v="Departamento Nacional de Planeación"/>
    <x v="17"/>
    <s v="Planeación"/>
    <x v="9"/>
    <d v="2020-10-01T00:00:00"/>
    <d v="2022-07-01T12:00:00"/>
    <n v="30"/>
    <n v="100"/>
    <n v="0"/>
    <n v="0"/>
    <n v="0"/>
  </r>
  <r>
    <n v="4004"/>
    <s v="Economía Circular en la Gestión de los Servicios de Agua Potable y Manejo de Aguas Residuales"/>
    <x v="40"/>
    <s v="3.4"/>
    <s v="Realizar el diagnóstico de registros administrativos para su fortalecimiento en términos de calidad y confiabilidad de información de agua relevante para el seguimiento de la estrategia de Economía Circular."/>
    <x v="0"/>
    <s v="Departamento Administrativo Nacional de Estadística"/>
    <x v="31"/>
    <s v="Estadísticas"/>
    <x v="14"/>
    <d v="2020-10-01T00:00:00"/>
    <d v="2022-12-31T00:00:00"/>
    <n v="10"/>
    <n v="100"/>
    <n v="0"/>
    <n v="0"/>
    <n v="0"/>
  </r>
  <r>
    <n v="4004"/>
    <s v="Economía Circular en la Gestión de los Servicios de Agua Potable y Manejo de Aguas Residuales"/>
    <x v="40"/>
    <s v="3.5"/>
    <s v="Implementar el Sistema de Información de Economía Circular, para la medición del tránsito del país al modelo circular, a partir de información estadística y científico-técnicas."/>
    <x v="0"/>
    <s v="Departamento Administrativo Nacional de Estadística"/>
    <x v="31"/>
    <s v="Estadísticas"/>
    <x v="14"/>
    <d v="2020-10-01T00:00:00"/>
    <d v="2022-12-30T12:00:00"/>
    <n v="10"/>
    <n v="100"/>
    <n v="0"/>
    <n v="0"/>
    <n v="0"/>
  </r>
  <r>
    <n v="4004"/>
    <s v="Economía Circular en la Gestión de los Servicios de Agua Potable y Manejo de Aguas Residuales"/>
    <x v="40"/>
    <s v="3.6"/>
    <s v="Desarrollar un plan de fortalecimiento para la captura de información estadística referente a la gestión de los servicios de Agua Potable y Manejo de Aguas Residuales."/>
    <x v="0"/>
    <s v="Departamento Administrativo Nacional de Estadística"/>
    <x v="31"/>
    <s v="Estadísticas"/>
    <x v="14"/>
    <d v="2020-10-01T00:00:00"/>
    <d v="2022-12-30T12:00:00"/>
    <n v="30"/>
    <n v="100"/>
    <n v="0"/>
    <n v="0"/>
    <n v="0"/>
  </r>
  <r>
    <n v="4004"/>
    <s v="Economía Circular en la Gestión de los Servicios de Agua Potable y Manejo de Aguas Residuales"/>
    <x v="40"/>
    <s v="3.7"/>
    <s v="Renovar la infraestructura tecnológica del Sistema de Inversiones en Agua Potable y Saneamiento Básico-SINAS, que permita mejorar la calidad de la información y su respectiva publicación, articular los instrumentos de planeación territoriales, facilitar la viabilización de proyectos y adelantar el seguimiento y monitoreo de las inversiones sectoriales"/>
    <x v="0"/>
    <s v="Ministerio de Vivienda, Ciudad y Territorio "/>
    <x v="10"/>
    <s v="Vivienda, Ciudad y Territorio"/>
    <x v="6"/>
    <d v="2020-10-01T00:00:00"/>
    <d v="2022-12-31T00:00:00"/>
    <n v="30"/>
    <n v="100"/>
    <n v="0"/>
    <n v="0"/>
    <n v="0"/>
  </r>
  <r>
    <n v="4005"/>
    <s v="Política Nacional de Inclusión y Educación económica y Financiera"/>
    <x v="41"/>
    <s v="1.1"/>
    <s v="Diseñar e implementar un programa de acompañamiento y fortalecimiento del modelo de corresponsales digitales que incluya la participación del sector financiero y promueva el uso de los productos y canales a los que se refiere el Decreto 222 de 2020."/>
    <x v="2"/>
    <s v="Ministerio de Hacienda y Crédito Público"/>
    <x v="4"/>
    <s v="Hacienda y Crédito Público"/>
    <x v="2"/>
    <d v="2021-01-01T00:00:00"/>
    <d v="2022-12-01T00:00:00"/>
    <n v="0"/>
    <n v="100"/>
    <n v="0"/>
    <n v="0"/>
    <n v="0"/>
  </r>
  <r>
    <n v="4005"/>
    <s v="Política Nacional de Inclusión y Educación económica y Financiera"/>
    <x v="41"/>
    <s v="1.2"/>
    <s v="Ampliar la red de intermediarios no tradicionales a través del fondeo a Fintech dedicadas a dispensar crédito productivo de manera ágil y masiva a los microempresarios. Lo anterior entendiendo que es un canal eficiente que minimiza costos de operación que finalmente se trasladan a los microempresarios a través de la tasa de financiación."/>
    <x v="2"/>
    <s v="Banco de Comercio Exterior S.A"/>
    <x v="27"/>
    <s v="Comercio, Industria y Turismo"/>
    <x v="11"/>
    <d v="2021-01-02T00:00:00"/>
    <d v="2022-12-01T00:00:00"/>
    <n v="0"/>
    <n v="11"/>
    <n v="0"/>
    <n v="0"/>
    <n v="0"/>
  </r>
  <r>
    <n v="4005"/>
    <s v="Política Nacional de Inclusión y Educación económica y Financiera"/>
    <x v="41"/>
    <s v="1.3"/>
    <s v="Revisar las barreras normativas existentes para el financiamiento a través de un estudio del leasing en Colombia, para lograr un marco legal más amplio que favorezca la innovación y oferta de productos y servicios financieros alternativos"/>
    <x v="0"/>
    <s v="Unidad de Proyección Normativa y Estudios de Regulación Financiera"/>
    <x v="88"/>
    <s v="Hacienda y Crédito Público"/>
    <x v="2"/>
    <d v="2021-01-01T00:00:00"/>
    <d v="2022-12-31T00:00:00"/>
    <n v="0"/>
    <n v="100"/>
    <n v="0"/>
    <n v="0"/>
    <n v="0"/>
  </r>
  <r>
    <n v="4005"/>
    <s v="Política Nacional de Inclusión y Educación económica y Financiera"/>
    <x v="41"/>
    <s v="1.4"/>
    <s v="Presentar a la CNCA una propuesta técnica y normativa mediante la cual el FAG pueda garantizar operaciones de leasing, para profundizar la financiación de activos productivos y tecnología en el sector agropecuario."/>
    <x v="0"/>
    <s v="Fondo para el Financiamiento del Sector Agropecuario"/>
    <x v="77"/>
    <s v="Agropecuario, Pesquero y Desarrollo Rural"/>
    <x v="7"/>
    <d v="2020-12-01T00:00:00"/>
    <d v="2021-12-01T00:00:00"/>
    <n v="40"/>
    <n v="100"/>
    <n v="0"/>
    <n v="0"/>
    <n v="0"/>
  </r>
  <r>
    <n v="4005"/>
    <s v="Política Nacional de Inclusión y Educación económica y Financiera"/>
    <x v="41"/>
    <s v="1.5"/>
    <s v="Poner en marcha el sistema de registro de factura electrónica, para impulsar el factoring electrónico y la negociación de facturas."/>
    <x v="2"/>
    <s v="Dirección de Impuestos y Aduanas Nacionales "/>
    <x v="39"/>
    <s v="Hacienda y Crédito Público"/>
    <x v="2"/>
    <d v="2021-04-01T00:00:00"/>
    <d v="2021-12-31T00:00:00"/>
    <n v="0"/>
    <n v="100"/>
    <n v="0"/>
    <n v="0"/>
    <n v="0"/>
  </r>
  <r>
    <n v="4005"/>
    <s v="Política Nacional de Inclusión y Educación económica y Financiera"/>
    <x v="41"/>
    <s v="1.6"/>
    <s v="Realizar un diagnóstico de sectores que se encuentran excluidos del sistema financiero por considerarse de alto riesgo, para determinar si hay cambios normativos que permitan su inclusión."/>
    <x v="0"/>
    <s v="Departamento Nacional de Planeación"/>
    <x v="17"/>
    <s v="Planeación"/>
    <x v="9"/>
    <d v="2022-07-01T00:00:00"/>
    <d v="2023-07-01T00:00:00"/>
    <n v="0"/>
    <n v="100"/>
    <n v="0"/>
    <n v="0"/>
    <n v="0"/>
  </r>
  <r>
    <n v="4005"/>
    <s v="Política Nacional de Inclusión y Educación económica y Financiera"/>
    <x v="41"/>
    <s v="1.7"/>
    <s v="Elaborar un estudio sobre el desarrollo del seguro paramétrico en Colombia, que identifique las mejores prácticas en sectores distintos al agropecuario, para su profundización en el mercado y la formulación de recomendaciones de ajustes normativos."/>
    <x v="0"/>
    <s v="Unidad de Proyección Normativa y Estudios de Regulación Financiera "/>
    <x v="88"/>
    <s v="Hacienda y Crédito Público"/>
    <x v="2"/>
    <d v="2021-07-01T00:00:00"/>
    <d v="2022-07-01T00:00:00"/>
    <n v="0"/>
    <n v="100"/>
    <n v="0"/>
    <n v="0"/>
    <n v="0"/>
  </r>
  <r>
    <n v="4005"/>
    <s v="Política Nacional de Inclusión y Educación económica y Financiera"/>
    <x v="41"/>
    <s v="1.8"/>
    <s v="Revisar el instrumento de recolección de información que sirve como insumo del Reporte de Inclusión Financiera, para establecer los ajustes necesarios e incluir más datos sobre seguros empresariales y sus características."/>
    <x v="0"/>
    <s v="Superintendencia Financiera de Colombia"/>
    <x v="87"/>
    <s v="Hacienda y Crédito Público"/>
    <x v="2"/>
    <d v="2021-01-01T00:00:00"/>
    <d v="2021-12-31T00:00:00"/>
    <n v="0"/>
    <n v="100"/>
    <n v="0"/>
    <n v="0"/>
    <n v="0"/>
  </r>
  <r>
    <n v="4005"/>
    <s v="Política Nacional de Inclusión y Educación económica y Financiera"/>
    <x v="41"/>
    <s v="1.9"/>
    <s v="Proponer recomendaciones que permitan mejorar los modelos de calificación crediticia (scoring) para población vulnerable, jóvenes y mipymes utilizando información alternativa (RUES, Prueba psicométrica, economía comportamental, entre otros), para lograr que estas personas y empresas puedan contar con un historial crediticio que facilite la gestión de riesgo cuando se busca un crédito formal."/>
    <x v="1"/>
    <s v="Departamento Nacional de Planeación"/>
    <x v="17"/>
    <s v="Planeación"/>
    <x v="9"/>
    <d v="2021-07-01T00:00:00"/>
    <d v="2022-07-01T00:00:00"/>
    <n v="0"/>
    <n v="100"/>
    <n v="0"/>
    <n v="0"/>
    <n v="0"/>
  </r>
  <r>
    <n v="4005"/>
    <s v="Política Nacional de Inclusión y Educación económica y Financiera"/>
    <x v="41"/>
    <s v="1.10"/>
    <s v="Desarrollar un modelo de calificación crediticia (scoring) para jóvenes con miras a flexibilizar su inclusión financiara en los créditos educativos, este modelo incorporará las recomendaciones del Departamento Nacional de Planeación que permitan mejorar el modelo de calificación."/>
    <x v="1"/>
    <s v="Instituto Colombiano de Crédito Educativo y Estudios Técnicos en el Exterior Mariano Ospina Pérez"/>
    <x v="105"/>
    <s v="Educación"/>
    <x v="13"/>
    <d v="2022-08-01T00:00:00"/>
    <d v="2024-12-31T00:00:00"/>
    <n v="0"/>
    <n v="100"/>
    <n v="0"/>
    <n v="0"/>
    <n v="0"/>
  </r>
  <r>
    <n v="4005"/>
    <s v="Política Nacional de Inclusión y Educación económica y Financiera"/>
    <x v="41"/>
    <s v="1.11"/>
    <s v="Regular el uso de la tecnología para la prestación de los servicios financieros propios de las organizaciones solidarias, con el fin de ampliar su oferta y mejorar su pertinencia. Lo anterior, en perspectiva de facilitar la inclusión financiera en el sector de la economía solidaria."/>
    <x v="2"/>
    <s v="Superintendencia de Economía Solidaria"/>
    <x v="106"/>
    <s v="Hacienda y Crédito Público"/>
    <x v="2"/>
    <d v="2020-10-01T00:00:00"/>
    <d v="2022-12-31T00:00:00"/>
    <n v="20"/>
    <n v="100"/>
    <n v="0"/>
    <n v="0"/>
    <n v="0"/>
  </r>
  <r>
    <n v="4005"/>
    <s v="Política Nacional de Inclusión y Educación económica y Financiera"/>
    <x v="41"/>
    <s v="1.12"/>
    <s v="Otorgar microcrédito a través de entidades microfinancieras, buscando mecanismos innovadores que aumenten la cobertura del microcrédito en el país, incluyendo pero sin limitarse a, garantías por parte de entidades multilaterales y bilaterales de desarrollo​."/>
    <x v="2"/>
    <s v="Banco de Comercio Exterior S.A"/>
    <x v="27"/>
    <s v="Comercio, Industria y Turismo"/>
    <x v="11"/>
    <d v="2020-10-01T00:00:00"/>
    <d v="2022-12-31T00:00:00"/>
    <n v="1769000"/>
    <n v="3589122"/>
    <n v="0"/>
    <n v="0"/>
    <n v="0"/>
  </r>
  <r>
    <n v="4005"/>
    <s v="Política Nacional de Inclusión y Educación económica y Financiera"/>
    <x v="41"/>
    <s v="1.13"/>
    <s v="Diseñar e implementar un programa de apoyo a mipymes exportadoras a través de un acompañamiento integral que incluya facilidades para acceder a financiamiento complementando las políticas que establezca el Ministerio de Comercio, Industria y Turismo."/>
    <x v="2"/>
    <s v="Banco de Comercio Exterior S.A"/>
    <x v="27"/>
    <s v="Comercio, Industria y Turismo"/>
    <x v="11"/>
    <d v="2021-01-01T00:00:00"/>
    <d v="2022-12-01T00:00:00"/>
    <n v="0"/>
    <n v="100"/>
    <n v="0"/>
    <n v="0"/>
    <n v="0"/>
  </r>
  <r>
    <n v="4005"/>
    <s v="Política Nacional de Inclusión y Educación económica y Financiera"/>
    <x v="41"/>
    <s v="1.14"/>
    <s v="Diseñar e implementar instrumentos para la profundización de la inclusión y educación financiera, especialmente el fomento de las microfinanzas para emprendimientos y micronegocios en contextos urbanos y rurales, a través de alianzas con entidades sin ánimo de lucro especializadas en el acceso de servicios microfinancieros, entre otros mecanismos, incluyendo un enfoque especial para las poblaciones vulnerables y de especial protección constitucional"/>
    <x v="2"/>
    <s v="Ministerio de Comercio, Industria y Turismo"/>
    <x v="23"/>
    <s v="Comercio, Industria y Turismo"/>
    <x v="11"/>
    <d v="2021-01-01T00:00:00"/>
    <d v="2025-12-31T00:00:00"/>
    <n v="0"/>
    <n v="100"/>
    <n v="0"/>
    <n v="0"/>
    <n v="0"/>
  </r>
  <r>
    <n v="4005"/>
    <s v="Política Nacional de Inclusión y Educación económica y Financiera"/>
    <x v="41"/>
    <s v="1.15"/>
    <s v="Identificar las principales barreras institucionales, operativas, comerciales y financieras para el uso del redescuento por parte de los intermediarios de microcrédito, para plantear recomendaciones en la Junta Directiva y en la Comisión Nacional de Crédito Agropecuario."/>
    <x v="0"/>
    <s v="Fondo para el Financiamiento del Sector Agropecuario"/>
    <x v="77"/>
    <s v="Agropecuario, Pesquero y Desarrollo Rural"/>
    <x v="7"/>
    <d v="2021-01-01T00:00:00"/>
    <d v="2022-07-01T00:00:00"/>
    <n v="0"/>
    <n v="100"/>
    <n v="0"/>
    <n v="0"/>
    <n v="0"/>
  </r>
  <r>
    <n v="4005"/>
    <s v="Política Nacional de Inclusión y Educación económica y Financiera"/>
    <x v="41"/>
    <s v="1.16"/>
    <s v="Crear un observatorio de inclusión financiera rural con el fin de estudiar el comportamiento de la inclusión financiera en el sector agropecuario y en los territorios rurales y proveer insumos en el diseño de productos y servicios a la medida."/>
    <x v="0"/>
    <s v="Fondo para el Financiamiento del Sector Agropecuario"/>
    <x v="77"/>
    <s v="Agropecuario, Pesquero y Desarrollo Rural"/>
    <x v="7"/>
    <d v="2021-01-01T00:00:00"/>
    <d v="2022-12-31T00:00:00"/>
    <n v="0"/>
    <n v="100"/>
    <n v="0"/>
    <n v="0"/>
    <n v="0"/>
  </r>
  <r>
    <n v="4005"/>
    <s v="Política Nacional de Inclusión y Educación económica y Financiera"/>
    <x v="41"/>
    <s v="1.17"/>
    <s v="Definir los tipos de productor del sector agropecuario y rural a partir de sus ingresos, con el fin de incentivar a los intermediarios financieros a originar crédito dirigido al pequeño productor, mediano productor emergente y en la agricultura campesina, familiar y comunitaria."/>
    <x v="2"/>
    <s v="Ministerio de Agricultura y Desarrollo Rural"/>
    <x v="11"/>
    <s v="Agropecuario, Pesquero y Desarrollo Rural"/>
    <x v="7"/>
    <d v="2020-12-01T00:00:00"/>
    <d v="2021-12-01T00:00:00"/>
    <n v="10"/>
    <n v="100"/>
    <n v="0"/>
    <n v="0"/>
    <n v="0"/>
  </r>
  <r>
    <n v="4005"/>
    <s v="Política Nacional de Inclusión y Educación económica y Financiera"/>
    <x v="41"/>
    <s v="1.18"/>
    <s v="Habilitar nuevos participantes para la administración y custodia de pagarés desmaterializados, para incentivar el uso del microcrédito y la originación en el pequeño productor."/>
    <x v="2"/>
    <s v="Fondo para el Financiamiento del Sector Agropecuario"/>
    <x v="77"/>
    <s v="Agropecuario, Pesquero y Desarrollo Rural"/>
    <x v="7"/>
    <d v="2021-01-01T00:00:00"/>
    <d v="2022-12-31T00:00:00"/>
    <n v="0"/>
    <n v="100"/>
    <n v="0"/>
    <n v="0"/>
    <n v="0"/>
  </r>
  <r>
    <n v="4005"/>
    <s v="Política Nacional de Inclusión y Educación económica y Financiera"/>
    <x v="41"/>
    <s v="1.19"/>
    <s v="Presentar, a la CNCA, propuesta de actualización de las condiciones del Fondo Agropecuario de Garantías, para fomentar el uso de las garantías de este fondo por parte de los intermediarios financieros privados y promover una oferta de servicios financieros más amplia, ajustada a las necesidades de los productores agropecuarios y que se optimice continuamente por las dinámicas que genera la competencia entre intermediarios."/>
    <x v="0"/>
    <s v="Fondo para el Financiamiento del Sector Agropecuario"/>
    <x v="77"/>
    <s v="Agropecuario, Pesquero y Desarrollo Rural"/>
    <x v="7"/>
    <d v="2020-12-01T00:00:00"/>
    <d v="2021-12-01T00:00:00"/>
    <n v="25"/>
    <n v="100"/>
    <n v="0"/>
    <n v="0"/>
    <n v="0"/>
  </r>
  <r>
    <n v="4005"/>
    <s v="Política Nacional de Inclusión y Educación económica y Financiera"/>
    <x v="41"/>
    <s v="1.20"/>
    <s v="Identificar las oportunidades de financiamiento mediante productos financieros digitales, así como la identificación de los requisitos técnicos, normativos e incentivos para la inclusión financiera digital en los territorios rurales, esto con el fin de promover instrumentos de acceso al crédito de bajo costo."/>
    <x v="1"/>
    <s v="Fondo para el Financiamiento del Sector Agropecuario"/>
    <x v="77"/>
    <s v="Agropecuario, Pesquero y Desarrollo Rural"/>
    <x v="7"/>
    <d v="2021-01-01T00:00:00"/>
    <d v="2021-12-31T00:00:00"/>
    <n v="0"/>
    <n v="100"/>
    <n v="0"/>
    <n v="0"/>
    <n v="0"/>
  </r>
  <r>
    <n v="4005"/>
    <s v="Política Nacional de Inclusión y Educación económica y Financiera"/>
    <x v="41"/>
    <s v="1.21"/>
    <s v="Formular Planes Indicativos de Crédito y de Microfinanzas anuales, con indicadores específicos sobre nuevos productores con crédito, pequeños productores, mujeres y otros grupos de interés de la política de financiamiento agropecuario rural, para promover la inclusión financiera de esta población."/>
    <x v="1"/>
    <s v="Ministerio de Agricultura y Desarrollo Rural"/>
    <x v="11"/>
    <s v="Agropecuario, Pesquero y Desarrollo Rural"/>
    <x v="7"/>
    <d v="2021-08-01T00:00:00"/>
    <d v="2025-12-31T00:00:00"/>
    <n v="0"/>
    <n v="5"/>
    <n v="0"/>
    <n v="0"/>
    <n v="0"/>
  </r>
  <r>
    <n v="4005"/>
    <s v="Política Nacional de Inclusión y Educación económica y Financiera"/>
    <x v="41"/>
    <s v="1.22"/>
    <s v="Realizar un análisis de los resultados del proyecto de inversión &quot;Implementación de Estrategias para la Inclusión Financiera en el Sector Agropecuario - Código BPIN 2018011000234&quot; y socializarlo a la Comisión Nacional de Crédito Agropecuario, con el fin de que este órgano pueda plantear recomendaciones para su reformulación."/>
    <x v="0"/>
    <s v="Ministerio de Agricultura y Desarrollo Rural"/>
    <x v="11"/>
    <s v="Agropecuario, Pesquero y Desarrollo Rural"/>
    <x v="7"/>
    <d v="2021-08-01T00:00:00"/>
    <d v="2022-03-31T00:00:00"/>
    <n v="0"/>
    <n v="100"/>
    <n v="0"/>
    <n v="0"/>
    <n v="0"/>
  </r>
  <r>
    <n v="4005"/>
    <s v="Política Nacional de Inclusión y Educación económica y Financiera"/>
    <x v="41"/>
    <s v="1.23"/>
    <s v="Realizar las adecuaciones tecnológicas para la digitalización plena de los flujos y la modernización del SIIF con el fin de realizar los pagos de transferencias monetarias masivas del Gobierno Nacional, con el fin de dinamizar la interoperabilidad del sistema de pagos y reducir los costos de la dispersión de transferencias monetarias."/>
    <x v="0"/>
    <s v="Ministerio de Hacienda y Crédito Público"/>
    <x v="4"/>
    <s v="Hacienda y Crédito Público"/>
    <x v="2"/>
    <d v="2021-01-01T00:00:00"/>
    <d v="2022-12-31T00:00:00"/>
    <n v="0"/>
    <n v="100"/>
    <n v="0"/>
    <n v="0"/>
    <n v="0"/>
  </r>
  <r>
    <n v="4005"/>
    <s v="Política Nacional de Inclusión y Educación económica y Financiera"/>
    <x v="41"/>
    <s v="1.24"/>
    <s v="Realizar un piloto de pagos de transferencias monetarias a un producto de depósito registrado en el programa y seleccionado por el beneficiario, con el fin de evaluar el proceso operativo y de realizar los ajustes necesarios para escalar su implementación."/>
    <x v="0"/>
    <s v="Departamento Administrativo para la Prosperidad Social"/>
    <x v="34"/>
    <s v="Inclusión Social y Reconciliación"/>
    <x v="16"/>
    <d v="2021-04-01T00:00:00"/>
    <d v="2022-06-30T00:00:00"/>
    <n v="0"/>
    <n v="100"/>
    <n v="0"/>
    <n v="0"/>
    <n v="0"/>
  </r>
  <r>
    <n v="4005"/>
    <s v="Política Nacional de Inclusión y Educación económica y Financiera"/>
    <x v="41"/>
    <s v="1.25"/>
    <s v="Realizar una nota de política acerca del impacto del método de pago de los programas de transferencias monetarias sobre el bienestar financiero, con el fin de socializar la evidencia encontrada a las entidades que hacen parte de la política de educación e inclusión financiera."/>
    <x v="0"/>
    <s v="Departamento Nacional de Planeación"/>
    <x v="17"/>
    <s v="Planeación"/>
    <x v="9"/>
    <d v="2021-01-01T00:00:00"/>
    <d v="2022-07-31T00:00:00"/>
    <n v="0"/>
    <n v="100"/>
    <n v="0"/>
    <n v="0"/>
    <n v="0"/>
  </r>
  <r>
    <n v="4005"/>
    <s v="Política Nacional de Inclusión y Educación económica y Financiera"/>
    <x v="41"/>
    <s v="1.26"/>
    <s v="Realizar un estudio sobre los determinantes de las brechas de género en acceso al crédito con el fin de proporcionar evidencia y lecciones para la formulación de política pública de inclusión financiera para las mujeres."/>
    <x v="0"/>
    <s v="Ministerio de Hacienda y Crédito Público"/>
    <x v="4"/>
    <s v="Hacienda y Crédito Público"/>
    <x v="2"/>
    <d v="2021-01-01T00:00:00"/>
    <d v="2021-12-01T00:00:00"/>
    <n v="0"/>
    <n v="100"/>
    <n v="0"/>
    <n v="0"/>
    <n v="0"/>
  </r>
  <r>
    <n v="4005"/>
    <s v="Política Nacional de Inclusión y Educación económica y Financiera"/>
    <x v="41"/>
    <s v="1.27"/>
    <s v="Realizar un análisis del crédito agropecuario y rural otorgado a las mujeres, que permita realizar recomendaciones de mejora de los mecanismos actuales, así como estrategias comerciales para aumentar el acceso."/>
    <x v="0"/>
    <s v="Ministerio de Agricultura y Desarrollo Rural"/>
    <x v="11"/>
    <s v="Agropecuario, Pesquero y Desarrollo Rural"/>
    <x v="7"/>
    <d v="2021-01-01T00:00:00"/>
    <d v="2022-12-31T00:00:00"/>
    <n v="0"/>
    <n v="100"/>
    <n v="0"/>
    <n v="0"/>
    <n v="0"/>
  </r>
  <r>
    <n v="4005"/>
    <s v="Política Nacional de Inclusión y Educación económica y Financiera"/>
    <x v="41"/>
    <s v="1.28"/>
    <s v="Implementar modelos e instrumentos de inspección, vigilancia y control basados en riesgo para la prestación de servicios postales de pago."/>
    <x v="0"/>
    <s v="Ministerio de Tecnologías de la Información y las Comunicaciones "/>
    <x v="46"/>
    <s v="Tecnologías de la Información y las Comunicaciones"/>
    <x v="18"/>
    <d v="2022-01-01T00:00:00"/>
    <d v="2022-12-31T00:00:00"/>
    <n v="0"/>
    <n v="100"/>
    <n v="0"/>
    <n v="0"/>
    <n v="0"/>
  </r>
  <r>
    <n v="4005"/>
    <s v="Política Nacional de Inclusión y Educación económica y Financiera"/>
    <x v="41"/>
    <s v="1.29"/>
    <s v="Realizar un estudio que determine bajo qué condiciones los servicios postales de pago contribuyen a la innovación, eficiencia y competencia en los sistemas de pago de bajo valor de Colombia."/>
    <x v="0"/>
    <s v="Ministerio de Hacienda y Crédito Público"/>
    <x v="4"/>
    <s v="Hacienda y Crédito Público"/>
    <x v="2"/>
    <d v="2021-01-01T00:00:00"/>
    <d v="2021-06-30T00:00:00"/>
    <n v="0"/>
    <n v="100"/>
    <n v="0"/>
    <n v="0"/>
    <n v="0"/>
  </r>
  <r>
    <n v="4005"/>
    <s v="Política Nacional de Inclusión y Educación económica y Financiera"/>
    <x v="41"/>
    <s v="1.30"/>
    <s v="Expedir decreto reglamentario que vincule a las entidades microfinancieras con la política de vivienda y el desarrollo de nuevos productos financieros, para promover el desarrollo del marco regulatorio que permita que las microfinanzas se vinculen a la estrategia de mejoramiento de vivienda."/>
    <x v="0"/>
    <s v="Ministerio de Vivienda, Ciudad y Territorio"/>
    <x v="10"/>
    <s v="Vivienda, Ciudad y Territorio"/>
    <x v="6"/>
    <d v="2021-07-01T00:00:00"/>
    <d v="2022-09-30T00:00:00"/>
    <n v="0"/>
    <n v="100"/>
    <n v="0"/>
    <n v="0"/>
    <n v="0"/>
  </r>
  <r>
    <n v="4005"/>
    <s v="Política Nacional de Inclusión y Educación económica y Financiera"/>
    <x v="41"/>
    <s v="2.1"/>
    <s v="Publicar y socializar la nueva versión del Documento No. 26: orientaciones pedagógicas para la educación económica y financiera, que permita incluir e implementar los resultados del pilotaje de gestión de riesgo realizado por el MEN en convenio con Fasecolda."/>
    <x v="0"/>
    <s v="Ministerio de Educación Nacional"/>
    <x v="26"/>
    <s v="Educación"/>
    <x v="13"/>
    <d v="2021-01-01T00:00:00"/>
    <d v="2022-12-30T00:00:00"/>
    <n v="0"/>
    <n v="100"/>
    <n v="0"/>
    <n v="0"/>
    <n v="0"/>
  </r>
  <r>
    <n v="4005"/>
    <s v="Política Nacional de Inclusión y Educación económica y Financiera"/>
    <x v="41"/>
    <s v="2.2"/>
    <s v="Incluir como eje de trabajo la Educación Económica y Financiera en la Estrategia de Orientación Socio Ocupacional para adolescentes de educación media que permita enriquecer las guías y material físico y digital, y desarrollar habilidades que les permita realizar elecciones informadas para su futuro bienestar económico y financiero."/>
    <x v="0"/>
    <s v="Ministerio de Educación Nacional"/>
    <x v="26"/>
    <s v="Educación"/>
    <x v="13"/>
    <d v="2021-01-01T00:00:00"/>
    <d v="2023-12-30T00:00:00"/>
    <n v="0"/>
    <n v="100"/>
    <n v="0"/>
    <n v="0"/>
    <n v="0"/>
  </r>
  <r>
    <n v="4005"/>
    <s v="Política Nacional de Inclusión y Educación económica y Financiera"/>
    <x v="41"/>
    <s v="2.3"/>
    <s v="Incluir en el Ecosistema de innovación para la educación media, en el eje de emprendimiento, la educación económica y financiera, para desarrollar habilidades que les permita analizar los riesgos y las oportunidades económicas y financieras."/>
    <x v="1"/>
    <s v="Ministerio de Educación Nacional"/>
    <x v="26"/>
    <s v="Educación"/>
    <x v="13"/>
    <d v="2021-01-01T00:00:00"/>
    <d v="2023-12-31T00:00:00"/>
    <n v="0"/>
    <n v="100"/>
    <n v="0"/>
    <n v="0"/>
    <n v="0"/>
  </r>
  <r>
    <n v="4005"/>
    <s v="Política Nacional de Inclusión y Educación económica y Financiera"/>
    <x v="41"/>
    <s v="2.4"/>
    <s v="Diseñar e implementar una estrategia con estudiantes de media que promueva el desarrollo económico comunitario, el manejo transparente del dinero, y la cultura del ahorro e incluya componentes relacionados con la economía solidaria y la gestión del riesgo, de manera que los estudiantes desarrollen capacidades económicas y financieras para la planificación, organización e implementación de iniciativas que contribuyan al bienestar socioeconómico de la comunidad."/>
    <x v="1"/>
    <s v="Ministerio de Educación Nacional"/>
    <x v="26"/>
    <s v="Educación"/>
    <x v="13"/>
    <d v="2021-01-01T00:00:00"/>
    <d v="2022-12-30T00:00:00"/>
    <n v="0"/>
    <n v="100"/>
    <n v="0"/>
    <n v="0"/>
    <n v="0"/>
  </r>
  <r>
    <n v="4005"/>
    <s v="Política Nacional de Inclusión y Educación económica y Financiera"/>
    <x v="41"/>
    <s v="2.5"/>
    <s v="Incluir componente de educación económica y financiera en la estrategia de doble titulación, para fortalecer las competencias económicas y financieras de los bachilleres técnicos titulados bajo esta modalidad."/>
    <x v="1"/>
    <s v="Servicio Nacional de Aprendizaje"/>
    <x v="25"/>
    <s v="Trabajo"/>
    <x v="12"/>
    <d v="2020-10-01T00:00:00"/>
    <d v="2021-01-12T00:00:00"/>
    <n v="60"/>
    <n v="100"/>
    <n v="0"/>
    <n v="0"/>
    <n v="0"/>
  </r>
  <r>
    <n v="4005"/>
    <s v="Política Nacional de Inclusión y Educación económica y Financiera"/>
    <x v="41"/>
    <s v="2.6"/>
    <s v="Diseñar un módulo físico y digital de educación económica y financiera, formación de emprendimiento y creación de empresas, en el ciclo de alfabetización de la educación formal para adultos, con el objetivo de contribuir al fortalecimiento de sus capacidades para la toma de decisiones económicas y financieras en el marco de potenciales iniciativas empresariales."/>
    <x v="2"/>
    <s v="Ministerio de Educación Nacional"/>
    <x v="26"/>
    <s v="Educación"/>
    <x v="13"/>
    <d v="2021-01-01T00:00:00"/>
    <d v="2022-12-31T00:00:00"/>
    <n v="0"/>
    <n v="100"/>
    <n v="0"/>
    <n v="0"/>
    <n v="0"/>
  </r>
  <r>
    <n v="4005"/>
    <s v="Política Nacional de Inclusión y Educación económica y Financiera"/>
    <x v="41"/>
    <s v="2.7"/>
    <s v="Diseñar e implementar procesos de educación económica y financiera orientado a familias, en el marco de la plataforma virtual creada como parte del proceso de fortalecimiento de la Alianza Familia – Escuela, para brindar a los padres, madres y acudientes de los estudiantes herramientas para fortalecer sus competencias económicas y financiera de manera que contribuya al bienestar de los hogares."/>
    <x v="1"/>
    <s v="Ministerio de Educación Nacional"/>
    <x v="26"/>
    <s v="Educación"/>
    <x v="13"/>
    <d v="2021-01-01T00:00:00"/>
    <d v="2022-12-15T00:00:00"/>
    <n v="0"/>
    <n v="100"/>
    <n v="0"/>
    <n v="0"/>
    <n v="0"/>
  </r>
  <r>
    <n v="4005"/>
    <s v="Política Nacional de Inclusión y Educación económica y Financiera"/>
    <x v="41"/>
    <s v="2.8"/>
    <s v="Diseñar, en articulación con los otros actores de la CIEEF, Objetos Virtuales de Aprendizaje (OVA) sobre EEF dirigido a Secretarios de Educación, Docentes y Directivos Docentes, los cuales serán publicados en los edusitios de la escuela de secretarios y Contacto Maestro, los cuales hacen parte del Portal Colombia Aprende."/>
    <x v="1"/>
    <s v="Ministerio de Educación Nacional"/>
    <x v="26"/>
    <s v="Educación"/>
    <x v="13"/>
    <d v="2021-01-01T00:00:00"/>
    <d v="2022-12-31T00:00:00"/>
    <n v="0"/>
    <n v="2"/>
    <n v="0"/>
    <n v="0"/>
    <n v="0"/>
  </r>
  <r>
    <n v="4005"/>
    <s v="Política Nacional de Inclusión y Educación económica y Financiera"/>
    <x v="41"/>
    <s v="2.9"/>
    <s v="Brindar asistencia técnica a las 96 Secretarías de Educación certificadas para la socialización y apropiación de los lineamientos y orientaciones curriculares vigentes de educación económica y financiera, con el fin de facilitar la apropiación a nivel territorial de los desarrollos en educación económica y financiera realizados por el Ministerio de Educación."/>
    <x v="0"/>
    <s v="Ministerio de Educación Nacional"/>
    <x v="26"/>
    <s v="Educación"/>
    <x v="13"/>
    <d v="2021-01-01T00:00:00"/>
    <d v="2021-12-31T00:00:00"/>
    <n v="0"/>
    <n v="96"/>
    <n v="0"/>
    <n v="0"/>
    <n v="0"/>
  </r>
  <r>
    <n v="4005"/>
    <s v="Política Nacional de Inclusión y Educación económica y Financiera"/>
    <x v="41"/>
    <s v="2.10"/>
    <s v="Realizar una evaluación sobre las acciones formuladas en el componente de educación formal de la Política de Inclusión y Educación Económica y Financiera, para conocer la efectividad de las estrategias de EEF en la comunidad educativa."/>
    <x v="0"/>
    <s v="Departamento Nacional de Planeación"/>
    <x v="17"/>
    <s v="Planeación"/>
    <x v="9"/>
    <d v="2023-01-01T00:00:00"/>
    <d v="2023-12-31T00:00:00"/>
    <n v="0"/>
    <n v="100"/>
    <n v="0"/>
    <n v="0"/>
    <n v="0"/>
  </r>
  <r>
    <n v="4005"/>
    <s v="Política Nacional de Inclusión y Educación económica y Financiera"/>
    <x v="41"/>
    <s v="2.11"/>
    <s v="Diseñar e implementar una estrategia de educación económica y financiera dentro del trabajo de seguimiento al aprendizaje en pruebas Supérate, para acompañar el fortalecimiento de competencias económicas y financiera en los grados en los que se implementa el programa."/>
    <x v="1"/>
    <s v="Ministerio de Educación Nacional"/>
    <x v="26"/>
    <s v="Educación"/>
    <x v="13"/>
    <d v="2021-01-01T00:00:00"/>
    <d v="2023-12-01T00:00:00"/>
    <n v="0"/>
    <n v="100"/>
    <n v="0"/>
    <n v="0"/>
    <n v="0"/>
  </r>
  <r>
    <n v="4005"/>
    <s v="Política Nacional de Inclusión y Educación económica y Financiera"/>
    <x v="41"/>
    <s v="2.12"/>
    <s v="Brindar formación profesional integral relacionada con la educación económica y financiera con el fin de fortalecer los conocimientos y desarrollar habilidades, de acuerdo a las necesidades y a las exigencias del sector productivo y social."/>
    <x v="1"/>
    <s v="Servicio Nacional de Aprendizaje"/>
    <x v="25"/>
    <s v="Trabajo"/>
    <x v="12"/>
    <d v="2022-01-01T00:00:00"/>
    <d v="2025-12-31T00:00:00"/>
    <n v="0"/>
    <n v="400"/>
    <n v="0"/>
    <n v="0"/>
    <n v="0"/>
  </r>
  <r>
    <n v="4005"/>
    <s v="Política Nacional de Inclusión y Educación económica y Financiera"/>
    <x v="41"/>
    <s v="2.13"/>
    <s v="Diseñar e implementar estrategia de educación financiera focalizada en los jóvenes beneficiarios del crédito educativo y sus familias, con el fin de fortalecer sus conocimientos económicos y financiero, de manera tal que puedan manejar de mejor manera su portafolio financiero y puedan tomar decisiones informadas para financiar su acceso a la educación superior."/>
    <x v="1"/>
    <s v="Instituto Colombiano de Crédito Educativo y Estudios Técnicos en el Exterior Mariano Ospina Pérez"/>
    <x v="105"/>
    <s v="Educación"/>
    <x v="13"/>
    <d v="2021-01-01T00:00:00"/>
    <d v="2025-12-31T00:00:00"/>
    <n v="0"/>
    <n v="100"/>
    <n v="0"/>
    <n v="0"/>
    <n v="0"/>
  </r>
  <r>
    <n v="4005"/>
    <s v="Política Nacional de Inclusión y Educación económica y Financiera"/>
    <x v="41"/>
    <s v="2.14"/>
    <s v="Crear un observatorio de la financiación de la educación superior, el cual permitirá monitorear a los beneficiarios para evaluar el impacto de la financiación sobre el acceso, la permanencia, la graduación y el enganche laboral."/>
    <x v="0"/>
    <s v="Instituto Colombiano de Crédito Educativo y Estudios Técnicos en el Exterior Mariano Ospina Pérez"/>
    <x v="105"/>
    <s v="Educación"/>
    <x v="13"/>
    <d v="2021-01-01T00:00:00"/>
    <d v="2024-12-31T00:00:00"/>
    <n v="0"/>
    <n v="100"/>
    <n v="0"/>
    <n v="0"/>
    <n v="0"/>
  </r>
  <r>
    <n v="4005"/>
    <s v="Política Nacional de Inclusión y Educación económica y Financiera"/>
    <x v="41"/>
    <s v="2.15"/>
    <s v="Diseñar e implementar la estrategia formador de formadores para los funcionarios y personal de atención al usuario a lo largo del territorio nacional, con el fin de desarrollar conocimientos y habilidades que les permitan brindar una mejor asesoría a los ciudadanos respecto a las diversas opciones de financiación de la educación superior brindadas a través del ICETEX."/>
    <x v="1"/>
    <s v="Instituto Colombiano de Crédito Educativo y Estudios Técnicos en el Exterior Mariano Ospina Pérez"/>
    <x v="105"/>
    <s v="Educación"/>
    <x v="13"/>
    <d v="2021-01-01T00:00:00"/>
    <d v="2025-12-31T00:00:00"/>
    <n v="0"/>
    <n v="100"/>
    <n v="0"/>
    <n v="0"/>
    <n v="0"/>
  </r>
  <r>
    <n v="4005"/>
    <s v="Política Nacional de Inclusión y Educación económica y Financiera"/>
    <x v="41"/>
    <s v="2.16"/>
    <s v="Incluir en los programas de apoyo a los empresarios y emprendedores, entrenamientos en educación financiera, a través de los Centros de Desarrollo Empresarial (SBDC - SENA), con el fin de generar transferencia de conocimiento sobre educación financiera a emprendedores y empresarios en el marco de la ruta del emprendimiento en los 117 CDE a nivel nacional."/>
    <x v="2"/>
    <s v="Servicio Nacional de Aprendizaje"/>
    <x v="25"/>
    <s v="Trabajo"/>
    <x v="12"/>
    <d v="2021-01-01T00:00:00"/>
    <d v="2025-12-31T00:00:00"/>
    <n v="0"/>
    <n v="100"/>
    <n v="0"/>
    <n v="0"/>
    <n v="0"/>
  </r>
  <r>
    <n v="4005"/>
    <s v="Política Nacional de Inclusión y Educación económica y Financiera"/>
    <x v="41"/>
    <s v="2.17"/>
    <s v="Definir y socializar los contenidos mínimos que deben ofrecer los programas de educación económica y financiera no formal dirigido a población vulnerable, población rural, mujeres y microempresarios, con el fin de generar conocimiento y capacidades pertinentes a los grupos poblacionales a los que debe dirigirse la política de inclusión financiera."/>
    <x v="1"/>
    <s v="Ministerio de Hacienda y Crédito Público"/>
    <x v="4"/>
    <s v="Hacienda y Crédito Público"/>
    <x v="2"/>
    <d v="2021-01-01T00:00:00"/>
    <d v="2022-12-31T00:00:00"/>
    <n v="0"/>
    <n v="100"/>
    <n v="0"/>
    <n v="0"/>
    <n v="0"/>
  </r>
  <r>
    <n v="4005"/>
    <s v="Política Nacional de Inclusión y Educación económica y Financiera"/>
    <x v="41"/>
    <s v="2.18"/>
    <s v="Implementar un sello de calidad para los programas de educación financiera no formal de las entidades vigiladas por la Superintendencia Financiera, con el fin de que las entidades certifiquen sus programas y ofrezcan contenido pertinente y de calidad."/>
    <x v="0"/>
    <s v="Superintendencia Financiera de Colombia"/>
    <x v="87"/>
    <s v="Hacienda y Crédito Público"/>
    <x v="2"/>
    <d v="2021-01-01T00:00:00"/>
    <d v="2025-12-01T00:00:00"/>
    <n v="0"/>
    <n v="100"/>
    <n v="0"/>
    <n v="0"/>
    <n v="0"/>
  </r>
  <r>
    <n v="4005"/>
    <s v="Política Nacional de Inclusión y Educación económica y Financiera"/>
    <x v="41"/>
    <s v="2.19"/>
    <s v="Implementar un sello de calidad a los programas de educación económica no formal de las entidades del sector solidario con el fin de que certifiquen sus programas y ofrezcan contenido pertinente y de calidad."/>
    <x v="0"/>
    <s v="Unidad Administrativa Especial de Organizaciones Solidarias"/>
    <x v="49"/>
    <s v="Trabajo"/>
    <x v="12"/>
    <d v="2022-02-01T00:00:00"/>
    <d v="2025-12-01T00:00:00"/>
    <n v="0"/>
    <n v="32"/>
    <n v="0"/>
    <n v="0"/>
    <n v="0"/>
  </r>
  <r>
    <n v="4005"/>
    <s v="Política Nacional de Inclusión y Educación económica y Financiera"/>
    <x v="41"/>
    <s v="2.20"/>
    <s v="Realizar un mapeo periódico de iniciativas en educación económica y financiera que permita llevar un registro en el tiempo facilitando el seguimiento y la generación de indicadores agregados de caracterización de estos programas. La información se solicitará de manera conjunta a partir de la encuesta diseñada por el Banco de la República, quien a su vez, liderará la consolidación y desarrollo del informe."/>
    <x v="0"/>
    <s v="Banco de la República"/>
    <x v="107"/>
    <s v="Órganos Autónomos"/>
    <x v="28"/>
    <d v="2020-10-01T00:00:00"/>
    <d v="2024-12-01T00:00:00"/>
    <n v="33"/>
    <n v="100"/>
    <n v="0"/>
    <n v="0"/>
    <n v="0"/>
  </r>
  <r>
    <n v="4005"/>
    <s v="Política Nacional de Inclusión y Educación económica y Financiera"/>
    <x v="41"/>
    <s v="2.21"/>
    <s v="Identificar sinergias entre la oferta institucional pública de educación económica y financiera no formal para mejorar la articulación entre ellas, mediante la implementación de la metodología ArCo del DNP a partir del mapeo de iniciativas realizado por Banco de la República. Lo anterior, con el objeto de contribuir a la eficiencia de los recursos destinados a estas actividades."/>
    <x v="0"/>
    <s v="Departamento Nacional de Planeación"/>
    <x v="17"/>
    <s v="Planeación"/>
    <x v="9"/>
    <d v="2021-01-01T00:00:00"/>
    <d v="2021-12-01T00:00:00"/>
    <n v="0"/>
    <n v="100"/>
    <n v="0"/>
    <n v="0"/>
    <n v="0"/>
  </r>
  <r>
    <n v="4005"/>
    <s v="Política Nacional de Inclusión y Educación económica y Financiera"/>
    <x v="41"/>
    <s v="2.22"/>
    <s v="Rediseñar la estructura organizacional y la operación de la plataforma Pesos Pensados en el marco de la CIEEF. En este rediseño operacional se tendrán en cuenta cuatro componentes: diseño de contenido relevante, articulación con otros portales, divulgación del contenido e implementación de un mecanismo de evaluación de resultados."/>
    <x v="0"/>
    <s v="Ministerio de Hacienda y Crédito Público"/>
    <x v="4"/>
    <s v="Hacienda y Crédito Público"/>
    <x v="2"/>
    <d v="2021-01-01T00:00:00"/>
    <d v="2025-12-31T00:00:00"/>
    <n v="0"/>
    <n v="100"/>
    <n v="0"/>
    <n v="0"/>
    <n v="0"/>
  </r>
  <r>
    <n v="4005"/>
    <s v="Política Nacional de Inclusión y Educación económica y Financiera"/>
    <x v="41"/>
    <s v="2.23"/>
    <s v="Diseñar e implementar un programa de educación financiera a los enlaces regionales del DPS con el fin de replicar la información con los enlaces municipales para que brinden información sobre la usabilidad de los productos financieros a los beneficiarios de los programas de transferencias monetarias."/>
    <x v="0"/>
    <s v="Ministerio de Hacienda y Crédito Público"/>
    <x v="4"/>
    <s v="Hacienda y Crédito Público"/>
    <x v="2"/>
    <d v="2021-01-01T00:00:00"/>
    <d v="2021-12-01T00:00:00"/>
    <n v="0"/>
    <n v="100"/>
    <n v="0"/>
    <n v="0"/>
    <n v="0"/>
  </r>
  <r>
    <n v="4005"/>
    <s v="Política Nacional de Inclusión y Educación económica y Financiera"/>
    <x v="41"/>
    <s v="2.24"/>
    <s v="Definir una estrategia de educación financiera rural para fomentar el uso productos financieros y mejorar la gestión integral de riesgos agropecuarios, la cual debe tener un enfoque diferencial y poblacional."/>
    <x v="1"/>
    <s v="Ministerio de Agricultura y Desarrollo Rural"/>
    <x v="11"/>
    <s v="Agropecuario, Pesquero y Desarrollo Rural"/>
    <x v="7"/>
    <d v="2021-01-01T00:00:00"/>
    <d v="2021-07-01T00:00:00"/>
    <n v="0"/>
    <n v="100"/>
    <n v="0"/>
    <n v="0"/>
    <n v="0"/>
  </r>
  <r>
    <n v="4005"/>
    <s v="Política Nacional de Inclusión y Educación económica y Financiera"/>
    <x v="41"/>
    <s v="2.25"/>
    <s v="Incluir módulos relacionados con educación económica y financiera, y módulos de sensibilización sobre la aceptación de pagos electrónicos por parte de las Mipymes en la oferta existente de apoyo a los empresarios (VUE, Centros de Desarrollo Empresarial, Micitio). Estos módulos incluirán temas de gestión de riesgos, administración de presupuesto, costeo, planeación, mecanismos de financiación alternativos (como factoring, crowdfunding), mercado de capitales y previsiones dependiendo del estado de desarrollo de la empresa."/>
    <x v="2"/>
    <s v="Ministerio de Comercio, Industria y Turismo"/>
    <x v="23"/>
    <s v="Comercio, Industria y Turismo"/>
    <x v="11"/>
    <d v="2021-01-01T00:00:00"/>
    <d v="2022-12-31T00:00:00"/>
    <n v="0"/>
    <n v="100"/>
    <n v="0"/>
    <n v="0"/>
    <n v="0"/>
  </r>
  <r>
    <n v="4005"/>
    <s v="Política Nacional de Inclusión y Educación económica y Financiera"/>
    <x v="41"/>
    <s v="2.26"/>
    <s v="Adelantar un programa de adopción de medios de pago digitales presenciales y no presenciales por parte de las MiPymes."/>
    <x v="2"/>
    <s v="Ministerio de Comercio, Industria y Turismo"/>
    <x v="23"/>
    <s v="Comercio, Industria y Turismo"/>
    <x v="11"/>
    <d v="2021-01-01T00:00:00"/>
    <d v="2022-12-31T00:00:00"/>
    <n v="0"/>
    <n v="100"/>
    <n v="0"/>
    <n v="0"/>
    <n v="0"/>
  </r>
  <r>
    <n v="4005"/>
    <s v="Política Nacional de Inclusión y Educación económica y Financiera"/>
    <x v="41"/>
    <s v="2.27"/>
    <s v="Desarrollar un programa de educación financiera empresarial que promuevan la formalización y la inclusión financiera en temas básicos financieros como costeo, flujo de caja, necesidades de financiación, fuentes de financiación, entre otros; a través del portafolio de servicios no financieros de Bancóldex. Esto con el objetivo de fortalecer las capacidades técnicas de los microempresarios que les permitan llevar de mejor manera sus negocios"/>
    <x v="2"/>
    <s v="Banco de Comercio Exterior S.A"/>
    <x v="27"/>
    <s v="Comercio, Industria y Turismo"/>
    <x v="11"/>
    <d v="2021-01-03T00:00:00"/>
    <d v="2022-12-01T00:00:00"/>
    <n v="0"/>
    <n v="100"/>
    <n v="0"/>
    <n v="0"/>
    <n v="0"/>
  </r>
  <r>
    <n v="4005"/>
    <s v="Política Nacional de Inclusión y Educación económica y Financiera"/>
    <x v="41"/>
    <s v="2.28"/>
    <s v="Coordinar el desarrollo de un proyecto que permita mejorar la educación financiera de las mipymes a través de un piloto que utilice la metodología de diarios financieros. Esto tiene el objetivo final de entender mejor el comportamiento de las mipymes para poder tomar mejores decisiones de política sobre este grupo poblacional."/>
    <x v="2"/>
    <s v="Departamento Nacional de Planeación"/>
    <x v="17"/>
    <s v="Planeación"/>
    <x v="9"/>
    <d v="2021-01-01T00:00:00"/>
    <d v="2022-08-31T00:00:00"/>
    <n v="0"/>
    <n v="100"/>
    <n v="0"/>
    <n v="0"/>
    <n v="0"/>
  </r>
  <r>
    <n v="4005"/>
    <s v="Política Nacional de Inclusión y Educación económica y Financiera"/>
    <x v="41"/>
    <s v="2.29"/>
    <s v="Mejorar la experiencia del usuario en el simulador de tarifas de la SFC a través de mejoras en la interfaz de manera que sean entendible y fácil de utilizar."/>
    <x v="1"/>
    <s v="Superintendencia Financiera de Colombia"/>
    <x v="87"/>
    <s v="Hacienda y Crédito Público"/>
    <x v="2"/>
    <d v="2022-01-01T00:00:00"/>
    <d v="2025-12-01T00:00:00"/>
    <n v="0"/>
    <n v="100"/>
    <n v="0"/>
    <n v="0"/>
    <n v="0"/>
  </r>
  <r>
    <n v="4005"/>
    <s v="Política Nacional de Inclusión y Educación económica y Financiera"/>
    <x v="41"/>
    <s v="2.30"/>
    <s v="Incluir la oferta de productos fintech y charlas de protección al consumidor dirigidas por la Superintendencia de Industria y Comercio en las ruedas financieras que organiza Banca de las Oportunidades. Esto promoverá el conocimiento y entendimiento sobre los productos fintech y facilitará la comunicación entre los supervisores y las personas y empresas logrando que esta sea más clara."/>
    <x v="2"/>
    <s v="Ministerio de Hacienda y Crédito Público"/>
    <x v="4"/>
    <s v="Hacienda y Crédito Público"/>
    <x v="2"/>
    <d v="2021-07-01T00:00:00"/>
    <d v="2022-12-01T00:00:00"/>
    <n v="0"/>
    <n v="100"/>
    <n v="0"/>
    <n v="0"/>
    <n v="0"/>
  </r>
  <r>
    <n v="4005"/>
    <s v="Política Nacional de Inclusión y Educación económica y Financiera"/>
    <x v="41"/>
    <s v="2.31"/>
    <s v="Elevar a estándares internacionales los programas de supervisión del riesgo de conductas de sistema financiero para mejorar la protección al consumidor financiero, esto se realizará a través del establecimiento de lineamientos que permitan el cumplimiento y asistencia en el desarrollo de las responsabilidades establecidas en el Decreto 2555 de 2010, la Ley 1328 de 2009 y demás normativa aplicable en esta materia. Lo anterior con el fin de mantener la protección al consumidor en un entorno innovador"/>
    <x v="0"/>
    <s v="Superintendencia Financiera de Colombia"/>
    <x v="87"/>
    <s v="Hacienda y Crédito Público"/>
    <x v="2"/>
    <d v="2021-01-01T00:00:00"/>
    <d v="2022-12-01T00:00:00"/>
    <n v="0"/>
    <n v="100"/>
    <n v="0"/>
    <n v="0"/>
    <n v="0"/>
  </r>
  <r>
    <n v="4005"/>
    <s v="Política Nacional de Inclusión y Educación económica y Financiera"/>
    <x v="41"/>
    <s v="2.32"/>
    <s v="Crear reportes de información sobre costos de productos de captación y colocación, para los consumidores financieros de las entidades de la economía solidaria que prestan servicios financieros. Estos reportes de información se realizarán con una periodicidad trimestral (Marzo, Junio, Septiembre y Diciembre). Estos reportes permitirán medir avances y retos de la actividad financiera del sector solidario y en consecuencia, una mejor toma de decisiones de política."/>
    <x v="0"/>
    <s v="Superintendencia de Economía Solidaria"/>
    <x v="106"/>
    <s v="Hacienda y Crédito Público"/>
    <x v="2"/>
    <d v="2021-01-01T00:00:00"/>
    <d v="2024-06-30T00:00:00"/>
    <n v="0"/>
    <n v="16"/>
    <n v="0"/>
    <n v="0"/>
    <n v="0"/>
  </r>
  <r>
    <n v="4005"/>
    <s v="Política Nacional de Inclusión y Educación económica y Financiera"/>
    <x v="41"/>
    <s v="2.33"/>
    <s v="Ajustar la circular jurídica y actualizar la guía de buen gobierno cooperativo para mejorar las políticas, guías e instrucciones sobre la implementación de Códigos de buen gobierno cooperativo de acuerdo con los criterios establecidos en el Decreto 962 de 2018 (incorporado en el Título 11 a la Parte 11 del Libro 2 del Decreto 1068 de 2015, Decreto Único Reglamentario del Sector Hacienda y Crédito Público)."/>
    <x v="0"/>
    <s v="Superintendencia de Economía Solidaria"/>
    <x v="106"/>
    <s v="Hacienda y Crédito Público"/>
    <x v="2"/>
    <d v="2021-10-01T00:00:00"/>
    <d v="2022-06-30T00:00:00"/>
    <n v="0"/>
    <n v="100"/>
    <n v="0"/>
    <n v="0"/>
    <n v="0"/>
  </r>
  <r>
    <n v="4005"/>
    <s v="Política Nacional de Inclusión y Educación económica y Financiera"/>
    <x v="41"/>
    <s v="2.34"/>
    <s v="Implementar la supervisión basada en riesgos con el objetivo de mejorar la gestión de riesgos de las entidades de la economía solidaria que prestan servicios financieros y sus capacidades y la prestación de servicios a la población."/>
    <x v="2"/>
    <s v="Superintendencia de Economía Solidaria"/>
    <x v="106"/>
    <s v="Hacienda y Crédito Público"/>
    <x v="2"/>
    <d v="2021-10-01T00:00:00"/>
    <d v="2025-12-31T00:00:00"/>
    <n v="0"/>
    <n v="100"/>
    <n v="0"/>
    <n v="0"/>
    <n v="0"/>
  </r>
  <r>
    <n v="4005"/>
    <s v="Política Nacional de Inclusión y Educación económica y Financiera"/>
    <x v="41"/>
    <s v="2.35"/>
    <s v="Crear reportes de información respecto de las causas de sanción impuestas por la Delegatura de Protección al Consumidor de la SIC y las sentencias condenatorias proferidas por la Delegatura de Asuntos Jurisdiccionales de la SIC, en materia de protección al consumidor, relacionados con servicios financieros del sector solidario. Estos reportes permitirán medir avances y retos de la actividad financiera del sector solidario, y en consecuencia, una mejor toma de decisiones de política."/>
    <x v="0"/>
    <s v="Superintendencia de Industria y Comercio"/>
    <x v="24"/>
    <s v="Comercio, Industria y Turismo"/>
    <x v="11"/>
    <d v="2021-01-01T00:00:00"/>
    <d v="2024-12-31T00:00:00"/>
    <n v="0"/>
    <n v="8"/>
    <n v="0"/>
    <n v="0"/>
    <n v="0"/>
  </r>
  <r>
    <n v="4005"/>
    <s v="Política Nacional de Inclusión y Educación económica y Financiera"/>
    <x v="41"/>
    <s v="3.1"/>
    <s v="Vincular la autenticación digital, como servicio ciudadano digital base, en el trámite definido por el Departamento de Prosperidad Social, en el marco de la implementación de los servicios ciudadanos digitales, para mitigar el fraude en la entrega de estos servicios, garantizar la vinculación efectiva de población vulnerable en programas sociales y disminuir la atomización de recursos públicos."/>
    <x v="0"/>
    <s v="Ministerio de Tecnologías de la Información y las Comunicaciones"/>
    <x v="46"/>
    <s v="Tecnologías de la Información y las Comunicaciones"/>
    <x v="18"/>
    <d v="2020-10-01T00:00:00"/>
    <d v="2022-12-31T00:00:00"/>
    <n v="30"/>
    <n v="100"/>
    <n v="0"/>
    <n v="0"/>
    <n v="0"/>
  </r>
  <r>
    <n v="4005"/>
    <s v="Política Nacional de Inclusión y Educación económica y Financiera"/>
    <x v="41"/>
    <s v="3.2"/>
    <s v="Identificar aspectos sobre la portabilidad de cuentas, entre ellos, buenas prácticas internacionales, el impacto de su implementación para los actores del mercado y los ajustes normativos requeridos si se decidiera implementar en Colombia, lo anterior con el fin de mejorar el servicio al cliente financiero y de incentivar la competencia."/>
    <x v="0"/>
    <s v="Unidad de Proyección Normativa y Estudios de Regulación Financiera"/>
    <x v="88"/>
    <s v="Hacienda y Crédito Público"/>
    <x v="2"/>
    <d v="2021-01-01T00:00:00"/>
    <d v="2021-12-31T00:00:00"/>
    <n v="0"/>
    <n v="100"/>
    <n v="0"/>
    <n v="0"/>
    <n v="0"/>
  </r>
  <r>
    <n v="4005"/>
    <s v="Política Nacional de Inclusión y Educación económica y Financiera"/>
    <x v="41"/>
    <s v="3.3"/>
    <s v="Identificar, a través de un estudio, los ajustes normativos que se deben realizar para la implementación de la banca abierta (open banking) en Colombia, según el marco normativo vigente."/>
    <x v="0"/>
    <s v="Unidad de Proyección Normativa y Estudios de Regulación Financiera"/>
    <x v="88"/>
    <s v="Hacienda y Crédito Público"/>
    <x v="2"/>
    <d v="2021-01-01T00:00:00"/>
    <d v="2022-12-01T00:00:00"/>
    <n v="0"/>
    <n v="100"/>
    <n v="0"/>
    <n v="0"/>
    <n v="0"/>
  </r>
  <r>
    <n v="4005"/>
    <s v="Política Nacional de Inclusión y Educación económica y Financiera"/>
    <x v="41"/>
    <s v="3.4"/>
    <s v="Crear un Grupo de Sistemas de Pagos para coordinar los temas de los Sistemas de Pagos. Este grupo apoyará, entre otras, la implementación del decreto que modifica la regulación relacionada con el Sistema de Pagos de Bajo Valor, formulando acciones concretas para aumentar el impacto de esta normatividad."/>
    <x v="0"/>
    <s v="Unidad de Proyección Normativa y Estudios de Regulación Financiera"/>
    <x v="88"/>
    <s v="Hacienda y Crédito Público"/>
    <x v="2"/>
    <d v="2021-08-01T00:00:00"/>
    <d v="2021-12-01T00:00:00"/>
    <n v="0"/>
    <n v="100"/>
    <n v="0"/>
    <n v="0"/>
    <n v="0"/>
  </r>
  <r>
    <n v="4005"/>
    <s v="Política Nacional de Inclusión y Educación económica y Financiera"/>
    <x v="41"/>
    <s v="3.5"/>
    <s v="Revisar, a través de un estudio, los diferentes mecanismos que podrían ayudar a mejorar la competencia en el Sistema de Pagos de Bajo Valor."/>
    <x v="0"/>
    <s v="Departamento Nacional de Planeación"/>
    <x v="17"/>
    <s v="Planeación"/>
    <x v="9"/>
    <d v="2021-01-01T00:00:00"/>
    <d v="2022-12-31T00:00:00"/>
    <n v="0"/>
    <n v="100"/>
    <n v="0"/>
    <n v="0"/>
    <n v="0"/>
  </r>
  <r>
    <n v="4005"/>
    <s v="Política Nacional de Inclusión y Educación económica y Financiera"/>
    <x v="41"/>
    <s v="4.1"/>
    <s v="Crear, a través de la expedición de decreto reglamentario, la Comisión Intersectorial para la Inclusión y la Educación Económica y Financiera. Lo anterior con el fin de lograr una mejor articulación entre las entidades que participan en la política, así como mejorar la coordinación en la toma de decisiones de política y en la implementación y el seguimiento de las acciones propuestas en el presente documento Conpes y en las que se desarrollen a futuro."/>
    <x v="0"/>
    <s v="Ministerio de Hacienda y Crédito Público"/>
    <x v="4"/>
    <s v="Hacienda y Crédito Público"/>
    <x v="2"/>
    <d v="2021-01-01T00:00:00"/>
    <d v="2021-06-30T00:00:00"/>
    <n v="0"/>
    <n v="100"/>
    <n v="0"/>
    <n v="0"/>
    <n v="0"/>
  </r>
  <r>
    <n v="4005"/>
    <s v="Política Nacional de Inclusión y Educación económica y Financiera"/>
    <x v="41"/>
    <s v="4.2"/>
    <s v="La Comisión Nacional de Crédito Agropecuario se articulará a la gobernanza de la inclusión y educación financiera propuesta en este documento, discutiendo una vez al año los lineamientos y recomendaciones, para lo cual la secretaría técnica presentará propuestas de implementación."/>
    <x v="0"/>
    <s v="Ministerio de Agricultura y Desarrollo Rural"/>
    <x v="11"/>
    <s v="Agropecuario, Pesquero y Desarrollo Rural"/>
    <x v="7"/>
    <d v="2021-12-01T00:00:00"/>
    <d v="2025-12-31T00:00:00"/>
    <n v="0"/>
    <n v="5"/>
    <n v="0"/>
    <n v="0"/>
    <n v="0"/>
  </r>
  <r>
    <n v="4005"/>
    <s v="Política Nacional de Inclusión y Educación económica y Financiera"/>
    <x v="41"/>
    <s v="4.3"/>
    <s v="Analizar la manera de hacer más eficiente y articulada la oferta pública de instrumentos destinados a mejorar la inclusión financiera. Esto se realizará a través de la implementación de la metodología ArCo, en el marco de la Comisión Intersectorial de Inclusión Financiera"/>
    <x v="0"/>
    <s v="Departamento Nacional de Planeación"/>
    <x v="17"/>
    <s v="Planeación"/>
    <x v="9"/>
    <d v="2021-06-01T00:00:00"/>
    <d v="2025-06-01T00:00:00"/>
    <n v="0"/>
    <n v="100"/>
    <n v="0"/>
    <n v="0"/>
    <n v="0"/>
  </r>
  <r>
    <n v="4005"/>
    <s v="Política Nacional de Inclusión y Educación económica y Financiera"/>
    <x v="41"/>
    <s v="4.4"/>
    <s v="Revisar el efecto que tiene el Gravamen a los Movimientos Financieros (4x1000) sobre el uso de productos financieros para personas y mipymes, en particular, sobre el uso de los depósitos de bajo monto. Lo anterior se realizará a través de un documento, el cual dará recomendaciones sobre el monto de exención, los desarrollos legislativos y las implicaciones fiscales al respecto."/>
    <x v="0"/>
    <s v="Ministerio de Hacienda y Crédito Público"/>
    <x v="4"/>
    <s v="Hacienda y Crédito Público"/>
    <x v="2"/>
    <d v="2021-01-01T00:00:00"/>
    <d v="2021-12-31T00:00:00"/>
    <n v="0"/>
    <n v="100"/>
    <n v="0"/>
    <n v="0"/>
    <n v="0"/>
  </r>
  <r>
    <n v="4005"/>
    <s v="Política Nacional de Inclusión y Educación económica y Financiera"/>
    <x v="41"/>
    <s v="4.5"/>
    <s v="Diseñar una medición estandarizada de salud o bienestar financiero a partir de los datos de inclusión financiera que maneja Banca de las Oportunidades. Esta medición será complementaria a las medidas de acceso, uso y calidad y permitirá hacerles seguimiento a estos cuatro componentes de la inclusión financiera."/>
    <x v="0"/>
    <s v="Ministerio de Hacienda y Crédito Público"/>
    <x v="4"/>
    <s v="Hacienda y Crédito Público"/>
    <x v="2"/>
    <d v="2022-06-01T00:00:00"/>
    <d v="2023-03-01T00:00:00"/>
    <n v="0"/>
    <n v="100"/>
    <n v="0"/>
    <n v="0"/>
    <n v="0"/>
  </r>
  <r>
    <n v="4005"/>
    <s v="Política Nacional de Inclusión y Educación económica y Financiera"/>
    <x v="41"/>
    <s v="4.6"/>
    <s v="Realizar una evaluación técnica de viabilidad presupuestal y de la relevancia de implementar un módulo de educación e inclusión financiera en encuestas de hogares que se realizan actualmente, con el fin de contar con información con la periodicidad y representatividad necesaria, para realizar el monitoreo y seguimiento a la evolución de la situación de educación e inclusión financiera en Colombia"/>
    <x v="0"/>
    <s v="Departamento Administrativo Nacional de Estadística"/>
    <x v="31"/>
    <s v="Estadísticas"/>
    <x v="14"/>
    <d v="2021-01-01T00:00:00"/>
    <d v="2021-12-01T00:00:00"/>
    <n v="0"/>
    <n v="100"/>
    <n v="0"/>
    <n v="0"/>
    <n v="0"/>
  </r>
  <r>
    <n v="4005"/>
    <s v="Política Nacional de Inclusión y Educación económica y Financiera"/>
    <x v="41"/>
    <s v="4.7"/>
    <s v="Expedir un decreto reglamentario para definir la organización y funcionamiento de la Comisión Nacional de Crédito Agropecuario, conforme el Decreto-Ley 2371 de 2015, el cual tendrá en cuenta las directrices del Consejo Nacional de Política Económica y Social."/>
    <x v="0"/>
    <s v="Ministerio de Agricultura y Desarrollo Rural"/>
    <x v="11"/>
    <s v="Agropecuario, Pesquero y Desarrollo Rural"/>
    <x v="7"/>
    <d v="2021-01-01T00:00:00"/>
    <d v="2021-12-01T00:00:00"/>
    <n v="0"/>
    <n v="100"/>
    <n v="0"/>
    <n v="0"/>
    <n v="0"/>
  </r>
  <r>
    <n v="4007"/>
    <s v="Estrategia para el Fortalecimiento de la Gobernanza en el Sistema de Administración del Territorio"/>
    <x v="42"/>
    <s v="1.1 "/>
    <s v="Definir los lineamientos para la construcción de un inventario oficial de objetos territoriales que constituyen derechos, restricciones y responsabilidades."/>
    <x v="0"/>
    <s v="Instituto Geográfico Agustín Codazzi"/>
    <x v="48"/>
    <s v="Estadísticas"/>
    <x v="14"/>
    <d v="2021-01-15T00:00:00"/>
    <d v="2021-03-30T00:00:00"/>
    <n v="0"/>
    <n v="100"/>
    <n v="0"/>
    <n v="0"/>
    <n v="0"/>
  </r>
  <r>
    <n v="4007"/>
    <s v="Estrategia para el Fortalecimiento de la Gobernanza en el Sistema de Administración del Territorio"/>
    <x v="42"/>
    <s v="1.2 "/>
    <s v="Realizar el inventario y priorización de los objetos territoriales que constituyen derechos, restricciones y responsabilidades."/>
    <x v="0"/>
    <s v="Instituto Geográfico Agustín Codazzi"/>
    <x v="48"/>
    <s v="Estadísticas"/>
    <x v="14"/>
    <d v="2021-01-15T00:00:00"/>
    <d v="2022-12-31T00:00:00"/>
    <n v="0"/>
    <n v="100"/>
    <n v="0"/>
    <n v="0"/>
    <n v="0"/>
  </r>
  <r>
    <n v="4007"/>
    <s v="Estrategia para el Fortalecimiento de la Gobernanza en el Sistema de Administración del Territorio"/>
    <x v="42"/>
    <s v="1.3 "/>
    <s v="Establecer una metodología para la definición de modelos extendidos LADM_COL y la caracterización de los objetos territoriales que constituyen derechos, restricciones y responsabilidades."/>
    <x v="0"/>
    <s v="Instituto Geográfico Agustín Codazzi"/>
    <x v="48"/>
    <s v="Estadísticas"/>
    <x v="14"/>
    <d v="2021-02-01T00:00:00"/>
    <d v="2021-12-31T00:00:00"/>
    <n v="0"/>
    <n v="100"/>
    <n v="0"/>
    <n v="0"/>
    <n v="0"/>
  </r>
  <r>
    <n v="4007"/>
    <s v="Estrategia para el Fortalecimiento de la Gobernanza en el Sistema de Administración del Territorio"/>
    <x v="42"/>
    <s v="1.4 "/>
    <s v="Realizar el seguimiento a la implementación de los modelos extendidos de los objetos territoriales fundamentales para la administración del territorio."/>
    <x v="0"/>
    <s v="Departamento Nacional de Planeación"/>
    <x v="17"/>
    <s v="Planeación"/>
    <x v="9"/>
    <d v="2022-02-02T00:00:00"/>
    <d v="2024-12-31T00:00:00"/>
    <n v="0"/>
    <n v="3"/>
    <n v="0"/>
    <n v="0"/>
    <n v="0"/>
  </r>
  <r>
    <n v="4007"/>
    <s v="Estrategia para el Fortalecimiento de la Gobernanza en el Sistema de Administración del Territorio"/>
    <x v="42"/>
    <s v="1.5 "/>
    <s v="Implementar estándares técnicos para objetos territoriales que constituyen derechos, restricciones y responsabilidades."/>
    <x v="0"/>
    <s v="Instituto Geográfico Agustín Codazzi"/>
    <x v="48"/>
    <s v="Estadísticas"/>
    <x v="14"/>
    <d v="2022-02-01T00:00:00"/>
    <d v="2024-12-31T00:00:00"/>
    <n v="0"/>
    <n v="50"/>
    <n v="0"/>
    <n v="0"/>
    <n v="0"/>
  </r>
  <r>
    <n v="4007"/>
    <s v="Estrategia para el Fortalecimiento de la Gobernanza en el Sistema de Administración del Territorio"/>
    <x v="42"/>
    <s v="1.6 "/>
    <s v="Acompañar técnicamente a las entidades productoras de información de los objetos territoriales que constituyen derechos, restricciones y responsabilidades en el proceso de implementación de estándares técnicos."/>
    <x v="0"/>
    <s v="Instituto Geográfico Agustín Codazzi"/>
    <x v="48"/>
    <s v="Estadísticas"/>
    <x v="14"/>
    <d v="2022-01-01T00:00:00"/>
    <d v="2024-12-31T00:00:00"/>
    <n v="0"/>
    <n v="3"/>
    <n v="0"/>
    <n v="0"/>
    <n v="0"/>
  </r>
  <r>
    <n v="4007"/>
    <s v="Estrategia para el Fortalecimiento de la Gobernanza en el Sistema de Administración del Territorio"/>
    <x v="42"/>
    <s v="1.7 "/>
    <s v="Publicar y disponer, servicios digitales, de los objetos territoriales priorizados que constituyen derechos, restricciones y responsabilidades."/>
    <x v="0"/>
    <s v="Instituto Geográfico Agustín Codazzi"/>
    <x v="48"/>
    <s v="Estadísticas"/>
    <x v="14"/>
    <d v="2023-02-01T00:00:00"/>
    <d v="2024-12-31T00:00:00"/>
    <n v="0"/>
    <n v="50"/>
    <n v="0"/>
    <n v="0"/>
    <n v="0"/>
  </r>
  <r>
    <n v="4007"/>
    <s v="Estrategia para el Fortalecimiento de la Gobernanza en el Sistema de Administración del Territorio"/>
    <x v="42"/>
    <s v="2.1 "/>
    <s v="Desarrollar la propuesta de estandarización y optimización de trámites al ciudadano relacionados con la administración del territorio."/>
    <x v="0"/>
    <s v="Departamento Administrativo de la Función Pública"/>
    <x v="76"/>
    <s v="Función Pública"/>
    <x v="20"/>
    <d v="2020-11-01T00:00:00"/>
    <d v="2022-07-31T00:00:00"/>
    <n v="10"/>
    <n v="100"/>
    <n v="0"/>
    <n v="0"/>
    <n v="0"/>
  </r>
  <r>
    <n v="4007"/>
    <s v="Estrategia para el Fortalecimiento de la Gobernanza en el Sistema de Administración del Territorio"/>
    <x v="42"/>
    <s v="2.2"/>
    <s v="Acompañar la adopción o implementación de la propuesta de estandarización y optimización de trámites al ciudadano relacionados con la administración del territorio."/>
    <x v="0"/>
    <s v="Departamento Administrativo de la Función Pública"/>
    <x v="76"/>
    <s v="Función Pública"/>
    <x v="20"/>
    <d v="2022-02-01T00:00:00"/>
    <d v="2024-12-31T00:00:00"/>
    <n v="0"/>
    <n v="5"/>
    <n v="0"/>
    <n v="0"/>
    <n v="0"/>
  </r>
  <r>
    <n v="4007"/>
    <s v="Estrategia para el Fortalecimiento de la Gobernanza en el Sistema de Administración del Territorio"/>
    <x v="42"/>
    <s v="2.3 "/>
    <s v="Definir los lineamientos y criterios para una ventanilla integrada para la consulta y gestión de información sobre la administración del territorio, que también estará integrada al portal único del Estado."/>
    <x v="0"/>
    <s v="Departamento Administrativo Nacional de Estadística"/>
    <x v="31"/>
    <s v="Estadísticas"/>
    <x v="14"/>
    <d v="2021-02-02T00:00:00"/>
    <d v="2021-11-12T00:00:00"/>
    <n v="0"/>
    <n v="100"/>
    <n v="0"/>
    <n v="0"/>
    <n v="0"/>
  </r>
  <r>
    <n v="4007"/>
    <s v="Estrategia para el Fortalecimiento de la Gobernanza en el Sistema de Administración del Territorio"/>
    <x v="42"/>
    <s v="2.4 "/>
    <s v="Diseñar una estrategia de mecanismos colaborativos para el mantenimiento, disposición y análisis de la información del territorio a través de una ventanilla integrada."/>
    <x v="0"/>
    <s v="Departamento Administrativo Nacional de Estadística"/>
    <x v="31"/>
    <s v="Estadísticas"/>
    <x v="14"/>
    <d v="2021-02-02T00:00:00"/>
    <d v="2023-11-11T00:00:00"/>
    <n v="0"/>
    <n v="100"/>
    <n v="0"/>
    <n v="0"/>
    <n v="0"/>
  </r>
  <r>
    <n v="4007"/>
    <s v="Estrategia para el Fortalecimiento de la Gobernanza en el Sistema de Administración del Territorio"/>
    <x v="42"/>
    <s v="2.5 "/>
    <s v="Desarrollar insumos analíticos de medición y evaluación de capacidades territoriales en uso, análisis y explotación de la información relacionada con la administración del territorio."/>
    <x v="0"/>
    <s v="Departamento Nacional de Planeación"/>
    <x v="17"/>
    <s v="Planeación"/>
    <x v="9"/>
    <d v="2020-11-15T00:00:00"/>
    <d v="2021-12-31T00:00:00"/>
    <n v="30"/>
    <n v="100"/>
    <n v="0"/>
    <n v="0"/>
    <n v="0"/>
  </r>
  <r>
    <n v="4007"/>
    <s v="Estrategia para el Fortalecimiento de la Gobernanza en el Sistema de Administración del Territorio"/>
    <x v="42"/>
    <s v="2.6 "/>
    <s v="Desarrollar un programa de fortalecimiento de capacidad territorial en el uso, análisis y explotación de la información relacionada con la administración del territorio."/>
    <x v="0"/>
    <s v="Departamento Nacional de Planeación"/>
    <x v="17"/>
    <s v="Planeación"/>
    <x v="9"/>
    <d v="2021-05-01T00:00:00"/>
    <d v="2021-08-30T00:00:00"/>
    <n v="0"/>
    <n v="100"/>
    <n v="0"/>
    <n v="0"/>
    <n v="0"/>
  </r>
  <r>
    <n v="4007"/>
    <s v="Estrategia para el Fortalecimiento de la Gobernanza en el Sistema de Administración del Territorio"/>
    <x v="42"/>
    <s v="2.7 "/>
    <s v="Realizar el pilotaje del programa de fortalecimiento de capacidad territorial en el uso, análisis y explotación de la información relacionada con la administración del territorio."/>
    <x v="0"/>
    <s v="Departamento Nacional de Planeación"/>
    <x v="17"/>
    <s v="Planeación"/>
    <x v="9"/>
    <d v="2021-10-01T00:00:00"/>
    <d v="2022-03-30T00:00:00"/>
    <n v="0"/>
    <n v="50"/>
    <n v="0"/>
    <n v="0"/>
    <n v="0"/>
  </r>
  <r>
    <n v="4007"/>
    <s v="Estrategia para el Fortalecimiento de la Gobernanza en el Sistema de Administración del Territorio"/>
    <x v="42"/>
    <s v="2.8 "/>
    <s v="Implementar el programa de fortalecimiento de capacidad territorial en el uso, análisis y explotación de la información relacionada con la administración del territorio."/>
    <x v="0"/>
    <s v="Departamento Nacional de Planeación"/>
    <x v="17"/>
    <s v="Planeación"/>
    <x v="9"/>
    <d v="2022-06-01T00:00:00"/>
    <d v="2024-12-31T00:00:00"/>
    <n v="0"/>
    <n v="550"/>
    <n v="0"/>
    <n v="0"/>
    <n v="0"/>
  </r>
  <r>
    <n v="4007"/>
    <s v="Estrategia para el Fortalecimiento de la Gobernanza en el Sistema de Administración del Territorio"/>
    <x v="42"/>
    <s v="3.1 "/>
    <s v="Mapear los actores e instancias de decisión que hacen parte de la administración del territorio, tanto en el nivel nacional como territorial."/>
    <x v="0"/>
    <s v="Ministerio de Vivienda, Ciudad y Territorio"/>
    <x v="10"/>
    <s v="Vivienda, Ciudad y Territorio"/>
    <x v="6"/>
    <d v="2021-02-01T00:00:00"/>
    <d v="2021-12-31T00:00:00"/>
    <n v="0"/>
    <n v="100"/>
    <n v="0"/>
    <n v="0"/>
    <n v="0"/>
  </r>
  <r>
    <n v="4007"/>
    <s v="Estrategia para el Fortalecimiento de la Gobernanza en el Sistema de Administración del Territorio"/>
    <x v="42"/>
    <s v="3.2 "/>
    <s v="Caracterizar el modelo de operación actual del SAT con el fin de visualizar los propósitos de las diferentes entidades con respecto al SAT, interacciones, beneficiarios, canales de atención, recursos, procesos, aliados, fuentes de financiación y resultados."/>
    <x v="0"/>
    <s v="Departamento Administrativo de la Función Pública"/>
    <x v="76"/>
    <s v="Función Pública"/>
    <x v="20"/>
    <d v="2022-02-01T00:00:00"/>
    <d v="2022-12-30T00:00:00"/>
    <n v="0"/>
    <n v="100"/>
    <n v="0"/>
    <n v="0"/>
    <n v="0"/>
  </r>
  <r>
    <n v="4007"/>
    <s v="Estrategia para el Fortalecimiento de la Gobernanza en el Sistema de Administración del Territorio"/>
    <x v="42"/>
    <s v="3.3 "/>
    <s v="Caracterizar los mecanismos actuales de resolución de conflictos entre los derechos, restricciones y responsabilidades relacionados con la administración del territorio."/>
    <x v="0"/>
    <s v="Ministerio de Vivienda, Ciudad y Territorio"/>
    <x v="10"/>
    <s v="Vivienda, Ciudad y Territorio"/>
    <x v="6"/>
    <d v="2022-02-01T00:00:00"/>
    <d v="2022-11-30T00:00:00"/>
    <n v="0"/>
    <n v="100"/>
    <n v="0"/>
    <n v="0"/>
    <n v="0"/>
  </r>
  <r>
    <n v="4007"/>
    <s v="Estrategia para el Fortalecimiento de la Gobernanza en el Sistema de Administración del Territorio"/>
    <x v="42"/>
    <s v="3.4 "/>
    <s v="Identificar oportunidades de optimización del modelo de operación actual del SAT."/>
    <x v="0"/>
    <s v="Ministerio de Vivienda, Ciudad y Territorio"/>
    <x v="10"/>
    <s v="Vivienda, Ciudad y Territorio"/>
    <x v="6"/>
    <d v="2022-02-01T00:00:00"/>
    <d v="2022-11-30T00:00:00"/>
    <n v="0"/>
    <n v="100"/>
    <n v="0"/>
    <n v="0"/>
    <n v="0"/>
  </r>
  <r>
    <n v="4007"/>
    <s v="Estrategia para el Fortalecimiento de la Gobernanza en el Sistema de Administración del Territorio"/>
    <x v="42"/>
    <s v="3.5 "/>
    <s v="Desarrollar una propuesta para formalización del SAT."/>
    <x v="0"/>
    <s v="Departamento Administrativo de la Función Pública"/>
    <x v="76"/>
    <s v="Función Pública"/>
    <x v="20"/>
    <d v="2023-06-01T00:00:00"/>
    <d v="2023-12-31T00:00:00"/>
    <n v="0"/>
    <n v="100"/>
    <n v="0"/>
    <n v="0"/>
    <n v="0"/>
  </r>
  <r>
    <n v="4007"/>
    <s v="Estrategia para el Fortalecimiento de la Gobernanza en el Sistema de Administración del Territorio"/>
    <x v="42"/>
    <s v="3.6 "/>
    <s v="Desarrollar una estrategia para la apropiación de la administración del territorio en los niveles territoriales."/>
    <x v="0"/>
    <s v="Ministerio de Vivienda, Ciudad y Territorio"/>
    <x v="10"/>
    <s v="Vivienda, Ciudad y Territorio"/>
    <x v="6"/>
    <d v="2024-02-01T00:00:00"/>
    <d v="2024-07-31T00:00:00"/>
    <n v="0"/>
    <n v="100"/>
    <n v="0"/>
    <n v="0"/>
    <n v="0"/>
  </r>
  <r>
    <n v="4008"/>
    <s v="Política Nacional de Información de Gestión Financiera Pública"/>
    <x v="43"/>
    <s v="1.1"/>
    <s v="Reglamentar la estructura institucional del Sistema Integrado de Gestión Financiera Pública (SIGFP), mediante la creación de la Comisión Intersectorial de Información para la Gestión Financiera Pública, para contar con una instancia de orientación superior, coordinación y armonización de los subsistemas que producen información para la Gestión Financiera Pública (GFP)."/>
    <x v="0"/>
    <s v="Ministerio de Hacienda y Crédito Público"/>
    <x v="4"/>
    <s v="Hacienda y Crédito Público"/>
    <x v="2"/>
    <d v="2020-11-01T00:00:00"/>
    <d v="2020-12-31T00:00:00"/>
    <n v="1"/>
    <n v="1"/>
    <n v="0"/>
    <n v="0"/>
    <n v="0"/>
  </r>
  <r>
    <n v="4008"/>
    <s v="Política Nacional de Información de Gestión Financiera Pública"/>
    <x v="43"/>
    <s v="1.2"/>
    <s v="Elaborar e implementar el plan operativo del SIGFP en lo relacionado con el subsistema de programación fiscal y presupuesto,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x v="4"/>
    <s v="Hacienda y Crédito Público"/>
    <x v="2"/>
    <d v="2021-07-01T00:00:00"/>
    <d v="2024-12-31T00:00:00"/>
    <n v="0"/>
    <n v="100"/>
    <n v="0"/>
    <n v="0"/>
    <n v="0"/>
  </r>
  <r>
    <n v="4008"/>
    <s v="Política Nacional de Información de Gestión Financiera Pública"/>
    <x v="43"/>
    <s v="1.3"/>
    <s v="Elaborar e implementar el plan operativo del SIGFP en lo relacionado con el subsistema de contabilidad, para que las entidades del orden nacional adopten mejores prácticas vigentes, procurando que, en la construcción de las metodologías, los procedimientos y las soluciones informáticas, se atiendan los requerimientos conjuntos de los demás subsistemas."/>
    <x v="0"/>
    <s v="Contaduría General de la Nación"/>
    <x v="108"/>
    <s v="Hacienda y Crédito Público"/>
    <x v="2"/>
    <d v="2021-07-01T00:00:00"/>
    <d v="2024-12-31T00:00:00"/>
    <n v="0"/>
    <n v="100"/>
    <n v="0"/>
    <n v="0"/>
    <n v="0"/>
  </r>
  <r>
    <n v="4008"/>
    <s v="Política Nacional de Información de Gestión Financiera Pública"/>
    <x v="43"/>
    <s v="1.4"/>
    <s v="Elaborar e implementar el plan operativo del SIGFP en lo relacionado con el subsistema de tesoro,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x v="4"/>
    <s v="Hacienda y Crédito Público"/>
    <x v="2"/>
    <d v="2021-07-01T00:00:00"/>
    <d v="2024-12-31T00:00:00"/>
    <n v="0"/>
    <n v="100"/>
    <n v="0"/>
    <n v="0"/>
    <n v="0"/>
  </r>
  <r>
    <n v="4008"/>
    <s v="Política Nacional de Información de Gestión Financiera Pública"/>
    <x v="43"/>
    <s v="1.5"/>
    <s v="Elaborar e implementar el plan operativo del SIGFP en lo relacionado con el subsistema de estadísticas de finanzas públicas, para que las entidades del orden nacional adopten mejores prácticas vigentes, procurando que, en la construcción de las metodologías, los procedimientos y las soluciones informáticas, se atiendan los requerimientos conjuntos de los demás subsistemas."/>
    <x v="0"/>
    <s v="Ministerio de Hacienda y Crédito Público"/>
    <x v="4"/>
    <s v="Hacienda y Crédito Público"/>
    <x v="2"/>
    <d v="2021-07-01T00:00:00"/>
    <d v="2024-12-31T00:00:00"/>
    <n v="0"/>
    <n v="100"/>
    <n v="0"/>
    <n v="0"/>
    <n v="0"/>
  </r>
  <r>
    <n v="4008"/>
    <s v="Política Nacional de Información de Gestión Financiera Pública"/>
    <x v="43"/>
    <s v="1.6"/>
    <s v="Determinar y expedir los instrumentos normativos requeridos para la reforma a competencias del órgano rector del subsistema de programación fiscal y presupuest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x v="4"/>
    <s v="Hacienda y Crédito Público"/>
    <x v="2"/>
    <d v="2021-07-01T00:00:00"/>
    <d v="2024-12-31T00:00:00"/>
    <n v="0"/>
    <n v="100"/>
    <n v="0"/>
    <n v="0"/>
    <n v="0"/>
  </r>
  <r>
    <n v="4008"/>
    <s v="Política Nacional de Información de Gestión Financiera Pública"/>
    <x v="43"/>
    <s v="1.7"/>
    <s v="Determinar y expedir los instrumentos normativos necesarios en el marco de las competencias como órgano rector de la Contabilidad Pública, que se requieran para la coordinación del SIGFP,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Contaduría General de la Nación"/>
    <x v="108"/>
    <s v="Hacienda y Crédito Público"/>
    <x v="2"/>
    <d v="2021-07-01T00:00:00"/>
    <d v="2024-12-31T00:00:00"/>
    <n v="0"/>
    <n v="100"/>
    <n v="0"/>
    <n v="0"/>
    <n v="0"/>
  </r>
  <r>
    <n v="4008"/>
    <s v="Política Nacional de Información de Gestión Financiera Pública"/>
    <x v="43"/>
    <s v="1.8"/>
    <s v="Determinar y expedir instrumentos normativos requeridos para la reforma a competencias del órgano rector del subsistema de tesoro,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x v="4"/>
    <s v="Hacienda y Crédito Público"/>
    <x v="2"/>
    <d v="2021-07-01T00:00:00"/>
    <d v="2024-12-31T00:00:00"/>
    <n v="0"/>
    <n v="100"/>
    <n v="0"/>
    <n v="0"/>
    <n v="0"/>
  </r>
  <r>
    <n v="4008"/>
    <s v="Política Nacional de Información de Gestión Financiera Pública"/>
    <x v="43"/>
    <s v="1.9"/>
    <s v="Determinar y expedir instrumentos normativos requeridos para la reforma a competencias del órgano rector del subsistema de estadísticas de finanzas públicas, con el fin de realizar los ajustes normativos necesarios para lograr el desarrollo articulado y coordinado de los órganos rectores de los subsistemas centrales del SIGFP, de manera que las decisiones en materia de información de la GFP contemplen un enfoque transversal e integral."/>
    <x v="0"/>
    <s v="Ministerio de Hacienda y Crédito Público"/>
    <x v="4"/>
    <s v="Hacienda y Crédito Público"/>
    <x v="2"/>
    <d v="2021-07-01T00:00:00"/>
    <d v="2024-12-31T00:00:00"/>
    <n v="0"/>
    <n v="100"/>
    <n v="0"/>
    <n v="0"/>
    <n v="0"/>
  </r>
  <r>
    <n v="4008"/>
    <s v="Política Nacional de Información de Gestión Financiera Pública"/>
    <x v="43"/>
    <s v="1.10"/>
    <s v="Determinar y evaluar la necesidad de ajustes normativos a los subsistemas de soporte para cubrir las necesidades de la GFP y proceder a su expedición, con el fin de que los subsistemas de soporte se articulen de forma coordinada y ordenada con los subsistemas centrales del SIGFP."/>
    <x v="0"/>
    <s v="Ministerio de Hacienda y Crédito Público"/>
    <x v="4"/>
    <s v="Hacienda y Crédito Público"/>
    <x v="2"/>
    <d v="2021-07-01T00:00:00"/>
    <d v="2024-12-31T00:00:00"/>
    <n v="0"/>
    <n v="100"/>
    <n v="0"/>
    <n v="0"/>
    <n v="0"/>
  </r>
  <r>
    <n v="4008"/>
    <s v="Política Nacional de Información de Gestión Financiera Pública"/>
    <x v="43"/>
    <s v="1.11"/>
    <s v="Formular una estrategia para el desarrollo normativo sobre el manejo de sistemas tecnológicos que soportan el flujo de información de la Gestión Financiera Pública (GFP), que responda a las características de cada subsistema y contemple la necesidad de interoperabilidad y articulación entre estos. Esto, para lograr que las decisiones respecto a los marcos conceptuales y metodológicos en los que se produce la información de GFP se generen de forma articulada, para reducir la duplicidad en los requerimientos de información sobre la GFP y para fortalecer la transparencia y credibilidad en los datos de GFP frente a la ciudadanía."/>
    <x v="0"/>
    <s v="Ministerio de Hacienda y Crédito Público"/>
    <x v="4"/>
    <s v="Hacienda y Crédito Público"/>
    <x v="2"/>
    <d v="2021-07-01T00:00:00"/>
    <d v="2024-12-31T00:00:00"/>
    <n v="0"/>
    <n v="100"/>
    <n v="0"/>
    <n v="0"/>
    <n v="0"/>
  </r>
  <r>
    <n v="4008"/>
    <s v="Política Nacional de Información de Gestión Financiera Pública"/>
    <x v="43"/>
    <s v="1.12"/>
    <s v="Definir lineamientos para la adopción de un modelo de procesos y procedimientos de GFP acordes con la visión integral de la gestión y con el Modelo ajustado replicable de gestión financiera integrada en una entidad pública. Esto, con el fin de fortalecer la visión integral de la GFP en el quehacer de las entidades públicas, de manera que los arreglos institucionales al interior de estas se ajusten a esta visión."/>
    <x v="0"/>
    <s v="Ministerio de Hacienda y Crédito Público"/>
    <x v="4"/>
    <s v="Hacienda y Crédito Público"/>
    <x v="2"/>
    <d v="2021-02-01T00:00:00"/>
    <d v="2024-12-31T00:00:00"/>
    <n v="0"/>
    <n v="100"/>
    <n v="0"/>
    <n v="0"/>
    <n v="0"/>
  </r>
  <r>
    <n v="4008"/>
    <s v="Política Nacional de Información de Gestión Financiera Pública"/>
    <x v="43"/>
    <s v="1.13"/>
    <s v="Capacitar a las unidades ejecutoras de entidades territoriales en materia de GFP, de acuerdo con las reformas que se implementen en el subsistema de programación fiscal y presupuesto, con el fin de fortalecer las capacidades de las entidades territoriales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14"/>
    <s v="Capacitar a las entidades territoriales sujetas al ámbito de aplicación del Régimen de Contabilidad Pública en materia de GFP, de acuerdo con las reformas que se implementen en el subsistema de contabilidad, con el fin de fortalecer las capacidades de las entidades territoriales en materia de GFP, en la medida en que avance la reforma a sus procesos y procedimientos."/>
    <x v="0"/>
    <s v="Contaduría General de la Nación"/>
    <x v="108"/>
    <s v="Hacienda y Crédito Público"/>
    <x v="2"/>
    <d v="2021-07-01T00:00:00"/>
    <d v="2024-12-31T00:00:00"/>
    <n v="0"/>
    <n v="100"/>
    <n v="0"/>
    <n v="0"/>
    <n v="0"/>
  </r>
  <r>
    <n v="4008"/>
    <s v="Política Nacional de Información de Gestión Financiera Pública"/>
    <x v="43"/>
    <s v="1.15"/>
    <s v="Capacitar a las unidades ejecutoras de entidades territoriales en materia de GFP, de acuerdo con las reformas que se implementen en el subsistema de tesoro, con el fin de fortalecer las capacidades de las entidades territoriales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16"/>
    <s v="Capacitar a las unidades ejecutoras de entidades territoriales en materia de GFP, de acuerdo con las reformas que se implementen en el subsistema de estadísticas de finanzas públicas, con el fin de fortalecer las capacidades de las entidades territoriales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17"/>
    <s v="Capacitar a las unidades ejecutoras del nivel nacional en materia de GFP, de acuerdo con las reformas que se implementen en el subsistema de programación fiscal y presupuesto, con el fin de fortalecer las capacidades de las entidades del nivel nacional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18"/>
    <s v="Capacitar a las entidades del nivel nacional sujetas al ámbito de aplicación del Régimen de Contabilidad Pública en materia de GFP, de acuerdo con las reformas que se implementen en el subsistema de contabilidad, con el fin de fortalecer las capacidades de las entidades del nivel nacional en materia de GFP, en la medida en que avance la reforma a sus procesos y procedimientos."/>
    <x v="0"/>
    <s v="Contaduría General de la Nación"/>
    <x v="108"/>
    <s v="Hacienda y Crédito Público"/>
    <x v="2"/>
    <d v="2021-07-01T00:00:00"/>
    <d v="2024-12-31T00:00:00"/>
    <n v="0"/>
    <n v="100"/>
    <n v="0"/>
    <n v="0"/>
    <n v="0"/>
  </r>
  <r>
    <n v="4008"/>
    <s v="Política Nacional de Información de Gestión Financiera Pública"/>
    <x v="43"/>
    <s v="1.19"/>
    <s v="Capacitar a las unidades ejecutoras del nivel nacional en materia de GFP, de acuerdo con las reformas que se implementen en el subsistema de tesoro, con el fin de fortalecer las capacidades de las entidades del nivel nacional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20"/>
    <s v="Capacitar a las unidades ejecutoras del nivel nacional en materia de GFP, de acuerdo con las reformas que se implementen en el subsistema de estadísticas de finanzas públicas, con el fin de fortalecer las capacidades de las entidades del nivel nacional en materia de GFP, en la medida en que avance la reforma a sus procesos y procedimientos."/>
    <x v="0"/>
    <s v="Ministerio de Hacienda y Crédito Público"/>
    <x v="4"/>
    <s v="Hacienda y Crédito Público"/>
    <x v="2"/>
    <d v="2021-07-01T00:00:00"/>
    <d v="2024-12-31T00:00:00"/>
    <n v="0"/>
    <n v="100"/>
    <n v="0"/>
    <n v="0"/>
    <n v="0"/>
  </r>
  <r>
    <n v="4008"/>
    <s v="Política Nacional de Información de Gestión Financiera Pública"/>
    <x v="43"/>
    <s v="1.21"/>
    <s v="Elaborar y adoptar un modelo de control transversal e integrado en materia de información de GFP, con el fin de fortalecer los procesos de control interno a la gestión de información de los subsistemas de GFP, de manera que se orienten al mejoramiento del manejo de la información y no se limiten a responder a los hallazgos de la CGR."/>
    <x v="0"/>
    <s v="Ministerio de Hacienda y Crédito Público"/>
    <x v="4"/>
    <s v="Hacienda y Crédito Público"/>
    <x v="2"/>
    <d v="2021-07-01T00:00:00"/>
    <d v="2024-12-31T00:00:00"/>
    <n v="0"/>
    <n v="100"/>
    <n v="0"/>
    <n v="0"/>
    <n v="0"/>
  </r>
  <r>
    <n v="4008"/>
    <s v="Política Nacional de Información de Gestión Financiera Pública"/>
    <x v="43"/>
    <s v="2.1"/>
    <s v="Implementar el Catálogo de Clasificación Presupuestal de las Entidades Territoriales en los términos del artículo 2.8.1.2.5. del Decreto 1068 de 2015 y homologarlo con la clasificación económica y funcional del presupuesto en las entidades territoriales. Esto, con el fin de armonizar los procesos presupuestales de las entidades territoriales con los estándares internacionales vigentes en materia de información de GFP."/>
    <x v="0"/>
    <s v="Ministerio de Hacienda y Crédito Público"/>
    <x v="4"/>
    <s v="Hacienda y Crédito Público"/>
    <x v="2"/>
    <d v="2020-11-01T00:00:00"/>
    <d v="2024-12-31T00:00:00"/>
    <n v="5"/>
    <n v="100"/>
    <n v="0"/>
    <n v="0"/>
    <n v="0"/>
  </r>
  <r>
    <n v="4008"/>
    <s v="Política Nacional de Información de Gestión Financiera Pública"/>
    <x v="43"/>
    <s v="2.2"/>
    <s v="Expedir y adoptar el Catálogo Integrado de Clasificación Presupuestal (CICP) y homologarlo con la clasificación económica y funcional de presupuesto, en todas las unidades ejecutoras del Presupuesto General del Sector Público (PGSP), con el fin de armonizar los procesos presupuestales de todas las unidades ejecutoras del PGSP con los estándares internacionales vigentes en materia de información de GFP."/>
    <x v="0"/>
    <s v="Contraloría General de la República"/>
    <x v="109"/>
    <s v="Organismo de Control"/>
    <x v="26"/>
    <d v="2020-11-01T00:00:00"/>
    <d v="2024-12-31T00:00:00"/>
    <n v="10"/>
    <n v="100"/>
    <n v="0"/>
    <n v="0"/>
    <n v="0"/>
  </r>
  <r>
    <n v="4008"/>
    <s v="Política Nacional de Información de Gestión Financiera Pública"/>
    <x v="43"/>
    <s v="2.3"/>
    <s v="Armonizar la elaboracón de estadísticas fiscales con el marco analítico del Manual de Estadísticas de Finanzas Públicas (MEFP) 2014, a fin de ajustar el seguimiento fiscal con base en los referentes internacionales vigentes."/>
    <x v="0"/>
    <s v="Ministerio de Hacienda y Crédito Público"/>
    <x v="4"/>
    <s v="Hacienda y Crédito Público"/>
    <x v="2"/>
    <d v="2020-11-01T00:00:00"/>
    <d v="2024-12-31T00:00:00"/>
    <n v="10"/>
    <n v="100"/>
    <n v="0"/>
    <n v="0"/>
    <n v="0"/>
  </r>
  <r>
    <n v="4008"/>
    <s v="Política Nacional de Información de Gestión Financiera Pública"/>
    <x v="43"/>
    <s v="2.4"/>
    <s v="Armonizar los Nuevos Marcos Normativos Contables (NMNC), expedidos por la CGN, con elementos direccionales que faciliten la interoperabilidad con los demás Subsistemas del SIGFP, así como con los requerimientos del MEFP 2014 y del SCN 2008, con el objeto de lograr que los desarrollos y actualizaciones en el subsistema de contabilidad estén articulados y respondan a las necesidades de los demás subsistemas del SIGFP y guarden armonía con los estándares internacionales vigentes."/>
    <x v="0"/>
    <s v="Contaduría General de la Nación"/>
    <x v="108"/>
    <s v="Hacienda y Crédito Público"/>
    <x v="2"/>
    <d v="2021-02-01T00:00:00"/>
    <d v="2024-12-31T00:00:00"/>
    <n v="0"/>
    <n v="100"/>
    <n v="0"/>
    <n v="0"/>
    <n v="0"/>
  </r>
  <r>
    <n v="4008"/>
    <s v="Política Nacional de Información de Gestión Financiera Pública"/>
    <x v="43"/>
    <s v="2.5"/>
    <s v="Elaborar un manual en el que se definan lineamientos para la modernización del subsistema del tesoro y su armonización con estándares internacionales, para establecer un marco de referencia uniforme respecto al tratamiento de la información de caja y deuda en todas las entidades del sector público."/>
    <x v="0"/>
    <s v="Ministerio de Hacienda y Crédito Público"/>
    <x v="4"/>
    <s v="Hacienda y Crédito Público"/>
    <x v="2"/>
    <d v="2021-02-01T00:00:00"/>
    <d v="2024-12-31T00:00:00"/>
    <n v="0"/>
    <n v="100"/>
    <n v="0"/>
    <n v="0"/>
    <n v="0"/>
  </r>
  <r>
    <n v="4008"/>
    <s v="Política Nacional de Información de Gestión Financiera Pública"/>
    <x v="43"/>
    <s v="2.6"/>
    <s v="Definir y armonizar los subsistemas de presupuesto y contabilidad en función del Sistema de Cuentas Nacionales, mediante la identificación e implementación de las relaciones de equivalencia por definición y convención entre estos subsistemas, para lograr consistencia en las estadísticas fiscales, así como articulación entre el presupuesto y la contabilidad, y claridad para la toma de decisiones."/>
    <x v="0"/>
    <s v="Contaduría General de la Nación"/>
    <x v="108"/>
    <s v="Hacienda y Crédito Público"/>
    <x v="2"/>
    <d v="2020-11-01T00:00:00"/>
    <d v="2024-12-31T00:00:00"/>
    <n v="10"/>
    <n v="100"/>
    <n v="0"/>
    <n v="0"/>
    <n v="0"/>
  </r>
  <r>
    <n v="4008"/>
    <s v="Política Nacional de Información de Gestión Financiera Pública"/>
    <x v="43"/>
    <s v="2.7"/>
    <s v="Determinar las relaciones de equivalencia por definición y convención entre los diferentes subsistemas centrales del Sistema Integrado de Gestión Financiera Pública (SIGFP), como insumo para la definición de un marco conceptual y una arquitectura funcional común para el funcionamiento y soporte tecnológico de la GFP y para facilitar la implementación del sistema en entidades de diversos tamaños, con operaciones de distintos grados de complejidad."/>
    <x v="0"/>
    <s v="Ministerio de Hacienda y Crédito Público"/>
    <x v="4"/>
    <s v="Hacienda y Crédito Público"/>
    <x v="2"/>
    <d v="2021-02-01T00:00:00"/>
    <d v="2024-12-31T00:00:00"/>
    <n v="0"/>
    <n v="100"/>
    <n v="0"/>
    <n v="0"/>
    <n v="0"/>
  </r>
  <r>
    <n v="4008"/>
    <s v="Política Nacional de Información de Gestión Financiera Pública"/>
    <x v="43"/>
    <s v="2.8"/>
    <s v="Elaborar los marcos conceptuales y metodológicos de los subsistemas de soporte para el Sistema Integrado de Gestión Financiera Pública (SIGFP), de manera que estos subsistemas también cuenten con bases conceptuales y metodológicas articuladas para su integración con el SIGFP."/>
    <x v="0"/>
    <s v="Ministerio de Hacienda y Crédito Público"/>
    <x v="4"/>
    <s v="Hacienda y Crédito Público"/>
    <x v="2"/>
    <d v="2021-07-01T00:00:00"/>
    <d v="2024-12-31T00:00:00"/>
    <n v="0"/>
    <n v="100"/>
    <n v="0"/>
    <n v="0"/>
    <n v="0"/>
  </r>
  <r>
    <n v="4008"/>
    <s v="Política Nacional de Información de Gestión Financiera Pública"/>
    <x v="43"/>
    <s v="2.9"/>
    <s v="Definir un marco conceptual y una arquitectura funcional común para el soporte tecnológico de la GFP, como base para el desarrollo del Sistema Unificado de Gestión de Información Financiera Pública (SUGIFP), para definir el alcance de cada subsistema, reducir la duplicidad de funciones, incorporar un análisis estratégico, estandarizar las reglas de validación e integrar los desarrollos tecnológicos."/>
    <x v="0"/>
    <s v="Ministerio de Hacienda y Crédito Público"/>
    <x v="4"/>
    <s v="Hacienda y Crédito Público"/>
    <x v="2"/>
    <d v="2020-11-01T00:00:00"/>
    <d v="2024-12-31T00:00:00"/>
    <n v="5"/>
    <n v="100"/>
    <n v="0"/>
    <n v="0"/>
    <n v="0"/>
  </r>
  <r>
    <n v="4008"/>
    <s v="Política Nacional de Información de Gestión Financiera Pública"/>
    <x v="43"/>
    <s v="2.10"/>
    <s v="Actualizar los sistemas de información de acuerdo con los avances en la armonización de los subsistemas centrales del Sistema Integrado de Gestión Financiera Pública (SIGFP), con el objeto de ir adaptando las herramientas tecnológicas a los avances en la reforma a la GFP y superando las limitaciones en cuanto a la incorporación de análisis estratégico, estandarización de las reglas de validación e integración de los desarrollos tecnológicos."/>
    <x v="0"/>
    <s v="Ministerio de Hacienda y Crédito Público"/>
    <x v="4"/>
    <s v="Hacienda y Crédito Público"/>
    <x v="2"/>
    <d v="2020-11-01T00:00:00"/>
    <d v="2024-12-31T00:00:00"/>
    <n v="100"/>
    <n v="100"/>
    <n v="0"/>
    <n v="0"/>
    <n v="0"/>
  </r>
  <r>
    <n v="4008"/>
    <s v="Política Nacional de Información de Gestión Financiera Pública"/>
    <x v="43"/>
    <s v="2.11"/>
    <s v="Proyectar la reglamentación del Sistema Unificado de Gestión de Información Financiera Pública (SUGIFP) como insumo para su desarrollo, de acuerdo con la estrategia que se formule para el desarrollo normativo sobre el manejo de sistemas tecnológicos que soportan el flujo de información de la Gestión Financiera Pública (GFP)."/>
    <x v="0"/>
    <s v="Ministerio de Hacienda y Crédito Público"/>
    <x v="4"/>
    <s v="Hacienda y Crédito Público"/>
    <x v="2"/>
    <d v="2021-07-01T00:00:00"/>
    <d v="2024-12-31T00:00:00"/>
    <n v="0"/>
    <n v="100"/>
    <n v="0"/>
    <n v="0"/>
    <n v="0"/>
  </r>
  <r>
    <n v="4008"/>
    <s v="Política Nacional de Información de Gestión Financiera Pública"/>
    <x v="43"/>
    <s v="2.12"/>
    <s v="Desarrollar el Sistema Unificado de Gestión de Información Financiera Pública (SUGIFP) de acuerdo con los parámetros conceptuales, funcionales, metodológicos y jurídicos definidos, para lograr la interoperabilidad de las herramientas informáticas del SIGFP y la visión integrada de la GFP."/>
    <x v="0"/>
    <s v="Ministerio de Hacienda y Crédito Público"/>
    <x v="4"/>
    <s v="Hacienda y Crédito Público"/>
    <x v="2"/>
    <d v="2025-01-01T00:00:00"/>
    <d v="2029-12-31T00:00:00"/>
    <n v="0"/>
    <n v="100"/>
    <n v="0"/>
    <n v="0"/>
    <n v="0"/>
  </r>
  <r>
    <n v="4011"/>
    <s v="Política Nacional de Emprendimiento "/>
    <x v="44"/>
    <s v="1.1 "/>
    <s v="Desarrollar e implementar una estrategia para fomentar la mentalidad y cultura emprendedora, que incentive aspectos como la proactividad, el aprendizaje en la experimentación, la identificación de soluciones y oportunidades."/>
    <x v="2"/>
    <s v="Ministerio de Comercio, Industria y Turismo"/>
    <x v="23"/>
    <s v="Comercio, Industria y Turismo"/>
    <x v="11"/>
    <d v="2021-01-15T00:00:00"/>
    <d v="2023-12-31T00:00:00"/>
    <n v="50"/>
    <n v="100"/>
    <n v="0"/>
    <n v="0"/>
    <n v="0"/>
  </r>
  <r>
    <n v="4011"/>
    <s v="Política Nacional de Emprendimiento "/>
    <x v="44"/>
    <s v="1.2 "/>
    <s v="Identificar las necesidades de actividades con enfoque psicosocial para emprendedores de población víctima y realizar la transferencia de conocimiento, metodologías y protocolos a las entidades para su implementación."/>
    <x v="2"/>
    <s v="Unidad para la Atención y Reparación Integral a las Víctimas"/>
    <x v="40"/>
    <s v="Inclusión Social y Reconciliación"/>
    <x v="16"/>
    <d v="2021-01-15T00:00:00"/>
    <d v="2024-12-31T00:00:00"/>
    <n v="40"/>
    <n v="100"/>
    <n v="0"/>
    <n v="0"/>
    <n v="0"/>
  </r>
  <r>
    <n v="4011"/>
    <s v="Política Nacional de Emprendimiento "/>
    <x v="44"/>
    <s v="1.3 "/>
    <s v="Definir las habilidades blandas que debe adquirir el potencial emprendedor para cada una de las fases del emprendimiento y proponer ajustes y articulación de la oferta programática de las entidades del nivel nacional teniendo en cuenta los requerimientos de habilidades establecidos."/>
    <x v="2"/>
    <s v="Servicio Nacional de Aprendizaje"/>
    <x v="25"/>
    <s v="Trabajo"/>
    <x v="12"/>
    <d v="2021-01-15T00:00:00"/>
    <d v="2023-12-31T00:00:00"/>
    <n v="50"/>
    <n v="100"/>
    <n v="0"/>
    <n v="0"/>
    <n v="0"/>
  </r>
  <r>
    <n v="4011"/>
    <s v="Política Nacional de Emprendimiento "/>
    <x v="44"/>
    <s v="1.4 "/>
    <s v="Desarrollar e implementar una estrategia para fomentar en los emprendimientos, la innovación social, la sostenibilidad ambiental, la cooperación, en otros, incluyendo la promoción del modelo de sociedades BIC y la economía solidaria."/>
    <x v="2"/>
    <s v="Ministerio de Comercio, Industria y Turismo"/>
    <x v="23"/>
    <s v="Comercio, Industria y Turismo"/>
    <x v="11"/>
    <d v="2021-01-15T00:00:00"/>
    <d v="2024-12-31T00:00:00"/>
    <n v="40"/>
    <n v="100"/>
    <n v="0"/>
    <n v="0"/>
    <n v="0"/>
  </r>
  <r>
    <n v="4011"/>
    <s v="Política Nacional de Emprendimiento "/>
    <x v="44"/>
    <s v="1.5 "/>
    <s v="Diseñar una estrategia para el fortalecimiento de las capacidades gerenciales y buen gobierno corporativo de los emprendedores y acompañar su implementación en los programas de emprendimiento y desarrollo empresarial."/>
    <x v="2"/>
    <s v="Departamento Nacional de Planeación "/>
    <x v="17"/>
    <s v="Planeación"/>
    <x v="9"/>
    <d v="2021-01-15T00:00:00"/>
    <d v="2022-12-31T00:00:00"/>
    <n v="50"/>
    <n v="100"/>
    <n v="0"/>
    <n v="0"/>
    <n v="0"/>
  </r>
  <r>
    <n v="4011"/>
    <s v="Política Nacional de Emprendimiento "/>
    <x v="44"/>
    <s v="1.6 "/>
    <s v="Formular e implementar una estrategia de fortalecimiento a emprendimientos de subsistencia e inclusión, que permita el mejoramiento de las capacidades productivas, a través de iniciativas de asistencia técnica y mentorías, incluyendo apoyo técnico para trámites y requisitos de producto y funcionamiento, de acuerdo con las realidades locales."/>
    <x v="2"/>
    <s v="Ministerio de Comercio, Industria y Turismo"/>
    <x v="23"/>
    <s v="Comercio, Industria y Turismo"/>
    <x v="11"/>
    <d v="2021-01-15T00:00:00"/>
    <d v="2023-12-31T00:00:00"/>
    <n v="50"/>
    <n v="100"/>
    <n v="0"/>
    <n v="0"/>
    <n v="0"/>
  </r>
  <r>
    <n v="4011"/>
    <s v="Política Nacional de Emprendimiento "/>
    <x v="44"/>
    <s v="1.7 "/>
    <s v="Diseñar e implementar un esquema de oferta de servicios modulares para empresarios y emprendedores que requieran de fortalecimiento en capacidades contables, gerenciales, financieras, negociación, mercadeo y gestión del financiamiento, entre otras, garantizando la inclusión de un enfoque especial para aquellos empresarios y emprendedores pertenecientes a poblaciones vulnerables y de especial protección constitucional."/>
    <x v="2"/>
    <s v="Ministerio de Comercio, Industria y Turismo"/>
    <x v="23"/>
    <s v="Comercio, Industria y Turismo"/>
    <x v="11"/>
    <d v="2021-02-15T00:00:00"/>
    <d v="2023-12-31T00:00:00"/>
    <n v="50"/>
    <n v="100"/>
    <n v="0"/>
    <n v="0"/>
    <n v="0"/>
  </r>
  <r>
    <n v="4011"/>
    <s v="Política Nacional de Emprendimiento "/>
    <x v="44"/>
    <s v="1.8 "/>
    <s v="Diseñar e implementar una estrategia para la prestación de asistencia técnica integral para creación de modelos empresariales viables y el desarrollo productivo de las empresas de mujeres, especialmente para la estructuración y ejecución de proyectos productivos y la creación de modelos empresariales viables y rentables."/>
    <x v="2"/>
    <s v="Departamento Administrativo de la Presidencia de la República"/>
    <x v="19"/>
    <s v="Presidencia de la República"/>
    <x v="10"/>
    <d v="2021-01-01T00:00:00"/>
    <d v="2025-12-31T00:00:00"/>
    <n v="30"/>
    <n v="100"/>
    <n v="0"/>
    <n v="0"/>
    <n v="0"/>
  </r>
  <r>
    <n v="4011"/>
    <s v="Política Nacional de Emprendimiento "/>
    <x v="44"/>
    <s v="1.9 "/>
    <s v="Desarrollar un estudio de brechas de capital humano para todos los actores del ecosistema de emprendimiento en el que se identifique los perfiles estratégicos (cantidad y calidad), con diferenciación de género y generar recomendaciones para la generación y atracción de talento en los vacíos de perfiles estratégicos identificados."/>
    <x v="2"/>
    <s v="Ministerio de Comercio, Industria y Turismo"/>
    <x v="23"/>
    <s v="Comercio, Industria y Turismo"/>
    <x v="11"/>
    <d v="2021-01-15T00:00:00"/>
    <d v="2022-12-31T00:00:00"/>
    <n v="50"/>
    <n v="100"/>
    <n v="0"/>
    <n v="0"/>
    <n v="0"/>
  </r>
  <r>
    <n v="4011"/>
    <s v="Política Nacional de Emprendimiento "/>
    <x v="44"/>
    <s v="1.10"/>
    <s v="Diseñar y desarrollar estrategias para la implementación de un enfoque de concurrencia de habilidades en los programas de emprendimiento donde se promueva la distribución de habilidades y responsabilidades en equipos multidisciplinarios."/>
    <x v="2"/>
    <s v="Ministerio de Comercio, Industria y Turismo"/>
    <x v="23"/>
    <s v="Comercio, Industria y Turismo"/>
    <x v="11"/>
    <d v="2021-01-15T00:00:00"/>
    <d v="2024-12-31T00:00:00"/>
    <n v="25"/>
    <n v="100"/>
    <n v="0"/>
    <n v="0"/>
    <n v="0"/>
  </r>
  <r>
    <n v="4011"/>
    <s v="Política Nacional de Emprendimiento "/>
    <x v="44"/>
    <s v="2.1 "/>
    <s v="Diseñar e implementar modelos de scoring para emprendedores acompañados de capacitación tanto a emprendimientos como a entidades financieras, para instrumentos de financiación tales como líneas de créditos, líneas de leasing, entre otros."/>
    <x v="2"/>
    <s v="Ministerio de Comercio, Industria y Turismo"/>
    <x v="23"/>
    <s v="Comercio, Industria y Turismo"/>
    <x v="11"/>
    <d v="2021-07-01T00:00:00"/>
    <d v="2023-12-31T00:00:00"/>
    <n v="30"/>
    <n v="100"/>
    <n v="0"/>
    <n v="0"/>
    <n v="0"/>
  </r>
  <r>
    <n v="4011"/>
    <s v="Política Nacional de Emprendimiento "/>
    <x v="44"/>
    <s v="2.2 "/>
    <s v="Desarrollar e implementar un piloto de esquema de garantías tecnológicas para emprendimientos de base científico/tecnológico."/>
    <x v="2"/>
    <s v="Departamento Nacional de Planeación"/>
    <x v="17"/>
    <s v="Planeación"/>
    <x v="9"/>
    <d v="2021-07-01T00:00:00"/>
    <s v="31/12/2022"/>
    <n v="50"/>
    <n v="100"/>
    <n v="0"/>
    <n v="0"/>
    <n v="0"/>
  </r>
  <r>
    <n v="4011"/>
    <s v="Política Nacional de Emprendimiento "/>
    <x v="44"/>
    <s v="2.3 "/>
    <s v="Revisar la oferta de instrumentos de cofinanciación existentes para la población vulnerable y de especial protección, y proponer su ajuste o la creación de nuevos instrumentos, identificando e implementando buenas prácticas para la entrega de capital semilla, capital de trabajo, accesos a activos productivos, materiales e insumos."/>
    <x v="2"/>
    <s v="Departamento Administrativo para la Prosperidad Social"/>
    <x v="34"/>
    <s v="Inclusión Social y Reconciliación"/>
    <x v="16"/>
    <d v="2021-01-15T00:00:00"/>
    <d v="2024-12-31T00:00:00"/>
    <n v="30"/>
    <n v="100"/>
    <n v="0"/>
    <n v="0"/>
    <n v="0"/>
  </r>
  <r>
    <n v="4011"/>
    <s v="Política Nacional de Emprendimiento "/>
    <x v="44"/>
    <s v="2.4 "/>
    <s v="Revisar y ajustar los instrumentos de capital semilla del Fondo Emprender, para reducir los tiempos y aumentar la eficiencia en los procesos de selección de beneficiarios, evaluación de planes de negocio, formalización de contratos y entrega y condonación de los recursos, entre otras oportunidades de mejora que se identifiquen."/>
    <x v="2"/>
    <s v="Servicio Nacional de Aprendizaje"/>
    <x v="25"/>
    <s v="Trabajo"/>
    <x v="12"/>
    <d v="2021-01-15T00:00:00"/>
    <d v="2022-12-31T00:00:00"/>
    <n v="50"/>
    <n v="100"/>
    <n v="0"/>
    <n v="0"/>
    <n v="0"/>
  </r>
  <r>
    <n v="4011"/>
    <s v="Política Nacional de Emprendimiento "/>
    <x v="44"/>
    <s v="2.5 "/>
    <s v="Escalar y rediseñar mecanismos para otorgar capital semilla a través del Fondo Emprender, a emprendimientos de base tecnológica o con vocación innovadora, donde se consideren para la condonación, entre otros ajustes, igual relevancia al crecimiento en ventas que a la generación de empleos formales."/>
    <x v="2"/>
    <s v="Servicio Nacional de Aprendizaje"/>
    <x v="25"/>
    <s v="Trabajo"/>
    <x v="12"/>
    <d v="2021-01-15T00:00:00"/>
    <d v="2024-12-31T00:00:00"/>
    <n v="30"/>
    <n v="100"/>
    <n v="0"/>
    <n v="0"/>
    <n v="0"/>
  </r>
  <r>
    <n v="4011"/>
    <s v="Política Nacional de Emprendimiento "/>
    <x v="44"/>
    <s v="2.6 "/>
    <s v="Estructurar e implementar un vehículo de inversión de CT+i, que incluya financiación de emprendimientos de base tecnológica para su fortalecimiento y aceleración."/>
    <x v="2"/>
    <s v="Ministerio de Ciencia, Tecnología e Innovación"/>
    <x v="1"/>
    <s v="Ciencia y Tecnología"/>
    <x v="1"/>
    <d v="2021-01-15T00:00:00"/>
    <d v="2025-12-31T00:00:00"/>
    <n v="10"/>
    <n v="100"/>
    <n v="0"/>
    <n v="0"/>
    <n v="0"/>
  </r>
  <r>
    <n v="4011"/>
    <s v="Política Nacional de Emprendimiento "/>
    <x v="44"/>
    <s v="2.7 "/>
    <s v="Diseñar e implementar una estrategia para el financiamiento del segmento empresarial mujer, vía equity, deuda, cofinanciación y garantías con condiciones especiales a través de instrumentos financieros y no financieros, entre otros."/>
    <x v="2"/>
    <s v="Departamento Administrativo de la Presidencia de la República"/>
    <x v="19"/>
    <s v="Presidencia de la República"/>
    <x v="10"/>
    <d v="2021-01-01T00:00:00"/>
    <d v="2025-12-31T00:00:00"/>
    <n v="30"/>
    <n v="100"/>
    <n v="0"/>
    <n v="0"/>
    <n v="0"/>
  </r>
  <r>
    <n v="4011"/>
    <s v="Política Nacional de Emprendimiento "/>
    <x v="44"/>
    <s v="2.8 "/>
    <s v="Revisar los instrumentos de financiamiento existentes del sector agricultura, dirigidos a emprendimientos asociativos y/o individuales rurales en etapa temprana, con el fin de elaborar una propuesta técnica para el ajuste y/o desarrollo de nuevos mecanismos de financiamiento alternativo para esta población."/>
    <x v="2"/>
    <s v="Ministerio de Agricultura y Desarrollo Rural"/>
    <x v="11"/>
    <s v="Agropecuario, Pesquero y Desarrollo Rural"/>
    <x v="7"/>
    <d v="2021-01-01T00:00:00"/>
    <d v="2022-06-30T00:00:00"/>
    <n v="80"/>
    <n v="100"/>
    <n v="0"/>
    <n v="0"/>
    <n v="0"/>
  </r>
  <r>
    <n v="4011"/>
    <s v="Política Nacional de Emprendimiento "/>
    <x v="44"/>
    <s v="2.9 "/>
    <s v="Diseñar e implementar un mecanismo mediante el cual el registro de los recursos de capital condonable o cofinanciación otorgados por el Gobierno Nacional (ej. SENA y iNNpulsa Colombia), en los estados financieros de los emprendedores, no se conviertan en un limitante para acceder a otros mecanismos de financiación."/>
    <x v="2"/>
    <s v="Ministerio de Comercio, Industria y Turismo"/>
    <x v="23"/>
    <s v="Comercio, Industria y Turismo"/>
    <x v="11"/>
    <d v="2021-01-15T00:00:00"/>
    <d v="2022-12-31T00:00:00"/>
    <n v="50"/>
    <n v="100"/>
    <n v="0"/>
    <n v="0"/>
    <n v="0"/>
  </r>
  <r>
    <n v="4011"/>
    <s v="Política Nacional de Emprendimiento "/>
    <x v="44"/>
    <s v="2.10"/>
    <s v="Formular e implementar un modelo estratégico de intervención dirigido al fortalecimiento y acompañamiento integral a emprendimientos rurales individuales y asociativos dirigidos a población en condiciones de pobreza, pobreza extrema y víctimas del conflicto armado, con el propósito de fomentar el emprendimiento rural y consolidar la inclusión social y productiva, a partir de la generación de ingresos y el mejoramiento de las condiciones de vida."/>
    <x v="2"/>
    <s v="Ministerio de Agricultura y Desarrollo Rural"/>
    <x v="11"/>
    <s v="Agropecuario, Pesquero y Desarrollo Rural"/>
    <x v="7"/>
    <d v="2021-01-15T00:00:00"/>
    <d v="2025-12-31T00:00:00"/>
    <n v="30"/>
    <n v="100"/>
    <n v="0"/>
    <n v="0"/>
    <n v="0"/>
  </r>
  <r>
    <n v="4011"/>
    <s v="Política Nacional de Emprendimiento "/>
    <x v="44"/>
    <s v="2.11"/>
    <s v="Diseñar e implementar estrategias de formación de nuevos gestores de inversión ángel y fondos de capital emprendedor, para fomentar este tipo de instrumentos de financiación para el emprendimiento. Se podrán incluir la estructuración de instrumentos para cofinanciar la puesta en marcha de los fondos de capital emprendedor."/>
    <x v="2"/>
    <s v="Ministerio de Comercio, Industria y Turismo"/>
    <x v="23"/>
    <s v="Comercio, Industria y Turismo"/>
    <x v="11"/>
    <d v="2021-01-15T00:00:00"/>
    <d v="2024-12-31T00:00:00"/>
    <n v="50"/>
    <n v="100"/>
    <n v="0"/>
    <n v="0"/>
    <n v="0"/>
  </r>
  <r>
    <n v="4011"/>
    <s v="Política Nacional de Emprendimiento "/>
    <x v="44"/>
    <s v="2.12"/>
    <s v="Expedir regulación que permita flexibilizar las condiciones de entrada y comercialización de participaciones de Fondos de Capital Privado, de manera que se creen condiciones de mercado que promuevan los Fondos de Capital emprendedor tanto desde la oferta como desde la demanda."/>
    <x v="2"/>
    <s v="Unidad de Proyección Normativa y Estudios de Regulación Financiera"/>
    <x v="88"/>
    <s v="Hacienda y Crédito Público"/>
    <x v="2"/>
    <d v="2021-01-15T00:00:00"/>
    <d v="2021-12-31T00:00:00"/>
    <n v="100"/>
    <n v="100"/>
    <n v="0"/>
    <n v="0"/>
    <n v="0"/>
  </r>
  <r>
    <n v="4011"/>
    <s v="Política Nacional de Emprendimiento "/>
    <x v="44"/>
    <s v="2.13"/>
    <s v="Diseñar un portafolio de instrumentos que permita la financiación de emprendimientos y proyectos productivos, donde se incluyan entre otros, garantías financieras, de valores representativos de deuda, de capital social u operaciones de inversión en fondos de inversión."/>
    <x v="2"/>
    <s v="Fondo Nacional de Garantías"/>
    <x v="110"/>
    <s v="Comercio, Industria y Turismo"/>
    <x v="11"/>
    <d v="2021-01-15T00:00:00"/>
    <d v="2023-12-31T00:00:00"/>
    <n v="40"/>
    <n v="100"/>
    <n v="0"/>
    <n v="0"/>
    <n v="0"/>
  </r>
  <r>
    <n v="4011"/>
    <s v="Política Nacional de Emprendimiento "/>
    <x v="44"/>
    <s v="2.14"/>
    <s v="Analizar y diseñar un esquema regulatorio, contable y tributario de instrumentos de cuasicapitales para el financiamiento de emprendimientos."/>
    <x v="2"/>
    <s v="Departamento Nacional de Planeación "/>
    <x v="17"/>
    <s v="Planeación"/>
    <x v="9"/>
    <d v="2022-04-01T00:00:00"/>
    <d v="2023-12-31T00:00:00"/>
    <n v="0"/>
    <n v="100"/>
    <n v="0"/>
    <n v="0"/>
    <n v="0"/>
  </r>
  <r>
    <n v="4011"/>
    <s v="Política Nacional de Emprendimiento "/>
    <x v="44"/>
    <s v="2.15"/>
    <s v="Diseñar una estrategia para la implementación de matching grants en el financiamiento de emprendimientos innovadores y de base científico/tecnológico."/>
    <x v="2"/>
    <s v="Departamento Nacional de Planeación "/>
    <x v="17"/>
    <s v="Planeación"/>
    <x v="9"/>
    <d v="2021-07-01T00:00:00"/>
    <d v="2023-12-31T00:00:00"/>
    <n v="50"/>
    <n v="100"/>
    <n v="0"/>
    <n v="0"/>
    <n v="0"/>
  </r>
  <r>
    <n v="4011"/>
    <s v="Política Nacional de Emprendimiento "/>
    <x v="44"/>
    <s v="3.1 "/>
    <s v="Acompañar el proceso de articulación para las agendas de encuentros, intercambio de experiencias y redes de emprendimiento entre unidades productivas y de ellos con diferentes actores, diseñadas por el conjunto de entidades líderes, con el fin de generar oportunidades de comercialización, negocios inclusivos y fomentar la participación en escenarios productivos y comerciales."/>
    <x v="2"/>
    <s v="Departamento Administrativo para la Prosperidad Social"/>
    <x v="34"/>
    <s v="Inclusión Social y Reconciliación"/>
    <x v="16"/>
    <d v="2022-01-15T00:00:00"/>
    <d v="2024-12-31T00:00:00"/>
    <n v="0"/>
    <n v="100"/>
    <n v="0"/>
    <n v="0"/>
    <n v="0"/>
  </r>
  <r>
    <n v="4011"/>
    <s v="Política Nacional de Emprendimiento "/>
    <x v="44"/>
    <s v="3.2 "/>
    <s v="Desarrollar una agenda de espacios de encuentro con los beneficiarios de los programas de apoyo al emprendimiento del Fondo Emprender, donde se fomenten las redes entre emprendedores con intercambio de experiencias, contactos, cadenas productivas, mentalidad de innovación, entre otros."/>
    <x v="2"/>
    <s v="Servicio Nacional de Aprendizaje"/>
    <x v="25"/>
    <s v="Trabajo"/>
    <x v="12"/>
    <d v="2021-01-15T00:00:00"/>
    <d v="2023-12-31T00:00:00"/>
    <n v="50"/>
    <n v="100"/>
    <n v="0"/>
    <n v="0"/>
    <n v="0"/>
  </r>
  <r>
    <n v="4011"/>
    <s v="Política Nacional de Emprendimiento "/>
    <x v="44"/>
    <s v="3.3 "/>
    <s v="Acompañar y asesorar el proceso de integración de las Redes Regionales para el Emprendimiento al Sistema Nacional de Competitividad e Innovación – SNCI a través de las CRCI, a partir de la solicitud y aprobación de las mismas regiones."/>
    <x v="2"/>
    <s v="Ministerio de Comercio, Industria y Turismo"/>
    <x v="23"/>
    <s v="Comercio, Industria y Turismo"/>
    <x v="11"/>
    <d v="2021-01-15T00:00:00"/>
    <d v="2022-12-31T00:00:00"/>
    <n v="60"/>
    <n v="100"/>
    <n v="0"/>
    <n v="0"/>
    <n v="0"/>
  </r>
  <r>
    <n v="4011"/>
    <s v="Política Nacional de Emprendimiento "/>
    <x v="44"/>
    <s v="3.4 "/>
    <s v="Diseñar e implementar una estrategia de fomento para las redes de ángeles inversionistas, orientado a la creación de nuevas redes y el sostenimiento de ellas."/>
    <x v="2"/>
    <s v="Ministerio de Comercio, Industria y Turismo"/>
    <x v="23"/>
    <s v="Comercio, Industria y Turismo"/>
    <x v="11"/>
    <d v="2021-01-15T00:00:00"/>
    <d v="2025-12-31T00:00:00"/>
    <n v="25"/>
    <n v="100"/>
    <n v="0"/>
    <n v="0"/>
    <n v="0"/>
  </r>
  <r>
    <n v="4011"/>
    <s v="Política Nacional de Emprendimiento "/>
    <x v="44"/>
    <s v="3.5 "/>
    <s v="Diseñar e implementar mecanismos para la organización de redes microempresariales que propicien alianzas de cooperación, economías de escala, encadenamientos productivos, contacto con empresas ancla, suma de capacidades productivas, mecanismos alternativos de financiamiento propios y la participación asociativa en compras públicas."/>
    <x v="2"/>
    <s v="Ministerio de Comercio, Industria y Turismo"/>
    <x v="23"/>
    <s v="Comercio, Industria y Turismo"/>
    <x v="11"/>
    <d v="2021-01-15T00:00:00"/>
    <d v="2025-12-31T00:00:00"/>
    <n v="25"/>
    <n v="100"/>
    <n v="0"/>
    <n v="0"/>
    <n v="0"/>
  </r>
  <r>
    <n v="4011"/>
    <s v="Política Nacional de Emprendimiento "/>
    <x v="44"/>
    <s v="3.6 "/>
    <s v="Promover y facilitar la creación de plataformas físicas y tecnológicas que permitan a emprendimientos y microempresas de diferentes sectores asociarse y desarrollar modelos de distribución y comercialización de manera directa, reduciendo costos de intermediación."/>
    <x v="2"/>
    <s v="Ministerio de Comercio, Industria y Turismo"/>
    <x v="23"/>
    <s v="Comercio, Industria y Turismo"/>
    <x v="11"/>
    <d v="2021-01-15T00:00:00"/>
    <d v="2025-12-31T00:00:00"/>
    <n v="25"/>
    <n v="100"/>
    <n v="0"/>
    <n v="0"/>
    <n v="0"/>
  </r>
  <r>
    <n v="4011"/>
    <s v="Política Nacional de Emprendimiento "/>
    <x v="44"/>
    <s v="3.7 "/>
    <s v="Diseñar un programa de asociatividad agroempresarial integrada, el cual consistirá en la conformación de alianzas productivas territoriales entre comercializadores de gran tamaño y organizaciones de productores rurales maduras y de gran tamaño, o redes de organizaciones de productores rurales, como potenciadores del desarrollo productivo local."/>
    <x v="2"/>
    <s v="Ministerio de Agricultura y Desarrollo Rural"/>
    <x v="11"/>
    <s v="Agropecuario, Pesquero y Desarrollo Rural"/>
    <x v="7"/>
    <d v="2021-01-15T00:00:00"/>
    <d v="2022-12-31T00:00:00"/>
    <n v="60"/>
    <n v="100"/>
    <n v="0"/>
    <n v="0"/>
    <n v="0"/>
  </r>
  <r>
    <n v="4011"/>
    <s v="Política Nacional de Emprendimiento "/>
    <x v="44"/>
    <s v="3.8 "/>
    <s v="Diseñar e implementar una estrategia orientada a los mercados internacionales vía exportación, así como a facilitar los procesos de residencias de incubación y aceleración en los principales ecosistemas de emprendimiento del mundo, garantizando que vuelvan al país."/>
    <x v="2"/>
    <s v="Ministerio de Comercio, Industria y Turismo"/>
    <x v="23"/>
    <s v="Comercio, Industria y Turismo"/>
    <x v="11"/>
    <d v="2021-01-15T00:00:00"/>
    <d v="2023-12-31T00:00:00"/>
    <n v="35"/>
    <n v="100"/>
    <n v="0"/>
    <n v="0"/>
    <n v="0"/>
  </r>
  <r>
    <n v="4011"/>
    <s v="Política Nacional de Emprendimiento "/>
    <x v="44"/>
    <s v="3.9 "/>
    <s v="Diseñar e implementar una estrategia para promover e impulsar el crecimiento, expansión e internacionalización de emprendimientos y mipymes Colombianas a través del modelo de franquicia."/>
    <x v="2"/>
    <s v="Ministerio de Comercio, Industria y Turismo"/>
    <x v="23"/>
    <s v="Comercio, Industria y Turismo"/>
    <x v="11"/>
    <d v="2021-01-15T00:00:00"/>
    <d v="2023-12-31T00:00:00"/>
    <n v="50"/>
    <n v="100"/>
    <n v="0"/>
    <n v="0"/>
    <n v="0"/>
  </r>
  <r>
    <n v="4011"/>
    <s v="Política Nacional de Emprendimiento "/>
    <x v="44"/>
    <s v="3.10"/>
    <s v="Diseñar e implementar una estrategia integral para fomentar el uso estratégico de la propiedad intelectual (PI) de los emprendimientos de crecimiento, la cual deberá estar articulada con la Política Nacional de Propiedad Intelectual, donde se capacite a los emprendedores sobre los beneficios y sistemas de protección de los derechos de PI, la identificación del potencial de aplicación internacional de su PI y se les brinde orientación y acompañamiento durante procesos de internacionalización de sus productos."/>
    <x v="2"/>
    <s v="Ministerio de Comercio, Industria y Turismo"/>
    <x v="23"/>
    <s v="Comercio, Industria y Turismo"/>
    <x v="11"/>
    <d v="2021-01-15T00:00:00"/>
    <d v="2023-12-31T00:00:00"/>
    <n v="50"/>
    <n v="100"/>
    <n v="0"/>
    <n v="0"/>
    <n v="0"/>
  </r>
  <r>
    <n v="4011"/>
    <s v="Política Nacional de Emprendimiento "/>
    <x v="44"/>
    <s v="4.1"/>
    <s v="Diseñar e implementar mecanismos de acceso y utilización de herramientas tecnológicas para el desarrollo de iniciativas productivas y emprendimientos digitales por parte de la población en pobreza, vulnerable y víctima, con el objeto de reducir la brecha de inclusión digital, apoyados en la información de focalización de los programas y proyectos de conectividad."/>
    <x v="2"/>
    <s v="Ministerio de Tecnologías de la Información y las Comunicaciones"/>
    <x v="46"/>
    <s v="Tecnologías de la Información y las Comunicaciones"/>
    <x v="18"/>
    <d v="2021-01-15T00:00:00"/>
    <d v="2025-12-31T00:00:00"/>
    <n v="25"/>
    <n v="100"/>
    <n v="0"/>
    <n v="0"/>
    <n v="0"/>
  </r>
  <r>
    <n v="4011"/>
    <s v="Política Nacional de Emprendimiento "/>
    <x v="44"/>
    <s v="4.2 "/>
    <s v="Diseñar y presentar una oferta de servicios modulares a emprendimientos que requieran fortalecimiento en el desarrollo de habilidades digitales en las áreas de Validación en el Mercado, Liderazgo y equipos de trabajo, Producto digital, Negocio y Finanzas. Este diseño de servicios modulares incluirá la oferta en los programas de apoyo a la industria TI."/>
    <x v="2"/>
    <s v="Ministerio de Tecnologías de la Información y las Comunicaciones"/>
    <x v="46"/>
    <s v="Tecnologías de la Información y las Comunicaciones"/>
    <x v="18"/>
    <d v="2021-01-15T00:00:00"/>
    <d v="2022-12-31T00:00:00"/>
    <n v="40"/>
    <n v="100"/>
    <n v="0"/>
    <n v="0"/>
    <n v="0"/>
  </r>
  <r>
    <n v="4011"/>
    <s v="Política Nacional de Emprendimiento "/>
    <x v="44"/>
    <s v="4.3 "/>
    <s v="Diseñar e implementar, a través del programa CEMPRENDE, un espacio que permita el intercambio de información entre los emprendedores e instituciones de apoyo , que promueva el conocimiento y la utilización de herramientas tecnológicas para fortalecer el desarrollo de sus ideas de negocio."/>
    <x v="2"/>
    <s v="Ministerio de Comercio, Industria y Turismo"/>
    <x v="23"/>
    <s v="Comercio, Industria y Turismo"/>
    <x v="11"/>
    <d v="2021-01-15T00:00:00"/>
    <d v="2023-12-31T00:00:00"/>
    <n v="40"/>
    <n v="100"/>
    <n v="0"/>
    <n v="0"/>
    <n v="0"/>
  </r>
  <r>
    <n v="4011"/>
    <s v="Política Nacional de Emprendimiento "/>
    <x v="44"/>
    <s v="4.4 "/>
    <s v="Diseñar e implementar una estrategia con los Tecnoparques y otros actores relevantes para generar emprendimientos a partir de los resultados de las investigaciones, teniendo en cuenta las necesidades del sector productivo."/>
    <x v="2"/>
    <s v="Servicio Nacional de Aprendizaje"/>
    <x v="25"/>
    <s v="Trabajo"/>
    <x v="12"/>
    <d v="2021-01-15T00:00:00"/>
    <d v="2025-12-31T00:00:00"/>
    <n v="25"/>
    <n v="100"/>
    <n v="0"/>
    <n v="0"/>
    <n v="0"/>
  </r>
  <r>
    <n v="4011"/>
    <s v="Política Nacional de Emprendimiento "/>
    <x v="44"/>
    <s v="4.5 "/>
    <s v="Diseñar e implementar una estrategia para la sostenibilidad y aceleración empresas tipo spin-offs para la consolidación de empresas de base científico/tecnológica."/>
    <x v="2"/>
    <s v="Ministerio de Ciencia, Tecnología e Innovación"/>
    <x v="1"/>
    <s v="Ciencia y Tecnología"/>
    <x v="1"/>
    <d v="2021-01-15T00:00:00"/>
    <d v="2025-12-31T00:00:00"/>
    <n v="25"/>
    <n v="100"/>
    <n v="0"/>
    <n v="0"/>
    <n v="0"/>
  </r>
  <r>
    <n v="4011"/>
    <s v="Política Nacional de Emprendimiento "/>
    <x v="44"/>
    <s v="4.6 "/>
    <s v="Diseñar una política de Ciencia, Tecnología e Innovación donde se incluyan mecanismos que permitan la formación y vinculación de capital humano de alto nivel con enfoque STEM, para propiciar la generación de emprendimientos innovadores y dinámicos."/>
    <x v="2"/>
    <s v="Departamento Nacional de Planeación"/>
    <x v="17"/>
    <s v="Planeación"/>
    <x v="9"/>
    <d v="2021-01-15T00:00:00"/>
    <d v="2025-12-31T00:00:00"/>
    <n v="25"/>
    <n v="100"/>
    <n v="0"/>
    <n v="0"/>
    <n v="0"/>
  </r>
  <r>
    <n v="4011"/>
    <s v="Política Nacional de Emprendimiento "/>
    <x v="44"/>
    <s v="4.7 "/>
    <s v="Diseñar e implementar una estrategia para el fortalecimiento de incubadoras y aceleradoras en el país que permita aumentar la oferta de apoyo a los emprendimientos, especialmente a los de base tecnológica."/>
    <x v="2"/>
    <s v="Ministerio de Comercio, Industria y Turismo"/>
    <x v="23"/>
    <s v="Comercio, Industria y Turismo"/>
    <x v="11"/>
    <d v="2021-01-15T00:00:00"/>
    <d v="2025-12-31T00:00:00"/>
    <n v="25"/>
    <n v="100"/>
    <n v="0"/>
    <n v="0"/>
    <n v="0"/>
  </r>
  <r>
    <n v="4011"/>
    <s v="Política Nacional de Emprendimiento "/>
    <x v="44"/>
    <s v="4.8 "/>
    <s v="Diseñar una estrategia para la implementación de garantías mobiliarias con base en propiedad intelectual para el financiamiento de emprendimientos innovadores y base tecnológica."/>
    <x v="2"/>
    <s v="Departamento Nacional de Planeación "/>
    <x v="17"/>
    <s v="Planeación"/>
    <x v="9"/>
    <d v="2022-01-15T00:00:00"/>
    <d v="2023-12-31T00:00:00"/>
    <n v="0"/>
    <n v="100"/>
    <n v="0"/>
    <n v="0"/>
    <n v="0"/>
  </r>
  <r>
    <n v="4011"/>
    <s v="Política Nacional de Emprendimiento "/>
    <x v="44"/>
    <s v="5.1 "/>
    <s v="Coordinar el ajuste y articulación de la oferta del gobierno nacional para la atención y apoyo a emprendedores, que defina roles competencias y actores responsables, en el marco del Comité Técnico de Emprendimiento y en articulación con la Mesa de Equidad."/>
    <x v="2"/>
    <s v="Ministerio de Comercio, Industria y Turismo"/>
    <x v="23"/>
    <s v="Comercio, Industria y Turismo"/>
    <x v="11"/>
    <d v="2021-01-15T00:00:00"/>
    <d v="2023-12-31T00:00:00"/>
    <n v="50"/>
    <n v="100"/>
    <n v="0"/>
    <n v="0"/>
    <n v="0"/>
  </r>
  <r>
    <n v="4011"/>
    <s v="Política Nacional de Emprendimiento "/>
    <x v="44"/>
    <s v="5.2 "/>
    <s v="Realizar mapeo periódico y generar recomendaciones sobre los instrumentos de las entidades de orden nacional para el apoyo a emprendimientos y microempresas, derivados de la aplicación de la metodología de Articulación para la Competitividad."/>
    <x v="2"/>
    <s v="Departamento Nacional de Planeación"/>
    <x v="17"/>
    <s v="Planeación"/>
    <x v="9"/>
    <d v="2021-01-15T00:00:00"/>
    <d v="2025-12-31T00:00:00"/>
    <n v="20"/>
    <n v="100"/>
    <n v="0"/>
    <n v="0"/>
    <n v="0"/>
  </r>
  <r>
    <n v="4011"/>
    <s v="Política Nacional de Emprendimiento "/>
    <x v="44"/>
    <s v="5.3 "/>
    <s v="Elaborar un análisis de la oferta programática en emprendimiento rural de las entidades adscritas y vinculadas al sector de agricultura y desarrollo rural, con el fin de implementar una propuesta de intervención articulada e implementar una estrategia de despliegue territorial para dar a conocer la oferta institucional en emprendimiento rural."/>
    <x v="2"/>
    <s v="Ministerio de Agricultura y Desarrollo Rural"/>
    <x v="11"/>
    <s v="Agropecuario, Pesquero y Desarrollo Rural"/>
    <x v="7"/>
    <d v="2021-03-15T00:00:00"/>
    <d v="2022-12-31T00:00:00"/>
    <n v="40"/>
    <n v="100"/>
    <n v="0"/>
    <n v="0"/>
    <n v="0"/>
  </r>
  <r>
    <n v="4011"/>
    <s v="Política Nacional de Emprendimiento "/>
    <x v="44"/>
    <s v="5.4 "/>
    <s v="Desarrollar e implementar estrategia para contribuir a la estabilización, sostenibilidad de micronegocios informales con establecimiento y potencial de avanzar en formalización mediante pilotos desarrollados en el marco de un laboratorio social de inclusión productiva."/>
    <x v="2"/>
    <s v="Ministerio de Comercio, Industria y Turismo"/>
    <x v="23"/>
    <s v="Comercio, Industria y Turismo"/>
    <x v="11"/>
    <d v="2021-01-15T00:00:00"/>
    <d v="2022-12-31T00:00:00"/>
    <n v="50"/>
    <n v="100"/>
    <n v="0"/>
    <n v="0"/>
    <n v="0"/>
  </r>
  <r>
    <n v="4011"/>
    <s v="Política Nacional de Emprendimiento "/>
    <x v="44"/>
    <s v="5.5 "/>
    <s v="Desarrollar una estrategia para contribuir a la estabilización y sostenibilidad de micronegocios de población en pobreza y vulnerable, en el marco del laboratorio social de inclusión productiva cumpliendo con los criterios de focalización de la entidad."/>
    <x v="2"/>
    <s v="Departamento Administrativo para la Prosperidad Social"/>
    <x v="34"/>
    <s v="Inclusión Social y Reconciliación"/>
    <x v="16"/>
    <d v="2021-01-01T00:00:00"/>
    <d v="2022-12-31T00:00:00"/>
    <n v="50"/>
    <n v="100"/>
    <n v="0"/>
    <n v="0"/>
    <n v="0"/>
  </r>
  <r>
    <n v="4011"/>
    <s v="Política Nacional de Emprendimiento "/>
    <x v="44"/>
    <s v="5.6 "/>
    <s v="Diseñar e implementar un esquema de atención que considere diferentes puntos de suministro de información, presencial o virtual como la Red de Centros de Desarrollo Empresarial y demás puntos de atención a emprendedores, que propenda por una gestión eficaz de la información, y donde se pueda orientar a la población hacia la oferta programática de acuerdo con sus necesidades."/>
    <x v="2"/>
    <s v="Ministerio de Comercio, Industria y Turismo"/>
    <x v="23"/>
    <s v="Comercio, Industria y Turismo"/>
    <x v="11"/>
    <d v="2021-01-15T00:00:00"/>
    <d v="2023-12-31T00:00:00"/>
    <n v="35"/>
    <n v="100"/>
    <n v="0"/>
    <n v="0"/>
    <n v="0"/>
  </r>
  <r>
    <n v="4011"/>
    <s v="Política Nacional de Emprendimiento "/>
    <x v="44"/>
    <s v="5.7 "/>
    <s v="Diseñar e implementar un proceso de focalización integral para la oferta programática en emprendimiento, con instrumentos de perfilamiento y caracterización, para la selección óptima de beneficiarios e identificación de potenciales emprendedores."/>
    <x v="2"/>
    <s v="Ministerio de Comercio, Industria y Turismo"/>
    <x v="23"/>
    <s v="Comercio, Industria y Turismo"/>
    <x v="11"/>
    <d v="2021-01-15T00:00:00"/>
    <d v="2023-12-31T00:00:00"/>
    <n v="40"/>
    <n v="100"/>
    <n v="0"/>
    <n v="0"/>
    <n v="0"/>
  </r>
  <r>
    <n v="4011"/>
    <s v="Política Nacional de Emprendimiento "/>
    <x v="44"/>
    <s v="5.8 "/>
    <s v="Generar una definición de emprendimiento y empresa de mujeres y desarrollar mecanismos de recolección y análisis de información para su medición e impacto."/>
    <x v="2"/>
    <s v="Departamento Administrativo de la Presidencia de la República"/>
    <x v="19"/>
    <s v="Presidencia de la República"/>
    <x v="10"/>
    <d v="2021-01-01T00:00:00"/>
    <d v="2023-12-31T00:00:00"/>
    <n v="35"/>
    <n v="100"/>
    <n v="0"/>
    <n v="0"/>
    <n v="0"/>
  </r>
  <r>
    <n v="4011"/>
    <s v="Política Nacional de Emprendimiento "/>
    <x v="44"/>
    <s v="5.9 "/>
    <s v="Diseñar e implementar mecanismos de identificación de unidades productivas y micronegocios con posibilidad de rápido crecimiento y gestionar su enrutamiento hacia la oferta que potencie su desarrollo."/>
    <x v="2"/>
    <s v="Ministerio de Comercio, Industria y Turismo"/>
    <x v="23"/>
    <s v="Comercio, Industria y Turismo"/>
    <x v="11"/>
    <d v="2021-01-15T00:00:00"/>
    <d v="2025-12-31T00:00:00"/>
    <n v="25"/>
    <n v="100"/>
    <n v="0"/>
    <n v="0"/>
    <n v="0"/>
  </r>
  <r>
    <n v="4011"/>
    <s v="Política Nacional de Emprendimiento "/>
    <x v="44"/>
    <s v="5.10"/>
    <s v="Incluir información de los programas de apoyo al emprendimiento en el Registro Social, de tal manera que permita el monitoreo de los beneficiarios de los programas de apoyo al emprendimiento en las diferentes etapas de intervención."/>
    <x v="2"/>
    <s v="Departamento Nacional de Planeación"/>
    <x v="17"/>
    <s v="Planeación"/>
    <x v="9"/>
    <d v="2021-01-15T00:00:00"/>
    <d v="2025-12-31T00:00:00"/>
    <n v="30"/>
    <n v="100"/>
    <n v="0"/>
    <n v="0"/>
    <n v="0"/>
  </r>
  <r>
    <n v="4011"/>
    <s v="Política Nacional de Emprendimiento "/>
    <x v="44"/>
    <s v="5.11"/>
    <s v="Diseñar e implementar un observatorio nacional para el emprendimiento y la microempresa."/>
    <x v="2"/>
    <s v="Ministerio de Comercio, Industria y Turismo"/>
    <x v="23"/>
    <s v="Comercio, Industria y Turismo"/>
    <x v="11"/>
    <d v="2021-01-15T00:00:00"/>
    <d v="2025-12-31T00:00:00"/>
    <n v="25"/>
    <n v="100"/>
    <n v="0"/>
    <n v="0"/>
    <n v="0"/>
  </r>
  <r>
    <n v="4011"/>
    <s v="Política Nacional de Emprendimiento "/>
    <x v="44"/>
    <s v="5.12"/>
    <s v="Implementar y administrar el Sistema de Información de Actividades Económicas Informales (SIECI), como instrumento estadístico para identificar y caracterizar unidades económicas para el diseño e implementación de políticas públicas orientadas a la formalización empresarial."/>
    <x v="2"/>
    <s v="Departamento Administrativo Nacional de Estadística"/>
    <x v="31"/>
    <s v="Estadísticas"/>
    <x v="14"/>
    <d v="2021-01-15T00:00:00"/>
    <d v="2025-12-31T00:00:00"/>
    <n v="55.000000000000007"/>
    <n v="100"/>
    <n v="0"/>
    <n v="0"/>
    <n v="0"/>
  </r>
  <r>
    <n v="4011"/>
    <s v="Política Nacional de Emprendimiento "/>
    <x v="44"/>
    <s v="5.13"/>
    <s v="Desarrollar estudios de evaluación de impacto y/o de resultados de sus respectivos programas de apoyo para el emprendimiento e implementarán un plan de ajuste con las recomendaciones."/>
    <x v="2"/>
    <s v="Departamento Administrativo para la Prosperidad Social"/>
    <x v="34"/>
    <s v="Inclusión Social y Reconciliación"/>
    <x v="16"/>
    <d v="2023-01-15T00:00:00"/>
    <d v="2025-12-31T00:00:00"/>
    <n v="0"/>
    <n v="100"/>
    <n v="0"/>
    <n v="0"/>
    <n v="0"/>
  </r>
  <r>
    <n v="4011"/>
    <s v="Política Nacional de Emprendimiento "/>
    <x v="44"/>
    <s v="5.14"/>
    <s v="Desarrollar estudios de evaluación de impacto de los programas de apoyo para el emprendimiento de SENA e implementar un plan de ajuste con las recomendaciones."/>
    <x v="2"/>
    <s v="Servicio Nacional de Aprendizaje"/>
    <x v="25"/>
    <s v="Trabajo"/>
    <x v="12"/>
    <d v="2021-01-15T00:00:00"/>
    <d v="2023-12-31T00:00:00"/>
    <n v="30"/>
    <n v="100"/>
    <n v="0"/>
    <n v="0"/>
    <n v="0"/>
  </r>
  <r>
    <n v="4011"/>
    <s v="Política Nacional de Emprendimiento "/>
    <x v="44"/>
    <s v="5.15"/>
    <s v="Desarrollar estudios de evaluación de impacto de los programas de apoyo para el emprendimiento de MinCIT e implementar un plan de ajuste con las recomendaciones."/>
    <x v="2"/>
    <s v="Ministerio de Comercio, Industria y Turismo"/>
    <x v="23"/>
    <s v="Comercio, Industria y Turismo"/>
    <x v="11"/>
    <d v="2021-01-15T00:00:00"/>
    <d v="2023-12-31T00:00:00"/>
    <n v="30"/>
    <n v="100"/>
    <n v="0"/>
    <n v="0"/>
    <n v="0"/>
  </r>
  <r>
    <n v="4011"/>
    <s v="Política Nacional de Emprendimiento "/>
    <x v="44"/>
    <s v="5.16"/>
    <s v="Desarrollar estudios de evaluación de impacto y/o de resultados de los programas de apoyo para el emprendimiento del Ministerio de Agricultura y Desarrollo Rural e implementar un plan de ajuste con las recomendaciones."/>
    <x v="2"/>
    <s v="Ministerio de Agricultura y Desarrollo Rural"/>
    <x v="11"/>
    <s v="Agropecuario, Pesquero y Desarrollo Rural"/>
    <x v="7"/>
    <d v="2021-01-15T00:00:00"/>
    <d v="2021-12-31T00:00:00"/>
    <n v="3"/>
    <n v="3"/>
    <n v="0"/>
    <n v="0"/>
    <n v="0"/>
  </r>
  <r>
    <n v="4011"/>
    <s v="Política Nacional de Emprendimiento "/>
    <x v="44"/>
    <s v="5.17"/>
    <s v="Diseñar e implementar una estrategia de asesoría y acompañamiento para el desarrollo de líneas bases y medición de impacto de los programas de emprendimiento y aceleración impulsados por las cámaras de comercio."/>
    <x v="2"/>
    <s v="Departamento Nacional de Planeación "/>
    <x v="17"/>
    <s v="Planeación"/>
    <x v="9"/>
    <d v="2021-07-01T00:00:00"/>
    <d v="2022-12-31T00:00:00"/>
    <n v="50"/>
    <n v="100"/>
    <n v="0"/>
    <n v="0"/>
    <n v="0"/>
  </r>
  <r>
    <n v="4011"/>
    <s v="Política Nacional de Emprendimiento "/>
    <x v="44"/>
    <s v="5.18"/>
    <s v="Diseñar e incorporar un sistema de mapeo y seguimiento de las evaluaciones de los programas de emprendimiento, a nivel nacional y regional, que permita identificar fuentes de financiación de los estudios, periodicidad, metodología aplicada, principales resultados, entre otros factores."/>
    <x v="2"/>
    <s v="Departamento Nacional de Planeación"/>
    <x v="17"/>
    <s v="Planeación"/>
    <x v="9"/>
    <d v="2021-01-15T00:00:00"/>
    <d v="2025-12-31T00:00:00"/>
    <n v="55.000000000000007"/>
    <n v="100"/>
    <n v="0"/>
    <n v="0"/>
    <n v="0"/>
  </r>
  <r>
    <n v="4011"/>
    <s v="Política Nacional de Emprendimiento "/>
    <x v="44"/>
    <s v="5.19"/>
    <s v="Elaborar y proponer cambios en el marco regulatorio que propicie el emprendimiento y el crecimiento, consolidación y sostenibilidad de las empresas, con el fin de aumentar el bienestar social y generar equidad."/>
    <x v="2"/>
    <s v="Ministerio de Comercio, Industria y Turismo"/>
    <x v="23"/>
    <s v="Comercio, Industria y Turismo"/>
    <x v="11"/>
    <d v="2021-01-15T00:00:00"/>
    <d v="2022-12-31T00:00:00"/>
    <n v="70"/>
    <n v="100"/>
    <n v="0"/>
    <n v="0"/>
    <n v="0"/>
  </r>
  <r>
    <n v="4011"/>
    <s v="Política Nacional de Emprendimiento "/>
    <x v="44"/>
    <s v="5.20"/>
    <s v="Establecer planes para la simplificación y virtualización de los trámites de cierre y liquidación de empresas y su incorporación a la Ventanilla Única Empresarial (VUE), como mecanismo de orientación de empresarios y Cámaras de Comercio, entre otros actores, para la utilización e implementación de mecanismos expeditos para la reorganización y liquidación de empresas."/>
    <x v="2"/>
    <s v="Ministerio de Comercio, Industria y Turismo"/>
    <x v="23"/>
    <s v="Comercio, Industria y Turismo"/>
    <x v="11"/>
    <d v="2021-01-15T00:00:00"/>
    <d v="2023-12-31T00:00:00"/>
    <n v="40"/>
    <n v="100"/>
    <n v="0"/>
    <n v="0"/>
    <n v="0"/>
  </r>
  <r>
    <n v="4012"/>
    <s v="Política Nacional de Comercio Electrónico"/>
    <x v="45"/>
    <s v="1.1 "/>
    <s v="Elaborar y ejecutar un Plan de Comercio Electrónico Rural el cual será el marco de acción para la promoción de este tipo de comercio en las zonas rurales del país abarcando las actividades agropecuarias y no agropecuarias, y direccionando de forma transversal el componente de comercio electrónico en los programas de MinAgricultura."/>
    <x v="1"/>
    <s v="Ministerio de Agricultura y Desarrollo Rural"/>
    <x v="11"/>
    <s v="Agropecuario, Pesquero y Desarrollo Rural"/>
    <x v="7"/>
    <d v="2021-01-01T00:00:00"/>
    <d v="2025-12-31T00:00:00"/>
    <n v="20"/>
    <n v="100"/>
    <n v="0"/>
    <n v="0"/>
    <n v="0"/>
  </r>
  <r>
    <n v="4012"/>
    <s v="Política Nacional de Comercio Electrónico"/>
    <x v="45"/>
    <s v="1.2 "/>
    <s v="Ejecutar una oferta educativa en temas relacionados con comercio electrónico para los extensionistas y productores agropecuarios con el fin de fortalecer la prestación del servicio público de extensión agropecuaria, especialmente en lo relacionado con el enfoque TIC definido en el numeral 3 del artículo 25 de la Ley 1876 del 2017 y en materia sanitaria y fitosanitaria para el manejo y transporte de los productos agropecuarios tranzados a través de canales digitales."/>
    <x v="1"/>
    <s v="Servicio Nacional de Aprendizaje"/>
    <x v="25"/>
    <s v="Trabajo"/>
    <x v="12"/>
    <d v="2021-01-15T00:00:00"/>
    <d v="2023-12-31T00:00:00"/>
    <n v="15000"/>
    <n v="8800"/>
    <n v="0"/>
    <n v="0"/>
    <n v="0"/>
  </r>
  <r>
    <n v="4012"/>
    <s v="Política Nacional de Comercio Electrónico"/>
    <x v="45"/>
    <s v="1.3 "/>
    <s v="Elaborar un plan para articular la oferta institucional en comercio electrónico para mipymes contemplada en el presente documento CONPES con la oferta institucional existente relacionada con desarrollo productivo de población en pobreza y vulnerabilidad económica, población víctima del conflicto armado colombiano, población en proceso de reintegración y reincorporación, y población migrante proveniente de Venezuela. De esta forma, se busca que el comercio electrónico sea una herramienta de desarrollo e inclusión productiva para estas poblaciones."/>
    <x v="2"/>
    <s v="Departamento Nacional de Planeación"/>
    <x v="17"/>
    <s v="Planeación"/>
    <x v="9"/>
    <d v="2021-01-01T00:00:00"/>
    <d v="2021-12-31T00:00:00"/>
    <n v="100"/>
    <n v="100"/>
    <n v="0"/>
    <n v="0"/>
    <n v="0"/>
  </r>
  <r>
    <n v="4012"/>
    <s v="Política Nacional de Comercio Electrónico"/>
    <x v="45"/>
    <s v="1.4 "/>
    <s v="Fortalecer la plataforma &quot;Compra lo Nuestro&quot; incluyendo nuevas funcionalidades, dentro de las que se debe incluir como mínimo una comunidad especial que permita fortalecer la conexión entre los actores de la cadena de valor del comercio electrónico y la plataforma en general. Adicionalmente, se realizarán estrategias de socialización con el fin de generar mayor conocimiento de la plataforma y promover una mayor presencia del sector empresarial a nivel regional. Lo anterior, permitirá facilitar la vinculación de las empresas en el comercio electrónico y promoverá la prestación de estos servicios de apoyo en el país."/>
    <x v="2"/>
    <s v="Ministerio de Comercio, Industria y Turismo_x000a_"/>
    <x v="23"/>
    <s v="Comercio, Industria y Turismo"/>
    <x v="11"/>
    <d v="2021-01-01T00:00:00"/>
    <d v="2021-12-31T00:00:00"/>
    <n v="100"/>
    <n v="0"/>
    <n v="0"/>
    <n v="0"/>
    <n v="0"/>
  </r>
  <r>
    <n v="4012"/>
    <s v="Política Nacional de Comercio Electrónico"/>
    <x v="45"/>
    <s v="1.5 "/>
    <s v="Capacitar y transferir conocimientos a empresas y emprendedores para realizar actividades de comercio electrónico; por medio de programas de formación y la creación y puesta en marcha de tiendas en línea. Lo anterior, con el fin de promover el uso y apropiación del comercio electrónico en Colombia. Estas capacitaciones deben ir en línea con los resultados que arroje el estudio del Ministerio del Trabajo."/>
    <x v="2"/>
    <s v="Ministerio de Tecnologías de la Información y las Comunicaciones _x000a_"/>
    <x v="46"/>
    <s v="Tecnologías de la Información y las Comunicaciones"/>
    <x v="18"/>
    <d v="2021-07-01T00:00:00"/>
    <d v="2022-12-31T00:00:00"/>
    <n v="9600"/>
    <n v="20000"/>
    <n v="0"/>
    <n v="0"/>
    <n v="0"/>
  </r>
  <r>
    <n v="4012"/>
    <s v="Política Nacional de Comercio Electrónico"/>
    <x v="45"/>
    <s v="1.6 "/>
    <s v="Articular con las entidades competentes en el marco del Sistema Nacional de Competitividad e Innovación, el desarrollo de una estrategia para analizar y estudiar la expansión de los segmentos Fintech nuevos y existentes, así como la velocidad de los cambios tecnológicos, con el fin de lograr que la política pública responda de manera oportuna a las nuevas soluciones que plantean las tecnologías emergentes."/>
    <x v="0"/>
    <s v="Departamento Administrativo de la Presidencia de la República_x000a_"/>
    <x v="19"/>
    <s v="Presidencia de la República"/>
    <x v="10"/>
    <d v="2021-03-01T00:00:00"/>
    <d v="2023-12-31T00:00:00"/>
    <n v="20"/>
    <n v="100"/>
    <n v="0"/>
    <n v="0"/>
    <n v="0"/>
  </r>
  <r>
    <n v="4012"/>
    <s v="Política Nacional de Comercio Electrónico"/>
    <x v="45"/>
    <s v="1.7 "/>
    <s v="Realizar un estudio que diagnostique los costos asociados a los pagos digitales en las empresas. El estudio contará con mesas de trabajo que evalúen el desarrollo de mecanismos para la disminución de estos costos identificados. Lo anterior, con el fin de incentivar el uso de estos medios de pago."/>
    <x v="0"/>
    <s v="Ministerio de Hacienda y Crédito Público"/>
    <x v="4"/>
    <s v="Hacienda y Crédito Público"/>
    <x v="2"/>
    <d v="2021-01-01T00:00:00"/>
    <d v="2021-11-30T00:00:00"/>
    <n v="100"/>
    <n v="100"/>
    <n v="0"/>
    <n v="0"/>
    <n v="0"/>
  </r>
  <r>
    <n v="4012"/>
    <s v="Política Nacional de Comercio Electrónico"/>
    <x v="45"/>
    <s v="1.8 "/>
    <s v="Ajustar la Metodología de Articulación para la Competitividad – ArCo o la que haga sus veces para incluir las temáticas relacionadas con comercio electrónico con el objetivo de optimizar y mejorar la eficiencia de la oferta institucional de los instrumentos de política pública que brindan las entidades del orden nacional al respecto. Lo anterior, permitirá reducir la atomización de recursos y esfuerzos al mejorar la funcionalidad, impacto y recursos de los instrumentos de intervención a MiPymes."/>
    <x v="0"/>
    <s v="Departamento Nacional de Planeación "/>
    <x v="17"/>
    <s v="Planeación"/>
    <x v="9"/>
    <d v="2021-01-01T00:00:00"/>
    <d v="2021-06-30T00:00:00"/>
    <n v="100"/>
    <n v="100"/>
    <n v="0"/>
    <n v="0"/>
    <n v="0"/>
  </r>
  <r>
    <n v="4012"/>
    <s v="Política Nacional de Comercio Electrónico"/>
    <x v="45"/>
    <s v="1.9 "/>
    <s v="Implementar las recomendaciones que surgen de la aplicación de la metodología ARCO o la que haga sus veces sobre la oferta institucional actualmente existente en temas relacionados con comercio electrónico. Esto con el fin de fortalecer instrumentos que brinde un acompañamiento y asesoría integral a MiPymes y emprendedores en temas relacionados con comercio electrónico, que incluya como mínimo capacidades técnicas y gerenciales en adopción tecnológica (de básica a avanzada) y medios de pago, formación de habilidades digitales, apropiación del comercio transfronterizo y procesos logísticos. En el marco de la aplicación de la metodología Arco se revisarán y actualizarán periódicamente a las nuevas dinámicas tecnológicas y de mercado."/>
    <x v="2"/>
    <s v="Ministerio de Tecnologías de la Información y las Comunicaciones"/>
    <x v="46"/>
    <s v="Tecnologías de la Información y las Comunicaciones"/>
    <x v="18"/>
    <d v="2021-06-01T00:00:00"/>
    <d v="2023-12-31T00:00:00"/>
    <n v="34"/>
    <n v="100"/>
    <n v="0"/>
    <n v="0"/>
    <n v="0"/>
  </r>
  <r>
    <n v="4012"/>
    <s v="Política Nacional de Comercio Electrónico"/>
    <x v="45"/>
    <s v="1.10"/>
    <s v="Desarrollar un estudio de las necesidades actuales y prospectivas del talento especializado para el comercio electrónico en el sector empresarial. Este estudio deberá reconocer las necesidades por tamaño de empresa en esta materia."/>
    <x v="0"/>
    <s v="Ministerio de Trabajo"/>
    <x v="28"/>
    <s v="Trabajo"/>
    <x v="12"/>
    <d v="2021-01-01T00:00:00"/>
    <d v="2021-08-30T00:00:00"/>
    <n v="100"/>
    <n v="100"/>
    <n v="0"/>
    <n v="0"/>
    <n v="0"/>
  </r>
  <r>
    <n v="4012"/>
    <s v="Política Nacional de Comercio Electrónico"/>
    <x v="45"/>
    <s v="1.11"/>
    <s v="Contribuir en las MiPymes del país a su transformación digital incentivando el comercio electrónico, la promoción de la economía colaborativa y el mejoramiento de los grados de madurez digital con mayores niveles de tenencia, adopción, apropiación y gestión de herramientas informáticas en la cultura empresarial y organizacional de las empresas. Esta oferta de capacitación debe coincidir con los resultados del estudio que arroje el Ministerio de Trabajo que será finalizado en agosto de 2021."/>
    <x v="2"/>
    <s v="Servicio Nacional de Aprendizaje_x000a_"/>
    <x v="25"/>
    <s v="Trabajo"/>
    <x v="12"/>
    <d v="2021-01-15T00:00:00"/>
    <d v="2023-12-31T00:00:00"/>
    <n v="1500"/>
    <n v="3900"/>
    <n v="0"/>
    <n v="0"/>
    <n v="0"/>
  </r>
  <r>
    <n v="4012"/>
    <s v="Política Nacional de Comercio Electrónico"/>
    <x v="45"/>
    <s v="1.12"/>
    <s v="Diseñar e implementar un programa de formación exportadora de comercio electrónico para dar a los empresarios las herramientas necesarias para alistarse a utilizar el ecommerce transfronterizo y los canales digitales en los mercados internacionales."/>
    <x v="2"/>
    <s v="ProColombia"/>
    <x v="29"/>
    <s v="Comercio, Industria y Turismo"/>
    <x v="11"/>
    <d v="2021-01-01T00:00:00"/>
    <d v="2021-12-31T00:00:00"/>
    <n v="100"/>
    <n v="100"/>
    <n v="0"/>
    <n v="0"/>
    <n v="0"/>
  </r>
  <r>
    <n v="4012"/>
    <s v="Política Nacional de Comercio Electrónico"/>
    <x v="45"/>
    <s v="1.13"/>
    <s v="Ejecutar un programa piloto de acompañamiento empresarial, que permita la apropiación de tecnologías de comercio electrónico en Mipymes a través de capacitación y acompañamiento para la cadena de valor del comercio electrónico. Esto con el fin de que las empresas adopten herramientas para el comercio electrónico."/>
    <x v="2"/>
    <s v="Ministerio de Comercio, Industria y Turismo"/>
    <x v="23"/>
    <s v="Comercio, Industria y Turismo"/>
    <x v="11"/>
    <d v="2021-01-01T00:00:00"/>
    <s v="30/11/12021"/>
    <n v="100"/>
    <n v="100"/>
    <n v="0"/>
    <n v="0"/>
    <n v="0"/>
  </r>
  <r>
    <n v="4012"/>
    <s v="Política Nacional de Comercio Electrónico"/>
    <x v="45"/>
    <s v="2.1 "/>
    <s v="Diseñar una guía de protección al consumidor para el comercio electrónico. Esta guía deberá desarrollar una estrategia de divulgación y socialización dirigida a los consumidores y al sector empresarial e incluirá como mínimo los derechos, deberes y obligaciones de todas las partes involucradas en la celebración de relaciones de consumo a través de comercio electrónico. Lo anterior le permitirá a las empresas familiarizarse con sus deberes y obligaciones como proveedores en línea, así como aportar confianza a los consumidores respecto a la protección de sus derechos en el comercio electrónico en el país."/>
    <x v="1"/>
    <s v="Superintendencia de Industria y Comercio "/>
    <x v="24"/>
    <s v="Comercio, Industria y Turismo"/>
    <x v="11"/>
    <d v="2021-01-01T00:00:00"/>
    <d v="2021-12-31T00:00:00"/>
    <n v="100"/>
    <n v="100"/>
    <n v="0"/>
    <n v="0"/>
    <n v="0"/>
  </r>
  <r>
    <n v="4012"/>
    <s v="Política Nacional de Comercio Electrónico"/>
    <x v="45"/>
    <s v="2.2 "/>
    <s v="Articular, en el marco del Sistema Nacional de Competitividad e Innovación, con las entidades competentes el desarrollo de una estrategia para incrementar la confianza en plataformas de comercio electrónico y pagos digitales, relacionada con el cumplimiento de estándares internacionales por parte de los comerciantes."/>
    <x v="0"/>
    <s v="Departamento Administrativo de la Presidencia de la República_x000a_"/>
    <x v="19"/>
    <s v="Presidencia de la República"/>
    <x v="10"/>
    <d v="2021-01-01T00:00:00"/>
    <d v="2023-12-31T00:00:00"/>
    <n v="20"/>
    <n v="100"/>
    <n v="0"/>
    <n v="0"/>
    <n v="0"/>
  </r>
  <r>
    <n v="4012"/>
    <s v="Política Nacional de Comercio Electrónico"/>
    <x v="45"/>
    <s v="2.3 "/>
    <s v="Capacitar a ciudadanos y empresarios del territorio nacional, a través de jornadas académicas y cursos virtuales relacionados con Protección al Consumidor Electrónico y Protección de datos en plataformas digitales. La metodología en la realización de estas jornadas implica el manejo de lenguaje claro y sencillo de la normatividad a cargo de la Entidad, así como el uso de métodos de enseñanza dependiendo del público objetivo, a cargo de docentes de la Oficina de Servicios al Consumidor y Apoyo Empresarial de la SIC, capacitados y certificados en las mismas ( Lenguaje claro y métodos de enseñanza)."/>
    <x v="1"/>
    <s v="Superintendencia de Industria y Comercio "/>
    <x v="24"/>
    <s v="Comercio, Industria y Turismo"/>
    <x v="11"/>
    <d v="2021-01-01T00:00:00"/>
    <d v="2023-12-31T00:00:00"/>
    <n v="8"/>
    <n v="30"/>
    <n v="0"/>
    <n v="0"/>
    <n v="0"/>
  </r>
  <r>
    <n v="4012"/>
    <s v="Política Nacional de Comercio Electrónico"/>
    <x v="45"/>
    <s v="3.1 "/>
    <s v="Diseñar e implementar un manual de buenas prácticas en el marco del comercio electrónico dirigido a los operadores postales y logísticos para mejorar la prestación de estos servicios. El manual estará dirigido, principalmente, a los pequeños y medianos operadores e incluirá aspectos relacionados con medidas de cumplimiento de tiempos, reglamentación sanitaria y fitosanitaria, estándares de calidad y seguridad en los procesos logísticos y otros aspectos que se consideren relevantes para mejorar la prestación de estos servicios en el comercio electrónico. Igualmente, el manual incluirá recomendaciones prácticas para promover la adopción de tecnologías básicas y avanzadas en sus procesos con el fin de innovar en la prestación de los servicios postales y logísticos tradicionales y desarrollo de nuevos servicios que aumenten la confianza e incentiven la contratación de estos por parte de las empresas de comercio electrónico. El manual deberá ser divulgado y socializado entre los operadores postales y logísticos para promover un buen conocimiento y entendimiento de este."/>
    <x v="0"/>
    <s v="Departamento Nacional de Planeación"/>
    <x v="17"/>
    <s v="Planeación"/>
    <x v="9"/>
    <d v="2022-01-01T00:00:00"/>
    <d v="2022-12-31T00:00:00"/>
    <n v="0"/>
    <n v="100"/>
    <n v="0"/>
    <n v="0"/>
    <n v="0"/>
  </r>
  <r>
    <n v="4012"/>
    <s v="Política Nacional de Comercio Electrónico"/>
    <x v="45"/>
    <s v="4.1 "/>
    <s v="Realizar seguimiento a la implementación de esta política a través del Comité Técnico de Transformación y Economía Digital del Sistema Nacional de Competitividad e Innovación. Esto con el fin de aprovechar las ventajas de la coordinación interinstitucional y con el sector privado que ofrece este sistema."/>
    <x v="0"/>
    <s v="Departamento Nacional de Planeación"/>
    <x v="17"/>
    <s v="Planeación"/>
    <x v="9"/>
    <d v="2021-01-01T00:00:00"/>
    <d v="2025-12-31T00:00:00"/>
    <n v="20"/>
    <n v="100"/>
    <n v="0"/>
    <n v="0"/>
    <n v="0"/>
  </r>
  <r>
    <n v="4012"/>
    <s v="Política Nacional de Comercio Electrónico"/>
    <x v="45"/>
    <s v="4.2 "/>
    <s v="Realizar un documento de análisis de las mejores prácticas internacionales en materia regulatoria, así como de las posibles normas a modificar y, si es el caso propuesta y camino de modificación, que permita impulsar la cadena de valor del comercio electrónico en temas de interoperabilidad, almacenaje, bodegaje, trámites aduaneros y comercio transfronterizo, zonas francas, entre otros. Este documento se socializará ante el Comité Técnico de Economía y Transformación Digital del Sistema Nacional de Competitividad e Innovación de tal manera que permita la toma de decisiones de política en favor de la facilitación del comercio electrónico."/>
    <x v="0"/>
    <s v="Ministerio de Comercio, Industria y Turismo _x000a_"/>
    <x v="23"/>
    <s v="Comercio, Industria y Turismo"/>
    <x v="11"/>
    <d v="2021-01-01T00:00:00"/>
    <d v="2021-12-31T00:00:00"/>
    <n v="100"/>
    <n v="100"/>
    <n v="0"/>
    <n v="0"/>
    <n v="0"/>
  </r>
  <r>
    <n v="4012"/>
    <s v="Política Nacional de Comercio Electrónico"/>
    <x v="45"/>
    <s v="4.3 "/>
    <s v="Articular una agenda de discusión sobre aspectos técnicos, normativos y/o regulatorios de plataformas digitales que ofrecen servicios relacionados con comercio electrónico, en el marco de la economía colaborativa, con el fin de brindar al Gobierno Nacional insumos para la toma de decisiones en esta materia. Para el cumplimiento de esta acción se revisarán las experiencias internacionales y diagnósticos sectoriales en la materia y se publicará un documento técnico con los resultados y recomendaciones de la agenda discusión."/>
    <x v="0"/>
    <s v="Departamento Administrativo de la Presidencia de la República"/>
    <x v="19"/>
    <s v="Presidencia de la República"/>
    <x v="10"/>
    <d v="2021-07-01T00:00:00"/>
    <d v="2022-12-31T00:00:00"/>
    <n v="20"/>
    <n v="100"/>
    <n v="0"/>
    <n v="0"/>
    <n v="0"/>
  </r>
  <r>
    <n v="4012"/>
    <s v="Política Nacional de Comercio Electrónico"/>
    <x v="45"/>
    <s v="4.4 "/>
    <s v="Analizar procesos de armonización normativa en materia de protección de datos con diferentes regiones económicas y adelantar aquellas modificaciones que incrementen el comercio electrónico de Colombia a nivel global."/>
    <x v="0"/>
    <s v="Superintendencia de Industria y Comercio"/>
    <x v="24"/>
    <s v="Comercio, Industria y Turismo"/>
    <x v="11"/>
    <d v="2021-01-01T00:00:00"/>
    <d v="2024-12-31T00:00:00"/>
    <n v="25"/>
    <n v="100"/>
    <n v="0"/>
    <n v="0"/>
    <n v="0"/>
  </r>
  <r>
    <n v="4012"/>
    <s v="Política Nacional de Comercio Electrónico"/>
    <x v="45"/>
    <s v="4.5 "/>
    <s v="Evaluar la regulación cambiaria para efectuar los cambios que considere pertinentes para establecer el procedimiento de canalización de divisas a través de pasarelas de pago. Posteriormente, la DIAN expedirá la regulación que considere necesaria para ejercer el control cambiario dentro del ámbito de su competencia y su actualización en materia informática. Lo anterior con el fin de hacer más expedito el comercio transfronterizo y sus operaciones asociadas a las exportaciones e importaciones de bienes."/>
    <x v="0"/>
    <s v="Dirección de Impuestos y Aduanas Nacionales _x000a_"/>
    <x v="39"/>
    <s v="Hacienda y Crédito Público"/>
    <x v="2"/>
    <d v="2021-01-01T00:00:00"/>
    <d v="2021-06-30T00:00:00"/>
    <n v="100"/>
    <n v="100"/>
    <n v="0"/>
    <n v="0"/>
    <n v="0"/>
  </r>
  <r>
    <n v="4012"/>
    <s v="Política Nacional de Comercio Electrónico"/>
    <x v="45"/>
    <s v="4.6 "/>
    <s v="Generar información relacionada con la protección del consumidor y la libre competencia en plataformas digitales. Para ello, el DNP socializará el estudio de identificación de desafíos en las plataformas digitales en el Comité Técnico de Transformación y Economía Digital del Sistema Nacional de Competitividad e Innovación. En adición, elaborará un documento con buenas prácticas para la protección del consumidor y de la libre competencia en plataformas digitales que se socializará en este mismo espacio."/>
    <x v="0"/>
    <s v="Departamento Nacional de Planeación"/>
    <x v="17"/>
    <s v="Planeación"/>
    <x v="9"/>
    <d v="2021-06-30T00:00:00"/>
    <d v="2021-12-31T00:00:00"/>
    <n v="100"/>
    <n v="100"/>
    <n v="0"/>
    <n v="0"/>
    <n v="0"/>
  </r>
  <r>
    <n v="4012"/>
    <s v="Política Nacional de Comercio Electrónico"/>
    <x v="45"/>
    <s v="4.7 "/>
    <s v="Realizar un diagnóstico al programa “Exporta Fácil” con el fin de generar insumos que permitan la actualización de los lineamientos de política pública en torno al alcance y operación de este programa, y oriente su rediseño para facilitar e impulsar las ventas al exterior de las micro, pequeñas y medianas empresas del país a través del comercio electrónico."/>
    <x v="0"/>
    <s v="Departamento Nacional de Planeación"/>
    <x v="17"/>
    <s v="Planeación"/>
    <x v="9"/>
    <d v="2022-01-01T00:00:00"/>
    <d v="2022-12-31T00:00:00"/>
    <n v="0"/>
    <n v="100"/>
    <n v="0"/>
    <n v="0"/>
    <n v="0"/>
  </r>
  <r>
    <n v="4012"/>
    <s v="Política Nacional de Comercio Electrónico"/>
    <x v="45"/>
    <s v="4.8 "/>
    <s v="Generar estadísticas, indicadores y mediciones relativas al comercio electrónico para apoyar la toma de decisiones públicas y privadas, que permita garantizar la producción continua de información estadística en el país respecto al comercio electrónico y proporcione insumos que sirvan de base en la implementación de un sistema de información."/>
    <x v="0"/>
    <s v="Ministerio de Tecnologías de la Información y las Comunicaciones"/>
    <x v="46"/>
    <s v="Tecnologías de la Información y las Comunicaciones"/>
    <x v="18"/>
    <d v="2021-06-01T00:00:00"/>
    <d v="2023-12-31T00:00:00"/>
    <n v="20"/>
    <n v="100"/>
    <n v="0"/>
    <n v="0"/>
    <n v="0"/>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B6CEA640-A4BE-4B01-A657-B06D4CCB7C42}" name="TablaDinámica2" cacheId="7" applyNumberFormats="0" applyBorderFormats="0" applyFontFormats="0" applyPatternFormats="0" applyAlignmentFormats="0" applyWidthHeightFormats="1" dataCaption="Valores" updatedVersion="6" minRefreshableVersion="3" useAutoFormatting="1" itemPrintTitles="1" createdVersion="6" indent="0" outline="1" outlineData="1" multipleFieldFilters="0" rowHeaderCaption="Sector" colHeaderCaption="Receptor">
  <location ref="G19:K161" firstHeaderRow="1" firstDataRow="2" firstDataCol="1"/>
  <pivotFields count="17">
    <pivotField showAll="0"/>
    <pivotField showAll="0"/>
    <pivotField showAll="0">
      <items count="4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m="1" x="46"/>
        <item t="default"/>
      </items>
    </pivotField>
    <pivotField dataField="1" showAll="0"/>
    <pivotField showAll="0"/>
    <pivotField axis="axisCol" showAll="0">
      <items count="4">
        <item x="0"/>
        <item x="1"/>
        <item x="2"/>
        <item t="default"/>
      </items>
    </pivotField>
    <pivotField showAll="0"/>
    <pivotField axis="axisRow" showAll="0">
      <items count="112">
        <item x="35"/>
        <item x="95"/>
        <item x="75"/>
        <item x="71"/>
        <item x="74"/>
        <item x="94"/>
        <item x="101"/>
        <item x="6"/>
        <item x="70"/>
        <item x="91"/>
        <item x="36"/>
        <item x="56"/>
        <item x="33"/>
        <item x="102"/>
        <item x="37"/>
        <item x="50"/>
        <item x="80"/>
        <item x="86"/>
        <item x="27"/>
        <item x="57"/>
        <item x="67"/>
        <item x="83"/>
        <item x="42"/>
        <item x="21"/>
        <item x="89"/>
        <item x="61"/>
        <item x="81"/>
        <item x="62"/>
        <item x="65"/>
        <item x="15"/>
        <item x="64"/>
        <item x="52"/>
        <item x="66"/>
        <item x="76"/>
        <item x="31"/>
        <item x="19"/>
        <item x="59"/>
        <item x="16"/>
        <item x="39"/>
        <item x="97"/>
        <item x="17"/>
        <item x="34"/>
        <item x="22"/>
        <item x="12"/>
        <item x="51"/>
        <item x="5"/>
        <item x="77"/>
        <item x="73"/>
        <item x="72"/>
        <item x="63"/>
        <item x="78"/>
        <item x="100"/>
        <item x="44"/>
        <item x="98"/>
        <item x="58"/>
        <item x="48"/>
        <item x="43"/>
        <item x="30"/>
        <item x="103"/>
        <item x="13"/>
        <item x="20"/>
        <item x="2"/>
        <item x="79"/>
        <item x="54"/>
        <item x="11"/>
        <item x="9"/>
        <item x="1"/>
        <item x="23"/>
        <item x="47"/>
        <item x="82"/>
        <item x="41"/>
        <item x="26"/>
        <item x="4"/>
        <item x="7"/>
        <item x="93"/>
        <item x="45"/>
        <item x="0"/>
        <item x="46"/>
        <item x="28"/>
        <item x="8"/>
        <item x="10"/>
        <item x="38"/>
        <item x="96"/>
        <item x="29"/>
        <item x="99"/>
        <item x="53"/>
        <item x="25"/>
        <item x="60"/>
        <item x="24"/>
        <item x="69"/>
        <item x="84"/>
        <item x="87"/>
        <item x="3"/>
        <item x="14"/>
        <item x="90"/>
        <item x="92"/>
        <item x="85"/>
        <item x="49"/>
        <item x="40"/>
        <item x="18"/>
        <item x="32"/>
        <item x="68"/>
        <item x="88"/>
        <item x="55"/>
        <item x="104"/>
        <item x="105"/>
        <item x="106"/>
        <item x="107"/>
        <item x="108"/>
        <item x="109"/>
        <item x="110"/>
        <item t="default"/>
      </items>
    </pivotField>
    <pivotField showAll="0"/>
    <pivotField axis="axisRow" showAll="0">
      <items count="30">
        <item x="7"/>
        <item x="5"/>
        <item x="1"/>
        <item x="11"/>
        <item x="19"/>
        <item x="24"/>
        <item x="17"/>
        <item x="13"/>
        <item x="14"/>
        <item x="20"/>
        <item x="2"/>
        <item x="16"/>
        <item x="4"/>
        <item x="23"/>
        <item x="15"/>
        <item x="22"/>
        <item x="26"/>
        <item x="9"/>
        <item x="10"/>
        <item x="21"/>
        <item x="25"/>
        <item x="0"/>
        <item x="8"/>
        <item x="18"/>
        <item x="12"/>
        <item x="3"/>
        <item x="6"/>
        <item x="27"/>
        <item x="28"/>
        <item t="default"/>
      </items>
    </pivotField>
    <pivotField numFmtId="14" showAll="0"/>
    <pivotField numFmtId="14" showAll="0"/>
    <pivotField showAll="0"/>
    <pivotField showAll="0"/>
    <pivotField showAll="0"/>
    <pivotField showAll="0"/>
    <pivotField showAll="0"/>
  </pivotFields>
  <rowFields count="2">
    <field x="9"/>
    <field x="7"/>
  </rowFields>
  <rowItems count="141">
    <i>
      <x/>
    </i>
    <i r="1">
      <x/>
    </i>
    <i r="1">
      <x v="3"/>
    </i>
    <i r="1">
      <x v="10"/>
    </i>
    <i r="1">
      <x v="16"/>
    </i>
    <i r="1">
      <x v="17"/>
    </i>
    <i r="1">
      <x v="46"/>
    </i>
    <i r="1">
      <x v="50"/>
    </i>
    <i r="1">
      <x v="64"/>
    </i>
    <i r="1">
      <x v="101"/>
    </i>
    <i>
      <x v="1"/>
    </i>
    <i r="1">
      <x v="20"/>
    </i>
    <i r="1">
      <x v="25"/>
    </i>
    <i r="1">
      <x v="26"/>
    </i>
    <i r="1">
      <x v="27"/>
    </i>
    <i r="1">
      <x v="28"/>
    </i>
    <i r="1">
      <x v="30"/>
    </i>
    <i r="1">
      <x v="32"/>
    </i>
    <i r="1">
      <x v="54"/>
    </i>
    <i r="1">
      <x v="65"/>
    </i>
    <i r="1">
      <x v="81"/>
    </i>
    <i r="1">
      <x v="89"/>
    </i>
    <i>
      <x v="2"/>
    </i>
    <i r="1">
      <x v="66"/>
    </i>
    <i>
      <x v="3"/>
    </i>
    <i r="1">
      <x v="15"/>
    </i>
    <i r="1">
      <x v="18"/>
    </i>
    <i r="1">
      <x v="57"/>
    </i>
    <i r="1">
      <x v="67"/>
    </i>
    <i r="1">
      <x v="83"/>
    </i>
    <i r="1">
      <x v="88"/>
    </i>
    <i r="1">
      <x v="94"/>
    </i>
    <i r="1">
      <x v="110"/>
    </i>
    <i>
      <x v="4"/>
    </i>
    <i r="1">
      <x v="2"/>
    </i>
    <i r="1">
      <x v="51"/>
    </i>
    <i r="1">
      <x v="68"/>
    </i>
    <i>
      <x v="5"/>
    </i>
    <i r="1">
      <x v="13"/>
    </i>
    <i r="1">
      <x v="36"/>
    </i>
    <i r="1">
      <x v="39"/>
    </i>
    <i r="1">
      <x v="69"/>
    </i>
    <i r="1">
      <x v="82"/>
    </i>
    <i>
      <x v="6"/>
    </i>
    <i r="1">
      <x v="70"/>
    </i>
    <i>
      <x v="7"/>
    </i>
    <i r="1">
      <x v="53"/>
    </i>
    <i r="1">
      <x v="56"/>
    </i>
    <i r="1">
      <x v="71"/>
    </i>
    <i r="1">
      <x v="105"/>
    </i>
    <i>
      <x v="8"/>
    </i>
    <i r="1">
      <x v="34"/>
    </i>
    <i r="1">
      <x v="55"/>
    </i>
    <i>
      <x v="9"/>
    </i>
    <i r="1">
      <x v="33"/>
    </i>
    <i r="1">
      <x v="44"/>
    </i>
    <i>
      <x v="10"/>
    </i>
    <i r="1">
      <x v="38"/>
    </i>
    <i r="1">
      <x v="45"/>
    </i>
    <i r="1">
      <x v="47"/>
    </i>
    <i r="1">
      <x v="72"/>
    </i>
    <i r="1">
      <x v="91"/>
    </i>
    <i r="1">
      <x v="102"/>
    </i>
    <i r="1">
      <x v="106"/>
    </i>
    <i r="1">
      <x v="108"/>
    </i>
    <i>
      <x v="11"/>
    </i>
    <i r="1">
      <x v="22"/>
    </i>
    <i r="1">
      <x v="41"/>
    </i>
    <i r="1">
      <x v="52"/>
    </i>
    <i r="1">
      <x v="98"/>
    </i>
    <i>
      <x v="12"/>
    </i>
    <i r="1">
      <x v="19"/>
    </i>
    <i r="1">
      <x v="73"/>
    </i>
    <i>
      <x v="13"/>
    </i>
    <i r="1">
      <x v="4"/>
    </i>
    <i r="1">
      <x v="58"/>
    </i>
    <i r="1">
      <x v="74"/>
    </i>
    <i r="1">
      <x v="103"/>
    </i>
    <i>
      <x v="14"/>
    </i>
    <i r="1">
      <x v="6"/>
    </i>
    <i r="1">
      <x v="8"/>
    </i>
    <i r="1">
      <x v="62"/>
    </i>
    <i r="1">
      <x v="75"/>
    </i>
    <i r="1">
      <x v="87"/>
    </i>
    <i r="1">
      <x v="100"/>
    </i>
    <i>
      <x v="15"/>
    </i>
    <i r="1">
      <x v="85"/>
    </i>
    <i>
      <x v="16"/>
    </i>
    <i r="1">
      <x v="84"/>
    </i>
    <i r="1">
      <x v="109"/>
    </i>
    <i>
      <x v="17"/>
    </i>
    <i r="1">
      <x v="23"/>
    </i>
    <i r="1">
      <x v="40"/>
    </i>
    <i r="1">
      <x v="93"/>
    </i>
    <i>
      <x v="18"/>
    </i>
    <i r="1">
      <x v="12"/>
    </i>
    <i r="1">
      <x v="14"/>
    </i>
    <i r="1">
      <x v="35"/>
    </i>
    <i r="1">
      <x v="99"/>
    </i>
    <i>
      <x v="19"/>
    </i>
    <i r="1">
      <x v="31"/>
    </i>
    <i r="1">
      <x v="63"/>
    </i>
    <i>
      <x v="20"/>
    </i>
    <i r="1">
      <x v="21"/>
    </i>
    <i r="1">
      <x v="96"/>
    </i>
    <i>
      <x v="21"/>
    </i>
    <i r="1">
      <x v="59"/>
    </i>
    <i r="1">
      <x v="61"/>
    </i>
    <i r="1">
      <x v="76"/>
    </i>
    <i r="1">
      <x v="92"/>
    </i>
    <i>
      <x v="22"/>
    </i>
    <i r="1">
      <x v="37"/>
    </i>
    <i r="1">
      <x v="42"/>
    </i>
    <i r="1">
      <x v="43"/>
    </i>
    <i r="1">
      <x v="49"/>
    </i>
    <i>
      <x v="23"/>
    </i>
    <i r="1">
      <x v="5"/>
    </i>
    <i r="1">
      <x v="11"/>
    </i>
    <i r="1">
      <x v="77"/>
    </i>
    <i>
      <x v="24"/>
    </i>
    <i r="1">
      <x v="24"/>
    </i>
    <i r="1">
      <x v="78"/>
    </i>
    <i r="1">
      <x v="86"/>
    </i>
    <i r="1">
      <x v="90"/>
    </i>
    <i r="1">
      <x v="97"/>
    </i>
    <i>
      <x v="25"/>
    </i>
    <i r="1">
      <x v="1"/>
    </i>
    <i r="1">
      <x v="7"/>
    </i>
    <i r="1">
      <x v="9"/>
    </i>
    <i r="1">
      <x v="60"/>
    </i>
    <i r="1">
      <x v="79"/>
    </i>
    <i r="1">
      <x v="95"/>
    </i>
    <i>
      <x v="26"/>
    </i>
    <i r="1">
      <x v="29"/>
    </i>
    <i r="1">
      <x v="48"/>
    </i>
    <i r="1">
      <x v="80"/>
    </i>
    <i>
      <x v="27"/>
    </i>
    <i r="1">
      <x v="104"/>
    </i>
    <i>
      <x v="28"/>
    </i>
    <i r="1">
      <x v="107"/>
    </i>
    <i t="grand">
      <x/>
    </i>
  </rowItems>
  <colFields count="1">
    <field x="5"/>
  </colFields>
  <colItems count="4">
    <i>
      <x/>
    </i>
    <i>
      <x v="1"/>
    </i>
    <i>
      <x v="2"/>
    </i>
    <i t="grand">
      <x/>
    </i>
  </colItems>
  <dataFields count="1">
    <dataField name="Número de acciones" fld="3" subtotal="count" baseField="0" baseItem="0" numFmtId="3"/>
  </dataFields>
  <formats count="33">
    <format dxfId="117">
      <pivotArea type="origin" dataOnly="0" labelOnly="1" outline="0" fieldPosition="0"/>
    </format>
    <format dxfId="118">
      <pivotArea type="origin" dataOnly="0" labelOnly="1" outline="0" fieldPosition="0"/>
    </format>
    <format dxfId="119">
      <pivotArea field="5" type="button" dataOnly="0" labelOnly="1" outline="0" axis="axisCol" fieldPosition="0"/>
    </format>
    <format dxfId="120">
      <pivotArea type="topRight" dataOnly="0" labelOnly="1" outline="0" fieldPosition="0"/>
    </format>
    <format dxfId="121">
      <pivotArea outline="0" collapsedLevelsAreSubtotals="1" fieldPosition="0"/>
    </format>
    <format dxfId="122">
      <pivotArea type="origin" dataOnly="0" labelOnly="1" outline="0" fieldPosition="0"/>
    </format>
    <format dxfId="123">
      <pivotArea field="5" type="button" dataOnly="0" labelOnly="1" outline="0" axis="axisCol" fieldPosition="0"/>
    </format>
    <format dxfId="124">
      <pivotArea type="topRight" dataOnly="0" labelOnly="1" outline="0" fieldPosition="0"/>
    </format>
    <format dxfId="125">
      <pivotArea field="9" type="button" dataOnly="0" labelOnly="1" outline="0" axis="axisRow" fieldPosition="0"/>
    </format>
    <format dxfId="126">
      <pivotArea dataOnly="0" labelOnly="1" fieldPosition="0">
        <references count="1">
          <reference field="5" count="0"/>
        </references>
      </pivotArea>
    </format>
    <format dxfId="127">
      <pivotArea dataOnly="0" labelOnly="1" grandCol="1" outline="0" fieldPosition="0"/>
    </format>
    <format dxfId="128">
      <pivotArea type="origin" dataOnly="0" labelOnly="1" outline="0" fieldPosition="0"/>
    </format>
    <format dxfId="129">
      <pivotArea field="5" type="button" dataOnly="0" labelOnly="1" outline="0" axis="axisCol" fieldPosition="0"/>
    </format>
    <format dxfId="130">
      <pivotArea type="topRight" dataOnly="0" labelOnly="1" outline="0" fieldPosition="0"/>
    </format>
    <format dxfId="131">
      <pivotArea field="9" type="button" dataOnly="0" labelOnly="1" outline="0" axis="axisRow" fieldPosition="0"/>
    </format>
    <format dxfId="132">
      <pivotArea dataOnly="0" labelOnly="1" fieldPosition="0">
        <references count="1">
          <reference field="5" count="0"/>
        </references>
      </pivotArea>
    </format>
    <format dxfId="133">
      <pivotArea dataOnly="0" labelOnly="1" grandCol="1" outline="0" fieldPosition="0"/>
    </format>
    <format dxfId="134">
      <pivotArea type="origin" dataOnly="0" labelOnly="1" outline="0" fieldPosition="0"/>
    </format>
    <format dxfId="135">
      <pivotArea field="5" type="button" dataOnly="0" labelOnly="1" outline="0" axis="axisCol" fieldPosition="0"/>
    </format>
    <format dxfId="136">
      <pivotArea type="topRight" dataOnly="0" labelOnly="1" outline="0" fieldPosition="0"/>
    </format>
    <format dxfId="137">
      <pivotArea field="9" type="button" dataOnly="0" labelOnly="1" outline="0" axis="axisRow" fieldPosition="0"/>
    </format>
    <format dxfId="138">
      <pivotArea dataOnly="0" labelOnly="1" fieldPosition="0">
        <references count="1">
          <reference field="5" count="0"/>
        </references>
      </pivotArea>
    </format>
    <format dxfId="139">
      <pivotArea dataOnly="0" labelOnly="1" grandCol="1" outline="0" fieldPosition="0"/>
    </format>
    <format dxfId="140">
      <pivotArea type="origin" dataOnly="0" labelOnly="1" outline="0" fieldPosition="0"/>
    </format>
    <format dxfId="141">
      <pivotArea field="5" type="button" dataOnly="0" labelOnly="1" outline="0" axis="axisCol" fieldPosition="0"/>
    </format>
    <format dxfId="142">
      <pivotArea type="topRight" dataOnly="0" labelOnly="1" outline="0" fieldPosition="0"/>
    </format>
    <format dxfId="143">
      <pivotArea field="9" type="button" dataOnly="0" labelOnly="1" outline="0" axis="axisRow" fieldPosition="0"/>
    </format>
    <format dxfId="144">
      <pivotArea dataOnly="0" labelOnly="1" fieldPosition="0">
        <references count="1">
          <reference field="5" count="0"/>
        </references>
      </pivotArea>
    </format>
    <format dxfId="145">
      <pivotArea dataOnly="0" labelOnly="1" grandCol="1" outline="0" fieldPosition="0"/>
    </format>
    <format dxfId="146">
      <pivotArea dataOnly="0" grandRow="1" fieldPosition="0"/>
    </format>
    <format dxfId="147">
      <pivotArea dataOnly="0" grandRow="1" fieldPosition="0"/>
    </format>
    <format dxfId="148">
      <pivotArea dataOnly="0" grandRow="1" fieldPosition="0"/>
    </format>
    <format dxfId="116">
      <pivotArea outline="0" collapsedLevelsAreSubtotals="1" fieldPosition="0"/>
    </format>
  </formats>
  <pivotTableStyleInfo name="PivotStyleDark11"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2.xml><?xml version="1.0" encoding="utf-8"?>
<pivotTableDefinition xmlns="http://schemas.openxmlformats.org/spreadsheetml/2006/main" xmlns:mc="http://schemas.openxmlformats.org/markup-compatibility/2006" xmlns:xr="http://schemas.microsoft.com/office/spreadsheetml/2014/revision" mc:Ignorable="xr" xr:uid="{532E53DA-89E5-422B-8AB1-32E3085EC668}" name="TablaDinámica1" cacheId="5" applyNumberFormats="0" applyBorderFormats="0" applyFontFormats="0" applyPatternFormats="0" applyAlignmentFormats="0" applyWidthHeightFormats="1" dataCaption="Valores" updatedVersion="6" minRefreshableVersion="3" useAutoFormatting="1" itemPrintTitles="1" createdVersion="6" indent="0" outline="1" outlineData="1" multipleFieldFilters="0" rowHeaderCaption="Sector" colHeaderCaption="Receptor">
  <location ref="G20:K47" firstHeaderRow="1" firstDataRow="2" firstDataCol="1"/>
  <pivotFields count="13">
    <pivotField showAll="0"/>
    <pivotField showAll="0">
      <items count="28">
        <item x="5"/>
        <item x="6"/>
        <item m="1" x="26"/>
        <item x="3"/>
        <item x="9"/>
        <item x="20"/>
        <item x="15"/>
        <item x="21"/>
        <item x="7"/>
        <item x="8"/>
        <item x="4"/>
        <item x="0"/>
        <item x="2"/>
        <item x="25"/>
        <item x="10"/>
        <item x="24"/>
        <item x="13"/>
        <item x="1"/>
        <item x="11"/>
        <item x="12"/>
        <item x="23"/>
        <item x="17"/>
        <item x="22"/>
        <item x="19"/>
        <item x="18"/>
        <item x="16"/>
        <item x="14"/>
        <item t="default"/>
      </items>
    </pivotField>
    <pivotField showAll="0"/>
    <pivotField axis="axisRow" showAll="0" sortType="ascending">
      <items count="42">
        <item m="1" x="30"/>
        <item x="3"/>
        <item x="11"/>
        <item m="1" x="37"/>
        <item x="22"/>
        <item m="1" x="38"/>
        <item x="6"/>
        <item m="1" x="26"/>
        <item x="2"/>
        <item x="5"/>
        <item m="1" x="35"/>
        <item x="23"/>
        <item x="1"/>
        <item m="1" x="31"/>
        <item x="18"/>
        <item x="20"/>
        <item m="1" x="39"/>
        <item x="19"/>
        <item m="1" x="29"/>
        <item x="15"/>
        <item m="1" x="33"/>
        <item x="24"/>
        <item x="12"/>
        <item x="13"/>
        <item x="21"/>
        <item m="1" x="40"/>
        <item x="17"/>
        <item x="4"/>
        <item m="1" x="32"/>
        <item x="9"/>
        <item m="1" x="34"/>
        <item x="8"/>
        <item m="1" x="28"/>
        <item x="16"/>
        <item m="1" x="27"/>
        <item m="1" x="25"/>
        <item x="7"/>
        <item x="14"/>
        <item x="0"/>
        <item x="10"/>
        <item m="1" x="36"/>
        <item t="default"/>
      </items>
    </pivotField>
    <pivotField dataField="1" showAll="0"/>
    <pivotField showAll="0"/>
    <pivotField axis="axisCol" showAll="0">
      <items count="8">
        <item m="1" x="6"/>
        <item m="1" x="3"/>
        <item m="1" x="4"/>
        <item x="2"/>
        <item m="1" x="5"/>
        <item x="0"/>
        <item x="1"/>
        <item t="default"/>
      </items>
    </pivotField>
    <pivotField showAll="0"/>
    <pivotField showAll="0"/>
    <pivotField showAll="0"/>
    <pivotField showAll="0"/>
    <pivotField showAll="0"/>
    <pivotField showAll="0"/>
  </pivotFields>
  <rowFields count="1">
    <field x="3"/>
  </rowFields>
  <rowItems count="26">
    <i>
      <x v="1"/>
    </i>
    <i>
      <x v="2"/>
    </i>
    <i>
      <x v="4"/>
    </i>
    <i>
      <x v="6"/>
    </i>
    <i>
      <x v="8"/>
    </i>
    <i>
      <x v="9"/>
    </i>
    <i>
      <x v="11"/>
    </i>
    <i>
      <x v="12"/>
    </i>
    <i>
      <x v="14"/>
    </i>
    <i>
      <x v="15"/>
    </i>
    <i>
      <x v="17"/>
    </i>
    <i>
      <x v="19"/>
    </i>
    <i>
      <x v="21"/>
    </i>
    <i>
      <x v="22"/>
    </i>
    <i>
      <x v="23"/>
    </i>
    <i>
      <x v="24"/>
    </i>
    <i>
      <x v="26"/>
    </i>
    <i>
      <x v="27"/>
    </i>
    <i>
      <x v="29"/>
    </i>
    <i>
      <x v="31"/>
    </i>
    <i>
      <x v="33"/>
    </i>
    <i>
      <x v="36"/>
    </i>
    <i>
      <x v="37"/>
    </i>
    <i>
      <x v="38"/>
    </i>
    <i>
      <x v="39"/>
    </i>
    <i t="grand">
      <x/>
    </i>
  </rowItems>
  <colFields count="1">
    <field x="6"/>
  </colFields>
  <colItems count="4">
    <i>
      <x v="3"/>
    </i>
    <i>
      <x v="5"/>
    </i>
    <i>
      <x v="6"/>
    </i>
    <i t="grand">
      <x/>
    </i>
  </colItems>
  <dataFields count="1">
    <dataField name="Número de variables" fld="4" subtotal="count" baseField="3" baseItem="0"/>
  </dataFields>
  <formats count="25">
    <format dxfId="149">
      <pivotArea outline="0" collapsedLevelsAreSubtotals="1" fieldPosition="0"/>
    </format>
    <format dxfId="115">
      <pivotArea type="origin" dataOnly="0" labelOnly="1" outline="0" fieldPosition="0"/>
    </format>
    <format dxfId="114">
      <pivotArea field="6" type="button" dataOnly="0" labelOnly="1" outline="0" axis="axisCol" fieldPosition="0"/>
    </format>
    <format dxfId="113">
      <pivotArea type="topRight" dataOnly="0" labelOnly="1" outline="0" fieldPosition="0"/>
    </format>
    <format dxfId="112">
      <pivotArea field="3" type="button" dataOnly="0" labelOnly="1" outline="0" axis="axisRow" fieldPosition="0"/>
    </format>
    <format dxfId="111">
      <pivotArea dataOnly="0" labelOnly="1" fieldPosition="0">
        <references count="1">
          <reference field="6" count="0"/>
        </references>
      </pivotArea>
    </format>
    <format dxfId="110">
      <pivotArea dataOnly="0" labelOnly="1" grandCol="1" outline="0" fieldPosition="0"/>
    </format>
    <format dxfId="109">
      <pivotArea type="origin" dataOnly="0" labelOnly="1" outline="0" fieldPosition="0"/>
    </format>
    <format dxfId="108">
      <pivotArea field="6" type="button" dataOnly="0" labelOnly="1" outline="0" axis="axisCol" fieldPosition="0"/>
    </format>
    <format dxfId="107">
      <pivotArea type="topRight" dataOnly="0" labelOnly="1" outline="0" fieldPosition="0"/>
    </format>
    <format dxfId="106">
      <pivotArea field="3" type="button" dataOnly="0" labelOnly="1" outline="0" axis="axisRow" fieldPosition="0"/>
    </format>
    <format dxfId="105">
      <pivotArea dataOnly="0" labelOnly="1" fieldPosition="0">
        <references count="1">
          <reference field="6" count="0"/>
        </references>
      </pivotArea>
    </format>
    <format dxfId="104">
      <pivotArea dataOnly="0" labelOnly="1" grandCol="1" outline="0" fieldPosition="0"/>
    </format>
    <format dxfId="103">
      <pivotArea type="origin" dataOnly="0" labelOnly="1" outline="0" fieldPosition="0"/>
    </format>
    <format dxfId="102">
      <pivotArea field="6" type="button" dataOnly="0" labelOnly="1" outline="0" axis="axisCol" fieldPosition="0"/>
    </format>
    <format dxfId="101">
      <pivotArea type="topRight" dataOnly="0" labelOnly="1" outline="0" fieldPosition="0"/>
    </format>
    <format dxfId="100">
      <pivotArea field="3" type="button" dataOnly="0" labelOnly="1" outline="0" axis="axisRow" fieldPosition="0"/>
    </format>
    <format dxfId="99">
      <pivotArea dataOnly="0" labelOnly="1" fieldPosition="0">
        <references count="1">
          <reference field="6" count="0"/>
        </references>
      </pivotArea>
    </format>
    <format dxfId="98">
      <pivotArea dataOnly="0" labelOnly="1" grandCol="1" outline="0" fieldPosition="0"/>
    </format>
    <format dxfId="97">
      <pivotArea grandRow="1" outline="0" collapsedLevelsAreSubtotals="1" fieldPosition="0"/>
    </format>
    <format dxfId="96">
      <pivotArea dataOnly="0" labelOnly="1" grandRow="1" outline="0" fieldPosition="0"/>
    </format>
    <format dxfId="95">
      <pivotArea grandRow="1" outline="0" collapsedLevelsAreSubtotals="1" fieldPosition="0"/>
    </format>
    <format dxfId="94">
      <pivotArea dataOnly="0" labelOnly="1" grandRow="1" outline="0" fieldPosition="0"/>
    </format>
    <format dxfId="93">
      <pivotArea grandRow="1" outline="0" collapsedLevelsAreSubtotals="1" fieldPosition="0"/>
    </format>
    <format dxfId="92">
      <pivotArea dataOnly="0" labelOnly="1" grandRow="1" outline="0" fieldPosition="0"/>
    </format>
  </formats>
  <pivotTableStyleInfo name="PivotStyleDark11"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3.xml><?xml version="1.0" encoding="utf-8"?>
<pivotTableDefinition xmlns="http://schemas.openxmlformats.org/spreadsheetml/2006/main" xmlns:mc="http://schemas.openxmlformats.org/markup-compatibility/2006" xmlns:xr="http://schemas.microsoft.com/office/spreadsheetml/2014/revision" mc:Ignorable="xr" xr:uid="{B376B782-56BA-4DDD-ADE6-0DFE0D99EE08}" name="TablaDinámica2" cacheId="6" applyNumberFormats="0" applyBorderFormats="0" applyFontFormats="0" applyPatternFormats="0" applyAlignmentFormats="0" applyWidthHeightFormats="1" dataCaption="Valores" updatedVersion="6" minRefreshableVersion="3" useAutoFormatting="1" itemPrintTitles="1" createdVersion="6" indent="0" outline="1" outlineData="1" multipleFieldFilters="0" chartFormat="21">
  <location ref="A13:E44" firstHeaderRow="1" firstDataRow="2" firstDataCol="1"/>
  <pivotFields count="20">
    <pivotField dataField="1" showAll="0"/>
    <pivotField showAll="0">
      <items count="4">
        <item x="0"/>
        <item x="1"/>
        <item m="1" x="2"/>
        <item t="default"/>
      </items>
    </pivotField>
    <pivotField showAll="0"/>
    <pivotField showAll="0"/>
    <pivotField showAll="0"/>
    <pivotField showAll="0"/>
    <pivotField showAll="0"/>
    <pivotField showAll="0"/>
    <pivotField axis="axisCol" showAll="0">
      <items count="5">
        <item x="0"/>
        <item x="1"/>
        <item x="2"/>
        <item m="1" x="3"/>
        <item t="default"/>
      </items>
    </pivotField>
    <pivotField showAll="0"/>
    <pivotField showAll="0"/>
    <pivotField showAll="0"/>
    <pivotField axis="axisRow" showAll="0" sortType="descending">
      <items count="31">
        <item x="7"/>
        <item x="5"/>
        <item x="1"/>
        <item x="11"/>
        <item x="19"/>
        <item x="24"/>
        <item x="17"/>
        <item x="13"/>
        <item x="14"/>
        <item x="20"/>
        <item x="2"/>
        <item x="16"/>
        <item x="27"/>
        <item x="4"/>
        <item x="23"/>
        <item x="15"/>
        <item x="22"/>
        <item x="26"/>
        <item x="9"/>
        <item x="10"/>
        <item x="21"/>
        <item x="25"/>
        <item x="0"/>
        <item x="8"/>
        <item x="18"/>
        <item x="12"/>
        <item x="3"/>
        <item x="6"/>
        <item m="1" x="29"/>
        <item x="28"/>
        <item t="default"/>
      </items>
      <autoSortScope>
        <pivotArea dataOnly="0" outline="0" fieldPosition="0">
          <references count="1">
            <reference field="4294967294" count="1" selected="0">
              <x v="0"/>
            </reference>
          </references>
        </pivotArea>
      </autoSortScope>
    </pivotField>
    <pivotField showAll="0"/>
    <pivotField showAll="0"/>
    <pivotField showAll="0"/>
    <pivotField showAll="0"/>
    <pivotField showAll="0"/>
    <pivotField showAll="0"/>
    <pivotField showAll="0"/>
  </pivotFields>
  <rowFields count="1">
    <field x="12"/>
  </rowFields>
  <rowItems count="30">
    <i>
      <x v="3"/>
    </i>
    <i>
      <x v="1"/>
    </i>
    <i>
      <x v="18"/>
    </i>
    <i>
      <x v="22"/>
    </i>
    <i>
      <x v="27"/>
    </i>
    <i>
      <x/>
    </i>
    <i>
      <x v="26"/>
    </i>
    <i>
      <x v="7"/>
    </i>
    <i>
      <x v="11"/>
    </i>
    <i>
      <x v="10"/>
    </i>
    <i>
      <x v="24"/>
    </i>
    <i>
      <x v="19"/>
    </i>
    <i>
      <x v="25"/>
    </i>
    <i>
      <x v="2"/>
    </i>
    <i>
      <x v="13"/>
    </i>
    <i>
      <x v="15"/>
    </i>
    <i>
      <x v="8"/>
    </i>
    <i>
      <x v="5"/>
    </i>
    <i>
      <x v="14"/>
    </i>
    <i>
      <x v="4"/>
    </i>
    <i>
      <x v="9"/>
    </i>
    <i>
      <x v="21"/>
    </i>
    <i>
      <x v="6"/>
    </i>
    <i>
      <x v="23"/>
    </i>
    <i>
      <x v="16"/>
    </i>
    <i>
      <x v="12"/>
    </i>
    <i>
      <x v="20"/>
    </i>
    <i>
      <x v="17"/>
    </i>
    <i>
      <x v="29"/>
    </i>
    <i t="grand">
      <x/>
    </i>
  </rowItems>
  <colFields count="1">
    <field x="8"/>
  </colFields>
  <colItems count="4">
    <i>
      <x/>
    </i>
    <i>
      <x v="1"/>
    </i>
    <i>
      <x v="2"/>
    </i>
    <i t="grand">
      <x/>
    </i>
  </colItems>
  <dataFields count="1">
    <dataField name="Cuenta de id observación" fld="0" subtotal="count" baseField="7" baseItem="4" numFmtId="41"/>
  </dataFields>
  <formats count="41">
    <format dxfId="26">
      <pivotArea outline="0" collapsedLevelsAreSubtotals="1" fieldPosition="0"/>
    </format>
    <format dxfId="27">
      <pivotArea type="all" dataOnly="0" outline="0" fieldPosition="0"/>
    </format>
    <format dxfId="28">
      <pivotArea outline="0" collapsedLevelsAreSubtotals="1" fieldPosition="0"/>
    </format>
    <format dxfId="29">
      <pivotArea type="origin" dataOnly="0" labelOnly="1" outline="0" fieldPosition="0"/>
    </format>
    <format dxfId="30">
      <pivotArea field="8" type="button" dataOnly="0" labelOnly="1" outline="0" axis="axisCol" fieldPosition="0"/>
    </format>
    <format dxfId="31">
      <pivotArea type="topRight" dataOnly="0" labelOnly="1" outline="0" fieldPosition="0"/>
    </format>
    <format dxfId="32">
      <pivotArea field="12" type="button" dataOnly="0" labelOnly="1" outline="0" axis="axisRow" fieldPosition="0"/>
    </format>
    <format dxfId="33">
      <pivotArea dataOnly="0" labelOnly="1" fieldPosition="0">
        <references count="1">
          <reference field="12" count="0"/>
        </references>
      </pivotArea>
    </format>
    <format dxfId="34">
      <pivotArea dataOnly="0" labelOnly="1" grandRow="1" outline="0" fieldPosition="0"/>
    </format>
    <format dxfId="35">
      <pivotArea dataOnly="0" labelOnly="1" fieldPosition="0">
        <references count="1">
          <reference field="8" count="0"/>
        </references>
      </pivotArea>
    </format>
    <format dxfId="36">
      <pivotArea dataOnly="0" labelOnly="1" grandCol="1" outline="0" fieldPosition="0"/>
    </format>
    <format dxfId="37">
      <pivotArea type="all" dataOnly="0" outline="0" fieldPosition="0"/>
    </format>
    <format dxfId="38">
      <pivotArea outline="0" collapsedLevelsAreSubtotals="1" fieldPosition="0"/>
    </format>
    <format dxfId="39">
      <pivotArea type="origin" dataOnly="0" labelOnly="1" outline="0" fieldPosition="0"/>
    </format>
    <format dxfId="40">
      <pivotArea field="8" type="button" dataOnly="0" labelOnly="1" outline="0" axis="axisCol" fieldPosition="0"/>
    </format>
    <format dxfId="41">
      <pivotArea type="topRight" dataOnly="0" labelOnly="1" outline="0" fieldPosition="0"/>
    </format>
    <format dxfId="42">
      <pivotArea field="12" type="button" dataOnly="0" labelOnly="1" outline="0" axis="axisRow" fieldPosition="0"/>
    </format>
    <format dxfId="43">
      <pivotArea dataOnly="0" labelOnly="1" fieldPosition="0">
        <references count="1">
          <reference field="12" count="0"/>
        </references>
      </pivotArea>
    </format>
    <format dxfId="44">
      <pivotArea dataOnly="0" labelOnly="1" grandRow="1" outline="0" fieldPosition="0"/>
    </format>
    <format dxfId="45">
      <pivotArea dataOnly="0" labelOnly="1" fieldPosition="0">
        <references count="1">
          <reference field="8" count="0"/>
        </references>
      </pivotArea>
    </format>
    <format dxfId="46">
      <pivotArea dataOnly="0" labelOnly="1" grandCol="1" outline="0" fieldPosition="0"/>
    </format>
    <format dxfId="47">
      <pivotArea type="all" dataOnly="0" outline="0" fieldPosition="0"/>
    </format>
    <format dxfId="48">
      <pivotArea outline="0" collapsedLevelsAreSubtotals="1" fieldPosition="0"/>
    </format>
    <format dxfId="49">
      <pivotArea type="origin" dataOnly="0" labelOnly="1" outline="0" fieldPosition="0"/>
    </format>
    <format dxfId="50">
      <pivotArea field="8" type="button" dataOnly="0" labelOnly="1" outline="0" axis="axisCol" fieldPosition="0"/>
    </format>
    <format dxfId="51">
      <pivotArea type="topRight" dataOnly="0" labelOnly="1" outline="0" fieldPosition="0"/>
    </format>
    <format dxfId="52">
      <pivotArea field="12" type="button" dataOnly="0" labelOnly="1" outline="0" axis="axisRow" fieldPosition="0"/>
    </format>
    <format dxfId="53">
      <pivotArea dataOnly="0" labelOnly="1" fieldPosition="0">
        <references count="1">
          <reference field="12" count="0"/>
        </references>
      </pivotArea>
    </format>
    <format dxfId="54">
      <pivotArea dataOnly="0" labelOnly="1" grandRow="1" outline="0" fieldPosition="0"/>
    </format>
    <format dxfId="55">
      <pivotArea dataOnly="0" labelOnly="1" fieldPosition="0">
        <references count="1">
          <reference field="8" count="0"/>
        </references>
      </pivotArea>
    </format>
    <format dxfId="56">
      <pivotArea dataOnly="0" labelOnly="1" grandCol="1" outline="0" fieldPosition="0"/>
    </format>
    <format dxfId="57">
      <pivotArea type="all" dataOnly="0" outline="0" fieldPosition="0"/>
    </format>
    <format dxfId="58">
      <pivotArea outline="0" collapsedLevelsAreSubtotals="1" fieldPosition="0"/>
    </format>
    <format dxfId="59">
      <pivotArea type="origin" dataOnly="0" labelOnly="1" outline="0" fieldPosition="0"/>
    </format>
    <format dxfId="60">
      <pivotArea field="8" type="button" dataOnly="0" labelOnly="1" outline="0" axis="axisCol" fieldPosition="0"/>
    </format>
    <format dxfId="61">
      <pivotArea type="topRight" dataOnly="0" labelOnly="1" outline="0" fieldPosition="0"/>
    </format>
    <format dxfId="62">
      <pivotArea field="12" type="button" dataOnly="0" labelOnly="1" outline="0" axis="axisRow" fieldPosition="0"/>
    </format>
    <format dxfId="63">
      <pivotArea dataOnly="0" labelOnly="1" fieldPosition="0">
        <references count="1">
          <reference field="12" count="0"/>
        </references>
      </pivotArea>
    </format>
    <format dxfId="64">
      <pivotArea dataOnly="0" labelOnly="1" grandRow="1" outline="0" fieldPosition="0"/>
    </format>
    <format dxfId="65">
      <pivotArea dataOnly="0" labelOnly="1" fieldPosition="0">
        <references count="1">
          <reference field="8" count="0"/>
        </references>
      </pivotArea>
    </format>
    <format dxfId="66">
      <pivotArea dataOnly="0" labelOnly="1" grandCol="1" outline="0" fieldPosition="0"/>
    </format>
  </formats>
  <chartFormats count="8">
    <chartFormat chart="18" format="16" series="1">
      <pivotArea type="data" outline="0" fieldPosition="0">
        <references count="2">
          <reference field="4294967294" count="1" selected="0">
            <x v="0"/>
          </reference>
          <reference field="8" count="1" selected="0">
            <x v="0"/>
          </reference>
        </references>
      </pivotArea>
    </chartFormat>
    <chartFormat chart="18" format="17" series="1">
      <pivotArea type="data" outline="0" fieldPosition="0">
        <references count="2">
          <reference field="4294967294" count="1" selected="0">
            <x v="0"/>
          </reference>
          <reference field="8" count="1" selected="0">
            <x v="1"/>
          </reference>
        </references>
      </pivotArea>
    </chartFormat>
    <chartFormat chart="18" format="18" series="1">
      <pivotArea type="data" outline="0" fieldPosition="0">
        <references count="2">
          <reference field="4294967294" count="1" selected="0">
            <x v="0"/>
          </reference>
          <reference field="8" count="1" selected="0">
            <x v="2"/>
          </reference>
        </references>
      </pivotArea>
    </chartFormat>
    <chartFormat chart="14" format="3" series="1">
      <pivotArea type="data" outline="0" fieldPosition="0">
        <references count="2">
          <reference field="4294967294" count="1" selected="0">
            <x v="0"/>
          </reference>
          <reference field="8" count="1" selected="0">
            <x v="0"/>
          </reference>
        </references>
      </pivotArea>
    </chartFormat>
    <chartFormat chart="14" format="4" series="1">
      <pivotArea type="data" outline="0" fieldPosition="0">
        <references count="2">
          <reference field="4294967294" count="1" selected="0">
            <x v="0"/>
          </reference>
          <reference field="8" count="1" selected="0">
            <x v="1"/>
          </reference>
        </references>
      </pivotArea>
    </chartFormat>
    <chartFormat chart="14" format="5" series="1">
      <pivotArea type="data" outline="0" fieldPosition="0">
        <references count="2">
          <reference field="4294967294" count="1" selected="0">
            <x v="0"/>
          </reference>
          <reference field="8" count="1" selected="0">
            <x v="2"/>
          </reference>
        </references>
      </pivotArea>
    </chartFormat>
    <chartFormat chart="18" format="19" series="1">
      <pivotArea type="data" outline="0" fieldPosition="0">
        <references count="2">
          <reference field="4294967294" count="1" selected="0">
            <x v="0"/>
          </reference>
          <reference field="8" count="1" selected="0">
            <x v="3"/>
          </reference>
        </references>
      </pivotArea>
    </chartFormat>
    <chartFormat chart="18" format="20"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4.xml><?xml version="1.0" encoding="utf-8"?>
<pivotTableDefinition xmlns="http://schemas.openxmlformats.org/spreadsheetml/2006/main" xmlns:mc="http://schemas.openxmlformats.org/markup-compatibility/2006" xmlns:xr="http://schemas.microsoft.com/office/spreadsheetml/2014/revision" mc:Ignorable="xr" xr:uid="{B52C7861-3415-4CFE-B979-34E98B239D23}" name="TablaDinámica1" cacheId="6" applyNumberFormats="0" applyBorderFormats="0" applyFontFormats="0" applyPatternFormats="0" applyAlignmentFormats="0" applyWidthHeightFormats="1" dataCaption="Valores" updatedVersion="6" minRefreshableVersion="3" useAutoFormatting="1" itemPrintTitles="1" createdVersion="6" indent="0" outline="1" outlineData="1" multipleFieldFilters="0" chartFormat="30">
  <location ref="A4:B8" firstHeaderRow="1" firstDataRow="1" firstDataCol="1"/>
  <pivotFields count="20">
    <pivotField dataField="1" showAll="0"/>
    <pivotField showAll="0">
      <items count="4">
        <item x="0"/>
        <item x="1"/>
        <item m="1" x="2"/>
        <item t="default"/>
      </items>
    </pivotField>
    <pivotField showAll="0">
      <items count="4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t="default"/>
      </items>
    </pivotField>
    <pivotField showAll="0"/>
    <pivotField showAll="0"/>
    <pivotField showAll="0"/>
    <pivotField showAll="0"/>
    <pivotField showAll="0"/>
    <pivotField axis="axisRow" showAll="0">
      <items count="5">
        <item x="0"/>
        <item x="1"/>
        <item x="2"/>
        <item m="1" x="3"/>
        <item t="default"/>
      </items>
    </pivotField>
    <pivotField showAll="0"/>
    <pivotField showAll="0"/>
    <pivotField showAll="0"/>
    <pivotField showAll="0">
      <items count="31">
        <item x="7"/>
        <item x="5"/>
        <item x="1"/>
        <item x="11"/>
        <item x="19"/>
        <item x="24"/>
        <item x="17"/>
        <item x="13"/>
        <item x="14"/>
        <item x="20"/>
        <item x="2"/>
        <item x="16"/>
        <item x="27"/>
        <item x="4"/>
        <item x="23"/>
        <item x="15"/>
        <item x="22"/>
        <item x="26"/>
        <item x="28"/>
        <item x="9"/>
        <item x="10"/>
        <item x="21"/>
        <item x="25"/>
        <item x="0"/>
        <item x="8"/>
        <item x="18"/>
        <item x="12"/>
        <item x="3"/>
        <item x="6"/>
        <item m="1" x="29"/>
        <item t="default"/>
      </items>
    </pivotField>
    <pivotField showAll="0"/>
    <pivotField showAll="0"/>
    <pivotField showAll="0"/>
    <pivotField showAll="0"/>
    <pivotField showAll="0"/>
    <pivotField showAll="0"/>
    <pivotField showAll="0"/>
  </pivotFields>
  <rowFields count="1">
    <field x="8"/>
  </rowFields>
  <rowItems count="4">
    <i>
      <x/>
    </i>
    <i>
      <x v="1"/>
    </i>
    <i>
      <x v="2"/>
    </i>
    <i t="grand">
      <x/>
    </i>
  </rowItems>
  <colItems count="1">
    <i/>
  </colItems>
  <dataFields count="1">
    <dataField name="Cuenta de id observación" fld="0" subtotal="count" baseField="7" baseItem="4" numFmtId="41"/>
  </dataFields>
  <formats count="25">
    <format dxfId="67">
      <pivotArea outline="0" collapsedLevelsAreSubtotals="1" fieldPosition="0"/>
    </format>
    <format dxfId="68">
      <pivotArea type="all" dataOnly="0" outline="0" fieldPosition="0"/>
    </format>
    <format dxfId="69">
      <pivotArea outline="0" collapsedLevelsAreSubtotals="1" fieldPosition="0"/>
    </format>
    <format dxfId="70">
      <pivotArea field="8" type="button" dataOnly="0" labelOnly="1" outline="0" axis="axisRow" fieldPosition="0"/>
    </format>
    <format dxfId="71">
      <pivotArea dataOnly="0" labelOnly="1" fieldPosition="0">
        <references count="1">
          <reference field="8" count="0"/>
        </references>
      </pivotArea>
    </format>
    <format dxfId="72">
      <pivotArea dataOnly="0" labelOnly="1" grandRow="1" outline="0" fieldPosition="0"/>
    </format>
    <format dxfId="73">
      <pivotArea dataOnly="0" labelOnly="1" outline="0" axis="axisValues" fieldPosition="0"/>
    </format>
    <format dxfId="74">
      <pivotArea type="all" dataOnly="0" outline="0" fieldPosition="0"/>
    </format>
    <format dxfId="75">
      <pivotArea outline="0" collapsedLevelsAreSubtotals="1" fieldPosition="0"/>
    </format>
    <format dxfId="76">
      <pivotArea field="8" type="button" dataOnly="0" labelOnly="1" outline="0" axis="axisRow" fieldPosition="0"/>
    </format>
    <format dxfId="77">
      <pivotArea dataOnly="0" labelOnly="1" fieldPosition="0">
        <references count="1">
          <reference field="8" count="0"/>
        </references>
      </pivotArea>
    </format>
    <format dxfId="78">
      <pivotArea dataOnly="0" labelOnly="1" grandRow="1" outline="0" fieldPosition="0"/>
    </format>
    <format dxfId="79">
      <pivotArea dataOnly="0" labelOnly="1" outline="0" axis="axisValues" fieldPosition="0"/>
    </format>
    <format dxfId="80">
      <pivotArea type="all" dataOnly="0" outline="0" fieldPosition="0"/>
    </format>
    <format dxfId="81">
      <pivotArea outline="0" collapsedLevelsAreSubtotals="1" fieldPosition="0"/>
    </format>
    <format dxfId="82">
      <pivotArea field="8" type="button" dataOnly="0" labelOnly="1" outline="0" axis="axisRow" fieldPosition="0"/>
    </format>
    <format dxfId="83">
      <pivotArea dataOnly="0" labelOnly="1" fieldPosition="0">
        <references count="1">
          <reference field="8" count="0"/>
        </references>
      </pivotArea>
    </format>
    <format dxfId="84">
      <pivotArea dataOnly="0" labelOnly="1" grandRow="1" outline="0" fieldPosition="0"/>
    </format>
    <format dxfId="85">
      <pivotArea dataOnly="0" labelOnly="1" outline="0" axis="axisValues" fieldPosition="0"/>
    </format>
    <format dxfId="86">
      <pivotArea type="all" dataOnly="0" outline="0" fieldPosition="0"/>
    </format>
    <format dxfId="87">
      <pivotArea outline="0" collapsedLevelsAreSubtotals="1" fieldPosition="0"/>
    </format>
    <format dxfId="88">
      <pivotArea field="8" type="button" dataOnly="0" labelOnly="1" outline="0" axis="axisRow" fieldPosition="0"/>
    </format>
    <format dxfId="89">
      <pivotArea dataOnly="0" labelOnly="1" fieldPosition="0">
        <references count="1">
          <reference field="8" count="0"/>
        </references>
      </pivotArea>
    </format>
    <format dxfId="90">
      <pivotArea dataOnly="0" labelOnly="1" grandRow="1" outline="0" fieldPosition="0"/>
    </format>
    <format dxfId="91">
      <pivotArea dataOnly="0" labelOnly="1" outline="0" axis="axisValues" fieldPosition="0"/>
    </format>
  </formats>
  <chartFormats count="9">
    <chartFormat chart="3" format="0" series="1">
      <pivotArea type="data" outline="0" fieldPosition="0">
        <references count="1">
          <reference field="4294967294" count="1" selected="0">
            <x v="0"/>
          </reference>
        </references>
      </pivotArea>
    </chartFormat>
    <chartFormat chart="6" format="5" series="1">
      <pivotArea type="data" outline="0" fieldPosition="0">
        <references count="1">
          <reference field="4294967294" count="1" selected="0">
            <x v="0"/>
          </reference>
        </references>
      </pivotArea>
    </chartFormat>
    <chartFormat chart="8" format="0" series="1">
      <pivotArea type="data" outline="0" fieldPosition="0">
        <references count="1">
          <reference field="4294967294" count="1" selected="0">
            <x v="0"/>
          </reference>
        </references>
      </pivotArea>
    </chartFormat>
    <chartFormat chart="10" format="1" series="1">
      <pivotArea type="data" outline="0" fieldPosition="0">
        <references count="1">
          <reference field="4294967294" count="1" selected="0">
            <x v="0"/>
          </reference>
        </references>
      </pivotArea>
    </chartFormat>
    <chartFormat chart="11" format="5" series="1">
      <pivotArea type="data" outline="0" fieldPosition="0">
        <references count="1">
          <reference field="4294967294" count="1" selected="0">
            <x v="0"/>
          </reference>
        </references>
      </pivotArea>
    </chartFormat>
    <chartFormat chart="27" format="21" series="1">
      <pivotArea type="data" outline="0" fieldPosition="0">
        <references count="1">
          <reference field="4294967294" count="1" selected="0">
            <x v="0"/>
          </reference>
        </references>
      </pivotArea>
    </chartFormat>
    <chartFormat chart="27" format="25">
      <pivotArea type="data" outline="0" fieldPosition="0">
        <references count="2">
          <reference field="4294967294" count="1" selected="0">
            <x v="0"/>
          </reference>
          <reference field="8" count="1" selected="0">
            <x v="0"/>
          </reference>
        </references>
      </pivotArea>
    </chartFormat>
    <chartFormat chart="27" format="26">
      <pivotArea type="data" outline="0" fieldPosition="0">
        <references count="2">
          <reference field="4294967294" count="1" selected="0">
            <x v="0"/>
          </reference>
          <reference field="8" count="1" selected="0">
            <x v="1"/>
          </reference>
        </references>
      </pivotArea>
    </chartFormat>
    <chartFormat chart="27" format="27">
      <pivotArea type="data" outline="0" fieldPosition="0">
        <references count="2">
          <reference field="4294967294" count="1" selected="0">
            <x v="0"/>
          </reference>
          <reference field="8" count="1" selected="0">
            <x v="2"/>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pivotTables/pivotTable5.xml><?xml version="1.0" encoding="utf-8"?>
<pivotTableDefinition xmlns="http://schemas.openxmlformats.org/spreadsheetml/2006/main" xmlns:mc="http://schemas.openxmlformats.org/markup-compatibility/2006" xmlns:xr="http://schemas.microsoft.com/office/spreadsheetml/2014/revision" mc:Ignorable="xr" xr:uid="{C5A312CB-A860-489C-88FE-1A9E1681E59F}" name="TablaDinámica3" cacheId="6" applyNumberFormats="0" applyBorderFormats="0" applyFontFormats="0" applyPatternFormats="0" applyAlignmentFormats="0" applyWidthHeightFormats="1" dataCaption="Valores" updatedVersion="6" minRefreshableVersion="3" useAutoFormatting="1" itemPrintTitles="1" createdVersion="6" indent="0" outline="1" outlineData="1" multipleFieldFilters="0" chartFormat="11">
  <location ref="H13:I42" firstHeaderRow="1" firstDataRow="1" firstDataCol="1" rowPageCount="1" colPageCount="1"/>
  <pivotFields count="20">
    <pivotField showAll="0"/>
    <pivotField showAll="0">
      <items count="4">
        <item x="0"/>
        <item x="1"/>
        <item m="1" x="2"/>
        <item t="default"/>
      </items>
    </pivotField>
    <pivotField axis="axisPage" multipleItemSelectionAllowed="1" showAll="0">
      <items count="48">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h="1" x="38"/>
        <item h="1" x="39"/>
        <item h="1" x="40"/>
        <item h="1" x="41"/>
        <item h="1" x="42"/>
        <item h="1" x="43"/>
        <item h="1" x="44"/>
        <item h="1" x="45"/>
        <item x="46"/>
        <item t="default"/>
      </items>
    </pivotField>
    <pivotField showAll="0"/>
    <pivotField showAll="0"/>
    <pivotField showAll="0"/>
    <pivotField showAll="0"/>
    <pivotField showAll="0"/>
    <pivotField showAll="0">
      <items count="5">
        <item x="0"/>
        <item x="1"/>
        <item x="2"/>
        <item m="1" x="3"/>
        <item t="default"/>
      </items>
    </pivotField>
    <pivotField showAll="0"/>
    <pivotField showAll="0"/>
    <pivotField showAll="0"/>
    <pivotField axis="axisRow" showAll="0" sortType="descending">
      <items count="31">
        <item x="7"/>
        <item x="5"/>
        <item x="1"/>
        <item x="11"/>
        <item x="19"/>
        <item x="24"/>
        <item x="17"/>
        <item x="13"/>
        <item x="14"/>
        <item x="20"/>
        <item x="2"/>
        <item x="16"/>
        <item x="27"/>
        <item x="4"/>
        <item x="23"/>
        <item x="15"/>
        <item x="22"/>
        <item x="26"/>
        <item x="9"/>
        <item x="10"/>
        <item x="21"/>
        <item x="25"/>
        <item x="0"/>
        <item x="8"/>
        <item x="18"/>
        <item x="12"/>
        <item x="3"/>
        <item x="6"/>
        <item m="1" x="29"/>
        <item x="28"/>
        <item t="default"/>
      </items>
      <autoSortScope>
        <pivotArea dataOnly="0" outline="0" fieldPosition="0">
          <references count="1">
            <reference field="4294967294" count="1" selected="0">
              <x v="0"/>
            </reference>
          </references>
        </pivotArea>
      </autoSortScope>
    </pivotField>
    <pivotField showAll="0"/>
    <pivotField showAll="0"/>
    <pivotField showAll="0"/>
    <pivotField showAll="0"/>
    <pivotField showAll="0"/>
    <pivotField dataField="1" showAll="0"/>
    <pivotField showAll="0"/>
  </pivotFields>
  <rowFields count="1">
    <field x="12"/>
  </rowFields>
  <rowItems count="29">
    <i>
      <x v="16"/>
    </i>
    <i>
      <x v="3"/>
    </i>
    <i>
      <x v="8"/>
    </i>
    <i>
      <x v="9"/>
    </i>
    <i>
      <x v="22"/>
    </i>
    <i>
      <x v="25"/>
    </i>
    <i>
      <x v="11"/>
    </i>
    <i>
      <x v="12"/>
    </i>
    <i>
      <x v="10"/>
    </i>
    <i>
      <x v="21"/>
    </i>
    <i>
      <x v="18"/>
    </i>
    <i>
      <x v="7"/>
    </i>
    <i>
      <x v="27"/>
    </i>
    <i>
      <x v="15"/>
    </i>
    <i>
      <x v="2"/>
    </i>
    <i>
      <x v="13"/>
    </i>
    <i>
      <x v="4"/>
    </i>
    <i>
      <x v="19"/>
    </i>
    <i>
      <x v="24"/>
    </i>
    <i>
      <x v="14"/>
    </i>
    <i>
      <x v="5"/>
    </i>
    <i>
      <x v="1"/>
    </i>
    <i>
      <x v="26"/>
    </i>
    <i>
      <x/>
    </i>
    <i>
      <x v="6"/>
    </i>
    <i>
      <x v="23"/>
    </i>
    <i>
      <x v="20"/>
    </i>
    <i>
      <x v="17"/>
    </i>
    <i t="grand">
      <x/>
    </i>
  </rowItems>
  <colItems count="1">
    <i/>
  </colItems>
  <pageFields count="1">
    <pageField fld="2" hier="-1"/>
  </pageFields>
  <dataFields count="1">
    <dataField name="Promedio de Avance meta anual" fld="18" subtotal="average" baseField="12" baseItem="12"/>
  </dataFields>
  <formats count="26">
    <format dxfId="0">
      <pivotArea outline="0" collapsedLevelsAreSubtotals="1" fieldPosition="0"/>
    </format>
    <format dxfId="1">
      <pivotArea collapsedLevelsAreSubtotals="1" fieldPosition="0">
        <references count="1">
          <reference field="12" count="0"/>
        </references>
      </pivotArea>
    </format>
    <format dxfId="2">
      <pivotArea type="all" dataOnly="0" outline="0" fieldPosition="0"/>
    </format>
    <format dxfId="3">
      <pivotArea outline="0" collapsedLevelsAreSubtotals="1" fieldPosition="0"/>
    </format>
    <format dxfId="4">
      <pivotArea field="12" type="button" dataOnly="0" labelOnly="1" outline="0" axis="axisRow" fieldPosition="0"/>
    </format>
    <format dxfId="5">
      <pivotArea dataOnly="0" labelOnly="1" fieldPosition="0">
        <references count="1">
          <reference field="12" count="28">
            <x v="0"/>
            <x v="1"/>
            <x v="2"/>
            <x v="3"/>
            <x v="4"/>
            <x v="5"/>
            <x v="6"/>
            <x v="7"/>
            <x v="8"/>
            <x v="9"/>
            <x v="10"/>
            <x v="11"/>
            <x v="12"/>
            <x v="13"/>
            <x v="14"/>
            <x v="15"/>
            <x v="16"/>
            <x v="17"/>
            <x v="18"/>
            <x v="19"/>
            <x v="20"/>
            <x v="21"/>
            <x v="22"/>
            <x v="23"/>
            <x v="24"/>
            <x v="25"/>
            <x v="26"/>
            <x v="27"/>
          </reference>
        </references>
      </pivotArea>
    </format>
    <format dxfId="6">
      <pivotArea dataOnly="0" labelOnly="1" grandRow="1" outline="0" fieldPosition="0"/>
    </format>
    <format dxfId="7">
      <pivotArea dataOnly="0" labelOnly="1" outline="0" axis="axisValues" fieldPosition="0"/>
    </format>
    <format dxfId="8">
      <pivotArea type="all" dataOnly="0" outline="0" fieldPosition="0"/>
    </format>
    <format dxfId="9">
      <pivotArea outline="0" collapsedLevelsAreSubtotals="1" fieldPosition="0"/>
    </format>
    <format dxfId="10">
      <pivotArea field="12" type="button" dataOnly="0" labelOnly="1" outline="0" axis="axisRow" fieldPosition="0"/>
    </format>
    <format dxfId="11">
      <pivotArea dataOnly="0" labelOnly="1" fieldPosition="0">
        <references count="1">
          <reference field="12" count="28">
            <x v="0"/>
            <x v="1"/>
            <x v="2"/>
            <x v="3"/>
            <x v="4"/>
            <x v="5"/>
            <x v="6"/>
            <x v="7"/>
            <x v="8"/>
            <x v="9"/>
            <x v="10"/>
            <x v="11"/>
            <x v="12"/>
            <x v="13"/>
            <x v="14"/>
            <x v="15"/>
            <x v="16"/>
            <x v="17"/>
            <x v="18"/>
            <x v="19"/>
            <x v="20"/>
            <x v="21"/>
            <x v="22"/>
            <x v="23"/>
            <x v="24"/>
            <x v="25"/>
            <x v="26"/>
            <x v="27"/>
          </reference>
        </references>
      </pivotArea>
    </format>
    <format dxfId="12">
      <pivotArea dataOnly="0" labelOnly="1" grandRow="1" outline="0" fieldPosition="0"/>
    </format>
    <format dxfId="13">
      <pivotArea dataOnly="0" labelOnly="1" outline="0" axis="axisValues" fieldPosition="0"/>
    </format>
    <format dxfId="14">
      <pivotArea type="all" dataOnly="0" outline="0" fieldPosition="0"/>
    </format>
    <format dxfId="15">
      <pivotArea outline="0" collapsedLevelsAreSubtotals="1" fieldPosition="0"/>
    </format>
    <format dxfId="16">
      <pivotArea field="12" type="button" dataOnly="0" labelOnly="1" outline="0" axis="axisRow" fieldPosition="0"/>
    </format>
    <format dxfId="17">
      <pivotArea dataOnly="0" labelOnly="1" fieldPosition="0">
        <references count="1">
          <reference field="12" count="28">
            <x v="0"/>
            <x v="1"/>
            <x v="2"/>
            <x v="3"/>
            <x v="4"/>
            <x v="5"/>
            <x v="6"/>
            <x v="7"/>
            <x v="8"/>
            <x v="9"/>
            <x v="10"/>
            <x v="11"/>
            <x v="12"/>
            <x v="13"/>
            <x v="14"/>
            <x v="15"/>
            <x v="16"/>
            <x v="17"/>
            <x v="18"/>
            <x v="19"/>
            <x v="20"/>
            <x v="21"/>
            <x v="22"/>
            <x v="23"/>
            <x v="24"/>
            <x v="25"/>
            <x v="26"/>
            <x v="27"/>
          </reference>
        </references>
      </pivotArea>
    </format>
    <format dxfId="18">
      <pivotArea dataOnly="0" labelOnly="1" grandRow="1" outline="0" fieldPosition="0"/>
    </format>
    <format dxfId="19">
      <pivotArea dataOnly="0" labelOnly="1" outline="0" axis="axisValues" fieldPosition="0"/>
    </format>
    <format dxfId="20">
      <pivotArea type="all" dataOnly="0" outline="0" fieldPosition="0"/>
    </format>
    <format dxfId="21">
      <pivotArea outline="0" collapsedLevelsAreSubtotals="1" fieldPosition="0"/>
    </format>
    <format dxfId="22">
      <pivotArea field="12" type="button" dataOnly="0" labelOnly="1" outline="0" axis="axisRow" fieldPosition="0"/>
    </format>
    <format dxfId="23">
      <pivotArea dataOnly="0" labelOnly="1" fieldPosition="0">
        <references count="1">
          <reference field="12" count="28">
            <x v="0"/>
            <x v="1"/>
            <x v="2"/>
            <x v="3"/>
            <x v="4"/>
            <x v="5"/>
            <x v="6"/>
            <x v="7"/>
            <x v="8"/>
            <x v="9"/>
            <x v="10"/>
            <x v="11"/>
            <x v="12"/>
            <x v="13"/>
            <x v="14"/>
            <x v="15"/>
            <x v="16"/>
            <x v="17"/>
            <x v="18"/>
            <x v="19"/>
            <x v="20"/>
            <x v="21"/>
            <x v="22"/>
            <x v="23"/>
            <x v="24"/>
            <x v="25"/>
            <x v="26"/>
            <x v="27"/>
          </reference>
        </references>
      </pivotArea>
    </format>
    <format dxfId="24">
      <pivotArea dataOnly="0" labelOnly="1" grandRow="1" outline="0" fieldPosition="0"/>
    </format>
    <format dxfId="25">
      <pivotArea dataOnly="0" labelOnly="1" outline="0" axis="axisValues" fieldPosition="0"/>
    </format>
  </formats>
  <chartFormats count="2">
    <chartFormat chart="6" format="0" series="1">
      <pivotArea type="data" outline="0" fieldPosition="0">
        <references count="1">
          <reference field="4294967294" count="1" selected="0">
            <x v="0"/>
          </reference>
        </references>
      </pivotArea>
    </chartFormat>
    <chartFormat chart="8" format="2" series="1">
      <pivotArea type="data" outline="0" fieldPosition="0">
        <references count="1">
          <reference field="4294967294" count="1" selected="0">
            <x v="0"/>
          </reference>
        </references>
      </pivotArea>
    </chartFormat>
  </chart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egmentaciónDeDatos_Receptor" xr10:uid="{59B1B6B8-F70E-4EF0-9AA2-A779232D4736}" sourceName="Receptor">
  <pivotTables>
    <pivotTable tabId="21" name="TablaDinámica1"/>
    <pivotTable tabId="21" name="TablaDinámica2"/>
    <pivotTable tabId="21" name="TablaDinámica3"/>
  </pivotTables>
  <data>
    <tabular pivotCacheId="1865271415">
      <items count="4">
        <i x="0" s="1"/>
        <i x="1" s="1"/>
        <i x="2" s="1"/>
        <i x="3" s="1" nd="1"/>
      </items>
    </tabular>
  </data>
  <extLst>
    <x:ext xmlns:x15="http://schemas.microsoft.com/office/spreadsheetml/2010/11/main" uri="{470722E0-AACD-4C17-9CDC-17EF765DBC7E}">
      <x15:slicerCacheHideItemsWithNoData/>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egmentaciónDeDatos_Sector" xr10:uid="{054FB161-B338-44DC-9B63-1F2BC1E13A1A}" sourceName="Sector">
  <pivotTables>
    <pivotTable tabId="21" name="TablaDinámica1"/>
    <pivotTable tabId="21" name="TablaDinámica2"/>
    <pivotTable tabId="21" name="TablaDinámica3"/>
  </pivotTables>
  <data>
    <tabular pivotCacheId="1865271415">
      <items count="30">
        <i x="7" s="1"/>
        <i x="5" s="1"/>
        <i x="1" s="1"/>
        <i x="11" s="1"/>
        <i x="19" s="1"/>
        <i x="24" s="1"/>
        <i x="17" s="1"/>
        <i x="13" s="1"/>
        <i x="14" s="1"/>
        <i x="20" s="1"/>
        <i x="2" s="1"/>
        <i x="16" s="1"/>
        <i x="27" s="1"/>
        <i x="4" s="1"/>
        <i x="23" s="1"/>
        <i x="15" s="1"/>
        <i x="22" s="1"/>
        <i x="26" s="1"/>
        <i x="28" s="1"/>
        <i x="9" s="1"/>
        <i x="10" s="1"/>
        <i x="21" s="1"/>
        <i x="25" s="1"/>
        <i x="0" s="1"/>
        <i x="8" s="1"/>
        <i x="18" s="1"/>
        <i x="12" s="1"/>
        <i x="3" s="1"/>
        <i x="6" s="1"/>
        <i x="29" s="1" nd="1"/>
      </items>
    </tabular>
  </data>
  <extLst>
    <x:ext xmlns:x15="http://schemas.microsoft.com/office/spreadsheetml/2010/11/main" uri="{470722E0-AACD-4C17-9CDC-17EF765DBC7E}">
      <x15:slicerCacheHideItemsWithNoData/>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egmentaciónDeDatos_Documento_CONPES" xr10:uid="{178FEFB7-BA6E-4404-BAEA-24AB19C191D5}" sourceName="Documento CONPES">
  <pivotTables>
    <pivotTable tabId="27" name="TablaDinámica2"/>
  </pivotTables>
  <data>
    <tabular pivotCacheId="227180833">
      <items count="47">
        <i x="0" s="1"/>
        <i x="1" s="1"/>
        <i x="2" s="1"/>
        <i x="3" s="1"/>
        <i x="4" s="1"/>
        <i x="5" s="1"/>
        <i x="6" s="1"/>
        <i x="7" s="1"/>
        <i x="8" s="1"/>
        <i x="9" s="1"/>
        <i x="10" s="1"/>
        <i x="11" s="1"/>
        <i x="12" s="1"/>
        <i x="13" s="1"/>
        <i x="14" s="1"/>
        <i x="15" s="1"/>
        <i x="16" s="1"/>
        <i x="17" s="1"/>
        <i x="18" s="1"/>
        <i x="19" s="1"/>
        <i x="20" s="1"/>
        <i x="21" s="1"/>
        <i x="22" s="1"/>
        <i x="23" s="1"/>
        <i x="24" s="1"/>
        <i x="25" s="1"/>
        <i x="26" s="1"/>
        <i x="27" s="1"/>
        <i x="28" s="1"/>
        <i x="29" s="1"/>
        <i x="30" s="1"/>
        <i x="31" s="1"/>
        <i x="32" s="1"/>
        <i x="33" s="1"/>
        <i x="34" s="1"/>
        <i x="35" s="1"/>
        <i x="36" s="1"/>
        <i x="37" s="1"/>
        <i x="38" s="1"/>
        <i x="39" s="1"/>
        <i x="40" s="1"/>
        <i x="41" s="1"/>
        <i x="42" s="1"/>
        <i x="43" s="1"/>
        <i x="44" s="1"/>
        <i x="45" s="1"/>
        <i x="46" s="1" nd="1"/>
      </items>
    </tabular>
  </data>
  <extLst>
    <x:ext xmlns:x15="http://schemas.microsoft.com/office/spreadsheetml/2010/11/main" uri="{470722E0-AACD-4C17-9CDC-17EF765DBC7E}">
      <x15:slicerCacheHideItemsWithNoData/>
    </x:ext>
  </extLst>
</slicerCacheDefinition>
</file>

<file path=xl/slicerCaches/slicerCache4.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egmentaciónDeDatos_Pacto" xr10:uid="{5EB0D526-428F-47AA-AF47-BFB79AF01B6B}" sourceName="Pacto">
  <pivotTables>
    <pivotTable tabId="32" name="TablaDinámica1"/>
  </pivotTables>
  <data>
    <tabular pivotCacheId="460257081">
      <items count="27">
        <i x="5" s="1"/>
        <i x="6" s="1"/>
        <i x="3" s="1"/>
        <i x="9" s="1"/>
        <i x="20" s="1"/>
        <i x="15" s="1"/>
        <i x="21" s="1"/>
        <i x="7" s="1"/>
        <i x="8" s="1"/>
        <i x="4" s="1"/>
        <i x="0" s="1"/>
        <i x="2" s="1"/>
        <i x="25" s="1"/>
        <i x="10" s="1"/>
        <i x="24" s="1"/>
        <i x="13" s="1"/>
        <i x="1" s="1"/>
        <i x="11" s="1"/>
        <i x="12" s="1"/>
        <i x="23" s="1"/>
        <i x="17" s="1"/>
        <i x="22" s="1"/>
        <i x="19" s="1"/>
        <i x="18" s="1"/>
        <i x="16" s="1"/>
        <i x="14" s="1"/>
        <i x="26" s="1" nd="1"/>
      </items>
    </tabular>
  </data>
</slicerCacheDefinition>
</file>

<file path=xl/slicerCaches/slicerCache5.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egmentaciónDeDatos_Tipo" xr10:uid="{D3971ACD-CA11-4525-9BB4-40B7A073798C}" sourceName="Tipo">
  <pivotTables>
    <pivotTable tabId="21" name="TablaDinámica1"/>
    <pivotTable tabId="21" name="TablaDinámica2"/>
    <pivotTable tabId="21" name="TablaDinámica3"/>
  </pivotTables>
  <data>
    <tabular pivotCacheId="1865271415">
      <items count="3">
        <i x="0" s="1"/>
        <i x="1" s="1"/>
        <i x="2" s="1" nd="1"/>
      </items>
    </tabular>
  </data>
  <extLst>
    <x:ext xmlns:x15="http://schemas.microsoft.com/office/spreadsheetml/2010/11/main" uri="{470722E0-AACD-4C17-9CDC-17EF765DBC7E}">
      <x15:slicerCacheHideItemsWithNoData/>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Receptor 1" xr10:uid="{370637FD-8447-4EDC-8DA8-519DB47E89FF}" cache="SegmentaciónDeDatos_Receptor" caption="Receptor" style="SlicerStyleLight6" rowHeight="241300"/>
  <slicer name="Sector 1" xr10:uid="{439985F2-6BB4-49C4-9E19-DF2215078AD8}" cache="SegmentaciónDeDatos_Sector" caption="Sector" startItem="23" style="SlicerStyleLight6" rowHeight="241300"/>
  <slicer name="Tipo 1" xr10:uid="{28A9A563-245F-4175-885A-4505856BF3D3}" cache="SegmentaciónDeDatos_Tipo" caption="Tipo" style="SlicerStyleLight6" rowHeight="241300"/>
</slicers>
</file>

<file path=xl/slicers/slicer2.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Documento CONPES 1" xr10:uid="{67435580-9AA9-40EC-B4D9-1EC2C921B22F}" cache="SegmentaciónDeDatos_Documento_CONPES" caption="Documento CONPES" style="SlicerStyleLight6" rowHeight="241300"/>
</slicers>
</file>

<file path=xl/slicers/slicer3.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Pacto" xr10:uid="{C1115707-91A9-421E-AE1A-9F4ED7BE723D}" cache="SegmentaciónDeDatos_Pacto" caption="Pacto" style="SlicerStyleLight6" rowHeight="241300"/>
</slicers>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drawing" Target="../drawings/drawing2.xml"/><Relationship Id="rId1" Type="http://schemas.openxmlformats.org/officeDocument/2006/relationships/printerSettings" Target="../printerSettings/printerSettings1.bin"/><Relationship Id="rId4" Type="http://schemas.microsoft.com/office/2007/relationships/slicer" Target="../slicers/slicer1.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2.bin"/><Relationship Id="rId1" Type="http://schemas.openxmlformats.org/officeDocument/2006/relationships/pivotTable" Target="../pivotTables/pivotTable1.xml"/><Relationship Id="rId5" Type="http://schemas.microsoft.com/office/2007/relationships/slicer" Target="../slicers/slicer2.xml"/><Relationship Id="rId4" Type="http://schemas.openxmlformats.org/officeDocument/2006/relationships/image" Target="../media/image5.jpeg"/></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3.bin"/><Relationship Id="rId1" Type="http://schemas.openxmlformats.org/officeDocument/2006/relationships/pivotTable" Target="../pivotTables/pivotTable2.xml"/><Relationship Id="rId5" Type="http://schemas.microsoft.com/office/2007/relationships/slicer" Target="../slicers/slicer3.xml"/><Relationship Id="rId4" Type="http://schemas.openxmlformats.org/officeDocument/2006/relationships/image" Target="../media/image5.jpeg"/></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3" Type="http://schemas.openxmlformats.org/officeDocument/2006/relationships/pivotTable" Target="../pivotTables/pivotTable5.xml"/><Relationship Id="rId2" Type="http://schemas.openxmlformats.org/officeDocument/2006/relationships/pivotTable" Target="../pivotTables/pivotTable4.xml"/><Relationship Id="rId1" Type="http://schemas.openxmlformats.org/officeDocument/2006/relationships/pivotTable" Target="../pivotTables/pivotTable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551EF8-A43F-4901-86A7-0E91C282E757}">
  <dimension ref="B5:H12"/>
  <sheetViews>
    <sheetView tabSelected="1" zoomScale="130" zoomScaleNormal="130" workbookViewId="0"/>
  </sheetViews>
  <sheetFormatPr baseColWidth="10" defaultRowHeight="15" x14ac:dyDescent="0.2"/>
  <cols>
    <col min="1" max="7" width="11.42578125" style="26"/>
    <col min="8" max="8" width="13" style="26" customWidth="1"/>
    <col min="9" max="16384" width="11.42578125" style="26"/>
  </cols>
  <sheetData>
    <row r="5" spans="2:8" x14ac:dyDescent="0.2">
      <c r="B5" s="28" t="s">
        <v>3322</v>
      </c>
      <c r="C5" s="28"/>
      <c r="D5" s="28"/>
      <c r="E5" s="28"/>
      <c r="F5" s="28"/>
      <c r="G5" s="28"/>
    </row>
    <row r="6" spans="2:8" ht="15.75" x14ac:dyDescent="0.25">
      <c r="B6" s="29" t="s">
        <v>3323</v>
      </c>
      <c r="C6" s="13"/>
      <c r="D6" s="13"/>
      <c r="E6" s="13"/>
      <c r="F6" s="13"/>
      <c r="G6" s="13"/>
      <c r="H6" s="13"/>
    </row>
    <row r="7" spans="2:8" ht="15.75" x14ac:dyDescent="0.25">
      <c r="B7" s="29" t="s">
        <v>3324</v>
      </c>
      <c r="C7" s="13"/>
      <c r="D7" s="13"/>
      <c r="E7" s="13"/>
      <c r="F7" s="13"/>
      <c r="G7" s="13"/>
      <c r="H7" s="13"/>
    </row>
    <row r="8" spans="2:8" x14ac:dyDescent="0.2">
      <c r="B8" s="29" t="s">
        <v>3325</v>
      </c>
    </row>
    <row r="9" spans="2:8" x14ac:dyDescent="0.2">
      <c r="B9" s="27"/>
    </row>
    <row r="10" spans="2:8" ht="21" customHeight="1" x14ac:dyDescent="0.2">
      <c r="B10" s="30" t="s">
        <v>3326</v>
      </c>
      <c r="C10" s="30"/>
      <c r="D10" s="30"/>
      <c r="E10" s="30"/>
      <c r="F10" s="30"/>
      <c r="G10" s="30"/>
      <c r="H10" s="30"/>
    </row>
    <row r="11" spans="2:8" ht="21" customHeight="1" x14ac:dyDescent="0.2">
      <c r="B11" s="30"/>
      <c r="C11" s="30"/>
      <c r="D11" s="30"/>
      <c r="E11" s="30"/>
      <c r="F11" s="30"/>
      <c r="G11" s="30"/>
      <c r="H11" s="30"/>
    </row>
    <row r="12" spans="2:8" ht="21" customHeight="1" x14ac:dyDescent="0.2">
      <c r="B12" s="30"/>
      <c r="C12" s="30"/>
      <c r="D12" s="30"/>
      <c r="E12" s="30"/>
      <c r="F12" s="30"/>
      <c r="G12" s="30"/>
      <c r="H12" s="30"/>
    </row>
  </sheetData>
  <mergeCells count="1">
    <mergeCell ref="B10:H12"/>
  </mergeCells>
  <hyperlinks>
    <hyperlink ref="B6" location="Dashboard!A1" display="1. Dashboard: reporte de acciones y variables por receptor" xr:uid="{0CA5AF3D-FF62-47EB-B413-014807313ED8}"/>
    <hyperlink ref="B7" location="'Documentos CONPES'!A1" display="2. Listado de acciones en documentos CONPES relacionadas con el documento CONPES de reactivación" xr:uid="{34234725-323E-47CE-A137-74BD48CB3824}"/>
    <hyperlink ref="B8" location="'Variables PND'!A1" display="3. Listado de variables del PND relacionadas con el documento CONPES de reactivación" xr:uid="{7A4B264D-B6F0-4A47-BEA5-7FC4D8653D6A}"/>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9B7E3D-29C2-4D1C-8346-BCAEC6F8B245}">
  <dimension ref="B1:Z77"/>
  <sheetViews>
    <sheetView showGridLines="0" topLeftCell="B1" zoomScaleNormal="100" workbookViewId="0">
      <selection activeCell="B1" sqref="B1"/>
    </sheetView>
  </sheetViews>
  <sheetFormatPr baseColWidth="10" defaultColWidth="0" defaultRowHeight="15" zeroHeight="1" x14ac:dyDescent="0.25"/>
  <cols>
    <col min="1" max="1" width="11.42578125" hidden="1" customWidth="1"/>
    <col min="2" max="26" width="11.42578125" customWidth="1"/>
    <col min="27" max="16384" width="11.42578125" hidden="1"/>
  </cols>
  <sheetData>
    <row r="1" x14ac:dyDescent="0.25"/>
    <row r="2" x14ac:dyDescent="0.25"/>
    <row r="3" x14ac:dyDescent="0.25"/>
    <row r="4" x14ac:dyDescent="0.25"/>
    <row r="5" x14ac:dyDescent="0.25"/>
    <row r="6" x14ac:dyDescent="0.25"/>
    <row r="7" x14ac:dyDescent="0.25"/>
    <row r="8" x14ac:dyDescent="0.25"/>
    <row r="9" x14ac:dyDescent="0.25"/>
    <row r="10" x14ac:dyDescent="0.25"/>
    <row r="11" x14ac:dyDescent="0.25"/>
    <row r="12" x14ac:dyDescent="0.25"/>
    <row r="13" x14ac:dyDescent="0.25"/>
    <row r="14" x14ac:dyDescent="0.25"/>
    <row r="15" x14ac:dyDescent="0.25"/>
    <row r="16" x14ac:dyDescent="0.25"/>
    <row r="17" x14ac:dyDescent="0.25"/>
    <row r="18" x14ac:dyDescent="0.25"/>
    <row r="19" x14ac:dyDescent="0.25"/>
    <row r="20" x14ac:dyDescent="0.25"/>
    <row r="21" x14ac:dyDescent="0.25"/>
    <row r="22" x14ac:dyDescent="0.25"/>
    <row r="23" x14ac:dyDescent="0.25"/>
    <row r="24" x14ac:dyDescent="0.25"/>
    <row r="25" x14ac:dyDescent="0.25"/>
    <row r="26" x14ac:dyDescent="0.25"/>
    <row r="27" x14ac:dyDescent="0.25"/>
    <row r="28" x14ac:dyDescent="0.25"/>
    <row r="29" x14ac:dyDescent="0.25"/>
    <row r="30" x14ac:dyDescent="0.25"/>
    <row r="31" x14ac:dyDescent="0.25"/>
    <row r="32" x14ac:dyDescent="0.25"/>
    <row r="33" x14ac:dyDescent="0.25"/>
    <row r="34" x14ac:dyDescent="0.25"/>
    <row r="35" x14ac:dyDescent="0.25"/>
    <row r="36" x14ac:dyDescent="0.25"/>
    <row r="37" x14ac:dyDescent="0.25"/>
    <row r="38" x14ac:dyDescent="0.25"/>
    <row r="39" x14ac:dyDescent="0.25"/>
    <row r="40" x14ac:dyDescent="0.25"/>
    <row r="41" x14ac:dyDescent="0.25"/>
    <row r="42" x14ac:dyDescent="0.25"/>
    <row r="43" x14ac:dyDescent="0.25"/>
    <row r="44" x14ac:dyDescent="0.25"/>
    <row r="45" x14ac:dyDescent="0.25"/>
    <row r="46" x14ac:dyDescent="0.25"/>
    <row r="47" x14ac:dyDescent="0.25"/>
    <row r="48" x14ac:dyDescent="0.25"/>
    <row r="49" x14ac:dyDescent="0.25"/>
    <row r="50" x14ac:dyDescent="0.25"/>
    <row r="51" x14ac:dyDescent="0.25"/>
    <row r="52" x14ac:dyDescent="0.25"/>
    <row r="53" x14ac:dyDescent="0.25"/>
    <row r="54" x14ac:dyDescent="0.25"/>
    <row r="55" x14ac:dyDescent="0.25"/>
    <row r="56" x14ac:dyDescent="0.25"/>
    <row r="57" x14ac:dyDescent="0.25"/>
    <row r="58" x14ac:dyDescent="0.25"/>
    <row r="59" x14ac:dyDescent="0.25"/>
    <row r="60" x14ac:dyDescent="0.25"/>
    <row r="61" x14ac:dyDescent="0.25"/>
    <row r="62" x14ac:dyDescent="0.25"/>
    <row r="63" x14ac:dyDescent="0.25"/>
    <row r="64" x14ac:dyDescent="0.25"/>
    <row r="65" x14ac:dyDescent="0.25"/>
    <row r="66" x14ac:dyDescent="0.25"/>
    <row r="67" x14ac:dyDescent="0.25"/>
    <row r="68" x14ac:dyDescent="0.25"/>
    <row r="69" x14ac:dyDescent="0.25"/>
    <row r="70" x14ac:dyDescent="0.25"/>
    <row r="71" x14ac:dyDescent="0.25"/>
    <row r="72" x14ac:dyDescent="0.25"/>
    <row r="73" x14ac:dyDescent="0.25"/>
    <row r="74" x14ac:dyDescent="0.25"/>
    <row r="75" x14ac:dyDescent="0.25"/>
    <row r="76" x14ac:dyDescent="0.25"/>
    <row r="77" x14ac:dyDescent="0.25"/>
  </sheetData>
  <pageMargins left="0.7" right="0.7" top="0.75" bottom="0.75" header="0.3" footer="0.3"/>
  <pageSetup orientation="portrait" r:id="rId1"/>
  <drawing r:id="rId2"/>
  <picture r:id="rId3"/>
  <extLst>
    <ext xmlns:x14="http://schemas.microsoft.com/office/spreadsheetml/2009/9/main" uri="{A8765BA9-456A-4dab-B4F3-ACF838C121DE}">
      <x14:slicerList>
        <x14:slicer r:id="rId4"/>
      </x14:slicerList>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31421B-26BD-4100-8FF1-FB92F56F3AE2}">
  <dimension ref="B1:Z162"/>
  <sheetViews>
    <sheetView showGridLines="0" topLeftCell="B1" zoomScaleNormal="100" workbookViewId="0">
      <selection activeCell="B1" sqref="B1"/>
    </sheetView>
  </sheetViews>
  <sheetFormatPr baseColWidth="10" defaultColWidth="0" defaultRowHeight="15" customHeight="1" zeroHeight="1" x14ac:dyDescent="0.25"/>
  <cols>
    <col min="1" max="1" width="11.42578125" hidden="1" customWidth="1"/>
    <col min="2" max="6" width="11.42578125" customWidth="1"/>
    <col min="7" max="7" width="21.85546875" bestFit="1" customWidth="1"/>
    <col min="8" max="8" width="14.85546875" bestFit="1" customWidth="1"/>
    <col min="9" max="9" width="8.5703125" bestFit="1" customWidth="1"/>
    <col min="10" max="10" width="16.7109375" bestFit="1" customWidth="1"/>
    <col min="11" max="11" width="12.85546875" bestFit="1" customWidth="1"/>
    <col min="12" max="15" width="11.42578125" customWidth="1"/>
    <col min="16" max="23" width="11.42578125" hidden="1" customWidth="1"/>
    <col min="24" max="26" width="0" hidden="1" customWidth="1"/>
    <col min="27" max="16384" width="11.42578125" hidden="1"/>
  </cols>
  <sheetData>
    <row r="1" customFormat="1" x14ac:dyDescent="0.25"/>
    <row r="2" customFormat="1" x14ac:dyDescent="0.25"/>
    <row r="3" customFormat="1" x14ac:dyDescent="0.25"/>
    <row r="4" customFormat="1" x14ac:dyDescent="0.25"/>
    <row r="5" customFormat="1" x14ac:dyDescent="0.25"/>
    <row r="6" customFormat="1" x14ac:dyDescent="0.25"/>
    <row r="7" customFormat="1" x14ac:dyDescent="0.25"/>
    <row r="8" customFormat="1" x14ac:dyDescent="0.25"/>
    <row r="9" customFormat="1" x14ac:dyDescent="0.25"/>
    <row r="10" customFormat="1" x14ac:dyDescent="0.25"/>
    <row r="11" customFormat="1" x14ac:dyDescent="0.25"/>
    <row r="12" customFormat="1" x14ac:dyDescent="0.25"/>
    <row r="13" customFormat="1" x14ac:dyDescent="0.25"/>
    <row r="14" customFormat="1" x14ac:dyDescent="0.25"/>
    <row r="15" customFormat="1" x14ac:dyDescent="0.25"/>
    <row r="16" customFormat="1" x14ac:dyDescent="0.25"/>
    <row r="17" spans="7:11" x14ac:dyDescent="0.25"/>
    <row r="18" spans="7:11" x14ac:dyDescent="0.25"/>
    <row r="19" spans="7:11" x14ac:dyDescent="0.25">
      <c r="G19" s="5" t="s">
        <v>2868</v>
      </c>
      <c r="H19" s="5" t="s">
        <v>2861</v>
      </c>
      <c r="I19" s="5"/>
      <c r="J19" s="5"/>
      <c r="K19" s="5"/>
    </row>
    <row r="20" spans="7:11" x14ac:dyDescent="0.25">
      <c r="G20" s="5" t="s">
        <v>2064</v>
      </c>
      <c r="H20" s="5" t="s">
        <v>2051</v>
      </c>
      <c r="I20" s="5" t="s">
        <v>2855</v>
      </c>
      <c r="J20" s="5" t="s">
        <v>2856</v>
      </c>
      <c r="K20" s="5" t="s">
        <v>2054</v>
      </c>
    </row>
    <row r="21" spans="7:11" x14ac:dyDescent="0.25">
      <c r="G21" s="1" t="s">
        <v>133</v>
      </c>
      <c r="H21" s="7">
        <v>15</v>
      </c>
      <c r="I21" s="7">
        <v>40</v>
      </c>
      <c r="J21" s="7">
        <v>50</v>
      </c>
      <c r="K21" s="7">
        <v>105</v>
      </c>
    </row>
    <row r="22" spans="7:11" x14ac:dyDescent="0.25">
      <c r="G22" s="2" t="s">
        <v>278</v>
      </c>
      <c r="H22" s="7">
        <v>1</v>
      </c>
      <c r="I22" s="7">
        <v>5</v>
      </c>
      <c r="J22" s="7">
        <v>5</v>
      </c>
      <c r="K22" s="7">
        <v>11</v>
      </c>
    </row>
    <row r="23" spans="7:11" x14ac:dyDescent="0.25">
      <c r="G23" s="2" t="s">
        <v>671</v>
      </c>
      <c r="H23" s="7"/>
      <c r="I23" s="7">
        <v>2</v>
      </c>
      <c r="J23" s="7">
        <v>7</v>
      </c>
      <c r="K23" s="7">
        <v>9</v>
      </c>
    </row>
    <row r="24" spans="7:11" x14ac:dyDescent="0.25">
      <c r="G24" s="2" t="s">
        <v>270</v>
      </c>
      <c r="H24" s="7"/>
      <c r="I24" s="7">
        <v>4</v>
      </c>
      <c r="J24" s="7">
        <v>3</v>
      </c>
      <c r="K24" s="7">
        <v>7</v>
      </c>
    </row>
    <row r="25" spans="7:11" x14ac:dyDescent="0.25">
      <c r="G25" s="2" t="s">
        <v>263</v>
      </c>
      <c r="H25" s="7"/>
      <c r="I25" s="7">
        <v>4</v>
      </c>
      <c r="J25" s="7">
        <v>4</v>
      </c>
      <c r="K25" s="7">
        <v>8</v>
      </c>
    </row>
    <row r="26" spans="7:11" x14ac:dyDescent="0.25">
      <c r="G26" s="2" t="s">
        <v>860</v>
      </c>
      <c r="H26" s="7">
        <v>1</v>
      </c>
      <c r="I26" s="7"/>
      <c r="J26" s="7"/>
      <c r="K26" s="7">
        <v>1</v>
      </c>
    </row>
    <row r="27" spans="7:11" x14ac:dyDescent="0.25">
      <c r="G27" s="2" t="s">
        <v>136</v>
      </c>
      <c r="H27" s="7">
        <v>4</v>
      </c>
      <c r="I27" s="7">
        <v>2</v>
      </c>
      <c r="J27" s="7">
        <v>1</v>
      </c>
      <c r="K27" s="7">
        <v>7</v>
      </c>
    </row>
    <row r="28" spans="7:11" x14ac:dyDescent="0.25">
      <c r="G28" s="2" t="s">
        <v>131</v>
      </c>
      <c r="H28" s="7"/>
      <c r="I28" s="7">
        <v>1</v>
      </c>
      <c r="J28" s="7">
        <v>3</v>
      </c>
      <c r="K28" s="7">
        <v>4</v>
      </c>
    </row>
    <row r="29" spans="7:11" x14ac:dyDescent="0.25">
      <c r="G29" s="2" t="s">
        <v>149</v>
      </c>
      <c r="H29" s="7">
        <v>8</v>
      </c>
      <c r="I29" s="7">
        <v>22</v>
      </c>
      <c r="J29" s="7">
        <v>24</v>
      </c>
      <c r="K29" s="7">
        <v>54</v>
      </c>
    </row>
    <row r="30" spans="7:11" x14ac:dyDescent="0.25">
      <c r="G30" s="2" t="s">
        <v>143</v>
      </c>
      <c r="H30" s="7">
        <v>1</v>
      </c>
      <c r="I30" s="7"/>
      <c r="J30" s="7">
        <v>3</v>
      </c>
      <c r="K30" s="7">
        <v>4</v>
      </c>
    </row>
    <row r="31" spans="7:11" x14ac:dyDescent="0.25">
      <c r="G31" s="1" t="s">
        <v>7</v>
      </c>
      <c r="H31" s="7">
        <v>17</v>
      </c>
      <c r="I31" s="7">
        <v>53</v>
      </c>
      <c r="J31" s="7">
        <v>119</v>
      </c>
      <c r="K31" s="7">
        <v>189</v>
      </c>
    </row>
    <row r="32" spans="7:11" x14ac:dyDescent="0.25">
      <c r="G32" s="2" t="s">
        <v>939</v>
      </c>
      <c r="H32" s="7"/>
      <c r="I32" s="7">
        <v>1</v>
      </c>
      <c r="J32" s="7">
        <v>2</v>
      </c>
      <c r="K32" s="7">
        <v>3</v>
      </c>
    </row>
    <row r="33" spans="7:11" x14ac:dyDescent="0.25">
      <c r="G33" s="2" t="s">
        <v>1742</v>
      </c>
      <c r="H33" s="7"/>
      <c r="I33" s="7"/>
      <c r="J33" s="7">
        <v>1</v>
      </c>
      <c r="K33" s="7">
        <v>1</v>
      </c>
    </row>
    <row r="34" spans="7:11" x14ac:dyDescent="0.25">
      <c r="G34" s="2" t="s">
        <v>822</v>
      </c>
      <c r="H34" s="7"/>
      <c r="I34" s="7">
        <v>3</v>
      </c>
      <c r="J34" s="7">
        <v>7</v>
      </c>
      <c r="K34" s="7">
        <v>10</v>
      </c>
    </row>
    <row r="35" spans="7:11" x14ac:dyDescent="0.25">
      <c r="G35" s="2" t="s">
        <v>424</v>
      </c>
      <c r="H35" s="7">
        <v>1</v>
      </c>
      <c r="I35" s="7"/>
      <c r="J35" s="7">
        <v>2</v>
      </c>
      <c r="K35" s="7">
        <v>3</v>
      </c>
    </row>
    <row r="36" spans="7:11" x14ac:dyDescent="0.25">
      <c r="G36" s="2" t="s">
        <v>933</v>
      </c>
      <c r="H36" s="7"/>
      <c r="I36" s="7"/>
      <c r="J36" s="7">
        <v>1</v>
      </c>
      <c r="K36" s="7">
        <v>1</v>
      </c>
    </row>
    <row r="37" spans="7:11" x14ac:dyDescent="0.25">
      <c r="G37" s="2" t="s">
        <v>61</v>
      </c>
      <c r="H37" s="7">
        <v>2</v>
      </c>
      <c r="I37" s="7">
        <v>8</v>
      </c>
      <c r="J37" s="7">
        <v>11</v>
      </c>
      <c r="K37" s="7">
        <v>21</v>
      </c>
    </row>
    <row r="38" spans="7:11" x14ac:dyDescent="0.25">
      <c r="G38" s="2" t="s">
        <v>936</v>
      </c>
      <c r="H38" s="7"/>
      <c r="I38" s="7"/>
      <c r="J38" s="7">
        <v>1</v>
      </c>
      <c r="K38" s="7">
        <v>1</v>
      </c>
    </row>
    <row r="39" spans="7:11" x14ac:dyDescent="0.25">
      <c r="G39" s="2" t="s">
        <v>689</v>
      </c>
      <c r="H39" s="7">
        <v>1</v>
      </c>
      <c r="I39" s="7">
        <v>4</v>
      </c>
      <c r="J39" s="7">
        <v>7</v>
      </c>
      <c r="K39" s="7">
        <v>12</v>
      </c>
    </row>
    <row r="40" spans="7:11" x14ac:dyDescent="0.25">
      <c r="G40" s="2" t="s">
        <v>247</v>
      </c>
      <c r="H40" s="7">
        <v>12</v>
      </c>
      <c r="I40" s="7">
        <v>33</v>
      </c>
      <c r="J40" s="7">
        <v>80</v>
      </c>
      <c r="K40" s="7">
        <v>125</v>
      </c>
    </row>
    <row r="41" spans="7:11" x14ac:dyDescent="0.25">
      <c r="G41" s="2" t="s">
        <v>411</v>
      </c>
      <c r="H41" s="7">
        <v>1</v>
      </c>
      <c r="I41" s="7">
        <v>3</v>
      </c>
      <c r="J41" s="7">
        <v>7</v>
      </c>
      <c r="K41" s="7">
        <v>11</v>
      </c>
    </row>
    <row r="42" spans="7:11" x14ac:dyDescent="0.25">
      <c r="G42" s="2" t="s">
        <v>1051</v>
      </c>
      <c r="H42" s="7"/>
      <c r="I42" s="7">
        <v>1</v>
      </c>
      <c r="J42" s="7"/>
      <c r="K42" s="7">
        <v>1</v>
      </c>
    </row>
    <row r="43" spans="7:11" x14ac:dyDescent="0.25">
      <c r="G43" s="1" t="s">
        <v>314</v>
      </c>
      <c r="H43" s="7">
        <v>10</v>
      </c>
      <c r="I43" s="7">
        <v>43</v>
      </c>
      <c r="J43" s="7">
        <v>29</v>
      </c>
      <c r="K43" s="7">
        <v>82</v>
      </c>
    </row>
    <row r="44" spans="7:11" x14ac:dyDescent="0.25">
      <c r="G44" s="2" t="s">
        <v>312</v>
      </c>
      <c r="H44" s="7">
        <v>10</v>
      </c>
      <c r="I44" s="7">
        <v>43</v>
      </c>
      <c r="J44" s="7">
        <v>29</v>
      </c>
      <c r="K44" s="7">
        <v>82</v>
      </c>
    </row>
    <row r="45" spans="7:11" x14ac:dyDescent="0.25">
      <c r="G45" s="1" t="s">
        <v>88</v>
      </c>
      <c r="H45" s="7">
        <v>14</v>
      </c>
      <c r="I45" s="7">
        <v>42</v>
      </c>
      <c r="J45" s="7">
        <v>124</v>
      </c>
      <c r="K45" s="7">
        <v>180</v>
      </c>
    </row>
    <row r="46" spans="7:11" x14ac:dyDescent="0.25">
      <c r="G46" s="2" t="s">
        <v>141</v>
      </c>
      <c r="H46" s="7"/>
      <c r="I46" s="7">
        <v>2</v>
      </c>
      <c r="J46" s="7"/>
      <c r="K46" s="7">
        <v>2</v>
      </c>
    </row>
    <row r="47" spans="7:11" x14ac:dyDescent="0.25">
      <c r="G47" s="2" t="s">
        <v>96</v>
      </c>
      <c r="H47" s="7"/>
      <c r="I47" s="7">
        <v>4</v>
      </c>
      <c r="J47" s="7">
        <v>12</v>
      </c>
      <c r="K47" s="7">
        <v>16</v>
      </c>
    </row>
    <row r="48" spans="7:11" x14ac:dyDescent="0.25">
      <c r="G48" s="2" t="s">
        <v>681</v>
      </c>
      <c r="H48" s="7"/>
      <c r="I48" s="7">
        <v>5</v>
      </c>
      <c r="J48" s="7">
        <v>8</v>
      </c>
      <c r="K48" s="7">
        <v>13</v>
      </c>
    </row>
    <row r="49" spans="7:11" x14ac:dyDescent="0.25">
      <c r="G49" s="2" t="s">
        <v>86</v>
      </c>
      <c r="H49" s="7">
        <v>8</v>
      </c>
      <c r="I49" s="7">
        <v>25</v>
      </c>
      <c r="J49" s="7">
        <v>94</v>
      </c>
      <c r="K49" s="7">
        <v>127</v>
      </c>
    </row>
    <row r="50" spans="7:11" x14ac:dyDescent="0.25">
      <c r="G50" s="2" t="s">
        <v>138</v>
      </c>
      <c r="H50" s="7">
        <v>1</v>
      </c>
      <c r="I50" s="7">
        <v>1</v>
      </c>
      <c r="J50" s="7">
        <v>2</v>
      </c>
      <c r="K50" s="7">
        <v>4</v>
      </c>
    </row>
    <row r="51" spans="7:11" x14ac:dyDescent="0.25">
      <c r="G51" s="2" t="s">
        <v>235</v>
      </c>
      <c r="H51" s="7">
        <v>5</v>
      </c>
      <c r="I51" s="7">
        <v>4</v>
      </c>
      <c r="J51" s="7">
        <v>6</v>
      </c>
      <c r="K51" s="7">
        <v>15</v>
      </c>
    </row>
    <row r="52" spans="7:11" x14ac:dyDescent="0.25">
      <c r="G52" s="2" t="s">
        <v>877</v>
      </c>
      <c r="H52" s="7"/>
      <c r="I52" s="7">
        <v>1</v>
      </c>
      <c r="J52" s="7">
        <v>1</v>
      </c>
      <c r="K52" s="7">
        <v>2</v>
      </c>
    </row>
    <row r="53" spans="7:11" x14ac:dyDescent="0.25">
      <c r="G53" s="2" t="s">
        <v>3276</v>
      </c>
      <c r="H53" s="7"/>
      <c r="I53" s="7"/>
      <c r="J53" s="7">
        <v>1</v>
      </c>
      <c r="K53" s="7">
        <v>1</v>
      </c>
    </row>
    <row r="54" spans="7:11" x14ac:dyDescent="0.25">
      <c r="G54" s="1" t="s">
        <v>195</v>
      </c>
      <c r="H54" s="7">
        <v>2</v>
      </c>
      <c r="I54" s="7">
        <v>13</v>
      </c>
      <c r="J54" s="7"/>
      <c r="K54" s="7">
        <v>15</v>
      </c>
    </row>
    <row r="55" spans="7:11" x14ac:dyDescent="0.25">
      <c r="G55" s="2" t="s">
        <v>296</v>
      </c>
      <c r="H55" s="7">
        <v>1</v>
      </c>
      <c r="I55" s="7">
        <v>3</v>
      </c>
      <c r="J55" s="7"/>
      <c r="K55" s="7">
        <v>4</v>
      </c>
    </row>
    <row r="56" spans="7:11" x14ac:dyDescent="0.25">
      <c r="G56" s="2" t="s">
        <v>1230</v>
      </c>
      <c r="H56" s="7"/>
      <c r="I56" s="7">
        <v>2</v>
      </c>
      <c r="J56" s="7"/>
      <c r="K56" s="7">
        <v>2</v>
      </c>
    </row>
    <row r="57" spans="7:11" x14ac:dyDescent="0.25">
      <c r="G57" s="2" t="s">
        <v>194</v>
      </c>
      <c r="H57" s="7">
        <v>1</v>
      </c>
      <c r="I57" s="7">
        <v>8</v>
      </c>
      <c r="J57" s="7"/>
      <c r="K57" s="7">
        <v>9</v>
      </c>
    </row>
    <row r="58" spans="7:11" x14ac:dyDescent="0.25">
      <c r="G58" s="1" t="s">
        <v>174</v>
      </c>
      <c r="H58" s="7">
        <v>10</v>
      </c>
      <c r="I58" s="7">
        <v>7</v>
      </c>
      <c r="J58" s="7">
        <v>8</v>
      </c>
      <c r="K58" s="7">
        <v>25</v>
      </c>
    </row>
    <row r="59" spans="7:11" x14ac:dyDescent="0.25">
      <c r="G59" s="2" t="s">
        <v>381</v>
      </c>
      <c r="H59" s="7"/>
      <c r="I59" s="7"/>
      <c r="J59" s="7">
        <v>3</v>
      </c>
      <c r="K59" s="7">
        <v>3</v>
      </c>
    </row>
    <row r="60" spans="7:11" x14ac:dyDescent="0.25">
      <c r="G60" s="2" t="s">
        <v>1559</v>
      </c>
      <c r="H60" s="7"/>
      <c r="I60" s="7">
        <v>1</v>
      </c>
      <c r="J60" s="7"/>
      <c r="K60" s="7">
        <v>1</v>
      </c>
    </row>
    <row r="61" spans="7:11" x14ac:dyDescent="0.25">
      <c r="G61" s="2" t="s">
        <v>383</v>
      </c>
      <c r="H61" s="7">
        <v>3</v>
      </c>
      <c r="I61" s="7">
        <v>3</v>
      </c>
      <c r="J61" s="7">
        <v>3</v>
      </c>
      <c r="K61" s="7">
        <v>9</v>
      </c>
    </row>
    <row r="62" spans="7:11" x14ac:dyDescent="0.25">
      <c r="G62" s="2" t="s">
        <v>310</v>
      </c>
      <c r="H62" s="7">
        <v>7</v>
      </c>
      <c r="I62" s="7">
        <v>3</v>
      </c>
      <c r="J62" s="7">
        <v>1</v>
      </c>
      <c r="K62" s="7">
        <v>11</v>
      </c>
    </row>
    <row r="63" spans="7:11" x14ac:dyDescent="0.25">
      <c r="G63" s="2" t="s">
        <v>173</v>
      </c>
      <c r="H63" s="7"/>
      <c r="I63" s="7"/>
      <c r="J63" s="7">
        <v>1</v>
      </c>
      <c r="K63" s="7">
        <v>1</v>
      </c>
    </row>
    <row r="64" spans="7:11" x14ac:dyDescent="0.25">
      <c r="G64" s="1" t="s">
        <v>299</v>
      </c>
      <c r="H64" s="7"/>
      <c r="I64" s="7">
        <v>3</v>
      </c>
      <c r="J64" s="7">
        <v>1</v>
      </c>
      <c r="K64" s="7">
        <v>4</v>
      </c>
    </row>
    <row r="65" spans="7:11" x14ac:dyDescent="0.25">
      <c r="G65" s="2" t="s">
        <v>298</v>
      </c>
      <c r="H65" s="7"/>
      <c r="I65" s="7">
        <v>3</v>
      </c>
      <c r="J65" s="7">
        <v>1</v>
      </c>
      <c r="K65" s="7">
        <v>4</v>
      </c>
    </row>
    <row r="66" spans="7:11" x14ac:dyDescent="0.25">
      <c r="G66" s="1" t="s">
        <v>156</v>
      </c>
      <c r="H66" s="7">
        <v>8</v>
      </c>
      <c r="I66" s="7">
        <v>76</v>
      </c>
      <c r="J66" s="7">
        <v>6</v>
      </c>
      <c r="K66" s="7">
        <v>90</v>
      </c>
    </row>
    <row r="67" spans="7:11" x14ac:dyDescent="0.25">
      <c r="G67" s="2" t="s">
        <v>1815</v>
      </c>
      <c r="H67" s="7">
        <v>1</v>
      </c>
      <c r="I67" s="7"/>
      <c r="J67" s="7"/>
      <c r="K67" s="7">
        <v>1</v>
      </c>
    </row>
    <row r="68" spans="7:11" x14ac:dyDescent="0.25">
      <c r="G68" s="2" t="s">
        <v>401</v>
      </c>
      <c r="H68" s="7"/>
      <c r="I68" s="7">
        <v>1</v>
      </c>
      <c r="J68" s="7"/>
      <c r="K68" s="7">
        <v>1</v>
      </c>
    </row>
    <row r="69" spans="7:11" x14ac:dyDescent="0.25">
      <c r="G69" s="2" t="s">
        <v>155</v>
      </c>
      <c r="H69" s="7">
        <v>6</v>
      </c>
      <c r="I69" s="7">
        <v>72</v>
      </c>
      <c r="J69" s="7">
        <v>6</v>
      </c>
      <c r="K69" s="7">
        <v>84</v>
      </c>
    </row>
    <row r="70" spans="7:11" x14ac:dyDescent="0.25">
      <c r="G70" s="2" t="s">
        <v>3122</v>
      </c>
      <c r="H70" s="7">
        <v>1</v>
      </c>
      <c r="I70" s="7">
        <v>3</v>
      </c>
      <c r="J70" s="7"/>
      <c r="K70" s="7">
        <v>4</v>
      </c>
    </row>
    <row r="71" spans="7:11" x14ac:dyDescent="0.25">
      <c r="G71" s="1" t="s">
        <v>308</v>
      </c>
      <c r="H71" s="7">
        <v>15</v>
      </c>
      <c r="I71" s="7">
        <v>9</v>
      </c>
      <c r="J71" s="7">
        <v>10</v>
      </c>
      <c r="K71" s="7">
        <v>34</v>
      </c>
    </row>
    <row r="72" spans="7:11" x14ac:dyDescent="0.25">
      <c r="G72" s="2" t="s">
        <v>307</v>
      </c>
      <c r="H72" s="7">
        <v>8</v>
      </c>
      <c r="I72" s="7">
        <v>7</v>
      </c>
      <c r="J72" s="7">
        <v>9</v>
      </c>
      <c r="K72" s="7">
        <v>24</v>
      </c>
    </row>
    <row r="73" spans="7:11" x14ac:dyDescent="0.25">
      <c r="G73" s="2" t="s">
        <v>863</v>
      </c>
      <c r="H73" s="7">
        <v>7</v>
      </c>
      <c r="I73" s="7">
        <v>2</v>
      </c>
      <c r="J73" s="7">
        <v>1</v>
      </c>
      <c r="K73" s="7">
        <v>10</v>
      </c>
    </row>
    <row r="74" spans="7:11" x14ac:dyDescent="0.25">
      <c r="G74" s="1" t="s">
        <v>198</v>
      </c>
      <c r="H74" s="7">
        <v>9</v>
      </c>
      <c r="I74" s="7">
        <v>5</v>
      </c>
      <c r="J74" s="7">
        <v>3</v>
      </c>
      <c r="K74" s="7">
        <v>17</v>
      </c>
    </row>
    <row r="75" spans="7:11" x14ac:dyDescent="0.25">
      <c r="G75" s="2" t="s">
        <v>388</v>
      </c>
      <c r="H75" s="7">
        <v>7</v>
      </c>
      <c r="I75" s="7">
        <v>3</v>
      </c>
      <c r="J75" s="7">
        <v>3</v>
      </c>
      <c r="K75" s="7">
        <v>13</v>
      </c>
    </row>
    <row r="76" spans="7:11" x14ac:dyDescent="0.25">
      <c r="G76" s="2" t="s">
        <v>197</v>
      </c>
      <c r="H76" s="7">
        <v>2</v>
      </c>
      <c r="I76" s="7">
        <v>2</v>
      </c>
      <c r="J76" s="7"/>
      <c r="K76" s="7">
        <v>4</v>
      </c>
    </row>
    <row r="77" spans="7:11" x14ac:dyDescent="0.25">
      <c r="G77" s="1" t="s">
        <v>229</v>
      </c>
      <c r="H77" s="7">
        <v>54</v>
      </c>
      <c r="I77" s="7">
        <v>19</v>
      </c>
      <c r="J77" s="7">
        <v>29</v>
      </c>
      <c r="K77" s="7">
        <v>102</v>
      </c>
    </row>
    <row r="78" spans="7:11" x14ac:dyDescent="0.25">
      <c r="G78" s="2" t="s">
        <v>889</v>
      </c>
      <c r="H78" s="7">
        <v>2</v>
      </c>
      <c r="I78" s="7">
        <v>6</v>
      </c>
      <c r="J78" s="7">
        <v>12</v>
      </c>
      <c r="K78" s="7">
        <v>20</v>
      </c>
    </row>
    <row r="79" spans="7:11" x14ac:dyDescent="0.25">
      <c r="G79" s="2" t="s">
        <v>502</v>
      </c>
      <c r="H79" s="7"/>
      <c r="I79" s="7">
        <v>3</v>
      </c>
      <c r="J79" s="7">
        <v>2</v>
      </c>
      <c r="K79" s="7">
        <v>5</v>
      </c>
    </row>
    <row r="80" spans="7:11" x14ac:dyDescent="0.25">
      <c r="G80" s="2" t="s">
        <v>499</v>
      </c>
      <c r="H80" s="7"/>
      <c r="I80" s="7">
        <v>2</v>
      </c>
      <c r="J80" s="7"/>
      <c r="K80" s="7">
        <v>2</v>
      </c>
    </row>
    <row r="81" spans="7:11" x14ac:dyDescent="0.25">
      <c r="G81" s="2" t="s">
        <v>227</v>
      </c>
      <c r="H81" s="7">
        <v>36</v>
      </c>
      <c r="I81" s="7">
        <v>3</v>
      </c>
      <c r="J81" s="7">
        <v>12</v>
      </c>
      <c r="K81" s="7">
        <v>51</v>
      </c>
    </row>
    <row r="82" spans="7:11" x14ac:dyDescent="0.25">
      <c r="G82" s="2" t="s">
        <v>971</v>
      </c>
      <c r="H82" s="7">
        <v>3</v>
      </c>
      <c r="I82" s="7">
        <v>2</v>
      </c>
      <c r="J82" s="7"/>
      <c r="K82" s="7">
        <v>5</v>
      </c>
    </row>
    <row r="83" spans="7:11" x14ac:dyDescent="0.25">
      <c r="G83" s="2" t="s">
        <v>1000</v>
      </c>
      <c r="H83" s="7">
        <v>5</v>
      </c>
      <c r="I83" s="7">
        <v>3</v>
      </c>
      <c r="J83" s="7">
        <v>1</v>
      </c>
      <c r="K83" s="7">
        <v>9</v>
      </c>
    </row>
    <row r="84" spans="7:11" x14ac:dyDescent="0.25">
      <c r="G84" s="2" t="s">
        <v>3123</v>
      </c>
      <c r="H84" s="7">
        <v>2</v>
      </c>
      <c r="I84" s="7"/>
      <c r="J84" s="7">
        <v>2</v>
      </c>
      <c r="K84" s="7">
        <v>4</v>
      </c>
    </row>
    <row r="85" spans="7:11" x14ac:dyDescent="0.25">
      <c r="G85" s="2" t="s">
        <v>3187</v>
      </c>
      <c r="H85" s="7">
        <v>6</v>
      </c>
      <c r="I85" s="7"/>
      <c r="J85" s="7"/>
      <c r="K85" s="7">
        <v>6</v>
      </c>
    </row>
    <row r="86" spans="7:11" x14ac:dyDescent="0.25">
      <c r="G86" s="1" t="s">
        <v>147</v>
      </c>
      <c r="H86" s="7">
        <v>4</v>
      </c>
      <c r="I86" s="7">
        <v>66</v>
      </c>
      <c r="J86" s="7">
        <v>5</v>
      </c>
      <c r="K86" s="7">
        <v>75</v>
      </c>
    </row>
    <row r="87" spans="7:11" x14ac:dyDescent="0.25">
      <c r="G87" s="2" t="s">
        <v>305</v>
      </c>
      <c r="H87" s="7"/>
      <c r="I87" s="7">
        <v>1</v>
      </c>
      <c r="J87" s="7"/>
      <c r="K87" s="7">
        <v>1</v>
      </c>
    </row>
    <row r="88" spans="7:11" x14ac:dyDescent="0.25">
      <c r="G88" s="2" t="s">
        <v>145</v>
      </c>
      <c r="H88" s="7">
        <v>4</v>
      </c>
      <c r="I88" s="7">
        <v>15</v>
      </c>
      <c r="J88" s="7">
        <v>4</v>
      </c>
      <c r="K88" s="7">
        <v>23</v>
      </c>
    </row>
    <row r="89" spans="7:11" x14ac:dyDescent="0.25">
      <c r="G89" s="2" t="s">
        <v>184</v>
      </c>
      <c r="H89" s="7"/>
      <c r="I89" s="7">
        <v>41</v>
      </c>
      <c r="J89" s="7"/>
      <c r="K89" s="7">
        <v>41</v>
      </c>
    </row>
    <row r="90" spans="7:11" x14ac:dyDescent="0.25">
      <c r="G90" s="2" t="s">
        <v>316</v>
      </c>
      <c r="H90" s="7"/>
      <c r="I90" s="7">
        <v>9</v>
      </c>
      <c r="J90" s="7">
        <v>1</v>
      </c>
      <c r="K90" s="7">
        <v>10</v>
      </c>
    </row>
    <row r="91" spans="7:11" x14ac:dyDescent="0.25">
      <c r="G91" s="1" t="s">
        <v>152</v>
      </c>
      <c r="H91" s="7">
        <v>18</v>
      </c>
      <c r="I91" s="7">
        <v>28</v>
      </c>
      <c r="J91" s="7">
        <v>5</v>
      </c>
      <c r="K91" s="7">
        <v>51</v>
      </c>
    </row>
    <row r="92" spans="7:11" x14ac:dyDescent="0.25">
      <c r="G92" s="2" t="s">
        <v>1555</v>
      </c>
      <c r="H92" s="7"/>
      <c r="I92" s="7">
        <v>1</v>
      </c>
      <c r="J92" s="7"/>
      <c r="K92" s="7">
        <v>1</v>
      </c>
    </row>
    <row r="93" spans="7:11" x14ac:dyDescent="0.25">
      <c r="G93" s="2" t="s">
        <v>151</v>
      </c>
      <c r="H93" s="7">
        <v>18</v>
      </c>
      <c r="I93" s="7">
        <v>27</v>
      </c>
      <c r="J93" s="7">
        <v>5</v>
      </c>
      <c r="K93" s="7">
        <v>50</v>
      </c>
    </row>
    <row r="94" spans="7:11" x14ac:dyDescent="0.25">
      <c r="G94" s="1" t="s">
        <v>171</v>
      </c>
      <c r="H94" s="7">
        <v>5</v>
      </c>
      <c r="I94" s="7">
        <v>15</v>
      </c>
      <c r="J94" s="7">
        <v>1</v>
      </c>
      <c r="K94" s="7">
        <v>21</v>
      </c>
    </row>
    <row r="95" spans="7:11" x14ac:dyDescent="0.25">
      <c r="G95" s="2" t="s">
        <v>1289</v>
      </c>
      <c r="H95" s="7">
        <v>1</v>
      </c>
      <c r="I95" s="7"/>
      <c r="J95" s="7"/>
      <c r="K95" s="7">
        <v>1</v>
      </c>
    </row>
    <row r="96" spans="7:11" x14ac:dyDescent="0.25">
      <c r="G96" s="2" t="s">
        <v>451</v>
      </c>
      <c r="H96" s="7"/>
      <c r="I96" s="7">
        <v>2</v>
      </c>
      <c r="J96" s="7"/>
      <c r="K96" s="7">
        <v>2</v>
      </c>
    </row>
    <row r="97" spans="7:11" x14ac:dyDescent="0.25">
      <c r="G97" s="2" t="s">
        <v>169</v>
      </c>
      <c r="H97" s="7">
        <v>4</v>
      </c>
      <c r="I97" s="7">
        <v>10</v>
      </c>
      <c r="J97" s="7"/>
      <c r="K97" s="7">
        <v>14</v>
      </c>
    </row>
    <row r="98" spans="7:11" x14ac:dyDescent="0.25">
      <c r="G98" s="2" t="s">
        <v>882</v>
      </c>
      <c r="H98" s="7"/>
      <c r="I98" s="7">
        <v>3</v>
      </c>
      <c r="J98" s="7">
        <v>1</v>
      </c>
      <c r="K98" s="7">
        <v>4</v>
      </c>
    </row>
    <row r="99" spans="7:11" x14ac:dyDescent="0.25">
      <c r="G99" s="1" t="s">
        <v>123</v>
      </c>
      <c r="H99" s="7">
        <v>9</v>
      </c>
      <c r="I99" s="7">
        <v>17</v>
      </c>
      <c r="J99" s="7">
        <v>22</v>
      </c>
      <c r="K99" s="7">
        <v>48</v>
      </c>
    </row>
    <row r="100" spans="7:11" x14ac:dyDescent="0.25">
      <c r="G100" s="2" t="s">
        <v>872</v>
      </c>
      <c r="H100" s="7">
        <v>1</v>
      </c>
      <c r="I100" s="7"/>
      <c r="J100" s="7"/>
      <c r="K100" s="7">
        <v>1</v>
      </c>
    </row>
    <row r="101" spans="7:11" ht="15" customHeight="1" x14ac:dyDescent="0.25">
      <c r="G101" s="2" t="s">
        <v>275</v>
      </c>
      <c r="H101" s="7"/>
      <c r="I101" s="7">
        <v>1</v>
      </c>
      <c r="J101" s="7">
        <v>1</v>
      </c>
      <c r="K101" s="7">
        <v>2</v>
      </c>
    </row>
    <row r="102" spans="7:11" ht="15" customHeight="1" x14ac:dyDescent="0.25">
      <c r="G102" s="2" t="s">
        <v>121</v>
      </c>
      <c r="H102" s="7">
        <v>1</v>
      </c>
      <c r="I102" s="7"/>
      <c r="J102" s="7"/>
      <c r="K102" s="7">
        <v>1</v>
      </c>
    </row>
    <row r="103" spans="7:11" ht="15" customHeight="1" x14ac:dyDescent="0.25">
      <c r="G103" s="2" t="s">
        <v>126</v>
      </c>
      <c r="H103" s="7">
        <v>1</v>
      </c>
      <c r="I103" s="7">
        <v>10</v>
      </c>
      <c r="J103" s="7">
        <v>12</v>
      </c>
      <c r="K103" s="7">
        <v>23</v>
      </c>
    </row>
    <row r="104" spans="7:11" ht="15" customHeight="1" x14ac:dyDescent="0.25">
      <c r="G104" s="2" t="s">
        <v>892</v>
      </c>
      <c r="H104" s="7">
        <v>1</v>
      </c>
      <c r="I104" s="7">
        <v>2</v>
      </c>
      <c r="J104" s="7">
        <v>1</v>
      </c>
      <c r="K104" s="7">
        <v>4</v>
      </c>
    </row>
    <row r="105" spans="7:11" ht="15" customHeight="1" x14ac:dyDescent="0.25">
      <c r="G105" s="2" t="s">
        <v>612</v>
      </c>
      <c r="H105" s="7">
        <v>5</v>
      </c>
      <c r="I105" s="7">
        <v>4</v>
      </c>
      <c r="J105" s="7">
        <v>8</v>
      </c>
      <c r="K105" s="7">
        <v>17</v>
      </c>
    </row>
    <row r="106" spans="7:11" ht="15" customHeight="1" x14ac:dyDescent="0.25">
      <c r="G106" s="1" t="s">
        <v>580</v>
      </c>
      <c r="H106" s="7"/>
      <c r="I106" s="7">
        <v>1</v>
      </c>
      <c r="J106" s="7">
        <v>3</v>
      </c>
      <c r="K106" s="7">
        <v>4</v>
      </c>
    </row>
    <row r="107" spans="7:11" ht="15" customHeight="1" x14ac:dyDescent="0.25">
      <c r="G107" s="2" t="s">
        <v>578</v>
      </c>
      <c r="H107" s="7"/>
      <c r="I107" s="7">
        <v>1</v>
      </c>
      <c r="J107" s="7">
        <v>3</v>
      </c>
      <c r="K107" s="7">
        <v>4</v>
      </c>
    </row>
    <row r="108" spans="7:11" ht="15" customHeight="1" x14ac:dyDescent="0.25">
      <c r="G108" s="1" t="s">
        <v>82</v>
      </c>
      <c r="H108" s="7">
        <v>1</v>
      </c>
      <c r="I108" s="7">
        <v>1</v>
      </c>
      <c r="J108" s="7"/>
      <c r="K108" s="7">
        <v>2</v>
      </c>
    </row>
    <row r="109" spans="7:11" ht="15" customHeight="1" x14ac:dyDescent="0.25">
      <c r="G109" s="2" t="s">
        <v>80</v>
      </c>
      <c r="H109" s="7"/>
      <c r="I109" s="7">
        <v>1</v>
      </c>
      <c r="J109" s="7"/>
      <c r="K109" s="7">
        <v>1</v>
      </c>
    </row>
    <row r="110" spans="7:11" ht="15" customHeight="1" x14ac:dyDescent="0.25">
      <c r="G110" s="2" t="s">
        <v>3188</v>
      </c>
      <c r="H110" s="7">
        <v>1</v>
      </c>
      <c r="I110" s="7"/>
      <c r="J110" s="7"/>
      <c r="K110" s="7">
        <v>1</v>
      </c>
    </row>
    <row r="111" spans="7:11" ht="15" customHeight="1" x14ac:dyDescent="0.25">
      <c r="G111" s="1" t="s">
        <v>177</v>
      </c>
      <c r="H111" s="7">
        <v>57</v>
      </c>
      <c r="I111" s="7">
        <v>62</v>
      </c>
      <c r="J111" s="7">
        <v>64</v>
      </c>
      <c r="K111" s="7">
        <v>183</v>
      </c>
    </row>
    <row r="112" spans="7:11" ht="15" customHeight="1" x14ac:dyDescent="0.25">
      <c r="G112" s="2" t="s">
        <v>676</v>
      </c>
      <c r="H112" s="7">
        <v>3</v>
      </c>
      <c r="I112" s="7">
        <v>8</v>
      </c>
      <c r="J112" s="7">
        <v>4</v>
      </c>
      <c r="K112" s="7">
        <v>15</v>
      </c>
    </row>
    <row r="113" spans="7:11" ht="15" customHeight="1" x14ac:dyDescent="0.25">
      <c r="G113" s="2" t="s">
        <v>176</v>
      </c>
      <c r="H113" s="7">
        <v>50</v>
      </c>
      <c r="I113" s="7">
        <v>51</v>
      </c>
      <c r="J113" s="7">
        <v>60</v>
      </c>
      <c r="K113" s="7">
        <v>161</v>
      </c>
    </row>
    <row r="114" spans="7:11" ht="15" customHeight="1" x14ac:dyDescent="0.25">
      <c r="G114" s="2" t="s">
        <v>326</v>
      </c>
      <c r="H114" s="7">
        <v>4</v>
      </c>
      <c r="I114" s="7">
        <v>3</v>
      </c>
      <c r="J114" s="7"/>
      <c r="K114" s="7">
        <v>7</v>
      </c>
    </row>
    <row r="115" spans="7:11" ht="15" customHeight="1" x14ac:dyDescent="0.25">
      <c r="G115" s="1" t="s">
        <v>181</v>
      </c>
      <c r="H115" s="7">
        <v>25</v>
      </c>
      <c r="I115" s="7">
        <v>35</v>
      </c>
      <c r="J115" s="7">
        <v>31</v>
      </c>
      <c r="K115" s="7">
        <v>91</v>
      </c>
    </row>
    <row r="116" spans="7:11" ht="15" customHeight="1" x14ac:dyDescent="0.25">
      <c r="G116" s="2" t="s">
        <v>406</v>
      </c>
      <c r="H116" s="7">
        <v>1</v>
      </c>
      <c r="I116" s="7"/>
      <c r="J116" s="7"/>
      <c r="K116" s="7">
        <v>1</v>
      </c>
    </row>
    <row r="117" spans="7:11" ht="15" customHeight="1" x14ac:dyDescent="0.25">
      <c r="G117" s="2" t="s">
        <v>322</v>
      </c>
      <c r="H117" s="7"/>
      <c r="I117" s="7">
        <v>3</v>
      </c>
      <c r="J117" s="7">
        <v>3</v>
      </c>
      <c r="K117" s="7">
        <v>6</v>
      </c>
    </row>
    <row r="118" spans="7:11" ht="15" customHeight="1" x14ac:dyDescent="0.25">
      <c r="G118" s="2" t="s">
        <v>179</v>
      </c>
      <c r="H118" s="7">
        <v>20</v>
      </c>
      <c r="I118" s="7">
        <v>18</v>
      </c>
      <c r="J118" s="7">
        <v>19</v>
      </c>
      <c r="K118" s="7">
        <v>57</v>
      </c>
    </row>
    <row r="119" spans="7:11" ht="15" customHeight="1" x14ac:dyDescent="0.25">
      <c r="G119" s="2" t="s">
        <v>339</v>
      </c>
      <c r="H119" s="7">
        <v>4</v>
      </c>
      <c r="I119" s="7">
        <v>14</v>
      </c>
      <c r="J119" s="7">
        <v>9</v>
      </c>
      <c r="K119" s="7">
        <v>27</v>
      </c>
    </row>
    <row r="120" spans="7:11" ht="15" customHeight="1" x14ac:dyDescent="0.25">
      <c r="G120" s="1" t="s">
        <v>182</v>
      </c>
      <c r="H120" s="7"/>
      <c r="I120" s="7">
        <v>1</v>
      </c>
      <c r="J120" s="7">
        <v>1</v>
      </c>
      <c r="K120" s="7">
        <v>2</v>
      </c>
    </row>
    <row r="121" spans="7:11" ht="15" customHeight="1" x14ac:dyDescent="0.25">
      <c r="G121" s="2" t="s">
        <v>1224</v>
      </c>
      <c r="H121" s="7"/>
      <c r="I121" s="7"/>
      <c r="J121" s="7">
        <v>1</v>
      </c>
      <c r="K121" s="7">
        <v>1</v>
      </c>
    </row>
    <row r="122" spans="7:11" ht="15" customHeight="1" x14ac:dyDescent="0.25">
      <c r="G122" s="2" t="s">
        <v>192</v>
      </c>
      <c r="H122" s="7"/>
      <c r="I122" s="7">
        <v>1</v>
      </c>
      <c r="J122" s="7"/>
      <c r="K122" s="7">
        <v>1</v>
      </c>
    </row>
    <row r="123" spans="7:11" ht="15" customHeight="1" x14ac:dyDescent="0.25">
      <c r="G123" s="1" t="s">
        <v>303</v>
      </c>
      <c r="H123" s="7">
        <v>3</v>
      </c>
      <c r="I123" s="7">
        <v>4</v>
      </c>
      <c r="J123" s="7">
        <v>3</v>
      </c>
      <c r="K123" s="7">
        <v>10</v>
      </c>
    </row>
    <row r="124" spans="7:11" ht="15" customHeight="1" x14ac:dyDescent="0.25">
      <c r="G124" s="2" t="s">
        <v>301</v>
      </c>
      <c r="H124" s="7">
        <v>3</v>
      </c>
      <c r="I124" s="7">
        <v>3</v>
      </c>
      <c r="J124" s="7">
        <v>3</v>
      </c>
      <c r="K124" s="7">
        <v>9</v>
      </c>
    </row>
    <row r="125" spans="7:11" ht="15" customHeight="1" x14ac:dyDescent="0.25">
      <c r="G125" s="2" t="s">
        <v>328</v>
      </c>
      <c r="H125" s="7"/>
      <c r="I125" s="7">
        <v>1</v>
      </c>
      <c r="J125" s="7"/>
      <c r="K125" s="7">
        <v>1</v>
      </c>
    </row>
    <row r="126" spans="7:11" ht="15" customHeight="1" x14ac:dyDescent="0.25">
      <c r="G126" s="1" t="s">
        <v>59</v>
      </c>
      <c r="H126" s="7">
        <v>8</v>
      </c>
      <c r="I126" s="7">
        <v>78</v>
      </c>
      <c r="J126" s="7">
        <v>13</v>
      </c>
      <c r="K126" s="7">
        <v>99</v>
      </c>
    </row>
    <row r="127" spans="7:11" ht="15" customHeight="1" x14ac:dyDescent="0.25">
      <c r="G127" s="2" t="s">
        <v>217</v>
      </c>
      <c r="H127" s="7"/>
      <c r="I127" s="7">
        <v>3</v>
      </c>
      <c r="J127" s="7">
        <v>1</v>
      </c>
      <c r="K127" s="7">
        <v>4</v>
      </c>
    </row>
    <row r="128" spans="7:11" ht="15" customHeight="1" x14ac:dyDescent="0.25">
      <c r="G128" s="2" t="s">
        <v>951</v>
      </c>
      <c r="H128" s="7"/>
      <c r="I128" s="7">
        <v>2</v>
      </c>
      <c r="J128" s="7">
        <v>3</v>
      </c>
      <c r="K128" s="7">
        <v>5</v>
      </c>
    </row>
    <row r="129" spans="7:11" ht="15" customHeight="1" x14ac:dyDescent="0.25">
      <c r="G129" s="2" t="s">
        <v>57</v>
      </c>
      <c r="H129" s="7">
        <v>8</v>
      </c>
      <c r="I129" s="7">
        <v>69</v>
      </c>
      <c r="J129" s="7">
        <v>9</v>
      </c>
      <c r="K129" s="7">
        <v>86</v>
      </c>
    </row>
    <row r="130" spans="7:11" ht="15" customHeight="1" x14ac:dyDescent="0.25">
      <c r="G130" s="2" t="s">
        <v>624</v>
      </c>
      <c r="H130" s="7"/>
      <c r="I130" s="7">
        <v>4</v>
      </c>
      <c r="J130" s="7"/>
      <c r="K130" s="7">
        <v>4</v>
      </c>
    </row>
    <row r="131" spans="7:11" ht="15" customHeight="1" x14ac:dyDescent="0.25">
      <c r="G131" s="1" t="s">
        <v>10</v>
      </c>
      <c r="H131" s="7">
        <v>1</v>
      </c>
      <c r="I131" s="7">
        <v>8</v>
      </c>
      <c r="J131" s="7">
        <v>3</v>
      </c>
      <c r="K131" s="7">
        <v>12</v>
      </c>
    </row>
    <row r="132" spans="7:11" ht="15" customHeight="1" x14ac:dyDescent="0.25">
      <c r="G132" s="2" t="s">
        <v>1964</v>
      </c>
      <c r="H132" s="7"/>
      <c r="I132" s="7">
        <v>1</v>
      </c>
      <c r="J132" s="7"/>
      <c r="K132" s="7">
        <v>1</v>
      </c>
    </row>
    <row r="133" spans="7:11" ht="15" customHeight="1" x14ac:dyDescent="0.25">
      <c r="G133" s="2" t="s">
        <v>1423</v>
      </c>
      <c r="H133" s="7"/>
      <c r="I133" s="7">
        <v>6</v>
      </c>
      <c r="J133" s="7">
        <v>2</v>
      </c>
      <c r="K133" s="7">
        <v>8</v>
      </c>
    </row>
    <row r="134" spans="7:11" ht="15" customHeight="1" x14ac:dyDescent="0.25">
      <c r="G134" s="2" t="s">
        <v>330</v>
      </c>
      <c r="H134" s="7"/>
      <c r="I134" s="7">
        <v>1</v>
      </c>
      <c r="J134" s="7"/>
      <c r="K134" s="7">
        <v>1</v>
      </c>
    </row>
    <row r="135" spans="7:11" ht="15" customHeight="1" x14ac:dyDescent="0.25">
      <c r="G135" s="2" t="s">
        <v>901</v>
      </c>
      <c r="H135" s="7">
        <v>1</v>
      </c>
      <c r="I135" s="7"/>
      <c r="J135" s="7">
        <v>1</v>
      </c>
      <c r="K135" s="7">
        <v>2</v>
      </c>
    </row>
    <row r="136" spans="7:11" ht="15" customHeight="1" x14ac:dyDescent="0.25">
      <c r="G136" s="1" t="s">
        <v>93</v>
      </c>
      <c r="H136" s="7">
        <v>25</v>
      </c>
      <c r="I136" s="7">
        <v>54</v>
      </c>
      <c r="J136" s="7">
        <v>17</v>
      </c>
      <c r="K136" s="7">
        <v>96</v>
      </c>
    </row>
    <row r="137" spans="7:11" ht="15" customHeight="1" x14ac:dyDescent="0.25">
      <c r="G137" s="2" t="s">
        <v>1385</v>
      </c>
      <c r="H137" s="7"/>
      <c r="I137" s="7">
        <v>1</v>
      </c>
      <c r="J137" s="7"/>
      <c r="K137" s="7">
        <v>1</v>
      </c>
    </row>
    <row r="138" spans="7:11" ht="15" customHeight="1" x14ac:dyDescent="0.25">
      <c r="G138" s="2" t="s">
        <v>1469</v>
      </c>
      <c r="H138" s="7"/>
      <c r="I138" s="7">
        <v>1</v>
      </c>
      <c r="J138" s="7"/>
      <c r="K138" s="7">
        <v>1</v>
      </c>
    </row>
    <row r="139" spans="7:11" ht="15" customHeight="1" x14ac:dyDescent="0.25">
      <c r="G139" s="2" t="s">
        <v>91</v>
      </c>
      <c r="H139" s="7">
        <v>25</v>
      </c>
      <c r="I139" s="7">
        <v>52</v>
      </c>
      <c r="J139" s="7">
        <v>17</v>
      </c>
      <c r="K139" s="7">
        <v>94</v>
      </c>
    </row>
    <row r="140" spans="7:11" ht="15" customHeight="1" x14ac:dyDescent="0.25">
      <c r="G140" s="1" t="s">
        <v>164</v>
      </c>
      <c r="H140" s="7">
        <v>5</v>
      </c>
      <c r="I140" s="7">
        <v>46</v>
      </c>
      <c r="J140" s="7">
        <v>16</v>
      </c>
      <c r="K140" s="7">
        <v>67</v>
      </c>
    </row>
    <row r="141" spans="7:11" ht="15" customHeight="1" x14ac:dyDescent="0.25">
      <c r="G141" s="2" t="s">
        <v>1039</v>
      </c>
      <c r="H141" s="7"/>
      <c r="I141" s="7">
        <v>1</v>
      </c>
      <c r="J141" s="7"/>
      <c r="K141" s="7">
        <v>1</v>
      </c>
    </row>
    <row r="142" spans="7:11" ht="15" customHeight="1" x14ac:dyDescent="0.25">
      <c r="G142" s="2" t="s">
        <v>190</v>
      </c>
      <c r="H142" s="7">
        <v>2</v>
      </c>
      <c r="I142" s="7">
        <v>21</v>
      </c>
      <c r="J142" s="7">
        <v>3</v>
      </c>
      <c r="K142" s="7">
        <v>26</v>
      </c>
    </row>
    <row r="143" spans="7:11" ht="15" customHeight="1" x14ac:dyDescent="0.25">
      <c r="G143" s="2" t="s">
        <v>163</v>
      </c>
      <c r="H143" s="7">
        <v>2</v>
      </c>
      <c r="I143" s="7">
        <v>21</v>
      </c>
      <c r="J143" s="7">
        <v>11</v>
      </c>
      <c r="K143" s="7">
        <v>34</v>
      </c>
    </row>
    <row r="144" spans="7:11" ht="15" customHeight="1" x14ac:dyDescent="0.25">
      <c r="G144" s="2" t="s">
        <v>348</v>
      </c>
      <c r="H144" s="7"/>
      <c r="I144" s="7">
        <v>3</v>
      </c>
      <c r="J144" s="7"/>
      <c r="K144" s="7">
        <v>3</v>
      </c>
    </row>
    <row r="145" spans="7:11" ht="15" customHeight="1" x14ac:dyDescent="0.25">
      <c r="G145" s="2" t="s">
        <v>526</v>
      </c>
      <c r="H145" s="7">
        <v>1</v>
      </c>
      <c r="I145" s="7"/>
      <c r="J145" s="7">
        <v>2</v>
      </c>
      <c r="K145" s="7">
        <v>3</v>
      </c>
    </row>
    <row r="146" spans="7:11" ht="15" customHeight="1" x14ac:dyDescent="0.25">
      <c r="G146" s="1" t="s">
        <v>31</v>
      </c>
      <c r="H146" s="7">
        <v>6</v>
      </c>
      <c r="I146" s="7">
        <v>10</v>
      </c>
      <c r="J146" s="7">
        <v>89</v>
      </c>
      <c r="K146" s="7">
        <v>105</v>
      </c>
    </row>
    <row r="147" spans="7:11" ht="15" customHeight="1" x14ac:dyDescent="0.25">
      <c r="G147" s="2" t="s">
        <v>261</v>
      </c>
      <c r="H147" s="7"/>
      <c r="I147" s="7"/>
      <c r="J147" s="7">
        <v>1</v>
      </c>
      <c r="K147" s="7">
        <v>1</v>
      </c>
    </row>
    <row r="148" spans="7:11" ht="15" customHeight="1" x14ac:dyDescent="0.25">
      <c r="G148" s="2" t="s">
        <v>30</v>
      </c>
      <c r="H148" s="7">
        <v>1</v>
      </c>
      <c r="I148" s="7">
        <v>1</v>
      </c>
      <c r="J148" s="7">
        <v>5</v>
      </c>
      <c r="K148" s="7">
        <v>7</v>
      </c>
    </row>
    <row r="149" spans="7:11" ht="15" customHeight="1" x14ac:dyDescent="0.25">
      <c r="G149" s="2" t="s">
        <v>1999</v>
      </c>
      <c r="H149" s="7"/>
      <c r="I149" s="7"/>
      <c r="J149" s="7">
        <v>1</v>
      </c>
      <c r="K149" s="7">
        <v>1</v>
      </c>
    </row>
    <row r="150" spans="7:11" ht="15" customHeight="1" x14ac:dyDescent="0.25">
      <c r="G150" s="2" t="s">
        <v>250</v>
      </c>
      <c r="H150" s="7">
        <v>1</v>
      </c>
      <c r="I150" s="7">
        <v>1</v>
      </c>
      <c r="J150" s="7">
        <v>24</v>
      </c>
      <c r="K150" s="7">
        <v>26</v>
      </c>
    </row>
    <row r="151" spans="7:11" ht="15" customHeight="1" x14ac:dyDescent="0.25">
      <c r="G151" s="2" t="s">
        <v>253</v>
      </c>
      <c r="H151" s="7">
        <v>4</v>
      </c>
      <c r="I151" s="7">
        <v>8</v>
      </c>
      <c r="J151" s="7">
        <v>56</v>
      </c>
      <c r="K151" s="7">
        <v>68</v>
      </c>
    </row>
    <row r="152" spans="7:11" ht="15" customHeight="1" x14ac:dyDescent="0.25">
      <c r="G152" s="2" t="s">
        <v>897</v>
      </c>
      <c r="H152" s="7"/>
      <c r="I152" s="7"/>
      <c r="J152" s="7">
        <v>2</v>
      </c>
      <c r="K152" s="7">
        <v>2</v>
      </c>
    </row>
    <row r="153" spans="7:11" ht="15" customHeight="1" x14ac:dyDescent="0.25">
      <c r="G153" s="1" t="s">
        <v>320</v>
      </c>
      <c r="H153" s="7">
        <v>32</v>
      </c>
      <c r="I153" s="7">
        <v>62</v>
      </c>
      <c r="J153" s="7">
        <v>19</v>
      </c>
      <c r="K153" s="7">
        <v>113</v>
      </c>
    </row>
    <row r="154" spans="7:11" ht="15" customHeight="1" x14ac:dyDescent="0.25">
      <c r="G154" s="2" t="s">
        <v>324</v>
      </c>
      <c r="H154" s="7">
        <v>3</v>
      </c>
      <c r="I154" s="7">
        <v>2</v>
      </c>
      <c r="J154" s="7">
        <v>3</v>
      </c>
      <c r="K154" s="7">
        <v>8</v>
      </c>
    </row>
    <row r="155" spans="7:11" ht="15" customHeight="1" x14ac:dyDescent="0.25">
      <c r="G155" s="2" t="s">
        <v>1867</v>
      </c>
      <c r="H155" s="7"/>
      <c r="I155" s="7">
        <v>2</v>
      </c>
      <c r="J155" s="7"/>
      <c r="K155" s="7">
        <v>2</v>
      </c>
    </row>
    <row r="156" spans="7:11" ht="15" customHeight="1" x14ac:dyDescent="0.25">
      <c r="G156" s="2" t="s">
        <v>318</v>
      </c>
      <c r="H156" s="7">
        <v>29</v>
      </c>
      <c r="I156" s="7">
        <v>58</v>
      </c>
      <c r="J156" s="7">
        <v>16</v>
      </c>
      <c r="K156" s="7">
        <v>103</v>
      </c>
    </row>
    <row r="157" spans="7:11" ht="15" customHeight="1" x14ac:dyDescent="0.25">
      <c r="G157" s="1" t="s">
        <v>2844</v>
      </c>
      <c r="H157" s="7">
        <v>1</v>
      </c>
      <c r="I157" s="7"/>
      <c r="J157" s="7"/>
      <c r="K157" s="7">
        <v>1</v>
      </c>
    </row>
    <row r="158" spans="7:11" ht="15" customHeight="1" x14ac:dyDescent="0.25">
      <c r="G158" s="2" t="s">
        <v>2988</v>
      </c>
      <c r="H158" s="7">
        <v>1</v>
      </c>
      <c r="I158" s="7"/>
      <c r="J158" s="7"/>
      <c r="K158" s="7">
        <v>1</v>
      </c>
    </row>
    <row r="159" spans="7:11" ht="15" customHeight="1" x14ac:dyDescent="0.25">
      <c r="G159" s="1" t="s">
        <v>3125</v>
      </c>
      <c r="H159" s="7">
        <v>1</v>
      </c>
      <c r="I159" s="7"/>
      <c r="J159" s="7"/>
      <c r="K159" s="7">
        <v>1</v>
      </c>
    </row>
    <row r="160" spans="7:11" ht="15" customHeight="1" x14ac:dyDescent="0.25">
      <c r="G160" s="2" t="s">
        <v>3124</v>
      </c>
      <c r="H160" s="7">
        <v>1</v>
      </c>
      <c r="I160" s="7"/>
      <c r="J160" s="7"/>
      <c r="K160" s="7">
        <v>1</v>
      </c>
    </row>
    <row r="161" spans="7:11" ht="15" customHeight="1" x14ac:dyDescent="0.25">
      <c r="G161" s="5" t="s">
        <v>2054</v>
      </c>
      <c r="H161" s="8">
        <v>355</v>
      </c>
      <c r="I161" s="8">
        <v>798</v>
      </c>
      <c r="J161" s="8">
        <v>671</v>
      </c>
      <c r="K161" s="8">
        <v>1824</v>
      </c>
    </row>
    <row r="162" spans="7:11" ht="15" customHeight="1" x14ac:dyDescent="0.25"/>
  </sheetData>
  <pageMargins left="0.7" right="0.7" top="0.75" bottom="0.75" header="0.3" footer="0.3"/>
  <pageSetup orientation="portrait" r:id="rId2"/>
  <drawing r:id="rId3"/>
  <picture r:id="rId4"/>
  <extLst>
    <ext xmlns:x14="http://schemas.microsoft.com/office/spreadsheetml/2009/9/main" uri="{A8765BA9-456A-4dab-B4F3-ACF838C121DE}">
      <x14:slicerList>
        <x14:slicer r:id="rId5"/>
      </x14:slicerList>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75CE8B-D36B-4292-BDF3-2A6847189BE3}">
  <dimension ref="B1:Z153"/>
  <sheetViews>
    <sheetView showGridLines="0" topLeftCell="B1" zoomScaleNormal="100" workbookViewId="0">
      <selection activeCell="B1" sqref="B1"/>
    </sheetView>
  </sheetViews>
  <sheetFormatPr baseColWidth="10" defaultColWidth="0" defaultRowHeight="15" customHeight="1" zeroHeight="1" x14ac:dyDescent="0.25"/>
  <cols>
    <col min="1" max="1" width="11.42578125" hidden="1" customWidth="1"/>
    <col min="2" max="6" width="11.42578125" customWidth="1"/>
    <col min="7" max="7" width="19.85546875" bestFit="1" customWidth="1"/>
    <col min="8" max="8" width="14.85546875" bestFit="1" customWidth="1"/>
    <col min="9" max="9" width="16.7109375" bestFit="1" customWidth="1"/>
    <col min="10" max="10" width="8.5703125" bestFit="1" customWidth="1"/>
    <col min="11" max="11" width="12.85546875" bestFit="1" customWidth="1"/>
    <col min="12" max="15" width="11.42578125" customWidth="1"/>
    <col min="16" max="23" width="11.42578125" hidden="1" customWidth="1"/>
    <col min="24" max="26" width="0" hidden="1" customWidth="1"/>
    <col min="27" max="16384" width="11.42578125" hidden="1"/>
  </cols>
  <sheetData>
    <row r="1" customFormat="1" x14ac:dyDescent="0.25"/>
    <row r="2" customFormat="1" x14ac:dyDescent="0.25"/>
    <row r="3" customFormat="1" x14ac:dyDescent="0.25"/>
    <row r="4" customFormat="1" x14ac:dyDescent="0.25"/>
    <row r="5" customFormat="1" x14ac:dyDescent="0.25"/>
    <row r="6" customFormat="1" x14ac:dyDescent="0.25"/>
    <row r="7" customFormat="1" x14ac:dyDescent="0.25"/>
    <row r="8" customFormat="1" x14ac:dyDescent="0.25"/>
    <row r="9" customFormat="1" x14ac:dyDescent="0.25"/>
    <row r="10" customFormat="1" x14ac:dyDescent="0.25"/>
    <row r="11" customFormat="1" x14ac:dyDescent="0.25"/>
    <row r="12" customFormat="1" x14ac:dyDescent="0.25"/>
    <row r="13" customFormat="1" x14ac:dyDescent="0.25"/>
    <row r="14" customFormat="1" x14ac:dyDescent="0.25"/>
    <row r="15" customFormat="1" x14ac:dyDescent="0.25"/>
    <row r="16" customFormat="1" x14ac:dyDescent="0.25"/>
    <row r="17" spans="7:11" x14ac:dyDescent="0.25"/>
    <row r="18" spans="7:11" x14ac:dyDescent="0.25"/>
    <row r="19" spans="7:11" x14ac:dyDescent="0.25">
      <c r="G19" s="3"/>
      <c r="H19" s="3"/>
      <c r="I19" s="3"/>
      <c r="J19" s="3"/>
      <c r="K19" s="3"/>
    </row>
    <row r="20" spans="7:11" x14ac:dyDescent="0.25">
      <c r="G20" s="5" t="s">
        <v>2930</v>
      </c>
      <c r="H20" s="5" t="s">
        <v>2861</v>
      </c>
      <c r="I20" s="5"/>
      <c r="J20" s="5"/>
      <c r="K20" s="5"/>
    </row>
    <row r="21" spans="7:11" x14ac:dyDescent="0.25">
      <c r="G21" s="5" t="s">
        <v>2064</v>
      </c>
      <c r="H21" s="5" t="s">
        <v>2051</v>
      </c>
      <c r="I21" s="5" t="s">
        <v>2856</v>
      </c>
      <c r="J21" s="5" t="s">
        <v>2855</v>
      </c>
      <c r="K21" s="5" t="s">
        <v>2054</v>
      </c>
    </row>
    <row r="22" spans="7:11" x14ac:dyDescent="0.25">
      <c r="G22" s="1" t="s">
        <v>133</v>
      </c>
      <c r="H22" s="4">
        <v>5</v>
      </c>
      <c r="I22" s="4">
        <v>27</v>
      </c>
      <c r="J22" s="4">
        <v>12</v>
      </c>
      <c r="K22" s="4">
        <v>44</v>
      </c>
    </row>
    <row r="23" spans="7:11" x14ac:dyDescent="0.25">
      <c r="G23" s="1" t="s">
        <v>7</v>
      </c>
      <c r="H23" s="4">
        <v>3</v>
      </c>
      <c r="I23" s="4">
        <v>26</v>
      </c>
      <c r="J23" s="4">
        <v>7</v>
      </c>
      <c r="K23" s="4">
        <v>36</v>
      </c>
    </row>
    <row r="24" spans="7:11" x14ac:dyDescent="0.25">
      <c r="G24" s="1" t="s">
        <v>314</v>
      </c>
      <c r="H24" s="4">
        <v>1</v>
      </c>
      <c r="I24" s="4">
        <v>13</v>
      </c>
      <c r="J24" s="4">
        <v>1</v>
      </c>
      <c r="K24" s="4">
        <v>15</v>
      </c>
    </row>
    <row r="25" spans="7:11" x14ac:dyDescent="0.25">
      <c r="G25" s="1" t="s">
        <v>88</v>
      </c>
      <c r="H25" s="4">
        <v>4</v>
      </c>
      <c r="I25" s="4">
        <v>36</v>
      </c>
      <c r="J25" s="4">
        <v>7</v>
      </c>
      <c r="K25" s="4">
        <v>47</v>
      </c>
    </row>
    <row r="26" spans="7:11" x14ac:dyDescent="0.25">
      <c r="G26" s="1" t="s">
        <v>195</v>
      </c>
      <c r="H26" s="4">
        <v>1</v>
      </c>
      <c r="I26" s="4">
        <v>5</v>
      </c>
      <c r="J26" s="4">
        <v>19</v>
      </c>
      <c r="K26" s="4">
        <v>25</v>
      </c>
    </row>
    <row r="27" spans="7:11" x14ac:dyDescent="0.25">
      <c r="G27" s="1" t="s">
        <v>174</v>
      </c>
      <c r="H27" s="4">
        <v>11</v>
      </c>
      <c r="I27" s="4">
        <v>1</v>
      </c>
      <c r="J27" s="4">
        <v>6</v>
      </c>
      <c r="K27" s="4">
        <v>18</v>
      </c>
    </row>
    <row r="28" spans="7:11" x14ac:dyDescent="0.25">
      <c r="G28" s="1" t="s">
        <v>299</v>
      </c>
      <c r="H28" s="4">
        <v>1</v>
      </c>
      <c r="I28" s="4">
        <v>1</v>
      </c>
      <c r="J28" s="4">
        <v>9</v>
      </c>
      <c r="K28" s="4">
        <v>11</v>
      </c>
    </row>
    <row r="29" spans="7:11" x14ac:dyDescent="0.25">
      <c r="G29" s="1" t="s">
        <v>156</v>
      </c>
      <c r="H29" s="4">
        <v>4</v>
      </c>
      <c r="I29" s="4">
        <v>2</v>
      </c>
      <c r="J29" s="4">
        <v>35</v>
      </c>
      <c r="K29" s="4">
        <v>41</v>
      </c>
    </row>
    <row r="30" spans="7:11" x14ac:dyDescent="0.25">
      <c r="G30" s="1" t="s">
        <v>308</v>
      </c>
      <c r="H30" s="4">
        <v>7</v>
      </c>
      <c r="I30" s="4">
        <v>1</v>
      </c>
      <c r="J30" s="4">
        <v>2</v>
      </c>
      <c r="K30" s="4">
        <v>10</v>
      </c>
    </row>
    <row r="31" spans="7:11" x14ac:dyDescent="0.25">
      <c r="G31" s="1" t="s">
        <v>198</v>
      </c>
      <c r="H31" s="4">
        <v>9</v>
      </c>
      <c r="I31" s="4">
        <v>2</v>
      </c>
      <c r="J31" s="4">
        <v>2</v>
      </c>
      <c r="K31" s="4">
        <v>13</v>
      </c>
    </row>
    <row r="32" spans="7:11" x14ac:dyDescent="0.25">
      <c r="G32" s="1" t="s">
        <v>229</v>
      </c>
      <c r="H32" s="4">
        <v>11</v>
      </c>
      <c r="I32" s="4">
        <v>3</v>
      </c>
      <c r="J32" s="4">
        <v>1</v>
      </c>
      <c r="K32" s="4">
        <v>15</v>
      </c>
    </row>
    <row r="33" spans="7:11" x14ac:dyDescent="0.25">
      <c r="G33" s="1" t="s">
        <v>147</v>
      </c>
      <c r="H33" s="4">
        <v>1</v>
      </c>
      <c r="I33" s="4">
        <v>3</v>
      </c>
      <c r="J33" s="4">
        <v>48</v>
      </c>
      <c r="K33" s="4">
        <v>52</v>
      </c>
    </row>
    <row r="34" spans="7:11" x14ac:dyDescent="0.25">
      <c r="G34" s="1" t="s">
        <v>2844</v>
      </c>
      <c r="H34" s="4"/>
      <c r="I34" s="4"/>
      <c r="J34" s="4">
        <v>2</v>
      </c>
      <c r="K34" s="4">
        <v>2</v>
      </c>
    </row>
    <row r="35" spans="7:11" x14ac:dyDescent="0.25">
      <c r="G35" s="1" t="s">
        <v>152</v>
      </c>
      <c r="H35" s="4">
        <v>12</v>
      </c>
      <c r="I35" s="4">
        <v>5</v>
      </c>
      <c r="J35" s="4">
        <v>13</v>
      </c>
      <c r="K35" s="4">
        <v>30</v>
      </c>
    </row>
    <row r="36" spans="7:11" x14ac:dyDescent="0.25">
      <c r="G36" s="1" t="s">
        <v>171</v>
      </c>
      <c r="H36" s="4">
        <v>12</v>
      </c>
      <c r="I36" s="4"/>
      <c r="J36" s="4">
        <v>8</v>
      </c>
      <c r="K36" s="4">
        <v>20</v>
      </c>
    </row>
    <row r="37" spans="7:11" x14ac:dyDescent="0.25">
      <c r="G37" s="1" t="s">
        <v>123</v>
      </c>
      <c r="H37" s="4">
        <v>2</v>
      </c>
      <c r="I37" s="4">
        <v>21</v>
      </c>
      <c r="J37" s="4">
        <v>8</v>
      </c>
      <c r="K37" s="4">
        <v>31</v>
      </c>
    </row>
    <row r="38" spans="7:11" x14ac:dyDescent="0.25">
      <c r="G38" s="1" t="s">
        <v>580</v>
      </c>
      <c r="H38" s="4"/>
      <c r="I38" s="4"/>
      <c r="J38" s="4">
        <v>1</v>
      </c>
      <c r="K38" s="4">
        <v>1</v>
      </c>
    </row>
    <row r="39" spans="7:11" x14ac:dyDescent="0.25">
      <c r="G39" s="1" t="s">
        <v>177</v>
      </c>
      <c r="H39" s="4">
        <v>15</v>
      </c>
      <c r="I39" s="4">
        <v>5</v>
      </c>
      <c r="J39" s="4">
        <v>4</v>
      </c>
      <c r="K39" s="4">
        <v>24</v>
      </c>
    </row>
    <row r="40" spans="7:11" x14ac:dyDescent="0.25">
      <c r="G40" s="1" t="s">
        <v>181</v>
      </c>
      <c r="H40" s="4">
        <v>5</v>
      </c>
      <c r="I40" s="4">
        <v>2</v>
      </c>
      <c r="J40" s="4">
        <v>19</v>
      </c>
      <c r="K40" s="4">
        <v>26</v>
      </c>
    </row>
    <row r="41" spans="7:11" x14ac:dyDescent="0.25">
      <c r="G41" s="1" t="s">
        <v>303</v>
      </c>
      <c r="H41" s="4">
        <v>8</v>
      </c>
      <c r="I41" s="4">
        <v>3</v>
      </c>
      <c r="J41" s="4">
        <v>4</v>
      </c>
      <c r="K41" s="4">
        <v>15</v>
      </c>
    </row>
    <row r="42" spans="7:11" x14ac:dyDescent="0.25">
      <c r="G42" s="1" t="s">
        <v>59</v>
      </c>
      <c r="H42" s="4">
        <v>7</v>
      </c>
      <c r="I42" s="4">
        <v>3</v>
      </c>
      <c r="J42" s="4">
        <v>58</v>
      </c>
      <c r="K42" s="4">
        <v>68</v>
      </c>
    </row>
    <row r="43" spans="7:11" x14ac:dyDescent="0.25">
      <c r="G43" s="1" t="s">
        <v>93</v>
      </c>
      <c r="H43" s="4">
        <v>5</v>
      </c>
      <c r="I43" s="4">
        <v>4</v>
      </c>
      <c r="J43" s="4">
        <v>12</v>
      </c>
      <c r="K43" s="4">
        <v>21</v>
      </c>
    </row>
    <row r="44" spans="7:11" x14ac:dyDescent="0.25">
      <c r="G44" s="1" t="s">
        <v>164</v>
      </c>
      <c r="H44" s="4">
        <v>2</v>
      </c>
      <c r="I44" s="4">
        <v>5</v>
      </c>
      <c r="J44" s="4">
        <v>26</v>
      </c>
      <c r="K44" s="4">
        <v>33</v>
      </c>
    </row>
    <row r="45" spans="7:11" x14ac:dyDescent="0.25">
      <c r="G45" s="1" t="s">
        <v>31</v>
      </c>
      <c r="H45" s="4">
        <v>5</v>
      </c>
      <c r="I45" s="4">
        <v>26</v>
      </c>
      <c r="J45" s="4">
        <v>2</v>
      </c>
      <c r="K45" s="4">
        <v>33</v>
      </c>
    </row>
    <row r="46" spans="7:11" x14ac:dyDescent="0.25">
      <c r="G46" s="1" t="s">
        <v>320</v>
      </c>
      <c r="H46" s="4"/>
      <c r="I46" s="4">
        <v>21</v>
      </c>
      <c r="J46" s="4">
        <v>21</v>
      </c>
      <c r="K46" s="4">
        <v>42</v>
      </c>
    </row>
    <row r="47" spans="7:11" x14ac:dyDescent="0.25">
      <c r="G47" s="5" t="s">
        <v>2054</v>
      </c>
      <c r="H47" s="6">
        <v>131</v>
      </c>
      <c r="I47" s="6">
        <v>215</v>
      </c>
      <c r="J47" s="6">
        <v>327</v>
      </c>
      <c r="K47" s="6">
        <v>673</v>
      </c>
    </row>
    <row r="48" spans="7:11" x14ac:dyDescent="0.25">
      <c r="G48" s="2"/>
      <c r="H48" s="4"/>
      <c r="I48" s="4"/>
      <c r="J48" s="4"/>
      <c r="K48" s="4"/>
    </row>
    <row r="49" spans="7:11" x14ac:dyDescent="0.25">
      <c r="G49" s="2"/>
      <c r="H49" s="4"/>
      <c r="I49" s="4"/>
      <c r="J49" s="4"/>
      <c r="K49" s="4"/>
    </row>
    <row r="50" spans="7:11" x14ac:dyDescent="0.25">
      <c r="G50" s="2"/>
      <c r="H50" s="4"/>
      <c r="I50" s="4"/>
      <c r="J50" s="4"/>
      <c r="K50" s="4"/>
    </row>
    <row r="51" spans="7:11" x14ac:dyDescent="0.25">
      <c r="G51" s="2"/>
      <c r="H51" s="4"/>
      <c r="I51" s="4"/>
      <c r="J51" s="4"/>
      <c r="K51" s="4"/>
    </row>
    <row r="52" spans="7:11" x14ac:dyDescent="0.25">
      <c r="G52" s="2"/>
      <c r="H52" s="4"/>
      <c r="I52" s="4"/>
      <c r="J52" s="4"/>
      <c r="K52" s="4"/>
    </row>
    <row r="53" spans="7:11" x14ac:dyDescent="0.25">
      <c r="G53" s="1"/>
      <c r="H53" s="4"/>
      <c r="I53" s="4"/>
      <c r="J53" s="4"/>
      <c r="K53" s="4"/>
    </row>
    <row r="54" spans="7:11" x14ac:dyDescent="0.25">
      <c r="G54" s="2"/>
      <c r="H54" s="4"/>
      <c r="I54" s="4"/>
      <c r="J54" s="4"/>
      <c r="K54" s="4"/>
    </row>
    <row r="55" spans="7:11" x14ac:dyDescent="0.25">
      <c r="G55" s="2"/>
      <c r="H55" s="4"/>
      <c r="I55" s="4"/>
      <c r="J55" s="4"/>
      <c r="K55" s="4"/>
    </row>
    <row r="56" spans="7:11" x14ac:dyDescent="0.25">
      <c r="G56" s="2"/>
      <c r="H56" s="4"/>
      <c r="I56" s="4"/>
      <c r="J56" s="4"/>
      <c r="K56" s="4"/>
    </row>
    <row r="57" spans="7:11" x14ac:dyDescent="0.25">
      <c r="G57" s="1"/>
      <c r="H57" s="4"/>
      <c r="I57" s="4"/>
      <c r="J57" s="4"/>
      <c r="K57" s="4"/>
    </row>
    <row r="58" spans="7:11" x14ac:dyDescent="0.25">
      <c r="G58" s="2"/>
      <c r="H58" s="4"/>
      <c r="I58" s="4"/>
      <c r="J58" s="4"/>
      <c r="K58" s="4"/>
    </row>
    <row r="59" spans="7:11" x14ac:dyDescent="0.25">
      <c r="G59" s="2"/>
      <c r="H59" s="4"/>
      <c r="I59" s="4"/>
      <c r="J59" s="4"/>
      <c r="K59" s="4"/>
    </row>
    <row r="60" spans="7:11" x14ac:dyDescent="0.25">
      <c r="G60" s="2"/>
      <c r="H60" s="4"/>
      <c r="I60" s="4"/>
      <c r="J60" s="4"/>
      <c r="K60" s="4"/>
    </row>
    <row r="61" spans="7:11" x14ac:dyDescent="0.25">
      <c r="G61" s="2"/>
      <c r="H61" s="4"/>
      <c r="I61" s="4"/>
      <c r="J61" s="4"/>
      <c r="K61" s="4"/>
    </row>
    <row r="62" spans="7:11" x14ac:dyDescent="0.25">
      <c r="G62" s="2"/>
      <c r="H62" s="4"/>
      <c r="I62" s="4"/>
      <c r="J62" s="4"/>
      <c r="K62" s="4"/>
    </row>
    <row r="63" spans="7:11" x14ac:dyDescent="0.25">
      <c r="G63" s="1"/>
      <c r="H63" s="4"/>
      <c r="I63" s="4"/>
      <c r="J63" s="4"/>
      <c r="K63" s="4"/>
    </row>
    <row r="64" spans="7:11" x14ac:dyDescent="0.25">
      <c r="G64" s="2"/>
      <c r="H64" s="4"/>
      <c r="I64" s="4"/>
      <c r="J64" s="4"/>
      <c r="K64" s="4"/>
    </row>
    <row r="65" spans="7:11" x14ac:dyDescent="0.25">
      <c r="G65" s="1"/>
      <c r="H65" s="4"/>
      <c r="I65" s="4"/>
      <c r="J65" s="4"/>
      <c r="K65" s="4"/>
    </row>
    <row r="66" spans="7:11" x14ac:dyDescent="0.25">
      <c r="G66" s="2"/>
      <c r="H66" s="4"/>
      <c r="I66" s="4"/>
      <c r="J66" s="4"/>
      <c r="K66" s="4"/>
    </row>
    <row r="67" spans="7:11" x14ac:dyDescent="0.25">
      <c r="G67" s="2"/>
      <c r="H67" s="4"/>
      <c r="I67" s="4"/>
      <c r="J67" s="4"/>
      <c r="K67" s="4"/>
    </row>
    <row r="68" spans="7:11" x14ac:dyDescent="0.25">
      <c r="G68" s="2"/>
      <c r="H68" s="4"/>
      <c r="I68" s="4"/>
      <c r="J68" s="4"/>
      <c r="K68" s="4"/>
    </row>
    <row r="69" spans="7:11" x14ac:dyDescent="0.25">
      <c r="G69" s="1"/>
      <c r="H69" s="4"/>
      <c r="I69" s="4"/>
      <c r="J69" s="4"/>
      <c r="K69" s="4"/>
    </row>
    <row r="70" spans="7:11" x14ac:dyDescent="0.25">
      <c r="G70" s="2"/>
      <c r="H70" s="4"/>
      <c r="I70" s="4"/>
      <c r="J70" s="4"/>
      <c r="K70" s="4"/>
    </row>
    <row r="71" spans="7:11" x14ac:dyDescent="0.25">
      <c r="G71" s="2"/>
      <c r="H71" s="4"/>
      <c r="I71" s="4"/>
      <c r="J71" s="4"/>
      <c r="K71" s="4"/>
    </row>
    <row r="72" spans="7:11" x14ac:dyDescent="0.25">
      <c r="G72" s="1"/>
      <c r="H72" s="4"/>
      <c r="I72" s="4"/>
      <c r="J72" s="4"/>
      <c r="K72" s="4"/>
    </row>
    <row r="73" spans="7:11" x14ac:dyDescent="0.25">
      <c r="G73" s="2"/>
      <c r="H73" s="4"/>
      <c r="I73" s="4"/>
      <c r="J73" s="4"/>
      <c r="K73" s="4"/>
    </row>
    <row r="74" spans="7:11" x14ac:dyDescent="0.25">
      <c r="G74" s="2"/>
      <c r="H74" s="4"/>
      <c r="I74" s="4"/>
      <c r="J74" s="4"/>
      <c r="K74" s="4"/>
    </row>
    <row r="75" spans="7:11" x14ac:dyDescent="0.25">
      <c r="G75" s="1"/>
      <c r="H75" s="4"/>
      <c r="I75" s="4"/>
      <c r="J75" s="4"/>
      <c r="K75" s="4"/>
    </row>
    <row r="76" spans="7:11" x14ac:dyDescent="0.25">
      <c r="G76" s="2"/>
      <c r="H76" s="4"/>
      <c r="I76" s="4"/>
      <c r="J76" s="4"/>
      <c r="K76" s="4"/>
    </row>
    <row r="77" spans="7:11" x14ac:dyDescent="0.25">
      <c r="G77" s="2"/>
      <c r="H77" s="4"/>
      <c r="I77" s="4"/>
      <c r="J77" s="4"/>
      <c r="K77" s="4"/>
    </row>
    <row r="78" spans="7:11" x14ac:dyDescent="0.25">
      <c r="G78" s="2"/>
      <c r="H78" s="4"/>
      <c r="I78" s="4"/>
      <c r="J78" s="4"/>
      <c r="K78" s="4"/>
    </row>
    <row r="79" spans="7:11" x14ac:dyDescent="0.25">
      <c r="G79" s="2"/>
      <c r="H79" s="4"/>
      <c r="I79" s="4"/>
      <c r="J79" s="4"/>
      <c r="K79" s="4"/>
    </row>
    <row r="80" spans="7:11" x14ac:dyDescent="0.25">
      <c r="G80" s="2"/>
      <c r="H80" s="4"/>
      <c r="I80" s="4"/>
      <c r="J80" s="4"/>
      <c r="K80" s="4"/>
    </row>
    <row r="81" spans="7:11" x14ac:dyDescent="0.25">
      <c r="G81" s="2"/>
      <c r="H81" s="4"/>
      <c r="I81" s="4"/>
      <c r="J81" s="4"/>
      <c r="K81" s="4"/>
    </row>
    <row r="82" spans="7:11" x14ac:dyDescent="0.25">
      <c r="G82" s="1"/>
      <c r="H82" s="4"/>
      <c r="I82" s="4"/>
      <c r="J82" s="4"/>
      <c r="K82" s="4"/>
    </row>
    <row r="83" spans="7:11" x14ac:dyDescent="0.25">
      <c r="G83" s="2"/>
      <c r="H83" s="4"/>
      <c r="I83" s="4"/>
      <c r="J83" s="4"/>
      <c r="K83" s="4"/>
    </row>
    <row r="84" spans="7:11" x14ac:dyDescent="0.25">
      <c r="G84" s="2"/>
      <c r="H84" s="4"/>
      <c r="I84" s="4"/>
      <c r="J84" s="4"/>
      <c r="K84" s="4"/>
    </row>
    <row r="85" spans="7:11" x14ac:dyDescent="0.25">
      <c r="G85" s="2"/>
      <c r="H85" s="4"/>
      <c r="I85" s="4"/>
      <c r="J85" s="4"/>
      <c r="K85" s="4"/>
    </row>
    <row r="86" spans="7:11" x14ac:dyDescent="0.25">
      <c r="G86" s="2"/>
      <c r="H86" s="4"/>
      <c r="I86" s="4"/>
      <c r="J86" s="4"/>
      <c r="K86" s="4"/>
    </row>
    <row r="87" spans="7:11" x14ac:dyDescent="0.25">
      <c r="G87" s="1"/>
      <c r="H87" s="4"/>
      <c r="I87" s="4"/>
      <c r="J87" s="4"/>
      <c r="K87" s="4"/>
    </row>
    <row r="88" spans="7:11" x14ac:dyDescent="0.25">
      <c r="G88" s="2"/>
      <c r="H88" s="4"/>
      <c r="I88" s="4"/>
      <c r="J88" s="4"/>
      <c r="K88" s="4"/>
    </row>
    <row r="89" spans="7:11" x14ac:dyDescent="0.25">
      <c r="G89" s="2"/>
      <c r="H89" s="4"/>
      <c r="I89" s="4"/>
      <c r="J89" s="4"/>
      <c r="K89" s="4"/>
    </row>
    <row r="90" spans="7:11" x14ac:dyDescent="0.25">
      <c r="G90" s="1"/>
      <c r="H90" s="4"/>
      <c r="I90" s="4"/>
      <c r="J90" s="4"/>
      <c r="K90" s="4"/>
    </row>
    <row r="91" spans="7:11" x14ac:dyDescent="0.25">
      <c r="G91" s="2"/>
      <c r="H91" s="4"/>
      <c r="I91" s="4"/>
      <c r="J91" s="4"/>
      <c r="K91" s="4"/>
    </row>
    <row r="92" spans="7:11" x14ac:dyDescent="0.25">
      <c r="G92" s="2"/>
      <c r="H92" s="4"/>
      <c r="I92" s="4"/>
      <c r="J92" s="4"/>
      <c r="K92" s="4"/>
    </row>
    <row r="93" spans="7:11" x14ac:dyDescent="0.25">
      <c r="G93" s="2"/>
      <c r="H93" s="4"/>
      <c r="I93" s="4"/>
      <c r="J93" s="4"/>
      <c r="K93" s="4"/>
    </row>
    <row r="94" spans="7:11" x14ac:dyDescent="0.25">
      <c r="G94" s="2"/>
      <c r="H94" s="4"/>
      <c r="I94" s="4"/>
      <c r="J94" s="4"/>
      <c r="K94" s="4"/>
    </row>
    <row r="95" spans="7:11" x14ac:dyDescent="0.25">
      <c r="G95" s="1"/>
      <c r="H95" s="4"/>
      <c r="I95" s="4"/>
      <c r="J95" s="4"/>
      <c r="K95" s="4"/>
    </row>
    <row r="96" spans="7:11" x14ac:dyDescent="0.25">
      <c r="G96" s="2"/>
      <c r="H96" s="4"/>
      <c r="I96" s="4"/>
      <c r="J96" s="4"/>
      <c r="K96" s="4"/>
    </row>
    <row r="97" spans="7:11" x14ac:dyDescent="0.25">
      <c r="G97" s="2"/>
      <c r="H97" s="4"/>
      <c r="I97" s="4"/>
      <c r="J97" s="4"/>
      <c r="K97" s="4"/>
    </row>
    <row r="98" spans="7:11" x14ac:dyDescent="0.25">
      <c r="G98" s="2"/>
      <c r="H98" s="4"/>
      <c r="I98" s="4"/>
      <c r="J98" s="4"/>
      <c r="K98" s="4"/>
    </row>
    <row r="99" spans="7:11" x14ac:dyDescent="0.25">
      <c r="G99" s="2"/>
      <c r="H99" s="4"/>
      <c r="I99" s="4"/>
      <c r="J99" s="4"/>
      <c r="K99" s="4"/>
    </row>
    <row r="100" spans="7:11" x14ac:dyDescent="0.25">
      <c r="G100" s="2"/>
      <c r="H100" s="4"/>
      <c r="I100" s="4"/>
      <c r="J100" s="4"/>
      <c r="K100" s="4"/>
    </row>
    <row r="101" spans="7:11" ht="15" customHeight="1" x14ac:dyDescent="0.25">
      <c r="G101" s="2"/>
      <c r="H101" s="4"/>
      <c r="I101" s="4"/>
      <c r="J101" s="4"/>
      <c r="K101" s="4"/>
    </row>
    <row r="102" spans="7:11" ht="15" customHeight="1" x14ac:dyDescent="0.25">
      <c r="G102" s="1"/>
      <c r="H102" s="4"/>
      <c r="I102" s="4"/>
      <c r="J102" s="4"/>
      <c r="K102" s="4"/>
    </row>
    <row r="103" spans="7:11" ht="15" customHeight="1" x14ac:dyDescent="0.25">
      <c r="G103" s="2"/>
      <c r="H103" s="4"/>
      <c r="I103" s="4"/>
      <c r="J103" s="4"/>
      <c r="K103" s="4"/>
    </row>
    <row r="104" spans="7:11" ht="15" customHeight="1" x14ac:dyDescent="0.25">
      <c r="G104" s="1"/>
      <c r="H104" s="4"/>
      <c r="I104" s="4"/>
      <c r="J104" s="4"/>
      <c r="K104" s="4"/>
    </row>
    <row r="105" spans="7:11" ht="15" customHeight="1" x14ac:dyDescent="0.25">
      <c r="G105" s="2"/>
      <c r="H105" s="4"/>
      <c r="I105" s="4"/>
      <c r="J105" s="4"/>
      <c r="K105" s="4"/>
    </row>
    <row r="106" spans="7:11" ht="15" customHeight="1" x14ac:dyDescent="0.25">
      <c r="G106" s="1"/>
      <c r="H106" s="4"/>
      <c r="I106" s="4"/>
      <c r="J106" s="4"/>
      <c r="K106" s="4"/>
    </row>
    <row r="107" spans="7:11" ht="15" customHeight="1" x14ac:dyDescent="0.25">
      <c r="G107" s="2"/>
      <c r="H107" s="4"/>
      <c r="I107" s="4"/>
      <c r="J107" s="4"/>
      <c r="K107" s="4"/>
    </row>
    <row r="108" spans="7:11" ht="15" customHeight="1" x14ac:dyDescent="0.25">
      <c r="G108" s="2"/>
      <c r="H108" s="4"/>
      <c r="I108" s="4"/>
      <c r="J108" s="4"/>
      <c r="K108" s="4"/>
    </row>
    <row r="109" spans="7:11" ht="15" customHeight="1" x14ac:dyDescent="0.25">
      <c r="G109" s="2"/>
      <c r="H109" s="4"/>
      <c r="I109" s="4"/>
      <c r="J109" s="4"/>
      <c r="K109" s="4"/>
    </row>
    <row r="110" spans="7:11" ht="15" customHeight="1" x14ac:dyDescent="0.25">
      <c r="G110" s="1"/>
      <c r="H110" s="4"/>
      <c r="I110" s="4"/>
      <c r="J110" s="4"/>
      <c r="K110" s="4"/>
    </row>
    <row r="111" spans="7:11" ht="15" customHeight="1" x14ac:dyDescent="0.25">
      <c r="G111" s="2"/>
      <c r="H111" s="4"/>
      <c r="I111" s="4"/>
      <c r="J111" s="4"/>
      <c r="K111" s="4"/>
    </row>
    <row r="112" spans="7:11" ht="15" customHeight="1" x14ac:dyDescent="0.25">
      <c r="G112" s="2"/>
      <c r="H112" s="4"/>
      <c r="I112" s="4"/>
      <c r="J112" s="4"/>
      <c r="K112" s="4"/>
    </row>
    <row r="113" spans="7:11" ht="15" customHeight="1" x14ac:dyDescent="0.25">
      <c r="G113" s="2"/>
      <c r="H113" s="4"/>
      <c r="I113" s="4"/>
      <c r="J113" s="4"/>
      <c r="K113" s="4"/>
    </row>
    <row r="114" spans="7:11" ht="15" customHeight="1" x14ac:dyDescent="0.25">
      <c r="G114" s="2"/>
      <c r="H114" s="4"/>
      <c r="I114" s="4"/>
      <c r="J114" s="4"/>
      <c r="K114" s="4"/>
    </row>
    <row r="115" spans="7:11" ht="15" customHeight="1" x14ac:dyDescent="0.25">
      <c r="G115" s="1"/>
      <c r="H115" s="4"/>
      <c r="I115" s="4"/>
      <c r="J115" s="4"/>
      <c r="K115" s="4"/>
    </row>
    <row r="116" spans="7:11" ht="15" customHeight="1" x14ac:dyDescent="0.25">
      <c r="G116" s="2"/>
      <c r="H116" s="4"/>
      <c r="I116" s="4"/>
      <c r="J116" s="4"/>
      <c r="K116" s="4"/>
    </row>
    <row r="117" spans="7:11" ht="15" customHeight="1" x14ac:dyDescent="0.25">
      <c r="G117" s="2"/>
      <c r="H117" s="4"/>
      <c r="I117" s="4"/>
      <c r="J117" s="4"/>
      <c r="K117" s="4"/>
    </row>
    <row r="118" spans="7:11" ht="15" customHeight="1" x14ac:dyDescent="0.25">
      <c r="G118" s="1"/>
      <c r="H118" s="4"/>
      <c r="I118" s="4"/>
      <c r="J118" s="4"/>
      <c r="K118" s="4"/>
    </row>
    <row r="119" spans="7:11" ht="15" customHeight="1" x14ac:dyDescent="0.25">
      <c r="G119" s="2"/>
      <c r="H119" s="4"/>
      <c r="I119" s="4"/>
      <c r="J119" s="4"/>
      <c r="K119" s="4"/>
    </row>
    <row r="120" spans="7:11" ht="15" customHeight="1" x14ac:dyDescent="0.25">
      <c r="G120" s="2"/>
      <c r="H120" s="4"/>
      <c r="I120" s="4"/>
      <c r="J120" s="4"/>
      <c r="K120" s="4"/>
    </row>
    <row r="121" spans="7:11" ht="15" customHeight="1" x14ac:dyDescent="0.25">
      <c r="G121" s="1"/>
      <c r="H121" s="4"/>
      <c r="I121" s="4"/>
      <c r="J121" s="4"/>
      <c r="K121" s="4"/>
    </row>
    <row r="122" spans="7:11" ht="15" customHeight="1" x14ac:dyDescent="0.25">
      <c r="G122" s="2"/>
      <c r="H122" s="4"/>
      <c r="I122" s="4"/>
      <c r="J122" s="4"/>
      <c r="K122" s="4"/>
    </row>
    <row r="123" spans="7:11" ht="15" customHeight="1" x14ac:dyDescent="0.25">
      <c r="G123" s="2"/>
      <c r="H123" s="4"/>
      <c r="I123" s="4"/>
      <c r="J123" s="4"/>
      <c r="K123" s="4"/>
    </row>
    <row r="124" spans="7:11" ht="15" customHeight="1" x14ac:dyDescent="0.25">
      <c r="G124" s="2"/>
      <c r="H124" s="4"/>
      <c r="I124" s="4"/>
      <c r="J124" s="4"/>
      <c r="K124" s="4"/>
    </row>
    <row r="125" spans="7:11" ht="15" customHeight="1" x14ac:dyDescent="0.25">
      <c r="G125" s="2"/>
      <c r="H125" s="4"/>
      <c r="I125" s="4"/>
      <c r="J125" s="4"/>
      <c r="K125" s="4"/>
    </row>
    <row r="126" spans="7:11" ht="15" customHeight="1" x14ac:dyDescent="0.25">
      <c r="G126" s="1"/>
      <c r="H126" s="4"/>
      <c r="I126" s="4"/>
      <c r="J126" s="4"/>
      <c r="K126" s="4"/>
    </row>
    <row r="127" spans="7:11" ht="15" customHeight="1" x14ac:dyDescent="0.25">
      <c r="G127" s="2"/>
      <c r="H127" s="4"/>
      <c r="I127" s="4"/>
      <c r="J127" s="4"/>
      <c r="K127" s="4"/>
    </row>
    <row r="128" spans="7:11" ht="15" customHeight="1" x14ac:dyDescent="0.25">
      <c r="G128" s="2"/>
      <c r="H128" s="4"/>
      <c r="I128" s="4"/>
      <c r="J128" s="4"/>
      <c r="K128" s="4"/>
    </row>
    <row r="129" spans="7:11" ht="15" customHeight="1" x14ac:dyDescent="0.25">
      <c r="G129" s="2"/>
      <c r="H129" s="4"/>
      <c r="I129" s="4"/>
      <c r="J129" s="4"/>
      <c r="K129" s="4"/>
    </row>
    <row r="130" spans="7:11" ht="15" customHeight="1" x14ac:dyDescent="0.25">
      <c r="G130" s="2"/>
      <c r="H130" s="4"/>
      <c r="I130" s="4"/>
      <c r="J130" s="4"/>
      <c r="K130" s="4"/>
    </row>
    <row r="131" spans="7:11" ht="15" customHeight="1" x14ac:dyDescent="0.25">
      <c r="G131" s="1"/>
      <c r="H131" s="4"/>
      <c r="I131" s="4"/>
      <c r="J131" s="4"/>
      <c r="K131" s="4"/>
    </row>
    <row r="132" spans="7:11" ht="15" customHeight="1" x14ac:dyDescent="0.25">
      <c r="G132" s="2"/>
      <c r="H132" s="4"/>
      <c r="I132" s="4"/>
      <c r="J132" s="4"/>
      <c r="K132" s="4"/>
    </row>
    <row r="133" spans="7:11" ht="15" customHeight="1" x14ac:dyDescent="0.25">
      <c r="G133" s="2"/>
      <c r="H133" s="4"/>
      <c r="I133" s="4"/>
      <c r="J133" s="4"/>
      <c r="K133" s="4"/>
    </row>
    <row r="134" spans="7:11" ht="15" customHeight="1" x14ac:dyDescent="0.25">
      <c r="G134" s="2"/>
      <c r="H134" s="4"/>
      <c r="I134" s="4"/>
      <c r="J134" s="4"/>
      <c r="K134" s="4"/>
    </row>
    <row r="135" spans="7:11" ht="15" customHeight="1" x14ac:dyDescent="0.25">
      <c r="G135" s="1"/>
      <c r="H135" s="4"/>
      <c r="I135" s="4"/>
      <c r="J135" s="4"/>
      <c r="K135" s="4"/>
    </row>
    <row r="136" spans="7:11" ht="15" customHeight="1" x14ac:dyDescent="0.25">
      <c r="G136" s="2"/>
      <c r="H136" s="4"/>
      <c r="I136" s="4"/>
      <c r="J136" s="4"/>
      <c r="K136" s="4"/>
    </row>
    <row r="137" spans="7:11" ht="15" customHeight="1" x14ac:dyDescent="0.25">
      <c r="G137" s="2"/>
      <c r="H137" s="4"/>
      <c r="I137" s="4"/>
      <c r="J137" s="4"/>
      <c r="K137" s="4"/>
    </row>
    <row r="138" spans="7:11" ht="15" customHeight="1" x14ac:dyDescent="0.25">
      <c r="G138" s="2"/>
      <c r="H138" s="4"/>
      <c r="I138" s="4"/>
      <c r="J138" s="4"/>
      <c r="K138" s="4"/>
    </row>
    <row r="139" spans="7:11" ht="15" customHeight="1" x14ac:dyDescent="0.25">
      <c r="G139" s="2"/>
      <c r="H139" s="4"/>
      <c r="I139" s="4"/>
      <c r="J139" s="4"/>
      <c r="K139" s="4"/>
    </row>
    <row r="140" spans="7:11" ht="15" customHeight="1" x14ac:dyDescent="0.25">
      <c r="G140" s="2"/>
      <c r="H140" s="4"/>
      <c r="I140" s="4"/>
      <c r="J140" s="4"/>
      <c r="K140" s="4"/>
    </row>
    <row r="141" spans="7:11" ht="15" customHeight="1" x14ac:dyDescent="0.25">
      <c r="G141" s="1"/>
      <c r="H141" s="4"/>
      <c r="I141" s="4"/>
      <c r="J141" s="4"/>
      <c r="K141" s="4"/>
    </row>
    <row r="142" spans="7:11" ht="15" customHeight="1" x14ac:dyDescent="0.25">
      <c r="G142" s="2"/>
      <c r="H142" s="4"/>
      <c r="I142" s="4"/>
      <c r="J142" s="4"/>
      <c r="K142" s="4"/>
    </row>
    <row r="143" spans="7:11" ht="15" customHeight="1" x14ac:dyDescent="0.25">
      <c r="G143" s="2"/>
      <c r="H143" s="4"/>
      <c r="I143" s="4"/>
      <c r="J143" s="4"/>
      <c r="K143" s="4"/>
    </row>
    <row r="144" spans="7:11" ht="15" customHeight="1" x14ac:dyDescent="0.25">
      <c r="G144" s="2"/>
      <c r="H144" s="4"/>
      <c r="I144" s="4"/>
      <c r="J144" s="4"/>
      <c r="K144" s="4"/>
    </row>
    <row r="145" spans="7:11" ht="15" customHeight="1" x14ac:dyDescent="0.25">
      <c r="G145" s="2"/>
      <c r="H145" s="4"/>
      <c r="I145" s="4"/>
      <c r="J145" s="4"/>
      <c r="K145" s="4"/>
    </row>
    <row r="146" spans="7:11" ht="15" customHeight="1" x14ac:dyDescent="0.25">
      <c r="G146" s="2"/>
      <c r="H146" s="4"/>
      <c r="I146" s="4"/>
      <c r="J146" s="4"/>
      <c r="K146" s="4"/>
    </row>
    <row r="147" spans="7:11" ht="15" customHeight="1" x14ac:dyDescent="0.25">
      <c r="G147" s="2"/>
      <c r="H147" s="4"/>
      <c r="I147" s="4"/>
      <c r="J147" s="4"/>
      <c r="K147" s="4"/>
    </row>
    <row r="148" spans="7:11" ht="15" customHeight="1" x14ac:dyDescent="0.25">
      <c r="G148" s="1"/>
      <c r="H148" s="4"/>
      <c r="I148" s="4"/>
      <c r="J148" s="4"/>
      <c r="K148" s="4"/>
    </row>
    <row r="149" spans="7:11" ht="15" customHeight="1" x14ac:dyDescent="0.25">
      <c r="G149" s="2"/>
      <c r="H149" s="4"/>
      <c r="I149" s="4"/>
      <c r="J149" s="4"/>
      <c r="K149" s="4"/>
    </row>
    <row r="150" spans="7:11" ht="15" customHeight="1" x14ac:dyDescent="0.25">
      <c r="G150" s="2"/>
      <c r="H150" s="4"/>
      <c r="I150" s="4"/>
      <c r="J150" s="4"/>
      <c r="K150" s="4"/>
    </row>
    <row r="151" spans="7:11" ht="15" customHeight="1" x14ac:dyDescent="0.25">
      <c r="G151" s="2"/>
      <c r="H151" s="4"/>
      <c r="I151" s="4"/>
      <c r="J151" s="4"/>
      <c r="K151" s="4"/>
    </row>
    <row r="152" spans="7:11" ht="15" customHeight="1" x14ac:dyDescent="0.25">
      <c r="G152" s="1"/>
      <c r="H152" s="4"/>
      <c r="I152" s="4"/>
      <c r="J152" s="4"/>
      <c r="K152" s="4"/>
    </row>
    <row r="153" spans="7:11" ht="15" customHeight="1" x14ac:dyDescent="0.25"/>
  </sheetData>
  <pageMargins left="0.7" right="0.7" top="0.75" bottom="0.75" header="0.3" footer="0.3"/>
  <pageSetup orientation="portrait" r:id="rId2"/>
  <drawing r:id="rId3"/>
  <picture r:id="rId4"/>
  <extLst>
    <ext xmlns:x14="http://schemas.microsoft.com/office/spreadsheetml/2009/9/main" uri="{A8765BA9-456A-4dab-B4F3-ACF838C121DE}">
      <x14:slicerList>
        <x14:slicer r:id="rId5"/>
      </x14:slicerList>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3E5A80-FF23-4F0A-971C-DB5FDEFDFD50}">
  <dimension ref="A1:B39"/>
  <sheetViews>
    <sheetView zoomScale="10" zoomScaleNormal="10" workbookViewId="0">
      <selection activeCell="C1" sqref="C1"/>
    </sheetView>
  </sheetViews>
  <sheetFormatPr baseColWidth="10" defaultRowHeight="15" x14ac:dyDescent="0.25"/>
  <cols>
    <col min="1" max="1" width="255.7109375" style="9" bestFit="1" customWidth="1"/>
    <col min="2" max="2" width="153.28515625" style="9" bestFit="1" customWidth="1"/>
    <col min="3" max="16384" width="11.42578125" style="9"/>
  </cols>
  <sheetData>
    <row r="1" spans="1:2" x14ac:dyDescent="0.25">
      <c r="A1" s="9" t="s">
        <v>2869</v>
      </c>
      <c r="B1" s="9" t="s">
        <v>2869</v>
      </c>
    </row>
    <row r="2" spans="1:2" x14ac:dyDescent="0.25">
      <c r="A2" s="9" t="s">
        <v>2870</v>
      </c>
      <c r="B2" s="9" t="s">
        <v>2908</v>
      </c>
    </row>
    <row r="3" spans="1:2" x14ac:dyDescent="0.25">
      <c r="A3" s="9" t="s">
        <v>2871</v>
      </c>
      <c r="B3" s="9" t="s">
        <v>2915</v>
      </c>
    </row>
    <row r="4" spans="1:2" x14ac:dyDescent="0.25">
      <c r="A4" s="9" t="s">
        <v>2872</v>
      </c>
      <c r="B4" s="9" t="s">
        <v>2909</v>
      </c>
    </row>
    <row r="5" spans="1:2" x14ac:dyDescent="0.25">
      <c r="A5" s="9" t="s">
        <v>2873</v>
      </c>
      <c r="B5" s="9" t="s">
        <v>2910</v>
      </c>
    </row>
    <row r="6" spans="1:2" x14ac:dyDescent="0.25">
      <c r="A6" s="9" t="s">
        <v>2874</v>
      </c>
      <c r="B6" s="9" t="s">
        <v>2874</v>
      </c>
    </row>
    <row r="7" spans="1:2" x14ac:dyDescent="0.25">
      <c r="A7" s="9" t="s">
        <v>2875</v>
      </c>
      <c r="B7" s="9" t="s">
        <v>2916</v>
      </c>
    </row>
    <row r="8" spans="1:2" x14ac:dyDescent="0.25">
      <c r="A8" s="9" t="s">
        <v>2876</v>
      </c>
      <c r="B8" s="9" t="s">
        <v>2911</v>
      </c>
    </row>
    <row r="9" spans="1:2" x14ac:dyDescent="0.25">
      <c r="A9" s="9" t="s">
        <v>2877</v>
      </c>
      <c r="B9" s="9" t="s">
        <v>2877</v>
      </c>
    </row>
    <row r="10" spans="1:2" x14ac:dyDescent="0.25">
      <c r="A10" s="9" t="s">
        <v>2878</v>
      </c>
      <c r="B10" s="9" t="s">
        <v>2878</v>
      </c>
    </row>
    <row r="11" spans="1:2" x14ac:dyDescent="0.25">
      <c r="A11" s="9" t="s">
        <v>2879</v>
      </c>
      <c r="B11" s="9" t="s">
        <v>2912</v>
      </c>
    </row>
    <row r="12" spans="1:2" x14ac:dyDescent="0.25">
      <c r="A12" s="9" t="s">
        <v>2880</v>
      </c>
      <c r="B12" s="9" t="s">
        <v>2913</v>
      </c>
    </row>
    <row r="13" spans="1:2" x14ac:dyDescent="0.25">
      <c r="A13" s="9" t="s">
        <v>2881</v>
      </c>
      <c r="B13" s="9" t="s">
        <v>2917</v>
      </c>
    </row>
    <row r="14" spans="1:2" x14ac:dyDescent="0.25">
      <c r="A14" s="9" t="s">
        <v>2882</v>
      </c>
      <c r="B14" s="9" t="s">
        <v>2914</v>
      </c>
    </row>
    <row r="15" spans="1:2" x14ac:dyDescent="0.25">
      <c r="A15" s="9" t="s">
        <v>2883</v>
      </c>
      <c r="B15" s="9" t="s">
        <v>2918</v>
      </c>
    </row>
    <row r="16" spans="1:2" x14ac:dyDescent="0.25">
      <c r="A16" s="9" t="s">
        <v>2884</v>
      </c>
      <c r="B16" s="9" t="s">
        <v>2919</v>
      </c>
    </row>
    <row r="17" spans="1:2" x14ac:dyDescent="0.25">
      <c r="A17" s="9" t="s">
        <v>2885</v>
      </c>
      <c r="B17" s="9" t="s">
        <v>2920</v>
      </c>
    </row>
    <row r="18" spans="1:2" x14ac:dyDescent="0.25">
      <c r="A18" s="9" t="s">
        <v>2886</v>
      </c>
      <c r="B18" s="9" t="s">
        <v>2921</v>
      </c>
    </row>
    <row r="19" spans="1:2" x14ac:dyDescent="0.25">
      <c r="A19" s="9" t="s">
        <v>2887</v>
      </c>
      <c r="B19" s="9" t="s">
        <v>2922</v>
      </c>
    </row>
    <row r="20" spans="1:2" x14ac:dyDescent="0.25">
      <c r="A20" s="9" t="s">
        <v>2888</v>
      </c>
      <c r="B20" s="9" t="s">
        <v>2888</v>
      </c>
    </row>
    <row r="21" spans="1:2" x14ac:dyDescent="0.25">
      <c r="A21" s="9" t="s">
        <v>2889</v>
      </c>
      <c r="B21" s="9" t="s">
        <v>2889</v>
      </c>
    </row>
    <row r="22" spans="1:2" x14ac:dyDescent="0.25">
      <c r="A22" s="9" t="s">
        <v>2890</v>
      </c>
      <c r="B22" s="9" t="s">
        <v>2890</v>
      </c>
    </row>
    <row r="23" spans="1:2" x14ac:dyDescent="0.25">
      <c r="A23" s="9" t="s">
        <v>2891</v>
      </c>
      <c r="B23" s="9" t="s">
        <v>2891</v>
      </c>
    </row>
    <row r="24" spans="1:2" x14ac:dyDescent="0.25">
      <c r="A24" s="9" t="s">
        <v>2892</v>
      </c>
      <c r="B24" s="9" t="s">
        <v>2892</v>
      </c>
    </row>
    <row r="25" spans="1:2" x14ac:dyDescent="0.25">
      <c r="A25" s="9" t="s">
        <v>2893</v>
      </c>
      <c r="B25" s="9" t="s">
        <v>2923</v>
      </c>
    </row>
    <row r="26" spans="1:2" x14ac:dyDescent="0.25">
      <c r="A26" s="9" t="s">
        <v>2894</v>
      </c>
      <c r="B26" s="9" t="s">
        <v>2894</v>
      </c>
    </row>
    <row r="27" spans="1:2" x14ac:dyDescent="0.25">
      <c r="A27" s="9" t="s">
        <v>2895</v>
      </c>
      <c r="B27" s="9" t="s">
        <v>2895</v>
      </c>
    </row>
    <row r="28" spans="1:2" x14ac:dyDescent="0.25">
      <c r="A28" s="9" t="s">
        <v>2896</v>
      </c>
      <c r="B28" s="9" t="s">
        <v>2896</v>
      </c>
    </row>
    <row r="29" spans="1:2" x14ac:dyDescent="0.25">
      <c r="A29" s="9" t="s">
        <v>2897</v>
      </c>
      <c r="B29" s="9" t="s">
        <v>2924</v>
      </c>
    </row>
    <row r="30" spans="1:2" x14ac:dyDescent="0.25">
      <c r="A30" s="9" t="s">
        <v>2898</v>
      </c>
      <c r="B30" s="9" t="s">
        <v>2898</v>
      </c>
    </row>
    <row r="31" spans="1:2" x14ac:dyDescent="0.25">
      <c r="A31" s="9" t="s">
        <v>2899</v>
      </c>
      <c r="B31" s="9" t="s">
        <v>2925</v>
      </c>
    </row>
    <row r="32" spans="1:2" x14ac:dyDescent="0.25">
      <c r="A32" s="9" t="s">
        <v>2900</v>
      </c>
      <c r="B32" s="9" t="s">
        <v>2900</v>
      </c>
    </row>
    <row r="33" spans="1:2" x14ac:dyDescent="0.25">
      <c r="A33" s="9" t="s">
        <v>2901</v>
      </c>
      <c r="B33" s="9" t="s">
        <v>2926</v>
      </c>
    </row>
    <row r="34" spans="1:2" x14ac:dyDescent="0.25">
      <c r="A34" s="9" t="s">
        <v>2902</v>
      </c>
      <c r="B34" s="9" t="s">
        <v>2927</v>
      </c>
    </row>
    <row r="35" spans="1:2" x14ac:dyDescent="0.25">
      <c r="A35" s="9" t="s">
        <v>2903</v>
      </c>
      <c r="B35" s="9" t="s">
        <v>2903</v>
      </c>
    </row>
    <row r="36" spans="1:2" x14ac:dyDescent="0.25">
      <c r="A36" s="9" t="s">
        <v>2904</v>
      </c>
      <c r="B36" s="9" t="s">
        <v>2928</v>
      </c>
    </row>
    <row r="37" spans="1:2" x14ac:dyDescent="0.25">
      <c r="A37" s="9" t="s">
        <v>2905</v>
      </c>
      <c r="B37" s="9" t="s">
        <v>2929</v>
      </c>
    </row>
    <row r="38" spans="1:2" x14ac:dyDescent="0.25">
      <c r="A38" s="9" t="s">
        <v>2906</v>
      </c>
      <c r="B38" s="9" t="s">
        <v>2906</v>
      </c>
    </row>
    <row r="39" spans="1:2" x14ac:dyDescent="0.25">
      <c r="A39" s="9" t="s">
        <v>2907</v>
      </c>
      <c r="B39" s="9" t="s">
        <v>2907</v>
      </c>
    </row>
  </sheetData>
  <sheetProtection algorithmName="SHA-512" hashValue="ZWIXJ/I8SdoeH6whvSLKthDuIcvSVA8ou5lGUAje6AKXT6hBglOFoT9Y83YmsAzZ9iWE7d+HwjnEY2b3PqFubg==" saltValue="UjDRAhMLFp7c9F2GwSDfkw==" spinCount="100000" sheet="1" objects="1" scenarios="1" selectLockedCells="1" selectUnlockedCells="1"/>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A40AE1-1084-4BC2-AFFA-EE9A919AD556}">
  <dimension ref="A1:Q1825"/>
  <sheetViews>
    <sheetView zoomScale="10" zoomScaleNormal="10" workbookViewId="0">
      <pane ySplit="1" topLeftCell="A2" activePane="bottomLeft" state="frozen"/>
      <selection pane="bottomLeft"/>
    </sheetView>
  </sheetViews>
  <sheetFormatPr baseColWidth="10" defaultRowHeight="15" x14ac:dyDescent="0.25"/>
  <cols>
    <col min="1" max="16384" width="11.42578125" style="3"/>
  </cols>
  <sheetData>
    <row r="1" spans="1:17" s="10" customFormat="1" ht="75" x14ac:dyDescent="0.25">
      <c r="A1" s="10" t="s">
        <v>2055</v>
      </c>
      <c r="B1" s="10" t="s">
        <v>2056</v>
      </c>
      <c r="C1" s="10" t="s">
        <v>2853</v>
      </c>
      <c r="D1" s="10" t="s">
        <v>2864</v>
      </c>
      <c r="E1" s="10" t="s">
        <v>2865</v>
      </c>
      <c r="F1" s="10" t="s">
        <v>2866</v>
      </c>
      <c r="G1" s="10" t="s">
        <v>2062</v>
      </c>
      <c r="H1" s="10" t="s">
        <v>2063</v>
      </c>
      <c r="I1" s="10" t="s">
        <v>2064</v>
      </c>
      <c r="J1" s="10" t="s">
        <v>2867</v>
      </c>
      <c r="K1" s="10" t="s">
        <v>0</v>
      </c>
      <c r="L1" s="10" t="s">
        <v>1</v>
      </c>
      <c r="M1" s="10" t="s">
        <v>2</v>
      </c>
      <c r="N1" s="10" t="s">
        <v>3</v>
      </c>
      <c r="O1" s="10" t="s">
        <v>2065</v>
      </c>
      <c r="P1" s="10" t="s">
        <v>4</v>
      </c>
      <c r="Q1" s="10" t="s">
        <v>5</v>
      </c>
    </row>
    <row r="2" spans="1:17" x14ac:dyDescent="0.25">
      <c r="A2" s="3">
        <v>155</v>
      </c>
      <c r="B2" s="3" t="s">
        <v>1304</v>
      </c>
      <c r="C2" s="3" t="s">
        <v>2869</v>
      </c>
      <c r="D2" s="3" t="s">
        <v>870</v>
      </c>
      <c r="E2" s="3" t="s">
        <v>1305</v>
      </c>
      <c r="F2" s="3" t="s">
        <v>2051</v>
      </c>
      <c r="G2" s="3" t="s">
        <v>56</v>
      </c>
      <c r="H2" s="3" t="s">
        <v>57</v>
      </c>
      <c r="I2" s="3" t="s">
        <v>58</v>
      </c>
      <c r="J2" s="3" t="s">
        <v>59</v>
      </c>
      <c r="K2" s="11">
        <v>42376</v>
      </c>
      <c r="L2" s="11">
        <v>44561</v>
      </c>
      <c r="M2" s="3">
        <v>80</v>
      </c>
      <c r="N2" s="3">
        <v>100</v>
      </c>
      <c r="O2" s="3">
        <v>50</v>
      </c>
      <c r="P2" s="3">
        <v>0.625</v>
      </c>
      <c r="Q2" s="3">
        <v>0.5</v>
      </c>
    </row>
    <row r="3" spans="1:17" x14ac:dyDescent="0.25">
      <c r="A3" s="3">
        <v>155</v>
      </c>
      <c r="B3" s="3" t="s">
        <v>1304</v>
      </c>
      <c r="C3" s="3" t="s">
        <v>2869</v>
      </c>
      <c r="D3" s="3" t="s">
        <v>861</v>
      </c>
      <c r="E3" s="3" t="s">
        <v>1306</v>
      </c>
      <c r="F3" s="3" t="s">
        <v>2855</v>
      </c>
      <c r="G3" s="3" t="s">
        <v>311</v>
      </c>
      <c r="H3" s="3" t="s">
        <v>312</v>
      </c>
      <c r="I3" s="3" t="s">
        <v>313</v>
      </c>
      <c r="J3" s="3" t="s">
        <v>314</v>
      </c>
      <c r="K3" s="11">
        <v>42522</v>
      </c>
      <c r="L3" s="11">
        <v>44561</v>
      </c>
      <c r="M3" s="3">
        <v>80</v>
      </c>
      <c r="N3" s="3">
        <v>100</v>
      </c>
      <c r="O3" s="3">
        <v>100</v>
      </c>
      <c r="P3" s="3">
        <v>1</v>
      </c>
      <c r="Q3" s="3">
        <v>1</v>
      </c>
    </row>
    <row r="4" spans="1:17" x14ac:dyDescent="0.25">
      <c r="A4" s="3">
        <v>155</v>
      </c>
      <c r="B4" s="3" t="s">
        <v>1304</v>
      </c>
      <c r="C4" s="3" t="s">
        <v>2869</v>
      </c>
      <c r="D4" s="3" t="s">
        <v>1402</v>
      </c>
      <c r="E4" s="3" t="s">
        <v>1667</v>
      </c>
      <c r="F4" s="3" t="s">
        <v>2855</v>
      </c>
      <c r="G4" s="3" t="s">
        <v>56</v>
      </c>
      <c r="H4" s="3" t="s">
        <v>57</v>
      </c>
      <c r="I4" s="3" t="s">
        <v>58</v>
      </c>
      <c r="J4" s="3" t="s">
        <v>59</v>
      </c>
      <c r="K4" s="11">
        <v>42552</v>
      </c>
      <c r="L4" s="11">
        <v>44561</v>
      </c>
      <c r="M4" s="3">
        <v>100</v>
      </c>
      <c r="N4" s="3">
        <v>100</v>
      </c>
      <c r="O4" s="3">
        <v>100</v>
      </c>
      <c r="P4" s="3">
        <v>1</v>
      </c>
      <c r="Q4" s="3">
        <v>1</v>
      </c>
    </row>
    <row r="5" spans="1:17" x14ac:dyDescent="0.25">
      <c r="A5" s="3">
        <v>155</v>
      </c>
      <c r="B5" s="3" t="s">
        <v>1304</v>
      </c>
      <c r="C5" s="3" t="s">
        <v>2869</v>
      </c>
      <c r="D5" s="3" t="s">
        <v>353</v>
      </c>
      <c r="E5" s="3" t="s">
        <v>1668</v>
      </c>
      <c r="F5" s="3" t="s">
        <v>2855</v>
      </c>
      <c r="G5" s="3" t="s">
        <v>56</v>
      </c>
      <c r="H5" s="3" t="s">
        <v>57</v>
      </c>
      <c r="I5" s="3" t="s">
        <v>58</v>
      </c>
      <c r="J5" s="3" t="s">
        <v>59</v>
      </c>
      <c r="K5" s="11">
        <v>41275</v>
      </c>
      <c r="L5" s="11">
        <v>44561</v>
      </c>
      <c r="M5" s="3">
        <v>90</v>
      </c>
      <c r="N5" s="3">
        <v>100</v>
      </c>
      <c r="O5" s="3">
        <v>100</v>
      </c>
      <c r="P5" s="3">
        <v>1</v>
      </c>
      <c r="Q5" s="3">
        <v>1</v>
      </c>
    </row>
    <row r="6" spans="1:17" x14ac:dyDescent="0.25">
      <c r="A6" s="3">
        <v>155</v>
      </c>
      <c r="B6" s="3" t="s">
        <v>1304</v>
      </c>
      <c r="C6" s="3" t="s">
        <v>2869</v>
      </c>
      <c r="D6" s="3" t="s">
        <v>206</v>
      </c>
      <c r="E6" s="3" t="s">
        <v>1669</v>
      </c>
      <c r="F6" s="3" t="s">
        <v>2856</v>
      </c>
      <c r="G6" s="3" t="s">
        <v>56</v>
      </c>
      <c r="H6" s="3" t="s">
        <v>57</v>
      </c>
      <c r="I6" s="3" t="s">
        <v>58</v>
      </c>
      <c r="J6" s="3" t="s">
        <v>59</v>
      </c>
      <c r="K6" s="11">
        <v>41791</v>
      </c>
      <c r="L6" s="11">
        <v>43465</v>
      </c>
      <c r="M6" s="3">
        <v>100</v>
      </c>
      <c r="N6" s="3">
        <v>100</v>
      </c>
      <c r="O6" s="3">
        <v>100</v>
      </c>
      <c r="P6" s="3">
        <v>1</v>
      </c>
      <c r="Q6" s="3">
        <v>1</v>
      </c>
    </row>
    <row r="7" spans="1:17" x14ac:dyDescent="0.25">
      <c r="A7" s="3">
        <v>155</v>
      </c>
      <c r="B7" s="3" t="s">
        <v>1304</v>
      </c>
      <c r="C7" s="3" t="s">
        <v>2869</v>
      </c>
      <c r="D7" s="3" t="s">
        <v>1403</v>
      </c>
      <c r="E7" s="3" t="s">
        <v>1670</v>
      </c>
      <c r="F7" s="3" t="s">
        <v>2855</v>
      </c>
      <c r="G7" s="3" t="s">
        <v>56</v>
      </c>
      <c r="H7" s="3" t="s">
        <v>57</v>
      </c>
      <c r="I7" s="3" t="s">
        <v>58</v>
      </c>
      <c r="J7" s="3" t="s">
        <v>59</v>
      </c>
      <c r="K7" s="11">
        <v>43344</v>
      </c>
      <c r="L7" s="11">
        <v>44440</v>
      </c>
      <c r="M7" s="3">
        <v>60</v>
      </c>
      <c r="N7" s="3">
        <v>100</v>
      </c>
      <c r="O7" s="3">
        <v>0</v>
      </c>
      <c r="P7" s="3">
        <v>0</v>
      </c>
      <c r="Q7" s="3">
        <v>0</v>
      </c>
    </row>
    <row r="8" spans="1:17" x14ac:dyDescent="0.25">
      <c r="A8" s="3">
        <v>155</v>
      </c>
      <c r="B8" s="3" t="s">
        <v>1304</v>
      </c>
      <c r="C8" s="3" t="s">
        <v>2869</v>
      </c>
      <c r="D8" s="3" t="s">
        <v>1674</v>
      </c>
      <c r="E8" s="3" t="s">
        <v>1675</v>
      </c>
      <c r="F8" s="3" t="s">
        <v>2051</v>
      </c>
      <c r="G8" s="3" t="s">
        <v>56</v>
      </c>
      <c r="H8" s="3" t="s">
        <v>57</v>
      </c>
      <c r="I8" s="3" t="s">
        <v>58</v>
      </c>
      <c r="J8" s="3" t="s">
        <v>59</v>
      </c>
      <c r="K8" s="11">
        <v>42583</v>
      </c>
      <c r="L8" s="11">
        <v>43100</v>
      </c>
      <c r="M8" s="3">
        <v>100</v>
      </c>
      <c r="N8" s="3">
        <v>100</v>
      </c>
      <c r="O8" s="3">
        <v>100</v>
      </c>
      <c r="P8" s="3">
        <v>1</v>
      </c>
      <c r="Q8" s="3">
        <v>1</v>
      </c>
    </row>
    <row r="9" spans="1:17" x14ac:dyDescent="0.25">
      <c r="A9" s="3">
        <v>155</v>
      </c>
      <c r="B9" s="3" t="s">
        <v>1304</v>
      </c>
      <c r="C9" s="3" t="s">
        <v>2869</v>
      </c>
      <c r="D9" s="3" t="s">
        <v>209</v>
      </c>
      <c r="E9" s="3" t="s">
        <v>1676</v>
      </c>
      <c r="F9" s="3" t="s">
        <v>2856</v>
      </c>
      <c r="G9" s="3" t="s">
        <v>950</v>
      </c>
      <c r="H9" s="3" t="s">
        <v>951</v>
      </c>
      <c r="I9" s="3" t="s">
        <v>58</v>
      </c>
      <c r="J9" s="3" t="s">
        <v>59</v>
      </c>
      <c r="K9" s="11">
        <v>42370</v>
      </c>
      <c r="L9" s="11">
        <v>43830</v>
      </c>
      <c r="M9" s="3">
        <v>100</v>
      </c>
      <c r="N9" s="3">
        <v>100</v>
      </c>
      <c r="O9" s="3">
        <v>85.2</v>
      </c>
      <c r="P9" s="3">
        <v>0.85199999999999998</v>
      </c>
      <c r="Q9" s="3">
        <v>0.85199999999999998</v>
      </c>
    </row>
    <row r="10" spans="1:17" x14ac:dyDescent="0.25">
      <c r="A10" s="3">
        <v>155</v>
      </c>
      <c r="B10" s="3" t="s">
        <v>1304</v>
      </c>
      <c r="C10" s="3" t="s">
        <v>2869</v>
      </c>
      <c r="D10" s="3" t="s">
        <v>1677</v>
      </c>
      <c r="E10" s="3" t="s">
        <v>1678</v>
      </c>
      <c r="F10" s="3" t="s">
        <v>2855</v>
      </c>
      <c r="G10" s="3" t="s">
        <v>56</v>
      </c>
      <c r="H10" s="3" t="s">
        <v>57</v>
      </c>
      <c r="I10" s="3" t="s">
        <v>58</v>
      </c>
      <c r="J10" s="3" t="s">
        <v>59</v>
      </c>
      <c r="K10" s="11">
        <v>41671</v>
      </c>
      <c r="L10" s="11">
        <v>42887</v>
      </c>
      <c r="M10" s="3">
        <v>100</v>
      </c>
      <c r="N10" s="3">
        <v>100</v>
      </c>
      <c r="O10" s="3">
        <v>88</v>
      </c>
      <c r="P10" s="3">
        <v>0.88</v>
      </c>
      <c r="Q10" s="3">
        <v>0.88</v>
      </c>
    </row>
    <row r="11" spans="1:17" x14ac:dyDescent="0.25">
      <c r="A11" s="3">
        <v>155</v>
      </c>
      <c r="B11" s="3" t="s">
        <v>1304</v>
      </c>
      <c r="C11" s="3" t="s">
        <v>2869</v>
      </c>
      <c r="D11" s="3" t="s">
        <v>513</v>
      </c>
      <c r="E11" s="3" t="s">
        <v>1682</v>
      </c>
      <c r="F11" s="3" t="s">
        <v>2855</v>
      </c>
      <c r="G11" s="3" t="s">
        <v>56</v>
      </c>
      <c r="H11" s="3" t="s">
        <v>57</v>
      </c>
      <c r="I11" s="3" t="s">
        <v>58</v>
      </c>
      <c r="J11" s="3" t="s">
        <v>59</v>
      </c>
      <c r="K11" s="11">
        <v>42164</v>
      </c>
      <c r="L11" s="11">
        <v>44561</v>
      </c>
      <c r="M11" s="3">
        <v>100</v>
      </c>
      <c r="N11" s="3">
        <v>100</v>
      </c>
      <c r="O11" s="3">
        <v>100</v>
      </c>
      <c r="P11" s="3">
        <v>1</v>
      </c>
      <c r="Q11" s="3">
        <v>1</v>
      </c>
    </row>
    <row r="12" spans="1:17" x14ac:dyDescent="0.25">
      <c r="A12" s="3">
        <v>155</v>
      </c>
      <c r="B12" s="3" t="s">
        <v>1304</v>
      </c>
      <c r="C12" s="3" t="s">
        <v>2869</v>
      </c>
      <c r="D12" s="3" t="s">
        <v>809</v>
      </c>
      <c r="E12" s="3" t="s">
        <v>1683</v>
      </c>
      <c r="F12" s="3" t="s">
        <v>2855</v>
      </c>
      <c r="G12" s="3" t="s">
        <v>56</v>
      </c>
      <c r="H12" s="3" t="s">
        <v>57</v>
      </c>
      <c r="I12" s="3" t="s">
        <v>58</v>
      </c>
      <c r="J12" s="3" t="s">
        <v>59</v>
      </c>
      <c r="K12" s="11">
        <v>42552</v>
      </c>
      <c r="L12" s="11">
        <v>44561</v>
      </c>
      <c r="M12" s="3">
        <v>100</v>
      </c>
      <c r="N12" s="3">
        <v>100</v>
      </c>
      <c r="O12" s="3">
        <v>100</v>
      </c>
      <c r="P12" s="3">
        <v>1</v>
      </c>
      <c r="Q12" s="3">
        <v>1</v>
      </c>
    </row>
    <row r="13" spans="1:17" x14ac:dyDescent="0.25">
      <c r="A13" s="3">
        <v>155</v>
      </c>
      <c r="B13" s="3" t="s">
        <v>1304</v>
      </c>
      <c r="C13" s="3" t="s">
        <v>2869</v>
      </c>
      <c r="D13" s="3" t="s">
        <v>374</v>
      </c>
      <c r="E13" s="3" t="s">
        <v>1689</v>
      </c>
      <c r="F13" s="3" t="s">
        <v>2855</v>
      </c>
      <c r="G13" s="3" t="s">
        <v>56</v>
      </c>
      <c r="H13" s="3" t="s">
        <v>57</v>
      </c>
      <c r="I13" s="3" t="s">
        <v>58</v>
      </c>
      <c r="J13" s="3" t="s">
        <v>59</v>
      </c>
      <c r="K13" s="11">
        <v>42461</v>
      </c>
      <c r="L13" s="11">
        <v>44561</v>
      </c>
      <c r="M13" s="3">
        <v>100</v>
      </c>
      <c r="N13" s="3">
        <v>100</v>
      </c>
      <c r="O13" s="3">
        <v>100</v>
      </c>
      <c r="P13" s="3">
        <v>1</v>
      </c>
      <c r="Q13" s="3">
        <v>1</v>
      </c>
    </row>
    <row r="14" spans="1:17" x14ac:dyDescent="0.25">
      <c r="A14" s="3">
        <v>155</v>
      </c>
      <c r="B14" s="3" t="s">
        <v>1304</v>
      </c>
      <c r="C14" s="3" t="s">
        <v>2869</v>
      </c>
      <c r="D14" s="3" t="s">
        <v>385</v>
      </c>
      <c r="E14" s="3" t="s">
        <v>1690</v>
      </c>
      <c r="F14" s="3" t="s">
        <v>2051</v>
      </c>
      <c r="G14" s="3" t="s">
        <v>56</v>
      </c>
      <c r="H14" s="3" t="s">
        <v>57</v>
      </c>
      <c r="I14" s="3" t="s">
        <v>58</v>
      </c>
      <c r="J14" s="3" t="s">
        <v>59</v>
      </c>
      <c r="K14" s="11">
        <v>42384</v>
      </c>
      <c r="L14" s="11">
        <v>44561</v>
      </c>
      <c r="M14" s="3">
        <v>100</v>
      </c>
      <c r="N14" s="3">
        <v>100</v>
      </c>
      <c r="O14" s="3">
        <v>100</v>
      </c>
      <c r="P14" s="3">
        <v>1</v>
      </c>
      <c r="Q14" s="3">
        <v>1</v>
      </c>
    </row>
    <row r="15" spans="1:17" x14ac:dyDescent="0.25">
      <c r="A15" s="3">
        <v>155</v>
      </c>
      <c r="B15" s="3" t="s">
        <v>1304</v>
      </c>
      <c r="C15" s="3" t="s">
        <v>2869</v>
      </c>
      <c r="D15" s="3" t="s">
        <v>530</v>
      </c>
      <c r="E15" s="3" t="s">
        <v>1691</v>
      </c>
      <c r="F15" s="3" t="s">
        <v>2856</v>
      </c>
      <c r="G15" s="3" t="s">
        <v>56</v>
      </c>
      <c r="H15" s="3" t="s">
        <v>57</v>
      </c>
      <c r="I15" s="3" t="s">
        <v>58</v>
      </c>
      <c r="J15" s="3" t="s">
        <v>59</v>
      </c>
      <c r="K15" s="11">
        <v>41426</v>
      </c>
      <c r="L15" s="11">
        <v>44561</v>
      </c>
      <c r="M15" s="3">
        <v>100</v>
      </c>
      <c r="N15" s="3">
        <v>100</v>
      </c>
      <c r="O15" s="3">
        <v>100</v>
      </c>
      <c r="P15" s="3">
        <v>1</v>
      </c>
      <c r="Q15" s="3">
        <v>1</v>
      </c>
    </row>
    <row r="16" spans="1:17" x14ac:dyDescent="0.25">
      <c r="A16" s="3">
        <v>155</v>
      </c>
      <c r="B16" s="3" t="s">
        <v>1304</v>
      </c>
      <c r="C16" s="3" t="s">
        <v>2869</v>
      </c>
      <c r="D16" s="3" t="s">
        <v>199</v>
      </c>
      <c r="E16" s="3" t="s">
        <v>1772</v>
      </c>
      <c r="F16" s="3" t="s">
        <v>2856</v>
      </c>
      <c r="G16" s="3" t="s">
        <v>56</v>
      </c>
      <c r="H16" s="3" t="s">
        <v>57</v>
      </c>
      <c r="I16" s="3" t="s">
        <v>58</v>
      </c>
      <c r="J16" s="3" t="s">
        <v>59</v>
      </c>
      <c r="K16" s="11">
        <v>42736</v>
      </c>
      <c r="L16" s="11">
        <v>43101</v>
      </c>
      <c r="M16" s="3">
        <v>100</v>
      </c>
      <c r="N16" s="3">
        <v>100</v>
      </c>
      <c r="O16" s="3">
        <v>30</v>
      </c>
      <c r="P16" s="3">
        <v>0.3</v>
      </c>
      <c r="Q16" s="3">
        <v>0.3</v>
      </c>
    </row>
    <row r="17" spans="1:17" x14ac:dyDescent="0.25">
      <c r="A17" s="3">
        <v>155</v>
      </c>
      <c r="B17" s="3" t="s">
        <v>1304</v>
      </c>
      <c r="C17" s="3" t="s">
        <v>2869</v>
      </c>
      <c r="D17" s="3" t="s">
        <v>203</v>
      </c>
      <c r="E17" s="3" t="s">
        <v>1868</v>
      </c>
      <c r="F17" s="3" t="s">
        <v>2856</v>
      </c>
      <c r="G17" s="3" t="s">
        <v>56</v>
      </c>
      <c r="H17" s="3" t="s">
        <v>57</v>
      </c>
      <c r="I17" s="3" t="s">
        <v>58</v>
      </c>
      <c r="J17" s="3" t="s">
        <v>59</v>
      </c>
      <c r="K17" s="11">
        <v>42736</v>
      </c>
      <c r="L17" s="11">
        <v>43101</v>
      </c>
      <c r="M17" s="3">
        <v>100</v>
      </c>
      <c r="N17" s="3">
        <v>100</v>
      </c>
      <c r="O17" s="3">
        <v>50</v>
      </c>
      <c r="P17" s="3">
        <v>0.5</v>
      </c>
      <c r="Q17" s="3">
        <v>0.5</v>
      </c>
    </row>
    <row r="18" spans="1:17" x14ac:dyDescent="0.25">
      <c r="A18" s="3">
        <v>155</v>
      </c>
      <c r="B18" s="3" t="s">
        <v>1304</v>
      </c>
      <c r="C18" s="3" t="s">
        <v>2869</v>
      </c>
      <c r="D18" s="3" t="s">
        <v>97</v>
      </c>
      <c r="E18" s="3" t="s">
        <v>1940</v>
      </c>
      <c r="F18" s="3" t="s">
        <v>2855</v>
      </c>
      <c r="G18" s="3" t="s">
        <v>56</v>
      </c>
      <c r="H18" s="3" t="s">
        <v>57</v>
      </c>
      <c r="I18" s="3" t="s">
        <v>58</v>
      </c>
      <c r="J18" s="3" t="s">
        <v>59</v>
      </c>
      <c r="K18" s="11">
        <v>42767</v>
      </c>
      <c r="L18" s="11">
        <v>44561</v>
      </c>
      <c r="M18" s="3">
        <v>100</v>
      </c>
      <c r="N18" s="3">
        <v>100</v>
      </c>
      <c r="O18" s="3">
        <v>90</v>
      </c>
      <c r="P18" s="3">
        <v>0.9</v>
      </c>
      <c r="Q18" s="3">
        <v>0.9</v>
      </c>
    </row>
    <row r="19" spans="1:17" x14ac:dyDescent="0.25">
      <c r="A19" s="3">
        <v>155</v>
      </c>
      <c r="B19" s="3" t="s">
        <v>1304</v>
      </c>
      <c r="C19" s="3" t="s">
        <v>2869</v>
      </c>
      <c r="D19" s="3" t="s">
        <v>128</v>
      </c>
      <c r="E19" s="3" t="s">
        <v>1942</v>
      </c>
      <c r="F19" s="3" t="s">
        <v>2855</v>
      </c>
      <c r="G19" s="3" t="s">
        <v>56</v>
      </c>
      <c r="H19" s="3" t="s">
        <v>57</v>
      </c>
      <c r="I19" s="3" t="s">
        <v>58</v>
      </c>
      <c r="J19" s="3" t="s">
        <v>59</v>
      </c>
      <c r="K19" s="11">
        <v>42644</v>
      </c>
      <c r="L19" s="11">
        <v>44561</v>
      </c>
      <c r="M19" s="3">
        <v>90</v>
      </c>
      <c r="N19" s="3">
        <v>100</v>
      </c>
      <c r="O19" s="3">
        <v>5</v>
      </c>
      <c r="P19" s="3">
        <v>5.5555555555555552E-2</v>
      </c>
      <c r="Q19" s="3">
        <v>0.05</v>
      </c>
    </row>
    <row r="20" spans="1:17" x14ac:dyDescent="0.25">
      <c r="A20" s="3">
        <v>155</v>
      </c>
      <c r="B20" s="3" t="s">
        <v>1304</v>
      </c>
      <c r="C20" s="3" t="s">
        <v>2869</v>
      </c>
      <c r="D20" s="3" t="s">
        <v>244</v>
      </c>
      <c r="E20" s="3" t="s">
        <v>1945</v>
      </c>
      <c r="F20" s="3" t="s">
        <v>2855</v>
      </c>
      <c r="G20" s="3" t="s">
        <v>56</v>
      </c>
      <c r="H20" s="3" t="s">
        <v>57</v>
      </c>
      <c r="I20" s="3" t="s">
        <v>58</v>
      </c>
      <c r="J20" s="3" t="s">
        <v>59</v>
      </c>
      <c r="K20" s="11">
        <v>41426</v>
      </c>
      <c r="L20" s="11">
        <v>44561</v>
      </c>
      <c r="M20" s="3">
        <v>90</v>
      </c>
      <c r="N20" s="3">
        <v>100</v>
      </c>
      <c r="O20" s="3">
        <v>90</v>
      </c>
      <c r="P20" s="3">
        <v>1</v>
      </c>
      <c r="Q20" s="3">
        <v>0.9</v>
      </c>
    </row>
    <row r="21" spans="1:17" x14ac:dyDescent="0.25">
      <c r="A21" s="3">
        <v>155</v>
      </c>
      <c r="B21" s="3" t="s">
        <v>1304</v>
      </c>
      <c r="C21" s="3" t="s">
        <v>2869</v>
      </c>
      <c r="D21" s="3" t="s">
        <v>208</v>
      </c>
      <c r="E21" s="3" t="s">
        <v>1946</v>
      </c>
      <c r="F21" s="3" t="s">
        <v>2855</v>
      </c>
      <c r="G21" s="3" t="s">
        <v>56</v>
      </c>
      <c r="H21" s="3" t="s">
        <v>57</v>
      </c>
      <c r="I21" s="3" t="s">
        <v>58</v>
      </c>
      <c r="J21" s="3" t="s">
        <v>59</v>
      </c>
      <c r="K21" s="11">
        <v>41791</v>
      </c>
      <c r="L21" s="11">
        <v>43830</v>
      </c>
      <c r="M21" s="3">
        <v>100</v>
      </c>
      <c r="N21" s="3">
        <v>100</v>
      </c>
      <c r="O21" s="3">
        <v>100</v>
      </c>
      <c r="P21" s="3">
        <v>1</v>
      </c>
      <c r="Q21" s="3">
        <v>1</v>
      </c>
    </row>
    <row r="22" spans="1:17" x14ac:dyDescent="0.25">
      <c r="A22" s="3">
        <v>155</v>
      </c>
      <c r="B22" s="3" t="s">
        <v>1304</v>
      </c>
      <c r="C22" s="3" t="s">
        <v>2869</v>
      </c>
      <c r="D22" s="3" t="s">
        <v>1949</v>
      </c>
      <c r="E22" s="3" t="s">
        <v>1950</v>
      </c>
      <c r="F22" s="3" t="s">
        <v>2855</v>
      </c>
      <c r="G22" s="3" t="s">
        <v>56</v>
      </c>
      <c r="H22" s="3" t="s">
        <v>57</v>
      </c>
      <c r="I22" s="3" t="s">
        <v>58</v>
      </c>
      <c r="J22" s="3" t="s">
        <v>59</v>
      </c>
      <c r="K22" s="11">
        <v>42887</v>
      </c>
      <c r="L22" s="11">
        <v>44348</v>
      </c>
      <c r="M22" s="3">
        <v>80</v>
      </c>
      <c r="N22" s="3">
        <v>100</v>
      </c>
      <c r="O22" s="3">
        <v>40</v>
      </c>
      <c r="P22" s="3">
        <v>0.5</v>
      </c>
      <c r="Q22" s="3">
        <v>0.4</v>
      </c>
    </row>
    <row r="23" spans="1:17" x14ac:dyDescent="0.25">
      <c r="A23" s="3">
        <v>155</v>
      </c>
      <c r="B23" s="3" t="s">
        <v>1304</v>
      </c>
      <c r="C23" s="3" t="s">
        <v>2869</v>
      </c>
      <c r="D23" s="3" t="s">
        <v>207</v>
      </c>
      <c r="E23" s="3" t="s">
        <v>1951</v>
      </c>
      <c r="F23" s="3" t="s">
        <v>2051</v>
      </c>
      <c r="G23" s="3" t="s">
        <v>56</v>
      </c>
      <c r="H23" s="3" t="s">
        <v>57</v>
      </c>
      <c r="I23" s="3" t="s">
        <v>58</v>
      </c>
      <c r="J23" s="3" t="s">
        <v>59</v>
      </c>
      <c r="K23" s="11">
        <v>41791</v>
      </c>
      <c r="L23" s="11">
        <v>44561</v>
      </c>
      <c r="M23" s="3">
        <v>100</v>
      </c>
      <c r="N23" s="3">
        <v>100</v>
      </c>
      <c r="O23" s="3">
        <v>93</v>
      </c>
      <c r="P23" s="3">
        <v>0.93</v>
      </c>
      <c r="Q23" s="3">
        <v>0.93</v>
      </c>
    </row>
    <row r="24" spans="1:17" x14ac:dyDescent="0.25">
      <c r="A24" s="3">
        <v>155</v>
      </c>
      <c r="B24" s="3" t="s">
        <v>1304</v>
      </c>
      <c r="C24" s="3" t="s">
        <v>2869</v>
      </c>
      <c r="D24" s="3" t="s">
        <v>205</v>
      </c>
      <c r="E24" s="3" t="s">
        <v>1952</v>
      </c>
      <c r="F24" s="3" t="s">
        <v>2855</v>
      </c>
      <c r="G24" s="3" t="s">
        <v>56</v>
      </c>
      <c r="H24" s="3" t="s">
        <v>57</v>
      </c>
      <c r="I24" s="3" t="s">
        <v>58</v>
      </c>
      <c r="J24" s="3" t="s">
        <v>59</v>
      </c>
      <c r="K24" s="11">
        <v>42186</v>
      </c>
      <c r="L24" s="11">
        <v>44561</v>
      </c>
      <c r="M24" s="3">
        <v>90</v>
      </c>
      <c r="N24" s="3">
        <v>100</v>
      </c>
      <c r="O24" s="3">
        <v>65</v>
      </c>
      <c r="P24" s="3">
        <v>0.72222222222222221</v>
      </c>
      <c r="Q24" s="3">
        <v>0.65</v>
      </c>
    </row>
    <row r="25" spans="1:17" x14ac:dyDescent="0.25">
      <c r="A25" s="3">
        <v>155</v>
      </c>
      <c r="B25" s="3" t="s">
        <v>1304</v>
      </c>
      <c r="C25" s="3" t="s">
        <v>2869</v>
      </c>
      <c r="D25" s="3" t="s">
        <v>12</v>
      </c>
      <c r="E25" s="3" t="s">
        <v>1955</v>
      </c>
      <c r="F25" s="3" t="s">
        <v>2855</v>
      </c>
      <c r="G25" s="3" t="s">
        <v>623</v>
      </c>
      <c r="H25" s="3" t="s">
        <v>624</v>
      </c>
      <c r="I25" s="3" t="s">
        <v>58</v>
      </c>
      <c r="J25" s="3" t="s">
        <v>59</v>
      </c>
      <c r="K25" s="11">
        <v>42461</v>
      </c>
      <c r="L25" s="11">
        <v>44561</v>
      </c>
      <c r="M25" s="3">
        <v>100</v>
      </c>
      <c r="N25" s="3">
        <v>100</v>
      </c>
      <c r="O25" s="3">
        <v>45</v>
      </c>
      <c r="P25" s="3">
        <v>0.45</v>
      </c>
      <c r="Q25" s="3">
        <v>0.45</v>
      </c>
    </row>
    <row r="26" spans="1:17" x14ac:dyDescent="0.25">
      <c r="A26" s="3">
        <v>155</v>
      </c>
      <c r="B26" s="3" t="s">
        <v>1304</v>
      </c>
      <c r="C26" s="3" t="s">
        <v>2869</v>
      </c>
      <c r="D26" s="3" t="s">
        <v>359</v>
      </c>
      <c r="E26" s="3" t="s">
        <v>1956</v>
      </c>
      <c r="F26" s="3" t="s">
        <v>2051</v>
      </c>
      <c r="G26" s="3" t="s">
        <v>56</v>
      </c>
      <c r="H26" s="3" t="s">
        <v>57</v>
      </c>
      <c r="I26" s="3" t="s">
        <v>58</v>
      </c>
      <c r="J26" s="3" t="s">
        <v>59</v>
      </c>
      <c r="K26" s="11">
        <v>42370</v>
      </c>
      <c r="L26" s="11">
        <v>43465</v>
      </c>
      <c r="M26" s="3">
        <v>100</v>
      </c>
      <c r="N26" s="3">
        <v>100</v>
      </c>
      <c r="O26" s="3">
        <v>60</v>
      </c>
      <c r="P26" s="3">
        <v>0.6</v>
      </c>
      <c r="Q26" s="3">
        <v>0.6</v>
      </c>
    </row>
    <row r="27" spans="1:17" x14ac:dyDescent="0.25">
      <c r="A27" s="3">
        <v>155</v>
      </c>
      <c r="B27" s="3" t="s">
        <v>1304</v>
      </c>
      <c r="C27" s="3" t="s">
        <v>2869</v>
      </c>
      <c r="D27" s="3" t="s">
        <v>9</v>
      </c>
      <c r="E27" s="3" t="s">
        <v>1960</v>
      </c>
      <c r="F27" s="3" t="s">
        <v>2051</v>
      </c>
      <c r="G27" s="3" t="s">
        <v>56</v>
      </c>
      <c r="H27" s="3" t="s">
        <v>57</v>
      </c>
      <c r="I27" s="3" t="s">
        <v>58</v>
      </c>
      <c r="J27" s="3" t="s">
        <v>59</v>
      </c>
      <c r="K27" s="11">
        <v>41275</v>
      </c>
      <c r="L27" s="11">
        <v>44561</v>
      </c>
      <c r="M27" s="3">
        <v>100</v>
      </c>
      <c r="N27" s="3">
        <v>100</v>
      </c>
      <c r="O27" s="3">
        <v>100</v>
      </c>
      <c r="P27" s="3">
        <v>1</v>
      </c>
      <c r="Q27" s="3">
        <v>1</v>
      </c>
    </row>
    <row r="28" spans="1:17" x14ac:dyDescent="0.25">
      <c r="A28" s="3">
        <v>155</v>
      </c>
      <c r="B28" s="3" t="s">
        <v>1304</v>
      </c>
      <c r="C28" s="3" t="s">
        <v>2869</v>
      </c>
      <c r="D28" s="3" t="s">
        <v>337</v>
      </c>
      <c r="E28" s="3" t="s">
        <v>1961</v>
      </c>
      <c r="F28" s="3" t="s">
        <v>2855</v>
      </c>
      <c r="G28" s="3" t="s">
        <v>56</v>
      </c>
      <c r="H28" s="3" t="s">
        <v>57</v>
      </c>
      <c r="I28" s="3" t="s">
        <v>58</v>
      </c>
      <c r="J28" s="3" t="s">
        <v>59</v>
      </c>
      <c r="K28" s="11">
        <v>41275</v>
      </c>
      <c r="L28" s="11">
        <v>43100</v>
      </c>
      <c r="M28" s="3">
        <v>100</v>
      </c>
      <c r="N28" s="3">
        <v>100</v>
      </c>
      <c r="O28" s="3">
        <v>55</v>
      </c>
      <c r="P28" s="3">
        <v>0.55000000000000004</v>
      </c>
      <c r="Q28" s="3">
        <v>0.55000000000000004</v>
      </c>
    </row>
    <row r="29" spans="1:17" x14ac:dyDescent="0.25">
      <c r="A29" s="3">
        <v>155</v>
      </c>
      <c r="B29" s="3" t="s">
        <v>1304</v>
      </c>
      <c r="C29" s="3" t="s">
        <v>2869</v>
      </c>
      <c r="D29" s="3" t="s">
        <v>13</v>
      </c>
      <c r="E29" s="3" t="s">
        <v>1975</v>
      </c>
      <c r="F29" s="3" t="s">
        <v>2855</v>
      </c>
      <c r="G29" s="3" t="s">
        <v>950</v>
      </c>
      <c r="H29" s="3" t="s">
        <v>951</v>
      </c>
      <c r="I29" s="3" t="s">
        <v>58</v>
      </c>
      <c r="J29" s="3" t="s">
        <v>59</v>
      </c>
      <c r="K29" s="11">
        <v>41275</v>
      </c>
      <c r="L29" s="11">
        <v>44561</v>
      </c>
      <c r="M29" s="3">
        <v>5</v>
      </c>
      <c r="N29" s="3">
        <v>5</v>
      </c>
      <c r="O29" s="3">
        <v>11</v>
      </c>
      <c r="P29" s="3">
        <v>1</v>
      </c>
      <c r="Q29" s="3">
        <v>1</v>
      </c>
    </row>
    <row r="30" spans="1:17" x14ac:dyDescent="0.25">
      <c r="A30" s="3">
        <v>3760</v>
      </c>
      <c r="B30" s="3" t="s">
        <v>1847</v>
      </c>
      <c r="C30" s="3" t="s">
        <v>2908</v>
      </c>
      <c r="D30" s="3" t="s">
        <v>207</v>
      </c>
      <c r="E30" s="3" t="s">
        <v>1848</v>
      </c>
      <c r="F30" s="3" t="s">
        <v>2856</v>
      </c>
      <c r="G30" s="3" t="s">
        <v>226</v>
      </c>
      <c r="H30" s="3" t="s">
        <v>227</v>
      </c>
      <c r="I30" s="3" t="s">
        <v>228</v>
      </c>
      <c r="J30" s="3" t="s">
        <v>229</v>
      </c>
      <c r="K30" s="11">
        <v>41506</v>
      </c>
      <c r="L30" s="11">
        <v>42004</v>
      </c>
      <c r="M30" s="3">
        <v>1</v>
      </c>
      <c r="N30" s="3">
        <v>1</v>
      </c>
      <c r="O30" s="3">
        <v>1</v>
      </c>
      <c r="P30" s="3">
        <v>1</v>
      </c>
      <c r="Q30" s="3">
        <v>1</v>
      </c>
    </row>
    <row r="31" spans="1:17" x14ac:dyDescent="0.25">
      <c r="A31" s="3">
        <v>3760</v>
      </c>
      <c r="B31" s="3" t="s">
        <v>1847</v>
      </c>
      <c r="C31" s="3" t="s">
        <v>2908</v>
      </c>
      <c r="D31" s="3" t="s">
        <v>212</v>
      </c>
      <c r="E31" s="3" t="s">
        <v>1849</v>
      </c>
      <c r="F31" s="3" t="s">
        <v>2855</v>
      </c>
      <c r="G31" s="3" t="s">
        <v>501</v>
      </c>
      <c r="H31" s="3" t="s">
        <v>502</v>
      </c>
      <c r="I31" s="3" t="s">
        <v>228</v>
      </c>
      <c r="J31" s="3" t="s">
        <v>229</v>
      </c>
      <c r="K31" s="11">
        <v>41506</v>
      </c>
      <c r="L31" s="11">
        <v>42004</v>
      </c>
      <c r="M31" s="3">
        <v>1</v>
      </c>
      <c r="N31" s="3">
        <v>1</v>
      </c>
      <c r="O31" s="3">
        <v>1</v>
      </c>
      <c r="P31" s="3">
        <v>1</v>
      </c>
      <c r="Q31" s="3">
        <v>1</v>
      </c>
    </row>
    <row r="32" spans="1:17" x14ac:dyDescent="0.25">
      <c r="A32" s="3">
        <v>3760</v>
      </c>
      <c r="B32" s="3" t="s">
        <v>1847</v>
      </c>
      <c r="C32" s="3" t="s">
        <v>2908</v>
      </c>
      <c r="D32" s="3" t="s">
        <v>244</v>
      </c>
      <c r="E32" s="3" t="s">
        <v>1861</v>
      </c>
      <c r="F32" s="3" t="s">
        <v>2856</v>
      </c>
      <c r="G32" s="3" t="s">
        <v>29</v>
      </c>
      <c r="H32" s="3" t="s">
        <v>30</v>
      </c>
      <c r="I32" s="3" t="s">
        <v>31</v>
      </c>
      <c r="J32" s="3" t="s">
        <v>31</v>
      </c>
      <c r="K32" s="11">
        <v>41506</v>
      </c>
      <c r="L32" s="11">
        <v>42004</v>
      </c>
      <c r="M32" s="3">
        <v>100</v>
      </c>
      <c r="N32" s="3">
        <v>100</v>
      </c>
      <c r="O32" s="3">
        <v>100</v>
      </c>
      <c r="P32" s="3">
        <v>1</v>
      </c>
      <c r="Q32" s="3">
        <v>1</v>
      </c>
    </row>
    <row r="33" spans="1:17" x14ac:dyDescent="0.25">
      <c r="A33" s="3">
        <v>3760</v>
      </c>
      <c r="B33" s="3" t="s">
        <v>1847</v>
      </c>
      <c r="C33" s="3" t="s">
        <v>2908</v>
      </c>
      <c r="D33" s="3" t="s">
        <v>205</v>
      </c>
      <c r="E33" s="3" t="s">
        <v>1863</v>
      </c>
      <c r="F33" s="3" t="s">
        <v>2856</v>
      </c>
      <c r="G33" s="3" t="s">
        <v>29</v>
      </c>
      <c r="H33" s="3" t="s">
        <v>30</v>
      </c>
      <c r="I33" s="3" t="s">
        <v>31</v>
      </c>
      <c r="J33" s="3" t="s">
        <v>31</v>
      </c>
      <c r="K33" s="11">
        <v>41506</v>
      </c>
      <c r="L33" s="11">
        <v>42004</v>
      </c>
      <c r="M33" s="3">
        <v>100</v>
      </c>
      <c r="N33" s="3">
        <v>100</v>
      </c>
      <c r="O33" s="3">
        <v>100</v>
      </c>
      <c r="P33" s="3">
        <v>1</v>
      </c>
      <c r="Q33" s="3">
        <v>1</v>
      </c>
    </row>
    <row r="34" spans="1:17" x14ac:dyDescent="0.25">
      <c r="A34" s="3">
        <v>3760</v>
      </c>
      <c r="B34" s="3" t="s">
        <v>1847</v>
      </c>
      <c r="C34" s="3" t="s">
        <v>2908</v>
      </c>
      <c r="D34" s="3" t="s">
        <v>211</v>
      </c>
      <c r="E34" s="3" t="s">
        <v>1891</v>
      </c>
      <c r="F34" s="3" t="s">
        <v>2856</v>
      </c>
      <c r="G34" s="3" t="s">
        <v>501</v>
      </c>
      <c r="H34" s="3" t="s">
        <v>502</v>
      </c>
      <c r="I34" s="3" t="s">
        <v>228</v>
      </c>
      <c r="J34" s="3" t="s">
        <v>229</v>
      </c>
      <c r="K34" s="11">
        <v>41506</v>
      </c>
      <c r="L34" s="11">
        <v>42004</v>
      </c>
      <c r="M34" s="3">
        <v>100</v>
      </c>
      <c r="N34" s="3">
        <v>100</v>
      </c>
      <c r="O34" s="3">
        <v>100</v>
      </c>
      <c r="P34" s="3">
        <v>1</v>
      </c>
      <c r="Q34" s="3">
        <v>1</v>
      </c>
    </row>
    <row r="35" spans="1:17" x14ac:dyDescent="0.25">
      <c r="A35" s="3">
        <v>3760</v>
      </c>
      <c r="B35" s="3" t="s">
        <v>1847</v>
      </c>
      <c r="C35" s="3" t="s">
        <v>2908</v>
      </c>
      <c r="D35" s="3" t="s">
        <v>208</v>
      </c>
      <c r="E35" s="3" t="s">
        <v>1906</v>
      </c>
      <c r="F35" s="3" t="s">
        <v>2856</v>
      </c>
      <c r="G35" s="3" t="s">
        <v>226</v>
      </c>
      <c r="H35" s="3" t="s">
        <v>227</v>
      </c>
      <c r="I35" s="3" t="s">
        <v>228</v>
      </c>
      <c r="J35" s="3" t="s">
        <v>229</v>
      </c>
      <c r="K35" s="11">
        <v>42005</v>
      </c>
      <c r="L35" s="11">
        <v>42735</v>
      </c>
      <c r="M35" s="3">
        <v>100</v>
      </c>
      <c r="N35" s="3">
        <v>100</v>
      </c>
      <c r="O35" s="3">
        <v>100</v>
      </c>
      <c r="P35" s="3">
        <v>1</v>
      </c>
      <c r="Q35" s="3">
        <v>1</v>
      </c>
    </row>
    <row r="36" spans="1:17" x14ac:dyDescent="0.25">
      <c r="A36" s="3">
        <v>3760</v>
      </c>
      <c r="B36" s="3" t="s">
        <v>1847</v>
      </c>
      <c r="C36" s="3" t="s">
        <v>2908</v>
      </c>
      <c r="D36" s="3" t="s">
        <v>40</v>
      </c>
      <c r="E36" s="3" t="s">
        <v>1987</v>
      </c>
      <c r="F36" s="3" t="s">
        <v>2856</v>
      </c>
      <c r="G36" s="3" t="s">
        <v>150</v>
      </c>
      <c r="H36" s="3" t="s">
        <v>151</v>
      </c>
      <c r="I36" s="3" t="s">
        <v>152</v>
      </c>
      <c r="J36" s="3" t="s">
        <v>152</v>
      </c>
      <c r="K36" s="11">
        <v>41506</v>
      </c>
      <c r="L36" s="11">
        <v>42735</v>
      </c>
      <c r="M36" s="3">
        <v>0.75</v>
      </c>
      <c r="N36" s="3">
        <v>1</v>
      </c>
      <c r="O36" s="3">
        <v>1</v>
      </c>
      <c r="P36" s="3">
        <v>1</v>
      </c>
      <c r="Q36" s="3">
        <v>1</v>
      </c>
    </row>
    <row r="37" spans="1:17" x14ac:dyDescent="0.25">
      <c r="A37" s="3">
        <v>3760</v>
      </c>
      <c r="B37" s="3" t="s">
        <v>1847</v>
      </c>
      <c r="C37" s="3" t="s">
        <v>2908</v>
      </c>
      <c r="D37" s="3" t="s">
        <v>39</v>
      </c>
      <c r="E37" s="3" t="s">
        <v>1988</v>
      </c>
      <c r="F37" s="3" t="s">
        <v>2856</v>
      </c>
      <c r="G37" s="3" t="s">
        <v>226</v>
      </c>
      <c r="H37" s="3" t="s">
        <v>227</v>
      </c>
      <c r="I37" s="3" t="s">
        <v>228</v>
      </c>
      <c r="J37" s="3" t="s">
        <v>229</v>
      </c>
      <c r="K37" s="11">
        <v>41506</v>
      </c>
      <c r="L37" s="11">
        <v>41639</v>
      </c>
      <c r="M37" s="3">
        <v>1</v>
      </c>
      <c r="N37" s="3">
        <v>1</v>
      </c>
      <c r="O37" s="3">
        <v>1</v>
      </c>
      <c r="P37" s="3">
        <v>1</v>
      </c>
      <c r="Q37" s="3">
        <v>1</v>
      </c>
    </row>
    <row r="38" spans="1:17" x14ac:dyDescent="0.25">
      <c r="A38" s="3">
        <v>3760</v>
      </c>
      <c r="B38" s="3" t="s">
        <v>1847</v>
      </c>
      <c r="C38" s="3" t="s">
        <v>2908</v>
      </c>
      <c r="D38" s="3" t="s">
        <v>42</v>
      </c>
      <c r="E38" s="3" t="s">
        <v>1989</v>
      </c>
      <c r="F38" s="3" t="s">
        <v>2855</v>
      </c>
      <c r="G38" s="3" t="s">
        <v>252</v>
      </c>
      <c r="H38" s="3" t="s">
        <v>253</v>
      </c>
      <c r="I38" s="3" t="s">
        <v>31</v>
      </c>
      <c r="J38" s="3" t="s">
        <v>31</v>
      </c>
      <c r="K38" s="11">
        <v>42093</v>
      </c>
      <c r="L38" s="11">
        <v>42307</v>
      </c>
      <c r="M38" s="3">
        <v>1</v>
      </c>
      <c r="N38" s="3">
        <v>1</v>
      </c>
      <c r="O38" s="3">
        <v>1</v>
      </c>
      <c r="P38" s="3">
        <v>1</v>
      </c>
      <c r="Q38" s="3">
        <v>1</v>
      </c>
    </row>
    <row r="39" spans="1:17" x14ac:dyDescent="0.25">
      <c r="A39" s="3">
        <v>3760</v>
      </c>
      <c r="B39" s="3" t="s">
        <v>1847</v>
      </c>
      <c r="C39" s="3" t="s">
        <v>2908</v>
      </c>
      <c r="D39" s="3" t="s">
        <v>50</v>
      </c>
      <c r="E39" s="3" t="s">
        <v>1990</v>
      </c>
      <c r="F39" s="3" t="s">
        <v>2856</v>
      </c>
      <c r="G39" s="3" t="s">
        <v>246</v>
      </c>
      <c r="H39" s="3" t="s">
        <v>247</v>
      </c>
      <c r="I39" s="3" t="s">
        <v>6</v>
      </c>
      <c r="J39" s="3" t="s">
        <v>7</v>
      </c>
      <c r="K39" s="11">
        <v>41506</v>
      </c>
      <c r="L39" s="11">
        <v>42369</v>
      </c>
      <c r="M39" s="3">
        <v>1</v>
      </c>
      <c r="N39" s="3">
        <v>1</v>
      </c>
      <c r="O39" s="3">
        <v>1</v>
      </c>
      <c r="P39" s="3">
        <v>1</v>
      </c>
      <c r="Q39" s="3">
        <v>1</v>
      </c>
    </row>
    <row r="40" spans="1:17" x14ac:dyDescent="0.25">
      <c r="A40" s="3">
        <v>3760</v>
      </c>
      <c r="B40" s="3" t="s">
        <v>1847</v>
      </c>
      <c r="C40" s="3" t="s">
        <v>2908</v>
      </c>
      <c r="D40" s="3" t="s">
        <v>51</v>
      </c>
      <c r="E40" s="3" t="s">
        <v>1992</v>
      </c>
      <c r="F40" s="3" t="s">
        <v>2855</v>
      </c>
      <c r="G40" s="3" t="s">
        <v>501</v>
      </c>
      <c r="H40" s="3" t="s">
        <v>502</v>
      </c>
      <c r="I40" s="3" t="s">
        <v>228</v>
      </c>
      <c r="J40" s="3" t="s">
        <v>229</v>
      </c>
      <c r="K40" s="11">
        <v>41506</v>
      </c>
      <c r="L40" s="11">
        <v>42004</v>
      </c>
      <c r="M40" s="3">
        <v>100</v>
      </c>
      <c r="N40" s="3">
        <v>100</v>
      </c>
      <c r="O40" s="3">
        <v>100</v>
      </c>
      <c r="P40" s="3">
        <v>1</v>
      </c>
      <c r="Q40" s="3">
        <v>1</v>
      </c>
    </row>
    <row r="41" spans="1:17" x14ac:dyDescent="0.25">
      <c r="A41" s="3">
        <v>3760</v>
      </c>
      <c r="B41" s="3" t="s">
        <v>1847</v>
      </c>
      <c r="C41" s="3" t="s">
        <v>2908</v>
      </c>
      <c r="D41" s="3" t="s">
        <v>206</v>
      </c>
      <c r="E41" s="3" t="s">
        <v>1994</v>
      </c>
      <c r="F41" s="3" t="s">
        <v>2856</v>
      </c>
      <c r="G41" s="3" t="s">
        <v>29</v>
      </c>
      <c r="H41" s="3" t="s">
        <v>30</v>
      </c>
      <c r="I41" s="3" t="s">
        <v>31</v>
      </c>
      <c r="J41" s="3" t="s">
        <v>31</v>
      </c>
      <c r="K41" s="11">
        <v>41506</v>
      </c>
      <c r="L41" s="11">
        <v>44196</v>
      </c>
      <c r="M41" s="3">
        <v>100</v>
      </c>
      <c r="N41" s="3">
        <v>100</v>
      </c>
      <c r="O41" s="3">
        <v>0</v>
      </c>
      <c r="P41" s="3">
        <v>0</v>
      </c>
      <c r="Q41" s="3">
        <v>0</v>
      </c>
    </row>
    <row r="42" spans="1:17" x14ac:dyDescent="0.25">
      <c r="A42" s="3">
        <v>3760</v>
      </c>
      <c r="B42" s="3" t="s">
        <v>1847</v>
      </c>
      <c r="C42" s="3" t="s">
        <v>2908</v>
      </c>
      <c r="D42" s="3" t="s">
        <v>45</v>
      </c>
      <c r="E42" s="3" t="s">
        <v>2033</v>
      </c>
      <c r="F42" s="3" t="s">
        <v>2051</v>
      </c>
      <c r="G42" s="3" t="s">
        <v>29</v>
      </c>
      <c r="H42" s="3" t="s">
        <v>30</v>
      </c>
      <c r="I42" s="3" t="s">
        <v>31</v>
      </c>
      <c r="J42" s="3" t="s">
        <v>31</v>
      </c>
      <c r="K42" s="11">
        <v>41506</v>
      </c>
      <c r="L42" s="11">
        <v>42735</v>
      </c>
      <c r="M42" s="3">
        <v>1</v>
      </c>
      <c r="N42" s="3">
        <v>1</v>
      </c>
      <c r="O42" s="3">
        <v>1</v>
      </c>
      <c r="P42" s="3">
        <v>1</v>
      </c>
      <c r="Q42" s="3">
        <v>1</v>
      </c>
    </row>
    <row r="43" spans="1:17" x14ac:dyDescent="0.25">
      <c r="A43" s="3">
        <v>3760</v>
      </c>
      <c r="B43" s="3" t="s">
        <v>1847</v>
      </c>
      <c r="C43" s="3" t="s">
        <v>2908</v>
      </c>
      <c r="D43" s="3" t="s">
        <v>209</v>
      </c>
      <c r="E43" s="3" t="s">
        <v>2034</v>
      </c>
      <c r="F43" s="3" t="s">
        <v>2856</v>
      </c>
      <c r="G43" s="3" t="s">
        <v>252</v>
      </c>
      <c r="H43" s="3" t="s">
        <v>253</v>
      </c>
      <c r="I43" s="3" t="s">
        <v>31</v>
      </c>
      <c r="J43" s="3" t="s">
        <v>31</v>
      </c>
      <c r="K43" s="11">
        <v>41506</v>
      </c>
      <c r="L43" s="11">
        <v>41639</v>
      </c>
      <c r="M43" s="3">
        <v>1</v>
      </c>
      <c r="N43" s="3">
        <v>1</v>
      </c>
      <c r="O43" s="3">
        <v>1</v>
      </c>
      <c r="P43" s="3">
        <v>1</v>
      </c>
      <c r="Q43" s="3">
        <v>1</v>
      </c>
    </row>
    <row r="44" spans="1:17" x14ac:dyDescent="0.25">
      <c r="A44" s="3">
        <v>3760</v>
      </c>
      <c r="B44" s="3" t="s">
        <v>1847</v>
      </c>
      <c r="C44" s="3" t="s">
        <v>2908</v>
      </c>
      <c r="D44" s="3" t="s">
        <v>210</v>
      </c>
      <c r="E44" s="3" t="s">
        <v>2035</v>
      </c>
      <c r="F44" s="3" t="s">
        <v>2856</v>
      </c>
      <c r="G44" s="3" t="s">
        <v>29</v>
      </c>
      <c r="H44" s="3" t="s">
        <v>30</v>
      </c>
      <c r="I44" s="3" t="s">
        <v>31</v>
      </c>
      <c r="J44" s="3" t="s">
        <v>31</v>
      </c>
      <c r="K44" s="11">
        <v>41506</v>
      </c>
      <c r="L44" s="11">
        <v>42004</v>
      </c>
      <c r="M44" s="3">
        <v>1</v>
      </c>
      <c r="N44" s="3">
        <v>1</v>
      </c>
      <c r="O44" s="3">
        <v>1</v>
      </c>
      <c r="P44" s="3">
        <v>1</v>
      </c>
      <c r="Q44" s="3">
        <v>1</v>
      </c>
    </row>
    <row r="45" spans="1:17" x14ac:dyDescent="0.25">
      <c r="A45" s="3">
        <v>3760</v>
      </c>
      <c r="B45" s="3" t="s">
        <v>1847</v>
      </c>
      <c r="C45" s="3" t="s">
        <v>2908</v>
      </c>
      <c r="D45" s="3" t="s">
        <v>44</v>
      </c>
      <c r="E45" s="3" t="s">
        <v>2036</v>
      </c>
      <c r="F45" s="3" t="s">
        <v>2856</v>
      </c>
      <c r="G45" s="3" t="s">
        <v>226</v>
      </c>
      <c r="H45" s="3" t="s">
        <v>227</v>
      </c>
      <c r="I45" s="3" t="s">
        <v>228</v>
      </c>
      <c r="J45" s="3" t="s">
        <v>229</v>
      </c>
      <c r="K45" s="11">
        <v>41506</v>
      </c>
      <c r="L45" s="11">
        <v>42735</v>
      </c>
      <c r="M45" s="3">
        <v>1</v>
      </c>
      <c r="N45" s="3">
        <v>1</v>
      </c>
      <c r="O45" s="3">
        <v>1</v>
      </c>
      <c r="P45" s="3">
        <v>1</v>
      </c>
      <c r="Q45" s="3">
        <v>1</v>
      </c>
    </row>
    <row r="46" spans="1:17" x14ac:dyDescent="0.25">
      <c r="A46" s="3">
        <v>3760</v>
      </c>
      <c r="B46" s="3" t="s">
        <v>1847</v>
      </c>
      <c r="C46" s="3" t="s">
        <v>2908</v>
      </c>
      <c r="D46" s="3" t="s">
        <v>48</v>
      </c>
      <c r="E46" s="3" t="s">
        <v>2038</v>
      </c>
      <c r="F46" s="3" t="s">
        <v>2856</v>
      </c>
      <c r="G46" s="3" t="s">
        <v>29</v>
      </c>
      <c r="H46" s="3" t="s">
        <v>30</v>
      </c>
      <c r="I46" s="3" t="s">
        <v>31</v>
      </c>
      <c r="J46" s="3" t="s">
        <v>31</v>
      </c>
      <c r="K46" s="11">
        <v>41506</v>
      </c>
      <c r="L46" s="11">
        <v>42735</v>
      </c>
      <c r="M46" s="3">
        <v>100</v>
      </c>
      <c r="N46" s="3">
        <v>100</v>
      </c>
      <c r="O46" s="3">
        <v>100</v>
      </c>
      <c r="P46" s="3">
        <v>1</v>
      </c>
      <c r="Q46" s="3">
        <v>1</v>
      </c>
    </row>
    <row r="47" spans="1:17" x14ac:dyDescent="0.25">
      <c r="A47" s="3">
        <v>3810</v>
      </c>
      <c r="B47" s="3" t="s">
        <v>1445</v>
      </c>
      <c r="C47" s="3" t="s">
        <v>2915</v>
      </c>
      <c r="D47" s="3" t="s">
        <v>84</v>
      </c>
      <c r="E47" s="3" t="s">
        <v>1446</v>
      </c>
      <c r="F47" s="3" t="s">
        <v>2855</v>
      </c>
      <c r="G47" s="3" t="s">
        <v>317</v>
      </c>
      <c r="H47" s="3" t="s">
        <v>318</v>
      </c>
      <c r="I47" s="3" t="s">
        <v>319</v>
      </c>
      <c r="J47" s="3" t="s">
        <v>320</v>
      </c>
      <c r="K47" s="11">
        <v>41835</v>
      </c>
      <c r="L47" s="11">
        <v>41913</v>
      </c>
      <c r="M47" s="3">
        <v>1</v>
      </c>
      <c r="N47" s="3">
        <v>1</v>
      </c>
      <c r="O47" s="3">
        <v>1</v>
      </c>
      <c r="P47" s="3">
        <v>1</v>
      </c>
      <c r="Q47" s="3">
        <v>1</v>
      </c>
    </row>
    <row r="48" spans="1:17" x14ac:dyDescent="0.25">
      <c r="A48" s="3">
        <v>3810</v>
      </c>
      <c r="B48" s="3" t="s">
        <v>1445</v>
      </c>
      <c r="C48" s="3" t="s">
        <v>2915</v>
      </c>
      <c r="D48" s="3" t="s">
        <v>129</v>
      </c>
      <c r="E48" s="3" t="s">
        <v>1449</v>
      </c>
      <c r="F48" s="3" t="s">
        <v>2855</v>
      </c>
      <c r="G48" s="3" t="s">
        <v>317</v>
      </c>
      <c r="H48" s="3" t="s">
        <v>318</v>
      </c>
      <c r="I48" s="3" t="s">
        <v>319</v>
      </c>
      <c r="J48" s="3" t="s">
        <v>320</v>
      </c>
      <c r="K48" s="11">
        <v>41835</v>
      </c>
      <c r="L48" s="11">
        <v>42369</v>
      </c>
      <c r="M48" s="3">
        <v>1</v>
      </c>
      <c r="N48" s="3">
        <v>1</v>
      </c>
      <c r="O48" s="3">
        <v>1</v>
      </c>
      <c r="P48" s="3">
        <v>1</v>
      </c>
      <c r="Q48" s="3">
        <v>1</v>
      </c>
    </row>
    <row r="49" spans="1:17" x14ac:dyDescent="0.25">
      <c r="A49" s="3">
        <v>3810</v>
      </c>
      <c r="B49" s="3" t="s">
        <v>1445</v>
      </c>
      <c r="C49" s="3" t="s">
        <v>2915</v>
      </c>
      <c r="D49" s="3" t="s">
        <v>102</v>
      </c>
      <c r="E49" s="3" t="s">
        <v>1452</v>
      </c>
      <c r="F49" s="3" t="s">
        <v>2855</v>
      </c>
      <c r="G49" s="3" t="s">
        <v>317</v>
      </c>
      <c r="H49" s="3" t="s">
        <v>318</v>
      </c>
      <c r="I49" s="3" t="s">
        <v>319</v>
      </c>
      <c r="J49" s="3" t="s">
        <v>320</v>
      </c>
      <c r="K49" s="11">
        <v>41835</v>
      </c>
      <c r="L49" s="11">
        <v>45657</v>
      </c>
      <c r="M49" s="3">
        <v>0.6</v>
      </c>
      <c r="N49" s="3">
        <v>1</v>
      </c>
      <c r="O49" s="3">
        <v>0.1</v>
      </c>
      <c r="P49" s="3">
        <v>0.16666666666666669</v>
      </c>
      <c r="Q49" s="3">
        <v>0.1</v>
      </c>
    </row>
    <row r="50" spans="1:17" x14ac:dyDescent="0.25">
      <c r="A50" s="3">
        <v>3810</v>
      </c>
      <c r="B50" s="3" t="s">
        <v>1445</v>
      </c>
      <c r="C50" s="3" t="s">
        <v>2915</v>
      </c>
      <c r="D50" s="3" t="s">
        <v>89</v>
      </c>
      <c r="E50" s="3" t="s">
        <v>1453</v>
      </c>
      <c r="F50" s="3" t="s">
        <v>2855</v>
      </c>
      <c r="G50" s="3" t="s">
        <v>317</v>
      </c>
      <c r="H50" s="3" t="s">
        <v>318</v>
      </c>
      <c r="I50" s="3" t="s">
        <v>319</v>
      </c>
      <c r="J50" s="3" t="s">
        <v>320</v>
      </c>
      <c r="K50" s="11">
        <v>41835</v>
      </c>
      <c r="L50" s="11">
        <v>42551</v>
      </c>
      <c r="M50" s="3">
        <v>1</v>
      </c>
      <c r="N50" s="3">
        <v>1</v>
      </c>
      <c r="O50" s="3">
        <v>1</v>
      </c>
      <c r="P50" s="3">
        <v>1</v>
      </c>
      <c r="Q50" s="3">
        <v>1</v>
      </c>
    </row>
    <row r="51" spans="1:17" x14ac:dyDescent="0.25">
      <c r="A51" s="3">
        <v>3810</v>
      </c>
      <c r="B51" s="3" t="s">
        <v>1445</v>
      </c>
      <c r="C51" s="3" t="s">
        <v>2915</v>
      </c>
      <c r="D51" s="3" t="s">
        <v>128</v>
      </c>
      <c r="E51" s="3" t="s">
        <v>1454</v>
      </c>
      <c r="F51" s="3" t="s">
        <v>2855</v>
      </c>
      <c r="G51" s="3" t="s">
        <v>317</v>
      </c>
      <c r="H51" s="3" t="s">
        <v>318</v>
      </c>
      <c r="I51" s="3" t="s">
        <v>319</v>
      </c>
      <c r="J51" s="3" t="s">
        <v>320</v>
      </c>
      <c r="K51" s="11">
        <v>41835</v>
      </c>
      <c r="L51" s="11">
        <v>42369</v>
      </c>
      <c r="M51" s="3">
        <v>1</v>
      </c>
      <c r="N51" s="3">
        <v>1</v>
      </c>
      <c r="O51" s="3">
        <v>1</v>
      </c>
      <c r="P51" s="3">
        <v>1</v>
      </c>
      <c r="Q51" s="3">
        <v>1</v>
      </c>
    </row>
    <row r="52" spans="1:17" x14ac:dyDescent="0.25">
      <c r="A52" s="3">
        <v>3810</v>
      </c>
      <c r="B52" s="3" t="s">
        <v>1445</v>
      </c>
      <c r="C52" s="3" t="s">
        <v>2915</v>
      </c>
      <c r="D52" s="3" t="s">
        <v>94</v>
      </c>
      <c r="E52" s="3" t="s">
        <v>1569</v>
      </c>
      <c r="F52" s="3" t="s">
        <v>2051</v>
      </c>
      <c r="G52" s="3" t="s">
        <v>148</v>
      </c>
      <c r="H52" s="3" t="s">
        <v>149</v>
      </c>
      <c r="I52" s="3" t="s">
        <v>132</v>
      </c>
      <c r="J52" s="3" t="s">
        <v>133</v>
      </c>
      <c r="K52" s="11">
        <v>41835</v>
      </c>
      <c r="L52" s="11">
        <v>45657</v>
      </c>
      <c r="M52" s="3">
        <v>60</v>
      </c>
      <c r="N52" s="3">
        <v>100</v>
      </c>
      <c r="O52" s="3">
        <v>0</v>
      </c>
      <c r="P52" s="3">
        <v>0</v>
      </c>
      <c r="Q52" s="3">
        <v>0</v>
      </c>
    </row>
    <row r="53" spans="1:17" x14ac:dyDescent="0.25">
      <c r="A53" s="3">
        <v>3810</v>
      </c>
      <c r="B53" s="3" t="s">
        <v>1445</v>
      </c>
      <c r="C53" s="3" t="s">
        <v>2915</v>
      </c>
      <c r="D53" s="3" t="s">
        <v>134</v>
      </c>
      <c r="E53" s="3" t="s">
        <v>1580</v>
      </c>
      <c r="F53" s="3" t="s">
        <v>2855</v>
      </c>
      <c r="G53" s="3" t="s">
        <v>317</v>
      </c>
      <c r="H53" s="3" t="s">
        <v>318</v>
      </c>
      <c r="I53" s="3" t="s">
        <v>319</v>
      </c>
      <c r="J53" s="3" t="s">
        <v>320</v>
      </c>
      <c r="K53" s="11">
        <v>41835</v>
      </c>
      <c r="L53" s="11">
        <v>42735</v>
      </c>
      <c r="M53" s="3">
        <v>100</v>
      </c>
      <c r="N53" s="3">
        <v>100</v>
      </c>
      <c r="O53" s="3">
        <v>100</v>
      </c>
      <c r="P53" s="3">
        <v>1</v>
      </c>
      <c r="Q53" s="3">
        <v>1</v>
      </c>
    </row>
    <row r="54" spans="1:17" x14ac:dyDescent="0.25">
      <c r="A54" s="3">
        <v>3810</v>
      </c>
      <c r="B54" s="3" t="s">
        <v>1445</v>
      </c>
      <c r="C54" s="3" t="s">
        <v>2915</v>
      </c>
      <c r="D54" s="3" t="s">
        <v>115</v>
      </c>
      <c r="E54" s="3" t="s">
        <v>1601</v>
      </c>
      <c r="F54" s="3" t="s">
        <v>2855</v>
      </c>
      <c r="G54" s="3" t="s">
        <v>317</v>
      </c>
      <c r="H54" s="3" t="s">
        <v>318</v>
      </c>
      <c r="I54" s="3" t="s">
        <v>319</v>
      </c>
      <c r="J54" s="3" t="s">
        <v>320</v>
      </c>
      <c r="K54" s="11">
        <v>42374</v>
      </c>
      <c r="L54" s="11">
        <v>42735</v>
      </c>
      <c r="M54" s="3">
        <v>2</v>
      </c>
      <c r="N54" s="3">
        <v>2</v>
      </c>
      <c r="O54" s="3">
        <v>2</v>
      </c>
      <c r="P54" s="3">
        <v>1</v>
      </c>
      <c r="Q54" s="3">
        <v>1</v>
      </c>
    </row>
    <row r="55" spans="1:17" x14ac:dyDescent="0.25">
      <c r="A55" s="3">
        <v>3810</v>
      </c>
      <c r="B55" s="3" t="s">
        <v>1445</v>
      </c>
      <c r="C55" s="3" t="s">
        <v>2915</v>
      </c>
      <c r="D55" s="3" t="s">
        <v>244</v>
      </c>
      <c r="E55" s="3" t="s">
        <v>1727</v>
      </c>
      <c r="F55" s="3" t="s">
        <v>2855</v>
      </c>
      <c r="G55" s="3" t="s">
        <v>317</v>
      </c>
      <c r="H55" s="3" t="s">
        <v>318</v>
      </c>
      <c r="I55" s="3" t="s">
        <v>319</v>
      </c>
      <c r="J55" s="3" t="s">
        <v>320</v>
      </c>
      <c r="K55" s="11">
        <v>41835</v>
      </c>
      <c r="L55" s="11">
        <v>42004</v>
      </c>
      <c r="M55" s="3">
        <v>1</v>
      </c>
      <c r="N55" s="3">
        <v>1</v>
      </c>
      <c r="O55" s="3">
        <v>1</v>
      </c>
      <c r="P55" s="3">
        <v>1</v>
      </c>
      <c r="Q55" s="3">
        <v>1</v>
      </c>
    </row>
    <row r="56" spans="1:17" x14ac:dyDescent="0.25">
      <c r="A56" s="3">
        <v>3810</v>
      </c>
      <c r="B56" s="3" t="s">
        <v>1445</v>
      </c>
      <c r="C56" s="3" t="s">
        <v>2915</v>
      </c>
      <c r="D56" s="3" t="s">
        <v>513</v>
      </c>
      <c r="E56" s="3" t="s">
        <v>1729</v>
      </c>
      <c r="F56" s="3" t="s">
        <v>2856</v>
      </c>
      <c r="G56" s="3" t="s">
        <v>246</v>
      </c>
      <c r="H56" s="3" t="s">
        <v>247</v>
      </c>
      <c r="I56" s="3" t="s">
        <v>6</v>
      </c>
      <c r="J56" s="3" t="s">
        <v>7</v>
      </c>
      <c r="K56" s="11">
        <v>41835</v>
      </c>
      <c r="L56" s="11">
        <v>42369</v>
      </c>
      <c r="M56" s="3">
        <v>1</v>
      </c>
      <c r="N56" s="3">
        <v>1</v>
      </c>
      <c r="O56" s="3">
        <v>1</v>
      </c>
      <c r="P56" s="3">
        <v>1</v>
      </c>
      <c r="Q56" s="3">
        <v>1</v>
      </c>
    </row>
    <row r="57" spans="1:17" x14ac:dyDescent="0.25">
      <c r="A57" s="3">
        <v>3810</v>
      </c>
      <c r="B57" s="3" t="s">
        <v>1445</v>
      </c>
      <c r="C57" s="3" t="s">
        <v>2915</v>
      </c>
      <c r="D57" s="3" t="s">
        <v>543</v>
      </c>
      <c r="E57" s="3" t="s">
        <v>1730</v>
      </c>
      <c r="F57" s="3" t="s">
        <v>2855</v>
      </c>
      <c r="G57" s="3" t="s">
        <v>317</v>
      </c>
      <c r="H57" s="3" t="s">
        <v>318</v>
      </c>
      <c r="I57" s="3" t="s">
        <v>319</v>
      </c>
      <c r="J57" s="3" t="s">
        <v>320</v>
      </c>
      <c r="K57" s="11">
        <v>41835</v>
      </c>
      <c r="L57" s="11">
        <v>45657</v>
      </c>
      <c r="M57" s="3">
        <v>1</v>
      </c>
      <c r="N57" s="3">
        <v>1</v>
      </c>
      <c r="O57" s="3">
        <v>1</v>
      </c>
      <c r="P57" s="3">
        <v>1</v>
      </c>
      <c r="Q57" s="3">
        <v>1</v>
      </c>
    </row>
    <row r="58" spans="1:17" x14ac:dyDescent="0.25">
      <c r="A58" s="3">
        <v>3810</v>
      </c>
      <c r="B58" s="3" t="s">
        <v>1445</v>
      </c>
      <c r="C58" s="3" t="s">
        <v>2915</v>
      </c>
      <c r="D58" s="3" t="s">
        <v>117</v>
      </c>
      <c r="E58" s="3" t="s">
        <v>1731</v>
      </c>
      <c r="F58" s="3" t="s">
        <v>2855</v>
      </c>
      <c r="G58" s="3" t="s">
        <v>317</v>
      </c>
      <c r="H58" s="3" t="s">
        <v>318</v>
      </c>
      <c r="I58" s="3" t="s">
        <v>319</v>
      </c>
      <c r="J58" s="3" t="s">
        <v>320</v>
      </c>
      <c r="K58" s="11">
        <v>41835</v>
      </c>
      <c r="L58" s="11">
        <v>42369</v>
      </c>
      <c r="M58" s="3">
        <v>1</v>
      </c>
      <c r="N58" s="3">
        <v>1</v>
      </c>
      <c r="O58" s="3">
        <v>1</v>
      </c>
      <c r="P58" s="3">
        <v>1</v>
      </c>
      <c r="Q58" s="3">
        <v>1</v>
      </c>
    </row>
    <row r="59" spans="1:17" x14ac:dyDescent="0.25">
      <c r="A59" s="3">
        <v>3810</v>
      </c>
      <c r="B59" s="3" t="s">
        <v>1445</v>
      </c>
      <c r="C59" s="3" t="s">
        <v>2915</v>
      </c>
      <c r="D59" s="3" t="s">
        <v>666</v>
      </c>
      <c r="E59" s="3" t="s">
        <v>1755</v>
      </c>
      <c r="F59" s="3" t="s">
        <v>2855</v>
      </c>
      <c r="G59" s="3" t="s">
        <v>317</v>
      </c>
      <c r="H59" s="3" t="s">
        <v>318</v>
      </c>
      <c r="I59" s="3" t="s">
        <v>319</v>
      </c>
      <c r="J59" s="3" t="s">
        <v>320</v>
      </c>
      <c r="K59" s="11">
        <v>41835</v>
      </c>
      <c r="L59" s="11">
        <v>45657</v>
      </c>
      <c r="M59" s="3">
        <v>80</v>
      </c>
      <c r="N59" s="3">
        <v>100</v>
      </c>
      <c r="O59" s="3">
        <v>50</v>
      </c>
      <c r="P59" s="3">
        <v>0.625</v>
      </c>
      <c r="Q59" s="3">
        <v>0.5</v>
      </c>
    </row>
    <row r="60" spans="1:17" x14ac:dyDescent="0.25">
      <c r="A60" s="3">
        <v>3810</v>
      </c>
      <c r="B60" s="3" t="s">
        <v>1445</v>
      </c>
      <c r="C60" s="3" t="s">
        <v>2915</v>
      </c>
      <c r="D60" s="3" t="s">
        <v>809</v>
      </c>
      <c r="E60" s="3" t="s">
        <v>1760</v>
      </c>
      <c r="F60" s="3" t="s">
        <v>2856</v>
      </c>
      <c r="G60" s="3" t="s">
        <v>246</v>
      </c>
      <c r="H60" s="3" t="s">
        <v>247</v>
      </c>
      <c r="I60" s="3" t="s">
        <v>6</v>
      </c>
      <c r="J60" s="3" t="s">
        <v>7</v>
      </c>
      <c r="K60" s="11">
        <v>41835</v>
      </c>
      <c r="L60" s="11">
        <v>42735</v>
      </c>
      <c r="M60" s="3">
        <v>100</v>
      </c>
      <c r="N60" s="3">
        <v>100</v>
      </c>
      <c r="O60" s="3">
        <v>0</v>
      </c>
      <c r="P60" s="3">
        <v>0</v>
      </c>
      <c r="Q60" s="3">
        <v>0</v>
      </c>
    </row>
    <row r="61" spans="1:17" x14ac:dyDescent="0.25">
      <c r="A61" s="3">
        <v>3810</v>
      </c>
      <c r="B61" s="3" t="s">
        <v>1445</v>
      </c>
      <c r="C61" s="3" t="s">
        <v>2915</v>
      </c>
      <c r="D61" s="3" t="s">
        <v>390</v>
      </c>
      <c r="E61" s="3" t="s">
        <v>1786</v>
      </c>
      <c r="F61" s="3" t="s">
        <v>2855</v>
      </c>
      <c r="G61" s="3" t="s">
        <v>329</v>
      </c>
      <c r="H61" s="3" t="s">
        <v>330</v>
      </c>
      <c r="I61" s="3" t="s">
        <v>10</v>
      </c>
      <c r="J61" s="3" t="s">
        <v>10</v>
      </c>
      <c r="K61" s="11">
        <v>41835</v>
      </c>
      <c r="L61" s="11">
        <v>45657</v>
      </c>
      <c r="M61" s="3">
        <v>40</v>
      </c>
      <c r="N61" s="3">
        <v>100</v>
      </c>
      <c r="O61" s="3">
        <v>0</v>
      </c>
      <c r="P61" s="3">
        <v>0</v>
      </c>
      <c r="Q61" s="3">
        <v>0</v>
      </c>
    </row>
    <row r="62" spans="1:17" x14ac:dyDescent="0.25">
      <c r="A62" s="3">
        <v>3810</v>
      </c>
      <c r="B62" s="3" t="s">
        <v>1445</v>
      </c>
      <c r="C62" s="3" t="s">
        <v>2915</v>
      </c>
      <c r="D62" s="3" t="s">
        <v>385</v>
      </c>
      <c r="E62" s="3" t="s">
        <v>1791</v>
      </c>
      <c r="F62" s="3" t="s">
        <v>2856</v>
      </c>
      <c r="G62" s="3" t="s">
        <v>246</v>
      </c>
      <c r="H62" s="3" t="s">
        <v>247</v>
      </c>
      <c r="I62" s="3" t="s">
        <v>6</v>
      </c>
      <c r="J62" s="3" t="s">
        <v>7</v>
      </c>
      <c r="K62" s="11">
        <v>41835</v>
      </c>
      <c r="L62" s="11">
        <v>45657</v>
      </c>
      <c r="M62" s="3">
        <v>30</v>
      </c>
      <c r="N62" s="3">
        <v>100</v>
      </c>
      <c r="O62" s="3">
        <v>0</v>
      </c>
      <c r="P62" s="3">
        <v>0</v>
      </c>
      <c r="Q62" s="3">
        <v>0</v>
      </c>
    </row>
    <row r="63" spans="1:17" x14ac:dyDescent="0.25">
      <c r="A63" s="3">
        <v>3810</v>
      </c>
      <c r="B63" s="3" t="s">
        <v>1445</v>
      </c>
      <c r="C63" s="3" t="s">
        <v>2915</v>
      </c>
      <c r="D63" s="3" t="s">
        <v>386</v>
      </c>
      <c r="E63" s="3" t="s">
        <v>1797</v>
      </c>
      <c r="F63" s="3" t="s">
        <v>2855</v>
      </c>
      <c r="G63" s="3" t="s">
        <v>216</v>
      </c>
      <c r="H63" s="3" t="s">
        <v>217</v>
      </c>
      <c r="I63" s="3" t="s">
        <v>58</v>
      </c>
      <c r="J63" s="3" t="s">
        <v>59</v>
      </c>
      <c r="K63" s="11">
        <v>41835</v>
      </c>
      <c r="L63" s="11">
        <v>45657</v>
      </c>
      <c r="M63" s="3">
        <v>60</v>
      </c>
      <c r="N63" s="3">
        <v>100</v>
      </c>
      <c r="O63" s="3">
        <v>25.4</v>
      </c>
      <c r="P63" s="3">
        <v>0.42333333333333328</v>
      </c>
      <c r="Q63" s="3">
        <v>0.254</v>
      </c>
    </row>
    <row r="64" spans="1:17" x14ac:dyDescent="0.25">
      <c r="A64" s="3">
        <v>3810</v>
      </c>
      <c r="B64" s="3" t="s">
        <v>1445</v>
      </c>
      <c r="C64" s="3" t="s">
        <v>2915</v>
      </c>
      <c r="D64" s="3" t="s">
        <v>207</v>
      </c>
      <c r="E64" s="3" t="s">
        <v>1850</v>
      </c>
      <c r="F64" s="3" t="s">
        <v>2855</v>
      </c>
      <c r="G64" s="3" t="s">
        <v>325</v>
      </c>
      <c r="H64" s="3" t="s">
        <v>326</v>
      </c>
      <c r="I64" s="3" t="s">
        <v>177</v>
      </c>
      <c r="J64" s="3" t="s">
        <v>177</v>
      </c>
      <c r="K64" s="11">
        <v>41835</v>
      </c>
      <c r="L64" s="11">
        <v>42369</v>
      </c>
      <c r="M64" s="3">
        <v>1</v>
      </c>
      <c r="N64" s="3">
        <v>1</v>
      </c>
      <c r="O64" s="3">
        <v>1</v>
      </c>
      <c r="P64" s="3">
        <v>1</v>
      </c>
      <c r="Q64" s="3">
        <v>1</v>
      </c>
    </row>
    <row r="65" spans="1:17" x14ac:dyDescent="0.25">
      <c r="A65" s="3">
        <v>3810</v>
      </c>
      <c r="B65" s="3" t="s">
        <v>1445</v>
      </c>
      <c r="C65" s="3" t="s">
        <v>2915</v>
      </c>
      <c r="D65" s="3" t="s">
        <v>209</v>
      </c>
      <c r="E65" s="3" t="s">
        <v>1851</v>
      </c>
      <c r="F65" s="3" t="s">
        <v>2855</v>
      </c>
      <c r="G65" s="3" t="s">
        <v>323</v>
      </c>
      <c r="H65" s="3" t="s">
        <v>324</v>
      </c>
      <c r="I65" s="3" t="s">
        <v>319</v>
      </c>
      <c r="J65" s="3" t="s">
        <v>320</v>
      </c>
      <c r="K65" s="11">
        <v>41835</v>
      </c>
      <c r="L65" s="11">
        <v>42094</v>
      </c>
      <c r="M65" s="3">
        <v>1</v>
      </c>
      <c r="N65" s="3">
        <v>1</v>
      </c>
      <c r="O65" s="3">
        <v>1</v>
      </c>
      <c r="P65" s="3">
        <v>1</v>
      </c>
      <c r="Q65" s="3">
        <v>1</v>
      </c>
    </row>
    <row r="66" spans="1:17" x14ac:dyDescent="0.25">
      <c r="A66" s="3">
        <v>3810</v>
      </c>
      <c r="B66" s="3" t="s">
        <v>1445</v>
      </c>
      <c r="C66" s="3" t="s">
        <v>2915</v>
      </c>
      <c r="D66" s="3" t="s">
        <v>208</v>
      </c>
      <c r="E66" s="3" t="s">
        <v>1853</v>
      </c>
      <c r="F66" s="3" t="s">
        <v>2855</v>
      </c>
      <c r="G66" s="3" t="s">
        <v>317</v>
      </c>
      <c r="H66" s="3" t="s">
        <v>318</v>
      </c>
      <c r="I66" s="3" t="s">
        <v>319</v>
      </c>
      <c r="J66" s="3" t="s">
        <v>320</v>
      </c>
      <c r="K66" s="11">
        <v>41835</v>
      </c>
      <c r="L66" s="11">
        <v>42369</v>
      </c>
      <c r="M66" s="3">
        <v>1</v>
      </c>
      <c r="N66" s="3">
        <v>1</v>
      </c>
      <c r="O66" s="3">
        <v>1</v>
      </c>
      <c r="P66" s="3">
        <v>1</v>
      </c>
      <c r="Q66" s="3">
        <v>1</v>
      </c>
    </row>
    <row r="67" spans="1:17" x14ac:dyDescent="0.25">
      <c r="A67" s="3">
        <v>3810</v>
      </c>
      <c r="B67" s="3" t="s">
        <v>1445</v>
      </c>
      <c r="C67" s="3" t="s">
        <v>2915</v>
      </c>
      <c r="D67" s="3" t="s">
        <v>530</v>
      </c>
      <c r="E67" s="3" t="s">
        <v>1854</v>
      </c>
      <c r="F67" s="3" t="s">
        <v>2856</v>
      </c>
      <c r="G67" s="3" t="s">
        <v>246</v>
      </c>
      <c r="H67" s="3" t="s">
        <v>247</v>
      </c>
      <c r="I67" s="3" t="s">
        <v>6</v>
      </c>
      <c r="J67" s="3" t="s">
        <v>7</v>
      </c>
      <c r="K67" s="11">
        <v>41835</v>
      </c>
      <c r="L67" s="11">
        <v>45657</v>
      </c>
      <c r="M67" s="3">
        <v>6</v>
      </c>
      <c r="N67" s="3">
        <v>10</v>
      </c>
      <c r="O67" s="3">
        <v>1</v>
      </c>
      <c r="P67" s="3">
        <v>0.16666666666666666</v>
      </c>
      <c r="Q67" s="3">
        <v>0.1</v>
      </c>
    </row>
    <row r="68" spans="1:17" x14ac:dyDescent="0.25">
      <c r="A68" s="3">
        <v>3810</v>
      </c>
      <c r="B68" s="3" t="s">
        <v>1445</v>
      </c>
      <c r="C68" s="3" t="s">
        <v>2915</v>
      </c>
      <c r="D68" s="3" t="s">
        <v>205</v>
      </c>
      <c r="E68" s="3" t="s">
        <v>1928</v>
      </c>
      <c r="F68" s="3" t="s">
        <v>2855</v>
      </c>
      <c r="G68" s="3" t="s">
        <v>317</v>
      </c>
      <c r="H68" s="3" t="s">
        <v>318</v>
      </c>
      <c r="I68" s="3" t="s">
        <v>319</v>
      </c>
      <c r="J68" s="3" t="s">
        <v>320</v>
      </c>
      <c r="K68" s="11">
        <v>41835</v>
      </c>
      <c r="L68" s="11">
        <v>42004</v>
      </c>
      <c r="M68" s="3">
        <v>1</v>
      </c>
      <c r="N68" s="3">
        <v>1</v>
      </c>
      <c r="O68" s="3">
        <v>1</v>
      </c>
      <c r="P68" s="3">
        <v>1</v>
      </c>
      <c r="Q68" s="3">
        <v>1</v>
      </c>
    </row>
    <row r="69" spans="1:17" x14ac:dyDescent="0.25">
      <c r="A69" s="3">
        <v>3810</v>
      </c>
      <c r="B69" s="3" t="s">
        <v>1445</v>
      </c>
      <c r="C69" s="3" t="s">
        <v>2915</v>
      </c>
      <c r="D69" s="3" t="s">
        <v>337</v>
      </c>
      <c r="E69" s="3" t="s">
        <v>1929</v>
      </c>
      <c r="F69" s="3" t="s">
        <v>2855</v>
      </c>
      <c r="G69" s="3" t="s">
        <v>317</v>
      </c>
      <c r="H69" s="3" t="s">
        <v>318</v>
      </c>
      <c r="I69" s="3" t="s">
        <v>319</v>
      </c>
      <c r="J69" s="3" t="s">
        <v>320</v>
      </c>
      <c r="K69" s="11">
        <v>41823</v>
      </c>
      <c r="L69" s="11">
        <v>42369</v>
      </c>
      <c r="M69" s="3">
        <v>1</v>
      </c>
      <c r="N69" s="3">
        <v>1</v>
      </c>
      <c r="O69" s="3">
        <v>1</v>
      </c>
      <c r="P69" s="3">
        <v>1</v>
      </c>
      <c r="Q69" s="3">
        <v>1</v>
      </c>
    </row>
    <row r="70" spans="1:17" x14ac:dyDescent="0.25">
      <c r="A70" s="3">
        <v>3810</v>
      </c>
      <c r="B70" s="3" t="s">
        <v>1445</v>
      </c>
      <c r="C70" s="3" t="s">
        <v>2915</v>
      </c>
      <c r="D70" s="3" t="s">
        <v>359</v>
      </c>
      <c r="E70" s="3" t="s">
        <v>1932</v>
      </c>
      <c r="F70" s="3" t="s">
        <v>2855</v>
      </c>
      <c r="G70" s="3" t="s">
        <v>317</v>
      </c>
      <c r="H70" s="3" t="s">
        <v>318</v>
      </c>
      <c r="I70" s="3" t="s">
        <v>319</v>
      </c>
      <c r="J70" s="3" t="s">
        <v>320</v>
      </c>
      <c r="K70" s="11">
        <v>41835</v>
      </c>
      <c r="L70" s="11">
        <v>42369</v>
      </c>
      <c r="M70" s="3">
        <v>1</v>
      </c>
      <c r="N70" s="3">
        <v>1</v>
      </c>
      <c r="O70" s="3">
        <v>1</v>
      </c>
      <c r="P70" s="3">
        <v>1</v>
      </c>
      <c r="Q70" s="3">
        <v>1</v>
      </c>
    </row>
    <row r="71" spans="1:17" x14ac:dyDescent="0.25">
      <c r="A71" s="3">
        <v>3810</v>
      </c>
      <c r="B71" s="3" t="s">
        <v>1445</v>
      </c>
      <c r="C71" s="3" t="s">
        <v>2915</v>
      </c>
      <c r="D71" s="3" t="s">
        <v>374</v>
      </c>
      <c r="E71" s="3" t="s">
        <v>1935</v>
      </c>
      <c r="F71" s="3" t="s">
        <v>2855</v>
      </c>
      <c r="G71" s="3" t="s">
        <v>317</v>
      </c>
      <c r="H71" s="3" t="s">
        <v>318</v>
      </c>
      <c r="I71" s="3" t="s">
        <v>319</v>
      </c>
      <c r="J71" s="3" t="s">
        <v>320</v>
      </c>
      <c r="K71" s="11">
        <v>41835</v>
      </c>
      <c r="L71" s="11">
        <v>42369</v>
      </c>
      <c r="M71" s="3">
        <v>1</v>
      </c>
      <c r="N71" s="3">
        <v>1</v>
      </c>
      <c r="O71" s="3">
        <v>1</v>
      </c>
      <c r="P71" s="3">
        <v>1</v>
      </c>
      <c r="Q71" s="3">
        <v>1</v>
      </c>
    </row>
    <row r="72" spans="1:17" x14ac:dyDescent="0.25">
      <c r="A72" s="3">
        <v>3810</v>
      </c>
      <c r="B72" s="3" t="s">
        <v>1445</v>
      </c>
      <c r="C72" s="3" t="s">
        <v>2915</v>
      </c>
      <c r="D72" s="3" t="s">
        <v>206</v>
      </c>
      <c r="E72" s="3" t="s">
        <v>1936</v>
      </c>
      <c r="F72" s="3" t="s">
        <v>2856</v>
      </c>
      <c r="G72" s="3" t="s">
        <v>317</v>
      </c>
      <c r="H72" s="3" t="s">
        <v>318</v>
      </c>
      <c r="I72" s="3" t="s">
        <v>319</v>
      </c>
      <c r="J72" s="3" t="s">
        <v>320</v>
      </c>
      <c r="K72" s="11">
        <v>41835</v>
      </c>
      <c r="L72" s="11">
        <v>42004</v>
      </c>
      <c r="M72" s="3">
        <v>1</v>
      </c>
      <c r="N72" s="3">
        <v>1</v>
      </c>
      <c r="O72" s="3">
        <v>1</v>
      </c>
      <c r="P72" s="3">
        <v>1</v>
      </c>
      <c r="Q72" s="3">
        <v>1</v>
      </c>
    </row>
    <row r="73" spans="1:17" x14ac:dyDescent="0.25">
      <c r="A73" s="3">
        <v>3810</v>
      </c>
      <c r="B73" s="3" t="s">
        <v>1445</v>
      </c>
      <c r="C73" s="3" t="s">
        <v>2915</v>
      </c>
      <c r="D73" s="3" t="s">
        <v>353</v>
      </c>
      <c r="E73" s="3" t="s">
        <v>1963</v>
      </c>
      <c r="F73" s="3" t="s">
        <v>2855</v>
      </c>
      <c r="G73" s="3" t="s">
        <v>1964</v>
      </c>
      <c r="H73" s="3" t="s">
        <v>1964</v>
      </c>
      <c r="I73" s="3" t="s">
        <v>10</v>
      </c>
      <c r="J73" s="3" t="s">
        <v>10</v>
      </c>
      <c r="K73" s="11">
        <v>41835</v>
      </c>
      <c r="L73" s="11">
        <v>45657</v>
      </c>
      <c r="M73" s="3">
        <v>60</v>
      </c>
      <c r="N73" s="3">
        <v>100</v>
      </c>
      <c r="O73" s="3">
        <v>0</v>
      </c>
      <c r="P73" s="3">
        <v>0</v>
      </c>
      <c r="Q73" s="3">
        <v>0</v>
      </c>
    </row>
    <row r="74" spans="1:17" x14ac:dyDescent="0.25">
      <c r="A74" s="3">
        <v>3810</v>
      </c>
      <c r="B74" s="3" t="s">
        <v>1445</v>
      </c>
      <c r="C74" s="3" t="s">
        <v>2915</v>
      </c>
      <c r="D74" s="3" t="s">
        <v>372</v>
      </c>
      <c r="E74" s="3" t="s">
        <v>1970</v>
      </c>
      <c r="F74" s="3" t="s">
        <v>2855</v>
      </c>
      <c r="G74" s="3" t="s">
        <v>175</v>
      </c>
      <c r="H74" s="3" t="s">
        <v>176</v>
      </c>
      <c r="I74" s="3" t="s">
        <v>177</v>
      </c>
      <c r="J74" s="3" t="s">
        <v>177</v>
      </c>
      <c r="K74" s="11">
        <v>41835</v>
      </c>
      <c r="L74" s="11">
        <v>42735</v>
      </c>
      <c r="M74" s="3">
        <v>2</v>
      </c>
      <c r="N74" s="3">
        <v>2</v>
      </c>
      <c r="O74" s="3">
        <v>2</v>
      </c>
      <c r="P74" s="3">
        <v>1</v>
      </c>
      <c r="Q74" s="3">
        <v>1</v>
      </c>
    </row>
    <row r="75" spans="1:17" x14ac:dyDescent="0.25">
      <c r="A75" s="3">
        <v>3810</v>
      </c>
      <c r="B75" s="3" t="s">
        <v>1445</v>
      </c>
      <c r="C75" s="3" t="s">
        <v>2915</v>
      </c>
      <c r="D75" s="3" t="s">
        <v>97</v>
      </c>
      <c r="E75" s="3" t="s">
        <v>2005</v>
      </c>
      <c r="F75" s="3" t="s">
        <v>2855</v>
      </c>
      <c r="G75" s="3" t="s">
        <v>317</v>
      </c>
      <c r="H75" s="3" t="s">
        <v>318</v>
      </c>
      <c r="I75" s="3" t="s">
        <v>319</v>
      </c>
      <c r="J75" s="3" t="s">
        <v>320</v>
      </c>
      <c r="K75" s="11">
        <v>41835</v>
      </c>
      <c r="L75" s="11">
        <v>45657</v>
      </c>
      <c r="M75" s="3">
        <v>2107371</v>
      </c>
      <c r="N75" s="3">
        <v>2107371</v>
      </c>
      <c r="O75" s="3">
        <v>989440</v>
      </c>
      <c r="P75" s="3">
        <v>0.4695139109345246</v>
      </c>
      <c r="Q75" s="3">
        <v>0.4695139109345246</v>
      </c>
    </row>
    <row r="76" spans="1:17" x14ac:dyDescent="0.25">
      <c r="A76" s="3">
        <v>3835</v>
      </c>
      <c r="B76" s="3" t="s">
        <v>1431</v>
      </c>
      <c r="C76" s="3" t="s">
        <v>2909</v>
      </c>
      <c r="D76" s="3" t="s">
        <v>359</v>
      </c>
      <c r="E76" s="3" t="s">
        <v>1432</v>
      </c>
      <c r="F76" s="3" t="s">
        <v>2855</v>
      </c>
      <c r="G76" s="3" t="s">
        <v>311</v>
      </c>
      <c r="H76" s="3" t="s">
        <v>312</v>
      </c>
      <c r="I76" s="3" t="s">
        <v>313</v>
      </c>
      <c r="J76" s="3" t="s">
        <v>314</v>
      </c>
      <c r="K76" s="11">
        <v>42736</v>
      </c>
      <c r="L76" s="11">
        <v>46022</v>
      </c>
      <c r="M76" s="3">
        <v>4</v>
      </c>
      <c r="N76" s="3">
        <v>9</v>
      </c>
      <c r="O76" s="3">
        <v>4</v>
      </c>
      <c r="P76" s="3">
        <v>1</v>
      </c>
      <c r="Q76" s="3">
        <v>0.44444444444444442</v>
      </c>
    </row>
    <row r="77" spans="1:17" x14ac:dyDescent="0.25">
      <c r="A77" s="3">
        <v>3835</v>
      </c>
      <c r="B77" s="3" t="s">
        <v>1431</v>
      </c>
      <c r="C77" s="3" t="s">
        <v>2909</v>
      </c>
      <c r="D77" s="3" t="s">
        <v>337</v>
      </c>
      <c r="E77" s="3" t="s">
        <v>1843</v>
      </c>
      <c r="F77" s="3" t="s">
        <v>2855</v>
      </c>
      <c r="G77" s="3" t="s">
        <v>311</v>
      </c>
      <c r="H77" s="3" t="s">
        <v>312</v>
      </c>
      <c r="I77" s="3" t="s">
        <v>313</v>
      </c>
      <c r="J77" s="3" t="s">
        <v>314</v>
      </c>
      <c r="K77" s="11">
        <v>42736</v>
      </c>
      <c r="L77" s="11">
        <v>46022</v>
      </c>
      <c r="M77" s="3">
        <v>4</v>
      </c>
      <c r="N77" s="3">
        <v>9</v>
      </c>
      <c r="O77" s="3">
        <v>1</v>
      </c>
      <c r="P77" s="3">
        <v>0.25</v>
      </c>
      <c r="Q77" s="3">
        <v>0.1111111111111111</v>
      </c>
    </row>
    <row r="78" spans="1:17" x14ac:dyDescent="0.25">
      <c r="A78" s="3">
        <v>3835</v>
      </c>
      <c r="B78" s="3" t="s">
        <v>1431</v>
      </c>
      <c r="C78" s="3" t="s">
        <v>2909</v>
      </c>
      <c r="D78" s="3" t="s">
        <v>205</v>
      </c>
      <c r="E78" s="3" t="s">
        <v>1927</v>
      </c>
      <c r="F78" s="3" t="s">
        <v>2855</v>
      </c>
      <c r="G78" s="3" t="s">
        <v>311</v>
      </c>
      <c r="H78" s="3" t="s">
        <v>312</v>
      </c>
      <c r="I78" s="3" t="s">
        <v>313</v>
      </c>
      <c r="J78" s="3" t="s">
        <v>314</v>
      </c>
      <c r="K78" s="11">
        <v>42736</v>
      </c>
      <c r="L78" s="11">
        <v>46022</v>
      </c>
      <c r="M78" s="3">
        <v>237008</v>
      </c>
      <c r="N78" s="3">
        <v>698247</v>
      </c>
      <c r="O78" s="3">
        <v>228530</v>
      </c>
      <c r="P78" s="3">
        <v>0.96422905555930605</v>
      </c>
      <c r="Q78" s="3">
        <v>0.32729105889463184</v>
      </c>
    </row>
    <row r="79" spans="1:17" x14ac:dyDescent="0.25">
      <c r="A79" s="3">
        <v>3835</v>
      </c>
      <c r="B79" s="3" t="s">
        <v>1431</v>
      </c>
      <c r="C79" s="3" t="s">
        <v>2909</v>
      </c>
      <c r="D79" s="3" t="s">
        <v>244</v>
      </c>
      <c r="E79" s="3" t="s">
        <v>1937</v>
      </c>
      <c r="F79" s="3" t="s">
        <v>2855</v>
      </c>
      <c r="G79" s="3" t="s">
        <v>311</v>
      </c>
      <c r="H79" s="3" t="s">
        <v>312</v>
      </c>
      <c r="I79" s="3" t="s">
        <v>313</v>
      </c>
      <c r="J79" s="3" t="s">
        <v>314</v>
      </c>
      <c r="K79" s="11">
        <v>42736</v>
      </c>
      <c r="L79" s="11">
        <v>43100</v>
      </c>
      <c r="M79" s="3">
        <v>1</v>
      </c>
      <c r="N79" s="3">
        <v>1</v>
      </c>
      <c r="O79" s="3">
        <v>1</v>
      </c>
      <c r="P79" s="3">
        <v>1</v>
      </c>
      <c r="Q79" s="3">
        <v>1</v>
      </c>
    </row>
    <row r="80" spans="1:17" x14ac:dyDescent="0.25">
      <c r="A80" s="3">
        <v>3835</v>
      </c>
      <c r="B80" s="3" t="s">
        <v>1431</v>
      </c>
      <c r="C80" s="3" t="s">
        <v>2909</v>
      </c>
      <c r="D80" s="3" t="s">
        <v>353</v>
      </c>
      <c r="E80" s="3" t="s">
        <v>1972</v>
      </c>
      <c r="F80" s="3" t="s">
        <v>2855</v>
      </c>
      <c r="G80" s="3" t="s">
        <v>311</v>
      </c>
      <c r="H80" s="3" t="s">
        <v>312</v>
      </c>
      <c r="I80" s="3" t="s">
        <v>313</v>
      </c>
      <c r="J80" s="3" t="s">
        <v>314</v>
      </c>
      <c r="K80" s="11">
        <v>42736</v>
      </c>
      <c r="L80" s="11">
        <v>46022</v>
      </c>
      <c r="M80" s="3">
        <v>0</v>
      </c>
      <c r="N80" s="3">
        <v>3</v>
      </c>
      <c r="O80" s="3">
        <v>0</v>
      </c>
      <c r="P80" s="3">
        <v>0</v>
      </c>
      <c r="Q80" s="3">
        <v>0</v>
      </c>
    </row>
    <row r="81" spans="1:17" x14ac:dyDescent="0.25">
      <c r="A81" s="3">
        <v>3835</v>
      </c>
      <c r="B81" s="3" t="s">
        <v>1431</v>
      </c>
      <c r="C81" s="3" t="s">
        <v>2909</v>
      </c>
      <c r="D81" s="3" t="s">
        <v>207</v>
      </c>
      <c r="E81" s="3" t="s">
        <v>1978</v>
      </c>
      <c r="F81" s="3" t="s">
        <v>2856</v>
      </c>
      <c r="G81" s="3" t="s">
        <v>311</v>
      </c>
      <c r="H81" s="3" t="s">
        <v>312</v>
      </c>
      <c r="I81" s="3" t="s">
        <v>313</v>
      </c>
      <c r="J81" s="3" t="s">
        <v>314</v>
      </c>
      <c r="K81" s="11">
        <v>42736</v>
      </c>
      <c r="L81" s="11">
        <v>46022</v>
      </c>
      <c r="M81" s="3">
        <v>4</v>
      </c>
      <c r="N81" s="3">
        <v>9</v>
      </c>
      <c r="O81" s="3">
        <v>4</v>
      </c>
      <c r="P81" s="3">
        <v>1</v>
      </c>
      <c r="Q81" s="3">
        <v>0.44444444444444442</v>
      </c>
    </row>
    <row r="82" spans="1:17" x14ac:dyDescent="0.25">
      <c r="A82" s="3">
        <v>3835</v>
      </c>
      <c r="B82" s="3" t="s">
        <v>1431</v>
      </c>
      <c r="C82" s="3" t="s">
        <v>2909</v>
      </c>
      <c r="D82" s="3" t="s">
        <v>206</v>
      </c>
      <c r="E82" s="3" t="s">
        <v>1979</v>
      </c>
      <c r="F82" s="3" t="s">
        <v>2855</v>
      </c>
      <c r="G82" s="3" t="s">
        <v>311</v>
      </c>
      <c r="H82" s="3" t="s">
        <v>312</v>
      </c>
      <c r="I82" s="3" t="s">
        <v>313</v>
      </c>
      <c r="J82" s="3" t="s">
        <v>314</v>
      </c>
      <c r="K82" s="11">
        <v>42736</v>
      </c>
      <c r="L82" s="11">
        <v>46022</v>
      </c>
      <c r="M82" s="3">
        <v>4</v>
      </c>
      <c r="N82" s="3">
        <v>9</v>
      </c>
      <c r="O82" s="3">
        <v>3</v>
      </c>
      <c r="P82" s="3">
        <v>0.75</v>
      </c>
      <c r="Q82" s="3">
        <v>0.33333333333333331</v>
      </c>
    </row>
    <row r="83" spans="1:17" x14ac:dyDescent="0.25">
      <c r="A83" s="3">
        <v>3847</v>
      </c>
      <c r="B83" s="3" t="s">
        <v>1424</v>
      </c>
      <c r="C83" s="3" t="s">
        <v>2910</v>
      </c>
      <c r="D83" s="3" t="s">
        <v>89</v>
      </c>
      <c r="E83" s="3" t="s">
        <v>1425</v>
      </c>
      <c r="F83" s="3" t="s">
        <v>2855</v>
      </c>
      <c r="G83" s="3" t="s">
        <v>338</v>
      </c>
      <c r="H83" s="3" t="s">
        <v>339</v>
      </c>
      <c r="I83" s="3" t="s">
        <v>180</v>
      </c>
      <c r="J83" s="3" t="s">
        <v>181</v>
      </c>
      <c r="K83" s="11">
        <v>42736</v>
      </c>
      <c r="L83" s="11">
        <v>44196</v>
      </c>
      <c r="M83" s="3">
        <v>15</v>
      </c>
      <c r="N83" s="3">
        <v>15</v>
      </c>
      <c r="O83" s="3">
        <v>0</v>
      </c>
      <c r="P83" s="3">
        <v>0</v>
      </c>
      <c r="Q83" s="3">
        <v>0</v>
      </c>
    </row>
    <row r="84" spans="1:17" x14ac:dyDescent="0.25">
      <c r="A84" s="3">
        <v>3847</v>
      </c>
      <c r="B84" s="3" t="s">
        <v>1424</v>
      </c>
      <c r="C84" s="3" t="s">
        <v>2910</v>
      </c>
      <c r="D84" s="3" t="s">
        <v>97</v>
      </c>
      <c r="E84" s="3" t="s">
        <v>1426</v>
      </c>
      <c r="F84" s="3" t="s">
        <v>2855</v>
      </c>
      <c r="G84" s="3" t="s">
        <v>338</v>
      </c>
      <c r="H84" s="3" t="s">
        <v>339</v>
      </c>
      <c r="I84" s="3" t="s">
        <v>180</v>
      </c>
      <c r="J84" s="3" t="s">
        <v>181</v>
      </c>
      <c r="K84" s="11">
        <v>42370</v>
      </c>
      <c r="L84" s="11">
        <v>44561</v>
      </c>
      <c r="M84" s="3">
        <v>215</v>
      </c>
      <c r="N84" s="3">
        <v>215</v>
      </c>
      <c r="O84" s="3">
        <v>0</v>
      </c>
      <c r="P84" s="3">
        <v>0</v>
      </c>
      <c r="Q84" s="3">
        <v>0</v>
      </c>
    </row>
    <row r="85" spans="1:17" x14ac:dyDescent="0.25">
      <c r="A85" s="3">
        <v>3847</v>
      </c>
      <c r="B85" s="3" t="s">
        <v>1424</v>
      </c>
      <c r="C85" s="3" t="s">
        <v>2910</v>
      </c>
      <c r="D85" s="3" t="s">
        <v>128</v>
      </c>
      <c r="E85" s="3" t="s">
        <v>1427</v>
      </c>
      <c r="F85" s="3" t="s">
        <v>2856</v>
      </c>
      <c r="G85" s="3" t="s">
        <v>338</v>
      </c>
      <c r="H85" s="3" t="s">
        <v>339</v>
      </c>
      <c r="I85" s="3" t="s">
        <v>180</v>
      </c>
      <c r="J85" s="3" t="s">
        <v>181</v>
      </c>
      <c r="K85" s="11">
        <v>42370</v>
      </c>
      <c r="L85" s="11">
        <v>43465</v>
      </c>
      <c r="M85" s="3">
        <v>3</v>
      </c>
      <c r="N85" s="3">
        <v>3</v>
      </c>
      <c r="O85" s="3">
        <v>0</v>
      </c>
      <c r="P85" s="3">
        <v>0</v>
      </c>
      <c r="Q85" s="3">
        <v>0</v>
      </c>
    </row>
    <row r="86" spans="1:17" x14ac:dyDescent="0.25">
      <c r="A86" s="3">
        <v>3847</v>
      </c>
      <c r="B86" s="3" t="s">
        <v>1424</v>
      </c>
      <c r="C86" s="3" t="s">
        <v>2910</v>
      </c>
      <c r="D86" s="3" t="s">
        <v>372</v>
      </c>
      <c r="E86" s="3" t="s">
        <v>1840</v>
      </c>
      <c r="F86" s="3" t="s">
        <v>2051</v>
      </c>
      <c r="G86" s="3" t="s">
        <v>338</v>
      </c>
      <c r="H86" s="3" t="s">
        <v>339</v>
      </c>
      <c r="I86" s="3" t="s">
        <v>180</v>
      </c>
      <c r="J86" s="3" t="s">
        <v>181</v>
      </c>
      <c r="K86" s="11">
        <v>42370</v>
      </c>
      <c r="L86" s="11">
        <v>44561</v>
      </c>
      <c r="M86" s="3">
        <v>3</v>
      </c>
      <c r="N86" s="3">
        <v>3</v>
      </c>
      <c r="O86" s="3">
        <v>10</v>
      </c>
      <c r="P86" s="3">
        <v>1</v>
      </c>
      <c r="Q86" s="3">
        <v>1</v>
      </c>
    </row>
    <row r="87" spans="1:17" x14ac:dyDescent="0.25">
      <c r="A87" s="3">
        <v>3847</v>
      </c>
      <c r="B87" s="3" t="s">
        <v>1424</v>
      </c>
      <c r="C87" s="3" t="s">
        <v>2910</v>
      </c>
      <c r="D87" s="3" t="s">
        <v>374</v>
      </c>
      <c r="E87" s="3" t="s">
        <v>1841</v>
      </c>
      <c r="F87" s="3" t="s">
        <v>2856</v>
      </c>
      <c r="G87" s="3" t="s">
        <v>338</v>
      </c>
      <c r="H87" s="3" t="s">
        <v>339</v>
      </c>
      <c r="I87" s="3" t="s">
        <v>180</v>
      </c>
      <c r="J87" s="3" t="s">
        <v>181</v>
      </c>
      <c r="K87" s="11">
        <v>42370</v>
      </c>
      <c r="L87" s="11">
        <v>44196</v>
      </c>
      <c r="M87" s="3">
        <v>8</v>
      </c>
      <c r="N87" s="3">
        <v>8</v>
      </c>
      <c r="O87" s="3">
        <v>7</v>
      </c>
      <c r="P87" s="3">
        <v>0.875</v>
      </c>
      <c r="Q87" s="3">
        <v>0.875</v>
      </c>
    </row>
    <row r="88" spans="1:17" x14ac:dyDescent="0.25">
      <c r="A88" s="3">
        <v>3847</v>
      </c>
      <c r="B88" s="3" t="s">
        <v>1424</v>
      </c>
      <c r="C88" s="3" t="s">
        <v>2910</v>
      </c>
      <c r="D88" s="3" t="s">
        <v>206</v>
      </c>
      <c r="E88" s="3" t="s">
        <v>1980</v>
      </c>
      <c r="F88" s="3" t="s">
        <v>2855</v>
      </c>
      <c r="G88" s="3" t="s">
        <v>338</v>
      </c>
      <c r="H88" s="3" t="s">
        <v>339</v>
      </c>
      <c r="I88" s="3" t="s">
        <v>180</v>
      </c>
      <c r="J88" s="3" t="s">
        <v>181</v>
      </c>
      <c r="K88" s="11">
        <v>42370</v>
      </c>
      <c r="L88" s="11">
        <v>44561</v>
      </c>
      <c r="M88" s="3">
        <v>1</v>
      </c>
      <c r="N88" s="3">
        <v>1</v>
      </c>
      <c r="O88" s="3">
        <v>0</v>
      </c>
      <c r="P88" s="3">
        <v>0</v>
      </c>
      <c r="Q88" s="3">
        <v>0</v>
      </c>
    </row>
    <row r="89" spans="1:17" x14ac:dyDescent="0.25">
      <c r="A89" s="3">
        <v>3847</v>
      </c>
      <c r="B89" s="3" t="s">
        <v>1424</v>
      </c>
      <c r="C89" s="3" t="s">
        <v>2910</v>
      </c>
      <c r="D89" s="3" t="s">
        <v>205</v>
      </c>
      <c r="E89" s="3" t="s">
        <v>1981</v>
      </c>
      <c r="F89" s="3" t="s">
        <v>2051</v>
      </c>
      <c r="G89" s="3" t="s">
        <v>338</v>
      </c>
      <c r="H89" s="3" t="s">
        <v>339</v>
      </c>
      <c r="I89" s="3" t="s">
        <v>180</v>
      </c>
      <c r="J89" s="3" t="s">
        <v>181</v>
      </c>
      <c r="K89" s="11">
        <v>42370</v>
      </c>
      <c r="L89" s="11">
        <v>44561</v>
      </c>
      <c r="M89" s="3">
        <v>14.86</v>
      </c>
      <c r="N89" s="3">
        <v>18.45</v>
      </c>
      <c r="O89" s="3">
        <v>0</v>
      </c>
      <c r="P89" s="3">
        <v>0</v>
      </c>
      <c r="Q89" s="3">
        <v>0</v>
      </c>
    </row>
    <row r="90" spans="1:17" x14ac:dyDescent="0.25">
      <c r="A90" s="3">
        <v>3847</v>
      </c>
      <c r="B90" s="3" t="s">
        <v>1424</v>
      </c>
      <c r="C90" s="3" t="s">
        <v>2910</v>
      </c>
      <c r="D90" s="3" t="s">
        <v>209</v>
      </c>
      <c r="E90" s="3" t="s">
        <v>1982</v>
      </c>
      <c r="F90" s="3" t="s">
        <v>2856</v>
      </c>
      <c r="G90" s="3" t="s">
        <v>338</v>
      </c>
      <c r="H90" s="3" t="s">
        <v>339</v>
      </c>
      <c r="I90" s="3" t="s">
        <v>180</v>
      </c>
      <c r="J90" s="3" t="s">
        <v>181</v>
      </c>
      <c r="K90" s="11">
        <v>42370</v>
      </c>
      <c r="L90" s="11">
        <v>44561</v>
      </c>
      <c r="M90" s="3">
        <v>2</v>
      </c>
      <c r="N90" s="3">
        <v>4</v>
      </c>
      <c r="O90" s="3">
        <v>0</v>
      </c>
      <c r="P90" s="3">
        <v>0</v>
      </c>
      <c r="Q90" s="3">
        <v>0</v>
      </c>
    </row>
    <row r="91" spans="1:17" x14ac:dyDescent="0.25">
      <c r="A91" s="3">
        <v>3847</v>
      </c>
      <c r="B91" s="3" t="s">
        <v>1424</v>
      </c>
      <c r="C91" s="3" t="s">
        <v>2910</v>
      </c>
      <c r="D91" s="3" t="s">
        <v>208</v>
      </c>
      <c r="E91" s="3" t="s">
        <v>1983</v>
      </c>
      <c r="F91" s="3" t="s">
        <v>2855</v>
      </c>
      <c r="G91" s="3" t="s">
        <v>338</v>
      </c>
      <c r="H91" s="3" t="s">
        <v>339</v>
      </c>
      <c r="I91" s="3" t="s">
        <v>180</v>
      </c>
      <c r="J91" s="3" t="s">
        <v>181</v>
      </c>
      <c r="K91" s="11">
        <v>42370</v>
      </c>
      <c r="L91" s="11">
        <v>44561</v>
      </c>
      <c r="M91" s="3">
        <v>51.75</v>
      </c>
      <c r="N91" s="3">
        <v>56.81</v>
      </c>
      <c r="O91" s="3">
        <v>0</v>
      </c>
      <c r="P91" s="3">
        <v>0</v>
      </c>
      <c r="Q91" s="3">
        <v>0</v>
      </c>
    </row>
    <row r="92" spans="1:17" x14ac:dyDescent="0.25">
      <c r="A92" s="3">
        <v>3847</v>
      </c>
      <c r="B92" s="3" t="s">
        <v>1424</v>
      </c>
      <c r="C92" s="3" t="s">
        <v>2910</v>
      </c>
      <c r="D92" s="3" t="s">
        <v>207</v>
      </c>
      <c r="E92" s="3" t="s">
        <v>1984</v>
      </c>
      <c r="F92" s="3" t="s">
        <v>2855</v>
      </c>
      <c r="G92" s="3" t="s">
        <v>338</v>
      </c>
      <c r="H92" s="3" t="s">
        <v>339</v>
      </c>
      <c r="I92" s="3" t="s">
        <v>180</v>
      </c>
      <c r="J92" s="3" t="s">
        <v>181</v>
      </c>
      <c r="K92" s="11">
        <v>42370</v>
      </c>
      <c r="L92" s="11">
        <v>44561</v>
      </c>
      <c r="M92" s="3">
        <v>65.599999999999994</v>
      </c>
      <c r="N92" s="3">
        <v>58.2</v>
      </c>
      <c r="O92" s="3">
        <v>0</v>
      </c>
      <c r="P92" s="3">
        <v>0</v>
      </c>
      <c r="Q92" s="3">
        <v>0</v>
      </c>
    </row>
    <row r="93" spans="1:17" x14ac:dyDescent="0.25">
      <c r="A93" s="3">
        <v>3847</v>
      </c>
      <c r="B93" s="3" t="s">
        <v>1424</v>
      </c>
      <c r="C93" s="3" t="s">
        <v>2910</v>
      </c>
      <c r="D93" s="3" t="s">
        <v>244</v>
      </c>
      <c r="E93" s="3" t="s">
        <v>1985</v>
      </c>
      <c r="F93" s="3" t="s">
        <v>2051</v>
      </c>
      <c r="G93" s="3" t="s">
        <v>338</v>
      </c>
      <c r="H93" s="3" t="s">
        <v>339</v>
      </c>
      <c r="I93" s="3" t="s">
        <v>180</v>
      </c>
      <c r="J93" s="3" t="s">
        <v>181</v>
      </c>
      <c r="K93" s="11">
        <v>42370</v>
      </c>
      <c r="L93" s="11">
        <v>44561</v>
      </c>
      <c r="M93" s="3">
        <v>79.39</v>
      </c>
      <c r="N93" s="3">
        <v>88.6</v>
      </c>
      <c r="O93" s="3">
        <v>0</v>
      </c>
      <c r="P93" s="3">
        <v>0</v>
      </c>
      <c r="Q93" s="3">
        <v>0</v>
      </c>
    </row>
    <row r="94" spans="1:17" x14ac:dyDescent="0.25">
      <c r="A94" s="3">
        <v>3847</v>
      </c>
      <c r="B94" s="3" t="s">
        <v>1424</v>
      </c>
      <c r="C94" s="3" t="s">
        <v>2910</v>
      </c>
      <c r="D94" s="3" t="s">
        <v>210</v>
      </c>
      <c r="E94" s="3" t="s">
        <v>1986</v>
      </c>
      <c r="F94" s="3" t="s">
        <v>2855</v>
      </c>
      <c r="G94" s="3" t="s">
        <v>338</v>
      </c>
      <c r="H94" s="3" t="s">
        <v>339</v>
      </c>
      <c r="I94" s="3" t="s">
        <v>180</v>
      </c>
      <c r="J94" s="3" t="s">
        <v>181</v>
      </c>
      <c r="K94" s="11">
        <v>42370</v>
      </c>
      <c r="L94" s="11">
        <v>44561</v>
      </c>
      <c r="M94" s="3">
        <v>20</v>
      </c>
      <c r="N94" s="3">
        <v>24</v>
      </c>
      <c r="O94" s="3">
        <v>13</v>
      </c>
      <c r="P94" s="3">
        <v>0.65</v>
      </c>
      <c r="Q94" s="3">
        <v>0.54166666666666663</v>
      </c>
    </row>
    <row r="95" spans="1:17" x14ac:dyDescent="0.25">
      <c r="A95" s="3">
        <v>3847</v>
      </c>
      <c r="B95" s="3" t="s">
        <v>1424</v>
      </c>
      <c r="C95" s="3" t="s">
        <v>2910</v>
      </c>
      <c r="D95" s="3" t="s">
        <v>353</v>
      </c>
      <c r="E95" s="3" t="s">
        <v>2024</v>
      </c>
      <c r="F95" s="3" t="s">
        <v>2856</v>
      </c>
      <c r="G95" s="3" t="s">
        <v>338</v>
      </c>
      <c r="H95" s="3" t="s">
        <v>339</v>
      </c>
      <c r="I95" s="3" t="s">
        <v>180</v>
      </c>
      <c r="J95" s="3" t="s">
        <v>181</v>
      </c>
      <c r="K95" s="11">
        <v>42370</v>
      </c>
      <c r="L95" s="11">
        <v>43100</v>
      </c>
      <c r="M95" s="3">
        <v>4000</v>
      </c>
      <c r="N95" s="3">
        <v>4000</v>
      </c>
      <c r="O95" s="3">
        <v>2805</v>
      </c>
      <c r="P95" s="3">
        <v>0.70125000000000004</v>
      </c>
      <c r="Q95" s="3">
        <v>0.70125000000000004</v>
      </c>
    </row>
    <row r="96" spans="1:17" x14ac:dyDescent="0.25">
      <c r="A96" s="3">
        <v>3847</v>
      </c>
      <c r="B96" s="3" t="s">
        <v>1424</v>
      </c>
      <c r="C96" s="3" t="s">
        <v>2910</v>
      </c>
      <c r="D96" s="3" t="s">
        <v>359</v>
      </c>
      <c r="E96" s="3" t="s">
        <v>2025</v>
      </c>
      <c r="F96" s="3" t="s">
        <v>2856</v>
      </c>
      <c r="G96" s="3" t="s">
        <v>338</v>
      </c>
      <c r="H96" s="3" t="s">
        <v>339</v>
      </c>
      <c r="I96" s="3" t="s">
        <v>180</v>
      </c>
      <c r="J96" s="3" t="s">
        <v>181</v>
      </c>
      <c r="K96" s="11">
        <v>42370</v>
      </c>
      <c r="L96" s="11">
        <v>44561</v>
      </c>
      <c r="M96" s="3">
        <v>3200</v>
      </c>
      <c r="N96" s="3">
        <v>4000</v>
      </c>
      <c r="O96" s="3">
        <v>0</v>
      </c>
      <c r="P96" s="3">
        <v>0</v>
      </c>
      <c r="Q96" s="3">
        <v>0</v>
      </c>
    </row>
    <row r="97" spans="1:17" x14ac:dyDescent="0.25">
      <c r="A97" s="3">
        <v>3847</v>
      </c>
      <c r="B97" s="3" t="s">
        <v>1424</v>
      </c>
      <c r="C97" s="3" t="s">
        <v>2910</v>
      </c>
      <c r="D97" s="3" t="s">
        <v>337</v>
      </c>
      <c r="E97" s="3" t="s">
        <v>2026</v>
      </c>
      <c r="F97" s="3" t="s">
        <v>2856</v>
      </c>
      <c r="G97" s="3" t="s">
        <v>338</v>
      </c>
      <c r="H97" s="3" t="s">
        <v>339</v>
      </c>
      <c r="I97" s="3" t="s">
        <v>180</v>
      </c>
      <c r="J97" s="3" t="s">
        <v>181</v>
      </c>
      <c r="K97" s="11">
        <v>42370</v>
      </c>
      <c r="L97" s="11">
        <v>44561</v>
      </c>
      <c r="M97" s="3">
        <v>6000</v>
      </c>
      <c r="N97" s="3">
        <v>7500</v>
      </c>
      <c r="O97" s="3">
        <v>1881</v>
      </c>
      <c r="P97" s="3">
        <v>0.3135</v>
      </c>
      <c r="Q97" s="3">
        <v>0.25080000000000002</v>
      </c>
    </row>
    <row r="98" spans="1:17" x14ac:dyDescent="0.25">
      <c r="A98" s="3">
        <v>3857</v>
      </c>
      <c r="B98" s="3" t="s">
        <v>972</v>
      </c>
      <c r="C98" s="3" t="s">
        <v>2874</v>
      </c>
      <c r="D98" s="3" t="s">
        <v>809</v>
      </c>
      <c r="E98" s="3" t="s">
        <v>973</v>
      </c>
      <c r="F98" s="3" t="s">
        <v>2855</v>
      </c>
      <c r="G98" s="3" t="s">
        <v>178</v>
      </c>
      <c r="H98" s="3" t="s">
        <v>179</v>
      </c>
      <c r="I98" s="3" t="s">
        <v>180</v>
      </c>
      <c r="J98" s="3" t="s">
        <v>181</v>
      </c>
      <c r="K98" s="11">
        <v>42736</v>
      </c>
      <c r="L98" s="11">
        <v>49674</v>
      </c>
      <c r="M98" s="3">
        <v>100</v>
      </c>
      <c r="N98" s="3">
        <v>100</v>
      </c>
      <c r="O98" s="3">
        <v>0</v>
      </c>
      <c r="P98" s="3">
        <v>0</v>
      </c>
      <c r="Q98" s="3">
        <v>0</v>
      </c>
    </row>
    <row r="99" spans="1:17" x14ac:dyDescent="0.25">
      <c r="A99" s="3">
        <v>3857</v>
      </c>
      <c r="B99" s="3" t="s">
        <v>972</v>
      </c>
      <c r="C99" s="3" t="s">
        <v>2874</v>
      </c>
      <c r="D99" s="3" t="s">
        <v>543</v>
      </c>
      <c r="E99" s="3" t="s">
        <v>991</v>
      </c>
      <c r="F99" s="3" t="s">
        <v>2856</v>
      </c>
      <c r="G99" s="3" t="s">
        <v>175</v>
      </c>
      <c r="H99" s="3" t="s">
        <v>176</v>
      </c>
      <c r="I99" s="3" t="s">
        <v>177</v>
      </c>
      <c r="J99" s="3" t="s">
        <v>177</v>
      </c>
      <c r="K99" s="11">
        <v>42522</v>
      </c>
      <c r="L99" s="11">
        <v>42614</v>
      </c>
      <c r="M99" s="3">
        <v>100</v>
      </c>
      <c r="N99" s="3">
        <v>100</v>
      </c>
      <c r="O99" s="3">
        <v>100</v>
      </c>
      <c r="P99" s="3">
        <v>1</v>
      </c>
      <c r="Q99" s="3">
        <v>1</v>
      </c>
    </row>
    <row r="100" spans="1:17" x14ac:dyDescent="0.25">
      <c r="A100" s="3">
        <v>3857</v>
      </c>
      <c r="B100" s="3" t="s">
        <v>972</v>
      </c>
      <c r="C100" s="3" t="s">
        <v>2874</v>
      </c>
      <c r="D100" s="3" t="s">
        <v>207</v>
      </c>
      <c r="E100" s="3" t="s">
        <v>1062</v>
      </c>
      <c r="F100" s="3" t="s">
        <v>2856</v>
      </c>
      <c r="G100" s="3" t="s">
        <v>252</v>
      </c>
      <c r="H100" s="3" t="s">
        <v>253</v>
      </c>
      <c r="I100" s="3" t="s">
        <v>31</v>
      </c>
      <c r="J100" s="3" t="s">
        <v>31</v>
      </c>
      <c r="K100" s="11">
        <v>42737</v>
      </c>
      <c r="L100" s="11">
        <v>49674</v>
      </c>
      <c r="M100" s="3">
        <v>100</v>
      </c>
      <c r="N100" s="3">
        <v>100</v>
      </c>
      <c r="O100" s="3">
        <v>0</v>
      </c>
      <c r="P100" s="3">
        <v>0</v>
      </c>
      <c r="Q100" s="3">
        <v>0</v>
      </c>
    </row>
    <row r="101" spans="1:17" x14ac:dyDescent="0.25">
      <c r="A101" s="3">
        <v>3857</v>
      </c>
      <c r="B101" s="3" t="s">
        <v>972</v>
      </c>
      <c r="C101" s="3" t="s">
        <v>2874</v>
      </c>
      <c r="D101" s="3" t="s">
        <v>209</v>
      </c>
      <c r="E101" s="3" t="s">
        <v>1097</v>
      </c>
      <c r="F101" s="3" t="s">
        <v>2856</v>
      </c>
      <c r="G101" s="3" t="s">
        <v>249</v>
      </c>
      <c r="H101" s="3" t="s">
        <v>250</v>
      </c>
      <c r="I101" s="3" t="s">
        <v>31</v>
      </c>
      <c r="J101" s="3" t="s">
        <v>31</v>
      </c>
      <c r="K101" s="11">
        <v>42522</v>
      </c>
      <c r="L101" s="11">
        <v>42735</v>
      </c>
      <c r="M101" s="3">
        <v>6</v>
      </c>
      <c r="N101" s="3">
        <v>6</v>
      </c>
      <c r="O101" s="3">
        <v>0</v>
      </c>
      <c r="P101" s="3">
        <v>0</v>
      </c>
      <c r="Q101" s="3">
        <v>0</v>
      </c>
    </row>
    <row r="102" spans="1:17" x14ac:dyDescent="0.25">
      <c r="A102" s="3">
        <v>3857</v>
      </c>
      <c r="B102" s="3" t="s">
        <v>972</v>
      </c>
      <c r="C102" s="3" t="s">
        <v>2874</v>
      </c>
      <c r="D102" s="3" t="s">
        <v>337</v>
      </c>
      <c r="E102" s="3" t="s">
        <v>1419</v>
      </c>
      <c r="F102" s="3" t="s">
        <v>2856</v>
      </c>
      <c r="G102" s="3" t="s">
        <v>175</v>
      </c>
      <c r="H102" s="3" t="s">
        <v>176</v>
      </c>
      <c r="I102" s="3" t="s">
        <v>177</v>
      </c>
      <c r="J102" s="3" t="s">
        <v>177</v>
      </c>
      <c r="K102" s="11">
        <v>42736</v>
      </c>
      <c r="L102" s="11">
        <v>49674</v>
      </c>
      <c r="M102" s="3">
        <v>1102</v>
      </c>
      <c r="N102" s="3">
        <v>1102</v>
      </c>
      <c r="O102" s="3">
        <v>1102</v>
      </c>
      <c r="P102" s="3">
        <v>1</v>
      </c>
      <c r="Q102" s="3">
        <v>1</v>
      </c>
    </row>
    <row r="103" spans="1:17" x14ac:dyDescent="0.25">
      <c r="A103" s="3">
        <v>3857</v>
      </c>
      <c r="B103" s="3" t="s">
        <v>972</v>
      </c>
      <c r="C103" s="3" t="s">
        <v>2874</v>
      </c>
      <c r="D103" s="3" t="s">
        <v>208</v>
      </c>
      <c r="E103" s="3" t="s">
        <v>1548</v>
      </c>
      <c r="F103" s="3" t="s">
        <v>2856</v>
      </c>
      <c r="G103" s="3" t="s">
        <v>246</v>
      </c>
      <c r="H103" s="3" t="s">
        <v>247</v>
      </c>
      <c r="I103" s="3" t="s">
        <v>6</v>
      </c>
      <c r="J103" s="3" t="s">
        <v>7</v>
      </c>
      <c r="K103" s="11">
        <v>42522</v>
      </c>
      <c r="L103" s="11">
        <v>42735</v>
      </c>
      <c r="M103" s="3">
        <v>100</v>
      </c>
      <c r="N103" s="3">
        <v>100</v>
      </c>
      <c r="O103" s="3">
        <v>100</v>
      </c>
      <c r="P103" s="3">
        <v>1</v>
      </c>
      <c r="Q103" s="3">
        <v>1</v>
      </c>
    </row>
    <row r="104" spans="1:17" x14ac:dyDescent="0.25">
      <c r="A104" s="3">
        <v>3857</v>
      </c>
      <c r="B104" s="3" t="s">
        <v>972</v>
      </c>
      <c r="C104" s="3" t="s">
        <v>2874</v>
      </c>
      <c r="D104" s="3" t="s">
        <v>206</v>
      </c>
      <c r="E104" s="3" t="s">
        <v>1587</v>
      </c>
      <c r="F104" s="3" t="s">
        <v>2855</v>
      </c>
      <c r="G104" s="3" t="s">
        <v>252</v>
      </c>
      <c r="H104" s="3" t="s">
        <v>253</v>
      </c>
      <c r="I104" s="3" t="s">
        <v>31</v>
      </c>
      <c r="J104" s="3" t="s">
        <v>31</v>
      </c>
      <c r="K104" s="11">
        <v>42737</v>
      </c>
      <c r="L104" s="11">
        <v>49674</v>
      </c>
      <c r="M104" s="3">
        <v>1102</v>
      </c>
      <c r="N104" s="3">
        <v>1102</v>
      </c>
      <c r="O104" s="3">
        <v>166</v>
      </c>
      <c r="P104" s="3">
        <v>0.15063520871143377</v>
      </c>
      <c r="Q104" s="3">
        <v>0.15063520871143377</v>
      </c>
    </row>
    <row r="105" spans="1:17" x14ac:dyDescent="0.25">
      <c r="A105" s="3">
        <v>3857</v>
      </c>
      <c r="B105" s="3" t="s">
        <v>972</v>
      </c>
      <c r="C105" s="3" t="s">
        <v>2874</v>
      </c>
      <c r="D105" s="3" t="s">
        <v>186</v>
      </c>
      <c r="E105" s="3" t="s">
        <v>1598</v>
      </c>
      <c r="F105" s="3" t="s">
        <v>2856</v>
      </c>
      <c r="G105" s="3" t="s">
        <v>249</v>
      </c>
      <c r="H105" s="3" t="s">
        <v>250</v>
      </c>
      <c r="I105" s="3" t="s">
        <v>31</v>
      </c>
      <c r="J105" s="3" t="s">
        <v>31</v>
      </c>
      <c r="K105" s="11">
        <v>42583</v>
      </c>
      <c r="L105" s="11">
        <v>43465</v>
      </c>
      <c r="M105" s="3">
        <v>1632</v>
      </c>
      <c r="N105" s="3">
        <v>1632</v>
      </c>
      <c r="O105" s="3">
        <v>4.07</v>
      </c>
      <c r="P105" s="3">
        <v>2.4938725490196078E-3</v>
      </c>
      <c r="Q105" s="3">
        <v>2.4938725490196078E-3</v>
      </c>
    </row>
    <row r="106" spans="1:17" x14ac:dyDescent="0.25">
      <c r="A106" s="3">
        <v>3857</v>
      </c>
      <c r="B106" s="3" t="s">
        <v>972</v>
      </c>
      <c r="C106" s="3" t="s">
        <v>2874</v>
      </c>
      <c r="D106" s="3" t="s">
        <v>201</v>
      </c>
      <c r="E106" s="3" t="s">
        <v>1612</v>
      </c>
      <c r="F106" s="3" t="s">
        <v>2856</v>
      </c>
      <c r="G106" s="3" t="s">
        <v>249</v>
      </c>
      <c r="H106" s="3" t="s">
        <v>250</v>
      </c>
      <c r="I106" s="3" t="s">
        <v>31</v>
      </c>
      <c r="J106" s="3" t="s">
        <v>31</v>
      </c>
      <c r="K106" s="11">
        <v>42583</v>
      </c>
      <c r="L106" s="11">
        <v>43465</v>
      </c>
      <c r="M106" s="3">
        <v>4896</v>
      </c>
      <c r="N106" s="3">
        <v>4896</v>
      </c>
      <c r="O106" s="3">
        <v>0</v>
      </c>
      <c r="P106" s="3">
        <v>0</v>
      </c>
      <c r="Q106" s="3">
        <v>0</v>
      </c>
    </row>
    <row r="107" spans="1:17" x14ac:dyDescent="0.25">
      <c r="A107" s="3">
        <v>3857</v>
      </c>
      <c r="B107" s="3" t="s">
        <v>972</v>
      </c>
      <c r="C107" s="3" t="s">
        <v>2874</v>
      </c>
      <c r="D107" s="3" t="s">
        <v>185</v>
      </c>
      <c r="E107" s="3" t="s">
        <v>1622</v>
      </c>
      <c r="F107" s="3" t="s">
        <v>2856</v>
      </c>
      <c r="G107" s="3" t="s">
        <v>249</v>
      </c>
      <c r="H107" s="3" t="s">
        <v>250</v>
      </c>
      <c r="I107" s="3" t="s">
        <v>31</v>
      </c>
      <c r="J107" s="3" t="s">
        <v>31</v>
      </c>
      <c r="K107" s="11">
        <v>42583</v>
      </c>
      <c r="L107" s="11">
        <v>43465</v>
      </c>
      <c r="M107" s="3">
        <v>77</v>
      </c>
      <c r="N107" s="3">
        <v>77</v>
      </c>
      <c r="O107" s="3">
        <v>2</v>
      </c>
      <c r="P107" s="3">
        <v>2.5974025974025976E-2</v>
      </c>
      <c r="Q107" s="3">
        <v>2.5974025974025976E-2</v>
      </c>
    </row>
    <row r="108" spans="1:17" x14ac:dyDescent="0.25">
      <c r="A108" s="3">
        <v>3857</v>
      </c>
      <c r="B108" s="3" t="s">
        <v>972</v>
      </c>
      <c r="C108" s="3" t="s">
        <v>2874</v>
      </c>
      <c r="D108" s="3" t="s">
        <v>200</v>
      </c>
      <c r="E108" s="3" t="s">
        <v>1623</v>
      </c>
      <c r="F108" s="3" t="s">
        <v>2855</v>
      </c>
      <c r="G108" s="3" t="s">
        <v>175</v>
      </c>
      <c r="H108" s="3" t="s">
        <v>176</v>
      </c>
      <c r="I108" s="3" t="s">
        <v>177</v>
      </c>
      <c r="J108" s="3" t="s">
        <v>177</v>
      </c>
      <c r="K108" s="11">
        <v>42583</v>
      </c>
      <c r="L108" s="11">
        <v>43465</v>
      </c>
      <c r="M108" s="3">
        <v>77</v>
      </c>
      <c r="N108" s="3">
        <v>77</v>
      </c>
      <c r="O108" s="3">
        <v>77</v>
      </c>
      <c r="P108" s="3">
        <v>1</v>
      </c>
      <c r="Q108" s="3">
        <v>1</v>
      </c>
    </row>
    <row r="109" spans="1:17" x14ac:dyDescent="0.25">
      <c r="A109" s="3">
        <v>3857</v>
      </c>
      <c r="B109" s="3" t="s">
        <v>972</v>
      </c>
      <c r="C109" s="3" t="s">
        <v>2874</v>
      </c>
      <c r="D109" s="3" t="s">
        <v>203</v>
      </c>
      <c r="E109" s="3" t="s">
        <v>1699</v>
      </c>
      <c r="F109" s="3" t="s">
        <v>2856</v>
      </c>
      <c r="G109" s="3" t="s">
        <v>175</v>
      </c>
      <c r="H109" s="3" t="s">
        <v>176</v>
      </c>
      <c r="I109" s="3" t="s">
        <v>177</v>
      </c>
      <c r="J109" s="3" t="s">
        <v>177</v>
      </c>
      <c r="K109" s="11">
        <v>42522</v>
      </c>
      <c r="L109" s="11">
        <v>42552</v>
      </c>
      <c r="M109" s="3">
        <v>6528</v>
      </c>
      <c r="N109" s="3">
        <v>6528</v>
      </c>
      <c r="O109" s="3">
        <v>321.5</v>
      </c>
      <c r="P109" s="3">
        <v>4.9249387254901959E-2</v>
      </c>
      <c r="Q109" s="3">
        <v>4.9249387254901959E-2</v>
      </c>
    </row>
    <row r="110" spans="1:17" x14ac:dyDescent="0.25">
      <c r="A110" s="3">
        <v>3857</v>
      </c>
      <c r="B110" s="3" t="s">
        <v>972</v>
      </c>
      <c r="C110" s="3" t="s">
        <v>2874</v>
      </c>
      <c r="D110" s="3" t="s">
        <v>188</v>
      </c>
      <c r="E110" s="3" t="s">
        <v>1700</v>
      </c>
      <c r="F110" s="3" t="s">
        <v>2856</v>
      </c>
      <c r="G110" s="3" t="s">
        <v>249</v>
      </c>
      <c r="H110" s="3" t="s">
        <v>250</v>
      </c>
      <c r="I110" s="3" t="s">
        <v>31</v>
      </c>
      <c r="J110" s="3" t="s">
        <v>31</v>
      </c>
      <c r="K110" s="11">
        <v>42583</v>
      </c>
      <c r="L110" s="11">
        <v>43465</v>
      </c>
      <c r="M110" s="3">
        <v>77</v>
      </c>
      <c r="N110" s="3">
        <v>77</v>
      </c>
      <c r="O110" s="3">
        <v>53</v>
      </c>
      <c r="P110" s="3">
        <v>0.68831168831168832</v>
      </c>
      <c r="Q110" s="3">
        <v>0.68831168831168832</v>
      </c>
    </row>
    <row r="111" spans="1:17" x14ac:dyDescent="0.25">
      <c r="A111" s="3">
        <v>3857</v>
      </c>
      <c r="B111" s="3" t="s">
        <v>972</v>
      </c>
      <c r="C111" s="3" t="s">
        <v>2874</v>
      </c>
      <c r="D111" s="3" t="s">
        <v>202</v>
      </c>
      <c r="E111" s="3" t="s">
        <v>1701</v>
      </c>
      <c r="F111" s="3" t="s">
        <v>2855</v>
      </c>
      <c r="G111" s="3" t="s">
        <v>175</v>
      </c>
      <c r="H111" s="3" t="s">
        <v>176</v>
      </c>
      <c r="I111" s="3" t="s">
        <v>177</v>
      </c>
      <c r="J111" s="3" t="s">
        <v>177</v>
      </c>
      <c r="K111" s="11">
        <v>42583</v>
      </c>
      <c r="L111" s="11">
        <v>43465</v>
      </c>
      <c r="M111" s="3">
        <v>77</v>
      </c>
      <c r="N111" s="3">
        <v>77</v>
      </c>
      <c r="O111" s="3">
        <v>77</v>
      </c>
      <c r="P111" s="3">
        <v>1</v>
      </c>
      <c r="Q111" s="3">
        <v>1</v>
      </c>
    </row>
    <row r="112" spans="1:17" x14ac:dyDescent="0.25">
      <c r="A112" s="3">
        <v>3857</v>
      </c>
      <c r="B112" s="3" t="s">
        <v>972</v>
      </c>
      <c r="C112" s="3" t="s">
        <v>2874</v>
      </c>
      <c r="D112" s="3" t="s">
        <v>199</v>
      </c>
      <c r="E112" s="3" t="s">
        <v>1702</v>
      </c>
      <c r="F112" s="3" t="s">
        <v>2856</v>
      </c>
      <c r="G112" s="3" t="s">
        <v>175</v>
      </c>
      <c r="H112" s="3" t="s">
        <v>176</v>
      </c>
      <c r="I112" s="3" t="s">
        <v>177</v>
      </c>
      <c r="J112" s="3" t="s">
        <v>177</v>
      </c>
      <c r="K112" s="11">
        <v>42491</v>
      </c>
      <c r="L112" s="11">
        <v>42583</v>
      </c>
      <c r="M112" s="3">
        <v>77</v>
      </c>
      <c r="N112" s="3">
        <v>77</v>
      </c>
      <c r="O112" s="3">
        <v>77</v>
      </c>
      <c r="P112" s="3">
        <v>1</v>
      </c>
      <c r="Q112" s="3">
        <v>1</v>
      </c>
    </row>
    <row r="113" spans="1:17" x14ac:dyDescent="0.25">
      <c r="A113" s="3">
        <v>3857</v>
      </c>
      <c r="B113" s="3" t="s">
        <v>972</v>
      </c>
      <c r="C113" s="3" t="s">
        <v>2874</v>
      </c>
      <c r="D113" s="3" t="s">
        <v>513</v>
      </c>
      <c r="E113" s="3" t="s">
        <v>1777</v>
      </c>
      <c r="F113" s="3" t="s">
        <v>2855</v>
      </c>
      <c r="G113" s="3" t="s">
        <v>252</v>
      </c>
      <c r="H113" s="3" t="s">
        <v>253</v>
      </c>
      <c r="I113" s="3" t="s">
        <v>31</v>
      </c>
      <c r="J113" s="3" t="s">
        <v>31</v>
      </c>
      <c r="K113" s="11">
        <v>42522</v>
      </c>
      <c r="L113" s="11">
        <v>42614</v>
      </c>
      <c r="M113" s="3">
        <v>100</v>
      </c>
      <c r="N113" s="3">
        <v>100</v>
      </c>
      <c r="O113" s="3">
        <v>100</v>
      </c>
      <c r="P113" s="3">
        <v>1</v>
      </c>
      <c r="Q113" s="3">
        <v>1</v>
      </c>
    </row>
    <row r="114" spans="1:17" x14ac:dyDescent="0.25">
      <c r="A114" s="3">
        <v>3857</v>
      </c>
      <c r="B114" s="3" t="s">
        <v>972</v>
      </c>
      <c r="C114" s="3" t="s">
        <v>2874</v>
      </c>
      <c r="D114" s="3" t="s">
        <v>385</v>
      </c>
      <c r="E114" s="3" t="s">
        <v>1800</v>
      </c>
      <c r="F114" s="3" t="s">
        <v>2856</v>
      </c>
      <c r="G114" s="3" t="s">
        <v>249</v>
      </c>
      <c r="H114" s="3" t="s">
        <v>250</v>
      </c>
      <c r="I114" s="3" t="s">
        <v>31</v>
      </c>
      <c r="J114" s="3" t="s">
        <v>31</v>
      </c>
      <c r="K114" s="11">
        <v>42736</v>
      </c>
      <c r="L114" s="11">
        <v>49674</v>
      </c>
      <c r="M114" s="3">
        <v>400</v>
      </c>
      <c r="N114" s="3">
        <v>1102</v>
      </c>
      <c r="O114" s="3">
        <v>0</v>
      </c>
      <c r="P114" s="3">
        <v>0</v>
      </c>
      <c r="Q114" s="3">
        <v>0</v>
      </c>
    </row>
    <row r="115" spans="1:17" x14ac:dyDescent="0.25">
      <c r="A115" s="3">
        <v>3857</v>
      </c>
      <c r="B115" s="3" t="s">
        <v>972</v>
      </c>
      <c r="C115" s="3" t="s">
        <v>2874</v>
      </c>
      <c r="D115" s="3" t="s">
        <v>205</v>
      </c>
      <c r="E115" s="3" t="s">
        <v>1803</v>
      </c>
      <c r="F115" s="3" t="s">
        <v>2855</v>
      </c>
      <c r="G115" s="3" t="s">
        <v>252</v>
      </c>
      <c r="H115" s="3" t="s">
        <v>253</v>
      </c>
      <c r="I115" s="3" t="s">
        <v>31</v>
      </c>
      <c r="J115" s="3" t="s">
        <v>31</v>
      </c>
      <c r="K115" s="11">
        <v>42736</v>
      </c>
      <c r="L115" s="11">
        <v>43646</v>
      </c>
      <c r="M115" s="3">
        <v>142284</v>
      </c>
      <c r="N115" s="3">
        <v>142284</v>
      </c>
      <c r="O115" s="3">
        <v>25534</v>
      </c>
      <c r="P115" s="3">
        <v>0.17945798543757555</v>
      </c>
      <c r="Q115" s="3">
        <v>0.17945798543757555</v>
      </c>
    </row>
    <row r="116" spans="1:17" x14ac:dyDescent="0.25">
      <c r="A116" s="3">
        <v>3857</v>
      </c>
      <c r="B116" s="3" t="s">
        <v>972</v>
      </c>
      <c r="C116" s="3" t="s">
        <v>2874</v>
      </c>
      <c r="D116" s="3" t="s">
        <v>9</v>
      </c>
      <c r="E116" s="3" t="s">
        <v>1878</v>
      </c>
      <c r="F116" s="3" t="s">
        <v>2856</v>
      </c>
      <c r="G116" s="3" t="s">
        <v>249</v>
      </c>
      <c r="H116" s="3" t="s">
        <v>250</v>
      </c>
      <c r="I116" s="3" t="s">
        <v>31</v>
      </c>
      <c r="J116" s="3" t="s">
        <v>31</v>
      </c>
      <c r="K116" s="11">
        <v>42736</v>
      </c>
      <c r="L116" s="11">
        <v>49674</v>
      </c>
      <c r="M116" s="3">
        <v>100</v>
      </c>
      <c r="N116" s="3">
        <v>100</v>
      </c>
      <c r="O116" s="3">
        <v>0</v>
      </c>
      <c r="P116" s="3">
        <v>0</v>
      </c>
      <c r="Q116" s="3">
        <v>0</v>
      </c>
    </row>
    <row r="117" spans="1:17" x14ac:dyDescent="0.25">
      <c r="A117" s="3">
        <v>3857</v>
      </c>
      <c r="B117" s="3" t="s">
        <v>972</v>
      </c>
      <c r="C117" s="3" t="s">
        <v>2874</v>
      </c>
      <c r="D117" s="3" t="s">
        <v>128</v>
      </c>
      <c r="E117" s="3" t="s">
        <v>1968</v>
      </c>
      <c r="F117" s="3" t="s">
        <v>2856</v>
      </c>
      <c r="G117" s="3" t="s">
        <v>249</v>
      </c>
      <c r="H117" s="3" t="s">
        <v>250</v>
      </c>
      <c r="I117" s="3" t="s">
        <v>31</v>
      </c>
      <c r="J117" s="3" t="s">
        <v>31</v>
      </c>
      <c r="K117" s="11">
        <v>42736</v>
      </c>
      <c r="L117" s="11">
        <v>43830</v>
      </c>
      <c r="M117" s="3">
        <v>2</v>
      </c>
      <c r="N117" s="3">
        <v>2</v>
      </c>
      <c r="O117" s="3">
        <v>2</v>
      </c>
      <c r="P117" s="3">
        <v>1</v>
      </c>
      <c r="Q117" s="3">
        <v>1</v>
      </c>
    </row>
    <row r="118" spans="1:17" x14ac:dyDescent="0.25">
      <c r="A118" s="3">
        <v>3857</v>
      </c>
      <c r="B118" s="3" t="s">
        <v>972</v>
      </c>
      <c r="C118" s="3" t="s">
        <v>2874</v>
      </c>
      <c r="D118" s="3" t="s">
        <v>97</v>
      </c>
      <c r="E118" s="3" t="s">
        <v>1969</v>
      </c>
      <c r="F118" s="3" t="s">
        <v>2856</v>
      </c>
      <c r="G118" s="3" t="s">
        <v>249</v>
      </c>
      <c r="H118" s="3" t="s">
        <v>250</v>
      </c>
      <c r="I118" s="3" t="s">
        <v>31</v>
      </c>
      <c r="J118" s="3" t="s">
        <v>31</v>
      </c>
      <c r="K118" s="11">
        <v>43101</v>
      </c>
      <c r="L118" s="11">
        <v>44196</v>
      </c>
      <c r="M118" s="3">
        <v>2</v>
      </c>
      <c r="N118" s="3">
        <v>2</v>
      </c>
      <c r="O118" s="3">
        <v>2</v>
      </c>
      <c r="P118" s="3">
        <v>1</v>
      </c>
      <c r="Q118" s="3">
        <v>1</v>
      </c>
    </row>
    <row r="119" spans="1:17" x14ac:dyDescent="0.25">
      <c r="A119" s="3">
        <v>3857</v>
      </c>
      <c r="B119" s="3" t="s">
        <v>972</v>
      </c>
      <c r="C119" s="3" t="s">
        <v>2874</v>
      </c>
      <c r="D119" s="3" t="s">
        <v>359</v>
      </c>
      <c r="E119" s="3" t="s">
        <v>2002</v>
      </c>
      <c r="F119" s="3" t="s">
        <v>2856</v>
      </c>
      <c r="G119" s="3" t="s">
        <v>249</v>
      </c>
      <c r="H119" s="3" t="s">
        <v>250</v>
      </c>
      <c r="I119" s="3" t="s">
        <v>31</v>
      </c>
      <c r="J119" s="3" t="s">
        <v>31</v>
      </c>
      <c r="K119" s="11">
        <v>42736</v>
      </c>
      <c r="L119" s="11">
        <v>49674</v>
      </c>
      <c r="M119" s="3">
        <v>789</v>
      </c>
      <c r="N119" s="3">
        <v>1102</v>
      </c>
      <c r="O119" s="3">
        <v>0</v>
      </c>
      <c r="P119" s="3">
        <v>0</v>
      </c>
      <c r="Q119" s="3">
        <v>0</v>
      </c>
    </row>
    <row r="120" spans="1:17" x14ac:dyDescent="0.25">
      <c r="A120" s="3">
        <v>3857</v>
      </c>
      <c r="B120" s="3" t="s">
        <v>972</v>
      </c>
      <c r="C120" s="3" t="s">
        <v>2874</v>
      </c>
      <c r="D120" s="3" t="s">
        <v>89</v>
      </c>
      <c r="E120" s="3" t="s">
        <v>2004</v>
      </c>
      <c r="F120" s="3" t="s">
        <v>2856</v>
      </c>
      <c r="G120" s="3" t="s">
        <v>249</v>
      </c>
      <c r="H120" s="3" t="s">
        <v>250</v>
      </c>
      <c r="I120" s="3" t="s">
        <v>31</v>
      </c>
      <c r="J120" s="3" t="s">
        <v>31</v>
      </c>
      <c r="K120" s="11">
        <v>43101</v>
      </c>
      <c r="L120" s="11">
        <v>44196</v>
      </c>
      <c r="M120" s="3">
        <v>2</v>
      </c>
      <c r="N120" s="3">
        <v>2</v>
      </c>
      <c r="O120" s="3">
        <v>3</v>
      </c>
      <c r="P120" s="3">
        <v>1</v>
      </c>
      <c r="Q120" s="3">
        <v>1</v>
      </c>
    </row>
    <row r="121" spans="1:17" x14ac:dyDescent="0.25">
      <c r="A121" s="3">
        <v>3857</v>
      </c>
      <c r="B121" s="3" t="s">
        <v>972</v>
      </c>
      <c r="C121" s="3" t="s">
        <v>2874</v>
      </c>
      <c r="D121" s="3" t="s">
        <v>12</v>
      </c>
      <c r="E121" s="3" t="s">
        <v>2006</v>
      </c>
      <c r="F121" s="3" t="s">
        <v>2856</v>
      </c>
      <c r="G121" s="3" t="s">
        <v>675</v>
      </c>
      <c r="H121" s="3" t="s">
        <v>676</v>
      </c>
      <c r="I121" s="3" t="s">
        <v>177</v>
      </c>
      <c r="J121" s="3" t="s">
        <v>177</v>
      </c>
      <c r="K121" s="11">
        <v>42370</v>
      </c>
      <c r="L121" s="11">
        <v>49674</v>
      </c>
      <c r="M121" s="3">
        <v>5</v>
      </c>
      <c r="N121" s="3">
        <v>5</v>
      </c>
      <c r="O121" s="3">
        <v>7</v>
      </c>
      <c r="P121" s="3">
        <v>1</v>
      </c>
      <c r="Q121" s="3">
        <v>1</v>
      </c>
    </row>
    <row r="122" spans="1:17" x14ac:dyDescent="0.25">
      <c r="A122" s="3">
        <v>3857</v>
      </c>
      <c r="B122" s="3" t="s">
        <v>972</v>
      </c>
      <c r="C122" s="3" t="s">
        <v>2874</v>
      </c>
      <c r="D122" s="3" t="s">
        <v>13</v>
      </c>
      <c r="E122" s="3" t="s">
        <v>2007</v>
      </c>
      <c r="F122" s="3" t="s">
        <v>2051</v>
      </c>
      <c r="G122" s="3" t="s">
        <v>249</v>
      </c>
      <c r="H122" s="3" t="s">
        <v>250</v>
      </c>
      <c r="I122" s="3" t="s">
        <v>31</v>
      </c>
      <c r="J122" s="3" t="s">
        <v>31</v>
      </c>
      <c r="K122" s="11">
        <v>42887</v>
      </c>
      <c r="L122" s="11">
        <v>49674</v>
      </c>
      <c r="M122" s="3">
        <v>50</v>
      </c>
      <c r="N122" s="3">
        <v>50</v>
      </c>
      <c r="O122" s="3">
        <v>100</v>
      </c>
      <c r="P122" s="3">
        <v>1</v>
      </c>
      <c r="Q122" s="3">
        <v>1</v>
      </c>
    </row>
    <row r="123" spans="1:17" x14ac:dyDescent="0.25">
      <c r="A123" s="3">
        <v>3857</v>
      </c>
      <c r="B123" s="3" t="s">
        <v>972</v>
      </c>
      <c r="C123" s="3" t="s">
        <v>2874</v>
      </c>
      <c r="D123" s="3" t="s">
        <v>530</v>
      </c>
      <c r="E123" s="3" t="s">
        <v>2040</v>
      </c>
      <c r="F123" s="3" t="s">
        <v>2856</v>
      </c>
      <c r="G123" s="3" t="s">
        <v>249</v>
      </c>
      <c r="H123" s="3" t="s">
        <v>250</v>
      </c>
      <c r="I123" s="3" t="s">
        <v>31</v>
      </c>
      <c r="J123" s="3" t="s">
        <v>31</v>
      </c>
      <c r="K123" s="11">
        <v>42736</v>
      </c>
      <c r="L123" s="11">
        <v>49674</v>
      </c>
      <c r="M123" s="3">
        <v>400</v>
      </c>
      <c r="N123" s="3">
        <v>1102</v>
      </c>
      <c r="O123" s="3">
        <v>183</v>
      </c>
      <c r="P123" s="3">
        <v>0.45750000000000002</v>
      </c>
      <c r="Q123" s="3">
        <v>0.16606170598911071</v>
      </c>
    </row>
    <row r="124" spans="1:17" x14ac:dyDescent="0.25">
      <c r="A124" s="3">
        <v>3857</v>
      </c>
      <c r="B124" s="3" t="s">
        <v>972</v>
      </c>
      <c r="C124" s="3" t="s">
        <v>2874</v>
      </c>
      <c r="D124" s="3" t="s">
        <v>244</v>
      </c>
      <c r="E124" s="3" t="s">
        <v>2045</v>
      </c>
      <c r="F124" s="3" t="s">
        <v>2856</v>
      </c>
      <c r="G124" s="3" t="s">
        <v>249</v>
      </c>
      <c r="H124" s="3" t="s">
        <v>250</v>
      </c>
      <c r="I124" s="3" t="s">
        <v>31</v>
      </c>
      <c r="J124" s="3" t="s">
        <v>31</v>
      </c>
      <c r="K124" s="11">
        <v>42522</v>
      </c>
      <c r="L124" s="11">
        <v>43646</v>
      </c>
      <c r="M124" s="3">
        <v>142284</v>
      </c>
      <c r="N124" s="3">
        <v>142284</v>
      </c>
      <c r="O124" s="3">
        <v>25524</v>
      </c>
      <c r="P124" s="3">
        <v>0.17938770346630684</v>
      </c>
      <c r="Q124" s="3">
        <v>0.17938770346630684</v>
      </c>
    </row>
    <row r="125" spans="1:17" x14ac:dyDescent="0.25">
      <c r="A125" s="3">
        <v>3858</v>
      </c>
      <c r="B125" s="3" t="s">
        <v>1420</v>
      </c>
      <c r="C125" s="3" t="s">
        <v>2916</v>
      </c>
      <c r="D125" s="3" t="s">
        <v>355</v>
      </c>
      <c r="E125" s="3" t="s">
        <v>1421</v>
      </c>
      <c r="F125" s="3" t="s">
        <v>2855</v>
      </c>
      <c r="G125" s="3" t="s">
        <v>1422</v>
      </c>
      <c r="H125" s="3" t="s">
        <v>1423</v>
      </c>
      <c r="I125" s="3" t="s">
        <v>10</v>
      </c>
      <c r="J125" s="3" t="s">
        <v>10</v>
      </c>
      <c r="K125" s="11">
        <v>42536</v>
      </c>
      <c r="L125" s="11">
        <v>45809</v>
      </c>
      <c r="M125" s="3">
        <v>11224</v>
      </c>
      <c r="N125" s="3">
        <v>11186</v>
      </c>
      <c r="O125" s="3">
        <v>0</v>
      </c>
      <c r="P125" s="3">
        <v>0</v>
      </c>
      <c r="Q125" s="3">
        <v>0</v>
      </c>
    </row>
    <row r="126" spans="1:17" x14ac:dyDescent="0.25">
      <c r="A126" s="3">
        <v>3858</v>
      </c>
      <c r="B126" s="3" t="s">
        <v>1420</v>
      </c>
      <c r="C126" s="3" t="s">
        <v>2916</v>
      </c>
      <c r="D126" s="3" t="s">
        <v>372</v>
      </c>
      <c r="E126" s="3" t="s">
        <v>1430</v>
      </c>
      <c r="F126" s="3" t="s">
        <v>2856</v>
      </c>
      <c r="G126" s="3" t="s">
        <v>1422</v>
      </c>
      <c r="H126" s="3" t="s">
        <v>1423</v>
      </c>
      <c r="I126" s="3" t="s">
        <v>10</v>
      </c>
      <c r="J126" s="3" t="s">
        <v>10</v>
      </c>
      <c r="K126" s="11">
        <v>42536</v>
      </c>
      <c r="L126" s="11">
        <v>45992</v>
      </c>
      <c r="M126" s="3">
        <v>82.7</v>
      </c>
      <c r="N126" s="3">
        <v>82.7</v>
      </c>
      <c r="O126" s="3">
        <v>0</v>
      </c>
      <c r="P126" s="3">
        <v>0</v>
      </c>
      <c r="Q126" s="3">
        <v>0</v>
      </c>
    </row>
    <row r="127" spans="1:17" x14ac:dyDescent="0.25">
      <c r="A127" s="3">
        <v>3858</v>
      </c>
      <c r="B127" s="3" t="s">
        <v>1420</v>
      </c>
      <c r="C127" s="3" t="s">
        <v>2916</v>
      </c>
      <c r="D127" s="3" t="s">
        <v>244</v>
      </c>
      <c r="E127" s="3" t="s">
        <v>1842</v>
      </c>
      <c r="F127" s="3" t="s">
        <v>2856</v>
      </c>
      <c r="G127" s="3" t="s">
        <v>1422</v>
      </c>
      <c r="H127" s="3" t="s">
        <v>1423</v>
      </c>
      <c r="I127" s="3" t="s">
        <v>10</v>
      </c>
      <c r="J127" s="3" t="s">
        <v>10</v>
      </c>
      <c r="K127" s="11">
        <v>42536</v>
      </c>
      <c r="L127" s="11">
        <v>45809</v>
      </c>
      <c r="M127" s="3">
        <v>24</v>
      </c>
      <c r="N127" s="3">
        <v>100</v>
      </c>
      <c r="O127" s="3">
        <v>8</v>
      </c>
      <c r="P127" s="3">
        <v>0.33333333333333331</v>
      </c>
      <c r="Q127" s="3">
        <v>0.08</v>
      </c>
    </row>
    <row r="128" spans="1:17" x14ac:dyDescent="0.25">
      <c r="A128" s="3">
        <v>3858</v>
      </c>
      <c r="B128" s="3" t="s">
        <v>1420</v>
      </c>
      <c r="C128" s="3" t="s">
        <v>2916</v>
      </c>
      <c r="D128" s="3" t="s">
        <v>205</v>
      </c>
      <c r="E128" s="3" t="s">
        <v>1938</v>
      </c>
      <c r="F128" s="3" t="s">
        <v>2855</v>
      </c>
      <c r="G128" s="3" t="s">
        <v>226</v>
      </c>
      <c r="H128" s="3" t="s">
        <v>227</v>
      </c>
      <c r="I128" s="3" t="s">
        <v>228</v>
      </c>
      <c r="J128" s="3" t="s">
        <v>229</v>
      </c>
      <c r="K128" s="11">
        <v>42536</v>
      </c>
      <c r="L128" s="11">
        <v>45992</v>
      </c>
      <c r="M128" s="3">
        <v>5</v>
      </c>
      <c r="N128" s="3">
        <v>10</v>
      </c>
      <c r="O128" s="3">
        <v>8</v>
      </c>
      <c r="P128" s="3">
        <v>1</v>
      </c>
      <c r="Q128" s="3">
        <v>0.8</v>
      </c>
    </row>
    <row r="129" spans="1:17" x14ac:dyDescent="0.25">
      <c r="A129" s="3">
        <v>3858</v>
      </c>
      <c r="B129" s="3" t="s">
        <v>1420</v>
      </c>
      <c r="C129" s="3" t="s">
        <v>2916</v>
      </c>
      <c r="D129" s="3" t="s">
        <v>207</v>
      </c>
      <c r="E129" s="3" t="s">
        <v>1939</v>
      </c>
      <c r="F129" s="3" t="s">
        <v>2855</v>
      </c>
      <c r="G129" s="3" t="s">
        <v>317</v>
      </c>
      <c r="H129" s="3" t="s">
        <v>318</v>
      </c>
      <c r="I129" s="3" t="s">
        <v>319</v>
      </c>
      <c r="J129" s="3" t="s">
        <v>320</v>
      </c>
      <c r="K129" s="11">
        <v>42536</v>
      </c>
      <c r="L129" s="11">
        <v>42582</v>
      </c>
      <c r="M129" s="3">
        <v>100</v>
      </c>
      <c r="N129" s="3">
        <v>100</v>
      </c>
      <c r="O129" s="3">
        <v>100</v>
      </c>
      <c r="P129" s="3">
        <v>1</v>
      </c>
      <c r="Q129" s="3">
        <v>1</v>
      </c>
    </row>
    <row r="130" spans="1:17" x14ac:dyDescent="0.25">
      <c r="A130" s="3">
        <v>3858</v>
      </c>
      <c r="B130" s="3" t="s">
        <v>1420</v>
      </c>
      <c r="C130" s="3" t="s">
        <v>2916</v>
      </c>
      <c r="D130" s="3" t="s">
        <v>208</v>
      </c>
      <c r="E130" s="3" t="s">
        <v>1941</v>
      </c>
      <c r="F130" s="3" t="s">
        <v>2856</v>
      </c>
      <c r="G130" s="3" t="s">
        <v>226</v>
      </c>
      <c r="H130" s="3" t="s">
        <v>227</v>
      </c>
      <c r="I130" s="3" t="s">
        <v>228</v>
      </c>
      <c r="J130" s="3" t="s">
        <v>229</v>
      </c>
      <c r="K130" s="11">
        <v>42536</v>
      </c>
      <c r="L130" s="11">
        <v>45231</v>
      </c>
      <c r="M130" s="3">
        <v>60</v>
      </c>
      <c r="N130" s="3">
        <v>100</v>
      </c>
      <c r="O130" s="3">
        <v>66.66</v>
      </c>
      <c r="P130" s="3">
        <v>1</v>
      </c>
      <c r="Q130" s="3">
        <v>0.66659999999999997</v>
      </c>
    </row>
    <row r="131" spans="1:17" x14ac:dyDescent="0.25">
      <c r="A131" s="3">
        <v>3858</v>
      </c>
      <c r="B131" s="3" t="s">
        <v>1420</v>
      </c>
      <c r="C131" s="3" t="s">
        <v>2916</v>
      </c>
      <c r="D131" s="3" t="s">
        <v>206</v>
      </c>
      <c r="E131" s="3" t="s">
        <v>1943</v>
      </c>
      <c r="F131" s="3" t="s">
        <v>2855</v>
      </c>
      <c r="G131" s="3" t="s">
        <v>1422</v>
      </c>
      <c r="H131" s="3" t="s">
        <v>1423</v>
      </c>
      <c r="I131" s="3" t="s">
        <v>10</v>
      </c>
      <c r="J131" s="3" t="s">
        <v>10</v>
      </c>
      <c r="K131" s="11">
        <v>42536</v>
      </c>
      <c r="L131" s="11">
        <v>42705</v>
      </c>
      <c r="M131" s="3">
        <v>100</v>
      </c>
      <c r="N131" s="3">
        <v>100</v>
      </c>
      <c r="O131" s="3">
        <v>0</v>
      </c>
      <c r="P131" s="3">
        <v>0</v>
      </c>
      <c r="Q131" s="3">
        <v>0</v>
      </c>
    </row>
    <row r="132" spans="1:17" x14ac:dyDescent="0.25">
      <c r="A132" s="3">
        <v>3858</v>
      </c>
      <c r="B132" s="3" t="s">
        <v>1420</v>
      </c>
      <c r="C132" s="3" t="s">
        <v>2916</v>
      </c>
      <c r="D132" s="3" t="s">
        <v>353</v>
      </c>
      <c r="E132" s="3" t="s">
        <v>2027</v>
      </c>
      <c r="F132" s="3" t="s">
        <v>2855</v>
      </c>
      <c r="G132" s="3" t="s">
        <v>1422</v>
      </c>
      <c r="H132" s="3" t="s">
        <v>1423</v>
      </c>
      <c r="I132" s="3" t="s">
        <v>10</v>
      </c>
      <c r="J132" s="3" t="s">
        <v>10</v>
      </c>
      <c r="K132" s="11">
        <v>43101</v>
      </c>
      <c r="L132" s="11">
        <v>45809</v>
      </c>
      <c r="M132" s="3">
        <v>12.52</v>
      </c>
      <c r="N132" s="3">
        <v>12.52</v>
      </c>
      <c r="O132" s="3">
        <v>12.52</v>
      </c>
      <c r="P132" s="3">
        <v>1</v>
      </c>
      <c r="Q132" s="3">
        <v>1</v>
      </c>
    </row>
    <row r="133" spans="1:17" x14ac:dyDescent="0.25">
      <c r="A133" s="3">
        <v>3858</v>
      </c>
      <c r="B133" s="3" t="s">
        <v>1420</v>
      </c>
      <c r="C133" s="3" t="s">
        <v>2916</v>
      </c>
      <c r="D133" s="3" t="s">
        <v>337</v>
      </c>
      <c r="E133" s="3" t="s">
        <v>2028</v>
      </c>
      <c r="F133" s="3" t="s">
        <v>2855</v>
      </c>
      <c r="G133" s="3" t="s">
        <v>1422</v>
      </c>
      <c r="H133" s="3" t="s">
        <v>1423</v>
      </c>
      <c r="I133" s="3" t="s">
        <v>10</v>
      </c>
      <c r="J133" s="3" t="s">
        <v>10</v>
      </c>
      <c r="K133" s="11">
        <v>42536</v>
      </c>
      <c r="L133" s="11">
        <v>45809</v>
      </c>
      <c r="M133" s="3">
        <v>14.43</v>
      </c>
      <c r="N133" s="3">
        <v>14.43</v>
      </c>
      <c r="O133" s="3">
        <v>19.809999999999999</v>
      </c>
      <c r="P133" s="3">
        <v>1</v>
      </c>
      <c r="Q133" s="3">
        <v>1</v>
      </c>
    </row>
    <row r="134" spans="1:17" x14ac:dyDescent="0.25">
      <c r="A134" s="3">
        <v>3858</v>
      </c>
      <c r="B134" s="3" t="s">
        <v>1420</v>
      </c>
      <c r="C134" s="3" t="s">
        <v>2916</v>
      </c>
      <c r="D134" s="3" t="s">
        <v>359</v>
      </c>
      <c r="E134" s="3" t="s">
        <v>2029</v>
      </c>
      <c r="F134" s="3" t="s">
        <v>2855</v>
      </c>
      <c r="G134" s="3" t="s">
        <v>1422</v>
      </c>
      <c r="H134" s="3" t="s">
        <v>1423</v>
      </c>
      <c r="I134" s="3" t="s">
        <v>10</v>
      </c>
      <c r="J134" s="3" t="s">
        <v>10</v>
      </c>
      <c r="K134" s="11">
        <v>42536</v>
      </c>
      <c r="L134" s="11">
        <v>45809</v>
      </c>
      <c r="M134" s="3">
        <v>14561</v>
      </c>
      <c r="N134" s="3">
        <v>16396</v>
      </c>
      <c r="O134" s="3">
        <v>0</v>
      </c>
      <c r="P134" s="3">
        <v>0</v>
      </c>
      <c r="Q134" s="3">
        <v>0</v>
      </c>
    </row>
    <row r="135" spans="1:17" x14ac:dyDescent="0.25">
      <c r="A135" s="3">
        <v>3858</v>
      </c>
      <c r="B135" s="3" t="s">
        <v>1420</v>
      </c>
      <c r="C135" s="3" t="s">
        <v>2916</v>
      </c>
      <c r="D135" s="3" t="s">
        <v>374</v>
      </c>
      <c r="E135" s="3" t="s">
        <v>2030</v>
      </c>
      <c r="F135" s="3" t="s">
        <v>2855</v>
      </c>
      <c r="G135" s="3" t="s">
        <v>1422</v>
      </c>
      <c r="H135" s="3" t="s">
        <v>1423</v>
      </c>
      <c r="I135" s="3" t="s">
        <v>10</v>
      </c>
      <c r="J135" s="3" t="s">
        <v>10</v>
      </c>
      <c r="K135" s="11">
        <v>42736</v>
      </c>
      <c r="L135" s="11">
        <v>45809</v>
      </c>
      <c r="M135" s="3">
        <v>7</v>
      </c>
      <c r="N135" s="3">
        <v>7</v>
      </c>
      <c r="O135" s="3">
        <v>0</v>
      </c>
      <c r="P135" s="3">
        <v>0</v>
      </c>
      <c r="Q135" s="3">
        <v>0</v>
      </c>
    </row>
    <row r="136" spans="1:17" x14ac:dyDescent="0.25">
      <c r="A136" s="3">
        <v>3862</v>
      </c>
      <c r="B136" s="3" t="s">
        <v>1415</v>
      </c>
      <c r="C136" s="3" t="s">
        <v>2911</v>
      </c>
      <c r="D136" s="3" t="s">
        <v>244</v>
      </c>
      <c r="E136" s="3" t="s">
        <v>1416</v>
      </c>
      <c r="F136" s="3" t="s">
        <v>2855</v>
      </c>
      <c r="G136" s="3" t="s">
        <v>311</v>
      </c>
      <c r="H136" s="3" t="s">
        <v>312</v>
      </c>
      <c r="I136" s="3" t="s">
        <v>313</v>
      </c>
      <c r="J136" s="3" t="s">
        <v>314</v>
      </c>
      <c r="K136" s="11">
        <v>42583</v>
      </c>
      <c r="L136" s="11">
        <v>42613</v>
      </c>
      <c r="M136" s="3">
        <v>100</v>
      </c>
      <c r="N136" s="3">
        <v>100</v>
      </c>
      <c r="O136" s="3">
        <v>100</v>
      </c>
      <c r="P136" s="3">
        <v>1</v>
      </c>
      <c r="Q136" s="3">
        <v>1</v>
      </c>
    </row>
    <row r="137" spans="1:17" x14ac:dyDescent="0.25">
      <c r="A137" s="3">
        <v>3862</v>
      </c>
      <c r="B137" s="3" t="s">
        <v>1415</v>
      </c>
      <c r="C137" s="3" t="s">
        <v>2911</v>
      </c>
      <c r="D137" s="3" t="s">
        <v>353</v>
      </c>
      <c r="E137" s="3" t="s">
        <v>1433</v>
      </c>
      <c r="F137" s="3" t="s">
        <v>2855</v>
      </c>
      <c r="G137" s="3" t="s">
        <v>311</v>
      </c>
      <c r="H137" s="3" t="s">
        <v>312</v>
      </c>
      <c r="I137" s="3" t="s">
        <v>313</v>
      </c>
      <c r="J137" s="3" t="s">
        <v>314</v>
      </c>
      <c r="K137" s="11">
        <v>42736</v>
      </c>
      <c r="L137" s="11">
        <v>46022</v>
      </c>
      <c r="M137" s="3">
        <v>4</v>
      </c>
      <c r="N137" s="3">
        <v>9</v>
      </c>
      <c r="O137" s="3">
        <v>2</v>
      </c>
      <c r="P137" s="3">
        <v>0.5</v>
      </c>
      <c r="Q137" s="3">
        <v>0.22222222222222221</v>
      </c>
    </row>
    <row r="138" spans="1:17" x14ac:dyDescent="0.25">
      <c r="A138" s="3">
        <v>3862</v>
      </c>
      <c r="B138" s="3" t="s">
        <v>1415</v>
      </c>
      <c r="C138" s="3" t="s">
        <v>2911</v>
      </c>
      <c r="D138" s="3" t="s">
        <v>359</v>
      </c>
      <c r="E138" s="3" t="s">
        <v>1440</v>
      </c>
      <c r="F138" s="3" t="s">
        <v>2855</v>
      </c>
      <c r="G138" s="3" t="s">
        <v>311</v>
      </c>
      <c r="H138" s="3" t="s">
        <v>312</v>
      </c>
      <c r="I138" s="3" t="s">
        <v>313</v>
      </c>
      <c r="J138" s="3" t="s">
        <v>314</v>
      </c>
      <c r="K138" s="11">
        <v>42736</v>
      </c>
      <c r="L138" s="11">
        <v>46022</v>
      </c>
      <c r="M138" s="3">
        <v>237008</v>
      </c>
      <c r="N138" s="3">
        <v>698247</v>
      </c>
      <c r="O138" s="3">
        <v>55447</v>
      </c>
      <c r="P138" s="3">
        <v>0.23394568959697562</v>
      </c>
      <c r="Q138" s="3">
        <v>7.9408862479896078E-2</v>
      </c>
    </row>
    <row r="139" spans="1:17" x14ac:dyDescent="0.25">
      <c r="A139" s="3">
        <v>3862</v>
      </c>
      <c r="B139" s="3" t="s">
        <v>1415</v>
      </c>
      <c r="C139" s="3" t="s">
        <v>2911</v>
      </c>
      <c r="D139" s="3" t="s">
        <v>97</v>
      </c>
      <c r="E139" s="3" t="s">
        <v>1432</v>
      </c>
      <c r="F139" s="3" t="s">
        <v>2855</v>
      </c>
      <c r="G139" s="3" t="s">
        <v>311</v>
      </c>
      <c r="H139" s="3" t="s">
        <v>312</v>
      </c>
      <c r="I139" s="3" t="s">
        <v>313</v>
      </c>
      <c r="J139" s="3" t="s">
        <v>314</v>
      </c>
      <c r="K139" s="11">
        <v>42736</v>
      </c>
      <c r="L139" s="11">
        <v>46022</v>
      </c>
      <c r="M139" s="3">
        <v>4</v>
      </c>
      <c r="N139" s="3">
        <v>9</v>
      </c>
      <c r="O139" s="3">
        <v>4</v>
      </c>
      <c r="P139" s="3">
        <v>1</v>
      </c>
      <c r="Q139" s="3">
        <v>0.44444444444444442</v>
      </c>
    </row>
    <row r="140" spans="1:17" x14ac:dyDescent="0.25">
      <c r="A140" s="3">
        <v>3862</v>
      </c>
      <c r="B140" s="3" t="s">
        <v>1415</v>
      </c>
      <c r="C140" s="3" t="s">
        <v>2911</v>
      </c>
      <c r="D140" s="3" t="s">
        <v>128</v>
      </c>
      <c r="E140" s="3" t="s">
        <v>1441</v>
      </c>
      <c r="F140" s="3" t="s">
        <v>2855</v>
      </c>
      <c r="G140" s="3" t="s">
        <v>311</v>
      </c>
      <c r="H140" s="3" t="s">
        <v>312</v>
      </c>
      <c r="I140" s="3" t="s">
        <v>313</v>
      </c>
      <c r="J140" s="3" t="s">
        <v>314</v>
      </c>
      <c r="K140" s="11">
        <v>42736</v>
      </c>
      <c r="L140" s="11">
        <v>46022</v>
      </c>
      <c r="M140" s="3">
        <v>4</v>
      </c>
      <c r="N140" s="3">
        <v>9</v>
      </c>
      <c r="O140" s="3">
        <v>1</v>
      </c>
      <c r="P140" s="3">
        <v>0.25</v>
      </c>
      <c r="Q140" s="3">
        <v>0.1111111111111111</v>
      </c>
    </row>
    <row r="141" spans="1:17" x14ac:dyDescent="0.25">
      <c r="A141" s="3">
        <v>3862</v>
      </c>
      <c r="B141" s="3" t="s">
        <v>1415</v>
      </c>
      <c r="C141" s="3" t="s">
        <v>2911</v>
      </c>
      <c r="D141" s="3" t="s">
        <v>205</v>
      </c>
      <c r="E141" s="3" t="s">
        <v>1716</v>
      </c>
      <c r="F141" s="3" t="s">
        <v>2855</v>
      </c>
      <c r="G141" s="3" t="s">
        <v>311</v>
      </c>
      <c r="H141" s="3" t="s">
        <v>312</v>
      </c>
      <c r="I141" s="3" t="s">
        <v>313</v>
      </c>
      <c r="J141" s="3" t="s">
        <v>314</v>
      </c>
      <c r="K141" s="11">
        <v>42583</v>
      </c>
      <c r="L141" s="11">
        <v>43100</v>
      </c>
      <c r="M141" s="3">
        <v>100</v>
      </c>
      <c r="N141" s="3">
        <v>100</v>
      </c>
      <c r="O141" s="3">
        <v>100</v>
      </c>
      <c r="P141" s="3">
        <v>1</v>
      </c>
      <c r="Q141" s="3">
        <v>1</v>
      </c>
    </row>
    <row r="142" spans="1:17" x14ac:dyDescent="0.25">
      <c r="A142" s="3">
        <v>3862</v>
      </c>
      <c r="B142" s="3" t="s">
        <v>1415</v>
      </c>
      <c r="C142" s="3" t="s">
        <v>2911</v>
      </c>
      <c r="D142" s="3" t="s">
        <v>337</v>
      </c>
      <c r="E142" s="3" t="s">
        <v>1937</v>
      </c>
      <c r="F142" s="3" t="s">
        <v>2855</v>
      </c>
      <c r="G142" s="3" t="s">
        <v>311</v>
      </c>
      <c r="H142" s="3" t="s">
        <v>312</v>
      </c>
      <c r="I142" s="3" t="s">
        <v>313</v>
      </c>
      <c r="J142" s="3" t="s">
        <v>314</v>
      </c>
      <c r="K142" s="11">
        <v>42736</v>
      </c>
      <c r="L142" s="11">
        <v>43100</v>
      </c>
      <c r="M142" s="3">
        <v>100</v>
      </c>
      <c r="N142" s="3">
        <v>100</v>
      </c>
      <c r="O142" s="3">
        <v>100</v>
      </c>
      <c r="P142" s="3">
        <v>1</v>
      </c>
      <c r="Q142" s="3">
        <v>1</v>
      </c>
    </row>
    <row r="143" spans="1:17" x14ac:dyDescent="0.25">
      <c r="A143" s="3">
        <v>3862</v>
      </c>
      <c r="B143" s="3" t="s">
        <v>1415</v>
      </c>
      <c r="C143" s="3" t="s">
        <v>2911</v>
      </c>
      <c r="D143" s="3" t="s">
        <v>89</v>
      </c>
      <c r="E143" s="3" t="s">
        <v>1972</v>
      </c>
      <c r="F143" s="3" t="s">
        <v>2855</v>
      </c>
      <c r="G143" s="3" t="s">
        <v>311</v>
      </c>
      <c r="H143" s="3" t="s">
        <v>312</v>
      </c>
      <c r="I143" s="3" t="s">
        <v>313</v>
      </c>
      <c r="J143" s="3" t="s">
        <v>314</v>
      </c>
      <c r="K143" s="11">
        <v>42736</v>
      </c>
      <c r="L143" s="11">
        <v>46022</v>
      </c>
      <c r="M143" s="3">
        <v>1</v>
      </c>
      <c r="N143" s="3">
        <v>3</v>
      </c>
      <c r="O143" s="3">
        <v>0</v>
      </c>
      <c r="P143" s="3">
        <v>0</v>
      </c>
      <c r="Q143" s="3">
        <v>0</v>
      </c>
    </row>
    <row r="144" spans="1:17" x14ac:dyDescent="0.25">
      <c r="A144" s="3">
        <v>3862</v>
      </c>
      <c r="B144" s="3" t="s">
        <v>1415</v>
      </c>
      <c r="C144" s="3" t="s">
        <v>2911</v>
      </c>
      <c r="D144" s="3" t="s">
        <v>374</v>
      </c>
      <c r="E144" s="3" t="s">
        <v>1978</v>
      </c>
      <c r="F144" s="3" t="s">
        <v>2856</v>
      </c>
      <c r="G144" s="3" t="s">
        <v>311</v>
      </c>
      <c r="H144" s="3" t="s">
        <v>312</v>
      </c>
      <c r="I144" s="3" t="s">
        <v>313</v>
      </c>
      <c r="J144" s="3" t="s">
        <v>314</v>
      </c>
      <c r="K144" s="11">
        <v>42736</v>
      </c>
      <c r="L144" s="11">
        <v>46022</v>
      </c>
      <c r="M144" s="3">
        <v>4</v>
      </c>
      <c r="N144" s="3">
        <v>9</v>
      </c>
      <c r="O144" s="3">
        <v>1</v>
      </c>
      <c r="P144" s="3">
        <v>0.25</v>
      </c>
      <c r="Q144" s="3">
        <v>0.1111111111111111</v>
      </c>
    </row>
    <row r="145" spans="1:17" x14ac:dyDescent="0.25">
      <c r="A145" s="3">
        <v>3866</v>
      </c>
      <c r="B145" s="3" t="s">
        <v>213</v>
      </c>
      <c r="C145" s="3" t="s">
        <v>2877</v>
      </c>
      <c r="D145" s="3" t="s">
        <v>103</v>
      </c>
      <c r="E145" s="3" t="s">
        <v>214</v>
      </c>
      <c r="F145" s="3" t="s">
        <v>2856</v>
      </c>
      <c r="G145" s="3" t="s">
        <v>178</v>
      </c>
      <c r="H145" s="3" t="s">
        <v>179</v>
      </c>
      <c r="I145" s="3" t="s">
        <v>180</v>
      </c>
      <c r="J145" s="3" t="s">
        <v>181</v>
      </c>
      <c r="K145" s="11">
        <v>43282</v>
      </c>
      <c r="L145" s="11">
        <v>46022</v>
      </c>
      <c r="M145" s="3">
        <v>50</v>
      </c>
      <c r="N145" s="3">
        <v>100</v>
      </c>
      <c r="O145" s="3">
        <v>100</v>
      </c>
      <c r="P145" s="3">
        <v>1</v>
      </c>
      <c r="Q145" s="3">
        <v>1</v>
      </c>
    </row>
    <row r="146" spans="1:17" x14ac:dyDescent="0.25">
      <c r="A146" s="3">
        <v>3866</v>
      </c>
      <c r="B146" s="3" t="s">
        <v>213</v>
      </c>
      <c r="C146" s="3" t="s">
        <v>2877</v>
      </c>
      <c r="D146" s="3" t="s">
        <v>117</v>
      </c>
      <c r="E146" s="3" t="s">
        <v>215</v>
      </c>
      <c r="F146" s="3" t="s">
        <v>2856</v>
      </c>
      <c r="G146" s="3" t="s">
        <v>175</v>
      </c>
      <c r="H146" s="3" t="s">
        <v>176</v>
      </c>
      <c r="I146" s="3" t="s">
        <v>177</v>
      </c>
      <c r="J146" s="3" t="s">
        <v>177</v>
      </c>
      <c r="K146" s="11">
        <v>42917</v>
      </c>
      <c r="L146" s="11">
        <v>43830</v>
      </c>
      <c r="M146" s="3">
        <v>100</v>
      </c>
      <c r="N146" s="3">
        <v>100</v>
      </c>
      <c r="O146" s="3">
        <v>100</v>
      </c>
      <c r="P146" s="3">
        <v>1</v>
      </c>
      <c r="Q146" s="3">
        <v>1</v>
      </c>
    </row>
    <row r="147" spans="1:17" x14ac:dyDescent="0.25">
      <c r="A147" s="3">
        <v>3866</v>
      </c>
      <c r="B147" s="3" t="s">
        <v>213</v>
      </c>
      <c r="C147" s="3" t="s">
        <v>2877</v>
      </c>
      <c r="D147" s="3" t="s">
        <v>218</v>
      </c>
      <c r="E147" s="3" t="s">
        <v>219</v>
      </c>
      <c r="F147" s="3" t="s">
        <v>2856</v>
      </c>
      <c r="G147" s="3" t="s">
        <v>85</v>
      </c>
      <c r="H147" s="3" t="s">
        <v>86</v>
      </c>
      <c r="I147" s="3" t="s">
        <v>87</v>
      </c>
      <c r="J147" s="3" t="s">
        <v>88</v>
      </c>
      <c r="K147" s="11">
        <v>42736</v>
      </c>
      <c r="L147" s="11">
        <v>44926</v>
      </c>
      <c r="M147" s="3">
        <v>76</v>
      </c>
      <c r="N147" s="3">
        <v>100</v>
      </c>
      <c r="O147" s="3">
        <v>76</v>
      </c>
      <c r="P147" s="3">
        <v>1</v>
      </c>
      <c r="Q147" s="3">
        <v>0.76</v>
      </c>
    </row>
    <row r="148" spans="1:17" x14ac:dyDescent="0.25">
      <c r="A148" s="3">
        <v>3866</v>
      </c>
      <c r="B148" s="3" t="s">
        <v>213</v>
      </c>
      <c r="C148" s="3" t="s">
        <v>2877</v>
      </c>
      <c r="D148" s="3" t="s">
        <v>220</v>
      </c>
      <c r="E148" s="3" t="s">
        <v>221</v>
      </c>
      <c r="F148" s="3" t="s">
        <v>2856</v>
      </c>
      <c r="G148" s="3" t="s">
        <v>85</v>
      </c>
      <c r="H148" s="3" t="s">
        <v>86</v>
      </c>
      <c r="I148" s="3" t="s">
        <v>87</v>
      </c>
      <c r="J148" s="3" t="s">
        <v>88</v>
      </c>
      <c r="K148" s="11">
        <v>42590</v>
      </c>
      <c r="L148" s="11">
        <v>43465</v>
      </c>
      <c r="M148" s="3">
        <v>100</v>
      </c>
      <c r="N148" s="3">
        <v>100</v>
      </c>
      <c r="O148" s="3">
        <v>100</v>
      </c>
      <c r="P148" s="3">
        <v>1</v>
      </c>
      <c r="Q148" s="3">
        <v>1</v>
      </c>
    </row>
    <row r="149" spans="1:17" x14ac:dyDescent="0.25">
      <c r="A149" s="3">
        <v>3866</v>
      </c>
      <c r="B149" s="3" t="s">
        <v>213</v>
      </c>
      <c r="C149" s="3" t="s">
        <v>2877</v>
      </c>
      <c r="D149" s="3" t="s">
        <v>222</v>
      </c>
      <c r="E149" s="3" t="s">
        <v>223</v>
      </c>
      <c r="F149" s="3" t="s">
        <v>2856</v>
      </c>
      <c r="G149" s="3" t="s">
        <v>85</v>
      </c>
      <c r="H149" s="3" t="s">
        <v>86</v>
      </c>
      <c r="I149" s="3" t="s">
        <v>87</v>
      </c>
      <c r="J149" s="3" t="s">
        <v>88</v>
      </c>
      <c r="K149" s="11">
        <v>42590</v>
      </c>
      <c r="L149" s="11">
        <v>43465</v>
      </c>
      <c r="M149" s="3">
        <v>100</v>
      </c>
      <c r="N149" s="3">
        <v>100</v>
      </c>
      <c r="O149" s="3">
        <v>100</v>
      </c>
      <c r="P149" s="3">
        <v>1</v>
      </c>
      <c r="Q149" s="3">
        <v>1</v>
      </c>
    </row>
    <row r="150" spans="1:17" x14ac:dyDescent="0.25">
      <c r="A150" s="3">
        <v>3866</v>
      </c>
      <c r="B150" s="3" t="s">
        <v>213</v>
      </c>
      <c r="C150" s="3" t="s">
        <v>2877</v>
      </c>
      <c r="D150" s="3" t="s">
        <v>224</v>
      </c>
      <c r="E150" s="3" t="s">
        <v>225</v>
      </c>
      <c r="F150" s="3" t="s">
        <v>2051</v>
      </c>
      <c r="G150" s="3" t="s">
        <v>226</v>
      </c>
      <c r="H150" s="3" t="s">
        <v>227</v>
      </c>
      <c r="I150" s="3" t="s">
        <v>228</v>
      </c>
      <c r="J150" s="3" t="s">
        <v>229</v>
      </c>
      <c r="K150" s="11">
        <v>43132</v>
      </c>
      <c r="L150" s="11">
        <v>43465</v>
      </c>
      <c r="M150" s="3">
        <v>100</v>
      </c>
      <c r="N150" s="3">
        <v>100</v>
      </c>
      <c r="O150" s="3">
        <v>100</v>
      </c>
      <c r="P150" s="3">
        <v>1</v>
      </c>
      <c r="Q150" s="3">
        <v>1</v>
      </c>
    </row>
    <row r="151" spans="1:17" x14ac:dyDescent="0.25">
      <c r="A151" s="3">
        <v>3866</v>
      </c>
      <c r="B151" s="3" t="s">
        <v>213</v>
      </c>
      <c r="C151" s="3" t="s">
        <v>2877</v>
      </c>
      <c r="D151" s="3" t="s">
        <v>230</v>
      </c>
      <c r="E151" s="3" t="s">
        <v>231</v>
      </c>
      <c r="F151" s="3" t="s">
        <v>2051</v>
      </c>
      <c r="G151" s="3" t="s">
        <v>178</v>
      </c>
      <c r="H151" s="3" t="s">
        <v>179</v>
      </c>
      <c r="I151" s="3" t="s">
        <v>180</v>
      </c>
      <c r="J151" s="3" t="s">
        <v>181</v>
      </c>
      <c r="K151" s="11">
        <v>43132</v>
      </c>
      <c r="L151" s="11">
        <v>43465</v>
      </c>
      <c r="M151" s="3">
        <v>100</v>
      </c>
      <c r="N151" s="3">
        <v>100</v>
      </c>
      <c r="O151" s="3">
        <v>100</v>
      </c>
      <c r="P151" s="3">
        <v>1</v>
      </c>
      <c r="Q151" s="3">
        <v>1</v>
      </c>
    </row>
    <row r="152" spans="1:17" x14ac:dyDescent="0.25">
      <c r="A152" s="3">
        <v>3866</v>
      </c>
      <c r="B152" s="3" t="s">
        <v>213</v>
      </c>
      <c r="C152" s="3" t="s">
        <v>2877</v>
      </c>
      <c r="D152" s="3" t="s">
        <v>232</v>
      </c>
      <c r="E152" s="3" t="s">
        <v>233</v>
      </c>
      <c r="F152" s="3" t="s">
        <v>2855</v>
      </c>
      <c r="G152" s="3" t="s">
        <v>234</v>
      </c>
      <c r="H152" s="3" t="s">
        <v>235</v>
      </c>
      <c r="I152" s="3" t="s">
        <v>87</v>
      </c>
      <c r="J152" s="3" t="s">
        <v>88</v>
      </c>
      <c r="K152" s="11">
        <v>42767</v>
      </c>
      <c r="L152" s="11">
        <v>44561</v>
      </c>
      <c r="M152" s="3">
        <v>80</v>
      </c>
      <c r="N152" s="3">
        <v>100</v>
      </c>
      <c r="O152" s="3">
        <v>71.42</v>
      </c>
      <c r="P152" s="3">
        <v>0.89275000000000004</v>
      </c>
      <c r="Q152" s="3">
        <v>0.71420000000000006</v>
      </c>
    </row>
    <row r="153" spans="1:17" x14ac:dyDescent="0.25">
      <c r="A153" s="3">
        <v>3866</v>
      </c>
      <c r="B153" s="3" t="s">
        <v>213</v>
      </c>
      <c r="C153" s="3" t="s">
        <v>2877</v>
      </c>
      <c r="D153" s="3" t="s">
        <v>41</v>
      </c>
      <c r="E153" s="3" t="s">
        <v>236</v>
      </c>
      <c r="F153" s="3" t="s">
        <v>2855</v>
      </c>
      <c r="G153" s="3" t="s">
        <v>162</v>
      </c>
      <c r="H153" s="3" t="s">
        <v>163</v>
      </c>
      <c r="I153" s="3" t="s">
        <v>164</v>
      </c>
      <c r="J153" s="3" t="s">
        <v>164</v>
      </c>
      <c r="K153" s="11">
        <v>42736</v>
      </c>
      <c r="L153" s="11">
        <v>46022</v>
      </c>
      <c r="M153" s="3">
        <v>40</v>
      </c>
      <c r="N153" s="3">
        <v>100</v>
      </c>
      <c r="O153" s="3">
        <v>41.17</v>
      </c>
      <c r="P153" s="3">
        <v>1</v>
      </c>
      <c r="Q153" s="3">
        <v>0.41170000000000001</v>
      </c>
    </row>
    <row r="154" spans="1:17" x14ac:dyDescent="0.25">
      <c r="A154" s="3">
        <v>3866</v>
      </c>
      <c r="B154" s="3" t="s">
        <v>213</v>
      </c>
      <c r="C154" s="3" t="s">
        <v>2877</v>
      </c>
      <c r="D154" s="3" t="s">
        <v>237</v>
      </c>
      <c r="E154" s="3" t="s">
        <v>238</v>
      </c>
      <c r="F154" s="3" t="s">
        <v>2856</v>
      </c>
      <c r="G154" s="3" t="s">
        <v>85</v>
      </c>
      <c r="H154" s="3" t="s">
        <v>86</v>
      </c>
      <c r="I154" s="3" t="s">
        <v>87</v>
      </c>
      <c r="J154" s="3" t="s">
        <v>88</v>
      </c>
      <c r="K154" s="11">
        <v>42767</v>
      </c>
      <c r="L154" s="11">
        <v>43132</v>
      </c>
      <c r="M154" s="3">
        <v>100</v>
      </c>
      <c r="N154" s="3">
        <v>100</v>
      </c>
      <c r="O154" s="3">
        <v>100</v>
      </c>
      <c r="P154" s="3">
        <v>1</v>
      </c>
      <c r="Q154" s="3">
        <v>1</v>
      </c>
    </row>
    <row r="155" spans="1:17" x14ac:dyDescent="0.25">
      <c r="A155" s="3">
        <v>3866</v>
      </c>
      <c r="B155" s="3" t="s">
        <v>213</v>
      </c>
      <c r="C155" s="3" t="s">
        <v>2877</v>
      </c>
      <c r="D155" s="3" t="s">
        <v>239</v>
      </c>
      <c r="E155" s="3" t="s">
        <v>240</v>
      </c>
      <c r="F155" s="3" t="s">
        <v>2856</v>
      </c>
      <c r="G155" s="3" t="s">
        <v>148</v>
      </c>
      <c r="H155" s="3" t="s">
        <v>149</v>
      </c>
      <c r="I155" s="3" t="s">
        <v>132</v>
      </c>
      <c r="J155" s="3" t="s">
        <v>133</v>
      </c>
      <c r="K155" s="11">
        <v>42590</v>
      </c>
      <c r="L155" s="11">
        <v>43100</v>
      </c>
      <c r="M155" s="3">
        <v>100</v>
      </c>
      <c r="N155" s="3">
        <v>100</v>
      </c>
      <c r="O155" s="3">
        <v>100</v>
      </c>
      <c r="P155" s="3">
        <v>1</v>
      </c>
      <c r="Q155" s="3">
        <v>1</v>
      </c>
    </row>
    <row r="156" spans="1:17" x14ac:dyDescent="0.25">
      <c r="A156" s="3">
        <v>3866</v>
      </c>
      <c r="B156" s="3" t="s">
        <v>213</v>
      </c>
      <c r="C156" s="3" t="s">
        <v>2877</v>
      </c>
      <c r="D156" s="3" t="s">
        <v>241</v>
      </c>
      <c r="E156" s="3" t="s">
        <v>242</v>
      </c>
      <c r="F156" s="3" t="s">
        <v>2856</v>
      </c>
      <c r="G156" s="3" t="s">
        <v>85</v>
      </c>
      <c r="H156" s="3" t="s">
        <v>86</v>
      </c>
      <c r="I156" s="3" t="s">
        <v>87</v>
      </c>
      <c r="J156" s="3" t="s">
        <v>88</v>
      </c>
      <c r="K156" s="11">
        <v>42767</v>
      </c>
      <c r="L156" s="11">
        <v>43497</v>
      </c>
      <c r="M156" s="3">
        <v>8</v>
      </c>
      <c r="N156" s="3">
        <v>12</v>
      </c>
      <c r="O156" s="3">
        <v>12</v>
      </c>
      <c r="P156" s="3">
        <v>1</v>
      </c>
      <c r="Q156" s="3">
        <v>1</v>
      </c>
    </row>
    <row r="157" spans="1:17" x14ac:dyDescent="0.25">
      <c r="A157" s="3">
        <v>3866</v>
      </c>
      <c r="B157" s="3" t="s">
        <v>213</v>
      </c>
      <c r="C157" s="3" t="s">
        <v>2877</v>
      </c>
      <c r="D157" s="3" t="s">
        <v>35</v>
      </c>
      <c r="E157" s="3" t="s">
        <v>243</v>
      </c>
      <c r="F157" s="3" t="s">
        <v>2856</v>
      </c>
      <c r="G157" s="3" t="s">
        <v>162</v>
      </c>
      <c r="H157" s="3" t="s">
        <v>163</v>
      </c>
      <c r="I157" s="3" t="s">
        <v>164</v>
      </c>
      <c r="J157" s="3" t="s">
        <v>164</v>
      </c>
      <c r="K157" s="11">
        <v>42736</v>
      </c>
      <c r="L157" s="11">
        <v>46022</v>
      </c>
      <c r="M157" s="3">
        <v>16</v>
      </c>
      <c r="N157" s="3">
        <v>36</v>
      </c>
      <c r="O157" s="3">
        <v>15</v>
      </c>
      <c r="P157" s="3">
        <v>0.9375</v>
      </c>
      <c r="Q157" s="3">
        <v>0.41666666666666669</v>
      </c>
    </row>
    <row r="158" spans="1:17" x14ac:dyDescent="0.25">
      <c r="A158" s="3">
        <v>3866</v>
      </c>
      <c r="B158" s="3" t="s">
        <v>213</v>
      </c>
      <c r="C158" s="3" t="s">
        <v>2877</v>
      </c>
      <c r="D158" s="3" t="s">
        <v>47</v>
      </c>
      <c r="E158" s="3" t="s">
        <v>245</v>
      </c>
      <c r="F158" s="3" t="s">
        <v>2855</v>
      </c>
      <c r="G158" s="3" t="s">
        <v>154</v>
      </c>
      <c r="H158" s="3" t="s">
        <v>155</v>
      </c>
      <c r="I158" s="3" t="s">
        <v>156</v>
      </c>
      <c r="J158" s="3" t="s">
        <v>156</v>
      </c>
      <c r="K158" s="11">
        <v>42736</v>
      </c>
      <c r="L158" s="11">
        <v>46022</v>
      </c>
      <c r="M158" s="3">
        <v>24</v>
      </c>
      <c r="N158" s="3">
        <v>54</v>
      </c>
      <c r="O158" s="3">
        <v>9</v>
      </c>
      <c r="P158" s="3">
        <v>0.375</v>
      </c>
      <c r="Q158" s="3">
        <v>0.16666666666666666</v>
      </c>
    </row>
    <row r="159" spans="1:17" x14ac:dyDescent="0.25">
      <c r="A159" s="3">
        <v>3866</v>
      </c>
      <c r="B159" s="3" t="s">
        <v>213</v>
      </c>
      <c r="C159" s="3" t="s">
        <v>2877</v>
      </c>
      <c r="D159" s="3" t="s">
        <v>210</v>
      </c>
      <c r="E159" s="3" t="s">
        <v>333</v>
      </c>
      <c r="F159" s="3" t="s">
        <v>2856</v>
      </c>
      <c r="G159" s="3" t="s">
        <v>175</v>
      </c>
      <c r="H159" s="3" t="s">
        <v>176</v>
      </c>
      <c r="I159" s="3" t="s">
        <v>177</v>
      </c>
      <c r="J159" s="3" t="s">
        <v>177</v>
      </c>
      <c r="K159" s="11">
        <v>43282</v>
      </c>
      <c r="L159" s="11">
        <v>43677</v>
      </c>
      <c r="M159" s="3">
        <v>100</v>
      </c>
      <c r="N159" s="3">
        <v>100</v>
      </c>
      <c r="O159" s="3">
        <v>100</v>
      </c>
      <c r="P159" s="3">
        <v>1</v>
      </c>
      <c r="Q159" s="3">
        <v>1</v>
      </c>
    </row>
    <row r="160" spans="1:17" x14ac:dyDescent="0.25">
      <c r="A160" s="3">
        <v>3866</v>
      </c>
      <c r="B160" s="3" t="s">
        <v>213</v>
      </c>
      <c r="C160" s="3" t="s">
        <v>2877</v>
      </c>
      <c r="D160" s="3" t="s">
        <v>207</v>
      </c>
      <c r="E160" s="3" t="s">
        <v>334</v>
      </c>
      <c r="F160" s="3" t="s">
        <v>2856</v>
      </c>
      <c r="G160" s="3" t="s">
        <v>85</v>
      </c>
      <c r="H160" s="3" t="s">
        <v>86</v>
      </c>
      <c r="I160" s="3" t="s">
        <v>87</v>
      </c>
      <c r="J160" s="3" t="s">
        <v>88</v>
      </c>
      <c r="K160" s="11">
        <v>42887</v>
      </c>
      <c r="L160" s="11">
        <v>46022</v>
      </c>
      <c r="M160" s="3">
        <v>60</v>
      </c>
      <c r="N160" s="3">
        <v>100</v>
      </c>
      <c r="O160" s="3">
        <v>90</v>
      </c>
      <c r="P160" s="3">
        <v>1</v>
      </c>
      <c r="Q160" s="3">
        <v>0.9</v>
      </c>
    </row>
    <row r="161" spans="1:17" x14ac:dyDescent="0.25">
      <c r="A161" s="3">
        <v>3866</v>
      </c>
      <c r="B161" s="3" t="s">
        <v>213</v>
      </c>
      <c r="C161" s="3" t="s">
        <v>2877</v>
      </c>
      <c r="D161" s="3" t="s">
        <v>291</v>
      </c>
      <c r="E161" s="3" t="s">
        <v>336</v>
      </c>
      <c r="F161" s="3" t="s">
        <v>2856</v>
      </c>
      <c r="G161" s="3" t="s">
        <v>148</v>
      </c>
      <c r="H161" s="3" t="s">
        <v>149</v>
      </c>
      <c r="I161" s="3" t="s">
        <v>132</v>
      </c>
      <c r="J161" s="3" t="s">
        <v>133</v>
      </c>
      <c r="K161" s="11">
        <v>42736</v>
      </c>
      <c r="L161" s="11">
        <v>44196</v>
      </c>
      <c r="M161" s="3">
        <v>2</v>
      </c>
      <c r="N161" s="3">
        <v>2</v>
      </c>
      <c r="O161" s="3">
        <v>1</v>
      </c>
      <c r="P161" s="3">
        <v>0.5</v>
      </c>
      <c r="Q161" s="3">
        <v>0.5</v>
      </c>
    </row>
    <row r="162" spans="1:17" x14ac:dyDescent="0.25">
      <c r="A162" s="3">
        <v>3866</v>
      </c>
      <c r="B162" s="3" t="s">
        <v>213</v>
      </c>
      <c r="C162" s="3" t="s">
        <v>2877</v>
      </c>
      <c r="D162" s="3" t="s">
        <v>267</v>
      </c>
      <c r="E162" s="3" t="s">
        <v>341</v>
      </c>
      <c r="F162" s="3" t="s">
        <v>2856</v>
      </c>
      <c r="G162" s="3" t="s">
        <v>85</v>
      </c>
      <c r="H162" s="3" t="s">
        <v>86</v>
      </c>
      <c r="I162" s="3" t="s">
        <v>87</v>
      </c>
      <c r="J162" s="3" t="s">
        <v>88</v>
      </c>
      <c r="K162" s="11">
        <v>42736</v>
      </c>
      <c r="L162" s="11">
        <v>44196</v>
      </c>
      <c r="M162" s="3">
        <v>32</v>
      </c>
      <c r="N162" s="3">
        <v>32</v>
      </c>
      <c r="O162" s="3">
        <v>17</v>
      </c>
      <c r="P162" s="3">
        <v>0.53125</v>
      </c>
      <c r="Q162" s="3">
        <v>0.53125</v>
      </c>
    </row>
    <row r="163" spans="1:17" x14ac:dyDescent="0.25">
      <c r="A163" s="3">
        <v>3866</v>
      </c>
      <c r="B163" s="3" t="s">
        <v>213</v>
      </c>
      <c r="C163" s="3" t="s">
        <v>2877</v>
      </c>
      <c r="D163" s="3" t="s">
        <v>254</v>
      </c>
      <c r="E163" s="3" t="s">
        <v>342</v>
      </c>
      <c r="F163" s="3" t="s">
        <v>2856</v>
      </c>
      <c r="G163" s="3" t="s">
        <v>85</v>
      </c>
      <c r="H163" s="3" t="s">
        <v>86</v>
      </c>
      <c r="I163" s="3" t="s">
        <v>87</v>
      </c>
      <c r="J163" s="3" t="s">
        <v>88</v>
      </c>
      <c r="K163" s="11">
        <v>42736</v>
      </c>
      <c r="L163" s="11">
        <v>45658</v>
      </c>
      <c r="M163" s="3">
        <v>30</v>
      </c>
      <c r="N163" s="3">
        <v>85</v>
      </c>
      <c r="O163" s="3">
        <v>19</v>
      </c>
      <c r="P163" s="3">
        <v>0.6333333333333333</v>
      </c>
      <c r="Q163" s="3">
        <v>0.22352941176470589</v>
      </c>
    </row>
    <row r="164" spans="1:17" x14ac:dyDescent="0.25">
      <c r="A164" s="3">
        <v>3866</v>
      </c>
      <c r="B164" s="3" t="s">
        <v>213</v>
      </c>
      <c r="C164" s="3" t="s">
        <v>2877</v>
      </c>
      <c r="D164" s="3" t="s">
        <v>102</v>
      </c>
      <c r="E164" s="3" t="s">
        <v>494</v>
      </c>
      <c r="F164" s="3" t="s">
        <v>2856</v>
      </c>
      <c r="G164" s="3" t="s">
        <v>226</v>
      </c>
      <c r="H164" s="3" t="s">
        <v>227</v>
      </c>
      <c r="I164" s="3" t="s">
        <v>228</v>
      </c>
      <c r="J164" s="3" t="s">
        <v>229</v>
      </c>
      <c r="K164" s="11">
        <v>43466</v>
      </c>
      <c r="L164" s="11">
        <v>43830</v>
      </c>
      <c r="M164" s="3">
        <v>100</v>
      </c>
      <c r="N164" s="3">
        <v>100</v>
      </c>
      <c r="O164" s="3">
        <v>100</v>
      </c>
      <c r="P164" s="3">
        <v>1</v>
      </c>
      <c r="Q164" s="3">
        <v>1</v>
      </c>
    </row>
    <row r="165" spans="1:17" x14ac:dyDescent="0.25">
      <c r="A165" s="3">
        <v>3866</v>
      </c>
      <c r="B165" s="3" t="s">
        <v>213</v>
      </c>
      <c r="C165" s="3" t="s">
        <v>2877</v>
      </c>
      <c r="D165" s="3" t="s">
        <v>129</v>
      </c>
      <c r="E165" s="3" t="s">
        <v>495</v>
      </c>
      <c r="F165" s="3" t="s">
        <v>2855</v>
      </c>
      <c r="G165" s="3" t="s">
        <v>175</v>
      </c>
      <c r="H165" s="3" t="s">
        <v>176</v>
      </c>
      <c r="I165" s="3" t="s">
        <v>177</v>
      </c>
      <c r="J165" s="3" t="s">
        <v>177</v>
      </c>
      <c r="K165" s="11">
        <v>42590</v>
      </c>
      <c r="L165" s="11">
        <v>43100</v>
      </c>
      <c r="M165" s="3">
        <v>100</v>
      </c>
      <c r="N165" s="3">
        <v>100</v>
      </c>
      <c r="O165" s="3">
        <v>100</v>
      </c>
      <c r="P165" s="3">
        <v>1</v>
      </c>
      <c r="Q165" s="3">
        <v>1</v>
      </c>
    </row>
    <row r="166" spans="1:17" x14ac:dyDescent="0.25">
      <c r="A166" s="3">
        <v>3866</v>
      </c>
      <c r="B166" s="3" t="s">
        <v>213</v>
      </c>
      <c r="C166" s="3" t="s">
        <v>2877</v>
      </c>
      <c r="D166" s="3" t="s">
        <v>118</v>
      </c>
      <c r="E166" s="3" t="s">
        <v>505</v>
      </c>
      <c r="F166" s="3" t="s">
        <v>2856</v>
      </c>
      <c r="G166" s="3" t="s">
        <v>175</v>
      </c>
      <c r="H166" s="3" t="s">
        <v>176</v>
      </c>
      <c r="I166" s="3" t="s">
        <v>177</v>
      </c>
      <c r="J166" s="3" t="s">
        <v>177</v>
      </c>
      <c r="K166" s="11">
        <v>43101</v>
      </c>
      <c r="L166" s="11">
        <v>46022</v>
      </c>
      <c r="M166" s="3">
        <v>30</v>
      </c>
      <c r="N166" s="3">
        <v>100</v>
      </c>
      <c r="O166" s="3">
        <v>100</v>
      </c>
      <c r="P166" s="3">
        <v>1</v>
      </c>
      <c r="Q166" s="3">
        <v>1</v>
      </c>
    </row>
    <row r="167" spans="1:17" x14ac:dyDescent="0.25">
      <c r="A167" s="3">
        <v>3866</v>
      </c>
      <c r="B167" s="3" t="s">
        <v>213</v>
      </c>
      <c r="C167" s="3" t="s">
        <v>2877</v>
      </c>
      <c r="D167" s="3" t="s">
        <v>139</v>
      </c>
      <c r="E167" s="3" t="s">
        <v>506</v>
      </c>
      <c r="F167" s="3" t="s">
        <v>2856</v>
      </c>
      <c r="G167" s="3" t="s">
        <v>175</v>
      </c>
      <c r="H167" s="3" t="s">
        <v>176</v>
      </c>
      <c r="I167" s="3" t="s">
        <v>177</v>
      </c>
      <c r="J167" s="3" t="s">
        <v>177</v>
      </c>
      <c r="K167" s="11">
        <v>45292</v>
      </c>
      <c r="L167" s="11">
        <v>46022</v>
      </c>
      <c r="M167" s="3">
        <v>0</v>
      </c>
      <c r="N167" s="3">
        <v>100</v>
      </c>
      <c r="O167" s="3">
        <v>0</v>
      </c>
      <c r="P167" s="3">
        <v>0</v>
      </c>
      <c r="Q167" s="3">
        <v>0</v>
      </c>
    </row>
    <row r="168" spans="1:17" x14ac:dyDescent="0.25">
      <c r="A168" s="3">
        <v>3866</v>
      </c>
      <c r="B168" s="3" t="s">
        <v>213</v>
      </c>
      <c r="C168" s="3" t="s">
        <v>2877</v>
      </c>
      <c r="D168" s="3" t="s">
        <v>62</v>
      </c>
      <c r="E168" s="3" t="s">
        <v>788</v>
      </c>
      <c r="F168" s="3" t="s">
        <v>2855</v>
      </c>
      <c r="G168" s="3" t="s">
        <v>175</v>
      </c>
      <c r="H168" s="3" t="s">
        <v>176</v>
      </c>
      <c r="I168" s="3" t="s">
        <v>177</v>
      </c>
      <c r="J168" s="3" t="s">
        <v>177</v>
      </c>
      <c r="K168" s="11">
        <v>42887</v>
      </c>
      <c r="L168" s="11">
        <v>44196</v>
      </c>
      <c r="M168" s="3">
        <v>75</v>
      </c>
      <c r="N168" s="3">
        <v>100</v>
      </c>
      <c r="O168" s="3">
        <v>100</v>
      </c>
      <c r="P168" s="3">
        <v>1</v>
      </c>
      <c r="Q168" s="3">
        <v>1</v>
      </c>
    </row>
    <row r="169" spans="1:17" x14ac:dyDescent="0.25">
      <c r="A169" s="3">
        <v>3866</v>
      </c>
      <c r="B169" s="3" t="s">
        <v>213</v>
      </c>
      <c r="C169" s="3" t="s">
        <v>2877</v>
      </c>
      <c r="D169" s="3" t="s">
        <v>38</v>
      </c>
      <c r="E169" s="3" t="s">
        <v>789</v>
      </c>
      <c r="F169" s="3" t="s">
        <v>2856</v>
      </c>
      <c r="G169" s="3" t="s">
        <v>175</v>
      </c>
      <c r="H169" s="3" t="s">
        <v>176</v>
      </c>
      <c r="I169" s="3" t="s">
        <v>177</v>
      </c>
      <c r="J169" s="3" t="s">
        <v>177</v>
      </c>
      <c r="K169" s="11">
        <v>42590</v>
      </c>
      <c r="L169" s="11">
        <v>43830</v>
      </c>
      <c r="M169" s="3">
        <v>100</v>
      </c>
      <c r="N169" s="3">
        <v>100</v>
      </c>
      <c r="O169" s="3">
        <v>100</v>
      </c>
      <c r="P169" s="3">
        <v>1</v>
      </c>
      <c r="Q169" s="3">
        <v>1</v>
      </c>
    </row>
    <row r="170" spans="1:17" x14ac:dyDescent="0.25">
      <c r="A170" s="3">
        <v>3866</v>
      </c>
      <c r="B170" s="3" t="s">
        <v>213</v>
      </c>
      <c r="C170" s="3" t="s">
        <v>2877</v>
      </c>
      <c r="D170" s="3" t="s">
        <v>374</v>
      </c>
      <c r="E170" s="3" t="s">
        <v>819</v>
      </c>
      <c r="F170" s="3" t="s">
        <v>2856</v>
      </c>
      <c r="G170" s="3" t="s">
        <v>95</v>
      </c>
      <c r="H170" s="3" t="s">
        <v>96</v>
      </c>
      <c r="I170" s="3" t="s">
        <v>87</v>
      </c>
      <c r="J170" s="3" t="s">
        <v>88</v>
      </c>
      <c r="K170" s="11">
        <v>42590</v>
      </c>
      <c r="L170" s="11">
        <v>43189</v>
      </c>
      <c r="M170" s="3">
        <v>32</v>
      </c>
      <c r="N170" s="3">
        <v>32</v>
      </c>
      <c r="O170" s="3">
        <v>32</v>
      </c>
      <c r="P170" s="3">
        <v>1</v>
      </c>
      <c r="Q170" s="3">
        <v>1</v>
      </c>
    </row>
    <row r="171" spans="1:17" x14ac:dyDescent="0.25">
      <c r="A171" s="3">
        <v>3866</v>
      </c>
      <c r="B171" s="3" t="s">
        <v>213</v>
      </c>
      <c r="C171" s="3" t="s">
        <v>2877</v>
      </c>
      <c r="D171" s="3" t="s">
        <v>287</v>
      </c>
      <c r="E171" s="3" t="s">
        <v>848</v>
      </c>
      <c r="F171" s="3" t="s">
        <v>2855</v>
      </c>
      <c r="G171" s="3" t="s">
        <v>189</v>
      </c>
      <c r="H171" s="3" t="s">
        <v>190</v>
      </c>
      <c r="I171" s="3" t="s">
        <v>164</v>
      </c>
      <c r="J171" s="3" t="s">
        <v>164</v>
      </c>
      <c r="K171" s="11">
        <v>42736</v>
      </c>
      <c r="L171" s="11">
        <v>46022</v>
      </c>
      <c r="M171" s="3">
        <v>50</v>
      </c>
      <c r="N171" s="3">
        <v>100</v>
      </c>
      <c r="O171" s="3">
        <v>40</v>
      </c>
      <c r="P171" s="3">
        <v>0.8</v>
      </c>
      <c r="Q171" s="3">
        <v>0.4</v>
      </c>
    </row>
    <row r="172" spans="1:17" x14ac:dyDescent="0.25">
      <c r="A172" s="3">
        <v>3866</v>
      </c>
      <c r="B172" s="3" t="s">
        <v>213</v>
      </c>
      <c r="C172" s="3" t="s">
        <v>2877</v>
      </c>
      <c r="D172" s="3" t="s">
        <v>49</v>
      </c>
      <c r="E172" s="3" t="s">
        <v>849</v>
      </c>
      <c r="F172" s="3" t="s">
        <v>2855</v>
      </c>
      <c r="G172" s="3" t="s">
        <v>154</v>
      </c>
      <c r="H172" s="3" t="s">
        <v>155</v>
      </c>
      <c r="I172" s="3" t="s">
        <v>156</v>
      </c>
      <c r="J172" s="3" t="s">
        <v>156</v>
      </c>
      <c r="K172" s="11">
        <v>42917</v>
      </c>
      <c r="L172" s="11">
        <v>46022</v>
      </c>
      <c r="M172" s="3">
        <v>50</v>
      </c>
      <c r="N172" s="3">
        <v>100</v>
      </c>
      <c r="O172" s="3">
        <v>0</v>
      </c>
      <c r="P172" s="3">
        <v>0</v>
      </c>
      <c r="Q172" s="3">
        <v>0</v>
      </c>
    </row>
    <row r="173" spans="1:17" x14ac:dyDescent="0.25">
      <c r="A173" s="3">
        <v>3866</v>
      </c>
      <c r="B173" s="3" t="s">
        <v>213</v>
      </c>
      <c r="C173" s="3" t="s">
        <v>2877</v>
      </c>
      <c r="D173" s="3" t="s">
        <v>43</v>
      </c>
      <c r="E173" s="3" t="s">
        <v>850</v>
      </c>
      <c r="F173" s="3" t="s">
        <v>2855</v>
      </c>
      <c r="G173" s="3" t="s">
        <v>189</v>
      </c>
      <c r="H173" s="3" t="s">
        <v>190</v>
      </c>
      <c r="I173" s="3" t="s">
        <v>164</v>
      </c>
      <c r="J173" s="3" t="s">
        <v>164</v>
      </c>
      <c r="K173" s="11">
        <v>42887</v>
      </c>
      <c r="L173" s="11">
        <v>43465</v>
      </c>
      <c r="M173" s="3">
        <v>100</v>
      </c>
      <c r="N173" s="3">
        <v>100</v>
      </c>
      <c r="O173" s="3">
        <v>100</v>
      </c>
      <c r="P173" s="3">
        <v>1</v>
      </c>
      <c r="Q173" s="3">
        <v>1</v>
      </c>
    </row>
    <row r="174" spans="1:17" x14ac:dyDescent="0.25">
      <c r="A174" s="3">
        <v>3866</v>
      </c>
      <c r="B174" s="3" t="s">
        <v>213</v>
      </c>
      <c r="C174" s="3" t="s">
        <v>2877</v>
      </c>
      <c r="D174" s="3" t="s">
        <v>37</v>
      </c>
      <c r="E174" s="3" t="s">
        <v>851</v>
      </c>
      <c r="F174" s="3" t="s">
        <v>2855</v>
      </c>
      <c r="G174" s="3" t="s">
        <v>189</v>
      </c>
      <c r="H174" s="3" t="s">
        <v>190</v>
      </c>
      <c r="I174" s="3" t="s">
        <v>164</v>
      </c>
      <c r="J174" s="3" t="s">
        <v>164</v>
      </c>
      <c r="K174" s="11">
        <v>42590</v>
      </c>
      <c r="L174" s="11">
        <v>42735</v>
      </c>
      <c r="M174" s="3">
        <v>100</v>
      </c>
      <c r="N174" s="3">
        <v>100</v>
      </c>
      <c r="O174" s="3">
        <v>100</v>
      </c>
      <c r="P174" s="3">
        <v>1</v>
      </c>
      <c r="Q174" s="3">
        <v>1</v>
      </c>
    </row>
    <row r="175" spans="1:17" x14ac:dyDescent="0.25">
      <c r="A175" s="3">
        <v>3866</v>
      </c>
      <c r="B175" s="3" t="s">
        <v>213</v>
      </c>
      <c r="C175" s="3" t="s">
        <v>2877</v>
      </c>
      <c r="D175" s="3" t="s">
        <v>272</v>
      </c>
      <c r="E175" s="3" t="s">
        <v>853</v>
      </c>
      <c r="F175" s="3" t="s">
        <v>2855</v>
      </c>
      <c r="G175" s="3" t="s">
        <v>162</v>
      </c>
      <c r="H175" s="3" t="s">
        <v>163</v>
      </c>
      <c r="I175" s="3" t="s">
        <v>164</v>
      </c>
      <c r="J175" s="3" t="s">
        <v>164</v>
      </c>
      <c r="K175" s="11">
        <v>42887</v>
      </c>
      <c r="L175" s="11">
        <v>46022</v>
      </c>
      <c r="M175" s="3">
        <v>75</v>
      </c>
      <c r="N175" s="3">
        <v>100</v>
      </c>
      <c r="O175" s="3">
        <v>72</v>
      </c>
      <c r="P175" s="3">
        <v>0.96</v>
      </c>
      <c r="Q175" s="3">
        <v>0.72</v>
      </c>
    </row>
    <row r="176" spans="1:17" x14ac:dyDescent="0.25">
      <c r="A176" s="3">
        <v>3866</v>
      </c>
      <c r="B176" s="3" t="s">
        <v>213</v>
      </c>
      <c r="C176" s="3" t="s">
        <v>2877</v>
      </c>
      <c r="D176" s="3" t="s">
        <v>286</v>
      </c>
      <c r="E176" s="3" t="s">
        <v>854</v>
      </c>
      <c r="F176" s="3" t="s">
        <v>2856</v>
      </c>
      <c r="G176" s="3" t="s">
        <v>85</v>
      </c>
      <c r="H176" s="3" t="s">
        <v>86</v>
      </c>
      <c r="I176" s="3" t="s">
        <v>87</v>
      </c>
      <c r="J176" s="3" t="s">
        <v>88</v>
      </c>
      <c r="K176" s="11">
        <v>42736</v>
      </c>
      <c r="L176" s="11">
        <v>43830</v>
      </c>
      <c r="M176" s="3">
        <v>100</v>
      </c>
      <c r="N176" s="3">
        <v>100</v>
      </c>
      <c r="O176" s="3">
        <v>100</v>
      </c>
      <c r="P176" s="3">
        <v>1</v>
      </c>
      <c r="Q176" s="3">
        <v>1</v>
      </c>
    </row>
    <row r="177" spans="1:17" x14ac:dyDescent="0.25">
      <c r="A177" s="3">
        <v>3866</v>
      </c>
      <c r="B177" s="3" t="s">
        <v>213</v>
      </c>
      <c r="C177" s="3" t="s">
        <v>2877</v>
      </c>
      <c r="D177" s="3" t="s">
        <v>46</v>
      </c>
      <c r="E177" s="3" t="s">
        <v>855</v>
      </c>
      <c r="F177" s="3" t="s">
        <v>2855</v>
      </c>
      <c r="G177" s="3" t="s">
        <v>189</v>
      </c>
      <c r="H177" s="3" t="s">
        <v>190</v>
      </c>
      <c r="I177" s="3" t="s">
        <v>164</v>
      </c>
      <c r="J177" s="3" t="s">
        <v>164</v>
      </c>
      <c r="K177" s="11">
        <v>43101</v>
      </c>
      <c r="L177" s="11">
        <v>46022</v>
      </c>
      <c r="M177" s="3">
        <v>50</v>
      </c>
      <c r="N177" s="3">
        <v>100</v>
      </c>
      <c r="O177" s="3">
        <v>45</v>
      </c>
      <c r="P177" s="3">
        <v>0.9</v>
      </c>
      <c r="Q177" s="3">
        <v>0.45</v>
      </c>
    </row>
    <row r="178" spans="1:17" x14ac:dyDescent="0.25">
      <c r="A178" s="3">
        <v>3866</v>
      </c>
      <c r="B178" s="3" t="s">
        <v>213</v>
      </c>
      <c r="C178" s="3" t="s">
        <v>2877</v>
      </c>
      <c r="D178" s="3" t="s">
        <v>279</v>
      </c>
      <c r="E178" s="3" t="s">
        <v>856</v>
      </c>
      <c r="F178" s="3" t="s">
        <v>2051</v>
      </c>
      <c r="G178" s="3" t="s">
        <v>175</v>
      </c>
      <c r="H178" s="3" t="s">
        <v>176</v>
      </c>
      <c r="I178" s="3" t="s">
        <v>177</v>
      </c>
      <c r="J178" s="3" t="s">
        <v>177</v>
      </c>
      <c r="K178" s="11">
        <v>42736</v>
      </c>
      <c r="L178" s="11">
        <v>43830</v>
      </c>
      <c r="M178" s="3">
        <v>3</v>
      </c>
      <c r="N178" s="3">
        <v>3</v>
      </c>
      <c r="O178" s="3">
        <v>3</v>
      </c>
      <c r="P178" s="3">
        <v>1</v>
      </c>
      <c r="Q178" s="3">
        <v>1</v>
      </c>
    </row>
    <row r="179" spans="1:17" x14ac:dyDescent="0.25">
      <c r="A179" s="3">
        <v>3866</v>
      </c>
      <c r="B179" s="3" t="s">
        <v>213</v>
      </c>
      <c r="C179" s="3" t="s">
        <v>2877</v>
      </c>
      <c r="D179" s="3" t="s">
        <v>289</v>
      </c>
      <c r="E179" s="3" t="s">
        <v>857</v>
      </c>
      <c r="F179" s="3" t="s">
        <v>2856</v>
      </c>
      <c r="G179" s="3" t="s">
        <v>85</v>
      </c>
      <c r="H179" s="3" t="s">
        <v>86</v>
      </c>
      <c r="I179" s="3" t="s">
        <v>87</v>
      </c>
      <c r="J179" s="3" t="s">
        <v>88</v>
      </c>
      <c r="K179" s="11">
        <v>42736</v>
      </c>
      <c r="L179" s="11">
        <v>43465</v>
      </c>
      <c r="M179" s="3">
        <v>5</v>
      </c>
      <c r="N179" s="3">
        <v>5</v>
      </c>
      <c r="O179" s="3">
        <v>5</v>
      </c>
      <c r="P179" s="3">
        <v>1</v>
      </c>
      <c r="Q179" s="3">
        <v>1</v>
      </c>
    </row>
    <row r="180" spans="1:17" x14ac:dyDescent="0.25">
      <c r="A180" s="3">
        <v>3866</v>
      </c>
      <c r="B180" s="3" t="s">
        <v>213</v>
      </c>
      <c r="C180" s="3" t="s">
        <v>2877</v>
      </c>
      <c r="D180" s="3" t="s">
        <v>293</v>
      </c>
      <c r="E180" s="3" t="s">
        <v>858</v>
      </c>
      <c r="F180" s="3" t="s">
        <v>2856</v>
      </c>
      <c r="G180" s="3" t="s">
        <v>85</v>
      </c>
      <c r="H180" s="3" t="s">
        <v>86</v>
      </c>
      <c r="I180" s="3" t="s">
        <v>87</v>
      </c>
      <c r="J180" s="3" t="s">
        <v>88</v>
      </c>
      <c r="K180" s="11">
        <v>42644</v>
      </c>
      <c r="L180" s="11">
        <v>43465</v>
      </c>
      <c r="M180" s="3">
        <v>51</v>
      </c>
      <c r="N180" s="3">
        <v>51</v>
      </c>
      <c r="O180" s="3">
        <v>101</v>
      </c>
      <c r="P180" s="3">
        <v>1</v>
      </c>
      <c r="Q180" s="3">
        <v>1</v>
      </c>
    </row>
    <row r="181" spans="1:17" x14ac:dyDescent="0.25">
      <c r="A181" s="3">
        <v>3866</v>
      </c>
      <c r="B181" s="3" t="s">
        <v>213</v>
      </c>
      <c r="C181" s="3" t="s">
        <v>2877</v>
      </c>
      <c r="D181" s="3" t="s">
        <v>251</v>
      </c>
      <c r="E181" s="3" t="s">
        <v>864</v>
      </c>
      <c r="F181" s="3" t="s">
        <v>2856</v>
      </c>
      <c r="G181" s="3" t="s">
        <v>85</v>
      </c>
      <c r="H181" s="3" t="s">
        <v>86</v>
      </c>
      <c r="I181" s="3" t="s">
        <v>87</v>
      </c>
      <c r="J181" s="3" t="s">
        <v>88</v>
      </c>
      <c r="K181" s="11">
        <v>42917</v>
      </c>
      <c r="L181" s="11">
        <v>44926</v>
      </c>
      <c r="M181" s="3">
        <v>60</v>
      </c>
      <c r="N181" s="3">
        <v>100</v>
      </c>
      <c r="O181" s="3">
        <v>40</v>
      </c>
      <c r="P181" s="3">
        <v>0.66666666666666663</v>
      </c>
      <c r="Q181" s="3">
        <v>0.4</v>
      </c>
    </row>
    <row r="182" spans="1:17" x14ac:dyDescent="0.25">
      <c r="A182" s="3">
        <v>3866</v>
      </c>
      <c r="B182" s="3" t="s">
        <v>213</v>
      </c>
      <c r="C182" s="3" t="s">
        <v>2877</v>
      </c>
      <c r="D182" s="3" t="s">
        <v>294</v>
      </c>
      <c r="E182" s="3" t="s">
        <v>865</v>
      </c>
      <c r="F182" s="3" t="s">
        <v>2856</v>
      </c>
      <c r="G182" s="3" t="s">
        <v>95</v>
      </c>
      <c r="H182" s="3" t="s">
        <v>96</v>
      </c>
      <c r="I182" s="3" t="s">
        <v>87</v>
      </c>
      <c r="J182" s="3" t="s">
        <v>88</v>
      </c>
      <c r="K182" s="11">
        <v>42590</v>
      </c>
      <c r="L182" s="11">
        <v>46022</v>
      </c>
      <c r="M182" s="3">
        <v>100</v>
      </c>
      <c r="N182" s="3">
        <v>100</v>
      </c>
      <c r="O182" s="3">
        <v>100</v>
      </c>
      <c r="P182" s="3">
        <v>1</v>
      </c>
      <c r="Q182" s="3">
        <v>1</v>
      </c>
    </row>
    <row r="183" spans="1:17" x14ac:dyDescent="0.25">
      <c r="A183" s="3">
        <v>3866</v>
      </c>
      <c r="B183" s="3" t="s">
        <v>213</v>
      </c>
      <c r="C183" s="3" t="s">
        <v>2877</v>
      </c>
      <c r="D183" s="3" t="s">
        <v>258</v>
      </c>
      <c r="E183" s="3" t="s">
        <v>866</v>
      </c>
      <c r="F183" s="3" t="s">
        <v>2855</v>
      </c>
      <c r="G183" s="3" t="s">
        <v>137</v>
      </c>
      <c r="H183" s="3" t="s">
        <v>138</v>
      </c>
      <c r="I183" s="3" t="s">
        <v>87</v>
      </c>
      <c r="J183" s="3" t="s">
        <v>88</v>
      </c>
      <c r="K183" s="11">
        <v>42736</v>
      </c>
      <c r="L183" s="11">
        <v>43646</v>
      </c>
      <c r="M183" s="3">
        <v>100</v>
      </c>
      <c r="N183" s="3">
        <v>100</v>
      </c>
      <c r="O183" s="3">
        <v>100</v>
      </c>
      <c r="P183" s="3">
        <v>1</v>
      </c>
      <c r="Q183" s="3">
        <v>1</v>
      </c>
    </row>
    <row r="184" spans="1:17" x14ac:dyDescent="0.25">
      <c r="A184" s="3">
        <v>3866</v>
      </c>
      <c r="B184" s="3" t="s">
        <v>213</v>
      </c>
      <c r="C184" s="3" t="s">
        <v>2877</v>
      </c>
      <c r="D184" s="3" t="s">
        <v>281</v>
      </c>
      <c r="E184" s="3" t="s">
        <v>867</v>
      </c>
      <c r="F184" s="3" t="s">
        <v>2856</v>
      </c>
      <c r="G184" s="3" t="s">
        <v>85</v>
      </c>
      <c r="H184" s="3" t="s">
        <v>86</v>
      </c>
      <c r="I184" s="3" t="s">
        <v>87</v>
      </c>
      <c r="J184" s="3" t="s">
        <v>88</v>
      </c>
      <c r="K184" s="11">
        <v>43101</v>
      </c>
      <c r="L184" s="11">
        <v>43646</v>
      </c>
      <c r="M184" s="3">
        <v>100</v>
      </c>
      <c r="N184" s="3">
        <v>100</v>
      </c>
      <c r="O184" s="3">
        <v>100</v>
      </c>
      <c r="P184" s="3">
        <v>1</v>
      </c>
      <c r="Q184" s="3">
        <v>1</v>
      </c>
    </row>
    <row r="185" spans="1:17" x14ac:dyDescent="0.25">
      <c r="A185" s="3">
        <v>3866</v>
      </c>
      <c r="B185" s="3" t="s">
        <v>213</v>
      </c>
      <c r="C185" s="3" t="s">
        <v>2877</v>
      </c>
      <c r="D185" s="3" t="s">
        <v>257</v>
      </c>
      <c r="E185" s="3" t="s">
        <v>868</v>
      </c>
      <c r="F185" s="3" t="s">
        <v>2051</v>
      </c>
      <c r="G185" s="3" t="s">
        <v>148</v>
      </c>
      <c r="H185" s="3" t="s">
        <v>149</v>
      </c>
      <c r="I185" s="3" t="s">
        <v>132</v>
      </c>
      <c r="J185" s="3" t="s">
        <v>133</v>
      </c>
      <c r="K185" s="11">
        <v>42590</v>
      </c>
      <c r="L185" s="11">
        <v>43100</v>
      </c>
      <c r="M185" s="3">
        <v>100</v>
      </c>
      <c r="N185" s="3">
        <v>100</v>
      </c>
      <c r="O185" s="3">
        <v>70</v>
      </c>
      <c r="P185" s="3">
        <v>0.7</v>
      </c>
      <c r="Q185" s="3">
        <v>0.7</v>
      </c>
    </row>
    <row r="186" spans="1:17" x14ac:dyDescent="0.25">
      <c r="A186" s="3">
        <v>3866</v>
      </c>
      <c r="B186" s="3" t="s">
        <v>213</v>
      </c>
      <c r="C186" s="3" t="s">
        <v>2877</v>
      </c>
      <c r="D186" s="3" t="s">
        <v>33</v>
      </c>
      <c r="E186" s="3" t="s">
        <v>869</v>
      </c>
      <c r="F186" s="3" t="s">
        <v>2051</v>
      </c>
      <c r="G186" s="3" t="s">
        <v>175</v>
      </c>
      <c r="H186" s="3" t="s">
        <v>176</v>
      </c>
      <c r="I186" s="3" t="s">
        <v>177</v>
      </c>
      <c r="J186" s="3" t="s">
        <v>177</v>
      </c>
      <c r="K186" s="11">
        <v>42590</v>
      </c>
      <c r="L186" s="11">
        <v>43100</v>
      </c>
      <c r="M186" s="3">
        <v>100</v>
      </c>
      <c r="N186" s="3">
        <v>100</v>
      </c>
      <c r="O186" s="3">
        <v>100</v>
      </c>
      <c r="P186" s="3">
        <v>1</v>
      </c>
      <c r="Q186" s="3">
        <v>1</v>
      </c>
    </row>
    <row r="187" spans="1:17" x14ac:dyDescent="0.25">
      <c r="A187" s="3">
        <v>3866</v>
      </c>
      <c r="B187" s="3" t="s">
        <v>213</v>
      </c>
      <c r="C187" s="3" t="s">
        <v>2877</v>
      </c>
      <c r="D187" s="3" t="s">
        <v>89</v>
      </c>
      <c r="E187" s="3" t="s">
        <v>873</v>
      </c>
      <c r="F187" s="3" t="s">
        <v>2856</v>
      </c>
      <c r="G187" s="3" t="s">
        <v>85</v>
      </c>
      <c r="H187" s="3" t="s">
        <v>86</v>
      </c>
      <c r="I187" s="3" t="s">
        <v>87</v>
      </c>
      <c r="J187" s="3" t="s">
        <v>88</v>
      </c>
      <c r="K187" s="11">
        <v>42590</v>
      </c>
      <c r="L187" s="11">
        <v>42978</v>
      </c>
      <c r="M187" s="3">
        <v>100</v>
      </c>
      <c r="N187" s="3">
        <v>100</v>
      </c>
      <c r="O187" s="3">
        <v>100</v>
      </c>
      <c r="P187" s="3">
        <v>1</v>
      </c>
      <c r="Q187" s="3">
        <v>1</v>
      </c>
    </row>
    <row r="188" spans="1:17" x14ac:dyDescent="0.25">
      <c r="A188" s="3">
        <v>3866</v>
      </c>
      <c r="B188" s="3" t="s">
        <v>213</v>
      </c>
      <c r="C188" s="3" t="s">
        <v>2877</v>
      </c>
      <c r="D188" s="3" t="s">
        <v>97</v>
      </c>
      <c r="E188" s="3" t="s">
        <v>874</v>
      </c>
      <c r="F188" s="3" t="s">
        <v>2856</v>
      </c>
      <c r="G188" s="3" t="s">
        <v>178</v>
      </c>
      <c r="H188" s="3" t="s">
        <v>179</v>
      </c>
      <c r="I188" s="3" t="s">
        <v>180</v>
      </c>
      <c r="J188" s="3" t="s">
        <v>181</v>
      </c>
      <c r="K188" s="11">
        <v>42644</v>
      </c>
      <c r="L188" s="11">
        <v>42947</v>
      </c>
      <c r="M188" s="3">
        <v>100</v>
      </c>
      <c r="N188" s="3">
        <v>100</v>
      </c>
      <c r="O188" s="3">
        <v>100</v>
      </c>
      <c r="P188" s="3">
        <v>1</v>
      </c>
      <c r="Q188" s="3">
        <v>1</v>
      </c>
    </row>
    <row r="189" spans="1:17" x14ac:dyDescent="0.25">
      <c r="A189" s="3">
        <v>3866</v>
      </c>
      <c r="B189" s="3" t="s">
        <v>213</v>
      </c>
      <c r="C189" s="3" t="s">
        <v>2877</v>
      </c>
      <c r="D189" s="3" t="s">
        <v>128</v>
      </c>
      <c r="E189" s="3" t="s">
        <v>875</v>
      </c>
      <c r="F189" s="3" t="s">
        <v>2051</v>
      </c>
      <c r="G189" s="3" t="s">
        <v>178</v>
      </c>
      <c r="H189" s="3" t="s">
        <v>179</v>
      </c>
      <c r="I189" s="3" t="s">
        <v>180</v>
      </c>
      <c r="J189" s="3" t="s">
        <v>181</v>
      </c>
      <c r="K189" s="11">
        <v>42590</v>
      </c>
      <c r="L189" s="11">
        <v>43100</v>
      </c>
      <c r="M189" s="3">
        <v>100</v>
      </c>
      <c r="N189" s="3">
        <v>100</v>
      </c>
      <c r="O189" s="3">
        <v>100</v>
      </c>
      <c r="P189" s="3">
        <v>1</v>
      </c>
      <c r="Q189" s="3">
        <v>1</v>
      </c>
    </row>
    <row r="190" spans="1:17" x14ac:dyDescent="0.25">
      <c r="A190" s="3">
        <v>3866</v>
      </c>
      <c r="B190" s="3" t="s">
        <v>213</v>
      </c>
      <c r="C190" s="3" t="s">
        <v>2877</v>
      </c>
      <c r="D190" s="3" t="s">
        <v>45</v>
      </c>
      <c r="E190" s="3" t="s">
        <v>925</v>
      </c>
      <c r="F190" s="3" t="s">
        <v>2856</v>
      </c>
      <c r="G190" s="3" t="s">
        <v>85</v>
      </c>
      <c r="H190" s="3" t="s">
        <v>86</v>
      </c>
      <c r="I190" s="3" t="s">
        <v>87</v>
      </c>
      <c r="J190" s="3" t="s">
        <v>88</v>
      </c>
      <c r="K190" s="11">
        <v>42644</v>
      </c>
      <c r="L190" s="11">
        <v>46022</v>
      </c>
      <c r="M190" s="3">
        <v>50</v>
      </c>
      <c r="N190" s="3">
        <v>100</v>
      </c>
      <c r="O190" s="3">
        <v>100</v>
      </c>
      <c r="P190" s="3">
        <v>1</v>
      </c>
      <c r="Q190" s="3">
        <v>1</v>
      </c>
    </row>
    <row r="191" spans="1:17" x14ac:dyDescent="0.25">
      <c r="A191" s="3">
        <v>3866</v>
      </c>
      <c r="B191" s="3" t="s">
        <v>213</v>
      </c>
      <c r="C191" s="3" t="s">
        <v>2877</v>
      </c>
      <c r="D191" s="3" t="s">
        <v>40</v>
      </c>
      <c r="E191" s="3" t="s">
        <v>1014</v>
      </c>
      <c r="F191" s="3" t="s">
        <v>2856</v>
      </c>
      <c r="G191" s="3" t="s">
        <v>85</v>
      </c>
      <c r="H191" s="3" t="s">
        <v>86</v>
      </c>
      <c r="I191" s="3" t="s">
        <v>87</v>
      </c>
      <c r="J191" s="3" t="s">
        <v>88</v>
      </c>
      <c r="K191" s="11">
        <v>42644</v>
      </c>
      <c r="L191" s="11">
        <v>43100</v>
      </c>
      <c r="M191" s="3">
        <v>100</v>
      </c>
      <c r="N191" s="3">
        <v>100</v>
      </c>
      <c r="O191" s="3">
        <v>100</v>
      </c>
      <c r="P191" s="3">
        <v>1</v>
      </c>
      <c r="Q191" s="3">
        <v>1</v>
      </c>
    </row>
    <row r="192" spans="1:17" x14ac:dyDescent="0.25">
      <c r="A192" s="3">
        <v>3866</v>
      </c>
      <c r="B192" s="3" t="s">
        <v>213</v>
      </c>
      <c r="C192" s="3" t="s">
        <v>2877</v>
      </c>
      <c r="D192" s="3" t="s">
        <v>42</v>
      </c>
      <c r="E192" s="3" t="s">
        <v>1100</v>
      </c>
      <c r="F192" s="3" t="s">
        <v>2856</v>
      </c>
      <c r="G192" s="3" t="s">
        <v>85</v>
      </c>
      <c r="H192" s="3" t="s">
        <v>86</v>
      </c>
      <c r="I192" s="3" t="s">
        <v>87</v>
      </c>
      <c r="J192" s="3" t="s">
        <v>88</v>
      </c>
      <c r="K192" s="11">
        <v>42736</v>
      </c>
      <c r="L192" s="11">
        <v>46022</v>
      </c>
      <c r="M192" s="3">
        <v>2447</v>
      </c>
      <c r="N192" s="3">
        <v>8620</v>
      </c>
      <c r="O192" s="3">
        <v>1374</v>
      </c>
      <c r="P192" s="3">
        <v>0.56150388230486314</v>
      </c>
      <c r="Q192" s="3">
        <v>0.1593967517401392</v>
      </c>
    </row>
    <row r="193" spans="1:17" x14ac:dyDescent="0.25">
      <c r="A193" s="3">
        <v>3866</v>
      </c>
      <c r="B193" s="3" t="s">
        <v>213</v>
      </c>
      <c r="C193" s="3" t="s">
        <v>2877</v>
      </c>
      <c r="D193" s="3" t="s">
        <v>84</v>
      </c>
      <c r="E193" s="3" t="s">
        <v>1123</v>
      </c>
      <c r="F193" s="3" t="s">
        <v>2856</v>
      </c>
      <c r="G193" s="3" t="s">
        <v>175</v>
      </c>
      <c r="H193" s="3" t="s">
        <v>176</v>
      </c>
      <c r="I193" s="3" t="s">
        <v>177</v>
      </c>
      <c r="J193" s="3" t="s">
        <v>177</v>
      </c>
      <c r="K193" s="11">
        <v>43101</v>
      </c>
      <c r="L193" s="11">
        <v>43312</v>
      </c>
      <c r="M193" s="3">
        <v>100</v>
      </c>
      <c r="N193" s="3">
        <v>100</v>
      </c>
      <c r="O193" s="3">
        <v>100</v>
      </c>
      <c r="P193" s="3">
        <v>1</v>
      </c>
      <c r="Q193" s="3">
        <v>1</v>
      </c>
    </row>
    <row r="194" spans="1:17" x14ac:dyDescent="0.25">
      <c r="A194" s="3">
        <v>3866</v>
      </c>
      <c r="B194" s="3" t="s">
        <v>213</v>
      </c>
      <c r="C194" s="3" t="s">
        <v>2877</v>
      </c>
      <c r="D194" s="3" t="s">
        <v>115</v>
      </c>
      <c r="E194" s="3" t="s">
        <v>1124</v>
      </c>
      <c r="F194" s="3" t="s">
        <v>2051</v>
      </c>
      <c r="G194" s="3" t="s">
        <v>175</v>
      </c>
      <c r="H194" s="3" t="s">
        <v>176</v>
      </c>
      <c r="I194" s="3" t="s">
        <v>177</v>
      </c>
      <c r="J194" s="3" t="s">
        <v>177</v>
      </c>
      <c r="K194" s="11">
        <v>42736</v>
      </c>
      <c r="L194" s="11">
        <v>45869</v>
      </c>
      <c r="M194" s="3">
        <v>40</v>
      </c>
      <c r="N194" s="3">
        <v>100</v>
      </c>
      <c r="O194" s="3">
        <v>55</v>
      </c>
      <c r="P194" s="3">
        <v>1</v>
      </c>
      <c r="Q194" s="3">
        <v>0.55000000000000004</v>
      </c>
    </row>
    <row r="195" spans="1:17" x14ac:dyDescent="0.25">
      <c r="A195" s="3">
        <v>3866</v>
      </c>
      <c r="B195" s="3" t="s">
        <v>213</v>
      </c>
      <c r="C195" s="3" t="s">
        <v>2877</v>
      </c>
      <c r="D195" s="3" t="s">
        <v>134</v>
      </c>
      <c r="E195" s="3" t="s">
        <v>1125</v>
      </c>
      <c r="F195" s="3" t="s">
        <v>2856</v>
      </c>
      <c r="G195" s="3" t="s">
        <v>175</v>
      </c>
      <c r="H195" s="3" t="s">
        <v>176</v>
      </c>
      <c r="I195" s="3" t="s">
        <v>177</v>
      </c>
      <c r="J195" s="3" t="s">
        <v>177</v>
      </c>
      <c r="K195" s="11">
        <v>42644</v>
      </c>
      <c r="L195" s="11">
        <v>43100</v>
      </c>
      <c r="M195" s="3">
        <v>100</v>
      </c>
      <c r="N195" s="3">
        <v>100</v>
      </c>
      <c r="O195" s="3">
        <v>100</v>
      </c>
      <c r="P195" s="3">
        <v>1</v>
      </c>
      <c r="Q195" s="3">
        <v>1</v>
      </c>
    </row>
    <row r="196" spans="1:17" x14ac:dyDescent="0.25">
      <c r="A196" s="3">
        <v>3866</v>
      </c>
      <c r="B196" s="3" t="s">
        <v>213</v>
      </c>
      <c r="C196" s="3" t="s">
        <v>2877</v>
      </c>
      <c r="D196" s="3" t="s">
        <v>94</v>
      </c>
      <c r="E196" s="3" t="s">
        <v>1126</v>
      </c>
      <c r="F196" s="3" t="s">
        <v>2855</v>
      </c>
      <c r="G196" s="3" t="s">
        <v>175</v>
      </c>
      <c r="H196" s="3" t="s">
        <v>176</v>
      </c>
      <c r="I196" s="3" t="s">
        <v>177</v>
      </c>
      <c r="J196" s="3" t="s">
        <v>177</v>
      </c>
      <c r="K196" s="11">
        <v>42644</v>
      </c>
      <c r="L196" s="11">
        <v>43465</v>
      </c>
      <c r="M196" s="3">
        <v>100</v>
      </c>
      <c r="N196" s="3">
        <v>100</v>
      </c>
      <c r="O196" s="3">
        <v>100</v>
      </c>
      <c r="P196" s="3">
        <v>1</v>
      </c>
      <c r="Q196" s="3">
        <v>1</v>
      </c>
    </row>
    <row r="197" spans="1:17" x14ac:dyDescent="0.25">
      <c r="A197" s="3">
        <v>3866</v>
      </c>
      <c r="B197" s="3" t="s">
        <v>213</v>
      </c>
      <c r="C197" s="3" t="s">
        <v>2877</v>
      </c>
      <c r="D197" s="3" t="s">
        <v>34</v>
      </c>
      <c r="E197" s="3" t="s">
        <v>1211</v>
      </c>
      <c r="F197" s="3" t="s">
        <v>2855</v>
      </c>
      <c r="G197" s="3" t="s">
        <v>189</v>
      </c>
      <c r="H197" s="3" t="s">
        <v>190</v>
      </c>
      <c r="I197" s="3" t="s">
        <v>164</v>
      </c>
      <c r="J197" s="3" t="s">
        <v>164</v>
      </c>
      <c r="K197" s="11">
        <v>42887</v>
      </c>
      <c r="L197" s="11">
        <v>44348</v>
      </c>
      <c r="M197" s="3">
        <v>7</v>
      </c>
      <c r="N197" s="3">
        <v>10</v>
      </c>
      <c r="O197" s="3">
        <v>25</v>
      </c>
      <c r="P197" s="3">
        <v>1</v>
      </c>
      <c r="Q197" s="3">
        <v>1</v>
      </c>
    </row>
    <row r="198" spans="1:17" x14ac:dyDescent="0.25">
      <c r="A198" s="3">
        <v>3866</v>
      </c>
      <c r="B198" s="3" t="s">
        <v>213</v>
      </c>
      <c r="C198" s="3" t="s">
        <v>2877</v>
      </c>
      <c r="D198" s="3" t="s">
        <v>255</v>
      </c>
      <c r="E198" s="3" t="s">
        <v>1212</v>
      </c>
      <c r="F198" s="3" t="s">
        <v>2856</v>
      </c>
      <c r="G198" s="3" t="s">
        <v>85</v>
      </c>
      <c r="H198" s="3" t="s">
        <v>86</v>
      </c>
      <c r="I198" s="3" t="s">
        <v>87</v>
      </c>
      <c r="J198" s="3" t="s">
        <v>88</v>
      </c>
      <c r="K198" s="11">
        <v>42590</v>
      </c>
      <c r="L198" s="11">
        <v>46022</v>
      </c>
      <c r="M198" s="3">
        <v>75</v>
      </c>
      <c r="N198" s="3">
        <v>100</v>
      </c>
      <c r="O198" s="3">
        <v>100</v>
      </c>
      <c r="P198" s="3">
        <v>1</v>
      </c>
      <c r="Q198" s="3">
        <v>1</v>
      </c>
    </row>
    <row r="199" spans="1:17" x14ac:dyDescent="0.25">
      <c r="A199" s="3">
        <v>3866</v>
      </c>
      <c r="B199" s="3" t="s">
        <v>213</v>
      </c>
      <c r="C199" s="3" t="s">
        <v>2877</v>
      </c>
      <c r="D199" s="3" t="s">
        <v>248</v>
      </c>
      <c r="E199" s="3" t="s">
        <v>1213</v>
      </c>
      <c r="F199" s="3" t="s">
        <v>2051</v>
      </c>
      <c r="G199" s="3" t="s">
        <v>148</v>
      </c>
      <c r="H199" s="3" t="s">
        <v>149</v>
      </c>
      <c r="I199" s="3" t="s">
        <v>132</v>
      </c>
      <c r="J199" s="3" t="s">
        <v>133</v>
      </c>
      <c r="K199" s="11">
        <v>42590</v>
      </c>
      <c r="L199" s="11">
        <v>46022</v>
      </c>
      <c r="M199" s="3">
        <v>79</v>
      </c>
      <c r="N199" s="3">
        <v>100</v>
      </c>
      <c r="O199" s="3">
        <v>80</v>
      </c>
      <c r="P199" s="3">
        <v>1</v>
      </c>
      <c r="Q199" s="3">
        <v>0.8</v>
      </c>
    </row>
    <row r="200" spans="1:17" x14ac:dyDescent="0.25">
      <c r="A200" s="3">
        <v>3866</v>
      </c>
      <c r="B200" s="3" t="s">
        <v>213</v>
      </c>
      <c r="C200" s="3" t="s">
        <v>2877</v>
      </c>
      <c r="D200" s="3" t="s">
        <v>264</v>
      </c>
      <c r="E200" s="3" t="s">
        <v>1214</v>
      </c>
      <c r="F200" s="3" t="s">
        <v>2856</v>
      </c>
      <c r="G200" s="3" t="s">
        <v>137</v>
      </c>
      <c r="H200" s="3" t="s">
        <v>138</v>
      </c>
      <c r="I200" s="3" t="s">
        <v>87</v>
      </c>
      <c r="J200" s="3" t="s">
        <v>88</v>
      </c>
      <c r="K200" s="11">
        <v>42736</v>
      </c>
      <c r="L200" s="11">
        <v>44562</v>
      </c>
      <c r="M200" s="3">
        <v>7</v>
      </c>
      <c r="N200" s="3">
        <v>11</v>
      </c>
      <c r="O200" s="3">
        <v>123</v>
      </c>
      <c r="P200" s="3">
        <v>1</v>
      </c>
      <c r="Q200" s="3">
        <v>1</v>
      </c>
    </row>
    <row r="201" spans="1:17" x14ac:dyDescent="0.25">
      <c r="A201" s="3">
        <v>3866</v>
      </c>
      <c r="B201" s="3" t="s">
        <v>213</v>
      </c>
      <c r="C201" s="3" t="s">
        <v>2877</v>
      </c>
      <c r="D201" s="3" t="s">
        <v>36</v>
      </c>
      <c r="E201" s="3" t="s">
        <v>1215</v>
      </c>
      <c r="F201" s="3" t="s">
        <v>2855</v>
      </c>
      <c r="G201" s="3" t="s">
        <v>162</v>
      </c>
      <c r="H201" s="3" t="s">
        <v>163</v>
      </c>
      <c r="I201" s="3" t="s">
        <v>164</v>
      </c>
      <c r="J201" s="3" t="s">
        <v>164</v>
      </c>
      <c r="K201" s="11">
        <v>42887</v>
      </c>
      <c r="L201" s="11">
        <v>46022</v>
      </c>
      <c r="M201" s="3">
        <v>60</v>
      </c>
      <c r="N201" s="3">
        <v>132</v>
      </c>
      <c r="O201" s="3">
        <v>44</v>
      </c>
      <c r="P201" s="3">
        <v>0.73333333333333328</v>
      </c>
      <c r="Q201" s="3">
        <v>0.33333333333333331</v>
      </c>
    </row>
    <row r="202" spans="1:17" x14ac:dyDescent="0.25">
      <c r="A202" s="3">
        <v>3866</v>
      </c>
      <c r="B202" s="3" t="s">
        <v>213</v>
      </c>
      <c r="C202" s="3" t="s">
        <v>2877</v>
      </c>
      <c r="D202" s="3" t="s">
        <v>266</v>
      </c>
      <c r="E202" s="3" t="s">
        <v>1216</v>
      </c>
      <c r="F202" s="3" t="s">
        <v>2855</v>
      </c>
      <c r="G202" s="3" t="s">
        <v>154</v>
      </c>
      <c r="H202" s="3" t="s">
        <v>155</v>
      </c>
      <c r="I202" s="3" t="s">
        <v>156</v>
      </c>
      <c r="J202" s="3" t="s">
        <v>156</v>
      </c>
      <c r="K202" s="11">
        <v>43101</v>
      </c>
      <c r="L202" s="11">
        <v>46022</v>
      </c>
      <c r="M202" s="3">
        <v>14</v>
      </c>
      <c r="N202" s="3">
        <v>32</v>
      </c>
      <c r="O202" s="3">
        <v>0</v>
      </c>
      <c r="P202" s="3">
        <v>0</v>
      </c>
      <c r="Q202" s="3">
        <v>0</v>
      </c>
    </row>
    <row r="203" spans="1:17" x14ac:dyDescent="0.25">
      <c r="A203" s="3">
        <v>3866</v>
      </c>
      <c r="B203" s="3" t="s">
        <v>213</v>
      </c>
      <c r="C203" s="3" t="s">
        <v>2877</v>
      </c>
      <c r="D203" s="3" t="s">
        <v>209</v>
      </c>
      <c r="E203" s="3" t="s">
        <v>1217</v>
      </c>
      <c r="F203" s="3" t="s">
        <v>2855</v>
      </c>
      <c r="G203" s="3" t="s">
        <v>85</v>
      </c>
      <c r="H203" s="3" t="s">
        <v>86</v>
      </c>
      <c r="I203" s="3" t="s">
        <v>87</v>
      </c>
      <c r="J203" s="3" t="s">
        <v>88</v>
      </c>
      <c r="K203" s="11">
        <v>43101</v>
      </c>
      <c r="L203" s="11">
        <v>46022</v>
      </c>
      <c r="M203" s="3">
        <v>700</v>
      </c>
      <c r="N203" s="3">
        <v>3910</v>
      </c>
      <c r="O203" s="3">
        <v>176</v>
      </c>
      <c r="P203" s="3">
        <v>0.25142857142857145</v>
      </c>
      <c r="Q203" s="3">
        <v>4.5012787723785169E-2</v>
      </c>
    </row>
    <row r="204" spans="1:17" x14ac:dyDescent="0.25">
      <c r="A204" s="3">
        <v>3866</v>
      </c>
      <c r="B204" s="3" t="s">
        <v>213</v>
      </c>
      <c r="C204" s="3" t="s">
        <v>2877</v>
      </c>
      <c r="D204" s="3" t="s">
        <v>44</v>
      </c>
      <c r="E204" s="3" t="s">
        <v>1218</v>
      </c>
      <c r="F204" s="3" t="s">
        <v>2855</v>
      </c>
      <c r="G204" s="3" t="s">
        <v>154</v>
      </c>
      <c r="H204" s="3" t="s">
        <v>155</v>
      </c>
      <c r="I204" s="3" t="s">
        <v>156</v>
      </c>
      <c r="J204" s="3" t="s">
        <v>156</v>
      </c>
      <c r="K204" s="11">
        <v>42887</v>
      </c>
      <c r="L204" s="11">
        <v>46022</v>
      </c>
      <c r="M204" s="3">
        <v>4</v>
      </c>
      <c r="N204" s="3">
        <v>9</v>
      </c>
      <c r="O204" s="3">
        <v>3</v>
      </c>
      <c r="P204" s="3">
        <v>0.75</v>
      </c>
      <c r="Q204" s="3">
        <v>0.33333333333333331</v>
      </c>
    </row>
    <row r="205" spans="1:17" x14ac:dyDescent="0.25">
      <c r="A205" s="3">
        <v>3866</v>
      </c>
      <c r="B205" s="3" t="s">
        <v>213</v>
      </c>
      <c r="C205" s="3" t="s">
        <v>2877</v>
      </c>
      <c r="D205" s="3" t="s">
        <v>48</v>
      </c>
      <c r="E205" s="3" t="s">
        <v>1219</v>
      </c>
      <c r="F205" s="3" t="s">
        <v>2855</v>
      </c>
      <c r="G205" s="3" t="s">
        <v>189</v>
      </c>
      <c r="H205" s="3" t="s">
        <v>190</v>
      </c>
      <c r="I205" s="3" t="s">
        <v>164</v>
      </c>
      <c r="J205" s="3" t="s">
        <v>164</v>
      </c>
      <c r="K205" s="11">
        <v>42887</v>
      </c>
      <c r="L205" s="11">
        <v>46022</v>
      </c>
      <c r="M205" s="3">
        <v>4</v>
      </c>
      <c r="N205" s="3">
        <v>9</v>
      </c>
      <c r="O205" s="3">
        <v>5</v>
      </c>
      <c r="P205" s="3">
        <v>1</v>
      </c>
      <c r="Q205" s="3">
        <v>0.55555555555555558</v>
      </c>
    </row>
    <row r="206" spans="1:17" x14ac:dyDescent="0.25">
      <c r="A206" s="3">
        <v>3866</v>
      </c>
      <c r="B206" s="3" t="s">
        <v>213</v>
      </c>
      <c r="C206" s="3" t="s">
        <v>2877</v>
      </c>
      <c r="D206" s="3" t="s">
        <v>285</v>
      </c>
      <c r="E206" s="3" t="s">
        <v>1220</v>
      </c>
      <c r="F206" s="3" t="s">
        <v>2856</v>
      </c>
      <c r="G206" s="3" t="s">
        <v>148</v>
      </c>
      <c r="H206" s="3" t="s">
        <v>149</v>
      </c>
      <c r="I206" s="3" t="s">
        <v>132</v>
      </c>
      <c r="J206" s="3" t="s">
        <v>133</v>
      </c>
      <c r="K206" s="11">
        <v>42736</v>
      </c>
      <c r="L206" s="11">
        <v>46022</v>
      </c>
      <c r="M206" s="3">
        <v>4</v>
      </c>
      <c r="N206" s="3">
        <v>9</v>
      </c>
      <c r="O206" s="3">
        <v>12</v>
      </c>
      <c r="P206" s="3">
        <v>1</v>
      </c>
      <c r="Q206" s="3">
        <v>1</v>
      </c>
    </row>
    <row r="207" spans="1:17" x14ac:dyDescent="0.25">
      <c r="A207" s="3">
        <v>3866</v>
      </c>
      <c r="B207" s="3" t="s">
        <v>213</v>
      </c>
      <c r="C207" s="3" t="s">
        <v>2877</v>
      </c>
      <c r="D207" s="3" t="s">
        <v>28</v>
      </c>
      <c r="E207" s="3" t="s">
        <v>1264</v>
      </c>
      <c r="F207" s="3" t="s">
        <v>2856</v>
      </c>
      <c r="G207" s="3" t="s">
        <v>85</v>
      </c>
      <c r="H207" s="3" t="s">
        <v>86</v>
      </c>
      <c r="I207" s="3" t="s">
        <v>87</v>
      </c>
      <c r="J207" s="3" t="s">
        <v>88</v>
      </c>
      <c r="K207" s="11">
        <v>42590</v>
      </c>
      <c r="L207" s="11">
        <v>43465</v>
      </c>
      <c r="M207" s="3">
        <v>100</v>
      </c>
      <c r="N207" s="3">
        <v>100</v>
      </c>
      <c r="O207" s="3">
        <v>100</v>
      </c>
      <c r="P207" s="3">
        <v>1</v>
      </c>
      <c r="Q207" s="3">
        <v>1</v>
      </c>
    </row>
    <row r="208" spans="1:17" x14ac:dyDescent="0.25">
      <c r="A208" s="3">
        <v>3866</v>
      </c>
      <c r="B208" s="3" t="s">
        <v>213</v>
      </c>
      <c r="C208" s="3" t="s">
        <v>2877</v>
      </c>
      <c r="D208" s="3" t="s">
        <v>265</v>
      </c>
      <c r="E208" s="3" t="s">
        <v>1265</v>
      </c>
      <c r="F208" s="3" t="s">
        <v>2855</v>
      </c>
      <c r="G208" s="3" t="s">
        <v>148</v>
      </c>
      <c r="H208" s="3" t="s">
        <v>149</v>
      </c>
      <c r="I208" s="3" t="s">
        <v>132</v>
      </c>
      <c r="J208" s="3" t="s">
        <v>133</v>
      </c>
      <c r="K208" s="11">
        <v>42590</v>
      </c>
      <c r="L208" s="11">
        <v>43830</v>
      </c>
      <c r="M208" s="3">
        <v>100</v>
      </c>
      <c r="N208" s="3">
        <v>100</v>
      </c>
      <c r="O208" s="3">
        <v>100</v>
      </c>
      <c r="P208" s="3">
        <v>1</v>
      </c>
      <c r="Q208" s="3">
        <v>1</v>
      </c>
    </row>
    <row r="209" spans="1:17" x14ac:dyDescent="0.25">
      <c r="A209" s="3">
        <v>3866</v>
      </c>
      <c r="B209" s="3" t="s">
        <v>213</v>
      </c>
      <c r="C209" s="3" t="s">
        <v>2877</v>
      </c>
      <c r="D209" s="3" t="s">
        <v>288</v>
      </c>
      <c r="E209" s="3" t="s">
        <v>1266</v>
      </c>
      <c r="F209" s="3" t="s">
        <v>2856</v>
      </c>
      <c r="G209" s="3" t="s">
        <v>162</v>
      </c>
      <c r="H209" s="3" t="s">
        <v>163</v>
      </c>
      <c r="I209" s="3" t="s">
        <v>164</v>
      </c>
      <c r="J209" s="3" t="s">
        <v>164</v>
      </c>
      <c r="K209" s="11">
        <v>42644</v>
      </c>
      <c r="L209" s="11">
        <v>42916</v>
      </c>
      <c r="M209" s="3">
        <v>100</v>
      </c>
      <c r="N209" s="3">
        <v>100</v>
      </c>
      <c r="O209" s="3">
        <v>100</v>
      </c>
      <c r="P209" s="3">
        <v>1</v>
      </c>
      <c r="Q209" s="3">
        <v>1</v>
      </c>
    </row>
    <row r="210" spans="1:17" x14ac:dyDescent="0.25">
      <c r="A210" s="3">
        <v>3866</v>
      </c>
      <c r="B210" s="3" t="s">
        <v>213</v>
      </c>
      <c r="C210" s="3" t="s">
        <v>2877</v>
      </c>
      <c r="D210" s="3" t="s">
        <v>259</v>
      </c>
      <c r="E210" s="3" t="s">
        <v>1267</v>
      </c>
      <c r="F210" s="3" t="s">
        <v>2856</v>
      </c>
      <c r="G210" s="3" t="s">
        <v>85</v>
      </c>
      <c r="H210" s="3" t="s">
        <v>86</v>
      </c>
      <c r="I210" s="3" t="s">
        <v>87</v>
      </c>
      <c r="J210" s="3" t="s">
        <v>88</v>
      </c>
      <c r="K210" s="11">
        <v>42767</v>
      </c>
      <c r="L210" s="11">
        <v>46022</v>
      </c>
      <c r="M210" s="3">
        <v>42</v>
      </c>
      <c r="N210" s="3">
        <v>100</v>
      </c>
      <c r="O210" s="3">
        <v>33</v>
      </c>
      <c r="P210" s="3">
        <v>0.7857142857142857</v>
      </c>
      <c r="Q210" s="3">
        <v>0.33</v>
      </c>
    </row>
    <row r="211" spans="1:17" x14ac:dyDescent="0.25">
      <c r="A211" s="3">
        <v>3866</v>
      </c>
      <c r="B211" s="3" t="s">
        <v>213</v>
      </c>
      <c r="C211" s="3" t="s">
        <v>2877</v>
      </c>
      <c r="D211" s="3" t="s">
        <v>273</v>
      </c>
      <c r="E211" s="3" t="s">
        <v>1268</v>
      </c>
      <c r="F211" s="3" t="s">
        <v>2856</v>
      </c>
      <c r="G211" s="3" t="s">
        <v>680</v>
      </c>
      <c r="H211" s="3" t="s">
        <v>681</v>
      </c>
      <c r="I211" s="3" t="s">
        <v>87</v>
      </c>
      <c r="J211" s="3" t="s">
        <v>88</v>
      </c>
      <c r="K211" s="11">
        <v>42767</v>
      </c>
      <c r="L211" s="11">
        <v>46022</v>
      </c>
      <c r="M211" s="3">
        <v>60</v>
      </c>
      <c r="N211" s="3">
        <v>100</v>
      </c>
      <c r="O211" s="3">
        <v>54</v>
      </c>
      <c r="P211" s="3">
        <v>0.9</v>
      </c>
      <c r="Q211" s="3">
        <v>0.54</v>
      </c>
    </row>
    <row r="212" spans="1:17" x14ac:dyDescent="0.25">
      <c r="A212" s="3">
        <v>3866</v>
      </c>
      <c r="B212" s="3" t="s">
        <v>213</v>
      </c>
      <c r="C212" s="3" t="s">
        <v>2877</v>
      </c>
      <c r="D212" s="3" t="s">
        <v>283</v>
      </c>
      <c r="E212" s="3" t="s">
        <v>1269</v>
      </c>
      <c r="F212" s="3" t="s">
        <v>2855</v>
      </c>
      <c r="G212" s="3" t="s">
        <v>85</v>
      </c>
      <c r="H212" s="3" t="s">
        <v>86</v>
      </c>
      <c r="I212" s="3" t="s">
        <v>87</v>
      </c>
      <c r="J212" s="3" t="s">
        <v>88</v>
      </c>
      <c r="K212" s="11">
        <v>42590</v>
      </c>
      <c r="L212" s="11">
        <v>43465</v>
      </c>
      <c r="M212" s="3">
        <v>153645</v>
      </c>
      <c r="N212" s="3">
        <v>153645</v>
      </c>
      <c r="O212" s="3">
        <v>183777</v>
      </c>
      <c r="P212" s="3">
        <v>1</v>
      </c>
      <c r="Q212" s="3">
        <v>1</v>
      </c>
    </row>
    <row r="213" spans="1:17" x14ac:dyDescent="0.25">
      <c r="A213" s="3">
        <v>3866</v>
      </c>
      <c r="B213" s="3" t="s">
        <v>213</v>
      </c>
      <c r="C213" s="3" t="s">
        <v>2877</v>
      </c>
      <c r="D213" s="3" t="s">
        <v>256</v>
      </c>
      <c r="E213" s="3" t="s">
        <v>1270</v>
      </c>
      <c r="F213" s="3" t="s">
        <v>2855</v>
      </c>
      <c r="G213" s="3" t="s">
        <v>162</v>
      </c>
      <c r="H213" s="3" t="s">
        <v>163</v>
      </c>
      <c r="I213" s="3" t="s">
        <v>164</v>
      </c>
      <c r="J213" s="3" t="s">
        <v>164</v>
      </c>
      <c r="K213" s="11">
        <v>42736</v>
      </c>
      <c r="L213" s="11">
        <v>46022</v>
      </c>
      <c r="M213" s="3">
        <v>8</v>
      </c>
      <c r="N213" s="3">
        <v>17</v>
      </c>
      <c r="O213" s="3">
        <v>4</v>
      </c>
      <c r="P213" s="3">
        <v>0.5</v>
      </c>
      <c r="Q213" s="3">
        <v>0.23529411764705882</v>
      </c>
    </row>
    <row r="214" spans="1:17" x14ac:dyDescent="0.25">
      <c r="A214" s="3">
        <v>3866</v>
      </c>
      <c r="B214" s="3" t="s">
        <v>213</v>
      </c>
      <c r="C214" s="3" t="s">
        <v>2877</v>
      </c>
      <c r="D214" s="3" t="s">
        <v>32</v>
      </c>
      <c r="E214" s="3" t="s">
        <v>1271</v>
      </c>
      <c r="F214" s="3" t="s">
        <v>2855</v>
      </c>
      <c r="G214" s="3" t="s">
        <v>85</v>
      </c>
      <c r="H214" s="3" t="s">
        <v>86</v>
      </c>
      <c r="I214" s="3" t="s">
        <v>87</v>
      </c>
      <c r="J214" s="3" t="s">
        <v>88</v>
      </c>
      <c r="K214" s="11">
        <v>42590</v>
      </c>
      <c r="L214" s="11">
        <v>46022</v>
      </c>
      <c r="M214" s="3">
        <v>55680</v>
      </c>
      <c r="N214" s="3">
        <v>209989</v>
      </c>
      <c r="O214" s="3">
        <v>179350</v>
      </c>
      <c r="P214" s="3">
        <v>1</v>
      </c>
      <c r="Q214" s="3">
        <v>0.85409235721871146</v>
      </c>
    </row>
    <row r="215" spans="1:17" x14ac:dyDescent="0.25">
      <c r="A215" s="3">
        <v>3866</v>
      </c>
      <c r="B215" s="3" t="s">
        <v>213</v>
      </c>
      <c r="C215" s="3" t="s">
        <v>2877</v>
      </c>
      <c r="D215" s="3" t="s">
        <v>211</v>
      </c>
      <c r="E215" s="3" t="s">
        <v>1297</v>
      </c>
      <c r="F215" s="3" t="s">
        <v>2856</v>
      </c>
      <c r="G215" s="3" t="s">
        <v>85</v>
      </c>
      <c r="H215" s="3" t="s">
        <v>86</v>
      </c>
      <c r="I215" s="3" t="s">
        <v>87</v>
      </c>
      <c r="J215" s="3" t="s">
        <v>88</v>
      </c>
      <c r="K215" s="11">
        <v>42736</v>
      </c>
      <c r="L215" s="11">
        <v>43100</v>
      </c>
      <c r="M215" s="3">
        <v>100</v>
      </c>
      <c r="N215" s="3">
        <v>100</v>
      </c>
      <c r="O215" s="3">
        <v>100</v>
      </c>
      <c r="P215" s="3">
        <v>1</v>
      </c>
      <c r="Q215" s="3">
        <v>1</v>
      </c>
    </row>
    <row r="216" spans="1:17" x14ac:dyDescent="0.25">
      <c r="A216" s="3">
        <v>3866</v>
      </c>
      <c r="B216" s="3" t="s">
        <v>213</v>
      </c>
      <c r="C216" s="3" t="s">
        <v>2877</v>
      </c>
      <c r="D216" s="3" t="s">
        <v>51</v>
      </c>
      <c r="E216" s="3" t="s">
        <v>1324</v>
      </c>
      <c r="F216" s="3" t="s">
        <v>2856</v>
      </c>
      <c r="G216" s="3" t="s">
        <v>85</v>
      </c>
      <c r="H216" s="3" t="s">
        <v>86</v>
      </c>
      <c r="I216" s="3" t="s">
        <v>87</v>
      </c>
      <c r="J216" s="3" t="s">
        <v>88</v>
      </c>
      <c r="K216" s="11">
        <v>42644</v>
      </c>
      <c r="L216" s="11">
        <v>46022</v>
      </c>
      <c r="M216" s="3">
        <v>918</v>
      </c>
      <c r="N216" s="3">
        <v>2218</v>
      </c>
      <c r="O216" s="3">
        <v>1288</v>
      </c>
      <c r="P216" s="3">
        <v>1</v>
      </c>
      <c r="Q216" s="3">
        <v>0.58070333633904414</v>
      </c>
    </row>
    <row r="217" spans="1:17" x14ac:dyDescent="0.25">
      <c r="A217" s="3">
        <v>3866</v>
      </c>
      <c r="B217" s="3" t="s">
        <v>213</v>
      </c>
      <c r="C217" s="3" t="s">
        <v>2877</v>
      </c>
      <c r="D217" s="3" t="s">
        <v>212</v>
      </c>
      <c r="E217" s="3" t="s">
        <v>1325</v>
      </c>
      <c r="F217" s="3" t="s">
        <v>2856</v>
      </c>
      <c r="G217" s="3" t="s">
        <v>85</v>
      </c>
      <c r="H217" s="3" t="s">
        <v>86</v>
      </c>
      <c r="I217" s="3" t="s">
        <v>87</v>
      </c>
      <c r="J217" s="3" t="s">
        <v>88</v>
      </c>
      <c r="K217" s="11">
        <v>42736</v>
      </c>
      <c r="L217" s="11">
        <v>46022</v>
      </c>
      <c r="M217" s="3">
        <v>1195</v>
      </c>
      <c r="N217" s="3">
        <v>3127</v>
      </c>
      <c r="O217" s="3">
        <v>673</v>
      </c>
      <c r="P217" s="3">
        <v>0.56317991631799158</v>
      </c>
      <c r="Q217" s="3">
        <v>0.21522225775503678</v>
      </c>
    </row>
    <row r="218" spans="1:17" x14ac:dyDescent="0.25">
      <c r="A218" s="3">
        <v>3866</v>
      </c>
      <c r="B218" s="3" t="s">
        <v>213</v>
      </c>
      <c r="C218" s="3" t="s">
        <v>2877</v>
      </c>
      <c r="D218" s="3" t="s">
        <v>50</v>
      </c>
      <c r="E218" s="3" t="s">
        <v>1327</v>
      </c>
      <c r="F218" s="3" t="s">
        <v>2856</v>
      </c>
      <c r="G218" s="3" t="s">
        <v>85</v>
      </c>
      <c r="H218" s="3" t="s">
        <v>86</v>
      </c>
      <c r="I218" s="3" t="s">
        <v>87</v>
      </c>
      <c r="J218" s="3" t="s">
        <v>88</v>
      </c>
      <c r="K218" s="11">
        <v>42590</v>
      </c>
      <c r="L218" s="11">
        <v>46022</v>
      </c>
      <c r="M218" s="3">
        <v>40</v>
      </c>
      <c r="N218" s="3">
        <v>50</v>
      </c>
      <c r="O218" s="3">
        <v>18</v>
      </c>
      <c r="P218" s="3">
        <v>0.45</v>
      </c>
      <c r="Q218" s="3">
        <v>0.36</v>
      </c>
    </row>
    <row r="219" spans="1:17" x14ac:dyDescent="0.25">
      <c r="A219" s="3">
        <v>3866</v>
      </c>
      <c r="B219" s="3" t="s">
        <v>213</v>
      </c>
      <c r="C219" s="3" t="s">
        <v>2877</v>
      </c>
      <c r="D219" s="3" t="s">
        <v>39</v>
      </c>
      <c r="E219" s="3" t="s">
        <v>1328</v>
      </c>
      <c r="F219" s="3" t="s">
        <v>2856</v>
      </c>
      <c r="G219" s="3" t="s">
        <v>85</v>
      </c>
      <c r="H219" s="3" t="s">
        <v>86</v>
      </c>
      <c r="I219" s="3" t="s">
        <v>87</v>
      </c>
      <c r="J219" s="3" t="s">
        <v>88</v>
      </c>
      <c r="K219" s="11">
        <v>43101</v>
      </c>
      <c r="L219" s="11">
        <v>46022</v>
      </c>
      <c r="M219" s="3">
        <v>1610</v>
      </c>
      <c r="N219" s="3">
        <v>6240</v>
      </c>
      <c r="O219" s="3">
        <v>25</v>
      </c>
      <c r="P219" s="3">
        <v>1.5527950310559006E-2</v>
      </c>
      <c r="Q219" s="3">
        <v>4.0064102564102561E-3</v>
      </c>
    </row>
    <row r="220" spans="1:17" x14ac:dyDescent="0.25">
      <c r="A220" s="3">
        <v>3866</v>
      </c>
      <c r="B220" s="3" t="s">
        <v>213</v>
      </c>
      <c r="C220" s="3" t="s">
        <v>2877</v>
      </c>
      <c r="D220" s="3" t="s">
        <v>372</v>
      </c>
      <c r="E220" s="3" t="s">
        <v>1404</v>
      </c>
      <c r="F220" s="3" t="s">
        <v>2855</v>
      </c>
      <c r="G220" s="3" t="s">
        <v>95</v>
      </c>
      <c r="H220" s="3" t="s">
        <v>96</v>
      </c>
      <c r="I220" s="3" t="s">
        <v>87</v>
      </c>
      <c r="J220" s="3" t="s">
        <v>88</v>
      </c>
      <c r="K220" s="11">
        <v>42590</v>
      </c>
      <c r="L220" s="11">
        <v>43100</v>
      </c>
      <c r="M220" s="3">
        <v>100</v>
      </c>
      <c r="N220" s="3">
        <v>100</v>
      </c>
      <c r="O220" s="3">
        <v>100</v>
      </c>
      <c r="P220" s="3">
        <v>1</v>
      </c>
      <c r="Q220" s="3">
        <v>1</v>
      </c>
    </row>
    <row r="221" spans="1:17" x14ac:dyDescent="0.25">
      <c r="A221" s="3">
        <v>3866</v>
      </c>
      <c r="B221" s="3" t="s">
        <v>213</v>
      </c>
      <c r="C221" s="3" t="s">
        <v>2877</v>
      </c>
      <c r="D221" s="3" t="s">
        <v>271</v>
      </c>
      <c r="E221" s="3" t="s">
        <v>1543</v>
      </c>
      <c r="F221" s="3" t="s">
        <v>2855</v>
      </c>
      <c r="G221" s="3" t="s">
        <v>85</v>
      </c>
      <c r="H221" s="3" t="s">
        <v>86</v>
      </c>
      <c r="I221" s="3" t="s">
        <v>87</v>
      </c>
      <c r="J221" s="3" t="s">
        <v>88</v>
      </c>
      <c r="K221" s="11">
        <v>42917</v>
      </c>
      <c r="L221" s="11">
        <v>43830</v>
      </c>
      <c r="M221" s="3">
        <v>100</v>
      </c>
      <c r="N221" s="3">
        <v>100</v>
      </c>
      <c r="O221" s="3">
        <v>80</v>
      </c>
      <c r="P221" s="3">
        <v>0.8</v>
      </c>
      <c r="Q221" s="3">
        <v>0.8</v>
      </c>
    </row>
    <row r="222" spans="1:17" x14ac:dyDescent="0.25">
      <c r="A222" s="3">
        <v>3866</v>
      </c>
      <c r="B222" s="3" t="s">
        <v>213</v>
      </c>
      <c r="C222" s="3" t="s">
        <v>2877</v>
      </c>
      <c r="D222" s="3" t="s">
        <v>268</v>
      </c>
      <c r="E222" s="3" t="s">
        <v>1565</v>
      </c>
      <c r="F222" s="3" t="s">
        <v>2855</v>
      </c>
      <c r="G222" s="3" t="s">
        <v>85</v>
      </c>
      <c r="H222" s="3" t="s">
        <v>86</v>
      </c>
      <c r="I222" s="3" t="s">
        <v>87</v>
      </c>
      <c r="J222" s="3" t="s">
        <v>88</v>
      </c>
      <c r="K222" s="11">
        <v>42736</v>
      </c>
      <c r="L222" s="11">
        <v>43465</v>
      </c>
      <c r="M222" s="3">
        <v>100</v>
      </c>
      <c r="N222" s="3">
        <v>100</v>
      </c>
      <c r="O222" s="3">
        <v>100</v>
      </c>
      <c r="P222" s="3">
        <v>1</v>
      </c>
      <c r="Q222" s="3">
        <v>1</v>
      </c>
    </row>
    <row r="223" spans="1:17" x14ac:dyDescent="0.25">
      <c r="A223" s="3">
        <v>3866</v>
      </c>
      <c r="B223" s="3" t="s">
        <v>213</v>
      </c>
      <c r="C223" s="3" t="s">
        <v>2877</v>
      </c>
      <c r="D223" s="3" t="s">
        <v>208</v>
      </c>
      <c r="E223" s="3" t="s">
        <v>1566</v>
      </c>
      <c r="F223" s="3" t="s">
        <v>2051</v>
      </c>
      <c r="G223" s="3" t="s">
        <v>85</v>
      </c>
      <c r="H223" s="3" t="s">
        <v>86</v>
      </c>
      <c r="I223" s="3" t="s">
        <v>87</v>
      </c>
      <c r="J223" s="3" t="s">
        <v>88</v>
      </c>
      <c r="K223" s="11">
        <v>42736</v>
      </c>
      <c r="L223" s="11">
        <v>46022</v>
      </c>
      <c r="M223" s="3">
        <v>100</v>
      </c>
      <c r="N223" s="3">
        <v>100</v>
      </c>
      <c r="O223" s="3">
        <v>100</v>
      </c>
      <c r="P223" s="3">
        <v>1</v>
      </c>
      <c r="Q223" s="3">
        <v>1</v>
      </c>
    </row>
    <row r="224" spans="1:17" x14ac:dyDescent="0.25">
      <c r="A224" s="3">
        <v>3866</v>
      </c>
      <c r="B224" s="3" t="s">
        <v>213</v>
      </c>
      <c r="C224" s="3" t="s">
        <v>2877</v>
      </c>
      <c r="D224" s="3" t="s">
        <v>206</v>
      </c>
      <c r="E224" s="3" t="s">
        <v>1611</v>
      </c>
      <c r="F224" s="3" t="s">
        <v>2855</v>
      </c>
      <c r="G224" s="3" t="s">
        <v>148</v>
      </c>
      <c r="H224" s="3" t="s">
        <v>149</v>
      </c>
      <c r="I224" s="3" t="s">
        <v>132</v>
      </c>
      <c r="J224" s="3" t="s">
        <v>133</v>
      </c>
      <c r="K224" s="11">
        <v>42644</v>
      </c>
      <c r="L224" s="11">
        <v>46022</v>
      </c>
      <c r="M224" s="3">
        <v>1606102</v>
      </c>
      <c r="N224" s="3">
        <v>4157669</v>
      </c>
      <c r="O224" s="3">
        <v>0</v>
      </c>
      <c r="P224" s="3">
        <v>0</v>
      </c>
      <c r="Q224" s="3">
        <v>0</v>
      </c>
    </row>
    <row r="225" spans="1:17" x14ac:dyDescent="0.25">
      <c r="A225" s="3">
        <v>3866</v>
      </c>
      <c r="B225" s="3" t="s">
        <v>213</v>
      </c>
      <c r="C225" s="3" t="s">
        <v>2877</v>
      </c>
      <c r="D225" s="3" t="s">
        <v>284</v>
      </c>
      <c r="E225" s="3" t="s">
        <v>1619</v>
      </c>
      <c r="F225" s="3" t="s">
        <v>2051</v>
      </c>
      <c r="G225" s="3" t="s">
        <v>148</v>
      </c>
      <c r="H225" s="3" t="s">
        <v>149</v>
      </c>
      <c r="I225" s="3" t="s">
        <v>132</v>
      </c>
      <c r="J225" s="3" t="s">
        <v>133</v>
      </c>
      <c r="K225" s="11">
        <v>42736</v>
      </c>
      <c r="L225" s="11">
        <v>44196</v>
      </c>
      <c r="M225" s="3">
        <v>60</v>
      </c>
      <c r="N225" s="3">
        <v>60</v>
      </c>
      <c r="O225" s="3">
        <v>0</v>
      </c>
      <c r="P225" s="3">
        <v>0</v>
      </c>
      <c r="Q225" s="3">
        <v>0</v>
      </c>
    </row>
    <row r="226" spans="1:17" x14ac:dyDescent="0.25">
      <c r="A226" s="3">
        <v>3866</v>
      </c>
      <c r="B226" s="3" t="s">
        <v>213</v>
      </c>
      <c r="C226" s="3" t="s">
        <v>2877</v>
      </c>
      <c r="D226" s="3" t="s">
        <v>244</v>
      </c>
      <c r="E226" s="3" t="s">
        <v>1625</v>
      </c>
      <c r="F226" s="3" t="s">
        <v>2856</v>
      </c>
      <c r="G226" s="3" t="s">
        <v>85</v>
      </c>
      <c r="H226" s="3" t="s">
        <v>86</v>
      </c>
      <c r="I226" s="3" t="s">
        <v>87</v>
      </c>
      <c r="J226" s="3" t="s">
        <v>88</v>
      </c>
      <c r="K226" s="11">
        <v>42644</v>
      </c>
      <c r="L226" s="11">
        <v>46022</v>
      </c>
      <c r="M226" s="3">
        <v>3224</v>
      </c>
      <c r="N226" s="3">
        <v>8334</v>
      </c>
      <c r="O226" s="3">
        <v>2607</v>
      </c>
      <c r="P226" s="3">
        <v>0.80862282878411906</v>
      </c>
      <c r="Q226" s="3">
        <v>0.31281497480201587</v>
      </c>
    </row>
    <row r="227" spans="1:17" x14ac:dyDescent="0.25">
      <c r="A227" s="3">
        <v>3866</v>
      </c>
      <c r="B227" s="3" t="s">
        <v>213</v>
      </c>
      <c r="C227" s="3" t="s">
        <v>2877</v>
      </c>
      <c r="D227" s="3" t="s">
        <v>290</v>
      </c>
      <c r="E227" s="3" t="s">
        <v>1629</v>
      </c>
      <c r="F227" s="3" t="s">
        <v>2051</v>
      </c>
      <c r="G227" s="3" t="s">
        <v>85</v>
      </c>
      <c r="H227" s="3" t="s">
        <v>86</v>
      </c>
      <c r="I227" s="3" t="s">
        <v>87</v>
      </c>
      <c r="J227" s="3" t="s">
        <v>88</v>
      </c>
      <c r="K227" s="11">
        <v>42736</v>
      </c>
      <c r="L227" s="11">
        <v>45658</v>
      </c>
      <c r="M227" s="3">
        <v>320</v>
      </c>
      <c r="N227" s="3">
        <v>950</v>
      </c>
      <c r="O227" s="3">
        <v>436</v>
      </c>
      <c r="P227" s="3">
        <v>1</v>
      </c>
      <c r="Q227" s="3">
        <v>0.4589473684210526</v>
      </c>
    </row>
    <row r="228" spans="1:17" x14ac:dyDescent="0.25">
      <c r="A228" s="3">
        <v>3866</v>
      </c>
      <c r="B228" s="3" t="s">
        <v>213</v>
      </c>
      <c r="C228" s="3" t="s">
        <v>2877</v>
      </c>
      <c r="D228" s="3" t="s">
        <v>205</v>
      </c>
      <c r="E228" s="3" t="s">
        <v>1630</v>
      </c>
      <c r="F228" s="3" t="s">
        <v>2051</v>
      </c>
      <c r="G228" s="3" t="s">
        <v>162</v>
      </c>
      <c r="H228" s="3" t="s">
        <v>163</v>
      </c>
      <c r="I228" s="3" t="s">
        <v>164</v>
      </c>
      <c r="J228" s="3" t="s">
        <v>164</v>
      </c>
      <c r="K228" s="11">
        <v>42644</v>
      </c>
      <c r="L228" s="11">
        <v>46022</v>
      </c>
      <c r="M228" s="3">
        <v>350</v>
      </c>
      <c r="N228" s="3">
        <v>950</v>
      </c>
      <c r="O228" s="3">
        <v>306</v>
      </c>
      <c r="P228" s="3">
        <v>0.87428571428571433</v>
      </c>
      <c r="Q228" s="3">
        <v>0.32210526315789473</v>
      </c>
    </row>
    <row r="229" spans="1:17" x14ac:dyDescent="0.25">
      <c r="A229" s="3">
        <v>3866</v>
      </c>
      <c r="B229" s="3" t="s">
        <v>213</v>
      </c>
      <c r="C229" s="3" t="s">
        <v>2877</v>
      </c>
      <c r="D229" s="3" t="s">
        <v>292</v>
      </c>
      <c r="E229" s="3" t="s">
        <v>1712</v>
      </c>
      <c r="F229" s="3" t="s">
        <v>2856</v>
      </c>
      <c r="G229" s="3" t="s">
        <v>85</v>
      </c>
      <c r="H229" s="3" t="s">
        <v>86</v>
      </c>
      <c r="I229" s="3" t="s">
        <v>87</v>
      </c>
      <c r="J229" s="3" t="s">
        <v>88</v>
      </c>
      <c r="K229" s="11">
        <v>42590</v>
      </c>
      <c r="L229" s="11">
        <v>43465</v>
      </c>
      <c r="M229" s="3">
        <v>100</v>
      </c>
      <c r="N229" s="3">
        <v>100</v>
      </c>
      <c r="O229" s="3">
        <v>100</v>
      </c>
      <c r="P229" s="3">
        <v>1</v>
      </c>
      <c r="Q229" s="3">
        <v>1</v>
      </c>
    </row>
    <row r="230" spans="1:17" x14ac:dyDescent="0.25">
      <c r="A230" s="3">
        <v>3866</v>
      </c>
      <c r="B230" s="3" t="s">
        <v>213</v>
      </c>
      <c r="C230" s="3" t="s">
        <v>2877</v>
      </c>
      <c r="D230" s="3" t="s">
        <v>353</v>
      </c>
      <c r="E230" s="3" t="s">
        <v>1821</v>
      </c>
      <c r="F230" s="3" t="s">
        <v>2856</v>
      </c>
      <c r="G230" s="3" t="s">
        <v>85</v>
      </c>
      <c r="H230" s="3" t="s">
        <v>86</v>
      </c>
      <c r="I230" s="3" t="s">
        <v>87</v>
      </c>
      <c r="J230" s="3" t="s">
        <v>88</v>
      </c>
      <c r="K230" s="11">
        <v>42590</v>
      </c>
      <c r="L230" s="11">
        <v>42825</v>
      </c>
      <c r="M230" s="3">
        <v>100</v>
      </c>
      <c r="N230" s="3">
        <v>100</v>
      </c>
      <c r="O230" s="3">
        <v>100</v>
      </c>
      <c r="P230" s="3">
        <v>1</v>
      </c>
      <c r="Q230" s="3">
        <v>1</v>
      </c>
    </row>
    <row r="231" spans="1:17" x14ac:dyDescent="0.25">
      <c r="A231" s="3">
        <v>3866</v>
      </c>
      <c r="B231" s="3" t="s">
        <v>213</v>
      </c>
      <c r="C231" s="3" t="s">
        <v>2877</v>
      </c>
      <c r="D231" s="3" t="s">
        <v>355</v>
      </c>
      <c r="E231" s="3" t="s">
        <v>1822</v>
      </c>
      <c r="F231" s="3" t="s">
        <v>2856</v>
      </c>
      <c r="G231" s="3" t="s">
        <v>175</v>
      </c>
      <c r="H231" s="3" t="s">
        <v>176</v>
      </c>
      <c r="I231" s="3" t="s">
        <v>177</v>
      </c>
      <c r="J231" s="3" t="s">
        <v>177</v>
      </c>
      <c r="K231" s="11">
        <v>42644</v>
      </c>
      <c r="L231" s="11">
        <v>45869</v>
      </c>
      <c r="M231" s="3">
        <v>100</v>
      </c>
      <c r="N231" s="3">
        <v>100</v>
      </c>
      <c r="O231" s="3">
        <v>23.7</v>
      </c>
      <c r="P231" s="3">
        <v>0.23699999999999999</v>
      </c>
      <c r="Q231" s="3">
        <v>0.23699999999999999</v>
      </c>
    </row>
    <row r="232" spans="1:17" x14ac:dyDescent="0.25">
      <c r="A232" s="3">
        <v>3866</v>
      </c>
      <c r="B232" s="3" t="s">
        <v>213</v>
      </c>
      <c r="C232" s="3" t="s">
        <v>2877</v>
      </c>
      <c r="D232" s="3" t="s">
        <v>63</v>
      </c>
      <c r="E232" s="3" t="s">
        <v>1823</v>
      </c>
      <c r="F232" s="3" t="s">
        <v>2856</v>
      </c>
      <c r="G232" s="3" t="s">
        <v>175</v>
      </c>
      <c r="H232" s="3" t="s">
        <v>176</v>
      </c>
      <c r="I232" s="3" t="s">
        <v>177</v>
      </c>
      <c r="J232" s="3" t="s">
        <v>177</v>
      </c>
      <c r="K232" s="11">
        <v>42644</v>
      </c>
      <c r="L232" s="11">
        <v>42735</v>
      </c>
      <c r="M232" s="3">
        <v>100</v>
      </c>
      <c r="N232" s="3">
        <v>100</v>
      </c>
      <c r="O232" s="3">
        <v>100</v>
      </c>
      <c r="P232" s="3">
        <v>1</v>
      </c>
      <c r="Q232" s="3">
        <v>1</v>
      </c>
    </row>
    <row r="233" spans="1:17" x14ac:dyDescent="0.25">
      <c r="A233" s="3">
        <v>3866</v>
      </c>
      <c r="B233" s="3" t="s">
        <v>213</v>
      </c>
      <c r="C233" s="3" t="s">
        <v>2877</v>
      </c>
      <c r="D233" s="3" t="s">
        <v>359</v>
      </c>
      <c r="E233" s="3" t="s">
        <v>1824</v>
      </c>
      <c r="F233" s="3" t="s">
        <v>2855</v>
      </c>
      <c r="G233" s="3" t="s">
        <v>178</v>
      </c>
      <c r="H233" s="3" t="s">
        <v>179</v>
      </c>
      <c r="I233" s="3" t="s">
        <v>180</v>
      </c>
      <c r="J233" s="3" t="s">
        <v>181</v>
      </c>
      <c r="K233" s="11">
        <v>42887</v>
      </c>
      <c r="L233" s="11">
        <v>46022</v>
      </c>
      <c r="M233" s="3">
        <v>11</v>
      </c>
      <c r="N233" s="3">
        <v>21</v>
      </c>
      <c r="O233" s="3">
        <v>7</v>
      </c>
      <c r="P233" s="3">
        <v>0.63636363636363635</v>
      </c>
      <c r="Q233" s="3">
        <v>0.33333333333333331</v>
      </c>
    </row>
    <row r="234" spans="1:17" x14ac:dyDescent="0.25">
      <c r="A234" s="3">
        <v>3866</v>
      </c>
      <c r="B234" s="3" t="s">
        <v>213</v>
      </c>
      <c r="C234" s="3" t="s">
        <v>2877</v>
      </c>
      <c r="D234" s="3" t="s">
        <v>337</v>
      </c>
      <c r="E234" s="3" t="s">
        <v>1825</v>
      </c>
      <c r="F234" s="3" t="s">
        <v>2855</v>
      </c>
      <c r="G234" s="3" t="s">
        <v>178</v>
      </c>
      <c r="H234" s="3" t="s">
        <v>179</v>
      </c>
      <c r="I234" s="3" t="s">
        <v>180</v>
      </c>
      <c r="J234" s="3" t="s">
        <v>181</v>
      </c>
      <c r="K234" s="11">
        <v>42590</v>
      </c>
      <c r="L234" s="11">
        <v>43465</v>
      </c>
      <c r="M234" s="3">
        <v>21</v>
      </c>
      <c r="N234" s="3">
        <v>21</v>
      </c>
      <c r="O234" s="3">
        <v>22</v>
      </c>
      <c r="P234" s="3">
        <v>1</v>
      </c>
      <c r="Q234" s="3">
        <v>1</v>
      </c>
    </row>
    <row r="235" spans="1:17" x14ac:dyDescent="0.25">
      <c r="A235" s="3">
        <v>3874</v>
      </c>
      <c r="B235" s="3" t="s">
        <v>412</v>
      </c>
      <c r="C235" s="3" t="s">
        <v>2878</v>
      </c>
      <c r="D235" s="3" t="s">
        <v>50</v>
      </c>
      <c r="E235" s="3" t="s">
        <v>413</v>
      </c>
      <c r="F235" s="3" t="s">
        <v>2856</v>
      </c>
      <c r="G235" s="3" t="s">
        <v>246</v>
      </c>
      <c r="H235" s="3" t="s">
        <v>247</v>
      </c>
      <c r="I235" s="3" t="s">
        <v>6</v>
      </c>
      <c r="J235" s="3" t="s">
        <v>7</v>
      </c>
      <c r="K235" s="11">
        <v>42552</v>
      </c>
      <c r="L235" s="11">
        <v>43465</v>
      </c>
      <c r="M235" s="3">
        <v>100</v>
      </c>
      <c r="N235" s="3">
        <v>100</v>
      </c>
      <c r="O235" s="3">
        <v>100</v>
      </c>
      <c r="P235" s="3">
        <v>1</v>
      </c>
      <c r="Q235" s="3">
        <v>1</v>
      </c>
    </row>
    <row r="236" spans="1:17" x14ac:dyDescent="0.25">
      <c r="A236" s="3">
        <v>3874</v>
      </c>
      <c r="B236" s="3" t="s">
        <v>412</v>
      </c>
      <c r="C236" s="3" t="s">
        <v>2878</v>
      </c>
      <c r="D236" s="3" t="s">
        <v>207</v>
      </c>
      <c r="E236" s="3" t="s">
        <v>981</v>
      </c>
      <c r="F236" s="3" t="s">
        <v>2856</v>
      </c>
      <c r="G236" s="3" t="s">
        <v>246</v>
      </c>
      <c r="H236" s="3" t="s">
        <v>247</v>
      </c>
      <c r="I236" s="3" t="s">
        <v>6</v>
      </c>
      <c r="J236" s="3" t="s">
        <v>7</v>
      </c>
      <c r="K236" s="11">
        <v>42917</v>
      </c>
      <c r="L236" s="11">
        <v>44561</v>
      </c>
      <c r="M236" s="3">
        <v>80</v>
      </c>
      <c r="N236" s="3">
        <v>100</v>
      </c>
      <c r="O236" s="3">
        <v>40</v>
      </c>
      <c r="P236" s="3">
        <v>0.5</v>
      </c>
      <c r="Q236" s="3">
        <v>0.4</v>
      </c>
    </row>
    <row r="237" spans="1:17" x14ac:dyDescent="0.25">
      <c r="A237" s="3">
        <v>3874</v>
      </c>
      <c r="B237" s="3" t="s">
        <v>412</v>
      </c>
      <c r="C237" s="3" t="s">
        <v>2878</v>
      </c>
      <c r="D237" s="3" t="s">
        <v>385</v>
      </c>
      <c r="E237" s="3" t="s">
        <v>995</v>
      </c>
      <c r="F237" s="3" t="s">
        <v>2856</v>
      </c>
      <c r="G237" s="3" t="s">
        <v>246</v>
      </c>
      <c r="H237" s="3" t="s">
        <v>247</v>
      </c>
      <c r="I237" s="3" t="s">
        <v>6</v>
      </c>
      <c r="J237" s="3" t="s">
        <v>7</v>
      </c>
      <c r="K237" s="11">
        <v>42552</v>
      </c>
      <c r="L237" s="11">
        <v>43100</v>
      </c>
      <c r="M237" s="3">
        <v>100</v>
      </c>
      <c r="N237" s="3">
        <v>100</v>
      </c>
      <c r="O237" s="3">
        <v>100</v>
      </c>
      <c r="P237" s="3">
        <v>1</v>
      </c>
      <c r="Q237" s="3">
        <v>1</v>
      </c>
    </row>
    <row r="238" spans="1:17" x14ac:dyDescent="0.25">
      <c r="A238" s="3">
        <v>3874</v>
      </c>
      <c r="B238" s="3" t="s">
        <v>412</v>
      </c>
      <c r="C238" s="3" t="s">
        <v>2878</v>
      </c>
      <c r="D238" s="3" t="s">
        <v>45</v>
      </c>
      <c r="E238" s="3" t="s">
        <v>1011</v>
      </c>
      <c r="F238" s="3" t="s">
        <v>2856</v>
      </c>
      <c r="G238" s="3" t="s">
        <v>246</v>
      </c>
      <c r="H238" s="3" t="s">
        <v>247</v>
      </c>
      <c r="I238" s="3" t="s">
        <v>6</v>
      </c>
      <c r="J238" s="3" t="s">
        <v>7</v>
      </c>
      <c r="K238" s="11">
        <v>42614</v>
      </c>
      <c r="L238" s="11">
        <v>43100</v>
      </c>
      <c r="M238" s="3">
        <v>100</v>
      </c>
      <c r="N238" s="3">
        <v>100</v>
      </c>
      <c r="O238" s="3">
        <v>75</v>
      </c>
      <c r="P238" s="3">
        <v>0.75</v>
      </c>
      <c r="Q238" s="3">
        <v>0.75</v>
      </c>
    </row>
    <row r="239" spans="1:17" x14ac:dyDescent="0.25">
      <c r="A239" s="3">
        <v>3874</v>
      </c>
      <c r="B239" s="3" t="s">
        <v>412</v>
      </c>
      <c r="C239" s="3" t="s">
        <v>2878</v>
      </c>
      <c r="D239" s="3" t="s">
        <v>513</v>
      </c>
      <c r="E239" s="3" t="s">
        <v>1059</v>
      </c>
      <c r="F239" s="3" t="s">
        <v>2856</v>
      </c>
      <c r="G239" s="3" t="s">
        <v>246</v>
      </c>
      <c r="H239" s="3" t="s">
        <v>247</v>
      </c>
      <c r="I239" s="3" t="s">
        <v>6</v>
      </c>
      <c r="J239" s="3" t="s">
        <v>7</v>
      </c>
      <c r="K239" s="11">
        <v>42917</v>
      </c>
      <c r="L239" s="11">
        <v>43465</v>
      </c>
      <c r="M239" s="3">
        <v>100</v>
      </c>
      <c r="N239" s="3">
        <v>100</v>
      </c>
      <c r="O239" s="3">
        <v>30</v>
      </c>
      <c r="P239" s="3">
        <v>0.3</v>
      </c>
      <c r="Q239" s="3">
        <v>0.3</v>
      </c>
    </row>
    <row r="240" spans="1:17" x14ac:dyDescent="0.25">
      <c r="A240" s="3">
        <v>3874</v>
      </c>
      <c r="B240" s="3" t="s">
        <v>412</v>
      </c>
      <c r="C240" s="3" t="s">
        <v>2878</v>
      </c>
      <c r="D240" s="3" t="s">
        <v>44</v>
      </c>
      <c r="E240" s="3" t="s">
        <v>1061</v>
      </c>
      <c r="F240" s="3" t="s">
        <v>2856</v>
      </c>
      <c r="G240" s="3" t="s">
        <v>317</v>
      </c>
      <c r="H240" s="3" t="s">
        <v>318</v>
      </c>
      <c r="I240" s="3" t="s">
        <v>319</v>
      </c>
      <c r="J240" s="3" t="s">
        <v>320</v>
      </c>
      <c r="K240" s="11">
        <v>42917</v>
      </c>
      <c r="L240" s="11">
        <v>43830</v>
      </c>
      <c r="M240" s="3">
        <v>100</v>
      </c>
      <c r="N240" s="3">
        <v>100</v>
      </c>
      <c r="O240" s="3">
        <v>60</v>
      </c>
      <c r="P240" s="3">
        <v>0.6</v>
      </c>
      <c r="Q240" s="3">
        <v>0.6</v>
      </c>
    </row>
    <row r="241" spans="1:17" x14ac:dyDescent="0.25">
      <c r="A241" s="3">
        <v>3874</v>
      </c>
      <c r="B241" s="3" t="s">
        <v>412</v>
      </c>
      <c r="C241" s="3" t="s">
        <v>2878</v>
      </c>
      <c r="D241" s="3" t="s">
        <v>212</v>
      </c>
      <c r="E241" s="3" t="s">
        <v>1068</v>
      </c>
      <c r="F241" s="3" t="s">
        <v>2855</v>
      </c>
      <c r="G241" s="3" t="s">
        <v>246</v>
      </c>
      <c r="H241" s="3" t="s">
        <v>247</v>
      </c>
      <c r="I241" s="3" t="s">
        <v>6</v>
      </c>
      <c r="J241" s="3" t="s">
        <v>7</v>
      </c>
      <c r="K241" s="11">
        <v>43282</v>
      </c>
      <c r="L241" s="11">
        <v>47664</v>
      </c>
      <c r="M241" s="3">
        <v>3</v>
      </c>
      <c r="N241" s="3">
        <v>13</v>
      </c>
      <c r="O241" s="3">
        <v>1</v>
      </c>
      <c r="P241" s="3">
        <v>0.33333333333333331</v>
      </c>
      <c r="Q241" s="3">
        <v>7.6923076923076927E-2</v>
      </c>
    </row>
    <row r="242" spans="1:17" x14ac:dyDescent="0.25">
      <c r="A242" s="3">
        <v>3874</v>
      </c>
      <c r="B242" s="3" t="s">
        <v>412</v>
      </c>
      <c r="C242" s="3" t="s">
        <v>2878</v>
      </c>
      <c r="D242" s="3" t="s">
        <v>49</v>
      </c>
      <c r="E242" s="3" t="s">
        <v>1301</v>
      </c>
      <c r="F242" s="3" t="s">
        <v>2856</v>
      </c>
      <c r="G242" s="3" t="s">
        <v>175</v>
      </c>
      <c r="H242" s="3" t="s">
        <v>176</v>
      </c>
      <c r="I242" s="3" t="s">
        <v>177</v>
      </c>
      <c r="J242" s="3" t="s">
        <v>177</v>
      </c>
      <c r="K242" s="11">
        <v>43101</v>
      </c>
      <c r="L242" s="11">
        <v>43830</v>
      </c>
      <c r="M242" s="3">
        <v>100</v>
      </c>
      <c r="N242" s="3">
        <v>100</v>
      </c>
      <c r="O242" s="3">
        <v>100</v>
      </c>
      <c r="P242" s="3">
        <v>1</v>
      </c>
      <c r="Q242" s="3">
        <v>1</v>
      </c>
    </row>
    <row r="243" spans="1:17" x14ac:dyDescent="0.25">
      <c r="A243" s="3">
        <v>3874</v>
      </c>
      <c r="B243" s="3" t="s">
        <v>412</v>
      </c>
      <c r="C243" s="3" t="s">
        <v>2878</v>
      </c>
      <c r="D243" s="3" t="s">
        <v>39</v>
      </c>
      <c r="E243" s="3" t="s">
        <v>1302</v>
      </c>
      <c r="F243" s="3" t="s">
        <v>2856</v>
      </c>
      <c r="G243" s="3" t="s">
        <v>175</v>
      </c>
      <c r="H243" s="3" t="s">
        <v>176</v>
      </c>
      <c r="I243" s="3" t="s">
        <v>177</v>
      </c>
      <c r="J243" s="3" t="s">
        <v>177</v>
      </c>
      <c r="K243" s="11">
        <v>42917</v>
      </c>
      <c r="L243" s="11">
        <v>43465</v>
      </c>
      <c r="M243" s="3">
        <v>100</v>
      </c>
      <c r="N243" s="3">
        <v>100</v>
      </c>
      <c r="O243" s="3">
        <v>100</v>
      </c>
      <c r="P243" s="3">
        <v>1</v>
      </c>
      <c r="Q243" s="3">
        <v>1</v>
      </c>
    </row>
    <row r="244" spans="1:17" x14ac:dyDescent="0.25">
      <c r="A244" s="3">
        <v>3874</v>
      </c>
      <c r="B244" s="3" t="s">
        <v>412</v>
      </c>
      <c r="C244" s="3" t="s">
        <v>2878</v>
      </c>
      <c r="D244" s="3" t="s">
        <v>84</v>
      </c>
      <c r="E244" s="3" t="s">
        <v>1317</v>
      </c>
      <c r="F244" s="3" t="s">
        <v>2856</v>
      </c>
      <c r="G244" s="3" t="s">
        <v>317</v>
      </c>
      <c r="H244" s="3" t="s">
        <v>318</v>
      </c>
      <c r="I244" s="3" t="s">
        <v>319</v>
      </c>
      <c r="J244" s="3" t="s">
        <v>320</v>
      </c>
      <c r="K244" s="11">
        <v>42917</v>
      </c>
      <c r="L244" s="11">
        <v>47848</v>
      </c>
      <c r="M244" s="3">
        <v>60</v>
      </c>
      <c r="N244" s="3">
        <v>100</v>
      </c>
      <c r="O244" s="3">
        <v>0</v>
      </c>
      <c r="P244" s="3">
        <v>0</v>
      </c>
      <c r="Q244" s="3">
        <v>0</v>
      </c>
    </row>
    <row r="245" spans="1:17" x14ac:dyDescent="0.25">
      <c r="A245" s="3">
        <v>3874</v>
      </c>
      <c r="B245" s="3" t="s">
        <v>412</v>
      </c>
      <c r="C245" s="3" t="s">
        <v>2878</v>
      </c>
      <c r="D245" s="3" t="s">
        <v>43</v>
      </c>
      <c r="E245" s="3" t="s">
        <v>1322</v>
      </c>
      <c r="F245" s="3" t="s">
        <v>2856</v>
      </c>
      <c r="G245" s="3" t="s">
        <v>317</v>
      </c>
      <c r="H245" s="3" t="s">
        <v>318</v>
      </c>
      <c r="I245" s="3" t="s">
        <v>319</v>
      </c>
      <c r="J245" s="3" t="s">
        <v>320</v>
      </c>
      <c r="K245" s="11">
        <v>43466</v>
      </c>
      <c r="L245" s="11">
        <v>45291</v>
      </c>
      <c r="M245" s="3">
        <v>44</v>
      </c>
      <c r="N245" s="3">
        <v>100</v>
      </c>
      <c r="O245" s="3">
        <v>33</v>
      </c>
      <c r="P245" s="3">
        <v>0.75</v>
      </c>
      <c r="Q245" s="3">
        <v>0.33</v>
      </c>
    </row>
    <row r="246" spans="1:17" x14ac:dyDescent="0.25">
      <c r="A246" s="3">
        <v>3874</v>
      </c>
      <c r="B246" s="3" t="s">
        <v>412</v>
      </c>
      <c r="C246" s="3" t="s">
        <v>2878</v>
      </c>
      <c r="D246" s="3" t="s">
        <v>208</v>
      </c>
      <c r="E246" s="3" t="s">
        <v>1323</v>
      </c>
      <c r="F246" s="3" t="s">
        <v>2856</v>
      </c>
      <c r="G246" s="3" t="s">
        <v>246</v>
      </c>
      <c r="H246" s="3" t="s">
        <v>247</v>
      </c>
      <c r="I246" s="3" t="s">
        <v>6</v>
      </c>
      <c r="J246" s="3" t="s">
        <v>7</v>
      </c>
      <c r="K246" s="11">
        <v>44562</v>
      </c>
      <c r="L246" s="11">
        <v>47848</v>
      </c>
      <c r="M246" s="3">
        <v>0</v>
      </c>
      <c r="N246" s="3">
        <v>100</v>
      </c>
      <c r="O246" s="3">
        <v>0</v>
      </c>
      <c r="P246" s="3">
        <v>0</v>
      </c>
      <c r="Q246" s="3">
        <v>0</v>
      </c>
    </row>
    <row r="247" spans="1:17" x14ac:dyDescent="0.25">
      <c r="A247" s="3">
        <v>3874</v>
      </c>
      <c r="B247" s="3" t="s">
        <v>412</v>
      </c>
      <c r="C247" s="3" t="s">
        <v>2878</v>
      </c>
      <c r="D247" s="3" t="s">
        <v>51</v>
      </c>
      <c r="E247" s="3" t="s">
        <v>1329</v>
      </c>
      <c r="F247" s="3" t="s">
        <v>2855</v>
      </c>
      <c r="G247" s="3" t="s">
        <v>246</v>
      </c>
      <c r="H247" s="3" t="s">
        <v>247</v>
      </c>
      <c r="I247" s="3" t="s">
        <v>6</v>
      </c>
      <c r="J247" s="3" t="s">
        <v>7</v>
      </c>
      <c r="K247" s="11">
        <v>43282</v>
      </c>
      <c r="L247" s="11">
        <v>47848</v>
      </c>
      <c r="M247" s="3">
        <v>2</v>
      </c>
      <c r="N247" s="3">
        <v>7</v>
      </c>
      <c r="O247" s="3">
        <v>0</v>
      </c>
      <c r="P247" s="3">
        <v>0</v>
      </c>
      <c r="Q247" s="3">
        <v>0</v>
      </c>
    </row>
    <row r="248" spans="1:17" x14ac:dyDescent="0.25">
      <c r="A248" s="3">
        <v>3874</v>
      </c>
      <c r="B248" s="3" t="s">
        <v>412</v>
      </c>
      <c r="C248" s="3" t="s">
        <v>2878</v>
      </c>
      <c r="D248" s="3" t="s">
        <v>210</v>
      </c>
      <c r="E248" s="3" t="s">
        <v>1484</v>
      </c>
      <c r="F248" s="3" t="s">
        <v>2051</v>
      </c>
      <c r="G248" s="3" t="s">
        <v>246</v>
      </c>
      <c r="H248" s="3" t="s">
        <v>247</v>
      </c>
      <c r="I248" s="3" t="s">
        <v>6</v>
      </c>
      <c r="J248" s="3" t="s">
        <v>7</v>
      </c>
      <c r="K248" s="11">
        <v>43282</v>
      </c>
      <c r="L248" s="11">
        <v>44196</v>
      </c>
      <c r="M248" s="3">
        <v>100</v>
      </c>
      <c r="N248" s="3">
        <v>100</v>
      </c>
      <c r="O248" s="3">
        <v>0</v>
      </c>
      <c r="P248" s="3">
        <v>0</v>
      </c>
      <c r="Q248" s="3">
        <v>0</v>
      </c>
    </row>
    <row r="249" spans="1:17" x14ac:dyDescent="0.25">
      <c r="A249" s="3">
        <v>3874</v>
      </c>
      <c r="B249" s="3" t="s">
        <v>412</v>
      </c>
      <c r="C249" s="3" t="s">
        <v>2878</v>
      </c>
      <c r="D249" s="3" t="s">
        <v>117</v>
      </c>
      <c r="E249" s="3" t="s">
        <v>1486</v>
      </c>
      <c r="F249" s="3" t="s">
        <v>2856</v>
      </c>
      <c r="G249" s="3" t="s">
        <v>317</v>
      </c>
      <c r="H249" s="3" t="s">
        <v>318</v>
      </c>
      <c r="I249" s="3" t="s">
        <v>319</v>
      </c>
      <c r="J249" s="3" t="s">
        <v>320</v>
      </c>
      <c r="K249" s="11">
        <v>43831</v>
      </c>
      <c r="L249" s="11">
        <v>44561</v>
      </c>
      <c r="M249" s="3">
        <v>50</v>
      </c>
      <c r="N249" s="3">
        <v>100</v>
      </c>
      <c r="O249" s="3">
        <v>0</v>
      </c>
      <c r="P249" s="3">
        <v>0</v>
      </c>
      <c r="Q249" s="3">
        <v>0</v>
      </c>
    </row>
    <row r="250" spans="1:17" x14ac:dyDescent="0.25">
      <c r="A250" s="3">
        <v>3874</v>
      </c>
      <c r="B250" s="3" t="s">
        <v>412</v>
      </c>
      <c r="C250" s="3" t="s">
        <v>2878</v>
      </c>
      <c r="D250" s="3" t="s">
        <v>244</v>
      </c>
      <c r="E250" s="3" t="s">
        <v>1518</v>
      </c>
      <c r="F250" s="3" t="s">
        <v>2856</v>
      </c>
      <c r="G250" s="3" t="s">
        <v>246</v>
      </c>
      <c r="H250" s="3" t="s">
        <v>247</v>
      </c>
      <c r="I250" s="3" t="s">
        <v>6</v>
      </c>
      <c r="J250" s="3" t="s">
        <v>7</v>
      </c>
      <c r="K250" s="11">
        <v>42614</v>
      </c>
      <c r="L250" s="11">
        <v>43465</v>
      </c>
      <c r="M250" s="3">
        <v>100</v>
      </c>
      <c r="N250" s="3">
        <v>100</v>
      </c>
      <c r="O250" s="3">
        <v>100</v>
      </c>
      <c r="P250" s="3">
        <v>1</v>
      </c>
      <c r="Q250" s="3">
        <v>1</v>
      </c>
    </row>
    <row r="251" spans="1:17" x14ac:dyDescent="0.25">
      <c r="A251" s="3">
        <v>3874</v>
      </c>
      <c r="B251" s="3" t="s">
        <v>412</v>
      </c>
      <c r="C251" s="3" t="s">
        <v>2878</v>
      </c>
      <c r="D251" s="3" t="s">
        <v>94</v>
      </c>
      <c r="E251" s="3" t="s">
        <v>1545</v>
      </c>
      <c r="F251" s="3" t="s">
        <v>2855</v>
      </c>
      <c r="G251" s="3" t="s">
        <v>175</v>
      </c>
      <c r="H251" s="3" t="s">
        <v>176</v>
      </c>
      <c r="I251" s="3" t="s">
        <v>177</v>
      </c>
      <c r="J251" s="3" t="s">
        <v>177</v>
      </c>
      <c r="K251" s="11">
        <v>42552</v>
      </c>
      <c r="L251" s="11">
        <v>43100</v>
      </c>
      <c r="M251" s="3">
        <v>100</v>
      </c>
      <c r="N251" s="3">
        <v>100</v>
      </c>
      <c r="O251" s="3">
        <v>100</v>
      </c>
      <c r="P251" s="3">
        <v>1</v>
      </c>
      <c r="Q251" s="3">
        <v>1</v>
      </c>
    </row>
    <row r="252" spans="1:17" x14ac:dyDescent="0.25">
      <c r="A252" s="3">
        <v>3874</v>
      </c>
      <c r="B252" s="3" t="s">
        <v>412</v>
      </c>
      <c r="C252" s="3" t="s">
        <v>2878</v>
      </c>
      <c r="D252" s="3" t="s">
        <v>42</v>
      </c>
      <c r="E252" s="3" t="s">
        <v>1546</v>
      </c>
      <c r="F252" s="3" t="s">
        <v>2855</v>
      </c>
      <c r="G252" s="3" t="s">
        <v>317</v>
      </c>
      <c r="H252" s="3" t="s">
        <v>318</v>
      </c>
      <c r="I252" s="3" t="s">
        <v>319</v>
      </c>
      <c r="J252" s="3" t="s">
        <v>320</v>
      </c>
      <c r="K252" s="11">
        <v>42552</v>
      </c>
      <c r="L252" s="11">
        <v>43100</v>
      </c>
      <c r="M252" s="3">
        <v>100</v>
      </c>
      <c r="N252" s="3">
        <v>100</v>
      </c>
      <c r="O252" s="3">
        <v>100</v>
      </c>
      <c r="P252" s="3">
        <v>1</v>
      </c>
      <c r="Q252" s="3">
        <v>1</v>
      </c>
    </row>
    <row r="253" spans="1:17" x14ac:dyDescent="0.25">
      <c r="A253" s="3">
        <v>3874</v>
      </c>
      <c r="B253" s="3" t="s">
        <v>412</v>
      </c>
      <c r="C253" s="3" t="s">
        <v>2878</v>
      </c>
      <c r="D253" s="3" t="s">
        <v>40</v>
      </c>
      <c r="E253" s="3" t="s">
        <v>1547</v>
      </c>
      <c r="F253" s="3" t="s">
        <v>2855</v>
      </c>
      <c r="G253" s="3" t="s">
        <v>323</v>
      </c>
      <c r="H253" s="3" t="s">
        <v>324</v>
      </c>
      <c r="I253" s="3" t="s">
        <v>319</v>
      </c>
      <c r="J253" s="3" t="s">
        <v>320</v>
      </c>
      <c r="K253" s="11">
        <v>43282</v>
      </c>
      <c r="L253" s="11">
        <v>43465</v>
      </c>
      <c r="M253" s="3">
        <v>100</v>
      </c>
      <c r="N253" s="3">
        <v>100</v>
      </c>
      <c r="O253" s="3">
        <v>90</v>
      </c>
      <c r="P253" s="3">
        <v>0.9</v>
      </c>
      <c r="Q253" s="3">
        <v>0.9</v>
      </c>
    </row>
    <row r="254" spans="1:17" x14ac:dyDescent="0.25">
      <c r="A254" s="3">
        <v>3874</v>
      </c>
      <c r="B254" s="3" t="s">
        <v>412</v>
      </c>
      <c r="C254" s="3" t="s">
        <v>2878</v>
      </c>
      <c r="D254" s="3" t="s">
        <v>134</v>
      </c>
      <c r="E254" s="3" t="s">
        <v>1570</v>
      </c>
      <c r="F254" s="3" t="s">
        <v>2856</v>
      </c>
      <c r="G254" s="3" t="s">
        <v>317</v>
      </c>
      <c r="H254" s="3" t="s">
        <v>318</v>
      </c>
      <c r="I254" s="3" t="s">
        <v>319</v>
      </c>
      <c r="J254" s="3" t="s">
        <v>320</v>
      </c>
      <c r="K254" s="11">
        <v>43101</v>
      </c>
      <c r="L254" s="11">
        <v>43830</v>
      </c>
      <c r="M254" s="3">
        <v>100</v>
      </c>
      <c r="N254" s="3">
        <v>100</v>
      </c>
      <c r="O254" s="3">
        <v>0</v>
      </c>
      <c r="P254" s="3">
        <v>0</v>
      </c>
      <c r="Q254" s="3">
        <v>0</v>
      </c>
    </row>
    <row r="255" spans="1:17" x14ac:dyDescent="0.25">
      <c r="A255" s="3">
        <v>3874</v>
      </c>
      <c r="B255" s="3" t="s">
        <v>412</v>
      </c>
      <c r="C255" s="3" t="s">
        <v>2878</v>
      </c>
      <c r="D255" s="3" t="s">
        <v>115</v>
      </c>
      <c r="E255" s="3" t="s">
        <v>1594</v>
      </c>
      <c r="F255" s="3" t="s">
        <v>2856</v>
      </c>
      <c r="G255" s="3" t="s">
        <v>317</v>
      </c>
      <c r="H255" s="3" t="s">
        <v>318</v>
      </c>
      <c r="I255" s="3" t="s">
        <v>319</v>
      </c>
      <c r="J255" s="3" t="s">
        <v>320</v>
      </c>
      <c r="K255" s="11">
        <v>42736</v>
      </c>
      <c r="L255" s="11">
        <v>47664</v>
      </c>
      <c r="M255" s="3">
        <v>4</v>
      </c>
      <c r="N255" s="3">
        <v>14</v>
      </c>
      <c r="O255" s="3">
        <v>7</v>
      </c>
      <c r="P255" s="3">
        <v>1</v>
      </c>
      <c r="Q255" s="3">
        <v>0.5</v>
      </c>
    </row>
    <row r="256" spans="1:17" x14ac:dyDescent="0.25">
      <c r="A256" s="3">
        <v>3874</v>
      </c>
      <c r="B256" s="3" t="s">
        <v>412</v>
      </c>
      <c r="C256" s="3" t="s">
        <v>2878</v>
      </c>
      <c r="D256" s="3" t="s">
        <v>543</v>
      </c>
      <c r="E256" s="3" t="s">
        <v>1605</v>
      </c>
      <c r="F256" s="3" t="s">
        <v>2855</v>
      </c>
      <c r="G256" s="3" t="s">
        <v>325</v>
      </c>
      <c r="H256" s="3" t="s">
        <v>326</v>
      </c>
      <c r="I256" s="3" t="s">
        <v>177</v>
      </c>
      <c r="J256" s="3" t="s">
        <v>177</v>
      </c>
      <c r="K256" s="11">
        <v>43281</v>
      </c>
      <c r="L256" s="11">
        <v>47664</v>
      </c>
      <c r="M256" s="3">
        <v>6</v>
      </c>
      <c r="N256" s="3">
        <v>26</v>
      </c>
      <c r="O256" s="3">
        <v>4</v>
      </c>
      <c r="P256" s="3">
        <v>0.66666666666666663</v>
      </c>
      <c r="Q256" s="3">
        <v>0.15384615384615385</v>
      </c>
    </row>
    <row r="257" spans="1:17" x14ac:dyDescent="0.25">
      <c r="A257" s="3">
        <v>3874</v>
      </c>
      <c r="B257" s="3" t="s">
        <v>412</v>
      </c>
      <c r="C257" s="3" t="s">
        <v>2878</v>
      </c>
      <c r="D257" s="3" t="s">
        <v>89</v>
      </c>
      <c r="E257" s="3" t="s">
        <v>1665</v>
      </c>
      <c r="F257" s="3" t="s">
        <v>2856</v>
      </c>
      <c r="G257" s="3" t="s">
        <v>317</v>
      </c>
      <c r="H257" s="3" t="s">
        <v>318</v>
      </c>
      <c r="I257" s="3" t="s">
        <v>319</v>
      </c>
      <c r="J257" s="3" t="s">
        <v>320</v>
      </c>
      <c r="K257" s="11">
        <v>42736</v>
      </c>
      <c r="L257" s="11">
        <v>43465</v>
      </c>
      <c r="M257" s="3">
        <v>100</v>
      </c>
      <c r="N257" s="3">
        <v>100</v>
      </c>
      <c r="O257" s="3">
        <v>100</v>
      </c>
      <c r="P257" s="3">
        <v>1</v>
      </c>
      <c r="Q257" s="3">
        <v>1</v>
      </c>
    </row>
    <row r="258" spans="1:17" x14ac:dyDescent="0.25">
      <c r="A258" s="3">
        <v>3874</v>
      </c>
      <c r="B258" s="3" t="s">
        <v>412</v>
      </c>
      <c r="C258" s="3" t="s">
        <v>2878</v>
      </c>
      <c r="D258" s="3" t="s">
        <v>48</v>
      </c>
      <c r="E258" s="3" t="s">
        <v>1681</v>
      </c>
      <c r="F258" s="3" t="s">
        <v>2855</v>
      </c>
      <c r="G258" s="3" t="s">
        <v>317</v>
      </c>
      <c r="H258" s="3" t="s">
        <v>318</v>
      </c>
      <c r="I258" s="3" t="s">
        <v>319</v>
      </c>
      <c r="J258" s="3" t="s">
        <v>320</v>
      </c>
      <c r="K258" s="11">
        <v>42917</v>
      </c>
      <c r="L258" s="11">
        <v>43465</v>
      </c>
      <c r="M258" s="3">
        <v>100</v>
      </c>
      <c r="N258" s="3">
        <v>100</v>
      </c>
      <c r="O258" s="3">
        <v>100</v>
      </c>
      <c r="P258" s="3">
        <v>1</v>
      </c>
      <c r="Q258" s="3">
        <v>1</v>
      </c>
    </row>
    <row r="259" spans="1:17" x14ac:dyDescent="0.25">
      <c r="A259" s="3">
        <v>3874</v>
      </c>
      <c r="B259" s="3" t="s">
        <v>412</v>
      </c>
      <c r="C259" s="3" t="s">
        <v>2878</v>
      </c>
      <c r="D259" s="3" t="s">
        <v>206</v>
      </c>
      <c r="E259" s="3" t="s">
        <v>1684</v>
      </c>
      <c r="F259" s="3" t="s">
        <v>2856</v>
      </c>
      <c r="G259" s="3" t="s">
        <v>317</v>
      </c>
      <c r="H259" s="3" t="s">
        <v>318</v>
      </c>
      <c r="I259" s="3" t="s">
        <v>319</v>
      </c>
      <c r="J259" s="3" t="s">
        <v>320</v>
      </c>
      <c r="K259" s="11">
        <v>42736</v>
      </c>
      <c r="L259" s="11">
        <v>43100</v>
      </c>
      <c r="M259" s="3">
        <v>100</v>
      </c>
      <c r="N259" s="3">
        <v>100</v>
      </c>
      <c r="O259" s="3">
        <v>100</v>
      </c>
      <c r="P259" s="3">
        <v>1</v>
      </c>
      <c r="Q259" s="3">
        <v>1</v>
      </c>
    </row>
    <row r="260" spans="1:17" x14ac:dyDescent="0.25">
      <c r="A260" s="3">
        <v>3874</v>
      </c>
      <c r="B260" s="3" t="s">
        <v>412</v>
      </c>
      <c r="C260" s="3" t="s">
        <v>2878</v>
      </c>
      <c r="D260" s="3" t="s">
        <v>128</v>
      </c>
      <c r="E260" s="3" t="s">
        <v>1685</v>
      </c>
      <c r="F260" s="3" t="s">
        <v>2856</v>
      </c>
      <c r="G260" s="3" t="s">
        <v>246</v>
      </c>
      <c r="H260" s="3" t="s">
        <v>247</v>
      </c>
      <c r="I260" s="3" t="s">
        <v>6</v>
      </c>
      <c r="J260" s="3" t="s">
        <v>7</v>
      </c>
      <c r="K260" s="11">
        <v>42552</v>
      </c>
      <c r="L260" s="11">
        <v>43100</v>
      </c>
      <c r="M260" s="3">
        <v>100</v>
      </c>
      <c r="N260" s="3">
        <v>100</v>
      </c>
      <c r="O260" s="3">
        <v>100</v>
      </c>
      <c r="P260" s="3">
        <v>1</v>
      </c>
      <c r="Q260" s="3">
        <v>1</v>
      </c>
    </row>
    <row r="261" spans="1:17" x14ac:dyDescent="0.25">
      <c r="A261" s="3">
        <v>3874</v>
      </c>
      <c r="B261" s="3" t="s">
        <v>412</v>
      </c>
      <c r="C261" s="3" t="s">
        <v>2878</v>
      </c>
      <c r="D261" s="3" t="s">
        <v>47</v>
      </c>
      <c r="E261" s="3" t="s">
        <v>1698</v>
      </c>
      <c r="F261" s="3" t="s">
        <v>2856</v>
      </c>
      <c r="G261" s="3" t="s">
        <v>317</v>
      </c>
      <c r="H261" s="3" t="s">
        <v>318</v>
      </c>
      <c r="I261" s="3" t="s">
        <v>319</v>
      </c>
      <c r="J261" s="3" t="s">
        <v>320</v>
      </c>
      <c r="K261" s="11">
        <v>43647</v>
      </c>
      <c r="L261" s="11">
        <v>47848</v>
      </c>
      <c r="M261" s="3">
        <v>1</v>
      </c>
      <c r="N261" s="3">
        <v>3</v>
      </c>
      <c r="O261" s="3">
        <v>0</v>
      </c>
      <c r="P261" s="3">
        <v>0</v>
      </c>
      <c r="Q261" s="3">
        <v>0</v>
      </c>
    </row>
    <row r="262" spans="1:17" x14ac:dyDescent="0.25">
      <c r="A262" s="3">
        <v>3874</v>
      </c>
      <c r="B262" s="3" t="s">
        <v>412</v>
      </c>
      <c r="C262" s="3" t="s">
        <v>2878</v>
      </c>
      <c r="D262" s="3" t="s">
        <v>129</v>
      </c>
      <c r="E262" s="3" t="s">
        <v>1747</v>
      </c>
      <c r="F262" s="3" t="s">
        <v>2855</v>
      </c>
      <c r="G262" s="3" t="s">
        <v>246</v>
      </c>
      <c r="H262" s="3" t="s">
        <v>247</v>
      </c>
      <c r="I262" s="3" t="s">
        <v>6</v>
      </c>
      <c r="J262" s="3" t="s">
        <v>7</v>
      </c>
      <c r="K262" s="11">
        <v>42736</v>
      </c>
      <c r="L262" s="11">
        <v>43465</v>
      </c>
      <c r="M262" s="3">
        <v>100</v>
      </c>
      <c r="N262" s="3">
        <v>100</v>
      </c>
      <c r="O262" s="3">
        <v>40</v>
      </c>
      <c r="P262" s="3">
        <v>0.4</v>
      </c>
      <c r="Q262" s="3">
        <v>0.4</v>
      </c>
    </row>
    <row r="263" spans="1:17" x14ac:dyDescent="0.25">
      <c r="A263" s="3">
        <v>3874</v>
      </c>
      <c r="B263" s="3" t="s">
        <v>412</v>
      </c>
      <c r="C263" s="3" t="s">
        <v>2878</v>
      </c>
      <c r="D263" s="3" t="s">
        <v>530</v>
      </c>
      <c r="E263" s="3" t="s">
        <v>1748</v>
      </c>
      <c r="F263" s="3" t="s">
        <v>2855</v>
      </c>
      <c r="G263" s="3" t="s">
        <v>306</v>
      </c>
      <c r="H263" s="3" t="s">
        <v>307</v>
      </c>
      <c r="I263" s="3" t="s">
        <v>308</v>
      </c>
      <c r="J263" s="3" t="s">
        <v>308</v>
      </c>
      <c r="K263" s="11">
        <v>42370</v>
      </c>
      <c r="L263" s="11">
        <v>43465</v>
      </c>
      <c r="M263" s="3">
        <v>100</v>
      </c>
      <c r="N263" s="3">
        <v>100</v>
      </c>
      <c r="O263" s="3">
        <v>100</v>
      </c>
      <c r="P263" s="3">
        <v>1</v>
      </c>
      <c r="Q263" s="3">
        <v>1</v>
      </c>
    </row>
    <row r="264" spans="1:17" x14ac:dyDescent="0.25">
      <c r="A264" s="3">
        <v>3874</v>
      </c>
      <c r="B264" s="3" t="s">
        <v>412</v>
      </c>
      <c r="C264" s="3" t="s">
        <v>2878</v>
      </c>
      <c r="D264" s="3" t="s">
        <v>209</v>
      </c>
      <c r="E264" s="3" t="s">
        <v>1753</v>
      </c>
      <c r="F264" s="3" t="s">
        <v>2051</v>
      </c>
      <c r="G264" s="3" t="s">
        <v>246</v>
      </c>
      <c r="H264" s="3" t="s">
        <v>247</v>
      </c>
      <c r="I264" s="3" t="s">
        <v>6</v>
      </c>
      <c r="J264" s="3" t="s">
        <v>7</v>
      </c>
      <c r="K264" s="11">
        <v>42552</v>
      </c>
      <c r="L264" s="11">
        <v>43465</v>
      </c>
      <c r="M264" s="3">
        <v>100</v>
      </c>
      <c r="N264" s="3">
        <v>100</v>
      </c>
      <c r="O264" s="3">
        <v>100</v>
      </c>
      <c r="P264" s="3">
        <v>1</v>
      </c>
      <c r="Q264" s="3">
        <v>1</v>
      </c>
    </row>
    <row r="265" spans="1:17" x14ac:dyDescent="0.25">
      <c r="A265" s="3">
        <v>3874</v>
      </c>
      <c r="B265" s="3" t="s">
        <v>412</v>
      </c>
      <c r="C265" s="3" t="s">
        <v>2878</v>
      </c>
      <c r="D265" s="3" t="s">
        <v>205</v>
      </c>
      <c r="E265" s="3" t="s">
        <v>1778</v>
      </c>
      <c r="F265" s="3" t="s">
        <v>2856</v>
      </c>
      <c r="G265" s="3" t="s">
        <v>246</v>
      </c>
      <c r="H265" s="3" t="s">
        <v>247</v>
      </c>
      <c r="I265" s="3" t="s">
        <v>6</v>
      </c>
      <c r="J265" s="3" t="s">
        <v>7</v>
      </c>
      <c r="K265" s="11">
        <v>42917</v>
      </c>
      <c r="L265" s="11">
        <v>46022</v>
      </c>
      <c r="M265" s="3">
        <v>80</v>
      </c>
      <c r="N265" s="3">
        <v>100</v>
      </c>
      <c r="O265" s="3">
        <v>10</v>
      </c>
      <c r="P265" s="3">
        <v>0.125</v>
      </c>
      <c r="Q265" s="3">
        <v>0.1</v>
      </c>
    </row>
    <row r="266" spans="1:17" x14ac:dyDescent="0.25">
      <c r="A266" s="3">
        <v>3874</v>
      </c>
      <c r="B266" s="3" t="s">
        <v>412</v>
      </c>
      <c r="C266" s="3" t="s">
        <v>2878</v>
      </c>
      <c r="D266" s="3" t="s">
        <v>102</v>
      </c>
      <c r="E266" s="3" t="s">
        <v>1779</v>
      </c>
      <c r="F266" s="3" t="s">
        <v>2855</v>
      </c>
      <c r="G266" s="3" t="s">
        <v>317</v>
      </c>
      <c r="H266" s="3" t="s">
        <v>318</v>
      </c>
      <c r="I266" s="3" t="s">
        <v>319</v>
      </c>
      <c r="J266" s="3" t="s">
        <v>320</v>
      </c>
      <c r="K266" s="11">
        <v>42370</v>
      </c>
      <c r="L266" s="11">
        <v>44561</v>
      </c>
      <c r="M266" s="3">
        <v>70</v>
      </c>
      <c r="N266" s="3">
        <v>100</v>
      </c>
      <c r="O266" s="3">
        <v>100</v>
      </c>
      <c r="P266" s="3">
        <v>1</v>
      </c>
      <c r="Q266" s="3">
        <v>1</v>
      </c>
    </row>
    <row r="267" spans="1:17" x14ac:dyDescent="0.25">
      <c r="A267" s="3">
        <v>3874</v>
      </c>
      <c r="B267" s="3" t="s">
        <v>412</v>
      </c>
      <c r="C267" s="3" t="s">
        <v>2878</v>
      </c>
      <c r="D267" s="3" t="s">
        <v>46</v>
      </c>
      <c r="E267" s="3" t="s">
        <v>1788</v>
      </c>
      <c r="F267" s="3" t="s">
        <v>2856</v>
      </c>
      <c r="G267" s="3" t="s">
        <v>323</v>
      </c>
      <c r="H267" s="3" t="s">
        <v>324</v>
      </c>
      <c r="I267" s="3" t="s">
        <v>319</v>
      </c>
      <c r="J267" s="3" t="s">
        <v>320</v>
      </c>
      <c r="K267" s="11">
        <v>43282</v>
      </c>
      <c r="L267" s="11">
        <v>44196</v>
      </c>
      <c r="M267" s="3">
        <v>100</v>
      </c>
      <c r="N267" s="3">
        <v>100</v>
      </c>
      <c r="O267" s="3">
        <v>20</v>
      </c>
      <c r="P267" s="3">
        <v>0.2</v>
      </c>
      <c r="Q267" s="3">
        <v>0.2</v>
      </c>
    </row>
    <row r="268" spans="1:17" x14ac:dyDescent="0.25">
      <c r="A268" s="3">
        <v>3874</v>
      </c>
      <c r="B268" s="3" t="s">
        <v>412</v>
      </c>
      <c r="C268" s="3" t="s">
        <v>2878</v>
      </c>
      <c r="D268" s="3" t="s">
        <v>809</v>
      </c>
      <c r="E268" s="3" t="s">
        <v>1789</v>
      </c>
      <c r="F268" s="3" t="s">
        <v>2855</v>
      </c>
      <c r="G268" s="3" t="s">
        <v>317</v>
      </c>
      <c r="H268" s="3" t="s">
        <v>318</v>
      </c>
      <c r="I268" s="3" t="s">
        <v>319</v>
      </c>
      <c r="J268" s="3" t="s">
        <v>320</v>
      </c>
      <c r="K268" s="11">
        <v>42552</v>
      </c>
      <c r="L268" s="11">
        <v>44561</v>
      </c>
      <c r="M268" s="3">
        <v>80</v>
      </c>
      <c r="N268" s="3">
        <v>100</v>
      </c>
      <c r="O268" s="3">
        <v>40</v>
      </c>
      <c r="P268" s="3">
        <v>0.5</v>
      </c>
      <c r="Q268" s="3">
        <v>0.4</v>
      </c>
    </row>
    <row r="269" spans="1:17" x14ac:dyDescent="0.25">
      <c r="A269" s="3">
        <v>3874</v>
      </c>
      <c r="B269" s="3" t="s">
        <v>412</v>
      </c>
      <c r="C269" s="3" t="s">
        <v>2878</v>
      </c>
      <c r="D269" s="3" t="s">
        <v>211</v>
      </c>
      <c r="E269" s="3" t="s">
        <v>1831</v>
      </c>
      <c r="F269" s="3" t="s">
        <v>2051</v>
      </c>
      <c r="G269" s="3" t="s">
        <v>317</v>
      </c>
      <c r="H269" s="3" t="s">
        <v>318</v>
      </c>
      <c r="I269" s="3" t="s">
        <v>319</v>
      </c>
      <c r="J269" s="3" t="s">
        <v>320</v>
      </c>
      <c r="K269" s="11">
        <v>42552</v>
      </c>
      <c r="L269" s="11">
        <v>44561</v>
      </c>
      <c r="M269" s="3">
        <v>7</v>
      </c>
      <c r="N269" s="3">
        <v>13</v>
      </c>
      <c r="O269" s="3">
        <v>25</v>
      </c>
      <c r="P269" s="3">
        <v>1</v>
      </c>
      <c r="Q269" s="3">
        <v>1</v>
      </c>
    </row>
    <row r="270" spans="1:17" x14ac:dyDescent="0.25">
      <c r="A270" s="3">
        <v>3874</v>
      </c>
      <c r="B270" s="3" t="s">
        <v>412</v>
      </c>
      <c r="C270" s="3" t="s">
        <v>2878</v>
      </c>
      <c r="D270" s="3" t="s">
        <v>337</v>
      </c>
      <c r="E270" s="3" t="s">
        <v>1874</v>
      </c>
      <c r="F270" s="3" t="s">
        <v>2051</v>
      </c>
      <c r="G270" s="3" t="s">
        <v>246</v>
      </c>
      <c r="H270" s="3" t="s">
        <v>247</v>
      </c>
      <c r="I270" s="3" t="s">
        <v>6</v>
      </c>
      <c r="J270" s="3" t="s">
        <v>7</v>
      </c>
      <c r="K270" s="11">
        <v>42917</v>
      </c>
      <c r="L270" s="11">
        <v>43100</v>
      </c>
      <c r="M270" s="3">
        <v>100</v>
      </c>
      <c r="N270" s="3">
        <v>100</v>
      </c>
      <c r="O270" s="3">
        <v>0</v>
      </c>
      <c r="P270" s="3">
        <v>0</v>
      </c>
      <c r="Q270" s="3">
        <v>0</v>
      </c>
    </row>
    <row r="271" spans="1:17" x14ac:dyDescent="0.25">
      <c r="A271" s="3">
        <v>3874</v>
      </c>
      <c r="B271" s="3" t="s">
        <v>412</v>
      </c>
      <c r="C271" s="3" t="s">
        <v>2878</v>
      </c>
      <c r="D271" s="3" t="s">
        <v>97</v>
      </c>
      <c r="E271" s="3" t="s">
        <v>1920</v>
      </c>
      <c r="F271" s="3" t="s">
        <v>2856</v>
      </c>
      <c r="G271" s="3" t="s">
        <v>611</v>
      </c>
      <c r="H271" s="3" t="s">
        <v>612</v>
      </c>
      <c r="I271" s="3" t="s">
        <v>122</v>
      </c>
      <c r="J271" s="3" t="s">
        <v>123</v>
      </c>
      <c r="K271" s="11">
        <v>42736</v>
      </c>
      <c r="L271" s="11">
        <v>43829</v>
      </c>
      <c r="M271" s="3">
        <v>1</v>
      </c>
      <c r="N271" s="3">
        <v>2</v>
      </c>
      <c r="O271" s="3">
        <v>2</v>
      </c>
      <c r="P271" s="3">
        <v>1</v>
      </c>
      <c r="Q271" s="3">
        <v>1</v>
      </c>
    </row>
    <row r="272" spans="1:17" x14ac:dyDescent="0.25">
      <c r="A272" s="3">
        <v>3874</v>
      </c>
      <c r="B272" s="3" t="s">
        <v>412</v>
      </c>
      <c r="C272" s="3" t="s">
        <v>2878</v>
      </c>
      <c r="D272" s="3" t="s">
        <v>372</v>
      </c>
      <c r="E272" s="3" t="s">
        <v>1948</v>
      </c>
      <c r="F272" s="3" t="s">
        <v>2856</v>
      </c>
      <c r="G272" s="3" t="s">
        <v>175</v>
      </c>
      <c r="H272" s="3" t="s">
        <v>176</v>
      </c>
      <c r="I272" s="3" t="s">
        <v>177</v>
      </c>
      <c r="J272" s="3" t="s">
        <v>177</v>
      </c>
      <c r="K272" s="11">
        <v>43101</v>
      </c>
      <c r="L272" s="11">
        <v>43465</v>
      </c>
      <c r="M272" s="3">
        <v>100</v>
      </c>
      <c r="N272" s="3">
        <v>100</v>
      </c>
      <c r="O272" s="3">
        <v>100</v>
      </c>
      <c r="P272" s="3">
        <v>1</v>
      </c>
      <c r="Q272" s="3">
        <v>1</v>
      </c>
    </row>
    <row r="273" spans="1:17" x14ac:dyDescent="0.25">
      <c r="A273" s="3">
        <v>3874</v>
      </c>
      <c r="B273" s="3" t="s">
        <v>412</v>
      </c>
      <c r="C273" s="3" t="s">
        <v>2878</v>
      </c>
      <c r="D273" s="3" t="s">
        <v>374</v>
      </c>
      <c r="E273" s="3" t="s">
        <v>1971</v>
      </c>
      <c r="F273" s="3" t="s">
        <v>2855</v>
      </c>
      <c r="G273" s="3" t="s">
        <v>154</v>
      </c>
      <c r="H273" s="3" t="s">
        <v>155</v>
      </c>
      <c r="I273" s="3" t="s">
        <v>156</v>
      </c>
      <c r="J273" s="3" t="s">
        <v>156</v>
      </c>
      <c r="K273" s="11">
        <v>42736</v>
      </c>
      <c r="L273" s="11">
        <v>43465</v>
      </c>
      <c r="M273" s="3">
        <v>20</v>
      </c>
      <c r="N273" s="3">
        <v>20</v>
      </c>
      <c r="O273" s="3">
        <v>20</v>
      </c>
      <c r="P273" s="3">
        <v>1</v>
      </c>
      <c r="Q273" s="3">
        <v>1</v>
      </c>
    </row>
    <row r="274" spans="1:17" x14ac:dyDescent="0.25">
      <c r="A274" s="3">
        <v>3874</v>
      </c>
      <c r="B274" s="3" t="s">
        <v>412</v>
      </c>
      <c r="C274" s="3" t="s">
        <v>2878</v>
      </c>
      <c r="D274" s="3" t="s">
        <v>353</v>
      </c>
      <c r="E274" s="3" t="s">
        <v>1974</v>
      </c>
      <c r="F274" s="3" t="s">
        <v>2051</v>
      </c>
      <c r="G274" s="3" t="s">
        <v>246</v>
      </c>
      <c r="H274" s="3" t="s">
        <v>247</v>
      </c>
      <c r="I274" s="3" t="s">
        <v>6</v>
      </c>
      <c r="J274" s="3" t="s">
        <v>7</v>
      </c>
      <c r="K274" s="11">
        <v>43282</v>
      </c>
      <c r="L274" s="11">
        <v>46022</v>
      </c>
      <c r="M274" s="3">
        <v>2</v>
      </c>
      <c r="N274" s="3">
        <v>5</v>
      </c>
      <c r="O274" s="3">
        <v>0</v>
      </c>
      <c r="P274" s="3">
        <v>0</v>
      </c>
      <c r="Q274" s="3">
        <v>0</v>
      </c>
    </row>
    <row r="275" spans="1:17" x14ac:dyDescent="0.25">
      <c r="A275" s="3">
        <v>3874</v>
      </c>
      <c r="B275" s="3" t="s">
        <v>412</v>
      </c>
      <c r="C275" s="3" t="s">
        <v>2878</v>
      </c>
      <c r="D275" s="3" t="s">
        <v>359</v>
      </c>
      <c r="E275" s="3" t="s">
        <v>1995</v>
      </c>
      <c r="F275" s="3" t="s">
        <v>2051</v>
      </c>
      <c r="G275" s="3" t="s">
        <v>246</v>
      </c>
      <c r="H275" s="3" t="s">
        <v>247</v>
      </c>
      <c r="I275" s="3" t="s">
        <v>6</v>
      </c>
      <c r="J275" s="3" t="s">
        <v>7</v>
      </c>
      <c r="K275" s="11">
        <v>43101</v>
      </c>
      <c r="L275" s="11">
        <v>47848</v>
      </c>
      <c r="M275" s="3">
        <v>45</v>
      </c>
      <c r="N275" s="3">
        <v>100</v>
      </c>
      <c r="O275" s="3">
        <v>0</v>
      </c>
      <c r="P275" s="3">
        <v>0</v>
      </c>
      <c r="Q275" s="3">
        <v>0</v>
      </c>
    </row>
    <row r="276" spans="1:17" x14ac:dyDescent="0.25">
      <c r="A276" s="3">
        <v>3886</v>
      </c>
      <c r="B276" s="3" t="s">
        <v>403</v>
      </c>
      <c r="C276" s="3" t="s">
        <v>2912</v>
      </c>
      <c r="D276" s="3" t="s">
        <v>76</v>
      </c>
      <c r="E276" s="3" t="s">
        <v>404</v>
      </c>
      <c r="F276" s="3" t="s">
        <v>2051</v>
      </c>
      <c r="G276" s="3" t="s">
        <v>405</v>
      </c>
      <c r="H276" s="3" t="s">
        <v>406</v>
      </c>
      <c r="I276" s="3" t="s">
        <v>180</v>
      </c>
      <c r="J276" s="3" t="s">
        <v>181</v>
      </c>
      <c r="K276" s="11">
        <v>42863</v>
      </c>
      <c r="L276" s="11">
        <v>43040</v>
      </c>
      <c r="M276" s="3">
        <v>100</v>
      </c>
      <c r="N276" s="3">
        <v>100</v>
      </c>
      <c r="O276" s="3">
        <v>100</v>
      </c>
      <c r="P276" s="3">
        <v>1</v>
      </c>
      <c r="Q276" s="3">
        <v>1</v>
      </c>
    </row>
    <row r="277" spans="1:17" x14ac:dyDescent="0.25">
      <c r="A277" s="3">
        <v>3886</v>
      </c>
      <c r="B277" s="3" t="s">
        <v>403</v>
      </c>
      <c r="C277" s="3" t="s">
        <v>2912</v>
      </c>
      <c r="D277" s="3" t="s">
        <v>77</v>
      </c>
      <c r="E277" s="3" t="s">
        <v>414</v>
      </c>
      <c r="F277" s="3" t="s">
        <v>2051</v>
      </c>
      <c r="G277" s="3" t="s">
        <v>144</v>
      </c>
      <c r="H277" s="3" t="s">
        <v>145</v>
      </c>
      <c r="I277" s="3" t="s">
        <v>146</v>
      </c>
      <c r="J277" s="3" t="s">
        <v>147</v>
      </c>
      <c r="K277" s="11">
        <v>42863</v>
      </c>
      <c r="L277" s="11">
        <v>42947</v>
      </c>
      <c r="M277" s="3">
        <v>100</v>
      </c>
      <c r="N277" s="3">
        <v>100</v>
      </c>
      <c r="O277" s="3">
        <v>0</v>
      </c>
      <c r="P277" s="3">
        <v>0</v>
      </c>
      <c r="Q277" s="3">
        <v>0</v>
      </c>
    </row>
    <row r="278" spans="1:17" x14ac:dyDescent="0.25">
      <c r="A278" s="3">
        <v>3886</v>
      </c>
      <c r="B278" s="3" t="s">
        <v>403</v>
      </c>
      <c r="C278" s="3" t="s">
        <v>2912</v>
      </c>
      <c r="D278" s="3" t="s">
        <v>353</v>
      </c>
      <c r="E278" s="3" t="s">
        <v>420</v>
      </c>
      <c r="F278" s="3" t="s">
        <v>2856</v>
      </c>
      <c r="G278" s="3" t="s">
        <v>246</v>
      </c>
      <c r="H278" s="3" t="s">
        <v>247</v>
      </c>
      <c r="I278" s="3" t="s">
        <v>6</v>
      </c>
      <c r="J278" s="3" t="s">
        <v>7</v>
      </c>
      <c r="K278" s="11">
        <v>42917</v>
      </c>
      <c r="L278" s="11">
        <v>46387</v>
      </c>
      <c r="M278" s="3">
        <v>14</v>
      </c>
      <c r="N278" s="3">
        <v>38</v>
      </c>
      <c r="O278" s="3">
        <v>0</v>
      </c>
      <c r="P278" s="3">
        <v>0</v>
      </c>
      <c r="Q278" s="3">
        <v>0</v>
      </c>
    </row>
    <row r="279" spans="1:17" x14ac:dyDescent="0.25">
      <c r="A279" s="3">
        <v>3886</v>
      </c>
      <c r="B279" s="3" t="s">
        <v>403</v>
      </c>
      <c r="C279" s="3" t="s">
        <v>2912</v>
      </c>
      <c r="D279" s="3" t="s">
        <v>72</v>
      </c>
      <c r="E279" s="3" t="s">
        <v>883</v>
      </c>
      <c r="F279" s="3" t="s">
        <v>2856</v>
      </c>
      <c r="G279" s="3" t="s">
        <v>277</v>
      </c>
      <c r="H279" s="3" t="s">
        <v>278</v>
      </c>
      <c r="I279" s="3" t="s">
        <v>132</v>
      </c>
      <c r="J279" s="3" t="s">
        <v>133</v>
      </c>
      <c r="K279" s="11">
        <v>42887</v>
      </c>
      <c r="L279" s="11">
        <v>46387</v>
      </c>
      <c r="M279" s="3">
        <v>4</v>
      </c>
      <c r="N279" s="3">
        <v>10</v>
      </c>
      <c r="O279" s="3">
        <v>0</v>
      </c>
      <c r="P279" s="3">
        <v>0</v>
      </c>
      <c r="Q279" s="3">
        <v>0</v>
      </c>
    </row>
    <row r="280" spans="1:17" x14ac:dyDescent="0.25">
      <c r="A280" s="3">
        <v>3886</v>
      </c>
      <c r="B280" s="3" t="s">
        <v>403</v>
      </c>
      <c r="C280" s="3" t="s">
        <v>2912</v>
      </c>
      <c r="D280" s="3" t="s">
        <v>359</v>
      </c>
      <c r="E280" s="3" t="s">
        <v>923</v>
      </c>
      <c r="F280" s="3" t="s">
        <v>2855</v>
      </c>
      <c r="G280" s="3" t="s">
        <v>246</v>
      </c>
      <c r="H280" s="3" t="s">
        <v>247</v>
      </c>
      <c r="I280" s="3" t="s">
        <v>6</v>
      </c>
      <c r="J280" s="3" t="s">
        <v>7</v>
      </c>
      <c r="K280" s="11">
        <v>42917</v>
      </c>
      <c r="L280" s="11">
        <v>44196</v>
      </c>
      <c r="M280" s="3">
        <v>100</v>
      </c>
      <c r="N280" s="3">
        <v>100</v>
      </c>
      <c r="O280" s="3">
        <v>50</v>
      </c>
      <c r="P280" s="3">
        <v>0.5</v>
      </c>
      <c r="Q280" s="3">
        <v>0.5</v>
      </c>
    </row>
    <row r="281" spans="1:17" x14ac:dyDescent="0.25">
      <c r="A281" s="3">
        <v>3886</v>
      </c>
      <c r="B281" s="3" t="s">
        <v>403</v>
      </c>
      <c r="C281" s="3" t="s">
        <v>2912</v>
      </c>
      <c r="D281" s="3" t="s">
        <v>78</v>
      </c>
      <c r="E281" s="3" t="s">
        <v>924</v>
      </c>
      <c r="F281" s="3" t="s">
        <v>2856</v>
      </c>
      <c r="G281" s="3" t="s">
        <v>246</v>
      </c>
      <c r="H281" s="3" t="s">
        <v>247</v>
      </c>
      <c r="I281" s="3" t="s">
        <v>6</v>
      </c>
      <c r="J281" s="3" t="s">
        <v>7</v>
      </c>
      <c r="K281" s="11">
        <v>42948</v>
      </c>
      <c r="L281" s="11">
        <v>44785</v>
      </c>
      <c r="M281" s="3">
        <v>96</v>
      </c>
      <c r="N281" s="3">
        <v>100</v>
      </c>
      <c r="O281" s="3">
        <v>64.5</v>
      </c>
      <c r="P281" s="3">
        <v>0.671875</v>
      </c>
      <c r="Q281" s="3">
        <v>0.64500000000000002</v>
      </c>
    </row>
    <row r="282" spans="1:17" x14ac:dyDescent="0.25">
      <c r="A282" s="3">
        <v>3886</v>
      </c>
      <c r="B282" s="3" t="s">
        <v>403</v>
      </c>
      <c r="C282" s="3" t="s">
        <v>2912</v>
      </c>
      <c r="D282" s="3" t="s">
        <v>73</v>
      </c>
      <c r="E282" s="3" t="s">
        <v>941</v>
      </c>
      <c r="F282" s="3" t="s">
        <v>2856</v>
      </c>
      <c r="G282" s="3" t="s">
        <v>269</v>
      </c>
      <c r="H282" s="3" t="s">
        <v>270</v>
      </c>
      <c r="I282" s="3" t="s">
        <v>132</v>
      </c>
      <c r="J282" s="3" t="s">
        <v>133</v>
      </c>
      <c r="K282" s="11">
        <v>42887</v>
      </c>
      <c r="L282" s="11">
        <v>43678</v>
      </c>
      <c r="M282" s="3">
        <v>100</v>
      </c>
      <c r="N282" s="3">
        <v>100</v>
      </c>
      <c r="O282" s="3">
        <v>0</v>
      </c>
      <c r="P282" s="3">
        <v>0</v>
      </c>
      <c r="Q282" s="3">
        <v>0</v>
      </c>
    </row>
    <row r="283" spans="1:17" x14ac:dyDescent="0.25">
      <c r="A283" s="3">
        <v>3886</v>
      </c>
      <c r="B283" s="3" t="s">
        <v>403</v>
      </c>
      <c r="C283" s="3" t="s">
        <v>2912</v>
      </c>
      <c r="D283" s="3" t="s">
        <v>75</v>
      </c>
      <c r="E283" s="3" t="s">
        <v>946</v>
      </c>
      <c r="F283" s="3" t="s">
        <v>2856</v>
      </c>
      <c r="G283" s="3" t="s">
        <v>317</v>
      </c>
      <c r="H283" s="3" t="s">
        <v>318</v>
      </c>
      <c r="I283" s="3" t="s">
        <v>319</v>
      </c>
      <c r="J283" s="3" t="s">
        <v>320</v>
      </c>
      <c r="K283" s="11">
        <v>42863</v>
      </c>
      <c r="L283" s="11">
        <v>43524</v>
      </c>
      <c r="M283" s="3">
        <v>100</v>
      </c>
      <c r="N283" s="3">
        <v>100</v>
      </c>
      <c r="O283" s="3">
        <v>75</v>
      </c>
      <c r="P283" s="3">
        <v>0.75</v>
      </c>
      <c r="Q283" s="3">
        <v>0.75</v>
      </c>
    </row>
    <row r="284" spans="1:17" x14ac:dyDescent="0.25">
      <c r="A284" s="3">
        <v>3886</v>
      </c>
      <c r="B284" s="3" t="s">
        <v>403</v>
      </c>
      <c r="C284" s="3" t="s">
        <v>2912</v>
      </c>
      <c r="D284" s="3" t="s">
        <v>71</v>
      </c>
      <c r="E284" s="3" t="s">
        <v>956</v>
      </c>
      <c r="F284" s="3" t="s">
        <v>2856</v>
      </c>
      <c r="G284" s="3" t="s">
        <v>148</v>
      </c>
      <c r="H284" s="3" t="s">
        <v>149</v>
      </c>
      <c r="I284" s="3" t="s">
        <v>132</v>
      </c>
      <c r="J284" s="3" t="s">
        <v>133</v>
      </c>
      <c r="K284" s="11">
        <v>42887</v>
      </c>
      <c r="L284" s="11">
        <v>43524</v>
      </c>
      <c r="M284" s="3">
        <v>100</v>
      </c>
      <c r="N284" s="3">
        <v>100</v>
      </c>
      <c r="O284" s="3">
        <v>25</v>
      </c>
      <c r="P284" s="3">
        <v>0.25</v>
      </c>
      <c r="Q284" s="3">
        <v>0.25</v>
      </c>
    </row>
    <row r="285" spans="1:17" x14ac:dyDescent="0.25">
      <c r="A285" s="3">
        <v>3886</v>
      </c>
      <c r="B285" s="3" t="s">
        <v>403</v>
      </c>
      <c r="C285" s="3" t="s">
        <v>2912</v>
      </c>
      <c r="D285" s="3" t="s">
        <v>117</v>
      </c>
      <c r="E285" s="3" t="s">
        <v>957</v>
      </c>
      <c r="F285" s="3" t="s">
        <v>2856</v>
      </c>
      <c r="G285" s="3" t="s">
        <v>246</v>
      </c>
      <c r="H285" s="3" t="s">
        <v>247</v>
      </c>
      <c r="I285" s="3" t="s">
        <v>6</v>
      </c>
      <c r="J285" s="3" t="s">
        <v>7</v>
      </c>
      <c r="K285" s="11">
        <v>42863</v>
      </c>
      <c r="L285" s="11">
        <v>43434</v>
      </c>
      <c r="M285" s="3">
        <v>100</v>
      </c>
      <c r="N285" s="3">
        <v>100</v>
      </c>
      <c r="O285" s="3">
        <v>0</v>
      </c>
      <c r="P285" s="3">
        <v>0</v>
      </c>
      <c r="Q285" s="3">
        <v>0</v>
      </c>
    </row>
    <row r="286" spans="1:17" x14ac:dyDescent="0.25">
      <c r="A286" s="3">
        <v>3886</v>
      </c>
      <c r="B286" s="3" t="s">
        <v>403</v>
      </c>
      <c r="C286" s="3" t="s">
        <v>2912</v>
      </c>
      <c r="D286" s="3" t="s">
        <v>16</v>
      </c>
      <c r="E286" s="3" t="s">
        <v>967</v>
      </c>
      <c r="F286" s="3" t="s">
        <v>2856</v>
      </c>
      <c r="G286" s="3" t="s">
        <v>246</v>
      </c>
      <c r="H286" s="3" t="s">
        <v>247</v>
      </c>
      <c r="I286" s="3" t="s">
        <v>6</v>
      </c>
      <c r="J286" s="3" t="s">
        <v>7</v>
      </c>
      <c r="K286" s="11">
        <v>42863</v>
      </c>
      <c r="L286" s="11">
        <v>43100</v>
      </c>
      <c r="M286" s="3">
        <v>100</v>
      </c>
      <c r="N286" s="3">
        <v>100</v>
      </c>
      <c r="O286" s="3">
        <v>100</v>
      </c>
      <c r="P286" s="3">
        <v>1</v>
      </c>
      <c r="Q286" s="3">
        <v>1</v>
      </c>
    </row>
    <row r="287" spans="1:17" x14ac:dyDescent="0.25">
      <c r="A287" s="3">
        <v>3886</v>
      </c>
      <c r="B287" s="3" t="s">
        <v>403</v>
      </c>
      <c r="C287" s="3" t="s">
        <v>2912</v>
      </c>
      <c r="D287" s="3" t="s">
        <v>14</v>
      </c>
      <c r="E287" s="3" t="s">
        <v>968</v>
      </c>
      <c r="F287" s="3" t="s">
        <v>2856</v>
      </c>
      <c r="G287" s="3" t="s">
        <v>246</v>
      </c>
      <c r="H287" s="3" t="s">
        <v>247</v>
      </c>
      <c r="I287" s="3" t="s">
        <v>6</v>
      </c>
      <c r="J287" s="3" t="s">
        <v>7</v>
      </c>
      <c r="K287" s="11">
        <v>42863</v>
      </c>
      <c r="L287" s="11">
        <v>43100</v>
      </c>
      <c r="M287" s="3">
        <v>100</v>
      </c>
      <c r="N287" s="3">
        <v>100</v>
      </c>
      <c r="O287" s="3">
        <v>100</v>
      </c>
      <c r="P287" s="3">
        <v>1</v>
      </c>
      <c r="Q287" s="3">
        <v>1</v>
      </c>
    </row>
    <row r="288" spans="1:17" x14ac:dyDescent="0.25">
      <c r="A288" s="3">
        <v>3886</v>
      </c>
      <c r="B288" s="3" t="s">
        <v>403</v>
      </c>
      <c r="C288" s="3" t="s">
        <v>2912</v>
      </c>
      <c r="D288" s="3" t="s">
        <v>84</v>
      </c>
      <c r="E288" s="3" t="s">
        <v>985</v>
      </c>
      <c r="F288" s="3" t="s">
        <v>2856</v>
      </c>
      <c r="G288" s="3" t="s">
        <v>321</v>
      </c>
      <c r="H288" s="3" t="s">
        <v>322</v>
      </c>
      <c r="I288" s="3" t="s">
        <v>180</v>
      </c>
      <c r="J288" s="3" t="s">
        <v>181</v>
      </c>
      <c r="K288" s="11">
        <v>42863</v>
      </c>
      <c r="L288" s="11">
        <v>43100</v>
      </c>
      <c r="M288" s="3">
        <v>100</v>
      </c>
      <c r="N288" s="3">
        <v>100</v>
      </c>
      <c r="O288" s="3">
        <v>0</v>
      </c>
      <c r="P288" s="3">
        <v>0</v>
      </c>
      <c r="Q288" s="3">
        <v>0</v>
      </c>
    </row>
    <row r="289" spans="1:17" x14ac:dyDescent="0.25">
      <c r="A289" s="3">
        <v>3886</v>
      </c>
      <c r="B289" s="3" t="s">
        <v>403</v>
      </c>
      <c r="C289" s="3" t="s">
        <v>2912</v>
      </c>
      <c r="D289" s="3" t="s">
        <v>385</v>
      </c>
      <c r="E289" s="3" t="s">
        <v>988</v>
      </c>
      <c r="F289" s="3" t="s">
        <v>2855</v>
      </c>
      <c r="G289" s="3" t="s">
        <v>246</v>
      </c>
      <c r="H289" s="3" t="s">
        <v>247</v>
      </c>
      <c r="I289" s="3" t="s">
        <v>6</v>
      </c>
      <c r="J289" s="3" t="s">
        <v>7</v>
      </c>
      <c r="K289" s="11">
        <v>43101</v>
      </c>
      <c r="L289" s="11">
        <v>43646</v>
      </c>
      <c r="M289" s="3">
        <v>100</v>
      </c>
      <c r="N289" s="3">
        <v>100</v>
      </c>
      <c r="O289" s="3">
        <v>45</v>
      </c>
      <c r="P289" s="3">
        <v>0.45</v>
      </c>
      <c r="Q289" s="3">
        <v>0.45</v>
      </c>
    </row>
    <row r="290" spans="1:17" x14ac:dyDescent="0.25">
      <c r="A290" s="3">
        <v>3886</v>
      </c>
      <c r="B290" s="3" t="s">
        <v>403</v>
      </c>
      <c r="C290" s="3" t="s">
        <v>2912</v>
      </c>
      <c r="D290" s="3" t="s">
        <v>38</v>
      </c>
      <c r="E290" s="3" t="s">
        <v>989</v>
      </c>
      <c r="F290" s="3" t="s">
        <v>2856</v>
      </c>
      <c r="G290" s="3" t="s">
        <v>246</v>
      </c>
      <c r="H290" s="3" t="s">
        <v>247</v>
      </c>
      <c r="I290" s="3" t="s">
        <v>6</v>
      </c>
      <c r="J290" s="3" t="s">
        <v>7</v>
      </c>
      <c r="K290" s="11">
        <v>42863</v>
      </c>
      <c r="L290" s="11">
        <v>43708</v>
      </c>
      <c r="M290" s="3">
        <v>100</v>
      </c>
      <c r="N290" s="3">
        <v>100</v>
      </c>
      <c r="O290" s="3">
        <v>30</v>
      </c>
      <c r="P290" s="3">
        <v>0.3</v>
      </c>
      <c r="Q290" s="3">
        <v>0.3</v>
      </c>
    </row>
    <row r="291" spans="1:17" x14ac:dyDescent="0.25">
      <c r="A291" s="3">
        <v>3886</v>
      </c>
      <c r="B291" s="3" t="s">
        <v>403</v>
      </c>
      <c r="C291" s="3" t="s">
        <v>2912</v>
      </c>
      <c r="D291" s="3" t="s">
        <v>74</v>
      </c>
      <c r="E291" s="3" t="s">
        <v>990</v>
      </c>
      <c r="F291" s="3" t="s">
        <v>2856</v>
      </c>
      <c r="G291" s="3" t="s">
        <v>148</v>
      </c>
      <c r="H291" s="3" t="s">
        <v>149</v>
      </c>
      <c r="I291" s="3" t="s">
        <v>132</v>
      </c>
      <c r="J291" s="3" t="s">
        <v>133</v>
      </c>
      <c r="K291" s="11">
        <v>42917</v>
      </c>
      <c r="L291" s="11">
        <v>43616</v>
      </c>
      <c r="M291" s="3">
        <v>100</v>
      </c>
      <c r="N291" s="3">
        <v>100</v>
      </c>
      <c r="O291" s="3">
        <v>0</v>
      </c>
      <c r="P291" s="3">
        <v>0</v>
      </c>
      <c r="Q291" s="3">
        <v>0</v>
      </c>
    </row>
    <row r="292" spans="1:17" x14ac:dyDescent="0.25">
      <c r="A292" s="3">
        <v>3886</v>
      </c>
      <c r="B292" s="3" t="s">
        <v>403</v>
      </c>
      <c r="C292" s="3" t="s">
        <v>2912</v>
      </c>
      <c r="D292" s="3" t="s">
        <v>337</v>
      </c>
      <c r="E292" s="3" t="s">
        <v>1002</v>
      </c>
      <c r="F292" s="3" t="s">
        <v>2051</v>
      </c>
      <c r="G292" s="3" t="s">
        <v>246</v>
      </c>
      <c r="H292" s="3" t="s">
        <v>247</v>
      </c>
      <c r="I292" s="3" t="s">
        <v>6</v>
      </c>
      <c r="J292" s="3" t="s">
        <v>7</v>
      </c>
      <c r="K292" s="11">
        <v>42863</v>
      </c>
      <c r="L292" s="11">
        <v>43100</v>
      </c>
      <c r="M292" s="3">
        <v>100</v>
      </c>
      <c r="N292" s="3">
        <v>100</v>
      </c>
      <c r="O292" s="3">
        <v>25</v>
      </c>
      <c r="P292" s="3">
        <v>0.25</v>
      </c>
      <c r="Q292" s="3">
        <v>0.25</v>
      </c>
    </row>
    <row r="293" spans="1:17" x14ac:dyDescent="0.25">
      <c r="A293" s="3">
        <v>3886</v>
      </c>
      <c r="B293" s="3" t="s">
        <v>403</v>
      </c>
      <c r="C293" s="3" t="s">
        <v>2912</v>
      </c>
      <c r="D293" s="3" t="s">
        <v>69</v>
      </c>
      <c r="E293" s="3" t="s">
        <v>1015</v>
      </c>
      <c r="F293" s="3" t="s">
        <v>2856</v>
      </c>
      <c r="G293" s="3" t="s">
        <v>148</v>
      </c>
      <c r="H293" s="3" t="s">
        <v>149</v>
      </c>
      <c r="I293" s="3" t="s">
        <v>132</v>
      </c>
      <c r="J293" s="3" t="s">
        <v>133</v>
      </c>
      <c r="K293" s="11">
        <v>43101</v>
      </c>
      <c r="L293" s="11">
        <v>43830</v>
      </c>
      <c r="M293" s="3">
        <v>100</v>
      </c>
      <c r="N293" s="3">
        <v>100</v>
      </c>
      <c r="O293" s="3">
        <v>0</v>
      </c>
      <c r="P293" s="3">
        <v>0</v>
      </c>
      <c r="Q293" s="3">
        <v>0</v>
      </c>
    </row>
    <row r="294" spans="1:17" x14ac:dyDescent="0.25">
      <c r="A294" s="3">
        <v>3886</v>
      </c>
      <c r="B294" s="3" t="s">
        <v>403</v>
      </c>
      <c r="C294" s="3" t="s">
        <v>2912</v>
      </c>
      <c r="D294" s="3" t="s">
        <v>62</v>
      </c>
      <c r="E294" s="3" t="s">
        <v>1031</v>
      </c>
      <c r="F294" s="3" t="s">
        <v>2855</v>
      </c>
      <c r="G294" s="3" t="s">
        <v>175</v>
      </c>
      <c r="H294" s="3" t="s">
        <v>176</v>
      </c>
      <c r="I294" s="3" t="s">
        <v>177</v>
      </c>
      <c r="J294" s="3" t="s">
        <v>177</v>
      </c>
      <c r="K294" s="11">
        <v>43101</v>
      </c>
      <c r="L294" s="11">
        <v>43830</v>
      </c>
      <c r="M294" s="3">
        <v>100</v>
      </c>
      <c r="N294" s="3">
        <v>100</v>
      </c>
      <c r="O294" s="3">
        <v>40</v>
      </c>
      <c r="P294" s="3">
        <v>0.4</v>
      </c>
      <c r="Q294" s="3">
        <v>0.4</v>
      </c>
    </row>
    <row r="295" spans="1:17" x14ac:dyDescent="0.25">
      <c r="A295" s="3">
        <v>3886</v>
      </c>
      <c r="B295" s="3" t="s">
        <v>403</v>
      </c>
      <c r="C295" s="3" t="s">
        <v>2912</v>
      </c>
      <c r="D295" s="3" t="s">
        <v>115</v>
      </c>
      <c r="E295" s="3" t="s">
        <v>1032</v>
      </c>
      <c r="F295" s="3" t="s">
        <v>2856</v>
      </c>
      <c r="G295" s="3" t="s">
        <v>175</v>
      </c>
      <c r="H295" s="3" t="s">
        <v>176</v>
      </c>
      <c r="I295" s="3" t="s">
        <v>177</v>
      </c>
      <c r="J295" s="3" t="s">
        <v>177</v>
      </c>
      <c r="K295" s="11">
        <v>42826</v>
      </c>
      <c r="L295" s="11">
        <v>44196</v>
      </c>
      <c r="M295" s="3">
        <v>100</v>
      </c>
      <c r="N295" s="3">
        <v>100</v>
      </c>
      <c r="O295" s="3">
        <v>90</v>
      </c>
      <c r="P295" s="3">
        <v>0.9</v>
      </c>
      <c r="Q295" s="3">
        <v>0.9</v>
      </c>
    </row>
    <row r="296" spans="1:17" x14ac:dyDescent="0.25">
      <c r="A296" s="3">
        <v>3886</v>
      </c>
      <c r="B296" s="3" t="s">
        <v>403</v>
      </c>
      <c r="C296" s="3" t="s">
        <v>2912</v>
      </c>
      <c r="D296" s="3" t="s">
        <v>70</v>
      </c>
      <c r="E296" s="3" t="s">
        <v>1033</v>
      </c>
      <c r="F296" s="3" t="s">
        <v>2856</v>
      </c>
      <c r="G296" s="3" t="s">
        <v>175</v>
      </c>
      <c r="H296" s="3" t="s">
        <v>176</v>
      </c>
      <c r="I296" s="3" t="s">
        <v>177</v>
      </c>
      <c r="J296" s="3" t="s">
        <v>177</v>
      </c>
      <c r="K296" s="11">
        <v>42887</v>
      </c>
      <c r="L296" s="11">
        <v>43434</v>
      </c>
      <c r="M296" s="3">
        <v>100</v>
      </c>
      <c r="N296" s="3">
        <v>100</v>
      </c>
      <c r="O296" s="3">
        <v>95</v>
      </c>
      <c r="P296" s="3">
        <v>0.95</v>
      </c>
      <c r="Q296" s="3">
        <v>0.95</v>
      </c>
    </row>
    <row r="297" spans="1:17" x14ac:dyDescent="0.25">
      <c r="A297" s="3">
        <v>3886</v>
      </c>
      <c r="B297" s="3" t="s">
        <v>403</v>
      </c>
      <c r="C297" s="3" t="s">
        <v>2912</v>
      </c>
      <c r="D297" s="3" t="s">
        <v>374</v>
      </c>
      <c r="E297" s="3" t="s">
        <v>1036</v>
      </c>
      <c r="F297" s="3" t="s">
        <v>2855</v>
      </c>
      <c r="G297" s="3" t="s">
        <v>246</v>
      </c>
      <c r="H297" s="3" t="s">
        <v>247</v>
      </c>
      <c r="I297" s="3" t="s">
        <v>6</v>
      </c>
      <c r="J297" s="3" t="s">
        <v>7</v>
      </c>
      <c r="K297" s="11">
        <v>42863</v>
      </c>
      <c r="L297" s="11">
        <v>43434</v>
      </c>
      <c r="M297" s="3">
        <v>100</v>
      </c>
      <c r="N297" s="3">
        <v>100</v>
      </c>
      <c r="O297" s="3">
        <v>100</v>
      </c>
      <c r="P297" s="3">
        <v>1</v>
      </c>
      <c r="Q297" s="3">
        <v>1</v>
      </c>
    </row>
    <row r="298" spans="1:17" x14ac:dyDescent="0.25">
      <c r="A298" s="3">
        <v>3886</v>
      </c>
      <c r="B298" s="3" t="s">
        <v>403</v>
      </c>
      <c r="C298" s="3" t="s">
        <v>2912</v>
      </c>
      <c r="D298" s="3" t="s">
        <v>372</v>
      </c>
      <c r="E298" s="3" t="s">
        <v>1088</v>
      </c>
      <c r="F298" s="3" t="s">
        <v>2855</v>
      </c>
      <c r="G298" s="3" t="s">
        <v>246</v>
      </c>
      <c r="H298" s="3" t="s">
        <v>247</v>
      </c>
      <c r="I298" s="3" t="s">
        <v>6</v>
      </c>
      <c r="J298" s="3" t="s">
        <v>7</v>
      </c>
      <c r="K298" s="11">
        <v>42863</v>
      </c>
      <c r="L298" s="11">
        <v>44165</v>
      </c>
      <c r="M298" s="3">
        <v>4</v>
      </c>
      <c r="N298" s="3">
        <v>4</v>
      </c>
      <c r="O298" s="3">
        <v>3</v>
      </c>
      <c r="P298" s="3">
        <v>0.75</v>
      </c>
      <c r="Q298" s="3">
        <v>0.75</v>
      </c>
    </row>
    <row r="299" spans="1:17" x14ac:dyDescent="0.25">
      <c r="A299" s="3">
        <v>3886</v>
      </c>
      <c r="B299" s="3" t="s">
        <v>403</v>
      </c>
      <c r="C299" s="3" t="s">
        <v>2912</v>
      </c>
      <c r="D299" s="3" t="s">
        <v>68</v>
      </c>
      <c r="E299" s="3" t="s">
        <v>1296</v>
      </c>
      <c r="F299" s="3" t="s">
        <v>2855</v>
      </c>
      <c r="G299" s="3" t="s">
        <v>148</v>
      </c>
      <c r="H299" s="3" t="s">
        <v>149</v>
      </c>
      <c r="I299" s="3" t="s">
        <v>132</v>
      </c>
      <c r="J299" s="3" t="s">
        <v>133</v>
      </c>
      <c r="K299" s="11">
        <v>42887</v>
      </c>
      <c r="L299" s="11">
        <v>43434</v>
      </c>
      <c r="M299" s="3">
        <v>100</v>
      </c>
      <c r="N299" s="3">
        <v>100</v>
      </c>
      <c r="O299" s="3">
        <v>0</v>
      </c>
      <c r="P299" s="3">
        <v>0</v>
      </c>
      <c r="Q299" s="3">
        <v>0</v>
      </c>
    </row>
    <row r="300" spans="1:17" x14ac:dyDescent="0.25">
      <c r="A300" s="3">
        <v>3886</v>
      </c>
      <c r="B300" s="3" t="s">
        <v>403</v>
      </c>
      <c r="C300" s="3" t="s">
        <v>2912</v>
      </c>
      <c r="D300" s="3" t="s">
        <v>15</v>
      </c>
      <c r="E300" s="3" t="s">
        <v>1298</v>
      </c>
      <c r="F300" s="3" t="s">
        <v>2856</v>
      </c>
      <c r="G300" s="3" t="s">
        <v>246</v>
      </c>
      <c r="H300" s="3" t="s">
        <v>247</v>
      </c>
      <c r="I300" s="3" t="s">
        <v>6</v>
      </c>
      <c r="J300" s="3" t="s">
        <v>7</v>
      </c>
      <c r="K300" s="11">
        <v>42863</v>
      </c>
      <c r="L300" s="11">
        <v>43100</v>
      </c>
      <c r="M300" s="3">
        <v>100</v>
      </c>
      <c r="N300" s="3">
        <v>100</v>
      </c>
      <c r="O300" s="3">
        <v>100</v>
      </c>
      <c r="P300" s="3">
        <v>1</v>
      </c>
      <c r="Q300" s="3">
        <v>1</v>
      </c>
    </row>
    <row r="301" spans="1:17" x14ac:dyDescent="0.25">
      <c r="A301" s="3">
        <v>3886</v>
      </c>
      <c r="B301" s="3" t="s">
        <v>403</v>
      </c>
      <c r="C301" s="3" t="s">
        <v>2912</v>
      </c>
      <c r="D301" s="3" t="s">
        <v>17</v>
      </c>
      <c r="E301" s="3" t="s">
        <v>1299</v>
      </c>
      <c r="F301" s="3" t="s">
        <v>2856</v>
      </c>
      <c r="G301" s="3" t="s">
        <v>246</v>
      </c>
      <c r="H301" s="3" t="s">
        <v>247</v>
      </c>
      <c r="I301" s="3" t="s">
        <v>6</v>
      </c>
      <c r="J301" s="3" t="s">
        <v>7</v>
      </c>
      <c r="K301" s="11">
        <v>42863</v>
      </c>
      <c r="L301" s="11">
        <v>43100</v>
      </c>
      <c r="M301" s="3">
        <v>100</v>
      </c>
      <c r="N301" s="3">
        <v>100</v>
      </c>
      <c r="O301" s="3">
        <v>100</v>
      </c>
      <c r="P301" s="3">
        <v>1</v>
      </c>
      <c r="Q301" s="3">
        <v>1</v>
      </c>
    </row>
    <row r="302" spans="1:17" x14ac:dyDescent="0.25">
      <c r="A302" s="3">
        <v>3886</v>
      </c>
      <c r="B302" s="3" t="s">
        <v>403</v>
      </c>
      <c r="C302" s="3" t="s">
        <v>2912</v>
      </c>
      <c r="D302" s="3" t="s">
        <v>63</v>
      </c>
      <c r="E302" s="3" t="s">
        <v>1457</v>
      </c>
      <c r="F302" s="3" t="s">
        <v>2855</v>
      </c>
      <c r="G302" s="3" t="s">
        <v>321</v>
      </c>
      <c r="H302" s="3" t="s">
        <v>322</v>
      </c>
      <c r="I302" s="3" t="s">
        <v>180</v>
      </c>
      <c r="J302" s="3" t="s">
        <v>181</v>
      </c>
      <c r="K302" s="11">
        <v>43101</v>
      </c>
      <c r="L302" s="11">
        <v>46387</v>
      </c>
      <c r="M302" s="3">
        <v>4</v>
      </c>
      <c r="N302" s="3">
        <v>10</v>
      </c>
      <c r="O302" s="3">
        <v>16</v>
      </c>
      <c r="P302" s="3">
        <v>1</v>
      </c>
      <c r="Q302" s="3">
        <v>1</v>
      </c>
    </row>
    <row r="303" spans="1:17" x14ac:dyDescent="0.25">
      <c r="A303" s="3">
        <v>3886</v>
      </c>
      <c r="B303" s="3" t="s">
        <v>403</v>
      </c>
      <c r="C303" s="3" t="s">
        <v>2912</v>
      </c>
      <c r="D303" s="3" t="s">
        <v>134</v>
      </c>
      <c r="E303" s="3" t="s">
        <v>1476</v>
      </c>
      <c r="F303" s="3" t="s">
        <v>2856</v>
      </c>
      <c r="G303" s="3" t="s">
        <v>246</v>
      </c>
      <c r="H303" s="3" t="s">
        <v>247</v>
      </c>
      <c r="I303" s="3" t="s">
        <v>6</v>
      </c>
      <c r="J303" s="3" t="s">
        <v>7</v>
      </c>
      <c r="K303" s="11">
        <v>42863</v>
      </c>
      <c r="L303" s="11">
        <v>43683</v>
      </c>
      <c r="M303" s="3">
        <v>100</v>
      </c>
      <c r="N303" s="3">
        <v>100</v>
      </c>
      <c r="O303" s="3">
        <v>100</v>
      </c>
      <c r="P303" s="3">
        <v>1</v>
      </c>
      <c r="Q303" s="3">
        <v>1</v>
      </c>
    </row>
    <row r="304" spans="1:17" x14ac:dyDescent="0.25">
      <c r="A304" s="3">
        <v>3886</v>
      </c>
      <c r="B304" s="3" t="s">
        <v>403</v>
      </c>
      <c r="C304" s="3" t="s">
        <v>2912</v>
      </c>
      <c r="D304" s="3" t="s">
        <v>209</v>
      </c>
      <c r="E304" s="3" t="s">
        <v>1487</v>
      </c>
      <c r="F304" s="3" t="s">
        <v>2856</v>
      </c>
      <c r="G304" s="3" t="s">
        <v>246</v>
      </c>
      <c r="H304" s="3" t="s">
        <v>247</v>
      </c>
      <c r="I304" s="3" t="s">
        <v>6</v>
      </c>
      <c r="J304" s="3" t="s">
        <v>7</v>
      </c>
      <c r="K304" s="11">
        <v>42863</v>
      </c>
      <c r="L304" s="11">
        <v>43404</v>
      </c>
      <c r="M304" s="3">
        <v>100</v>
      </c>
      <c r="N304" s="3">
        <v>100</v>
      </c>
      <c r="O304" s="3">
        <v>25</v>
      </c>
      <c r="P304" s="3">
        <v>0.25</v>
      </c>
      <c r="Q304" s="3">
        <v>0.25</v>
      </c>
    </row>
    <row r="305" spans="1:17" x14ac:dyDescent="0.25">
      <c r="A305" s="3">
        <v>3886</v>
      </c>
      <c r="B305" s="3" t="s">
        <v>403</v>
      </c>
      <c r="C305" s="3" t="s">
        <v>2912</v>
      </c>
      <c r="D305" s="3" t="s">
        <v>206</v>
      </c>
      <c r="E305" s="3" t="s">
        <v>1488</v>
      </c>
      <c r="F305" s="3" t="s">
        <v>2855</v>
      </c>
      <c r="G305" s="3" t="s">
        <v>246</v>
      </c>
      <c r="H305" s="3" t="s">
        <v>247</v>
      </c>
      <c r="I305" s="3" t="s">
        <v>6</v>
      </c>
      <c r="J305" s="3" t="s">
        <v>7</v>
      </c>
      <c r="K305" s="11">
        <v>42863</v>
      </c>
      <c r="L305" s="11">
        <v>43404</v>
      </c>
      <c r="M305" s="3">
        <v>100</v>
      </c>
      <c r="N305" s="3">
        <v>100</v>
      </c>
      <c r="O305" s="3">
        <v>100</v>
      </c>
      <c r="P305" s="3">
        <v>1</v>
      </c>
      <c r="Q305" s="3">
        <v>1</v>
      </c>
    </row>
    <row r="306" spans="1:17" x14ac:dyDescent="0.25">
      <c r="A306" s="3">
        <v>3886</v>
      </c>
      <c r="B306" s="3" t="s">
        <v>403</v>
      </c>
      <c r="C306" s="3" t="s">
        <v>2912</v>
      </c>
      <c r="D306" s="3" t="s">
        <v>244</v>
      </c>
      <c r="E306" s="3" t="s">
        <v>1489</v>
      </c>
      <c r="F306" s="3" t="s">
        <v>2856</v>
      </c>
      <c r="G306" s="3" t="s">
        <v>246</v>
      </c>
      <c r="H306" s="3" t="s">
        <v>247</v>
      </c>
      <c r="I306" s="3" t="s">
        <v>6</v>
      </c>
      <c r="J306" s="3" t="s">
        <v>7</v>
      </c>
      <c r="K306" s="11">
        <v>42863</v>
      </c>
      <c r="L306" s="11">
        <v>43100</v>
      </c>
      <c r="M306" s="3">
        <v>100</v>
      </c>
      <c r="N306" s="3">
        <v>100</v>
      </c>
      <c r="O306" s="3">
        <v>100</v>
      </c>
      <c r="P306" s="3">
        <v>1</v>
      </c>
      <c r="Q306" s="3">
        <v>1</v>
      </c>
    </row>
    <row r="307" spans="1:17" x14ac:dyDescent="0.25">
      <c r="A307" s="3">
        <v>3886</v>
      </c>
      <c r="B307" s="3" t="s">
        <v>403</v>
      </c>
      <c r="C307" s="3" t="s">
        <v>2912</v>
      </c>
      <c r="D307" s="3" t="s">
        <v>208</v>
      </c>
      <c r="E307" s="3" t="s">
        <v>1491</v>
      </c>
      <c r="F307" s="3" t="s">
        <v>2856</v>
      </c>
      <c r="G307" s="3" t="s">
        <v>246</v>
      </c>
      <c r="H307" s="3" t="s">
        <v>247</v>
      </c>
      <c r="I307" s="3" t="s">
        <v>6</v>
      </c>
      <c r="J307" s="3" t="s">
        <v>7</v>
      </c>
      <c r="K307" s="11">
        <v>42863</v>
      </c>
      <c r="L307" s="11">
        <v>43689</v>
      </c>
      <c r="M307" s="3">
        <v>100</v>
      </c>
      <c r="N307" s="3">
        <v>100</v>
      </c>
      <c r="O307" s="3">
        <v>30</v>
      </c>
      <c r="P307" s="3">
        <v>0.3</v>
      </c>
      <c r="Q307" s="3">
        <v>0.3</v>
      </c>
    </row>
    <row r="308" spans="1:17" x14ac:dyDescent="0.25">
      <c r="A308" s="3">
        <v>3886</v>
      </c>
      <c r="B308" s="3" t="s">
        <v>403</v>
      </c>
      <c r="C308" s="3" t="s">
        <v>2912</v>
      </c>
      <c r="D308" s="3" t="s">
        <v>94</v>
      </c>
      <c r="E308" s="3" t="s">
        <v>1493</v>
      </c>
      <c r="F308" s="3" t="s">
        <v>2856</v>
      </c>
      <c r="G308" s="3" t="s">
        <v>246</v>
      </c>
      <c r="H308" s="3" t="s">
        <v>247</v>
      </c>
      <c r="I308" s="3" t="s">
        <v>6</v>
      </c>
      <c r="J308" s="3" t="s">
        <v>7</v>
      </c>
      <c r="K308" s="11">
        <v>42863</v>
      </c>
      <c r="L308" s="11">
        <v>43465</v>
      </c>
      <c r="M308" s="3">
        <v>100</v>
      </c>
      <c r="N308" s="3">
        <v>100</v>
      </c>
      <c r="O308" s="3">
        <v>5</v>
      </c>
      <c r="P308" s="3">
        <v>0.05</v>
      </c>
      <c r="Q308" s="3">
        <v>0.05</v>
      </c>
    </row>
    <row r="309" spans="1:17" x14ac:dyDescent="0.25">
      <c r="A309" s="3">
        <v>3886</v>
      </c>
      <c r="B309" s="3" t="s">
        <v>403</v>
      </c>
      <c r="C309" s="3" t="s">
        <v>2912</v>
      </c>
      <c r="D309" s="3" t="s">
        <v>89</v>
      </c>
      <c r="E309" s="3" t="s">
        <v>1494</v>
      </c>
      <c r="F309" s="3" t="s">
        <v>2855</v>
      </c>
      <c r="G309" s="3" t="s">
        <v>246</v>
      </c>
      <c r="H309" s="3" t="s">
        <v>247</v>
      </c>
      <c r="I309" s="3" t="s">
        <v>6</v>
      </c>
      <c r="J309" s="3" t="s">
        <v>7</v>
      </c>
      <c r="K309" s="11">
        <v>42863</v>
      </c>
      <c r="L309" s="11">
        <v>43373</v>
      </c>
      <c r="M309" s="3">
        <v>100</v>
      </c>
      <c r="N309" s="3">
        <v>100</v>
      </c>
      <c r="O309" s="3">
        <v>50</v>
      </c>
      <c r="P309" s="3">
        <v>0.5</v>
      </c>
      <c r="Q309" s="3">
        <v>0.5</v>
      </c>
    </row>
    <row r="310" spans="1:17" x14ac:dyDescent="0.25">
      <c r="A310" s="3">
        <v>3886</v>
      </c>
      <c r="B310" s="3" t="s">
        <v>403</v>
      </c>
      <c r="C310" s="3" t="s">
        <v>2912</v>
      </c>
      <c r="D310" s="3" t="s">
        <v>51</v>
      </c>
      <c r="E310" s="3" t="s">
        <v>1495</v>
      </c>
      <c r="F310" s="3" t="s">
        <v>2856</v>
      </c>
      <c r="G310" s="3" t="s">
        <v>246</v>
      </c>
      <c r="H310" s="3" t="s">
        <v>247</v>
      </c>
      <c r="I310" s="3" t="s">
        <v>6</v>
      </c>
      <c r="J310" s="3" t="s">
        <v>7</v>
      </c>
      <c r="K310" s="11">
        <v>42917</v>
      </c>
      <c r="L310" s="11">
        <v>43465</v>
      </c>
      <c r="M310" s="3">
        <v>100</v>
      </c>
      <c r="N310" s="3">
        <v>100</v>
      </c>
      <c r="O310" s="3">
        <v>75</v>
      </c>
      <c r="P310" s="3">
        <v>0.75</v>
      </c>
      <c r="Q310" s="3">
        <v>0.75</v>
      </c>
    </row>
    <row r="311" spans="1:17" x14ac:dyDescent="0.25">
      <c r="A311" s="3">
        <v>3886</v>
      </c>
      <c r="B311" s="3" t="s">
        <v>403</v>
      </c>
      <c r="C311" s="3" t="s">
        <v>2912</v>
      </c>
      <c r="D311" s="3" t="s">
        <v>13</v>
      </c>
      <c r="E311" s="3" t="s">
        <v>1505</v>
      </c>
      <c r="F311" s="3" t="s">
        <v>2856</v>
      </c>
      <c r="G311" s="3" t="s">
        <v>246</v>
      </c>
      <c r="H311" s="3" t="s">
        <v>247</v>
      </c>
      <c r="I311" s="3" t="s">
        <v>6</v>
      </c>
      <c r="J311" s="3" t="s">
        <v>7</v>
      </c>
      <c r="K311" s="11">
        <v>42863</v>
      </c>
      <c r="L311" s="11">
        <v>43100</v>
      </c>
      <c r="M311" s="3">
        <v>100</v>
      </c>
      <c r="N311" s="3">
        <v>100</v>
      </c>
      <c r="O311" s="3">
        <v>100</v>
      </c>
      <c r="P311" s="3">
        <v>1</v>
      </c>
      <c r="Q311" s="3">
        <v>1</v>
      </c>
    </row>
    <row r="312" spans="1:17" x14ac:dyDescent="0.25">
      <c r="A312" s="3">
        <v>3886</v>
      </c>
      <c r="B312" s="3" t="s">
        <v>403</v>
      </c>
      <c r="C312" s="3" t="s">
        <v>2912</v>
      </c>
      <c r="D312" s="3" t="s">
        <v>66</v>
      </c>
      <c r="E312" s="3" t="s">
        <v>1515</v>
      </c>
      <c r="F312" s="3" t="s">
        <v>2856</v>
      </c>
      <c r="G312" s="3" t="s">
        <v>148</v>
      </c>
      <c r="H312" s="3" t="s">
        <v>149</v>
      </c>
      <c r="I312" s="3" t="s">
        <v>132</v>
      </c>
      <c r="J312" s="3" t="s">
        <v>133</v>
      </c>
      <c r="K312" s="11">
        <v>42863</v>
      </c>
      <c r="L312" s="11">
        <v>43647</v>
      </c>
      <c r="M312" s="3">
        <v>100</v>
      </c>
      <c r="N312" s="3">
        <v>100</v>
      </c>
      <c r="O312" s="3">
        <v>100</v>
      </c>
      <c r="P312" s="3">
        <v>1</v>
      </c>
      <c r="Q312" s="3">
        <v>1</v>
      </c>
    </row>
    <row r="313" spans="1:17" x14ac:dyDescent="0.25">
      <c r="A313" s="3">
        <v>3886</v>
      </c>
      <c r="B313" s="3" t="s">
        <v>403</v>
      </c>
      <c r="C313" s="3" t="s">
        <v>2912</v>
      </c>
      <c r="D313" s="3" t="s">
        <v>205</v>
      </c>
      <c r="E313" s="3" t="s">
        <v>1523</v>
      </c>
      <c r="F313" s="3" t="s">
        <v>2855</v>
      </c>
      <c r="G313" s="3" t="s">
        <v>410</v>
      </c>
      <c r="H313" s="3" t="s">
        <v>411</v>
      </c>
      <c r="I313" s="3" t="s">
        <v>6</v>
      </c>
      <c r="J313" s="3" t="s">
        <v>7</v>
      </c>
      <c r="K313" s="11">
        <v>42863</v>
      </c>
      <c r="L313" s="11">
        <v>43830</v>
      </c>
      <c r="M313" s="3">
        <v>100</v>
      </c>
      <c r="N313" s="3">
        <v>100</v>
      </c>
      <c r="O313" s="3">
        <v>100</v>
      </c>
      <c r="P313" s="3">
        <v>1</v>
      </c>
      <c r="Q313" s="3">
        <v>1</v>
      </c>
    </row>
    <row r="314" spans="1:17" x14ac:dyDescent="0.25">
      <c r="A314" s="3">
        <v>3886</v>
      </c>
      <c r="B314" s="3" t="s">
        <v>403</v>
      </c>
      <c r="C314" s="3" t="s">
        <v>2912</v>
      </c>
      <c r="D314" s="3" t="s">
        <v>207</v>
      </c>
      <c r="E314" s="3" t="s">
        <v>1527</v>
      </c>
      <c r="F314" s="3" t="s">
        <v>2856</v>
      </c>
      <c r="G314" s="3" t="s">
        <v>246</v>
      </c>
      <c r="H314" s="3" t="s">
        <v>247</v>
      </c>
      <c r="I314" s="3" t="s">
        <v>6</v>
      </c>
      <c r="J314" s="3" t="s">
        <v>7</v>
      </c>
      <c r="K314" s="11">
        <v>42917</v>
      </c>
      <c r="L314" s="11">
        <v>43830</v>
      </c>
      <c r="M314" s="3">
        <v>100</v>
      </c>
      <c r="N314" s="3">
        <v>100</v>
      </c>
      <c r="O314" s="3">
        <v>0</v>
      </c>
      <c r="P314" s="3">
        <v>0</v>
      </c>
      <c r="Q314" s="3">
        <v>0</v>
      </c>
    </row>
    <row r="315" spans="1:17" x14ac:dyDescent="0.25">
      <c r="A315" s="3">
        <v>3886</v>
      </c>
      <c r="B315" s="3" t="s">
        <v>403</v>
      </c>
      <c r="C315" s="3" t="s">
        <v>2912</v>
      </c>
      <c r="D315" s="3" t="s">
        <v>67</v>
      </c>
      <c r="E315" s="3" t="s">
        <v>1528</v>
      </c>
      <c r="F315" s="3" t="s">
        <v>2856</v>
      </c>
      <c r="G315" s="3" t="s">
        <v>321</v>
      </c>
      <c r="H315" s="3" t="s">
        <v>322</v>
      </c>
      <c r="I315" s="3" t="s">
        <v>180</v>
      </c>
      <c r="J315" s="3" t="s">
        <v>181</v>
      </c>
      <c r="K315" s="11">
        <v>42863</v>
      </c>
      <c r="L315" s="11">
        <v>43465</v>
      </c>
      <c r="M315" s="3">
        <v>100</v>
      </c>
      <c r="N315" s="3">
        <v>100</v>
      </c>
      <c r="O315" s="3">
        <v>42.5</v>
      </c>
      <c r="P315" s="3">
        <v>0.42499999999999999</v>
      </c>
      <c r="Q315" s="3">
        <v>0.42499999999999999</v>
      </c>
    </row>
    <row r="316" spans="1:17" x14ac:dyDescent="0.25">
      <c r="A316" s="3">
        <v>3886</v>
      </c>
      <c r="B316" s="3" t="s">
        <v>403</v>
      </c>
      <c r="C316" s="3" t="s">
        <v>2912</v>
      </c>
      <c r="D316" s="3" t="s">
        <v>210</v>
      </c>
      <c r="E316" s="3" t="s">
        <v>1530</v>
      </c>
      <c r="F316" s="3" t="s">
        <v>2855</v>
      </c>
      <c r="G316" s="3" t="s">
        <v>246</v>
      </c>
      <c r="H316" s="3" t="s">
        <v>247</v>
      </c>
      <c r="I316" s="3" t="s">
        <v>6</v>
      </c>
      <c r="J316" s="3" t="s">
        <v>7</v>
      </c>
      <c r="K316" s="11">
        <v>42863</v>
      </c>
      <c r="L316" s="11">
        <v>44681</v>
      </c>
      <c r="M316" s="3">
        <v>85</v>
      </c>
      <c r="N316" s="3">
        <v>100</v>
      </c>
      <c r="O316" s="3">
        <v>0</v>
      </c>
      <c r="P316" s="3">
        <v>0</v>
      </c>
      <c r="Q316" s="3">
        <v>0</v>
      </c>
    </row>
    <row r="317" spans="1:17" x14ac:dyDescent="0.25">
      <c r="A317" s="3">
        <v>3886</v>
      </c>
      <c r="B317" s="3" t="s">
        <v>403</v>
      </c>
      <c r="C317" s="3" t="s">
        <v>2912</v>
      </c>
      <c r="D317" s="3" t="s">
        <v>129</v>
      </c>
      <c r="E317" s="3" t="s">
        <v>1534</v>
      </c>
      <c r="F317" s="3" t="s">
        <v>2856</v>
      </c>
      <c r="G317" s="3" t="s">
        <v>226</v>
      </c>
      <c r="H317" s="3" t="s">
        <v>227</v>
      </c>
      <c r="I317" s="3" t="s">
        <v>228</v>
      </c>
      <c r="J317" s="3" t="s">
        <v>229</v>
      </c>
      <c r="K317" s="11">
        <v>42917</v>
      </c>
      <c r="L317" s="11">
        <v>43100</v>
      </c>
      <c r="M317" s="3">
        <v>100</v>
      </c>
      <c r="N317" s="3">
        <v>100</v>
      </c>
      <c r="O317" s="3">
        <v>50</v>
      </c>
      <c r="P317" s="3">
        <v>0.5</v>
      </c>
      <c r="Q317" s="3">
        <v>0.5</v>
      </c>
    </row>
    <row r="318" spans="1:17" x14ac:dyDescent="0.25">
      <c r="A318" s="3">
        <v>3886</v>
      </c>
      <c r="B318" s="3" t="s">
        <v>403</v>
      </c>
      <c r="C318" s="3" t="s">
        <v>2912</v>
      </c>
      <c r="D318" s="3" t="s">
        <v>211</v>
      </c>
      <c r="E318" s="3" t="s">
        <v>1535</v>
      </c>
      <c r="F318" s="3" t="s">
        <v>2855</v>
      </c>
      <c r="G318" s="3" t="s">
        <v>175</v>
      </c>
      <c r="H318" s="3" t="s">
        <v>176</v>
      </c>
      <c r="I318" s="3" t="s">
        <v>177</v>
      </c>
      <c r="J318" s="3" t="s">
        <v>177</v>
      </c>
      <c r="K318" s="11">
        <v>43101</v>
      </c>
      <c r="L318" s="11">
        <v>44196</v>
      </c>
      <c r="M318" s="3">
        <v>100</v>
      </c>
      <c r="N318" s="3">
        <v>100</v>
      </c>
      <c r="O318" s="3">
        <v>26.6</v>
      </c>
      <c r="P318" s="3">
        <v>0.26600000000000001</v>
      </c>
      <c r="Q318" s="3">
        <v>0.26600000000000001</v>
      </c>
    </row>
    <row r="319" spans="1:17" x14ac:dyDescent="0.25">
      <c r="A319" s="3">
        <v>3886</v>
      </c>
      <c r="B319" s="3" t="s">
        <v>403</v>
      </c>
      <c r="C319" s="3" t="s">
        <v>2912</v>
      </c>
      <c r="D319" s="3" t="s">
        <v>65</v>
      </c>
      <c r="E319" s="3" t="s">
        <v>1572</v>
      </c>
      <c r="F319" s="3" t="s">
        <v>2855</v>
      </c>
      <c r="G319" s="3" t="s">
        <v>321</v>
      </c>
      <c r="H319" s="3" t="s">
        <v>322</v>
      </c>
      <c r="I319" s="3" t="s">
        <v>180</v>
      </c>
      <c r="J319" s="3" t="s">
        <v>181</v>
      </c>
      <c r="K319" s="11">
        <v>42863</v>
      </c>
      <c r="L319" s="11">
        <v>43465</v>
      </c>
      <c r="M319" s="3">
        <v>100</v>
      </c>
      <c r="N319" s="3">
        <v>100</v>
      </c>
      <c r="O319" s="3">
        <v>50</v>
      </c>
      <c r="P319" s="3">
        <v>0.5</v>
      </c>
      <c r="Q319" s="3">
        <v>0.5</v>
      </c>
    </row>
    <row r="320" spans="1:17" x14ac:dyDescent="0.25">
      <c r="A320" s="3">
        <v>3886</v>
      </c>
      <c r="B320" s="3" t="s">
        <v>403</v>
      </c>
      <c r="C320" s="3" t="s">
        <v>2912</v>
      </c>
      <c r="D320" s="3" t="s">
        <v>513</v>
      </c>
      <c r="E320" s="3" t="s">
        <v>1583</v>
      </c>
      <c r="F320" s="3" t="s">
        <v>2856</v>
      </c>
      <c r="G320" s="3" t="s">
        <v>246</v>
      </c>
      <c r="H320" s="3" t="s">
        <v>247</v>
      </c>
      <c r="I320" s="3" t="s">
        <v>6</v>
      </c>
      <c r="J320" s="3" t="s">
        <v>7</v>
      </c>
      <c r="K320" s="11">
        <v>42863</v>
      </c>
      <c r="L320" s="11">
        <v>43100</v>
      </c>
      <c r="M320" s="3">
        <v>100</v>
      </c>
      <c r="N320" s="3">
        <v>100</v>
      </c>
      <c r="O320" s="3">
        <v>100</v>
      </c>
      <c r="P320" s="3">
        <v>1</v>
      </c>
      <c r="Q320" s="3">
        <v>1</v>
      </c>
    </row>
    <row r="321" spans="1:17" x14ac:dyDescent="0.25">
      <c r="A321" s="3">
        <v>3886</v>
      </c>
      <c r="B321" s="3" t="s">
        <v>403</v>
      </c>
      <c r="C321" s="3" t="s">
        <v>2912</v>
      </c>
      <c r="D321" s="3" t="s">
        <v>809</v>
      </c>
      <c r="E321" s="3" t="s">
        <v>1584</v>
      </c>
      <c r="F321" s="3" t="s">
        <v>2856</v>
      </c>
      <c r="G321" s="3" t="s">
        <v>246</v>
      </c>
      <c r="H321" s="3" t="s">
        <v>247</v>
      </c>
      <c r="I321" s="3" t="s">
        <v>6</v>
      </c>
      <c r="J321" s="3" t="s">
        <v>7</v>
      </c>
      <c r="K321" s="11">
        <v>42887</v>
      </c>
      <c r="L321" s="11">
        <v>43419</v>
      </c>
      <c r="M321" s="3">
        <v>100</v>
      </c>
      <c r="N321" s="3">
        <v>100</v>
      </c>
      <c r="O321" s="3">
        <v>100</v>
      </c>
      <c r="P321" s="3">
        <v>1</v>
      </c>
      <c r="Q321" s="3">
        <v>1</v>
      </c>
    </row>
    <row r="322" spans="1:17" x14ac:dyDescent="0.25">
      <c r="A322" s="3">
        <v>3886</v>
      </c>
      <c r="B322" s="3" t="s">
        <v>403</v>
      </c>
      <c r="C322" s="3" t="s">
        <v>2912</v>
      </c>
      <c r="D322" s="3" t="s">
        <v>355</v>
      </c>
      <c r="E322" s="3" t="s">
        <v>1614</v>
      </c>
      <c r="F322" s="3" t="s">
        <v>2051</v>
      </c>
      <c r="G322" s="3" t="s">
        <v>175</v>
      </c>
      <c r="H322" s="3" t="s">
        <v>176</v>
      </c>
      <c r="I322" s="3" t="s">
        <v>177</v>
      </c>
      <c r="J322" s="3" t="s">
        <v>177</v>
      </c>
      <c r="K322" s="11">
        <v>43101</v>
      </c>
      <c r="L322" s="11">
        <v>46387</v>
      </c>
      <c r="M322" s="3">
        <v>3</v>
      </c>
      <c r="N322" s="3">
        <v>5</v>
      </c>
      <c r="O322" s="3">
        <v>3</v>
      </c>
      <c r="P322" s="3">
        <v>1</v>
      </c>
      <c r="Q322" s="3">
        <v>0.6</v>
      </c>
    </row>
    <row r="323" spans="1:17" x14ac:dyDescent="0.25">
      <c r="A323" s="3">
        <v>3886</v>
      </c>
      <c r="B323" s="3" t="s">
        <v>403</v>
      </c>
      <c r="C323" s="3" t="s">
        <v>2912</v>
      </c>
      <c r="D323" s="3" t="s">
        <v>212</v>
      </c>
      <c r="E323" s="3" t="s">
        <v>1627</v>
      </c>
      <c r="F323" s="3" t="s">
        <v>2856</v>
      </c>
      <c r="G323" s="3" t="s">
        <v>246</v>
      </c>
      <c r="H323" s="3" t="s">
        <v>247</v>
      </c>
      <c r="I323" s="3" t="s">
        <v>6</v>
      </c>
      <c r="J323" s="3" t="s">
        <v>7</v>
      </c>
      <c r="K323" s="11">
        <v>43281</v>
      </c>
      <c r="L323" s="11">
        <v>46356</v>
      </c>
      <c r="M323" s="3">
        <v>3</v>
      </c>
      <c r="N323" s="3">
        <v>9</v>
      </c>
      <c r="O323" s="3">
        <v>2</v>
      </c>
      <c r="P323" s="3">
        <v>0.66666666666666663</v>
      </c>
      <c r="Q323" s="3">
        <v>0.22222222222222221</v>
      </c>
    </row>
    <row r="324" spans="1:17" x14ac:dyDescent="0.25">
      <c r="A324" s="3">
        <v>3886</v>
      </c>
      <c r="B324" s="3" t="s">
        <v>403</v>
      </c>
      <c r="C324" s="3" t="s">
        <v>2912</v>
      </c>
      <c r="D324" s="3" t="s">
        <v>128</v>
      </c>
      <c r="E324" s="3" t="s">
        <v>1754</v>
      </c>
      <c r="F324" s="3" t="s">
        <v>2856</v>
      </c>
      <c r="G324" s="3" t="s">
        <v>246</v>
      </c>
      <c r="H324" s="3" t="s">
        <v>247</v>
      </c>
      <c r="I324" s="3" t="s">
        <v>6</v>
      </c>
      <c r="J324" s="3" t="s">
        <v>7</v>
      </c>
      <c r="K324" s="11">
        <v>42863</v>
      </c>
      <c r="L324" s="11">
        <v>43434</v>
      </c>
      <c r="M324" s="3">
        <v>100</v>
      </c>
      <c r="N324" s="3">
        <v>100</v>
      </c>
      <c r="O324" s="3">
        <v>100</v>
      </c>
      <c r="P324" s="3">
        <v>1</v>
      </c>
      <c r="Q324" s="3">
        <v>1</v>
      </c>
    </row>
    <row r="325" spans="1:17" x14ac:dyDescent="0.25">
      <c r="A325" s="3">
        <v>3886</v>
      </c>
      <c r="B325" s="3" t="s">
        <v>403</v>
      </c>
      <c r="C325" s="3" t="s">
        <v>2912</v>
      </c>
      <c r="D325" s="3" t="s">
        <v>12</v>
      </c>
      <c r="E325" s="3" t="s">
        <v>1756</v>
      </c>
      <c r="F325" s="3" t="s">
        <v>2856</v>
      </c>
      <c r="G325" s="3" t="s">
        <v>246</v>
      </c>
      <c r="H325" s="3" t="s">
        <v>247</v>
      </c>
      <c r="I325" s="3" t="s">
        <v>6</v>
      </c>
      <c r="J325" s="3" t="s">
        <v>7</v>
      </c>
      <c r="K325" s="11">
        <v>42863</v>
      </c>
      <c r="L325" s="11">
        <v>43799</v>
      </c>
      <c r="M325" s="3">
        <v>100</v>
      </c>
      <c r="N325" s="3">
        <v>100</v>
      </c>
      <c r="O325" s="3">
        <v>10</v>
      </c>
      <c r="P325" s="3">
        <v>0.1</v>
      </c>
      <c r="Q325" s="3">
        <v>0.1</v>
      </c>
    </row>
    <row r="326" spans="1:17" x14ac:dyDescent="0.25">
      <c r="A326" s="3">
        <v>3886</v>
      </c>
      <c r="B326" s="3" t="s">
        <v>403</v>
      </c>
      <c r="C326" s="3" t="s">
        <v>2912</v>
      </c>
      <c r="D326" s="3" t="s">
        <v>97</v>
      </c>
      <c r="E326" s="3" t="s">
        <v>1757</v>
      </c>
      <c r="F326" s="3" t="s">
        <v>2856</v>
      </c>
      <c r="G326" s="3" t="s">
        <v>246</v>
      </c>
      <c r="H326" s="3" t="s">
        <v>247</v>
      </c>
      <c r="I326" s="3" t="s">
        <v>6</v>
      </c>
      <c r="J326" s="3" t="s">
        <v>7</v>
      </c>
      <c r="K326" s="11">
        <v>42863</v>
      </c>
      <c r="L326" s="11">
        <v>43465</v>
      </c>
      <c r="M326" s="3">
        <v>100</v>
      </c>
      <c r="N326" s="3">
        <v>100</v>
      </c>
      <c r="O326" s="3">
        <v>100</v>
      </c>
      <c r="P326" s="3">
        <v>1</v>
      </c>
      <c r="Q326" s="3">
        <v>1</v>
      </c>
    </row>
    <row r="327" spans="1:17" x14ac:dyDescent="0.25">
      <c r="A327" s="3">
        <v>3886</v>
      </c>
      <c r="B327" s="3" t="s">
        <v>403</v>
      </c>
      <c r="C327" s="3" t="s">
        <v>2912</v>
      </c>
      <c r="D327" s="3" t="s">
        <v>102</v>
      </c>
      <c r="E327" s="3" t="s">
        <v>1758</v>
      </c>
      <c r="F327" s="3" t="s">
        <v>2856</v>
      </c>
      <c r="G327" s="3" t="s">
        <v>246</v>
      </c>
      <c r="H327" s="3" t="s">
        <v>247</v>
      </c>
      <c r="I327" s="3" t="s">
        <v>6</v>
      </c>
      <c r="J327" s="3" t="s">
        <v>7</v>
      </c>
      <c r="K327" s="11">
        <v>42826</v>
      </c>
      <c r="L327" s="11">
        <v>43131</v>
      </c>
      <c r="M327" s="3">
        <v>100</v>
      </c>
      <c r="N327" s="3">
        <v>100</v>
      </c>
      <c r="O327" s="3">
        <v>30</v>
      </c>
      <c r="P327" s="3">
        <v>0.3</v>
      </c>
      <c r="Q327" s="3">
        <v>0.3</v>
      </c>
    </row>
    <row r="328" spans="1:17" x14ac:dyDescent="0.25">
      <c r="A328" s="3">
        <v>3886</v>
      </c>
      <c r="B328" s="3" t="s">
        <v>403</v>
      </c>
      <c r="C328" s="3" t="s">
        <v>2912</v>
      </c>
      <c r="D328" s="3" t="s">
        <v>64</v>
      </c>
      <c r="E328" s="3" t="s">
        <v>1771</v>
      </c>
      <c r="F328" s="3" t="s">
        <v>2856</v>
      </c>
      <c r="G328" s="3" t="s">
        <v>321</v>
      </c>
      <c r="H328" s="3" t="s">
        <v>322</v>
      </c>
      <c r="I328" s="3" t="s">
        <v>180</v>
      </c>
      <c r="J328" s="3" t="s">
        <v>181</v>
      </c>
      <c r="K328" s="11">
        <v>42863</v>
      </c>
      <c r="L328" s="11">
        <v>43312</v>
      </c>
      <c r="M328" s="3">
        <v>100</v>
      </c>
      <c r="N328" s="3">
        <v>100</v>
      </c>
      <c r="O328" s="3">
        <v>90</v>
      </c>
      <c r="P328" s="3">
        <v>0.9</v>
      </c>
      <c r="Q328" s="3">
        <v>0.9</v>
      </c>
    </row>
    <row r="329" spans="1:17" x14ac:dyDescent="0.25">
      <c r="A329" s="3">
        <v>3886</v>
      </c>
      <c r="B329" s="3" t="s">
        <v>403</v>
      </c>
      <c r="C329" s="3" t="s">
        <v>2912</v>
      </c>
      <c r="D329" s="3" t="s">
        <v>9</v>
      </c>
      <c r="E329" s="3" t="s">
        <v>1957</v>
      </c>
      <c r="F329" s="3" t="s">
        <v>2856</v>
      </c>
      <c r="G329" s="3" t="s">
        <v>246</v>
      </c>
      <c r="H329" s="3" t="s">
        <v>247</v>
      </c>
      <c r="I329" s="3" t="s">
        <v>6</v>
      </c>
      <c r="J329" s="3" t="s">
        <v>7</v>
      </c>
      <c r="K329" s="11">
        <v>42863</v>
      </c>
      <c r="L329" s="11">
        <v>43281</v>
      </c>
      <c r="M329" s="3">
        <v>100</v>
      </c>
      <c r="N329" s="3">
        <v>100</v>
      </c>
      <c r="O329" s="3">
        <v>85</v>
      </c>
      <c r="P329" s="3">
        <v>0.85</v>
      </c>
      <c r="Q329" s="3">
        <v>0.85</v>
      </c>
    </row>
    <row r="330" spans="1:17" x14ac:dyDescent="0.25">
      <c r="A330" s="3">
        <v>3886</v>
      </c>
      <c r="B330" s="3" t="s">
        <v>403</v>
      </c>
      <c r="C330" s="3" t="s">
        <v>2912</v>
      </c>
      <c r="D330" s="3" t="s">
        <v>530</v>
      </c>
      <c r="E330" s="3" t="s">
        <v>1959</v>
      </c>
      <c r="F330" s="3" t="s">
        <v>2856</v>
      </c>
      <c r="G330" s="3" t="s">
        <v>246</v>
      </c>
      <c r="H330" s="3" t="s">
        <v>247</v>
      </c>
      <c r="I330" s="3" t="s">
        <v>6</v>
      </c>
      <c r="J330" s="3" t="s">
        <v>7</v>
      </c>
      <c r="K330" s="11">
        <v>42863</v>
      </c>
      <c r="L330" s="11">
        <v>42947</v>
      </c>
      <c r="M330" s="3">
        <v>100</v>
      </c>
      <c r="N330" s="3">
        <v>100</v>
      </c>
      <c r="O330" s="3">
        <v>100</v>
      </c>
      <c r="P330" s="3">
        <v>1</v>
      </c>
      <c r="Q330" s="3">
        <v>1</v>
      </c>
    </row>
    <row r="331" spans="1:17" x14ac:dyDescent="0.25">
      <c r="A331" s="3">
        <v>3886</v>
      </c>
      <c r="B331" s="3" t="s">
        <v>403</v>
      </c>
      <c r="C331" s="3" t="s">
        <v>2912</v>
      </c>
      <c r="D331" s="3" t="s">
        <v>18</v>
      </c>
      <c r="E331" s="3" t="s">
        <v>1976</v>
      </c>
      <c r="F331" s="3" t="s">
        <v>2856</v>
      </c>
      <c r="G331" s="3" t="s">
        <v>246</v>
      </c>
      <c r="H331" s="3" t="s">
        <v>247</v>
      </c>
      <c r="I331" s="3" t="s">
        <v>6</v>
      </c>
      <c r="J331" s="3" t="s">
        <v>7</v>
      </c>
      <c r="K331" s="11">
        <v>43647</v>
      </c>
      <c r="L331" s="11">
        <v>46387</v>
      </c>
      <c r="M331" s="3">
        <v>208333</v>
      </c>
      <c r="N331" s="3">
        <v>600000</v>
      </c>
      <c r="O331" s="3">
        <v>0</v>
      </c>
      <c r="P331" s="3">
        <v>0</v>
      </c>
      <c r="Q331" s="3">
        <v>0</v>
      </c>
    </row>
    <row r="332" spans="1:17" x14ac:dyDescent="0.25">
      <c r="A332" s="3">
        <v>3889</v>
      </c>
      <c r="B332" s="3" t="s">
        <v>1412</v>
      </c>
      <c r="C332" s="3" t="s">
        <v>2913</v>
      </c>
      <c r="D332" s="3" t="s">
        <v>244</v>
      </c>
      <c r="E332" s="3" t="s">
        <v>1413</v>
      </c>
      <c r="F332" s="3" t="s">
        <v>2856</v>
      </c>
      <c r="G332" s="3" t="s">
        <v>249</v>
      </c>
      <c r="H332" s="3" t="s">
        <v>250</v>
      </c>
      <c r="I332" s="3" t="s">
        <v>31</v>
      </c>
      <c r="J332" s="3" t="s">
        <v>31</v>
      </c>
      <c r="K332" s="11">
        <v>42899</v>
      </c>
      <c r="L332" s="11">
        <v>42931</v>
      </c>
      <c r="M332" s="3">
        <v>100</v>
      </c>
      <c r="N332" s="3">
        <v>100</v>
      </c>
      <c r="O332" s="3">
        <v>100</v>
      </c>
      <c r="P332" s="3">
        <v>1</v>
      </c>
      <c r="Q332" s="3">
        <v>1</v>
      </c>
    </row>
    <row r="333" spans="1:17" x14ac:dyDescent="0.25">
      <c r="A333" s="3">
        <v>3889</v>
      </c>
      <c r="B333" s="3" t="s">
        <v>1412</v>
      </c>
      <c r="C333" s="3" t="s">
        <v>2913</v>
      </c>
      <c r="D333" s="3" t="s">
        <v>353</v>
      </c>
      <c r="E333" s="3" t="s">
        <v>1418</v>
      </c>
      <c r="F333" s="3" t="s">
        <v>2856</v>
      </c>
      <c r="G333" s="3" t="s">
        <v>249</v>
      </c>
      <c r="H333" s="3" t="s">
        <v>250</v>
      </c>
      <c r="I333" s="3" t="s">
        <v>31</v>
      </c>
      <c r="J333" s="3" t="s">
        <v>31</v>
      </c>
      <c r="K333" s="11">
        <v>43070</v>
      </c>
      <c r="L333" s="11">
        <v>44926</v>
      </c>
      <c r="M333" s="3">
        <v>100</v>
      </c>
      <c r="N333" s="3">
        <v>100</v>
      </c>
      <c r="O333" s="3">
        <v>0</v>
      </c>
      <c r="P333" s="3">
        <v>0</v>
      </c>
      <c r="Q333" s="3">
        <v>0</v>
      </c>
    </row>
    <row r="334" spans="1:17" x14ac:dyDescent="0.25">
      <c r="A334" s="3">
        <v>3889</v>
      </c>
      <c r="B334" s="3" t="s">
        <v>1412</v>
      </c>
      <c r="C334" s="3" t="s">
        <v>2913</v>
      </c>
      <c r="D334" s="3" t="s">
        <v>337</v>
      </c>
      <c r="E334" s="3" t="s">
        <v>1439</v>
      </c>
      <c r="F334" s="3" t="s">
        <v>2856</v>
      </c>
      <c r="G334" s="3" t="s">
        <v>249</v>
      </c>
      <c r="H334" s="3" t="s">
        <v>250</v>
      </c>
      <c r="I334" s="3" t="s">
        <v>31</v>
      </c>
      <c r="J334" s="3" t="s">
        <v>31</v>
      </c>
      <c r="K334" s="11">
        <v>42932</v>
      </c>
      <c r="L334" s="11">
        <v>43069</v>
      </c>
      <c r="M334" s="3">
        <v>5</v>
      </c>
      <c r="N334" s="3">
        <v>5</v>
      </c>
      <c r="O334" s="3">
        <v>5</v>
      </c>
      <c r="P334" s="3">
        <v>1</v>
      </c>
      <c r="Q334" s="3">
        <v>1</v>
      </c>
    </row>
    <row r="335" spans="1:17" x14ac:dyDescent="0.25">
      <c r="A335" s="3">
        <v>3889</v>
      </c>
      <c r="B335" s="3" t="s">
        <v>1412</v>
      </c>
      <c r="C335" s="3" t="s">
        <v>2913</v>
      </c>
      <c r="D335" s="3" t="s">
        <v>359</v>
      </c>
      <c r="E335" s="3" t="s">
        <v>1973</v>
      </c>
      <c r="F335" s="3" t="s">
        <v>2856</v>
      </c>
      <c r="G335" s="3" t="s">
        <v>249</v>
      </c>
      <c r="H335" s="3" t="s">
        <v>250</v>
      </c>
      <c r="I335" s="3" t="s">
        <v>31</v>
      </c>
      <c r="J335" s="3" t="s">
        <v>31</v>
      </c>
      <c r="K335" s="11">
        <v>43101</v>
      </c>
      <c r="L335" s="11">
        <v>43281</v>
      </c>
      <c r="M335" s="3">
        <v>3</v>
      </c>
      <c r="N335" s="3">
        <v>3</v>
      </c>
      <c r="O335" s="3">
        <v>2.2999999999999998</v>
      </c>
      <c r="P335" s="3">
        <v>0.76666666666666661</v>
      </c>
      <c r="Q335" s="3">
        <v>0.76666666666666661</v>
      </c>
    </row>
    <row r="336" spans="1:17" x14ac:dyDescent="0.25">
      <c r="A336" s="3">
        <v>3889</v>
      </c>
      <c r="B336" s="3" t="s">
        <v>1412</v>
      </c>
      <c r="C336" s="3" t="s">
        <v>2913</v>
      </c>
      <c r="D336" s="3" t="s">
        <v>374</v>
      </c>
      <c r="E336" s="3" t="s">
        <v>2016</v>
      </c>
      <c r="F336" s="3" t="s">
        <v>2856</v>
      </c>
      <c r="G336" s="3" t="s">
        <v>249</v>
      </c>
      <c r="H336" s="3" t="s">
        <v>250</v>
      </c>
      <c r="I336" s="3" t="s">
        <v>31</v>
      </c>
      <c r="J336" s="3" t="s">
        <v>31</v>
      </c>
      <c r="K336" s="11">
        <v>43101</v>
      </c>
      <c r="L336" s="11">
        <v>44926</v>
      </c>
      <c r="M336" s="3">
        <v>6</v>
      </c>
      <c r="N336" s="3">
        <v>10</v>
      </c>
      <c r="O336" s="3">
        <v>2</v>
      </c>
      <c r="P336" s="3">
        <v>0.33333333333333331</v>
      </c>
      <c r="Q336" s="3">
        <v>0.2</v>
      </c>
    </row>
    <row r="337" spans="1:17" x14ac:dyDescent="0.25">
      <c r="A337" s="3">
        <v>3892</v>
      </c>
      <c r="B337" s="3" t="s">
        <v>1086</v>
      </c>
      <c r="C337" s="3" t="s">
        <v>2917</v>
      </c>
      <c r="D337" s="3" t="s">
        <v>359</v>
      </c>
      <c r="E337" s="3" t="s">
        <v>1087</v>
      </c>
      <c r="F337" s="3" t="s">
        <v>2856</v>
      </c>
      <c r="G337" s="3" t="s">
        <v>85</v>
      </c>
      <c r="H337" s="3" t="s">
        <v>86</v>
      </c>
      <c r="I337" s="3" t="s">
        <v>87</v>
      </c>
      <c r="J337" s="3" t="s">
        <v>88</v>
      </c>
      <c r="K337" s="11">
        <v>42200</v>
      </c>
      <c r="L337" s="11">
        <v>43465</v>
      </c>
      <c r="M337" s="3">
        <v>4</v>
      </c>
      <c r="N337" s="3">
        <v>4</v>
      </c>
      <c r="O337" s="3">
        <v>7</v>
      </c>
      <c r="P337" s="3">
        <v>1</v>
      </c>
      <c r="Q337" s="3">
        <v>1</v>
      </c>
    </row>
    <row r="338" spans="1:17" x14ac:dyDescent="0.25">
      <c r="A338" s="3">
        <v>3892</v>
      </c>
      <c r="B338" s="3" t="s">
        <v>1086</v>
      </c>
      <c r="C338" s="3" t="s">
        <v>2917</v>
      </c>
      <c r="D338" s="3" t="s">
        <v>205</v>
      </c>
      <c r="E338" s="3" t="s">
        <v>1442</v>
      </c>
      <c r="F338" s="3" t="s">
        <v>2855</v>
      </c>
      <c r="G338" s="3" t="s">
        <v>888</v>
      </c>
      <c r="H338" s="3" t="s">
        <v>889</v>
      </c>
      <c r="I338" s="3" t="s">
        <v>228</v>
      </c>
      <c r="J338" s="3" t="s">
        <v>229</v>
      </c>
      <c r="K338" s="11">
        <v>42200</v>
      </c>
      <c r="L338" s="11">
        <v>42308</v>
      </c>
      <c r="M338" s="3">
        <v>1</v>
      </c>
      <c r="N338" s="3">
        <v>1</v>
      </c>
      <c r="O338" s="3">
        <v>1</v>
      </c>
      <c r="P338" s="3">
        <v>1</v>
      </c>
      <c r="Q338" s="3">
        <v>1</v>
      </c>
    </row>
    <row r="339" spans="1:17" x14ac:dyDescent="0.25">
      <c r="A339" s="3">
        <v>3892</v>
      </c>
      <c r="B339" s="3" t="s">
        <v>1086</v>
      </c>
      <c r="C339" s="3" t="s">
        <v>2917</v>
      </c>
      <c r="D339" s="3" t="s">
        <v>209</v>
      </c>
      <c r="E339" s="3" t="s">
        <v>1443</v>
      </c>
      <c r="F339" s="3" t="s">
        <v>2855</v>
      </c>
      <c r="G339" s="3" t="s">
        <v>311</v>
      </c>
      <c r="H339" s="3" t="s">
        <v>312</v>
      </c>
      <c r="I339" s="3" t="s">
        <v>313</v>
      </c>
      <c r="J339" s="3" t="s">
        <v>314</v>
      </c>
      <c r="K339" s="11">
        <v>42917</v>
      </c>
      <c r="L339" s="11">
        <v>42978</v>
      </c>
      <c r="M339" s="3">
        <v>1</v>
      </c>
      <c r="N339" s="3">
        <v>1</v>
      </c>
      <c r="O339" s="3">
        <v>1</v>
      </c>
      <c r="P339" s="3">
        <v>1</v>
      </c>
      <c r="Q339" s="3">
        <v>1</v>
      </c>
    </row>
    <row r="340" spans="1:17" x14ac:dyDescent="0.25">
      <c r="A340" s="3">
        <v>3892</v>
      </c>
      <c r="B340" s="3" t="s">
        <v>1086</v>
      </c>
      <c r="C340" s="3" t="s">
        <v>2917</v>
      </c>
      <c r="D340" s="3" t="s">
        <v>210</v>
      </c>
      <c r="E340" s="3" t="s">
        <v>1444</v>
      </c>
      <c r="F340" s="3" t="s">
        <v>2855</v>
      </c>
      <c r="G340" s="3" t="s">
        <v>311</v>
      </c>
      <c r="H340" s="3" t="s">
        <v>312</v>
      </c>
      <c r="I340" s="3" t="s">
        <v>313</v>
      </c>
      <c r="J340" s="3" t="s">
        <v>314</v>
      </c>
      <c r="K340" s="11">
        <v>42917</v>
      </c>
      <c r="L340" s="11">
        <v>43465</v>
      </c>
      <c r="M340" s="3">
        <v>1</v>
      </c>
      <c r="N340" s="3">
        <v>1</v>
      </c>
      <c r="O340" s="3">
        <v>2</v>
      </c>
      <c r="P340" s="3">
        <v>1</v>
      </c>
      <c r="Q340" s="3">
        <v>1</v>
      </c>
    </row>
    <row r="341" spans="1:17" x14ac:dyDescent="0.25">
      <c r="A341" s="3">
        <v>3892</v>
      </c>
      <c r="B341" s="3" t="s">
        <v>1086</v>
      </c>
      <c r="C341" s="3" t="s">
        <v>2917</v>
      </c>
      <c r="D341" s="3" t="s">
        <v>38</v>
      </c>
      <c r="E341" s="3" t="s">
        <v>1447</v>
      </c>
      <c r="F341" s="3" t="s">
        <v>2855</v>
      </c>
      <c r="G341" s="3" t="s">
        <v>311</v>
      </c>
      <c r="H341" s="3" t="s">
        <v>312</v>
      </c>
      <c r="I341" s="3" t="s">
        <v>313</v>
      </c>
      <c r="J341" s="3" t="s">
        <v>314</v>
      </c>
      <c r="K341" s="11">
        <v>42200</v>
      </c>
      <c r="L341" s="11">
        <v>42369</v>
      </c>
      <c r="M341" s="3">
        <v>1</v>
      </c>
      <c r="N341" s="3">
        <v>1</v>
      </c>
      <c r="O341" s="3">
        <v>1</v>
      </c>
      <c r="P341" s="3">
        <v>1</v>
      </c>
      <c r="Q341" s="3">
        <v>1</v>
      </c>
    </row>
    <row r="342" spans="1:17" x14ac:dyDescent="0.25">
      <c r="A342" s="3">
        <v>3892</v>
      </c>
      <c r="B342" s="3" t="s">
        <v>1086</v>
      </c>
      <c r="C342" s="3" t="s">
        <v>2917</v>
      </c>
      <c r="D342" s="3" t="s">
        <v>71</v>
      </c>
      <c r="E342" s="3" t="s">
        <v>1448</v>
      </c>
      <c r="F342" s="3" t="s">
        <v>2856</v>
      </c>
      <c r="G342" s="3" t="s">
        <v>311</v>
      </c>
      <c r="H342" s="3" t="s">
        <v>312</v>
      </c>
      <c r="I342" s="3" t="s">
        <v>313</v>
      </c>
      <c r="J342" s="3" t="s">
        <v>314</v>
      </c>
      <c r="K342" s="11">
        <v>42200</v>
      </c>
      <c r="L342" s="11">
        <v>42369</v>
      </c>
      <c r="M342" s="3">
        <v>1</v>
      </c>
      <c r="N342" s="3">
        <v>1</v>
      </c>
      <c r="O342" s="3">
        <v>1</v>
      </c>
      <c r="P342" s="3">
        <v>1</v>
      </c>
      <c r="Q342" s="3">
        <v>1</v>
      </c>
    </row>
    <row r="343" spans="1:17" x14ac:dyDescent="0.25">
      <c r="A343" s="3">
        <v>3892</v>
      </c>
      <c r="B343" s="3" t="s">
        <v>1086</v>
      </c>
      <c r="C343" s="3" t="s">
        <v>2917</v>
      </c>
      <c r="D343" s="3" t="s">
        <v>68</v>
      </c>
      <c r="E343" s="3" t="s">
        <v>1450</v>
      </c>
      <c r="F343" s="3" t="s">
        <v>2856</v>
      </c>
      <c r="G343" s="3" t="s">
        <v>311</v>
      </c>
      <c r="H343" s="3" t="s">
        <v>312</v>
      </c>
      <c r="I343" s="3" t="s">
        <v>313</v>
      </c>
      <c r="J343" s="3" t="s">
        <v>314</v>
      </c>
      <c r="K343" s="11">
        <v>42736</v>
      </c>
      <c r="L343" s="11">
        <v>42916</v>
      </c>
      <c r="M343" s="3">
        <v>1</v>
      </c>
      <c r="N343" s="3">
        <v>1</v>
      </c>
      <c r="O343" s="3">
        <v>1</v>
      </c>
      <c r="P343" s="3">
        <v>1</v>
      </c>
      <c r="Q343" s="3">
        <v>1</v>
      </c>
    </row>
    <row r="344" spans="1:17" x14ac:dyDescent="0.25">
      <c r="A344" s="3">
        <v>3892</v>
      </c>
      <c r="B344" s="3" t="s">
        <v>1086</v>
      </c>
      <c r="C344" s="3" t="s">
        <v>2917</v>
      </c>
      <c r="D344" s="3" t="s">
        <v>69</v>
      </c>
      <c r="E344" s="3" t="s">
        <v>1451</v>
      </c>
      <c r="F344" s="3" t="s">
        <v>2856</v>
      </c>
      <c r="G344" s="3" t="s">
        <v>311</v>
      </c>
      <c r="H344" s="3" t="s">
        <v>312</v>
      </c>
      <c r="I344" s="3" t="s">
        <v>313</v>
      </c>
      <c r="J344" s="3" t="s">
        <v>314</v>
      </c>
      <c r="K344" s="11">
        <v>42736</v>
      </c>
      <c r="L344" s="11">
        <v>42916</v>
      </c>
      <c r="M344" s="3">
        <v>1</v>
      </c>
      <c r="N344" s="3">
        <v>1</v>
      </c>
      <c r="O344" s="3">
        <v>1</v>
      </c>
      <c r="P344" s="3">
        <v>1</v>
      </c>
      <c r="Q344" s="3">
        <v>1</v>
      </c>
    </row>
    <row r="345" spans="1:17" x14ac:dyDescent="0.25">
      <c r="A345" s="3">
        <v>3892</v>
      </c>
      <c r="B345" s="3" t="s">
        <v>1086</v>
      </c>
      <c r="C345" s="3" t="s">
        <v>2917</v>
      </c>
      <c r="D345" s="3" t="s">
        <v>208</v>
      </c>
      <c r="E345" s="3" t="s">
        <v>1538</v>
      </c>
      <c r="F345" s="3" t="s">
        <v>2855</v>
      </c>
      <c r="G345" s="3" t="s">
        <v>311</v>
      </c>
      <c r="H345" s="3" t="s">
        <v>312</v>
      </c>
      <c r="I345" s="3" t="s">
        <v>313</v>
      </c>
      <c r="J345" s="3" t="s">
        <v>314</v>
      </c>
      <c r="K345" s="11">
        <v>42217</v>
      </c>
      <c r="L345" s="11">
        <v>42491</v>
      </c>
      <c r="M345" s="3">
        <v>100</v>
      </c>
      <c r="N345" s="3">
        <v>100</v>
      </c>
      <c r="O345" s="3">
        <v>100</v>
      </c>
      <c r="P345" s="3">
        <v>1</v>
      </c>
      <c r="Q345" s="3">
        <v>1</v>
      </c>
    </row>
    <row r="346" spans="1:17" x14ac:dyDescent="0.25">
      <c r="A346" s="3">
        <v>3892</v>
      </c>
      <c r="B346" s="3" t="s">
        <v>1086</v>
      </c>
      <c r="C346" s="3" t="s">
        <v>2917</v>
      </c>
      <c r="D346" s="3" t="s">
        <v>62</v>
      </c>
      <c r="E346" s="3" t="s">
        <v>1567</v>
      </c>
      <c r="F346" s="3" t="s">
        <v>2051</v>
      </c>
      <c r="G346" s="3" t="s">
        <v>311</v>
      </c>
      <c r="H346" s="3" t="s">
        <v>312</v>
      </c>
      <c r="I346" s="3" t="s">
        <v>313</v>
      </c>
      <c r="J346" s="3" t="s">
        <v>314</v>
      </c>
      <c r="K346" s="11">
        <v>42206</v>
      </c>
      <c r="L346" s="11">
        <v>43100</v>
      </c>
      <c r="M346" s="3">
        <v>100</v>
      </c>
      <c r="N346" s="3">
        <v>100</v>
      </c>
      <c r="O346" s="3">
        <v>100</v>
      </c>
      <c r="P346" s="3">
        <v>1</v>
      </c>
      <c r="Q346" s="3">
        <v>1</v>
      </c>
    </row>
    <row r="347" spans="1:17" x14ac:dyDescent="0.25">
      <c r="A347" s="3">
        <v>3892</v>
      </c>
      <c r="B347" s="3" t="s">
        <v>1086</v>
      </c>
      <c r="C347" s="3" t="s">
        <v>2917</v>
      </c>
      <c r="D347" s="3" t="s">
        <v>72</v>
      </c>
      <c r="E347" s="3" t="s">
        <v>1609</v>
      </c>
      <c r="F347" s="3" t="s">
        <v>2856</v>
      </c>
      <c r="G347" s="3" t="s">
        <v>311</v>
      </c>
      <c r="H347" s="3" t="s">
        <v>312</v>
      </c>
      <c r="I347" s="3" t="s">
        <v>313</v>
      </c>
      <c r="J347" s="3" t="s">
        <v>314</v>
      </c>
      <c r="K347" s="11">
        <v>42917</v>
      </c>
      <c r="L347" s="11">
        <v>43465</v>
      </c>
      <c r="M347" s="3">
        <v>4</v>
      </c>
      <c r="N347" s="3">
        <v>4</v>
      </c>
      <c r="O347" s="3">
        <v>4</v>
      </c>
      <c r="P347" s="3">
        <v>1</v>
      </c>
      <c r="Q347" s="3">
        <v>1</v>
      </c>
    </row>
    <row r="348" spans="1:17" x14ac:dyDescent="0.25">
      <c r="A348" s="3">
        <v>3892</v>
      </c>
      <c r="B348" s="3" t="s">
        <v>1086</v>
      </c>
      <c r="C348" s="3" t="s">
        <v>2917</v>
      </c>
      <c r="D348" s="3" t="s">
        <v>73</v>
      </c>
      <c r="E348" s="3" t="s">
        <v>1615</v>
      </c>
      <c r="F348" s="3" t="s">
        <v>2855</v>
      </c>
      <c r="G348" s="3" t="s">
        <v>888</v>
      </c>
      <c r="H348" s="3" t="s">
        <v>889</v>
      </c>
      <c r="I348" s="3" t="s">
        <v>228</v>
      </c>
      <c r="J348" s="3" t="s">
        <v>229</v>
      </c>
      <c r="K348" s="11">
        <v>43101</v>
      </c>
      <c r="L348" s="11">
        <v>44926</v>
      </c>
      <c r="M348" s="3">
        <v>3</v>
      </c>
      <c r="N348" s="3">
        <v>5</v>
      </c>
      <c r="O348" s="3">
        <v>2</v>
      </c>
      <c r="P348" s="3">
        <v>0.66666666666666663</v>
      </c>
      <c r="Q348" s="3">
        <v>0.4</v>
      </c>
    </row>
    <row r="349" spans="1:17" x14ac:dyDescent="0.25">
      <c r="A349" s="3">
        <v>3892</v>
      </c>
      <c r="B349" s="3" t="s">
        <v>1086</v>
      </c>
      <c r="C349" s="3" t="s">
        <v>2917</v>
      </c>
      <c r="D349" s="3" t="s">
        <v>67</v>
      </c>
      <c r="E349" s="3" t="s">
        <v>1728</v>
      </c>
      <c r="F349" s="3" t="s">
        <v>2856</v>
      </c>
      <c r="G349" s="3" t="s">
        <v>311</v>
      </c>
      <c r="H349" s="3" t="s">
        <v>312</v>
      </c>
      <c r="I349" s="3" t="s">
        <v>313</v>
      </c>
      <c r="J349" s="3" t="s">
        <v>314</v>
      </c>
      <c r="K349" s="11">
        <v>42200</v>
      </c>
      <c r="L349" s="11">
        <v>42369</v>
      </c>
      <c r="M349" s="3">
        <v>1</v>
      </c>
      <c r="N349" s="3">
        <v>1</v>
      </c>
      <c r="O349" s="3">
        <v>1</v>
      </c>
      <c r="P349" s="3">
        <v>1</v>
      </c>
      <c r="Q349" s="3">
        <v>1</v>
      </c>
    </row>
    <row r="350" spans="1:17" x14ac:dyDescent="0.25">
      <c r="A350" s="3">
        <v>3892</v>
      </c>
      <c r="B350" s="3" t="s">
        <v>1086</v>
      </c>
      <c r="C350" s="3" t="s">
        <v>2917</v>
      </c>
      <c r="D350" s="3" t="s">
        <v>207</v>
      </c>
      <c r="E350" s="3" t="s">
        <v>1732</v>
      </c>
      <c r="F350" s="3" t="s">
        <v>2855</v>
      </c>
      <c r="G350" s="3" t="s">
        <v>311</v>
      </c>
      <c r="H350" s="3" t="s">
        <v>312</v>
      </c>
      <c r="I350" s="3" t="s">
        <v>313</v>
      </c>
      <c r="J350" s="3" t="s">
        <v>314</v>
      </c>
      <c r="K350" s="11">
        <v>42370</v>
      </c>
      <c r="L350" s="11">
        <v>42551</v>
      </c>
      <c r="M350" s="3">
        <v>1</v>
      </c>
      <c r="N350" s="3">
        <v>1</v>
      </c>
      <c r="O350" s="3">
        <v>1</v>
      </c>
      <c r="P350" s="3">
        <v>1</v>
      </c>
      <c r="Q350" s="3">
        <v>1</v>
      </c>
    </row>
    <row r="351" spans="1:17" x14ac:dyDescent="0.25">
      <c r="A351" s="3">
        <v>3892</v>
      </c>
      <c r="B351" s="3" t="s">
        <v>1086</v>
      </c>
      <c r="C351" s="3" t="s">
        <v>2917</v>
      </c>
      <c r="D351" s="3" t="s">
        <v>353</v>
      </c>
      <c r="E351" s="3" t="s">
        <v>1733</v>
      </c>
      <c r="F351" s="3" t="s">
        <v>2855</v>
      </c>
      <c r="G351" s="3" t="s">
        <v>311</v>
      </c>
      <c r="H351" s="3" t="s">
        <v>312</v>
      </c>
      <c r="I351" s="3" t="s">
        <v>313</v>
      </c>
      <c r="J351" s="3" t="s">
        <v>314</v>
      </c>
      <c r="K351" s="11">
        <v>42200</v>
      </c>
      <c r="L351" s="11">
        <v>42369</v>
      </c>
      <c r="M351" s="3">
        <v>1</v>
      </c>
      <c r="N351" s="3">
        <v>1</v>
      </c>
      <c r="O351" s="3">
        <v>1</v>
      </c>
      <c r="P351" s="3">
        <v>1</v>
      </c>
      <c r="Q351" s="3">
        <v>1</v>
      </c>
    </row>
    <row r="352" spans="1:17" x14ac:dyDescent="0.25">
      <c r="A352" s="3">
        <v>3892</v>
      </c>
      <c r="B352" s="3" t="s">
        <v>1086</v>
      </c>
      <c r="C352" s="3" t="s">
        <v>2917</v>
      </c>
      <c r="D352" s="3" t="s">
        <v>337</v>
      </c>
      <c r="E352" s="3" t="s">
        <v>1785</v>
      </c>
      <c r="F352" s="3" t="s">
        <v>2856</v>
      </c>
      <c r="G352" s="3" t="s">
        <v>888</v>
      </c>
      <c r="H352" s="3" t="s">
        <v>889</v>
      </c>
      <c r="I352" s="3" t="s">
        <v>228</v>
      </c>
      <c r="J352" s="3" t="s">
        <v>229</v>
      </c>
      <c r="K352" s="11">
        <v>42200</v>
      </c>
      <c r="L352" s="11">
        <v>42906</v>
      </c>
      <c r="M352" s="3">
        <v>100</v>
      </c>
      <c r="N352" s="3">
        <v>100</v>
      </c>
      <c r="O352" s="3">
        <v>100</v>
      </c>
      <c r="P352" s="3">
        <v>1</v>
      </c>
      <c r="Q352" s="3">
        <v>1</v>
      </c>
    </row>
    <row r="353" spans="1:17" x14ac:dyDescent="0.25">
      <c r="A353" s="3">
        <v>3892</v>
      </c>
      <c r="B353" s="3" t="s">
        <v>1086</v>
      </c>
      <c r="C353" s="3" t="s">
        <v>2917</v>
      </c>
      <c r="D353" s="3" t="s">
        <v>63</v>
      </c>
      <c r="E353" s="3" t="s">
        <v>1804</v>
      </c>
      <c r="F353" s="3" t="s">
        <v>2855</v>
      </c>
      <c r="G353" s="3" t="s">
        <v>311</v>
      </c>
      <c r="H353" s="3" t="s">
        <v>312</v>
      </c>
      <c r="I353" s="3" t="s">
        <v>313</v>
      </c>
      <c r="J353" s="3" t="s">
        <v>314</v>
      </c>
      <c r="K353" s="11">
        <v>42200</v>
      </c>
      <c r="L353" s="11">
        <v>43465</v>
      </c>
      <c r="M353" s="3">
        <v>2</v>
      </c>
      <c r="N353" s="3">
        <v>2</v>
      </c>
      <c r="O353" s="3">
        <v>1</v>
      </c>
      <c r="P353" s="3">
        <v>0.5</v>
      </c>
      <c r="Q353" s="3">
        <v>0.5</v>
      </c>
    </row>
    <row r="354" spans="1:17" x14ac:dyDescent="0.25">
      <c r="A354" s="3">
        <v>3892</v>
      </c>
      <c r="B354" s="3" t="s">
        <v>1086</v>
      </c>
      <c r="C354" s="3" t="s">
        <v>2917</v>
      </c>
      <c r="D354" s="3" t="s">
        <v>70</v>
      </c>
      <c r="E354" s="3" t="s">
        <v>1805</v>
      </c>
      <c r="F354" s="3" t="s">
        <v>2856</v>
      </c>
      <c r="G354" s="3" t="s">
        <v>311</v>
      </c>
      <c r="H354" s="3" t="s">
        <v>312</v>
      </c>
      <c r="I354" s="3" t="s">
        <v>313</v>
      </c>
      <c r="J354" s="3" t="s">
        <v>314</v>
      </c>
      <c r="K354" s="11">
        <v>42370</v>
      </c>
      <c r="L354" s="11">
        <v>42735</v>
      </c>
      <c r="M354" s="3">
        <v>3</v>
      </c>
      <c r="N354" s="3">
        <v>3</v>
      </c>
      <c r="O354" s="3">
        <v>0</v>
      </c>
      <c r="P354" s="3">
        <v>0</v>
      </c>
      <c r="Q354" s="3">
        <v>0</v>
      </c>
    </row>
    <row r="355" spans="1:17" x14ac:dyDescent="0.25">
      <c r="A355" s="3">
        <v>3892</v>
      </c>
      <c r="B355" s="3" t="s">
        <v>1086</v>
      </c>
      <c r="C355" s="3" t="s">
        <v>2917</v>
      </c>
      <c r="D355" s="3" t="s">
        <v>355</v>
      </c>
      <c r="E355" s="3" t="s">
        <v>1806</v>
      </c>
      <c r="F355" s="3" t="s">
        <v>2855</v>
      </c>
      <c r="G355" s="3" t="s">
        <v>311</v>
      </c>
      <c r="H355" s="3" t="s">
        <v>312</v>
      </c>
      <c r="I355" s="3" t="s">
        <v>313</v>
      </c>
      <c r="J355" s="3" t="s">
        <v>314</v>
      </c>
      <c r="K355" s="11">
        <v>42200</v>
      </c>
      <c r="L355" s="11">
        <v>43100</v>
      </c>
      <c r="M355" s="3">
        <v>30</v>
      </c>
      <c r="N355" s="3">
        <v>30</v>
      </c>
      <c r="O355" s="3">
        <v>55</v>
      </c>
      <c r="P355" s="3">
        <v>1</v>
      </c>
      <c r="Q355" s="3">
        <v>1</v>
      </c>
    </row>
    <row r="356" spans="1:17" x14ac:dyDescent="0.25">
      <c r="A356" s="3">
        <v>3892</v>
      </c>
      <c r="B356" s="3" t="s">
        <v>1086</v>
      </c>
      <c r="C356" s="3" t="s">
        <v>2917</v>
      </c>
      <c r="D356" s="3" t="s">
        <v>374</v>
      </c>
      <c r="E356" s="3" t="s">
        <v>1896</v>
      </c>
      <c r="F356" s="3" t="s">
        <v>2855</v>
      </c>
      <c r="G356" s="3" t="s">
        <v>311</v>
      </c>
      <c r="H356" s="3" t="s">
        <v>312</v>
      </c>
      <c r="I356" s="3" t="s">
        <v>313</v>
      </c>
      <c r="J356" s="3" t="s">
        <v>314</v>
      </c>
      <c r="K356" s="11">
        <v>42200</v>
      </c>
      <c r="L356" s="11">
        <v>43465</v>
      </c>
      <c r="M356" s="3">
        <v>100</v>
      </c>
      <c r="N356" s="3">
        <v>100</v>
      </c>
      <c r="O356" s="3">
        <v>100</v>
      </c>
      <c r="P356" s="3">
        <v>1</v>
      </c>
      <c r="Q356" s="3">
        <v>1</v>
      </c>
    </row>
    <row r="357" spans="1:17" x14ac:dyDescent="0.25">
      <c r="A357" s="3">
        <v>3892</v>
      </c>
      <c r="B357" s="3" t="s">
        <v>1086</v>
      </c>
      <c r="C357" s="3" t="s">
        <v>2917</v>
      </c>
      <c r="D357" s="3" t="s">
        <v>372</v>
      </c>
      <c r="E357" s="3" t="s">
        <v>1930</v>
      </c>
      <c r="F357" s="3" t="s">
        <v>2855</v>
      </c>
      <c r="G357" s="3" t="s">
        <v>311</v>
      </c>
      <c r="H357" s="3" t="s">
        <v>312</v>
      </c>
      <c r="I357" s="3" t="s">
        <v>313</v>
      </c>
      <c r="J357" s="3" t="s">
        <v>314</v>
      </c>
      <c r="K357" s="11">
        <v>42206</v>
      </c>
      <c r="L357" s="11">
        <v>42247</v>
      </c>
      <c r="M357" s="3">
        <v>1</v>
      </c>
      <c r="N357" s="3">
        <v>1</v>
      </c>
      <c r="O357" s="3">
        <v>1</v>
      </c>
      <c r="P357" s="3">
        <v>1</v>
      </c>
      <c r="Q357" s="3">
        <v>1</v>
      </c>
    </row>
    <row r="358" spans="1:17" x14ac:dyDescent="0.25">
      <c r="A358" s="3">
        <v>3892</v>
      </c>
      <c r="B358" s="3" t="s">
        <v>1086</v>
      </c>
      <c r="C358" s="3" t="s">
        <v>2917</v>
      </c>
      <c r="D358" s="3" t="s">
        <v>65</v>
      </c>
      <c r="E358" s="3" t="s">
        <v>1931</v>
      </c>
      <c r="F358" s="3" t="s">
        <v>2855</v>
      </c>
      <c r="G358" s="3" t="s">
        <v>311</v>
      </c>
      <c r="H358" s="3" t="s">
        <v>312</v>
      </c>
      <c r="I358" s="3" t="s">
        <v>313</v>
      </c>
      <c r="J358" s="3" t="s">
        <v>314</v>
      </c>
      <c r="K358" s="11">
        <v>42200</v>
      </c>
      <c r="L358" s="11">
        <v>42369</v>
      </c>
      <c r="M358" s="3">
        <v>1</v>
      </c>
      <c r="N358" s="3">
        <v>1</v>
      </c>
      <c r="O358" s="3">
        <v>1</v>
      </c>
      <c r="P358" s="3">
        <v>1</v>
      </c>
      <c r="Q358" s="3">
        <v>1</v>
      </c>
    </row>
    <row r="359" spans="1:17" x14ac:dyDescent="0.25">
      <c r="A359" s="3">
        <v>3892</v>
      </c>
      <c r="B359" s="3" t="s">
        <v>1086</v>
      </c>
      <c r="C359" s="3" t="s">
        <v>2917</v>
      </c>
      <c r="D359" s="3" t="s">
        <v>66</v>
      </c>
      <c r="E359" s="3" t="s">
        <v>1933</v>
      </c>
      <c r="F359" s="3" t="s">
        <v>2856</v>
      </c>
      <c r="G359" s="3" t="s">
        <v>311</v>
      </c>
      <c r="H359" s="3" t="s">
        <v>312</v>
      </c>
      <c r="I359" s="3" t="s">
        <v>313</v>
      </c>
      <c r="J359" s="3" t="s">
        <v>314</v>
      </c>
      <c r="K359" s="11">
        <v>42370</v>
      </c>
      <c r="L359" s="11">
        <v>42735</v>
      </c>
      <c r="M359" s="3">
        <v>1</v>
      </c>
      <c r="N359" s="3">
        <v>1</v>
      </c>
      <c r="O359" s="3">
        <v>1</v>
      </c>
      <c r="P359" s="3">
        <v>1</v>
      </c>
      <c r="Q359" s="3">
        <v>1</v>
      </c>
    </row>
    <row r="360" spans="1:17" x14ac:dyDescent="0.25">
      <c r="A360" s="3">
        <v>3892</v>
      </c>
      <c r="B360" s="3" t="s">
        <v>1086</v>
      </c>
      <c r="C360" s="3" t="s">
        <v>2917</v>
      </c>
      <c r="D360" s="3" t="s">
        <v>206</v>
      </c>
      <c r="E360" s="3" t="s">
        <v>1934</v>
      </c>
      <c r="F360" s="3" t="s">
        <v>2855</v>
      </c>
      <c r="G360" s="3" t="s">
        <v>311</v>
      </c>
      <c r="H360" s="3" t="s">
        <v>312</v>
      </c>
      <c r="I360" s="3" t="s">
        <v>313</v>
      </c>
      <c r="J360" s="3" t="s">
        <v>314</v>
      </c>
      <c r="K360" s="11">
        <v>42200</v>
      </c>
      <c r="L360" s="11">
        <v>42369</v>
      </c>
      <c r="M360" s="3">
        <v>1</v>
      </c>
      <c r="N360" s="3">
        <v>1</v>
      </c>
      <c r="O360" s="3">
        <v>1</v>
      </c>
      <c r="P360" s="3">
        <v>1</v>
      </c>
      <c r="Q360" s="3">
        <v>1</v>
      </c>
    </row>
    <row r="361" spans="1:17" x14ac:dyDescent="0.25">
      <c r="A361" s="3">
        <v>3892</v>
      </c>
      <c r="B361" s="3" t="s">
        <v>1086</v>
      </c>
      <c r="C361" s="3" t="s">
        <v>2917</v>
      </c>
      <c r="D361" s="3" t="s">
        <v>244</v>
      </c>
      <c r="E361" s="3" t="s">
        <v>2031</v>
      </c>
      <c r="F361" s="3" t="s">
        <v>2855</v>
      </c>
      <c r="G361" s="3" t="s">
        <v>311</v>
      </c>
      <c r="H361" s="3" t="s">
        <v>312</v>
      </c>
      <c r="I361" s="3" t="s">
        <v>313</v>
      </c>
      <c r="J361" s="3" t="s">
        <v>314</v>
      </c>
      <c r="K361" s="11">
        <v>42200</v>
      </c>
      <c r="L361" s="11">
        <v>42369</v>
      </c>
      <c r="M361" s="3">
        <v>1</v>
      </c>
      <c r="N361" s="3">
        <v>1</v>
      </c>
      <c r="O361" s="3">
        <v>1</v>
      </c>
      <c r="P361" s="3">
        <v>1</v>
      </c>
      <c r="Q361" s="3">
        <v>1</v>
      </c>
    </row>
    <row r="362" spans="1:17" x14ac:dyDescent="0.25">
      <c r="A362" s="3">
        <v>3892</v>
      </c>
      <c r="B362" s="3" t="s">
        <v>1086</v>
      </c>
      <c r="C362" s="3" t="s">
        <v>2917</v>
      </c>
      <c r="D362" s="3" t="s">
        <v>64</v>
      </c>
      <c r="E362" s="3" t="s">
        <v>2032</v>
      </c>
      <c r="F362" s="3" t="s">
        <v>2856</v>
      </c>
      <c r="G362" s="3" t="s">
        <v>311</v>
      </c>
      <c r="H362" s="3" t="s">
        <v>312</v>
      </c>
      <c r="I362" s="3" t="s">
        <v>313</v>
      </c>
      <c r="J362" s="3" t="s">
        <v>314</v>
      </c>
      <c r="K362" s="11">
        <v>42200</v>
      </c>
      <c r="L362" s="11">
        <v>42369</v>
      </c>
      <c r="M362" s="3">
        <v>1</v>
      </c>
      <c r="N362" s="3">
        <v>1</v>
      </c>
      <c r="O362" s="3">
        <v>1</v>
      </c>
      <c r="P362" s="3">
        <v>1</v>
      </c>
      <c r="Q362" s="3">
        <v>1</v>
      </c>
    </row>
    <row r="363" spans="1:17" x14ac:dyDescent="0.25">
      <c r="A363" s="3">
        <v>3900</v>
      </c>
      <c r="B363" s="3" t="s">
        <v>1722</v>
      </c>
      <c r="C363" s="3" t="s">
        <v>2914</v>
      </c>
      <c r="D363" s="3" t="s">
        <v>244</v>
      </c>
      <c r="E363" s="3" t="s">
        <v>1723</v>
      </c>
      <c r="F363" s="3" t="s">
        <v>2856</v>
      </c>
      <c r="G363" s="3" t="s">
        <v>226</v>
      </c>
      <c r="H363" s="3" t="s">
        <v>227</v>
      </c>
      <c r="I363" s="3" t="s">
        <v>228</v>
      </c>
      <c r="J363" s="3" t="s">
        <v>229</v>
      </c>
      <c r="K363" s="11">
        <v>43003</v>
      </c>
      <c r="L363" s="11">
        <v>43049</v>
      </c>
      <c r="M363" s="3">
        <v>1</v>
      </c>
      <c r="N363" s="3">
        <v>1</v>
      </c>
      <c r="O363" s="3">
        <v>1</v>
      </c>
      <c r="P363" s="3">
        <v>1</v>
      </c>
      <c r="Q363" s="3">
        <v>1</v>
      </c>
    </row>
    <row r="364" spans="1:17" x14ac:dyDescent="0.25">
      <c r="A364" s="3">
        <v>3900</v>
      </c>
      <c r="B364" s="3" t="s">
        <v>1722</v>
      </c>
      <c r="C364" s="3" t="s">
        <v>2914</v>
      </c>
      <c r="D364" s="3" t="s">
        <v>206</v>
      </c>
      <c r="E364" s="3" t="s">
        <v>1724</v>
      </c>
      <c r="F364" s="3" t="s">
        <v>2856</v>
      </c>
      <c r="G364" s="3" t="s">
        <v>252</v>
      </c>
      <c r="H364" s="3" t="s">
        <v>253</v>
      </c>
      <c r="I364" s="3" t="s">
        <v>31</v>
      </c>
      <c r="J364" s="3" t="s">
        <v>31</v>
      </c>
      <c r="K364" s="11">
        <v>43101</v>
      </c>
      <c r="L364" s="11">
        <v>44926</v>
      </c>
      <c r="M364" s="3">
        <v>6</v>
      </c>
      <c r="N364" s="3">
        <v>10</v>
      </c>
      <c r="O364" s="3">
        <v>4</v>
      </c>
      <c r="P364" s="3">
        <v>0.66666666666666663</v>
      </c>
      <c r="Q364" s="3">
        <v>0.4</v>
      </c>
    </row>
    <row r="365" spans="1:17" x14ac:dyDescent="0.25">
      <c r="A365" s="3">
        <v>3900</v>
      </c>
      <c r="B365" s="3" t="s">
        <v>1722</v>
      </c>
      <c r="C365" s="3" t="s">
        <v>2914</v>
      </c>
      <c r="D365" s="3" t="s">
        <v>207</v>
      </c>
      <c r="E365" s="3" t="s">
        <v>1725</v>
      </c>
      <c r="F365" s="3" t="s">
        <v>2856</v>
      </c>
      <c r="G365" s="3" t="s">
        <v>252</v>
      </c>
      <c r="H365" s="3" t="s">
        <v>253</v>
      </c>
      <c r="I365" s="3" t="s">
        <v>31</v>
      </c>
      <c r="J365" s="3" t="s">
        <v>31</v>
      </c>
      <c r="K365" s="11">
        <v>43101</v>
      </c>
      <c r="L365" s="11">
        <v>43281</v>
      </c>
      <c r="M365" s="3">
        <v>100</v>
      </c>
      <c r="N365" s="3">
        <v>100</v>
      </c>
      <c r="O365" s="3">
        <v>66</v>
      </c>
      <c r="P365" s="3">
        <v>0.66</v>
      </c>
      <c r="Q365" s="3">
        <v>0.66</v>
      </c>
    </row>
    <row r="366" spans="1:17" x14ac:dyDescent="0.25">
      <c r="A366" s="3">
        <v>3900</v>
      </c>
      <c r="B366" s="3" t="s">
        <v>1722</v>
      </c>
      <c r="C366" s="3" t="s">
        <v>2914</v>
      </c>
      <c r="D366" s="3" t="s">
        <v>205</v>
      </c>
      <c r="E366" s="3" t="s">
        <v>1726</v>
      </c>
      <c r="F366" s="3" t="s">
        <v>2856</v>
      </c>
      <c r="G366" s="3" t="s">
        <v>252</v>
      </c>
      <c r="H366" s="3" t="s">
        <v>253</v>
      </c>
      <c r="I366" s="3" t="s">
        <v>31</v>
      </c>
      <c r="J366" s="3" t="s">
        <v>31</v>
      </c>
      <c r="K366" s="11">
        <v>43003</v>
      </c>
      <c r="L366" s="11">
        <v>43049</v>
      </c>
      <c r="M366" s="3">
        <v>100</v>
      </c>
      <c r="N366" s="3">
        <v>100</v>
      </c>
      <c r="O366" s="3">
        <v>100</v>
      </c>
      <c r="P366" s="3">
        <v>1</v>
      </c>
      <c r="Q366" s="3">
        <v>1</v>
      </c>
    </row>
    <row r="367" spans="1:17" x14ac:dyDescent="0.25">
      <c r="A367" s="3">
        <v>3902</v>
      </c>
      <c r="B367" s="3" t="s">
        <v>1844</v>
      </c>
      <c r="C367" s="3" t="s">
        <v>2918</v>
      </c>
      <c r="D367" s="3" t="s">
        <v>244</v>
      </c>
      <c r="E367" s="3" t="s">
        <v>1845</v>
      </c>
      <c r="F367" s="3" t="s">
        <v>2856</v>
      </c>
      <c r="G367" s="3" t="s">
        <v>226</v>
      </c>
      <c r="H367" s="3" t="s">
        <v>227</v>
      </c>
      <c r="I367" s="3" t="s">
        <v>228</v>
      </c>
      <c r="J367" s="3" t="s">
        <v>229</v>
      </c>
      <c r="K367" s="11">
        <v>43034</v>
      </c>
      <c r="L367" s="11">
        <v>43049</v>
      </c>
      <c r="M367" s="3">
        <v>1</v>
      </c>
      <c r="N367" s="3">
        <v>1</v>
      </c>
      <c r="O367" s="3">
        <v>1</v>
      </c>
      <c r="P367" s="3">
        <v>1</v>
      </c>
      <c r="Q367" s="3">
        <v>1</v>
      </c>
    </row>
    <row r="368" spans="1:17" x14ac:dyDescent="0.25">
      <c r="A368" s="3">
        <v>3902</v>
      </c>
      <c r="B368" s="3" t="s">
        <v>1844</v>
      </c>
      <c r="C368" s="3" t="s">
        <v>2918</v>
      </c>
      <c r="D368" s="3" t="s">
        <v>205</v>
      </c>
      <c r="E368" s="3" t="s">
        <v>1846</v>
      </c>
      <c r="F368" s="3" t="s">
        <v>2856</v>
      </c>
      <c r="G368" s="3" t="s">
        <v>252</v>
      </c>
      <c r="H368" s="3" t="s">
        <v>253</v>
      </c>
      <c r="I368" s="3" t="s">
        <v>31</v>
      </c>
      <c r="J368" s="3" t="s">
        <v>31</v>
      </c>
      <c r="K368" s="11">
        <v>43034</v>
      </c>
      <c r="L368" s="11">
        <v>43049</v>
      </c>
      <c r="M368" s="3">
        <v>100</v>
      </c>
      <c r="N368" s="3">
        <v>100</v>
      </c>
      <c r="O368" s="3">
        <v>100</v>
      </c>
      <c r="P368" s="3">
        <v>1</v>
      </c>
      <c r="Q368" s="3">
        <v>1</v>
      </c>
    </row>
    <row r="369" spans="1:17" x14ac:dyDescent="0.25">
      <c r="A369" s="3">
        <v>3902</v>
      </c>
      <c r="B369" s="3" t="s">
        <v>1844</v>
      </c>
      <c r="C369" s="3" t="s">
        <v>2918</v>
      </c>
      <c r="D369" s="3" t="s">
        <v>206</v>
      </c>
      <c r="E369" s="3" t="s">
        <v>1724</v>
      </c>
      <c r="F369" s="3" t="s">
        <v>2856</v>
      </c>
      <c r="G369" s="3" t="s">
        <v>252</v>
      </c>
      <c r="H369" s="3" t="s">
        <v>253</v>
      </c>
      <c r="I369" s="3" t="s">
        <v>31</v>
      </c>
      <c r="J369" s="3" t="s">
        <v>31</v>
      </c>
      <c r="K369" s="11">
        <v>43101</v>
      </c>
      <c r="L369" s="11">
        <v>44926</v>
      </c>
      <c r="M369" s="3">
        <v>6</v>
      </c>
      <c r="N369" s="3">
        <v>10</v>
      </c>
      <c r="O369" s="3">
        <v>4</v>
      </c>
      <c r="P369" s="3">
        <v>0.66666666666666663</v>
      </c>
      <c r="Q369" s="3">
        <v>0.4</v>
      </c>
    </row>
    <row r="370" spans="1:17" x14ac:dyDescent="0.25">
      <c r="A370" s="3">
        <v>3904</v>
      </c>
      <c r="B370" s="3" t="s">
        <v>392</v>
      </c>
      <c r="C370" s="3" t="s">
        <v>2919</v>
      </c>
      <c r="D370" s="3" t="s">
        <v>27</v>
      </c>
      <c r="E370" s="3" t="s">
        <v>393</v>
      </c>
      <c r="F370" s="3" t="s">
        <v>2855</v>
      </c>
      <c r="G370" s="3" t="s">
        <v>315</v>
      </c>
      <c r="H370" s="3" t="s">
        <v>316</v>
      </c>
      <c r="I370" s="3" t="s">
        <v>146</v>
      </c>
      <c r="J370" s="3" t="s">
        <v>147</v>
      </c>
      <c r="K370" s="11">
        <v>43646</v>
      </c>
      <c r="L370" s="11">
        <v>44196</v>
      </c>
      <c r="M370" s="3">
        <v>100</v>
      </c>
      <c r="N370" s="3">
        <v>100</v>
      </c>
      <c r="O370" s="3">
        <v>0</v>
      </c>
      <c r="P370" s="3">
        <v>0</v>
      </c>
      <c r="Q370" s="3">
        <v>0</v>
      </c>
    </row>
    <row r="371" spans="1:17" x14ac:dyDescent="0.25">
      <c r="A371" s="3">
        <v>3904</v>
      </c>
      <c r="B371" s="3" t="s">
        <v>392</v>
      </c>
      <c r="C371" s="3" t="s">
        <v>2919</v>
      </c>
      <c r="D371" s="3" t="s">
        <v>9</v>
      </c>
      <c r="E371" s="3" t="s">
        <v>394</v>
      </c>
      <c r="F371" s="3" t="s">
        <v>2855</v>
      </c>
      <c r="G371" s="3" t="s">
        <v>297</v>
      </c>
      <c r="H371" s="3" t="s">
        <v>298</v>
      </c>
      <c r="I371" s="3" t="s">
        <v>299</v>
      </c>
      <c r="J371" s="3" t="s">
        <v>299</v>
      </c>
      <c r="K371" s="11">
        <v>43101</v>
      </c>
      <c r="L371" s="11">
        <v>44926</v>
      </c>
      <c r="M371" s="3">
        <v>50</v>
      </c>
      <c r="N371" s="3">
        <v>100</v>
      </c>
      <c r="O371" s="3">
        <v>68.56</v>
      </c>
      <c r="P371" s="3">
        <v>1</v>
      </c>
      <c r="Q371" s="3">
        <v>0.68559999999999999</v>
      </c>
    </row>
    <row r="372" spans="1:17" x14ac:dyDescent="0.25">
      <c r="A372" s="3">
        <v>3904</v>
      </c>
      <c r="B372" s="3" t="s">
        <v>392</v>
      </c>
      <c r="C372" s="3" t="s">
        <v>2919</v>
      </c>
      <c r="D372" s="3" t="s">
        <v>24</v>
      </c>
      <c r="E372" s="3" t="s">
        <v>397</v>
      </c>
      <c r="F372" s="3" t="s">
        <v>2855</v>
      </c>
      <c r="G372" s="3" t="s">
        <v>304</v>
      </c>
      <c r="H372" s="3" t="s">
        <v>305</v>
      </c>
      <c r="I372" s="3" t="s">
        <v>146</v>
      </c>
      <c r="J372" s="3" t="s">
        <v>147</v>
      </c>
      <c r="K372" s="11">
        <v>43040</v>
      </c>
      <c r="L372" s="11">
        <v>43252</v>
      </c>
      <c r="M372" s="3">
        <v>100</v>
      </c>
      <c r="N372" s="3">
        <v>100</v>
      </c>
      <c r="O372" s="3">
        <v>100</v>
      </c>
      <c r="P372" s="3">
        <v>1</v>
      </c>
      <c r="Q372" s="3">
        <v>1</v>
      </c>
    </row>
    <row r="373" spans="1:17" x14ac:dyDescent="0.25">
      <c r="A373" s="3">
        <v>3904</v>
      </c>
      <c r="B373" s="3" t="s">
        <v>392</v>
      </c>
      <c r="C373" s="3" t="s">
        <v>2919</v>
      </c>
      <c r="D373" s="3" t="s">
        <v>25</v>
      </c>
      <c r="E373" s="3" t="s">
        <v>399</v>
      </c>
      <c r="F373" s="3" t="s">
        <v>2855</v>
      </c>
      <c r="G373" s="3" t="s">
        <v>400</v>
      </c>
      <c r="H373" s="3" t="s">
        <v>401</v>
      </c>
      <c r="I373" s="3" t="s">
        <v>156</v>
      </c>
      <c r="J373" s="3" t="s">
        <v>156</v>
      </c>
      <c r="K373" s="11">
        <v>43040</v>
      </c>
      <c r="L373" s="11">
        <v>44926</v>
      </c>
      <c r="M373" s="3">
        <v>75</v>
      </c>
      <c r="N373" s="3">
        <v>100</v>
      </c>
      <c r="O373" s="3">
        <v>175</v>
      </c>
      <c r="P373" s="3">
        <v>1</v>
      </c>
      <c r="Q373" s="3">
        <v>1</v>
      </c>
    </row>
    <row r="374" spans="1:17" x14ac:dyDescent="0.25">
      <c r="A374" s="3">
        <v>3904</v>
      </c>
      <c r="B374" s="3" t="s">
        <v>392</v>
      </c>
      <c r="C374" s="3" t="s">
        <v>2919</v>
      </c>
      <c r="D374" s="3" t="s">
        <v>20</v>
      </c>
      <c r="E374" s="3" t="s">
        <v>416</v>
      </c>
      <c r="F374" s="3" t="s">
        <v>2855</v>
      </c>
      <c r="G374" s="3" t="s">
        <v>183</v>
      </c>
      <c r="H374" s="3" t="s">
        <v>184</v>
      </c>
      <c r="I374" s="3" t="s">
        <v>146</v>
      </c>
      <c r="J374" s="3" t="s">
        <v>147</v>
      </c>
      <c r="K374" s="11">
        <v>43040</v>
      </c>
      <c r="L374" s="11">
        <v>44926</v>
      </c>
      <c r="M374" s="3">
        <v>138</v>
      </c>
      <c r="N374" s="3">
        <v>138</v>
      </c>
      <c r="O374" s="3">
        <v>103</v>
      </c>
      <c r="P374" s="3">
        <v>0.74637681159420288</v>
      </c>
      <c r="Q374" s="3">
        <v>0.74637681159420288</v>
      </c>
    </row>
    <row r="375" spans="1:17" x14ac:dyDescent="0.25">
      <c r="A375" s="3">
        <v>3904</v>
      </c>
      <c r="B375" s="3" t="s">
        <v>392</v>
      </c>
      <c r="C375" s="3" t="s">
        <v>2919</v>
      </c>
      <c r="D375" s="3" t="s">
        <v>19</v>
      </c>
      <c r="E375" s="3" t="s">
        <v>417</v>
      </c>
      <c r="F375" s="3" t="s">
        <v>2855</v>
      </c>
      <c r="G375" s="3" t="s">
        <v>183</v>
      </c>
      <c r="H375" s="3" t="s">
        <v>184</v>
      </c>
      <c r="I375" s="3" t="s">
        <v>146</v>
      </c>
      <c r="J375" s="3" t="s">
        <v>147</v>
      </c>
      <c r="K375" s="11">
        <v>43040</v>
      </c>
      <c r="L375" s="11">
        <v>44926</v>
      </c>
      <c r="M375" s="3">
        <v>1680</v>
      </c>
      <c r="N375" s="3">
        <v>1680</v>
      </c>
      <c r="O375" s="3">
        <v>6125</v>
      </c>
      <c r="P375" s="3">
        <v>1</v>
      </c>
      <c r="Q375" s="3">
        <v>1</v>
      </c>
    </row>
    <row r="376" spans="1:17" x14ac:dyDescent="0.25">
      <c r="A376" s="3">
        <v>3904</v>
      </c>
      <c r="B376" s="3" t="s">
        <v>392</v>
      </c>
      <c r="C376" s="3" t="s">
        <v>2919</v>
      </c>
      <c r="D376" s="3" t="s">
        <v>54</v>
      </c>
      <c r="E376" s="3" t="s">
        <v>418</v>
      </c>
      <c r="F376" s="3" t="s">
        <v>2855</v>
      </c>
      <c r="G376" s="3" t="s">
        <v>125</v>
      </c>
      <c r="H376" s="3" t="s">
        <v>126</v>
      </c>
      <c r="I376" s="3" t="s">
        <v>122</v>
      </c>
      <c r="J376" s="3" t="s">
        <v>123</v>
      </c>
      <c r="K376" s="11">
        <v>43040</v>
      </c>
      <c r="L376" s="11">
        <v>43100</v>
      </c>
      <c r="M376" s="3">
        <v>2</v>
      </c>
      <c r="N376" s="3">
        <v>2</v>
      </c>
      <c r="O376" s="3">
        <v>3</v>
      </c>
      <c r="P376" s="3">
        <v>1</v>
      </c>
      <c r="Q376" s="3">
        <v>1</v>
      </c>
    </row>
    <row r="377" spans="1:17" x14ac:dyDescent="0.25">
      <c r="A377" s="3">
        <v>3904</v>
      </c>
      <c r="B377" s="3" t="s">
        <v>392</v>
      </c>
      <c r="C377" s="3" t="s">
        <v>2919</v>
      </c>
      <c r="D377" s="3" t="s">
        <v>22</v>
      </c>
      <c r="E377" s="3" t="s">
        <v>419</v>
      </c>
      <c r="F377" s="3" t="s">
        <v>2855</v>
      </c>
      <c r="G377" s="3" t="s">
        <v>183</v>
      </c>
      <c r="H377" s="3" t="s">
        <v>184</v>
      </c>
      <c r="I377" s="3" t="s">
        <v>146</v>
      </c>
      <c r="J377" s="3" t="s">
        <v>147</v>
      </c>
      <c r="K377" s="11">
        <v>43040</v>
      </c>
      <c r="L377" s="11">
        <v>44926</v>
      </c>
      <c r="M377" s="3">
        <v>337</v>
      </c>
      <c r="N377" s="3">
        <v>337</v>
      </c>
      <c r="O377" s="3">
        <v>956</v>
      </c>
      <c r="P377" s="3">
        <v>1</v>
      </c>
      <c r="Q377" s="3">
        <v>1</v>
      </c>
    </row>
    <row r="378" spans="1:17" x14ac:dyDescent="0.25">
      <c r="A378" s="3">
        <v>3904</v>
      </c>
      <c r="B378" s="3" t="s">
        <v>392</v>
      </c>
      <c r="C378" s="3" t="s">
        <v>2919</v>
      </c>
      <c r="D378" s="3" t="s">
        <v>23</v>
      </c>
      <c r="E378" s="3" t="s">
        <v>421</v>
      </c>
      <c r="F378" s="3" t="s">
        <v>2855</v>
      </c>
      <c r="G378" s="3" t="s">
        <v>183</v>
      </c>
      <c r="H378" s="3" t="s">
        <v>184</v>
      </c>
      <c r="I378" s="3" t="s">
        <v>146</v>
      </c>
      <c r="J378" s="3" t="s">
        <v>147</v>
      </c>
      <c r="K378" s="11">
        <v>43040</v>
      </c>
      <c r="L378" s="11">
        <v>44926</v>
      </c>
      <c r="M378" s="3">
        <v>450</v>
      </c>
      <c r="N378" s="3">
        <v>450</v>
      </c>
      <c r="O378" s="3">
        <v>3282</v>
      </c>
      <c r="P378" s="3">
        <v>1</v>
      </c>
      <c r="Q378" s="3">
        <v>1</v>
      </c>
    </row>
    <row r="379" spans="1:17" x14ac:dyDescent="0.25">
      <c r="A379" s="3">
        <v>3904</v>
      </c>
      <c r="B379" s="3" t="s">
        <v>392</v>
      </c>
      <c r="C379" s="3" t="s">
        <v>2919</v>
      </c>
      <c r="D379" s="3" t="s">
        <v>17</v>
      </c>
      <c r="E379" s="3" t="s">
        <v>425</v>
      </c>
      <c r="F379" s="3" t="s">
        <v>2856</v>
      </c>
      <c r="G379" s="3" t="s">
        <v>154</v>
      </c>
      <c r="H379" s="3" t="s">
        <v>155</v>
      </c>
      <c r="I379" s="3" t="s">
        <v>156</v>
      </c>
      <c r="J379" s="3" t="s">
        <v>156</v>
      </c>
      <c r="K379" s="11">
        <v>43101</v>
      </c>
      <c r="L379" s="11">
        <v>44926</v>
      </c>
      <c r="M379" s="3">
        <v>40</v>
      </c>
      <c r="N379" s="3">
        <v>60</v>
      </c>
      <c r="O379" s="3">
        <v>0</v>
      </c>
      <c r="P379" s="3">
        <v>0</v>
      </c>
      <c r="Q379" s="3">
        <v>0</v>
      </c>
    </row>
    <row r="380" spans="1:17" x14ac:dyDescent="0.25">
      <c r="A380" s="3">
        <v>3904</v>
      </c>
      <c r="B380" s="3" t="s">
        <v>392</v>
      </c>
      <c r="C380" s="3" t="s">
        <v>2919</v>
      </c>
      <c r="D380" s="3" t="s">
        <v>21</v>
      </c>
      <c r="E380" s="3" t="s">
        <v>426</v>
      </c>
      <c r="F380" s="3" t="s">
        <v>2855</v>
      </c>
      <c r="G380" s="3" t="s">
        <v>183</v>
      </c>
      <c r="H380" s="3" t="s">
        <v>184</v>
      </c>
      <c r="I380" s="3" t="s">
        <v>146</v>
      </c>
      <c r="J380" s="3" t="s">
        <v>147</v>
      </c>
      <c r="K380" s="11">
        <v>43040</v>
      </c>
      <c r="L380" s="11">
        <v>44926</v>
      </c>
      <c r="M380" s="3">
        <v>62</v>
      </c>
      <c r="N380" s="3">
        <v>62</v>
      </c>
      <c r="O380" s="3">
        <v>150</v>
      </c>
      <c r="P380" s="3">
        <v>1</v>
      </c>
      <c r="Q380" s="3">
        <v>1</v>
      </c>
    </row>
    <row r="381" spans="1:17" x14ac:dyDescent="0.25">
      <c r="A381" s="3">
        <v>3904</v>
      </c>
      <c r="B381" s="3" t="s">
        <v>392</v>
      </c>
      <c r="C381" s="3" t="s">
        <v>2919</v>
      </c>
      <c r="D381" s="3" t="s">
        <v>12</v>
      </c>
      <c r="E381" s="3" t="s">
        <v>427</v>
      </c>
      <c r="F381" s="3" t="s">
        <v>2855</v>
      </c>
      <c r="G381" s="3" t="s">
        <v>90</v>
      </c>
      <c r="H381" s="3" t="s">
        <v>91</v>
      </c>
      <c r="I381" s="3" t="s">
        <v>92</v>
      </c>
      <c r="J381" s="3" t="s">
        <v>93</v>
      </c>
      <c r="K381" s="11">
        <v>43038</v>
      </c>
      <c r="L381" s="11">
        <v>43100</v>
      </c>
      <c r="M381" s="3">
        <v>6833</v>
      </c>
      <c r="N381" s="3">
        <v>6833</v>
      </c>
      <c r="O381" s="3">
        <v>5192</v>
      </c>
      <c r="P381" s="3">
        <v>0.75984194350943945</v>
      </c>
      <c r="Q381" s="3">
        <v>0.75984194350943945</v>
      </c>
    </row>
    <row r="382" spans="1:17" x14ac:dyDescent="0.25">
      <c r="A382" s="3">
        <v>3904</v>
      </c>
      <c r="B382" s="3" t="s">
        <v>392</v>
      </c>
      <c r="C382" s="3" t="s">
        <v>2919</v>
      </c>
      <c r="D382" s="3" t="s">
        <v>64</v>
      </c>
      <c r="E382" s="3" t="s">
        <v>878</v>
      </c>
      <c r="F382" s="3" t="s">
        <v>2855</v>
      </c>
      <c r="G382" s="3" t="s">
        <v>178</v>
      </c>
      <c r="H382" s="3" t="s">
        <v>179</v>
      </c>
      <c r="I382" s="3" t="s">
        <v>180</v>
      </c>
      <c r="J382" s="3" t="s">
        <v>181</v>
      </c>
      <c r="K382" s="11">
        <v>43101</v>
      </c>
      <c r="L382" s="11">
        <v>43465</v>
      </c>
      <c r="M382" s="3">
        <v>1</v>
      </c>
      <c r="N382" s="3">
        <v>1</v>
      </c>
      <c r="O382" s="3">
        <v>0</v>
      </c>
      <c r="P382" s="3">
        <v>0</v>
      </c>
      <c r="Q382" s="3">
        <v>0</v>
      </c>
    </row>
    <row r="383" spans="1:17" x14ac:dyDescent="0.25">
      <c r="A383" s="3">
        <v>3904</v>
      </c>
      <c r="B383" s="3" t="s">
        <v>392</v>
      </c>
      <c r="C383" s="3" t="s">
        <v>2919</v>
      </c>
      <c r="D383" s="3" t="s">
        <v>13</v>
      </c>
      <c r="E383" s="3" t="s">
        <v>879</v>
      </c>
      <c r="F383" s="3" t="s">
        <v>2855</v>
      </c>
      <c r="G383" s="3" t="s">
        <v>90</v>
      </c>
      <c r="H383" s="3" t="s">
        <v>91</v>
      </c>
      <c r="I383" s="3" t="s">
        <v>92</v>
      </c>
      <c r="J383" s="3" t="s">
        <v>93</v>
      </c>
      <c r="K383" s="11">
        <v>43101</v>
      </c>
      <c r="L383" s="11">
        <v>43465</v>
      </c>
      <c r="M383" s="3">
        <v>1</v>
      </c>
      <c r="N383" s="3">
        <v>1</v>
      </c>
      <c r="O383" s="3">
        <v>1</v>
      </c>
      <c r="P383" s="3">
        <v>1</v>
      </c>
      <c r="Q383" s="3">
        <v>1</v>
      </c>
    </row>
    <row r="384" spans="1:17" x14ac:dyDescent="0.25">
      <c r="A384" s="3">
        <v>3904</v>
      </c>
      <c r="B384" s="3" t="s">
        <v>392</v>
      </c>
      <c r="C384" s="3" t="s">
        <v>2919</v>
      </c>
      <c r="D384" s="3" t="s">
        <v>666</v>
      </c>
      <c r="E384" s="3" t="s">
        <v>880</v>
      </c>
      <c r="F384" s="3" t="s">
        <v>2855</v>
      </c>
      <c r="G384" s="3" t="s">
        <v>95</v>
      </c>
      <c r="H384" s="3" t="s">
        <v>96</v>
      </c>
      <c r="I384" s="3" t="s">
        <v>87</v>
      </c>
      <c r="J384" s="3" t="s">
        <v>88</v>
      </c>
      <c r="K384" s="11">
        <v>43040</v>
      </c>
      <c r="L384" s="11">
        <v>43100</v>
      </c>
      <c r="M384" s="3">
        <v>1</v>
      </c>
      <c r="N384" s="3">
        <v>1</v>
      </c>
      <c r="O384" s="3">
        <v>1</v>
      </c>
      <c r="P384" s="3">
        <v>1</v>
      </c>
      <c r="Q384" s="3">
        <v>1</v>
      </c>
    </row>
    <row r="385" spans="1:17" x14ac:dyDescent="0.25">
      <c r="A385" s="3">
        <v>3904</v>
      </c>
      <c r="B385" s="3" t="s">
        <v>392</v>
      </c>
      <c r="C385" s="3" t="s">
        <v>2919</v>
      </c>
      <c r="D385" s="3" t="s">
        <v>332</v>
      </c>
      <c r="E385" s="3" t="s">
        <v>902</v>
      </c>
      <c r="F385" s="3" t="s">
        <v>2856</v>
      </c>
      <c r="G385" s="3" t="s">
        <v>189</v>
      </c>
      <c r="H385" s="3" t="s">
        <v>190</v>
      </c>
      <c r="I385" s="3" t="s">
        <v>164</v>
      </c>
      <c r="J385" s="3" t="s">
        <v>164</v>
      </c>
      <c r="K385" s="11">
        <v>43040</v>
      </c>
      <c r="L385" s="11">
        <v>44926</v>
      </c>
      <c r="M385" s="3">
        <v>83</v>
      </c>
      <c r="N385" s="3">
        <v>100</v>
      </c>
      <c r="O385" s="3">
        <v>88</v>
      </c>
      <c r="P385" s="3">
        <v>1</v>
      </c>
      <c r="Q385" s="3">
        <v>0.88</v>
      </c>
    </row>
    <row r="386" spans="1:17" x14ac:dyDescent="0.25">
      <c r="A386" s="3">
        <v>3904</v>
      </c>
      <c r="B386" s="3" t="s">
        <v>392</v>
      </c>
      <c r="C386" s="3" t="s">
        <v>2919</v>
      </c>
      <c r="D386" s="3" t="s">
        <v>63</v>
      </c>
      <c r="E386" s="3" t="s">
        <v>903</v>
      </c>
      <c r="F386" s="3" t="s">
        <v>2855</v>
      </c>
      <c r="G386" s="3" t="s">
        <v>154</v>
      </c>
      <c r="H386" s="3" t="s">
        <v>155</v>
      </c>
      <c r="I386" s="3" t="s">
        <v>156</v>
      </c>
      <c r="J386" s="3" t="s">
        <v>156</v>
      </c>
      <c r="K386" s="11">
        <v>43101</v>
      </c>
      <c r="L386" s="11">
        <v>43830</v>
      </c>
      <c r="M386" s="3">
        <v>100</v>
      </c>
      <c r="N386" s="3">
        <v>100</v>
      </c>
      <c r="O386" s="3">
        <v>25</v>
      </c>
      <c r="P386" s="3">
        <v>0.25</v>
      </c>
      <c r="Q386" s="3">
        <v>0.25</v>
      </c>
    </row>
    <row r="387" spans="1:17" x14ac:dyDescent="0.25">
      <c r="A387" s="3">
        <v>3904</v>
      </c>
      <c r="B387" s="3" t="s">
        <v>392</v>
      </c>
      <c r="C387" s="3" t="s">
        <v>2919</v>
      </c>
      <c r="D387" s="3" t="s">
        <v>374</v>
      </c>
      <c r="E387" s="3" t="s">
        <v>904</v>
      </c>
      <c r="F387" s="3" t="s">
        <v>2855</v>
      </c>
      <c r="G387" s="3" t="s">
        <v>317</v>
      </c>
      <c r="H387" s="3" t="s">
        <v>318</v>
      </c>
      <c r="I387" s="3" t="s">
        <v>319</v>
      </c>
      <c r="J387" s="3" t="s">
        <v>320</v>
      </c>
      <c r="K387" s="11">
        <v>43101</v>
      </c>
      <c r="L387" s="11">
        <v>43465</v>
      </c>
      <c r="M387" s="3">
        <v>100</v>
      </c>
      <c r="N387" s="3">
        <v>100</v>
      </c>
      <c r="O387" s="3">
        <v>100</v>
      </c>
      <c r="P387" s="3">
        <v>1</v>
      </c>
      <c r="Q387" s="3">
        <v>1</v>
      </c>
    </row>
    <row r="388" spans="1:17" x14ac:dyDescent="0.25">
      <c r="A388" s="3">
        <v>3904</v>
      </c>
      <c r="B388" s="3" t="s">
        <v>392</v>
      </c>
      <c r="C388" s="3" t="s">
        <v>2919</v>
      </c>
      <c r="D388" s="3" t="s">
        <v>38</v>
      </c>
      <c r="E388" s="3" t="s">
        <v>905</v>
      </c>
      <c r="F388" s="3" t="s">
        <v>2855</v>
      </c>
      <c r="G388" s="3" t="s">
        <v>193</v>
      </c>
      <c r="H388" s="3" t="s">
        <v>194</v>
      </c>
      <c r="I388" s="3" t="s">
        <v>195</v>
      </c>
      <c r="J388" s="3" t="s">
        <v>195</v>
      </c>
      <c r="K388" s="11">
        <v>43101</v>
      </c>
      <c r="L388" s="11">
        <v>43195</v>
      </c>
      <c r="M388" s="3">
        <v>100</v>
      </c>
      <c r="N388" s="3">
        <v>100</v>
      </c>
      <c r="O388" s="3">
        <v>100</v>
      </c>
      <c r="P388" s="3">
        <v>1</v>
      </c>
      <c r="Q388" s="3">
        <v>1</v>
      </c>
    </row>
    <row r="389" spans="1:17" x14ac:dyDescent="0.25">
      <c r="A389" s="3">
        <v>3904</v>
      </c>
      <c r="B389" s="3" t="s">
        <v>392</v>
      </c>
      <c r="C389" s="3" t="s">
        <v>2919</v>
      </c>
      <c r="D389" s="3" t="s">
        <v>55</v>
      </c>
      <c r="E389" s="3" t="s">
        <v>906</v>
      </c>
      <c r="F389" s="3" t="s">
        <v>2855</v>
      </c>
      <c r="G389" s="3" t="s">
        <v>144</v>
      </c>
      <c r="H389" s="3" t="s">
        <v>145</v>
      </c>
      <c r="I389" s="3" t="s">
        <v>146</v>
      </c>
      <c r="J389" s="3" t="s">
        <v>147</v>
      </c>
      <c r="K389" s="11">
        <v>42887</v>
      </c>
      <c r="L389" s="11">
        <v>43281</v>
      </c>
      <c r="M389" s="3">
        <v>100</v>
      </c>
      <c r="N389" s="3">
        <v>100</v>
      </c>
      <c r="O389" s="3">
        <v>100</v>
      </c>
      <c r="P389" s="3">
        <v>1</v>
      </c>
      <c r="Q389" s="3">
        <v>1</v>
      </c>
    </row>
    <row r="390" spans="1:17" x14ac:dyDescent="0.25">
      <c r="A390" s="3">
        <v>3904</v>
      </c>
      <c r="B390" s="3" t="s">
        <v>392</v>
      </c>
      <c r="C390" s="3" t="s">
        <v>2919</v>
      </c>
      <c r="D390" s="3" t="s">
        <v>513</v>
      </c>
      <c r="E390" s="3" t="s">
        <v>907</v>
      </c>
      <c r="F390" s="3" t="s">
        <v>2855</v>
      </c>
      <c r="G390" s="3" t="s">
        <v>148</v>
      </c>
      <c r="H390" s="3" t="s">
        <v>149</v>
      </c>
      <c r="I390" s="3" t="s">
        <v>132</v>
      </c>
      <c r="J390" s="3" t="s">
        <v>133</v>
      </c>
      <c r="K390" s="11">
        <v>43101</v>
      </c>
      <c r="L390" s="11">
        <v>43465</v>
      </c>
      <c r="M390" s="3">
        <v>100</v>
      </c>
      <c r="N390" s="3">
        <v>100</v>
      </c>
      <c r="O390" s="3">
        <v>0</v>
      </c>
      <c r="P390" s="3">
        <v>0</v>
      </c>
      <c r="Q390" s="3">
        <v>0</v>
      </c>
    </row>
    <row r="391" spans="1:17" x14ac:dyDescent="0.25">
      <c r="A391" s="3">
        <v>3904</v>
      </c>
      <c r="B391" s="3" t="s">
        <v>392</v>
      </c>
      <c r="C391" s="3" t="s">
        <v>2919</v>
      </c>
      <c r="D391" s="3" t="s">
        <v>52</v>
      </c>
      <c r="E391" s="3" t="s">
        <v>908</v>
      </c>
      <c r="F391" s="3" t="s">
        <v>2855</v>
      </c>
      <c r="G391" s="3" t="s">
        <v>315</v>
      </c>
      <c r="H391" s="3" t="s">
        <v>316</v>
      </c>
      <c r="I391" s="3" t="s">
        <v>146</v>
      </c>
      <c r="J391" s="3" t="s">
        <v>147</v>
      </c>
      <c r="K391" s="11">
        <v>43040</v>
      </c>
      <c r="L391" s="11">
        <v>44926</v>
      </c>
      <c r="M391" s="3">
        <v>100</v>
      </c>
      <c r="N391" s="3">
        <v>100</v>
      </c>
      <c r="O391" s="3">
        <v>86</v>
      </c>
      <c r="P391" s="3">
        <v>0.86</v>
      </c>
      <c r="Q391" s="3">
        <v>0.86</v>
      </c>
    </row>
    <row r="392" spans="1:17" x14ac:dyDescent="0.25">
      <c r="A392" s="3">
        <v>3904</v>
      </c>
      <c r="B392" s="3" t="s">
        <v>392</v>
      </c>
      <c r="C392" s="3" t="s">
        <v>2919</v>
      </c>
      <c r="D392" s="3" t="s">
        <v>372</v>
      </c>
      <c r="E392" s="3" t="s">
        <v>909</v>
      </c>
      <c r="F392" s="3" t="s">
        <v>2855</v>
      </c>
      <c r="G392" s="3" t="s">
        <v>338</v>
      </c>
      <c r="H392" s="3" t="s">
        <v>339</v>
      </c>
      <c r="I392" s="3" t="s">
        <v>180</v>
      </c>
      <c r="J392" s="3" t="s">
        <v>181</v>
      </c>
      <c r="K392" s="11">
        <v>42856</v>
      </c>
      <c r="L392" s="11">
        <v>43252</v>
      </c>
      <c r="M392" s="3">
        <v>100</v>
      </c>
      <c r="N392" s="3">
        <v>100</v>
      </c>
      <c r="O392" s="3">
        <v>100</v>
      </c>
      <c r="P392" s="3">
        <v>1</v>
      </c>
      <c r="Q392" s="3">
        <v>1</v>
      </c>
    </row>
    <row r="393" spans="1:17" x14ac:dyDescent="0.25">
      <c r="A393" s="3">
        <v>3904</v>
      </c>
      <c r="B393" s="3" t="s">
        <v>392</v>
      </c>
      <c r="C393" s="3" t="s">
        <v>2919</v>
      </c>
      <c r="D393" s="3" t="s">
        <v>385</v>
      </c>
      <c r="E393" s="3" t="s">
        <v>910</v>
      </c>
      <c r="F393" s="3" t="s">
        <v>2855</v>
      </c>
      <c r="G393" s="3" t="s">
        <v>277</v>
      </c>
      <c r="H393" s="3" t="s">
        <v>278</v>
      </c>
      <c r="I393" s="3" t="s">
        <v>132</v>
      </c>
      <c r="J393" s="3" t="s">
        <v>133</v>
      </c>
      <c r="K393" s="11">
        <v>43101</v>
      </c>
      <c r="L393" s="11">
        <v>43465</v>
      </c>
      <c r="M393" s="3">
        <v>100</v>
      </c>
      <c r="N393" s="3">
        <v>100</v>
      </c>
      <c r="O393" s="3">
        <v>34</v>
      </c>
      <c r="P393" s="3">
        <v>0.34</v>
      </c>
      <c r="Q393" s="3">
        <v>0.34</v>
      </c>
    </row>
    <row r="394" spans="1:17" x14ac:dyDescent="0.25">
      <c r="A394" s="3">
        <v>3904</v>
      </c>
      <c r="B394" s="3" t="s">
        <v>392</v>
      </c>
      <c r="C394" s="3" t="s">
        <v>2919</v>
      </c>
      <c r="D394" s="3" t="s">
        <v>530</v>
      </c>
      <c r="E394" s="3" t="s">
        <v>911</v>
      </c>
      <c r="F394" s="3" t="s">
        <v>2855</v>
      </c>
      <c r="G394" s="3" t="s">
        <v>269</v>
      </c>
      <c r="H394" s="3" t="s">
        <v>270</v>
      </c>
      <c r="I394" s="3" t="s">
        <v>132</v>
      </c>
      <c r="J394" s="3" t="s">
        <v>133</v>
      </c>
      <c r="K394" s="11">
        <v>43101</v>
      </c>
      <c r="L394" s="11">
        <v>44926</v>
      </c>
      <c r="M394" s="3">
        <v>100</v>
      </c>
      <c r="N394" s="3">
        <v>100</v>
      </c>
      <c r="O394" s="3">
        <v>0</v>
      </c>
      <c r="P394" s="3">
        <v>0</v>
      </c>
      <c r="Q394" s="3">
        <v>0</v>
      </c>
    </row>
    <row r="395" spans="1:17" x14ac:dyDescent="0.25">
      <c r="A395" s="3">
        <v>3904</v>
      </c>
      <c r="B395" s="3" t="s">
        <v>392</v>
      </c>
      <c r="C395" s="3" t="s">
        <v>2919</v>
      </c>
      <c r="D395" s="3" t="s">
        <v>53</v>
      </c>
      <c r="E395" s="3" t="s">
        <v>912</v>
      </c>
      <c r="F395" s="3" t="s">
        <v>2855</v>
      </c>
      <c r="G395" s="3" t="s">
        <v>315</v>
      </c>
      <c r="H395" s="3" t="s">
        <v>316</v>
      </c>
      <c r="I395" s="3" t="s">
        <v>146</v>
      </c>
      <c r="J395" s="3" t="s">
        <v>147</v>
      </c>
      <c r="K395" s="11">
        <v>43040</v>
      </c>
      <c r="L395" s="11">
        <v>43465</v>
      </c>
      <c r="M395" s="3">
        <v>100</v>
      </c>
      <c r="N395" s="3">
        <v>100</v>
      </c>
      <c r="O395" s="3">
        <v>0</v>
      </c>
      <c r="P395" s="3">
        <v>0</v>
      </c>
      <c r="Q395" s="3">
        <v>0</v>
      </c>
    </row>
    <row r="396" spans="1:17" x14ac:dyDescent="0.25">
      <c r="A396" s="3">
        <v>3904</v>
      </c>
      <c r="B396" s="3" t="s">
        <v>392</v>
      </c>
      <c r="C396" s="3" t="s">
        <v>2919</v>
      </c>
      <c r="D396" s="3" t="s">
        <v>210</v>
      </c>
      <c r="E396" s="3" t="s">
        <v>913</v>
      </c>
      <c r="F396" s="3" t="s">
        <v>2855</v>
      </c>
      <c r="G396" s="3" t="s">
        <v>862</v>
      </c>
      <c r="H396" s="3" t="s">
        <v>863</v>
      </c>
      <c r="I396" s="3" t="s">
        <v>308</v>
      </c>
      <c r="J396" s="3" t="s">
        <v>308</v>
      </c>
      <c r="K396" s="11">
        <v>43132</v>
      </c>
      <c r="L396" s="11">
        <v>43465</v>
      </c>
      <c r="M396" s="3">
        <v>100</v>
      </c>
      <c r="N396" s="3">
        <v>100</v>
      </c>
      <c r="O396" s="3">
        <v>100</v>
      </c>
      <c r="P396" s="3">
        <v>1</v>
      </c>
      <c r="Q396" s="3">
        <v>1</v>
      </c>
    </row>
    <row r="397" spans="1:17" x14ac:dyDescent="0.25">
      <c r="A397" s="3">
        <v>3904</v>
      </c>
      <c r="B397" s="3" t="s">
        <v>392</v>
      </c>
      <c r="C397" s="3" t="s">
        <v>2919</v>
      </c>
      <c r="D397" s="3" t="s">
        <v>407</v>
      </c>
      <c r="E397" s="3" t="s">
        <v>1064</v>
      </c>
      <c r="F397" s="3" t="s">
        <v>2856</v>
      </c>
      <c r="G397" s="3" t="s">
        <v>525</v>
      </c>
      <c r="H397" s="3" t="s">
        <v>526</v>
      </c>
      <c r="I397" s="3" t="s">
        <v>164</v>
      </c>
      <c r="J397" s="3" t="s">
        <v>164</v>
      </c>
      <c r="K397" s="11">
        <v>43040</v>
      </c>
      <c r="L397" s="11">
        <v>44926</v>
      </c>
      <c r="M397" s="3">
        <v>8</v>
      </c>
      <c r="N397" s="3">
        <v>12</v>
      </c>
      <c r="O397" s="3">
        <v>16</v>
      </c>
      <c r="P397" s="3">
        <v>1</v>
      </c>
      <c r="Q397" s="3">
        <v>1</v>
      </c>
    </row>
    <row r="398" spans="1:17" x14ac:dyDescent="0.25">
      <c r="A398" s="3">
        <v>3904</v>
      </c>
      <c r="B398" s="3" t="s">
        <v>392</v>
      </c>
      <c r="C398" s="3" t="s">
        <v>2919</v>
      </c>
      <c r="D398" s="3" t="s">
        <v>26</v>
      </c>
      <c r="E398" s="3" t="s">
        <v>1066</v>
      </c>
      <c r="F398" s="3" t="s">
        <v>2855</v>
      </c>
      <c r="G398" s="3" t="s">
        <v>315</v>
      </c>
      <c r="H398" s="3" t="s">
        <v>316</v>
      </c>
      <c r="I398" s="3" t="s">
        <v>146</v>
      </c>
      <c r="J398" s="3" t="s">
        <v>147</v>
      </c>
      <c r="K398" s="11">
        <v>43040</v>
      </c>
      <c r="L398" s="11">
        <v>43100</v>
      </c>
      <c r="M398" s="3">
        <v>12</v>
      </c>
      <c r="N398" s="3">
        <v>12</v>
      </c>
      <c r="O398" s="3">
        <v>12</v>
      </c>
      <c r="P398" s="3">
        <v>1</v>
      </c>
      <c r="Q398" s="3">
        <v>1</v>
      </c>
    </row>
    <row r="399" spans="1:17" x14ac:dyDescent="0.25">
      <c r="A399" s="3">
        <v>3904</v>
      </c>
      <c r="B399" s="3" t="s">
        <v>392</v>
      </c>
      <c r="C399" s="3" t="s">
        <v>2919</v>
      </c>
      <c r="D399" s="3" t="s">
        <v>331</v>
      </c>
      <c r="E399" s="3" t="s">
        <v>1067</v>
      </c>
      <c r="F399" s="3" t="s">
        <v>2855</v>
      </c>
      <c r="G399" s="3" t="s">
        <v>162</v>
      </c>
      <c r="H399" s="3" t="s">
        <v>163</v>
      </c>
      <c r="I399" s="3" t="s">
        <v>164</v>
      </c>
      <c r="J399" s="3" t="s">
        <v>164</v>
      </c>
      <c r="K399" s="11">
        <v>43101</v>
      </c>
      <c r="L399" s="11">
        <v>44926</v>
      </c>
      <c r="M399" s="3">
        <v>12528</v>
      </c>
      <c r="N399" s="3">
        <v>12528</v>
      </c>
      <c r="O399" s="3">
        <v>44528</v>
      </c>
      <c r="P399" s="3">
        <v>1</v>
      </c>
      <c r="Q399" s="3">
        <v>1</v>
      </c>
    </row>
    <row r="400" spans="1:17" x14ac:dyDescent="0.25">
      <c r="A400" s="3">
        <v>3904</v>
      </c>
      <c r="B400" s="3" t="s">
        <v>392</v>
      </c>
      <c r="C400" s="3" t="s">
        <v>2919</v>
      </c>
      <c r="D400" s="3" t="s">
        <v>16</v>
      </c>
      <c r="E400" s="3" t="s">
        <v>1072</v>
      </c>
      <c r="F400" s="3" t="s">
        <v>2855</v>
      </c>
      <c r="G400" s="3" t="s">
        <v>154</v>
      </c>
      <c r="H400" s="3" t="s">
        <v>155</v>
      </c>
      <c r="I400" s="3" t="s">
        <v>156</v>
      </c>
      <c r="J400" s="3" t="s">
        <v>156</v>
      </c>
      <c r="K400" s="11">
        <v>43040</v>
      </c>
      <c r="L400" s="11">
        <v>44926</v>
      </c>
      <c r="M400" s="3">
        <v>155</v>
      </c>
      <c r="N400" s="3">
        <v>155</v>
      </c>
      <c r="O400" s="3">
        <v>175</v>
      </c>
      <c r="P400" s="3">
        <v>1</v>
      </c>
      <c r="Q400" s="3">
        <v>1</v>
      </c>
    </row>
    <row r="401" spans="1:17" x14ac:dyDescent="0.25">
      <c r="A401" s="3">
        <v>3904</v>
      </c>
      <c r="B401" s="3" t="s">
        <v>392</v>
      </c>
      <c r="C401" s="3" t="s">
        <v>2919</v>
      </c>
      <c r="D401" s="3" t="s">
        <v>809</v>
      </c>
      <c r="E401" s="3" t="s">
        <v>1073</v>
      </c>
      <c r="F401" s="3" t="s">
        <v>2855</v>
      </c>
      <c r="G401" s="3" t="s">
        <v>85</v>
      </c>
      <c r="H401" s="3" t="s">
        <v>86</v>
      </c>
      <c r="I401" s="3" t="s">
        <v>87</v>
      </c>
      <c r="J401" s="3" t="s">
        <v>88</v>
      </c>
      <c r="K401" s="11">
        <v>43040</v>
      </c>
      <c r="L401" s="11">
        <v>43465</v>
      </c>
      <c r="M401" s="3">
        <v>170</v>
      </c>
      <c r="N401" s="3">
        <v>170</v>
      </c>
      <c r="O401" s="3">
        <v>173</v>
      </c>
      <c r="P401" s="3">
        <v>1</v>
      </c>
      <c r="Q401" s="3">
        <v>1</v>
      </c>
    </row>
    <row r="402" spans="1:17" x14ac:dyDescent="0.25">
      <c r="A402" s="3">
        <v>3904</v>
      </c>
      <c r="B402" s="3" t="s">
        <v>392</v>
      </c>
      <c r="C402" s="3" t="s">
        <v>2919</v>
      </c>
      <c r="D402" s="3" t="s">
        <v>390</v>
      </c>
      <c r="E402" s="3" t="s">
        <v>1075</v>
      </c>
      <c r="F402" s="3" t="s">
        <v>2856</v>
      </c>
      <c r="G402" s="3" t="s">
        <v>249</v>
      </c>
      <c r="H402" s="3" t="s">
        <v>250</v>
      </c>
      <c r="I402" s="3" t="s">
        <v>31</v>
      </c>
      <c r="J402" s="3" t="s">
        <v>31</v>
      </c>
      <c r="K402" s="11">
        <v>43040</v>
      </c>
      <c r="L402" s="11">
        <v>43465</v>
      </c>
      <c r="M402" s="3">
        <v>2</v>
      </c>
      <c r="N402" s="3">
        <v>2</v>
      </c>
      <c r="O402" s="3">
        <v>2</v>
      </c>
      <c r="P402" s="3">
        <v>1</v>
      </c>
      <c r="Q402" s="3">
        <v>1</v>
      </c>
    </row>
    <row r="403" spans="1:17" x14ac:dyDescent="0.25">
      <c r="A403" s="3">
        <v>3904</v>
      </c>
      <c r="B403" s="3" t="s">
        <v>392</v>
      </c>
      <c r="C403" s="3" t="s">
        <v>2919</v>
      </c>
      <c r="D403" s="3" t="s">
        <v>391</v>
      </c>
      <c r="E403" s="3" t="s">
        <v>1077</v>
      </c>
      <c r="F403" s="3" t="s">
        <v>2855</v>
      </c>
      <c r="G403" s="3" t="s">
        <v>90</v>
      </c>
      <c r="H403" s="3" t="s">
        <v>91</v>
      </c>
      <c r="I403" s="3" t="s">
        <v>92</v>
      </c>
      <c r="J403" s="3" t="s">
        <v>93</v>
      </c>
      <c r="K403" s="11">
        <v>43038</v>
      </c>
      <c r="L403" s="11">
        <v>43281</v>
      </c>
      <c r="M403" s="3">
        <v>200</v>
      </c>
      <c r="N403" s="3">
        <v>200</v>
      </c>
      <c r="O403" s="3">
        <v>239</v>
      </c>
      <c r="P403" s="3">
        <v>1</v>
      </c>
      <c r="Q403" s="3">
        <v>1</v>
      </c>
    </row>
    <row r="404" spans="1:17" x14ac:dyDescent="0.25">
      <c r="A404" s="3">
        <v>3904</v>
      </c>
      <c r="B404" s="3" t="s">
        <v>392</v>
      </c>
      <c r="C404" s="3" t="s">
        <v>2919</v>
      </c>
      <c r="D404" s="3" t="s">
        <v>14</v>
      </c>
      <c r="E404" s="3" t="s">
        <v>1078</v>
      </c>
      <c r="F404" s="3" t="s">
        <v>2855</v>
      </c>
      <c r="G404" s="3" t="s">
        <v>154</v>
      </c>
      <c r="H404" s="3" t="s">
        <v>155</v>
      </c>
      <c r="I404" s="3" t="s">
        <v>156</v>
      </c>
      <c r="J404" s="3" t="s">
        <v>156</v>
      </c>
      <c r="K404" s="11">
        <v>43101</v>
      </c>
      <c r="L404" s="11">
        <v>43465</v>
      </c>
      <c r="M404" s="3">
        <v>210</v>
      </c>
      <c r="N404" s="3">
        <v>210</v>
      </c>
      <c r="O404" s="3">
        <v>0</v>
      </c>
      <c r="P404" s="3">
        <v>0</v>
      </c>
      <c r="Q404" s="3">
        <v>0</v>
      </c>
    </row>
    <row r="405" spans="1:17" x14ac:dyDescent="0.25">
      <c r="A405" s="3">
        <v>3904</v>
      </c>
      <c r="B405" s="3" t="s">
        <v>392</v>
      </c>
      <c r="C405" s="3" t="s">
        <v>2919</v>
      </c>
      <c r="D405" s="3" t="s">
        <v>208</v>
      </c>
      <c r="E405" s="3" t="s">
        <v>1079</v>
      </c>
      <c r="F405" s="3" t="s">
        <v>2051</v>
      </c>
      <c r="G405" s="3" t="s">
        <v>862</v>
      </c>
      <c r="H405" s="3" t="s">
        <v>863</v>
      </c>
      <c r="I405" s="3" t="s">
        <v>308</v>
      </c>
      <c r="J405" s="3" t="s">
        <v>308</v>
      </c>
      <c r="K405" s="11">
        <v>43101</v>
      </c>
      <c r="L405" s="11">
        <v>43465</v>
      </c>
      <c r="M405" s="3">
        <v>2100</v>
      </c>
      <c r="N405" s="3">
        <v>2100</v>
      </c>
      <c r="O405" s="3">
        <v>2750</v>
      </c>
      <c r="P405" s="3">
        <v>1</v>
      </c>
      <c r="Q405" s="3">
        <v>1</v>
      </c>
    </row>
    <row r="406" spans="1:17" x14ac:dyDescent="0.25">
      <c r="A406" s="3">
        <v>3904</v>
      </c>
      <c r="B406" s="3" t="s">
        <v>392</v>
      </c>
      <c r="C406" s="3" t="s">
        <v>2919</v>
      </c>
      <c r="D406" s="3" t="s">
        <v>355</v>
      </c>
      <c r="E406" s="3" t="s">
        <v>1081</v>
      </c>
      <c r="F406" s="3" t="s">
        <v>2856</v>
      </c>
      <c r="G406" s="3" t="s">
        <v>297</v>
      </c>
      <c r="H406" s="3" t="s">
        <v>298</v>
      </c>
      <c r="I406" s="3" t="s">
        <v>299</v>
      </c>
      <c r="J406" s="3" t="s">
        <v>299</v>
      </c>
      <c r="K406" s="11">
        <v>43101</v>
      </c>
      <c r="L406" s="11">
        <v>43465</v>
      </c>
      <c r="M406" s="3">
        <v>3</v>
      </c>
      <c r="N406" s="3">
        <v>3</v>
      </c>
      <c r="O406" s="3">
        <v>0</v>
      </c>
      <c r="P406" s="3">
        <v>0</v>
      </c>
      <c r="Q406" s="3">
        <v>0</v>
      </c>
    </row>
    <row r="407" spans="1:17" x14ac:dyDescent="0.25">
      <c r="A407" s="3">
        <v>3904</v>
      </c>
      <c r="B407" s="3" t="s">
        <v>392</v>
      </c>
      <c r="C407" s="3" t="s">
        <v>2919</v>
      </c>
      <c r="D407" s="3" t="s">
        <v>359</v>
      </c>
      <c r="E407" s="3" t="s">
        <v>1084</v>
      </c>
      <c r="F407" s="3" t="s">
        <v>2855</v>
      </c>
      <c r="G407" s="3" t="s">
        <v>144</v>
      </c>
      <c r="H407" s="3" t="s">
        <v>145</v>
      </c>
      <c r="I407" s="3" t="s">
        <v>146</v>
      </c>
      <c r="J407" s="3" t="s">
        <v>147</v>
      </c>
      <c r="K407" s="11">
        <v>43040</v>
      </c>
      <c r="L407" s="11">
        <v>43646</v>
      </c>
      <c r="M407" s="3">
        <v>300</v>
      </c>
      <c r="N407" s="3">
        <v>300</v>
      </c>
      <c r="O407" s="3">
        <v>141</v>
      </c>
      <c r="P407" s="3">
        <v>0.47</v>
      </c>
      <c r="Q407" s="3">
        <v>0.47</v>
      </c>
    </row>
    <row r="408" spans="1:17" x14ac:dyDescent="0.25">
      <c r="A408" s="3">
        <v>3904</v>
      </c>
      <c r="B408" s="3" t="s">
        <v>392</v>
      </c>
      <c r="C408" s="3" t="s">
        <v>2919</v>
      </c>
      <c r="D408" s="3" t="s">
        <v>386</v>
      </c>
      <c r="E408" s="3" t="s">
        <v>1085</v>
      </c>
      <c r="F408" s="3" t="s">
        <v>2855</v>
      </c>
      <c r="G408" s="3" t="s">
        <v>140</v>
      </c>
      <c r="H408" s="3" t="s">
        <v>141</v>
      </c>
      <c r="I408" s="3" t="s">
        <v>87</v>
      </c>
      <c r="J408" s="3" t="s">
        <v>88</v>
      </c>
      <c r="K408" s="11">
        <v>43101</v>
      </c>
      <c r="L408" s="11">
        <v>43830</v>
      </c>
      <c r="M408" s="3">
        <v>300</v>
      </c>
      <c r="N408" s="3">
        <v>300</v>
      </c>
      <c r="O408" s="3">
        <v>0</v>
      </c>
      <c r="P408" s="3">
        <v>0</v>
      </c>
      <c r="Q408" s="3">
        <v>0</v>
      </c>
    </row>
    <row r="409" spans="1:17" x14ac:dyDescent="0.25">
      <c r="A409" s="3">
        <v>3904</v>
      </c>
      <c r="B409" s="3" t="s">
        <v>392</v>
      </c>
      <c r="C409" s="3" t="s">
        <v>2919</v>
      </c>
      <c r="D409" s="3" t="s">
        <v>15</v>
      </c>
      <c r="E409" s="3" t="s">
        <v>1091</v>
      </c>
      <c r="F409" s="3" t="s">
        <v>2855</v>
      </c>
      <c r="G409" s="3" t="s">
        <v>154</v>
      </c>
      <c r="H409" s="3" t="s">
        <v>155</v>
      </c>
      <c r="I409" s="3" t="s">
        <v>156</v>
      </c>
      <c r="J409" s="3" t="s">
        <v>156</v>
      </c>
      <c r="K409" s="11">
        <v>43040</v>
      </c>
      <c r="L409" s="11">
        <v>44926</v>
      </c>
      <c r="M409" s="3">
        <v>60</v>
      </c>
      <c r="N409" s="3">
        <v>400</v>
      </c>
      <c r="O409" s="3">
        <v>497</v>
      </c>
      <c r="P409" s="3">
        <v>1</v>
      </c>
      <c r="Q409" s="3">
        <v>1</v>
      </c>
    </row>
    <row r="410" spans="1:17" x14ac:dyDescent="0.25">
      <c r="A410" s="3">
        <v>3904</v>
      </c>
      <c r="B410" s="3" t="s">
        <v>392</v>
      </c>
      <c r="C410" s="3" t="s">
        <v>2919</v>
      </c>
      <c r="D410" s="3" t="s">
        <v>209</v>
      </c>
      <c r="E410" s="3" t="s">
        <v>1092</v>
      </c>
      <c r="F410" s="3" t="s">
        <v>2855</v>
      </c>
      <c r="G410" s="3" t="s">
        <v>862</v>
      </c>
      <c r="H410" s="3" t="s">
        <v>863</v>
      </c>
      <c r="I410" s="3" t="s">
        <v>308</v>
      </c>
      <c r="J410" s="3" t="s">
        <v>308</v>
      </c>
      <c r="K410" s="11">
        <v>43132</v>
      </c>
      <c r="L410" s="11">
        <v>43465</v>
      </c>
      <c r="M410" s="3">
        <v>451</v>
      </c>
      <c r="N410" s="3">
        <v>451</v>
      </c>
      <c r="O410" s="3">
        <v>451</v>
      </c>
      <c r="P410" s="3">
        <v>1</v>
      </c>
      <c r="Q410" s="3">
        <v>1</v>
      </c>
    </row>
    <row r="411" spans="1:17" x14ac:dyDescent="0.25">
      <c r="A411" s="3">
        <v>3904</v>
      </c>
      <c r="B411" s="3" t="s">
        <v>392</v>
      </c>
      <c r="C411" s="3" t="s">
        <v>2919</v>
      </c>
      <c r="D411" s="3" t="s">
        <v>543</v>
      </c>
      <c r="E411" s="3" t="s">
        <v>1093</v>
      </c>
      <c r="F411" s="3" t="s">
        <v>2855</v>
      </c>
      <c r="G411" s="3" t="s">
        <v>85</v>
      </c>
      <c r="H411" s="3" t="s">
        <v>86</v>
      </c>
      <c r="I411" s="3" t="s">
        <v>87</v>
      </c>
      <c r="J411" s="3" t="s">
        <v>88</v>
      </c>
      <c r="K411" s="11">
        <v>43101</v>
      </c>
      <c r="L411" s="11">
        <v>43465</v>
      </c>
      <c r="M411" s="3">
        <v>5</v>
      </c>
      <c r="N411" s="3">
        <v>5</v>
      </c>
      <c r="O411" s="3">
        <v>5</v>
      </c>
      <c r="P411" s="3">
        <v>1</v>
      </c>
      <c r="Q411" s="3">
        <v>1</v>
      </c>
    </row>
    <row r="412" spans="1:17" x14ac:dyDescent="0.25">
      <c r="A412" s="3">
        <v>3904</v>
      </c>
      <c r="B412" s="3" t="s">
        <v>392</v>
      </c>
      <c r="C412" s="3" t="s">
        <v>2919</v>
      </c>
      <c r="D412" s="3" t="s">
        <v>18</v>
      </c>
      <c r="E412" s="3" t="s">
        <v>1094</v>
      </c>
      <c r="F412" s="3" t="s">
        <v>2855</v>
      </c>
      <c r="G412" s="3" t="s">
        <v>154</v>
      </c>
      <c r="H412" s="3" t="s">
        <v>155</v>
      </c>
      <c r="I412" s="3" t="s">
        <v>156</v>
      </c>
      <c r="J412" s="3" t="s">
        <v>156</v>
      </c>
      <c r="K412" s="11">
        <v>43101</v>
      </c>
      <c r="L412" s="11">
        <v>44926</v>
      </c>
      <c r="M412" s="3">
        <v>33000</v>
      </c>
      <c r="N412" s="3">
        <v>55000</v>
      </c>
      <c r="O412" s="3">
        <v>19511</v>
      </c>
      <c r="P412" s="3">
        <v>0.59124242424242424</v>
      </c>
      <c r="Q412" s="3">
        <v>0.35474545454545453</v>
      </c>
    </row>
    <row r="413" spans="1:17" x14ac:dyDescent="0.25">
      <c r="A413" s="3">
        <v>3904</v>
      </c>
      <c r="B413" s="3" t="s">
        <v>392</v>
      </c>
      <c r="C413" s="3" t="s">
        <v>2919</v>
      </c>
      <c r="D413" s="3" t="s">
        <v>203</v>
      </c>
      <c r="E413" s="3" t="s">
        <v>1221</v>
      </c>
      <c r="F413" s="3" t="s">
        <v>2855</v>
      </c>
      <c r="G413" s="3" t="s">
        <v>196</v>
      </c>
      <c r="H413" s="3" t="s">
        <v>197</v>
      </c>
      <c r="I413" s="3" t="s">
        <v>198</v>
      </c>
      <c r="J413" s="3" t="s">
        <v>198</v>
      </c>
      <c r="K413" s="11">
        <v>43040</v>
      </c>
      <c r="L413" s="11">
        <v>43100</v>
      </c>
      <c r="M413" s="3">
        <v>100</v>
      </c>
      <c r="N413" s="3">
        <v>100</v>
      </c>
      <c r="O413" s="3">
        <v>100</v>
      </c>
      <c r="P413" s="3">
        <v>1</v>
      </c>
      <c r="Q413" s="3">
        <v>1</v>
      </c>
    </row>
    <row r="414" spans="1:17" x14ac:dyDescent="0.25">
      <c r="A414" s="3">
        <v>3904</v>
      </c>
      <c r="B414" s="3" t="s">
        <v>392</v>
      </c>
      <c r="C414" s="3" t="s">
        <v>2919</v>
      </c>
      <c r="D414" s="3" t="s">
        <v>188</v>
      </c>
      <c r="E414" s="3" t="s">
        <v>1222</v>
      </c>
      <c r="F414" s="3" t="s">
        <v>2856</v>
      </c>
      <c r="G414" s="3" t="s">
        <v>1223</v>
      </c>
      <c r="H414" s="3" t="s">
        <v>1224</v>
      </c>
      <c r="I414" s="3" t="s">
        <v>182</v>
      </c>
      <c r="J414" s="3" t="s">
        <v>182</v>
      </c>
      <c r="K414" s="11">
        <v>43101</v>
      </c>
      <c r="L414" s="11">
        <v>43465</v>
      </c>
      <c r="M414" s="3">
        <v>100</v>
      </c>
      <c r="N414" s="3">
        <v>100</v>
      </c>
      <c r="O414" s="3">
        <v>0</v>
      </c>
      <c r="P414" s="3">
        <v>0</v>
      </c>
      <c r="Q414" s="3">
        <v>0</v>
      </c>
    </row>
    <row r="415" spans="1:17" x14ac:dyDescent="0.25">
      <c r="A415" s="3">
        <v>3904</v>
      </c>
      <c r="B415" s="3" t="s">
        <v>392</v>
      </c>
      <c r="C415" s="3" t="s">
        <v>2919</v>
      </c>
      <c r="D415" s="3" t="s">
        <v>186</v>
      </c>
      <c r="E415" s="3" t="s">
        <v>1233</v>
      </c>
      <c r="F415" s="3" t="s">
        <v>2855</v>
      </c>
      <c r="G415" s="3" t="s">
        <v>577</v>
      </c>
      <c r="H415" s="3" t="s">
        <v>578</v>
      </c>
      <c r="I415" s="3" t="s">
        <v>579</v>
      </c>
      <c r="J415" s="3" t="s">
        <v>580</v>
      </c>
      <c r="K415" s="11">
        <v>43101</v>
      </c>
      <c r="L415" s="11">
        <v>44561</v>
      </c>
      <c r="M415" s="3">
        <v>100</v>
      </c>
      <c r="N415" s="3">
        <v>100</v>
      </c>
      <c r="O415" s="3">
        <v>100</v>
      </c>
      <c r="P415" s="3">
        <v>1</v>
      </c>
      <c r="Q415" s="3">
        <v>1</v>
      </c>
    </row>
    <row r="416" spans="1:17" x14ac:dyDescent="0.25">
      <c r="A416" s="3">
        <v>3904</v>
      </c>
      <c r="B416" s="3" t="s">
        <v>392</v>
      </c>
      <c r="C416" s="3" t="s">
        <v>2919</v>
      </c>
      <c r="D416" s="3" t="s">
        <v>199</v>
      </c>
      <c r="E416" s="3" t="s">
        <v>1239</v>
      </c>
      <c r="F416" s="3" t="s">
        <v>2855</v>
      </c>
      <c r="G416" s="3" t="s">
        <v>196</v>
      </c>
      <c r="H416" s="3" t="s">
        <v>197</v>
      </c>
      <c r="I416" s="3" t="s">
        <v>198</v>
      </c>
      <c r="J416" s="3" t="s">
        <v>198</v>
      </c>
      <c r="K416" s="11">
        <v>43040</v>
      </c>
      <c r="L416" s="11">
        <v>43373</v>
      </c>
      <c r="M416" s="3">
        <v>186</v>
      </c>
      <c r="N416" s="3">
        <v>186</v>
      </c>
      <c r="O416" s="3">
        <v>186</v>
      </c>
      <c r="P416" s="3">
        <v>1</v>
      </c>
      <c r="Q416" s="3">
        <v>1</v>
      </c>
    </row>
    <row r="417" spans="1:17" x14ac:dyDescent="0.25">
      <c r="A417" s="3">
        <v>3904</v>
      </c>
      <c r="B417" s="3" t="s">
        <v>392</v>
      </c>
      <c r="C417" s="3" t="s">
        <v>2919</v>
      </c>
      <c r="D417" s="3" t="s">
        <v>202</v>
      </c>
      <c r="E417" s="3" t="s">
        <v>1463</v>
      </c>
      <c r="F417" s="3" t="s">
        <v>2855</v>
      </c>
      <c r="G417" s="3" t="s">
        <v>191</v>
      </c>
      <c r="H417" s="3" t="s">
        <v>192</v>
      </c>
      <c r="I417" s="3" t="s">
        <v>182</v>
      </c>
      <c r="J417" s="3" t="s">
        <v>182</v>
      </c>
      <c r="K417" s="11">
        <v>43101</v>
      </c>
      <c r="L417" s="11">
        <v>44561</v>
      </c>
      <c r="M417" s="3">
        <v>100</v>
      </c>
      <c r="N417" s="3">
        <v>100</v>
      </c>
      <c r="O417" s="3">
        <v>0</v>
      </c>
      <c r="P417" s="3">
        <v>0</v>
      </c>
      <c r="Q417" s="3">
        <v>0</v>
      </c>
    </row>
    <row r="418" spans="1:17" x14ac:dyDescent="0.25">
      <c r="A418" s="3">
        <v>3904</v>
      </c>
      <c r="B418" s="3" t="s">
        <v>392</v>
      </c>
      <c r="C418" s="3" t="s">
        <v>2919</v>
      </c>
      <c r="D418" s="3" t="s">
        <v>187</v>
      </c>
      <c r="E418" s="3" t="s">
        <v>1464</v>
      </c>
      <c r="F418" s="3" t="s">
        <v>2856</v>
      </c>
      <c r="G418" s="3" t="s">
        <v>881</v>
      </c>
      <c r="H418" s="3" t="s">
        <v>882</v>
      </c>
      <c r="I418" s="3" t="s">
        <v>170</v>
      </c>
      <c r="J418" s="3" t="s">
        <v>171</v>
      </c>
      <c r="K418" s="11">
        <v>43101</v>
      </c>
      <c r="L418" s="11">
        <v>43465</v>
      </c>
      <c r="M418" s="3">
        <v>100</v>
      </c>
      <c r="N418" s="3">
        <v>100</v>
      </c>
      <c r="O418" s="3">
        <v>0</v>
      </c>
      <c r="P418" s="3">
        <v>0</v>
      </c>
      <c r="Q418" s="3">
        <v>0</v>
      </c>
    </row>
    <row r="419" spans="1:17" x14ac:dyDescent="0.25">
      <c r="A419" s="3">
        <v>3904</v>
      </c>
      <c r="B419" s="3" t="s">
        <v>392</v>
      </c>
      <c r="C419" s="3" t="s">
        <v>2919</v>
      </c>
      <c r="D419" s="3" t="s">
        <v>65</v>
      </c>
      <c r="E419" s="3" t="s">
        <v>1465</v>
      </c>
      <c r="F419" s="3" t="s">
        <v>2855</v>
      </c>
      <c r="G419" s="3" t="s">
        <v>317</v>
      </c>
      <c r="H419" s="3" t="s">
        <v>318</v>
      </c>
      <c r="I419" s="3" t="s">
        <v>319</v>
      </c>
      <c r="J419" s="3" t="s">
        <v>320</v>
      </c>
      <c r="K419" s="11">
        <v>43040</v>
      </c>
      <c r="L419" s="11">
        <v>43830</v>
      </c>
      <c r="M419" s="3">
        <v>100</v>
      </c>
      <c r="N419" s="3">
        <v>100</v>
      </c>
      <c r="O419" s="3">
        <v>80</v>
      </c>
      <c r="P419" s="3">
        <v>0.8</v>
      </c>
      <c r="Q419" s="3">
        <v>0.8</v>
      </c>
    </row>
    <row r="420" spans="1:17" x14ac:dyDescent="0.25">
      <c r="A420" s="3">
        <v>3904</v>
      </c>
      <c r="B420" s="3" t="s">
        <v>392</v>
      </c>
      <c r="C420" s="3" t="s">
        <v>2919</v>
      </c>
      <c r="D420" s="3" t="s">
        <v>51</v>
      </c>
      <c r="E420" s="3" t="s">
        <v>1466</v>
      </c>
      <c r="F420" s="3" t="s">
        <v>2855</v>
      </c>
      <c r="G420" s="3" t="s">
        <v>338</v>
      </c>
      <c r="H420" s="3" t="s">
        <v>339</v>
      </c>
      <c r="I420" s="3" t="s">
        <v>180</v>
      </c>
      <c r="J420" s="3" t="s">
        <v>181</v>
      </c>
      <c r="K420" s="11">
        <v>42870</v>
      </c>
      <c r="L420" s="11">
        <v>43281</v>
      </c>
      <c r="M420" s="3">
        <v>100</v>
      </c>
      <c r="N420" s="3">
        <v>100</v>
      </c>
      <c r="O420" s="3">
        <v>100</v>
      </c>
      <c r="P420" s="3">
        <v>1</v>
      </c>
      <c r="Q420" s="3">
        <v>1</v>
      </c>
    </row>
    <row r="421" spans="1:17" x14ac:dyDescent="0.25">
      <c r="A421" s="3">
        <v>3904</v>
      </c>
      <c r="B421" s="3" t="s">
        <v>392</v>
      </c>
      <c r="C421" s="3" t="s">
        <v>2919</v>
      </c>
      <c r="D421" s="3" t="s">
        <v>89</v>
      </c>
      <c r="E421" s="3" t="s">
        <v>1467</v>
      </c>
      <c r="F421" s="3" t="s">
        <v>2855</v>
      </c>
      <c r="G421" s="3" t="s">
        <v>1468</v>
      </c>
      <c r="H421" s="3" t="s">
        <v>1469</v>
      </c>
      <c r="I421" s="3" t="s">
        <v>92</v>
      </c>
      <c r="J421" s="3" t="s">
        <v>93</v>
      </c>
      <c r="K421" s="11">
        <v>43405</v>
      </c>
      <c r="L421" s="11">
        <v>43190</v>
      </c>
      <c r="M421" s="3">
        <v>100</v>
      </c>
      <c r="N421" s="3">
        <v>100</v>
      </c>
      <c r="O421" s="3">
        <v>100</v>
      </c>
      <c r="P421" s="3">
        <v>1</v>
      </c>
      <c r="Q421" s="3">
        <v>1</v>
      </c>
    </row>
    <row r="422" spans="1:17" x14ac:dyDescent="0.25">
      <c r="A422" s="3">
        <v>3904</v>
      </c>
      <c r="B422" s="3" t="s">
        <v>392</v>
      </c>
      <c r="C422" s="3" t="s">
        <v>2919</v>
      </c>
      <c r="D422" s="3" t="s">
        <v>200</v>
      </c>
      <c r="E422" s="3" t="s">
        <v>1553</v>
      </c>
      <c r="F422" s="3" t="s">
        <v>2855</v>
      </c>
      <c r="G422" s="3" t="s">
        <v>1554</v>
      </c>
      <c r="H422" s="3" t="s">
        <v>1555</v>
      </c>
      <c r="I422" s="3" t="s">
        <v>152</v>
      </c>
      <c r="J422" s="3" t="s">
        <v>152</v>
      </c>
      <c r="K422" s="11">
        <v>43101</v>
      </c>
      <c r="L422" s="11">
        <v>43465</v>
      </c>
      <c r="M422" s="3">
        <v>100</v>
      </c>
      <c r="N422" s="3">
        <v>100</v>
      </c>
      <c r="O422" s="3">
        <v>100</v>
      </c>
      <c r="P422" s="3">
        <v>1</v>
      </c>
      <c r="Q422" s="3">
        <v>1</v>
      </c>
    </row>
    <row r="423" spans="1:17" x14ac:dyDescent="0.25">
      <c r="A423" s="3">
        <v>3904</v>
      </c>
      <c r="B423" s="3" t="s">
        <v>392</v>
      </c>
      <c r="C423" s="3" t="s">
        <v>2919</v>
      </c>
      <c r="D423" s="3" t="s">
        <v>244</v>
      </c>
      <c r="E423" s="3" t="s">
        <v>1556</v>
      </c>
      <c r="F423" s="3" t="s">
        <v>2856</v>
      </c>
      <c r="G423" s="3" t="s">
        <v>688</v>
      </c>
      <c r="H423" s="3" t="s">
        <v>689</v>
      </c>
      <c r="I423" s="3" t="s">
        <v>6</v>
      </c>
      <c r="J423" s="3" t="s">
        <v>7</v>
      </c>
      <c r="K423" s="11">
        <v>43040</v>
      </c>
      <c r="L423" s="11">
        <v>44196</v>
      </c>
      <c r="M423" s="3">
        <v>100</v>
      </c>
      <c r="N423" s="3">
        <v>100</v>
      </c>
      <c r="O423" s="3">
        <v>96</v>
      </c>
      <c r="P423" s="3">
        <v>0.96</v>
      </c>
      <c r="Q423" s="3">
        <v>0.96</v>
      </c>
    </row>
    <row r="424" spans="1:17" x14ac:dyDescent="0.25">
      <c r="A424" s="3">
        <v>3904</v>
      </c>
      <c r="B424" s="3" t="s">
        <v>392</v>
      </c>
      <c r="C424" s="3" t="s">
        <v>2919</v>
      </c>
      <c r="D424" s="3" t="s">
        <v>185</v>
      </c>
      <c r="E424" s="3" t="s">
        <v>1557</v>
      </c>
      <c r="F424" s="3" t="s">
        <v>2855</v>
      </c>
      <c r="G424" s="3" t="s">
        <v>1558</v>
      </c>
      <c r="H424" s="3" t="s">
        <v>1559</v>
      </c>
      <c r="I424" s="3" t="s">
        <v>174</v>
      </c>
      <c r="J424" s="3" t="s">
        <v>174</v>
      </c>
      <c r="K424" s="11">
        <v>43466</v>
      </c>
      <c r="L424" s="11">
        <v>44196</v>
      </c>
      <c r="M424" s="3">
        <v>100</v>
      </c>
      <c r="N424" s="3">
        <v>100</v>
      </c>
      <c r="O424" s="3">
        <v>0</v>
      </c>
      <c r="P424" s="3">
        <v>0</v>
      </c>
      <c r="Q424" s="3">
        <v>0</v>
      </c>
    </row>
    <row r="425" spans="1:17" x14ac:dyDescent="0.25">
      <c r="A425" s="3">
        <v>3904</v>
      </c>
      <c r="B425" s="3" t="s">
        <v>392</v>
      </c>
      <c r="C425" s="3" t="s">
        <v>2919</v>
      </c>
      <c r="D425" s="3" t="s">
        <v>204</v>
      </c>
      <c r="E425" s="3" t="s">
        <v>1561</v>
      </c>
      <c r="F425" s="3" t="s">
        <v>2855</v>
      </c>
      <c r="G425" s="3" t="s">
        <v>338</v>
      </c>
      <c r="H425" s="3" t="s">
        <v>339</v>
      </c>
      <c r="I425" s="3" t="s">
        <v>180</v>
      </c>
      <c r="J425" s="3" t="s">
        <v>181</v>
      </c>
      <c r="K425" s="11">
        <v>42856</v>
      </c>
      <c r="L425" s="11">
        <v>43830</v>
      </c>
      <c r="M425" s="3">
        <v>100</v>
      </c>
      <c r="N425" s="3">
        <v>100</v>
      </c>
      <c r="O425" s="3">
        <v>0</v>
      </c>
      <c r="P425" s="3">
        <v>0</v>
      </c>
      <c r="Q425" s="3">
        <v>0</v>
      </c>
    </row>
    <row r="426" spans="1:17" x14ac:dyDescent="0.25">
      <c r="A426" s="3">
        <v>3904</v>
      </c>
      <c r="B426" s="3" t="s">
        <v>392</v>
      </c>
      <c r="C426" s="3" t="s">
        <v>2919</v>
      </c>
      <c r="D426" s="3" t="s">
        <v>211</v>
      </c>
      <c r="E426" s="3" t="s">
        <v>1578</v>
      </c>
      <c r="F426" s="3" t="s">
        <v>2855</v>
      </c>
      <c r="G426" s="3" t="s">
        <v>891</v>
      </c>
      <c r="H426" s="3" t="s">
        <v>892</v>
      </c>
      <c r="I426" s="3" t="s">
        <v>122</v>
      </c>
      <c r="J426" s="3" t="s">
        <v>123</v>
      </c>
      <c r="K426" s="11">
        <v>43009</v>
      </c>
      <c r="L426" s="11">
        <v>43190</v>
      </c>
      <c r="M426" s="3">
        <v>100</v>
      </c>
      <c r="N426" s="3">
        <v>100</v>
      </c>
      <c r="O426" s="3">
        <v>100</v>
      </c>
      <c r="P426" s="3">
        <v>1</v>
      </c>
      <c r="Q426" s="3">
        <v>1</v>
      </c>
    </row>
    <row r="427" spans="1:17" x14ac:dyDescent="0.25">
      <c r="A427" s="3">
        <v>3904</v>
      </c>
      <c r="B427" s="3" t="s">
        <v>392</v>
      </c>
      <c r="C427" s="3" t="s">
        <v>2919</v>
      </c>
      <c r="D427" s="3" t="s">
        <v>62</v>
      </c>
      <c r="E427" s="3" t="s">
        <v>1588</v>
      </c>
      <c r="F427" s="3" t="s">
        <v>2856</v>
      </c>
      <c r="G427" s="3" t="s">
        <v>154</v>
      </c>
      <c r="H427" s="3" t="s">
        <v>155</v>
      </c>
      <c r="I427" s="3" t="s">
        <v>156</v>
      </c>
      <c r="J427" s="3" t="s">
        <v>156</v>
      </c>
      <c r="K427" s="11">
        <v>43101</v>
      </c>
      <c r="L427" s="11">
        <v>43465</v>
      </c>
      <c r="M427" s="3">
        <v>12</v>
      </c>
      <c r="N427" s="3">
        <v>12</v>
      </c>
      <c r="O427" s="3">
        <v>12</v>
      </c>
      <c r="P427" s="3">
        <v>1</v>
      </c>
      <c r="Q427" s="3">
        <v>1</v>
      </c>
    </row>
    <row r="428" spans="1:17" x14ac:dyDescent="0.25">
      <c r="A428" s="3">
        <v>3904</v>
      </c>
      <c r="B428" s="3" t="s">
        <v>392</v>
      </c>
      <c r="C428" s="3" t="s">
        <v>2919</v>
      </c>
      <c r="D428" s="3" t="s">
        <v>353</v>
      </c>
      <c r="E428" s="3" t="s">
        <v>1591</v>
      </c>
      <c r="F428" s="3" t="s">
        <v>2855</v>
      </c>
      <c r="G428" s="3" t="s">
        <v>317</v>
      </c>
      <c r="H428" s="3" t="s">
        <v>318</v>
      </c>
      <c r="I428" s="3" t="s">
        <v>319</v>
      </c>
      <c r="J428" s="3" t="s">
        <v>320</v>
      </c>
      <c r="K428" s="11">
        <v>43040</v>
      </c>
      <c r="L428" s="11">
        <v>43646</v>
      </c>
      <c r="M428" s="3">
        <v>1209</v>
      </c>
      <c r="N428" s="3">
        <v>1209</v>
      </c>
      <c r="O428" s="3">
        <v>300</v>
      </c>
      <c r="P428" s="3">
        <v>0.24813895781637718</v>
      </c>
      <c r="Q428" s="3">
        <v>0.24813895781637718</v>
      </c>
    </row>
    <row r="429" spans="1:17" x14ac:dyDescent="0.25">
      <c r="A429" s="3">
        <v>3904</v>
      </c>
      <c r="B429" s="3" t="s">
        <v>392</v>
      </c>
      <c r="C429" s="3" t="s">
        <v>2919</v>
      </c>
      <c r="D429" s="3" t="s">
        <v>207</v>
      </c>
      <c r="E429" s="3" t="s">
        <v>1599</v>
      </c>
      <c r="F429" s="3" t="s">
        <v>2855</v>
      </c>
      <c r="G429" s="3" t="s">
        <v>306</v>
      </c>
      <c r="H429" s="3" t="s">
        <v>307</v>
      </c>
      <c r="I429" s="3" t="s">
        <v>308</v>
      </c>
      <c r="J429" s="3" t="s">
        <v>308</v>
      </c>
      <c r="K429" s="11">
        <v>42736</v>
      </c>
      <c r="L429" s="11">
        <v>44561</v>
      </c>
      <c r="M429" s="3">
        <v>14</v>
      </c>
      <c r="N429" s="3">
        <v>17</v>
      </c>
      <c r="O429" s="3">
        <v>17</v>
      </c>
      <c r="P429" s="3">
        <v>1</v>
      </c>
      <c r="Q429" s="3">
        <v>1</v>
      </c>
    </row>
    <row r="430" spans="1:17" x14ac:dyDescent="0.25">
      <c r="A430" s="3">
        <v>3904</v>
      </c>
      <c r="B430" s="3" t="s">
        <v>392</v>
      </c>
      <c r="C430" s="3" t="s">
        <v>2919</v>
      </c>
      <c r="D430" s="3" t="s">
        <v>206</v>
      </c>
      <c r="E430" s="3" t="s">
        <v>1600</v>
      </c>
      <c r="F430" s="3" t="s">
        <v>2856</v>
      </c>
      <c r="G430" s="3" t="s">
        <v>249</v>
      </c>
      <c r="H430" s="3" t="s">
        <v>250</v>
      </c>
      <c r="I430" s="3" t="s">
        <v>31</v>
      </c>
      <c r="J430" s="3" t="s">
        <v>31</v>
      </c>
      <c r="K430" s="11">
        <v>43040</v>
      </c>
      <c r="L430" s="11">
        <v>43100</v>
      </c>
      <c r="M430" s="3">
        <v>2</v>
      </c>
      <c r="N430" s="3">
        <v>2</v>
      </c>
      <c r="O430" s="3">
        <v>2</v>
      </c>
      <c r="P430" s="3">
        <v>1</v>
      </c>
      <c r="Q430" s="3">
        <v>1</v>
      </c>
    </row>
    <row r="431" spans="1:17" x14ac:dyDescent="0.25">
      <c r="A431" s="3">
        <v>3904</v>
      </c>
      <c r="B431" s="3" t="s">
        <v>392</v>
      </c>
      <c r="C431" s="3" t="s">
        <v>2919</v>
      </c>
      <c r="D431" s="3" t="s">
        <v>128</v>
      </c>
      <c r="E431" s="3" t="s">
        <v>1603</v>
      </c>
      <c r="F431" s="3" t="s">
        <v>2855</v>
      </c>
      <c r="G431" s="3" t="s">
        <v>90</v>
      </c>
      <c r="H431" s="3" t="s">
        <v>91</v>
      </c>
      <c r="I431" s="3" t="s">
        <v>92</v>
      </c>
      <c r="J431" s="3" t="s">
        <v>93</v>
      </c>
      <c r="K431" s="11">
        <v>43101</v>
      </c>
      <c r="L431" s="11">
        <v>43465</v>
      </c>
      <c r="M431" s="3">
        <v>200</v>
      </c>
      <c r="N431" s="3">
        <v>200</v>
      </c>
      <c r="O431" s="3">
        <v>207</v>
      </c>
      <c r="P431" s="3">
        <v>1</v>
      </c>
      <c r="Q431" s="3">
        <v>1</v>
      </c>
    </row>
    <row r="432" spans="1:17" x14ac:dyDescent="0.25">
      <c r="A432" s="3">
        <v>3904</v>
      </c>
      <c r="B432" s="3" t="s">
        <v>392</v>
      </c>
      <c r="C432" s="3" t="s">
        <v>2919</v>
      </c>
      <c r="D432" s="3" t="s">
        <v>97</v>
      </c>
      <c r="E432" s="3" t="s">
        <v>1617</v>
      </c>
      <c r="F432" s="3" t="s">
        <v>2855</v>
      </c>
      <c r="G432" s="3" t="s">
        <v>90</v>
      </c>
      <c r="H432" s="3" t="s">
        <v>91</v>
      </c>
      <c r="I432" s="3" t="s">
        <v>92</v>
      </c>
      <c r="J432" s="3" t="s">
        <v>93</v>
      </c>
      <c r="K432" s="11">
        <v>43039</v>
      </c>
      <c r="L432" s="11">
        <v>43312</v>
      </c>
      <c r="M432" s="3">
        <v>6</v>
      </c>
      <c r="N432" s="3">
        <v>6</v>
      </c>
      <c r="O432" s="3">
        <v>6</v>
      </c>
      <c r="P432" s="3">
        <v>1</v>
      </c>
      <c r="Q432" s="3">
        <v>1</v>
      </c>
    </row>
    <row r="433" spans="1:17" x14ac:dyDescent="0.25">
      <c r="A433" s="3">
        <v>3904</v>
      </c>
      <c r="B433" s="3" t="s">
        <v>392</v>
      </c>
      <c r="C433" s="3" t="s">
        <v>2919</v>
      </c>
      <c r="D433" s="3" t="s">
        <v>529</v>
      </c>
      <c r="E433" s="3" t="s">
        <v>1736</v>
      </c>
      <c r="F433" s="3" t="s">
        <v>2855</v>
      </c>
      <c r="G433" s="3" t="s">
        <v>338</v>
      </c>
      <c r="H433" s="3" t="s">
        <v>339</v>
      </c>
      <c r="I433" s="3" t="s">
        <v>180</v>
      </c>
      <c r="J433" s="3" t="s">
        <v>181</v>
      </c>
      <c r="K433" s="11">
        <v>43101</v>
      </c>
      <c r="L433" s="11">
        <v>43465</v>
      </c>
      <c r="M433" s="3">
        <v>100</v>
      </c>
      <c r="N433" s="3">
        <v>100</v>
      </c>
      <c r="O433" s="3">
        <v>5</v>
      </c>
      <c r="P433" s="3">
        <v>0.05</v>
      </c>
      <c r="Q433" s="3">
        <v>0.05</v>
      </c>
    </row>
    <row r="434" spans="1:17" x14ac:dyDescent="0.25">
      <c r="A434" s="3">
        <v>3904</v>
      </c>
      <c r="B434" s="3" t="s">
        <v>392</v>
      </c>
      <c r="C434" s="3" t="s">
        <v>2919</v>
      </c>
      <c r="D434" s="3" t="s">
        <v>115</v>
      </c>
      <c r="E434" s="3" t="s">
        <v>1737</v>
      </c>
      <c r="F434" s="3" t="s">
        <v>2856</v>
      </c>
      <c r="G434" s="3" t="s">
        <v>338</v>
      </c>
      <c r="H434" s="3" t="s">
        <v>339</v>
      </c>
      <c r="I434" s="3" t="s">
        <v>180</v>
      </c>
      <c r="J434" s="3" t="s">
        <v>181</v>
      </c>
      <c r="K434" s="11">
        <v>42887</v>
      </c>
      <c r="L434" s="11">
        <v>43465</v>
      </c>
      <c r="M434" s="3">
        <v>100</v>
      </c>
      <c r="N434" s="3">
        <v>100</v>
      </c>
      <c r="O434" s="3">
        <v>80</v>
      </c>
      <c r="P434" s="3">
        <v>0.8</v>
      </c>
      <c r="Q434" s="3">
        <v>0.8</v>
      </c>
    </row>
    <row r="435" spans="1:17" x14ac:dyDescent="0.25">
      <c r="A435" s="3">
        <v>3904</v>
      </c>
      <c r="B435" s="3" t="s">
        <v>392</v>
      </c>
      <c r="C435" s="3" t="s">
        <v>2919</v>
      </c>
      <c r="D435" s="3" t="s">
        <v>129</v>
      </c>
      <c r="E435" s="3" t="s">
        <v>1738</v>
      </c>
      <c r="F435" s="3" t="s">
        <v>2855</v>
      </c>
      <c r="G435" s="3" t="s">
        <v>29</v>
      </c>
      <c r="H435" s="3" t="s">
        <v>30</v>
      </c>
      <c r="I435" s="3" t="s">
        <v>31</v>
      </c>
      <c r="J435" s="3" t="s">
        <v>31</v>
      </c>
      <c r="K435" s="11">
        <v>43466</v>
      </c>
      <c r="L435" s="11">
        <v>44926</v>
      </c>
      <c r="M435" s="3">
        <v>100</v>
      </c>
      <c r="N435" s="3">
        <v>100</v>
      </c>
      <c r="O435" s="3">
        <v>0</v>
      </c>
      <c r="P435" s="3">
        <v>0</v>
      </c>
      <c r="Q435" s="3">
        <v>0</v>
      </c>
    </row>
    <row r="436" spans="1:17" x14ac:dyDescent="0.25">
      <c r="A436" s="3">
        <v>3904</v>
      </c>
      <c r="B436" s="3" t="s">
        <v>392</v>
      </c>
      <c r="C436" s="3" t="s">
        <v>2919</v>
      </c>
      <c r="D436" s="3" t="s">
        <v>102</v>
      </c>
      <c r="E436" s="3" t="s">
        <v>1739</v>
      </c>
      <c r="F436" s="3" t="s">
        <v>2856</v>
      </c>
      <c r="G436" s="3" t="s">
        <v>249</v>
      </c>
      <c r="H436" s="3" t="s">
        <v>250</v>
      </c>
      <c r="I436" s="3" t="s">
        <v>31</v>
      </c>
      <c r="J436" s="3" t="s">
        <v>31</v>
      </c>
      <c r="K436" s="11">
        <v>43040</v>
      </c>
      <c r="L436" s="11">
        <v>43830</v>
      </c>
      <c r="M436" s="3">
        <v>100</v>
      </c>
      <c r="N436" s="3">
        <v>100</v>
      </c>
      <c r="O436" s="3">
        <v>86</v>
      </c>
      <c r="P436" s="3">
        <v>0.86</v>
      </c>
      <c r="Q436" s="3">
        <v>0.86</v>
      </c>
    </row>
    <row r="437" spans="1:17" x14ac:dyDescent="0.25">
      <c r="A437" s="3">
        <v>3904</v>
      </c>
      <c r="B437" s="3" t="s">
        <v>392</v>
      </c>
      <c r="C437" s="3" t="s">
        <v>2919</v>
      </c>
      <c r="D437" s="3" t="s">
        <v>205</v>
      </c>
      <c r="E437" s="3" t="s">
        <v>1740</v>
      </c>
      <c r="F437" s="3" t="s">
        <v>2856</v>
      </c>
      <c r="G437" s="3" t="s">
        <v>1741</v>
      </c>
      <c r="H437" s="3" t="s">
        <v>1742</v>
      </c>
      <c r="I437" s="3" t="s">
        <v>6</v>
      </c>
      <c r="J437" s="3" t="s">
        <v>7</v>
      </c>
      <c r="K437" s="11">
        <v>43101</v>
      </c>
      <c r="L437" s="11">
        <v>43465</v>
      </c>
      <c r="M437" s="3">
        <v>100</v>
      </c>
      <c r="N437" s="3">
        <v>100</v>
      </c>
      <c r="O437" s="3">
        <v>55</v>
      </c>
      <c r="P437" s="3">
        <v>0.55000000000000004</v>
      </c>
      <c r="Q437" s="3">
        <v>0.55000000000000004</v>
      </c>
    </row>
    <row r="438" spans="1:17" x14ac:dyDescent="0.25">
      <c r="A438" s="3">
        <v>3904</v>
      </c>
      <c r="B438" s="3" t="s">
        <v>392</v>
      </c>
      <c r="C438" s="3" t="s">
        <v>2919</v>
      </c>
      <c r="D438" s="3" t="s">
        <v>337</v>
      </c>
      <c r="E438" s="3" t="s">
        <v>1809</v>
      </c>
      <c r="F438" s="3" t="s">
        <v>2855</v>
      </c>
      <c r="G438" s="3" t="s">
        <v>148</v>
      </c>
      <c r="H438" s="3" t="s">
        <v>149</v>
      </c>
      <c r="I438" s="3" t="s">
        <v>132</v>
      </c>
      <c r="J438" s="3" t="s">
        <v>133</v>
      </c>
      <c r="K438" s="11">
        <v>43101</v>
      </c>
      <c r="L438" s="11">
        <v>43465</v>
      </c>
      <c r="M438" s="3">
        <v>650</v>
      </c>
      <c r="N438" s="3">
        <v>650</v>
      </c>
      <c r="O438" s="3">
        <v>0</v>
      </c>
      <c r="P438" s="3">
        <v>0</v>
      </c>
      <c r="Q438" s="3">
        <v>0</v>
      </c>
    </row>
    <row r="439" spans="1:17" x14ac:dyDescent="0.25">
      <c r="A439" s="3">
        <v>3904</v>
      </c>
      <c r="B439" s="3" t="s">
        <v>392</v>
      </c>
      <c r="C439" s="3" t="s">
        <v>2919</v>
      </c>
      <c r="D439" s="3" t="s">
        <v>67</v>
      </c>
      <c r="E439" s="3" t="s">
        <v>1858</v>
      </c>
      <c r="F439" s="3" t="s">
        <v>2855</v>
      </c>
      <c r="G439" s="3" t="s">
        <v>317</v>
      </c>
      <c r="H439" s="3" t="s">
        <v>318</v>
      </c>
      <c r="I439" s="3" t="s">
        <v>319</v>
      </c>
      <c r="J439" s="3" t="s">
        <v>320</v>
      </c>
      <c r="K439" s="11">
        <v>43252</v>
      </c>
      <c r="L439" s="11">
        <v>44926</v>
      </c>
      <c r="M439" s="3">
        <v>20</v>
      </c>
      <c r="N439" s="3">
        <v>100</v>
      </c>
      <c r="O439" s="3">
        <v>0</v>
      </c>
      <c r="P439" s="3">
        <v>0</v>
      </c>
      <c r="Q439" s="3">
        <v>0</v>
      </c>
    </row>
    <row r="440" spans="1:17" x14ac:dyDescent="0.25">
      <c r="A440" s="3">
        <v>3904</v>
      </c>
      <c r="B440" s="3" t="s">
        <v>392</v>
      </c>
      <c r="C440" s="3" t="s">
        <v>2919</v>
      </c>
      <c r="D440" s="3" t="s">
        <v>212</v>
      </c>
      <c r="E440" s="3" t="s">
        <v>1890</v>
      </c>
      <c r="F440" s="3" t="s">
        <v>2856</v>
      </c>
      <c r="G440" s="3" t="s">
        <v>175</v>
      </c>
      <c r="H440" s="3" t="s">
        <v>176</v>
      </c>
      <c r="I440" s="3" t="s">
        <v>177</v>
      </c>
      <c r="J440" s="3" t="s">
        <v>177</v>
      </c>
      <c r="K440" s="11">
        <v>42950</v>
      </c>
      <c r="L440" s="11">
        <v>43312</v>
      </c>
      <c r="M440" s="3">
        <v>100</v>
      </c>
      <c r="N440" s="3">
        <v>100</v>
      </c>
      <c r="O440" s="3">
        <v>99.5</v>
      </c>
      <c r="P440" s="3">
        <v>0.995</v>
      </c>
      <c r="Q440" s="3">
        <v>0.995</v>
      </c>
    </row>
    <row r="441" spans="1:17" x14ac:dyDescent="0.25">
      <c r="A441" s="3">
        <v>3914</v>
      </c>
      <c r="B441" s="3" t="s">
        <v>1409</v>
      </c>
      <c r="C441" s="3" t="s">
        <v>2920</v>
      </c>
      <c r="D441" s="3" t="s">
        <v>353</v>
      </c>
      <c r="E441" s="3" t="s">
        <v>1410</v>
      </c>
      <c r="F441" s="3" t="s">
        <v>2855</v>
      </c>
      <c r="G441" s="3" t="s">
        <v>175</v>
      </c>
      <c r="H441" s="3" t="s">
        <v>176</v>
      </c>
      <c r="I441" s="3" t="s">
        <v>177</v>
      </c>
      <c r="J441" s="3" t="s">
        <v>177</v>
      </c>
      <c r="K441" s="11">
        <v>44564</v>
      </c>
      <c r="L441" s="11">
        <v>45291</v>
      </c>
      <c r="M441" s="3">
        <v>0</v>
      </c>
      <c r="N441" s="3">
        <v>100</v>
      </c>
      <c r="O441" s="3">
        <v>0</v>
      </c>
      <c r="P441" s="3">
        <v>0</v>
      </c>
      <c r="Q441" s="3">
        <v>0</v>
      </c>
    </row>
    <row r="442" spans="1:17" x14ac:dyDescent="0.25">
      <c r="A442" s="3">
        <v>3914</v>
      </c>
      <c r="B442" s="3" t="s">
        <v>1409</v>
      </c>
      <c r="C442" s="3" t="s">
        <v>2920</v>
      </c>
      <c r="D442" s="3" t="s">
        <v>209</v>
      </c>
      <c r="E442" s="3" t="s">
        <v>1414</v>
      </c>
      <c r="F442" s="3" t="s">
        <v>2856</v>
      </c>
      <c r="G442" s="3" t="s">
        <v>154</v>
      </c>
      <c r="H442" s="3" t="s">
        <v>155</v>
      </c>
      <c r="I442" s="3" t="s">
        <v>156</v>
      </c>
      <c r="J442" s="3" t="s">
        <v>156</v>
      </c>
      <c r="K442" s="11">
        <v>43313</v>
      </c>
      <c r="L442" s="11">
        <v>43281</v>
      </c>
      <c r="M442" s="3">
        <v>100</v>
      </c>
      <c r="N442" s="3">
        <v>100</v>
      </c>
      <c r="O442" s="3">
        <v>100</v>
      </c>
      <c r="P442" s="3">
        <v>1</v>
      </c>
      <c r="Q442" s="3">
        <v>1</v>
      </c>
    </row>
    <row r="443" spans="1:17" x14ac:dyDescent="0.25">
      <c r="A443" s="3">
        <v>3914</v>
      </c>
      <c r="B443" s="3" t="s">
        <v>1409</v>
      </c>
      <c r="C443" s="3" t="s">
        <v>2920</v>
      </c>
      <c r="D443" s="3" t="s">
        <v>207</v>
      </c>
      <c r="E443" s="3" t="s">
        <v>1434</v>
      </c>
      <c r="F443" s="3" t="s">
        <v>2855</v>
      </c>
      <c r="G443" s="3" t="s">
        <v>154</v>
      </c>
      <c r="H443" s="3" t="s">
        <v>155</v>
      </c>
      <c r="I443" s="3" t="s">
        <v>156</v>
      </c>
      <c r="J443" s="3" t="s">
        <v>156</v>
      </c>
      <c r="K443" s="11">
        <v>42767</v>
      </c>
      <c r="L443" s="11">
        <v>43146</v>
      </c>
      <c r="M443" s="3">
        <v>100</v>
      </c>
      <c r="N443" s="3">
        <v>100</v>
      </c>
      <c r="O443" s="3">
        <v>75</v>
      </c>
      <c r="P443" s="3">
        <v>0.75</v>
      </c>
      <c r="Q443" s="3">
        <v>0.75</v>
      </c>
    </row>
    <row r="444" spans="1:17" x14ac:dyDescent="0.25">
      <c r="A444" s="3">
        <v>3914</v>
      </c>
      <c r="B444" s="3" t="s">
        <v>1409</v>
      </c>
      <c r="C444" s="3" t="s">
        <v>2920</v>
      </c>
      <c r="D444" s="3" t="s">
        <v>206</v>
      </c>
      <c r="E444" s="3" t="s">
        <v>1435</v>
      </c>
      <c r="F444" s="3" t="s">
        <v>2855</v>
      </c>
      <c r="G444" s="3" t="s">
        <v>154</v>
      </c>
      <c r="H444" s="3" t="s">
        <v>155</v>
      </c>
      <c r="I444" s="3" t="s">
        <v>156</v>
      </c>
      <c r="J444" s="3" t="s">
        <v>156</v>
      </c>
      <c r="K444" s="11">
        <v>42767</v>
      </c>
      <c r="L444" s="11">
        <v>45115</v>
      </c>
      <c r="M444" s="3">
        <v>180373</v>
      </c>
      <c r="N444" s="3">
        <v>200432</v>
      </c>
      <c r="O444" s="3">
        <v>113093</v>
      </c>
      <c r="P444" s="3">
        <v>0.62699517111762848</v>
      </c>
      <c r="Q444" s="3">
        <v>0.56424622814720204</v>
      </c>
    </row>
    <row r="445" spans="1:17" x14ac:dyDescent="0.25">
      <c r="A445" s="3">
        <v>3914</v>
      </c>
      <c r="B445" s="3" t="s">
        <v>1409</v>
      </c>
      <c r="C445" s="3" t="s">
        <v>2920</v>
      </c>
      <c r="D445" s="3" t="s">
        <v>359</v>
      </c>
      <c r="E445" s="3" t="s">
        <v>1436</v>
      </c>
      <c r="F445" s="3" t="s">
        <v>2855</v>
      </c>
      <c r="G445" s="3" t="s">
        <v>154</v>
      </c>
      <c r="H445" s="3" t="s">
        <v>155</v>
      </c>
      <c r="I445" s="3" t="s">
        <v>156</v>
      </c>
      <c r="J445" s="3" t="s">
        <v>156</v>
      </c>
      <c r="K445" s="11">
        <v>42767</v>
      </c>
      <c r="L445" s="11">
        <v>45275</v>
      </c>
      <c r="M445" s="3">
        <v>2626133</v>
      </c>
      <c r="N445" s="3">
        <v>2984645</v>
      </c>
      <c r="O445" s="3">
        <v>392584</v>
      </c>
      <c r="P445" s="3">
        <v>0.14949128623721647</v>
      </c>
      <c r="Q445" s="3">
        <v>0.13153457111314745</v>
      </c>
    </row>
    <row r="446" spans="1:17" x14ac:dyDescent="0.25">
      <c r="A446" s="3">
        <v>3914</v>
      </c>
      <c r="B446" s="3" t="s">
        <v>1409</v>
      </c>
      <c r="C446" s="3" t="s">
        <v>2920</v>
      </c>
      <c r="D446" s="3" t="s">
        <v>337</v>
      </c>
      <c r="E446" s="3" t="s">
        <v>1714</v>
      </c>
      <c r="F446" s="3" t="s">
        <v>2855</v>
      </c>
      <c r="G446" s="3" t="s">
        <v>154</v>
      </c>
      <c r="H446" s="3" t="s">
        <v>155</v>
      </c>
      <c r="I446" s="3" t="s">
        <v>156</v>
      </c>
      <c r="J446" s="3" t="s">
        <v>156</v>
      </c>
      <c r="K446" s="11">
        <v>42767</v>
      </c>
      <c r="L446" s="11">
        <v>43289</v>
      </c>
      <c r="M446" s="3">
        <v>100</v>
      </c>
      <c r="N446" s="3">
        <v>100</v>
      </c>
      <c r="O446" s="3">
        <v>67</v>
      </c>
      <c r="P446" s="3">
        <v>0.67</v>
      </c>
      <c r="Q446" s="3">
        <v>0.67</v>
      </c>
    </row>
    <row r="447" spans="1:17" x14ac:dyDescent="0.25">
      <c r="A447" s="3">
        <v>3914</v>
      </c>
      <c r="B447" s="3" t="s">
        <v>1409</v>
      </c>
      <c r="C447" s="3" t="s">
        <v>2920</v>
      </c>
      <c r="D447" s="3" t="s">
        <v>208</v>
      </c>
      <c r="E447" s="3" t="s">
        <v>2019</v>
      </c>
      <c r="F447" s="3" t="s">
        <v>2855</v>
      </c>
      <c r="G447" s="3" t="s">
        <v>154</v>
      </c>
      <c r="H447" s="3" t="s">
        <v>155</v>
      </c>
      <c r="I447" s="3" t="s">
        <v>156</v>
      </c>
      <c r="J447" s="3" t="s">
        <v>156</v>
      </c>
      <c r="K447" s="11">
        <v>42737</v>
      </c>
      <c r="L447" s="11">
        <v>43100</v>
      </c>
      <c r="M447" s="3">
        <v>100</v>
      </c>
      <c r="N447" s="3">
        <v>100</v>
      </c>
      <c r="O447" s="3">
        <v>100</v>
      </c>
      <c r="P447" s="3">
        <v>1</v>
      </c>
      <c r="Q447" s="3">
        <v>1</v>
      </c>
    </row>
    <row r="448" spans="1:17" x14ac:dyDescent="0.25">
      <c r="A448" s="3">
        <v>3914</v>
      </c>
      <c r="B448" s="3" t="s">
        <v>1409</v>
      </c>
      <c r="C448" s="3" t="s">
        <v>2920</v>
      </c>
      <c r="D448" s="3" t="s">
        <v>205</v>
      </c>
      <c r="E448" s="3" t="s">
        <v>2037</v>
      </c>
      <c r="F448" s="3" t="s">
        <v>2855</v>
      </c>
      <c r="G448" s="3" t="s">
        <v>154</v>
      </c>
      <c r="H448" s="3" t="s">
        <v>155</v>
      </c>
      <c r="I448" s="3" t="s">
        <v>156</v>
      </c>
      <c r="J448" s="3" t="s">
        <v>156</v>
      </c>
      <c r="K448" s="11">
        <v>43313</v>
      </c>
      <c r="L448" s="11">
        <v>45291</v>
      </c>
      <c r="M448" s="3">
        <v>79</v>
      </c>
      <c r="N448" s="3">
        <v>100</v>
      </c>
      <c r="O448" s="3">
        <v>68.5</v>
      </c>
      <c r="P448" s="3">
        <v>0.86708860759493667</v>
      </c>
      <c r="Q448" s="3">
        <v>0.68500000000000005</v>
      </c>
    </row>
    <row r="449" spans="1:17" x14ac:dyDescent="0.25">
      <c r="A449" s="3">
        <v>3914</v>
      </c>
      <c r="B449" s="3" t="s">
        <v>1409</v>
      </c>
      <c r="C449" s="3" t="s">
        <v>2920</v>
      </c>
      <c r="D449" s="3" t="s">
        <v>244</v>
      </c>
      <c r="E449" s="3" t="s">
        <v>2039</v>
      </c>
      <c r="F449" s="3" t="s">
        <v>2855</v>
      </c>
      <c r="G449" s="3" t="s">
        <v>154</v>
      </c>
      <c r="H449" s="3" t="s">
        <v>155</v>
      </c>
      <c r="I449" s="3" t="s">
        <v>156</v>
      </c>
      <c r="J449" s="3" t="s">
        <v>156</v>
      </c>
      <c r="K449" s="11">
        <v>42767</v>
      </c>
      <c r="L449" s="11">
        <v>45291</v>
      </c>
      <c r="M449" s="3">
        <v>83</v>
      </c>
      <c r="N449" s="3">
        <v>100</v>
      </c>
      <c r="O449" s="3">
        <v>80</v>
      </c>
      <c r="P449" s="3">
        <v>0.96385542168674698</v>
      </c>
      <c r="Q449" s="3">
        <v>0.8</v>
      </c>
    </row>
    <row r="450" spans="1:17" x14ac:dyDescent="0.25">
      <c r="A450" s="3">
        <v>3915</v>
      </c>
      <c r="B450" s="3" t="s">
        <v>408</v>
      </c>
      <c r="C450" s="3" t="s">
        <v>2921</v>
      </c>
      <c r="D450" s="3" t="s">
        <v>51</v>
      </c>
      <c r="E450" s="3" t="s">
        <v>409</v>
      </c>
      <c r="F450" s="3" t="s">
        <v>2855</v>
      </c>
      <c r="G450" s="3" t="s">
        <v>410</v>
      </c>
      <c r="H450" s="3" t="s">
        <v>411</v>
      </c>
      <c r="I450" s="3" t="s">
        <v>6</v>
      </c>
      <c r="J450" s="3" t="s">
        <v>7</v>
      </c>
      <c r="K450" s="11">
        <v>43435</v>
      </c>
      <c r="L450" s="11">
        <v>44926</v>
      </c>
      <c r="M450" s="3">
        <v>60</v>
      </c>
      <c r="N450" s="3">
        <v>100</v>
      </c>
      <c r="O450" s="3">
        <v>0</v>
      </c>
      <c r="P450" s="3">
        <v>0</v>
      </c>
      <c r="Q450" s="3">
        <v>0</v>
      </c>
    </row>
    <row r="451" spans="1:17" x14ac:dyDescent="0.25">
      <c r="A451" s="3">
        <v>3915</v>
      </c>
      <c r="B451" s="3" t="s">
        <v>408</v>
      </c>
      <c r="C451" s="3" t="s">
        <v>2921</v>
      </c>
      <c r="D451" s="3" t="s">
        <v>212</v>
      </c>
      <c r="E451" s="3" t="s">
        <v>422</v>
      </c>
      <c r="F451" s="3" t="s">
        <v>2856</v>
      </c>
      <c r="G451" s="3" t="s">
        <v>423</v>
      </c>
      <c r="H451" s="3" t="s">
        <v>424</v>
      </c>
      <c r="I451" s="3" t="s">
        <v>6</v>
      </c>
      <c r="J451" s="3" t="s">
        <v>7</v>
      </c>
      <c r="K451" s="11">
        <v>43465</v>
      </c>
      <c r="L451" s="11">
        <v>44196</v>
      </c>
      <c r="M451" s="3">
        <v>6</v>
      </c>
      <c r="N451" s="3">
        <v>6</v>
      </c>
      <c r="O451" s="3">
        <v>0</v>
      </c>
      <c r="P451" s="3">
        <v>0</v>
      </c>
      <c r="Q451" s="3">
        <v>0</v>
      </c>
    </row>
    <row r="452" spans="1:17" x14ac:dyDescent="0.25">
      <c r="A452" s="3">
        <v>3915</v>
      </c>
      <c r="B452" s="3" t="s">
        <v>408</v>
      </c>
      <c r="C452" s="3" t="s">
        <v>2921</v>
      </c>
      <c r="D452" s="3" t="s">
        <v>139</v>
      </c>
      <c r="E452" s="3" t="s">
        <v>884</v>
      </c>
      <c r="F452" s="3" t="s">
        <v>2856</v>
      </c>
      <c r="G452" s="3" t="s">
        <v>246</v>
      </c>
      <c r="H452" s="3" t="s">
        <v>247</v>
      </c>
      <c r="I452" s="3" t="s">
        <v>6</v>
      </c>
      <c r="J452" s="3" t="s">
        <v>7</v>
      </c>
      <c r="K452" s="11">
        <v>43132</v>
      </c>
      <c r="L452" s="11">
        <v>44561</v>
      </c>
      <c r="M452" s="3">
        <v>100</v>
      </c>
      <c r="N452" s="3">
        <v>100</v>
      </c>
      <c r="O452" s="3">
        <v>0</v>
      </c>
      <c r="P452" s="3">
        <v>0</v>
      </c>
      <c r="Q452" s="3">
        <v>0</v>
      </c>
    </row>
    <row r="453" spans="1:17" x14ac:dyDescent="0.25">
      <c r="A453" s="3">
        <v>3915</v>
      </c>
      <c r="B453" s="3" t="s">
        <v>408</v>
      </c>
      <c r="C453" s="3" t="s">
        <v>2921</v>
      </c>
      <c r="D453" s="3" t="s">
        <v>36</v>
      </c>
      <c r="E453" s="3" t="s">
        <v>899</v>
      </c>
      <c r="F453" s="3" t="s">
        <v>2856</v>
      </c>
      <c r="G453" s="3" t="s">
        <v>900</v>
      </c>
      <c r="H453" s="3" t="s">
        <v>901</v>
      </c>
      <c r="I453" s="3" t="s">
        <v>10</v>
      </c>
      <c r="J453" s="3" t="s">
        <v>10</v>
      </c>
      <c r="K453" s="11">
        <v>43132</v>
      </c>
      <c r="L453" s="11">
        <v>44196</v>
      </c>
      <c r="M453" s="3">
        <v>100</v>
      </c>
      <c r="N453" s="3">
        <v>100</v>
      </c>
      <c r="O453" s="3">
        <v>0</v>
      </c>
      <c r="P453" s="3">
        <v>0</v>
      </c>
      <c r="Q453" s="3">
        <v>0</v>
      </c>
    </row>
    <row r="454" spans="1:17" x14ac:dyDescent="0.25">
      <c r="A454" s="3">
        <v>3915</v>
      </c>
      <c r="B454" s="3" t="s">
        <v>408</v>
      </c>
      <c r="C454" s="3" t="s">
        <v>2921</v>
      </c>
      <c r="D454" s="3" t="s">
        <v>103</v>
      </c>
      <c r="E454" s="3" t="s">
        <v>920</v>
      </c>
      <c r="F454" s="3" t="s">
        <v>2051</v>
      </c>
      <c r="G454" s="3" t="s">
        <v>60</v>
      </c>
      <c r="H454" s="3" t="s">
        <v>61</v>
      </c>
      <c r="I454" s="3" t="s">
        <v>6</v>
      </c>
      <c r="J454" s="3" t="s">
        <v>7</v>
      </c>
      <c r="K454" s="11">
        <v>43132</v>
      </c>
      <c r="L454" s="11">
        <v>44196</v>
      </c>
      <c r="M454" s="3">
        <v>100</v>
      </c>
      <c r="N454" s="3">
        <v>100</v>
      </c>
      <c r="O454" s="3">
        <v>0</v>
      </c>
      <c r="P454" s="3">
        <v>0</v>
      </c>
      <c r="Q454" s="3">
        <v>0</v>
      </c>
    </row>
    <row r="455" spans="1:17" x14ac:dyDescent="0.25">
      <c r="A455" s="3">
        <v>3915</v>
      </c>
      <c r="B455" s="3" t="s">
        <v>408</v>
      </c>
      <c r="C455" s="3" t="s">
        <v>2921</v>
      </c>
      <c r="D455" s="3" t="s">
        <v>208</v>
      </c>
      <c r="E455" s="3" t="s">
        <v>921</v>
      </c>
      <c r="F455" s="3" t="s">
        <v>2856</v>
      </c>
      <c r="G455" s="3" t="s">
        <v>410</v>
      </c>
      <c r="H455" s="3" t="s">
        <v>411</v>
      </c>
      <c r="I455" s="3" t="s">
        <v>6</v>
      </c>
      <c r="J455" s="3" t="s">
        <v>7</v>
      </c>
      <c r="K455" s="11">
        <v>43132</v>
      </c>
      <c r="L455" s="11">
        <v>46022</v>
      </c>
      <c r="M455" s="3">
        <v>20</v>
      </c>
      <c r="N455" s="3">
        <v>100</v>
      </c>
      <c r="O455" s="3">
        <v>0</v>
      </c>
      <c r="P455" s="3">
        <v>0</v>
      </c>
      <c r="Q455" s="3">
        <v>0</v>
      </c>
    </row>
    <row r="456" spans="1:17" x14ac:dyDescent="0.25">
      <c r="A456" s="3">
        <v>3915</v>
      </c>
      <c r="B456" s="3" t="s">
        <v>408</v>
      </c>
      <c r="C456" s="3" t="s">
        <v>2921</v>
      </c>
      <c r="D456" s="3" t="s">
        <v>66</v>
      </c>
      <c r="E456" s="3" t="s">
        <v>922</v>
      </c>
      <c r="F456" s="3" t="s">
        <v>2856</v>
      </c>
      <c r="G456" s="3" t="s">
        <v>60</v>
      </c>
      <c r="H456" s="3" t="s">
        <v>61</v>
      </c>
      <c r="I456" s="3" t="s">
        <v>6</v>
      </c>
      <c r="J456" s="3" t="s">
        <v>7</v>
      </c>
      <c r="K456" s="11">
        <v>43466</v>
      </c>
      <c r="L456" s="11">
        <v>44926</v>
      </c>
      <c r="M456" s="3">
        <v>50</v>
      </c>
      <c r="N456" s="3">
        <v>100</v>
      </c>
      <c r="O456" s="3">
        <v>0</v>
      </c>
      <c r="P456" s="3">
        <v>0</v>
      </c>
      <c r="Q456" s="3">
        <v>0</v>
      </c>
    </row>
    <row r="457" spans="1:17" x14ac:dyDescent="0.25">
      <c r="A457" s="3">
        <v>3915</v>
      </c>
      <c r="B457" s="3" t="s">
        <v>408</v>
      </c>
      <c r="C457" s="3" t="s">
        <v>2921</v>
      </c>
      <c r="D457" s="3" t="s">
        <v>134</v>
      </c>
      <c r="E457" s="3" t="s">
        <v>926</v>
      </c>
      <c r="F457" s="3" t="s">
        <v>2855</v>
      </c>
      <c r="G457" s="3" t="s">
        <v>321</v>
      </c>
      <c r="H457" s="3" t="s">
        <v>322</v>
      </c>
      <c r="I457" s="3" t="s">
        <v>180</v>
      </c>
      <c r="J457" s="3" t="s">
        <v>181</v>
      </c>
      <c r="K457" s="11">
        <v>43132</v>
      </c>
      <c r="L457" s="11">
        <v>44012</v>
      </c>
      <c r="M457" s="3">
        <v>100</v>
      </c>
      <c r="N457" s="3">
        <v>100</v>
      </c>
      <c r="O457" s="3">
        <v>60</v>
      </c>
      <c r="P457" s="3">
        <v>0.6</v>
      </c>
      <c r="Q457" s="3">
        <v>0.6</v>
      </c>
    </row>
    <row r="458" spans="1:17" x14ac:dyDescent="0.25">
      <c r="A458" s="3">
        <v>3915</v>
      </c>
      <c r="B458" s="3" t="s">
        <v>408</v>
      </c>
      <c r="C458" s="3" t="s">
        <v>2921</v>
      </c>
      <c r="D458" s="3" t="s">
        <v>112</v>
      </c>
      <c r="E458" s="3" t="s">
        <v>928</v>
      </c>
      <c r="F458" s="3" t="s">
        <v>2856</v>
      </c>
      <c r="G458" s="3" t="s">
        <v>60</v>
      </c>
      <c r="H458" s="3" t="s">
        <v>61</v>
      </c>
      <c r="I458" s="3" t="s">
        <v>6</v>
      </c>
      <c r="J458" s="3" t="s">
        <v>7</v>
      </c>
      <c r="K458" s="11">
        <v>43132</v>
      </c>
      <c r="L458" s="11">
        <v>44196</v>
      </c>
      <c r="M458" s="3">
        <v>100</v>
      </c>
      <c r="N458" s="3">
        <v>100</v>
      </c>
      <c r="O458" s="3">
        <v>0</v>
      </c>
      <c r="P458" s="3">
        <v>0</v>
      </c>
      <c r="Q458" s="3">
        <v>0</v>
      </c>
    </row>
    <row r="459" spans="1:17" x14ac:dyDescent="0.25">
      <c r="A459" s="3">
        <v>3915</v>
      </c>
      <c r="B459" s="3" t="s">
        <v>408</v>
      </c>
      <c r="C459" s="3" t="s">
        <v>2921</v>
      </c>
      <c r="D459" s="3" t="s">
        <v>205</v>
      </c>
      <c r="E459" s="3" t="s">
        <v>930</v>
      </c>
      <c r="F459" s="3" t="s">
        <v>2856</v>
      </c>
      <c r="G459" s="3" t="s">
        <v>423</v>
      </c>
      <c r="H459" s="3" t="s">
        <v>424</v>
      </c>
      <c r="I459" s="3" t="s">
        <v>6</v>
      </c>
      <c r="J459" s="3" t="s">
        <v>7</v>
      </c>
      <c r="K459" s="11">
        <v>43282</v>
      </c>
      <c r="L459" s="11">
        <v>43830</v>
      </c>
      <c r="M459" s="3">
        <v>100</v>
      </c>
      <c r="N459" s="3">
        <v>100</v>
      </c>
      <c r="O459" s="3">
        <v>0</v>
      </c>
      <c r="P459" s="3">
        <v>0</v>
      </c>
      <c r="Q459" s="3">
        <v>0</v>
      </c>
    </row>
    <row r="460" spans="1:17" x14ac:dyDescent="0.25">
      <c r="A460" s="3">
        <v>3915</v>
      </c>
      <c r="B460" s="3" t="s">
        <v>408</v>
      </c>
      <c r="C460" s="3" t="s">
        <v>2921</v>
      </c>
      <c r="D460" s="3" t="s">
        <v>206</v>
      </c>
      <c r="E460" s="3" t="s">
        <v>931</v>
      </c>
      <c r="F460" s="3" t="s">
        <v>2856</v>
      </c>
      <c r="G460" s="3" t="s">
        <v>932</v>
      </c>
      <c r="H460" s="3" t="s">
        <v>933</v>
      </c>
      <c r="I460" s="3" t="s">
        <v>6</v>
      </c>
      <c r="J460" s="3" t="s">
        <v>7</v>
      </c>
      <c r="K460" s="11">
        <v>43132</v>
      </c>
      <c r="L460" s="11">
        <v>44195</v>
      </c>
      <c r="M460" s="3">
        <v>100</v>
      </c>
      <c r="N460" s="3">
        <v>100</v>
      </c>
      <c r="O460" s="3">
        <v>0</v>
      </c>
      <c r="P460" s="3">
        <v>0</v>
      </c>
      <c r="Q460" s="3">
        <v>0</v>
      </c>
    </row>
    <row r="461" spans="1:17" x14ac:dyDescent="0.25">
      <c r="A461" s="3">
        <v>3915</v>
      </c>
      <c r="B461" s="3" t="s">
        <v>408</v>
      </c>
      <c r="C461" s="3" t="s">
        <v>2921</v>
      </c>
      <c r="D461" s="3" t="s">
        <v>244</v>
      </c>
      <c r="E461" s="3" t="s">
        <v>934</v>
      </c>
      <c r="F461" s="3" t="s">
        <v>2856</v>
      </c>
      <c r="G461" s="3" t="s">
        <v>935</v>
      </c>
      <c r="H461" s="3" t="s">
        <v>936</v>
      </c>
      <c r="I461" s="3" t="s">
        <v>6</v>
      </c>
      <c r="J461" s="3" t="s">
        <v>7</v>
      </c>
      <c r="K461" s="11">
        <v>43132</v>
      </c>
      <c r="L461" s="11">
        <v>43830</v>
      </c>
      <c r="M461" s="3">
        <v>100</v>
      </c>
      <c r="N461" s="3">
        <v>100</v>
      </c>
      <c r="O461" s="3">
        <v>0</v>
      </c>
      <c r="P461" s="3">
        <v>0</v>
      </c>
      <c r="Q461" s="3">
        <v>0</v>
      </c>
    </row>
    <row r="462" spans="1:17" x14ac:dyDescent="0.25">
      <c r="A462" s="3">
        <v>3915</v>
      </c>
      <c r="B462" s="3" t="s">
        <v>408</v>
      </c>
      <c r="C462" s="3" t="s">
        <v>2921</v>
      </c>
      <c r="D462" s="3" t="s">
        <v>207</v>
      </c>
      <c r="E462" s="3" t="s">
        <v>937</v>
      </c>
      <c r="F462" s="3" t="s">
        <v>2856</v>
      </c>
      <c r="G462" s="3" t="s">
        <v>938</v>
      </c>
      <c r="H462" s="3" t="s">
        <v>939</v>
      </c>
      <c r="I462" s="3" t="s">
        <v>6</v>
      </c>
      <c r="J462" s="3" t="s">
        <v>7</v>
      </c>
      <c r="K462" s="11">
        <v>43132</v>
      </c>
      <c r="L462" s="11">
        <v>43830</v>
      </c>
      <c r="M462" s="3">
        <v>100</v>
      </c>
      <c r="N462" s="3">
        <v>100</v>
      </c>
      <c r="O462" s="3">
        <v>75</v>
      </c>
      <c r="P462" s="3">
        <v>0.75</v>
      </c>
      <c r="Q462" s="3">
        <v>0.75</v>
      </c>
    </row>
    <row r="463" spans="1:17" x14ac:dyDescent="0.25">
      <c r="A463" s="3">
        <v>3915</v>
      </c>
      <c r="B463" s="3" t="s">
        <v>408</v>
      </c>
      <c r="C463" s="3" t="s">
        <v>2921</v>
      </c>
      <c r="D463" s="3" t="s">
        <v>359</v>
      </c>
      <c r="E463" s="3" t="s">
        <v>945</v>
      </c>
      <c r="F463" s="3" t="s">
        <v>2856</v>
      </c>
      <c r="G463" s="3" t="s">
        <v>142</v>
      </c>
      <c r="H463" s="3" t="s">
        <v>143</v>
      </c>
      <c r="I463" s="3" t="s">
        <v>132</v>
      </c>
      <c r="J463" s="3" t="s">
        <v>133</v>
      </c>
      <c r="K463" s="11">
        <v>43132</v>
      </c>
      <c r="L463" s="11">
        <v>44926</v>
      </c>
      <c r="M463" s="3">
        <v>76</v>
      </c>
      <c r="N463" s="3">
        <v>100</v>
      </c>
      <c r="O463" s="3">
        <v>0</v>
      </c>
      <c r="P463" s="3">
        <v>0</v>
      </c>
      <c r="Q463" s="3">
        <v>0</v>
      </c>
    </row>
    <row r="464" spans="1:17" x14ac:dyDescent="0.25">
      <c r="A464" s="3">
        <v>3915</v>
      </c>
      <c r="B464" s="3" t="s">
        <v>408</v>
      </c>
      <c r="C464" s="3" t="s">
        <v>2921</v>
      </c>
      <c r="D464" s="3" t="s">
        <v>210</v>
      </c>
      <c r="E464" s="3" t="s">
        <v>955</v>
      </c>
      <c r="F464" s="3" t="s">
        <v>2855</v>
      </c>
      <c r="G464" s="3" t="s">
        <v>410</v>
      </c>
      <c r="H464" s="3" t="s">
        <v>411</v>
      </c>
      <c r="I464" s="3" t="s">
        <v>6</v>
      </c>
      <c r="J464" s="3" t="s">
        <v>7</v>
      </c>
      <c r="K464" s="11">
        <v>43132</v>
      </c>
      <c r="L464" s="11">
        <v>47483</v>
      </c>
      <c r="M464" s="3">
        <v>91</v>
      </c>
      <c r="N464" s="3">
        <v>100</v>
      </c>
      <c r="O464" s="3">
        <v>0</v>
      </c>
      <c r="P464" s="3">
        <v>0</v>
      </c>
      <c r="Q464" s="3">
        <v>0</v>
      </c>
    </row>
    <row r="465" spans="1:17" x14ac:dyDescent="0.25">
      <c r="A465" s="3">
        <v>3915</v>
      </c>
      <c r="B465" s="3" t="s">
        <v>408</v>
      </c>
      <c r="C465" s="3" t="s">
        <v>2921</v>
      </c>
      <c r="D465" s="3" t="s">
        <v>374</v>
      </c>
      <c r="E465" s="3" t="s">
        <v>958</v>
      </c>
      <c r="F465" s="3" t="s">
        <v>2856</v>
      </c>
      <c r="G465" s="3" t="s">
        <v>862</v>
      </c>
      <c r="H465" s="3" t="s">
        <v>863</v>
      </c>
      <c r="I465" s="3" t="s">
        <v>308</v>
      </c>
      <c r="J465" s="3" t="s">
        <v>308</v>
      </c>
      <c r="K465" s="11">
        <v>43132</v>
      </c>
      <c r="L465" s="11">
        <v>43465</v>
      </c>
      <c r="M465" s="3">
        <v>100</v>
      </c>
      <c r="N465" s="3">
        <v>100</v>
      </c>
      <c r="O465" s="3">
        <v>70</v>
      </c>
      <c r="P465" s="3">
        <v>0.7</v>
      </c>
      <c r="Q465" s="3">
        <v>0.7</v>
      </c>
    </row>
    <row r="466" spans="1:17" x14ac:dyDescent="0.25">
      <c r="A466" s="3">
        <v>3915</v>
      </c>
      <c r="B466" s="3" t="s">
        <v>408</v>
      </c>
      <c r="C466" s="3" t="s">
        <v>2921</v>
      </c>
      <c r="D466" s="3" t="s">
        <v>50</v>
      </c>
      <c r="E466" s="3" t="s">
        <v>964</v>
      </c>
      <c r="F466" s="3" t="s">
        <v>2856</v>
      </c>
      <c r="G466" s="3" t="s">
        <v>60</v>
      </c>
      <c r="H466" s="3" t="s">
        <v>61</v>
      </c>
      <c r="I466" s="3" t="s">
        <v>6</v>
      </c>
      <c r="J466" s="3" t="s">
        <v>7</v>
      </c>
      <c r="K466" s="11">
        <v>43466</v>
      </c>
      <c r="L466" s="11">
        <v>44926</v>
      </c>
      <c r="M466" s="3">
        <v>60</v>
      </c>
      <c r="N466" s="3">
        <v>100</v>
      </c>
      <c r="O466" s="3">
        <v>0</v>
      </c>
      <c r="P466" s="3">
        <v>0</v>
      </c>
      <c r="Q466" s="3">
        <v>0</v>
      </c>
    </row>
    <row r="467" spans="1:17" x14ac:dyDescent="0.25">
      <c r="A467" s="3">
        <v>3915</v>
      </c>
      <c r="B467" s="3" t="s">
        <v>408</v>
      </c>
      <c r="C467" s="3" t="s">
        <v>2921</v>
      </c>
      <c r="D467" s="3" t="s">
        <v>114</v>
      </c>
      <c r="E467" s="3" t="s">
        <v>978</v>
      </c>
      <c r="F467" s="3" t="s">
        <v>2855</v>
      </c>
      <c r="G467" s="3" t="s">
        <v>938</v>
      </c>
      <c r="H467" s="3" t="s">
        <v>939</v>
      </c>
      <c r="I467" s="3" t="s">
        <v>6</v>
      </c>
      <c r="J467" s="3" t="s">
        <v>7</v>
      </c>
      <c r="K467" s="11">
        <v>43132</v>
      </c>
      <c r="L467" s="11">
        <v>44196</v>
      </c>
      <c r="M467" s="3">
        <v>100</v>
      </c>
      <c r="N467" s="3">
        <v>100</v>
      </c>
      <c r="O467" s="3">
        <v>100</v>
      </c>
      <c r="P467" s="3">
        <v>1</v>
      </c>
      <c r="Q467" s="3">
        <v>1</v>
      </c>
    </row>
    <row r="468" spans="1:17" x14ac:dyDescent="0.25">
      <c r="A468" s="3">
        <v>3915</v>
      </c>
      <c r="B468" s="3" t="s">
        <v>408</v>
      </c>
      <c r="C468" s="3" t="s">
        <v>2921</v>
      </c>
      <c r="D468" s="3" t="s">
        <v>117</v>
      </c>
      <c r="E468" s="3" t="s">
        <v>979</v>
      </c>
      <c r="F468" s="3" t="s">
        <v>2855</v>
      </c>
      <c r="G468" s="3" t="s">
        <v>60</v>
      </c>
      <c r="H468" s="3" t="s">
        <v>61</v>
      </c>
      <c r="I468" s="3" t="s">
        <v>6</v>
      </c>
      <c r="J468" s="3" t="s">
        <v>7</v>
      </c>
      <c r="K468" s="11">
        <v>43132</v>
      </c>
      <c r="L468" s="11">
        <v>44561</v>
      </c>
      <c r="M468" s="3">
        <v>80</v>
      </c>
      <c r="N468" s="3">
        <v>100</v>
      </c>
      <c r="O468" s="3">
        <v>0</v>
      </c>
      <c r="P468" s="3">
        <v>0</v>
      </c>
      <c r="Q468" s="3">
        <v>0</v>
      </c>
    </row>
    <row r="469" spans="1:17" x14ac:dyDescent="0.25">
      <c r="A469" s="3">
        <v>3915</v>
      </c>
      <c r="B469" s="3" t="s">
        <v>408</v>
      </c>
      <c r="C469" s="3" t="s">
        <v>2921</v>
      </c>
      <c r="D469" s="3" t="s">
        <v>39</v>
      </c>
      <c r="E469" s="3" t="s">
        <v>983</v>
      </c>
      <c r="F469" s="3" t="s">
        <v>2855</v>
      </c>
      <c r="G469" s="3" t="s">
        <v>60</v>
      </c>
      <c r="H469" s="3" t="s">
        <v>61</v>
      </c>
      <c r="I469" s="3" t="s">
        <v>6</v>
      </c>
      <c r="J469" s="3" t="s">
        <v>7</v>
      </c>
      <c r="K469" s="11">
        <v>43132</v>
      </c>
      <c r="L469" s="11">
        <v>44561</v>
      </c>
      <c r="M469" s="3">
        <v>80</v>
      </c>
      <c r="N469" s="3">
        <v>100</v>
      </c>
      <c r="O469" s="3">
        <v>0</v>
      </c>
      <c r="P469" s="3">
        <v>0</v>
      </c>
      <c r="Q469" s="3">
        <v>0</v>
      </c>
    </row>
    <row r="470" spans="1:17" x14ac:dyDescent="0.25">
      <c r="A470" s="3">
        <v>3915</v>
      </c>
      <c r="B470" s="3" t="s">
        <v>408</v>
      </c>
      <c r="C470" s="3" t="s">
        <v>2921</v>
      </c>
      <c r="D470" s="3" t="s">
        <v>118</v>
      </c>
      <c r="E470" s="3" t="s">
        <v>984</v>
      </c>
      <c r="F470" s="3" t="s">
        <v>2856</v>
      </c>
      <c r="G470" s="3" t="s">
        <v>246</v>
      </c>
      <c r="H470" s="3" t="s">
        <v>247</v>
      </c>
      <c r="I470" s="3" t="s">
        <v>6</v>
      </c>
      <c r="J470" s="3" t="s">
        <v>7</v>
      </c>
      <c r="K470" s="11">
        <v>43647</v>
      </c>
      <c r="L470" s="11">
        <v>44926</v>
      </c>
      <c r="M470" s="3">
        <v>50</v>
      </c>
      <c r="N470" s="3">
        <v>100</v>
      </c>
      <c r="O470" s="3">
        <v>15</v>
      </c>
      <c r="P470" s="3">
        <v>0.3</v>
      </c>
      <c r="Q470" s="3">
        <v>0.15</v>
      </c>
    </row>
    <row r="471" spans="1:17" x14ac:dyDescent="0.25">
      <c r="A471" s="3">
        <v>3915</v>
      </c>
      <c r="B471" s="3" t="s">
        <v>408</v>
      </c>
      <c r="C471" s="3" t="s">
        <v>2921</v>
      </c>
      <c r="D471" s="3" t="s">
        <v>119</v>
      </c>
      <c r="E471" s="3" t="s">
        <v>986</v>
      </c>
      <c r="F471" s="3" t="s">
        <v>2856</v>
      </c>
      <c r="G471" s="3" t="s">
        <v>246</v>
      </c>
      <c r="H471" s="3" t="s">
        <v>247</v>
      </c>
      <c r="I471" s="3" t="s">
        <v>6</v>
      </c>
      <c r="J471" s="3" t="s">
        <v>7</v>
      </c>
      <c r="K471" s="11">
        <v>43466</v>
      </c>
      <c r="L471" s="11">
        <v>45291</v>
      </c>
      <c r="M471" s="3">
        <v>70</v>
      </c>
      <c r="N471" s="3">
        <v>100</v>
      </c>
      <c r="O471" s="3">
        <v>0</v>
      </c>
      <c r="P471" s="3">
        <v>0</v>
      </c>
      <c r="Q471" s="3">
        <v>0</v>
      </c>
    </row>
    <row r="472" spans="1:17" x14ac:dyDescent="0.25">
      <c r="A472" s="3">
        <v>3915</v>
      </c>
      <c r="B472" s="3" t="s">
        <v>408</v>
      </c>
      <c r="C472" s="3" t="s">
        <v>2921</v>
      </c>
      <c r="D472" s="3" t="s">
        <v>355</v>
      </c>
      <c r="E472" s="3" t="s">
        <v>987</v>
      </c>
      <c r="F472" s="3" t="s">
        <v>2856</v>
      </c>
      <c r="G472" s="3" t="s">
        <v>60</v>
      </c>
      <c r="H472" s="3" t="s">
        <v>61</v>
      </c>
      <c r="I472" s="3" t="s">
        <v>6</v>
      </c>
      <c r="J472" s="3" t="s">
        <v>7</v>
      </c>
      <c r="K472" s="11">
        <v>44562</v>
      </c>
      <c r="L472" s="11">
        <v>45657</v>
      </c>
      <c r="M472" s="3">
        <v>0</v>
      </c>
      <c r="N472" s="3">
        <v>100</v>
      </c>
      <c r="O472" s="3">
        <v>0</v>
      </c>
      <c r="P472" s="3">
        <v>0</v>
      </c>
      <c r="Q472" s="3">
        <v>0</v>
      </c>
    </row>
    <row r="473" spans="1:17" x14ac:dyDescent="0.25">
      <c r="A473" s="3">
        <v>3915</v>
      </c>
      <c r="B473" s="3" t="s">
        <v>408</v>
      </c>
      <c r="C473" s="3" t="s">
        <v>2921</v>
      </c>
      <c r="D473" s="3" t="s">
        <v>337</v>
      </c>
      <c r="E473" s="3" t="s">
        <v>996</v>
      </c>
      <c r="F473" s="3" t="s">
        <v>2855</v>
      </c>
      <c r="G473" s="3" t="s">
        <v>148</v>
      </c>
      <c r="H473" s="3" t="s">
        <v>149</v>
      </c>
      <c r="I473" s="3" t="s">
        <v>132</v>
      </c>
      <c r="J473" s="3" t="s">
        <v>133</v>
      </c>
      <c r="K473" s="11">
        <v>43435</v>
      </c>
      <c r="L473" s="11">
        <v>43830</v>
      </c>
      <c r="M473" s="3">
        <v>100</v>
      </c>
      <c r="N473" s="3">
        <v>100</v>
      </c>
      <c r="O473" s="3">
        <v>0</v>
      </c>
      <c r="P473" s="3">
        <v>0</v>
      </c>
      <c r="Q473" s="3">
        <v>0</v>
      </c>
    </row>
    <row r="474" spans="1:17" x14ac:dyDescent="0.25">
      <c r="A474" s="3">
        <v>3915</v>
      </c>
      <c r="B474" s="3" t="s">
        <v>408</v>
      </c>
      <c r="C474" s="3" t="s">
        <v>2921</v>
      </c>
      <c r="D474" s="3" t="s">
        <v>116</v>
      </c>
      <c r="E474" s="3" t="s">
        <v>1003</v>
      </c>
      <c r="F474" s="3" t="s">
        <v>2051</v>
      </c>
      <c r="G474" s="3" t="s">
        <v>175</v>
      </c>
      <c r="H474" s="3" t="s">
        <v>176</v>
      </c>
      <c r="I474" s="3" t="s">
        <v>177</v>
      </c>
      <c r="J474" s="3" t="s">
        <v>177</v>
      </c>
      <c r="K474" s="11">
        <v>43132</v>
      </c>
      <c r="L474" s="11">
        <v>43830</v>
      </c>
      <c r="M474" s="3">
        <v>100</v>
      </c>
      <c r="N474" s="3">
        <v>100</v>
      </c>
      <c r="O474" s="3">
        <v>100</v>
      </c>
      <c r="P474" s="3">
        <v>1</v>
      </c>
      <c r="Q474" s="3">
        <v>1</v>
      </c>
    </row>
    <row r="475" spans="1:17" x14ac:dyDescent="0.25">
      <c r="A475" s="3">
        <v>3915</v>
      </c>
      <c r="B475" s="3" t="s">
        <v>408</v>
      </c>
      <c r="C475" s="3" t="s">
        <v>2921</v>
      </c>
      <c r="D475" s="3" t="s">
        <v>45</v>
      </c>
      <c r="E475" s="3" t="s">
        <v>1006</v>
      </c>
      <c r="F475" s="3" t="s">
        <v>2856</v>
      </c>
      <c r="G475" s="3" t="s">
        <v>246</v>
      </c>
      <c r="H475" s="3" t="s">
        <v>247</v>
      </c>
      <c r="I475" s="3" t="s">
        <v>6</v>
      </c>
      <c r="J475" s="3" t="s">
        <v>7</v>
      </c>
      <c r="K475" s="11">
        <v>43132</v>
      </c>
      <c r="L475" s="11">
        <v>44561</v>
      </c>
      <c r="M475" s="3">
        <v>90</v>
      </c>
      <c r="N475" s="3">
        <v>100</v>
      </c>
      <c r="O475" s="3">
        <v>45</v>
      </c>
      <c r="P475" s="3">
        <v>0.5</v>
      </c>
      <c r="Q475" s="3">
        <v>0.45</v>
      </c>
    </row>
    <row r="476" spans="1:17" x14ac:dyDescent="0.25">
      <c r="A476" s="3">
        <v>3915</v>
      </c>
      <c r="B476" s="3" t="s">
        <v>408</v>
      </c>
      <c r="C476" s="3" t="s">
        <v>2921</v>
      </c>
      <c r="D476" s="3" t="s">
        <v>107</v>
      </c>
      <c r="E476" s="3" t="s">
        <v>1012</v>
      </c>
      <c r="F476" s="3" t="s">
        <v>2855</v>
      </c>
      <c r="G476" s="3" t="s">
        <v>60</v>
      </c>
      <c r="H476" s="3" t="s">
        <v>61</v>
      </c>
      <c r="I476" s="3" t="s">
        <v>6</v>
      </c>
      <c r="J476" s="3" t="s">
        <v>7</v>
      </c>
      <c r="K476" s="11">
        <v>43282</v>
      </c>
      <c r="L476" s="11">
        <v>44561</v>
      </c>
      <c r="M476" s="3">
        <v>80</v>
      </c>
      <c r="N476" s="3">
        <v>100</v>
      </c>
      <c r="O476" s="3">
        <v>0</v>
      </c>
      <c r="P476" s="3">
        <v>0</v>
      </c>
      <c r="Q476" s="3">
        <v>0</v>
      </c>
    </row>
    <row r="477" spans="1:17" x14ac:dyDescent="0.25">
      <c r="A477" s="3">
        <v>3915</v>
      </c>
      <c r="B477" s="3" t="s">
        <v>408</v>
      </c>
      <c r="C477" s="3" t="s">
        <v>2921</v>
      </c>
      <c r="D477" s="3" t="s">
        <v>44</v>
      </c>
      <c r="E477" s="3" t="s">
        <v>1013</v>
      </c>
      <c r="F477" s="3" t="s">
        <v>2856</v>
      </c>
      <c r="G477" s="3" t="s">
        <v>60</v>
      </c>
      <c r="H477" s="3" t="s">
        <v>61</v>
      </c>
      <c r="I477" s="3" t="s">
        <v>6</v>
      </c>
      <c r="J477" s="3" t="s">
        <v>7</v>
      </c>
      <c r="K477" s="11">
        <v>43466</v>
      </c>
      <c r="L477" s="11">
        <v>44926</v>
      </c>
      <c r="M477" s="3">
        <v>50</v>
      </c>
      <c r="N477" s="3">
        <v>100</v>
      </c>
      <c r="O477" s="3">
        <v>0</v>
      </c>
      <c r="P477" s="3">
        <v>0</v>
      </c>
      <c r="Q477" s="3">
        <v>0</v>
      </c>
    </row>
    <row r="478" spans="1:17" x14ac:dyDescent="0.25">
      <c r="A478" s="3">
        <v>3915</v>
      </c>
      <c r="B478" s="3" t="s">
        <v>408</v>
      </c>
      <c r="C478" s="3" t="s">
        <v>2921</v>
      </c>
      <c r="D478" s="3" t="s">
        <v>42</v>
      </c>
      <c r="E478" s="3" t="s">
        <v>1018</v>
      </c>
      <c r="F478" s="3" t="s">
        <v>2856</v>
      </c>
      <c r="G478" s="3" t="s">
        <v>60</v>
      </c>
      <c r="H478" s="3" t="s">
        <v>61</v>
      </c>
      <c r="I478" s="3" t="s">
        <v>6</v>
      </c>
      <c r="J478" s="3" t="s">
        <v>7</v>
      </c>
      <c r="K478" s="11">
        <v>43435</v>
      </c>
      <c r="L478" s="11">
        <v>44196</v>
      </c>
      <c r="M478" s="3">
        <v>100</v>
      </c>
      <c r="N478" s="3">
        <v>100</v>
      </c>
      <c r="O478" s="3">
        <v>0</v>
      </c>
      <c r="P478" s="3">
        <v>0</v>
      </c>
      <c r="Q478" s="3">
        <v>0</v>
      </c>
    </row>
    <row r="479" spans="1:17" x14ac:dyDescent="0.25">
      <c r="A479" s="3">
        <v>3915</v>
      </c>
      <c r="B479" s="3" t="s">
        <v>408</v>
      </c>
      <c r="C479" s="3" t="s">
        <v>2921</v>
      </c>
      <c r="D479" s="3" t="s">
        <v>49</v>
      </c>
      <c r="E479" s="3" t="s">
        <v>1020</v>
      </c>
      <c r="F479" s="3" t="s">
        <v>2856</v>
      </c>
      <c r="G479" s="3" t="s">
        <v>938</v>
      </c>
      <c r="H479" s="3" t="s">
        <v>939</v>
      </c>
      <c r="I479" s="3" t="s">
        <v>6</v>
      </c>
      <c r="J479" s="3" t="s">
        <v>7</v>
      </c>
      <c r="K479" s="11">
        <v>43132</v>
      </c>
      <c r="L479" s="11">
        <v>44196</v>
      </c>
      <c r="M479" s="3">
        <v>100</v>
      </c>
      <c r="N479" s="3">
        <v>100</v>
      </c>
      <c r="O479" s="3">
        <v>92</v>
      </c>
      <c r="P479" s="3">
        <v>0.92</v>
      </c>
      <c r="Q479" s="3">
        <v>0.92</v>
      </c>
    </row>
    <row r="480" spans="1:17" x14ac:dyDescent="0.25">
      <c r="A480" s="3">
        <v>3915</v>
      </c>
      <c r="B480" s="3" t="s">
        <v>408</v>
      </c>
      <c r="C480" s="3" t="s">
        <v>2921</v>
      </c>
      <c r="D480" s="3" t="s">
        <v>209</v>
      </c>
      <c r="E480" s="3" t="s">
        <v>1021</v>
      </c>
      <c r="F480" s="3" t="s">
        <v>2855</v>
      </c>
      <c r="G480" s="3" t="s">
        <v>60</v>
      </c>
      <c r="H480" s="3" t="s">
        <v>61</v>
      </c>
      <c r="I480" s="3" t="s">
        <v>6</v>
      </c>
      <c r="J480" s="3" t="s">
        <v>7</v>
      </c>
      <c r="K480" s="11">
        <v>43435</v>
      </c>
      <c r="L480" s="11">
        <v>44196</v>
      </c>
      <c r="M480" s="3">
        <v>100</v>
      </c>
      <c r="N480" s="3">
        <v>100</v>
      </c>
      <c r="O480" s="3">
        <v>0</v>
      </c>
      <c r="P480" s="3">
        <v>0</v>
      </c>
      <c r="Q480" s="3">
        <v>0</v>
      </c>
    </row>
    <row r="481" spans="1:17" x14ac:dyDescent="0.25">
      <c r="A481" s="3">
        <v>3915</v>
      </c>
      <c r="B481" s="3" t="s">
        <v>408</v>
      </c>
      <c r="C481" s="3" t="s">
        <v>2921</v>
      </c>
      <c r="D481" s="3" t="s">
        <v>102</v>
      </c>
      <c r="E481" s="3" t="s">
        <v>1022</v>
      </c>
      <c r="F481" s="3" t="s">
        <v>2051</v>
      </c>
      <c r="G481" s="3" t="s">
        <v>423</v>
      </c>
      <c r="H481" s="3" t="s">
        <v>424</v>
      </c>
      <c r="I481" s="3" t="s">
        <v>6</v>
      </c>
      <c r="J481" s="3" t="s">
        <v>7</v>
      </c>
      <c r="K481" s="11">
        <v>43132</v>
      </c>
      <c r="L481" s="11">
        <v>44196</v>
      </c>
      <c r="M481" s="3">
        <v>100</v>
      </c>
      <c r="N481" s="3">
        <v>100</v>
      </c>
      <c r="O481" s="3">
        <v>0</v>
      </c>
      <c r="P481" s="3">
        <v>0</v>
      </c>
      <c r="Q481" s="3">
        <v>0</v>
      </c>
    </row>
    <row r="482" spans="1:17" x14ac:dyDescent="0.25">
      <c r="A482" s="3">
        <v>3915</v>
      </c>
      <c r="B482" s="3" t="s">
        <v>408</v>
      </c>
      <c r="C482" s="3" t="s">
        <v>2921</v>
      </c>
      <c r="D482" s="3" t="s">
        <v>99</v>
      </c>
      <c r="E482" s="3" t="s">
        <v>1023</v>
      </c>
      <c r="F482" s="3" t="s">
        <v>2856</v>
      </c>
      <c r="G482" s="3" t="s">
        <v>60</v>
      </c>
      <c r="H482" s="3" t="s">
        <v>61</v>
      </c>
      <c r="I482" s="3" t="s">
        <v>6</v>
      </c>
      <c r="J482" s="3" t="s">
        <v>7</v>
      </c>
      <c r="K482" s="11">
        <v>43132</v>
      </c>
      <c r="L482" s="11">
        <v>47118</v>
      </c>
      <c r="M482" s="3">
        <v>30</v>
      </c>
      <c r="N482" s="3">
        <v>100</v>
      </c>
      <c r="O482" s="3">
        <v>0</v>
      </c>
      <c r="P482" s="3">
        <v>0</v>
      </c>
      <c r="Q482" s="3">
        <v>0</v>
      </c>
    </row>
    <row r="483" spans="1:17" x14ac:dyDescent="0.25">
      <c r="A483" s="3">
        <v>3915</v>
      </c>
      <c r="B483" s="3" t="s">
        <v>408</v>
      </c>
      <c r="C483" s="3" t="s">
        <v>2921</v>
      </c>
      <c r="D483" s="3" t="s">
        <v>211</v>
      </c>
      <c r="E483" s="3" t="s">
        <v>1024</v>
      </c>
      <c r="F483" s="3" t="s">
        <v>2856</v>
      </c>
      <c r="G483" s="3" t="s">
        <v>410</v>
      </c>
      <c r="H483" s="3" t="s">
        <v>411</v>
      </c>
      <c r="I483" s="3" t="s">
        <v>6</v>
      </c>
      <c r="J483" s="3" t="s">
        <v>7</v>
      </c>
      <c r="K483" s="11">
        <v>43435</v>
      </c>
      <c r="L483" s="11">
        <v>47483</v>
      </c>
      <c r="M483" s="3">
        <v>82</v>
      </c>
      <c r="N483" s="3">
        <v>100</v>
      </c>
      <c r="O483" s="3">
        <v>0</v>
      </c>
      <c r="P483" s="3">
        <v>0</v>
      </c>
      <c r="Q483" s="3">
        <v>0</v>
      </c>
    </row>
    <row r="484" spans="1:17" x14ac:dyDescent="0.25">
      <c r="A484" s="3">
        <v>3915</v>
      </c>
      <c r="B484" s="3" t="s">
        <v>408</v>
      </c>
      <c r="C484" s="3" t="s">
        <v>2921</v>
      </c>
      <c r="D484" s="3" t="s">
        <v>64</v>
      </c>
      <c r="E484" s="3" t="s">
        <v>1029</v>
      </c>
      <c r="F484" s="3" t="s">
        <v>2855</v>
      </c>
      <c r="G484" s="3" t="s">
        <v>148</v>
      </c>
      <c r="H484" s="3" t="s">
        <v>149</v>
      </c>
      <c r="I484" s="3" t="s">
        <v>132</v>
      </c>
      <c r="J484" s="3" t="s">
        <v>133</v>
      </c>
      <c r="K484" s="11">
        <v>43281</v>
      </c>
      <c r="L484" s="11">
        <v>44561</v>
      </c>
      <c r="M484" s="3">
        <v>80</v>
      </c>
      <c r="N484" s="3">
        <v>100</v>
      </c>
      <c r="O484" s="3">
        <v>0</v>
      </c>
      <c r="P484" s="3">
        <v>0</v>
      </c>
      <c r="Q484" s="3">
        <v>0</v>
      </c>
    </row>
    <row r="485" spans="1:17" x14ac:dyDescent="0.25">
      <c r="A485" s="3">
        <v>3915</v>
      </c>
      <c r="B485" s="3" t="s">
        <v>408</v>
      </c>
      <c r="C485" s="3" t="s">
        <v>2921</v>
      </c>
      <c r="D485" s="3" t="s">
        <v>40</v>
      </c>
      <c r="E485" s="3" t="s">
        <v>1044</v>
      </c>
      <c r="F485" s="3" t="s">
        <v>2855</v>
      </c>
      <c r="G485" s="3" t="s">
        <v>246</v>
      </c>
      <c r="H485" s="3" t="s">
        <v>247</v>
      </c>
      <c r="I485" s="3" t="s">
        <v>6</v>
      </c>
      <c r="J485" s="3" t="s">
        <v>7</v>
      </c>
      <c r="K485" s="11">
        <v>43132</v>
      </c>
      <c r="L485" s="11">
        <v>43281</v>
      </c>
      <c r="M485" s="3">
        <v>100</v>
      </c>
      <c r="N485" s="3">
        <v>100</v>
      </c>
      <c r="O485" s="3">
        <v>100</v>
      </c>
      <c r="P485" s="3">
        <v>1</v>
      </c>
      <c r="Q485" s="3">
        <v>1</v>
      </c>
    </row>
    <row r="486" spans="1:17" x14ac:dyDescent="0.25">
      <c r="A486" s="3">
        <v>3915</v>
      </c>
      <c r="B486" s="3" t="s">
        <v>408</v>
      </c>
      <c r="C486" s="3" t="s">
        <v>2921</v>
      </c>
      <c r="D486" s="3" t="s">
        <v>65</v>
      </c>
      <c r="E486" s="3" t="s">
        <v>1049</v>
      </c>
      <c r="F486" s="3" t="s">
        <v>2855</v>
      </c>
      <c r="G486" s="3" t="s">
        <v>1050</v>
      </c>
      <c r="H486" s="3" t="s">
        <v>1051</v>
      </c>
      <c r="I486" s="3" t="s">
        <v>6</v>
      </c>
      <c r="J486" s="3" t="s">
        <v>7</v>
      </c>
      <c r="K486" s="11">
        <v>43132</v>
      </c>
      <c r="L486" s="11">
        <v>44562</v>
      </c>
      <c r="M486" s="3">
        <v>50</v>
      </c>
      <c r="N486" s="3">
        <v>100</v>
      </c>
      <c r="O486" s="3">
        <v>46.6</v>
      </c>
      <c r="P486" s="3">
        <v>0.93200000000000005</v>
      </c>
      <c r="Q486" s="3">
        <v>0.46600000000000003</v>
      </c>
    </row>
    <row r="487" spans="1:17" x14ac:dyDescent="0.25">
      <c r="A487" s="3">
        <v>3915</v>
      </c>
      <c r="B487" s="3" t="s">
        <v>408</v>
      </c>
      <c r="C487" s="3" t="s">
        <v>2921</v>
      </c>
      <c r="D487" s="3" t="s">
        <v>41</v>
      </c>
      <c r="E487" s="3" t="s">
        <v>1070</v>
      </c>
      <c r="F487" s="3" t="s">
        <v>2856</v>
      </c>
      <c r="G487" s="3" t="s">
        <v>274</v>
      </c>
      <c r="H487" s="3" t="s">
        <v>275</v>
      </c>
      <c r="I487" s="3" t="s">
        <v>122</v>
      </c>
      <c r="J487" s="3" t="s">
        <v>123</v>
      </c>
      <c r="K487" s="11">
        <v>43435</v>
      </c>
      <c r="L487" s="11">
        <v>43465</v>
      </c>
      <c r="M487" s="3">
        <v>14</v>
      </c>
      <c r="N487" s="3">
        <v>14</v>
      </c>
      <c r="O487" s="3">
        <v>28</v>
      </c>
      <c r="P487" s="3">
        <v>1</v>
      </c>
      <c r="Q487" s="3">
        <v>1</v>
      </c>
    </row>
    <row r="488" spans="1:17" x14ac:dyDescent="0.25">
      <c r="A488" s="3">
        <v>3915</v>
      </c>
      <c r="B488" s="3" t="s">
        <v>408</v>
      </c>
      <c r="C488" s="3" t="s">
        <v>2921</v>
      </c>
      <c r="D488" s="3" t="s">
        <v>97</v>
      </c>
      <c r="E488" s="3" t="s">
        <v>1071</v>
      </c>
      <c r="F488" s="3" t="s">
        <v>2051</v>
      </c>
      <c r="G488" s="3" t="s">
        <v>900</v>
      </c>
      <c r="H488" s="3" t="s">
        <v>901</v>
      </c>
      <c r="I488" s="3" t="s">
        <v>10</v>
      </c>
      <c r="J488" s="3" t="s">
        <v>10</v>
      </c>
      <c r="K488" s="11">
        <v>43132</v>
      </c>
      <c r="L488" s="11">
        <v>43830</v>
      </c>
      <c r="M488" s="3">
        <v>15</v>
      </c>
      <c r="N488" s="3">
        <v>15</v>
      </c>
      <c r="O488" s="3">
        <v>0</v>
      </c>
      <c r="P488" s="3">
        <v>0</v>
      </c>
      <c r="Q488" s="3">
        <v>0</v>
      </c>
    </row>
    <row r="489" spans="1:17" x14ac:dyDescent="0.25">
      <c r="A489" s="3">
        <v>3915</v>
      </c>
      <c r="B489" s="3" t="s">
        <v>408</v>
      </c>
      <c r="C489" s="3" t="s">
        <v>2921</v>
      </c>
      <c r="D489" s="3" t="s">
        <v>47</v>
      </c>
      <c r="E489" s="3" t="s">
        <v>1080</v>
      </c>
      <c r="F489" s="3" t="s">
        <v>2855</v>
      </c>
      <c r="G489" s="3" t="s">
        <v>125</v>
      </c>
      <c r="H489" s="3" t="s">
        <v>126</v>
      </c>
      <c r="I489" s="3" t="s">
        <v>122</v>
      </c>
      <c r="J489" s="3" t="s">
        <v>123</v>
      </c>
      <c r="K489" s="11">
        <v>43435</v>
      </c>
      <c r="L489" s="11">
        <v>43465</v>
      </c>
      <c r="M489" s="3">
        <v>250</v>
      </c>
      <c r="N489" s="3">
        <v>250</v>
      </c>
      <c r="O489" s="3">
        <v>1728</v>
      </c>
      <c r="P489" s="3">
        <v>1</v>
      </c>
      <c r="Q489" s="3">
        <v>1</v>
      </c>
    </row>
    <row r="490" spans="1:17" x14ac:dyDescent="0.25">
      <c r="A490" s="3">
        <v>3915</v>
      </c>
      <c r="B490" s="3" t="s">
        <v>408</v>
      </c>
      <c r="C490" s="3" t="s">
        <v>2921</v>
      </c>
      <c r="D490" s="3" t="s">
        <v>84</v>
      </c>
      <c r="E490" s="3" t="s">
        <v>1082</v>
      </c>
      <c r="F490" s="3" t="s">
        <v>2856</v>
      </c>
      <c r="G490" s="3" t="s">
        <v>60</v>
      </c>
      <c r="H490" s="3" t="s">
        <v>61</v>
      </c>
      <c r="I490" s="3" t="s">
        <v>6</v>
      </c>
      <c r="J490" s="3" t="s">
        <v>7</v>
      </c>
      <c r="K490" s="11">
        <v>43132</v>
      </c>
      <c r="L490" s="11">
        <v>46387</v>
      </c>
      <c r="M490" s="3">
        <v>1</v>
      </c>
      <c r="N490" s="3">
        <v>3</v>
      </c>
      <c r="O490" s="3">
        <v>0</v>
      </c>
      <c r="P490" s="3">
        <v>0</v>
      </c>
      <c r="Q490" s="3">
        <v>0</v>
      </c>
    </row>
    <row r="491" spans="1:17" x14ac:dyDescent="0.25">
      <c r="A491" s="3">
        <v>3915</v>
      </c>
      <c r="B491" s="3" t="s">
        <v>408</v>
      </c>
      <c r="C491" s="3" t="s">
        <v>2921</v>
      </c>
      <c r="D491" s="3" t="s">
        <v>113</v>
      </c>
      <c r="E491" s="3" t="s">
        <v>1090</v>
      </c>
      <c r="F491" s="3" t="s">
        <v>2855</v>
      </c>
      <c r="G491" s="3" t="s">
        <v>154</v>
      </c>
      <c r="H491" s="3" t="s">
        <v>155</v>
      </c>
      <c r="I491" s="3" t="s">
        <v>156</v>
      </c>
      <c r="J491" s="3" t="s">
        <v>156</v>
      </c>
      <c r="K491" s="11">
        <v>43132</v>
      </c>
      <c r="L491" s="11">
        <v>44196</v>
      </c>
      <c r="M491" s="3">
        <v>4</v>
      </c>
      <c r="N491" s="3">
        <v>4</v>
      </c>
      <c r="O491" s="3">
        <v>3</v>
      </c>
      <c r="P491" s="3">
        <v>0.75</v>
      </c>
      <c r="Q491" s="3">
        <v>0.75</v>
      </c>
    </row>
    <row r="492" spans="1:17" x14ac:dyDescent="0.25">
      <c r="A492" s="3">
        <v>3915</v>
      </c>
      <c r="B492" s="3" t="s">
        <v>408</v>
      </c>
      <c r="C492" s="3" t="s">
        <v>2921</v>
      </c>
      <c r="D492" s="3" t="s">
        <v>124</v>
      </c>
      <c r="E492" s="3" t="s">
        <v>1096</v>
      </c>
      <c r="F492" s="3" t="s">
        <v>2856</v>
      </c>
      <c r="G492" s="3" t="s">
        <v>246</v>
      </c>
      <c r="H492" s="3" t="s">
        <v>247</v>
      </c>
      <c r="I492" s="3" t="s">
        <v>6</v>
      </c>
      <c r="J492" s="3" t="s">
        <v>7</v>
      </c>
      <c r="K492" s="11">
        <v>43132</v>
      </c>
      <c r="L492" s="11">
        <v>44561</v>
      </c>
      <c r="M492" s="3">
        <v>6</v>
      </c>
      <c r="N492" s="3">
        <v>6</v>
      </c>
      <c r="O492" s="3">
        <v>3</v>
      </c>
      <c r="P492" s="3">
        <v>0.5</v>
      </c>
      <c r="Q492" s="3">
        <v>0.5</v>
      </c>
    </row>
    <row r="493" spans="1:17" x14ac:dyDescent="0.25">
      <c r="A493" s="3">
        <v>3915</v>
      </c>
      <c r="B493" s="3" t="s">
        <v>408</v>
      </c>
      <c r="C493" s="3" t="s">
        <v>2921</v>
      </c>
      <c r="D493" s="3" t="s">
        <v>105</v>
      </c>
      <c r="E493" s="3" t="s">
        <v>1098</v>
      </c>
      <c r="F493" s="3" t="s">
        <v>2856</v>
      </c>
      <c r="G493" s="3" t="s">
        <v>60</v>
      </c>
      <c r="H493" s="3" t="s">
        <v>61</v>
      </c>
      <c r="I493" s="3" t="s">
        <v>6</v>
      </c>
      <c r="J493" s="3" t="s">
        <v>7</v>
      </c>
      <c r="K493" s="11">
        <v>43132</v>
      </c>
      <c r="L493" s="11">
        <v>44196</v>
      </c>
      <c r="M493" s="3">
        <v>6</v>
      </c>
      <c r="N493" s="3">
        <v>6</v>
      </c>
      <c r="O493" s="3">
        <v>0</v>
      </c>
      <c r="P493" s="3">
        <v>0</v>
      </c>
      <c r="Q493" s="3">
        <v>0</v>
      </c>
    </row>
    <row r="494" spans="1:17" x14ac:dyDescent="0.25">
      <c r="A494" s="3">
        <v>3915</v>
      </c>
      <c r="B494" s="3" t="s">
        <v>408</v>
      </c>
      <c r="C494" s="3" t="s">
        <v>2921</v>
      </c>
      <c r="D494" s="3" t="s">
        <v>127</v>
      </c>
      <c r="E494" s="3" t="s">
        <v>1101</v>
      </c>
      <c r="F494" s="3" t="s">
        <v>2856</v>
      </c>
      <c r="G494" s="3" t="s">
        <v>246</v>
      </c>
      <c r="H494" s="3" t="s">
        <v>247</v>
      </c>
      <c r="I494" s="3" t="s">
        <v>6</v>
      </c>
      <c r="J494" s="3" t="s">
        <v>7</v>
      </c>
      <c r="K494" s="11">
        <v>43132</v>
      </c>
      <c r="L494" s="11">
        <v>44196</v>
      </c>
      <c r="M494" s="3">
        <v>89</v>
      </c>
      <c r="N494" s="3">
        <v>89</v>
      </c>
      <c r="O494" s="3">
        <v>18</v>
      </c>
      <c r="P494" s="3">
        <v>0.20224719101123595</v>
      </c>
      <c r="Q494" s="3">
        <v>0.20224719101123595</v>
      </c>
    </row>
    <row r="495" spans="1:17" x14ac:dyDescent="0.25">
      <c r="A495" s="3">
        <v>3915</v>
      </c>
      <c r="B495" s="3" t="s">
        <v>408</v>
      </c>
      <c r="C495" s="3" t="s">
        <v>2921</v>
      </c>
      <c r="D495" s="3" t="s">
        <v>68</v>
      </c>
      <c r="E495" s="3" t="s">
        <v>1102</v>
      </c>
      <c r="F495" s="3" t="s">
        <v>2856</v>
      </c>
      <c r="G495" s="3" t="s">
        <v>269</v>
      </c>
      <c r="H495" s="3" t="s">
        <v>270</v>
      </c>
      <c r="I495" s="3" t="s">
        <v>132</v>
      </c>
      <c r="J495" s="3" t="s">
        <v>133</v>
      </c>
      <c r="K495" s="11">
        <v>43132</v>
      </c>
      <c r="L495" s="11">
        <v>44196</v>
      </c>
      <c r="M495" s="3">
        <v>8914</v>
      </c>
      <c r="N495" s="3">
        <v>8914</v>
      </c>
      <c r="O495" s="3">
        <v>6799</v>
      </c>
      <c r="P495" s="3">
        <v>0.76273277989679156</v>
      </c>
      <c r="Q495" s="3">
        <v>0.76273277989679156</v>
      </c>
    </row>
    <row r="496" spans="1:17" x14ac:dyDescent="0.25">
      <c r="A496" s="3">
        <v>3915</v>
      </c>
      <c r="B496" s="3" t="s">
        <v>408</v>
      </c>
      <c r="C496" s="3" t="s">
        <v>2921</v>
      </c>
      <c r="D496" s="3" t="s">
        <v>43</v>
      </c>
      <c r="E496" s="3" t="s">
        <v>1103</v>
      </c>
      <c r="F496" s="3" t="s">
        <v>2855</v>
      </c>
      <c r="G496" s="3" t="s">
        <v>125</v>
      </c>
      <c r="H496" s="3" t="s">
        <v>126</v>
      </c>
      <c r="I496" s="3" t="s">
        <v>122</v>
      </c>
      <c r="J496" s="3" t="s">
        <v>123</v>
      </c>
      <c r="K496" s="11">
        <v>43132</v>
      </c>
      <c r="L496" s="11">
        <v>43465</v>
      </c>
      <c r="M496" s="3">
        <v>9</v>
      </c>
      <c r="N496" s="3">
        <v>9</v>
      </c>
      <c r="O496" s="3">
        <v>9</v>
      </c>
      <c r="P496" s="3">
        <v>1</v>
      </c>
      <c r="Q496" s="3">
        <v>1</v>
      </c>
    </row>
    <row r="497" spans="1:17" x14ac:dyDescent="0.25">
      <c r="A497" s="3">
        <v>3915</v>
      </c>
      <c r="B497" s="3" t="s">
        <v>408</v>
      </c>
      <c r="C497" s="3" t="s">
        <v>2921</v>
      </c>
      <c r="D497" s="3" t="s">
        <v>63</v>
      </c>
      <c r="E497" s="3" t="s">
        <v>1458</v>
      </c>
      <c r="F497" s="3" t="s">
        <v>2856</v>
      </c>
      <c r="G497" s="3" t="s">
        <v>148</v>
      </c>
      <c r="H497" s="3" t="s">
        <v>149</v>
      </c>
      <c r="I497" s="3" t="s">
        <v>132</v>
      </c>
      <c r="J497" s="3" t="s">
        <v>133</v>
      </c>
      <c r="K497" s="11">
        <v>43132</v>
      </c>
      <c r="L497" s="11">
        <v>45657</v>
      </c>
      <c r="M497" s="3">
        <v>60</v>
      </c>
      <c r="N497" s="3">
        <v>100</v>
      </c>
      <c r="O497" s="3">
        <v>0</v>
      </c>
      <c r="P497" s="3">
        <v>0</v>
      </c>
      <c r="Q497" s="3">
        <v>0</v>
      </c>
    </row>
    <row r="498" spans="1:17" x14ac:dyDescent="0.25">
      <c r="A498" s="3">
        <v>3915</v>
      </c>
      <c r="B498" s="3" t="s">
        <v>408</v>
      </c>
      <c r="C498" s="3" t="s">
        <v>2921</v>
      </c>
      <c r="D498" s="3" t="s">
        <v>110</v>
      </c>
      <c r="E498" s="3" t="s">
        <v>1473</v>
      </c>
      <c r="F498" s="3" t="s">
        <v>2856</v>
      </c>
      <c r="G498" s="3" t="s">
        <v>410</v>
      </c>
      <c r="H498" s="3" t="s">
        <v>411</v>
      </c>
      <c r="I498" s="3" t="s">
        <v>6</v>
      </c>
      <c r="J498" s="3" t="s">
        <v>7</v>
      </c>
      <c r="K498" s="11">
        <v>43132</v>
      </c>
      <c r="L498" s="11">
        <v>46387</v>
      </c>
      <c r="M498" s="3">
        <v>40</v>
      </c>
      <c r="N498" s="3">
        <v>100</v>
      </c>
      <c r="O498" s="3">
        <v>0</v>
      </c>
      <c r="P498" s="3">
        <v>0</v>
      </c>
      <c r="Q498" s="3">
        <v>0</v>
      </c>
    </row>
    <row r="499" spans="1:17" x14ac:dyDescent="0.25">
      <c r="A499" s="3">
        <v>3915</v>
      </c>
      <c r="B499" s="3" t="s">
        <v>408</v>
      </c>
      <c r="C499" s="3" t="s">
        <v>2921</v>
      </c>
      <c r="D499" s="3" t="s">
        <v>62</v>
      </c>
      <c r="E499" s="3" t="s">
        <v>1475</v>
      </c>
      <c r="F499" s="3" t="s">
        <v>2856</v>
      </c>
      <c r="G499" s="3" t="s">
        <v>148</v>
      </c>
      <c r="H499" s="3" t="s">
        <v>149</v>
      </c>
      <c r="I499" s="3" t="s">
        <v>132</v>
      </c>
      <c r="J499" s="3" t="s">
        <v>133</v>
      </c>
      <c r="K499" s="11">
        <v>43466</v>
      </c>
      <c r="L499" s="11">
        <v>44926</v>
      </c>
      <c r="M499" s="3">
        <v>30</v>
      </c>
      <c r="N499" s="3">
        <v>100</v>
      </c>
      <c r="O499" s="3">
        <v>0</v>
      </c>
      <c r="P499" s="3">
        <v>0</v>
      </c>
      <c r="Q499" s="3">
        <v>0</v>
      </c>
    </row>
    <row r="500" spans="1:17" x14ac:dyDescent="0.25">
      <c r="A500" s="3">
        <v>3915</v>
      </c>
      <c r="B500" s="3" t="s">
        <v>408</v>
      </c>
      <c r="C500" s="3" t="s">
        <v>2921</v>
      </c>
      <c r="D500" s="3" t="s">
        <v>37</v>
      </c>
      <c r="E500" s="3" t="s">
        <v>1514</v>
      </c>
      <c r="F500" s="3" t="s">
        <v>2856</v>
      </c>
      <c r="G500" s="3" t="s">
        <v>246</v>
      </c>
      <c r="H500" s="3" t="s">
        <v>247</v>
      </c>
      <c r="I500" s="3" t="s">
        <v>6</v>
      </c>
      <c r="J500" s="3" t="s">
        <v>7</v>
      </c>
      <c r="K500" s="11">
        <v>43132</v>
      </c>
      <c r="L500" s="11">
        <v>44561</v>
      </c>
      <c r="M500" s="3">
        <v>90</v>
      </c>
      <c r="N500" s="3">
        <v>100</v>
      </c>
      <c r="O500" s="3">
        <v>0</v>
      </c>
      <c r="P500" s="3">
        <v>0</v>
      </c>
      <c r="Q500" s="3">
        <v>0</v>
      </c>
    </row>
    <row r="501" spans="1:17" x14ac:dyDescent="0.25">
      <c r="A501" s="3">
        <v>3915</v>
      </c>
      <c r="B501" s="3" t="s">
        <v>408</v>
      </c>
      <c r="C501" s="3" t="s">
        <v>2921</v>
      </c>
      <c r="D501" s="3" t="s">
        <v>35</v>
      </c>
      <c r="E501" s="3" t="s">
        <v>1517</v>
      </c>
      <c r="F501" s="3" t="s">
        <v>2856</v>
      </c>
      <c r="G501" s="3" t="s">
        <v>178</v>
      </c>
      <c r="H501" s="3" t="s">
        <v>179</v>
      </c>
      <c r="I501" s="3" t="s">
        <v>180</v>
      </c>
      <c r="J501" s="3" t="s">
        <v>181</v>
      </c>
      <c r="K501" s="11">
        <v>43435</v>
      </c>
      <c r="L501" s="11">
        <v>44196</v>
      </c>
      <c r="M501" s="3">
        <v>50</v>
      </c>
      <c r="N501" s="3">
        <v>100</v>
      </c>
      <c r="O501" s="3">
        <v>100</v>
      </c>
      <c r="P501" s="3">
        <v>1</v>
      </c>
      <c r="Q501" s="3">
        <v>1</v>
      </c>
    </row>
    <row r="502" spans="1:17" x14ac:dyDescent="0.25">
      <c r="A502" s="3">
        <v>3915</v>
      </c>
      <c r="B502" s="3" t="s">
        <v>408</v>
      </c>
      <c r="C502" s="3" t="s">
        <v>2921</v>
      </c>
      <c r="D502" s="3" t="s">
        <v>48</v>
      </c>
      <c r="E502" s="3" t="s">
        <v>1519</v>
      </c>
      <c r="F502" s="3" t="s">
        <v>2855</v>
      </c>
      <c r="G502" s="3" t="s">
        <v>60</v>
      </c>
      <c r="H502" s="3" t="s">
        <v>61</v>
      </c>
      <c r="I502" s="3" t="s">
        <v>6</v>
      </c>
      <c r="J502" s="3" t="s">
        <v>7</v>
      </c>
      <c r="K502" s="11">
        <v>43466</v>
      </c>
      <c r="L502" s="11">
        <v>44561</v>
      </c>
      <c r="M502" s="3">
        <v>60</v>
      </c>
      <c r="N502" s="3">
        <v>100</v>
      </c>
      <c r="O502" s="3">
        <v>0</v>
      </c>
      <c r="P502" s="3">
        <v>0</v>
      </c>
      <c r="Q502" s="3">
        <v>0</v>
      </c>
    </row>
    <row r="503" spans="1:17" x14ac:dyDescent="0.25">
      <c r="A503" s="3">
        <v>3915</v>
      </c>
      <c r="B503" s="3" t="s">
        <v>408</v>
      </c>
      <c r="C503" s="3" t="s">
        <v>2921</v>
      </c>
      <c r="D503" s="3" t="s">
        <v>111</v>
      </c>
      <c r="E503" s="3" t="s">
        <v>1520</v>
      </c>
      <c r="F503" s="3" t="s">
        <v>2856</v>
      </c>
      <c r="G503" s="3" t="s">
        <v>175</v>
      </c>
      <c r="H503" s="3" t="s">
        <v>176</v>
      </c>
      <c r="I503" s="3" t="s">
        <v>177</v>
      </c>
      <c r="J503" s="3" t="s">
        <v>177</v>
      </c>
      <c r="K503" s="11">
        <v>43132</v>
      </c>
      <c r="L503" s="11">
        <v>45291</v>
      </c>
      <c r="M503" s="3">
        <v>70</v>
      </c>
      <c r="N503" s="3">
        <v>100</v>
      </c>
      <c r="O503" s="3">
        <v>0</v>
      </c>
      <c r="P503" s="3">
        <v>0</v>
      </c>
      <c r="Q503" s="3">
        <v>0</v>
      </c>
    </row>
    <row r="504" spans="1:17" x14ac:dyDescent="0.25">
      <c r="A504" s="3">
        <v>3915</v>
      </c>
      <c r="B504" s="3" t="s">
        <v>408</v>
      </c>
      <c r="C504" s="3" t="s">
        <v>2921</v>
      </c>
      <c r="D504" s="3" t="s">
        <v>38</v>
      </c>
      <c r="E504" s="3" t="s">
        <v>1525</v>
      </c>
      <c r="F504" s="3" t="s">
        <v>2856</v>
      </c>
      <c r="G504" s="3" t="s">
        <v>246</v>
      </c>
      <c r="H504" s="3" t="s">
        <v>247</v>
      </c>
      <c r="I504" s="3" t="s">
        <v>6</v>
      </c>
      <c r="J504" s="3" t="s">
        <v>7</v>
      </c>
      <c r="K504" s="11">
        <v>43252</v>
      </c>
      <c r="L504" s="11">
        <v>44196</v>
      </c>
      <c r="M504" s="3">
        <v>100</v>
      </c>
      <c r="N504" s="3">
        <v>100</v>
      </c>
      <c r="O504" s="3">
        <v>0</v>
      </c>
      <c r="P504" s="3">
        <v>0</v>
      </c>
      <c r="Q504" s="3">
        <v>0</v>
      </c>
    </row>
    <row r="505" spans="1:17" x14ac:dyDescent="0.25">
      <c r="A505" s="3">
        <v>3915</v>
      </c>
      <c r="B505" s="3" t="s">
        <v>408</v>
      </c>
      <c r="C505" s="3" t="s">
        <v>2921</v>
      </c>
      <c r="D505" s="3" t="s">
        <v>106</v>
      </c>
      <c r="E505" s="3" t="s">
        <v>1529</v>
      </c>
      <c r="F505" s="3" t="s">
        <v>2855</v>
      </c>
      <c r="G505" s="3" t="s">
        <v>90</v>
      </c>
      <c r="H505" s="3" t="s">
        <v>91</v>
      </c>
      <c r="I505" s="3" t="s">
        <v>92</v>
      </c>
      <c r="J505" s="3" t="s">
        <v>93</v>
      </c>
      <c r="K505" s="11">
        <v>43466</v>
      </c>
      <c r="L505" s="11">
        <v>44561</v>
      </c>
      <c r="M505" s="3">
        <v>80</v>
      </c>
      <c r="N505" s="3">
        <v>100</v>
      </c>
      <c r="O505" s="3">
        <v>40</v>
      </c>
      <c r="P505" s="3">
        <v>0.5</v>
      </c>
      <c r="Q505" s="3">
        <v>0.4</v>
      </c>
    </row>
    <row r="506" spans="1:17" x14ac:dyDescent="0.25">
      <c r="A506" s="3">
        <v>3915</v>
      </c>
      <c r="B506" s="3" t="s">
        <v>408</v>
      </c>
      <c r="C506" s="3" t="s">
        <v>2921</v>
      </c>
      <c r="D506" s="3" t="s">
        <v>72</v>
      </c>
      <c r="E506" s="3" t="s">
        <v>1531</v>
      </c>
      <c r="F506" s="3" t="s">
        <v>2855</v>
      </c>
      <c r="G506" s="3" t="s">
        <v>85</v>
      </c>
      <c r="H506" s="3" t="s">
        <v>86</v>
      </c>
      <c r="I506" s="3" t="s">
        <v>87</v>
      </c>
      <c r="J506" s="3" t="s">
        <v>88</v>
      </c>
      <c r="K506" s="11">
        <v>43132</v>
      </c>
      <c r="L506" s="11">
        <v>44196</v>
      </c>
      <c r="M506" s="3">
        <v>100</v>
      </c>
      <c r="N506" s="3">
        <v>100</v>
      </c>
      <c r="O506" s="3">
        <v>100</v>
      </c>
      <c r="P506" s="3">
        <v>1</v>
      </c>
      <c r="Q506" s="3">
        <v>1</v>
      </c>
    </row>
    <row r="507" spans="1:17" x14ac:dyDescent="0.25">
      <c r="A507" s="3">
        <v>3915</v>
      </c>
      <c r="B507" s="3" t="s">
        <v>408</v>
      </c>
      <c r="C507" s="3" t="s">
        <v>2921</v>
      </c>
      <c r="D507" s="3" t="s">
        <v>34</v>
      </c>
      <c r="E507" s="3" t="s">
        <v>1532</v>
      </c>
      <c r="F507" s="3" t="s">
        <v>2855</v>
      </c>
      <c r="G507" s="3" t="s">
        <v>60</v>
      </c>
      <c r="H507" s="3" t="s">
        <v>61</v>
      </c>
      <c r="I507" s="3" t="s">
        <v>6</v>
      </c>
      <c r="J507" s="3" t="s">
        <v>7</v>
      </c>
      <c r="K507" s="11">
        <v>43831</v>
      </c>
      <c r="L507" s="11">
        <v>44896</v>
      </c>
      <c r="M507" s="3">
        <v>50</v>
      </c>
      <c r="N507" s="3">
        <v>100</v>
      </c>
      <c r="O507" s="3">
        <v>0</v>
      </c>
      <c r="P507" s="3">
        <v>0</v>
      </c>
      <c r="Q507" s="3">
        <v>0</v>
      </c>
    </row>
    <row r="508" spans="1:17" x14ac:dyDescent="0.25">
      <c r="A508" s="3">
        <v>3915</v>
      </c>
      <c r="B508" s="3" t="s">
        <v>408</v>
      </c>
      <c r="C508" s="3" t="s">
        <v>2921</v>
      </c>
      <c r="D508" s="3" t="s">
        <v>69</v>
      </c>
      <c r="E508" s="3" t="s">
        <v>1536</v>
      </c>
      <c r="F508" s="3" t="s">
        <v>2855</v>
      </c>
      <c r="G508" s="3" t="s">
        <v>60</v>
      </c>
      <c r="H508" s="3" t="s">
        <v>61</v>
      </c>
      <c r="I508" s="3" t="s">
        <v>6</v>
      </c>
      <c r="J508" s="3" t="s">
        <v>7</v>
      </c>
      <c r="K508" s="11">
        <v>43466</v>
      </c>
      <c r="L508" s="11">
        <v>44926</v>
      </c>
      <c r="M508" s="3">
        <v>30</v>
      </c>
      <c r="N508" s="3">
        <v>100</v>
      </c>
      <c r="O508" s="3">
        <v>0</v>
      </c>
      <c r="P508" s="3">
        <v>0</v>
      </c>
      <c r="Q508" s="3">
        <v>0</v>
      </c>
    </row>
    <row r="509" spans="1:17" x14ac:dyDescent="0.25">
      <c r="A509" s="3">
        <v>3915</v>
      </c>
      <c r="B509" s="3" t="s">
        <v>408</v>
      </c>
      <c r="C509" s="3" t="s">
        <v>2921</v>
      </c>
      <c r="D509" s="3" t="s">
        <v>89</v>
      </c>
      <c r="E509" s="3" t="s">
        <v>1540</v>
      </c>
      <c r="F509" s="3" t="s">
        <v>2856</v>
      </c>
      <c r="G509" s="3" t="s">
        <v>60</v>
      </c>
      <c r="H509" s="3" t="s">
        <v>61</v>
      </c>
      <c r="I509" s="3" t="s">
        <v>6</v>
      </c>
      <c r="J509" s="3" t="s">
        <v>7</v>
      </c>
      <c r="K509" s="11">
        <v>43466</v>
      </c>
      <c r="L509" s="11">
        <v>44196</v>
      </c>
      <c r="M509" s="3">
        <v>100</v>
      </c>
      <c r="N509" s="3">
        <v>100</v>
      </c>
      <c r="O509" s="3">
        <v>0</v>
      </c>
      <c r="P509" s="3">
        <v>0</v>
      </c>
      <c r="Q509" s="3">
        <v>0</v>
      </c>
    </row>
    <row r="510" spans="1:17" x14ac:dyDescent="0.25">
      <c r="A510" s="3">
        <v>3915</v>
      </c>
      <c r="B510" s="3" t="s">
        <v>408</v>
      </c>
      <c r="C510" s="3" t="s">
        <v>2921</v>
      </c>
      <c r="D510" s="3" t="s">
        <v>353</v>
      </c>
      <c r="E510" s="3" t="s">
        <v>1550</v>
      </c>
      <c r="F510" s="3" t="s">
        <v>2856</v>
      </c>
      <c r="G510" s="3" t="s">
        <v>142</v>
      </c>
      <c r="H510" s="3" t="s">
        <v>143</v>
      </c>
      <c r="I510" s="3" t="s">
        <v>132</v>
      </c>
      <c r="J510" s="3" t="s">
        <v>133</v>
      </c>
      <c r="K510" s="11">
        <v>43132</v>
      </c>
      <c r="L510" s="11">
        <v>44926</v>
      </c>
      <c r="M510" s="3">
        <v>76</v>
      </c>
      <c r="N510" s="3">
        <v>100</v>
      </c>
      <c r="O510" s="3">
        <v>0</v>
      </c>
      <c r="P510" s="3">
        <v>0</v>
      </c>
      <c r="Q510" s="3">
        <v>0</v>
      </c>
    </row>
    <row r="511" spans="1:17" x14ac:dyDescent="0.25">
      <c r="A511" s="3">
        <v>3915</v>
      </c>
      <c r="B511" s="3" t="s">
        <v>408</v>
      </c>
      <c r="C511" s="3" t="s">
        <v>2921</v>
      </c>
      <c r="D511" s="3" t="s">
        <v>71</v>
      </c>
      <c r="E511" s="3" t="s">
        <v>1551</v>
      </c>
      <c r="F511" s="3" t="s">
        <v>2856</v>
      </c>
      <c r="G511" s="3" t="s">
        <v>85</v>
      </c>
      <c r="H511" s="3" t="s">
        <v>86</v>
      </c>
      <c r="I511" s="3" t="s">
        <v>87</v>
      </c>
      <c r="J511" s="3" t="s">
        <v>88</v>
      </c>
      <c r="K511" s="11">
        <v>43132</v>
      </c>
      <c r="L511" s="11">
        <v>44926</v>
      </c>
      <c r="M511" s="3">
        <v>60</v>
      </c>
      <c r="N511" s="3">
        <v>100</v>
      </c>
      <c r="O511" s="3">
        <v>60</v>
      </c>
      <c r="P511" s="3">
        <v>1</v>
      </c>
      <c r="Q511" s="3">
        <v>0.6</v>
      </c>
    </row>
    <row r="512" spans="1:17" x14ac:dyDescent="0.25">
      <c r="A512" s="3">
        <v>3915</v>
      </c>
      <c r="B512" s="3" t="s">
        <v>408</v>
      </c>
      <c r="C512" s="3" t="s">
        <v>2921</v>
      </c>
      <c r="D512" s="3" t="s">
        <v>70</v>
      </c>
      <c r="E512" s="3" t="s">
        <v>1560</v>
      </c>
      <c r="F512" s="3" t="s">
        <v>2855</v>
      </c>
      <c r="G512" s="3" t="s">
        <v>60</v>
      </c>
      <c r="H512" s="3" t="s">
        <v>61</v>
      </c>
      <c r="I512" s="3" t="s">
        <v>6</v>
      </c>
      <c r="J512" s="3" t="s">
        <v>7</v>
      </c>
      <c r="K512" s="11">
        <v>43132</v>
      </c>
      <c r="L512" s="11">
        <v>44926</v>
      </c>
      <c r="M512" s="3">
        <v>80</v>
      </c>
      <c r="N512" s="3">
        <v>100</v>
      </c>
      <c r="O512" s="3">
        <v>0</v>
      </c>
      <c r="P512" s="3">
        <v>0</v>
      </c>
      <c r="Q512" s="3">
        <v>0</v>
      </c>
    </row>
    <row r="513" spans="1:17" x14ac:dyDescent="0.25">
      <c r="A513" s="3">
        <v>3915</v>
      </c>
      <c r="B513" s="3" t="s">
        <v>408</v>
      </c>
      <c r="C513" s="3" t="s">
        <v>2921</v>
      </c>
      <c r="D513" s="3" t="s">
        <v>67</v>
      </c>
      <c r="E513" s="3" t="s">
        <v>1581</v>
      </c>
      <c r="F513" s="3" t="s">
        <v>2856</v>
      </c>
      <c r="G513" s="3" t="s">
        <v>670</v>
      </c>
      <c r="H513" s="3" t="s">
        <v>671</v>
      </c>
      <c r="I513" s="3" t="s">
        <v>132</v>
      </c>
      <c r="J513" s="3" t="s">
        <v>133</v>
      </c>
      <c r="K513" s="11">
        <v>43466</v>
      </c>
      <c r="L513" s="11">
        <v>44926</v>
      </c>
      <c r="M513" s="3">
        <v>50</v>
      </c>
      <c r="N513" s="3">
        <v>100</v>
      </c>
      <c r="O513" s="3">
        <v>0</v>
      </c>
      <c r="P513" s="3">
        <v>0</v>
      </c>
      <c r="Q513" s="3">
        <v>0</v>
      </c>
    </row>
    <row r="514" spans="1:17" x14ac:dyDescent="0.25">
      <c r="A514" s="3">
        <v>3915</v>
      </c>
      <c r="B514" s="3" t="s">
        <v>408</v>
      </c>
      <c r="C514" s="3" t="s">
        <v>2921</v>
      </c>
      <c r="D514" s="3" t="s">
        <v>94</v>
      </c>
      <c r="E514" s="3" t="s">
        <v>1589</v>
      </c>
      <c r="F514" s="3" t="s">
        <v>2855</v>
      </c>
      <c r="G514" s="3" t="s">
        <v>175</v>
      </c>
      <c r="H514" s="3" t="s">
        <v>176</v>
      </c>
      <c r="I514" s="3" t="s">
        <v>177</v>
      </c>
      <c r="J514" s="3" t="s">
        <v>177</v>
      </c>
      <c r="K514" s="11">
        <v>43132</v>
      </c>
      <c r="L514" s="11">
        <v>43830</v>
      </c>
      <c r="M514" s="3">
        <v>12</v>
      </c>
      <c r="N514" s="3">
        <v>12</v>
      </c>
      <c r="O514" s="3">
        <v>51</v>
      </c>
      <c r="P514" s="3">
        <v>1</v>
      </c>
      <c r="Q514" s="3">
        <v>1</v>
      </c>
    </row>
    <row r="515" spans="1:17" x14ac:dyDescent="0.25">
      <c r="A515" s="3">
        <v>3915</v>
      </c>
      <c r="B515" s="3" t="s">
        <v>408</v>
      </c>
      <c r="C515" s="3" t="s">
        <v>2921</v>
      </c>
      <c r="D515" s="3" t="s">
        <v>115</v>
      </c>
      <c r="E515" s="3" t="s">
        <v>1607</v>
      </c>
      <c r="F515" s="3" t="s">
        <v>2856</v>
      </c>
      <c r="G515" s="3" t="s">
        <v>175</v>
      </c>
      <c r="H515" s="3" t="s">
        <v>176</v>
      </c>
      <c r="I515" s="3" t="s">
        <v>177</v>
      </c>
      <c r="J515" s="3" t="s">
        <v>177</v>
      </c>
      <c r="K515" s="11">
        <v>43132</v>
      </c>
      <c r="L515" s="11">
        <v>46387</v>
      </c>
      <c r="M515" s="3">
        <v>1</v>
      </c>
      <c r="N515" s="3">
        <v>3</v>
      </c>
      <c r="O515" s="3">
        <v>0</v>
      </c>
      <c r="P515" s="3">
        <v>0</v>
      </c>
      <c r="Q515" s="3">
        <v>0</v>
      </c>
    </row>
    <row r="516" spans="1:17" x14ac:dyDescent="0.25">
      <c r="A516" s="3">
        <v>3915</v>
      </c>
      <c r="B516" s="3" t="s">
        <v>408</v>
      </c>
      <c r="C516" s="3" t="s">
        <v>2921</v>
      </c>
      <c r="D516" s="3" t="s">
        <v>73</v>
      </c>
      <c r="E516" s="3" t="s">
        <v>1613</v>
      </c>
      <c r="F516" s="3" t="s">
        <v>2856</v>
      </c>
      <c r="G516" s="3" t="s">
        <v>246</v>
      </c>
      <c r="H516" s="3" t="s">
        <v>247</v>
      </c>
      <c r="I516" s="3" t="s">
        <v>6</v>
      </c>
      <c r="J516" s="3" t="s">
        <v>7</v>
      </c>
      <c r="K516" s="11">
        <v>43132</v>
      </c>
      <c r="L516" s="11">
        <v>43465</v>
      </c>
      <c r="M516" s="3">
        <v>5</v>
      </c>
      <c r="N516" s="3">
        <v>5</v>
      </c>
      <c r="O516" s="3">
        <v>0</v>
      </c>
      <c r="P516" s="3">
        <v>0</v>
      </c>
      <c r="Q516" s="3">
        <v>0</v>
      </c>
    </row>
    <row r="517" spans="1:17" x14ac:dyDescent="0.25">
      <c r="A517" s="3">
        <v>3915</v>
      </c>
      <c r="B517" s="3" t="s">
        <v>408</v>
      </c>
      <c r="C517" s="3" t="s">
        <v>2921</v>
      </c>
      <c r="D517" s="3" t="s">
        <v>372</v>
      </c>
      <c r="E517" s="3" t="s">
        <v>1621</v>
      </c>
      <c r="F517" s="3" t="s">
        <v>2856</v>
      </c>
      <c r="G517" s="3" t="s">
        <v>277</v>
      </c>
      <c r="H517" s="3" t="s">
        <v>278</v>
      </c>
      <c r="I517" s="3" t="s">
        <v>132</v>
      </c>
      <c r="J517" s="3" t="s">
        <v>133</v>
      </c>
      <c r="K517" s="11">
        <v>43132</v>
      </c>
      <c r="L517" s="11">
        <v>44196</v>
      </c>
      <c r="M517" s="3">
        <v>7</v>
      </c>
      <c r="N517" s="3">
        <v>7</v>
      </c>
      <c r="O517" s="3">
        <v>3</v>
      </c>
      <c r="P517" s="3">
        <v>0.42857142857142855</v>
      </c>
      <c r="Q517" s="3">
        <v>0.42857142857142855</v>
      </c>
    </row>
    <row r="518" spans="1:17" x14ac:dyDescent="0.25">
      <c r="A518" s="3">
        <v>3915</v>
      </c>
      <c r="B518" s="3" t="s">
        <v>408</v>
      </c>
      <c r="C518" s="3" t="s">
        <v>2921</v>
      </c>
      <c r="D518" s="3" t="s">
        <v>46</v>
      </c>
      <c r="E518" s="3" t="s">
        <v>1628</v>
      </c>
      <c r="F518" s="3" t="s">
        <v>2856</v>
      </c>
      <c r="G518" s="3" t="s">
        <v>125</v>
      </c>
      <c r="H518" s="3" t="s">
        <v>126</v>
      </c>
      <c r="I518" s="3" t="s">
        <v>122</v>
      </c>
      <c r="J518" s="3" t="s">
        <v>123</v>
      </c>
      <c r="K518" s="11">
        <v>43132</v>
      </c>
      <c r="L518" s="11">
        <v>43465</v>
      </c>
      <c r="M518" s="3">
        <v>90</v>
      </c>
      <c r="N518" s="3">
        <v>90</v>
      </c>
      <c r="O518" s="3">
        <v>109</v>
      </c>
      <c r="P518" s="3">
        <v>1</v>
      </c>
      <c r="Q518" s="3">
        <v>1</v>
      </c>
    </row>
    <row r="519" spans="1:17" x14ac:dyDescent="0.25">
      <c r="A519" s="3">
        <v>3915</v>
      </c>
      <c r="B519" s="3" t="s">
        <v>408</v>
      </c>
      <c r="C519" s="3" t="s">
        <v>2921</v>
      </c>
      <c r="D519" s="3" t="s">
        <v>129</v>
      </c>
      <c r="E519" s="3" t="s">
        <v>1770</v>
      </c>
      <c r="F519" s="3" t="s">
        <v>2051</v>
      </c>
      <c r="G519" s="3" t="s">
        <v>175</v>
      </c>
      <c r="H519" s="3" t="s">
        <v>176</v>
      </c>
      <c r="I519" s="3" t="s">
        <v>177</v>
      </c>
      <c r="J519" s="3" t="s">
        <v>177</v>
      </c>
      <c r="K519" s="11">
        <v>43435</v>
      </c>
      <c r="L519" s="11">
        <v>44196</v>
      </c>
      <c r="M519" s="3">
        <v>100</v>
      </c>
      <c r="N519" s="3">
        <v>100</v>
      </c>
      <c r="O519" s="3">
        <v>65</v>
      </c>
      <c r="P519" s="3">
        <v>0.65</v>
      </c>
      <c r="Q519" s="3">
        <v>0.65</v>
      </c>
    </row>
    <row r="520" spans="1:17" x14ac:dyDescent="0.25">
      <c r="A520" s="3">
        <v>3915</v>
      </c>
      <c r="B520" s="3" t="s">
        <v>408</v>
      </c>
      <c r="C520" s="3" t="s">
        <v>2921</v>
      </c>
      <c r="D520" s="3" t="s">
        <v>128</v>
      </c>
      <c r="E520" s="3" t="s">
        <v>1780</v>
      </c>
      <c r="F520" s="3" t="s">
        <v>2051</v>
      </c>
      <c r="G520" s="3" t="s">
        <v>60</v>
      </c>
      <c r="H520" s="3" t="s">
        <v>61</v>
      </c>
      <c r="I520" s="3" t="s">
        <v>6</v>
      </c>
      <c r="J520" s="3" t="s">
        <v>7</v>
      </c>
      <c r="K520" s="11">
        <v>43435</v>
      </c>
      <c r="L520" s="11">
        <v>43312</v>
      </c>
      <c r="M520" s="3">
        <v>100</v>
      </c>
      <c r="N520" s="3">
        <v>100</v>
      </c>
      <c r="O520" s="3">
        <v>0</v>
      </c>
      <c r="P520" s="3">
        <v>0</v>
      </c>
      <c r="Q520" s="3">
        <v>0</v>
      </c>
    </row>
    <row r="521" spans="1:17" x14ac:dyDescent="0.25">
      <c r="A521" s="3">
        <v>3915</v>
      </c>
      <c r="B521" s="3" t="s">
        <v>408</v>
      </c>
      <c r="C521" s="3" t="s">
        <v>2921</v>
      </c>
      <c r="D521" s="3" t="s">
        <v>104</v>
      </c>
      <c r="E521" s="3" t="s">
        <v>1881</v>
      </c>
      <c r="F521" s="3" t="s">
        <v>2856</v>
      </c>
      <c r="G521" s="3" t="s">
        <v>60</v>
      </c>
      <c r="H521" s="3" t="s">
        <v>61</v>
      </c>
      <c r="I521" s="3" t="s">
        <v>6</v>
      </c>
      <c r="J521" s="3" t="s">
        <v>7</v>
      </c>
      <c r="K521" s="11">
        <v>43132</v>
      </c>
      <c r="L521" s="11">
        <v>44196</v>
      </c>
      <c r="M521" s="3">
        <v>100</v>
      </c>
      <c r="N521" s="3">
        <v>100</v>
      </c>
      <c r="O521" s="3">
        <v>0</v>
      </c>
      <c r="P521" s="3">
        <v>0</v>
      </c>
      <c r="Q521" s="3">
        <v>0</v>
      </c>
    </row>
    <row r="522" spans="1:17" x14ac:dyDescent="0.25">
      <c r="A522" s="3">
        <v>3916</v>
      </c>
      <c r="B522" s="3" t="s">
        <v>1921</v>
      </c>
      <c r="C522" s="3" t="s">
        <v>2922</v>
      </c>
      <c r="D522" s="3" t="s">
        <v>244</v>
      </c>
      <c r="E522" s="3" t="s">
        <v>1922</v>
      </c>
      <c r="F522" s="3" t="s">
        <v>2856</v>
      </c>
      <c r="G522" s="3" t="s">
        <v>249</v>
      </c>
      <c r="H522" s="3" t="s">
        <v>250</v>
      </c>
      <c r="I522" s="3" t="s">
        <v>31</v>
      </c>
      <c r="J522" s="3" t="s">
        <v>31</v>
      </c>
      <c r="K522" s="11">
        <v>43132</v>
      </c>
      <c r="L522" s="11">
        <v>43159</v>
      </c>
      <c r="M522" s="3">
        <v>100</v>
      </c>
      <c r="N522" s="3">
        <v>100</v>
      </c>
      <c r="O522" s="3">
        <v>100</v>
      </c>
      <c r="P522" s="3">
        <v>1</v>
      </c>
      <c r="Q522" s="3">
        <v>1</v>
      </c>
    </row>
    <row r="523" spans="1:17" x14ac:dyDescent="0.25">
      <c r="A523" s="3">
        <v>3916</v>
      </c>
      <c r="B523" s="3" t="s">
        <v>1921</v>
      </c>
      <c r="C523" s="3" t="s">
        <v>2922</v>
      </c>
      <c r="D523" s="3" t="s">
        <v>205</v>
      </c>
      <c r="E523" s="3" t="s">
        <v>2017</v>
      </c>
      <c r="F523" s="3" t="s">
        <v>2856</v>
      </c>
      <c r="G523" s="3" t="s">
        <v>249</v>
      </c>
      <c r="H523" s="3" t="s">
        <v>250</v>
      </c>
      <c r="I523" s="3" t="s">
        <v>31</v>
      </c>
      <c r="J523" s="3" t="s">
        <v>31</v>
      </c>
      <c r="K523" s="11">
        <v>43252</v>
      </c>
      <c r="L523" s="11">
        <v>44926</v>
      </c>
      <c r="M523" s="3">
        <v>6</v>
      </c>
      <c r="N523" s="3">
        <v>10</v>
      </c>
      <c r="O523" s="3">
        <v>4</v>
      </c>
      <c r="P523" s="3">
        <v>0.66666666666666663</v>
      </c>
      <c r="Q523" s="3">
        <v>0.4</v>
      </c>
    </row>
    <row r="524" spans="1:17" x14ac:dyDescent="0.25">
      <c r="A524" s="3">
        <v>3919</v>
      </c>
      <c r="B524" s="3" t="s">
        <v>1856</v>
      </c>
      <c r="C524" s="3" t="s">
        <v>2888</v>
      </c>
      <c r="D524" s="3" t="s">
        <v>208</v>
      </c>
      <c r="E524" s="3" t="s">
        <v>1857</v>
      </c>
      <c r="F524" s="3" t="s">
        <v>2855</v>
      </c>
      <c r="G524" s="3" t="s">
        <v>144</v>
      </c>
      <c r="H524" s="3" t="s">
        <v>145</v>
      </c>
      <c r="I524" s="3" t="s">
        <v>146</v>
      </c>
      <c r="J524" s="3" t="s">
        <v>147</v>
      </c>
      <c r="K524" s="11">
        <v>43252</v>
      </c>
      <c r="L524" s="11">
        <v>43646</v>
      </c>
      <c r="M524" s="3">
        <v>100</v>
      </c>
      <c r="N524" s="3">
        <v>100</v>
      </c>
      <c r="O524" s="3">
        <v>80</v>
      </c>
      <c r="P524" s="3">
        <v>0.8</v>
      </c>
      <c r="Q524" s="3">
        <v>0.8</v>
      </c>
    </row>
    <row r="525" spans="1:17" x14ac:dyDescent="0.25">
      <c r="A525" s="3">
        <v>3919</v>
      </c>
      <c r="B525" s="3" t="s">
        <v>1856</v>
      </c>
      <c r="C525" s="3" t="s">
        <v>2888</v>
      </c>
      <c r="D525" s="3" t="s">
        <v>205</v>
      </c>
      <c r="E525" s="3" t="s">
        <v>1862</v>
      </c>
      <c r="F525" s="3" t="s">
        <v>2856</v>
      </c>
      <c r="G525" s="3" t="s">
        <v>246</v>
      </c>
      <c r="H525" s="3" t="s">
        <v>247</v>
      </c>
      <c r="I525" s="3" t="s">
        <v>6</v>
      </c>
      <c r="J525" s="3" t="s">
        <v>7</v>
      </c>
      <c r="K525" s="11">
        <v>43252</v>
      </c>
      <c r="L525" s="11">
        <v>44408</v>
      </c>
      <c r="M525" s="3">
        <v>70</v>
      </c>
      <c r="N525" s="3">
        <v>100</v>
      </c>
      <c r="O525" s="3">
        <v>70</v>
      </c>
      <c r="P525" s="3">
        <v>1</v>
      </c>
      <c r="Q525" s="3">
        <v>0.7</v>
      </c>
    </row>
    <row r="526" spans="1:17" x14ac:dyDescent="0.25">
      <c r="A526" s="3">
        <v>3919</v>
      </c>
      <c r="B526" s="3" t="s">
        <v>1856</v>
      </c>
      <c r="C526" s="3" t="s">
        <v>2888</v>
      </c>
      <c r="D526" s="3" t="s">
        <v>97</v>
      </c>
      <c r="E526" s="3" t="s">
        <v>1865</v>
      </c>
      <c r="F526" s="3" t="s">
        <v>2855</v>
      </c>
      <c r="G526" s="3" t="s">
        <v>1866</v>
      </c>
      <c r="H526" s="3" t="s">
        <v>1867</v>
      </c>
      <c r="I526" s="3" t="s">
        <v>319</v>
      </c>
      <c r="J526" s="3" t="s">
        <v>320</v>
      </c>
      <c r="K526" s="11">
        <v>43252</v>
      </c>
      <c r="L526" s="11">
        <v>43646</v>
      </c>
      <c r="M526" s="3">
        <v>100</v>
      </c>
      <c r="N526" s="3">
        <v>100</v>
      </c>
      <c r="O526" s="3">
        <v>100</v>
      </c>
      <c r="P526" s="3">
        <v>1</v>
      </c>
      <c r="Q526" s="3">
        <v>1</v>
      </c>
    </row>
    <row r="527" spans="1:17" x14ac:dyDescent="0.25">
      <c r="A527" s="3">
        <v>3919</v>
      </c>
      <c r="B527" s="3" t="s">
        <v>1856</v>
      </c>
      <c r="C527" s="3" t="s">
        <v>2888</v>
      </c>
      <c r="D527" s="3" t="s">
        <v>209</v>
      </c>
      <c r="E527" s="3" t="s">
        <v>1869</v>
      </c>
      <c r="F527" s="3" t="s">
        <v>2856</v>
      </c>
      <c r="G527" s="3" t="s">
        <v>675</v>
      </c>
      <c r="H527" s="3" t="s">
        <v>676</v>
      </c>
      <c r="I527" s="3" t="s">
        <v>177</v>
      </c>
      <c r="J527" s="3" t="s">
        <v>177</v>
      </c>
      <c r="K527" s="11">
        <v>43647</v>
      </c>
      <c r="L527" s="11">
        <v>44196</v>
      </c>
      <c r="M527" s="3">
        <v>100</v>
      </c>
      <c r="N527" s="3">
        <v>100</v>
      </c>
      <c r="O527" s="3">
        <v>0</v>
      </c>
      <c r="P527" s="3">
        <v>0</v>
      </c>
      <c r="Q527" s="3">
        <v>0</v>
      </c>
    </row>
    <row r="528" spans="1:17" x14ac:dyDescent="0.25">
      <c r="A528" s="3">
        <v>3919</v>
      </c>
      <c r="B528" s="3" t="s">
        <v>1856</v>
      </c>
      <c r="C528" s="3" t="s">
        <v>2888</v>
      </c>
      <c r="D528" s="3" t="s">
        <v>206</v>
      </c>
      <c r="E528" s="3" t="s">
        <v>1870</v>
      </c>
      <c r="F528" s="3" t="s">
        <v>2855</v>
      </c>
      <c r="G528" s="3" t="s">
        <v>148</v>
      </c>
      <c r="H528" s="3" t="s">
        <v>149</v>
      </c>
      <c r="I528" s="3" t="s">
        <v>132</v>
      </c>
      <c r="J528" s="3" t="s">
        <v>133</v>
      </c>
      <c r="K528" s="11">
        <v>43252</v>
      </c>
      <c r="L528" s="11">
        <v>44196</v>
      </c>
      <c r="M528" s="3">
        <v>100</v>
      </c>
      <c r="N528" s="3">
        <v>100</v>
      </c>
      <c r="O528" s="3">
        <v>15</v>
      </c>
      <c r="P528" s="3">
        <v>0.15</v>
      </c>
      <c r="Q528" s="3">
        <v>0.15</v>
      </c>
    </row>
    <row r="529" spans="1:17" x14ac:dyDescent="0.25">
      <c r="A529" s="3">
        <v>3919</v>
      </c>
      <c r="B529" s="3" t="s">
        <v>1856</v>
      </c>
      <c r="C529" s="3" t="s">
        <v>2888</v>
      </c>
      <c r="D529" s="3" t="s">
        <v>89</v>
      </c>
      <c r="E529" s="3" t="s">
        <v>1879</v>
      </c>
      <c r="F529" s="3" t="s">
        <v>2855</v>
      </c>
      <c r="G529" s="3" t="s">
        <v>1866</v>
      </c>
      <c r="H529" s="3" t="s">
        <v>1867</v>
      </c>
      <c r="I529" s="3" t="s">
        <v>319</v>
      </c>
      <c r="J529" s="3" t="s">
        <v>320</v>
      </c>
      <c r="K529" s="11">
        <v>43252</v>
      </c>
      <c r="L529" s="11">
        <v>43646</v>
      </c>
      <c r="M529" s="3">
        <v>100</v>
      </c>
      <c r="N529" s="3">
        <v>100</v>
      </c>
      <c r="O529" s="3">
        <v>100</v>
      </c>
      <c r="P529" s="3">
        <v>1</v>
      </c>
      <c r="Q529" s="3">
        <v>1</v>
      </c>
    </row>
    <row r="530" spans="1:17" x14ac:dyDescent="0.25">
      <c r="A530" s="3">
        <v>3919</v>
      </c>
      <c r="B530" s="3" t="s">
        <v>1856</v>
      </c>
      <c r="C530" s="3" t="s">
        <v>2888</v>
      </c>
      <c r="D530" s="3" t="s">
        <v>210</v>
      </c>
      <c r="E530" s="3" t="s">
        <v>1882</v>
      </c>
      <c r="F530" s="3" t="s">
        <v>2856</v>
      </c>
      <c r="G530" s="3" t="s">
        <v>611</v>
      </c>
      <c r="H530" s="3" t="s">
        <v>612</v>
      </c>
      <c r="I530" s="3" t="s">
        <v>122</v>
      </c>
      <c r="J530" s="3" t="s">
        <v>123</v>
      </c>
      <c r="K530" s="11">
        <v>43252</v>
      </c>
      <c r="L530" s="11">
        <v>43646</v>
      </c>
      <c r="M530" s="3">
        <v>100</v>
      </c>
      <c r="N530" s="3">
        <v>100</v>
      </c>
      <c r="O530" s="3">
        <v>100</v>
      </c>
      <c r="P530" s="3">
        <v>1</v>
      </c>
      <c r="Q530" s="3">
        <v>1</v>
      </c>
    </row>
    <row r="531" spans="1:17" x14ac:dyDescent="0.25">
      <c r="A531" s="3">
        <v>3919</v>
      </c>
      <c r="B531" s="3" t="s">
        <v>1856</v>
      </c>
      <c r="C531" s="3" t="s">
        <v>2888</v>
      </c>
      <c r="D531" s="3" t="s">
        <v>51</v>
      </c>
      <c r="E531" s="3" t="s">
        <v>1883</v>
      </c>
      <c r="F531" s="3" t="s">
        <v>2855</v>
      </c>
      <c r="G531" s="3" t="s">
        <v>154</v>
      </c>
      <c r="H531" s="3" t="s">
        <v>155</v>
      </c>
      <c r="I531" s="3" t="s">
        <v>156</v>
      </c>
      <c r="J531" s="3" t="s">
        <v>156</v>
      </c>
      <c r="K531" s="11">
        <v>43252</v>
      </c>
      <c r="L531" s="11">
        <v>43830</v>
      </c>
      <c r="M531" s="3">
        <v>100</v>
      </c>
      <c r="N531" s="3">
        <v>100</v>
      </c>
      <c r="O531" s="3">
        <v>0</v>
      </c>
      <c r="P531" s="3">
        <v>0</v>
      </c>
      <c r="Q531" s="3">
        <v>0</v>
      </c>
    </row>
    <row r="532" spans="1:17" x14ac:dyDescent="0.25">
      <c r="A532" s="3">
        <v>3919</v>
      </c>
      <c r="B532" s="3" t="s">
        <v>1856</v>
      </c>
      <c r="C532" s="3" t="s">
        <v>2888</v>
      </c>
      <c r="D532" s="3" t="s">
        <v>244</v>
      </c>
      <c r="E532" s="3" t="s">
        <v>1885</v>
      </c>
      <c r="F532" s="3" t="s">
        <v>2051</v>
      </c>
      <c r="G532" s="3" t="s">
        <v>317</v>
      </c>
      <c r="H532" s="3" t="s">
        <v>318</v>
      </c>
      <c r="I532" s="3" t="s">
        <v>319</v>
      </c>
      <c r="J532" s="3" t="s">
        <v>320</v>
      </c>
      <c r="K532" s="11">
        <v>43617</v>
      </c>
      <c r="L532" s="11">
        <v>44196</v>
      </c>
      <c r="M532" s="3">
        <v>100</v>
      </c>
      <c r="N532" s="3">
        <v>100</v>
      </c>
      <c r="O532" s="3">
        <v>30</v>
      </c>
      <c r="P532" s="3">
        <v>0.3</v>
      </c>
      <c r="Q532" s="3">
        <v>0.3</v>
      </c>
    </row>
    <row r="533" spans="1:17" x14ac:dyDescent="0.25">
      <c r="A533" s="3">
        <v>3919</v>
      </c>
      <c r="B533" s="3" t="s">
        <v>1856</v>
      </c>
      <c r="C533" s="3" t="s">
        <v>2888</v>
      </c>
      <c r="D533" s="3" t="s">
        <v>211</v>
      </c>
      <c r="E533" s="3" t="s">
        <v>1886</v>
      </c>
      <c r="F533" s="3" t="s">
        <v>2856</v>
      </c>
      <c r="G533" s="3" t="s">
        <v>125</v>
      </c>
      <c r="H533" s="3" t="s">
        <v>126</v>
      </c>
      <c r="I533" s="3" t="s">
        <v>122</v>
      </c>
      <c r="J533" s="3" t="s">
        <v>123</v>
      </c>
      <c r="K533" s="11">
        <v>43252</v>
      </c>
      <c r="L533" s="11">
        <v>43646</v>
      </c>
      <c r="M533" s="3">
        <v>100</v>
      </c>
      <c r="N533" s="3">
        <v>100</v>
      </c>
      <c r="O533" s="3">
        <v>60</v>
      </c>
      <c r="P533" s="3">
        <v>0.6</v>
      </c>
      <c r="Q533" s="3">
        <v>0.6</v>
      </c>
    </row>
    <row r="534" spans="1:17" x14ac:dyDescent="0.25">
      <c r="A534" s="3">
        <v>3919</v>
      </c>
      <c r="B534" s="3" t="s">
        <v>1856</v>
      </c>
      <c r="C534" s="3" t="s">
        <v>2888</v>
      </c>
      <c r="D534" s="3" t="s">
        <v>128</v>
      </c>
      <c r="E534" s="3" t="s">
        <v>1887</v>
      </c>
      <c r="F534" s="3" t="s">
        <v>2855</v>
      </c>
      <c r="G534" s="3" t="s">
        <v>498</v>
      </c>
      <c r="H534" s="3" t="s">
        <v>499</v>
      </c>
      <c r="I534" s="3" t="s">
        <v>228</v>
      </c>
      <c r="J534" s="3" t="s">
        <v>229</v>
      </c>
      <c r="K534" s="11">
        <v>43252</v>
      </c>
      <c r="L534" s="11">
        <v>43646</v>
      </c>
      <c r="M534" s="3">
        <v>100</v>
      </c>
      <c r="N534" s="3">
        <v>100</v>
      </c>
      <c r="O534" s="3">
        <v>100</v>
      </c>
      <c r="P534" s="3">
        <v>1</v>
      </c>
      <c r="Q534" s="3">
        <v>1</v>
      </c>
    </row>
    <row r="535" spans="1:17" x14ac:dyDescent="0.25">
      <c r="A535" s="3">
        <v>3919</v>
      </c>
      <c r="B535" s="3" t="s">
        <v>1856</v>
      </c>
      <c r="C535" s="3" t="s">
        <v>2888</v>
      </c>
      <c r="D535" s="3" t="s">
        <v>102</v>
      </c>
      <c r="E535" s="3" t="s">
        <v>1888</v>
      </c>
      <c r="F535" s="3" t="s">
        <v>2855</v>
      </c>
      <c r="G535" s="3" t="s">
        <v>148</v>
      </c>
      <c r="H535" s="3" t="s">
        <v>149</v>
      </c>
      <c r="I535" s="3" t="s">
        <v>132</v>
      </c>
      <c r="J535" s="3" t="s">
        <v>133</v>
      </c>
      <c r="K535" s="11">
        <v>43252</v>
      </c>
      <c r="L535" s="11">
        <v>44196</v>
      </c>
      <c r="M535" s="3">
        <v>100</v>
      </c>
      <c r="N535" s="3">
        <v>100</v>
      </c>
      <c r="O535" s="3">
        <v>1</v>
      </c>
      <c r="P535" s="3">
        <v>0.01</v>
      </c>
      <c r="Q535" s="3">
        <v>0.01</v>
      </c>
    </row>
    <row r="536" spans="1:17" x14ac:dyDescent="0.25">
      <c r="A536" s="3">
        <v>3919</v>
      </c>
      <c r="B536" s="3" t="s">
        <v>1856</v>
      </c>
      <c r="C536" s="3" t="s">
        <v>2888</v>
      </c>
      <c r="D536" s="3" t="s">
        <v>212</v>
      </c>
      <c r="E536" s="3" t="s">
        <v>1889</v>
      </c>
      <c r="F536" s="3" t="s">
        <v>2855</v>
      </c>
      <c r="G536" s="3" t="s">
        <v>611</v>
      </c>
      <c r="H536" s="3" t="s">
        <v>612</v>
      </c>
      <c r="I536" s="3" t="s">
        <v>122</v>
      </c>
      <c r="J536" s="3" t="s">
        <v>123</v>
      </c>
      <c r="K536" s="11">
        <v>43497</v>
      </c>
      <c r="L536" s="11">
        <v>44561</v>
      </c>
      <c r="M536" s="3">
        <v>70</v>
      </c>
      <c r="N536" s="3">
        <v>100</v>
      </c>
      <c r="O536" s="3">
        <v>0</v>
      </c>
      <c r="P536" s="3">
        <v>0</v>
      </c>
      <c r="Q536" s="3">
        <v>0</v>
      </c>
    </row>
    <row r="537" spans="1:17" x14ac:dyDescent="0.25">
      <c r="A537" s="3">
        <v>3919</v>
      </c>
      <c r="B537" s="3" t="s">
        <v>1856</v>
      </c>
      <c r="C537" s="3" t="s">
        <v>2888</v>
      </c>
      <c r="D537" s="3" t="s">
        <v>129</v>
      </c>
      <c r="E537" s="3" t="s">
        <v>1894</v>
      </c>
      <c r="F537" s="3" t="s">
        <v>2051</v>
      </c>
      <c r="G537" s="3" t="s">
        <v>317</v>
      </c>
      <c r="H537" s="3" t="s">
        <v>318</v>
      </c>
      <c r="I537" s="3" t="s">
        <v>319</v>
      </c>
      <c r="J537" s="3" t="s">
        <v>320</v>
      </c>
      <c r="K537" s="11">
        <v>43497</v>
      </c>
      <c r="L537" s="11">
        <v>44561</v>
      </c>
      <c r="M537" s="3">
        <v>60</v>
      </c>
      <c r="N537" s="3">
        <v>100</v>
      </c>
      <c r="O537" s="3">
        <v>100</v>
      </c>
      <c r="P537" s="3">
        <v>1</v>
      </c>
      <c r="Q537" s="3">
        <v>1</v>
      </c>
    </row>
    <row r="538" spans="1:17" x14ac:dyDescent="0.25">
      <c r="A538" s="3">
        <v>3919</v>
      </c>
      <c r="B538" s="3" t="s">
        <v>1856</v>
      </c>
      <c r="C538" s="3" t="s">
        <v>2888</v>
      </c>
      <c r="D538" s="3" t="s">
        <v>42</v>
      </c>
      <c r="E538" s="3" t="s">
        <v>1897</v>
      </c>
      <c r="F538" s="3" t="s">
        <v>2856</v>
      </c>
      <c r="G538" s="3" t="s">
        <v>246</v>
      </c>
      <c r="H538" s="3" t="s">
        <v>247</v>
      </c>
      <c r="I538" s="3" t="s">
        <v>6</v>
      </c>
      <c r="J538" s="3" t="s">
        <v>7</v>
      </c>
      <c r="K538" s="11">
        <v>43252</v>
      </c>
      <c r="L538" s="11">
        <v>44773</v>
      </c>
      <c r="M538" s="3">
        <v>40</v>
      </c>
      <c r="N538" s="3">
        <v>100</v>
      </c>
      <c r="O538" s="3">
        <v>0</v>
      </c>
      <c r="P538" s="3">
        <v>0</v>
      </c>
      <c r="Q538" s="3">
        <v>0</v>
      </c>
    </row>
    <row r="539" spans="1:17" x14ac:dyDescent="0.25">
      <c r="A539" s="3">
        <v>3919</v>
      </c>
      <c r="B539" s="3" t="s">
        <v>1856</v>
      </c>
      <c r="C539" s="3" t="s">
        <v>2888</v>
      </c>
      <c r="D539" s="3" t="s">
        <v>45</v>
      </c>
      <c r="E539" s="3" t="s">
        <v>1899</v>
      </c>
      <c r="F539" s="3" t="s">
        <v>2856</v>
      </c>
      <c r="G539" s="3" t="s">
        <v>175</v>
      </c>
      <c r="H539" s="3" t="s">
        <v>176</v>
      </c>
      <c r="I539" s="3" t="s">
        <v>177</v>
      </c>
      <c r="J539" s="3" t="s">
        <v>177</v>
      </c>
      <c r="K539" s="11">
        <v>43252</v>
      </c>
      <c r="L539" s="11">
        <v>44074</v>
      </c>
      <c r="M539" s="3">
        <v>100</v>
      </c>
      <c r="N539" s="3">
        <v>100</v>
      </c>
      <c r="O539" s="3">
        <v>70</v>
      </c>
      <c r="P539" s="3">
        <v>0.7</v>
      </c>
      <c r="Q539" s="3">
        <v>0.7</v>
      </c>
    </row>
    <row r="540" spans="1:17" x14ac:dyDescent="0.25">
      <c r="A540" s="3">
        <v>3919</v>
      </c>
      <c r="B540" s="3" t="s">
        <v>1856</v>
      </c>
      <c r="C540" s="3" t="s">
        <v>2888</v>
      </c>
      <c r="D540" s="3" t="s">
        <v>207</v>
      </c>
      <c r="E540" s="3" t="s">
        <v>1902</v>
      </c>
      <c r="F540" s="3" t="s">
        <v>2855</v>
      </c>
      <c r="G540" s="3" t="s">
        <v>175</v>
      </c>
      <c r="H540" s="3" t="s">
        <v>176</v>
      </c>
      <c r="I540" s="3" t="s">
        <v>177</v>
      </c>
      <c r="J540" s="3" t="s">
        <v>177</v>
      </c>
      <c r="K540" s="11">
        <v>43252</v>
      </c>
      <c r="L540" s="11">
        <v>43646</v>
      </c>
      <c r="M540" s="3">
        <v>100</v>
      </c>
      <c r="N540" s="3">
        <v>100</v>
      </c>
      <c r="O540" s="3">
        <v>55</v>
      </c>
      <c r="P540" s="3">
        <v>0.55000000000000004</v>
      </c>
      <c r="Q540" s="3">
        <v>0.55000000000000004</v>
      </c>
    </row>
    <row r="541" spans="1:17" x14ac:dyDescent="0.25">
      <c r="A541" s="3">
        <v>3919</v>
      </c>
      <c r="B541" s="3" t="s">
        <v>1856</v>
      </c>
      <c r="C541" s="3" t="s">
        <v>2888</v>
      </c>
      <c r="D541" s="3" t="s">
        <v>39</v>
      </c>
      <c r="E541" s="3" t="s">
        <v>1909</v>
      </c>
      <c r="F541" s="3" t="s">
        <v>2855</v>
      </c>
      <c r="G541" s="3" t="s">
        <v>274</v>
      </c>
      <c r="H541" s="3" t="s">
        <v>275</v>
      </c>
      <c r="I541" s="3" t="s">
        <v>122</v>
      </c>
      <c r="J541" s="3" t="s">
        <v>123</v>
      </c>
      <c r="K541" s="11">
        <v>43191</v>
      </c>
      <c r="L541" s="11">
        <v>44561</v>
      </c>
      <c r="M541" s="3">
        <v>15</v>
      </c>
      <c r="N541" s="3">
        <v>20</v>
      </c>
      <c r="O541" s="3">
        <v>13</v>
      </c>
      <c r="P541" s="3">
        <v>0.8666666666666667</v>
      </c>
      <c r="Q541" s="3">
        <v>0.65</v>
      </c>
    </row>
    <row r="542" spans="1:17" x14ac:dyDescent="0.25">
      <c r="A542" s="3">
        <v>3919</v>
      </c>
      <c r="B542" s="3" t="s">
        <v>1856</v>
      </c>
      <c r="C542" s="3" t="s">
        <v>2888</v>
      </c>
      <c r="D542" s="3" t="s">
        <v>50</v>
      </c>
      <c r="E542" s="3" t="s">
        <v>1910</v>
      </c>
      <c r="F542" s="3" t="s">
        <v>2855</v>
      </c>
      <c r="G542" s="3" t="s">
        <v>317</v>
      </c>
      <c r="H542" s="3" t="s">
        <v>318</v>
      </c>
      <c r="I542" s="3" t="s">
        <v>319</v>
      </c>
      <c r="J542" s="3" t="s">
        <v>320</v>
      </c>
      <c r="K542" s="11">
        <v>43252</v>
      </c>
      <c r="L542" s="11">
        <v>44439</v>
      </c>
      <c r="M542" s="3">
        <v>2</v>
      </c>
      <c r="N542" s="3">
        <v>4</v>
      </c>
      <c r="O542" s="3">
        <v>4</v>
      </c>
      <c r="P542" s="3">
        <v>1</v>
      </c>
      <c r="Q542" s="3">
        <v>1</v>
      </c>
    </row>
    <row r="543" spans="1:17" x14ac:dyDescent="0.25">
      <c r="A543" s="3">
        <v>3919</v>
      </c>
      <c r="B543" s="3" t="s">
        <v>1856</v>
      </c>
      <c r="C543" s="3" t="s">
        <v>2888</v>
      </c>
      <c r="D543" s="3" t="s">
        <v>40</v>
      </c>
      <c r="E543" s="3" t="s">
        <v>1913</v>
      </c>
      <c r="F543" s="3" t="s">
        <v>2855</v>
      </c>
      <c r="G543" s="3" t="s">
        <v>317</v>
      </c>
      <c r="H543" s="3" t="s">
        <v>318</v>
      </c>
      <c r="I543" s="3" t="s">
        <v>319</v>
      </c>
      <c r="J543" s="3" t="s">
        <v>320</v>
      </c>
      <c r="K543" s="11">
        <v>43252</v>
      </c>
      <c r="L543" s="11">
        <v>46022</v>
      </c>
      <c r="M543" s="3">
        <v>3</v>
      </c>
      <c r="N543" s="3">
        <v>8</v>
      </c>
      <c r="O543" s="3">
        <v>0</v>
      </c>
      <c r="P543" s="3">
        <v>0</v>
      </c>
      <c r="Q543" s="3">
        <v>0</v>
      </c>
    </row>
    <row r="544" spans="1:17" x14ac:dyDescent="0.25">
      <c r="A544" s="3">
        <v>3919</v>
      </c>
      <c r="B544" s="3" t="s">
        <v>1856</v>
      </c>
      <c r="C544" s="3" t="s">
        <v>2888</v>
      </c>
      <c r="D544" s="3" t="s">
        <v>353</v>
      </c>
      <c r="E544" s="3" t="s">
        <v>2008</v>
      </c>
      <c r="F544" s="3" t="s">
        <v>2856</v>
      </c>
      <c r="G544" s="3" t="s">
        <v>306</v>
      </c>
      <c r="H544" s="3" t="s">
        <v>307</v>
      </c>
      <c r="I544" s="3" t="s">
        <v>308</v>
      </c>
      <c r="J544" s="3" t="s">
        <v>308</v>
      </c>
      <c r="K544" s="11">
        <v>43252</v>
      </c>
      <c r="L544" s="11">
        <v>43646</v>
      </c>
      <c r="M544" s="3">
        <v>100</v>
      </c>
      <c r="N544" s="3">
        <v>100</v>
      </c>
      <c r="O544" s="3">
        <v>100</v>
      </c>
      <c r="P544" s="3">
        <v>1</v>
      </c>
      <c r="Q544" s="3">
        <v>1</v>
      </c>
    </row>
    <row r="545" spans="1:17" x14ac:dyDescent="0.25">
      <c r="A545" s="3">
        <v>3919</v>
      </c>
      <c r="B545" s="3" t="s">
        <v>1856</v>
      </c>
      <c r="C545" s="3" t="s">
        <v>2888</v>
      </c>
      <c r="D545" s="3" t="s">
        <v>337</v>
      </c>
      <c r="E545" s="3" t="s">
        <v>2009</v>
      </c>
      <c r="F545" s="3" t="s">
        <v>2855</v>
      </c>
      <c r="G545" s="3" t="s">
        <v>317</v>
      </c>
      <c r="H545" s="3" t="s">
        <v>318</v>
      </c>
      <c r="I545" s="3" t="s">
        <v>319</v>
      </c>
      <c r="J545" s="3" t="s">
        <v>320</v>
      </c>
      <c r="K545" s="11">
        <v>43252</v>
      </c>
      <c r="L545" s="11">
        <v>43829</v>
      </c>
      <c r="M545" s="3">
        <v>100</v>
      </c>
      <c r="N545" s="3">
        <v>100</v>
      </c>
      <c r="O545" s="3">
        <v>50</v>
      </c>
      <c r="P545" s="3">
        <v>0.5</v>
      </c>
      <c r="Q545" s="3">
        <v>0.5</v>
      </c>
    </row>
    <row r="546" spans="1:17" x14ac:dyDescent="0.25">
      <c r="A546" s="3">
        <v>3919</v>
      </c>
      <c r="B546" s="3" t="s">
        <v>1856</v>
      </c>
      <c r="C546" s="3" t="s">
        <v>2888</v>
      </c>
      <c r="D546" s="3" t="s">
        <v>359</v>
      </c>
      <c r="E546" s="3" t="s">
        <v>2010</v>
      </c>
      <c r="F546" s="3" t="s">
        <v>2855</v>
      </c>
      <c r="G546" s="3" t="s">
        <v>175</v>
      </c>
      <c r="H546" s="3" t="s">
        <v>176</v>
      </c>
      <c r="I546" s="3" t="s">
        <v>177</v>
      </c>
      <c r="J546" s="3" t="s">
        <v>177</v>
      </c>
      <c r="K546" s="11">
        <v>43282</v>
      </c>
      <c r="L546" s="11">
        <v>44196</v>
      </c>
      <c r="M546" s="3">
        <v>100</v>
      </c>
      <c r="N546" s="3">
        <v>100</v>
      </c>
      <c r="O546" s="3">
        <v>100</v>
      </c>
      <c r="P546" s="3">
        <v>1</v>
      </c>
      <c r="Q546" s="3">
        <v>1</v>
      </c>
    </row>
    <row r="547" spans="1:17" x14ac:dyDescent="0.25">
      <c r="A547" s="3">
        <v>3920</v>
      </c>
      <c r="B547" s="3" t="s">
        <v>914</v>
      </c>
      <c r="C547" s="3" t="s">
        <v>2889</v>
      </c>
      <c r="D547" s="3" t="s">
        <v>385</v>
      </c>
      <c r="E547" s="3" t="s">
        <v>915</v>
      </c>
      <c r="F547" s="3" t="s">
        <v>2855</v>
      </c>
      <c r="G547" s="3" t="s">
        <v>85</v>
      </c>
      <c r="H547" s="3" t="s">
        <v>86</v>
      </c>
      <c r="I547" s="3" t="s">
        <v>87</v>
      </c>
      <c r="J547" s="3" t="s">
        <v>88</v>
      </c>
      <c r="K547" s="11">
        <v>43221</v>
      </c>
      <c r="L547" s="11">
        <v>43373</v>
      </c>
      <c r="M547" s="3">
        <v>100</v>
      </c>
      <c r="N547" s="3">
        <v>100</v>
      </c>
      <c r="O547" s="3">
        <v>100</v>
      </c>
      <c r="P547" s="3">
        <v>1</v>
      </c>
      <c r="Q547" s="3">
        <v>1</v>
      </c>
    </row>
    <row r="548" spans="1:17" x14ac:dyDescent="0.25">
      <c r="A548" s="3">
        <v>3920</v>
      </c>
      <c r="B548" s="3" t="s">
        <v>914</v>
      </c>
      <c r="C548" s="3" t="s">
        <v>2889</v>
      </c>
      <c r="D548" s="3" t="s">
        <v>529</v>
      </c>
      <c r="E548" s="3" t="s">
        <v>916</v>
      </c>
      <c r="F548" s="3" t="s">
        <v>2051</v>
      </c>
      <c r="G548" s="3" t="s">
        <v>175</v>
      </c>
      <c r="H548" s="3" t="s">
        <v>176</v>
      </c>
      <c r="I548" s="3" t="s">
        <v>177</v>
      </c>
      <c r="J548" s="3" t="s">
        <v>177</v>
      </c>
      <c r="K548" s="11">
        <v>43221</v>
      </c>
      <c r="L548" s="11">
        <v>43465</v>
      </c>
      <c r="M548" s="3">
        <v>100</v>
      </c>
      <c r="N548" s="3">
        <v>100</v>
      </c>
      <c r="O548" s="3">
        <v>100</v>
      </c>
      <c r="P548" s="3">
        <v>1</v>
      </c>
      <c r="Q548" s="3">
        <v>1</v>
      </c>
    </row>
    <row r="549" spans="1:17" x14ac:dyDescent="0.25">
      <c r="A549" s="3">
        <v>3920</v>
      </c>
      <c r="B549" s="3" t="s">
        <v>914</v>
      </c>
      <c r="C549" s="3" t="s">
        <v>2889</v>
      </c>
      <c r="D549" s="3" t="s">
        <v>39</v>
      </c>
      <c r="E549" s="3" t="s">
        <v>918</v>
      </c>
      <c r="F549" s="3" t="s">
        <v>2051</v>
      </c>
      <c r="G549" s="3" t="s">
        <v>90</v>
      </c>
      <c r="H549" s="3" t="s">
        <v>91</v>
      </c>
      <c r="I549" s="3" t="s">
        <v>92</v>
      </c>
      <c r="J549" s="3" t="s">
        <v>93</v>
      </c>
      <c r="K549" s="11">
        <v>43281</v>
      </c>
      <c r="L549" s="11">
        <v>43677</v>
      </c>
      <c r="M549" s="3">
        <v>100</v>
      </c>
      <c r="N549" s="3">
        <v>100</v>
      </c>
      <c r="O549" s="3">
        <v>100</v>
      </c>
      <c r="P549" s="3">
        <v>1</v>
      </c>
      <c r="Q549" s="3">
        <v>1</v>
      </c>
    </row>
    <row r="550" spans="1:17" x14ac:dyDescent="0.25">
      <c r="A550" s="3">
        <v>3920</v>
      </c>
      <c r="B550" s="3" t="s">
        <v>914</v>
      </c>
      <c r="C550" s="3" t="s">
        <v>2889</v>
      </c>
      <c r="D550" s="3" t="s">
        <v>666</v>
      </c>
      <c r="E550" s="3" t="s">
        <v>929</v>
      </c>
      <c r="F550" s="3" t="s">
        <v>2855</v>
      </c>
      <c r="G550" s="3" t="s">
        <v>175</v>
      </c>
      <c r="H550" s="3" t="s">
        <v>176</v>
      </c>
      <c r="I550" s="3" t="s">
        <v>177</v>
      </c>
      <c r="J550" s="3" t="s">
        <v>177</v>
      </c>
      <c r="K550" s="11">
        <v>43554</v>
      </c>
      <c r="L550" s="11">
        <v>43830</v>
      </c>
      <c r="M550" s="3">
        <v>100</v>
      </c>
      <c r="N550" s="3">
        <v>100</v>
      </c>
      <c r="O550" s="3">
        <v>100</v>
      </c>
      <c r="P550" s="3">
        <v>1</v>
      </c>
      <c r="Q550" s="3">
        <v>1</v>
      </c>
    </row>
    <row r="551" spans="1:17" x14ac:dyDescent="0.25">
      <c r="A551" s="3">
        <v>3920</v>
      </c>
      <c r="B551" s="3" t="s">
        <v>914</v>
      </c>
      <c r="C551" s="3" t="s">
        <v>2889</v>
      </c>
      <c r="D551" s="3" t="s">
        <v>63</v>
      </c>
      <c r="E551" s="3" t="s">
        <v>942</v>
      </c>
      <c r="F551" s="3" t="s">
        <v>2051</v>
      </c>
      <c r="G551" s="3" t="s">
        <v>175</v>
      </c>
      <c r="H551" s="3" t="s">
        <v>176</v>
      </c>
      <c r="I551" s="3" t="s">
        <v>177</v>
      </c>
      <c r="J551" s="3" t="s">
        <v>177</v>
      </c>
      <c r="K551" s="11">
        <v>43252</v>
      </c>
      <c r="L551" s="11">
        <v>43646</v>
      </c>
      <c r="M551" s="3">
        <v>100</v>
      </c>
      <c r="N551" s="3">
        <v>100</v>
      </c>
      <c r="O551" s="3">
        <v>100</v>
      </c>
      <c r="P551" s="3">
        <v>1</v>
      </c>
      <c r="Q551" s="3">
        <v>1</v>
      </c>
    </row>
    <row r="552" spans="1:17" x14ac:dyDescent="0.25">
      <c r="A552" s="3">
        <v>3920</v>
      </c>
      <c r="B552" s="3" t="s">
        <v>914</v>
      </c>
      <c r="C552" s="3" t="s">
        <v>2889</v>
      </c>
      <c r="D552" s="3" t="s">
        <v>513</v>
      </c>
      <c r="E552" s="3" t="s">
        <v>943</v>
      </c>
      <c r="F552" s="3" t="s">
        <v>2051</v>
      </c>
      <c r="G552" s="3" t="s">
        <v>175</v>
      </c>
      <c r="H552" s="3" t="s">
        <v>176</v>
      </c>
      <c r="I552" s="3" t="s">
        <v>177</v>
      </c>
      <c r="J552" s="3" t="s">
        <v>177</v>
      </c>
      <c r="K552" s="11">
        <v>43252</v>
      </c>
      <c r="L552" s="11">
        <v>43465</v>
      </c>
      <c r="M552" s="3">
        <v>100</v>
      </c>
      <c r="N552" s="3">
        <v>100</v>
      </c>
      <c r="O552" s="3">
        <v>100</v>
      </c>
      <c r="P552" s="3">
        <v>1</v>
      </c>
      <c r="Q552" s="3">
        <v>1</v>
      </c>
    </row>
    <row r="553" spans="1:17" x14ac:dyDescent="0.25">
      <c r="A553" s="3">
        <v>3920</v>
      </c>
      <c r="B553" s="3" t="s">
        <v>914</v>
      </c>
      <c r="C553" s="3" t="s">
        <v>2889</v>
      </c>
      <c r="D553" s="3" t="s">
        <v>65</v>
      </c>
      <c r="E553" s="3" t="s">
        <v>959</v>
      </c>
      <c r="F553" s="3" t="s">
        <v>2856</v>
      </c>
      <c r="G553" s="3" t="s">
        <v>175</v>
      </c>
      <c r="H553" s="3" t="s">
        <v>176</v>
      </c>
      <c r="I553" s="3" t="s">
        <v>177</v>
      </c>
      <c r="J553" s="3" t="s">
        <v>177</v>
      </c>
      <c r="K553" s="11">
        <v>43221</v>
      </c>
      <c r="L553" s="11">
        <v>43646</v>
      </c>
      <c r="M553" s="3">
        <v>100</v>
      </c>
      <c r="N553" s="3">
        <v>100</v>
      </c>
      <c r="O553" s="3">
        <v>100</v>
      </c>
      <c r="P553" s="3">
        <v>1</v>
      </c>
      <c r="Q553" s="3">
        <v>1</v>
      </c>
    </row>
    <row r="554" spans="1:17" x14ac:dyDescent="0.25">
      <c r="A554" s="3">
        <v>3920</v>
      </c>
      <c r="B554" s="3" t="s">
        <v>914</v>
      </c>
      <c r="C554" s="3" t="s">
        <v>2889</v>
      </c>
      <c r="D554" s="3" t="s">
        <v>519</v>
      </c>
      <c r="E554" s="3" t="s">
        <v>975</v>
      </c>
      <c r="F554" s="3" t="s">
        <v>2051</v>
      </c>
      <c r="G554" s="3" t="s">
        <v>90</v>
      </c>
      <c r="H554" s="3" t="s">
        <v>91</v>
      </c>
      <c r="I554" s="3" t="s">
        <v>92</v>
      </c>
      <c r="J554" s="3" t="s">
        <v>93</v>
      </c>
      <c r="K554" s="11">
        <v>43281</v>
      </c>
      <c r="L554" s="11">
        <v>43465</v>
      </c>
      <c r="M554" s="3">
        <v>100</v>
      </c>
      <c r="N554" s="3">
        <v>100</v>
      </c>
      <c r="O554" s="3">
        <v>100</v>
      </c>
      <c r="P554" s="3">
        <v>1</v>
      </c>
      <c r="Q554" s="3">
        <v>1</v>
      </c>
    </row>
    <row r="555" spans="1:17" x14ac:dyDescent="0.25">
      <c r="A555" s="3">
        <v>3920</v>
      </c>
      <c r="B555" s="3" t="s">
        <v>914</v>
      </c>
      <c r="C555" s="3" t="s">
        <v>2889</v>
      </c>
      <c r="D555" s="3" t="s">
        <v>386</v>
      </c>
      <c r="E555" s="3" t="s">
        <v>976</v>
      </c>
      <c r="F555" s="3" t="s">
        <v>2855</v>
      </c>
      <c r="G555" s="3" t="s">
        <v>175</v>
      </c>
      <c r="H555" s="3" t="s">
        <v>176</v>
      </c>
      <c r="I555" s="3" t="s">
        <v>177</v>
      </c>
      <c r="J555" s="3" t="s">
        <v>177</v>
      </c>
      <c r="K555" s="11">
        <v>43252</v>
      </c>
      <c r="L555" s="11">
        <v>43830</v>
      </c>
      <c r="M555" s="3">
        <v>100</v>
      </c>
      <c r="N555" s="3">
        <v>100</v>
      </c>
      <c r="O555" s="3">
        <v>100</v>
      </c>
      <c r="P555" s="3">
        <v>1</v>
      </c>
      <c r="Q555" s="3">
        <v>1</v>
      </c>
    </row>
    <row r="556" spans="1:17" x14ac:dyDescent="0.25">
      <c r="A556" s="3">
        <v>3920</v>
      </c>
      <c r="B556" s="3" t="s">
        <v>914</v>
      </c>
      <c r="C556" s="3" t="s">
        <v>2889</v>
      </c>
      <c r="D556" s="3" t="s">
        <v>51</v>
      </c>
      <c r="E556" s="3" t="s">
        <v>1016</v>
      </c>
      <c r="F556" s="3" t="s">
        <v>2855</v>
      </c>
      <c r="G556" s="3" t="s">
        <v>90</v>
      </c>
      <c r="H556" s="3" t="s">
        <v>91</v>
      </c>
      <c r="I556" s="3" t="s">
        <v>92</v>
      </c>
      <c r="J556" s="3" t="s">
        <v>93</v>
      </c>
      <c r="K556" s="11">
        <v>43281</v>
      </c>
      <c r="L556" s="11">
        <v>43677</v>
      </c>
      <c r="M556" s="3">
        <v>100</v>
      </c>
      <c r="N556" s="3">
        <v>100</v>
      </c>
      <c r="O556" s="3">
        <v>100</v>
      </c>
      <c r="P556" s="3">
        <v>1</v>
      </c>
      <c r="Q556" s="3">
        <v>1</v>
      </c>
    </row>
    <row r="557" spans="1:17" x14ac:dyDescent="0.25">
      <c r="A557" s="3">
        <v>3920</v>
      </c>
      <c r="B557" s="3" t="s">
        <v>914</v>
      </c>
      <c r="C557" s="3" t="s">
        <v>2889</v>
      </c>
      <c r="D557" s="3" t="s">
        <v>536</v>
      </c>
      <c r="E557" s="3" t="s">
        <v>1030</v>
      </c>
      <c r="F557" s="3" t="s">
        <v>2855</v>
      </c>
      <c r="G557" s="3" t="s">
        <v>90</v>
      </c>
      <c r="H557" s="3" t="s">
        <v>91</v>
      </c>
      <c r="I557" s="3" t="s">
        <v>92</v>
      </c>
      <c r="J557" s="3" t="s">
        <v>93</v>
      </c>
      <c r="K557" s="11">
        <v>43554</v>
      </c>
      <c r="L557" s="11">
        <v>44561</v>
      </c>
      <c r="M557" s="3">
        <v>75</v>
      </c>
      <c r="N557" s="3">
        <v>100</v>
      </c>
      <c r="O557" s="3">
        <v>55</v>
      </c>
      <c r="P557" s="3">
        <v>0.73333333333333328</v>
      </c>
      <c r="Q557" s="3">
        <v>0.55000000000000004</v>
      </c>
    </row>
    <row r="558" spans="1:17" x14ac:dyDescent="0.25">
      <c r="A558" s="3">
        <v>3920</v>
      </c>
      <c r="B558" s="3" t="s">
        <v>914</v>
      </c>
      <c r="C558" s="3" t="s">
        <v>2889</v>
      </c>
      <c r="D558" s="3" t="s">
        <v>331</v>
      </c>
      <c r="E558" s="3" t="s">
        <v>1034</v>
      </c>
      <c r="F558" s="3" t="s">
        <v>2051</v>
      </c>
      <c r="G558" s="3" t="s">
        <v>90</v>
      </c>
      <c r="H558" s="3" t="s">
        <v>91</v>
      </c>
      <c r="I558" s="3" t="s">
        <v>92</v>
      </c>
      <c r="J558" s="3" t="s">
        <v>93</v>
      </c>
      <c r="K558" s="11">
        <v>43281</v>
      </c>
      <c r="L558" s="11">
        <v>44561</v>
      </c>
      <c r="M558" s="3">
        <v>75</v>
      </c>
      <c r="N558" s="3">
        <v>100</v>
      </c>
      <c r="O558" s="3">
        <v>35</v>
      </c>
      <c r="P558" s="3">
        <v>0.46666666666666667</v>
      </c>
      <c r="Q558" s="3">
        <v>0.35</v>
      </c>
    </row>
    <row r="559" spans="1:17" x14ac:dyDescent="0.25">
      <c r="A559" s="3">
        <v>3920</v>
      </c>
      <c r="B559" s="3" t="s">
        <v>914</v>
      </c>
      <c r="C559" s="3" t="s">
        <v>2889</v>
      </c>
      <c r="D559" s="3" t="s">
        <v>64</v>
      </c>
      <c r="E559" s="3" t="s">
        <v>1040</v>
      </c>
      <c r="F559" s="3" t="s">
        <v>2855</v>
      </c>
      <c r="G559" s="3" t="s">
        <v>175</v>
      </c>
      <c r="H559" s="3" t="s">
        <v>176</v>
      </c>
      <c r="I559" s="3" t="s">
        <v>177</v>
      </c>
      <c r="J559" s="3" t="s">
        <v>177</v>
      </c>
      <c r="K559" s="11">
        <v>43282</v>
      </c>
      <c r="L559" s="11">
        <v>44196</v>
      </c>
      <c r="M559" s="3">
        <v>100</v>
      </c>
      <c r="N559" s="3">
        <v>100</v>
      </c>
      <c r="O559" s="3">
        <v>75</v>
      </c>
      <c r="P559" s="3">
        <v>0.75</v>
      </c>
      <c r="Q559" s="3">
        <v>0.75</v>
      </c>
    </row>
    <row r="560" spans="1:17" x14ac:dyDescent="0.25">
      <c r="A560" s="3">
        <v>3920</v>
      </c>
      <c r="B560" s="3" t="s">
        <v>914</v>
      </c>
      <c r="C560" s="3" t="s">
        <v>2889</v>
      </c>
      <c r="D560" s="3" t="s">
        <v>332</v>
      </c>
      <c r="E560" s="3" t="s">
        <v>1041</v>
      </c>
      <c r="F560" s="3" t="s">
        <v>2856</v>
      </c>
      <c r="G560" s="3" t="s">
        <v>85</v>
      </c>
      <c r="H560" s="3" t="s">
        <v>86</v>
      </c>
      <c r="I560" s="3" t="s">
        <v>87</v>
      </c>
      <c r="J560" s="3" t="s">
        <v>88</v>
      </c>
      <c r="K560" s="11">
        <v>43221</v>
      </c>
      <c r="L560" s="11">
        <v>43465</v>
      </c>
      <c r="M560" s="3">
        <v>100</v>
      </c>
      <c r="N560" s="3">
        <v>100</v>
      </c>
      <c r="O560" s="3">
        <v>100</v>
      </c>
      <c r="P560" s="3">
        <v>1</v>
      </c>
      <c r="Q560" s="3">
        <v>1</v>
      </c>
    </row>
    <row r="561" spans="1:17" x14ac:dyDescent="0.25">
      <c r="A561" s="3">
        <v>3920</v>
      </c>
      <c r="B561" s="3" t="s">
        <v>914</v>
      </c>
      <c r="C561" s="3" t="s">
        <v>2889</v>
      </c>
      <c r="D561" s="3" t="s">
        <v>62</v>
      </c>
      <c r="E561" s="3" t="s">
        <v>1045</v>
      </c>
      <c r="F561" s="3" t="s">
        <v>2051</v>
      </c>
      <c r="G561" s="3" t="s">
        <v>175</v>
      </c>
      <c r="H561" s="3" t="s">
        <v>176</v>
      </c>
      <c r="I561" s="3" t="s">
        <v>177</v>
      </c>
      <c r="J561" s="3" t="s">
        <v>177</v>
      </c>
      <c r="K561" s="11">
        <v>43252</v>
      </c>
      <c r="L561" s="11">
        <v>43646</v>
      </c>
      <c r="M561" s="3">
        <v>100</v>
      </c>
      <c r="N561" s="3">
        <v>100</v>
      </c>
      <c r="O561" s="3">
        <v>100</v>
      </c>
      <c r="P561" s="3">
        <v>1</v>
      </c>
      <c r="Q561" s="3">
        <v>1</v>
      </c>
    </row>
    <row r="562" spans="1:17" x14ac:dyDescent="0.25">
      <c r="A562" s="3">
        <v>3920</v>
      </c>
      <c r="B562" s="3" t="s">
        <v>914</v>
      </c>
      <c r="C562" s="3" t="s">
        <v>2889</v>
      </c>
      <c r="D562" s="3" t="s">
        <v>543</v>
      </c>
      <c r="E562" s="3" t="s">
        <v>1286</v>
      </c>
      <c r="F562" s="3" t="s">
        <v>2856</v>
      </c>
      <c r="G562" s="3" t="s">
        <v>90</v>
      </c>
      <c r="H562" s="3" t="s">
        <v>91</v>
      </c>
      <c r="I562" s="3" t="s">
        <v>92</v>
      </c>
      <c r="J562" s="3" t="s">
        <v>93</v>
      </c>
      <c r="K562" s="11">
        <v>43281</v>
      </c>
      <c r="L562" s="11">
        <v>44196</v>
      </c>
      <c r="M562" s="3">
        <v>100</v>
      </c>
      <c r="N562" s="3">
        <v>100</v>
      </c>
      <c r="O562" s="3">
        <v>40</v>
      </c>
      <c r="P562" s="3">
        <v>0.4</v>
      </c>
      <c r="Q562" s="3">
        <v>0.4</v>
      </c>
    </row>
    <row r="563" spans="1:17" x14ac:dyDescent="0.25">
      <c r="A563" s="3">
        <v>3920</v>
      </c>
      <c r="B563" s="3" t="s">
        <v>914</v>
      </c>
      <c r="C563" s="3" t="s">
        <v>2889</v>
      </c>
      <c r="D563" s="3" t="s">
        <v>391</v>
      </c>
      <c r="E563" s="3" t="s">
        <v>1287</v>
      </c>
      <c r="F563" s="3" t="s">
        <v>2051</v>
      </c>
      <c r="G563" s="3" t="s">
        <v>1288</v>
      </c>
      <c r="H563" s="3" t="s">
        <v>1289</v>
      </c>
      <c r="I563" s="3" t="s">
        <v>170</v>
      </c>
      <c r="J563" s="3" t="s">
        <v>171</v>
      </c>
      <c r="K563" s="11">
        <v>43221</v>
      </c>
      <c r="L563" s="11">
        <v>43830</v>
      </c>
      <c r="M563" s="3">
        <v>100</v>
      </c>
      <c r="N563" s="3">
        <v>100</v>
      </c>
      <c r="O563" s="3">
        <v>100</v>
      </c>
      <c r="P563" s="3">
        <v>1</v>
      </c>
      <c r="Q563" s="3">
        <v>1</v>
      </c>
    </row>
    <row r="564" spans="1:17" x14ac:dyDescent="0.25">
      <c r="A564" s="3">
        <v>3920</v>
      </c>
      <c r="B564" s="3" t="s">
        <v>914</v>
      </c>
      <c r="C564" s="3" t="s">
        <v>2889</v>
      </c>
      <c r="D564" s="3" t="s">
        <v>407</v>
      </c>
      <c r="E564" s="3" t="s">
        <v>1292</v>
      </c>
      <c r="F564" s="3" t="s">
        <v>2051</v>
      </c>
      <c r="G564" s="3" t="s">
        <v>178</v>
      </c>
      <c r="H564" s="3" t="s">
        <v>179</v>
      </c>
      <c r="I564" s="3" t="s">
        <v>180</v>
      </c>
      <c r="J564" s="3" t="s">
        <v>181</v>
      </c>
      <c r="K564" s="11">
        <v>43466</v>
      </c>
      <c r="L564" s="11">
        <v>43677</v>
      </c>
      <c r="M564" s="3">
        <v>100</v>
      </c>
      <c r="N564" s="3">
        <v>100</v>
      </c>
      <c r="O564" s="3">
        <v>100</v>
      </c>
      <c r="P564" s="3">
        <v>1</v>
      </c>
      <c r="Q564" s="3">
        <v>1</v>
      </c>
    </row>
    <row r="565" spans="1:17" x14ac:dyDescent="0.25">
      <c r="A565" s="3">
        <v>3920</v>
      </c>
      <c r="B565" s="3" t="s">
        <v>914</v>
      </c>
      <c r="C565" s="3" t="s">
        <v>2889</v>
      </c>
      <c r="D565" s="3" t="s">
        <v>530</v>
      </c>
      <c r="E565" s="3" t="s">
        <v>1295</v>
      </c>
      <c r="F565" s="3" t="s">
        <v>2855</v>
      </c>
      <c r="G565" s="3" t="s">
        <v>175</v>
      </c>
      <c r="H565" s="3" t="s">
        <v>176</v>
      </c>
      <c r="I565" s="3" t="s">
        <v>177</v>
      </c>
      <c r="J565" s="3" t="s">
        <v>177</v>
      </c>
      <c r="K565" s="11">
        <v>43466</v>
      </c>
      <c r="L565" s="11">
        <v>44012</v>
      </c>
      <c r="M565" s="3">
        <v>100</v>
      </c>
      <c r="N565" s="3">
        <v>100</v>
      </c>
      <c r="O565" s="3">
        <v>100</v>
      </c>
      <c r="P565" s="3">
        <v>1</v>
      </c>
      <c r="Q565" s="3">
        <v>1</v>
      </c>
    </row>
    <row r="566" spans="1:17" x14ac:dyDescent="0.25">
      <c r="A566" s="3">
        <v>3920</v>
      </c>
      <c r="B566" s="3" t="s">
        <v>914</v>
      </c>
      <c r="C566" s="3" t="s">
        <v>2889</v>
      </c>
      <c r="D566" s="3" t="s">
        <v>809</v>
      </c>
      <c r="E566" s="3" t="s">
        <v>1300</v>
      </c>
      <c r="F566" s="3" t="s">
        <v>2855</v>
      </c>
      <c r="G566" s="3" t="s">
        <v>175</v>
      </c>
      <c r="H566" s="3" t="s">
        <v>176</v>
      </c>
      <c r="I566" s="3" t="s">
        <v>177</v>
      </c>
      <c r="J566" s="3" t="s">
        <v>177</v>
      </c>
      <c r="K566" s="11">
        <v>43221</v>
      </c>
      <c r="L566" s="11">
        <v>43830</v>
      </c>
      <c r="M566" s="3">
        <v>100</v>
      </c>
      <c r="N566" s="3">
        <v>100</v>
      </c>
      <c r="O566" s="3">
        <v>100</v>
      </c>
      <c r="P566" s="3">
        <v>1</v>
      </c>
      <c r="Q566" s="3">
        <v>1</v>
      </c>
    </row>
    <row r="567" spans="1:17" x14ac:dyDescent="0.25">
      <c r="A567" s="3">
        <v>3920</v>
      </c>
      <c r="B567" s="3" t="s">
        <v>914</v>
      </c>
      <c r="C567" s="3" t="s">
        <v>2889</v>
      </c>
      <c r="D567" s="3" t="s">
        <v>390</v>
      </c>
      <c r="E567" s="3" t="s">
        <v>1318</v>
      </c>
      <c r="F567" s="3" t="s">
        <v>2051</v>
      </c>
      <c r="G567" s="3" t="s">
        <v>175</v>
      </c>
      <c r="H567" s="3" t="s">
        <v>176</v>
      </c>
      <c r="I567" s="3" t="s">
        <v>177</v>
      </c>
      <c r="J567" s="3" t="s">
        <v>177</v>
      </c>
      <c r="K567" s="11">
        <v>43221</v>
      </c>
      <c r="L567" s="11">
        <v>43465</v>
      </c>
      <c r="M567" s="3">
        <v>100</v>
      </c>
      <c r="N567" s="3">
        <v>100</v>
      </c>
      <c r="O567" s="3">
        <v>100</v>
      </c>
      <c r="P567" s="3">
        <v>1</v>
      </c>
      <c r="Q567" s="3">
        <v>1</v>
      </c>
    </row>
    <row r="568" spans="1:17" x14ac:dyDescent="0.25">
      <c r="A568" s="3">
        <v>3920</v>
      </c>
      <c r="B568" s="3" t="s">
        <v>914</v>
      </c>
      <c r="C568" s="3" t="s">
        <v>2889</v>
      </c>
      <c r="D568" s="3" t="s">
        <v>211</v>
      </c>
      <c r="E568" s="3" t="s">
        <v>1477</v>
      </c>
      <c r="F568" s="3" t="s">
        <v>2856</v>
      </c>
      <c r="G568" s="3" t="s">
        <v>90</v>
      </c>
      <c r="H568" s="3" t="s">
        <v>91</v>
      </c>
      <c r="I568" s="3" t="s">
        <v>92</v>
      </c>
      <c r="J568" s="3" t="s">
        <v>93</v>
      </c>
      <c r="K568" s="11">
        <v>43281</v>
      </c>
      <c r="L568" s="11">
        <v>43676</v>
      </c>
      <c r="M568" s="3">
        <v>100</v>
      </c>
      <c r="N568" s="3">
        <v>100</v>
      </c>
      <c r="O568" s="3">
        <v>100</v>
      </c>
      <c r="P568" s="3">
        <v>1</v>
      </c>
      <c r="Q568" s="3">
        <v>1</v>
      </c>
    </row>
    <row r="569" spans="1:17" x14ac:dyDescent="0.25">
      <c r="A569" s="3">
        <v>3920</v>
      </c>
      <c r="B569" s="3" t="s">
        <v>914</v>
      </c>
      <c r="C569" s="3" t="s">
        <v>2889</v>
      </c>
      <c r="D569" s="3" t="s">
        <v>355</v>
      </c>
      <c r="E569" s="3" t="s">
        <v>1479</v>
      </c>
      <c r="F569" s="3" t="s">
        <v>2051</v>
      </c>
      <c r="G569" s="3" t="s">
        <v>234</v>
      </c>
      <c r="H569" s="3" t="s">
        <v>235</v>
      </c>
      <c r="I569" s="3" t="s">
        <v>87</v>
      </c>
      <c r="J569" s="3" t="s">
        <v>88</v>
      </c>
      <c r="K569" s="11">
        <v>43647</v>
      </c>
      <c r="L569" s="11">
        <v>43830</v>
      </c>
      <c r="M569" s="3">
        <v>100</v>
      </c>
      <c r="N569" s="3">
        <v>100</v>
      </c>
      <c r="O569" s="3">
        <v>100</v>
      </c>
      <c r="P569" s="3">
        <v>1</v>
      </c>
      <c r="Q569" s="3">
        <v>1</v>
      </c>
    </row>
    <row r="570" spans="1:17" x14ac:dyDescent="0.25">
      <c r="A570" s="3">
        <v>3920</v>
      </c>
      <c r="B570" s="3" t="s">
        <v>914</v>
      </c>
      <c r="C570" s="3" t="s">
        <v>2889</v>
      </c>
      <c r="D570" s="3" t="s">
        <v>210</v>
      </c>
      <c r="E570" s="3" t="s">
        <v>1481</v>
      </c>
      <c r="F570" s="3" t="s">
        <v>2051</v>
      </c>
      <c r="G570" s="3" t="s">
        <v>90</v>
      </c>
      <c r="H570" s="3" t="s">
        <v>91</v>
      </c>
      <c r="I570" s="3" t="s">
        <v>92</v>
      </c>
      <c r="J570" s="3" t="s">
        <v>93</v>
      </c>
      <c r="K570" s="11">
        <v>43281</v>
      </c>
      <c r="L570" s="11">
        <v>43465</v>
      </c>
      <c r="M570" s="3">
        <v>100</v>
      </c>
      <c r="N570" s="3">
        <v>100</v>
      </c>
      <c r="O570" s="3">
        <v>100</v>
      </c>
      <c r="P570" s="3">
        <v>1</v>
      </c>
      <c r="Q570" s="3">
        <v>1</v>
      </c>
    </row>
    <row r="571" spans="1:17" x14ac:dyDescent="0.25">
      <c r="A571" s="3">
        <v>3920</v>
      </c>
      <c r="B571" s="3" t="s">
        <v>914</v>
      </c>
      <c r="C571" s="3" t="s">
        <v>2889</v>
      </c>
      <c r="D571" s="3" t="s">
        <v>209</v>
      </c>
      <c r="E571" s="3" t="s">
        <v>1482</v>
      </c>
      <c r="F571" s="3" t="s">
        <v>2855</v>
      </c>
      <c r="G571" s="3" t="s">
        <v>90</v>
      </c>
      <c r="H571" s="3" t="s">
        <v>91</v>
      </c>
      <c r="I571" s="3" t="s">
        <v>92</v>
      </c>
      <c r="J571" s="3" t="s">
        <v>93</v>
      </c>
      <c r="K571" s="11">
        <v>43281</v>
      </c>
      <c r="L571" s="11">
        <v>43830</v>
      </c>
      <c r="M571" s="3">
        <v>100</v>
      </c>
      <c r="N571" s="3">
        <v>100</v>
      </c>
      <c r="O571" s="3">
        <v>100</v>
      </c>
      <c r="P571" s="3">
        <v>1</v>
      </c>
      <c r="Q571" s="3">
        <v>1</v>
      </c>
    </row>
    <row r="572" spans="1:17" x14ac:dyDescent="0.25">
      <c r="A572" s="3">
        <v>3920</v>
      </c>
      <c r="B572" s="3" t="s">
        <v>914</v>
      </c>
      <c r="C572" s="3" t="s">
        <v>2889</v>
      </c>
      <c r="D572" s="3" t="s">
        <v>208</v>
      </c>
      <c r="E572" s="3" t="s">
        <v>1483</v>
      </c>
      <c r="F572" s="3" t="s">
        <v>2051</v>
      </c>
      <c r="G572" s="3" t="s">
        <v>295</v>
      </c>
      <c r="H572" s="3" t="s">
        <v>296</v>
      </c>
      <c r="I572" s="3" t="s">
        <v>195</v>
      </c>
      <c r="J572" s="3" t="s">
        <v>195</v>
      </c>
      <c r="K572" s="11">
        <v>43313</v>
      </c>
      <c r="L572" s="11">
        <v>43830</v>
      </c>
      <c r="M572" s="3">
        <v>100</v>
      </c>
      <c r="N572" s="3">
        <v>100</v>
      </c>
      <c r="O572" s="3">
        <v>100</v>
      </c>
      <c r="P572" s="3">
        <v>1</v>
      </c>
      <c r="Q572" s="3">
        <v>1</v>
      </c>
    </row>
    <row r="573" spans="1:17" x14ac:dyDescent="0.25">
      <c r="A573" s="3">
        <v>3920</v>
      </c>
      <c r="B573" s="3" t="s">
        <v>914</v>
      </c>
      <c r="C573" s="3" t="s">
        <v>2889</v>
      </c>
      <c r="D573" s="3" t="s">
        <v>38</v>
      </c>
      <c r="E573" s="3" t="s">
        <v>1496</v>
      </c>
      <c r="F573" s="3" t="s">
        <v>2051</v>
      </c>
      <c r="G573" s="3" t="s">
        <v>234</v>
      </c>
      <c r="H573" s="3" t="s">
        <v>235</v>
      </c>
      <c r="I573" s="3" t="s">
        <v>87</v>
      </c>
      <c r="J573" s="3" t="s">
        <v>88</v>
      </c>
      <c r="K573" s="11">
        <v>43497</v>
      </c>
      <c r="L573" s="11">
        <v>43646</v>
      </c>
      <c r="M573" s="3">
        <v>100</v>
      </c>
      <c r="N573" s="3">
        <v>100</v>
      </c>
      <c r="O573" s="3">
        <v>100</v>
      </c>
      <c r="P573" s="3">
        <v>1</v>
      </c>
      <c r="Q573" s="3">
        <v>1</v>
      </c>
    </row>
    <row r="574" spans="1:17" x14ac:dyDescent="0.25">
      <c r="A574" s="3">
        <v>3920</v>
      </c>
      <c r="B574" s="3" t="s">
        <v>914</v>
      </c>
      <c r="C574" s="3" t="s">
        <v>2889</v>
      </c>
      <c r="D574" s="3" t="s">
        <v>372</v>
      </c>
      <c r="E574" s="3" t="s">
        <v>1571</v>
      </c>
      <c r="F574" s="3" t="s">
        <v>2051</v>
      </c>
      <c r="G574" s="3" t="s">
        <v>675</v>
      </c>
      <c r="H574" s="3" t="s">
        <v>676</v>
      </c>
      <c r="I574" s="3" t="s">
        <v>177</v>
      </c>
      <c r="J574" s="3" t="s">
        <v>177</v>
      </c>
      <c r="K574" s="11">
        <v>43221</v>
      </c>
      <c r="L574" s="11">
        <v>43465</v>
      </c>
      <c r="M574" s="3">
        <v>100</v>
      </c>
      <c r="N574" s="3">
        <v>100</v>
      </c>
      <c r="O574" s="3">
        <v>100</v>
      </c>
      <c r="P574" s="3">
        <v>1</v>
      </c>
      <c r="Q574" s="3">
        <v>1</v>
      </c>
    </row>
    <row r="575" spans="1:17" x14ac:dyDescent="0.25">
      <c r="A575" s="3">
        <v>3920</v>
      </c>
      <c r="B575" s="3" t="s">
        <v>914</v>
      </c>
      <c r="C575" s="3" t="s">
        <v>2889</v>
      </c>
      <c r="D575" s="3" t="s">
        <v>528</v>
      </c>
      <c r="E575" s="3" t="s">
        <v>1573</v>
      </c>
      <c r="F575" s="3" t="s">
        <v>2855</v>
      </c>
      <c r="G575" s="3" t="s">
        <v>675</v>
      </c>
      <c r="H575" s="3" t="s">
        <v>676</v>
      </c>
      <c r="I575" s="3" t="s">
        <v>177</v>
      </c>
      <c r="J575" s="3" t="s">
        <v>177</v>
      </c>
      <c r="K575" s="11">
        <v>43221</v>
      </c>
      <c r="L575" s="11">
        <v>43251</v>
      </c>
      <c r="M575" s="3">
        <v>100</v>
      </c>
      <c r="N575" s="3">
        <v>100</v>
      </c>
      <c r="O575" s="3">
        <v>100</v>
      </c>
      <c r="P575" s="3">
        <v>1</v>
      </c>
      <c r="Q575" s="3">
        <v>1</v>
      </c>
    </row>
    <row r="576" spans="1:17" x14ac:dyDescent="0.25">
      <c r="A576" s="3">
        <v>3920</v>
      </c>
      <c r="B576" s="3" t="s">
        <v>914</v>
      </c>
      <c r="C576" s="3" t="s">
        <v>2889</v>
      </c>
      <c r="D576" s="3" t="s">
        <v>374</v>
      </c>
      <c r="E576" s="3" t="s">
        <v>1574</v>
      </c>
      <c r="F576" s="3" t="s">
        <v>2051</v>
      </c>
      <c r="G576" s="3" t="s">
        <v>387</v>
      </c>
      <c r="H576" s="3" t="s">
        <v>388</v>
      </c>
      <c r="I576" s="3" t="s">
        <v>198</v>
      </c>
      <c r="J576" s="3" t="s">
        <v>198</v>
      </c>
      <c r="K576" s="11">
        <v>43466</v>
      </c>
      <c r="L576" s="11">
        <v>44012</v>
      </c>
      <c r="M576" s="3">
        <v>100</v>
      </c>
      <c r="N576" s="3">
        <v>100</v>
      </c>
      <c r="O576" s="3">
        <v>40</v>
      </c>
      <c r="P576" s="3">
        <v>0.4</v>
      </c>
      <c r="Q576" s="3">
        <v>0.4</v>
      </c>
    </row>
    <row r="577" spans="1:17" x14ac:dyDescent="0.25">
      <c r="A577" s="3">
        <v>3920</v>
      </c>
      <c r="B577" s="3" t="s">
        <v>914</v>
      </c>
      <c r="C577" s="3" t="s">
        <v>2889</v>
      </c>
      <c r="D577" s="3" t="s">
        <v>359</v>
      </c>
      <c r="E577" s="3" t="s">
        <v>1575</v>
      </c>
      <c r="F577" s="3" t="s">
        <v>2051</v>
      </c>
      <c r="G577" s="3" t="s">
        <v>234</v>
      </c>
      <c r="H577" s="3" t="s">
        <v>235</v>
      </c>
      <c r="I577" s="3" t="s">
        <v>87</v>
      </c>
      <c r="J577" s="3" t="s">
        <v>88</v>
      </c>
      <c r="K577" s="11">
        <v>43466</v>
      </c>
      <c r="L577" s="11">
        <v>43830</v>
      </c>
      <c r="M577" s="3">
        <v>100</v>
      </c>
      <c r="N577" s="3">
        <v>100</v>
      </c>
      <c r="O577" s="3">
        <v>100</v>
      </c>
      <c r="P577" s="3">
        <v>1</v>
      </c>
      <c r="Q577" s="3">
        <v>1</v>
      </c>
    </row>
    <row r="578" spans="1:17" x14ac:dyDescent="0.25">
      <c r="A578" s="3">
        <v>3920</v>
      </c>
      <c r="B578" s="3" t="s">
        <v>914</v>
      </c>
      <c r="C578" s="3" t="s">
        <v>2889</v>
      </c>
      <c r="D578" s="3" t="s">
        <v>337</v>
      </c>
      <c r="E578" s="3" t="s">
        <v>1752</v>
      </c>
      <c r="F578" s="3" t="s">
        <v>2051</v>
      </c>
      <c r="G578" s="3" t="s">
        <v>175</v>
      </c>
      <c r="H578" s="3" t="s">
        <v>176</v>
      </c>
      <c r="I578" s="3" t="s">
        <v>177</v>
      </c>
      <c r="J578" s="3" t="s">
        <v>177</v>
      </c>
      <c r="K578" s="11">
        <v>43282</v>
      </c>
      <c r="L578" s="11">
        <v>43646</v>
      </c>
      <c r="M578" s="3">
        <v>100</v>
      </c>
      <c r="N578" s="3">
        <v>100</v>
      </c>
      <c r="O578" s="3">
        <v>100</v>
      </c>
      <c r="P578" s="3">
        <v>1</v>
      </c>
      <c r="Q578" s="3">
        <v>1</v>
      </c>
    </row>
    <row r="579" spans="1:17" x14ac:dyDescent="0.25">
      <c r="A579" s="3">
        <v>3920</v>
      </c>
      <c r="B579" s="3" t="s">
        <v>914</v>
      </c>
      <c r="C579" s="3" t="s">
        <v>2889</v>
      </c>
      <c r="D579" s="3" t="s">
        <v>353</v>
      </c>
      <c r="E579" s="3" t="s">
        <v>1793</v>
      </c>
      <c r="F579" s="3" t="s">
        <v>2051</v>
      </c>
      <c r="G579" s="3" t="s">
        <v>175</v>
      </c>
      <c r="H579" s="3" t="s">
        <v>176</v>
      </c>
      <c r="I579" s="3" t="s">
        <v>177</v>
      </c>
      <c r="J579" s="3" t="s">
        <v>177</v>
      </c>
      <c r="K579" s="11">
        <v>43647</v>
      </c>
      <c r="L579" s="11">
        <v>44012</v>
      </c>
      <c r="M579" s="3">
        <v>100</v>
      </c>
      <c r="N579" s="3">
        <v>100</v>
      </c>
      <c r="O579" s="3">
        <v>100</v>
      </c>
      <c r="P579" s="3">
        <v>1</v>
      </c>
      <c r="Q579" s="3">
        <v>1</v>
      </c>
    </row>
    <row r="580" spans="1:17" x14ac:dyDescent="0.25">
      <c r="A580" s="3">
        <v>3920</v>
      </c>
      <c r="B580" s="3" t="s">
        <v>914</v>
      </c>
      <c r="C580" s="3" t="s">
        <v>2889</v>
      </c>
      <c r="D580" s="3" t="s">
        <v>244</v>
      </c>
      <c r="E580" s="3" t="s">
        <v>1864</v>
      </c>
      <c r="F580" s="3" t="s">
        <v>2855</v>
      </c>
      <c r="G580" s="3" t="s">
        <v>175</v>
      </c>
      <c r="H580" s="3" t="s">
        <v>176</v>
      </c>
      <c r="I580" s="3" t="s">
        <v>177</v>
      </c>
      <c r="J580" s="3" t="s">
        <v>177</v>
      </c>
      <c r="K580" s="11">
        <v>43221</v>
      </c>
      <c r="L580" s="11">
        <v>43404</v>
      </c>
      <c r="M580" s="3">
        <v>100</v>
      </c>
      <c r="N580" s="3">
        <v>100</v>
      </c>
      <c r="O580" s="3">
        <v>100</v>
      </c>
      <c r="P580" s="3">
        <v>1</v>
      </c>
      <c r="Q580" s="3">
        <v>1</v>
      </c>
    </row>
    <row r="581" spans="1:17" x14ac:dyDescent="0.25">
      <c r="A581" s="3">
        <v>3920</v>
      </c>
      <c r="B581" s="3" t="s">
        <v>914</v>
      </c>
      <c r="C581" s="3" t="s">
        <v>2889</v>
      </c>
      <c r="D581" s="3" t="s">
        <v>129</v>
      </c>
      <c r="E581" s="3" t="s">
        <v>1871</v>
      </c>
      <c r="F581" s="3" t="s">
        <v>2051</v>
      </c>
      <c r="G581" s="3" t="s">
        <v>90</v>
      </c>
      <c r="H581" s="3" t="s">
        <v>91</v>
      </c>
      <c r="I581" s="3" t="s">
        <v>92</v>
      </c>
      <c r="J581" s="3" t="s">
        <v>93</v>
      </c>
      <c r="K581" s="11">
        <v>43281</v>
      </c>
      <c r="L581" s="11">
        <v>44561</v>
      </c>
      <c r="M581" s="3">
        <v>99</v>
      </c>
      <c r="N581" s="3">
        <v>100</v>
      </c>
      <c r="O581" s="3">
        <v>33</v>
      </c>
      <c r="P581" s="3">
        <v>0.33333333333333331</v>
      </c>
      <c r="Q581" s="3">
        <v>0.33</v>
      </c>
    </row>
    <row r="582" spans="1:17" x14ac:dyDescent="0.25">
      <c r="A582" s="3">
        <v>3920</v>
      </c>
      <c r="B582" s="3" t="s">
        <v>914</v>
      </c>
      <c r="C582" s="3" t="s">
        <v>2889</v>
      </c>
      <c r="D582" s="3" t="s">
        <v>205</v>
      </c>
      <c r="E582" s="3" t="s">
        <v>1873</v>
      </c>
      <c r="F582" s="3" t="s">
        <v>2855</v>
      </c>
      <c r="G582" s="3" t="s">
        <v>90</v>
      </c>
      <c r="H582" s="3" t="s">
        <v>91</v>
      </c>
      <c r="I582" s="3" t="s">
        <v>92</v>
      </c>
      <c r="J582" s="3" t="s">
        <v>93</v>
      </c>
      <c r="K582" s="11">
        <v>43281</v>
      </c>
      <c r="L582" s="11">
        <v>43465</v>
      </c>
      <c r="M582" s="3">
        <v>100</v>
      </c>
      <c r="N582" s="3">
        <v>100</v>
      </c>
      <c r="O582" s="3">
        <v>100</v>
      </c>
      <c r="P582" s="3">
        <v>1</v>
      </c>
      <c r="Q582" s="3">
        <v>1</v>
      </c>
    </row>
    <row r="583" spans="1:17" x14ac:dyDescent="0.25">
      <c r="A583" s="3">
        <v>3920</v>
      </c>
      <c r="B583" s="3" t="s">
        <v>914</v>
      </c>
      <c r="C583" s="3" t="s">
        <v>2889</v>
      </c>
      <c r="D583" s="3" t="s">
        <v>207</v>
      </c>
      <c r="E583" s="3" t="s">
        <v>1875</v>
      </c>
      <c r="F583" s="3" t="s">
        <v>2051</v>
      </c>
      <c r="G583" s="3" t="s">
        <v>90</v>
      </c>
      <c r="H583" s="3" t="s">
        <v>91</v>
      </c>
      <c r="I583" s="3" t="s">
        <v>92</v>
      </c>
      <c r="J583" s="3" t="s">
        <v>93</v>
      </c>
      <c r="K583" s="11">
        <v>43281</v>
      </c>
      <c r="L583" s="11">
        <v>43465</v>
      </c>
      <c r="M583" s="3">
        <v>100</v>
      </c>
      <c r="N583" s="3">
        <v>100</v>
      </c>
      <c r="O583" s="3">
        <v>100</v>
      </c>
      <c r="P583" s="3">
        <v>1</v>
      </c>
      <c r="Q583" s="3">
        <v>1</v>
      </c>
    </row>
    <row r="584" spans="1:17" x14ac:dyDescent="0.25">
      <c r="A584" s="3">
        <v>3920</v>
      </c>
      <c r="B584" s="3" t="s">
        <v>914</v>
      </c>
      <c r="C584" s="3" t="s">
        <v>2889</v>
      </c>
      <c r="D584" s="3" t="s">
        <v>206</v>
      </c>
      <c r="E584" s="3" t="s">
        <v>1893</v>
      </c>
      <c r="F584" s="3" t="s">
        <v>2855</v>
      </c>
      <c r="G584" s="3" t="s">
        <v>295</v>
      </c>
      <c r="H584" s="3" t="s">
        <v>296</v>
      </c>
      <c r="I584" s="3" t="s">
        <v>195</v>
      </c>
      <c r="J584" s="3" t="s">
        <v>195</v>
      </c>
      <c r="K584" s="11">
        <v>43313</v>
      </c>
      <c r="L584" s="11">
        <v>44561</v>
      </c>
      <c r="M584" s="3">
        <v>80</v>
      </c>
      <c r="N584" s="3">
        <v>100</v>
      </c>
      <c r="O584" s="3">
        <v>40</v>
      </c>
      <c r="P584" s="3">
        <v>0.5</v>
      </c>
      <c r="Q584" s="3">
        <v>0.4</v>
      </c>
    </row>
    <row r="585" spans="1:17" x14ac:dyDescent="0.25">
      <c r="A585" s="3">
        <v>3920</v>
      </c>
      <c r="B585" s="3" t="s">
        <v>914</v>
      </c>
      <c r="C585" s="3" t="s">
        <v>2889</v>
      </c>
      <c r="D585" s="3" t="s">
        <v>115</v>
      </c>
      <c r="E585" s="3" t="s">
        <v>1895</v>
      </c>
      <c r="F585" s="3" t="s">
        <v>2051</v>
      </c>
      <c r="G585" s="3" t="s">
        <v>154</v>
      </c>
      <c r="H585" s="3" t="s">
        <v>155</v>
      </c>
      <c r="I585" s="3" t="s">
        <v>156</v>
      </c>
      <c r="J585" s="3" t="s">
        <v>156</v>
      </c>
      <c r="K585" s="11">
        <v>43221</v>
      </c>
      <c r="L585" s="11">
        <v>43738</v>
      </c>
      <c r="M585" s="3">
        <v>100</v>
      </c>
      <c r="N585" s="3">
        <v>100</v>
      </c>
      <c r="O585" s="3">
        <v>35</v>
      </c>
      <c r="P585" s="3">
        <v>0.35</v>
      </c>
      <c r="Q585" s="3">
        <v>0.35</v>
      </c>
    </row>
    <row r="586" spans="1:17" x14ac:dyDescent="0.25">
      <c r="A586" s="3">
        <v>3920</v>
      </c>
      <c r="B586" s="3" t="s">
        <v>914</v>
      </c>
      <c r="C586" s="3" t="s">
        <v>2889</v>
      </c>
      <c r="D586" s="3" t="s">
        <v>97</v>
      </c>
      <c r="E586" s="3" t="s">
        <v>1903</v>
      </c>
      <c r="F586" s="3" t="s">
        <v>2051</v>
      </c>
      <c r="G586" s="3" t="s">
        <v>387</v>
      </c>
      <c r="H586" s="3" t="s">
        <v>388</v>
      </c>
      <c r="I586" s="3" t="s">
        <v>198</v>
      </c>
      <c r="J586" s="3" t="s">
        <v>198</v>
      </c>
      <c r="K586" s="11">
        <v>43466</v>
      </c>
      <c r="L586" s="11">
        <v>44196</v>
      </c>
      <c r="M586" s="3">
        <v>100</v>
      </c>
      <c r="N586" s="3">
        <v>100</v>
      </c>
      <c r="O586" s="3">
        <v>70</v>
      </c>
      <c r="P586" s="3">
        <v>0.7</v>
      </c>
      <c r="Q586" s="3">
        <v>0.7</v>
      </c>
    </row>
    <row r="587" spans="1:17" x14ac:dyDescent="0.25">
      <c r="A587" s="3">
        <v>3920</v>
      </c>
      <c r="B587" s="3" t="s">
        <v>914</v>
      </c>
      <c r="C587" s="3" t="s">
        <v>2889</v>
      </c>
      <c r="D587" s="3" t="s">
        <v>84</v>
      </c>
      <c r="E587" s="3" t="s">
        <v>1904</v>
      </c>
      <c r="F587" s="3" t="s">
        <v>2856</v>
      </c>
      <c r="G587" s="3" t="s">
        <v>85</v>
      </c>
      <c r="H587" s="3" t="s">
        <v>86</v>
      </c>
      <c r="I587" s="3" t="s">
        <v>87</v>
      </c>
      <c r="J587" s="3" t="s">
        <v>88</v>
      </c>
      <c r="K587" s="11">
        <v>43221</v>
      </c>
      <c r="L587" s="11">
        <v>43312</v>
      </c>
      <c r="M587" s="3">
        <v>100</v>
      </c>
      <c r="N587" s="3">
        <v>100</v>
      </c>
      <c r="O587" s="3">
        <v>100</v>
      </c>
      <c r="P587" s="3">
        <v>1</v>
      </c>
      <c r="Q587" s="3">
        <v>1</v>
      </c>
    </row>
    <row r="588" spans="1:17" x14ac:dyDescent="0.25">
      <c r="A588" s="3">
        <v>3920</v>
      </c>
      <c r="B588" s="3" t="s">
        <v>914</v>
      </c>
      <c r="C588" s="3" t="s">
        <v>2889</v>
      </c>
      <c r="D588" s="3" t="s">
        <v>212</v>
      </c>
      <c r="E588" s="3" t="s">
        <v>1905</v>
      </c>
      <c r="F588" s="3" t="s">
        <v>2051</v>
      </c>
      <c r="G588" s="3" t="s">
        <v>175</v>
      </c>
      <c r="H588" s="3" t="s">
        <v>176</v>
      </c>
      <c r="I588" s="3" t="s">
        <v>177</v>
      </c>
      <c r="J588" s="3" t="s">
        <v>177</v>
      </c>
      <c r="K588" s="11">
        <v>43252</v>
      </c>
      <c r="L588" s="11">
        <v>43646</v>
      </c>
      <c r="M588" s="3">
        <v>100</v>
      </c>
      <c r="N588" s="3">
        <v>100</v>
      </c>
      <c r="O588" s="3">
        <v>100</v>
      </c>
      <c r="P588" s="3">
        <v>1</v>
      </c>
      <c r="Q588" s="3">
        <v>1</v>
      </c>
    </row>
    <row r="589" spans="1:17" x14ac:dyDescent="0.25">
      <c r="A589" s="3">
        <v>3920</v>
      </c>
      <c r="B589" s="3" t="s">
        <v>914</v>
      </c>
      <c r="C589" s="3" t="s">
        <v>2889</v>
      </c>
      <c r="D589" s="3" t="s">
        <v>102</v>
      </c>
      <c r="E589" s="3" t="s">
        <v>1907</v>
      </c>
      <c r="F589" s="3" t="s">
        <v>2855</v>
      </c>
      <c r="G589" s="3" t="s">
        <v>90</v>
      </c>
      <c r="H589" s="3" t="s">
        <v>91</v>
      </c>
      <c r="I589" s="3" t="s">
        <v>92</v>
      </c>
      <c r="J589" s="3" t="s">
        <v>93</v>
      </c>
      <c r="K589" s="11">
        <v>43281</v>
      </c>
      <c r="L589" s="11">
        <v>44561</v>
      </c>
      <c r="M589" s="3">
        <v>45</v>
      </c>
      <c r="N589" s="3">
        <v>100</v>
      </c>
      <c r="O589" s="3">
        <v>40</v>
      </c>
      <c r="P589" s="3">
        <v>0.88888888888888884</v>
      </c>
      <c r="Q589" s="3">
        <v>0.4</v>
      </c>
    </row>
    <row r="590" spans="1:17" x14ac:dyDescent="0.25">
      <c r="A590" s="3">
        <v>3920</v>
      </c>
      <c r="B590" s="3" t="s">
        <v>914</v>
      </c>
      <c r="C590" s="3" t="s">
        <v>2889</v>
      </c>
      <c r="D590" s="3" t="s">
        <v>89</v>
      </c>
      <c r="E590" s="3" t="s">
        <v>1962</v>
      </c>
      <c r="F590" s="3" t="s">
        <v>2051</v>
      </c>
      <c r="G590" s="3" t="s">
        <v>90</v>
      </c>
      <c r="H590" s="3" t="s">
        <v>91</v>
      </c>
      <c r="I590" s="3" t="s">
        <v>92</v>
      </c>
      <c r="J590" s="3" t="s">
        <v>93</v>
      </c>
      <c r="K590" s="11">
        <v>43646</v>
      </c>
      <c r="L590" s="11">
        <v>44561</v>
      </c>
      <c r="M590" s="3">
        <v>40</v>
      </c>
      <c r="N590" s="3">
        <v>100</v>
      </c>
      <c r="O590" s="3">
        <v>35</v>
      </c>
      <c r="P590" s="3">
        <v>0.875</v>
      </c>
      <c r="Q590" s="3">
        <v>0.35</v>
      </c>
    </row>
    <row r="591" spans="1:17" x14ac:dyDescent="0.25">
      <c r="A591" s="3">
        <v>3920</v>
      </c>
      <c r="B591" s="3" t="s">
        <v>914</v>
      </c>
      <c r="C591" s="3" t="s">
        <v>2889</v>
      </c>
      <c r="D591" s="3" t="s">
        <v>128</v>
      </c>
      <c r="E591" s="3" t="s">
        <v>1965</v>
      </c>
      <c r="F591" s="3" t="s">
        <v>2855</v>
      </c>
      <c r="G591" s="3" t="s">
        <v>90</v>
      </c>
      <c r="H591" s="3" t="s">
        <v>91</v>
      </c>
      <c r="I591" s="3" t="s">
        <v>92</v>
      </c>
      <c r="J591" s="3" t="s">
        <v>93</v>
      </c>
      <c r="K591" s="11">
        <v>43281</v>
      </c>
      <c r="L591" s="11">
        <v>44561</v>
      </c>
      <c r="M591" s="3">
        <v>75</v>
      </c>
      <c r="N591" s="3">
        <v>100</v>
      </c>
      <c r="O591" s="3">
        <v>75</v>
      </c>
      <c r="P591" s="3">
        <v>1</v>
      </c>
      <c r="Q591" s="3">
        <v>0.75</v>
      </c>
    </row>
    <row r="592" spans="1:17" x14ac:dyDescent="0.25">
      <c r="A592" s="3">
        <v>3934</v>
      </c>
      <c r="B592" s="3" t="s">
        <v>492</v>
      </c>
      <c r="C592" s="3" t="s">
        <v>2890</v>
      </c>
      <c r="D592" s="3" t="s">
        <v>21</v>
      </c>
      <c r="E592" s="3" t="s">
        <v>493</v>
      </c>
      <c r="F592" s="3" t="s">
        <v>2856</v>
      </c>
      <c r="G592" s="3" t="s">
        <v>175</v>
      </c>
      <c r="H592" s="3" t="s">
        <v>176</v>
      </c>
      <c r="I592" s="3" t="s">
        <v>177</v>
      </c>
      <c r="J592" s="3" t="s">
        <v>177</v>
      </c>
      <c r="K592" s="11">
        <v>45292</v>
      </c>
      <c r="L592" s="11">
        <v>45473</v>
      </c>
      <c r="M592" s="3">
        <v>0</v>
      </c>
      <c r="N592" s="3">
        <v>1</v>
      </c>
      <c r="O592" s="3">
        <v>0</v>
      </c>
      <c r="P592" s="3">
        <v>0</v>
      </c>
      <c r="Q592" s="3">
        <v>0</v>
      </c>
    </row>
    <row r="593" spans="1:17" x14ac:dyDescent="0.25">
      <c r="A593" s="3">
        <v>3934</v>
      </c>
      <c r="B593" s="3" t="s">
        <v>492</v>
      </c>
      <c r="C593" s="3" t="s">
        <v>2890</v>
      </c>
      <c r="D593" s="3" t="s">
        <v>23</v>
      </c>
      <c r="E593" s="3" t="s">
        <v>496</v>
      </c>
      <c r="F593" s="3" t="s">
        <v>2855</v>
      </c>
      <c r="G593" s="3" t="s">
        <v>135</v>
      </c>
      <c r="H593" s="3" t="s">
        <v>136</v>
      </c>
      <c r="I593" s="3" t="s">
        <v>132</v>
      </c>
      <c r="J593" s="3" t="s">
        <v>133</v>
      </c>
      <c r="K593" s="11">
        <v>43466</v>
      </c>
      <c r="L593" s="11">
        <v>44926</v>
      </c>
      <c r="M593" s="3">
        <v>40</v>
      </c>
      <c r="N593" s="3">
        <v>100</v>
      </c>
      <c r="O593" s="3">
        <v>28</v>
      </c>
      <c r="P593" s="3">
        <v>0.7</v>
      </c>
      <c r="Q593" s="3">
        <v>0.28000000000000003</v>
      </c>
    </row>
    <row r="594" spans="1:17" x14ac:dyDescent="0.25">
      <c r="A594" s="3">
        <v>3934</v>
      </c>
      <c r="B594" s="3" t="s">
        <v>492</v>
      </c>
      <c r="C594" s="3" t="s">
        <v>2890</v>
      </c>
      <c r="D594" s="3" t="s">
        <v>22</v>
      </c>
      <c r="E594" s="3" t="s">
        <v>497</v>
      </c>
      <c r="F594" s="3" t="s">
        <v>2855</v>
      </c>
      <c r="G594" s="3" t="s">
        <v>498</v>
      </c>
      <c r="H594" s="3" t="s">
        <v>499</v>
      </c>
      <c r="I594" s="3" t="s">
        <v>228</v>
      </c>
      <c r="J594" s="3" t="s">
        <v>229</v>
      </c>
      <c r="K594" s="11">
        <v>43466</v>
      </c>
      <c r="L594" s="11">
        <v>44926</v>
      </c>
      <c r="M594" s="3">
        <v>40</v>
      </c>
      <c r="N594" s="3">
        <v>100</v>
      </c>
      <c r="O594" s="3">
        <v>15</v>
      </c>
      <c r="P594" s="3">
        <v>0.375</v>
      </c>
      <c r="Q594" s="3">
        <v>0.15</v>
      </c>
    </row>
    <row r="595" spans="1:17" x14ac:dyDescent="0.25">
      <c r="A595" s="3">
        <v>3934</v>
      </c>
      <c r="B595" s="3" t="s">
        <v>492</v>
      </c>
      <c r="C595" s="3" t="s">
        <v>2890</v>
      </c>
      <c r="D595" s="3" t="s">
        <v>26</v>
      </c>
      <c r="E595" s="3" t="s">
        <v>500</v>
      </c>
      <c r="F595" s="3" t="s">
        <v>2856</v>
      </c>
      <c r="G595" s="3" t="s">
        <v>501</v>
      </c>
      <c r="H595" s="3" t="s">
        <v>502</v>
      </c>
      <c r="I595" s="3" t="s">
        <v>228</v>
      </c>
      <c r="J595" s="3" t="s">
        <v>229</v>
      </c>
      <c r="K595" s="11">
        <v>43291</v>
      </c>
      <c r="L595" s="11">
        <v>44561</v>
      </c>
      <c r="M595" s="3">
        <v>60</v>
      </c>
      <c r="N595" s="3">
        <v>100</v>
      </c>
      <c r="O595" s="3">
        <v>60</v>
      </c>
      <c r="P595" s="3">
        <v>1</v>
      </c>
      <c r="Q595" s="3">
        <v>0.6</v>
      </c>
    </row>
    <row r="596" spans="1:17" x14ac:dyDescent="0.25">
      <c r="A596" s="3">
        <v>3934</v>
      </c>
      <c r="B596" s="3" t="s">
        <v>492</v>
      </c>
      <c r="C596" s="3" t="s">
        <v>2890</v>
      </c>
      <c r="D596" s="3" t="s">
        <v>27</v>
      </c>
      <c r="E596" s="3" t="s">
        <v>503</v>
      </c>
      <c r="F596" s="3" t="s">
        <v>2051</v>
      </c>
      <c r="G596" s="3" t="s">
        <v>175</v>
      </c>
      <c r="H596" s="3" t="s">
        <v>176</v>
      </c>
      <c r="I596" s="3" t="s">
        <v>177</v>
      </c>
      <c r="J596" s="3" t="s">
        <v>177</v>
      </c>
      <c r="K596" s="11">
        <v>43282</v>
      </c>
      <c r="L596" s="11">
        <v>44196</v>
      </c>
      <c r="M596" s="3">
        <v>100</v>
      </c>
      <c r="N596" s="3">
        <v>100</v>
      </c>
      <c r="O596" s="3">
        <v>70</v>
      </c>
      <c r="P596" s="3">
        <v>0.7</v>
      </c>
      <c r="Q596" s="3">
        <v>0.7</v>
      </c>
    </row>
    <row r="597" spans="1:17" x14ac:dyDescent="0.25">
      <c r="A597" s="3">
        <v>3934</v>
      </c>
      <c r="B597" s="3" t="s">
        <v>492</v>
      </c>
      <c r="C597" s="3" t="s">
        <v>2890</v>
      </c>
      <c r="D597" s="3" t="s">
        <v>25</v>
      </c>
      <c r="E597" s="3" t="s">
        <v>504</v>
      </c>
      <c r="F597" s="3" t="s">
        <v>2856</v>
      </c>
      <c r="G597" s="3" t="s">
        <v>95</v>
      </c>
      <c r="H597" s="3" t="s">
        <v>96</v>
      </c>
      <c r="I597" s="3" t="s">
        <v>87</v>
      </c>
      <c r="J597" s="3" t="s">
        <v>88</v>
      </c>
      <c r="K597" s="11">
        <v>43404</v>
      </c>
      <c r="L597" s="11">
        <v>44196</v>
      </c>
      <c r="M597" s="3">
        <v>100</v>
      </c>
      <c r="N597" s="3">
        <v>100</v>
      </c>
      <c r="O597" s="3">
        <v>100</v>
      </c>
      <c r="P597" s="3">
        <v>1</v>
      </c>
      <c r="Q597" s="3">
        <v>1</v>
      </c>
    </row>
    <row r="598" spans="1:17" x14ac:dyDescent="0.25">
      <c r="A598" s="3">
        <v>3934</v>
      </c>
      <c r="B598" s="3" t="s">
        <v>492</v>
      </c>
      <c r="C598" s="3" t="s">
        <v>2890</v>
      </c>
      <c r="D598" s="3" t="s">
        <v>24</v>
      </c>
      <c r="E598" s="3" t="s">
        <v>507</v>
      </c>
      <c r="F598" s="3" t="s">
        <v>2856</v>
      </c>
      <c r="G598" s="3" t="s">
        <v>95</v>
      </c>
      <c r="H598" s="3" t="s">
        <v>96</v>
      </c>
      <c r="I598" s="3" t="s">
        <v>87</v>
      </c>
      <c r="J598" s="3" t="s">
        <v>88</v>
      </c>
      <c r="K598" s="11">
        <v>43291</v>
      </c>
      <c r="L598" s="11">
        <v>44926</v>
      </c>
      <c r="M598" s="3">
        <v>450000</v>
      </c>
      <c r="N598" s="3">
        <v>850000</v>
      </c>
      <c r="O598" s="3">
        <v>383749</v>
      </c>
      <c r="P598" s="3">
        <v>0.85277555555555551</v>
      </c>
      <c r="Q598" s="3">
        <v>0.4514694117647059</v>
      </c>
    </row>
    <row r="599" spans="1:17" x14ac:dyDescent="0.25">
      <c r="A599" s="3">
        <v>3934</v>
      </c>
      <c r="B599" s="3" t="s">
        <v>492</v>
      </c>
      <c r="C599" s="3" t="s">
        <v>2890</v>
      </c>
      <c r="D599" s="3" t="s">
        <v>20</v>
      </c>
      <c r="E599" s="3" t="s">
        <v>508</v>
      </c>
      <c r="F599" s="3" t="s">
        <v>2855</v>
      </c>
      <c r="G599" s="3" t="s">
        <v>246</v>
      </c>
      <c r="H599" s="3" t="s">
        <v>247</v>
      </c>
      <c r="I599" s="3" t="s">
        <v>6</v>
      </c>
      <c r="J599" s="3" t="s">
        <v>7</v>
      </c>
      <c r="K599" s="11">
        <v>43291</v>
      </c>
      <c r="L599" s="11">
        <v>44196</v>
      </c>
      <c r="M599" s="3">
        <v>100</v>
      </c>
      <c r="N599" s="3">
        <v>100</v>
      </c>
      <c r="O599" s="3">
        <v>7</v>
      </c>
      <c r="P599" s="3">
        <v>7.0000000000000007E-2</v>
      </c>
      <c r="Q599" s="3">
        <v>7.0000000000000007E-2</v>
      </c>
    </row>
    <row r="600" spans="1:17" x14ac:dyDescent="0.25">
      <c r="A600" s="3">
        <v>3934</v>
      </c>
      <c r="B600" s="3" t="s">
        <v>492</v>
      </c>
      <c r="C600" s="3" t="s">
        <v>2890</v>
      </c>
      <c r="D600" s="3" t="s">
        <v>14</v>
      </c>
      <c r="E600" s="3" t="s">
        <v>509</v>
      </c>
      <c r="F600" s="3" t="s">
        <v>2856</v>
      </c>
      <c r="G600" s="3" t="s">
        <v>175</v>
      </c>
      <c r="H600" s="3" t="s">
        <v>176</v>
      </c>
      <c r="I600" s="3" t="s">
        <v>177</v>
      </c>
      <c r="J600" s="3" t="s">
        <v>177</v>
      </c>
      <c r="K600" s="11">
        <v>43466</v>
      </c>
      <c r="L600" s="11">
        <v>47848</v>
      </c>
      <c r="M600" s="3">
        <v>30</v>
      </c>
      <c r="N600" s="3">
        <v>100</v>
      </c>
      <c r="O600" s="3">
        <v>20</v>
      </c>
      <c r="P600" s="3">
        <v>0.66666666666666663</v>
      </c>
      <c r="Q600" s="3">
        <v>0.2</v>
      </c>
    </row>
    <row r="601" spans="1:17" x14ac:dyDescent="0.25">
      <c r="A601" s="3">
        <v>3934</v>
      </c>
      <c r="B601" s="3" t="s">
        <v>492</v>
      </c>
      <c r="C601" s="3" t="s">
        <v>2890</v>
      </c>
      <c r="D601" s="3" t="s">
        <v>15</v>
      </c>
      <c r="E601" s="3" t="s">
        <v>510</v>
      </c>
      <c r="F601" s="3" t="s">
        <v>2855</v>
      </c>
      <c r="G601" s="3" t="s">
        <v>175</v>
      </c>
      <c r="H601" s="3" t="s">
        <v>176</v>
      </c>
      <c r="I601" s="3" t="s">
        <v>177</v>
      </c>
      <c r="J601" s="3" t="s">
        <v>177</v>
      </c>
      <c r="K601" s="11">
        <v>43831</v>
      </c>
      <c r="L601" s="11">
        <v>44561</v>
      </c>
      <c r="M601" s="3">
        <v>50</v>
      </c>
      <c r="N601" s="3">
        <v>100</v>
      </c>
      <c r="O601" s="3">
        <v>0</v>
      </c>
      <c r="P601" s="3">
        <v>0</v>
      </c>
      <c r="Q601" s="3">
        <v>0</v>
      </c>
    </row>
    <row r="602" spans="1:17" x14ac:dyDescent="0.25">
      <c r="A602" s="3">
        <v>3934</v>
      </c>
      <c r="B602" s="3" t="s">
        <v>492</v>
      </c>
      <c r="C602" s="3" t="s">
        <v>2890</v>
      </c>
      <c r="D602" s="3" t="s">
        <v>13</v>
      </c>
      <c r="E602" s="3" t="s">
        <v>511</v>
      </c>
      <c r="F602" s="3" t="s">
        <v>2856</v>
      </c>
      <c r="G602" s="3" t="s">
        <v>175</v>
      </c>
      <c r="H602" s="3" t="s">
        <v>176</v>
      </c>
      <c r="I602" s="3" t="s">
        <v>177</v>
      </c>
      <c r="J602" s="3" t="s">
        <v>177</v>
      </c>
      <c r="K602" s="11">
        <v>43466</v>
      </c>
      <c r="L602" s="11">
        <v>44926</v>
      </c>
      <c r="M602" s="3">
        <v>50</v>
      </c>
      <c r="N602" s="3">
        <v>100</v>
      </c>
      <c r="O602" s="3">
        <v>25</v>
      </c>
      <c r="P602" s="3">
        <v>0.5</v>
      </c>
      <c r="Q602" s="3">
        <v>0.25</v>
      </c>
    </row>
    <row r="603" spans="1:17" x14ac:dyDescent="0.25">
      <c r="A603" s="3">
        <v>3934</v>
      </c>
      <c r="B603" s="3" t="s">
        <v>492</v>
      </c>
      <c r="C603" s="3" t="s">
        <v>2890</v>
      </c>
      <c r="D603" s="3" t="s">
        <v>9</v>
      </c>
      <c r="E603" s="3" t="s">
        <v>512</v>
      </c>
      <c r="F603" s="3" t="s">
        <v>2856</v>
      </c>
      <c r="G603" s="3" t="s">
        <v>178</v>
      </c>
      <c r="H603" s="3" t="s">
        <v>179</v>
      </c>
      <c r="I603" s="3" t="s">
        <v>180</v>
      </c>
      <c r="J603" s="3" t="s">
        <v>181</v>
      </c>
      <c r="K603" s="11">
        <v>43344</v>
      </c>
      <c r="L603" s="11">
        <v>43465</v>
      </c>
      <c r="M603" s="3">
        <v>100</v>
      </c>
      <c r="N603" s="3">
        <v>100</v>
      </c>
      <c r="O603" s="3">
        <v>100</v>
      </c>
      <c r="P603" s="3">
        <v>1</v>
      </c>
      <c r="Q603" s="3">
        <v>1</v>
      </c>
    </row>
    <row r="604" spans="1:17" x14ac:dyDescent="0.25">
      <c r="A604" s="3">
        <v>3934</v>
      </c>
      <c r="B604" s="3" t="s">
        <v>492</v>
      </c>
      <c r="C604" s="3" t="s">
        <v>2890</v>
      </c>
      <c r="D604" s="3" t="s">
        <v>18</v>
      </c>
      <c r="E604" s="3" t="s">
        <v>514</v>
      </c>
      <c r="F604" s="3" t="s">
        <v>2856</v>
      </c>
      <c r="G604" s="3" t="s">
        <v>306</v>
      </c>
      <c r="H604" s="3" t="s">
        <v>307</v>
      </c>
      <c r="I604" s="3" t="s">
        <v>308</v>
      </c>
      <c r="J604" s="3" t="s">
        <v>308</v>
      </c>
      <c r="K604" s="11">
        <v>43466</v>
      </c>
      <c r="L604" s="11">
        <v>45657</v>
      </c>
      <c r="M604" s="3">
        <v>60</v>
      </c>
      <c r="N604" s="3">
        <v>100</v>
      </c>
      <c r="O604" s="3">
        <v>40</v>
      </c>
      <c r="P604" s="3">
        <v>0.66666666666666663</v>
      </c>
      <c r="Q604" s="3">
        <v>0.4</v>
      </c>
    </row>
    <row r="605" spans="1:17" x14ac:dyDescent="0.25">
      <c r="A605" s="3">
        <v>3934</v>
      </c>
      <c r="B605" s="3" t="s">
        <v>492</v>
      </c>
      <c r="C605" s="3" t="s">
        <v>2890</v>
      </c>
      <c r="D605" s="3" t="s">
        <v>17</v>
      </c>
      <c r="E605" s="3" t="s">
        <v>515</v>
      </c>
      <c r="F605" s="3" t="s">
        <v>2856</v>
      </c>
      <c r="G605" s="3" t="s">
        <v>306</v>
      </c>
      <c r="H605" s="3" t="s">
        <v>307</v>
      </c>
      <c r="I605" s="3" t="s">
        <v>308</v>
      </c>
      <c r="J605" s="3" t="s">
        <v>308</v>
      </c>
      <c r="K605" s="11">
        <v>43466</v>
      </c>
      <c r="L605" s="11">
        <v>47848</v>
      </c>
      <c r="M605" s="3">
        <v>40</v>
      </c>
      <c r="N605" s="3">
        <v>100</v>
      </c>
      <c r="O605" s="3">
        <v>65</v>
      </c>
      <c r="P605" s="3">
        <v>1</v>
      </c>
      <c r="Q605" s="3">
        <v>0.65</v>
      </c>
    </row>
    <row r="606" spans="1:17" x14ac:dyDescent="0.25">
      <c r="A606" s="3">
        <v>3934</v>
      </c>
      <c r="B606" s="3" t="s">
        <v>492</v>
      </c>
      <c r="C606" s="3" t="s">
        <v>2890</v>
      </c>
      <c r="D606" s="3" t="s">
        <v>19</v>
      </c>
      <c r="E606" s="3" t="s">
        <v>516</v>
      </c>
      <c r="F606" s="3" t="s">
        <v>2856</v>
      </c>
      <c r="G606" s="3" t="s">
        <v>246</v>
      </c>
      <c r="H606" s="3" t="s">
        <v>247</v>
      </c>
      <c r="I606" s="3" t="s">
        <v>6</v>
      </c>
      <c r="J606" s="3" t="s">
        <v>7</v>
      </c>
      <c r="K606" s="11">
        <v>43291</v>
      </c>
      <c r="L606" s="11">
        <v>44196</v>
      </c>
      <c r="M606" s="3">
        <v>100</v>
      </c>
      <c r="N606" s="3">
        <v>100</v>
      </c>
      <c r="O606" s="3">
        <v>45</v>
      </c>
      <c r="P606" s="3">
        <v>0.45</v>
      </c>
      <c r="Q606" s="3">
        <v>0.45</v>
      </c>
    </row>
    <row r="607" spans="1:17" x14ac:dyDescent="0.25">
      <c r="A607" s="3">
        <v>3934</v>
      </c>
      <c r="B607" s="3" t="s">
        <v>492</v>
      </c>
      <c r="C607" s="3" t="s">
        <v>2890</v>
      </c>
      <c r="D607" s="3" t="s">
        <v>16</v>
      </c>
      <c r="E607" s="3" t="s">
        <v>517</v>
      </c>
      <c r="F607" s="3" t="s">
        <v>2855</v>
      </c>
      <c r="G607" s="3" t="s">
        <v>175</v>
      </c>
      <c r="H607" s="3" t="s">
        <v>176</v>
      </c>
      <c r="I607" s="3" t="s">
        <v>177</v>
      </c>
      <c r="J607" s="3" t="s">
        <v>177</v>
      </c>
      <c r="K607" s="11">
        <v>43831</v>
      </c>
      <c r="L607" s="11">
        <v>47848</v>
      </c>
      <c r="M607" s="3">
        <v>50</v>
      </c>
      <c r="N607" s="3">
        <v>100</v>
      </c>
      <c r="O607" s="3">
        <v>0</v>
      </c>
      <c r="P607" s="3">
        <v>0</v>
      </c>
      <c r="Q607" s="3">
        <v>0</v>
      </c>
    </row>
    <row r="608" spans="1:17" x14ac:dyDescent="0.25">
      <c r="A608" s="3">
        <v>3934</v>
      </c>
      <c r="B608" s="3" t="s">
        <v>492</v>
      </c>
      <c r="C608" s="3" t="s">
        <v>2890</v>
      </c>
      <c r="D608" s="3" t="s">
        <v>12</v>
      </c>
      <c r="E608" s="3" t="s">
        <v>518</v>
      </c>
      <c r="F608" s="3" t="s">
        <v>2051</v>
      </c>
      <c r="G608" s="3" t="s">
        <v>175</v>
      </c>
      <c r="H608" s="3" t="s">
        <v>176</v>
      </c>
      <c r="I608" s="3" t="s">
        <v>177</v>
      </c>
      <c r="J608" s="3" t="s">
        <v>177</v>
      </c>
      <c r="K608" s="11">
        <v>44562</v>
      </c>
      <c r="L608" s="11">
        <v>47848</v>
      </c>
      <c r="M608" s="3">
        <v>0</v>
      </c>
      <c r="N608" s="3">
        <v>3</v>
      </c>
      <c r="O608" s="3">
        <v>0</v>
      </c>
      <c r="P608" s="3">
        <v>0</v>
      </c>
      <c r="Q608" s="3">
        <v>0</v>
      </c>
    </row>
    <row r="609" spans="1:17" x14ac:dyDescent="0.25">
      <c r="A609" s="3">
        <v>3934</v>
      </c>
      <c r="B609" s="3" t="s">
        <v>492</v>
      </c>
      <c r="C609" s="3" t="s">
        <v>2890</v>
      </c>
      <c r="D609" s="3" t="s">
        <v>666</v>
      </c>
      <c r="E609" s="3" t="s">
        <v>667</v>
      </c>
      <c r="F609" s="3" t="s">
        <v>2856</v>
      </c>
      <c r="G609" s="3" t="s">
        <v>311</v>
      </c>
      <c r="H609" s="3" t="s">
        <v>312</v>
      </c>
      <c r="I609" s="3" t="s">
        <v>313</v>
      </c>
      <c r="J609" s="3" t="s">
        <v>314</v>
      </c>
      <c r="K609" s="11">
        <v>43557</v>
      </c>
      <c r="L609" s="11">
        <v>43830</v>
      </c>
      <c r="M609" s="3">
        <v>1</v>
      </c>
      <c r="N609" s="3">
        <v>1</v>
      </c>
      <c r="O609" s="3">
        <v>0</v>
      </c>
      <c r="P609" s="3">
        <v>0</v>
      </c>
      <c r="Q609" s="3">
        <v>0</v>
      </c>
    </row>
    <row r="610" spans="1:17" x14ac:dyDescent="0.25">
      <c r="A610" s="3">
        <v>3934</v>
      </c>
      <c r="B610" s="3" t="s">
        <v>492</v>
      </c>
      <c r="C610" s="3" t="s">
        <v>2890</v>
      </c>
      <c r="D610" s="3" t="s">
        <v>47</v>
      </c>
      <c r="E610" s="3" t="s">
        <v>668</v>
      </c>
      <c r="F610" s="3" t="s">
        <v>2856</v>
      </c>
      <c r="G610" s="3" t="s">
        <v>311</v>
      </c>
      <c r="H610" s="3" t="s">
        <v>312</v>
      </c>
      <c r="I610" s="3" t="s">
        <v>313</v>
      </c>
      <c r="J610" s="3" t="s">
        <v>314</v>
      </c>
      <c r="K610" s="11">
        <v>43466</v>
      </c>
      <c r="L610" s="11">
        <v>43830</v>
      </c>
      <c r="M610" s="3">
        <v>1</v>
      </c>
      <c r="N610" s="3">
        <v>1</v>
      </c>
      <c r="O610" s="3">
        <v>0</v>
      </c>
      <c r="P610" s="3">
        <v>0</v>
      </c>
      <c r="Q610" s="3">
        <v>0</v>
      </c>
    </row>
    <row r="611" spans="1:17" x14ac:dyDescent="0.25">
      <c r="A611" s="3">
        <v>3934</v>
      </c>
      <c r="B611" s="3" t="s">
        <v>492</v>
      </c>
      <c r="C611" s="3" t="s">
        <v>2890</v>
      </c>
      <c r="D611" s="3" t="s">
        <v>40</v>
      </c>
      <c r="E611" s="3" t="s">
        <v>672</v>
      </c>
      <c r="F611" s="3" t="s">
        <v>2856</v>
      </c>
      <c r="G611" s="3" t="s">
        <v>311</v>
      </c>
      <c r="H611" s="3" t="s">
        <v>312</v>
      </c>
      <c r="I611" s="3" t="s">
        <v>313</v>
      </c>
      <c r="J611" s="3" t="s">
        <v>314</v>
      </c>
      <c r="K611" s="11">
        <v>43466</v>
      </c>
      <c r="L611" s="11">
        <v>43830</v>
      </c>
      <c r="M611" s="3">
        <v>1</v>
      </c>
      <c r="N611" s="3">
        <v>1</v>
      </c>
      <c r="O611" s="3">
        <v>0</v>
      </c>
      <c r="P611" s="3">
        <v>0</v>
      </c>
      <c r="Q611" s="3">
        <v>0</v>
      </c>
    </row>
    <row r="612" spans="1:17" x14ac:dyDescent="0.25">
      <c r="A612" s="3">
        <v>3934</v>
      </c>
      <c r="B612" s="3" t="s">
        <v>492</v>
      </c>
      <c r="C612" s="3" t="s">
        <v>2890</v>
      </c>
      <c r="D612" s="3" t="s">
        <v>166</v>
      </c>
      <c r="E612" s="3" t="s">
        <v>674</v>
      </c>
      <c r="F612" s="3" t="s">
        <v>2856</v>
      </c>
      <c r="G612" s="3" t="s">
        <v>675</v>
      </c>
      <c r="H612" s="3" t="s">
        <v>676</v>
      </c>
      <c r="I612" s="3" t="s">
        <v>177</v>
      </c>
      <c r="J612" s="3" t="s">
        <v>177</v>
      </c>
      <c r="K612" s="11">
        <v>43291</v>
      </c>
      <c r="L612" s="11">
        <v>43465</v>
      </c>
      <c r="M612" s="3">
        <v>1</v>
      </c>
      <c r="N612" s="3">
        <v>1</v>
      </c>
      <c r="O612" s="3">
        <v>0</v>
      </c>
      <c r="P612" s="3">
        <v>0</v>
      </c>
      <c r="Q612" s="3">
        <v>0</v>
      </c>
    </row>
    <row r="613" spans="1:17" x14ac:dyDescent="0.25">
      <c r="A613" s="3">
        <v>3934</v>
      </c>
      <c r="B613" s="3" t="s">
        <v>492</v>
      </c>
      <c r="C613" s="3" t="s">
        <v>2890</v>
      </c>
      <c r="D613" s="3" t="s">
        <v>285</v>
      </c>
      <c r="E613" s="3" t="s">
        <v>678</v>
      </c>
      <c r="F613" s="3" t="s">
        <v>2855</v>
      </c>
      <c r="G613" s="3" t="s">
        <v>125</v>
      </c>
      <c r="H613" s="3" t="s">
        <v>126</v>
      </c>
      <c r="I613" s="3" t="s">
        <v>122</v>
      </c>
      <c r="J613" s="3" t="s">
        <v>123</v>
      </c>
      <c r="K613" s="11">
        <v>43291</v>
      </c>
      <c r="L613" s="11">
        <v>43312</v>
      </c>
      <c r="M613" s="3">
        <v>1</v>
      </c>
      <c r="N613" s="3">
        <v>1</v>
      </c>
      <c r="O613" s="3">
        <v>1</v>
      </c>
      <c r="P613" s="3">
        <v>1</v>
      </c>
      <c r="Q613" s="3">
        <v>1</v>
      </c>
    </row>
    <row r="614" spans="1:17" x14ac:dyDescent="0.25">
      <c r="A614" s="3">
        <v>3934</v>
      </c>
      <c r="B614" s="3" t="s">
        <v>492</v>
      </c>
      <c r="C614" s="3" t="s">
        <v>2890</v>
      </c>
      <c r="D614" s="3" t="s">
        <v>390</v>
      </c>
      <c r="E614" s="3" t="s">
        <v>679</v>
      </c>
      <c r="F614" s="3" t="s">
        <v>2856</v>
      </c>
      <c r="G614" s="3" t="s">
        <v>680</v>
      </c>
      <c r="H614" s="3" t="s">
        <v>681</v>
      </c>
      <c r="I614" s="3" t="s">
        <v>87</v>
      </c>
      <c r="J614" s="3" t="s">
        <v>88</v>
      </c>
      <c r="K614" s="11">
        <v>43466</v>
      </c>
      <c r="L614" s="11">
        <v>45291</v>
      </c>
      <c r="M614" s="3">
        <v>4</v>
      </c>
      <c r="N614" s="3">
        <v>10</v>
      </c>
      <c r="O614" s="3">
        <v>2</v>
      </c>
      <c r="P614" s="3">
        <v>0.5</v>
      </c>
      <c r="Q614" s="3">
        <v>0.2</v>
      </c>
    </row>
    <row r="615" spans="1:17" x14ac:dyDescent="0.25">
      <c r="A615" s="3">
        <v>3934</v>
      </c>
      <c r="B615" s="3" t="s">
        <v>492</v>
      </c>
      <c r="C615" s="3" t="s">
        <v>2890</v>
      </c>
      <c r="D615" s="3" t="s">
        <v>343</v>
      </c>
      <c r="E615" s="3" t="s">
        <v>682</v>
      </c>
      <c r="F615" s="3" t="s">
        <v>2856</v>
      </c>
      <c r="G615" s="3" t="s">
        <v>317</v>
      </c>
      <c r="H615" s="3" t="s">
        <v>318</v>
      </c>
      <c r="I615" s="3" t="s">
        <v>319</v>
      </c>
      <c r="J615" s="3" t="s">
        <v>320</v>
      </c>
      <c r="K615" s="11">
        <v>43617</v>
      </c>
      <c r="L615" s="11">
        <v>43983</v>
      </c>
      <c r="M615" s="3">
        <v>50</v>
      </c>
      <c r="N615" s="3">
        <v>100</v>
      </c>
      <c r="O615" s="3">
        <v>100</v>
      </c>
      <c r="P615" s="3">
        <v>1</v>
      </c>
      <c r="Q615" s="3">
        <v>1</v>
      </c>
    </row>
    <row r="616" spans="1:17" x14ac:dyDescent="0.25">
      <c r="A616" s="3">
        <v>3934</v>
      </c>
      <c r="B616" s="3" t="s">
        <v>492</v>
      </c>
      <c r="C616" s="3" t="s">
        <v>2890</v>
      </c>
      <c r="D616" s="3" t="s">
        <v>363</v>
      </c>
      <c r="E616" s="3" t="s">
        <v>683</v>
      </c>
      <c r="F616" s="3" t="s">
        <v>2856</v>
      </c>
      <c r="G616" s="3" t="s">
        <v>317</v>
      </c>
      <c r="H616" s="3" t="s">
        <v>318</v>
      </c>
      <c r="I616" s="3" t="s">
        <v>319</v>
      </c>
      <c r="J616" s="3" t="s">
        <v>320</v>
      </c>
      <c r="K616" s="11">
        <v>43617</v>
      </c>
      <c r="L616" s="11">
        <v>47635</v>
      </c>
      <c r="M616" s="3">
        <v>55</v>
      </c>
      <c r="N616" s="3">
        <v>100</v>
      </c>
      <c r="O616" s="3">
        <v>55</v>
      </c>
      <c r="P616" s="3">
        <v>1</v>
      </c>
      <c r="Q616" s="3">
        <v>0.55000000000000004</v>
      </c>
    </row>
    <row r="617" spans="1:17" x14ac:dyDescent="0.25">
      <c r="A617" s="3">
        <v>3934</v>
      </c>
      <c r="B617" s="3" t="s">
        <v>492</v>
      </c>
      <c r="C617" s="3" t="s">
        <v>2890</v>
      </c>
      <c r="D617" s="3" t="s">
        <v>209</v>
      </c>
      <c r="E617" s="3" t="s">
        <v>684</v>
      </c>
      <c r="F617" s="3" t="s">
        <v>2856</v>
      </c>
      <c r="G617" s="3" t="s">
        <v>311</v>
      </c>
      <c r="H617" s="3" t="s">
        <v>312</v>
      </c>
      <c r="I617" s="3" t="s">
        <v>313</v>
      </c>
      <c r="J617" s="3" t="s">
        <v>314</v>
      </c>
      <c r="K617" s="11">
        <v>43466</v>
      </c>
      <c r="L617" s="11">
        <v>47848</v>
      </c>
      <c r="M617" s="3">
        <v>50</v>
      </c>
      <c r="N617" s="3">
        <v>100</v>
      </c>
      <c r="O617" s="3">
        <v>0</v>
      </c>
      <c r="P617" s="3">
        <v>0</v>
      </c>
      <c r="Q617" s="3">
        <v>0</v>
      </c>
    </row>
    <row r="618" spans="1:17" x14ac:dyDescent="0.25">
      <c r="A618" s="3">
        <v>3934</v>
      </c>
      <c r="B618" s="3" t="s">
        <v>492</v>
      </c>
      <c r="C618" s="3" t="s">
        <v>2890</v>
      </c>
      <c r="D618" s="3" t="s">
        <v>291</v>
      </c>
      <c r="E618" s="3" t="s">
        <v>685</v>
      </c>
      <c r="F618" s="3" t="s">
        <v>2856</v>
      </c>
      <c r="G618" s="3" t="s">
        <v>125</v>
      </c>
      <c r="H618" s="3" t="s">
        <v>126</v>
      </c>
      <c r="I618" s="3" t="s">
        <v>122</v>
      </c>
      <c r="J618" s="3" t="s">
        <v>123</v>
      </c>
      <c r="K618" s="11">
        <v>43466</v>
      </c>
      <c r="L618" s="11">
        <v>44196</v>
      </c>
      <c r="M618" s="3">
        <v>100</v>
      </c>
      <c r="N618" s="3">
        <v>100</v>
      </c>
      <c r="O618" s="3">
        <v>0</v>
      </c>
      <c r="P618" s="3">
        <v>0</v>
      </c>
      <c r="Q618" s="3">
        <v>0</v>
      </c>
    </row>
    <row r="619" spans="1:17" x14ac:dyDescent="0.25">
      <c r="A619" s="3">
        <v>3934</v>
      </c>
      <c r="B619" s="3" t="s">
        <v>492</v>
      </c>
      <c r="C619" s="3" t="s">
        <v>2890</v>
      </c>
      <c r="D619" s="3" t="s">
        <v>360</v>
      </c>
      <c r="E619" s="3" t="s">
        <v>686</v>
      </c>
      <c r="F619" s="3" t="s">
        <v>2856</v>
      </c>
      <c r="G619" s="3" t="s">
        <v>317</v>
      </c>
      <c r="H619" s="3" t="s">
        <v>318</v>
      </c>
      <c r="I619" s="3" t="s">
        <v>319</v>
      </c>
      <c r="J619" s="3" t="s">
        <v>320</v>
      </c>
      <c r="K619" s="11">
        <v>43617</v>
      </c>
      <c r="L619" s="11">
        <v>43983</v>
      </c>
      <c r="M619" s="3">
        <v>100</v>
      </c>
      <c r="N619" s="3">
        <v>100</v>
      </c>
      <c r="O619" s="3">
        <v>50</v>
      </c>
      <c r="P619" s="3">
        <v>0.5</v>
      </c>
      <c r="Q619" s="3">
        <v>0.5</v>
      </c>
    </row>
    <row r="620" spans="1:17" x14ac:dyDescent="0.25">
      <c r="A620" s="3">
        <v>3934</v>
      </c>
      <c r="B620" s="3" t="s">
        <v>492</v>
      </c>
      <c r="C620" s="3" t="s">
        <v>2890</v>
      </c>
      <c r="D620" s="3" t="s">
        <v>267</v>
      </c>
      <c r="E620" s="3" t="s">
        <v>687</v>
      </c>
      <c r="F620" s="3" t="s">
        <v>2856</v>
      </c>
      <c r="G620" s="3" t="s">
        <v>688</v>
      </c>
      <c r="H620" s="3" t="s">
        <v>689</v>
      </c>
      <c r="I620" s="3" t="s">
        <v>6</v>
      </c>
      <c r="J620" s="3" t="s">
        <v>7</v>
      </c>
      <c r="K620" s="11">
        <v>43497</v>
      </c>
      <c r="L620" s="11">
        <v>47848</v>
      </c>
      <c r="M620" s="3">
        <v>20</v>
      </c>
      <c r="N620" s="3">
        <v>100</v>
      </c>
      <c r="O620" s="3">
        <v>10</v>
      </c>
      <c r="P620" s="3">
        <v>0.5</v>
      </c>
      <c r="Q620" s="3">
        <v>0.1</v>
      </c>
    </row>
    <row r="621" spans="1:17" x14ac:dyDescent="0.25">
      <c r="A621" s="3">
        <v>3934</v>
      </c>
      <c r="B621" s="3" t="s">
        <v>492</v>
      </c>
      <c r="C621" s="3" t="s">
        <v>2890</v>
      </c>
      <c r="D621" s="3" t="s">
        <v>254</v>
      </c>
      <c r="E621" s="3" t="s">
        <v>690</v>
      </c>
      <c r="F621" s="3" t="s">
        <v>2856</v>
      </c>
      <c r="G621" s="3" t="s">
        <v>125</v>
      </c>
      <c r="H621" s="3" t="s">
        <v>126</v>
      </c>
      <c r="I621" s="3" t="s">
        <v>122</v>
      </c>
      <c r="J621" s="3" t="s">
        <v>123</v>
      </c>
      <c r="K621" s="11">
        <v>43313</v>
      </c>
      <c r="L621" s="11">
        <v>47848</v>
      </c>
      <c r="M621" s="3">
        <v>3</v>
      </c>
      <c r="N621" s="3">
        <v>100</v>
      </c>
      <c r="O621" s="3">
        <v>17.059999999999999</v>
      </c>
      <c r="P621" s="3">
        <v>1</v>
      </c>
      <c r="Q621" s="3">
        <v>0.17059999999999997</v>
      </c>
    </row>
    <row r="622" spans="1:17" x14ac:dyDescent="0.25">
      <c r="A622" s="3">
        <v>3934</v>
      </c>
      <c r="B622" s="3" t="s">
        <v>492</v>
      </c>
      <c r="C622" s="3" t="s">
        <v>2890</v>
      </c>
      <c r="D622" s="3" t="s">
        <v>32</v>
      </c>
      <c r="E622" s="3" t="s">
        <v>691</v>
      </c>
      <c r="F622" s="3" t="s">
        <v>2856</v>
      </c>
      <c r="G622" s="3" t="s">
        <v>246</v>
      </c>
      <c r="H622" s="3" t="s">
        <v>247</v>
      </c>
      <c r="I622" s="3" t="s">
        <v>6</v>
      </c>
      <c r="J622" s="3" t="s">
        <v>7</v>
      </c>
      <c r="K622" s="11">
        <v>43291</v>
      </c>
      <c r="L622" s="11">
        <v>47818</v>
      </c>
      <c r="M622" s="3">
        <v>42</v>
      </c>
      <c r="N622" s="3">
        <v>100</v>
      </c>
      <c r="O622" s="3">
        <v>0</v>
      </c>
      <c r="P622" s="3">
        <v>0</v>
      </c>
      <c r="Q622" s="3">
        <v>0</v>
      </c>
    </row>
    <row r="623" spans="1:17" x14ac:dyDescent="0.25">
      <c r="A623" s="3">
        <v>3934</v>
      </c>
      <c r="B623" s="3" t="s">
        <v>492</v>
      </c>
      <c r="C623" s="3" t="s">
        <v>2890</v>
      </c>
      <c r="D623" s="3" t="s">
        <v>287</v>
      </c>
      <c r="E623" s="3" t="s">
        <v>692</v>
      </c>
      <c r="F623" s="3" t="s">
        <v>2856</v>
      </c>
      <c r="G623" s="3" t="s">
        <v>148</v>
      </c>
      <c r="H623" s="3" t="s">
        <v>149</v>
      </c>
      <c r="I623" s="3" t="s">
        <v>132</v>
      </c>
      <c r="J623" s="3" t="s">
        <v>133</v>
      </c>
      <c r="K623" s="11">
        <v>43291</v>
      </c>
      <c r="L623" s="11">
        <v>43830</v>
      </c>
      <c r="M623" s="3">
        <v>100</v>
      </c>
      <c r="N623" s="3">
        <v>100</v>
      </c>
      <c r="O623" s="3">
        <v>100</v>
      </c>
      <c r="P623" s="3">
        <v>1</v>
      </c>
      <c r="Q623" s="3">
        <v>1</v>
      </c>
    </row>
    <row r="624" spans="1:17" x14ac:dyDescent="0.25">
      <c r="A624" s="3">
        <v>3934</v>
      </c>
      <c r="B624" s="3" t="s">
        <v>492</v>
      </c>
      <c r="C624" s="3" t="s">
        <v>2890</v>
      </c>
      <c r="D624" s="3" t="s">
        <v>266</v>
      </c>
      <c r="E624" s="3" t="s">
        <v>693</v>
      </c>
      <c r="F624" s="3" t="s">
        <v>2855</v>
      </c>
      <c r="G624" s="3" t="s">
        <v>246</v>
      </c>
      <c r="H624" s="3" t="s">
        <v>247</v>
      </c>
      <c r="I624" s="3" t="s">
        <v>6</v>
      </c>
      <c r="J624" s="3" t="s">
        <v>7</v>
      </c>
      <c r="K624" s="11">
        <v>43291</v>
      </c>
      <c r="L624" s="11">
        <v>43800</v>
      </c>
      <c r="M624" s="3">
        <v>100</v>
      </c>
      <c r="N624" s="3">
        <v>100</v>
      </c>
      <c r="O624" s="3">
        <v>0</v>
      </c>
      <c r="P624" s="3">
        <v>0</v>
      </c>
      <c r="Q624" s="3">
        <v>0</v>
      </c>
    </row>
    <row r="625" spans="1:17" x14ac:dyDescent="0.25">
      <c r="A625" s="3">
        <v>3934</v>
      </c>
      <c r="B625" s="3" t="s">
        <v>492</v>
      </c>
      <c r="C625" s="3" t="s">
        <v>2890</v>
      </c>
      <c r="D625" s="3" t="s">
        <v>258</v>
      </c>
      <c r="E625" s="3" t="s">
        <v>694</v>
      </c>
      <c r="F625" s="3" t="s">
        <v>2856</v>
      </c>
      <c r="G625" s="3" t="s">
        <v>246</v>
      </c>
      <c r="H625" s="3" t="s">
        <v>247</v>
      </c>
      <c r="I625" s="3" t="s">
        <v>6</v>
      </c>
      <c r="J625" s="3" t="s">
        <v>7</v>
      </c>
      <c r="K625" s="11">
        <v>43291</v>
      </c>
      <c r="L625" s="11">
        <v>46022</v>
      </c>
      <c r="M625" s="3">
        <v>75</v>
      </c>
      <c r="N625" s="3">
        <v>100</v>
      </c>
      <c r="O625" s="3">
        <v>80</v>
      </c>
      <c r="P625" s="3">
        <v>1</v>
      </c>
      <c r="Q625" s="3">
        <v>0.8</v>
      </c>
    </row>
    <row r="626" spans="1:17" x14ac:dyDescent="0.25">
      <c r="A626" s="3">
        <v>3934</v>
      </c>
      <c r="B626" s="3" t="s">
        <v>492</v>
      </c>
      <c r="C626" s="3" t="s">
        <v>2890</v>
      </c>
      <c r="D626" s="3" t="s">
        <v>357</v>
      </c>
      <c r="E626" s="3" t="s">
        <v>695</v>
      </c>
      <c r="F626" s="3" t="s">
        <v>2856</v>
      </c>
      <c r="G626" s="3" t="s">
        <v>246</v>
      </c>
      <c r="H626" s="3" t="s">
        <v>247</v>
      </c>
      <c r="I626" s="3" t="s">
        <v>6</v>
      </c>
      <c r="J626" s="3" t="s">
        <v>7</v>
      </c>
      <c r="K626" s="11">
        <v>43466</v>
      </c>
      <c r="L626" s="11">
        <v>44551</v>
      </c>
      <c r="M626" s="3">
        <v>75</v>
      </c>
      <c r="N626" s="3">
        <v>100</v>
      </c>
      <c r="O626" s="3">
        <v>0</v>
      </c>
      <c r="P626" s="3">
        <v>0</v>
      </c>
      <c r="Q626" s="3">
        <v>0</v>
      </c>
    </row>
    <row r="627" spans="1:17" x14ac:dyDescent="0.25">
      <c r="A627" s="3">
        <v>3934</v>
      </c>
      <c r="B627" s="3" t="s">
        <v>492</v>
      </c>
      <c r="C627" s="3" t="s">
        <v>2890</v>
      </c>
      <c r="D627" s="3" t="s">
        <v>37</v>
      </c>
      <c r="E627" s="3" t="s">
        <v>696</v>
      </c>
      <c r="F627" s="3" t="s">
        <v>2856</v>
      </c>
      <c r="G627" s="3" t="s">
        <v>246</v>
      </c>
      <c r="H627" s="3" t="s">
        <v>247</v>
      </c>
      <c r="I627" s="3" t="s">
        <v>6</v>
      </c>
      <c r="J627" s="3" t="s">
        <v>7</v>
      </c>
      <c r="K627" s="11">
        <v>43313</v>
      </c>
      <c r="L627" s="11">
        <v>43646</v>
      </c>
      <c r="M627" s="3">
        <v>100</v>
      </c>
      <c r="N627" s="3">
        <v>100</v>
      </c>
      <c r="O627" s="3">
        <v>60</v>
      </c>
      <c r="P627" s="3">
        <v>0.6</v>
      </c>
      <c r="Q627" s="3">
        <v>0.6</v>
      </c>
    </row>
    <row r="628" spans="1:17" x14ac:dyDescent="0.25">
      <c r="A628" s="3">
        <v>3934</v>
      </c>
      <c r="B628" s="3" t="s">
        <v>492</v>
      </c>
      <c r="C628" s="3" t="s">
        <v>2890</v>
      </c>
      <c r="D628" s="3" t="s">
        <v>35</v>
      </c>
      <c r="E628" s="3" t="s">
        <v>697</v>
      </c>
      <c r="F628" s="3" t="s">
        <v>2856</v>
      </c>
      <c r="G628" s="3" t="s">
        <v>246</v>
      </c>
      <c r="H628" s="3" t="s">
        <v>247</v>
      </c>
      <c r="I628" s="3" t="s">
        <v>6</v>
      </c>
      <c r="J628" s="3" t="s">
        <v>7</v>
      </c>
      <c r="K628" s="11">
        <v>43313</v>
      </c>
      <c r="L628" s="11">
        <v>43799</v>
      </c>
      <c r="M628" s="3">
        <v>100</v>
      </c>
      <c r="N628" s="3">
        <v>100</v>
      </c>
      <c r="O628" s="3">
        <v>40</v>
      </c>
      <c r="P628" s="3">
        <v>0.4</v>
      </c>
      <c r="Q628" s="3">
        <v>0.4</v>
      </c>
    </row>
    <row r="629" spans="1:17" x14ac:dyDescent="0.25">
      <c r="A629" s="3">
        <v>3934</v>
      </c>
      <c r="B629" s="3" t="s">
        <v>492</v>
      </c>
      <c r="C629" s="3" t="s">
        <v>2890</v>
      </c>
      <c r="D629" s="3" t="s">
        <v>290</v>
      </c>
      <c r="E629" s="3" t="s">
        <v>698</v>
      </c>
      <c r="F629" s="3" t="s">
        <v>2856</v>
      </c>
      <c r="G629" s="3" t="s">
        <v>246</v>
      </c>
      <c r="H629" s="3" t="s">
        <v>247</v>
      </c>
      <c r="I629" s="3" t="s">
        <v>6</v>
      </c>
      <c r="J629" s="3" t="s">
        <v>7</v>
      </c>
      <c r="K629" s="11">
        <v>43291</v>
      </c>
      <c r="L629" s="11">
        <v>44013</v>
      </c>
      <c r="M629" s="3">
        <v>100</v>
      </c>
      <c r="N629" s="3">
        <v>100</v>
      </c>
      <c r="O629" s="3">
        <v>100</v>
      </c>
      <c r="P629" s="3">
        <v>1</v>
      </c>
      <c r="Q629" s="3">
        <v>1</v>
      </c>
    </row>
    <row r="630" spans="1:17" x14ac:dyDescent="0.25">
      <c r="A630" s="3">
        <v>3934</v>
      </c>
      <c r="B630" s="3" t="s">
        <v>492</v>
      </c>
      <c r="C630" s="3" t="s">
        <v>2890</v>
      </c>
      <c r="D630" s="3" t="s">
        <v>335</v>
      </c>
      <c r="E630" s="3" t="s">
        <v>699</v>
      </c>
      <c r="F630" s="3" t="s">
        <v>2856</v>
      </c>
      <c r="G630" s="3" t="s">
        <v>611</v>
      </c>
      <c r="H630" s="3" t="s">
        <v>612</v>
      </c>
      <c r="I630" s="3" t="s">
        <v>122</v>
      </c>
      <c r="J630" s="3" t="s">
        <v>123</v>
      </c>
      <c r="K630" s="11">
        <v>43291</v>
      </c>
      <c r="L630" s="11">
        <v>44926</v>
      </c>
      <c r="M630" s="3">
        <v>56</v>
      </c>
      <c r="N630" s="3">
        <v>100</v>
      </c>
      <c r="O630" s="3">
        <v>0</v>
      </c>
      <c r="P630" s="3">
        <v>0</v>
      </c>
      <c r="Q630" s="3">
        <v>0</v>
      </c>
    </row>
    <row r="631" spans="1:17" x14ac:dyDescent="0.25">
      <c r="A631" s="3">
        <v>3934</v>
      </c>
      <c r="B631" s="3" t="s">
        <v>492</v>
      </c>
      <c r="C631" s="3" t="s">
        <v>2890</v>
      </c>
      <c r="D631" s="3" t="s">
        <v>69</v>
      </c>
      <c r="E631" s="3" t="s">
        <v>700</v>
      </c>
      <c r="F631" s="3" t="s">
        <v>2856</v>
      </c>
      <c r="G631" s="3" t="s">
        <v>277</v>
      </c>
      <c r="H631" s="3" t="s">
        <v>278</v>
      </c>
      <c r="I631" s="3" t="s">
        <v>132</v>
      </c>
      <c r="J631" s="3" t="s">
        <v>133</v>
      </c>
      <c r="K631" s="11">
        <v>43466</v>
      </c>
      <c r="L631" s="11">
        <v>44196</v>
      </c>
      <c r="M631" s="3">
        <v>100</v>
      </c>
      <c r="N631" s="3">
        <v>100</v>
      </c>
      <c r="O631" s="3">
        <v>0</v>
      </c>
      <c r="P631" s="3">
        <v>0</v>
      </c>
      <c r="Q631" s="3">
        <v>0</v>
      </c>
    </row>
    <row r="632" spans="1:17" x14ac:dyDescent="0.25">
      <c r="A632" s="3">
        <v>3934</v>
      </c>
      <c r="B632" s="3" t="s">
        <v>492</v>
      </c>
      <c r="C632" s="3" t="s">
        <v>2890</v>
      </c>
      <c r="D632" s="3" t="s">
        <v>353</v>
      </c>
      <c r="E632" s="3" t="s">
        <v>701</v>
      </c>
      <c r="F632" s="3" t="s">
        <v>2856</v>
      </c>
      <c r="G632" s="3" t="s">
        <v>670</v>
      </c>
      <c r="H632" s="3" t="s">
        <v>671</v>
      </c>
      <c r="I632" s="3" t="s">
        <v>132</v>
      </c>
      <c r="J632" s="3" t="s">
        <v>133</v>
      </c>
      <c r="K632" s="11">
        <v>43466</v>
      </c>
      <c r="L632" s="11">
        <v>44926</v>
      </c>
      <c r="M632" s="3">
        <v>60</v>
      </c>
      <c r="N632" s="3">
        <v>100</v>
      </c>
      <c r="O632" s="3">
        <v>0</v>
      </c>
      <c r="P632" s="3">
        <v>0</v>
      </c>
      <c r="Q632" s="3">
        <v>0</v>
      </c>
    </row>
    <row r="633" spans="1:17" x14ac:dyDescent="0.25">
      <c r="A633" s="3">
        <v>3934</v>
      </c>
      <c r="B633" s="3" t="s">
        <v>492</v>
      </c>
      <c r="C633" s="3" t="s">
        <v>2890</v>
      </c>
      <c r="D633" s="3" t="s">
        <v>281</v>
      </c>
      <c r="E633" s="3" t="s">
        <v>702</v>
      </c>
      <c r="F633" s="3" t="s">
        <v>2855</v>
      </c>
      <c r="G633" s="3" t="s">
        <v>246</v>
      </c>
      <c r="H633" s="3" t="s">
        <v>247</v>
      </c>
      <c r="I633" s="3" t="s">
        <v>6</v>
      </c>
      <c r="J633" s="3" t="s">
        <v>7</v>
      </c>
      <c r="K633" s="11">
        <v>43466</v>
      </c>
      <c r="L633" s="11">
        <v>45657</v>
      </c>
      <c r="M633" s="3">
        <v>50</v>
      </c>
      <c r="N633" s="3">
        <v>100</v>
      </c>
      <c r="O633" s="3">
        <v>0</v>
      </c>
      <c r="P633" s="3">
        <v>0</v>
      </c>
      <c r="Q633" s="3">
        <v>0</v>
      </c>
    </row>
    <row r="634" spans="1:17" x14ac:dyDescent="0.25">
      <c r="A634" s="3">
        <v>3934</v>
      </c>
      <c r="B634" s="3" t="s">
        <v>492</v>
      </c>
      <c r="C634" s="3" t="s">
        <v>2890</v>
      </c>
      <c r="D634" s="3" t="s">
        <v>43</v>
      </c>
      <c r="E634" s="3" t="s">
        <v>703</v>
      </c>
      <c r="F634" s="3" t="s">
        <v>2856</v>
      </c>
      <c r="G634" s="3" t="s">
        <v>311</v>
      </c>
      <c r="H634" s="3" t="s">
        <v>312</v>
      </c>
      <c r="I634" s="3" t="s">
        <v>313</v>
      </c>
      <c r="J634" s="3" t="s">
        <v>314</v>
      </c>
      <c r="K634" s="11">
        <v>43466</v>
      </c>
      <c r="L634" s="11">
        <v>47848</v>
      </c>
      <c r="M634" s="3">
        <v>55</v>
      </c>
      <c r="N634" s="3">
        <v>100</v>
      </c>
      <c r="O634" s="3">
        <v>50</v>
      </c>
      <c r="P634" s="3">
        <v>0.90909090909090906</v>
      </c>
      <c r="Q634" s="3">
        <v>0.5</v>
      </c>
    </row>
    <row r="635" spans="1:17" x14ac:dyDescent="0.25">
      <c r="A635" s="3">
        <v>3934</v>
      </c>
      <c r="B635" s="3" t="s">
        <v>492</v>
      </c>
      <c r="C635" s="3" t="s">
        <v>2890</v>
      </c>
      <c r="D635" s="3" t="s">
        <v>244</v>
      </c>
      <c r="E635" s="3" t="s">
        <v>704</v>
      </c>
      <c r="F635" s="3" t="s">
        <v>2855</v>
      </c>
      <c r="G635" s="3" t="s">
        <v>175</v>
      </c>
      <c r="H635" s="3" t="s">
        <v>176</v>
      </c>
      <c r="I635" s="3" t="s">
        <v>177</v>
      </c>
      <c r="J635" s="3" t="s">
        <v>177</v>
      </c>
      <c r="K635" s="11">
        <v>43466</v>
      </c>
      <c r="L635" s="11">
        <v>44561</v>
      </c>
      <c r="M635" s="3">
        <v>80</v>
      </c>
      <c r="N635" s="3">
        <v>100</v>
      </c>
      <c r="O635" s="3">
        <v>20</v>
      </c>
      <c r="P635" s="3">
        <v>0.25</v>
      </c>
      <c r="Q635" s="3">
        <v>0.2</v>
      </c>
    </row>
    <row r="636" spans="1:17" x14ac:dyDescent="0.25">
      <c r="A636" s="3">
        <v>3934</v>
      </c>
      <c r="B636" s="3" t="s">
        <v>492</v>
      </c>
      <c r="C636" s="3" t="s">
        <v>2890</v>
      </c>
      <c r="D636" s="3" t="s">
        <v>153</v>
      </c>
      <c r="E636" s="3" t="s">
        <v>705</v>
      </c>
      <c r="F636" s="3" t="s">
        <v>2855</v>
      </c>
      <c r="G636" s="3" t="s">
        <v>611</v>
      </c>
      <c r="H636" s="3" t="s">
        <v>612</v>
      </c>
      <c r="I636" s="3" t="s">
        <v>122</v>
      </c>
      <c r="J636" s="3" t="s">
        <v>123</v>
      </c>
      <c r="K636" s="11">
        <v>43466</v>
      </c>
      <c r="L636" s="11">
        <v>44926</v>
      </c>
      <c r="M636" s="3">
        <v>15</v>
      </c>
      <c r="N636" s="3">
        <v>100</v>
      </c>
      <c r="O636" s="3">
        <v>100</v>
      </c>
      <c r="P636" s="3">
        <v>1</v>
      </c>
      <c r="Q636" s="3">
        <v>1</v>
      </c>
    </row>
    <row r="637" spans="1:17" x14ac:dyDescent="0.25">
      <c r="A637" s="3">
        <v>3934</v>
      </c>
      <c r="B637" s="3" t="s">
        <v>492</v>
      </c>
      <c r="C637" s="3" t="s">
        <v>2890</v>
      </c>
      <c r="D637" s="3" t="s">
        <v>239</v>
      </c>
      <c r="E637" s="3" t="s">
        <v>706</v>
      </c>
      <c r="F637" s="3" t="s">
        <v>2856</v>
      </c>
      <c r="G637" s="3" t="s">
        <v>148</v>
      </c>
      <c r="H637" s="3" t="s">
        <v>149</v>
      </c>
      <c r="I637" s="3" t="s">
        <v>132</v>
      </c>
      <c r="J637" s="3" t="s">
        <v>133</v>
      </c>
      <c r="K637" s="11">
        <v>43466</v>
      </c>
      <c r="L637" s="11">
        <v>44196</v>
      </c>
      <c r="M637" s="3">
        <v>100</v>
      </c>
      <c r="N637" s="3">
        <v>100</v>
      </c>
      <c r="O637" s="3">
        <v>100</v>
      </c>
      <c r="P637" s="3">
        <v>1</v>
      </c>
      <c r="Q637" s="3">
        <v>1</v>
      </c>
    </row>
    <row r="638" spans="1:17" x14ac:dyDescent="0.25">
      <c r="A638" s="3">
        <v>3934</v>
      </c>
      <c r="B638" s="3" t="s">
        <v>492</v>
      </c>
      <c r="C638" s="3" t="s">
        <v>2890</v>
      </c>
      <c r="D638" s="3" t="s">
        <v>161</v>
      </c>
      <c r="E638" s="3" t="s">
        <v>707</v>
      </c>
      <c r="F638" s="3" t="s">
        <v>2051</v>
      </c>
      <c r="G638" s="3" t="s">
        <v>125</v>
      </c>
      <c r="H638" s="3" t="s">
        <v>126</v>
      </c>
      <c r="I638" s="3" t="s">
        <v>122</v>
      </c>
      <c r="J638" s="3" t="s">
        <v>123</v>
      </c>
      <c r="K638" s="11">
        <v>43466</v>
      </c>
      <c r="L638" s="11">
        <v>44166</v>
      </c>
      <c r="M638" s="3">
        <v>100</v>
      </c>
      <c r="N638" s="3">
        <v>100</v>
      </c>
      <c r="O638" s="3">
        <v>0</v>
      </c>
      <c r="P638" s="3">
        <v>0</v>
      </c>
      <c r="Q638" s="3">
        <v>0</v>
      </c>
    </row>
    <row r="639" spans="1:17" x14ac:dyDescent="0.25">
      <c r="A639" s="3">
        <v>3934</v>
      </c>
      <c r="B639" s="3" t="s">
        <v>492</v>
      </c>
      <c r="C639" s="3" t="s">
        <v>2890</v>
      </c>
      <c r="D639" s="3" t="s">
        <v>65</v>
      </c>
      <c r="E639" s="3" t="s">
        <v>708</v>
      </c>
      <c r="F639" s="3" t="s">
        <v>2855</v>
      </c>
      <c r="G639" s="3" t="s">
        <v>148</v>
      </c>
      <c r="H639" s="3" t="s">
        <v>149</v>
      </c>
      <c r="I639" s="3" t="s">
        <v>132</v>
      </c>
      <c r="J639" s="3" t="s">
        <v>133</v>
      </c>
      <c r="K639" s="11">
        <v>43373</v>
      </c>
      <c r="L639" s="11">
        <v>43738</v>
      </c>
      <c r="M639" s="3">
        <v>100</v>
      </c>
      <c r="N639" s="3">
        <v>100</v>
      </c>
      <c r="O639" s="3">
        <v>100</v>
      </c>
      <c r="P639" s="3">
        <v>1</v>
      </c>
      <c r="Q639" s="3">
        <v>1</v>
      </c>
    </row>
    <row r="640" spans="1:17" x14ac:dyDescent="0.25">
      <c r="A640" s="3">
        <v>3934</v>
      </c>
      <c r="B640" s="3" t="s">
        <v>492</v>
      </c>
      <c r="C640" s="3" t="s">
        <v>2890</v>
      </c>
      <c r="D640" s="3" t="s">
        <v>68</v>
      </c>
      <c r="E640" s="3" t="s">
        <v>709</v>
      </c>
      <c r="F640" s="3" t="s">
        <v>2856</v>
      </c>
      <c r="G640" s="3" t="s">
        <v>148</v>
      </c>
      <c r="H640" s="3" t="s">
        <v>149</v>
      </c>
      <c r="I640" s="3" t="s">
        <v>132</v>
      </c>
      <c r="J640" s="3" t="s">
        <v>133</v>
      </c>
      <c r="K640" s="11">
        <v>43466</v>
      </c>
      <c r="L640" s="11">
        <v>44196</v>
      </c>
      <c r="M640" s="3">
        <v>100</v>
      </c>
      <c r="N640" s="3">
        <v>100</v>
      </c>
      <c r="O640" s="3">
        <v>100</v>
      </c>
      <c r="P640" s="3">
        <v>1</v>
      </c>
      <c r="Q640" s="3">
        <v>1</v>
      </c>
    </row>
    <row r="641" spans="1:17" x14ac:dyDescent="0.25">
      <c r="A641" s="3">
        <v>3934</v>
      </c>
      <c r="B641" s="3" t="s">
        <v>492</v>
      </c>
      <c r="C641" s="3" t="s">
        <v>2890</v>
      </c>
      <c r="D641" s="3" t="s">
        <v>67</v>
      </c>
      <c r="E641" s="3" t="s">
        <v>710</v>
      </c>
      <c r="F641" s="3" t="s">
        <v>2855</v>
      </c>
      <c r="G641" s="3" t="s">
        <v>148</v>
      </c>
      <c r="H641" s="3" t="s">
        <v>149</v>
      </c>
      <c r="I641" s="3" t="s">
        <v>132</v>
      </c>
      <c r="J641" s="3" t="s">
        <v>133</v>
      </c>
      <c r="K641" s="11">
        <v>43373</v>
      </c>
      <c r="L641" s="11">
        <v>43738</v>
      </c>
      <c r="M641" s="3">
        <v>100</v>
      </c>
      <c r="N641" s="3">
        <v>100</v>
      </c>
      <c r="O641" s="3">
        <v>100</v>
      </c>
      <c r="P641" s="3">
        <v>1</v>
      </c>
      <c r="Q641" s="3">
        <v>1</v>
      </c>
    </row>
    <row r="642" spans="1:17" x14ac:dyDescent="0.25">
      <c r="A642" s="3">
        <v>3934</v>
      </c>
      <c r="B642" s="3" t="s">
        <v>492</v>
      </c>
      <c r="C642" s="3" t="s">
        <v>2890</v>
      </c>
      <c r="D642" s="3" t="s">
        <v>66</v>
      </c>
      <c r="E642" s="3" t="s">
        <v>711</v>
      </c>
      <c r="F642" s="3" t="s">
        <v>2856</v>
      </c>
      <c r="G642" s="3" t="s">
        <v>148</v>
      </c>
      <c r="H642" s="3" t="s">
        <v>149</v>
      </c>
      <c r="I642" s="3" t="s">
        <v>132</v>
      </c>
      <c r="J642" s="3" t="s">
        <v>133</v>
      </c>
      <c r="K642" s="11">
        <v>43466</v>
      </c>
      <c r="L642" s="11">
        <v>44196</v>
      </c>
      <c r="M642" s="3">
        <v>100</v>
      </c>
      <c r="N642" s="3">
        <v>100</v>
      </c>
      <c r="O642" s="3">
        <v>45</v>
      </c>
      <c r="P642" s="3">
        <v>0.45</v>
      </c>
      <c r="Q642" s="3">
        <v>0.45</v>
      </c>
    </row>
    <row r="643" spans="1:17" x14ac:dyDescent="0.25">
      <c r="A643" s="3">
        <v>3934</v>
      </c>
      <c r="B643" s="3" t="s">
        <v>492</v>
      </c>
      <c r="C643" s="3" t="s">
        <v>2890</v>
      </c>
      <c r="D643" s="3" t="s">
        <v>366</v>
      </c>
      <c r="E643" s="3" t="s">
        <v>712</v>
      </c>
      <c r="F643" s="3" t="s">
        <v>2856</v>
      </c>
      <c r="G643" s="3" t="s">
        <v>252</v>
      </c>
      <c r="H643" s="3" t="s">
        <v>253</v>
      </c>
      <c r="I643" s="3" t="s">
        <v>31</v>
      </c>
      <c r="J643" s="3" t="s">
        <v>31</v>
      </c>
      <c r="K643" s="11">
        <v>43466</v>
      </c>
      <c r="L643" s="11">
        <v>45291</v>
      </c>
      <c r="M643" s="3">
        <v>30</v>
      </c>
      <c r="N643" s="3">
        <v>100</v>
      </c>
      <c r="O643" s="3">
        <v>4</v>
      </c>
      <c r="P643" s="3">
        <v>0.13333333333333333</v>
      </c>
      <c r="Q643" s="3">
        <v>0.04</v>
      </c>
    </row>
    <row r="644" spans="1:17" x14ac:dyDescent="0.25">
      <c r="A644" s="3">
        <v>3934</v>
      </c>
      <c r="B644" s="3" t="s">
        <v>492</v>
      </c>
      <c r="C644" s="3" t="s">
        <v>2890</v>
      </c>
      <c r="D644" s="3" t="s">
        <v>367</v>
      </c>
      <c r="E644" s="3" t="s">
        <v>713</v>
      </c>
      <c r="F644" s="3" t="s">
        <v>2855</v>
      </c>
      <c r="G644" s="3" t="s">
        <v>85</v>
      </c>
      <c r="H644" s="3" t="s">
        <v>86</v>
      </c>
      <c r="I644" s="3" t="s">
        <v>87</v>
      </c>
      <c r="J644" s="3" t="s">
        <v>88</v>
      </c>
      <c r="K644" s="11">
        <v>43556</v>
      </c>
      <c r="L644" s="11">
        <v>43830</v>
      </c>
      <c r="M644" s="3">
        <v>100</v>
      </c>
      <c r="N644" s="3">
        <v>100</v>
      </c>
      <c r="O644" s="3">
        <v>100</v>
      </c>
      <c r="P644" s="3">
        <v>1</v>
      </c>
      <c r="Q644" s="3">
        <v>1</v>
      </c>
    </row>
    <row r="645" spans="1:17" x14ac:dyDescent="0.25">
      <c r="A645" s="3">
        <v>3934</v>
      </c>
      <c r="B645" s="3" t="s">
        <v>492</v>
      </c>
      <c r="C645" s="3" t="s">
        <v>2890</v>
      </c>
      <c r="D645" s="3" t="s">
        <v>71</v>
      </c>
      <c r="E645" s="3" t="s">
        <v>714</v>
      </c>
      <c r="F645" s="3" t="s">
        <v>2855</v>
      </c>
      <c r="G645" s="3" t="s">
        <v>277</v>
      </c>
      <c r="H645" s="3" t="s">
        <v>278</v>
      </c>
      <c r="I645" s="3" t="s">
        <v>132</v>
      </c>
      <c r="J645" s="3" t="s">
        <v>133</v>
      </c>
      <c r="K645" s="11">
        <v>43466</v>
      </c>
      <c r="L645" s="11">
        <v>44196</v>
      </c>
      <c r="M645" s="3">
        <v>100</v>
      </c>
      <c r="N645" s="3">
        <v>100</v>
      </c>
      <c r="O645" s="3">
        <v>0</v>
      </c>
      <c r="P645" s="3">
        <v>0</v>
      </c>
      <c r="Q645" s="3">
        <v>0</v>
      </c>
    </row>
    <row r="646" spans="1:17" x14ac:dyDescent="0.25">
      <c r="A646" s="3">
        <v>3934</v>
      </c>
      <c r="B646" s="3" t="s">
        <v>492</v>
      </c>
      <c r="C646" s="3" t="s">
        <v>2890</v>
      </c>
      <c r="D646" s="3" t="s">
        <v>222</v>
      </c>
      <c r="E646" s="3" t="s">
        <v>715</v>
      </c>
      <c r="F646" s="3" t="s">
        <v>2856</v>
      </c>
      <c r="G646" s="3" t="s">
        <v>688</v>
      </c>
      <c r="H646" s="3" t="s">
        <v>689</v>
      </c>
      <c r="I646" s="3" t="s">
        <v>6</v>
      </c>
      <c r="J646" s="3" t="s">
        <v>7</v>
      </c>
      <c r="K646" s="11">
        <v>43466</v>
      </c>
      <c r="L646" s="11">
        <v>47848</v>
      </c>
      <c r="M646" s="3">
        <v>10</v>
      </c>
      <c r="N646" s="3">
        <v>100</v>
      </c>
      <c r="O646" s="3">
        <v>0</v>
      </c>
      <c r="P646" s="3">
        <v>0</v>
      </c>
      <c r="Q646" s="3">
        <v>0</v>
      </c>
    </row>
    <row r="647" spans="1:17" x14ac:dyDescent="0.25">
      <c r="A647" s="3">
        <v>3934</v>
      </c>
      <c r="B647" s="3" t="s">
        <v>492</v>
      </c>
      <c r="C647" s="3" t="s">
        <v>2890</v>
      </c>
      <c r="D647" s="3" t="s">
        <v>97</v>
      </c>
      <c r="E647" s="3" t="s">
        <v>716</v>
      </c>
      <c r="F647" s="3" t="s">
        <v>2855</v>
      </c>
      <c r="G647" s="3" t="s">
        <v>189</v>
      </c>
      <c r="H647" s="3" t="s">
        <v>190</v>
      </c>
      <c r="I647" s="3" t="s">
        <v>164</v>
      </c>
      <c r="J647" s="3" t="s">
        <v>164</v>
      </c>
      <c r="K647" s="11">
        <v>43831</v>
      </c>
      <c r="L647" s="11">
        <v>46387</v>
      </c>
      <c r="M647" s="3">
        <v>10</v>
      </c>
      <c r="N647" s="3">
        <v>100</v>
      </c>
      <c r="O647" s="3">
        <v>10</v>
      </c>
      <c r="P647" s="3">
        <v>1</v>
      </c>
      <c r="Q647" s="3">
        <v>0.1</v>
      </c>
    </row>
    <row r="648" spans="1:17" x14ac:dyDescent="0.25">
      <c r="A648" s="3">
        <v>3934</v>
      </c>
      <c r="B648" s="3" t="s">
        <v>492</v>
      </c>
      <c r="C648" s="3" t="s">
        <v>2890</v>
      </c>
      <c r="D648" s="3" t="s">
        <v>351</v>
      </c>
      <c r="E648" s="3" t="s">
        <v>717</v>
      </c>
      <c r="F648" s="3" t="s">
        <v>2856</v>
      </c>
      <c r="G648" s="3" t="s">
        <v>611</v>
      </c>
      <c r="H648" s="3" t="s">
        <v>612</v>
      </c>
      <c r="I648" s="3" t="s">
        <v>122</v>
      </c>
      <c r="J648" s="3" t="s">
        <v>123</v>
      </c>
      <c r="K648" s="11">
        <v>43466</v>
      </c>
      <c r="L648" s="11">
        <v>44926</v>
      </c>
      <c r="M648" s="3">
        <v>57</v>
      </c>
      <c r="N648" s="3">
        <v>100</v>
      </c>
      <c r="O648" s="3">
        <v>55</v>
      </c>
      <c r="P648" s="3">
        <v>0.96491228070175439</v>
      </c>
      <c r="Q648" s="3">
        <v>0.55000000000000004</v>
      </c>
    </row>
    <row r="649" spans="1:17" x14ac:dyDescent="0.25">
      <c r="A649" s="3">
        <v>3934</v>
      </c>
      <c r="B649" s="3" t="s">
        <v>492</v>
      </c>
      <c r="C649" s="3" t="s">
        <v>2890</v>
      </c>
      <c r="D649" s="3" t="s">
        <v>372</v>
      </c>
      <c r="E649" s="3" t="s">
        <v>718</v>
      </c>
      <c r="F649" s="3" t="s">
        <v>2856</v>
      </c>
      <c r="G649" s="3" t="s">
        <v>670</v>
      </c>
      <c r="H649" s="3" t="s">
        <v>671</v>
      </c>
      <c r="I649" s="3" t="s">
        <v>132</v>
      </c>
      <c r="J649" s="3" t="s">
        <v>133</v>
      </c>
      <c r="K649" s="11">
        <v>43466</v>
      </c>
      <c r="L649" s="11">
        <v>44926</v>
      </c>
      <c r="M649" s="3">
        <v>40</v>
      </c>
      <c r="N649" s="3">
        <v>100</v>
      </c>
      <c r="O649" s="3">
        <v>0</v>
      </c>
      <c r="P649" s="3">
        <v>0</v>
      </c>
      <c r="Q649" s="3">
        <v>0</v>
      </c>
    </row>
    <row r="650" spans="1:17" x14ac:dyDescent="0.25">
      <c r="A650" s="3">
        <v>3934</v>
      </c>
      <c r="B650" s="3" t="s">
        <v>492</v>
      </c>
      <c r="C650" s="3" t="s">
        <v>2890</v>
      </c>
      <c r="D650" s="3" t="s">
        <v>378</v>
      </c>
      <c r="E650" s="3" t="s">
        <v>719</v>
      </c>
      <c r="F650" s="3" t="s">
        <v>2051</v>
      </c>
      <c r="G650" s="3" t="s">
        <v>611</v>
      </c>
      <c r="H650" s="3" t="s">
        <v>612</v>
      </c>
      <c r="I650" s="3" t="s">
        <v>122</v>
      </c>
      <c r="J650" s="3" t="s">
        <v>123</v>
      </c>
      <c r="K650" s="11">
        <v>43466</v>
      </c>
      <c r="L650" s="11">
        <v>44196</v>
      </c>
      <c r="M650" s="3">
        <v>100</v>
      </c>
      <c r="N650" s="3">
        <v>100</v>
      </c>
      <c r="O650" s="3">
        <v>0</v>
      </c>
      <c r="P650" s="3">
        <v>0</v>
      </c>
      <c r="Q650" s="3">
        <v>0</v>
      </c>
    </row>
    <row r="651" spans="1:17" x14ac:dyDescent="0.25">
      <c r="A651" s="3">
        <v>3934</v>
      </c>
      <c r="B651" s="3" t="s">
        <v>492</v>
      </c>
      <c r="C651" s="3" t="s">
        <v>2890</v>
      </c>
      <c r="D651" s="3" t="s">
        <v>361</v>
      </c>
      <c r="E651" s="3" t="s">
        <v>720</v>
      </c>
      <c r="F651" s="3" t="s">
        <v>2855</v>
      </c>
      <c r="G651" s="3" t="s">
        <v>246</v>
      </c>
      <c r="H651" s="3" t="s">
        <v>247</v>
      </c>
      <c r="I651" s="3" t="s">
        <v>6</v>
      </c>
      <c r="J651" s="3" t="s">
        <v>7</v>
      </c>
      <c r="K651" s="11">
        <v>43466</v>
      </c>
      <c r="L651" s="11">
        <v>44926</v>
      </c>
      <c r="M651" s="3">
        <v>50</v>
      </c>
      <c r="N651" s="3">
        <v>100</v>
      </c>
      <c r="O651" s="3">
        <v>12.5</v>
      </c>
      <c r="P651" s="3">
        <v>0.25</v>
      </c>
      <c r="Q651" s="3">
        <v>0.125</v>
      </c>
    </row>
    <row r="652" spans="1:17" x14ac:dyDescent="0.25">
      <c r="A652" s="3">
        <v>3934</v>
      </c>
      <c r="B652" s="3" t="s">
        <v>492</v>
      </c>
      <c r="C652" s="3" t="s">
        <v>2890</v>
      </c>
      <c r="D652" s="3" t="s">
        <v>74</v>
      </c>
      <c r="E652" s="3" t="s">
        <v>721</v>
      </c>
      <c r="F652" s="3" t="s">
        <v>2856</v>
      </c>
      <c r="G652" s="3" t="s">
        <v>130</v>
      </c>
      <c r="H652" s="3" t="s">
        <v>131</v>
      </c>
      <c r="I652" s="3" t="s">
        <v>132</v>
      </c>
      <c r="J652" s="3" t="s">
        <v>133</v>
      </c>
      <c r="K652" s="11">
        <v>43466</v>
      </c>
      <c r="L652" s="11">
        <v>47483</v>
      </c>
      <c r="M652" s="3">
        <v>10</v>
      </c>
      <c r="N652" s="3">
        <v>100</v>
      </c>
      <c r="O652" s="3">
        <v>0</v>
      </c>
      <c r="P652" s="3">
        <v>0</v>
      </c>
      <c r="Q652" s="3">
        <v>0</v>
      </c>
    </row>
    <row r="653" spans="1:17" x14ac:dyDescent="0.25">
      <c r="A653" s="3">
        <v>3934</v>
      </c>
      <c r="B653" s="3" t="s">
        <v>492</v>
      </c>
      <c r="C653" s="3" t="s">
        <v>2890</v>
      </c>
      <c r="D653" s="3" t="s">
        <v>75</v>
      </c>
      <c r="E653" s="3" t="s">
        <v>722</v>
      </c>
      <c r="F653" s="3" t="s">
        <v>2855</v>
      </c>
      <c r="G653" s="3" t="s">
        <v>246</v>
      </c>
      <c r="H653" s="3" t="s">
        <v>247</v>
      </c>
      <c r="I653" s="3" t="s">
        <v>6</v>
      </c>
      <c r="J653" s="3" t="s">
        <v>7</v>
      </c>
      <c r="K653" s="11">
        <v>43525</v>
      </c>
      <c r="L653" s="11">
        <v>47848</v>
      </c>
      <c r="M653" s="3">
        <v>70</v>
      </c>
      <c r="N653" s="3">
        <v>100</v>
      </c>
      <c r="O653" s="3">
        <v>10</v>
      </c>
      <c r="P653" s="3">
        <v>0.14285714285714285</v>
      </c>
      <c r="Q653" s="3">
        <v>0.1</v>
      </c>
    </row>
    <row r="654" spans="1:17" x14ac:dyDescent="0.25">
      <c r="A654" s="3">
        <v>3934</v>
      </c>
      <c r="B654" s="3" t="s">
        <v>492</v>
      </c>
      <c r="C654" s="3" t="s">
        <v>2890</v>
      </c>
      <c r="D654" s="3" t="s">
        <v>358</v>
      </c>
      <c r="E654" s="3" t="s">
        <v>723</v>
      </c>
      <c r="F654" s="3" t="s">
        <v>2051</v>
      </c>
      <c r="G654" s="3" t="s">
        <v>252</v>
      </c>
      <c r="H654" s="3" t="s">
        <v>253</v>
      </c>
      <c r="I654" s="3" t="s">
        <v>31</v>
      </c>
      <c r="J654" s="3" t="s">
        <v>31</v>
      </c>
      <c r="K654" s="11">
        <v>44562</v>
      </c>
      <c r="L654" s="11">
        <v>47848</v>
      </c>
      <c r="M654" s="3">
        <v>0</v>
      </c>
      <c r="N654" s="3">
        <v>100</v>
      </c>
      <c r="O654" s="3">
        <v>0</v>
      </c>
      <c r="P654" s="3">
        <v>0</v>
      </c>
      <c r="Q654" s="3">
        <v>0</v>
      </c>
    </row>
    <row r="655" spans="1:17" x14ac:dyDescent="0.25">
      <c r="A655" s="3">
        <v>3934</v>
      </c>
      <c r="B655" s="3" t="s">
        <v>492</v>
      </c>
      <c r="C655" s="3" t="s">
        <v>2890</v>
      </c>
      <c r="D655" s="3" t="s">
        <v>44</v>
      </c>
      <c r="E655" s="3" t="s">
        <v>724</v>
      </c>
      <c r="F655" s="3" t="s">
        <v>2855</v>
      </c>
      <c r="G655" s="3" t="s">
        <v>311</v>
      </c>
      <c r="H655" s="3" t="s">
        <v>312</v>
      </c>
      <c r="I655" s="3" t="s">
        <v>313</v>
      </c>
      <c r="J655" s="3" t="s">
        <v>314</v>
      </c>
      <c r="K655" s="11">
        <v>43466</v>
      </c>
      <c r="L655" s="11">
        <v>44196</v>
      </c>
      <c r="M655" s="3">
        <v>100</v>
      </c>
      <c r="N655" s="3">
        <v>100</v>
      </c>
      <c r="O655" s="3">
        <v>10</v>
      </c>
      <c r="P655" s="3">
        <v>0.1</v>
      </c>
      <c r="Q655" s="3">
        <v>0.1</v>
      </c>
    </row>
    <row r="656" spans="1:17" x14ac:dyDescent="0.25">
      <c r="A656" s="3">
        <v>3934</v>
      </c>
      <c r="B656" s="3" t="s">
        <v>492</v>
      </c>
      <c r="C656" s="3" t="s">
        <v>2890</v>
      </c>
      <c r="D656" s="3" t="s">
        <v>38</v>
      </c>
      <c r="E656" s="3" t="s">
        <v>725</v>
      </c>
      <c r="F656" s="3" t="s">
        <v>2855</v>
      </c>
      <c r="G656" s="3" t="s">
        <v>670</v>
      </c>
      <c r="H656" s="3" t="s">
        <v>671</v>
      </c>
      <c r="I656" s="3" t="s">
        <v>132</v>
      </c>
      <c r="J656" s="3" t="s">
        <v>133</v>
      </c>
      <c r="K656" s="11">
        <v>43831</v>
      </c>
      <c r="L656" s="11">
        <v>44926</v>
      </c>
      <c r="M656" s="3">
        <v>20</v>
      </c>
      <c r="N656" s="3">
        <v>100</v>
      </c>
      <c r="O656" s="3">
        <v>0</v>
      </c>
      <c r="P656" s="3">
        <v>0</v>
      </c>
      <c r="Q656" s="3">
        <v>0</v>
      </c>
    </row>
    <row r="657" spans="1:17" x14ac:dyDescent="0.25">
      <c r="A657" s="3">
        <v>3934</v>
      </c>
      <c r="B657" s="3" t="s">
        <v>492</v>
      </c>
      <c r="C657" s="3" t="s">
        <v>2890</v>
      </c>
      <c r="D657" s="3" t="s">
        <v>370</v>
      </c>
      <c r="E657" s="3" t="s">
        <v>726</v>
      </c>
      <c r="F657" s="3" t="s">
        <v>2856</v>
      </c>
      <c r="G657" s="3" t="s">
        <v>125</v>
      </c>
      <c r="H657" s="3" t="s">
        <v>126</v>
      </c>
      <c r="I657" s="3" t="s">
        <v>122</v>
      </c>
      <c r="J657" s="3" t="s">
        <v>123</v>
      </c>
      <c r="K657" s="11">
        <v>43291</v>
      </c>
      <c r="L657" s="11">
        <v>43830</v>
      </c>
      <c r="M657" s="3">
        <v>100</v>
      </c>
      <c r="N657" s="3">
        <v>100</v>
      </c>
      <c r="O657" s="3">
        <v>100</v>
      </c>
      <c r="P657" s="3">
        <v>1</v>
      </c>
      <c r="Q657" s="3">
        <v>1</v>
      </c>
    </row>
    <row r="658" spans="1:17" x14ac:dyDescent="0.25">
      <c r="A658" s="3">
        <v>3934</v>
      </c>
      <c r="B658" s="3" t="s">
        <v>492</v>
      </c>
      <c r="C658" s="3" t="s">
        <v>2890</v>
      </c>
      <c r="D658" s="3" t="s">
        <v>273</v>
      </c>
      <c r="E658" s="3" t="s">
        <v>727</v>
      </c>
      <c r="F658" s="3" t="s">
        <v>2856</v>
      </c>
      <c r="G658" s="3" t="s">
        <v>125</v>
      </c>
      <c r="H658" s="3" t="s">
        <v>126</v>
      </c>
      <c r="I658" s="3" t="s">
        <v>122</v>
      </c>
      <c r="J658" s="3" t="s">
        <v>123</v>
      </c>
      <c r="K658" s="11">
        <v>43291</v>
      </c>
      <c r="L658" s="11">
        <v>43830</v>
      </c>
      <c r="M658" s="3">
        <v>100</v>
      </c>
      <c r="N658" s="3">
        <v>100</v>
      </c>
      <c r="O658" s="3">
        <v>100</v>
      </c>
      <c r="P658" s="3">
        <v>1</v>
      </c>
      <c r="Q658" s="3">
        <v>1</v>
      </c>
    </row>
    <row r="659" spans="1:17" x14ac:dyDescent="0.25">
      <c r="A659" s="3">
        <v>3934</v>
      </c>
      <c r="B659" s="3" t="s">
        <v>492</v>
      </c>
      <c r="C659" s="3" t="s">
        <v>2890</v>
      </c>
      <c r="D659" s="3" t="s">
        <v>241</v>
      </c>
      <c r="E659" s="3" t="s">
        <v>728</v>
      </c>
      <c r="F659" s="3" t="s">
        <v>2855</v>
      </c>
      <c r="G659" s="3" t="s">
        <v>246</v>
      </c>
      <c r="H659" s="3" t="s">
        <v>247</v>
      </c>
      <c r="I659" s="3" t="s">
        <v>6</v>
      </c>
      <c r="J659" s="3" t="s">
        <v>7</v>
      </c>
      <c r="K659" s="11">
        <v>43291</v>
      </c>
      <c r="L659" s="11">
        <v>44196</v>
      </c>
      <c r="M659" s="3">
        <v>100</v>
      </c>
      <c r="N659" s="3">
        <v>100</v>
      </c>
      <c r="O659" s="3">
        <v>100</v>
      </c>
      <c r="P659" s="3">
        <v>1</v>
      </c>
      <c r="Q659" s="3">
        <v>1</v>
      </c>
    </row>
    <row r="660" spans="1:17" x14ac:dyDescent="0.25">
      <c r="A660" s="3">
        <v>3934</v>
      </c>
      <c r="B660" s="3" t="s">
        <v>492</v>
      </c>
      <c r="C660" s="3" t="s">
        <v>2890</v>
      </c>
      <c r="D660" s="3" t="s">
        <v>159</v>
      </c>
      <c r="E660" s="3" t="s">
        <v>729</v>
      </c>
      <c r="F660" s="3" t="s">
        <v>2856</v>
      </c>
      <c r="G660" s="3" t="s">
        <v>252</v>
      </c>
      <c r="H660" s="3" t="s">
        <v>253</v>
      </c>
      <c r="I660" s="3" t="s">
        <v>31</v>
      </c>
      <c r="J660" s="3" t="s">
        <v>31</v>
      </c>
      <c r="K660" s="11">
        <v>43466</v>
      </c>
      <c r="L660" s="11">
        <v>46387</v>
      </c>
      <c r="M660" s="3">
        <v>50</v>
      </c>
      <c r="N660" s="3">
        <v>100</v>
      </c>
      <c r="O660" s="3">
        <v>10</v>
      </c>
      <c r="P660" s="3">
        <v>0.2</v>
      </c>
      <c r="Q660" s="3">
        <v>0.1</v>
      </c>
    </row>
    <row r="661" spans="1:17" x14ac:dyDescent="0.25">
      <c r="A661" s="3">
        <v>3934</v>
      </c>
      <c r="B661" s="3" t="s">
        <v>492</v>
      </c>
      <c r="C661" s="3" t="s">
        <v>2890</v>
      </c>
      <c r="D661" s="3" t="s">
        <v>72</v>
      </c>
      <c r="E661" s="3" t="s">
        <v>730</v>
      </c>
      <c r="F661" s="3" t="s">
        <v>2856</v>
      </c>
      <c r="G661" s="3" t="s">
        <v>148</v>
      </c>
      <c r="H661" s="3" t="s">
        <v>149</v>
      </c>
      <c r="I661" s="3" t="s">
        <v>132</v>
      </c>
      <c r="J661" s="3" t="s">
        <v>133</v>
      </c>
      <c r="K661" s="11">
        <v>43466</v>
      </c>
      <c r="L661" s="11">
        <v>44196</v>
      </c>
      <c r="M661" s="3">
        <v>100</v>
      </c>
      <c r="N661" s="3">
        <v>100</v>
      </c>
      <c r="O661" s="3">
        <v>25</v>
      </c>
      <c r="P661" s="3">
        <v>0.25</v>
      </c>
      <c r="Q661" s="3">
        <v>0.25</v>
      </c>
    </row>
    <row r="662" spans="1:17" x14ac:dyDescent="0.25">
      <c r="A662" s="3">
        <v>3934</v>
      </c>
      <c r="B662" s="3" t="s">
        <v>492</v>
      </c>
      <c r="C662" s="3" t="s">
        <v>2890</v>
      </c>
      <c r="D662" s="3" t="s">
        <v>513</v>
      </c>
      <c r="E662" s="3" t="s">
        <v>731</v>
      </c>
      <c r="F662" s="3" t="s">
        <v>2856</v>
      </c>
      <c r="G662" s="3" t="s">
        <v>311</v>
      </c>
      <c r="H662" s="3" t="s">
        <v>312</v>
      </c>
      <c r="I662" s="3" t="s">
        <v>313</v>
      </c>
      <c r="J662" s="3" t="s">
        <v>314</v>
      </c>
      <c r="K662" s="11">
        <v>43497</v>
      </c>
      <c r="L662" s="11">
        <v>43830</v>
      </c>
      <c r="M662" s="3">
        <v>100</v>
      </c>
      <c r="N662" s="3">
        <v>100</v>
      </c>
      <c r="O662" s="3">
        <v>0</v>
      </c>
      <c r="P662" s="3">
        <v>0</v>
      </c>
      <c r="Q662" s="3">
        <v>0</v>
      </c>
    </row>
    <row r="663" spans="1:17" x14ac:dyDescent="0.25">
      <c r="A663" s="3">
        <v>3934</v>
      </c>
      <c r="B663" s="3" t="s">
        <v>492</v>
      </c>
      <c r="C663" s="3" t="s">
        <v>2890</v>
      </c>
      <c r="D663" s="3" t="s">
        <v>283</v>
      </c>
      <c r="E663" s="3" t="s">
        <v>732</v>
      </c>
      <c r="F663" s="3" t="s">
        <v>2856</v>
      </c>
      <c r="G663" s="3" t="s">
        <v>246</v>
      </c>
      <c r="H663" s="3" t="s">
        <v>247</v>
      </c>
      <c r="I663" s="3" t="s">
        <v>6</v>
      </c>
      <c r="J663" s="3" t="s">
        <v>7</v>
      </c>
      <c r="K663" s="11">
        <v>43291</v>
      </c>
      <c r="L663" s="11">
        <v>43435</v>
      </c>
      <c r="M663" s="3">
        <v>100</v>
      </c>
      <c r="N663" s="3">
        <v>100</v>
      </c>
      <c r="O663" s="3">
        <v>0</v>
      </c>
      <c r="P663" s="3">
        <v>0</v>
      </c>
      <c r="Q663" s="3">
        <v>0</v>
      </c>
    </row>
    <row r="664" spans="1:17" x14ac:dyDescent="0.25">
      <c r="A664" s="3">
        <v>3934</v>
      </c>
      <c r="B664" s="3" t="s">
        <v>492</v>
      </c>
      <c r="C664" s="3" t="s">
        <v>2890</v>
      </c>
      <c r="D664" s="3" t="s">
        <v>376</v>
      </c>
      <c r="E664" s="3" t="s">
        <v>733</v>
      </c>
      <c r="F664" s="3" t="s">
        <v>2856</v>
      </c>
      <c r="G664" s="3" t="s">
        <v>125</v>
      </c>
      <c r="H664" s="3" t="s">
        <v>126</v>
      </c>
      <c r="I664" s="3" t="s">
        <v>122</v>
      </c>
      <c r="J664" s="3" t="s">
        <v>123</v>
      </c>
      <c r="K664" s="11">
        <v>43466</v>
      </c>
      <c r="L664" s="11">
        <v>44196</v>
      </c>
      <c r="M664" s="3">
        <v>100</v>
      </c>
      <c r="N664" s="3">
        <v>100</v>
      </c>
      <c r="O664" s="3">
        <v>0</v>
      </c>
      <c r="P664" s="3">
        <v>0</v>
      </c>
      <c r="Q664" s="3">
        <v>0</v>
      </c>
    </row>
    <row r="665" spans="1:17" x14ac:dyDescent="0.25">
      <c r="A665" s="3">
        <v>3934</v>
      </c>
      <c r="B665" s="3" t="s">
        <v>492</v>
      </c>
      <c r="C665" s="3" t="s">
        <v>2890</v>
      </c>
      <c r="D665" s="3" t="s">
        <v>167</v>
      </c>
      <c r="E665" s="3" t="s">
        <v>734</v>
      </c>
      <c r="F665" s="3" t="s">
        <v>2051</v>
      </c>
      <c r="G665" s="3" t="s">
        <v>611</v>
      </c>
      <c r="H665" s="3" t="s">
        <v>612</v>
      </c>
      <c r="I665" s="3" t="s">
        <v>122</v>
      </c>
      <c r="J665" s="3" t="s">
        <v>123</v>
      </c>
      <c r="K665" s="11">
        <v>43466</v>
      </c>
      <c r="L665" s="11">
        <v>43830</v>
      </c>
      <c r="M665" s="3">
        <v>100</v>
      </c>
      <c r="N665" s="3">
        <v>100</v>
      </c>
      <c r="O665" s="3">
        <v>0</v>
      </c>
      <c r="P665" s="3">
        <v>0</v>
      </c>
      <c r="Q665" s="3">
        <v>0</v>
      </c>
    </row>
    <row r="666" spans="1:17" x14ac:dyDescent="0.25">
      <c r="A666" s="3">
        <v>3934</v>
      </c>
      <c r="B666" s="3" t="s">
        <v>492</v>
      </c>
      <c r="C666" s="3" t="s">
        <v>2890</v>
      </c>
      <c r="D666" s="3" t="s">
        <v>364</v>
      </c>
      <c r="E666" s="3" t="s">
        <v>735</v>
      </c>
      <c r="F666" s="3" t="s">
        <v>2856</v>
      </c>
      <c r="G666" s="3" t="s">
        <v>125</v>
      </c>
      <c r="H666" s="3" t="s">
        <v>126</v>
      </c>
      <c r="I666" s="3" t="s">
        <v>122</v>
      </c>
      <c r="J666" s="3" t="s">
        <v>123</v>
      </c>
      <c r="K666" s="11">
        <v>43466</v>
      </c>
      <c r="L666" s="11">
        <v>44196</v>
      </c>
      <c r="M666" s="3">
        <v>100</v>
      </c>
      <c r="N666" s="3">
        <v>100</v>
      </c>
      <c r="O666" s="3">
        <v>75</v>
      </c>
      <c r="P666" s="3">
        <v>0.75</v>
      </c>
      <c r="Q666" s="3">
        <v>0.75</v>
      </c>
    </row>
    <row r="667" spans="1:17" x14ac:dyDescent="0.25">
      <c r="A667" s="3">
        <v>3934</v>
      </c>
      <c r="B667" s="3" t="s">
        <v>492</v>
      </c>
      <c r="C667" s="3" t="s">
        <v>2890</v>
      </c>
      <c r="D667" s="3" t="s">
        <v>337</v>
      </c>
      <c r="E667" s="3" t="s">
        <v>736</v>
      </c>
      <c r="F667" s="3" t="s">
        <v>2856</v>
      </c>
      <c r="G667" s="3" t="s">
        <v>142</v>
      </c>
      <c r="H667" s="3" t="s">
        <v>143</v>
      </c>
      <c r="I667" s="3" t="s">
        <v>132</v>
      </c>
      <c r="J667" s="3" t="s">
        <v>133</v>
      </c>
      <c r="K667" s="11">
        <v>43831</v>
      </c>
      <c r="L667" s="11">
        <v>44926</v>
      </c>
      <c r="M667" s="3">
        <v>30</v>
      </c>
      <c r="N667" s="3">
        <v>100</v>
      </c>
      <c r="O667" s="3">
        <v>0</v>
      </c>
      <c r="P667" s="3">
        <v>0</v>
      </c>
      <c r="Q667" s="3">
        <v>0</v>
      </c>
    </row>
    <row r="668" spans="1:17" x14ac:dyDescent="0.25">
      <c r="A668" s="3">
        <v>3934</v>
      </c>
      <c r="B668" s="3" t="s">
        <v>492</v>
      </c>
      <c r="C668" s="3" t="s">
        <v>2890</v>
      </c>
      <c r="D668" s="3" t="s">
        <v>205</v>
      </c>
      <c r="E668" s="3" t="s">
        <v>737</v>
      </c>
      <c r="F668" s="3" t="s">
        <v>2856</v>
      </c>
      <c r="G668" s="3" t="s">
        <v>311</v>
      </c>
      <c r="H668" s="3" t="s">
        <v>312</v>
      </c>
      <c r="I668" s="3" t="s">
        <v>313</v>
      </c>
      <c r="J668" s="3" t="s">
        <v>314</v>
      </c>
      <c r="K668" s="11">
        <v>43466</v>
      </c>
      <c r="L668" s="11">
        <v>44926</v>
      </c>
      <c r="M668" s="3">
        <v>60</v>
      </c>
      <c r="N668" s="3">
        <v>100</v>
      </c>
      <c r="O668" s="3">
        <v>60</v>
      </c>
      <c r="P668" s="3">
        <v>1</v>
      </c>
      <c r="Q668" s="3">
        <v>0.6</v>
      </c>
    </row>
    <row r="669" spans="1:17" x14ac:dyDescent="0.25">
      <c r="A669" s="3">
        <v>3934</v>
      </c>
      <c r="B669" s="3" t="s">
        <v>492</v>
      </c>
      <c r="C669" s="3" t="s">
        <v>2890</v>
      </c>
      <c r="D669" s="3" t="s">
        <v>157</v>
      </c>
      <c r="E669" s="3" t="s">
        <v>738</v>
      </c>
      <c r="F669" s="3" t="s">
        <v>2856</v>
      </c>
      <c r="G669" s="3" t="s">
        <v>611</v>
      </c>
      <c r="H669" s="3" t="s">
        <v>612</v>
      </c>
      <c r="I669" s="3" t="s">
        <v>122</v>
      </c>
      <c r="J669" s="3" t="s">
        <v>123</v>
      </c>
      <c r="K669" s="11">
        <v>43466</v>
      </c>
      <c r="L669" s="11">
        <v>44196</v>
      </c>
      <c r="M669" s="3">
        <v>100</v>
      </c>
      <c r="N669" s="3">
        <v>100</v>
      </c>
      <c r="O669" s="3">
        <v>60</v>
      </c>
      <c r="P669" s="3">
        <v>0.6</v>
      </c>
      <c r="Q669" s="3">
        <v>0.6</v>
      </c>
    </row>
    <row r="670" spans="1:17" x14ac:dyDescent="0.25">
      <c r="A670" s="3">
        <v>3934</v>
      </c>
      <c r="B670" s="3" t="s">
        <v>492</v>
      </c>
      <c r="C670" s="3" t="s">
        <v>2890</v>
      </c>
      <c r="D670" s="3" t="s">
        <v>346</v>
      </c>
      <c r="E670" s="3" t="s">
        <v>739</v>
      </c>
      <c r="F670" s="3" t="s">
        <v>2855</v>
      </c>
      <c r="G670" s="3" t="s">
        <v>246</v>
      </c>
      <c r="H670" s="3" t="s">
        <v>247</v>
      </c>
      <c r="I670" s="3" t="s">
        <v>6</v>
      </c>
      <c r="J670" s="3" t="s">
        <v>7</v>
      </c>
      <c r="K670" s="11">
        <v>43313</v>
      </c>
      <c r="L670" s="11">
        <v>43830</v>
      </c>
      <c r="M670" s="3">
        <v>100</v>
      </c>
      <c r="N670" s="3">
        <v>100</v>
      </c>
      <c r="O670" s="3">
        <v>75</v>
      </c>
      <c r="P670" s="3">
        <v>0.75</v>
      </c>
      <c r="Q670" s="3">
        <v>0.75</v>
      </c>
    </row>
    <row r="671" spans="1:17" x14ac:dyDescent="0.25">
      <c r="A671" s="3">
        <v>3934</v>
      </c>
      <c r="B671" s="3" t="s">
        <v>492</v>
      </c>
      <c r="C671" s="3" t="s">
        <v>2890</v>
      </c>
      <c r="D671" s="3" t="s">
        <v>70</v>
      </c>
      <c r="E671" s="3" t="s">
        <v>740</v>
      </c>
      <c r="F671" s="3" t="s">
        <v>2856</v>
      </c>
      <c r="G671" s="3" t="s">
        <v>175</v>
      </c>
      <c r="H671" s="3" t="s">
        <v>176</v>
      </c>
      <c r="I671" s="3" t="s">
        <v>177</v>
      </c>
      <c r="J671" s="3" t="s">
        <v>177</v>
      </c>
      <c r="K671" s="11">
        <v>43466</v>
      </c>
      <c r="L671" s="11">
        <v>44561</v>
      </c>
      <c r="M671" s="3">
        <v>90</v>
      </c>
      <c r="N671" s="3">
        <v>100</v>
      </c>
      <c r="O671" s="3">
        <v>20</v>
      </c>
      <c r="P671" s="3">
        <v>0.22222222222222221</v>
      </c>
      <c r="Q671" s="3">
        <v>0.2</v>
      </c>
    </row>
    <row r="672" spans="1:17" x14ac:dyDescent="0.25">
      <c r="A672" s="3">
        <v>3934</v>
      </c>
      <c r="B672" s="3" t="s">
        <v>492</v>
      </c>
      <c r="C672" s="3" t="s">
        <v>2890</v>
      </c>
      <c r="D672" s="3" t="s">
        <v>379</v>
      </c>
      <c r="E672" s="3" t="s">
        <v>741</v>
      </c>
      <c r="F672" s="3" t="s">
        <v>2856</v>
      </c>
      <c r="G672" s="3" t="s">
        <v>323</v>
      </c>
      <c r="H672" s="3" t="s">
        <v>324</v>
      </c>
      <c r="I672" s="3" t="s">
        <v>319</v>
      </c>
      <c r="J672" s="3" t="s">
        <v>320</v>
      </c>
      <c r="K672" s="11">
        <v>43291</v>
      </c>
      <c r="L672" s="11">
        <v>43830</v>
      </c>
      <c r="M672" s="3">
        <v>100</v>
      </c>
      <c r="N672" s="3">
        <v>100</v>
      </c>
      <c r="O672" s="3">
        <v>90</v>
      </c>
      <c r="P672" s="3">
        <v>0.9</v>
      </c>
      <c r="Q672" s="3">
        <v>0.9</v>
      </c>
    </row>
    <row r="673" spans="1:17" x14ac:dyDescent="0.25">
      <c r="A673" s="3">
        <v>3934</v>
      </c>
      <c r="B673" s="3" t="s">
        <v>492</v>
      </c>
      <c r="C673" s="3" t="s">
        <v>2890</v>
      </c>
      <c r="D673" s="3" t="s">
        <v>344</v>
      </c>
      <c r="E673" s="3" t="s">
        <v>742</v>
      </c>
      <c r="F673" s="3" t="s">
        <v>2855</v>
      </c>
      <c r="G673" s="3" t="s">
        <v>246</v>
      </c>
      <c r="H673" s="3" t="s">
        <v>247</v>
      </c>
      <c r="I673" s="3" t="s">
        <v>6</v>
      </c>
      <c r="J673" s="3" t="s">
        <v>7</v>
      </c>
      <c r="K673" s="11">
        <v>43831</v>
      </c>
      <c r="L673" s="11">
        <v>47848</v>
      </c>
      <c r="M673" s="3">
        <v>20</v>
      </c>
      <c r="N673" s="3">
        <v>100</v>
      </c>
      <c r="O673" s="3">
        <v>0</v>
      </c>
      <c r="P673" s="3">
        <v>0</v>
      </c>
      <c r="Q673" s="3">
        <v>0</v>
      </c>
    </row>
    <row r="674" spans="1:17" x14ac:dyDescent="0.25">
      <c r="A674" s="3">
        <v>3934</v>
      </c>
      <c r="B674" s="3" t="s">
        <v>492</v>
      </c>
      <c r="C674" s="3" t="s">
        <v>2890</v>
      </c>
      <c r="D674" s="3" t="s">
        <v>208</v>
      </c>
      <c r="E674" s="3" t="s">
        <v>743</v>
      </c>
      <c r="F674" s="3" t="s">
        <v>2856</v>
      </c>
      <c r="G674" s="3" t="s">
        <v>306</v>
      </c>
      <c r="H674" s="3" t="s">
        <v>307</v>
      </c>
      <c r="I674" s="3" t="s">
        <v>308</v>
      </c>
      <c r="J674" s="3" t="s">
        <v>308</v>
      </c>
      <c r="K674" s="11">
        <v>43466</v>
      </c>
      <c r="L674" s="11">
        <v>45657</v>
      </c>
      <c r="M674" s="3">
        <v>20</v>
      </c>
      <c r="N674" s="3">
        <v>100</v>
      </c>
      <c r="O674" s="3">
        <v>28</v>
      </c>
      <c r="P674" s="3">
        <v>1</v>
      </c>
      <c r="Q674" s="3">
        <v>0.28000000000000003</v>
      </c>
    </row>
    <row r="675" spans="1:17" x14ac:dyDescent="0.25">
      <c r="A675" s="3">
        <v>3934</v>
      </c>
      <c r="B675" s="3" t="s">
        <v>492</v>
      </c>
      <c r="C675" s="3" t="s">
        <v>2890</v>
      </c>
      <c r="D675" s="3" t="s">
        <v>129</v>
      </c>
      <c r="E675" s="3" t="s">
        <v>744</v>
      </c>
      <c r="F675" s="3" t="s">
        <v>2856</v>
      </c>
      <c r="G675" s="3" t="s">
        <v>306</v>
      </c>
      <c r="H675" s="3" t="s">
        <v>307</v>
      </c>
      <c r="I675" s="3" t="s">
        <v>308</v>
      </c>
      <c r="J675" s="3" t="s">
        <v>308</v>
      </c>
      <c r="K675" s="11">
        <v>43466</v>
      </c>
      <c r="L675" s="11">
        <v>45657</v>
      </c>
      <c r="M675" s="3">
        <v>20</v>
      </c>
      <c r="N675" s="3">
        <v>100</v>
      </c>
      <c r="O675" s="3">
        <v>29</v>
      </c>
      <c r="P675" s="3">
        <v>1</v>
      </c>
      <c r="Q675" s="3">
        <v>0.28999999999999998</v>
      </c>
    </row>
    <row r="676" spans="1:17" x14ac:dyDescent="0.25">
      <c r="A676" s="3">
        <v>3934</v>
      </c>
      <c r="B676" s="3" t="s">
        <v>492</v>
      </c>
      <c r="C676" s="3" t="s">
        <v>2890</v>
      </c>
      <c r="D676" s="3" t="s">
        <v>365</v>
      </c>
      <c r="E676" s="3" t="s">
        <v>745</v>
      </c>
      <c r="F676" s="3" t="s">
        <v>2856</v>
      </c>
      <c r="G676" s="3" t="s">
        <v>252</v>
      </c>
      <c r="H676" s="3" t="s">
        <v>253</v>
      </c>
      <c r="I676" s="3" t="s">
        <v>31</v>
      </c>
      <c r="J676" s="3" t="s">
        <v>31</v>
      </c>
      <c r="K676" s="11">
        <v>43291</v>
      </c>
      <c r="L676" s="11">
        <v>43830</v>
      </c>
      <c r="M676" s="3">
        <v>100</v>
      </c>
      <c r="N676" s="3">
        <v>100</v>
      </c>
      <c r="O676" s="3">
        <v>100</v>
      </c>
      <c r="P676" s="3">
        <v>1</v>
      </c>
      <c r="Q676" s="3">
        <v>1</v>
      </c>
    </row>
    <row r="677" spans="1:17" x14ac:dyDescent="0.25">
      <c r="A677" s="3">
        <v>3934</v>
      </c>
      <c r="B677" s="3" t="s">
        <v>492</v>
      </c>
      <c r="C677" s="3" t="s">
        <v>2890</v>
      </c>
      <c r="D677" s="3" t="s">
        <v>350</v>
      </c>
      <c r="E677" s="3" t="s">
        <v>746</v>
      </c>
      <c r="F677" s="3" t="s">
        <v>2856</v>
      </c>
      <c r="G677" s="3" t="s">
        <v>306</v>
      </c>
      <c r="H677" s="3" t="s">
        <v>307</v>
      </c>
      <c r="I677" s="3" t="s">
        <v>308</v>
      </c>
      <c r="J677" s="3" t="s">
        <v>308</v>
      </c>
      <c r="K677" s="11">
        <v>43466</v>
      </c>
      <c r="L677" s="11">
        <v>45657</v>
      </c>
      <c r="M677" s="3">
        <v>20</v>
      </c>
      <c r="N677" s="3">
        <v>100</v>
      </c>
      <c r="O677" s="3">
        <v>20</v>
      </c>
      <c r="P677" s="3">
        <v>1</v>
      </c>
      <c r="Q677" s="3">
        <v>0.2</v>
      </c>
    </row>
    <row r="678" spans="1:17" x14ac:dyDescent="0.25">
      <c r="A678" s="3">
        <v>3934</v>
      </c>
      <c r="B678" s="3" t="s">
        <v>492</v>
      </c>
      <c r="C678" s="3" t="s">
        <v>2890</v>
      </c>
      <c r="D678" s="3" t="s">
        <v>158</v>
      </c>
      <c r="E678" s="3" t="s">
        <v>747</v>
      </c>
      <c r="F678" s="3" t="s">
        <v>2856</v>
      </c>
      <c r="G678" s="3" t="s">
        <v>611</v>
      </c>
      <c r="H678" s="3" t="s">
        <v>612</v>
      </c>
      <c r="I678" s="3" t="s">
        <v>122</v>
      </c>
      <c r="J678" s="3" t="s">
        <v>123</v>
      </c>
      <c r="K678" s="11">
        <v>43291</v>
      </c>
      <c r="L678" s="11">
        <v>44196</v>
      </c>
      <c r="M678" s="3">
        <v>100</v>
      </c>
      <c r="N678" s="3">
        <v>100</v>
      </c>
      <c r="O678" s="3">
        <v>80</v>
      </c>
      <c r="P678" s="3">
        <v>0.8</v>
      </c>
      <c r="Q678" s="3">
        <v>0.8</v>
      </c>
    </row>
    <row r="679" spans="1:17" x14ac:dyDescent="0.25">
      <c r="A679" s="3">
        <v>3934</v>
      </c>
      <c r="B679" s="3" t="s">
        <v>492</v>
      </c>
      <c r="C679" s="3" t="s">
        <v>2890</v>
      </c>
      <c r="D679" s="3" t="s">
        <v>62</v>
      </c>
      <c r="E679" s="3" t="s">
        <v>748</v>
      </c>
      <c r="F679" s="3" t="s">
        <v>2855</v>
      </c>
      <c r="G679" s="3" t="s">
        <v>148</v>
      </c>
      <c r="H679" s="3" t="s">
        <v>149</v>
      </c>
      <c r="I679" s="3" t="s">
        <v>132</v>
      </c>
      <c r="J679" s="3" t="s">
        <v>133</v>
      </c>
      <c r="K679" s="11">
        <v>43466</v>
      </c>
      <c r="L679" s="11">
        <v>47848</v>
      </c>
      <c r="M679" s="3">
        <v>35</v>
      </c>
      <c r="N679" s="3">
        <v>100</v>
      </c>
      <c r="O679" s="3">
        <v>0</v>
      </c>
      <c r="P679" s="3">
        <v>0</v>
      </c>
      <c r="Q679" s="3">
        <v>0</v>
      </c>
    </row>
    <row r="680" spans="1:17" x14ac:dyDescent="0.25">
      <c r="A680" s="3">
        <v>3934</v>
      </c>
      <c r="B680" s="3" t="s">
        <v>492</v>
      </c>
      <c r="C680" s="3" t="s">
        <v>2890</v>
      </c>
      <c r="D680" s="3" t="s">
        <v>77</v>
      </c>
      <c r="E680" s="3" t="s">
        <v>749</v>
      </c>
      <c r="F680" s="3" t="s">
        <v>2855</v>
      </c>
      <c r="G680" s="3" t="s">
        <v>317</v>
      </c>
      <c r="H680" s="3" t="s">
        <v>318</v>
      </c>
      <c r="I680" s="3" t="s">
        <v>319</v>
      </c>
      <c r="J680" s="3" t="s">
        <v>320</v>
      </c>
      <c r="K680" s="11">
        <v>43466</v>
      </c>
      <c r="L680" s="11">
        <v>44012</v>
      </c>
      <c r="M680" s="3">
        <v>100</v>
      </c>
      <c r="N680" s="3">
        <v>100</v>
      </c>
      <c r="O680" s="3">
        <v>10</v>
      </c>
      <c r="P680" s="3">
        <v>0.1</v>
      </c>
      <c r="Q680" s="3">
        <v>0.1</v>
      </c>
    </row>
    <row r="681" spans="1:17" x14ac:dyDescent="0.25">
      <c r="A681" s="3">
        <v>3934</v>
      </c>
      <c r="B681" s="3" t="s">
        <v>492</v>
      </c>
      <c r="C681" s="3" t="s">
        <v>2890</v>
      </c>
      <c r="D681" s="3" t="s">
        <v>207</v>
      </c>
      <c r="E681" s="3" t="s">
        <v>750</v>
      </c>
      <c r="F681" s="3" t="s">
        <v>2855</v>
      </c>
      <c r="G681" s="3" t="s">
        <v>311</v>
      </c>
      <c r="H681" s="3" t="s">
        <v>312</v>
      </c>
      <c r="I681" s="3" t="s">
        <v>313</v>
      </c>
      <c r="J681" s="3" t="s">
        <v>314</v>
      </c>
      <c r="K681" s="11">
        <v>43466</v>
      </c>
      <c r="L681" s="11">
        <v>44561</v>
      </c>
      <c r="M681" s="3">
        <v>60</v>
      </c>
      <c r="N681" s="3">
        <v>100</v>
      </c>
      <c r="O681" s="3">
        <v>0</v>
      </c>
      <c r="P681" s="3">
        <v>0</v>
      </c>
      <c r="Q681" s="3">
        <v>0</v>
      </c>
    </row>
    <row r="682" spans="1:17" x14ac:dyDescent="0.25">
      <c r="A682" s="3">
        <v>3934</v>
      </c>
      <c r="B682" s="3" t="s">
        <v>492</v>
      </c>
      <c r="C682" s="3" t="s">
        <v>2890</v>
      </c>
      <c r="D682" s="3" t="s">
        <v>257</v>
      </c>
      <c r="E682" s="3" t="s">
        <v>751</v>
      </c>
      <c r="F682" s="3" t="s">
        <v>2855</v>
      </c>
      <c r="G682" s="3" t="s">
        <v>246</v>
      </c>
      <c r="H682" s="3" t="s">
        <v>247</v>
      </c>
      <c r="I682" s="3" t="s">
        <v>6</v>
      </c>
      <c r="J682" s="3" t="s">
        <v>7</v>
      </c>
      <c r="K682" s="11">
        <v>43291</v>
      </c>
      <c r="L682" s="11">
        <v>43647</v>
      </c>
      <c r="M682" s="3">
        <v>100</v>
      </c>
      <c r="N682" s="3">
        <v>100</v>
      </c>
      <c r="O682" s="3">
        <v>0</v>
      </c>
      <c r="P682" s="3">
        <v>0</v>
      </c>
      <c r="Q682" s="3">
        <v>0</v>
      </c>
    </row>
    <row r="683" spans="1:17" x14ac:dyDescent="0.25">
      <c r="A683" s="3">
        <v>3934</v>
      </c>
      <c r="B683" s="3" t="s">
        <v>492</v>
      </c>
      <c r="C683" s="3" t="s">
        <v>2890</v>
      </c>
      <c r="D683" s="3" t="s">
        <v>359</v>
      </c>
      <c r="E683" s="3" t="s">
        <v>752</v>
      </c>
      <c r="F683" s="3" t="s">
        <v>2856</v>
      </c>
      <c r="G683" s="3" t="s">
        <v>277</v>
      </c>
      <c r="H683" s="3" t="s">
        <v>278</v>
      </c>
      <c r="I683" s="3" t="s">
        <v>132</v>
      </c>
      <c r="J683" s="3" t="s">
        <v>133</v>
      </c>
      <c r="K683" s="11">
        <v>43466</v>
      </c>
      <c r="L683" s="11">
        <v>44166</v>
      </c>
      <c r="M683" s="3">
        <v>100</v>
      </c>
      <c r="N683" s="3">
        <v>100</v>
      </c>
      <c r="O683" s="3">
        <v>18</v>
      </c>
      <c r="P683" s="3">
        <v>0.18</v>
      </c>
      <c r="Q683" s="3">
        <v>0.18</v>
      </c>
    </row>
    <row r="684" spans="1:17" x14ac:dyDescent="0.25">
      <c r="A684" s="3">
        <v>3934</v>
      </c>
      <c r="B684" s="3" t="s">
        <v>492</v>
      </c>
      <c r="C684" s="3" t="s">
        <v>2890</v>
      </c>
      <c r="D684" s="3" t="s">
        <v>206</v>
      </c>
      <c r="E684" s="3" t="s">
        <v>753</v>
      </c>
      <c r="F684" s="3" t="s">
        <v>2855</v>
      </c>
      <c r="G684" s="3" t="s">
        <v>246</v>
      </c>
      <c r="H684" s="3" t="s">
        <v>247</v>
      </c>
      <c r="I684" s="3" t="s">
        <v>6</v>
      </c>
      <c r="J684" s="3" t="s">
        <v>7</v>
      </c>
      <c r="K684" s="11">
        <v>43466</v>
      </c>
      <c r="L684" s="11">
        <v>47848</v>
      </c>
      <c r="M684" s="3">
        <v>90</v>
      </c>
      <c r="N684" s="3">
        <v>100</v>
      </c>
      <c r="O684" s="3">
        <v>50</v>
      </c>
      <c r="P684" s="3">
        <v>0.55555555555555558</v>
      </c>
      <c r="Q684" s="3">
        <v>0.5</v>
      </c>
    </row>
    <row r="685" spans="1:17" x14ac:dyDescent="0.25">
      <c r="A685" s="3">
        <v>3934</v>
      </c>
      <c r="B685" s="3" t="s">
        <v>492</v>
      </c>
      <c r="C685" s="3" t="s">
        <v>2890</v>
      </c>
      <c r="D685" s="3" t="s">
        <v>218</v>
      </c>
      <c r="E685" s="3" t="s">
        <v>754</v>
      </c>
      <c r="F685" s="3" t="s">
        <v>2051</v>
      </c>
      <c r="G685" s="3" t="s">
        <v>246</v>
      </c>
      <c r="H685" s="3" t="s">
        <v>247</v>
      </c>
      <c r="I685" s="3" t="s">
        <v>6</v>
      </c>
      <c r="J685" s="3" t="s">
        <v>7</v>
      </c>
      <c r="K685" s="11">
        <v>43291</v>
      </c>
      <c r="L685" s="11">
        <v>47665</v>
      </c>
      <c r="M685" s="3">
        <v>36</v>
      </c>
      <c r="N685" s="3">
        <v>100</v>
      </c>
      <c r="O685" s="3">
        <v>0</v>
      </c>
      <c r="P685" s="3">
        <v>0</v>
      </c>
      <c r="Q685" s="3">
        <v>0</v>
      </c>
    </row>
    <row r="686" spans="1:17" x14ac:dyDescent="0.25">
      <c r="A686" s="3">
        <v>3934</v>
      </c>
      <c r="B686" s="3" t="s">
        <v>492</v>
      </c>
      <c r="C686" s="3" t="s">
        <v>2890</v>
      </c>
      <c r="D686" s="3" t="s">
        <v>76</v>
      </c>
      <c r="E686" s="3" t="s">
        <v>755</v>
      </c>
      <c r="F686" s="3" t="s">
        <v>2856</v>
      </c>
      <c r="G686" s="3" t="s">
        <v>688</v>
      </c>
      <c r="H686" s="3" t="s">
        <v>689</v>
      </c>
      <c r="I686" s="3" t="s">
        <v>6</v>
      </c>
      <c r="J686" s="3" t="s">
        <v>7</v>
      </c>
      <c r="K686" s="11">
        <v>43497</v>
      </c>
      <c r="L686" s="11">
        <v>47848</v>
      </c>
      <c r="M686" s="3">
        <v>20</v>
      </c>
      <c r="N686" s="3">
        <v>100</v>
      </c>
      <c r="O686" s="3">
        <v>10</v>
      </c>
      <c r="P686" s="3">
        <v>0.5</v>
      </c>
      <c r="Q686" s="3">
        <v>0.1</v>
      </c>
    </row>
    <row r="687" spans="1:17" x14ac:dyDescent="0.25">
      <c r="A687" s="3">
        <v>3934</v>
      </c>
      <c r="B687" s="3" t="s">
        <v>492</v>
      </c>
      <c r="C687" s="3" t="s">
        <v>2890</v>
      </c>
      <c r="D687" s="3" t="s">
        <v>128</v>
      </c>
      <c r="E687" s="3" t="s">
        <v>756</v>
      </c>
      <c r="F687" s="3" t="s">
        <v>2855</v>
      </c>
      <c r="G687" s="3" t="s">
        <v>189</v>
      </c>
      <c r="H687" s="3" t="s">
        <v>190</v>
      </c>
      <c r="I687" s="3" t="s">
        <v>164</v>
      </c>
      <c r="J687" s="3" t="s">
        <v>164</v>
      </c>
      <c r="K687" s="11">
        <v>43466</v>
      </c>
      <c r="L687" s="11">
        <v>46387</v>
      </c>
      <c r="M687" s="3">
        <v>57</v>
      </c>
      <c r="N687" s="3">
        <v>100</v>
      </c>
      <c r="O687" s="3">
        <v>54</v>
      </c>
      <c r="P687" s="3">
        <v>0.94736842105263153</v>
      </c>
      <c r="Q687" s="3">
        <v>0.54</v>
      </c>
    </row>
    <row r="688" spans="1:17" x14ac:dyDescent="0.25">
      <c r="A688" s="3">
        <v>3934</v>
      </c>
      <c r="B688" s="3" t="s">
        <v>492</v>
      </c>
      <c r="C688" s="3" t="s">
        <v>2890</v>
      </c>
      <c r="D688" s="3" t="s">
        <v>377</v>
      </c>
      <c r="E688" s="3" t="s">
        <v>757</v>
      </c>
      <c r="F688" s="3" t="s">
        <v>2855</v>
      </c>
      <c r="G688" s="3" t="s">
        <v>246</v>
      </c>
      <c r="H688" s="3" t="s">
        <v>247</v>
      </c>
      <c r="I688" s="3" t="s">
        <v>6</v>
      </c>
      <c r="J688" s="3" t="s">
        <v>7</v>
      </c>
      <c r="K688" s="11">
        <v>43466</v>
      </c>
      <c r="L688" s="11">
        <v>47848</v>
      </c>
      <c r="M688" s="3">
        <v>50</v>
      </c>
      <c r="N688" s="3">
        <v>100</v>
      </c>
      <c r="O688" s="3">
        <v>20</v>
      </c>
      <c r="P688" s="3">
        <v>0.4</v>
      </c>
      <c r="Q688" s="3">
        <v>0.2</v>
      </c>
    </row>
    <row r="689" spans="1:17" x14ac:dyDescent="0.25">
      <c r="A689" s="3">
        <v>3934</v>
      </c>
      <c r="B689" s="3" t="s">
        <v>492</v>
      </c>
      <c r="C689" s="3" t="s">
        <v>2890</v>
      </c>
      <c r="D689" s="3" t="s">
        <v>28</v>
      </c>
      <c r="E689" s="3" t="s">
        <v>758</v>
      </c>
      <c r="F689" s="3" t="s">
        <v>2856</v>
      </c>
      <c r="G689" s="3" t="s">
        <v>246</v>
      </c>
      <c r="H689" s="3" t="s">
        <v>247</v>
      </c>
      <c r="I689" s="3" t="s">
        <v>6</v>
      </c>
      <c r="J689" s="3" t="s">
        <v>7</v>
      </c>
      <c r="K689" s="11">
        <v>43291</v>
      </c>
      <c r="L689" s="11">
        <v>43830</v>
      </c>
      <c r="M689" s="3">
        <v>100</v>
      </c>
      <c r="N689" s="3">
        <v>100</v>
      </c>
      <c r="O689" s="3">
        <v>85</v>
      </c>
      <c r="P689" s="3">
        <v>0.85</v>
      </c>
      <c r="Q689" s="3">
        <v>0.85</v>
      </c>
    </row>
    <row r="690" spans="1:17" x14ac:dyDescent="0.25">
      <c r="A690" s="3">
        <v>3934</v>
      </c>
      <c r="B690" s="3" t="s">
        <v>492</v>
      </c>
      <c r="C690" s="3" t="s">
        <v>2890</v>
      </c>
      <c r="D690" s="3" t="s">
        <v>160</v>
      </c>
      <c r="E690" s="3" t="s">
        <v>759</v>
      </c>
      <c r="F690" s="3" t="s">
        <v>2051</v>
      </c>
      <c r="G690" s="3" t="s">
        <v>611</v>
      </c>
      <c r="H690" s="3" t="s">
        <v>612</v>
      </c>
      <c r="I690" s="3" t="s">
        <v>122</v>
      </c>
      <c r="J690" s="3" t="s">
        <v>123</v>
      </c>
      <c r="K690" s="11">
        <v>43466</v>
      </c>
      <c r="L690" s="11">
        <v>44926</v>
      </c>
      <c r="M690" s="3">
        <v>60</v>
      </c>
      <c r="N690" s="3">
        <v>100</v>
      </c>
      <c r="O690" s="3">
        <v>0</v>
      </c>
      <c r="P690" s="3">
        <v>0</v>
      </c>
      <c r="Q690" s="3">
        <v>0</v>
      </c>
    </row>
    <row r="691" spans="1:17" x14ac:dyDescent="0.25">
      <c r="A691" s="3">
        <v>3934</v>
      </c>
      <c r="B691" s="3" t="s">
        <v>492</v>
      </c>
      <c r="C691" s="3" t="s">
        <v>2890</v>
      </c>
      <c r="D691" s="3" t="s">
        <v>340</v>
      </c>
      <c r="E691" s="3" t="s">
        <v>760</v>
      </c>
      <c r="F691" s="3" t="s">
        <v>2856</v>
      </c>
      <c r="G691" s="3" t="s">
        <v>246</v>
      </c>
      <c r="H691" s="3" t="s">
        <v>247</v>
      </c>
      <c r="I691" s="3" t="s">
        <v>6</v>
      </c>
      <c r="J691" s="3" t="s">
        <v>7</v>
      </c>
      <c r="K691" s="11">
        <v>43291</v>
      </c>
      <c r="L691" s="11">
        <v>47848</v>
      </c>
      <c r="M691" s="3">
        <v>50</v>
      </c>
      <c r="N691" s="3">
        <v>100</v>
      </c>
      <c r="O691" s="3">
        <v>27</v>
      </c>
      <c r="P691" s="3">
        <v>0.54</v>
      </c>
      <c r="Q691" s="3">
        <v>0.27</v>
      </c>
    </row>
    <row r="692" spans="1:17" x14ac:dyDescent="0.25">
      <c r="A692" s="3">
        <v>3934</v>
      </c>
      <c r="B692" s="3" t="s">
        <v>492</v>
      </c>
      <c r="C692" s="3" t="s">
        <v>2890</v>
      </c>
      <c r="D692" s="3" t="s">
        <v>345</v>
      </c>
      <c r="E692" s="3" t="s">
        <v>761</v>
      </c>
      <c r="F692" s="3" t="s">
        <v>2855</v>
      </c>
      <c r="G692" s="3" t="s">
        <v>246</v>
      </c>
      <c r="H692" s="3" t="s">
        <v>247</v>
      </c>
      <c r="I692" s="3" t="s">
        <v>6</v>
      </c>
      <c r="J692" s="3" t="s">
        <v>7</v>
      </c>
      <c r="K692" s="11">
        <v>43617</v>
      </c>
      <c r="L692" s="11">
        <v>47848</v>
      </c>
      <c r="M692" s="3">
        <v>80</v>
      </c>
      <c r="N692" s="3">
        <v>100</v>
      </c>
      <c r="O692" s="3">
        <v>25</v>
      </c>
      <c r="P692" s="3">
        <v>0.3125</v>
      </c>
      <c r="Q692" s="3">
        <v>0.25</v>
      </c>
    </row>
    <row r="693" spans="1:17" x14ac:dyDescent="0.25">
      <c r="A693" s="3">
        <v>3934</v>
      </c>
      <c r="B693" s="3" t="s">
        <v>492</v>
      </c>
      <c r="C693" s="3" t="s">
        <v>2890</v>
      </c>
      <c r="D693" s="3" t="s">
        <v>284</v>
      </c>
      <c r="E693" s="3" t="s">
        <v>762</v>
      </c>
      <c r="F693" s="3" t="s">
        <v>2856</v>
      </c>
      <c r="G693" s="3" t="s">
        <v>246</v>
      </c>
      <c r="H693" s="3" t="s">
        <v>247</v>
      </c>
      <c r="I693" s="3" t="s">
        <v>6</v>
      </c>
      <c r="J693" s="3" t="s">
        <v>7</v>
      </c>
      <c r="K693" s="11">
        <v>43831</v>
      </c>
      <c r="L693" s="11">
        <v>44926</v>
      </c>
      <c r="M693" s="3">
        <v>50</v>
      </c>
      <c r="N693" s="3">
        <v>100</v>
      </c>
      <c r="O693" s="3">
        <v>0</v>
      </c>
      <c r="P693" s="3">
        <v>0</v>
      </c>
      <c r="Q693" s="3">
        <v>0</v>
      </c>
    </row>
    <row r="694" spans="1:17" x14ac:dyDescent="0.25">
      <c r="A694" s="3">
        <v>3934</v>
      </c>
      <c r="B694" s="3" t="s">
        <v>492</v>
      </c>
      <c r="C694" s="3" t="s">
        <v>2890</v>
      </c>
      <c r="D694" s="3" t="s">
        <v>102</v>
      </c>
      <c r="E694" s="3" t="s">
        <v>763</v>
      </c>
      <c r="F694" s="3" t="s">
        <v>2855</v>
      </c>
      <c r="G694" s="3" t="s">
        <v>189</v>
      </c>
      <c r="H694" s="3" t="s">
        <v>190</v>
      </c>
      <c r="I694" s="3" t="s">
        <v>164</v>
      </c>
      <c r="J694" s="3" t="s">
        <v>164</v>
      </c>
      <c r="K694" s="11">
        <v>43466</v>
      </c>
      <c r="L694" s="11">
        <v>47848</v>
      </c>
      <c r="M694" s="3">
        <v>6</v>
      </c>
      <c r="N694" s="3">
        <v>100</v>
      </c>
      <c r="O694" s="3">
        <v>2</v>
      </c>
      <c r="P694" s="3">
        <v>0.33333333333333331</v>
      </c>
      <c r="Q694" s="3">
        <v>0.02</v>
      </c>
    </row>
    <row r="695" spans="1:17" x14ac:dyDescent="0.25">
      <c r="A695" s="3">
        <v>3934</v>
      </c>
      <c r="B695" s="3" t="s">
        <v>492</v>
      </c>
      <c r="C695" s="3" t="s">
        <v>2890</v>
      </c>
      <c r="D695" s="3" t="s">
        <v>543</v>
      </c>
      <c r="E695" s="3" t="s">
        <v>764</v>
      </c>
      <c r="F695" s="3" t="s">
        <v>2856</v>
      </c>
      <c r="G695" s="3" t="s">
        <v>175</v>
      </c>
      <c r="H695" s="3" t="s">
        <v>176</v>
      </c>
      <c r="I695" s="3" t="s">
        <v>177</v>
      </c>
      <c r="J695" s="3" t="s">
        <v>177</v>
      </c>
      <c r="K695" s="11">
        <v>43291</v>
      </c>
      <c r="L695" s="11">
        <v>43951</v>
      </c>
      <c r="M695" s="3">
        <v>100</v>
      </c>
      <c r="N695" s="3">
        <v>100</v>
      </c>
      <c r="O695" s="3">
        <v>75</v>
      </c>
      <c r="P695" s="3">
        <v>0.75</v>
      </c>
      <c r="Q695" s="3">
        <v>0.75</v>
      </c>
    </row>
    <row r="696" spans="1:17" x14ac:dyDescent="0.25">
      <c r="A696" s="3">
        <v>3934</v>
      </c>
      <c r="B696" s="3" t="s">
        <v>492</v>
      </c>
      <c r="C696" s="3" t="s">
        <v>2890</v>
      </c>
      <c r="D696" s="3" t="s">
        <v>49</v>
      </c>
      <c r="E696" s="3" t="s">
        <v>765</v>
      </c>
      <c r="F696" s="3" t="s">
        <v>2856</v>
      </c>
      <c r="G696" s="3" t="s">
        <v>85</v>
      </c>
      <c r="H696" s="3" t="s">
        <v>86</v>
      </c>
      <c r="I696" s="3" t="s">
        <v>87</v>
      </c>
      <c r="J696" s="3" t="s">
        <v>88</v>
      </c>
      <c r="K696" s="11">
        <v>43466</v>
      </c>
      <c r="L696" s="11">
        <v>44561</v>
      </c>
      <c r="M696" s="3">
        <v>40</v>
      </c>
      <c r="N696" s="3">
        <v>100</v>
      </c>
      <c r="O696" s="3">
        <v>100</v>
      </c>
      <c r="P696" s="3">
        <v>1</v>
      </c>
      <c r="Q696" s="3">
        <v>1</v>
      </c>
    </row>
    <row r="697" spans="1:17" x14ac:dyDescent="0.25">
      <c r="A697" s="3">
        <v>3934</v>
      </c>
      <c r="B697" s="3" t="s">
        <v>492</v>
      </c>
      <c r="C697" s="3" t="s">
        <v>2890</v>
      </c>
      <c r="D697" s="3" t="s">
        <v>368</v>
      </c>
      <c r="E697" s="3" t="s">
        <v>766</v>
      </c>
      <c r="F697" s="3" t="s">
        <v>2856</v>
      </c>
      <c r="G697" s="3" t="s">
        <v>252</v>
      </c>
      <c r="H697" s="3" t="s">
        <v>253</v>
      </c>
      <c r="I697" s="3" t="s">
        <v>31</v>
      </c>
      <c r="J697" s="3" t="s">
        <v>31</v>
      </c>
      <c r="K697" s="11">
        <v>43831</v>
      </c>
      <c r="L697" s="11">
        <v>44196</v>
      </c>
      <c r="M697" s="3">
        <v>100</v>
      </c>
      <c r="N697" s="3">
        <v>100</v>
      </c>
      <c r="O697" s="3">
        <v>0</v>
      </c>
      <c r="P697" s="3">
        <v>0</v>
      </c>
      <c r="Q697" s="3">
        <v>0</v>
      </c>
    </row>
    <row r="698" spans="1:17" x14ac:dyDescent="0.25">
      <c r="A698" s="3">
        <v>3934</v>
      </c>
      <c r="B698" s="3" t="s">
        <v>492</v>
      </c>
      <c r="C698" s="3" t="s">
        <v>2890</v>
      </c>
      <c r="D698" s="3" t="s">
        <v>63</v>
      </c>
      <c r="E698" s="3" t="s">
        <v>767</v>
      </c>
      <c r="F698" s="3" t="s">
        <v>2856</v>
      </c>
      <c r="G698" s="3" t="s">
        <v>670</v>
      </c>
      <c r="H698" s="3" t="s">
        <v>671</v>
      </c>
      <c r="I698" s="3" t="s">
        <v>132</v>
      </c>
      <c r="J698" s="3" t="s">
        <v>133</v>
      </c>
      <c r="K698" s="11">
        <v>43831</v>
      </c>
      <c r="L698" s="11">
        <v>44561</v>
      </c>
      <c r="M698" s="3">
        <v>50</v>
      </c>
      <c r="N698" s="3">
        <v>100</v>
      </c>
      <c r="O698" s="3">
        <v>0</v>
      </c>
      <c r="P698" s="3">
        <v>0</v>
      </c>
      <c r="Q698" s="3">
        <v>0</v>
      </c>
    </row>
    <row r="699" spans="1:17" x14ac:dyDescent="0.25">
      <c r="A699" s="3">
        <v>3934</v>
      </c>
      <c r="B699" s="3" t="s">
        <v>492</v>
      </c>
      <c r="C699" s="3" t="s">
        <v>2890</v>
      </c>
      <c r="D699" s="3" t="s">
        <v>264</v>
      </c>
      <c r="E699" s="3" t="s">
        <v>768</v>
      </c>
      <c r="F699" s="3" t="s">
        <v>2856</v>
      </c>
      <c r="G699" s="3" t="s">
        <v>670</v>
      </c>
      <c r="H699" s="3" t="s">
        <v>671</v>
      </c>
      <c r="I699" s="3" t="s">
        <v>132</v>
      </c>
      <c r="J699" s="3" t="s">
        <v>133</v>
      </c>
      <c r="K699" s="11">
        <v>43466</v>
      </c>
      <c r="L699" s="11">
        <v>45291</v>
      </c>
      <c r="M699" s="3">
        <v>30</v>
      </c>
      <c r="N699" s="3">
        <v>100</v>
      </c>
      <c r="O699" s="3">
        <v>0</v>
      </c>
      <c r="P699" s="3">
        <v>0</v>
      </c>
      <c r="Q699" s="3">
        <v>0</v>
      </c>
    </row>
    <row r="700" spans="1:17" x14ac:dyDescent="0.25">
      <c r="A700" s="3">
        <v>3934</v>
      </c>
      <c r="B700" s="3" t="s">
        <v>492</v>
      </c>
      <c r="C700" s="3" t="s">
        <v>2890</v>
      </c>
      <c r="D700" s="3" t="s">
        <v>83</v>
      </c>
      <c r="E700" s="3" t="s">
        <v>769</v>
      </c>
      <c r="F700" s="3" t="s">
        <v>2855</v>
      </c>
      <c r="G700" s="3" t="s">
        <v>688</v>
      </c>
      <c r="H700" s="3" t="s">
        <v>689</v>
      </c>
      <c r="I700" s="3" t="s">
        <v>6</v>
      </c>
      <c r="J700" s="3" t="s">
        <v>7</v>
      </c>
      <c r="K700" s="11">
        <v>43647</v>
      </c>
      <c r="L700" s="11">
        <v>47848</v>
      </c>
      <c r="M700" s="3">
        <v>20</v>
      </c>
      <c r="N700" s="3">
        <v>100</v>
      </c>
      <c r="O700" s="3">
        <v>10</v>
      </c>
      <c r="P700" s="3">
        <v>0.5</v>
      </c>
      <c r="Q700" s="3">
        <v>0.1</v>
      </c>
    </row>
    <row r="701" spans="1:17" x14ac:dyDescent="0.25">
      <c r="A701" s="3">
        <v>3934</v>
      </c>
      <c r="B701" s="3" t="s">
        <v>492</v>
      </c>
      <c r="C701" s="3" t="s">
        <v>2890</v>
      </c>
      <c r="D701" s="3" t="s">
        <v>78</v>
      </c>
      <c r="E701" s="3" t="s">
        <v>770</v>
      </c>
      <c r="F701" s="3" t="s">
        <v>2856</v>
      </c>
      <c r="G701" s="3" t="s">
        <v>317</v>
      </c>
      <c r="H701" s="3" t="s">
        <v>318</v>
      </c>
      <c r="I701" s="3" t="s">
        <v>319</v>
      </c>
      <c r="J701" s="3" t="s">
        <v>320</v>
      </c>
      <c r="K701" s="11">
        <v>43466</v>
      </c>
      <c r="L701" s="11">
        <v>44196</v>
      </c>
      <c r="M701" s="3">
        <v>100</v>
      </c>
      <c r="N701" s="3">
        <v>100</v>
      </c>
      <c r="O701" s="3">
        <v>50</v>
      </c>
      <c r="P701" s="3">
        <v>0.5</v>
      </c>
      <c r="Q701" s="3">
        <v>0.5</v>
      </c>
    </row>
    <row r="702" spans="1:17" x14ac:dyDescent="0.25">
      <c r="A702" s="3">
        <v>3934</v>
      </c>
      <c r="B702" s="3" t="s">
        <v>492</v>
      </c>
      <c r="C702" s="3" t="s">
        <v>2890</v>
      </c>
      <c r="D702" s="3" t="s">
        <v>529</v>
      </c>
      <c r="E702" s="3" t="s">
        <v>771</v>
      </c>
      <c r="F702" s="3" t="s">
        <v>2856</v>
      </c>
      <c r="G702" s="3" t="s">
        <v>85</v>
      </c>
      <c r="H702" s="3" t="s">
        <v>86</v>
      </c>
      <c r="I702" s="3" t="s">
        <v>87</v>
      </c>
      <c r="J702" s="3" t="s">
        <v>88</v>
      </c>
      <c r="K702" s="11">
        <v>43466</v>
      </c>
      <c r="L702" s="11">
        <v>43983</v>
      </c>
      <c r="M702" s="3">
        <v>100</v>
      </c>
      <c r="N702" s="3">
        <v>100</v>
      </c>
      <c r="O702" s="3">
        <v>70</v>
      </c>
      <c r="P702" s="3">
        <v>0.7</v>
      </c>
      <c r="Q702" s="3">
        <v>0.7</v>
      </c>
    </row>
    <row r="703" spans="1:17" x14ac:dyDescent="0.25">
      <c r="A703" s="3">
        <v>3934</v>
      </c>
      <c r="B703" s="3" t="s">
        <v>492</v>
      </c>
      <c r="C703" s="3" t="s">
        <v>2890</v>
      </c>
      <c r="D703" s="3" t="s">
        <v>362</v>
      </c>
      <c r="E703" s="3" t="s">
        <v>772</v>
      </c>
      <c r="F703" s="3" t="s">
        <v>2856</v>
      </c>
      <c r="G703" s="3" t="s">
        <v>323</v>
      </c>
      <c r="H703" s="3" t="s">
        <v>324</v>
      </c>
      <c r="I703" s="3" t="s">
        <v>319</v>
      </c>
      <c r="J703" s="3" t="s">
        <v>320</v>
      </c>
      <c r="K703" s="11">
        <v>44013</v>
      </c>
      <c r="L703" s="11">
        <v>44561</v>
      </c>
      <c r="M703" s="3">
        <v>30</v>
      </c>
      <c r="N703" s="3">
        <v>100</v>
      </c>
      <c r="O703" s="3">
        <v>0</v>
      </c>
      <c r="P703" s="3">
        <v>0</v>
      </c>
      <c r="Q703" s="3">
        <v>0</v>
      </c>
    </row>
    <row r="704" spans="1:17" x14ac:dyDescent="0.25">
      <c r="A704" s="3">
        <v>3934</v>
      </c>
      <c r="B704" s="3" t="s">
        <v>492</v>
      </c>
      <c r="C704" s="3" t="s">
        <v>2890</v>
      </c>
      <c r="D704" s="3" t="s">
        <v>355</v>
      </c>
      <c r="E704" s="3" t="s">
        <v>773</v>
      </c>
      <c r="F704" s="3" t="s">
        <v>2856</v>
      </c>
      <c r="G704" s="3" t="s">
        <v>670</v>
      </c>
      <c r="H704" s="3" t="s">
        <v>671</v>
      </c>
      <c r="I704" s="3" t="s">
        <v>132</v>
      </c>
      <c r="J704" s="3" t="s">
        <v>133</v>
      </c>
      <c r="K704" s="11">
        <v>43466</v>
      </c>
      <c r="L704" s="11">
        <v>44561</v>
      </c>
      <c r="M704" s="3">
        <v>70</v>
      </c>
      <c r="N704" s="3">
        <v>100</v>
      </c>
      <c r="O704" s="3">
        <v>0</v>
      </c>
      <c r="P704" s="3">
        <v>0</v>
      </c>
      <c r="Q704" s="3">
        <v>0</v>
      </c>
    </row>
    <row r="705" spans="1:17" x14ac:dyDescent="0.25">
      <c r="A705" s="3">
        <v>3934</v>
      </c>
      <c r="B705" s="3" t="s">
        <v>492</v>
      </c>
      <c r="C705" s="3" t="s">
        <v>2890</v>
      </c>
      <c r="D705" s="3" t="s">
        <v>248</v>
      </c>
      <c r="E705" s="3" t="s">
        <v>774</v>
      </c>
      <c r="F705" s="3" t="s">
        <v>2856</v>
      </c>
      <c r="G705" s="3" t="s">
        <v>670</v>
      </c>
      <c r="H705" s="3" t="s">
        <v>671</v>
      </c>
      <c r="I705" s="3" t="s">
        <v>132</v>
      </c>
      <c r="J705" s="3" t="s">
        <v>133</v>
      </c>
      <c r="K705" s="11">
        <v>43466</v>
      </c>
      <c r="L705" s="11">
        <v>44926</v>
      </c>
      <c r="M705" s="3">
        <v>20</v>
      </c>
      <c r="N705" s="3">
        <v>100</v>
      </c>
      <c r="O705" s="3">
        <v>0</v>
      </c>
      <c r="P705" s="3">
        <v>0</v>
      </c>
      <c r="Q705" s="3">
        <v>0</v>
      </c>
    </row>
    <row r="706" spans="1:17" x14ac:dyDescent="0.25">
      <c r="A706" s="3">
        <v>3934</v>
      </c>
      <c r="B706" s="3" t="s">
        <v>492</v>
      </c>
      <c r="C706" s="3" t="s">
        <v>2890</v>
      </c>
      <c r="D706" s="3" t="s">
        <v>288</v>
      </c>
      <c r="E706" s="3" t="s">
        <v>775</v>
      </c>
      <c r="F706" s="3" t="s">
        <v>2855</v>
      </c>
      <c r="G706" s="3" t="s">
        <v>688</v>
      </c>
      <c r="H706" s="3" t="s">
        <v>689</v>
      </c>
      <c r="I706" s="3" t="s">
        <v>6</v>
      </c>
      <c r="J706" s="3" t="s">
        <v>7</v>
      </c>
      <c r="K706" s="11">
        <v>43647</v>
      </c>
      <c r="L706" s="11">
        <v>44196</v>
      </c>
      <c r="M706" s="3">
        <v>100</v>
      </c>
      <c r="N706" s="3">
        <v>100</v>
      </c>
      <c r="O706" s="3">
        <v>0</v>
      </c>
      <c r="P706" s="3">
        <v>0</v>
      </c>
      <c r="Q706" s="3">
        <v>0</v>
      </c>
    </row>
    <row r="707" spans="1:17" x14ac:dyDescent="0.25">
      <c r="A707" s="3">
        <v>3934</v>
      </c>
      <c r="B707" s="3" t="s">
        <v>492</v>
      </c>
      <c r="C707" s="3" t="s">
        <v>2890</v>
      </c>
      <c r="D707" s="3" t="s">
        <v>34</v>
      </c>
      <c r="E707" s="3" t="s">
        <v>776</v>
      </c>
      <c r="F707" s="3" t="s">
        <v>2856</v>
      </c>
      <c r="G707" s="3" t="s">
        <v>148</v>
      </c>
      <c r="H707" s="3" t="s">
        <v>149</v>
      </c>
      <c r="I707" s="3" t="s">
        <v>132</v>
      </c>
      <c r="J707" s="3" t="s">
        <v>133</v>
      </c>
      <c r="K707" s="11">
        <v>43313</v>
      </c>
      <c r="L707" s="11">
        <v>43800</v>
      </c>
      <c r="M707" s="3">
        <v>100</v>
      </c>
      <c r="N707" s="3">
        <v>100</v>
      </c>
      <c r="O707" s="3">
        <v>80</v>
      </c>
      <c r="P707" s="3">
        <v>0.8</v>
      </c>
      <c r="Q707" s="3">
        <v>0.8</v>
      </c>
    </row>
    <row r="708" spans="1:17" x14ac:dyDescent="0.25">
      <c r="A708" s="3">
        <v>3934</v>
      </c>
      <c r="B708" s="3" t="s">
        <v>492</v>
      </c>
      <c r="C708" s="3" t="s">
        <v>2890</v>
      </c>
      <c r="D708" s="3" t="s">
        <v>373</v>
      </c>
      <c r="E708" s="3" t="s">
        <v>777</v>
      </c>
      <c r="F708" s="3" t="s">
        <v>2856</v>
      </c>
      <c r="G708" s="3" t="s">
        <v>246</v>
      </c>
      <c r="H708" s="3" t="s">
        <v>247</v>
      </c>
      <c r="I708" s="3" t="s">
        <v>6</v>
      </c>
      <c r="J708" s="3" t="s">
        <v>7</v>
      </c>
      <c r="K708" s="11">
        <v>43466</v>
      </c>
      <c r="L708" s="11">
        <v>44196</v>
      </c>
      <c r="M708" s="3">
        <v>100</v>
      </c>
      <c r="N708" s="3">
        <v>100</v>
      </c>
      <c r="O708" s="3">
        <v>30</v>
      </c>
      <c r="P708" s="3">
        <v>0.3</v>
      </c>
      <c r="Q708" s="3">
        <v>0.3</v>
      </c>
    </row>
    <row r="709" spans="1:17" x14ac:dyDescent="0.25">
      <c r="A709" s="3">
        <v>3934</v>
      </c>
      <c r="B709" s="3" t="s">
        <v>492</v>
      </c>
      <c r="C709" s="3" t="s">
        <v>2890</v>
      </c>
      <c r="D709" s="3" t="s">
        <v>64</v>
      </c>
      <c r="E709" s="3" t="s">
        <v>778</v>
      </c>
      <c r="F709" s="3" t="s">
        <v>2855</v>
      </c>
      <c r="G709" s="3" t="s">
        <v>148</v>
      </c>
      <c r="H709" s="3" t="s">
        <v>149</v>
      </c>
      <c r="I709" s="3" t="s">
        <v>132</v>
      </c>
      <c r="J709" s="3" t="s">
        <v>133</v>
      </c>
      <c r="K709" s="11">
        <v>43311</v>
      </c>
      <c r="L709" s="11">
        <v>43830</v>
      </c>
      <c r="M709" s="3">
        <v>100</v>
      </c>
      <c r="N709" s="3">
        <v>100</v>
      </c>
      <c r="O709" s="3">
        <v>100</v>
      </c>
      <c r="P709" s="3">
        <v>1</v>
      </c>
      <c r="Q709" s="3">
        <v>1</v>
      </c>
    </row>
    <row r="710" spans="1:17" x14ac:dyDescent="0.25">
      <c r="A710" s="3">
        <v>3934</v>
      </c>
      <c r="B710" s="3" t="s">
        <v>492</v>
      </c>
      <c r="C710" s="3" t="s">
        <v>2890</v>
      </c>
      <c r="D710" s="3" t="s">
        <v>36</v>
      </c>
      <c r="E710" s="3" t="s">
        <v>779</v>
      </c>
      <c r="F710" s="3" t="s">
        <v>2855</v>
      </c>
      <c r="G710" s="3" t="s">
        <v>246</v>
      </c>
      <c r="H710" s="3" t="s">
        <v>247</v>
      </c>
      <c r="I710" s="3" t="s">
        <v>6</v>
      </c>
      <c r="J710" s="3" t="s">
        <v>7</v>
      </c>
      <c r="K710" s="11">
        <v>43291</v>
      </c>
      <c r="L710" s="11">
        <v>43800</v>
      </c>
      <c r="M710" s="3">
        <v>100</v>
      </c>
      <c r="N710" s="3">
        <v>100</v>
      </c>
      <c r="O710" s="3">
        <v>0</v>
      </c>
      <c r="P710" s="3">
        <v>0</v>
      </c>
      <c r="Q710" s="3">
        <v>0</v>
      </c>
    </row>
    <row r="711" spans="1:17" x14ac:dyDescent="0.25">
      <c r="A711" s="3">
        <v>3934</v>
      </c>
      <c r="B711" s="3" t="s">
        <v>492</v>
      </c>
      <c r="C711" s="3" t="s">
        <v>2890</v>
      </c>
      <c r="D711" s="3" t="s">
        <v>89</v>
      </c>
      <c r="E711" s="3" t="s">
        <v>780</v>
      </c>
      <c r="F711" s="3" t="s">
        <v>2855</v>
      </c>
      <c r="G711" s="3" t="s">
        <v>189</v>
      </c>
      <c r="H711" s="3" t="s">
        <v>190</v>
      </c>
      <c r="I711" s="3" t="s">
        <v>164</v>
      </c>
      <c r="J711" s="3" t="s">
        <v>164</v>
      </c>
      <c r="K711" s="11">
        <v>44562</v>
      </c>
      <c r="L711" s="11">
        <v>46752</v>
      </c>
      <c r="M711" s="3">
        <v>0</v>
      </c>
      <c r="N711" s="3">
        <v>100</v>
      </c>
      <c r="O711" s="3">
        <v>0</v>
      </c>
      <c r="P711" s="3">
        <v>0</v>
      </c>
      <c r="Q711" s="3">
        <v>0</v>
      </c>
    </row>
    <row r="712" spans="1:17" x14ac:dyDescent="0.25">
      <c r="A712" s="3">
        <v>3934</v>
      </c>
      <c r="B712" s="3" t="s">
        <v>492</v>
      </c>
      <c r="C712" s="3" t="s">
        <v>2890</v>
      </c>
      <c r="D712" s="3" t="s">
        <v>349</v>
      </c>
      <c r="E712" s="3" t="s">
        <v>783</v>
      </c>
      <c r="F712" s="3" t="s">
        <v>2855</v>
      </c>
      <c r="G712" s="3" t="s">
        <v>611</v>
      </c>
      <c r="H712" s="3" t="s">
        <v>612</v>
      </c>
      <c r="I712" s="3" t="s">
        <v>122</v>
      </c>
      <c r="J712" s="3" t="s">
        <v>123</v>
      </c>
      <c r="K712" s="11">
        <v>43831</v>
      </c>
      <c r="L712" s="11">
        <v>44196</v>
      </c>
      <c r="M712" s="3">
        <v>100</v>
      </c>
      <c r="N712" s="3">
        <v>100</v>
      </c>
      <c r="O712" s="3">
        <v>0</v>
      </c>
      <c r="P712" s="3">
        <v>0</v>
      </c>
      <c r="Q712" s="3">
        <v>0</v>
      </c>
    </row>
    <row r="713" spans="1:17" x14ac:dyDescent="0.25">
      <c r="A713" s="3">
        <v>3934</v>
      </c>
      <c r="B713" s="3" t="s">
        <v>492</v>
      </c>
      <c r="C713" s="3" t="s">
        <v>2890</v>
      </c>
      <c r="D713" s="3" t="s">
        <v>256</v>
      </c>
      <c r="E713" s="3" t="s">
        <v>784</v>
      </c>
      <c r="F713" s="3" t="s">
        <v>2856</v>
      </c>
      <c r="G713" s="3" t="s">
        <v>246</v>
      </c>
      <c r="H713" s="3" t="s">
        <v>247</v>
      </c>
      <c r="I713" s="3" t="s">
        <v>6</v>
      </c>
      <c r="J713" s="3" t="s">
        <v>7</v>
      </c>
      <c r="K713" s="11">
        <v>43466</v>
      </c>
      <c r="L713" s="11">
        <v>44561</v>
      </c>
      <c r="M713" s="3">
        <v>20</v>
      </c>
      <c r="N713" s="3">
        <v>100</v>
      </c>
      <c r="O713" s="3">
        <v>20</v>
      </c>
      <c r="P713" s="3">
        <v>1</v>
      </c>
      <c r="Q713" s="3">
        <v>0.2</v>
      </c>
    </row>
    <row r="714" spans="1:17" x14ac:dyDescent="0.25">
      <c r="A714" s="3">
        <v>3934</v>
      </c>
      <c r="B714" s="3" t="s">
        <v>492</v>
      </c>
      <c r="C714" s="3" t="s">
        <v>2890</v>
      </c>
      <c r="D714" s="3" t="s">
        <v>354</v>
      </c>
      <c r="E714" s="3" t="s">
        <v>785</v>
      </c>
      <c r="F714" s="3" t="s">
        <v>2856</v>
      </c>
      <c r="G714" s="3" t="s">
        <v>611</v>
      </c>
      <c r="H714" s="3" t="s">
        <v>612</v>
      </c>
      <c r="I714" s="3" t="s">
        <v>122</v>
      </c>
      <c r="J714" s="3" t="s">
        <v>123</v>
      </c>
      <c r="K714" s="11">
        <v>43466</v>
      </c>
      <c r="L714" s="11">
        <v>44196</v>
      </c>
      <c r="M714" s="3">
        <v>100</v>
      </c>
      <c r="N714" s="3">
        <v>100</v>
      </c>
      <c r="O714" s="3">
        <v>20</v>
      </c>
      <c r="P714" s="3">
        <v>0.2</v>
      </c>
      <c r="Q714" s="3">
        <v>0.2</v>
      </c>
    </row>
    <row r="715" spans="1:17" x14ac:dyDescent="0.25">
      <c r="A715" s="3">
        <v>3934</v>
      </c>
      <c r="B715" s="3" t="s">
        <v>492</v>
      </c>
      <c r="C715" s="3" t="s">
        <v>2890</v>
      </c>
      <c r="D715" s="3" t="s">
        <v>33</v>
      </c>
      <c r="E715" s="3" t="s">
        <v>786</v>
      </c>
      <c r="F715" s="3" t="s">
        <v>2856</v>
      </c>
      <c r="G715" s="3" t="s">
        <v>246</v>
      </c>
      <c r="H715" s="3" t="s">
        <v>247</v>
      </c>
      <c r="I715" s="3" t="s">
        <v>6</v>
      </c>
      <c r="J715" s="3" t="s">
        <v>7</v>
      </c>
      <c r="K715" s="11">
        <v>43466</v>
      </c>
      <c r="L715" s="11">
        <v>44196</v>
      </c>
      <c r="M715" s="3">
        <v>100</v>
      </c>
      <c r="N715" s="3">
        <v>100</v>
      </c>
      <c r="O715" s="3">
        <v>0</v>
      </c>
      <c r="P715" s="3">
        <v>0</v>
      </c>
      <c r="Q715" s="3">
        <v>0</v>
      </c>
    </row>
    <row r="716" spans="1:17" x14ac:dyDescent="0.25">
      <c r="A716" s="3">
        <v>3934</v>
      </c>
      <c r="B716" s="3" t="s">
        <v>492</v>
      </c>
      <c r="C716" s="3" t="s">
        <v>2890</v>
      </c>
      <c r="D716" s="3" t="s">
        <v>272</v>
      </c>
      <c r="E716" s="3" t="s">
        <v>787</v>
      </c>
      <c r="F716" s="3" t="s">
        <v>2855</v>
      </c>
      <c r="G716" s="3" t="s">
        <v>246</v>
      </c>
      <c r="H716" s="3" t="s">
        <v>247</v>
      </c>
      <c r="I716" s="3" t="s">
        <v>6</v>
      </c>
      <c r="J716" s="3" t="s">
        <v>7</v>
      </c>
      <c r="K716" s="11">
        <v>43291</v>
      </c>
      <c r="L716" s="11">
        <v>43308</v>
      </c>
      <c r="M716" s="3">
        <v>100</v>
      </c>
      <c r="N716" s="3">
        <v>100</v>
      </c>
      <c r="O716" s="3">
        <v>0</v>
      </c>
      <c r="P716" s="3">
        <v>0</v>
      </c>
      <c r="Q716" s="3">
        <v>0</v>
      </c>
    </row>
    <row r="717" spans="1:17" x14ac:dyDescent="0.25">
      <c r="A717" s="3">
        <v>3934</v>
      </c>
      <c r="B717" s="3" t="s">
        <v>492</v>
      </c>
      <c r="C717" s="3" t="s">
        <v>2890</v>
      </c>
      <c r="D717" s="3" t="s">
        <v>352</v>
      </c>
      <c r="E717" s="3" t="s">
        <v>790</v>
      </c>
      <c r="F717" s="3" t="s">
        <v>2856</v>
      </c>
      <c r="G717" s="3" t="s">
        <v>688</v>
      </c>
      <c r="H717" s="3" t="s">
        <v>689</v>
      </c>
      <c r="I717" s="3" t="s">
        <v>6</v>
      </c>
      <c r="J717" s="3" t="s">
        <v>7</v>
      </c>
      <c r="K717" s="11">
        <v>43647</v>
      </c>
      <c r="L717" s="11">
        <v>47848</v>
      </c>
      <c r="M717" s="3">
        <v>20</v>
      </c>
      <c r="N717" s="3">
        <v>100</v>
      </c>
      <c r="O717" s="3">
        <v>10</v>
      </c>
      <c r="P717" s="3">
        <v>0.5</v>
      </c>
      <c r="Q717" s="3">
        <v>0.1</v>
      </c>
    </row>
    <row r="718" spans="1:17" x14ac:dyDescent="0.25">
      <c r="A718" s="3">
        <v>3934</v>
      </c>
      <c r="B718" s="3" t="s">
        <v>492</v>
      </c>
      <c r="C718" s="3" t="s">
        <v>2890</v>
      </c>
      <c r="D718" s="3" t="s">
        <v>391</v>
      </c>
      <c r="E718" s="3" t="s">
        <v>791</v>
      </c>
      <c r="F718" s="3" t="s">
        <v>2855</v>
      </c>
      <c r="G718" s="3" t="s">
        <v>85</v>
      </c>
      <c r="H718" s="3" t="s">
        <v>86</v>
      </c>
      <c r="I718" s="3" t="s">
        <v>87</v>
      </c>
      <c r="J718" s="3" t="s">
        <v>88</v>
      </c>
      <c r="K718" s="11">
        <v>43466</v>
      </c>
      <c r="L718" s="11">
        <v>44196</v>
      </c>
      <c r="M718" s="3">
        <v>100</v>
      </c>
      <c r="N718" s="3">
        <v>100</v>
      </c>
      <c r="O718" s="3">
        <v>100</v>
      </c>
      <c r="P718" s="3">
        <v>1</v>
      </c>
      <c r="Q718" s="3">
        <v>1</v>
      </c>
    </row>
    <row r="719" spans="1:17" x14ac:dyDescent="0.25">
      <c r="A719" s="3">
        <v>3934</v>
      </c>
      <c r="B719" s="3" t="s">
        <v>492</v>
      </c>
      <c r="C719" s="3" t="s">
        <v>2890</v>
      </c>
      <c r="D719" s="3" t="s">
        <v>212</v>
      </c>
      <c r="E719" s="3" t="s">
        <v>792</v>
      </c>
      <c r="F719" s="3" t="s">
        <v>2856</v>
      </c>
      <c r="G719" s="3" t="s">
        <v>311</v>
      </c>
      <c r="H719" s="3" t="s">
        <v>312</v>
      </c>
      <c r="I719" s="3" t="s">
        <v>313</v>
      </c>
      <c r="J719" s="3" t="s">
        <v>314</v>
      </c>
      <c r="K719" s="11">
        <v>43466</v>
      </c>
      <c r="L719" s="11">
        <v>47848</v>
      </c>
      <c r="M719" s="3">
        <v>172647</v>
      </c>
      <c r="N719" s="3">
        <v>1000000</v>
      </c>
      <c r="O719" s="3">
        <v>11602</v>
      </c>
      <c r="P719" s="3">
        <v>6.720070432732686E-2</v>
      </c>
      <c r="Q719" s="3">
        <v>1.1601999999999999E-2</v>
      </c>
    </row>
    <row r="720" spans="1:17" x14ac:dyDescent="0.25">
      <c r="A720" s="3">
        <v>3934</v>
      </c>
      <c r="B720" s="3" t="s">
        <v>492</v>
      </c>
      <c r="C720" s="3" t="s">
        <v>2890</v>
      </c>
      <c r="D720" s="3" t="s">
        <v>211</v>
      </c>
      <c r="E720" s="3" t="s">
        <v>793</v>
      </c>
      <c r="F720" s="3" t="s">
        <v>2856</v>
      </c>
      <c r="G720" s="3" t="s">
        <v>311</v>
      </c>
      <c r="H720" s="3" t="s">
        <v>312</v>
      </c>
      <c r="I720" s="3" t="s">
        <v>313</v>
      </c>
      <c r="J720" s="3" t="s">
        <v>314</v>
      </c>
      <c r="K720" s="11">
        <v>43466</v>
      </c>
      <c r="L720" s="11">
        <v>47848</v>
      </c>
      <c r="M720" s="3">
        <v>5776380</v>
      </c>
      <c r="N720" s="3">
        <v>10000000</v>
      </c>
      <c r="O720" s="3">
        <v>0</v>
      </c>
      <c r="P720" s="3">
        <v>0</v>
      </c>
      <c r="Q720" s="3">
        <v>0</v>
      </c>
    </row>
    <row r="721" spans="1:17" x14ac:dyDescent="0.25">
      <c r="A721" s="3">
        <v>3934</v>
      </c>
      <c r="B721" s="3" t="s">
        <v>492</v>
      </c>
      <c r="C721" s="3" t="s">
        <v>2890</v>
      </c>
      <c r="D721" s="3" t="s">
        <v>220</v>
      </c>
      <c r="E721" s="3" t="s">
        <v>794</v>
      </c>
      <c r="F721" s="3" t="s">
        <v>2856</v>
      </c>
      <c r="G721" s="3" t="s">
        <v>148</v>
      </c>
      <c r="H721" s="3" t="s">
        <v>149</v>
      </c>
      <c r="I721" s="3" t="s">
        <v>132</v>
      </c>
      <c r="J721" s="3" t="s">
        <v>133</v>
      </c>
      <c r="K721" s="11">
        <v>43466</v>
      </c>
      <c r="L721" s="11">
        <v>47818</v>
      </c>
      <c r="M721" s="3">
        <v>527000</v>
      </c>
      <c r="N721" s="3">
        <v>1042000</v>
      </c>
      <c r="O721" s="3">
        <v>0</v>
      </c>
      <c r="P721" s="3">
        <v>0</v>
      </c>
      <c r="Q721" s="3">
        <v>0</v>
      </c>
    </row>
    <row r="722" spans="1:17" x14ac:dyDescent="0.25">
      <c r="A722" s="3">
        <v>3934</v>
      </c>
      <c r="B722" s="3" t="s">
        <v>492</v>
      </c>
      <c r="C722" s="3" t="s">
        <v>2890</v>
      </c>
      <c r="D722" s="3" t="s">
        <v>386</v>
      </c>
      <c r="E722" s="3" t="s">
        <v>796</v>
      </c>
      <c r="F722" s="3" t="s">
        <v>2856</v>
      </c>
      <c r="G722" s="3" t="s">
        <v>234</v>
      </c>
      <c r="H722" s="3" t="s">
        <v>235</v>
      </c>
      <c r="I722" s="3" t="s">
        <v>87</v>
      </c>
      <c r="J722" s="3" t="s">
        <v>88</v>
      </c>
      <c r="K722" s="11">
        <v>43647</v>
      </c>
      <c r="L722" s="11">
        <v>47848</v>
      </c>
      <c r="M722" s="3">
        <v>2</v>
      </c>
      <c r="N722" s="3">
        <v>12</v>
      </c>
      <c r="O722" s="3">
        <v>2</v>
      </c>
      <c r="P722" s="3">
        <v>1</v>
      </c>
      <c r="Q722" s="3">
        <v>0.16666666666666666</v>
      </c>
    </row>
    <row r="723" spans="1:17" x14ac:dyDescent="0.25">
      <c r="A723" s="3">
        <v>3934</v>
      </c>
      <c r="B723" s="3" t="s">
        <v>492</v>
      </c>
      <c r="C723" s="3" t="s">
        <v>2890</v>
      </c>
      <c r="D723" s="3" t="s">
        <v>210</v>
      </c>
      <c r="E723" s="3" t="s">
        <v>797</v>
      </c>
      <c r="F723" s="3" t="s">
        <v>2856</v>
      </c>
      <c r="G723" s="3" t="s">
        <v>311</v>
      </c>
      <c r="H723" s="3" t="s">
        <v>312</v>
      </c>
      <c r="I723" s="3" t="s">
        <v>313</v>
      </c>
      <c r="J723" s="3" t="s">
        <v>314</v>
      </c>
      <c r="K723" s="11">
        <v>43466</v>
      </c>
      <c r="L723" s="11">
        <v>47848</v>
      </c>
      <c r="M723" s="3">
        <v>38</v>
      </c>
      <c r="N723" s="3">
        <v>120</v>
      </c>
      <c r="O723" s="3">
        <v>21</v>
      </c>
      <c r="P723" s="3">
        <v>0.55263157894736847</v>
      </c>
      <c r="Q723" s="3">
        <v>0.17499999999999999</v>
      </c>
    </row>
    <row r="724" spans="1:17" x14ac:dyDescent="0.25">
      <c r="A724" s="3">
        <v>3934</v>
      </c>
      <c r="B724" s="3" t="s">
        <v>492</v>
      </c>
      <c r="C724" s="3" t="s">
        <v>2890</v>
      </c>
      <c r="D724" s="3" t="s">
        <v>369</v>
      </c>
      <c r="E724" s="3" t="s">
        <v>798</v>
      </c>
      <c r="F724" s="3" t="s">
        <v>2855</v>
      </c>
      <c r="G724" s="3" t="s">
        <v>252</v>
      </c>
      <c r="H724" s="3" t="s">
        <v>253</v>
      </c>
      <c r="I724" s="3" t="s">
        <v>31</v>
      </c>
      <c r="J724" s="3" t="s">
        <v>31</v>
      </c>
      <c r="K724" s="11">
        <v>43466</v>
      </c>
      <c r="L724" s="11">
        <v>47670</v>
      </c>
      <c r="M724" s="3">
        <v>2</v>
      </c>
      <c r="N724" s="3">
        <v>14</v>
      </c>
      <c r="O724" s="3">
        <v>1</v>
      </c>
      <c r="P724" s="3">
        <v>0.5</v>
      </c>
      <c r="Q724" s="3">
        <v>7.1428571428571425E-2</v>
      </c>
    </row>
    <row r="725" spans="1:17" x14ac:dyDescent="0.25">
      <c r="A725" s="3">
        <v>3934</v>
      </c>
      <c r="B725" s="3" t="s">
        <v>492</v>
      </c>
      <c r="C725" s="3" t="s">
        <v>2890</v>
      </c>
      <c r="D725" s="3" t="s">
        <v>371</v>
      </c>
      <c r="E725" s="3" t="s">
        <v>799</v>
      </c>
      <c r="F725" s="3" t="s">
        <v>2856</v>
      </c>
      <c r="G725" s="3" t="s">
        <v>252</v>
      </c>
      <c r="H725" s="3" t="s">
        <v>253</v>
      </c>
      <c r="I725" s="3" t="s">
        <v>31</v>
      </c>
      <c r="J725" s="3" t="s">
        <v>31</v>
      </c>
      <c r="K725" s="11">
        <v>43652</v>
      </c>
      <c r="L725" s="11">
        <v>47670</v>
      </c>
      <c r="M725" s="3">
        <v>2</v>
      </c>
      <c r="N725" s="3">
        <v>14</v>
      </c>
      <c r="O725" s="3">
        <v>0</v>
      </c>
      <c r="P725" s="3">
        <v>0</v>
      </c>
      <c r="Q725" s="3">
        <v>0</v>
      </c>
    </row>
    <row r="726" spans="1:17" x14ac:dyDescent="0.25">
      <c r="A726" s="3">
        <v>3934</v>
      </c>
      <c r="B726" s="3" t="s">
        <v>492</v>
      </c>
      <c r="C726" s="3" t="s">
        <v>2890</v>
      </c>
      <c r="D726" s="3" t="s">
        <v>46</v>
      </c>
      <c r="E726" s="3" t="s">
        <v>801</v>
      </c>
      <c r="F726" s="3" t="s">
        <v>2856</v>
      </c>
      <c r="G726" s="3" t="s">
        <v>311</v>
      </c>
      <c r="H726" s="3" t="s">
        <v>312</v>
      </c>
      <c r="I726" s="3" t="s">
        <v>313</v>
      </c>
      <c r="J726" s="3" t="s">
        <v>314</v>
      </c>
      <c r="K726" s="11">
        <v>43466</v>
      </c>
      <c r="L726" s="11">
        <v>47848</v>
      </c>
      <c r="M726" s="3">
        <v>2</v>
      </c>
      <c r="N726" s="3">
        <v>15</v>
      </c>
      <c r="O726" s="3">
        <v>2</v>
      </c>
      <c r="P726" s="3">
        <v>1</v>
      </c>
      <c r="Q726" s="3">
        <v>0.13333333333333333</v>
      </c>
    </row>
    <row r="727" spans="1:17" x14ac:dyDescent="0.25">
      <c r="A727" s="3">
        <v>3934</v>
      </c>
      <c r="B727" s="3" t="s">
        <v>492</v>
      </c>
      <c r="C727" s="3" t="s">
        <v>2890</v>
      </c>
      <c r="D727" s="3" t="s">
        <v>73</v>
      </c>
      <c r="E727" s="3" t="s">
        <v>802</v>
      </c>
      <c r="F727" s="3" t="s">
        <v>2856</v>
      </c>
      <c r="G727" s="3" t="s">
        <v>148</v>
      </c>
      <c r="H727" s="3" t="s">
        <v>149</v>
      </c>
      <c r="I727" s="3" t="s">
        <v>132</v>
      </c>
      <c r="J727" s="3" t="s">
        <v>133</v>
      </c>
      <c r="K727" s="11">
        <v>43466</v>
      </c>
      <c r="L727" s="11">
        <v>47088</v>
      </c>
      <c r="M727" s="3">
        <v>76000</v>
      </c>
      <c r="N727" s="3">
        <v>156000</v>
      </c>
      <c r="O727" s="3">
        <v>57434</v>
      </c>
      <c r="P727" s="3">
        <v>0.7557105263157895</v>
      </c>
      <c r="Q727" s="3">
        <v>0.36816666666666664</v>
      </c>
    </row>
    <row r="728" spans="1:17" x14ac:dyDescent="0.25">
      <c r="A728" s="3">
        <v>3934</v>
      </c>
      <c r="B728" s="3" t="s">
        <v>492</v>
      </c>
      <c r="C728" s="3" t="s">
        <v>2890</v>
      </c>
      <c r="D728" s="3" t="s">
        <v>45</v>
      </c>
      <c r="E728" s="3" t="s">
        <v>803</v>
      </c>
      <c r="F728" s="3" t="s">
        <v>2856</v>
      </c>
      <c r="G728" s="3" t="s">
        <v>85</v>
      </c>
      <c r="H728" s="3" t="s">
        <v>86</v>
      </c>
      <c r="I728" s="3" t="s">
        <v>87</v>
      </c>
      <c r="J728" s="3" t="s">
        <v>88</v>
      </c>
      <c r="K728" s="11">
        <v>43466</v>
      </c>
      <c r="L728" s="11">
        <v>47848</v>
      </c>
      <c r="M728" s="3">
        <v>6</v>
      </c>
      <c r="N728" s="3">
        <v>16</v>
      </c>
      <c r="O728" s="3">
        <v>0</v>
      </c>
      <c r="P728" s="3">
        <v>0</v>
      </c>
      <c r="Q728" s="3">
        <v>0</v>
      </c>
    </row>
    <row r="729" spans="1:17" x14ac:dyDescent="0.25">
      <c r="A729" s="3">
        <v>3934</v>
      </c>
      <c r="B729" s="3" t="s">
        <v>492</v>
      </c>
      <c r="C729" s="3" t="s">
        <v>2890</v>
      </c>
      <c r="D729" s="3" t="s">
        <v>356</v>
      </c>
      <c r="E729" s="3" t="s">
        <v>804</v>
      </c>
      <c r="F729" s="3" t="s">
        <v>2856</v>
      </c>
      <c r="G729" s="3" t="s">
        <v>675</v>
      </c>
      <c r="H729" s="3" t="s">
        <v>676</v>
      </c>
      <c r="I729" s="3" t="s">
        <v>177</v>
      </c>
      <c r="J729" s="3" t="s">
        <v>177</v>
      </c>
      <c r="K729" s="11">
        <v>43291</v>
      </c>
      <c r="L729" s="11">
        <v>44926</v>
      </c>
      <c r="M729" s="3">
        <v>13</v>
      </c>
      <c r="N729" s="3">
        <v>18</v>
      </c>
      <c r="O729" s="3">
        <v>0</v>
      </c>
      <c r="P729" s="3">
        <v>0</v>
      </c>
      <c r="Q729" s="3">
        <v>0</v>
      </c>
    </row>
    <row r="730" spans="1:17" x14ac:dyDescent="0.25">
      <c r="A730" s="3">
        <v>3934</v>
      </c>
      <c r="B730" s="3" t="s">
        <v>492</v>
      </c>
      <c r="C730" s="3" t="s">
        <v>2890</v>
      </c>
      <c r="D730" s="3" t="s">
        <v>165</v>
      </c>
      <c r="E730" s="3" t="s">
        <v>805</v>
      </c>
      <c r="F730" s="3" t="s">
        <v>2855</v>
      </c>
      <c r="G730" s="3" t="s">
        <v>675</v>
      </c>
      <c r="H730" s="3" t="s">
        <v>676</v>
      </c>
      <c r="I730" s="3" t="s">
        <v>177</v>
      </c>
      <c r="J730" s="3" t="s">
        <v>177</v>
      </c>
      <c r="K730" s="11">
        <v>43291</v>
      </c>
      <c r="L730" s="11">
        <v>44926</v>
      </c>
      <c r="M730" s="3">
        <v>10</v>
      </c>
      <c r="N730" s="3">
        <v>18</v>
      </c>
      <c r="O730" s="3">
        <v>0</v>
      </c>
      <c r="P730" s="3">
        <v>0</v>
      </c>
      <c r="Q730" s="3">
        <v>0</v>
      </c>
    </row>
    <row r="731" spans="1:17" x14ac:dyDescent="0.25">
      <c r="A731" s="3">
        <v>3934</v>
      </c>
      <c r="B731" s="3" t="s">
        <v>492</v>
      </c>
      <c r="C731" s="3" t="s">
        <v>2890</v>
      </c>
      <c r="D731" s="3" t="s">
        <v>251</v>
      </c>
      <c r="E731" s="3" t="s">
        <v>807</v>
      </c>
      <c r="F731" s="3" t="s">
        <v>2856</v>
      </c>
      <c r="G731" s="3" t="s">
        <v>246</v>
      </c>
      <c r="H731" s="3" t="s">
        <v>247</v>
      </c>
      <c r="I731" s="3" t="s">
        <v>6</v>
      </c>
      <c r="J731" s="3" t="s">
        <v>7</v>
      </c>
      <c r="K731" s="11">
        <v>43291</v>
      </c>
      <c r="L731" s="11">
        <v>44926</v>
      </c>
      <c r="M731" s="3">
        <v>1104</v>
      </c>
      <c r="N731" s="3">
        <v>1865</v>
      </c>
      <c r="O731" s="3">
        <v>1012</v>
      </c>
      <c r="P731" s="3">
        <v>0.91666666666666663</v>
      </c>
      <c r="Q731" s="3">
        <v>0.54262734584450401</v>
      </c>
    </row>
    <row r="732" spans="1:17" x14ac:dyDescent="0.25">
      <c r="A732" s="3">
        <v>3934</v>
      </c>
      <c r="B732" s="3" t="s">
        <v>492</v>
      </c>
      <c r="C732" s="3" t="s">
        <v>2890</v>
      </c>
      <c r="D732" s="3" t="s">
        <v>51</v>
      </c>
      <c r="E732" s="3" t="s">
        <v>808</v>
      </c>
      <c r="F732" s="3" t="s">
        <v>2856</v>
      </c>
      <c r="G732" s="3" t="s">
        <v>311</v>
      </c>
      <c r="H732" s="3" t="s">
        <v>312</v>
      </c>
      <c r="I732" s="3" t="s">
        <v>313</v>
      </c>
      <c r="J732" s="3" t="s">
        <v>314</v>
      </c>
      <c r="K732" s="11">
        <v>43466</v>
      </c>
      <c r="L732" s="11">
        <v>47848</v>
      </c>
      <c r="M732" s="3">
        <v>9854489</v>
      </c>
      <c r="N732" s="3">
        <v>19854489</v>
      </c>
      <c r="O732" s="3">
        <v>7323693</v>
      </c>
      <c r="P732" s="3">
        <v>0.74318343650289731</v>
      </c>
      <c r="Q732" s="3">
        <v>0.36886837027132757</v>
      </c>
    </row>
    <row r="733" spans="1:17" x14ac:dyDescent="0.25">
      <c r="A733" s="3">
        <v>3934</v>
      </c>
      <c r="B733" s="3" t="s">
        <v>492</v>
      </c>
      <c r="C733" s="3" t="s">
        <v>2890</v>
      </c>
      <c r="D733" s="3" t="s">
        <v>809</v>
      </c>
      <c r="E733" s="3" t="s">
        <v>810</v>
      </c>
      <c r="F733" s="3" t="s">
        <v>2855</v>
      </c>
      <c r="G733" s="3" t="s">
        <v>311</v>
      </c>
      <c r="H733" s="3" t="s">
        <v>312</v>
      </c>
      <c r="I733" s="3" t="s">
        <v>313</v>
      </c>
      <c r="J733" s="3" t="s">
        <v>314</v>
      </c>
      <c r="K733" s="11">
        <v>44229</v>
      </c>
      <c r="L733" s="11">
        <v>44379</v>
      </c>
      <c r="M733" s="3">
        <v>0</v>
      </c>
      <c r="N733" s="3">
        <v>2</v>
      </c>
      <c r="O733" s="3">
        <v>0</v>
      </c>
      <c r="P733" s="3">
        <v>0</v>
      </c>
      <c r="Q733" s="3">
        <v>0</v>
      </c>
    </row>
    <row r="734" spans="1:17" x14ac:dyDescent="0.25">
      <c r="A734" s="3">
        <v>3934</v>
      </c>
      <c r="B734" s="3" t="s">
        <v>492</v>
      </c>
      <c r="C734" s="3" t="s">
        <v>2890</v>
      </c>
      <c r="D734" s="3" t="s">
        <v>39</v>
      </c>
      <c r="E734" s="3" t="s">
        <v>814</v>
      </c>
      <c r="F734" s="3" t="s">
        <v>2855</v>
      </c>
      <c r="G734" s="3" t="s">
        <v>311</v>
      </c>
      <c r="H734" s="3" t="s">
        <v>312</v>
      </c>
      <c r="I734" s="3" t="s">
        <v>313</v>
      </c>
      <c r="J734" s="3" t="s">
        <v>314</v>
      </c>
      <c r="K734" s="11">
        <v>43466</v>
      </c>
      <c r="L734" s="11">
        <v>47848</v>
      </c>
      <c r="M734" s="3">
        <v>4</v>
      </c>
      <c r="N734" s="3">
        <v>25</v>
      </c>
      <c r="O734" s="3">
        <v>1</v>
      </c>
      <c r="P734" s="3">
        <v>0.25</v>
      </c>
      <c r="Q734" s="3">
        <v>0.04</v>
      </c>
    </row>
    <row r="735" spans="1:17" x14ac:dyDescent="0.25">
      <c r="A735" s="3">
        <v>3934</v>
      </c>
      <c r="B735" s="3" t="s">
        <v>492</v>
      </c>
      <c r="C735" s="3" t="s">
        <v>2890</v>
      </c>
      <c r="D735" s="3" t="s">
        <v>294</v>
      </c>
      <c r="E735" s="3" t="s">
        <v>823</v>
      </c>
      <c r="F735" s="3" t="s">
        <v>2855</v>
      </c>
      <c r="G735" s="3" t="s">
        <v>148</v>
      </c>
      <c r="H735" s="3" t="s">
        <v>149</v>
      </c>
      <c r="I735" s="3" t="s">
        <v>132</v>
      </c>
      <c r="J735" s="3" t="s">
        <v>133</v>
      </c>
      <c r="K735" s="11">
        <v>43466</v>
      </c>
      <c r="L735" s="11">
        <v>44896</v>
      </c>
      <c r="M735" s="3">
        <v>2</v>
      </c>
      <c r="N735" s="3">
        <v>4</v>
      </c>
      <c r="O735" s="3">
        <v>0</v>
      </c>
      <c r="P735" s="3">
        <v>0</v>
      </c>
      <c r="Q735" s="3">
        <v>0</v>
      </c>
    </row>
    <row r="736" spans="1:17" x14ac:dyDescent="0.25">
      <c r="A736" s="3">
        <v>3934</v>
      </c>
      <c r="B736" s="3" t="s">
        <v>492</v>
      </c>
      <c r="C736" s="3" t="s">
        <v>2890</v>
      </c>
      <c r="D736" s="3" t="s">
        <v>50</v>
      </c>
      <c r="E736" s="3" t="s">
        <v>824</v>
      </c>
      <c r="F736" s="3" t="s">
        <v>2855</v>
      </c>
      <c r="G736" s="3" t="s">
        <v>95</v>
      </c>
      <c r="H736" s="3" t="s">
        <v>96</v>
      </c>
      <c r="I736" s="3" t="s">
        <v>87</v>
      </c>
      <c r="J736" s="3" t="s">
        <v>88</v>
      </c>
      <c r="K736" s="11">
        <v>43291</v>
      </c>
      <c r="L736" s="11">
        <v>44926</v>
      </c>
      <c r="M736" s="3">
        <v>3</v>
      </c>
      <c r="N736" s="3">
        <v>4</v>
      </c>
      <c r="O736" s="3">
        <v>2</v>
      </c>
      <c r="P736" s="3">
        <v>0.66666666666666663</v>
      </c>
      <c r="Q736" s="3">
        <v>0.5</v>
      </c>
    </row>
    <row r="737" spans="1:17" x14ac:dyDescent="0.25">
      <c r="A737" s="3">
        <v>3934</v>
      </c>
      <c r="B737" s="3" t="s">
        <v>492</v>
      </c>
      <c r="C737" s="3" t="s">
        <v>2890</v>
      </c>
      <c r="D737" s="3" t="s">
        <v>41</v>
      </c>
      <c r="E737" s="3" t="s">
        <v>825</v>
      </c>
      <c r="F737" s="3" t="s">
        <v>2856</v>
      </c>
      <c r="G737" s="3" t="s">
        <v>311</v>
      </c>
      <c r="H737" s="3" t="s">
        <v>312</v>
      </c>
      <c r="I737" s="3" t="s">
        <v>313</v>
      </c>
      <c r="J737" s="3" t="s">
        <v>314</v>
      </c>
      <c r="K737" s="11">
        <v>44562</v>
      </c>
      <c r="L737" s="11">
        <v>47848</v>
      </c>
      <c r="M737" s="3">
        <v>0</v>
      </c>
      <c r="N737" s="3">
        <v>4</v>
      </c>
      <c r="O737" s="3">
        <v>0</v>
      </c>
      <c r="P737" s="3">
        <v>0</v>
      </c>
      <c r="Q737" s="3">
        <v>0</v>
      </c>
    </row>
    <row r="738" spans="1:17" x14ac:dyDescent="0.25">
      <c r="A738" s="3">
        <v>3934</v>
      </c>
      <c r="B738" s="3" t="s">
        <v>492</v>
      </c>
      <c r="C738" s="3" t="s">
        <v>2890</v>
      </c>
      <c r="D738" s="3" t="s">
        <v>375</v>
      </c>
      <c r="E738" s="3" t="s">
        <v>826</v>
      </c>
      <c r="F738" s="3" t="s">
        <v>2856</v>
      </c>
      <c r="G738" s="3" t="s">
        <v>85</v>
      </c>
      <c r="H738" s="3" t="s">
        <v>86</v>
      </c>
      <c r="I738" s="3" t="s">
        <v>87</v>
      </c>
      <c r="J738" s="3" t="s">
        <v>88</v>
      </c>
      <c r="K738" s="11">
        <v>44562</v>
      </c>
      <c r="L738" s="11">
        <v>46022</v>
      </c>
      <c r="M738" s="3">
        <v>0</v>
      </c>
      <c r="N738" s="3">
        <v>4</v>
      </c>
      <c r="O738" s="3">
        <v>0</v>
      </c>
      <c r="P738" s="3">
        <v>0</v>
      </c>
      <c r="Q738" s="3">
        <v>0</v>
      </c>
    </row>
    <row r="739" spans="1:17" x14ac:dyDescent="0.25">
      <c r="A739" s="3">
        <v>3934</v>
      </c>
      <c r="B739" s="3" t="s">
        <v>492</v>
      </c>
      <c r="C739" s="3" t="s">
        <v>2890</v>
      </c>
      <c r="D739" s="3" t="s">
        <v>265</v>
      </c>
      <c r="E739" s="3" t="s">
        <v>827</v>
      </c>
      <c r="F739" s="3" t="s">
        <v>2856</v>
      </c>
      <c r="G739" s="3" t="s">
        <v>246</v>
      </c>
      <c r="H739" s="3" t="s">
        <v>247</v>
      </c>
      <c r="I739" s="3" t="s">
        <v>6</v>
      </c>
      <c r="J739" s="3" t="s">
        <v>7</v>
      </c>
      <c r="K739" s="11">
        <v>43291</v>
      </c>
      <c r="L739" s="11">
        <v>44540</v>
      </c>
      <c r="M739" s="3">
        <v>30</v>
      </c>
      <c r="N739" s="3">
        <v>44</v>
      </c>
      <c r="O739" s="3">
        <v>10</v>
      </c>
      <c r="P739" s="3">
        <v>0.33333333333333331</v>
      </c>
      <c r="Q739" s="3">
        <v>0.22727272727272727</v>
      </c>
    </row>
    <row r="740" spans="1:17" x14ac:dyDescent="0.25">
      <c r="A740" s="3">
        <v>3934</v>
      </c>
      <c r="B740" s="3" t="s">
        <v>492</v>
      </c>
      <c r="C740" s="3" t="s">
        <v>2890</v>
      </c>
      <c r="D740" s="3" t="s">
        <v>42</v>
      </c>
      <c r="E740" s="3" t="s">
        <v>831</v>
      </c>
      <c r="F740" s="3" t="s">
        <v>2855</v>
      </c>
      <c r="G740" s="3" t="s">
        <v>311</v>
      </c>
      <c r="H740" s="3" t="s">
        <v>312</v>
      </c>
      <c r="I740" s="3" t="s">
        <v>313</v>
      </c>
      <c r="J740" s="3" t="s">
        <v>314</v>
      </c>
      <c r="K740" s="11">
        <v>43466</v>
      </c>
      <c r="L740" s="11">
        <v>47848</v>
      </c>
      <c r="M740" s="3">
        <v>154</v>
      </c>
      <c r="N740" s="3">
        <v>500</v>
      </c>
      <c r="O740" s="3">
        <v>91</v>
      </c>
      <c r="P740" s="3">
        <v>0.59090909090909094</v>
      </c>
      <c r="Q740" s="3">
        <v>0.182</v>
      </c>
    </row>
    <row r="741" spans="1:17" x14ac:dyDescent="0.25">
      <c r="A741" s="3">
        <v>3934</v>
      </c>
      <c r="B741" s="3" t="s">
        <v>492</v>
      </c>
      <c r="C741" s="3" t="s">
        <v>2890</v>
      </c>
      <c r="D741" s="3" t="s">
        <v>407</v>
      </c>
      <c r="E741" s="3" t="s">
        <v>832</v>
      </c>
      <c r="F741" s="3" t="s">
        <v>2855</v>
      </c>
      <c r="G741" s="3" t="s">
        <v>311</v>
      </c>
      <c r="H741" s="3" t="s">
        <v>312</v>
      </c>
      <c r="I741" s="3" t="s">
        <v>313</v>
      </c>
      <c r="J741" s="3" t="s">
        <v>314</v>
      </c>
      <c r="K741" s="11">
        <v>43557</v>
      </c>
      <c r="L741" s="11">
        <v>44926</v>
      </c>
      <c r="M741" s="3">
        <v>3</v>
      </c>
      <c r="N741" s="3">
        <v>6</v>
      </c>
      <c r="O741" s="3">
        <v>2</v>
      </c>
      <c r="P741" s="3">
        <v>0.66666666666666663</v>
      </c>
      <c r="Q741" s="3">
        <v>0.33333333333333331</v>
      </c>
    </row>
    <row r="742" spans="1:17" x14ac:dyDescent="0.25">
      <c r="A742" s="3">
        <v>3934</v>
      </c>
      <c r="B742" s="3" t="s">
        <v>492</v>
      </c>
      <c r="C742" s="3" t="s">
        <v>2890</v>
      </c>
      <c r="D742" s="3" t="s">
        <v>530</v>
      </c>
      <c r="E742" s="3" t="s">
        <v>833</v>
      </c>
      <c r="F742" s="3" t="s">
        <v>2856</v>
      </c>
      <c r="G742" s="3" t="s">
        <v>311</v>
      </c>
      <c r="H742" s="3" t="s">
        <v>312</v>
      </c>
      <c r="I742" s="3" t="s">
        <v>313</v>
      </c>
      <c r="J742" s="3" t="s">
        <v>314</v>
      </c>
      <c r="K742" s="11">
        <v>43557</v>
      </c>
      <c r="L742" s="11">
        <v>44196</v>
      </c>
      <c r="M742" s="3">
        <v>6</v>
      </c>
      <c r="N742" s="3">
        <v>6</v>
      </c>
      <c r="O742" s="3">
        <v>0</v>
      </c>
      <c r="P742" s="3">
        <v>0</v>
      </c>
      <c r="Q742" s="3">
        <v>0</v>
      </c>
    </row>
    <row r="743" spans="1:17" x14ac:dyDescent="0.25">
      <c r="A743" s="3">
        <v>3934</v>
      </c>
      <c r="B743" s="3" t="s">
        <v>492</v>
      </c>
      <c r="C743" s="3" t="s">
        <v>2890</v>
      </c>
      <c r="D743" s="3" t="s">
        <v>48</v>
      </c>
      <c r="E743" s="3" t="s">
        <v>834</v>
      </c>
      <c r="F743" s="3" t="s">
        <v>2856</v>
      </c>
      <c r="G743" s="3" t="s">
        <v>85</v>
      </c>
      <c r="H743" s="3" t="s">
        <v>86</v>
      </c>
      <c r="I743" s="3" t="s">
        <v>87</v>
      </c>
      <c r="J743" s="3" t="s">
        <v>88</v>
      </c>
      <c r="K743" s="11">
        <v>43831</v>
      </c>
      <c r="L743" s="11">
        <v>45291</v>
      </c>
      <c r="M743" s="3">
        <v>1</v>
      </c>
      <c r="N743" s="3">
        <v>7</v>
      </c>
      <c r="O743" s="3">
        <v>0</v>
      </c>
      <c r="P743" s="3">
        <v>0</v>
      </c>
      <c r="Q743" s="3">
        <v>0</v>
      </c>
    </row>
    <row r="744" spans="1:17" x14ac:dyDescent="0.25">
      <c r="A744" s="3">
        <v>3934</v>
      </c>
      <c r="B744" s="3" t="s">
        <v>492</v>
      </c>
      <c r="C744" s="3" t="s">
        <v>2890</v>
      </c>
      <c r="D744" s="3" t="s">
        <v>374</v>
      </c>
      <c r="E744" s="3" t="s">
        <v>835</v>
      </c>
      <c r="F744" s="3" t="s">
        <v>2856</v>
      </c>
      <c r="G744" s="3" t="s">
        <v>246</v>
      </c>
      <c r="H744" s="3" t="s">
        <v>247</v>
      </c>
      <c r="I744" s="3" t="s">
        <v>6</v>
      </c>
      <c r="J744" s="3" t="s">
        <v>7</v>
      </c>
      <c r="K744" s="11">
        <v>43291</v>
      </c>
      <c r="L744" s="11">
        <v>47695</v>
      </c>
      <c r="M744" s="3">
        <v>2</v>
      </c>
      <c r="N744" s="3">
        <v>8</v>
      </c>
      <c r="O744" s="3">
        <v>1</v>
      </c>
      <c r="P744" s="3">
        <v>0.5</v>
      </c>
      <c r="Q744" s="3">
        <v>0.125</v>
      </c>
    </row>
    <row r="745" spans="1:17" x14ac:dyDescent="0.25">
      <c r="A745" s="3">
        <v>3934</v>
      </c>
      <c r="B745" s="3" t="s">
        <v>492</v>
      </c>
      <c r="C745" s="3" t="s">
        <v>2890</v>
      </c>
      <c r="D745" s="3" t="s">
        <v>385</v>
      </c>
      <c r="E745" s="3" t="s">
        <v>836</v>
      </c>
      <c r="F745" s="3" t="s">
        <v>2051</v>
      </c>
      <c r="G745" s="3" t="s">
        <v>311</v>
      </c>
      <c r="H745" s="3" t="s">
        <v>312</v>
      </c>
      <c r="I745" s="3" t="s">
        <v>313</v>
      </c>
      <c r="J745" s="3" t="s">
        <v>314</v>
      </c>
      <c r="K745" s="11">
        <v>43557</v>
      </c>
      <c r="L745" s="11">
        <v>46387</v>
      </c>
      <c r="M745" s="3">
        <v>2</v>
      </c>
      <c r="N745" s="3">
        <v>8</v>
      </c>
      <c r="O745" s="3">
        <v>0</v>
      </c>
      <c r="P745" s="3">
        <v>0</v>
      </c>
      <c r="Q745" s="3">
        <v>0</v>
      </c>
    </row>
    <row r="746" spans="1:17" x14ac:dyDescent="0.25">
      <c r="A746" s="3">
        <v>3934</v>
      </c>
      <c r="B746" s="3" t="s">
        <v>492</v>
      </c>
      <c r="C746" s="3" t="s">
        <v>2890</v>
      </c>
      <c r="D746" s="3" t="s">
        <v>255</v>
      </c>
      <c r="E746" s="3" t="s">
        <v>837</v>
      </c>
      <c r="F746" s="3" t="s">
        <v>2051</v>
      </c>
      <c r="G746" s="3" t="s">
        <v>277</v>
      </c>
      <c r="H746" s="3" t="s">
        <v>278</v>
      </c>
      <c r="I746" s="3" t="s">
        <v>132</v>
      </c>
      <c r="J746" s="3" t="s">
        <v>133</v>
      </c>
      <c r="K746" s="11">
        <v>43466</v>
      </c>
      <c r="L746" s="11">
        <v>47818</v>
      </c>
      <c r="M746" s="3">
        <v>2060</v>
      </c>
      <c r="N746" s="3">
        <v>8460</v>
      </c>
      <c r="O746" s="3">
        <v>726</v>
      </c>
      <c r="P746" s="3">
        <v>0.35242718446601939</v>
      </c>
      <c r="Q746" s="3">
        <v>8.5815602836879432E-2</v>
      </c>
    </row>
    <row r="747" spans="1:17" x14ac:dyDescent="0.25">
      <c r="A747" s="3">
        <v>3943</v>
      </c>
      <c r="B747" s="3" t="s">
        <v>1461</v>
      </c>
      <c r="C747" s="3" t="s">
        <v>2891</v>
      </c>
      <c r="D747" s="3" t="s">
        <v>210</v>
      </c>
      <c r="E747" s="3" t="s">
        <v>1462</v>
      </c>
      <c r="F747" s="3" t="s">
        <v>2856</v>
      </c>
      <c r="G747" s="3" t="s">
        <v>246</v>
      </c>
      <c r="H747" s="3" t="s">
        <v>247</v>
      </c>
      <c r="I747" s="3" t="s">
        <v>6</v>
      </c>
      <c r="J747" s="3" t="s">
        <v>7</v>
      </c>
      <c r="K747" s="11">
        <v>43466</v>
      </c>
      <c r="L747" s="11">
        <v>44561</v>
      </c>
      <c r="M747" s="3">
        <v>75</v>
      </c>
      <c r="N747" s="3">
        <v>100</v>
      </c>
      <c r="O747" s="3">
        <v>32</v>
      </c>
      <c r="P747" s="3">
        <v>0.42666666666666669</v>
      </c>
      <c r="Q747" s="3">
        <v>0.32</v>
      </c>
    </row>
    <row r="748" spans="1:17" x14ac:dyDescent="0.25">
      <c r="A748" s="3">
        <v>3943</v>
      </c>
      <c r="B748" s="3" t="s">
        <v>1461</v>
      </c>
      <c r="C748" s="3" t="s">
        <v>2891</v>
      </c>
      <c r="D748" s="3" t="s">
        <v>209</v>
      </c>
      <c r="E748" s="3" t="s">
        <v>1564</v>
      </c>
      <c r="F748" s="3" t="s">
        <v>2855</v>
      </c>
      <c r="G748" s="3" t="s">
        <v>125</v>
      </c>
      <c r="H748" s="3" t="s">
        <v>126</v>
      </c>
      <c r="I748" s="3" t="s">
        <v>122</v>
      </c>
      <c r="J748" s="3" t="s">
        <v>123</v>
      </c>
      <c r="K748" s="11">
        <v>43466</v>
      </c>
      <c r="L748" s="11">
        <v>44926</v>
      </c>
      <c r="M748" s="3">
        <v>60</v>
      </c>
      <c r="N748" s="3">
        <v>100</v>
      </c>
      <c r="O748" s="3">
        <v>0</v>
      </c>
      <c r="P748" s="3">
        <v>0</v>
      </c>
      <c r="Q748" s="3">
        <v>0</v>
      </c>
    </row>
    <row r="749" spans="1:17" x14ac:dyDescent="0.25">
      <c r="A749" s="3">
        <v>3943</v>
      </c>
      <c r="B749" s="3" t="s">
        <v>1461</v>
      </c>
      <c r="C749" s="3" t="s">
        <v>2891</v>
      </c>
      <c r="D749" s="3" t="s">
        <v>89</v>
      </c>
      <c r="E749" s="3" t="s">
        <v>1735</v>
      </c>
      <c r="F749" s="3" t="s">
        <v>2855</v>
      </c>
      <c r="G749" s="3" t="s">
        <v>688</v>
      </c>
      <c r="H749" s="3" t="s">
        <v>689</v>
      </c>
      <c r="I749" s="3" t="s">
        <v>6</v>
      </c>
      <c r="J749" s="3" t="s">
        <v>7</v>
      </c>
      <c r="K749" s="11">
        <v>43466</v>
      </c>
      <c r="L749" s="11">
        <v>44926</v>
      </c>
      <c r="M749" s="3">
        <v>50</v>
      </c>
      <c r="N749" s="3">
        <v>100</v>
      </c>
      <c r="O749" s="3">
        <v>95</v>
      </c>
      <c r="P749" s="3">
        <v>1</v>
      </c>
      <c r="Q749" s="3">
        <v>0.95</v>
      </c>
    </row>
    <row r="750" spans="1:17" x14ac:dyDescent="0.25">
      <c r="A750" s="3">
        <v>3943</v>
      </c>
      <c r="B750" s="3" t="s">
        <v>1461</v>
      </c>
      <c r="C750" s="3" t="s">
        <v>2891</v>
      </c>
      <c r="D750" s="3" t="s">
        <v>39</v>
      </c>
      <c r="E750" s="3" t="s">
        <v>1749</v>
      </c>
      <c r="F750" s="3" t="s">
        <v>2856</v>
      </c>
      <c r="G750" s="3" t="s">
        <v>246</v>
      </c>
      <c r="H750" s="3" t="s">
        <v>247</v>
      </c>
      <c r="I750" s="3" t="s">
        <v>6</v>
      </c>
      <c r="J750" s="3" t="s">
        <v>7</v>
      </c>
      <c r="K750" s="11">
        <v>43466</v>
      </c>
      <c r="L750" s="11">
        <v>45657</v>
      </c>
      <c r="M750" s="3">
        <v>80</v>
      </c>
      <c r="N750" s="3">
        <v>100</v>
      </c>
      <c r="O750" s="3">
        <v>50</v>
      </c>
      <c r="P750" s="3">
        <v>0.625</v>
      </c>
      <c r="Q750" s="3">
        <v>0.5</v>
      </c>
    </row>
    <row r="751" spans="1:17" x14ac:dyDescent="0.25">
      <c r="A751" s="3">
        <v>3943</v>
      </c>
      <c r="B751" s="3" t="s">
        <v>1461</v>
      </c>
      <c r="C751" s="3" t="s">
        <v>2891</v>
      </c>
      <c r="D751" s="3" t="s">
        <v>117</v>
      </c>
      <c r="E751" s="3" t="s">
        <v>1750</v>
      </c>
      <c r="F751" s="3" t="s">
        <v>2051</v>
      </c>
      <c r="G751" s="3" t="s">
        <v>246</v>
      </c>
      <c r="H751" s="3" t="s">
        <v>247</v>
      </c>
      <c r="I751" s="3" t="s">
        <v>6</v>
      </c>
      <c r="J751" s="3" t="s">
        <v>7</v>
      </c>
      <c r="K751" s="11">
        <v>43466</v>
      </c>
      <c r="L751" s="11">
        <v>44926</v>
      </c>
      <c r="M751" s="3">
        <v>70</v>
      </c>
      <c r="N751" s="3">
        <v>100</v>
      </c>
      <c r="O751" s="3">
        <v>30</v>
      </c>
      <c r="P751" s="3">
        <v>0.42857142857142855</v>
      </c>
      <c r="Q751" s="3">
        <v>0.3</v>
      </c>
    </row>
    <row r="752" spans="1:17" x14ac:dyDescent="0.25">
      <c r="A752" s="3">
        <v>3943</v>
      </c>
      <c r="B752" s="3" t="s">
        <v>1461</v>
      </c>
      <c r="C752" s="3" t="s">
        <v>2891</v>
      </c>
      <c r="D752" s="3" t="s">
        <v>128</v>
      </c>
      <c r="E752" s="3" t="s">
        <v>1751</v>
      </c>
      <c r="F752" s="3" t="s">
        <v>2855</v>
      </c>
      <c r="G752" s="3" t="s">
        <v>246</v>
      </c>
      <c r="H752" s="3" t="s">
        <v>247</v>
      </c>
      <c r="I752" s="3" t="s">
        <v>6</v>
      </c>
      <c r="J752" s="3" t="s">
        <v>7</v>
      </c>
      <c r="K752" s="11">
        <v>43831</v>
      </c>
      <c r="L752" s="11">
        <v>44561</v>
      </c>
      <c r="M752" s="3">
        <v>50</v>
      </c>
      <c r="N752" s="3">
        <v>100</v>
      </c>
      <c r="O752" s="3">
        <v>0</v>
      </c>
      <c r="P752" s="3">
        <v>0</v>
      </c>
      <c r="Q752" s="3">
        <v>0</v>
      </c>
    </row>
    <row r="753" spans="1:17" x14ac:dyDescent="0.25">
      <c r="A753" s="3">
        <v>3943</v>
      </c>
      <c r="B753" s="3" t="s">
        <v>1461</v>
      </c>
      <c r="C753" s="3" t="s">
        <v>2891</v>
      </c>
      <c r="D753" s="3" t="s">
        <v>372</v>
      </c>
      <c r="E753" s="3" t="s">
        <v>1761</v>
      </c>
      <c r="F753" s="3" t="s">
        <v>2855</v>
      </c>
      <c r="G753" s="3" t="s">
        <v>125</v>
      </c>
      <c r="H753" s="3" t="s">
        <v>126</v>
      </c>
      <c r="I753" s="3" t="s">
        <v>122</v>
      </c>
      <c r="J753" s="3" t="s">
        <v>123</v>
      </c>
      <c r="K753" s="11">
        <v>43466</v>
      </c>
      <c r="L753" s="11">
        <v>44196</v>
      </c>
      <c r="M753" s="3">
        <v>100</v>
      </c>
      <c r="N753" s="3">
        <v>100</v>
      </c>
      <c r="O753" s="3">
        <v>0</v>
      </c>
      <c r="P753" s="3">
        <v>0</v>
      </c>
      <c r="Q753" s="3">
        <v>0</v>
      </c>
    </row>
    <row r="754" spans="1:17" x14ac:dyDescent="0.25">
      <c r="A754" s="3">
        <v>3943</v>
      </c>
      <c r="B754" s="3" t="s">
        <v>1461</v>
      </c>
      <c r="C754" s="3" t="s">
        <v>2891</v>
      </c>
      <c r="D754" s="3" t="s">
        <v>84</v>
      </c>
      <c r="E754" s="3" t="s">
        <v>1773</v>
      </c>
      <c r="F754" s="3" t="s">
        <v>2855</v>
      </c>
      <c r="G754" s="3" t="s">
        <v>246</v>
      </c>
      <c r="H754" s="3" t="s">
        <v>247</v>
      </c>
      <c r="I754" s="3" t="s">
        <v>6</v>
      </c>
      <c r="J754" s="3" t="s">
        <v>7</v>
      </c>
      <c r="K754" s="11">
        <v>43831</v>
      </c>
      <c r="L754" s="11">
        <v>44196</v>
      </c>
      <c r="M754" s="3">
        <v>100</v>
      </c>
      <c r="N754" s="3">
        <v>100</v>
      </c>
      <c r="O754" s="3">
        <v>0</v>
      </c>
      <c r="P754" s="3">
        <v>0</v>
      </c>
      <c r="Q754" s="3">
        <v>0</v>
      </c>
    </row>
    <row r="755" spans="1:17" x14ac:dyDescent="0.25">
      <c r="A755" s="3">
        <v>3943</v>
      </c>
      <c r="B755" s="3" t="s">
        <v>1461</v>
      </c>
      <c r="C755" s="3" t="s">
        <v>2891</v>
      </c>
      <c r="D755" s="3" t="s">
        <v>206</v>
      </c>
      <c r="E755" s="3" t="s">
        <v>1775</v>
      </c>
      <c r="F755" s="3" t="s">
        <v>2856</v>
      </c>
      <c r="G755" s="3" t="s">
        <v>252</v>
      </c>
      <c r="H755" s="3" t="s">
        <v>253</v>
      </c>
      <c r="I755" s="3" t="s">
        <v>31</v>
      </c>
      <c r="J755" s="3" t="s">
        <v>31</v>
      </c>
      <c r="K755" s="11">
        <v>43466</v>
      </c>
      <c r="L755" s="11">
        <v>43830</v>
      </c>
      <c r="M755" s="3">
        <v>100</v>
      </c>
      <c r="N755" s="3">
        <v>100</v>
      </c>
      <c r="O755" s="3">
        <v>0</v>
      </c>
      <c r="P755" s="3">
        <v>0</v>
      </c>
      <c r="Q755" s="3">
        <v>0</v>
      </c>
    </row>
    <row r="756" spans="1:17" x14ac:dyDescent="0.25">
      <c r="A756" s="3">
        <v>3943</v>
      </c>
      <c r="B756" s="3" t="s">
        <v>1461</v>
      </c>
      <c r="C756" s="3" t="s">
        <v>2891</v>
      </c>
      <c r="D756" s="3" t="s">
        <v>51</v>
      </c>
      <c r="E756" s="3" t="s">
        <v>1776</v>
      </c>
      <c r="F756" s="3" t="s">
        <v>2856</v>
      </c>
      <c r="G756" s="3" t="s">
        <v>252</v>
      </c>
      <c r="H756" s="3" t="s">
        <v>253</v>
      </c>
      <c r="I756" s="3" t="s">
        <v>31</v>
      </c>
      <c r="J756" s="3" t="s">
        <v>31</v>
      </c>
      <c r="K756" s="11">
        <v>43466</v>
      </c>
      <c r="L756" s="11">
        <v>44196</v>
      </c>
      <c r="M756" s="3">
        <v>100</v>
      </c>
      <c r="N756" s="3">
        <v>100</v>
      </c>
      <c r="O756" s="3">
        <v>0</v>
      </c>
      <c r="P756" s="3">
        <v>0</v>
      </c>
      <c r="Q756" s="3">
        <v>0</v>
      </c>
    </row>
    <row r="757" spans="1:17" x14ac:dyDescent="0.25">
      <c r="A757" s="3">
        <v>3943</v>
      </c>
      <c r="B757" s="3" t="s">
        <v>1461</v>
      </c>
      <c r="C757" s="3" t="s">
        <v>2891</v>
      </c>
      <c r="D757" s="3" t="s">
        <v>211</v>
      </c>
      <c r="E757" s="3" t="s">
        <v>1787</v>
      </c>
      <c r="F757" s="3" t="s">
        <v>2856</v>
      </c>
      <c r="G757" s="3" t="s">
        <v>252</v>
      </c>
      <c r="H757" s="3" t="s">
        <v>253</v>
      </c>
      <c r="I757" s="3" t="s">
        <v>31</v>
      </c>
      <c r="J757" s="3" t="s">
        <v>31</v>
      </c>
      <c r="K757" s="11">
        <v>43466</v>
      </c>
      <c r="L757" s="11">
        <v>45657</v>
      </c>
      <c r="M757" s="3">
        <v>75</v>
      </c>
      <c r="N757" s="3">
        <v>100</v>
      </c>
      <c r="O757" s="3">
        <v>25</v>
      </c>
      <c r="P757" s="3">
        <v>0.33333333333333331</v>
      </c>
      <c r="Q757" s="3">
        <v>0.25</v>
      </c>
    </row>
    <row r="758" spans="1:17" x14ac:dyDescent="0.25">
      <c r="A758" s="3">
        <v>3943</v>
      </c>
      <c r="B758" s="3" t="s">
        <v>1461</v>
      </c>
      <c r="C758" s="3" t="s">
        <v>2891</v>
      </c>
      <c r="D758" s="3" t="s">
        <v>102</v>
      </c>
      <c r="E758" s="3" t="s">
        <v>1790</v>
      </c>
      <c r="F758" s="3" t="s">
        <v>2855</v>
      </c>
      <c r="G758" s="3" t="s">
        <v>311</v>
      </c>
      <c r="H758" s="3" t="s">
        <v>312</v>
      </c>
      <c r="I758" s="3" t="s">
        <v>313</v>
      </c>
      <c r="J758" s="3" t="s">
        <v>314</v>
      </c>
      <c r="K758" s="11">
        <v>43466</v>
      </c>
      <c r="L758" s="11">
        <v>44926</v>
      </c>
      <c r="M758" s="3">
        <v>50</v>
      </c>
      <c r="N758" s="3">
        <v>100</v>
      </c>
      <c r="O758" s="3">
        <v>90</v>
      </c>
      <c r="P758" s="3">
        <v>1</v>
      </c>
      <c r="Q758" s="3">
        <v>0.9</v>
      </c>
    </row>
    <row r="759" spans="1:17" x14ac:dyDescent="0.25">
      <c r="A759" s="3">
        <v>3943</v>
      </c>
      <c r="B759" s="3" t="s">
        <v>1461</v>
      </c>
      <c r="C759" s="3" t="s">
        <v>2891</v>
      </c>
      <c r="D759" s="3" t="s">
        <v>205</v>
      </c>
      <c r="E759" s="3" t="s">
        <v>1798</v>
      </c>
      <c r="F759" s="3" t="s">
        <v>2051</v>
      </c>
      <c r="G759" s="3" t="s">
        <v>252</v>
      </c>
      <c r="H759" s="3" t="s">
        <v>253</v>
      </c>
      <c r="I759" s="3" t="s">
        <v>31</v>
      </c>
      <c r="J759" s="3" t="s">
        <v>31</v>
      </c>
      <c r="K759" s="11">
        <v>43831</v>
      </c>
      <c r="L759" s="11">
        <v>44926</v>
      </c>
      <c r="M759" s="3">
        <v>30</v>
      </c>
      <c r="N759" s="3">
        <v>100</v>
      </c>
      <c r="O759" s="3">
        <v>0</v>
      </c>
      <c r="P759" s="3">
        <v>0</v>
      </c>
      <c r="Q759" s="3">
        <v>0</v>
      </c>
    </row>
    <row r="760" spans="1:17" x14ac:dyDescent="0.25">
      <c r="A760" s="3">
        <v>3943</v>
      </c>
      <c r="B760" s="3" t="s">
        <v>1461</v>
      </c>
      <c r="C760" s="3" t="s">
        <v>2891</v>
      </c>
      <c r="D760" s="3" t="s">
        <v>208</v>
      </c>
      <c r="E760" s="3" t="s">
        <v>1855</v>
      </c>
      <c r="F760" s="3" t="s">
        <v>2856</v>
      </c>
      <c r="G760" s="3" t="s">
        <v>125</v>
      </c>
      <c r="H760" s="3" t="s">
        <v>126</v>
      </c>
      <c r="I760" s="3" t="s">
        <v>122</v>
      </c>
      <c r="J760" s="3" t="s">
        <v>123</v>
      </c>
      <c r="K760" s="11">
        <v>43466</v>
      </c>
      <c r="L760" s="11">
        <v>43830</v>
      </c>
      <c r="M760" s="3">
        <v>100</v>
      </c>
      <c r="N760" s="3">
        <v>100</v>
      </c>
      <c r="O760" s="3">
        <v>70</v>
      </c>
      <c r="P760" s="3">
        <v>0.7</v>
      </c>
      <c r="Q760" s="3">
        <v>0.7</v>
      </c>
    </row>
    <row r="761" spans="1:17" x14ac:dyDescent="0.25">
      <c r="A761" s="3">
        <v>3943</v>
      </c>
      <c r="B761" s="3" t="s">
        <v>1461</v>
      </c>
      <c r="C761" s="3" t="s">
        <v>2891</v>
      </c>
      <c r="D761" s="3" t="s">
        <v>94</v>
      </c>
      <c r="E761" s="3" t="s">
        <v>1859</v>
      </c>
      <c r="F761" s="3" t="s">
        <v>2856</v>
      </c>
      <c r="G761" s="3" t="s">
        <v>246</v>
      </c>
      <c r="H761" s="3" t="s">
        <v>247</v>
      </c>
      <c r="I761" s="3" t="s">
        <v>6</v>
      </c>
      <c r="J761" s="3" t="s">
        <v>7</v>
      </c>
      <c r="K761" s="11">
        <v>43466</v>
      </c>
      <c r="L761" s="11">
        <v>44196</v>
      </c>
      <c r="M761" s="3">
        <v>100</v>
      </c>
      <c r="N761" s="3">
        <v>100</v>
      </c>
      <c r="O761" s="3">
        <v>35</v>
      </c>
      <c r="P761" s="3">
        <v>0.35</v>
      </c>
      <c r="Q761" s="3">
        <v>0.35</v>
      </c>
    </row>
    <row r="762" spans="1:17" x14ac:dyDescent="0.25">
      <c r="A762" s="3">
        <v>3943</v>
      </c>
      <c r="B762" s="3" t="s">
        <v>1461</v>
      </c>
      <c r="C762" s="3" t="s">
        <v>2891</v>
      </c>
      <c r="D762" s="3" t="s">
        <v>207</v>
      </c>
      <c r="E762" s="3" t="s">
        <v>1860</v>
      </c>
      <c r="F762" s="3" t="s">
        <v>2855</v>
      </c>
      <c r="G762" s="3" t="s">
        <v>246</v>
      </c>
      <c r="H762" s="3" t="s">
        <v>247</v>
      </c>
      <c r="I762" s="3" t="s">
        <v>6</v>
      </c>
      <c r="J762" s="3" t="s">
        <v>7</v>
      </c>
      <c r="K762" s="11">
        <v>43475</v>
      </c>
      <c r="L762" s="11">
        <v>47118</v>
      </c>
      <c r="M762" s="3">
        <v>60</v>
      </c>
      <c r="N762" s="3">
        <v>100</v>
      </c>
      <c r="O762" s="3">
        <v>23</v>
      </c>
      <c r="P762" s="3">
        <v>0.38333333333333336</v>
      </c>
      <c r="Q762" s="3">
        <v>0.23</v>
      </c>
    </row>
    <row r="763" spans="1:17" x14ac:dyDescent="0.25">
      <c r="A763" s="3">
        <v>3943</v>
      </c>
      <c r="B763" s="3" t="s">
        <v>1461</v>
      </c>
      <c r="C763" s="3" t="s">
        <v>2891</v>
      </c>
      <c r="D763" s="3" t="s">
        <v>115</v>
      </c>
      <c r="E763" s="3" t="s">
        <v>1872</v>
      </c>
      <c r="F763" s="3" t="s">
        <v>2855</v>
      </c>
      <c r="G763" s="3" t="s">
        <v>246</v>
      </c>
      <c r="H763" s="3" t="s">
        <v>247</v>
      </c>
      <c r="I763" s="3" t="s">
        <v>6</v>
      </c>
      <c r="J763" s="3" t="s">
        <v>7</v>
      </c>
      <c r="K763" s="11">
        <v>43466</v>
      </c>
      <c r="L763" s="11">
        <v>47118</v>
      </c>
      <c r="M763" s="3">
        <v>60</v>
      </c>
      <c r="N763" s="3">
        <v>100</v>
      </c>
      <c r="O763" s="3">
        <v>50</v>
      </c>
      <c r="P763" s="3">
        <v>0.83333333333333337</v>
      </c>
      <c r="Q763" s="3">
        <v>0.5</v>
      </c>
    </row>
    <row r="764" spans="1:17" x14ac:dyDescent="0.25">
      <c r="A764" s="3">
        <v>3943</v>
      </c>
      <c r="B764" s="3" t="s">
        <v>1461</v>
      </c>
      <c r="C764" s="3" t="s">
        <v>2891</v>
      </c>
      <c r="D764" s="3" t="s">
        <v>129</v>
      </c>
      <c r="E764" s="3" t="s">
        <v>1876</v>
      </c>
      <c r="F764" s="3" t="s">
        <v>2856</v>
      </c>
      <c r="G764" s="3" t="s">
        <v>56</v>
      </c>
      <c r="H764" s="3" t="s">
        <v>57</v>
      </c>
      <c r="I764" s="3" t="s">
        <v>58</v>
      </c>
      <c r="J764" s="3" t="s">
        <v>59</v>
      </c>
      <c r="K764" s="11">
        <v>44927</v>
      </c>
      <c r="L764" s="11">
        <v>46387</v>
      </c>
      <c r="M764" s="3">
        <v>0</v>
      </c>
      <c r="N764" s="3">
        <v>100</v>
      </c>
      <c r="O764" s="3">
        <v>0</v>
      </c>
      <c r="P764" s="3">
        <v>0</v>
      </c>
      <c r="Q764" s="3">
        <v>0</v>
      </c>
    </row>
    <row r="765" spans="1:17" x14ac:dyDescent="0.25">
      <c r="A765" s="3">
        <v>3943</v>
      </c>
      <c r="B765" s="3" t="s">
        <v>1461</v>
      </c>
      <c r="C765" s="3" t="s">
        <v>2891</v>
      </c>
      <c r="D765" s="3" t="s">
        <v>134</v>
      </c>
      <c r="E765" s="3" t="s">
        <v>1877</v>
      </c>
      <c r="F765" s="3" t="s">
        <v>2051</v>
      </c>
      <c r="G765" s="3" t="s">
        <v>246</v>
      </c>
      <c r="H765" s="3" t="s">
        <v>247</v>
      </c>
      <c r="I765" s="3" t="s">
        <v>6</v>
      </c>
      <c r="J765" s="3" t="s">
        <v>7</v>
      </c>
      <c r="K765" s="11">
        <v>43466</v>
      </c>
      <c r="L765" s="11">
        <v>44196</v>
      </c>
      <c r="M765" s="3">
        <v>100</v>
      </c>
      <c r="N765" s="3">
        <v>100</v>
      </c>
      <c r="O765" s="3">
        <v>55</v>
      </c>
      <c r="P765" s="3">
        <v>0.55000000000000004</v>
      </c>
      <c r="Q765" s="3">
        <v>0.55000000000000004</v>
      </c>
    </row>
    <row r="766" spans="1:17" x14ac:dyDescent="0.25">
      <c r="A766" s="3">
        <v>3943</v>
      </c>
      <c r="B766" s="3" t="s">
        <v>1461</v>
      </c>
      <c r="C766" s="3" t="s">
        <v>2891</v>
      </c>
      <c r="D766" s="3" t="s">
        <v>353</v>
      </c>
      <c r="E766" s="3" t="s">
        <v>1880</v>
      </c>
      <c r="F766" s="3" t="s">
        <v>2855</v>
      </c>
      <c r="G766" s="3" t="s">
        <v>246</v>
      </c>
      <c r="H766" s="3" t="s">
        <v>247</v>
      </c>
      <c r="I766" s="3" t="s">
        <v>6</v>
      </c>
      <c r="J766" s="3" t="s">
        <v>7</v>
      </c>
      <c r="K766" s="11">
        <v>43466</v>
      </c>
      <c r="L766" s="11">
        <v>43830</v>
      </c>
      <c r="M766" s="3">
        <v>100</v>
      </c>
      <c r="N766" s="3">
        <v>100</v>
      </c>
      <c r="O766" s="3">
        <v>100</v>
      </c>
      <c r="P766" s="3">
        <v>1</v>
      </c>
      <c r="Q766" s="3">
        <v>1</v>
      </c>
    </row>
    <row r="767" spans="1:17" x14ac:dyDescent="0.25">
      <c r="A767" s="3">
        <v>3943</v>
      </c>
      <c r="B767" s="3" t="s">
        <v>1461</v>
      </c>
      <c r="C767" s="3" t="s">
        <v>2891</v>
      </c>
      <c r="D767" s="3" t="s">
        <v>97</v>
      </c>
      <c r="E767" s="3" t="s">
        <v>1892</v>
      </c>
      <c r="F767" s="3" t="s">
        <v>2856</v>
      </c>
      <c r="G767" s="3" t="s">
        <v>688</v>
      </c>
      <c r="H767" s="3" t="s">
        <v>689</v>
      </c>
      <c r="I767" s="3" t="s">
        <v>6</v>
      </c>
      <c r="J767" s="3" t="s">
        <v>7</v>
      </c>
      <c r="K767" s="11">
        <v>43466</v>
      </c>
      <c r="L767" s="11">
        <v>47118</v>
      </c>
      <c r="M767" s="3">
        <v>55</v>
      </c>
      <c r="N767" s="3">
        <v>100</v>
      </c>
      <c r="O767" s="3">
        <v>0</v>
      </c>
      <c r="P767" s="3">
        <v>0</v>
      </c>
      <c r="Q767" s="3">
        <v>0</v>
      </c>
    </row>
    <row r="768" spans="1:17" x14ac:dyDescent="0.25">
      <c r="A768" s="3">
        <v>3943</v>
      </c>
      <c r="B768" s="3" t="s">
        <v>1461</v>
      </c>
      <c r="C768" s="3" t="s">
        <v>2891</v>
      </c>
      <c r="D768" s="3" t="s">
        <v>359</v>
      </c>
      <c r="E768" s="3" t="s">
        <v>1898</v>
      </c>
      <c r="F768" s="3" t="s">
        <v>2856</v>
      </c>
      <c r="G768" s="3" t="s">
        <v>125</v>
      </c>
      <c r="H768" s="3" t="s">
        <v>126</v>
      </c>
      <c r="I768" s="3" t="s">
        <v>122</v>
      </c>
      <c r="J768" s="3" t="s">
        <v>123</v>
      </c>
      <c r="K768" s="11">
        <v>43831</v>
      </c>
      <c r="L768" s="11">
        <v>46022</v>
      </c>
      <c r="M768" s="3">
        <v>25</v>
      </c>
      <c r="N768" s="3">
        <v>100</v>
      </c>
      <c r="O768" s="3">
        <v>0</v>
      </c>
      <c r="P768" s="3">
        <v>0</v>
      </c>
      <c r="Q768" s="3">
        <v>0</v>
      </c>
    </row>
    <row r="769" spans="1:17" x14ac:dyDescent="0.25">
      <c r="A769" s="3">
        <v>3943</v>
      </c>
      <c r="B769" s="3" t="s">
        <v>1461</v>
      </c>
      <c r="C769" s="3" t="s">
        <v>2891</v>
      </c>
      <c r="D769" s="3" t="s">
        <v>244</v>
      </c>
      <c r="E769" s="3" t="s">
        <v>1900</v>
      </c>
      <c r="F769" s="3" t="s">
        <v>2856</v>
      </c>
      <c r="G769" s="3" t="s">
        <v>252</v>
      </c>
      <c r="H769" s="3" t="s">
        <v>253</v>
      </c>
      <c r="I769" s="3" t="s">
        <v>31</v>
      </c>
      <c r="J769" s="3" t="s">
        <v>31</v>
      </c>
      <c r="K769" s="11">
        <v>43466</v>
      </c>
      <c r="L769" s="11">
        <v>47097</v>
      </c>
      <c r="M769" s="3">
        <v>50</v>
      </c>
      <c r="N769" s="3">
        <v>100</v>
      </c>
      <c r="O769" s="3">
        <v>45</v>
      </c>
      <c r="P769" s="3">
        <v>0.9</v>
      </c>
      <c r="Q769" s="3">
        <v>0.45</v>
      </c>
    </row>
    <row r="770" spans="1:17" x14ac:dyDescent="0.25">
      <c r="A770" s="3">
        <v>3943</v>
      </c>
      <c r="B770" s="3" t="s">
        <v>1461</v>
      </c>
      <c r="C770" s="3" t="s">
        <v>2891</v>
      </c>
      <c r="D770" s="3" t="s">
        <v>212</v>
      </c>
      <c r="E770" s="3" t="s">
        <v>1901</v>
      </c>
      <c r="F770" s="3" t="s">
        <v>2856</v>
      </c>
      <c r="G770" s="3" t="s">
        <v>246</v>
      </c>
      <c r="H770" s="3" t="s">
        <v>247</v>
      </c>
      <c r="I770" s="3" t="s">
        <v>6</v>
      </c>
      <c r="J770" s="3" t="s">
        <v>7</v>
      </c>
      <c r="K770" s="11">
        <v>43466</v>
      </c>
      <c r="L770" s="11">
        <v>47118</v>
      </c>
      <c r="M770" s="3">
        <v>80</v>
      </c>
      <c r="N770" s="3">
        <v>100</v>
      </c>
      <c r="O770" s="3">
        <v>25</v>
      </c>
      <c r="P770" s="3">
        <v>0.3125</v>
      </c>
      <c r="Q770" s="3">
        <v>0.25</v>
      </c>
    </row>
    <row r="771" spans="1:17" x14ac:dyDescent="0.25">
      <c r="A771" s="3">
        <v>3943</v>
      </c>
      <c r="B771" s="3" t="s">
        <v>1461</v>
      </c>
      <c r="C771" s="3" t="s">
        <v>2891</v>
      </c>
      <c r="D771" s="3" t="s">
        <v>355</v>
      </c>
      <c r="E771" s="3" t="s">
        <v>1908</v>
      </c>
      <c r="F771" s="3" t="s">
        <v>2856</v>
      </c>
      <c r="G771" s="3" t="s">
        <v>246</v>
      </c>
      <c r="H771" s="3" t="s">
        <v>247</v>
      </c>
      <c r="I771" s="3" t="s">
        <v>6</v>
      </c>
      <c r="J771" s="3" t="s">
        <v>7</v>
      </c>
      <c r="K771" s="11">
        <v>43466</v>
      </c>
      <c r="L771" s="11">
        <v>44561</v>
      </c>
      <c r="M771" s="3">
        <v>75</v>
      </c>
      <c r="N771" s="3">
        <v>100</v>
      </c>
      <c r="O771" s="3">
        <v>40</v>
      </c>
      <c r="P771" s="3">
        <v>0.53333333333333333</v>
      </c>
      <c r="Q771" s="3">
        <v>0.4</v>
      </c>
    </row>
    <row r="772" spans="1:17" x14ac:dyDescent="0.25">
      <c r="A772" s="3">
        <v>3943</v>
      </c>
      <c r="B772" s="3" t="s">
        <v>1461</v>
      </c>
      <c r="C772" s="3" t="s">
        <v>2891</v>
      </c>
      <c r="D772" s="3" t="s">
        <v>337</v>
      </c>
      <c r="E772" s="3" t="s">
        <v>1944</v>
      </c>
      <c r="F772" s="3" t="s">
        <v>2856</v>
      </c>
      <c r="G772" s="3" t="s">
        <v>246</v>
      </c>
      <c r="H772" s="3" t="s">
        <v>247</v>
      </c>
      <c r="I772" s="3" t="s">
        <v>6</v>
      </c>
      <c r="J772" s="3" t="s">
        <v>7</v>
      </c>
      <c r="K772" s="11">
        <v>43466</v>
      </c>
      <c r="L772" s="11">
        <v>47118</v>
      </c>
      <c r="M772" s="3">
        <v>70</v>
      </c>
      <c r="N772" s="3">
        <v>100</v>
      </c>
      <c r="O772" s="3">
        <v>45</v>
      </c>
      <c r="P772" s="3">
        <v>0.6428571428571429</v>
      </c>
      <c r="Q772" s="3">
        <v>0.45</v>
      </c>
    </row>
    <row r="773" spans="1:17" x14ac:dyDescent="0.25">
      <c r="A773" s="3">
        <v>3943</v>
      </c>
      <c r="B773" s="3" t="s">
        <v>1461</v>
      </c>
      <c r="C773" s="3" t="s">
        <v>2891</v>
      </c>
      <c r="D773" s="3" t="s">
        <v>38</v>
      </c>
      <c r="E773" s="3" t="s">
        <v>1947</v>
      </c>
      <c r="F773" s="3" t="s">
        <v>2856</v>
      </c>
      <c r="G773" s="3" t="s">
        <v>246</v>
      </c>
      <c r="H773" s="3" t="s">
        <v>247</v>
      </c>
      <c r="I773" s="3" t="s">
        <v>6</v>
      </c>
      <c r="J773" s="3" t="s">
        <v>7</v>
      </c>
      <c r="K773" s="11">
        <v>43831</v>
      </c>
      <c r="L773" s="11">
        <v>44561</v>
      </c>
      <c r="M773" s="3">
        <v>40</v>
      </c>
      <c r="N773" s="3">
        <v>100</v>
      </c>
      <c r="O773" s="3">
        <v>0</v>
      </c>
      <c r="P773" s="3">
        <v>0</v>
      </c>
      <c r="Q773" s="3">
        <v>0</v>
      </c>
    </row>
    <row r="774" spans="1:17" x14ac:dyDescent="0.25">
      <c r="A774" s="3">
        <v>3943</v>
      </c>
      <c r="B774" s="3" t="s">
        <v>1461</v>
      </c>
      <c r="C774" s="3" t="s">
        <v>2891</v>
      </c>
      <c r="D774" s="3" t="s">
        <v>374</v>
      </c>
      <c r="E774" s="3" t="s">
        <v>1954</v>
      </c>
      <c r="F774" s="3" t="s">
        <v>2051</v>
      </c>
      <c r="G774" s="3" t="s">
        <v>246</v>
      </c>
      <c r="H774" s="3" t="s">
        <v>247</v>
      </c>
      <c r="I774" s="3" t="s">
        <v>6</v>
      </c>
      <c r="J774" s="3" t="s">
        <v>7</v>
      </c>
      <c r="K774" s="11">
        <v>43466</v>
      </c>
      <c r="L774" s="11">
        <v>44561</v>
      </c>
      <c r="M774" s="3">
        <v>75</v>
      </c>
      <c r="N774" s="3">
        <v>100</v>
      </c>
      <c r="O774" s="3">
        <v>30</v>
      </c>
      <c r="P774" s="3">
        <v>0.4</v>
      </c>
      <c r="Q774" s="3">
        <v>0.3</v>
      </c>
    </row>
    <row r="775" spans="1:17" x14ac:dyDescent="0.25">
      <c r="A775" s="3">
        <v>3944</v>
      </c>
      <c r="B775" s="3" t="s">
        <v>521</v>
      </c>
      <c r="C775" s="3" t="s">
        <v>2892</v>
      </c>
      <c r="D775" s="3" t="s">
        <v>109</v>
      </c>
      <c r="E775" s="3" t="s">
        <v>522</v>
      </c>
      <c r="F775" s="3" t="s">
        <v>2051</v>
      </c>
      <c r="G775" s="3" t="s">
        <v>387</v>
      </c>
      <c r="H775" s="3" t="s">
        <v>388</v>
      </c>
      <c r="I775" s="3" t="s">
        <v>198</v>
      </c>
      <c r="J775" s="3" t="s">
        <v>198</v>
      </c>
      <c r="K775" s="11">
        <v>43466</v>
      </c>
      <c r="L775" s="11">
        <v>44926</v>
      </c>
      <c r="M775" s="3">
        <v>100</v>
      </c>
      <c r="N775" s="3">
        <v>100</v>
      </c>
      <c r="O775" s="3">
        <v>0</v>
      </c>
      <c r="P775" s="3">
        <v>0</v>
      </c>
      <c r="Q775" s="3">
        <v>0</v>
      </c>
    </row>
    <row r="776" spans="1:17" x14ac:dyDescent="0.25">
      <c r="A776" s="3">
        <v>3944</v>
      </c>
      <c r="B776" s="3" t="s">
        <v>521</v>
      </c>
      <c r="C776" s="3" t="s">
        <v>2892</v>
      </c>
      <c r="D776" s="3" t="s">
        <v>107</v>
      </c>
      <c r="E776" s="3" t="s">
        <v>523</v>
      </c>
      <c r="F776" s="3" t="s">
        <v>2856</v>
      </c>
      <c r="G776" s="3" t="s">
        <v>150</v>
      </c>
      <c r="H776" s="3" t="s">
        <v>151</v>
      </c>
      <c r="I776" s="3" t="s">
        <v>152</v>
      </c>
      <c r="J776" s="3" t="s">
        <v>152</v>
      </c>
      <c r="K776" s="11">
        <v>43466</v>
      </c>
      <c r="L776" s="11">
        <v>44926</v>
      </c>
      <c r="M776" s="3">
        <v>100</v>
      </c>
      <c r="N776" s="3">
        <v>100</v>
      </c>
      <c r="O776" s="3">
        <v>0</v>
      </c>
      <c r="P776" s="3">
        <v>0</v>
      </c>
      <c r="Q776" s="3">
        <v>0</v>
      </c>
    </row>
    <row r="777" spans="1:17" x14ac:dyDescent="0.25">
      <c r="A777" s="3">
        <v>3944</v>
      </c>
      <c r="B777" s="3" t="s">
        <v>521</v>
      </c>
      <c r="C777" s="3" t="s">
        <v>2892</v>
      </c>
      <c r="D777" s="3" t="s">
        <v>100</v>
      </c>
      <c r="E777" s="3" t="s">
        <v>524</v>
      </c>
      <c r="F777" s="3" t="s">
        <v>2855</v>
      </c>
      <c r="G777" s="3" t="s">
        <v>387</v>
      </c>
      <c r="H777" s="3" t="s">
        <v>388</v>
      </c>
      <c r="I777" s="3" t="s">
        <v>198</v>
      </c>
      <c r="J777" s="3" t="s">
        <v>198</v>
      </c>
      <c r="K777" s="11">
        <v>43318</v>
      </c>
      <c r="L777" s="11">
        <v>43465</v>
      </c>
      <c r="M777" s="3">
        <v>60</v>
      </c>
      <c r="N777" s="3">
        <v>100</v>
      </c>
      <c r="O777" s="3">
        <v>60</v>
      </c>
      <c r="P777" s="3">
        <v>1</v>
      </c>
      <c r="Q777" s="3">
        <v>0.6</v>
      </c>
    </row>
    <row r="778" spans="1:17" x14ac:dyDescent="0.25">
      <c r="A778" s="3">
        <v>3944</v>
      </c>
      <c r="B778" s="3" t="s">
        <v>521</v>
      </c>
      <c r="C778" s="3" t="s">
        <v>2892</v>
      </c>
      <c r="D778" s="3" t="s">
        <v>99</v>
      </c>
      <c r="E778" s="3" t="s">
        <v>531</v>
      </c>
      <c r="F778" s="3" t="s">
        <v>2856</v>
      </c>
      <c r="G778" s="3" t="s">
        <v>178</v>
      </c>
      <c r="H778" s="3" t="s">
        <v>179</v>
      </c>
      <c r="I778" s="3" t="s">
        <v>180</v>
      </c>
      <c r="J778" s="3" t="s">
        <v>181</v>
      </c>
      <c r="K778" s="11">
        <v>43318</v>
      </c>
      <c r="L778" s="11">
        <v>43830</v>
      </c>
      <c r="M778" s="3">
        <v>15</v>
      </c>
      <c r="N778" s="3">
        <v>15</v>
      </c>
      <c r="O778" s="3">
        <v>16</v>
      </c>
      <c r="P778" s="3">
        <v>1</v>
      </c>
      <c r="Q778" s="3">
        <v>1</v>
      </c>
    </row>
    <row r="779" spans="1:17" x14ac:dyDescent="0.25">
      <c r="A779" s="3">
        <v>3944</v>
      </c>
      <c r="B779" s="3" t="s">
        <v>521</v>
      </c>
      <c r="C779" s="3" t="s">
        <v>2892</v>
      </c>
      <c r="D779" s="3" t="s">
        <v>106</v>
      </c>
      <c r="E779" s="3" t="s">
        <v>532</v>
      </c>
      <c r="F779" s="3" t="s">
        <v>2051</v>
      </c>
      <c r="G779" s="3" t="s">
        <v>178</v>
      </c>
      <c r="H779" s="3" t="s">
        <v>179</v>
      </c>
      <c r="I779" s="3" t="s">
        <v>180</v>
      </c>
      <c r="J779" s="3" t="s">
        <v>181</v>
      </c>
      <c r="K779" s="11">
        <v>43318</v>
      </c>
      <c r="L779" s="11">
        <v>44561</v>
      </c>
      <c r="M779" s="3">
        <v>11</v>
      </c>
      <c r="N779" s="3">
        <v>15</v>
      </c>
      <c r="O779" s="3">
        <v>4</v>
      </c>
      <c r="P779" s="3">
        <v>0.36363636363636365</v>
      </c>
      <c r="Q779" s="3">
        <v>0.26666666666666666</v>
      </c>
    </row>
    <row r="780" spans="1:17" x14ac:dyDescent="0.25">
      <c r="A780" s="3">
        <v>3944</v>
      </c>
      <c r="B780" s="3" t="s">
        <v>521</v>
      </c>
      <c r="C780" s="3" t="s">
        <v>2892</v>
      </c>
      <c r="D780" s="3" t="s">
        <v>101</v>
      </c>
      <c r="E780" s="3" t="s">
        <v>533</v>
      </c>
      <c r="F780" s="3" t="s">
        <v>2051</v>
      </c>
      <c r="G780" s="3" t="s">
        <v>150</v>
      </c>
      <c r="H780" s="3" t="s">
        <v>151</v>
      </c>
      <c r="I780" s="3" t="s">
        <v>152</v>
      </c>
      <c r="J780" s="3" t="s">
        <v>152</v>
      </c>
      <c r="K780" s="11">
        <v>43466</v>
      </c>
      <c r="L780" s="11">
        <v>44561</v>
      </c>
      <c r="M780" s="3">
        <v>100</v>
      </c>
      <c r="N780" s="3">
        <v>150</v>
      </c>
      <c r="O780" s="3">
        <v>0</v>
      </c>
      <c r="P780" s="3">
        <v>0</v>
      </c>
      <c r="Q780" s="3">
        <v>0</v>
      </c>
    </row>
    <row r="781" spans="1:17" x14ac:dyDescent="0.25">
      <c r="A781" s="3">
        <v>3944</v>
      </c>
      <c r="B781" s="3" t="s">
        <v>521</v>
      </c>
      <c r="C781" s="3" t="s">
        <v>2892</v>
      </c>
      <c r="D781" s="3" t="s">
        <v>108</v>
      </c>
      <c r="E781" s="3" t="s">
        <v>534</v>
      </c>
      <c r="F781" s="3" t="s">
        <v>2051</v>
      </c>
      <c r="G781" s="3" t="s">
        <v>150</v>
      </c>
      <c r="H781" s="3" t="s">
        <v>151</v>
      </c>
      <c r="I781" s="3" t="s">
        <v>152</v>
      </c>
      <c r="J781" s="3" t="s">
        <v>152</v>
      </c>
      <c r="K781" s="11">
        <v>43466</v>
      </c>
      <c r="L781" s="11">
        <v>44926</v>
      </c>
      <c r="M781" s="3">
        <v>100</v>
      </c>
      <c r="N781" s="3">
        <v>200</v>
      </c>
      <c r="O781" s="3">
        <v>91</v>
      </c>
      <c r="P781" s="3">
        <v>0.91</v>
      </c>
      <c r="Q781" s="3">
        <v>0.45500000000000002</v>
      </c>
    </row>
    <row r="782" spans="1:17" x14ac:dyDescent="0.25">
      <c r="A782" s="3">
        <v>3944</v>
      </c>
      <c r="B782" s="3" t="s">
        <v>521</v>
      </c>
      <c r="C782" s="3" t="s">
        <v>2892</v>
      </c>
      <c r="D782" s="3" t="s">
        <v>112</v>
      </c>
      <c r="E782" s="3" t="s">
        <v>535</v>
      </c>
      <c r="F782" s="3" t="s">
        <v>2051</v>
      </c>
      <c r="G782" s="3" t="s">
        <v>178</v>
      </c>
      <c r="H782" s="3" t="s">
        <v>179</v>
      </c>
      <c r="I782" s="3" t="s">
        <v>180</v>
      </c>
      <c r="J782" s="3" t="s">
        <v>181</v>
      </c>
      <c r="K782" s="11">
        <v>43466</v>
      </c>
      <c r="L782" s="11">
        <v>43830</v>
      </c>
      <c r="M782" s="3">
        <v>2000</v>
      </c>
      <c r="N782" s="3">
        <v>2000</v>
      </c>
      <c r="O782" s="3">
        <v>0</v>
      </c>
      <c r="P782" s="3">
        <v>0</v>
      </c>
      <c r="Q782" s="3">
        <v>0</v>
      </c>
    </row>
    <row r="783" spans="1:17" x14ac:dyDescent="0.25">
      <c r="A783" s="3">
        <v>3944</v>
      </c>
      <c r="B783" s="3" t="s">
        <v>521</v>
      </c>
      <c r="C783" s="3" t="s">
        <v>2892</v>
      </c>
      <c r="D783" s="3" t="s">
        <v>116</v>
      </c>
      <c r="E783" s="3" t="s">
        <v>537</v>
      </c>
      <c r="F783" s="3" t="s">
        <v>2855</v>
      </c>
      <c r="G783" s="3" t="s">
        <v>175</v>
      </c>
      <c r="H783" s="3" t="s">
        <v>176</v>
      </c>
      <c r="I783" s="3" t="s">
        <v>177</v>
      </c>
      <c r="J783" s="3" t="s">
        <v>177</v>
      </c>
      <c r="K783" s="11">
        <v>43318</v>
      </c>
      <c r="L783" s="11">
        <v>43830</v>
      </c>
      <c r="M783" s="3">
        <v>29</v>
      </c>
      <c r="N783" s="3">
        <v>29</v>
      </c>
      <c r="O783" s="3">
        <v>0</v>
      </c>
      <c r="P783" s="3">
        <v>0</v>
      </c>
      <c r="Q783" s="3">
        <v>0</v>
      </c>
    </row>
    <row r="784" spans="1:17" x14ac:dyDescent="0.25">
      <c r="A784" s="3">
        <v>3944</v>
      </c>
      <c r="B784" s="3" t="s">
        <v>521</v>
      </c>
      <c r="C784" s="3" t="s">
        <v>2892</v>
      </c>
      <c r="D784" s="3" t="s">
        <v>119</v>
      </c>
      <c r="E784" s="3" t="s">
        <v>538</v>
      </c>
      <c r="F784" s="3" t="s">
        <v>2855</v>
      </c>
      <c r="G784" s="3" t="s">
        <v>175</v>
      </c>
      <c r="H784" s="3" t="s">
        <v>176</v>
      </c>
      <c r="I784" s="3" t="s">
        <v>177</v>
      </c>
      <c r="J784" s="3" t="s">
        <v>177</v>
      </c>
      <c r="K784" s="11">
        <v>43318</v>
      </c>
      <c r="L784" s="11">
        <v>43830</v>
      </c>
      <c r="M784" s="3">
        <v>4</v>
      </c>
      <c r="N784" s="3">
        <v>4</v>
      </c>
      <c r="O784" s="3">
        <v>0</v>
      </c>
      <c r="P784" s="3">
        <v>0</v>
      </c>
      <c r="Q784" s="3">
        <v>0</v>
      </c>
    </row>
    <row r="785" spans="1:17" x14ac:dyDescent="0.25">
      <c r="A785" s="3">
        <v>3944</v>
      </c>
      <c r="B785" s="3" t="s">
        <v>521</v>
      </c>
      <c r="C785" s="3" t="s">
        <v>2892</v>
      </c>
      <c r="D785" s="3" t="s">
        <v>113</v>
      </c>
      <c r="E785" s="3" t="s">
        <v>539</v>
      </c>
      <c r="F785" s="3" t="s">
        <v>2855</v>
      </c>
      <c r="G785" s="3" t="s">
        <v>178</v>
      </c>
      <c r="H785" s="3" t="s">
        <v>179</v>
      </c>
      <c r="I785" s="3" t="s">
        <v>180</v>
      </c>
      <c r="J785" s="3" t="s">
        <v>181</v>
      </c>
      <c r="K785" s="11">
        <v>43318</v>
      </c>
      <c r="L785" s="11">
        <v>43830</v>
      </c>
      <c r="M785" s="3">
        <v>4</v>
      </c>
      <c r="N785" s="3">
        <v>4</v>
      </c>
      <c r="O785" s="3">
        <v>0</v>
      </c>
      <c r="P785" s="3">
        <v>0</v>
      </c>
      <c r="Q785" s="3">
        <v>0</v>
      </c>
    </row>
    <row r="786" spans="1:17" x14ac:dyDescent="0.25">
      <c r="A786" s="3">
        <v>3944</v>
      </c>
      <c r="B786" s="3" t="s">
        <v>521</v>
      </c>
      <c r="C786" s="3" t="s">
        <v>2892</v>
      </c>
      <c r="D786" s="3" t="s">
        <v>110</v>
      </c>
      <c r="E786" s="3" t="s">
        <v>540</v>
      </c>
      <c r="F786" s="3" t="s">
        <v>2855</v>
      </c>
      <c r="G786" s="3" t="s">
        <v>150</v>
      </c>
      <c r="H786" s="3" t="s">
        <v>151</v>
      </c>
      <c r="I786" s="3" t="s">
        <v>152</v>
      </c>
      <c r="J786" s="3" t="s">
        <v>152</v>
      </c>
      <c r="K786" s="11">
        <v>43466</v>
      </c>
      <c r="L786" s="11">
        <v>44926</v>
      </c>
      <c r="M786" s="3">
        <v>3</v>
      </c>
      <c r="N786" s="3">
        <v>5</v>
      </c>
      <c r="O786" s="3">
        <v>0</v>
      </c>
      <c r="P786" s="3">
        <v>0</v>
      </c>
      <c r="Q786" s="3">
        <v>0</v>
      </c>
    </row>
    <row r="787" spans="1:17" x14ac:dyDescent="0.25">
      <c r="A787" s="3">
        <v>3944</v>
      </c>
      <c r="B787" s="3" t="s">
        <v>521</v>
      </c>
      <c r="C787" s="3" t="s">
        <v>2892</v>
      </c>
      <c r="D787" s="3" t="s">
        <v>111</v>
      </c>
      <c r="E787" s="3" t="s">
        <v>541</v>
      </c>
      <c r="F787" s="3" t="s">
        <v>2855</v>
      </c>
      <c r="G787" s="3" t="s">
        <v>150</v>
      </c>
      <c r="H787" s="3" t="s">
        <v>151</v>
      </c>
      <c r="I787" s="3" t="s">
        <v>152</v>
      </c>
      <c r="J787" s="3" t="s">
        <v>152</v>
      </c>
      <c r="K787" s="11">
        <v>43466</v>
      </c>
      <c r="L787" s="11">
        <v>44926</v>
      </c>
      <c r="M787" s="3">
        <v>3</v>
      </c>
      <c r="N787" s="3">
        <v>5</v>
      </c>
      <c r="O787" s="3">
        <v>0</v>
      </c>
      <c r="P787" s="3">
        <v>0</v>
      </c>
      <c r="Q787" s="3">
        <v>0</v>
      </c>
    </row>
    <row r="788" spans="1:17" x14ac:dyDescent="0.25">
      <c r="A788" s="3">
        <v>3944</v>
      </c>
      <c r="B788" s="3" t="s">
        <v>521</v>
      </c>
      <c r="C788" s="3" t="s">
        <v>2892</v>
      </c>
      <c r="D788" s="3" t="s">
        <v>98</v>
      </c>
      <c r="E788" s="3" t="s">
        <v>542</v>
      </c>
      <c r="F788" s="3" t="s">
        <v>2051</v>
      </c>
      <c r="G788" s="3" t="s">
        <v>150</v>
      </c>
      <c r="H788" s="3" t="s">
        <v>151</v>
      </c>
      <c r="I788" s="3" t="s">
        <v>152</v>
      </c>
      <c r="J788" s="3" t="s">
        <v>152</v>
      </c>
      <c r="K788" s="11">
        <v>43466</v>
      </c>
      <c r="L788" s="11">
        <v>43830</v>
      </c>
      <c r="M788" s="3">
        <v>6</v>
      </c>
      <c r="N788" s="3">
        <v>6</v>
      </c>
      <c r="O788" s="3">
        <v>4</v>
      </c>
      <c r="P788" s="3">
        <v>0.66666666666666663</v>
      </c>
      <c r="Q788" s="3">
        <v>0.66666666666666663</v>
      </c>
    </row>
    <row r="789" spans="1:17" x14ac:dyDescent="0.25">
      <c r="A789" s="3">
        <v>3944</v>
      </c>
      <c r="B789" s="3" t="s">
        <v>521</v>
      </c>
      <c r="C789" s="3" t="s">
        <v>2892</v>
      </c>
      <c r="D789" s="3" t="s">
        <v>114</v>
      </c>
      <c r="E789" s="3" t="s">
        <v>544</v>
      </c>
      <c r="F789" s="3" t="s">
        <v>2051</v>
      </c>
      <c r="G789" s="3" t="s">
        <v>178</v>
      </c>
      <c r="H789" s="3" t="s">
        <v>179</v>
      </c>
      <c r="I789" s="3" t="s">
        <v>180</v>
      </c>
      <c r="J789" s="3" t="s">
        <v>181</v>
      </c>
      <c r="K789" s="11">
        <v>43318</v>
      </c>
      <c r="L789" s="11">
        <v>44561</v>
      </c>
      <c r="M789" s="3">
        <v>6</v>
      </c>
      <c r="N789" s="3">
        <v>8</v>
      </c>
      <c r="O789" s="3">
        <v>0</v>
      </c>
      <c r="P789" s="3">
        <v>0</v>
      </c>
      <c r="Q789" s="3">
        <v>0</v>
      </c>
    </row>
    <row r="790" spans="1:17" x14ac:dyDescent="0.25">
      <c r="A790" s="3">
        <v>3944</v>
      </c>
      <c r="B790" s="3" t="s">
        <v>521</v>
      </c>
      <c r="C790" s="3" t="s">
        <v>2892</v>
      </c>
      <c r="D790" s="3" t="s">
        <v>104</v>
      </c>
      <c r="E790" s="3" t="s">
        <v>545</v>
      </c>
      <c r="F790" s="3" t="s">
        <v>2051</v>
      </c>
      <c r="G790" s="3" t="s">
        <v>196</v>
      </c>
      <c r="H790" s="3" t="s">
        <v>197</v>
      </c>
      <c r="I790" s="3" t="s">
        <v>198</v>
      </c>
      <c r="J790" s="3" t="s">
        <v>198</v>
      </c>
      <c r="K790" s="11">
        <v>43318</v>
      </c>
      <c r="L790" s="11">
        <v>44926</v>
      </c>
      <c r="M790" s="3">
        <v>5</v>
      </c>
      <c r="N790" s="3">
        <v>9</v>
      </c>
      <c r="O790" s="3">
        <v>3</v>
      </c>
      <c r="P790" s="3">
        <v>0.6</v>
      </c>
      <c r="Q790" s="3">
        <v>0.33333333333333331</v>
      </c>
    </row>
    <row r="791" spans="1:17" x14ac:dyDescent="0.25">
      <c r="A791" s="3">
        <v>3944</v>
      </c>
      <c r="B791" s="3" t="s">
        <v>521</v>
      </c>
      <c r="C791" s="3" t="s">
        <v>2892</v>
      </c>
      <c r="D791" s="3" t="s">
        <v>287</v>
      </c>
      <c r="E791" s="3" t="s">
        <v>546</v>
      </c>
      <c r="F791" s="3" t="s">
        <v>2855</v>
      </c>
      <c r="G791" s="3" t="s">
        <v>56</v>
      </c>
      <c r="H791" s="3" t="s">
        <v>57</v>
      </c>
      <c r="I791" s="3" t="s">
        <v>58</v>
      </c>
      <c r="J791" s="3" t="s">
        <v>59</v>
      </c>
      <c r="K791" s="11">
        <v>43318</v>
      </c>
      <c r="L791" s="11">
        <v>43465</v>
      </c>
      <c r="M791" s="3">
        <v>1</v>
      </c>
      <c r="N791" s="3">
        <v>1</v>
      </c>
      <c r="O791" s="3">
        <v>1</v>
      </c>
      <c r="P791" s="3">
        <v>1</v>
      </c>
      <c r="Q791" s="3">
        <v>1</v>
      </c>
    </row>
    <row r="792" spans="1:17" x14ac:dyDescent="0.25">
      <c r="A792" s="3">
        <v>3944</v>
      </c>
      <c r="B792" s="3" t="s">
        <v>521</v>
      </c>
      <c r="C792" s="3" t="s">
        <v>2892</v>
      </c>
      <c r="D792" s="3" t="s">
        <v>102</v>
      </c>
      <c r="E792" s="3" t="s">
        <v>547</v>
      </c>
      <c r="F792" s="3" t="s">
        <v>2855</v>
      </c>
      <c r="G792" s="3" t="s">
        <v>175</v>
      </c>
      <c r="H792" s="3" t="s">
        <v>176</v>
      </c>
      <c r="I792" s="3" t="s">
        <v>177</v>
      </c>
      <c r="J792" s="3" t="s">
        <v>177</v>
      </c>
      <c r="K792" s="11">
        <v>43318</v>
      </c>
      <c r="L792" s="11">
        <v>43676</v>
      </c>
      <c r="M792" s="3">
        <v>10</v>
      </c>
      <c r="N792" s="3">
        <v>10</v>
      </c>
      <c r="O792" s="3">
        <v>1</v>
      </c>
      <c r="P792" s="3">
        <v>0.1</v>
      </c>
      <c r="Q792" s="3">
        <v>0.1</v>
      </c>
    </row>
    <row r="793" spans="1:17" x14ac:dyDescent="0.25">
      <c r="A793" s="3">
        <v>3944</v>
      </c>
      <c r="B793" s="3" t="s">
        <v>521</v>
      </c>
      <c r="C793" s="3" t="s">
        <v>2892</v>
      </c>
      <c r="D793" s="3" t="s">
        <v>257</v>
      </c>
      <c r="E793" s="3" t="s">
        <v>548</v>
      </c>
      <c r="F793" s="3" t="s">
        <v>2855</v>
      </c>
      <c r="G793" s="3" t="s">
        <v>154</v>
      </c>
      <c r="H793" s="3" t="s">
        <v>155</v>
      </c>
      <c r="I793" s="3" t="s">
        <v>156</v>
      </c>
      <c r="J793" s="3" t="s">
        <v>156</v>
      </c>
      <c r="K793" s="11">
        <v>43318</v>
      </c>
      <c r="L793" s="11">
        <v>43465</v>
      </c>
      <c r="M793" s="3">
        <v>100</v>
      </c>
      <c r="N793" s="3">
        <v>100</v>
      </c>
      <c r="O793" s="3">
        <v>100</v>
      </c>
      <c r="P793" s="3">
        <v>1</v>
      </c>
      <c r="Q793" s="3">
        <v>1</v>
      </c>
    </row>
    <row r="794" spans="1:17" x14ac:dyDescent="0.25">
      <c r="A794" s="3">
        <v>3944</v>
      </c>
      <c r="B794" s="3" t="s">
        <v>521</v>
      </c>
      <c r="C794" s="3" t="s">
        <v>2892</v>
      </c>
      <c r="D794" s="3" t="s">
        <v>282</v>
      </c>
      <c r="E794" s="3" t="s">
        <v>549</v>
      </c>
      <c r="F794" s="3" t="s">
        <v>2855</v>
      </c>
      <c r="G794" s="3" t="s">
        <v>150</v>
      </c>
      <c r="H794" s="3" t="s">
        <v>151</v>
      </c>
      <c r="I794" s="3" t="s">
        <v>152</v>
      </c>
      <c r="J794" s="3" t="s">
        <v>152</v>
      </c>
      <c r="K794" s="11">
        <v>43497</v>
      </c>
      <c r="L794" s="11">
        <v>44196</v>
      </c>
      <c r="M794" s="3">
        <v>100</v>
      </c>
      <c r="N794" s="3">
        <v>100</v>
      </c>
      <c r="O794" s="3">
        <v>0</v>
      </c>
      <c r="P794" s="3">
        <v>0</v>
      </c>
      <c r="Q794" s="3">
        <v>0</v>
      </c>
    </row>
    <row r="795" spans="1:17" x14ac:dyDescent="0.25">
      <c r="A795" s="3">
        <v>3944</v>
      </c>
      <c r="B795" s="3" t="s">
        <v>521</v>
      </c>
      <c r="C795" s="3" t="s">
        <v>2892</v>
      </c>
      <c r="D795" s="3" t="s">
        <v>218</v>
      </c>
      <c r="E795" s="3" t="s">
        <v>550</v>
      </c>
      <c r="F795" s="3" t="s">
        <v>2855</v>
      </c>
      <c r="G795" s="3" t="s">
        <v>56</v>
      </c>
      <c r="H795" s="3" t="s">
        <v>57</v>
      </c>
      <c r="I795" s="3" t="s">
        <v>58</v>
      </c>
      <c r="J795" s="3" t="s">
        <v>59</v>
      </c>
      <c r="K795" s="11">
        <v>43318</v>
      </c>
      <c r="L795" s="11">
        <v>44925</v>
      </c>
      <c r="M795" s="3">
        <v>100</v>
      </c>
      <c r="N795" s="3">
        <v>100</v>
      </c>
      <c r="O795" s="3">
        <v>100</v>
      </c>
      <c r="P795" s="3">
        <v>1</v>
      </c>
      <c r="Q795" s="3">
        <v>1</v>
      </c>
    </row>
    <row r="796" spans="1:17" x14ac:dyDescent="0.25">
      <c r="A796" s="3">
        <v>3944</v>
      </c>
      <c r="B796" s="3" t="s">
        <v>521</v>
      </c>
      <c r="C796" s="3" t="s">
        <v>2892</v>
      </c>
      <c r="D796" s="3" t="s">
        <v>266</v>
      </c>
      <c r="E796" s="3" t="s">
        <v>551</v>
      </c>
      <c r="F796" s="3" t="s">
        <v>2855</v>
      </c>
      <c r="G796" s="3" t="s">
        <v>56</v>
      </c>
      <c r="H796" s="3" t="s">
        <v>57</v>
      </c>
      <c r="I796" s="3" t="s">
        <v>58</v>
      </c>
      <c r="J796" s="3" t="s">
        <v>59</v>
      </c>
      <c r="K796" s="11">
        <v>43318</v>
      </c>
      <c r="L796" s="11">
        <v>44910</v>
      </c>
      <c r="M796" s="3">
        <v>66</v>
      </c>
      <c r="N796" s="3">
        <v>100</v>
      </c>
      <c r="O796" s="3">
        <v>33</v>
      </c>
      <c r="P796" s="3">
        <v>0.5</v>
      </c>
      <c r="Q796" s="3">
        <v>0.33</v>
      </c>
    </row>
    <row r="797" spans="1:17" x14ac:dyDescent="0.25">
      <c r="A797" s="3">
        <v>3944</v>
      </c>
      <c r="B797" s="3" t="s">
        <v>521</v>
      </c>
      <c r="C797" s="3" t="s">
        <v>2892</v>
      </c>
      <c r="D797" s="3" t="s">
        <v>292</v>
      </c>
      <c r="E797" s="3" t="s">
        <v>552</v>
      </c>
      <c r="F797" s="3" t="s">
        <v>2855</v>
      </c>
      <c r="G797" s="3" t="s">
        <v>175</v>
      </c>
      <c r="H797" s="3" t="s">
        <v>176</v>
      </c>
      <c r="I797" s="3" t="s">
        <v>177</v>
      </c>
      <c r="J797" s="3" t="s">
        <v>177</v>
      </c>
      <c r="K797" s="11">
        <v>43497</v>
      </c>
      <c r="L797" s="11">
        <v>44196</v>
      </c>
      <c r="M797" s="3">
        <v>100</v>
      </c>
      <c r="N797" s="3">
        <v>100</v>
      </c>
      <c r="O797" s="3">
        <v>100</v>
      </c>
      <c r="P797" s="3">
        <v>1</v>
      </c>
      <c r="Q797" s="3">
        <v>1</v>
      </c>
    </row>
    <row r="798" spans="1:17" x14ac:dyDescent="0.25">
      <c r="A798" s="3">
        <v>3944</v>
      </c>
      <c r="B798" s="3" t="s">
        <v>521</v>
      </c>
      <c r="C798" s="3" t="s">
        <v>2892</v>
      </c>
      <c r="D798" s="3" t="s">
        <v>276</v>
      </c>
      <c r="E798" s="3" t="s">
        <v>553</v>
      </c>
      <c r="F798" s="3" t="s">
        <v>2855</v>
      </c>
      <c r="G798" s="3" t="s">
        <v>317</v>
      </c>
      <c r="H798" s="3" t="s">
        <v>318</v>
      </c>
      <c r="I798" s="3" t="s">
        <v>319</v>
      </c>
      <c r="J798" s="3" t="s">
        <v>320</v>
      </c>
      <c r="K798" s="11">
        <v>43497</v>
      </c>
      <c r="L798" s="11">
        <v>44196</v>
      </c>
      <c r="M798" s="3">
        <v>100</v>
      </c>
      <c r="N798" s="3">
        <v>100</v>
      </c>
      <c r="O798" s="3">
        <v>40</v>
      </c>
      <c r="P798" s="3">
        <v>0.4</v>
      </c>
      <c r="Q798" s="3">
        <v>0.4</v>
      </c>
    </row>
    <row r="799" spans="1:17" x14ac:dyDescent="0.25">
      <c r="A799" s="3">
        <v>3944</v>
      </c>
      <c r="B799" s="3" t="s">
        <v>521</v>
      </c>
      <c r="C799" s="3" t="s">
        <v>2892</v>
      </c>
      <c r="D799" s="3" t="s">
        <v>255</v>
      </c>
      <c r="E799" s="3" t="s">
        <v>554</v>
      </c>
      <c r="F799" s="3" t="s">
        <v>2855</v>
      </c>
      <c r="G799" s="3" t="s">
        <v>154</v>
      </c>
      <c r="H799" s="3" t="s">
        <v>155</v>
      </c>
      <c r="I799" s="3" t="s">
        <v>156</v>
      </c>
      <c r="J799" s="3" t="s">
        <v>156</v>
      </c>
      <c r="K799" s="11">
        <v>44197</v>
      </c>
      <c r="L799" s="11">
        <v>44742</v>
      </c>
      <c r="M799" s="3">
        <v>0</v>
      </c>
      <c r="N799" s="3">
        <v>100</v>
      </c>
      <c r="O799" s="3">
        <v>0</v>
      </c>
      <c r="P799" s="3">
        <v>0</v>
      </c>
      <c r="Q799" s="3">
        <v>0</v>
      </c>
    </row>
    <row r="800" spans="1:17" x14ac:dyDescent="0.25">
      <c r="A800" s="3">
        <v>3944</v>
      </c>
      <c r="B800" s="3" t="s">
        <v>521</v>
      </c>
      <c r="C800" s="3" t="s">
        <v>2892</v>
      </c>
      <c r="D800" s="3" t="s">
        <v>84</v>
      </c>
      <c r="E800" s="3" t="s">
        <v>555</v>
      </c>
      <c r="F800" s="3" t="s">
        <v>2051</v>
      </c>
      <c r="G800" s="3" t="s">
        <v>306</v>
      </c>
      <c r="H800" s="3" t="s">
        <v>307</v>
      </c>
      <c r="I800" s="3" t="s">
        <v>308</v>
      </c>
      <c r="J800" s="3" t="s">
        <v>308</v>
      </c>
      <c r="K800" s="11">
        <v>43466</v>
      </c>
      <c r="L800" s="11">
        <v>43983</v>
      </c>
      <c r="M800" s="3">
        <v>100</v>
      </c>
      <c r="N800" s="3">
        <v>100</v>
      </c>
      <c r="O800" s="3">
        <v>30</v>
      </c>
      <c r="P800" s="3">
        <v>0.3</v>
      </c>
      <c r="Q800" s="3">
        <v>0.3</v>
      </c>
    </row>
    <row r="801" spans="1:17" x14ac:dyDescent="0.25">
      <c r="A801" s="3">
        <v>3944</v>
      </c>
      <c r="B801" s="3" t="s">
        <v>521</v>
      </c>
      <c r="C801" s="3" t="s">
        <v>2892</v>
      </c>
      <c r="D801" s="3" t="s">
        <v>115</v>
      </c>
      <c r="E801" s="3" t="s">
        <v>556</v>
      </c>
      <c r="F801" s="3" t="s">
        <v>2855</v>
      </c>
      <c r="G801" s="3" t="s">
        <v>306</v>
      </c>
      <c r="H801" s="3" t="s">
        <v>307</v>
      </c>
      <c r="I801" s="3" t="s">
        <v>308</v>
      </c>
      <c r="J801" s="3" t="s">
        <v>308</v>
      </c>
      <c r="K801" s="11">
        <v>43466</v>
      </c>
      <c r="L801" s="11">
        <v>43983</v>
      </c>
      <c r="M801" s="3">
        <v>100</v>
      </c>
      <c r="N801" s="3">
        <v>100</v>
      </c>
      <c r="O801" s="3">
        <v>75</v>
      </c>
      <c r="P801" s="3">
        <v>0.75</v>
      </c>
      <c r="Q801" s="3">
        <v>0.75</v>
      </c>
    </row>
    <row r="802" spans="1:17" x14ac:dyDescent="0.25">
      <c r="A802" s="3">
        <v>3944</v>
      </c>
      <c r="B802" s="3" t="s">
        <v>521</v>
      </c>
      <c r="C802" s="3" t="s">
        <v>2892</v>
      </c>
      <c r="D802" s="3" t="s">
        <v>280</v>
      </c>
      <c r="E802" s="3" t="s">
        <v>557</v>
      </c>
      <c r="F802" s="3" t="s">
        <v>2855</v>
      </c>
      <c r="G802" s="3" t="s">
        <v>56</v>
      </c>
      <c r="H802" s="3" t="s">
        <v>57</v>
      </c>
      <c r="I802" s="3" t="s">
        <v>58</v>
      </c>
      <c r="J802" s="3" t="s">
        <v>59</v>
      </c>
      <c r="K802" s="11">
        <v>43497</v>
      </c>
      <c r="L802" s="11">
        <v>44196</v>
      </c>
      <c r="M802" s="3">
        <v>100</v>
      </c>
      <c r="N802" s="3">
        <v>100</v>
      </c>
      <c r="O802" s="3">
        <v>0</v>
      </c>
      <c r="P802" s="3">
        <v>0</v>
      </c>
      <c r="Q802" s="3">
        <v>0</v>
      </c>
    </row>
    <row r="803" spans="1:17" x14ac:dyDescent="0.25">
      <c r="A803" s="3">
        <v>3944</v>
      </c>
      <c r="B803" s="3" t="s">
        <v>521</v>
      </c>
      <c r="C803" s="3" t="s">
        <v>2892</v>
      </c>
      <c r="D803" s="3" t="s">
        <v>139</v>
      </c>
      <c r="E803" s="3" t="s">
        <v>558</v>
      </c>
      <c r="F803" s="3" t="s">
        <v>2051</v>
      </c>
      <c r="G803" s="3" t="s">
        <v>150</v>
      </c>
      <c r="H803" s="3" t="s">
        <v>151</v>
      </c>
      <c r="I803" s="3" t="s">
        <v>152</v>
      </c>
      <c r="J803" s="3" t="s">
        <v>152</v>
      </c>
      <c r="K803" s="11">
        <v>43466</v>
      </c>
      <c r="L803" s="11">
        <v>44926</v>
      </c>
      <c r="M803" s="3">
        <v>50</v>
      </c>
      <c r="N803" s="3">
        <v>100</v>
      </c>
      <c r="O803" s="3">
        <v>0</v>
      </c>
      <c r="P803" s="3">
        <v>0</v>
      </c>
      <c r="Q803" s="3">
        <v>0</v>
      </c>
    </row>
    <row r="804" spans="1:17" x14ac:dyDescent="0.25">
      <c r="A804" s="3">
        <v>3944</v>
      </c>
      <c r="B804" s="3" t="s">
        <v>521</v>
      </c>
      <c r="C804" s="3" t="s">
        <v>2892</v>
      </c>
      <c r="D804" s="3" t="s">
        <v>103</v>
      </c>
      <c r="E804" s="3" t="s">
        <v>559</v>
      </c>
      <c r="F804" s="3" t="s">
        <v>2051</v>
      </c>
      <c r="G804" s="3" t="s">
        <v>150</v>
      </c>
      <c r="H804" s="3" t="s">
        <v>151</v>
      </c>
      <c r="I804" s="3" t="s">
        <v>152</v>
      </c>
      <c r="J804" s="3" t="s">
        <v>152</v>
      </c>
      <c r="K804" s="11">
        <v>43466</v>
      </c>
      <c r="L804" s="11">
        <v>44926</v>
      </c>
      <c r="M804" s="3">
        <v>50</v>
      </c>
      <c r="N804" s="3">
        <v>100</v>
      </c>
      <c r="O804" s="3">
        <v>0</v>
      </c>
      <c r="P804" s="3">
        <v>0</v>
      </c>
      <c r="Q804" s="3">
        <v>0</v>
      </c>
    </row>
    <row r="805" spans="1:17" x14ac:dyDescent="0.25">
      <c r="A805" s="3">
        <v>3944</v>
      </c>
      <c r="B805" s="3" t="s">
        <v>521</v>
      </c>
      <c r="C805" s="3" t="s">
        <v>2892</v>
      </c>
      <c r="D805" s="3" t="s">
        <v>33</v>
      </c>
      <c r="E805" s="3" t="s">
        <v>560</v>
      </c>
      <c r="F805" s="3" t="s">
        <v>2855</v>
      </c>
      <c r="G805" s="3" t="s">
        <v>56</v>
      </c>
      <c r="H805" s="3" t="s">
        <v>57</v>
      </c>
      <c r="I805" s="3" t="s">
        <v>58</v>
      </c>
      <c r="J805" s="3" t="s">
        <v>59</v>
      </c>
      <c r="K805" s="11">
        <v>43318</v>
      </c>
      <c r="L805" s="11">
        <v>44926</v>
      </c>
      <c r="M805" s="3">
        <v>60</v>
      </c>
      <c r="N805" s="3">
        <v>100</v>
      </c>
      <c r="O805" s="3">
        <v>100</v>
      </c>
      <c r="P805" s="3">
        <v>1</v>
      </c>
      <c r="Q805" s="3">
        <v>1</v>
      </c>
    </row>
    <row r="806" spans="1:17" x14ac:dyDescent="0.25">
      <c r="A806" s="3">
        <v>3944</v>
      </c>
      <c r="B806" s="3" t="s">
        <v>521</v>
      </c>
      <c r="C806" s="3" t="s">
        <v>2892</v>
      </c>
      <c r="D806" s="3" t="s">
        <v>134</v>
      </c>
      <c r="E806" s="3" t="s">
        <v>561</v>
      </c>
      <c r="F806" s="3" t="s">
        <v>2855</v>
      </c>
      <c r="G806" s="3" t="s">
        <v>144</v>
      </c>
      <c r="H806" s="3" t="s">
        <v>145</v>
      </c>
      <c r="I806" s="3" t="s">
        <v>146</v>
      </c>
      <c r="J806" s="3" t="s">
        <v>147</v>
      </c>
      <c r="K806" s="11">
        <v>43318</v>
      </c>
      <c r="L806" s="11">
        <v>43465</v>
      </c>
      <c r="M806" s="3">
        <v>100</v>
      </c>
      <c r="N806" s="3">
        <v>100</v>
      </c>
      <c r="O806" s="3">
        <v>100</v>
      </c>
      <c r="P806" s="3">
        <v>1</v>
      </c>
      <c r="Q806" s="3">
        <v>1</v>
      </c>
    </row>
    <row r="807" spans="1:17" x14ac:dyDescent="0.25">
      <c r="A807" s="3">
        <v>3944</v>
      </c>
      <c r="B807" s="3" t="s">
        <v>521</v>
      </c>
      <c r="C807" s="3" t="s">
        <v>2892</v>
      </c>
      <c r="D807" s="3" t="s">
        <v>283</v>
      </c>
      <c r="E807" s="3" t="s">
        <v>562</v>
      </c>
      <c r="F807" s="3" t="s">
        <v>2855</v>
      </c>
      <c r="G807" s="3" t="s">
        <v>56</v>
      </c>
      <c r="H807" s="3" t="s">
        <v>57</v>
      </c>
      <c r="I807" s="3" t="s">
        <v>58</v>
      </c>
      <c r="J807" s="3" t="s">
        <v>59</v>
      </c>
      <c r="K807" s="11">
        <v>43318</v>
      </c>
      <c r="L807" s="11">
        <v>44196</v>
      </c>
      <c r="M807" s="3">
        <v>100</v>
      </c>
      <c r="N807" s="3">
        <v>100</v>
      </c>
      <c r="O807" s="3">
        <v>100</v>
      </c>
      <c r="P807" s="3">
        <v>1</v>
      </c>
      <c r="Q807" s="3">
        <v>1</v>
      </c>
    </row>
    <row r="808" spans="1:17" x14ac:dyDescent="0.25">
      <c r="A808" s="3">
        <v>3944</v>
      </c>
      <c r="B808" s="3" t="s">
        <v>521</v>
      </c>
      <c r="C808" s="3" t="s">
        <v>2892</v>
      </c>
      <c r="D808" s="3" t="s">
        <v>32</v>
      </c>
      <c r="E808" s="3" t="s">
        <v>563</v>
      </c>
      <c r="F808" s="3" t="s">
        <v>2855</v>
      </c>
      <c r="G808" s="3" t="s">
        <v>56</v>
      </c>
      <c r="H808" s="3" t="s">
        <v>57</v>
      </c>
      <c r="I808" s="3" t="s">
        <v>58</v>
      </c>
      <c r="J808" s="3" t="s">
        <v>59</v>
      </c>
      <c r="K808" s="11">
        <v>43318</v>
      </c>
      <c r="L808" s="11">
        <v>44926</v>
      </c>
      <c r="M808" s="3">
        <v>100</v>
      </c>
      <c r="N808" s="3">
        <v>100</v>
      </c>
      <c r="O808" s="3">
        <v>100</v>
      </c>
      <c r="P808" s="3">
        <v>1</v>
      </c>
      <c r="Q808" s="3">
        <v>1</v>
      </c>
    </row>
    <row r="809" spans="1:17" x14ac:dyDescent="0.25">
      <c r="A809" s="3">
        <v>3944</v>
      </c>
      <c r="B809" s="3" t="s">
        <v>521</v>
      </c>
      <c r="C809" s="3" t="s">
        <v>2892</v>
      </c>
      <c r="D809" s="3" t="s">
        <v>124</v>
      </c>
      <c r="E809" s="3" t="s">
        <v>564</v>
      </c>
      <c r="F809" s="3" t="s">
        <v>2855</v>
      </c>
      <c r="G809" s="3" t="s">
        <v>150</v>
      </c>
      <c r="H809" s="3" t="s">
        <v>151</v>
      </c>
      <c r="I809" s="3" t="s">
        <v>152</v>
      </c>
      <c r="J809" s="3" t="s">
        <v>152</v>
      </c>
      <c r="K809" s="11">
        <v>43466</v>
      </c>
      <c r="L809" s="11">
        <v>43830</v>
      </c>
      <c r="M809" s="3">
        <v>100</v>
      </c>
      <c r="N809" s="3">
        <v>100</v>
      </c>
      <c r="O809" s="3">
        <v>0</v>
      </c>
      <c r="P809" s="3">
        <v>0</v>
      </c>
      <c r="Q809" s="3">
        <v>0</v>
      </c>
    </row>
    <row r="810" spans="1:17" x14ac:dyDescent="0.25">
      <c r="A810" s="3">
        <v>3944</v>
      </c>
      <c r="B810" s="3" t="s">
        <v>521</v>
      </c>
      <c r="C810" s="3" t="s">
        <v>2892</v>
      </c>
      <c r="D810" s="3" t="s">
        <v>259</v>
      </c>
      <c r="E810" s="3" t="s">
        <v>565</v>
      </c>
      <c r="F810" s="3" t="s">
        <v>2855</v>
      </c>
      <c r="G810" s="3" t="s">
        <v>183</v>
      </c>
      <c r="H810" s="3" t="s">
        <v>184</v>
      </c>
      <c r="I810" s="3" t="s">
        <v>146</v>
      </c>
      <c r="J810" s="3" t="s">
        <v>147</v>
      </c>
      <c r="K810" s="11">
        <v>43318</v>
      </c>
      <c r="L810" s="11">
        <v>44926</v>
      </c>
      <c r="M810" s="3">
        <v>11</v>
      </c>
      <c r="N810" s="3">
        <v>11</v>
      </c>
      <c r="O810" s="3">
        <v>4</v>
      </c>
      <c r="P810" s="3">
        <v>0.36363636363636365</v>
      </c>
      <c r="Q810" s="3">
        <v>0.36363636363636365</v>
      </c>
    </row>
    <row r="811" spans="1:17" x14ac:dyDescent="0.25">
      <c r="A811" s="3">
        <v>3944</v>
      </c>
      <c r="B811" s="3" t="s">
        <v>521</v>
      </c>
      <c r="C811" s="3" t="s">
        <v>2892</v>
      </c>
      <c r="D811" s="3" t="s">
        <v>127</v>
      </c>
      <c r="E811" s="3" t="s">
        <v>566</v>
      </c>
      <c r="F811" s="3" t="s">
        <v>2855</v>
      </c>
      <c r="G811" s="3" t="s">
        <v>150</v>
      </c>
      <c r="H811" s="3" t="s">
        <v>151</v>
      </c>
      <c r="I811" s="3" t="s">
        <v>152</v>
      </c>
      <c r="J811" s="3" t="s">
        <v>152</v>
      </c>
      <c r="K811" s="11">
        <v>43466</v>
      </c>
      <c r="L811" s="11">
        <v>44926</v>
      </c>
      <c r="M811" s="3">
        <v>6</v>
      </c>
      <c r="N811" s="3">
        <v>12</v>
      </c>
      <c r="O811" s="3">
        <v>11</v>
      </c>
      <c r="P811" s="3">
        <v>1</v>
      </c>
      <c r="Q811" s="3">
        <v>0.91666666666666663</v>
      </c>
    </row>
    <row r="812" spans="1:17" x14ac:dyDescent="0.25">
      <c r="A812" s="3">
        <v>3944</v>
      </c>
      <c r="B812" s="3" t="s">
        <v>521</v>
      </c>
      <c r="C812" s="3" t="s">
        <v>2892</v>
      </c>
      <c r="D812" s="3" t="s">
        <v>281</v>
      </c>
      <c r="E812" s="3" t="s">
        <v>567</v>
      </c>
      <c r="F812" s="3" t="s">
        <v>2855</v>
      </c>
      <c r="G812" s="3" t="s">
        <v>154</v>
      </c>
      <c r="H812" s="3" t="s">
        <v>155</v>
      </c>
      <c r="I812" s="3" t="s">
        <v>156</v>
      </c>
      <c r="J812" s="3" t="s">
        <v>156</v>
      </c>
      <c r="K812" s="11">
        <v>43318</v>
      </c>
      <c r="L812" s="11">
        <v>43465</v>
      </c>
      <c r="M812" s="3">
        <v>12</v>
      </c>
      <c r="N812" s="3">
        <v>12</v>
      </c>
      <c r="O812" s="3">
        <v>12</v>
      </c>
      <c r="P812" s="3">
        <v>1</v>
      </c>
      <c r="Q812" s="3">
        <v>1</v>
      </c>
    </row>
    <row r="813" spans="1:17" x14ac:dyDescent="0.25">
      <c r="A813" s="3">
        <v>3944</v>
      </c>
      <c r="B813" s="3" t="s">
        <v>521</v>
      </c>
      <c r="C813" s="3" t="s">
        <v>2892</v>
      </c>
      <c r="D813" s="3" t="s">
        <v>220</v>
      </c>
      <c r="E813" s="3" t="s">
        <v>568</v>
      </c>
      <c r="F813" s="3" t="s">
        <v>2855</v>
      </c>
      <c r="G813" s="3" t="s">
        <v>154</v>
      </c>
      <c r="H813" s="3" t="s">
        <v>155</v>
      </c>
      <c r="I813" s="3" t="s">
        <v>156</v>
      </c>
      <c r="J813" s="3" t="s">
        <v>156</v>
      </c>
      <c r="K813" s="11">
        <v>43318</v>
      </c>
      <c r="L813" s="11">
        <v>44165</v>
      </c>
      <c r="M813" s="3">
        <v>12500</v>
      </c>
      <c r="N813" s="3">
        <v>12500</v>
      </c>
      <c r="O813" s="3">
        <v>3831</v>
      </c>
      <c r="P813" s="3">
        <v>0.30647999999999997</v>
      </c>
      <c r="Q813" s="3">
        <v>0.30647999999999997</v>
      </c>
    </row>
    <row r="814" spans="1:17" x14ac:dyDescent="0.25">
      <c r="A814" s="3">
        <v>3944</v>
      </c>
      <c r="B814" s="3" t="s">
        <v>521</v>
      </c>
      <c r="C814" s="3" t="s">
        <v>2892</v>
      </c>
      <c r="D814" s="3" t="s">
        <v>273</v>
      </c>
      <c r="E814" s="3" t="s">
        <v>569</v>
      </c>
      <c r="F814" s="3" t="s">
        <v>2855</v>
      </c>
      <c r="G814" s="3" t="s">
        <v>183</v>
      </c>
      <c r="H814" s="3" t="s">
        <v>184</v>
      </c>
      <c r="I814" s="3" t="s">
        <v>146</v>
      </c>
      <c r="J814" s="3" t="s">
        <v>147</v>
      </c>
      <c r="K814" s="11">
        <v>43318</v>
      </c>
      <c r="L814" s="11">
        <v>44926</v>
      </c>
      <c r="M814" s="3">
        <v>12</v>
      </c>
      <c r="N814" s="3">
        <v>15</v>
      </c>
      <c r="O814" s="3">
        <v>24</v>
      </c>
      <c r="P814" s="3">
        <v>1</v>
      </c>
      <c r="Q814" s="3">
        <v>1</v>
      </c>
    </row>
    <row r="815" spans="1:17" x14ac:dyDescent="0.25">
      <c r="A815" s="3">
        <v>3944</v>
      </c>
      <c r="B815" s="3" t="s">
        <v>521</v>
      </c>
      <c r="C815" s="3" t="s">
        <v>2892</v>
      </c>
      <c r="D815" s="3" t="s">
        <v>94</v>
      </c>
      <c r="E815" s="3" t="s">
        <v>570</v>
      </c>
      <c r="F815" s="3" t="s">
        <v>2855</v>
      </c>
      <c r="G815" s="3" t="s">
        <v>150</v>
      </c>
      <c r="H815" s="3" t="s">
        <v>151</v>
      </c>
      <c r="I815" s="3" t="s">
        <v>152</v>
      </c>
      <c r="J815" s="3" t="s">
        <v>152</v>
      </c>
      <c r="K815" s="11">
        <v>43466</v>
      </c>
      <c r="L815" s="11">
        <v>43830</v>
      </c>
      <c r="M815" s="3">
        <v>15</v>
      </c>
      <c r="N815" s="3">
        <v>15</v>
      </c>
      <c r="O815" s="3">
        <v>7</v>
      </c>
      <c r="P815" s="3">
        <v>0.46666666666666667</v>
      </c>
      <c r="Q815" s="3">
        <v>0.46666666666666667</v>
      </c>
    </row>
    <row r="816" spans="1:17" x14ac:dyDescent="0.25">
      <c r="A816" s="3">
        <v>3944</v>
      </c>
      <c r="B816" s="3" t="s">
        <v>521</v>
      </c>
      <c r="C816" s="3" t="s">
        <v>2892</v>
      </c>
      <c r="D816" s="3" t="s">
        <v>241</v>
      </c>
      <c r="E816" s="3" t="s">
        <v>571</v>
      </c>
      <c r="F816" s="3" t="s">
        <v>2855</v>
      </c>
      <c r="G816" s="3" t="s">
        <v>183</v>
      </c>
      <c r="H816" s="3" t="s">
        <v>184</v>
      </c>
      <c r="I816" s="3" t="s">
        <v>146</v>
      </c>
      <c r="J816" s="3" t="s">
        <v>147</v>
      </c>
      <c r="K816" s="11">
        <v>43318</v>
      </c>
      <c r="L816" s="11">
        <v>44926</v>
      </c>
      <c r="M816" s="3">
        <v>15</v>
      </c>
      <c r="N816" s="3">
        <v>15</v>
      </c>
      <c r="O816" s="3">
        <v>15</v>
      </c>
      <c r="P816" s="3">
        <v>1</v>
      </c>
      <c r="Q816" s="3">
        <v>1</v>
      </c>
    </row>
    <row r="817" spans="1:17" x14ac:dyDescent="0.25">
      <c r="A817" s="3">
        <v>3944</v>
      </c>
      <c r="B817" s="3" t="s">
        <v>521</v>
      </c>
      <c r="C817" s="3" t="s">
        <v>2892</v>
      </c>
      <c r="D817" s="3" t="s">
        <v>256</v>
      </c>
      <c r="E817" s="3" t="s">
        <v>572</v>
      </c>
      <c r="F817" s="3" t="s">
        <v>2855</v>
      </c>
      <c r="G817" s="3" t="s">
        <v>183</v>
      </c>
      <c r="H817" s="3" t="s">
        <v>184</v>
      </c>
      <c r="I817" s="3" t="s">
        <v>146</v>
      </c>
      <c r="J817" s="3" t="s">
        <v>147</v>
      </c>
      <c r="K817" s="11">
        <v>43318</v>
      </c>
      <c r="L817" s="11">
        <v>44926</v>
      </c>
      <c r="M817" s="3">
        <v>15</v>
      </c>
      <c r="N817" s="3">
        <v>15</v>
      </c>
      <c r="O817" s="3">
        <v>15</v>
      </c>
      <c r="P817" s="3">
        <v>1</v>
      </c>
      <c r="Q817" s="3">
        <v>1</v>
      </c>
    </row>
    <row r="818" spans="1:17" x14ac:dyDescent="0.25">
      <c r="A818" s="3">
        <v>3944</v>
      </c>
      <c r="B818" s="3" t="s">
        <v>521</v>
      </c>
      <c r="C818" s="3" t="s">
        <v>2892</v>
      </c>
      <c r="D818" s="3" t="s">
        <v>89</v>
      </c>
      <c r="E818" s="3" t="s">
        <v>573</v>
      </c>
      <c r="F818" s="3" t="s">
        <v>2855</v>
      </c>
      <c r="G818" s="3" t="s">
        <v>175</v>
      </c>
      <c r="H818" s="3" t="s">
        <v>176</v>
      </c>
      <c r="I818" s="3" t="s">
        <v>177</v>
      </c>
      <c r="J818" s="3" t="s">
        <v>177</v>
      </c>
      <c r="K818" s="11">
        <v>43318</v>
      </c>
      <c r="L818" s="11">
        <v>45291</v>
      </c>
      <c r="M818" s="3">
        <v>9</v>
      </c>
      <c r="N818" s="3">
        <v>15</v>
      </c>
      <c r="O818" s="3">
        <v>0</v>
      </c>
      <c r="P818" s="3">
        <v>0</v>
      </c>
      <c r="Q818" s="3">
        <v>0</v>
      </c>
    </row>
    <row r="819" spans="1:17" x14ac:dyDescent="0.25">
      <c r="A819" s="3">
        <v>3944</v>
      </c>
      <c r="B819" s="3" t="s">
        <v>521</v>
      </c>
      <c r="C819" s="3" t="s">
        <v>2892</v>
      </c>
      <c r="D819" s="3" t="s">
        <v>232</v>
      </c>
      <c r="E819" s="3" t="s">
        <v>574</v>
      </c>
      <c r="F819" s="3" t="s">
        <v>2855</v>
      </c>
      <c r="G819" s="3" t="s">
        <v>183</v>
      </c>
      <c r="H819" s="3" t="s">
        <v>184</v>
      </c>
      <c r="I819" s="3" t="s">
        <v>146</v>
      </c>
      <c r="J819" s="3" t="s">
        <v>147</v>
      </c>
      <c r="K819" s="11">
        <v>43318</v>
      </c>
      <c r="L819" s="11">
        <v>44925</v>
      </c>
      <c r="M819" s="3">
        <v>900</v>
      </c>
      <c r="N819" s="3">
        <v>1500</v>
      </c>
      <c r="O819" s="3">
        <v>1627</v>
      </c>
      <c r="P819" s="3">
        <v>1</v>
      </c>
      <c r="Q819" s="3">
        <v>1</v>
      </c>
    </row>
    <row r="820" spans="1:17" x14ac:dyDescent="0.25">
      <c r="A820" s="3">
        <v>3944</v>
      </c>
      <c r="B820" s="3" t="s">
        <v>521</v>
      </c>
      <c r="C820" s="3" t="s">
        <v>2892</v>
      </c>
      <c r="D820" s="3" t="s">
        <v>129</v>
      </c>
      <c r="E820" s="3" t="s">
        <v>575</v>
      </c>
      <c r="F820" s="3" t="s">
        <v>2855</v>
      </c>
      <c r="G820" s="3" t="s">
        <v>387</v>
      </c>
      <c r="H820" s="3" t="s">
        <v>388</v>
      </c>
      <c r="I820" s="3" t="s">
        <v>198</v>
      </c>
      <c r="J820" s="3" t="s">
        <v>198</v>
      </c>
      <c r="K820" s="11">
        <v>43318</v>
      </c>
      <c r="L820" s="11">
        <v>44926</v>
      </c>
      <c r="M820" s="3">
        <v>16</v>
      </c>
      <c r="N820" s="3">
        <v>16</v>
      </c>
      <c r="O820" s="3">
        <v>10</v>
      </c>
      <c r="P820" s="3">
        <v>0.625</v>
      </c>
      <c r="Q820" s="3">
        <v>0.625</v>
      </c>
    </row>
    <row r="821" spans="1:17" x14ac:dyDescent="0.25">
      <c r="A821" s="3">
        <v>3944</v>
      </c>
      <c r="B821" s="3" t="s">
        <v>521</v>
      </c>
      <c r="C821" s="3" t="s">
        <v>2892</v>
      </c>
      <c r="D821" s="3" t="s">
        <v>290</v>
      </c>
      <c r="E821" s="3" t="s">
        <v>576</v>
      </c>
      <c r="F821" s="3" t="s">
        <v>2856</v>
      </c>
      <c r="G821" s="3" t="s">
        <v>577</v>
      </c>
      <c r="H821" s="3" t="s">
        <v>578</v>
      </c>
      <c r="I821" s="3" t="s">
        <v>579</v>
      </c>
      <c r="J821" s="3" t="s">
        <v>580</v>
      </c>
      <c r="K821" s="11">
        <v>43318</v>
      </c>
      <c r="L821" s="11">
        <v>44561</v>
      </c>
      <c r="M821" s="3">
        <v>13028</v>
      </c>
      <c r="N821" s="3">
        <v>16353</v>
      </c>
      <c r="O821" s="3">
        <v>17647</v>
      </c>
      <c r="P821" s="3">
        <v>1</v>
      </c>
      <c r="Q821" s="3">
        <v>1</v>
      </c>
    </row>
    <row r="822" spans="1:17" x14ac:dyDescent="0.25">
      <c r="A822" s="3">
        <v>3944</v>
      </c>
      <c r="B822" s="3" t="s">
        <v>521</v>
      </c>
      <c r="C822" s="3" t="s">
        <v>2892</v>
      </c>
      <c r="D822" s="3" t="s">
        <v>284</v>
      </c>
      <c r="E822" s="3" t="s">
        <v>581</v>
      </c>
      <c r="F822" s="3" t="s">
        <v>2856</v>
      </c>
      <c r="G822" s="3" t="s">
        <v>577</v>
      </c>
      <c r="H822" s="3" t="s">
        <v>578</v>
      </c>
      <c r="I822" s="3" t="s">
        <v>579</v>
      </c>
      <c r="J822" s="3" t="s">
        <v>580</v>
      </c>
      <c r="K822" s="11">
        <v>43318</v>
      </c>
      <c r="L822" s="11">
        <v>44561</v>
      </c>
      <c r="M822" s="3">
        <v>14773</v>
      </c>
      <c r="N822" s="3">
        <v>18816</v>
      </c>
      <c r="O822" s="3">
        <v>16315</v>
      </c>
      <c r="P822" s="3">
        <v>1</v>
      </c>
      <c r="Q822" s="3">
        <v>0.86708120748299322</v>
      </c>
    </row>
    <row r="823" spans="1:17" x14ac:dyDescent="0.25">
      <c r="A823" s="3">
        <v>3944</v>
      </c>
      <c r="B823" s="3" t="s">
        <v>521</v>
      </c>
      <c r="C823" s="3" t="s">
        <v>2892</v>
      </c>
      <c r="D823" s="3" t="s">
        <v>118</v>
      </c>
      <c r="E823" s="3" t="s">
        <v>582</v>
      </c>
      <c r="F823" s="3" t="s">
        <v>2856</v>
      </c>
      <c r="G823" s="3" t="s">
        <v>150</v>
      </c>
      <c r="H823" s="3" t="s">
        <v>151</v>
      </c>
      <c r="I823" s="3" t="s">
        <v>152</v>
      </c>
      <c r="J823" s="3" t="s">
        <v>152</v>
      </c>
      <c r="K823" s="11">
        <v>43466</v>
      </c>
      <c r="L823" s="11">
        <v>44196</v>
      </c>
      <c r="M823" s="3">
        <v>2</v>
      </c>
      <c r="N823" s="3">
        <v>2</v>
      </c>
      <c r="O823" s="3">
        <v>0</v>
      </c>
      <c r="P823" s="3">
        <v>0</v>
      </c>
      <c r="Q823" s="3">
        <v>0</v>
      </c>
    </row>
    <row r="824" spans="1:17" x14ac:dyDescent="0.25">
      <c r="A824" s="3">
        <v>3944</v>
      </c>
      <c r="B824" s="3" t="s">
        <v>521</v>
      </c>
      <c r="C824" s="3" t="s">
        <v>2892</v>
      </c>
      <c r="D824" s="3" t="s">
        <v>97</v>
      </c>
      <c r="E824" s="3" t="s">
        <v>583</v>
      </c>
      <c r="F824" s="3" t="s">
        <v>2855</v>
      </c>
      <c r="G824" s="3" t="s">
        <v>175</v>
      </c>
      <c r="H824" s="3" t="s">
        <v>176</v>
      </c>
      <c r="I824" s="3" t="s">
        <v>177</v>
      </c>
      <c r="J824" s="3" t="s">
        <v>177</v>
      </c>
      <c r="K824" s="11">
        <v>43466</v>
      </c>
      <c r="L824" s="11">
        <v>44196</v>
      </c>
      <c r="M824" s="3">
        <v>2</v>
      </c>
      <c r="N824" s="3">
        <v>2</v>
      </c>
      <c r="O824" s="3">
        <v>0</v>
      </c>
      <c r="P824" s="3">
        <v>0</v>
      </c>
      <c r="Q824" s="3">
        <v>0</v>
      </c>
    </row>
    <row r="825" spans="1:17" x14ac:dyDescent="0.25">
      <c r="A825" s="3">
        <v>3944</v>
      </c>
      <c r="B825" s="3" t="s">
        <v>521</v>
      </c>
      <c r="C825" s="3" t="s">
        <v>2892</v>
      </c>
      <c r="D825" s="3" t="s">
        <v>230</v>
      </c>
      <c r="E825" s="3" t="s">
        <v>584</v>
      </c>
      <c r="F825" s="3" t="s">
        <v>2855</v>
      </c>
      <c r="G825" s="3" t="s">
        <v>183</v>
      </c>
      <c r="H825" s="3" t="s">
        <v>184</v>
      </c>
      <c r="I825" s="3" t="s">
        <v>146</v>
      </c>
      <c r="J825" s="3" t="s">
        <v>147</v>
      </c>
      <c r="K825" s="11">
        <v>43318</v>
      </c>
      <c r="L825" s="11">
        <v>44926</v>
      </c>
      <c r="M825" s="3">
        <v>14568</v>
      </c>
      <c r="N825" s="3">
        <v>23960</v>
      </c>
      <c r="O825" s="3">
        <v>10226</v>
      </c>
      <c r="P825" s="3">
        <v>0.70194947830862164</v>
      </c>
      <c r="Q825" s="3">
        <v>0.42679465776293823</v>
      </c>
    </row>
    <row r="826" spans="1:17" x14ac:dyDescent="0.25">
      <c r="A826" s="3">
        <v>3944</v>
      </c>
      <c r="B826" s="3" t="s">
        <v>521</v>
      </c>
      <c r="C826" s="3" t="s">
        <v>2892</v>
      </c>
      <c r="D826" s="3" t="s">
        <v>117</v>
      </c>
      <c r="E826" s="3" t="s">
        <v>585</v>
      </c>
      <c r="F826" s="3" t="s">
        <v>2855</v>
      </c>
      <c r="G826" s="3" t="s">
        <v>150</v>
      </c>
      <c r="H826" s="3" t="s">
        <v>151</v>
      </c>
      <c r="I826" s="3" t="s">
        <v>152</v>
      </c>
      <c r="J826" s="3" t="s">
        <v>152</v>
      </c>
      <c r="K826" s="11">
        <v>43466</v>
      </c>
      <c r="L826" s="11">
        <v>43830</v>
      </c>
      <c r="M826" s="3">
        <v>26</v>
      </c>
      <c r="N826" s="3">
        <v>26</v>
      </c>
      <c r="O826" s="3">
        <v>10</v>
      </c>
      <c r="P826" s="3">
        <v>0.38461538461538464</v>
      </c>
      <c r="Q826" s="3">
        <v>0.38461538461538464</v>
      </c>
    </row>
    <row r="827" spans="1:17" x14ac:dyDescent="0.25">
      <c r="A827" s="3">
        <v>3944</v>
      </c>
      <c r="B827" s="3" t="s">
        <v>521</v>
      </c>
      <c r="C827" s="3" t="s">
        <v>2892</v>
      </c>
      <c r="D827" s="3" t="s">
        <v>251</v>
      </c>
      <c r="E827" s="3" t="s">
        <v>586</v>
      </c>
      <c r="F827" s="3" t="s">
        <v>2855</v>
      </c>
      <c r="G827" s="3" t="s">
        <v>183</v>
      </c>
      <c r="H827" s="3" t="s">
        <v>184</v>
      </c>
      <c r="I827" s="3" t="s">
        <v>146</v>
      </c>
      <c r="J827" s="3" t="s">
        <v>147</v>
      </c>
      <c r="K827" s="11">
        <v>43318</v>
      </c>
      <c r="L827" s="11">
        <v>44925</v>
      </c>
      <c r="M827" s="3">
        <v>17700</v>
      </c>
      <c r="N827" s="3">
        <v>29500</v>
      </c>
      <c r="O827" s="3">
        <v>14025</v>
      </c>
      <c r="P827" s="3">
        <v>0.7923728813559322</v>
      </c>
      <c r="Q827" s="3">
        <v>0.47542372881355932</v>
      </c>
    </row>
    <row r="828" spans="1:17" x14ac:dyDescent="0.25">
      <c r="A828" s="3">
        <v>3944</v>
      </c>
      <c r="B828" s="3" t="s">
        <v>521</v>
      </c>
      <c r="C828" s="3" t="s">
        <v>2892</v>
      </c>
      <c r="D828" s="3" t="s">
        <v>279</v>
      </c>
      <c r="E828" s="3" t="s">
        <v>587</v>
      </c>
      <c r="F828" s="3" t="s">
        <v>2855</v>
      </c>
      <c r="G828" s="3" t="s">
        <v>148</v>
      </c>
      <c r="H828" s="3" t="s">
        <v>149</v>
      </c>
      <c r="I828" s="3" t="s">
        <v>132</v>
      </c>
      <c r="J828" s="3" t="s">
        <v>133</v>
      </c>
      <c r="K828" s="11">
        <v>43318</v>
      </c>
      <c r="L828" s="11">
        <v>43830</v>
      </c>
      <c r="M828" s="3">
        <v>3</v>
      </c>
      <c r="N828" s="3">
        <v>3</v>
      </c>
      <c r="O828" s="3">
        <v>10</v>
      </c>
      <c r="P828" s="3">
        <v>1</v>
      </c>
      <c r="Q828" s="3">
        <v>1</v>
      </c>
    </row>
    <row r="829" spans="1:17" x14ac:dyDescent="0.25">
      <c r="A829" s="3">
        <v>3944</v>
      </c>
      <c r="B829" s="3" t="s">
        <v>521</v>
      </c>
      <c r="C829" s="3" t="s">
        <v>2892</v>
      </c>
      <c r="D829" s="3" t="s">
        <v>105</v>
      </c>
      <c r="E829" s="3" t="s">
        <v>588</v>
      </c>
      <c r="F829" s="3" t="s">
        <v>2855</v>
      </c>
      <c r="G829" s="3" t="s">
        <v>175</v>
      </c>
      <c r="H829" s="3" t="s">
        <v>176</v>
      </c>
      <c r="I829" s="3" t="s">
        <v>177</v>
      </c>
      <c r="J829" s="3" t="s">
        <v>177</v>
      </c>
      <c r="K829" s="11">
        <v>43318</v>
      </c>
      <c r="L829" s="11">
        <v>43830</v>
      </c>
      <c r="M829" s="3">
        <v>3</v>
      </c>
      <c r="N829" s="3">
        <v>3</v>
      </c>
      <c r="O829" s="3">
        <v>0</v>
      </c>
      <c r="P829" s="3">
        <v>0</v>
      </c>
      <c r="Q829" s="3">
        <v>0</v>
      </c>
    </row>
    <row r="830" spans="1:17" x14ac:dyDescent="0.25">
      <c r="A830" s="3">
        <v>3944</v>
      </c>
      <c r="B830" s="3" t="s">
        <v>521</v>
      </c>
      <c r="C830" s="3" t="s">
        <v>2892</v>
      </c>
      <c r="D830" s="3" t="s">
        <v>293</v>
      </c>
      <c r="E830" s="3" t="s">
        <v>589</v>
      </c>
      <c r="F830" s="3" t="s">
        <v>2855</v>
      </c>
      <c r="G830" s="3" t="s">
        <v>183</v>
      </c>
      <c r="H830" s="3" t="s">
        <v>184</v>
      </c>
      <c r="I830" s="3" t="s">
        <v>146</v>
      </c>
      <c r="J830" s="3" t="s">
        <v>147</v>
      </c>
      <c r="K830" s="11">
        <v>43497</v>
      </c>
      <c r="L830" s="11">
        <v>44196</v>
      </c>
      <c r="M830" s="3">
        <v>300</v>
      </c>
      <c r="N830" s="3">
        <v>300</v>
      </c>
      <c r="O830" s="3">
        <v>440</v>
      </c>
      <c r="P830" s="3">
        <v>1</v>
      </c>
      <c r="Q830" s="3">
        <v>1</v>
      </c>
    </row>
    <row r="831" spans="1:17" x14ac:dyDescent="0.25">
      <c r="A831" s="3">
        <v>3944</v>
      </c>
      <c r="B831" s="3" t="s">
        <v>521</v>
      </c>
      <c r="C831" s="3" t="s">
        <v>2892</v>
      </c>
      <c r="D831" s="3" t="s">
        <v>291</v>
      </c>
      <c r="E831" s="3" t="s">
        <v>590</v>
      </c>
      <c r="F831" s="3" t="s">
        <v>2855</v>
      </c>
      <c r="G831" s="3" t="s">
        <v>154</v>
      </c>
      <c r="H831" s="3" t="s">
        <v>155</v>
      </c>
      <c r="I831" s="3" t="s">
        <v>156</v>
      </c>
      <c r="J831" s="3" t="s">
        <v>156</v>
      </c>
      <c r="K831" s="11">
        <v>43318</v>
      </c>
      <c r="L831" s="11">
        <v>43465</v>
      </c>
      <c r="M831" s="3">
        <v>4</v>
      </c>
      <c r="N831" s="3">
        <v>4</v>
      </c>
      <c r="O831" s="3">
        <v>4</v>
      </c>
      <c r="P831" s="3">
        <v>1</v>
      </c>
      <c r="Q831" s="3">
        <v>1</v>
      </c>
    </row>
    <row r="832" spans="1:17" x14ac:dyDescent="0.25">
      <c r="A832" s="3">
        <v>3944</v>
      </c>
      <c r="B832" s="3" t="s">
        <v>521</v>
      </c>
      <c r="C832" s="3" t="s">
        <v>2892</v>
      </c>
      <c r="D832" s="3" t="s">
        <v>289</v>
      </c>
      <c r="E832" s="3" t="s">
        <v>591</v>
      </c>
      <c r="F832" s="3" t="s">
        <v>2855</v>
      </c>
      <c r="G832" s="3" t="s">
        <v>154</v>
      </c>
      <c r="H832" s="3" t="s">
        <v>155</v>
      </c>
      <c r="I832" s="3" t="s">
        <v>156</v>
      </c>
      <c r="J832" s="3" t="s">
        <v>156</v>
      </c>
      <c r="K832" s="11">
        <v>43497</v>
      </c>
      <c r="L832" s="11">
        <v>44196</v>
      </c>
      <c r="M832" s="3">
        <v>4</v>
      </c>
      <c r="N832" s="3">
        <v>4</v>
      </c>
      <c r="O832" s="3">
        <v>0</v>
      </c>
      <c r="P832" s="3">
        <v>0</v>
      </c>
      <c r="Q832" s="3">
        <v>0</v>
      </c>
    </row>
    <row r="833" spans="1:17" x14ac:dyDescent="0.25">
      <c r="A833" s="3">
        <v>3944</v>
      </c>
      <c r="B833" s="3" t="s">
        <v>521</v>
      </c>
      <c r="C833" s="3" t="s">
        <v>2892</v>
      </c>
      <c r="D833" s="3" t="s">
        <v>128</v>
      </c>
      <c r="E833" s="3" t="s">
        <v>592</v>
      </c>
      <c r="F833" s="3" t="s">
        <v>2855</v>
      </c>
      <c r="G833" s="3" t="s">
        <v>150</v>
      </c>
      <c r="H833" s="3" t="s">
        <v>151</v>
      </c>
      <c r="I833" s="3" t="s">
        <v>152</v>
      </c>
      <c r="J833" s="3" t="s">
        <v>152</v>
      </c>
      <c r="K833" s="11">
        <v>43466</v>
      </c>
      <c r="L833" s="11">
        <v>44926</v>
      </c>
      <c r="M833" s="3">
        <v>2</v>
      </c>
      <c r="N833" s="3">
        <v>4</v>
      </c>
      <c r="O833" s="3">
        <v>1</v>
      </c>
      <c r="P833" s="3">
        <v>0.5</v>
      </c>
      <c r="Q833" s="3">
        <v>0.25</v>
      </c>
    </row>
    <row r="834" spans="1:17" x14ac:dyDescent="0.25">
      <c r="A834" s="3">
        <v>3944</v>
      </c>
      <c r="B834" s="3" t="s">
        <v>521</v>
      </c>
      <c r="C834" s="3" t="s">
        <v>2892</v>
      </c>
      <c r="D834" s="3" t="s">
        <v>254</v>
      </c>
      <c r="E834" s="3" t="s">
        <v>593</v>
      </c>
      <c r="F834" s="3" t="s">
        <v>2855</v>
      </c>
      <c r="G834" s="3" t="s">
        <v>154</v>
      </c>
      <c r="H834" s="3" t="s">
        <v>155</v>
      </c>
      <c r="I834" s="3" t="s">
        <v>156</v>
      </c>
      <c r="J834" s="3" t="s">
        <v>156</v>
      </c>
      <c r="K834" s="11">
        <v>43318</v>
      </c>
      <c r="L834" s="11">
        <v>43465</v>
      </c>
      <c r="M834" s="3">
        <v>4</v>
      </c>
      <c r="N834" s="3">
        <v>4</v>
      </c>
      <c r="O834" s="3">
        <v>4</v>
      </c>
      <c r="P834" s="3">
        <v>1</v>
      </c>
      <c r="Q834" s="3">
        <v>1</v>
      </c>
    </row>
    <row r="835" spans="1:17" x14ac:dyDescent="0.25">
      <c r="A835" s="3">
        <v>3944</v>
      </c>
      <c r="B835" s="3" t="s">
        <v>521</v>
      </c>
      <c r="C835" s="3" t="s">
        <v>2892</v>
      </c>
      <c r="D835" s="3" t="s">
        <v>267</v>
      </c>
      <c r="E835" s="3" t="s">
        <v>594</v>
      </c>
      <c r="F835" s="3" t="s">
        <v>2855</v>
      </c>
      <c r="G835" s="3" t="s">
        <v>154</v>
      </c>
      <c r="H835" s="3" t="s">
        <v>155</v>
      </c>
      <c r="I835" s="3" t="s">
        <v>156</v>
      </c>
      <c r="J835" s="3" t="s">
        <v>156</v>
      </c>
      <c r="K835" s="11">
        <v>43318</v>
      </c>
      <c r="L835" s="11">
        <v>43465</v>
      </c>
      <c r="M835" s="3">
        <v>4</v>
      </c>
      <c r="N835" s="3">
        <v>4</v>
      </c>
      <c r="O835" s="3">
        <v>4</v>
      </c>
      <c r="P835" s="3">
        <v>1</v>
      </c>
      <c r="Q835" s="3">
        <v>1</v>
      </c>
    </row>
    <row r="836" spans="1:17" x14ac:dyDescent="0.25">
      <c r="A836" s="3">
        <v>3944</v>
      </c>
      <c r="B836" s="3" t="s">
        <v>521</v>
      </c>
      <c r="C836" s="3" t="s">
        <v>2892</v>
      </c>
      <c r="D836" s="3" t="s">
        <v>286</v>
      </c>
      <c r="E836" s="3" t="s">
        <v>595</v>
      </c>
      <c r="F836" s="3" t="s">
        <v>2855</v>
      </c>
      <c r="G836" s="3" t="s">
        <v>154</v>
      </c>
      <c r="H836" s="3" t="s">
        <v>155</v>
      </c>
      <c r="I836" s="3" t="s">
        <v>156</v>
      </c>
      <c r="J836" s="3" t="s">
        <v>156</v>
      </c>
      <c r="K836" s="11">
        <v>43497</v>
      </c>
      <c r="L836" s="11">
        <v>44196</v>
      </c>
      <c r="M836" s="3">
        <v>4</v>
      </c>
      <c r="N836" s="3">
        <v>4</v>
      </c>
      <c r="O836" s="3">
        <v>22</v>
      </c>
      <c r="P836" s="3">
        <v>1</v>
      </c>
      <c r="Q836" s="3">
        <v>1</v>
      </c>
    </row>
    <row r="837" spans="1:17" x14ac:dyDescent="0.25">
      <c r="A837" s="3">
        <v>3944</v>
      </c>
      <c r="B837" s="3" t="s">
        <v>521</v>
      </c>
      <c r="C837" s="3" t="s">
        <v>2892</v>
      </c>
      <c r="D837" s="3" t="s">
        <v>294</v>
      </c>
      <c r="E837" s="3" t="s">
        <v>596</v>
      </c>
      <c r="F837" s="3" t="s">
        <v>2855</v>
      </c>
      <c r="G837" s="3" t="s">
        <v>154</v>
      </c>
      <c r="H837" s="3" t="s">
        <v>155</v>
      </c>
      <c r="I837" s="3" t="s">
        <v>156</v>
      </c>
      <c r="J837" s="3" t="s">
        <v>156</v>
      </c>
      <c r="K837" s="11">
        <v>43318</v>
      </c>
      <c r="L837" s="11">
        <v>43465</v>
      </c>
      <c r="M837" s="3">
        <v>4</v>
      </c>
      <c r="N837" s="3">
        <v>4</v>
      </c>
      <c r="O837" s="3">
        <v>4</v>
      </c>
      <c r="P837" s="3">
        <v>1</v>
      </c>
      <c r="Q837" s="3">
        <v>1</v>
      </c>
    </row>
    <row r="838" spans="1:17" x14ac:dyDescent="0.25">
      <c r="A838" s="3">
        <v>3944</v>
      </c>
      <c r="B838" s="3" t="s">
        <v>521</v>
      </c>
      <c r="C838" s="3" t="s">
        <v>2892</v>
      </c>
      <c r="D838" s="3" t="s">
        <v>265</v>
      </c>
      <c r="E838" s="3" t="s">
        <v>597</v>
      </c>
      <c r="F838" s="3" t="s">
        <v>2856</v>
      </c>
      <c r="G838" s="3" t="s">
        <v>154</v>
      </c>
      <c r="H838" s="3" t="s">
        <v>155</v>
      </c>
      <c r="I838" s="3" t="s">
        <v>156</v>
      </c>
      <c r="J838" s="3" t="s">
        <v>156</v>
      </c>
      <c r="K838" s="11">
        <v>43318</v>
      </c>
      <c r="L838" s="11">
        <v>43465</v>
      </c>
      <c r="M838" s="3">
        <v>4</v>
      </c>
      <c r="N838" s="3">
        <v>4</v>
      </c>
      <c r="O838" s="3">
        <v>4</v>
      </c>
      <c r="P838" s="3">
        <v>1</v>
      </c>
      <c r="Q838" s="3">
        <v>1</v>
      </c>
    </row>
    <row r="839" spans="1:17" x14ac:dyDescent="0.25">
      <c r="A839" s="3">
        <v>3944</v>
      </c>
      <c r="B839" s="3" t="s">
        <v>521</v>
      </c>
      <c r="C839" s="3" t="s">
        <v>2892</v>
      </c>
      <c r="D839" s="3" t="s">
        <v>28</v>
      </c>
      <c r="E839" s="3" t="s">
        <v>598</v>
      </c>
      <c r="F839" s="3" t="s">
        <v>2855</v>
      </c>
      <c r="G839" s="3" t="s">
        <v>56</v>
      </c>
      <c r="H839" s="3" t="s">
        <v>57</v>
      </c>
      <c r="I839" s="3" t="s">
        <v>58</v>
      </c>
      <c r="J839" s="3" t="s">
        <v>59</v>
      </c>
      <c r="K839" s="11">
        <v>43318</v>
      </c>
      <c r="L839" s="11">
        <v>43465</v>
      </c>
      <c r="M839" s="3">
        <v>4</v>
      </c>
      <c r="N839" s="3">
        <v>4</v>
      </c>
      <c r="O839" s="3">
        <v>4</v>
      </c>
      <c r="P839" s="3">
        <v>1</v>
      </c>
      <c r="Q839" s="3">
        <v>1</v>
      </c>
    </row>
    <row r="840" spans="1:17" x14ac:dyDescent="0.25">
      <c r="A840" s="3">
        <v>3944</v>
      </c>
      <c r="B840" s="3" t="s">
        <v>521</v>
      </c>
      <c r="C840" s="3" t="s">
        <v>2892</v>
      </c>
      <c r="D840" s="3" t="s">
        <v>224</v>
      </c>
      <c r="E840" s="3" t="s">
        <v>599</v>
      </c>
      <c r="F840" s="3" t="s">
        <v>2855</v>
      </c>
      <c r="G840" s="3" t="s">
        <v>183</v>
      </c>
      <c r="H840" s="3" t="s">
        <v>184</v>
      </c>
      <c r="I840" s="3" t="s">
        <v>146</v>
      </c>
      <c r="J840" s="3" t="s">
        <v>147</v>
      </c>
      <c r="K840" s="11">
        <v>43318</v>
      </c>
      <c r="L840" s="11">
        <v>44926</v>
      </c>
      <c r="M840" s="3">
        <v>2592</v>
      </c>
      <c r="N840" s="3">
        <v>4320</v>
      </c>
      <c r="O840" s="3">
        <v>864</v>
      </c>
      <c r="P840" s="3">
        <v>0.33333333333333331</v>
      </c>
      <c r="Q840" s="3">
        <v>0.2</v>
      </c>
    </row>
    <row r="841" spans="1:17" x14ac:dyDescent="0.25">
      <c r="A841" s="3">
        <v>3944</v>
      </c>
      <c r="B841" s="3" t="s">
        <v>521</v>
      </c>
      <c r="C841" s="3" t="s">
        <v>2892</v>
      </c>
      <c r="D841" s="3" t="s">
        <v>268</v>
      </c>
      <c r="E841" s="3" t="s">
        <v>600</v>
      </c>
      <c r="F841" s="3" t="s">
        <v>2855</v>
      </c>
      <c r="G841" s="3" t="s">
        <v>183</v>
      </c>
      <c r="H841" s="3" t="s">
        <v>184</v>
      </c>
      <c r="I841" s="3" t="s">
        <v>146</v>
      </c>
      <c r="J841" s="3" t="s">
        <v>147</v>
      </c>
      <c r="K841" s="11">
        <v>43647</v>
      </c>
      <c r="L841" s="11">
        <v>44926</v>
      </c>
      <c r="M841" s="3">
        <v>240</v>
      </c>
      <c r="N841" s="3">
        <v>480</v>
      </c>
      <c r="O841" s="3">
        <v>449</v>
      </c>
      <c r="P841" s="3">
        <v>1</v>
      </c>
      <c r="Q841" s="3">
        <v>0.93541666666666667</v>
      </c>
    </row>
    <row r="842" spans="1:17" x14ac:dyDescent="0.25">
      <c r="A842" s="3">
        <v>3944</v>
      </c>
      <c r="B842" s="3" t="s">
        <v>521</v>
      </c>
      <c r="C842" s="3" t="s">
        <v>2892</v>
      </c>
      <c r="D842" s="3" t="s">
        <v>288</v>
      </c>
      <c r="E842" s="3" t="s">
        <v>601</v>
      </c>
      <c r="F842" s="3" t="s">
        <v>2855</v>
      </c>
      <c r="G842" s="3" t="s">
        <v>183</v>
      </c>
      <c r="H842" s="3" t="s">
        <v>184</v>
      </c>
      <c r="I842" s="3" t="s">
        <v>146</v>
      </c>
      <c r="J842" s="3" t="s">
        <v>147</v>
      </c>
      <c r="K842" s="11">
        <v>43318</v>
      </c>
      <c r="L842" s="11">
        <v>44926</v>
      </c>
      <c r="M842" s="3">
        <v>50</v>
      </c>
      <c r="N842" s="3">
        <v>50</v>
      </c>
      <c r="O842" s="3">
        <v>81.099999999999994</v>
      </c>
      <c r="P842" s="3">
        <v>1</v>
      </c>
      <c r="Q842" s="3">
        <v>1</v>
      </c>
    </row>
    <row r="843" spans="1:17" x14ac:dyDescent="0.25">
      <c r="A843" s="3">
        <v>3944</v>
      </c>
      <c r="B843" s="3" t="s">
        <v>521</v>
      </c>
      <c r="C843" s="3" t="s">
        <v>2892</v>
      </c>
      <c r="D843" s="3" t="s">
        <v>239</v>
      </c>
      <c r="E843" s="3" t="s">
        <v>602</v>
      </c>
      <c r="F843" s="3" t="s">
        <v>2051</v>
      </c>
      <c r="G843" s="3" t="s">
        <v>154</v>
      </c>
      <c r="H843" s="3" t="s">
        <v>155</v>
      </c>
      <c r="I843" s="3" t="s">
        <v>156</v>
      </c>
      <c r="J843" s="3" t="s">
        <v>156</v>
      </c>
      <c r="K843" s="11">
        <v>43318</v>
      </c>
      <c r="L843" s="11">
        <v>43836</v>
      </c>
      <c r="M843" s="3">
        <v>520252</v>
      </c>
      <c r="N843" s="3">
        <v>520252</v>
      </c>
      <c r="O843" s="3">
        <v>481300</v>
      </c>
      <c r="P843" s="3">
        <v>0.92512859152872073</v>
      </c>
      <c r="Q843" s="3">
        <v>0.92512859152872073</v>
      </c>
    </row>
    <row r="844" spans="1:17" x14ac:dyDescent="0.25">
      <c r="A844" s="3">
        <v>3944</v>
      </c>
      <c r="B844" s="3" t="s">
        <v>521</v>
      </c>
      <c r="C844" s="3" t="s">
        <v>2892</v>
      </c>
      <c r="D844" s="3" t="s">
        <v>248</v>
      </c>
      <c r="E844" s="3" t="s">
        <v>603</v>
      </c>
      <c r="F844" s="3" t="s">
        <v>2051</v>
      </c>
      <c r="G844" s="3" t="s">
        <v>154</v>
      </c>
      <c r="H844" s="3" t="s">
        <v>155</v>
      </c>
      <c r="I844" s="3" t="s">
        <v>156</v>
      </c>
      <c r="J844" s="3" t="s">
        <v>156</v>
      </c>
      <c r="K844" s="11">
        <v>43318</v>
      </c>
      <c r="L844" s="11">
        <v>44196</v>
      </c>
      <c r="M844" s="3">
        <v>6</v>
      </c>
      <c r="N844" s="3">
        <v>6</v>
      </c>
      <c r="O844" s="3">
        <v>25</v>
      </c>
      <c r="P844" s="3">
        <v>1</v>
      </c>
      <c r="Q844" s="3">
        <v>1</v>
      </c>
    </row>
    <row r="845" spans="1:17" x14ac:dyDescent="0.25">
      <c r="A845" s="3">
        <v>3944</v>
      </c>
      <c r="B845" s="3" t="s">
        <v>521</v>
      </c>
      <c r="C845" s="3" t="s">
        <v>2892</v>
      </c>
      <c r="D845" s="3" t="s">
        <v>258</v>
      </c>
      <c r="E845" s="3" t="s">
        <v>604</v>
      </c>
      <c r="F845" s="3" t="s">
        <v>2855</v>
      </c>
      <c r="G845" s="3" t="s">
        <v>183</v>
      </c>
      <c r="H845" s="3" t="s">
        <v>184</v>
      </c>
      <c r="I845" s="3" t="s">
        <v>146</v>
      </c>
      <c r="J845" s="3" t="s">
        <v>147</v>
      </c>
      <c r="K845" s="11">
        <v>43318</v>
      </c>
      <c r="L845" s="11">
        <v>44926</v>
      </c>
      <c r="M845" s="3">
        <v>79088</v>
      </c>
      <c r="N845" s="3">
        <v>79088</v>
      </c>
      <c r="O845" s="3">
        <v>83417</v>
      </c>
      <c r="P845" s="3">
        <v>1</v>
      </c>
      <c r="Q845" s="3">
        <v>1</v>
      </c>
    </row>
    <row r="846" spans="1:17" x14ac:dyDescent="0.25">
      <c r="A846" s="3">
        <v>3944</v>
      </c>
      <c r="B846" s="3" t="s">
        <v>521</v>
      </c>
      <c r="C846" s="3" t="s">
        <v>2892</v>
      </c>
      <c r="D846" s="3" t="s">
        <v>285</v>
      </c>
      <c r="E846" s="3" t="s">
        <v>605</v>
      </c>
      <c r="F846" s="3" t="s">
        <v>2856</v>
      </c>
      <c r="G846" s="3" t="s">
        <v>577</v>
      </c>
      <c r="H846" s="3" t="s">
        <v>578</v>
      </c>
      <c r="I846" s="3" t="s">
        <v>579</v>
      </c>
      <c r="J846" s="3" t="s">
        <v>580</v>
      </c>
      <c r="K846" s="11">
        <v>43318</v>
      </c>
      <c r="L846" s="11">
        <v>44561</v>
      </c>
      <c r="M846" s="3">
        <v>6339</v>
      </c>
      <c r="N846" s="3">
        <v>7991</v>
      </c>
      <c r="O846" s="3">
        <v>4836</v>
      </c>
      <c r="P846" s="3">
        <v>0.76289635589209659</v>
      </c>
      <c r="Q846" s="3">
        <v>0.60518082843198595</v>
      </c>
    </row>
    <row r="847" spans="1:17" x14ac:dyDescent="0.25">
      <c r="A847" s="3">
        <v>3944</v>
      </c>
      <c r="B847" s="3" t="s">
        <v>521</v>
      </c>
      <c r="C847" s="3" t="s">
        <v>2892</v>
      </c>
      <c r="D847" s="3" t="s">
        <v>264</v>
      </c>
      <c r="E847" s="3" t="s">
        <v>606</v>
      </c>
      <c r="F847" s="3" t="s">
        <v>2855</v>
      </c>
      <c r="G847" s="3" t="s">
        <v>154</v>
      </c>
      <c r="H847" s="3" t="s">
        <v>155</v>
      </c>
      <c r="I847" s="3" t="s">
        <v>156</v>
      </c>
      <c r="J847" s="3" t="s">
        <v>156</v>
      </c>
      <c r="K847" s="11">
        <v>43318</v>
      </c>
      <c r="L847" s="11">
        <v>43830</v>
      </c>
      <c r="M847" s="3">
        <v>8</v>
      </c>
      <c r="N847" s="3">
        <v>8</v>
      </c>
      <c r="O847" s="3">
        <v>7</v>
      </c>
      <c r="P847" s="3">
        <v>0.875</v>
      </c>
      <c r="Q847" s="3">
        <v>0.875</v>
      </c>
    </row>
    <row r="848" spans="1:17" x14ac:dyDescent="0.25">
      <c r="A848" s="3">
        <v>3944</v>
      </c>
      <c r="B848" s="3" t="s">
        <v>521</v>
      </c>
      <c r="C848" s="3" t="s">
        <v>2892</v>
      </c>
      <c r="D848" s="3" t="s">
        <v>222</v>
      </c>
      <c r="E848" s="3" t="s">
        <v>607</v>
      </c>
      <c r="F848" s="3" t="s">
        <v>2855</v>
      </c>
      <c r="G848" s="3" t="s">
        <v>183</v>
      </c>
      <c r="H848" s="3" t="s">
        <v>184</v>
      </c>
      <c r="I848" s="3" t="s">
        <v>146</v>
      </c>
      <c r="J848" s="3" t="s">
        <v>147</v>
      </c>
      <c r="K848" s="11">
        <v>43318</v>
      </c>
      <c r="L848" s="11">
        <v>44926</v>
      </c>
      <c r="M848" s="3">
        <v>80</v>
      </c>
      <c r="N848" s="3">
        <v>80</v>
      </c>
      <c r="O848" s="3">
        <v>81.8</v>
      </c>
      <c r="P848" s="3">
        <v>1</v>
      </c>
      <c r="Q848" s="3">
        <v>1</v>
      </c>
    </row>
    <row r="849" spans="1:17" x14ac:dyDescent="0.25">
      <c r="A849" s="3">
        <v>3944</v>
      </c>
      <c r="B849" s="3" t="s">
        <v>521</v>
      </c>
      <c r="C849" s="3" t="s">
        <v>2892</v>
      </c>
      <c r="D849" s="3" t="s">
        <v>271</v>
      </c>
      <c r="E849" s="3" t="s">
        <v>608</v>
      </c>
      <c r="F849" s="3" t="s">
        <v>2855</v>
      </c>
      <c r="G849" s="3" t="s">
        <v>144</v>
      </c>
      <c r="H849" s="3" t="s">
        <v>145</v>
      </c>
      <c r="I849" s="3" t="s">
        <v>146</v>
      </c>
      <c r="J849" s="3" t="s">
        <v>147</v>
      </c>
      <c r="K849" s="11">
        <v>43318</v>
      </c>
      <c r="L849" s="11">
        <v>44378</v>
      </c>
      <c r="M849" s="3">
        <v>800</v>
      </c>
      <c r="N849" s="3">
        <v>850</v>
      </c>
      <c r="O849" s="3">
        <v>675</v>
      </c>
      <c r="P849" s="3">
        <v>0.84375</v>
      </c>
      <c r="Q849" s="3">
        <v>0.79411764705882348</v>
      </c>
    </row>
    <row r="850" spans="1:17" x14ac:dyDescent="0.25">
      <c r="A850" s="3">
        <v>3944</v>
      </c>
      <c r="B850" s="3" t="s">
        <v>521</v>
      </c>
      <c r="C850" s="3" t="s">
        <v>2892</v>
      </c>
      <c r="D850" s="3" t="s">
        <v>237</v>
      </c>
      <c r="E850" s="3" t="s">
        <v>609</v>
      </c>
      <c r="F850" s="3" t="s">
        <v>2855</v>
      </c>
      <c r="G850" s="3" t="s">
        <v>183</v>
      </c>
      <c r="H850" s="3" t="s">
        <v>184</v>
      </c>
      <c r="I850" s="3" t="s">
        <v>146</v>
      </c>
      <c r="J850" s="3" t="s">
        <v>147</v>
      </c>
      <c r="K850" s="11">
        <v>43318</v>
      </c>
      <c r="L850" s="11">
        <v>44926</v>
      </c>
      <c r="M850" s="3">
        <v>90</v>
      </c>
      <c r="N850" s="3">
        <v>90</v>
      </c>
      <c r="O850" s="3">
        <v>93.3</v>
      </c>
      <c r="P850" s="3">
        <v>1</v>
      </c>
      <c r="Q850" s="3">
        <v>1</v>
      </c>
    </row>
    <row r="851" spans="1:17" x14ac:dyDescent="0.25">
      <c r="A851" s="3">
        <v>3944</v>
      </c>
      <c r="B851" s="3" t="s">
        <v>521</v>
      </c>
      <c r="C851" s="3" t="s">
        <v>2892</v>
      </c>
      <c r="D851" s="3" t="s">
        <v>161</v>
      </c>
      <c r="E851" s="3" t="s">
        <v>610</v>
      </c>
      <c r="F851" s="3" t="s">
        <v>2051</v>
      </c>
      <c r="G851" s="3" t="s">
        <v>611</v>
      </c>
      <c r="H851" s="3" t="s">
        <v>612</v>
      </c>
      <c r="I851" s="3" t="s">
        <v>122</v>
      </c>
      <c r="J851" s="3" t="s">
        <v>123</v>
      </c>
      <c r="K851" s="11">
        <v>44562</v>
      </c>
      <c r="L851" s="11">
        <v>44926</v>
      </c>
      <c r="M851" s="3">
        <v>0</v>
      </c>
      <c r="N851" s="3">
        <v>100</v>
      </c>
      <c r="O851" s="3">
        <v>0</v>
      </c>
      <c r="P851" s="3">
        <v>0</v>
      </c>
      <c r="Q851" s="3">
        <v>0</v>
      </c>
    </row>
    <row r="852" spans="1:17" x14ac:dyDescent="0.25">
      <c r="A852" s="3">
        <v>3944</v>
      </c>
      <c r="B852" s="3" t="s">
        <v>521</v>
      </c>
      <c r="C852" s="3" t="s">
        <v>2892</v>
      </c>
      <c r="D852" s="3" t="s">
        <v>43</v>
      </c>
      <c r="E852" s="3" t="s">
        <v>613</v>
      </c>
      <c r="F852" s="3" t="s">
        <v>2855</v>
      </c>
      <c r="G852" s="3" t="s">
        <v>56</v>
      </c>
      <c r="H852" s="3" t="s">
        <v>57</v>
      </c>
      <c r="I852" s="3" t="s">
        <v>58</v>
      </c>
      <c r="J852" s="3" t="s">
        <v>59</v>
      </c>
      <c r="K852" s="11">
        <v>43318</v>
      </c>
      <c r="L852" s="11">
        <v>44926</v>
      </c>
      <c r="M852" s="3">
        <v>70</v>
      </c>
      <c r="N852" s="3">
        <v>100</v>
      </c>
      <c r="O852" s="3">
        <v>66.66</v>
      </c>
      <c r="P852" s="3">
        <v>0.95228571428571429</v>
      </c>
      <c r="Q852" s="3">
        <v>0.66659999999999997</v>
      </c>
    </row>
    <row r="853" spans="1:17" x14ac:dyDescent="0.25">
      <c r="A853" s="3">
        <v>3944</v>
      </c>
      <c r="B853" s="3" t="s">
        <v>521</v>
      </c>
      <c r="C853" s="3" t="s">
        <v>2892</v>
      </c>
      <c r="D853" s="3" t="s">
        <v>335</v>
      </c>
      <c r="E853" s="3" t="s">
        <v>614</v>
      </c>
      <c r="F853" s="3" t="s">
        <v>2856</v>
      </c>
      <c r="G853" s="3" t="s">
        <v>249</v>
      </c>
      <c r="H853" s="3" t="s">
        <v>250</v>
      </c>
      <c r="I853" s="3" t="s">
        <v>31</v>
      </c>
      <c r="J853" s="3" t="s">
        <v>31</v>
      </c>
      <c r="K853" s="11">
        <v>43466</v>
      </c>
      <c r="L853" s="11">
        <v>43830</v>
      </c>
      <c r="M853" s="3">
        <v>100</v>
      </c>
      <c r="N853" s="3">
        <v>100</v>
      </c>
      <c r="O853" s="3">
        <v>100</v>
      </c>
      <c r="P853" s="3">
        <v>1</v>
      </c>
      <c r="Q853" s="3">
        <v>1</v>
      </c>
    </row>
    <row r="854" spans="1:17" x14ac:dyDescent="0.25">
      <c r="A854" s="3">
        <v>3944</v>
      </c>
      <c r="B854" s="3" t="s">
        <v>521</v>
      </c>
      <c r="C854" s="3" t="s">
        <v>2892</v>
      </c>
      <c r="D854" s="3" t="s">
        <v>370</v>
      </c>
      <c r="E854" s="3" t="s">
        <v>615</v>
      </c>
      <c r="F854" s="3" t="s">
        <v>2051</v>
      </c>
      <c r="G854" s="3" t="s">
        <v>252</v>
      </c>
      <c r="H854" s="3" t="s">
        <v>253</v>
      </c>
      <c r="I854" s="3" t="s">
        <v>31</v>
      </c>
      <c r="J854" s="3" t="s">
        <v>31</v>
      </c>
      <c r="K854" s="11">
        <v>43318</v>
      </c>
      <c r="L854" s="11">
        <v>43449</v>
      </c>
      <c r="M854" s="3">
        <v>100</v>
      </c>
      <c r="N854" s="3">
        <v>100</v>
      </c>
      <c r="O854" s="3">
        <v>100</v>
      </c>
      <c r="P854" s="3">
        <v>1</v>
      </c>
      <c r="Q854" s="3">
        <v>1</v>
      </c>
    </row>
    <row r="855" spans="1:17" x14ac:dyDescent="0.25">
      <c r="A855" s="3">
        <v>3944</v>
      </c>
      <c r="B855" s="3" t="s">
        <v>521</v>
      </c>
      <c r="C855" s="3" t="s">
        <v>2892</v>
      </c>
      <c r="D855" s="3" t="s">
        <v>49</v>
      </c>
      <c r="E855" s="3" t="s">
        <v>616</v>
      </c>
      <c r="F855" s="3" t="s">
        <v>2855</v>
      </c>
      <c r="G855" s="3" t="s">
        <v>56</v>
      </c>
      <c r="H855" s="3" t="s">
        <v>57</v>
      </c>
      <c r="I855" s="3" t="s">
        <v>58</v>
      </c>
      <c r="J855" s="3" t="s">
        <v>59</v>
      </c>
      <c r="K855" s="11">
        <v>43318</v>
      </c>
      <c r="L855" s="11">
        <v>44196</v>
      </c>
      <c r="M855" s="3">
        <v>90</v>
      </c>
      <c r="N855" s="3">
        <v>100</v>
      </c>
      <c r="O855" s="3">
        <v>100</v>
      </c>
      <c r="P855" s="3">
        <v>1</v>
      </c>
      <c r="Q855" s="3">
        <v>1</v>
      </c>
    </row>
    <row r="856" spans="1:17" x14ac:dyDescent="0.25">
      <c r="A856" s="3">
        <v>3944</v>
      </c>
      <c r="B856" s="3" t="s">
        <v>521</v>
      </c>
      <c r="C856" s="3" t="s">
        <v>2892</v>
      </c>
      <c r="D856" s="3" t="s">
        <v>51</v>
      </c>
      <c r="E856" s="3" t="s">
        <v>617</v>
      </c>
      <c r="F856" s="3" t="s">
        <v>2855</v>
      </c>
      <c r="G856" s="3" t="s">
        <v>317</v>
      </c>
      <c r="H856" s="3" t="s">
        <v>318</v>
      </c>
      <c r="I856" s="3" t="s">
        <v>319</v>
      </c>
      <c r="J856" s="3" t="s">
        <v>320</v>
      </c>
      <c r="K856" s="11">
        <v>43318</v>
      </c>
      <c r="L856" s="11">
        <v>43830</v>
      </c>
      <c r="M856" s="3">
        <v>100</v>
      </c>
      <c r="N856" s="3">
        <v>100</v>
      </c>
      <c r="O856" s="3">
        <v>50</v>
      </c>
      <c r="P856" s="3">
        <v>0.5</v>
      </c>
      <c r="Q856" s="3">
        <v>0.5</v>
      </c>
    </row>
    <row r="857" spans="1:17" x14ac:dyDescent="0.25">
      <c r="A857" s="3">
        <v>3944</v>
      </c>
      <c r="B857" s="3" t="s">
        <v>521</v>
      </c>
      <c r="C857" s="3" t="s">
        <v>2892</v>
      </c>
      <c r="D857" s="3" t="s">
        <v>50</v>
      </c>
      <c r="E857" s="3" t="s">
        <v>618</v>
      </c>
      <c r="F857" s="3" t="s">
        <v>2855</v>
      </c>
      <c r="G857" s="3" t="s">
        <v>317</v>
      </c>
      <c r="H857" s="3" t="s">
        <v>318</v>
      </c>
      <c r="I857" s="3" t="s">
        <v>319</v>
      </c>
      <c r="J857" s="3" t="s">
        <v>320</v>
      </c>
      <c r="K857" s="11">
        <v>43318</v>
      </c>
      <c r="L857" s="11">
        <v>44561</v>
      </c>
      <c r="M857" s="3">
        <v>70</v>
      </c>
      <c r="N857" s="3">
        <v>100</v>
      </c>
      <c r="O857" s="3">
        <v>33.299999999999997</v>
      </c>
      <c r="P857" s="3">
        <v>0.4757142857142857</v>
      </c>
      <c r="Q857" s="3">
        <v>0.33299999999999996</v>
      </c>
    </row>
    <row r="858" spans="1:17" x14ac:dyDescent="0.25">
      <c r="A858" s="3">
        <v>3944</v>
      </c>
      <c r="B858" s="3" t="s">
        <v>521</v>
      </c>
      <c r="C858" s="3" t="s">
        <v>2892</v>
      </c>
      <c r="D858" s="3" t="s">
        <v>41</v>
      </c>
      <c r="E858" s="3" t="s">
        <v>619</v>
      </c>
      <c r="F858" s="3" t="s">
        <v>2855</v>
      </c>
      <c r="G858" s="3" t="s">
        <v>56</v>
      </c>
      <c r="H858" s="3" t="s">
        <v>57</v>
      </c>
      <c r="I858" s="3" t="s">
        <v>58</v>
      </c>
      <c r="J858" s="3" t="s">
        <v>59</v>
      </c>
      <c r="K858" s="11">
        <v>43318</v>
      </c>
      <c r="L858" s="11">
        <v>44926</v>
      </c>
      <c r="M858" s="3">
        <v>70</v>
      </c>
      <c r="N858" s="3">
        <v>100</v>
      </c>
      <c r="O858" s="3">
        <v>100</v>
      </c>
      <c r="P858" s="3">
        <v>1</v>
      </c>
      <c r="Q858" s="3">
        <v>1</v>
      </c>
    </row>
    <row r="859" spans="1:17" x14ac:dyDescent="0.25">
      <c r="A859" s="3">
        <v>3944</v>
      </c>
      <c r="B859" s="3" t="s">
        <v>521</v>
      </c>
      <c r="C859" s="3" t="s">
        <v>2892</v>
      </c>
      <c r="D859" s="3" t="s">
        <v>83</v>
      </c>
      <c r="E859" s="3" t="s">
        <v>620</v>
      </c>
      <c r="F859" s="3" t="s">
        <v>2855</v>
      </c>
      <c r="G859" s="3" t="s">
        <v>85</v>
      </c>
      <c r="H859" s="3" t="s">
        <v>86</v>
      </c>
      <c r="I859" s="3" t="s">
        <v>87</v>
      </c>
      <c r="J859" s="3" t="s">
        <v>88</v>
      </c>
      <c r="K859" s="11">
        <v>43318</v>
      </c>
      <c r="L859" s="11">
        <v>43465</v>
      </c>
      <c r="M859" s="3">
        <v>100</v>
      </c>
      <c r="N859" s="3">
        <v>100</v>
      </c>
      <c r="O859" s="3">
        <v>100</v>
      </c>
      <c r="P859" s="3">
        <v>1</v>
      </c>
      <c r="Q859" s="3">
        <v>1</v>
      </c>
    </row>
    <row r="860" spans="1:17" x14ac:dyDescent="0.25">
      <c r="A860" s="3">
        <v>3944</v>
      </c>
      <c r="B860" s="3" t="s">
        <v>521</v>
      </c>
      <c r="C860" s="3" t="s">
        <v>2892</v>
      </c>
      <c r="D860" s="3" t="s">
        <v>76</v>
      </c>
      <c r="E860" s="3" t="s">
        <v>621</v>
      </c>
      <c r="F860" s="3" t="s">
        <v>2856</v>
      </c>
      <c r="G860" s="3" t="s">
        <v>85</v>
      </c>
      <c r="H860" s="3" t="s">
        <v>86</v>
      </c>
      <c r="I860" s="3" t="s">
        <v>87</v>
      </c>
      <c r="J860" s="3" t="s">
        <v>88</v>
      </c>
      <c r="K860" s="11">
        <v>43318</v>
      </c>
      <c r="L860" s="11">
        <v>43465</v>
      </c>
      <c r="M860" s="3">
        <v>100</v>
      </c>
      <c r="N860" s="3">
        <v>100</v>
      </c>
      <c r="O860" s="3">
        <v>17</v>
      </c>
      <c r="P860" s="3">
        <v>0.17</v>
      </c>
      <c r="Q860" s="3">
        <v>0.17</v>
      </c>
    </row>
    <row r="861" spans="1:17" x14ac:dyDescent="0.25">
      <c r="A861" s="3">
        <v>3944</v>
      </c>
      <c r="B861" s="3" t="s">
        <v>521</v>
      </c>
      <c r="C861" s="3" t="s">
        <v>2892</v>
      </c>
      <c r="D861" s="3" t="s">
        <v>34</v>
      </c>
      <c r="E861" s="3" t="s">
        <v>622</v>
      </c>
      <c r="F861" s="3" t="s">
        <v>2855</v>
      </c>
      <c r="G861" s="3" t="s">
        <v>623</v>
      </c>
      <c r="H861" s="3" t="s">
        <v>624</v>
      </c>
      <c r="I861" s="3" t="s">
        <v>58</v>
      </c>
      <c r="J861" s="3" t="s">
        <v>59</v>
      </c>
      <c r="K861" s="11">
        <v>43318</v>
      </c>
      <c r="L861" s="11">
        <v>43465</v>
      </c>
      <c r="M861" s="3">
        <v>100</v>
      </c>
      <c r="N861" s="3">
        <v>100</v>
      </c>
      <c r="O861" s="3">
        <v>100</v>
      </c>
      <c r="P861" s="3">
        <v>1</v>
      </c>
      <c r="Q861" s="3">
        <v>1</v>
      </c>
    </row>
    <row r="862" spans="1:17" x14ac:dyDescent="0.25">
      <c r="A862" s="3">
        <v>3944</v>
      </c>
      <c r="B862" s="3" t="s">
        <v>521</v>
      </c>
      <c r="C862" s="3" t="s">
        <v>2892</v>
      </c>
      <c r="D862" s="3" t="s">
        <v>48</v>
      </c>
      <c r="E862" s="3" t="s">
        <v>625</v>
      </c>
      <c r="F862" s="3" t="s">
        <v>2855</v>
      </c>
      <c r="G862" s="3" t="s">
        <v>56</v>
      </c>
      <c r="H862" s="3" t="s">
        <v>57</v>
      </c>
      <c r="I862" s="3" t="s">
        <v>58</v>
      </c>
      <c r="J862" s="3" t="s">
        <v>59</v>
      </c>
      <c r="K862" s="11">
        <v>43318</v>
      </c>
      <c r="L862" s="11">
        <v>43465</v>
      </c>
      <c r="M862" s="3">
        <v>100</v>
      </c>
      <c r="N862" s="3">
        <v>100</v>
      </c>
      <c r="O862" s="3">
        <v>100</v>
      </c>
      <c r="P862" s="3">
        <v>1</v>
      </c>
      <c r="Q862" s="3">
        <v>1</v>
      </c>
    </row>
    <row r="863" spans="1:17" x14ac:dyDescent="0.25">
      <c r="A863" s="3">
        <v>3944</v>
      </c>
      <c r="B863" s="3" t="s">
        <v>521</v>
      </c>
      <c r="C863" s="3" t="s">
        <v>2892</v>
      </c>
      <c r="D863" s="3" t="s">
        <v>354</v>
      </c>
      <c r="E863" s="3" t="s">
        <v>626</v>
      </c>
      <c r="F863" s="3" t="s">
        <v>2855</v>
      </c>
      <c r="G863" s="3" t="s">
        <v>162</v>
      </c>
      <c r="H863" s="3" t="s">
        <v>163</v>
      </c>
      <c r="I863" s="3" t="s">
        <v>164</v>
      </c>
      <c r="J863" s="3" t="s">
        <v>164</v>
      </c>
      <c r="K863" s="11">
        <v>43318</v>
      </c>
      <c r="L863" s="11">
        <v>44926</v>
      </c>
      <c r="M863" s="3">
        <v>100</v>
      </c>
      <c r="N863" s="3">
        <v>100</v>
      </c>
      <c r="O863" s="3">
        <v>100</v>
      </c>
      <c r="P863" s="3">
        <v>1</v>
      </c>
      <c r="Q863" s="3">
        <v>1</v>
      </c>
    </row>
    <row r="864" spans="1:17" x14ac:dyDescent="0.25">
      <c r="A864" s="3">
        <v>3944</v>
      </c>
      <c r="B864" s="3" t="s">
        <v>521</v>
      </c>
      <c r="C864" s="3" t="s">
        <v>2892</v>
      </c>
      <c r="D864" s="3" t="s">
        <v>47</v>
      </c>
      <c r="E864" s="3" t="s">
        <v>627</v>
      </c>
      <c r="F864" s="3" t="s">
        <v>2855</v>
      </c>
      <c r="G864" s="3" t="s">
        <v>56</v>
      </c>
      <c r="H864" s="3" t="s">
        <v>57</v>
      </c>
      <c r="I864" s="3" t="s">
        <v>58</v>
      </c>
      <c r="J864" s="3" t="s">
        <v>59</v>
      </c>
      <c r="K864" s="11">
        <v>43318</v>
      </c>
      <c r="L864" s="11">
        <v>43465</v>
      </c>
      <c r="M864" s="3">
        <v>100</v>
      </c>
      <c r="N864" s="3">
        <v>100</v>
      </c>
      <c r="O864" s="3">
        <v>100</v>
      </c>
      <c r="P864" s="3">
        <v>1</v>
      </c>
      <c r="Q864" s="3">
        <v>1</v>
      </c>
    </row>
    <row r="865" spans="1:17" x14ac:dyDescent="0.25">
      <c r="A865" s="3">
        <v>3944</v>
      </c>
      <c r="B865" s="3" t="s">
        <v>521</v>
      </c>
      <c r="C865" s="3" t="s">
        <v>2892</v>
      </c>
      <c r="D865" s="3" t="s">
        <v>75</v>
      </c>
      <c r="E865" s="3" t="s">
        <v>628</v>
      </c>
      <c r="F865" s="3" t="s">
        <v>2051</v>
      </c>
      <c r="G865" s="3" t="s">
        <v>85</v>
      </c>
      <c r="H865" s="3" t="s">
        <v>86</v>
      </c>
      <c r="I865" s="3" t="s">
        <v>87</v>
      </c>
      <c r="J865" s="3" t="s">
        <v>88</v>
      </c>
      <c r="K865" s="11">
        <v>43318</v>
      </c>
      <c r="L865" s="11">
        <v>43830</v>
      </c>
      <c r="M865" s="3">
        <v>100</v>
      </c>
      <c r="N865" s="3">
        <v>100</v>
      </c>
      <c r="O865" s="3">
        <v>100</v>
      </c>
      <c r="P865" s="3">
        <v>1</v>
      </c>
      <c r="Q865" s="3">
        <v>1</v>
      </c>
    </row>
    <row r="866" spans="1:17" x14ac:dyDescent="0.25">
      <c r="A866" s="3">
        <v>3944</v>
      </c>
      <c r="B866" s="3" t="s">
        <v>521</v>
      </c>
      <c r="C866" s="3" t="s">
        <v>2892</v>
      </c>
      <c r="D866" s="3" t="s">
        <v>244</v>
      </c>
      <c r="E866" s="3" t="s">
        <v>629</v>
      </c>
      <c r="F866" s="3" t="s">
        <v>2855</v>
      </c>
      <c r="G866" s="3" t="s">
        <v>317</v>
      </c>
      <c r="H866" s="3" t="s">
        <v>318</v>
      </c>
      <c r="I866" s="3" t="s">
        <v>319</v>
      </c>
      <c r="J866" s="3" t="s">
        <v>320</v>
      </c>
      <c r="K866" s="11">
        <v>43318</v>
      </c>
      <c r="L866" s="11">
        <v>43465</v>
      </c>
      <c r="M866" s="3">
        <v>100</v>
      </c>
      <c r="N866" s="3">
        <v>100</v>
      </c>
      <c r="O866" s="3">
        <v>100</v>
      </c>
      <c r="P866" s="3">
        <v>1</v>
      </c>
      <c r="Q866" s="3">
        <v>1</v>
      </c>
    </row>
    <row r="867" spans="1:17" x14ac:dyDescent="0.25">
      <c r="A867" s="3">
        <v>3944</v>
      </c>
      <c r="B867" s="3" t="s">
        <v>521</v>
      </c>
      <c r="C867" s="3" t="s">
        <v>2892</v>
      </c>
      <c r="D867" s="3" t="s">
        <v>46</v>
      </c>
      <c r="E867" s="3" t="s">
        <v>630</v>
      </c>
      <c r="F867" s="3" t="s">
        <v>2855</v>
      </c>
      <c r="G867" s="3" t="s">
        <v>56</v>
      </c>
      <c r="H867" s="3" t="s">
        <v>57</v>
      </c>
      <c r="I867" s="3" t="s">
        <v>58</v>
      </c>
      <c r="J867" s="3" t="s">
        <v>59</v>
      </c>
      <c r="K867" s="11">
        <v>43318</v>
      </c>
      <c r="L867" s="11">
        <v>44926</v>
      </c>
      <c r="M867" s="3">
        <v>70</v>
      </c>
      <c r="N867" s="3">
        <v>100</v>
      </c>
      <c r="O867" s="3">
        <v>0</v>
      </c>
      <c r="P867" s="3">
        <v>0</v>
      </c>
      <c r="Q867" s="3">
        <v>0</v>
      </c>
    </row>
    <row r="868" spans="1:17" x14ac:dyDescent="0.25">
      <c r="A868" s="3">
        <v>3944</v>
      </c>
      <c r="B868" s="3" t="s">
        <v>521</v>
      </c>
      <c r="C868" s="3" t="s">
        <v>2892</v>
      </c>
      <c r="D868" s="3" t="s">
        <v>157</v>
      </c>
      <c r="E868" s="3" t="s">
        <v>631</v>
      </c>
      <c r="F868" s="3" t="s">
        <v>2856</v>
      </c>
      <c r="G868" s="3" t="s">
        <v>125</v>
      </c>
      <c r="H868" s="3" t="s">
        <v>126</v>
      </c>
      <c r="I868" s="3" t="s">
        <v>122</v>
      </c>
      <c r="J868" s="3" t="s">
        <v>123</v>
      </c>
      <c r="K868" s="11">
        <v>43318</v>
      </c>
      <c r="L868" s="11">
        <v>43800</v>
      </c>
      <c r="M868" s="3">
        <v>100</v>
      </c>
      <c r="N868" s="3">
        <v>100</v>
      </c>
      <c r="O868" s="3">
        <v>75</v>
      </c>
      <c r="P868" s="3">
        <v>0.75</v>
      </c>
      <c r="Q868" s="3">
        <v>0.75</v>
      </c>
    </row>
    <row r="869" spans="1:17" x14ac:dyDescent="0.25">
      <c r="A869" s="3">
        <v>3944</v>
      </c>
      <c r="B869" s="3" t="s">
        <v>521</v>
      </c>
      <c r="C869" s="3" t="s">
        <v>2892</v>
      </c>
      <c r="D869" s="3" t="s">
        <v>39</v>
      </c>
      <c r="E869" s="3" t="s">
        <v>632</v>
      </c>
      <c r="F869" s="3" t="s">
        <v>2855</v>
      </c>
      <c r="G869" s="3" t="s">
        <v>317</v>
      </c>
      <c r="H869" s="3" t="s">
        <v>318</v>
      </c>
      <c r="I869" s="3" t="s">
        <v>319</v>
      </c>
      <c r="J869" s="3" t="s">
        <v>320</v>
      </c>
      <c r="K869" s="11">
        <v>43318</v>
      </c>
      <c r="L869" s="11">
        <v>44196</v>
      </c>
      <c r="M869" s="3">
        <v>100</v>
      </c>
      <c r="N869" s="3">
        <v>100</v>
      </c>
      <c r="O869" s="3">
        <v>15</v>
      </c>
      <c r="P869" s="3">
        <v>0.15</v>
      </c>
      <c r="Q869" s="3">
        <v>0.15</v>
      </c>
    </row>
    <row r="870" spans="1:17" x14ac:dyDescent="0.25">
      <c r="A870" s="3">
        <v>3944</v>
      </c>
      <c r="B870" s="3" t="s">
        <v>521</v>
      </c>
      <c r="C870" s="3" t="s">
        <v>2892</v>
      </c>
      <c r="D870" s="3" t="s">
        <v>40</v>
      </c>
      <c r="E870" s="3" t="s">
        <v>633</v>
      </c>
      <c r="F870" s="3" t="s">
        <v>2855</v>
      </c>
      <c r="G870" s="3" t="s">
        <v>317</v>
      </c>
      <c r="H870" s="3" t="s">
        <v>318</v>
      </c>
      <c r="I870" s="3" t="s">
        <v>319</v>
      </c>
      <c r="J870" s="3" t="s">
        <v>320</v>
      </c>
      <c r="K870" s="11">
        <v>43318</v>
      </c>
      <c r="L870" s="11">
        <v>43830</v>
      </c>
      <c r="M870" s="3">
        <v>100</v>
      </c>
      <c r="N870" s="3">
        <v>100</v>
      </c>
      <c r="O870" s="3">
        <v>100</v>
      </c>
      <c r="P870" s="3">
        <v>1</v>
      </c>
      <c r="Q870" s="3">
        <v>1</v>
      </c>
    </row>
    <row r="871" spans="1:17" x14ac:dyDescent="0.25">
      <c r="A871" s="3">
        <v>3944</v>
      </c>
      <c r="B871" s="3" t="s">
        <v>521</v>
      </c>
      <c r="C871" s="3" t="s">
        <v>2892</v>
      </c>
      <c r="D871" s="3" t="s">
        <v>210</v>
      </c>
      <c r="E871" s="3" t="s">
        <v>634</v>
      </c>
      <c r="F871" s="3" t="s">
        <v>2051</v>
      </c>
      <c r="G871" s="3" t="s">
        <v>317</v>
      </c>
      <c r="H871" s="3" t="s">
        <v>318</v>
      </c>
      <c r="I871" s="3" t="s">
        <v>319</v>
      </c>
      <c r="J871" s="3" t="s">
        <v>320</v>
      </c>
      <c r="K871" s="11">
        <v>43318</v>
      </c>
      <c r="L871" s="11">
        <v>43922</v>
      </c>
      <c r="M871" s="3">
        <v>100</v>
      </c>
      <c r="N871" s="3">
        <v>100</v>
      </c>
      <c r="O871" s="3">
        <v>91</v>
      </c>
      <c r="P871" s="3">
        <v>0.91</v>
      </c>
      <c r="Q871" s="3">
        <v>0.91</v>
      </c>
    </row>
    <row r="872" spans="1:17" x14ac:dyDescent="0.25">
      <c r="A872" s="3">
        <v>3944</v>
      </c>
      <c r="B872" s="3" t="s">
        <v>521</v>
      </c>
      <c r="C872" s="3" t="s">
        <v>2892</v>
      </c>
      <c r="D872" s="3" t="s">
        <v>272</v>
      </c>
      <c r="E872" s="3" t="s">
        <v>635</v>
      </c>
      <c r="F872" s="3" t="s">
        <v>2855</v>
      </c>
      <c r="G872" s="3" t="s">
        <v>56</v>
      </c>
      <c r="H872" s="3" t="s">
        <v>57</v>
      </c>
      <c r="I872" s="3" t="s">
        <v>58</v>
      </c>
      <c r="J872" s="3" t="s">
        <v>59</v>
      </c>
      <c r="K872" s="11">
        <v>43318</v>
      </c>
      <c r="L872" s="11">
        <v>44926</v>
      </c>
      <c r="M872" s="3">
        <v>65</v>
      </c>
      <c r="N872" s="3">
        <v>100</v>
      </c>
      <c r="O872" s="3">
        <v>0</v>
      </c>
      <c r="P872" s="3">
        <v>0</v>
      </c>
      <c r="Q872" s="3">
        <v>0</v>
      </c>
    </row>
    <row r="873" spans="1:17" x14ac:dyDescent="0.25">
      <c r="A873" s="3">
        <v>3944</v>
      </c>
      <c r="B873" s="3" t="s">
        <v>521</v>
      </c>
      <c r="C873" s="3" t="s">
        <v>2892</v>
      </c>
      <c r="D873" s="3" t="s">
        <v>205</v>
      </c>
      <c r="E873" s="3" t="s">
        <v>636</v>
      </c>
      <c r="F873" s="3" t="s">
        <v>2051</v>
      </c>
      <c r="G873" s="3" t="s">
        <v>317</v>
      </c>
      <c r="H873" s="3" t="s">
        <v>318</v>
      </c>
      <c r="I873" s="3" t="s">
        <v>319</v>
      </c>
      <c r="J873" s="3" t="s">
        <v>320</v>
      </c>
      <c r="K873" s="11">
        <v>43318</v>
      </c>
      <c r="L873" s="11">
        <v>44196</v>
      </c>
      <c r="M873" s="3">
        <v>75</v>
      </c>
      <c r="N873" s="3">
        <v>100</v>
      </c>
      <c r="O873" s="3">
        <v>100</v>
      </c>
      <c r="P873" s="3">
        <v>1</v>
      </c>
      <c r="Q873" s="3">
        <v>1</v>
      </c>
    </row>
    <row r="874" spans="1:17" x14ac:dyDescent="0.25">
      <c r="A874" s="3">
        <v>3944</v>
      </c>
      <c r="B874" s="3" t="s">
        <v>521</v>
      </c>
      <c r="C874" s="3" t="s">
        <v>2892</v>
      </c>
      <c r="D874" s="3" t="s">
        <v>212</v>
      </c>
      <c r="E874" s="3" t="s">
        <v>637</v>
      </c>
      <c r="F874" s="3" t="s">
        <v>2051</v>
      </c>
      <c r="G874" s="3" t="s">
        <v>317</v>
      </c>
      <c r="H874" s="3" t="s">
        <v>318</v>
      </c>
      <c r="I874" s="3" t="s">
        <v>319</v>
      </c>
      <c r="J874" s="3" t="s">
        <v>320</v>
      </c>
      <c r="K874" s="11">
        <v>43318</v>
      </c>
      <c r="L874" s="11">
        <v>44196</v>
      </c>
      <c r="M874" s="3">
        <v>100</v>
      </c>
      <c r="N874" s="3">
        <v>100</v>
      </c>
      <c r="O874" s="3">
        <v>38.5</v>
      </c>
      <c r="P874" s="3">
        <v>0.38500000000000001</v>
      </c>
      <c r="Q874" s="3">
        <v>0.38500000000000001</v>
      </c>
    </row>
    <row r="875" spans="1:17" x14ac:dyDescent="0.25">
      <c r="A875" s="3">
        <v>3944</v>
      </c>
      <c r="B875" s="3" t="s">
        <v>521</v>
      </c>
      <c r="C875" s="3" t="s">
        <v>2892</v>
      </c>
      <c r="D875" s="3" t="s">
        <v>35</v>
      </c>
      <c r="E875" s="3" t="s">
        <v>638</v>
      </c>
      <c r="F875" s="3" t="s">
        <v>2855</v>
      </c>
      <c r="G875" s="3" t="s">
        <v>56</v>
      </c>
      <c r="H875" s="3" t="s">
        <v>57</v>
      </c>
      <c r="I875" s="3" t="s">
        <v>58</v>
      </c>
      <c r="J875" s="3" t="s">
        <v>59</v>
      </c>
      <c r="K875" s="11">
        <v>43318</v>
      </c>
      <c r="L875" s="11">
        <v>44926</v>
      </c>
      <c r="M875" s="3">
        <v>70</v>
      </c>
      <c r="N875" s="3">
        <v>100</v>
      </c>
      <c r="O875" s="3">
        <v>100</v>
      </c>
      <c r="P875" s="3">
        <v>1</v>
      </c>
      <c r="Q875" s="3">
        <v>1</v>
      </c>
    </row>
    <row r="876" spans="1:17" x14ac:dyDescent="0.25">
      <c r="A876" s="3">
        <v>3944</v>
      </c>
      <c r="B876" s="3" t="s">
        <v>521</v>
      </c>
      <c r="C876" s="3" t="s">
        <v>2892</v>
      </c>
      <c r="D876" s="3" t="s">
        <v>208</v>
      </c>
      <c r="E876" s="3" t="s">
        <v>639</v>
      </c>
      <c r="F876" s="3" t="s">
        <v>2855</v>
      </c>
      <c r="G876" s="3" t="s">
        <v>317</v>
      </c>
      <c r="H876" s="3" t="s">
        <v>318</v>
      </c>
      <c r="I876" s="3" t="s">
        <v>319</v>
      </c>
      <c r="J876" s="3" t="s">
        <v>320</v>
      </c>
      <c r="K876" s="11">
        <v>43318</v>
      </c>
      <c r="L876" s="11">
        <v>43830</v>
      </c>
      <c r="M876" s="3">
        <v>100</v>
      </c>
      <c r="N876" s="3">
        <v>100</v>
      </c>
      <c r="O876" s="3">
        <v>64.150000000000006</v>
      </c>
      <c r="P876" s="3">
        <v>0.64150000000000007</v>
      </c>
      <c r="Q876" s="3">
        <v>0.64150000000000007</v>
      </c>
    </row>
    <row r="877" spans="1:17" x14ac:dyDescent="0.25">
      <c r="A877" s="3">
        <v>3944</v>
      </c>
      <c r="B877" s="3" t="s">
        <v>521</v>
      </c>
      <c r="C877" s="3" t="s">
        <v>2892</v>
      </c>
      <c r="D877" s="3" t="s">
        <v>209</v>
      </c>
      <c r="E877" s="3" t="s">
        <v>640</v>
      </c>
      <c r="F877" s="3" t="s">
        <v>2051</v>
      </c>
      <c r="G877" s="3" t="s">
        <v>317</v>
      </c>
      <c r="H877" s="3" t="s">
        <v>318</v>
      </c>
      <c r="I877" s="3" t="s">
        <v>319</v>
      </c>
      <c r="J877" s="3" t="s">
        <v>320</v>
      </c>
      <c r="K877" s="11">
        <v>43318</v>
      </c>
      <c r="L877" s="11">
        <v>43646</v>
      </c>
      <c r="M877" s="3">
        <v>100</v>
      </c>
      <c r="N877" s="3">
        <v>100</v>
      </c>
      <c r="O877" s="3">
        <v>30.1</v>
      </c>
      <c r="P877" s="3">
        <v>0.30099999999999999</v>
      </c>
      <c r="Q877" s="3">
        <v>0.30099999999999999</v>
      </c>
    </row>
    <row r="878" spans="1:17" x14ac:dyDescent="0.25">
      <c r="A878" s="3">
        <v>3944</v>
      </c>
      <c r="B878" s="3" t="s">
        <v>521</v>
      </c>
      <c r="C878" s="3" t="s">
        <v>2892</v>
      </c>
      <c r="D878" s="3" t="s">
        <v>349</v>
      </c>
      <c r="E878" s="3" t="s">
        <v>641</v>
      </c>
      <c r="F878" s="3" t="s">
        <v>2856</v>
      </c>
      <c r="G878" s="3" t="s">
        <v>162</v>
      </c>
      <c r="H878" s="3" t="s">
        <v>163</v>
      </c>
      <c r="I878" s="3" t="s">
        <v>164</v>
      </c>
      <c r="J878" s="3" t="s">
        <v>164</v>
      </c>
      <c r="K878" s="11">
        <v>43318</v>
      </c>
      <c r="L878" s="11">
        <v>43465</v>
      </c>
      <c r="M878" s="3">
        <v>100</v>
      </c>
      <c r="N878" s="3">
        <v>100</v>
      </c>
      <c r="O878" s="3">
        <v>100</v>
      </c>
      <c r="P878" s="3">
        <v>1</v>
      </c>
      <c r="Q878" s="3">
        <v>1</v>
      </c>
    </row>
    <row r="879" spans="1:17" x14ac:dyDescent="0.25">
      <c r="A879" s="3">
        <v>3944</v>
      </c>
      <c r="B879" s="3" t="s">
        <v>521</v>
      </c>
      <c r="C879" s="3" t="s">
        <v>2892</v>
      </c>
      <c r="D879" s="3" t="s">
        <v>207</v>
      </c>
      <c r="E879" s="3" t="s">
        <v>642</v>
      </c>
      <c r="F879" s="3" t="s">
        <v>2855</v>
      </c>
      <c r="G879" s="3" t="s">
        <v>317</v>
      </c>
      <c r="H879" s="3" t="s">
        <v>318</v>
      </c>
      <c r="I879" s="3" t="s">
        <v>319</v>
      </c>
      <c r="J879" s="3" t="s">
        <v>320</v>
      </c>
      <c r="K879" s="11">
        <v>43318</v>
      </c>
      <c r="L879" s="11">
        <v>44196</v>
      </c>
      <c r="M879" s="3">
        <v>100</v>
      </c>
      <c r="N879" s="3">
        <v>100</v>
      </c>
      <c r="O879" s="3">
        <v>73</v>
      </c>
      <c r="P879" s="3">
        <v>0.73</v>
      </c>
      <c r="Q879" s="3">
        <v>0.73</v>
      </c>
    </row>
    <row r="880" spans="1:17" x14ac:dyDescent="0.25">
      <c r="A880" s="3">
        <v>3944</v>
      </c>
      <c r="B880" s="3" t="s">
        <v>521</v>
      </c>
      <c r="C880" s="3" t="s">
        <v>2892</v>
      </c>
      <c r="D880" s="3" t="s">
        <v>206</v>
      </c>
      <c r="E880" s="3" t="s">
        <v>643</v>
      </c>
      <c r="F880" s="3" t="s">
        <v>2855</v>
      </c>
      <c r="G880" s="3" t="s">
        <v>317</v>
      </c>
      <c r="H880" s="3" t="s">
        <v>318</v>
      </c>
      <c r="I880" s="3" t="s">
        <v>319</v>
      </c>
      <c r="J880" s="3" t="s">
        <v>320</v>
      </c>
      <c r="K880" s="11">
        <v>43318</v>
      </c>
      <c r="L880" s="11">
        <v>43829</v>
      </c>
      <c r="M880" s="3">
        <v>100</v>
      </c>
      <c r="N880" s="3">
        <v>100</v>
      </c>
      <c r="O880" s="3">
        <v>30</v>
      </c>
      <c r="P880" s="3">
        <v>0.3</v>
      </c>
      <c r="Q880" s="3">
        <v>0.3</v>
      </c>
    </row>
    <row r="881" spans="1:17" x14ac:dyDescent="0.25">
      <c r="A881" s="3">
        <v>3944</v>
      </c>
      <c r="B881" s="3" t="s">
        <v>521</v>
      </c>
      <c r="C881" s="3" t="s">
        <v>2892</v>
      </c>
      <c r="D881" s="3" t="s">
        <v>160</v>
      </c>
      <c r="E881" s="3" t="s">
        <v>644</v>
      </c>
      <c r="F881" s="3" t="s">
        <v>2856</v>
      </c>
      <c r="G881" s="3" t="s">
        <v>252</v>
      </c>
      <c r="H881" s="3" t="s">
        <v>253</v>
      </c>
      <c r="I881" s="3" t="s">
        <v>31</v>
      </c>
      <c r="J881" s="3" t="s">
        <v>31</v>
      </c>
      <c r="K881" s="11">
        <v>43318</v>
      </c>
      <c r="L881" s="11">
        <v>43465</v>
      </c>
      <c r="M881" s="3">
        <v>100</v>
      </c>
      <c r="N881" s="3">
        <v>100</v>
      </c>
      <c r="O881" s="3">
        <v>100</v>
      </c>
      <c r="P881" s="3">
        <v>1</v>
      </c>
      <c r="Q881" s="3">
        <v>1</v>
      </c>
    </row>
    <row r="882" spans="1:17" x14ac:dyDescent="0.25">
      <c r="A882" s="3">
        <v>3944</v>
      </c>
      <c r="B882" s="3" t="s">
        <v>521</v>
      </c>
      <c r="C882" s="3" t="s">
        <v>2892</v>
      </c>
      <c r="D882" s="3" t="s">
        <v>36</v>
      </c>
      <c r="E882" s="3" t="s">
        <v>645</v>
      </c>
      <c r="F882" s="3" t="s">
        <v>2855</v>
      </c>
      <c r="G882" s="3" t="s">
        <v>623</v>
      </c>
      <c r="H882" s="3" t="s">
        <v>624</v>
      </c>
      <c r="I882" s="3" t="s">
        <v>58</v>
      </c>
      <c r="J882" s="3" t="s">
        <v>59</v>
      </c>
      <c r="K882" s="11">
        <v>43318</v>
      </c>
      <c r="L882" s="11">
        <v>44926</v>
      </c>
      <c r="M882" s="3">
        <v>60</v>
      </c>
      <c r="N882" s="3">
        <v>100</v>
      </c>
      <c r="O882" s="3">
        <v>100</v>
      </c>
      <c r="P882" s="3">
        <v>1</v>
      </c>
      <c r="Q882" s="3">
        <v>1</v>
      </c>
    </row>
    <row r="883" spans="1:17" x14ac:dyDescent="0.25">
      <c r="A883" s="3">
        <v>3944</v>
      </c>
      <c r="B883" s="3" t="s">
        <v>521</v>
      </c>
      <c r="C883" s="3" t="s">
        <v>2892</v>
      </c>
      <c r="D883" s="3" t="s">
        <v>37</v>
      </c>
      <c r="E883" s="3" t="s">
        <v>646</v>
      </c>
      <c r="F883" s="3" t="s">
        <v>2855</v>
      </c>
      <c r="G883" s="3" t="s">
        <v>623</v>
      </c>
      <c r="H883" s="3" t="s">
        <v>624</v>
      </c>
      <c r="I883" s="3" t="s">
        <v>58</v>
      </c>
      <c r="J883" s="3" t="s">
        <v>59</v>
      </c>
      <c r="K883" s="11">
        <v>43318</v>
      </c>
      <c r="L883" s="11">
        <v>44926</v>
      </c>
      <c r="M883" s="3">
        <v>60</v>
      </c>
      <c r="N883" s="3">
        <v>100</v>
      </c>
      <c r="O883" s="3">
        <v>100</v>
      </c>
      <c r="P883" s="3">
        <v>1</v>
      </c>
      <c r="Q883" s="3">
        <v>1</v>
      </c>
    </row>
    <row r="884" spans="1:17" x14ac:dyDescent="0.25">
      <c r="A884" s="3">
        <v>3944</v>
      </c>
      <c r="B884" s="3" t="s">
        <v>521</v>
      </c>
      <c r="C884" s="3" t="s">
        <v>2892</v>
      </c>
      <c r="D884" s="3" t="s">
        <v>45</v>
      </c>
      <c r="E884" s="3" t="s">
        <v>647</v>
      </c>
      <c r="F884" s="3" t="s">
        <v>2051</v>
      </c>
      <c r="G884" s="3" t="s">
        <v>325</v>
      </c>
      <c r="H884" s="3" t="s">
        <v>326</v>
      </c>
      <c r="I884" s="3" t="s">
        <v>177</v>
      </c>
      <c r="J884" s="3" t="s">
        <v>177</v>
      </c>
      <c r="K884" s="11">
        <v>43525</v>
      </c>
      <c r="L884" s="11">
        <v>44926</v>
      </c>
      <c r="M884" s="3">
        <v>100</v>
      </c>
      <c r="N884" s="3">
        <v>100</v>
      </c>
      <c r="O884" s="3">
        <v>100</v>
      </c>
      <c r="P884" s="3">
        <v>1</v>
      </c>
      <c r="Q884" s="3">
        <v>1</v>
      </c>
    </row>
    <row r="885" spans="1:17" x14ac:dyDescent="0.25">
      <c r="A885" s="3">
        <v>3944</v>
      </c>
      <c r="B885" s="3" t="s">
        <v>521</v>
      </c>
      <c r="C885" s="3" t="s">
        <v>2892</v>
      </c>
      <c r="D885" s="3" t="s">
        <v>344</v>
      </c>
      <c r="E885" s="3" t="s">
        <v>648</v>
      </c>
      <c r="F885" s="3" t="s">
        <v>2855</v>
      </c>
      <c r="G885" s="3" t="s">
        <v>85</v>
      </c>
      <c r="H885" s="3" t="s">
        <v>86</v>
      </c>
      <c r="I885" s="3" t="s">
        <v>87</v>
      </c>
      <c r="J885" s="3" t="s">
        <v>88</v>
      </c>
      <c r="K885" s="11">
        <v>43318</v>
      </c>
      <c r="L885" s="11">
        <v>43830</v>
      </c>
      <c r="M885" s="3">
        <v>12</v>
      </c>
      <c r="N885" s="3">
        <v>12</v>
      </c>
      <c r="O885" s="3">
        <v>12</v>
      </c>
      <c r="P885" s="3">
        <v>1</v>
      </c>
      <c r="Q885" s="3">
        <v>1</v>
      </c>
    </row>
    <row r="886" spans="1:17" x14ac:dyDescent="0.25">
      <c r="A886" s="3">
        <v>3944</v>
      </c>
      <c r="B886" s="3" t="s">
        <v>521</v>
      </c>
      <c r="C886" s="3" t="s">
        <v>2892</v>
      </c>
      <c r="D886" s="3" t="s">
        <v>378</v>
      </c>
      <c r="E886" s="3" t="s">
        <v>649</v>
      </c>
      <c r="F886" s="3" t="s">
        <v>2855</v>
      </c>
      <c r="G886" s="3" t="s">
        <v>162</v>
      </c>
      <c r="H886" s="3" t="s">
        <v>163</v>
      </c>
      <c r="I886" s="3" t="s">
        <v>164</v>
      </c>
      <c r="J886" s="3" t="s">
        <v>164</v>
      </c>
      <c r="K886" s="11">
        <v>43318</v>
      </c>
      <c r="L886" s="11">
        <v>44742</v>
      </c>
      <c r="M886" s="3">
        <v>106</v>
      </c>
      <c r="N886" s="3">
        <v>154</v>
      </c>
      <c r="O886" s="3">
        <v>88</v>
      </c>
      <c r="P886" s="3">
        <v>0.83018867924528306</v>
      </c>
      <c r="Q886" s="3">
        <v>0.5714285714285714</v>
      </c>
    </row>
    <row r="887" spans="1:17" x14ac:dyDescent="0.25">
      <c r="A887" s="3">
        <v>3944</v>
      </c>
      <c r="B887" s="3" t="s">
        <v>521</v>
      </c>
      <c r="C887" s="3" t="s">
        <v>2892</v>
      </c>
      <c r="D887" s="3" t="s">
        <v>377</v>
      </c>
      <c r="E887" s="3" t="s">
        <v>650</v>
      </c>
      <c r="F887" s="3" t="s">
        <v>2855</v>
      </c>
      <c r="G887" s="3" t="s">
        <v>140</v>
      </c>
      <c r="H887" s="3" t="s">
        <v>141</v>
      </c>
      <c r="I887" s="3" t="s">
        <v>87</v>
      </c>
      <c r="J887" s="3" t="s">
        <v>88</v>
      </c>
      <c r="K887" s="11">
        <v>43318</v>
      </c>
      <c r="L887" s="11">
        <v>44926</v>
      </c>
      <c r="M887" s="3">
        <v>12</v>
      </c>
      <c r="N887" s="3">
        <v>18</v>
      </c>
      <c r="O887" s="3">
        <v>47</v>
      </c>
      <c r="P887" s="3">
        <v>1</v>
      </c>
      <c r="Q887" s="3">
        <v>1</v>
      </c>
    </row>
    <row r="888" spans="1:17" x14ac:dyDescent="0.25">
      <c r="A888" s="3">
        <v>3944</v>
      </c>
      <c r="B888" s="3" t="s">
        <v>521</v>
      </c>
      <c r="C888" s="3" t="s">
        <v>2892</v>
      </c>
      <c r="D888" s="3" t="s">
        <v>340</v>
      </c>
      <c r="E888" s="3" t="s">
        <v>651</v>
      </c>
      <c r="F888" s="3" t="s">
        <v>2855</v>
      </c>
      <c r="G888" s="3" t="s">
        <v>162</v>
      </c>
      <c r="H888" s="3" t="s">
        <v>163</v>
      </c>
      <c r="I888" s="3" t="s">
        <v>164</v>
      </c>
      <c r="J888" s="3" t="s">
        <v>164</v>
      </c>
      <c r="K888" s="11">
        <v>43318</v>
      </c>
      <c r="L888" s="11">
        <v>44742</v>
      </c>
      <c r="M888" s="3">
        <v>190</v>
      </c>
      <c r="N888" s="3">
        <v>290</v>
      </c>
      <c r="O888" s="3">
        <v>157</v>
      </c>
      <c r="P888" s="3">
        <v>0.82631578947368423</v>
      </c>
      <c r="Q888" s="3">
        <v>0.54137931034482756</v>
      </c>
    </row>
    <row r="889" spans="1:17" x14ac:dyDescent="0.25">
      <c r="A889" s="3">
        <v>3944</v>
      </c>
      <c r="B889" s="3" t="s">
        <v>521</v>
      </c>
      <c r="C889" s="3" t="s">
        <v>2892</v>
      </c>
      <c r="D889" s="3" t="s">
        <v>379</v>
      </c>
      <c r="E889" s="3" t="s">
        <v>652</v>
      </c>
      <c r="F889" s="3" t="s">
        <v>2855</v>
      </c>
      <c r="G889" s="3" t="s">
        <v>85</v>
      </c>
      <c r="H889" s="3" t="s">
        <v>86</v>
      </c>
      <c r="I889" s="3" t="s">
        <v>87</v>
      </c>
      <c r="J889" s="3" t="s">
        <v>88</v>
      </c>
      <c r="K889" s="11">
        <v>43466</v>
      </c>
      <c r="L889" s="11">
        <v>43830</v>
      </c>
      <c r="M889" s="3">
        <v>4</v>
      </c>
      <c r="N889" s="3">
        <v>4</v>
      </c>
      <c r="O889" s="3">
        <v>1</v>
      </c>
      <c r="P889" s="3">
        <v>0.25</v>
      </c>
      <c r="Q889" s="3">
        <v>0.25</v>
      </c>
    </row>
    <row r="890" spans="1:17" x14ac:dyDescent="0.25">
      <c r="A890" s="3">
        <v>3944</v>
      </c>
      <c r="B890" s="3" t="s">
        <v>521</v>
      </c>
      <c r="C890" s="3" t="s">
        <v>2892</v>
      </c>
      <c r="D890" s="3" t="s">
        <v>42</v>
      </c>
      <c r="E890" s="3" t="s">
        <v>653</v>
      </c>
      <c r="F890" s="3" t="s">
        <v>2855</v>
      </c>
      <c r="G890" s="3" t="s">
        <v>317</v>
      </c>
      <c r="H890" s="3" t="s">
        <v>318</v>
      </c>
      <c r="I890" s="3" t="s">
        <v>319</v>
      </c>
      <c r="J890" s="3" t="s">
        <v>320</v>
      </c>
      <c r="K890" s="11">
        <v>43318</v>
      </c>
      <c r="L890" s="11">
        <v>43465</v>
      </c>
      <c r="M890" s="3">
        <v>4</v>
      </c>
      <c r="N890" s="3">
        <v>4</v>
      </c>
      <c r="O890" s="3">
        <v>5</v>
      </c>
      <c r="P890" s="3">
        <v>1</v>
      </c>
      <c r="Q890" s="3">
        <v>1</v>
      </c>
    </row>
    <row r="891" spans="1:17" x14ac:dyDescent="0.25">
      <c r="A891" s="3">
        <v>3944</v>
      </c>
      <c r="B891" s="3" t="s">
        <v>521</v>
      </c>
      <c r="C891" s="3" t="s">
        <v>2892</v>
      </c>
      <c r="D891" s="3" t="s">
        <v>44</v>
      </c>
      <c r="E891" s="3" t="s">
        <v>654</v>
      </c>
      <c r="F891" s="3" t="s">
        <v>2855</v>
      </c>
      <c r="G891" s="3" t="s">
        <v>325</v>
      </c>
      <c r="H891" s="3" t="s">
        <v>326</v>
      </c>
      <c r="I891" s="3" t="s">
        <v>177</v>
      </c>
      <c r="J891" s="3" t="s">
        <v>177</v>
      </c>
      <c r="K891" s="11">
        <v>43617</v>
      </c>
      <c r="L891" s="11">
        <v>44926</v>
      </c>
      <c r="M891" s="3">
        <v>2</v>
      </c>
      <c r="N891" s="3">
        <v>4</v>
      </c>
      <c r="O891" s="3">
        <v>1</v>
      </c>
      <c r="P891" s="3">
        <v>0.5</v>
      </c>
      <c r="Q891" s="3">
        <v>0.25</v>
      </c>
    </row>
    <row r="892" spans="1:17" x14ac:dyDescent="0.25">
      <c r="A892" s="3">
        <v>3944</v>
      </c>
      <c r="B892" s="3" t="s">
        <v>521</v>
      </c>
      <c r="C892" s="3" t="s">
        <v>2892</v>
      </c>
      <c r="D892" s="3" t="s">
        <v>352</v>
      </c>
      <c r="E892" s="3" t="s">
        <v>655</v>
      </c>
      <c r="F892" s="3" t="s">
        <v>2856</v>
      </c>
      <c r="G892" s="3" t="s">
        <v>85</v>
      </c>
      <c r="H892" s="3" t="s">
        <v>86</v>
      </c>
      <c r="I892" s="3" t="s">
        <v>87</v>
      </c>
      <c r="J892" s="3" t="s">
        <v>88</v>
      </c>
      <c r="K892" s="11">
        <v>43318</v>
      </c>
      <c r="L892" s="11">
        <v>44926</v>
      </c>
      <c r="M892" s="3">
        <v>3</v>
      </c>
      <c r="N892" s="3">
        <v>5</v>
      </c>
      <c r="O892" s="3">
        <v>2</v>
      </c>
      <c r="P892" s="3">
        <v>0.66666666666666663</v>
      </c>
      <c r="Q892" s="3">
        <v>0.4</v>
      </c>
    </row>
    <row r="893" spans="1:17" x14ac:dyDescent="0.25">
      <c r="A893" s="3">
        <v>3944</v>
      </c>
      <c r="B893" s="3" t="s">
        <v>521</v>
      </c>
      <c r="C893" s="3" t="s">
        <v>2892</v>
      </c>
      <c r="D893" s="3" t="s">
        <v>362</v>
      </c>
      <c r="E893" s="3" t="s">
        <v>656</v>
      </c>
      <c r="F893" s="3" t="s">
        <v>2856</v>
      </c>
      <c r="G893" s="3" t="s">
        <v>85</v>
      </c>
      <c r="H893" s="3" t="s">
        <v>86</v>
      </c>
      <c r="I893" s="3" t="s">
        <v>87</v>
      </c>
      <c r="J893" s="3" t="s">
        <v>88</v>
      </c>
      <c r="K893" s="11">
        <v>43318</v>
      </c>
      <c r="L893" s="11">
        <v>43465</v>
      </c>
      <c r="M893" s="3">
        <v>5</v>
      </c>
      <c r="N893" s="3">
        <v>5</v>
      </c>
      <c r="O893" s="3">
        <v>28</v>
      </c>
      <c r="P893" s="3">
        <v>1</v>
      </c>
      <c r="Q893" s="3">
        <v>1</v>
      </c>
    </row>
    <row r="894" spans="1:17" x14ac:dyDescent="0.25">
      <c r="A894" s="3">
        <v>3944</v>
      </c>
      <c r="B894" s="3" t="s">
        <v>521</v>
      </c>
      <c r="C894" s="3" t="s">
        <v>2892</v>
      </c>
      <c r="D894" s="3" t="s">
        <v>77</v>
      </c>
      <c r="E894" s="3" t="s">
        <v>657</v>
      </c>
      <c r="F894" s="3" t="s">
        <v>2856</v>
      </c>
      <c r="G894" s="3" t="s">
        <v>85</v>
      </c>
      <c r="H894" s="3" t="s">
        <v>86</v>
      </c>
      <c r="I894" s="3" t="s">
        <v>87</v>
      </c>
      <c r="J894" s="3" t="s">
        <v>88</v>
      </c>
      <c r="K894" s="11">
        <v>43318</v>
      </c>
      <c r="L894" s="11">
        <v>44926</v>
      </c>
      <c r="M894" s="3">
        <v>3</v>
      </c>
      <c r="N894" s="3">
        <v>5</v>
      </c>
      <c r="O894" s="3">
        <v>2</v>
      </c>
      <c r="P894" s="3">
        <v>0.66666666666666663</v>
      </c>
      <c r="Q894" s="3">
        <v>0.4</v>
      </c>
    </row>
    <row r="895" spans="1:17" x14ac:dyDescent="0.25">
      <c r="A895" s="3">
        <v>3944</v>
      </c>
      <c r="B895" s="3" t="s">
        <v>521</v>
      </c>
      <c r="C895" s="3" t="s">
        <v>2892</v>
      </c>
      <c r="D895" s="3" t="s">
        <v>78</v>
      </c>
      <c r="E895" s="3" t="s">
        <v>658</v>
      </c>
      <c r="F895" s="3" t="s">
        <v>2856</v>
      </c>
      <c r="G895" s="3" t="s">
        <v>85</v>
      </c>
      <c r="H895" s="3" t="s">
        <v>86</v>
      </c>
      <c r="I895" s="3" t="s">
        <v>87</v>
      </c>
      <c r="J895" s="3" t="s">
        <v>88</v>
      </c>
      <c r="K895" s="11">
        <v>43318</v>
      </c>
      <c r="L895" s="11">
        <v>44926</v>
      </c>
      <c r="M895" s="3">
        <v>3</v>
      </c>
      <c r="N895" s="3">
        <v>5</v>
      </c>
      <c r="O895" s="3">
        <v>2</v>
      </c>
      <c r="P895" s="3">
        <v>0.66666666666666663</v>
      </c>
      <c r="Q895" s="3">
        <v>0.4</v>
      </c>
    </row>
    <row r="896" spans="1:17" x14ac:dyDescent="0.25">
      <c r="A896" s="3">
        <v>3944</v>
      </c>
      <c r="B896" s="3" t="s">
        <v>521</v>
      </c>
      <c r="C896" s="3" t="s">
        <v>2892</v>
      </c>
      <c r="D896" s="3" t="s">
        <v>211</v>
      </c>
      <c r="E896" s="3" t="s">
        <v>659</v>
      </c>
      <c r="F896" s="3" t="s">
        <v>2051</v>
      </c>
      <c r="G896" s="3" t="s">
        <v>325</v>
      </c>
      <c r="H896" s="3" t="s">
        <v>326</v>
      </c>
      <c r="I896" s="3" t="s">
        <v>177</v>
      </c>
      <c r="J896" s="3" t="s">
        <v>177</v>
      </c>
      <c r="K896" s="11">
        <v>43318</v>
      </c>
      <c r="L896" s="11">
        <v>44926</v>
      </c>
      <c r="M896" s="3">
        <v>3</v>
      </c>
      <c r="N896" s="3">
        <v>5</v>
      </c>
      <c r="O896" s="3">
        <v>2</v>
      </c>
      <c r="P896" s="3">
        <v>0.66666666666666663</v>
      </c>
      <c r="Q896" s="3">
        <v>0.4</v>
      </c>
    </row>
    <row r="897" spans="1:17" x14ac:dyDescent="0.25">
      <c r="A897" s="3">
        <v>3944</v>
      </c>
      <c r="B897" s="3" t="s">
        <v>521</v>
      </c>
      <c r="C897" s="3" t="s">
        <v>2892</v>
      </c>
      <c r="D897" s="3" t="s">
        <v>153</v>
      </c>
      <c r="E897" s="3" t="s">
        <v>660</v>
      </c>
      <c r="F897" s="3" t="s">
        <v>2856</v>
      </c>
      <c r="G897" s="3" t="s">
        <v>125</v>
      </c>
      <c r="H897" s="3" t="s">
        <v>126</v>
      </c>
      <c r="I897" s="3" t="s">
        <v>122</v>
      </c>
      <c r="J897" s="3" t="s">
        <v>123</v>
      </c>
      <c r="K897" s="11">
        <v>43318</v>
      </c>
      <c r="L897" s="11">
        <v>43799</v>
      </c>
      <c r="M897" s="3">
        <v>5</v>
      </c>
      <c r="N897" s="3">
        <v>6</v>
      </c>
      <c r="O897" s="3">
        <v>4</v>
      </c>
      <c r="P897" s="3">
        <v>0.8</v>
      </c>
      <c r="Q897" s="3">
        <v>0.66666666666666663</v>
      </c>
    </row>
    <row r="898" spans="1:17" x14ac:dyDescent="0.25">
      <c r="A898" s="3">
        <v>3944</v>
      </c>
      <c r="B898" s="3" t="s">
        <v>521</v>
      </c>
      <c r="C898" s="3" t="s">
        <v>2892</v>
      </c>
      <c r="D898" s="3" t="s">
        <v>346</v>
      </c>
      <c r="E898" s="3" t="s">
        <v>661</v>
      </c>
      <c r="F898" s="3" t="s">
        <v>2855</v>
      </c>
      <c r="G898" s="3" t="s">
        <v>162</v>
      </c>
      <c r="H898" s="3" t="s">
        <v>163</v>
      </c>
      <c r="I898" s="3" t="s">
        <v>164</v>
      </c>
      <c r="J898" s="3" t="s">
        <v>164</v>
      </c>
      <c r="K898" s="11">
        <v>43318</v>
      </c>
      <c r="L898" s="11">
        <v>43829</v>
      </c>
      <c r="M898" s="3">
        <v>60</v>
      </c>
      <c r="N898" s="3">
        <v>60</v>
      </c>
      <c r="O898" s="3">
        <v>402</v>
      </c>
      <c r="P898" s="3">
        <v>1</v>
      </c>
      <c r="Q898" s="3">
        <v>1</v>
      </c>
    </row>
    <row r="899" spans="1:17" x14ac:dyDescent="0.25">
      <c r="A899" s="3">
        <v>3944</v>
      </c>
      <c r="B899" s="3" t="s">
        <v>521</v>
      </c>
      <c r="C899" s="3" t="s">
        <v>2892</v>
      </c>
      <c r="D899" s="3" t="s">
        <v>345</v>
      </c>
      <c r="E899" s="3" t="s">
        <v>662</v>
      </c>
      <c r="F899" s="3" t="s">
        <v>2855</v>
      </c>
      <c r="G899" s="3" t="s">
        <v>162</v>
      </c>
      <c r="H899" s="3" t="s">
        <v>163</v>
      </c>
      <c r="I899" s="3" t="s">
        <v>164</v>
      </c>
      <c r="J899" s="3" t="s">
        <v>164</v>
      </c>
      <c r="K899" s="11">
        <v>43318</v>
      </c>
      <c r="L899" s="11">
        <v>44742</v>
      </c>
      <c r="M899" s="3">
        <v>3800</v>
      </c>
      <c r="N899" s="3">
        <v>6800</v>
      </c>
      <c r="O899" s="3">
        <v>6000</v>
      </c>
      <c r="P899" s="3">
        <v>1</v>
      </c>
      <c r="Q899" s="3">
        <v>0.88235294117647056</v>
      </c>
    </row>
    <row r="900" spans="1:17" x14ac:dyDescent="0.25">
      <c r="A900" s="3">
        <v>3944</v>
      </c>
      <c r="B900" s="3" t="s">
        <v>521</v>
      </c>
      <c r="C900" s="3" t="s">
        <v>2892</v>
      </c>
      <c r="D900" s="3" t="s">
        <v>364</v>
      </c>
      <c r="E900" s="3" t="s">
        <v>663</v>
      </c>
      <c r="F900" s="3" t="s">
        <v>2855</v>
      </c>
      <c r="G900" s="3" t="s">
        <v>611</v>
      </c>
      <c r="H900" s="3" t="s">
        <v>612</v>
      </c>
      <c r="I900" s="3" t="s">
        <v>122</v>
      </c>
      <c r="J900" s="3" t="s">
        <v>123</v>
      </c>
      <c r="K900" s="11">
        <v>43318</v>
      </c>
      <c r="L900" s="11">
        <v>44895</v>
      </c>
      <c r="M900" s="3">
        <v>5</v>
      </c>
      <c r="N900" s="3">
        <v>9</v>
      </c>
      <c r="O900" s="3">
        <v>0</v>
      </c>
      <c r="P900" s="3">
        <v>0</v>
      </c>
      <c r="Q900" s="3">
        <v>0</v>
      </c>
    </row>
    <row r="901" spans="1:17" x14ac:dyDescent="0.25">
      <c r="A901" s="3">
        <v>3944</v>
      </c>
      <c r="B901" s="3" t="s">
        <v>521</v>
      </c>
      <c r="C901" s="3" t="s">
        <v>2892</v>
      </c>
      <c r="D901" s="3" t="s">
        <v>351</v>
      </c>
      <c r="E901" s="3" t="s">
        <v>664</v>
      </c>
      <c r="F901" s="3" t="s">
        <v>2051</v>
      </c>
      <c r="G901" s="3" t="s">
        <v>120</v>
      </c>
      <c r="H901" s="3" t="s">
        <v>121</v>
      </c>
      <c r="I901" s="3" t="s">
        <v>122</v>
      </c>
      <c r="J901" s="3" t="s">
        <v>123</v>
      </c>
      <c r="K901" s="11">
        <v>43318</v>
      </c>
      <c r="L901" s="11">
        <v>44895</v>
      </c>
      <c r="M901" s="3">
        <v>5</v>
      </c>
      <c r="N901" s="3">
        <v>9</v>
      </c>
      <c r="O901" s="3">
        <v>2</v>
      </c>
      <c r="P901" s="3">
        <v>0.4</v>
      </c>
      <c r="Q901" s="3">
        <v>0.22222222222222221</v>
      </c>
    </row>
    <row r="902" spans="1:17" x14ac:dyDescent="0.25">
      <c r="A902" s="3">
        <v>3944</v>
      </c>
      <c r="B902" s="3" t="s">
        <v>521</v>
      </c>
      <c r="C902" s="3" t="s">
        <v>2892</v>
      </c>
      <c r="D902" s="3" t="s">
        <v>361</v>
      </c>
      <c r="E902" s="3" t="s">
        <v>665</v>
      </c>
      <c r="F902" s="3" t="s">
        <v>2855</v>
      </c>
      <c r="G902" s="3" t="s">
        <v>162</v>
      </c>
      <c r="H902" s="3" t="s">
        <v>163</v>
      </c>
      <c r="I902" s="3" t="s">
        <v>164</v>
      </c>
      <c r="J902" s="3" t="s">
        <v>164</v>
      </c>
      <c r="K902" s="11">
        <v>43318</v>
      </c>
      <c r="L902" s="11">
        <v>44742</v>
      </c>
      <c r="M902" s="3">
        <v>9217</v>
      </c>
      <c r="N902" s="3">
        <v>9217</v>
      </c>
      <c r="O902" s="3">
        <v>28646</v>
      </c>
      <c r="P902" s="3">
        <v>1</v>
      </c>
      <c r="Q902" s="3">
        <v>1</v>
      </c>
    </row>
    <row r="903" spans="1:17" x14ac:dyDescent="0.25">
      <c r="A903" s="3">
        <v>3944</v>
      </c>
      <c r="B903" s="3" t="s">
        <v>521</v>
      </c>
      <c r="C903" s="3" t="s">
        <v>2892</v>
      </c>
      <c r="D903" s="3" t="s">
        <v>65</v>
      </c>
      <c r="E903" s="3" t="s">
        <v>669</v>
      </c>
      <c r="F903" s="3" t="s">
        <v>2855</v>
      </c>
      <c r="G903" s="3" t="s">
        <v>670</v>
      </c>
      <c r="H903" s="3" t="s">
        <v>671</v>
      </c>
      <c r="I903" s="3" t="s">
        <v>132</v>
      </c>
      <c r="J903" s="3" t="s">
        <v>133</v>
      </c>
      <c r="K903" s="11">
        <v>43318</v>
      </c>
      <c r="L903" s="11">
        <v>43465</v>
      </c>
      <c r="M903" s="3">
        <v>1</v>
      </c>
      <c r="N903" s="3">
        <v>1</v>
      </c>
      <c r="O903" s="3">
        <v>1</v>
      </c>
      <c r="P903" s="3">
        <v>1</v>
      </c>
      <c r="Q903" s="3">
        <v>1</v>
      </c>
    </row>
    <row r="904" spans="1:17" x14ac:dyDescent="0.25">
      <c r="A904" s="3">
        <v>3944</v>
      </c>
      <c r="B904" s="3" t="s">
        <v>521</v>
      </c>
      <c r="C904" s="3" t="s">
        <v>2892</v>
      </c>
      <c r="D904" s="3" t="s">
        <v>63</v>
      </c>
      <c r="E904" s="3" t="s">
        <v>673</v>
      </c>
      <c r="F904" s="3" t="s">
        <v>2855</v>
      </c>
      <c r="G904" s="3" t="s">
        <v>262</v>
      </c>
      <c r="H904" s="3" t="s">
        <v>263</v>
      </c>
      <c r="I904" s="3" t="s">
        <v>132</v>
      </c>
      <c r="J904" s="3" t="s">
        <v>133</v>
      </c>
      <c r="K904" s="11">
        <v>43318</v>
      </c>
      <c r="L904" s="11">
        <v>43465</v>
      </c>
      <c r="M904" s="3">
        <v>1</v>
      </c>
      <c r="N904" s="3">
        <v>1</v>
      </c>
      <c r="O904" s="3">
        <v>1</v>
      </c>
      <c r="P904" s="3">
        <v>1</v>
      </c>
      <c r="Q904" s="3">
        <v>1</v>
      </c>
    </row>
    <row r="905" spans="1:17" x14ac:dyDescent="0.25">
      <c r="A905" s="3">
        <v>3944</v>
      </c>
      <c r="B905" s="3" t="s">
        <v>521</v>
      </c>
      <c r="C905" s="3" t="s">
        <v>2892</v>
      </c>
      <c r="D905" s="3" t="s">
        <v>374</v>
      </c>
      <c r="E905" s="3" t="s">
        <v>677</v>
      </c>
      <c r="F905" s="3" t="s">
        <v>2856</v>
      </c>
      <c r="G905" s="3" t="s">
        <v>277</v>
      </c>
      <c r="H905" s="3" t="s">
        <v>278</v>
      </c>
      <c r="I905" s="3" t="s">
        <v>132</v>
      </c>
      <c r="J905" s="3" t="s">
        <v>133</v>
      </c>
      <c r="K905" s="11">
        <v>43318</v>
      </c>
      <c r="L905" s="11">
        <v>44926</v>
      </c>
      <c r="M905" s="3">
        <v>1</v>
      </c>
      <c r="N905" s="3">
        <v>1</v>
      </c>
      <c r="O905" s="3">
        <v>1</v>
      </c>
      <c r="P905" s="3">
        <v>1</v>
      </c>
      <c r="Q905" s="3">
        <v>1</v>
      </c>
    </row>
    <row r="906" spans="1:17" x14ac:dyDescent="0.25">
      <c r="A906" s="3">
        <v>3944</v>
      </c>
      <c r="B906" s="3" t="s">
        <v>521</v>
      </c>
      <c r="C906" s="3" t="s">
        <v>2892</v>
      </c>
      <c r="D906" s="3" t="s">
        <v>74</v>
      </c>
      <c r="E906" s="3" t="s">
        <v>781</v>
      </c>
      <c r="F906" s="3" t="s">
        <v>2855</v>
      </c>
      <c r="G906" s="3" t="s">
        <v>269</v>
      </c>
      <c r="H906" s="3" t="s">
        <v>270</v>
      </c>
      <c r="I906" s="3" t="s">
        <v>132</v>
      </c>
      <c r="J906" s="3" t="s">
        <v>133</v>
      </c>
      <c r="K906" s="11">
        <v>43318</v>
      </c>
      <c r="L906" s="11">
        <v>43465</v>
      </c>
      <c r="M906" s="3">
        <v>100</v>
      </c>
      <c r="N906" s="3">
        <v>100</v>
      </c>
      <c r="O906" s="3">
        <v>25</v>
      </c>
      <c r="P906" s="3">
        <v>0.25</v>
      </c>
      <c r="Q906" s="3">
        <v>0.25</v>
      </c>
    </row>
    <row r="907" spans="1:17" x14ac:dyDescent="0.25">
      <c r="A907" s="3">
        <v>3944</v>
      </c>
      <c r="B907" s="3" t="s">
        <v>521</v>
      </c>
      <c r="C907" s="3" t="s">
        <v>2892</v>
      </c>
      <c r="D907" s="3" t="s">
        <v>70</v>
      </c>
      <c r="E907" s="3" t="s">
        <v>782</v>
      </c>
      <c r="F907" s="3" t="s">
        <v>2051</v>
      </c>
      <c r="G907" s="3" t="s">
        <v>142</v>
      </c>
      <c r="H907" s="3" t="s">
        <v>143</v>
      </c>
      <c r="I907" s="3" t="s">
        <v>132</v>
      </c>
      <c r="J907" s="3" t="s">
        <v>133</v>
      </c>
      <c r="K907" s="11">
        <v>43831</v>
      </c>
      <c r="L907" s="11">
        <v>44196</v>
      </c>
      <c r="M907" s="3">
        <v>100</v>
      </c>
      <c r="N907" s="3">
        <v>100</v>
      </c>
      <c r="O907" s="3">
        <v>0</v>
      </c>
      <c r="P907" s="3">
        <v>0</v>
      </c>
      <c r="Q907" s="3">
        <v>0</v>
      </c>
    </row>
    <row r="908" spans="1:17" x14ac:dyDescent="0.25">
      <c r="A908" s="3">
        <v>3944</v>
      </c>
      <c r="B908" s="3" t="s">
        <v>521</v>
      </c>
      <c r="C908" s="3" t="s">
        <v>2892</v>
      </c>
      <c r="D908" s="3" t="s">
        <v>38</v>
      </c>
      <c r="E908" s="3" t="s">
        <v>795</v>
      </c>
      <c r="F908" s="3" t="s">
        <v>2855</v>
      </c>
      <c r="G908" s="3" t="s">
        <v>144</v>
      </c>
      <c r="H908" s="3" t="s">
        <v>145</v>
      </c>
      <c r="I908" s="3" t="s">
        <v>146</v>
      </c>
      <c r="J908" s="3" t="s">
        <v>147</v>
      </c>
      <c r="K908" s="11">
        <v>43318</v>
      </c>
      <c r="L908" s="11">
        <v>43465</v>
      </c>
      <c r="M908" s="3">
        <v>1120</v>
      </c>
      <c r="N908" s="3">
        <v>1120</v>
      </c>
      <c r="O908" s="3">
        <v>0</v>
      </c>
      <c r="P908" s="3">
        <v>0</v>
      </c>
      <c r="Q908" s="3">
        <v>0</v>
      </c>
    </row>
    <row r="909" spans="1:17" x14ac:dyDescent="0.25">
      <c r="A909" s="3">
        <v>3944</v>
      </c>
      <c r="B909" s="3" t="s">
        <v>521</v>
      </c>
      <c r="C909" s="3" t="s">
        <v>2892</v>
      </c>
      <c r="D909" s="3" t="s">
        <v>67</v>
      </c>
      <c r="E909" s="3" t="s">
        <v>800</v>
      </c>
      <c r="F909" s="3" t="s">
        <v>2855</v>
      </c>
      <c r="G909" s="3" t="s">
        <v>148</v>
      </c>
      <c r="H909" s="3" t="s">
        <v>149</v>
      </c>
      <c r="I909" s="3" t="s">
        <v>132</v>
      </c>
      <c r="J909" s="3" t="s">
        <v>133</v>
      </c>
      <c r="K909" s="11">
        <v>43318</v>
      </c>
      <c r="L909" s="11">
        <v>43465</v>
      </c>
      <c r="M909" s="3">
        <v>14</v>
      </c>
      <c r="N909" s="3">
        <v>14</v>
      </c>
      <c r="O909" s="3">
        <v>13</v>
      </c>
      <c r="P909" s="3">
        <v>0.9285714285714286</v>
      </c>
      <c r="Q909" s="3">
        <v>0.9285714285714286</v>
      </c>
    </row>
    <row r="910" spans="1:17" x14ac:dyDescent="0.25">
      <c r="A910" s="3">
        <v>3944</v>
      </c>
      <c r="B910" s="3" t="s">
        <v>521</v>
      </c>
      <c r="C910" s="3" t="s">
        <v>2892</v>
      </c>
      <c r="D910" s="3" t="s">
        <v>71</v>
      </c>
      <c r="E910" s="3" t="s">
        <v>806</v>
      </c>
      <c r="F910" s="3" t="s">
        <v>2856</v>
      </c>
      <c r="G910" s="3" t="s">
        <v>269</v>
      </c>
      <c r="H910" s="3" t="s">
        <v>270</v>
      </c>
      <c r="I910" s="3" t="s">
        <v>132</v>
      </c>
      <c r="J910" s="3" t="s">
        <v>133</v>
      </c>
      <c r="K910" s="11">
        <v>43318</v>
      </c>
      <c r="L910" s="11">
        <v>43830</v>
      </c>
      <c r="M910" s="3">
        <v>1817</v>
      </c>
      <c r="N910" s="3">
        <v>1817</v>
      </c>
      <c r="O910" s="3">
        <v>522</v>
      </c>
      <c r="P910" s="3">
        <v>0.2872867363786461</v>
      </c>
      <c r="Q910" s="3">
        <v>0.2872867363786461</v>
      </c>
    </row>
    <row r="911" spans="1:17" x14ac:dyDescent="0.25">
      <c r="A911" s="3">
        <v>3944</v>
      </c>
      <c r="B911" s="3" t="s">
        <v>521</v>
      </c>
      <c r="C911" s="3" t="s">
        <v>2892</v>
      </c>
      <c r="D911" s="3" t="s">
        <v>66</v>
      </c>
      <c r="E911" s="3" t="s">
        <v>811</v>
      </c>
      <c r="F911" s="3" t="s">
        <v>2855</v>
      </c>
      <c r="G911" s="3" t="s">
        <v>148</v>
      </c>
      <c r="H911" s="3" t="s">
        <v>149</v>
      </c>
      <c r="I911" s="3" t="s">
        <v>132</v>
      </c>
      <c r="J911" s="3" t="s">
        <v>133</v>
      </c>
      <c r="K911" s="11">
        <v>43318</v>
      </c>
      <c r="L911" s="11">
        <v>43830</v>
      </c>
      <c r="M911" s="3">
        <v>2</v>
      </c>
      <c r="N911" s="3">
        <v>2</v>
      </c>
      <c r="O911" s="3">
        <v>2</v>
      </c>
      <c r="P911" s="3">
        <v>1</v>
      </c>
      <c r="Q911" s="3">
        <v>1</v>
      </c>
    </row>
    <row r="912" spans="1:17" x14ac:dyDescent="0.25">
      <c r="A912" s="3">
        <v>3944</v>
      </c>
      <c r="B912" s="3" t="s">
        <v>521</v>
      </c>
      <c r="C912" s="3" t="s">
        <v>2892</v>
      </c>
      <c r="D912" s="3" t="s">
        <v>359</v>
      </c>
      <c r="E912" s="3" t="s">
        <v>812</v>
      </c>
      <c r="F912" s="3" t="s">
        <v>2855</v>
      </c>
      <c r="G912" s="3" t="s">
        <v>277</v>
      </c>
      <c r="H912" s="3" t="s">
        <v>278</v>
      </c>
      <c r="I912" s="3" t="s">
        <v>132</v>
      </c>
      <c r="J912" s="3" t="s">
        <v>133</v>
      </c>
      <c r="K912" s="11">
        <v>43318</v>
      </c>
      <c r="L912" s="11">
        <v>44926</v>
      </c>
      <c r="M912" s="3">
        <v>16</v>
      </c>
      <c r="N912" s="3">
        <v>20</v>
      </c>
      <c r="O912" s="3">
        <v>10</v>
      </c>
      <c r="P912" s="3">
        <v>0.625</v>
      </c>
      <c r="Q912" s="3">
        <v>0.5</v>
      </c>
    </row>
    <row r="913" spans="1:17" x14ac:dyDescent="0.25">
      <c r="A913" s="3">
        <v>3944</v>
      </c>
      <c r="B913" s="3" t="s">
        <v>521</v>
      </c>
      <c r="C913" s="3" t="s">
        <v>2892</v>
      </c>
      <c r="D913" s="3" t="s">
        <v>355</v>
      </c>
      <c r="E913" s="3" t="s">
        <v>813</v>
      </c>
      <c r="F913" s="3" t="s">
        <v>2855</v>
      </c>
      <c r="G913" s="3" t="s">
        <v>144</v>
      </c>
      <c r="H913" s="3" t="s">
        <v>145</v>
      </c>
      <c r="I913" s="3" t="s">
        <v>146</v>
      </c>
      <c r="J913" s="3" t="s">
        <v>147</v>
      </c>
      <c r="K913" s="11">
        <v>43318</v>
      </c>
      <c r="L913" s="11">
        <v>43465</v>
      </c>
      <c r="M913" s="3">
        <v>2240</v>
      </c>
      <c r="N913" s="3">
        <v>2240</v>
      </c>
      <c r="O913" s="3">
        <v>0</v>
      </c>
      <c r="P913" s="3">
        <v>0</v>
      </c>
      <c r="Q913" s="3">
        <v>0</v>
      </c>
    </row>
    <row r="914" spans="1:17" x14ac:dyDescent="0.25">
      <c r="A914" s="3">
        <v>3944</v>
      </c>
      <c r="B914" s="3" t="s">
        <v>521</v>
      </c>
      <c r="C914" s="3" t="s">
        <v>2892</v>
      </c>
      <c r="D914" s="3" t="s">
        <v>372</v>
      </c>
      <c r="E914" s="3" t="s">
        <v>815</v>
      </c>
      <c r="F914" s="3" t="s">
        <v>2051</v>
      </c>
      <c r="G914" s="3" t="s">
        <v>144</v>
      </c>
      <c r="H914" s="3" t="s">
        <v>145</v>
      </c>
      <c r="I914" s="3" t="s">
        <v>146</v>
      </c>
      <c r="J914" s="3" t="s">
        <v>147</v>
      </c>
      <c r="K914" s="11">
        <v>43318</v>
      </c>
      <c r="L914" s="11">
        <v>43465</v>
      </c>
      <c r="M914" s="3">
        <v>27</v>
      </c>
      <c r="N914" s="3">
        <v>27</v>
      </c>
      <c r="O914" s="3">
        <v>0</v>
      </c>
      <c r="P914" s="3">
        <v>0</v>
      </c>
      <c r="Q914" s="3">
        <v>0</v>
      </c>
    </row>
    <row r="915" spans="1:17" x14ac:dyDescent="0.25">
      <c r="A915" s="3">
        <v>3944</v>
      </c>
      <c r="B915" s="3" t="s">
        <v>521</v>
      </c>
      <c r="C915" s="3" t="s">
        <v>2892</v>
      </c>
      <c r="D915" s="3" t="s">
        <v>337</v>
      </c>
      <c r="E915" s="3" t="s">
        <v>816</v>
      </c>
      <c r="F915" s="3" t="s">
        <v>2855</v>
      </c>
      <c r="G915" s="3" t="s">
        <v>277</v>
      </c>
      <c r="H915" s="3" t="s">
        <v>278</v>
      </c>
      <c r="I915" s="3" t="s">
        <v>132</v>
      </c>
      <c r="J915" s="3" t="s">
        <v>133</v>
      </c>
      <c r="K915" s="11">
        <v>43318</v>
      </c>
      <c r="L915" s="11">
        <v>44926</v>
      </c>
      <c r="M915" s="3">
        <v>22</v>
      </c>
      <c r="N915" s="3">
        <v>28</v>
      </c>
      <c r="O915" s="3">
        <v>28</v>
      </c>
      <c r="P915" s="3">
        <v>1</v>
      </c>
      <c r="Q915" s="3">
        <v>1</v>
      </c>
    </row>
    <row r="916" spans="1:17" x14ac:dyDescent="0.25">
      <c r="A916" s="3">
        <v>3944</v>
      </c>
      <c r="B916" s="3" t="s">
        <v>521</v>
      </c>
      <c r="C916" s="3" t="s">
        <v>2892</v>
      </c>
      <c r="D916" s="3" t="s">
        <v>68</v>
      </c>
      <c r="E916" s="3" t="s">
        <v>817</v>
      </c>
      <c r="F916" s="3" t="s">
        <v>2855</v>
      </c>
      <c r="G916" s="3" t="s">
        <v>148</v>
      </c>
      <c r="H916" s="3" t="s">
        <v>149</v>
      </c>
      <c r="I916" s="3" t="s">
        <v>132</v>
      </c>
      <c r="J916" s="3" t="s">
        <v>133</v>
      </c>
      <c r="K916" s="11">
        <v>43318</v>
      </c>
      <c r="L916" s="11">
        <v>43646</v>
      </c>
      <c r="M916" s="3">
        <v>3</v>
      </c>
      <c r="N916" s="3">
        <v>3</v>
      </c>
      <c r="O916" s="3">
        <v>2</v>
      </c>
      <c r="P916" s="3">
        <v>0.66666666666666663</v>
      </c>
      <c r="Q916" s="3">
        <v>0.66666666666666663</v>
      </c>
    </row>
    <row r="917" spans="1:17" x14ac:dyDescent="0.25">
      <c r="A917" s="3">
        <v>3944</v>
      </c>
      <c r="B917" s="3" t="s">
        <v>521</v>
      </c>
      <c r="C917" s="3" t="s">
        <v>2892</v>
      </c>
      <c r="D917" s="3" t="s">
        <v>73</v>
      </c>
      <c r="E917" s="3" t="s">
        <v>818</v>
      </c>
      <c r="F917" s="3" t="s">
        <v>2855</v>
      </c>
      <c r="G917" s="3" t="s">
        <v>269</v>
      </c>
      <c r="H917" s="3" t="s">
        <v>270</v>
      </c>
      <c r="I917" s="3" t="s">
        <v>132</v>
      </c>
      <c r="J917" s="3" t="s">
        <v>133</v>
      </c>
      <c r="K917" s="11">
        <v>43318</v>
      </c>
      <c r="L917" s="11">
        <v>43465</v>
      </c>
      <c r="M917" s="3">
        <v>300</v>
      </c>
      <c r="N917" s="3">
        <v>300</v>
      </c>
      <c r="O917" s="3">
        <v>364</v>
      </c>
      <c r="P917" s="3">
        <v>1</v>
      </c>
      <c r="Q917" s="3">
        <v>1</v>
      </c>
    </row>
    <row r="918" spans="1:17" x14ac:dyDescent="0.25">
      <c r="A918" s="3">
        <v>3944</v>
      </c>
      <c r="B918" s="3" t="s">
        <v>521</v>
      </c>
      <c r="C918" s="3" t="s">
        <v>2892</v>
      </c>
      <c r="D918" s="3" t="s">
        <v>62</v>
      </c>
      <c r="E918" s="3" t="s">
        <v>820</v>
      </c>
      <c r="F918" s="3" t="s">
        <v>2855</v>
      </c>
      <c r="G918" s="3" t="s">
        <v>821</v>
      </c>
      <c r="H918" s="3" t="s">
        <v>822</v>
      </c>
      <c r="I918" s="3" t="s">
        <v>6</v>
      </c>
      <c r="J918" s="3" t="s">
        <v>7</v>
      </c>
      <c r="K918" s="11">
        <v>43344</v>
      </c>
      <c r="L918" s="11">
        <v>44926</v>
      </c>
      <c r="M918" s="3">
        <v>22</v>
      </c>
      <c r="N918" s="3">
        <v>38</v>
      </c>
      <c r="O918" s="3">
        <v>6</v>
      </c>
      <c r="P918" s="3">
        <v>0.27272727272727271</v>
      </c>
      <c r="Q918" s="3">
        <v>0.15789473684210525</v>
      </c>
    </row>
    <row r="919" spans="1:17" x14ac:dyDescent="0.25">
      <c r="A919" s="3">
        <v>3944</v>
      </c>
      <c r="B919" s="3" t="s">
        <v>521</v>
      </c>
      <c r="C919" s="3" t="s">
        <v>2892</v>
      </c>
      <c r="D919" s="3" t="s">
        <v>69</v>
      </c>
      <c r="E919" s="3" t="s">
        <v>828</v>
      </c>
      <c r="F919" s="3" t="s">
        <v>2855</v>
      </c>
      <c r="G919" s="3" t="s">
        <v>148</v>
      </c>
      <c r="H919" s="3" t="s">
        <v>149</v>
      </c>
      <c r="I919" s="3" t="s">
        <v>132</v>
      </c>
      <c r="J919" s="3" t="s">
        <v>133</v>
      </c>
      <c r="K919" s="11">
        <v>43318</v>
      </c>
      <c r="L919" s="11">
        <v>43830</v>
      </c>
      <c r="M919" s="3">
        <v>45</v>
      </c>
      <c r="N919" s="3">
        <v>45</v>
      </c>
      <c r="O919" s="3">
        <v>76</v>
      </c>
      <c r="P919" s="3">
        <v>1</v>
      </c>
      <c r="Q919" s="3">
        <v>1</v>
      </c>
    </row>
    <row r="920" spans="1:17" x14ac:dyDescent="0.25">
      <c r="A920" s="3">
        <v>3944</v>
      </c>
      <c r="B920" s="3" t="s">
        <v>521</v>
      </c>
      <c r="C920" s="3" t="s">
        <v>2892</v>
      </c>
      <c r="D920" s="3" t="s">
        <v>72</v>
      </c>
      <c r="E920" s="3" t="s">
        <v>829</v>
      </c>
      <c r="F920" s="3" t="s">
        <v>2855</v>
      </c>
      <c r="G920" s="3" t="s">
        <v>269</v>
      </c>
      <c r="H920" s="3" t="s">
        <v>270</v>
      </c>
      <c r="I920" s="3" t="s">
        <v>132</v>
      </c>
      <c r="J920" s="3" t="s">
        <v>133</v>
      </c>
      <c r="K920" s="11">
        <v>43318</v>
      </c>
      <c r="L920" s="11">
        <v>43465</v>
      </c>
      <c r="M920" s="3">
        <v>463</v>
      </c>
      <c r="N920" s="3">
        <v>463</v>
      </c>
      <c r="O920" s="3">
        <v>0</v>
      </c>
      <c r="P920" s="3">
        <v>0</v>
      </c>
      <c r="Q920" s="3">
        <v>0</v>
      </c>
    </row>
    <row r="921" spans="1:17" x14ac:dyDescent="0.25">
      <c r="A921" s="3">
        <v>3944</v>
      </c>
      <c r="B921" s="3" t="s">
        <v>521</v>
      </c>
      <c r="C921" s="3" t="s">
        <v>2892</v>
      </c>
      <c r="D921" s="3" t="s">
        <v>64</v>
      </c>
      <c r="E921" s="3" t="s">
        <v>830</v>
      </c>
      <c r="F921" s="3" t="s">
        <v>2855</v>
      </c>
      <c r="G921" s="3" t="s">
        <v>262</v>
      </c>
      <c r="H921" s="3" t="s">
        <v>263</v>
      </c>
      <c r="I921" s="3" t="s">
        <v>132</v>
      </c>
      <c r="J921" s="3" t="s">
        <v>133</v>
      </c>
      <c r="K921" s="11">
        <v>43318</v>
      </c>
      <c r="L921" s="11">
        <v>43465</v>
      </c>
      <c r="M921" s="3">
        <v>2</v>
      </c>
      <c r="N921" s="3">
        <v>5</v>
      </c>
      <c r="O921" s="3">
        <v>5</v>
      </c>
      <c r="P921" s="3">
        <v>1</v>
      </c>
      <c r="Q921" s="3">
        <v>1</v>
      </c>
    </row>
    <row r="922" spans="1:17" x14ac:dyDescent="0.25">
      <c r="A922" s="3">
        <v>3944</v>
      </c>
      <c r="B922" s="3" t="s">
        <v>521</v>
      </c>
      <c r="C922" s="3" t="s">
        <v>2892</v>
      </c>
      <c r="D922" s="3" t="s">
        <v>353</v>
      </c>
      <c r="E922" s="3" t="s">
        <v>838</v>
      </c>
      <c r="F922" s="3" t="s">
        <v>2855</v>
      </c>
      <c r="G922" s="3" t="s">
        <v>277</v>
      </c>
      <c r="H922" s="3" t="s">
        <v>278</v>
      </c>
      <c r="I922" s="3" t="s">
        <v>132</v>
      </c>
      <c r="J922" s="3" t="s">
        <v>133</v>
      </c>
      <c r="K922" s="11">
        <v>43318</v>
      </c>
      <c r="L922" s="11">
        <v>44926</v>
      </c>
      <c r="M922" s="3">
        <v>7</v>
      </c>
      <c r="N922" s="3">
        <v>9</v>
      </c>
      <c r="O922" s="3">
        <v>6</v>
      </c>
      <c r="P922" s="3">
        <v>0.8571428571428571</v>
      </c>
      <c r="Q922" s="3">
        <v>0.66666666666666663</v>
      </c>
    </row>
    <row r="923" spans="1:17" x14ac:dyDescent="0.25">
      <c r="A923" s="3">
        <v>3944</v>
      </c>
      <c r="B923" s="3" t="s">
        <v>521</v>
      </c>
      <c r="C923" s="3" t="s">
        <v>2892</v>
      </c>
      <c r="D923" s="3" t="s">
        <v>386</v>
      </c>
      <c r="E923" s="3" t="s">
        <v>839</v>
      </c>
      <c r="F923" s="3" t="s">
        <v>2856</v>
      </c>
      <c r="G923" s="3" t="s">
        <v>821</v>
      </c>
      <c r="H923" s="3" t="s">
        <v>822</v>
      </c>
      <c r="I923" s="3" t="s">
        <v>6</v>
      </c>
      <c r="J923" s="3" t="s">
        <v>7</v>
      </c>
      <c r="K923" s="11">
        <v>43497</v>
      </c>
      <c r="L923" s="11">
        <v>43830</v>
      </c>
      <c r="M923" s="3">
        <v>3</v>
      </c>
      <c r="N923" s="3">
        <v>3</v>
      </c>
      <c r="O923" s="3">
        <v>0</v>
      </c>
      <c r="P923" s="3">
        <v>0</v>
      </c>
      <c r="Q923" s="3">
        <v>0</v>
      </c>
    </row>
    <row r="924" spans="1:17" x14ac:dyDescent="0.25">
      <c r="A924" s="3">
        <v>3944</v>
      </c>
      <c r="B924" s="3" t="s">
        <v>521</v>
      </c>
      <c r="C924" s="3" t="s">
        <v>2892</v>
      </c>
      <c r="D924" s="3" t="s">
        <v>407</v>
      </c>
      <c r="E924" s="3" t="s">
        <v>840</v>
      </c>
      <c r="F924" s="3" t="s">
        <v>2855</v>
      </c>
      <c r="G924" s="3" t="s">
        <v>821</v>
      </c>
      <c r="H924" s="3" t="s">
        <v>822</v>
      </c>
      <c r="I924" s="3" t="s">
        <v>6</v>
      </c>
      <c r="J924" s="3" t="s">
        <v>7</v>
      </c>
      <c r="K924" s="11">
        <v>43617</v>
      </c>
      <c r="L924" s="11">
        <v>44196</v>
      </c>
      <c r="M924" s="3">
        <v>8</v>
      </c>
      <c r="N924" s="3">
        <v>8</v>
      </c>
      <c r="O924" s="3">
        <v>4</v>
      </c>
      <c r="P924" s="3">
        <v>0.5</v>
      </c>
      <c r="Q924" s="3">
        <v>0.5</v>
      </c>
    </row>
    <row r="925" spans="1:17" x14ac:dyDescent="0.25">
      <c r="A925" s="3">
        <v>3944</v>
      </c>
      <c r="B925" s="3" t="s">
        <v>521</v>
      </c>
      <c r="C925" s="3" t="s">
        <v>2892</v>
      </c>
      <c r="D925" s="3" t="s">
        <v>390</v>
      </c>
      <c r="E925" s="3" t="s">
        <v>841</v>
      </c>
      <c r="F925" s="3" t="s">
        <v>2856</v>
      </c>
      <c r="G925" s="3" t="s">
        <v>821</v>
      </c>
      <c r="H925" s="3" t="s">
        <v>822</v>
      </c>
      <c r="I925" s="3" t="s">
        <v>6</v>
      </c>
      <c r="J925" s="3" t="s">
        <v>7</v>
      </c>
      <c r="K925" s="11">
        <v>43318</v>
      </c>
      <c r="L925" s="11">
        <v>43830</v>
      </c>
      <c r="M925" s="3">
        <v>90</v>
      </c>
      <c r="N925" s="3">
        <v>90</v>
      </c>
      <c r="O925" s="3">
        <v>204</v>
      </c>
      <c r="P925" s="3">
        <v>1</v>
      </c>
      <c r="Q925" s="3">
        <v>1</v>
      </c>
    </row>
    <row r="926" spans="1:17" x14ac:dyDescent="0.25">
      <c r="A926" s="3">
        <v>3944</v>
      </c>
      <c r="B926" s="3" t="s">
        <v>521</v>
      </c>
      <c r="C926" s="3" t="s">
        <v>2892</v>
      </c>
      <c r="D926" s="3" t="s">
        <v>543</v>
      </c>
      <c r="E926" s="3" t="s">
        <v>842</v>
      </c>
      <c r="F926" s="3" t="s">
        <v>2855</v>
      </c>
      <c r="G926" s="3" t="s">
        <v>821</v>
      </c>
      <c r="H926" s="3" t="s">
        <v>822</v>
      </c>
      <c r="I926" s="3" t="s">
        <v>6</v>
      </c>
      <c r="J926" s="3" t="s">
        <v>7</v>
      </c>
      <c r="K926" s="11">
        <v>44228</v>
      </c>
      <c r="L926" s="11">
        <v>44561</v>
      </c>
      <c r="M926" s="3">
        <v>0</v>
      </c>
      <c r="N926" s="3">
        <v>100</v>
      </c>
      <c r="O926" s="3">
        <v>0</v>
      </c>
      <c r="P926" s="3">
        <v>0</v>
      </c>
      <c r="Q926" s="3">
        <v>0</v>
      </c>
    </row>
    <row r="927" spans="1:17" x14ac:dyDescent="0.25">
      <c r="A927" s="3">
        <v>3944</v>
      </c>
      <c r="B927" s="3" t="s">
        <v>521</v>
      </c>
      <c r="C927" s="3" t="s">
        <v>2892</v>
      </c>
      <c r="D927" s="3" t="s">
        <v>809</v>
      </c>
      <c r="E927" s="3" t="s">
        <v>843</v>
      </c>
      <c r="F927" s="3" t="s">
        <v>2856</v>
      </c>
      <c r="G927" s="3" t="s">
        <v>821</v>
      </c>
      <c r="H927" s="3" t="s">
        <v>822</v>
      </c>
      <c r="I927" s="3" t="s">
        <v>6</v>
      </c>
      <c r="J927" s="3" t="s">
        <v>7</v>
      </c>
      <c r="K927" s="11">
        <v>43862</v>
      </c>
      <c r="L927" s="11">
        <v>44196</v>
      </c>
      <c r="M927" s="3">
        <v>100</v>
      </c>
      <c r="N927" s="3">
        <v>100</v>
      </c>
      <c r="O927" s="3">
        <v>0</v>
      </c>
      <c r="P927" s="3">
        <v>0</v>
      </c>
      <c r="Q927" s="3">
        <v>0</v>
      </c>
    </row>
    <row r="928" spans="1:17" x14ac:dyDescent="0.25">
      <c r="A928" s="3">
        <v>3944</v>
      </c>
      <c r="B928" s="3" t="s">
        <v>521</v>
      </c>
      <c r="C928" s="3" t="s">
        <v>2892</v>
      </c>
      <c r="D928" s="3" t="s">
        <v>385</v>
      </c>
      <c r="E928" s="3" t="s">
        <v>844</v>
      </c>
      <c r="F928" s="3" t="s">
        <v>2856</v>
      </c>
      <c r="G928" s="3" t="s">
        <v>821</v>
      </c>
      <c r="H928" s="3" t="s">
        <v>822</v>
      </c>
      <c r="I928" s="3" t="s">
        <v>6</v>
      </c>
      <c r="J928" s="3" t="s">
        <v>7</v>
      </c>
      <c r="K928" s="11">
        <v>43497</v>
      </c>
      <c r="L928" s="11">
        <v>43830</v>
      </c>
      <c r="M928" s="3">
        <v>3</v>
      </c>
      <c r="N928" s="3">
        <v>3</v>
      </c>
      <c r="O928" s="3">
        <v>0</v>
      </c>
      <c r="P928" s="3">
        <v>0</v>
      </c>
      <c r="Q928" s="3">
        <v>0</v>
      </c>
    </row>
    <row r="929" spans="1:17" x14ac:dyDescent="0.25">
      <c r="A929" s="3">
        <v>3944</v>
      </c>
      <c r="B929" s="3" t="s">
        <v>521</v>
      </c>
      <c r="C929" s="3" t="s">
        <v>2892</v>
      </c>
      <c r="D929" s="3" t="s">
        <v>513</v>
      </c>
      <c r="E929" s="3" t="s">
        <v>845</v>
      </c>
      <c r="F929" s="3" t="s">
        <v>2856</v>
      </c>
      <c r="G929" s="3" t="s">
        <v>821</v>
      </c>
      <c r="H929" s="3" t="s">
        <v>822</v>
      </c>
      <c r="I929" s="3" t="s">
        <v>6</v>
      </c>
      <c r="J929" s="3" t="s">
        <v>7</v>
      </c>
      <c r="K929" s="11">
        <v>43497</v>
      </c>
      <c r="L929" s="11">
        <v>44196</v>
      </c>
      <c r="M929" s="3">
        <v>4</v>
      </c>
      <c r="N929" s="3">
        <v>4</v>
      </c>
      <c r="O929" s="3">
        <v>0</v>
      </c>
      <c r="P929" s="3">
        <v>0</v>
      </c>
      <c r="Q929" s="3">
        <v>0</v>
      </c>
    </row>
    <row r="930" spans="1:17" x14ac:dyDescent="0.25">
      <c r="A930" s="3">
        <v>3944</v>
      </c>
      <c r="B930" s="3" t="s">
        <v>521</v>
      </c>
      <c r="C930" s="3" t="s">
        <v>2892</v>
      </c>
      <c r="D930" s="3" t="s">
        <v>666</v>
      </c>
      <c r="E930" s="3" t="s">
        <v>846</v>
      </c>
      <c r="F930" s="3" t="s">
        <v>2856</v>
      </c>
      <c r="G930" s="3" t="s">
        <v>821</v>
      </c>
      <c r="H930" s="3" t="s">
        <v>822</v>
      </c>
      <c r="I930" s="3" t="s">
        <v>6</v>
      </c>
      <c r="J930" s="3" t="s">
        <v>7</v>
      </c>
      <c r="K930" s="11">
        <v>43497</v>
      </c>
      <c r="L930" s="11">
        <v>44560</v>
      </c>
      <c r="M930" s="3">
        <v>2</v>
      </c>
      <c r="N930" s="3">
        <v>4</v>
      </c>
      <c r="O930" s="3">
        <v>0</v>
      </c>
      <c r="P930" s="3">
        <v>0</v>
      </c>
      <c r="Q930" s="3">
        <v>0</v>
      </c>
    </row>
    <row r="931" spans="1:17" x14ac:dyDescent="0.25">
      <c r="A931" s="3">
        <v>3944</v>
      </c>
      <c r="B931" s="3" t="s">
        <v>521</v>
      </c>
      <c r="C931" s="3" t="s">
        <v>2892</v>
      </c>
      <c r="D931" s="3" t="s">
        <v>530</v>
      </c>
      <c r="E931" s="3" t="s">
        <v>847</v>
      </c>
      <c r="F931" s="3" t="s">
        <v>2856</v>
      </c>
      <c r="G931" s="3" t="s">
        <v>821</v>
      </c>
      <c r="H931" s="3" t="s">
        <v>822</v>
      </c>
      <c r="I931" s="3" t="s">
        <v>6</v>
      </c>
      <c r="J931" s="3" t="s">
        <v>7</v>
      </c>
      <c r="K931" s="11">
        <v>43497</v>
      </c>
      <c r="L931" s="11">
        <v>44196</v>
      </c>
      <c r="M931" s="3">
        <v>4</v>
      </c>
      <c r="N931" s="3">
        <v>4</v>
      </c>
      <c r="O931" s="3">
        <v>0</v>
      </c>
      <c r="P931" s="3">
        <v>0</v>
      </c>
      <c r="Q931" s="3">
        <v>0</v>
      </c>
    </row>
    <row r="932" spans="1:17" x14ac:dyDescent="0.25">
      <c r="A932" s="3">
        <v>3945</v>
      </c>
      <c r="B932" s="3" t="s">
        <v>1925</v>
      </c>
      <c r="C932" s="3" t="s">
        <v>2923</v>
      </c>
      <c r="D932" s="3" t="s">
        <v>244</v>
      </c>
      <c r="E932" s="3" t="s">
        <v>1926</v>
      </c>
      <c r="F932" s="3" t="s">
        <v>2856</v>
      </c>
      <c r="G932" s="3" t="s">
        <v>226</v>
      </c>
      <c r="H932" s="3" t="s">
        <v>227</v>
      </c>
      <c r="I932" s="3" t="s">
        <v>228</v>
      </c>
      <c r="J932" s="3" t="s">
        <v>229</v>
      </c>
      <c r="K932" s="11">
        <v>43315</v>
      </c>
      <c r="L932" s="11">
        <v>43465</v>
      </c>
      <c r="M932" s="3">
        <v>100</v>
      </c>
      <c r="N932" s="3">
        <v>100</v>
      </c>
      <c r="O932" s="3">
        <v>100</v>
      </c>
      <c r="P932" s="3">
        <v>1</v>
      </c>
      <c r="Q932" s="3">
        <v>1</v>
      </c>
    </row>
    <row r="933" spans="1:17" x14ac:dyDescent="0.25">
      <c r="A933" s="3">
        <v>3945</v>
      </c>
      <c r="B933" s="3" t="s">
        <v>1925</v>
      </c>
      <c r="C933" s="3" t="s">
        <v>2923</v>
      </c>
      <c r="D933" s="3" t="s">
        <v>205</v>
      </c>
      <c r="E933" s="3" t="s">
        <v>2017</v>
      </c>
      <c r="F933" s="3" t="s">
        <v>2856</v>
      </c>
      <c r="G933" s="3" t="s">
        <v>252</v>
      </c>
      <c r="H933" s="3" t="s">
        <v>253</v>
      </c>
      <c r="I933" s="3" t="s">
        <v>31</v>
      </c>
      <c r="J933" s="3" t="s">
        <v>31</v>
      </c>
      <c r="K933" s="11">
        <v>43318</v>
      </c>
      <c r="L933" s="11">
        <v>46022</v>
      </c>
      <c r="M933" s="3">
        <v>5</v>
      </c>
      <c r="N933" s="3">
        <v>15</v>
      </c>
      <c r="O933" s="3">
        <v>3</v>
      </c>
      <c r="P933" s="3">
        <v>0.6</v>
      </c>
      <c r="Q933" s="3">
        <v>0.2</v>
      </c>
    </row>
    <row r="934" spans="1:17" x14ac:dyDescent="0.25">
      <c r="A934" s="3">
        <v>3950</v>
      </c>
      <c r="B934" s="3" t="s">
        <v>1128</v>
      </c>
      <c r="C934" s="3" t="s">
        <v>2894</v>
      </c>
      <c r="D934" s="3" t="s">
        <v>267</v>
      </c>
      <c r="E934" s="3" t="s">
        <v>1129</v>
      </c>
      <c r="F934" s="3" t="s">
        <v>2855</v>
      </c>
      <c r="G934" s="3" t="s">
        <v>315</v>
      </c>
      <c r="H934" s="3" t="s">
        <v>316</v>
      </c>
      <c r="I934" s="3" t="s">
        <v>146</v>
      </c>
      <c r="J934" s="3" t="s">
        <v>147</v>
      </c>
      <c r="K934" s="11">
        <v>43430</v>
      </c>
      <c r="L934" s="11">
        <v>44561</v>
      </c>
      <c r="M934" s="3">
        <v>100</v>
      </c>
      <c r="N934" s="3">
        <v>100</v>
      </c>
      <c r="O934" s="3">
        <v>100</v>
      </c>
      <c r="P934" s="3">
        <v>1</v>
      </c>
      <c r="Q934" s="3">
        <v>1</v>
      </c>
    </row>
    <row r="935" spans="1:17" x14ac:dyDescent="0.25">
      <c r="A935" s="3">
        <v>3950</v>
      </c>
      <c r="B935" s="3" t="s">
        <v>1128</v>
      </c>
      <c r="C935" s="3" t="s">
        <v>2894</v>
      </c>
      <c r="D935" s="3" t="s">
        <v>248</v>
      </c>
      <c r="E935" s="3" t="s">
        <v>1130</v>
      </c>
      <c r="F935" s="3" t="s">
        <v>2856</v>
      </c>
      <c r="G935" s="3" t="s">
        <v>178</v>
      </c>
      <c r="H935" s="3" t="s">
        <v>179</v>
      </c>
      <c r="I935" s="3" t="s">
        <v>180</v>
      </c>
      <c r="J935" s="3" t="s">
        <v>181</v>
      </c>
      <c r="K935" s="11">
        <v>43466</v>
      </c>
      <c r="L935" s="11">
        <v>43830</v>
      </c>
      <c r="M935" s="3">
        <v>100</v>
      </c>
      <c r="N935" s="3">
        <v>100</v>
      </c>
      <c r="O935" s="3">
        <v>100</v>
      </c>
      <c r="P935" s="3">
        <v>1</v>
      </c>
      <c r="Q935" s="3">
        <v>1</v>
      </c>
    </row>
    <row r="936" spans="1:17" x14ac:dyDescent="0.25">
      <c r="A936" s="3">
        <v>3950</v>
      </c>
      <c r="B936" s="3" t="s">
        <v>1128</v>
      </c>
      <c r="C936" s="3" t="s">
        <v>2894</v>
      </c>
      <c r="D936" s="3" t="s">
        <v>241</v>
      </c>
      <c r="E936" s="3" t="s">
        <v>1131</v>
      </c>
      <c r="F936" s="3" t="s">
        <v>2855</v>
      </c>
      <c r="G936" s="3" t="s">
        <v>315</v>
      </c>
      <c r="H936" s="3" t="s">
        <v>316</v>
      </c>
      <c r="I936" s="3" t="s">
        <v>146</v>
      </c>
      <c r="J936" s="3" t="s">
        <v>147</v>
      </c>
      <c r="K936" s="11">
        <v>43430</v>
      </c>
      <c r="L936" s="11">
        <v>44561</v>
      </c>
      <c r="M936" s="3">
        <v>100</v>
      </c>
      <c r="N936" s="3">
        <v>100</v>
      </c>
      <c r="O936" s="3">
        <v>100</v>
      </c>
      <c r="P936" s="3">
        <v>1</v>
      </c>
      <c r="Q936" s="3">
        <v>1</v>
      </c>
    </row>
    <row r="937" spans="1:17" x14ac:dyDescent="0.25">
      <c r="A937" s="3">
        <v>3950</v>
      </c>
      <c r="B937" s="3" t="s">
        <v>1128</v>
      </c>
      <c r="C937" s="3" t="s">
        <v>2894</v>
      </c>
      <c r="D937" s="3" t="s">
        <v>290</v>
      </c>
      <c r="E937" s="3" t="s">
        <v>1132</v>
      </c>
      <c r="F937" s="3" t="s">
        <v>2855</v>
      </c>
      <c r="G937" s="3" t="s">
        <v>150</v>
      </c>
      <c r="H937" s="3" t="s">
        <v>151</v>
      </c>
      <c r="I937" s="3" t="s">
        <v>152</v>
      </c>
      <c r="J937" s="3" t="s">
        <v>152</v>
      </c>
      <c r="K937" s="11">
        <v>43498</v>
      </c>
      <c r="L937" s="11">
        <v>44196</v>
      </c>
      <c r="M937" s="3">
        <v>100</v>
      </c>
      <c r="N937" s="3">
        <v>100</v>
      </c>
      <c r="O937" s="3">
        <v>50</v>
      </c>
      <c r="P937" s="3">
        <v>0.5</v>
      </c>
      <c r="Q937" s="3">
        <v>0.5</v>
      </c>
    </row>
    <row r="938" spans="1:17" x14ac:dyDescent="0.25">
      <c r="A938" s="3">
        <v>3950</v>
      </c>
      <c r="B938" s="3" t="s">
        <v>1128</v>
      </c>
      <c r="C938" s="3" t="s">
        <v>2894</v>
      </c>
      <c r="D938" s="3" t="s">
        <v>220</v>
      </c>
      <c r="E938" s="3" t="s">
        <v>1133</v>
      </c>
      <c r="F938" s="3" t="s">
        <v>2856</v>
      </c>
      <c r="G938" s="3" t="s">
        <v>85</v>
      </c>
      <c r="H938" s="3" t="s">
        <v>86</v>
      </c>
      <c r="I938" s="3" t="s">
        <v>87</v>
      </c>
      <c r="J938" s="3" t="s">
        <v>88</v>
      </c>
      <c r="K938" s="11">
        <v>43466</v>
      </c>
      <c r="L938" s="11">
        <v>43830</v>
      </c>
      <c r="M938" s="3">
        <v>100</v>
      </c>
      <c r="N938" s="3">
        <v>100</v>
      </c>
      <c r="O938" s="3">
        <v>95</v>
      </c>
      <c r="P938" s="3">
        <v>0.95</v>
      </c>
      <c r="Q938" s="3">
        <v>0.95</v>
      </c>
    </row>
    <row r="939" spans="1:17" x14ac:dyDescent="0.25">
      <c r="A939" s="3">
        <v>3950</v>
      </c>
      <c r="B939" s="3" t="s">
        <v>1128</v>
      </c>
      <c r="C939" s="3" t="s">
        <v>2894</v>
      </c>
      <c r="D939" s="3" t="s">
        <v>256</v>
      </c>
      <c r="E939" s="3" t="s">
        <v>1134</v>
      </c>
      <c r="F939" s="3" t="s">
        <v>2855</v>
      </c>
      <c r="G939" s="3" t="s">
        <v>315</v>
      </c>
      <c r="H939" s="3" t="s">
        <v>316</v>
      </c>
      <c r="I939" s="3" t="s">
        <v>146</v>
      </c>
      <c r="J939" s="3" t="s">
        <v>147</v>
      </c>
      <c r="K939" s="11">
        <v>43430</v>
      </c>
      <c r="L939" s="11">
        <v>44561</v>
      </c>
      <c r="M939" s="3">
        <v>100</v>
      </c>
      <c r="N939" s="3">
        <v>100</v>
      </c>
      <c r="O939" s="3">
        <v>95.2</v>
      </c>
      <c r="P939" s="3">
        <v>0.95200000000000007</v>
      </c>
      <c r="Q939" s="3">
        <v>0.95200000000000007</v>
      </c>
    </row>
    <row r="940" spans="1:17" x14ac:dyDescent="0.25">
      <c r="A940" s="3">
        <v>3950</v>
      </c>
      <c r="B940" s="3" t="s">
        <v>1128</v>
      </c>
      <c r="C940" s="3" t="s">
        <v>2894</v>
      </c>
      <c r="D940" s="3" t="s">
        <v>273</v>
      </c>
      <c r="E940" s="3" t="s">
        <v>1135</v>
      </c>
      <c r="F940" s="3" t="s">
        <v>2855</v>
      </c>
      <c r="G940" s="3" t="s">
        <v>315</v>
      </c>
      <c r="H940" s="3" t="s">
        <v>316</v>
      </c>
      <c r="I940" s="3" t="s">
        <v>146</v>
      </c>
      <c r="J940" s="3" t="s">
        <v>147</v>
      </c>
      <c r="K940" s="11">
        <v>43430</v>
      </c>
      <c r="L940" s="11">
        <v>44561</v>
      </c>
      <c r="M940" s="3">
        <v>100</v>
      </c>
      <c r="N940" s="3">
        <v>100</v>
      </c>
      <c r="O940" s="3">
        <v>98</v>
      </c>
      <c r="P940" s="3">
        <v>0.98</v>
      </c>
      <c r="Q940" s="3">
        <v>0.98</v>
      </c>
    </row>
    <row r="941" spans="1:17" x14ac:dyDescent="0.25">
      <c r="A941" s="3">
        <v>3950</v>
      </c>
      <c r="B941" s="3" t="s">
        <v>1128</v>
      </c>
      <c r="C941" s="3" t="s">
        <v>2894</v>
      </c>
      <c r="D941" s="3" t="s">
        <v>264</v>
      </c>
      <c r="E941" s="3" t="s">
        <v>1136</v>
      </c>
      <c r="F941" s="3" t="s">
        <v>2855</v>
      </c>
      <c r="G941" s="3" t="s">
        <v>189</v>
      </c>
      <c r="H941" s="3" t="s">
        <v>190</v>
      </c>
      <c r="I941" s="3" t="s">
        <v>164</v>
      </c>
      <c r="J941" s="3" t="s">
        <v>164</v>
      </c>
      <c r="K941" s="11">
        <v>43466</v>
      </c>
      <c r="L941" s="11">
        <v>44561</v>
      </c>
      <c r="M941" s="3">
        <v>80</v>
      </c>
      <c r="N941" s="3">
        <v>100</v>
      </c>
      <c r="O941" s="3">
        <v>75</v>
      </c>
      <c r="P941" s="3">
        <v>0.9375</v>
      </c>
      <c r="Q941" s="3">
        <v>0.75</v>
      </c>
    </row>
    <row r="942" spans="1:17" x14ac:dyDescent="0.25">
      <c r="A942" s="3">
        <v>3950</v>
      </c>
      <c r="B942" s="3" t="s">
        <v>1128</v>
      </c>
      <c r="C942" s="3" t="s">
        <v>2894</v>
      </c>
      <c r="D942" s="3" t="s">
        <v>255</v>
      </c>
      <c r="E942" s="3" t="s">
        <v>1137</v>
      </c>
      <c r="F942" s="3" t="s">
        <v>2856</v>
      </c>
      <c r="G942" s="3" t="s">
        <v>85</v>
      </c>
      <c r="H942" s="3" t="s">
        <v>86</v>
      </c>
      <c r="I942" s="3" t="s">
        <v>87</v>
      </c>
      <c r="J942" s="3" t="s">
        <v>88</v>
      </c>
      <c r="K942" s="11">
        <v>43466</v>
      </c>
      <c r="L942" s="11">
        <v>43636</v>
      </c>
      <c r="M942" s="3">
        <v>100</v>
      </c>
      <c r="N942" s="3">
        <v>100</v>
      </c>
      <c r="O942" s="3">
        <v>100</v>
      </c>
      <c r="P942" s="3">
        <v>1</v>
      </c>
      <c r="Q942" s="3">
        <v>1</v>
      </c>
    </row>
    <row r="943" spans="1:17" x14ac:dyDescent="0.25">
      <c r="A943" s="3">
        <v>3950</v>
      </c>
      <c r="B943" s="3" t="s">
        <v>1128</v>
      </c>
      <c r="C943" s="3" t="s">
        <v>2894</v>
      </c>
      <c r="D943" s="3" t="s">
        <v>232</v>
      </c>
      <c r="E943" s="3" t="s">
        <v>1138</v>
      </c>
      <c r="F943" s="3" t="s">
        <v>2855</v>
      </c>
      <c r="G943" s="3" t="s">
        <v>150</v>
      </c>
      <c r="H943" s="3" t="s">
        <v>151</v>
      </c>
      <c r="I943" s="3" t="s">
        <v>152</v>
      </c>
      <c r="J943" s="3" t="s">
        <v>152</v>
      </c>
      <c r="K943" s="11">
        <v>43500</v>
      </c>
      <c r="L943" s="11">
        <v>44561</v>
      </c>
      <c r="M943" s="3">
        <v>70</v>
      </c>
      <c r="N943" s="3">
        <v>100</v>
      </c>
      <c r="O943" s="3">
        <v>40</v>
      </c>
      <c r="P943" s="3">
        <v>0.5714285714285714</v>
      </c>
      <c r="Q943" s="3">
        <v>0.4</v>
      </c>
    </row>
    <row r="944" spans="1:17" x14ac:dyDescent="0.25">
      <c r="A944" s="3">
        <v>3950</v>
      </c>
      <c r="B944" s="3" t="s">
        <v>1128</v>
      </c>
      <c r="C944" s="3" t="s">
        <v>2894</v>
      </c>
      <c r="D944" s="3" t="s">
        <v>258</v>
      </c>
      <c r="E944" s="3" t="s">
        <v>1139</v>
      </c>
      <c r="F944" s="3" t="s">
        <v>2051</v>
      </c>
      <c r="G944" s="3" t="s">
        <v>150</v>
      </c>
      <c r="H944" s="3" t="s">
        <v>151</v>
      </c>
      <c r="I944" s="3" t="s">
        <v>152</v>
      </c>
      <c r="J944" s="3" t="s">
        <v>152</v>
      </c>
      <c r="K944" s="11">
        <v>43500</v>
      </c>
      <c r="L944" s="11">
        <v>44196</v>
      </c>
      <c r="M944" s="3">
        <v>100</v>
      </c>
      <c r="N944" s="3">
        <v>100</v>
      </c>
      <c r="O944" s="3">
        <v>95</v>
      </c>
      <c r="P944" s="3">
        <v>0.95</v>
      </c>
      <c r="Q944" s="3">
        <v>0.95</v>
      </c>
    </row>
    <row r="945" spans="1:17" x14ac:dyDescent="0.25">
      <c r="A945" s="3">
        <v>3950</v>
      </c>
      <c r="B945" s="3" t="s">
        <v>1128</v>
      </c>
      <c r="C945" s="3" t="s">
        <v>2894</v>
      </c>
      <c r="D945" s="3" t="s">
        <v>254</v>
      </c>
      <c r="E945" s="3" t="s">
        <v>1140</v>
      </c>
      <c r="F945" s="3" t="s">
        <v>2855</v>
      </c>
      <c r="G945" s="3" t="s">
        <v>315</v>
      </c>
      <c r="H945" s="3" t="s">
        <v>316</v>
      </c>
      <c r="I945" s="3" t="s">
        <v>146</v>
      </c>
      <c r="J945" s="3" t="s">
        <v>147</v>
      </c>
      <c r="K945" s="11">
        <v>43430</v>
      </c>
      <c r="L945" s="11">
        <v>44561</v>
      </c>
      <c r="M945" s="3">
        <v>100</v>
      </c>
      <c r="N945" s="3">
        <v>100</v>
      </c>
      <c r="O945" s="3">
        <v>100</v>
      </c>
      <c r="P945" s="3">
        <v>1</v>
      </c>
      <c r="Q945" s="3">
        <v>1</v>
      </c>
    </row>
    <row r="946" spans="1:17" x14ac:dyDescent="0.25">
      <c r="A946" s="3">
        <v>3950</v>
      </c>
      <c r="B946" s="3" t="s">
        <v>1128</v>
      </c>
      <c r="C946" s="3" t="s">
        <v>2894</v>
      </c>
      <c r="D946" s="3" t="s">
        <v>285</v>
      </c>
      <c r="E946" s="3" t="s">
        <v>1141</v>
      </c>
      <c r="F946" s="3" t="s">
        <v>2855</v>
      </c>
      <c r="G946" s="3" t="s">
        <v>189</v>
      </c>
      <c r="H946" s="3" t="s">
        <v>190</v>
      </c>
      <c r="I946" s="3" t="s">
        <v>164</v>
      </c>
      <c r="J946" s="3" t="s">
        <v>164</v>
      </c>
      <c r="K946" s="11">
        <v>43466</v>
      </c>
      <c r="L946" s="11">
        <v>44561</v>
      </c>
      <c r="M946" s="3">
        <v>8</v>
      </c>
      <c r="N946" s="3">
        <v>12</v>
      </c>
      <c r="O946" s="3">
        <v>4</v>
      </c>
      <c r="P946" s="3">
        <v>0.5</v>
      </c>
      <c r="Q946" s="3">
        <v>0.33333333333333331</v>
      </c>
    </row>
    <row r="947" spans="1:17" x14ac:dyDescent="0.25">
      <c r="A947" s="3">
        <v>3950</v>
      </c>
      <c r="B947" s="3" t="s">
        <v>1128</v>
      </c>
      <c r="C947" s="3" t="s">
        <v>2894</v>
      </c>
      <c r="D947" s="3" t="s">
        <v>237</v>
      </c>
      <c r="E947" s="3" t="s">
        <v>1142</v>
      </c>
      <c r="F947" s="3" t="s">
        <v>2855</v>
      </c>
      <c r="G947" s="3" t="s">
        <v>150</v>
      </c>
      <c r="H947" s="3" t="s">
        <v>151</v>
      </c>
      <c r="I947" s="3" t="s">
        <v>152</v>
      </c>
      <c r="J947" s="3" t="s">
        <v>152</v>
      </c>
      <c r="K947" s="11">
        <v>43466</v>
      </c>
      <c r="L947" s="11">
        <v>44561</v>
      </c>
      <c r="M947" s="3">
        <v>9</v>
      </c>
      <c r="N947" s="3">
        <v>13</v>
      </c>
      <c r="O947" s="3">
        <v>5</v>
      </c>
      <c r="P947" s="3">
        <v>0.55555555555555558</v>
      </c>
      <c r="Q947" s="3">
        <v>0.38461538461538464</v>
      </c>
    </row>
    <row r="948" spans="1:17" x14ac:dyDescent="0.25">
      <c r="A948" s="3">
        <v>3950</v>
      </c>
      <c r="B948" s="3" t="s">
        <v>1128</v>
      </c>
      <c r="C948" s="3" t="s">
        <v>2894</v>
      </c>
      <c r="D948" s="3" t="s">
        <v>259</v>
      </c>
      <c r="E948" s="3" t="s">
        <v>1143</v>
      </c>
      <c r="F948" s="3" t="s">
        <v>2855</v>
      </c>
      <c r="G948" s="3" t="s">
        <v>309</v>
      </c>
      <c r="H948" s="3" t="s">
        <v>310</v>
      </c>
      <c r="I948" s="3" t="s">
        <v>174</v>
      </c>
      <c r="J948" s="3" t="s">
        <v>174</v>
      </c>
      <c r="K948" s="11">
        <v>43484</v>
      </c>
      <c r="L948" s="11">
        <v>43805</v>
      </c>
      <c r="M948" s="3">
        <v>2</v>
      </c>
      <c r="N948" s="3">
        <v>2</v>
      </c>
      <c r="O948" s="3">
        <v>2</v>
      </c>
      <c r="P948" s="3">
        <v>1</v>
      </c>
      <c r="Q948" s="3">
        <v>1</v>
      </c>
    </row>
    <row r="949" spans="1:17" x14ac:dyDescent="0.25">
      <c r="A949" s="3">
        <v>3950</v>
      </c>
      <c r="B949" s="3" t="s">
        <v>1128</v>
      </c>
      <c r="C949" s="3" t="s">
        <v>2894</v>
      </c>
      <c r="D949" s="3" t="s">
        <v>291</v>
      </c>
      <c r="E949" s="3" t="s">
        <v>1144</v>
      </c>
      <c r="F949" s="3" t="s">
        <v>2855</v>
      </c>
      <c r="G949" s="3" t="s">
        <v>300</v>
      </c>
      <c r="H949" s="3" t="s">
        <v>301</v>
      </c>
      <c r="I949" s="3" t="s">
        <v>302</v>
      </c>
      <c r="J949" s="3" t="s">
        <v>303</v>
      </c>
      <c r="K949" s="11">
        <v>43430</v>
      </c>
      <c r="L949" s="11">
        <v>44561</v>
      </c>
      <c r="M949" s="3">
        <v>7157</v>
      </c>
      <c r="N949" s="3">
        <v>27355</v>
      </c>
      <c r="O949" s="3">
        <v>3879</v>
      </c>
      <c r="P949" s="3">
        <v>0.54198686600530954</v>
      </c>
      <c r="Q949" s="3">
        <v>0.14180222993968197</v>
      </c>
    </row>
    <row r="950" spans="1:17" x14ac:dyDescent="0.25">
      <c r="A950" s="3">
        <v>3950</v>
      </c>
      <c r="B950" s="3" t="s">
        <v>1128</v>
      </c>
      <c r="C950" s="3" t="s">
        <v>2894</v>
      </c>
      <c r="D950" s="3" t="s">
        <v>224</v>
      </c>
      <c r="E950" s="3" t="s">
        <v>1145</v>
      </c>
      <c r="F950" s="3" t="s">
        <v>2855</v>
      </c>
      <c r="G950" s="3" t="s">
        <v>125</v>
      </c>
      <c r="H950" s="3" t="s">
        <v>126</v>
      </c>
      <c r="I950" s="3" t="s">
        <v>122</v>
      </c>
      <c r="J950" s="3" t="s">
        <v>123</v>
      </c>
      <c r="K950" s="11">
        <v>43430</v>
      </c>
      <c r="L950" s="11">
        <v>44561</v>
      </c>
      <c r="M950" s="3">
        <v>26</v>
      </c>
      <c r="N950" s="3">
        <v>38</v>
      </c>
      <c r="O950" s="3">
        <v>11</v>
      </c>
      <c r="P950" s="3">
        <v>0.42307692307692307</v>
      </c>
      <c r="Q950" s="3">
        <v>0.28947368421052633</v>
      </c>
    </row>
    <row r="951" spans="1:17" x14ac:dyDescent="0.25">
      <c r="A951" s="3">
        <v>3950</v>
      </c>
      <c r="B951" s="3" t="s">
        <v>1128</v>
      </c>
      <c r="C951" s="3" t="s">
        <v>2894</v>
      </c>
      <c r="D951" s="3" t="s">
        <v>239</v>
      </c>
      <c r="E951" s="3" t="s">
        <v>1146</v>
      </c>
      <c r="F951" s="3" t="s">
        <v>2855</v>
      </c>
      <c r="G951" s="3" t="s">
        <v>162</v>
      </c>
      <c r="H951" s="3" t="s">
        <v>163</v>
      </c>
      <c r="I951" s="3" t="s">
        <v>164</v>
      </c>
      <c r="J951" s="3" t="s">
        <v>164</v>
      </c>
      <c r="K951" s="11">
        <v>43466</v>
      </c>
      <c r="L951" s="11">
        <v>44561</v>
      </c>
      <c r="M951" s="3">
        <v>32000</v>
      </c>
      <c r="N951" s="3">
        <v>40000</v>
      </c>
      <c r="O951" s="3">
        <v>20500</v>
      </c>
      <c r="P951" s="3">
        <v>0.640625</v>
      </c>
      <c r="Q951" s="3">
        <v>0.51249999999999996</v>
      </c>
    </row>
    <row r="952" spans="1:17" x14ac:dyDescent="0.25">
      <c r="A952" s="3">
        <v>3950</v>
      </c>
      <c r="B952" s="3" t="s">
        <v>1128</v>
      </c>
      <c r="C952" s="3" t="s">
        <v>2894</v>
      </c>
      <c r="D952" s="3" t="s">
        <v>251</v>
      </c>
      <c r="E952" s="3" t="s">
        <v>1147</v>
      </c>
      <c r="F952" s="3" t="s">
        <v>2855</v>
      </c>
      <c r="G952" s="3" t="s">
        <v>150</v>
      </c>
      <c r="H952" s="3" t="s">
        <v>151</v>
      </c>
      <c r="I952" s="3" t="s">
        <v>152</v>
      </c>
      <c r="J952" s="3" t="s">
        <v>152</v>
      </c>
      <c r="K952" s="11">
        <v>43500</v>
      </c>
      <c r="L952" s="11">
        <v>44561</v>
      </c>
      <c r="M952" s="3">
        <v>4</v>
      </c>
      <c r="N952" s="3">
        <v>6</v>
      </c>
      <c r="O952" s="3">
        <v>3</v>
      </c>
      <c r="P952" s="3">
        <v>0.75</v>
      </c>
      <c r="Q952" s="3">
        <v>0.5</v>
      </c>
    </row>
    <row r="953" spans="1:17" x14ac:dyDescent="0.25">
      <c r="A953" s="3">
        <v>3950</v>
      </c>
      <c r="B953" s="3" t="s">
        <v>1128</v>
      </c>
      <c r="C953" s="3" t="s">
        <v>2894</v>
      </c>
      <c r="D953" s="3" t="s">
        <v>284</v>
      </c>
      <c r="E953" s="3" t="s">
        <v>1148</v>
      </c>
      <c r="F953" s="3" t="s">
        <v>2855</v>
      </c>
      <c r="G953" s="3" t="s">
        <v>150</v>
      </c>
      <c r="H953" s="3" t="s">
        <v>151</v>
      </c>
      <c r="I953" s="3" t="s">
        <v>152</v>
      </c>
      <c r="J953" s="3" t="s">
        <v>152</v>
      </c>
      <c r="K953" s="11">
        <v>43498</v>
      </c>
      <c r="L953" s="11">
        <v>44196</v>
      </c>
      <c r="M953" s="3">
        <v>4</v>
      </c>
      <c r="N953" s="3">
        <v>7</v>
      </c>
      <c r="O953" s="3">
        <v>6</v>
      </c>
      <c r="P953" s="3">
        <v>1</v>
      </c>
      <c r="Q953" s="3">
        <v>0.8571428571428571</v>
      </c>
    </row>
    <row r="954" spans="1:17" x14ac:dyDescent="0.25">
      <c r="A954" s="3">
        <v>3950</v>
      </c>
      <c r="B954" s="3" t="s">
        <v>1128</v>
      </c>
      <c r="C954" s="3" t="s">
        <v>2894</v>
      </c>
      <c r="D954" s="3" t="s">
        <v>283</v>
      </c>
      <c r="E954" s="3" t="s">
        <v>1149</v>
      </c>
      <c r="F954" s="3" t="s">
        <v>2051</v>
      </c>
      <c r="G954" s="3" t="s">
        <v>178</v>
      </c>
      <c r="H954" s="3" t="s">
        <v>179</v>
      </c>
      <c r="I954" s="3" t="s">
        <v>180</v>
      </c>
      <c r="J954" s="3" t="s">
        <v>181</v>
      </c>
      <c r="K954" s="11">
        <v>43430</v>
      </c>
      <c r="L954" s="11">
        <v>43435</v>
      </c>
      <c r="M954" s="3">
        <v>1</v>
      </c>
      <c r="N954" s="3">
        <v>1</v>
      </c>
      <c r="O954" s="3">
        <v>4</v>
      </c>
      <c r="P954" s="3">
        <v>1</v>
      </c>
      <c r="Q954" s="3">
        <v>1</v>
      </c>
    </row>
    <row r="955" spans="1:17" x14ac:dyDescent="0.25">
      <c r="A955" s="3">
        <v>3950</v>
      </c>
      <c r="B955" s="3" t="s">
        <v>1128</v>
      </c>
      <c r="C955" s="3" t="s">
        <v>2894</v>
      </c>
      <c r="D955" s="3" t="s">
        <v>222</v>
      </c>
      <c r="E955" s="3" t="s">
        <v>1150</v>
      </c>
      <c r="F955" s="3" t="s">
        <v>2855</v>
      </c>
      <c r="G955" s="3" t="s">
        <v>162</v>
      </c>
      <c r="H955" s="3" t="s">
        <v>163</v>
      </c>
      <c r="I955" s="3" t="s">
        <v>164</v>
      </c>
      <c r="J955" s="3" t="s">
        <v>164</v>
      </c>
      <c r="K955" s="11">
        <v>43466</v>
      </c>
      <c r="L955" s="11">
        <v>44561</v>
      </c>
      <c r="M955" s="3">
        <v>10</v>
      </c>
      <c r="N955" s="3">
        <v>10</v>
      </c>
      <c r="O955" s="3">
        <v>24</v>
      </c>
      <c r="P955" s="3">
        <v>1</v>
      </c>
      <c r="Q955" s="3">
        <v>1</v>
      </c>
    </row>
    <row r="956" spans="1:17" x14ac:dyDescent="0.25">
      <c r="A956" s="3">
        <v>3950</v>
      </c>
      <c r="B956" s="3" t="s">
        <v>1128</v>
      </c>
      <c r="C956" s="3" t="s">
        <v>2894</v>
      </c>
      <c r="D956" s="3" t="s">
        <v>42</v>
      </c>
      <c r="E956" s="3" t="s">
        <v>1151</v>
      </c>
      <c r="F956" s="3" t="s">
        <v>2855</v>
      </c>
      <c r="G956" s="3" t="s">
        <v>154</v>
      </c>
      <c r="H956" s="3" t="s">
        <v>155</v>
      </c>
      <c r="I956" s="3" t="s">
        <v>156</v>
      </c>
      <c r="J956" s="3" t="s">
        <v>156</v>
      </c>
      <c r="K956" s="11">
        <v>43466</v>
      </c>
      <c r="L956" s="11">
        <v>44196</v>
      </c>
      <c r="M956" s="3">
        <v>100</v>
      </c>
      <c r="N956" s="3">
        <v>100</v>
      </c>
      <c r="O956" s="3">
        <v>80</v>
      </c>
      <c r="P956" s="3">
        <v>0.8</v>
      </c>
      <c r="Q956" s="3">
        <v>0.8</v>
      </c>
    </row>
    <row r="957" spans="1:17" x14ac:dyDescent="0.25">
      <c r="A957" s="3">
        <v>3950</v>
      </c>
      <c r="B957" s="3" t="s">
        <v>1128</v>
      </c>
      <c r="C957" s="3" t="s">
        <v>2894</v>
      </c>
      <c r="D957" s="3" t="s">
        <v>210</v>
      </c>
      <c r="E957" s="3" t="s">
        <v>1152</v>
      </c>
      <c r="F957" s="3" t="s">
        <v>2855</v>
      </c>
      <c r="G957" s="3" t="s">
        <v>56</v>
      </c>
      <c r="H957" s="3" t="s">
        <v>57</v>
      </c>
      <c r="I957" s="3" t="s">
        <v>58</v>
      </c>
      <c r="J957" s="3" t="s">
        <v>59</v>
      </c>
      <c r="K957" s="11">
        <v>43430</v>
      </c>
      <c r="L957" s="11">
        <v>44561</v>
      </c>
      <c r="M957" s="3">
        <v>75</v>
      </c>
      <c r="N957" s="3">
        <v>100</v>
      </c>
      <c r="O957" s="3">
        <v>45</v>
      </c>
      <c r="P957" s="3">
        <v>0.6</v>
      </c>
      <c r="Q957" s="3">
        <v>0.45</v>
      </c>
    </row>
    <row r="958" spans="1:17" x14ac:dyDescent="0.25">
      <c r="A958" s="3">
        <v>3950</v>
      </c>
      <c r="B958" s="3" t="s">
        <v>1128</v>
      </c>
      <c r="C958" s="3" t="s">
        <v>2894</v>
      </c>
      <c r="D958" s="3" t="s">
        <v>43</v>
      </c>
      <c r="E958" s="3" t="s">
        <v>1153</v>
      </c>
      <c r="F958" s="3" t="s">
        <v>2855</v>
      </c>
      <c r="G958" s="3" t="s">
        <v>183</v>
      </c>
      <c r="H958" s="3" t="s">
        <v>184</v>
      </c>
      <c r="I958" s="3" t="s">
        <v>146</v>
      </c>
      <c r="J958" s="3" t="s">
        <v>147</v>
      </c>
      <c r="K958" s="11">
        <v>43466</v>
      </c>
      <c r="L958" s="11">
        <v>44561</v>
      </c>
      <c r="M958" s="3">
        <v>60</v>
      </c>
      <c r="N958" s="3">
        <v>100</v>
      </c>
      <c r="O958" s="3">
        <v>83.3</v>
      </c>
      <c r="P958" s="3">
        <v>1</v>
      </c>
      <c r="Q958" s="3">
        <v>0.83299999999999996</v>
      </c>
    </row>
    <row r="959" spans="1:17" x14ac:dyDescent="0.25">
      <c r="A959" s="3">
        <v>3950</v>
      </c>
      <c r="B959" s="3" t="s">
        <v>1128</v>
      </c>
      <c r="C959" s="3" t="s">
        <v>2894</v>
      </c>
      <c r="D959" s="3" t="s">
        <v>287</v>
      </c>
      <c r="E959" s="3" t="s">
        <v>1154</v>
      </c>
      <c r="F959" s="3" t="s">
        <v>2855</v>
      </c>
      <c r="G959" s="3" t="s">
        <v>300</v>
      </c>
      <c r="H959" s="3" t="s">
        <v>301</v>
      </c>
      <c r="I959" s="3" t="s">
        <v>302</v>
      </c>
      <c r="J959" s="3" t="s">
        <v>303</v>
      </c>
      <c r="K959" s="11">
        <v>43430</v>
      </c>
      <c r="L959" s="11">
        <v>43555</v>
      </c>
      <c r="M959" s="3">
        <v>100</v>
      </c>
      <c r="N959" s="3">
        <v>100</v>
      </c>
      <c r="O959" s="3">
        <v>100</v>
      </c>
      <c r="P959" s="3">
        <v>1</v>
      </c>
      <c r="Q959" s="3">
        <v>1</v>
      </c>
    </row>
    <row r="960" spans="1:17" x14ac:dyDescent="0.25">
      <c r="A960" s="3">
        <v>3950</v>
      </c>
      <c r="B960" s="3" t="s">
        <v>1128</v>
      </c>
      <c r="C960" s="3" t="s">
        <v>2894</v>
      </c>
      <c r="D960" s="3" t="s">
        <v>266</v>
      </c>
      <c r="E960" s="3" t="s">
        <v>1155</v>
      </c>
      <c r="F960" s="3" t="s">
        <v>2855</v>
      </c>
      <c r="G960" s="3" t="s">
        <v>338</v>
      </c>
      <c r="H960" s="3" t="s">
        <v>339</v>
      </c>
      <c r="I960" s="3" t="s">
        <v>180</v>
      </c>
      <c r="J960" s="3" t="s">
        <v>181</v>
      </c>
      <c r="K960" s="11">
        <v>43436</v>
      </c>
      <c r="L960" s="11">
        <v>43496</v>
      </c>
      <c r="M960" s="3">
        <v>100</v>
      </c>
      <c r="N960" s="3">
        <v>100</v>
      </c>
      <c r="O960" s="3">
        <v>40</v>
      </c>
      <c r="P960" s="3">
        <v>0.4</v>
      </c>
      <c r="Q960" s="3">
        <v>0.4</v>
      </c>
    </row>
    <row r="961" spans="1:17" x14ac:dyDescent="0.25">
      <c r="A961" s="3">
        <v>3950</v>
      </c>
      <c r="B961" s="3" t="s">
        <v>1128</v>
      </c>
      <c r="C961" s="3" t="s">
        <v>2894</v>
      </c>
      <c r="D961" s="3" t="s">
        <v>207</v>
      </c>
      <c r="E961" s="3" t="s">
        <v>1156</v>
      </c>
      <c r="F961" s="3" t="s">
        <v>2855</v>
      </c>
      <c r="G961" s="3" t="s">
        <v>56</v>
      </c>
      <c r="H961" s="3" t="s">
        <v>57</v>
      </c>
      <c r="I961" s="3" t="s">
        <v>58</v>
      </c>
      <c r="J961" s="3" t="s">
        <v>59</v>
      </c>
      <c r="K961" s="11">
        <v>43466</v>
      </c>
      <c r="L961" s="11">
        <v>44196</v>
      </c>
      <c r="M961" s="3">
        <v>100</v>
      </c>
      <c r="N961" s="3">
        <v>100</v>
      </c>
      <c r="O961" s="3">
        <v>75</v>
      </c>
      <c r="P961" s="3">
        <v>0.75</v>
      </c>
      <c r="Q961" s="3">
        <v>0.75</v>
      </c>
    </row>
    <row r="962" spans="1:17" x14ac:dyDescent="0.25">
      <c r="A962" s="3">
        <v>3950</v>
      </c>
      <c r="B962" s="3" t="s">
        <v>1128</v>
      </c>
      <c r="C962" s="3" t="s">
        <v>2894</v>
      </c>
      <c r="D962" s="3" t="s">
        <v>41</v>
      </c>
      <c r="E962" s="3" t="s">
        <v>1157</v>
      </c>
      <c r="F962" s="3" t="s">
        <v>2855</v>
      </c>
      <c r="G962" s="3" t="s">
        <v>183</v>
      </c>
      <c r="H962" s="3" t="s">
        <v>184</v>
      </c>
      <c r="I962" s="3" t="s">
        <v>146</v>
      </c>
      <c r="J962" s="3" t="s">
        <v>147</v>
      </c>
      <c r="K962" s="11">
        <v>43466</v>
      </c>
      <c r="L962" s="11">
        <v>44561</v>
      </c>
      <c r="M962" s="3">
        <v>100</v>
      </c>
      <c r="N962" s="3">
        <v>100</v>
      </c>
      <c r="O962" s="3">
        <v>100</v>
      </c>
      <c r="P962" s="3">
        <v>1</v>
      </c>
      <c r="Q962" s="3">
        <v>1</v>
      </c>
    </row>
    <row r="963" spans="1:17" x14ac:dyDescent="0.25">
      <c r="A963" s="3">
        <v>3950</v>
      </c>
      <c r="B963" s="3" t="s">
        <v>1128</v>
      </c>
      <c r="C963" s="3" t="s">
        <v>2894</v>
      </c>
      <c r="D963" s="3" t="s">
        <v>47</v>
      </c>
      <c r="E963" s="3" t="s">
        <v>1158</v>
      </c>
      <c r="F963" s="3" t="s">
        <v>2855</v>
      </c>
      <c r="G963" s="3" t="s">
        <v>183</v>
      </c>
      <c r="H963" s="3" t="s">
        <v>184</v>
      </c>
      <c r="I963" s="3" t="s">
        <v>146</v>
      </c>
      <c r="J963" s="3" t="s">
        <v>147</v>
      </c>
      <c r="K963" s="11">
        <v>43466</v>
      </c>
      <c r="L963" s="11">
        <v>44561</v>
      </c>
      <c r="M963" s="3">
        <v>100</v>
      </c>
      <c r="N963" s="3">
        <v>100</v>
      </c>
      <c r="O963" s="3">
        <v>100</v>
      </c>
      <c r="P963" s="3">
        <v>1</v>
      </c>
      <c r="Q963" s="3">
        <v>1</v>
      </c>
    </row>
    <row r="964" spans="1:17" x14ac:dyDescent="0.25">
      <c r="A964" s="3">
        <v>3950</v>
      </c>
      <c r="B964" s="3" t="s">
        <v>1128</v>
      </c>
      <c r="C964" s="3" t="s">
        <v>2894</v>
      </c>
      <c r="D964" s="3" t="s">
        <v>50</v>
      </c>
      <c r="E964" s="3" t="s">
        <v>1159</v>
      </c>
      <c r="F964" s="3" t="s">
        <v>2855</v>
      </c>
      <c r="G964" s="3" t="s">
        <v>154</v>
      </c>
      <c r="H964" s="3" t="s">
        <v>155</v>
      </c>
      <c r="I964" s="3" t="s">
        <v>156</v>
      </c>
      <c r="J964" s="3" t="s">
        <v>156</v>
      </c>
      <c r="K964" s="11">
        <v>43466</v>
      </c>
      <c r="L964" s="11">
        <v>44561</v>
      </c>
      <c r="M964" s="3">
        <v>80</v>
      </c>
      <c r="N964" s="3">
        <v>100</v>
      </c>
      <c r="O964" s="3">
        <v>20</v>
      </c>
      <c r="P964" s="3">
        <v>0.25</v>
      </c>
      <c r="Q964" s="3">
        <v>0.2</v>
      </c>
    </row>
    <row r="965" spans="1:17" x14ac:dyDescent="0.25">
      <c r="A965" s="3">
        <v>3950</v>
      </c>
      <c r="B965" s="3" t="s">
        <v>1128</v>
      </c>
      <c r="C965" s="3" t="s">
        <v>2894</v>
      </c>
      <c r="D965" s="3" t="s">
        <v>48</v>
      </c>
      <c r="E965" s="3" t="s">
        <v>1160</v>
      </c>
      <c r="F965" s="3" t="s">
        <v>2855</v>
      </c>
      <c r="G965" s="3" t="s">
        <v>154</v>
      </c>
      <c r="H965" s="3" t="s">
        <v>155</v>
      </c>
      <c r="I965" s="3" t="s">
        <v>156</v>
      </c>
      <c r="J965" s="3" t="s">
        <v>156</v>
      </c>
      <c r="K965" s="11">
        <v>43466</v>
      </c>
      <c r="L965" s="11">
        <v>44196</v>
      </c>
      <c r="M965" s="3">
        <v>100</v>
      </c>
      <c r="N965" s="3">
        <v>100</v>
      </c>
      <c r="O965" s="3">
        <v>15</v>
      </c>
      <c r="P965" s="3">
        <v>0.15</v>
      </c>
      <c r="Q965" s="3">
        <v>0.15</v>
      </c>
    </row>
    <row r="966" spans="1:17" x14ac:dyDescent="0.25">
      <c r="A966" s="3">
        <v>3950</v>
      </c>
      <c r="B966" s="3" t="s">
        <v>1128</v>
      </c>
      <c r="C966" s="3" t="s">
        <v>2894</v>
      </c>
      <c r="D966" s="3" t="s">
        <v>39</v>
      </c>
      <c r="E966" s="3" t="s">
        <v>1161</v>
      </c>
      <c r="F966" s="3" t="s">
        <v>2855</v>
      </c>
      <c r="G966" s="3" t="s">
        <v>154</v>
      </c>
      <c r="H966" s="3" t="s">
        <v>155</v>
      </c>
      <c r="I966" s="3" t="s">
        <v>156</v>
      </c>
      <c r="J966" s="3" t="s">
        <v>156</v>
      </c>
      <c r="K966" s="11">
        <v>43466</v>
      </c>
      <c r="L966" s="11">
        <v>44561</v>
      </c>
      <c r="M966" s="3">
        <v>100</v>
      </c>
      <c r="N966" s="3">
        <v>100</v>
      </c>
      <c r="O966" s="3">
        <v>83.9</v>
      </c>
      <c r="P966" s="3">
        <v>0.83900000000000008</v>
      </c>
      <c r="Q966" s="3">
        <v>0.83900000000000008</v>
      </c>
    </row>
    <row r="967" spans="1:17" x14ac:dyDescent="0.25">
      <c r="A967" s="3">
        <v>3950</v>
      </c>
      <c r="B967" s="3" t="s">
        <v>1128</v>
      </c>
      <c r="C967" s="3" t="s">
        <v>2894</v>
      </c>
      <c r="D967" s="3" t="s">
        <v>40</v>
      </c>
      <c r="E967" s="3" t="s">
        <v>1162</v>
      </c>
      <c r="F967" s="3" t="s">
        <v>2855</v>
      </c>
      <c r="G967" s="3" t="s">
        <v>154</v>
      </c>
      <c r="H967" s="3" t="s">
        <v>155</v>
      </c>
      <c r="I967" s="3" t="s">
        <v>156</v>
      </c>
      <c r="J967" s="3" t="s">
        <v>156</v>
      </c>
      <c r="K967" s="11">
        <v>43430</v>
      </c>
      <c r="L967" s="11">
        <v>44561</v>
      </c>
      <c r="M967" s="3">
        <v>100</v>
      </c>
      <c r="N967" s="3">
        <v>100</v>
      </c>
      <c r="O967" s="3">
        <v>0</v>
      </c>
      <c r="P967" s="3">
        <v>0</v>
      </c>
      <c r="Q967" s="3">
        <v>0</v>
      </c>
    </row>
    <row r="968" spans="1:17" x14ac:dyDescent="0.25">
      <c r="A968" s="3">
        <v>3950</v>
      </c>
      <c r="B968" s="3" t="s">
        <v>1128</v>
      </c>
      <c r="C968" s="3" t="s">
        <v>2894</v>
      </c>
      <c r="D968" s="3" t="s">
        <v>44</v>
      </c>
      <c r="E968" s="3" t="s">
        <v>1163</v>
      </c>
      <c r="F968" s="3" t="s">
        <v>2855</v>
      </c>
      <c r="G968" s="3" t="s">
        <v>154</v>
      </c>
      <c r="H968" s="3" t="s">
        <v>155</v>
      </c>
      <c r="I968" s="3" t="s">
        <v>156</v>
      </c>
      <c r="J968" s="3" t="s">
        <v>156</v>
      </c>
      <c r="K968" s="11">
        <v>43466</v>
      </c>
      <c r="L968" s="11">
        <v>44196</v>
      </c>
      <c r="M968" s="3">
        <v>100</v>
      </c>
      <c r="N968" s="3">
        <v>100</v>
      </c>
      <c r="O968" s="3">
        <v>15</v>
      </c>
      <c r="P968" s="3">
        <v>0.15</v>
      </c>
      <c r="Q968" s="3">
        <v>0.15</v>
      </c>
    </row>
    <row r="969" spans="1:17" x14ac:dyDescent="0.25">
      <c r="A969" s="3">
        <v>3950</v>
      </c>
      <c r="B969" s="3" t="s">
        <v>1128</v>
      </c>
      <c r="C969" s="3" t="s">
        <v>2894</v>
      </c>
      <c r="D969" s="3" t="s">
        <v>49</v>
      </c>
      <c r="E969" s="3" t="s">
        <v>1164</v>
      </c>
      <c r="F969" s="3" t="s">
        <v>2855</v>
      </c>
      <c r="G969" s="3" t="s">
        <v>183</v>
      </c>
      <c r="H969" s="3" t="s">
        <v>184</v>
      </c>
      <c r="I969" s="3" t="s">
        <v>146</v>
      </c>
      <c r="J969" s="3" t="s">
        <v>147</v>
      </c>
      <c r="K969" s="11">
        <v>43466</v>
      </c>
      <c r="L969" s="11">
        <v>43830</v>
      </c>
      <c r="M969" s="3">
        <v>100</v>
      </c>
      <c r="N969" s="3">
        <v>100</v>
      </c>
      <c r="O969" s="3">
        <v>100</v>
      </c>
      <c r="P969" s="3">
        <v>1</v>
      </c>
      <c r="Q969" s="3">
        <v>1</v>
      </c>
    </row>
    <row r="970" spans="1:17" x14ac:dyDescent="0.25">
      <c r="A970" s="3">
        <v>3950</v>
      </c>
      <c r="B970" s="3" t="s">
        <v>1128</v>
      </c>
      <c r="C970" s="3" t="s">
        <v>2894</v>
      </c>
      <c r="D970" s="3" t="s">
        <v>211</v>
      </c>
      <c r="E970" s="3" t="s">
        <v>1165</v>
      </c>
      <c r="F970" s="3" t="s">
        <v>2855</v>
      </c>
      <c r="G970" s="3" t="s">
        <v>154</v>
      </c>
      <c r="H970" s="3" t="s">
        <v>155</v>
      </c>
      <c r="I970" s="3" t="s">
        <v>156</v>
      </c>
      <c r="J970" s="3" t="s">
        <v>156</v>
      </c>
      <c r="K970" s="11">
        <v>43430</v>
      </c>
      <c r="L970" s="11">
        <v>44561</v>
      </c>
      <c r="M970" s="3">
        <v>80</v>
      </c>
      <c r="N970" s="3">
        <v>100</v>
      </c>
      <c r="O970" s="3">
        <v>100</v>
      </c>
      <c r="P970" s="3">
        <v>1</v>
      </c>
      <c r="Q970" s="3">
        <v>1</v>
      </c>
    </row>
    <row r="971" spans="1:17" x14ac:dyDescent="0.25">
      <c r="A971" s="3">
        <v>3950</v>
      </c>
      <c r="B971" s="3" t="s">
        <v>1128</v>
      </c>
      <c r="C971" s="3" t="s">
        <v>2894</v>
      </c>
      <c r="D971" s="3" t="s">
        <v>209</v>
      </c>
      <c r="E971" s="3" t="s">
        <v>1166</v>
      </c>
      <c r="F971" s="3" t="s">
        <v>2855</v>
      </c>
      <c r="G971" s="3" t="s">
        <v>56</v>
      </c>
      <c r="H971" s="3" t="s">
        <v>57</v>
      </c>
      <c r="I971" s="3" t="s">
        <v>58</v>
      </c>
      <c r="J971" s="3" t="s">
        <v>59</v>
      </c>
      <c r="K971" s="11">
        <v>43430</v>
      </c>
      <c r="L971" s="11">
        <v>43830</v>
      </c>
      <c r="M971" s="3">
        <v>100</v>
      </c>
      <c r="N971" s="3">
        <v>100</v>
      </c>
      <c r="O971" s="3">
        <v>100</v>
      </c>
      <c r="P971" s="3">
        <v>1</v>
      </c>
      <c r="Q971" s="3">
        <v>1</v>
      </c>
    </row>
    <row r="972" spans="1:17" x14ac:dyDescent="0.25">
      <c r="A972" s="3">
        <v>3950</v>
      </c>
      <c r="B972" s="3" t="s">
        <v>1128</v>
      </c>
      <c r="C972" s="3" t="s">
        <v>2894</v>
      </c>
      <c r="D972" s="3" t="s">
        <v>244</v>
      </c>
      <c r="E972" s="3" t="s">
        <v>1167</v>
      </c>
      <c r="F972" s="3" t="s">
        <v>2855</v>
      </c>
      <c r="G972" s="3" t="s">
        <v>56</v>
      </c>
      <c r="H972" s="3" t="s">
        <v>57</v>
      </c>
      <c r="I972" s="3" t="s">
        <v>58</v>
      </c>
      <c r="J972" s="3" t="s">
        <v>59</v>
      </c>
      <c r="K972" s="11">
        <v>43430</v>
      </c>
      <c r="L972" s="11">
        <v>43830</v>
      </c>
      <c r="M972" s="3">
        <v>100</v>
      </c>
      <c r="N972" s="3">
        <v>100</v>
      </c>
      <c r="O972" s="3">
        <v>100</v>
      </c>
      <c r="P972" s="3">
        <v>1</v>
      </c>
      <c r="Q972" s="3">
        <v>1</v>
      </c>
    </row>
    <row r="973" spans="1:17" x14ac:dyDescent="0.25">
      <c r="A973" s="3">
        <v>3950</v>
      </c>
      <c r="B973" s="3" t="s">
        <v>1128</v>
      </c>
      <c r="C973" s="3" t="s">
        <v>2894</v>
      </c>
      <c r="D973" s="3" t="s">
        <v>208</v>
      </c>
      <c r="E973" s="3" t="s">
        <v>1168</v>
      </c>
      <c r="F973" s="3" t="s">
        <v>2855</v>
      </c>
      <c r="G973" s="3" t="s">
        <v>56</v>
      </c>
      <c r="H973" s="3" t="s">
        <v>57</v>
      </c>
      <c r="I973" s="3" t="s">
        <v>58</v>
      </c>
      <c r="J973" s="3" t="s">
        <v>59</v>
      </c>
      <c r="K973" s="11">
        <v>43466</v>
      </c>
      <c r="L973" s="11">
        <v>44561</v>
      </c>
      <c r="M973" s="3">
        <v>75</v>
      </c>
      <c r="N973" s="3">
        <v>100</v>
      </c>
      <c r="O973" s="3">
        <v>75</v>
      </c>
      <c r="P973" s="3">
        <v>1</v>
      </c>
      <c r="Q973" s="3">
        <v>0.75</v>
      </c>
    </row>
    <row r="974" spans="1:17" x14ac:dyDescent="0.25">
      <c r="A974" s="3">
        <v>3950</v>
      </c>
      <c r="B974" s="3" t="s">
        <v>1128</v>
      </c>
      <c r="C974" s="3" t="s">
        <v>2894</v>
      </c>
      <c r="D974" s="3" t="s">
        <v>205</v>
      </c>
      <c r="E974" s="3" t="s">
        <v>1169</v>
      </c>
      <c r="F974" s="3" t="s">
        <v>2855</v>
      </c>
      <c r="G974" s="3" t="s">
        <v>56</v>
      </c>
      <c r="H974" s="3" t="s">
        <v>57</v>
      </c>
      <c r="I974" s="3" t="s">
        <v>58</v>
      </c>
      <c r="J974" s="3" t="s">
        <v>59</v>
      </c>
      <c r="K974" s="11">
        <v>43430</v>
      </c>
      <c r="L974" s="11">
        <v>44561</v>
      </c>
      <c r="M974" s="3">
        <v>70</v>
      </c>
      <c r="N974" s="3">
        <v>100</v>
      </c>
      <c r="O974" s="3">
        <v>67.5</v>
      </c>
      <c r="P974" s="3">
        <v>0.9642857142857143</v>
      </c>
      <c r="Q974" s="3">
        <v>0.67500000000000004</v>
      </c>
    </row>
    <row r="975" spans="1:17" x14ac:dyDescent="0.25">
      <c r="A975" s="3">
        <v>3950</v>
      </c>
      <c r="B975" s="3" t="s">
        <v>1128</v>
      </c>
      <c r="C975" s="3" t="s">
        <v>2894</v>
      </c>
      <c r="D975" s="3" t="s">
        <v>51</v>
      </c>
      <c r="E975" s="3" t="s">
        <v>1170</v>
      </c>
      <c r="F975" s="3" t="s">
        <v>2855</v>
      </c>
      <c r="G975" s="3" t="s">
        <v>154</v>
      </c>
      <c r="H975" s="3" t="s">
        <v>155</v>
      </c>
      <c r="I975" s="3" t="s">
        <v>156</v>
      </c>
      <c r="J975" s="3" t="s">
        <v>156</v>
      </c>
      <c r="K975" s="11">
        <v>43466</v>
      </c>
      <c r="L975" s="11">
        <v>44561</v>
      </c>
      <c r="M975" s="3">
        <v>100</v>
      </c>
      <c r="N975" s="3">
        <v>100</v>
      </c>
      <c r="O975" s="3">
        <v>48</v>
      </c>
      <c r="P975" s="3">
        <v>0.48</v>
      </c>
      <c r="Q975" s="3">
        <v>0.48</v>
      </c>
    </row>
    <row r="976" spans="1:17" x14ac:dyDescent="0.25">
      <c r="A976" s="3">
        <v>3950</v>
      </c>
      <c r="B976" s="3" t="s">
        <v>1128</v>
      </c>
      <c r="C976" s="3" t="s">
        <v>2894</v>
      </c>
      <c r="D976" s="3" t="s">
        <v>212</v>
      </c>
      <c r="E976" s="3" t="s">
        <v>1171</v>
      </c>
      <c r="F976" s="3" t="s">
        <v>2855</v>
      </c>
      <c r="G976" s="3" t="s">
        <v>154</v>
      </c>
      <c r="H976" s="3" t="s">
        <v>155</v>
      </c>
      <c r="I976" s="3" t="s">
        <v>156</v>
      </c>
      <c r="J976" s="3" t="s">
        <v>156</v>
      </c>
      <c r="K976" s="11">
        <v>43497</v>
      </c>
      <c r="L976" s="11">
        <v>44228</v>
      </c>
      <c r="M976" s="3">
        <v>80</v>
      </c>
      <c r="N976" s="3">
        <v>120</v>
      </c>
      <c r="O976" s="3">
        <v>50</v>
      </c>
      <c r="P976" s="3">
        <v>0.625</v>
      </c>
      <c r="Q976" s="3">
        <v>0.41666666666666669</v>
      </c>
    </row>
    <row r="977" spans="1:17" x14ac:dyDescent="0.25">
      <c r="A977" s="3">
        <v>3950</v>
      </c>
      <c r="B977" s="3" t="s">
        <v>1128</v>
      </c>
      <c r="C977" s="3" t="s">
        <v>2894</v>
      </c>
      <c r="D977" s="3" t="s">
        <v>37</v>
      </c>
      <c r="E977" s="3" t="s">
        <v>1172</v>
      </c>
      <c r="F977" s="3" t="s">
        <v>2855</v>
      </c>
      <c r="G977" s="3" t="s">
        <v>183</v>
      </c>
      <c r="H977" s="3" t="s">
        <v>184</v>
      </c>
      <c r="I977" s="3" t="s">
        <v>146</v>
      </c>
      <c r="J977" s="3" t="s">
        <v>147</v>
      </c>
      <c r="K977" s="11">
        <v>43466</v>
      </c>
      <c r="L977" s="11">
        <v>44561</v>
      </c>
      <c r="M977" s="3">
        <v>1500</v>
      </c>
      <c r="N977" s="3">
        <v>1500</v>
      </c>
      <c r="O977" s="3">
        <v>1279</v>
      </c>
      <c r="P977" s="3">
        <v>0.85266666666666668</v>
      </c>
      <c r="Q977" s="3">
        <v>0.85266666666666668</v>
      </c>
    </row>
    <row r="978" spans="1:17" x14ac:dyDescent="0.25">
      <c r="A978" s="3">
        <v>3950</v>
      </c>
      <c r="B978" s="3" t="s">
        <v>1128</v>
      </c>
      <c r="C978" s="3" t="s">
        <v>2894</v>
      </c>
      <c r="D978" s="3" t="s">
        <v>294</v>
      </c>
      <c r="E978" s="3" t="s">
        <v>1173</v>
      </c>
      <c r="F978" s="3" t="s">
        <v>2855</v>
      </c>
      <c r="G978" s="3" t="s">
        <v>162</v>
      </c>
      <c r="H978" s="3" t="s">
        <v>163</v>
      </c>
      <c r="I978" s="3" t="s">
        <v>164</v>
      </c>
      <c r="J978" s="3" t="s">
        <v>164</v>
      </c>
      <c r="K978" s="11">
        <v>43497</v>
      </c>
      <c r="L978" s="11">
        <v>44561</v>
      </c>
      <c r="M978" s="3">
        <v>1000</v>
      </c>
      <c r="N978" s="3">
        <v>1500</v>
      </c>
      <c r="O978" s="3">
        <v>334</v>
      </c>
      <c r="P978" s="3">
        <v>0.33400000000000002</v>
      </c>
      <c r="Q978" s="3">
        <v>0.22266666666666668</v>
      </c>
    </row>
    <row r="979" spans="1:17" x14ac:dyDescent="0.25">
      <c r="A979" s="3">
        <v>3950</v>
      </c>
      <c r="B979" s="3" t="s">
        <v>1128</v>
      </c>
      <c r="C979" s="3" t="s">
        <v>2894</v>
      </c>
      <c r="D979" s="3" t="s">
        <v>46</v>
      </c>
      <c r="E979" s="3" t="s">
        <v>1174</v>
      </c>
      <c r="F979" s="3" t="s">
        <v>2855</v>
      </c>
      <c r="G979" s="3" t="s">
        <v>183</v>
      </c>
      <c r="H979" s="3" t="s">
        <v>184</v>
      </c>
      <c r="I979" s="3" t="s">
        <v>146</v>
      </c>
      <c r="J979" s="3" t="s">
        <v>147</v>
      </c>
      <c r="K979" s="11">
        <v>43466</v>
      </c>
      <c r="L979" s="11">
        <v>44561</v>
      </c>
      <c r="M979" s="3">
        <v>1104</v>
      </c>
      <c r="N979" s="3">
        <v>1508</v>
      </c>
      <c r="O979" s="3">
        <v>969</v>
      </c>
      <c r="P979" s="3">
        <v>0.87771739130434778</v>
      </c>
      <c r="Q979" s="3">
        <v>0.64257294429708223</v>
      </c>
    </row>
    <row r="980" spans="1:17" x14ac:dyDescent="0.25">
      <c r="A980" s="3">
        <v>3950</v>
      </c>
      <c r="B980" s="3" t="s">
        <v>1128</v>
      </c>
      <c r="C980" s="3" t="s">
        <v>2894</v>
      </c>
      <c r="D980" s="3" t="s">
        <v>36</v>
      </c>
      <c r="E980" s="3" t="s">
        <v>1175</v>
      </c>
      <c r="F980" s="3" t="s">
        <v>2855</v>
      </c>
      <c r="G980" s="3" t="s">
        <v>183</v>
      </c>
      <c r="H980" s="3" t="s">
        <v>184</v>
      </c>
      <c r="I980" s="3" t="s">
        <v>146</v>
      </c>
      <c r="J980" s="3" t="s">
        <v>147</v>
      </c>
      <c r="K980" s="11">
        <v>43466</v>
      </c>
      <c r="L980" s="11">
        <v>44561</v>
      </c>
      <c r="M980" s="3">
        <v>1200</v>
      </c>
      <c r="N980" s="3">
        <v>1600</v>
      </c>
      <c r="O980" s="3">
        <v>2254</v>
      </c>
      <c r="P980" s="3">
        <v>1</v>
      </c>
      <c r="Q980" s="3">
        <v>1</v>
      </c>
    </row>
    <row r="981" spans="1:17" x14ac:dyDescent="0.25">
      <c r="A981" s="3">
        <v>3950</v>
      </c>
      <c r="B981" s="3" t="s">
        <v>1128</v>
      </c>
      <c r="C981" s="3" t="s">
        <v>2894</v>
      </c>
      <c r="D981" s="3" t="s">
        <v>281</v>
      </c>
      <c r="E981" s="3" t="s">
        <v>1176</v>
      </c>
      <c r="F981" s="3" t="s">
        <v>2855</v>
      </c>
      <c r="G981" s="3" t="s">
        <v>347</v>
      </c>
      <c r="H981" s="3" t="s">
        <v>348</v>
      </c>
      <c r="I981" s="3" t="s">
        <v>164</v>
      </c>
      <c r="J981" s="3" t="s">
        <v>164</v>
      </c>
      <c r="K981" s="11">
        <v>43770</v>
      </c>
      <c r="L981" s="11">
        <v>44561</v>
      </c>
      <c r="M981" s="3">
        <v>161000</v>
      </c>
      <c r="N981" s="3">
        <v>271000</v>
      </c>
      <c r="O981" s="3">
        <v>93558</v>
      </c>
      <c r="P981" s="3">
        <v>0.58110559006211182</v>
      </c>
      <c r="Q981" s="3">
        <v>0.34523247232472326</v>
      </c>
    </row>
    <row r="982" spans="1:17" x14ac:dyDescent="0.25">
      <c r="A982" s="3">
        <v>3950</v>
      </c>
      <c r="B982" s="3" t="s">
        <v>1128</v>
      </c>
      <c r="C982" s="3" t="s">
        <v>2894</v>
      </c>
      <c r="D982" s="3" t="s">
        <v>218</v>
      </c>
      <c r="E982" s="3" t="s">
        <v>1177</v>
      </c>
      <c r="F982" s="3" t="s">
        <v>2051</v>
      </c>
      <c r="G982" s="3" t="s">
        <v>317</v>
      </c>
      <c r="H982" s="3" t="s">
        <v>318</v>
      </c>
      <c r="I982" s="3" t="s">
        <v>319</v>
      </c>
      <c r="J982" s="3" t="s">
        <v>320</v>
      </c>
      <c r="K982" s="11">
        <v>43466</v>
      </c>
      <c r="L982" s="11">
        <v>44561</v>
      </c>
      <c r="M982" s="3">
        <v>1</v>
      </c>
      <c r="N982" s="3">
        <v>3</v>
      </c>
      <c r="O982" s="3">
        <v>13</v>
      </c>
      <c r="P982" s="3">
        <v>1</v>
      </c>
      <c r="Q982" s="3">
        <v>1</v>
      </c>
    </row>
    <row r="983" spans="1:17" x14ac:dyDescent="0.25">
      <c r="A983" s="3">
        <v>3950</v>
      </c>
      <c r="B983" s="3" t="s">
        <v>1128</v>
      </c>
      <c r="C983" s="3" t="s">
        <v>2894</v>
      </c>
      <c r="D983" s="3" t="s">
        <v>34</v>
      </c>
      <c r="E983" s="3" t="s">
        <v>1178</v>
      </c>
      <c r="F983" s="3" t="s">
        <v>2855</v>
      </c>
      <c r="G983" s="3" t="s">
        <v>183</v>
      </c>
      <c r="H983" s="3" t="s">
        <v>184</v>
      </c>
      <c r="I983" s="3" t="s">
        <v>146</v>
      </c>
      <c r="J983" s="3" t="s">
        <v>147</v>
      </c>
      <c r="K983" s="11">
        <v>43466</v>
      </c>
      <c r="L983" s="11">
        <v>44561</v>
      </c>
      <c r="M983" s="3">
        <v>24</v>
      </c>
      <c r="N983" s="3">
        <v>36</v>
      </c>
      <c r="O983" s="3">
        <v>12</v>
      </c>
      <c r="P983" s="3">
        <v>0.5</v>
      </c>
      <c r="Q983" s="3">
        <v>0.33333333333333331</v>
      </c>
    </row>
    <row r="984" spans="1:17" x14ac:dyDescent="0.25">
      <c r="A984" s="3">
        <v>3950</v>
      </c>
      <c r="B984" s="3" t="s">
        <v>1128</v>
      </c>
      <c r="C984" s="3" t="s">
        <v>2894</v>
      </c>
      <c r="D984" s="3" t="s">
        <v>32</v>
      </c>
      <c r="E984" s="3" t="s">
        <v>1179</v>
      </c>
      <c r="F984" s="3" t="s">
        <v>2855</v>
      </c>
      <c r="G984" s="3" t="s">
        <v>338</v>
      </c>
      <c r="H984" s="3" t="s">
        <v>339</v>
      </c>
      <c r="I984" s="3" t="s">
        <v>180</v>
      </c>
      <c r="J984" s="3" t="s">
        <v>181</v>
      </c>
      <c r="K984" s="11">
        <v>43466</v>
      </c>
      <c r="L984" s="11">
        <v>43830</v>
      </c>
      <c r="M984" s="3">
        <v>4</v>
      </c>
      <c r="N984" s="3">
        <v>4</v>
      </c>
      <c r="O984" s="3">
        <v>1</v>
      </c>
      <c r="P984" s="3">
        <v>0.25</v>
      </c>
      <c r="Q984" s="3">
        <v>0.25</v>
      </c>
    </row>
    <row r="985" spans="1:17" x14ac:dyDescent="0.25">
      <c r="A985" s="3">
        <v>3950</v>
      </c>
      <c r="B985" s="3" t="s">
        <v>1128</v>
      </c>
      <c r="C985" s="3" t="s">
        <v>2894</v>
      </c>
      <c r="D985" s="3" t="s">
        <v>33</v>
      </c>
      <c r="E985" s="3" t="s">
        <v>1180</v>
      </c>
      <c r="F985" s="3" t="s">
        <v>2855</v>
      </c>
      <c r="G985" s="3" t="s">
        <v>338</v>
      </c>
      <c r="H985" s="3" t="s">
        <v>339</v>
      </c>
      <c r="I985" s="3" t="s">
        <v>180</v>
      </c>
      <c r="J985" s="3" t="s">
        <v>181</v>
      </c>
      <c r="K985" s="11">
        <v>43525</v>
      </c>
      <c r="L985" s="11">
        <v>43830</v>
      </c>
      <c r="M985" s="3">
        <v>4</v>
      </c>
      <c r="N985" s="3">
        <v>4</v>
      </c>
      <c r="O985" s="3">
        <v>1</v>
      </c>
      <c r="P985" s="3">
        <v>0.25</v>
      </c>
      <c r="Q985" s="3">
        <v>0.25</v>
      </c>
    </row>
    <row r="986" spans="1:17" x14ac:dyDescent="0.25">
      <c r="A986" s="3">
        <v>3950</v>
      </c>
      <c r="B986" s="3" t="s">
        <v>1128</v>
      </c>
      <c r="C986" s="3" t="s">
        <v>2894</v>
      </c>
      <c r="D986" s="3" t="s">
        <v>28</v>
      </c>
      <c r="E986" s="3" t="s">
        <v>1181</v>
      </c>
      <c r="F986" s="3" t="s">
        <v>2855</v>
      </c>
      <c r="G986" s="3" t="s">
        <v>338</v>
      </c>
      <c r="H986" s="3" t="s">
        <v>339</v>
      </c>
      <c r="I986" s="3" t="s">
        <v>180</v>
      </c>
      <c r="J986" s="3" t="s">
        <v>181</v>
      </c>
      <c r="K986" s="11">
        <v>43436</v>
      </c>
      <c r="L986" s="11">
        <v>43555</v>
      </c>
      <c r="M986" s="3">
        <v>4</v>
      </c>
      <c r="N986" s="3">
        <v>4</v>
      </c>
      <c r="O986" s="3">
        <v>1</v>
      </c>
      <c r="P986" s="3">
        <v>0.25</v>
      </c>
      <c r="Q986" s="3">
        <v>0.25</v>
      </c>
    </row>
    <row r="987" spans="1:17" x14ac:dyDescent="0.25">
      <c r="A987" s="3">
        <v>3950</v>
      </c>
      <c r="B987" s="3" t="s">
        <v>1128</v>
      </c>
      <c r="C987" s="3" t="s">
        <v>2894</v>
      </c>
      <c r="D987" s="3" t="s">
        <v>257</v>
      </c>
      <c r="E987" s="3" t="s">
        <v>1182</v>
      </c>
      <c r="F987" s="3" t="s">
        <v>2855</v>
      </c>
      <c r="G987" s="3" t="s">
        <v>347</v>
      </c>
      <c r="H987" s="3" t="s">
        <v>348</v>
      </c>
      <c r="I987" s="3" t="s">
        <v>164</v>
      </c>
      <c r="J987" s="3" t="s">
        <v>164</v>
      </c>
      <c r="K987" s="11">
        <v>43770</v>
      </c>
      <c r="L987" s="11">
        <v>44561</v>
      </c>
      <c r="M987" s="3">
        <v>40</v>
      </c>
      <c r="N987" s="3">
        <v>40</v>
      </c>
      <c r="O987" s="3">
        <v>57.6</v>
      </c>
      <c r="P987" s="3">
        <v>1</v>
      </c>
      <c r="Q987" s="3">
        <v>1</v>
      </c>
    </row>
    <row r="988" spans="1:17" x14ac:dyDescent="0.25">
      <c r="A988" s="3">
        <v>3950</v>
      </c>
      <c r="B988" s="3" t="s">
        <v>1128</v>
      </c>
      <c r="C988" s="3" t="s">
        <v>2894</v>
      </c>
      <c r="D988" s="3" t="s">
        <v>272</v>
      </c>
      <c r="E988" s="3" t="s">
        <v>1183</v>
      </c>
      <c r="F988" s="3" t="s">
        <v>2855</v>
      </c>
      <c r="G988" s="3" t="s">
        <v>183</v>
      </c>
      <c r="H988" s="3" t="s">
        <v>184</v>
      </c>
      <c r="I988" s="3" t="s">
        <v>146</v>
      </c>
      <c r="J988" s="3" t="s">
        <v>147</v>
      </c>
      <c r="K988" s="11">
        <v>43466</v>
      </c>
      <c r="L988" s="11">
        <v>44561</v>
      </c>
      <c r="M988" s="3">
        <v>44375</v>
      </c>
      <c r="N988" s="3">
        <v>44375</v>
      </c>
      <c r="O988" s="3">
        <v>88169</v>
      </c>
      <c r="P988" s="3">
        <v>1</v>
      </c>
      <c r="Q988" s="3">
        <v>1</v>
      </c>
    </row>
    <row r="989" spans="1:17" x14ac:dyDescent="0.25">
      <c r="A989" s="3">
        <v>3950</v>
      </c>
      <c r="B989" s="3" t="s">
        <v>1128</v>
      </c>
      <c r="C989" s="3" t="s">
        <v>2894</v>
      </c>
      <c r="D989" s="3" t="s">
        <v>288</v>
      </c>
      <c r="E989" s="3" t="s">
        <v>1184</v>
      </c>
      <c r="F989" s="3" t="s">
        <v>2855</v>
      </c>
      <c r="G989" s="3" t="s">
        <v>317</v>
      </c>
      <c r="H989" s="3" t="s">
        <v>318</v>
      </c>
      <c r="I989" s="3" t="s">
        <v>319</v>
      </c>
      <c r="J989" s="3" t="s">
        <v>320</v>
      </c>
      <c r="K989" s="11">
        <v>43466</v>
      </c>
      <c r="L989" s="11">
        <v>44561</v>
      </c>
      <c r="M989" s="3">
        <v>3</v>
      </c>
      <c r="N989" s="3">
        <v>5</v>
      </c>
      <c r="O989" s="3">
        <v>13</v>
      </c>
      <c r="P989" s="3">
        <v>1</v>
      </c>
      <c r="Q989" s="3">
        <v>1</v>
      </c>
    </row>
    <row r="990" spans="1:17" x14ac:dyDescent="0.25">
      <c r="A990" s="3">
        <v>3950</v>
      </c>
      <c r="B990" s="3" t="s">
        <v>1128</v>
      </c>
      <c r="C990" s="3" t="s">
        <v>2894</v>
      </c>
      <c r="D990" s="3" t="s">
        <v>206</v>
      </c>
      <c r="E990" s="3" t="s">
        <v>1185</v>
      </c>
      <c r="F990" s="3" t="s">
        <v>2855</v>
      </c>
      <c r="G990" s="3" t="s">
        <v>216</v>
      </c>
      <c r="H990" s="3" t="s">
        <v>217</v>
      </c>
      <c r="I990" s="3" t="s">
        <v>58</v>
      </c>
      <c r="J990" s="3" t="s">
        <v>59</v>
      </c>
      <c r="K990" s="11">
        <v>43466</v>
      </c>
      <c r="L990" s="11">
        <v>44561</v>
      </c>
      <c r="M990" s="3">
        <v>5</v>
      </c>
      <c r="N990" s="3">
        <v>6</v>
      </c>
      <c r="O990" s="3">
        <v>4</v>
      </c>
      <c r="P990" s="3">
        <v>0.8</v>
      </c>
      <c r="Q990" s="3">
        <v>0.66666666666666663</v>
      </c>
    </row>
    <row r="991" spans="1:17" x14ac:dyDescent="0.25">
      <c r="A991" s="3">
        <v>3950</v>
      </c>
      <c r="B991" s="3" t="s">
        <v>1128</v>
      </c>
      <c r="C991" s="3" t="s">
        <v>2894</v>
      </c>
      <c r="D991" s="3" t="s">
        <v>35</v>
      </c>
      <c r="E991" s="3" t="s">
        <v>1186</v>
      </c>
      <c r="F991" s="3" t="s">
        <v>2855</v>
      </c>
      <c r="G991" s="3" t="s">
        <v>183</v>
      </c>
      <c r="H991" s="3" t="s">
        <v>184</v>
      </c>
      <c r="I991" s="3" t="s">
        <v>146</v>
      </c>
      <c r="J991" s="3" t="s">
        <v>147</v>
      </c>
      <c r="K991" s="11">
        <v>43466</v>
      </c>
      <c r="L991" s="11">
        <v>44561</v>
      </c>
      <c r="M991" s="3">
        <v>561</v>
      </c>
      <c r="N991" s="3">
        <v>748</v>
      </c>
      <c r="O991" s="3">
        <v>4181</v>
      </c>
      <c r="P991" s="3">
        <v>1</v>
      </c>
      <c r="Q991" s="3">
        <v>1</v>
      </c>
    </row>
    <row r="992" spans="1:17" x14ac:dyDescent="0.25">
      <c r="A992" s="3">
        <v>3950</v>
      </c>
      <c r="B992" s="3" t="s">
        <v>1128</v>
      </c>
      <c r="C992" s="3" t="s">
        <v>2894</v>
      </c>
      <c r="D992" s="3" t="s">
        <v>265</v>
      </c>
      <c r="E992" s="3" t="s">
        <v>1187</v>
      </c>
      <c r="F992" s="3" t="s">
        <v>2855</v>
      </c>
      <c r="G992" s="3" t="s">
        <v>125</v>
      </c>
      <c r="H992" s="3" t="s">
        <v>126</v>
      </c>
      <c r="I992" s="3" t="s">
        <v>122</v>
      </c>
      <c r="J992" s="3" t="s">
        <v>123</v>
      </c>
      <c r="K992" s="11">
        <v>43466</v>
      </c>
      <c r="L992" s="11">
        <v>44561</v>
      </c>
      <c r="M992" s="3">
        <v>6</v>
      </c>
      <c r="N992" s="3">
        <v>9</v>
      </c>
      <c r="O992" s="3">
        <v>4</v>
      </c>
      <c r="P992" s="3">
        <v>0.66666666666666663</v>
      </c>
      <c r="Q992" s="3">
        <v>0.44444444444444442</v>
      </c>
    </row>
    <row r="993" spans="1:17" x14ac:dyDescent="0.25">
      <c r="A993" s="3">
        <v>3950</v>
      </c>
      <c r="B993" s="3" t="s">
        <v>1128</v>
      </c>
      <c r="C993" s="3" t="s">
        <v>2894</v>
      </c>
      <c r="D993" s="3" t="s">
        <v>45</v>
      </c>
      <c r="E993" s="3" t="s">
        <v>1188</v>
      </c>
      <c r="F993" s="3" t="s">
        <v>2855</v>
      </c>
      <c r="G993" s="3" t="s">
        <v>154</v>
      </c>
      <c r="H993" s="3" t="s">
        <v>155</v>
      </c>
      <c r="I993" s="3" t="s">
        <v>156</v>
      </c>
      <c r="J993" s="3" t="s">
        <v>156</v>
      </c>
      <c r="K993" s="11">
        <v>43466</v>
      </c>
      <c r="L993" s="11">
        <v>44561</v>
      </c>
      <c r="M993" s="3">
        <v>90</v>
      </c>
      <c r="N993" s="3">
        <v>90</v>
      </c>
      <c r="O993" s="3">
        <v>0</v>
      </c>
      <c r="P993" s="3">
        <v>0</v>
      </c>
      <c r="Q993" s="3">
        <v>0</v>
      </c>
    </row>
    <row r="994" spans="1:17" x14ac:dyDescent="0.25">
      <c r="A994" s="3">
        <v>3950</v>
      </c>
      <c r="B994" s="3" t="s">
        <v>1128</v>
      </c>
      <c r="C994" s="3" t="s">
        <v>2894</v>
      </c>
      <c r="D994" s="3" t="s">
        <v>359</v>
      </c>
      <c r="E994" s="3" t="s">
        <v>1832</v>
      </c>
      <c r="F994" s="3" t="s">
        <v>2855</v>
      </c>
      <c r="G994" s="3" t="s">
        <v>178</v>
      </c>
      <c r="H994" s="3" t="s">
        <v>179</v>
      </c>
      <c r="I994" s="3" t="s">
        <v>180</v>
      </c>
      <c r="J994" s="3" t="s">
        <v>181</v>
      </c>
      <c r="K994" s="11">
        <v>43466</v>
      </c>
      <c r="L994" s="11">
        <v>43554</v>
      </c>
      <c r="M994" s="3">
        <v>100</v>
      </c>
      <c r="N994" s="3">
        <v>100</v>
      </c>
      <c r="O994" s="3">
        <v>100</v>
      </c>
      <c r="P994" s="3">
        <v>1</v>
      </c>
      <c r="Q994" s="3">
        <v>1</v>
      </c>
    </row>
    <row r="995" spans="1:17" x14ac:dyDescent="0.25">
      <c r="A995" s="3">
        <v>3950</v>
      </c>
      <c r="B995" s="3" t="s">
        <v>1128</v>
      </c>
      <c r="C995" s="3" t="s">
        <v>2894</v>
      </c>
      <c r="D995" s="3" t="s">
        <v>337</v>
      </c>
      <c r="E995" s="3" t="s">
        <v>1833</v>
      </c>
      <c r="F995" s="3" t="s">
        <v>2855</v>
      </c>
      <c r="G995" s="3" t="s">
        <v>178</v>
      </c>
      <c r="H995" s="3" t="s">
        <v>179</v>
      </c>
      <c r="I995" s="3" t="s">
        <v>180</v>
      </c>
      <c r="J995" s="3" t="s">
        <v>181</v>
      </c>
      <c r="K995" s="11">
        <v>43466</v>
      </c>
      <c r="L995" s="11">
        <v>43555</v>
      </c>
      <c r="M995" s="3">
        <v>100</v>
      </c>
      <c r="N995" s="3">
        <v>100</v>
      </c>
      <c r="O995" s="3">
        <v>25</v>
      </c>
      <c r="P995" s="3">
        <v>0.25</v>
      </c>
      <c r="Q995" s="3">
        <v>0.25</v>
      </c>
    </row>
    <row r="996" spans="1:17" x14ac:dyDescent="0.25">
      <c r="A996" s="3">
        <v>3950</v>
      </c>
      <c r="B996" s="3" t="s">
        <v>1128</v>
      </c>
      <c r="C996" s="3" t="s">
        <v>2894</v>
      </c>
      <c r="D996" s="3" t="s">
        <v>353</v>
      </c>
      <c r="E996" s="3" t="s">
        <v>1834</v>
      </c>
      <c r="F996" s="3" t="s">
        <v>2855</v>
      </c>
      <c r="G996" s="3" t="s">
        <v>178</v>
      </c>
      <c r="H996" s="3" t="s">
        <v>179</v>
      </c>
      <c r="I996" s="3" t="s">
        <v>180</v>
      </c>
      <c r="J996" s="3" t="s">
        <v>181</v>
      </c>
      <c r="K996" s="11">
        <v>43466</v>
      </c>
      <c r="L996" s="11">
        <v>43646</v>
      </c>
      <c r="M996" s="3">
        <v>100</v>
      </c>
      <c r="N996" s="3">
        <v>100</v>
      </c>
      <c r="O996" s="3">
        <v>50</v>
      </c>
      <c r="P996" s="3">
        <v>0.5</v>
      </c>
      <c r="Q996" s="3">
        <v>0.5</v>
      </c>
    </row>
    <row r="997" spans="1:17" x14ac:dyDescent="0.25">
      <c r="A997" s="3">
        <v>3950</v>
      </c>
      <c r="B997" s="3" t="s">
        <v>1128</v>
      </c>
      <c r="C997" s="3" t="s">
        <v>2894</v>
      </c>
      <c r="D997" s="3" t="s">
        <v>355</v>
      </c>
      <c r="E997" s="3" t="s">
        <v>1835</v>
      </c>
      <c r="F997" s="3" t="s">
        <v>2855</v>
      </c>
      <c r="G997" s="3" t="s">
        <v>327</v>
      </c>
      <c r="H997" s="3" t="s">
        <v>328</v>
      </c>
      <c r="I997" s="3" t="s">
        <v>302</v>
      </c>
      <c r="J997" s="3" t="s">
        <v>303</v>
      </c>
      <c r="K997" s="11">
        <v>43466</v>
      </c>
      <c r="L997" s="11">
        <v>44196</v>
      </c>
      <c r="M997" s="3">
        <v>100</v>
      </c>
      <c r="N997" s="3">
        <v>100</v>
      </c>
      <c r="O997" s="3">
        <v>100</v>
      </c>
      <c r="P997" s="3">
        <v>1</v>
      </c>
      <c r="Q997" s="3">
        <v>1</v>
      </c>
    </row>
    <row r="998" spans="1:17" x14ac:dyDescent="0.25">
      <c r="A998" s="3">
        <v>3950</v>
      </c>
      <c r="B998" s="3" t="s">
        <v>1128</v>
      </c>
      <c r="C998" s="3" t="s">
        <v>2894</v>
      </c>
      <c r="D998" s="3" t="s">
        <v>374</v>
      </c>
      <c r="E998" s="3" t="s">
        <v>1836</v>
      </c>
      <c r="F998" s="3" t="s">
        <v>2051</v>
      </c>
      <c r="G998" s="3" t="s">
        <v>300</v>
      </c>
      <c r="H998" s="3" t="s">
        <v>301</v>
      </c>
      <c r="I998" s="3" t="s">
        <v>302</v>
      </c>
      <c r="J998" s="3" t="s">
        <v>303</v>
      </c>
      <c r="K998" s="11">
        <v>43430</v>
      </c>
      <c r="L998" s="11">
        <v>43830</v>
      </c>
      <c r="M998" s="3">
        <v>100</v>
      </c>
      <c r="N998" s="3">
        <v>100</v>
      </c>
      <c r="O998" s="3">
        <v>100</v>
      </c>
      <c r="P998" s="3">
        <v>1</v>
      </c>
      <c r="Q998" s="3">
        <v>1</v>
      </c>
    </row>
    <row r="999" spans="1:17" x14ac:dyDescent="0.25">
      <c r="A999" s="3">
        <v>3950</v>
      </c>
      <c r="B999" s="3" t="s">
        <v>1128</v>
      </c>
      <c r="C999" s="3" t="s">
        <v>2894</v>
      </c>
      <c r="D999" s="3" t="s">
        <v>62</v>
      </c>
      <c r="E999" s="3" t="s">
        <v>1837</v>
      </c>
      <c r="F999" s="3" t="s">
        <v>2855</v>
      </c>
      <c r="G999" s="3" t="s">
        <v>306</v>
      </c>
      <c r="H999" s="3" t="s">
        <v>307</v>
      </c>
      <c r="I999" s="3" t="s">
        <v>308</v>
      </c>
      <c r="J999" s="3" t="s">
        <v>308</v>
      </c>
      <c r="K999" s="11">
        <v>43430</v>
      </c>
      <c r="L999" s="11">
        <v>43435</v>
      </c>
      <c r="M999" s="3">
        <v>100</v>
      </c>
      <c r="N999" s="3">
        <v>100</v>
      </c>
      <c r="O999" s="3">
        <v>100</v>
      </c>
      <c r="P999" s="3">
        <v>1</v>
      </c>
      <c r="Q999" s="3">
        <v>1</v>
      </c>
    </row>
    <row r="1000" spans="1:17" x14ac:dyDescent="0.25">
      <c r="A1000" s="3">
        <v>3950</v>
      </c>
      <c r="B1000" s="3" t="s">
        <v>1128</v>
      </c>
      <c r="C1000" s="3" t="s">
        <v>2894</v>
      </c>
      <c r="D1000" s="3" t="s">
        <v>38</v>
      </c>
      <c r="E1000" s="3" t="s">
        <v>1838</v>
      </c>
      <c r="F1000" s="3" t="s">
        <v>2855</v>
      </c>
      <c r="G1000" s="3" t="s">
        <v>226</v>
      </c>
      <c r="H1000" s="3" t="s">
        <v>227</v>
      </c>
      <c r="I1000" s="3" t="s">
        <v>228</v>
      </c>
      <c r="J1000" s="3" t="s">
        <v>229</v>
      </c>
      <c r="K1000" s="11">
        <v>43430</v>
      </c>
      <c r="L1000" s="11">
        <v>43646</v>
      </c>
      <c r="M1000" s="3">
        <v>100</v>
      </c>
      <c r="N1000" s="3">
        <v>100</v>
      </c>
      <c r="O1000" s="3">
        <v>30</v>
      </c>
      <c r="P1000" s="3">
        <v>0.3</v>
      </c>
      <c r="Q1000" s="3">
        <v>0.3</v>
      </c>
    </row>
    <row r="1001" spans="1:17" x14ac:dyDescent="0.25">
      <c r="A1001" s="3">
        <v>3950</v>
      </c>
      <c r="B1001" s="3" t="s">
        <v>1128</v>
      </c>
      <c r="C1001" s="3" t="s">
        <v>2894</v>
      </c>
      <c r="D1001" s="3" t="s">
        <v>372</v>
      </c>
      <c r="E1001" s="3" t="s">
        <v>1839</v>
      </c>
      <c r="F1001" s="3" t="s">
        <v>2855</v>
      </c>
      <c r="G1001" s="3" t="s">
        <v>150</v>
      </c>
      <c r="H1001" s="3" t="s">
        <v>151</v>
      </c>
      <c r="I1001" s="3" t="s">
        <v>152</v>
      </c>
      <c r="J1001" s="3" t="s">
        <v>152</v>
      </c>
      <c r="K1001" s="11">
        <v>43500</v>
      </c>
      <c r="L1001" s="11">
        <v>44196</v>
      </c>
      <c r="M1001" s="3">
        <v>90</v>
      </c>
      <c r="N1001" s="3">
        <v>120</v>
      </c>
      <c r="O1001" s="3">
        <v>0</v>
      </c>
      <c r="P1001" s="3">
        <v>0</v>
      </c>
      <c r="Q1001" s="3">
        <v>0</v>
      </c>
    </row>
    <row r="1002" spans="1:17" x14ac:dyDescent="0.25">
      <c r="A1002" s="3">
        <v>3955</v>
      </c>
      <c r="B1002" s="3" t="s">
        <v>1471</v>
      </c>
      <c r="C1002" s="3" t="s">
        <v>2895</v>
      </c>
      <c r="D1002" s="3" t="s">
        <v>210</v>
      </c>
      <c r="E1002" s="3" t="s">
        <v>1472</v>
      </c>
      <c r="F1002" s="3" t="s">
        <v>2855</v>
      </c>
      <c r="G1002" s="3" t="s">
        <v>150</v>
      </c>
      <c r="H1002" s="3" t="s">
        <v>151</v>
      </c>
      <c r="I1002" s="3" t="s">
        <v>152</v>
      </c>
      <c r="J1002" s="3" t="s">
        <v>152</v>
      </c>
      <c r="K1002" s="11">
        <v>43497</v>
      </c>
      <c r="L1002" s="11">
        <v>44926</v>
      </c>
      <c r="M1002" s="3">
        <v>60.62</v>
      </c>
      <c r="N1002" s="3">
        <v>100</v>
      </c>
      <c r="O1002" s="3">
        <v>38.799999999999997</v>
      </c>
      <c r="P1002" s="3">
        <v>0.64005278785879249</v>
      </c>
      <c r="Q1002" s="3">
        <v>0.38799999999999996</v>
      </c>
    </row>
    <row r="1003" spans="1:17" x14ac:dyDescent="0.25">
      <c r="A1003" s="3">
        <v>3955</v>
      </c>
      <c r="B1003" s="3" t="s">
        <v>1471</v>
      </c>
      <c r="C1003" s="3" t="s">
        <v>2895</v>
      </c>
      <c r="D1003" s="3" t="s">
        <v>129</v>
      </c>
      <c r="E1003" s="3" t="s">
        <v>1490</v>
      </c>
      <c r="F1003" s="3" t="s">
        <v>2051</v>
      </c>
      <c r="G1003" s="3" t="s">
        <v>144</v>
      </c>
      <c r="H1003" s="3" t="s">
        <v>145</v>
      </c>
      <c r="I1003" s="3" t="s">
        <v>146</v>
      </c>
      <c r="J1003" s="3" t="s">
        <v>147</v>
      </c>
      <c r="K1003" s="11">
        <v>43466</v>
      </c>
      <c r="L1003" s="11">
        <v>44926</v>
      </c>
      <c r="M1003" s="3">
        <v>90</v>
      </c>
      <c r="N1003" s="3">
        <v>100</v>
      </c>
      <c r="O1003" s="3">
        <v>27</v>
      </c>
      <c r="P1003" s="3">
        <v>0.3</v>
      </c>
      <c r="Q1003" s="3">
        <v>0.27</v>
      </c>
    </row>
    <row r="1004" spans="1:17" x14ac:dyDescent="0.25">
      <c r="A1004" s="3">
        <v>3955</v>
      </c>
      <c r="B1004" s="3" t="s">
        <v>1471</v>
      </c>
      <c r="C1004" s="3" t="s">
        <v>2895</v>
      </c>
      <c r="D1004" s="3" t="s">
        <v>337</v>
      </c>
      <c r="E1004" s="3" t="s">
        <v>1498</v>
      </c>
      <c r="F1004" s="3" t="s">
        <v>2051</v>
      </c>
      <c r="G1004" s="3" t="s">
        <v>150</v>
      </c>
      <c r="H1004" s="3" t="s">
        <v>151</v>
      </c>
      <c r="I1004" s="3" t="s">
        <v>152</v>
      </c>
      <c r="J1004" s="3" t="s">
        <v>152</v>
      </c>
      <c r="K1004" s="11">
        <v>43678</v>
      </c>
      <c r="L1004" s="11">
        <v>44926</v>
      </c>
      <c r="M1004" s="3">
        <v>46.87</v>
      </c>
      <c r="N1004" s="3">
        <v>100</v>
      </c>
      <c r="O1004" s="3">
        <v>26.56</v>
      </c>
      <c r="P1004" s="3">
        <v>0.56667377853637724</v>
      </c>
      <c r="Q1004" s="3">
        <v>0.2656</v>
      </c>
    </row>
    <row r="1005" spans="1:17" x14ac:dyDescent="0.25">
      <c r="A1005" s="3">
        <v>3955</v>
      </c>
      <c r="B1005" s="3" t="s">
        <v>1471</v>
      </c>
      <c r="C1005" s="3" t="s">
        <v>2895</v>
      </c>
      <c r="D1005" s="3" t="s">
        <v>38</v>
      </c>
      <c r="E1005" s="3" t="s">
        <v>1500</v>
      </c>
      <c r="F1005" s="3" t="s">
        <v>2051</v>
      </c>
      <c r="G1005" s="3" t="s">
        <v>150</v>
      </c>
      <c r="H1005" s="3" t="s">
        <v>151</v>
      </c>
      <c r="I1005" s="3" t="s">
        <v>152</v>
      </c>
      <c r="J1005" s="3" t="s">
        <v>152</v>
      </c>
      <c r="K1005" s="11">
        <v>43525</v>
      </c>
      <c r="L1005" s="11">
        <v>44926</v>
      </c>
      <c r="M1005" s="3">
        <v>50</v>
      </c>
      <c r="N1005" s="3">
        <v>100</v>
      </c>
      <c r="O1005" s="3">
        <v>43.75</v>
      </c>
      <c r="P1005" s="3">
        <v>0.875</v>
      </c>
      <c r="Q1005" s="3">
        <v>0.4375</v>
      </c>
    </row>
    <row r="1006" spans="1:17" x14ac:dyDescent="0.25">
      <c r="A1006" s="3">
        <v>3955</v>
      </c>
      <c r="B1006" s="3" t="s">
        <v>1471</v>
      </c>
      <c r="C1006" s="3" t="s">
        <v>2895</v>
      </c>
      <c r="D1006" s="3" t="s">
        <v>207</v>
      </c>
      <c r="E1006" s="3" t="s">
        <v>1503</v>
      </c>
      <c r="F1006" s="3" t="s">
        <v>2856</v>
      </c>
      <c r="G1006" s="3" t="s">
        <v>150</v>
      </c>
      <c r="H1006" s="3" t="s">
        <v>151</v>
      </c>
      <c r="I1006" s="3" t="s">
        <v>152</v>
      </c>
      <c r="J1006" s="3" t="s">
        <v>152</v>
      </c>
      <c r="K1006" s="11">
        <v>43678</v>
      </c>
      <c r="L1006" s="11">
        <v>43830</v>
      </c>
      <c r="M1006" s="3">
        <v>100</v>
      </c>
      <c r="N1006" s="3">
        <v>100</v>
      </c>
      <c r="O1006" s="3">
        <v>100</v>
      </c>
      <c r="P1006" s="3">
        <v>1</v>
      </c>
      <c r="Q1006" s="3">
        <v>1</v>
      </c>
    </row>
    <row r="1007" spans="1:17" x14ac:dyDescent="0.25">
      <c r="A1007" s="3">
        <v>3955</v>
      </c>
      <c r="B1007" s="3" t="s">
        <v>1471</v>
      </c>
      <c r="C1007" s="3" t="s">
        <v>2895</v>
      </c>
      <c r="D1007" s="3" t="s">
        <v>203</v>
      </c>
      <c r="E1007" s="3" t="s">
        <v>1524</v>
      </c>
      <c r="F1007" s="3" t="s">
        <v>2051</v>
      </c>
      <c r="G1007" s="3" t="s">
        <v>150</v>
      </c>
      <c r="H1007" s="3" t="s">
        <v>151</v>
      </c>
      <c r="I1007" s="3" t="s">
        <v>152</v>
      </c>
      <c r="J1007" s="3" t="s">
        <v>152</v>
      </c>
      <c r="K1007" s="11">
        <v>43525</v>
      </c>
      <c r="L1007" s="11">
        <v>43830</v>
      </c>
      <c r="M1007" s="3">
        <v>100</v>
      </c>
      <c r="N1007" s="3">
        <v>100</v>
      </c>
      <c r="O1007" s="3">
        <v>100</v>
      </c>
      <c r="P1007" s="3">
        <v>1</v>
      </c>
      <c r="Q1007" s="3">
        <v>1</v>
      </c>
    </row>
    <row r="1008" spans="1:17" x14ac:dyDescent="0.25">
      <c r="A1008" s="3">
        <v>3955</v>
      </c>
      <c r="B1008" s="3" t="s">
        <v>1471</v>
      </c>
      <c r="C1008" s="3" t="s">
        <v>2895</v>
      </c>
      <c r="D1008" s="3" t="s">
        <v>64</v>
      </c>
      <c r="E1008" s="3" t="s">
        <v>1568</v>
      </c>
      <c r="F1008" s="3" t="s">
        <v>2855</v>
      </c>
      <c r="G1008" s="3" t="s">
        <v>144</v>
      </c>
      <c r="H1008" s="3" t="s">
        <v>145</v>
      </c>
      <c r="I1008" s="3" t="s">
        <v>146</v>
      </c>
      <c r="J1008" s="3" t="s">
        <v>147</v>
      </c>
      <c r="K1008" s="11">
        <v>43647</v>
      </c>
      <c r="L1008" s="11">
        <v>44196</v>
      </c>
      <c r="M1008" s="3">
        <v>100</v>
      </c>
      <c r="N1008" s="3">
        <v>100</v>
      </c>
      <c r="O1008" s="3">
        <v>0</v>
      </c>
      <c r="P1008" s="3">
        <v>0</v>
      </c>
      <c r="Q1008" s="3">
        <v>0</v>
      </c>
    </row>
    <row r="1009" spans="1:17" x14ac:dyDescent="0.25">
      <c r="A1009" s="3">
        <v>3955</v>
      </c>
      <c r="B1009" s="3" t="s">
        <v>1471</v>
      </c>
      <c r="C1009" s="3" t="s">
        <v>2895</v>
      </c>
      <c r="D1009" s="3" t="s">
        <v>62</v>
      </c>
      <c r="E1009" s="3" t="s">
        <v>1577</v>
      </c>
      <c r="F1009" s="3" t="s">
        <v>2855</v>
      </c>
      <c r="G1009" s="3" t="s">
        <v>144</v>
      </c>
      <c r="H1009" s="3" t="s">
        <v>145</v>
      </c>
      <c r="I1009" s="3" t="s">
        <v>146</v>
      </c>
      <c r="J1009" s="3" t="s">
        <v>147</v>
      </c>
      <c r="K1009" s="11">
        <v>43525</v>
      </c>
      <c r="L1009" s="11">
        <v>44926</v>
      </c>
      <c r="M1009" s="3">
        <v>100</v>
      </c>
      <c r="N1009" s="3">
        <v>100</v>
      </c>
      <c r="O1009" s="3">
        <v>100</v>
      </c>
      <c r="P1009" s="3">
        <v>1</v>
      </c>
      <c r="Q1009" s="3">
        <v>1</v>
      </c>
    </row>
    <row r="1010" spans="1:17" x14ac:dyDescent="0.25">
      <c r="A1010" s="3">
        <v>3955</v>
      </c>
      <c r="B1010" s="3" t="s">
        <v>1471</v>
      </c>
      <c r="C1010" s="3" t="s">
        <v>2895</v>
      </c>
      <c r="D1010" s="3" t="s">
        <v>385</v>
      </c>
      <c r="E1010" s="3" t="s">
        <v>1579</v>
      </c>
      <c r="F1010" s="3" t="s">
        <v>2051</v>
      </c>
      <c r="G1010" s="3" t="s">
        <v>150</v>
      </c>
      <c r="H1010" s="3" t="s">
        <v>151</v>
      </c>
      <c r="I1010" s="3" t="s">
        <v>152</v>
      </c>
      <c r="J1010" s="3" t="s">
        <v>152</v>
      </c>
      <c r="K1010" s="11">
        <v>43678</v>
      </c>
      <c r="L1010" s="11">
        <v>44926</v>
      </c>
      <c r="M1010" s="3">
        <v>100</v>
      </c>
      <c r="N1010" s="3">
        <v>100</v>
      </c>
      <c r="O1010" s="3">
        <v>100</v>
      </c>
      <c r="P1010" s="3">
        <v>1</v>
      </c>
      <c r="Q1010" s="3">
        <v>1</v>
      </c>
    </row>
    <row r="1011" spans="1:17" x14ac:dyDescent="0.25">
      <c r="A1011" s="3">
        <v>3955</v>
      </c>
      <c r="B1011" s="3" t="s">
        <v>1471</v>
      </c>
      <c r="C1011" s="3" t="s">
        <v>2895</v>
      </c>
      <c r="D1011" s="3" t="s">
        <v>244</v>
      </c>
      <c r="E1011" s="3" t="s">
        <v>1582</v>
      </c>
      <c r="F1011" s="3" t="s">
        <v>2855</v>
      </c>
      <c r="G1011" s="3" t="s">
        <v>150</v>
      </c>
      <c r="H1011" s="3" t="s">
        <v>151</v>
      </c>
      <c r="I1011" s="3" t="s">
        <v>152</v>
      </c>
      <c r="J1011" s="3" t="s">
        <v>152</v>
      </c>
      <c r="K1011" s="11">
        <v>43467</v>
      </c>
      <c r="L1011" s="11">
        <v>43830</v>
      </c>
      <c r="M1011" s="3">
        <v>100</v>
      </c>
      <c r="N1011" s="3">
        <v>100</v>
      </c>
      <c r="O1011" s="3">
        <v>100</v>
      </c>
      <c r="P1011" s="3">
        <v>1</v>
      </c>
      <c r="Q1011" s="3">
        <v>1</v>
      </c>
    </row>
    <row r="1012" spans="1:17" x14ac:dyDescent="0.25">
      <c r="A1012" s="3">
        <v>3955</v>
      </c>
      <c r="B1012" s="3" t="s">
        <v>1471</v>
      </c>
      <c r="C1012" s="3" t="s">
        <v>2895</v>
      </c>
      <c r="D1012" s="3" t="s">
        <v>353</v>
      </c>
      <c r="E1012" s="3" t="s">
        <v>1585</v>
      </c>
      <c r="F1012" s="3" t="s">
        <v>2051</v>
      </c>
      <c r="G1012" s="3" t="s">
        <v>150</v>
      </c>
      <c r="H1012" s="3" t="s">
        <v>151</v>
      </c>
      <c r="I1012" s="3" t="s">
        <v>152</v>
      </c>
      <c r="J1012" s="3" t="s">
        <v>152</v>
      </c>
      <c r="K1012" s="11">
        <v>43466</v>
      </c>
      <c r="L1012" s="11">
        <v>43830</v>
      </c>
      <c r="M1012" s="3">
        <v>100</v>
      </c>
      <c r="N1012" s="3">
        <v>100</v>
      </c>
      <c r="O1012" s="3">
        <v>100</v>
      </c>
      <c r="P1012" s="3">
        <v>1</v>
      </c>
      <c r="Q1012" s="3">
        <v>1</v>
      </c>
    </row>
    <row r="1013" spans="1:17" x14ac:dyDescent="0.25">
      <c r="A1013" s="3">
        <v>3955</v>
      </c>
      <c r="B1013" s="3" t="s">
        <v>1471</v>
      </c>
      <c r="C1013" s="3" t="s">
        <v>2895</v>
      </c>
      <c r="D1013" s="3" t="s">
        <v>97</v>
      </c>
      <c r="E1013" s="3" t="s">
        <v>1590</v>
      </c>
      <c r="F1013" s="3" t="s">
        <v>2855</v>
      </c>
      <c r="G1013" s="3" t="s">
        <v>150</v>
      </c>
      <c r="H1013" s="3" t="s">
        <v>151</v>
      </c>
      <c r="I1013" s="3" t="s">
        <v>152</v>
      </c>
      <c r="J1013" s="3" t="s">
        <v>152</v>
      </c>
      <c r="K1013" s="11">
        <v>43525</v>
      </c>
      <c r="L1013" s="11">
        <v>44926</v>
      </c>
      <c r="M1013" s="3">
        <v>600</v>
      </c>
      <c r="N1013" s="3">
        <v>1200</v>
      </c>
      <c r="O1013" s="3">
        <v>603</v>
      </c>
      <c r="P1013" s="3">
        <v>1</v>
      </c>
      <c r="Q1013" s="3">
        <v>0.50249999999999995</v>
      </c>
    </row>
    <row r="1014" spans="1:17" x14ac:dyDescent="0.25">
      <c r="A1014" s="3">
        <v>3955</v>
      </c>
      <c r="B1014" s="3" t="s">
        <v>1471</v>
      </c>
      <c r="C1014" s="3" t="s">
        <v>2895</v>
      </c>
      <c r="D1014" s="3" t="s">
        <v>206</v>
      </c>
      <c r="E1014" s="3" t="s">
        <v>1592</v>
      </c>
      <c r="F1014" s="3" t="s">
        <v>2855</v>
      </c>
      <c r="G1014" s="3" t="s">
        <v>150</v>
      </c>
      <c r="H1014" s="3" t="s">
        <v>151</v>
      </c>
      <c r="I1014" s="3" t="s">
        <v>152</v>
      </c>
      <c r="J1014" s="3" t="s">
        <v>152</v>
      </c>
      <c r="K1014" s="11">
        <v>43497</v>
      </c>
      <c r="L1014" s="11">
        <v>44712</v>
      </c>
      <c r="M1014" s="3">
        <v>64</v>
      </c>
      <c r="N1014" s="3">
        <v>128</v>
      </c>
      <c r="O1014" s="3">
        <v>12</v>
      </c>
      <c r="P1014" s="3">
        <v>0.1875</v>
      </c>
      <c r="Q1014" s="3">
        <v>9.375E-2</v>
      </c>
    </row>
    <row r="1015" spans="1:17" x14ac:dyDescent="0.25">
      <c r="A1015" s="3">
        <v>3955</v>
      </c>
      <c r="B1015" s="3" t="s">
        <v>1471</v>
      </c>
      <c r="C1015" s="3" t="s">
        <v>2895</v>
      </c>
      <c r="D1015" s="3" t="s">
        <v>513</v>
      </c>
      <c r="E1015" s="3" t="s">
        <v>1593</v>
      </c>
      <c r="F1015" s="3" t="s">
        <v>2051</v>
      </c>
      <c r="G1015" s="3" t="s">
        <v>150</v>
      </c>
      <c r="H1015" s="3" t="s">
        <v>151</v>
      </c>
      <c r="I1015" s="3" t="s">
        <v>152</v>
      </c>
      <c r="J1015" s="3" t="s">
        <v>152</v>
      </c>
      <c r="K1015" s="11">
        <v>43525</v>
      </c>
      <c r="L1015" s="11">
        <v>44926</v>
      </c>
      <c r="M1015" s="3">
        <v>64</v>
      </c>
      <c r="N1015" s="3">
        <v>128</v>
      </c>
      <c r="O1015" s="3">
        <v>13</v>
      </c>
      <c r="P1015" s="3">
        <v>0.203125</v>
      </c>
      <c r="Q1015" s="3">
        <v>0.1015625</v>
      </c>
    </row>
    <row r="1016" spans="1:17" x14ac:dyDescent="0.25">
      <c r="A1016" s="3">
        <v>3955</v>
      </c>
      <c r="B1016" s="3" t="s">
        <v>1471</v>
      </c>
      <c r="C1016" s="3" t="s">
        <v>2895</v>
      </c>
      <c r="D1016" s="3" t="s">
        <v>84</v>
      </c>
      <c r="E1016" s="3" t="s">
        <v>1595</v>
      </c>
      <c r="F1016" s="3" t="s">
        <v>2051</v>
      </c>
      <c r="G1016" s="3" t="s">
        <v>338</v>
      </c>
      <c r="H1016" s="3" t="s">
        <v>339</v>
      </c>
      <c r="I1016" s="3" t="s">
        <v>180</v>
      </c>
      <c r="J1016" s="3" t="s">
        <v>181</v>
      </c>
      <c r="K1016" s="11">
        <v>43525</v>
      </c>
      <c r="L1016" s="11">
        <v>44926</v>
      </c>
      <c r="M1016" s="3">
        <v>700</v>
      </c>
      <c r="N1016" s="3">
        <v>1400</v>
      </c>
      <c r="O1016" s="3">
        <v>0</v>
      </c>
      <c r="P1016" s="3">
        <v>0</v>
      </c>
      <c r="Q1016" s="3">
        <v>0</v>
      </c>
    </row>
    <row r="1017" spans="1:17" x14ac:dyDescent="0.25">
      <c r="A1017" s="3">
        <v>3955</v>
      </c>
      <c r="B1017" s="3" t="s">
        <v>1471</v>
      </c>
      <c r="C1017" s="3" t="s">
        <v>2895</v>
      </c>
      <c r="D1017" s="3" t="s">
        <v>65</v>
      </c>
      <c r="E1017" s="3" t="s">
        <v>1597</v>
      </c>
      <c r="F1017" s="3" t="s">
        <v>2051</v>
      </c>
      <c r="G1017" s="3" t="s">
        <v>150</v>
      </c>
      <c r="H1017" s="3" t="s">
        <v>151</v>
      </c>
      <c r="I1017" s="3" t="s">
        <v>152</v>
      </c>
      <c r="J1017" s="3" t="s">
        <v>152</v>
      </c>
      <c r="K1017" s="11">
        <v>43525</v>
      </c>
      <c r="L1017" s="11">
        <v>44926</v>
      </c>
      <c r="M1017" s="3">
        <v>8</v>
      </c>
      <c r="N1017" s="3">
        <v>16</v>
      </c>
      <c r="O1017" s="3">
        <v>6</v>
      </c>
      <c r="P1017" s="3">
        <v>0.75</v>
      </c>
      <c r="Q1017" s="3">
        <v>0.375</v>
      </c>
    </row>
    <row r="1018" spans="1:17" x14ac:dyDescent="0.25">
      <c r="A1018" s="3">
        <v>3955</v>
      </c>
      <c r="B1018" s="3" t="s">
        <v>1471</v>
      </c>
      <c r="C1018" s="3" t="s">
        <v>2895</v>
      </c>
      <c r="D1018" s="3" t="s">
        <v>134</v>
      </c>
      <c r="E1018" s="3" t="s">
        <v>1602</v>
      </c>
      <c r="F1018" s="3" t="s">
        <v>2855</v>
      </c>
      <c r="G1018" s="3" t="s">
        <v>193</v>
      </c>
      <c r="H1018" s="3" t="s">
        <v>194</v>
      </c>
      <c r="I1018" s="3" t="s">
        <v>195</v>
      </c>
      <c r="J1018" s="3" t="s">
        <v>195</v>
      </c>
      <c r="K1018" s="11">
        <v>43466</v>
      </c>
      <c r="L1018" s="11">
        <v>44926</v>
      </c>
      <c r="M1018" s="3">
        <v>10</v>
      </c>
      <c r="N1018" s="3">
        <v>20</v>
      </c>
      <c r="O1018" s="3">
        <v>0</v>
      </c>
      <c r="P1018" s="3">
        <v>0</v>
      </c>
      <c r="Q1018" s="3">
        <v>0</v>
      </c>
    </row>
    <row r="1019" spans="1:17" x14ac:dyDescent="0.25">
      <c r="A1019" s="3">
        <v>3955</v>
      </c>
      <c r="B1019" s="3" t="s">
        <v>1471</v>
      </c>
      <c r="C1019" s="3" t="s">
        <v>2895</v>
      </c>
      <c r="D1019" s="3" t="s">
        <v>211</v>
      </c>
      <c r="E1019" s="3" t="s">
        <v>1604</v>
      </c>
      <c r="F1019" s="3" t="s">
        <v>2855</v>
      </c>
      <c r="G1019" s="3" t="s">
        <v>90</v>
      </c>
      <c r="H1019" s="3" t="s">
        <v>91</v>
      </c>
      <c r="I1019" s="3" t="s">
        <v>92</v>
      </c>
      <c r="J1019" s="3" t="s">
        <v>93</v>
      </c>
      <c r="K1019" s="11">
        <v>43678</v>
      </c>
      <c r="L1019" s="11">
        <v>44896</v>
      </c>
      <c r="M1019" s="3">
        <v>1000</v>
      </c>
      <c r="N1019" s="3">
        <v>2000</v>
      </c>
      <c r="O1019" s="3">
        <v>2469</v>
      </c>
      <c r="P1019" s="3">
        <v>1</v>
      </c>
      <c r="Q1019" s="3">
        <v>1</v>
      </c>
    </row>
    <row r="1020" spans="1:17" x14ac:dyDescent="0.25">
      <c r="A1020" s="3">
        <v>3955</v>
      </c>
      <c r="B1020" s="3" t="s">
        <v>1471</v>
      </c>
      <c r="C1020" s="3" t="s">
        <v>2895</v>
      </c>
      <c r="D1020" s="3" t="s">
        <v>530</v>
      </c>
      <c r="E1020" s="3" t="s">
        <v>1608</v>
      </c>
      <c r="F1020" s="3" t="s">
        <v>2855</v>
      </c>
      <c r="G1020" s="3" t="s">
        <v>150</v>
      </c>
      <c r="H1020" s="3" t="s">
        <v>151</v>
      </c>
      <c r="I1020" s="3" t="s">
        <v>152</v>
      </c>
      <c r="J1020" s="3" t="s">
        <v>152</v>
      </c>
      <c r="K1020" s="11">
        <v>43525</v>
      </c>
      <c r="L1020" s="11">
        <v>43830</v>
      </c>
      <c r="M1020" s="3">
        <v>32</v>
      </c>
      <c r="N1020" s="3">
        <v>32</v>
      </c>
      <c r="O1020" s="3">
        <v>32</v>
      </c>
      <c r="P1020" s="3">
        <v>1</v>
      </c>
      <c r="Q1020" s="3">
        <v>1</v>
      </c>
    </row>
    <row r="1021" spans="1:17" x14ac:dyDescent="0.25">
      <c r="A1021" s="3">
        <v>3955</v>
      </c>
      <c r="B1021" s="3" t="s">
        <v>1471</v>
      </c>
      <c r="C1021" s="3" t="s">
        <v>2895</v>
      </c>
      <c r="D1021" s="3" t="s">
        <v>355</v>
      </c>
      <c r="E1021" s="3" t="s">
        <v>1610</v>
      </c>
      <c r="F1021" s="3" t="s">
        <v>2051</v>
      </c>
      <c r="G1021" s="3" t="s">
        <v>150</v>
      </c>
      <c r="H1021" s="3" t="s">
        <v>151</v>
      </c>
      <c r="I1021" s="3" t="s">
        <v>152</v>
      </c>
      <c r="J1021" s="3" t="s">
        <v>152</v>
      </c>
      <c r="K1021" s="11">
        <v>43525</v>
      </c>
      <c r="L1021" s="11">
        <v>44926</v>
      </c>
      <c r="M1021" s="3">
        <v>2</v>
      </c>
      <c r="N1021" s="3">
        <v>4</v>
      </c>
      <c r="O1021" s="3">
        <v>4</v>
      </c>
      <c r="P1021" s="3">
        <v>1</v>
      </c>
      <c r="Q1021" s="3">
        <v>1</v>
      </c>
    </row>
    <row r="1022" spans="1:17" x14ac:dyDescent="0.25">
      <c r="A1022" s="3">
        <v>3955</v>
      </c>
      <c r="B1022" s="3" t="s">
        <v>1471</v>
      </c>
      <c r="C1022" s="3" t="s">
        <v>2895</v>
      </c>
      <c r="D1022" s="3" t="s">
        <v>115</v>
      </c>
      <c r="E1022" s="3" t="s">
        <v>1616</v>
      </c>
      <c r="F1022" s="3" t="s">
        <v>2855</v>
      </c>
      <c r="G1022" s="3" t="s">
        <v>249</v>
      </c>
      <c r="H1022" s="3" t="s">
        <v>250</v>
      </c>
      <c r="I1022" s="3" t="s">
        <v>31</v>
      </c>
      <c r="J1022" s="3" t="s">
        <v>31</v>
      </c>
      <c r="K1022" s="11">
        <v>43466</v>
      </c>
      <c r="L1022" s="11">
        <v>44926</v>
      </c>
      <c r="M1022" s="3">
        <v>50</v>
      </c>
      <c r="N1022" s="3">
        <v>50</v>
      </c>
      <c r="O1022" s="3">
        <v>0</v>
      </c>
      <c r="P1022" s="3">
        <v>0</v>
      </c>
      <c r="Q1022" s="3">
        <v>0</v>
      </c>
    </row>
    <row r="1023" spans="1:17" x14ac:dyDescent="0.25">
      <c r="A1023" s="3">
        <v>3955</v>
      </c>
      <c r="B1023" s="3" t="s">
        <v>1471</v>
      </c>
      <c r="C1023" s="3" t="s">
        <v>2895</v>
      </c>
      <c r="D1023" s="3" t="s">
        <v>94</v>
      </c>
      <c r="E1023" s="3" t="s">
        <v>1620</v>
      </c>
      <c r="F1023" s="3" t="s">
        <v>2855</v>
      </c>
      <c r="G1023" s="3" t="s">
        <v>193</v>
      </c>
      <c r="H1023" s="3" t="s">
        <v>194</v>
      </c>
      <c r="I1023" s="3" t="s">
        <v>195</v>
      </c>
      <c r="J1023" s="3" t="s">
        <v>195</v>
      </c>
      <c r="K1023" s="11">
        <v>43466</v>
      </c>
      <c r="L1023" s="11">
        <v>44926</v>
      </c>
      <c r="M1023" s="3">
        <v>31</v>
      </c>
      <c r="N1023" s="3">
        <v>62</v>
      </c>
      <c r="O1023" s="3">
        <v>19</v>
      </c>
      <c r="P1023" s="3">
        <v>0.61290322580645162</v>
      </c>
      <c r="Q1023" s="3">
        <v>0.30645161290322581</v>
      </c>
    </row>
    <row r="1024" spans="1:17" x14ac:dyDescent="0.25">
      <c r="A1024" s="3">
        <v>3955</v>
      </c>
      <c r="B1024" s="3" t="s">
        <v>1471</v>
      </c>
      <c r="C1024" s="3" t="s">
        <v>2895</v>
      </c>
      <c r="D1024" s="3" t="s">
        <v>63</v>
      </c>
      <c r="E1024" s="3" t="s">
        <v>1763</v>
      </c>
      <c r="F1024" s="3" t="s">
        <v>2051</v>
      </c>
      <c r="G1024" s="3" t="s">
        <v>150</v>
      </c>
      <c r="H1024" s="3" t="s">
        <v>151</v>
      </c>
      <c r="I1024" s="3" t="s">
        <v>152</v>
      </c>
      <c r="J1024" s="3" t="s">
        <v>152</v>
      </c>
      <c r="K1024" s="11">
        <v>43525</v>
      </c>
      <c r="L1024" s="11">
        <v>44926</v>
      </c>
      <c r="M1024" s="3">
        <v>50</v>
      </c>
      <c r="N1024" s="3">
        <v>100</v>
      </c>
      <c r="O1024" s="3">
        <v>43.75</v>
      </c>
      <c r="P1024" s="3">
        <v>0.875</v>
      </c>
      <c r="Q1024" s="3">
        <v>0.4375</v>
      </c>
    </row>
    <row r="1025" spans="1:17" x14ac:dyDescent="0.25">
      <c r="A1025" s="3">
        <v>3955</v>
      </c>
      <c r="B1025" s="3" t="s">
        <v>1471</v>
      </c>
      <c r="C1025" s="3" t="s">
        <v>2895</v>
      </c>
      <c r="D1025" s="3" t="s">
        <v>9</v>
      </c>
      <c r="E1025" s="3" t="s">
        <v>1765</v>
      </c>
      <c r="F1025" s="3" t="s">
        <v>2856</v>
      </c>
      <c r="G1025" s="3" t="s">
        <v>150</v>
      </c>
      <c r="H1025" s="3" t="s">
        <v>151</v>
      </c>
      <c r="I1025" s="3" t="s">
        <v>152</v>
      </c>
      <c r="J1025" s="3" t="s">
        <v>152</v>
      </c>
      <c r="K1025" s="11">
        <v>43525</v>
      </c>
      <c r="L1025" s="11">
        <v>43830</v>
      </c>
      <c r="M1025" s="3">
        <v>100</v>
      </c>
      <c r="N1025" s="3">
        <v>100</v>
      </c>
      <c r="O1025" s="3">
        <v>100</v>
      </c>
      <c r="P1025" s="3">
        <v>1</v>
      </c>
      <c r="Q1025" s="3">
        <v>1</v>
      </c>
    </row>
    <row r="1026" spans="1:17" x14ac:dyDescent="0.25">
      <c r="A1026" s="3">
        <v>3955</v>
      </c>
      <c r="B1026" s="3" t="s">
        <v>1471</v>
      </c>
      <c r="C1026" s="3" t="s">
        <v>2895</v>
      </c>
      <c r="D1026" s="3" t="s">
        <v>205</v>
      </c>
      <c r="E1026" s="3" t="s">
        <v>1794</v>
      </c>
      <c r="F1026" s="3" t="s">
        <v>2855</v>
      </c>
      <c r="G1026" s="3" t="s">
        <v>150</v>
      </c>
      <c r="H1026" s="3" t="s">
        <v>151</v>
      </c>
      <c r="I1026" s="3" t="s">
        <v>152</v>
      </c>
      <c r="J1026" s="3" t="s">
        <v>152</v>
      </c>
      <c r="K1026" s="11">
        <v>43525</v>
      </c>
      <c r="L1026" s="11">
        <v>44926</v>
      </c>
      <c r="M1026" s="3">
        <v>46</v>
      </c>
      <c r="N1026" s="3">
        <v>100</v>
      </c>
      <c r="O1026" s="3">
        <v>10</v>
      </c>
      <c r="P1026" s="3">
        <v>0.21739130434782608</v>
      </c>
      <c r="Q1026" s="3">
        <v>0.1</v>
      </c>
    </row>
    <row r="1027" spans="1:17" x14ac:dyDescent="0.25">
      <c r="A1027" s="3">
        <v>3955</v>
      </c>
      <c r="B1027" s="3" t="s">
        <v>1471</v>
      </c>
      <c r="C1027" s="3" t="s">
        <v>2895</v>
      </c>
      <c r="D1027" s="3" t="s">
        <v>208</v>
      </c>
      <c r="E1027" s="3" t="s">
        <v>1796</v>
      </c>
      <c r="F1027" s="3" t="s">
        <v>2855</v>
      </c>
      <c r="G1027" s="3" t="s">
        <v>150</v>
      </c>
      <c r="H1027" s="3" t="s">
        <v>151</v>
      </c>
      <c r="I1027" s="3" t="s">
        <v>152</v>
      </c>
      <c r="J1027" s="3" t="s">
        <v>152</v>
      </c>
      <c r="K1027" s="11">
        <v>43497</v>
      </c>
      <c r="L1027" s="11">
        <v>43830</v>
      </c>
      <c r="M1027" s="3">
        <v>100</v>
      </c>
      <c r="N1027" s="3">
        <v>100</v>
      </c>
      <c r="O1027" s="3">
        <v>100</v>
      </c>
      <c r="P1027" s="3">
        <v>1</v>
      </c>
      <c r="Q1027" s="3">
        <v>1</v>
      </c>
    </row>
    <row r="1028" spans="1:17" x14ac:dyDescent="0.25">
      <c r="A1028" s="3">
        <v>3955</v>
      </c>
      <c r="B1028" s="3" t="s">
        <v>1471</v>
      </c>
      <c r="C1028" s="3" t="s">
        <v>2895</v>
      </c>
      <c r="D1028" s="3" t="s">
        <v>12</v>
      </c>
      <c r="E1028" s="3" t="s">
        <v>1799</v>
      </c>
      <c r="F1028" s="3" t="s">
        <v>2051</v>
      </c>
      <c r="G1028" s="3" t="s">
        <v>150</v>
      </c>
      <c r="H1028" s="3" t="s">
        <v>151</v>
      </c>
      <c r="I1028" s="3" t="s">
        <v>152</v>
      </c>
      <c r="J1028" s="3" t="s">
        <v>152</v>
      </c>
      <c r="K1028" s="11">
        <v>44105</v>
      </c>
      <c r="L1028" s="11">
        <v>44926</v>
      </c>
      <c r="M1028" s="3">
        <v>100</v>
      </c>
      <c r="N1028" s="3">
        <v>100</v>
      </c>
      <c r="O1028" s="3">
        <v>0</v>
      </c>
      <c r="P1028" s="3">
        <v>0</v>
      </c>
      <c r="Q1028" s="3">
        <v>0</v>
      </c>
    </row>
    <row r="1029" spans="1:17" x14ac:dyDescent="0.25">
      <c r="A1029" s="3">
        <v>3955</v>
      </c>
      <c r="B1029" s="3" t="s">
        <v>1471</v>
      </c>
      <c r="C1029" s="3" t="s">
        <v>2895</v>
      </c>
      <c r="D1029" s="3" t="s">
        <v>13</v>
      </c>
      <c r="E1029" s="3" t="s">
        <v>1801</v>
      </c>
      <c r="F1029" s="3" t="s">
        <v>2855</v>
      </c>
      <c r="G1029" s="3" t="s">
        <v>150</v>
      </c>
      <c r="H1029" s="3" t="s">
        <v>151</v>
      </c>
      <c r="I1029" s="3" t="s">
        <v>152</v>
      </c>
      <c r="J1029" s="3" t="s">
        <v>152</v>
      </c>
      <c r="K1029" s="11">
        <v>43891</v>
      </c>
      <c r="L1029" s="11">
        <v>44926</v>
      </c>
      <c r="M1029" s="3">
        <v>4</v>
      </c>
      <c r="N1029" s="3">
        <v>12</v>
      </c>
      <c r="O1029" s="3">
        <v>17</v>
      </c>
      <c r="P1029" s="3">
        <v>1</v>
      </c>
      <c r="Q1029" s="3">
        <v>1</v>
      </c>
    </row>
    <row r="1030" spans="1:17" x14ac:dyDescent="0.25">
      <c r="A1030" s="3">
        <v>3955</v>
      </c>
      <c r="B1030" s="3" t="s">
        <v>1471</v>
      </c>
      <c r="C1030" s="3" t="s">
        <v>2895</v>
      </c>
      <c r="D1030" s="3" t="s">
        <v>374</v>
      </c>
      <c r="E1030" s="3" t="s">
        <v>1802</v>
      </c>
      <c r="F1030" s="3" t="s">
        <v>2051</v>
      </c>
      <c r="G1030" s="3" t="s">
        <v>150</v>
      </c>
      <c r="H1030" s="3" t="s">
        <v>151</v>
      </c>
      <c r="I1030" s="3" t="s">
        <v>152</v>
      </c>
      <c r="J1030" s="3" t="s">
        <v>152</v>
      </c>
      <c r="K1030" s="11">
        <v>43525</v>
      </c>
      <c r="L1030" s="11">
        <v>44926</v>
      </c>
      <c r="M1030" s="3">
        <v>64</v>
      </c>
      <c r="N1030" s="3">
        <v>128</v>
      </c>
      <c r="O1030" s="3">
        <v>39</v>
      </c>
      <c r="P1030" s="3">
        <v>0.609375</v>
      </c>
      <c r="Q1030" s="3">
        <v>0.3046875</v>
      </c>
    </row>
    <row r="1031" spans="1:17" x14ac:dyDescent="0.25">
      <c r="A1031" s="3">
        <v>3955</v>
      </c>
      <c r="B1031" s="3" t="s">
        <v>1471</v>
      </c>
      <c r="C1031" s="3" t="s">
        <v>2895</v>
      </c>
      <c r="D1031" s="3" t="s">
        <v>209</v>
      </c>
      <c r="E1031" s="3" t="s">
        <v>1807</v>
      </c>
      <c r="F1031" s="3" t="s">
        <v>2855</v>
      </c>
      <c r="G1031" s="3" t="s">
        <v>150</v>
      </c>
      <c r="H1031" s="3" t="s">
        <v>151</v>
      </c>
      <c r="I1031" s="3" t="s">
        <v>152</v>
      </c>
      <c r="J1031" s="3" t="s">
        <v>152</v>
      </c>
      <c r="K1031" s="11">
        <v>43862</v>
      </c>
      <c r="L1031" s="11">
        <v>44926</v>
      </c>
      <c r="M1031" s="3">
        <v>1000</v>
      </c>
      <c r="N1031" s="3">
        <v>3000</v>
      </c>
      <c r="O1031" s="3">
        <v>0</v>
      </c>
      <c r="P1031" s="3">
        <v>0</v>
      </c>
      <c r="Q1031" s="3">
        <v>0</v>
      </c>
    </row>
    <row r="1032" spans="1:17" x14ac:dyDescent="0.25">
      <c r="A1032" s="3">
        <v>3955</v>
      </c>
      <c r="B1032" s="3" t="s">
        <v>1471</v>
      </c>
      <c r="C1032" s="3" t="s">
        <v>2895</v>
      </c>
      <c r="D1032" s="3" t="s">
        <v>128</v>
      </c>
      <c r="E1032" s="3" t="s">
        <v>1808</v>
      </c>
      <c r="F1032" s="3" t="s">
        <v>2855</v>
      </c>
      <c r="G1032" s="3" t="s">
        <v>150</v>
      </c>
      <c r="H1032" s="3" t="s">
        <v>151</v>
      </c>
      <c r="I1032" s="3" t="s">
        <v>152</v>
      </c>
      <c r="J1032" s="3" t="s">
        <v>152</v>
      </c>
      <c r="K1032" s="11">
        <v>43678</v>
      </c>
      <c r="L1032" s="11">
        <v>44926</v>
      </c>
      <c r="M1032" s="3">
        <v>3200</v>
      </c>
      <c r="N1032" s="3">
        <v>6400</v>
      </c>
      <c r="O1032" s="3">
        <v>3182</v>
      </c>
      <c r="P1032" s="3">
        <v>0.99437500000000001</v>
      </c>
      <c r="Q1032" s="3">
        <v>0.4971875</v>
      </c>
    </row>
    <row r="1033" spans="1:17" x14ac:dyDescent="0.25">
      <c r="A1033" s="3">
        <v>3955</v>
      </c>
      <c r="B1033" s="3" t="s">
        <v>1471</v>
      </c>
      <c r="C1033" s="3" t="s">
        <v>2895</v>
      </c>
      <c r="D1033" s="3" t="s">
        <v>543</v>
      </c>
      <c r="E1033" s="3" t="s">
        <v>1810</v>
      </c>
      <c r="F1033" s="3" t="s">
        <v>2051</v>
      </c>
      <c r="G1033" s="3" t="s">
        <v>150</v>
      </c>
      <c r="H1033" s="3" t="s">
        <v>151</v>
      </c>
      <c r="I1033" s="3" t="s">
        <v>152</v>
      </c>
      <c r="J1033" s="3" t="s">
        <v>152</v>
      </c>
      <c r="K1033" s="11">
        <v>43525</v>
      </c>
      <c r="L1033" s="11">
        <v>44926</v>
      </c>
      <c r="M1033" s="3">
        <v>40</v>
      </c>
      <c r="N1033" s="3">
        <v>80</v>
      </c>
      <c r="O1033" s="3">
        <v>0</v>
      </c>
      <c r="P1033" s="3">
        <v>0</v>
      </c>
      <c r="Q1033" s="3">
        <v>0</v>
      </c>
    </row>
    <row r="1034" spans="1:17" x14ac:dyDescent="0.25">
      <c r="A1034" s="3">
        <v>3955</v>
      </c>
      <c r="B1034" s="3" t="s">
        <v>1471</v>
      </c>
      <c r="C1034" s="3" t="s">
        <v>2895</v>
      </c>
      <c r="D1034" s="3" t="s">
        <v>372</v>
      </c>
      <c r="E1034" s="3" t="s">
        <v>1852</v>
      </c>
      <c r="F1034" s="3" t="s">
        <v>2855</v>
      </c>
      <c r="G1034" s="3" t="s">
        <v>150</v>
      </c>
      <c r="H1034" s="3" t="s">
        <v>151</v>
      </c>
      <c r="I1034" s="3" t="s">
        <v>152</v>
      </c>
      <c r="J1034" s="3" t="s">
        <v>152</v>
      </c>
      <c r="K1034" s="11">
        <v>43525</v>
      </c>
      <c r="L1034" s="11">
        <v>43830</v>
      </c>
      <c r="M1034" s="3">
        <v>1</v>
      </c>
      <c r="N1034" s="3">
        <v>1</v>
      </c>
      <c r="O1034" s="3">
        <v>0</v>
      </c>
      <c r="P1034" s="3">
        <v>0</v>
      </c>
      <c r="Q1034" s="3">
        <v>0</v>
      </c>
    </row>
    <row r="1035" spans="1:17" x14ac:dyDescent="0.25">
      <c r="A1035" s="3">
        <v>3955</v>
      </c>
      <c r="B1035" s="3" t="s">
        <v>1471</v>
      </c>
      <c r="C1035" s="3" t="s">
        <v>2895</v>
      </c>
      <c r="D1035" s="3" t="s">
        <v>359</v>
      </c>
      <c r="E1035" s="3" t="s">
        <v>1884</v>
      </c>
      <c r="F1035" s="3" t="s">
        <v>2855</v>
      </c>
      <c r="G1035" s="3" t="s">
        <v>150</v>
      </c>
      <c r="H1035" s="3" t="s">
        <v>151</v>
      </c>
      <c r="I1035" s="3" t="s">
        <v>152</v>
      </c>
      <c r="J1035" s="3" t="s">
        <v>152</v>
      </c>
      <c r="K1035" s="11">
        <v>43678</v>
      </c>
      <c r="L1035" s="11">
        <v>44926</v>
      </c>
      <c r="M1035" s="3">
        <v>50</v>
      </c>
      <c r="N1035" s="3">
        <v>100</v>
      </c>
      <c r="O1035" s="3">
        <v>260</v>
      </c>
      <c r="P1035" s="3">
        <v>1</v>
      </c>
      <c r="Q1035" s="3">
        <v>1</v>
      </c>
    </row>
    <row r="1036" spans="1:17" x14ac:dyDescent="0.25">
      <c r="A1036" s="3">
        <v>3955</v>
      </c>
      <c r="B1036" s="3" t="s">
        <v>1471</v>
      </c>
      <c r="C1036" s="3" t="s">
        <v>2895</v>
      </c>
      <c r="D1036" s="3" t="s">
        <v>89</v>
      </c>
      <c r="E1036" s="3" t="s">
        <v>1911</v>
      </c>
      <c r="F1036" s="3" t="s">
        <v>2051</v>
      </c>
      <c r="G1036" s="3" t="s">
        <v>859</v>
      </c>
      <c r="H1036" s="3" t="s">
        <v>860</v>
      </c>
      <c r="I1036" s="3" t="s">
        <v>132</v>
      </c>
      <c r="J1036" s="3" t="s">
        <v>133</v>
      </c>
      <c r="K1036" s="11">
        <v>43525</v>
      </c>
      <c r="L1036" s="11">
        <v>44926</v>
      </c>
      <c r="M1036" s="3">
        <v>240</v>
      </c>
      <c r="N1036" s="3">
        <v>480</v>
      </c>
      <c r="O1036" s="3">
        <v>535</v>
      </c>
      <c r="P1036" s="3">
        <v>1</v>
      </c>
      <c r="Q1036" s="3">
        <v>1</v>
      </c>
    </row>
    <row r="1037" spans="1:17" x14ac:dyDescent="0.25">
      <c r="A1037" s="3">
        <v>3955</v>
      </c>
      <c r="B1037" s="3" t="s">
        <v>1471</v>
      </c>
      <c r="C1037" s="3" t="s">
        <v>2895</v>
      </c>
      <c r="D1037" s="3" t="s">
        <v>102</v>
      </c>
      <c r="E1037" s="3" t="s">
        <v>1912</v>
      </c>
      <c r="F1037" s="3" t="s">
        <v>2856</v>
      </c>
      <c r="G1037" s="3" t="s">
        <v>525</v>
      </c>
      <c r="H1037" s="3" t="s">
        <v>526</v>
      </c>
      <c r="I1037" s="3" t="s">
        <v>164</v>
      </c>
      <c r="J1037" s="3" t="s">
        <v>164</v>
      </c>
      <c r="K1037" s="11">
        <v>43497</v>
      </c>
      <c r="L1037" s="11">
        <v>44926</v>
      </c>
      <c r="M1037" s="3">
        <v>4</v>
      </c>
      <c r="N1037" s="3">
        <v>8</v>
      </c>
      <c r="O1037" s="3">
        <v>2</v>
      </c>
      <c r="P1037" s="3">
        <v>0.5</v>
      </c>
      <c r="Q1037" s="3">
        <v>0.25</v>
      </c>
    </row>
    <row r="1038" spans="1:17" x14ac:dyDescent="0.25">
      <c r="A1038" s="3">
        <v>3955</v>
      </c>
      <c r="B1038" s="3" t="s">
        <v>1471</v>
      </c>
      <c r="C1038" s="3" t="s">
        <v>2895</v>
      </c>
      <c r="D1038" s="3" t="s">
        <v>809</v>
      </c>
      <c r="E1038" s="3" t="s">
        <v>1958</v>
      </c>
      <c r="F1038" s="3" t="s">
        <v>2855</v>
      </c>
      <c r="G1038" s="3" t="s">
        <v>150</v>
      </c>
      <c r="H1038" s="3" t="s">
        <v>151</v>
      </c>
      <c r="I1038" s="3" t="s">
        <v>152</v>
      </c>
      <c r="J1038" s="3" t="s">
        <v>152</v>
      </c>
      <c r="K1038" s="11">
        <v>43525</v>
      </c>
      <c r="L1038" s="11">
        <v>43830</v>
      </c>
      <c r="M1038" s="3">
        <v>100</v>
      </c>
      <c r="N1038" s="3">
        <v>100</v>
      </c>
      <c r="O1038" s="3">
        <v>70</v>
      </c>
      <c r="P1038" s="3">
        <v>0.7</v>
      </c>
      <c r="Q1038" s="3">
        <v>0.7</v>
      </c>
    </row>
    <row r="1039" spans="1:17" x14ac:dyDescent="0.25">
      <c r="A1039" s="3">
        <v>3955</v>
      </c>
      <c r="B1039" s="3" t="s">
        <v>1471</v>
      </c>
      <c r="C1039" s="3" t="s">
        <v>2895</v>
      </c>
      <c r="D1039" s="3" t="s">
        <v>666</v>
      </c>
      <c r="E1039" s="3" t="s">
        <v>1977</v>
      </c>
      <c r="F1039" s="3" t="s">
        <v>2855</v>
      </c>
      <c r="G1039" s="3" t="s">
        <v>297</v>
      </c>
      <c r="H1039" s="3" t="s">
        <v>298</v>
      </c>
      <c r="I1039" s="3" t="s">
        <v>299</v>
      </c>
      <c r="J1039" s="3" t="s">
        <v>299</v>
      </c>
      <c r="K1039" s="11">
        <v>43525</v>
      </c>
      <c r="L1039" s="11">
        <v>44926</v>
      </c>
      <c r="M1039" s="3">
        <v>40</v>
      </c>
      <c r="N1039" s="3">
        <v>80</v>
      </c>
      <c r="O1039" s="3">
        <v>24</v>
      </c>
      <c r="P1039" s="3">
        <v>0.6</v>
      </c>
      <c r="Q1039" s="3">
        <v>0.3</v>
      </c>
    </row>
    <row r="1040" spans="1:17" x14ac:dyDescent="0.25">
      <c r="A1040" s="3">
        <v>3956</v>
      </c>
      <c r="B1040" s="3" t="s">
        <v>395</v>
      </c>
      <c r="C1040" s="3" t="s">
        <v>2896</v>
      </c>
      <c r="D1040" s="3" t="s">
        <v>272</v>
      </c>
      <c r="E1040" s="3" t="s">
        <v>396</v>
      </c>
      <c r="F1040" s="3" t="s">
        <v>2855</v>
      </c>
      <c r="G1040" s="3" t="s">
        <v>85</v>
      </c>
      <c r="H1040" s="3" t="s">
        <v>86</v>
      </c>
      <c r="I1040" s="3" t="s">
        <v>87</v>
      </c>
      <c r="J1040" s="3" t="s">
        <v>88</v>
      </c>
      <c r="K1040" s="11">
        <v>43480</v>
      </c>
      <c r="L1040" s="11">
        <v>43830</v>
      </c>
      <c r="M1040" s="3">
        <v>100</v>
      </c>
      <c r="N1040" s="3">
        <v>100</v>
      </c>
      <c r="O1040" s="3">
        <v>60</v>
      </c>
      <c r="P1040" s="3">
        <v>0.6</v>
      </c>
      <c r="Q1040" s="3">
        <v>0.6</v>
      </c>
    </row>
    <row r="1041" spans="1:17" x14ac:dyDescent="0.25">
      <c r="A1041" s="3">
        <v>3956</v>
      </c>
      <c r="B1041" s="3" t="s">
        <v>395</v>
      </c>
      <c r="C1041" s="3" t="s">
        <v>2896</v>
      </c>
      <c r="D1041" s="3" t="s">
        <v>285</v>
      </c>
      <c r="E1041" s="3" t="s">
        <v>398</v>
      </c>
      <c r="F1041" s="3" t="s">
        <v>2051</v>
      </c>
      <c r="G1041" s="3" t="s">
        <v>196</v>
      </c>
      <c r="H1041" s="3" t="s">
        <v>197</v>
      </c>
      <c r="I1041" s="3" t="s">
        <v>198</v>
      </c>
      <c r="J1041" s="3" t="s">
        <v>198</v>
      </c>
      <c r="K1041" s="11">
        <v>43831</v>
      </c>
      <c r="L1041" s="11">
        <v>45291</v>
      </c>
      <c r="M1041" s="3">
        <v>5</v>
      </c>
      <c r="N1041" s="3">
        <v>100</v>
      </c>
      <c r="O1041" s="3">
        <v>0</v>
      </c>
      <c r="P1041" s="3">
        <v>0</v>
      </c>
      <c r="Q1041" s="3">
        <v>0</v>
      </c>
    </row>
    <row r="1042" spans="1:17" x14ac:dyDescent="0.25">
      <c r="A1042" s="3">
        <v>3956</v>
      </c>
      <c r="B1042" s="3" t="s">
        <v>395</v>
      </c>
      <c r="C1042" s="3" t="s">
        <v>2896</v>
      </c>
      <c r="D1042" s="3" t="s">
        <v>273</v>
      </c>
      <c r="E1042" s="3" t="s">
        <v>402</v>
      </c>
      <c r="F1042" s="3" t="s">
        <v>2856</v>
      </c>
      <c r="G1042" s="3" t="s">
        <v>234</v>
      </c>
      <c r="H1042" s="3" t="s">
        <v>235</v>
      </c>
      <c r="I1042" s="3" t="s">
        <v>87</v>
      </c>
      <c r="J1042" s="3" t="s">
        <v>88</v>
      </c>
      <c r="K1042" s="11">
        <v>43480</v>
      </c>
      <c r="L1042" s="11">
        <v>43830</v>
      </c>
      <c r="M1042" s="3">
        <v>100</v>
      </c>
      <c r="N1042" s="3">
        <v>100</v>
      </c>
      <c r="O1042" s="3">
        <v>100</v>
      </c>
      <c r="P1042" s="3">
        <v>1</v>
      </c>
      <c r="Q1042" s="3">
        <v>1</v>
      </c>
    </row>
    <row r="1043" spans="1:17" x14ac:dyDescent="0.25">
      <c r="A1043" s="3">
        <v>3956</v>
      </c>
      <c r="B1043" s="3" t="s">
        <v>395</v>
      </c>
      <c r="C1043" s="3" t="s">
        <v>2896</v>
      </c>
      <c r="D1043" s="3" t="s">
        <v>67</v>
      </c>
      <c r="E1043" s="3" t="s">
        <v>415</v>
      </c>
      <c r="F1043" s="3" t="s">
        <v>2856</v>
      </c>
      <c r="G1043" s="3" t="s">
        <v>175</v>
      </c>
      <c r="H1043" s="3" t="s">
        <v>176</v>
      </c>
      <c r="I1043" s="3" t="s">
        <v>177</v>
      </c>
      <c r="J1043" s="3" t="s">
        <v>177</v>
      </c>
      <c r="K1043" s="11">
        <v>43647</v>
      </c>
      <c r="L1043" s="11">
        <v>44926</v>
      </c>
      <c r="M1043" s="3">
        <v>50</v>
      </c>
      <c r="N1043" s="3">
        <v>100</v>
      </c>
      <c r="O1043" s="3">
        <v>35</v>
      </c>
      <c r="P1043" s="3">
        <v>0.7</v>
      </c>
      <c r="Q1043" s="3">
        <v>0.35</v>
      </c>
    </row>
    <row r="1044" spans="1:17" x14ac:dyDescent="0.25">
      <c r="A1044" s="3">
        <v>3956</v>
      </c>
      <c r="B1044" s="3" t="s">
        <v>395</v>
      </c>
      <c r="C1044" s="3" t="s">
        <v>2896</v>
      </c>
      <c r="D1044" s="3" t="s">
        <v>254</v>
      </c>
      <c r="E1044" s="3" t="s">
        <v>428</v>
      </c>
      <c r="F1044" s="3" t="s">
        <v>2856</v>
      </c>
      <c r="G1044" s="3" t="s">
        <v>234</v>
      </c>
      <c r="H1044" s="3" t="s">
        <v>235</v>
      </c>
      <c r="I1044" s="3" t="s">
        <v>87</v>
      </c>
      <c r="J1044" s="3" t="s">
        <v>88</v>
      </c>
      <c r="K1044" s="11">
        <v>43831</v>
      </c>
      <c r="L1044" s="11">
        <v>47118</v>
      </c>
      <c r="M1044" s="3">
        <v>1</v>
      </c>
      <c r="N1044" s="3">
        <v>9</v>
      </c>
      <c r="O1044" s="3">
        <v>0</v>
      </c>
      <c r="P1044" s="3">
        <v>0</v>
      </c>
      <c r="Q1044" s="3">
        <v>0</v>
      </c>
    </row>
    <row r="1045" spans="1:17" x14ac:dyDescent="0.25">
      <c r="A1045" s="3">
        <v>3956</v>
      </c>
      <c r="B1045" s="3" t="s">
        <v>395</v>
      </c>
      <c r="C1045" s="3" t="s">
        <v>2896</v>
      </c>
      <c r="D1045" s="3" t="s">
        <v>359</v>
      </c>
      <c r="E1045" s="3" t="s">
        <v>429</v>
      </c>
      <c r="F1045" s="3" t="s">
        <v>2856</v>
      </c>
      <c r="G1045" s="3" t="s">
        <v>95</v>
      </c>
      <c r="H1045" s="3" t="s">
        <v>96</v>
      </c>
      <c r="I1045" s="3" t="s">
        <v>87</v>
      </c>
      <c r="J1045" s="3" t="s">
        <v>88</v>
      </c>
      <c r="K1045" s="11">
        <v>44013</v>
      </c>
      <c r="L1045" s="11">
        <v>47118</v>
      </c>
      <c r="M1045" s="3">
        <v>1</v>
      </c>
      <c r="N1045" s="3">
        <v>9</v>
      </c>
      <c r="O1045" s="3">
        <v>0</v>
      </c>
      <c r="P1045" s="3">
        <v>0</v>
      </c>
      <c r="Q1045" s="3">
        <v>0</v>
      </c>
    </row>
    <row r="1046" spans="1:17" x14ac:dyDescent="0.25">
      <c r="A1046" s="3">
        <v>3956</v>
      </c>
      <c r="B1046" s="3" t="s">
        <v>395</v>
      </c>
      <c r="C1046" s="3" t="s">
        <v>2896</v>
      </c>
      <c r="D1046" s="3" t="s">
        <v>37</v>
      </c>
      <c r="E1046" s="3" t="s">
        <v>893</v>
      </c>
      <c r="F1046" s="3" t="s">
        <v>2051</v>
      </c>
      <c r="G1046" s="3" t="s">
        <v>90</v>
      </c>
      <c r="H1046" s="3" t="s">
        <v>91</v>
      </c>
      <c r="I1046" s="3" t="s">
        <v>92</v>
      </c>
      <c r="J1046" s="3" t="s">
        <v>93</v>
      </c>
      <c r="K1046" s="11">
        <v>43647</v>
      </c>
      <c r="L1046" s="11">
        <v>44042</v>
      </c>
      <c r="M1046" s="3">
        <v>100</v>
      </c>
      <c r="N1046" s="3">
        <v>100</v>
      </c>
      <c r="O1046" s="3">
        <v>75</v>
      </c>
      <c r="P1046" s="3">
        <v>0.75</v>
      </c>
      <c r="Q1046" s="3">
        <v>0.75</v>
      </c>
    </row>
    <row r="1047" spans="1:17" x14ac:dyDescent="0.25">
      <c r="A1047" s="3">
        <v>3956</v>
      </c>
      <c r="B1047" s="3" t="s">
        <v>395</v>
      </c>
      <c r="C1047" s="3" t="s">
        <v>2896</v>
      </c>
      <c r="D1047" s="3" t="s">
        <v>45</v>
      </c>
      <c r="E1047" s="3" t="s">
        <v>898</v>
      </c>
      <c r="F1047" s="3" t="s">
        <v>2856</v>
      </c>
      <c r="G1047" s="3" t="s">
        <v>387</v>
      </c>
      <c r="H1047" s="3" t="s">
        <v>388</v>
      </c>
      <c r="I1047" s="3" t="s">
        <v>198</v>
      </c>
      <c r="J1047" s="3" t="s">
        <v>198</v>
      </c>
      <c r="K1047" s="11">
        <v>43647</v>
      </c>
      <c r="L1047" s="11">
        <v>44561</v>
      </c>
      <c r="M1047" s="3">
        <v>67</v>
      </c>
      <c r="N1047" s="3">
        <v>100</v>
      </c>
      <c r="O1047" s="3">
        <v>66.5</v>
      </c>
      <c r="P1047" s="3">
        <v>0.9925373134328358</v>
      </c>
      <c r="Q1047" s="3">
        <v>0.66500000000000004</v>
      </c>
    </row>
    <row r="1048" spans="1:17" x14ac:dyDescent="0.25">
      <c r="A1048" s="3">
        <v>3956</v>
      </c>
      <c r="B1048" s="3" t="s">
        <v>395</v>
      </c>
      <c r="C1048" s="3" t="s">
        <v>2896</v>
      </c>
      <c r="D1048" s="3" t="s">
        <v>222</v>
      </c>
      <c r="E1048" s="3" t="s">
        <v>919</v>
      </c>
      <c r="F1048" s="3" t="s">
        <v>2856</v>
      </c>
      <c r="G1048" s="3" t="s">
        <v>85</v>
      </c>
      <c r="H1048" s="3" t="s">
        <v>86</v>
      </c>
      <c r="I1048" s="3" t="s">
        <v>87</v>
      </c>
      <c r="J1048" s="3" t="s">
        <v>88</v>
      </c>
      <c r="K1048" s="11">
        <v>43480</v>
      </c>
      <c r="L1048" s="11">
        <v>43830</v>
      </c>
      <c r="M1048" s="3">
        <v>100</v>
      </c>
      <c r="N1048" s="3">
        <v>100</v>
      </c>
      <c r="O1048" s="3">
        <v>100</v>
      </c>
      <c r="P1048" s="3">
        <v>1</v>
      </c>
      <c r="Q1048" s="3">
        <v>1</v>
      </c>
    </row>
    <row r="1049" spans="1:17" x14ac:dyDescent="0.25">
      <c r="A1049" s="3">
        <v>3956</v>
      </c>
      <c r="B1049" s="3" t="s">
        <v>395</v>
      </c>
      <c r="C1049" s="3" t="s">
        <v>2896</v>
      </c>
      <c r="D1049" s="3" t="s">
        <v>50</v>
      </c>
      <c r="E1049" s="3" t="s">
        <v>927</v>
      </c>
      <c r="F1049" s="3" t="s">
        <v>2856</v>
      </c>
      <c r="G1049" s="3" t="s">
        <v>85</v>
      </c>
      <c r="H1049" s="3" t="s">
        <v>86</v>
      </c>
      <c r="I1049" s="3" t="s">
        <v>87</v>
      </c>
      <c r="J1049" s="3" t="s">
        <v>88</v>
      </c>
      <c r="K1049" s="11">
        <v>43480</v>
      </c>
      <c r="L1049" s="11">
        <v>44561</v>
      </c>
      <c r="M1049" s="3">
        <v>70</v>
      </c>
      <c r="N1049" s="3">
        <v>100</v>
      </c>
      <c r="O1049" s="3">
        <v>52</v>
      </c>
      <c r="P1049" s="3">
        <v>0.74285714285714288</v>
      </c>
      <c r="Q1049" s="3">
        <v>0.52</v>
      </c>
    </row>
    <row r="1050" spans="1:17" x14ac:dyDescent="0.25">
      <c r="A1050" s="3">
        <v>3956</v>
      </c>
      <c r="B1050" s="3" t="s">
        <v>395</v>
      </c>
      <c r="C1050" s="3" t="s">
        <v>2896</v>
      </c>
      <c r="D1050" s="3" t="s">
        <v>208</v>
      </c>
      <c r="E1050" s="3" t="s">
        <v>944</v>
      </c>
      <c r="F1050" s="3" t="s">
        <v>2855</v>
      </c>
      <c r="G1050" s="3" t="s">
        <v>56</v>
      </c>
      <c r="H1050" s="3" t="s">
        <v>57</v>
      </c>
      <c r="I1050" s="3" t="s">
        <v>58</v>
      </c>
      <c r="J1050" s="3" t="s">
        <v>59</v>
      </c>
      <c r="K1050" s="11">
        <v>43480</v>
      </c>
      <c r="L1050" s="11">
        <v>43830</v>
      </c>
      <c r="M1050" s="3">
        <v>100</v>
      </c>
      <c r="N1050" s="3">
        <v>100</v>
      </c>
      <c r="O1050" s="3">
        <v>100</v>
      </c>
      <c r="P1050" s="3">
        <v>1</v>
      </c>
      <c r="Q1050" s="3">
        <v>1</v>
      </c>
    </row>
    <row r="1051" spans="1:17" x14ac:dyDescent="0.25">
      <c r="A1051" s="3">
        <v>3956</v>
      </c>
      <c r="B1051" s="3" t="s">
        <v>395</v>
      </c>
      <c r="C1051" s="3" t="s">
        <v>2896</v>
      </c>
      <c r="D1051" s="3" t="s">
        <v>210</v>
      </c>
      <c r="E1051" s="3" t="s">
        <v>954</v>
      </c>
      <c r="F1051" s="3" t="s">
        <v>2856</v>
      </c>
      <c r="G1051" s="3" t="s">
        <v>56</v>
      </c>
      <c r="H1051" s="3" t="s">
        <v>57</v>
      </c>
      <c r="I1051" s="3" t="s">
        <v>58</v>
      </c>
      <c r="J1051" s="3" t="s">
        <v>59</v>
      </c>
      <c r="K1051" s="11">
        <v>43480</v>
      </c>
      <c r="L1051" s="11">
        <v>43830</v>
      </c>
      <c r="M1051" s="3">
        <v>100</v>
      </c>
      <c r="N1051" s="3">
        <v>100</v>
      </c>
      <c r="O1051" s="3">
        <v>100</v>
      </c>
      <c r="P1051" s="3">
        <v>1</v>
      </c>
      <c r="Q1051" s="3">
        <v>1</v>
      </c>
    </row>
    <row r="1052" spans="1:17" x14ac:dyDescent="0.25">
      <c r="A1052" s="3">
        <v>3956</v>
      </c>
      <c r="B1052" s="3" t="s">
        <v>395</v>
      </c>
      <c r="C1052" s="3" t="s">
        <v>2896</v>
      </c>
      <c r="D1052" s="3" t="s">
        <v>290</v>
      </c>
      <c r="E1052" s="3" t="s">
        <v>961</v>
      </c>
      <c r="F1052" s="3" t="s">
        <v>2856</v>
      </c>
      <c r="G1052" s="3" t="s">
        <v>175</v>
      </c>
      <c r="H1052" s="3" t="s">
        <v>176</v>
      </c>
      <c r="I1052" s="3" t="s">
        <v>177</v>
      </c>
      <c r="J1052" s="3" t="s">
        <v>177</v>
      </c>
      <c r="K1052" s="11">
        <v>43647</v>
      </c>
      <c r="L1052" s="11">
        <v>44561</v>
      </c>
      <c r="M1052" s="3">
        <v>50</v>
      </c>
      <c r="N1052" s="3">
        <v>100</v>
      </c>
      <c r="O1052" s="3">
        <v>100</v>
      </c>
      <c r="P1052" s="3">
        <v>1</v>
      </c>
      <c r="Q1052" s="3">
        <v>1</v>
      </c>
    </row>
    <row r="1053" spans="1:17" x14ac:dyDescent="0.25">
      <c r="A1053" s="3">
        <v>3956</v>
      </c>
      <c r="B1053" s="3" t="s">
        <v>395</v>
      </c>
      <c r="C1053" s="3" t="s">
        <v>2896</v>
      </c>
      <c r="D1053" s="3" t="s">
        <v>220</v>
      </c>
      <c r="E1053" s="3" t="s">
        <v>962</v>
      </c>
      <c r="F1053" s="3" t="s">
        <v>2051</v>
      </c>
      <c r="G1053" s="3" t="s">
        <v>85</v>
      </c>
      <c r="H1053" s="3" t="s">
        <v>86</v>
      </c>
      <c r="I1053" s="3" t="s">
        <v>87</v>
      </c>
      <c r="J1053" s="3" t="s">
        <v>88</v>
      </c>
      <c r="K1053" s="11">
        <v>43831</v>
      </c>
      <c r="L1053" s="11">
        <v>44196</v>
      </c>
      <c r="M1053" s="3">
        <v>100</v>
      </c>
      <c r="N1053" s="3">
        <v>100</v>
      </c>
      <c r="O1053" s="3">
        <v>50</v>
      </c>
      <c r="P1053" s="3">
        <v>0.5</v>
      </c>
      <c r="Q1053" s="3">
        <v>0.5</v>
      </c>
    </row>
    <row r="1054" spans="1:17" x14ac:dyDescent="0.25">
      <c r="A1054" s="3">
        <v>3956</v>
      </c>
      <c r="B1054" s="3" t="s">
        <v>395</v>
      </c>
      <c r="C1054" s="3" t="s">
        <v>2896</v>
      </c>
      <c r="D1054" s="3" t="s">
        <v>46</v>
      </c>
      <c r="E1054" s="3" t="s">
        <v>963</v>
      </c>
      <c r="F1054" s="3" t="s">
        <v>2855</v>
      </c>
      <c r="G1054" s="3" t="s">
        <v>178</v>
      </c>
      <c r="H1054" s="3" t="s">
        <v>179</v>
      </c>
      <c r="I1054" s="3" t="s">
        <v>180</v>
      </c>
      <c r="J1054" s="3" t="s">
        <v>181</v>
      </c>
      <c r="K1054" s="11">
        <v>43480</v>
      </c>
      <c r="L1054" s="11">
        <v>43830</v>
      </c>
      <c r="M1054" s="3">
        <v>100</v>
      </c>
      <c r="N1054" s="3">
        <v>100</v>
      </c>
      <c r="O1054" s="3">
        <v>80</v>
      </c>
      <c r="P1054" s="3">
        <v>0.8</v>
      </c>
      <c r="Q1054" s="3">
        <v>0.8</v>
      </c>
    </row>
    <row r="1055" spans="1:17" x14ac:dyDescent="0.25">
      <c r="A1055" s="3">
        <v>3956</v>
      </c>
      <c r="B1055" s="3" t="s">
        <v>395</v>
      </c>
      <c r="C1055" s="3" t="s">
        <v>2896</v>
      </c>
      <c r="D1055" s="3" t="s">
        <v>218</v>
      </c>
      <c r="E1055" s="3" t="s">
        <v>965</v>
      </c>
      <c r="F1055" s="3" t="s">
        <v>2856</v>
      </c>
      <c r="G1055" s="3" t="s">
        <v>85</v>
      </c>
      <c r="H1055" s="3" t="s">
        <v>86</v>
      </c>
      <c r="I1055" s="3" t="s">
        <v>87</v>
      </c>
      <c r="J1055" s="3" t="s">
        <v>88</v>
      </c>
      <c r="K1055" s="11">
        <v>43480</v>
      </c>
      <c r="L1055" s="11">
        <v>44926</v>
      </c>
      <c r="M1055" s="3">
        <v>50</v>
      </c>
      <c r="N1055" s="3">
        <v>100</v>
      </c>
      <c r="O1055" s="3">
        <v>35</v>
      </c>
      <c r="P1055" s="3">
        <v>0.7</v>
      </c>
      <c r="Q1055" s="3">
        <v>0.35</v>
      </c>
    </row>
    <row r="1056" spans="1:17" x14ac:dyDescent="0.25">
      <c r="A1056" s="3">
        <v>3956</v>
      </c>
      <c r="B1056" s="3" t="s">
        <v>395</v>
      </c>
      <c r="C1056" s="3" t="s">
        <v>2896</v>
      </c>
      <c r="D1056" s="3" t="s">
        <v>281</v>
      </c>
      <c r="E1056" s="3" t="s">
        <v>969</v>
      </c>
      <c r="F1056" s="3" t="s">
        <v>2855</v>
      </c>
      <c r="G1056" s="3" t="s">
        <v>970</v>
      </c>
      <c r="H1056" s="3" t="s">
        <v>971</v>
      </c>
      <c r="I1056" s="3" t="s">
        <v>228</v>
      </c>
      <c r="J1056" s="3" t="s">
        <v>229</v>
      </c>
      <c r="K1056" s="11">
        <v>43647</v>
      </c>
      <c r="L1056" s="11">
        <v>45291</v>
      </c>
      <c r="M1056" s="3">
        <v>40</v>
      </c>
      <c r="N1056" s="3">
        <v>100</v>
      </c>
      <c r="O1056" s="3">
        <v>20</v>
      </c>
      <c r="P1056" s="3">
        <v>0.5</v>
      </c>
      <c r="Q1056" s="3">
        <v>0.2</v>
      </c>
    </row>
    <row r="1057" spans="1:17" x14ac:dyDescent="0.25">
      <c r="A1057" s="3">
        <v>3956</v>
      </c>
      <c r="B1057" s="3" t="s">
        <v>395</v>
      </c>
      <c r="C1057" s="3" t="s">
        <v>2896</v>
      </c>
      <c r="D1057" s="3" t="s">
        <v>44</v>
      </c>
      <c r="E1057" s="3" t="s">
        <v>977</v>
      </c>
      <c r="F1057" s="3" t="s">
        <v>2856</v>
      </c>
      <c r="G1057" s="3" t="s">
        <v>90</v>
      </c>
      <c r="H1057" s="3" t="s">
        <v>91</v>
      </c>
      <c r="I1057" s="3" t="s">
        <v>92</v>
      </c>
      <c r="J1057" s="3" t="s">
        <v>93</v>
      </c>
      <c r="K1057" s="11">
        <v>43647</v>
      </c>
      <c r="L1057" s="11">
        <v>44561</v>
      </c>
      <c r="M1057" s="3">
        <v>67</v>
      </c>
      <c r="N1057" s="3">
        <v>100</v>
      </c>
      <c r="O1057" s="3">
        <v>39</v>
      </c>
      <c r="P1057" s="3">
        <v>0.58208955223880599</v>
      </c>
      <c r="Q1057" s="3">
        <v>0.39</v>
      </c>
    </row>
    <row r="1058" spans="1:17" x14ac:dyDescent="0.25">
      <c r="A1058" s="3">
        <v>3956</v>
      </c>
      <c r="B1058" s="3" t="s">
        <v>395</v>
      </c>
      <c r="C1058" s="3" t="s">
        <v>2896</v>
      </c>
      <c r="D1058" s="3" t="s">
        <v>267</v>
      </c>
      <c r="E1058" s="3" t="s">
        <v>992</v>
      </c>
      <c r="F1058" s="3" t="s">
        <v>2856</v>
      </c>
      <c r="G1058" s="3" t="s">
        <v>234</v>
      </c>
      <c r="H1058" s="3" t="s">
        <v>235</v>
      </c>
      <c r="I1058" s="3" t="s">
        <v>87</v>
      </c>
      <c r="J1058" s="3" t="s">
        <v>88</v>
      </c>
      <c r="K1058" s="11">
        <v>43480</v>
      </c>
      <c r="L1058" s="11">
        <v>47118</v>
      </c>
      <c r="M1058" s="3">
        <v>20</v>
      </c>
      <c r="N1058" s="3">
        <v>100</v>
      </c>
      <c r="O1058" s="3">
        <v>16.11</v>
      </c>
      <c r="P1058" s="3">
        <v>0.80549999999999999</v>
      </c>
      <c r="Q1058" s="3">
        <v>0.16109999999999999</v>
      </c>
    </row>
    <row r="1059" spans="1:17" x14ac:dyDescent="0.25">
      <c r="A1059" s="3">
        <v>3956</v>
      </c>
      <c r="B1059" s="3" t="s">
        <v>395</v>
      </c>
      <c r="C1059" s="3" t="s">
        <v>2896</v>
      </c>
      <c r="D1059" s="3" t="s">
        <v>284</v>
      </c>
      <c r="E1059" s="3" t="s">
        <v>993</v>
      </c>
      <c r="F1059" s="3" t="s">
        <v>2856</v>
      </c>
      <c r="G1059" s="3" t="s">
        <v>175</v>
      </c>
      <c r="H1059" s="3" t="s">
        <v>176</v>
      </c>
      <c r="I1059" s="3" t="s">
        <v>177</v>
      </c>
      <c r="J1059" s="3" t="s">
        <v>177</v>
      </c>
      <c r="K1059" s="11">
        <v>43647</v>
      </c>
      <c r="L1059" s="11">
        <v>44196</v>
      </c>
      <c r="M1059" s="3">
        <v>100</v>
      </c>
      <c r="N1059" s="3">
        <v>100</v>
      </c>
      <c r="O1059" s="3">
        <v>40</v>
      </c>
      <c r="P1059" s="3">
        <v>0.4</v>
      </c>
      <c r="Q1059" s="3">
        <v>0.4</v>
      </c>
    </row>
    <row r="1060" spans="1:17" x14ac:dyDescent="0.25">
      <c r="A1060" s="3">
        <v>3956</v>
      </c>
      <c r="B1060" s="3" t="s">
        <v>395</v>
      </c>
      <c r="C1060" s="3" t="s">
        <v>2896</v>
      </c>
      <c r="D1060" s="3" t="s">
        <v>35</v>
      </c>
      <c r="E1060" s="3" t="s">
        <v>994</v>
      </c>
      <c r="F1060" s="3" t="s">
        <v>2856</v>
      </c>
      <c r="G1060" s="3" t="s">
        <v>888</v>
      </c>
      <c r="H1060" s="3" t="s">
        <v>889</v>
      </c>
      <c r="I1060" s="3" t="s">
        <v>228</v>
      </c>
      <c r="J1060" s="3" t="s">
        <v>229</v>
      </c>
      <c r="K1060" s="11">
        <v>44197</v>
      </c>
      <c r="L1060" s="11">
        <v>44561</v>
      </c>
      <c r="M1060" s="3">
        <v>0</v>
      </c>
      <c r="N1060" s="3">
        <v>100</v>
      </c>
      <c r="O1060" s="3">
        <v>0</v>
      </c>
      <c r="P1060" s="3">
        <v>0</v>
      </c>
      <c r="Q1060" s="3">
        <v>0</v>
      </c>
    </row>
    <row r="1061" spans="1:17" x14ac:dyDescent="0.25">
      <c r="A1061" s="3">
        <v>3956</v>
      </c>
      <c r="B1061" s="3" t="s">
        <v>395</v>
      </c>
      <c r="C1061" s="3" t="s">
        <v>2896</v>
      </c>
      <c r="D1061" s="3" t="s">
        <v>288</v>
      </c>
      <c r="E1061" s="3" t="s">
        <v>998</v>
      </c>
      <c r="F1061" s="3" t="s">
        <v>2855</v>
      </c>
      <c r="G1061" s="3" t="s">
        <v>999</v>
      </c>
      <c r="H1061" s="3" t="s">
        <v>1000</v>
      </c>
      <c r="I1061" s="3" t="s">
        <v>228</v>
      </c>
      <c r="J1061" s="3" t="s">
        <v>229</v>
      </c>
      <c r="K1061" s="11">
        <v>43480</v>
      </c>
      <c r="L1061" s="11">
        <v>44926</v>
      </c>
      <c r="M1061" s="3">
        <v>50</v>
      </c>
      <c r="N1061" s="3">
        <v>100</v>
      </c>
      <c r="O1061" s="3">
        <v>100</v>
      </c>
      <c r="P1061" s="3">
        <v>1</v>
      </c>
      <c r="Q1061" s="3">
        <v>1</v>
      </c>
    </row>
    <row r="1062" spans="1:17" x14ac:dyDescent="0.25">
      <c r="A1062" s="3">
        <v>3956</v>
      </c>
      <c r="B1062" s="3" t="s">
        <v>395</v>
      </c>
      <c r="C1062" s="3" t="s">
        <v>2896</v>
      </c>
      <c r="D1062" s="3" t="s">
        <v>294</v>
      </c>
      <c r="E1062" s="3" t="s">
        <v>1001</v>
      </c>
      <c r="F1062" s="3" t="s">
        <v>2855</v>
      </c>
      <c r="G1062" s="3" t="s">
        <v>85</v>
      </c>
      <c r="H1062" s="3" t="s">
        <v>86</v>
      </c>
      <c r="I1062" s="3" t="s">
        <v>87</v>
      </c>
      <c r="J1062" s="3" t="s">
        <v>88</v>
      </c>
      <c r="K1062" s="11">
        <v>43480</v>
      </c>
      <c r="L1062" s="11">
        <v>44561</v>
      </c>
      <c r="M1062" s="3">
        <v>80</v>
      </c>
      <c r="N1062" s="3">
        <v>100</v>
      </c>
      <c r="O1062" s="3">
        <v>70</v>
      </c>
      <c r="P1062" s="3">
        <v>0.875</v>
      </c>
      <c r="Q1062" s="3">
        <v>0.7</v>
      </c>
    </row>
    <row r="1063" spans="1:17" x14ac:dyDescent="0.25">
      <c r="A1063" s="3">
        <v>3956</v>
      </c>
      <c r="B1063" s="3" t="s">
        <v>395</v>
      </c>
      <c r="C1063" s="3" t="s">
        <v>2896</v>
      </c>
      <c r="D1063" s="3" t="s">
        <v>48</v>
      </c>
      <c r="E1063" s="3" t="s">
        <v>1004</v>
      </c>
      <c r="F1063" s="3" t="s">
        <v>2856</v>
      </c>
      <c r="G1063" s="3" t="s">
        <v>387</v>
      </c>
      <c r="H1063" s="3" t="s">
        <v>388</v>
      </c>
      <c r="I1063" s="3" t="s">
        <v>198</v>
      </c>
      <c r="J1063" s="3" t="s">
        <v>198</v>
      </c>
      <c r="K1063" s="11">
        <v>43480</v>
      </c>
      <c r="L1063" s="11">
        <v>43830</v>
      </c>
      <c r="M1063" s="3">
        <v>100</v>
      </c>
      <c r="N1063" s="3">
        <v>100</v>
      </c>
      <c r="O1063" s="3">
        <v>100</v>
      </c>
      <c r="P1063" s="3">
        <v>1</v>
      </c>
      <c r="Q1063" s="3">
        <v>1</v>
      </c>
    </row>
    <row r="1064" spans="1:17" x14ac:dyDescent="0.25">
      <c r="A1064" s="3">
        <v>3956</v>
      </c>
      <c r="B1064" s="3" t="s">
        <v>395</v>
      </c>
      <c r="C1064" s="3" t="s">
        <v>2896</v>
      </c>
      <c r="D1064" s="3" t="s">
        <v>34</v>
      </c>
      <c r="E1064" s="3" t="s">
        <v>1007</v>
      </c>
      <c r="F1064" s="3" t="s">
        <v>2856</v>
      </c>
      <c r="G1064" s="3" t="s">
        <v>175</v>
      </c>
      <c r="H1064" s="3" t="s">
        <v>176</v>
      </c>
      <c r="I1064" s="3" t="s">
        <v>177</v>
      </c>
      <c r="J1064" s="3" t="s">
        <v>177</v>
      </c>
      <c r="K1064" s="11">
        <v>44378</v>
      </c>
      <c r="L1064" s="11">
        <v>44926</v>
      </c>
      <c r="M1064" s="3">
        <v>0</v>
      </c>
      <c r="N1064" s="3">
        <v>100</v>
      </c>
      <c r="O1064" s="3">
        <v>0</v>
      </c>
      <c r="P1064" s="3">
        <v>0</v>
      </c>
      <c r="Q1064" s="3">
        <v>0</v>
      </c>
    </row>
    <row r="1065" spans="1:17" x14ac:dyDescent="0.25">
      <c r="A1065" s="3">
        <v>3956</v>
      </c>
      <c r="B1065" s="3" t="s">
        <v>395</v>
      </c>
      <c r="C1065" s="3" t="s">
        <v>2896</v>
      </c>
      <c r="D1065" s="3" t="s">
        <v>64</v>
      </c>
      <c r="E1065" s="3" t="s">
        <v>1008</v>
      </c>
      <c r="F1065" s="3" t="s">
        <v>2856</v>
      </c>
      <c r="G1065" s="3" t="s">
        <v>175</v>
      </c>
      <c r="H1065" s="3" t="s">
        <v>176</v>
      </c>
      <c r="I1065" s="3" t="s">
        <v>177</v>
      </c>
      <c r="J1065" s="3" t="s">
        <v>177</v>
      </c>
      <c r="K1065" s="11">
        <v>44013</v>
      </c>
      <c r="L1065" s="11">
        <v>44377</v>
      </c>
      <c r="M1065" s="3">
        <v>33</v>
      </c>
      <c r="N1065" s="3">
        <v>100</v>
      </c>
      <c r="O1065" s="3">
        <v>0</v>
      </c>
      <c r="P1065" s="3">
        <v>0</v>
      </c>
      <c r="Q1065" s="3">
        <v>0</v>
      </c>
    </row>
    <row r="1066" spans="1:17" x14ac:dyDescent="0.25">
      <c r="A1066" s="3">
        <v>3956</v>
      </c>
      <c r="B1066" s="3" t="s">
        <v>395</v>
      </c>
      <c r="C1066" s="3" t="s">
        <v>2896</v>
      </c>
      <c r="D1066" s="3" t="s">
        <v>28</v>
      </c>
      <c r="E1066" s="3" t="s">
        <v>1019</v>
      </c>
      <c r="F1066" s="3" t="s">
        <v>2856</v>
      </c>
      <c r="G1066" s="3" t="s">
        <v>234</v>
      </c>
      <c r="H1066" s="3" t="s">
        <v>235</v>
      </c>
      <c r="I1066" s="3" t="s">
        <v>87</v>
      </c>
      <c r="J1066" s="3" t="s">
        <v>88</v>
      </c>
      <c r="K1066" s="11">
        <v>43480</v>
      </c>
      <c r="L1066" s="11">
        <v>47118</v>
      </c>
      <c r="M1066" s="3">
        <v>47</v>
      </c>
      <c r="N1066" s="3">
        <v>100</v>
      </c>
      <c r="O1066" s="3">
        <v>43.5</v>
      </c>
      <c r="P1066" s="3">
        <v>0.92553191489361697</v>
      </c>
      <c r="Q1066" s="3">
        <v>0.435</v>
      </c>
    </row>
    <row r="1067" spans="1:17" x14ac:dyDescent="0.25">
      <c r="A1067" s="3">
        <v>3956</v>
      </c>
      <c r="B1067" s="3" t="s">
        <v>395</v>
      </c>
      <c r="C1067" s="3" t="s">
        <v>2896</v>
      </c>
      <c r="D1067" s="3" t="s">
        <v>40</v>
      </c>
      <c r="E1067" s="3" t="s">
        <v>1037</v>
      </c>
      <c r="F1067" s="3" t="s">
        <v>2855</v>
      </c>
      <c r="G1067" s="3" t="s">
        <v>1038</v>
      </c>
      <c r="H1067" s="3" t="s">
        <v>1039</v>
      </c>
      <c r="I1067" s="3" t="s">
        <v>164</v>
      </c>
      <c r="J1067" s="3" t="s">
        <v>164</v>
      </c>
      <c r="K1067" s="11">
        <v>43480</v>
      </c>
      <c r="L1067" s="11">
        <v>44926</v>
      </c>
      <c r="M1067" s="3">
        <v>50</v>
      </c>
      <c r="N1067" s="3">
        <v>100</v>
      </c>
      <c r="O1067" s="3">
        <v>55.26</v>
      </c>
      <c r="P1067" s="3">
        <v>1</v>
      </c>
      <c r="Q1067" s="3">
        <v>0.55259999999999998</v>
      </c>
    </row>
    <row r="1068" spans="1:17" x14ac:dyDescent="0.25">
      <c r="A1068" s="3">
        <v>3956</v>
      </c>
      <c r="B1068" s="3" t="s">
        <v>395</v>
      </c>
      <c r="C1068" s="3" t="s">
        <v>2896</v>
      </c>
      <c r="D1068" s="3" t="s">
        <v>248</v>
      </c>
      <c r="E1068" s="3" t="s">
        <v>1043</v>
      </c>
      <c r="F1068" s="3" t="s">
        <v>2855</v>
      </c>
      <c r="G1068" s="3" t="s">
        <v>675</v>
      </c>
      <c r="H1068" s="3" t="s">
        <v>676</v>
      </c>
      <c r="I1068" s="3" t="s">
        <v>177</v>
      </c>
      <c r="J1068" s="3" t="s">
        <v>177</v>
      </c>
      <c r="K1068" s="11">
        <v>43831</v>
      </c>
      <c r="L1068" s="11">
        <v>44926</v>
      </c>
      <c r="M1068" s="3">
        <v>50</v>
      </c>
      <c r="N1068" s="3">
        <v>100</v>
      </c>
      <c r="O1068" s="3">
        <v>0</v>
      </c>
      <c r="P1068" s="3">
        <v>0</v>
      </c>
      <c r="Q1068" s="3">
        <v>0</v>
      </c>
    </row>
    <row r="1069" spans="1:17" x14ac:dyDescent="0.25">
      <c r="A1069" s="3">
        <v>3956</v>
      </c>
      <c r="B1069" s="3" t="s">
        <v>395</v>
      </c>
      <c r="C1069" s="3" t="s">
        <v>2896</v>
      </c>
      <c r="D1069" s="3" t="s">
        <v>239</v>
      </c>
      <c r="E1069" s="3" t="s">
        <v>1048</v>
      </c>
      <c r="F1069" s="3" t="s">
        <v>2051</v>
      </c>
      <c r="G1069" s="3" t="s">
        <v>175</v>
      </c>
      <c r="H1069" s="3" t="s">
        <v>176</v>
      </c>
      <c r="I1069" s="3" t="s">
        <v>177</v>
      </c>
      <c r="J1069" s="3" t="s">
        <v>177</v>
      </c>
      <c r="K1069" s="11">
        <v>43480</v>
      </c>
      <c r="L1069" s="11">
        <v>43830</v>
      </c>
      <c r="M1069" s="3">
        <v>100</v>
      </c>
      <c r="N1069" s="3">
        <v>100</v>
      </c>
      <c r="O1069" s="3">
        <v>100</v>
      </c>
      <c r="P1069" s="3">
        <v>1</v>
      </c>
      <c r="Q1069" s="3">
        <v>1</v>
      </c>
    </row>
    <row r="1070" spans="1:17" x14ac:dyDescent="0.25">
      <c r="A1070" s="3">
        <v>3956</v>
      </c>
      <c r="B1070" s="3" t="s">
        <v>395</v>
      </c>
      <c r="C1070" s="3" t="s">
        <v>2896</v>
      </c>
      <c r="D1070" s="3" t="s">
        <v>63</v>
      </c>
      <c r="E1070" s="3" t="s">
        <v>1052</v>
      </c>
      <c r="F1070" s="3" t="s">
        <v>2856</v>
      </c>
      <c r="G1070" s="3" t="s">
        <v>175</v>
      </c>
      <c r="H1070" s="3" t="s">
        <v>176</v>
      </c>
      <c r="I1070" s="3" t="s">
        <v>177</v>
      </c>
      <c r="J1070" s="3" t="s">
        <v>177</v>
      </c>
      <c r="K1070" s="11">
        <v>43647</v>
      </c>
      <c r="L1070" s="11">
        <v>44377</v>
      </c>
      <c r="M1070" s="3">
        <v>66</v>
      </c>
      <c r="N1070" s="3">
        <v>100</v>
      </c>
      <c r="O1070" s="3">
        <v>20</v>
      </c>
      <c r="P1070" s="3">
        <v>0.30303030303030304</v>
      </c>
      <c r="Q1070" s="3">
        <v>0.2</v>
      </c>
    </row>
    <row r="1071" spans="1:17" x14ac:dyDescent="0.25">
      <c r="A1071" s="3">
        <v>3956</v>
      </c>
      <c r="B1071" s="3" t="s">
        <v>395</v>
      </c>
      <c r="C1071" s="3" t="s">
        <v>2896</v>
      </c>
      <c r="D1071" s="3" t="s">
        <v>291</v>
      </c>
      <c r="E1071" s="3" t="s">
        <v>1058</v>
      </c>
      <c r="F1071" s="3" t="s">
        <v>2856</v>
      </c>
      <c r="G1071" s="3" t="s">
        <v>175</v>
      </c>
      <c r="H1071" s="3" t="s">
        <v>176</v>
      </c>
      <c r="I1071" s="3" t="s">
        <v>177</v>
      </c>
      <c r="J1071" s="3" t="s">
        <v>177</v>
      </c>
      <c r="K1071" s="11">
        <v>43480</v>
      </c>
      <c r="L1071" s="11">
        <v>44377</v>
      </c>
      <c r="M1071" s="3">
        <v>80</v>
      </c>
      <c r="N1071" s="3">
        <v>100</v>
      </c>
      <c r="O1071" s="3">
        <v>60</v>
      </c>
      <c r="P1071" s="3">
        <v>0.75</v>
      </c>
      <c r="Q1071" s="3">
        <v>0.6</v>
      </c>
    </row>
    <row r="1072" spans="1:17" x14ac:dyDescent="0.25">
      <c r="A1072" s="3">
        <v>3956</v>
      </c>
      <c r="B1072" s="3" t="s">
        <v>395</v>
      </c>
      <c r="C1072" s="3" t="s">
        <v>2896</v>
      </c>
      <c r="D1072" s="3" t="s">
        <v>32</v>
      </c>
      <c r="E1072" s="3" t="s">
        <v>1063</v>
      </c>
      <c r="F1072" s="3" t="s">
        <v>2855</v>
      </c>
      <c r="G1072" s="3" t="s">
        <v>876</v>
      </c>
      <c r="H1072" s="3" t="s">
        <v>877</v>
      </c>
      <c r="I1072" s="3" t="s">
        <v>87</v>
      </c>
      <c r="J1072" s="3" t="s">
        <v>88</v>
      </c>
      <c r="K1072" s="11">
        <v>43480</v>
      </c>
      <c r="L1072" s="11">
        <v>43830</v>
      </c>
      <c r="M1072" s="3">
        <v>100</v>
      </c>
      <c r="N1072" s="3">
        <v>100</v>
      </c>
      <c r="O1072" s="3">
        <v>100</v>
      </c>
      <c r="P1072" s="3">
        <v>1</v>
      </c>
      <c r="Q1072" s="3">
        <v>1</v>
      </c>
    </row>
    <row r="1073" spans="1:17" x14ac:dyDescent="0.25">
      <c r="A1073" s="3">
        <v>3956</v>
      </c>
      <c r="B1073" s="3" t="s">
        <v>395</v>
      </c>
      <c r="C1073" s="3" t="s">
        <v>2896</v>
      </c>
      <c r="D1073" s="3" t="s">
        <v>264</v>
      </c>
      <c r="E1073" s="3" t="s">
        <v>1074</v>
      </c>
      <c r="F1073" s="3" t="s">
        <v>2051</v>
      </c>
      <c r="G1073" s="3" t="s">
        <v>675</v>
      </c>
      <c r="H1073" s="3" t="s">
        <v>676</v>
      </c>
      <c r="I1073" s="3" t="s">
        <v>177</v>
      </c>
      <c r="J1073" s="3" t="s">
        <v>177</v>
      </c>
      <c r="K1073" s="11">
        <v>43831</v>
      </c>
      <c r="L1073" s="11">
        <v>45291</v>
      </c>
      <c r="M1073" s="3">
        <v>3</v>
      </c>
      <c r="N1073" s="3">
        <v>18</v>
      </c>
      <c r="O1073" s="3">
        <v>0</v>
      </c>
      <c r="P1073" s="3">
        <v>0</v>
      </c>
      <c r="Q1073" s="3">
        <v>0</v>
      </c>
    </row>
    <row r="1074" spans="1:17" x14ac:dyDescent="0.25">
      <c r="A1074" s="3">
        <v>3956</v>
      </c>
      <c r="B1074" s="3" t="s">
        <v>395</v>
      </c>
      <c r="C1074" s="3" t="s">
        <v>2896</v>
      </c>
      <c r="D1074" s="3" t="s">
        <v>241</v>
      </c>
      <c r="E1074" s="3" t="s">
        <v>1076</v>
      </c>
      <c r="F1074" s="3" t="s">
        <v>2051</v>
      </c>
      <c r="G1074" s="3" t="s">
        <v>189</v>
      </c>
      <c r="H1074" s="3" t="s">
        <v>190</v>
      </c>
      <c r="I1074" s="3" t="s">
        <v>164</v>
      </c>
      <c r="J1074" s="3" t="s">
        <v>164</v>
      </c>
      <c r="K1074" s="11">
        <v>43480</v>
      </c>
      <c r="L1074" s="11">
        <v>47118</v>
      </c>
      <c r="M1074" s="3">
        <v>4</v>
      </c>
      <c r="N1074" s="3">
        <v>20</v>
      </c>
      <c r="O1074" s="3">
        <v>3</v>
      </c>
      <c r="P1074" s="3">
        <v>0.75</v>
      </c>
      <c r="Q1074" s="3">
        <v>0.15</v>
      </c>
    </row>
    <row r="1075" spans="1:17" x14ac:dyDescent="0.25">
      <c r="A1075" s="3">
        <v>3956</v>
      </c>
      <c r="B1075" s="3" t="s">
        <v>395</v>
      </c>
      <c r="C1075" s="3" t="s">
        <v>2896</v>
      </c>
      <c r="D1075" s="3" t="s">
        <v>33</v>
      </c>
      <c r="E1075" s="3" t="s">
        <v>1083</v>
      </c>
      <c r="F1075" s="3" t="s">
        <v>2856</v>
      </c>
      <c r="G1075" s="3" t="s">
        <v>876</v>
      </c>
      <c r="H1075" s="3" t="s">
        <v>877</v>
      </c>
      <c r="I1075" s="3" t="s">
        <v>87</v>
      </c>
      <c r="J1075" s="3" t="s">
        <v>88</v>
      </c>
      <c r="K1075" s="11">
        <v>43480</v>
      </c>
      <c r="L1075" s="11">
        <v>44561</v>
      </c>
      <c r="M1075" s="3">
        <v>1</v>
      </c>
      <c r="N1075" s="3">
        <v>3</v>
      </c>
      <c r="O1075" s="3">
        <v>3</v>
      </c>
      <c r="P1075" s="3">
        <v>1</v>
      </c>
      <c r="Q1075" s="3">
        <v>1</v>
      </c>
    </row>
    <row r="1076" spans="1:17" x14ac:dyDescent="0.25">
      <c r="A1076" s="3">
        <v>3956</v>
      </c>
      <c r="B1076" s="3" t="s">
        <v>395</v>
      </c>
      <c r="C1076" s="3" t="s">
        <v>2896</v>
      </c>
      <c r="D1076" s="3" t="s">
        <v>65</v>
      </c>
      <c r="E1076" s="3" t="s">
        <v>1089</v>
      </c>
      <c r="F1076" s="3" t="s">
        <v>2856</v>
      </c>
      <c r="G1076" s="3" t="s">
        <v>175</v>
      </c>
      <c r="H1076" s="3" t="s">
        <v>176</v>
      </c>
      <c r="I1076" s="3" t="s">
        <v>177</v>
      </c>
      <c r="J1076" s="3" t="s">
        <v>177</v>
      </c>
      <c r="K1076" s="11">
        <v>43831</v>
      </c>
      <c r="L1076" s="11">
        <v>44561</v>
      </c>
      <c r="M1076" s="3">
        <v>2</v>
      </c>
      <c r="N1076" s="3">
        <v>4</v>
      </c>
      <c r="O1076" s="3">
        <v>0</v>
      </c>
      <c r="P1076" s="3">
        <v>0</v>
      </c>
      <c r="Q1076" s="3">
        <v>0</v>
      </c>
    </row>
    <row r="1077" spans="1:17" x14ac:dyDescent="0.25">
      <c r="A1077" s="3">
        <v>3956</v>
      </c>
      <c r="B1077" s="3" t="s">
        <v>395</v>
      </c>
      <c r="C1077" s="3" t="s">
        <v>2896</v>
      </c>
      <c r="D1077" s="3" t="s">
        <v>287</v>
      </c>
      <c r="E1077" s="3" t="s">
        <v>1095</v>
      </c>
      <c r="F1077" s="3" t="s">
        <v>2856</v>
      </c>
      <c r="G1077" s="3" t="s">
        <v>175</v>
      </c>
      <c r="H1077" s="3" t="s">
        <v>176</v>
      </c>
      <c r="I1077" s="3" t="s">
        <v>177</v>
      </c>
      <c r="J1077" s="3" t="s">
        <v>177</v>
      </c>
      <c r="K1077" s="11">
        <v>43647</v>
      </c>
      <c r="L1077" s="11">
        <v>44196</v>
      </c>
      <c r="M1077" s="3">
        <v>57</v>
      </c>
      <c r="N1077" s="3">
        <v>57</v>
      </c>
      <c r="O1077" s="3">
        <v>26</v>
      </c>
      <c r="P1077" s="3">
        <v>0.45614035087719296</v>
      </c>
      <c r="Q1077" s="3">
        <v>0.45614035087719296</v>
      </c>
    </row>
    <row r="1078" spans="1:17" x14ac:dyDescent="0.25">
      <c r="A1078" s="3">
        <v>3956</v>
      </c>
      <c r="B1078" s="3" t="s">
        <v>395</v>
      </c>
      <c r="C1078" s="3" t="s">
        <v>2896</v>
      </c>
      <c r="D1078" s="3" t="s">
        <v>49</v>
      </c>
      <c r="E1078" s="3" t="s">
        <v>1312</v>
      </c>
      <c r="F1078" s="3" t="s">
        <v>2856</v>
      </c>
      <c r="G1078" s="3" t="s">
        <v>387</v>
      </c>
      <c r="H1078" s="3" t="s">
        <v>388</v>
      </c>
      <c r="I1078" s="3" t="s">
        <v>198</v>
      </c>
      <c r="J1078" s="3" t="s">
        <v>198</v>
      </c>
      <c r="K1078" s="11">
        <v>43647</v>
      </c>
      <c r="L1078" s="11">
        <v>44561</v>
      </c>
      <c r="M1078" s="3">
        <v>70</v>
      </c>
      <c r="N1078" s="3">
        <v>100</v>
      </c>
      <c r="O1078" s="3">
        <v>70</v>
      </c>
      <c r="P1078" s="3">
        <v>1</v>
      </c>
      <c r="Q1078" s="3">
        <v>0.7</v>
      </c>
    </row>
    <row r="1079" spans="1:17" x14ac:dyDescent="0.25">
      <c r="A1079" s="3">
        <v>3956</v>
      </c>
      <c r="B1079" s="3" t="s">
        <v>395</v>
      </c>
      <c r="C1079" s="3" t="s">
        <v>2896</v>
      </c>
      <c r="D1079" s="3" t="s">
        <v>43</v>
      </c>
      <c r="E1079" s="3" t="s">
        <v>1315</v>
      </c>
      <c r="F1079" s="3" t="s">
        <v>2856</v>
      </c>
      <c r="G1079" s="3" t="s">
        <v>950</v>
      </c>
      <c r="H1079" s="3" t="s">
        <v>951</v>
      </c>
      <c r="I1079" s="3" t="s">
        <v>58</v>
      </c>
      <c r="J1079" s="3" t="s">
        <v>59</v>
      </c>
      <c r="K1079" s="11">
        <v>43480</v>
      </c>
      <c r="L1079" s="11">
        <v>44561</v>
      </c>
      <c r="M1079" s="3">
        <v>60</v>
      </c>
      <c r="N1079" s="3">
        <v>100</v>
      </c>
      <c r="O1079" s="3">
        <v>0</v>
      </c>
      <c r="P1079" s="3">
        <v>0</v>
      </c>
      <c r="Q1079" s="3">
        <v>0</v>
      </c>
    </row>
    <row r="1080" spans="1:17" x14ac:dyDescent="0.25">
      <c r="A1080" s="3">
        <v>3956</v>
      </c>
      <c r="B1080" s="3" t="s">
        <v>395</v>
      </c>
      <c r="C1080" s="3" t="s">
        <v>2896</v>
      </c>
      <c r="D1080" s="3" t="s">
        <v>42</v>
      </c>
      <c r="E1080" s="3" t="s">
        <v>1456</v>
      </c>
      <c r="F1080" s="3" t="s">
        <v>2856</v>
      </c>
      <c r="G1080" s="3" t="s">
        <v>189</v>
      </c>
      <c r="H1080" s="3" t="s">
        <v>190</v>
      </c>
      <c r="I1080" s="3" t="s">
        <v>164</v>
      </c>
      <c r="J1080" s="3" t="s">
        <v>164</v>
      </c>
      <c r="K1080" s="11">
        <v>43480</v>
      </c>
      <c r="L1080" s="11">
        <v>47118</v>
      </c>
      <c r="M1080" s="3">
        <v>2</v>
      </c>
      <c r="N1080" s="3">
        <v>10</v>
      </c>
      <c r="O1080" s="3">
        <v>1</v>
      </c>
      <c r="P1080" s="3">
        <v>0.5</v>
      </c>
      <c r="Q1080" s="3">
        <v>0.1</v>
      </c>
    </row>
    <row r="1081" spans="1:17" x14ac:dyDescent="0.25">
      <c r="A1081" s="3">
        <v>3956</v>
      </c>
      <c r="B1081" s="3" t="s">
        <v>395</v>
      </c>
      <c r="C1081" s="3" t="s">
        <v>2896</v>
      </c>
      <c r="D1081" s="3" t="s">
        <v>39</v>
      </c>
      <c r="E1081" s="3" t="s">
        <v>1474</v>
      </c>
      <c r="F1081" s="3" t="s">
        <v>2855</v>
      </c>
      <c r="G1081" s="3" t="s">
        <v>189</v>
      </c>
      <c r="H1081" s="3" t="s">
        <v>190</v>
      </c>
      <c r="I1081" s="3" t="s">
        <v>164</v>
      </c>
      <c r="J1081" s="3" t="s">
        <v>164</v>
      </c>
      <c r="K1081" s="11">
        <v>43845</v>
      </c>
      <c r="L1081" s="11">
        <v>44196</v>
      </c>
      <c r="M1081" s="3">
        <v>100</v>
      </c>
      <c r="N1081" s="3">
        <v>100</v>
      </c>
      <c r="O1081" s="3">
        <v>40</v>
      </c>
      <c r="P1081" s="3">
        <v>0.4</v>
      </c>
      <c r="Q1081" s="3">
        <v>0.4</v>
      </c>
    </row>
    <row r="1082" spans="1:17" x14ac:dyDescent="0.25">
      <c r="A1082" s="3">
        <v>3956</v>
      </c>
      <c r="B1082" s="3" t="s">
        <v>395</v>
      </c>
      <c r="C1082" s="3" t="s">
        <v>2896</v>
      </c>
      <c r="D1082" s="3" t="s">
        <v>257</v>
      </c>
      <c r="E1082" s="3" t="s">
        <v>1480</v>
      </c>
      <c r="F1082" s="3" t="s">
        <v>2855</v>
      </c>
      <c r="G1082" s="3" t="s">
        <v>95</v>
      </c>
      <c r="H1082" s="3" t="s">
        <v>96</v>
      </c>
      <c r="I1082" s="3" t="s">
        <v>87</v>
      </c>
      <c r="J1082" s="3" t="s">
        <v>88</v>
      </c>
      <c r="K1082" s="11">
        <v>43647</v>
      </c>
      <c r="L1082" s="11">
        <v>47118</v>
      </c>
      <c r="M1082" s="3">
        <v>70</v>
      </c>
      <c r="N1082" s="3">
        <v>100</v>
      </c>
      <c r="O1082" s="3">
        <v>12</v>
      </c>
      <c r="P1082" s="3">
        <v>0.17142857142857143</v>
      </c>
      <c r="Q1082" s="3">
        <v>0.12</v>
      </c>
    </row>
    <row r="1083" spans="1:17" x14ac:dyDescent="0.25">
      <c r="A1083" s="3">
        <v>3956</v>
      </c>
      <c r="B1083" s="3" t="s">
        <v>395</v>
      </c>
      <c r="C1083" s="3" t="s">
        <v>2896</v>
      </c>
      <c r="D1083" s="3" t="s">
        <v>265</v>
      </c>
      <c r="E1083" s="3" t="s">
        <v>1492</v>
      </c>
      <c r="F1083" s="3" t="s">
        <v>2855</v>
      </c>
      <c r="G1083" s="3" t="s">
        <v>999</v>
      </c>
      <c r="H1083" s="3" t="s">
        <v>1000</v>
      </c>
      <c r="I1083" s="3" t="s">
        <v>228</v>
      </c>
      <c r="J1083" s="3" t="s">
        <v>229</v>
      </c>
      <c r="K1083" s="11">
        <v>43831</v>
      </c>
      <c r="L1083" s="11">
        <v>44561</v>
      </c>
      <c r="M1083" s="3">
        <v>50</v>
      </c>
      <c r="N1083" s="3">
        <v>100</v>
      </c>
      <c r="O1083" s="3">
        <v>90</v>
      </c>
      <c r="P1083" s="3">
        <v>1</v>
      </c>
      <c r="Q1083" s="3">
        <v>0.9</v>
      </c>
    </row>
    <row r="1084" spans="1:17" x14ac:dyDescent="0.25">
      <c r="A1084" s="3">
        <v>3956</v>
      </c>
      <c r="B1084" s="3" t="s">
        <v>395</v>
      </c>
      <c r="C1084" s="3" t="s">
        <v>2896</v>
      </c>
      <c r="D1084" s="3" t="s">
        <v>374</v>
      </c>
      <c r="E1084" s="3" t="s">
        <v>1497</v>
      </c>
      <c r="F1084" s="3" t="s">
        <v>2855</v>
      </c>
      <c r="G1084" s="3" t="s">
        <v>234</v>
      </c>
      <c r="H1084" s="3" t="s">
        <v>235</v>
      </c>
      <c r="I1084" s="3" t="s">
        <v>87</v>
      </c>
      <c r="J1084" s="3" t="s">
        <v>88</v>
      </c>
      <c r="K1084" s="11">
        <v>43480</v>
      </c>
      <c r="L1084" s="11">
        <v>43830</v>
      </c>
      <c r="M1084" s="3">
        <v>100</v>
      </c>
      <c r="N1084" s="3">
        <v>100</v>
      </c>
      <c r="O1084" s="3">
        <v>100</v>
      </c>
      <c r="P1084" s="3">
        <v>1</v>
      </c>
      <c r="Q1084" s="3">
        <v>1</v>
      </c>
    </row>
    <row r="1085" spans="1:17" x14ac:dyDescent="0.25">
      <c r="A1085" s="3">
        <v>3956</v>
      </c>
      <c r="B1085" s="3" t="s">
        <v>395</v>
      </c>
      <c r="C1085" s="3" t="s">
        <v>2896</v>
      </c>
      <c r="D1085" s="3" t="s">
        <v>353</v>
      </c>
      <c r="E1085" s="3" t="s">
        <v>1511</v>
      </c>
      <c r="F1085" s="3" t="s">
        <v>2855</v>
      </c>
      <c r="G1085" s="3" t="s">
        <v>306</v>
      </c>
      <c r="H1085" s="3" t="s">
        <v>307</v>
      </c>
      <c r="I1085" s="3" t="s">
        <v>308</v>
      </c>
      <c r="J1085" s="3" t="s">
        <v>308</v>
      </c>
      <c r="K1085" s="11">
        <v>43480</v>
      </c>
      <c r="L1085" s="11">
        <v>44561</v>
      </c>
      <c r="M1085" s="3">
        <v>60</v>
      </c>
      <c r="N1085" s="3">
        <v>100</v>
      </c>
      <c r="O1085" s="3">
        <v>20</v>
      </c>
      <c r="P1085" s="3">
        <v>0.33333333333333331</v>
      </c>
      <c r="Q1085" s="3">
        <v>0.2</v>
      </c>
    </row>
    <row r="1086" spans="1:17" x14ac:dyDescent="0.25">
      <c r="A1086" s="3">
        <v>3956</v>
      </c>
      <c r="B1086" s="3" t="s">
        <v>395</v>
      </c>
      <c r="C1086" s="3" t="s">
        <v>2896</v>
      </c>
      <c r="D1086" s="3" t="s">
        <v>255</v>
      </c>
      <c r="E1086" s="3" t="s">
        <v>1526</v>
      </c>
      <c r="F1086" s="3" t="s">
        <v>2051</v>
      </c>
      <c r="G1086" s="3" t="s">
        <v>175</v>
      </c>
      <c r="H1086" s="3" t="s">
        <v>176</v>
      </c>
      <c r="I1086" s="3" t="s">
        <v>177</v>
      </c>
      <c r="J1086" s="3" t="s">
        <v>177</v>
      </c>
      <c r="K1086" s="11">
        <v>43831</v>
      </c>
      <c r="L1086" s="11">
        <v>44196</v>
      </c>
      <c r="M1086" s="3">
        <v>100</v>
      </c>
      <c r="N1086" s="3">
        <v>100</v>
      </c>
      <c r="O1086" s="3">
        <v>60</v>
      </c>
      <c r="P1086" s="3">
        <v>0.6</v>
      </c>
      <c r="Q1086" s="3">
        <v>0.6</v>
      </c>
    </row>
    <row r="1087" spans="1:17" x14ac:dyDescent="0.25">
      <c r="A1087" s="3">
        <v>3956</v>
      </c>
      <c r="B1087" s="3" t="s">
        <v>395</v>
      </c>
      <c r="C1087" s="3" t="s">
        <v>2896</v>
      </c>
      <c r="D1087" s="3" t="s">
        <v>283</v>
      </c>
      <c r="E1087" s="3" t="s">
        <v>1539</v>
      </c>
      <c r="F1087" s="3" t="s">
        <v>2856</v>
      </c>
      <c r="G1087" s="3" t="s">
        <v>85</v>
      </c>
      <c r="H1087" s="3" t="s">
        <v>86</v>
      </c>
      <c r="I1087" s="3" t="s">
        <v>87</v>
      </c>
      <c r="J1087" s="3" t="s">
        <v>88</v>
      </c>
      <c r="K1087" s="11">
        <v>43480</v>
      </c>
      <c r="L1087" s="11">
        <v>47118</v>
      </c>
      <c r="M1087" s="3">
        <v>20</v>
      </c>
      <c r="N1087" s="3">
        <v>100</v>
      </c>
      <c r="O1087" s="3">
        <v>100</v>
      </c>
      <c r="P1087" s="3">
        <v>1</v>
      </c>
      <c r="Q1087" s="3">
        <v>1</v>
      </c>
    </row>
    <row r="1088" spans="1:17" x14ac:dyDescent="0.25">
      <c r="A1088" s="3">
        <v>3956</v>
      </c>
      <c r="B1088" s="3" t="s">
        <v>395</v>
      </c>
      <c r="C1088" s="3" t="s">
        <v>2896</v>
      </c>
      <c r="D1088" s="3" t="s">
        <v>62</v>
      </c>
      <c r="E1088" s="3" t="s">
        <v>1541</v>
      </c>
      <c r="F1088" s="3" t="s">
        <v>2856</v>
      </c>
      <c r="G1088" s="3" t="s">
        <v>90</v>
      </c>
      <c r="H1088" s="3" t="s">
        <v>91</v>
      </c>
      <c r="I1088" s="3" t="s">
        <v>92</v>
      </c>
      <c r="J1088" s="3" t="s">
        <v>93</v>
      </c>
      <c r="K1088" s="11">
        <v>43480</v>
      </c>
      <c r="L1088" s="11">
        <v>44561</v>
      </c>
      <c r="M1088" s="3">
        <v>80</v>
      </c>
      <c r="N1088" s="3">
        <v>100</v>
      </c>
      <c r="O1088" s="3">
        <v>60</v>
      </c>
      <c r="P1088" s="3">
        <v>0.75</v>
      </c>
      <c r="Q1088" s="3">
        <v>0.6</v>
      </c>
    </row>
    <row r="1089" spans="1:17" x14ac:dyDescent="0.25">
      <c r="A1089" s="3">
        <v>3956</v>
      </c>
      <c r="B1089" s="3" t="s">
        <v>395</v>
      </c>
      <c r="C1089" s="3" t="s">
        <v>2896</v>
      </c>
      <c r="D1089" s="3" t="s">
        <v>372</v>
      </c>
      <c r="E1089" s="3" t="s">
        <v>1544</v>
      </c>
      <c r="F1089" s="3" t="s">
        <v>2051</v>
      </c>
      <c r="G1089" s="3" t="s">
        <v>85</v>
      </c>
      <c r="H1089" s="3" t="s">
        <v>86</v>
      </c>
      <c r="I1089" s="3" t="s">
        <v>87</v>
      </c>
      <c r="J1089" s="3" t="s">
        <v>88</v>
      </c>
      <c r="K1089" s="11">
        <v>43480</v>
      </c>
      <c r="L1089" s="11">
        <v>43646</v>
      </c>
      <c r="M1089" s="3">
        <v>100</v>
      </c>
      <c r="N1089" s="3">
        <v>100</v>
      </c>
      <c r="O1089" s="3">
        <v>100</v>
      </c>
      <c r="P1089" s="3">
        <v>1</v>
      </c>
      <c r="Q1089" s="3">
        <v>1</v>
      </c>
    </row>
    <row r="1090" spans="1:17" x14ac:dyDescent="0.25">
      <c r="A1090" s="3">
        <v>3956</v>
      </c>
      <c r="B1090" s="3" t="s">
        <v>395</v>
      </c>
      <c r="C1090" s="3" t="s">
        <v>2896</v>
      </c>
      <c r="D1090" s="3" t="s">
        <v>266</v>
      </c>
      <c r="E1090" s="3" t="s">
        <v>1562</v>
      </c>
      <c r="F1090" s="3" t="s">
        <v>2856</v>
      </c>
      <c r="G1090" s="3" t="s">
        <v>234</v>
      </c>
      <c r="H1090" s="3" t="s">
        <v>235</v>
      </c>
      <c r="I1090" s="3" t="s">
        <v>87</v>
      </c>
      <c r="J1090" s="3" t="s">
        <v>88</v>
      </c>
      <c r="K1090" s="11">
        <v>43480</v>
      </c>
      <c r="L1090" s="11">
        <v>47118</v>
      </c>
      <c r="M1090" s="3">
        <v>47</v>
      </c>
      <c r="N1090" s="3">
        <v>100</v>
      </c>
      <c r="O1090" s="3">
        <v>40</v>
      </c>
      <c r="P1090" s="3">
        <v>0.85106382978723405</v>
      </c>
      <c r="Q1090" s="3">
        <v>0.4</v>
      </c>
    </row>
    <row r="1091" spans="1:17" x14ac:dyDescent="0.25">
      <c r="A1091" s="3">
        <v>3956</v>
      </c>
      <c r="B1091" s="3" t="s">
        <v>395</v>
      </c>
      <c r="C1091" s="3" t="s">
        <v>2896</v>
      </c>
      <c r="D1091" s="3" t="s">
        <v>41</v>
      </c>
      <c r="E1091" s="3" t="s">
        <v>1563</v>
      </c>
      <c r="F1091" s="3" t="s">
        <v>2856</v>
      </c>
      <c r="G1091" s="3" t="s">
        <v>888</v>
      </c>
      <c r="H1091" s="3" t="s">
        <v>889</v>
      </c>
      <c r="I1091" s="3" t="s">
        <v>228</v>
      </c>
      <c r="J1091" s="3" t="s">
        <v>229</v>
      </c>
      <c r="K1091" s="11">
        <v>43647</v>
      </c>
      <c r="L1091" s="11">
        <v>44196</v>
      </c>
      <c r="M1091" s="3">
        <v>100</v>
      </c>
      <c r="N1091" s="3">
        <v>100</v>
      </c>
      <c r="O1091" s="3">
        <v>91</v>
      </c>
      <c r="P1091" s="3">
        <v>0.91</v>
      </c>
      <c r="Q1091" s="3">
        <v>0.91</v>
      </c>
    </row>
    <row r="1092" spans="1:17" x14ac:dyDescent="0.25">
      <c r="A1092" s="3">
        <v>3956</v>
      </c>
      <c r="B1092" s="3" t="s">
        <v>395</v>
      </c>
      <c r="C1092" s="3" t="s">
        <v>2896</v>
      </c>
      <c r="D1092" s="3" t="s">
        <v>38</v>
      </c>
      <c r="E1092" s="3" t="s">
        <v>1624</v>
      </c>
      <c r="F1092" s="3" t="s">
        <v>2856</v>
      </c>
      <c r="G1092" s="3" t="s">
        <v>306</v>
      </c>
      <c r="H1092" s="3" t="s">
        <v>307</v>
      </c>
      <c r="I1092" s="3" t="s">
        <v>308</v>
      </c>
      <c r="J1092" s="3" t="s">
        <v>308</v>
      </c>
      <c r="K1092" s="11">
        <v>44378</v>
      </c>
      <c r="L1092" s="11">
        <v>47118</v>
      </c>
      <c r="M1092" s="3">
        <v>0</v>
      </c>
      <c r="N1092" s="3">
        <v>8</v>
      </c>
      <c r="O1092" s="3">
        <v>0</v>
      </c>
      <c r="P1092" s="3">
        <v>0</v>
      </c>
      <c r="Q1092" s="3">
        <v>0</v>
      </c>
    </row>
    <row r="1093" spans="1:17" x14ac:dyDescent="0.25">
      <c r="A1093" s="3">
        <v>3956</v>
      </c>
      <c r="B1093" s="3" t="s">
        <v>395</v>
      </c>
      <c r="C1093" s="3" t="s">
        <v>2896</v>
      </c>
      <c r="D1093" s="3" t="s">
        <v>205</v>
      </c>
      <c r="E1093" s="3" t="s">
        <v>1659</v>
      </c>
      <c r="F1093" s="3" t="s">
        <v>2855</v>
      </c>
      <c r="G1093" s="3" t="s">
        <v>888</v>
      </c>
      <c r="H1093" s="3" t="s">
        <v>889</v>
      </c>
      <c r="I1093" s="3" t="s">
        <v>228</v>
      </c>
      <c r="J1093" s="3" t="s">
        <v>229</v>
      </c>
      <c r="K1093" s="11">
        <v>43480</v>
      </c>
      <c r="L1093" s="11">
        <v>44196</v>
      </c>
      <c r="M1093" s="3">
        <v>100</v>
      </c>
      <c r="N1093" s="3">
        <v>100</v>
      </c>
      <c r="O1093" s="3">
        <v>0</v>
      </c>
      <c r="P1093" s="3">
        <v>0</v>
      </c>
      <c r="Q1093" s="3">
        <v>0</v>
      </c>
    </row>
    <row r="1094" spans="1:17" x14ac:dyDescent="0.25">
      <c r="A1094" s="3">
        <v>3956</v>
      </c>
      <c r="B1094" s="3" t="s">
        <v>395</v>
      </c>
      <c r="C1094" s="3" t="s">
        <v>2896</v>
      </c>
      <c r="D1094" s="3" t="s">
        <v>211</v>
      </c>
      <c r="E1094" s="3" t="s">
        <v>1662</v>
      </c>
      <c r="F1094" s="3" t="s">
        <v>2856</v>
      </c>
      <c r="G1094" s="3" t="s">
        <v>56</v>
      </c>
      <c r="H1094" s="3" t="s">
        <v>57</v>
      </c>
      <c r="I1094" s="3" t="s">
        <v>58</v>
      </c>
      <c r="J1094" s="3" t="s">
        <v>59</v>
      </c>
      <c r="K1094" s="11">
        <v>43480</v>
      </c>
      <c r="L1094" s="11">
        <v>45291</v>
      </c>
      <c r="M1094" s="3">
        <v>50</v>
      </c>
      <c r="N1094" s="3">
        <v>100</v>
      </c>
      <c r="O1094" s="3">
        <v>37.5</v>
      </c>
      <c r="P1094" s="3">
        <v>0.75</v>
      </c>
      <c r="Q1094" s="3">
        <v>0.375</v>
      </c>
    </row>
    <row r="1095" spans="1:17" x14ac:dyDescent="0.25">
      <c r="A1095" s="3">
        <v>3956</v>
      </c>
      <c r="B1095" s="3" t="s">
        <v>395</v>
      </c>
      <c r="C1095" s="3" t="s">
        <v>2896</v>
      </c>
      <c r="D1095" s="3" t="s">
        <v>209</v>
      </c>
      <c r="E1095" s="3" t="s">
        <v>1666</v>
      </c>
      <c r="F1095" s="3" t="s">
        <v>2855</v>
      </c>
      <c r="G1095" s="3" t="s">
        <v>189</v>
      </c>
      <c r="H1095" s="3" t="s">
        <v>190</v>
      </c>
      <c r="I1095" s="3" t="s">
        <v>164</v>
      </c>
      <c r="J1095" s="3" t="s">
        <v>164</v>
      </c>
      <c r="K1095" s="11">
        <v>43480</v>
      </c>
      <c r="L1095" s="11">
        <v>43830</v>
      </c>
      <c r="M1095" s="3">
        <v>100</v>
      </c>
      <c r="N1095" s="3">
        <v>100</v>
      </c>
      <c r="O1095" s="3">
        <v>18</v>
      </c>
      <c r="P1095" s="3">
        <v>0.18</v>
      </c>
      <c r="Q1095" s="3">
        <v>0.18</v>
      </c>
    </row>
    <row r="1096" spans="1:17" x14ac:dyDescent="0.25">
      <c r="A1096" s="3">
        <v>3956</v>
      </c>
      <c r="B1096" s="3" t="s">
        <v>395</v>
      </c>
      <c r="C1096" s="3" t="s">
        <v>2896</v>
      </c>
      <c r="D1096" s="3" t="s">
        <v>51</v>
      </c>
      <c r="E1096" s="3" t="s">
        <v>1693</v>
      </c>
      <c r="F1096" s="3" t="s">
        <v>2856</v>
      </c>
      <c r="G1096" s="3" t="s">
        <v>56</v>
      </c>
      <c r="H1096" s="3" t="s">
        <v>57</v>
      </c>
      <c r="I1096" s="3" t="s">
        <v>58</v>
      </c>
      <c r="J1096" s="3" t="s">
        <v>59</v>
      </c>
      <c r="K1096" s="11">
        <v>43480</v>
      </c>
      <c r="L1096" s="11">
        <v>44926</v>
      </c>
      <c r="M1096" s="3">
        <v>50</v>
      </c>
      <c r="N1096" s="3">
        <v>100</v>
      </c>
      <c r="O1096" s="3">
        <v>33</v>
      </c>
      <c r="P1096" s="3">
        <v>0.66</v>
      </c>
      <c r="Q1096" s="3">
        <v>0.33</v>
      </c>
    </row>
    <row r="1097" spans="1:17" x14ac:dyDescent="0.25">
      <c r="A1097" s="3">
        <v>3956</v>
      </c>
      <c r="B1097" s="3" t="s">
        <v>395</v>
      </c>
      <c r="C1097" s="3" t="s">
        <v>2896</v>
      </c>
      <c r="D1097" s="3" t="s">
        <v>212</v>
      </c>
      <c r="E1097" s="3" t="s">
        <v>1695</v>
      </c>
      <c r="F1097" s="3" t="s">
        <v>2856</v>
      </c>
      <c r="G1097" s="3" t="s">
        <v>189</v>
      </c>
      <c r="H1097" s="3" t="s">
        <v>190</v>
      </c>
      <c r="I1097" s="3" t="s">
        <v>164</v>
      </c>
      <c r="J1097" s="3" t="s">
        <v>164</v>
      </c>
      <c r="K1097" s="11">
        <v>43480</v>
      </c>
      <c r="L1097" s="11">
        <v>45291</v>
      </c>
      <c r="M1097" s="3">
        <v>50</v>
      </c>
      <c r="N1097" s="3">
        <v>100</v>
      </c>
      <c r="O1097" s="3">
        <v>39</v>
      </c>
      <c r="P1097" s="3">
        <v>0.78</v>
      </c>
      <c r="Q1097" s="3">
        <v>0.39</v>
      </c>
    </row>
    <row r="1098" spans="1:17" x14ac:dyDescent="0.25">
      <c r="A1098" s="3">
        <v>3956</v>
      </c>
      <c r="B1098" s="3" t="s">
        <v>395</v>
      </c>
      <c r="C1098" s="3" t="s">
        <v>2896</v>
      </c>
      <c r="D1098" s="3" t="s">
        <v>337</v>
      </c>
      <c r="E1098" s="3" t="s">
        <v>1734</v>
      </c>
      <c r="F1098" s="3" t="s">
        <v>2855</v>
      </c>
      <c r="G1098" s="3" t="s">
        <v>306</v>
      </c>
      <c r="H1098" s="3" t="s">
        <v>307</v>
      </c>
      <c r="I1098" s="3" t="s">
        <v>308</v>
      </c>
      <c r="J1098" s="3" t="s">
        <v>308</v>
      </c>
      <c r="K1098" s="11">
        <v>43480</v>
      </c>
      <c r="L1098" s="11">
        <v>47118</v>
      </c>
      <c r="M1098" s="3">
        <v>2</v>
      </c>
      <c r="N1098" s="3">
        <v>10</v>
      </c>
      <c r="O1098" s="3">
        <v>2</v>
      </c>
      <c r="P1098" s="3">
        <v>1</v>
      </c>
      <c r="Q1098" s="3">
        <v>0.2</v>
      </c>
    </row>
    <row r="1099" spans="1:17" x14ac:dyDescent="0.25">
      <c r="A1099" s="3">
        <v>3956</v>
      </c>
      <c r="B1099" s="3" t="s">
        <v>395</v>
      </c>
      <c r="C1099" s="3" t="s">
        <v>2896</v>
      </c>
      <c r="D1099" s="3" t="s">
        <v>355</v>
      </c>
      <c r="E1099" s="3" t="s">
        <v>1766</v>
      </c>
      <c r="F1099" s="3" t="s">
        <v>2856</v>
      </c>
      <c r="G1099" s="3" t="s">
        <v>306</v>
      </c>
      <c r="H1099" s="3" t="s">
        <v>307</v>
      </c>
      <c r="I1099" s="3" t="s">
        <v>308</v>
      </c>
      <c r="J1099" s="3" t="s">
        <v>308</v>
      </c>
      <c r="K1099" s="11">
        <v>44013</v>
      </c>
      <c r="L1099" s="11">
        <v>44377</v>
      </c>
      <c r="M1099" s="3">
        <v>50</v>
      </c>
      <c r="N1099" s="3">
        <v>100</v>
      </c>
      <c r="O1099" s="3">
        <v>0</v>
      </c>
      <c r="P1099" s="3">
        <v>0</v>
      </c>
      <c r="Q1099" s="3">
        <v>0</v>
      </c>
    </row>
    <row r="1100" spans="1:17" x14ac:dyDescent="0.25">
      <c r="A1100" s="3">
        <v>3956</v>
      </c>
      <c r="B1100" s="3" t="s">
        <v>395</v>
      </c>
      <c r="C1100" s="3" t="s">
        <v>2896</v>
      </c>
      <c r="D1100" s="3" t="s">
        <v>36</v>
      </c>
      <c r="E1100" s="3" t="s">
        <v>1826</v>
      </c>
      <c r="F1100" s="3" t="s">
        <v>2856</v>
      </c>
      <c r="G1100" s="3" t="s">
        <v>85</v>
      </c>
      <c r="H1100" s="3" t="s">
        <v>86</v>
      </c>
      <c r="I1100" s="3" t="s">
        <v>87</v>
      </c>
      <c r="J1100" s="3" t="s">
        <v>88</v>
      </c>
      <c r="K1100" s="11">
        <v>43480</v>
      </c>
      <c r="L1100" s="11">
        <v>47118</v>
      </c>
      <c r="M1100" s="3">
        <v>60</v>
      </c>
      <c r="N1100" s="3">
        <v>100</v>
      </c>
      <c r="O1100" s="3">
        <v>82</v>
      </c>
      <c r="P1100" s="3">
        <v>1</v>
      </c>
      <c r="Q1100" s="3">
        <v>0.82</v>
      </c>
    </row>
    <row r="1101" spans="1:17" x14ac:dyDescent="0.25">
      <c r="A1101" s="3">
        <v>3956</v>
      </c>
      <c r="B1101" s="3" t="s">
        <v>395</v>
      </c>
      <c r="C1101" s="3" t="s">
        <v>2896</v>
      </c>
      <c r="D1101" s="3" t="s">
        <v>244</v>
      </c>
      <c r="E1101" s="3" t="s">
        <v>1827</v>
      </c>
      <c r="F1101" s="3" t="s">
        <v>2856</v>
      </c>
      <c r="G1101" s="3" t="s">
        <v>85</v>
      </c>
      <c r="H1101" s="3" t="s">
        <v>86</v>
      </c>
      <c r="I1101" s="3" t="s">
        <v>87</v>
      </c>
      <c r="J1101" s="3" t="s">
        <v>88</v>
      </c>
      <c r="K1101" s="11">
        <v>43480</v>
      </c>
      <c r="L1101" s="11">
        <v>43830</v>
      </c>
      <c r="M1101" s="3">
        <v>100</v>
      </c>
      <c r="N1101" s="3">
        <v>100</v>
      </c>
      <c r="O1101" s="3">
        <v>100</v>
      </c>
      <c r="P1101" s="3">
        <v>1</v>
      </c>
      <c r="Q1101" s="3">
        <v>1</v>
      </c>
    </row>
    <row r="1102" spans="1:17" x14ac:dyDescent="0.25">
      <c r="A1102" s="3">
        <v>3956</v>
      </c>
      <c r="B1102" s="3" t="s">
        <v>395</v>
      </c>
      <c r="C1102" s="3" t="s">
        <v>2896</v>
      </c>
      <c r="D1102" s="3" t="s">
        <v>207</v>
      </c>
      <c r="E1102" s="3" t="s">
        <v>1828</v>
      </c>
      <c r="F1102" s="3" t="s">
        <v>2855</v>
      </c>
      <c r="G1102" s="3" t="s">
        <v>85</v>
      </c>
      <c r="H1102" s="3" t="s">
        <v>86</v>
      </c>
      <c r="I1102" s="3" t="s">
        <v>87</v>
      </c>
      <c r="J1102" s="3" t="s">
        <v>88</v>
      </c>
      <c r="K1102" s="11">
        <v>43480</v>
      </c>
      <c r="L1102" s="11">
        <v>44926</v>
      </c>
      <c r="M1102" s="3">
        <v>50</v>
      </c>
      <c r="N1102" s="3">
        <v>100</v>
      </c>
      <c r="O1102" s="3">
        <v>65</v>
      </c>
      <c r="P1102" s="3">
        <v>1</v>
      </c>
      <c r="Q1102" s="3">
        <v>0.65</v>
      </c>
    </row>
    <row r="1103" spans="1:17" x14ac:dyDescent="0.25">
      <c r="A1103" s="3">
        <v>3956</v>
      </c>
      <c r="B1103" s="3" t="s">
        <v>395</v>
      </c>
      <c r="C1103" s="3" t="s">
        <v>2896</v>
      </c>
      <c r="D1103" s="3" t="s">
        <v>206</v>
      </c>
      <c r="E1103" s="3" t="s">
        <v>1829</v>
      </c>
      <c r="F1103" s="3" t="s">
        <v>2856</v>
      </c>
      <c r="G1103" s="3" t="s">
        <v>85</v>
      </c>
      <c r="H1103" s="3" t="s">
        <v>86</v>
      </c>
      <c r="I1103" s="3" t="s">
        <v>87</v>
      </c>
      <c r="J1103" s="3" t="s">
        <v>88</v>
      </c>
      <c r="K1103" s="11">
        <v>43480</v>
      </c>
      <c r="L1103" s="11">
        <v>47118</v>
      </c>
      <c r="M1103" s="3">
        <v>30</v>
      </c>
      <c r="N1103" s="3">
        <v>100</v>
      </c>
      <c r="O1103" s="3">
        <v>37</v>
      </c>
      <c r="P1103" s="3">
        <v>1</v>
      </c>
      <c r="Q1103" s="3">
        <v>0.37</v>
      </c>
    </row>
    <row r="1104" spans="1:17" x14ac:dyDescent="0.25">
      <c r="A1104" s="3">
        <v>3956</v>
      </c>
      <c r="B1104" s="3" t="s">
        <v>395</v>
      </c>
      <c r="C1104" s="3" t="s">
        <v>2896</v>
      </c>
      <c r="D1104" s="3" t="s">
        <v>47</v>
      </c>
      <c r="E1104" s="3" t="s">
        <v>1830</v>
      </c>
      <c r="F1104" s="3" t="s">
        <v>2855</v>
      </c>
      <c r="G1104" s="3" t="s">
        <v>888</v>
      </c>
      <c r="H1104" s="3" t="s">
        <v>889</v>
      </c>
      <c r="I1104" s="3" t="s">
        <v>228</v>
      </c>
      <c r="J1104" s="3" t="s">
        <v>229</v>
      </c>
      <c r="K1104" s="11">
        <v>43480</v>
      </c>
      <c r="L1104" s="11">
        <v>44196</v>
      </c>
      <c r="M1104" s="3">
        <v>100</v>
      </c>
      <c r="N1104" s="3">
        <v>100</v>
      </c>
      <c r="O1104" s="3">
        <v>90</v>
      </c>
      <c r="P1104" s="3">
        <v>0.9</v>
      </c>
      <c r="Q1104" s="3">
        <v>0.9</v>
      </c>
    </row>
    <row r="1105" spans="1:17" x14ac:dyDescent="0.25">
      <c r="A1105" s="3">
        <v>3957</v>
      </c>
      <c r="B1105" s="3" t="s">
        <v>885</v>
      </c>
      <c r="C1105" s="3" t="s">
        <v>2924</v>
      </c>
      <c r="D1105" s="3" t="s">
        <v>43</v>
      </c>
      <c r="E1105" s="3" t="s">
        <v>886</v>
      </c>
      <c r="F1105" s="3" t="s">
        <v>2051</v>
      </c>
      <c r="G1105" s="3" t="s">
        <v>688</v>
      </c>
      <c r="H1105" s="3" t="s">
        <v>689</v>
      </c>
      <c r="I1105" s="3" t="s">
        <v>6</v>
      </c>
      <c r="J1105" s="3" t="s">
        <v>7</v>
      </c>
      <c r="K1105" s="11">
        <v>43480</v>
      </c>
      <c r="L1105" s="11">
        <v>44926</v>
      </c>
      <c r="M1105" s="3">
        <v>50</v>
      </c>
      <c r="N1105" s="3">
        <v>100</v>
      </c>
      <c r="O1105" s="3">
        <v>0</v>
      </c>
      <c r="P1105" s="3">
        <v>0</v>
      </c>
      <c r="Q1105" s="3">
        <v>0</v>
      </c>
    </row>
    <row r="1106" spans="1:17" x14ac:dyDescent="0.25">
      <c r="A1106" s="3">
        <v>3957</v>
      </c>
      <c r="B1106" s="3" t="s">
        <v>885</v>
      </c>
      <c r="C1106" s="3" t="s">
        <v>2924</v>
      </c>
      <c r="D1106" s="3" t="s">
        <v>41</v>
      </c>
      <c r="E1106" s="3" t="s">
        <v>887</v>
      </c>
      <c r="F1106" s="3" t="s">
        <v>2051</v>
      </c>
      <c r="G1106" s="3" t="s">
        <v>888</v>
      </c>
      <c r="H1106" s="3" t="s">
        <v>889</v>
      </c>
      <c r="I1106" s="3" t="s">
        <v>228</v>
      </c>
      <c r="J1106" s="3" t="s">
        <v>229</v>
      </c>
      <c r="K1106" s="11">
        <v>44013</v>
      </c>
      <c r="L1106" s="11">
        <v>45291</v>
      </c>
      <c r="M1106" s="3">
        <v>5</v>
      </c>
      <c r="N1106" s="3">
        <v>100</v>
      </c>
      <c r="O1106" s="3">
        <v>0</v>
      </c>
      <c r="P1106" s="3">
        <v>0</v>
      </c>
      <c r="Q1106" s="3">
        <v>0</v>
      </c>
    </row>
    <row r="1107" spans="1:17" x14ac:dyDescent="0.25">
      <c r="A1107" s="3">
        <v>3957</v>
      </c>
      <c r="B1107" s="3" t="s">
        <v>885</v>
      </c>
      <c r="C1107" s="3" t="s">
        <v>2924</v>
      </c>
      <c r="D1107" s="3" t="s">
        <v>47</v>
      </c>
      <c r="E1107" s="3" t="s">
        <v>890</v>
      </c>
      <c r="F1107" s="3" t="s">
        <v>2051</v>
      </c>
      <c r="G1107" s="3" t="s">
        <v>891</v>
      </c>
      <c r="H1107" s="3" t="s">
        <v>892</v>
      </c>
      <c r="I1107" s="3" t="s">
        <v>122</v>
      </c>
      <c r="J1107" s="3" t="s">
        <v>123</v>
      </c>
      <c r="K1107" s="11">
        <v>43480</v>
      </c>
      <c r="L1107" s="11">
        <v>45291</v>
      </c>
      <c r="M1107" s="3">
        <v>40</v>
      </c>
      <c r="N1107" s="3">
        <v>100</v>
      </c>
      <c r="O1107" s="3">
        <v>26</v>
      </c>
      <c r="P1107" s="3">
        <v>0.65</v>
      </c>
      <c r="Q1107" s="3">
        <v>0.26</v>
      </c>
    </row>
    <row r="1108" spans="1:17" x14ac:dyDescent="0.25">
      <c r="A1108" s="3">
        <v>3957</v>
      </c>
      <c r="B1108" s="3" t="s">
        <v>885</v>
      </c>
      <c r="C1108" s="3" t="s">
        <v>2924</v>
      </c>
      <c r="D1108" s="3" t="s">
        <v>42</v>
      </c>
      <c r="E1108" s="3" t="s">
        <v>974</v>
      </c>
      <c r="F1108" s="3" t="s">
        <v>2855</v>
      </c>
      <c r="G1108" s="3" t="s">
        <v>680</v>
      </c>
      <c r="H1108" s="3" t="s">
        <v>681</v>
      </c>
      <c r="I1108" s="3" t="s">
        <v>87</v>
      </c>
      <c r="J1108" s="3" t="s">
        <v>88</v>
      </c>
      <c r="K1108" s="11">
        <v>43480</v>
      </c>
      <c r="L1108" s="11">
        <v>43830</v>
      </c>
      <c r="M1108" s="3">
        <v>100</v>
      </c>
      <c r="N1108" s="3">
        <v>100</v>
      </c>
      <c r="O1108" s="3">
        <v>100</v>
      </c>
      <c r="P1108" s="3">
        <v>1</v>
      </c>
      <c r="Q1108" s="3">
        <v>1</v>
      </c>
    </row>
    <row r="1109" spans="1:17" x14ac:dyDescent="0.25">
      <c r="A1109" s="3">
        <v>3957</v>
      </c>
      <c r="B1109" s="3" t="s">
        <v>885</v>
      </c>
      <c r="C1109" s="3" t="s">
        <v>2924</v>
      </c>
      <c r="D1109" s="3" t="s">
        <v>210</v>
      </c>
      <c r="E1109" s="3" t="s">
        <v>1005</v>
      </c>
      <c r="F1109" s="3" t="s">
        <v>2856</v>
      </c>
      <c r="G1109" s="3" t="s">
        <v>95</v>
      </c>
      <c r="H1109" s="3" t="s">
        <v>96</v>
      </c>
      <c r="I1109" s="3" t="s">
        <v>87</v>
      </c>
      <c r="J1109" s="3" t="s">
        <v>88</v>
      </c>
      <c r="K1109" s="11">
        <v>43480</v>
      </c>
      <c r="L1109" s="11">
        <v>43830</v>
      </c>
      <c r="M1109" s="3">
        <v>100</v>
      </c>
      <c r="N1109" s="3">
        <v>100</v>
      </c>
      <c r="O1109" s="3">
        <v>100</v>
      </c>
      <c r="P1109" s="3">
        <v>1</v>
      </c>
      <c r="Q1109" s="3">
        <v>1</v>
      </c>
    </row>
    <row r="1110" spans="1:17" x14ac:dyDescent="0.25">
      <c r="A1110" s="3">
        <v>3957</v>
      </c>
      <c r="B1110" s="3" t="s">
        <v>885</v>
      </c>
      <c r="C1110" s="3" t="s">
        <v>2924</v>
      </c>
      <c r="D1110" s="3" t="s">
        <v>211</v>
      </c>
      <c r="E1110" s="3" t="s">
        <v>1009</v>
      </c>
      <c r="F1110" s="3" t="s">
        <v>2855</v>
      </c>
      <c r="G1110" s="3" t="s">
        <v>175</v>
      </c>
      <c r="H1110" s="3" t="s">
        <v>176</v>
      </c>
      <c r="I1110" s="3" t="s">
        <v>177</v>
      </c>
      <c r="J1110" s="3" t="s">
        <v>177</v>
      </c>
      <c r="K1110" s="11">
        <v>43480</v>
      </c>
      <c r="L1110" s="11">
        <v>43830</v>
      </c>
      <c r="M1110" s="3">
        <v>100</v>
      </c>
      <c r="N1110" s="3">
        <v>100</v>
      </c>
      <c r="O1110" s="3">
        <v>25</v>
      </c>
      <c r="P1110" s="3">
        <v>0.25</v>
      </c>
      <c r="Q1110" s="3">
        <v>0.25</v>
      </c>
    </row>
    <row r="1111" spans="1:17" x14ac:dyDescent="0.25">
      <c r="A1111" s="3">
        <v>3957</v>
      </c>
      <c r="B1111" s="3" t="s">
        <v>885</v>
      </c>
      <c r="C1111" s="3" t="s">
        <v>2924</v>
      </c>
      <c r="D1111" s="3" t="s">
        <v>209</v>
      </c>
      <c r="E1111" s="3" t="s">
        <v>1017</v>
      </c>
      <c r="F1111" s="3" t="s">
        <v>2855</v>
      </c>
      <c r="G1111" s="3" t="s">
        <v>387</v>
      </c>
      <c r="H1111" s="3" t="s">
        <v>388</v>
      </c>
      <c r="I1111" s="3" t="s">
        <v>198</v>
      </c>
      <c r="J1111" s="3" t="s">
        <v>198</v>
      </c>
      <c r="K1111" s="11">
        <v>43831</v>
      </c>
      <c r="L1111" s="11">
        <v>44196</v>
      </c>
      <c r="M1111" s="3">
        <v>100</v>
      </c>
      <c r="N1111" s="3">
        <v>100</v>
      </c>
      <c r="O1111" s="3">
        <v>55</v>
      </c>
      <c r="P1111" s="3">
        <v>0.55000000000000004</v>
      </c>
      <c r="Q1111" s="3">
        <v>0.55000000000000004</v>
      </c>
    </row>
    <row r="1112" spans="1:17" x14ac:dyDescent="0.25">
      <c r="A1112" s="3">
        <v>3957</v>
      </c>
      <c r="B1112" s="3" t="s">
        <v>885</v>
      </c>
      <c r="C1112" s="3" t="s">
        <v>2924</v>
      </c>
      <c r="D1112" s="3" t="s">
        <v>51</v>
      </c>
      <c r="E1112" s="3" t="s">
        <v>1025</v>
      </c>
      <c r="F1112" s="3" t="s">
        <v>2855</v>
      </c>
      <c r="G1112" s="3" t="s">
        <v>680</v>
      </c>
      <c r="H1112" s="3" t="s">
        <v>681</v>
      </c>
      <c r="I1112" s="3" t="s">
        <v>87</v>
      </c>
      <c r="J1112" s="3" t="s">
        <v>88</v>
      </c>
      <c r="K1112" s="11">
        <v>43480</v>
      </c>
      <c r="L1112" s="11">
        <v>45657</v>
      </c>
      <c r="M1112" s="3">
        <v>30</v>
      </c>
      <c r="N1112" s="3">
        <v>100</v>
      </c>
      <c r="O1112" s="3">
        <v>63</v>
      </c>
      <c r="P1112" s="3">
        <v>1</v>
      </c>
      <c r="Q1112" s="3">
        <v>0.63</v>
      </c>
    </row>
    <row r="1113" spans="1:17" x14ac:dyDescent="0.25">
      <c r="A1113" s="3">
        <v>3957</v>
      </c>
      <c r="B1113" s="3" t="s">
        <v>885</v>
      </c>
      <c r="C1113" s="3" t="s">
        <v>2924</v>
      </c>
      <c r="D1113" s="3" t="s">
        <v>46</v>
      </c>
      <c r="E1113" s="3" t="s">
        <v>1028</v>
      </c>
      <c r="F1113" s="3" t="s">
        <v>2855</v>
      </c>
      <c r="G1113" s="3" t="s">
        <v>891</v>
      </c>
      <c r="H1113" s="3" t="s">
        <v>892</v>
      </c>
      <c r="I1113" s="3" t="s">
        <v>122</v>
      </c>
      <c r="J1113" s="3" t="s">
        <v>123</v>
      </c>
      <c r="K1113" s="11">
        <v>43480</v>
      </c>
      <c r="L1113" s="11">
        <v>45291</v>
      </c>
      <c r="M1113" s="3">
        <v>40</v>
      </c>
      <c r="N1113" s="3">
        <v>100</v>
      </c>
      <c r="O1113" s="3">
        <v>30</v>
      </c>
      <c r="P1113" s="3">
        <v>0.75</v>
      </c>
      <c r="Q1113" s="3">
        <v>0.3</v>
      </c>
    </row>
    <row r="1114" spans="1:17" x14ac:dyDescent="0.25">
      <c r="A1114" s="3">
        <v>3957</v>
      </c>
      <c r="B1114" s="3" t="s">
        <v>885</v>
      </c>
      <c r="C1114" s="3" t="s">
        <v>2924</v>
      </c>
      <c r="D1114" s="3" t="s">
        <v>44</v>
      </c>
      <c r="E1114" s="3" t="s">
        <v>1053</v>
      </c>
      <c r="F1114" s="3" t="s">
        <v>2855</v>
      </c>
      <c r="G1114" s="3" t="s">
        <v>950</v>
      </c>
      <c r="H1114" s="3" t="s">
        <v>951</v>
      </c>
      <c r="I1114" s="3" t="s">
        <v>58</v>
      </c>
      <c r="J1114" s="3" t="s">
        <v>59</v>
      </c>
      <c r="K1114" s="11">
        <v>43480</v>
      </c>
      <c r="L1114" s="11">
        <v>45657</v>
      </c>
      <c r="M1114" s="3">
        <v>40</v>
      </c>
      <c r="N1114" s="3">
        <v>100</v>
      </c>
      <c r="O1114" s="3">
        <v>10</v>
      </c>
      <c r="P1114" s="3">
        <v>0.25</v>
      </c>
      <c r="Q1114" s="3">
        <v>0.1</v>
      </c>
    </row>
    <row r="1115" spans="1:17" x14ac:dyDescent="0.25">
      <c r="A1115" s="3">
        <v>3957</v>
      </c>
      <c r="B1115" s="3" t="s">
        <v>885</v>
      </c>
      <c r="C1115" s="3" t="s">
        <v>2924</v>
      </c>
      <c r="D1115" s="3" t="s">
        <v>50</v>
      </c>
      <c r="E1115" s="3" t="s">
        <v>1054</v>
      </c>
      <c r="F1115" s="3" t="s">
        <v>2855</v>
      </c>
      <c r="G1115" s="3" t="s">
        <v>130</v>
      </c>
      <c r="H1115" s="3" t="s">
        <v>131</v>
      </c>
      <c r="I1115" s="3" t="s">
        <v>132</v>
      </c>
      <c r="J1115" s="3" t="s">
        <v>133</v>
      </c>
      <c r="K1115" s="11">
        <v>43480</v>
      </c>
      <c r="L1115" s="11">
        <v>46387</v>
      </c>
      <c r="M1115" s="3">
        <v>40</v>
      </c>
      <c r="N1115" s="3">
        <v>100</v>
      </c>
      <c r="O1115" s="3">
        <v>30</v>
      </c>
      <c r="P1115" s="3">
        <v>0.75</v>
      </c>
      <c r="Q1115" s="3">
        <v>0.3</v>
      </c>
    </row>
    <row r="1116" spans="1:17" x14ac:dyDescent="0.25">
      <c r="A1116" s="3">
        <v>3957</v>
      </c>
      <c r="B1116" s="3" t="s">
        <v>885</v>
      </c>
      <c r="C1116" s="3" t="s">
        <v>2924</v>
      </c>
      <c r="D1116" s="3" t="s">
        <v>45</v>
      </c>
      <c r="E1116" s="3" t="s">
        <v>1055</v>
      </c>
      <c r="F1116" s="3" t="s">
        <v>2855</v>
      </c>
      <c r="G1116" s="3" t="s">
        <v>216</v>
      </c>
      <c r="H1116" s="3" t="s">
        <v>217</v>
      </c>
      <c r="I1116" s="3" t="s">
        <v>58</v>
      </c>
      <c r="J1116" s="3" t="s">
        <v>59</v>
      </c>
      <c r="K1116" s="11">
        <v>43480</v>
      </c>
      <c r="L1116" s="11">
        <v>44196</v>
      </c>
      <c r="M1116" s="3">
        <v>100</v>
      </c>
      <c r="N1116" s="3">
        <v>100</v>
      </c>
      <c r="O1116" s="3">
        <v>65</v>
      </c>
      <c r="P1116" s="3">
        <v>0.65</v>
      </c>
      <c r="Q1116" s="3">
        <v>0.65</v>
      </c>
    </row>
    <row r="1117" spans="1:17" x14ac:dyDescent="0.25">
      <c r="A1117" s="3">
        <v>3957</v>
      </c>
      <c r="B1117" s="3" t="s">
        <v>885</v>
      </c>
      <c r="C1117" s="3" t="s">
        <v>2924</v>
      </c>
      <c r="D1117" s="3" t="s">
        <v>48</v>
      </c>
      <c r="E1117" s="3" t="s">
        <v>1056</v>
      </c>
      <c r="F1117" s="3" t="s">
        <v>2855</v>
      </c>
      <c r="G1117" s="3" t="s">
        <v>688</v>
      </c>
      <c r="H1117" s="3" t="s">
        <v>689</v>
      </c>
      <c r="I1117" s="3" t="s">
        <v>6</v>
      </c>
      <c r="J1117" s="3" t="s">
        <v>7</v>
      </c>
      <c r="K1117" s="11">
        <v>43480</v>
      </c>
      <c r="L1117" s="11">
        <v>44926</v>
      </c>
      <c r="M1117" s="3">
        <v>50</v>
      </c>
      <c r="N1117" s="3">
        <v>100</v>
      </c>
      <c r="O1117" s="3">
        <v>30</v>
      </c>
      <c r="P1117" s="3">
        <v>0.6</v>
      </c>
      <c r="Q1117" s="3">
        <v>0.3</v>
      </c>
    </row>
    <row r="1118" spans="1:17" x14ac:dyDescent="0.25">
      <c r="A1118" s="3">
        <v>3957</v>
      </c>
      <c r="B1118" s="3" t="s">
        <v>885</v>
      </c>
      <c r="C1118" s="3" t="s">
        <v>2924</v>
      </c>
      <c r="D1118" s="3" t="s">
        <v>49</v>
      </c>
      <c r="E1118" s="3" t="s">
        <v>1057</v>
      </c>
      <c r="F1118" s="3" t="s">
        <v>2856</v>
      </c>
      <c r="G1118" s="3" t="s">
        <v>891</v>
      </c>
      <c r="H1118" s="3" t="s">
        <v>892</v>
      </c>
      <c r="I1118" s="3" t="s">
        <v>122</v>
      </c>
      <c r="J1118" s="3" t="s">
        <v>123</v>
      </c>
      <c r="K1118" s="11">
        <v>43480</v>
      </c>
      <c r="L1118" s="11">
        <v>45291</v>
      </c>
      <c r="M1118" s="3">
        <v>50</v>
      </c>
      <c r="N1118" s="3">
        <v>100</v>
      </c>
      <c r="O1118" s="3">
        <v>35</v>
      </c>
      <c r="P1118" s="3">
        <v>0.7</v>
      </c>
      <c r="Q1118" s="3">
        <v>0.35</v>
      </c>
    </row>
    <row r="1119" spans="1:17" x14ac:dyDescent="0.25">
      <c r="A1119" s="3">
        <v>3957</v>
      </c>
      <c r="B1119" s="3" t="s">
        <v>885</v>
      </c>
      <c r="C1119" s="3" t="s">
        <v>2924</v>
      </c>
      <c r="D1119" s="3" t="s">
        <v>337</v>
      </c>
      <c r="E1119" s="3" t="s">
        <v>1455</v>
      </c>
      <c r="F1119" s="3" t="s">
        <v>2856</v>
      </c>
      <c r="G1119" s="3" t="s">
        <v>85</v>
      </c>
      <c r="H1119" s="3" t="s">
        <v>86</v>
      </c>
      <c r="I1119" s="3" t="s">
        <v>87</v>
      </c>
      <c r="J1119" s="3" t="s">
        <v>88</v>
      </c>
      <c r="K1119" s="11">
        <v>43480</v>
      </c>
      <c r="L1119" s="11">
        <v>47118</v>
      </c>
      <c r="M1119" s="3">
        <v>2</v>
      </c>
      <c r="N1119" s="3">
        <v>10</v>
      </c>
      <c r="O1119" s="3">
        <v>0</v>
      </c>
      <c r="P1119" s="3">
        <v>0</v>
      </c>
      <c r="Q1119" s="3">
        <v>0</v>
      </c>
    </row>
    <row r="1120" spans="1:17" x14ac:dyDescent="0.25">
      <c r="A1120" s="3">
        <v>3957</v>
      </c>
      <c r="B1120" s="3" t="s">
        <v>885</v>
      </c>
      <c r="C1120" s="3" t="s">
        <v>2924</v>
      </c>
      <c r="D1120" s="3" t="s">
        <v>205</v>
      </c>
      <c r="E1120" s="3" t="s">
        <v>1499</v>
      </c>
      <c r="F1120" s="3" t="s">
        <v>2855</v>
      </c>
      <c r="G1120" s="3" t="s">
        <v>680</v>
      </c>
      <c r="H1120" s="3" t="s">
        <v>681</v>
      </c>
      <c r="I1120" s="3" t="s">
        <v>87</v>
      </c>
      <c r="J1120" s="3" t="s">
        <v>88</v>
      </c>
      <c r="K1120" s="11">
        <v>43831</v>
      </c>
      <c r="L1120" s="11">
        <v>45291</v>
      </c>
      <c r="M1120" s="3">
        <v>25</v>
      </c>
      <c r="N1120" s="3">
        <v>100</v>
      </c>
      <c r="O1120" s="3">
        <v>5</v>
      </c>
      <c r="P1120" s="3">
        <v>0.2</v>
      </c>
      <c r="Q1120" s="3">
        <v>0.05</v>
      </c>
    </row>
    <row r="1121" spans="1:17" x14ac:dyDescent="0.25">
      <c r="A1121" s="3">
        <v>3957</v>
      </c>
      <c r="B1121" s="3" t="s">
        <v>885</v>
      </c>
      <c r="C1121" s="3" t="s">
        <v>2924</v>
      </c>
      <c r="D1121" s="3" t="s">
        <v>38</v>
      </c>
      <c r="E1121" s="3" t="s">
        <v>1501</v>
      </c>
      <c r="F1121" s="3" t="s">
        <v>2856</v>
      </c>
      <c r="G1121" s="3" t="s">
        <v>130</v>
      </c>
      <c r="H1121" s="3" t="s">
        <v>131</v>
      </c>
      <c r="I1121" s="3" t="s">
        <v>132</v>
      </c>
      <c r="J1121" s="3" t="s">
        <v>133</v>
      </c>
      <c r="K1121" s="11">
        <v>43480</v>
      </c>
      <c r="L1121" s="11">
        <v>44561</v>
      </c>
      <c r="M1121" s="3">
        <v>35</v>
      </c>
      <c r="N1121" s="3">
        <v>100</v>
      </c>
      <c r="O1121" s="3">
        <v>15</v>
      </c>
      <c r="P1121" s="3">
        <v>0.42857142857142855</v>
      </c>
      <c r="Q1121" s="3">
        <v>0.15</v>
      </c>
    </row>
    <row r="1122" spans="1:17" x14ac:dyDescent="0.25">
      <c r="A1122" s="3">
        <v>3957</v>
      </c>
      <c r="B1122" s="3" t="s">
        <v>885</v>
      </c>
      <c r="C1122" s="3" t="s">
        <v>2924</v>
      </c>
      <c r="D1122" s="3" t="s">
        <v>62</v>
      </c>
      <c r="E1122" s="3" t="s">
        <v>1502</v>
      </c>
      <c r="F1122" s="3" t="s">
        <v>2856</v>
      </c>
      <c r="G1122" s="3" t="s">
        <v>216</v>
      </c>
      <c r="H1122" s="3" t="s">
        <v>217</v>
      </c>
      <c r="I1122" s="3" t="s">
        <v>58</v>
      </c>
      <c r="J1122" s="3" t="s">
        <v>59</v>
      </c>
      <c r="K1122" s="11">
        <v>43480</v>
      </c>
      <c r="L1122" s="11">
        <v>45291</v>
      </c>
      <c r="M1122" s="3">
        <v>30</v>
      </c>
      <c r="N1122" s="3">
        <v>100</v>
      </c>
      <c r="O1122" s="3">
        <v>18</v>
      </c>
      <c r="P1122" s="3">
        <v>0.6</v>
      </c>
      <c r="Q1122" s="3">
        <v>0.18</v>
      </c>
    </row>
    <row r="1123" spans="1:17" x14ac:dyDescent="0.25">
      <c r="A1123" s="3">
        <v>3957</v>
      </c>
      <c r="B1123" s="3" t="s">
        <v>885</v>
      </c>
      <c r="C1123" s="3" t="s">
        <v>2924</v>
      </c>
      <c r="D1123" s="3" t="s">
        <v>208</v>
      </c>
      <c r="E1123" s="3" t="s">
        <v>1512</v>
      </c>
      <c r="F1123" s="3" t="s">
        <v>2855</v>
      </c>
      <c r="G1123" s="3" t="s">
        <v>680</v>
      </c>
      <c r="H1123" s="3" t="s">
        <v>681</v>
      </c>
      <c r="I1123" s="3" t="s">
        <v>87</v>
      </c>
      <c r="J1123" s="3" t="s">
        <v>88</v>
      </c>
      <c r="K1123" s="11">
        <v>43480</v>
      </c>
      <c r="L1123" s="11">
        <v>43830</v>
      </c>
      <c r="M1123" s="3">
        <v>100</v>
      </c>
      <c r="N1123" s="3">
        <v>100</v>
      </c>
      <c r="O1123" s="3">
        <v>100</v>
      </c>
      <c r="P1123" s="3">
        <v>1</v>
      </c>
      <c r="Q1123" s="3">
        <v>1</v>
      </c>
    </row>
    <row r="1124" spans="1:17" x14ac:dyDescent="0.25">
      <c r="A1124" s="3">
        <v>3957</v>
      </c>
      <c r="B1124" s="3" t="s">
        <v>885</v>
      </c>
      <c r="C1124" s="3" t="s">
        <v>2924</v>
      </c>
      <c r="D1124" s="3" t="s">
        <v>207</v>
      </c>
      <c r="E1124" s="3" t="s">
        <v>1513</v>
      </c>
      <c r="F1124" s="3" t="s">
        <v>2856</v>
      </c>
      <c r="G1124" s="3" t="s">
        <v>680</v>
      </c>
      <c r="H1124" s="3" t="s">
        <v>681</v>
      </c>
      <c r="I1124" s="3" t="s">
        <v>87</v>
      </c>
      <c r="J1124" s="3" t="s">
        <v>88</v>
      </c>
      <c r="K1124" s="11">
        <v>43480</v>
      </c>
      <c r="L1124" s="11">
        <v>46022</v>
      </c>
      <c r="M1124" s="3">
        <v>35</v>
      </c>
      <c r="N1124" s="3">
        <v>100</v>
      </c>
      <c r="O1124" s="3">
        <v>25</v>
      </c>
      <c r="P1124" s="3">
        <v>0.7142857142857143</v>
      </c>
      <c r="Q1124" s="3">
        <v>0.25</v>
      </c>
    </row>
    <row r="1125" spans="1:17" x14ac:dyDescent="0.25">
      <c r="A1125" s="3">
        <v>3957</v>
      </c>
      <c r="B1125" s="3" t="s">
        <v>885</v>
      </c>
      <c r="C1125" s="3" t="s">
        <v>2924</v>
      </c>
      <c r="D1125" s="3" t="s">
        <v>355</v>
      </c>
      <c r="E1125" s="3" t="s">
        <v>1606</v>
      </c>
      <c r="F1125" s="3" t="s">
        <v>2856</v>
      </c>
      <c r="G1125" s="3" t="s">
        <v>680</v>
      </c>
      <c r="H1125" s="3" t="s">
        <v>681</v>
      </c>
      <c r="I1125" s="3" t="s">
        <v>87</v>
      </c>
      <c r="J1125" s="3" t="s">
        <v>88</v>
      </c>
      <c r="K1125" s="11">
        <v>43480</v>
      </c>
      <c r="L1125" s="11">
        <v>46022</v>
      </c>
      <c r="M1125" s="3">
        <v>7</v>
      </c>
      <c r="N1125" s="3">
        <v>27</v>
      </c>
      <c r="O1125" s="3">
        <v>3</v>
      </c>
      <c r="P1125" s="3">
        <v>0.42857142857142855</v>
      </c>
      <c r="Q1125" s="3">
        <v>0.1111111111111111</v>
      </c>
    </row>
    <row r="1126" spans="1:17" x14ac:dyDescent="0.25">
      <c r="A1126" s="3">
        <v>3957</v>
      </c>
      <c r="B1126" s="3" t="s">
        <v>885</v>
      </c>
      <c r="C1126" s="3" t="s">
        <v>2924</v>
      </c>
      <c r="D1126" s="3" t="s">
        <v>40</v>
      </c>
      <c r="E1126" s="3" t="s">
        <v>1743</v>
      </c>
      <c r="F1126" s="3" t="s">
        <v>2856</v>
      </c>
      <c r="G1126" s="3" t="s">
        <v>85</v>
      </c>
      <c r="H1126" s="3" t="s">
        <v>86</v>
      </c>
      <c r="I1126" s="3" t="s">
        <v>87</v>
      </c>
      <c r="J1126" s="3" t="s">
        <v>88</v>
      </c>
      <c r="K1126" s="11">
        <v>43647</v>
      </c>
      <c r="L1126" s="11">
        <v>44926</v>
      </c>
      <c r="M1126" s="3">
        <v>46</v>
      </c>
      <c r="N1126" s="3">
        <v>100</v>
      </c>
      <c r="O1126" s="3">
        <v>100</v>
      </c>
      <c r="P1126" s="3">
        <v>1</v>
      </c>
      <c r="Q1126" s="3">
        <v>1</v>
      </c>
    </row>
    <row r="1127" spans="1:17" x14ac:dyDescent="0.25">
      <c r="A1127" s="3">
        <v>3957</v>
      </c>
      <c r="B1127" s="3" t="s">
        <v>885</v>
      </c>
      <c r="C1127" s="3" t="s">
        <v>2924</v>
      </c>
      <c r="D1127" s="3" t="s">
        <v>89</v>
      </c>
      <c r="E1127" s="3" t="s">
        <v>1759</v>
      </c>
      <c r="F1127" s="3" t="s">
        <v>2856</v>
      </c>
      <c r="G1127" s="3" t="s">
        <v>688</v>
      </c>
      <c r="H1127" s="3" t="s">
        <v>689</v>
      </c>
      <c r="I1127" s="3" t="s">
        <v>6</v>
      </c>
      <c r="J1127" s="3" t="s">
        <v>7</v>
      </c>
      <c r="K1127" s="11">
        <v>43495</v>
      </c>
      <c r="L1127" s="11">
        <v>44650</v>
      </c>
      <c r="M1127" s="3">
        <v>60</v>
      </c>
      <c r="N1127" s="3">
        <v>100</v>
      </c>
      <c r="O1127" s="3">
        <v>10</v>
      </c>
      <c r="P1127" s="3">
        <v>0.16666666666666666</v>
      </c>
      <c r="Q1127" s="3">
        <v>0.1</v>
      </c>
    </row>
    <row r="1128" spans="1:17" x14ac:dyDescent="0.25">
      <c r="A1128" s="3">
        <v>3957</v>
      </c>
      <c r="B1128" s="3" t="s">
        <v>885</v>
      </c>
      <c r="C1128" s="3" t="s">
        <v>2924</v>
      </c>
      <c r="D1128" s="3" t="s">
        <v>102</v>
      </c>
      <c r="E1128" s="3" t="s">
        <v>1762</v>
      </c>
      <c r="F1128" s="3" t="s">
        <v>2856</v>
      </c>
      <c r="G1128" s="3" t="s">
        <v>56</v>
      </c>
      <c r="H1128" s="3" t="s">
        <v>57</v>
      </c>
      <c r="I1128" s="3" t="s">
        <v>58</v>
      </c>
      <c r="J1128" s="3" t="s">
        <v>59</v>
      </c>
      <c r="K1128" s="11">
        <v>43480</v>
      </c>
      <c r="L1128" s="11">
        <v>44377</v>
      </c>
      <c r="M1128" s="3">
        <v>65</v>
      </c>
      <c r="N1128" s="3">
        <v>100</v>
      </c>
      <c r="O1128" s="3">
        <v>15</v>
      </c>
      <c r="P1128" s="3">
        <v>0.23076923076923078</v>
      </c>
      <c r="Q1128" s="3">
        <v>0.15</v>
      </c>
    </row>
    <row r="1129" spans="1:17" x14ac:dyDescent="0.25">
      <c r="A1129" s="3">
        <v>3957</v>
      </c>
      <c r="B1129" s="3" t="s">
        <v>885</v>
      </c>
      <c r="C1129" s="3" t="s">
        <v>2924</v>
      </c>
      <c r="D1129" s="3" t="s">
        <v>206</v>
      </c>
      <c r="E1129" s="3" t="s">
        <v>1764</v>
      </c>
      <c r="F1129" s="3" t="s">
        <v>2856</v>
      </c>
      <c r="G1129" s="3" t="s">
        <v>680</v>
      </c>
      <c r="H1129" s="3" t="s">
        <v>681</v>
      </c>
      <c r="I1129" s="3" t="s">
        <v>87</v>
      </c>
      <c r="J1129" s="3" t="s">
        <v>88</v>
      </c>
      <c r="K1129" s="11">
        <v>43480</v>
      </c>
      <c r="L1129" s="11">
        <v>45657</v>
      </c>
      <c r="M1129" s="3">
        <v>45</v>
      </c>
      <c r="N1129" s="3">
        <v>100</v>
      </c>
      <c r="O1129" s="3">
        <v>25</v>
      </c>
      <c r="P1129" s="3">
        <v>0.55555555555555558</v>
      </c>
      <c r="Q1129" s="3">
        <v>0.25</v>
      </c>
    </row>
    <row r="1130" spans="1:17" x14ac:dyDescent="0.25">
      <c r="A1130" s="3">
        <v>3957</v>
      </c>
      <c r="B1130" s="3" t="s">
        <v>885</v>
      </c>
      <c r="C1130" s="3" t="s">
        <v>2924</v>
      </c>
      <c r="D1130" s="3" t="s">
        <v>353</v>
      </c>
      <c r="E1130" s="3" t="s">
        <v>1767</v>
      </c>
      <c r="F1130" s="3" t="s">
        <v>2855</v>
      </c>
      <c r="G1130" s="3" t="s">
        <v>175</v>
      </c>
      <c r="H1130" s="3" t="s">
        <v>176</v>
      </c>
      <c r="I1130" s="3" t="s">
        <v>177</v>
      </c>
      <c r="J1130" s="3" t="s">
        <v>177</v>
      </c>
      <c r="K1130" s="11">
        <v>43480</v>
      </c>
      <c r="L1130" s="11">
        <v>44196</v>
      </c>
      <c r="M1130" s="3">
        <v>100</v>
      </c>
      <c r="N1130" s="3">
        <v>100</v>
      </c>
      <c r="O1130" s="3">
        <v>100</v>
      </c>
      <c r="P1130" s="3">
        <v>1</v>
      </c>
      <c r="Q1130" s="3">
        <v>1</v>
      </c>
    </row>
    <row r="1131" spans="1:17" x14ac:dyDescent="0.25">
      <c r="A1131" s="3">
        <v>3957</v>
      </c>
      <c r="B1131" s="3" t="s">
        <v>885</v>
      </c>
      <c r="C1131" s="3" t="s">
        <v>2924</v>
      </c>
      <c r="D1131" s="3" t="s">
        <v>359</v>
      </c>
      <c r="E1131" s="3" t="s">
        <v>1768</v>
      </c>
      <c r="F1131" s="3" t="s">
        <v>2856</v>
      </c>
      <c r="G1131" s="3" t="s">
        <v>680</v>
      </c>
      <c r="H1131" s="3" t="s">
        <v>681</v>
      </c>
      <c r="I1131" s="3" t="s">
        <v>87</v>
      </c>
      <c r="J1131" s="3" t="s">
        <v>88</v>
      </c>
      <c r="K1131" s="11">
        <v>43480</v>
      </c>
      <c r="L1131" s="11">
        <v>44196</v>
      </c>
      <c r="M1131" s="3">
        <v>100</v>
      </c>
      <c r="N1131" s="3">
        <v>100</v>
      </c>
      <c r="O1131" s="3">
        <v>50</v>
      </c>
      <c r="P1131" s="3">
        <v>0.5</v>
      </c>
      <c r="Q1131" s="3">
        <v>0.5</v>
      </c>
    </row>
    <row r="1132" spans="1:17" x14ac:dyDescent="0.25">
      <c r="A1132" s="3">
        <v>3957</v>
      </c>
      <c r="B1132" s="3" t="s">
        <v>885</v>
      </c>
      <c r="C1132" s="3" t="s">
        <v>2924</v>
      </c>
      <c r="D1132" s="3" t="s">
        <v>39</v>
      </c>
      <c r="E1132" s="3" t="s">
        <v>1769</v>
      </c>
      <c r="F1132" s="3" t="s">
        <v>2856</v>
      </c>
      <c r="G1132" s="3" t="s">
        <v>680</v>
      </c>
      <c r="H1132" s="3" t="s">
        <v>681</v>
      </c>
      <c r="I1132" s="3" t="s">
        <v>87</v>
      </c>
      <c r="J1132" s="3" t="s">
        <v>88</v>
      </c>
      <c r="K1132" s="11">
        <v>43480</v>
      </c>
      <c r="L1132" s="11">
        <v>45473</v>
      </c>
      <c r="M1132" s="3">
        <v>40</v>
      </c>
      <c r="N1132" s="3">
        <v>100</v>
      </c>
      <c r="O1132" s="3">
        <v>20</v>
      </c>
      <c r="P1132" s="3">
        <v>0.5</v>
      </c>
      <c r="Q1132" s="3">
        <v>0.2</v>
      </c>
    </row>
    <row r="1133" spans="1:17" x14ac:dyDescent="0.25">
      <c r="A1133" s="3">
        <v>3957</v>
      </c>
      <c r="B1133" s="3" t="s">
        <v>885</v>
      </c>
      <c r="C1133" s="3" t="s">
        <v>2924</v>
      </c>
      <c r="D1133" s="3" t="s">
        <v>212</v>
      </c>
      <c r="E1133" s="3" t="s">
        <v>1774</v>
      </c>
      <c r="F1133" s="3" t="s">
        <v>2856</v>
      </c>
      <c r="G1133" s="3" t="s">
        <v>680</v>
      </c>
      <c r="H1133" s="3" t="s">
        <v>681</v>
      </c>
      <c r="I1133" s="3" t="s">
        <v>87</v>
      </c>
      <c r="J1133" s="3" t="s">
        <v>88</v>
      </c>
      <c r="K1133" s="11">
        <v>43480</v>
      </c>
      <c r="L1133" s="11">
        <v>43830</v>
      </c>
      <c r="M1133" s="3">
        <v>100</v>
      </c>
      <c r="N1133" s="3">
        <v>100</v>
      </c>
      <c r="O1133" s="3">
        <v>100</v>
      </c>
      <c r="P1133" s="3">
        <v>1</v>
      </c>
      <c r="Q1133" s="3">
        <v>1</v>
      </c>
    </row>
    <row r="1134" spans="1:17" x14ac:dyDescent="0.25">
      <c r="A1134" s="3">
        <v>3957</v>
      </c>
      <c r="B1134" s="3" t="s">
        <v>885</v>
      </c>
      <c r="C1134" s="3" t="s">
        <v>2924</v>
      </c>
      <c r="D1134" s="3" t="s">
        <v>244</v>
      </c>
      <c r="E1134" s="3" t="s">
        <v>1784</v>
      </c>
      <c r="F1134" s="3" t="s">
        <v>2855</v>
      </c>
      <c r="G1134" s="3" t="s">
        <v>189</v>
      </c>
      <c r="H1134" s="3" t="s">
        <v>190</v>
      </c>
      <c r="I1134" s="3" t="s">
        <v>164</v>
      </c>
      <c r="J1134" s="3" t="s">
        <v>164</v>
      </c>
      <c r="K1134" s="11">
        <v>43480</v>
      </c>
      <c r="L1134" s="11">
        <v>43830</v>
      </c>
      <c r="M1134" s="3">
        <v>100</v>
      </c>
      <c r="N1134" s="3">
        <v>100</v>
      </c>
      <c r="O1134" s="3">
        <v>100</v>
      </c>
      <c r="P1134" s="3">
        <v>1</v>
      </c>
      <c r="Q1134" s="3">
        <v>1</v>
      </c>
    </row>
    <row r="1135" spans="1:17" x14ac:dyDescent="0.25">
      <c r="A1135" s="3">
        <v>3957</v>
      </c>
      <c r="B1135" s="3" t="s">
        <v>885</v>
      </c>
      <c r="C1135" s="3" t="s">
        <v>2924</v>
      </c>
      <c r="D1135" s="3" t="s">
        <v>374</v>
      </c>
      <c r="E1135" s="3" t="s">
        <v>1792</v>
      </c>
      <c r="F1135" s="3" t="s">
        <v>2856</v>
      </c>
      <c r="G1135" s="3" t="s">
        <v>178</v>
      </c>
      <c r="H1135" s="3" t="s">
        <v>179</v>
      </c>
      <c r="I1135" s="3" t="s">
        <v>180</v>
      </c>
      <c r="J1135" s="3" t="s">
        <v>181</v>
      </c>
      <c r="K1135" s="11">
        <v>43480</v>
      </c>
      <c r="L1135" s="11">
        <v>43830</v>
      </c>
      <c r="M1135" s="3">
        <v>100</v>
      </c>
      <c r="N1135" s="3">
        <v>100</v>
      </c>
      <c r="O1135" s="3">
        <v>100</v>
      </c>
      <c r="P1135" s="3">
        <v>1</v>
      </c>
      <c r="Q1135" s="3">
        <v>1</v>
      </c>
    </row>
    <row r="1136" spans="1:17" x14ac:dyDescent="0.25">
      <c r="A1136" s="3">
        <v>3957</v>
      </c>
      <c r="B1136" s="3" t="s">
        <v>885</v>
      </c>
      <c r="C1136" s="3" t="s">
        <v>2924</v>
      </c>
      <c r="D1136" s="3" t="s">
        <v>372</v>
      </c>
      <c r="E1136" s="3" t="s">
        <v>1953</v>
      </c>
      <c r="F1136" s="3" t="s">
        <v>2855</v>
      </c>
      <c r="G1136" s="3" t="s">
        <v>85</v>
      </c>
      <c r="H1136" s="3" t="s">
        <v>86</v>
      </c>
      <c r="I1136" s="3" t="s">
        <v>87</v>
      </c>
      <c r="J1136" s="3" t="s">
        <v>88</v>
      </c>
      <c r="K1136" s="11">
        <v>43480</v>
      </c>
      <c r="L1136" s="11">
        <v>44196</v>
      </c>
      <c r="M1136" s="3">
        <v>100</v>
      </c>
      <c r="N1136" s="3">
        <v>100</v>
      </c>
      <c r="O1136" s="3">
        <v>50</v>
      </c>
      <c r="P1136" s="3">
        <v>0.5</v>
      </c>
      <c r="Q1136" s="3">
        <v>0.5</v>
      </c>
    </row>
    <row r="1137" spans="1:17" x14ac:dyDescent="0.25">
      <c r="A1137" s="3">
        <v>3957</v>
      </c>
      <c r="B1137" s="3" t="s">
        <v>885</v>
      </c>
      <c r="C1137" s="3" t="s">
        <v>2924</v>
      </c>
      <c r="D1137" s="3" t="s">
        <v>63</v>
      </c>
      <c r="E1137" s="3" t="s">
        <v>1966</v>
      </c>
      <c r="F1137" s="3" t="s">
        <v>2855</v>
      </c>
      <c r="G1137" s="3" t="s">
        <v>85</v>
      </c>
      <c r="H1137" s="3" t="s">
        <v>86</v>
      </c>
      <c r="I1137" s="3" t="s">
        <v>87</v>
      </c>
      <c r="J1137" s="3" t="s">
        <v>88</v>
      </c>
      <c r="K1137" s="11">
        <v>43480</v>
      </c>
      <c r="L1137" s="11">
        <v>45291</v>
      </c>
      <c r="M1137" s="3">
        <v>55</v>
      </c>
      <c r="N1137" s="3">
        <v>100</v>
      </c>
      <c r="O1137" s="3">
        <v>20</v>
      </c>
      <c r="P1137" s="3">
        <v>0.36363636363636365</v>
      </c>
      <c r="Q1137" s="3">
        <v>0.2</v>
      </c>
    </row>
    <row r="1138" spans="1:17" x14ac:dyDescent="0.25">
      <c r="A1138" s="3">
        <v>3957</v>
      </c>
      <c r="B1138" s="3" t="s">
        <v>885</v>
      </c>
      <c r="C1138" s="3" t="s">
        <v>2924</v>
      </c>
      <c r="D1138" s="3" t="s">
        <v>64</v>
      </c>
      <c r="E1138" s="3" t="s">
        <v>1967</v>
      </c>
      <c r="F1138" s="3" t="s">
        <v>2855</v>
      </c>
      <c r="G1138" s="3" t="s">
        <v>680</v>
      </c>
      <c r="H1138" s="3" t="s">
        <v>681</v>
      </c>
      <c r="I1138" s="3" t="s">
        <v>87</v>
      </c>
      <c r="J1138" s="3" t="s">
        <v>88</v>
      </c>
      <c r="K1138" s="11">
        <v>43480</v>
      </c>
      <c r="L1138" s="11">
        <v>45107</v>
      </c>
      <c r="M1138" s="3">
        <v>40</v>
      </c>
      <c r="N1138" s="3">
        <v>100</v>
      </c>
      <c r="O1138" s="3">
        <v>60</v>
      </c>
      <c r="P1138" s="3">
        <v>1</v>
      </c>
      <c r="Q1138" s="3">
        <v>0.6</v>
      </c>
    </row>
    <row r="1139" spans="1:17" x14ac:dyDescent="0.25">
      <c r="A1139" s="3">
        <v>3957</v>
      </c>
      <c r="B1139" s="3" t="s">
        <v>885</v>
      </c>
      <c r="C1139" s="3" t="s">
        <v>2924</v>
      </c>
      <c r="D1139" s="3" t="s">
        <v>128</v>
      </c>
      <c r="E1139" s="3" t="s">
        <v>1991</v>
      </c>
      <c r="F1139" s="3" t="s">
        <v>2856</v>
      </c>
      <c r="G1139" s="3" t="s">
        <v>85</v>
      </c>
      <c r="H1139" s="3" t="s">
        <v>86</v>
      </c>
      <c r="I1139" s="3" t="s">
        <v>87</v>
      </c>
      <c r="J1139" s="3" t="s">
        <v>88</v>
      </c>
      <c r="K1139" s="11">
        <v>43480</v>
      </c>
      <c r="L1139" s="11">
        <v>43830</v>
      </c>
      <c r="M1139" s="3">
        <v>100</v>
      </c>
      <c r="N1139" s="3">
        <v>100</v>
      </c>
      <c r="O1139" s="3">
        <v>100</v>
      </c>
      <c r="P1139" s="3">
        <v>1</v>
      </c>
      <c r="Q1139" s="3">
        <v>1</v>
      </c>
    </row>
    <row r="1140" spans="1:17" x14ac:dyDescent="0.25">
      <c r="A1140" s="3">
        <v>3957</v>
      </c>
      <c r="B1140" s="3" t="s">
        <v>885</v>
      </c>
      <c r="C1140" s="3" t="s">
        <v>2924</v>
      </c>
      <c r="D1140" s="3" t="s">
        <v>97</v>
      </c>
      <c r="E1140" s="3" t="s">
        <v>2018</v>
      </c>
      <c r="F1140" s="3" t="s">
        <v>2856</v>
      </c>
      <c r="G1140" s="3" t="s">
        <v>178</v>
      </c>
      <c r="H1140" s="3" t="s">
        <v>179</v>
      </c>
      <c r="I1140" s="3" t="s">
        <v>180</v>
      </c>
      <c r="J1140" s="3" t="s">
        <v>181</v>
      </c>
      <c r="K1140" s="11">
        <v>43831</v>
      </c>
      <c r="L1140" s="11">
        <v>44196</v>
      </c>
      <c r="M1140" s="3">
        <v>100</v>
      </c>
      <c r="N1140" s="3">
        <v>100</v>
      </c>
      <c r="O1140" s="3">
        <v>0</v>
      </c>
      <c r="P1140" s="3">
        <v>0</v>
      </c>
      <c r="Q1140" s="3">
        <v>0</v>
      </c>
    </row>
    <row r="1141" spans="1:17" x14ac:dyDescent="0.25">
      <c r="A1141" s="3">
        <v>3957</v>
      </c>
      <c r="B1141" s="3" t="s">
        <v>885</v>
      </c>
      <c r="C1141" s="3" t="s">
        <v>2924</v>
      </c>
      <c r="D1141" s="3" t="s">
        <v>129</v>
      </c>
      <c r="E1141" s="3" t="s">
        <v>2020</v>
      </c>
      <c r="F1141" s="3" t="s">
        <v>2051</v>
      </c>
      <c r="G1141" s="3" t="s">
        <v>178</v>
      </c>
      <c r="H1141" s="3" t="s">
        <v>179</v>
      </c>
      <c r="I1141" s="3" t="s">
        <v>180</v>
      </c>
      <c r="J1141" s="3" t="s">
        <v>181</v>
      </c>
      <c r="K1141" s="11">
        <v>43480</v>
      </c>
      <c r="L1141" s="11">
        <v>43830</v>
      </c>
      <c r="M1141" s="3">
        <v>100</v>
      </c>
      <c r="N1141" s="3">
        <v>100</v>
      </c>
      <c r="O1141" s="3">
        <v>100</v>
      </c>
      <c r="P1141" s="3">
        <v>1</v>
      </c>
      <c r="Q1141" s="3">
        <v>1</v>
      </c>
    </row>
    <row r="1142" spans="1:17" x14ac:dyDescent="0.25">
      <c r="A1142" s="3">
        <v>3957</v>
      </c>
      <c r="B1142" s="3" t="s">
        <v>885</v>
      </c>
      <c r="C1142" s="3" t="s">
        <v>2924</v>
      </c>
      <c r="D1142" s="3" t="s">
        <v>115</v>
      </c>
      <c r="E1142" s="3" t="s">
        <v>2021</v>
      </c>
      <c r="F1142" s="3" t="s">
        <v>2855</v>
      </c>
      <c r="G1142" s="3" t="s">
        <v>85</v>
      </c>
      <c r="H1142" s="3" t="s">
        <v>86</v>
      </c>
      <c r="I1142" s="3" t="s">
        <v>87</v>
      </c>
      <c r="J1142" s="3" t="s">
        <v>88</v>
      </c>
      <c r="K1142" s="11">
        <v>43480</v>
      </c>
      <c r="L1142" s="11">
        <v>44926</v>
      </c>
      <c r="M1142" s="3">
        <v>200</v>
      </c>
      <c r="N1142" s="3">
        <v>500</v>
      </c>
      <c r="O1142" s="3">
        <v>143</v>
      </c>
      <c r="P1142" s="3">
        <v>0.71499999999999997</v>
      </c>
      <c r="Q1142" s="3">
        <v>0.28599999999999998</v>
      </c>
    </row>
    <row r="1143" spans="1:17" x14ac:dyDescent="0.25">
      <c r="A1143" s="3">
        <v>3963</v>
      </c>
      <c r="B1143" s="3" t="s">
        <v>1405</v>
      </c>
      <c r="C1143" s="3" t="s">
        <v>2898</v>
      </c>
      <c r="D1143" s="3" t="s">
        <v>337</v>
      </c>
      <c r="E1143" s="3" t="s">
        <v>1406</v>
      </c>
      <c r="F1143" s="3" t="s">
        <v>2051</v>
      </c>
      <c r="G1143" s="3" t="s">
        <v>252</v>
      </c>
      <c r="H1143" s="3" t="s">
        <v>253</v>
      </c>
      <c r="I1143" s="3" t="s">
        <v>31</v>
      </c>
      <c r="J1143" s="3" t="s">
        <v>31</v>
      </c>
      <c r="K1143" s="11">
        <v>43831</v>
      </c>
      <c r="L1143" s="11">
        <v>44196</v>
      </c>
      <c r="M1143" s="3">
        <v>1</v>
      </c>
      <c r="N1143" s="3">
        <v>1</v>
      </c>
      <c r="O1143" s="3">
        <v>0</v>
      </c>
      <c r="P1143" s="3">
        <v>0</v>
      </c>
      <c r="Q1143" s="3">
        <v>0</v>
      </c>
    </row>
    <row r="1144" spans="1:17" x14ac:dyDescent="0.25">
      <c r="A1144" s="3">
        <v>3963</v>
      </c>
      <c r="B1144" s="3" t="s">
        <v>1405</v>
      </c>
      <c r="C1144" s="3" t="s">
        <v>2898</v>
      </c>
      <c r="D1144" s="3" t="s">
        <v>205</v>
      </c>
      <c r="E1144" s="3" t="s">
        <v>1407</v>
      </c>
      <c r="F1144" s="3" t="s">
        <v>2856</v>
      </c>
      <c r="G1144" s="3" t="s">
        <v>252</v>
      </c>
      <c r="H1144" s="3" t="s">
        <v>253</v>
      </c>
      <c r="I1144" s="3" t="s">
        <v>31</v>
      </c>
      <c r="J1144" s="3" t="s">
        <v>31</v>
      </c>
      <c r="K1144" s="11">
        <v>43472</v>
      </c>
      <c r="L1144" s="11">
        <v>43830</v>
      </c>
      <c r="M1144" s="3">
        <v>1</v>
      </c>
      <c r="N1144" s="3">
        <v>1</v>
      </c>
      <c r="O1144" s="3">
        <v>1</v>
      </c>
      <c r="P1144" s="3">
        <v>1</v>
      </c>
      <c r="Q1144" s="3">
        <v>1</v>
      </c>
    </row>
    <row r="1145" spans="1:17" x14ac:dyDescent="0.25">
      <c r="A1145" s="3">
        <v>3963</v>
      </c>
      <c r="B1145" s="3" t="s">
        <v>1405</v>
      </c>
      <c r="C1145" s="3" t="s">
        <v>2898</v>
      </c>
      <c r="D1145" s="3" t="s">
        <v>353</v>
      </c>
      <c r="E1145" s="3" t="s">
        <v>1408</v>
      </c>
      <c r="F1145" s="3" t="s">
        <v>2856</v>
      </c>
      <c r="G1145" s="3" t="s">
        <v>252</v>
      </c>
      <c r="H1145" s="3" t="s">
        <v>253</v>
      </c>
      <c r="I1145" s="3" t="s">
        <v>31</v>
      </c>
      <c r="J1145" s="3" t="s">
        <v>31</v>
      </c>
      <c r="K1145" s="11">
        <v>44197</v>
      </c>
      <c r="L1145" s="11">
        <v>44926</v>
      </c>
      <c r="M1145" s="3">
        <v>0</v>
      </c>
      <c r="N1145" s="3">
        <v>100</v>
      </c>
      <c r="O1145" s="3">
        <v>0</v>
      </c>
      <c r="P1145" s="3">
        <v>0</v>
      </c>
      <c r="Q1145" s="3">
        <v>0</v>
      </c>
    </row>
    <row r="1146" spans="1:17" x14ac:dyDescent="0.25">
      <c r="A1146" s="3">
        <v>3963</v>
      </c>
      <c r="B1146" s="3" t="s">
        <v>1405</v>
      </c>
      <c r="C1146" s="3" t="s">
        <v>2898</v>
      </c>
      <c r="D1146" s="3" t="s">
        <v>206</v>
      </c>
      <c r="E1146" s="3" t="s">
        <v>1411</v>
      </c>
      <c r="F1146" s="3" t="s">
        <v>2856</v>
      </c>
      <c r="G1146" s="3" t="s">
        <v>252</v>
      </c>
      <c r="H1146" s="3" t="s">
        <v>253</v>
      </c>
      <c r="I1146" s="3" t="s">
        <v>31</v>
      </c>
      <c r="J1146" s="3" t="s">
        <v>31</v>
      </c>
      <c r="K1146" s="11">
        <v>44197</v>
      </c>
      <c r="L1146" s="11">
        <v>44926</v>
      </c>
      <c r="M1146" s="3">
        <v>0</v>
      </c>
      <c r="N1146" s="3">
        <v>100</v>
      </c>
      <c r="O1146" s="3">
        <v>0</v>
      </c>
      <c r="P1146" s="3">
        <v>0</v>
      </c>
      <c r="Q1146" s="3">
        <v>0</v>
      </c>
    </row>
    <row r="1147" spans="1:17" x14ac:dyDescent="0.25">
      <c r="A1147" s="3">
        <v>3963</v>
      </c>
      <c r="B1147" s="3" t="s">
        <v>1405</v>
      </c>
      <c r="C1147" s="3" t="s">
        <v>2898</v>
      </c>
      <c r="D1147" s="3" t="s">
        <v>359</v>
      </c>
      <c r="E1147" s="3" t="s">
        <v>1417</v>
      </c>
      <c r="F1147" s="3" t="s">
        <v>2856</v>
      </c>
      <c r="G1147" s="3" t="s">
        <v>252</v>
      </c>
      <c r="H1147" s="3" t="s">
        <v>253</v>
      </c>
      <c r="I1147" s="3" t="s">
        <v>31</v>
      </c>
      <c r="J1147" s="3" t="s">
        <v>31</v>
      </c>
      <c r="K1147" s="11">
        <v>43831</v>
      </c>
      <c r="L1147" s="11">
        <v>44561</v>
      </c>
      <c r="M1147" s="3">
        <v>50</v>
      </c>
      <c r="N1147" s="3">
        <v>100</v>
      </c>
      <c r="O1147" s="3">
        <v>0</v>
      </c>
      <c r="P1147" s="3">
        <v>0</v>
      </c>
      <c r="Q1147" s="3">
        <v>0</v>
      </c>
    </row>
    <row r="1148" spans="1:17" x14ac:dyDescent="0.25">
      <c r="A1148" s="3">
        <v>3963</v>
      </c>
      <c r="B1148" s="3" t="s">
        <v>1405</v>
      </c>
      <c r="C1148" s="3" t="s">
        <v>2898</v>
      </c>
      <c r="D1148" s="3" t="s">
        <v>244</v>
      </c>
      <c r="E1148" s="3" t="s">
        <v>1713</v>
      </c>
      <c r="F1148" s="3" t="s">
        <v>2856</v>
      </c>
      <c r="G1148" s="3" t="s">
        <v>252</v>
      </c>
      <c r="H1148" s="3" t="s">
        <v>253</v>
      </c>
      <c r="I1148" s="3" t="s">
        <v>31</v>
      </c>
      <c r="J1148" s="3" t="s">
        <v>31</v>
      </c>
      <c r="K1148" s="11">
        <v>43472</v>
      </c>
      <c r="L1148" s="11">
        <v>43830</v>
      </c>
      <c r="M1148" s="3">
        <v>100</v>
      </c>
      <c r="N1148" s="3">
        <v>100</v>
      </c>
      <c r="O1148" s="3">
        <v>0</v>
      </c>
      <c r="P1148" s="3">
        <v>0</v>
      </c>
      <c r="Q1148" s="3">
        <v>0</v>
      </c>
    </row>
    <row r="1149" spans="1:17" x14ac:dyDescent="0.25">
      <c r="A1149" s="3">
        <v>3963</v>
      </c>
      <c r="B1149" s="3" t="s">
        <v>1405</v>
      </c>
      <c r="C1149" s="3" t="s">
        <v>2898</v>
      </c>
      <c r="D1149" s="3" t="s">
        <v>128</v>
      </c>
      <c r="E1149" s="3" t="s">
        <v>1993</v>
      </c>
      <c r="F1149" s="3" t="s">
        <v>2856</v>
      </c>
      <c r="G1149" s="3" t="s">
        <v>252</v>
      </c>
      <c r="H1149" s="3" t="s">
        <v>253</v>
      </c>
      <c r="I1149" s="3" t="s">
        <v>31</v>
      </c>
      <c r="J1149" s="3" t="s">
        <v>31</v>
      </c>
      <c r="K1149" s="11">
        <v>43831</v>
      </c>
      <c r="L1149" s="11">
        <v>44377</v>
      </c>
      <c r="M1149" s="3">
        <v>50</v>
      </c>
      <c r="N1149" s="3">
        <v>100</v>
      </c>
      <c r="O1149" s="3">
        <v>0</v>
      </c>
      <c r="P1149" s="3">
        <v>0</v>
      </c>
      <c r="Q1149" s="3">
        <v>0</v>
      </c>
    </row>
    <row r="1150" spans="1:17" x14ac:dyDescent="0.25">
      <c r="A1150" s="3">
        <v>3963</v>
      </c>
      <c r="B1150" s="3" t="s">
        <v>1405</v>
      </c>
      <c r="C1150" s="3" t="s">
        <v>2898</v>
      </c>
      <c r="D1150" s="3" t="s">
        <v>129</v>
      </c>
      <c r="E1150" s="3" t="s">
        <v>1996</v>
      </c>
      <c r="F1150" s="3" t="s">
        <v>2856</v>
      </c>
      <c r="G1150" s="3" t="s">
        <v>252</v>
      </c>
      <c r="H1150" s="3" t="s">
        <v>253</v>
      </c>
      <c r="I1150" s="3" t="s">
        <v>31</v>
      </c>
      <c r="J1150" s="3" t="s">
        <v>31</v>
      </c>
      <c r="K1150" s="11">
        <v>43472</v>
      </c>
      <c r="L1150" s="11">
        <v>43831</v>
      </c>
      <c r="M1150" s="3">
        <v>100</v>
      </c>
      <c r="N1150" s="3">
        <v>100</v>
      </c>
      <c r="O1150" s="3">
        <v>0</v>
      </c>
      <c r="P1150" s="3">
        <v>0</v>
      </c>
      <c r="Q1150" s="3">
        <v>0</v>
      </c>
    </row>
    <row r="1151" spans="1:17" x14ac:dyDescent="0.25">
      <c r="A1151" s="3">
        <v>3963</v>
      </c>
      <c r="B1151" s="3" t="s">
        <v>1405</v>
      </c>
      <c r="C1151" s="3" t="s">
        <v>2898</v>
      </c>
      <c r="D1151" s="3" t="s">
        <v>89</v>
      </c>
      <c r="E1151" s="3" t="s">
        <v>1997</v>
      </c>
      <c r="F1151" s="3" t="s">
        <v>2856</v>
      </c>
      <c r="G1151" s="3" t="s">
        <v>1998</v>
      </c>
      <c r="H1151" s="3" t="s">
        <v>1999</v>
      </c>
      <c r="I1151" s="3" t="s">
        <v>31</v>
      </c>
      <c r="J1151" s="3" t="s">
        <v>31</v>
      </c>
      <c r="K1151" s="11">
        <v>43831</v>
      </c>
      <c r="L1151" s="11">
        <v>44377</v>
      </c>
      <c r="M1151" s="3">
        <v>50</v>
      </c>
      <c r="N1151" s="3">
        <v>100</v>
      </c>
      <c r="O1151" s="3">
        <v>0</v>
      </c>
      <c r="P1151" s="3">
        <v>0</v>
      </c>
      <c r="Q1151" s="3">
        <v>0</v>
      </c>
    </row>
    <row r="1152" spans="1:17" x14ac:dyDescent="0.25">
      <c r="A1152" s="3">
        <v>3963</v>
      </c>
      <c r="B1152" s="3" t="s">
        <v>1405</v>
      </c>
      <c r="C1152" s="3" t="s">
        <v>2898</v>
      </c>
      <c r="D1152" s="3" t="s">
        <v>102</v>
      </c>
      <c r="E1152" s="3" t="s">
        <v>2000</v>
      </c>
      <c r="F1152" s="3" t="s">
        <v>2856</v>
      </c>
      <c r="G1152" s="3" t="s">
        <v>896</v>
      </c>
      <c r="H1152" s="3" t="s">
        <v>897</v>
      </c>
      <c r="I1152" s="3" t="s">
        <v>31</v>
      </c>
      <c r="J1152" s="3" t="s">
        <v>31</v>
      </c>
      <c r="K1152" s="11">
        <v>43831</v>
      </c>
      <c r="L1152" s="11">
        <v>44377</v>
      </c>
      <c r="M1152" s="3">
        <v>50</v>
      </c>
      <c r="N1152" s="3">
        <v>100</v>
      </c>
      <c r="O1152" s="3">
        <v>0</v>
      </c>
      <c r="P1152" s="3">
        <v>0</v>
      </c>
      <c r="Q1152" s="3">
        <v>0</v>
      </c>
    </row>
    <row r="1153" spans="1:17" x14ac:dyDescent="0.25">
      <c r="A1153" s="3">
        <v>3963</v>
      </c>
      <c r="B1153" s="3" t="s">
        <v>1405</v>
      </c>
      <c r="C1153" s="3" t="s">
        <v>2898</v>
      </c>
      <c r="D1153" s="3" t="s">
        <v>97</v>
      </c>
      <c r="E1153" s="3" t="s">
        <v>2001</v>
      </c>
      <c r="F1153" s="3" t="s">
        <v>2856</v>
      </c>
      <c r="G1153" s="3" t="s">
        <v>252</v>
      </c>
      <c r="H1153" s="3" t="s">
        <v>253</v>
      </c>
      <c r="I1153" s="3" t="s">
        <v>31</v>
      </c>
      <c r="J1153" s="3" t="s">
        <v>31</v>
      </c>
      <c r="K1153" s="11">
        <v>43473</v>
      </c>
      <c r="L1153" s="11">
        <v>44196</v>
      </c>
      <c r="M1153" s="3">
        <v>100</v>
      </c>
      <c r="N1153" s="3">
        <v>100</v>
      </c>
      <c r="O1153" s="3">
        <v>0</v>
      </c>
      <c r="P1153" s="3">
        <v>0</v>
      </c>
      <c r="Q1153" s="3">
        <v>0</v>
      </c>
    </row>
    <row r="1154" spans="1:17" x14ac:dyDescent="0.25">
      <c r="A1154" s="3">
        <v>3968</v>
      </c>
      <c r="B1154" s="3" t="s">
        <v>1923</v>
      </c>
      <c r="C1154" s="3" t="s">
        <v>2925</v>
      </c>
      <c r="D1154" s="3" t="s">
        <v>244</v>
      </c>
      <c r="E1154" s="3" t="s">
        <v>1924</v>
      </c>
      <c r="F1154" s="3" t="s">
        <v>2855</v>
      </c>
      <c r="G1154" s="3" t="s">
        <v>90</v>
      </c>
      <c r="H1154" s="3" t="s">
        <v>91</v>
      </c>
      <c r="I1154" s="3" t="s">
        <v>92</v>
      </c>
      <c r="J1154" s="3" t="s">
        <v>93</v>
      </c>
      <c r="K1154" s="11">
        <v>43717</v>
      </c>
      <c r="L1154" s="11">
        <v>43738</v>
      </c>
      <c r="M1154" s="3">
        <v>100</v>
      </c>
      <c r="N1154" s="3">
        <v>100</v>
      </c>
      <c r="O1154" s="3">
        <v>100</v>
      </c>
      <c r="P1154" s="3">
        <v>1</v>
      </c>
      <c r="Q1154" s="3">
        <v>1</v>
      </c>
    </row>
    <row r="1155" spans="1:17" x14ac:dyDescent="0.25">
      <c r="A1155" s="3">
        <v>3968</v>
      </c>
      <c r="B1155" s="3" t="s">
        <v>1923</v>
      </c>
      <c r="C1155" s="3" t="s">
        <v>2925</v>
      </c>
      <c r="D1155" s="3" t="s">
        <v>205</v>
      </c>
      <c r="E1155" s="3" t="s">
        <v>2017</v>
      </c>
      <c r="F1155" s="3" t="s">
        <v>2855</v>
      </c>
      <c r="G1155" s="3" t="s">
        <v>90</v>
      </c>
      <c r="H1155" s="3" t="s">
        <v>91</v>
      </c>
      <c r="I1155" s="3" t="s">
        <v>92</v>
      </c>
      <c r="J1155" s="3" t="s">
        <v>93</v>
      </c>
      <c r="K1155" s="11">
        <v>43831</v>
      </c>
      <c r="L1155" s="11">
        <v>44957</v>
      </c>
      <c r="M1155" s="3">
        <v>1</v>
      </c>
      <c r="N1155" s="3">
        <v>4</v>
      </c>
      <c r="O1155" s="3">
        <v>0</v>
      </c>
      <c r="P1155" s="3">
        <v>0</v>
      </c>
      <c r="Q1155" s="3">
        <v>0</v>
      </c>
    </row>
    <row r="1156" spans="1:17" x14ac:dyDescent="0.25">
      <c r="A1156" s="3">
        <v>3975</v>
      </c>
      <c r="B1156" s="3" t="s">
        <v>1189</v>
      </c>
      <c r="C1156" s="3" t="s">
        <v>2900</v>
      </c>
      <c r="D1156" s="3" t="s">
        <v>520</v>
      </c>
      <c r="E1156" s="3" t="s">
        <v>1190</v>
      </c>
      <c r="F1156" s="3" t="s">
        <v>2855</v>
      </c>
      <c r="G1156" s="3" t="s">
        <v>90</v>
      </c>
      <c r="H1156" s="3" t="s">
        <v>91</v>
      </c>
      <c r="I1156" s="3" t="s">
        <v>92</v>
      </c>
      <c r="J1156" s="3" t="s">
        <v>93</v>
      </c>
      <c r="K1156" s="11">
        <v>43862</v>
      </c>
      <c r="L1156" s="11">
        <v>44196</v>
      </c>
      <c r="M1156" s="3">
        <v>100</v>
      </c>
      <c r="N1156" s="3">
        <v>100</v>
      </c>
      <c r="O1156" s="3">
        <v>0</v>
      </c>
      <c r="P1156" s="3">
        <v>0</v>
      </c>
      <c r="Q1156" s="3">
        <v>0</v>
      </c>
    </row>
    <row r="1157" spans="1:17" x14ac:dyDescent="0.25">
      <c r="A1157" s="3">
        <v>3975</v>
      </c>
      <c r="B1157" s="3" t="s">
        <v>1189</v>
      </c>
      <c r="C1157" s="3" t="s">
        <v>2900</v>
      </c>
      <c r="D1157" s="3" t="s">
        <v>386</v>
      </c>
      <c r="E1157" s="3" t="s">
        <v>1191</v>
      </c>
      <c r="F1157" s="3" t="s">
        <v>2051</v>
      </c>
      <c r="G1157" s="3" t="s">
        <v>90</v>
      </c>
      <c r="H1157" s="3" t="s">
        <v>91</v>
      </c>
      <c r="I1157" s="3" t="s">
        <v>92</v>
      </c>
      <c r="J1157" s="3" t="s">
        <v>93</v>
      </c>
      <c r="K1157" s="11">
        <v>43983</v>
      </c>
      <c r="L1157" s="11">
        <v>44926</v>
      </c>
      <c r="M1157" s="3">
        <v>20</v>
      </c>
      <c r="N1157" s="3">
        <v>100</v>
      </c>
      <c r="O1157" s="3">
        <v>0</v>
      </c>
      <c r="P1157" s="3">
        <v>0</v>
      </c>
      <c r="Q1157" s="3">
        <v>0</v>
      </c>
    </row>
    <row r="1158" spans="1:17" x14ac:dyDescent="0.25">
      <c r="A1158" s="3">
        <v>3975</v>
      </c>
      <c r="B1158" s="3" t="s">
        <v>1189</v>
      </c>
      <c r="C1158" s="3" t="s">
        <v>2900</v>
      </c>
      <c r="D1158" s="3" t="s">
        <v>385</v>
      </c>
      <c r="E1158" s="3" t="s">
        <v>1192</v>
      </c>
      <c r="F1158" s="3" t="s">
        <v>2855</v>
      </c>
      <c r="G1158" s="3" t="s">
        <v>90</v>
      </c>
      <c r="H1158" s="3" t="s">
        <v>91</v>
      </c>
      <c r="I1158" s="3" t="s">
        <v>92</v>
      </c>
      <c r="J1158" s="3" t="s">
        <v>93</v>
      </c>
      <c r="K1158" s="11">
        <v>43862</v>
      </c>
      <c r="L1158" s="11">
        <v>44531</v>
      </c>
      <c r="M1158" s="3">
        <v>30</v>
      </c>
      <c r="N1158" s="3">
        <v>100</v>
      </c>
      <c r="O1158" s="3">
        <v>0</v>
      </c>
      <c r="P1158" s="3">
        <v>0</v>
      </c>
      <c r="Q1158" s="3">
        <v>0</v>
      </c>
    </row>
    <row r="1159" spans="1:17" x14ac:dyDescent="0.25">
      <c r="A1159" s="3">
        <v>3975</v>
      </c>
      <c r="B1159" s="3" t="s">
        <v>1189</v>
      </c>
      <c r="C1159" s="3" t="s">
        <v>2900</v>
      </c>
      <c r="D1159" s="3" t="s">
        <v>407</v>
      </c>
      <c r="E1159" s="3" t="s">
        <v>1193</v>
      </c>
      <c r="F1159" s="3" t="s">
        <v>2051</v>
      </c>
      <c r="G1159" s="3" t="s">
        <v>311</v>
      </c>
      <c r="H1159" s="3" t="s">
        <v>312</v>
      </c>
      <c r="I1159" s="3" t="s">
        <v>313</v>
      </c>
      <c r="J1159" s="3" t="s">
        <v>314</v>
      </c>
      <c r="K1159" s="11">
        <v>43784</v>
      </c>
      <c r="L1159" s="11">
        <v>44074</v>
      </c>
      <c r="M1159" s="3">
        <v>100</v>
      </c>
      <c r="N1159" s="3">
        <v>100</v>
      </c>
      <c r="O1159" s="3">
        <v>10</v>
      </c>
      <c r="P1159" s="3">
        <v>0.1</v>
      </c>
      <c r="Q1159" s="3">
        <v>0.1</v>
      </c>
    </row>
    <row r="1160" spans="1:17" x14ac:dyDescent="0.25">
      <c r="A1160" s="3">
        <v>3975</v>
      </c>
      <c r="B1160" s="3" t="s">
        <v>1189</v>
      </c>
      <c r="C1160" s="3" t="s">
        <v>2900</v>
      </c>
      <c r="D1160" s="3" t="s">
        <v>529</v>
      </c>
      <c r="E1160" s="3" t="s">
        <v>1194</v>
      </c>
      <c r="F1160" s="3" t="s">
        <v>2855</v>
      </c>
      <c r="G1160" s="3" t="s">
        <v>90</v>
      </c>
      <c r="H1160" s="3" t="s">
        <v>91</v>
      </c>
      <c r="I1160" s="3" t="s">
        <v>92</v>
      </c>
      <c r="J1160" s="3" t="s">
        <v>93</v>
      </c>
      <c r="K1160" s="11">
        <v>43831</v>
      </c>
      <c r="L1160" s="11">
        <v>44196</v>
      </c>
      <c r="M1160" s="3">
        <v>100</v>
      </c>
      <c r="N1160" s="3">
        <v>100</v>
      </c>
      <c r="O1160" s="3">
        <v>0</v>
      </c>
      <c r="P1160" s="3">
        <v>0</v>
      </c>
      <c r="Q1160" s="3">
        <v>0</v>
      </c>
    </row>
    <row r="1161" spans="1:17" x14ac:dyDescent="0.25">
      <c r="A1161" s="3">
        <v>3975</v>
      </c>
      <c r="B1161" s="3" t="s">
        <v>1189</v>
      </c>
      <c r="C1161" s="3" t="s">
        <v>2900</v>
      </c>
      <c r="D1161" s="3" t="s">
        <v>390</v>
      </c>
      <c r="E1161" s="3" t="s">
        <v>1195</v>
      </c>
      <c r="F1161" s="3" t="s">
        <v>2856</v>
      </c>
      <c r="G1161" s="3" t="s">
        <v>311</v>
      </c>
      <c r="H1161" s="3" t="s">
        <v>312</v>
      </c>
      <c r="I1161" s="3" t="s">
        <v>313</v>
      </c>
      <c r="J1161" s="3" t="s">
        <v>314</v>
      </c>
      <c r="K1161" s="11">
        <v>43784</v>
      </c>
      <c r="L1161" s="11">
        <v>44285</v>
      </c>
      <c r="M1161" s="3">
        <v>60</v>
      </c>
      <c r="N1161" s="3">
        <v>100</v>
      </c>
      <c r="O1161" s="3">
        <v>30</v>
      </c>
      <c r="P1161" s="3">
        <v>0.5</v>
      </c>
      <c r="Q1161" s="3">
        <v>0.3</v>
      </c>
    </row>
    <row r="1162" spans="1:17" x14ac:dyDescent="0.25">
      <c r="A1162" s="3">
        <v>3975</v>
      </c>
      <c r="B1162" s="3" t="s">
        <v>1189</v>
      </c>
      <c r="C1162" s="3" t="s">
        <v>2900</v>
      </c>
      <c r="D1162" s="3" t="s">
        <v>527</v>
      </c>
      <c r="E1162" s="3" t="s">
        <v>1196</v>
      </c>
      <c r="F1162" s="3" t="s">
        <v>2051</v>
      </c>
      <c r="G1162" s="3" t="s">
        <v>175</v>
      </c>
      <c r="H1162" s="3" t="s">
        <v>176</v>
      </c>
      <c r="I1162" s="3" t="s">
        <v>177</v>
      </c>
      <c r="J1162" s="3" t="s">
        <v>177</v>
      </c>
      <c r="K1162" s="11">
        <v>43862</v>
      </c>
      <c r="L1162" s="11">
        <v>44196</v>
      </c>
      <c r="M1162" s="3">
        <v>100</v>
      </c>
      <c r="N1162" s="3">
        <v>100</v>
      </c>
      <c r="O1162" s="3">
        <v>30</v>
      </c>
      <c r="P1162" s="3">
        <v>0.3</v>
      </c>
      <c r="Q1162" s="3">
        <v>0.3</v>
      </c>
    </row>
    <row r="1163" spans="1:17" x14ac:dyDescent="0.25">
      <c r="A1163" s="3">
        <v>3975</v>
      </c>
      <c r="B1163" s="3" t="s">
        <v>1189</v>
      </c>
      <c r="C1163" s="3" t="s">
        <v>2900</v>
      </c>
      <c r="D1163" s="3" t="s">
        <v>530</v>
      </c>
      <c r="E1163" s="3" t="s">
        <v>1197</v>
      </c>
      <c r="F1163" s="3" t="s">
        <v>2855</v>
      </c>
      <c r="G1163" s="3" t="s">
        <v>90</v>
      </c>
      <c r="H1163" s="3" t="s">
        <v>91</v>
      </c>
      <c r="I1163" s="3" t="s">
        <v>92</v>
      </c>
      <c r="J1163" s="3" t="s">
        <v>93</v>
      </c>
      <c r="K1163" s="11">
        <v>43831</v>
      </c>
      <c r="L1163" s="11">
        <v>44165</v>
      </c>
      <c r="M1163" s="3">
        <v>100</v>
      </c>
      <c r="N1163" s="3">
        <v>100</v>
      </c>
      <c r="O1163" s="3">
        <v>0</v>
      </c>
      <c r="P1163" s="3">
        <v>0</v>
      </c>
      <c r="Q1163" s="3">
        <v>0</v>
      </c>
    </row>
    <row r="1164" spans="1:17" x14ac:dyDescent="0.25">
      <c r="A1164" s="3">
        <v>3975</v>
      </c>
      <c r="B1164" s="3" t="s">
        <v>1189</v>
      </c>
      <c r="C1164" s="3" t="s">
        <v>2900</v>
      </c>
      <c r="D1164" s="3" t="s">
        <v>543</v>
      </c>
      <c r="E1164" s="3" t="s">
        <v>1198</v>
      </c>
      <c r="F1164" s="3" t="s">
        <v>2855</v>
      </c>
      <c r="G1164" s="3" t="s">
        <v>178</v>
      </c>
      <c r="H1164" s="3" t="s">
        <v>179</v>
      </c>
      <c r="I1164" s="3" t="s">
        <v>180</v>
      </c>
      <c r="J1164" s="3" t="s">
        <v>181</v>
      </c>
      <c r="K1164" s="11">
        <v>43831</v>
      </c>
      <c r="L1164" s="11">
        <v>44926</v>
      </c>
      <c r="M1164" s="3">
        <v>50</v>
      </c>
      <c r="N1164" s="3">
        <v>100</v>
      </c>
      <c r="O1164" s="3">
        <v>0</v>
      </c>
      <c r="P1164" s="3">
        <v>0</v>
      </c>
      <c r="Q1164" s="3">
        <v>0</v>
      </c>
    </row>
    <row r="1165" spans="1:17" x14ac:dyDescent="0.25">
      <c r="A1165" s="3">
        <v>3975</v>
      </c>
      <c r="B1165" s="3" t="s">
        <v>1189</v>
      </c>
      <c r="C1165" s="3" t="s">
        <v>2900</v>
      </c>
      <c r="D1165" s="3" t="s">
        <v>852</v>
      </c>
      <c r="E1165" s="3" t="s">
        <v>1199</v>
      </c>
      <c r="F1165" s="3" t="s">
        <v>2855</v>
      </c>
      <c r="G1165" s="3" t="s">
        <v>175</v>
      </c>
      <c r="H1165" s="3" t="s">
        <v>176</v>
      </c>
      <c r="I1165" s="3" t="s">
        <v>177</v>
      </c>
      <c r="J1165" s="3" t="s">
        <v>177</v>
      </c>
      <c r="K1165" s="11">
        <v>44013</v>
      </c>
      <c r="L1165" s="11">
        <v>44408</v>
      </c>
      <c r="M1165" s="3">
        <v>50</v>
      </c>
      <c r="N1165" s="3">
        <v>100</v>
      </c>
      <c r="O1165" s="3">
        <v>0</v>
      </c>
      <c r="P1165" s="3">
        <v>0</v>
      </c>
      <c r="Q1165" s="3">
        <v>0</v>
      </c>
    </row>
    <row r="1166" spans="1:17" x14ac:dyDescent="0.25">
      <c r="A1166" s="3">
        <v>3975</v>
      </c>
      <c r="B1166" s="3" t="s">
        <v>1189</v>
      </c>
      <c r="C1166" s="3" t="s">
        <v>2900</v>
      </c>
      <c r="D1166" s="3" t="s">
        <v>519</v>
      </c>
      <c r="E1166" s="3" t="s">
        <v>1200</v>
      </c>
      <c r="F1166" s="3" t="s">
        <v>2856</v>
      </c>
      <c r="G1166" s="3" t="s">
        <v>178</v>
      </c>
      <c r="H1166" s="3" t="s">
        <v>179</v>
      </c>
      <c r="I1166" s="3" t="s">
        <v>180</v>
      </c>
      <c r="J1166" s="3" t="s">
        <v>181</v>
      </c>
      <c r="K1166" s="11">
        <v>43831</v>
      </c>
      <c r="L1166" s="11">
        <v>44347</v>
      </c>
      <c r="M1166" s="3">
        <v>80</v>
      </c>
      <c r="N1166" s="3">
        <v>100</v>
      </c>
      <c r="O1166" s="3">
        <v>0</v>
      </c>
      <c r="P1166" s="3">
        <v>0</v>
      </c>
      <c r="Q1166" s="3">
        <v>0</v>
      </c>
    </row>
    <row r="1167" spans="1:17" x14ac:dyDescent="0.25">
      <c r="A1167" s="3">
        <v>3975</v>
      </c>
      <c r="B1167" s="3" t="s">
        <v>1189</v>
      </c>
      <c r="C1167" s="3" t="s">
        <v>2900</v>
      </c>
      <c r="D1167" s="3" t="s">
        <v>528</v>
      </c>
      <c r="E1167" s="3" t="s">
        <v>1201</v>
      </c>
      <c r="F1167" s="3" t="s">
        <v>2855</v>
      </c>
      <c r="G1167" s="3" t="s">
        <v>175</v>
      </c>
      <c r="H1167" s="3" t="s">
        <v>176</v>
      </c>
      <c r="I1167" s="3" t="s">
        <v>177</v>
      </c>
      <c r="J1167" s="3" t="s">
        <v>177</v>
      </c>
      <c r="K1167" s="11">
        <v>43784</v>
      </c>
      <c r="L1167" s="11">
        <v>44196</v>
      </c>
      <c r="M1167" s="3">
        <v>100</v>
      </c>
      <c r="N1167" s="3">
        <v>100</v>
      </c>
      <c r="O1167" s="3">
        <v>100</v>
      </c>
      <c r="P1167" s="3">
        <v>1</v>
      </c>
      <c r="Q1167" s="3">
        <v>1</v>
      </c>
    </row>
    <row r="1168" spans="1:17" x14ac:dyDescent="0.25">
      <c r="A1168" s="3">
        <v>3975</v>
      </c>
      <c r="B1168" s="3" t="s">
        <v>1189</v>
      </c>
      <c r="C1168" s="3" t="s">
        <v>2900</v>
      </c>
      <c r="D1168" s="3" t="s">
        <v>513</v>
      </c>
      <c r="E1168" s="3" t="s">
        <v>1202</v>
      </c>
      <c r="F1168" s="3" t="s">
        <v>2051</v>
      </c>
      <c r="G1168" s="3" t="s">
        <v>175</v>
      </c>
      <c r="H1168" s="3" t="s">
        <v>176</v>
      </c>
      <c r="I1168" s="3" t="s">
        <v>177</v>
      </c>
      <c r="J1168" s="3" t="s">
        <v>177</v>
      </c>
      <c r="K1168" s="11">
        <v>43784</v>
      </c>
      <c r="L1168" s="11">
        <v>43921</v>
      </c>
      <c r="M1168" s="3">
        <v>100</v>
      </c>
      <c r="N1168" s="3">
        <v>100</v>
      </c>
      <c r="O1168" s="3">
        <v>100</v>
      </c>
      <c r="P1168" s="3">
        <v>1</v>
      </c>
      <c r="Q1168" s="3">
        <v>1</v>
      </c>
    </row>
    <row r="1169" spans="1:17" x14ac:dyDescent="0.25">
      <c r="A1169" s="3">
        <v>3975</v>
      </c>
      <c r="B1169" s="3" t="s">
        <v>1189</v>
      </c>
      <c r="C1169" s="3" t="s">
        <v>2900</v>
      </c>
      <c r="D1169" s="3" t="s">
        <v>536</v>
      </c>
      <c r="E1169" s="3" t="s">
        <v>1203</v>
      </c>
      <c r="F1169" s="3" t="s">
        <v>2051</v>
      </c>
      <c r="G1169" s="3" t="s">
        <v>178</v>
      </c>
      <c r="H1169" s="3" t="s">
        <v>179</v>
      </c>
      <c r="I1169" s="3" t="s">
        <v>180</v>
      </c>
      <c r="J1169" s="3" t="s">
        <v>181</v>
      </c>
      <c r="K1169" s="11">
        <v>43831</v>
      </c>
      <c r="L1169" s="11">
        <v>44135</v>
      </c>
      <c r="M1169" s="3">
        <v>100</v>
      </c>
      <c r="N1169" s="3">
        <v>100</v>
      </c>
      <c r="O1169" s="3">
        <v>0</v>
      </c>
      <c r="P1169" s="3">
        <v>0</v>
      </c>
      <c r="Q1169" s="3">
        <v>0</v>
      </c>
    </row>
    <row r="1170" spans="1:17" x14ac:dyDescent="0.25">
      <c r="A1170" s="3">
        <v>3975</v>
      </c>
      <c r="B1170" s="3" t="s">
        <v>1189</v>
      </c>
      <c r="C1170" s="3" t="s">
        <v>2900</v>
      </c>
      <c r="D1170" s="3" t="s">
        <v>666</v>
      </c>
      <c r="E1170" s="3" t="s">
        <v>1204</v>
      </c>
      <c r="F1170" s="3" t="s">
        <v>2855</v>
      </c>
      <c r="G1170" s="3" t="s">
        <v>311</v>
      </c>
      <c r="H1170" s="3" t="s">
        <v>312</v>
      </c>
      <c r="I1170" s="3" t="s">
        <v>313</v>
      </c>
      <c r="J1170" s="3" t="s">
        <v>314</v>
      </c>
      <c r="K1170" s="11">
        <v>43784</v>
      </c>
      <c r="L1170" s="11">
        <v>44012</v>
      </c>
      <c r="M1170" s="3">
        <v>100</v>
      </c>
      <c r="N1170" s="3">
        <v>100</v>
      </c>
      <c r="O1170" s="3">
        <v>80</v>
      </c>
      <c r="P1170" s="3">
        <v>0.8</v>
      </c>
      <c r="Q1170" s="3">
        <v>0.8</v>
      </c>
    </row>
    <row r="1171" spans="1:17" x14ac:dyDescent="0.25">
      <c r="A1171" s="3">
        <v>3975</v>
      </c>
      <c r="B1171" s="3" t="s">
        <v>1189</v>
      </c>
      <c r="C1171" s="3" t="s">
        <v>2900</v>
      </c>
      <c r="D1171" s="3" t="s">
        <v>332</v>
      </c>
      <c r="E1171" s="3" t="s">
        <v>1205</v>
      </c>
      <c r="F1171" s="3" t="s">
        <v>2855</v>
      </c>
      <c r="G1171" s="3" t="s">
        <v>154</v>
      </c>
      <c r="H1171" s="3" t="s">
        <v>155</v>
      </c>
      <c r="I1171" s="3" t="s">
        <v>156</v>
      </c>
      <c r="J1171" s="3" t="s">
        <v>156</v>
      </c>
      <c r="K1171" s="11">
        <v>43784</v>
      </c>
      <c r="L1171" s="11">
        <v>44806</v>
      </c>
      <c r="M1171" s="3">
        <v>64</v>
      </c>
      <c r="N1171" s="3">
        <v>100</v>
      </c>
      <c r="O1171" s="3">
        <v>25</v>
      </c>
      <c r="P1171" s="3">
        <v>0.390625</v>
      </c>
      <c r="Q1171" s="3">
        <v>0.25</v>
      </c>
    </row>
    <row r="1172" spans="1:17" x14ac:dyDescent="0.25">
      <c r="A1172" s="3">
        <v>3975</v>
      </c>
      <c r="B1172" s="3" t="s">
        <v>1189</v>
      </c>
      <c r="C1172" s="3" t="s">
        <v>2900</v>
      </c>
      <c r="D1172" s="3" t="s">
        <v>384</v>
      </c>
      <c r="E1172" s="3" t="s">
        <v>1206</v>
      </c>
      <c r="F1172" s="3" t="s">
        <v>2856</v>
      </c>
      <c r="G1172" s="3" t="s">
        <v>90</v>
      </c>
      <c r="H1172" s="3" t="s">
        <v>91</v>
      </c>
      <c r="I1172" s="3" t="s">
        <v>92</v>
      </c>
      <c r="J1172" s="3" t="s">
        <v>93</v>
      </c>
      <c r="K1172" s="11">
        <v>43862</v>
      </c>
      <c r="L1172" s="11">
        <v>44196</v>
      </c>
      <c r="M1172" s="3">
        <v>100</v>
      </c>
      <c r="N1172" s="3">
        <v>100</v>
      </c>
      <c r="O1172" s="3">
        <v>0</v>
      </c>
      <c r="P1172" s="3">
        <v>0</v>
      </c>
      <c r="Q1172" s="3">
        <v>0</v>
      </c>
    </row>
    <row r="1173" spans="1:17" x14ac:dyDescent="0.25">
      <c r="A1173" s="3">
        <v>3975</v>
      </c>
      <c r="B1173" s="3" t="s">
        <v>1189</v>
      </c>
      <c r="C1173" s="3" t="s">
        <v>2900</v>
      </c>
      <c r="D1173" s="3" t="s">
        <v>331</v>
      </c>
      <c r="E1173" s="3" t="s">
        <v>1207</v>
      </c>
      <c r="F1173" s="3" t="s">
        <v>2051</v>
      </c>
      <c r="G1173" s="3" t="s">
        <v>162</v>
      </c>
      <c r="H1173" s="3" t="s">
        <v>163</v>
      </c>
      <c r="I1173" s="3" t="s">
        <v>164</v>
      </c>
      <c r="J1173" s="3" t="s">
        <v>164</v>
      </c>
      <c r="K1173" s="11">
        <v>43784</v>
      </c>
      <c r="L1173" s="11">
        <v>44377</v>
      </c>
      <c r="M1173" s="3">
        <v>40</v>
      </c>
      <c r="N1173" s="3">
        <v>100</v>
      </c>
      <c r="O1173" s="3">
        <v>80</v>
      </c>
      <c r="P1173" s="3">
        <v>1</v>
      </c>
      <c r="Q1173" s="3">
        <v>0.8</v>
      </c>
    </row>
    <row r="1174" spans="1:17" x14ac:dyDescent="0.25">
      <c r="A1174" s="3">
        <v>3975</v>
      </c>
      <c r="B1174" s="3" t="s">
        <v>1189</v>
      </c>
      <c r="C1174" s="3" t="s">
        <v>2900</v>
      </c>
      <c r="D1174" s="3" t="s">
        <v>809</v>
      </c>
      <c r="E1174" s="3" t="s">
        <v>1208</v>
      </c>
      <c r="F1174" s="3" t="s">
        <v>2856</v>
      </c>
      <c r="G1174" s="3" t="s">
        <v>85</v>
      </c>
      <c r="H1174" s="3" t="s">
        <v>86</v>
      </c>
      <c r="I1174" s="3" t="s">
        <v>87</v>
      </c>
      <c r="J1174" s="3" t="s">
        <v>88</v>
      </c>
      <c r="K1174" s="11">
        <v>43784</v>
      </c>
      <c r="L1174" s="11">
        <v>43920</v>
      </c>
      <c r="M1174" s="3">
        <v>100</v>
      </c>
      <c r="N1174" s="3">
        <v>100</v>
      </c>
      <c r="O1174" s="3">
        <v>40</v>
      </c>
      <c r="P1174" s="3">
        <v>0.4</v>
      </c>
      <c r="Q1174" s="3">
        <v>0.4</v>
      </c>
    </row>
    <row r="1175" spans="1:17" x14ac:dyDescent="0.25">
      <c r="A1175" s="3">
        <v>3975</v>
      </c>
      <c r="B1175" s="3" t="s">
        <v>1189</v>
      </c>
      <c r="C1175" s="3" t="s">
        <v>2900</v>
      </c>
      <c r="D1175" s="3" t="s">
        <v>389</v>
      </c>
      <c r="E1175" s="3" t="s">
        <v>1209</v>
      </c>
      <c r="F1175" s="3" t="s">
        <v>2855</v>
      </c>
      <c r="G1175" s="3" t="s">
        <v>175</v>
      </c>
      <c r="H1175" s="3" t="s">
        <v>176</v>
      </c>
      <c r="I1175" s="3" t="s">
        <v>177</v>
      </c>
      <c r="J1175" s="3" t="s">
        <v>177</v>
      </c>
      <c r="K1175" s="11">
        <v>43862</v>
      </c>
      <c r="L1175" s="11">
        <v>44196</v>
      </c>
      <c r="M1175" s="3">
        <v>100</v>
      </c>
      <c r="N1175" s="3">
        <v>100</v>
      </c>
      <c r="O1175" s="3">
        <v>40</v>
      </c>
      <c r="P1175" s="3">
        <v>0.4</v>
      </c>
      <c r="Q1175" s="3">
        <v>0.4</v>
      </c>
    </row>
    <row r="1176" spans="1:17" x14ac:dyDescent="0.25">
      <c r="A1176" s="3">
        <v>3975</v>
      </c>
      <c r="B1176" s="3" t="s">
        <v>1189</v>
      </c>
      <c r="C1176" s="3" t="s">
        <v>2900</v>
      </c>
      <c r="D1176" s="3" t="s">
        <v>391</v>
      </c>
      <c r="E1176" s="3" t="s">
        <v>1210</v>
      </c>
      <c r="F1176" s="3" t="s">
        <v>2855</v>
      </c>
      <c r="G1176" s="3" t="s">
        <v>189</v>
      </c>
      <c r="H1176" s="3" t="s">
        <v>190</v>
      </c>
      <c r="I1176" s="3" t="s">
        <v>164</v>
      </c>
      <c r="J1176" s="3" t="s">
        <v>164</v>
      </c>
      <c r="K1176" s="11">
        <v>43784</v>
      </c>
      <c r="L1176" s="11">
        <v>44196</v>
      </c>
      <c r="M1176" s="3">
        <v>100</v>
      </c>
      <c r="N1176" s="3">
        <v>100</v>
      </c>
      <c r="O1176" s="3">
        <v>0</v>
      </c>
      <c r="P1176" s="3">
        <v>0</v>
      </c>
      <c r="Q1176" s="3">
        <v>0</v>
      </c>
    </row>
    <row r="1177" spans="1:17" x14ac:dyDescent="0.25">
      <c r="A1177" s="3">
        <v>3975</v>
      </c>
      <c r="B1177" s="3" t="s">
        <v>1189</v>
      </c>
      <c r="C1177" s="3" t="s">
        <v>2900</v>
      </c>
      <c r="D1177" s="3" t="s">
        <v>38</v>
      </c>
      <c r="E1177" s="3" t="s">
        <v>1245</v>
      </c>
      <c r="F1177" s="3" t="s">
        <v>2855</v>
      </c>
      <c r="G1177" s="3" t="s">
        <v>675</v>
      </c>
      <c r="H1177" s="3" t="s">
        <v>676</v>
      </c>
      <c r="I1177" s="3" t="s">
        <v>177</v>
      </c>
      <c r="J1177" s="3" t="s">
        <v>177</v>
      </c>
      <c r="K1177" s="11">
        <v>43784</v>
      </c>
      <c r="L1177" s="11">
        <v>44104</v>
      </c>
      <c r="M1177" s="3">
        <v>100</v>
      </c>
      <c r="N1177" s="3">
        <v>100</v>
      </c>
      <c r="O1177" s="3">
        <v>0</v>
      </c>
      <c r="P1177" s="3">
        <v>0</v>
      </c>
      <c r="Q1177" s="3">
        <v>0</v>
      </c>
    </row>
    <row r="1178" spans="1:17" x14ac:dyDescent="0.25">
      <c r="A1178" s="3">
        <v>3975</v>
      </c>
      <c r="B1178" s="3" t="s">
        <v>1189</v>
      </c>
      <c r="C1178" s="3" t="s">
        <v>2900</v>
      </c>
      <c r="D1178" s="3" t="s">
        <v>64</v>
      </c>
      <c r="E1178" s="3" t="s">
        <v>1246</v>
      </c>
      <c r="F1178" s="3" t="s">
        <v>2051</v>
      </c>
      <c r="G1178" s="3" t="s">
        <v>90</v>
      </c>
      <c r="H1178" s="3" t="s">
        <v>91</v>
      </c>
      <c r="I1178" s="3" t="s">
        <v>92</v>
      </c>
      <c r="J1178" s="3" t="s">
        <v>93</v>
      </c>
      <c r="K1178" s="11">
        <v>43784</v>
      </c>
      <c r="L1178" s="11">
        <v>44196</v>
      </c>
      <c r="M1178" s="3">
        <v>100</v>
      </c>
      <c r="N1178" s="3">
        <v>100</v>
      </c>
      <c r="O1178" s="3">
        <v>20</v>
      </c>
      <c r="P1178" s="3">
        <v>0.2</v>
      </c>
      <c r="Q1178" s="3">
        <v>0.2</v>
      </c>
    </row>
    <row r="1179" spans="1:17" x14ac:dyDescent="0.25">
      <c r="A1179" s="3">
        <v>3975</v>
      </c>
      <c r="B1179" s="3" t="s">
        <v>1189</v>
      </c>
      <c r="C1179" s="3" t="s">
        <v>2900</v>
      </c>
      <c r="D1179" s="3" t="s">
        <v>71</v>
      </c>
      <c r="E1179" s="3" t="s">
        <v>1247</v>
      </c>
      <c r="F1179" s="3" t="s">
        <v>2855</v>
      </c>
      <c r="G1179" s="3" t="s">
        <v>295</v>
      </c>
      <c r="H1179" s="3" t="s">
        <v>296</v>
      </c>
      <c r="I1179" s="3" t="s">
        <v>195</v>
      </c>
      <c r="J1179" s="3" t="s">
        <v>195</v>
      </c>
      <c r="K1179" s="11">
        <v>43952</v>
      </c>
      <c r="L1179" s="11">
        <v>44561</v>
      </c>
      <c r="M1179" s="3">
        <v>60</v>
      </c>
      <c r="N1179" s="3">
        <v>100</v>
      </c>
      <c r="O1179" s="3">
        <v>0</v>
      </c>
      <c r="P1179" s="3">
        <v>0</v>
      </c>
      <c r="Q1179" s="3">
        <v>0</v>
      </c>
    </row>
    <row r="1180" spans="1:17" x14ac:dyDescent="0.25">
      <c r="A1180" s="3">
        <v>3975</v>
      </c>
      <c r="B1180" s="3" t="s">
        <v>1189</v>
      </c>
      <c r="C1180" s="3" t="s">
        <v>2900</v>
      </c>
      <c r="D1180" s="3" t="s">
        <v>67</v>
      </c>
      <c r="E1180" s="3" t="s">
        <v>1248</v>
      </c>
      <c r="F1180" s="3" t="s">
        <v>2051</v>
      </c>
      <c r="G1180" s="3" t="s">
        <v>168</v>
      </c>
      <c r="H1180" s="3" t="s">
        <v>169</v>
      </c>
      <c r="I1180" s="3" t="s">
        <v>170</v>
      </c>
      <c r="J1180" s="3" t="s">
        <v>171</v>
      </c>
      <c r="K1180" s="11">
        <v>43784</v>
      </c>
      <c r="L1180" s="11">
        <v>44561</v>
      </c>
      <c r="M1180" s="3">
        <v>30</v>
      </c>
      <c r="N1180" s="3">
        <v>100</v>
      </c>
      <c r="O1180" s="3">
        <v>10</v>
      </c>
      <c r="P1180" s="3">
        <v>0.33333333333333331</v>
      </c>
      <c r="Q1180" s="3">
        <v>0.1</v>
      </c>
    </row>
    <row r="1181" spans="1:17" x14ac:dyDescent="0.25">
      <c r="A1181" s="3">
        <v>3975</v>
      </c>
      <c r="B1181" s="3" t="s">
        <v>1189</v>
      </c>
      <c r="C1181" s="3" t="s">
        <v>2900</v>
      </c>
      <c r="D1181" s="3" t="s">
        <v>355</v>
      </c>
      <c r="E1181" s="3" t="s">
        <v>1249</v>
      </c>
      <c r="F1181" s="3" t="s">
        <v>2856</v>
      </c>
      <c r="G1181" s="3" t="s">
        <v>85</v>
      </c>
      <c r="H1181" s="3" t="s">
        <v>86</v>
      </c>
      <c r="I1181" s="3" t="s">
        <v>87</v>
      </c>
      <c r="J1181" s="3" t="s">
        <v>88</v>
      </c>
      <c r="K1181" s="11">
        <v>43831</v>
      </c>
      <c r="L1181" s="11">
        <v>44561</v>
      </c>
      <c r="M1181" s="3">
        <v>50</v>
      </c>
      <c r="N1181" s="3">
        <v>100</v>
      </c>
      <c r="O1181" s="3">
        <v>0</v>
      </c>
      <c r="P1181" s="3">
        <v>0</v>
      </c>
      <c r="Q1181" s="3">
        <v>0</v>
      </c>
    </row>
    <row r="1182" spans="1:17" x14ac:dyDescent="0.25">
      <c r="A1182" s="3">
        <v>3975</v>
      </c>
      <c r="B1182" s="3" t="s">
        <v>1189</v>
      </c>
      <c r="C1182" s="3" t="s">
        <v>2900</v>
      </c>
      <c r="D1182" s="3" t="s">
        <v>63</v>
      </c>
      <c r="E1182" s="3" t="s">
        <v>1250</v>
      </c>
      <c r="F1182" s="3" t="s">
        <v>2856</v>
      </c>
      <c r="G1182" s="3" t="s">
        <v>90</v>
      </c>
      <c r="H1182" s="3" t="s">
        <v>91</v>
      </c>
      <c r="I1182" s="3" t="s">
        <v>92</v>
      </c>
      <c r="J1182" s="3" t="s">
        <v>93</v>
      </c>
      <c r="K1182" s="11">
        <v>43831</v>
      </c>
      <c r="L1182" s="11">
        <v>44196</v>
      </c>
      <c r="M1182" s="3">
        <v>100</v>
      </c>
      <c r="N1182" s="3">
        <v>100</v>
      </c>
      <c r="O1182" s="3">
        <v>0</v>
      </c>
      <c r="P1182" s="3">
        <v>0</v>
      </c>
      <c r="Q1182" s="3">
        <v>0</v>
      </c>
    </row>
    <row r="1183" spans="1:17" x14ac:dyDescent="0.25">
      <c r="A1183" s="3">
        <v>3975</v>
      </c>
      <c r="B1183" s="3" t="s">
        <v>1189</v>
      </c>
      <c r="C1183" s="3" t="s">
        <v>2900</v>
      </c>
      <c r="D1183" s="3" t="s">
        <v>359</v>
      </c>
      <c r="E1183" s="3" t="s">
        <v>1251</v>
      </c>
      <c r="F1183" s="3" t="s">
        <v>2855</v>
      </c>
      <c r="G1183" s="3" t="s">
        <v>175</v>
      </c>
      <c r="H1183" s="3" t="s">
        <v>176</v>
      </c>
      <c r="I1183" s="3" t="s">
        <v>177</v>
      </c>
      <c r="J1183" s="3" t="s">
        <v>177</v>
      </c>
      <c r="K1183" s="11">
        <v>43831</v>
      </c>
      <c r="L1183" s="11">
        <v>44804</v>
      </c>
      <c r="M1183" s="3">
        <v>55</v>
      </c>
      <c r="N1183" s="3">
        <v>100</v>
      </c>
      <c r="O1183" s="3">
        <v>0</v>
      </c>
      <c r="P1183" s="3">
        <v>0</v>
      </c>
      <c r="Q1183" s="3">
        <v>0</v>
      </c>
    </row>
    <row r="1184" spans="1:17" x14ac:dyDescent="0.25">
      <c r="A1184" s="3">
        <v>3975</v>
      </c>
      <c r="B1184" s="3" t="s">
        <v>1189</v>
      </c>
      <c r="C1184" s="3" t="s">
        <v>2900</v>
      </c>
      <c r="D1184" s="3" t="s">
        <v>70</v>
      </c>
      <c r="E1184" s="3" t="s">
        <v>1252</v>
      </c>
      <c r="F1184" s="3" t="s">
        <v>2855</v>
      </c>
      <c r="G1184" s="3" t="s">
        <v>295</v>
      </c>
      <c r="H1184" s="3" t="s">
        <v>296</v>
      </c>
      <c r="I1184" s="3" t="s">
        <v>195</v>
      </c>
      <c r="J1184" s="3" t="s">
        <v>195</v>
      </c>
      <c r="K1184" s="11">
        <v>43952</v>
      </c>
      <c r="L1184" s="11">
        <v>44561</v>
      </c>
      <c r="M1184" s="3">
        <v>50</v>
      </c>
      <c r="N1184" s="3">
        <v>100</v>
      </c>
      <c r="O1184" s="3">
        <v>0</v>
      </c>
      <c r="P1184" s="3">
        <v>0</v>
      </c>
      <c r="Q1184" s="3">
        <v>0</v>
      </c>
    </row>
    <row r="1185" spans="1:17" x14ac:dyDescent="0.25">
      <c r="A1185" s="3">
        <v>3975</v>
      </c>
      <c r="B1185" s="3" t="s">
        <v>1189</v>
      </c>
      <c r="C1185" s="3" t="s">
        <v>2900</v>
      </c>
      <c r="D1185" s="3" t="s">
        <v>72</v>
      </c>
      <c r="E1185" s="3" t="s">
        <v>1253</v>
      </c>
      <c r="F1185" s="3" t="s">
        <v>2855</v>
      </c>
      <c r="G1185" s="3" t="s">
        <v>501</v>
      </c>
      <c r="H1185" s="3" t="s">
        <v>502</v>
      </c>
      <c r="I1185" s="3" t="s">
        <v>228</v>
      </c>
      <c r="J1185" s="3" t="s">
        <v>229</v>
      </c>
      <c r="K1185" s="11">
        <v>43784</v>
      </c>
      <c r="L1185" s="11">
        <v>43861</v>
      </c>
      <c r="M1185" s="3">
        <v>100</v>
      </c>
      <c r="N1185" s="3">
        <v>100</v>
      </c>
      <c r="O1185" s="3">
        <v>0</v>
      </c>
      <c r="P1185" s="3">
        <v>0</v>
      </c>
      <c r="Q1185" s="3">
        <v>0</v>
      </c>
    </row>
    <row r="1186" spans="1:17" x14ac:dyDescent="0.25">
      <c r="A1186" s="3">
        <v>3975</v>
      </c>
      <c r="B1186" s="3" t="s">
        <v>1189</v>
      </c>
      <c r="C1186" s="3" t="s">
        <v>2900</v>
      </c>
      <c r="D1186" s="3" t="s">
        <v>66</v>
      </c>
      <c r="E1186" s="3" t="s">
        <v>1254</v>
      </c>
      <c r="F1186" s="3" t="s">
        <v>2855</v>
      </c>
      <c r="G1186" s="3" t="s">
        <v>888</v>
      </c>
      <c r="H1186" s="3" t="s">
        <v>889</v>
      </c>
      <c r="I1186" s="3" t="s">
        <v>228</v>
      </c>
      <c r="J1186" s="3" t="s">
        <v>229</v>
      </c>
      <c r="K1186" s="11">
        <v>43784</v>
      </c>
      <c r="L1186" s="11">
        <v>44834</v>
      </c>
      <c r="M1186" s="3">
        <v>70</v>
      </c>
      <c r="N1186" s="3">
        <v>100</v>
      </c>
      <c r="O1186" s="3">
        <v>40</v>
      </c>
      <c r="P1186" s="3">
        <v>0.5714285714285714</v>
      </c>
      <c r="Q1186" s="3">
        <v>0.4</v>
      </c>
    </row>
    <row r="1187" spans="1:17" x14ac:dyDescent="0.25">
      <c r="A1187" s="3">
        <v>3975</v>
      </c>
      <c r="B1187" s="3" t="s">
        <v>1189</v>
      </c>
      <c r="C1187" s="3" t="s">
        <v>2900</v>
      </c>
      <c r="D1187" s="3" t="s">
        <v>65</v>
      </c>
      <c r="E1187" s="3" t="s">
        <v>1255</v>
      </c>
      <c r="F1187" s="3" t="s">
        <v>2855</v>
      </c>
      <c r="G1187" s="3" t="s">
        <v>56</v>
      </c>
      <c r="H1187" s="3" t="s">
        <v>57</v>
      </c>
      <c r="I1187" s="3" t="s">
        <v>58</v>
      </c>
      <c r="J1187" s="3" t="s">
        <v>59</v>
      </c>
      <c r="K1187" s="11">
        <v>43784</v>
      </c>
      <c r="L1187" s="11">
        <v>44925</v>
      </c>
      <c r="M1187" s="3">
        <v>56</v>
      </c>
      <c r="N1187" s="3">
        <v>100</v>
      </c>
      <c r="O1187" s="3">
        <v>34</v>
      </c>
      <c r="P1187" s="3">
        <v>0.6071428571428571</v>
      </c>
      <c r="Q1187" s="3">
        <v>0.34</v>
      </c>
    </row>
    <row r="1188" spans="1:17" x14ac:dyDescent="0.25">
      <c r="A1188" s="3">
        <v>3975</v>
      </c>
      <c r="B1188" s="3" t="s">
        <v>1189</v>
      </c>
      <c r="C1188" s="3" t="s">
        <v>2900</v>
      </c>
      <c r="D1188" s="3" t="s">
        <v>73</v>
      </c>
      <c r="E1188" s="3" t="s">
        <v>1256</v>
      </c>
      <c r="F1188" s="3" t="s">
        <v>2051</v>
      </c>
      <c r="G1188" s="3" t="s">
        <v>90</v>
      </c>
      <c r="H1188" s="3" t="s">
        <v>91</v>
      </c>
      <c r="I1188" s="3" t="s">
        <v>92</v>
      </c>
      <c r="J1188" s="3" t="s">
        <v>93</v>
      </c>
      <c r="K1188" s="11">
        <v>43831</v>
      </c>
      <c r="L1188" s="11">
        <v>44834</v>
      </c>
      <c r="M1188" s="3">
        <v>20</v>
      </c>
      <c r="N1188" s="3">
        <v>100</v>
      </c>
      <c r="O1188" s="3">
        <v>0</v>
      </c>
      <c r="P1188" s="3">
        <v>0</v>
      </c>
      <c r="Q1188" s="3">
        <v>0</v>
      </c>
    </row>
    <row r="1189" spans="1:17" x14ac:dyDescent="0.25">
      <c r="A1189" s="3">
        <v>3975</v>
      </c>
      <c r="B1189" s="3" t="s">
        <v>1189</v>
      </c>
      <c r="C1189" s="3" t="s">
        <v>2900</v>
      </c>
      <c r="D1189" s="3" t="s">
        <v>69</v>
      </c>
      <c r="E1189" s="3" t="s">
        <v>1257</v>
      </c>
      <c r="F1189" s="3" t="s">
        <v>2855</v>
      </c>
      <c r="G1189" s="3" t="s">
        <v>175</v>
      </c>
      <c r="H1189" s="3" t="s">
        <v>176</v>
      </c>
      <c r="I1189" s="3" t="s">
        <v>177</v>
      </c>
      <c r="J1189" s="3" t="s">
        <v>177</v>
      </c>
      <c r="K1189" s="11">
        <v>43784</v>
      </c>
      <c r="L1189" s="11">
        <v>44196</v>
      </c>
      <c r="M1189" s="3">
        <v>100</v>
      </c>
      <c r="N1189" s="3">
        <v>100</v>
      </c>
      <c r="O1189" s="3">
        <v>0</v>
      </c>
      <c r="P1189" s="3">
        <v>0</v>
      </c>
      <c r="Q1189" s="3">
        <v>0</v>
      </c>
    </row>
    <row r="1190" spans="1:17" x14ac:dyDescent="0.25">
      <c r="A1190" s="3">
        <v>3975</v>
      </c>
      <c r="B1190" s="3" t="s">
        <v>1189</v>
      </c>
      <c r="C1190" s="3" t="s">
        <v>2900</v>
      </c>
      <c r="D1190" s="3" t="s">
        <v>337</v>
      </c>
      <c r="E1190" s="3" t="s">
        <v>1258</v>
      </c>
      <c r="F1190" s="3" t="s">
        <v>2855</v>
      </c>
      <c r="G1190" s="3" t="s">
        <v>85</v>
      </c>
      <c r="H1190" s="3" t="s">
        <v>86</v>
      </c>
      <c r="I1190" s="3" t="s">
        <v>87</v>
      </c>
      <c r="J1190" s="3" t="s">
        <v>88</v>
      </c>
      <c r="K1190" s="11">
        <v>43784</v>
      </c>
      <c r="L1190" s="11">
        <v>43830</v>
      </c>
      <c r="M1190" s="3">
        <v>100</v>
      </c>
      <c r="N1190" s="3">
        <v>100</v>
      </c>
      <c r="O1190" s="3">
        <v>100</v>
      </c>
      <c r="P1190" s="3">
        <v>1</v>
      </c>
      <c r="Q1190" s="3">
        <v>1</v>
      </c>
    </row>
    <row r="1191" spans="1:17" x14ac:dyDescent="0.25">
      <c r="A1191" s="3">
        <v>3975</v>
      </c>
      <c r="B1191" s="3" t="s">
        <v>1189</v>
      </c>
      <c r="C1191" s="3" t="s">
        <v>2900</v>
      </c>
      <c r="D1191" s="3" t="s">
        <v>68</v>
      </c>
      <c r="E1191" s="3" t="s">
        <v>1259</v>
      </c>
      <c r="F1191" s="3" t="s">
        <v>2855</v>
      </c>
      <c r="G1191" s="3" t="s">
        <v>178</v>
      </c>
      <c r="H1191" s="3" t="s">
        <v>179</v>
      </c>
      <c r="I1191" s="3" t="s">
        <v>180</v>
      </c>
      <c r="J1191" s="3" t="s">
        <v>181</v>
      </c>
      <c r="K1191" s="11">
        <v>43831</v>
      </c>
      <c r="L1191" s="11">
        <v>44926</v>
      </c>
      <c r="M1191" s="3">
        <v>40</v>
      </c>
      <c r="N1191" s="3">
        <v>100</v>
      </c>
      <c r="O1191" s="3">
        <v>0</v>
      </c>
      <c r="P1191" s="3">
        <v>0</v>
      </c>
      <c r="Q1191" s="3">
        <v>0</v>
      </c>
    </row>
    <row r="1192" spans="1:17" x14ac:dyDescent="0.25">
      <c r="A1192" s="3">
        <v>3975</v>
      </c>
      <c r="B1192" s="3" t="s">
        <v>1189</v>
      </c>
      <c r="C1192" s="3" t="s">
        <v>2900</v>
      </c>
      <c r="D1192" s="3" t="s">
        <v>372</v>
      </c>
      <c r="E1192" s="3" t="s">
        <v>1260</v>
      </c>
      <c r="F1192" s="3" t="s">
        <v>2856</v>
      </c>
      <c r="G1192" s="3" t="s">
        <v>178</v>
      </c>
      <c r="H1192" s="3" t="s">
        <v>179</v>
      </c>
      <c r="I1192" s="3" t="s">
        <v>180</v>
      </c>
      <c r="J1192" s="3" t="s">
        <v>181</v>
      </c>
      <c r="K1192" s="11">
        <v>43831</v>
      </c>
      <c r="L1192" s="11">
        <v>44561</v>
      </c>
      <c r="M1192" s="3">
        <v>60</v>
      </c>
      <c r="N1192" s="3">
        <v>100</v>
      </c>
      <c r="O1192" s="3">
        <v>0</v>
      </c>
      <c r="P1192" s="3">
        <v>0</v>
      </c>
      <c r="Q1192" s="3">
        <v>0</v>
      </c>
    </row>
    <row r="1193" spans="1:17" x14ac:dyDescent="0.25">
      <c r="A1193" s="3">
        <v>3975</v>
      </c>
      <c r="B1193" s="3" t="s">
        <v>1189</v>
      </c>
      <c r="C1193" s="3" t="s">
        <v>2900</v>
      </c>
      <c r="D1193" s="3" t="s">
        <v>353</v>
      </c>
      <c r="E1193" s="3" t="s">
        <v>1261</v>
      </c>
      <c r="F1193" s="3" t="s">
        <v>2051</v>
      </c>
      <c r="G1193" s="3" t="s">
        <v>85</v>
      </c>
      <c r="H1193" s="3" t="s">
        <v>86</v>
      </c>
      <c r="I1193" s="3" t="s">
        <v>87</v>
      </c>
      <c r="J1193" s="3" t="s">
        <v>88</v>
      </c>
      <c r="K1193" s="11">
        <v>43784</v>
      </c>
      <c r="L1193" s="11">
        <v>43920</v>
      </c>
      <c r="M1193" s="3">
        <v>100</v>
      </c>
      <c r="N1193" s="3">
        <v>100</v>
      </c>
      <c r="O1193" s="3">
        <v>30</v>
      </c>
      <c r="P1193" s="3">
        <v>0.3</v>
      </c>
      <c r="Q1193" s="3">
        <v>0.3</v>
      </c>
    </row>
    <row r="1194" spans="1:17" x14ac:dyDescent="0.25">
      <c r="A1194" s="3">
        <v>3975</v>
      </c>
      <c r="B1194" s="3" t="s">
        <v>1189</v>
      </c>
      <c r="C1194" s="3" t="s">
        <v>2900</v>
      </c>
      <c r="D1194" s="3" t="s">
        <v>62</v>
      </c>
      <c r="E1194" s="3" t="s">
        <v>1262</v>
      </c>
      <c r="F1194" s="3" t="s">
        <v>2051</v>
      </c>
      <c r="G1194" s="3" t="s">
        <v>675</v>
      </c>
      <c r="H1194" s="3" t="s">
        <v>676</v>
      </c>
      <c r="I1194" s="3" t="s">
        <v>177</v>
      </c>
      <c r="J1194" s="3" t="s">
        <v>177</v>
      </c>
      <c r="K1194" s="11">
        <v>43784</v>
      </c>
      <c r="L1194" s="11">
        <v>44074</v>
      </c>
      <c r="M1194" s="3">
        <v>100</v>
      </c>
      <c r="N1194" s="3">
        <v>100</v>
      </c>
      <c r="O1194" s="3">
        <v>0</v>
      </c>
      <c r="P1194" s="3">
        <v>0</v>
      </c>
      <c r="Q1194" s="3">
        <v>0</v>
      </c>
    </row>
    <row r="1195" spans="1:17" x14ac:dyDescent="0.25">
      <c r="A1195" s="3">
        <v>3975</v>
      </c>
      <c r="B1195" s="3" t="s">
        <v>1189</v>
      </c>
      <c r="C1195" s="3" t="s">
        <v>2900</v>
      </c>
      <c r="D1195" s="3" t="s">
        <v>374</v>
      </c>
      <c r="E1195" s="3" t="s">
        <v>1263</v>
      </c>
      <c r="F1195" s="3" t="s">
        <v>2856</v>
      </c>
      <c r="G1195" s="3" t="s">
        <v>95</v>
      </c>
      <c r="H1195" s="3" t="s">
        <v>96</v>
      </c>
      <c r="I1195" s="3" t="s">
        <v>87</v>
      </c>
      <c r="J1195" s="3" t="s">
        <v>88</v>
      </c>
      <c r="K1195" s="11">
        <v>43831</v>
      </c>
      <c r="L1195" s="11">
        <v>44926</v>
      </c>
      <c r="M1195" s="3">
        <v>13000</v>
      </c>
      <c r="N1195" s="3">
        <v>39000</v>
      </c>
      <c r="O1195" s="3">
        <v>22538</v>
      </c>
      <c r="P1195" s="3">
        <v>1</v>
      </c>
      <c r="Q1195" s="3">
        <v>0.57789743589743592</v>
      </c>
    </row>
    <row r="1196" spans="1:17" x14ac:dyDescent="0.25">
      <c r="A1196" s="3">
        <v>3975</v>
      </c>
      <c r="B1196" s="3" t="s">
        <v>1189</v>
      </c>
      <c r="C1196" s="3" t="s">
        <v>2900</v>
      </c>
      <c r="D1196" s="3" t="s">
        <v>244</v>
      </c>
      <c r="E1196" s="3" t="s">
        <v>1378</v>
      </c>
      <c r="F1196" s="3" t="s">
        <v>2855</v>
      </c>
      <c r="G1196" s="3" t="s">
        <v>85</v>
      </c>
      <c r="H1196" s="3" t="s">
        <v>86</v>
      </c>
      <c r="I1196" s="3" t="s">
        <v>87</v>
      </c>
      <c r="J1196" s="3" t="s">
        <v>88</v>
      </c>
      <c r="K1196" s="11">
        <v>43784</v>
      </c>
      <c r="L1196" s="11">
        <v>43830</v>
      </c>
      <c r="M1196" s="3">
        <v>1</v>
      </c>
      <c r="N1196" s="3">
        <v>1</v>
      </c>
      <c r="O1196" s="3">
        <v>1</v>
      </c>
      <c r="P1196" s="3">
        <v>1</v>
      </c>
      <c r="Q1196" s="3">
        <v>1</v>
      </c>
    </row>
    <row r="1197" spans="1:17" x14ac:dyDescent="0.25">
      <c r="A1197" s="3">
        <v>3975</v>
      </c>
      <c r="B1197" s="3" t="s">
        <v>1189</v>
      </c>
      <c r="C1197" s="3" t="s">
        <v>2900</v>
      </c>
      <c r="D1197" s="3" t="s">
        <v>212</v>
      </c>
      <c r="E1197" s="3" t="s">
        <v>1379</v>
      </c>
      <c r="F1197" s="3" t="s">
        <v>2855</v>
      </c>
      <c r="G1197" s="3" t="s">
        <v>178</v>
      </c>
      <c r="H1197" s="3" t="s">
        <v>179</v>
      </c>
      <c r="I1197" s="3" t="s">
        <v>180</v>
      </c>
      <c r="J1197" s="3" t="s">
        <v>181</v>
      </c>
      <c r="K1197" s="11">
        <v>43831</v>
      </c>
      <c r="L1197" s="11">
        <v>44561</v>
      </c>
      <c r="M1197" s="3">
        <v>60</v>
      </c>
      <c r="N1197" s="3">
        <v>100</v>
      </c>
      <c r="O1197" s="3">
        <v>0</v>
      </c>
      <c r="P1197" s="3">
        <v>0</v>
      </c>
      <c r="Q1197" s="3">
        <v>0</v>
      </c>
    </row>
    <row r="1198" spans="1:17" x14ac:dyDescent="0.25">
      <c r="A1198" s="3">
        <v>3975</v>
      </c>
      <c r="B1198" s="3" t="s">
        <v>1189</v>
      </c>
      <c r="C1198" s="3" t="s">
        <v>2900</v>
      </c>
      <c r="D1198" s="3" t="s">
        <v>50</v>
      </c>
      <c r="E1198" s="3" t="s">
        <v>1380</v>
      </c>
      <c r="F1198" s="3" t="s">
        <v>2855</v>
      </c>
      <c r="G1198" s="3" t="s">
        <v>90</v>
      </c>
      <c r="H1198" s="3" t="s">
        <v>91</v>
      </c>
      <c r="I1198" s="3" t="s">
        <v>92</v>
      </c>
      <c r="J1198" s="3" t="s">
        <v>93</v>
      </c>
      <c r="K1198" s="11">
        <v>43831</v>
      </c>
      <c r="L1198" s="11">
        <v>44196</v>
      </c>
      <c r="M1198" s="3">
        <v>100</v>
      </c>
      <c r="N1198" s="3">
        <v>100</v>
      </c>
      <c r="O1198" s="3">
        <v>20</v>
      </c>
      <c r="P1198" s="3">
        <v>0.2</v>
      </c>
      <c r="Q1198" s="3">
        <v>0.2</v>
      </c>
    </row>
    <row r="1199" spans="1:17" x14ac:dyDescent="0.25">
      <c r="A1199" s="3">
        <v>3975</v>
      </c>
      <c r="B1199" s="3" t="s">
        <v>1189</v>
      </c>
      <c r="C1199" s="3" t="s">
        <v>2900</v>
      </c>
      <c r="D1199" s="3" t="s">
        <v>39</v>
      </c>
      <c r="E1199" s="3" t="s">
        <v>1381</v>
      </c>
      <c r="F1199" s="3" t="s">
        <v>2856</v>
      </c>
      <c r="G1199" s="3" t="s">
        <v>85</v>
      </c>
      <c r="H1199" s="3" t="s">
        <v>86</v>
      </c>
      <c r="I1199" s="3" t="s">
        <v>87</v>
      </c>
      <c r="J1199" s="3" t="s">
        <v>88</v>
      </c>
      <c r="K1199" s="11">
        <v>43784</v>
      </c>
      <c r="L1199" s="11">
        <v>44561</v>
      </c>
      <c r="M1199" s="3">
        <v>50</v>
      </c>
      <c r="N1199" s="3">
        <v>100</v>
      </c>
      <c r="O1199" s="3">
        <v>20</v>
      </c>
      <c r="P1199" s="3">
        <v>0.4</v>
      </c>
      <c r="Q1199" s="3">
        <v>0.2</v>
      </c>
    </row>
    <row r="1200" spans="1:17" x14ac:dyDescent="0.25">
      <c r="A1200" s="3">
        <v>3975</v>
      </c>
      <c r="B1200" s="3" t="s">
        <v>1189</v>
      </c>
      <c r="C1200" s="3" t="s">
        <v>2900</v>
      </c>
      <c r="D1200" s="3" t="s">
        <v>51</v>
      </c>
      <c r="E1200" s="3" t="s">
        <v>1383</v>
      </c>
      <c r="F1200" s="3" t="s">
        <v>2855</v>
      </c>
      <c r="G1200" s="3" t="s">
        <v>1384</v>
      </c>
      <c r="H1200" s="3" t="s">
        <v>1385</v>
      </c>
      <c r="I1200" s="3" t="s">
        <v>92</v>
      </c>
      <c r="J1200" s="3" t="s">
        <v>93</v>
      </c>
      <c r="K1200" s="11">
        <v>43784</v>
      </c>
      <c r="L1200" s="11">
        <v>44196</v>
      </c>
      <c r="M1200" s="3">
        <v>100</v>
      </c>
      <c r="N1200" s="3">
        <v>100</v>
      </c>
      <c r="O1200" s="3">
        <v>50</v>
      </c>
      <c r="P1200" s="3">
        <v>0.5</v>
      </c>
      <c r="Q1200" s="3">
        <v>0.5</v>
      </c>
    </row>
    <row r="1201" spans="1:17" x14ac:dyDescent="0.25">
      <c r="A1201" s="3">
        <v>3975</v>
      </c>
      <c r="B1201" s="3" t="s">
        <v>1189</v>
      </c>
      <c r="C1201" s="3" t="s">
        <v>2900</v>
      </c>
      <c r="D1201" s="3" t="s">
        <v>40</v>
      </c>
      <c r="E1201" s="3" t="s">
        <v>1387</v>
      </c>
      <c r="F1201" s="3" t="s">
        <v>2855</v>
      </c>
      <c r="G1201" s="3" t="s">
        <v>90</v>
      </c>
      <c r="H1201" s="3" t="s">
        <v>91</v>
      </c>
      <c r="I1201" s="3" t="s">
        <v>92</v>
      </c>
      <c r="J1201" s="3" t="s">
        <v>93</v>
      </c>
      <c r="K1201" s="11">
        <v>43784</v>
      </c>
      <c r="L1201" s="11">
        <v>43920</v>
      </c>
      <c r="M1201" s="3">
        <v>100</v>
      </c>
      <c r="N1201" s="3">
        <v>100</v>
      </c>
      <c r="O1201" s="3">
        <v>0</v>
      </c>
      <c r="P1201" s="3">
        <v>0</v>
      </c>
      <c r="Q1201" s="3">
        <v>0</v>
      </c>
    </row>
    <row r="1202" spans="1:17" x14ac:dyDescent="0.25">
      <c r="A1202" s="3">
        <v>3975</v>
      </c>
      <c r="B1202" s="3" t="s">
        <v>1189</v>
      </c>
      <c r="C1202" s="3" t="s">
        <v>2900</v>
      </c>
      <c r="D1202" s="3" t="s">
        <v>42</v>
      </c>
      <c r="E1202" s="3" t="s">
        <v>1389</v>
      </c>
      <c r="F1202" s="3" t="s">
        <v>2856</v>
      </c>
      <c r="G1202" s="3" t="s">
        <v>90</v>
      </c>
      <c r="H1202" s="3" t="s">
        <v>91</v>
      </c>
      <c r="I1202" s="3" t="s">
        <v>92</v>
      </c>
      <c r="J1202" s="3" t="s">
        <v>93</v>
      </c>
      <c r="K1202" s="11">
        <v>43831</v>
      </c>
      <c r="L1202" s="11">
        <v>44196</v>
      </c>
      <c r="M1202" s="3">
        <v>100</v>
      </c>
      <c r="N1202" s="3">
        <v>100</v>
      </c>
      <c r="O1202" s="3">
        <v>0</v>
      </c>
      <c r="P1202" s="3">
        <v>0</v>
      </c>
      <c r="Q1202" s="3">
        <v>0</v>
      </c>
    </row>
    <row r="1203" spans="1:17" x14ac:dyDescent="0.25">
      <c r="A1203" s="3">
        <v>3975</v>
      </c>
      <c r="B1203" s="3" t="s">
        <v>1189</v>
      </c>
      <c r="C1203" s="3" t="s">
        <v>2900</v>
      </c>
      <c r="D1203" s="3" t="s">
        <v>205</v>
      </c>
      <c r="E1203" s="3" t="s">
        <v>1391</v>
      </c>
      <c r="F1203" s="3" t="s">
        <v>2856</v>
      </c>
      <c r="G1203" s="3" t="s">
        <v>90</v>
      </c>
      <c r="H1203" s="3" t="s">
        <v>91</v>
      </c>
      <c r="I1203" s="3" t="s">
        <v>92</v>
      </c>
      <c r="J1203" s="3" t="s">
        <v>93</v>
      </c>
      <c r="K1203" s="11">
        <v>43831</v>
      </c>
      <c r="L1203" s="11">
        <v>44196</v>
      </c>
      <c r="M1203" s="3">
        <v>100</v>
      </c>
      <c r="N1203" s="3">
        <v>100</v>
      </c>
      <c r="O1203" s="3">
        <v>0</v>
      </c>
      <c r="P1203" s="3">
        <v>0</v>
      </c>
      <c r="Q1203" s="3">
        <v>0</v>
      </c>
    </row>
    <row r="1204" spans="1:17" x14ac:dyDescent="0.25">
      <c r="A1204" s="3">
        <v>3975</v>
      </c>
      <c r="B1204" s="3" t="s">
        <v>1189</v>
      </c>
      <c r="C1204" s="3" t="s">
        <v>2900</v>
      </c>
      <c r="D1204" s="3" t="s">
        <v>210</v>
      </c>
      <c r="E1204" s="3" t="s">
        <v>1393</v>
      </c>
      <c r="F1204" s="3" t="s">
        <v>2856</v>
      </c>
      <c r="G1204" s="3" t="s">
        <v>85</v>
      </c>
      <c r="H1204" s="3" t="s">
        <v>86</v>
      </c>
      <c r="I1204" s="3" t="s">
        <v>87</v>
      </c>
      <c r="J1204" s="3" t="s">
        <v>88</v>
      </c>
      <c r="K1204" s="11">
        <v>43784</v>
      </c>
      <c r="L1204" s="11">
        <v>44196</v>
      </c>
      <c r="M1204" s="3">
        <v>100</v>
      </c>
      <c r="N1204" s="3">
        <v>100</v>
      </c>
      <c r="O1204" s="3">
        <v>60</v>
      </c>
      <c r="P1204" s="3">
        <v>0.6</v>
      </c>
      <c r="Q1204" s="3">
        <v>0.6</v>
      </c>
    </row>
    <row r="1205" spans="1:17" x14ac:dyDescent="0.25">
      <c r="A1205" s="3">
        <v>3975</v>
      </c>
      <c r="B1205" s="3" t="s">
        <v>1189</v>
      </c>
      <c r="C1205" s="3" t="s">
        <v>2900</v>
      </c>
      <c r="D1205" s="3" t="s">
        <v>209</v>
      </c>
      <c r="E1205" s="3" t="s">
        <v>1397</v>
      </c>
      <c r="F1205" s="3" t="s">
        <v>2855</v>
      </c>
      <c r="G1205" s="3" t="s">
        <v>888</v>
      </c>
      <c r="H1205" s="3" t="s">
        <v>889</v>
      </c>
      <c r="I1205" s="3" t="s">
        <v>228</v>
      </c>
      <c r="J1205" s="3" t="s">
        <v>229</v>
      </c>
      <c r="K1205" s="11">
        <v>43784</v>
      </c>
      <c r="L1205" s="11">
        <v>44012</v>
      </c>
      <c r="M1205" s="3">
        <v>100</v>
      </c>
      <c r="N1205" s="3">
        <v>100</v>
      </c>
      <c r="O1205" s="3">
        <v>70</v>
      </c>
      <c r="P1205" s="3">
        <v>0.7</v>
      </c>
      <c r="Q1205" s="3">
        <v>0.7</v>
      </c>
    </row>
    <row r="1206" spans="1:17" x14ac:dyDescent="0.25">
      <c r="A1206" s="3">
        <v>3975</v>
      </c>
      <c r="B1206" s="3" t="s">
        <v>1189</v>
      </c>
      <c r="C1206" s="3" t="s">
        <v>2900</v>
      </c>
      <c r="D1206" s="3" t="s">
        <v>207</v>
      </c>
      <c r="E1206" s="3" t="s">
        <v>1398</v>
      </c>
      <c r="F1206" s="3" t="s">
        <v>2855</v>
      </c>
      <c r="G1206" s="3" t="s">
        <v>90</v>
      </c>
      <c r="H1206" s="3" t="s">
        <v>91</v>
      </c>
      <c r="I1206" s="3" t="s">
        <v>92</v>
      </c>
      <c r="J1206" s="3" t="s">
        <v>93</v>
      </c>
      <c r="K1206" s="11">
        <v>43831</v>
      </c>
      <c r="L1206" s="11">
        <v>44377</v>
      </c>
      <c r="M1206" s="3">
        <v>50</v>
      </c>
      <c r="N1206" s="3">
        <v>100</v>
      </c>
      <c r="O1206" s="3">
        <v>0</v>
      </c>
      <c r="P1206" s="3">
        <v>0</v>
      </c>
      <c r="Q1206" s="3">
        <v>0</v>
      </c>
    </row>
    <row r="1207" spans="1:17" x14ac:dyDescent="0.25">
      <c r="A1207" s="3">
        <v>3975</v>
      </c>
      <c r="B1207" s="3" t="s">
        <v>1189</v>
      </c>
      <c r="C1207" s="3" t="s">
        <v>2900</v>
      </c>
      <c r="D1207" s="3" t="s">
        <v>206</v>
      </c>
      <c r="E1207" s="3" t="s">
        <v>1399</v>
      </c>
      <c r="F1207" s="3" t="s">
        <v>2855</v>
      </c>
      <c r="G1207" s="3" t="s">
        <v>999</v>
      </c>
      <c r="H1207" s="3" t="s">
        <v>1000</v>
      </c>
      <c r="I1207" s="3" t="s">
        <v>228</v>
      </c>
      <c r="J1207" s="3" t="s">
        <v>229</v>
      </c>
      <c r="K1207" s="11">
        <v>43784</v>
      </c>
      <c r="L1207" s="11">
        <v>44196</v>
      </c>
      <c r="M1207" s="3">
        <v>100</v>
      </c>
      <c r="N1207" s="3">
        <v>100</v>
      </c>
      <c r="O1207" s="3">
        <v>40</v>
      </c>
      <c r="P1207" s="3">
        <v>0.4</v>
      </c>
      <c r="Q1207" s="3">
        <v>0.4</v>
      </c>
    </row>
    <row r="1208" spans="1:17" x14ac:dyDescent="0.25">
      <c r="A1208" s="3">
        <v>3975</v>
      </c>
      <c r="B1208" s="3" t="s">
        <v>1189</v>
      </c>
      <c r="C1208" s="3" t="s">
        <v>2900</v>
      </c>
      <c r="D1208" s="3" t="s">
        <v>208</v>
      </c>
      <c r="E1208" s="3" t="s">
        <v>1400</v>
      </c>
      <c r="F1208" s="3" t="s">
        <v>2051</v>
      </c>
      <c r="G1208" s="3" t="s">
        <v>90</v>
      </c>
      <c r="H1208" s="3" t="s">
        <v>91</v>
      </c>
      <c r="I1208" s="3" t="s">
        <v>92</v>
      </c>
      <c r="J1208" s="3" t="s">
        <v>93</v>
      </c>
      <c r="K1208" s="11">
        <v>43784</v>
      </c>
      <c r="L1208" s="11">
        <v>43830</v>
      </c>
      <c r="M1208" s="3">
        <v>100</v>
      </c>
      <c r="N1208" s="3">
        <v>100</v>
      </c>
      <c r="O1208" s="3">
        <v>100</v>
      </c>
      <c r="P1208" s="3">
        <v>1</v>
      </c>
      <c r="Q1208" s="3">
        <v>1</v>
      </c>
    </row>
    <row r="1209" spans="1:17" x14ac:dyDescent="0.25">
      <c r="A1209" s="3">
        <v>3975</v>
      </c>
      <c r="B1209" s="3" t="s">
        <v>1189</v>
      </c>
      <c r="C1209" s="3" t="s">
        <v>2900</v>
      </c>
      <c r="D1209" s="3" t="s">
        <v>211</v>
      </c>
      <c r="E1209" s="3" t="s">
        <v>1401</v>
      </c>
      <c r="F1209" s="3" t="s">
        <v>2855</v>
      </c>
      <c r="G1209" s="3" t="s">
        <v>189</v>
      </c>
      <c r="H1209" s="3" t="s">
        <v>190</v>
      </c>
      <c r="I1209" s="3" t="s">
        <v>164</v>
      </c>
      <c r="J1209" s="3" t="s">
        <v>164</v>
      </c>
      <c r="K1209" s="11">
        <v>43831</v>
      </c>
      <c r="L1209" s="11">
        <v>44196</v>
      </c>
      <c r="M1209" s="3">
        <v>100</v>
      </c>
      <c r="N1209" s="3">
        <v>100</v>
      </c>
      <c r="O1209" s="3">
        <v>0</v>
      </c>
      <c r="P1209" s="3">
        <v>0</v>
      </c>
      <c r="Q1209" s="3">
        <v>0</v>
      </c>
    </row>
    <row r="1210" spans="1:17" x14ac:dyDescent="0.25">
      <c r="A1210" s="3">
        <v>3975</v>
      </c>
      <c r="B1210" s="3" t="s">
        <v>1189</v>
      </c>
      <c r="C1210" s="3" t="s">
        <v>2900</v>
      </c>
      <c r="D1210" s="3" t="s">
        <v>84</v>
      </c>
      <c r="E1210" s="3" t="s">
        <v>1703</v>
      </c>
      <c r="F1210" s="3" t="s">
        <v>2855</v>
      </c>
      <c r="G1210" s="3" t="s">
        <v>90</v>
      </c>
      <c r="H1210" s="3" t="s">
        <v>91</v>
      </c>
      <c r="I1210" s="3" t="s">
        <v>92</v>
      </c>
      <c r="J1210" s="3" t="s">
        <v>93</v>
      </c>
      <c r="K1210" s="11">
        <v>43831</v>
      </c>
      <c r="L1210" s="11">
        <v>44316</v>
      </c>
      <c r="M1210" s="3">
        <v>80</v>
      </c>
      <c r="N1210" s="3">
        <v>100</v>
      </c>
      <c r="O1210" s="3">
        <v>0</v>
      </c>
      <c r="P1210" s="3">
        <v>0</v>
      </c>
      <c r="Q1210" s="3">
        <v>0</v>
      </c>
    </row>
    <row r="1211" spans="1:17" x14ac:dyDescent="0.25">
      <c r="A1211" s="3">
        <v>3975</v>
      </c>
      <c r="B1211" s="3" t="s">
        <v>1189</v>
      </c>
      <c r="C1211" s="3" t="s">
        <v>2900</v>
      </c>
      <c r="D1211" s="3" t="s">
        <v>128</v>
      </c>
      <c r="E1211" s="3" t="s">
        <v>1704</v>
      </c>
      <c r="F1211" s="3" t="s">
        <v>2855</v>
      </c>
      <c r="G1211" s="3" t="s">
        <v>154</v>
      </c>
      <c r="H1211" s="3" t="s">
        <v>155</v>
      </c>
      <c r="I1211" s="3" t="s">
        <v>156</v>
      </c>
      <c r="J1211" s="3" t="s">
        <v>156</v>
      </c>
      <c r="K1211" s="11">
        <v>43784</v>
      </c>
      <c r="L1211" s="11">
        <v>44806</v>
      </c>
      <c r="M1211" s="3">
        <v>70</v>
      </c>
      <c r="N1211" s="3">
        <v>100</v>
      </c>
      <c r="O1211" s="3">
        <v>0</v>
      </c>
      <c r="P1211" s="3">
        <v>0</v>
      </c>
      <c r="Q1211" s="3">
        <v>0</v>
      </c>
    </row>
    <row r="1212" spans="1:17" x14ac:dyDescent="0.25">
      <c r="A1212" s="3">
        <v>3975</v>
      </c>
      <c r="B1212" s="3" t="s">
        <v>1189</v>
      </c>
      <c r="C1212" s="3" t="s">
        <v>2900</v>
      </c>
      <c r="D1212" s="3" t="s">
        <v>115</v>
      </c>
      <c r="E1212" s="3" t="s">
        <v>1705</v>
      </c>
      <c r="F1212" s="3" t="s">
        <v>2855</v>
      </c>
      <c r="G1212" s="3" t="s">
        <v>154</v>
      </c>
      <c r="H1212" s="3" t="s">
        <v>155</v>
      </c>
      <c r="I1212" s="3" t="s">
        <v>156</v>
      </c>
      <c r="J1212" s="3" t="s">
        <v>156</v>
      </c>
      <c r="K1212" s="11">
        <v>43784</v>
      </c>
      <c r="L1212" s="11">
        <v>44806</v>
      </c>
      <c r="M1212" s="3">
        <v>55</v>
      </c>
      <c r="N1212" s="3">
        <v>100</v>
      </c>
      <c r="O1212" s="3">
        <v>23</v>
      </c>
      <c r="P1212" s="3">
        <v>0.41818181818181815</v>
      </c>
      <c r="Q1212" s="3">
        <v>0.23</v>
      </c>
    </row>
    <row r="1213" spans="1:17" x14ac:dyDescent="0.25">
      <c r="A1213" s="3">
        <v>3975</v>
      </c>
      <c r="B1213" s="3" t="s">
        <v>1189</v>
      </c>
      <c r="C1213" s="3" t="s">
        <v>2900</v>
      </c>
      <c r="D1213" s="3" t="s">
        <v>89</v>
      </c>
      <c r="E1213" s="3" t="s">
        <v>1706</v>
      </c>
      <c r="F1213" s="3" t="s">
        <v>2855</v>
      </c>
      <c r="G1213" s="3" t="s">
        <v>154</v>
      </c>
      <c r="H1213" s="3" t="s">
        <v>155</v>
      </c>
      <c r="I1213" s="3" t="s">
        <v>156</v>
      </c>
      <c r="J1213" s="3" t="s">
        <v>156</v>
      </c>
      <c r="K1213" s="11">
        <v>43784</v>
      </c>
      <c r="L1213" s="11">
        <v>44806</v>
      </c>
      <c r="M1213" s="3">
        <v>53</v>
      </c>
      <c r="N1213" s="3">
        <v>100</v>
      </c>
      <c r="O1213" s="3">
        <v>0</v>
      </c>
      <c r="P1213" s="3">
        <v>0</v>
      </c>
      <c r="Q1213" s="3">
        <v>0</v>
      </c>
    </row>
    <row r="1214" spans="1:17" x14ac:dyDescent="0.25">
      <c r="A1214" s="3">
        <v>3975</v>
      </c>
      <c r="B1214" s="3" t="s">
        <v>1189</v>
      </c>
      <c r="C1214" s="3" t="s">
        <v>2900</v>
      </c>
      <c r="D1214" s="3" t="s">
        <v>102</v>
      </c>
      <c r="E1214" s="3" t="s">
        <v>1707</v>
      </c>
      <c r="F1214" s="3" t="s">
        <v>2855</v>
      </c>
      <c r="G1214" s="3" t="s">
        <v>154</v>
      </c>
      <c r="H1214" s="3" t="s">
        <v>155</v>
      </c>
      <c r="I1214" s="3" t="s">
        <v>156</v>
      </c>
      <c r="J1214" s="3" t="s">
        <v>156</v>
      </c>
      <c r="K1214" s="11">
        <v>43784</v>
      </c>
      <c r="L1214" s="11">
        <v>44806</v>
      </c>
      <c r="M1214" s="3">
        <v>30</v>
      </c>
      <c r="N1214" s="3">
        <v>100</v>
      </c>
      <c r="O1214" s="3">
        <v>5</v>
      </c>
      <c r="P1214" s="3">
        <v>0.16666666666666666</v>
      </c>
      <c r="Q1214" s="3">
        <v>0.05</v>
      </c>
    </row>
    <row r="1215" spans="1:17" x14ac:dyDescent="0.25">
      <c r="A1215" s="3">
        <v>3975</v>
      </c>
      <c r="B1215" s="3" t="s">
        <v>1189</v>
      </c>
      <c r="C1215" s="3" t="s">
        <v>2900</v>
      </c>
      <c r="D1215" s="3" t="s">
        <v>129</v>
      </c>
      <c r="E1215" s="3" t="s">
        <v>1708</v>
      </c>
      <c r="F1215" s="3" t="s">
        <v>2855</v>
      </c>
      <c r="G1215" s="3" t="s">
        <v>154</v>
      </c>
      <c r="H1215" s="3" t="s">
        <v>155</v>
      </c>
      <c r="I1215" s="3" t="s">
        <v>156</v>
      </c>
      <c r="J1215" s="3" t="s">
        <v>156</v>
      </c>
      <c r="K1215" s="11">
        <v>43952</v>
      </c>
      <c r="L1215" s="11">
        <v>44806</v>
      </c>
      <c r="M1215" s="3">
        <v>50</v>
      </c>
      <c r="N1215" s="3">
        <v>100</v>
      </c>
      <c r="O1215" s="3">
        <v>0</v>
      </c>
      <c r="P1215" s="3">
        <v>0</v>
      </c>
      <c r="Q1215" s="3">
        <v>0</v>
      </c>
    </row>
    <row r="1216" spans="1:17" x14ac:dyDescent="0.25">
      <c r="A1216" s="3">
        <v>3975</v>
      </c>
      <c r="B1216" s="3" t="s">
        <v>1189</v>
      </c>
      <c r="C1216" s="3" t="s">
        <v>2900</v>
      </c>
      <c r="D1216" s="3" t="s">
        <v>94</v>
      </c>
      <c r="E1216" s="3" t="s">
        <v>1709</v>
      </c>
      <c r="F1216" s="3" t="s">
        <v>2855</v>
      </c>
      <c r="G1216" s="3" t="s">
        <v>154</v>
      </c>
      <c r="H1216" s="3" t="s">
        <v>155</v>
      </c>
      <c r="I1216" s="3" t="s">
        <v>156</v>
      </c>
      <c r="J1216" s="3" t="s">
        <v>156</v>
      </c>
      <c r="K1216" s="11">
        <v>43784</v>
      </c>
      <c r="L1216" s="11">
        <v>44806</v>
      </c>
      <c r="M1216" s="3">
        <v>51</v>
      </c>
      <c r="N1216" s="3">
        <v>100</v>
      </c>
      <c r="O1216" s="3">
        <v>0</v>
      </c>
      <c r="P1216" s="3">
        <v>0</v>
      </c>
      <c r="Q1216" s="3">
        <v>0</v>
      </c>
    </row>
    <row r="1217" spans="1:17" x14ac:dyDescent="0.25">
      <c r="A1217" s="3">
        <v>3975</v>
      </c>
      <c r="B1217" s="3" t="s">
        <v>1189</v>
      </c>
      <c r="C1217" s="3" t="s">
        <v>2900</v>
      </c>
      <c r="D1217" s="3" t="s">
        <v>134</v>
      </c>
      <c r="E1217" s="3" t="s">
        <v>1710</v>
      </c>
      <c r="F1217" s="3" t="s">
        <v>2855</v>
      </c>
      <c r="G1217" s="3" t="s">
        <v>311</v>
      </c>
      <c r="H1217" s="3" t="s">
        <v>312</v>
      </c>
      <c r="I1217" s="3" t="s">
        <v>313</v>
      </c>
      <c r="J1217" s="3" t="s">
        <v>314</v>
      </c>
      <c r="K1217" s="11">
        <v>43784</v>
      </c>
      <c r="L1217" s="11">
        <v>44012</v>
      </c>
      <c r="M1217" s="3">
        <v>100</v>
      </c>
      <c r="N1217" s="3">
        <v>100</v>
      </c>
      <c r="O1217" s="3">
        <v>100</v>
      </c>
      <c r="P1217" s="3">
        <v>1</v>
      </c>
      <c r="Q1217" s="3">
        <v>1</v>
      </c>
    </row>
    <row r="1218" spans="1:17" x14ac:dyDescent="0.25">
      <c r="A1218" s="3">
        <v>3975</v>
      </c>
      <c r="B1218" s="3" t="s">
        <v>1189</v>
      </c>
      <c r="C1218" s="3" t="s">
        <v>2900</v>
      </c>
      <c r="D1218" s="3" t="s">
        <v>97</v>
      </c>
      <c r="E1218" s="3" t="s">
        <v>1711</v>
      </c>
      <c r="F1218" s="3" t="s">
        <v>2855</v>
      </c>
      <c r="G1218" s="3" t="s">
        <v>162</v>
      </c>
      <c r="H1218" s="3" t="s">
        <v>163</v>
      </c>
      <c r="I1218" s="3" t="s">
        <v>164</v>
      </c>
      <c r="J1218" s="3" t="s">
        <v>164</v>
      </c>
      <c r="K1218" s="11">
        <v>43784</v>
      </c>
      <c r="L1218" s="11">
        <v>44074</v>
      </c>
      <c r="M1218" s="3">
        <v>100</v>
      </c>
      <c r="N1218" s="3">
        <v>100</v>
      </c>
      <c r="O1218" s="3">
        <v>45</v>
      </c>
      <c r="P1218" s="3">
        <v>0.45</v>
      </c>
      <c r="Q1218" s="3">
        <v>0.45</v>
      </c>
    </row>
    <row r="1219" spans="1:17" x14ac:dyDescent="0.25">
      <c r="A1219" s="3">
        <v>3977</v>
      </c>
      <c r="B1219" s="3" t="s">
        <v>1717</v>
      </c>
      <c r="C1219" s="3" t="s">
        <v>2926</v>
      </c>
      <c r="D1219" s="3" t="s">
        <v>206</v>
      </c>
      <c r="E1219" s="3" t="s">
        <v>1718</v>
      </c>
      <c r="F1219" s="3" t="s">
        <v>2855</v>
      </c>
      <c r="G1219" s="3" t="s">
        <v>317</v>
      </c>
      <c r="H1219" s="3" t="s">
        <v>318</v>
      </c>
      <c r="I1219" s="3" t="s">
        <v>319</v>
      </c>
      <c r="J1219" s="3" t="s">
        <v>320</v>
      </c>
      <c r="K1219" s="11">
        <v>43831</v>
      </c>
      <c r="L1219" s="11">
        <v>46022</v>
      </c>
      <c r="M1219" s="3">
        <v>20000</v>
      </c>
      <c r="N1219" s="3">
        <v>120000</v>
      </c>
      <c r="O1219" s="3">
        <v>0</v>
      </c>
      <c r="P1219" s="3">
        <v>0</v>
      </c>
      <c r="Q1219" s="3">
        <v>0</v>
      </c>
    </row>
    <row r="1220" spans="1:17" x14ac:dyDescent="0.25">
      <c r="A1220" s="3">
        <v>3977</v>
      </c>
      <c r="B1220" s="3" t="s">
        <v>1717</v>
      </c>
      <c r="C1220" s="3" t="s">
        <v>2926</v>
      </c>
      <c r="D1220" s="3" t="s">
        <v>89</v>
      </c>
      <c r="E1220" s="3" t="s">
        <v>1720</v>
      </c>
      <c r="F1220" s="3" t="s">
        <v>2855</v>
      </c>
      <c r="G1220" s="3" t="s">
        <v>317</v>
      </c>
      <c r="H1220" s="3" t="s">
        <v>318</v>
      </c>
      <c r="I1220" s="3" t="s">
        <v>319</v>
      </c>
      <c r="J1220" s="3" t="s">
        <v>320</v>
      </c>
      <c r="K1220" s="11">
        <v>43831</v>
      </c>
      <c r="L1220" s="11">
        <v>46022</v>
      </c>
      <c r="M1220" s="3">
        <v>25000</v>
      </c>
      <c r="N1220" s="3">
        <v>170000</v>
      </c>
      <c r="O1220" s="3">
        <v>0</v>
      </c>
      <c r="P1220" s="3">
        <v>0</v>
      </c>
      <c r="Q1220" s="3">
        <v>0</v>
      </c>
    </row>
    <row r="1221" spans="1:17" x14ac:dyDescent="0.25">
      <c r="A1221" s="3">
        <v>3977</v>
      </c>
      <c r="B1221" s="3" t="s">
        <v>1717</v>
      </c>
      <c r="C1221" s="3" t="s">
        <v>2926</v>
      </c>
      <c r="D1221" s="3" t="s">
        <v>97</v>
      </c>
      <c r="E1221" s="3" t="s">
        <v>1744</v>
      </c>
      <c r="F1221" s="3" t="s">
        <v>2855</v>
      </c>
      <c r="G1221" s="3" t="s">
        <v>317</v>
      </c>
      <c r="H1221" s="3" t="s">
        <v>318</v>
      </c>
      <c r="I1221" s="3" t="s">
        <v>319</v>
      </c>
      <c r="J1221" s="3" t="s">
        <v>320</v>
      </c>
      <c r="K1221" s="11">
        <v>43808</v>
      </c>
      <c r="L1221" s="11">
        <v>43830</v>
      </c>
      <c r="M1221" s="3">
        <v>100</v>
      </c>
      <c r="N1221" s="3">
        <v>100</v>
      </c>
      <c r="O1221" s="3">
        <v>0</v>
      </c>
      <c r="P1221" s="3">
        <v>0</v>
      </c>
      <c r="Q1221" s="3">
        <v>0</v>
      </c>
    </row>
    <row r="1222" spans="1:17" x14ac:dyDescent="0.25">
      <c r="A1222" s="3">
        <v>3977</v>
      </c>
      <c r="B1222" s="3" t="s">
        <v>1717</v>
      </c>
      <c r="C1222" s="3" t="s">
        <v>2926</v>
      </c>
      <c r="D1222" s="3" t="s">
        <v>205</v>
      </c>
      <c r="E1222" s="3" t="s">
        <v>1745</v>
      </c>
      <c r="F1222" s="3" t="s">
        <v>2855</v>
      </c>
      <c r="G1222" s="3" t="s">
        <v>317</v>
      </c>
      <c r="H1222" s="3" t="s">
        <v>318</v>
      </c>
      <c r="I1222" s="3" t="s">
        <v>319</v>
      </c>
      <c r="J1222" s="3" t="s">
        <v>320</v>
      </c>
      <c r="K1222" s="11">
        <v>43808</v>
      </c>
      <c r="L1222" s="11">
        <v>43830</v>
      </c>
      <c r="M1222" s="3">
        <v>100</v>
      </c>
      <c r="N1222" s="3">
        <v>100</v>
      </c>
      <c r="O1222" s="3">
        <v>0</v>
      </c>
      <c r="P1222" s="3">
        <v>0</v>
      </c>
      <c r="Q1222" s="3">
        <v>0</v>
      </c>
    </row>
    <row r="1223" spans="1:17" x14ac:dyDescent="0.25">
      <c r="A1223" s="3">
        <v>3977</v>
      </c>
      <c r="B1223" s="3" t="s">
        <v>1717</v>
      </c>
      <c r="C1223" s="3" t="s">
        <v>2926</v>
      </c>
      <c r="D1223" s="3" t="s">
        <v>359</v>
      </c>
      <c r="E1223" s="3" t="s">
        <v>1746</v>
      </c>
      <c r="F1223" s="3" t="s">
        <v>2855</v>
      </c>
      <c r="G1223" s="3" t="s">
        <v>317</v>
      </c>
      <c r="H1223" s="3" t="s">
        <v>318</v>
      </c>
      <c r="I1223" s="3" t="s">
        <v>319</v>
      </c>
      <c r="J1223" s="3" t="s">
        <v>320</v>
      </c>
      <c r="K1223" s="11">
        <v>43808</v>
      </c>
      <c r="L1223" s="11">
        <v>43830</v>
      </c>
      <c r="M1223" s="3">
        <v>100</v>
      </c>
      <c r="N1223" s="3">
        <v>100</v>
      </c>
      <c r="O1223" s="3">
        <v>0</v>
      </c>
      <c r="P1223" s="3">
        <v>0</v>
      </c>
      <c r="Q1223" s="3">
        <v>0</v>
      </c>
    </row>
    <row r="1224" spans="1:17" x14ac:dyDescent="0.25">
      <c r="A1224" s="3">
        <v>3977</v>
      </c>
      <c r="B1224" s="3" t="s">
        <v>1717</v>
      </c>
      <c r="C1224" s="3" t="s">
        <v>2926</v>
      </c>
      <c r="D1224" s="3" t="s">
        <v>244</v>
      </c>
      <c r="E1224" s="3" t="s">
        <v>1781</v>
      </c>
      <c r="F1224" s="3" t="s">
        <v>2855</v>
      </c>
      <c r="G1224" s="3" t="s">
        <v>317</v>
      </c>
      <c r="H1224" s="3" t="s">
        <v>318</v>
      </c>
      <c r="I1224" s="3" t="s">
        <v>319</v>
      </c>
      <c r="J1224" s="3" t="s">
        <v>320</v>
      </c>
      <c r="K1224" s="11">
        <v>43808</v>
      </c>
      <c r="L1224" s="11">
        <v>43830</v>
      </c>
      <c r="M1224" s="3">
        <v>100</v>
      </c>
      <c r="N1224" s="3">
        <v>100</v>
      </c>
      <c r="O1224" s="3">
        <v>0</v>
      </c>
      <c r="P1224" s="3">
        <v>0</v>
      </c>
      <c r="Q1224" s="3">
        <v>0</v>
      </c>
    </row>
    <row r="1225" spans="1:17" x14ac:dyDescent="0.25">
      <c r="A1225" s="3">
        <v>3977</v>
      </c>
      <c r="B1225" s="3" t="s">
        <v>1717</v>
      </c>
      <c r="C1225" s="3" t="s">
        <v>2926</v>
      </c>
      <c r="D1225" s="3" t="s">
        <v>337</v>
      </c>
      <c r="E1225" s="3" t="s">
        <v>1782</v>
      </c>
      <c r="F1225" s="3" t="s">
        <v>2855</v>
      </c>
      <c r="G1225" s="3" t="s">
        <v>317</v>
      </c>
      <c r="H1225" s="3" t="s">
        <v>318</v>
      </c>
      <c r="I1225" s="3" t="s">
        <v>319</v>
      </c>
      <c r="J1225" s="3" t="s">
        <v>320</v>
      </c>
      <c r="K1225" s="11">
        <v>43808</v>
      </c>
      <c r="L1225" s="11">
        <v>43830</v>
      </c>
      <c r="M1225" s="3">
        <v>100</v>
      </c>
      <c r="N1225" s="3">
        <v>100</v>
      </c>
      <c r="O1225" s="3">
        <v>0</v>
      </c>
      <c r="P1225" s="3">
        <v>0</v>
      </c>
      <c r="Q1225" s="3">
        <v>0</v>
      </c>
    </row>
    <row r="1226" spans="1:17" x14ac:dyDescent="0.25">
      <c r="A1226" s="3">
        <v>3977</v>
      </c>
      <c r="B1226" s="3" t="s">
        <v>1717</v>
      </c>
      <c r="C1226" s="3" t="s">
        <v>2926</v>
      </c>
      <c r="D1226" s="3" t="s">
        <v>128</v>
      </c>
      <c r="E1226" s="3" t="s">
        <v>1783</v>
      </c>
      <c r="F1226" s="3" t="s">
        <v>2855</v>
      </c>
      <c r="G1226" s="3" t="s">
        <v>317</v>
      </c>
      <c r="H1226" s="3" t="s">
        <v>318</v>
      </c>
      <c r="I1226" s="3" t="s">
        <v>319</v>
      </c>
      <c r="J1226" s="3" t="s">
        <v>320</v>
      </c>
      <c r="K1226" s="11">
        <v>43808</v>
      </c>
      <c r="L1226" s="11">
        <v>43830</v>
      </c>
      <c r="M1226" s="3">
        <v>100</v>
      </c>
      <c r="N1226" s="3">
        <v>100</v>
      </c>
      <c r="O1226" s="3">
        <v>0</v>
      </c>
      <c r="P1226" s="3">
        <v>0</v>
      </c>
      <c r="Q1226" s="3">
        <v>0</v>
      </c>
    </row>
    <row r="1227" spans="1:17" x14ac:dyDescent="0.25">
      <c r="A1227" s="3">
        <v>3977</v>
      </c>
      <c r="B1227" s="3" t="s">
        <v>1717</v>
      </c>
      <c r="C1227" s="3" t="s">
        <v>2926</v>
      </c>
      <c r="D1227" s="3" t="s">
        <v>355</v>
      </c>
      <c r="E1227" s="3" t="s">
        <v>1795</v>
      </c>
      <c r="F1227" s="3" t="s">
        <v>2855</v>
      </c>
      <c r="G1227" s="3" t="s">
        <v>175</v>
      </c>
      <c r="H1227" s="3" t="s">
        <v>176</v>
      </c>
      <c r="I1227" s="3" t="s">
        <v>177</v>
      </c>
      <c r="J1227" s="3" t="s">
        <v>177</v>
      </c>
      <c r="K1227" s="11">
        <v>43831</v>
      </c>
      <c r="L1227" s="11">
        <v>44742</v>
      </c>
      <c r="M1227" s="3">
        <v>40</v>
      </c>
      <c r="N1227" s="3">
        <v>100</v>
      </c>
      <c r="O1227" s="3">
        <v>0</v>
      </c>
      <c r="P1227" s="3">
        <v>0</v>
      </c>
      <c r="Q1227" s="3">
        <v>0</v>
      </c>
    </row>
    <row r="1228" spans="1:17" x14ac:dyDescent="0.25">
      <c r="A1228" s="3">
        <v>3977</v>
      </c>
      <c r="B1228" s="3" t="s">
        <v>1717</v>
      </c>
      <c r="C1228" s="3" t="s">
        <v>2926</v>
      </c>
      <c r="D1228" s="3" t="s">
        <v>372</v>
      </c>
      <c r="E1228" s="3" t="s">
        <v>2003</v>
      </c>
      <c r="F1228" s="3" t="s">
        <v>2855</v>
      </c>
      <c r="G1228" s="3" t="s">
        <v>317</v>
      </c>
      <c r="H1228" s="3" t="s">
        <v>318</v>
      </c>
      <c r="I1228" s="3" t="s">
        <v>319</v>
      </c>
      <c r="J1228" s="3" t="s">
        <v>320</v>
      </c>
      <c r="K1228" s="11">
        <v>43831</v>
      </c>
      <c r="L1228" s="11">
        <v>46022</v>
      </c>
      <c r="M1228" s="3">
        <v>2</v>
      </c>
      <c r="N1228" s="3">
        <v>12</v>
      </c>
      <c r="O1228" s="3">
        <v>0</v>
      </c>
      <c r="P1228" s="3">
        <v>0</v>
      </c>
      <c r="Q1228" s="3">
        <v>0</v>
      </c>
    </row>
    <row r="1229" spans="1:17" x14ac:dyDescent="0.25">
      <c r="A1229" s="3">
        <v>3977</v>
      </c>
      <c r="B1229" s="3" t="s">
        <v>1717</v>
      </c>
      <c r="C1229" s="3" t="s">
        <v>2926</v>
      </c>
      <c r="D1229" s="3" t="s">
        <v>207</v>
      </c>
      <c r="E1229" s="3" t="s">
        <v>2022</v>
      </c>
      <c r="F1229" s="3" t="s">
        <v>2855</v>
      </c>
      <c r="G1229" s="3" t="s">
        <v>317</v>
      </c>
      <c r="H1229" s="3" t="s">
        <v>318</v>
      </c>
      <c r="I1229" s="3" t="s">
        <v>319</v>
      </c>
      <c r="J1229" s="3" t="s">
        <v>320</v>
      </c>
      <c r="K1229" s="11">
        <v>43831</v>
      </c>
      <c r="L1229" s="11">
        <v>46022</v>
      </c>
      <c r="M1229" s="3">
        <v>2</v>
      </c>
      <c r="N1229" s="3">
        <v>12</v>
      </c>
      <c r="O1229" s="3">
        <v>0</v>
      </c>
      <c r="P1229" s="3">
        <v>0</v>
      </c>
      <c r="Q1229" s="3">
        <v>0</v>
      </c>
    </row>
    <row r="1230" spans="1:17" x14ac:dyDescent="0.25">
      <c r="A1230" s="3">
        <v>3977</v>
      </c>
      <c r="B1230" s="3" t="s">
        <v>1717</v>
      </c>
      <c r="C1230" s="3" t="s">
        <v>2926</v>
      </c>
      <c r="D1230" s="3" t="s">
        <v>102</v>
      </c>
      <c r="E1230" s="3" t="s">
        <v>2023</v>
      </c>
      <c r="F1230" s="3" t="s">
        <v>2855</v>
      </c>
      <c r="G1230" s="3" t="s">
        <v>317</v>
      </c>
      <c r="H1230" s="3" t="s">
        <v>318</v>
      </c>
      <c r="I1230" s="3" t="s">
        <v>319</v>
      </c>
      <c r="J1230" s="3" t="s">
        <v>320</v>
      </c>
      <c r="K1230" s="11">
        <v>43831</v>
      </c>
      <c r="L1230" s="11">
        <v>46022</v>
      </c>
      <c r="M1230" s="3">
        <v>2</v>
      </c>
      <c r="N1230" s="3">
        <v>12</v>
      </c>
      <c r="O1230" s="3">
        <v>0</v>
      </c>
      <c r="P1230" s="3">
        <v>0</v>
      </c>
      <c r="Q1230" s="3">
        <v>0</v>
      </c>
    </row>
    <row r="1231" spans="1:17" x14ac:dyDescent="0.25">
      <c r="A1231" s="3">
        <v>3977</v>
      </c>
      <c r="B1231" s="3" t="s">
        <v>1717</v>
      </c>
      <c r="C1231" s="3" t="s">
        <v>2926</v>
      </c>
      <c r="D1231" s="3" t="s">
        <v>374</v>
      </c>
      <c r="E1231" s="3" t="s">
        <v>2046</v>
      </c>
      <c r="F1231" s="3" t="s">
        <v>2855</v>
      </c>
      <c r="G1231" s="3" t="s">
        <v>317</v>
      </c>
      <c r="H1231" s="3" t="s">
        <v>318</v>
      </c>
      <c r="I1231" s="3" t="s">
        <v>319</v>
      </c>
      <c r="J1231" s="3" t="s">
        <v>320</v>
      </c>
      <c r="K1231" s="11">
        <v>43831</v>
      </c>
      <c r="L1231" s="11">
        <v>46022</v>
      </c>
      <c r="M1231" s="3">
        <v>30540</v>
      </c>
      <c r="N1231" s="3">
        <v>178540</v>
      </c>
      <c r="O1231" s="3">
        <v>0</v>
      </c>
      <c r="P1231" s="3">
        <v>0</v>
      </c>
      <c r="Q1231" s="3">
        <v>0</v>
      </c>
    </row>
    <row r="1232" spans="1:17" x14ac:dyDescent="0.25">
      <c r="A1232" s="3">
        <v>3977</v>
      </c>
      <c r="B1232" s="3" t="s">
        <v>1717</v>
      </c>
      <c r="C1232" s="3" t="s">
        <v>2926</v>
      </c>
      <c r="D1232" s="3" t="s">
        <v>353</v>
      </c>
      <c r="E1232" s="3" t="s">
        <v>2047</v>
      </c>
      <c r="F1232" s="3" t="s">
        <v>2855</v>
      </c>
      <c r="G1232" s="3" t="s">
        <v>317</v>
      </c>
      <c r="H1232" s="3" t="s">
        <v>318</v>
      </c>
      <c r="I1232" s="3" t="s">
        <v>319</v>
      </c>
      <c r="J1232" s="3" t="s">
        <v>320</v>
      </c>
      <c r="K1232" s="11">
        <v>43831</v>
      </c>
      <c r="L1232" s="11">
        <v>46022</v>
      </c>
      <c r="M1232" s="3">
        <v>25945</v>
      </c>
      <c r="N1232" s="3">
        <v>178540</v>
      </c>
      <c r="O1232" s="3">
        <v>0</v>
      </c>
      <c r="P1232" s="3">
        <v>0</v>
      </c>
      <c r="Q1232" s="3">
        <v>0</v>
      </c>
    </row>
    <row r="1233" spans="1:17" x14ac:dyDescent="0.25">
      <c r="A1233" s="3">
        <v>3981</v>
      </c>
      <c r="B1233" s="3" t="s">
        <v>1428</v>
      </c>
      <c r="C1233" s="3" t="s">
        <v>2927</v>
      </c>
      <c r="D1233" s="3" t="s">
        <v>207</v>
      </c>
      <c r="E1233" s="3" t="s">
        <v>1429</v>
      </c>
      <c r="F1233" s="3" t="s">
        <v>2855</v>
      </c>
      <c r="G1233" s="3" t="s">
        <v>311</v>
      </c>
      <c r="H1233" s="3" t="s">
        <v>312</v>
      </c>
      <c r="I1233" s="3" t="s">
        <v>313</v>
      </c>
      <c r="J1233" s="3" t="s">
        <v>314</v>
      </c>
      <c r="K1233" s="11">
        <v>43845</v>
      </c>
      <c r="L1233" s="11">
        <v>44926</v>
      </c>
      <c r="M1233" s="3">
        <v>2</v>
      </c>
      <c r="N1233" s="3">
        <v>4</v>
      </c>
      <c r="O1233" s="3">
        <v>0</v>
      </c>
      <c r="P1233" s="3">
        <v>0</v>
      </c>
      <c r="Q1233" s="3">
        <v>0</v>
      </c>
    </row>
    <row r="1234" spans="1:17" x14ac:dyDescent="0.25">
      <c r="A1234" s="3">
        <v>3981</v>
      </c>
      <c r="B1234" s="3" t="s">
        <v>1428</v>
      </c>
      <c r="C1234" s="3" t="s">
        <v>2927</v>
      </c>
      <c r="D1234" s="3" t="s">
        <v>205</v>
      </c>
      <c r="E1234" s="3" t="s">
        <v>1437</v>
      </c>
      <c r="F1234" s="3" t="s">
        <v>2051</v>
      </c>
      <c r="G1234" s="3" t="s">
        <v>311</v>
      </c>
      <c r="H1234" s="3" t="s">
        <v>312</v>
      </c>
      <c r="I1234" s="3" t="s">
        <v>313</v>
      </c>
      <c r="J1234" s="3" t="s">
        <v>314</v>
      </c>
      <c r="K1234" s="11">
        <v>43831</v>
      </c>
      <c r="L1234" s="11">
        <v>44561</v>
      </c>
      <c r="M1234" s="3">
        <v>60</v>
      </c>
      <c r="N1234" s="3">
        <v>100</v>
      </c>
      <c r="O1234" s="3">
        <v>10</v>
      </c>
      <c r="P1234" s="3">
        <v>0.16666666666666666</v>
      </c>
      <c r="Q1234" s="3">
        <v>0.1</v>
      </c>
    </row>
    <row r="1235" spans="1:17" x14ac:dyDescent="0.25">
      <c r="A1235" s="3">
        <v>3981</v>
      </c>
      <c r="B1235" s="3" t="s">
        <v>1428</v>
      </c>
      <c r="C1235" s="3" t="s">
        <v>2927</v>
      </c>
      <c r="D1235" s="3" t="s">
        <v>206</v>
      </c>
      <c r="E1235" s="3" t="s">
        <v>1438</v>
      </c>
      <c r="F1235" s="3" t="s">
        <v>2855</v>
      </c>
      <c r="G1235" s="3" t="s">
        <v>311</v>
      </c>
      <c r="H1235" s="3" t="s">
        <v>312</v>
      </c>
      <c r="I1235" s="3" t="s">
        <v>313</v>
      </c>
      <c r="J1235" s="3" t="s">
        <v>314</v>
      </c>
      <c r="K1235" s="11">
        <v>43822</v>
      </c>
      <c r="L1235" s="11">
        <v>44926</v>
      </c>
      <c r="M1235" s="3">
        <v>83</v>
      </c>
      <c r="N1235" s="3">
        <v>100</v>
      </c>
      <c r="O1235" s="3">
        <v>0</v>
      </c>
      <c r="P1235" s="3">
        <v>0</v>
      </c>
      <c r="Q1235" s="3">
        <v>0</v>
      </c>
    </row>
    <row r="1236" spans="1:17" x14ac:dyDescent="0.25">
      <c r="A1236" s="3">
        <v>3981</v>
      </c>
      <c r="B1236" s="3" t="s">
        <v>1428</v>
      </c>
      <c r="C1236" s="3" t="s">
        <v>2927</v>
      </c>
      <c r="D1236" s="3" t="s">
        <v>359</v>
      </c>
      <c r="E1236" s="3" t="s">
        <v>1715</v>
      </c>
      <c r="F1236" s="3" t="s">
        <v>2855</v>
      </c>
      <c r="G1236" s="3" t="s">
        <v>311</v>
      </c>
      <c r="H1236" s="3" t="s">
        <v>312</v>
      </c>
      <c r="I1236" s="3" t="s">
        <v>313</v>
      </c>
      <c r="J1236" s="3" t="s">
        <v>314</v>
      </c>
      <c r="K1236" s="11">
        <v>43822</v>
      </c>
      <c r="L1236" s="11">
        <v>44196</v>
      </c>
      <c r="M1236" s="3">
        <v>100</v>
      </c>
      <c r="N1236" s="3">
        <v>100</v>
      </c>
      <c r="O1236" s="3">
        <v>66.599999999999994</v>
      </c>
      <c r="P1236" s="3">
        <v>0.66599999999999993</v>
      </c>
      <c r="Q1236" s="3">
        <v>0.66599999999999993</v>
      </c>
    </row>
    <row r="1237" spans="1:17" x14ac:dyDescent="0.25">
      <c r="A1237" s="3">
        <v>3981</v>
      </c>
      <c r="B1237" s="3" t="s">
        <v>1428</v>
      </c>
      <c r="C1237" s="3" t="s">
        <v>2927</v>
      </c>
      <c r="D1237" s="3" t="s">
        <v>244</v>
      </c>
      <c r="E1237" s="3" t="s">
        <v>1719</v>
      </c>
      <c r="F1237" s="3" t="s">
        <v>2855</v>
      </c>
      <c r="G1237" s="3" t="s">
        <v>311</v>
      </c>
      <c r="H1237" s="3" t="s">
        <v>312</v>
      </c>
      <c r="I1237" s="3" t="s">
        <v>313</v>
      </c>
      <c r="J1237" s="3" t="s">
        <v>314</v>
      </c>
      <c r="K1237" s="11">
        <v>43891</v>
      </c>
      <c r="L1237" s="11">
        <v>44926</v>
      </c>
      <c r="M1237" s="3">
        <v>702</v>
      </c>
      <c r="N1237" s="3">
        <v>1302</v>
      </c>
      <c r="O1237" s="3">
        <v>0</v>
      </c>
      <c r="P1237" s="3">
        <v>0</v>
      </c>
      <c r="Q1237" s="3">
        <v>0</v>
      </c>
    </row>
    <row r="1238" spans="1:17" x14ac:dyDescent="0.25">
      <c r="A1238" s="3">
        <v>3981</v>
      </c>
      <c r="B1238" s="3" t="s">
        <v>1428</v>
      </c>
      <c r="C1238" s="3" t="s">
        <v>2927</v>
      </c>
      <c r="D1238" s="3" t="s">
        <v>337</v>
      </c>
      <c r="E1238" s="3" t="s">
        <v>1721</v>
      </c>
      <c r="F1238" s="3" t="s">
        <v>2856</v>
      </c>
      <c r="G1238" s="3" t="s">
        <v>311</v>
      </c>
      <c r="H1238" s="3" t="s">
        <v>312</v>
      </c>
      <c r="I1238" s="3" t="s">
        <v>313</v>
      </c>
      <c r="J1238" s="3" t="s">
        <v>314</v>
      </c>
      <c r="K1238" s="11">
        <v>43891</v>
      </c>
      <c r="L1238" s="11">
        <v>44926</v>
      </c>
      <c r="M1238" s="3">
        <v>400</v>
      </c>
      <c r="N1238" s="3">
        <v>800</v>
      </c>
      <c r="O1238" s="3">
        <v>0</v>
      </c>
      <c r="P1238" s="3">
        <v>0</v>
      </c>
      <c r="Q1238" s="3">
        <v>0</v>
      </c>
    </row>
    <row r="1239" spans="1:17" x14ac:dyDescent="0.25">
      <c r="A1239" s="3">
        <v>3982</v>
      </c>
      <c r="B1239" s="3" t="s">
        <v>894</v>
      </c>
      <c r="C1239" s="3" t="s">
        <v>2903</v>
      </c>
      <c r="D1239" s="3" t="s">
        <v>63</v>
      </c>
      <c r="E1239" s="3" t="s">
        <v>895</v>
      </c>
      <c r="F1239" s="3" t="s">
        <v>2856</v>
      </c>
      <c r="G1239" s="3" t="s">
        <v>896</v>
      </c>
      <c r="H1239" s="3" t="s">
        <v>897</v>
      </c>
      <c r="I1239" s="3" t="s">
        <v>31</v>
      </c>
      <c r="J1239" s="3" t="s">
        <v>31</v>
      </c>
      <c r="K1239" s="11">
        <v>43843</v>
      </c>
      <c r="L1239" s="11">
        <v>44561</v>
      </c>
      <c r="M1239" s="3">
        <v>30</v>
      </c>
      <c r="N1239" s="3">
        <v>100</v>
      </c>
      <c r="O1239" s="3">
        <v>0</v>
      </c>
      <c r="P1239" s="3">
        <v>0</v>
      </c>
      <c r="Q1239" s="3">
        <v>0</v>
      </c>
    </row>
    <row r="1240" spans="1:17" x14ac:dyDescent="0.25">
      <c r="A1240" s="3">
        <v>3982</v>
      </c>
      <c r="B1240" s="3" t="s">
        <v>894</v>
      </c>
      <c r="C1240" s="3" t="s">
        <v>2903</v>
      </c>
      <c r="D1240" s="3" t="s">
        <v>67</v>
      </c>
      <c r="E1240" s="3" t="s">
        <v>917</v>
      </c>
      <c r="F1240" s="3" t="s">
        <v>2856</v>
      </c>
      <c r="G1240" s="3" t="s">
        <v>260</v>
      </c>
      <c r="H1240" s="3" t="s">
        <v>261</v>
      </c>
      <c r="I1240" s="3" t="s">
        <v>31</v>
      </c>
      <c r="J1240" s="3" t="s">
        <v>31</v>
      </c>
      <c r="K1240" s="11">
        <v>43843</v>
      </c>
      <c r="L1240" s="11">
        <v>45291</v>
      </c>
      <c r="M1240" s="3">
        <v>20</v>
      </c>
      <c r="N1240" s="3">
        <v>100</v>
      </c>
      <c r="O1240" s="3">
        <v>0</v>
      </c>
      <c r="P1240" s="3">
        <v>0</v>
      </c>
      <c r="Q1240" s="3">
        <v>0</v>
      </c>
    </row>
    <row r="1241" spans="1:17" x14ac:dyDescent="0.25">
      <c r="A1241" s="3">
        <v>3982</v>
      </c>
      <c r="B1241" s="3" t="s">
        <v>894</v>
      </c>
      <c r="C1241" s="3" t="s">
        <v>2903</v>
      </c>
      <c r="D1241" s="3" t="s">
        <v>68</v>
      </c>
      <c r="E1241" s="3" t="s">
        <v>940</v>
      </c>
      <c r="F1241" s="3" t="s">
        <v>2856</v>
      </c>
      <c r="G1241" s="3" t="s">
        <v>252</v>
      </c>
      <c r="H1241" s="3" t="s">
        <v>253</v>
      </c>
      <c r="I1241" s="3" t="s">
        <v>31</v>
      </c>
      <c r="J1241" s="3" t="s">
        <v>31</v>
      </c>
      <c r="K1241" s="11">
        <v>43843</v>
      </c>
      <c r="L1241" s="11">
        <v>44196</v>
      </c>
      <c r="M1241" s="3">
        <v>100</v>
      </c>
      <c r="N1241" s="3">
        <v>100</v>
      </c>
      <c r="O1241" s="3">
        <v>0</v>
      </c>
      <c r="P1241" s="3">
        <v>0</v>
      </c>
      <c r="Q1241" s="3">
        <v>0</v>
      </c>
    </row>
    <row r="1242" spans="1:17" x14ac:dyDescent="0.25">
      <c r="A1242" s="3">
        <v>3982</v>
      </c>
      <c r="B1242" s="3" t="s">
        <v>894</v>
      </c>
      <c r="C1242" s="3" t="s">
        <v>2903</v>
      </c>
      <c r="D1242" s="3" t="s">
        <v>75</v>
      </c>
      <c r="E1242" s="3" t="s">
        <v>947</v>
      </c>
      <c r="F1242" s="3" t="s">
        <v>2856</v>
      </c>
      <c r="G1242" s="3" t="s">
        <v>172</v>
      </c>
      <c r="H1242" s="3" t="s">
        <v>173</v>
      </c>
      <c r="I1242" s="3" t="s">
        <v>174</v>
      </c>
      <c r="J1242" s="3" t="s">
        <v>174</v>
      </c>
      <c r="K1242" s="11">
        <v>43843</v>
      </c>
      <c r="L1242" s="11">
        <v>45657</v>
      </c>
      <c r="M1242" s="3">
        <v>30</v>
      </c>
      <c r="N1242" s="3">
        <v>100</v>
      </c>
      <c r="O1242" s="3">
        <v>20</v>
      </c>
      <c r="P1242" s="3">
        <v>0.66666666666666663</v>
      </c>
      <c r="Q1242" s="3">
        <v>0.2</v>
      </c>
    </row>
    <row r="1243" spans="1:17" x14ac:dyDescent="0.25">
      <c r="A1243" s="3">
        <v>3982</v>
      </c>
      <c r="B1243" s="3" t="s">
        <v>894</v>
      </c>
      <c r="C1243" s="3" t="s">
        <v>2903</v>
      </c>
      <c r="D1243" s="3" t="s">
        <v>73</v>
      </c>
      <c r="E1243" s="3" t="s">
        <v>948</v>
      </c>
      <c r="F1243" s="3" t="s">
        <v>2856</v>
      </c>
      <c r="G1243" s="3" t="s">
        <v>130</v>
      </c>
      <c r="H1243" s="3" t="s">
        <v>131</v>
      </c>
      <c r="I1243" s="3" t="s">
        <v>132</v>
      </c>
      <c r="J1243" s="3" t="s">
        <v>133</v>
      </c>
      <c r="K1243" s="11">
        <v>43843</v>
      </c>
      <c r="L1243" s="11">
        <v>45657</v>
      </c>
      <c r="M1243" s="3">
        <v>30</v>
      </c>
      <c r="N1243" s="3">
        <v>100</v>
      </c>
      <c r="O1243" s="3">
        <v>0</v>
      </c>
      <c r="P1243" s="3">
        <v>0</v>
      </c>
      <c r="Q1243" s="3">
        <v>0</v>
      </c>
    </row>
    <row r="1244" spans="1:17" x14ac:dyDescent="0.25">
      <c r="A1244" s="3">
        <v>3982</v>
      </c>
      <c r="B1244" s="3" t="s">
        <v>894</v>
      </c>
      <c r="C1244" s="3" t="s">
        <v>2903</v>
      </c>
      <c r="D1244" s="3" t="s">
        <v>74</v>
      </c>
      <c r="E1244" s="3" t="s">
        <v>949</v>
      </c>
      <c r="F1244" s="3" t="s">
        <v>2856</v>
      </c>
      <c r="G1244" s="3" t="s">
        <v>950</v>
      </c>
      <c r="H1244" s="3" t="s">
        <v>951</v>
      </c>
      <c r="I1244" s="3" t="s">
        <v>58</v>
      </c>
      <c r="J1244" s="3" t="s">
        <v>59</v>
      </c>
      <c r="K1244" s="11">
        <v>43843</v>
      </c>
      <c r="L1244" s="11">
        <v>45657</v>
      </c>
      <c r="M1244" s="3">
        <v>30</v>
      </c>
      <c r="N1244" s="3">
        <v>100</v>
      </c>
      <c r="O1244" s="3">
        <v>5</v>
      </c>
      <c r="P1244" s="3">
        <v>0.16666666666666666</v>
      </c>
      <c r="Q1244" s="3">
        <v>0.05</v>
      </c>
    </row>
    <row r="1245" spans="1:17" x14ac:dyDescent="0.25">
      <c r="A1245" s="3">
        <v>3982</v>
      </c>
      <c r="B1245" s="3" t="s">
        <v>894</v>
      </c>
      <c r="C1245" s="3" t="s">
        <v>2903</v>
      </c>
      <c r="D1245" s="3" t="s">
        <v>77</v>
      </c>
      <c r="E1245" s="3" t="s">
        <v>952</v>
      </c>
      <c r="F1245" s="3" t="s">
        <v>2856</v>
      </c>
      <c r="G1245" s="3" t="s">
        <v>888</v>
      </c>
      <c r="H1245" s="3" t="s">
        <v>889</v>
      </c>
      <c r="I1245" s="3" t="s">
        <v>228</v>
      </c>
      <c r="J1245" s="3" t="s">
        <v>229</v>
      </c>
      <c r="K1245" s="11">
        <v>43843</v>
      </c>
      <c r="L1245" s="11">
        <v>45657</v>
      </c>
      <c r="M1245" s="3">
        <v>30</v>
      </c>
      <c r="N1245" s="3">
        <v>100</v>
      </c>
      <c r="O1245" s="3">
        <v>0</v>
      </c>
      <c r="P1245" s="3">
        <v>0</v>
      </c>
      <c r="Q1245" s="3">
        <v>0</v>
      </c>
    </row>
    <row r="1246" spans="1:17" x14ac:dyDescent="0.25">
      <c r="A1246" s="3">
        <v>3982</v>
      </c>
      <c r="B1246" s="3" t="s">
        <v>894</v>
      </c>
      <c r="C1246" s="3" t="s">
        <v>2903</v>
      </c>
      <c r="D1246" s="3" t="s">
        <v>72</v>
      </c>
      <c r="E1246" s="3" t="s">
        <v>953</v>
      </c>
      <c r="F1246" s="3" t="s">
        <v>2856</v>
      </c>
      <c r="G1246" s="3" t="s">
        <v>888</v>
      </c>
      <c r="H1246" s="3" t="s">
        <v>889</v>
      </c>
      <c r="I1246" s="3" t="s">
        <v>228</v>
      </c>
      <c r="J1246" s="3" t="s">
        <v>229</v>
      </c>
      <c r="K1246" s="11">
        <v>43843</v>
      </c>
      <c r="L1246" s="11">
        <v>45657</v>
      </c>
      <c r="M1246" s="3">
        <v>30</v>
      </c>
      <c r="N1246" s="3">
        <v>100</v>
      </c>
      <c r="O1246" s="3">
        <v>0</v>
      </c>
      <c r="P1246" s="3">
        <v>0</v>
      </c>
      <c r="Q1246" s="3">
        <v>0</v>
      </c>
    </row>
    <row r="1247" spans="1:17" x14ac:dyDescent="0.25">
      <c r="A1247" s="3">
        <v>3982</v>
      </c>
      <c r="B1247" s="3" t="s">
        <v>894</v>
      </c>
      <c r="C1247" s="3" t="s">
        <v>2903</v>
      </c>
      <c r="D1247" s="3" t="s">
        <v>119</v>
      </c>
      <c r="E1247" s="3" t="s">
        <v>960</v>
      </c>
      <c r="F1247" s="3" t="s">
        <v>2855</v>
      </c>
      <c r="G1247" s="3" t="s">
        <v>189</v>
      </c>
      <c r="H1247" s="3" t="s">
        <v>190</v>
      </c>
      <c r="I1247" s="3" t="s">
        <v>164</v>
      </c>
      <c r="J1247" s="3" t="s">
        <v>164</v>
      </c>
      <c r="K1247" s="11">
        <v>43843</v>
      </c>
      <c r="L1247" s="11">
        <v>44896</v>
      </c>
      <c r="M1247" s="3">
        <v>30</v>
      </c>
      <c r="N1247" s="3">
        <v>100</v>
      </c>
      <c r="O1247" s="3">
        <v>0</v>
      </c>
      <c r="P1247" s="3">
        <v>0</v>
      </c>
      <c r="Q1247" s="3">
        <v>0</v>
      </c>
    </row>
    <row r="1248" spans="1:17" x14ac:dyDescent="0.25">
      <c r="A1248" s="3">
        <v>3982</v>
      </c>
      <c r="B1248" s="3" t="s">
        <v>894</v>
      </c>
      <c r="C1248" s="3" t="s">
        <v>2903</v>
      </c>
      <c r="D1248" s="3" t="s">
        <v>65</v>
      </c>
      <c r="E1248" s="3" t="s">
        <v>966</v>
      </c>
      <c r="F1248" s="3" t="s">
        <v>2856</v>
      </c>
      <c r="G1248" s="3" t="s">
        <v>300</v>
      </c>
      <c r="H1248" s="3" t="s">
        <v>301</v>
      </c>
      <c r="I1248" s="3" t="s">
        <v>302</v>
      </c>
      <c r="J1248" s="3" t="s">
        <v>303</v>
      </c>
      <c r="K1248" s="11">
        <v>43843</v>
      </c>
      <c r="L1248" s="11">
        <v>44561</v>
      </c>
      <c r="M1248" s="3">
        <v>40</v>
      </c>
      <c r="N1248" s="3">
        <v>100</v>
      </c>
      <c r="O1248" s="3">
        <v>0</v>
      </c>
      <c r="P1248" s="3">
        <v>0</v>
      </c>
      <c r="Q1248" s="3">
        <v>0</v>
      </c>
    </row>
    <row r="1249" spans="1:17" x14ac:dyDescent="0.25">
      <c r="A1249" s="3">
        <v>3982</v>
      </c>
      <c r="B1249" s="3" t="s">
        <v>894</v>
      </c>
      <c r="C1249" s="3" t="s">
        <v>2903</v>
      </c>
      <c r="D1249" s="3" t="s">
        <v>124</v>
      </c>
      <c r="E1249" s="3" t="s">
        <v>980</v>
      </c>
      <c r="F1249" s="3" t="s">
        <v>2856</v>
      </c>
      <c r="G1249" s="3" t="s">
        <v>175</v>
      </c>
      <c r="H1249" s="3" t="s">
        <v>176</v>
      </c>
      <c r="I1249" s="3" t="s">
        <v>177</v>
      </c>
      <c r="J1249" s="3" t="s">
        <v>177</v>
      </c>
      <c r="K1249" s="11">
        <v>43843</v>
      </c>
      <c r="L1249" s="11">
        <v>44926</v>
      </c>
      <c r="M1249" s="3">
        <v>30</v>
      </c>
      <c r="N1249" s="3">
        <v>100</v>
      </c>
      <c r="O1249" s="3">
        <v>0</v>
      </c>
      <c r="P1249" s="3">
        <v>0</v>
      </c>
      <c r="Q1249" s="3">
        <v>0</v>
      </c>
    </row>
    <row r="1250" spans="1:17" x14ac:dyDescent="0.25">
      <c r="A1250" s="3">
        <v>3982</v>
      </c>
      <c r="B1250" s="3" t="s">
        <v>894</v>
      </c>
      <c r="C1250" s="3" t="s">
        <v>2903</v>
      </c>
      <c r="D1250" s="3" t="s">
        <v>70</v>
      </c>
      <c r="E1250" s="3" t="s">
        <v>982</v>
      </c>
      <c r="F1250" s="3" t="s">
        <v>2856</v>
      </c>
      <c r="G1250" s="3" t="s">
        <v>252</v>
      </c>
      <c r="H1250" s="3" t="s">
        <v>253</v>
      </c>
      <c r="I1250" s="3" t="s">
        <v>31</v>
      </c>
      <c r="J1250" s="3" t="s">
        <v>31</v>
      </c>
      <c r="K1250" s="11">
        <v>43843</v>
      </c>
      <c r="L1250" s="11">
        <v>45657</v>
      </c>
      <c r="M1250" s="3">
        <v>20</v>
      </c>
      <c r="N1250" s="3">
        <v>100</v>
      </c>
      <c r="O1250" s="3">
        <v>0</v>
      </c>
      <c r="P1250" s="3">
        <v>0</v>
      </c>
      <c r="Q1250" s="3">
        <v>0</v>
      </c>
    </row>
    <row r="1251" spans="1:17" x14ac:dyDescent="0.25">
      <c r="A1251" s="3">
        <v>3982</v>
      </c>
      <c r="B1251" s="3" t="s">
        <v>894</v>
      </c>
      <c r="C1251" s="3" t="s">
        <v>2903</v>
      </c>
      <c r="D1251" s="3" t="s">
        <v>127</v>
      </c>
      <c r="E1251" s="3" t="s">
        <v>997</v>
      </c>
      <c r="F1251" s="3" t="s">
        <v>2856</v>
      </c>
      <c r="G1251" s="3" t="s">
        <v>252</v>
      </c>
      <c r="H1251" s="3" t="s">
        <v>253</v>
      </c>
      <c r="I1251" s="3" t="s">
        <v>31</v>
      </c>
      <c r="J1251" s="3" t="s">
        <v>31</v>
      </c>
      <c r="K1251" s="11">
        <v>43843</v>
      </c>
      <c r="L1251" s="11">
        <v>45657</v>
      </c>
      <c r="M1251" s="3">
        <v>20</v>
      </c>
      <c r="N1251" s="3">
        <v>100</v>
      </c>
      <c r="O1251" s="3">
        <v>0</v>
      </c>
      <c r="P1251" s="3">
        <v>0</v>
      </c>
      <c r="Q1251" s="3">
        <v>0</v>
      </c>
    </row>
    <row r="1252" spans="1:17" x14ac:dyDescent="0.25">
      <c r="A1252" s="3">
        <v>3982</v>
      </c>
      <c r="B1252" s="3" t="s">
        <v>894</v>
      </c>
      <c r="C1252" s="3" t="s">
        <v>2903</v>
      </c>
      <c r="D1252" s="3" t="s">
        <v>129</v>
      </c>
      <c r="E1252" s="3" t="s">
        <v>1010</v>
      </c>
      <c r="F1252" s="3" t="s">
        <v>2856</v>
      </c>
      <c r="G1252" s="3" t="s">
        <v>252</v>
      </c>
      <c r="H1252" s="3" t="s">
        <v>253</v>
      </c>
      <c r="I1252" s="3" t="s">
        <v>31</v>
      </c>
      <c r="J1252" s="3" t="s">
        <v>31</v>
      </c>
      <c r="K1252" s="11">
        <v>43843</v>
      </c>
      <c r="L1252" s="11">
        <v>44926</v>
      </c>
      <c r="M1252" s="3">
        <v>35</v>
      </c>
      <c r="N1252" s="3">
        <v>100</v>
      </c>
      <c r="O1252" s="3">
        <v>0</v>
      </c>
      <c r="P1252" s="3">
        <v>0</v>
      </c>
      <c r="Q1252" s="3">
        <v>0</v>
      </c>
    </row>
    <row r="1253" spans="1:17" x14ac:dyDescent="0.25">
      <c r="A1253" s="3">
        <v>3982</v>
      </c>
      <c r="B1253" s="3" t="s">
        <v>894</v>
      </c>
      <c r="C1253" s="3" t="s">
        <v>2903</v>
      </c>
      <c r="D1253" s="3" t="s">
        <v>139</v>
      </c>
      <c r="E1253" s="3" t="s">
        <v>1026</v>
      </c>
      <c r="F1253" s="3" t="s">
        <v>2855</v>
      </c>
      <c r="G1253" s="3" t="s">
        <v>252</v>
      </c>
      <c r="H1253" s="3" t="s">
        <v>253</v>
      </c>
      <c r="I1253" s="3" t="s">
        <v>31</v>
      </c>
      <c r="J1253" s="3" t="s">
        <v>31</v>
      </c>
      <c r="K1253" s="11">
        <v>43843</v>
      </c>
      <c r="L1253" s="11">
        <v>44561</v>
      </c>
      <c r="M1253" s="3">
        <v>50</v>
      </c>
      <c r="N1253" s="3">
        <v>100</v>
      </c>
      <c r="O1253" s="3">
        <v>0</v>
      </c>
      <c r="P1253" s="3">
        <v>0</v>
      </c>
      <c r="Q1253" s="3">
        <v>0</v>
      </c>
    </row>
    <row r="1254" spans="1:17" x14ac:dyDescent="0.25">
      <c r="A1254" s="3">
        <v>3982</v>
      </c>
      <c r="B1254" s="3" t="s">
        <v>894</v>
      </c>
      <c r="C1254" s="3" t="s">
        <v>2903</v>
      </c>
      <c r="D1254" s="3" t="s">
        <v>344</v>
      </c>
      <c r="E1254" s="3" t="s">
        <v>1027</v>
      </c>
      <c r="F1254" s="3" t="s">
        <v>2856</v>
      </c>
      <c r="G1254" s="3" t="s">
        <v>175</v>
      </c>
      <c r="H1254" s="3" t="s">
        <v>176</v>
      </c>
      <c r="I1254" s="3" t="s">
        <v>177</v>
      </c>
      <c r="J1254" s="3" t="s">
        <v>177</v>
      </c>
      <c r="K1254" s="11">
        <v>43843</v>
      </c>
      <c r="L1254" s="11">
        <v>44561</v>
      </c>
      <c r="M1254" s="3">
        <v>30</v>
      </c>
      <c r="N1254" s="3">
        <v>100</v>
      </c>
      <c r="O1254" s="3">
        <v>0</v>
      </c>
      <c r="P1254" s="3">
        <v>0</v>
      </c>
      <c r="Q1254" s="3">
        <v>0</v>
      </c>
    </row>
    <row r="1255" spans="1:17" x14ac:dyDescent="0.25">
      <c r="A1255" s="3">
        <v>3982</v>
      </c>
      <c r="B1255" s="3" t="s">
        <v>894</v>
      </c>
      <c r="C1255" s="3" t="s">
        <v>2903</v>
      </c>
      <c r="D1255" s="3" t="s">
        <v>118</v>
      </c>
      <c r="E1255" s="3" t="s">
        <v>1035</v>
      </c>
      <c r="F1255" s="3" t="s">
        <v>2855</v>
      </c>
      <c r="G1255" s="3" t="s">
        <v>175</v>
      </c>
      <c r="H1255" s="3" t="s">
        <v>176</v>
      </c>
      <c r="I1255" s="3" t="s">
        <v>177</v>
      </c>
      <c r="J1255" s="3" t="s">
        <v>177</v>
      </c>
      <c r="K1255" s="11">
        <v>43843</v>
      </c>
      <c r="L1255" s="11">
        <v>44926</v>
      </c>
      <c r="M1255" s="3">
        <v>40</v>
      </c>
      <c r="N1255" s="3">
        <v>100</v>
      </c>
      <c r="O1255" s="3">
        <v>0</v>
      </c>
      <c r="P1255" s="3">
        <v>0</v>
      </c>
      <c r="Q1255" s="3">
        <v>0</v>
      </c>
    </row>
    <row r="1256" spans="1:17" x14ac:dyDescent="0.25">
      <c r="A1256" s="3">
        <v>3982</v>
      </c>
      <c r="B1256" s="3" t="s">
        <v>894</v>
      </c>
      <c r="C1256" s="3" t="s">
        <v>2903</v>
      </c>
      <c r="D1256" s="3" t="s">
        <v>105</v>
      </c>
      <c r="E1256" s="3" t="s">
        <v>1042</v>
      </c>
      <c r="F1256" s="3" t="s">
        <v>2856</v>
      </c>
      <c r="G1256" s="3" t="s">
        <v>154</v>
      </c>
      <c r="H1256" s="3" t="s">
        <v>155</v>
      </c>
      <c r="I1256" s="3" t="s">
        <v>156</v>
      </c>
      <c r="J1256" s="3" t="s">
        <v>156</v>
      </c>
      <c r="K1256" s="11">
        <v>43843</v>
      </c>
      <c r="L1256" s="11">
        <v>44196</v>
      </c>
      <c r="M1256" s="3">
        <v>100</v>
      </c>
      <c r="N1256" s="3">
        <v>100</v>
      </c>
      <c r="O1256" s="3">
        <v>0</v>
      </c>
      <c r="P1256" s="3">
        <v>0</v>
      </c>
      <c r="Q1256" s="3">
        <v>0</v>
      </c>
    </row>
    <row r="1257" spans="1:17" x14ac:dyDescent="0.25">
      <c r="A1257" s="3">
        <v>3982</v>
      </c>
      <c r="B1257" s="3" t="s">
        <v>894</v>
      </c>
      <c r="C1257" s="3" t="s">
        <v>2903</v>
      </c>
      <c r="D1257" s="3" t="s">
        <v>97</v>
      </c>
      <c r="E1257" s="3" t="s">
        <v>1046</v>
      </c>
      <c r="F1257" s="3" t="s">
        <v>2856</v>
      </c>
      <c r="G1257" s="3" t="s">
        <v>175</v>
      </c>
      <c r="H1257" s="3" t="s">
        <v>176</v>
      </c>
      <c r="I1257" s="3" t="s">
        <v>177</v>
      </c>
      <c r="J1257" s="3" t="s">
        <v>177</v>
      </c>
      <c r="K1257" s="11">
        <v>43843</v>
      </c>
      <c r="L1257" s="11">
        <v>44196</v>
      </c>
      <c r="M1257" s="3">
        <v>100</v>
      </c>
      <c r="N1257" s="3">
        <v>100</v>
      </c>
      <c r="O1257" s="3">
        <v>30</v>
      </c>
      <c r="P1257" s="3">
        <v>0.3</v>
      </c>
      <c r="Q1257" s="3">
        <v>0.3</v>
      </c>
    </row>
    <row r="1258" spans="1:17" x14ac:dyDescent="0.25">
      <c r="A1258" s="3">
        <v>3982</v>
      </c>
      <c r="B1258" s="3" t="s">
        <v>894</v>
      </c>
      <c r="C1258" s="3" t="s">
        <v>2903</v>
      </c>
      <c r="D1258" s="3" t="s">
        <v>66</v>
      </c>
      <c r="E1258" s="3" t="s">
        <v>1047</v>
      </c>
      <c r="F1258" s="3" t="s">
        <v>2856</v>
      </c>
      <c r="G1258" s="3" t="s">
        <v>252</v>
      </c>
      <c r="H1258" s="3" t="s">
        <v>253</v>
      </c>
      <c r="I1258" s="3" t="s">
        <v>31</v>
      </c>
      <c r="J1258" s="3" t="s">
        <v>31</v>
      </c>
      <c r="K1258" s="11">
        <v>43843</v>
      </c>
      <c r="L1258" s="11">
        <v>44926</v>
      </c>
      <c r="M1258" s="3">
        <v>30</v>
      </c>
      <c r="N1258" s="3">
        <v>100</v>
      </c>
      <c r="O1258" s="3">
        <v>0</v>
      </c>
      <c r="P1258" s="3">
        <v>0</v>
      </c>
      <c r="Q1258" s="3">
        <v>0</v>
      </c>
    </row>
    <row r="1259" spans="1:17" x14ac:dyDescent="0.25">
      <c r="A1259" s="3">
        <v>3982</v>
      </c>
      <c r="B1259" s="3" t="s">
        <v>894</v>
      </c>
      <c r="C1259" s="3" t="s">
        <v>2903</v>
      </c>
      <c r="D1259" s="3" t="s">
        <v>69</v>
      </c>
      <c r="E1259" s="3" t="s">
        <v>1060</v>
      </c>
      <c r="F1259" s="3" t="s">
        <v>2856</v>
      </c>
      <c r="G1259" s="3" t="s">
        <v>888</v>
      </c>
      <c r="H1259" s="3" t="s">
        <v>889</v>
      </c>
      <c r="I1259" s="3" t="s">
        <v>228</v>
      </c>
      <c r="J1259" s="3" t="s">
        <v>229</v>
      </c>
      <c r="K1259" s="11">
        <v>43843</v>
      </c>
      <c r="L1259" s="11">
        <v>44926</v>
      </c>
      <c r="M1259" s="3">
        <v>30</v>
      </c>
      <c r="N1259" s="3">
        <v>100</v>
      </c>
      <c r="O1259" s="3">
        <v>0</v>
      </c>
      <c r="P1259" s="3">
        <v>0</v>
      </c>
      <c r="Q1259" s="3">
        <v>0</v>
      </c>
    </row>
    <row r="1260" spans="1:17" x14ac:dyDescent="0.25">
      <c r="A1260" s="3">
        <v>3982</v>
      </c>
      <c r="B1260" s="3" t="s">
        <v>894</v>
      </c>
      <c r="C1260" s="3" t="s">
        <v>2903</v>
      </c>
      <c r="D1260" s="3" t="s">
        <v>115</v>
      </c>
      <c r="E1260" s="3" t="s">
        <v>1065</v>
      </c>
      <c r="F1260" s="3" t="s">
        <v>2855</v>
      </c>
      <c r="G1260" s="3" t="s">
        <v>178</v>
      </c>
      <c r="H1260" s="3" t="s">
        <v>179</v>
      </c>
      <c r="I1260" s="3" t="s">
        <v>180</v>
      </c>
      <c r="J1260" s="3" t="s">
        <v>181</v>
      </c>
      <c r="K1260" s="11">
        <v>43843</v>
      </c>
      <c r="L1260" s="11">
        <v>45657</v>
      </c>
      <c r="M1260" s="3">
        <v>4</v>
      </c>
      <c r="N1260" s="3">
        <v>12</v>
      </c>
      <c r="O1260" s="3">
        <v>0</v>
      </c>
      <c r="P1260" s="3">
        <v>0</v>
      </c>
      <c r="Q1260" s="3">
        <v>0</v>
      </c>
    </row>
    <row r="1261" spans="1:17" x14ac:dyDescent="0.25">
      <c r="A1261" s="3">
        <v>3982</v>
      </c>
      <c r="B1261" s="3" t="s">
        <v>894</v>
      </c>
      <c r="C1261" s="3" t="s">
        <v>2903</v>
      </c>
      <c r="D1261" s="3" t="s">
        <v>134</v>
      </c>
      <c r="E1261" s="3" t="s">
        <v>1069</v>
      </c>
      <c r="F1261" s="3" t="s">
        <v>2856</v>
      </c>
      <c r="G1261" s="3" t="s">
        <v>252</v>
      </c>
      <c r="H1261" s="3" t="s">
        <v>253</v>
      </c>
      <c r="I1261" s="3" t="s">
        <v>31</v>
      </c>
      <c r="J1261" s="3" t="s">
        <v>31</v>
      </c>
      <c r="K1261" s="11">
        <v>43843</v>
      </c>
      <c r="L1261" s="11">
        <v>44926</v>
      </c>
      <c r="M1261" s="3">
        <v>10</v>
      </c>
      <c r="N1261" s="3">
        <v>14</v>
      </c>
      <c r="O1261" s="3">
        <v>0</v>
      </c>
      <c r="P1261" s="3">
        <v>0</v>
      </c>
      <c r="Q1261" s="3">
        <v>0</v>
      </c>
    </row>
    <row r="1262" spans="1:17" x14ac:dyDescent="0.25">
      <c r="A1262" s="3">
        <v>3982</v>
      </c>
      <c r="B1262" s="3" t="s">
        <v>894</v>
      </c>
      <c r="C1262" s="3" t="s">
        <v>2903</v>
      </c>
      <c r="D1262" s="3" t="s">
        <v>84</v>
      </c>
      <c r="E1262" s="3" t="s">
        <v>1099</v>
      </c>
      <c r="F1262" s="3" t="s">
        <v>2856</v>
      </c>
      <c r="G1262" s="3" t="s">
        <v>252</v>
      </c>
      <c r="H1262" s="3" t="s">
        <v>253</v>
      </c>
      <c r="I1262" s="3" t="s">
        <v>31</v>
      </c>
      <c r="J1262" s="3" t="s">
        <v>31</v>
      </c>
      <c r="K1262" s="11">
        <v>43843</v>
      </c>
      <c r="L1262" s="11">
        <v>44926</v>
      </c>
      <c r="M1262" s="3">
        <v>4</v>
      </c>
      <c r="N1262" s="3">
        <v>7</v>
      </c>
      <c r="O1262" s="3">
        <v>0</v>
      </c>
      <c r="P1262" s="3">
        <v>0</v>
      </c>
      <c r="Q1262" s="3">
        <v>0</v>
      </c>
    </row>
    <row r="1263" spans="1:17" x14ac:dyDescent="0.25">
      <c r="A1263" s="3">
        <v>3982</v>
      </c>
      <c r="B1263" s="3" t="s">
        <v>894</v>
      </c>
      <c r="C1263" s="3" t="s">
        <v>2903</v>
      </c>
      <c r="D1263" s="3" t="s">
        <v>359</v>
      </c>
      <c r="E1263" s="3" t="s">
        <v>1290</v>
      </c>
      <c r="F1263" s="3" t="s">
        <v>2855</v>
      </c>
      <c r="G1263" s="3" t="s">
        <v>252</v>
      </c>
      <c r="H1263" s="3" t="s">
        <v>253</v>
      </c>
      <c r="I1263" s="3" t="s">
        <v>31</v>
      </c>
      <c r="J1263" s="3" t="s">
        <v>31</v>
      </c>
      <c r="K1263" s="11">
        <v>43843</v>
      </c>
      <c r="L1263" s="11">
        <v>44561</v>
      </c>
      <c r="M1263" s="3">
        <v>60</v>
      </c>
      <c r="N1263" s="3">
        <v>100</v>
      </c>
      <c r="O1263" s="3">
        <v>0</v>
      </c>
      <c r="P1263" s="3">
        <v>0</v>
      </c>
      <c r="Q1263" s="3">
        <v>0</v>
      </c>
    </row>
    <row r="1264" spans="1:17" x14ac:dyDescent="0.25">
      <c r="A1264" s="3">
        <v>3982</v>
      </c>
      <c r="B1264" s="3" t="s">
        <v>894</v>
      </c>
      <c r="C1264" s="3" t="s">
        <v>2903</v>
      </c>
      <c r="D1264" s="3" t="s">
        <v>103</v>
      </c>
      <c r="E1264" s="3" t="s">
        <v>1291</v>
      </c>
      <c r="F1264" s="3" t="s">
        <v>2856</v>
      </c>
      <c r="G1264" s="3" t="s">
        <v>252</v>
      </c>
      <c r="H1264" s="3" t="s">
        <v>253</v>
      </c>
      <c r="I1264" s="3" t="s">
        <v>31</v>
      </c>
      <c r="J1264" s="3" t="s">
        <v>31</v>
      </c>
      <c r="K1264" s="11">
        <v>43843</v>
      </c>
      <c r="L1264" s="11">
        <v>44926</v>
      </c>
      <c r="M1264" s="3">
        <v>30</v>
      </c>
      <c r="N1264" s="3">
        <v>100</v>
      </c>
      <c r="O1264" s="3">
        <v>0</v>
      </c>
      <c r="P1264" s="3">
        <v>0</v>
      </c>
      <c r="Q1264" s="3">
        <v>0</v>
      </c>
    </row>
    <row r="1265" spans="1:17" x14ac:dyDescent="0.25">
      <c r="A1265" s="3">
        <v>3982</v>
      </c>
      <c r="B1265" s="3" t="s">
        <v>894</v>
      </c>
      <c r="C1265" s="3" t="s">
        <v>2903</v>
      </c>
      <c r="D1265" s="3" t="s">
        <v>64</v>
      </c>
      <c r="E1265" s="3" t="s">
        <v>1293</v>
      </c>
      <c r="F1265" s="3" t="s">
        <v>2856</v>
      </c>
      <c r="G1265" s="3" t="s">
        <v>300</v>
      </c>
      <c r="H1265" s="3" t="s">
        <v>301</v>
      </c>
      <c r="I1265" s="3" t="s">
        <v>302</v>
      </c>
      <c r="J1265" s="3" t="s">
        <v>303</v>
      </c>
      <c r="K1265" s="11">
        <v>43843</v>
      </c>
      <c r="L1265" s="11">
        <v>44196</v>
      </c>
      <c r="M1265" s="3">
        <v>100</v>
      </c>
      <c r="N1265" s="3">
        <v>100</v>
      </c>
      <c r="O1265" s="3">
        <v>0</v>
      </c>
      <c r="P1265" s="3">
        <v>0</v>
      </c>
      <c r="Q1265" s="3">
        <v>0</v>
      </c>
    </row>
    <row r="1266" spans="1:17" x14ac:dyDescent="0.25">
      <c r="A1266" s="3">
        <v>3982</v>
      </c>
      <c r="B1266" s="3" t="s">
        <v>894</v>
      </c>
      <c r="C1266" s="3" t="s">
        <v>2903</v>
      </c>
      <c r="D1266" s="3" t="s">
        <v>62</v>
      </c>
      <c r="E1266" s="3" t="s">
        <v>1294</v>
      </c>
      <c r="F1266" s="3" t="s">
        <v>2856</v>
      </c>
      <c r="G1266" s="3" t="s">
        <v>252</v>
      </c>
      <c r="H1266" s="3" t="s">
        <v>253</v>
      </c>
      <c r="I1266" s="3" t="s">
        <v>31</v>
      </c>
      <c r="J1266" s="3" t="s">
        <v>31</v>
      </c>
      <c r="K1266" s="11">
        <v>43843</v>
      </c>
      <c r="L1266" s="11">
        <v>44926</v>
      </c>
      <c r="M1266" s="3">
        <v>30</v>
      </c>
      <c r="N1266" s="3">
        <v>100</v>
      </c>
      <c r="O1266" s="3">
        <v>0</v>
      </c>
      <c r="P1266" s="3">
        <v>0</v>
      </c>
      <c r="Q1266" s="3">
        <v>0</v>
      </c>
    </row>
    <row r="1267" spans="1:17" x14ac:dyDescent="0.25">
      <c r="A1267" s="3">
        <v>3982</v>
      </c>
      <c r="B1267" s="3" t="s">
        <v>894</v>
      </c>
      <c r="C1267" s="3" t="s">
        <v>2903</v>
      </c>
      <c r="D1267" s="3" t="s">
        <v>83</v>
      </c>
      <c r="E1267" s="3" t="s">
        <v>1303</v>
      </c>
      <c r="F1267" s="3" t="s">
        <v>2856</v>
      </c>
      <c r="G1267" s="3" t="s">
        <v>90</v>
      </c>
      <c r="H1267" s="3" t="s">
        <v>91</v>
      </c>
      <c r="I1267" s="3" t="s">
        <v>92</v>
      </c>
      <c r="J1267" s="3" t="s">
        <v>93</v>
      </c>
      <c r="K1267" s="11">
        <v>43843</v>
      </c>
      <c r="L1267" s="11">
        <v>44196</v>
      </c>
      <c r="M1267" s="3">
        <v>100</v>
      </c>
      <c r="N1267" s="3">
        <v>100</v>
      </c>
      <c r="O1267" s="3">
        <v>0</v>
      </c>
      <c r="P1267" s="3">
        <v>0</v>
      </c>
      <c r="Q1267" s="3">
        <v>0</v>
      </c>
    </row>
    <row r="1268" spans="1:17" x14ac:dyDescent="0.25">
      <c r="A1268" s="3">
        <v>3982</v>
      </c>
      <c r="B1268" s="3" t="s">
        <v>894</v>
      </c>
      <c r="C1268" s="3" t="s">
        <v>2903</v>
      </c>
      <c r="D1268" s="3" t="s">
        <v>76</v>
      </c>
      <c r="E1268" s="3" t="s">
        <v>1307</v>
      </c>
      <c r="F1268" s="3" t="s">
        <v>2856</v>
      </c>
      <c r="G1268" s="3" t="s">
        <v>888</v>
      </c>
      <c r="H1268" s="3" t="s">
        <v>889</v>
      </c>
      <c r="I1268" s="3" t="s">
        <v>228</v>
      </c>
      <c r="J1268" s="3" t="s">
        <v>229</v>
      </c>
      <c r="K1268" s="11">
        <v>43843</v>
      </c>
      <c r="L1268" s="11">
        <v>44926</v>
      </c>
      <c r="M1268" s="3">
        <v>30</v>
      </c>
      <c r="N1268" s="3">
        <v>100</v>
      </c>
      <c r="O1268" s="3">
        <v>0</v>
      </c>
      <c r="P1268" s="3">
        <v>0</v>
      </c>
      <c r="Q1268" s="3">
        <v>0</v>
      </c>
    </row>
    <row r="1269" spans="1:17" x14ac:dyDescent="0.25">
      <c r="A1269" s="3">
        <v>3982</v>
      </c>
      <c r="B1269" s="3" t="s">
        <v>894</v>
      </c>
      <c r="C1269" s="3" t="s">
        <v>2903</v>
      </c>
      <c r="D1269" s="3" t="s">
        <v>379</v>
      </c>
      <c r="E1269" s="3" t="s">
        <v>1308</v>
      </c>
      <c r="F1269" s="3" t="s">
        <v>2856</v>
      </c>
      <c r="G1269" s="3" t="s">
        <v>888</v>
      </c>
      <c r="H1269" s="3" t="s">
        <v>889</v>
      </c>
      <c r="I1269" s="3" t="s">
        <v>228</v>
      </c>
      <c r="J1269" s="3" t="s">
        <v>229</v>
      </c>
      <c r="K1269" s="11">
        <v>43843</v>
      </c>
      <c r="L1269" s="11">
        <v>44926</v>
      </c>
      <c r="M1269" s="3">
        <v>30</v>
      </c>
      <c r="N1269" s="3">
        <v>100</v>
      </c>
      <c r="O1269" s="3">
        <v>0</v>
      </c>
      <c r="P1269" s="3">
        <v>0</v>
      </c>
      <c r="Q1269" s="3">
        <v>0</v>
      </c>
    </row>
    <row r="1270" spans="1:17" x14ac:dyDescent="0.25">
      <c r="A1270" s="3">
        <v>3982</v>
      </c>
      <c r="B1270" s="3" t="s">
        <v>894</v>
      </c>
      <c r="C1270" s="3" t="s">
        <v>2903</v>
      </c>
      <c r="D1270" s="3" t="s">
        <v>355</v>
      </c>
      <c r="E1270" s="3" t="s">
        <v>1309</v>
      </c>
      <c r="F1270" s="3" t="s">
        <v>2856</v>
      </c>
      <c r="G1270" s="3" t="s">
        <v>252</v>
      </c>
      <c r="H1270" s="3" t="s">
        <v>253</v>
      </c>
      <c r="I1270" s="3" t="s">
        <v>31</v>
      </c>
      <c r="J1270" s="3" t="s">
        <v>31</v>
      </c>
      <c r="K1270" s="11">
        <v>43843</v>
      </c>
      <c r="L1270" s="11">
        <v>44561</v>
      </c>
      <c r="M1270" s="3">
        <v>70</v>
      </c>
      <c r="N1270" s="3">
        <v>100</v>
      </c>
      <c r="O1270" s="3">
        <v>0</v>
      </c>
      <c r="P1270" s="3">
        <v>0</v>
      </c>
      <c r="Q1270" s="3">
        <v>0</v>
      </c>
    </row>
    <row r="1271" spans="1:17" x14ac:dyDescent="0.25">
      <c r="A1271" s="3">
        <v>3982</v>
      </c>
      <c r="B1271" s="3" t="s">
        <v>894</v>
      </c>
      <c r="C1271" s="3" t="s">
        <v>2903</v>
      </c>
      <c r="D1271" s="3" t="s">
        <v>362</v>
      </c>
      <c r="E1271" s="3" t="s">
        <v>1310</v>
      </c>
      <c r="F1271" s="3" t="s">
        <v>2856</v>
      </c>
      <c r="G1271" s="3" t="s">
        <v>888</v>
      </c>
      <c r="H1271" s="3" t="s">
        <v>889</v>
      </c>
      <c r="I1271" s="3" t="s">
        <v>228</v>
      </c>
      <c r="J1271" s="3" t="s">
        <v>229</v>
      </c>
      <c r="K1271" s="11">
        <v>43843</v>
      </c>
      <c r="L1271" s="11">
        <v>44926</v>
      </c>
      <c r="M1271" s="3">
        <v>30</v>
      </c>
      <c r="N1271" s="3">
        <v>100</v>
      </c>
      <c r="O1271" s="3">
        <v>0</v>
      </c>
      <c r="P1271" s="3">
        <v>0</v>
      </c>
      <c r="Q1271" s="3">
        <v>0</v>
      </c>
    </row>
    <row r="1272" spans="1:17" x14ac:dyDescent="0.25">
      <c r="A1272" s="3">
        <v>3982</v>
      </c>
      <c r="B1272" s="3" t="s">
        <v>894</v>
      </c>
      <c r="C1272" s="3" t="s">
        <v>2903</v>
      </c>
      <c r="D1272" s="3" t="s">
        <v>71</v>
      </c>
      <c r="E1272" s="3" t="s">
        <v>1311</v>
      </c>
      <c r="F1272" s="3" t="s">
        <v>2855</v>
      </c>
      <c r="G1272" s="3" t="s">
        <v>85</v>
      </c>
      <c r="H1272" s="3" t="s">
        <v>86</v>
      </c>
      <c r="I1272" s="3" t="s">
        <v>87</v>
      </c>
      <c r="J1272" s="3" t="s">
        <v>88</v>
      </c>
      <c r="K1272" s="11">
        <v>43843</v>
      </c>
      <c r="L1272" s="11">
        <v>44926</v>
      </c>
      <c r="M1272" s="3">
        <v>50</v>
      </c>
      <c r="N1272" s="3">
        <v>100</v>
      </c>
      <c r="O1272" s="3">
        <v>0</v>
      </c>
      <c r="P1272" s="3">
        <v>0</v>
      </c>
      <c r="Q1272" s="3">
        <v>0</v>
      </c>
    </row>
    <row r="1273" spans="1:17" x14ac:dyDescent="0.25">
      <c r="A1273" s="3">
        <v>3982</v>
      </c>
      <c r="B1273" s="3" t="s">
        <v>894</v>
      </c>
      <c r="C1273" s="3" t="s">
        <v>2903</v>
      </c>
      <c r="D1273" s="3" t="s">
        <v>352</v>
      </c>
      <c r="E1273" s="3" t="s">
        <v>1313</v>
      </c>
      <c r="F1273" s="3" t="s">
        <v>2856</v>
      </c>
      <c r="G1273" s="3" t="s">
        <v>888</v>
      </c>
      <c r="H1273" s="3" t="s">
        <v>889</v>
      </c>
      <c r="I1273" s="3" t="s">
        <v>228</v>
      </c>
      <c r="J1273" s="3" t="s">
        <v>229</v>
      </c>
      <c r="K1273" s="11">
        <v>43843</v>
      </c>
      <c r="L1273" s="11">
        <v>45657</v>
      </c>
      <c r="M1273" s="3">
        <v>20</v>
      </c>
      <c r="N1273" s="3">
        <v>100</v>
      </c>
      <c r="O1273" s="3">
        <v>0</v>
      </c>
      <c r="P1273" s="3">
        <v>0</v>
      </c>
      <c r="Q1273" s="3">
        <v>0</v>
      </c>
    </row>
    <row r="1274" spans="1:17" x14ac:dyDescent="0.25">
      <c r="A1274" s="3">
        <v>3982</v>
      </c>
      <c r="B1274" s="3" t="s">
        <v>894</v>
      </c>
      <c r="C1274" s="3" t="s">
        <v>2903</v>
      </c>
      <c r="D1274" s="3" t="s">
        <v>78</v>
      </c>
      <c r="E1274" s="3" t="s">
        <v>1314</v>
      </c>
      <c r="F1274" s="3" t="s">
        <v>2856</v>
      </c>
      <c r="G1274" s="3" t="s">
        <v>888</v>
      </c>
      <c r="H1274" s="3" t="s">
        <v>889</v>
      </c>
      <c r="I1274" s="3" t="s">
        <v>228</v>
      </c>
      <c r="J1274" s="3" t="s">
        <v>229</v>
      </c>
      <c r="K1274" s="11">
        <v>43843</v>
      </c>
      <c r="L1274" s="11">
        <v>45657</v>
      </c>
      <c r="M1274" s="3">
        <v>60</v>
      </c>
      <c r="N1274" s="3">
        <v>100</v>
      </c>
      <c r="O1274" s="3">
        <v>0</v>
      </c>
      <c r="P1274" s="3">
        <v>0</v>
      </c>
      <c r="Q1274" s="3">
        <v>0</v>
      </c>
    </row>
    <row r="1275" spans="1:17" x14ac:dyDescent="0.25">
      <c r="A1275" s="3">
        <v>3982</v>
      </c>
      <c r="B1275" s="3" t="s">
        <v>894</v>
      </c>
      <c r="C1275" s="3" t="s">
        <v>2903</v>
      </c>
      <c r="D1275" s="3" t="s">
        <v>128</v>
      </c>
      <c r="E1275" s="3" t="s">
        <v>1316</v>
      </c>
      <c r="F1275" s="3" t="s">
        <v>2856</v>
      </c>
      <c r="G1275" s="3" t="s">
        <v>252</v>
      </c>
      <c r="H1275" s="3" t="s">
        <v>253</v>
      </c>
      <c r="I1275" s="3" t="s">
        <v>31</v>
      </c>
      <c r="J1275" s="3" t="s">
        <v>31</v>
      </c>
      <c r="K1275" s="11">
        <v>43843</v>
      </c>
      <c r="L1275" s="11">
        <v>44926</v>
      </c>
      <c r="M1275" s="3">
        <v>35</v>
      </c>
      <c r="N1275" s="3">
        <v>100</v>
      </c>
      <c r="O1275" s="3">
        <v>0</v>
      </c>
      <c r="P1275" s="3">
        <v>0</v>
      </c>
      <c r="Q1275" s="3">
        <v>0</v>
      </c>
    </row>
    <row r="1276" spans="1:17" x14ac:dyDescent="0.25">
      <c r="A1276" s="3">
        <v>3982</v>
      </c>
      <c r="B1276" s="3" t="s">
        <v>894</v>
      </c>
      <c r="C1276" s="3" t="s">
        <v>2903</v>
      </c>
      <c r="D1276" s="3" t="s">
        <v>102</v>
      </c>
      <c r="E1276" s="3" t="s">
        <v>1319</v>
      </c>
      <c r="F1276" s="3" t="s">
        <v>2856</v>
      </c>
      <c r="G1276" s="3" t="s">
        <v>252</v>
      </c>
      <c r="H1276" s="3" t="s">
        <v>253</v>
      </c>
      <c r="I1276" s="3" t="s">
        <v>31</v>
      </c>
      <c r="J1276" s="3" t="s">
        <v>31</v>
      </c>
      <c r="K1276" s="11">
        <v>43843</v>
      </c>
      <c r="L1276" s="11">
        <v>44926</v>
      </c>
      <c r="M1276" s="3">
        <v>25</v>
      </c>
      <c r="N1276" s="3">
        <v>100</v>
      </c>
      <c r="O1276" s="3">
        <v>0</v>
      </c>
      <c r="P1276" s="3">
        <v>0</v>
      </c>
      <c r="Q1276" s="3">
        <v>0</v>
      </c>
    </row>
    <row r="1277" spans="1:17" x14ac:dyDescent="0.25">
      <c r="A1277" s="3">
        <v>3982</v>
      </c>
      <c r="B1277" s="3" t="s">
        <v>894</v>
      </c>
      <c r="C1277" s="3" t="s">
        <v>2903</v>
      </c>
      <c r="D1277" s="3" t="s">
        <v>89</v>
      </c>
      <c r="E1277" s="3" t="s">
        <v>1320</v>
      </c>
      <c r="F1277" s="3" t="s">
        <v>2856</v>
      </c>
      <c r="G1277" s="3" t="s">
        <v>252</v>
      </c>
      <c r="H1277" s="3" t="s">
        <v>253</v>
      </c>
      <c r="I1277" s="3" t="s">
        <v>31</v>
      </c>
      <c r="J1277" s="3" t="s">
        <v>31</v>
      </c>
      <c r="K1277" s="11">
        <v>43843</v>
      </c>
      <c r="L1277" s="11">
        <v>44926</v>
      </c>
      <c r="M1277" s="3">
        <v>25</v>
      </c>
      <c r="N1277" s="3">
        <v>100</v>
      </c>
      <c r="O1277" s="3">
        <v>0</v>
      </c>
      <c r="P1277" s="3">
        <v>0</v>
      </c>
      <c r="Q1277" s="3">
        <v>0</v>
      </c>
    </row>
    <row r="1278" spans="1:17" x14ac:dyDescent="0.25">
      <c r="A1278" s="3">
        <v>3982</v>
      </c>
      <c r="B1278" s="3" t="s">
        <v>894</v>
      </c>
      <c r="C1278" s="3" t="s">
        <v>2903</v>
      </c>
      <c r="D1278" s="3" t="s">
        <v>94</v>
      </c>
      <c r="E1278" s="3" t="s">
        <v>1321</v>
      </c>
      <c r="F1278" s="3" t="s">
        <v>2855</v>
      </c>
      <c r="G1278" s="3" t="s">
        <v>175</v>
      </c>
      <c r="H1278" s="3" t="s">
        <v>176</v>
      </c>
      <c r="I1278" s="3" t="s">
        <v>177</v>
      </c>
      <c r="J1278" s="3" t="s">
        <v>177</v>
      </c>
      <c r="K1278" s="11">
        <v>43843</v>
      </c>
      <c r="L1278" s="11">
        <v>44561</v>
      </c>
      <c r="M1278" s="3">
        <v>50</v>
      </c>
      <c r="N1278" s="3">
        <v>100</v>
      </c>
      <c r="O1278" s="3">
        <v>0</v>
      </c>
      <c r="P1278" s="3">
        <v>0</v>
      </c>
      <c r="Q1278" s="3">
        <v>0</v>
      </c>
    </row>
    <row r="1279" spans="1:17" x14ac:dyDescent="0.25">
      <c r="A1279" s="3">
        <v>3982</v>
      </c>
      <c r="B1279" s="3" t="s">
        <v>894</v>
      </c>
      <c r="C1279" s="3" t="s">
        <v>2903</v>
      </c>
      <c r="D1279" s="3" t="s">
        <v>117</v>
      </c>
      <c r="E1279" s="3" t="s">
        <v>1326</v>
      </c>
      <c r="F1279" s="3" t="s">
        <v>2856</v>
      </c>
      <c r="G1279" s="3" t="s">
        <v>175</v>
      </c>
      <c r="H1279" s="3" t="s">
        <v>176</v>
      </c>
      <c r="I1279" s="3" t="s">
        <v>177</v>
      </c>
      <c r="J1279" s="3" t="s">
        <v>177</v>
      </c>
      <c r="K1279" s="11">
        <v>43843</v>
      </c>
      <c r="L1279" s="11">
        <v>45657</v>
      </c>
      <c r="M1279" s="3">
        <v>2</v>
      </c>
      <c r="N1279" s="3">
        <v>4</v>
      </c>
      <c r="O1279" s="3">
        <v>1</v>
      </c>
      <c r="P1279" s="3">
        <v>0.5</v>
      </c>
      <c r="Q1279" s="3">
        <v>0.25</v>
      </c>
    </row>
    <row r="1280" spans="1:17" x14ac:dyDescent="0.25">
      <c r="A1280" s="3">
        <v>3982</v>
      </c>
      <c r="B1280" s="3" t="s">
        <v>894</v>
      </c>
      <c r="C1280" s="3" t="s">
        <v>2903</v>
      </c>
      <c r="D1280" s="3" t="s">
        <v>40</v>
      </c>
      <c r="E1280" s="3" t="s">
        <v>1460</v>
      </c>
      <c r="F1280" s="3" t="s">
        <v>2856</v>
      </c>
      <c r="G1280" s="3" t="s">
        <v>252</v>
      </c>
      <c r="H1280" s="3" t="s">
        <v>253</v>
      </c>
      <c r="I1280" s="3" t="s">
        <v>31</v>
      </c>
      <c r="J1280" s="3" t="s">
        <v>31</v>
      </c>
      <c r="K1280" s="11">
        <v>43843</v>
      </c>
      <c r="L1280" s="11">
        <v>45291</v>
      </c>
      <c r="M1280" s="3">
        <v>25</v>
      </c>
      <c r="N1280" s="3">
        <v>100</v>
      </c>
      <c r="O1280" s="3">
        <v>0</v>
      </c>
      <c r="P1280" s="3">
        <v>0</v>
      </c>
      <c r="Q1280" s="3">
        <v>0</v>
      </c>
    </row>
    <row r="1281" spans="1:17" x14ac:dyDescent="0.25">
      <c r="A1281" s="3">
        <v>3982</v>
      </c>
      <c r="B1281" s="3" t="s">
        <v>894</v>
      </c>
      <c r="C1281" s="3" t="s">
        <v>2903</v>
      </c>
      <c r="D1281" s="3" t="s">
        <v>244</v>
      </c>
      <c r="E1281" s="3" t="s">
        <v>1478</v>
      </c>
      <c r="F1281" s="3" t="s">
        <v>2856</v>
      </c>
      <c r="G1281" s="3" t="s">
        <v>252</v>
      </c>
      <c r="H1281" s="3" t="s">
        <v>253</v>
      </c>
      <c r="I1281" s="3" t="s">
        <v>31</v>
      </c>
      <c r="J1281" s="3" t="s">
        <v>31</v>
      </c>
      <c r="K1281" s="11">
        <v>43843</v>
      </c>
      <c r="L1281" s="11">
        <v>44926</v>
      </c>
      <c r="M1281" s="3">
        <v>30</v>
      </c>
      <c r="N1281" s="3">
        <v>100</v>
      </c>
      <c r="O1281" s="3">
        <v>0</v>
      </c>
      <c r="P1281" s="3">
        <v>0</v>
      </c>
      <c r="Q1281" s="3">
        <v>0</v>
      </c>
    </row>
    <row r="1282" spans="1:17" x14ac:dyDescent="0.25">
      <c r="A1282" s="3">
        <v>3982</v>
      </c>
      <c r="B1282" s="3" t="s">
        <v>894</v>
      </c>
      <c r="C1282" s="3" t="s">
        <v>2903</v>
      </c>
      <c r="D1282" s="3" t="s">
        <v>38</v>
      </c>
      <c r="E1282" s="3" t="s">
        <v>1485</v>
      </c>
      <c r="F1282" s="3" t="s">
        <v>2856</v>
      </c>
      <c r="G1282" s="3" t="s">
        <v>382</v>
      </c>
      <c r="H1282" s="3" t="s">
        <v>383</v>
      </c>
      <c r="I1282" s="3" t="s">
        <v>174</v>
      </c>
      <c r="J1282" s="3" t="s">
        <v>174</v>
      </c>
      <c r="K1282" s="11">
        <v>43843</v>
      </c>
      <c r="L1282" s="11">
        <v>44561</v>
      </c>
      <c r="M1282" s="3">
        <v>60</v>
      </c>
      <c r="N1282" s="3">
        <v>100</v>
      </c>
      <c r="O1282" s="3">
        <v>0</v>
      </c>
      <c r="P1282" s="3">
        <v>0</v>
      </c>
      <c r="Q1282" s="3">
        <v>0</v>
      </c>
    </row>
    <row r="1283" spans="1:17" x14ac:dyDescent="0.25">
      <c r="A1283" s="3">
        <v>3982</v>
      </c>
      <c r="B1283" s="3" t="s">
        <v>894</v>
      </c>
      <c r="C1283" s="3" t="s">
        <v>2903</v>
      </c>
      <c r="D1283" s="3" t="s">
        <v>353</v>
      </c>
      <c r="E1283" s="3" t="s">
        <v>1504</v>
      </c>
      <c r="F1283" s="3" t="s">
        <v>2855</v>
      </c>
      <c r="G1283" s="3" t="s">
        <v>252</v>
      </c>
      <c r="H1283" s="3" t="s">
        <v>253</v>
      </c>
      <c r="I1283" s="3" t="s">
        <v>31</v>
      </c>
      <c r="J1283" s="3" t="s">
        <v>31</v>
      </c>
      <c r="K1283" s="11">
        <v>43843</v>
      </c>
      <c r="L1283" s="11">
        <v>44561</v>
      </c>
      <c r="M1283" s="3">
        <v>60</v>
      </c>
      <c r="N1283" s="3">
        <v>100</v>
      </c>
      <c r="O1283" s="3">
        <v>0</v>
      </c>
      <c r="P1283" s="3">
        <v>0</v>
      </c>
      <c r="Q1283" s="3">
        <v>0</v>
      </c>
    </row>
    <row r="1284" spans="1:17" x14ac:dyDescent="0.25">
      <c r="A1284" s="3">
        <v>3982</v>
      </c>
      <c r="B1284" s="3" t="s">
        <v>894</v>
      </c>
      <c r="C1284" s="3" t="s">
        <v>2903</v>
      </c>
      <c r="D1284" s="3" t="s">
        <v>45</v>
      </c>
      <c r="E1284" s="3" t="s">
        <v>1506</v>
      </c>
      <c r="F1284" s="3" t="s">
        <v>2856</v>
      </c>
      <c r="G1284" s="3" t="s">
        <v>252</v>
      </c>
      <c r="H1284" s="3" t="s">
        <v>253</v>
      </c>
      <c r="I1284" s="3" t="s">
        <v>31</v>
      </c>
      <c r="J1284" s="3" t="s">
        <v>31</v>
      </c>
      <c r="K1284" s="11">
        <v>43843</v>
      </c>
      <c r="L1284" s="11">
        <v>44926</v>
      </c>
      <c r="M1284" s="3">
        <v>30</v>
      </c>
      <c r="N1284" s="3">
        <v>100</v>
      </c>
      <c r="O1284" s="3">
        <v>0</v>
      </c>
      <c r="P1284" s="3">
        <v>0</v>
      </c>
      <c r="Q1284" s="3">
        <v>0</v>
      </c>
    </row>
    <row r="1285" spans="1:17" x14ac:dyDescent="0.25">
      <c r="A1285" s="3">
        <v>3982</v>
      </c>
      <c r="B1285" s="3" t="s">
        <v>894</v>
      </c>
      <c r="C1285" s="3" t="s">
        <v>2903</v>
      </c>
      <c r="D1285" s="3" t="s">
        <v>212</v>
      </c>
      <c r="E1285" s="3" t="s">
        <v>1507</v>
      </c>
      <c r="F1285" s="3" t="s">
        <v>2856</v>
      </c>
      <c r="G1285" s="3" t="s">
        <v>148</v>
      </c>
      <c r="H1285" s="3" t="s">
        <v>149</v>
      </c>
      <c r="I1285" s="3" t="s">
        <v>132</v>
      </c>
      <c r="J1285" s="3" t="s">
        <v>133</v>
      </c>
      <c r="K1285" s="11">
        <v>43843</v>
      </c>
      <c r="L1285" s="11">
        <v>44196</v>
      </c>
      <c r="M1285" s="3">
        <v>100</v>
      </c>
      <c r="N1285" s="3">
        <v>100</v>
      </c>
      <c r="O1285" s="3">
        <v>0</v>
      </c>
      <c r="P1285" s="3">
        <v>0</v>
      </c>
      <c r="Q1285" s="3">
        <v>0</v>
      </c>
    </row>
    <row r="1286" spans="1:17" x14ac:dyDescent="0.25">
      <c r="A1286" s="3">
        <v>3982</v>
      </c>
      <c r="B1286" s="3" t="s">
        <v>894</v>
      </c>
      <c r="C1286" s="3" t="s">
        <v>2903</v>
      </c>
      <c r="D1286" s="3" t="s">
        <v>209</v>
      </c>
      <c r="E1286" s="3" t="s">
        <v>1508</v>
      </c>
      <c r="F1286" s="3" t="s">
        <v>2856</v>
      </c>
      <c r="G1286" s="3" t="s">
        <v>252</v>
      </c>
      <c r="H1286" s="3" t="s">
        <v>253</v>
      </c>
      <c r="I1286" s="3" t="s">
        <v>31</v>
      </c>
      <c r="J1286" s="3" t="s">
        <v>31</v>
      </c>
      <c r="K1286" s="11">
        <v>43843</v>
      </c>
      <c r="L1286" s="11">
        <v>44926</v>
      </c>
      <c r="M1286" s="3">
        <v>25</v>
      </c>
      <c r="N1286" s="3">
        <v>100</v>
      </c>
      <c r="O1286" s="3">
        <v>0</v>
      </c>
      <c r="P1286" s="3">
        <v>0</v>
      </c>
      <c r="Q1286" s="3">
        <v>0</v>
      </c>
    </row>
    <row r="1287" spans="1:17" x14ac:dyDescent="0.25">
      <c r="A1287" s="3">
        <v>3982</v>
      </c>
      <c r="B1287" s="3" t="s">
        <v>894</v>
      </c>
      <c r="C1287" s="3" t="s">
        <v>2903</v>
      </c>
      <c r="D1287" s="3" t="s">
        <v>42</v>
      </c>
      <c r="E1287" s="3" t="s">
        <v>1509</v>
      </c>
      <c r="F1287" s="3" t="s">
        <v>2856</v>
      </c>
      <c r="G1287" s="3" t="s">
        <v>252</v>
      </c>
      <c r="H1287" s="3" t="s">
        <v>253</v>
      </c>
      <c r="I1287" s="3" t="s">
        <v>31</v>
      </c>
      <c r="J1287" s="3" t="s">
        <v>31</v>
      </c>
      <c r="K1287" s="11">
        <v>44562</v>
      </c>
      <c r="L1287" s="11">
        <v>45657</v>
      </c>
      <c r="M1287" s="3">
        <v>0</v>
      </c>
      <c r="N1287" s="3">
        <v>100</v>
      </c>
      <c r="O1287" s="3">
        <v>0</v>
      </c>
      <c r="P1287" s="3">
        <v>0</v>
      </c>
      <c r="Q1287" s="3">
        <v>0</v>
      </c>
    </row>
    <row r="1288" spans="1:17" x14ac:dyDescent="0.25">
      <c r="A1288" s="3">
        <v>3982</v>
      </c>
      <c r="B1288" s="3" t="s">
        <v>894</v>
      </c>
      <c r="C1288" s="3" t="s">
        <v>2903</v>
      </c>
      <c r="D1288" s="3" t="s">
        <v>208</v>
      </c>
      <c r="E1288" s="3" t="s">
        <v>1510</v>
      </c>
      <c r="F1288" s="3" t="s">
        <v>2856</v>
      </c>
      <c r="G1288" s="3" t="s">
        <v>252</v>
      </c>
      <c r="H1288" s="3" t="s">
        <v>253</v>
      </c>
      <c r="I1288" s="3" t="s">
        <v>31</v>
      </c>
      <c r="J1288" s="3" t="s">
        <v>31</v>
      </c>
      <c r="K1288" s="11">
        <v>43843</v>
      </c>
      <c r="L1288" s="11">
        <v>44926</v>
      </c>
      <c r="M1288" s="3">
        <v>25</v>
      </c>
      <c r="N1288" s="3">
        <v>100</v>
      </c>
      <c r="O1288" s="3">
        <v>0</v>
      </c>
      <c r="P1288" s="3">
        <v>0</v>
      </c>
      <c r="Q1288" s="3">
        <v>0</v>
      </c>
    </row>
    <row r="1289" spans="1:17" x14ac:dyDescent="0.25">
      <c r="A1289" s="3">
        <v>3982</v>
      </c>
      <c r="B1289" s="3" t="s">
        <v>894</v>
      </c>
      <c r="C1289" s="3" t="s">
        <v>2903</v>
      </c>
      <c r="D1289" s="3" t="s">
        <v>374</v>
      </c>
      <c r="E1289" s="3" t="s">
        <v>1537</v>
      </c>
      <c r="F1289" s="3" t="s">
        <v>2856</v>
      </c>
      <c r="G1289" s="3" t="s">
        <v>252</v>
      </c>
      <c r="H1289" s="3" t="s">
        <v>253</v>
      </c>
      <c r="I1289" s="3" t="s">
        <v>31</v>
      </c>
      <c r="J1289" s="3" t="s">
        <v>31</v>
      </c>
      <c r="K1289" s="11">
        <v>43843</v>
      </c>
      <c r="L1289" s="11">
        <v>44561</v>
      </c>
      <c r="M1289" s="3">
        <v>35</v>
      </c>
      <c r="N1289" s="3">
        <v>100</v>
      </c>
      <c r="O1289" s="3">
        <v>0</v>
      </c>
      <c r="P1289" s="3">
        <v>0</v>
      </c>
      <c r="Q1289" s="3">
        <v>0</v>
      </c>
    </row>
    <row r="1290" spans="1:17" x14ac:dyDescent="0.25">
      <c r="A1290" s="3">
        <v>3982</v>
      </c>
      <c r="B1290" s="3" t="s">
        <v>894</v>
      </c>
      <c r="C1290" s="3" t="s">
        <v>2903</v>
      </c>
      <c r="D1290" s="3" t="s">
        <v>211</v>
      </c>
      <c r="E1290" s="3" t="s">
        <v>1542</v>
      </c>
      <c r="F1290" s="3" t="s">
        <v>2856</v>
      </c>
      <c r="G1290" s="3" t="s">
        <v>175</v>
      </c>
      <c r="H1290" s="3" t="s">
        <v>176</v>
      </c>
      <c r="I1290" s="3" t="s">
        <v>177</v>
      </c>
      <c r="J1290" s="3" t="s">
        <v>177</v>
      </c>
      <c r="K1290" s="11">
        <v>43843</v>
      </c>
      <c r="L1290" s="11">
        <v>44196</v>
      </c>
      <c r="M1290" s="3">
        <v>100</v>
      </c>
      <c r="N1290" s="3">
        <v>100</v>
      </c>
      <c r="O1290" s="3">
        <v>0</v>
      </c>
      <c r="P1290" s="3">
        <v>0</v>
      </c>
      <c r="Q1290" s="3">
        <v>0</v>
      </c>
    </row>
    <row r="1291" spans="1:17" x14ac:dyDescent="0.25">
      <c r="A1291" s="3">
        <v>3982</v>
      </c>
      <c r="B1291" s="3" t="s">
        <v>894</v>
      </c>
      <c r="C1291" s="3" t="s">
        <v>2903</v>
      </c>
      <c r="D1291" s="3" t="s">
        <v>48</v>
      </c>
      <c r="E1291" s="3" t="s">
        <v>1549</v>
      </c>
      <c r="F1291" s="3" t="s">
        <v>2856</v>
      </c>
      <c r="G1291" s="3" t="s">
        <v>252</v>
      </c>
      <c r="H1291" s="3" t="s">
        <v>253</v>
      </c>
      <c r="I1291" s="3" t="s">
        <v>31</v>
      </c>
      <c r="J1291" s="3" t="s">
        <v>31</v>
      </c>
      <c r="K1291" s="11">
        <v>43983</v>
      </c>
      <c r="L1291" s="11">
        <v>44926</v>
      </c>
      <c r="M1291" s="3">
        <v>30</v>
      </c>
      <c r="N1291" s="3">
        <v>100</v>
      </c>
      <c r="O1291" s="3">
        <v>0</v>
      </c>
      <c r="P1291" s="3">
        <v>0</v>
      </c>
      <c r="Q1291" s="3">
        <v>0</v>
      </c>
    </row>
    <row r="1292" spans="1:17" x14ac:dyDescent="0.25">
      <c r="A1292" s="3">
        <v>3982</v>
      </c>
      <c r="B1292" s="3" t="s">
        <v>894</v>
      </c>
      <c r="C1292" s="3" t="s">
        <v>2903</v>
      </c>
      <c r="D1292" s="3" t="s">
        <v>205</v>
      </c>
      <c r="E1292" s="3" t="s">
        <v>1552</v>
      </c>
      <c r="F1292" s="3" t="s">
        <v>2856</v>
      </c>
      <c r="G1292" s="3" t="s">
        <v>252</v>
      </c>
      <c r="H1292" s="3" t="s">
        <v>253</v>
      </c>
      <c r="I1292" s="3" t="s">
        <v>31</v>
      </c>
      <c r="J1292" s="3" t="s">
        <v>31</v>
      </c>
      <c r="K1292" s="11">
        <v>43843</v>
      </c>
      <c r="L1292" s="11">
        <v>44926</v>
      </c>
      <c r="M1292" s="3">
        <v>50</v>
      </c>
      <c r="N1292" s="3">
        <v>100</v>
      </c>
      <c r="O1292" s="3">
        <v>0</v>
      </c>
      <c r="P1292" s="3">
        <v>0</v>
      </c>
      <c r="Q1292" s="3">
        <v>0</v>
      </c>
    </row>
    <row r="1293" spans="1:17" x14ac:dyDescent="0.25">
      <c r="A1293" s="3">
        <v>3982</v>
      </c>
      <c r="B1293" s="3" t="s">
        <v>894</v>
      </c>
      <c r="C1293" s="3" t="s">
        <v>2903</v>
      </c>
      <c r="D1293" s="3" t="s">
        <v>372</v>
      </c>
      <c r="E1293" s="3" t="s">
        <v>1626</v>
      </c>
      <c r="F1293" s="3" t="s">
        <v>2856</v>
      </c>
      <c r="G1293" s="3" t="s">
        <v>252</v>
      </c>
      <c r="H1293" s="3" t="s">
        <v>253</v>
      </c>
      <c r="I1293" s="3" t="s">
        <v>31</v>
      </c>
      <c r="J1293" s="3" t="s">
        <v>31</v>
      </c>
      <c r="K1293" s="11">
        <v>43843</v>
      </c>
      <c r="L1293" s="11">
        <v>45657</v>
      </c>
      <c r="M1293" s="3">
        <v>1</v>
      </c>
      <c r="N1293" s="3">
        <v>9</v>
      </c>
      <c r="O1293" s="3">
        <v>0</v>
      </c>
      <c r="P1293" s="3">
        <v>0</v>
      </c>
      <c r="Q1293" s="3">
        <v>0</v>
      </c>
    </row>
    <row r="1294" spans="1:17" x14ac:dyDescent="0.25">
      <c r="A1294" s="3">
        <v>3982</v>
      </c>
      <c r="B1294" s="3" t="s">
        <v>894</v>
      </c>
      <c r="C1294" s="3" t="s">
        <v>2903</v>
      </c>
      <c r="D1294" s="3" t="s">
        <v>50</v>
      </c>
      <c r="E1294" s="3" t="s">
        <v>1658</v>
      </c>
      <c r="F1294" s="3" t="s">
        <v>2856</v>
      </c>
      <c r="G1294" s="3" t="s">
        <v>252</v>
      </c>
      <c r="H1294" s="3" t="s">
        <v>253</v>
      </c>
      <c r="I1294" s="3" t="s">
        <v>31</v>
      </c>
      <c r="J1294" s="3" t="s">
        <v>31</v>
      </c>
      <c r="K1294" s="11">
        <v>43843</v>
      </c>
      <c r="L1294" s="11">
        <v>44926</v>
      </c>
      <c r="M1294" s="3">
        <v>45</v>
      </c>
      <c r="N1294" s="3">
        <v>100</v>
      </c>
      <c r="O1294" s="3">
        <v>0</v>
      </c>
      <c r="P1294" s="3">
        <v>0</v>
      </c>
      <c r="Q1294" s="3">
        <v>0</v>
      </c>
    </row>
    <row r="1295" spans="1:17" x14ac:dyDescent="0.25">
      <c r="A1295" s="3">
        <v>3982</v>
      </c>
      <c r="B1295" s="3" t="s">
        <v>894</v>
      </c>
      <c r="C1295" s="3" t="s">
        <v>2903</v>
      </c>
      <c r="D1295" s="3" t="s">
        <v>51</v>
      </c>
      <c r="E1295" s="3" t="s">
        <v>1660</v>
      </c>
      <c r="F1295" s="3" t="s">
        <v>2856</v>
      </c>
      <c r="G1295" s="3" t="s">
        <v>252</v>
      </c>
      <c r="H1295" s="3" t="s">
        <v>253</v>
      </c>
      <c r="I1295" s="3" t="s">
        <v>31</v>
      </c>
      <c r="J1295" s="3" t="s">
        <v>31</v>
      </c>
      <c r="K1295" s="11">
        <v>43843</v>
      </c>
      <c r="L1295" s="11">
        <v>44926</v>
      </c>
      <c r="M1295" s="3">
        <v>40</v>
      </c>
      <c r="N1295" s="3">
        <v>100</v>
      </c>
      <c r="O1295" s="3">
        <v>0</v>
      </c>
      <c r="P1295" s="3">
        <v>0</v>
      </c>
      <c r="Q1295" s="3">
        <v>0</v>
      </c>
    </row>
    <row r="1296" spans="1:17" x14ac:dyDescent="0.25">
      <c r="A1296" s="3">
        <v>3982</v>
      </c>
      <c r="B1296" s="3" t="s">
        <v>894</v>
      </c>
      <c r="C1296" s="3" t="s">
        <v>2903</v>
      </c>
      <c r="D1296" s="3" t="s">
        <v>39</v>
      </c>
      <c r="E1296" s="3" t="s">
        <v>1661</v>
      </c>
      <c r="F1296" s="3" t="s">
        <v>2856</v>
      </c>
      <c r="G1296" s="3" t="s">
        <v>252</v>
      </c>
      <c r="H1296" s="3" t="s">
        <v>253</v>
      </c>
      <c r="I1296" s="3" t="s">
        <v>31</v>
      </c>
      <c r="J1296" s="3" t="s">
        <v>31</v>
      </c>
      <c r="K1296" s="11">
        <v>43843</v>
      </c>
      <c r="L1296" s="11">
        <v>44561</v>
      </c>
      <c r="M1296" s="3">
        <v>40</v>
      </c>
      <c r="N1296" s="3">
        <v>100</v>
      </c>
      <c r="O1296" s="3">
        <v>0</v>
      </c>
      <c r="P1296" s="3">
        <v>0</v>
      </c>
      <c r="Q1296" s="3">
        <v>0</v>
      </c>
    </row>
    <row r="1297" spans="1:17" x14ac:dyDescent="0.25">
      <c r="A1297" s="3">
        <v>3982</v>
      </c>
      <c r="B1297" s="3" t="s">
        <v>894</v>
      </c>
      <c r="C1297" s="3" t="s">
        <v>2903</v>
      </c>
      <c r="D1297" s="3" t="s">
        <v>207</v>
      </c>
      <c r="E1297" s="3" t="s">
        <v>1672</v>
      </c>
      <c r="F1297" s="3" t="s">
        <v>2856</v>
      </c>
      <c r="G1297" s="3" t="s">
        <v>252</v>
      </c>
      <c r="H1297" s="3" t="s">
        <v>253</v>
      </c>
      <c r="I1297" s="3" t="s">
        <v>31</v>
      </c>
      <c r="J1297" s="3" t="s">
        <v>31</v>
      </c>
      <c r="K1297" s="11">
        <v>43843</v>
      </c>
      <c r="L1297" s="11">
        <v>44926</v>
      </c>
      <c r="M1297" s="3">
        <v>25</v>
      </c>
      <c r="N1297" s="3">
        <v>100</v>
      </c>
      <c r="O1297" s="3">
        <v>0</v>
      </c>
      <c r="P1297" s="3">
        <v>0</v>
      </c>
      <c r="Q1297" s="3">
        <v>0</v>
      </c>
    </row>
    <row r="1298" spans="1:17" x14ac:dyDescent="0.25">
      <c r="A1298" s="3">
        <v>3982</v>
      </c>
      <c r="B1298" s="3" t="s">
        <v>894</v>
      </c>
      <c r="C1298" s="3" t="s">
        <v>2903</v>
      </c>
      <c r="D1298" s="3" t="s">
        <v>210</v>
      </c>
      <c r="E1298" s="3" t="s">
        <v>1673</v>
      </c>
      <c r="F1298" s="3" t="s">
        <v>2856</v>
      </c>
      <c r="G1298" s="3" t="s">
        <v>175</v>
      </c>
      <c r="H1298" s="3" t="s">
        <v>176</v>
      </c>
      <c r="I1298" s="3" t="s">
        <v>177</v>
      </c>
      <c r="J1298" s="3" t="s">
        <v>177</v>
      </c>
      <c r="K1298" s="11">
        <v>43843</v>
      </c>
      <c r="L1298" s="11">
        <v>44196</v>
      </c>
      <c r="M1298" s="3">
        <v>100</v>
      </c>
      <c r="N1298" s="3">
        <v>100</v>
      </c>
      <c r="O1298" s="3">
        <v>0</v>
      </c>
      <c r="P1298" s="3">
        <v>0</v>
      </c>
      <c r="Q1298" s="3">
        <v>0</v>
      </c>
    </row>
    <row r="1299" spans="1:17" x14ac:dyDescent="0.25">
      <c r="A1299" s="3">
        <v>3982</v>
      </c>
      <c r="B1299" s="3" t="s">
        <v>894</v>
      </c>
      <c r="C1299" s="3" t="s">
        <v>2903</v>
      </c>
      <c r="D1299" s="3" t="s">
        <v>49</v>
      </c>
      <c r="E1299" s="3" t="s">
        <v>1680</v>
      </c>
      <c r="F1299" s="3" t="s">
        <v>2856</v>
      </c>
      <c r="G1299" s="3" t="s">
        <v>252</v>
      </c>
      <c r="H1299" s="3" t="s">
        <v>253</v>
      </c>
      <c r="I1299" s="3" t="s">
        <v>31</v>
      </c>
      <c r="J1299" s="3" t="s">
        <v>31</v>
      </c>
      <c r="K1299" s="11">
        <v>43843</v>
      </c>
      <c r="L1299" s="11">
        <v>44926</v>
      </c>
      <c r="M1299" s="3">
        <v>30</v>
      </c>
      <c r="N1299" s="3">
        <v>100</v>
      </c>
      <c r="O1299" s="3">
        <v>0</v>
      </c>
      <c r="P1299" s="3">
        <v>0</v>
      </c>
      <c r="Q1299" s="3">
        <v>0</v>
      </c>
    </row>
    <row r="1300" spans="1:17" x14ac:dyDescent="0.25">
      <c r="A1300" s="3">
        <v>3982</v>
      </c>
      <c r="B1300" s="3" t="s">
        <v>894</v>
      </c>
      <c r="C1300" s="3" t="s">
        <v>2903</v>
      </c>
      <c r="D1300" s="3" t="s">
        <v>206</v>
      </c>
      <c r="E1300" s="3" t="s">
        <v>1686</v>
      </c>
      <c r="F1300" s="3" t="s">
        <v>2856</v>
      </c>
      <c r="G1300" s="3" t="s">
        <v>175</v>
      </c>
      <c r="H1300" s="3" t="s">
        <v>176</v>
      </c>
      <c r="I1300" s="3" t="s">
        <v>177</v>
      </c>
      <c r="J1300" s="3" t="s">
        <v>177</v>
      </c>
      <c r="K1300" s="11">
        <v>43843</v>
      </c>
      <c r="L1300" s="11">
        <v>44196</v>
      </c>
      <c r="M1300" s="3">
        <v>100</v>
      </c>
      <c r="N1300" s="3">
        <v>100</v>
      </c>
      <c r="O1300" s="3">
        <v>0</v>
      </c>
      <c r="P1300" s="3">
        <v>0</v>
      </c>
      <c r="Q1300" s="3">
        <v>0</v>
      </c>
    </row>
    <row r="1301" spans="1:17" x14ac:dyDescent="0.25">
      <c r="A1301" s="3">
        <v>3982</v>
      </c>
      <c r="B1301" s="3" t="s">
        <v>894</v>
      </c>
      <c r="C1301" s="3" t="s">
        <v>2903</v>
      </c>
      <c r="D1301" s="3" t="s">
        <v>337</v>
      </c>
      <c r="E1301" s="3" t="s">
        <v>1687</v>
      </c>
      <c r="F1301" s="3" t="s">
        <v>2856</v>
      </c>
      <c r="G1301" s="3" t="s">
        <v>252</v>
      </c>
      <c r="H1301" s="3" t="s">
        <v>253</v>
      </c>
      <c r="I1301" s="3" t="s">
        <v>31</v>
      </c>
      <c r="J1301" s="3" t="s">
        <v>31</v>
      </c>
      <c r="K1301" s="11">
        <v>43843</v>
      </c>
      <c r="L1301" s="11">
        <v>44561</v>
      </c>
      <c r="M1301" s="3">
        <v>60</v>
      </c>
      <c r="N1301" s="3">
        <v>100</v>
      </c>
      <c r="O1301" s="3">
        <v>0</v>
      </c>
      <c r="P1301" s="3">
        <v>0</v>
      </c>
      <c r="Q1301" s="3">
        <v>0</v>
      </c>
    </row>
    <row r="1302" spans="1:17" x14ac:dyDescent="0.25">
      <c r="A1302" s="3">
        <v>3982</v>
      </c>
      <c r="B1302" s="3" t="s">
        <v>894</v>
      </c>
      <c r="C1302" s="3" t="s">
        <v>2903</v>
      </c>
      <c r="D1302" s="3" t="s">
        <v>44</v>
      </c>
      <c r="E1302" s="3" t="s">
        <v>1694</v>
      </c>
      <c r="F1302" s="3" t="s">
        <v>2856</v>
      </c>
      <c r="G1302" s="3" t="s">
        <v>252</v>
      </c>
      <c r="H1302" s="3" t="s">
        <v>253</v>
      </c>
      <c r="I1302" s="3" t="s">
        <v>31</v>
      </c>
      <c r="J1302" s="3" t="s">
        <v>31</v>
      </c>
      <c r="K1302" s="11">
        <v>43843</v>
      </c>
      <c r="L1302" s="11">
        <v>44926</v>
      </c>
      <c r="M1302" s="3">
        <v>35</v>
      </c>
      <c r="N1302" s="3">
        <v>100</v>
      </c>
      <c r="O1302" s="3">
        <v>0</v>
      </c>
      <c r="P1302" s="3">
        <v>0</v>
      </c>
      <c r="Q1302" s="3">
        <v>0</v>
      </c>
    </row>
    <row r="1303" spans="1:17" x14ac:dyDescent="0.25">
      <c r="A1303" s="3">
        <v>3983</v>
      </c>
      <c r="B1303" s="3" t="s">
        <v>1643</v>
      </c>
      <c r="C1303" s="3" t="s">
        <v>2928</v>
      </c>
      <c r="D1303" s="3" t="s">
        <v>359</v>
      </c>
      <c r="E1303" s="3" t="s">
        <v>1644</v>
      </c>
      <c r="F1303" s="3" t="s">
        <v>2856</v>
      </c>
      <c r="G1303" s="3" t="s">
        <v>95</v>
      </c>
      <c r="H1303" s="3" t="s">
        <v>96</v>
      </c>
      <c r="I1303" s="3" t="s">
        <v>87</v>
      </c>
      <c r="J1303" s="3" t="s">
        <v>88</v>
      </c>
      <c r="K1303" s="11">
        <v>43862</v>
      </c>
      <c r="L1303" s="11">
        <v>44104</v>
      </c>
      <c r="M1303" s="3">
        <v>100</v>
      </c>
      <c r="N1303" s="3">
        <v>100</v>
      </c>
      <c r="O1303" s="3">
        <v>0</v>
      </c>
      <c r="P1303" s="3">
        <v>0</v>
      </c>
      <c r="Q1303" s="3">
        <v>0</v>
      </c>
    </row>
    <row r="1304" spans="1:17" x14ac:dyDescent="0.25">
      <c r="A1304" s="3">
        <v>3983</v>
      </c>
      <c r="B1304" s="3" t="s">
        <v>1643</v>
      </c>
      <c r="C1304" s="3" t="s">
        <v>2928</v>
      </c>
      <c r="D1304" s="3" t="s">
        <v>337</v>
      </c>
      <c r="E1304" s="3" t="s">
        <v>1645</v>
      </c>
      <c r="F1304" s="3" t="s">
        <v>2856</v>
      </c>
      <c r="G1304" s="3" t="s">
        <v>175</v>
      </c>
      <c r="H1304" s="3" t="s">
        <v>176</v>
      </c>
      <c r="I1304" s="3" t="s">
        <v>177</v>
      </c>
      <c r="J1304" s="3" t="s">
        <v>177</v>
      </c>
      <c r="K1304" s="11">
        <v>43862</v>
      </c>
      <c r="L1304" s="11">
        <v>44104</v>
      </c>
      <c r="M1304" s="3">
        <v>100</v>
      </c>
      <c r="N1304" s="3">
        <v>100</v>
      </c>
      <c r="O1304" s="3">
        <v>33.299999999999997</v>
      </c>
      <c r="P1304" s="3">
        <v>0.33299999999999996</v>
      </c>
      <c r="Q1304" s="3">
        <v>0.33299999999999996</v>
      </c>
    </row>
    <row r="1305" spans="1:17" x14ac:dyDescent="0.25">
      <c r="A1305" s="3">
        <v>3983</v>
      </c>
      <c r="B1305" s="3" t="s">
        <v>1643</v>
      </c>
      <c r="C1305" s="3" t="s">
        <v>2928</v>
      </c>
      <c r="D1305" s="3" t="s">
        <v>63</v>
      </c>
      <c r="E1305" s="3" t="s">
        <v>1646</v>
      </c>
      <c r="F1305" s="3" t="s">
        <v>2855</v>
      </c>
      <c r="G1305" s="3" t="s">
        <v>85</v>
      </c>
      <c r="H1305" s="3" t="s">
        <v>86</v>
      </c>
      <c r="I1305" s="3" t="s">
        <v>87</v>
      </c>
      <c r="J1305" s="3" t="s">
        <v>88</v>
      </c>
      <c r="K1305" s="11">
        <v>43862</v>
      </c>
      <c r="L1305" s="11">
        <v>44196</v>
      </c>
      <c r="M1305" s="3">
        <v>100</v>
      </c>
      <c r="N1305" s="3">
        <v>100</v>
      </c>
      <c r="O1305" s="3">
        <v>51.3</v>
      </c>
      <c r="P1305" s="3">
        <v>0.51300000000000001</v>
      </c>
      <c r="Q1305" s="3">
        <v>0.51300000000000001</v>
      </c>
    </row>
    <row r="1306" spans="1:17" x14ac:dyDescent="0.25">
      <c r="A1306" s="3">
        <v>3983</v>
      </c>
      <c r="B1306" s="3" t="s">
        <v>1643</v>
      </c>
      <c r="C1306" s="3" t="s">
        <v>2928</v>
      </c>
      <c r="D1306" s="3" t="s">
        <v>65</v>
      </c>
      <c r="E1306" s="3" t="s">
        <v>1647</v>
      </c>
      <c r="F1306" s="3" t="s">
        <v>2856</v>
      </c>
      <c r="G1306" s="3" t="s">
        <v>85</v>
      </c>
      <c r="H1306" s="3" t="s">
        <v>86</v>
      </c>
      <c r="I1306" s="3" t="s">
        <v>87</v>
      </c>
      <c r="J1306" s="3" t="s">
        <v>88</v>
      </c>
      <c r="K1306" s="11">
        <v>43862</v>
      </c>
      <c r="L1306" s="11">
        <v>44561</v>
      </c>
      <c r="M1306" s="3">
        <v>50</v>
      </c>
      <c r="N1306" s="3">
        <v>100</v>
      </c>
      <c r="O1306" s="3">
        <v>0</v>
      </c>
      <c r="P1306" s="3">
        <v>0</v>
      </c>
      <c r="Q1306" s="3">
        <v>0</v>
      </c>
    </row>
    <row r="1307" spans="1:17" x14ac:dyDescent="0.25">
      <c r="A1307" s="3">
        <v>3983</v>
      </c>
      <c r="B1307" s="3" t="s">
        <v>1643</v>
      </c>
      <c r="C1307" s="3" t="s">
        <v>2928</v>
      </c>
      <c r="D1307" s="3" t="s">
        <v>38</v>
      </c>
      <c r="E1307" s="3" t="s">
        <v>1648</v>
      </c>
      <c r="F1307" s="3" t="s">
        <v>2051</v>
      </c>
      <c r="G1307" s="3" t="s">
        <v>311</v>
      </c>
      <c r="H1307" s="3" t="s">
        <v>312</v>
      </c>
      <c r="I1307" s="3" t="s">
        <v>313</v>
      </c>
      <c r="J1307" s="3" t="s">
        <v>314</v>
      </c>
      <c r="K1307" s="11">
        <v>43862</v>
      </c>
      <c r="L1307" s="11">
        <v>44104</v>
      </c>
      <c r="M1307" s="3">
        <v>100</v>
      </c>
      <c r="N1307" s="3">
        <v>100</v>
      </c>
      <c r="O1307" s="3">
        <v>0</v>
      </c>
      <c r="P1307" s="3">
        <v>0</v>
      </c>
      <c r="Q1307" s="3">
        <v>0</v>
      </c>
    </row>
    <row r="1308" spans="1:17" x14ac:dyDescent="0.25">
      <c r="A1308" s="3">
        <v>3983</v>
      </c>
      <c r="B1308" s="3" t="s">
        <v>1643</v>
      </c>
      <c r="C1308" s="3" t="s">
        <v>2928</v>
      </c>
      <c r="D1308" s="3" t="s">
        <v>64</v>
      </c>
      <c r="E1308" s="3" t="s">
        <v>1649</v>
      </c>
      <c r="F1308" s="3" t="s">
        <v>2855</v>
      </c>
      <c r="G1308" s="3" t="s">
        <v>90</v>
      </c>
      <c r="H1308" s="3" t="s">
        <v>91</v>
      </c>
      <c r="I1308" s="3" t="s">
        <v>92</v>
      </c>
      <c r="J1308" s="3" t="s">
        <v>93</v>
      </c>
      <c r="K1308" s="11">
        <v>43862</v>
      </c>
      <c r="L1308" s="11">
        <v>44377</v>
      </c>
      <c r="M1308" s="3">
        <v>33.299999999999997</v>
      </c>
      <c r="N1308" s="3">
        <v>100</v>
      </c>
      <c r="O1308" s="3">
        <v>0</v>
      </c>
      <c r="P1308" s="3">
        <v>0</v>
      </c>
      <c r="Q1308" s="3">
        <v>0</v>
      </c>
    </row>
    <row r="1309" spans="1:17" x14ac:dyDescent="0.25">
      <c r="A1309" s="3">
        <v>3983</v>
      </c>
      <c r="B1309" s="3" t="s">
        <v>1643</v>
      </c>
      <c r="C1309" s="3" t="s">
        <v>2928</v>
      </c>
      <c r="D1309" s="3" t="s">
        <v>355</v>
      </c>
      <c r="E1309" s="3" t="s">
        <v>1650</v>
      </c>
      <c r="F1309" s="3" t="s">
        <v>2855</v>
      </c>
      <c r="G1309" s="3" t="s">
        <v>309</v>
      </c>
      <c r="H1309" s="3" t="s">
        <v>310</v>
      </c>
      <c r="I1309" s="3" t="s">
        <v>174</v>
      </c>
      <c r="J1309" s="3" t="s">
        <v>174</v>
      </c>
      <c r="K1309" s="11">
        <v>43862</v>
      </c>
      <c r="L1309" s="11">
        <v>44104</v>
      </c>
      <c r="M1309" s="3">
        <v>100</v>
      </c>
      <c r="N1309" s="3">
        <v>100</v>
      </c>
      <c r="O1309" s="3">
        <v>20</v>
      </c>
      <c r="P1309" s="3">
        <v>0.2</v>
      </c>
      <c r="Q1309" s="3">
        <v>0.2</v>
      </c>
    </row>
    <row r="1310" spans="1:17" x14ac:dyDescent="0.25">
      <c r="A1310" s="3">
        <v>3983</v>
      </c>
      <c r="B1310" s="3" t="s">
        <v>1643</v>
      </c>
      <c r="C1310" s="3" t="s">
        <v>2928</v>
      </c>
      <c r="D1310" s="3" t="s">
        <v>372</v>
      </c>
      <c r="E1310" s="3" t="s">
        <v>1651</v>
      </c>
      <c r="F1310" s="3" t="s">
        <v>2856</v>
      </c>
      <c r="G1310" s="3" t="s">
        <v>90</v>
      </c>
      <c r="H1310" s="3" t="s">
        <v>91</v>
      </c>
      <c r="I1310" s="3" t="s">
        <v>92</v>
      </c>
      <c r="J1310" s="3" t="s">
        <v>93</v>
      </c>
      <c r="K1310" s="11">
        <v>43862</v>
      </c>
      <c r="L1310" s="11">
        <v>44196</v>
      </c>
      <c r="M1310" s="3">
        <v>100</v>
      </c>
      <c r="N1310" s="3">
        <v>100</v>
      </c>
      <c r="O1310" s="3">
        <v>0</v>
      </c>
      <c r="P1310" s="3">
        <v>0</v>
      </c>
      <c r="Q1310" s="3">
        <v>0</v>
      </c>
    </row>
    <row r="1311" spans="1:17" x14ac:dyDescent="0.25">
      <c r="A1311" s="3">
        <v>3983</v>
      </c>
      <c r="B1311" s="3" t="s">
        <v>1643</v>
      </c>
      <c r="C1311" s="3" t="s">
        <v>2928</v>
      </c>
      <c r="D1311" s="3" t="s">
        <v>62</v>
      </c>
      <c r="E1311" s="3" t="s">
        <v>1652</v>
      </c>
      <c r="F1311" s="3" t="s">
        <v>2855</v>
      </c>
      <c r="G1311" s="3" t="s">
        <v>311</v>
      </c>
      <c r="H1311" s="3" t="s">
        <v>312</v>
      </c>
      <c r="I1311" s="3" t="s">
        <v>313</v>
      </c>
      <c r="J1311" s="3" t="s">
        <v>314</v>
      </c>
      <c r="K1311" s="11">
        <v>43862</v>
      </c>
      <c r="L1311" s="11">
        <v>44104</v>
      </c>
      <c r="M1311" s="3">
        <v>100</v>
      </c>
      <c r="N1311" s="3">
        <v>100</v>
      </c>
      <c r="O1311" s="3">
        <v>0</v>
      </c>
      <c r="P1311" s="3">
        <v>0</v>
      </c>
      <c r="Q1311" s="3">
        <v>0</v>
      </c>
    </row>
    <row r="1312" spans="1:17" x14ac:dyDescent="0.25">
      <c r="A1312" s="3">
        <v>3983</v>
      </c>
      <c r="B1312" s="3" t="s">
        <v>1643</v>
      </c>
      <c r="C1312" s="3" t="s">
        <v>2928</v>
      </c>
      <c r="D1312" s="3" t="s">
        <v>66</v>
      </c>
      <c r="E1312" s="3" t="s">
        <v>1653</v>
      </c>
      <c r="F1312" s="3" t="s">
        <v>2855</v>
      </c>
      <c r="G1312" s="3" t="s">
        <v>675</v>
      </c>
      <c r="H1312" s="3" t="s">
        <v>676</v>
      </c>
      <c r="I1312" s="3" t="s">
        <v>177</v>
      </c>
      <c r="J1312" s="3" t="s">
        <v>177</v>
      </c>
      <c r="K1312" s="11">
        <v>43862</v>
      </c>
      <c r="L1312" s="11">
        <v>44377</v>
      </c>
      <c r="M1312" s="3">
        <v>33.299999999999997</v>
      </c>
      <c r="N1312" s="3">
        <v>100</v>
      </c>
      <c r="O1312" s="3">
        <v>0</v>
      </c>
      <c r="P1312" s="3">
        <v>0</v>
      </c>
      <c r="Q1312" s="3">
        <v>0</v>
      </c>
    </row>
    <row r="1313" spans="1:17" x14ac:dyDescent="0.25">
      <c r="A1313" s="3">
        <v>3983</v>
      </c>
      <c r="B1313" s="3" t="s">
        <v>1643</v>
      </c>
      <c r="C1313" s="3" t="s">
        <v>2928</v>
      </c>
      <c r="D1313" s="3" t="s">
        <v>67</v>
      </c>
      <c r="E1313" s="3" t="s">
        <v>1654</v>
      </c>
      <c r="F1313" s="3" t="s">
        <v>2855</v>
      </c>
      <c r="G1313" s="3" t="s">
        <v>675</v>
      </c>
      <c r="H1313" s="3" t="s">
        <v>676</v>
      </c>
      <c r="I1313" s="3" t="s">
        <v>177</v>
      </c>
      <c r="J1313" s="3" t="s">
        <v>177</v>
      </c>
      <c r="K1313" s="11">
        <v>43862</v>
      </c>
      <c r="L1313" s="11">
        <v>44012</v>
      </c>
      <c r="M1313" s="3">
        <v>100</v>
      </c>
      <c r="N1313" s="3">
        <v>100</v>
      </c>
      <c r="O1313" s="3">
        <v>0</v>
      </c>
      <c r="P1313" s="3">
        <v>0</v>
      </c>
      <c r="Q1313" s="3">
        <v>0</v>
      </c>
    </row>
    <row r="1314" spans="1:17" x14ac:dyDescent="0.25">
      <c r="A1314" s="3">
        <v>3983</v>
      </c>
      <c r="B1314" s="3" t="s">
        <v>1643</v>
      </c>
      <c r="C1314" s="3" t="s">
        <v>2928</v>
      </c>
      <c r="D1314" s="3" t="s">
        <v>353</v>
      </c>
      <c r="E1314" s="3" t="s">
        <v>1655</v>
      </c>
      <c r="F1314" s="3" t="s">
        <v>2855</v>
      </c>
      <c r="G1314" s="3" t="s">
        <v>85</v>
      </c>
      <c r="H1314" s="3" t="s">
        <v>86</v>
      </c>
      <c r="I1314" s="3" t="s">
        <v>87</v>
      </c>
      <c r="J1314" s="3" t="s">
        <v>88</v>
      </c>
      <c r="K1314" s="11">
        <v>43862</v>
      </c>
      <c r="L1314" s="11">
        <v>44196</v>
      </c>
      <c r="M1314" s="3">
        <v>100</v>
      </c>
      <c r="N1314" s="3">
        <v>100</v>
      </c>
      <c r="O1314" s="3">
        <v>15</v>
      </c>
      <c r="P1314" s="3">
        <v>0.15</v>
      </c>
      <c r="Q1314" s="3">
        <v>0.15</v>
      </c>
    </row>
    <row r="1315" spans="1:17" x14ac:dyDescent="0.25">
      <c r="A1315" s="3">
        <v>3983</v>
      </c>
      <c r="B1315" s="3" t="s">
        <v>1643</v>
      </c>
      <c r="C1315" s="3" t="s">
        <v>2928</v>
      </c>
      <c r="D1315" s="3" t="s">
        <v>68</v>
      </c>
      <c r="E1315" s="3" t="s">
        <v>1656</v>
      </c>
      <c r="F1315" s="3" t="s">
        <v>2856</v>
      </c>
      <c r="G1315" s="3" t="s">
        <v>309</v>
      </c>
      <c r="H1315" s="3" t="s">
        <v>310</v>
      </c>
      <c r="I1315" s="3" t="s">
        <v>174</v>
      </c>
      <c r="J1315" s="3" t="s">
        <v>174</v>
      </c>
      <c r="K1315" s="11">
        <v>43862</v>
      </c>
      <c r="L1315" s="11">
        <v>44104</v>
      </c>
      <c r="M1315" s="3">
        <v>100</v>
      </c>
      <c r="N1315" s="3">
        <v>100</v>
      </c>
      <c r="O1315" s="3">
        <v>66.599999999999994</v>
      </c>
      <c r="P1315" s="3">
        <v>0.66599999999999993</v>
      </c>
      <c r="Q1315" s="3">
        <v>0.66599999999999993</v>
      </c>
    </row>
    <row r="1316" spans="1:17" x14ac:dyDescent="0.25">
      <c r="A1316" s="3">
        <v>3983</v>
      </c>
      <c r="B1316" s="3" t="s">
        <v>1643</v>
      </c>
      <c r="C1316" s="3" t="s">
        <v>2928</v>
      </c>
      <c r="D1316" s="3" t="s">
        <v>374</v>
      </c>
      <c r="E1316" s="3" t="s">
        <v>1657</v>
      </c>
      <c r="F1316" s="3" t="s">
        <v>2856</v>
      </c>
      <c r="G1316" s="3" t="s">
        <v>90</v>
      </c>
      <c r="H1316" s="3" t="s">
        <v>91</v>
      </c>
      <c r="I1316" s="3" t="s">
        <v>92</v>
      </c>
      <c r="J1316" s="3" t="s">
        <v>93</v>
      </c>
      <c r="K1316" s="11">
        <v>43862</v>
      </c>
      <c r="L1316" s="11">
        <v>44196</v>
      </c>
      <c r="M1316" s="3">
        <v>100</v>
      </c>
      <c r="N1316" s="3">
        <v>100</v>
      </c>
      <c r="O1316" s="3">
        <v>50</v>
      </c>
      <c r="P1316" s="3">
        <v>0.5</v>
      </c>
      <c r="Q1316" s="3">
        <v>0.5</v>
      </c>
    </row>
    <row r="1317" spans="1:17" x14ac:dyDescent="0.25">
      <c r="A1317" s="3">
        <v>3983</v>
      </c>
      <c r="B1317" s="3" t="s">
        <v>1643</v>
      </c>
      <c r="C1317" s="3" t="s">
        <v>2928</v>
      </c>
      <c r="D1317" s="3" t="s">
        <v>129</v>
      </c>
      <c r="E1317" s="3" t="s">
        <v>2011</v>
      </c>
      <c r="F1317" s="3" t="s">
        <v>2051</v>
      </c>
      <c r="G1317" s="3" t="s">
        <v>90</v>
      </c>
      <c r="H1317" s="3" t="s">
        <v>91</v>
      </c>
      <c r="I1317" s="3" t="s">
        <v>92</v>
      </c>
      <c r="J1317" s="3" t="s">
        <v>93</v>
      </c>
      <c r="K1317" s="11">
        <v>43862</v>
      </c>
      <c r="L1317" s="11">
        <v>44377</v>
      </c>
      <c r="M1317" s="3">
        <v>33.299999999999997</v>
      </c>
      <c r="N1317" s="3">
        <v>100</v>
      </c>
      <c r="O1317" s="3">
        <v>33.299999999999997</v>
      </c>
      <c r="P1317" s="3">
        <v>1</v>
      </c>
      <c r="Q1317" s="3">
        <v>0.33299999999999996</v>
      </c>
    </row>
    <row r="1318" spans="1:17" x14ac:dyDescent="0.25">
      <c r="A1318" s="3">
        <v>3983</v>
      </c>
      <c r="B1318" s="3" t="s">
        <v>1643</v>
      </c>
      <c r="C1318" s="3" t="s">
        <v>2928</v>
      </c>
      <c r="D1318" s="3" t="s">
        <v>102</v>
      </c>
      <c r="E1318" s="3" t="s">
        <v>2012</v>
      </c>
      <c r="F1318" s="3" t="s">
        <v>2051</v>
      </c>
      <c r="G1318" s="3" t="s">
        <v>178</v>
      </c>
      <c r="H1318" s="3" t="s">
        <v>179</v>
      </c>
      <c r="I1318" s="3" t="s">
        <v>180</v>
      </c>
      <c r="J1318" s="3" t="s">
        <v>181</v>
      </c>
      <c r="K1318" s="11">
        <v>43862</v>
      </c>
      <c r="L1318" s="11">
        <v>44012</v>
      </c>
      <c r="M1318" s="3">
        <v>100</v>
      </c>
      <c r="N1318" s="3">
        <v>100</v>
      </c>
      <c r="O1318" s="3">
        <v>50</v>
      </c>
      <c r="P1318" s="3">
        <v>0.5</v>
      </c>
      <c r="Q1318" s="3">
        <v>0.5</v>
      </c>
    </row>
    <row r="1319" spans="1:17" x14ac:dyDescent="0.25">
      <c r="A1319" s="3">
        <v>3983</v>
      </c>
      <c r="B1319" s="3" t="s">
        <v>1643</v>
      </c>
      <c r="C1319" s="3" t="s">
        <v>2928</v>
      </c>
      <c r="D1319" s="3" t="s">
        <v>128</v>
      </c>
      <c r="E1319" s="3" t="s">
        <v>2013</v>
      </c>
      <c r="F1319" s="3" t="s">
        <v>2855</v>
      </c>
      <c r="G1319" s="3" t="s">
        <v>300</v>
      </c>
      <c r="H1319" s="3" t="s">
        <v>301</v>
      </c>
      <c r="I1319" s="3" t="s">
        <v>302</v>
      </c>
      <c r="J1319" s="3" t="s">
        <v>303</v>
      </c>
      <c r="K1319" s="11">
        <v>43862</v>
      </c>
      <c r="L1319" s="11">
        <v>44012</v>
      </c>
      <c r="M1319" s="3">
        <v>100</v>
      </c>
      <c r="N1319" s="3">
        <v>100</v>
      </c>
      <c r="O1319" s="3">
        <v>100</v>
      </c>
      <c r="P1319" s="3">
        <v>1</v>
      </c>
      <c r="Q1319" s="3">
        <v>1</v>
      </c>
    </row>
    <row r="1320" spans="1:17" x14ac:dyDescent="0.25">
      <c r="A1320" s="3">
        <v>3983</v>
      </c>
      <c r="B1320" s="3" t="s">
        <v>1643</v>
      </c>
      <c r="C1320" s="3" t="s">
        <v>2928</v>
      </c>
      <c r="D1320" s="3" t="s">
        <v>89</v>
      </c>
      <c r="E1320" s="3" t="s">
        <v>2014</v>
      </c>
      <c r="F1320" s="3" t="s">
        <v>2051</v>
      </c>
      <c r="G1320" s="3" t="s">
        <v>300</v>
      </c>
      <c r="H1320" s="3" t="s">
        <v>301</v>
      </c>
      <c r="I1320" s="3" t="s">
        <v>302</v>
      </c>
      <c r="J1320" s="3" t="s">
        <v>303</v>
      </c>
      <c r="K1320" s="11">
        <v>43862</v>
      </c>
      <c r="L1320" s="11">
        <v>44012</v>
      </c>
      <c r="M1320" s="3">
        <v>100</v>
      </c>
      <c r="N1320" s="3">
        <v>100</v>
      </c>
      <c r="O1320" s="3">
        <v>100</v>
      </c>
      <c r="P1320" s="3">
        <v>1</v>
      </c>
      <c r="Q1320" s="3">
        <v>1</v>
      </c>
    </row>
    <row r="1321" spans="1:17" x14ac:dyDescent="0.25">
      <c r="A1321" s="3">
        <v>3983</v>
      </c>
      <c r="B1321" s="3" t="s">
        <v>1643</v>
      </c>
      <c r="C1321" s="3" t="s">
        <v>2928</v>
      </c>
      <c r="D1321" s="3" t="s">
        <v>97</v>
      </c>
      <c r="E1321" s="3" t="s">
        <v>2015</v>
      </c>
      <c r="F1321" s="3" t="s">
        <v>2855</v>
      </c>
      <c r="G1321" s="3" t="s">
        <v>309</v>
      </c>
      <c r="H1321" s="3" t="s">
        <v>310</v>
      </c>
      <c r="I1321" s="3" t="s">
        <v>174</v>
      </c>
      <c r="J1321" s="3" t="s">
        <v>174</v>
      </c>
      <c r="K1321" s="11">
        <v>43862</v>
      </c>
      <c r="L1321" s="11">
        <v>44377</v>
      </c>
      <c r="M1321" s="3">
        <v>33.299999999999997</v>
      </c>
      <c r="N1321" s="3">
        <v>100</v>
      </c>
      <c r="O1321" s="3">
        <v>0</v>
      </c>
      <c r="P1321" s="3">
        <v>0</v>
      </c>
      <c r="Q1321" s="3">
        <v>0</v>
      </c>
    </row>
    <row r="1322" spans="1:17" x14ac:dyDescent="0.25">
      <c r="A1322" s="3">
        <v>3983</v>
      </c>
      <c r="B1322" s="3" t="s">
        <v>1643</v>
      </c>
      <c r="C1322" s="3" t="s">
        <v>2928</v>
      </c>
      <c r="D1322" s="3" t="s">
        <v>207</v>
      </c>
      <c r="E1322" s="3" t="s">
        <v>2041</v>
      </c>
      <c r="F1322" s="3" t="s">
        <v>2855</v>
      </c>
      <c r="G1322" s="3" t="s">
        <v>311</v>
      </c>
      <c r="H1322" s="3" t="s">
        <v>312</v>
      </c>
      <c r="I1322" s="3" t="s">
        <v>313</v>
      </c>
      <c r="J1322" s="3" t="s">
        <v>314</v>
      </c>
      <c r="K1322" s="11">
        <v>43862</v>
      </c>
      <c r="L1322" s="11">
        <v>44377</v>
      </c>
      <c r="M1322" s="3">
        <v>50</v>
      </c>
      <c r="N1322" s="3">
        <v>100</v>
      </c>
      <c r="O1322" s="3">
        <v>35</v>
      </c>
      <c r="P1322" s="3">
        <v>0.7</v>
      </c>
      <c r="Q1322" s="3">
        <v>0.35</v>
      </c>
    </row>
    <row r="1323" spans="1:17" x14ac:dyDescent="0.25">
      <c r="A1323" s="3">
        <v>3983</v>
      </c>
      <c r="B1323" s="3" t="s">
        <v>1643</v>
      </c>
      <c r="C1323" s="3" t="s">
        <v>2928</v>
      </c>
      <c r="D1323" s="3" t="s">
        <v>206</v>
      </c>
      <c r="E1323" s="3" t="s">
        <v>2042</v>
      </c>
      <c r="F1323" s="3" t="s">
        <v>2051</v>
      </c>
      <c r="G1323" s="3" t="s">
        <v>311</v>
      </c>
      <c r="H1323" s="3" t="s">
        <v>312</v>
      </c>
      <c r="I1323" s="3" t="s">
        <v>313</v>
      </c>
      <c r="J1323" s="3" t="s">
        <v>314</v>
      </c>
      <c r="K1323" s="11">
        <v>43862</v>
      </c>
      <c r="L1323" s="11">
        <v>44012</v>
      </c>
      <c r="M1323" s="3">
        <v>100</v>
      </c>
      <c r="N1323" s="3">
        <v>100</v>
      </c>
      <c r="O1323" s="3">
        <v>0</v>
      </c>
      <c r="P1323" s="3">
        <v>0</v>
      </c>
      <c r="Q1323" s="3">
        <v>0</v>
      </c>
    </row>
    <row r="1324" spans="1:17" x14ac:dyDescent="0.25">
      <c r="A1324" s="3">
        <v>3983</v>
      </c>
      <c r="B1324" s="3" t="s">
        <v>1643</v>
      </c>
      <c r="C1324" s="3" t="s">
        <v>2928</v>
      </c>
      <c r="D1324" s="3" t="s">
        <v>205</v>
      </c>
      <c r="E1324" s="3" t="s">
        <v>2043</v>
      </c>
      <c r="F1324" s="3" t="s">
        <v>2051</v>
      </c>
      <c r="G1324" s="3" t="s">
        <v>85</v>
      </c>
      <c r="H1324" s="3" t="s">
        <v>86</v>
      </c>
      <c r="I1324" s="3" t="s">
        <v>87</v>
      </c>
      <c r="J1324" s="3" t="s">
        <v>88</v>
      </c>
      <c r="K1324" s="11">
        <v>43862</v>
      </c>
      <c r="L1324" s="11">
        <v>44196</v>
      </c>
      <c r="M1324" s="3">
        <v>100</v>
      </c>
      <c r="N1324" s="3">
        <v>100</v>
      </c>
      <c r="O1324" s="3">
        <v>66.599999999999994</v>
      </c>
      <c r="P1324" s="3">
        <v>0.66599999999999993</v>
      </c>
      <c r="Q1324" s="3">
        <v>0.66599999999999993</v>
      </c>
    </row>
    <row r="1325" spans="1:17" x14ac:dyDescent="0.25">
      <c r="A1325" s="3">
        <v>3983</v>
      </c>
      <c r="B1325" s="3" t="s">
        <v>1643</v>
      </c>
      <c r="C1325" s="3" t="s">
        <v>2928</v>
      </c>
      <c r="D1325" s="3" t="s">
        <v>244</v>
      </c>
      <c r="E1325" s="3" t="s">
        <v>2044</v>
      </c>
      <c r="F1325" s="3" t="s">
        <v>2855</v>
      </c>
      <c r="G1325" s="3" t="s">
        <v>175</v>
      </c>
      <c r="H1325" s="3" t="s">
        <v>176</v>
      </c>
      <c r="I1325" s="3" t="s">
        <v>177</v>
      </c>
      <c r="J1325" s="3" t="s">
        <v>177</v>
      </c>
      <c r="K1325" s="11">
        <v>43862</v>
      </c>
      <c r="L1325" s="11">
        <v>44561</v>
      </c>
      <c r="M1325" s="3">
        <v>75</v>
      </c>
      <c r="N1325" s="3">
        <v>100</v>
      </c>
      <c r="O1325" s="3">
        <v>25</v>
      </c>
      <c r="P1325" s="3">
        <v>0.33333333333333331</v>
      </c>
      <c r="Q1325" s="3">
        <v>0.25</v>
      </c>
    </row>
    <row r="1326" spans="1:17" x14ac:dyDescent="0.25">
      <c r="A1326" s="3">
        <v>3988</v>
      </c>
      <c r="B1326" s="3" t="s">
        <v>1371</v>
      </c>
      <c r="C1326" s="3" t="s">
        <v>2929</v>
      </c>
      <c r="D1326" s="3" t="s">
        <v>50</v>
      </c>
      <c r="E1326" s="3" t="s">
        <v>1372</v>
      </c>
      <c r="F1326" s="3" t="s">
        <v>2855</v>
      </c>
      <c r="G1326" s="3" t="s">
        <v>90</v>
      </c>
      <c r="H1326" s="3" t="s">
        <v>91</v>
      </c>
      <c r="I1326" s="3" t="s">
        <v>92</v>
      </c>
      <c r="J1326" s="3" t="s">
        <v>93</v>
      </c>
      <c r="K1326" s="11">
        <v>43922</v>
      </c>
      <c r="L1326" s="11">
        <v>43983</v>
      </c>
      <c r="M1326" s="3">
        <v>100</v>
      </c>
      <c r="N1326" s="3">
        <v>100</v>
      </c>
      <c r="O1326" s="3">
        <v>100</v>
      </c>
      <c r="P1326" s="3">
        <v>1</v>
      </c>
      <c r="Q1326" s="3">
        <v>1</v>
      </c>
    </row>
    <row r="1327" spans="1:17" x14ac:dyDescent="0.25">
      <c r="A1327" s="3">
        <v>3988</v>
      </c>
      <c r="B1327" s="3" t="s">
        <v>1371</v>
      </c>
      <c r="C1327" s="3" t="s">
        <v>2929</v>
      </c>
      <c r="D1327" s="3" t="s">
        <v>39</v>
      </c>
      <c r="E1327" s="3" t="s">
        <v>1373</v>
      </c>
      <c r="F1327" s="3" t="s">
        <v>2855</v>
      </c>
      <c r="G1327" s="3" t="s">
        <v>154</v>
      </c>
      <c r="H1327" s="3" t="s">
        <v>155</v>
      </c>
      <c r="I1327" s="3" t="s">
        <v>156</v>
      </c>
      <c r="J1327" s="3" t="s">
        <v>156</v>
      </c>
      <c r="K1327" s="11">
        <v>44166</v>
      </c>
      <c r="L1327" s="11">
        <v>44561</v>
      </c>
      <c r="M1327" s="3">
        <v>10</v>
      </c>
      <c r="N1327" s="3">
        <v>100</v>
      </c>
      <c r="O1327" s="3">
        <v>0</v>
      </c>
      <c r="P1327" s="3">
        <v>0</v>
      </c>
      <c r="Q1327" s="3">
        <v>0</v>
      </c>
    </row>
    <row r="1328" spans="1:17" x14ac:dyDescent="0.25">
      <c r="A1328" s="3">
        <v>3988</v>
      </c>
      <c r="B1328" s="3" t="s">
        <v>1371</v>
      </c>
      <c r="C1328" s="3" t="s">
        <v>2929</v>
      </c>
      <c r="D1328" s="3" t="s">
        <v>212</v>
      </c>
      <c r="E1328" s="3" t="s">
        <v>1374</v>
      </c>
      <c r="F1328" s="3" t="s">
        <v>2855</v>
      </c>
      <c r="G1328" s="3" t="s">
        <v>90</v>
      </c>
      <c r="H1328" s="3" t="s">
        <v>91</v>
      </c>
      <c r="I1328" s="3" t="s">
        <v>92</v>
      </c>
      <c r="J1328" s="3" t="s">
        <v>93</v>
      </c>
      <c r="K1328" s="11">
        <v>43922</v>
      </c>
      <c r="L1328" s="11">
        <v>45656</v>
      </c>
      <c r="M1328" s="3">
        <v>50</v>
      </c>
      <c r="N1328" s="3">
        <v>100</v>
      </c>
      <c r="O1328" s="3">
        <v>50</v>
      </c>
      <c r="P1328" s="3">
        <v>1</v>
      </c>
      <c r="Q1328" s="3">
        <v>0.5</v>
      </c>
    </row>
    <row r="1329" spans="1:17" x14ac:dyDescent="0.25">
      <c r="A1329" s="3">
        <v>3988</v>
      </c>
      <c r="B1329" s="3" t="s">
        <v>1371</v>
      </c>
      <c r="C1329" s="3" t="s">
        <v>2929</v>
      </c>
      <c r="D1329" s="3" t="s">
        <v>40</v>
      </c>
      <c r="E1329" s="3" t="s">
        <v>1375</v>
      </c>
      <c r="F1329" s="3" t="s">
        <v>2855</v>
      </c>
      <c r="G1329" s="3" t="s">
        <v>90</v>
      </c>
      <c r="H1329" s="3" t="s">
        <v>91</v>
      </c>
      <c r="I1329" s="3" t="s">
        <v>92</v>
      </c>
      <c r="J1329" s="3" t="s">
        <v>93</v>
      </c>
      <c r="K1329" s="11">
        <v>43922</v>
      </c>
      <c r="L1329" s="11">
        <v>45657</v>
      </c>
      <c r="M1329" s="3">
        <v>52</v>
      </c>
      <c r="N1329" s="3">
        <v>100</v>
      </c>
      <c r="O1329" s="3">
        <v>0</v>
      </c>
      <c r="P1329" s="3">
        <v>0</v>
      </c>
      <c r="Q1329" s="3">
        <v>0</v>
      </c>
    </row>
    <row r="1330" spans="1:17" x14ac:dyDescent="0.25">
      <c r="A1330" s="3">
        <v>3988</v>
      </c>
      <c r="B1330" s="3" t="s">
        <v>1371</v>
      </c>
      <c r="C1330" s="3" t="s">
        <v>2929</v>
      </c>
      <c r="D1330" s="3" t="s">
        <v>51</v>
      </c>
      <c r="E1330" s="3" t="s">
        <v>1376</v>
      </c>
      <c r="F1330" s="3" t="s">
        <v>2855</v>
      </c>
      <c r="G1330" s="3" t="s">
        <v>90</v>
      </c>
      <c r="H1330" s="3" t="s">
        <v>91</v>
      </c>
      <c r="I1330" s="3" t="s">
        <v>92</v>
      </c>
      <c r="J1330" s="3" t="s">
        <v>93</v>
      </c>
      <c r="K1330" s="11">
        <v>43922</v>
      </c>
      <c r="L1330" s="11">
        <v>45657</v>
      </c>
      <c r="M1330" s="3">
        <v>52</v>
      </c>
      <c r="N1330" s="3">
        <v>100</v>
      </c>
      <c r="O1330" s="3">
        <v>0</v>
      </c>
      <c r="P1330" s="3">
        <v>0</v>
      </c>
      <c r="Q1330" s="3">
        <v>0</v>
      </c>
    </row>
    <row r="1331" spans="1:17" x14ac:dyDescent="0.25">
      <c r="A1331" s="3">
        <v>3988</v>
      </c>
      <c r="B1331" s="3" t="s">
        <v>1371</v>
      </c>
      <c r="C1331" s="3" t="s">
        <v>2929</v>
      </c>
      <c r="D1331" s="3" t="s">
        <v>42</v>
      </c>
      <c r="E1331" s="3" t="s">
        <v>1377</v>
      </c>
      <c r="F1331" s="3" t="s">
        <v>2855</v>
      </c>
      <c r="G1331" s="3" t="s">
        <v>125</v>
      </c>
      <c r="H1331" s="3" t="s">
        <v>126</v>
      </c>
      <c r="I1331" s="3" t="s">
        <v>122</v>
      </c>
      <c r="J1331" s="3" t="s">
        <v>123</v>
      </c>
      <c r="K1331" s="11">
        <v>44197</v>
      </c>
      <c r="L1331" s="11">
        <v>44561</v>
      </c>
      <c r="M1331" s="3">
        <v>0</v>
      </c>
      <c r="N1331" s="3">
        <v>100</v>
      </c>
      <c r="O1331" s="3">
        <v>0</v>
      </c>
      <c r="P1331" s="3">
        <v>0</v>
      </c>
      <c r="Q1331" s="3">
        <v>0</v>
      </c>
    </row>
    <row r="1332" spans="1:17" x14ac:dyDescent="0.25">
      <c r="A1332" s="3">
        <v>3988</v>
      </c>
      <c r="B1332" s="3" t="s">
        <v>1371</v>
      </c>
      <c r="C1332" s="3" t="s">
        <v>2929</v>
      </c>
      <c r="D1332" s="3" t="s">
        <v>207</v>
      </c>
      <c r="E1332" s="3" t="s">
        <v>1382</v>
      </c>
      <c r="F1332" s="3" t="s">
        <v>2051</v>
      </c>
      <c r="G1332" s="3" t="s">
        <v>90</v>
      </c>
      <c r="H1332" s="3" t="s">
        <v>91</v>
      </c>
      <c r="I1332" s="3" t="s">
        <v>92</v>
      </c>
      <c r="J1332" s="3" t="s">
        <v>93</v>
      </c>
      <c r="K1332" s="11">
        <v>43922</v>
      </c>
      <c r="L1332" s="11">
        <v>45657</v>
      </c>
      <c r="M1332" s="3">
        <v>80</v>
      </c>
      <c r="N1332" s="3">
        <v>100</v>
      </c>
      <c r="O1332" s="3">
        <v>0</v>
      </c>
      <c r="P1332" s="3">
        <v>0</v>
      </c>
      <c r="Q1332" s="3">
        <v>0</v>
      </c>
    </row>
    <row r="1333" spans="1:17" x14ac:dyDescent="0.25">
      <c r="A1333" s="3">
        <v>3988</v>
      </c>
      <c r="B1333" s="3" t="s">
        <v>1371</v>
      </c>
      <c r="C1333" s="3" t="s">
        <v>2929</v>
      </c>
      <c r="D1333" s="3" t="s">
        <v>205</v>
      </c>
      <c r="E1333" s="3" t="s">
        <v>1386</v>
      </c>
      <c r="F1333" s="3" t="s">
        <v>2855</v>
      </c>
      <c r="G1333" s="3" t="s">
        <v>90</v>
      </c>
      <c r="H1333" s="3" t="s">
        <v>91</v>
      </c>
      <c r="I1333" s="3" t="s">
        <v>92</v>
      </c>
      <c r="J1333" s="3" t="s">
        <v>93</v>
      </c>
      <c r="K1333" s="11">
        <v>43922</v>
      </c>
      <c r="L1333" s="11">
        <v>45657</v>
      </c>
      <c r="M1333" s="3">
        <v>100</v>
      </c>
      <c r="N1333" s="3">
        <v>100</v>
      </c>
      <c r="O1333" s="3">
        <v>0</v>
      </c>
      <c r="P1333" s="3">
        <v>0</v>
      </c>
      <c r="Q1333" s="3">
        <v>0</v>
      </c>
    </row>
    <row r="1334" spans="1:17" x14ac:dyDescent="0.25">
      <c r="A1334" s="3">
        <v>3988</v>
      </c>
      <c r="B1334" s="3" t="s">
        <v>1371</v>
      </c>
      <c r="C1334" s="3" t="s">
        <v>2929</v>
      </c>
      <c r="D1334" s="3" t="s">
        <v>211</v>
      </c>
      <c r="E1334" s="3" t="s">
        <v>1388</v>
      </c>
      <c r="F1334" s="3" t="s">
        <v>2855</v>
      </c>
      <c r="G1334" s="3" t="s">
        <v>90</v>
      </c>
      <c r="H1334" s="3" t="s">
        <v>91</v>
      </c>
      <c r="I1334" s="3" t="s">
        <v>92</v>
      </c>
      <c r="J1334" s="3" t="s">
        <v>93</v>
      </c>
      <c r="K1334" s="11">
        <v>43922</v>
      </c>
      <c r="L1334" s="11">
        <v>45656</v>
      </c>
      <c r="M1334" s="3">
        <v>55</v>
      </c>
      <c r="N1334" s="3">
        <v>100</v>
      </c>
      <c r="O1334" s="3">
        <v>20</v>
      </c>
      <c r="P1334" s="3">
        <v>0.36363636363636365</v>
      </c>
      <c r="Q1334" s="3">
        <v>0.2</v>
      </c>
    </row>
    <row r="1335" spans="1:17" x14ac:dyDescent="0.25">
      <c r="A1335" s="3">
        <v>3988</v>
      </c>
      <c r="B1335" s="3" t="s">
        <v>1371</v>
      </c>
      <c r="C1335" s="3" t="s">
        <v>2929</v>
      </c>
      <c r="D1335" s="3" t="s">
        <v>208</v>
      </c>
      <c r="E1335" s="3" t="s">
        <v>1390</v>
      </c>
      <c r="F1335" s="3" t="s">
        <v>2855</v>
      </c>
      <c r="G1335" s="3" t="s">
        <v>90</v>
      </c>
      <c r="H1335" s="3" t="s">
        <v>91</v>
      </c>
      <c r="I1335" s="3" t="s">
        <v>92</v>
      </c>
      <c r="J1335" s="3" t="s">
        <v>93</v>
      </c>
      <c r="K1335" s="11">
        <v>43922</v>
      </c>
      <c r="L1335" s="11">
        <v>45657</v>
      </c>
      <c r="M1335" s="3">
        <v>60</v>
      </c>
      <c r="N1335" s="3">
        <v>100</v>
      </c>
      <c r="O1335" s="3">
        <v>30</v>
      </c>
      <c r="P1335" s="3">
        <v>0.5</v>
      </c>
      <c r="Q1335" s="3">
        <v>0.3</v>
      </c>
    </row>
    <row r="1336" spans="1:17" x14ac:dyDescent="0.25">
      <c r="A1336" s="3">
        <v>3988</v>
      </c>
      <c r="B1336" s="3" t="s">
        <v>1371</v>
      </c>
      <c r="C1336" s="3" t="s">
        <v>2929</v>
      </c>
      <c r="D1336" s="3" t="s">
        <v>244</v>
      </c>
      <c r="E1336" s="3" t="s">
        <v>1392</v>
      </c>
      <c r="F1336" s="3" t="s">
        <v>2855</v>
      </c>
      <c r="G1336" s="3" t="s">
        <v>175</v>
      </c>
      <c r="H1336" s="3" t="s">
        <v>176</v>
      </c>
      <c r="I1336" s="3" t="s">
        <v>177</v>
      </c>
      <c r="J1336" s="3" t="s">
        <v>177</v>
      </c>
      <c r="K1336" s="11">
        <v>43922</v>
      </c>
      <c r="L1336" s="11">
        <v>44196</v>
      </c>
      <c r="M1336" s="3">
        <v>100</v>
      </c>
      <c r="N1336" s="3">
        <v>100</v>
      </c>
      <c r="O1336" s="3">
        <v>30</v>
      </c>
      <c r="P1336" s="3">
        <v>0.3</v>
      </c>
      <c r="Q1336" s="3">
        <v>0.3</v>
      </c>
    </row>
    <row r="1337" spans="1:17" x14ac:dyDescent="0.25">
      <c r="A1337" s="3">
        <v>3988</v>
      </c>
      <c r="B1337" s="3" t="s">
        <v>1371</v>
      </c>
      <c r="C1337" s="3" t="s">
        <v>2929</v>
      </c>
      <c r="D1337" s="3" t="s">
        <v>210</v>
      </c>
      <c r="E1337" s="3" t="s">
        <v>1394</v>
      </c>
      <c r="F1337" s="3" t="s">
        <v>2855</v>
      </c>
      <c r="G1337" s="3" t="s">
        <v>90</v>
      </c>
      <c r="H1337" s="3" t="s">
        <v>91</v>
      </c>
      <c r="I1337" s="3" t="s">
        <v>92</v>
      </c>
      <c r="J1337" s="3" t="s">
        <v>93</v>
      </c>
      <c r="K1337" s="11">
        <v>43922</v>
      </c>
      <c r="L1337" s="11">
        <v>45657</v>
      </c>
      <c r="M1337" s="3">
        <v>52</v>
      </c>
      <c r="N1337" s="3">
        <v>100</v>
      </c>
      <c r="O1337" s="3">
        <v>0</v>
      </c>
      <c r="P1337" s="3">
        <v>0</v>
      </c>
      <c r="Q1337" s="3">
        <v>0</v>
      </c>
    </row>
    <row r="1338" spans="1:17" x14ac:dyDescent="0.25">
      <c r="A1338" s="3">
        <v>3988</v>
      </c>
      <c r="B1338" s="3" t="s">
        <v>1371</v>
      </c>
      <c r="C1338" s="3" t="s">
        <v>2929</v>
      </c>
      <c r="D1338" s="3" t="s">
        <v>209</v>
      </c>
      <c r="E1338" s="3" t="s">
        <v>1395</v>
      </c>
      <c r="F1338" s="3" t="s">
        <v>2855</v>
      </c>
      <c r="G1338" s="3" t="s">
        <v>90</v>
      </c>
      <c r="H1338" s="3" t="s">
        <v>91</v>
      </c>
      <c r="I1338" s="3" t="s">
        <v>92</v>
      </c>
      <c r="J1338" s="3" t="s">
        <v>93</v>
      </c>
      <c r="K1338" s="11">
        <v>43922</v>
      </c>
      <c r="L1338" s="11">
        <v>45657</v>
      </c>
      <c r="M1338" s="3">
        <v>20</v>
      </c>
      <c r="N1338" s="3">
        <v>100</v>
      </c>
      <c r="O1338" s="3">
        <v>0</v>
      </c>
      <c r="P1338" s="3">
        <v>0</v>
      </c>
      <c r="Q1338" s="3">
        <v>0</v>
      </c>
    </row>
    <row r="1339" spans="1:17" x14ac:dyDescent="0.25">
      <c r="A1339" s="3">
        <v>3988</v>
      </c>
      <c r="B1339" s="3" t="s">
        <v>1371</v>
      </c>
      <c r="C1339" s="3" t="s">
        <v>2929</v>
      </c>
      <c r="D1339" s="3" t="s">
        <v>206</v>
      </c>
      <c r="E1339" s="3" t="s">
        <v>1396</v>
      </c>
      <c r="F1339" s="3" t="s">
        <v>2855</v>
      </c>
      <c r="G1339" s="3" t="s">
        <v>90</v>
      </c>
      <c r="H1339" s="3" t="s">
        <v>91</v>
      </c>
      <c r="I1339" s="3" t="s">
        <v>92</v>
      </c>
      <c r="J1339" s="3" t="s">
        <v>93</v>
      </c>
      <c r="K1339" s="11">
        <v>43922</v>
      </c>
      <c r="L1339" s="11">
        <v>45657</v>
      </c>
      <c r="M1339" s="3">
        <v>100</v>
      </c>
      <c r="N1339" s="3">
        <v>100</v>
      </c>
      <c r="O1339" s="3">
        <v>0</v>
      </c>
      <c r="P1339" s="3">
        <v>0</v>
      </c>
      <c r="Q1339" s="3">
        <v>0</v>
      </c>
    </row>
    <row r="1340" spans="1:17" x14ac:dyDescent="0.25">
      <c r="A1340" s="3">
        <v>3988</v>
      </c>
      <c r="B1340" s="3" t="s">
        <v>1371</v>
      </c>
      <c r="C1340" s="3" t="s">
        <v>2929</v>
      </c>
      <c r="D1340" s="3" t="s">
        <v>129</v>
      </c>
      <c r="E1340" s="3" t="s">
        <v>1631</v>
      </c>
      <c r="F1340" s="3" t="s">
        <v>2855</v>
      </c>
      <c r="G1340" s="3" t="s">
        <v>90</v>
      </c>
      <c r="H1340" s="3" t="s">
        <v>91</v>
      </c>
      <c r="I1340" s="3" t="s">
        <v>92</v>
      </c>
      <c r="J1340" s="3" t="s">
        <v>93</v>
      </c>
      <c r="K1340" s="11">
        <v>43922</v>
      </c>
      <c r="L1340" s="11">
        <v>45657</v>
      </c>
      <c r="M1340" s="3">
        <v>100</v>
      </c>
      <c r="N1340" s="3">
        <v>100</v>
      </c>
      <c r="O1340" s="3">
        <v>0</v>
      </c>
      <c r="P1340" s="3">
        <v>0</v>
      </c>
      <c r="Q1340" s="3">
        <v>0</v>
      </c>
    </row>
    <row r="1341" spans="1:17" x14ac:dyDescent="0.25">
      <c r="A1341" s="3">
        <v>3988</v>
      </c>
      <c r="B1341" s="3" t="s">
        <v>1371</v>
      </c>
      <c r="C1341" s="3" t="s">
        <v>2929</v>
      </c>
      <c r="D1341" s="3" t="s">
        <v>94</v>
      </c>
      <c r="E1341" s="3" t="s">
        <v>1632</v>
      </c>
      <c r="F1341" s="3" t="s">
        <v>2855</v>
      </c>
      <c r="G1341" s="3" t="s">
        <v>90</v>
      </c>
      <c r="H1341" s="3" t="s">
        <v>91</v>
      </c>
      <c r="I1341" s="3" t="s">
        <v>92</v>
      </c>
      <c r="J1341" s="3" t="s">
        <v>93</v>
      </c>
      <c r="K1341" s="11">
        <v>43983</v>
      </c>
      <c r="L1341" s="11">
        <v>45657</v>
      </c>
      <c r="M1341" s="3">
        <v>45</v>
      </c>
      <c r="N1341" s="3">
        <v>100</v>
      </c>
      <c r="O1341" s="3">
        <v>0</v>
      </c>
      <c r="P1341" s="3">
        <v>0</v>
      </c>
      <c r="Q1341" s="3">
        <v>0</v>
      </c>
    </row>
    <row r="1342" spans="1:17" x14ac:dyDescent="0.25">
      <c r="A1342" s="3">
        <v>3988</v>
      </c>
      <c r="B1342" s="3" t="s">
        <v>1371</v>
      </c>
      <c r="C1342" s="3" t="s">
        <v>2929</v>
      </c>
      <c r="D1342" s="3" t="s">
        <v>134</v>
      </c>
      <c r="E1342" s="3" t="s">
        <v>1633</v>
      </c>
      <c r="F1342" s="3" t="s">
        <v>2855</v>
      </c>
      <c r="G1342" s="3" t="s">
        <v>90</v>
      </c>
      <c r="H1342" s="3" t="s">
        <v>91</v>
      </c>
      <c r="I1342" s="3" t="s">
        <v>92</v>
      </c>
      <c r="J1342" s="3" t="s">
        <v>93</v>
      </c>
      <c r="K1342" s="11">
        <v>43983</v>
      </c>
      <c r="L1342" s="11">
        <v>45657</v>
      </c>
      <c r="M1342" s="3">
        <v>45</v>
      </c>
      <c r="N1342" s="3">
        <v>100</v>
      </c>
      <c r="O1342" s="3">
        <v>40</v>
      </c>
      <c r="P1342" s="3">
        <v>0.88888888888888884</v>
      </c>
      <c r="Q1342" s="3">
        <v>0.4</v>
      </c>
    </row>
    <row r="1343" spans="1:17" x14ac:dyDescent="0.25">
      <c r="A1343" s="3">
        <v>3988</v>
      </c>
      <c r="B1343" s="3" t="s">
        <v>1371</v>
      </c>
      <c r="C1343" s="3" t="s">
        <v>2929</v>
      </c>
      <c r="D1343" s="3" t="s">
        <v>139</v>
      </c>
      <c r="E1343" s="3" t="s">
        <v>1634</v>
      </c>
      <c r="F1343" s="3" t="s">
        <v>2855</v>
      </c>
      <c r="G1343" s="3" t="s">
        <v>154</v>
      </c>
      <c r="H1343" s="3" t="s">
        <v>155</v>
      </c>
      <c r="I1343" s="3" t="s">
        <v>156</v>
      </c>
      <c r="J1343" s="3" t="s">
        <v>156</v>
      </c>
      <c r="K1343" s="11">
        <v>43983</v>
      </c>
      <c r="L1343" s="11">
        <v>45657</v>
      </c>
      <c r="M1343" s="3">
        <v>20</v>
      </c>
      <c r="N1343" s="3">
        <v>100</v>
      </c>
      <c r="O1343" s="3">
        <v>10</v>
      </c>
      <c r="P1343" s="3">
        <v>0.5</v>
      </c>
      <c r="Q1343" s="3">
        <v>0.1</v>
      </c>
    </row>
    <row r="1344" spans="1:17" x14ac:dyDescent="0.25">
      <c r="A1344" s="3">
        <v>3988</v>
      </c>
      <c r="B1344" s="3" t="s">
        <v>1371</v>
      </c>
      <c r="C1344" s="3" t="s">
        <v>2929</v>
      </c>
      <c r="D1344" s="3" t="s">
        <v>115</v>
      </c>
      <c r="E1344" s="3" t="s">
        <v>1635</v>
      </c>
      <c r="F1344" s="3" t="s">
        <v>2855</v>
      </c>
      <c r="G1344" s="3" t="s">
        <v>154</v>
      </c>
      <c r="H1344" s="3" t="s">
        <v>155</v>
      </c>
      <c r="I1344" s="3" t="s">
        <v>156</v>
      </c>
      <c r="J1344" s="3" t="s">
        <v>156</v>
      </c>
      <c r="K1344" s="11">
        <v>43922</v>
      </c>
      <c r="L1344" s="11">
        <v>44926</v>
      </c>
      <c r="M1344" s="3">
        <v>25</v>
      </c>
      <c r="N1344" s="3">
        <v>100</v>
      </c>
      <c r="O1344" s="3">
        <v>23</v>
      </c>
      <c r="P1344" s="3">
        <v>0.92</v>
      </c>
      <c r="Q1344" s="3">
        <v>0.23</v>
      </c>
    </row>
    <row r="1345" spans="1:17" x14ac:dyDescent="0.25">
      <c r="A1345" s="3">
        <v>3988</v>
      </c>
      <c r="B1345" s="3" t="s">
        <v>1371</v>
      </c>
      <c r="C1345" s="3" t="s">
        <v>2929</v>
      </c>
      <c r="D1345" s="3" t="s">
        <v>84</v>
      </c>
      <c r="E1345" s="3" t="s">
        <v>1636</v>
      </c>
      <c r="F1345" s="3" t="s">
        <v>2855</v>
      </c>
      <c r="G1345" s="3" t="s">
        <v>90</v>
      </c>
      <c r="H1345" s="3" t="s">
        <v>91</v>
      </c>
      <c r="I1345" s="3" t="s">
        <v>92</v>
      </c>
      <c r="J1345" s="3" t="s">
        <v>93</v>
      </c>
      <c r="K1345" s="11">
        <v>43922</v>
      </c>
      <c r="L1345" s="11">
        <v>45657</v>
      </c>
      <c r="M1345" s="3">
        <v>40</v>
      </c>
      <c r="N1345" s="3">
        <v>100</v>
      </c>
      <c r="O1345" s="3">
        <v>0</v>
      </c>
      <c r="P1345" s="3">
        <v>0</v>
      </c>
      <c r="Q1345" s="3">
        <v>0</v>
      </c>
    </row>
    <row r="1346" spans="1:17" x14ac:dyDescent="0.25">
      <c r="A1346" s="3">
        <v>3988</v>
      </c>
      <c r="B1346" s="3" t="s">
        <v>1371</v>
      </c>
      <c r="C1346" s="3" t="s">
        <v>2929</v>
      </c>
      <c r="D1346" s="3" t="s">
        <v>118</v>
      </c>
      <c r="E1346" s="3" t="s">
        <v>1637</v>
      </c>
      <c r="F1346" s="3" t="s">
        <v>2855</v>
      </c>
      <c r="G1346" s="3" t="s">
        <v>90</v>
      </c>
      <c r="H1346" s="3" t="s">
        <v>91</v>
      </c>
      <c r="I1346" s="3" t="s">
        <v>92</v>
      </c>
      <c r="J1346" s="3" t="s">
        <v>93</v>
      </c>
      <c r="K1346" s="11">
        <v>43922</v>
      </c>
      <c r="L1346" s="11">
        <v>45657</v>
      </c>
      <c r="M1346" s="3">
        <v>100</v>
      </c>
      <c r="N1346" s="3">
        <v>100</v>
      </c>
      <c r="O1346" s="3">
        <v>0</v>
      </c>
      <c r="P1346" s="3">
        <v>0</v>
      </c>
      <c r="Q1346" s="3">
        <v>0</v>
      </c>
    </row>
    <row r="1347" spans="1:17" x14ac:dyDescent="0.25">
      <c r="A1347" s="3">
        <v>3988</v>
      </c>
      <c r="B1347" s="3" t="s">
        <v>1371</v>
      </c>
      <c r="C1347" s="3" t="s">
        <v>2929</v>
      </c>
      <c r="D1347" s="3" t="s">
        <v>117</v>
      </c>
      <c r="E1347" s="3" t="s">
        <v>1638</v>
      </c>
      <c r="F1347" s="3" t="s">
        <v>2855</v>
      </c>
      <c r="G1347" s="3" t="s">
        <v>162</v>
      </c>
      <c r="H1347" s="3" t="s">
        <v>163</v>
      </c>
      <c r="I1347" s="3" t="s">
        <v>164</v>
      </c>
      <c r="J1347" s="3" t="s">
        <v>164</v>
      </c>
      <c r="K1347" s="11">
        <v>43922</v>
      </c>
      <c r="L1347" s="11">
        <v>45657</v>
      </c>
      <c r="M1347" s="3">
        <v>100</v>
      </c>
      <c r="N1347" s="3">
        <v>100</v>
      </c>
      <c r="O1347" s="3">
        <v>55</v>
      </c>
      <c r="P1347" s="3">
        <v>0.55000000000000004</v>
      </c>
      <c r="Q1347" s="3">
        <v>0.55000000000000004</v>
      </c>
    </row>
    <row r="1348" spans="1:17" x14ac:dyDescent="0.25">
      <c r="A1348" s="3">
        <v>3988</v>
      </c>
      <c r="B1348" s="3" t="s">
        <v>1371</v>
      </c>
      <c r="C1348" s="3" t="s">
        <v>2929</v>
      </c>
      <c r="D1348" s="3" t="s">
        <v>89</v>
      </c>
      <c r="E1348" s="3" t="s">
        <v>1639</v>
      </c>
      <c r="F1348" s="3" t="s">
        <v>2855</v>
      </c>
      <c r="G1348" s="3" t="s">
        <v>154</v>
      </c>
      <c r="H1348" s="3" t="s">
        <v>155</v>
      </c>
      <c r="I1348" s="3" t="s">
        <v>156</v>
      </c>
      <c r="J1348" s="3" t="s">
        <v>156</v>
      </c>
      <c r="K1348" s="11">
        <v>43922</v>
      </c>
      <c r="L1348" s="11">
        <v>45657</v>
      </c>
      <c r="M1348" s="3">
        <v>20</v>
      </c>
      <c r="N1348" s="3">
        <v>100</v>
      </c>
      <c r="O1348" s="3">
        <v>10</v>
      </c>
      <c r="P1348" s="3">
        <v>0.5</v>
      </c>
      <c r="Q1348" s="3">
        <v>0.1</v>
      </c>
    </row>
    <row r="1349" spans="1:17" x14ac:dyDescent="0.25">
      <c r="A1349" s="3">
        <v>3988</v>
      </c>
      <c r="B1349" s="3" t="s">
        <v>1371</v>
      </c>
      <c r="C1349" s="3" t="s">
        <v>2929</v>
      </c>
      <c r="D1349" s="3" t="s">
        <v>97</v>
      </c>
      <c r="E1349" s="3" t="s">
        <v>1640</v>
      </c>
      <c r="F1349" s="3" t="s">
        <v>2855</v>
      </c>
      <c r="G1349" s="3" t="s">
        <v>90</v>
      </c>
      <c r="H1349" s="3" t="s">
        <v>91</v>
      </c>
      <c r="I1349" s="3" t="s">
        <v>92</v>
      </c>
      <c r="J1349" s="3" t="s">
        <v>93</v>
      </c>
      <c r="K1349" s="11">
        <v>43922</v>
      </c>
      <c r="L1349" s="11">
        <v>45657</v>
      </c>
      <c r="M1349" s="3">
        <v>20</v>
      </c>
      <c r="N1349" s="3">
        <v>100</v>
      </c>
      <c r="O1349" s="3">
        <v>0</v>
      </c>
      <c r="P1349" s="3">
        <v>0</v>
      </c>
      <c r="Q1349" s="3">
        <v>0</v>
      </c>
    </row>
    <row r="1350" spans="1:17" x14ac:dyDescent="0.25">
      <c r="A1350" s="3">
        <v>3988</v>
      </c>
      <c r="B1350" s="3" t="s">
        <v>1371</v>
      </c>
      <c r="C1350" s="3" t="s">
        <v>2929</v>
      </c>
      <c r="D1350" s="3" t="s">
        <v>102</v>
      </c>
      <c r="E1350" s="3" t="s">
        <v>1641</v>
      </c>
      <c r="F1350" s="3" t="s">
        <v>2855</v>
      </c>
      <c r="G1350" s="3" t="s">
        <v>90</v>
      </c>
      <c r="H1350" s="3" t="s">
        <v>91</v>
      </c>
      <c r="I1350" s="3" t="s">
        <v>92</v>
      </c>
      <c r="J1350" s="3" t="s">
        <v>93</v>
      </c>
      <c r="K1350" s="11">
        <v>43922</v>
      </c>
      <c r="L1350" s="11">
        <v>45596</v>
      </c>
      <c r="M1350" s="3">
        <v>20</v>
      </c>
      <c r="N1350" s="3">
        <v>100</v>
      </c>
      <c r="O1350" s="3">
        <v>0</v>
      </c>
      <c r="P1350" s="3">
        <v>0</v>
      </c>
      <c r="Q1350" s="3">
        <v>0</v>
      </c>
    </row>
    <row r="1351" spans="1:17" x14ac:dyDescent="0.25">
      <c r="A1351" s="3">
        <v>3988</v>
      </c>
      <c r="B1351" s="3" t="s">
        <v>1371</v>
      </c>
      <c r="C1351" s="3" t="s">
        <v>2929</v>
      </c>
      <c r="D1351" s="3" t="s">
        <v>128</v>
      </c>
      <c r="E1351" s="3" t="s">
        <v>1642</v>
      </c>
      <c r="F1351" s="3" t="s">
        <v>2855</v>
      </c>
      <c r="G1351" s="3" t="s">
        <v>90</v>
      </c>
      <c r="H1351" s="3" t="s">
        <v>91</v>
      </c>
      <c r="I1351" s="3" t="s">
        <v>92</v>
      </c>
      <c r="J1351" s="3" t="s">
        <v>93</v>
      </c>
      <c r="K1351" s="11">
        <v>43922</v>
      </c>
      <c r="L1351" s="11">
        <v>45657</v>
      </c>
      <c r="M1351" s="3">
        <v>20</v>
      </c>
      <c r="N1351" s="3">
        <v>100</v>
      </c>
      <c r="O1351" s="3">
        <v>0</v>
      </c>
      <c r="P1351" s="3">
        <v>0</v>
      </c>
      <c r="Q1351" s="3">
        <v>0</v>
      </c>
    </row>
    <row r="1352" spans="1:17" x14ac:dyDescent="0.25">
      <c r="A1352" s="3">
        <v>3988</v>
      </c>
      <c r="B1352" s="3" t="s">
        <v>1371</v>
      </c>
      <c r="C1352" s="3" t="s">
        <v>2929</v>
      </c>
      <c r="D1352" s="3" t="s">
        <v>543</v>
      </c>
      <c r="E1352" s="3" t="s">
        <v>1811</v>
      </c>
      <c r="F1352" s="3" t="s">
        <v>2855</v>
      </c>
      <c r="G1352" s="3" t="s">
        <v>90</v>
      </c>
      <c r="H1352" s="3" t="s">
        <v>91</v>
      </c>
      <c r="I1352" s="3" t="s">
        <v>92</v>
      </c>
      <c r="J1352" s="3" t="s">
        <v>93</v>
      </c>
      <c r="K1352" s="11">
        <v>43922</v>
      </c>
      <c r="L1352" s="11">
        <v>45107</v>
      </c>
      <c r="M1352" s="3">
        <v>25</v>
      </c>
      <c r="N1352" s="3">
        <v>100</v>
      </c>
      <c r="O1352" s="3">
        <v>3</v>
      </c>
      <c r="P1352" s="3">
        <v>0.12</v>
      </c>
      <c r="Q1352" s="3">
        <v>0.03</v>
      </c>
    </row>
    <row r="1353" spans="1:17" x14ac:dyDescent="0.25">
      <c r="A1353" s="3">
        <v>3988</v>
      </c>
      <c r="B1353" s="3" t="s">
        <v>1371</v>
      </c>
      <c r="C1353" s="3" t="s">
        <v>2929</v>
      </c>
      <c r="D1353" s="3" t="s">
        <v>666</v>
      </c>
      <c r="E1353" s="3" t="s">
        <v>1812</v>
      </c>
      <c r="F1353" s="3" t="s">
        <v>2855</v>
      </c>
      <c r="G1353" s="3" t="s">
        <v>154</v>
      </c>
      <c r="H1353" s="3" t="s">
        <v>155</v>
      </c>
      <c r="I1353" s="3" t="s">
        <v>156</v>
      </c>
      <c r="J1353" s="3" t="s">
        <v>156</v>
      </c>
      <c r="K1353" s="11">
        <v>43922</v>
      </c>
      <c r="L1353" s="11">
        <v>44561</v>
      </c>
      <c r="M1353" s="3">
        <v>30</v>
      </c>
      <c r="N1353" s="3">
        <v>100</v>
      </c>
      <c r="O1353" s="3">
        <v>15</v>
      </c>
      <c r="P1353" s="3">
        <v>0.5</v>
      </c>
      <c r="Q1353" s="3">
        <v>0.15</v>
      </c>
    </row>
    <row r="1354" spans="1:17" x14ac:dyDescent="0.25">
      <c r="A1354" s="3">
        <v>3988</v>
      </c>
      <c r="B1354" s="3" t="s">
        <v>1371</v>
      </c>
      <c r="C1354" s="3" t="s">
        <v>2929</v>
      </c>
      <c r="D1354" s="3" t="s">
        <v>386</v>
      </c>
      <c r="E1354" s="3" t="s">
        <v>1813</v>
      </c>
      <c r="F1354" s="3" t="s">
        <v>2051</v>
      </c>
      <c r="G1354" s="3" t="s">
        <v>1814</v>
      </c>
      <c r="H1354" s="3" t="s">
        <v>1815</v>
      </c>
      <c r="I1354" s="3" t="s">
        <v>156</v>
      </c>
      <c r="J1354" s="3" t="s">
        <v>156</v>
      </c>
      <c r="K1354" s="11">
        <v>43922</v>
      </c>
      <c r="L1354" s="11">
        <v>44561</v>
      </c>
      <c r="M1354" s="3">
        <v>50</v>
      </c>
      <c r="N1354" s="3">
        <v>100</v>
      </c>
      <c r="O1354" s="3">
        <v>25</v>
      </c>
      <c r="P1354" s="3">
        <v>0.5</v>
      </c>
      <c r="Q1354" s="3">
        <v>0.25</v>
      </c>
    </row>
    <row r="1355" spans="1:17" x14ac:dyDescent="0.25">
      <c r="A1355" s="3">
        <v>3988</v>
      </c>
      <c r="B1355" s="3" t="s">
        <v>1371</v>
      </c>
      <c r="C1355" s="3" t="s">
        <v>2929</v>
      </c>
      <c r="D1355" s="3" t="s">
        <v>390</v>
      </c>
      <c r="E1355" s="3" t="s">
        <v>1816</v>
      </c>
      <c r="F1355" s="3" t="s">
        <v>2855</v>
      </c>
      <c r="G1355" s="3" t="s">
        <v>90</v>
      </c>
      <c r="H1355" s="3" t="s">
        <v>91</v>
      </c>
      <c r="I1355" s="3" t="s">
        <v>92</v>
      </c>
      <c r="J1355" s="3" t="s">
        <v>93</v>
      </c>
      <c r="K1355" s="11">
        <v>45108</v>
      </c>
      <c r="L1355" s="11">
        <v>45657</v>
      </c>
      <c r="M1355" s="3">
        <v>0</v>
      </c>
      <c r="N1355" s="3">
        <v>100</v>
      </c>
      <c r="O1355" s="3">
        <v>0</v>
      </c>
      <c r="P1355" s="3">
        <v>0</v>
      </c>
      <c r="Q1355" s="3">
        <v>0</v>
      </c>
    </row>
    <row r="1356" spans="1:17" x14ac:dyDescent="0.25">
      <c r="A1356" s="3">
        <v>3988</v>
      </c>
      <c r="B1356" s="3" t="s">
        <v>1371</v>
      </c>
      <c r="C1356" s="3" t="s">
        <v>2929</v>
      </c>
      <c r="D1356" s="3" t="s">
        <v>513</v>
      </c>
      <c r="E1356" s="3" t="s">
        <v>1817</v>
      </c>
      <c r="F1356" s="3" t="s">
        <v>2855</v>
      </c>
      <c r="G1356" s="3" t="s">
        <v>90</v>
      </c>
      <c r="H1356" s="3" t="s">
        <v>91</v>
      </c>
      <c r="I1356" s="3" t="s">
        <v>92</v>
      </c>
      <c r="J1356" s="3" t="s">
        <v>93</v>
      </c>
      <c r="K1356" s="11">
        <v>43983</v>
      </c>
      <c r="L1356" s="11">
        <v>45657</v>
      </c>
      <c r="M1356" s="3">
        <v>30</v>
      </c>
      <c r="N1356" s="3">
        <v>100</v>
      </c>
      <c r="O1356" s="3">
        <v>10</v>
      </c>
      <c r="P1356" s="3">
        <v>0.33333333333333331</v>
      </c>
      <c r="Q1356" s="3">
        <v>0.1</v>
      </c>
    </row>
    <row r="1357" spans="1:17" x14ac:dyDescent="0.25">
      <c r="A1357" s="3">
        <v>3988</v>
      </c>
      <c r="B1357" s="3" t="s">
        <v>1371</v>
      </c>
      <c r="C1357" s="3" t="s">
        <v>2929</v>
      </c>
      <c r="D1357" s="3" t="s">
        <v>809</v>
      </c>
      <c r="E1357" s="3" t="s">
        <v>1818</v>
      </c>
      <c r="F1357" s="3" t="s">
        <v>2855</v>
      </c>
      <c r="G1357" s="3" t="s">
        <v>154</v>
      </c>
      <c r="H1357" s="3" t="s">
        <v>155</v>
      </c>
      <c r="I1357" s="3" t="s">
        <v>156</v>
      </c>
      <c r="J1357" s="3" t="s">
        <v>156</v>
      </c>
      <c r="K1357" s="11">
        <v>43922</v>
      </c>
      <c r="L1357" s="11">
        <v>45291</v>
      </c>
      <c r="M1357" s="3">
        <v>50</v>
      </c>
      <c r="N1357" s="3">
        <v>100</v>
      </c>
      <c r="O1357" s="3">
        <v>20</v>
      </c>
      <c r="P1357" s="3">
        <v>0.4</v>
      </c>
      <c r="Q1357" s="3">
        <v>0.2</v>
      </c>
    </row>
    <row r="1358" spans="1:17" x14ac:dyDescent="0.25">
      <c r="A1358" s="3">
        <v>3988</v>
      </c>
      <c r="B1358" s="3" t="s">
        <v>1371</v>
      </c>
      <c r="C1358" s="3" t="s">
        <v>2929</v>
      </c>
      <c r="D1358" s="3" t="s">
        <v>530</v>
      </c>
      <c r="E1358" s="3" t="s">
        <v>1819</v>
      </c>
      <c r="F1358" s="3" t="s">
        <v>2855</v>
      </c>
      <c r="G1358" s="3" t="s">
        <v>154</v>
      </c>
      <c r="H1358" s="3" t="s">
        <v>155</v>
      </c>
      <c r="I1358" s="3" t="s">
        <v>156</v>
      </c>
      <c r="J1358" s="3" t="s">
        <v>156</v>
      </c>
      <c r="K1358" s="11">
        <v>43983</v>
      </c>
      <c r="L1358" s="11">
        <v>45627</v>
      </c>
      <c r="M1358" s="3">
        <v>20</v>
      </c>
      <c r="N1358" s="3">
        <v>100</v>
      </c>
      <c r="O1358" s="3">
        <v>10</v>
      </c>
      <c r="P1358" s="3">
        <v>0.5</v>
      </c>
      <c r="Q1358" s="3">
        <v>0.1</v>
      </c>
    </row>
    <row r="1359" spans="1:17" x14ac:dyDescent="0.25">
      <c r="A1359" s="3">
        <v>3988</v>
      </c>
      <c r="B1359" s="3" t="s">
        <v>1371</v>
      </c>
      <c r="C1359" s="3" t="s">
        <v>2929</v>
      </c>
      <c r="D1359" s="3" t="s">
        <v>385</v>
      </c>
      <c r="E1359" s="3" t="s">
        <v>1820</v>
      </c>
      <c r="F1359" s="3" t="s">
        <v>2855</v>
      </c>
      <c r="G1359" s="3" t="s">
        <v>90</v>
      </c>
      <c r="H1359" s="3" t="s">
        <v>91</v>
      </c>
      <c r="I1359" s="3" t="s">
        <v>92</v>
      </c>
      <c r="J1359" s="3" t="s">
        <v>93</v>
      </c>
      <c r="K1359" s="11">
        <v>43922</v>
      </c>
      <c r="L1359" s="11">
        <v>44377</v>
      </c>
      <c r="M1359" s="3">
        <v>70</v>
      </c>
      <c r="N1359" s="3">
        <v>100</v>
      </c>
      <c r="O1359" s="3">
        <v>50</v>
      </c>
      <c r="P1359" s="3">
        <v>0.7142857142857143</v>
      </c>
      <c r="Q1359" s="3">
        <v>0.5</v>
      </c>
    </row>
    <row r="1360" spans="1:17" x14ac:dyDescent="0.25">
      <c r="A1360" s="3">
        <v>3988</v>
      </c>
      <c r="B1360" s="3" t="s">
        <v>1371</v>
      </c>
      <c r="C1360" s="3" t="s">
        <v>2929</v>
      </c>
      <c r="D1360" s="3" t="s">
        <v>355</v>
      </c>
      <c r="E1360" s="3" t="s">
        <v>1914</v>
      </c>
      <c r="F1360" s="3" t="s">
        <v>2855</v>
      </c>
      <c r="G1360" s="3" t="s">
        <v>675</v>
      </c>
      <c r="H1360" s="3" t="s">
        <v>676</v>
      </c>
      <c r="I1360" s="3" t="s">
        <v>177</v>
      </c>
      <c r="J1360" s="3" t="s">
        <v>177</v>
      </c>
      <c r="K1360" s="11">
        <v>43922</v>
      </c>
      <c r="L1360" s="11">
        <v>44196</v>
      </c>
      <c r="M1360" s="3">
        <v>100</v>
      </c>
      <c r="N1360" s="3">
        <v>100</v>
      </c>
      <c r="O1360" s="3">
        <v>0</v>
      </c>
      <c r="P1360" s="3">
        <v>0</v>
      </c>
      <c r="Q1360" s="3">
        <v>0</v>
      </c>
    </row>
    <row r="1361" spans="1:17" x14ac:dyDescent="0.25">
      <c r="A1361" s="3">
        <v>3988</v>
      </c>
      <c r="B1361" s="3" t="s">
        <v>1371</v>
      </c>
      <c r="C1361" s="3" t="s">
        <v>2929</v>
      </c>
      <c r="D1361" s="3" t="s">
        <v>372</v>
      </c>
      <c r="E1361" s="3" t="s">
        <v>1915</v>
      </c>
      <c r="F1361" s="3" t="s">
        <v>2855</v>
      </c>
      <c r="G1361" s="3" t="s">
        <v>90</v>
      </c>
      <c r="H1361" s="3" t="s">
        <v>91</v>
      </c>
      <c r="I1361" s="3" t="s">
        <v>92</v>
      </c>
      <c r="J1361" s="3" t="s">
        <v>93</v>
      </c>
      <c r="K1361" s="11">
        <v>43922</v>
      </c>
      <c r="L1361" s="11">
        <v>45657</v>
      </c>
      <c r="M1361" s="3">
        <v>80</v>
      </c>
      <c r="N1361" s="3">
        <v>100</v>
      </c>
      <c r="O1361" s="3">
        <v>20</v>
      </c>
      <c r="P1361" s="3">
        <v>0.25</v>
      </c>
      <c r="Q1361" s="3">
        <v>0.2</v>
      </c>
    </row>
    <row r="1362" spans="1:17" x14ac:dyDescent="0.25">
      <c r="A1362" s="3">
        <v>3988</v>
      </c>
      <c r="B1362" s="3" t="s">
        <v>1371</v>
      </c>
      <c r="C1362" s="3" t="s">
        <v>2929</v>
      </c>
      <c r="D1362" s="3" t="s">
        <v>374</v>
      </c>
      <c r="E1362" s="3" t="s">
        <v>1916</v>
      </c>
      <c r="F1362" s="3" t="s">
        <v>2855</v>
      </c>
      <c r="G1362" s="3" t="s">
        <v>675</v>
      </c>
      <c r="H1362" s="3" t="s">
        <v>676</v>
      </c>
      <c r="I1362" s="3" t="s">
        <v>177</v>
      </c>
      <c r="J1362" s="3" t="s">
        <v>177</v>
      </c>
      <c r="K1362" s="11">
        <v>43922</v>
      </c>
      <c r="L1362" s="11">
        <v>44104</v>
      </c>
      <c r="M1362" s="3">
        <v>100</v>
      </c>
      <c r="N1362" s="3">
        <v>100</v>
      </c>
      <c r="O1362" s="3">
        <v>20</v>
      </c>
      <c r="P1362" s="3">
        <v>0.2</v>
      </c>
      <c r="Q1362" s="3">
        <v>0.2</v>
      </c>
    </row>
    <row r="1363" spans="1:17" x14ac:dyDescent="0.25">
      <c r="A1363" s="3">
        <v>3988</v>
      </c>
      <c r="B1363" s="3" t="s">
        <v>1371</v>
      </c>
      <c r="C1363" s="3" t="s">
        <v>2929</v>
      </c>
      <c r="D1363" s="3" t="s">
        <v>353</v>
      </c>
      <c r="E1363" s="3" t="s">
        <v>1917</v>
      </c>
      <c r="F1363" s="3" t="s">
        <v>2855</v>
      </c>
      <c r="G1363" s="3" t="s">
        <v>154</v>
      </c>
      <c r="H1363" s="3" t="s">
        <v>155</v>
      </c>
      <c r="I1363" s="3" t="s">
        <v>156</v>
      </c>
      <c r="J1363" s="3" t="s">
        <v>156</v>
      </c>
      <c r="K1363" s="11">
        <v>43922</v>
      </c>
      <c r="L1363" s="11">
        <v>44377</v>
      </c>
      <c r="M1363" s="3">
        <v>40</v>
      </c>
      <c r="N1363" s="3">
        <v>100</v>
      </c>
      <c r="O1363" s="3">
        <v>0</v>
      </c>
      <c r="P1363" s="3">
        <v>0</v>
      </c>
      <c r="Q1363" s="3">
        <v>0</v>
      </c>
    </row>
    <row r="1364" spans="1:17" x14ac:dyDescent="0.25">
      <c r="A1364" s="3">
        <v>3988</v>
      </c>
      <c r="B1364" s="3" t="s">
        <v>1371</v>
      </c>
      <c r="C1364" s="3" t="s">
        <v>2929</v>
      </c>
      <c r="D1364" s="3" t="s">
        <v>359</v>
      </c>
      <c r="E1364" s="3" t="s">
        <v>1918</v>
      </c>
      <c r="F1364" s="3" t="s">
        <v>2855</v>
      </c>
      <c r="G1364" s="3" t="s">
        <v>90</v>
      </c>
      <c r="H1364" s="3" t="s">
        <v>91</v>
      </c>
      <c r="I1364" s="3" t="s">
        <v>92</v>
      </c>
      <c r="J1364" s="3" t="s">
        <v>93</v>
      </c>
      <c r="K1364" s="11">
        <v>43983</v>
      </c>
      <c r="L1364" s="11">
        <v>44196</v>
      </c>
      <c r="M1364" s="3">
        <v>100</v>
      </c>
      <c r="N1364" s="3">
        <v>100</v>
      </c>
      <c r="O1364" s="3">
        <v>0</v>
      </c>
      <c r="P1364" s="3">
        <v>0</v>
      </c>
      <c r="Q1364" s="3">
        <v>0</v>
      </c>
    </row>
    <row r="1365" spans="1:17" x14ac:dyDescent="0.25">
      <c r="A1365" s="3">
        <v>3988</v>
      </c>
      <c r="B1365" s="3" t="s">
        <v>1371</v>
      </c>
      <c r="C1365" s="3" t="s">
        <v>2929</v>
      </c>
      <c r="D1365" s="3" t="s">
        <v>337</v>
      </c>
      <c r="E1365" s="3" t="s">
        <v>1919</v>
      </c>
      <c r="F1365" s="3" t="s">
        <v>2855</v>
      </c>
      <c r="G1365" s="3" t="s">
        <v>154</v>
      </c>
      <c r="H1365" s="3" t="s">
        <v>155</v>
      </c>
      <c r="I1365" s="3" t="s">
        <v>156</v>
      </c>
      <c r="J1365" s="3" t="s">
        <v>156</v>
      </c>
      <c r="K1365" s="11">
        <v>43922</v>
      </c>
      <c r="L1365" s="11">
        <v>44377</v>
      </c>
      <c r="M1365" s="3">
        <v>50</v>
      </c>
      <c r="N1365" s="3">
        <v>100</v>
      </c>
      <c r="O1365" s="3">
        <v>0</v>
      </c>
      <c r="P1365" s="3">
        <v>0</v>
      </c>
      <c r="Q1365" s="3">
        <v>0</v>
      </c>
    </row>
    <row r="1366" spans="1:17" x14ac:dyDescent="0.25">
      <c r="A1366" s="3">
        <v>3990</v>
      </c>
      <c r="B1366" s="3" t="s">
        <v>1104</v>
      </c>
      <c r="C1366" s="3" t="s">
        <v>2906</v>
      </c>
      <c r="D1366" s="3" t="s">
        <v>543</v>
      </c>
      <c r="E1366" s="3" t="s">
        <v>1105</v>
      </c>
      <c r="F1366" s="3" t="s">
        <v>2856</v>
      </c>
      <c r="G1366" s="3" t="s">
        <v>246</v>
      </c>
      <c r="H1366" s="3" t="s">
        <v>247</v>
      </c>
      <c r="I1366" s="3" t="s">
        <v>6</v>
      </c>
      <c r="J1366" s="3" t="s">
        <v>7</v>
      </c>
      <c r="K1366" s="11">
        <v>43952</v>
      </c>
      <c r="L1366" s="11">
        <v>47848</v>
      </c>
      <c r="M1366" s="3">
        <v>8</v>
      </c>
      <c r="N1366" s="3">
        <v>100</v>
      </c>
      <c r="O1366" s="3">
        <v>0</v>
      </c>
      <c r="P1366" s="3">
        <v>0</v>
      </c>
      <c r="Q1366" s="3">
        <v>0</v>
      </c>
    </row>
    <row r="1367" spans="1:17" x14ac:dyDescent="0.25">
      <c r="A1367" s="3">
        <v>3990</v>
      </c>
      <c r="B1367" s="3" t="s">
        <v>1104</v>
      </c>
      <c r="C1367" s="3" t="s">
        <v>2906</v>
      </c>
      <c r="D1367" s="3" t="s">
        <v>407</v>
      </c>
      <c r="E1367" s="3" t="s">
        <v>1106</v>
      </c>
      <c r="F1367" s="3" t="s">
        <v>2856</v>
      </c>
      <c r="G1367" s="3" t="s">
        <v>246</v>
      </c>
      <c r="H1367" s="3" t="s">
        <v>247</v>
      </c>
      <c r="I1367" s="3" t="s">
        <v>6</v>
      </c>
      <c r="J1367" s="3" t="s">
        <v>7</v>
      </c>
      <c r="K1367" s="11">
        <v>43952</v>
      </c>
      <c r="L1367" s="11">
        <v>44926</v>
      </c>
      <c r="M1367" s="3">
        <v>33</v>
      </c>
      <c r="N1367" s="3">
        <v>100</v>
      </c>
      <c r="O1367" s="3">
        <v>0</v>
      </c>
      <c r="P1367" s="3">
        <v>0</v>
      </c>
      <c r="Q1367" s="3">
        <v>0</v>
      </c>
    </row>
    <row r="1368" spans="1:17" x14ac:dyDescent="0.25">
      <c r="A1368" s="3">
        <v>3990</v>
      </c>
      <c r="B1368" s="3" t="s">
        <v>1104</v>
      </c>
      <c r="C1368" s="3" t="s">
        <v>2906</v>
      </c>
      <c r="D1368" s="3" t="s">
        <v>519</v>
      </c>
      <c r="E1368" s="3" t="s">
        <v>1107</v>
      </c>
      <c r="F1368" s="3" t="s">
        <v>2856</v>
      </c>
      <c r="G1368" s="3" t="s">
        <v>246</v>
      </c>
      <c r="H1368" s="3" t="s">
        <v>247</v>
      </c>
      <c r="I1368" s="3" t="s">
        <v>6</v>
      </c>
      <c r="J1368" s="3" t="s">
        <v>7</v>
      </c>
      <c r="K1368" s="11">
        <v>43952</v>
      </c>
      <c r="L1368" s="11">
        <v>44926</v>
      </c>
      <c r="M1368" s="3">
        <v>20</v>
      </c>
      <c r="N1368" s="3">
        <v>100</v>
      </c>
      <c r="O1368" s="3">
        <v>25</v>
      </c>
      <c r="P1368" s="3">
        <v>1</v>
      </c>
      <c r="Q1368" s="3">
        <v>0.25</v>
      </c>
    </row>
    <row r="1369" spans="1:17" x14ac:dyDescent="0.25">
      <c r="A1369" s="3">
        <v>3990</v>
      </c>
      <c r="B1369" s="3" t="s">
        <v>1104</v>
      </c>
      <c r="C1369" s="3" t="s">
        <v>2906</v>
      </c>
      <c r="D1369" s="3" t="s">
        <v>528</v>
      </c>
      <c r="E1369" s="3" t="s">
        <v>1108</v>
      </c>
      <c r="F1369" s="3" t="s">
        <v>2855</v>
      </c>
      <c r="G1369" s="3" t="s">
        <v>246</v>
      </c>
      <c r="H1369" s="3" t="s">
        <v>247</v>
      </c>
      <c r="I1369" s="3" t="s">
        <v>6</v>
      </c>
      <c r="J1369" s="3" t="s">
        <v>7</v>
      </c>
      <c r="K1369" s="11">
        <v>43952</v>
      </c>
      <c r="L1369" s="11">
        <v>47848</v>
      </c>
      <c r="M1369" s="3">
        <v>100</v>
      </c>
      <c r="N1369" s="3">
        <v>100</v>
      </c>
      <c r="O1369" s="3">
        <v>0</v>
      </c>
      <c r="P1369" s="3">
        <v>0</v>
      </c>
      <c r="Q1369" s="3">
        <v>0</v>
      </c>
    </row>
    <row r="1370" spans="1:17" x14ac:dyDescent="0.25">
      <c r="A1370" s="3">
        <v>3990</v>
      </c>
      <c r="B1370" s="3" t="s">
        <v>1104</v>
      </c>
      <c r="C1370" s="3" t="s">
        <v>2906</v>
      </c>
      <c r="D1370" s="3" t="s">
        <v>391</v>
      </c>
      <c r="E1370" s="3" t="s">
        <v>1109</v>
      </c>
      <c r="F1370" s="3" t="s">
        <v>2855</v>
      </c>
      <c r="G1370" s="3" t="s">
        <v>246</v>
      </c>
      <c r="H1370" s="3" t="s">
        <v>247</v>
      </c>
      <c r="I1370" s="3" t="s">
        <v>6</v>
      </c>
      <c r="J1370" s="3" t="s">
        <v>7</v>
      </c>
      <c r="K1370" s="11">
        <v>43952</v>
      </c>
      <c r="L1370" s="11">
        <v>47848</v>
      </c>
      <c r="M1370" s="3">
        <v>100</v>
      </c>
      <c r="N1370" s="3">
        <v>100</v>
      </c>
      <c r="O1370" s="3">
        <v>0</v>
      </c>
      <c r="P1370" s="3">
        <v>0</v>
      </c>
      <c r="Q1370" s="3">
        <v>0</v>
      </c>
    </row>
    <row r="1371" spans="1:17" x14ac:dyDescent="0.25">
      <c r="A1371" s="3">
        <v>3990</v>
      </c>
      <c r="B1371" s="3" t="s">
        <v>1104</v>
      </c>
      <c r="C1371" s="3" t="s">
        <v>2906</v>
      </c>
      <c r="D1371" s="3" t="s">
        <v>385</v>
      </c>
      <c r="E1371" s="3" t="s">
        <v>1110</v>
      </c>
      <c r="F1371" s="3" t="s">
        <v>2855</v>
      </c>
      <c r="G1371" s="3" t="s">
        <v>382</v>
      </c>
      <c r="H1371" s="3" t="s">
        <v>383</v>
      </c>
      <c r="I1371" s="3" t="s">
        <v>174</v>
      </c>
      <c r="J1371" s="3" t="s">
        <v>174</v>
      </c>
      <c r="K1371" s="11">
        <v>43921</v>
      </c>
      <c r="L1371" s="11">
        <v>47848</v>
      </c>
      <c r="M1371" s="3">
        <v>9</v>
      </c>
      <c r="N1371" s="3">
        <v>100</v>
      </c>
      <c r="O1371" s="3">
        <v>0</v>
      </c>
      <c r="P1371" s="3">
        <v>0</v>
      </c>
      <c r="Q1371" s="3">
        <v>0</v>
      </c>
    </row>
    <row r="1372" spans="1:17" x14ac:dyDescent="0.25">
      <c r="A1372" s="3">
        <v>3990</v>
      </c>
      <c r="B1372" s="3" t="s">
        <v>1104</v>
      </c>
      <c r="C1372" s="3" t="s">
        <v>2906</v>
      </c>
      <c r="D1372" s="3" t="s">
        <v>386</v>
      </c>
      <c r="E1372" s="3" t="s">
        <v>1111</v>
      </c>
      <c r="F1372" s="3" t="s">
        <v>2856</v>
      </c>
      <c r="G1372" s="3" t="s">
        <v>410</v>
      </c>
      <c r="H1372" s="3" t="s">
        <v>411</v>
      </c>
      <c r="I1372" s="3" t="s">
        <v>6</v>
      </c>
      <c r="J1372" s="3" t="s">
        <v>7</v>
      </c>
      <c r="K1372" s="11">
        <v>43922</v>
      </c>
      <c r="L1372" s="11">
        <v>47848</v>
      </c>
      <c r="M1372" s="3">
        <v>9</v>
      </c>
      <c r="N1372" s="3">
        <v>100</v>
      </c>
      <c r="O1372" s="3">
        <v>0</v>
      </c>
      <c r="P1372" s="3">
        <v>0</v>
      </c>
      <c r="Q1372" s="3">
        <v>0</v>
      </c>
    </row>
    <row r="1373" spans="1:17" x14ac:dyDescent="0.25">
      <c r="A1373" s="3">
        <v>3990</v>
      </c>
      <c r="B1373" s="3" t="s">
        <v>1104</v>
      </c>
      <c r="C1373" s="3" t="s">
        <v>2906</v>
      </c>
      <c r="D1373" s="3" t="s">
        <v>390</v>
      </c>
      <c r="E1373" s="3" t="s">
        <v>1112</v>
      </c>
      <c r="F1373" s="3" t="s">
        <v>2856</v>
      </c>
      <c r="G1373" s="3" t="s">
        <v>410</v>
      </c>
      <c r="H1373" s="3" t="s">
        <v>411</v>
      </c>
      <c r="I1373" s="3" t="s">
        <v>6</v>
      </c>
      <c r="J1373" s="3" t="s">
        <v>7</v>
      </c>
      <c r="K1373" s="11">
        <v>43922</v>
      </c>
      <c r="L1373" s="11">
        <v>47848</v>
      </c>
      <c r="M1373" s="3">
        <v>20</v>
      </c>
      <c r="N1373" s="3">
        <v>100</v>
      </c>
      <c r="O1373" s="3">
        <v>0</v>
      </c>
      <c r="P1373" s="3">
        <v>0</v>
      </c>
      <c r="Q1373" s="3">
        <v>0</v>
      </c>
    </row>
    <row r="1374" spans="1:17" x14ac:dyDescent="0.25">
      <c r="A1374" s="3">
        <v>3990</v>
      </c>
      <c r="B1374" s="3" t="s">
        <v>1104</v>
      </c>
      <c r="C1374" s="3" t="s">
        <v>2906</v>
      </c>
      <c r="D1374" s="3" t="s">
        <v>331</v>
      </c>
      <c r="E1374" s="3" t="s">
        <v>1113</v>
      </c>
      <c r="F1374" s="3" t="s">
        <v>2856</v>
      </c>
      <c r="G1374" s="3" t="s">
        <v>410</v>
      </c>
      <c r="H1374" s="3" t="s">
        <v>411</v>
      </c>
      <c r="I1374" s="3" t="s">
        <v>6</v>
      </c>
      <c r="J1374" s="3" t="s">
        <v>7</v>
      </c>
      <c r="K1374" s="11">
        <v>43921</v>
      </c>
      <c r="L1374" s="11">
        <v>47848</v>
      </c>
      <c r="M1374" s="3">
        <v>10</v>
      </c>
      <c r="N1374" s="3">
        <v>100</v>
      </c>
      <c r="O1374" s="3">
        <v>0</v>
      </c>
      <c r="P1374" s="3">
        <v>0</v>
      </c>
      <c r="Q1374" s="3">
        <v>0</v>
      </c>
    </row>
    <row r="1375" spans="1:17" x14ac:dyDescent="0.25">
      <c r="A1375" s="3">
        <v>3990</v>
      </c>
      <c r="B1375" s="3" t="s">
        <v>1104</v>
      </c>
      <c r="C1375" s="3" t="s">
        <v>2906</v>
      </c>
      <c r="D1375" s="3" t="s">
        <v>530</v>
      </c>
      <c r="E1375" s="3" t="s">
        <v>1114</v>
      </c>
      <c r="F1375" s="3" t="s">
        <v>2855</v>
      </c>
      <c r="G1375" s="3" t="s">
        <v>175</v>
      </c>
      <c r="H1375" s="3" t="s">
        <v>176</v>
      </c>
      <c r="I1375" s="3" t="s">
        <v>177</v>
      </c>
      <c r="J1375" s="3" t="s">
        <v>177</v>
      </c>
      <c r="K1375" s="11">
        <v>43921</v>
      </c>
      <c r="L1375" s="11">
        <v>44926</v>
      </c>
      <c r="M1375" s="3">
        <v>30</v>
      </c>
      <c r="N1375" s="3">
        <v>100</v>
      </c>
      <c r="O1375" s="3">
        <v>10</v>
      </c>
      <c r="P1375" s="3">
        <v>0.33333333333333331</v>
      </c>
      <c r="Q1375" s="3">
        <v>0.1</v>
      </c>
    </row>
    <row r="1376" spans="1:17" x14ac:dyDescent="0.25">
      <c r="A1376" s="3">
        <v>3990</v>
      </c>
      <c r="B1376" s="3" t="s">
        <v>1104</v>
      </c>
      <c r="C1376" s="3" t="s">
        <v>2906</v>
      </c>
      <c r="D1376" s="3" t="s">
        <v>809</v>
      </c>
      <c r="E1376" s="3" t="s">
        <v>1115</v>
      </c>
      <c r="F1376" s="3" t="s">
        <v>2855</v>
      </c>
      <c r="G1376" s="3" t="s">
        <v>79</v>
      </c>
      <c r="H1376" s="3" t="s">
        <v>80</v>
      </c>
      <c r="I1376" s="3" t="s">
        <v>81</v>
      </c>
      <c r="J1376" s="3" t="s">
        <v>82</v>
      </c>
      <c r="K1376" s="11">
        <v>43921</v>
      </c>
      <c r="L1376" s="11">
        <v>47848</v>
      </c>
      <c r="M1376" s="3">
        <v>30</v>
      </c>
      <c r="N1376" s="3">
        <v>100</v>
      </c>
      <c r="O1376" s="3">
        <v>0</v>
      </c>
      <c r="P1376" s="3">
        <v>0</v>
      </c>
      <c r="Q1376" s="3">
        <v>0</v>
      </c>
    </row>
    <row r="1377" spans="1:17" x14ac:dyDescent="0.25">
      <c r="A1377" s="3">
        <v>3990</v>
      </c>
      <c r="B1377" s="3" t="s">
        <v>1104</v>
      </c>
      <c r="C1377" s="3" t="s">
        <v>2906</v>
      </c>
      <c r="D1377" s="3" t="s">
        <v>520</v>
      </c>
      <c r="E1377" s="3" t="s">
        <v>1116</v>
      </c>
      <c r="F1377" s="3" t="s">
        <v>2856</v>
      </c>
      <c r="G1377" s="3" t="s">
        <v>178</v>
      </c>
      <c r="H1377" s="3" t="s">
        <v>179</v>
      </c>
      <c r="I1377" s="3" t="s">
        <v>180</v>
      </c>
      <c r="J1377" s="3" t="s">
        <v>181</v>
      </c>
      <c r="K1377" s="11">
        <v>43983</v>
      </c>
      <c r="L1377" s="11">
        <v>47848</v>
      </c>
      <c r="M1377" s="3">
        <v>10</v>
      </c>
      <c r="N1377" s="3">
        <v>100</v>
      </c>
      <c r="O1377" s="3">
        <v>0</v>
      </c>
      <c r="P1377" s="3">
        <v>0</v>
      </c>
      <c r="Q1377" s="3">
        <v>0</v>
      </c>
    </row>
    <row r="1378" spans="1:17" x14ac:dyDescent="0.25">
      <c r="A1378" s="3">
        <v>3990</v>
      </c>
      <c r="B1378" s="3" t="s">
        <v>1104</v>
      </c>
      <c r="C1378" s="3" t="s">
        <v>2906</v>
      </c>
      <c r="D1378" s="3" t="s">
        <v>513</v>
      </c>
      <c r="E1378" s="3" t="s">
        <v>1117</v>
      </c>
      <c r="F1378" s="3" t="s">
        <v>2051</v>
      </c>
      <c r="G1378" s="3" t="s">
        <v>382</v>
      </c>
      <c r="H1378" s="3" t="s">
        <v>383</v>
      </c>
      <c r="I1378" s="3" t="s">
        <v>174</v>
      </c>
      <c r="J1378" s="3" t="s">
        <v>174</v>
      </c>
      <c r="K1378" s="11">
        <v>43921</v>
      </c>
      <c r="L1378" s="11">
        <v>46387</v>
      </c>
      <c r="M1378" s="3">
        <v>15</v>
      </c>
      <c r="N1378" s="3">
        <v>100</v>
      </c>
      <c r="O1378" s="3">
        <v>0</v>
      </c>
      <c r="P1378" s="3">
        <v>0</v>
      </c>
      <c r="Q1378" s="3">
        <v>0</v>
      </c>
    </row>
    <row r="1379" spans="1:17" x14ac:dyDescent="0.25">
      <c r="A1379" s="3">
        <v>3990</v>
      </c>
      <c r="B1379" s="3" t="s">
        <v>1104</v>
      </c>
      <c r="C1379" s="3" t="s">
        <v>2906</v>
      </c>
      <c r="D1379" s="3" t="s">
        <v>332</v>
      </c>
      <c r="E1379" s="3" t="s">
        <v>1118</v>
      </c>
      <c r="F1379" s="3" t="s">
        <v>2856</v>
      </c>
      <c r="G1379" s="3" t="s">
        <v>262</v>
      </c>
      <c r="H1379" s="3" t="s">
        <v>263</v>
      </c>
      <c r="I1379" s="3" t="s">
        <v>132</v>
      </c>
      <c r="J1379" s="3" t="s">
        <v>133</v>
      </c>
      <c r="K1379" s="11">
        <v>43921</v>
      </c>
      <c r="L1379" s="11">
        <v>44531</v>
      </c>
      <c r="M1379" s="3">
        <v>60</v>
      </c>
      <c r="N1379" s="3">
        <v>100</v>
      </c>
      <c r="O1379" s="3">
        <v>0</v>
      </c>
      <c r="P1379" s="3">
        <v>0</v>
      </c>
      <c r="Q1379" s="3">
        <v>0</v>
      </c>
    </row>
    <row r="1380" spans="1:17" x14ac:dyDescent="0.25">
      <c r="A1380" s="3">
        <v>3990</v>
      </c>
      <c r="B1380" s="3" t="s">
        <v>1104</v>
      </c>
      <c r="C1380" s="3" t="s">
        <v>2906</v>
      </c>
      <c r="D1380" s="3" t="s">
        <v>666</v>
      </c>
      <c r="E1380" s="3" t="s">
        <v>1119</v>
      </c>
      <c r="F1380" s="3" t="s">
        <v>2856</v>
      </c>
      <c r="G1380" s="3" t="s">
        <v>410</v>
      </c>
      <c r="H1380" s="3" t="s">
        <v>411</v>
      </c>
      <c r="I1380" s="3" t="s">
        <v>6</v>
      </c>
      <c r="J1380" s="3" t="s">
        <v>7</v>
      </c>
      <c r="K1380" s="11">
        <v>43922</v>
      </c>
      <c r="L1380" s="11">
        <v>47848</v>
      </c>
      <c r="M1380" s="3">
        <v>1</v>
      </c>
      <c r="N1380" s="3">
        <v>16</v>
      </c>
      <c r="O1380" s="3">
        <v>0</v>
      </c>
      <c r="P1380" s="3">
        <v>0</v>
      </c>
      <c r="Q1380" s="3">
        <v>0</v>
      </c>
    </row>
    <row r="1381" spans="1:17" x14ac:dyDescent="0.25">
      <c r="A1381" s="3">
        <v>3990</v>
      </c>
      <c r="B1381" s="3" t="s">
        <v>1104</v>
      </c>
      <c r="C1381" s="3" t="s">
        <v>2906</v>
      </c>
      <c r="D1381" s="3" t="s">
        <v>529</v>
      </c>
      <c r="E1381" s="3" t="s">
        <v>1120</v>
      </c>
      <c r="F1381" s="3" t="s">
        <v>2856</v>
      </c>
      <c r="G1381" s="3" t="s">
        <v>262</v>
      </c>
      <c r="H1381" s="3" t="s">
        <v>263</v>
      </c>
      <c r="I1381" s="3" t="s">
        <v>132</v>
      </c>
      <c r="J1381" s="3" t="s">
        <v>133</v>
      </c>
      <c r="K1381" s="11">
        <v>43921</v>
      </c>
      <c r="L1381" s="11">
        <v>44926</v>
      </c>
      <c r="M1381" s="3">
        <v>14</v>
      </c>
      <c r="N1381" s="3">
        <v>20</v>
      </c>
      <c r="O1381" s="3">
        <v>0</v>
      </c>
      <c r="P1381" s="3">
        <v>0</v>
      </c>
      <c r="Q1381" s="3">
        <v>0</v>
      </c>
    </row>
    <row r="1382" spans="1:17" x14ac:dyDescent="0.25">
      <c r="A1382" s="3">
        <v>3990</v>
      </c>
      <c r="B1382" s="3" t="s">
        <v>1104</v>
      </c>
      <c r="C1382" s="3" t="s">
        <v>2906</v>
      </c>
      <c r="D1382" s="3" t="s">
        <v>389</v>
      </c>
      <c r="E1382" s="3" t="s">
        <v>1121</v>
      </c>
      <c r="F1382" s="3" t="s">
        <v>2856</v>
      </c>
      <c r="G1382" s="3" t="s">
        <v>338</v>
      </c>
      <c r="H1382" s="3" t="s">
        <v>339</v>
      </c>
      <c r="I1382" s="3" t="s">
        <v>180</v>
      </c>
      <c r="J1382" s="3" t="s">
        <v>181</v>
      </c>
      <c r="K1382" s="11">
        <v>44287</v>
      </c>
      <c r="L1382" s="11">
        <v>45291</v>
      </c>
      <c r="M1382" s="3">
        <v>0</v>
      </c>
      <c r="N1382" s="3">
        <v>4</v>
      </c>
      <c r="O1382" s="3">
        <v>0</v>
      </c>
      <c r="P1382" s="3">
        <v>0</v>
      </c>
      <c r="Q1382" s="3">
        <v>0</v>
      </c>
    </row>
    <row r="1383" spans="1:17" x14ac:dyDescent="0.25">
      <c r="A1383" s="3">
        <v>3990</v>
      </c>
      <c r="B1383" s="3" t="s">
        <v>1104</v>
      </c>
      <c r="C1383" s="3" t="s">
        <v>2906</v>
      </c>
      <c r="D1383" s="3" t="s">
        <v>536</v>
      </c>
      <c r="E1383" s="3" t="s">
        <v>1122</v>
      </c>
      <c r="F1383" s="3" t="s">
        <v>2856</v>
      </c>
      <c r="G1383" s="3" t="s">
        <v>338</v>
      </c>
      <c r="H1383" s="3" t="s">
        <v>339</v>
      </c>
      <c r="I1383" s="3" t="s">
        <v>180</v>
      </c>
      <c r="J1383" s="3" t="s">
        <v>181</v>
      </c>
      <c r="K1383" s="11">
        <v>43922</v>
      </c>
      <c r="L1383" s="11">
        <v>45657</v>
      </c>
      <c r="M1383" s="3">
        <v>1</v>
      </c>
      <c r="N1383" s="3">
        <v>5</v>
      </c>
      <c r="O1383" s="3">
        <v>0</v>
      </c>
      <c r="P1383" s="3">
        <v>0</v>
      </c>
      <c r="Q1383" s="3">
        <v>0</v>
      </c>
    </row>
    <row r="1384" spans="1:17" x14ac:dyDescent="0.25">
      <c r="A1384" s="3">
        <v>3990</v>
      </c>
      <c r="B1384" s="3" t="s">
        <v>1104</v>
      </c>
      <c r="C1384" s="3" t="s">
        <v>2906</v>
      </c>
      <c r="D1384" s="3" t="s">
        <v>384</v>
      </c>
      <c r="E1384" s="3" t="s">
        <v>1127</v>
      </c>
      <c r="F1384" s="3" t="s">
        <v>2855</v>
      </c>
      <c r="G1384" s="3" t="s">
        <v>246</v>
      </c>
      <c r="H1384" s="3" t="s">
        <v>247</v>
      </c>
      <c r="I1384" s="3" t="s">
        <v>6</v>
      </c>
      <c r="J1384" s="3" t="s">
        <v>7</v>
      </c>
      <c r="K1384" s="11">
        <v>43952</v>
      </c>
      <c r="L1384" s="11">
        <v>44926</v>
      </c>
      <c r="M1384" s="3">
        <v>1</v>
      </c>
      <c r="N1384" s="3">
        <v>4</v>
      </c>
      <c r="O1384" s="3">
        <v>0</v>
      </c>
      <c r="P1384" s="3">
        <v>0</v>
      </c>
      <c r="Q1384" s="3">
        <v>0</v>
      </c>
    </row>
    <row r="1385" spans="1:17" x14ac:dyDescent="0.25">
      <c r="A1385" s="3">
        <v>3990</v>
      </c>
      <c r="B1385" s="3" t="s">
        <v>1104</v>
      </c>
      <c r="C1385" s="3" t="s">
        <v>2906</v>
      </c>
      <c r="D1385" s="3" t="s">
        <v>124</v>
      </c>
      <c r="E1385" s="3" t="s">
        <v>1225</v>
      </c>
      <c r="F1385" s="3" t="s">
        <v>2855</v>
      </c>
      <c r="G1385" s="3" t="s">
        <v>178</v>
      </c>
      <c r="H1385" s="3" t="s">
        <v>179</v>
      </c>
      <c r="I1385" s="3" t="s">
        <v>180</v>
      </c>
      <c r="J1385" s="3" t="s">
        <v>181</v>
      </c>
      <c r="K1385" s="11">
        <v>44197</v>
      </c>
      <c r="L1385" s="11">
        <v>46022</v>
      </c>
      <c r="M1385" s="3">
        <v>0</v>
      </c>
      <c r="N1385" s="3">
        <v>100</v>
      </c>
      <c r="O1385" s="3">
        <v>0</v>
      </c>
      <c r="P1385" s="3">
        <v>0</v>
      </c>
      <c r="Q1385" s="3">
        <v>0</v>
      </c>
    </row>
    <row r="1386" spans="1:17" x14ac:dyDescent="0.25">
      <c r="A1386" s="3">
        <v>3990</v>
      </c>
      <c r="B1386" s="3" t="s">
        <v>1104</v>
      </c>
      <c r="C1386" s="3" t="s">
        <v>2906</v>
      </c>
      <c r="D1386" s="3" t="s">
        <v>118</v>
      </c>
      <c r="E1386" s="3" t="s">
        <v>1226</v>
      </c>
      <c r="F1386" s="3" t="s">
        <v>2856</v>
      </c>
      <c r="G1386" s="3" t="s">
        <v>178</v>
      </c>
      <c r="H1386" s="3" t="s">
        <v>179</v>
      </c>
      <c r="I1386" s="3" t="s">
        <v>180</v>
      </c>
      <c r="J1386" s="3" t="s">
        <v>181</v>
      </c>
      <c r="K1386" s="11">
        <v>43983</v>
      </c>
      <c r="L1386" s="11">
        <v>44561</v>
      </c>
      <c r="M1386" s="3">
        <v>45</v>
      </c>
      <c r="N1386" s="3">
        <v>100</v>
      </c>
      <c r="O1386" s="3">
        <v>45</v>
      </c>
      <c r="P1386" s="3">
        <v>1</v>
      </c>
      <c r="Q1386" s="3">
        <v>0.45</v>
      </c>
    </row>
    <row r="1387" spans="1:17" x14ac:dyDescent="0.25">
      <c r="A1387" s="3">
        <v>3990</v>
      </c>
      <c r="B1387" s="3" t="s">
        <v>1104</v>
      </c>
      <c r="C1387" s="3" t="s">
        <v>2906</v>
      </c>
      <c r="D1387" s="3" t="s">
        <v>128</v>
      </c>
      <c r="E1387" s="3" t="s">
        <v>1227</v>
      </c>
      <c r="F1387" s="3" t="s">
        <v>2856</v>
      </c>
      <c r="G1387" s="3" t="s">
        <v>178</v>
      </c>
      <c r="H1387" s="3" t="s">
        <v>179</v>
      </c>
      <c r="I1387" s="3" t="s">
        <v>180</v>
      </c>
      <c r="J1387" s="3" t="s">
        <v>181</v>
      </c>
      <c r="K1387" s="11">
        <v>43983</v>
      </c>
      <c r="L1387" s="11">
        <v>47848</v>
      </c>
      <c r="M1387" s="3">
        <v>12.58</v>
      </c>
      <c r="N1387" s="3">
        <v>100</v>
      </c>
      <c r="O1387" s="3">
        <v>0</v>
      </c>
      <c r="P1387" s="3">
        <v>0</v>
      </c>
      <c r="Q1387" s="3">
        <v>0</v>
      </c>
    </row>
    <row r="1388" spans="1:17" x14ac:dyDescent="0.25">
      <c r="A1388" s="3">
        <v>3990</v>
      </c>
      <c r="B1388" s="3" t="s">
        <v>1104</v>
      </c>
      <c r="C1388" s="3" t="s">
        <v>2906</v>
      </c>
      <c r="D1388" s="3" t="s">
        <v>89</v>
      </c>
      <c r="E1388" s="3" t="s">
        <v>1228</v>
      </c>
      <c r="F1388" s="3" t="s">
        <v>2855</v>
      </c>
      <c r="G1388" s="3" t="s">
        <v>1229</v>
      </c>
      <c r="H1388" s="3" t="s">
        <v>1230</v>
      </c>
      <c r="I1388" s="3" t="s">
        <v>195</v>
      </c>
      <c r="J1388" s="3" t="s">
        <v>195</v>
      </c>
      <c r="K1388" s="11">
        <v>44227</v>
      </c>
      <c r="L1388" s="11">
        <v>47483</v>
      </c>
      <c r="M1388" s="3">
        <v>0</v>
      </c>
      <c r="N1388" s="3">
        <v>100</v>
      </c>
      <c r="O1388" s="3">
        <v>0</v>
      </c>
      <c r="P1388" s="3">
        <v>0</v>
      </c>
      <c r="Q1388" s="3">
        <v>0</v>
      </c>
    </row>
    <row r="1389" spans="1:17" x14ac:dyDescent="0.25">
      <c r="A1389" s="3">
        <v>3990</v>
      </c>
      <c r="B1389" s="3" t="s">
        <v>1104</v>
      </c>
      <c r="C1389" s="3" t="s">
        <v>2906</v>
      </c>
      <c r="D1389" s="3" t="s">
        <v>129</v>
      </c>
      <c r="E1389" s="3" t="s">
        <v>1231</v>
      </c>
      <c r="F1389" s="3" t="s">
        <v>2855</v>
      </c>
      <c r="G1389" s="3" t="s">
        <v>178</v>
      </c>
      <c r="H1389" s="3" t="s">
        <v>179</v>
      </c>
      <c r="I1389" s="3" t="s">
        <v>180</v>
      </c>
      <c r="J1389" s="3" t="s">
        <v>181</v>
      </c>
      <c r="K1389" s="11">
        <v>43983</v>
      </c>
      <c r="L1389" s="11">
        <v>47848</v>
      </c>
      <c r="M1389" s="3">
        <v>12.5</v>
      </c>
      <c r="N1389" s="3">
        <v>100</v>
      </c>
      <c r="O1389" s="3">
        <v>6</v>
      </c>
      <c r="P1389" s="3">
        <v>0.48</v>
      </c>
      <c r="Q1389" s="3">
        <v>0.06</v>
      </c>
    </row>
    <row r="1390" spans="1:17" x14ac:dyDescent="0.25">
      <c r="A1390" s="3">
        <v>3990</v>
      </c>
      <c r="B1390" s="3" t="s">
        <v>1104</v>
      </c>
      <c r="C1390" s="3" t="s">
        <v>2906</v>
      </c>
      <c r="D1390" s="3" t="s">
        <v>102</v>
      </c>
      <c r="E1390" s="3" t="s">
        <v>1232</v>
      </c>
      <c r="F1390" s="3" t="s">
        <v>2855</v>
      </c>
      <c r="G1390" s="3" t="s">
        <v>1229</v>
      </c>
      <c r="H1390" s="3" t="s">
        <v>1230</v>
      </c>
      <c r="I1390" s="3" t="s">
        <v>195</v>
      </c>
      <c r="J1390" s="3" t="s">
        <v>195</v>
      </c>
      <c r="K1390" s="11">
        <v>44227</v>
      </c>
      <c r="L1390" s="11">
        <v>46752</v>
      </c>
      <c r="M1390" s="3">
        <v>0</v>
      </c>
      <c r="N1390" s="3">
        <v>100</v>
      </c>
      <c r="O1390" s="3">
        <v>0</v>
      </c>
      <c r="P1390" s="3">
        <v>0</v>
      </c>
      <c r="Q1390" s="3">
        <v>0</v>
      </c>
    </row>
    <row r="1391" spans="1:17" x14ac:dyDescent="0.25">
      <c r="A1391" s="3">
        <v>3990</v>
      </c>
      <c r="B1391" s="3" t="s">
        <v>1104</v>
      </c>
      <c r="C1391" s="3" t="s">
        <v>2906</v>
      </c>
      <c r="D1391" s="3" t="s">
        <v>103</v>
      </c>
      <c r="E1391" s="3" t="s">
        <v>1234</v>
      </c>
      <c r="F1391" s="3" t="s">
        <v>2051</v>
      </c>
      <c r="G1391" s="3" t="s">
        <v>178</v>
      </c>
      <c r="H1391" s="3" t="s">
        <v>179</v>
      </c>
      <c r="I1391" s="3" t="s">
        <v>180</v>
      </c>
      <c r="J1391" s="3" t="s">
        <v>181</v>
      </c>
      <c r="K1391" s="11">
        <v>43983</v>
      </c>
      <c r="L1391" s="11">
        <v>44926</v>
      </c>
      <c r="M1391" s="3">
        <v>41</v>
      </c>
      <c r="N1391" s="3">
        <v>100</v>
      </c>
      <c r="O1391" s="3">
        <v>0</v>
      </c>
      <c r="P1391" s="3">
        <v>0</v>
      </c>
      <c r="Q1391" s="3">
        <v>0</v>
      </c>
    </row>
    <row r="1392" spans="1:17" x14ac:dyDescent="0.25">
      <c r="A1392" s="3">
        <v>3990</v>
      </c>
      <c r="B1392" s="3" t="s">
        <v>1104</v>
      </c>
      <c r="C1392" s="3" t="s">
        <v>2906</v>
      </c>
      <c r="D1392" s="3" t="s">
        <v>127</v>
      </c>
      <c r="E1392" s="3" t="s">
        <v>1235</v>
      </c>
      <c r="F1392" s="3" t="s">
        <v>2856</v>
      </c>
      <c r="G1392" s="3" t="s">
        <v>178</v>
      </c>
      <c r="H1392" s="3" t="s">
        <v>179</v>
      </c>
      <c r="I1392" s="3" t="s">
        <v>180</v>
      </c>
      <c r="J1392" s="3" t="s">
        <v>181</v>
      </c>
      <c r="K1392" s="11">
        <v>45292</v>
      </c>
      <c r="L1392" s="11">
        <v>47118</v>
      </c>
      <c r="M1392" s="3">
        <v>0</v>
      </c>
      <c r="N1392" s="3">
        <v>100</v>
      </c>
      <c r="O1392" s="3">
        <v>0</v>
      </c>
      <c r="P1392" s="3">
        <v>0</v>
      </c>
      <c r="Q1392" s="3">
        <v>0</v>
      </c>
    </row>
    <row r="1393" spans="1:17" x14ac:dyDescent="0.25">
      <c r="A1393" s="3">
        <v>3990</v>
      </c>
      <c r="B1393" s="3" t="s">
        <v>1104</v>
      </c>
      <c r="C1393" s="3" t="s">
        <v>2906</v>
      </c>
      <c r="D1393" s="3" t="s">
        <v>134</v>
      </c>
      <c r="E1393" s="3" t="s">
        <v>1236</v>
      </c>
      <c r="F1393" s="3" t="s">
        <v>2051</v>
      </c>
      <c r="G1393" s="3" t="s">
        <v>311</v>
      </c>
      <c r="H1393" s="3" t="s">
        <v>312</v>
      </c>
      <c r="I1393" s="3" t="s">
        <v>313</v>
      </c>
      <c r="J1393" s="3" t="s">
        <v>314</v>
      </c>
      <c r="K1393" s="11">
        <v>44105</v>
      </c>
      <c r="L1393" s="11">
        <v>47848</v>
      </c>
      <c r="M1393" s="3">
        <v>2</v>
      </c>
      <c r="N1393" s="3">
        <v>12</v>
      </c>
      <c r="O1393" s="3">
        <v>0</v>
      </c>
      <c r="P1393" s="3">
        <v>0</v>
      </c>
      <c r="Q1393" s="3">
        <v>0</v>
      </c>
    </row>
    <row r="1394" spans="1:17" x14ac:dyDescent="0.25">
      <c r="A1394" s="3">
        <v>3990</v>
      </c>
      <c r="B1394" s="3" t="s">
        <v>1104</v>
      </c>
      <c r="C1394" s="3" t="s">
        <v>2906</v>
      </c>
      <c r="D1394" s="3" t="s">
        <v>139</v>
      </c>
      <c r="E1394" s="3" t="s">
        <v>1237</v>
      </c>
      <c r="F1394" s="3" t="s">
        <v>2051</v>
      </c>
      <c r="G1394" s="3" t="s">
        <v>311</v>
      </c>
      <c r="H1394" s="3" t="s">
        <v>312</v>
      </c>
      <c r="I1394" s="3" t="s">
        <v>313</v>
      </c>
      <c r="J1394" s="3" t="s">
        <v>314</v>
      </c>
      <c r="K1394" s="11">
        <v>44013</v>
      </c>
      <c r="L1394" s="11">
        <v>47848</v>
      </c>
      <c r="M1394" s="3">
        <v>2</v>
      </c>
      <c r="N1394" s="3">
        <v>12</v>
      </c>
      <c r="O1394" s="3">
        <v>0</v>
      </c>
      <c r="P1394" s="3">
        <v>0</v>
      </c>
      <c r="Q1394" s="3">
        <v>0</v>
      </c>
    </row>
    <row r="1395" spans="1:17" x14ac:dyDescent="0.25">
      <c r="A1395" s="3">
        <v>3990</v>
      </c>
      <c r="B1395" s="3" t="s">
        <v>1104</v>
      </c>
      <c r="C1395" s="3" t="s">
        <v>2906</v>
      </c>
      <c r="D1395" s="3" t="s">
        <v>105</v>
      </c>
      <c r="E1395" s="3" t="s">
        <v>1238</v>
      </c>
      <c r="F1395" s="3" t="s">
        <v>2855</v>
      </c>
      <c r="G1395" s="3" t="s">
        <v>382</v>
      </c>
      <c r="H1395" s="3" t="s">
        <v>383</v>
      </c>
      <c r="I1395" s="3" t="s">
        <v>174</v>
      </c>
      <c r="J1395" s="3" t="s">
        <v>174</v>
      </c>
      <c r="K1395" s="11">
        <v>43921</v>
      </c>
      <c r="L1395" s="11">
        <v>44926</v>
      </c>
      <c r="M1395" s="3">
        <v>14</v>
      </c>
      <c r="N1395" s="3">
        <v>15</v>
      </c>
      <c r="O1395" s="3">
        <v>0</v>
      </c>
      <c r="P1395" s="3">
        <v>0</v>
      </c>
      <c r="Q1395" s="3">
        <v>0</v>
      </c>
    </row>
    <row r="1396" spans="1:17" x14ac:dyDescent="0.25">
      <c r="A1396" s="3">
        <v>3990</v>
      </c>
      <c r="B1396" s="3" t="s">
        <v>1104</v>
      </c>
      <c r="C1396" s="3" t="s">
        <v>2906</v>
      </c>
      <c r="D1396" s="3" t="s">
        <v>115</v>
      </c>
      <c r="E1396" s="3" t="s">
        <v>1240</v>
      </c>
      <c r="F1396" s="3" t="s">
        <v>2855</v>
      </c>
      <c r="G1396" s="3" t="s">
        <v>162</v>
      </c>
      <c r="H1396" s="3" t="s">
        <v>163</v>
      </c>
      <c r="I1396" s="3" t="s">
        <v>164</v>
      </c>
      <c r="J1396" s="3" t="s">
        <v>164</v>
      </c>
      <c r="K1396" s="11">
        <v>43921</v>
      </c>
      <c r="L1396" s="11">
        <v>47848</v>
      </c>
      <c r="M1396" s="3">
        <v>16600</v>
      </c>
      <c r="N1396" s="3">
        <v>19160</v>
      </c>
      <c r="O1396" s="3">
        <v>7806</v>
      </c>
      <c r="P1396" s="3">
        <v>0.47024096385542169</v>
      </c>
      <c r="Q1396" s="3">
        <v>0.40741127348643008</v>
      </c>
    </row>
    <row r="1397" spans="1:17" x14ac:dyDescent="0.25">
      <c r="A1397" s="3">
        <v>3990</v>
      </c>
      <c r="B1397" s="3" t="s">
        <v>1104</v>
      </c>
      <c r="C1397" s="3" t="s">
        <v>2906</v>
      </c>
      <c r="D1397" s="3" t="s">
        <v>117</v>
      </c>
      <c r="E1397" s="3" t="s">
        <v>1241</v>
      </c>
      <c r="F1397" s="3" t="s">
        <v>2856</v>
      </c>
      <c r="G1397" s="3" t="s">
        <v>262</v>
      </c>
      <c r="H1397" s="3" t="s">
        <v>263</v>
      </c>
      <c r="I1397" s="3" t="s">
        <v>132</v>
      </c>
      <c r="J1397" s="3" t="s">
        <v>133</v>
      </c>
      <c r="K1397" s="11">
        <v>43921</v>
      </c>
      <c r="L1397" s="11">
        <v>47848</v>
      </c>
      <c r="M1397" s="3">
        <v>27</v>
      </c>
      <c r="N1397" s="3">
        <v>272.04000000000002</v>
      </c>
      <c r="O1397" s="3">
        <v>0</v>
      </c>
      <c r="P1397" s="3">
        <v>0</v>
      </c>
      <c r="Q1397" s="3">
        <v>0</v>
      </c>
    </row>
    <row r="1398" spans="1:17" x14ac:dyDescent="0.25">
      <c r="A1398" s="3">
        <v>3990</v>
      </c>
      <c r="B1398" s="3" t="s">
        <v>1104</v>
      </c>
      <c r="C1398" s="3" t="s">
        <v>2906</v>
      </c>
      <c r="D1398" s="3" t="s">
        <v>84</v>
      </c>
      <c r="E1398" s="3" t="s">
        <v>1242</v>
      </c>
      <c r="F1398" s="3" t="s">
        <v>2051</v>
      </c>
      <c r="G1398" s="3" t="s">
        <v>311</v>
      </c>
      <c r="H1398" s="3" t="s">
        <v>312</v>
      </c>
      <c r="I1398" s="3" t="s">
        <v>313</v>
      </c>
      <c r="J1398" s="3" t="s">
        <v>314</v>
      </c>
      <c r="K1398" s="11">
        <v>44119</v>
      </c>
      <c r="L1398" s="11">
        <v>47848</v>
      </c>
      <c r="M1398" s="3">
        <v>3</v>
      </c>
      <c r="N1398" s="3">
        <v>33</v>
      </c>
      <c r="O1398" s="3">
        <v>0</v>
      </c>
      <c r="P1398" s="3">
        <v>0</v>
      </c>
      <c r="Q1398" s="3">
        <v>0</v>
      </c>
    </row>
    <row r="1399" spans="1:17" x14ac:dyDescent="0.25">
      <c r="A1399" s="3">
        <v>3990</v>
      </c>
      <c r="B1399" s="3" t="s">
        <v>1104</v>
      </c>
      <c r="C1399" s="3" t="s">
        <v>2906</v>
      </c>
      <c r="D1399" s="3" t="s">
        <v>94</v>
      </c>
      <c r="E1399" s="3" t="s">
        <v>1243</v>
      </c>
      <c r="F1399" s="3" t="s">
        <v>2856</v>
      </c>
      <c r="G1399" s="3" t="s">
        <v>311</v>
      </c>
      <c r="H1399" s="3" t="s">
        <v>312</v>
      </c>
      <c r="I1399" s="3" t="s">
        <v>313</v>
      </c>
      <c r="J1399" s="3" t="s">
        <v>314</v>
      </c>
      <c r="K1399" s="11">
        <v>44119</v>
      </c>
      <c r="L1399" s="11">
        <v>47848</v>
      </c>
      <c r="M1399" s="3">
        <v>3</v>
      </c>
      <c r="N1399" s="3">
        <v>33</v>
      </c>
      <c r="O1399" s="3">
        <v>0</v>
      </c>
      <c r="P1399" s="3">
        <v>0</v>
      </c>
      <c r="Q1399" s="3">
        <v>0</v>
      </c>
    </row>
    <row r="1400" spans="1:17" x14ac:dyDescent="0.25">
      <c r="A1400" s="3">
        <v>3990</v>
      </c>
      <c r="B1400" s="3" t="s">
        <v>1104</v>
      </c>
      <c r="C1400" s="3" t="s">
        <v>2906</v>
      </c>
      <c r="D1400" s="3" t="s">
        <v>97</v>
      </c>
      <c r="E1400" s="3" t="s">
        <v>1244</v>
      </c>
      <c r="F1400" s="3" t="s">
        <v>2855</v>
      </c>
      <c r="G1400" s="3" t="s">
        <v>154</v>
      </c>
      <c r="H1400" s="3" t="s">
        <v>155</v>
      </c>
      <c r="I1400" s="3" t="s">
        <v>156</v>
      </c>
      <c r="J1400" s="3" t="s">
        <v>156</v>
      </c>
      <c r="K1400" s="11">
        <v>43921</v>
      </c>
      <c r="L1400" s="11">
        <v>45291</v>
      </c>
      <c r="M1400" s="3">
        <v>2</v>
      </c>
      <c r="N1400" s="3">
        <v>5</v>
      </c>
      <c r="O1400" s="3">
        <v>0</v>
      </c>
      <c r="P1400" s="3">
        <v>0</v>
      </c>
      <c r="Q1400" s="3">
        <v>0</v>
      </c>
    </row>
    <row r="1401" spans="1:17" x14ac:dyDescent="0.25">
      <c r="A1401" s="3">
        <v>3990</v>
      </c>
      <c r="B1401" s="3" t="s">
        <v>1104</v>
      </c>
      <c r="C1401" s="3" t="s">
        <v>2906</v>
      </c>
      <c r="D1401" s="3" t="s">
        <v>24</v>
      </c>
      <c r="E1401" s="3" t="s">
        <v>1272</v>
      </c>
      <c r="F1401" s="3" t="s">
        <v>2855</v>
      </c>
      <c r="G1401" s="3" t="s">
        <v>178</v>
      </c>
      <c r="H1401" s="3" t="s">
        <v>179</v>
      </c>
      <c r="I1401" s="3" t="s">
        <v>180</v>
      </c>
      <c r="J1401" s="3" t="s">
        <v>181</v>
      </c>
      <c r="K1401" s="11">
        <v>43921</v>
      </c>
      <c r="L1401" s="11">
        <v>47848</v>
      </c>
      <c r="M1401" s="3">
        <v>16.899999999999999</v>
      </c>
      <c r="N1401" s="3">
        <v>100</v>
      </c>
      <c r="O1401" s="3">
        <v>0</v>
      </c>
      <c r="P1401" s="3">
        <v>0</v>
      </c>
      <c r="Q1401" s="3">
        <v>0</v>
      </c>
    </row>
    <row r="1402" spans="1:17" x14ac:dyDescent="0.25">
      <c r="A1402" s="3">
        <v>3990</v>
      </c>
      <c r="B1402" s="3" t="s">
        <v>1104</v>
      </c>
      <c r="C1402" s="3" t="s">
        <v>2906</v>
      </c>
      <c r="D1402" s="3" t="s">
        <v>23</v>
      </c>
      <c r="E1402" s="3" t="s">
        <v>1273</v>
      </c>
      <c r="F1402" s="3" t="s">
        <v>2855</v>
      </c>
      <c r="G1402" s="3" t="s">
        <v>175</v>
      </c>
      <c r="H1402" s="3" t="s">
        <v>176</v>
      </c>
      <c r="I1402" s="3" t="s">
        <v>177</v>
      </c>
      <c r="J1402" s="3" t="s">
        <v>177</v>
      </c>
      <c r="K1402" s="11">
        <v>43921</v>
      </c>
      <c r="L1402" s="11">
        <v>47848</v>
      </c>
      <c r="M1402" s="3">
        <v>50</v>
      </c>
      <c r="N1402" s="3">
        <v>100</v>
      </c>
      <c r="O1402" s="3">
        <v>20</v>
      </c>
      <c r="P1402" s="3">
        <v>0.4</v>
      </c>
      <c r="Q1402" s="3">
        <v>0.2</v>
      </c>
    </row>
    <row r="1403" spans="1:17" x14ac:dyDescent="0.25">
      <c r="A1403" s="3">
        <v>3990</v>
      </c>
      <c r="B1403" s="3" t="s">
        <v>1104</v>
      </c>
      <c r="C1403" s="3" t="s">
        <v>2906</v>
      </c>
      <c r="D1403" s="3" t="s">
        <v>12</v>
      </c>
      <c r="E1403" s="3" t="s">
        <v>1274</v>
      </c>
      <c r="F1403" s="3" t="s">
        <v>2856</v>
      </c>
      <c r="G1403" s="3" t="s">
        <v>262</v>
      </c>
      <c r="H1403" s="3" t="s">
        <v>263</v>
      </c>
      <c r="I1403" s="3" t="s">
        <v>132</v>
      </c>
      <c r="J1403" s="3" t="s">
        <v>133</v>
      </c>
      <c r="K1403" s="11">
        <v>43921</v>
      </c>
      <c r="L1403" s="11">
        <v>47848</v>
      </c>
      <c r="M1403" s="3">
        <v>100</v>
      </c>
      <c r="N1403" s="3">
        <v>100</v>
      </c>
      <c r="O1403" s="3">
        <v>0</v>
      </c>
      <c r="P1403" s="3">
        <v>0</v>
      </c>
      <c r="Q1403" s="3">
        <v>0</v>
      </c>
    </row>
    <row r="1404" spans="1:17" x14ac:dyDescent="0.25">
      <c r="A1404" s="3">
        <v>3990</v>
      </c>
      <c r="B1404" s="3" t="s">
        <v>1104</v>
      </c>
      <c r="C1404" s="3" t="s">
        <v>2906</v>
      </c>
      <c r="D1404" s="3" t="s">
        <v>20</v>
      </c>
      <c r="E1404" s="3" t="s">
        <v>1275</v>
      </c>
      <c r="F1404" s="3" t="s">
        <v>2051</v>
      </c>
      <c r="G1404" s="3" t="s">
        <v>611</v>
      </c>
      <c r="H1404" s="3" t="s">
        <v>612</v>
      </c>
      <c r="I1404" s="3" t="s">
        <v>122</v>
      </c>
      <c r="J1404" s="3" t="s">
        <v>123</v>
      </c>
      <c r="K1404" s="11">
        <v>44348</v>
      </c>
      <c r="L1404" s="11">
        <v>45657</v>
      </c>
      <c r="M1404" s="3">
        <v>0</v>
      </c>
      <c r="N1404" s="3">
        <v>100</v>
      </c>
      <c r="O1404" s="3">
        <v>0</v>
      </c>
      <c r="P1404" s="3">
        <v>0</v>
      </c>
      <c r="Q1404" s="3">
        <v>0</v>
      </c>
    </row>
    <row r="1405" spans="1:17" x14ac:dyDescent="0.25">
      <c r="A1405" s="3">
        <v>3990</v>
      </c>
      <c r="B1405" s="3" t="s">
        <v>1104</v>
      </c>
      <c r="C1405" s="3" t="s">
        <v>2906</v>
      </c>
      <c r="D1405" s="3" t="s">
        <v>14</v>
      </c>
      <c r="E1405" s="3" t="s">
        <v>1276</v>
      </c>
      <c r="F1405" s="3" t="s">
        <v>2856</v>
      </c>
      <c r="G1405" s="3" t="s">
        <v>85</v>
      </c>
      <c r="H1405" s="3" t="s">
        <v>86</v>
      </c>
      <c r="I1405" s="3" t="s">
        <v>87</v>
      </c>
      <c r="J1405" s="3" t="s">
        <v>88</v>
      </c>
      <c r="K1405" s="11">
        <v>43922</v>
      </c>
      <c r="L1405" s="11">
        <v>47848</v>
      </c>
      <c r="M1405" s="3">
        <v>15</v>
      </c>
      <c r="N1405" s="3">
        <v>100</v>
      </c>
      <c r="O1405" s="3">
        <v>7.5</v>
      </c>
      <c r="P1405" s="3">
        <v>0.5</v>
      </c>
      <c r="Q1405" s="3">
        <v>7.4999999999999997E-2</v>
      </c>
    </row>
    <row r="1406" spans="1:17" x14ac:dyDescent="0.25">
      <c r="A1406" s="3">
        <v>3990</v>
      </c>
      <c r="B1406" s="3" t="s">
        <v>1104</v>
      </c>
      <c r="C1406" s="3" t="s">
        <v>2906</v>
      </c>
      <c r="D1406" s="3" t="s">
        <v>16</v>
      </c>
      <c r="E1406" s="3" t="s">
        <v>1277</v>
      </c>
      <c r="F1406" s="3" t="s">
        <v>2856</v>
      </c>
      <c r="G1406" s="3" t="s">
        <v>85</v>
      </c>
      <c r="H1406" s="3" t="s">
        <v>86</v>
      </c>
      <c r="I1406" s="3" t="s">
        <v>87</v>
      </c>
      <c r="J1406" s="3" t="s">
        <v>88</v>
      </c>
      <c r="K1406" s="11">
        <v>43921</v>
      </c>
      <c r="L1406" s="11">
        <v>44377</v>
      </c>
      <c r="M1406" s="3">
        <v>80</v>
      </c>
      <c r="N1406" s="3">
        <v>100</v>
      </c>
      <c r="O1406" s="3">
        <v>25</v>
      </c>
      <c r="P1406" s="3">
        <v>0.3125</v>
      </c>
      <c r="Q1406" s="3">
        <v>0.25</v>
      </c>
    </row>
    <row r="1407" spans="1:17" x14ac:dyDescent="0.25">
      <c r="A1407" s="3">
        <v>3990</v>
      </c>
      <c r="B1407" s="3" t="s">
        <v>1104</v>
      </c>
      <c r="C1407" s="3" t="s">
        <v>2906</v>
      </c>
      <c r="D1407" s="3" t="s">
        <v>17</v>
      </c>
      <c r="E1407" s="3" t="s">
        <v>1278</v>
      </c>
      <c r="F1407" s="3" t="s">
        <v>2856</v>
      </c>
      <c r="G1407" s="3" t="s">
        <v>85</v>
      </c>
      <c r="H1407" s="3" t="s">
        <v>86</v>
      </c>
      <c r="I1407" s="3" t="s">
        <v>87</v>
      </c>
      <c r="J1407" s="3" t="s">
        <v>88</v>
      </c>
      <c r="K1407" s="11">
        <v>43921</v>
      </c>
      <c r="L1407" s="11">
        <v>47848</v>
      </c>
      <c r="M1407" s="3">
        <v>20</v>
      </c>
      <c r="N1407" s="3">
        <v>100</v>
      </c>
      <c r="O1407" s="3">
        <v>5</v>
      </c>
      <c r="P1407" s="3">
        <v>0.25</v>
      </c>
      <c r="Q1407" s="3">
        <v>0.05</v>
      </c>
    </row>
    <row r="1408" spans="1:17" x14ac:dyDescent="0.25">
      <c r="A1408" s="3">
        <v>3990</v>
      </c>
      <c r="B1408" s="3" t="s">
        <v>1104</v>
      </c>
      <c r="C1408" s="3" t="s">
        <v>2906</v>
      </c>
      <c r="D1408" s="3" t="s">
        <v>18</v>
      </c>
      <c r="E1408" s="3" t="s">
        <v>1279</v>
      </c>
      <c r="F1408" s="3" t="s">
        <v>2855</v>
      </c>
      <c r="G1408" s="3" t="s">
        <v>125</v>
      </c>
      <c r="H1408" s="3" t="s">
        <v>126</v>
      </c>
      <c r="I1408" s="3" t="s">
        <v>122</v>
      </c>
      <c r="J1408" s="3" t="s">
        <v>123</v>
      </c>
      <c r="K1408" s="11">
        <v>43921</v>
      </c>
      <c r="L1408" s="11">
        <v>44377</v>
      </c>
      <c r="M1408" s="3">
        <v>35</v>
      </c>
      <c r="N1408" s="3">
        <v>100</v>
      </c>
      <c r="O1408" s="3">
        <v>0</v>
      </c>
      <c r="P1408" s="3">
        <v>0</v>
      </c>
      <c r="Q1408" s="3">
        <v>0</v>
      </c>
    </row>
    <row r="1409" spans="1:17" x14ac:dyDescent="0.25">
      <c r="A1409" s="3">
        <v>3990</v>
      </c>
      <c r="B1409" s="3" t="s">
        <v>1104</v>
      </c>
      <c r="C1409" s="3" t="s">
        <v>2906</v>
      </c>
      <c r="D1409" s="3" t="s">
        <v>21</v>
      </c>
      <c r="E1409" s="3" t="s">
        <v>1280</v>
      </c>
      <c r="F1409" s="3" t="s">
        <v>2856</v>
      </c>
      <c r="G1409" s="3" t="s">
        <v>611</v>
      </c>
      <c r="H1409" s="3" t="s">
        <v>612</v>
      </c>
      <c r="I1409" s="3" t="s">
        <v>122</v>
      </c>
      <c r="J1409" s="3" t="s">
        <v>123</v>
      </c>
      <c r="K1409" s="11">
        <v>45658</v>
      </c>
      <c r="L1409" s="11">
        <v>46022</v>
      </c>
      <c r="M1409" s="3">
        <v>0</v>
      </c>
      <c r="N1409" s="3">
        <v>100</v>
      </c>
      <c r="O1409" s="3">
        <v>0</v>
      </c>
      <c r="P1409" s="3">
        <v>0</v>
      </c>
      <c r="Q1409" s="3">
        <v>0</v>
      </c>
    </row>
    <row r="1410" spans="1:17" x14ac:dyDescent="0.25">
      <c r="A1410" s="3">
        <v>3990</v>
      </c>
      <c r="B1410" s="3" t="s">
        <v>1104</v>
      </c>
      <c r="C1410" s="3" t="s">
        <v>2906</v>
      </c>
      <c r="D1410" s="3" t="s">
        <v>13</v>
      </c>
      <c r="E1410" s="3" t="s">
        <v>1281</v>
      </c>
      <c r="F1410" s="3" t="s">
        <v>2855</v>
      </c>
      <c r="G1410" s="3" t="s">
        <v>262</v>
      </c>
      <c r="H1410" s="3" t="s">
        <v>263</v>
      </c>
      <c r="I1410" s="3" t="s">
        <v>132</v>
      </c>
      <c r="J1410" s="3" t="s">
        <v>133</v>
      </c>
      <c r="K1410" s="11">
        <v>43921</v>
      </c>
      <c r="L1410" s="11">
        <v>47848</v>
      </c>
      <c r="M1410" s="3">
        <v>7700</v>
      </c>
      <c r="N1410" s="3">
        <v>106151</v>
      </c>
      <c r="O1410" s="3">
        <v>0</v>
      </c>
      <c r="P1410" s="3">
        <v>0</v>
      </c>
      <c r="Q1410" s="3">
        <v>0</v>
      </c>
    </row>
    <row r="1411" spans="1:17" x14ac:dyDescent="0.25">
      <c r="A1411" s="3">
        <v>3990</v>
      </c>
      <c r="B1411" s="3" t="s">
        <v>1104</v>
      </c>
      <c r="C1411" s="3" t="s">
        <v>2906</v>
      </c>
      <c r="D1411" s="3" t="s">
        <v>22</v>
      </c>
      <c r="E1411" s="3" t="s">
        <v>1282</v>
      </c>
      <c r="F1411" s="3" t="s">
        <v>2051</v>
      </c>
      <c r="G1411" s="3" t="s">
        <v>311</v>
      </c>
      <c r="H1411" s="3" t="s">
        <v>312</v>
      </c>
      <c r="I1411" s="3" t="s">
        <v>313</v>
      </c>
      <c r="J1411" s="3" t="s">
        <v>314</v>
      </c>
      <c r="K1411" s="11">
        <v>43922</v>
      </c>
      <c r="L1411" s="11">
        <v>47848</v>
      </c>
      <c r="M1411" s="3">
        <v>1</v>
      </c>
      <c r="N1411" s="3">
        <v>11</v>
      </c>
      <c r="O1411" s="3">
        <v>0</v>
      </c>
      <c r="P1411" s="3">
        <v>0</v>
      </c>
      <c r="Q1411" s="3">
        <v>0</v>
      </c>
    </row>
    <row r="1412" spans="1:17" x14ac:dyDescent="0.25">
      <c r="A1412" s="3">
        <v>3990</v>
      </c>
      <c r="B1412" s="3" t="s">
        <v>1104</v>
      </c>
      <c r="C1412" s="3" t="s">
        <v>2906</v>
      </c>
      <c r="D1412" s="3" t="s">
        <v>15</v>
      </c>
      <c r="E1412" s="3" t="s">
        <v>1283</v>
      </c>
      <c r="F1412" s="3" t="s">
        <v>2051</v>
      </c>
      <c r="G1412" s="3" t="s">
        <v>137</v>
      </c>
      <c r="H1412" s="3" t="s">
        <v>138</v>
      </c>
      <c r="I1412" s="3" t="s">
        <v>87</v>
      </c>
      <c r="J1412" s="3" t="s">
        <v>88</v>
      </c>
      <c r="K1412" s="11">
        <v>44013</v>
      </c>
      <c r="L1412" s="11">
        <v>47848</v>
      </c>
      <c r="M1412" s="3">
        <v>2</v>
      </c>
      <c r="N1412" s="3">
        <v>12</v>
      </c>
      <c r="O1412" s="3">
        <v>0</v>
      </c>
      <c r="P1412" s="3">
        <v>0</v>
      </c>
      <c r="Q1412" s="3">
        <v>0</v>
      </c>
    </row>
    <row r="1413" spans="1:17" x14ac:dyDescent="0.25">
      <c r="A1413" s="3">
        <v>3990</v>
      </c>
      <c r="B1413" s="3" t="s">
        <v>1104</v>
      </c>
      <c r="C1413" s="3" t="s">
        <v>2906</v>
      </c>
      <c r="D1413" s="3" t="s">
        <v>19</v>
      </c>
      <c r="E1413" s="3" t="s">
        <v>1284</v>
      </c>
      <c r="F1413" s="3" t="s">
        <v>2051</v>
      </c>
      <c r="G1413" s="3" t="s">
        <v>871</v>
      </c>
      <c r="H1413" s="3" t="s">
        <v>872</v>
      </c>
      <c r="I1413" s="3" t="s">
        <v>122</v>
      </c>
      <c r="J1413" s="3" t="s">
        <v>123</v>
      </c>
      <c r="K1413" s="11">
        <v>43921</v>
      </c>
      <c r="L1413" s="11">
        <v>47848</v>
      </c>
      <c r="M1413" s="3">
        <v>7</v>
      </c>
      <c r="N1413" s="3">
        <v>22</v>
      </c>
      <c r="O1413" s="3">
        <v>5</v>
      </c>
      <c r="P1413" s="3">
        <v>0.7142857142857143</v>
      </c>
      <c r="Q1413" s="3">
        <v>0.22727272727272727</v>
      </c>
    </row>
    <row r="1414" spans="1:17" x14ac:dyDescent="0.25">
      <c r="A1414" s="3">
        <v>3990</v>
      </c>
      <c r="B1414" s="3" t="s">
        <v>1104</v>
      </c>
      <c r="C1414" s="3" t="s">
        <v>2906</v>
      </c>
      <c r="D1414" s="3" t="s">
        <v>9</v>
      </c>
      <c r="E1414" s="3" t="s">
        <v>1285</v>
      </c>
      <c r="F1414" s="3" t="s">
        <v>2855</v>
      </c>
      <c r="G1414" s="3" t="s">
        <v>262</v>
      </c>
      <c r="H1414" s="3" t="s">
        <v>263</v>
      </c>
      <c r="I1414" s="3" t="s">
        <v>132</v>
      </c>
      <c r="J1414" s="3" t="s">
        <v>133</v>
      </c>
      <c r="K1414" s="11">
        <v>43921</v>
      </c>
      <c r="L1414" s="11">
        <v>47848</v>
      </c>
      <c r="M1414" s="3">
        <v>120</v>
      </c>
      <c r="N1414" s="3">
        <v>220</v>
      </c>
      <c r="O1414" s="3">
        <v>0</v>
      </c>
      <c r="P1414" s="3">
        <v>0</v>
      </c>
      <c r="Q1414" s="3">
        <v>0</v>
      </c>
    </row>
    <row r="1415" spans="1:17" x14ac:dyDescent="0.25">
      <c r="A1415" s="3">
        <v>3990</v>
      </c>
      <c r="B1415" s="3" t="s">
        <v>1104</v>
      </c>
      <c r="C1415" s="3" t="s">
        <v>2906</v>
      </c>
      <c r="D1415" s="3" t="s">
        <v>355</v>
      </c>
      <c r="E1415" s="3" t="s">
        <v>1459</v>
      </c>
      <c r="F1415" s="3" t="s">
        <v>2856</v>
      </c>
      <c r="G1415" s="3" t="s">
        <v>382</v>
      </c>
      <c r="H1415" s="3" t="s">
        <v>383</v>
      </c>
      <c r="I1415" s="3" t="s">
        <v>174</v>
      </c>
      <c r="J1415" s="3" t="s">
        <v>174</v>
      </c>
      <c r="K1415" s="11">
        <v>43921</v>
      </c>
      <c r="L1415" s="11">
        <v>44561</v>
      </c>
      <c r="M1415" s="3">
        <v>90</v>
      </c>
      <c r="N1415" s="3">
        <v>100</v>
      </c>
      <c r="O1415" s="3">
        <v>0</v>
      </c>
      <c r="P1415" s="3">
        <v>0</v>
      </c>
      <c r="Q1415" s="3">
        <v>0</v>
      </c>
    </row>
    <row r="1416" spans="1:17" x14ac:dyDescent="0.25">
      <c r="A1416" s="3">
        <v>3990</v>
      </c>
      <c r="B1416" s="3" t="s">
        <v>1104</v>
      </c>
      <c r="C1416" s="3" t="s">
        <v>2906</v>
      </c>
      <c r="D1416" s="3" t="s">
        <v>38</v>
      </c>
      <c r="E1416" s="3" t="s">
        <v>1470</v>
      </c>
      <c r="F1416" s="3" t="s">
        <v>2051</v>
      </c>
      <c r="G1416" s="3" t="s">
        <v>382</v>
      </c>
      <c r="H1416" s="3" t="s">
        <v>383</v>
      </c>
      <c r="I1416" s="3" t="s">
        <v>174</v>
      </c>
      <c r="J1416" s="3" t="s">
        <v>174</v>
      </c>
      <c r="K1416" s="11">
        <v>43921</v>
      </c>
      <c r="L1416" s="11">
        <v>44561</v>
      </c>
      <c r="M1416" s="3">
        <v>45</v>
      </c>
      <c r="N1416" s="3">
        <v>100</v>
      </c>
      <c r="O1416" s="3">
        <v>0</v>
      </c>
      <c r="P1416" s="3">
        <v>0</v>
      </c>
      <c r="Q1416" s="3">
        <v>0</v>
      </c>
    </row>
    <row r="1417" spans="1:17" x14ac:dyDescent="0.25">
      <c r="A1417" s="3">
        <v>3990</v>
      </c>
      <c r="B1417" s="3" t="s">
        <v>1104</v>
      </c>
      <c r="C1417" s="3" t="s">
        <v>2906</v>
      </c>
      <c r="D1417" s="3" t="s">
        <v>353</v>
      </c>
      <c r="E1417" s="3" t="s">
        <v>1516</v>
      </c>
      <c r="F1417" s="3" t="s">
        <v>2856</v>
      </c>
      <c r="G1417" s="3" t="s">
        <v>380</v>
      </c>
      <c r="H1417" s="3" t="s">
        <v>381</v>
      </c>
      <c r="I1417" s="3" t="s">
        <v>174</v>
      </c>
      <c r="J1417" s="3" t="s">
        <v>174</v>
      </c>
      <c r="K1417" s="11">
        <v>43921</v>
      </c>
      <c r="L1417" s="11">
        <v>44196</v>
      </c>
      <c r="M1417" s="3">
        <v>100</v>
      </c>
      <c r="N1417" s="3">
        <v>100</v>
      </c>
      <c r="O1417" s="3">
        <v>100</v>
      </c>
      <c r="P1417" s="3">
        <v>1</v>
      </c>
      <c r="Q1417" s="3">
        <v>1</v>
      </c>
    </row>
    <row r="1418" spans="1:17" x14ac:dyDescent="0.25">
      <c r="A1418" s="3">
        <v>3990</v>
      </c>
      <c r="B1418" s="3" t="s">
        <v>1104</v>
      </c>
      <c r="C1418" s="3" t="s">
        <v>2906</v>
      </c>
      <c r="D1418" s="3" t="s">
        <v>359</v>
      </c>
      <c r="E1418" s="3" t="s">
        <v>1521</v>
      </c>
      <c r="F1418" s="3" t="s">
        <v>2856</v>
      </c>
      <c r="G1418" s="3" t="s">
        <v>380</v>
      </c>
      <c r="H1418" s="3" t="s">
        <v>381</v>
      </c>
      <c r="I1418" s="3" t="s">
        <v>174</v>
      </c>
      <c r="J1418" s="3" t="s">
        <v>174</v>
      </c>
      <c r="K1418" s="11">
        <v>43921</v>
      </c>
      <c r="L1418" s="11">
        <v>44561</v>
      </c>
      <c r="M1418" s="3">
        <v>50</v>
      </c>
      <c r="N1418" s="3">
        <v>100</v>
      </c>
      <c r="O1418" s="3">
        <v>0</v>
      </c>
      <c r="P1418" s="3">
        <v>0</v>
      </c>
      <c r="Q1418" s="3">
        <v>0</v>
      </c>
    </row>
    <row r="1419" spans="1:17" x14ac:dyDescent="0.25">
      <c r="A1419" s="3">
        <v>3990</v>
      </c>
      <c r="B1419" s="3" t="s">
        <v>1104</v>
      </c>
      <c r="C1419" s="3" t="s">
        <v>2906</v>
      </c>
      <c r="D1419" s="3" t="s">
        <v>374</v>
      </c>
      <c r="E1419" s="3" t="s">
        <v>1522</v>
      </c>
      <c r="F1419" s="3" t="s">
        <v>2856</v>
      </c>
      <c r="G1419" s="3" t="s">
        <v>175</v>
      </c>
      <c r="H1419" s="3" t="s">
        <v>176</v>
      </c>
      <c r="I1419" s="3" t="s">
        <v>177</v>
      </c>
      <c r="J1419" s="3" t="s">
        <v>177</v>
      </c>
      <c r="K1419" s="11">
        <v>43921</v>
      </c>
      <c r="L1419" s="11">
        <v>44926</v>
      </c>
      <c r="M1419" s="3">
        <v>15</v>
      </c>
      <c r="N1419" s="3">
        <v>100</v>
      </c>
      <c r="O1419" s="3">
        <v>5</v>
      </c>
      <c r="P1419" s="3">
        <v>0.33333333333333331</v>
      </c>
      <c r="Q1419" s="3">
        <v>0.05</v>
      </c>
    </row>
    <row r="1420" spans="1:17" x14ac:dyDescent="0.25">
      <c r="A1420" s="3">
        <v>3990</v>
      </c>
      <c r="B1420" s="3" t="s">
        <v>1104</v>
      </c>
      <c r="C1420" s="3" t="s">
        <v>2906</v>
      </c>
      <c r="D1420" s="3" t="s">
        <v>372</v>
      </c>
      <c r="E1420" s="3" t="s">
        <v>1533</v>
      </c>
      <c r="F1420" s="3" t="s">
        <v>2856</v>
      </c>
      <c r="G1420" s="3" t="s">
        <v>380</v>
      </c>
      <c r="H1420" s="3" t="s">
        <v>381</v>
      </c>
      <c r="I1420" s="3" t="s">
        <v>174</v>
      </c>
      <c r="J1420" s="3" t="s">
        <v>174</v>
      </c>
      <c r="K1420" s="11">
        <v>43921</v>
      </c>
      <c r="L1420" s="11">
        <v>44561</v>
      </c>
      <c r="M1420" s="3">
        <v>50</v>
      </c>
      <c r="N1420" s="3">
        <v>100</v>
      </c>
      <c r="O1420" s="3">
        <v>4.5</v>
      </c>
      <c r="P1420" s="3">
        <v>0.09</v>
      </c>
      <c r="Q1420" s="3">
        <v>4.4999999999999998E-2</v>
      </c>
    </row>
    <row r="1421" spans="1:17" x14ac:dyDescent="0.25">
      <c r="A1421" s="3">
        <v>3990</v>
      </c>
      <c r="B1421" s="3" t="s">
        <v>1104</v>
      </c>
      <c r="C1421" s="3" t="s">
        <v>2906</v>
      </c>
      <c r="D1421" s="3" t="s">
        <v>337</v>
      </c>
      <c r="E1421" s="3" t="s">
        <v>1576</v>
      </c>
      <c r="F1421" s="3" t="s">
        <v>2856</v>
      </c>
      <c r="G1421" s="3" t="s">
        <v>300</v>
      </c>
      <c r="H1421" s="3" t="s">
        <v>301</v>
      </c>
      <c r="I1421" s="3" t="s">
        <v>302</v>
      </c>
      <c r="J1421" s="3" t="s">
        <v>303</v>
      </c>
      <c r="K1421" s="11">
        <v>43921</v>
      </c>
      <c r="L1421" s="11">
        <v>46387</v>
      </c>
      <c r="M1421" s="3">
        <v>5</v>
      </c>
      <c r="N1421" s="3">
        <v>100</v>
      </c>
      <c r="O1421" s="3">
        <v>0</v>
      </c>
      <c r="P1421" s="3">
        <v>0</v>
      </c>
      <c r="Q1421" s="3">
        <v>0</v>
      </c>
    </row>
    <row r="1422" spans="1:17" x14ac:dyDescent="0.25">
      <c r="A1422" s="3">
        <v>3990</v>
      </c>
      <c r="B1422" s="3" t="s">
        <v>1104</v>
      </c>
      <c r="C1422" s="3" t="s">
        <v>2906</v>
      </c>
      <c r="D1422" s="3" t="s">
        <v>63</v>
      </c>
      <c r="E1422" s="3" t="s">
        <v>1586</v>
      </c>
      <c r="F1422" s="3" t="s">
        <v>2856</v>
      </c>
      <c r="G1422" s="3" t="s">
        <v>382</v>
      </c>
      <c r="H1422" s="3" t="s">
        <v>383</v>
      </c>
      <c r="I1422" s="3" t="s">
        <v>174</v>
      </c>
      <c r="J1422" s="3" t="s">
        <v>174</v>
      </c>
      <c r="K1422" s="11">
        <v>43921</v>
      </c>
      <c r="L1422" s="11">
        <v>44561</v>
      </c>
      <c r="M1422" s="3">
        <v>10</v>
      </c>
      <c r="N1422" s="3">
        <v>11</v>
      </c>
      <c r="O1422" s="3">
        <v>0</v>
      </c>
      <c r="P1422" s="3">
        <v>0</v>
      </c>
      <c r="Q1422" s="3">
        <v>0</v>
      </c>
    </row>
    <row r="1423" spans="1:17" x14ac:dyDescent="0.25">
      <c r="A1423" s="3">
        <v>3990</v>
      </c>
      <c r="B1423" s="3" t="s">
        <v>1104</v>
      </c>
      <c r="C1423" s="3" t="s">
        <v>2906</v>
      </c>
      <c r="D1423" s="3" t="s">
        <v>64</v>
      </c>
      <c r="E1423" s="3" t="s">
        <v>1596</v>
      </c>
      <c r="F1423" s="3" t="s">
        <v>2051</v>
      </c>
      <c r="G1423" s="3" t="s">
        <v>410</v>
      </c>
      <c r="H1423" s="3" t="s">
        <v>411</v>
      </c>
      <c r="I1423" s="3" t="s">
        <v>6</v>
      </c>
      <c r="J1423" s="3" t="s">
        <v>7</v>
      </c>
      <c r="K1423" s="11">
        <v>43922</v>
      </c>
      <c r="L1423" s="11">
        <v>47848</v>
      </c>
      <c r="M1423" s="3">
        <v>1</v>
      </c>
      <c r="N1423" s="3">
        <v>16</v>
      </c>
      <c r="O1423" s="3">
        <v>0</v>
      </c>
      <c r="P1423" s="3">
        <v>0</v>
      </c>
      <c r="Q1423" s="3">
        <v>0</v>
      </c>
    </row>
    <row r="1424" spans="1:17" x14ac:dyDescent="0.25">
      <c r="A1424" s="3">
        <v>3990</v>
      </c>
      <c r="B1424" s="3" t="s">
        <v>1104</v>
      </c>
      <c r="C1424" s="3" t="s">
        <v>2906</v>
      </c>
      <c r="D1424" s="3" t="s">
        <v>62</v>
      </c>
      <c r="E1424" s="3" t="s">
        <v>1618</v>
      </c>
      <c r="F1424" s="3" t="s">
        <v>2051</v>
      </c>
      <c r="G1424" s="3" t="s">
        <v>382</v>
      </c>
      <c r="H1424" s="3" t="s">
        <v>383</v>
      </c>
      <c r="I1424" s="3" t="s">
        <v>174</v>
      </c>
      <c r="J1424" s="3" t="s">
        <v>174</v>
      </c>
      <c r="K1424" s="11">
        <v>47119</v>
      </c>
      <c r="L1424" s="11">
        <v>47483</v>
      </c>
      <c r="M1424" s="3">
        <v>0</v>
      </c>
      <c r="N1424" s="3">
        <v>6</v>
      </c>
      <c r="O1424" s="3">
        <v>0</v>
      </c>
      <c r="P1424" s="3">
        <v>0</v>
      </c>
      <c r="Q1424" s="3">
        <v>0</v>
      </c>
    </row>
    <row r="1425" spans="1:17" x14ac:dyDescent="0.25">
      <c r="A1425" s="3">
        <v>3990</v>
      </c>
      <c r="B1425" s="3" t="s">
        <v>1104</v>
      </c>
      <c r="C1425" s="3" t="s">
        <v>2906</v>
      </c>
      <c r="D1425" s="3" t="s">
        <v>206</v>
      </c>
      <c r="E1425" s="3" t="s">
        <v>1663</v>
      </c>
      <c r="F1425" s="3" t="s">
        <v>2051</v>
      </c>
      <c r="G1425" s="3" t="s">
        <v>178</v>
      </c>
      <c r="H1425" s="3" t="s">
        <v>179</v>
      </c>
      <c r="I1425" s="3" t="s">
        <v>180</v>
      </c>
      <c r="J1425" s="3" t="s">
        <v>181</v>
      </c>
      <c r="K1425" s="11">
        <v>43983</v>
      </c>
      <c r="L1425" s="11">
        <v>47848</v>
      </c>
      <c r="M1425" s="3">
        <v>14</v>
      </c>
      <c r="N1425" s="3">
        <v>100</v>
      </c>
      <c r="O1425" s="3">
        <v>10.5</v>
      </c>
      <c r="P1425" s="3">
        <v>0.75</v>
      </c>
      <c r="Q1425" s="3">
        <v>0.105</v>
      </c>
    </row>
    <row r="1426" spans="1:17" x14ac:dyDescent="0.25">
      <c r="A1426" s="3">
        <v>3990</v>
      </c>
      <c r="B1426" s="3" t="s">
        <v>1104</v>
      </c>
      <c r="C1426" s="3" t="s">
        <v>2906</v>
      </c>
      <c r="D1426" s="3" t="s">
        <v>208</v>
      </c>
      <c r="E1426" s="3" t="s">
        <v>1664</v>
      </c>
      <c r="F1426" s="3" t="s">
        <v>2855</v>
      </c>
      <c r="G1426" s="3" t="s">
        <v>382</v>
      </c>
      <c r="H1426" s="3" t="s">
        <v>383</v>
      </c>
      <c r="I1426" s="3" t="s">
        <v>174</v>
      </c>
      <c r="J1426" s="3" t="s">
        <v>174</v>
      </c>
      <c r="K1426" s="11">
        <v>43921</v>
      </c>
      <c r="L1426" s="11">
        <v>44561</v>
      </c>
      <c r="M1426" s="3">
        <v>70</v>
      </c>
      <c r="N1426" s="3">
        <v>100</v>
      </c>
      <c r="O1426" s="3">
        <v>0</v>
      </c>
      <c r="P1426" s="3">
        <v>0</v>
      </c>
      <c r="Q1426" s="3">
        <v>0</v>
      </c>
    </row>
    <row r="1427" spans="1:17" x14ac:dyDescent="0.25">
      <c r="A1427" s="3">
        <v>3990</v>
      </c>
      <c r="B1427" s="3" t="s">
        <v>1104</v>
      </c>
      <c r="C1427" s="3" t="s">
        <v>2906</v>
      </c>
      <c r="D1427" s="3" t="s">
        <v>205</v>
      </c>
      <c r="E1427" s="3" t="s">
        <v>1671</v>
      </c>
      <c r="F1427" s="3" t="s">
        <v>2856</v>
      </c>
      <c r="G1427" s="3" t="s">
        <v>178</v>
      </c>
      <c r="H1427" s="3" t="s">
        <v>179</v>
      </c>
      <c r="I1427" s="3" t="s">
        <v>180</v>
      </c>
      <c r="J1427" s="3" t="s">
        <v>181</v>
      </c>
      <c r="K1427" s="11">
        <v>43983</v>
      </c>
      <c r="L1427" s="11">
        <v>47848</v>
      </c>
      <c r="M1427" s="3">
        <v>30</v>
      </c>
      <c r="N1427" s="3">
        <v>100</v>
      </c>
      <c r="O1427" s="3">
        <v>0</v>
      </c>
      <c r="P1427" s="3">
        <v>0</v>
      </c>
      <c r="Q1427" s="3">
        <v>0</v>
      </c>
    </row>
    <row r="1428" spans="1:17" x14ac:dyDescent="0.25">
      <c r="A1428" s="3">
        <v>3990</v>
      </c>
      <c r="B1428" s="3" t="s">
        <v>1104</v>
      </c>
      <c r="C1428" s="3" t="s">
        <v>2906</v>
      </c>
      <c r="D1428" s="3" t="s">
        <v>244</v>
      </c>
      <c r="E1428" s="3" t="s">
        <v>1679</v>
      </c>
      <c r="F1428" s="3" t="s">
        <v>2856</v>
      </c>
      <c r="G1428" s="3" t="s">
        <v>178</v>
      </c>
      <c r="H1428" s="3" t="s">
        <v>179</v>
      </c>
      <c r="I1428" s="3" t="s">
        <v>180</v>
      </c>
      <c r="J1428" s="3" t="s">
        <v>181</v>
      </c>
      <c r="K1428" s="11">
        <v>43983</v>
      </c>
      <c r="L1428" s="11">
        <v>44531</v>
      </c>
      <c r="M1428" s="3">
        <v>60</v>
      </c>
      <c r="N1428" s="3">
        <v>100</v>
      </c>
      <c r="O1428" s="3">
        <v>15</v>
      </c>
      <c r="P1428" s="3">
        <v>0.25</v>
      </c>
      <c r="Q1428" s="3">
        <v>0.15</v>
      </c>
    </row>
    <row r="1429" spans="1:17" x14ac:dyDescent="0.25">
      <c r="A1429" s="3">
        <v>3990</v>
      </c>
      <c r="B1429" s="3" t="s">
        <v>1104</v>
      </c>
      <c r="C1429" s="3" t="s">
        <v>2906</v>
      </c>
      <c r="D1429" s="3" t="s">
        <v>209</v>
      </c>
      <c r="E1429" s="3" t="s">
        <v>1688</v>
      </c>
      <c r="F1429" s="3" t="s">
        <v>2855</v>
      </c>
      <c r="G1429" s="3" t="s">
        <v>178</v>
      </c>
      <c r="H1429" s="3" t="s">
        <v>179</v>
      </c>
      <c r="I1429" s="3" t="s">
        <v>180</v>
      </c>
      <c r="J1429" s="3" t="s">
        <v>181</v>
      </c>
      <c r="K1429" s="11">
        <v>43983</v>
      </c>
      <c r="L1429" s="11">
        <v>47848</v>
      </c>
      <c r="M1429" s="3">
        <v>15.8</v>
      </c>
      <c r="N1429" s="3">
        <v>100</v>
      </c>
      <c r="O1429" s="3">
        <v>0</v>
      </c>
      <c r="P1429" s="3">
        <v>0</v>
      </c>
      <c r="Q1429" s="3">
        <v>0</v>
      </c>
    </row>
    <row r="1430" spans="1:17" x14ac:dyDescent="0.25">
      <c r="A1430" s="3">
        <v>3990</v>
      </c>
      <c r="B1430" s="3" t="s">
        <v>1104</v>
      </c>
      <c r="C1430" s="3" t="s">
        <v>2906</v>
      </c>
      <c r="D1430" s="3" t="s">
        <v>210</v>
      </c>
      <c r="E1430" s="3" t="s">
        <v>1692</v>
      </c>
      <c r="F1430" s="3" t="s">
        <v>2855</v>
      </c>
      <c r="G1430" s="3" t="s">
        <v>175</v>
      </c>
      <c r="H1430" s="3" t="s">
        <v>176</v>
      </c>
      <c r="I1430" s="3" t="s">
        <v>177</v>
      </c>
      <c r="J1430" s="3" t="s">
        <v>177</v>
      </c>
      <c r="K1430" s="11">
        <v>43921</v>
      </c>
      <c r="L1430" s="11">
        <v>46387</v>
      </c>
      <c r="M1430" s="3">
        <v>25</v>
      </c>
      <c r="N1430" s="3">
        <v>100</v>
      </c>
      <c r="O1430" s="3">
        <v>12.5</v>
      </c>
      <c r="P1430" s="3">
        <v>0.5</v>
      </c>
      <c r="Q1430" s="3">
        <v>0.125</v>
      </c>
    </row>
    <row r="1431" spans="1:17" x14ac:dyDescent="0.25">
      <c r="A1431" s="3">
        <v>3990</v>
      </c>
      <c r="B1431" s="3" t="s">
        <v>1104</v>
      </c>
      <c r="C1431" s="3" t="s">
        <v>2906</v>
      </c>
      <c r="D1431" s="3" t="s">
        <v>207</v>
      </c>
      <c r="E1431" s="3" t="s">
        <v>1696</v>
      </c>
      <c r="F1431" s="3" t="s">
        <v>2051</v>
      </c>
      <c r="G1431" s="3" t="s">
        <v>300</v>
      </c>
      <c r="H1431" s="3" t="s">
        <v>301</v>
      </c>
      <c r="I1431" s="3" t="s">
        <v>302</v>
      </c>
      <c r="J1431" s="3" t="s">
        <v>303</v>
      </c>
      <c r="K1431" s="11">
        <v>43921</v>
      </c>
      <c r="L1431" s="11">
        <v>47847</v>
      </c>
      <c r="M1431" s="3">
        <v>1</v>
      </c>
      <c r="N1431" s="3">
        <v>11</v>
      </c>
      <c r="O1431" s="3">
        <v>0</v>
      </c>
      <c r="P1431" s="3">
        <v>0</v>
      </c>
      <c r="Q1431" s="3">
        <v>0</v>
      </c>
    </row>
    <row r="1432" spans="1:17" x14ac:dyDescent="0.25">
      <c r="A1432" s="3">
        <v>3990</v>
      </c>
      <c r="B1432" s="3" t="s">
        <v>1104</v>
      </c>
      <c r="C1432" s="3" t="s">
        <v>2906</v>
      </c>
      <c r="D1432" s="3" t="s">
        <v>211</v>
      </c>
      <c r="E1432" s="3" t="s">
        <v>1697</v>
      </c>
      <c r="F1432" s="3" t="s">
        <v>2855</v>
      </c>
      <c r="G1432" s="3" t="s">
        <v>306</v>
      </c>
      <c r="H1432" s="3" t="s">
        <v>307</v>
      </c>
      <c r="I1432" s="3" t="s">
        <v>308</v>
      </c>
      <c r="J1432" s="3" t="s">
        <v>308</v>
      </c>
      <c r="K1432" s="11">
        <v>44013</v>
      </c>
      <c r="L1432" s="11">
        <v>47847</v>
      </c>
      <c r="M1432" s="3">
        <v>2</v>
      </c>
      <c r="N1432" s="3">
        <v>12</v>
      </c>
      <c r="O1432" s="3">
        <v>0</v>
      </c>
      <c r="P1432" s="3">
        <v>0</v>
      </c>
      <c r="Q1432" s="3">
        <v>0</v>
      </c>
    </row>
    <row r="1433" spans="1:17" x14ac:dyDescent="0.25">
      <c r="A1433" s="3">
        <v>3992</v>
      </c>
      <c r="B1433" s="3" t="s">
        <v>430</v>
      </c>
      <c r="C1433" s="3" t="s">
        <v>2907</v>
      </c>
      <c r="D1433" s="3" t="s">
        <v>153</v>
      </c>
      <c r="E1433" s="3" t="s">
        <v>431</v>
      </c>
      <c r="F1433" s="3" t="s">
        <v>2051</v>
      </c>
      <c r="G1433" s="3" t="s">
        <v>168</v>
      </c>
      <c r="H1433" s="3" t="s">
        <v>169</v>
      </c>
      <c r="I1433" s="3" t="s">
        <v>170</v>
      </c>
      <c r="J1433" s="3" t="s">
        <v>171</v>
      </c>
      <c r="K1433" s="11">
        <v>43952</v>
      </c>
      <c r="L1433" s="11">
        <v>45291</v>
      </c>
      <c r="M1433" s="3">
        <v>37</v>
      </c>
      <c r="N1433" s="3">
        <v>100</v>
      </c>
      <c r="O1433" s="3">
        <v>8</v>
      </c>
      <c r="P1433" s="3">
        <v>0.21621621621621623</v>
      </c>
      <c r="Q1433" s="3">
        <v>0.08</v>
      </c>
    </row>
    <row r="1434" spans="1:17" x14ac:dyDescent="0.25">
      <c r="A1434" s="3">
        <v>3992</v>
      </c>
      <c r="B1434" s="3" t="s">
        <v>430</v>
      </c>
      <c r="C1434" s="3" t="s">
        <v>2907</v>
      </c>
      <c r="D1434" s="3" t="s">
        <v>375</v>
      </c>
      <c r="E1434" s="3" t="s">
        <v>432</v>
      </c>
      <c r="F1434" s="3" t="s">
        <v>2855</v>
      </c>
      <c r="G1434" s="3" t="s">
        <v>56</v>
      </c>
      <c r="H1434" s="3" t="s">
        <v>57</v>
      </c>
      <c r="I1434" s="3" t="s">
        <v>58</v>
      </c>
      <c r="J1434" s="3" t="s">
        <v>59</v>
      </c>
      <c r="K1434" s="11">
        <v>43983</v>
      </c>
      <c r="L1434" s="11">
        <v>44742</v>
      </c>
      <c r="M1434" s="3">
        <v>40</v>
      </c>
      <c r="N1434" s="3">
        <v>100</v>
      </c>
      <c r="O1434" s="3">
        <v>20</v>
      </c>
      <c r="P1434" s="3">
        <v>0.5</v>
      </c>
      <c r="Q1434" s="3">
        <v>0.2</v>
      </c>
    </row>
    <row r="1435" spans="1:17" x14ac:dyDescent="0.25">
      <c r="A1435" s="3">
        <v>3992</v>
      </c>
      <c r="B1435" s="3" t="s">
        <v>430</v>
      </c>
      <c r="C1435" s="3" t="s">
        <v>2907</v>
      </c>
      <c r="D1435" s="3" t="s">
        <v>370</v>
      </c>
      <c r="E1435" s="3" t="s">
        <v>433</v>
      </c>
      <c r="F1435" s="3" t="s">
        <v>2855</v>
      </c>
      <c r="G1435" s="3" t="s">
        <v>56</v>
      </c>
      <c r="H1435" s="3" t="s">
        <v>57</v>
      </c>
      <c r="I1435" s="3" t="s">
        <v>58</v>
      </c>
      <c r="J1435" s="3" t="s">
        <v>59</v>
      </c>
      <c r="K1435" s="11">
        <v>43983</v>
      </c>
      <c r="L1435" s="11">
        <v>44561</v>
      </c>
      <c r="M1435" s="3">
        <v>50</v>
      </c>
      <c r="N1435" s="3">
        <v>100</v>
      </c>
      <c r="O1435" s="3">
        <v>0</v>
      </c>
      <c r="P1435" s="3">
        <v>0</v>
      </c>
      <c r="Q1435" s="3">
        <v>0</v>
      </c>
    </row>
    <row r="1436" spans="1:17" x14ac:dyDescent="0.25">
      <c r="A1436" s="3">
        <v>3992</v>
      </c>
      <c r="B1436" s="3" t="s">
        <v>430</v>
      </c>
      <c r="C1436" s="3" t="s">
        <v>2907</v>
      </c>
      <c r="D1436" s="3" t="s">
        <v>354</v>
      </c>
      <c r="E1436" s="3" t="s">
        <v>434</v>
      </c>
      <c r="F1436" s="3" t="s">
        <v>2855</v>
      </c>
      <c r="G1436" s="3" t="s">
        <v>56</v>
      </c>
      <c r="H1436" s="3" t="s">
        <v>57</v>
      </c>
      <c r="I1436" s="3" t="s">
        <v>58</v>
      </c>
      <c r="J1436" s="3" t="s">
        <v>59</v>
      </c>
      <c r="K1436" s="11">
        <v>43983</v>
      </c>
      <c r="L1436" s="11">
        <v>44377</v>
      </c>
      <c r="M1436" s="3">
        <v>50</v>
      </c>
      <c r="N1436" s="3">
        <v>100</v>
      </c>
      <c r="O1436" s="3">
        <v>0</v>
      </c>
      <c r="P1436" s="3">
        <v>0</v>
      </c>
      <c r="Q1436" s="3">
        <v>0</v>
      </c>
    </row>
    <row r="1437" spans="1:17" x14ac:dyDescent="0.25">
      <c r="A1437" s="3">
        <v>3992</v>
      </c>
      <c r="B1437" s="3" t="s">
        <v>430</v>
      </c>
      <c r="C1437" s="3" t="s">
        <v>2907</v>
      </c>
      <c r="D1437" s="3" t="s">
        <v>377</v>
      </c>
      <c r="E1437" s="3" t="s">
        <v>435</v>
      </c>
      <c r="F1437" s="3" t="s">
        <v>2855</v>
      </c>
      <c r="G1437" s="3" t="s">
        <v>56</v>
      </c>
      <c r="H1437" s="3" t="s">
        <v>57</v>
      </c>
      <c r="I1437" s="3" t="s">
        <v>58</v>
      </c>
      <c r="J1437" s="3" t="s">
        <v>59</v>
      </c>
      <c r="K1437" s="11">
        <v>43988</v>
      </c>
      <c r="L1437" s="11">
        <v>44926</v>
      </c>
      <c r="M1437" s="3">
        <v>20</v>
      </c>
      <c r="N1437" s="3">
        <v>100</v>
      </c>
      <c r="O1437" s="3">
        <v>0</v>
      </c>
      <c r="P1437" s="3">
        <v>0</v>
      </c>
      <c r="Q1437" s="3">
        <v>0</v>
      </c>
    </row>
    <row r="1438" spans="1:17" x14ac:dyDescent="0.25">
      <c r="A1438" s="3">
        <v>3992</v>
      </c>
      <c r="B1438" s="3" t="s">
        <v>430</v>
      </c>
      <c r="C1438" s="3" t="s">
        <v>2907</v>
      </c>
      <c r="D1438" s="3" t="s">
        <v>364</v>
      </c>
      <c r="E1438" s="3" t="s">
        <v>436</v>
      </c>
      <c r="F1438" s="3" t="s">
        <v>2855</v>
      </c>
      <c r="G1438" s="3" t="s">
        <v>168</v>
      </c>
      <c r="H1438" s="3" t="s">
        <v>169</v>
      </c>
      <c r="I1438" s="3" t="s">
        <v>170</v>
      </c>
      <c r="J1438" s="3" t="s">
        <v>171</v>
      </c>
      <c r="K1438" s="11">
        <v>44440</v>
      </c>
      <c r="L1438" s="11">
        <v>45291</v>
      </c>
      <c r="M1438" s="3">
        <v>0</v>
      </c>
      <c r="N1438" s="3">
        <v>100</v>
      </c>
      <c r="O1438" s="3">
        <v>0</v>
      </c>
      <c r="P1438" s="3">
        <v>0</v>
      </c>
      <c r="Q1438" s="3">
        <v>0</v>
      </c>
    </row>
    <row r="1439" spans="1:17" x14ac:dyDescent="0.25">
      <c r="A1439" s="3">
        <v>3992</v>
      </c>
      <c r="B1439" s="3" t="s">
        <v>430</v>
      </c>
      <c r="C1439" s="3" t="s">
        <v>2907</v>
      </c>
      <c r="D1439" s="3" t="s">
        <v>349</v>
      </c>
      <c r="E1439" s="3" t="s">
        <v>437</v>
      </c>
      <c r="F1439" s="3" t="s">
        <v>2855</v>
      </c>
      <c r="G1439" s="3" t="s">
        <v>56</v>
      </c>
      <c r="H1439" s="3" t="s">
        <v>57</v>
      </c>
      <c r="I1439" s="3" t="s">
        <v>58</v>
      </c>
      <c r="J1439" s="3" t="s">
        <v>59</v>
      </c>
      <c r="K1439" s="11">
        <v>43983</v>
      </c>
      <c r="L1439" s="11">
        <v>44926</v>
      </c>
      <c r="M1439" s="3">
        <v>25</v>
      </c>
      <c r="N1439" s="3">
        <v>100</v>
      </c>
      <c r="O1439" s="3">
        <v>0</v>
      </c>
      <c r="P1439" s="3">
        <v>0</v>
      </c>
      <c r="Q1439" s="3">
        <v>0</v>
      </c>
    </row>
    <row r="1440" spans="1:17" x14ac:dyDescent="0.25">
      <c r="A1440" s="3">
        <v>3992</v>
      </c>
      <c r="B1440" s="3" t="s">
        <v>430</v>
      </c>
      <c r="C1440" s="3" t="s">
        <v>2907</v>
      </c>
      <c r="D1440" s="3" t="s">
        <v>373</v>
      </c>
      <c r="E1440" s="3" t="s">
        <v>438</v>
      </c>
      <c r="F1440" s="3" t="s">
        <v>2855</v>
      </c>
      <c r="G1440" s="3" t="s">
        <v>183</v>
      </c>
      <c r="H1440" s="3" t="s">
        <v>184</v>
      </c>
      <c r="I1440" s="3" t="s">
        <v>146</v>
      </c>
      <c r="J1440" s="3" t="s">
        <v>147</v>
      </c>
      <c r="K1440" s="11">
        <v>43936</v>
      </c>
      <c r="L1440" s="11">
        <v>45291</v>
      </c>
      <c r="M1440" s="3">
        <v>100</v>
      </c>
      <c r="N1440" s="3">
        <v>100</v>
      </c>
      <c r="O1440" s="3">
        <v>0</v>
      </c>
      <c r="P1440" s="3">
        <v>0</v>
      </c>
      <c r="Q1440" s="3">
        <v>0</v>
      </c>
    </row>
    <row r="1441" spans="1:17" x14ac:dyDescent="0.25">
      <c r="A1441" s="3">
        <v>3992</v>
      </c>
      <c r="B1441" s="3" t="s">
        <v>430</v>
      </c>
      <c r="C1441" s="3" t="s">
        <v>2907</v>
      </c>
      <c r="D1441" s="3" t="s">
        <v>345</v>
      </c>
      <c r="E1441" s="3" t="s">
        <v>439</v>
      </c>
      <c r="F1441" s="3" t="s">
        <v>2855</v>
      </c>
      <c r="G1441" s="3" t="s">
        <v>56</v>
      </c>
      <c r="H1441" s="3" t="s">
        <v>57</v>
      </c>
      <c r="I1441" s="3" t="s">
        <v>58</v>
      </c>
      <c r="J1441" s="3" t="s">
        <v>59</v>
      </c>
      <c r="K1441" s="11">
        <v>44197</v>
      </c>
      <c r="L1441" s="11">
        <v>44926</v>
      </c>
      <c r="M1441" s="3">
        <v>0</v>
      </c>
      <c r="N1441" s="3">
        <v>100</v>
      </c>
      <c r="O1441" s="3">
        <v>0</v>
      </c>
      <c r="P1441" s="3">
        <v>0</v>
      </c>
      <c r="Q1441" s="3">
        <v>0</v>
      </c>
    </row>
    <row r="1442" spans="1:17" x14ac:dyDescent="0.25">
      <c r="A1442" s="3">
        <v>3992</v>
      </c>
      <c r="B1442" s="3" t="s">
        <v>430</v>
      </c>
      <c r="C1442" s="3" t="s">
        <v>2907</v>
      </c>
      <c r="D1442" s="3" t="s">
        <v>340</v>
      </c>
      <c r="E1442" s="3" t="s">
        <v>440</v>
      </c>
      <c r="F1442" s="3" t="s">
        <v>2855</v>
      </c>
      <c r="G1442" s="3" t="s">
        <v>56</v>
      </c>
      <c r="H1442" s="3" t="s">
        <v>57</v>
      </c>
      <c r="I1442" s="3" t="s">
        <v>58</v>
      </c>
      <c r="J1442" s="3" t="s">
        <v>59</v>
      </c>
      <c r="K1442" s="11">
        <v>44197</v>
      </c>
      <c r="L1442" s="11">
        <v>44926</v>
      </c>
      <c r="M1442" s="3">
        <v>0</v>
      </c>
      <c r="N1442" s="3">
        <v>100</v>
      </c>
      <c r="O1442" s="3">
        <v>0</v>
      </c>
      <c r="P1442" s="3">
        <v>0</v>
      </c>
      <c r="Q1442" s="3">
        <v>0</v>
      </c>
    </row>
    <row r="1443" spans="1:17" x14ac:dyDescent="0.25">
      <c r="A1443" s="3">
        <v>3992</v>
      </c>
      <c r="B1443" s="3" t="s">
        <v>430</v>
      </c>
      <c r="C1443" s="3" t="s">
        <v>2907</v>
      </c>
      <c r="D1443" s="3" t="s">
        <v>344</v>
      </c>
      <c r="E1443" s="3" t="s">
        <v>441</v>
      </c>
      <c r="F1443" s="3" t="s">
        <v>2855</v>
      </c>
      <c r="G1443" s="3" t="s">
        <v>297</v>
      </c>
      <c r="H1443" s="3" t="s">
        <v>298</v>
      </c>
      <c r="I1443" s="3" t="s">
        <v>299</v>
      </c>
      <c r="J1443" s="3" t="s">
        <v>299</v>
      </c>
      <c r="K1443" s="11">
        <v>43955</v>
      </c>
      <c r="L1443" s="11">
        <v>45290</v>
      </c>
      <c r="M1443" s="3">
        <v>10</v>
      </c>
      <c r="N1443" s="3">
        <v>100</v>
      </c>
      <c r="O1443" s="3">
        <v>0</v>
      </c>
      <c r="P1443" s="3">
        <v>0</v>
      </c>
      <c r="Q1443" s="3">
        <v>0</v>
      </c>
    </row>
    <row r="1444" spans="1:17" x14ac:dyDescent="0.25">
      <c r="A1444" s="3">
        <v>3992</v>
      </c>
      <c r="B1444" s="3" t="s">
        <v>430</v>
      </c>
      <c r="C1444" s="3" t="s">
        <v>2907</v>
      </c>
      <c r="D1444" s="3" t="s">
        <v>358</v>
      </c>
      <c r="E1444" s="3" t="s">
        <v>442</v>
      </c>
      <c r="F1444" s="3" t="s">
        <v>2855</v>
      </c>
      <c r="G1444" s="3" t="s">
        <v>144</v>
      </c>
      <c r="H1444" s="3" t="s">
        <v>145</v>
      </c>
      <c r="I1444" s="3" t="s">
        <v>146</v>
      </c>
      <c r="J1444" s="3" t="s">
        <v>147</v>
      </c>
      <c r="K1444" s="11">
        <v>43952</v>
      </c>
      <c r="L1444" s="11">
        <v>44926</v>
      </c>
      <c r="M1444" s="3">
        <v>20</v>
      </c>
      <c r="N1444" s="3">
        <v>100</v>
      </c>
      <c r="O1444" s="3">
        <v>27.7</v>
      </c>
      <c r="P1444" s="3">
        <v>1</v>
      </c>
      <c r="Q1444" s="3">
        <v>0.27699999999999997</v>
      </c>
    </row>
    <row r="1445" spans="1:17" x14ac:dyDescent="0.25">
      <c r="A1445" s="3">
        <v>3992</v>
      </c>
      <c r="B1445" s="3" t="s">
        <v>430</v>
      </c>
      <c r="C1445" s="3" t="s">
        <v>2907</v>
      </c>
      <c r="D1445" s="3" t="s">
        <v>378</v>
      </c>
      <c r="E1445" s="3" t="s">
        <v>443</v>
      </c>
      <c r="F1445" s="3" t="s">
        <v>2855</v>
      </c>
      <c r="G1445" s="3" t="s">
        <v>56</v>
      </c>
      <c r="H1445" s="3" t="s">
        <v>57</v>
      </c>
      <c r="I1445" s="3" t="s">
        <v>58</v>
      </c>
      <c r="J1445" s="3" t="s">
        <v>59</v>
      </c>
      <c r="K1445" s="11">
        <v>44348</v>
      </c>
      <c r="L1445" s="11">
        <v>44926</v>
      </c>
      <c r="M1445" s="3">
        <v>0</v>
      </c>
      <c r="N1445" s="3">
        <v>100</v>
      </c>
      <c r="O1445" s="3">
        <v>0</v>
      </c>
      <c r="P1445" s="3">
        <v>0</v>
      </c>
      <c r="Q1445" s="3">
        <v>0</v>
      </c>
    </row>
    <row r="1446" spans="1:17" x14ac:dyDescent="0.25">
      <c r="A1446" s="3">
        <v>3992</v>
      </c>
      <c r="B1446" s="3" t="s">
        <v>430</v>
      </c>
      <c r="C1446" s="3" t="s">
        <v>2907</v>
      </c>
      <c r="D1446" s="3" t="s">
        <v>365</v>
      </c>
      <c r="E1446" s="3" t="s">
        <v>444</v>
      </c>
      <c r="F1446" s="3" t="s">
        <v>2855</v>
      </c>
      <c r="G1446" s="3" t="s">
        <v>154</v>
      </c>
      <c r="H1446" s="3" t="s">
        <v>155</v>
      </c>
      <c r="I1446" s="3" t="s">
        <v>156</v>
      </c>
      <c r="J1446" s="3" t="s">
        <v>156</v>
      </c>
      <c r="K1446" s="11">
        <v>44197</v>
      </c>
      <c r="L1446" s="11">
        <v>44926</v>
      </c>
      <c r="M1446" s="3">
        <v>0</v>
      </c>
      <c r="N1446" s="3">
        <v>100</v>
      </c>
      <c r="O1446" s="3">
        <v>0</v>
      </c>
      <c r="P1446" s="3">
        <v>0</v>
      </c>
      <c r="Q1446" s="3">
        <v>0</v>
      </c>
    </row>
    <row r="1447" spans="1:17" x14ac:dyDescent="0.25">
      <c r="A1447" s="3">
        <v>3992</v>
      </c>
      <c r="B1447" s="3" t="s">
        <v>430</v>
      </c>
      <c r="C1447" s="3" t="s">
        <v>2907</v>
      </c>
      <c r="D1447" s="3" t="s">
        <v>335</v>
      </c>
      <c r="E1447" s="3" t="s">
        <v>445</v>
      </c>
      <c r="F1447" s="3" t="s">
        <v>2855</v>
      </c>
      <c r="G1447" s="3" t="s">
        <v>193</v>
      </c>
      <c r="H1447" s="3" t="s">
        <v>194</v>
      </c>
      <c r="I1447" s="3" t="s">
        <v>195</v>
      </c>
      <c r="J1447" s="3" t="s">
        <v>195</v>
      </c>
      <c r="K1447" s="11">
        <v>44013</v>
      </c>
      <c r="L1447" s="11">
        <v>44926</v>
      </c>
      <c r="M1447" s="3">
        <v>20</v>
      </c>
      <c r="N1447" s="3">
        <v>100</v>
      </c>
      <c r="O1447" s="3">
        <v>0</v>
      </c>
      <c r="P1447" s="3">
        <v>0</v>
      </c>
      <c r="Q1447" s="3">
        <v>0</v>
      </c>
    </row>
    <row r="1448" spans="1:17" x14ac:dyDescent="0.25">
      <c r="A1448" s="3">
        <v>3992</v>
      </c>
      <c r="B1448" s="3" t="s">
        <v>430</v>
      </c>
      <c r="C1448" s="3" t="s">
        <v>2907</v>
      </c>
      <c r="D1448" s="3" t="s">
        <v>343</v>
      </c>
      <c r="E1448" s="3" t="s">
        <v>446</v>
      </c>
      <c r="F1448" s="3" t="s">
        <v>2855</v>
      </c>
      <c r="G1448" s="3" t="s">
        <v>144</v>
      </c>
      <c r="H1448" s="3" t="s">
        <v>145</v>
      </c>
      <c r="I1448" s="3" t="s">
        <v>146</v>
      </c>
      <c r="J1448" s="3" t="s">
        <v>147</v>
      </c>
      <c r="K1448" s="11">
        <v>43952</v>
      </c>
      <c r="L1448" s="11">
        <v>44926</v>
      </c>
      <c r="M1448" s="3">
        <v>100</v>
      </c>
      <c r="N1448" s="3">
        <v>100</v>
      </c>
      <c r="O1448" s="3">
        <v>0</v>
      </c>
      <c r="P1448" s="3">
        <v>0</v>
      </c>
      <c r="Q1448" s="3">
        <v>0</v>
      </c>
    </row>
    <row r="1449" spans="1:17" x14ac:dyDescent="0.25">
      <c r="A1449" s="3">
        <v>3992</v>
      </c>
      <c r="B1449" s="3" t="s">
        <v>430</v>
      </c>
      <c r="C1449" s="3" t="s">
        <v>2907</v>
      </c>
      <c r="D1449" s="3" t="s">
        <v>352</v>
      </c>
      <c r="E1449" s="3" t="s">
        <v>447</v>
      </c>
      <c r="F1449" s="3" t="s">
        <v>2855</v>
      </c>
      <c r="G1449" s="3" t="s">
        <v>144</v>
      </c>
      <c r="H1449" s="3" t="s">
        <v>145</v>
      </c>
      <c r="I1449" s="3" t="s">
        <v>146</v>
      </c>
      <c r="J1449" s="3" t="s">
        <v>147</v>
      </c>
      <c r="K1449" s="11">
        <v>43952</v>
      </c>
      <c r="L1449" s="11">
        <v>44926</v>
      </c>
      <c r="M1449" s="3">
        <v>100</v>
      </c>
      <c r="N1449" s="3">
        <v>100</v>
      </c>
      <c r="O1449" s="3">
        <v>0</v>
      </c>
      <c r="P1449" s="3">
        <v>0</v>
      </c>
      <c r="Q1449" s="3">
        <v>0</v>
      </c>
    </row>
    <row r="1450" spans="1:17" x14ac:dyDescent="0.25">
      <c r="A1450" s="3">
        <v>3992</v>
      </c>
      <c r="B1450" s="3" t="s">
        <v>430</v>
      </c>
      <c r="C1450" s="3" t="s">
        <v>2907</v>
      </c>
      <c r="D1450" s="3" t="s">
        <v>346</v>
      </c>
      <c r="E1450" s="3" t="s">
        <v>448</v>
      </c>
      <c r="F1450" s="3" t="s">
        <v>2855</v>
      </c>
      <c r="G1450" s="3" t="s">
        <v>56</v>
      </c>
      <c r="H1450" s="3" t="s">
        <v>57</v>
      </c>
      <c r="I1450" s="3" t="s">
        <v>58</v>
      </c>
      <c r="J1450" s="3" t="s">
        <v>59</v>
      </c>
      <c r="K1450" s="11">
        <v>44013</v>
      </c>
      <c r="L1450" s="11">
        <v>44926</v>
      </c>
      <c r="M1450" s="3">
        <v>100</v>
      </c>
      <c r="N1450" s="3">
        <v>100</v>
      </c>
      <c r="O1450" s="3">
        <v>0</v>
      </c>
      <c r="P1450" s="3">
        <v>0</v>
      </c>
      <c r="Q1450" s="3">
        <v>0</v>
      </c>
    </row>
    <row r="1451" spans="1:17" x14ac:dyDescent="0.25">
      <c r="A1451" s="3">
        <v>3992</v>
      </c>
      <c r="B1451" s="3" t="s">
        <v>430</v>
      </c>
      <c r="C1451" s="3" t="s">
        <v>2907</v>
      </c>
      <c r="D1451" s="3" t="s">
        <v>167</v>
      </c>
      <c r="E1451" s="3" t="s">
        <v>449</v>
      </c>
      <c r="F1451" s="3" t="s">
        <v>2855</v>
      </c>
      <c r="G1451" s="3" t="s">
        <v>450</v>
      </c>
      <c r="H1451" s="3" t="s">
        <v>451</v>
      </c>
      <c r="I1451" s="3" t="s">
        <v>170</v>
      </c>
      <c r="J1451" s="3" t="s">
        <v>171</v>
      </c>
      <c r="K1451" s="11">
        <v>43936</v>
      </c>
      <c r="L1451" s="11">
        <v>44195</v>
      </c>
      <c r="M1451" s="3">
        <v>120</v>
      </c>
      <c r="N1451" s="3">
        <v>120</v>
      </c>
      <c r="O1451" s="3">
        <v>0</v>
      </c>
      <c r="P1451" s="3">
        <v>0</v>
      </c>
      <c r="Q1451" s="3">
        <v>0</v>
      </c>
    </row>
    <row r="1452" spans="1:17" x14ac:dyDescent="0.25">
      <c r="A1452" s="3">
        <v>3992</v>
      </c>
      <c r="B1452" s="3" t="s">
        <v>430</v>
      </c>
      <c r="C1452" s="3" t="s">
        <v>2907</v>
      </c>
      <c r="D1452" s="3" t="s">
        <v>159</v>
      </c>
      <c r="E1452" s="3" t="s">
        <v>452</v>
      </c>
      <c r="F1452" s="3" t="s">
        <v>2855</v>
      </c>
      <c r="G1452" s="3" t="s">
        <v>154</v>
      </c>
      <c r="H1452" s="3" t="s">
        <v>155</v>
      </c>
      <c r="I1452" s="3" t="s">
        <v>156</v>
      </c>
      <c r="J1452" s="3" t="s">
        <v>156</v>
      </c>
      <c r="K1452" s="11">
        <v>43952</v>
      </c>
      <c r="L1452" s="11">
        <v>44926</v>
      </c>
      <c r="M1452" s="3">
        <v>150</v>
      </c>
      <c r="N1452" s="3">
        <v>150</v>
      </c>
      <c r="O1452" s="3">
        <v>0</v>
      </c>
      <c r="P1452" s="3">
        <v>0</v>
      </c>
      <c r="Q1452" s="3">
        <v>0</v>
      </c>
    </row>
    <row r="1453" spans="1:17" x14ac:dyDescent="0.25">
      <c r="A1453" s="3">
        <v>3992</v>
      </c>
      <c r="B1453" s="3" t="s">
        <v>430</v>
      </c>
      <c r="C1453" s="3" t="s">
        <v>2907</v>
      </c>
      <c r="D1453" s="3" t="s">
        <v>369</v>
      </c>
      <c r="E1453" s="3" t="s">
        <v>453</v>
      </c>
      <c r="F1453" s="3" t="s">
        <v>2855</v>
      </c>
      <c r="G1453" s="3" t="s">
        <v>183</v>
      </c>
      <c r="H1453" s="3" t="s">
        <v>184</v>
      </c>
      <c r="I1453" s="3" t="s">
        <v>146</v>
      </c>
      <c r="J1453" s="3" t="s">
        <v>147</v>
      </c>
      <c r="K1453" s="11">
        <v>43936</v>
      </c>
      <c r="L1453" s="11">
        <v>44926</v>
      </c>
      <c r="M1453" s="3">
        <v>50</v>
      </c>
      <c r="N1453" s="3">
        <v>150</v>
      </c>
      <c r="O1453" s="3">
        <v>27</v>
      </c>
      <c r="P1453" s="3">
        <v>0.54</v>
      </c>
      <c r="Q1453" s="3">
        <v>0.18</v>
      </c>
    </row>
    <row r="1454" spans="1:17" x14ac:dyDescent="0.25">
      <c r="A1454" s="3">
        <v>3992</v>
      </c>
      <c r="B1454" s="3" t="s">
        <v>430</v>
      </c>
      <c r="C1454" s="3" t="s">
        <v>2907</v>
      </c>
      <c r="D1454" s="3" t="s">
        <v>368</v>
      </c>
      <c r="E1454" s="3" t="s">
        <v>454</v>
      </c>
      <c r="F1454" s="3" t="s">
        <v>2855</v>
      </c>
      <c r="G1454" s="3" t="s">
        <v>154</v>
      </c>
      <c r="H1454" s="3" t="s">
        <v>155</v>
      </c>
      <c r="I1454" s="3" t="s">
        <v>156</v>
      </c>
      <c r="J1454" s="3" t="s">
        <v>156</v>
      </c>
      <c r="K1454" s="11">
        <v>43952</v>
      </c>
      <c r="L1454" s="11">
        <v>44926</v>
      </c>
      <c r="M1454" s="3">
        <v>200</v>
      </c>
      <c r="N1454" s="3">
        <v>200</v>
      </c>
      <c r="O1454" s="3">
        <v>0</v>
      </c>
      <c r="P1454" s="3">
        <v>0</v>
      </c>
      <c r="Q1454" s="3">
        <v>0</v>
      </c>
    </row>
    <row r="1455" spans="1:17" x14ac:dyDescent="0.25">
      <c r="A1455" s="3">
        <v>3992</v>
      </c>
      <c r="B1455" s="3" t="s">
        <v>430</v>
      </c>
      <c r="C1455" s="3" t="s">
        <v>2907</v>
      </c>
      <c r="D1455" s="3" t="s">
        <v>367</v>
      </c>
      <c r="E1455" s="3" t="s">
        <v>455</v>
      </c>
      <c r="F1455" s="3" t="s">
        <v>2855</v>
      </c>
      <c r="G1455" s="3" t="s">
        <v>183</v>
      </c>
      <c r="H1455" s="3" t="s">
        <v>184</v>
      </c>
      <c r="I1455" s="3" t="s">
        <v>146</v>
      </c>
      <c r="J1455" s="3" t="s">
        <v>147</v>
      </c>
      <c r="K1455" s="11">
        <v>43936</v>
      </c>
      <c r="L1455" s="11">
        <v>44926</v>
      </c>
      <c r="M1455" s="3">
        <v>64480</v>
      </c>
      <c r="N1455" s="3">
        <v>223060</v>
      </c>
      <c r="O1455" s="3">
        <v>64237</v>
      </c>
      <c r="P1455" s="3">
        <v>0.99623138957816382</v>
      </c>
      <c r="Q1455" s="3">
        <v>0.28798081233748768</v>
      </c>
    </row>
    <row r="1456" spans="1:17" x14ac:dyDescent="0.25">
      <c r="A1456" s="3">
        <v>3992</v>
      </c>
      <c r="B1456" s="3" t="s">
        <v>430</v>
      </c>
      <c r="C1456" s="3" t="s">
        <v>2907</v>
      </c>
      <c r="D1456" s="3" t="s">
        <v>161</v>
      </c>
      <c r="E1456" s="3" t="s">
        <v>456</v>
      </c>
      <c r="F1456" s="3" t="s">
        <v>2855</v>
      </c>
      <c r="G1456" s="3" t="s">
        <v>193</v>
      </c>
      <c r="H1456" s="3" t="s">
        <v>194</v>
      </c>
      <c r="I1456" s="3" t="s">
        <v>195</v>
      </c>
      <c r="J1456" s="3" t="s">
        <v>195</v>
      </c>
      <c r="K1456" s="11">
        <v>44013</v>
      </c>
      <c r="L1456" s="11">
        <v>44926</v>
      </c>
      <c r="M1456" s="3">
        <v>9</v>
      </c>
      <c r="N1456" s="3">
        <v>24</v>
      </c>
      <c r="O1456" s="3">
        <v>0</v>
      </c>
      <c r="P1456" s="3">
        <v>0</v>
      </c>
      <c r="Q1456" s="3">
        <v>0</v>
      </c>
    </row>
    <row r="1457" spans="1:17" x14ac:dyDescent="0.25">
      <c r="A1457" s="3">
        <v>3992</v>
      </c>
      <c r="B1457" s="3" t="s">
        <v>430</v>
      </c>
      <c r="C1457" s="3" t="s">
        <v>2907</v>
      </c>
      <c r="D1457" s="3" t="s">
        <v>157</v>
      </c>
      <c r="E1457" s="3" t="s">
        <v>457</v>
      </c>
      <c r="F1457" s="3" t="s">
        <v>2855</v>
      </c>
      <c r="G1457" s="3" t="s">
        <v>168</v>
      </c>
      <c r="H1457" s="3" t="s">
        <v>169</v>
      </c>
      <c r="I1457" s="3" t="s">
        <v>170</v>
      </c>
      <c r="J1457" s="3" t="s">
        <v>171</v>
      </c>
      <c r="K1457" s="11">
        <v>43936</v>
      </c>
      <c r="L1457" s="11">
        <v>45291</v>
      </c>
      <c r="M1457" s="3">
        <v>1000</v>
      </c>
      <c r="N1457" s="3">
        <v>2500</v>
      </c>
      <c r="O1457" s="3">
        <v>0</v>
      </c>
      <c r="P1457" s="3">
        <v>0</v>
      </c>
      <c r="Q1457" s="3">
        <v>0</v>
      </c>
    </row>
    <row r="1458" spans="1:17" x14ac:dyDescent="0.25">
      <c r="A1458" s="3">
        <v>3992</v>
      </c>
      <c r="B1458" s="3" t="s">
        <v>430</v>
      </c>
      <c r="C1458" s="3" t="s">
        <v>2907</v>
      </c>
      <c r="D1458" s="3" t="s">
        <v>158</v>
      </c>
      <c r="E1458" s="3" t="s">
        <v>458</v>
      </c>
      <c r="F1458" s="3" t="s">
        <v>2855</v>
      </c>
      <c r="G1458" s="3" t="s">
        <v>154</v>
      </c>
      <c r="H1458" s="3" t="s">
        <v>155</v>
      </c>
      <c r="I1458" s="3" t="s">
        <v>156</v>
      </c>
      <c r="J1458" s="3" t="s">
        <v>156</v>
      </c>
      <c r="K1458" s="11">
        <v>43952</v>
      </c>
      <c r="L1458" s="11">
        <v>44926</v>
      </c>
      <c r="M1458" s="3">
        <v>1000</v>
      </c>
      <c r="N1458" s="3">
        <v>2500</v>
      </c>
      <c r="O1458" s="3">
        <v>0</v>
      </c>
      <c r="P1458" s="3">
        <v>0</v>
      </c>
      <c r="Q1458" s="3">
        <v>0</v>
      </c>
    </row>
    <row r="1459" spans="1:17" x14ac:dyDescent="0.25">
      <c r="A1459" s="3">
        <v>3992</v>
      </c>
      <c r="B1459" s="3" t="s">
        <v>430</v>
      </c>
      <c r="C1459" s="3" t="s">
        <v>2907</v>
      </c>
      <c r="D1459" s="3" t="s">
        <v>160</v>
      </c>
      <c r="E1459" s="3" t="s">
        <v>459</v>
      </c>
      <c r="F1459" s="3" t="s">
        <v>2855</v>
      </c>
      <c r="G1459" s="3" t="s">
        <v>193</v>
      </c>
      <c r="H1459" s="3" t="s">
        <v>194</v>
      </c>
      <c r="I1459" s="3" t="s">
        <v>195</v>
      </c>
      <c r="J1459" s="3" t="s">
        <v>195</v>
      </c>
      <c r="K1459" s="11">
        <v>44013</v>
      </c>
      <c r="L1459" s="11">
        <v>44926</v>
      </c>
      <c r="M1459" s="3">
        <v>62</v>
      </c>
      <c r="N1459" s="3">
        <v>262</v>
      </c>
      <c r="O1459" s="3">
        <v>0</v>
      </c>
      <c r="P1459" s="3">
        <v>0</v>
      </c>
      <c r="Q1459" s="3">
        <v>0</v>
      </c>
    </row>
    <row r="1460" spans="1:17" x14ac:dyDescent="0.25">
      <c r="A1460" s="3">
        <v>3992</v>
      </c>
      <c r="B1460" s="3" t="s">
        <v>430</v>
      </c>
      <c r="C1460" s="3" t="s">
        <v>2907</v>
      </c>
      <c r="D1460" s="3" t="s">
        <v>361</v>
      </c>
      <c r="E1460" s="3" t="s">
        <v>460</v>
      </c>
      <c r="F1460" s="3" t="s">
        <v>2855</v>
      </c>
      <c r="G1460" s="3" t="s">
        <v>56</v>
      </c>
      <c r="H1460" s="3" t="s">
        <v>57</v>
      </c>
      <c r="I1460" s="3" t="s">
        <v>58</v>
      </c>
      <c r="J1460" s="3" t="s">
        <v>59</v>
      </c>
      <c r="K1460" s="11">
        <v>43983</v>
      </c>
      <c r="L1460" s="11">
        <v>44926</v>
      </c>
      <c r="M1460" s="3">
        <v>10</v>
      </c>
      <c r="N1460" s="3">
        <v>37</v>
      </c>
      <c r="O1460" s="3">
        <v>0</v>
      </c>
      <c r="P1460" s="3">
        <v>0</v>
      </c>
      <c r="Q1460" s="3">
        <v>0</v>
      </c>
    </row>
    <row r="1461" spans="1:17" x14ac:dyDescent="0.25">
      <c r="A1461" s="3">
        <v>3992</v>
      </c>
      <c r="B1461" s="3" t="s">
        <v>430</v>
      </c>
      <c r="C1461" s="3" t="s">
        <v>2907</v>
      </c>
      <c r="D1461" s="3" t="s">
        <v>371</v>
      </c>
      <c r="E1461" s="3" t="s">
        <v>461</v>
      </c>
      <c r="F1461" s="3" t="s">
        <v>2855</v>
      </c>
      <c r="G1461" s="3" t="s">
        <v>183</v>
      </c>
      <c r="H1461" s="3" t="s">
        <v>184</v>
      </c>
      <c r="I1461" s="3" t="s">
        <v>146</v>
      </c>
      <c r="J1461" s="3" t="s">
        <v>147</v>
      </c>
      <c r="K1461" s="11">
        <v>43936</v>
      </c>
      <c r="L1461" s="11">
        <v>45291</v>
      </c>
      <c r="M1461" s="3">
        <v>9</v>
      </c>
      <c r="N1461" s="3">
        <v>38</v>
      </c>
      <c r="O1461" s="3">
        <v>0</v>
      </c>
      <c r="P1461" s="3">
        <v>0</v>
      </c>
      <c r="Q1461" s="3">
        <v>0</v>
      </c>
    </row>
    <row r="1462" spans="1:17" x14ac:dyDescent="0.25">
      <c r="A1462" s="3">
        <v>3992</v>
      </c>
      <c r="B1462" s="3" t="s">
        <v>430</v>
      </c>
      <c r="C1462" s="3" t="s">
        <v>2907</v>
      </c>
      <c r="D1462" s="3" t="s">
        <v>351</v>
      </c>
      <c r="E1462" s="3" t="s">
        <v>462</v>
      </c>
      <c r="F1462" s="3" t="s">
        <v>2855</v>
      </c>
      <c r="G1462" s="3" t="s">
        <v>168</v>
      </c>
      <c r="H1462" s="3" t="s">
        <v>169</v>
      </c>
      <c r="I1462" s="3" t="s">
        <v>170</v>
      </c>
      <c r="J1462" s="3" t="s">
        <v>171</v>
      </c>
      <c r="K1462" s="11">
        <v>43936</v>
      </c>
      <c r="L1462" s="11">
        <v>45291</v>
      </c>
      <c r="M1462" s="3">
        <v>1</v>
      </c>
      <c r="N1462" s="3">
        <v>4</v>
      </c>
      <c r="O1462" s="3">
        <v>0</v>
      </c>
      <c r="P1462" s="3">
        <v>0</v>
      </c>
      <c r="Q1462" s="3">
        <v>0</v>
      </c>
    </row>
    <row r="1463" spans="1:17" x14ac:dyDescent="0.25">
      <c r="A1463" s="3">
        <v>3992</v>
      </c>
      <c r="B1463" s="3" t="s">
        <v>430</v>
      </c>
      <c r="C1463" s="3" t="s">
        <v>2907</v>
      </c>
      <c r="D1463" s="3" t="s">
        <v>366</v>
      </c>
      <c r="E1463" s="3" t="s">
        <v>463</v>
      </c>
      <c r="F1463" s="3" t="s">
        <v>2855</v>
      </c>
      <c r="G1463" s="3" t="s">
        <v>183</v>
      </c>
      <c r="H1463" s="3" t="s">
        <v>184</v>
      </c>
      <c r="I1463" s="3" t="s">
        <v>146</v>
      </c>
      <c r="J1463" s="3" t="s">
        <v>147</v>
      </c>
      <c r="K1463" s="11">
        <v>43936</v>
      </c>
      <c r="L1463" s="11">
        <v>45291</v>
      </c>
      <c r="M1463" s="3">
        <v>10</v>
      </c>
      <c r="N1463" s="3">
        <v>40</v>
      </c>
      <c r="O1463" s="3">
        <v>0</v>
      </c>
      <c r="P1463" s="3">
        <v>0</v>
      </c>
      <c r="Q1463" s="3">
        <v>0</v>
      </c>
    </row>
    <row r="1464" spans="1:17" x14ac:dyDescent="0.25">
      <c r="A1464" s="3">
        <v>3992</v>
      </c>
      <c r="B1464" s="3" t="s">
        <v>430</v>
      </c>
      <c r="C1464" s="3" t="s">
        <v>2907</v>
      </c>
      <c r="D1464" s="3" t="s">
        <v>376</v>
      </c>
      <c r="E1464" s="3" t="s">
        <v>464</v>
      </c>
      <c r="F1464" s="3" t="s">
        <v>2855</v>
      </c>
      <c r="G1464" s="3" t="s">
        <v>183</v>
      </c>
      <c r="H1464" s="3" t="s">
        <v>184</v>
      </c>
      <c r="I1464" s="3" t="s">
        <v>146</v>
      </c>
      <c r="J1464" s="3" t="s">
        <v>147</v>
      </c>
      <c r="K1464" s="11">
        <v>43936</v>
      </c>
      <c r="L1464" s="11">
        <v>45291</v>
      </c>
      <c r="M1464" s="3">
        <v>10</v>
      </c>
      <c r="N1464" s="3">
        <v>40</v>
      </c>
      <c r="O1464" s="3">
        <v>5</v>
      </c>
      <c r="P1464" s="3">
        <v>0.5</v>
      </c>
      <c r="Q1464" s="3">
        <v>0.125</v>
      </c>
    </row>
    <row r="1465" spans="1:17" x14ac:dyDescent="0.25">
      <c r="A1465" s="3">
        <v>3992</v>
      </c>
      <c r="B1465" s="3" t="s">
        <v>430</v>
      </c>
      <c r="C1465" s="3" t="s">
        <v>2907</v>
      </c>
      <c r="D1465" s="3" t="s">
        <v>83</v>
      </c>
      <c r="E1465" s="3" t="s">
        <v>465</v>
      </c>
      <c r="F1465" s="3" t="s">
        <v>2855</v>
      </c>
      <c r="G1465" s="3" t="s">
        <v>144</v>
      </c>
      <c r="H1465" s="3" t="s">
        <v>145</v>
      </c>
      <c r="I1465" s="3" t="s">
        <v>146</v>
      </c>
      <c r="J1465" s="3" t="s">
        <v>147</v>
      </c>
      <c r="K1465" s="11">
        <v>43952</v>
      </c>
      <c r="L1465" s="11">
        <v>44926</v>
      </c>
      <c r="M1465" s="3">
        <v>55000</v>
      </c>
      <c r="N1465" s="3">
        <v>55000</v>
      </c>
      <c r="O1465" s="3">
        <v>0</v>
      </c>
      <c r="P1465" s="3">
        <v>0</v>
      </c>
      <c r="Q1465" s="3">
        <v>0</v>
      </c>
    </row>
    <row r="1466" spans="1:17" x14ac:dyDescent="0.25">
      <c r="A1466" s="3">
        <v>3992</v>
      </c>
      <c r="B1466" s="3" t="s">
        <v>430</v>
      </c>
      <c r="C1466" s="3" t="s">
        <v>2907</v>
      </c>
      <c r="D1466" s="3" t="s">
        <v>362</v>
      </c>
      <c r="E1466" s="3" t="s">
        <v>466</v>
      </c>
      <c r="F1466" s="3" t="s">
        <v>2855</v>
      </c>
      <c r="G1466" s="3" t="s">
        <v>154</v>
      </c>
      <c r="H1466" s="3" t="s">
        <v>155</v>
      </c>
      <c r="I1466" s="3" t="s">
        <v>156</v>
      </c>
      <c r="J1466" s="3" t="s">
        <v>156</v>
      </c>
      <c r="K1466" s="11">
        <v>43983</v>
      </c>
      <c r="L1466" s="11">
        <v>44926</v>
      </c>
      <c r="M1466" s="3">
        <v>25</v>
      </c>
      <c r="N1466" s="3">
        <v>100</v>
      </c>
      <c r="O1466" s="3">
        <v>25</v>
      </c>
      <c r="P1466" s="3">
        <v>1</v>
      </c>
      <c r="Q1466" s="3">
        <v>0.25</v>
      </c>
    </row>
    <row r="1467" spans="1:17" x14ac:dyDescent="0.25">
      <c r="A1467" s="3">
        <v>3992</v>
      </c>
      <c r="B1467" s="3" t="s">
        <v>430</v>
      </c>
      <c r="C1467" s="3" t="s">
        <v>2907</v>
      </c>
      <c r="D1467" s="3" t="s">
        <v>74</v>
      </c>
      <c r="E1467" s="3" t="s">
        <v>467</v>
      </c>
      <c r="F1467" s="3" t="s">
        <v>2855</v>
      </c>
      <c r="G1467" s="3" t="s">
        <v>450</v>
      </c>
      <c r="H1467" s="3" t="s">
        <v>451</v>
      </c>
      <c r="I1467" s="3" t="s">
        <v>170</v>
      </c>
      <c r="J1467" s="3" t="s">
        <v>171</v>
      </c>
      <c r="K1467" s="11">
        <v>44287</v>
      </c>
      <c r="L1467" s="11">
        <v>44561</v>
      </c>
      <c r="M1467" s="3">
        <v>0</v>
      </c>
      <c r="N1467" s="3">
        <v>100</v>
      </c>
      <c r="O1467" s="3">
        <v>0</v>
      </c>
      <c r="P1467" s="3">
        <v>0</v>
      </c>
      <c r="Q1467" s="3">
        <v>0</v>
      </c>
    </row>
    <row r="1468" spans="1:17" x14ac:dyDescent="0.25">
      <c r="A1468" s="3">
        <v>3992</v>
      </c>
      <c r="B1468" s="3" t="s">
        <v>430</v>
      </c>
      <c r="C1468" s="3" t="s">
        <v>2907</v>
      </c>
      <c r="D1468" s="3" t="s">
        <v>379</v>
      </c>
      <c r="E1468" s="3" t="s">
        <v>468</v>
      </c>
      <c r="F1468" s="3" t="s">
        <v>2855</v>
      </c>
      <c r="G1468" s="3" t="s">
        <v>175</v>
      </c>
      <c r="H1468" s="3" t="s">
        <v>176</v>
      </c>
      <c r="I1468" s="3" t="s">
        <v>177</v>
      </c>
      <c r="J1468" s="3" t="s">
        <v>177</v>
      </c>
      <c r="K1468" s="11">
        <v>44013</v>
      </c>
      <c r="L1468" s="11">
        <v>44408</v>
      </c>
      <c r="M1468" s="3">
        <v>80</v>
      </c>
      <c r="N1468" s="3">
        <v>100</v>
      </c>
      <c r="O1468" s="3">
        <v>0</v>
      </c>
      <c r="P1468" s="3">
        <v>0</v>
      </c>
      <c r="Q1468" s="3">
        <v>0</v>
      </c>
    </row>
    <row r="1469" spans="1:17" x14ac:dyDescent="0.25">
      <c r="A1469" s="3">
        <v>3992</v>
      </c>
      <c r="B1469" s="3" t="s">
        <v>430</v>
      </c>
      <c r="C1469" s="3" t="s">
        <v>2907</v>
      </c>
      <c r="D1469" s="3" t="s">
        <v>73</v>
      </c>
      <c r="E1469" s="3" t="s">
        <v>469</v>
      </c>
      <c r="F1469" s="3" t="s">
        <v>2855</v>
      </c>
      <c r="G1469" s="3" t="s">
        <v>90</v>
      </c>
      <c r="H1469" s="3" t="s">
        <v>91</v>
      </c>
      <c r="I1469" s="3" t="s">
        <v>92</v>
      </c>
      <c r="J1469" s="3" t="s">
        <v>93</v>
      </c>
      <c r="K1469" s="11">
        <v>43936</v>
      </c>
      <c r="L1469" s="11">
        <v>44196</v>
      </c>
      <c r="M1469" s="3">
        <v>100</v>
      </c>
      <c r="N1469" s="3">
        <v>100</v>
      </c>
      <c r="O1469" s="3">
        <v>30</v>
      </c>
      <c r="P1469" s="3">
        <v>0.3</v>
      </c>
      <c r="Q1469" s="3">
        <v>0.3</v>
      </c>
    </row>
    <row r="1470" spans="1:17" x14ac:dyDescent="0.25">
      <c r="A1470" s="3">
        <v>3992</v>
      </c>
      <c r="B1470" s="3" t="s">
        <v>430</v>
      </c>
      <c r="C1470" s="3" t="s">
        <v>2907</v>
      </c>
      <c r="D1470" s="3" t="s">
        <v>63</v>
      </c>
      <c r="E1470" s="3" t="s">
        <v>470</v>
      </c>
      <c r="F1470" s="3" t="s">
        <v>2855</v>
      </c>
      <c r="G1470" s="3" t="s">
        <v>154</v>
      </c>
      <c r="H1470" s="3" t="s">
        <v>155</v>
      </c>
      <c r="I1470" s="3" t="s">
        <v>156</v>
      </c>
      <c r="J1470" s="3" t="s">
        <v>156</v>
      </c>
      <c r="K1470" s="11">
        <v>43952</v>
      </c>
      <c r="L1470" s="11">
        <v>44926</v>
      </c>
      <c r="M1470" s="3">
        <v>30</v>
      </c>
      <c r="N1470" s="3">
        <v>100</v>
      </c>
      <c r="O1470" s="3">
        <v>0</v>
      </c>
      <c r="P1470" s="3">
        <v>0</v>
      </c>
      <c r="Q1470" s="3">
        <v>0</v>
      </c>
    </row>
    <row r="1471" spans="1:17" x14ac:dyDescent="0.25">
      <c r="A1471" s="3">
        <v>3992</v>
      </c>
      <c r="B1471" s="3" t="s">
        <v>430</v>
      </c>
      <c r="C1471" s="3" t="s">
        <v>2907</v>
      </c>
      <c r="D1471" s="3" t="s">
        <v>71</v>
      </c>
      <c r="E1471" s="3" t="s">
        <v>471</v>
      </c>
      <c r="F1471" s="3" t="s">
        <v>2855</v>
      </c>
      <c r="G1471" s="3" t="s">
        <v>56</v>
      </c>
      <c r="H1471" s="3" t="s">
        <v>57</v>
      </c>
      <c r="I1471" s="3" t="s">
        <v>58</v>
      </c>
      <c r="J1471" s="3" t="s">
        <v>59</v>
      </c>
      <c r="K1471" s="11">
        <v>44197</v>
      </c>
      <c r="L1471" s="11">
        <v>44926</v>
      </c>
      <c r="M1471" s="3">
        <v>0</v>
      </c>
      <c r="N1471" s="3">
        <v>100</v>
      </c>
      <c r="O1471" s="3">
        <v>0</v>
      </c>
      <c r="P1471" s="3">
        <v>0</v>
      </c>
      <c r="Q1471" s="3">
        <v>0</v>
      </c>
    </row>
    <row r="1472" spans="1:17" x14ac:dyDescent="0.25">
      <c r="A1472" s="3">
        <v>3992</v>
      </c>
      <c r="B1472" s="3" t="s">
        <v>430</v>
      </c>
      <c r="C1472" s="3" t="s">
        <v>2907</v>
      </c>
      <c r="D1472" s="3" t="s">
        <v>76</v>
      </c>
      <c r="E1472" s="3" t="s">
        <v>472</v>
      </c>
      <c r="F1472" s="3" t="s">
        <v>2855</v>
      </c>
      <c r="G1472" s="3" t="s">
        <v>56</v>
      </c>
      <c r="H1472" s="3" t="s">
        <v>57</v>
      </c>
      <c r="I1472" s="3" t="s">
        <v>58</v>
      </c>
      <c r="J1472" s="3" t="s">
        <v>59</v>
      </c>
      <c r="K1472" s="11">
        <v>43952</v>
      </c>
      <c r="L1472" s="11">
        <v>44926</v>
      </c>
      <c r="M1472" s="3">
        <v>10</v>
      </c>
      <c r="N1472" s="3">
        <v>100</v>
      </c>
      <c r="O1472" s="3">
        <v>0</v>
      </c>
      <c r="P1472" s="3">
        <v>0</v>
      </c>
      <c r="Q1472" s="3">
        <v>0</v>
      </c>
    </row>
    <row r="1473" spans="1:17" x14ac:dyDescent="0.25">
      <c r="A1473" s="3">
        <v>3992</v>
      </c>
      <c r="B1473" s="3" t="s">
        <v>430</v>
      </c>
      <c r="C1473" s="3" t="s">
        <v>2907</v>
      </c>
      <c r="D1473" s="3" t="s">
        <v>64</v>
      </c>
      <c r="E1473" s="3" t="s">
        <v>473</v>
      </c>
      <c r="F1473" s="3" t="s">
        <v>2855</v>
      </c>
      <c r="G1473" s="3" t="s">
        <v>154</v>
      </c>
      <c r="H1473" s="3" t="s">
        <v>155</v>
      </c>
      <c r="I1473" s="3" t="s">
        <v>156</v>
      </c>
      <c r="J1473" s="3" t="s">
        <v>156</v>
      </c>
      <c r="K1473" s="11">
        <v>44197</v>
      </c>
      <c r="L1473" s="11">
        <v>44926</v>
      </c>
      <c r="M1473" s="3">
        <v>0</v>
      </c>
      <c r="N1473" s="3">
        <v>100</v>
      </c>
      <c r="O1473" s="3">
        <v>0</v>
      </c>
      <c r="P1473" s="3">
        <v>0</v>
      </c>
      <c r="Q1473" s="3">
        <v>0</v>
      </c>
    </row>
    <row r="1474" spans="1:17" x14ac:dyDescent="0.25">
      <c r="A1474" s="3">
        <v>3992</v>
      </c>
      <c r="B1474" s="3" t="s">
        <v>430</v>
      </c>
      <c r="C1474" s="3" t="s">
        <v>2907</v>
      </c>
      <c r="D1474" s="3" t="s">
        <v>372</v>
      </c>
      <c r="E1474" s="3" t="s">
        <v>474</v>
      </c>
      <c r="F1474" s="3" t="s">
        <v>2855</v>
      </c>
      <c r="G1474" s="3" t="s">
        <v>189</v>
      </c>
      <c r="H1474" s="3" t="s">
        <v>190</v>
      </c>
      <c r="I1474" s="3" t="s">
        <v>164</v>
      </c>
      <c r="J1474" s="3" t="s">
        <v>164</v>
      </c>
      <c r="K1474" s="11">
        <v>43936</v>
      </c>
      <c r="L1474" s="11">
        <v>44926</v>
      </c>
      <c r="M1474" s="3">
        <v>40</v>
      </c>
      <c r="N1474" s="3">
        <v>100</v>
      </c>
      <c r="O1474" s="3">
        <v>0</v>
      </c>
      <c r="P1474" s="3">
        <v>0</v>
      </c>
      <c r="Q1474" s="3">
        <v>0</v>
      </c>
    </row>
    <row r="1475" spans="1:17" x14ac:dyDescent="0.25">
      <c r="A1475" s="3">
        <v>3992</v>
      </c>
      <c r="B1475" s="3" t="s">
        <v>430</v>
      </c>
      <c r="C1475" s="3" t="s">
        <v>2907</v>
      </c>
      <c r="D1475" s="3" t="s">
        <v>77</v>
      </c>
      <c r="E1475" s="3" t="s">
        <v>475</v>
      </c>
      <c r="F1475" s="3" t="s">
        <v>2855</v>
      </c>
      <c r="G1475" s="3" t="s">
        <v>144</v>
      </c>
      <c r="H1475" s="3" t="s">
        <v>145</v>
      </c>
      <c r="I1475" s="3" t="s">
        <v>146</v>
      </c>
      <c r="J1475" s="3" t="s">
        <v>147</v>
      </c>
      <c r="K1475" s="11">
        <v>43952</v>
      </c>
      <c r="L1475" s="11">
        <v>44561</v>
      </c>
      <c r="M1475" s="3">
        <v>100</v>
      </c>
      <c r="N1475" s="3">
        <v>100</v>
      </c>
      <c r="O1475" s="3">
        <v>0</v>
      </c>
      <c r="P1475" s="3">
        <v>0</v>
      </c>
      <c r="Q1475" s="3">
        <v>0</v>
      </c>
    </row>
    <row r="1476" spans="1:17" x14ac:dyDescent="0.25">
      <c r="A1476" s="3">
        <v>3992</v>
      </c>
      <c r="B1476" s="3" t="s">
        <v>430</v>
      </c>
      <c r="C1476" s="3" t="s">
        <v>2907</v>
      </c>
      <c r="D1476" s="3" t="s">
        <v>38</v>
      </c>
      <c r="E1476" s="3" t="s">
        <v>476</v>
      </c>
      <c r="F1476" s="3" t="s">
        <v>2855</v>
      </c>
      <c r="G1476" s="3" t="s">
        <v>154</v>
      </c>
      <c r="H1476" s="3" t="s">
        <v>155</v>
      </c>
      <c r="I1476" s="3" t="s">
        <v>156</v>
      </c>
      <c r="J1476" s="3" t="s">
        <v>156</v>
      </c>
      <c r="K1476" s="11">
        <v>43936</v>
      </c>
      <c r="L1476" s="11">
        <v>44926</v>
      </c>
      <c r="M1476" s="3">
        <v>40</v>
      </c>
      <c r="N1476" s="3">
        <v>100</v>
      </c>
      <c r="O1476" s="3">
        <v>50</v>
      </c>
      <c r="P1476" s="3">
        <v>1</v>
      </c>
      <c r="Q1476" s="3">
        <v>0.5</v>
      </c>
    </row>
    <row r="1477" spans="1:17" x14ac:dyDescent="0.25">
      <c r="A1477" s="3">
        <v>3992</v>
      </c>
      <c r="B1477" s="3" t="s">
        <v>430</v>
      </c>
      <c r="C1477" s="3" t="s">
        <v>2907</v>
      </c>
      <c r="D1477" s="3" t="s">
        <v>355</v>
      </c>
      <c r="E1477" s="3" t="s">
        <v>477</v>
      </c>
      <c r="F1477" s="3" t="s">
        <v>2855</v>
      </c>
      <c r="G1477" s="3" t="s">
        <v>189</v>
      </c>
      <c r="H1477" s="3" t="s">
        <v>190</v>
      </c>
      <c r="I1477" s="3" t="s">
        <v>164</v>
      </c>
      <c r="J1477" s="3" t="s">
        <v>164</v>
      </c>
      <c r="K1477" s="11">
        <v>43936</v>
      </c>
      <c r="L1477" s="11">
        <v>44926</v>
      </c>
      <c r="M1477" s="3">
        <v>30</v>
      </c>
      <c r="N1477" s="3">
        <v>100</v>
      </c>
      <c r="O1477" s="3">
        <v>0</v>
      </c>
      <c r="P1477" s="3">
        <v>0</v>
      </c>
      <c r="Q1477" s="3">
        <v>0</v>
      </c>
    </row>
    <row r="1478" spans="1:17" x14ac:dyDescent="0.25">
      <c r="A1478" s="3">
        <v>3992</v>
      </c>
      <c r="B1478" s="3" t="s">
        <v>430</v>
      </c>
      <c r="C1478" s="3" t="s">
        <v>2907</v>
      </c>
      <c r="D1478" s="3" t="s">
        <v>374</v>
      </c>
      <c r="E1478" s="3" t="s">
        <v>478</v>
      </c>
      <c r="F1478" s="3" t="s">
        <v>2855</v>
      </c>
      <c r="G1478" s="3" t="s">
        <v>189</v>
      </c>
      <c r="H1478" s="3" t="s">
        <v>190</v>
      </c>
      <c r="I1478" s="3" t="s">
        <v>164</v>
      </c>
      <c r="J1478" s="3" t="s">
        <v>164</v>
      </c>
      <c r="K1478" s="11">
        <v>44032</v>
      </c>
      <c r="L1478" s="11">
        <v>44824</v>
      </c>
      <c r="M1478" s="3">
        <v>40</v>
      </c>
      <c r="N1478" s="3">
        <v>100</v>
      </c>
      <c r="O1478" s="3">
        <v>0</v>
      </c>
      <c r="P1478" s="3">
        <v>0</v>
      </c>
      <c r="Q1478" s="3">
        <v>0</v>
      </c>
    </row>
    <row r="1479" spans="1:17" x14ac:dyDescent="0.25">
      <c r="A1479" s="3">
        <v>3992</v>
      </c>
      <c r="B1479" s="3" t="s">
        <v>430</v>
      </c>
      <c r="C1479" s="3" t="s">
        <v>2907</v>
      </c>
      <c r="D1479" s="3" t="s">
        <v>70</v>
      </c>
      <c r="E1479" s="3" t="s">
        <v>479</v>
      </c>
      <c r="F1479" s="3" t="s">
        <v>2051</v>
      </c>
      <c r="G1479" s="3" t="s">
        <v>168</v>
      </c>
      <c r="H1479" s="3" t="s">
        <v>169</v>
      </c>
      <c r="I1479" s="3" t="s">
        <v>170</v>
      </c>
      <c r="J1479" s="3" t="s">
        <v>171</v>
      </c>
      <c r="K1479" s="11">
        <v>43936</v>
      </c>
      <c r="L1479" s="11">
        <v>45291</v>
      </c>
      <c r="M1479" s="3">
        <v>8</v>
      </c>
      <c r="N1479" s="3">
        <v>11</v>
      </c>
      <c r="O1479" s="3">
        <v>0</v>
      </c>
      <c r="P1479" s="3">
        <v>0</v>
      </c>
      <c r="Q1479" s="3">
        <v>0</v>
      </c>
    </row>
    <row r="1480" spans="1:17" x14ac:dyDescent="0.25">
      <c r="A1480" s="3">
        <v>3992</v>
      </c>
      <c r="B1480" s="3" t="s">
        <v>430</v>
      </c>
      <c r="C1480" s="3" t="s">
        <v>2907</v>
      </c>
      <c r="D1480" s="3" t="s">
        <v>75</v>
      </c>
      <c r="E1480" s="3" t="s">
        <v>480</v>
      </c>
      <c r="F1480" s="3" t="s">
        <v>2855</v>
      </c>
      <c r="G1480" s="3" t="s">
        <v>183</v>
      </c>
      <c r="H1480" s="3" t="s">
        <v>184</v>
      </c>
      <c r="I1480" s="3" t="s">
        <v>146</v>
      </c>
      <c r="J1480" s="3" t="s">
        <v>147</v>
      </c>
      <c r="K1480" s="11">
        <v>43936</v>
      </c>
      <c r="L1480" s="11">
        <v>45291</v>
      </c>
      <c r="M1480" s="3">
        <v>3</v>
      </c>
      <c r="N1480" s="3">
        <v>12</v>
      </c>
      <c r="O1480" s="3">
        <v>3</v>
      </c>
      <c r="P1480" s="3">
        <v>1</v>
      </c>
      <c r="Q1480" s="3">
        <v>0.25</v>
      </c>
    </row>
    <row r="1481" spans="1:17" x14ac:dyDescent="0.25">
      <c r="A1481" s="3">
        <v>3992</v>
      </c>
      <c r="B1481" s="3" t="s">
        <v>430</v>
      </c>
      <c r="C1481" s="3" t="s">
        <v>2907</v>
      </c>
      <c r="D1481" s="3" t="s">
        <v>72</v>
      </c>
      <c r="E1481" s="3" t="s">
        <v>481</v>
      </c>
      <c r="F1481" s="3" t="s">
        <v>2855</v>
      </c>
      <c r="G1481" s="3" t="s">
        <v>90</v>
      </c>
      <c r="H1481" s="3" t="s">
        <v>91</v>
      </c>
      <c r="I1481" s="3" t="s">
        <v>92</v>
      </c>
      <c r="J1481" s="3" t="s">
        <v>93</v>
      </c>
      <c r="K1481" s="11">
        <v>44013</v>
      </c>
      <c r="L1481" s="11">
        <v>44926</v>
      </c>
      <c r="M1481" s="3">
        <v>400</v>
      </c>
      <c r="N1481" s="3">
        <v>1200</v>
      </c>
      <c r="O1481" s="3">
        <v>0</v>
      </c>
      <c r="P1481" s="3">
        <v>0</v>
      </c>
      <c r="Q1481" s="3">
        <v>0</v>
      </c>
    </row>
    <row r="1482" spans="1:17" x14ac:dyDescent="0.25">
      <c r="A1482" s="3">
        <v>3992</v>
      </c>
      <c r="B1482" s="3" t="s">
        <v>430</v>
      </c>
      <c r="C1482" s="3" t="s">
        <v>2907</v>
      </c>
      <c r="D1482" s="3" t="s">
        <v>359</v>
      </c>
      <c r="E1482" s="3" t="s">
        <v>482</v>
      </c>
      <c r="F1482" s="3" t="s">
        <v>2855</v>
      </c>
      <c r="G1482" s="3" t="s">
        <v>193</v>
      </c>
      <c r="H1482" s="3" t="s">
        <v>194</v>
      </c>
      <c r="I1482" s="3" t="s">
        <v>195</v>
      </c>
      <c r="J1482" s="3" t="s">
        <v>195</v>
      </c>
      <c r="K1482" s="11">
        <v>44013</v>
      </c>
      <c r="L1482" s="11">
        <v>44926</v>
      </c>
      <c r="M1482" s="3">
        <v>65</v>
      </c>
      <c r="N1482" s="3">
        <v>179</v>
      </c>
      <c r="O1482" s="3">
        <v>0</v>
      </c>
      <c r="P1482" s="3">
        <v>0</v>
      </c>
      <c r="Q1482" s="3">
        <v>0</v>
      </c>
    </row>
    <row r="1483" spans="1:17" x14ac:dyDescent="0.25">
      <c r="A1483" s="3">
        <v>3992</v>
      </c>
      <c r="B1483" s="3" t="s">
        <v>430</v>
      </c>
      <c r="C1483" s="3" t="s">
        <v>2907</v>
      </c>
      <c r="D1483" s="3" t="s">
        <v>353</v>
      </c>
      <c r="E1483" s="3" t="s">
        <v>483</v>
      </c>
      <c r="F1483" s="3" t="s">
        <v>2855</v>
      </c>
      <c r="G1483" s="3" t="s">
        <v>193</v>
      </c>
      <c r="H1483" s="3" t="s">
        <v>194</v>
      </c>
      <c r="I1483" s="3" t="s">
        <v>195</v>
      </c>
      <c r="J1483" s="3" t="s">
        <v>195</v>
      </c>
      <c r="K1483" s="11">
        <v>44197</v>
      </c>
      <c r="L1483" s="11">
        <v>44926</v>
      </c>
      <c r="M1483" s="3">
        <v>0</v>
      </c>
      <c r="N1483" s="3">
        <v>19444</v>
      </c>
      <c r="O1483" s="3">
        <v>0</v>
      </c>
      <c r="P1483" s="3">
        <v>0</v>
      </c>
      <c r="Q1483" s="3">
        <v>0</v>
      </c>
    </row>
    <row r="1484" spans="1:17" x14ac:dyDescent="0.25">
      <c r="A1484" s="3">
        <v>3992</v>
      </c>
      <c r="B1484" s="3" t="s">
        <v>430</v>
      </c>
      <c r="C1484" s="3" t="s">
        <v>2907</v>
      </c>
      <c r="D1484" s="3" t="s">
        <v>66</v>
      </c>
      <c r="E1484" s="3" t="s">
        <v>484</v>
      </c>
      <c r="F1484" s="3" t="s">
        <v>2855</v>
      </c>
      <c r="G1484" s="3" t="s">
        <v>317</v>
      </c>
      <c r="H1484" s="3" t="s">
        <v>318</v>
      </c>
      <c r="I1484" s="3" t="s">
        <v>319</v>
      </c>
      <c r="J1484" s="3" t="s">
        <v>320</v>
      </c>
      <c r="K1484" s="11">
        <v>43983</v>
      </c>
      <c r="L1484" s="11">
        <v>44926</v>
      </c>
      <c r="M1484" s="3">
        <v>20</v>
      </c>
      <c r="N1484" s="3">
        <v>20</v>
      </c>
      <c r="O1484" s="3">
        <v>0</v>
      </c>
      <c r="P1484" s="3">
        <v>0</v>
      </c>
      <c r="Q1484" s="3">
        <v>0</v>
      </c>
    </row>
    <row r="1485" spans="1:17" x14ac:dyDescent="0.25">
      <c r="A1485" s="3">
        <v>3992</v>
      </c>
      <c r="B1485" s="3" t="s">
        <v>430</v>
      </c>
      <c r="C1485" s="3" t="s">
        <v>2907</v>
      </c>
      <c r="D1485" s="3" t="s">
        <v>65</v>
      </c>
      <c r="E1485" s="3" t="s">
        <v>485</v>
      </c>
      <c r="F1485" s="3" t="s">
        <v>2855</v>
      </c>
      <c r="G1485" s="3" t="s">
        <v>183</v>
      </c>
      <c r="H1485" s="3" t="s">
        <v>184</v>
      </c>
      <c r="I1485" s="3" t="s">
        <v>146</v>
      </c>
      <c r="J1485" s="3" t="s">
        <v>147</v>
      </c>
      <c r="K1485" s="11">
        <v>43936</v>
      </c>
      <c r="L1485" s="11">
        <v>44926</v>
      </c>
      <c r="M1485" s="3">
        <v>230500</v>
      </c>
      <c r="N1485" s="3">
        <v>230500</v>
      </c>
      <c r="O1485" s="3">
        <v>36948</v>
      </c>
      <c r="P1485" s="3">
        <v>0.16029501084598699</v>
      </c>
      <c r="Q1485" s="3">
        <v>0.16029501084598699</v>
      </c>
    </row>
    <row r="1486" spans="1:17" x14ac:dyDescent="0.25">
      <c r="A1486" s="3">
        <v>3992</v>
      </c>
      <c r="B1486" s="3" t="s">
        <v>430</v>
      </c>
      <c r="C1486" s="3" t="s">
        <v>2907</v>
      </c>
      <c r="D1486" s="3" t="s">
        <v>68</v>
      </c>
      <c r="E1486" s="3" t="s">
        <v>486</v>
      </c>
      <c r="F1486" s="3" t="s">
        <v>2855</v>
      </c>
      <c r="G1486" s="3" t="s">
        <v>144</v>
      </c>
      <c r="H1486" s="3" t="s">
        <v>145</v>
      </c>
      <c r="I1486" s="3" t="s">
        <v>146</v>
      </c>
      <c r="J1486" s="3" t="s">
        <v>147</v>
      </c>
      <c r="K1486" s="11">
        <v>43952</v>
      </c>
      <c r="L1486" s="11">
        <v>44926</v>
      </c>
      <c r="M1486" s="3">
        <v>25</v>
      </c>
      <c r="N1486" s="3">
        <v>25</v>
      </c>
      <c r="O1486" s="3">
        <v>0</v>
      </c>
      <c r="P1486" s="3">
        <v>0</v>
      </c>
      <c r="Q1486" s="3">
        <v>0</v>
      </c>
    </row>
    <row r="1487" spans="1:17" x14ac:dyDescent="0.25">
      <c r="A1487" s="3">
        <v>3992</v>
      </c>
      <c r="B1487" s="3" t="s">
        <v>430</v>
      </c>
      <c r="C1487" s="3" t="s">
        <v>2907</v>
      </c>
      <c r="D1487" s="3" t="s">
        <v>69</v>
      </c>
      <c r="E1487" s="3" t="s">
        <v>487</v>
      </c>
      <c r="F1487" s="3" t="s">
        <v>2855</v>
      </c>
      <c r="G1487" s="3" t="s">
        <v>168</v>
      </c>
      <c r="H1487" s="3" t="s">
        <v>169</v>
      </c>
      <c r="I1487" s="3" t="s">
        <v>170</v>
      </c>
      <c r="J1487" s="3" t="s">
        <v>171</v>
      </c>
      <c r="K1487" s="11">
        <v>43952</v>
      </c>
      <c r="L1487" s="11">
        <v>45291</v>
      </c>
      <c r="M1487" s="3">
        <v>1000</v>
      </c>
      <c r="N1487" s="3">
        <v>2500</v>
      </c>
      <c r="O1487" s="3">
        <v>0</v>
      </c>
      <c r="P1487" s="3">
        <v>0</v>
      </c>
      <c r="Q1487" s="3">
        <v>0</v>
      </c>
    </row>
    <row r="1488" spans="1:17" x14ac:dyDescent="0.25">
      <c r="A1488" s="3">
        <v>3992</v>
      </c>
      <c r="B1488" s="3" t="s">
        <v>430</v>
      </c>
      <c r="C1488" s="3" t="s">
        <v>2907</v>
      </c>
      <c r="D1488" s="3" t="s">
        <v>337</v>
      </c>
      <c r="E1488" s="3" t="s">
        <v>488</v>
      </c>
      <c r="F1488" s="3" t="s">
        <v>2051</v>
      </c>
      <c r="G1488" s="3" t="s">
        <v>193</v>
      </c>
      <c r="H1488" s="3" t="s">
        <v>194</v>
      </c>
      <c r="I1488" s="3" t="s">
        <v>195</v>
      </c>
      <c r="J1488" s="3" t="s">
        <v>195</v>
      </c>
      <c r="K1488" s="11">
        <v>44197</v>
      </c>
      <c r="L1488" s="11">
        <v>44926</v>
      </c>
      <c r="M1488" s="3">
        <v>0</v>
      </c>
      <c r="N1488" s="3">
        <v>300</v>
      </c>
      <c r="O1488" s="3">
        <v>0</v>
      </c>
      <c r="P1488" s="3">
        <v>0</v>
      </c>
      <c r="Q1488" s="3">
        <v>0</v>
      </c>
    </row>
    <row r="1489" spans="1:17" x14ac:dyDescent="0.25">
      <c r="A1489" s="3">
        <v>3992</v>
      </c>
      <c r="B1489" s="3" t="s">
        <v>430</v>
      </c>
      <c r="C1489" s="3" t="s">
        <v>2907</v>
      </c>
      <c r="D1489" s="3" t="s">
        <v>67</v>
      </c>
      <c r="E1489" s="3" t="s">
        <v>489</v>
      </c>
      <c r="F1489" s="3" t="s">
        <v>2855</v>
      </c>
      <c r="G1489" s="3" t="s">
        <v>183</v>
      </c>
      <c r="H1489" s="3" t="s">
        <v>184</v>
      </c>
      <c r="I1489" s="3" t="s">
        <v>146</v>
      </c>
      <c r="J1489" s="3" t="s">
        <v>147</v>
      </c>
      <c r="K1489" s="11">
        <v>43936</v>
      </c>
      <c r="L1489" s="11">
        <v>44926</v>
      </c>
      <c r="M1489" s="3">
        <v>1000</v>
      </c>
      <c r="N1489" s="3">
        <v>3000</v>
      </c>
      <c r="O1489" s="3">
        <v>0</v>
      </c>
      <c r="P1489" s="3">
        <v>0</v>
      </c>
      <c r="Q1489" s="3">
        <v>0</v>
      </c>
    </row>
    <row r="1490" spans="1:17" x14ac:dyDescent="0.25">
      <c r="A1490" s="3">
        <v>3992</v>
      </c>
      <c r="B1490" s="3" t="s">
        <v>430</v>
      </c>
      <c r="C1490" s="3" t="s">
        <v>2907</v>
      </c>
      <c r="D1490" s="3" t="s">
        <v>78</v>
      </c>
      <c r="E1490" s="3" t="s">
        <v>490</v>
      </c>
      <c r="F1490" s="3" t="s">
        <v>2855</v>
      </c>
      <c r="G1490" s="3" t="s">
        <v>56</v>
      </c>
      <c r="H1490" s="3" t="s">
        <v>57</v>
      </c>
      <c r="I1490" s="3" t="s">
        <v>58</v>
      </c>
      <c r="J1490" s="3" t="s">
        <v>59</v>
      </c>
      <c r="K1490" s="11">
        <v>43983</v>
      </c>
      <c r="L1490" s="11">
        <v>44926</v>
      </c>
      <c r="M1490" s="3">
        <v>12</v>
      </c>
      <c r="N1490" s="3">
        <v>37</v>
      </c>
      <c r="O1490" s="3">
        <v>6</v>
      </c>
      <c r="P1490" s="3">
        <v>0.5</v>
      </c>
      <c r="Q1490" s="3">
        <v>0.16216216216216217</v>
      </c>
    </row>
    <row r="1491" spans="1:17" x14ac:dyDescent="0.25">
      <c r="A1491" s="3">
        <v>3992</v>
      </c>
      <c r="B1491" s="3" t="s">
        <v>430</v>
      </c>
      <c r="C1491" s="3" t="s">
        <v>2907</v>
      </c>
      <c r="D1491" s="3" t="s">
        <v>62</v>
      </c>
      <c r="E1491" s="3" t="s">
        <v>491</v>
      </c>
      <c r="F1491" s="3" t="s">
        <v>2855</v>
      </c>
      <c r="G1491" s="3" t="s">
        <v>154</v>
      </c>
      <c r="H1491" s="3" t="s">
        <v>155</v>
      </c>
      <c r="I1491" s="3" t="s">
        <v>156</v>
      </c>
      <c r="J1491" s="3" t="s">
        <v>156</v>
      </c>
      <c r="K1491" s="11">
        <v>43983</v>
      </c>
      <c r="L1491" s="11">
        <v>44926</v>
      </c>
      <c r="M1491" s="3">
        <v>4800</v>
      </c>
      <c r="N1491" s="3">
        <v>9800</v>
      </c>
      <c r="O1491" s="3">
        <v>6</v>
      </c>
      <c r="P1491" s="3">
        <v>1.25E-3</v>
      </c>
      <c r="Q1491" s="3">
        <v>6.1224489795918364E-4</v>
      </c>
    </row>
    <row r="1492" spans="1:17" x14ac:dyDescent="0.25">
      <c r="A1492" s="3">
        <v>3992</v>
      </c>
      <c r="B1492" s="3" t="s">
        <v>430</v>
      </c>
      <c r="C1492" s="3" t="s">
        <v>2907</v>
      </c>
      <c r="D1492" s="3" t="s">
        <v>45</v>
      </c>
      <c r="E1492" s="3" t="s">
        <v>1330</v>
      </c>
      <c r="F1492" s="3" t="s">
        <v>2051</v>
      </c>
      <c r="G1492" s="3" t="s">
        <v>56</v>
      </c>
      <c r="H1492" s="3" t="s">
        <v>57</v>
      </c>
      <c r="I1492" s="3" t="s">
        <v>58</v>
      </c>
      <c r="J1492" s="3" t="s">
        <v>59</v>
      </c>
      <c r="K1492" s="11">
        <v>43983</v>
      </c>
      <c r="L1492" s="11">
        <v>44926</v>
      </c>
      <c r="M1492" s="3">
        <v>100</v>
      </c>
      <c r="N1492" s="3">
        <v>100</v>
      </c>
      <c r="O1492" s="3">
        <v>0</v>
      </c>
      <c r="P1492" s="3">
        <v>0</v>
      </c>
      <c r="Q1492" s="3">
        <v>0</v>
      </c>
    </row>
    <row r="1493" spans="1:17" x14ac:dyDescent="0.25">
      <c r="A1493" s="3">
        <v>3992</v>
      </c>
      <c r="B1493" s="3" t="s">
        <v>430</v>
      </c>
      <c r="C1493" s="3" t="s">
        <v>2907</v>
      </c>
      <c r="D1493" s="3" t="s">
        <v>42</v>
      </c>
      <c r="E1493" s="3" t="s">
        <v>1331</v>
      </c>
      <c r="F1493" s="3" t="s">
        <v>2855</v>
      </c>
      <c r="G1493" s="3" t="s">
        <v>175</v>
      </c>
      <c r="H1493" s="3" t="s">
        <v>176</v>
      </c>
      <c r="I1493" s="3" t="s">
        <v>177</v>
      </c>
      <c r="J1493" s="3" t="s">
        <v>177</v>
      </c>
      <c r="K1493" s="11">
        <v>43936</v>
      </c>
      <c r="L1493" s="11">
        <v>44561</v>
      </c>
      <c r="M1493" s="3">
        <v>60</v>
      </c>
      <c r="N1493" s="3">
        <v>100</v>
      </c>
      <c r="O1493" s="3">
        <v>10</v>
      </c>
      <c r="P1493" s="3">
        <v>0.16666666666666666</v>
      </c>
      <c r="Q1493" s="3">
        <v>0.1</v>
      </c>
    </row>
    <row r="1494" spans="1:17" x14ac:dyDescent="0.25">
      <c r="A1494" s="3">
        <v>3992</v>
      </c>
      <c r="B1494" s="3" t="s">
        <v>430</v>
      </c>
      <c r="C1494" s="3" t="s">
        <v>2907</v>
      </c>
      <c r="D1494" s="3" t="s">
        <v>206</v>
      </c>
      <c r="E1494" s="3" t="s">
        <v>1332</v>
      </c>
      <c r="F1494" s="3" t="s">
        <v>2855</v>
      </c>
      <c r="G1494" s="3" t="s">
        <v>56</v>
      </c>
      <c r="H1494" s="3" t="s">
        <v>57</v>
      </c>
      <c r="I1494" s="3" t="s">
        <v>58</v>
      </c>
      <c r="J1494" s="3" t="s">
        <v>59</v>
      </c>
      <c r="K1494" s="11">
        <v>44197</v>
      </c>
      <c r="L1494" s="11">
        <v>44926</v>
      </c>
      <c r="M1494" s="3">
        <v>0</v>
      </c>
      <c r="N1494" s="3">
        <v>100</v>
      </c>
      <c r="O1494" s="3">
        <v>0</v>
      </c>
      <c r="P1494" s="3">
        <v>0</v>
      </c>
      <c r="Q1494" s="3">
        <v>0</v>
      </c>
    </row>
    <row r="1495" spans="1:17" x14ac:dyDescent="0.25">
      <c r="A1495" s="3">
        <v>3992</v>
      </c>
      <c r="B1495" s="3" t="s">
        <v>430</v>
      </c>
      <c r="C1495" s="3" t="s">
        <v>2907</v>
      </c>
      <c r="D1495" s="3" t="s">
        <v>210</v>
      </c>
      <c r="E1495" s="3" t="s">
        <v>1333</v>
      </c>
      <c r="F1495" s="3" t="s">
        <v>2855</v>
      </c>
      <c r="G1495" s="3" t="s">
        <v>168</v>
      </c>
      <c r="H1495" s="3" t="s">
        <v>169</v>
      </c>
      <c r="I1495" s="3" t="s">
        <v>170</v>
      </c>
      <c r="J1495" s="3" t="s">
        <v>171</v>
      </c>
      <c r="K1495" s="11">
        <v>43952</v>
      </c>
      <c r="L1495" s="11">
        <v>44926</v>
      </c>
      <c r="M1495" s="3">
        <v>100</v>
      </c>
      <c r="N1495" s="3">
        <v>100</v>
      </c>
      <c r="O1495" s="3">
        <v>5</v>
      </c>
      <c r="P1495" s="3">
        <v>0.05</v>
      </c>
      <c r="Q1495" s="3">
        <v>0.05</v>
      </c>
    </row>
    <row r="1496" spans="1:17" x14ac:dyDescent="0.25">
      <c r="A1496" s="3">
        <v>3992</v>
      </c>
      <c r="B1496" s="3" t="s">
        <v>430</v>
      </c>
      <c r="C1496" s="3" t="s">
        <v>2907</v>
      </c>
      <c r="D1496" s="3" t="s">
        <v>205</v>
      </c>
      <c r="E1496" s="3" t="s">
        <v>1334</v>
      </c>
      <c r="F1496" s="3" t="s">
        <v>2855</v>
      </c>
      <c r="G1496" s="3" t="s">
        <v>56</v>
      </c>
      <c r="H1496" s="3" t="s">
        <v>57</v>
      </c>
      <c r="I1496" s="3" t="s">
        <v>58</v>
      </c>
      <c r="J1496" s="3" t="s">
        <v>59</v>
      </c>
      <c r="K1496" s="11">
        <v>44166</v>
      </c>
      <c r="L1496" s="11">
        <v>44926</v>
      </c>
      <c r="M1496" s="3">
        <v>50</v>
      </c>
      <c r="N1496" s="3">
        <v>100</v>
      </c>
      <c r="O1496" s="3">
        <v>0</v>
      </c>
      <c r="P1496" s="3">
        <v>0</v>
      </c>
      <c r="Q1496" s="3">
        <v>0</v>
      </c>
    </row>
    <row r="1497" spans="1:17" x14ac:dyDescent="0.25">
      <c r="A1497" s="3">
        <v>3992</v>
      </c>
      <c r="B1497" s="3" t="s">
        <v>430</v>
      </c>
      <c r="C1497" s="3" t="s">
        <v>2907</v>
      </c>
      <c r="D1497" s="3" t="s">
        <v>211</v>
      </c>
      <c r="E1497" s="3" t="s">
        <v>1335</v>
      </c>
      <c r="F1497" s="3" t="s">
        <v>2855</v>
      </c>
      <c r="G1497" s="3" t="s">
        <v>183</v>
      </c>
      <c r="H1497" s="3" t="s">
        <v>184</v>
      </c>
      <c r="I1497" s="3" t="s">
        <v>146</v>
      </c>
      <c r="J1497" s="3" t="s">
        <v>147</v>
      </c>
      <c r="K1497" s="11">
        <v>43952</v>
      </c>
      <c r="L1497" s="11">
        <v>44377</v>
      </c>
      <c r="M1497" s="3">
        <v>30</v>
      </c>
      <c r="N1497" s="3">
        <v>100</v>
      </c>
      <c r="O1497" s="3">
        <v>15</v>
      </c>
      <c r="P1497" s="3">
        <v>0.5</v>
      </c>
      <c r="Q1497" s="3">
        <v>0.15</v>
      </c>
    </row>
    <row r="1498" spans="1:17" x14ac:dyDescent="0.25">
      <c r="A1498" s="3">
        <v>3992</v>
      </c>
      <c r="B1498" s="3" t="s">
        <v>430</v>
      </c>
      <c r="C1498" s="3" t="s">
        <v>2907</v>
      </c>
      <c r="D1498" s="3" t="s">
        <v>51</v>
      </c>
      <c r="E1498" s="3" t="s">
        <v>1336</v>
      </c>
      <c r="F1498" s="3" t="s">
        <v>2855</v>
      </c>
      <c r="G1498" s="3" t="s">
        <v>175</v>
      </c>
      <c r="H1498" s="3" t="s">
        <v>176</v>
      </c>
      <c r="I1498" s="3" t="s">
        <v>177</v>
      </c>
      <c r="J1498" s="3" t="s">
        <v>177</v>
      </c>
      <c r="K1498" s="11">
        <v>43983</v>
      </c>
      <c r="L1498" s="11">
        <v>44377</v>
      </c>
      <c r="M1498" s="3">
        <v>60</v>
      </c>
      <c r="N1498" s="3">
        <v>100</v>
      </c>
      <c r="O1498" s="3">
        <v>4</v>
      </c>
      <c r="P1498" s="3">
        <v>6.6666666666666666E-2</v>
      </c>
      <c r="Q1498" s="3">
        <v>0.04</v>
      </c>
    </row>
    <row r="1499" spans="1:17" x14ac:dyDescent="0.25">
      <c r="A1499" s="3">
        <v>3992</v>
      </c>
      <c r="B1499" s="3" t="s">
        <v>430</v>
      </c>
      <c r="C1499" s="3" t="s">
        <v>2907</v>
      </c>
      <c r="D1499" s="3" t="s">
        <v>208</v>
      </c>
      <c r="E1499" s="3" t="s">
        <v>1337</v>
      </c>
      <c r="F1499" s="3" t="s">
        <v>2855</v>
      </c>
      <c r="G1499" s="3" t="s">
        <v>56</v>
      </c>
      <c r="H1499" s="3" t="s">
        <v>57</v>
      </c>
      <c r="I1499" s="3" t="s">
        <v>58</v>
      </c>
      <c r="J1499" s="3" t="s">
        <v>59</v>
      </c>
      <c r="K1499" s="11">
        <v>44409</v>
      </c>
      <c r="L1499" s="11">
        <v>44926</v>
      </c>
      <c r="M1499" s="3">
        <v>0</v>
      </c>
      <c r="N1499" s="3">
        <v>100</v>
      </c>
      <c r="O1499" s="3">
        <v>0</v>
      </c>
      <c r="P1499" s="3">
        <v>0</v>
      </c>
      <c r="Q1499" s="3">
        <v>0</v>
      </c>
    </row>
    <row r="1500" spans="1:17" x14ac:dyDescent="0.25">
      <c r="A1500" s="3">
        <v>3992</v>
      </c>
      <c r="B1500" s="3" t="s">
        <v>430</v>
      </c>
      <c r="C1500" s="3" t="s">
        <v>2907</v>
      </c>
      <c r="D1500" s="3" t="s">
        <v>209</v>
      </c>
      <c r="E1500" s="3" t="s">
        <v>1338</v>
      </c>
      <c r="F1500" s="3" t="s">
        <v>2855</v>
      </c>
      <c r="G1500" s="3" t="s">
        <v>56</v>
      </c>
      <c r="H1500" s="3" t="s">
        <v>57</v>
      </c>
      <c r="I1500" s="3" t="s">
        <v>58</v>
      </c>
      <c r="J1500" s="3" t="s">
        <v>59</v>
      </c>
      <c r="K1500" s="11">
        <v>43983</v>
      </c>
      <c r="L1500" s="11">
        <v>44926</v>
      </c>
      <c r="M1500" s="3">
        <v>30</v>
      </c>
      <c r="N1500" s="3">
        <v>100</v>
      </c>
      <c r="O1500" s="3">
        <v>20</v>
      </c>
      <c r="P1500" s="3">
        <v>0.66666666666666663</v>
      </c>
      <c r="Q1500" s="3">
        <v>0.2</v>
      </c>
    </row>
    <row r="1501" spans="1:17" x14ac:dyDescent="0.25">
      <c r="A1501" s="3">
        <v>3992</v>
      </c>
      <c r="B1501" s="3" t="s">
        <v>430</v>
      </c>
      <c r="C1501" s="3" t="s">
        <v>2907</v>
      </c>
      <c r="D1501" s="3" t="s">
        <v>46</v>
      </c>
      <c r="E1501" s="3" t="s">
        <v>1339</v>
      </c>
      <c r="F1501" s="3" t="s">
        <v>2855</v>
      </c>
      <c r="G1501" s="3" t="s">
        <v>183</v>
      </c>
      <c r="H1501" s="3" t="s">
        <v>184</v>
      </c>
      <c r="I1501" s="3" t="s">
        <v>146</v>
      </c>
      <c r="J1501" s="3" t="s">
        <v>147</v>
      </c>
      <c r="K1501" s="11">
        <v>43952</v>
      </c>
      <c r="L1501" s="11">
        <v>45291</v>
      </c>
      <c r="M1501" s="3">
        <v>100</v>
      </c>
      <c r="N1501" s="3">
        <v>100</v>
      </c>
      <c r="O1501" s="3">
        <v>0</v>
      </c>
      <c r="P1501" s="3">
        <v>0</v>
      </c>
      <c r="Q1501" s="3">
        <v>0</v>
      </c>
    </row>
    <row r="1502" spans="1:17" x14ac:dyDescent="0.25">
      <c r="A1502" s="3">
        <v>3992</v>
      </c>
      <c r="B1502" s="3" t="s">
        <v>430</v>
      </c>
      <c r="C1502" s="3" t="s">
        <v>2907</v>
      </c>
      <c r="D1502" s="3" t="s">
        <v>40</v>
      </c>
      <c r="E1502" s="3" t="s">
        <v>1340</v>
      </c>
      <c r="F1502" s="3" t="s">
        <v>2855</v>
      </c>
      <c r="G1502" s="3" t="s">
        <v>175</v>
      </c>
      <c r="H1502" s="3" t="s">
        <v>176</v>
      </c>
      <c r="I1502" s="3" t="s">
        <v>177</v>
      </c>
      <c r="J1502" s="3" t="s">
        <v>177</v>
      </c>
      <c r="K1502" s="11">
        <v>44013</v>
      </c>
      <c r="L1502" s="11">
        <v>44926</v>
      </c>
      <c r="M1502" s="3">
        <v>10</v>
      </c>
      <c r="N1502" s="3">
        <v>100</v>
      </c>
      <c r="O1502" s="3">
        <v>0</v>
      </c>
      <c r="P1502" s="3">
        <v>0</v>
      </c>
      <c r="Q1502" s="3">
        <v>0</v>
      </c>
    </row>
    <row r="1503" spans="1:17" x14ac:dyDescent="0.25">
      <c r="A1503" s="3">
        <v>3992</v>
      </c>
      <c r="B1503" s="3" t="s">
        <v>430</v>
      </c>
      <c r="C1503" s="3" t="s">
        <v>2907</v>
      </c>
      <c r="D1503" s="3" t="s">
        <v>48</v>
      </c>
      <c r="E1503" s="3" t="s">
        <v>1341</v>
      </c>
      <c r="F1503" s="3" t="s">
        <v>2855</v>
      </c>
      <c r="G1503" s="3" t="s">
        <v>168</v>
      </c>
      <c r="H1503" s="3" t="s">
        <v>169</v>
      </c>
      <c r="I1503" s="3" t="s">
        <v>170</v>
      </c>
      <c r="J1503" s="3" t="s">
        <v>171</v>
      </c>
      <c r="K1503" s="11">
        <v>44013</v>
      </c>
      <c r="L1503" s="11">
        <v>45291</v>
      </c>
      <c r="M1503" s="3">
        <v>47</v>
      </c>
      <c r="N1503" s="3">
        <v>100</v>
      </c>
      <c r="O1503" s="3">
        <v>0</v>
      </c>
      <c r="P1503" s="3">
        <v>0</v>
      </c>
      <c r="Q1503" s="3">
        <v>0</v>
      </c>
    </row>
    <row r="1504" spans="1:17" x14ac:dyDescent="0.25">
      <c r="A1504" s="3">
        <v>3992</v>
      </c>
      <c r="B1504" s="3" t="s">
        <v>430</v>
      </c>
      <c r="C1504" s="3" t="s">
        <v>2907</v>
      </c>
      <c r="D1504" s="3" t="s">
        <v>43</v>
      </c>
      <c r="E1504" s="3" t="s">
        <v>1342</v>
      </c>
      <c r="F1504" s="3" t="s">
        <v>2855</v>
      </c>
      <c r="G1504" s="3" t="s">
        <v>168</v>
      </c>
      <c r="H1504" s="3" t="s">
        <v>169</v>
      </c>
      <c r="I1504" s="3" t="s">
        <v>170</v>
      </c>
      <c r="J1504" s="3" t="s">
        <v>171</v>
      </c>
      <c r="K1504" s="11">
        <v>44013</v>
      </c>
      <c r="L1504" s="11">
        <v>44926</v>
      </c>
      <c r="M1504" s="3">
        <v>3</v>
      </c>
      <c r="N1504" s="3">
        <v>100</v>
      </c>
      <c r="O1504" s="3">
        <v>0</v>
      </c>
      <c r="P1504" s="3">
        <v>0</v>
      </c>
      <c r="Q1504" s="3">
        <v>0</v>
      </c>
    </row>
    <row r="1505" spans="1:17" x14ac:dyDescent="0.25">
      <c r="A1505" s="3">
        <v>3992</v>
      </c>
      <c r="B1505" s="3" t="s">
        <v>430</v>
      </c>
      <c r="C1505" s="3" t="s">
        <v>2907</v>
      </c>
      <c r="D1505" s="3" t="s">
        <v>49</v>
      </c>
      <c r="E1505" s="3" t="s">
        <v>1343</v>
      </c>
      <c r="F1505" s="3" t="s">
        <v>2855</v>
      </c>
      <c r="G1505" s="3" t="s">
        <v>168</v>
      </c>
      <c r="H1505" s="3" t="s">
        <v>169</v>
      </c>
      <c r="I1505" s="3" t="s">
        <v>170</v>
      </c>
      <c r="J1505" s="3" t="s">
        <v>171</v>
      </c>
      <c r="K1505" s="11">
        <v>44013</v>
      </c>
      <c r="L1505" s="11">
        <v>45291</v>
      </c>
      <c r="M1505" s="3">
        <v>47</v>
      </c>
      <c r="N1505" s="3">
        <v>100</v>
      </c>
      <c r="O1505" s="3">
        <v>0</v>
      </c>
      <c r="P1505" s="3">
        <v>0</v>
      </c>
      <c r="Q1505" s="3">
        <v>0</v>
      </c>
    </row>
    <row r="1506" spans="1:17" x14ac:dyDescent="0.25">
      <c r="A1506" s="3">
        <v>3992</v>
      </c>
      <c r="B1506" s="3" t="s">
        <v>430</v>
      </c>
      <c r="C1506" s="3" t="s">
        <v>2907</v>
      </c>
      <c r="D1506" s="3" t="s">
        <v>39</v>
      </c>
      <c r="E1506" s="3" t="s">
        <v>1344</v>
      </c>
      <c r="F1506" s="3" t="s">
        <v>2855</v>
      </c>
      <c r="G1506" s="3" t="s">
        <v>175</v>
      </c>
      <c r="H1506" s="3" t="s">
        <v>176</v>
      </c>
      <c r="I1506" s="3" t="s">
        <v>177</v>
      </c>
      <c r="J1506" s="3" t="s">
        <v>177</v>
      </c>
      <c r="K1506" s="11">
        <v>43936</v>
      </c>
      <c r="L1506" s="11">
        <v>44926</v>
      </c>
      <c r="M1506" s="3">
        <v>100</v>
      </c>
      <c r="N1506" s="3">
        <v>100</v>
      </c>
      <c r="O1506" s="3">
        <v>30</v>
      </c>
      <c r="P1506" s="3">
        <v>0.3</v>
      </c>
      <c r="Q1506" s="3">
        <v>0.3</v>
      </c>
    </row>
    <row r="1507" spans="1:17" x14ac:dyDescent="0.25">
      <c r="A1507" s="3">
        <v>3992</v>
      </c>
      <c r="B1507" s="3" t="s">
        <v>430</v>
      </c>
      <c r="C1507" s="3" t="s">
        <v>2907</v>
      </c>
      <c r="D1507" s="3" t="s">
        <v>44</v>
      </c>
      <c r="E1507" s="3" t="s">
        <v>1345</v>
      </c>
      <c r="F1507" s="3" t="s">
        <v>2855</v>
      </c>
      <c r="G1507" s="3" t="s">
        <v>168</v>
      </c>
      <c r="H1507" s="3" t="s">
        <v>169</v>
      </c>
      <c r="I1507" s="3" t="s">
        <v>170</v>
      </c>
      <c r="J1507" s="3" t="s">
        <v>171</v>
      </c>
      <c r="K1507" s="11">
        <v>44196</v>
      </c>
      <c r="L1507" s="11">
        <v>45291</v>
      </c>
      <c r="M1507" s="3">
        <v>3</v>
      </c>
      <c r="N1507" s="3">
        <v>100</v>
      </c>
      <c r="O1507" s="3">
        <v>0</v>
      </c>
      <c r="P1507" s="3">
        <v>0</v>
      </c>
      <c r="Q1507" s="3">
        <v>0</v>
      </c>
    </row>
    <row r="1508" spans="1:17" x14ac:dyDescent="0.25">
      <c r="A1508" s="3">
        <v>3992</v>
      </c>
      <c r="B1508" s="3" t="s">
        <v>430</v>
      </c>
      <c r="C1508" s="3" t="s">
        <v>2907</v>
      </c>
      <c r="D1508" s="3" t="s">
        <v>207</v>
      </c>
      <c r="E1508" s="3" t="s">
        <v>1346</v>
      </c>
      <c r="F1508" s="3" t="s">
        <v>2855</v>
      </c>
      <c r="G1508" s="3" t="s">
        <v>175</v>
      </c>
      <c r="H1508" s="3" t="s">
        <v>176</v>
      </c>
      <c r="I1508" s="3" t="s">
        <v>177</v>
      </c>
      <c r="J1508" s="3" t="s">
        <v>177</v>
      </c>
      <c r="K1508" s="11">
        <v>44650</v>
      </c>
      <c r="L1508" s="11">
        <v>45153</v>
      </c>
      <c r="M1508" s="3">
        <v>0</v>
      </c>
      <c r="N1508" s="3">
        <v>100</v>
      </c>
      <c r="O1508" s="3">
        <v>0</v>
      </c>
      <c r="P1508" s="3">
        <v>0</v>
      </c>
      <c r="Q1508" s="3">
        <v>0</v>
      </c>
    </row>
    <row r="1509" spans="1:17" x14ac:dyDescent="0.25">
      <c r="A1509" s="3">
        <v>3992</v>
      </c>
      <c r="B1509" s="3" t="s">
        <v>430</v>
      </c>
      <c r="C1509" s="3" t="s">
        <v>2907</v>
      </c>
      <c r="D1509" s="3" t="s">
        <v>212</v>
      </c>
      <c r="E1509" s="3" t="s">
        <v>1347</v>
      </c>
      <c r="F1509" s="3" t="s">
        <v>2855</v>
      </c>
      <c r="G1509" s="3" t="s">
        <v>168</v>
      </c>
      <c r="H1509" s="3" t="s">
        <v>169</v>
      </c>
      <c r="I1509" s="3" t="s">
        <v>170</v>
      </c>
      <c r="J1509" s="3" t="s">
        <v>171</v>
      </c>
      <c r="K1509" s="11">
        <v>43952</v>
      </c>
      <c r="L1509" s="11">
        <v>44926</v>
      </c>
      <c r="M1509" s="3">
        <v>1</v>
      </c>
      <c r="N1509" s="3">
        <v>3</v>
      </c>
      <c r="O1509" s="3">
        <v>0</v>
      </c>
      <c r="P1509" s="3">
        <v>0</v>
      </c>
      <c r="Q1509" s="3">
        <v>0</v>
      </c>
    </row>
    <row r="1510" spans="1:17" x14ac:dyDescent="0.25">
      <c r="A1510" s="3">
        <v>3992</v>
      </c>
      <c r="B1510" s="3" t="s">
        <v>430</v>
      </c>
      <c r="C1510" s="3" t="s">
        <v>2907</v>
      </c>
      <c r="D1510" s="3" t="s">
        <v>47</v>
      </c>
      <c r="E1510" s="3" t="s">
        <v>1348</v>
      </c>
      <c r="F1510" s="3" t="s">
        <v>2855</v>
      </c>
      <c r="G1510" s="3" t="s">
        <v>183</v>
      </c>
      <c r="H1510" s="3" t="s">
        <v>184</v>
      </c>
      <c r="I1510" s="3" t="s">
        <v>146</v>
      </c>
      <c r="J1510" s="3" t="s">
        <v>147</v>
      </c>
      <c r="K1510" s="11">
        <v>43952</v>
      </c>
      <c r="L1510" s="11">
        <v>44926</v>
      </c>
      <c r="M1510" s="3">
        <v>1</v>
      </c>
      <c r="N1510" s="3">
        <v>3</v>
      </c>
      <c r="O1510" s="3">
        <v>0</v>
      </c>
      <c r="P1510" s="3">
        <v>0</v>
      </c>
      <c r="Q1510" s="3">
        <v>0</v>
      </c>
    </row>
    <row r="1511" spans="1:17" x14ac:dyDescent="0.25">
      <c r="A1511" s="3">
        <v>3992</v>
      </c>
      <c r="B1511" s="3" t="s">
        <v>430</v>
      </c>
      <c r="C1511" s="3" t="s">
        <v>2907</v>
      </c>
      <c r="D1511" s="3" t="s">
        <v>50</v>
      </c>
      <c r="E1511" s="3" t="s">
        <v>1349</v>
      </c>
      <c r="F1511" s="3" t="s">
        <v>2855</v>
      </c>
      <c r="G1511" s="3" t="s">
        <v>56</v>
      </c>
      <c r="H1511" s="3" t="s">
        <v>57</v>
      </c>
      <c r="I1511" s="3" t="s">
        <v>58</v>
      </c>
      <c r="J1511" s="3" t="s">
        <v>59</v>
      </c>
      <c r="K1511" s="11">
        <v>43983</v>
      </c>
      <c r="L1511" s="11">
        <v>44926</v>
      </c>
      <c r="M1511" s="3">
        <v>10</v>
      </c>
      <c r="N1511" s="3">
        <v>32</v>
      </c>
      <c r="O1511" s="3">
        <v>1</v>
      </c>
      <c r="P1511" s="3">
        <v>0.1</v>
      </c>
      <c r="Q1511" s="3">
        <v>3.125E-2</v>
      </c>
    </row>
    <row r="1512" spans="1:17" x14ac:dyDescent="0.25">
      <c r="A1512" s="3">
        <v>3992</v>
      </c>
      <c r="B1512" s="3" t="s">
        <v>430</v>
      </c>
      <c r="C1512" s="3" t="s">
        <v>2907</v>
      </c>
      <c r="D1512" s="3" t="s">
        <v>244</v>
      </c>
      <c r="E1512" s="3" t="s">
        <v>1350</v>
      </c>
      <c r="F1512" s="3" t="s">
        <v>2855</v>
      </c>
      <c r="G1512" s="3" t="s">
        <v>56</v>
      </c>
      <c r="H1512" s="3" t="s">
        <v>57</v>
      </c>
      <c r="I1512" s="3" t="s">
        <v>58</v>
      </c>
      <c r="J1512" s="3" t="s">
        <v>59</v>
      </c>
      <c r="K1512" s="11">
        <v>43983</v>
      </c>
      <c r="L1512" s="11">
        <v>44348</v>
      </c>
      <c r="M1512" s="3">
        <v>50</v>
      </c>
      <c r="N1512" s="3">
        <v>100</v>
      </c>
      <c r="O1512" s="3">
        <v>0</v>
      </c>
      <c r="P1512" s="3">
        <v>0</v>
      </c>
      <c r="Q1512" s="3">
        <v>0</v>
      </c>
    </row>
    <row r="1513" spans="1:17" x14ac:dyDescent="0.25">
      <c r="A1513" s="3">
        <v>3992</v>
      </c>
      <c r="B1513" s="3" t="s">
        <v>430</v>
      </c>
      <c r="C1513" s="3" t="s">
        <v>2907</v>
      </c>
      <c r="D1513" s="3" t="s">
        <v>127</v>
      </c>
      <c r="E1513" s="3" t="s">
        <v>1351</v>
      </c>
      <c r="F1513" s="3" t="s">
        <v>2855</v>
      </c>
      <c r="G1513" s="3" t="s">
        <v>881</v>
      </c>
      <c r="H1513" s="3" t="s">
        <v>882</v>
      </c>
      <c r="I1513" s="3" t="s">
        <v>170</v>
      </c>
      <c r="J1513" s="3" t="s">
        <v>171</v>
      </c>
      <c r="K1513" s="11">
        <v>44136</v>
      </c>
      <c r="L1513" s="11">
        <v>44531</v>
      </c>
      <c r="M1513" s="3">
        <v>50</v>
      </c>
      <c r="N1513" s="3">
        <v>100</v>
      </c>
      <c r="O1513" s="3">
        <v>0</v>
      </c>
      <c r="P1513" s="3">
        <v>0</v>
      </c>
      <c r="Q1513" s="3">
        <v>0</v>
      </c>
    </row>
    <row r="1514" spans="1:17" x14ac:dyDescent="0.25">
      <c r="A1514" s="3">
        <v>3992</v>
      </c>
      <c r="B1514" s="3" t="s">
        <v>430</v>
      </c>
      <c r="C1514" s="3" t="s">
        <v>2907</v>
      </c>
      <c r="D1514" s="3" t="s">
        <v>139</v>
      </c>
      <c r="E1514" s="3" t="s">
        <v>1352</v>
      </c>
      <c r="F1514" s="3" t="s">
        <v>2855</v>
      </c>
      <c r="G1514" s="3" t="s">
        <v>881</v>
      </c>
      <c r="H1514" s="3" t="s">
        <v>882</v>
      </c>
      <c r="I1514" s="3" t="s">
        <v>170</v>
      </c>
      <c r="J1514" s="3" t="s">
        <v>171</v>
      </c>
      <c r="K1514" s="11">
        <v>44013</v>
      </c>
      <c r="L1514" s="11">
        <v>44196</v>
      </c>
      <c r="M1514" s="3">
        <v>100</v>
      </c>
      <c r="N1514" s="3">
        <v>100</v>
      </c>
      <c r="O1514" s="3">
        <v>0</v>
      </c>
      <c r="P1514" s="3">
        <v>0</v>
      </c>
      <c r="Q1514" s="3">
        <v>0</v>
      </c>
    </row>
    <row r="1515" spans="1:17" x14ac:dyDescent="0.25">
      <c r="A1515" s="3">
        <v>3992</v>
      </c>
      <c r="B1515" s="3" t="s">
        <v>430</v>
      </c>
      <c r="C1515" s="3" t="s">
        <v>2907</v>
      </c>
      <c r="D1515" s="3" t="s">
        <v>104</v>
      </c>
      <c r="E1515" s="3" t="s">
        <v>1353</v>
      </c>
      <c r="F1515" s="3" t="s">
        <v>2855</v>
      </c>
      <c r="G1515" s="3" t="s">
        <v>317</v>
      </c>
      <c r="H1515" s="3" t="s">
        <v>318</v>
      </c>
      <c r="I1515" s="3" t="s">
        <v>319</v>
      </c>
      <c r="J1515" s="3" t="s">
        <v>320</v>
      </c>
      <c r="K1515" s="11">
        <v>43983</v>
      </c>
      <c r="L1515" s="11">
        <v>44196</v>
      </c>
      <c r="M1515" s="3">
        <v>100</v>
      </c>
      <c r="N1515" s="3">
        <v>100</v>
      </c>
      <c r="O1515" s="3">
        <v>0</v>
      </c>
      <c r="P1515" s="3">
        <v>0</v>
      </c>
      <c r="Q1515" s="3">
        <v>0</v>
      </c>
    </row>
    <row r="1516" spans="1:17" x14ac:dyDescent="0.25">
      <c r="A1516" s="3">
        <v>3992</v>
      </c>
      <c r="B1516" s="3" t="s">
        <v>430</v>
      </c>
      <c r="C1516" s="3" t="s">
        <v>2907</v>
      </c>
      <c r="D1516" s="3" t="s">
        <v>118</v>
      </c>
      <c r="E1516" s="3" t="s">
        <v>1354</v>
      </c>
      <c r="F1516" s="3" t="s">
        <v>2855</v>
      </c>
      <c r="G1516" s="3" t="s">
        <v>56</v>
      </c>
      <c r="H1516" s="3" t="s">
        <v>57</v>
      </c>
      <c r="I1516" s="3" t="s">
        <v>58</v>
      </c>
      <c r="J1516" s="3" t="s">
        <v>59</v>
      </c>
      <c r="K1516" s="11">
        <v>43966</v>
      </c>
      <c r="L1516" s="11">
        <v>44545</v>
      </c>
      <c r="M1516" s="3">
        <v>50</v>
      </c>
      <c r="N1516" s="3">
        <v>100</v>
      </c>
      <c r="O1516" s="3">
        <v>28</v>
      </c>
      <c r="P1516" s="3">
        <v>0.56000000000000005</v>
      </c>
      <c r="Q1516" s="3">
        <v>0.28000000000000003</v>
      </c>
    </row>
    <row r="1517" spans="1:17" x14ac:dyDescent="0.25">
      <c r="A1517" s="3">
        <v>3992</v>
      </c>
      <c r="B1517" s="3" t="s">
        <v>430</v>
      </c>
      <c r="C1517" s="3" t="s">
        <v>2907</v>
      </c>
      <c r="D1517" s="3" t="s">
        <v>103</v>
      </c>
      <c r="E1517" s="3" t="s">
        <v>1355</v>
      </c>
      <c r="F1517" s="3" t="s">
        <v>2855</v>
      </c>
      <c r="G1517" s="3" t="s">
        <v>881</v>
      </c>
      <c r="H1517" s="3" t="s">
        <v>882</v>
      </c>
      <c r="I1517" s="3" t="s">
        <v>170</v>
      </c>
      <c r="J1517" s="3" t="s">
        <v>171</v>
      </c>
      <c r="K1517" s="11">
        <v>44136</v>
      </c>
      <c r="L1517" s="11">
        <v>44531</v>
      </c>
      <c r="M1517" s="3">
        <v>50</v>
      </c>
      <c r="N1517" s="3">
        <v>100</v>
      </c>
      <c r="O1517" s="3">
        <v>0</v>
      </c>
      <c r="P1517" s="3">
        <v>0</v>
      </c>
      <c r="Q1517" s="3">
        <v>0</v>
      </c>
    </row>
    <row r="1518" spans="1:17" x14ac:dyDescent="0.25">
      <c r="A1518" s="3">
        <v>3992</v>
      </c>
      <c r="B1518" s="3" t="s">
        <v>430</v>
      </c>
      <c r="C1518" s="3" t="s">
        <v>2907</v>
      </c>
      <c r="D1518" s="3" t="s">
        <v>105</v>
      </c>
      <c r="E1518" s="3" t="s">
        <v>1356</v>
      </c>
      <c r="F1518" s="3" t="s">
        <v>2855</v>
      </c>
      <c r="G1518" s="3" t="s">
        <v>56</v>
      </c>
      <c r="H1518" s="3" t="s">
        <v>57</v>
      </c>
      <c r="I1518" s="3" t="s">
        <v>58</v>
      </c>
      <c r="J1518" s="3" t="s">
        <v>59</v>
      </c>
      <c r="K1518" s="11">
        <v>43983</v>
      </c>
      <c r="L1518" s="11">
        <v>44926</v>
      </c>
      <c r="M1518" s="3">
        <v>20</v>
      </c>
      <c r="N1518" s="3">
        <v>100</v>
      </c>
      <c r="O1518" s="3">
        <v>12</v>
      </c>
      <c r="P1518" s="3">
        <v>0.6</v>
      </c>
      <c r="Q1518" s="3">
        <v>0.12</v>
      </c>
    </row>
    <row r="1519" spans="1:17" x14ac:dyDescent="0.25">
      <c r="A1519" s="3">
        <v>3992</v>
      </c>
      <c r="B1519" s="3" t="s">
        <v>430</v>
      </c>
      <c r="C1519" s="3" t="s">
        <v>2907</v>
      </c>
      <c r="D1519" s="3" t="s">
        <v>119</v>
      </c>
      <c r="E1519" s="3" t="s">
        <v>1357</v>
      </c>
      <c r="F1519" s="3" t="s">
        <v>2855</v>
      </c>
      <c r="G1519" s="3" t="s">
        <v>56</v>
      </c>
      <c r="H1519" s="3" t="s">
        <v>57</v>
      </c>
      <c r="I1519" s="3" t="s">
        <v>58</v>
      </c>
      <c r="J1519" s="3" t="s">
        <v>59</v>
      </c>
      <c r="K1519" s="11">
        <v>43983</v>
      </c>
      <c r="L1519" s="11">
        <v>44925</v>
      </c>
      <c r="M1519" s="3">
        <v>10</v>
      </c>
      <c r="N1519" s="3">
        <v>100</v>
      </c>
      <c r="O1519" s="3">
        <v>0</v>
      </c>
      <c r="P1519" s="3">
        <v>0</v>
      </c>
      <c r="Q1519" s="3">
        <v>0</v>
      </c>
    </row>
    <row r="1520" spans="1:17" x14ac:dyDescent="0.25">
      <c r="A1520" s="3">
        <v>3992</v>
      </c>
      <c r="B1520" s="3" t="s">
        <v>430</v>
      </c>
      <c r="C1520" s="3" t="s">
        <v>2907</v>
      </c>
      <c r="D1520" s="3" t="s">
        <v>107</v>
      </c>
      <c r="E1520" s="3" t="s">
        <v>1358</v>
      </c>
      <c r="F1520" s="3" t="s">
        <v>2855</v>
      </c>
      <c r="G1520" s="3" t="s">
        <v>317</v>
      </c>
      <c r="H1520" s="3" t="s">
        <v>318</v>
      </c>
      <c r="I1520" s="3" t="s">
        <v>319</v>
      </c>
      <c r="J1520" s="3" t="s">
        <v>320</v>
      </c>
      <c r="K1520" s="11">
        <v>44286</v>
      </c>
      <c r="L1520" s="11">
        <v>44926</v>
      </c>
      <c r="M1520" s="3">
        <v>0</v>
      </c>
      <c r="N1520" s="3">
        <v>100</v>
      </c>
      <c r="O1520" s="3">
        <v>0</v>
      </c>
      <c r="P1520" s="3">
        <v>0</v>
      </c>
      <c r="Q1520" s="3">
        <v>0</v>
      </c>
    </row>
    <row r="1521" spans="1:17" x14ac:dyDescent="0.25">
      <c r="A1521" s="3">
        <v>3992</v>
      </c>
      <c r="B1521" s="3" t="s">
        <v>430</v>
      </c>
      <c r="C1521" s="3" t="s">
        <v>2907</v>
      </c>
      <c r="D1521" s="3" t="s">
        <v>124</v>
      </c>
      <c r="E1521" s="3" t="s">
        <v>1359</v>
      </c>
      <c r="F1521" s="3" t="s">
        <v>2855</v>
      </c>
      <c r="G1521" s="3" t="s">
        <v>56</v>
      </c>
      <c r="H1521" s="3" t="s">
        <v>57</v>
      </c>
      <c r="I1521" s="3" t="s">
        <v>58</v>
      </c>
      <c r="J1521" s="3" t="s">
        <v>59</v>
      </c>
      <c r="K1521" s="11">
        <v>44013</v>
      </c>
      <c r="L1521" s="11">
        <v>44561</v>
      </c>
      <c r="M1521" s="3">
        <v>25</v>
      </c>
      <c r="N1521" s="3">
        <v>100</v>
      </c>
      <c r="O1521" s="3">
        <v>0</v>
      </c>
      <c r="P1521" s="3">
        <v>0</v>
      </c>
      <c r="Q1521" s="3">
        <v>0</v>
      </c>
    </row>
    <row r="1522" spans="1:17" x14ac:dyDescent="0.25">
      <c r="A1522" s="3">
        <v>3992</v>
      </c>
      <c r="B1522" s="3" t="s">
        <v>430</v>
      </c>
      <c r="C1522" s="3" t="s">
        <v>2907</v>
      </c>
      <c r="D1522" s="3" t="s">
        <v>116</v>
      </c>
      <c r="E1522" s="3" t="s">
        <v>1360</v>
      </c>
      <c r="F1522" s="3" t="s">
        <v>2855</v>
      </c>
      <c r="G1522" s="3" t="s">
        <v>56</v>
      </c>
      <c r="H1522" s="3" t="s">
        <v>57</v>
      </c>
      <c r="I1522" s="3" t="s">
        <v>58</v>
      </c>
      <c r="J1522" s="3" t="s">
        <v>59</v>
      </c>
      <c r="K1522" s="11">
        <v>44013</v>
      </c>
      <c r="L1522" s="11">
        <v>44926</v>
      </c>
      <c r="M1522" s="3">
        <v>20</v>
      </c>
      <c r="N1522" s="3">
        <v>100</v>
      </c>
      <c r="O1522" s="3">
        <v>0</v>
      </c>
      <c r="P1522" s="3">
        <v>0</v>
      </c>
      <c r="Q1522" s="3">
        <v>0</v>
      </c>
    </row>
    <row r="1523" spans="1:17" x14ac:dyDescent="0.25">
      <c r="A1523" s="3">
        <v>3992</v>
      </c>
      <c r="B1523" s="3" t="s">
        <v>430</v>
      </c>
      <c r="C1523" s="3" t="s">
        <v>2907</v>
      </c>
      <c r="D1523" s="3" t="s">
        <v>115</v>
      </c>
      <c r="E1523" s="3" t="s">
        <v>1361</v>
      </c>
      <c r="F1523" s="3" t="s">
        <v>2855</v>
      </c>
      <c r="G1523" s="3" t="s">
        <v>317</v>
      </c>
      <c r="H1523" s="3" t="s">
        <v>318</v>
      </c>
      <c r="I1523" s="3" t="s">
        <v>319</v>
      </c>
      <c r="J1523" s="3" t="s">
        <v>320</v>
      </c>
      <c r="K1523" s="11">
        <v>44197</v>
      </c>
      <c r="L1523" s="11">
        <v>44896</v>
      </c>
      <c r="M1523" s="3">
        <v>0</v>
      </c>
      <c r="N1523" s="3">
        <v>100</v>
      </c>
      <c r="O1523" s="3">
        <v>0</v>
      </c>
      <c r="P1523" s="3">
        <v>0</v>
      </c>
      <c r="Q1523" s="3">
        <v>0</v>
      </c>
    </row>
    <row r="1524" spans="1:17" x14ac:dyDescent="0.25">
      <c r="A1524" s="3">
        <v>3992</v>
      </c>
      <c r="B1524" s="3" t="s">
        <v>430</v>
      </c>
      <c r="C1524" s="3" t="s">
        <v>2907</v>
      </c>
      <c r="D1524" s="3" t="s">
        <v>117</v>
      </c>
      <c r="E1524" s="3" t="s">
        <v>1362</v>
      </c>
      <c r="F1524" s="3" t="s">
        <v>2855</v>
      </c>
      <c r="G1524" s="3" t="s">
        <v>56</v>
      </c>
      <c r="H1524" s="3" t="s">
        <v>57</v>
      </c>
      <c r="I1524" s="3" t="s">
        <v>58</v>
      </c>
      <c r="J1524" s="3" t="s">
        <v>59</v>
      </c>
      <c r="K1524" s="11">
        <v>43966</v>
      </c>
      <c r="L1524" s="11">
        <v>44545</v>
      </c>
      <c r="M1524" s="3">
        <v>50</v>
      </c>
      <c r="N1524" s="3">
        <v>100</v>
      </c>
      <c r="O1524" s="3">
        <v>0</v>
      </c>
      <c r="P1524" s="3">
        <v>0</v>
      </c>
      <c r="Q1524" s="3">
        <v>0</v>
      </c>
    </row>
    <row r="1525" spans="1:17" x14ac:dyDescent="0.25">
      <c r="A1525" s="3">
        <v>3992</v>
      </c>
      <c r="B1525" s="3" t="s">
        <v>430</v>
      </c>
      <c r="C1525" s="3" t="s">
        <v>2907</v>
      </c>
      <c r="D1525" s="3" t="s">
        <v>134</v>
      </c>
      <c r="E1525" s="3" t="s">
        <v>1363</v>
      </c>
      <c r="F1525" s="3" t="s">
        <v>2051</v>
      </c>
      <c r="G1525" s="3" t="s">
        <v>56</v>
      </c>
      <c r="H1525" s="3" t="s">
        <v>57</v>
      </c>
      <c r="I1525" s="3" t="s">
        <v>58</v>
      </c>
      <c r="J1525" s="3" t="s">
        <v>59</v>
      </c>
      <c r="K1525" s="11">
        <v>44197</v>
      </c>
      <c r="L1525" s="11">
        <v>44742</v>
      </c>
      <c r="M1525" s="3">
        <v>0</v>
      </c>
      <c r="N1525" s="3">
        <v>100</v>
      </c>
      <c r="O1525" s="3">
        <v>0</v>
      </c>
      <c r="P1525" s="3">
        <v>0</v>
      </c>
      <c r="Q1525" s="3">
        <v>0</v>
      </c>
    </row>
    <row r="1526" spans="1:17" x14ac:dyDescent="0.25">
      <c r="A1526" s="3">
        <v>3992</v>
      </c>
      <c r="B1526" s="3" t="s">
        <v>430</v>
      </c>
      <c r="C1526" s="3" t="s">
        <v>2907</v>
      </c>
      <c r="D1526" s="3" t="s">
        <v>97</v>
      </c>
      <c r="E1526" s="3" t="s">
        <v>1364</v>
      </c>
      <c r="F1526" s="3" t="s">
        <v>2855</v>
      </c>
      <c r="G1526" s="3" t="s">
        <v>56</v>
      </c>
      <c r="H1526" s="3" t="s">
        <v>57</v>
      </c>
      <c r="I1526" s="3" t="s">
        <v>58</v>
      </c>
      <c r="J1526" s="3" t="s">
        <v>59</v>
      </c>
      <c r="K1526" s="11">
        <v>43983</v>
      </c>
      <c r="L1526" s="11">
        <v>44926</v>
      </c>
      <c r="M1526" s="3">
        <v>25</v>
      </c>
      <c r="N1526" s="3">
        <v>100</v>
      </c>
      <c r="O1526" s="3">
        <v>15</v>
      </c>
      <c r="P1526" s="3">
        <v>0.6</v>
      </c>
      <c r="Q1526" s="3">
        <v>0.15</v>
      </c>
    </row>
    <row r="1527" spans="1:17" x14ac:dyDescent="0.25">
      <c r="A1527" s="3">
        <v>3992</v>
      </c>
      <c r="B1527" s="3" t="s">
        <v>430</v>
      </c>
      <c r="C1527" s="3" t="s">
        <v>2907</v>
      </c>
      <c r="D1527" s="3" t="s">
        <v>129</v>
      </c>
      <c r="E1527" s="3" t="s">
        <v>1365</v>
      </c>
      <c r="F1527" s="3" t="s">
        <v>2855</v>
      </c>
      <c r="G1527" s="3" t="s">
        <v>347</v>
      </c>
      <c r="H1527" s="3" t="s">
        <v>348</v>
      </c>
      <c r="I1527" s="3" t="s">
        <v>164</v>
      </c>
      <c r="J1527" s="3" t="s">
        <v>164</v>
      </c>
      <c r="K1527" s="11">
        <v>43952</v>
      </c>
      <c r="L1527" s="11">
        <v>44926</v>
      </c>
      <c r="M1527" s="3">
        <v>30</v>
      </c>
      <c r="N1527" s="3">
        <v>100</v>
      </c>
      <c r="O1527" s="3">
        <v>5</v>
      </c>
      <c r="P1527" s="3">
        <v>0.16666666666666666</v>
      </c>
      <c r="Q1527" s="3">
        <v>0.05</v>
      </c>
    </row>
    <row r="1528" spans="1:17" x14ac:dyDescent="0.25">
      <c r="A1528" s="3">
        <v>3992</v>
      </c>
      <c r="B1528" s="3" t="s">
        <v>430</v>
      </c>
      <c r="C1528" s="3" t="s">
        <v>2907</v>
      </c>
      <c r="D1528" s="3" t="s">
        <v>84</v>
      </c>
      <c r="E1528" s="3" t="s">
        <v>1366</v>
      </c>
      <c r="F1528" s="3" t="s">
        <v>2855</v>
      </c>
      <c r="G1528" s="3" t="s">
        <v>56</v>
      </c>
      <c r="H1528" s="3" t="s">
        <v>57</v>
      </c>
      <c r="I1528" s="3" t="s">
        <v>58</v>
      </c>
      <c r="J1528" s="3" t="s">
        <v>59</v>
      </c>
      <c r="K1528" s="11">
        <v>44197</v>
      </c>
      <c r="L1528" s="11">
        <v>44925</v>
      </c>
      <c r="M1528" s="3">
        <v>0</v>
      </c>
      <c r="N1528" s="3">
        <v>100</v>
      </c>
      <c r="O1528" s="3">
        <v>0</v>
      </c>
      <c r="P1528" s="3">
        <v>0</v>
      </c>
      <c r="Q1528" s="3">
        <v>0</v>
      </c>
    </row>
    <row r="1529" spans="1:17" x14ac:dyDescent="0.25">
      <c r="A1529" s="3">
        <v>3992</v>
      </c>
      <c r="B1529" s="3" t="s">
        <v>430</v>
      </c>
      <c r="C1529" s="3" t="s">
        <v>2907</v>
      </c>
      <c r="D1529" s="3" t="s">
        <v>102</v>
      </c>
      <c r="E1529" s="3" t="s">
        <v>1367</v>
      </c>
      <c r="F1529" s="3" t="s">
        <v>2855</v>
      </c>
      <c r="G1529" s="3" t="s">
        <v>56</v>
      </c>
      <c r="H1529" s="3" t="s">
        <v>57</v>
      </c>
      <c r="I1529" s="3" t="s">
        <v>58</v>
      </c>
      <c r="J1529" s="3" t="s">
        <v>59</v>
      </c>
      <c r="K1529" s="11">
        <v>44197</v>
      </c>
      <c r="L1529" s="11">
        <v>44926</v>
      </c>
      <c r="M1529" s="3">
        <v>0</v>
      </c>
      <c r="N1529" s="3">
        <v>100</v>
      </c>
      <c r="O1529" s="3">
        <v>0</v>
      </c>
      <c r="P1529" s="3">
        <v>0</v>
      </c>
      <c r="Q1529" s="3">
        <v>0</v>
      </c>
    </row>
    <row r="1530" spans="1:17" x14ac:dyDescent="0.25">
      <c r="A1530" s="3">
        <v>3992</v>
      </c>
      <c r="B1530" s="3" t="s">
        <v>430</v>
      </c>
      <c r="C1530" s="3" t="s">
        <v>2907</v>
      </c>
      <c r="D1530" s="3" t="s">
        <v>89</v>
      </c>
      <c r="E1530" s="3" t="s">
        <v>1368</v>
      </c>
      <c r="F1530" s="3" t="s">
        <v>2855</v>
      </c>
      <c r="G1530" s="3" t="s">
        <v>56</v>
      </c>
      <c r="H1530" s="3" t="s">
        <v>57</v>
      </c>
      <c r="I1530" s="3" t="s">
        <v>58</v>
      </c>
      <c r="J1530" s="3" t="s">
        <v>59</v>
      </c>
      <c r="K1530" s="11">
        <v>44197</v>
      </c>
      <c r="L1530" s="11">
        <v>44926</v>
      </c>
      <c r="M1530" s="3">
        <v>0</v>
      </c>
      <c r="N1530" s="3">
        <v>100</v>
      </c>
      <c r="O1530" s="3">
        <v>0</v>
      </c>
      <c r="P1530" s="3">
        <v>0</v>
      </c>
      <c r="Q1530" s="3">
        <v>0</v>
      </c>
    </row>
    <row r="1531" spans="1:17" x14ac:dyDescent="0.25">
      <c r="A1531" s="3">
        <v>3992</v>
      </c>
      <c r="B1531" s="3" t="s">
        <v>430</v>
      </c>
      <c r="C1531" s="3" t="s">
        <v>2907</v>
      </c>
      <c r="D1531" s="3" t="s">
        <v>94</v>
      </c>
      <c r="E1531" s="3" t="s">
        <v>1369</v>
      </c>
      <c r="F1531" s="3" t="s">
        <v>2855</v>
      </c>
      <c r="G1531" s="3" t="s">
        <v>56</v>
      </c>
      <c r="H1531" s="3" t="s">
        <v>57</v>
      </c>
      <c r="I1531" s="3" t="s">
        <v>58</v>
      </c>
      <c r="J1531" s="3" t="s">
        <v>59</v>
      </c>
      <c r="K1531" s="11">
        <v>44197</v>
      </c>
      <c r="L1531" s="11">
        <v>44926</v>
      </c>
      <c r="M1531" s="3">
        <v>0</v>
      </c>
      <c r="N1531" s="3">
        <v>100</v>
      </c>
      <c r="O1531" s="3">
        <v>0</v>
      </c>
      <c r="P1531" s="3">
        <v>0</v>
      </c>
      <c r="Q1531" s="3">
        <v>0</v>
      </c>
    </row>
    <row r="1532" spans="1:17" x14ac:dyDescent="0.25">
      <c r="A1532" s="3">
        <v>3992</v>
      </c>
      <c r="B1532" s="3" t="s">
        <v>430</v>
      </c>
      <c r="C1532" s="3" t="s">
        <v>2907</v>
      </c>
      <c r="D1532" s="3" t="s">
        <v>128</v>
      </c>
      <c r="E1532" s="3" t="s">
        <v>1370</v>
      </c>
      <c r="F1532" s="3" t="s">
        <v>2855</v>
      </c>
      <c r="G1532" s="3" t="s">
        <v>56</v>
      </c>
      <c r="H1532" s="3" t="s">
        <v>57</v>
      </c>
      <c r="I1532" s="3" t="s">
        <v>58</v>
      </c>
      <c r="J1532" s="3" t="s">
        <v>59</v>
      </c>
      <c r="K1532" s="11">
        <v>43966</v>
      </c>
      <c r="L1532" s="11">
        <v>44545</v>
      </c>
      <c r="M1532" s="3">
        <v>50</v>
      </c>
      <c r="N1532" s="3">
        <v>100</v>
      </c>
      <c r="O1532" s="3">
        <v>10</v>
      </c>
      <c r="P1532" s="3">
        <v>0.2</v>
      </c>
      <c r="Q1532" s="3">
        <v>0.1</v>
      </c>
    </row>
    <row r="1533" spans="1:17" x14ac:dyDescent="0.25">
      <c r="A1533" s="3">
        <v>3995</v>
      </c>
      <c r="B1533" s="3" t="s">
        <v>2932</v>
      </c>
      <c r="C1533" s="3" t="s">
        <v>3315</v>
      </c>
      <c r="D1533" s="3" t="s">
        <v>2933</v>
      </c>
      <c r="E1533" s="3" t="s">
        <v>2934</v>
      </c>
      <c r="F1533" s="3" t="s">
        <v>2855</v>
      </c>
      <c r="G1533" s="3" t="s">
        <v>178</v>
      </c>
      <c r="H1533" s="3" t="s">
        <v>179</v>
      </c>
      <c r="I1533" s="3" t="s">
        <v>180</v>
      </c>
      <c r="J1533" s="3" t="s">
        <v>181</v>
      </c>
      <c r="K1533" s="11">
        <v>44348</v>
      </c>
      <c r="L1533" s="11">
        <v>44926</v>
      </c>
      <c r="M1533" s="3">
        <v>0</v>
      </c>
      <c r="N1533" s="3">
        <v>100</v>
      </c>
      <c r="O1533" s="3">
        <v>0</v>
      </c>
      <c r="P1533" s="3">
        <v>0</v>
      </c>
      <c r="Q1533" s="3">
        <v>0</v>
      </c>
    </row>
    <row r="1534" spans="1:17" x14ac:dyDescent="0.25">
      <c r="A1534" s="3">
        <v>3995</v>
      </c>
      <c r="B1534" s="3" t="s">
        <v>2932</v>
      </c>
      <c r="C1534" s="3" t="s">
        <v>3315</v>
      </c>
      <c r="D1534" s="3" t="s">
        <v>2935</v>
      </c>
      <c r="E1534" s="3" t="s">
        <v>2936</v>
      </c>
      <c r="F1534" s="3" t="s">
        <v>2855</v>
      </c>
      <c r="G1534" s="3" t="s">
        <v>90</v>
      </c>
      <c r="H1534" s="3" t="s">
        <v>91</v>
      </c>
      <c r="I1534" s="3" t="s">
        <v>92</v>
      </c>
      <c r="J1534" s="3" t="s">
        <v>93</v>
      </c>
      <c r="K1534" s="11">
        <v>44013</v>
      </c>
      <c r="L1534" s="11">
        <v>44926</v>
      </c>
      <c r="M1534" s="3">
        <v>20</v>
      </c>
      <c r="N1534" s="3">
        <v>100</v>
      </c>
      <c r="O1534" s="3">
        <v>0</v>
      </c>
      <c r="P1534" s="3">
        <v>0</v>
      </c>
      <c r="Q1534" s="3">
        <v>0</v>
      </c>
    </row>
    <row r="1535" spans="1:17" x14ac:dyDescent="0.25">
      <c r="A1535" s="3">
        <v>3995</v>
      </c>
      <c r="B1535" s="3" t="s">
        <v>2932</v>
      </c>
      <c r="C1535" s="3" t="s">
        <v>3315</v>
      </c>
      <c r="D1535" s="3" t="s">
        <v>2937</v>
      </c>
      <c r="E1535" s="3" t="s">
        <v>2938</v>
      </c>
      <c r="F1535" s="3" t="s">
        <v>2855</v>
      </c>
      <c r="G1535" s="3" t="s">
        <v>90</v>
      </c>
      <c r="H1535" s="3" t="s">
        <v>91</v>
      </c>
      <c r="I1535" s="3" t="s">
        <v>92</v>
      </c>
      <c r="J1535" s="3" t="s">
        <v>93</v>
      </c>
      <c r="K1535" s="11">
        <v>44013</v>
      </c>
      <c r="L1535" s="11">
        <v>44926</v>
      </c>
      <c r="M1535" s="3">
        <v>10</v>
      </c>
      <c r="N1535" s="3">
        <v>100</v>
      </c>
      <c r="O1535" s="3">
        <v>0</v>
      </c>
      <c r="P1535" s="3">
        <v>0</v>
      </c>
      <c r="Q1535" s="3">
        <v>0</v>
      </c>
    </row>
    <row r="1536" spans="1:17" x14ac:dyDescent="0.25">
      <c r="A1536" s="3">
        <v>3995</v>
      </c>
      <c r="B1536" s="3" t="s">
        <v>2932</v>
      </c>
      <c r="C1536" s="3" t="s">
        <v>3315</v>
      </c>
      <c r="D1536" s="3" t="s">
        <v>2939</v>
      </c>
      <c r="E1536" s="3" t="s">
        <v>2940</v>
      </c>
      <c r="F1536" s="3" t="s">
        <v>2855</v>
      </c>
      <c r="G1536" s="3" t="s">
        <v>154</v>
      </c>
      <c r="H1536" s="3" t="s">
        <v>155</v>
      </c>
      <c r="I1536" s="3" t="s">
        <v>156</v>
      </c>
      <c r="J1536" s="3" t="s">
        <v>156</v>
      </c>
      <c r="K1536" s="11">
        <v>44013</v>
      </c>
      <c r="L1536" s="11">
        <v>44743</v>
      </c>
      <c r="M1536" s="3">
        <v>20</v>
      </c>
      <c r="N1536" s="3">
        <v>100</v>
      </c>
      <c r="O1536" s="3">
        <v>0</v>
      </c>
      <c r="P1536" s="3">
        <v>0</v>
      </c>
      <c r="Q1536" s="3">
        <v>0</v>
      </c>
    </row>
    <row r="1537" spans="1:17" x14ac:dyDescent="0.25">
      <c r="A1537" s="3">
        <v>3995</v>
      </c>
      <c r="B1537" s="3" t="s">
        <v>2932</v>
      </c>
      <c r="C1537" s="3" t="s">
        <v>3315</v>
      </c>
      <c r="D1537" s="3" t="s">
        <v>2941</v>
      </c>
      <c r="E1537" s="3" t="s">
        <v>2942</v>
      </c>
      <c r="F1537" s="3" t="s">
        <v>2855</v>
      </c>
      <c r="G1537" s="3" t="s">
        <v>2987</v>
      </c>
      <c r="H1537" s="3" t="s">
        <v>163</v>
      </c>
      <c r="I1537" s="3" t="s">
        <v>164</v>
      </c>
      <c r="J1537" s="3" t="s">
        <v>164</v>
      </c>
      <c r="K1537" s="11">
        <v>44348</v>
      </c>
      <c r="L1537" s="11">
        <v>44651</v>
      </c>
      <c r="M1537" s="3">
        <v>0</v>
      </c>
      <c r="N1537" s="3">
        <v>100</v>
      </c>
      <c r="O1537" s="3">
        <v>0</v>
      </c>
      <c r="P1537" s="3">
        <v>0</v>
      </c>
      <c r="Q1537" s="3">
        <v>0</v>
      </c>
    </row>
    <row r="1538" spans="1:17" x14ac:dyDescent="0.25">
      <c r="A1538" s="3">
        <v>3995</v>
      </c>
      <c r="B1538" s="3" t="s">
        <v>2932</v>
      </c>
      <c r="C1538" s="3" t="s">
        <v>3315</v>
      </c>
      <c r="D1538" s="3" t="s">
        <v>2943</v>
      </c>
      <c r="E1538" s="3" t="s">
        <v>2944</v>
      </c>
      <c r="F1538" s="3" t="s">
        <v>2051</v>
      </c>
      <c r="G1538" s="3" t="s">
        <v>90</v>
      </c>
      <c r="H1538" s="3" t="s">
        <v>91</v>
      </c>
      <c r="I1538" s="3" t="s">
        <v>92</v>
      </c>
      <c r="J1538" s="3" t="s">
        <v>93</v>
      </c>
      <c r="K1538" s="11">
        <v>44013</v>
      </c>
      <c r="L1538" s="11">
        <v>44926</v>
      </c>
      <c r="M1538" s="3">
        <v>20</v>
      </c>
      <c r="N1538" s="3">
        <v>100</v>
      </c>
      <c r="O1538" s="3">
        <v>0</v>
      </c>
      <c r="P1538" s="3">
        <v>0</v>
      </c>
      <c r="Q1538" s="3">
        <v>0</v>
      </c>
    </row>
    <row r="1539" spans="1:17" x14ac:dyDescent="0.25">
      <c r="A1539" s="3">
        <v>3995</v>
      </c>
      <c r="B1539" s="3" t="s">
        <v>2932</v>
      </c>
      <c r="C1539" s="3" t="s">
        <v>3315</v>
      </c>
      <c r="D1539" s="3" t="s">
        <v>2945</v>
      </c>
      <c r="E1539" s="3" t="s">
        <v>2946</v>
      </c>
      <c r="F1539" s="3" t="s">
        <v>2051</v>
      </c>
      <c r="G1539" s="3" t="s">
        <v>90</v>
      </c>
      <c r="H1539" s="3" t="s">
        <v>91</v>
      </c>
      <c r="I1539" s="3" t="s">
        <v>92</v>
      </c>
      <c r="J1539" s="3" t="s">
        <v>93</v>
      </c>
      <c r="K1539" s="11">
        <v>44228</v>
      </c>
      <c r="L1539" s="11">
        <v>44926</v>
      </c>
      <c r="M1539" s="3">
        <v>0</v>
      </c>
      <c r="N1539" s="3">
        <v>100</v>
      </c>
      <c r="O1539" s="3">
        <v>0</v>
      </c>
      <c r="P1539" s="3">
        <v>0</v>
      </c>
      <c r="Q1539" s="3">
        <v>0</v>
      </c>
    </row>
    <row r="1540" spans="1:17" x14ac:dyDescent="0.25">
      <c r="A1540" s="3">
        <v>3995</v>
      </c>
      <c r="B1540" s="3" t="s">
        <v>2932</v>
      </c>
      <c r="C1540" s="3" t="s">
        <v>3315</v>
      </c>
      <c r="D1540" s="3" t="s">
        <v>2947</v>
      </c>
      <c r="E1540" s="3" t="s">
        <v>2948</v>
      </c>
      <c r="F1540" s="3" t="s">
        <v>2856</v>
      </c>
      <c r="G1540" s="3" t="s">
        <v>90</v>
      </c>
      <c r="H1540" s="3" t="s">
        <v>91</v>
      </c>
      <c r="I1540" s="3" t="s">
        <v>92</v>
      </c>
      <c r="J1540" s="3" t="s">
        <v>93</v>
      </c>
      <c r="K1540" s="11">
        <v>44228</v>
      </c>
      <c r="L1540" s="11">
        <v>44926</v>
      </c>
      <c r="M1540" s="3">
        <v>0</v>
      </c>
      <c r="N1540" s="3">
        <v>100</v>
      </c>
      <c r="O1540" s="3">
        <v>0</v>
      </c>
      <c r="P1540" s="3">
        <v>0</v>
      </c>
      <c r="Q1540" s="3">
        <v>0</v>
      </c>
    </row>
    <row r="1541" spans="1:17" x14ac:dyDescent="0.25">
      <c r="A1541" s="3">
        <v>3995</v>
      </c>
      <c r="B1541" s="3" t="s">
        <v>2932</v>
      </c>
      <c r="C1541" s="3" t="s">
        <v>3315</v>
      </c>
      <c r="D1541" s="3" t="s">
        <v>2949</v>
      </c>
      <c r="E1541" s="3" t="s">
        <v>2950</v>
      </c>
      <c r="F1541" s="3" t="s">
        <v>2856</v>
      </c>
      <c r="G1541" s="3" t="s">
        <v>90</v>
      </c>
      <c r="H1541" s="3" t="s">
        <v>91</v>
      </c>
      <c r="I1541" s="3" t="s">
        <v>92</v>
      </c>
      <c r="J1541" s="3" t="s">
        <v>93</v>
      </c>
      <c r="K1541" s="11">
        <v>44197</v>
      </c>
      <c r="L1541" s="11">
        <v>44926</v>
      </c>
      <c r="M1541" s="3">
        <v>0</v>
      </c>
      <c r="N1541" s="3">
        <v>100</v>
      </c>
      <c r="O1541" s="3">
        <v>0</v>
      </c>
      <c r="P1541" s="3">
        <v>0</v>
      </c>
      <c r="Q1541" s="3">
        <v>0</v>
      </c>
    </row>
    <row r="1542" spans="1:17" x14ac:dyDescent="0.25">
      <c r="A1542" s="3">
        <v>3995</v>
      </c>
      <c r="B1542" s="3" t="s">
        <v>2932</v>
      </c>
      <c r="C1542" s="3" t="s">
        <v>3315</v>
      </c>
      <c r="D1542" s="3" t="s">
        <v>51</v>
      </c>
      <c r="E1542" s="3" t="s">
        <v>2951</v>
      </c>
      <c r="F1542" s="3" t="s">
        <v>2051</v>
      </c>
      <c r="G1542" s="3" t="s">
        <v>168</v>
      </c>
      <c r="H1542" s="3" t="s">
        <v>169</v>
      </c>
      <c r="I1542" s="3" t="s">
        <v>170</v>
      </c>
      <c r="J1542" s="3" t="s">
        <v>171</v>
      </c>
      <c r="K1542" s="11">
        <v>44013</v>
      </c>
      <c r="L1542" s="11">
        <v>44926</v>
      </c>
      <c r="M1542" s="3">
        <v>10</v>
      </c>
      <c r="N1542" s="3">
        <v>100</v>
      </c>
      <c r="O1542" s="3">
        <v>0</v>
      </c>
      <c r="P1542" s="3">
        <v>0</v>
      </c>
      <c r="Q1542" s="3">
        <v>0</v>
      </c>
    </row>
    <row r="1543" spans="1:17" x14ac:dyDescent="0.25">
      <c r="A1543" s="3">
        <v>3995</v>
      </c>
      <c r="B1543" s="3" t="s">
        <v>2932</v>
      </c>
      <c r="C1543" s="3" t="s">
        <v>3315</v>
      </c>
      <c r="D1543" s="3" t="s">
        <v>39</v>
      </c>
      <c r="E1543" s="3" t="s">
        <v>2952</v>
      </c>
      <c r="F1543" s="3" t="s">
        <v>2051</v>
      </c>
      <c r="G1543" s="3" t="s">
        <v>178</v>
      </c>
      <c r="H1543" s="3" t="s">
        <v>179</v>
      </c>
      <c r="I1543" s="3" t="s">
        <v>180</v>
      </c>
      <c r="J1543" s="3" t="s">
        <v>181</v>
      </c>
      <c r="K1543" s="11">
        <v>44378</v>
      </c>
      <c r="L1543" s="11">
        <v>44926</v>
      </c>
      <c r="M1543" s="3">
        <v>0</v>
      </c>
      <c r="N1543" s="3">
        <v>100</v>
      </c>
      <c r="O1543" s="3">
        <v>0</v>
      </c>
      <c r="P1543" s="3">
        <v>0</v>
      </c>
      <c r="Q1543" s="3">
        <v>0</v>
      </c>
    </row>
    <row r="1544" spans="1:17" x14ac:dyDescent="0.25">
      <c r="A1544" s="3">
        <v>3995</v>
      </c>
      <c r="B1544" s="3" t="s">
        <v>2932</v>
      </c>
      <c r="C1544" s="3" t="s">
        <v>3315</v>
      </c>
      <c r="D1544" s="3" t="s">
        <v>42</v>
      </c>
      <c r="E1544" s="3" t="s">
        <v>2953</v>
      </c>
      <c r="F1544" s="3" t="s">
        <v>2051</v>
      </c>
      <c r="G1544" s="3" t="s">
        <v>90</v>
      </c>
      <c r="H1544" s="3" t="s">
        <v>91</v>
      </c>
      <c r="I1544" s="3" t="s">
        <v>92</v>
      </c>
      <c r="J1544" s="3" t="s">
        <v>93</v>
      </c>
      <c r="K1544" s="11">
        <v>44013</v>
      </c>
      <c r="L1544" s="11">
        <v>44926</v>
      </c>
      <c r="M1544" s="3">
        <v>30</v>
      </c>
      <c r="N1544" s="3">
        <v>100</v>
      </c>
      <c r="O1544" s="3">
        <v>0</v>
      </c>
      <c r="P1544" s="3">
        <v>0</v>
      </c>
      <c r="Q1544" s="3">
        <v>0</v>
      </c>
    </row>
    <row r="1545" spans="1:17" x14ac:dyDescent="0.25">
      <c r="A1545" s="3">
        <v>3995</v>
      </c>
      <c r="B1545" s="3" t="s">
        <v>2932</v>
      </c>
      <c r="C1545" s="3" t="s">
        <v>3315</v>
      </c>
      <c r="D1545" s="3" t="s">
        <v>40</v>
      </c>
      <c r="E1545" s="3" t="s">
        <v>2954</v>
      </c>
      <c r="F1545" s="3" t="s">
        <v>2051</v>
      </c>
      <c r="G1545" s="3" t="s">
        <v>309</v>
      </c>
      <c r="H1545" s="3" t="s">
        <v>310</v>
      </c>
      <c r="I1545" s="3" t="s">
        <v>174</v>
      </c>
      <c r="J1545" s="3" t="s">
        <v>174</v>
      </c>
      <c r="K1545" s="11">
        <v>44013</v>
      </c>
      <c r="L1545" s="11">
        <v>44561</v>
      </c>
      <c r="M1545" s="3">
        <v>40</v>
      </c>
      <c r="N1545" s="3">
        <v>100</v>
      </c>
      <c r="O1545" s="3">
        <v>0</v>
      </c>
      <c r="P1545" s="3">
        <v>0</v>
      </c>
      <c r="Q1545" s="3">
        <v>0</v>
      </c>
    </row>
    <row r="1546" spans="1:17" x14ac:dyDescent="0.25">
      <c r="A1546" s="3">
        <v>3995</v>
      </c>
      <c r="B1546" s="3" t="s">
        <v>2932</v>
      </c>
      <c r="C1546" s="3" t="s">
        <v>3315</v>
      </c>
      <c r="D1546" s="3" t="s">
        <v>50</v>
      </c>
      <c r="E1546" s="3" t="s">
        <v>2955</v>
      </c>
      <c r="F1546" s="3" t="s">
        <v>2051</v>
      </c>
      <c r="G1546" s="3" t="s">
        <v>175</v>
      </c>
      <c r="H1546" s="3" t="s">
        <v>176</v>
      </c>
      <c r="I1546" s="3" t="s">
        <v>177</v>
      </c>
      <c r="J1546" s="3" t="s">
        <v>177</v>
      </c>
      <c r="K1546" s="11">
        <v>44105</v>
      </c>
      <c r="L1546" s="11">
        <v>44651</v>
      </c>
      <c r="M1546" s="3">
        <v>25</v>
      </c>
      <c r="N1546" s="3">
        <v>100</v>
      </c>
      <c r="O1546" s="3">
        <v>0</v>
      </c>
      <c r="P1546" s="3">
        <v>0</v>
      </c>
      <c r="Q1546" s="3">
        <v>0</v>
      </c>
    </row>
    <row r="1547" spans="1:17" x14ac:dyDescent="0.25">
      <c r="A1547" s="3">
        <v>3995</v>
      </c>
      <c r="B1547" s="3" t="s">
        <v>2932</v>
      </c>
      <c r="C1547" s="3" t="s">
        <v>3315</v>
      </c>
      <c r="D1547" s="3" t="s">
        <v>45</v>
      </c>
      <c r="E1547" s="3" t="s">
        <v>2956</v>
      </c>
      <c r="F1547" s="3" t="s">
        <v>2051</v>
      </c>
      <c r="G1547" s="3" t="s">
        <v>309</v>
      </c>
      <c r="H1547" s="3" t="s">
        <v>310</v>
      </c>
      <c r="I1547" s="3" t="s">
        <v>174</v>
      </c>
      <c r="J1547" s="3" t="s">
        <v>174</v>
      </c>
      <c r="K1547" s="11">
        <v>44440</v>
      </c>
      <c r="L1547" s="11">
        <v>44621</v>
      </c>
      <c r="M1547" s="3">
        <v>0</v>
      </c>
      <c r="N1547" s="3">
        <v>100</v>
      </c>
      <c r="O1547" s="3">
        <v>0</v>
      </c>
      <c r="P1547" s="3">
        <v>0</v>
      </c>
      <c r="Q1547" s="3">
        <v>0</v>
      </c>
    </row>
    <row r="1548" spans="1:17" x14ac:dyDescent="0.25">
      <c r="A1548" s="3">
        <v>3995</v>
      </c>
      <c r="B1548" s="3" t="s">
        <v>2932</v>
      </c>
      <c r="C1548" s="3" t="s">
        <v>3315</v>
      </c>
      <c r="D1548" s="3" t="s">
        <v>44</v>
      </c>
      <c r="E1548" s="3" t="s">
        <v>2957</v>
      </c>
      <c r="F1548" s="3" t="s">
        <v>2051</v>
      </c>
      <c r="G1548" s="3" t="s">
        <v>175</v>
      </c>
      <c r="H1548" s="3" t="s">
        <v>176</v>
      </c>
      <c r="I1548" s="3" t="s">
        <v>177</v>
      </c>
      <c r="J1548" s="3" t="s">
        <v>177</v>
      </c>
      <c r="K1548" s="11">
        <v>44287</v>
      </c>
      <c r="L1548" s="11">
        <v>44926</v>
      </c>
      <c r="M1548" s="3">
        <v>0</v>
      </c>
      <c r="N1548" s="3">
        <v>100</v>
      </c>
      <c r="O1548" s="3">
        <v>0</v>
      </c>
      <c r="P1548" s="3">
        <v>0</v>
      </c>
      <c r="Q1548" s="3">
        <v>0</v>
      </c>
    </row>
    <row r="1549" spans="1:17" x14ac:dyDescent="0.25">
      <c r="A1549" s="3">
        <v>3995</v>
      </c>
      <c r="B1549" s="3" t="s">
        <v>2932</v>
      </c>
      <c r="C1549" s="3" t="s">
        <v>3315</v>
      </c>
      <c r="D1549" s="3" t="s">
        <v>48</v>
      </c>
      <c r="E1549" s="3" t="s">
        <v>2958</v>
      </c>
      <c r="F1549" s="3" t="s">
        <v>2051</v>
      </c>
      <c r="G1549" s="3" t="s">
        <v>175</v>
      </c>
      <c r="H1549" s="3" t="s">
        <v>176</v>
      </c>
      <c r="I1549" s="3" t="s">
        <v>177</v>
      </c>
      <c r="J1549" s="3" t="s">
        <v>177</v>
      </c>
      <c r="K1549" s="11">
        <v>44166</v>
      </c>
      <c r="L1549" s="11">
        <v>44926</v>
      </c>
      <c r="M1549" s="3">
        <v>30</v>
      </c>
      <c r="N1549" s="3">
        <v>100</v>
      </c>
      <c r="O1549" s="3">
        <v>0</v>
      </c>
      <c r="P1549" s="3">
        <v>0</v>
      </c>
      <c r="Q1549" s="3">
        <v>0</v>
      </c>
    </row>
    <row r="1550" spans="1:17" x14ac:dyDescent="0.25">
      <c r="A1550" s="3">
        <v>3995</v>
      </c>
      <c r="B1550" s="3" t="s">
        <v>2932</v>
      </c>
      <c r="C1550" s="3" t="s">
        <v>3315</v>
      </c>
      <c r="D1550" s="3" t="s">
        <v>49</v>
      </c>
      <c r="E1550" s="3" t="s">
        <v>2959</v>
      </c>
      <c r="F1550" s="3" t="s">
        <v>2051</v>
      </c>
      <c r="G1550" s="3" t="s">
        <v>2986</v>
      </c>
      <c r="H1550" s="3" t="s">
        <v>2988</v>
      </c>
      <c r="I1550" s="3" t="s">
        <v>2989</v>
      </c>
      <c r="J1550" s="3" t="s">
        <v>2844</v>
      </c>
      <c r="K1550" s="11">
        <v>44013</v>
      </c>
      <c r="L1550" s="11">
        <v>44926</v>
      </c>
      <c r="M1550" s="3">
        <v>30</v>
      </c>
      <c r="N1550" s="3">
        <v>100</v>
      </c>
      <c r="O1550" s="3">
        <v>0</v>
      </c>
      <c r="P1550" s="3">
        <v>0</v>
      </c>
      <c r="Q1550" s="3">
        <v>0</v>
      </c>
    </row>
    <row r="1551" spans="1:17" x14ac:dyDescent="0.25">
      <c r="A1551" s="3">
        <v>3995</v>
      </c>
      <c r="B1551" s="3" t="s">
        <v>2932</v>
      </c>
      <c r="C1551" s="3" t="s">
        <v>3315</v>
      </c>
      <c r="D1551" s="3" t="s">
        <v>43</v>
      </c>
      <c r="E1551" s="3" t="s">
        <v>2960</v>
      </c>
      <c r="F1551" s="3" t="s">
        <v>2051</v>
      </c>
      <c r="G1551" s="3" t="s">
        <v>309</v>
      </c>
      <c r="H1551" s="3" t="s">
        <v>310</v>
      </c>
      <c r="I1551" s="3" t="s">
        <v>174</v>
      </c>
      <c r="J1551" s="3" t="s">
        <v>174</v>
      </c>
      <c r="K1551" s="11">
        <v>44317</v>
      </c>
      <c r="L1551" s="11">
        <v>44560</v>
      </c>
      <c r="M1551" s="3">
        <v>0</v>
      </c>
      <c r="N1551" s="3">
        <v>100</v>
      </c>
      <c r="O1551" s="3">
        <v>0</v>
      </c>
      <c r="P1551" s="3">
        <v>0</v>
      </c>
      <c r="Q1551" s="3">
        <v>0</v>
      </c>
    </row>
    <row r="1552" spans="1:17" x14ac:dyDescent="0.25">
      <c r="A1552" s="3">
        <v>3995</v>
      </c>
      <c r="B1552" s="3" t="s">
        <v>2932</v>
      </c>
      <c r="C1552" s="3" t="s">
        <v>3315</v>
      </c>
      <c r="D1552" s="3" t="s">
        <v>2961</v>
      </c>
      <c r="E1552" s="3" t="s">
        <v>2962</v>
      </c>
      <c r="F1552" s="3" t="s">
        <v>2051</v>
      </c>
      <c r="G1552" s="3" t="s">
        <v>178</v>
      </c>
      <c r="H1552" s="3" t="s">
        <v>179</v>
      </c>
      <c r="I1552" s="3" t="s">
        <v>180</v>
      </c>
      <c r="J1552" s="3" t="s">
        <v>181</v>
      </c>
      <c r="K1552" s="11">
        <v>44013</v>
      </c>
      <c r="L1552" s="11">
        <v>44773</v>
      </c>
      <c r="M1552" s="3">
        <v>30</v>
      </c>
      <c r="N1552" s="3">
        <v>100</v>
      </c>
      <c r="O1552" s="3">
        <v>0</v>
      </c>
      <c r="P1552" s="3">
        <v>0</v>
      </c>
      <c r="Q1552" s="3">
        <v>0</v>
      </c>
    </row>
    <row r="1553" spans="1:17" x14ac:dyDescent="0.25">
      <c r="A1553" s="3">
        <v>3995</v>
      </c>
      <c r="B1553" s="3" t="s">
        <v>2932</v>
      </c>
      <c r="C1553" s="3" t="s">
        <v>3315</v>
      </c>
      <c r="D1553" s="3" t="s">
        <v>2963</v>
      </c>
      <c r="E1553" s="3" t="s">
        <v>2964</v>
      </c>
      <c r="F1553" s="3" t="s">
        <v>2051</v>
      </c>
      <c r="G1553" s="3" t="s">
        <v>178</v>
      </c>
      <c r="H1553" s="3" t="s">
        <v>179</v>
      </c>
      <c r="I1553" s="3" t="s">
        <v>180</v>
      </c>
      <c r="J1553" s="3" t="s">
        <v>181</v>
      </c>
      <c r="K1553" s="11">
        <v>44013</v>
      </c>
      <c r="L1553" s="11">
        <v>44926</v>
      </c>
      <c r="M1553" s="3">
        <v>90</v>
      </c>
      <c r="N1553" s="3">
        <v>90</v>
      </c>
      <c r="O1553" s="3">
        <v>0</v>
      </c>
      <c r="P1553" s="3">
        <v>0</v>
      </c>
      <c r="Q1553" s="3">
        <v>0</v>
      </c>
    </row>
    <row r="1554" spans="1:17" x14ac:dyDescent="0.25">
      <c r="A1554" s="3">
        <v>3995</v>
      </c>
      <c r="B1554" s="3" t="s">
        <v>2932</v>
      </c>
      <c r="C1554" s="3" t="s">
        <v>3315</v>
      </c>
      <c r="D1554" s="3" t="s">
        <v>2965</v>
      </c>
      <c r="E1554" s="3" t="s">
        <v>2966</v>
      </c>
      <c r="F1554" s="3" t="s">
        <v>2051</v>
      </c>
      <c r="G1554" s="3" t="s">
        <v>178</v>
      </c>
      <c r="H1554" s="3" t="s">
        <v>179</v>
      </c>
      <c r="I1554" s="3" t="s">
        <v>180</v>
      </c>
      <c r="J1554" s="3" t="s">
        <v>181</v>
      </c>
      <c r="K1554" s="11">
        <v>44166</v>
      </c>
      <c r="L1554" s="11">
        <v>44926</v>
      </c>
      <c r="M1554" s="3">
        <v>1</v>
      </c>
      <c r="N1554" s="3">
        <v>3</v>
      </c>
      <c r="O1554" s="3">
        <v>0</v>
      </c>
      <c r="P1554" s="3">
        <v>0</v>
      </c>
      <c r="Q1554" s="3">
        <v>0</v>
      </c>
    </row>
    <row r="1555" spans="1:17" x14ac:dyDescent="0.25">
      <c r="A1555" s="3">
        <v>3995</v>
      </c>
      <c r="B1555" s="3" t="s">
        <v>2932</v>
      </c>
      <c r="C1555" s="3" t="s">
        <v>3315</v>
      </c>
      <c r="D1555" s="3" t="s">
        <v>2967</v>
      </c>
      <c r="E1555" s="3" t="s">
        <v>2968</v>
      </c>
      <c r="F1555" s="3" t="s">
        <v>2051</v>
      </c>
      <c r="G1555" s="3" t="s">
        <v>309</v>
      </c>
      <c r="H1555" s="3" t="s">
        <v>310</v>
      </c>
      <c r="I1555" s="3" t="s">
        <v>174</v>
      </c>
      <c r="J1555" s="3" t="s">
        <v>174</v>
      </c>
      <c r="K1555" s="11">
        <v>44105</v>
      </c>
      <c r="L1555" s="11">
        <v>44926</v>
      </c>
      <c r="M1555" s="3">
        <v>20</v>
      </c>
      <c r="N1555" s="3">
        <v>100</v>
      </c>
      <c r="O1555" s="3">
        <v>0</v>
      </c>
      <c r="P1555" s="3">
        <v>0</v>
      </c>
      <c r="Q1555" s="3">
        <v>0</v>
      </c>
    </row>
    <row r="1556" spans="1:17" x14ac:dyDescent="0.25">
      <c r="A1556" s="3">
        <v>3995</v>
      </c>
      <c r="B1556" s="3" t="s">
        <v>2932</v>
      </c>
      <c r="C1556" s="3" t="s">
        <v>3315</v>
      </c>
      <c r="D1556" s="3" t="s">
        <v>2969</v>
      </c>
      <c r="E1556" s="3" t="s">
        <v>2970</v>
      </c>
      <c r="F1556" s="3" t="s">
        <v>2051</v>
      </c>
      <c r="G1556" s="3" t="s">
        <v>309</v>
      </c>
      <c r="H1556" s="3" t="s">
        <v>310</v>
      </c>
      <c r="I1556" s="3" t="s">
        <v>174</v>
      </c>
      <c r="J1556" s="3" t="s">
        <v>174</v>
      </c>
      <c r="K1556" s="11">
        <v>44013</v>
      </c>
      <c r="L1556" s="11">
        <v>44377</v>
      </c>
      <c r="M1556" s="3">
        <v>40</v>
      </c>
      <c r="N1556" s="3">
        <v>100</v>
      </c>
      <c r="O1556" s="3">
        <v>0</v>
      </c>
      <c r="P1556" s="3">
        <v>0</v>
      </c>
      <c r="Q1556" s="3">
        <v>0</v>
      </c>
    </row>
    <row r="1557" spans="1:17" x14ac:dyDescent="0.25">
      <c r="A1557" s="3">
        <v>3995</v>
      </c>
      <c r="B1557" s="3" t="s">
        <v>2932</v>
      </c>
      <c r="C1557" s="3" t="s">
        <v>3315</v>
      </c>
      <c r="D1557" s="3" t="s">
        <v>2971</v>
      </c>
      <c r="E1557" s="3" t="s">
        <v>2972</v>
      </c>
      <c r="F1557" s="3" t="s">
        <v>2051</v>
      </c>
      <c r="G1557" s="3" t="s">
        <v>90</v>
      </c>
      <c r="H1557" s="3" t="s">
        <v>91</v>
      </c>
      <c r="I1557" s="3" t="s">
        <v>92</v>
      </c>
      <c r="J1557" s="3" t="s">
        <v>93</v>
      </c>
      <c r="K1557" s="11">
        <v>44256</v>
      </c>
      <c r="L1557" s="11">
        <v>44409</v>
      </c>
      <c r="M1557" s="3">
        <v>0</v>
      </c>
      <c r="N1557" s="3">
        <v>100</v>
      </c>
      <c r="O1557" s="3">
        <v>0</v>
      </c>
      <c r="P1557" s="3">
        <v>0</v>
      </c>
      <c r="Q1557" s="3">
        <v>0</v>
      </c>
    </row>
    <row r="1558" spans="1:17" x14ac:dyDescent="0.25">
      <c r="A1558" s="3">
        <v>3995</v>
      </c>
      <c r="B1558" s="3" t="s">
        <v>2932</v>
      </c>
      <c r="C1558" s="3" t="s">
        <v>3315</v>
      </c>
      <c r="D1558" s="3" t="s">
        <v>2973</v>
      </c>
      <c r="E1558" s="3" t="s">
        <v>2974</v>
      </c>
      <c r="F1558" s="3" t="s">
        <v>2051</v>
      </c>
      <c r="G1558" s="3" t="s">
        <v>309</v>
      </c>
      <c r="H1558" s="3" t="s">
        <v>310</v>
      </c>
      <c r="I1558" s="3" t="s">
        <v>174</v>
      </c>
      <c r="J1558" s="3" t="s">
        <v>174</v>
      </c>
      <c r="K1558" s="11">
        <v>44013</v>
      </c>
      <c r="L1558" s="11">
        <v>44347</v>
      </c>
      <c r="M1558" s="3">
        <v>50</v>
      </c>
      <c r="N1558" s="3">
        <v>100</v>
      </c>
      <c r="O1558" s="3">
        <v>0</v>
      </c>
      <c r="P1558" s="3">
        <v>0</v>
      </c>
      <c r="Q1558" s="3">
        <v>0</v>
      </c>
    </row>
    <row r="1559" spans="1:17" x14ac:dyDescent="0.25">
      <c r="A1559" s="3">
        <v>3995</v>
      </c>
      <c r="B1559" s="3" t="s">
        <v>2932</v>
      </c>
      <c r="C1559" s="3" t="s">
        <v>3315</v>
      </c>
      <c r="D1559" s="3" t="s">
        <v>2975</v>
      </c>
      <c r="E1559" s="3" t="s">
        <v>2976</v>
      </c>
      <c r="F1559" s="3" t="s">
        <v>2051</v>
      </c>
      <c r="G1559" s="3" t="s">
        <v>90</v>
      </c>
      <c r="H1559" s="3" t="s">
        <v>91</v>
      </c>
      <c r="I1559" s="3" t="s">
        <v>92</v>
      </c>
      <c r="J1559" s="3" t="s">
        <v>93</v>
      </c>
      <c r="K1559" s="11">
        <v>44013</v>
      </c>
      <c r="L1559" s="11">
        <v>44196</v>
      </c>
      <c r="M1559" s="3">
        <v>100</v>
      </c>
      <c r="N1559" s="3">
        <v>100</v>
      </c>
      <c r="O1559" s="3">
        <v>0</v>
      </c>
      <c r="P1559" s="3">
        <v>0</v>
      </c>
      <c r="Q1559" s="3">
        <v>0</v>
      </c>
    </row>
    <row r="1560" spans="1:17" x14ac:dyDescent="0.25">
      <c r="A1560" s="3">
        <v>3995</v>
      </c>
      <c r="B1560" s="3" t="s">
        <v>2932</v>
      </c>
      <c r="C1560" s="3" t="s">
        <v>3315</v>
      </c>
      <c r="D1560" s="3" t="s">
        <v>2977</v>
      </c>
      <c r="E1560" s="3" t="s">
        <v>2978</v>
      </c>
      <c r="F1560" s="3" t="s">
        <v>2051</v>
      </c>
      <c r="G1560" s="3" t="s">
        <v>90</v>
      </c>
      <c r="H1560" s="3" t="s">
        <v>91</v>
      </c>
      <c r="I1560" s="3" t="s">
        <v>92</v>
      </c>
      <c r="J1560" s="3" t="s">
        <v>93</v>
      </c>
      <c r="K1560" s="11">
        <v>44562</v>
      </c>
      <c r="L1560" s="11">
        <v>44926</v>
      </c>
      <c r="M1560" s="3">
        <v>0</v>
      </c>
      <c r="N1560" s="3">
        <v>100</v>
      </c>
      <c r="O1560" s="3">
        <v>0</v>
      </c>
      <c r="P1560" s="3">
        <v>0</v>
      </c>
      <c r="Q1560" s="3">
        <v>0</v>
      </c>
    </row>
    <row r="1561" spans="1:17" x14ac:dyDescent="0.25">
      <c r="A1561" s="3">
        <v>3995</v>
      </c>
      <c r="B1561" s="3" t="s">
        <v>2932</v>
      </c>
      <c r="C1561" s="3" t="s">
        <v>3315</v>
      </c>
      <c r="D1561" s="3" t="s">
        <v>64</v>
      </c>
      <c r="E1561" s="3" t="s">
        <v>2979</v>
      </c>
      <c r="F1561" s="3" t="s">
        <v>2051</v>
      </c>
      <c r="G1561" s="3" t="s">
        <v>309</v>
      </c>
      <c r="H1561" s="3" t="s">
        <v>310</v>
      </c>
      <c r="I1561" s="3" t="s">
        <v>174</v>
      </c>
      <c r="J1561" s="3" t="s">
        <v>174</v>
      </c>
      <c r="K1561" s="11">
        <v>44531</v>
      </c>
      <c r="L1561" s="11">
        <v>44926</v>
      </c>
      <c r="M1561" s="3">
        <v>0</v>
      </c>
      <c r="N1561" s="3">
        <v>2</v>
      </c>
      <c r="O1561" s="3">
        <v>0</v>
      </c>
      <c r="P1561" s="3">
        <v>0</v>
      </c>
      <c r="Q1561" s="3">
        <v>0</v>
      </c>
    </row>
    <row r="1562" spans="1:17" x14ac:dyDescent="0.25">
      <c r="A1562" s="3">
        <v>3995</v>
      </c>
      <c r="B1562" s="3" t="s">
        <v>2932</v>
      </c>
      <c r="C1562" s="3" t="s">
        <v>3315</v>
      </c>
      <c r="D1562" s="3" t="s">
        <v>2980</v>
      </c>
      <c r="E1562" s="3" t="s">
        <v>2981</v>
      </c>
      <c r="F1562" s="3" t="s">
        <v>2051</v>
      </c>
      <c r="G1562" s="3" t="s">
        <v>178</v>
      </c>
      <c r="H1562" s="3" t="s">
        <v>179</v>
      </c>
      <c r="I1562" s="3" t="s">
        <v>180</v>
      </c>
      <c r="J1562" s="3" t="s">
        <v>181</v>
      </c>
      <c r="K1562" s="11">
        <v>44013</v>
      </c>
      <c r="L1562" s="11">
        <v>44195</v>
      </c>
      <c r="M1562" s="3">
        <v>100</v>
      </c>
      <c r="N1562" s="3">
        <v>100</v>
      </c>
      <c r="O1562" s="3">
        <v>0</v>
      </c>
      <c r="P1562" s="3">
        <v>0</v>
      </c>
      <c r="Q1562" s="3">
        <v>0</v>
      </c>
    </row>
    <row r="1563" spans="1:17" x14ac:dyDescent="0.25">
      <c r="A1563" s="3">
        <v>3995</v>
      </c>
      <c r="B1563" s="3" t="s">
        <v>2932</v>
      </c>
      <c r="C1563" s="3" t="s">
        <v>3315</v>
      </c>
      <c r="D1563" s="3" t="s">
        <v>2982</v>
      </c>
      <c r="E1563" s="3" t="s">
        <v>2983</v>
      </c>
      <c r="F1563" s="3" t="s">
        <v>2051</v>
      </c>
      <c r="G1563" s="3" t="s">
        <v>90</v>
      </c>
      <c r="H1563" s="3" t="s">
        <v>91</v>
      </c>
      <c r="I1563" s="3" t="s">
        <v>92</v>
      </c>
      <c r="J1563" s="3" t="s">
        <v>93</v>
      </c>
      <c r="K1563" s="11">
        <v>44075</v>
      </c>
      <c r="L1563" s="11">
        <v>44256</v>
      </c>
      <c r="M1563" s="3">
        <v>67</v>
      </c>
      <c r="N1563" s="3">
        <v>100</v>
      </c>
      <c r="O1563" s="3">
        <v>0</v>
      </c>
      <c r="P1563" s="3">
        <v>0</v>
      </c>
      <c r="Q1563" s="3">
        <v>0</v>
      </c>
    </row>
    <row r="1564" spans="1:17" x14ac:dyDescent="0.25">
      <c r="A1564" s="3">
        <v>3995</v>
      </c>
      <c r="B1564" s="3" t="s">
        <v>2932</v>
      </c>
      <c r="C1564" s="3" t="s">
        <v>3315</v>
      </c>
      <c r="D1564" s="3" t="s">
        <v>2984</v>
      </c>
      <c r="E1564" s="3" t="s">
        <v>2985</v>
      </c>
      <c r="F1564" s="3" t="s">
        <v>2051</v>
      </c>
      <c r="G1564" s="3" t="s">
        <v>90</v>
      </c>
      <c r="H1564" s="3" t="s">
        <v>91</v>
      </c>
      <c r="I1564" s="3" t="s">
        <v>92</v>
      </c>
      <c r="J1564" s="3" t="s">
        <v>93</v>
      </c>
      <c r="K1564" s="11">
        <v>44044</v>
      </c>
      <c r="L1564" s="11">
        <v>44470</v>
      </c>
      <c r="M1564" s="3">
        <v>50</v>
      </c>
      <c r="N1564" s="3">
        <v>100</v>
      </c>
      <c r="O1564" s="3">
        <v>0</v>
      </c>
      <c r="P1564" s="3">
        <v>0</v>
      </c>
      <c r="Q1564" s="3">
        <v>0</v>
      </c>
    </row>
    <row r="1565" spans="1:17" x14ac:dyDescent="0.25">
      <c r="A1565" s="3">
        <v>4004</v>
      </c>
      <c r="B1565" s="3" t="s">
        <v>3037</v>
      </c>
      <c r="C1565" s="3" t="s">
        <v>3316</v>
      </c>
      <c r="D1565" s="3" t="s">
        <v>244</v>
      </c>
      <c r="E1565" s="3" t="s">
        <v>2990</v>
      </c>
      <c r="F1565" s="3" t="s">
        <v>2051</v>
      </c>
      <c r="G1565" s="3" t="s">
        <v>246</v>
      </c>
      <c r="H1565" s="3" t="s">
        <v>247</v>
      </c>
      <c r="I1565" s="3" t="s">
        <v>6</v>
      </c>
      <c r="J1565" s="3" t="s">
        <v>7</v>
      </c>
      <c r="K1565" s="11">
        <v>44105</v>
      </c>
      <c r="L1565" s="11">
        <v>44926</v>
      </c>
      <c r="M1565" s="3">
        <v>60</v>
      </c>
      <c r="N1565" s="3">
        <v>100</v>
      </c>
      <c r="O1565" s="3">
        <v>0</v>
      </c>
      <c r="P1565" s="3">
        <v>0</v>
      </c>
      <c r="Q1565" s="3">
        <v>0</v>
      </c>
    </row>
    <row r="1566" spans="1:17" x14ac:dyDescent="0.25">
      <c r="A1566" s="3">
        <v>4004</v>
      </c>
      <c r="B1566" s="3" t="s">
        <v>3037</v>
      </c>
      <c r="C1566" s="3" t="s">
        <v>3316</v>
      </c>
      <c r="D1566" s="3" t="s">
        <v>205</v>
      </c>
      <c r="E1566" s="3" t="s">
        <v>2991</v>
      </c>
      <c r="F1566" s="3" t="s">
        <v>2051</v>
      </c>
      <c r="G1566" s="3" t="s">
        <v>175</v>
      </c>
      <c r="H1566" s="3" t="s">
        <v>176</v>
      </c>
      <c r="I1566" s="3" t="s">
        <v>177</v>
      </c>
      <c r="J1566" s="3" t="s">
        <v>177</v>
      </c>
      <c r="K1566" s="11">
        <v>44105</v>
      </c>
      <c r="L1566" s="11">
        <v>44561</v>
      </c>
      <c r="M1566" s="3">
        <v>30</v>
      </c>
      <c r="N1566" s="3">
        <v>100</v>
      </c>
      <c r="O1566" s="3">
        <v>0</v>
      </c>
      <c r="P1566" s="3">
        <v>0</v>
      </c>
      <c r="Q1566" s="3">
        <v>0</v>
      </c>
    </row>
    <row r="1567" spans="1:17" x14ac:dyDescent="0.25">
      <c r="A1567" s="3">
        <v>4004</v>
      </c>
      <c r="B1567" s="3" t="s">
        <v>3037</v>
      </c>
      <c r="C1567" s="3" t="s">
        <v>3316</v>
      </c>
      <c r="D1567" s="3" t="s">
        <v>206</v>
      </c>
      <c r="E1567" s="3" t="s">
        <v>2992</v>
      </c>
      <c r="F1567" s="3" t="s">
        <v>2051</v>
      </c>
      <c r="G1567" s="3" t="s">
        <v>317</v>
      </c>
      <c r="H1567" s="3" t="s">
        <v>318</v>
      </c>
      <c r="I1567" s="3" t="s">
        <v>319</v>
      </c>
      <c r="J1567" s="3" t="s">
        <v>320</v>
      </c>
      <c r="K1567" s="11">
        <v>44105</v>
      </c>
      <c r="L1567" s="11">
        <v>44561</v>
      </c>
      <c r="M1567" s="3">
        <v>20</v>
      </c>
      <c r="N1567" s="3">
        <v>100</v>
      </c>
      <c r="O1567" s="3">
        <v>0</v>
      </c>
      <c r="P1567" s="3">
        <v>0</v>
      </c>
      <c r="Q1567" s="3">
        <v>0</v>
      </c>
    </row>
    <row r="1568" spans="1:17" x14ac:dyDescent="0.25">
      <c r="A1568" s="3">
        <v>4004</v>
      </c>
      <c r="B1568" s="3" t="s">
        <v>3037</v>
      </c>
      <c r="C1568" s="3" t="s">
        <v>3316</v>
      </c>
      <c r="D1568" s="3" t="s">
        <v>207</v>
      </c>
      <c r="E1568" s="3" t="s">
        <v>2993</v>
      </c>
      <c r="F1568" s="3" t="s">
        <v>2051</v>
      </c>
      <c r="G1568" s="3" t="s">
        <v>317</v>
      </c>
      <c r="H1568" s="3" t="s">
        <v>318</v>
      </c>
      <c r="I1568" s="3" t="s">
        <v>319</v>
      </c>
      <c r="J1568" s="3" t="s">
        <v>320</v>
      </c>
      <c r="K1568" s="11">
        <v>44197</v>
      </c>
      <c r="L1568" s="11">
        <v>45291</v>
      </c>
      <c r="M1568" s="3">
        <v>0</v>
      </c>
      <c r="N1568" s="3">
        <v>2</v>
      </c>
      <c r="O1568" s="3">
        <v>0</v>
      </c>
      <c r="P1568" s="3">
        <v>0</v>
      </c>
      <c r="Q1568" s="3">
        <v>0</v>
      </c>
    </row>
    <row r="1569" spans="1:17" x14ac:dyDescent="0.25">
      <c r="A1569" s="3">
        <v>4004</v>
      </c>
      <c r="B1569" s="3" t="s">
        <v>3037</v>
      </c>
      <c r="C1569" s="3" t="s">
        <v>3316</v>
      </c>
      <c r="D1569" s="3" t="s">
        <v>208</v>
      </c>
      <c r="E1569" s="3" t="s">
        <v>2994</v>
      </c>
      <c r="F1569" s="3" t="s">
        <v>2051</v>
      </c>
      <c r="G1569" s="3" t="s">
        <v>3032</v>
      </c>
      <c r="H1569" s="3" t="s">
        <v>324</v>
      </c>
      <c r="I1569" s="3" t="s">
        <v>319</v>
      </c>
      <c r="J1569" s="3" t="s">
        <v>320</v>
      </c>
      <c r="K1569" s="11">
        <v>44197</v>
      </c>
      <c r="L1569" s="11">
        <v>44926</v>
      </c>
      <c r="M1569" s="3">
        <v>0</v>
      </c>
      <c r="N1569" s="3">
        <v>100</v>
      </c>
      <c r="O1569" s="3">
        <v>0</v>
      </c>
      <c r="P1569" s="3">
        <v>0</v>
      </c>
      <c r="Q1569" s="3">
        <v>0</v>
      </c>
    </row>
    <row r="1570" spans="1:17" x14ac:dyDescent="0.25">
      <c r="A1570" s="3">
        <v>4004</v>
      </c>
      <c r="B1570" s="3" t="s">
        <v>3037</v>
      </c>
      <c r="C1570" s="3" t="s">
        <v>3316</v>
      </c>
      <c r="D1570" s="3" t="s">
        <v>209</v>
      </c>
      <c r="E1570" s="3" t="s">
        <v>2995</v>
      </c>
      <c r="F1570" s="3" t="s">
        <v>2051</v>
      </c>
      <c r="G1570" s="3" t="s">
        <v>317</v>
      </c>
      <c r="H1570" s="3" t="s">
        <v>318</v>
      </c>
      <c r="I1570" s="3" t="s">
        <v>319</v>
      </c>
      <c r="J1570" s="3" t="s">
        <v>320</v>
      </c>
      <c r="K1570" s="11">
        <v>44105</v>
      </c>
      <c r="L1570" s="11">
        <v>44561</v>
      </c>
      <c r="M1570" s="3">
        <v>50</v>
      </c>
      <c r="N1570" s="3">
        <v>100</v>
      </c>
      <c r="O1570" s="3">
        <v>0</v>
      </c>
      <c r="P1570" s="3">
        <v>0</v>
      </c>
      <c r="Q1570" s="3">
        <v>0</v>
      </c>
    </row>
    <row r="1571" spans="1:17" x14ac:dyDescent="0.25">
      <c r="A1571" s="3">
        <v>4004</v>
      </c>
      <c r="B1571" s="3" t="s">
        <v>3037</v>
      </c>
      <c r="C1571" s="3" t="s">
        <v>3316</v>
      </c>
      <c r="D1571" s="3" t="s">
        <v>210</v>
      </c>
      <c r="E1571" s="3" t="s">
        <v>2996</v>
      </c>
      <c r="F1571" s="3" t="s">
        <v>2051</v>
      </c>
      <c r="G1571" s="3" t="s">
        <v>317</v>
      </c>
      <c r="H1571" s="3" t="s">
        <v>318</v>
      </c>
      <c r="I1571" s="3" t="s">
        <v>319</v>
      </c>
      <c r="J1571" s="3" t="s">
        <v>320</v>
      </c>
      <c r="K1571" s="11">
        <v>44409</v>
      </c>
      <c r="L1571" s="11">
        <v>44561</v>
      </c>
      <c r="M1571" s="3">
        <v>0</v>
      </c>
      <c r="N1571" s="3">
        <v>100</v>
      </c>
      <c r="O1571" s="3">
        <v>0</v>
      </c>
      <c r="P1571" s="3">
        <v>0</v>
      </c>
      <c r="Q1571" s="3">
        <v>0</v>
      </c>
    </row>
    <row r="1572" spans="1:17" x14ac:dyDescent="0.25">
      <c r="A1572" s="3">
        <v>4004</v>
      </c>
      <c r="B1572" s="3" t="s">
        <v>3037</v>
      </c>
      <c r="C1572" s="3" t="s">
        <v>3316</v>
      </c>
      <c r="D1572" s="3" t="s">
        <v>211</v>
      </c>
      <c r="E1572" s="3" t="s">
        <v>2997</v>
      </c>
      <c r="F1572" s="3" t="s">
        <v>2051</v>
      </c>
      <c r="G1572" s="3" t="s">
        <v>3034</v>
      </c>
      <c r="H1572" s="3" t="s">
        <v>326</v>
      </c>
      <c r="I1572" s="3" t="s">
        <v>177</v>
      </c>
      <c r="J1572" s="3" t="s">
        <v>177</v>
      </c>
      <c r="K1572" s="11">
        <v>44197</v>
      </c>
      <c r="L1572" s="11">
        <v>44926</v>
      </c>
      <c r="M1572" s="3">
        <v>0</v>
      </c>
      <c r="N1572" s="3">
        <v>100</v>
      </c>
      <c r="O1572" s="3">
        <v>0</v>
      </c>
      <c r="P1572" s="3">
        <v>0</v>
      </c>
      <c r="Q1572" s="3">
        <v>0</v>
      </c>
    </row>
    <row r="1573" spans="1:17" x14ac:dyDescent="0.25">
      <c r="A1573" s="3">
        <v>4004</v>
      </c>
      <c r="B1573" s="3" t="s">
        <v>3037</v>
      </c>
      <c r="C1573" s="3" t="s">
        <v>3316</v>
      </c>
      <c r="D1573" s="3" t="s">
        <v>212</v>
      </c>
      <c r="E1573" s="3" t="s">
        <v>2998</v>
      </c>
      <c r="F1573" s="3" t="s">
        <v>2051</v>
      </c>
      <c r="G1573" s="3" t="s">
        <v>175</v>
      </c>
      <c r="H1573" s="3" t="s">
        <v>176</v>
      </c>
      <c r="I1573" s="3" t="s">
        <v>177</v>
      </c>
      <c r="J1573" s="3" t="s">
        <v>177</v>
      </c>
      <c r="K1573" s="11">
        <v>44409</v>
      </c>
      <c r="L1573" s="11">
        <v>44926</v>
      </c>
      <c r="M1573" s="3">
        <v>0</v>
      </c>
      <c r="N1573" s="3">
        <v>2</v>
      </c>
      <c r="O1573" s="3">
        <v>0</v>
      </c>
      <c r="P1573" s="3">
        <v>0</v>
      </c>
      <c r="Q1573" s="3">
        <v>0</v>
      </c>
    </row>
    <row r="1574" spans="1:17" x14ac:dyDescent="0.25">
      <c r="A1574" s="3">
        <v>4004</v>
      </c>
      <c r="B1574" s="3" t="s">
        <v>3037</v>
      </c>
      <c r="C1574" s="3" t="s">
        <v>3316</v>
      </c>
      <c r="D1574" s="3" t="s">
        <v>51</v>
      </c>
      <c r="E1574" s="3" t="s">
        <v>2999</v>
      </c>
      <c r="F1574" s="3" t="s">
        <v>2051</v>
      </c>
      <c r="G1574" s="3" t="s">
        <v>317</v>
      </c>
      <c r="H1574" s="3" t="s">
        <v>318</v>
      </c>
      <c r="I1574" s="3" t="s">
        <v>319</v>
      </c>
      <c r="J1574" s="3" t="s">
        <v>320</v>
      </c>
      <c r="K1574" s="11">
        <v>44197</v>
      </c>
      <c r="L1574" s="11">
        <v>44561</v>
      </c>
      <c r="M1574" s="3">
        <v>0</v>
      </c>
      <c r="N1574" s="3">
        <v>100</v>
      </c>
      <c r="O1574" s="3">
        <v>0</v>
      </c>
      <c r="P1574" s="3">
        <v>0</v>
      </c>
      <c r="Q1574" s="3">
        <v>0</v>
      </c>
    </row>
    <row r="1575" spans="1:17" x14ac:dyDescent="0.25">
      <c r="A1575" s="3">
        <v>4004</v>
      </c>
      <c r="B1575" s="3" t="s">
        <v>3037</v>
      </c>
      <c r="C1575" s="3" t="s">
        <v>3316</v>
      </c>
      <c r="D1575" s="3" t="s">
        <v>39</v>
      </c>
      <c r="E1575" s="3" t="s">
        <v>3000</v>
      </c>
      <c r="F1575" s="3" t="s">
        <v>2051</v>
      </c>
      <c r="G1575" s="3" t="s">
        <v>317</v>
      </c>
      <c r="H1575" s="3" t="s">
        <v>318</v>
      </c>
      <c r="I1575" s="3" t="s">
        <v>319</v>
      </c>
      <c r="J1575" s="3" t="s">
        <v>320</v>
      </c>
      <c r="K1575" s="11">
        <v>44197</v>
      </c>
      <c r="L1575" s="11">
        <v>44926</v>
      </c>
      <c r="M1575" s="3">
        <v>0</v>
      </c>
      <c r="N1575" s="3">
        <v>2</v>
      </c>
      <c r="O1575" s="3">
        <v>0</v>
      </c>
      <c r="P1575" s="3">
        <v>0</v>
      </c>
      <c r="Q1575" s="3">
        <v>0</v>
      </c>
    </row>
    <row r="1576" spans="1:17" x14ac:dyDescent="0.25">
      <c r="A1576" s="3">
        <v>4004</v>
      </c>
      <c r="B1576" s="3" t="s">
        <v>3037</v>
      </c>
      <c r="C1576" s="3" t="s">
        <v>3316</v>
      </c>
      <c r="D1576" s="3" t="s">
        <v>42</v>
      </c>
      <c r="E1576" s="3" t="s">
        <v>3001</v>
      </c>
      <c r="F1576" s="3" t="s">
        <v>2051</v>
      </c>
      <c r="G1576" s="3" t="s">
        <v>317</v>
      </c>
      <c r="H1576" s="3" t="s">
        <v>318</v>
      </c>
      <c r="I1576" s="3" t="s">
        <v>319</v>
      </c>
      <c r="J1576" s="3" t="s">
        <v>320</v>
      </c>
      <c r="K1576" s="11">
        <v>44105</v>
      </c>
      <c r="L1576" s="11">
        <v>44926</v>
      </c>
      <c r="M1576" s="3">
        <v>100</v>
      </c>
      <c r="N1576" s="3">
        <v>100</v>
      </c>
      <c r="O1576" s="3">
        <v>0</v>
      </c>
      <c r="P1576" s="3">
        <v>0</v>
      </c>
      <c r="Q1576" s="3">
        <v>0</v>
      </c>
    </row>
    <row r="1577" spans="1:17" x14ac:dyDescent="0.25">
      <c r="A1577" s="3">
        <v>4004</v>
      </c>
      <c r="B1577" s="3" t="s">
        <v>3037</v>
      </c>
      <c r="C1577" s="3" t="s">
        <v>3316</v>
      </c>
      <c r="D1577" s="3" t="s">
        <v>40</v>
      </c>
      <c r="E1577" s="3" t="s">
        <v>3002</v>
      </c>
      <c r="F1577" s="3" t="s">
        <v>2051</v>
      </c>
      <c r="G1577" s="3" t="s">
        <v>3032</v>
      </c>
      <c r="H1577" s="3" t="s">
        <v>324</v>
      </c>
      <c r="I1577" s="3" t="s">
        <v>319</v>
      </c>
      <c r="J1577" s="3" t="s">
        <v>320</v>
      </c>
      <c r="K1577" s="11">
        <v>44197</v>
      </c>
      <c r="L1577" s="11">
        <v>44926</v>
      </c>
      <c r="M1577" s="3">
        <v>0</v>
      </c>
      <c r="N1577" s="3">
        <v>100</v>
      </c>
      <c r="O1577" s="3">
        <v>0</v>
      </c>
      <c r="P1577" s="3">
        <v>0</v>
      </c>
      <c r="Q1577" s="3">
        <v>0</v>
      </c>
    </row>
    <row r="1578" spans="1:17" x14ac:dyDescent="0.25">
      <c r="A1578" s="3">
        <v>4004</v>
      </c>
      <c r="B1578" s="3" t="s">
        <v>3037</v>
      </c>
      <c r="C1578" s="3" t="s">
        <v>3316</v>
      </c>
      <c r="D1578" s="3" t="s">
        <v>50</v>
      </c>
      <c r="E1578" s="3" t="s">
        <v>3003</v>
      </c>
      <c r="F1578" s="3" t="s">
        <v>2051</v>
      </c>
      <c r="G1578" s="3" t="s">
        <v>175</v>
      </c>
      <c r="H1578" s="3" t="s">
        <v>176</v>
      </c>
      <c r="I1578" s="3" t="s">
        <v>177</v>
      </c>
      <c r="J1578" s="3" t="s">
        <v>177</v>
      </c>
      <c r="K1578" s="11">
        <v>44105</v>
      </c>
      <c r="L1578" s="11">
        <v>45657</v>
      </c>
      <c r="M1578" s="3">
        <v>1</v>
      </c>
      <c r="N1578" s="3">
        <v>2</v>
      </c>
      <c r="O1578" s="3">
        <v>0</v>
      </c>
      <c r="P1578" s="3">
        <v>0</v>
      </c>
      <c r="Q1578" s="3">
        <v>0</v>
      </c>
    </row>
    <row r="1579" spans="1:17" x14ac:dyDescent="0.25">
      <c r="A1579" s="3">
        <v>4004</v>
      </c>
      <c r="B1579" s="3" t="s">
        <v>3037</v>
      </c>
      <c r="C1579" s="3" t="s">
        <v>3316</v>
      </c>
      <c r="D1579" s="3" t="s">
        <v>45</v>
      </c>
      <c r="E1579" s="3" t="s">
        <v>3004</v>
      </c>
      <c r="F1579" s="3" t="s">
        <v>2051</v>
      </c>
      <c r="G1579" s="3" t="s">
        <v>3033</v>
      </c>
      <c r="H1579" s="3" t="s">
        <v>318</v>
      </c>
      <c r="I1579" s="3" t="s">
        <v>319</v>
      </c>
      <c r="J1579" s="3" t="s">
        <v>320</v>
      </c>
      <c r="K1579" s="11">
        <v>44105</v>
      </c>
      <c r="L1579" s="11">
        <v>44561</v>
      </c>
      <c r="M1579" s="3">
        <v>8</v>
      </c>
      <c r="N1579" s="3">
        <v>16</v>
      </c>
      <c r="O1579" s="3">
        <v>0</v>
      </c>
      <c r="P1579" s="3">
        <v>0</v>
      </c>
      <c r="Q1579" s="3">
        <v>0</v>
      </c>
    </row>
    <row r="1580" spans="1:17" x14ac:dyDescent="0.25">
      <c r="A1580" s="3">
        <v>4004</v>
      </c>
      <c r="B1580" s="3" t="s">
        <v>3037</v>
      </c>
      <c r="C1580" s="3" t="s">
        <v>3316</v>
      </c>
      <c r="D1580" s="3" t="s">
        <v>44</v>
      </c>
      <c r="E1580" s="3" t="s">
        <v>3005</v>
      </c>
      <c r="F1580" s="3" t="s">
        <v>2051</v>
      </c>
      <c r="G1580" s="3" t="s">
        <v>175</v>
      </c>
      <c r="H1580" s="3" t="s">
        <v>176</v>
      </c>
      <c r="I1580" s="3" t="s">
        <v>177</v>
      </c>
      <c r="J1580" s="3" t="s">
        <v>177</v>
      </c>
      <c r="K1580" s="11">
        <v>44105</v>
      </c>
      <c r="L1580" s="11">
        <v>44561</v>
      </c>
      <c r="M1580" s="3">
        <v>30</v>
      </c>
      <c r="N1580" s="3">
        <v>100</v>
      </c>
      <c r="O1580" s="3">
        <v>0</v>
      </c>
      <c r="P1580" s="3">
        <v>0</v>
      </c>
      <c r="Q1580" s="3">
        <v>0</v>
      </c>
    </row>
    <row r="1581" spans="1:17" x14ac:dyDescent="0.25">
      <c r="A1581" s="3">
        <v>4004</v>
      </c>
      <c r="B1581" s="3" t="s">
        <v>3037</v>
      </c>
      <c r="C1581" s="3" t="s">
        <v>3316</v>
      </c>
      <c r="D1581" s="3" t="s">
        <v>48</v>
      </c>
      <c r="E1581" s="3" t="s">
        <v>3006</v>
      </c>
      <c r="F1581" s="3" t="s">
        <v>2051</v>
      </c>
      <c r="G1581" s="3" t="s">
        <v>317</v>
      </c>
      <c r="H1581" s="3" t="s">
        <v>318</v>
      </c>
      <c r="I1581" s="3" t="s">
        <v>319</v>
      </c>
      <c r="J1581" s="3" t="s">
        <v>320</v>
      </c>
      <c r="K1581" s="11">
        <v>44105</v>
      </c>
      <c r="L1581" s="11">
        <v>44926</v>
      </c>
      <c r="M1581" s="3">
        <v>1</v>
      </c>
      <c r="N1581" s="3">
        <v>3</v>
      </c>
      <c r="O1581" s="3">
        <v>0</v>
      </c>
      <c r="P1581" s="3">
        <v>0</v>
      </c>
      <c r="Q1581" s="3">
        <v>0</v>
      </c>
    </row>
    <row r="1582" spans="1:17" x14ac:dyDescent="0.25">
      <c r="A1582" s="3">
        <v>4004</v>
      </c>
      <c r="B1582" s="3" t="s">
        <v>3037</v>
      </c>
      <c r="C1582" s="3" t="s">
        <v>3316</v>
      </c>
      <c r="D1582" s="3" t="s">
        <v>49</v>
      </c>
      <c r="E1582" s="3" t="s">
        <v>3007</v>
      </c>
      <c r="F1582" s="3" t="s">
        <v>2051</v>
      </c>
      <c r="G1582" s="3" t="s">
        <v>317</v>
      </c>
      <c r="H1582" s="3" t="s">
        <v>318</v>
      </c>
      <c r="I1582" s="3" t="s">
        <v>319</v>
      </c>
      <c r="J1582" s="3" t="s">
        <v>320</v>
      </c>
      <c r="K1582" s="11">
        <v>44105</v>
      </c>
      <c r="L1582" s="11">
        <v>44561</v>
      </c>
      <c r="M1582" s="3">
        <v>30</v>
      </c>
      <c r="N1582" s="3">
        <v>100</v>
      </c>
      <c r="O1582" s="3">
        <v>0</v>
      </c>
      <c r="P1582" s="3">
        <v>0</v>
      </c>
      <c r="Q1582" s="3">
        <v>0</v>
      </c>
    </row>
    <row r="1583" spans="1:17" x14ac:dyDescent="0.25">
      <c r="A1583" s="3">
        <v>4004</v>
      </c>
      <c r="B1583" s="3" t="s">
        <v>3037</v>
      </c>
      <c r="C1583" s="3" t="s">
        <v>3316</v>
      </c>
      <c r="D1583" s="3" t="s">
        <v>43</v>
      </c>
      <c r="E1583" s="3" t="s">
        <v>3008</v>
      </c>
      <c r="F1583" s="3" t="s">
        <v>2051</v>
      </c>
      <c r="G1583" s="3" t="s">
        <v>3035</v>
      </c>
      <c r="H1583" s="3" t="s">
        <v>176</v>
      </c>
      <c r="I1583" s="3" t="s">
        <v>177</v>
      </c>
      <c r="J1583" s="3" t="s">
        <v>177</v>
      </c>
      <c r="K1583" s="11">
        <v>44105</v>
      </c>
      <c r="L1583" s="11">
        <v>44561</v>
      </c>
      <c r="M1583" s="3">
        <v>50</v>
      </c>
      <c r="N1583" s="3">
        <v>100</v>
      </c>
      <c r="O1583" s="3">
        <v>0</v>
      </c>
      <c r="P1583" s="3">
        <v>0</v>
      </c>
      <c r="Q1583" s="3">
        <v>0</v>
      </c>
    </row>
    <row r="1584" spans="1:17" x14ac:dyDescent="0.25">
      <c r="A1584" s="3">
        <v>4004</v>
      </c>
      <c r="B1584" s="3" t="s">
        <v>3037</v>
      </c>
      <c r="C1584" s="3" t="s">
        <v>3316</v>
      </c>
      <c r="D1584" s="3" t="s">
        <v>46</v>
      </c>
      <c r="E1584" s="3" t="s">
        <v>3009</v>
      </c>
      <c r="F1584" s="3" t="s">
        <v>2051</v>
      </c>
      <c r="G1584" s="3" t="s">
        <v>175</v>
      </c>
      <c r="H1584" s="3" t="s">
        <v>176</v>
      </c>
      <c r="I1584" s="3" t="s">
        <v>177</v>
      </c>
      <c r="J1584" s="3" t="s">
        <v>177</v>
      </c>
      <c r="K1584" s="11">
        <v>44197</v>
      </c>
      <c r="L1584" s="11">
        <v>44926.5</v>
      </c>
      <c r="M1584" s="3">
        <v>0</v>
      </c>
      <c r="N1584" s="3">
        <v>100</v>
      </c>
      <c r="O1584" s="3">
        <v>0</v>
      </c>
      <c r="P1584" s="3">
        <v>0</v>
      </c>
      <c r="Q1584" s="3">
        <v>0</v>
      </c>
    </row>
    <row r="1585" spans="1:17" x14ac:dyDescent="0.25">
      <c r="A1585" s="3">
        <v>4004</v>
      </c>
      <c r="B1585" s="3" t="s">
        <v>3037</v>
      </c>
      <c r="C1585" s="3" t="s">
        <v>3316</v>
      </c>
      <c r="D1585" s="3" t="s">
        <v>47</v>
      </c>
      <c r="E1585" s="3" t="s">
        <v>3010</v>
      </c>
      <c r="F1585" s="3" t="s">
        <v>2051</v>
      </c>
      <c r="G1585" s="3" t="s">
        <v>306</v>
      </c>
      <c r="H1585" s="3" t="s">
        <v>307</v>
      </c>
      <c r="I1585" s="3" t="s">
        <v>308</v>
      </c>
      <c r="J1585" s="3" t="s">
        <v>308</v>
      </c>
      <c r="K1585" s="11">
        <v>44105</v>
      </c>
      <c r="L1585" s="11">
        <v>44531.5</v>
      </c>
      <c r="M1585" s="3">
        <v>50</v>
      </c>
      <c r="N1585" s="3">
        <v>100</v>
      </c>
      <c r="O1585" s="3">
        <v>0</v>
      </c>
      <c r="P1585" s="3">
        <v>0</v>
      </c>
      <c r="Q1585" s="3">
        <v>0</v>
      </c>
    </row>
    <row r="1586" spans="1:17" x14ac:dyDescent="0.25">
      <c r="A1586" s="3">
        <v>4004</v>
      </c>
      <c r="B1586" s="3" t="s">
        <v>3037</v>
      </c>
      <c r="C1586" s="3" t="s">
        <v>3316</v>
      </c>
      <c r="D1586" s="3" t="s">
        <v>41</v>
      </c>
      <c r="E1586" s="3" t="s">
        <v>3011</v>
      </c>
      <c r="F1586" s="3" t="s">
        <v>2051</v>
      </c>
      <c r="G1586" s="3" t="s">
        <v>317</v>
      </c>
      <c r="H1586" s="3" t="s">
        <v>318</v>
      </c>
      <c r="I1586" s="3" t="s">
        <v>319</v>
      </c>
      <c r="J1586" s="3" t="s">
        <v>320</v>
      </c>
      <c r="K1586" s="11">
        <v>44197</v>
      </c>
      <c r="L1586" s="11">
        <v>44561</v>
      </c>
      <c r="M1586" s="3">
        <v>0</v>
      </c>
      <c r="N1586" s="3">
        <v>100</v>
      </c>
      <c r="O1586" s="3">
        <v>0</v>
      </c>
      <c r="P1586" s="3">
        <v>0</v>
      </c>
      <c r="Q1586" s="3">
        <v>0</v>
      </c>
    </row>
    <row r="1587" spans="1:17" x14ac:dyDescent="0.25">
      <c r="A1587" s="3">
        <v>4004</v>
      </c>
      <c r="B1587" s="3" t="s">
        <v>3037</v>
      </c>
      <c r="C1587" s="3" t="s">
        <v>3316</v>
      </c>
      <c r="D1587" s="3" t="s">
        <v>35</v>
      </c>
      <c r="E1587" s="3" t="s">
        <v>3012</v>
      </c>
      <c r="F1587" s="3" t="s">
        <v>2051</v>
      </c>
      <c r="G1587" s="3" t="s">
        <v>3032</v>
      </c>
      <c r="H1587" s="3" t="s">
        <v>324</v>
      </c>
      <c r="I1587" s="3" t="s">
        <v>319</v>
      </c>
      <c r="J1587" s="3" t="s">
        <v>320</v>
      </c>
      <c r="K1587" s="11">
        <v>44105</v>
      </c>
      <c r="L1587" s="11">
        <v>44561</v>
      </c>
      <c r="M1587" s="3">
        <v>20</v>
      </c>
      <c r="N1587" s="3">
        <v>100</v>
      </c>
      <c r="O1587" s="3">
        <v>0</v>
      </c>
      <c r="P1587" s="3">
        <v>0</v>
      </c>
      <c r="Q1587" s="3">
        <v>0</v>
      </c>
    </row>
    <row r="1588" spans="1:17" x14ac:dyDescent="0.25">
      <c r="A1588" s="3">
        <v>4004</v>
      </c>
      <c r="B1588" s="3" t="s">
        <v>3037</v>
      </c>
      <c r="C1588" s="3" t="s">
        <v>3316</v>
      </c>
      <c r="D1588" s="3" t="s">
        <v>337</v>
      </c>
      <c r="E1588" s="3" t="s">
        <v>3013</v>
      </c>
      <c r="F1588" s="3" t="s">
        <v>2051</v>
      </c>
      <c r="G1588" s="3" t="s">
        <v>246</v>
      </c>
      <c r="H1588" s="3" t="s">
        <v>247</v>
      </c>
      <c r="I1588" s="3" t="s">
        <v>6</v>
      </c>
      <c r="J1588" s="3" t="s">
        <v>7</v>
      </c>
      <c r="K1588" s="11">
        <v>44105</v>
      </c>
      <c r="L1588" s="11">
        <v>44926</v>
      </c>
      <c r="M1588" s="3">
        <v>40</v>
      </c>
      <c r="N1588" s="3">
        <v>100</v>
      </c>
      <c r="O1588" s="3">
        <v>0</v>
      </c>
      <c r="P1588" s="3">
        <v>0</v>
      </c>
      <c r="Q1588" s="3">
        <v>0</v>
      </c>
    </row>
    <row r="1589" spans="1:17" x14ac:dyDescent="0.25">
      <c r="A1589" s="3">
        <v>4004</v>
      </c>
      <c r="B1589" s="3" t="s">
        <v>3037</v>
      </c>
      <c r="C1589" s="3" t="s">
        <v>3316</v>
      </c>
      <c r="D1589" s="3" t="s">
        <v>359</v>
      </c>
      <c r="E1589" s="3" t="s">
        <v>3014</v>
      </c>
      <c r="F1589" s="3" t="s">
        <v>2051</v>
      </c>
      <c r="G1589" s="3" t="s">
        <v>3033</v>
      </c>
      <c r="H1589" s="3" t="s">
        <v>318</v>
      </c>
      <c r="I1589" s="3" t="s">
        <v>319</v>
      </c>
      <c r="J1589" s="3" t="s">
        <v>320</v>
      </c>
      <c r="K1589" s="11">
        <v>44105</v>
      </c>
      <c r="L1589" s="11">
        <v>44561</v>
      </c>
      <c r="M1589" s="3">
        <v>50</v>
      </c>
      <c r="N1589" s="3">
        <v>100</v>
      </c>
      <c r="O1589" s="3">
        <v>0</v>
      </c>
      <c r="P1589" s="3">
        <v>0</v>
      </c>
      <c r="Q1589" s="3">
        <v>0</v>
      </c>
    </row>
    <row r="1590" spans="1:17" x14ac:dyDescent="0.25">
      <c r="A1590" s="3">
        <v>4004</v>
      </c>
      <c r="B1590" s="3" t="s">
        <v>3037</v>
      </c>
      <c r="C1590" s="3" t="s">
        <v>3316</v>
      </c>
      <c r="D1590" s="3" t="s">
        <v>353</v>
      </c>
      <c r="E1590" s="3" t="s">
        <v>3015</v>
      </c>
      <c r="F1590" s="3" t="s">
        <v>2051</v>
      </c>
      <c r="G1590" s="3" t="s">
        <v>175</v>
      </c>
      <c r="H1590" s="3" t="s">
        <v>176</v>
      </c>
      <c r="I1590" s="3" t="s">
        <v>177</v>
      </c>
      <c r="J1590" s="3" t="s">
        <v>177</v>
      </c>
      <c r="K1590" s="11">
        <v>44105</v>
      </c>
      <c r="L1590" s="11">
        <v>46022</v>
      </c>
      <c r="M1590" s="3">
        <v>2</v>
      </c>
      <c r="N1590" s="3">
        <v>5</v>
      </c>
      <c r="O1590" s="3">
        <v>0</v>
      </c>
      <c r="P1590" s="3">
        <v>0</v>
      </c>
      <c r="Q1590" s="3">
        <v>0</v>
      </c>
    </row>
    <row r="1591" spans="1:17" x14ac:dyDescent="0.25">
      <c r="A1591" s="3">
        <v>4004</v>
      </c>
      <c r="B1591" s="3" t="s">
        <v>3037</v>
      </c>
      <c r="C1591" s="3" t="s">
        <v>3316</v>
      </c>
      <c r="D1591" s="3" t="s">
        <v>374</v>
      </c>
      <c r="E1591" s="3" t="s">
        <v>3016</v>
      </c>
      <c r="F1591" s="3" t="s">
        <v>2051</v>
      </c>
      <c r="G1591" s="3" t="s">
        <v>175</v>
      </c>
      <c r="H1591" s="3" t="s">
        <v>176</v>
      </c>
      <c r="I1591" s="3" t="s">
        <v>177</v>
      </c>
      <c r="J1591" s="3" t="s">
        <v>177</v>
      </c>
      <c r="K1591" s="11">
        <v>44197</v>
      </c>
      <c r="L1591" s="11">
        <v>45291</v>
      </c>
      <c r="M1591" s="3">
        <v>0</v>
      </c>
      <c r="N1591" s="3">
        <v>3</v>
      </c>
      <c r="O1591" s="3">
        <v>0</v>
      </c>
      <c r="P1591" s="3">
        <v>0</v>
      </c>
      <c r="Q1591" s="3">
        <v>0</v>
      </c>
    </row>
    <row r="1592" spans="1:17" x14ac:dyDescent="0.25">
      <c r="A1592" s="3">
        <v>4004</v>
      </c>
      <c r="B1592" s="3" t="s">
        <v>3037</v>
      </c>
      <c r="C1592" s="3" t="s">
        <v>3316</v>
      </c>
      <c r="D1592" s="3" t="s">
        <v>372</v>
      </c>
      <c r="E1592" s="3" t="s">
        <v>3017</v>
      </c>
      <c r="F1592" s="3" t="s">
        <v>2051</v>
      </c>
      <c r="G1592" s="3" t="s">
        <v>317</v>
      </c>
      <c r="H1592" s="3" t="s">
        <v>318</v>
      </c>
      <c r="I1592" s="3" t="s">
        <v>319</v>
      </c>
      <c r="J1592" s="3" t="s">
        <v>320</v>
      </c>
      <c r="K1592" s="11">
        <v>44105</v>
      </c>
      <c r="L1592" s="11">
        <v>44561</v>
      </c>
      <c r="M1592" s="3">
        <v>50</v>
      </c>
      <c r="N1592" s="3">
        <v>100</v>
      </c>
      <c r="O1592" s="3">
        <v>0</v>
      </c>
      <c r="P1592" s="3">
        <v>0</v>
      </c>
      <c r="Q1592" s="3">
        <v>0</v>
      </c>
    </row>
    <row r="1593" spans="1:17" x14ac:dyDescent="0.25">
      <c r="A1593" s="3">
        <v>4004</v>
      </c>
      <c r="B1593" s="3" t="s">
        <v>3037</v>
      </c>
      <c r="C1593" s="3" t="s">
        <v>3316</v>
      </c>
      <c r="D1593" s="3" t="s">
        <v>355</v>
      </c>
      <c r="E1593" s="3" t="s">
        <v>3018</v>
      </c>
      <c r="F1593" s="3" t="s">
        <v>2856</v>
      </c>
      <c r="G1593" s="3" t="s">
        <v>175</v>
      </c>
      <c r="H1593" s="3" t="s">
        <v>176</v>
      </c>
      <c r="I1593" s="3" t="s">
        <v>177</v>
      </c>
      <c r="J1593" s="3" t="s">
        <v>177</v>
      </c>
      <c r="K1593" s="11">
        <v>44197</v>
      </c>
      <c r="L1593" s="11">
        <v>44926</v>
      </c>
      <c r="M1593" s="3">
        <v>0</v>
      </c>
      <c r="N1593" s="3">
        <v>100</v>
      </c>
      <c r="O1593" s="3">
        <v>0</v>
      </c>
      <c r="P1593" s="3">
        <v>0</v>
      </c>
      <c r="Q1593" s="3">
        <v>0</v>
      </c>
    </row>
    <row r="1594" spans="1:17" x14ac:dyDescent="0.25">
      <c r="A1594" s="3">
        <v>4004</v>
      </c>
      <c r="B1594" s="3" t="s">
        <v>3037</v>
      </c>
      <c r="C1594" s="3" t="s">
        <v>3316</v>
      </c>
      <c r="D1594" s="3" t="s">
        <v>38</v>
      </c>
      <c r="E1594" s="3" t="s">
        <v>3019</v>
      </c>
      <c r="F1594" s="3" t="s">
        <v>2856</v>
      </c>
      <c r="G1594" s="3" t="s">
        <v>3035</v>
      </c>
      <c r="H1594" s="3" t="s">
        <v>176</v>
      </c>
      <c r="I1594" s="3" t="s">
        <v>177</v>
      </c>
      <c r="J1594" s="3" t="s">
        <v>177</v>
      </c>
      <c r="K1594" s="11">
        <v>44105</v>
      </c>
      <c r="L1594" s="11">
        <v>44196</v>
      </c>
      <c r="M1594" s="3">
        <v>100</v>
      </c>
      <c r="N1594" s="3">
        <v>100</v>
      </c>
      <c r="O1594" s="3">
        <v>0</v>
      </c>
      <c r="P1594" s="3">
        <v>0</v>
      </c>
      <c r="Q1594" s="3">
        <v>0</v>
      </c>
    </row>
    <row r="1595" spans="1:17" x14ac:dyDescent="0.25">
      <c r="A1595" s="3">
        <v>4004</v>
      </c>
      <c r="B1595" s="3" t="s">
        <v>3037</v>
      </c>
      <c r="C1595" s="3" t="s">
        <v>3316</v>
      </c>
      <c r="D1595" s="3" t="s">
        <v>62</v>
      </c>
      <c r="E1595" s="3" t="s">
        <v>3020</v>
      </c>
      <c r="F1595" s="3" t="s">
        <v>2856</v>
      </c>
      <c r="G1595" s="3" t="s">
        <v>317</v>
      </c>
      <c r="H1595" s="3" t="s">
        <v>318</v>
      </c>
      <c r="I1595" s="3" t="s">
        <v>319</v>
      </c>
      <c r="J1595" s="3" t="s">
        <v>320</v>
      </c>
      <c r="K1595" s="11">
        <v>44105</v>
      </c>
      <c r="L1595" s="11">
        <v>44196</v>
      </c>
      <c r="M1595" s="3">
        <v>100</v>
      </c>
      <c r="N1595" s="3">
        <v>100</v>
      </c>
      <c r="O1595" s="3">
        <v>0</v>
      </c>
      <c r="P1595" s="3">
        <v>0</v>
      </c>
      <c r="Q1595" s="3">
        <v>0</v>
      </c>
    </row>
    <row r="1596" spans="1:17" x14ac:dyDescent="0.25">
      <c r="A1596" s="3">
        <v>4004</v>
      </c>
      <c r="B1596" s="3" t="s">
        <v>3037</v>
      </c>
      <c r="C1596" s="3" t="s">
        <v>3316</v>
      </c>
      <c r="D1596" s="3" t="s">
        <v>63</v>
      </c>
      <c r="E1596" s="3" t="s">
        <v>3021</v>
      </c>
      <c r="F1596" s="3" t="s">
        <v>2051</v>
      </c>
      <c r="G1596" s="3" t="s">
        <v>175</v>
      </c>
      <c r="H1596" s="3" t="s">
        <v>176</v>
      </c>
      <c r="I1596" s="3" t="s">
        <v>177</v>
      </c>
      <c r="J1596" s="3" t="s">
        <v>177</v>
      </c>
      <c r="K1596" s="11">
        <v>44197</v>
      </c>
      <c r="L1596" s="11">
        <v>44561</v>
      </c>
      <c r="M1596" s="3">
        <v>0</v>
      </c>
      <c r="N1596" s="3">
        <v>100</v>
      </c>
      <c r="O1596" s="3">
        <v>0</v>
      </c>
      <c r="P1596" s="3">
        <v>0</v>
      </c>
      <c r="Q1596" s="3">
        <v>0</v>
      </c>
    </row>
    <row r="1597" spans="1:17" x14ac:dyDescent="0.25">
      <c r="A1597" s="3">
        <v>4004</v>
      </c>
      <c r="B1597" s="3" t="s">
        <v>3037</v>
      </c>
      <c r="C1597" s="3" t="s">
        <v>3316</v>
      </c>
      <c r="D1597" s="3" t="s">
        <v>64</v>
      </c>
      <c r="E1597" s="3" t="s">
        <v>3022</v>
      </c>
      <c r="F1597" s="3" t="s">
        <v>2856</v>
      </c>
      <c r="G1597" s="3" t="s">
        <v>246</v>
      </c>
      <c r="H1597" s="3" t="s">
        <v>247</v>
      </c>
      <c r="I1597" s="3" t="s">
        <v>6</v>
      </c>
      <c r="J1597" s="3" t="s">
        <v>7</v>
      </c>
      <c r="K1597" s="11">
        <v>44105</v>
      </c>
      <c r="L1597" s="11">
        <v>44561</v>
      </c>
      <c r="M1597" s="3">
        <v>4</v>
      </c>
      <c r="N1597" s="3">
        <v>7</v>
      </c>
      <c r="O1597" s="3">
        <v>0</v>
      </c>
      <c r="P1597" s="3">
        <v>0</v>
      </c>
      <c r="Q1597" s="3">
        <v>0</v>
      </c>
    </row>
    <row r="1598" spans="1:17" x14ac:dyDescent="0.25">
      <c r="A1598" s="3">
        <v>4004</v>
      </c>
      <c r="B1598" s="3" t="s">
        <v>3037</v>
      </c>
      <c r="C1598" s="3" t="s">
        <v>3316</v>
      </c>
      <c r="D1598" s="3" t="s">
        <v>65</v>
      </c>
      <c r="E1598" s="3" t="s">
        <v>3023</v>
      </c>
      <c r="F1598" s="3" t="s">
        <v>2051</v>
      </c>
      <c r="G1598" s="3" t="s">
        <v>3033</v>
      </c>
      <c r="H1598" s="3" t="s">
        <v>318</v>
      </c>
      <c r="I1598" s="3" t="s">
        <v>319</v>
      </c>
      <c r="J1598" s="3" t="s">
        <v>320</v>
      </c>
      <c r="K1598" s="11">
        <v>44105</v>
      </c>
      <c r="L1598" s="11">
        <v>44561</v>
      </c>
      <c r="M1598" s="3">
        <v>50</v>
      </c>
      <c r="N1598" s="3">
        <v>100</v>
      </c>
      <c r="O1598" s="3">
        <v>0</v>
      </c>
      <c r="P1598" s="3">
        <v>0</v>
      </c>
      <c r="Q1598" s="3">
        <v>0</v>
      </c>
    </row>
    <row r="1599" spans="1:17" x14ac:dyDescent="0.25">
      <c r="A1599" s="3">
        <v>4004</v>
      </c>
      <c r="B1599" s="3" t="s">
        <v>3037</v>
      </c>
      <c r="C1599" s="3" t="s">
        <v>3316</v>
      </c>
      <c r="D1599" s="3" t="s">
        <v>67</v>
      </c>
      <c r="E1599" s="3" t="s">
        <v>3024</v>
      </c>
      <c r="F1599" s="3" t="s">
        <v>2051</v>
      </c>
      <c r="G1599" s="3" t="s">
        <v>3036</v>
      </c>
      <c r="H1599" s="3" t="s">
        <v>318</v>
      </c>
      <c r="I1599" s="3" t="s">
        <v>319</v>
      </c>
      <c r="J1599" s="3" t="s">
        <v>320</v>
      </c>
      <c r="K1599" s="11">
        <v>44105</v>
      </c>
      <c r="L1599" s="11">
        <v>44926</v>
      </c>
      <c r="M1599" s="3">
        <v>30</v>
      </c>
      <c r="N1599" s="3">
        <v>100</v>
      </c>
      <c r="O1599" s="3">
        <v>0</v>
      </c>
      <c r="P1599" s="3">
        <v>0</v>
      </c>
      <c r="Q1599" s="3">
        <v>0</v>
      </c>
    </row>
    <row r="1600" spans="1:17" x14ac:dyDescent="0.25">
      <c r="A1600" s="3">
        <v>4004</v>
      </c>
      <c r="B1600" s="3" t="s">
        <v>3037</v>
      </c>
      <c r="C1600" s="3" t="s">
        <v>3316</v>
      </c>
      <c r="D1600" s="3" t="s">
        <v>128</v>
      </c>
      <c r="E1600" s="3" t="s">
        <v>3025</v>
      </c>
      <c r="F1600" s="3" t="s">
        <v>2051</v>
      </c>
      <c r="G1600" s="3" t="s">
        <v>3034</v>
      </c>
      <c r="H1600" s="3" t="s">
        <v>326</v>
      </c>
      <c r="I1600" s="3" t="s">
        <v>177</v>
      </c>
      <c r="J1600" s="3" t="s">
        <v>177</v>
      </c>
      <c r="K1600" s="11">
        <v>44105</v>
      </c>
      <c r="L1600" s="11">
        <v>44926</v>
      </c>
      <c r="M1600" s="3">
        <v>30</v>
      </c>
      <c r="N1600" s="3">
        <v>100</v>
      </c>
      <c r="O1600" s="3">
        <v>0</v>
      </c>
      <c r="P1600" s="3">
        <v>0</v>
      </c>
      <c r="Q1600" s="3">
        <v>0</v>
      </c>
    </row>
    <row r="1601" spans="1:17" x14ac:dyDescent="0.25">
      <c r="A1601" s="3">
        <v>4004</v>
      </c>
      <c r="B1601" s="3" t="s">
        <v>3037</v>
      </c>
      <c r="C1601" s="3" t="s">
        <v>3316</v>
      </c>
      <c r="D1601" s="3" t="s">
        <v>97</v>
      </c>
      <c r="E1601" s="3" t="s">
        <v>3026</v>
      </c>
      <c r="F1601" s="3" t="s">
        <v>2051</v>
      </c>
      <c r="G1601" s="3" t="s">
        <v>175</v>
      </c>
      <c r="H1601" s="3" t="s">
        <v>176</v>
      </c>
      <c r="I1601" s="3" t="s">
        <v>177</v>
      </c>
      <c r="J1601" s="3" t="s">
        <v>177</v>
      </c>
      <c r="K1601" s="11">
        <v>44105</v>
      </c>
      <c r="L1601" s="11">
        <v>44926</v>
      </c>
      <c r="M1601" s="3">
        <v>30</v>
      </c>
      <c r="N1601" s="3">
        <v>100</v>
      </c>
      <c r="O1601" s="3">
        <v>0</v>
      </c>
      <c r="P1601" s="3">
        <v>0</v>
      </c>
      <c r="Q1601" s="3">
        <v>0</v>
      </c>
    </row>
    <row r="1602" spans="1:17" x14ac:dyDescent="0.25">
      <c r="A1602" s="3">
        <v>4004</v>
      </c>
      <c r="B1602" s="3" t="s">
        <v>3037</v>
      </c>
      <c r="C1602" s="3" t="s">
        <v>3316</v>
      </c>
      <c r="D1602" s="3" t="s">
        <v>89</v>
      </c>
      <c r="E1602" s="3" t="s">
        <v>3027</v>
      </c>
      <c r="F1602" s="3" t="s">
        <v>2051</v>
      </c>
      <c r="G1602" s="3" t="s">
        <v>175</v>
      </c>
      <c r="H1602" s="3" t="s">
        <v>176</v>
      </c>
      <c r="I1602" s="3" t="s">
        <v>177</v>
      </c>
      <c r="J1602" s="3" t="s">
        <v>177</v>
      </c>
      <c r="K1602" s="11">
        <v>44105</v>
      </c>
      <c r="L1602" s="11">
        <v>44743.5</v>
      </c>
      <c r="M1602" s="3">
        <v>30</v>
      </c>
      <c r="N1602" s="3">
        <v>100</v>
      </c>
      <c r="O1602" s="3">
        <v>0</v>
      </c>
      <c r="P1602" s="3">
        <v>0</v>
      </c>
      <c r="Q1602" s="3">
        <v>0</v>
      </c>
    </row>
    <row r="1603" spans="1:17" x14ac:dyDescent="0.25">
      <c r="A1603" s="3">
        <v>4004</v>
      </c>
      <c r="B1603" s="3" t="s">
        <v>3037</v>
      </c>
      <c r="C1603" s="3" t="s">
        <v>3316</v>
      </c>
      <c r="D1603" s="3" t="s">
        <v>102</v>
      </c>
      <c r="E1603" s="3" t="s">
        <v>3028</v>
      </c>
      <c r="F1603" s="3" t="s">
        <v>2051</v>
      </c>
      <c r="G1603" s="3" t="s">
        <v>306</v>
      </c>
      <c r="H1603" s="3" t="s">
        <v>307</v>
      </c>
      <c r="I1603" s="3" t="s">
        <v>308</v>
      </c>
      <c r="J1603" s="3" t="s">
        <v>308</v>
      </c>
      <c r="K1603" s="11">
        <v>44105</v>
      </c>
      <c r="L1603" s="11">
        <v>44926</v>
      </c>
      <c r="M1603" s="3">
        <v>10</v>
      </c>
      <c r="N1603" s="3">
        <v>100</v>
      </c>
      <c r="O1603" s="3">
        <v>0</v>
      </c>
      <c r="P1603" s="3">
        <v>0</v>
      </c>
      <c r="Q1603" s="3">
        <v>0</v>
      </c>
    </row>
    <row r="1604" spans="1:17" x14ac:dyDescent="0.25">
      <c r="A1604" s="3">
        <v>4004</v>
      </c>
      <c r="B1604" s="3" t="s">
        <v>3037</v>
      </c>
      <c r="C1604" s="3" t="s">
        <v>3316</v>
      </c>
      <c r="D1604" s="3" t="s">
        <v>129</v>
      </c>
      <c r="E1604" s="3" t="s">
        <v>3029</v>
      </c>
      <c r="F1604" s="3" t="s">
        <v>2051</v>
      </c>
      <c r="G1604" s="3" t="s">
        <v>306</v>
      </c>
      <c r="H1604" s="3" t="s">
        <v>307</v>
      </c>
      <c r="I1604" s="3" t="s">
        <v>308</v>
      </c>
      <c r="J1604" s="3" t="s">
        <v>308</v>
      </c>
      <c r="K1604" s="11">
        <v>44105</v>
      </c>
      <c r="L1604" s="11">
        <v>44925.5</v>
      </c>
      <c r="M1604" s="3">
        <v>10</v>
      </c>
      <c r="N1604" s="3">
        <v>100</v>
      </c>
      <c r="O1604" s="3">
        <v>0</v>
      </c>
      <c r="P1604" s="3">
        <v>0</v>
      </c>
      <c r="Q1604" s="3">
        <v>0</v>
      </c>
    </row>
    <row r="1605" spans="1:17" x14ac:dyDescent="0.25">
      <c r="A1605" s="3">
        <v>4004</v>
      </c>
      <c r="B1605" s="3" t="s">
        <v>3037</v>
      </c>
      <c r="C1605" s="3" t="s">
        <v>3316</v>
      </c>
      <c r="D1605" s="3" t="s">
        <v>115</v>
      </c>
      <c r="E1605" s="3" t="s">
        <v>3030</v>
      </c>
      <c r="F1605" s="3" t="s">
        <v>2051</v>
      </c>
      <c r="G1605" s="3" t="s">
        <v>306</v>
      </c>
      <c r="H1605" s="3" t="s">
        <v>307</v>
      </c>
      <c r="I1605" s="3" t="s">
        <v>308</v>
      </c>
      <c r="J1605" s="3" t="s">
        <v>308</v>
      </c>
      <c r="K1605" s="11">
        <v>44105</v>
      </c>
      <c r="L1605" s="11">
        <v>44925.5</v>
      </c>
      <c r="M1605" s="3">
        <v>30</v>
      </c>
      <c r="N1605" s="3">
        <v>100</v>
      </c>
      <c r="O1605" s="3">
        <v>0</v>
      </c>
      <c r="P1605" s="3">
        <v>0</v>
      </c>
      <c r="Q1605" s="3">
        <v>0</v>
      </c>
    </row>
    <row r="1606" spans="1:17" x14ac:dyDescent="0.25">
      <c r="A1606" s="3">
        <v>4004</v>
      </c>
      <c r="B1606" s="3" t="s">
        <v>3037</v>
      </c>
      <c r="C1606" s="3" t="s">
        <v>3316</v>
      </c>
      <c r="D1606" s="3" t="s">
        <v>84</v>
      </c>
      <c r="E1606" s="3" t="s">
        <v>3031</v>
      </c>
      <c r="F1606" s="3" t="s">
        <v>2051</v>
      </c>
      <c r="G1606" s="3" t="s">
        <v>3033</v>
      </c>
      <c r="H1606" s="3" t="s">
        <v>318</v>
      </c>
      <c r="I1606" s="3" t="s">
        <v>319</v>
      </c>
      <c r="J1606" s="3" t="s">
        <v>320</v>
      </c>
      <c r="K1606" s="11">
        <v>44105</v>
      </c>
      <c r="L1606" s="11">
        <v>44926</v>
      </c>
      <c r="M1606" s="3">
        <v>30</v>
      </c>
      <c r="N1606" s="3">
        <v>100</v>
      </c>
      <c r="O1606" s="3">
        <v>0</v>
      </c>
      <c r="P1606" s="3">
        <v>0</v>
      </c>
      <c r="Q1606" s="3">
        <v>0</v>
      </c>
    </row>
    <row r="1607" spans="1:17" x14ac:dyDescent="0.25">
      <c r="A1607" s="3">
        <v>4005</v>
      </c>
      <c r="B1607" s="3" t="s">
        <v>3126</v>
      </c>
      <c r="C1607" s="3" t="s">
        <v>3317</v>
      </c>
      <c r="D1607" s="3" t="s">
        <v>244</v>
      </c>
      <c r="E1607" s="3" t="s">
        <v>3038</v>
      </c>
      <c r="F1607" s="3" t="s">
        <v>2856</v>
      </c>
      <c r="G1607" s="3" t="s">
        <v>226</v>
      </c>
      <c r="H1607" s="3" t="s">
        <v>227</v>
      </c>
      <c r="I1607" s="3" t="s">
        <v>228</v>
      </c>
      <c r="J1607" s="3" t="s">
        <v>229</v>
      </c>
      <c r="K1607" s="11">
        <v>44197</v>
      </c>
      <c r="L1607" s="11">
        <v>44896</v>
      </c>
      <c r="M1607" s="3">
        <v>0</v>
      </c>
      <c r="N1607" s="3">
        <v>100</v>
      </c>
      <c r="O1607" s="3">
        <v>0</v>
      </c>
      <c r="P1607" s="3">
        <v>0</v>
      </c>
      <c r="Q1607" s="3">
        <v>0</v>
      </c>
    </row>
    <row r="1608" spans="1:17" x14ac:dyDescent="0.25">
      <c r="A1608" s="3">
        <v>4005</v>
      </c>
      <c r="B1608" s="3" t="s">
        <v>3126</v>
      </c>
      <c r="C1608" s="3" t="s">
        <v>3317</v>
      </c>
      <c r="D1608" s="3" t="s">
        <v>205</v>
      </c>
      <c r="E1608" s="3" t="s">
        <v>3039</v>
      </c>
      <c r="F1608" s="3" t="s">
        <v>2856</v>
      </c>
      <c r="G1608" s="3" t="s">
        <v>95</v>
      </c>
      <c r="H1608" s="3" t="s">
        <v>96</v>
      </c>
      <c r="I1608" s="3" t="s">
        <v>87</v>
      </c>
      <c r="J1608" s="3" t="s">
        <v>88</v>
      </c>
      <c r="K1608" s="11">
        <v>44198</v>
      </c>
      <c r="L1608" s="11">
        <v>44896</v>
      </c>
      <c r="M1608" s="3">
        <v>0</v>
      </c>
      <c r="N1608" s="3">
        <v>11</v>
      </c>
      <c r="O1608" s="3">
        <v>0</v>
      </c>
      <c r="P1608" s="3">
        <v>0</v>
      </c>
      <c r="Q1608" s="3">
        <v>0</v>
      </c>
    </row>
    <row r="1609" spans="1:17" x14ac:dyDescent="0.25">
      <c r="A1609" s="3">
        <v>4005</v>
      </c>
      <c r="B1609" s="3" t="s">
        <v>3126</v>
      </c>
      <c r="C1609" s="3" t="s">
        <v>3317</v>
      </c>
      <c r="D1609" s="3" t="s">
        <v>206</v>
      </c>
      <c r="E1609" s="3" t="s">
        <v>3040</v>
      </c>
      <c r="F1609" s="3" t="s">
        <v>2051</v>
      </c>
      <c r="G1609" s="3" t="s">
        <v>999</v>
      </c>
      <c r="H1609" s="3" t="s">
        <v>1000</v>
      </c>
      <c r="I1609" s="3" t="s">
        <v>228</v>
      </c>
      <c r="J1609" s="3" t="s">
        <v>229</v>
      </c>
      <c r="K1609" s="11">
        <v>44197</v>
      </c>
      <c r="L1609" s="11">
        <v>44926</v>
      </c>
      <c r="M1609" s="3">
        <v>0</v>
      </c>
      <c r="N1609" s="3">
        <v>100</v>
      </c>
      <c r="O1609" s="3">
        <v>0</v>
      </c>
      <c r="P1609" s="3">
        <v>0</v>
      </c>
      <c r="Q1609" s="3">
        <v>0</v>
      </c>
    </row>
    <row r="1610" spans="1:17" x14ac:dyDescent="0.25">
      <c r="A1610" s="3">
        <v>4005</v>
      </c>
      <c r="B1610" s="3" t="s">
        <v>3126</v>
      </c>
      <c r="C1610" s="3" t="s">
        <v>3317</v>
      </c>
      <c r="D1610" s="3" t="s">
        <v>207</v>
      </c>
      <c r="E1610" s="3" t="s">
        <v>3041</v>
      </c>
      <c r="F1610" s="3" t="s">
        <v>2051</v>
      </c>
      <c r="G1610" s="3" t="s">
        <v>3115</v>
      </c>
      <c r="H1610" s="3" t="s">
        <v>136</v>
      </c>
      <c r="I1610" s="3" t="s">
        <v>132</v>
      </c>
      <c r="J1610" s="3" t="s">
        <v>133</v>
      </c>
      <c r="K1610" s="11">
        <v>44166</v>
      </c>
      <c r="L1610" s="11">
        <v>44531</v>
      </c>
      <c r="M1610" s="3">
        <v>40</v>
      </c>
      <c r="N1610" s="3">
        <v>100</v>
      </c>
      <c r="O1610" s="3">
        <v>0</v>
      </c>
      <c r="P1610" s="3">
        <v>0</v>
      </c>
      <c r="Q1610" s="3">
        <v>0</v>
      </c>
    </row>
    <row r="1611" spans="1:17" x14ac:dyDescent="0.25">
      <c r="A1611" s="3">
        <v>4005</v>
      </c>
      <c r="B1611" s="3" t="s">
        <v>3126</v>
      </c>
      <c r="C1611" s="3" t="s">
        <v>3317</v>
      </c>
      <c r="D1611" s="3" t="s">
        <v>208</v>
      </c>
      <c r="E1611" s="3" t="s">
        <v>3042</v>
      </c>
      <c r="F1611" s="3" t="s">
        <v>2856</v>
      </c>
      <c r="G1611" s="3" t="s">
        <v>3116</v>
      </c>
      <c r="H1611" s="3" t="s">
        <v>889</v>
      </c>
      <c r="I1611" s="3" t="s">
        <v>228</v>
      </c>
      <c r="J1611" s="3" t="s">
        <v>229</v>
      </c>
      <c r="K1611" s="11">
        <v>44287</v>
      </c>
      <c r="L1611" s="11">
        <v>44561</v>
      </c>
      <c r="M1611" s="3">
        <v>0</v>
      </c>
      <c r="N1611" s="3">
        <v>100</v>
      </c>
      <c r="O1611" s="3">
        <v>0</v>
      </c>
      <c r="P1611" s="3">
        <v>0</v>
      </c>
      <c r="Q1611" s="3">
        <v>0</v>
      </c>
    </row>
    <row r="1612" spans="1:17" x14ac:dyDescent="0.25">
      <c r="A1612" s="3">
        <v>4005</v>
      </c>
      <c r="B1612" s="3" t="s">
        <v>3126</v>
      </c>
      <c r="C1612" s="3" t="s">
        <v>3317</v>
      </c>
      <c r="D1612" s="3" t="s">
        <v>209</v>
      </c>
      <c r="E1612" s="3" t="s">
        <v>3043</v>
      </c>
      <c r="F1612" s="3" t="s">
        <v>2051</v>
      </c>
      <c r="G1612" s="3" t="s">
        <v>175</v>
      </c>
      <c r="H1612" s="3" t="s">
        <v>176</v>
      </c>
      <c r="I1612" s="3" t="s">
        <v>177</v>
      </c>
      <c r="J1612" s="3" t="s">
        <v>177</v>
      </c>
      <c r="K1612" s="11">
        <v>44743</v>
      </c>
      <c r="L1612" s="11">
        <v>45108</v>
      </c>
      <c r="M1612" s="3">
        <v>0</v>
      </c>
      <c r="N1612" s="3">
        <v>100</v>
      </c>
      <c r="O1612" s="3">
        <v>0</v>
      </c>
      <c r="P1612" s="3">
        <v>0</v>
      </c>
      <c r="Q1612" s="3">
        <v>0</v>
      </c>
    </row>
    <row r="1613" spans="1:17" x14ac:dyDescent="0.25">
      <c r="A1613" s="3">
        <v>4005</v>
      </c>
      <c r="B1613" s="3" t="s">
        <v>3126</v>
      </c>
      <c r="C1613" s="3" t="s">
        <v>3317</v>
      </c>
      <c r="D1613" s="3" t="s">
        <v>210</v>
      </c>
      <c r="E1613" s="3" t="s">
        <v>3044</v>
      </c>
      <c r="F1613" s="3" t="s">
        <v>2051</v>
      </c>
      <c r="G1613" s="3" t="s">
        <v>3117</v>
      </c>
      <c r="H1613" s="3" t="s">
        <v>1000</v>
      </c>
      <c r="I1613" s="3" t="s">
        <v>228</v>
      </c>
      <c r="J1613" s="3" t="s">
        <v>229</v>
      </c>
      <c r="K1613" s="11">
        <v>44378</v>
      </c>
      <c r="L1613" s="11">
        <v>44743</v>
      </c>
      <c r="M1613" s="3">
        <v>0</v>
      </c>
      <c r="N1613" s="3">
        <v>100</v>
      </c>
      <c r="O1613" s="3">
        <v>0</v>
      </c>
      <c r="P1613" s="3">
        <v>0</v>
      </c>
      <c r="Q1613" s="3">
        <v>0</v>
      </c>
    </row>
    <row r="1614" spans="1:17" x14ac:dyDescent="0.25">
      <c r="A1614" s="3">
        <v>4005</v>
      </c>
      <c r="B1614" s="3" t="s">
        <v>3126</v>
      </c>
      <c r="C1614" s="3" t="s">
        <v>3317</v>
      </c>
      <c r="D1614" s="3" t="s">
        <v>211</v>
      </c>
      <c r="E1614" s="3" t="s">
        <v>3045</v>
      </c>
      <c r="F1614" s="3" t="s">
        <v>2051</v>
      </c>
      <c r="G1614" s="3" t="s">
        <v>970</v>
      </c>
      <c r="H1614" s="3" t="s">
        <v>971</v>
      </c>
      <c r="I1614" s="3" t="s">
        <v>228</v>
      </c>
      <c r="J1614" s="3" t="s">
        <v>229</v>
      </c>
      <c r="K1614" s="11">
        <v>44197</v>
      </c>
      <c r="L1614" s="11">
        <v>44561</v>
      </c>
      <c r="M1614" s="3">
        <v>0</v>
      </c>
      <c r="N1614" s="3">
        <v>100</v>
      </c>
      <c r="O1614" s="3">
        <v>0</v>
      </c>
      <c r="P1614" s="3">
        <v>0</v>
      </c>
      <c r="Q1614" s="3">
        <v>0</v>
      </c>
    </row>
    <row r="1615" spans="1:17" x14ac:dyDescent="0.25">
      <c r="A1615" s="3">
        <v>4005</v>
      </c>
      <c r="B1615" s="3" t="s">
        <v>3126</v>
      </c>
      <c r="C1615" s="3" t="s">
        <v>3317</v>
      </c>
      <c r="D1615" s="3" t="s">
        <v>212</v>
      </c>
      <c r="E1615" s="3" t="s">
        <v>3046</v>
      </c>
      <c r="F1615" s="3" t="s">
        <v>2855</v>
      </c>
      <c r="G1615" s="3" t="s">
        <v>175</v>
      </c>
      <c r="H1615" s="3" t="s">
        <v>176</v>
      </c>
      <c r="I1615" s="3" t="s">
        <v>177</v>
      </c>
      <c r="J1615" s="3" t="s">
        <v>177</v>
      </c>
      <c r="K1615" s="11">
        <v>44378</v>
      </c>
      <c r="L1615" s="11">
        <v>44743</v>
      </c>
      <c r="M1615" s="3">
        <v>0</v>
      </c>
      <c r="N1615" s="3">
        <v>100</v>
      </c>
      <c r="O1615" s="3">
        <v>0</v>
      </c>
      <c r="P1615" s="3">
        <v>0</v>
      </c>
      <c r="Q1615" s="3">
        <v>0</v>
      </c>
    </row>
    <row r="1616" spans="1:17" x14ac:dyDescent="0.25">
      <c r="A1616" s="3">
        <v>4005</v>
      </c>
      <c r="B1616" s="3" t="s">
        <v>3126</v>
      </c>
      <c r="C1616" s="3" t="s">
        <v>3317</v>
      </c>
      <c r="D1616" s="3" t="s">
        <v>51</v>
      </c>
      <c r="E1616" s="3" t="s">
        <v>3047</v>
      </c>
      <c r="F1616" s="3" t="s">
        <v>2855</v>
      </c>
      <c r="G1616" s="3" t="s">
        <v>3118</v>
      </c>
      <c r="H1616" s="3" t="s">
        <v>3122</v>
      </c>
      <c r="I1616" s="3" t="s">
        <v>156</v>
      </c>
      <c r="J1616" s="3" t="s">
        <v>156</v>
      </c>
      <c r="K1616" s="11">
        <v>44774</v>
      </c>
      <c r="L1616" s="11">
        <v>45657</v>
      </c>
      <c r="M1616" s="3">
        <v>0</v>
      </c>
      <c r="N1616" s="3">
        <v>100</v>
      </c>
      <c r="O1616" s="3">
        <v>0</v>
      </c>
      <c r="P1616" s="3">
        <v>0</v>
      </c>
      <c r="Q1616" s="3">
        <v>0</v>
      </c>
    </row>
    <row r="1617" spans="1:17" x14ac:dyDescent="0.25">
      <c r="A1617" s="3">
        <v>4005</v>
      </c>
      <c r="B1617" s="3" t="s">
        <v>3126</v>
      </c>
      <c r="C1617" s="3" t="s">
        <v>3317</v>
      </c>
      <c r="D1617" s="3" t="s">
        <v>39</v>
      </c>
      <c r="E1617" s="3" t="s">
        <v>3048</v>
      </c>
      <c r="F1617" s="3" t="s">
        <v>2856</v>
      </c>
      <c r="G1617" s="3" t="s">
        <v>3119</v>
      </c>
      <c r="H1617" s="3" t="s">
        <v>3123</v>
      </c>
      <c r="I1617" s="3" t="s">
        <v>228</v>
      </c>
      <c r="J1617" s="3" t="s">
        <v>229</v>
      </c>
      <c r="K1617" s="11">
        <v>44105</v>
      </c>
      <c r="L1617" s="11">
        <v>44926</v>
      </c>
      <c r="M1617" s="3">
        <v>20</v>
      </c>
      <c r="N1617" s="3">
        <v>100</v>
      </c>
      <c r="O1617" s="3">
        <v>0</v>
      </c>
      <c r="P1617" s="3">
        <v>0</v>
      </c>
      <c r="Q1617" s="3">
        <v>0</v>
      </c>
    </row>
    <row r="1618" spans="1:17" x14ac:dyDescent="0.25">
      <c r="A1618" s="3">
        <v>4005</v>
      </c>
      <c r="B1618" s="3" t="s">
        <v>3126</v>
      </c>
      <c r="C1618" s="3" t="s">
        <v>3317</v>
      </c>
      <c r="D1618" s="3" t="s">
        <v>42</v>
      </c>
      <c r="E1618" s="3" t="s">
        <v>3049</v>
      </c>
      <c r="F1618" s="3" t="s">
        <v>2856</v>
      </c>
      <c r="G1618" s="3" t="s">
        <v>95</v>
      </c>
      <c r="H1618" s="3" t="s">
        <v>96</v>
      </c>
      <c r="I1618" s="3" t="s">
        <v>87</v>
      </c>
      <c r="J1618" s="3" t="s">
        <v>88</v>
      </c>
      <c r="K1618" s="11">
        <v>44105</v>
      </c>
      <c r="L1618" s="11">
        <v>44926</v>
      </c>
      <c r="M1618" s="3">
        <v>1769000</v>
      </c>
      <c r="N1618" s="3">
        <v>3589122</v>
      </c>
      <c r="O1618" s="3">
        <v>0</v>
      </c>
      <c r="P1618" s="3">
        <v>0</v>
      </c>
      <c r="Q1618" s="3">
        <v>0</v>
      </c>
    </row>
    <row r="1619" spans="1:17" x14ac:dyDescent="0.25">
      <c r="A1619" s="3">
        <v>4005</v>
      </c>
      <c r="B1619" s="3" t="s">
        <v>3126</v>
      </c>
      <c r="C1619" s="3" t="s">
        <v>3317</v>
      </c>
      <c r="D1619" s="3" t="s">
        <v>40</v>
      </c>
      <c r="E1619" s="3" t="s">
        <v>3050</v>
      </c>
      <c r="F1619" s="3" t="s">
        <v>2856</v>
      </c>
      <c r="G1619" s="3" t="s">
        <v>95</v>
      </c>
      <c r="H1619" s="3" t="s">
        <v>96</v>
      </c>
      <c r="I1619" s="3" t="s">
        <v>87</v>
      </c>
      <c r="J1619" s="3" t="s">
        <v>88</v>
      </c>
      <c r="K1619" s="11">
        <v>44197</v>
      </c>
      <c r="L1619" s="11">
        <v>44896</v>
      </c>
      <c r="M1619" s="3">
        <v>0</v>
      </c>
      <c r="N1619" s="3">
        <v>100</v>
      </c>
      <c r="O1619" s="3">
        <v>0</v>
      </c>
      <c r="P1619" s="3">
        <v>0</v>
      </c>
      <c r="Q1619" s="3">
        <v>0</v>
      </c>
    </row>
    <row r="1620" spans="1:17" x14ac:dyDescent="0.25">
      <c r="A1620" s="3">
        <v>4005</v>
      </c>
      <c r="B1620" s="3" t="s">
        <v>3126</v>
      </c>
      <c r="C1620" s="3" t="s">
        <v>3317</v>
      </c>
      <c r="D1620" s="3" t="s">
        <v>50</v>
      </c>
      <c r="E1620" s="3" t="s">
        <v>3051</v>
      </c>
      <c r="F1620" s="3" t="s">
        <v>2856</v>
      </c>
      <c r="G1620" s="3" t="s">
        <v>85</v>
      </c>
      <c r="H1620" s="3" t="s">
        <v>86</v>
      </c>
      <c r="I1620" s="3" t="s">
        <v>87</v>
      </c>
      <c r="J1620" s="3" t="s">
        <v>88</v>
      </c>
      <c r="K1620" s="11">
        <v>44197</v>
      </c>
      <c r="L1620" s="11">
        <v>46022</v>
      </c>
      <c r="M1620" s="3">
        <v>0</v>
      </c>
      <c r="N1620" s="3">
        <v>100</v>
      </c>
      <c r="O1620" s="3">
        <v>0</v>
      </c>
      <c r="P1620" s="3">
        <v>0</v>
      </c>
      <c r="Q1620" s="3">
        <v>0</v>
      </c>
    </row>
    <row r="1621" spans="1:17" x14ac:dyDescent="0.25">
      <c r="A1621" s="3">
        <v>4005</v>
      </c>
      <c r="B1621" s="3" t="s">
        <v>3126</v>
      </c>
      <c r="C1621" s="3" t="s">
        <v>3317</v>
      </c>
      <c r="D1621" s="3" t="s">
        <v>45</v>
      </c>
      <c r="E1621" s="3" t="s">
        <v>3052</v>
      </c>
      <c r="F1621" s="3" t="s">
        <v>2051</v>
      </c>
      <c r="G1621" s="3" t="s">
        <v>3115</v>
      </c>
      <c r="H1621" s="3" t="s">
        <v>136</v>
      </c>
      <c r="I1621" s="3" t="s">
        <v>132</v>
      </c>
      <c r="J1621" s="3" t="s">
        <v>133</v>
      </c>
      <c r="K1621" s="11">
        <v>44197</v>
      </c>
      <c r="L1621" s="11">
        <v>44743</v>
      </c>
      <c r="M1621" s="3">
        <v>0</v>
      </c>
      <c r="N1621" s="3">
        <v>100</v>
      </c>
      <c r="O1621" s="3">
        <v>0</v>
      </c>
      <c r="P1621" s="3">
        <v>0</v>
      </c>
      <c r="Q1621" s="3">
        <v>0</v>
      </c>
    </row>
    <row r="1622" spans="1:17" x14ac:dyDescent="0.25">
      <c r="A1622" s="3">
        <v>4005</v>
      </c>
      <c r="B1622" s="3" t="s">
        <v>3126</v>
      </c>
      <c r="C1622" s="3" t="s">
        <v>3317</v>
      </c>
      <c r="D1622" s="3" t="s">
        <v>44</v>
      </c>
      <c r="E1622" s="3" t="s">
        <v>3053</v>
      </c>
      <c r="F1622" s="3" t="s">
        <v>2051</v>
      </c>
      <c r="G1622" s="3" t="s">
        <v>3115</v>
      </c>
      <c r="H1622" s="3" t="s">
        <v>136</v>
      </c>
      <c r="I1622" s="3" t="s">
        <v>132</v>
      </c>
      <c r="J1622" s="3" t="s">
        <v>133</v>
      </c>
      <c r="K1622" s="11">
        <v>44197</v>
      </c>
      <c r="L1622" s="11">
        <v>44926</v>
      </c>
      <c r="M1622" s="3">
        <v>0</v>
      </c>
      <c r="N1622" s="3">
        <v>100</v>
      </c>
      <c r="O1622" s="3">
        <v>0</v>
      </c>
      <c r="P1622" s="3">
        <v>0</v>
      </c>
      <c r="Q1622" s="3">
        <v>0</v>
      </c>
    </row>
    <row r="1623" spans="1:17" x14ac:dyDescent="0.25">
      <c r="A1623" s="3">
        <v>4005</v>
      </c>
      <c r="B1623" s="3" t="s">
        <v>3126</v>
      </c>
      <c r="C1623" s="3" t="s">
        <v>3317</v>
      </c>
      <c r="D1623" s="3" t="s">
        <v>48</v>
      </c>
      <c r="E1623" s="3" t="s">
        <v>3054</v>
      </c>
      <c r="F1623" s="3" t="s">
        <v>2856</v>
      </c>
      <c r="G1623" s="3" t="s">
        <v>148</v>
      </c>
      <c r="H1623" s="3" t="s">
        <v>149</v>
      </c>
      <c r="I1623" s="3" t="s">
        <v>132</v>
      </c>
      <c r="J1623" s="3" t="s">
        <v>133</v>
      </c>
      <c r="K1623" s="11">
        <v>44166</v>
      </c>
      <c r="L1623" s="11">
        <v>44531</v>
      </c>
      <c r="M1623" s="3">
        <v>10</v>
      </c>
      <c r="N1623" s="3">
        <v>100</v>
      </c>
      <c r="O1623" s="3">
        <v>0</v>
      </c>
      <c r="P1623" s="3">
        <v>0</v>
      </c>
      <c r="Q1623" s="3">
        <v>0</v>
      </c>
    </row>
    <row r="1624" spans="1:17" x14ac:dyDescent="0.25">
      <c r="A1624" s="3">
        <v>4005</v>
      </c>
      <c r="B1624" s="3" t="s">
        <v>3126</v>
      </c>
      <c r="C1624" s="3" t="s">
        <v>3317</v>
      </c>
      <c r="D1624" s="3" t="s">
        <v>49</v>
      </c>
      <c r="E1624" s="3" t="s">
        <v>3055</v>
      </c>
      <c r="F1624" s="3" t="s">
        <v>2856</v>
      </c>
      <c r="G1624" s="3" t="s">
        <v>3115</v>
      </c>
      <c r="H1624" s="3" t="s">
        <v>136</v>
      </c>
      <c r="I1624" s="3" t="s">
        <v>132</v>
      </c>
      <c r="J1624" s="3" t="s">
        <v>133</v>
      </c>
      <c r="K1624" s="11">
        <v>44197</v>
      </c>
      <c r="L1624" s="11">
        <v>44926</v>
      </c>
      <c r="M1624" s="3">
        <v>0</v>
      </c>
      <c r="N1624" s="3">
        <v>100</v>
      </c>
      <c r="O1624" s="3">
        <v>0</v>
      </c>
      <c r="P1624" s="3">
        <v>0</v>
      </c>
      <c r="Q1624" s="3">
        <v>0</v>
      </c>
    </row>
    <row r="1625" spans="1:17" x14ac:dyDescent="0.25">
      <c r="A1625" s="3">
        <v>4005</v>
      </c>
      <c r="B1625" s="3" t="s">
        <v>3126</v>
      </c>
      <c r="C1625" s="3" t="s">
        <v>3317</v>
      </c>
      <c r="D1625" s="3" t="s">
        <v>43</v>
      </c>
      <c r="E1625" s="3" t="s">
        <v>3056</v>
      </c>
      <c r="F1625" s="3" t="s">
        <v>2051</v>
      </c>
      <c r="G1625" s="3" t="s">
        <v>3115</v>
      </c>
      <c r="H1625" s="3" t="s">
        <v>136</v>
      </c>
      <c r="I1625" s="3" t="s">
        <v>132</v>
      </c>
      <c r="J1625" s="3" t="s">
        <v>133</v>
      </c>
      <c r="K1625" s="11">
        <v>44166</v>
      </c>
      <c r="L1625" s="11">
        <v>44531</v>
      </c>
      <c r="M1625" s="3">
        <v>25</v>
      </c>
      <c r="N1625" s="3">
        <v>100</v>
      </c>
      <c r="O1625" s="3">
        <v>0</v>
      </c>
      <c r="P1625" s="3">
        <v>0</v>
      </c>
      <c r="Q1625" s="3">
        <v>0</v>
      </c>
    </row>
    <row r="1626" spans="1:17" x14ac:dyDescent="0.25">
      <c r="A1626" s="3">
        <v>4005</v>
      </c>
      <c r="B1626" s="3" t="s">
        <v>3126</v>
      </c>
      <c r="C1626" s="3" t="s">
        <v>3317</v>
      </c>
      <c r="D1626" s="3" t="s">
        <v>46</v>
      </c>
      <c r="E1626" s="3" t="s">
        <v>3057</v>
      </c>
      <c r="F1626" s="3" t="s">
        <v>2855</v>
      </c>
      <c r="G1626" s="3" t="s">
        <v>3115</v>
      </c>
      <c r="H1626" s="3" t="s">
        <v>136</v>
      </c>
      <c r="I1626" s="3" t="s">
        <v>132</v>
      </c>
      <c r="J1626" s="3" t="s">
        <v>133</v>
      </c>
      <c r="K1626" s="11">
        <v>44197</v>
      </c>
      <c r="L1626" s="11">
        <v>44561</v>
      </c>
      <c r="M1626" s="3">
        <v>0</v>
      </c>
      <c r="N1626" s="3">
        <v>100</v>
      </c>
      <c r="O1626" s="3">
        <v>0</v>
      </c>
      <c r="P1626" s="3">
        <v>0</v>
      </c>
      <c r="Q1626" s="3">
        <v>0</v>
      </c>
    </row>
    <row r="1627" spans="1:17" x14ac:dyDescent="0.25">
      <c r="A1627" s="3">
        <v>4005</v>
      </c>
      <c r="B1627" s="3" t="s">
        <v>3126</v>
      </c>
      <c r="C1627" s="3" t="s">
        <v>3317</v>
      </c>
      <c r="D1627" s="3" t="s">
        <v>47</v>
      </c>
      <c r="E1627" s="3" t="s">
        <v>3058</v>
      </c>
      <c r="F1627" s="3" t="s">
        <v>2855</v>
      </c>
      <c r="G1627" s="3" t="s">
        <v>148</v>
      </c>
      <c r="H1627" s="3" t="s">
        <v>149</v>
      </c>
      <c r="I1627" s="3" t="s">
        <v>132</v>
      </c>
      <c r="J1627" s="3" t="s">
        <v>133</v>
      </c>
      <c r="K1627" s="11">
        <v>44409</v>
      </c>
      <c r="L1627" s="11">
        <v>46022</v>
      </c>
      <c r="M1627" s="3">
        <v>0</v>
      </c>
      <c r="N1627" s="3">
        <v>5</v>
      </c>
      <c r="O1627" s="3">
        <v>0</v>
      </c>
      <c r="P1627" s="3">
        <v>0</v>
      </c>
      <c r="Q1627" s="3">
        <v>0</v>
      </c>
    </row>
    <row r="1628" spans="1:17" x14ac:dyDescent="0.25">
      <c r="A1628" s="3">
        <v>4005</v>
      </c>
      <c r="B1628" s="3" t="s">
        <v>3126</v>
      </c>
      <c r="C1628" s="3" t="s">
        <v>3317</v>
      </c>
      <c r="D1628" s="3" t="s">
        <v>41</v>
      </c>
      <c r="E1628" s="3" t="s">
        <v>3059</v>
      </c>
      <c r="F1628" s="3" t="s">
        <v>2051</v>
      </c>
      <c r="G1628" s="3" t="s">
        <v>148</v>
      </c>
      <c r="H1628" s="3" t="s">
        <v>149</v>
      </c>
      <c r="I1628" s="3" t="s">
        <v>132</v>
      </c>
      <c r="J1628" s="3" t="s">
        <v>133</v>
      </c>
      <c r="K1628" s="11">
        <v>44409</v>
      </c>
      <c r="L1628" s="11">
        <v>44651</v>
      </c>
      <c r="M1628" s="3">
        <v>0</v>
      </c>
      <c r="N1628" s="3">
        <v>100</v>
      </c>
      <c r="O1628" s="3">
        <v>0</v>
      </c>
      <c r="P1628" s="3">
        <v>0</v>
      </c>
      <c r="Q1628" s="3">
        <v>0</v>
      </c>
    </row>
    <row r="1629" spans="1:17" x14ac:dyDescent="0.25">
      <c r="A1629" s="3">
        <v>4005</v>
      </c>
      <c r="B1629" s="3" t="s">
        <v>3126</v>
      </c>
      <c r="C1629" s="3" t="s">
        <v>3317</v>
      </c>
      <c r="D1629" s="3" t="s">
        <v>35</v>
      </c>
      <c r="E1629" s="3" t="s">
        <v>3060</v>
      </c>
      <c r="F1629" s="3" t="s">
        <v>2051</v>
      </c>
      <c r="G1629" s="3" t="s">
        <v>226</v>
      </c>
      <c r="H1629" s="3" t="s">
        <v>227</v>
      </c>
      <c r="I1629" s="3" t="s">
        <v>228</v>
      </c>
      <c r="J1629" s="3" t="s">
        <v>229</v>
      </c>
      <c r="K1629" s="11">
        <v>44197</v>
      </c>
      <c r="L1629" s="11">
        <v>44926</v>
      </c>
      <c r="M1629" s="3">
        <v>0</v>
      </c>
      <c r="N1629" s="3">
        <v>100</v>
      </c>
      <c r="O1629" s="3">
        <v>0</v>
      </c>
      <c r="P1629" s="3">
        <v>0</v>
      </c>
      <c r="Q1629" s="3">
        <v>0</v>
      </c>
    </row>
    <row r="1630" spans="1:17" x14ac:dyDescent="0.25">
      <c r="A1630" s="3">
        <v>4005</v>
      </c>
      <c r="B1630" s="3" t="s">
        <v>3126</v>
      </c>
      <c r="C1630" s="3" t="s">
        <v>3317</v>
      </c>
      <c r="D1630" s="3" t="s">
        <v>37</v>
      </c>
      <c r="E1630" s="3" t="s">
        <v>3061</v>
      </c>
      <c r="F1630" s="3" t="s">
        <v>2051</v>
      </c>
      <c r="G1630" s="3" t="s">
        <v>144</v>
      </c>
      <c r="H1630" s="3" t="s">
        <v>145</v>
      </c>
      <c r="I1630" s="3" t="s">
        <v>146</v>
      </c>
      <c r="J1630" s="3" t="s">
        <v>147</v>
      </c>
      <c r="K1630" s="11">
        <v>44287</v>
      </c>
      <c r="L1630" s="11">
        <v>44742</v>
      </c>
      <c r="M1630" s="3">
        <v>0</v>
      </c>
      <c r="N1630" s="3">
        <v>100</v>
      </c>
      <c r="O1630" s="3">
        <v>0</v>
      </c>
      <c r="P1630" s="3">
        <v>0</v>
      </c>
      <c r="Q1630" s="3">
        <v>0</v>
      </c>
    </row>
    <row r="1631" spans="1:17" x14ac:dyDescent="0.25">
      <c r="A1631" s="3">
        <v>4005</v>
      </c>
      <c r="B1631" s="3" t="s">
        <v>3126</v>
      </c>
      <c r="C1631" s="3" t="s">
        <v>3317</v>
      </c>
      <c r="D1631" s="3" t="s">
        <v>34</v>
      </c>
      <c r="E1631" s="3" t="s">
        <v>3062</v>
      </c>
      <c r="F1631" s="3" t="s">
        <v>2051</v>
      </c>
      <c r="G1631" s="3" t="s">
        <v>175</v>
      </c>
      <c r="H1631" s="3" t="s">
        <v>176</v>
      </c>
      <c r="I1631" s="3" t="s">
        <v>177</v>
      </c>
      <c r="J1631" s="3" t="s">
        <v>177</v>
      </c>
      <c r="K1631" s="11">
        <v>44197</v>
      </c>
      <c r="L1631" s="11">
        <v>44773</v>
      </c>
      <c r="M1631" s="3">
        <v>0</v>
      </c>
      <c r="N1631" s="3">
        <v>100</v>
      </c>
      <c r="O1631" s="3">
        <v>0</v>
      </c>
      <c r="P1631" s="3">
        <v>0</v>
      </c>
      <c r="Q1631" s="3">
        <v>0</v>
      </c>
    </row>
    <row r="1632" spans="1:17" x14ac:dyDescent="0.25">
      <c r="A1632" s="3">
        <v>4005</v>
      </c>
      <c r="B1632" s="3" t="s">
        <v>3126</v>
      </c>
      <c r="C1632" s="3" t="s">
        <v>3317</v>
      </c>
      <c r="D1632" s="3" t="s">
        <v>36</v>
      </c>
      <c r="E1632" s="3" t="s">
        <v>3063</v>
      </c>
      <c r="F1632" s="3" t="s">
        <v>2051</v>
      </c>
      <c r="G1632" s="3" t="s">
        <v>226</v>
      </c>
      <c r="H1632" s="3" t="s">
        <v>227</v>
      </c>
      <c r="I1632" s="3" t="s">
        <v>228</v>
      </c>
      <c r="J1632" s="3" t="s">
        <v>229</v>
      </c>
      <c r="K1632" s="11">
        <v>44197</v>
      </c>
      <c r="L1632" s="11">
        <v>44531</v>
      </c>
      <c r="M1632" s="3">
        <v>0</v>
      </c>
      <c r="N1632" s="3">
        <v>100</v>
      </c>
      <c r="O1632" s="3">
        <v>0</v>
      </c>
      <c r="P1632" s="3">
        <v>0</v>
      </c>
      <c r="Q1632" s="3">
        <v>0</v>
      </c>
    </row>
    <row r="1633" spans="1:17" x14ac:dyDescent="0.25">
      <c r="A1633" s="3">
        <v>4005</v>
      </c>
      <c r="B1633" s="3" t="s">
        <v>3126</v>
      </c>
      <c r="C1633" s="3" t="s">
        <v>3317</v>
      </c>
      <c r="D1633" s="3" t="s">
        <v>272</v>
      </c>
      <c r="E1633" s="3" t="s">
        <v>3064</v>
      </c>
      <c r="F1633" s="3" t="s">
        <v>2051</v>
      </c>
      <c r="G1633" s="3" t="s">
        <v>148</v>
      </c>
      <c r="H1633" s="3" t="s">
        <v>149</v>
      </c>
      <c r="I1633" s="3" t="s">
        <v>132</v>
      </c>
      <c r="J1633" s="3" t="s">
        <v>133</v>
      </c>
      <c r="K1633" s="11">
        <v>44197</v>
      </c>
      <c r="L1633" s="11">
        <v>44926</v>
      </c>
      <c r="M1633" s="3">
        <v>0</v>
      </c>
      <c r="N1633" s="3">
        <v>100</v>
      </c>
      <c r="O1633" s="3">
        <v>0</v>
      </c>
      <c r="P1633" s="3">
        <v>0</v>
      </c>
      <c r="Q1633" s="3">
        <v>0</v>
      </c>
    </row>
    <row r="1634" spans="1:17" x14ac:dyDescent="0.25">
      <c r="A1634" s="3">
        <v>4005</v>
      </c>
      <c r="B1634" s="3" t="s">
        <v>3126</v>
      </c>
      <c r="C1634" s="3" t="s">
        <v>3317</v>
      </c>
      <c r="D1634" s="3" t="s">
        <v>266</v>
      </c>
      <c r="E1634" s="3" t="s">
        <v>3065</v>
      </c>
      <c r="F1634" s="3" t="s">
        <v>2051</v>
      </c>
      <c r="G1634" s="3" t="s">
        <v>3120</v>
      </c>
      <c r="H1634" s="3" t="s">
        <v>91</v>
      </c>
      <c r="I1634" s="3" t="s">
        <v>92</v>
      </c>
      <c r="J1634" s="3" t="s">
        <v>93</v>
      </c>
      <c r="K1634" s="11">
        <v>44562</v>
      </c>
      <c r="L1634" s="11">
        <v>44926</v>
      </c>
      <c r="M1634" s="3">
        <v>0</v>
      </c>
      <c r="N1634" s="3">
        <v>100</v>
      </c>
      <c r="O1634" s="3">
        <v>0</v>
      </c>
      <c r="P1634" s="3">
        <v>0</v>
      </c>
      <c r="Q1634" s="3">
        <v>0</v>
      </c>
    </row>
    <row r="1635" spans="1:17" x14ac:dyDescent="0.25">
      <c r="A1635" s="3">
        <v>4005</v>
      </c>
      <c r="B1635" s="3" t="s">
        <v>3126</v>
      </c>
      <c r="C1635" s="3" t="s">
        <v>3317</v>
      </c>
      <c r="D1635" s="3" t="s">
        <v>287</v>
      </c>
      <c r="E1635" s="3" t="s">
        <v>3066</v>
      </c>
      <c r="F1635" s="3" t="s">
        <v>2051</v>
      </c>
      <c r="G1635" s="3" t="s">
        <v>226</v>
      </c>
      <c r="H1635" s="3" t="s">
        <v>227</v>
      </c>
      <c r="I1635" s="3" t="s">
        <v>228</v>
      </c>
      <c r="J1635" s="3" t="s">
        <v>229</v>
      </c>
      <c r="K1635" s="11">
        <v>44197</v>
      </c>
      <c r="L1635" s="11">
        <v>44377</v>
      </c>
      <c r="M1635" s="3">
        <v>0</v>
      </c>
      <c r="N1635" s="3">
        <v>100</v>
      </c>
      <c r="O1635" s="3">
        <v>0</v>
      </c>
      <c r="P1635" s="3">
        <v>0</v>
      </c>
      <c r="Q1635" s="3">
        <v>0</v>
      </c>
    </row>
    <row r="1636" spans="1:17" x14ac:dyDescent="0.25">
      <c r="A1636" s="3">
        <v>4005</v>
      </c>
      <c r="B1636" s="3" t="s">
        <v>3126</v>
      </c>
      <c r="C1636" s="3" t="s">
        <v>3317</v>
      </c>
      <c r="D1636" s="3" t="s">
        <v>283</v>
      </c>
      <c r="E1636" s="3" t="s">
        <v>3067</v>
      </c>
      <c r="F1636" s="3" t="s">
        <v>2051</v>
      </c>
      <c r="G1636" s="3" t="s">
        <v>317</v>
      </c>
      <c r="H1636" s="3" t="s">
        <v>318</v>
      </c>
      <c r="I1636" s="3" t="s">
        <v>319</v>
      </c>
      <c r="J1636" s="3" t="s">
        <v>320</v>
      </c>
      <c r="K1636" s="11">
        <v>44378</v>
      </c>
      <c r="L1636" s="11">
        <v>44834</v>
      </c>
      <c r="M1636" s="3">
        <v>0</v>
      </c>
      <c r="N1636" s="3">
        <v>100</v>
      </c>
      <c r="O1636" s="3">
        <v>0</v>
      </c>
      <c r="P1636" s="3">
        <v>0</v>
      </c>
      <c r="Q1636" s="3">
        <v>0</v>
      </c>
    </row>
    <row r="1637" spans="1:17" x14ac:dyDescent="0.25">
      <c r="A1637" s="3">
        <v>4005</v>
      </c>
      <c r="B1637" s="3" t="s">
        <v>3126</v>
      </c>
      <c r="C1637" s="3" t="s">
        <v>3317</v>
      </c>
      <c r="D1637" s="3" t="s">
        <v>337</v>
      </c>
      <c r="E1637" s="3" t="s">
        <v>3068</v>
      </c>
      <c r="F1637" s="3" t="s">
        <v>2051</v>
      </c>
      <c r="G1637" s="3" t="s">
        <v>154</v>
      </c>
      <c r="H1637" s="3" t="s">
        <v>155</v>
      </c>
      <c r="I1637" s="3" t="s">
        <v>156</v>
      </c>
      <c r="J1637" s="3" t="s">
        <v>156</v>
      </c>
      <c r="K1637" s="11">
        <v>44197</v>
      </c>
      <c r="L1637" s="11">
        <v>44925</v>
      </c>
      <c r="M1637" s="3">
        <v>0</v>
      </c>
      <c r="N1637" s="3">
        <v>100</v>
      </c>
      <c r="O1637" s="3">
        <v>0</v>
      </c>
      <c r="P1637" s="3">
        <v>0</v>
      </c>
      <c r="Q1637" s="3">
        <v>0</v>
      </c>
    </row>
    <row r="1638" spans="1:17" x14ac:dyDescent="0.25">
      <c r="A1638" s="3">
        <v>4005</v>
      </c>
      <c r="B1638" s="3" t="s">
        <v>3126</v>
      </c>
      <c r="C1638" s="3" t="s">
        <v>3317</v>
      </c>
      <c r="D1638" s="3" t="s">
        <v>359</v>
      </c>
      <c r="E1638" s="3" t="s">
        <v>3069</v>
      </c>
      <c r="F1638" s="3" t="s">
        <v>2051</v>
      </c>
      <c r="G1638" s="3" t="s">
        <v>154</v>
      </c>
      <c r="H1638" s="3" t="s">
        <v>155</v>
      </c>
      <c r="I1638" s="3" t="s">
        <v>156</v>
      </c>
      <c r="J1638" s="3" t="s">
        <v>156</v>
      </c>
      <c r="K1638" s="11">
        <v>44197</v>
      </c>
      <c r="L1638" s="11">
        <v>45290</v>
      </c>
      <c r="M1638" s="3">
        <v>0</v>
      </c>
      <c r="N1638" s="3">
        <v>100</v>
      </c>
      <c r="O1638" s="3">
        <v>0</v>
      </c>
      <c r="P1638" s="3">
        <v>0</v>
      </c>
      <c r="Q1638" s="3">
        <v>0</v>
      </c>
    </row>
    <row r="1639" spans="1:17" x14ac:dyDescent="0.25">
      <c r="A1639" s="3">
        <v>4005</v>
      </c>
      <c r="B1639" s="3" t="s">
        <v>3126</v>
      </c>
      <c r="C1639" s="3" t="s">
        <v>3317</v>
      </c>
      <c r="D1639" s="3" t="s">
        <v>353</v>
      </c>
      <c r="E1639" s="3" t="s">
        <v>3070</v>
      </c>
      <c r="F1639" s="3" t="s">
        <v>2855</v>
      </c>
      <c r="G1639" s="3" t="s">
        <v>154</v>
      </c>
      <c r="H1639" s="3" t="s">
        <v>155</v>
      </c>
      <c r="I1639" s="3" t="s">
        <v>156</v>
      </c>
      <c r="J1639" s="3" t="s">
        <v>156</v>
      </c>
      <c r="K1639" s="11">
        <v>44197</v>
      </c>
      <c r="L1639" s="11">
        <v>45291</v>
      </c>
      <c r="M1639" s="3">
        <v>0</v>
      </c>
      <c r="N1639" s="3">
        <v>100</v>
      </c>
      <c r="O1639" s="3">
        <v>0</v>
      </c>
      <c r="P1639" s="3">
        <v>0</v>
      </c>
      <c r="Q1639" s="3">
        <v>0</v>
      </c>
    </row>
    <row r="1640" spans="1:17" x14ac:dyDescent="0.25">
      <c r="A1640" s="3">
        <v>4005</v>
      </c>
      <c r="B1640" s="3" t="s">
        <v>3126</v>
      </c>
      <c r="C1640" s="3" t="s">
        <v>3317</v>
      </c>
      <c r="D1640" s="3" t="s">
        <v>374</v>
      </c>
      <c r="E1640" s="3" t="s">
        <v>3071</v>
      </c>
      <c r="F1640" s="3" t="s">
        <v>2855</v>
      </c>
      <c r="G1640" s="3" t="s">
        <v>154</v>
      </c>
      <c r="H1640" s="3" t="s">
        <v>155</v>
      </c>
      <c r="I1640" s="3" t="s">
        <v>156</v>
      </c>
      <c r="J1640" s="3" t="s">
        <v>156</v>
      </c>
      <c r="K1640" s="11">
        <v>44197</v>
      </c>
      <c r="L1640" s="11">
        <v>44925</v>
      </c>
      <c r="M1640" s="3">
        <v>0</v>
      </c>
      <c r="N1640" s="3">
        <v>100</v>
      </c>
      <c r="O1640" s="3">
        <v>0</v>
      </c>
      <c r="P1640" s="3">
        <v>0</v>
      </c>
      <c r="Q1640" s="3">
        <v>0</v>
      </c>
    </row>
    <row r="1641" spans="1:17" x14ac:dyDescent="0.25">
      <c r="A1641" s="3">
        <v>4005</v>
      </c>
      <c r="B1641" s="3" t="s">
        <v>3126</v>
      </c>
      <c r="C1641" s="3" t="s">
        <v>3317</v>
      </c>
      <c r="D1641" s="3" t="s">
        <v>372</v>
      </c>
      <c r="E1641" s="3" t="s">
        <v>3072</v>
      </c>
      <c r="F1641" s="3" t="s">
        <v>2855</v>
      </c>
      <c r="G1641" s="3" t="s">
        <v>162</v>
      </c>
      <c r="H1641" s="3" t="s">
        <v>163</v>
      </c>
      <c r="I1641" s="3" t="s">
        <v>164</v>
      </c>
      <c r="J1641" s="3" t="s">
        <v>164</v>
      </c>
      <c r="K1641" s="11">
        <v>44105</v>
      </c>
      <c r="L1641" s="11">
        <v>44208</v>
      </c>
      <c r="M1641" s="3">
        <v>60</v>
      </c>
      <c r="N1641" s="3">
        <v>100</v>
      </c>
      <c r="O1641" s="3">
        <v>0</v>
      </c>
      <c r="P1641" s="3">
        <v>0</v>
      </c>
      <c r="Q1641" s="3">
        <v>0</v>
      </c>
    </row>
    <row r="1642" spans="1:17" x14ac:dyDescent="0.25">
      <c r="A1642" s="3">
        <v>4005</v>
      </c>
      <c r="B1642" s="3" t="s">
        <v>3126</v>
      </c>
      <c r="C1642" s="3" t="s">
        <v>3317</v>
      </c>
      <c r="D1642" s="3" t="s">
        <v>355</v>
      </c>
      <c r="E1642" s="3" t="s">
        <v>3073</v>
      </c>
      <c r="F1642" s="3" t="s">
        <v>2856</v>
      </c>
      <c r="G1642" s="3" t="s">
        <v>154</v>
      </c>
      <c r="H1642" s="3" t="s">
        <v>155</v>
      </c>
      <c r="I1642" s="3" t="s">
        <v>156</v>
      </c>
      <c r="J1642" s="3" t="s">
        <v>156</v>
      </c>
      <c r="K1642" s="11">
        <v>44197</v>
      </c>
      <c r="L1642" s="11">
        <v>44926</v>
      </c>
      <c r="M1642" s="3">
        <v>0</v>
      </c>
      <c r="N1642" s="3">
        <v>100</v>
      </c>
      <c r="O1642" s="3">
        <v>0</v>
      </c>
      <c r="P1642" s="3">
        <v>0</v>
      </c>
      <c r="Q1642" s="3">
        <v>0</v>
      </c>
    </row>
    <row r="1643" spans="1:17" x14ac:dyDescent="0.25">
      <c r="A1643" s="3">
        <v>4005</v>
      </c>
      <c r="B1643" s="3" t="s">
        <v>3126</v>
      </c>
      <c r="C1643" s="3" t="s">
        <v>3317</v>
      </c>
      <c r="D1643" s="3" t="s">
        <v>38</v>
      </c>
      <c r="E1643" s="3" t="s">
        <v>3074</v>
      </c>
      <c r="F1643" s="3" t="s">
        <v>2855</v>
      </c>
      <c r="G1643" s="3" t="s">
        <v>154</v>
      </c>
      <c r="H1643" s="3" t="s">
        <v>155</v>
      </c>
      <c r="I1643" s="3" t="s">
        <v>156</v>
      </c>
      <c r="J1643" s="3" t="s">
        <v>156</v>
      </c>
      <c r="K1643" s="11">
        <v>44197</v>
      </c>
      <c r="L1643" s="11">
        <v>44910</v>
      </c>
      <c r="M1643" s="3">
        <v>0</v>
      </c>
      <c r="N1643" s="3">
        <v>100</v>
      </c>
      <c r="O1643" s="3">
        <v>0</v>
      </c>
      <c r="P1643" s="3">
        <v>0</v>
      </c>
      <c r="Q1643" s="3">
        <v>0</v>
      </c>
    </row>
    <row r="1644" spans="1:17" x14ac:dyDescent="0.25">
      <c r="A1644" s="3">
        <v>4005</v>
      </c>
      <c r="B1644" s="3" t="s">
        <v>3126</v>
      </c>
      <c r="C1644" s="3" t="s">
        <v>3317</v>
      </c>
      <c r="D1644" s="3" t="s">
        <v>62</v>
      </c>
      <c r="E1644" s="3" t="s">
        <v>3075</v>
      </c>
      <c r="F1644" s="3" t="s">
        <v>2855</v>
      </c>
      <c r="G1644" s="3" t="s">
        <v>154</v>
      </c>
      <c r="H1644" s="3" t="s">
        <v>155</v>
      </c>
      <c r="I1644" s="3" t="s">
        <v>156</v>
      </c>
      <c r="J1644" s="3" t="s">
        <v>156</v>
      </c>
      <c r="K1644" s="11">
        <v>44197</v>
      </c>
      <c r="L1644" s="11">
        <v>44926</v>
      </c>
      <c r="M1644" s="3">
        <v>0</v>
      </c>
      <c r="N1644" s="3">
        <v>2</v>
      </c>
      <c r="O1644" s="3">
        <v>0</v>
      </c>
      <c r="P1644" s="3">
        <v>0</v>
      </c>
      <c r="Q1644" s="3">
        <v>0</v>
      </c>
    </row>
    <row r="1645" spans="1:17" x14ac:dyDescent="0.25">
      <c r="A1645" s="3">
        <v>4005</v>
      </c>
      <c r="B1645" s="3" t="s">
        <v>3126</v>
      </c>
      <c r="C1645" s="3" t="s">
        <v>3317</v>
      </c>
      <c r="D1645" s="3" t="s">
        <v>63</v>
      </c>
      <c r="E1645" s="3" t="s">
        <v>3076</v>
      </c>
      <c r="F1645" s="3" t="s">
        <v>2051</v>
      </c>
      <c r="G1645" s="3" t="s">
        <v>154</v>
      </c>
      <c r="H1645" s="3" t="s">
        <v>155</v>
      </c>
      <c r="I1645" s="3" t="s">
        <v>156</v>
      </c>
      <c r="J1645" s="3" t="s">
        <v>156</v>
      </c>
      <c r="K1645" s="11">
        <v>44197</v>
      </c>
      <c r="L1645" s="11">
        <v>44561</v>
      </c>
      <c r="M1645" s="3">
        <v>0</v>
      </c>
      <c r="N1645" s="3">
        <v>96</v>
      </c>
      <c r="O1645" s="3">
        <v>0</v>
      </c>
      <c r="P1645" s="3">
        <v>0</v>
      </c>
      <c r="Q1645" s="3">
        <v>0</v>
      </c>
    </row>
    <row r="1646" spans="1:17" x14ac:dyDescent="0.25">
      <c r="A1646" s="3">
        <v>4005</v>
      </c>
      <c r="B1646" s="3" t="s">
        <v>3126</v>
      </c>
      <c r="C1646" s="3" t="s">
        <v>3317</v>
      </c>
      <c r="D1646" s="3" t="s">
        <v>64</v>
      </c>
      <c r="E1646" s="3" t="s">
        <v>3077</v>
      </c>
      <c r="F1646" s="3" t="s">
        <v>2051</v>
      </c>
      <c r="G1646" s="3" t="s">
        <v>175</v>
      </c>
      <c r="H1646" s="3" t="s">
        <v>176</v>
      </c>
      <c r="I1646" s="3" t="s">
        <v>177</v>
      </c>
      <c r="J1646" s="3" t="s">
        <v>177</v>
      </c>
      <c r="K1646" s="11">
        <v>44927</v>
      </c>
      <c r="L1646" s="11">
        <v>45291</v>
      </c>
      <c r="M1646" s="3">
        <v>0</v>
      </c>
      <c r="N1646" s="3">
        <v>100</v>
      </c>
      <c r="O1646" s="3">
        <v>0</v>
      </c>
      <c r="P1646" s="3">
        <v>0</v>
      </c>
      <c r="Q1646" s="3">
        <v>0</v>
      </c>
    </row>
    <row r="1647" spans="1:17" x14ac:dyDescent="0.25">
      <c r="A1647" s="3">
        <v>4005</v>
      </c>
      <c r="B1647" s="3" t="s">
        <v>3126</v>
      </c>
      <c r="C1647" s="3" t="s">
        <v>3317</v>
      </c>
      <c r="D1647" s="3" t="s">
        <v>65</v>
      </c>
      <c r="E1647" s="3" t="s">
        <v>3078</v>
      </c>
      <c r="F1647" s="3" t="s">
        <v>2855</v>
      </c>
      <c r="G1647" s="3" t="s">
        <v>154</v>
      </c>
      <c r="H1647" s="3" t="s">
        <v>155</v>
      </c>
      <c r="I1647" s="3" t="s">
        <v>156</v>
      </c>
      <c r="J1647" s="3" t="s">
        <v>156</v>
      </c>
      <c r="K1647" s="11">
        <v>44197</v>
      </c>
      <c r="L1647" s="11">
        <v>45261</v>
      </c>
      <c r="M1647" s="3">
        <v>0</v>
      </c>
      <c r="N1647" s="3">
        <v>100</v>
      </c>
      <c r="O1647" s="3">
        <v>0</v>
      </c>
      <c r="P1647" s="3">
        <v>0</v>
      </c>
      <c r="Q1647" s="3">
        <v>0</v>
      </c>
    </row>
    <row r="1648" spans="1:17" x14ac:dyDescent="0.25">
      <c r="A1648" s="3">
        <v>4005</v>
      </c>
      <c r="B1648" s="3" t="s">
        <v>3126</v>
      </c>
      <c r="C1648" s="3" t="s">
        <v>3317</v>
      </c>
      <c r="D1648" s="3" t="s">
        <v>67</v>
      </c>
      <c r="E1648" s="3" t="s">
        <v>3079</v>
      </c>
      <c r="F1648" s="3" t="s">
        <v>2855</v>
      </c>
      <c r="G1648" s="3" t="s">
        <v>162</v>
      </c>
      <c r="H1648" s="3" t="s">
        <v>163</v>
      </c>
      <c r="I1648" s="3" t="s">
        <v>164</v>
      </c>
      <c r="J1648" s="3" t="s">
        <v>164</v>
      </c>
      <c r="K1648" s="11">
        <v>44562</v>
      </c>
      <c r="L1648" s="11">
        <v>46022</v>
      </c>
      <c r="M1648" s="3">
        <v>0</v>
      </c>
      <c r="N1648" s="3">
        <v>400</v>
      </c>
      <c r="O1648" s="3">
        <v>0</v>
      </c>
      <c r="P1648" s="3">
        <v>0</v>
      </c>
      <c r="Q1648" s="3">
        <v>0</v>
      </c>
    </row>
    <row r="1649" spans="1:17" x14ac:dyDescent="0.25">
      <c r="A1649" s="3">
        <v>4005</v>
      </c>
      <c r="B1649" s="3" t="s">
        <v>3126</v>
      </c>
      <c r="C1649" s="3" t="s">
        <v>3317</v>
      </c>
      <c r="D1649" s="3" t="s">
        <v>66</v>
      </c>
      <c r="E1649" s="3" t="s">
        <v>3080</v>
      </c>
      <c r="F1649" s="3" t="s">
        <v>2855</v>
      </c>
      <c r="G1649" s="3" t="s">
        <v>3118</v>
      </c>
      <c r="H1649" s="3" t="s">
        <v>3122</v>
      </c>
      <c r="I1649" s="3" t="s">
        <v>156</v>
      </c>
      <c r="J1649" s="3" t="s">
        <v>156</v>
      </c>
      <c r="K1649" s="11">
        <v>44197</v>
      </c>
      <c r="L1649" s="11">
        <v>46022</v>
      </c>
      <c r="M1649" s="3">
        <v>0</v>
      </c>
      <c r="N1649" s="3">
        <v>100</v>
      </c>
      <c r="O1649" s="3">
        <v>0</v>
      </c>
      <c r="P1649" s="3">
        <v>0</v>
      </c>
      <c r="Q1649" s="3">
        <v>0</v>
      </c>
    </row>
    <row r="1650" spans="1:17" x14ac:dyDescent="0.25">
      <c r="A1650" s="3">
        <v>4005</v>
      </c>
      <c r="B1650" s="3" t="s">
        <v>3126</v>
      </c>
      <c r="C1650" s="3" t="s">
        <v>3317</v>
      </c>
      <c r="D1650" s="3" t="s">
        <v>68</v>
      </c>
      <c r="E1650" s="3" t="s">
        <v>3081</v>
      </c>
      <c r="F1650" s="3" t="s">
        <v>2051</v>
      </c>
      <c r="G1650" s="3" t="s">
        <v>3118</v>
      </c>
      <c r="H1650" s="3" t="s">
        <v>3122</v>
      </c>
      <c r="I1650" s="3" t="s">
        <v>156</v>
      </c>
      <c r="J1650" s="3" t="s">
        <v>156</v>
      </c>
      <c r="K1650" s="11">
        <v>44197</v>
      </c>
      <c r="L1650" s="11">
        <v>45657</v>
      </c>
      <c r="M1650" s="3">
        <v>0</v>
      </c>
      <c r="N1650" s="3">
        <v>100</v>
      </c>
      <c r="O1650" s="3">
        <v>0</v>
      </c>
      <c r="P1650" s="3">
        <v>0</v>
      </c>
      <c r="Q1650" s="3">
        <v>0</v>
      </c>
    </row>
    <row r="1651" spans="1:17" x14ac:dyDescent="0.25">
      <c r="A1651" s="3">
        <v>4005</v>
      </c>
      <c r="B1651" s="3" t="s">
        <v>3126</v>
      </c>
      <c r="C1651" s="3" t="s">
        <v>3317</v>
      </c>
      <c r="D1651" s="3" t="s">
        <v>69</v>
      </c>
      <c r="E1651" s="3" t="s">
        <v>3082</v>
      </c>
      <c r="F1651" s="3" t="s">
        <v>2855</v>
      </c>
      <c r="G1651" s="3" t="s">
        <v>3118</v>
      </c>
      <c r="H1651" s="3" t="s">
        <v>3122</v>
      </c>
      <c r="I1651" s="3" t="s">
        <v>156</v>
      </c>
      <c r="J1651" s="3" t="s">
        <v>156</v>
      </c>
      <c r="K1651" s="11">
        <v>44197</v>
      </c>
      <c r="L1651" s="11">
        <v>46022</v>
      </c>
      <c r="M1651" s="3">
        <v>0</v>
      </c>
      <c r="N1651" s="3">
        <v>100</v>
      </c>
      <c r="O1651" s="3">
        <v>0</v>
      </c>
      <c r="P1651" s="3">
        <v>0</v>
      </c>
      <c r="Q1651" s="3">
        <v>0</v>
      </c>
    </row>
    <row r="1652" spans="1:17" x14ac:dyDescent="0.25">
      <c r="A1652" s="3">
        <v>4005</v>
      </c>
      <c r="B1652" s="3" t="s">
        <v>3126</v>
      </c>
      <c r="C1652" s="3" t="s">
        <v>3317</v>
      </c>
      <c r="D1652" s="3" t="s">
        <v>70</v>
      </c>
      <c r="E1652" s="3" t="s">
        <v>3083</v>
      </c>
      <c r="F1652" s="3" t="s">
        <v>2856</v>
      </c>
      <c r="G1652" s="3" t="s">
        <v>162</v>
      </c>
      <c r="H1652" s="3" t="s">
        <v>163</v>
      </c>
      <c r="I1652" s="3" t="s">
        <v>164</v>
      </c>
      <c r="J1652" s="3" t="s">
        <v>164</v>
      </c>
      <c r="K1652" s="11">
        <v>44197</v>
      </c>
      <c r="L1652" s="11">
        <v>46022</v>
      </c>
      <c r="M1652" s="3">
        <v>0</v>
      </c>
      <c r="N1652" s="3">
        <v>100</v>
      </c>
      <c r="O1652" s="3">
        <v>0</v>
      </c>
      <c r="P1652" s="3">
        <v>0</v>
      </c>
      <c r="Q1652" s="3">
        <v>0</v>
      </c>
    </row>
    <row r="1653" spans="1:17" x14ac:dyDescent="0.25">
      <c r="A1653" s="3">
        <v>4005</v>
      </c>
      <c r="B1653" s="3" t="s">
        <v>3126</v>
      </c>
      <c r="C1653" s="3" t="s">
        <v>3317</v>
      </c>
      <c r="D1653" s="3" t="s">
        <v>71</v>
      </c>
      <c r="E1653" s="3" t="s">
        <v>3084</v>
      </c>
      <c r="F1653" s="3" t="s">
        <v>2855</v>
      </c>
      <c r="G1653" s="3" t="s">
        <v>226</v>
      </c>
      <c r="H1653" s="3" t="s">
        <v>227</v>
      </c>
      <c r="I1653" s="3" t="s">
        <v>228</v>
      </c>
      <c r="J1653" s="3" t="s">
        <v>229</v>
      </c>
      <c r="K1653" s="11">
        <v>44197</v>
      </c>
      <c r="L1653" s="11">
        <v>44926</v>
      </c>
      <c r="M1653" s="3">
        <v>0</v>
      </c>
      <c r="N1653" s="3">
        <v>100</v>
      </c>
      <c r="O1653" s="3">
        <v>0</v>
      </c>
      <c r="P1653" s="3">
        <v>0</v>
      </c>
      <c r="Q1653" s="3">
        <v>0</v>
      </c>
    </row>
    <row r="1654" spans="1:17" x14ac:dyDescent="0.25">
      <c r="A1654" s="3">
        <v>4005</v>
      </c>
      <c r="B1654" s="3" t="s">
        <v>3126</v>
      </c>
      <c r="C1654" s="3" t="s">
        <v>3317</v>
      </c>
      <c r="D1654" s="3" t="s">
        <v>72</v>
      </c>
      <c r="E1654" s="3" t="s">
        <v>3085</v>
      </c>
      <c r="F1654" s="3" t="s">
        <v>2051</v>
      </c>
      <c r="G1654" s="3" t="s">
        <v>970</v>
      </c>
      <c r="H1654" s="3" t="s">
        <v>971</v>
      </c>
      <c r="I1654" s="3" t="s">
        <v>228</v>
      </c>
      <c r="J1654" s="3" t="s">
        <v>229</v>
      </c>
      <c r="K1654" s="11">
        <v>44197</v>
      </c>
      <c r="L1654" s="11">
        <v>45992</v>
      </c>
      <c r="M1654" s="3">
        <v>0</v>
      </c>
      <c r="N1654" s="3">
        <v>100</v>
      </c>
      <c r="O1654" s="3">
        <v>0</v>
      </c>
      <c r="P1654" s="3">
        <v>0</v>
      </c>
      <c r="Q1654" s="3">
        <v>0</v>
      </c>
    </row>
    <row r="1655" spans="1:17" x14ac:dyDescent="0.25">
      <c r="A1655" s="3">
        <v>4005</v>
      </c>
      <c r="B1655" s="3" t="s">
        <v>3126</v>
      </c>
      <c r="C1655" s="3" t="s">
        <v>3317</v>
      </c>
      <c r="D1655" s="3" t="s">
        <v>73</v>
      </c>
      <c r="E1655" s="3" t="s">
        <v>3086</v>
      </c>
      <c r="F1655" s="3" t="s">
        <v>2051</v>
      </c>
      <c r="G1655" s="3" t="s">
        <v>525</v>
      </c>
      <c r="H1655" s="3" t="s">
        <v>526</v>
      </c>
      <c r="I1655" s="3" t="s">
        <v>164</v>
      </c>
      <c r="J1655" s="3" t="s">
        <v>164</v>
      </c>
      <c r="K1655" s="11">
        <v>44593</v>
      </c>
      <c r="L1655" s="11">
        <v>45992</v>
      </c>
      <c r="M1655" s="3">
        <v>0</v>
      </c>
      <c r="N1655" s="3">
        <v>32</v>
      </c>
      <c r="O1655" s="3">
        <v>0</v>
      </c>
      <c r="P1655" s="3">
        <v>0</v>
      </c>
      <c r="Q1655" s="3">
        <v>0</v>
      </c>
    </row>
    <row r="1656" spans="1:17" x14ac:dyDescent="0.25">
      <c r="A1656" s="3">
        <v>4005</v>
      </c>
      <c r="B1656" s="3" t="s">
        <v>3126</v>
      </c>
      <c r="C1656" s="3" t="s">
        <v>3317</v>
      </c>
      <c r="D1656" s="3" t="s">
        <v>74</v>
      </c>
      <c r="E1656" s="3" t="s">
        <v>3087</v>
      </c>
      <c r="F1656" s="3" t="s">
        <v>2051</v>
      </c>
      <c r="G1656" s="3" t="s">
        <v>3121</v>
      </c>
      <c r="H1656" s="3" t="s">
        <v>3124</v>
      </c>
      <c r="I1656" s="3" t="s">
        <v>3125</v>
      </c>
      <c r="J1656" s="3" t="s">
        <v>3125</v>
      </c>
      <c r="K1656" s="11">
        <v>44105</v>
      </c>
      <c r="L1656" s="11">
        <v>45627</v>
      </c>
      <c r="M1656" s="3">
        <v>33</v>
      </c>
      <c r="N1656" s="3">
        <v>100</v>
      </c>
      <c r="O1656" s="3">
        <v>0</v>
      </c>
      <c r="P1656" s="3">
        <v>0</v>
      </c>
      <c r="Q1656" s="3">
        <v>0</v>
      </c>
    </row>
    <row r="1657" spans="1:17" x14ac:dyDescent="0.25">
      <c r="A1657" s="3">
        <v>4005</v>
      </c>
      <c r="B1657" s="3" t="s">
        <v>3126</v>
      </c>
      <c r="C1657" s="3" t="s">
        <v>3317</v>
      </c>
      <c r="D1657" s="3" t="s">
        <v>75</v>
      </c>
      <c r="E1657" s="3" t="s">
        <v>3088</v>
      </c>
      <c r="F1657" s="3" t="s">
        <v>2051</v>
      </c>
      <c r="G1657" s="3" t="s">
        <v>175</v>
      </c>
      <c r="H1657" s="3" t="s">
        <v>176</v>
      </c>
      <c r="I1657" s="3" t="s">
        <v>177</v>
      </c>
      <c r="J1657" s="3" t="s">
        <v>177</v>
      </c>
      <c r="K1657" s="11">
        <v>44197</v>
      </c>
      <c r="L1657" s="11">
        <v>44531</v>
      </c>
      <c r="M1657" s="3">
        <v>0</v>
      </c>
      <c r="N1657" s="3">
        <v>100</v>
      </c>
      <c r="O1657" s="3">
        <v>0</v>
      </c>
      <c r="P1657" s="3">
        <v>0</v>
      </c>
      <c r="Q1657" s="3">
        <v>0</v>
      </c>
    </row>
    <row r="1658" spans="1:17" x14ac:dyDescent="0.25">
      <c r="A1658" s="3">
        <v>4005</v>
      </c>
      <c r="B1658" s="3" t="s">
        <v>3126</v>
      </c>
      <c r="C1658" s="3" t="s">
        <v>3317</v>
      </c>
      <c r="D1658" s="3" t="s">
        <v>76</v>
      </c>
      <c r="E1658" s="3" t="s">
        <v>3089</v>
      </c>
      <c r="F1658" s="3" t="s">
        <v>2051</v>
      </c>
      <c r="G1658" s="3" t="s">
        <v>226</v>
      </c>
      <c r="H1658" s="3" t="s">
        <v>227</v>
      </c>
      <c r="I1658" s="3" t="s">
        <v>228</v>
      </c>
      <c r="J1658" s="3" t="s">
        <v>229</v>
      </c>
      <c r="K1658" s="11">
        <v>44197</v>
      </c>
      <c r="L1658" s="11">
        <v>46022</v>
      </c>
      <c r="M1658" s="3">
        <v>0</v>
      </c>
      <c r="N1658" s="3">
        <v>100</v>
      </c>
      <c r="O1658" s="3">
        <v>0</v>
      </c>
      <c r="P1658" s="3">
        <v>0</v>
      </c>
      <c r="Q1658" s="3">
        <v>0</v>
      </c>
    </row>
    <row r="1659" spans="1:17" x14ac:dyDescent="0.25">
      <c r="A1659" s="3">
        <v>4005</v>
      </c>
      <c r="B1659" s="3" t="s">
        <v>3126</v>
      </c>
      <c r="C1659" s="3" t="s">
        <v>3317</v>
      </c>
      <c r="D1659" s="3" t="s">
        <v>77</v>
      </c>
      <c r="E1659" s="3" t="s">
        <v>3090</v>
      </c>
      <c r="F1659" s="3" t="s">
        <v>2051</v>
      </c>
      <c r="G1659" s="3" t="s">
        <v>226</v>
      </c>
      <c r="H1659" s="3" t="s">
        <v>227</v>
      </c>
      <c r="I1659" s="3" t="s">
        <v>228</v>
      </c>
      <c r="J1659" s="3" t="s">
        <v>229</v>
      </c>
      <c r="K1659" s="11">
        <v>44197</v>
      </c>
      <c r="L1659" s="11">
        <v>44531</v>
      </c>
      <c r="M1659" s="3">
        <v>0</v>
      </c>
      <c r="N1659" s="3">
        <v>100</v>
      </c>
      <c r="O1659" s="3">
        <v>0</v>
      </c>
      <c r="P1659" s="3">
        <v>0</v>
      </c>
      <c r="Q1659" s="3">
        <v>0</v>
      </c>
    </row>
    <row r="1660" spans="1:17" x14ac:dyDescent="0.25">
      <c r="A1660" s="3">
        <v>4005</v>
      </c>
      <c r="B1660" s="3" t="s">
        <v>3126</v>
      </c>
      <c r="C1660" s="3" t="s">
        <v>3317</v>
      </c>
      <c r="D1660" s="3" t="s">
        <v>78</v>
      </c>
      <c r="E1660" s="3" t="s">
        <v>3091</v>
      </c>
      <c r="F1660" s="3" t="s">
        <v>2855</v>
      </c>
      <c r="G1660" s="3" t="s">
        <v>148</v>
      </c>
      <c r="H1660" s="3" t="s">
        <v>149</v>
      </c>
      <c r="I1660" s="3" t="s">
        <v>132</v>
      </c>
      <c r="J1660" s="3" t="s">
        <v>133</v>
      </c>
      <c r="K1660" s="11">
        <v>44197</v>
      </c>
      <c r="L1660" s="11">
        <v>44378</v>
      </c>
      <c r="M1660" s="3">
        <v>0</v>
      </c>
      <c r="N1660" s="3">
        <v>100</v>
      </c>
      <c r="O1660" s="3">
        <v>0</v>
      </c>
      <c r="P1660" s="3">
        <v>0</v>
      </c>
      <c r="Q1660" s="3">
        <v>0</v>
      </c>
    </row>
    <row r="1661" spans="1:17" x14ac:dyDescent="0.25">
      <c r="A1661" s="3">
        <v>4005</v>
      </c>
      <c r="B1661" s="3" t="s">
        <v>3126</v>
      </c>
      <c r="C1661" s="3" t="s">
        <v>3317</v>
      </c>
      <c r="D1661" s="3" t="s">
        <v>379</v>
      </c>
      <c r="E1661" s="3" t="s">
        <v>3092</v>
      </c>
      <c r="F1661" s="3" t="s">
        <v>2856</v>
      </c>
      <c r="G1661" s="3" t="s">
        <v>85</v>
      </c>
      <c r="H1661" s="3" t="s">
        <v>86</v>
      </c>
      <c r="I1661" s="3" t="s">
        <v>87</v>
      </c>
      <c r="J1661" s="3" t="s">
        <v>88</v>
      </c>
      <c r="K1661" s="11">
        <v>44197</v>
      </c>
      <c r="L1661" s="11">
        <v>44926</v>
      </c>
      <c r="M1661" s="3">
        <v>0</v>
      </c>
      <c r="N1661" s="3">
        <v>100</v>
      </c>
      <c r="O1661" s="3">
        <v>0</v>
      </c>
      <c r="P1661" s="3">
        <v>0</v>
      </c>
      <c r="Q1661" s="3">
        <v>0</v>
      </c>
    </row>
    <row r="1662" spans="1:17" x14ac:dyDescent="0.25">
      <c r="A1662" s="3">
        <v>4005</v>
      </c>
      <c r="B1662" s="3" t="s">
        <v>3126</v>
      </c>
      <c r="C1662" s="3" t="s">
        <v>3317</v>
      </c>
      <c r="D1662" s="3" t="s">
        <v>362</v>
      </c>
      <c r="E1662" s="3" t="s">
        <v>3093</v>
      </c>
      <c r="F1662" s="3" t="s">
        <v>2856</v>
      </c>
      <c r="G1662" s="3" t="s">
        <v>85</v>
      </c>
      <c r="H1662" s="3" t="s">
        <v>86</v>
      </c>
      <c r="I1662" s="3" t="s">
        <v>87</v>
      </c>
      <c r="J1662" s="3" t="s">
        <v>88</v>
      </c>
      <c r="K1662" s="11">
        <v>44197</v>
      </c>
      <c r="L1662" s="11">
        <v>44926</v>
      </c>
      <c r="M1662" s="3">
        <v>0</v>
      </c>
      <c r="N1662" s="3">
        <v>100</v>
      </c>
      <c r="O1662" s="3">
        <v>0</v>
      </c>
      <c r="P1662" s="3">
        <v>0</v>
      </c>
      <c r="Q1662" s="3">
        <v>0</v>
      </c>
    </row>
    <row r="1663" spans="1:17" x14ac:dyDescent="0.25">
      <c r="A1663" s="3">
        <v>4005</v>
      </c>
      <c r="B1663" s="3" t="s">
        <v>3126</v>
      </c>
      <c r="C1663" s="3" t="s">
        <v>3317</v>
      </c>
      <c r="D1663" s="3" t="s">
        <v>83</v>
      </c>
      <c r="E1663" s="3" t="s">
        <v>3094</v>
      </c>
      <c r="F1663" s="3" t="s">
        <v>2856</v>
      </c>
      <c r="G1663" s="3" t="s">
        <v>95</v>
      </c>
      <c r="H1663" s="3" t="s">
        <v>96</v>
      </c>
      <c r="I1663" s="3" t="s">
        <v>87</v>
      </c>
      <c r="J1663" s="3" t="s">
        <v>88</v>
      </c>
      <c r="K1663" s="11">
        <v>44199</v>
      </c>
      <c r="L1663" s="11">
        <v>44896</v>
      </c>
      <c r="M1663" s="3">
        <v>0</v>
      </c>
      <c r="N1663" s="3">
        <v>100</v>
      </c>
      <c r="O1663" s="3">
        <v>0</v>
      </c>
      <c r="P1663" s="3">
        <v>0</v>
      </c>
      <c r="Q1663" s="3">
        <v>0</v>
      </c>
    </row>
    <row r="1664" spans="1:17" x14ac:dyDescent="0.25">
      <c r="A1664" s="3">
        <v>4005</v>
      </c>
      <c r="B1664" s="3" t="s">
        <v>3126</v>
      </c>
      <c r="C1664" s="3" t="s">
        <v>3317</v>
      </c>
      <c r="D1664" s="3" t="s">
        <v>352</v>
      </c>
      <c r="E1664" s="3" t="s">
        <v>3095</v>
      </c>
      <c r="F1664" s="3" t="s">
        <v>2856</v>
      </c>
      <c r="G1664" s="3" t="s">
        <v>175</v>
      </c>
      <c r="H1664" s="3" t="s">
        <v>176</v>
      </c>
      <c r="I1664" s="3" t="s">
        <v>177</v>
      </c>
      <c r="J1664" s="3" t="s">
        <v>177</v>
      </c>
      <c r="K1664" s="11">
        <v>44197</v>
      </c>
      <c r="L1664" s="11">
        <v>44804</v>
      </c>
      <c r="M1664" s="3">
        <v>0</v>
      </c>
      <c r="N1664" s="3">
        <v>100</v>
      </c>
      <c r="O1664" s="3">
        <v>0</v>
      </c>
      <c r="P1664" s="3">
        <v>0</v>
      </c>
      <c r="Q1664" s="3">
        <v>0</v>
      </c>
    </row>
    <row r="1665" spans="1:17" x14ac:dyDescent="0.25">
      <c r="A1665" s="3">
        <v>4005</v>
      </c>
      <c r="B1665" s="3" t="s">
        <v>3126</v>
      </c>
      <c r="C1665" s="3" t="s">
        <v>3317</v>
      </c>
      <c r="D1665" s="3" t="s">
        <v>344</v>
      </c>
      <c r="E1665" s="3" t="s">
        <v>3096</v>
      </c>
      <c r="F1665" s="3" t="s">
        <v>2855</v>
      </c>
      <c r="G1665" s="3" t="s">
        <v>970</v>
      </c>
      <c r="H1665" s="3" t="s">
        <v>971</v>
      </c>
      <c r="I1665" s="3" t="s">
        <v>228</v>
      </c>
      <c r="J1665" s="3" t="s">
        <v>229</v>
      </c>
      <c r="K1665" s="11">
        <v>44562</v>
      </c>
      <c r="L1665" s="11">
        <v>45992</v>
      </c>
      <c r="M1665" s="3">
        <v>0</v>
      </c>
      <c r="N1665" s="3">
        <v>100</v>
      </c>
      <c r="O1665" s="3">
        <v>0</v>
      </c>
      <c r="P1665" s="3">
        <v>0</v>
      </c>
      <c r="Q1665" s="3">
        <v>0</v>
      </c>
    </row>
    <row r="1666" spans="1:17" x14ac:dyDescent="0.25">
      <c r="A1666" s="3">
        <v>4005</v>
      </c>
      <c r="B1666" s="3" t="s">
        <v>3126</v>
      </c>
      <c r="C1666" s="3" t="s">
        <v>3317</v>
      </c>
      <c r="D1666" s="3" t="s">
        <v>377</v>
      </c>
      <c r="E1666" s="3" t="s">
        <v>3097</v>
      </c>
      <c r="F1666" s="3" t="s">
        <v>2856</v>
      </c>
      <c r="G1666" s="3" t="s">
        <v>226</v>
      </c>
      <c r="H1666" s="3" t="s">
        <v>227</v>
      </c>
      <c r="I1666" s="3" t="s">
        <v>228</v>
      </c>
      <c r="J1666" s="3" t="s">
        <v>229</v>
      </c>
      <c r="K1666" s="11">
        <v>44378</v>
      </c>
      <c r="L1666" s="11">
        <v>44896</v>
      </c>
      <c r="M1666" s="3">
        <v>0</v>
      </c>
      <c r="N1666" s="3">
        <v>100</v>
      </c>
      <c r="O1666" s="3">
        <v>0</v>
      </c>
      <c r="P1666" s="3">
        <v>0</v>
      </c>
      <c r="Q1666" s="3">
        <v>0</v>
      </c>
    </row>
    <row r="1667" spans="1:17" x14ac:dyDescent="0.25">
      <c r="A1667" s="3">
        <v>4005</v>
      </c>
      <c r="B1667" s="3" t="s">
        <v>3126</v>
      </c>
      <c r="C1667" s="3" t="s">
        <v>3317</v>
      </c>
      <c r="D1667" s="3" t="s">
        <v>346</v>
      </c>
      <c r="E1667" s="3" t="s">
        <v>3098</v>
      </c>
      <c r="F1667" s="3" t="s">
        <v>2051</v>
      </c>
      <c r="G1667" s="3" t="s">
        <v>970</v>
      </c>
      <c r="H1667" s="3" t="s">
        <v>971</v>
      </c>
      <c r="I1667" s="3" t="s">
        <v>228</v>
      </c>
      <c r="J1667" s="3" t="s">
        <v>229</v>
      </c>
      <c r="K1667" s="11">
        <v>44197</v>
      </c>
      <c r="L1667" s="11">
        <v>44896</v>
      </c>
      <c r="M1667" s="3">
        <v>0</v>
      </c>
      <c r="N1667" s="3">
        <v>100</v>
      </c>
      <c r="O1667" s="3">
        <v>0</v>
      </c>
      <c r="P1667" s="3">
        <v>0</v>
      </c>
      <c r="Q1667" s="3">
        <v>0</v>
      </c>
    </row>
    <row r="1668" spans="1:17" x14ac:dyDescent="0.25">
      <c r="A1668" s="3">
        <v>4005</v>
      </c>
      <c r="B1668" s="3" t="s">
        <v>3126</v>
      </c>
      <c r="C1668" s="3" t="s">
        <v>3317</v>
      </c>
      <c r="D1668" s="3" t="s">
        <v>361</v>
      </c>
      <c r="E1668" s="3" t="s">
        <v>3099</v>
      </c>
      <c r="F1668" s="3" t="s">
        <v>2051</v>
      </c>
      <c r="G1668" s="3" t="s">
        <v>3119</v>
      </c>
      <c r="H1668" s="3" t="s">
        <v>3123</v>
      </c>
      <c r="I1668" s="3" t="s">
        <v>228</v>
      </c>
      <c r="J1668" s="3" t="s">
        <v>229</v>
      </c>
      <c r="K1668" s="11">
        <v>44197</v>
      </c>
      <c r="L1668" s="11">
        <v>45473</v>
      </c>
      <c r="M1668" s="3">
        <v>0</v>
      </c>
      <c r="N1668" s="3">
        <v>16</v>
      </c>
      <c r="O1668" s="3">
        <v>0</v>
      </c>
      <c r="P1668" s="3">
        <v>0</v>
      </c>
      <c r="Q1668" s="3">
        <v>0</v>
      </c>
    </row>
    <row r="1669" spans="1:17" x14ac:dyDescent="0.25">
      <c r="A1669" s="3">
        <v>4005</v>
      </c>
      <c r="B1669" s="3" t="s">
        <v>3126</v>
      </c>
      <c r="C1669" s="3" t="s">
        <v>3317</v>
      </c>
      <c r="D1669" s="3" t="s">
        <v>345</v>
      </c>
      <c r="E1669" s="3" t="s">
        <v>3100</v>
      </c>
      <c r="F1669" s="3" t="s">
        <v>2051</v>
      </c>
      <c r="G1669" s="3" t="s">
        <v>3119</v>
      </c>
      <c r="H1669" s="3" t="s">
        <v>3123</v>
      </c>
      <c r="I1669" s="3" t="s">
        <v>228</v>
      </c>
      <c r="J1669" s="3" t="s">
        <v>229</v>
      </c>
      <c r="K1669" s="11">
        <v>44470</v>
      </c>
      <c r="L1669" s="11">
        <v>44742</v>
      </c>
      <c r="M1669" s="3">
        <v>0</v>
      </c>
      <c r="N1669" s="3">
        <v>100</v>
      </c>
      <c r="O1669" s="3">
        <v>0</v>
      </c>
      <c r="P1669" s="3">
        <v>0</v>
      </c>
      <c r="Q1669" s="3">
        <v>0</v>
      </c>
    </row>
    <row r="1670" spans="1:17" x14ac:dyDescent="0.25">
      <c r="A1670" s="3">
        <v>4005</v>
      </c>
      <c r="B1670" s="3" t="s">
        <v>3126</v>
      </c>
      <c r="C1670" s="3" t="s">
        <v>3317</v>
      </c>
      <c r="D1670" s="3" t="s">
        <v>340</v>
      </c>
      <c r="E1670" s="3" t="s">
        <v>3101</v>
      </c>
      <c r="F1670" s="3" t="s">
        <v>2856</v>
      </c>
      <c r="G1670" s="3" t="s">
        <v>3119</v>
      </c>
      <c r="H1670" s="3" t="s">
        <v>3123</v>
      </c>
      <c r="I1670" s="3" t="s">
        <v>228</v>
      </c>
      <c r="J1670" s="3" t="s">
        <v>229</v>
      </c>
      <c r="K1670" s="11">
        <v>44470</v>
      </c>
      <c r="L1670" s="11">
        <v>46022</v>
      </c>
      <c r="M1670" s="3">
        <v>0</v>
      </c>
      <c r="N1670" s="3">
        <v>100</v>
      </c>
      <c r="O1670" s="3">
        <v>0</v>
      </c>
      <c r="P1670" s="3">
        <v>0</v>
      </c>
      <c r="Q1670" s="3">
        <v>0</v>
      </c>
    </row>
    <row r="1671" spans="1:17" x14ac:dyDescent="0.25">
      <c r="A1671" s="3">
        <v>4005</v>
      </c>
      <c r="B1671" s="3" t="s">
        <v>3126</v>
      </c>
      <c r="C1671" s="3" t="s">
        <v>3317</v>
      </c>
      <c r="D1671" s="3" t="s">
        <v>378</v>
      </c>
      <c r="E1671" s="3" t="s">
        <v>3102</v>
      </c>
      <c r="F1671" s="3" t="s">
        <v>2051</v>
      </c>
      <c r="G1671" s="3" t="s">
        <v>234</v>
      </c>
      <c r="H1671" s="3" t="s">
        <v>235</v>
      </c>
      <c r="I1671" s="3" t="s">
        <v>87</v>
      </c>
      <c r="J1671" s="3" t="s">
        <v>88</v>
      </c>
      <c r="K1671" s="11">
        <v>44197</v>
      </c>
      <c r="L1671" s="11">
        <v>45657</v>
      </c>
      <c r="M1671" s="3">
        <v>0</v>
      </c>
      <c r="N1671" s="3">
        <v>8</v>
      </c>
      <c r="O1671" s="3">
        <v>0</v>
      </c>
      <c r="P1671" s="3">
        <v>0</v>
      </c>
      <c r="Q1671" s="3">
        <v>0</v>
      </c>
    </row>
    <row r="1672" spans="1:17" x14ac:dyDescent="0.25">
      <c r="A1672" s="3">
        <v>4005</v>
      </c>
      <c r="B1672" s="3" t="s">
        <v>3126</v>
      </c>
      <c r="C1672" s="3" t="s">
        <v>3317</v>
      </c>
      <c r="D1672" s="3" t="s">
        <v>128</v>
      </c>
      <c r="E1672" s="3" t="s">
        <v>3103</v>
      </c>
      <c r="F1672" s="3" t="s">
        <v>2051</v>
      </c>
      <c r="G1672" s="3" t="s">
        <v>90</v>
      </c>
      <c r="H1672" s="3" t="s">
        <v>91</v>
      </c>
      <c r="I1672" s="3" t="s">
        <v>92</v>
      </c>
      <c r="J1672" s="3" t="s">
        <v>93</v>
      </c>
      <c r="K1672" s="11">
        <v>44105</v>
      </c>
      <c r="L1672" s="11">
        <v>44926</v>
      </c>
      <c r="M1672" s="3">
        <v>30</v>
      </c>
      <c r="N1672" s="3">
        <v>100</v>
      </c>
      <c r="O1672" s="3">
        <v>0</v>
      </c>
      <c r="P1672" s="3">
        <v>0</v>
      </c>
      <c r="Q1672" s="3">
        <v>0</v>
      </c>
    </row>
    <row r="1673" spans="1:17" x14ac:dyDescent="0.25">
      <c r="A1673" s="3">
        <v>4005</v>
      </c>
      <c r="B1673" s="3" t="s">
        <v>3126</v>
      </c>
      <c r="C1673" s="3" t="s">
        <v>3317</v>
      </c>
      <c r="D1673" s="3" t="s">
        <v>97</v>
      </c>
      <c r="E1673" s="3" t="s">
        <v>3104</v>
      </c>
      <c r="F1673" s="3" t="s">
        <v>2051</v>
      </c>
      <c r="G1673" s="3" t="s">
        <v>999</v>
      </c>
      <c r="H1673" s="3" t="s">
        <v>1000</v>
      </c>
      <c r="I1673" s="3" t="s">
        <v>228</v>
      </c>
      <c r="J1673" s="3" t="s">
        <v>229</v>
      </c>
      <c r="K1673" s="11">
        <v>44197</v>
      </c>
      <c r="L1673" s="11">
        <v>44561</v>
      </c>
      <c r="M1673" s="3">
        <v>0</v>
      </c>
      <c r="N1673" s="3">
        <v>100</v>
      </c>
      <c r="O1673" s="3">
        <v>0</v>
      </c>
      <c r="P1673" s="3">
        <v>0</v>
      </c>
      <c r="Q1673" s="3">
        <v>0</v>
      </c>
    </row>
    <row r="1674" spans="1:17" x14ac:dyDescent="0.25">
      <c r="A1674" s="3">
        <v>4005</v>
      </c>
      <c r="B1674" s="3" t="s">
        <v>3126</v>
      </c>
      <c r="C1674" s="3" t="s">
        <v>3317</v>
      </c>
      <c r="D1674" s="3" t="s">
        <v>89</v>
      </c>
      <c r="E1674" s="3" t="s">
        <v>3105</v>
      </c>
      <c r="F1674" s="3" t="s">
        <v>2051</v>
      </c>
      <c r="G1674" s="3" t="s">
        <v>999</v>
      </c>
      <c r="H1674" s="3" t="s">
        <v>1000</v>
      </c>
      <c r="I1674" s="3" t="s">
        <v>228</v>
      </c>
      <c r="J1674" s="3" t="s">
        <v>229</v>
      </c>
      <c r="K1674" s="11">
        <v>44197</v>
      </c>
      <c r="L1674" s="11">
        <v>44896</v>
      </c>
      <c r="M1674" s="3">
        <v>0</v>
      </c>
      <c r="N1674" s="3">
        <v>100</v>
      </c>
      <c r="O1674" s="3">
        <v>0</v>
      </c>
      <c r="P1674" s="3">
        <v>0</v>
      </c>
      <c r="Q1674" s="3">
        <v>0</v>
      </c>
    </row>
    <row r="1675" spans="1:17" x14ac:dyDescent="0.25">
      <c r="A1675" s="3">
        <v>4005</v>
      </c>
      <c r="B1675" s="3" t="s">
        <v>3126</v>
      </c>
      <c r="C1675" s="3" t="s">
        <v>3317</v>
      </c>
      <c r="D1675" s="3" t="s">
        <v>102</v>
      </c>
      <c r="E1675" s="3" t="s">
        <v>3106</v>
      </c>
      <c r="F1675" s="3" t="s">
        <v>2051</v>
      </c>
      <c r="G1675" s="3" t="s">
        <v>999</v>
      </c>
      <c r="H1675" s="3" t="s">
        <v>1000</v>
      </c>
      <c r="I1675" s="3" t="s">
        <v>228</v>
      </c>
      <c r="J1675" s="3" t="s">
        <v>229</v>
      </c>
      <c r="K1675" s="11">
        <v>44409</v>
      </c>
      <c r="L1675" s="11">
        <v>44531</v>
      </c>
      <c r="M1675" s="3">
        <v>0</v>
      </c>
      <c r="N1675" s="3">
        <v>100</v>
      </c>
      <c r="O1675" s="3">
        <v>0</v>
      </c>
      <c r="P1675" s="3">
        <v>0</v>
      </c>
      <c r="Q1675" s="3">
        <v>0</v>
      </c>
    </row>
    <row r="1676" spans="1:17" x14ac:dyDescent="0.25">
      <c r="A1676" s="3">
        <v>4005</v>
      </c>
      <c r="B1676" s="3" t="s">
        <v>3126</v>
      </c>
      <c r="C1676" s="3" t="s">
        <v>3317</v>
      </c>
      <c r="D1676" s="3" t="s">
        <v>129</v>
      </c>
      <c r="E1676" s="3" t="s">
        <v>3107</v>
      </c>
      <c r="F1676" s="3" t="s">
        <v>2051</v>
      </c>
      <c r="G1676" s="3" t="s">
        <v>175</v>
      </c>
      <c r="H1676" s="3" t="s">
        <v>176</v>
      </c>
      <c r="I1676" s="3" t="s">
        <v>177</v>
      </c>
      <c r="J1676" s="3" t="s">
        <v>177</v>
      </c>
      <c r="K1676" s="11">
        <v>44197</v>
      </c>
      <c r="L1676" s="11">
        <v>44926</v>
      </c>
      <c r="M1676" s="3">
        <v>0</v>
      </c>
      <c r="N1676" s="3">
        <v>100</v>
      </c>
      <c r="O1676" s="3">
        <v>0</v>
      </c>
      <c r="P1676" s="3">
        <v>0</v>
      </c>
      <c r="Q1676" s="3">
        <v>0</v>
      </c>
    </row>
    <row r="1677" spans="1:17" x14ac:dyDescent="0.25">
      <c r="A1677" s="3">
        <v>4005</v>
      </c>
      <c r="B1677" s="3" t="s">
        <v>3126</v>
      </c>
      <c r="C1677" s="3" t="s">
        <v>3317</v>
      </c>
      <c r="D1677" s="3" t="s">
        <v>530</v>
      </c>
      <c r="E1677" s="3" t="s">
        <v>3108</v>
      </c>
      <c r="F1677" s="3" t="s">
        <v>2051</v>
      </c>
      <c r="G1677" s="3" t="s">
        <v>226</v>
      </c>
      <c r="H1677" s="3" t="s">
        <v>227</v>
      </c>
      <c r="I1677" s="3" t="s">
        <v>228</v>
      </c>
      <c r="J1677" s="3" t="s">
        <v>229</v>
      </c>
      <c r="K1677" s="11">
        <v>44197</v>
      </c>
      <c r="L1677" s="11">
        <v>44377</v>
      </c>
      <c r="M1677" s="3">
        <v>0</v>
      </c>
      <c r="N1677" s="3">
        <v>100</v>
      </c>
      <c r="O1677" s="3">
        <v>0</v>
      </c>
      <c r="P1677" s="3">
        <v>0</v>
      </c>
      <c r="Q1677" s="3">
        <v>0</v>
      </c>
    </row>
    <row r="1678" spans="1:17" x14ac:dyDescent="0.25">
      <c r="A1678" s="3">
        <v>4005</v>
      </c>
      <c r="B1678" s="3" t="s">
        <v>3126</v>
      </c>
      <c r="C1678" s="3" t="s">
        <v>3317</v>
      </c>
      <c r="D1678" s="3" t="s">
        <v>385</v>
      </c>
      <c r="E1678" s="3" t="s">
        <v>3109</v>
      </c>
      <c r="F1678" s="3" t="s">
        <v>2051</v>
      </c>
      <c r="G1678" s="3" t="s">
        <v>148</v>
      </c>
      <c r="H1678" s="3" t="s">
        <v>149</v>
      </c>
      <c r="I1678" s="3" t="s">
        <v>132</v>
      </c>
      <c r="J1678" s="3" t="s">
        <v>133</v>
      </c>
      <c r="K1678" s="11">
        <v>44531</v>
      </c>
      <c r="L1678" s="11">
        <v>46022</v>
      </c>
      <c r="M1678" s="3">
        <v>0</v>
      </c>
      <c r="N1678" s="3">
        <v>5</v>
      </c>
      <c r="O1678" s="3">
        <v>0</v>
      </c>
      <c r="P1678" s="3">
        <v>0</v>
      </c>
      <c r="Q1678" s="3">
        <v>0</v>
      </c>
    </row>
    <row r="1679" spans="1:17" x14ac:dyDescent="0.25">
      <c r="A1679" s="3">
        <v>4005</v>
      </c>
      <c r="B1679" s="3" t="s">
        <v>3126</v>
      </c>
      <c r="C1679" s="3" t="s">
        <v>3317</v>
      </c>
      <c r="D1679" s="3" t="s">
        <v>513</v>
      </c>
      <c r="E1679" s="3" t="s">
        <v>3110</v>
      </c>
      <c r="F1679" s="3" t="s">
        <v>2051</v>
      </c>
      <c r="G1679" s="3" t="s">
        <v>175</v>
      </c>
      <c r="H1679" s="3" t="s">
        <v>176</v>
      </c>
      <c r="I1679" s="3" t="s">
        <v>177</v>
      </c>
      <c r="J1679" s="3" t="s">
        <v>177</v>
      </c>
      <c r="K1679" s="11">
        <v>44348</v>
      </c>
      <c r="L1679" s="11">
        <v>45809</v>
      </c>
      <c r="M1679" s="3">
        <v>0</v>
      </c>
      <c r="N1679" s="3">
        <v>100</v>
      </c>
      <c r="O1679" s="3">
        <v>0</v>
      </c>
      <c r="P1679" s="3">
        <v>0</v>
      </c>
      <c r="Q1679" s="3">
        <v>0</v>
      </c>
    </row>
    <row r="1680" spans="1:17" x14ac:dyDescent="0.25">
      <c r="A1680" s="3">
        <v>4005</v>
      </c>
      <c r="B1680" s="3" t="s">
        <v>3126</v>
      </c>
      <c r="C1680" s="3" t="s">
        <v>3317</v>
      </c>
      <c r="D1680" s="3" t="s">
        <v>809</v>
      </c>
      <c r="E1680" s="3" t="s">
        <v>3111</v>
      </c>
      <c r="F1680" s="3" t="s">
        <v>2051</v>
      </c>
      <c r="G1680" s="3" t="s">
        <v>226</v>
      </c>
      <c r="H1680" s="3" t="s">
        <v>227</v>
      </c>
      <c r="I1680" s="3" t="s">
        <v>228</v>
      </c>
      <c r="J1680" s="3" t="s">
        <v>229</v>
      </c>
      <c r="K1680" s="11">
        <v>44197</v>
      </c>
      <c r="L1680" s="11">
        <v>44561</v>
      </c>
      <c r="M1680" s="3">
        <v>0</v>
      </c>
      <c r="N1680" s="3">
        <v>100</v>
      </c>
      <c r="O1680" s="3">
        <v>0</v>
      </c>
      <c r="P1680" s="3">
        <v>0</v>
      </c>
      <c r="Q1680" s="3">
        <v>0</v>
      </c>
    </row>
    <row r="1681" spans="1:17" x14ac:dyDescent="0.25">
      <c r="A1681" s="3">
        <v>4005</v>
      </c>
      <c r="B1681" s="3" t="s">
        <v>3126</v>
      </c>
      <c r="C1681" s="3" t="s">
        <v>3317</v>
      </c>
      <c r="D1681" s="3" t="s">
        <v>543</v>
      </c>
      <c r="E1681" s="3" t="s">
        <v>3112</v>
      </c>
      <c r="F1681" s="3" t="s">
        <v>2051</v>
      </c>
      <c r="G1681" s="3" t="s">
        <v>226</v>
      </c>
      <c r="H1681" s="3" t="s">
        <v>227</v>
      </c>
      <c r="I1681" s="3" t="s">
        <v>228</v>
      </c>
      <c r="J1681" s="3" t="s">
        <v>229</v>
      </c>
      <c r="K1681" s="11">
        <v>44713</v>
      </c>
      <c r="L1681" s="11">
        <v>44986</v>
      </c>
      <c r="M1681" s="3">
        <v>0</v>
      </c>
      <c r="N1681" s="3">
        <v>100</v>
      </c>
      <c r="O1681" s="3">
        <v>0</v>
      </c>
      <c r="P1681" s="3">
        <v>0</v>
      </c>
      <c r="Q1681" s="3">
        <v>0</v>
      </c>
    </row>
    <row r="1682" spans="1:17" x14ac:dyDescent="0.25">
      <c r="A1682" s="3">
        <v>4005</v>
      </c>
      <c r="B1682" s="3" t="s">
        <v>3126</v>
      </c>
      <c r="C1682" s="3" t="s">
        <v>3317</v>
      </c>
      <c r="D1682" s="3" t="s">
        <v>666</v>
      </c>
      <c r="E1682" s="3" t="s">
        <v>3113</v>
      </c>
      <c r="F1682" s="3" t="s">
        <v>2051</v>
      </c>
      <c r="G1682" s="3" t="s">
        <v>306</v>
      </c>
      <c r="H1682" s="3" t="s">
        <v>307</v>
      </c>
      <c r="I1682" s="3" t="s">
        <v>308</v>
      </c>
      <c r="J1682" s="3" t="s">
        <v>308</v>
      </c>
      <c r="K1682" s="11">
        <v>44197</v>
      </c>
      <c r="L1682" s="11">
        <v>44531</v>
      </c>
      <c r="M1682" s="3">
        <v>0</v>
      </c>
      <c r="N1682" s="3">
        <v>100</v>
      </c>
      <c r="O1682" s="3">
        <v>0</v>
      </c>
      <c r="P1682" s="3">
        <v>0</v>
      </c>
      <c r="Q1682" s="3">
        <v>0</v>
      </c>
    </row>
    <row r="1683" spans="1:17" x14ac:dyDescent="0.25">
      <c r="A1683" s="3">
        <v>4005</v>
      </c>
      <c r="B1683" s="3" t="s">
        <v>3126</v>
      </c>
      <c r="C1683" s="3" t="s">
        <v>3317</v>
      </c>
      <c r="D1683" s="3" t="s">
        <v>386</v>
      </c>
      <c r="E1683" s="3" t="s">
        <v>3114</v>
      </c>
      <c r="F1683" s="3" t="s">
        <v>2051</v>
      </c>
      <c r="G1683" s="3" t="s">
        <v>148</v>
      </c>
      <c r="H1683" s="3" t="s">
        <v>149</v>
      </c>
      <c r="I1683" s="3" t="s">
        <v>132</v>
      </c>
      <c r="J1683" s="3" t="s">
        <v>133</v>
      </c>
      <c r="K1683" s="11">
        <v>44197</v>
      </c>
      <c r="L1683" s="11">
        <v>44531</v>
      </c>
      <c r="M1683" s="3">
        <v>0</v>
      </c>
      <c r="N1683" s="3">
        <v>100</v>
      </c>
      <c r="O1683" s="3">
        <v>0</v>
      </c>
      <c r="P1683" s="3">
        <v>0</v>
      </c>
      <c r="Q1683" s="3">
        <v>0</v>
      </c>
    </row>
    <row r="1684" spans="1:17" x14ac:dyDescent="0.25">
      <c r="A1684" s="3">
        <v>4007</v>
      </c>
      <c r="B1684" s="3" t="s">
        <v>3151</v>
      </c>
      <c r="C1684" s="3" t="s">
        <v>3318</v>
      </c>
      <c r="D1684" s="3" t="s">
        <v>2933</v>
      </c>
      <c r="E1684" s="3" t="s">
        <v>3127</v>
      </c>
      <c r="F1684" s="3" t="s">
        <v>2051</v>
      </c>
      <c r="G1684" s="3" t="s">
        <v>862</v>
      </c>
      <c r="H1684" s="3" t="s">
        <v>863</v>
      </c>
      <c r="I1684" s="3" t="s">
        <v>308</v>
      </c>
      <c r="J1684" s="3" t="s">
        <v>308</v>
      </c>
      <c r="K1684" s="11">
        <v>44211</v>
      </c>
      <c r="L1684" s="11">
        <v>44285</v>
      </c>
      <c r="M1684" s="3">
        <v>0</v>
      </c>
      <c r="N1684" s="3">
        <v>100</v>
      </c>
      <c r="O1684" s="3">
        <v>0</v>
      </c>
      <c r="P1684" s="3">
        <v>0</v>
      </c>
      <c r="Q1684" s="3">
        <v>0</v>
      </c>
    </row>
    <row r="1685" spans="1:17" x14ac:dyDescent="0.25">
      <c r="A1685" s="3">
        <v>4007</v>
      </c>
      <c r="B1685" s="3" t="s">
        <v>3151</v>
      </c>
      <c r="C1685" s="3" t="s">
        <v>3318</v>
      </c>
      <c r="D1685" s="3" t="s">
        <v>2935</v>
      </c>
      <c r="E1685" s="3" t="s">
        <v>3128</v>
      </c>
      <c r="F1685" s="3" t="s">
        <v>2051</v>
      </c>
      <c r="G1685" s="3" t="s">
        <v>862</v>
      </c>
      <c r="H1685" s="3" t="s">
        <v>863</v>
      </c>
      <c r="I1685" s="3" t="s">
        <v>308</v>
      </c>
      <c r="J1685" s="3" t="s">
        <v>308</v>
      </c>
      <c r="K1685" s="11">
        <v>44211</v>
      </c>
      <c r="L1685" s="11">
        <v>44926</v>
      </c>
      <c r="M1685" s="3">
        <v>0</v>
      </c>
      <c r="N1685" s="3">
        <v>100</v>
      </c>
      <c r="O1685" s="3">
        <v>0</v>
      </c>
      <c r="P1685" s="3">
        <v>0</v>
      </c>
      <c r="Q1685" s="3">
        <v>0</v>
      </c>
    </row>
    <row r="1686" spans="1:17" x14ac:dyDescent="0.25">
      <c r="A1686" s="3">
        <v>4007</v>
      </c>
      <c r="B1686" s="3" t="s">
        <v>3151</v>
      </c>
      <c r="C1686" s="3" t="s">
        <v>3318</v>
      </c>
      <c r="D1686" s="3" t="s">
        <v>2937</v>
      </c>
      <c r="E1686" s="3" t="s">
        <v>3129</v>
      </c>
      <c r="F1686" s="3" t="s">
        <v>2051</v>
      </c>
      <c r="G1686" s="3" t="s">
        <v>862</v>
      </c>
      <c r="H1686" s="3" t="s">
        <v>863</v>
      </c>
      <c r="I1686" s="3" t="s">
        <v>308</v>
      </c>
      <c r="J1686" s="3" t="s">
        <v>308</v>
      </c>
      <c r="K1686" s="11">
        <v>44228</v>
      </c>
      <c r="L1686" s="11">
        <v>44561</v>
      </c>
      <c r="M1686" s="3">
        <v>0</v>
      </c>
      <c r="N1686" s="3">
        <v>100</v>
      </c>
      <c r="O1686" s="3">
        <v>0</v>
      </c>
      <c r="P1686" s="3">
        <v>0</v>
      </c>
      <c r="Q1686" s="3">
        <v>0</v>
      </c>
    </row>
    <row r="1687" spans="1:17" x14ac:dyDescent="0.25">
      <c r="A1687" s="3">
        <v>4007</v>
      </c>
      <c r="B1687" s="3" t="s">
        <v>3151</v>
      </c>
      <c r="C1687" s="3" t="s">
        <v>3318</v>
      </c>
      <c r="D1687" s="3" t="s">
        <v>2939</v>
      </c>
      <c r="E1687" s="3" t="s">
        <v>3130</v>
      </c>
      <c r="F1687" s="3" t="s">
        <v>2051</v>
      </c>
      <c r="G1687" s="3" t="s">
        <v>175</v>
      </c>
      <c r="H1687" s="3" t="s">
        <v>176</v>
      </c>
      <c r="I1687" s="3" t="s">
        <v>177</v>
      </c>
      <c r="J1687" s="3" t="s">
        <v>177</v>
      </c>
      <c r="K1687" s="11">
        <v>44594</v>
      </c>
      <c r="L1687" s="11">
        <v>45657</v>
      </c>
      <c r="M1687" s="3">
        <v>0</v>
      </c>
      <c r="N1687" s="3">
        <v>3</v>
      </c>
      <c r="O1687" s="3">
        <v>0</v>
      </c>
      <c r="P1687" s="3">
        <v>0</v>
      </c>
      <c r="Q1687" s="3">
        <v>0</v>
      </c>
    </row>
    <row r="1688" spans="1:17" x14ac:dyDescent="0.25">
      <c r="A1688" s="3">
        <v>4007</v>
      </c>
      <c r="B1688" s="3" t="s">
        <v>3151</v>
      </c>
      <c r="C1688" s="3" t="s">
        <v>3318</v>
      </c>
      <c r="D1688" s="3" t="s">
        <v>2941</v>
      </c>
      <c r="E1688" s="3" t="s">
        <v>3131</v>
      </c>
      <c r="F1688" s="3" t="s">
        <v>2051</v>
      </c>
      <c r="G1688" s="3" t="s">
        <v>862</v>
      </c>
      <c r="H1688" s="3" t="s">
        <v>863</v>
      </c>
      <c r="I1688" s="3" t="s">
        <v>308</v>
      </c>
      <c r="J1688" s="3" t="s">
        <v>308</v>
      </c>
      <c r="K1688" s="11">
        <v>44593</v>
      </c>
      <c r="L1688" s="11">
        <v>45657</v>
      </c>
      <c r="M1688" s="3">
        <v>0</v>
      </c>
      <c r="N1688" s="3">
        <v>50</v>
      </c>
      <c r="O1688" s="3">
        <v>0</v>
      </c>
      <c r="P1688" s="3">
        <v>0</v>
      </c>
      <c r="Q1688" s="3">
        <v>0</v>
      </c>
    </row>
    <row r="1689" spans="1:17" x14ac:dyDescent="0.25">
      <c r="A1689" s="3">
        <v>4007</v>
      </c>
      <c r="B1689" s="3" t="s">
        <v>3151</v>
      </c>
      <c r="C1689" s="3" t="s">
        <v>3318</v>
      </c>
      <c r="D1689" s="3" t="s">
        <v>2943</v>
      </c>
      <c r="E1689" s="3" t="s">
        <v>3132</v>
      </c>
      <c r="F1689" s="3" t="s">
        <v>2051</v>
      </c>
      <c r="G1689" s="3" t="s">
        <v>862</v>
      </c>
      <c r="H1689" s="3" t="s">
        <v>863</v>
      </c>
      <c r="I1689" s="3" t="s">
        <v>308</v>
      </c>
      <c r="J1689" s="3" t="s">
        <v>308</v>
      </c>
      <c r="K1689" s="11">
        <v>44562</v>
      </c>
      <c r="L1689" s="11">
        <v>45657</v>
      </c>
      <c r="M1689" s="3">
        <v>0</v>
      </c>
      <c r="N1689" s="3">
        <v>3</v>
      </c>
      <c r="O1689" s="3">
        <v>0</v>
      </c>
      <c r="P1689" s="3">
        <v>0</v>
      </c>
      <c r="Q1689" s="3">
        <v>0</v>
      </c>
    </row>
    <row r="1690" spans="1:17" x14ac:dyDescent="0.25">
      <c r="A1690" s="3">
        <v>4007</v>
      </c>
      <c r="B1690" s="3" t="s">
        <v>3151</v>
      </c>
      <c r="C1690" s="3" t="s">
        <v>3318</v>
      </c>
      <c r="D1690" s="3" t="s">
        <v>2945</v>
      </c>
      <c r="E1690" s="3" t="s">
        <v>3133</v>
      </c>
      <c r="F1690" s="3" t="s">
        <v>2051</v>
      </c>
      <c r="G1690" s="3" t="s">
        <v>862</v>
      </c>
      <c r="H1690" s="3" t="s">
        <v>863</v>
      </c>
      <c r="I1690" s="3" t="s">
        <v>308</v>
      </c>
      <c r="J1690" s="3" t="s">
        <v>308</v>
      </c>
      <c r="K1690" s="11">
        <v>44958</v>
      </c>
      <c r="L1690" s="11">
        <v>45657</v>
      </c>
      <c r="M1690" s="3">
        <v>0</v>
      </c>
      <c r="N1690" s="3">
        <v>50</v>
      </c>
      <c r="O1690" s="3">
        <v>0</v>
      </c>
      <c r="P1690" s="3">
        <v>0</v>
      </c>
      <c r="Q1690" s="3">
        <v>0</v>
      </c>
    </row>
    <row r="1691" spans="1:17" x14ac:dyDescent="0.25">
      <c r="A1691" s="3">
        <v>4007</v>
      </c>
      <c r="B1691" s="3" t="s">
        <v>3151</v>
      </c>
      <c r="C1691" s="3" t="s">
        <v>3318</v>
      </c>
      <c r="D1691" s="3" t="s">
        <v>2961</v>
      </c>
      <c r="E1691" s="3" t="s">
        <v>3134</v>
      </c>
      <c r="F1691" s="3" t="s">
        <v>2051</v>
      </c>
      <c r="G1691" s="3" t="s">
        <v>387</v>
      </c>
      <c r="H1691" s="3" t="s">
        <v>388</v>
      </c>
      <c r="I1691" s="3" t="s">
        <v>198</v>
      </c>
      <c r="J1691" s="3" t="s">
        <v>198</v>
      </c>
      <c r="K1691" s="11">
        <v>44136</v>
      </c>
      <c r="L1691" s="11">
        <v>44773</v>
      </c>
      <c r="M1691" s="3">
        <v>10</v>
      </c>
      <c r="N1691" s="3">
        <v>100</v>
      </c>
      <c r="O1691" s="3">
        <v>0</v>
      </c>
      <c r="P1691" s="3">
        <v>0</v>
      </c>
      <c r="Q1691" s="3">
        <v>0</v>
      </c>
    </row>
    <row r="1692" spans="1:17" x14ac:dyDescent="0.25">
      <c r="A1692" s="3">
        <v>4007</v>
      </c>
      <c r="B1692" s="3" t="s">
        <v>3151</v>
      </c>
      <c r="C1692" s="3" t="s">
        <v>3318</v>
      </c>
      <c r="D1692" s="3" t="s">
        <v>359</v>
      </c>
      <c r="E1692" s="3" t="s">
        <v>3135</v>
      </c>
      <c r="F1692" s="3" t="s">
        <v>2051</v>
      </c>
      <c r="G1692" s="3" t="s">
        <v>387</v>
      </c>
      <c r="H1692" s="3" t="s">
        <v>388</v>
      </c>
      <c r="I1692" s="3" t="s">
        <v>198</v>
      </c>
      <c r="J1692" s="3" t="s">
        <v>198</v>
      </c>
      <c r="K1692" s="11">
        <v>44593</v>
      </c>
      <c r="L1692" s="11">
        <v>45657</v>
      </c>
      <c r="M1692" s="3">
        <v>0</v>
      </c>
      <c r="N1692" s="3">
        <v>5</v>
      </c>
      <c r="O1692" s="3">
        <v>0</v>
      </c>
      <c r="P1692" s="3">
        <v>0</v>
      </c>
      <c r="Q1692" s="3">
        <v>0</v>
      </c>
    </row>
    <row r="1693" spans="1:17" x14ac:dyDescent="0.25">
      <c r="A1693" s="3">
        <v>4007</v>
      </c>
      <c r="B1693" s="3" t="s">
        <v>3151</v>
      </c>
      <c r="C1693" s="3" t="s">
        <v>3318</v>
      </c>
      <c r="D1693" s="3" t="s">
        <v>2965</v>
      </c>
      <c r="E1693" s="3" t="s">
        <v>3136</v>
      </c>
      <c r="F1693" s="3" t="s">
        <v>2051</v>
      </c>
      <c r="G1693" s="3" t="s">
        <v>306</v>
      </c>
      <c r="H1693" s="3" t="s">
        <v>307</v>
      </c>
      <c r="I1693" s="3" t="s">
        <v>308</v>
      </c>
      <c r="J1693" s="3" t="s">
        <v>308</v>
      </c>
      <c r="K1693" s="11">
        <v>44229</v>
      </c>
      <c r="L1693" s="11">
        <v>44512</v>
      </c>
      <c r="M1693" s="3">
        <v>0</v>
      </c>
      <c r="N1693" s="3">
        <v>100</v>
      </c>
      <c r="O1693" s="3">
        <v>0</v>
      </c>
      <c r="P1693" s="3">
        <v>0</v>
      </c>
      <c r="Q1693" s="3">
        <v>0</v>
      </c>
    </row>
    <row r="1694" spans="1:17" x14ac:dyDescent="0.25">
      <c r="A1694" s="3">
        <v>4007</v>
      </c>
      <c r="B1694" s="3" t="s">
        <v>3151</v>
      </c>
      <c r="C1694" s="3" t="s">
        <v>3318</v>
      </c>
      <c r="D1694" s="3" t="s">
        <v>2967</v>
      </c>
      <c r="E1694" s="3" t="s">
        <v>3137</v>
      </c>
      <c r="F1694" s="3" t="s">
        <v>2051</v>
      </c>
      <c r="G1694" s="3" t="s">
        <v>306</v>
      </c>
      <c r="H1694" s="3" t="s">
        <v>307</v>
      </c>
      <c r="I1694" s="3" t="s">
        <v>308</v>
      </c>
      <c r="J1694" s="3" t="s">
        <v>308</v>
      </c>
      <c r="K1694" s="11">
        <v>44229</v>
      </c>
      <c r="L1694" s="11">
        <v>45241</v>
      </c>
      <c r="M1694" s="3">
        <v>0</v>
      </c>
      <c r="N1694" s="3">
        <v>100</v>
      </c>
      <c r="O1694" s="3">
        <v>0</v>
      </c>
      <c r="P1694" s="3">
        <v>0</v>
      </c>
      <c r="Q1694" s="3">
        <v>0</v>
      </c>
    </row>
    <row r="1695" spans="1:17" x14ac:dyDescent="0.25">
      <c r="A1695" s="3">
        <v>4007</v>
      </c>
      <c r="B1695" s="3" t="s">
        <v>3151</v>
      </c>
      <c r="C1695" s="3" t="s">
        <v>3318</v>
      </c>
      <c r="D1695" s="3" t="s">
        <v>2969</v>
      </c>
      <c r="E1695" s="3" t="s">
        <v>3138</v>
      </c>
      <c r="F1695" s="3" t="s">
        <v>2051</v>
      </c>
      <c r="G1695" s="3" t="s">
        <v>175</v>
      </c>
      <c r="H1695" s="3" t="s">
        <v>176</v>
      </c>
      <c r="I1695" s="3" t="s">
        <v>177</v>
      </c>
      <c r="J1695" s="3" t="s">
        <v>177</v>
      </c>
      <c r="K1695" s="11">
        <v>44150</v>
      </c>
      <c r="L1695" s="11">
        <v>44561</v>
      </c>
      <c r="M1695" s="3">
        <v>30</v>
      </c>
      <c r="N1695" s="3">
        <v>100</v>
      </c>
      <c r="O1695" s="3">
        <v>0</v>
      </c>
      <c r="P1695" s="3">
        <v>0</v>
      </c>
      <c r="Q1695" s="3">
        <v>0</v>
      </c>
    </row>
    <row r="1696" spans="1:17" x14ac:dyDescent="0.25">
      <c r="A1696" s="3">
        <v>4007</v>
      </c>
      <c r="B1696" s="3" t="s">
        <v>3151</v>
      </c>
      <c r="C1696" s="3" t="s">
        <v>3318</v>
      </c>
      <c r="D1696" s="3" t="s">
        <v>2971</v>
      </c>
      <c r="E1696" s="3" t="s">
        <v>3139</v>
      </c>
      <c r="F1696" s="3" t="s">
        <v>2051</v>
      </c>
      <c r="G1696" s="3" t="s">
        <v>175</v>
      </c>
      <c r="H1696" s="3" t="s">
        <v>176</v>
      </c>
      <c r="I1696" s="3" t="s">
        <v>177</v>
      </c>
      <c r="J1696" s="3" t="s">
        <v>177</v>
      </c>
      <c r="K1696" s="11">
        <v>44317</v>
      </c>
      <c r="L1696" s="11">
        <v>44438</v>
      </c>
      <c r="M1696" s="3">
        <v>0</v>
      </c>
      <c r="N1696" s="3">
        <v>100</v>
      </c>
      <c r="O1696" s="3">
        <v>0</v>
      </c>
      <c r="P1696" s="3">
        <v>0</v>
      </c>
      <c r="Q1696" s="3">
        <v>0</v>
      </c>
    </row>
    <row r="1697" spans="1:17" x14ac:dyDescent="0.25">
      <c r="A1697" s="3">
        <v>4007</v>
      </c>
      <c r="B1697" s="3" t="s">
        <v>3151</v>
      </c>
      <c r="C1697" s="3" t="s">
        <v>3318</v>
      </c>
      <c r="D1697" s="3" t="s">
        <v>2973</v>
      </c>
      <c r="E1697" s="3" t="s">
        <v>3140</v>
      </c>
      <c r="F1697" s="3" t="s">
        <v>2051</v>
      </c>
      <c r="G1697" s="3" t="s">
        <v>175</v>
      </c>
      <c r="H1697" s="3" t="s">
        <v>176</v>
      </c>
      <c r="I1697" s="3" t="s">
        <v>177</v>
      </c>
      <c r="J1697" s="3" t="s">
        <v>177</v>
      </c>
      <c r="K1697" s="11">
        <v>44470</v>
      </c>
      <c r="L1697" s="11">
        <v>44650</v>
      </c>
      <c r="M1697" s="3">
        <v>0</v>
      </c>
      <c r="N1697" s="3">
        <v>50</v>
      </c>
      <c r="O1697" s="3">
        <v>0</v>
      </c>
      <c r="P1697" s="3">
        <v>0</v>
      </c>
      <c r="Q1697" s="3">
        <v>0</v>
      </c>
    </row>
    <row r="1698" spans="1:17" x14ac:dyDescent="0.25">
      <c r="A1698" s="3">
        <v>4007</v>
      </c>
      <c r="B1698" s="3" t="s">
        <v>3151</v>
      </c>
      <c r="C1698" s="3" t="s">
        <v>3318</v>
      </c>
      <c r="D1698" s="3" t="s">
        <v>2975</v>
      </c>
      <c r="E1698" s="3" t="s">
        <v>3141</v>
      </c>
      <c r="F1698" s="3" t="s">
        <v>2051</v>
      </c>
      <c r="G1698" s="3" t="s">
        <v>175</v>
      </c>
      <c r="H1698" s="3" t="s">
        <v>176</v>
      </c>
      <c r="I1698" s="3" t="s">
        <v>177</v>
      </c>
      <c r="J1698" s="3" t="s">
        <v>177</v>
      </c>
      <c r="K1698" s="11">
        <v>44713</v>
      </c>
      <c r="L1698" s="11">
        <v>45657</v>
      </c>
      <c r="M1698" s="3">
        <v>0</v>
      </c>
      <c r="N1698" s="3">
        <v>550</v>
      </c>
      <c r="O1698" s="3">
        <v>0</v>
      </c>
      <c r="P1698" s="3">
        <v>0</v>
      </c>
      <c r="Q1698" s="3">
        <v>0</v>
      </c>
    </row>
    <row r="1699" spans="1:17" x14ac:dyDescent="0.25">
      <c r="A1699" s="3">
        <v>4007</v>
      </c>
      <c r="B1699" s="3" t="s">
        <v>3151</v>
      </c>
      <c r="C1699" s="3" t="s">
        <v>3318</v>
      </c>
      <c r="D1699" s="3" t="s">
        <v>2980</v>
      </c>
      <c r="E1699" s="3" t="s">
        <v>3142</v>
      </c>
      <c r="F1699" s="3" t="s">
        <v>2051</v>
      </c>
      <c r="G1699" s="3" t="s">
        <v>317</v>
      </c>
      <c r="H1699" s="3" t="s">
        <v>318</v>
      </c>
      <c r="I1699" s="3" t="s">
        <v>319</v>
      </c>
      <c r="J1699" s="3" t="s">
        <v>320</v>
      </c>
      <c r="K1699" s="11">
        <v>44228</v>
      </c>
      <c r="L1699" s="11">
        <v>44561</v>
      </c>
      <c r="M1699" s="3">
        <v>0</v>
      </c>
      <c r="N1699" s="3">
        <v>100</v>
      </c>
      <c r="O1699" s="3">
        <v>0</v>
      </c>
      <c r="P1699" s="3">
        <v>0</v>
      </c>
      <c r="Q1699" s="3">
        <v>0</v>
      </c>
    </row>
    <row r="1700" spans="1:17" x14ac:dyDescent="0.25">
      <c r="A1700" s="3">
        <v>4007</v>
      </c>
      <c r="B1700" s="3" t="s">
        <v>3151</v>
      </c>
      <c r="C1700" s="3" t="s">
        <v>3318</v>
      </c>
      <c r="D1700" s="3" t="s">
        <v>2982</v>
      </c>
      <c r="E1700" s="3" t="s">
        <v>3143</v>
      </c>
      <c r="F1700" s="3" t="s">
        <v>2051</v>
      </c>
      <c r="G1700" s="3" t="s">
        <v>387</v>
      </c>
      <c r="H1700" s="3" t="s">
        <v>388</v>
      </c>
      <c r="I1700" s="3" t="s">
        <v>198</v>
      </c>
      <c r="J1700" s="3" t="s">
        <v>198</v>
      </c>
      <c r="K1700" s="11">
        <v>44593</v>
      </c>
      <c r="L1700" s="11">
        <v>44925</v>
      </c>
      <c r="M1700" s="3">
        <v>0</v>
      </c>
      <c r="N1700" s="3">
        <v>100</v>
      </c>
      <c r="O1700" s="3">
        <v>0</v>
      </c>
      <c r="P1700" s="3">
        <v>0</v>
      </c>
      <c r="Q1700" s="3">
        <v>0</v>
      </c>
    </row>
    <row r="1701" spans="1:17" x14ac:dyDescent="0.25">
      <c r="A1701" s="3">
        <v>4007</v>
      </c>
      <c r="B1701" s="3" t="s">
        <v>3151</v>
      </c>
      <c r="C1701" s="3" t="s">
        <v>3318</v>
      </c>
      <c r="D1701" s="3" t="s">
        <v>2984</v>
      </c>
      <c r="E1701" s="3" t="s">
        <v>3144</v>
      </c>
      <c r="F1701" s="3" t="s">
        <v>2051</v>
      </c>
      <c r="G1701" s="3" t="s">
        <v>317</v>
      </c>
      <c r="H1701" s="3" t="s">
        <v>318</v>
      </c>
      <c r="I1701" s="3" t="s">
        <v>319</v>
      </c>
      <c r="J1701" s="3" t="s">
        <v>320</v>
      </c>
      <c r="K1701" s="11">
        <v>44593</v>
      </c>
      <c r="L1701" s="11">
        <v>44895</v>
      </c>
      <c r="M1701" s="3">
        <v>0</v>
      </c>
      <c r="N1701" s="3">
        <v>100</v>
      </c>
      <c r="O1701" s="3">
        <v>0</v>
      </c>
      <c r="P1701" s="3">
        <v>0</v>
      </c>
      <c r="Q1701" s="3">
        <v>0</v>
      </c>
    </row>
    <row r="1702" spans="1:17" x14ac:dyDescent="0.25">
      <c r="A1702" s="3">
        <v>4007</v>
      </c>
      <c r="B1702" s="3" t="s">
        <v>3151</v>
      </c>
      <c r="C1702" s="3" t="s">
        <v>3318</v>
      </c>
      <c r="D1702" s="3" t="s">
        <v>3145</v>
      </c>
      <c r="E1702" s="3" t="s">
        <v>3146</v>
      </c>
      <c r="F1702" s="3" t="s">
        <v>2051</v>
      </c>
      <c r="G1702" s="3" t="s">
        <v>317</v>
      </c>
      <c r="H1702" s="3" t="s">
        <v>318</v>
      </c>
      <c r="I1702" s="3" t="s">
        <v>319</v>
      </c>
      <c r="J1702" s="3" t="s">
        <v>320</v>
      </c>
      <c r="K1702" s="11">
        <v>44593</v>
      </c>
      <c r="L1702" s="11">
        <v>44895</v>
      </c>
      <c r="M1702" s="3">
        <v>0</v>
      </c>
      <c r="N1702" s="3">
        <v>100</v>
      </c>
      <c r="O1702" s="3">
        <v>0</v>
      </c>
      <c r="P1702" s="3">
        <v>0</v>
      </c>
      <c r="Q1702" s="3">
        <v>0</v>
      </c>
    </row>
    <row r="1703" spans="1:17" x14ac:dyDescent="0.25">
      <c r="A1703" s="3">
        <v>4007</v>
      </c>
      <c r="B1703" s="3" t="s">
        <v>3151</v>
      </c>
      <c r="C1703" s="3" t="s">
        <v>3318</v>
      </c>
      <c r="D1703" s="3" t="s">
        <v>3147</v>
      </c>
      <c r="E1703" s="3" t="s">
        <v>3148</v>
      </c>
      <c r="F1703" s="3" t="s">
        <v>2051</v>
      </c>
      <c r="G1703" s="3" t="s">
        <v>387</v>
      </c>
      <c r="H1703" s="3" t="s">
        <v>388</v>
      </c>
      <c r="I1703" s="3" t="s">
        <v>198</v>
      </c>
      <c r="J1703" s="3" t="s">
        <v>198</v>
      </c>
      <c r="K1703" s="11">
        <v>45078</v>
      </c>
      <c r="L1703" s="11">
        <v>45291</v>
      </c>
      <c r="M1703" s="3">
        <v>0</v>
      </c>
      <c r="N1703" s="3">
        <v>100</v>
      </c>
      <c r="O1703" s="3">
        <v>0</v>
      </c>
      <c r="P1703" s="3">
        <v>0</v>
      </c>
      <c r="Q1703" s="3">
        <v>0</v>
      </c>
    </row>
    <row r="1704" spans="1:17" x14ac:dyDescent="0.25">
      <c r="A1704" s="3">
        <v>4007</v>
      </c>
      <c r="B1704" s="3" t="s">
        <v>3151</v>
      </c>
      <c r="C1704" s="3" t="s">
        <v>3318</v>
      </c>
      <c r="D1704" s="3" t="s">
        <v>3149</v>
      </c>
      <c r="E1704" s="3" t="s">
        <v>3150</v>
      </c>
      <c r="F1704" s="3" t="s">
        <v>2051</v>
      </c>
      <c r="G1704" s="3" t="s">
        <v>317</v>
      </c>
      <c r="H1704" s="3" t="s">
        <v>318</v>
      </c>
      <c r="I1704" s="3" t="s">
        <v>319</v>
      </c>
      <c r="J1704" s="3" t="s">
        <v>320</v>
      </c>
      <c r="K1704" s="11">
        <v>45323</v>
      </c>
      <c r="L1704" s="11">
        <v>45504</v>
      </c>
      <c r="M1704" s="3">
        <v>0</v>
      </c>
      <c r="N1704" s="3">
        <v>100</v>
      </c>
      <c r="O1704" s="3">
        <v>0</v>
      </c>
      <c r="P1704" s="3">
        <v>0</v>
      </c>
      <c r="Q1704" s="3">
        <v>0</v>
      </c>
    </row>
    <row r="1705" spans="1:17" x14ac:dyDescent="0.25">
      <c r="A1705" s="3">
        <v>4008</v>
      </c>
      <c r="B1705" s="3" t="s">
        <v>3189</v>
      </c>
      <c r="C1705" s="3" t="s">
        <v>3319</v>
      </c>
      <c r="D1705" s="3" t="s">
        <v>244</v>
      </c>
      <c r="E1705" s="3" t="s">
        <v>3152</v>
      </c>
      <c r="F1705" s="3" t="s">
        <v>2051</v>
      </c>
      <c r="G1705" s="3" t="s">
        <v>226</v>
      </c>
      <c r="H1705" s="3" t="s">
        <v>227</v>
      </c>
      <c r="I1705" s="3" t="s">
        <v>228</v>
      </c>
      <c r="J1705" s="3" t="s">
        <v>229</v>
      </c>
      <c r="K1705" s="11">
        <v>44136</v>
      </c>
      <c r="L1705" s="11">
        <v>44196</v>
      </c>
      <c r="M1705" s="3">
        <v>1</v>
      </c>
      <c r="N1705" s="3">
        <v>1</v>
      </c>
      <c r="O1705" s="3">
        <v>0</v>
      </c>
      <c r="P1705" s="3">
        <v>0</v>
      </c>
      <c r="Q1705" s="3">
        <v>0</v>
      </c>
    </row>
    <row r="1706" spans="1:17" x14ac:dyDescent="0.25">
      <c r="A1706" s="3">
        <v>4008</v>
      </c>
      <c r="B1706" s="3" t="s">
        <v>3189</v>
      </c>
      <c r="C1706" s="3" t="s">
        <v>3319</v>
      </c>
      <c r="D1706" s="3" t="s">
        <v>205</v>
      </c>
      <c r="E1706" s="3" t="s">
        <v>3153</v>
      </c>
      <c r="F1706" s="3" t="s">
        <v>2051</v>
      </c>
      <c r="G1706" s="3" t="s">
        <v>226</v>
      </c>
      <c r="H1706" s="3" t="s">
        <v>227</v>
      </c>
      <c r="I1706" s="3" t="s">
        <v>228</v>
      </c>
      <c r="J1706" s="3" t="s">
        <v>229</v>
      </c>
      <c r="K1706" s="11">
        <v>44378</v>
      </c>
      <c r="L1706" s="11">
        <v>45657</v>
      </c>
      <c r="M1706" s="3">
        <v>0</v>
      </c>
      <c r="N1706" s="3">
        <v>100</v>
      </c>
      <c r="O1706" s="3">
        <v>0</v>
      </c>
      <c r="P1706" s="3">
        <v>0</v>
      </c>
      <c r="Q1706" s="3">
        <v>0</v>
      </c>
    </row>
    <row r="1707" spans="1:17" x14ac:dyDescent="0.25">
      <c r="A1707" s="3">
        <v>4008</v>
      </c>
      <c r="B1707" s="3" t="s">
        <v>3189</v>
      </c>
      <c r="C1707" s="3" t="s">
        <v>3319</v>
      </c>
      <c r="D1707" s="3" t="s">
        <v>206</v>
      </c>
      <c r="E1707" s="3" t="s">
        <v>3154</v>
      </c>
      <c r="F1707" s="3" t="s">
        <v>2051</v>
      </c>
      <c r="G1707" s="3" t="s">
        <v>3185</v>
      </c>
      <c r="H1707" s="3" t="s">
        <v>3187</v>
      </c>
      <c r="I1707" s="3" t="s">
        <v>228</v>
      </c>
      <c r="J1707" s="3" t="s">
        <v>229</v>
      </c>
      <c r="K1707" s="11">
        <v>44378</v>
      </c>
      <c r="L1707" s="11">
        <v>45657</v>
      </c>
      <c r="M1707" s="3">
        <v>0</v>
      </c>
      <c r="N1707" s="3">
        <v>100</v>
      </c>
      <c r="O1707" s="3">
        <v>0</v>
      </c>
      <c r="P1707" s="3">
        <v>0</v>
      </c>
      <c r="Q1707" s="3">
        <v>0</v>
      </c>
    </row>
    <row r="1708" spans="1:17" x14ac:dyDescent="0.25">
      <c r="A1708" s="3">
        <v>4008</v>
      </c>
      <c r="B1708" s="3" t="s">
        <v>3189</v>
      </c>
      <c r="C1708" s="3" t="s">
        <v>3319</v>
      </c>
      <c r="D1708" s="3" t="s">
        <v>207</v>
      </c>
      <c r="E1708" s="3" t="s">
        <v>3155</v>
      </c>
      <c r="F1708" s="3" t="s">
        <v>2051</v>
      </c>
      <c r="G1708" s="3" t="s">
        <v>226</v>
      </c>
      <c r="H1708" s="3" t="s">
        <v>227</v>
      </c>
      <c r="I1708" s="3" t="s">
        <v>228</v>
      </c>
      <c r="J1708" s="3" t="s">
        <v>229</v>
      </c>
      <c r="K1708" s="11">
        <v>44378</v>
      </c>
      <c r="L1708" s="11">
        <v>45657</v>
      </c>
      <c r="M1708" s="3">
        <v>0</v>
      </c>
      <c r="N1708" s="3">
        <v>100</v>
      </c>
      <c r="O1708" s="3">
        <v>0</v>
      </c>
      <c r="P1708" s="3">
        <v>0</v>
      </c>
      <c r="Q1708" s="3">
        <v>0</v>
      </c>
    </row>
    <row r="1709" spans="1:17" x14ac:dyDescent="0.25">
      <c r="A1709" s="3">
        <v>4008</v>
      </c>
      <c r="B1709" s="3" t="s">
        <v>3189</v>
      </c>
      <c r="C1709" s="3" t="s">
        <v>3319</v>
      </c>
      <c r="D1709" s="3" t="s">
        <v>208</v>
      </c>
      <c r="E1709" s="3" t="s">
        <v>3156</v>
      </c>
      <c r="F1709" s="3" t="s">
        <v>2051</v>
      </c>
      <c r="G1709" s="3" t="s">
        <v>226</v>
      </c>
      <c r="H1709" s="3" t="s">
        <v>227</v>
      </c>
      <c r="I1709" s="3" t="s">
        <v>228</v>
      </c>
      <c r="J1709" s="3" t="s">
        <v>229</v>
      </c>
      <c r="K1709" s="11">
        <v>44378</v>
      </c>
      <c r="L1709" s="11">
        <v>45657</v>
      </c>
      <c r="M1709" s="3">
        <v>0</v>
      </c>
      <c r="N1709" s="3">
        <v>100</v>
      </c>
      <c r="O1709" s="3">
        <v>0</v>
      </c>
      <c r="P1709" s="3">
        <v>0</v>
      </c>
      <c r="Q1709" s="3">
        <v>0</v>
      </c>
    </row>
    <row r="1710" spans="1:17" x14ac:dyDescent="0.25">
      <c r="A1710" s="3">
        <v>4008</v>
      </c>
      <c r="B1710" s="3" t="s">
        <v>3189</v>
      </c>
      <c r="C1710" s="3" t="s">
        <v>3319</v>
      </c>
      <c r="D1710" s="3" t="s">
        <v>209</v>
      </c>
      <c r="E1710" s="3" t="s">
        <v>3157</v>
      </c>
      <c r="F1710" s="3" t="s">
        <v>2051</v>
      </c>
      <c r="G1710" s="3" t="s">
        <v>226</v>
      </c>
      <c r="H1710" s="3" t="s">
        <v>227</v>
      </c>
      <c r="I1710" s="3" t="s">
        <v>228</v>
      </c>
      <c r="J1710" s="3" t="s">
        <v>229</v>
      </c>
      <c r="K1710" s="11">
        <v>44378</v>
      </c>
      <c r="L1710" s="11">
        <v>45657</v>
      </c>
      <c r="M1710" s="3">
        <v>0</v>
      </c>
      <c r="N1710" s="3">
        <v>100</v>
      </c>
      <c r="O1710" s="3">
        <v>0</v>
      </c>
      <c r="P1710" s="3">
        <v>0</v>
      </c>
      <c r="Q1710" s="3">
        <v>0</v>
      </c>
    </row>
    <row r="1711" spans="1:17" x14ac:dyDescent="0.25">
      <c r="A1711" s="3">
        <v>4008</v>
      </c>
      <c r="B1711" s="3" t="s">
        <v>3189</v>
      </c>
      <c r="C1711" s="3" t="s">
        <v>3319</v>
      </c>
      <c r="D1711" s="3" t="s">
        <v>210</v>
      </c>
      <c r="E1711" s="3" t="s">
        <v>3158</v>
      </c>
      <c r="F1711" s="3" t="s">
        <v>2051</v>
      </c>
      <c r="G1711" s="3" t="s">
        <v>3185</v>
      </c>
      <c r="H1711" s="3" t="s">
        <v>3187</v>
      </c>
      <c r="I1711" s="3" t="s">
        <v>228</v>
      </c>
      <c r="J1711" s="3" t="s">
        <v>229</v>
      </c>
      <c r="K1711" s="11">
        <v>44378</v>
      </c>
      <c r="L1711" s="11">
        <v>45657</v>
      </c>
      <c r="M1711" s="3">
        <v>0</v>
      </c>
      <c r="N1711" s="3">
        <v>100</v>
      </c>
      <c r="O1711" s="3">
        <v>0</v>
      </c>
      <c r="P1711" s="3">
        <v>0</v>
      </c>
      <c r="Q1711" s="3">
        <v>0</v>
      </c>
    </row>
    <row r="1712" spans="1:17" x14ac:dyDescent="0.25">
      <c r="A1712" s="3">
        <v>4008</v>
      </c>
      <c r="B1712" s="3" t="s">
        <v>3189</v>
      </c>
      <c r="C1712" s="3" t="s">
        <v>3319</v>
      </c>
      <c r="D1712" s="3" t="s">
        <v>211</v>
      </c>
      <c r="E1712" s="3" t="s">
        <v>3159</v>
      </c>
      <c r="F1712" s="3" t="s">
        <v>2051</v>
      </c>
      <c r="G1712" s="3" t="s">
        <v>226</v>
      </c>
      <c r="H1712" s="3" t="s">
        <v>227</v>
      </c>
      <c r="I1712" s="3" t="s">
        <v>228</v>
      </c>
      <c r="J1712" s="3" t="s">
        <v>229</v>
      </c>
      <c r="K1712" s="11">
        <v>44378</v>
      </c>
      <c r="L1712" s="11">
        <v>45657</v>
      </c>
      <c r="M1712" s="3">
        <v>0</v>
      </c>
      <c r="N1712" s="3">
        <v>100</v>
      </c>
      <c r="O1712" s="3">
        <v>0</v>
      </c>
      <c r="P1712" s="3">
        <v>0</v>
      </c>
      <c r="Q1712" s="3">
        <v>0</v>
      </c>
    </row>
    <row r="1713" spans="1:17" x14ac:dyDescent="0.25">
      <c r="A1713" s="3">
        <v>4008</v>
      </c>
      <c r="B1713" s="3" t="s">
        <v>3189</v>
      </c>
      <c r="C1713" s="3" t="s">
        <v>3319</v>
      </c>
      <c r="D1713" s="3" t="s">
        <v>212</v>
      </c>
      <c r="E1713" s="3" t="s">
        <v>3160</v>
      </c>
      <c r="F1713" s="3" t="s">
        <v>2051</v>
      </c>
      <c r="G1713" s="3" t="s">
        <v>226</v>
      </c>
      <c r="H1713" s="3" t="s">
        <v>227</v>
      </c>
      <c r="I1713" s="3" t="s">
        <v>228</v>
      </c>
      <c r="J1713" s="3" t="s">
        <v>229</v>
      </c>
      <c r="K1713" s="11">
        <v>44378</v>
      </c>
      <c r="L1713" s="11">
        <v>45657</v>
      </c>
      <c r="M1713" s="3">
        <v>0</v>
      </c>
      <c r="N1713" s="3">
        <v>100</v>
      </c>
      <c r="O1713" s="3">
        <v>0</v>
      </c>
      <c r="P1713" s="3">
        <v>0</v>
      </c>
      <c r="Q1713" s="3">
        <v>0</v>
      </c>
    </row>
    <row r="1714" spans="1:17" x14ac:dyDescent="0.25">
      <c r="A1714" s="3">
        <v>4008</v>
      </c>
      <c r="B1714" s="3" t="s">
        <v>3189</v>
      </c>
      <c r="C1714" s="3" t="s">
        <v>3319</v>
      </c>
      <c r="D1714" s="3" t="s">
        <v>51</v>
      </c>
      <c r="E1714" s="3" t="s">
        <v>3161</v>
      </c>
      <c r="F1714" s="3" t="s">
        <v>2051</v>
      </c>
      <c r="G1714" s="3" t="s">
        <v>226</v>
      </c>
      <c r="H1714" s="3" t="s">
        <v>227</v>
      </c>
      <c r="I1714" s="3" t="s">
        <v>228</v>
      </c>
      <c r="J1714" s="3" t="s">
        <v>229</v>
      </c>
      <c r="K1714" s="11">
        <v>44378</v>
      </c>
      <c r="L1714" s="11">
        <v>45657</v>
      </c>
      <c r="M1714" s="3">
        <v>0</v>
      </c>
      <c r="N1714" s="3">
        <v>100</v>
      </c>
      <c r="O1714" s="3">
        <v>0</v>
      </c>
      <c r="P1714" s="3">
        <v>0</v>
      </c>
      <c r="Q1714" s="3">
        <v>0</v>
      </c>
    </row>
    <row r="1715" spans="1:17" x14ac:dyDescent="0.25">
      <c r="A1715" s="3">
        <v>4008</v>
      </c>
      <c r="B1715" s="3" t="s">
        <v>3189</v>
      </c>
      <c r="C1715" s="3" t="s">
        <v>3319</v>
      </c>
      <c r="D1715" s="3" t="s">
        <v>39</v>
      </c>
      <c r="E1715" s="3" t="s">
        <v>3162</v>
      </c>
      <c r="F1715" s="3" t="s">
        <v>2051</v>
      </c>
      <c r="G1715" s="3" t="s">
        <v>226</v>
      </c>
      <c r="H1715" s="3" t="s">
        <v>227</v>
      </c>
      <c r="I1715" s="3" t="s">
        <v>228</v>
      </c>
      <c r="J1715" s="3" t="s">
        <v>229</v>
      </c>
      <c r="K1715" s="11">
        <v>44378</v>
      </c>
      <c r="L1715" s="11">
        <v>45657</v>
      </c>
      <c r="M1715" s="3">
        <v>0</v>
      </c>
      <c r="N1715" s="3">
        <v>100</v>
      </c>
      <c r="O1715" s="3">
        <v>0</v>
      </c>
      <c r="P1715" s="3">
        <v>0</v>
      </c>
      <c r="Q1715" s="3">
        <v>0</v>
      </c>
    </row>
    <row r="1716" spans="1:17" x14ac:dyDescent="0.25">
      <c r="A1716" s="3">
        <v>4008</v>
      </c>
      <c r="B1716" s="3" t="s">
        <v>3189</v>
      </c>
      <c r="C1716" s="3" t="s">
        <v>3319</v>
      </c>
      <c r="D1716" s="3" t="s">
        <v>42</v>
      </c>
      <c r="E1716" s="3" t="s">
        <v>3163</v>
      </c>
      <c r="F1716" s="3" t="s">
        <v>2051</v>
      </c>
      <c r="G1716" s="3" t="s">
        <v>226</v>
      </c>
      <c r="H1716" s="3" t="s">
        <v>227</v>
      </c>
      <c r="I1716" s="3" t="s">
        <v>228</v>
      </c>
      <c r="J1716" s="3" t="s">
        <v>229</v>
      </c>
      <c r="K1716" s="11">
        <v>44228</v>
      </c>
      <c r="L1716" s="11">
        <v>45657</v>
      </c>
      <c r="M1716" s="3">
        <v>0</v>
      </c>
      <c r="N1716" s="3">
        <v>100</v>
      </c>
      <c r="O1716" s="3">
        <v>0</v>
      </c>
      <c r="P1716" s="3">
        <v>0</v>
      </c>
      <c r="Q1716" s="3">
        <v>0</v>
      </c>
    </row>
    <row r="1717" spans="1:17" x14ac:dyDescent="0.25">
      <c r="A1717" s="3">
        <v>4008</v>
      </c>
      <c r="B1717" s="3" t="s">
        <v>3189</v>
      </c>
      <c r="C1717" s="3" t="s">
        <v>3319</v>
      </c>
      <c r="D1717" s="3" t="s">
        <v>40</v>
      </c>
      <c r="E1717" s="3" t="s">
        <v>3164</v>
      </c>
      <c r="F1717" s="3" t="s">
        <v>2051</v>
      </c>
      <c r="G1717" s="3" t="s">
        <v>226</v>
      </c>
      <c r="H1717" s="3" t="s">
        <v>227</v>
      </c>
      <c r="I1717" s="3" t="s">
        <v>228</v>
      </c>
      <c r="J1717" s="3" t="s">
        <v>229</v>
      </c>
      <c r="K1717" s="11">
        <v>44378</v>
      </c>
      <c r="L1717" s="11">
        <v>45657</v>
      </c>
      <c r="M1717" s="3">
        <v>0</v>
      </c>
      <c r="N1717" s="3">
        <v>100</v>
      </c>
      <c r="O1717" s="3">
        <v>0</v>
      </c>
      <c r="P1717" s="3">
        <v>0</v>
      </c>
      <c r="Q1717" s="3">
        <v>0</v>
      </c>
    </row>
    <row r="1718" spans="1:17" x14ac:dyDescent="0.25">
      <c r="A1718" s="3">
        <v>4008</v>
      </c>
      <c r="B1718" s="3" t="s">
        <v>3189</v>
      </c>
      <c r="C1718" s="3" t="s">
        <v>3319</v>
      </c>
      <c r="D1718" s="3" t="s">
        <v>50</v>
      </c>
      <c r="E1718" s="3" t="s">
        <v>3165</v>
      </c>
      <c r="F1718" s="3" t="s">
        <v>2051</v>
      </c>
      <c r="G1718" s="3" t="s">
        <v>3185</v>
      </c>
      <c r="H1718" s="3" t="s">
        <v>3187</v>
      </c>
      <c r="I1718" s="3" t="s">
        <v>228</v>
      </c>
      <c r="J1718" s="3" t="s">
        <v>229</v>
      </c>
      <c r="K1718" s="11">
        <v>44378</v>
      </c>
      <c r="L1718" s="11">
        <v>45657</v>
      </c>
      <c r="M1718" s="3">
        <v>0</v>
      </c>
      <c r="N1718" s="3">
        <v>100</v>
      </c>
      <c r="O1718" s="3">
        <v>0</v>
      </c>
      <c r="P1718" s="3">
        <v>0</v>
      </c>
      <c r="Q1718" s="3">
        <v>0</v>
      </c>
    </row>
    <row r="1719" spans="1:17" x14ac:dyDescent="0.25">
      <c r="A1719" s="3">
        <v>4008</v>
      </c>
      <c r="B1719" s="3" t="s">
        <v>3189</v>
      </c>
      <c r="C1719" s="3" t="s">
        <v>3319</v>
      </c>
      <c r="D1719" s="3" t="s">
        <v>45</v>
      </c>
      <c r="E1719" s="3" t="s">
        <v>3166</v>
      </c>
      <c r="F1719" s="3" t="s">
        <v>2051</v>
      </c>
      <c r="G1719" s="3" t="s">
        <v>226</v>
      </c>
      <c r="H1719" s="3" t="s">
        <v>227</v>
      </c>
      <c r="I1719" s="3" t="s">
        <v>228</v>
      </c>
      <c r="J1719" s="3" t="s">
        <v>229</v>
      </c>
      <c r="K1719" s="11">
        <v>44378</v>
      </c>
      <c r="L1719" s="11">
        <v>45657</v>
      </c>
      <c r="M1719" s="3">
        <v>0</v>
      </c>
      <c r="N1719" s="3">
        <v>100</v>
      </c>
      <c r="O1719" s="3">
        <v>0</v>
      </c>
      <c r="P1719" s="3">
        <v>0</v>
      </c>
      <c r="Q1719" s="3">
        <v>0</v>
      </c>
    </row>
    <row r="1720" spans="1:17" x14ac:dyDescent="0.25">
      <c r="A1720" s="3">
        <v>4008</v>
      </c>
      <c r="B1720" s="3" t="s">
        <v>3189</v>
      </c>
      <c r="C1720" s="3" t="s">
        <v>3319</v>
      </c>
      <c r="D1720" s="3" t="s">
        <v>44</v>
      </c>
      <c r="E1720" s="3" t="s">
        <v>3167</v>
      </c>
      <c r="F1720" s="3" t="s">
        <v>2051</v>
      </c>
      <c r="G1720" s="3" t="s">
        <v>226</v>
      </c>
      <c r="H1720" s="3" t="s">
        <v>227</v>
      </c>
      <c r="I1720" s="3" t="s">
        <v>228</v>
      </c>
      <c r="J1720" s="3" t="s">
        <v>229</v>
      </c>
      <c r="K1720" s="11">
        <v>44378</v>
      </c>
      <c r="L1720" s="11">
        <v>45657</v>
      </c>
      <c r="M1720" s="3">
        <v>0</v>
      </c>
      <c r="N1720" s="3">
        <v>100</v>
      </c>
      <c r="O1720" s="3">
        <v>0</v>
      </c>
      <c r="P1720" s="3">
        <v>0</v>
      </c>
      <c r="Q1720" s="3">
        <v>0</v>
      </c>
    </row>
    <row r="1721" spans="1:17" x14ac:dyDescent="0.25">
      <c r="A1721" s="3">
        <v>4008</v>
      </c>
      <c r="B1721" s="3" t="s">
        <v>3189</v>
      </c>
      <c r="C1721" s="3" t="s">
        <v>3319</v>
      </c>
      <c r="D1721" s="3" t="s">
        <v>48</v>
      </c>
      <c r="E1721" s="3" t="s">
        <v>3168</v>
      </c>
      <c r="F1721" s="3" t="s">
        <v>2051</v>
      </c>
      <c r="G1721" s="3" t="s">
        <v>226</v>
      </c>
      <c r="H1721" s="3" t="s">
        <v>227</v>
      </c>
      <c r="I1721" s="3" t="s">
        <v>228</v>
      </c>
      <c r="J1721" s="3" t="s">
        <v>229</v>
      </c>
      <c r="K1721" s="11">
        <v>44378</v>
      </c>
      <c r="L1721" s="11">
        <v>45657</v>
      </c>
      <c r="M1721" s="3">
        <v>0</v>
      </c>
      <c r="N1721" s="3">
        <v>100</v>
      </c>
      <c r="O1721" s="3">
        <v>0</v>
      </c>
      <c r="P1721" s="3">
        <v>0</v>
      </c>
      <c r="Q1721" s="3">
        <v>0</v>
      </c>
    </row>
    <row r="1722" spans="1:17" x14ac:dyDescent="0.25">
      <c r="A1722" s="3">
        <v>4008</v>
      </c>
      <c r="B1722" s="3" t="s">
        <v>3189</v>
      </c>
      <c r="C1722" s="3" t="s">
        <v>3319</v>
      </c>
      <c r="D1722" s="3" t="s">
        <v>49</v>
      </c>
      <c r="E1722" s="3" t="s">
        <v>3169</v>
      </c>
      <c r="F1722" s="3" t="s">
        <v>2051</v>
      </c>
      <c r="G1722" s="3" t="s">
        <v>3185</v>
      </c>
      <c r="H1722" s="3" t="s">
        <v>3187</v>
      </c>
      <c r="I1722" s="3" t="s">
        <v>228</v>
      </c>
      <c r="J1722" s="3" t="s">
        <v>229</v>
      </c>
      <c r="K1722" s="11">
        <v>44378</v>
      </c>
      <c r="L1722" s="11">
        <v>45657</v>
      </c>
      <c r="M1722" s="3">
        <v>0</v>
      </c>
      <c r="N1722" s="3">
        <v>100</v>
      </c>
      <c r="O1722" s="3">
        <v>0</v>
      </c>
      <c r="P1722" s="3">
        <v>0</v>
      </c>
      <c r="Q1722" s="3">
        <v>0</v>
      </c>
    </row>
    <row r="1723" spans="1:17" x14ac:dyDescent="0.25">
      <c r="A1723" s="3">
        <v>4008</v>
      </c>
      <c r="B1723" s="3" t="s">
        <v>3189</v>
      </c>
      <c r="C1723" s="3" t="s">
        <v>3319</v>
      </c>
      <c r="D1723" s="3" t="s">
        <v>43</v>
      </c>
      <c r="E1723" s="3" t="s">
        <v>3170</v>
      </c>
      <c r="F1723" s="3" t="s">
        <v>2051</v>
      </c>
      <c r="G1723" s="3" t="s">
        <v>226</v>
      </c>
      <c r="H1723" s="3" t="s">
        <v>227</v>
      </c>
      <c r="I1723" s="3" t="s">
        <v>228</v>
      </c>
      <c r="J1723" s="3" t="s">
        <v>229</v>
      </c>
      <c r="K1723" s="11">
        <v>44378</v>
      </c>
      <c r="L1723" s="11">
        <v>45657</v>
      </c>
      <c r="M1723" s="3">
        <v>0</v>
      </c>
      <c r="N1723" s="3">
        <v>100</v>
      </c>
      <c r="O1723" s="3">
        <v>0</v>
      </c>
      <c r="P1723" s="3">
        <v>0</v>
      </c>
      <c r="Q1723" s="3">
        <v>0</v>
      </c>
    </row>
    <row r="1724" spans="1:17" x14ac:dyDescent="0.25">
      <c r="A1724" s="3">
        <v>4008</v>
      </c>
      <c r="B1724" s="3" t="s">
        <v>3189</v>
      </c>
      <c r="C1724" s="3" t="s">
        <v>3319</v>
      </c>
      <c r="D1724" s="3" t="s">
        <v>46</v>
      </c>
      <c r="E1724" s="3" t="s">
        <v>3171</v>
      </c>
      <c r="F1724" s="3" t="s">
        <v>2051</v>
      </c>
      <c r="G1724" s="3" t="s">
        <v>226</v>
      </c>
      <c r="H1724" s="3" t="s">
        <v>227</v>
      </c>
      <c r="I1724" s="3" t="s">
        <v>228</v>
      </c>
      <c r="J1724" s="3" t="s">
        <v>229</v>
      </c>
      <c r="K1724" s="11">
        <v>44378</v>
      </c>
      <c r="L1724" s="11">
        <v>45657</v>
      </c>
      <c r="M1724" s="3">
        <v>0</v>
      </c>
      <c r="N1724" s="3">
        <v>100</v>
      </c>
      <c r="O1724" s="3">
        <v>0</v>
      </c>
      <c r="P1724" s="3">
        <v>0</v>
      </c>
      <c r="Q1724" s="3">
        <v>0</v>
      </c>
    </row>
    <row r="1725" spans="1:17" x14ac:dyDescent="0.25">
      <c r="A1725" s="3">
        <v>4008</v>
      </c>
      <c r="B1725" s="3" t="s">
        <v>3189</v>
      </c>
      <c r="C1725" s="3" t="s">
        <v>3319</v>
      </c>
      <c r="D1725" s="3" t="s">
        <v>47</v>
      </c>
      <c r="E1725" s="3" t="s">
        <v>3172</v>
      </c>
      <c r="F1725" s="3" t="s">
        <v>2051</v>
      </c>
      <c r="G1725" s="3" t="s">
        <v>226</v>
      </c>
      <c r="H1725" s="3" t="s">
        <v>227</v>
      </c>
      <c r="I1725" s="3" t="s">
        <v>228</v>
      </c>
      <c r="J1725" s="3" t="s">
        <v>229</v>
      </c>
      <c r="K1725" s="11">
        <v>44378</v>
      </c>
      <c r="L1725" s="11">
        <v>45657</v>
      </c>
      <c r="M1725" s="3">
        <v>0</v>
      </c>
      <c r="N1725" s="3">
        <v>100</v>
      </c>
      <c r="O1725" s="3">
        <v>0</v>
      </c>
      <c r="P1725" s="3">
        <v>0</v>
      </c>
      <c r="Q1725" s="3">
        <v>0</v>
      </c>
    </row>
    <row r="1726" spans="1:17" x14ac:dyDescent="0.25">
      <c r="A1726" s="3">
        <v>4008</v>
      </c>
      <c r="B1726" s="3" t="s">
        <v>3189</v>
      </c>
      <c r="C1726" s="3" t="s">
        <v>3319</v>
      </c>
      <c r="D1726" s="3" t="s">
        <v>337</v>
      </c>
      <c r="E1726" s="3" t="s">
        <v>3173</v>
      </c>
      <c r="F1726" s="3" t="s">
        <v>2051</v>
      </c>
      <c r="G1726" s="3" t="s">
        <v>226</v>
      </c>
      <c r="H1726" s="3" t="s">
        <v>227</v>
      </c>
      <c r="I1726" s="3" t="s">
        <v>228</v>
      </c>
      <c r="J1726" s="3" t="s">
        <v>229</v>
      </c>
      <c r="K1726" s="11">
        <v>44136</v>
      </c>
      <c r="L1726" s="11">
        <v>45657</v>
      </c>
      <c r="M1726" s="3">
        <v>5</v>
      </c>
      <c r="N1726" s="3">
        <v>100</v>
      </c>
      <c r="O1726" s="3">
        <v>0</v>
      </c>
      <c r="P1726" s="3">
        <v>0</v>
      </c>
      <c r="Q1726" s="3">
        <v>0</v>
      </c>
    </row>
    <row r="1727" spans="1:17" x14ac:dyDescent="0.25">
      <c r="A1727" s="3">
        <v>4008</v>
      </c>
      <c r="B1727" s="3" t="s">
        <v>3189</v>
      </c>
      <c r="C1727" s="3" t="s">
        <v>3319</v>
      </c>
      <c r="D1727" s="3" t="s">
        <v>359</v>
      </c>
      <c r="E1727" s="3" t="s">
        <v>3174</v>
      </c>
      <c r="F1727" s="3" t="s">
        <v>2051</v>
      </c>
      <c r="G1727" s="3" t="s">
        <v>3186</v>
      </c>
      <c r="H1727" s="3" t="s">
        <v>3188</v>
      </c>
      <c r="I1727" s="3" t="s">
        <v>81</v>
      </c>
      <c r="J1727" s="3" t="s">
        <v>82</v>
      </c>
      <c r="K1727" s="11">
        <v>44136</v>
      </c>
      <c r="L1727" s="11">
        <v>45657</v>
      </c>
      <c r="M1727" s="3">
        <v>10</v>
      </c>
      <c r="N1727" s="3">
        <v>100</v>
      </c>
      <c r="O1727" s="3">
        <v>0</v>
      </c>
      <c r="P1727" s="3">
        <v>0</v>
      </c>
      <c r="Q1727" s="3">
        <v>0</v>
      </c>
    </row>
    <row r="1728" spans="1:17" x14ac:dyDescent="0.25">
      <c r="A1728" s="3">
        <v>4008</v>
      </c>
      <c r="B1728" s="3" t="s">
        <v>3189</v>
      </c>
      <c r="C1728" s="3" t="s">
        <v>3319</v>
      </c>
      <c r="D1728" s="3" t="s">
        <v>353</v>
      </c>
      <c r="E1728" s="3" t="s">
        <v>3175</v>
      </c>
      <c r="F1728" s="3" t="s">
        <v>2051</v>
      </c>
      <c r="G1728" s="3" t="s">
        <v>226</v>
      </c>
      <c r="H1728" s="3" t="s">
        <v>227</v>
      </c>
      <c r="I1728" s="3" t="s">
        <v>228</v>
      </c>
      <c r="J1728" s="3" t="s">
        <v>229</v>
      </c>
      <c r="K1728" s="11">
        <v>44136</v>
      </c>
      <c r="L1728" s="11">
        <v>45657</v>
      </c>
      <c r="M1728" s="3">
        <v>10</v>
      </c>
      <c r="N1728" s="3">
        <v>100</v>
      </c>
      <c r="O1728" s="3">
        <v>0</v>
      </c>
      <c r="P1728" s="3">
        <v>0</v>
      </c>
      <c r="Q1728" s="3">
        <v>0</v>
      </c>
    </row>
    <row r="1729" spans="1:17" x14ac:dyDescent="0.25">
      <c r="A1729" s="3">
        <v>4008</v>
      </c>
      <c r="B1729" s="3" t="s">
        <v>3189</v>
      </c>
      <c r="C1729" s="3" t="s">
        <v>3319</v>
      </c>
      <c r="D1729" s="3" t="s">
        <v>374</v>
      </c>
      <c r="E1729" s="3" t="s">
        <v>3176</v>
      </c>
      <c r="F1729" s="3" t="s">
        <v>2051</v>
      </c>
      <c r="G1729" s="3" t="s">
        <v>3185</v>
      </c>
      <c r="H1729" s="3" t="s">
        <v>3187</v>
      </c>
      <c r="I1729" s="3" t="s">
        <v>228</v>
      </c>
      <c r="J1729" s="3" t="s">
        <v>229</v>
      </c>
      <c r="K1729" s="11">
        <v>44228</v>
      </c>
      <c r="L1729" s="11">
        <v>45657</v>
      </c>
      <c r="M1729" s="3">
        <v>0</v>
      </c>
      <c r="N1729" s="3">
        <v>100</v>
      </c>
      <c r="O1729" s="3">
        <v>0</v>
      </c>
      <c r="P1729" s="3">
        <v>0</v>
      </c>
      <c r="Q1729" s="3">
        <v>0</v>
      </c>
    </row>
    <row r="1730" spans="1:17" x14ac:dyDescent="0.25">
      <c r="A1730" s="3">
        <v>4008</v>
      </c>
      <c r="B1730" s="3" t="s">
        <v>3189</v>
      </c>
      <c r="C1730" s="3" t="s">
        <v>3319</v>
      </c>
      <c r="D1730" s="3" t="s">
        <v>372</v>
      </c>
      <c r="E1730" s="3" t="s">
        <v>3177</v>
      </c>
      <c r="F1730" s="3" t="s">
        <v>2051</v>
      </c>
      <c r="G1730" s="3" t="s">
        <v>226</v>
      </c>
      <c r="H1730" s="3" t="s">
        <v>227</v>
      </c>
      <c r="I1730" s="3" t="s">
        <v>228</v>
      </c>
      <c r="J1730" s="3" t="s">
        <v>229</v>
      </c>
      <c r="K1730" s="11">
        <v>44228</v>
      </c>
      <c r="L1730" s="11">
        <v>45657</v>
      </c>
      <c r="M1730" s="3">
        <v>0</v>
      </c>
      <c r="N1730" s="3">
        <v>100</v>
      </c>
      <c r="O1730" s="3">
        <v>0</v>
      </c>
      <c r="P1730" s="3">
        <v>0</v>
      </c>
      <c r="Q1730" s="3">
        <v>0</v>
      </c>
    </row>
    <row r="1731" spans="1:17" x14ac:dyDescent="0.25">
      <c r="A1731" s="3">
        <v>4008</v>
      </c>
      <c r="B1731" s="3" t="s">
        <v>3189</v>
      </c>
      <c r="C1731" s="3" t="s">
        <v>3319</v>
      </c>
      <c r="D1731" s="3" t="s">
        <v>355</v>
      </c>
      <c r="E1731" s="3" t="s">
        <v>3178</v>
      </c>
      <c r="F1731" s="3" t="s">
        <v>2051</v>
      </c>
      <c r="G1731" s="3" t="s">
        <v>3185</v>
      </c>
      <c r="H1731" s="3" t="s">
        <v>3187</v>
      </c>
      <c r="I1731" s="3" t="s">
        <v>228</v>
      </c>
      <c r="J1731" s="3" t="s">
        <v>229</v>
      </c>
      <c r="K1731" s="11">
        <v>44136</v>
      </c>
      <c r="L1731" s="11">
        <v>45657</v>
      </c>
      <c r="M1731" s="3">
        <v>10</v>
      </c>
      <c r="N1731" s="3">
        <v>100</v>
      </c>
      <c r="O1731" s="3">
        <v>0</v>
      </c>
      <c r="P1731" s="3">
        <v>0</v>
      </c>
      <c r="Q1731" s="3">
        <v>0</v>
      </c>
    </row>
    <row r="1732" spans="1:17" x14ac:dyDescent="0.25">
      <c r="A1732" s="3">
        <v>4008</v>
      </c>
      <c r="B1732" s="3" t="s">
        <v>3189</v>
      </c>
      <c r="C1732" s="3" t="s">
        <v>3319</v>
      </c>
      <c r="D1732" s="3" t="s">
        <v>38</v>
      </c>
      <c r="E1732" s="3" t="s">
        <v>3179</v>
      </c>
      <c r="F1732" s="3" t="s">
        <v>2051</v>
      </c>
      <c r="G1732" s="3" t="s">
        <v>226</v>
      </c>
      <c r="H1732" s="3" t="s">
        <v>227</v>
      </c>
      <c r="I1732" s="3" t="s">
        <v>228</v>
      </c>
      <c r="J1732" s="3" t="s">
        <v>229</v>
      </c>
      <c r="K1732" s="11">
        <v>44228</v>
      </c>
      <c r="L1732" s="11">
        <v>45657</v>
      </c>
      <c r="M1732" s="3">
        <v>0</v>
      </c>
      <c r="N1732" s="3">
        <v>100</v>
      </c>
      <c r="O1732" s="3">
        <v>0</v>
      </c>
      <c r="P1732" s="3">
        <v>0</v>
      </c>
      <c r="Q1732" s="3">
        <v>0</v>
      </c>
    </row>
    <row r="1733" spans="1:17" x14ac:dyDescent="0.25">
      <c r="A1733" s="3">
        <v>4008</v>
      </c>
      <c r="B1733" s="3" t="s">
        <v>3189</v>
      </c>
      <c r="C1733" s="3" t="s">
        <v>3319</v>
      </c>
      <c r="D1733" s="3" t="s">
        <v>62</v>
      </c>
      <c r="E1733" s="3" t="s">
        <v>3180</v>
      </c>
      <c r="F1733" s="3" t="s">
        <v>2051</v>
      </c>
      <c r="G1733" s="3" t="s">
        <v>226</v>
      </c>
      <c r="H1733" s="3" t="s">
        <v>227</v>
      </c>
      <c r="I1733" s="3" t="s">
        <v>228</v>
      </c>
      <c r="J1733" s="3" t="s">
        <v>229</v>
      </c>
      <c r="K1733" s="11">
        <v>44378</v>
      </c>
      <c r="L1733" s="11">
        <v>45657</v>
      </c>
      <c r="M1733" s="3">
        <v>0</v>
      </c>
      <c r="N1733" s="3">
        <v>100</v>
      </c>
      <c r="O1733" s="3">
        <v>0</v>
      </c>
      <c r="P1733" s="3">
        <v>0</v>
      </c>
      <c r="Q1733" s="3">
        <v>0</v>
      </c>
    </row>
    <row r="1734" spans="1:17" x14ac:dyDescent="0.25">
      <c r="A1734" s="3">
        <v>4008</v>
      </c>
      <c r="B1734" s="3" t="s">
        <v>3189</v>
      </c>
      <c r="C1734" s="3" t="s">
        <v>3319</v>
      </c>
      <c r="D1734" s="3" t="s">
        <v>63</v>
      </c>
      <c r="E1734" s="3" t="s">
        <v>3181</v>
      </c>
      <c r="F1734" s="3" t="s">
        <v>2051</v>
      </c>
      <c r="G1734" s="3" t="s">
        <v>226</v>
      </c>
      <c r="H1734" s="3" t="s">
        <v>227</v>
      </c>
      <c r="I1734" s="3" t="s">
        <v>228</v>
      </c>
      <c r="J1734" s="3" t="s">
        <v>229</v>
      </c>
      <c r="K1734" s="11">
        <v>44136</v>
      </c>
      <c r="L1734" s="11">
        <v>45657</v>
      </c>
      <c r="M1734" s="3">
        <v>5</v>
      </c>
      <c r="N1734" s="3">
        <v>100</v>
      </c>
      <c r="O1734" s="3">
        <v>0</v>
      </c>
      <c r="P1734" s="3">
        <v>0</v>
      </c>
      <c r="Q1734" s="3">
        <v>0</v>
      </c>
    </row>
    <row r="1735" spans="1:17" x14ac:dyDescent="0.25">
      <c r="A1735" s="3">
        <v>4008</v>
      </c>
      <c r="B1735" s="3" t="s">
        <v>3189</v>
      </c>
      <c r="C1735" s="3" t="s">
        <v>3319</v>
      </c>
      <c r="D1735" s="3" t="s">
        <v>64</v>
      </c>
      <c r="E1735" s="3" t="s">
        <v>3182</v>
      </c>
      <c r="F1735" s="3" t="s">
        <v>2051</v>
      </c>
      <c r="G1735" s="3" t="s">
        <v>226</v>
      </c>
      <c r="H1735" s="3" t="s">
        <v>227</v>
      </c>
      <c r="I1735" s="3" t="s">
        <v>228</v>
      </c>
      <c r="J1735" s="3" t="s">
        <v>229</v>
      </c>
      <c r="K1735" s="11">
        <v>44136</v>
      </c>
      <c r="L1735" s="11">
        <v>45657</v>
      </c>
      <c r="M1735" s="3">
        <v>100</v>
      </c>
      <c r="N1735" s="3">
        <v>100</v>
      </c>
      <c r="O1735" s="3">
        <v>0</v>
      </c>
      <c r="P1735" s="3">
        <v>0</v>
      </c>
      <c r="Q1735" s="3">
        <v>0</v>
      </c>
    </row>
    <row r="1736" spans="1:17" x14ac:dyDescent="0.25">
      <c r="A1736" s="3">
        <v>4008</v>
      </c>
      <c r="B1736" s="3" t="s">
        <v>3189</v>
      </c>
      <c r="C1736" s="3" t="s">
        <v>3319</v>
      </c>
      <c r="D1736" s="3" t="s">
        <v>65</v>
      </c>
      <c r="E1736" s="3" t="s">
        <v>3183</v>
      </c>
      <c r="F1736" s="3" t="s">
        <v>2051</v>
      </c>
      <c r="G1736" s="3" t="s">
        <v>226</v>
      </c>
      <c r="H1736" s="3" t="s">
        <v>227</v>
      </c>
      <c r="I1736" s="3" t="s">
        <v>228</v>
      </c>
      <c r="J1736" s="3" t="s">
        <v>229</v>
      </c>
      <c r="K1736" s="11">
        <v>44378</v>
      </c>
      <c r="L1736" s="11">
        <v>45657</v>
      </c>
      <c r="M1736" s="3">
        <v>0</v>
      </c>
      <c r="N1736" s="3">
        <v>100</v>
      </c>
      <c r="O1736" s="3">
        <v>0</v>
      </c>
      <c r="P1736" s="3">
        <v>0</v>
      </c>
      <c r="Q1736" s="3">
        <v>0</v>
      </c>
    </row>
    <row r="1737" spans="1:17" x14ac:dyDescent="0.25">
      <c r="A1737" s="3">
        <v>4008</v>
      </c>
      <c r="B1737" s="3" t="s">
        <v>3189</v>
      </c>
      <c r="C1737" s="3" t="s">
        <v>3319</v>
      </c>
      <c r="D1737" s="3" t="s">
        <v>67</v>
      </c>
      <c r="E1737" s="3" t="s">
        <v>3184</v>
      </c>
      <c r="F1737" s="3" t="s">
        <v>2051</v>
      </c>
      <c r="G1737" s="3" t="s">
        <v>226</v>
      </c>
      <c r="H1737" s="3" t="s">
        <v>227</v>
      </c>
      <c r="I1737" s="3" t="s">
        <v>228</v>
      </c>
      <c r="J1737" s="3" t="s">
        <v>229</v>
      </c>
      <c r="K1737" s="11">
        <v>45658</v>
      </c>
      <c r="L1737" s="11">
        <v>47483</v>
      </c>
      <c r="M1737" s="3">
        <v>0</v>
      </c>
      <c r="N1737" s="3">
        <v>100</v>
      </c>
      <c r="O1737" s="3">
        <v>0</v>
      </c>
      <c r="P1737" s="3">
        <v>0</v>
      </c>
      <c r="Q1737" s="3">
        <v>0</v>
      </c>
    </row>
    <row r="1738" spans="1:17" x14ac:dyDescent="0.25">
      <c r="A1738" s="3">
        <v>4011</v>
      </c>
      <c r="B1738" s="3" t="s">
        <v>3278</v>
      </c>
      <c r="C1738" s="3" t="s">
        <v>3320</v>
      </c>
      <c r="D1738" s="3" t="s">
        <v>2933</v>
      </c>
      <c r="E1738" s="3" t="s">
        <v>3190</v>
      </c>
      <c r="F1738" s="3" t="s">
        <v>2856</v>
      </c>
      <c r="G1738" s="3" t="s">
        <v>85</v>
      </c>
      <c r="H1738" s="3" t="s">
        <v>86</v>
      </c>
      <c r="I1738" s="3" t="s">
        <v>87</v>
      </c>
      <c r="J1738" s="3" t="s">
        <v>88</v>
      </c>
      <c r="K1738" s="11">
        <v>44211</v>
      </c>
      <c r="L1738" s="11">
        <v>45291</v>
      </c>
      <c r="M1738" s="3">
        <v>50</v>
      </c>
      <c r="N1738" s="3">
        <v>100</v>
      </c>
      <c r="O1738" s="3">
        <v>0</v>
      </c>
      <c r="P1738" s="3">
        <v>0</v>
      </c>
      <c r="Q1738" s="3">
        <v>0</v>
      </c>
    </row>
    <row r="1739" spans="1:17" x14ac:dyDescent="0.25">
      <c r="A1739" s="3">
        <v>4011</v>
      </c>
      <c r="B1739" s="3" t="s">
        <v>3278</v>
      </c>
      <c r="C1739" s="3" t="s">
        <v>3320</v>
      </c>
      <c r="D1739" s="3" t="s">
        <v>2935</v>
      </c>
      <c r="E1739" s="3" t="s">
        <v>3191</v>
      </c>
      <c r="F1739" s="3" t="s">
        <v>2856</v>
      </c>
      <c r="G1739" s="3" t="s">
        <v>3274</v>
      </c>
      <c r="H1739" s="3" t="s">
        <v>316</v>
      </c>
      <c r="I1739" s="3" t="s">
        <v>146</v>
      </c>
      <c r="J1739" s="3" t="s">
        <v>147</v>
      </c>
      <c r="K1739" s="11">
        <v>44211</v>
      </c>
      <c r="L1739" s="11">
        <v>45657</v>
      </c>
      <c r="M1739" s="3">
        <v>40</v>
      </c>
      <c r="N1739" s="3">
        <v>100</v>
      </c>
      <c r="O1739" s="3">
        <v>0</v>
      </c>
      <c r="P1739" s="3">
        <v>0</v>
      </c>
      <c r="Q1739" s="3">
        <v>0</v>
      </c>
    </row>
    <row r="1740" spans="1:17" x14ac:dyDescent="0.25">
      <c r="A1740" s="3">
        <v>4011</v>
      </c>
      <c r="B1740" s="3" t="s">
        <v>3278</v>
      </c>
      <c r="C1740" s="3" t="s">
        <v>3320</v>
      </c>
      <c r="D1740" s="3" t="s">
        <v>2937</v>
      </c>
      <c r="E1740" s="3" t="s">
        <v>3192</v>
      </c>
      <c r="F1740" s="3" t="s">
        <v>2856</v>
      </c>
      <c r="G1740" s="3" t="s">
        <v>162</v>
      </c>
      <c r="H1740" s="3" t="s">
        <v>163</v>
      </c>
      <c r="I1740" s="3" t="s">
        <v>164</v>
      </c>
      <c r="J1740" s="3" t="s">
        <v>164</v>
      </c>
      <c r="K1740" s="11">
        <v>44211</v>
      </c>
      <c r="L1740" s="11">
        <v>45291</v>
      </c>
      <c r="M1740" s="3">
        <v>50</v>
      </c>
      <c r="N1740" s="3">
        <v>100</v>
      </c>
      <c r="O1740" s="3">
        <v>0</v>
      </c>
      <c r="P1740" s="3">
        <v>0</v>
      </c>
      <c r="Q1740" s="3">
        <v>0</v>
      </c>
    </row>
    <row r="1741" spans="1:17" x14ac:dyDescent="0.25">
      <c r="A1741" s="3">
        <v>4011</v>
      </c>
      <c r="B1741" s="3" t="s">
        <v>3278</v>
      </c>
      <c r="C1741" s="3" t="s">
        <v>3320</v>
      </c>
      <c r="D1741" s="3" t="s">
        <v>2939</v>
      </c>
      <c r="E1741" s="3" t="s">
        <v>3193</v>
      </c>
      <c r="F1741" s="3" t="s">
        <v>2856</v>
      </c>
      <c r="G1741" s="3" t="s">
        <v>85</v>
      </c>
      <c r="H1741" s="3" t="s">
        <v>86</v>
      </c>
      <c r="I1741" s="3" t="s">
        <v>87</v>
      </c>
      <c r="J1741" s="3" t="s">
        <v>88</v>
      </c>
      <c r="K1741" s="11">
        <v>44211</v>
      </c>
      <c r="L1741" s="11">
        <v>45657</v>
      </c>
      <c r="M1741" s="3">
        <v>40</v>
      </c>
      <c r="N1741" s="3">
        <v>100</v>
      </c>
      <c r="O1741" s="3">
        <v>0</v>
      </c>
      <c r="P1741" s="3">
        <v>0</v>
      </c>
      <c r="Q1741" s="3">
        <v>0</v>
      </c>
    </row>
    <row r="1742" spans="1:17" x14ac:dyDescent="0.25">
      <c r="A1742" s="3">
        <v>4011</v>
      </c>
      <c r="B1742" s="3" t="s">
        <v>3278</v>
      </c>
      <c r="C1742" s="3" t="s">
        <v>3320</v>
      </c>
      <c r="D1742" s="3" t="s">
        <v>2941</v>
      </c>
      <c r="E1742" s="3" t="s">
        <v>3194</v>
      </c>
      <c r="F1742" s="3" t="s">
        <v>2856</v>
      </c>
      <c r="G1742" s="3" t="s">
        <v>3035</v>
      </c>
      <c r="H1742" s="3" t="s">
        <v>176</v>
      </c>
      <c r="I1742" s="3" t="s">
        <v>177</v>
      </c>
      <c r="J1742" s="3" t="s">
        <v>177</v>
      </c>
      <c r="K1742" s="11">
        <v>44211</v>
      </c>
      <c r="L1742" s="11">
        <v>44926</v>
      </c>
      <c r="M1742" s="3">
        <v>50</v>
      </c>
      <c r="N1742" s="3">
        <v>100</v>
      </c>
      <c r="O1742" s="3">
        <v>0</v>
      </c>
      <c r="P1742" s="3">
        <v>0</v>
      </c>
      <c r="Q1742" s="3">
        <v>0</v>
      </c>
    </row>
    <row r="1743" spans="1:17" x14ac:dyDescent="0.25">
      <c r="A1743" s="3">
        <v>4011</v>
      </c>
      <c r="B1743" s="3" t="s">
        <v>3278</v>
      </c>
      <c r="C1743" s="3" t="s">
        <v>3320</v>
      </c>
      <c r="D1743" s="3" t="s">
        <v>2943</v>
      </c>
      <c r="E1743" s="3" t="s">
        <v>3195</v>
      </c>
      <c r="F1743" s="3" t="s">
        <v>2856</v>
      </c>
      <c r="G1743" s="3" t="s">
        <v>85</v>
      </c>
      <c r="H1743" s="3" t="s">
        <v>86</v>
      </c>
      <c r="I1743" s="3" t="s">
        <v>87</v>
      </c>
      <c r="J1743" s="3" t="s">
        <v>88</v>
      </c>
      <c r="K1743" s="11">
        <v>44211</v>
      </c>
      <c r="L1743" s="11">
        <v>45291</v>
      </c>
      <c r="M1743" s="3">
        <v>50</v>
      </c>
      <c r="N1743" s="3">
        <v>100</v>
      </c>
      <c r="O1743" s="3">
        <v>0</v>
      </c>
      <c r="P1743" s="3">
        <v>0</v>
      </c>
      <c r="Q1743" s="3">
        <v>0</v>
      </c>
    </row>
    <row r="1744" spans="1:17" x14ac:dyDescent="0.25">
      <c r="A1744" s="3">
        <v>4011</v>
      </c>
      <c r="B1744" s="3" t="s">
        <v>3278</v>
      </c>
      <c r="C1744" s="3" t="s">
        <v>3320</v>
      </c>
      <c r="D1744" s="3" t="s">
        <v>2945</v>
      </c>
      <c r="E1744" s="3" t="s">
        <v>3196</v>
      </c>
      <c r="F1744" s="3" t="s">
        <v>2856</v>
      </c>
      <c r="G1744" s="3" t="s">
        <v>85</v>
      </c>
      <c r="H1744" s="3" t="s">
        <v>86</v>
      </c>
      <c r="I1744" s="3" t="s">
        <v>87</v>
      </c>
      <c r="J1744" s="3" t="s">
        <v>88</v>
      </c>
      <c r="K1744" s="11">
        <v>44242</v>
      </c>
      <c r="L1744" s="11">
        <v>45291</v>
      </c>
      <c r="M1744" s="3">
        <v>50</v>
      </c>
      <c r="N1744" s="3">
        <v>100</v>
      </c>
      <c r="O1744" s="3">
        <v>0</v>
      </c>
      <c r="P1744" s="3">
        <v>0</v>
      </c>
      <c r="Q1744" s="3">
        <v>0</v>
      </c>
    </row>
    <row r="1745" spans="1:17" x14ac:dyDescent="0.25">
      <c r="A1745" s="3">
        <v>4011</v>
      </c>
      <c r="B1745" s="3" t="s">
        <v>3278</v>
      </c>
      <c r="C1745" s="3" t="s">
        <v>3320</v>
      </c>
      <c r="D1745" s="3" t="s">
        <v>2947</v>
      </c>
      <c r="E1745" s="3" t="s">
        <v>3197</v>
      </c>
      <c r="F1745" s="3" t="s">
        <v>2856</v>
      </c>
      <c r="G1745" s="3" t="s">
        <v>178</v>
      </c>
      <c r="H1745" s="3" t="s">
        <v>179</v>
      </c>
      <c r="I1745" s="3" t="s">
        <v>180</v>
      </c>
      <c r="J1745" s="3" t="s">
        <v>181</v>
      </c>
      <c r="K1745" s="11">
        <v>44197</v>
      </c>
      <c r="L1745" s="11">
        <v>46022</v>
      </c>
      <c r="M1745" s="3">
        <v>30</v>
      </c>
      <c r="N1745" s="3">
        <v>100</v>
      </c>
      <c r="O1745" s="3">
        <v>0</v>
      </c>
      <c r="P1745" s="3">
        <v>0</v>
      </c>
      <c r="Q1745" s="3">
        <v>0</v>
      </c>
    </row>
    <row r="1746" spans="1:17" x14ac:dyDescent="0.25">
      <c r="A1746" s="3">
        <v>4011</v>
      </c>
      <c r="B1746" s="3" t="s">
        <v>3278</v>
      </c>
      <c r="C1746" s="3" t="s">
        <v>3320</v>
      </c>
      <c r="D1746" s="3" t="s">
        <v>2949</v>
      </c>
      <c r="E1746" s="3" t="s">
        <v>3198</v>
      </c>
      <c r="F1746" s="3" t="s">
        <v>2856</v>
      </c>
      <c r="G1746" s="3" t="s">
        <v>85</v>
      </c>
      <c r="H1746" s="3" t="s">
        <v>86</v>
      </c>
      <c r="I1746" s="3" t="s">
        <v>87</v>
      </c>
      <c r="J1746" s="3" t="s">
        <v>88</v>
      </c>
      <c r="K1746" s="11">
        <v>44211</v>
      </c>
      <c r="L1746" s="11">
        <v>44926</v>
      </c>
      <c r="M1746" s="3">
        <v>50</v>
      </c>
      <c r="N1746" s="3">
        <v>100</v>
      </c>
      <c r="O1746" s="3">
        <v>0</v>
      </c>
      <c r="P1746" s="3">
        <v>0</v>
      </c>
      <c r="Q1746" s="3">
        <v>0</v>
      </c>
    </row>
    <row r="1747" spans="1:17" x14ac:dyDescent="0.25">
      <c r="A1747" s="3">
        <v>4011</v>
      </c>
      <c r="B1747" s="3" t="s">
        <v>3278</v>
      </c>
      <c r="C1747" s="3" t="s">
        <v>3320</v>
      </c>
      <c r="D1747" s="3" t="s">
        <v>51</v>
      </c>
      <c r="E1747" s="3" t="s">
        <v>3199</v>
      </c>
      <c r="F1747" s="3" t="s">
        <v>2856</v>
      </c>
      <c r="G1747" s="3" t="s">
        <v>85</v>
      </c>
      <c r="H1747" s="3" t="s">
        <v>86</v>
      </c>
      <c r="I1747" s="3" t="s">
        <v>87</v>
      </c>
      <c r="J1747" s="3" t="s">
        <v>88</v>
      </c>
      <c r="K1747" s="11">
        <v>44211</v>
      </c>
      <c r="L1747" s="11">
        <v>45657</v>
      </c>
      <c r="M1747" s="3">
        <v>25</v>
      </c>
      <c r="N1747" s="3">
        <v>100</v>
      </c>
      <c r="O1747" s="3">
        <v>0</v>
      </c>
      <c r="P1747" s="3">
        <v>0</v>
      </c>
      <c r="Q1747" s="3">
        <v>0</v>
      </c>
    </row>
    <row r="1748" spans="1:17" x14ac:dyDescent="0.25">
      <c r="A1748" s="3">
        <v>4011</v>
      </c>
      <c r="B1748" s="3" t="s">
        <v>3278</v>
      </c>
      <c r="C1748" s="3" t="s">
        <v>3320</v>
      </c>
      <c r="D1748" s="3" t="s">
        <v>2961</v>
      </c>
      <c r="E1748" s="3" t="s">
        <v>3200</v>
      </c>
      <c r="F1748" s="3" t="s">
        <v>2856</v>
      </c>
      <c r="G1748" s="3" t="s">
        <v>85</v>
      </c>
      <c r="H1748" s="3" t="s">
        <v>86</v>
      </c>
      <c r="I1748" s="3" t="s">
        <v>87</v>
      </c>
      <c r="J1748" s="3" t="s">
        <v>88</v>
      </c>
      <c r="K1748" s="11">
        <v>44378</v>
      </c>
      <c r="L1748" s="11">
        <v>45291</v>
      </c>
      <c r="M1748" s="3">
        <v>30</v>
      </c>
      <c r="N1748" s="3">
        <v>100</v>
      </c>
      <c r="O1748" s="3">
        <v>0</v>
      </c>
      <c r="P1748" s="3">
        <v>0</v>
      </c>
      <c r="Q1748" s="3">
        <v>0</v>
      </c>
    </row>
    <row r="1749" spans="1:17" x14ac:dyDescent="0.25">
      <c r="A1749" s="3">
        <v>4011</v>
      </c>
      <c r="B1749" s="3" t="s">
        <v>3278</v>
      </c>
      <c r="C1749" s="3" t="s">
        <v>3320</v>
      </c>
      <c r="D1749" s="3" t="s">
        <v>2963</v>
      </c>
      <c r="E1749" s="3" t="s">
        <v>3201</v>
      </c>
      <c r="F1749" s="3" t="s">
        <v>2856</v>
      </c>
      <c r="G1749" s="3" t="s">
        <v>175</v>
      </c>
      <c r="H1749" s="3" t="s">
        <v>176</v>
      </c>
      <c r="I1749" s="3" t="s">
        <v>177</v>
      </c>
      <c r="J1749" s="3" t="s">
        <v>177</v>
      </c>
      <c r="K1749" s="11">
        <v>44378</v>
      </c>
      <c r="L1749" s="11" t="s">
        <v>3277</v>
      </c>
      <c r="M1749" s="3">
        <v>50</v>
      </c>
      <c r="N1749" s="3">
        <v>100</v>
      </c>
      <c r="O1749" s="3">
        <v>0</v>
      </c>
      <c r="P1749" s="3">
        <v>0</v>
      </c>
      <c r="Q1749" s="3">
        <v>0</v>
      </c>
    </row>
    <row r="1750" spans="1:17" x14ac:dyDescent="0.25">
      <c r="A1750" s="3">
        <v>4011</v>
      </c>
      <c r="B1750" s="3" t="s">
        <v>3278</v>
      </c>
      <c r="C1750" s="3" t="s">
        <v>3320</v>
      </c>
      <c r="D1750" s="3" t="s">
        <v>2965</v>
      </c>
      <c r="E1750" s="3" t="s">
        <v>3202</v>
      </c>
      <c r="F1750" s="3" t="s">
        <v>2856</v>
      </c>
      <c r="G1750" s="3" t="s">
        <v>144</v>
      </c>
      <c r="H1750" s="3" t="s">
        <v>145</v>
      </c>
      <c r="I1750" s="3" t="s">
        <v>146</v>
      </c>
      <c r="J1750" s="3" t="s">
        <v>147</v>
      </c>
      <c r="K1750" s="11">
        <v>44211</v>
      </c>
      <c r="L1750" s="11">
        <v>45657</v>
      </c>
      <c r="M1750" s="3">
        <v>30</v>
      </c>
      <c r="N1750" s="3">
        <v>100</v>
      </c>
      <c r="O1750" s="3">
        <v>0</v>
      </c>
      <c r="P1750" s="3">
        <v>0</v>
      </c>
      <c r="Q1750" s="3">
        <v>0</v>
      </c>
    </row>
    <row r="1751" spans="1:17" x14ac:dyDescent="0.25">
      <c r="A1751" s="3">
        <v>4011</v>
      </c>
      <c r="B1751" s="3" t="s">
        <v>3278</v>
      </c>
      <c r="C1751" s="3" t="s">
        <v>3320</v>
      </c>
      <c r="D1751" s="3" t="s">
        <v>2967</v>
      </c>
      <c r="E1751" s="3" t="s">
        <v>3203</v>
      </c>
      <c r="F1751" s="3" t="s">
        <v>2856</v>
      </c>
      <c r="G1751" s="3" t="s">
        <v>162</v>
      </c>
      <c r="H1751" s="3" t="s">
        <v>163</v>
      </c>
      <c r="I1751" s="3" t="s">
        <v>164</v>
      </c>
      <c r="J1751" s="3" t="s">
        <v>164</v>
      </c>
      <c r="K1751" s="11">
        <v>44211</v>
      </c>
      <c r="L1751" s="11">
        <v>44926</v>
      </c>
      <c r="M1751" s="3">
        <v>50</v>
      </c>
      <c r="N1751" s="3">
        <v>100</v>
      </c>
      <c r="O1751" s="3">
        <v>0</v>
      </c>
      <c r="P1751" s="3">
        <v>0</v>
      </c>
      <c r="Q1751" s="3">
        <v>0</v>
      </c>
    </row>
    <row r="1752" spans="1:17" x14ac:dyDescent="0.25">
      <c r="A1752" s="3">
        <v>4011</v>
      </c>
      <c r="B1752" s="3" t="s">
        <v>3278</v>
      </c>
      <c r="C1752" s="3" t="s">
        <v>3320</v>
      </c>
      <c r="D1752" s="3" t="s">
        <v>2969</v>
      </c>
      <c r="E1752" s="3" t="s">
        <v>3204</v>
      </c>
      <c r="F1752" s="3" t="s">
        <v>2856</v>
      </c>
      <c r="G1752" s="3" t="s">
        <v>162</v>
      </c>
      <c r="H1752" s="3" t="s">
        <v>163</v>
      </c>
      <c r="I1752" s="3" t="s">
        <v>164</v>
      </c>
      <c r="J1752" s="3" t="s">
        <v>164</v>
      </c>
      <c r="K1752" s="11">
        <v>44211</v>
      </c>
      <c r="L1752" s="11">
        <v>45657</v>
      </c>
      <c r="M1752" s="3">
        <v>30</v>
      </c>
      <c r="N1752" s="3">
        <v>100</v>
      </c>
      <c r="O1752" s="3">
        <v>0</v>
      </c>
      <c r="P1752" s="3">
        <v>0</v>
      </c>
      <c r="Q1752" s="3">
        <v>0</v>
      </c>
    </row>
    <row r="1753" spans="1:17" x14ac:dyDescent="0.25">
      <c r="A1753" s="3">
        <v>4011</v>
      </c>
      <c r="B1753" s="3" t="s">
        <v>3278</v>
      </c>
      <c r="C1753" s="3" t="s">
        <v>3320</v>
      </c>
      <c r="D1753" s="3" t="s">
        <v>2971</v>
      </c>
      <c r="E1753" s="3" t="s">
        <v>3205</v>
      </c>
      <c r="F1753" s="3" t="s">
        <v>2856</v>
      </c>
      <c r="G1753" s="3" t="s">
        <v>3273</v>
      </c>
      <c r="H1753" s="3" t="s">
        <v>312</v>
      </c>
      <c r="I1753" s="3" t="s">
        <v>313</v>
      </c>
      <c r="J1753" s="3" t="s">
        <v>314</v>
      </c>
      <c r="K1753" s="11">
        <v>44211</v>
      </c>
      <c r="L1753" s="11">
        <v>46022</v>
      </c>
      <c r="M1753" s="3">
        <v>10</v>
      </c>
      <c r="N1753" s="3">
        <v>100</v>
      </c>
      <c r="O1753" s="3">
        <v>0</v>
      </c>
      <c r="P1753" s="3">
        <v>0</v>
      </c>
      <c r="Q1753" s="3">
        <v>0</v>
      </c>
    </row>
    <row r="1754" spans="1:17" x14ac:dyDescent="0.25">
      <c r="A1754" s="3">
        <v>4011</v>
      </c>
      <c r="B1754" s="3" t="s">
        <v>3278</v>
      </c>
      <c r="C1754" s="3" t="s">
        <v>3320</v>
      </c>
      <c r="D1754" s="3" t="s">
        <v>2973</v>
      </c>
      <c r="E1754" s="3" t="s">
        <v>3206</v>
      </c>
      <c r="F1754" s="3" t="s">
        <v>2856</v>
      </c>
      <c r="G1754" s="3" t="s">
        <v>178</v>
      </c>
      <c r="H1754" s="3" t="s">
        <v>179</v>
      </c>
      <c r="I1754" s="3" t="s">
        <v>180</v>
      </c>
      <c r="J1754" s="3" t="s">
        <v>181</v>
      </c>
      <c r="K1754" s="11">
        <v>44197</v>
      </c>
      <c r="L1754" s="11">
        <v>46022</v>
      </c>
      <c r="M1754" s="3">
        <v>30</v>
      </c>
      <c r="N1754" s="3">
        <v>100</v>
      </c>
      <c r="O1754" s="3">
        <v>0</v>
      </c>
      <c r="P1754" s="3">
        <v>0</v>
      </c>
      <c r="Q1754" s="3">
        <v>0</v>
      </c>
    </row>
    <row r="1755" spans="1:17" x14ac:dyDescent="0.25">
      <c r="A1755" s="3">
        <v>4011</v>
      </c>
      <c r="B1755" s="3" t="s">
        <v>3278</v>
      </c>
      <c r="C1755" s="3" t="s">
        <v>3320</v>
      </c>
      <c r="D1755" s="3" t="s">
        <v>2975</v>
      </c>
      <c r="E1755" s="3" t="s">
        <v>3207</v>
      </c>
      <c r="F1755" s="3" t="s">
        <v>2856</v>
      </c>
      <c r="G1755" s="3" t="s">
        <v>148</v>
      </c>
      <c r="H1755" s="3" t="s">
        <v>149</v>
      </c>
      <c r="I1755" s="3" t="s">
        <v>132</v>
      </c>
      <c r="J1755" s="3" t="s">
        <v>133</v>
      </c>
      <c r="K1755" s="11">
        <v>44197</v>
      </c>
      <c r="L1755" s="11">
        <v>44742</v>
      </c>
      <c r="M1755" s="3">
        <v>80</v>
      </c>
      <c r="N1755" s="3">
        <v>100</v>
      </c>
      <c r="O1755" s="3">
        <v>0</v>
      </c>
      <c r="P1755" s="3">
        <v>0</v>
      </c>
      <c r="Q1755" s="3">
        <v>0</v>
      </c>
    </row>
    <row r="1756" spans="1:17" x14ac:dyDescent="0.25">
      <c r="A1756" s="3">
        <v>4011</v>
      </c>
      <c r="B1756" s="3" t="s">
        <v>3278</v>
      </c>
      <c r="C1756" s="3" t="s">
        <v>3320</v>
      </c>
      <c r="D1756" s="3" t="s">
        <v>2977</v>
      </c>
      <c r="E1756" s="3" t="s">
        <v>3208</v>
      </c>
      <c r="F1756" s="3" t="s">
        <v>2856</v>
      </c>
      <c r="G1756" s="3" t="s">
        <v>85</v>
      </c>
      <c r="H1756" s="3" t="s">
        <v>86</v>
      </c>
      <c r="I1756" s="3" t="s">
        <v>87</v>
      </c>
      <c r="J1756" s="3" t="s">
        <v>88</v>
      </c>
      <c r="K1756" s="11">
        <v>44211</v>
      </c>
      <c r="L1756" s="11">
        <v>44926</v>
      </c>
      <c r="M1756" s="3">
        <v>50</v>
      </c>
      <c r="N1756" s="3">
        <v>100</v>
      </c>
      <c r="O1756" s="3">
        <v>0</v>
      </c>
      <c r="P1756" s="3">
        <v>0</v>
      </c>
      <c r="Q1756" s="3">
        <v>0</v>
      </c>
    </row>
    <row r="1757" spans="1:17" x14ac:dyDescent="0.25">
      <c r="A1757" s="3">
        <v>4011</v>
      </c>
      <c r="B1757" s="3" t="s">
        <v>3278</v>
      </c>
      <c r="C1757" s="3" t="s">
        <v>3320</v>
      </c>
      <c r="D1757" s="3" t="s">
        <v>64</v>
      </c>
      <c r="E1757" s="3" t="s">
        <v>3209</v>
      </c>
      <c r="F1757" s="3" t="s">
        <v>2856</v>
      </c>
      <c r="G1757" s="3" t="s">
        <v>148</v>
      </c>
      <c r="H1757" s="3" t="s">
        <v>149</v>
      </c>
      <c r="I1757" s="3" t="s">
        <v>132</v>
      </c>
      <c r="J1757" s="3" t="s">
        <v>133</v>
      </c>
      <c r="K1757" s="11">
        <v>44211</v>
      </c>
      <c r="L1757" s="11">
        <v>46022</v>
      </c>
      <c r="M1757" s="3">
        <v>30</v>
      </c>
      <c r="N1757" s="3">
        <v>100</v>
      </c>
      <c r="O1757" s="3">
        <v>0</v>
      </c>
      <c r="P1757" s="3">
        <v>0</v>
      </c>
      <c r="Q1757" s="3">
        <v>0</v>
      </c>
    </row>
    <row r="1758" spans="1:17" x14ac:dyDescent="0.25">
      <c r="A1758" s="3">
        <v>4011</v>
      </c>
      <c r="B1758" s="3" t="s">
        <v>3278</v>
      </c>
      <c r="C1758" s="3" t="s">
        <v>3320</v>
      </c>
      <c r="D1758" s="3" t="s">
        <v>65</v>
      </c>
      <c r="E1758" s="3" t="s">
        <v>3210</v>
      </c>
      <c r="F1758" s="3" t="s">
        <v>2856</v>
      </c>
      <c r="G1758" s="3" t="s">
        <v>85</v>
      </c>
      <c r="H1758" s="3" t="s">
        <v>86</v>
      </c>
      <c r="I1758" s="3" t="s">
        <v>87</v>
      </c>
      <c r="J1758" s="3" t="s">
        <v>88</v>
      </c>
      <c r="K1758" s="11">
        <v>44211</v>
      </c>
      <c r="L1758" s="11">
        <v>45657</v>
      </c>
      <c r="M1758" s="3">
        <v>50</v>
      </c>
      <c r="N1758" s="3">
        <v>100</v>
      </c>
      <c r="O1758" s="3">
        <v>0</v>
      </c>
      <c r="P1758" s="3">
        <v>0</v>
      </c>
      <c r="Q1758" s="3">
        <v>0</v>
      </c>
    </row>
    <row r="1759" spans="1:17" x14ac:dyDescent="0.25">
      <c r="A1759" s="3">
        <v>4011</v>
      </c>
      <c r="B1759" s="3" t="s">
        <v>3278</v>
      </c>
      <c r="C1759" s="3" t="s">
        <v>3320</v>
      </c>
      <c r="D1759" s="3" t="s">
        <v>67</v>
      </c>
      <c r="E1759" s="3" t="s">
        <v>3211</v>
      </c>
      <c r="F1759" s="3" t="s">
        <v>2856</v>
      </c>
      <c r="G1759" s="3" t="s">
        <v>999</v>
      </c>
      <c r="H1759" s="3" t="s">
        <v>1000</v>
      </c>
      <c r="I1759" s="3" t="s">
        <v>228</v>
      </c>
      <c r="J1759" s="3" t="s">
        <v>229</v>
      </c>
      <c r="K1759" s="11">
        <v>44211</v>
      </c>
      <c r="L1759" s="11">
        <v>44561</v>
      </c>
      <c r="M1759" s="3">
        <v>100</v>
      </c>
      <c r="N1759" s="3">
        <v>100</v>
      </c>
      <c r="O1759" s="3">
        <v>0</v>
      </c>
      <c r="P1759" s="3">
        <v>0</v>
      </c>
      <c r="Q1759" s="3">
        <v>0</v>
      </c>
    </row>
    <row r="1760" spans="1:17" x14ac:dyDescent="0.25">
      <c r="A1760" s="3">
        <v>4011</v>
      </c>
      <c r="B1760" s="3" t="s">
        <v>3278</v>
      </c>
      <c r="C1760" s="3" t="s">
        <v>3320</v>
      </c>
      <c r="D1760" s="3" t="s">
        <v>66</v>
      </c>
      <c r="E1760" s="3" t="s">
        <v>3212</v>
      </c>
      <c r="F1760" s="3" t="s">
        <v>2856</v>
      </c>
      <c r="G1760" s="3" t="s">
        <v>3275</v>
      </c>
      <c r="H1760" s="3" t="s">
        <v>3276</v>
      </c>
      <c r="I1760" s="3" t="s">
        <v>87</v>
      </c>
      <c r="J1760" s="3" t="s">
        <v>88</v>
      </c>
      <c r="K1760" s="11">
        <v>44211</v>
      </c>
      <c r="L1760" s="11">
        <v>45291</v>
      </c>
      <c r="M1760" s="3">
        <v>40</v>
      </c>
      <c r="N1760" s="3">
        <v>100</v>
      </c>
      <c r="O1760" s="3">
        <v>0</v>
      </c>
      <c r="P1760" s="3">
        <v>0</v>
      </c>
      <c r="Q1760" s="3">
        <v>0</v>
      </c>
    </row>
    <row r="1761" spans="1:17" x14ac:dyDescent="0.25">
      <c r="A1761" s="3">
        <v>4011</v>
      </c>
      <c r="B1761" s="3" t="s">
        <v>3278</v>
      </c>
      <c r="C1761" s="3" t="s">
        <v>3320</v>
      </c>
      <c r="D1761" s="3" t="s">
        <v>68</v>
      </c>
      <c r="E1761" s="3" t="s">
        <v>3213</v>
      </c>
      <c r="F1761" s="3" t="s">
        <v>2856</v>
      </c>
      <c r="G1761" s="3" t="s">
        <v>3035</v>
      </c>
      <c r="H1761" s="3" t="s">
        <v>176</v>
      </c>
      <c r="I1761" s="3" t="s">
        <v>177</v>
      </c>
      <c r="J1761" s="3" t="s">
        <v>177</v>
      </c>
      <c r="K1761" s="11">
        <v>44652</v>
      </c>
      <c r="L1761" s="11">
        <v>45291</v>
      </c>
      <c r="M1761" s="3">
        <v>0</v>
      </c>
      <c r="N1761" s="3">
        <v>100</v>
      </c>
      <c r="O1761" s="3">
        <v>0</v>
      </c>
      <c r="P1761" s="3">
        <v>0</v>
      </c>
      <c r="Q1761" s="3">
        <v>0</v>
      </c>
    </row>
    <row r="1762" spans="1:17" x14ac:dyDescent="0.25">
      <c r="A1762" s="3">
        <v>4011</v>
      </c>
      <c r="B1762" s="3" t="s">
        <v>3278</v>
      </c>
      <c r="C1762" s="3" t="s">
        <v>3320</v>
      </c>
      <c r="D1762" s="3" t="s">
        <v>69</v>
      </c>
      <c r="E1762" s="3" t="s">
        <v>3214</v>
      </c>
      <c r="F1762" s="3" t="s">
        <v>2856</v>
      </c>
      <c r="G1762" s="3" t="s">
        <v>3035</v>
      </c>
      <c r="H1762" s="3" t="s">
        <v>176</v>
      </c>
      <c r="I1762" s="3" t="s">
        <v>177</v>
      </c>
      <c r="J1762" s="3" t="s">
        <v>177</v>
      </c>
      <c r="K1762" s="11">
        <v>44378</v>
      </c>
      <c r="L1762" s="11">
        <v>45291</v>
      </c>
      <c r="M1762" s="3">
        <v>50</v>
      </c>
      <c r="N1762" s="3">
        <v>100</v>
      </c>
      <c r="O1762" s="3">
        <v>0</v>
      </c>
      <c r="P1762" s="3">
        <v>0</v>
      </c>
      <c r="Q1762" s="3">
        <v>0</v>
      </c>
    </row>
    <row r="1763" spans="1:17" x14ac:dyDescent="0.25">
      <c r="A1763" s="3">
        <v>4011</v>
      </c>
      <c r="B1763" s="3" t="s">
        <v>3278</v>
      </c>
      <c r="C1763" s="3" t="s">
        <v>3320</v>
      </c>
      <c r="D1763" s="3" t="s">
        <v>2980</v>
      </c>
      <c r="E1763" s="3" t="s">
        <v>3215</v>
      </c>
      <c r="F1763" s="3" t="s">
        <v>2856</v>
      </c>
      <c r="G1763" s="3" t="s">
        <v>144</v>
      </c>
      <c r="H1763" s="3" t="s">
        <v>145</v>
      </c>
      <c r="I1763" s="3" t="s">
        <v>146</v>
      </c>
      <c r="J1763" s="3" t="s">
        <v>147</v>
      </c>
      <c r="K1763" s="11">
        <v>44576</v>
      </c>
      <c r="L1763" s="11">
        <v>45657</v>
      </c>
      <c r="M1763" s="3">
        <v>0</v>
      </c>
      <c r="N1763" s="3">
        <v>100</v>
      </c>
      <c r="O1763" s="3">
        <v>0</v>
      </c>
      <c r="P1763" s="3">
        <v>0</v>
      </c>
      <c r="Q1763" s="3">
        <v>0</v>
      </c>
    </row>
    <row r="1764" spans="1:17" x14ac:dyDescent="0.25">
      <c r="A1764" s="3">
        <v>4011</v>
      </c>
      <c r="B1764" s="3" t="s">
        <v>3278</v>
      </c>
      <c r="C1764" s="3" t="s">
        <v>3320</v>
      </c>
      <c r="D1764" s="3" t="s">
        <v>2982</v>
      </c>
      <c r="E1764" s="3" t="s">
        <v>3216</v>
      </c>
      <c r="F1764" s="3" t="s">
        <v>2856</v>
      </c>
      <c r="G1764" s="3" t="s">
        <v>162</v>
      </c>
      <c r="H1764" s="3" t="s">
        <v>163</v>
      </c>
      <c r="I1764" s="3" t="s">
        <v>164</v>
      </c>
      <c r="J1764" s="3" t="s">
        <v>164</v>
      </c>
      <c r="K1764" s="11">
        <v>44211</v>
      </c>
      <c r="L1764" s="11">
        <v>45291</v>
      </c>
      <c r="M1764" s="3">
        <v>50</v>
      </c>
      <c r="N1764" s="3">
        <v>100</v>
      </c>
      <c r="O1764" s="3">
        <v>0</v>
      </c>
      <c r="P1764" s="3">
        <v>0</v>
      </c>
      <c r="Q1764" s="3">
        <v>0</v>
      </c>
    </row>
    <row r="1765" spans="1:17" x14ac:dyDescent="0.25">
      <c r="A1765" s="3">
        <v>4011</v>
      </c>
      <c r="B1765" s="3" t="s">
        <v>3278</v>
      </c>
      <c r="C1765" s="3" t="s">
        <v>3320</v>
      </c>
      <c r="D1765" s="3" t="s">
        <v>2984</v>
      </c>
      <c r="E1765" s="3" t="s">
        <v>3217</v>
      </c>
      <c r="F1765" s="3" t="s">
        <v>2856</v>
      </c>
      <c r="G1765" s="3" t="s">
        <v>85</v>
      </c>
      <c r="H1765" s="3" t="s">
        <v>86</v>
      </c>
      <c r="I1765" s="3" t="s">
        <v>87</v>
      </c>
      <c r="J1765" s="3" t="s">
        <v>88</v>
      </c>
      <c r="K1765" s="11">
        <v>44211</v>
      </c>
      <c r="L1765" s="11">
        <v>44926</v>
      </c>
      <c r="M1765" s="3">
        <v>60</v>
      </c>
      <c r="N1765" s="3">
        <v>100</v>
      </c>
      <c r="O1765" s="3">
        <v>0</v>
      </c>
      <c r="P1765" s="3">
        <v>0</v>
      </c>
      <c r="Q1765" s="3">
        <v>0</v>
      </c>
    </row>
    <row r="1766" spans="1:17" x14ac:dyDescent="0.25">
      <c r="A1766" s="3">
        <v>4011</v>
      </c>
      <c r="B1766" s="3" t="s">
        <v>3278</v>
      </c>
      <c r="C1766" s="3" t="s">
        <v>3320</v>
      </c>
      <c r="D1766" s="3" t="s">
        <v>3145</v>
      </c>
      <c r="E1766" s="3" t="s">
        <v>3218</v>
      </c>
      <c r="F1766" s="3" t="s">
        <v>2856</v>
      </c>
      <c r="G1766" s="3" t="s">
        <v>85</v>
      </c>
      <c r="H1766" s="3" t="s">
        <v>86</v>
      </c>
      <c r="I1766" s="3" t="s">
        <v>87</v>
      </c>
      <c r="J1766" s="3" t="s">
        <v>88</v>
      </c>
      <c r="K1766" s="11">
        <v>44211</v>
      </c>
      <c r="L1766" s="11">
        <v>46022</v>
      </c>
      <c r="M1766" s="3">
        <v>25</v>
      </c>
      <c r="N1766" s="3">
        <v>100</v>
      </c>
      <c r="O1766" s="3">
        <v>0</v>
      </c>
      <c r="P1766" s="3">
        <v>0</v>
      </c>
      <c r="Q1766" s="3">
        <v>0</v>
      </c>
    </row>
    <row r="1767" spans="1:17" x14ac:dyDescent="0.25">
      <c r="A1767" s="3">
        <v>4011</v>
      </c>
      <c r="B1767" s="3" t="s">
        <v>3278</v>
      </c>
      <c r="C1767" s="3" t="s">
        <v>3320</v>
      </c>
      <c r="D1767" s="3" t="s">
        <v>3147</v>
      </c>
      <c r="E1767" s="3" t="s">
        <v>3219</v>
      </c>
      <c r="F1767" s="3" t="s">
        <v>2856</v>
      </c>
      <c r="G1767" s="3" t="s">
        <v>85</v>
      </c>
      <c r="H1767" s="3" t="s">
        <v>86</v>
      </c>
      <c r="I1767" s="3" t="s">
        <v>87</v>
      </c>
      <c r="J1767" s="3" t="s">
        <v>88</v>
      </c>
      <c r="K1767" s="11">
        <v>44211</v>
      </c>
      <c r="L1767" s="11">
        <v>46022</v>
      </c>
      <c r="M1767" s="3">
        <v>25</v>
      </c>
      <c r="N1767" s="3">
        <v>100</v>
      </c>
      <c r="O1767" s="3">
        <v>0</v>
      </c>
      <c r="P1767" s="3">
        <v>0</v>
      </c>
      <c r="Q1767" s="3">
        <v>0</v>
      </c>
    </row>
    <row r="1768" spans="1:17" x14ac:dyDescent="0.25">
      <c r="A1768" s="3">
        <v>4011</v>
      </c>
      <c r="B1768" s="3" t="s">
        <v>3278</v>
      </c>
      <c r="C1768" s="3" t="s">
        <v>3320</v>
      </c>
      <c r="D1768" s="3" t="s">
        <v>3149</v>
      </c>
      <c r="E1768" s="3" t="s">
        <v>3220</v>
      </c>
      <c r="F1768" s="3" t="s">
        <v>2856</v>
      </c>
      <c r="G1768" s="3" t="s">
        <v>85</v>
      </c>
      <c r="H1768" s="3" t="s">
        <v>86</v>
      </c>
      <c r="I1768" s="3" t="s">
        <v>87</v>
      </c>
      <c r="J1768" s="3" t="s">
        <v>88</v>
      </c>
      <c r="K1768" s="11">
        <v>44211</v>
      </c>
      <c r="L1768" s="11">
        <v>46022</v>
      </c>
      <c r="M1768" s="3">
        <v>25</v>
      </c>
      <c r="N1768" s="3">
        <v>100</v>
      </c>
      <c r="O1768" s="3">
        <v>0</v>
      </c>
      <c r="P1768" s="3">
        <v>0</v>
      </c>
      <c r="Q1768" s="3">
        <v>0</v>
      </c>
    </row>
    <row r="1769" spans="1:17" x14ac:dyDescent="0.25">
      <c r="A1769" s="3">
        <v>4011</v>
      </c>
      <c r="B1769" s="3" t="s">
        <v>3278</v>
      </c>
      <c r="C1769" s="3" t="s">
        <v>3320</v>
      </c>
      <c r="D1769" s="3" t="s">
        <v>3221</v>
      </c>
      <c r="E1769" s="3" t="s">
        <v>3222</v>
      </c>
      <c r="F1769" s="3" t="s">
        <v>2856</v>
      </c>
      <c r="G1769" s="3" t="s">
        <v>148</v>
      </c>
      <c r="H1769" s="3" t="s">
        <v>149</v>
      </c>
      <c r="I1769" s="3" t="s">
        <v>132</v>
      </c>
      <c r="J1769" s="3" t="s">
        <v>133</v>
      </c>
      <c r="K1769" s="11">
        <v>44211</v>
      </c>
      <c r="L1769" s="11">
        <v>44926</v>
      </c>
      <c r="M1769" s="3">
        <v>60</v>
      </c>
      <c r="N1769" s="3">
        <v>100</v>
      </c>
      <c r="O1769" s="3">
        <v>0</v>
      </c>
      <c r="P1769" s="3">
        <v>0</v>
      </c>
      <c r="Q1769" s="3">
        <v>0</v>
      </c>
    </row>
    <row r="1770" spans="1:17" x14ac:dyDescent="0.25">
      <c r="A1770" s="3">
        <v>4011</v>
      </c>
      <c r="B1770" s="3" t="s">
        <v>3278</v>
      </c>
      <c r="C1770" s="3" t="s">
        <v>3320</v>
      </c>
      <c r="D1770" s="3" t="s">
        <v>3223</v>
      </c>
      <c r="E1770" s="3" t="s">
        <v>3224</v>
      </c>
      <c r="F1770" s="3" t="s">
        <v>2856</v>
      </c>
      <c r="G1770" s="3" t="s">
        <v>85</v>
      </c>
      <c r="H1770" s="3" t="s">
        <v>86</v>
      </c>
      <c r="I1770" s="3" t="s">
        <v>87</v>
      </c>
      <c r="J1770" s="3" t="s">
        <v>88</v>
      </c>
      <c r="K1770" s="11">
        <v>44211</v>
      </c>
      <c r="L1770" s="11">
        <v>45291</v>
      </c>
      <c r="M1770" s="3">
        <v>35</v>
      </c>
      <c r="N1770" s="3">
        <v>100</v>
      </c>
      <c r="O1770" s="3">
        <v>0</v>
      </c>
      <c r="P1770" s="3">
        <v>0</v>
      </c>
      <c r="Q1770" s="3">
        <v>0</v>
      </c>
    </row>
    <row r="1771" spans="1:17" x14ac:dyDescent="0.25">
      <c r="A1771" s="3">
        <v>4011</v>
      </c>
      <c r="B1771" s="3" t="s">
        <v>3278</v>
      </c>
      <c r="C1771" s="3" t="s">
        <v>3320</v>
      </c>
      <c r="D1771" s="3" t="s">
        <v>3225</v>
      </c>
      <c r="E1771" s="3" t="s">
        <v>3226</v>
      </c>
      <c r="F1771" s="3" t="s">
        <v>2856</v>
      </c>
      <c r="G1771" s="3" t="s">
        <v>85</v>
      </c>
      <c r="H1771" s="3" t="s">
        <v>86</v>
      </c>
      <c r="I1771" s="3" t="s">
        <v>87</v>
      </c>
      <c r="J1771" s="3" t="s">
        <v>88</v>
      </c>
      <c r="K1771" s="11">
        <v>44211</v>
      </c>
      <c r="L1771" s="11">
        <v>45291</v>
      </c>
      <c r="M1771" s="3">
        <v>50</v>
      </c>
      <c r="N1771" s="3">
        <v>100</v>
      </c>
      <c r="O1771" s="3">
        <v>0</v>
      </c>
      <c r="P1771" s="3">
        <v>0</v>
      </c>
      <c r="Q1771" s="3">
        <v>0</v>
      </c>
    </row>
    <row r="1772" spans="1:17" x14ac:dyDescent="0.25">
      <c r="A1772" s="3">
        <v>4011</v>
      </c>
      <c r="B1772" s="3" t="s">
        <v>3278</v>
      </c>
      <c r="C1772" s="3" t="s">
        <v>3320</v>
      </c>
      <c r="D1772" s="3" t="s">
        <v>117</v>
      </c>
      <c r="E1772" s="3" t="s">
        <v>3227</v>
      </c>
      <c r="F1772" s="3" t="s">
        <v>2856</v>
      </c>
      <c r="G1772" s="3" t="s">
        <v>85</v>
      </c>
      <c r="H1772" s="3" t="s">
        <v>86</v>
      </c>
      <c r="I1772" s="3" t="s">
        <v>87</v>
      </c>
      <c r="J1772" s="3" t="s">
        <v>88</v>
      </c>
      <c r="K1772" s="11">
        <v>44211</v>
      </c>
      <c r="L1772" s="11">
        <v>45291</v>
      </c>
      <c r="M1772" s="3">
        <v>50</v>
      </c>
      <c r="N1772" s="3">
        <v>100</v>
      </c>
      <c r="O1772" s="3">
        <v>0</v>
      </c>
      <c r="P1772" s="3">
        <v>0</v>
      </c>
      <c r="Q1772" s="3">
        <v>0</v>
      </c>
    </row>
    <row r="1773" spans="1:17" x14ac:dyDescent="0.25">
      <c r="A1773" s="3">
        <v>4011</v>
      </c>
      <c r="B1773" s="3" t="s">
        <v>3278</v>
      </c>
      <c r="C1773" s="3" t="s">
        <v>3320</v>
      </c>
      <c r="D1773" s="3" t="s">
        <v>530</v>
      </c>
      <c r="E1773" s="3" t="s">
        <v>3228</v>
      </c>
      <c r="F1773" s="3" t="s">
        <v>2856</v>
      </c>
      <c r="G1773" s="3" t="s">
        <v>90</v>
      </c>
      <c r="H1773" s="3" t="s">
        <v>91</v>
      </c>
      <c r="I1773" s="3" t="s">
        <v>92</v>
      </c>
      <c r="J1773" s="3" t="s">
        <v>93</v>
      </c>
      <c r="K1773" s="11">
        <v>44211</v>
      </c>
      <c r="L1773" s="11">
        <v>46022</v>
      </c>
      <c r="M1773" s="3">
        <v>25</v>
      </c>
      <c r="N1773" s="3">
        <v>100</v>
      </c>
      <c r="O1773" s="3">
        <v>0</v>
      </c>
      <c r="P1773" s="3">
        <v>0</v>
      </c>
      <c r="Q1773" s="3">
        <v>0</v>
      </c>
    </row>
    <row r="1774" spans="1:17" x14ac:dyDescent="0.25">
      <c r="A1774" s="3">
        <v>4011</v>
      </c>
      <c r="B1774" s="3" t="s">
        <v>3278</v>
      </c>
      <c r="C1774" s="3" t="s">
        <v>3320</v>
      </c>
      <c r="D1774" s="3" t="s">
        <v>3229</v>
      </c>
      <c r="E1774" s="3" t="s">
        <v>3230</v>
      </c>
      <c r="F1774" s="3" t="s">
        <v>2856</v>
      </c>
      <c r="G1774" s="3" t="s">
        <v>90</v>
      </c>
      <c r="H1774" s="3" t="s">
        <v>91</v>
      </c>
      <c r="I1774" s="3" t="s">
        <v>92</v>
      </c>
      <c r="J1774" s="3" t="s">
        <v>93</v>
      </c>
      <c r="K1774" s="11">
        <v>44211</v>
      </c>
      <c r="L1774" s="11">
        <v>44926</v>
      </c>
      <c r="M1774" s="3">
        <v>40</v>
      </c>
      <c r="N1774" s="3">
        <v>100</v>
      </c>
      <c r="O1774" s="3">
        <v>0</v>
      </c>
      <c r="P1774" s="3">
        <v>0</v>
      </c>
      <c r="Q1774" s="3">
        <v>0</v>
      </c>
    </row>
    <row r="1775" spans="1:17" x14ac:dyDescent="0.25">
      <c r="A1775" s="3">
        <v>4011</v>
      </c>
      <c r="B1775" s="3" t="s">
        <v>3278</v>
      </c>
      <c r="C1775" s="3" t="s">
        <v>3320</v>
      </c>
      <c r="D1775" s="3" t="s">
        <v>3231</v>
      </c>
      <c r="E1775" s="3" t="s">
        <v>3232</v>
      </c>
      <c r="F1775" s="3" t="s">
        <v>2856</v>
      </c>
      <c r="G1775" s="3" t="s">
        <v>85</v>
      </c>
      <c r="H1775" s="3" t="s">
        <v>86</v>
      </c>
      <c r="I1775" s="3" t="s">
        <v>87</v>
      </c>
      <c r="J1775" s="3" t="s">
        <v>88</v>
      </c>
      <c r="K1775" s="11">
        <v>44211</v>
      </c>
      <c r="L1775" s="11">
        <v>45291</v>
      </c>
      <c r="M1775" s="3">
        <v>40</v>
      </c>
      <c r="N1775" s="3">
        <v>100</v>
      </c>
      <c r="O1775" s="3">
        <v>0</v>
      </c>
      <c r="P1775" s="3">
        <v>0</v>
      </c>
      <c r="Q1775" s="3">
        <v>0</v>
      </c>
    </row>
    <row r="1776" spans="1:17" x14ac:dyDescent="0.25">
      <c r="A1776" s="3">
        <v>4011</v>
      </c>
      <c r="B1776" s="3" t="s">
        <v>3278</v>
      </c>
      <c r="C1776" s="3" t="s">
        <v>3320</v>
      </c>
      <c r="D1776" s="3" t="s">
        <v>3233</v>
      </c>
      <c r="E1776" s="3" t="s">
        <v>3234</v>
      </c>
      <c r="F1776" s="3" t="s">
        <v>2856</v>
      </c>
      <c r="G1776" s="3" t="s">
        <v>162</v>
      </c>
      <c r="H1776" s="3" t="s">
        <v>163</v>
      </c>
      <c r="I1776" s="3" t="s">
        <v>164</v>
      </c>
      <c r="J1776" s="3" t="s">
        <v>164</v>
      </c>
      <c r="K1776" s="11">
        <v>44211</v>
      </c>
      <c r="L1776" s="11">
        <v>46022</v>
      </c>
      <c r="M1776" s="3">
        <v>25</v>
      </c>
      <c r="N1776" s="3">
        <v>100</v>
      </c>
      <c r="O1776" s="3">
        <v>0</v>
      </c>
      <c r="P1776" s="3">
        <v>0</v>
      </c>
      <c r="Q1776" s="3">
        <v>0</v>
      </c>
    </row>
    <row r="1777" spans="1:17" x14ac:dyDescent="0.25">
      <c r="A1777" s="3">
        <v>4011</v>
      </c>
      <c r="B1777" s="3" t="s">
        <v>3278</v>
      </c>
      <c r="C1777" s="3" t="s">
        <v>3320</v>
      </c>
      <c r="D1777" s="3" t="s">
        <v>3235</v>
      </c>
      <c r="E1777" s="3" t="s">
        <v>3236</v>
      </c>
      <c r="F1777" s="3" t="s">
        <v>2856</v>
      </c>
      <c r="G1777" s="3" t="s">
        <v>3273</v>
      </c>
      <c r="H1777" s="3" t="s">
        <v>312</v>
      </c>
      <c r="I1777" s="3" t="s">
        <v>313</v>
      </c>
      <c r="J1777" s="3" t="s">
        <v>314</v>
      </c>
      <c r="K1777" s="11">
        <v>44211</v>
      </c>
      <c r="L1777" s="11">
        <v>46022</v>
      </c>
      <c r="M1777" s="3">
        <v>25</v>
      </c>
      <c r="N1777" s="3">
        <v>100</v>
      </c>
      <c r="O1777" s="3">
        <v>0</v>
      </c>
      <c r="P1777" s="3">
        <v>0</v>
      </c>
      <c r="Q1777" s="3">
        <v>0</v>
      </c>
    </row>
    <row r="1778" spans="1:17" x14ac:dyDescent="0.25">
      <c r="A1778" s="3">
        <v>4011</v>
      </c>
      <c r="B1778" s="3" t="s">
        <v>3278</v>
      </c>
      <c r="C1778" s="3" t="s">
        <v>3320</v>
      </c>
      <c r="D1778" s="3" t="s">
        <v>3237</v>
      </c>
      <c r="E1778" s="3" t="s">
        <v>3238</v>
      </c>
      <c r="F1778" s="3" t="s">
        <v>2856</v>
      </c>
      <c r="G1778" s="3" t="s">
        <v>175</v>
      </c>
      <c r="H1778" s="3" t="s">
        <v>176</v>
      </c>
      <c r="I1778" s="3" t="s">
        <v>177</v>
      </c>
      <c r="J1778" s="3" t="s">
        <v>177</v>
      </c>
      <c r="K1778" s="11">
        <v>44211</v>
      </c>
      <c r="L1778" s="11">
        <v>46022</v>
      </c>
      <c r="M1778" s="3">
        <v>25</v>
      </c>
      <c r="N1778" s="3">
        <v>100</v>
      </c>
      <c r="O1778" s="3">
        <v>0</v>
      </c>
      <c r="P1778" s="3">
        <v>0</v>
      </c>
      <c r="Q1778" s="3">
        <v>0</v>
      </c>
    </row>
    <row r="1779" spans="1:17" x14ac:dyDescent="0.25">
      <c r="A1779" s="3">
        <v>4011</v>
      </c>
      <c r="B1779" s="3" t="s">
        <v>3278</v>
      </c>
      <c r="C1779" s="3" t="s">
        <v>3320</v>
      </c>
      <c r="D1779" s="3" t="s">
        <v>3239</v>
      </c>
      <c r="E1779" s="3" t="s">
        <v>3240</v>
      </c>
      <c r="F1779" s="3" t="s">
        <v>2856</v>
      </c>
      <c r="G1779" s="3" t="s">
        <v>85</v>
      </c>
      <c r="H1779" s="3" t="s">
        <v>86</v>
      </c>
      <c r="I1779" s="3" t="s">
        <v>87</v>
      </c>
      <c r="J1779" s="3" t="s">
        <v>88</v>
      </c>
      <c r="K1779" s="11">
        <v>44211</v>
      </c>
      <c r="L1779" s="11">
        <v>46022</v>
      </c>
      <c r="M1779" s="3">
        <v>25</v>
      </c>
      <c r="N1779" s="3">
        <v>100</v>
      </c>
      <c r="O1779" s="3">
        <v>0</v>
      </c>
      <c r="P1779" s="3">
        <v>0</v>
      </c>
      <c r="Q1779" s="3">
        <v>0</v>
      </c>
    </row>
    <row r="1780" spans="1:17" x14ac:dyDescent="0.25">
      <c r="A1780" s="3">
        <v>4011</v>
      </c>
      <c r="B1780" s="3" t="s">
        <v>3278</v>
      </c>
      <c r="C1780" s="3" t="s">
        <v>3320</v>
      </c>
      <c r="D1780" s="3" t="s">
        <v>3241</v>
      </c>
      <c r="E1780" s="3" t="s">
        <v>3242</v>
      </c>
      <c r="F1780" s="3" t="s">
        <v>2856</v>
      </c>
      <c r="G1780" s="3" t="s">
        <v>3035</v>
      </c>
      <c r="H1780" s="3" t="s">
        <v>176</v>
      </c>
      <c r="I1780" s="3" t="s">
        <v>177</v>
      </c>
      <c r="J1780" s="3" t="s">
        <v>177</v>
      </c>
      <c r="K1780" s="11">
        <v>44576</v>
      </c>
      <c r="L1780" s="11">
        <v>45291</v>
      </c>
      <c r="M1780" s="3">
        <v>0</v>
      </c>
      <c r="N1780" s="3">
        <v>100</v>
      </c>
      <c r="O1780" s="3">
        <v>0</v>
      </c>
      <c r="P1780" s="3">
        <v>0</v>
      </c>
      <c r="Q1780" s="3">
        <v>0</v>
      </c>
    </row>
    <row r="1781" spans="1:17" x14ac:dyDescent="0.25">
      <c r="A1781" s="3">
        <v>4011</v>
      </c>
      <c r="B1781" s="3" t="s">
        <v>3278</v>
      </c>
      <c r="C1781" s="3" t="s">
        <v>3320</v>
      </c>
      <c r="D1781" s="3" t="s">
        <v>3243</v>
      </c>
      <c r="E1781" s="3" t="s">
        <v>3244</v>
      </c>
      <c r="F1781" s="3" t="s">
        <v>2856</v>
      </c>
      <c r="G1781" s="3" t="s">
        <v>85</v>
      </c>
      <c r="H1781" s="3" t="s">
        <v>86</v>
      </c>
      <c r="I1781" s="3" t="s">
        <v>87</v>
      </c>
      <c r="J1781" s="3" t="s">
        <v>88</v>
      </c>
      <c r="K1781" s="11">
        <v>44211</v>
      </c>
      <c r="L1781" s="11">
        <v>45291</v>
      </c>
      <c r="M1781" s="3">
        <v>50</v>
      </c>
      <c r="N1781" s="3">
        <v>100</v>
      </c>
      <c r="O1781" s="3">
        <v>0</v>
      </c>
      <c r="P1781" s="3">
        <v>0</v>
      </c>
      <c r="Q1781" s="3">
        <v>0</v>
      </c>
    </row>
    <row r="1782" spans="1:17" x14ac:dyDescent="0.25">
      <c r="A1782" s="3">
        <v>4011</v>
      </c>
      <c r="B1782" s="3" t="s">
        <v>3278</v>
      </c>
      <c r="C1782" s="3" t="s">
        <v>3320</v>
      </c>
      <c r="D1782" s="3" t="s">
        <v>3245</v>
      </c>
      <c r="E1782" s="3" t="s">
        <v>3246</v>
      </c>
      <c r="F1782" s="3" t="s">
        <v>2856</v>
      </c>
      <c r="G1782" s="3" t="s">
        <v>175</v>
      </c>
      <c r="H1782" s="3" t="s">
        <v>176</v>
      </c>
      <c r="I1782" s="3" t="s">
        <v>177</v>
      </c>
      <c r="J1782" s="3" t="s">
        <v>177</v>
      </c>
      <c r="K1782" s="11">
        <v>44211</v>
      </c>
      <c r="L1782" s="11">
        <v>46022</v>
      </c>
      <c r="M1782" s="3">
        <v>20</v>
      </c>
      <c r="N1782" s="3">
        <v>100</v>
      </c>
      <c r="O1782" s="3">
        <v>0</v>
      </c>
      <c r="P1782" s="3">
        <v>0</v>
      </c>
      <c r="Q1782" s="3">
        <v>0</v>
      </c>
    </row>
    <row r="1783" spans="1:17" x14ac:dyDescent="0.25">
      <c r="A1783" s="3">
        <v>4011</v>
      </c>
      <c r="B1783" s="3" t="s">
        <v>3278</v>
      </c>
      <c r="C1783" s="3" t="s">
        <v>3320</v>
      </c>
      <c r="D1783" s="3" t="s">
        <v>3247</v>
      </c>
      <c r="E1783" s="3" t="s">
        <v>3248</v>
      </c>
      <c r="F1783" s="3" t="s">
        <v>2856</v>
      </c>
      <c r="G1783" s="3" t="s">
        <v>148</v>
      </c>
      <c r="H1783" s="3" t="s">
        <v>149</v>
      </c>
      <c r="I1783" s="3" t="s">
        <v>132</v>
      </c>
      <c r="J1783" s="3" t="s">
        <v>133</v>
      </c>
      <c r="K1783" s="11">
        <v>44270</v>
      </c>
      <c r="L1783" s="11">
        <v>44926</v>
      </c>
      <c r="M1783" s="3">
        <v>40</v>
      </c>
      <c r="N1783" s="3">
        <v>100</v>
      </c>
      <c r="O1783" s="3">
        <v>0</v>
      </c>
      <c r="P1783" s="3">
        <v>0</v>
      </c>
      <c r="Q1783" s="3">
        <v>0</v>
      </c>
    </row>
    <row r="1784" spans="1:17" x14ac:dyDescent="0.25">
      <c r="A1784" s="3">
        <v>4011</v>
      </c>
      <c r="B1784" s="3" t="s">
        <v>3278</v>
      </c>
      <c r="C1784" s="3" t="s">
        <v>3320</v>
      </c>
      <c r="D1784" s="3" t="s">
        <v>3249</v>
      </c>
      <c r="E1784" s="3" t="s">
        <v>3250</v>
      </c>
      <c r="F1784" s="3" t="s">
        <v>2856</v>
      </c>
      <c r="G1784" s="3" t="s">
        <v>85</v>
      </c>
      <c r="H1784" s="3" t="s">
        <v>86</v>
      </c>
      <c r="I1784" s="3" t="s">
        <v>87</v>
      </c>
      <c r="J1784" s="3" t="s">
        <v>88</v>
      </c>
      <c r="K1784" s="11">
        <v>44211</v>
      </c>
      <c r="L1784" s="11">
        <v>44926</v>
      </c>
      <c r="M1784" s="3">
        <v>50</v>
      </c>
      <c r="N1784" s="3">
        <v>100</v>
      </c>
      <c r="O1784" s="3">
        <v>0</v>
      </c>
      <c r="P1784" s="3">
        <v>0</v>
      </c>
      <c r="Q1784" s="3">
        <v>0</v>
      </c>
    </row>
    <row r="1785" spans="1:17" x14ac:dyDescent="0.25">
      <c r="A1785" s="3">
        <v>4011</v>
      </c>
      <c r="B1785" s="3" t="s">
        <v>3278</v>
      </c>
      <c r="C1785" s="3" t="s">
        <v>3320</v>
      </c>
      <c r="D1785" s="3" t="s">
        <v>3251</v>
      </c>
      <c r="E1785" s="3" t="s">
        <v>3252</v>
      </c>
      <c r="F1785" s="3" t="s">
        <v>2856</v>
      </c>
      <c r="G1785" s="3" t="s">
        <v>144</v>
      </c>
      <c r="H1785" s="3" t="s">
        <v>145</v>
      </c>
      <c r="I1785" s="3" t="s">
        <v>146</v>
      </c>
      <c r="J1785" s="3" t="s">
        <v>147</v>
      </c>
      <c r="K1785" s="11">
        <v>44197</v>
      </c>
      <c r="L1785" s="11">
        <v>44926</v>
      </c>
      <c r="M1785" s="3">
        <v>50</v>
      </c>
      <c r="N1785" s="3">
        <v>100</v>
      </c>
      <c r="O1785" s="3">
        <v>0</v>
      </c>
      <c r="P1785" s="3">
        <v>0</v>
      </c>
      <c r="Q1785" s="3">
        <v>0</v>
      </c>
    </row>
    <row r="1786" spans="1:17" x14ac:dyDescent="0.25">
      <c r="A1786" s="3">
        <v>4011</v>
      </c>
      <c r="B1786" s="3" t="s">
        <v>3278</v>
      </c>
      <c r="C1786" s="3" t="s">
        <v>3320</v>
      </c>
      <c r="D1786" s="3" t="s">
        <v>3253</v>
      </c>
      <c r="E1786" s="3" t="s">
        <v>3254</v>
      </c>
      <c r="F1786" s="3" t="s">
        <v>2856</v>
      </c>
      <c r="G1786" s="3" t="s">
        <v>85</v>
      </c>
      <c r="H1786" s="3" t="s">
        <v>86</v>
      </c>
      <c r="I1786" s="3" t="s">
        <v>87</v>
      </c>
      <c r="J1786" s="3" t="s">
        <v>88</v>
      </c>
      <c r="K1786" s="11">
        <v>44211</v>
      </c>
      <c r="L1786" s="11">
        <v>45291</v>
      </c>
      <c r="M1786" s="3">
        <v>35</v>
      </c>
      <c r="N1786" s="3">
        <v>100</v>
      </c>
      <c r="O1786" s="3">
        <v>0</v>
      </c>
      <c r="P1786" s="3">
        <v>0</v>
      </c>
      <c r="Q1786" s="3">
        <v>0</v>
      </c>
    </row>
    <row r="1787" spans="1:17" x14ac:dyDescent="0.25">
      <c r="A1787" s="3">
        <v>4011</v>
      </c>
      <c r="B1787" s="3" t="s">
        <v>3278</v>
      </c>
      <c r="C1787" s="3" t="s">
        <v>3320</v>
      </c>
      <c r="D1787" s="3" t="s">
        <v>3255</v>
      </c>
      <c r="E1787" s="3" t="s">
        <v>3256</v>
      </c>
      <c r="F1787" s="3" t="s">
        <v>2856</v>
      </c>
      <c r="G1787" s="3" t="s">
        <v>85</v>
      </c>
      <c r="H1787" s="3" t="s">
        <v>86</v>
      </c>
      <c r="I1787" s="3" t="s">
        <v>87</v>
      </c>
      <c r="J1787" s="3" t="s">
        <v>88</v>
      </c>
      <c r="K1787" s="11">
        <v>44211</v>
      </c>
      <c r="L1787" s="11">
        <v>45291</v>
      </c>
      <c r="M1787" s="3">
        <v>40</v>
      </c>
      <c r="N1787" s="3">
        <v>100</v>
      </c>
      <c r="O1787" s="3">
        <v>0</v>
      </c>
      <c r="P1787" s="3">
        <v>0</v>
      </c>
      <c r="Q1787" s="3">
        <v>0</v>
      </c>
    </row>
    <row r="1788" spans="1:17" x14ac:dyDescent="0.25">
      <c r="A1788" s="3">
        <v>4011</v>
      </c>
      <c r="B1788" s="3" t="s">
        <v>3278</v>
      </c>
      <c r="C1788" s="3" t="s">
        <v>3320</v>
      </c>
      <c r="D1788" s="3" t="s">
        <v>3257</v>
      </c>
      <c r="E1788" s="3" t="s">
        <v>3258</v>
      </c>
      <c r="F1788" s="3" t="s">
        <v>2856</v>
      </c>
      <c r="G1788" s="3" t="s">
        <v>178</v>
      </c>
      <c r="H1788" s="3" t="s">
        <v>179</v>
      </c>
      <c r="I1788" s="3" t="s">
        <v>180</v>
      </c>
      <c r="J1788" s="3" t="s">
        <v>181</v>
      </c>
      <c r="K1788" s="11">
        <v>44197</v>
      </c>
      <c r="L1788" s="11">
        <v>45291</v>
      </c>
      <c r="M1788" s="3">
        <v>35</v>
      </c>
      <c r="N1788" s="3">
        <v>100</v>
      </c>
      <c r="O1788" s="3">
        <v>0</v>
      </c>
      <c r="P1788" s="3">
        <v>0</v>
      </c>
      <c r="Q1788" s="3">
        <v>0</v>
      </c>
    </row>
    <row r="1789" spans="1:17" x14ac:dyDescent="0.25">
      <c r="A1789" s="3">
        <v>4011</v>
      </c>
      <c r="B1789" s="3" t="s">
        <v>3278</v>
      </c>
      <c r="C1789" s="3" t="s">
        <v>3320</v>
      </c>
      <c r="D1789" s="3" t="s">
        <v>3259</v>
      </c>
      <c r="E1789" s="3" t="s">
        <v>3260</v>
      </c>
      <c r="F1789" s="3" t="s">
        <v>2856</v>
      </c>
      <c r="G1789" s="3" t="s">
        <v>85</v>
      </c>
      <c r="H1789" s="3" t="s">
        <v>86</v>
      </c>
      <c r="I1789" s="3" t="s">
        <v>87</v>
      </c>
      <c r="J1789" s="3" t="s">
        <v>88</v>
      </c>
      <c r="K1789" s="11">
        <v>44211</v>
      </c>
      <c r="L1789" s="11">
        <v>46022</v>
      </c>
      <c r="M1789" s="3">
        <v>25</v>
      </c>
      <c r="N1789" s="3">
        <v>100</v>
      </c>
      <c r="O1789" s="3">
        <v>0</v>
      </c>
      <c r="P1789" s="3">
        <v>0</v>
      </c>
      <c r="Q1789" s="3">
        <v>0</v>
      </c>
    </row>
    <row r="1790" spans="1:17" x14ac:dyDescent="0.25">
      <c r="A1790" s="3">
        <v>4011</v>
      </c>
      <c r="B1790" s="3" t="s">
        <v>3278</v>
      </c>
      <c r="C1790" s="3" t="s">
        <v>3320</v>
      </c>
      <c r="D1790" s="3" t="s">
        <v>20</v>
      </c>
      <c r="E1790" s="3" t="s">
        <v>3261</v>
      </c>
      <c r="F1790" s="3" t="s">
        <v>2856</v>
      </c>
      <c r="G1790" s="3" t="s">
        <v>175</v>
      </c>
      <c r="H1790" s="3" t="s">
        <v>176</v>
      </c>
      <c r="I1790" s="3" t="s">
        <v>177</v>
      </c>
      <c r="J1790" s="3" t="s">
        <v>177</v>
      </c>
      <c r="K1790" s="11">
        <v>44211</v>
      </c>
      <c r="L1790" s="11">
        <v>46022</v>
      </c>
      <c r="M1790" s="3">
        <v>30</v>
      </c>
      <c r="N1790" s="3">
        <v>100</v>
      </c>
      <c r="O1790" s="3">
        <v>0</v>
      </c>
      <c r="P1790" s="3">
        <v>0</v>
      </c>
      <c r="Q1790" s="3">
        <v>0</v>
      </c>
    </row>
    <row r="1791" spans="1:17" x14ac:dyDescent="0.25">
      <c r="A1791" s="3">
        <v>4011</v>
      </c>
      <c r="B1791" s="3" t="s">
        <v>3278</v>
      </c>
      <c r="C1791" s="3" t="s">
        <v>3320</v>
      </c>
      <c r="D1791" s="3" t="s">
        <v>21</v>
      </c>
      <c r="E1791" s="3" t="s">
        <v>3262</v>
      </c>
      <c r="F1791" s="3" t="s">
        <v>2856</v>
      </c>
      <c r="G1791" s="3" t="s">
        <v>85</v>
      </c>
      <c r="H1791" s="3" t="s">
        <v>86</v>
      </c>
      <c r="I1791" s="3" t="s">
        <v>87</v>
      </c>
      <c r="J1791" s="3" t="s">
        <v>88</v>
      </c>
      <c r="K1791" s="11">
        <v>44211</v>
      </c>
      <c r="L1791" s="11">
        <v>46022</v>
      </c>
      <c r="M1791" s="3">
        <v>25</v>
      </c>
      <c r="N1791" s="3">
        <v>100</v>
      </c>
      <c r="O1791" s="3">
        <v>0</v>
      </c>
      <c r="P1791" s="3">
        <v>0</v>
      </c>
      <c r="Q1791" s="3">
        <v>0</v>
      </c>
    </row>
    <row r="1792" spans="1:17" x14ac:dyDescent="0.25">
      <c r="A1792" s="3">
        <v>4011</v>
      </c>
      <c r="B1792" s="3" t="s">
        <v>3278</v>
      </c>
      <c r="C1792" s="3" t="s">
        <v>3320</v>
      </c>
      <c r="D1792" s="3" t="s">
        <v>22</v>
      </c>
      <c r="E1792" s="3" t="s">
        <v>3263</v>
      </c>
      <c r="F1792" s="3" t="s">
        <v>2856</v>
      </c>
      <c r="G1792" s="3" t="s">
        <v>306</v>
      </c>
      <c r="H1792" s="3" t="s">
        <v>307</v>
      </c>
      <c r="I1792" s="3" t="s">
        <v>308</v>
      </c>
      <c r="J1792" s="3" t="s">
        <v>308</v>
      </c>
      <c r="K1792" s="11">
        <v>44211</v>
      </c>
      <c r="L1792" s="11">
        <v>46022</v>
      </c>
      <c r="M1792" s="3">
        <v>55.000000000000007</v>
      </c>
      <c r="N1792" s="3">
        <v>100</v>
      </c>
      <c r="O1792" s="3">
        <v>0</v>
      </c>
      <c r="P1792" s="3">
        <v>0</v>
      </c>
      <c r="Q1792" s="3">
        <v>0</v>
      </c>
    </row>
    <row r="1793" spans="1:17" x14ac:dyDescent="0.25">
      <c r="A1793" s="3">
        <v>4011</v>
      </c>
      <c r="B1793" s="3" t="s">
        <v>3278</v>
      </c>
      <c r="C1793" s="3" t="s">
        <v>3320</v>
      </c>
      <c r="D1793" s="3" t="s">
        <v>23</v>
      </c>
      <c r="E1793" s="3" t="s">
        <v>3264</v>
      </c>
      <c r="F1793" s="3" t="s">
        <v>2856</v>
      </c>
      <c r="G1793" s="3" t="s">
        <v>144</v>
      </c>
      <c r="H1793" s="3" t="s">
        <v>145</v>
      </c>
      <c r="I1793" s="3" t="s">
        <v>146</v>
      </c>
      <c r="J1793" s="3" t="s">
        <v>147</v>
      </c>
      <c r="K1793" s="11">
        <v>44941</v>
      </c>
      <c r="L1793" s="11">
        <v>46022</v>
      </c>
      <c r="M1793" s="3">
        <v>0</v>
      </c>
      <c r="N1793" s="3">
        <v>100</v>
      </c>
      <c r="O1793" s="3">
        <v>0</v>
      </c>
      <c r="P1793" s="3">
        <v>0</v>
      </c>
      <c r="Q1793" s="3">
        <v>0</v>
      </c>
    </row>
    <row r="1794" spans="1:17" x14ac:dyDescent="0.25">
      <c r="A1794" s="3">
        <v>4011</v>
      </c>
      <c r="B1794" s="3" t="s">
        <v>3278</v>
      </c>
      <c r="C1794" s="3" t="s">
        <v>3320</v>
      </c>
      <c r="D1794" s="3" t="s">
        <v>24</v>
      </c>
      <c r="E1794" s="3" t="s">
        <v>3265</v>
      </c>
      <c r="F1794" s="3" t="s">
        <v>2856</v>
      </c>
      <c r="G1794" s="3" t="s">
        <v>162</v>
      </c>
      <c r="H1794" s="3" t="s">
        <v>163</v>
      </c>
      <c r="I1794" s="3" t="s">
        <v>164</v>
      </c>
      <c r="J1794" s="3" t="s">
        <v>164</v>
      </c>
      <c r="K1794" s="11">
        <v>44211</v>
      </c>
      <c r="L1794" s="11">
        <v>45291</v>
      </c>
      <c r="M1794" s="3">
        <v>30</v>
      </c>
      <c r="N1794" s="3">
        <v>100</v>
      </c>
      <c r="O1794" s="3">
        <v>0</v>
      </c>
      <c r="P1794" s="3">
        <v>0</v>
      </c>
      <c r="Q1794" s="3">
        <v>0</v>
      </c>
    </row>
    <row r="1795" spans="1:17" x14ac:dyDescent="0.25">
      <c r="A1795" s="3">
        <v>4011</v>
      </c>
      <c r="B1795" s="3" t="s">
        <v>3278</v>
      </c>
      <c r="C1795" s="3" t="s">
        <v>3320</v>
      </c>
      <c r="D1795" s="3" t="s">
        <v>25</v>
      </c>
      <c r="E1795" s="3" t="s">
        <v>3266</v>
      </c>
      <c r="F1795" s="3" t="s">
        <v>2856</v>
      </c>
      <c r="G1795" s="3" t="s">
        <v>85</v>
      </c>
      <c r="H1795" s="3" t="s">
        <v>86</v>
      </c>
      <c r="I1795" s="3" t="s">
        <v>87</v>
      </c>
      <c r="J1795" s="3" t="s">
        <v>88</v>
      </c>
      <c r="K1795" s="11">
        <v>44211</v>
      </c>
      <c r="L1795" s="11">
        <v>45291</v>
      </c>
      <c r="M1795" s="3">
        <v>30</v>
      </c>
      <c r="N1795" s="3">
        <v>100</v>
      </c>
      <c r="O1795" s="3">
        <v>0</v>
      </c>
      <c r="P1795" s="3">
        <v>0</v>
      </c>
      <c r="Q1795" s="3">
        <v>0</v>
      </c>
    </row>
    <row r="1796" spans="1:17" x14ac:dyDescent="0.25">
      <c r="A1796" s="3">
        <v>4011</v>
      </c>
      <c r="B1796" s="3" t="s">
        <v>3278</v>
      </c>
      <c r="C1796" s="3" t="s">
        <v>3320</v>
      </c>
      <c r="D1796" s="3" t="s">
        <v>26</v>
      </c>
      <c r="E1796" s="3" t="s">
        <v>3267</v>
      </c>
      <c r="F1796" s="3" t="s">
        <v>2856</v>
      </c>
      <c r="G1796" s="3" t="s">
        <v>148</v>
      </c>
      <c r="H1796" s="3" t="s">
        <v>149</v>
      </c>
      <c r="I1796" s="3" t="s">
        <v>132</v>
      </c>
      <c r="J1796" s="3" t="s">
        <v>133</v>
      </c>
      <c r="K1796" s="11">
        <v>44211</v>
      </c>
      <c r="L1796" s="11">
        <v>44561</v>
      </c>
      <c r="M1796" s="3">
        <v>3</v>
      </c>
      <c r="N1796" s="3">
        <v>3</v>
      </c>
      <c r="O1796" s="3">
        <v>0</v>
      </c>
      <c r="P1796" s="3">
        <v>0</v>
      </c>
      <c r="Q1796" s="3">
        <v>0</v>
      </c>
    </row>
    <row r="1797" spans="1:17" x14ac:dyDescent="0.25">
      <c r="A1797" s="3">
        <v>4011</v>
      </c>
      <c r="B1797" s="3" t="s">
        <v>3278</v>
      </c>
      <c r="C1797" s="3" t="s">
        <v>3320</v>
      </c>
      <c r="D1797" s="3" t="s">
        <v>27</v>
      </c>
      <c r="E1797" s="3" t="s">
        <v>3268</v>
      </c>
      <c r="F1797" s="3" t="s">
        <v>2856</v>
      </c>
      <c r="G1797" s="3" t="s">
        <v>3035</v>
      </c>
      <c r="H1797" s="3" t="s">
        <v>176</v>
      </c>
      <c r="I1797" s="3" t="s">
        <v>177</v>
      </c>
      <c r="J1797" s="3" t="s">
        <v>177</v>
      </c>
      <c r="K1797" s="11">
        <v>44378</v>
      </c>
      <c r="L1797" s="11">
        <v>44926</v>
      </c>
      <c r="M1797" s="3">
        <v>50</v>
      </c>
      <c r="N1797" s="3">
        <v>100</v>
      </c>
      <c r="O1797" s="3">
        <v>0</v>
      </c>
      <c r="P1797" s="3">
        <v>0</v>
      </c>
      <c r="Q1797" s="3">
        <v>0</v>
      </c>
    </row>
    <row r="1798" spans="1:17" x14ac:dyDescent="0.25">
      <c r="A1798" s="3">
        <v>4011</v>
      </c>
      <c r="B1798" s="3" t="s">
        <v>3278</v>
      </c>
      <c r="C1798" s="3" t="s">
        <v>3320</v>
      </c>
      <c r="D1798" s="3" t="s">
        <v>52</v>
      </c>
      <c r="E1798" s="3" t="s">
        <v>3269</v>
      </c>
      <c r="F1798" s="3" t="s">
        <v>2856</v>
      </c>
      <c r="G1798" s="3" t="s">
        <v>175</v>
      </c>
      <c r="H1798" s="3" t="s">
        <v>176</v>
      </c>
      <c r="I1798" s="3" t="s">
        <v>177</v>
      </c>
      <c r="J1798" s="3" t="s">
        <v>177</v>
      </c>
      <c r="K1798" s="11">
        <v>44211</v>
      </c>
      <c r="L1798" s="11">
        <v>46022</v>
      </c>
      <c r="M1798" s="3">
        <v>55.000000000000007</v>
      </c>
      <c r="N1798" s="3">
        <v>100</v>
      </c>
      <c r="O1798" s="3">
        <v>0</v>
      </c>
      <c r="P1798" s="3">
        <v>0</v>
      </c>
      <c r="Q1798" s="3">
        <v>0</v>
      </c>
    </row>
    <row r="1799" spans="1:17" x14ac:dyDescent="0.25">
      <c r="A1799" s="3">
        <v>4011</v>
      </c>
      <c r="B1799" s="3" t="s">
        <v>3278</v>
      </c>
      <c r="C1799" s="3" t="s">
        <v>3320</v>
      </c>
      <c r="D1799" s="3" t="s">
        <v>53</v>
      </c>
      <c r="E1799" s="3" t="s">
        <v>3270</v>
      </c>
      <c r="F1799" s="3" t="s">
        <v>2856</v>
      </c>
      <c r="G1799" s="3" t="s">
        <v>85</v>
      </c>
      <c r="H1799" s="3" t="s">
        <v>86</v>
      </c>
      <c r="I1799" s="3" t="s">
        <v>87</v>
      </c>
      <c r="J1799" s="3" t="s">
        <v>88</v>
      </c>
      <c r="K1799" s="11">
        <v>44211</v>
      </c>
      <c r="L1799" s="11">
        <v>44926</v>
      </c>
      <c r="M1799" s="3">
        <v>70</v>
      </c>
      <c r="N1799" s="3">
        <v>100</v>
      </c>
      <c r="O1799" s="3">
        <v>0</v>
      </c>
      <c r="P1799" s="3">
        <v>0</v>
      </c>
      <c r="Q1799" s="3">
        <v>0</v>
      </c>
    </row>
    <row r="1800" spans="1:17" x14ac:dyDescent="0.25">
      <c r="A1800" s="3">
        <v>4011</v>
      </c>
      <c r="B1800" s="3" t="s">
        <v>3278</v>
      </c>
      <c r="C1800" s="3" t="s">
        <v>3320</v>
      </c>
      <c r="D1800" s="3" t="s">
        <v>3271</v>
      </c>
      <c r="E1800" s="3" t="s">
        <v>3272</v>
      </c>
      <c r="F1800" s="3" t="s">
        <v>2856</v>
      </c>
      <c r="G1800" s="3" t="s">
        <v>85</v>
      </c>
      <c r="H1800" s="3" t="s">
        <v>86</v>
      </c>
      <c r="I1800" s="3" t="s">
        <v>87</v>
      </c>
      <c r="J1800" s="3" t="s">
        <v>88</v>
      </c>
      <c r="K1800" s="11">
        <v>44211</v>
      </c>
      <c r="L1800" s="11">
        <v>45291</v>
      </c>
      <c r="M1800" s="3">
        <v>40</v>
      </c>
      <c r="N1800" s="3">
        <v>100</v>
      </c>
      <c r="O1800" s="3">
        <v>0</v>
      </c>
      <c r="P1800" s="3">
        <v>0</v>
      </c>
      <c r="Q1800" s="3">
        <v>0</v>
      </c>
    </row>
    <row r="1801" spans="1:17" x14ac:dyDescent="0.25">
      <c r="A1801" s="3">
        <v>4012</v>
      </c>
      <c r="B1801" s="3" t="s">
        <v>3279</v>
      </c>
      <c r="C1801" s="3" t="s">
        <v>3321</v>
      </c>
      <c r="D1801" s="3" t="s">
        <v>2933</v>
      </c>
      <c r="E1801" s="3" t="s">
        <v>3280</v>
      </c>
      <c r="F1801" s="3" t="s">
        <v>2855</v>
      </c>
      <c r="G1801" s="3" t="s">
        <v>148</v>
      </c>
      <c r="H1801" s="3" t="s">
        <v>149</v>
      </c>
      <c r="I1801" s="3" t="s">
        <v>132</v>
      </c>
      <c r="J1801" s="3" t="s">
        <v>133</v>
      </c>
      <c r="K1801" s="11">
        <v>44197</v>
      </c>
      <c r="L1801" s="11">
        <v>46022</v>
      </c>
      <c r="M1801" s="3">
        <v>20</v>
      </c>
      <c r="N1801" s="3">
        <v>100</v>
      </c>
      <c r="O1801" s="3">
        <v>0</v>
      </c>
      <c r="P1801" s="3">
        <v>0</v>
      </c>
      <c r="Q1801" s="3">
        <v>0</v>
      </c>
    </row>
    <row r="1802" spans="1:17" x14ac:dyDescent="0.25">
      <c r="A1802" s="3">
        <v>4012</v>
      </c>
      <c r="B1802" s="3" t="s">
        <v>3279</v>
      </c>
      <c r="C1802" s="3" t="s">
        <v>3321</v>
      </c>
      <c r="D1802" s="3" t="s">
        <v>2935</v>
      </c>
      <c r="E1802" s="3" t="s">
        <v>3281</v>
      </c>
      <c r="F1802" s="3" t="s">
        <v>2855</v>
      </c>
      <c r="G1802" s="3" t="s">
        <v>162</v>
      </c>
      <c r="H1802" s="3" t="s">
        <v>163</v>
      </c>
      <c r="I1802" s="3" t="s">
        <v>164</v>
      </c>
      <c r="J1802" s="3" t="s">
        <v>164</v>
      </c>
      <c r="K1802" s="11">
        <v>44211</v>
      </c>
      <c r="L1802" s="11">
        <v>45291</v>
      </c>
      <c r="M1802" s="3">
        <v>15000</v>
      </c>
      <c r="N1802" s="3">
        <v>8800</v>
      </c>
      <c r="O1802" s="3">
        <v>0</v>
      </c>
      <c r="P1802" s="3">
        <v>0</v>
      </c>
      <c r="Q1802" s="3">
        <v>0</v>
      </c>
    </row>
    <row r="1803" spans="1:17" x14ac:dyDescent="0.25">
      <c r="A1803" s="3">
        <v>4012</v>
      </c>
      <c r="B1803" s="3" t="s">
        <v>3279</v>
      </c>
      <c r="C1803" s="3" t="s">
        <v>3321</v>
      </c>
      <c r="D1803" s="3" t="s">
        <v>2937</v>
      </c>
      <c r="E1803" s="3" t="s">
        <v>3282</v>
      </c>
      <c r="F1803" s="3" t="s">
        <v>2856</v>
      </c>
      <c r="G1803" s="3" t="s">
        <v>175</v>
      </c>
      <c r="H1803" s="3" t="s">
        <v>176</v>
      </c>
      <c r="I1803" s="3" t="s">
        <v>177</v>
      </c>
      <c r="J1803" s="3" t="s">
        <v>177</v>
      </c>
      <c r="K1803" s="11">
        <v>44197</v>
      </c>
      <c r="L1803" s="11">
        <v>44561</v>
      </c>
      <c r="M1803" s="3">
        <v>100</v>
      </c>
      <c r="N1803" s="3">
        <v>100</v>
      </c>
      <c r="O1803" s="3">
        <v>0</v>
      </c>
      <c r="P1803" s="3">
        <v>0</v>
      </c>
      <c r="Q1803" s="3">
        <v>0</v>
      </c>
    </row>
    <row r="1804" spans="1:17" x14ac:dyDescent="0.25">
      <c r="A1804" s="3">
        <v>4012</v>
      </c>
      <c r="B1804" s="3" t="s">
        <v>3279</v>
      </c>
      <c r="C1804" s="3" t="s">
        <v>3321</v>
      </c>
      <c r="D1804" s="3" t="s">
        <v>2939</v>
      </c>
      <c r="E1804" s="3" t="s">
        <v>3283</v>
      </c>
      <c r="F1804" s="3" t="s">
        <v>2856</v>
      </c>
      <c r="G1804" s="3" t="s">
        <v>3306</v>
      </c>
      <c r="H1804" s="3" t="s">
        <v>86</v>
      </c>
      <c r="I1804" s="3" t="s">
        <v>87</v>
      </c>
      <c r="J1804" s="3" t="s">
        <v>88</v>
      </c>
      <c r="K1804" s="11">
        <v>44197</v>
      </c>
      <c r="L1804" s="11">
        <v>44561</v>
      </c>
      <c r="M1804" s="3">
        <v>100</v>
      </c>
      <c r="N1804" s="3">
        <v>0</v>
      </c>
      <c r="O1804" s="3">
        <v>0</v>
      </c>
      <c r="P1804" s="3">
        <v>0</v>
      </c>
      <c r="Q1804" s="3">
        <v>0</v>
      </c>
    </row>
    <row r="1805" spans="1:17" x14ac:dyDescent="0.25">
      <c r="A1805" s="3">
        <v>4012</v>
      </c>
      <c r="B1805" s="3" t="s">
        <v>3279</v>
      </c>
      <c r="C1805" s="3" t="s">
        <v>3321</v>
      </c>
      <c r="D1805" s="3" t="s">
        <v>2941</v>
      </c>
      <c r="E1805" s="3" t="s">
        <v>3284</v>
      </c>
      <c r="F1805" s="3" t="s">
        <v>2856</v>
      </c>
      <c r="G1805" s="3" t="s">
        <v>3307</v>
      </c>
      <c r="H1805" s="3" t="s">
        <v>91</v>
      </c>
      <c r="I1805" s="3" t="s">
        <v>92</v>
      </c>
      <c r="J1805" s="3" t="s">
        <v>93</v>
      </c>
      <c r="K1805" s="11">
        <v>44378</v>
      </c>
      <c r="L1805" s="11">
        <v>44926</v>
      </c>
      <c r="M1805" s="3">
        <v>9600</v>
      </c>
      <c r="N1805" s="3">
        <v>20000</v>
      </c>
      <c r="O1805" s="3">
        <v>0</v>
      </c>
      <c r="P1805" s="3">
        <v>0</v>
      </c>
      <c r="Q1805" s="3">
        <v>0</v>
      </c>
    </row>
    <row r="1806" spans="1:17" x14ac:dyDescent="0.25">
      <c r="A1806" s="3">
        <v>4012</v>
      </c>
      <c r="B1806" s="3" t="s">
        <v>3279</v>
      </c>
      <c r="C1806" s="3" t="s">
        <v>3321</v>
      </c>
      <c r="D1806" s="3" t="s">
        <v>2943</v>
      </c>
      <c r="E1806" s="3" t="s">
        <v>3285</v>
      </c>
      <c r="F1806" s="3" t="s">
        <v>2051</v>
      </c>
      <c r="G1806" s="3" t="s">
        <v>3308</v>
      </c>
      <c r="H1806" s="3" t="s">
        <v>179</v>
      </c>
      <c r="I1806" s="3" t="s">
        <v>180</v>
      </c>
      <c r="J1806" s="3" t="s">
        <v>181</v>
      </c>
      <c r="K1806" s="11">
        <v>44256</v>
      </c>
      <c r="L1806" s="11">
        <v>45291</v>
      </c>
      <c r="M1806" s="3">
        <v>20</v>
      </c>
      <c r="N1806" s="3">
        <v>100</v>
      </c>
      <c r="O1806" s="3">
        <v>0</v>
      </c>
      <c r="P1806" s="3">
        <v>0</v>
      </c>
      <c r="Q1806" s="3">
        <v>0</v>
      </c>
    </row>
    <row r="1807" spans="1:17" x14ac:dyDescent="0.25">
      <c r="A1807" s="3">
        <v>4012</v>
      </c>
      <c r="B1807" s="3" t="s">
        <v>3279</v>
      </c>
      <c r="C1807" s="3" t="s">
        <v>3321</v>
      </c>
      <c r="D1807" s="3" t="s">
        <v>2945</v>
      </c>
      <c r="E1807" s="3" t="s">
        <v>3286</v>
      </c>
      <c r="F1807" s="3" t="s">
        <v>2051</v>
      </c>
      <c r="G1807" s="3" t="s">
        <v>226</v>
      </c>
      <c r="H1807" s="3" t="s">
        <v>227</v>
      </c>
      <c r="I1807" s="3" t="s">
        <v>228</v>
      </c>
      <c r="J1807" s="3" t="s">
        <v>229</v>
      </c>
      <c r="K1807" s="11">
        <v>44197</v>
      </c>
      <c r="L1807" s="11">
        <v>44530</v>
      </c>
      <c r="M1807" s="3">
        <v>100</v>
      </c>
      <c r="N1807" s="3">
        <v>100</v>
      </c>
      <c r="O1807" s="3">
        <v>0</v>
      </c>
      <c r="P1807" s="3">
        <v>0</v>
      </c>
      <c r="Q1807" s="3">
        <v>0</v>
      </c>
    </row>
    <row r="1808" spans="1:17" x14ac:dyDescent="0.25">
      <c r="A1808" s="3">
        <v>4012</v>
      </c>
      <c r="B1808" s="3" t="s">
        <v>3279</v>
      </c>
      <c r="C1808" s="3" t="s">
        <v>3321</v>
      </c>
      <c r="D1808" s="3" t="s">
        <v>2947</v>
      </c>
      <c r="E1808" s="3" t="s">
        <v>3287</v>
      </c>
      <c r="F1808" s="3" t="s">
        <v>2051</v>
      </c>
      <c r="G1808" s="3" t="s">
        <v>3035</v>
      </c>
      <c r="H1808" s="3" t="s">
        <v>176</v>
      </c>
      <c r="I1808" s="3" t="s">
        <v>177</v>
      </c>
      <c r="J1808" s="3" t="s">
        <v>177</v>
      </c>
      <c r="K1808" s="11">
        <v>44197</v>
      </c>
      <c r="L1808" s="11">
        <v>44377</v>
      </c>
      <c r="M1808" s="3">
        <v>100</v>
      </c>
      <c r="N1808" s="3">
        <v>100</v>
      </c>
      <c r="O1808" s="3">
        <v>0</v>
      </c>
      <c r="P1808" s="3">
        <v>0</v>
      </c>
      <c r="Q1808" s="3">
        <v>0</v>
      </c>
    </row>
    <row r="1809" spans="1:17" x14ac:dyDescent="0.25">
      <c r="A1809" s="3">
        <v>4012</v>
      </c>
      <c r="B1809" s="3" t="s">
        <v>3279</v>
      </c>
      <c r="C1809" s="3" t="s">
        <v>3321</v>
      </c>
      <c r="D1809" s="3" t="s">
        <v>2949</v>
      </c>
      <c r="E1809" s="3" t="s">
        <v>3288</v>
      </c>
      <c r="F1809" s="3" t="s">
        <v>2856</v>
      </c>
      <c r="G1809" s="3" t="s">
        <v>90</v>
      </c>
      <c r="H1809" s="3" t="s">
        <v>91</v>
      </c>
      <c r="I1809" s="3" t="s">
        <v>92</v>
      </c>
      <c r="J1809" s="3" t="s">
        <v>93</v>
      </c>
      <c r="K1809" s="11">
        <v>44348</v>
      </c>
      <c r="L1809" s="11">
        <v>45291</v>
      </c>
      <c r="M1809" s="3">
        <v>34</v>
      </c>
      <c r="N1809" s="3">
        <v>100</v>
      </c>
      <c r="O1809" s="3">
        <v>0</v>
      </c>
      <c r="P1809" s="3">
        <v>0</v>
      </c>
      <c r="Q1809" s="3">
        <v>0</v>
      </c>
    </row>
    <row r="1810" spans="1:17" x14ac:dyDescent="0.25">
      <c r="A1810" s="3">
        <v>4012</v>
      </c>
      <c r="B1810" s="3" t="s">
        <v>3279</v>
      </c>
      <c r="C1810" s="3" t="s">
        <v>3321</v>
      </c>
      <c r="D1810" s="3" t="s">
        <v>51</v>
      </c>
      <c r="E1810" s="3" t="s">
        <v>3289</v>
      </c>
      <c r="F1810" s="3" t="s">
        <v>2051</v>
      </c>
      <c r="G1810" s="3" t="s">
        <v>189</v>
      </c>
      <c r="H1810" s="3" t="s">
        <v>190</v>
      </c>
      <c r="I1810" s="3" t="s">
        <v>164</v>
      </c>
      <c r="J1810" s="3" t="s">
        <v>164</v>
      </c>
      <c r="K1810" s="11">
        <v>44197</v>
      </c>
      <c r="L1810" s="11">
        <v>44438</v>
      </c>
      <c r="M1810" s="3">
        <v>100</v>
      </c>
      <c r="N1810" s="3">
        <v>100</v>
      </c>
      <c r="O1810" s="3">
        <v>0</v>
      </c>
      <c r="P1810" s="3">
        <v>0</v>
      </c>
      <c r="Q1810" s="3">
        <v>0</v>
      </c>
    </row>
    <row r="1811" spans="1:17" x14ac:dyDescent="0.25">
      <c r="A1811" s="3">
        <v>4012</v>
      </c>
      <c r="B1811" s="3" t="s">
        <v>3279</v>
      </c>
      <c r="C1811" s="3" t="s">
        <v>3321</v>
      </c>
      <c r="D1811" s="3" t="s">
        <v>39</v>
      </c>
      <c r="E1811" s="3" t="s">
        <v>3290</v>
      </c>
      <c r="F1811" s="3" t="s">
        <v>2856</v>
      </c>
      <c r="G1811" s="3" t="s">
        <v>3309</v>
      </c>
      <c r="H1811" s="3" t="s">
        <v>163</v>
      </c>
      <c r="I1811" s="3" t="s">
        <v>164</v>
      </c>
      <c r="J1811" s="3" t="s">
        <v>164</v>
      </c>
      <c r="K1811" s="11">
        <v>44211</v>
      </c>
      <c r="L1811" s="11">
        <v>45291</v>
      </c>
      <c r="M1811" s="3">
        <v>1500</v>
      </c>
      <c r="N1811" s="3">
        <v>3900</v>
      </c>
      <c r="O1811" s="3">
        <v>0</v>
      </c>
      <c r="P1811" s="3">
        <v>0</v>
      </c>
      <c r="Q1811" s="3">
        <v>0</v>
      </c>
    </row>
    <row r="1812" spans="1:17" x14ac:dyDescent="0.25">
      <c r="A1812" s="3">
        <v>4012</v>
      </c>
      <c r="B1812" s="3" t="s">
        <v>3279</v>
      </c>
      <c r="C1812" s="3" t="s">
        <v>3321</v>
      </c>
      <c r="D1812" s="3" t="s">
        <v>42</v>
      </c>
      <c r="E1812" s="3" t="s">
        <v>3291</v>
      </c>
      <c r="F1812" s="3" t="s">
        <v>2856</v>
      </c>
      <c r="G1812" s="3" t="s">
        <v>138</v>
      </c>
      <c r="H1812" s="3" t="s">
        <v>138</v>
      </c>
      <c r="I1812" s="3" t="s">
        <v>87</v>
      </c>
      <c r="J1812" s="3" t="s">
        <v>88</v>
      </c>
      <c r="K1812" s="11">
        <v>44197</v>
      </c>
      <c r="L1812" s="11">
        <v>44561</v>
      </c>
      <c r="M1812" s="3">
        <v>100</v>
      </c>
      <c r="N1812" s="3">
        <v>100</v>
      </c>
      <c r="O1812" s="3">
        <v>0</v>
      </c>
      <c r="P1812" s="3">
        <v>0</v>
      </c>
      <c r="Q1812" s="3">
        <v>0</v>
      </c>
    </row>
    <row r="1813" spans="1:17" x14ac:dyDescent="0.25">
      <c r="A1813" s="3">
        <v>4012</v>
      </c>
      <c r="B1813" s="3" t="s">
        <v>3279</v>
      </c>
      <c r="C1813" s="3" t="s">
        <v>3321</v>
      </c>
      <c r="D1813" s="3" t="s">
        <v>40</v>
      </c>
      <c r="E1813" s="3" t="s">
        <v>3292</v>
      </c>
      <c r="F1813" s="3" t="s">
        <v>2856</v>
      </c>
      <c r="G1813" s="3" t="s">
        <v>85</v>
      </c>
      <c r="H1813" s="3" t="s">
        <v>86</v>
      </c>
      <c r="I1813" s="3" t="s">
        <v>87</v>
      </c>
      <c r="J1813" s="3" t="s">
        <v>88</v>
      </c>
      <c r="K1813" s="11">
        <v>44197</v>
      </c>
      <c r="L1813" s="11" t="s">
        <v>3313</v>
      </c>
      <c r="M1813" s="3">
        <v>100</v>
      </c>
      <c r="N1813" s="3">
        <v>100</v>
      </c>
      <c r="O1813" s="3">
        <v>0</v>
      </c>
      <c r="P1813" s="3">
        <v>0</v>
      </c>
      <c r="Q1813" s="3">
        <v>0</v>
      </c>
    </row>
    <row r="1814" spans="1:17" x14ac:dyDescent="0.25">
      <c r="A1814" s="3">
        <v>4012</v>
      </c>
      <c r="B1814" s="3" t="s">
        <v>3279</v>
      </c>
      <c r="C1814" s="3" t="s">
        <v>3321</v>
      </c>
      <c r="D1814" s="3" t="s">
        <v>2961</v>
      </c>
      <c r="E1814" s="3" t="s">
        <v>3293</v>
      </c>
      <c r="F1814" s="3" t="s">
        <v>2855</v>
      </c>
      <c r="G1814" s="3" t="s">
        <v>3310</v>
      </c>
      <c r="H1814" s="3" t="s">
        <v>235</v>
      </c>
      <c r="I1814" s="3" t="s">
        <v>87</v>
      </c>
      <c r="J1814" s="3" t="s">
        <v>88</v>
      </c>
      <c r="K1814" s="11">
        <v>44197</v>
      </c>
      <c r="L1814" s="11">
        <v>44561</v>
      </c>
      <c r="M1814" s="3">
        <v>100</v>
      </c>
      <c r="N1814" s="3">
        <v>100</v>
      </c>
      <c r="O1814" s="3">
        <v>0</v>
      </c>
      <c r="P1814" s="3">
        <v>0</v>
      </c>
      <c r="Q1814" s="3">
        <v>0</v>
      </c>
    </row>
    <row r="1815" spans="1:17" x14ac:dyDescent="0.25">
      <c r="A1815" s="3">
        <v>4012</v>
      </c>
      <c r="B1815" s="3" t="s">
        <v>3279</v>
      </c>
      <c r="C1815" s="3" t="s">
        <v>3321</v>
      </c>
      <c r="D1815" s="3" t="s">
        <v>2963</v>
      </c>
      <c r="E1815" s="3" t="s">
        <v>3294</v>
      </c>
      <c r="F1815" s="3" t="s">
        <v>2051</v>
      </c>
      <c r="G1815" s="3" t="s">
        <v>3308</v>
      </c>
      <c r="H1815" s="3" t="s">
        <v>179</v>
      </c>
      <c r="I1815" s="3" t="s">
        <v>180</v>
      </c>
      <c r="J1815" s="3" t="s">
        <v>181</v>
      </c>
      <c r="K1815" s="11">
        <v>44197</v>
      </c>
      <c r="L1815" s="11">
        <v>45291</v>
      </c>
      <c r="M1815" s="3">
        <v>20</v>
      </c>
      <c r="N1815" s="3">
        <v>100</v>
      </c>
      <c r="O1815" s="3">
        <v>0</v>
      </c>
      <c r="P1815" s="3">
        <v>0</v>
      </c>
      <c r="Q1815" s="3">
        <v>0</v>
      </c>
    </row>
    <row r="1816" spans="1:17" x14ac:dyDescent="0.25">
      <c r="A1816" s="3">
        <v>4012</v>
      </c>
      <c r="B1816" s="3" t="s">
        <v>3279</v>
      </c>
      <c r="C1816" s="3" t="s">
        <v>3321</v>
      </c>
      <c r="D1816" s="3" t="s">
        <v>2965</v>
      </c>
      <c r="E1816" s="3" t="s">
        <v>3295</v>
      </c>
      <c r="F1816" s="3" t="s">
        <v>2855</v>
      </c>
      <c r="G1816" s="3" t="s">
        <v>3310</v>
      </c>
      <c r="H1816" s="3" t="s">
        <v>235</v>
      </c>
      <c r="I1816" s="3" t="s">
        <v>87</v>
      </c>
      <c r="J1816" s="3" t="s">
        <v>88</v>
      </c>
      <c r="K1816" s="11">
        <v>44197</v>
      </c>
      <c r="L1816" s="11">
        <v>45291</v>
      </c>
      <c r="M1816" s="3">
        <v>8</v>
      </c>
      <c r="N1816" s="3">
        <v>30</v>
      </c>
      <c r="O1816" s="3">
        <v>0</v>
      </c>
      <c r="P1816" s="3">
        <v>0</v>
      </c>
      <c r="Q1816" s="3">
        <v>0</v>
      </c>
    </row>
    <row r="1817" spans="1:17" x14ac:dyDescent="0.25">
      <c r="A1817" s="3">
        <v>4012</v>
      </c>
      <c r="B1817" s="3" t="s">
        <v>3279</v>
      </c>
      <c r="C1817" s="3" t="s">
        <v>3321</v>
      </c>
      <c r="D1817" s="3" t="s">
        <v>2980</v>
      </c>
      <c r="E1817" s="3" t="s">
        <v>3296</v>
      </c>
      <c r="F1817" s="3" t="s">
        <v>2051</v>
      </c>
      <c r="G1817" s="3" t="s">
        <v>175</v>
      </c>
      <c r="H1817" s="3" t="s">
        <v>176</v>
      </c>
      <c r="I1817" s="3" t="s">
        <v>177</v>
      </c>
      <c r="J1817" s="3" t="s">
        <v>177</v>
      </c>
      <c r="K1817" s="11">
        <v>44562</v>
      </c>
      <c r="L1817" s="11">
        <v>44926</v>
      </c>
      <c r="M1817" s="3">
        <v>0</v>
      </c>
      <c r="N1817" s="3">
        <v>100</v>
      </c>
      <c r="O1817" s="3">
        <v>0</v>
      </c>
      <c r="P1817" s="3">
        <v>0</v>
      </c>
      <c r="Q1817" s="3">
        <v>0</v>
      </c>
    </row>
    <row r="1818" spans="1:17" x14ac:dyDescent="0.25">
      <c r="A1818" s="3">
        <v>4012</v>
      </c>
      <c r="B1818" s="3" t="s">
        <v>3279</v>
      </c>
      <c r="C1818" s="3" t="s">
        <v>3321</v>
      </c>
      <c r="D1818" s="3" t="s">
        <v>3305</v>
      </c>
      <c r="E1818" s="3" t="s">
        <v>3297</v>
      </c>
      <c r="F1818" s="3" t="s">
        <v>2051</v>
      </c>
      <c r="G1818" s="3" t="s">
        <v>175</v>
      </c>
      <c r="H1818" s="3" t="s">
        <v>176</v>
      </c>
      <c r="I1818" s="3" t="s">
        <v>177</v>
      </c>
      <c r="J1818" s="3" t="s">
        <v>177</v>
      </c>
      <c r="K1818" s="11">
        <v>44197</v>
      </c>
      <c r="L1818" s="11">
        <v>46022</v>
      </c>
      <c r="M1818" s="3">
        <v>20</v>
      </c>
      <c r="N1818" s="3">
        <v>100</v>
      </c>
      <c r="O1818" s="3">
        <v>0</v>
      </c>
      <c r="P1818" s="3">
        <v>0</v>
      </c>
      <c r="Q1818" s="3">
        <v>0</v>
      </c>
    </row>
    <row r="1819" spans="1:17" x14ac:dyDescent="0.25">
      <c r="A1819" s="3">
        <v>4012</v>
      </c>
      <c r="B1819" s="3" t="s">
        <v>3279</v>
      </c>
      <c r="C1819" s="3" t="s">
        <v>3321</v>
      </c>
      <c r="D1819" s="3" t="s">
        <v>3229</v>
      </c>
      <c r="E1819" s="3" t="s">
        <v>3298</v>
      </c>
      <c r="F1819" s="3" t="s">
        <v>2051</v>
      </c>
      <c r="G1819" s="3" t="s">
        <v>3311</v>
      </c>
      <c r="H1819" s="3" t="s">
        <v>86</v>
      </c>
      <c r="I1819" s="3" t="s">
        <v>87</v>
      </c>
      <c r="J1819" s="3" t="s">
        <v>88</v>
      </c>
      <c r="K1819" s="11">
        <v>44197</v>
      </c>
      <c r="L1819" s="11">
        <v>44561</v>
      </c>
      <c r="M1819" s="3">
        <v>100</v>
      </c>
      <c r="N1819" s="3">
        <v>100</v>
      </c>
      <c r="O1819" s="3">
        <v>0</v>
      </c>
      <c r="P1819" s="3">
        <v>0</v>
      </c>
      <c r="Q1819" s="3">
        <v>0</v>
      </c>
    </row>
    <row r="1820" spans="1:17" x14ac:dyDescent="0.25">
      <c r="A1820" s="3">
        <v>4012</v>
      </c>
      <c r="B1820" s="3" t="s">
        <v>3279</v>
      </c>
      <c r="C1820" s="3" t="s">
        <v>3321</v>
      </c>
      <c r="D1820" s="3" t="s">
        <v>3231</v>
      </c>
      <c r="E1820" s="3" t="s">
        <v>3299</v>
      </c>
      <c r="F1820" s="3" t="s">
        <v>2051</v>
      </c>
      <c r="G1820" s="3" t="s">
        <v>178</v>
      </c>
      <c r="H1820" s="3" t="s">
        <v>179</v>
      </c>
      <c r="I1820" s="3" t="s">
        <v>180</v>
      </c>
      <c r="J1820" s="3" t="s">
        <v>181</v>
      </c>
      <c r="K1820" s="11">
        <v>44378</v>
      </c>
      <c r="L1820" s="11">
        <v>44926</v>
      </c>
      <c r="M1820" s="3">
        <v>20</v>
      </c>
      <c r="N1820" s="3">
        <v>100</v>
      </c>
      <c r="O1820" s="3">
        <v>0</v>
      </c>
      <c r="P1820" s="3">
        <v>0</v>
      </c>
      <c r="Q1820" s="3">
        <v>0</v>
      </c>
    </row>
    <row r="1821" spans="1:17" x14ac:dyDescent="0.25">
      <c r="A1821" s="3">
        <v>4012</v>
      </c>
      <c r="B1821" s="3" t="s">
        <v>3279</v>
      </c>
      <c r="C1821" s="3" t="s">
        <v>3321</v>
      </c>
      <c r="D1821" s="3" t="s">
        <v>3233</v>
      </c>
      <c r="E1821" s="3" t="s">
        <v>3300</v>
      </c>
      <c r="F1821" s="3" t="s">
        <v>2051</v>
      </c>
      <c r="G1821" s="3" t="s">
        <v>234</v>
      </c>
      <c r="H1821" s="3" t="s">
        <v>235</v>
      </c>
      <c r="I1821" s="3" t="s">
        <v>87</v>
      </c>
      <c r="J1821" s="3" t="s">
        <v>88</v>
      </c>
      <c r="K1821" s="11">
        <v>44197</v>
      </c>
      <c r="L1821" s="11">
        <v>45657</v>
      </c>
      <c r="M1821" s="3">
        <v>25</v>
      </c>
      <c r="N1821" s="3">
        <v>100</v>
      </c>
      <c r="O1821" s="3">
        <v>0</v>
      </c>
      <c r="P1821" s="3">
        <v>0</v>
      </c>
      <c r="Q1821" s="3">
        <v>0</v>
      </c>
    </row>
    <row r="1822" spans="1:17" x14ac:dyDescent="0.25">
      <c r="A1822" s="3">
        <v>4012</v>
      </c>
      <c r="B1822" s="3" t="s">
        <v>3279</v>
      </c>
      <c r="C1822" s="3" t="s">
        <v>3321</v>
      </c>
      <c r="D1822" s="3" t="s">
        <v>3235</v>
      </c>
      <c r="E1822" s="3" t="s">
        <v>3301</v>
      </c>
      <c r="F1822" s="3" t="s">
        <v>2051</v>
      </c>
      <c r="G1822" s="3" t="s">
        <v>3312</v>
      </c>
      <c r="H1822" s="3" t="s">
        <v>889</v>
      </c>
      <c r="I1822" s="3" t="s">
        <v>228</v>
      </c>
      <c r="J1822" s="3" t="s">
        <v>229</v>
      </c>
      <c r="K1822" s="11">
        <v>44197</v>
      </c>
      <c r="L1822" s="11">
        <v>44377</v>
      </c>
      <c r="M1822" s="3">
        <v>100</v>
      </c>
      <c r="N1822" s="3">
        <v>100</v>
      </c>
      <c r="O1822" s="3">
        <v>0</v>
      </c>
      <c r="P1822" s="3">
        <v>0</v>
      </c>
      <c r="Q1822" s="3">
        <v>0</v>
      </c>
    </row>
    <row r="1823" spans="1:17" x14ac:dyDescent="0.25">
      <c r="A1823" s="3">
        <v>4012</v>
      </c>
      <c r="B1823" s="3" t="s">
        <v>3279</v>
      </c>
      <c r="C1823" s="3" t="s">
        <v>3321</v>
      </c>
      <c r="D1823" s="3" t="s">
        <v>3237</v>
      </c>
      <c r="E1823" s="3" t="s">
        <v>3302</v>
      </c>
      <c r="F1823" s="3" t="s">
        <v>2051</v>
      </c>
      <c r="G1823" s="3" t="s">
        <v>175</v>
      </c>
      <c r="H1823" s="3" t="s">
        <v>176</v>
      </c>
      <c r="I1823" s="3" t="s">
        <v>177</v>
      </c>
      <c r="J1823" s="3" t="s">
        <v>177</v>
      </c>
      <c r="K1823" s="11">
        <v>44377</v>
      </c>
      <c r="L1823" s="11">
        <v>44561</v>
      </c>
      <c r="M1823" s="3">
        <v>100</v>
      </c>
      <c r="N1823" s="3">
        <v>100</v>
      </c>
      <c r="O1823" s="3">
        <v>0</v>
      </c>
      <c r="P1823" s="3">
        <v>0</v>
      </c>
      <c r="Q1823" s="3">
        <v>0</v>
      </c>
    </row>
    <row r="1824" spans="1:17" x14ac:dyDescent="0.25">
      <c r="A1824" s="3">
        <v>4012</v>
      </c>
      <c r="B1824" s="3" t="s">
        <v>3279</v>
      </c>
      <c r="C1824" s="3" t="s">
        <v>3321</v>
      </c>
      <c r="D1824" s="3" t="s">
        <v>3239</v>
      </c>
      <c r="E1824" s="3" t="s">
        <v>3303</v>
      </c>
      <c r="F1824" s="3" t="s">
        <v>2051</v>
      </c>
      <c r="G1824" s="3" t="s">
        <v>175</v>
      </c>
      <c r="H1824" s="3" t="s">
        <v>176</v>
      </c>
      <c r="I1824" s="3" t="s">
        <v>177</v>
      </c>
      <c r="J1824" s="3" t="s">
        <v>177</v>
      </c>
      <c r="K1824" s="11">
        <v>44562</v>
      </c>
      <c r="L1824" s="11">
        <v>44926</v>
      </c>
      <c r="M1824" s="3">
        <v>0</v>
      </c>
      <c r="N1824" s="3">
        <v>100</v>
      </c>
      <c r="O1824" s="3">
        <v>0</v>
      </c>
      <c r="P1824" s="3">
        <v>0</v>
      </c>
      <c r="Q1824" s="3">
        <v>0</v>
      </c>
    </row>
    <row r="1825" spans="1:17" x14ac:dyDescent="0.25">
      <c r="A1825" s="3">
        <v>4012</v>
      </c>
      <c r="B1825" s="3" t="s">
        <v>3279</v>
      </c>
      <c r="C1825" s="3" t="s">
        <v>3321</v>
      </c>
      <c r="D1825" s="3" t="s">
        <v>3241</v>
      </c>
      <c r="E1825" s="3" t="s">
        <v>3304</v>
      </c>
      <c r="F1825" s="3" t="s">
        <v>2051</v>
      </c>
      <c r="G1825" s="3" t="s">
        <v>90</v>
      </c>
      <c r="H1825" s="3" t="s">
        <v>91</v>
      </c>
      <c r="I1825" s="3" t="s">
        <v>92</v>
      </c>
      <c r="J1825" s="3" t="s">
        <v>93</v>
      </c>
      <c r="K1825" s="11">
        <v>44348</v>
      </c>
      <c r="L1825" s="11">
        <v>45291</v>
      </c>
      <c r="M1825" s="3">
        <v>20</v>
      </c>
      <c r="N1825" s="3">
        <v>100</v>
      </c>
      <c r="O1825" s="3">
        <v>0</v>
      </c>
      <c r="P1825" s="3">
        <v>0</v>
      </c>
      <c r="Q1825" s="3">
        <v>0</v>
      </c>
    </row>
  </sheetData>
  <sheetProtection algorithmName="SHA-512" hashValue="EJJ7vLvOn8GAva9+rWElI/owpu5g4NGpCjrf1Fw3x06BUICC2EX1u8A4+EEVjtf1zkhA0eI1gaJTDRQtzp4G5g==" saltValue="n4tPOr/QFjjeE6mopdj1PA==" spinCount="100000" sheet="1" objects="1" scenarios="1" selectLockedCells="1" selectUnlockedCells="1"/>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E11210-9982-40E0-9B17-40D0E21618EE}">
  <dimension ref="A1:M674"/>
  <sheetViews>
    <sheetView zoomScale="10" zoomScaleNormal="10" workbookViewId="0"/>
  </sheetViews>
  <sheetFormatPr baseColWidth="10" defaultRowHeight="15" x14ac:dyDescent="0.25"/>
  <cols>
    <col min="1" max="16384" width="11.42578125" style="3"/>
  </cols>
  <sheetData>
    <row r="1" spans="1:13" s="10" customFormat="1" ht="75" x14ac:dyDescent="0.25">
      <c r="A1" s="10" t="s">
        <v>2716</v>
      </c>
      <c r="B1" s="10" t="s">
        <v>2717</v>
      </c>
      <c r="C1" s="10" t="s">
        <v>2718</v>
      </c>
      <c r="D1" s="10" t="s">
        <v>2064</v>
      </c>
      <c r="E1" s="10" t="s">
        <v>2719</v>
      </c>
      <c r="F1" s="10" t="s">
        <v>2720</v>
      </c>
      <c r="G1" s="10" t="s">
        <v>2845</v>
      </c>
      <c r="H1" s="10" t="s">
        <v>2721</v>
      </c>
      <c r="I1" s="10" t="s">
        <v>2722</v>
      </c>
      <c r="J1" s="10" t="s">
        <v>2723</v>
      </c>
      <c r="K1" s="10" t="s">
        <v>2724</v>
      </c>
      <c r="L1" s="10" t="s">
        <v>2725</v>
      </c>
      <c r="M1" s="10" t="s">
        <v>2726</v>
      </c>
    </row>
    <row r="2" spans="1:13" x14ac:dyDescent="0.25">
      <c r="A2" s="3" t="s">
        <v>2727</v>
      </c>
      <c r="B2" s="3" t="s">
        <v>2728</v>
      </c>
      <c r="C2" s="3" t="s">
        <v>2729</v>
      </c>
      <c r="D2" s="3" t="s">
        <v>31</v>
      </c>
      <c r="E2" s="3">
        <v>5799</v>
      </c>
      <c r="F2" s="3" t="s">
        <v>2066</v>
      </c>
      <c r="G2" s="3" t="s">
        <v>2856</v>
      </c>
      <c r="H2" s="3" t="s">
        <v>2730</v>
      </c>
      <c r="I2" s="3">
        <v>0</v>
      </c>
      <c r="J2" s="3" t="s">
        <v>2731</v>
      </c>
      <c r="K2" s="3" t="s">
        <v>2731</v>
      </c>
      <c r="L2" s="3" t="s">
        <v>2731</v>
      </c>
      <c r="M2" s="3" t="s">
        <v>2732</v>
      </c>
    </row>
    <row r="3" spans="1:13" x14ac:dyDescent="0.25">
      <c r="A3" s="3" t="s">
        <v>2727</v>
      </c>
      <c r="B3" s="3" t="s">
        <v>2733</v>
      </c>
      <c r="C3" s="3" t="s">
        <v>2734</v>
      </c>
      <c r="D3" s="3" t="s">
        <v>31</v>
      </c>
      <c r="E3" s="3">
        <v>6555</v>
      </c>
      <c r="F3" s="3" t="s">
        <v>2066</v>
      </c>
      <c r="G3" s="3" t="s">
        <v>2856</v>
      </c>
      <c r="H3" s="3" t="s">
        <v>2730</v>
      </c>
      <c r="I3" s="3">
        <v>0</v>
      </c>
      <c r="J3" s="3" t="s">
        <v>2731</v>
      </c>
      <c r="K3" s="3" t="s">
        <v>2731</v>
      </c>
      <c r="L3" s="3" t="s">
        <v>2731</v>
      </c>
      <c r="M3" s="3" t="s">
        <v>2732</v>
      </c>
    </row>
    <row r="4" spans="1:13" x14ac:dyDescent="0.25">
      <c r="A4" s="3" t="s">
        <v>2727</v>
      </c>
      <c r="B4" s="3" t="s">
        <v>2735</v>
      </c>
      <c r="C4" s="3" t="s">
        <v>2736</v>
      </c>
      <c r="D4" s="3" t="s">
        <v>156</v>
      </c>
      <c r="E4" s="3">
        <v>5523</v>
      </c>
      <c r="F4" s="3" t="s">
        <v>2067</v>
      </c>
      <c r="G4" s="3" t="s">
        <v>2855</v>
      </c>
      <c r="H4" s="3" t="s">
        <v>2738</v>
      </c>
      <c r="I4" s="3">
        <v>30</v>
      </c>
      <c r="J4" s="3" t="s">
        <v>2731</v>
      </c>
      <c r="K4" s="3" t="s">
        <v>2731</v>
      </c>
      <c r="L4" s="3" t="s">
        <v>2731</v>
      </c>
      <c r="M4" s="3" t="s">
        <v>2732</v>
      </c>
    </row>
    <row r="5" spans="1:13" x14ac:dyDescent="0.25">
      <c r="A5" s="3" t="s">
        <v>2727</v>
      </c>
      <c r="B5" s="3" t="s">
        <v>2735</v>
      </c>
      <c r="C5" s="3" t="s">
        <v>2736</v>
      </c>
      <c r="D5" s="3" t="s">
        <v>156</v>
      </c>
      <c r="E5" s="3">
        <v>5524</v>
      </c>
      <c r="F5" s="3" t="s">
        <v>2068</v>
      </c>
      <c r="G5" s="3" t="s">
        <v>2855</v>
      </c>
      <c r="H5" s="3" t="s">
        <v>2738</v>
      </c>
      <c r="I5" s="3">
        <v>30</v>
      </c>
      <c r="J5" s="3" t="s">
        <v>2731</v>
      </c>
      <c r="K5" s="3" t="s">
        <v>2731</v>
      </c>
      <c r="L5" s="3" t="s">
        <v>2731</v>
      </c>
      <c r="M5" s="3" t="s">
        <v>2732</v>
      </c>
    </row>
    <row r="6" spans="1:13" x14ac:dyDescent="0.25">
      <c r="A6" s="3" t="s">
        <v>2727</v>
      </c>
      <c r="B6" s="3" t="s">
        <v>2735</v>
      </c>
      <c r="C6" s="3" t="s">
        <v>2736</v>
      </c>
      <c r="D6" s="3" t="s">
        <v>156</v>
      </c>
      <c r="E6" s="3">
        <v>5525</v>
      </c>
      <c r="F6" s="3" t="s">
        <v>2069</v>
      </c>
      <c r="G6" s="3" t="s">
        <v>2855</v>
      </c>
      <c r="H6" s="3" t="s">
        <v>2738</v>
      </c>
      <c r="I6" s="3">
        <v>30</v>
      </c>
      <c r="J6" s="3" t="s">
        <v>2731</v>
      </c>
      <c r="K6" s="3" t="s">
        <v>2731</v>
      </c>
      <c r="L6" s="3" t="s">
        <v>2731</v>
      </c>
      <c r="M6" s="3" t="s">
        <v>2732</v>
      </c>
    </row>
    <row r="7" spans="1:13" x14ac:dyDescent="0.25">
      <c r="A7" s="3" t="s">
        <v>2727</v>
      </c>
      <c r="B7" s="3" t="s">
        <v>2735</v>
      </c>
      <c r="C7" s="3" t="s">
        <v>2736</v>
      </c>
      <c r="D7" s="3" t="s">
        <v>156</v>
      </c>
      <c r="E7" s="3">
        <v>5526</v>
      </c>
      <c r="F7" s="3" t="s">
        <v>2070</v>
      </c>
      <c r="G7" s="3" t="s">
        <v>2855</v>
      </c>
      <c r="H7" s="3" t="s">
        <v>2738</v>
      </c>
      <c r="I7" s="3">
        <v>30</v>
      </c>
      <c r="J7" s="3" t="s">
        <v>2731</v>
      </c>
      <c r="K7" s="3" t="s">
        <v>2731</v>
      </c>
      <c r="L7" s="3" t="s">
        <v>2731</v>
      </c>
      <c r="M7" s="3" t="s">
        <v>2732</v>
      </c>
    </row>
    <row r="8" spans="1:13" x14ac:dyDescent="0.25">
      <c r="A8" s="3" t="s">
        <v>2727</v>
      </c>
      <c r="B8" s="3" t="s">
        <v>2735</v>
      </c>
      <c r="C8" s="3" t="s">
        <v>2736</v>
      </c>
      <c r="D8" s="3" t="s">
        <v>156</v>
      </c>
      <c r="E8" s="3">
        <v>5527</v>
      </c>
      <c r="F8" s="3" t="s">
        <v>2070</v>
      </c>
      <c r="G8" s="3" t="s">
        <v>2855</v>
      </c>
      <c r="H8" s="3" t="s">
        <v>2738</v>
      </c>
      <c r="I8" s="3">
        <v>30</v>
      </c>
      <c r="J8" s="3" t="s">
        <v>2731</v>
      </c>
      <c r="K8" s="3" t="s">
        <v>2731</v>
      </c>
      <c r="L8" s="3" t="s">
        <v>2731</v>
      </c>
      <c r="M8" s="3" t="s">
        <v>2732</v>
      </c>
    </row>
    <row r="9" spans="1:13" x14ac:dyDescent="0.25">
      <c r="A9" s="3" t="s">
        <v>2727</v>
      </c>
      <c r="B9" s="3" t="s">
        <v>2735</v>
      </c>
      <c r="C9" s="3" t="s">
        <v>2736</v>
      </c>
      <c r="D9" s="3" t="s">
        <v>156</v>
      </c>
      <c r="E9" s="3">
        <v>5529</v>
      </c>
      <c r="F9" s="3" t="s">
        <v>2070</v>
      </c>
      <c r="G9" s="3" t="s">
        <v>2855</v>
      </c>
      <c r="H9" s="3" t="s">
        <v>2738</v>
      </c>
      <c r="I9" s="3">
        <v>30</v>
      </c>
      <c r="J9" s="3" t="s">
        <v>2731</v>
      </c>
      <c r="K9" s="3" t="s">
        <v>2731</v>
      </c>
      <c r="L9" s="3" t="s">
        <v>2731</v>
      </c>
      <c r="M9" s="3" t="s">
        <v>2732</v>
      </c>
    </row>
    <row r="10" spans="1:13" x14ac:dyDescent="0.25">
      <c r="A10" s="3" t="s">
        <v>2727</v>
      </c>
      <c r="B10" s="3" t="s">
        <v>2735</v>
      </c>
      <c r="C10" s="3" t="s">
        <v>2736</v>
      </c>
      <c r="D10" s="3" t="s">
        <v>156</v>
      </c>
      <c r="E10" s="3">
        <v>5533</v>
      </c>
      <c r="F10" s="3" t="s">
        <v>2070</v>
      </c>
      <c r="G10" s="3" t="s">
        <v>2855</v>
      </c>
      <c r="H10" s="3" t="s">
        <v>2738</v>
      </c>
      <c r="I10" s="3">
        <v>30</v>
      </c>
      <c r="J10" s="3" t="s">
        <v>2731</v>
      </c>
      <c r="K10" s="3" t="s">
        <v>2731</v>
      </c>
      <c r="L10" s="3" t="s">
        <v>2731</v>
      </c>
      <c r="M10" s="3" t="s">
        <v>2732</v>
      </c>
    </row>
    <row r="11" spans="1:13" x14ac:dyDescent="0.25">
      <c r="A11" s="3" t="s">
        <v>2739</v>
      </c>
      <c r="B11" s="3" t="s">
        <v>2740</v>
      </c>
      <c r="C11" s="3" t="s">
        <v>2741</v>
      </c>
      <c r="D11" s="3" t="s">
        <v>156</v>
      </c>
      <c r="E11" s="3">
        <v>5537</v>
      </c>
      <c r="F11" s="3" t="s">
        <v>2071</v>
      </c>
      <c r="G11" s="3" t="s">
        <v>2855</v>
      </c>
      <c r="H11" s="3" t="s">
        <v>2738</v>
      </c>
      <c r="I11" s="3">
        <v>150</v>
      </c>
      <c r="J11" s="3" t="s">
        <v>2731</v>
      </c>
      <c r="K11" s="3" t="s">
        <v>2731</v>
      </c>
      <c r="L11" s="3" t="s">
        <v>2731</v>
      </c>
      <c r="M11" s="3" t="s">
        <v>2742</v>
      </c>
    </row>
    <row r="12" spans="1:13" x14ac:dyDescent="0.25">
      <c r="A12" s="3" t="s">
        <v>2739</v>
      </c>
      <c r="B12" s="3" t="s">
        <v>2740</v>
      </c>
      <c r="C12" s="3" t="s">
        <v>2741</v>
      </c>
      <c r="D12" s="3" t="s">
        <v>156</v>
      </c>
      <c r="E12" s="3">
        <v>5539</v>
      </c>
      <c r="F12" s="3" t="s">
        <v>2072</v>
      </c>
      <c r="G12" s="3" t="s">
        <v>2855</v>
      </c>
      <c r="H12" s="3" t="s">
        <v>2738</v>
      </c>
      <c r="I12" s="3">
        <v>150</v>
      </c>
      <c r="J12" s="3" t="s">
        <v>2731</v>
      </c>
      <c r="K12" s="3" t="s">
        <v>2731</v>
      </c>
      <c r="L12" s="3" t="s">
        <v>2731</v>
      </c>
      <c r="M12" s="3" t="s">
        <v>2742</v>
      </c>
    </row>
    <row r="13" spans="1:13" x14ac:dyDescent="0.25">
      <c r="A13" s="3" t="s">
        <v>2739</v>
      </c>
      <c r="B13" s="3" t="s">
        <v>2740</v>
      </c>
      <c r="C13" s="3" t="s">
        <v>2741</v>
      </c>
      <c r="D13" s="3" t="s">
        <v>156</v>
      </c>
      <c r="E13" s="3">
        <v>5546</v>
      </c>
      <c r="F13" s="3" t="s">
        <v>2073</v>
      </c>
      <c r="G13" s="3" t="s">
        <v>2855</v>
      </c>
      <c r="H13" s="3" t="s">
        <v>2738</v>
      </c>
      <c r="I13" s="3">
        <v>180</v>
      </c>
      <c r="J13" s="3" t="s">
        <v>2731</v>
      </c>
      <c r="K13" s="3" t="s">
        <v>2731</v>
      </c>
      <c r="L13" s="3" t="s">
        <v>2731</v>
      </c>
      <c r="M13" s="3" t="s">
        <v>2742</v>
      </c>
    </row>
    <row r="14" spans="1:13" x14ac:dyDescent="0.25">
      <c r="A14" s="3" t="s">
        <v>2739</v>
      </c>
      <c r="B14" s="3" t="s">
        <v>2740</v>
      </c>
      <c r="C14" s="3" t="s">
        <v>2741</v>
      </c>
      <c r="D14" s="3" t="s">
        <v>156</v>
      </c>
      <c r="E14" s="3">
        <v>5547</v>
      </c>
      <c r="F14" s="3" t="s">
        <v>2074</v>
      </c>
      <c r="G14" s="3" t="s">
        <v>2855</v>
      </c>
      <c r="H14" s="3" t="s">
        <v>2738</v>
      </c>
      <c r="I14" s="3">
        <v>270</v>
      </c>
      <c r="J14" s="3" t="s">
        <v>2731</v>
      </c>
      <c r="K14" s="3" t="s">
        <v>2731</v>
      </c>
      <c r="L14" s="3" t="s">
        <v>2731</v>
      </c>
      <c r="M14" s="3" t="s">
        <v>2732</v>
      </c>
    </row>
    <row r="15" spans="1:13" x14ac:dyDescent="0.25">
      <c r="A15" s="3" t="s">
        <v>2739</v>
      </c>
      <c r="B15" s="3" t="s">
        <v>2740</v>
      </c>
      <c r="C15" s="3" t="s">
        <v>2741</v>
      </c>
      <c r="D15" s="3" t="s">
        <v>156</v>
      </c>
      <c r="E15" s="3">
        <v>5548</v>
      </c>
      <c r="F15" s="3" t="s">
        <v>2075</v>
      </c>
      <c r="G15" s="3" t="s">
        <v>2855</v>
      </c>
      <c r="H15" s="3" t="s">
        <v>2738</v>
      </c>
      <c r="I15" s="3">
        <v>270</v>
      </c>
      <c r="J15" s="3" t="s">
        <v>2731</v>
      </c>
      <c r="K15" s="3" t="s">
        <v>2731</v>
      </c>
      <c r="L15" s="3" t="s">
        <v>2731</v>
      </c>
      <c r="M15" s="3" t="s">
        <v>2732</v>
      </c>
    </row>
    <row r="16" spans="1:13" x14ac:dyDescent="0.25">
      <c r="A16" s="3" t="s">
        <v>2739</v>
      </c>
      <c r="B16" s="3" t="s">
        <v>2740</v>
      </c>
      <c r="C16" s="3" t="s">
        <v>2741</v>
      </c>
      <c r="D16" s="3" t="s">
        <v>156</v>
      </c>
      <c r="E16" s="3">
        <v>5554</v>
      </c>
      <c r="F16" s="3" t="s">
        <v>2076</v>
      </c>
      <c r="G16" s="3" t="s">
        <v>2855</v>
      </c>
      <c r="H16" s="3" t="s">
        <v>2738</v>
      </c>
      <c r="I16" s="3">
        <v>180</v>
      </c>
      <c r="J16" s="3" t="s">
        <v>2731</v>
      </c>
      <c r="K16" s="3" t="s">
        <v>2731</v>
      </c>
      <c r="L16" s="3" t="s">
        <v>2731</v>
      </c>
      <c r="M16" s="3" t="s">
        <v>2742</v>
      </c>
    </row>
    <row r="17" spans="1:13" x14ac:dyDescent="0.25">
      <c r="A17" s="3" t="s">
        <v>2727</v>
      </c>
      <c r="B17" s="3" t="s">
        <v>2743</v>
      </c>
      <c r="C17" s="3" t="s">
        <v>2744</v>
      </c>
      <c r="D17" s="3" t="s">
        <v>195</v>
      </c>
      <c r="E17" s="3">
        <v>5577</v>
      </c>
      <c r="F17" s="3" t="s">
        <v>2077</v>
      </c>
      <c r="G17" s="3" t="s">
        <v>2855</v>
      </c>
      <c r="H17" s="3" t="s">
        <v>2745</v>
      </c>
      <c r="I17" s="3">
        <v>10</v>
      </c>
      <c r="J17" s="3" t="s">
        <v>2731</v>
      </c>
      <c r="K17" s="3" t="s">
        <v>2731</v>
      </c>
      <c r="L17" s="3" t="s">
        <v>2731</v>
      </c>
      <c r="M17" s="3" t="s">
        <v>2732</v>
      </c>
    </row>
    <row r="18" spans="1:13" x14ac:dyDescent="0.25">
      <c r="A18" s="3" t="s">
        <v>2727</v>
      </c>
      <c r="B18" s="3" t="s">
        <v>2743</v>
      </c>
      <c r="C18" s="3" t="s">
        <v>2744</v>
      </c>
      <c r="D18" s="3" t="s">
        <v>195</v>
      </c>
      <c r="E18" s="3">
        <v>5578</v>
      </c>
      <c r="F18" s="3" t="s">
        <v>2078</v>
      </c>
      <c r="G18" s="3" t="s">
        <v>2855</v>
      </c>
      <c r="H18" s="3" t="s">
        <v>2745</v>
      </c>
      <c r="I18" s="3">
        <v>10</v>
      </c>
      <c r="J18" s="3" t="s">
        <v>2731</v>
      </c>
      <c r="K18" s="3" t="s">
        <v>2731</v>
      </c>
      <c r="L18" s="3" t="s">
        <v>2731</v>
      </c>
      <c r="M18" s="3" t="s">
        <v>2732</v>
      </c>
    </row>
    <row r="19" spans="1:13" x14ac:dyDescent="0.25">
      <c r="A19" s="3" t="s">
        <v>2727</v>
      </c>
      <c r="B19" s="3" t="s">
        <v>2743</v>
      </c>
      <c r="C19" s="3" t="s">
        <v>2746</v>
      </c>
      <c r="D19" s="3" t="s">
        <v>195</v>
      </c>
      <c r="E19" s="3">
        <v>5579</v>
      </c>
      <c r="F19" s="3" t="s">
        <v>2079</v>
      </c>
      <c r="G19" s="3" t="s">
        <v>2856</v>
      </c>
      <c r="H19" s="3" t="s">
        <v>2738</v>
      </c>
      <c r="I19" s="3">
        <v>240</v>
      </c>
      <c r="J19" s="3" t="s">
        <v>2731</v>
      </c>
      <c r="K19" s="3" t="s">
        <v>2731</v>
      </c>
      <c r="L19" s="3" t="s">
        <v>2731</v>
      </c>
      <c r="M19" s="3" t="s">
        <v>2732</v>
      </c>
    </row>
    <row r="20" spans="1:13" x14ac:dyDescent="0.25">
      <c r="A20" s="3" t="s">
        <v>2727</v>
      </c>
      <c r="B20" s="3" t="s">
        <v>2735</v>
      </c>
      <c r="C20" s="3" t="s">
        <v>2736</v>
      </c>
      <c r="D20" s="3" t="s">
        <v>195</v>
      </c>
      <c r="E20" s="3">
        <v>5588</v>
      </c>
      <c r="F20" s="3" t="s">
        <v>2080</v>
      </c>
      <c r="G20" s="3" t="s">
        <v>2856</v>
      </c>
      <c r="H20" s="3" t="s">
        <v>2738</v>
      </c>
      <c r="I20" s="3">
        <v>0</v>
      </c>
      <c r="J20" s="3" t="s">
        <v>2731</v>
      </c>
      <c r="K20" s="3" t="s">
        <v>2731</v>
      </c>
      <c r="L20" s="3" t="s">
        <v>2731</v>
      </c>
      <c r="M20" s="3" t="s">
        <v>2732</v>
      </c>
    </row>
    <row r="21" spans="1:13" x14ac:dyDescent="0.25">
      <c r="A21" s="3" t="s">
        <v>2739</v>
      </c>
      <c r="B21" s="3" t="s">
        <v>2740</v>
      </c>
      <c r="C21" s="3" t="s">
        <v>2747</v>
      </c>
      <c r="D21" s="3" t="s">
        <v>133</v>
      </c>
      <c r="E21" s="3">
        <v>5630</v>
      </c>
      <c r="F21" s="3" t="s">
        <v>2081</v>
      </c>
      <c r="G21" s="3" t="s">
        <v>2855</v>
      </c>
      <c r="H21" s="3" t="s">
        <v>2730</v>
      </c>
      <c r="I21" s="3">
        <v>0</v>
      </c>
      <c r="J21" s="3" t="s">
        <v>2731</v>
      </c>
      <c r="K21" s="3" t="s">
        <v>2731</v>
      </c>
      <c r="L21" s="3" t="s">
        <v>2731</v>
      </c>
      <c r="M21" s="3" t="s">
        <v>2732</v>
      </c>
    </row>
    <row r="22" spans="1:13" x14ac:dyDescent="0.25">
      <c r="A22" s="3" t="s">
        <v>2727</v>
      </c>
      <c r="B22" s="3" t="s">
        <v>2728</v>
      </c>
      <c r="C22" s="3" t="s">
        <v>2729</v>
      </c>
      <c r="D22" s="3" t="s">
        <v>133</v>
      </c>
      <c r="E22" s="3">
        <v>5601</v>
      </c>
      <c r="F22" s="3" t="s">
        <v>2082</v>
      </c>
      <c r="G22" s="3" t="s">
        <v>2856</v>
      </c>
      <c r="H22" s="3" t="s">
        <v>2730</v>
      </c>
      <c r="I22" s="3">
        <v>0</v>
      </c>
      <c r="J22" s="3" t="s">
        <v>2731</v>
      </c>
      <c r="K22" s="3" t="s">
        <v>2731</v>
      </c>
      <c r="L22" s="3" t="s">
        <v>2731</v>
      </c>
      <c r="M22" s="3" t="s">
        <v>2732</v>
      </c>
    </row>
    <row r="23" spans="1:13" x14ac:dyDescent="0.25">
      <c r="A23" s="3" t="s">
        <v>2727</v>
      </c>
      <c r="B23" s="3" t="s">
        <v>2728</v>
      </c>
      <c r="C23" s="3" t="s">
        <v>2729</v>
      </c>
      <c r="D23" s="3" t="s">
        <v>133</v>
      </c>
      <c r="E23" s="3">
        <v>5602</v>
      </c>
      <c r="F23" s="3" t="s">
        <v>2083</v>
      </c>
      <c r="G23" s="3" t="s">
        <v>2855</v>
      </c>
      <c r="H23" s="3" t="s">
        <v>2738</v>
      </c>
      <c r="I23" s="3">
        <v>0</v>
      </c>
      <c r="J23" s="3" t="s">
        <v>2731</v>
      </c>
      <c r="K23" s="3" t="s">
        <v>2731</v>
      </c>
      <c r="L23" s="3" t="s">
        <v>2731</v>
      </c>
      <c r="M23" s="3" t="s">
        <v>2742</v>
      </c>
    </row>
    <row r="24" spans="1:13" x14ac:dyDescent="0.25">
      <c r="A24" s="3" t="s">
        <v>2727</v>
      </c>
      <c r="B24" s="3" t="s">
        <v>2735</v>
      </c>
      <c r="C24" s="3" t="s">
        <v>2736</v>
      </c>
      <c r="D24" s="3" t="s">
        <v>133</v>
      </c>
      <c r="E24" s="3">
        <v>5624</v>
      </c>
      <c r="F24" s="3" t="s">
        <v>2084</v>
      </c>
      <c r="G24" s="3" t="s">
        <v>2856</v>
      </c>
      <c r="H24" s="3" t="s">
        <v>2749</v>
      </c>
      <c r="I24" s="3">
        <v>30</v>
      </c>
      <c r="J24" s="3" t="s">
        <v>2731</v>
      </c>
      <c r="K24" s="3" t="s">
        <v>2731</v>
      </c>
      <c r="L24" s="3" t="s">
        <v>2731</v>
      </c>
      <c r="M24" s="3" t="s">
        <v>2732</v>
      </c>
    </row>
    <row r="25" spans="1:13" x14ac:dyDescent="0.25">
      <c r="A25" s="3" t="s">
        <v>2739</v>
      </c>
      <c r="B25" s="3" t="s">
        <v>2740</v>
      </c>
      <c r="C25" s="3" t="s">
        <v>2747</v>
      </c>
      <c r="D25" s="3" t="s">
        <v>133</v>
      </c>
      <c r="E25" s="3">
        <v>5616</v>
      </c>
      <c r="F25" s="3" t="s">
        <v>2083</v>
      </c>
      <c r="G25" s="3" t="s">
        <v>2855</v>
      </c>
      <c r="H25" s="3" t="s">
        <v>2738</v>
      </c>
      <c r="I25" s="3">
        <v>0</v>
      </c>
      <c r="J25" s="3" t="s">
        <v>2731</v>
      </c>
      <c r="K25" s="3" t="s">
        <v>2731</v>
      </c>
      <c r="L25" s="3" t="s">
        <v>2731</v>
      </c>
      <c r="M25" s="3" t="s">
        <v>2742</v>
      </c>
    </row>
    <row r="26" spans="1:13" x14ac:dyDescent="0.25">
      <c r="A26" s="3" t="s">
        <v>2727</v>
      </c>
      <c r="B26" s="3" t="s">
        <v>2733</v>
      </c>
      <c r="C26" s="3" t="s">
        <v>2750</v>
      </c>
      <c r="D26" s="3" t="s">
        <v>177</v>
      </c>
      <c r="E26" s="3">
        <v>5652</v>
      </c>
      <c r="F26" s="3" t="s">
        <v>2085</v>
      </c>
      <c r="G26" s="3" t="s">
        <v>2051</v>
      </c>
      <c r="H26" s="3" t="s">
        <v>2738</v>
      </c>
      <c r="I26" s="3">
        <v>240</v>
      </c>
      <c r="J26" s="3" t="s">
        <v>2731</v>
      </c>
      <c r="K26" s="3" t="s">
        <v>2731</v>
      </c>
      <c r="L26" s="3" t="s">
        <v>2731</v>
      </c>
      <c r="M26" s="3" t="s">
        <v>2732</v>
      </c>
    </row>
    <row r="27" spans="1:13" x14ac:dyDescent="0.25">
      <c r="A27" s="3" t="s">
        <v>2727</v>
      </c>
      <c r="B27" s="3" t="s">
        <v>2733</v>
      </c>
      <c r="C27" s="3" t="s">
        <v>2750</v>
      </c>
      <c r="D27" s="3" t="s">
        <v>177</v>
      </c>
      <c r="E27" s="3">
        <v>5653</v>
      </c>
      <c r="F27" s="3" t="s">
        <v>2086</v>
      </c>
      <c r="G27" s="3" t="s">
        <v>2051</v>
      </c>
      <c r="H27" s="3" t="s">
        <v>2738</v>
      </c>
      <c r="I27" s="3">
        <v>240</v>
      </c>
      <c r="J27" s="3" t="s">
        <v>2731</v>
      </c>
      <c r="K27" s="3" t="s">
        <v>2731</v>
      </c>
      <c r="L27" s="3" t="s">
        <v>2731</v>
      </c>
      <c r="M27" s="3" t="s">
        <v>2732</v>
      </c>
    </row>
    <row r="28" spans="1:13" x14ac:dyDescent="0.25">
      <c r="A28" s="3" t="s">
        <v>2739</v>
      </c>
      <c r="B28" s="3" t="s">
        <v>2752</v>
      </c>
      <c r="C28" s="3" t="s">
        <v>2753</v>
      </c>
      <c r="D28" s="3" t="s">
        <v>174</v>
      </c>
      <c r="E28" s="3">
        <v>5667</v>
      </c>
      <c r="F28" s="3" t="s">
        <v>2087</v>
      </c>
      <c r="G28" s="3" t="s">
        <v>2855</v>
      </c>
      <c r="H28" s="3" t="s">
        <v>2738</v>
      </c>
      <c r="I28" s="3">
        <v>120</v>
      </c>
      <c r="J28" s="3" t="s">
        <v>2731</v>
      </c>
      <c r="K28" s="3" t="s">
        <v>2731</v>
      </c>
      <c r="L28" s="3" t="s">
        <v>2731</v>
      </c>
      <c r="M28" s="3" t="s">
        <v>2742</v>
      </c>
    </row>
    <row r="29" spans="1:13" x14ac:dyDescent="0.25">
      <c r="A29" s="3" t="s">
        <v>2739</v>
      </c>
      <c r="B29" s="3" t="s">
        <v>2931</v>
      </c>
      <c r="C29" s="3" t="s">
        <v>2756</v>
      </c>
      <c r="D29" s="3" t="s">
        <v>88</v>
      </c>
      <c r="E29" s="3">
        <v>5686</v>
      </c>
      <c r="F29" s="3" t="s">
        <v>2088</v>
      </c>
      <c r="G29" s="3" t="s">
        <v>2855</v>
      </c>
      <c r="H29" s="3" t="s">
        <v>2745</v>
      </c>
      <c r="I29" s="3">
        <v>0</v>
      </c>
      <c r="J29" s="3" t="s">
        <v>2731</v>
      </c>
      <c r="K29" s="3" t="s">
        <v>2731</v>
      </c>
      <c r="L29" s="3" t="s">
        <v>2731</v>
      </c>
      <c r="M29" s="3" t="s">
        <v>2732</v>
      </c>
    </row>
    <row r="30" spans="1:13" x14ac:dyDescent="0.25">
      <c r="A30" s="3" t="s">
        <v>2739</v>
      </c>
      <c r="B30" s="3" t="s">
        <v>2931</v>
      </c>
      <c r="C30" s="3" t="s">
        <v>2756</v>
      </c>
      <c r="D30" s="3" t="s">
        <v>88</v>
      </c>
      <c r="E30" s="3">
        <v>5687</v>
      </c>
      <c r="F30" s="3" t="s">
        <v>2089</v>
      </c>
      <c r="G30" s="3" t="s">
        <v>2855</v>
      </c>
      <c r="H30" s="3" t="s">
        <v>2745</v>
      </c>
      <c r="I30" s="3">
        <v>0</v>
      </c>
      <c r="J30" s="3" t="s">
        <v>2731</v>
      </c>
      <c r="K30" s="3" t="s">
        <v>2731</v>
      </c>
      <c r="L30" s="3" t="s">
        <v>2731</v>
      </c>
      <c r="M30" s="3" t="s">
        <v>2732</v>
      </c>
    </row>
    <row r="31" spans="1:13" x14ac:dyDescent="0.25">
      <c r="A31" s="3" t="s">
        <v>2727</v>
      </c>
      <c r="B31" s="3" t="s">
        <v>2757</v>
      </c>
      <c r="C31" s="3" t="s">
        <v>2758</v>
      </c>
      <c r="D31" s="3" t="s">
        <v>93</v>
      </c>
      <c r="E31" s="3">
        <v>5756</v>
      </c>
      <c r="F31" s="3" t="s">
        <v>2090</v>
      </c>
      <c r="G31" s="3" t="s">
        <v>2855</v>
      </c>
      <c r="H31" s="3" t="s">
        <v>2738</v>
      </c>
      <c r="I31" s="3">
        <v>120</v>
      </c>
      <c r="J31" s="3" t="s">
        <v>2731</v>
      </c>
      <c r="K31" s="3" t="s">
        <v>2731</v>
      </c>
      <c r="L31" s="3" t="s">
        <v>2731</v>
      </c>
      <c r="M31" s="3" t="s">
        <v>2742</v>
      </c>
    </row>
    <row r="32" spans="1:13" x14ac:dyDescent="0.25">
      <c r="A32" s="3" t="s">
        <v>2727</v>
      </c>
      <c r="B32" s="3" t="s">
        <v>2757</v>
      </c>
      <c r="C32" s="3" t="s">
        <v>2758</v>
      </c>
      <c r="D32" s="3" t="s">
        <v>93</v>
      </c>
      <c r="E32" s="3">
        <v>5757</v>
      </c>
      <c r="F32" s="3" t="s">
        <v>2091</v>
      </c>
      <c r="G32" s="3" t="s">
        <v>2855</v>
      </c>
      <c r="H32" s="3" t="s">
        <v>2738</v>
      </c>
      <c r="I32" s="3">
        <v>120</v>
      </c>
      <c r="J32" s="3" t="s">
        <v>2731</v>
      </c>
      <c r="K32" s="3" t="s">
        <v>2731</v>
      </c>
      <c r="L32" s="3" t="s">
        <v>2731</v>
      </c>
      <c r="M32" s="3" t="s">
        <v>2742</v>
      </c>
    </row>
    <row r="33" spans="1:13" x14ac:dyDescent="0.25">
      <c r="A33" s="3" t="s">
        <v>2727</v>
      </c>
      <c r="B33" s="3" t="s">
        <v>2735</v>
      </c>
      <c r="C33" s="3" t="s">
        <v>2736</v>
      </c>
      <c r="D33" s="3" t="s">
        <v>303</v>
      </c>
      <c r="E33" s="3">
        <v>5821</v>
      </c>
      <c r="F33" s="3" t="s">
        <v>2092</v>
      </c>
      <c r="G33" s="3" t="s">
        <v>2856</v>
      </c>
      <c r="H33" s="3" t="s">
        <v>2738</v>
      </c>
      <c r="I33" s="3">
        <v>5</v>
      </c>
      <c r="J33" s="3" t="s">
        <v>2731</v>
      </c>
      <c r="K33" s="3" t="s">
        <v>2731</v>
      </c>
      <c r="L33" s="3" t="s">
        <v>2731</v>
      </c>
      <c r="M33" s="3" t="s">
        <v>2732</v>
      </c>
    </row>
    <row r="34" spans="1:13" x14ac:dyDescent="0.25">
      <c r="A34" s="3" t="s">
        <v>2727</v>
      </c>
      <c r="B34" s="3" t="s">
        <v>2728</v>
      </c>
      <c r="C34" s="3" t="s">
        <v>2729</v>
      </c>
      <c r="D34" s="3" t="s">
        <v>181</v>
      </c>
      <c r="E34" s="3">
        <v>5836</v>
      </c>
      <c r="F34" s="3" t="s">
        <v>2093</v>
      </c>
      <c r="G34" s="3" t="s">
        <v>2855</v>
      </c>
      <c r="H34" s="3" t="s">
        <v>2730</v>
      </c>
      <c r="I34" s="3">
        <v>0</v>
      </c>
      <c r="J34" s="3" t="s">
        <v>2731</v>
      </c>
      <c r="K34" s="3" t="s">
        <v>2731</v>
      </c>
      <c r="L34" s="3" t="s">
        <v>2731</v>
      </c>
      <c r="M34" s="3" t="s">
        <v>2732</v>
      </c>
    </row>
    <row r="35" spans="1:13" x14ac:dyDescent="0.25">
      <c r="A35" s="3" t="s">
        <v>2739</v>
      </c>
      <c r="B35" s="3" t="s">
        <v>2752</v>
      </c>
      <c r="C35" s="3" t="s">
        <v>2759</v>
      </c>
      <c r="D35" s="3" t="s">
        <v>181</v>
      </c>
      <c r="E35" s="3">
        <v>5852</v>
      </c>
      <c r="F35" s="3" t="s">
        <v>2094</v>
      </c>
      <c r="G35" s="3" t="s">
        <v>2855</v>
      </c>
      <c r="H35" s="3" t="s">
        <v>2738</v>
      </c>
      <c r="I35" s="3">
        <v>150</v>
      </c>
      <c r="J35" s="3" t="s">
        <v>2731</v>
      </c>
      <c r="K35" s="3" t="s">
        <v>2731</v>
      </c>
      <c r="L35" s="3" t="s">
        <v>2731</v>
      </c>
      <c r="M35" s="3" t="s">
        <v>2742</v>
      </c>
    </row>
    <row r="36" spans="1:13" x14ac:dyDescent="0.25">
      <c r="A36" s="3" t="s">
        <v>2739</v>
      </c>
      <c r="B36" s="3" t="s">
        <v>2740</v>
      </c>
      <c r="C36" s="3" t="s">
        <v>2747</v>
      </c>
      <c r="D36" s="3" t="s">
        <v>320</v>
      </c>
      <c r="E36" s="3">
        <v>5882</v>
      </c>
      <c r="F36" s="3" t="s">
        <v>2095</v>
      </c>
      <c r="G36" s="3" t="s">
        <v>2855</v>
      </c>
      <c r="H36" s="3" t="s">
        <v>2730</v>
      </c>
      <c r="I36" s="3">
        <v>0</v>
      </c>
      <c r="J36" s="3" t="s">
        <v>2731</v>
      </c>
      <c r="K36" s="3" t="s">
        <v>2731</v>
      </c>
      <c r="L36" s="3" t="s">
        <v>2731</v>
      </c>
      <c r="M36" s="3" t="s">
        <v>2732</v>
      </c>
    </row>
    <row r="37" spans="1:13" x14ac:dyDescent="0.25">
      <c r="A37" s="3" t="s">
        <v>2727</v>
      </c>
      <c r="B37" s="3" t="s">
        <v>2760</v>
      </c>
      <c r="C37" s="3" t="s">
        <v>2761</v>
      </c>
      <c r="D37" s="3" t="s">
        <v>320</v>
      </c>
      <c r="E37" s="3">
        <v>5894</v>
      </c>
      <c r="F37" s="3" t="s">
        <v>2096</v>
      </c>
      <c r="G37" s="3" t="s">
        <v>2856</v>
      </c>
      <c r="H37" s="3" t="s">
        <v>2738</v>
      </c>
      <c r="I37" s="3">
        <v>180</v>
      </c>
      <c r="J37" s="3" t="s">
        <v>2731</v>
      </c>
      <c r="K37" s="3" t="s">
        <v>2731</v>
      </c>
      <c r="L37" s="3" t="s">
        <v>2731</v>
      </c>
      <c r="M37" s="3" t="s">
        <v>2742</v>
      </c>
    </row>
    <row r="38" spans="1:13" x14ac:dyDescent="0.25">
      <c r="A38" s="3" t="s">
        <v>2727</v>
      </c>
      <c r="B38" s="3" t="s">
        <v>2760</v>
      </c>
      <c r="C38" s="3" t="s">
        <v>2761</v>
      </c>
      <c r="D38" s="3" t="s">
        <v>320</v>
      </c>
      <c r="E38" s="3">
        <v>5899</v>
      </c>
      <c r="F38" s="3" t="s">
        <v>2097</v>
      </c>
      <c r="G38" s="3" t="s">
        <v>2855</v>
      </c>
      <c r="H38" s="3" t="s">
        <v>2738</v>
      </c>
      <c r="I38" s="3">
        <v>180</v>
      </c>
      <c r="J38" s="3" t="s">
        <v>2731</v>
      </c>
      <c r="K38" s="3" t="s">
        <v>2731</v>
      </c>
      <c r="L38" s="3" t="s">
        <v>2731</v>
      </c>
      <c r="M38" s="3" t="s">
        <v>2742</v>
      </c>
    </row>
    <row r="39" spans="1:13" x14ac:dyDescent="0.25">
      <c r="A39" s="3" t="s">
        <v>2727</v>
      </c>
      <c r="B39" s="3" t="s">
        <v>2760</v>
      </c>
      <c r="C39" s="3" t="s">
        <v>2761</v>
      </c>
      <c r="D39" s="3" t="s">
        <v>320</v>
      </c>
      <c r="E39" s="3">
        <v>5900</v>
      </c>
      <c r="F39" s="3" t="s">
        <v>2098</v>
      </c>
      <c r="G39" s="3" t="s">
        <v>2856</v>
      </c>
      <c r="H39" s="3" t="s">
        <v>2738</v>
      </c>
      <c r="I39" s="3">
        <v>180</v>
      </c>
      <c r="J39" s="3" t="s">
        <v>2731</v>
      </c>
      <c r="K39" s="3" t="s">
        <v>2731</v>
      </c>
      <c r="L39" s="3" t="s">
        <v>2731</v>
      </c>
      <c r="M39" s="3" t="s">
        <v>2742</v>
      </c>
    </row>
    <row r="40" spans="1:13" x14ac:dyDescent="0.25">
      <c r="A40" s="3" t="s">
        <v>2727</v>
      </c>
      <c r="B40" s="3" t="s">
        <v>2735</v>
      </c>
      <c r="C40" s="3" t="s">
        <v>2736</v>
      </c>
      <c r="D40" s="3" t="s">
        <v>320</v>
      </c>
      <c r="E40" s="3">
        <v>5904</v>
      </c>
      <c r="F40" s="3" t="s">
        <v>2099</v>
      </c>
      <c r="G40" s="3" t="s">
        <v>2855</v>
      </c>
      <c r="H40" s="3" t="s">
        <v>2738</v>
      </c>
      <c r="I40" s="3">
        <v>0</v>
      </c>
      <c r="J40" s="3" t="s">
        <v>2731</v>
      </c>
      <c r="K40" s="3" t="s">
        <v>2731</v>
      </c>
      <c r="L40" s="3" t="s">
        <v>2731</v>
      </c>
      <c r="M40" s="3" t="s">
        <v>2742</v>
      </c>
    </row>
    <row r="41" spans="1:13" x14ac:dyDescent="0.25">
      <c r="A41" s="3" t="s">
        <v>2727</v>
      </c>
      <c r="B41" s="3" t="s">
        <v>2762</v>
      </c>
      <c r="C41" s="3" t="s">
        <v>2763</v>
      </c>
      <c r="D41" s="3" t="s">
        <v>7</v>
      </c>
      <c r="E41" s="3">
        <v>5921</v>
      </c>
      <c r="F41" s="3" t="s">
        <v>2100</v>
      </c>
      <c r="G41" s="3" t="s">
        <v>2051</v>
      </c>
      <c r="H41" s="3" t="s">
        <v>2738</v>
      </c>
      <c r="I41" s="3">
        <v>180</v>
      </c>
      <c r="J41" s="3" t="s">
        <v>2731</v>
      </c>
      <c r="K41" s="3" t="s">
        <v>2731</v>
      </c>
      <c r="L41" s="3" t="s">
        <v>2731</v>
      </c>
      <c r="M41" s="3" t="s">
        <v>2742</v>
      </c>
    </row>
    <row r="42" spans="1:13" x14ac:dyDescent="0.25">
      <c r="A42" s="3" t="s">
        <v>2727</v>
      </c>
      <c r="B42" s="3" t="s">
        <v>2762</v>
      </c>
      <c r="C42" s="3" t="s">
        <v>2764</v>
      </c>
      <c r="D42" s="3" t="s">
        <v>7</v>
      </c>
      <c r="E42" s="3">
        <v>5937</v>
      </c>
      <c r="F42" s="3" t="s">
        <v>2101</v>
      </c>
      <c r="G42" s="3" t="s">
        <v>2051</v>
      </c>
      <c r="H42" s="3" t="s">
        <v>2738</v>
      </c>
      <c r="I42" s="3">
        <v>180</v>
      </c>
      <c r="J42" s="3" t="s">
        <v>2731</v>
      </c>
      <c r="K42" s="3" t="s">
        <v>2731</v>
      </c>
      <c r="L42" s="3" t="s">
        <v>2731</v>
      </c>
      <c r="M42" s="3" t="s">
        <v>2742</v>
      </c>
    </row>
    <row r="43" spans="1:13" x14ac:dyDescent="0.25">
      <c r="A43" s="3" t="s">
        <v>2739</v>
      </c>
      <c r="B43" s="3" t="s">
        <v>2752</v>
      </c>
      <c r="C43" s="3" t="s">
        <v>2753</v>
      </c>
      <c r="D43" s="3" t="s">
        <v>152</v>
      </c>
      <c r="E43" s="3">
        <v>5958</v>
      </c>
      <c r="F43" s="3" t="s">
        <v>2102</v>
      </c>
      <c r="G43" s="3" t="s">
        <v>2051</v>
      </c>
      <c r="H43" s="3" t="s">
        <v>2738</v>
      </c>
      <c r="I43" s="3">
        <v>30</v>
      </c>
      <c r="J43" s="3" t="s">
        <v>2731</v>
      </c>
      <c r="K43" s="3" t="s">
        <v>2731</v>
      </c>
      <c r="L43" s="3" t="s">
        <v>2731</v>
      </c>
      <c r="M43" s="3" t="s">
        <v>2732</v>
      </c>
    </row>
    <row r="44" spans="1:13" x14ac:dyDescent="0.25">
      <c r="A44" s="3" t="s">
        <v>2739</v>
      </c>
      <c r="B44" s="3" t="s">
        <v>2740</v>
      </c>
      <c r="C44" s="3" t="s">
        <v>2765</v>
      </c>
      <c r="D44" s="3" t="s">
        <v>152</v>
      </c>
      <c r="E44" s="3">
        <v>5967</v>
      </c>
      <c r="F44" s="3" t="s">
        <v>2103</v>
      </c>
      <c r="G44" s="3" t="s">
        <v>2855</v>
      </c>
      <c r="H44" s="3" t="s">
        <v>2730</v>
      </c>
      <c r="I44" s="3">
        <v>0</v>
      </c>
      <c r="J44" s="3" t="s">
        <v>2731</v>
      </c>
      <c r="K44" s="3" t="s">
        <v>2731</v>
      </c>
      <c r="L44" s="3" t="s">
        <v>2731</v>
      </c>
      <c r="M44" s="3" t="s">
        <v>2732</v>
      </c>
    </row>
    <row r="45" spans="1:13" x14ac:dyDescent="0.25">
      <c r="A45" s="3" t="s">
        <v>2727</v>
      </c>
      <c r="B45" s="3" t="s">
        <v>2735</v>
      </c>
      <c r="C45" s="3" t="s">
        <v>2736</v>
      </c>
      <c r="D45" s="3" t="s">
        <v>152</v>
      </c>
      <c r="E45" s="3">
        <v>5969</v>
      </c>
      <c r="F45" s="3" t="s">
        <v>2104</v>
      </c>
      <c r="G45" s="3" t="s">
        <v>2855</v>
      </c>
      <c r="H45" s="3" t="s">
        <v>2738</v>
      </c>
      <c r="I45" s="3">
        <v>0</v>
      </c>
      <c r="J45" s="3" t="s">
        <v>2731</v>
      </c>
      <c r="K45" s="3" t="s">
        <v>2731</v>
      </c>
      <c r="L45" s="3" t="s">
        <v>2731</v>
      </c>
      <c r="M45" s="3" t="s">
        <v>2732</v>
      </c>
    </row>
    <row r="46" spans="1:13" x14ac:dyDescent="0.25">
      <c r="A46" s="3" t="s">
        <v>2739</v>
      </c>
      <c r="B46" s="3" t="s">
        <v>2740</v>
      </c>
      <c r="C46" s="3" t="s">
        <v>2765</v>
      </c>
      <c r="D46" s="3" t="s">
        <v>152</v>
      </c>
      <c r="E46" s="3">
        <v>5765</v>
      </c>
      <c r="F46" s="3" t="s">
        <v>2105</v>
      </c>
      <c r="G46" s="3" t="s">
        <v>2855</v>
      </c>
      <c r="H46" s="3" t="s">
        <v>2730</v>
      </c>
      <c r="I46" s="3">
        <v>0</v>
      </c>
      <c r="J46" s="3" t="s">
        <v>2731</v>
      </c>
      <c r="K46" s="3" t="s">
        <v>2731</v>
      </c>
      <c r="L46" s="3" t="s">
        <v>2731</v>
      </c>
      <c r="M46" s="3" t="s">
        <v>2732</v>
      </c>
    </row>
    <row r="47" spans="1:13" x14ac:dyDescent="0.25">
      <c r="A47" s="3" t="s">
        <v>2739</v>
      </c>
      <c r="B47" s="3" t="s">
        <v>2752</v>
      </c>
      <c r="C47" s="3" t="s">
        <v>2766</v>
      </c>
      <c r="D47" s="3" t="s">
        <v>171</v>
      </c>
      <c r="E47" s="3">
        <v>5979</v>
      </c>
      <c r="F47" s="3" t="s">
        <v>2106</v>
      </c>
      <c r="G47" s="3" t="s">
        <v>2051</v>
      </c>
      <c r="H47" s="3" t="s">
        <v>2738</v>
      </c>
      <c r="I47" s="3">
        <v>0</v>
      </c>
      <c r="J47" s="3" t="s">
        <v>2731</v>
      </c>
      <c r="K47" s="3" t="s">
        <v>2731</v>
      </c>
      <c r="L47" s="3" t="s">
        <v>2731</v>
      </c>
      <c r="M47" s="3" t="s">
        <v>2742</v>
      </c>
    </row>
    <row r="48" spans="1:13" x14ac:dyDescent="0.25">
      <c r="A48" s="3" t="s">
        <v>2739</v>
      </c>
      <c r="B48" s="3" t="s">
        <v>2752</v>
      </c>
      <c r="C48" s="3" t="s">
        <v>2766</v>
      </c>
      <c r="D48" s="3" t="s">
        <v>171</v>
      </c>
      <c r="E48" s="3">
        <v>5987</v>
      </c>
      <c r="F48" s="3" t="s">
        <v>2107</v>
      </c>
      <c r="G48" s="3" t="s">
        <v>2051</v>
      </c>
      <c r="H48" s="3" t="s">
        <v>2730</v>
      </c>
      <c r="I48" s="3">
        <v>0</v>
      </c>
      <c r="J48" s="3" t="s">
        <v>2731</v>
      </c>
      <c r="K48" s="3" t="s">
        <v>2731</v>
      </c>
      <c r="L48" s="3" t="s">
        <v>2731</v>
      </c>
      <c r="M48" s="3" t="s">
        <v>2732</v>
      </c>
    </row>
    <row r="49" spans="1:13" x14ac:dyDescent="0.25">
      <c r="A49" s="3" t="s">
        <v>2727</v>
      </c>
      <c r="B49" s="3" t="s">
        <v>2767</v>
      </c>
      <c r="C49" s="3" t="s">
        <v>2768</v>
      </c>
      <c r="D49" s="3" t="s">
        <v>164</v>
      </c>
      <c r="E49" s="3">
        <v>6001</v>
      </c>
      <c r="F49" s="3" t="s">
        <v>2108</v>
      </c>
      <c r="G49" s="3" t="s">
        <v>2855</v>
      </c>
      <c r="H49" s="3" t="s">
        <v>2738</v>
      </c>
      <c r="I49" s="3">
        <v>150</v>
      </c>
      <c r="J49" s="3" t="s">
        <v>2731</v>
      </c>
      <c r="K49" s="3" t="s">
        <v>2731</v>
      </c>
      <c r="L49" s="3" t="s">
        <v>2731</v>
      </c>
      <c r="M49" s="3" t="s">
        <v>2742</v>
      </c>
    </row>
    <row r="50" spans="1:13" x14ac:dyDescent="0.25">
      <c r="A50" s="3" t="s">
        <v>2739</v>
      </c>
      <c r="B50" s="3" t="s">
        <v>2740</v>
      </c>
      <c r="C50" s="3" t="s">
        <v>2769</v>
      </c>
      <c r="D50" s="3" t="s">
        <v>147</v>
      </c>
      <c r="E50" s="3">
        <v>6031</v>
      </c>
      <c r="F50" s="3" t="s">
        <v>2109</v>
      </c>
      <c r="G50" s="3" t="s">
        <v>2855</v>
      </c>
      <c r="H50" s="3" t="s">
        <v>2738</v>
      </c>
      <c r="I50" s="3">
        <v>90</v>
      </c>
      <c r="J50" s="3" t="s">
        <v>2731</v>
      </c>
      <c r="K50" s="3" t="s">
        <v>2731</v>
      </c>
      <c r="L50" s="3" t="s">
        <v>2731</v>
      </c>
      <c r="M50" s="3" t="s">
        <v>2742</v>
      </c>
    </row>
    <row r="51" spans="1:13" x14ac:dyDescent="0.25">
      <c r="A51" s="3" t="s">
        <v>2739</v>
      </c>
      <c r="B51" s="3" t="s">
        <v>2740</v>
      </c>
      <c r="C51" s="3" t="s">
        <v>2769</v>
      </c>
      <c r="D51" s="3" t="s">
        <v>147</v>
      </c>
      <c r="E51" s="3">
        <v>6032</v>
      </c>
      <c r="F51" s="3" t="s">
        <v>2110</v>
      </c>
      <c r="G51" s="3" t="s">
        <v>2855</v>
      </c>
      <c r="H51" s="3" t="s">
        <v>2738</v>
      </c>
      <c r="I51" s="3">
        <v>90</v>
      </c>
      <c r="J51" s="3" t="s">
        <v>2731</v>
      </c>
      <c r="K51" s="3" t="s">
        <v>2731</v>
      </c>
      <c r="L51" s="3" t="s">
        <v>2731</v>
      </c>
      <c r="M51" s="3" t="s">
        <v>2742</v>
      </c>
    </row>
    <row r="52" spans="1:13" x14ac:dyDescent="0.25">
      <c r="A52" s="3" t="s">
        <v>2739</v>
      </c>
      <c r="B52" s="3" t="s">
        <v>2740</v>
      </c>
      <c r="C52" s="3" t="s">
        <v>2769</v>
      </c>
      <c r="D52" s="3" t="s">
        <v>147</v>
      </c>
      <c r="E52" s="3">
        <v>6041</v>
      </c>
      <c r="F52" s="3" t="s">
        <v>2111</v>
      </c>
      <c r="G52" s="3" t="s">
        <v>2855</v>
      </c>
      <c r="H52" s="3" t="s">
        <v>2738</v>
      </c>
      <c r="I52" s="3">
        <v>120</v>
      </c>
      <c r="J52" s="3" t="s">
        <v>2731</v>
      </c>
      <c r="K52" s="3" t="s">
        <v>2731</v>
      </c>
      <c r="L52" s="3" t="s">
        <v>2731</v>
      </c>
      <c r="M52" s="3" t="s">
        <v>2742</v>
      </c>
    </row>
    <row r="53" spans="1:13" x14ac:dyDescent="0.25">
      <c r="A53" s="3" t="s">
        <v>2739</v>
      </c>
      <c r="B53" s="3" t="s">
        <v>2740</v>
      </c>
      <c r="C53" s="3" t="s">
        <v>2769</v>
      </c>
      <c r="D53" s="3" t="s">
        <v>147</v>
      </c>
      <c r="E53" s="3">
        <v>6042</v>
      </c>
      <c r="F53" s="3" t="s">
        <v>2112</v>
      </c>
      <c r="G53" s="3" t="s">
        <v>2855</v>
      </c>
      <c r="H53" s="3" t="s">
        <v>2738</v>
      </c>
      <c r="I53" s="3">
        <v>90</v>
      </c>
      <c r="J53" s="3" t="s">
        <v>2731</v>
      </c>
      <c r="K53" s="3" t="s">
        <v>2731</v>
      </c>
      <c r="L53" s="3" t="s">
        <v>2731</v>
      </c>
      <c r="M53" s="3" t="s">
        <v>2742</v>
      </c>
    </row>
    <row r="54" spans="1:13" x14ac:dyDescent="0.25">
      <c r="A54" s="3" t="s">
        <v>2739</v>
      </c>
      <c r="B54" s="3" t="s">
        <v>2740</v>
      </c>
      <c r="C54" s="3" t="s">
        <v>2769</v>
      </c>
      <c r="D54" s="3" t="s">
        <v>147</v>
      </c>
      <c r="E54" s="3">
        <v>6043</v>
      </c>
      <c r="F54" s="3" t="s">
        <v>2113</v>
      </c>
      <c r="G54" s="3" t="s">
        <v>2855</v>
      </c>
      <c r="H54" s="3" t="s">
        <v>2738</v>
      </c>
      <c r="I54" s="3">
        <v>120</v>
      </c>
      <c r="J54" s="3" t="s">
        <v>2731</v>
      </c>
      <c r="K54" s="3" t="s">
        <v>2731</v>
      </c>
      <c r="L54" s="3" t="s">
        <v>2731</v>
      </c>
      <c r="M54" s="3" t="s">
        <v>2742</v>
      </c>
    </row>
    <row r="55" spans="1:13" x14ac:dyDescent="0.25">
      <c r="A55" s="3" t="s">
        <v>2739</v>
      </c>
      <c r="B55" s="3" t="s">
        <v>2740</v>
      </c>
      <c r="C55" s="3" t="s">
        <v>2769</v>
      </c>
      <c r="D55" s="3" t="s">
        <v>147</v>
      </c>
      <c r="E55" s="3">
        <v>6044</v>
      </c>
      <c r="F55" s="3" t="s">
        <v>2114</v>
      </c>
      <c r="G55" s="3" t="s">
        <v>2855</v>
      </c>
      <c r="H55" s="3" t="s">
        <v>2738</v>
      </c>
      <c r="I55" s="3">
        <v>90</v>
      </c>
      <c r="J55" s="3" t="s">
        <v>2731</v>
      </c>
      <c r="K55" s="3" t="s">
        <v>2731</v>
      </c>
      <c r="L55" s="3" t="s">
        <v>2731</v>
      </c>
      <c r="M55" s="3" t="s">
        <v>2742</v>
      </c>
    </row>
    <row r="56" spans="1:13" x14ac:dyDescent="0.25">
      <c r="A56" s="3" t="s">
        <v>2727</v>
      </c>
      <c r="B56" s="3" t="s">
        <v>2728</v>
      </c>
      <c r="C56" s="3" t="s">
        <v>2729</v>
      </c>
      <c r="D56" s="3" t="s">
        <v>147</v>
      </c>
      <c r="E56" s="3">
        <v>6045</v>
      </c>
      <c r="F56" s="3" t="s">
        <v>2109</v>
      </c>
      <c r="G56" s="3" t="s">
        <v>2855</v>
      </c>
      <c r="H56" s="3" t="s">
        <v>2738</v>
      </c>
      <c r="I56" s="3">
        <v>90</v>
      </c>
      <c r="J56" s="3" t="s">
        <v>2731</v>
      </c>
      <c r="K56" s="3" t="s">
        <v>2731</v>
      </c>
      <c r="L56" s="3" t="s">
        <v>2731</v>
      </c>
      <c r="M56" s="3" t="s">
        <v>2742</v>
      </c>
    </row>
    <row r="57" spans="1:13" x14ac:dyDescent="0.25">
      <c r="A57" s="3" t="s">
        <v>2727</v>
      </c>
      <c r="B57" s="3" t="s">
        <v>2728</v>
      </c>
      <c r="C57" s="3" t="s">
        <v>2729</v>
      </c>
      <c r="D57" s="3" t="s">
        <v>147</v>
      </c>
      <c r="E57" s="3">
        <v>6048</v>
      </c>
      <c r="F57" s="3" t="s">
        <v>2110</v>
      </c>
      <c r="G57" s="3" t="s">
        <v>2855</v>
      </c>
      <c r="H57" s="3" t="s">
        <v>2738</v>
      </c>
      <c r="I57" s="3">
        <v>90</v>
      </c>
      <c r="J57" s="3" t="s">
        <v>2731</v>
      </c>
      <c r="K57" s="3" t="s">
        <v>2731</v>
      </c>
      <c r="L57" s="3" t="s">
        <v>2731</v>
      </c>
      <c r="M57" s="3" t="s">
        <v>2742</v>
      </c>
    </row>
    <row r="58" spans="1:13" x14ac:dyDescent="0.25">
      <c r="A58" s="3" t="s">
        <v>2739</v>
      </c>
      <c r="B58" s="3" t="s">
        <v>2740</v>
      </c>
      <c r="C58" s="3" t="s">
        <v>2769</v>
      </c>
      <c r="D58" s="3" t="s">
        <v>147</v>
      </c>
      <c r="E58" s="3">
        <v>6049</v>
      </c>
      <c r="F58" s="3" t="s">
        <v>2115</v>
      </c>
      <c r="G58" s="3" t="s">
        <v>2855</v>
      </c>
      <c r="H58" s="3" t="s">
        <v>2738</v>
      </c>
      <c r="I58" s="3">
        <v>90</v>
      </c>
      <c r="J58" s="3" t="s">
        <v>2731</v>
      </c>
      <c r="K58" s="3" t="s">
        <v>2731</v>
      </c>
      <c r="L58" s="3" t="s">
        <v>2731</v>
      </c>
      <c r="M58" s="3" t="s">
        <v>2742</v>
      </c>
    </row>
    <row r="59" spans="1:13" x14ac:dyDescent="0.25">
      <c r="A59" s="3" t="s">
        <v>2770</v>
      </c>
      <c r="B59" s="3" t="s">
        <v>2771</v>
      </c>
      <c r="C59" s="3" t="s">
        <v>2772</v>
      </c>
      <c r="D59" s="3" t="s">
        <v>147</v>
      </c>
      <c r="E59" s="3">
        <v>6050</v>
      </c>
      <c r="F59" s="3" t="s">
        <v>2116</v>
      </c>
      <c r="G59" s="3" t="s">
        <v>2855</v>
      </c>
      <c r="H59" s="3" t="s">
        <v>2738</v>
      </c>
      <c r="I59" s="3">
        <v>90</v>
      </c>
      <c r="J59" s="3" t="s">
        <v>2731</v>
      </c>
      <c r="K59" s="3" t="s">
        <v>2731</v>
      </c>
      <c r="L59" s="3" t="s">
        <v>2731</v>
      </c>
      <c r="M59" s="3" t="s">
        <v>2742</v>
      </c>
    </row>
    <row r="60" spans="1:13" x14ac:dyDescent="0.25">
      <c r="A60" s="3" t="s">
        <v>2770</v>
      </c>
      <c r="B60" s="3" t="s">
        <v>2771</v>
      </c>
      <c r="C60" s="3" t="s">
        <v>2772</v>
      </c>
      <c r="D60" s="3" t="s">
        <v>147</v>
      </c>
      <c r="E60" s="3">
        <v>6051</v>
      </c>
      <c r="F60" s="3" t="s">
        <v>2117</v>
      </c>
      <c r="G60" s="3" t="s">
        <v>2855</v>
      </c>
      <c r="H60" s="3" t="s">
        <v>2738</v>
      </c>
      <c r="I60" s="3">
        <v>90</v>
      </c>
      <c r="J60" s="3" t="s">
        <v>2731</v>
      </c>
      <c r="K60" s="3" t="s">
        <v>2731</v>
      </c>
      <c r="L60" s="3" t="s">
        <v>2731</v>
      </c>
      <c r="M60" s="3" t="s">
        <v>2742</v>
      </c>
    </row>
    <row r="61" spans="1:13" x14ac:dyDescent="0.25">
      <c r="A61" s="3" t="s">
        <v>2770</v>
      </c>
      <c r="B61" s="3" t="s">
        <v>2773</v>
      </c>
      <c r="C61" s="3" t="s">
        <v>2772</v>
      </c>
      <c r="D61" s="3" t="s">
        <v>147</v>
      </c>
      <c r="E61" s="3">
        <v>6052</v>
      </c>
      <c r="F61" s="3" t="s">
        <v>2118</v>
      </c>
      <c r="G61" s="3" t="s">
        <v>2855</v>
      </c>
      <c r="H61" s="3" t="s">
        <v>2738</v>
      </c>
      <c r="I61" s="3">
        <v>90</v>
      </c>
      <c r="J61" s="3" t="s">
        <v>2731</v>
      </c>
      <c r="K61" s="3" t="s">
        <v>2731</v>
      </c>
      <c r="L61" s="3" t="s">
        <v>2731</v>
      </c>
      <c r="M61" s="3" t="s">
        <v>2742</v>
      </c>
    </row>
    <row r="62" spans="1:13" x14ac:dyDescent="0.25">
      <c r="A62" s="3" t="s">
        <v>2770</v>
      </c>
      <c r="B62" s="3" t="s">
        <v>2773</v>
      </c>
      <c r="C62" s="3" t="s">
        <v>2772</v>
      </c>
      <c r="D62" s="3" t="s">
        <v>147</v>
      </c>
      <c r="E62" s="3">
        <v>6053</v>
      </c>
      <c r="F62" s="3" t="s">
        <v>2119</v>
      </c>
      <c r="G62" s="3" t="s">
        <v>2855</v>
      </c>
      <c r="H62" s="3" t="s">
        <v>2738</v>
      </c>
      <c r="I62" s="3">
        <v>90</v>
      </c>
      <c r="J62" s="3" t="s">
        <v>2731</v>
      </c>
      <c r="K62" s="3" t="s">
        <v>2731</v>
      </c>
      <c r="L62" s="3" t="s">
        <v>2731</v>
      </c>
      <c r="M62" s="3" t="s">
        <v>2742</v>
      </c>
    </row>
    <row r="63" spans="1:13" x14ac:dyDescent="0.25">
      <c r="A63" s="3" t="s">
        <v>2739</v>
      </c>
      <c r="B63" s="3" t="s">
        <v>2740</v>
      </c>
      <c r="C63" s="3" t="s">
        <v>2774</v>
      </c>
      <c r="D63" s="3" t="s">
        <v>59</v>
      </c>
      <c r="E63" s="3">
        <v>6066</v>
      </c>
      <c r="F63" s="3" t="s">
        <v>2120</v>
      </c>
      <c r="G63" s="3" t="s">
        <v>2855</v>
      </c>
      <c r="H63" s="3" t="s">
        <v>2738</v>
      </c>
      <c r="I63" s="3">
        <v>548</v>
      </c>
      <c r="J63" s="3" t="s">
        <v>2731</v>
      </c>
      <c r="K63" s="3" t="s">
        <v>2731</v>
      </c>
      <c r="L63" s="3" t="s">
        <v>2731</v>
      </c>
      <c r="M63" s="3" t="s">
        <v>2732</v>
      </c>
    </row>
    <row r="64" spans="1:13" x14ac:dyDescent="0.25">
      <c r="A64" s="3" t="s">
        <v>2739</v>
      </c>
      <c r="B64" s="3" t="s">
        <v>2740</v>
      </c>
      <c r="C64" s="3" t="s">
        <v>2774</v>
      </c>
      <c r="D64" s="3" t="s">
        <v>59</v>
      </c>
      <c r="E64" s="3">
        <v>6071</v>
      </c>
      <c r="F64" s="3" t="s">
        <v>2121</v>
      </c>
      <c r="G64" s="3" t="s">
        <v>2855</v>
      </c>
      <c r="H64" s="3" t="s">
        <v>2738</v>
      </c>
      <c r="I64" s="3">
        <v>540</v>
      </c>
      <c r="J64" s="3" t="s">
        <v>2731</v>
      </c>
      <c r="K64" s="3" t="s">
        <v>2731</v>
      </c>
      <c r="L64" s="3" t="s">
        <v>2731</v>
      </c>
      <c r="M64" s="3" t="s">
        <v>2732</v>
      </c>
    </row>
    <row r="65" spans="1:13" x14ac:dyDescent="0.25">
      <c r="A65" s="3" t="s">
        <v>2739</v>
      </c>
      <c r="B65" s="3" t="s">
        <v>2740</v>
      </c>
      <c r="C65" s="3" t="s">
        <v>2774</v>
      </c>
      <c r="D65" s="3" t="s">
        <v>59</v>
      </c>
      <c r="E65" s="3">
        <v>6072</v>
      </c>
      <c r="F65" s="3" t="s">
        <v>2122</v>
      </c>
      <c r="G65" s="3" t="s">
        <v>2855</v>
      </c>
      <c r="H65" s="3" t="s">
        <v>2738</v>
      </c>
      <c r="I65" s="3">
        <v>540</v>
      </c>
      <c r="J65" s="3" t="s">
        <v>2731</v>
      </c>
      <c r="K65" s="3" t="s">
        <v>2731</v>
      </c>
      <c r="L65" s="3" t="s">
        <v>2731</v>
      </c>
      <c r="M65" s="3" t="s">
        <v>2732</v>
      </c>
    </row>
    <row r="66" spans="1:13" x14ac:dyDescent="0.25">
      <c r="A66" s="3" t="s">
        <v>2739</v>
      </c>
      <c r="B66" s="3" t="s">
        <v>2740</v>
      </c>
      <c r="C66" s="3" t="s">
        <v>2774</v>
      </c>
      <c r="D66" s="3" t="s">
        <v>59</v>
      </c>
      <c r="E66" s="3">
        <v>6073</v>
      </c>
      <c r="F66" s="3" t="s">
        <v>2123</v>
      </c>
      <c r="G66" s="3" t="s">
        <v>2855</v>
      </c>
      <c r="H66" s="3" t="s">
        <v>2738</v>
      </c>
      <c r="I66" s="3">
        <v>540</v>
      </c>
      <c r="J66" s="3" t="s">
        <v>2731</v>
      </c>
      <c r="K66" s="3" t="s">
        <v>2731</v>
      </c>
      <c r="L66" s="3" t="s">
        <v>2731</v>
      </c>
      <c r="M66" s="3" t="s">
        <v>2732</v>
      </c>
    </row>
    <row r="67" spans="1:13" x14ac:dyDescent="0.25">
      <c r="A67" s="3" t="s">
        <v>2739</v>
      </c>
      <c r="B67" s="3" t="s">
        <v>2740</v>
      </c>
      <c r="C67" s="3" t="s">
        <v>2774</v>
      </c>
      <c r="D67" s="3" t="s">
        <v>59</v>
      </c>
      <c r="E67" s="3">
        <v>6074</v>
      </c>
      <c r="F67" s="3" t="s">
        <v>2124</v>
      </c>
      <c r="G67" s="3" t="s">
        <v>2855</v>
      </c>
      <c r="H67" s="3" t="s">
        <v>2738</v>
      </c>
      <c r="I67" s="3">
        <v>540</v>
      </c>
      <c r="J67" s="3" t="s">
        <v>2731</v>
      </c>
      <c r="K67" s="3" t="s">
        <v>2731</v>
      </c>
      <c r="L67" s="3" t="s">
        <v>2731</v>
      </c>
      <c r="M67" s="3" t="s">
        <v>2732</v>
      </c>
    </row>
    <row r="68" spans="1:13" x14ac:dyDescent="0.25">
      <c r="A68" s="3" t="s">
        <v>2739</v>
      </c>
      <c r="B68" s="3" t="s">
        <v>2740</v>
      </c>
      <c r="C68" s="3" t="s">
        <v>2774</v>
      </c>
      <c r="D68" s="3" t="s">
        <v>59</v>
      </c>
      <c r="E68" s="3">
        <v>6068</v>
      </c>
      <c r="F68" s="3" t="s">
        <v>2125</v>
      </c>
      <c r="G68" s="3" t="s">
        <v>2855</v>
      </c>
      <c r="H68" s="3" t="s">
        <v>2738</v>
      </c>
      <c r="I68" s="3">
        <v>540</v>
      </c>
      <c r="J68" s="3" t="s">
        <v>2731</v>
      </c>
      <c r="K68" s="3" t="s">
        <v>2731</v>
      </c>
      <c r="L68" s="3" t="s">
        <v>2731</v>
      </c>
      <c r="M68" s="3" t="s">
        <v>2732</v>
      </c>
    </row>
    <row r="69" spans="1:13" x14ac:dyDescent="0.25">
      <c r="A69" s="3" t="s">
        <v>2739</v>
      </c>
      <c r="B69" s="3" t="s">
        <v>2740</v>
      </c>
      <c r="C69" s="3" t="s">
        <v>2774</v>
      </c>
      <c r="D69" s="3" t="s">
        <v>59</v>
      </c>
      <c r="E69" s="3">
        <v>6093</v>
      </c>
      <c r="F69" s="3" t="s">
        <v>2126</v>
      </c>
      <c r="G69" s="3" t="s">
        <v>2855</v>
      </c>
      <c r="H69" s="3" t="s">
        <v>2738</v>
      </c>
      <c r="I69" s="3">
        <v>548</v>
      </c>
      <c r="J69" s="3" t="s">
        <v>2731</v>
      </c>
      <c r="K69" s="3" t="s">
        <v>2731</v>
      </c>
      <c r="L69" s="3" t="s">
        <v>2731</v>
      </c>
      <c r="M69" s="3" t="s">
        <v>2732</v>
      </c>
    </row>
    <row r="70" spans="1:13" x14ac:dyDescent="0.25">
      <c r="A70" s="3" t="s">
        <v>2739</v>
      </c>
      <c r="B70" s="3" t="s">
        <v>2740</v>
      </c>
      <c r="C70" s="3" t="s">
        <v>2774</v>
      </c>
      <c r="D70" s="3" t="s">
        <v>59</v>
      </c>
      <c r="E70" s="3">
        <v>6094</v>
      </c>
      <c r="F70" s="3" t="s">
        <v>2127</v>
      </c>
      <c r="G70" s="3" t="s">
        <v>2855</v>
      </c>
      <c r="H70" s="3" t="s">
        <v>2738</v>
      </c>
      <c r="I70" s="3">
        <v>540</v>
      </c>
      <c r="J70" s="3" t="s">
        <v>2731</v>
      </c>
      <c r="K70" s="3" t="s">
        <v>2731</v>
      </c>
      <c r="L70" s="3" t="s">
        <v>2731</v>
      </c>
      <c r="M70" s="3" t="s">
        <v>2732</v>
      </c>
    </row>
    <row r="71" spans="1:13" x14ac:dyDescent="0.25">
      <c r="A71" s="3" t="s">
        <v>2739</v>
      </c>
      <c r="B71" s="3" t="s">
        <v>2740</v>
      </c>
      <c r="C71" s="3" t="s">
        <v>2775</v>
      </c>
      <c r="D71" s="3" t="s">
        <v>59</v>
      </c>
      <c r="E71" s="3">
        <v>6095</v>
      </c>
      <c r="F71" s="3" t="s">
        <v>2128</v>
      </c>
      <c r="G71" s="3" t="s">
        <v>2855</v>
      </c>
      <c r="H71" s="3" t="s">
        <v>2738</v>
      </c>
      <c r="I71" s="3">
        <v>548</v>
      </c>
      <c r="J71" s="3" t="s">
        <v>2731</v>
      </c>
      <c r="K71" s="3" t="s">
        <v>2731</v>
      </c>
      <c r="L71" s="3" t="s">
        <v>2731</v>
      </c>
      <c r="M71" s="3" t="s">
        <v>2732</v>
      </c>
    </row>
    <row r="72" spans="1:13" x14ac:dyDescent="0.25">
      <c r="A72" s="3" t="s">
        <v>2739</v>
      </c>
      <c r="B72" s="3" t="s">
        <v>2740</v>
      </c>
      <c r="C72" s="3" t="s">
        <v>2775</v>
      </c>
      <c r="D72" s="3" t="s">
        <v>59</v>
      </c>
      <c r="E72" s="3">
        <v>6096</v>
      </c>
      <c r="F72" s="3" t="s">
        <v>2129</v>
      </c>
      <c r="G72" s="3" t="s">
        <v>2855</v>
      </c>
      <c r="H72" s="3" t="s">
        <v>2738</v>
      </c>
      <c r="I72" s="3">
        <v>400</v>
      </c>
      <c r="J72" s="3" t="s">
        <v>2731</v>
      </c>
      <c r="K72" s="3" t="s">
        <v>2731</v>
      </c>
      <c r="L72" s="3" t="s">
        <v>2731</v>
      </c>
      <c r="M72" s="3" t="s">
        <v>2732</v>
      </c>
    </row>
    <row r="73" spans="1:13" x14ac:dyDescent="0.25">
      <c r="A73" s="3" t="s">
        <v>2739</v>
      </c>
      <c r="B73" s="3" t="s">
        <v>2740</v>
      </c>
      <c r="C73" s="3" t="s">
        <v>2775</v>
      </c>
      <c r="D73" s="3" t="s">
        <v>59</v>
      </c>
      <c r="E73" s="3">
        <v>6097</v>
      </c>
      <c r="F73" s="3" t="s">
        <v>2130</v>
      </c>
      <c r="G73" s="3" t="s">
        <v>2855</v>
      </c>
      <c r="H73" s="3" t="s">
        <v>2738</v>
      </c>
      <c r="I73" s="3">
        <v>400</v>
      </c>
      <c r="J73" s="3" t="s">
        <v>2731</v>
      </c>
      <c r="K73" s="3" t="s">
        <v>2731</v>
      </c>
      <c r="L73" s="3" t="s">
        <v>2731</v>
      </c>
      <c r="M73" s="3" t="s">
        <v>2732</v>
      </c>
    </row>
    <row r="74" spans="1:13" x14ac:dyDescent="0.25">
      <c r="A74" s="3" t="s">
        <v>2739</v>
      </c>
      <c r="B74" s="3" t="s">
        <v>2740</v>
      </c>
      <c r="C74" s="3" t="s">
        <v>2775</v>
      </c>
      <c r="D74" s="3" t="s">
        <v>59</v>
      </c>
      <c r="E74" s="3">
        <v>6098</v>
      </c>
      <c r="F74" s="3" t="s">
        <v>2131</v>
      </c>
      <c r="G74" s="3" t="s">
        <v>2855</v>
      </c>
      <c r="H74" s="3" t="s">
        <v>2738</v>
      </c>
      <c r="I74" s="3">
        <v>1000</v>
      </c>
      <c r="J74" s="3" t="s">
        <v>2731</v>
      </c>
      <c r="K74" s="3" t="s">
        <v>2731</v>
      </c>
      <c r="L74" s="3" t="s">
        <v>2731</v>
      </c>
      <c r="M74" s="3" t="s">
        <v>2732</v>
      </c>
    </row>
    <row r="75" spans="1:13" x14ac:dyDescent="0.25">
      <c r="A75" s="3" t="s">
        <v>2739</v>
      </c>
      <c r="B75" s="3" t="s">
        <v>2740</v>
      </c>
      <c r="C75" s="3" t="s">
        <v>2775</v>
      </c>
      <c r="D75" s="3" t="s">
        <v>59</v>
      </c>
      <c r="E75" s="3">
        <v>6099</v>
      </c>
      <c r="F75" s="3" t="s">
        <v>2132</v>
      </c>
      <c r="G75" s="3" t="s">
        <v>2855</v>
      </c>
      <c r="H75" s="3" t="s">
        <v>2738</v>
      </c>
      <c r="I75" s="3">
        <v>1000</v>
      </c>
      <c r="J75" s="3" t="s">
        <v>2731</v>
      </c>
      <c r="K75" s="3" t="s">
        <v>2731</v>
      </c>
      <c r="L75" s="3" t="s">
        <v>2731</v>
      </c>
      <c r="M75" s="3" t="s">
        <v>2732</v>
      </c>
    </row>
    <row r="76" spans="1:13" x14ac:dyDescent="0.25">
      <c r="A76" s="3" t="s">
        <v>2739</v>
      </c>
      <c r="B76" s="3" t="s">
        <v>2740</v>
      </c>
      <c r="C76" s="3" t="s">
        <v>2775</v>
      </c>
      <c r="D76" s="3" t="s">
        <v>59</v>
      </c>
      <c r="E76" s="3">
        <v>6100</v>
      </c>
      <c r="F76" s="3" t="s">
        <v>2133</v>
      </c>
      <c r="G76" s="3" t="s">
        <v>2051</v>
      </c>
      <c r="H76" s="3" t="s">
        <v>2776</v>
      </c>
      <c r="I76" s="3">
        <v>1460</v>
      </c>
      <c r="J76" s="3" t="s">
        <v>2731</v>
      </c>
      <c r="K76" s="3" t="s">
        <v>2731</v>
      </c>
      <c r="L76" s="3" t="s">
        <v>2731</v>
      </c>
      <c r="M76" s="3" t="s">
        <v>2732</v>
      </c>
    </row>
    <row r="77" spans="1:13" x14ac:dyDescent="0.25">
      <c r="A77" s="3" t="s">
        <v>2739</v>
      </c>
      <c r="B77" s="3" t="s">
        <v>2740</v>
      </c>
      <c r="C77" s="3" t="s">
        <v>2775</v>
      </c>
      <c r="D77" s="3" t="s">
        <v>59</v>
      </c>
      <c r="E77" s="3">
        <v>6101</v>
      </c>
      <c r="F77" s="3" t="s">
        <v>2134</v>
      </c>
      <c r="G77" s="3" t="s">
        <v>2051</v>
      </c>
      <c r="H77" s="3" t="s">
        <v>2776</v>
      </c>
      <c r="I77" s="3">
        <v>1460</v>
      </c>
      <c r="J77" s="3" t="s">
        <v>2731</v>
      </c>
      <c r="K77" s="3" t="s">
        <v>2731</v>
      </c>
      <c r="L77" s="3" t="s">
        <v>2731</v>
      </c>
      <c r="M77" s="3" t="s">
        <v>2732</v>
      </c>
    </row>
    <row r="78" spans="1:13" x14ac:dyDescent="0.25">
      <c r="A78" s="3" t="s">
        <v>2739</v>
      </c>
      <c r="B78" s="3" t="s">
        <v>2740</v>
      </c>
      <c r="C78" s="3" t="s">
        <v>2775</v>
      </c>
      <c r="D78" s="3" t="s">
        <v>59</v>
      </c>
      <c r="E78" s="3">
        <v>6102</v>
      </c>
      <c r="F78" s="3" t="s">
        <v>2135</v>
      </c>
      <c r="G78" s="3" t="s">
        <v>2855</v>
      </c>
      <c r="H78" s="3" t="s">
        <v>2738</v>
      </c>
      <c r="I78" s="3">
        <v>540</v>
      </c>
      <c r="J78" s="3" t="s">
        <v>2731</v>
      </c>
      <c r="K78" s="3" t="s">
        <v>2731</v>
      </c>
      <c r="L78" s="3" t="s">
        <v>2731</v>
      </c>
      <c r="M78" s="3" t="s">
        <v>2732</v>
      </c>
    </row>
    <row r="79" spans="1:13" x14ac:dyDescent="0.25">
      <c r="A79" s="3" t="s">
        <v>2739</v>
      </c>
      <c r="B79" s="3" t="s">
        <v>2740</v>
      </c>
      <c r="C79" s="3" t="s">
        <v>2775</v>
      </c>
      <c r="D79" s="3" t="s">
        <v>59</v>
      </c>
      <c r="E79" s="3">
        <v>6103</v>
      </c>
      <c r="F79" s="3" t="s">
        <v>2136</v>
      </c>
      <c r="G79" s="3" t="s">
        <v>2855</v>
      </c>
      <c r="H79" s="3" t="s">
        <v>2738</v>
      </c>
      <c r="I79" s="3">
        <v>540</v>
      </c>
      <c r="J79" s="3" t="s">
        <v>2731</v>
      </c>
      <c r="K79" s="3" t="s">
        <v>2731</v>
      </c>
      <c r="L79" s="3" t="s">
        <v>2731</v>
      </c>
      <c r="M79" s="3" t="s">
        <v>2732</v>
      </c>
    </row>
    <row r="80" spans="1:13" x14ac:dyDescent="0.25">
      <c r="A80" s="3" t="s">
        <v>2739</v>
      </c>
      <c r="B80" s="3" t="s">
        <v>2740</v>
      </c>
      <c r="C80" s="3" t="s">
        <v>2775</v>
      </c>
      <c r="D80" s="3" t="s">
        <v>59</v>
      </c>
      <c r="E80" s="3">
        <v>6104</v>
      </c>
      <c r="F80" s="3" t="s">
        <v>2137</v>
      </c>
      <c r="G80" s="3" t="s">
        <v>2855</v>
      </c>
      <c r="H80" s="3" t="s">
        <v>2738</v>
      </c>
      <c r="I80" s="3">
        <v>540</v>
      </c>
      <c r="J80" s="3" t="s">
        <v>2731</v>
      </c>
      <c r="K80" s="3" t="s">
        <v>2731</v>
      </c>
      <c r="L80" s="3" t="s">
        <v>2731</v>
      </c>
      <c r="M80" s="3" t="s">
        <v>2732</v>
      </c>
    </row>
    <row r="81" spans="1:13" x14ac:dyDescent="0.25">
      <c r="A81" s="3" t="s">
        <v>2739</v>
      </c>
      <c r="B81" s="3" t="s">
        <v>2740</v>
      </c>
      <c r="C81" s="3" t="s">
        <v>2775</v>
      </c>
      <c r="D81" s="3" t="s">
        <v>59</v>
      </c>
      <c r="E81" s="3">
        <v>6105</v>
      </c>
      <c r="F81" s="3" t="s">
        <v>2138</v>
      </c>
      <c r="G81" s="3" t="s">
        <v>2855</v>
      </c>
      <c r="H81" s="3" t="s">
        <v>2776</v>
      </c>
      <c r="I81" s="3">
        <v>1460</v>
      </c>
      <c r="J81" s="3" t="s">
        <v>2731</v>
      </c>
      <c r="K81" s="3" t="s">
        <v>2731</v>
      </c>
      <c r="L81" s="3" t="s">
        <v>2731</v>
      </c>
      <c r="M81" s="3" t="s">
        <v>2732</v>
      </c>
    </row>
    <row r="82" spans="1:13" x14ac:dyDescent="0.25">
      <c r="A82" s="3" t="s">
        <v>2739</v>
      </c>
      <c r="B82" s="3" t="s">
        <v>2740</v>
      </c>
      <c r="C82" s="3" t="s">
        <v>2775</v>
      </c>
      <c r="D82" s="3" t="s">
        <v>59</v>
      </c>
      <c r="E82" s="3">
        <v>6106</v>
      </c>
      <c r="F82" s="3" t="s">
        <v>2139</v>
      </c>
      <c r="G82" s="3" t="s">
        <v>2855</v>
      </c>
      <c r="H82" s="3" t="s">
        <v>2776</v>
      </c>
      <c r="I82" s="3">
        <v>1460</v>
      </c>
      <c r="J82" s="3" t="s">
        <v>2731</v>
      </c>
      <c r="K82" s="3" t="s">
        <v>2731</v>
      </c>
      <c r="L82" s="3" t="s">
        <v>2731</v>
      </c>
      <c r="M82" s="3" t="s">
        <v>2732</v>
      </c>
    </row>
    <row r="83" spans="1:13" x14ac:dyDescent="0.25">
      <c r="A83" s="3" t="s">
        <v>2739</v>
      </c>
      <c r="B83" s="3" t="s">
        <v>2740</v>
      </c>
      <c r="C83" s="3" t="s">
        <v>2775</v>
      </c>
      <c r="D83" s="3" t="s">
        <v>59</v>
      </c>
      <c r="E83" s="3">
        <v>6107</v>
      </c>
      <c r="F83" s="3" t="s">
        <v>2140</v>
      </c>
      <c r="G83" s="3" t="s">
        <v>2855</v>
      </c>
      <c r="H83" s="3" t="s">
        <v>2776</v>
      </c>
      <c r="I83" s="3">
        <v>1460</v>
      </c>
      <c r="J83" s="3" t="s">
        <v>2731</v>
      </c>
      <c r="K83" s="3" t="s">
        <v>2731</v>
      </c>
      <c r="L83" s="3" t="s">
        <v>2731</v>
      </c>
      <c r="M83" s="3" t="s">
        <v>2732</v>
      </c>
    </row>
    <row r="84" spans="1:13" x14ac:dyDescent="0.25">
      <c r="A84" s="3" t="s">
        <v>2739</v>
      </c>
      <c r="B84" s="3" t="s">
        <v>2740</v>
      </c>
      <c r="C84" s="3" t="s">
        <v>2775</v>
      </c>
      <c r="D84" s="3" t="s">
        <v>59</v>
      </c>
      <c r="E84" s="3">
        <v>6108</v>
      </c>
      <c r="F84" s="3" t="s">
        <v>2141</v>
      </c>
      <c r="G84" s="3" t="s">
        <v>2855</v>
      </c>
      <c r="H84" s="3" t="s">
        <v>2776</v>
      </c>
      <c r="I84" s="3">
        <v>1460</v>
      </c>
      <c r="J84" s="3" t="s">
        <v>2731</v>
      </c>
      <c r="K84" s="3" t="s">
        <v>2731</v>
      </c>
      <c r="L84" s="3" t="s">
        <v>2731</v>
      </c>
      <c r="M84" s="3" t="s">
        <v>2732</v>
      </c>
    </row>
    <row r="85" spans="1:13" x14ac:dyDescent="0.25">
      <c r="A85" s="3" t="s">
        <v>2739</v>
      </c>
      <c r="B85" s="3" t="s">
        <v>2740</v>
      </c>
      <c r="C85" s="3" t="s">
        <v>2775</v>
      </c>
      <c r="D85" s="3" t="s">
        <v>59</v>
      </c>
      <c r="E85" s="3">
        <v>6109</v>
      </c>
      <c r="F85" s="3" t="s">
        <v>2142</v>
      </c>
      <c r="G85" s="3" t="s">
        <v>2855</v>
      </c>
      <c r="H85" s="3" t="s">
        <v>2776</v>
      </c>
      <c r="I85" s="3">
        <v>1460</v>
      </c>
      <c r="J85" s="3" t="s">
        <v>2731</v>
      </c>
      <c r="K85" s="3" t="s">
        <v>2731</v>
      </c>
      <c r="L85" s="3" t="s">
        <v>2731</v>
      </c>
      <c r="M85" s="3" t="s">
        <v>2732</v>
      </c>
    </row>
    <row r="86" spans="1:13" x14ac:dyDescent="0.25">
      <c r="A86" s="3" t="s">
        <v>2739</v>
      </c>
      <c r="B86" s="3" t="s">
        <v>2740</v>
      </c>
      <c r="C86" s="3" t="s">
        <v>2774</v>
      </c>
      <c r="D86" s="3" t="s">
        <v>59</v>
      </c>
      <c r="E86" s="3">
        <v>6081</v>
      </c>
      <c r="F86" s="3" t="s">
        <v>2143</v>
      </c>
      <c r="G86" s="3" t="s">
        <v>2855</v>
      </c>
      <c r="H86" s="3" t="s">
        <v>2738</v>
      </c>
      <c r="I86" s="3">
        <v>540</v>
      </c>
      <c r="J86" s="3" t="s">
        <v>2731</v>
      </c>
      <c r="K86" s="3" t="s">
        <v>2731</v>
      </c>
      <c r="L86" s="3" t="s">
        <v>2731</v>
      </c>
      <c r="M86" s="3" t="s">
        <v>2732</v>
      </c>
    </row>
    <row r="87" spans="1:13" x14ac:dyDescent="0.25">
      <c r="A87" s="3" t="s">
        <v>2739</v>
      </c>
      <c r="B87" s="3" t="s">
        <v>2740</v>
      </c>
      <c r="C87" s="3" t="s">
        <v>2774</v>
      </c>
      <c r="D87" s="3" t="s">
        <v>59</v>
      </c>
      <c r="E87" s="3">
        <v>6082</v>
      </c>
      <c r="F87" s="3" t="s">
        <v>2144</v>
      </c>
      <c r="G87" s="3" t="s">
        <v>2855</v>
      </c>
      <c r="H87" s="3" t="s">
        <v>2738</v>
      </c>
      <c r="I87" s="3">
        <v>540</v>
      </c>
      <c r="J87" s="3" t="s">
        <v>2731</v>
      </c>
      <c r="K87" s="3" t="s">
        <v>2731</v>
      </c>
      <c r="L87" s="3" t="s">
        <v>2731</v>
      </c>
      <c r="M87" s="3" t="s">
        <v>2732</v>
      </c>
    </row>
    <row r="88" spans="1:13" x14ac:dyDescent="0.25">
      <c r="A88" s="3" t="s">
        <v>2739</v>
      </c>
      <c r="B88" s="3" t="s">
        <v>2740</v>
      </c>
      <c r="C88" s="3" t="s">
        <v>2774</v>
      </c>
      <c r="D88" s="3" t="s">
        <v>59</v>
      </c>
      <c r="E88" s="3">
        <v>6083</v>
      </c>
      <c r="F88" s="3" t="s">
        <v>2145</v>
      </c>
      <c r="G88" s="3" t="s">
        <v>2856</v>
      </c>
      <c r="H88" s="3" t="s">
        <v>2738</v>
      </c>
      <c r="I88" s="3">
        <v>540</v>
      </c>
      <c r="J88" s="3" t="s">
        <v>2731</v>
      </c>
      <c r="K88" s="3" t="s">
        <v>2731</v>
      </c>
      <c r="L88" s="3" t="s">
        <v>2731</v>
      </c>
      <c r="M88" s="3" t="s">
        <v>2732</v>
      </c>
    </row>
    <row r="89" spans="1:13" x14ac:dyDescent="0.25">
      <c r="A89" s="3" t="s">
        <v>2739</v>
      </c>
      <c r="B89" s="3" t="s">
        <v>2740</v>
      </c>
      <c r="C89" s="3" t="s">
        <v>2774</v>
      </c>
      <c r="D89" s="3" t="s">
        <v>59</v>
      </c>
      <c r="E89" s="3">
        <v>6086</v>
      </c>
      <c r="F89" s="3" t="s">
        <v>2146</v>
      </c>
      <c r="G89" s="3" t="s">
        <v>2855</v>
      </c>
      <c r="H89" s="3" t="s">
        <v>2738</v>
      </c>
      <c r="I89" s="3">
        <v>540</v>
      </c>
      <c r="J89" s="3" t="s">
        <v>2731</v>
      </c>
      <c r="K89" s="3" t="s">
        <v>2731</v>
      </c>
      <c r="L89" s="3" t="s">
        <v>2731</v>
      </c>
      <c r="M89" s="3" t="s">
        <v>2732</v>
      </c>
    </row>
    <row r="90" spans="1:13" x14ac:dyDescent="0.25">
      <c r="A90" s="3" t="s">
        <v>2739</v>
      </c>
      <c r="B90" s="3" t="s">
        <v>2740</v>
      </c>
      <c r="C90" s="3" t="s">
        <v>2774</v>
      </c>
      <c r="D90" s="3" t="s">
        <v>59</v>
      </c>
      <c r="E90" s="3">
        <v>6087</v>
      </c>
      <c r="F90" s="3" t="s">
        <v>2147</v>
      </c>
      <c r="G90" s="3" t="s">
        <v>2855</v>
      </c>
      <c r="H90" s="3" t="s">
        <v>2738</v>
      </c>
      <c r="I90" s="3">
        <v>730</v>
      </c>
      <c r="J90" s="3" t="s">
        <v>2731</v>
      </c>
      <c r="K90" s="3" t="s">
        <v>2731</v>
      </c>
      <c r="L90" s="3" t="s">
        <v>2731</v>
      </c>
      <c r="M90" s="3" t="s">
        <v>2732</v>
      </c>
    </row>
    <row r="91" spans="1:13" x14ac:dyDescent="0.25">
      <c r="A91" s="3" t="s">
        <v>2739</v>
      </c>
      <c r="B91" s="3" t="s">
        <v>2740</v>
      </c>
      <c r="C91" s="3" t="s">
        <v>2774</v>
      </c>
      <c r="D91" s="3" t="s">
        <v>59</v>
      </c>
      <c r="E91" s="3">
        <v>6088</v>
      </c>
      <c r="F91" s="3" t="s">
        <v>2148</v>
      </c>
      <c r="G91" s="3" t="s">
        <v>2855</v>
      </c>
      <c r="H91" s="3" t="s">
        <v>2738</v>
      </c>
      <c r="I91" s="3">
        <v>730</v>
      </c>
      <c r="J91" s="3" t="s">
        <v>2731</v>
      </c>
      <c r="K91" s="3" t="s">
        <v>2731</v>
      </c>
      <c r="L91" s="3" t="s">
        <v>2731</v>
      </c>
      <c r="M91" s="3" t="s">
        <v>2732</v>
      </c>
    </row>
    <row r="92" spans="1:13" x14ac:dyDescent="0.25">
      <c r="A92" s="3" t="s">
        <v>2739</v>
      </c>
      <c r="B92" s="3" t="s">
        <v>2740</v>
      </c>
      <c r="C92" s="3" t="s">
        <v>2774</v>
      </c>
      <c r="D92" s="3" t="s">
        <v>59</v>
      </c>
      <c r="E92" s="3">
        <v>6089</v>
      </c>
      <c r="F92" s="3" t="s">
        <v>2149</v>
      </c>
      <c r="G92" s="3" t="s">
        <v>2855</v>
      </c>
      <c r="H92" s="3" t="s">
        <v>2738</v>
      </c>
      <c r="I92" s="3">
        <v>540</v>
      </c>
      <c r="J92" s="3" t="s">
        <v>2731</v>
      </c>
      <c r="K92" s="3" t="s">
        <v>2731</v>
      </c>
      <c r="L92" s="3" t="s">
        <v>2731</v>
      </c>
      <c r="M92" s="3" t="s">
        <v>2732</v>
      </c>
    </row>
    <row r="93" spans="1:13" x14ac:dyDescent="0.25">
      <c r="A93" s="3" t="s">
        <v>2739</v>
      </c>
      <c r="B93" s="3" t="s">
        <v>2740</v>
      </c>
      <c r="C93" s="3" t="s">
        <v>2774</v>
      </c>
      <c r="D93" s="3" t="s">
        <v>59</v>
      </c>
      <c r="E93" s="3">
        <v>6090</v>
      </c>
      <c r="F93" s="3" t="s">
        <v>2150</v>
      </c>
      <c r="G93" s="3" t="s">
        <v>2855</v>
      </c>
      <c r="H93" s="3" t="s">
        <v>2738</v>
      </c>
      <c r="I93" s="3">
        <v>360</v>
      </c>
      <c r="J93" s="3" t="s">
        <v>2731</v>
      </c>
      <c r="K93" s="3" t="s">
        <v>2731</v>
      </c>
      <c r="L93" s="3" t="s">
        <v>2731</v>
      </c>
      <c r="M93" s="3" t="s">
        <v>2732</v>
      </c>
    </row>
    <row r="94" spans="1:13" x14ac:dyDescent="0.25">
      <c r="A94" s="3" t="s">
        <v>2739</v>
      </c>
      <c r="B94" s="3" t="s">
        <v>2740</v>
      </c>
      <c r="C94" s="3" t="s">
        <v>2774</v>
      </c>
      <c r="D94" s="3" t="s">
        <v>59</v>
      </c>
      <c r="E94" s="3">
        <v>6091</v>
      </c>
      <c r="F94" s="3" t="s">
        <v>2151</v>
      </c>
      <c r="G94" s="3" t="s">
        <v>2855</v>
      </c>
      <c r="H94" s="3" t="s">
        <v>2738</v>
      </c>
      <c r="I94" s="3">
        <v>540</v>
      </c>
      <c r="J94" s="3" t="s">
        <v>2731</v>
      </c>
      <c r="K94" s="3" t="s">
        <v>2731</v>
      </c>
      <c r="L94" s="3" t="s">
        <v>2731</v>
      </c>
      <c r="M94" s="3" t="s">
        <v>2732</v>
      </c>
    </row>
    <row r="95" spans="1:13" x14ac:dyDescent="0.25">
      <c r="A95" s="3" t="s">
        <v>2727</v>
      </c>
      <c r="B95" s="3" t="s">
        <v>2767</v>
      </c>
      <c r="C95" s="3" t="s">
        <v>2777</v>
      </c>
      <c r="D95" s="3" t="s">
        <v>59</v>
      </c>
      <c r="E95" s="3">
        <v>6111</v>
      </c>
      <c r="F95" s="3" t="s">
        <v>2152</v>
      </c>
      <c r="G95" s="3" t="s">
        <v>2855</v>
      </c>
      <c r="H95" s="3" t="s">
        <v>2776</v>
      </c>
      <c r="I95" s="3">
        <v>1825</v>
      </c>
      <c r="J95" s="3" t="s">
        <v>2731</v>
      </c>
      <c r="K95" s="3" t="s">
        <v>2731</v>
      </c>
      <c r="L95" s="3" t="s">
        <v>2731</v>
      </c>
      <c r="M95" s="3" t="s">
        <v>2732</v>
      </c>
    </row>
    <row r="96" spans="1:13" x14ac:dyDescent="0.25">
      <c r="A96" s="3" t="s">
        <v>2727</v>
      </c>
      <c r="B96" s="3" t="s">
        <v>2767</v>
      </c>
      <c r="C96" s="3" t="s">
        <v>2777</v>
      </c>
      <c r="D96" s="3" t="s">
        <v>59</v>
      </c>
      <c r="E96" s="3">
        <v>6112</v>
      </c>
      <c r="F96" s="3" t="s">
        <v>2153</v>
      </c>
      <c r="G96" s="3" t="s">
        <v>2855</v>
      </c>
      <c r="H96" s="3" t="s">
        <v>2738</v>
      </c>
      <c r="I96" s="3">
        <v>365</v>
      </c>
      <c r="J96" s="3" t="s">
        <v>2731</v>
      </c>
      <c r="K96" s="3" t="s">
        <v>2731</v>
      </c>
      <c r="L96" s="3" t="s">
        <v>2731</v>
      </c>
      <c r="M96" s="3" t="s">
        <v>2732</v>
      </c>
    </row>
    <row r="97" spans="1:13" x14ac:dyDescent="0.25">
      <c r="A97" s="3" t="s">
        <v>2727</v>
      </c>
      <c r="B97" s="3" t="s">
        <v>2767</v>
      </c>
      <c r="C97" s="3" t="s">
        <v>2777</v>
      </c>
      <c r="D97" s="3" t="s">
        <v>59</v>
      </c>
      <c r="E97" s="3">
        <v>6113</v>
      </c>
      <c r="F97" s="3" t="s">
        <v>2154</v>
      </c>
      <c r="G97" s="3" t="s">
        <v>2855</v>
      </c>
      <c r="H97" s="3" t="s">
        <v>2738</v>
      </c>
      <c r="I97" s="3">
        <v>365</v>
      </c>
      <c r="J97" s="3" t="s">
        <v>2731</v>
      </c>
      <c r="K97" s="3" t="s">
        <v>2731</v>
      </c>
      <c r="L97" s="3" t="s">
        <v>2731</v>
      </c>
      <c r="M97" s="3" t="s">
        <v>2732</v>
      </c>
    </row>
    <row r="98" spans="1:13" x14ac:dyDescent="0.25">
      <c r="A98" s="3" t="s">
        <v>2727</v>
      </c>
      <c r="B98" s="3" t="s">
        <v>2767</v>
      </c>
      <c r="C98" s="3" t="s">
        <v>2777</v>
      </c>
      <c r="D98" s="3" t="s">
        <v>59</v>
      </c>
      <c r="E98" s="3">
        <v>6114</v>
      </c>
      <c r="F98" s="3" t="s">
        <v>2155</v>
      </c>
      <c r="G98" s="3" t="s">
        <v>2855</v>
      </c>
      <c r="H98" s="3" t="s">
        <v>2738</v>
      </c>
      <c r="I98" s="3">
        <v>365</v>
      </c>
      <c r="J98" s="3" t="s">
        <v>2731</v>
      </c>
      <c r="K98" s="3" t="s">
        <v>2731</v>
      </c>
      <c r="L98" s="3" t="s">
        <v>2731</v>
      </c>
      <c r="M98" s="3" t="s">
        <v>2732</v>
      </c>
    </row>
    <row r="99" spans="1:13" x14ac:dyDescent="0.25">
      <c r="A99" s="3" t="s">
        <v>2727</v>
      </c>
      <c r="B99" s="3" t="s">
        <v>2767</v>
      </c>
      <c r="C99" s="3" t="s">
        <v>2777</v>
      </c>
      <c r="D99" s="3" t="s">
        <v>59</v>
      </c>
      <c r="E99" s="3">
        <v>6115</v>
      </c>
      <c r="F99" s="3" t="s">
        <v>2156</v>
      </c>
      <c r="G99" s="3" t="s">
        <v>2855</v>
      </c>
      <c r="H99" s="3" t="s">
        <v>2776</v>
      </c>
      <c r="I99" s="3">
        <v>365</v>
      </c>
      <c r="J99" s="3" t="s">
        <v>2731</v>
      </c>
      <c r="K99" s="3" t="s">
        <v>2731</v>
      </c>
      <c r="L99" s="3" t="s">
        <v>2731</v>
      </c>
      <c r="M99" s="3" t="s">
        <v>2732</v>
      </c>
    </row>
    <row r="100" spans="1:13" x14ac:dyDescent="0.25">
      <c r="A100" s="3" t="s">
        <v>2727</v>
      </c>
      <c r="B100" s="3" t="s">
        <v>2767</v>
      </c>
      <c r="C100" s="3" t="s">
        <v>2778</v>
      </c>
      <c r="D100" s="3" t="s">
        <v>59</v>
      </c>
      <c r="E100" s="3">
        <v>6117</v>
      </c>
      <c r="F100" s="3" t="s">
        <v>2157</v>
      </c>
      <c r="G100" s="3" t="s">
        <v>2855</v>
      </c>
      <c r="H100" s="3" t="s">
        <v>2738</v>
      </c>
      <c r="I100" s="3">
        <v>548</v>
      </c>
      <c r="J100" s="3" t="s">
        <v>2731</v>
      </c>
      <c r="K100" s="3" t="s">
        <v>2731</v>
      </c>
      <c r="L100" s="3" t="s">
        <v>2731</v>
      </c>
      <c r="M100" s="3" t="s">
        <v>2732</v>
      </c>
    </row>
    <row r="101" spans="1:13" x14ac:dyDescent="0.25">
      <c r="A101" s="3" t="s">
        <v>2739</v>
      </c>
      <c r="B101" s="3" t="s">
        <v>2740</v>
      </c>
      <c r="C101" s="3" t="s">
        <v>2779</v>
      </c>
      <c r="D101" s="3" t="s">
        <v>59</v>
      </c>
      <c r="E101" s="3">
        <v>6118</v>
      </c>
      <c r="F101" s="3" t="s">
        <v>2158</v>
      </c>
      <c r="G101" s="3" t="s">
        <v>2855</v>
      </c>
      <c r="H101" s="3" t="s">
        <v>2776</v>
      </c>
      <c r="I101" s="3">
        <v>360</v>
      </c>
      <c r="J101" s="3" t="s">
        <v>2731</v>
      </c>
      <c r="K101" s="3" t="s">
        <v>2731</v>
      </c>
      <c r="L101" s="3" t="s">
        <v>2731</v>
      </c>
      <c r="M101" s="3" t="s">
        <v>2732</v>
      </c>
    </row>
    <row r="102" spans="1:13" x14ac:dyDescent="0.25">
      <c r="A102" s="3" t="s">
        <v>2739</v>
      </c>
      <c r="B102" s="3" t="s">
        <v>2740</v>
      </c>
      <c r="C102" s="3" t="s">
        <v>2780</v>
      </c>
      <c r="D102" s="3" t="s">
        <v>59</v>
      </c>
      <c r="E102" s="3">
        <v>6119</v>
      </c>
      <c r="F102" s="3" t="s">
        <v>2159</v>
      </c>
      <c r="G102" s="3" t="s">
        <v>2855</v>
      </c>
      <c r="H102" s="3" t="s">
        <v>2738</v>
      </c>
      <c r="I102" s="3">
        <v>450</v>
      </c>
      <c r="J102" s="3" t="s">
        <v>2731</v>
      </c>
      <c r="K102" s="3" t="s">
        <v>2731</v>
      </c>
      <c r="L102" s="3" t="s">
        <v>2731</v>
      </c>
      <c r="M102" s="3" t="s">
        <v>2732</v>
      </c>
    </row>
    <row r="103" spans="1:13" x14ac:dyDescent="0.25">
      <c r="A103" s="3" t="s">
        <v>2739</v>
      </c>
      <c r="B103" s="3" t="s">
        <v>2740</v>
      </c>
      <c r="C103" s="3" t="s">
        <v>2781</v>
      </c>
      <c r="D103" s="3" t="s">
        <v>59</v>
      </c>
      <c r="E103" s="3">
        <v>6240</v>
      </c>
      <c r="F103" s="3" t="s">
        <v>2152</v>
      </c>
      <c r="G103" s="3" t="s">
        <v>2855</v>
      </c>
      <c r="H103" s="3" t="s">
        <v>2776</v>
      </c>
      <c r="I103" s="3">
        <v>1825</v>
      </c>
      <c r="J103" s="3" t="s">
        <v>2731</v>
      </c>
      <c r="K103" s="3" t="s">
        <v>2731</v>
      </c>
      <c r="L103" s="3" t="s">
        <v>2731</v>
      </c>
      <c r="M103" s="3" t="s">
        <v>2732</v>
      </c>
    </row>
    <row r="104" spans="1:13" x14ac:dyDescent="0.25">
      <c r="A104" s="3" t="s">
        <v>2739</v>
      </c>
      <c r="B104" s="3" t="s">
        <v>2740</v>
      </c>
      <c r="C104" s="3" t="s">
        <v>2781</v>
      </c>
      <c r="D104" s="3" t="s">
        <v>59</v>
      </c>
      <c r="E104" s="3">
        <v>6241</v>
      </c>
      <c r="F104" s="3" t="s">
        <v>2155</v>
      </c>
      <c r="G104" s="3" t="s">
        <v>2855</v>
      </c>
      <c r="H104" s="3" t="s">
        <v>2738</v>
      </c>
      <c r="I104" s="3">
        <v>365</v>
      </c>
      <c r="J104" s="3" t="s">
        <v>2731</v>
      </c>
      <c r="K104" s="3" t="s">
        <v>2731</v>
      </c>
      <c r="L104" s="3" t="s">
        <v>2731</v>
      </c>
      <c r="M104" s="3" t="s">
        <v>2732</v>
      </c>
    </row>
    <row r="105" spans="1:13" x14ac:dyDescent="0.25">
      <c r="A105" s="3" t="s">
        <v>2739</v>
      </c>
      <c r="B105" s="3" t="s">
        <v>2740</v>
      </c>
      <c r="C105" s="3" t="s">
        <v>2781</v>
      </c>
      <c r="D105" s="3" t="s">
        <v>59</v>
      </c>
      <c r="E105" s="3">
        <v>6242</v>
      </c>
      <c r="F105" s="3" t="s">
        <v>2156</v>
      </c>
      <c r="G105" s="3" t="s">
        <v>2855</v>
      </c>
      <c r="H105" s="3" t="s">
        <v>2776</v>
      </c>
      <c r="I105" s="3">
        <v>365</v>
      </c>
      <c r="J105" s="3" t="s">
        <v>2731</v>
      </c>
      <c r="K105" s="3" t="s">
        <v>2731</v>
      </c>
      <c r="L105" s="3" t="s">
        <v>2731</v>
      </c>
      <c r="M105" s="3" t="s">
        <v>2732</v>
      </c>
    </row>
    <row r="106" spans="1:13" x14ac:dyDescent="0.25">
      <c r="A106" s="3" t="s">
        <v>2739</v>
      </c>
      <c r="B106" s="3" t="s">
        <v>2740</v>
      </c>
      <c r="C106" s="3" t="s">
        <v>2781</v>
      </c>
      <c r="D106" s="3" t="s">
        <v>59</v>
      </c>
      <c r="E106" s="3">
        <v>6236</v>
      </c>
      <c r="F106" s="3" t="s">
        <v>2160</v>
      </c>
      <c r="G106" s="3" t="s">
        <v>2855</v>
      </c>
      <c r="H106" s="3" t="s">
        <v>2738</v>
      </c>
      <c r="I106" s="3">
        <v>548</v>
      </c>
      <c r="J106" s="3" t="s">
        <v>2731</v>
      </c>
      <c r="K106" s="3" t="s">
        <v>2731</v>
      </c>
      <c r="L106" s="3" t="s">
        <v>2731</v>
      </c>
      <c r="M106" s="3" t="s">
        <v>2732</v>
      </c>
    </row>
    <row r="107" spans="1:13" x14ac:dyDescent="0.25">
      <c r="A107" s="3" t="s">
        <v>2739</v>
      </c>
      <c r="B107" s="3" t="s">
        <v>2740</v>
      </c>
      <c r="C107" s="3" t="s">
        <v>2781</v>
      </c>
      <c r="D107" s="3" t="s">
        <v>147</v>
      </c>
      <c r="E107" s="3">
        <v>6243</v>
      </c>
      <c r="F107" s="3" t="s">
        <v>2161</v>
      </c>
      <c r="G107" s="3" t="s">
        <v>2855</v>
      </c>
      <c r="H107" s="3" t="s">
        <v>2738</v>
      </c>
      <c r="I107" s="3">
        <v>60</v>
      </c>
      <c r="J107" s="3" t="s">
        <v>2731</v>
      </c>
      <c r="K107" s="3" t="s">
        <v>2731</v>
      </c>
      <c r="L107" s="3" t="s">
        <v>2731</v>
      </c>
      <c r="M107" s="3" t="s">
        <v>2742</v>
      </c>
    </row>
    <row r="108" spans="1:13" x14ac:dyDescent="0.25">
      <c r="A108" s="3" t="s">
        <v>2739</v>
      </c>
      <c r="B108" s="3" t="s">
        <v>2740</v>
      </c>
      <c r="C108" s="3" t="s">
        <v>2781</v>
      </c>
      <c r="D108" s="3" t="s">
        <v>147</v>
      </c>
      <c r="E108" s="3">
        <v>6244</v>
      </c>
      <c r="F108" s="3" t="s">
        <v>2162</v>
      </c>
      <c r="G108" s="3" t="s">
        <v>2855</v>
      </c>
      <c r="H108" s="3" t="s">
        <v>2738</v>
      </c>
      <c r="I108" s="3">
        <v>60</v>
      </c>
      <c r="J108" s="3" t="s">
        <v>2731</v>
      </c>
      <c r="K108" s="3" t="s">
        <v>2731</v>
      </c>
      <c r="L108" s="3" t="s">
        <v>2731</v>
      </c>
      <c r="M108" s="3" t="s">
        <v>2742</v>
      </c>
    </row>
    <row r="109" spans="1:13" x14ac:dyDescent="0.25">
      <c r="A109" s="3" t="s">
        <v>2739</v>
      </c>
      <c r="B109" s="3" t="s">
        <v>2740</v>
      </c>
      <c r="C109" s="3" t="s">
        <v>2782</v>
      </c>
      <c r="D109" s="3" t="s">
        <v>147</v>
      </c>
      <c r="E109" s="3">
        <v>6129</v>
      </c>
      <c r="F109" s="3" t="s">
        <v>2163</v>
      </c>
      <c r="G109" s="3" t="s">
        <v>2855</v>
      </c>
      <c r="H109" s="3" t="s">
        <v>2738</v>
      </c>
      <c r="I109" s="3">
        <v>90</v>
      </c>
      <c r="J109" s="3" t="s">
        <v>2731</v>
      </c>
      <c r="K109" s="3" t="s">
        <v>2731</v>
      </c>
      <c r="L109" s="3" t="s">
        <v>2731</v>
      </c>
      <c r="M109" s="3" t="s">
        <v>2742</v>
      </c>
    </row>
    <row r="110" spans="1:13" x14ac:dyDescent="0.25">
      <c r="A110" s="3" t="s">
        <v>2739</v>
      </c>
      <c r="B110" s="3" t="s">
        <v>2931</v>
      </c>
      <c r="C110" s="3" t="s">
        <v>2783</v>
      </c>
      <c r="D110" s="3" t="s">
        <v>88</v>
      </c>
      <c r="E110" s="3">
        <v>5715</v>
      </c>
      <c r="F110" s="3" t="s">
        <v>2164</v>
      </c>
      <c r="G110" s="3" t="s">
        <v>2856</v>
      </c>
      <c r="H110" s="3" t="s">
        <v>2738</v>
      </c>
      <c r="I110" s="3">
        <v>180</v>
      </c>
      <c r="J110" s="3" t="s">
        <v>2731</v>
      </c>
      <c r="K110" s="3" t="s">
        <v>2731</v>
      </c>
      <c r="L110" s="3" t="s">
        <v>2731</v>
      </c>
      <c r="M110" s="3" t="s">
        <v>2732</v>
      </c>
    </row>
    <row r="111" spans="1:13" x14ac:dyDescent="0.25">
      <c r="A111" s="3" t="s">
        <v>2727</v>
      </c>
      <c r="B111" s="3" t="s">
        <v>2735</v>
      </c>
      <c r="C111" s="3" t="s">
        <v>2736</v>
      </c>
      <c r="D111" s="3" t="s">
        <v>580</v>
      </c>
      <c r="E111" s="3">
        <v>6169</v>
      </c>
      <c r="F111" s="3" t="s">
        <v>2165</v>
      </c>
      <c r="G111" s="3" t="s">
        <v>2855</v>
      </c>
      <c r="H111" s="3" t="s">
        <v>2738</v>
      </c>
      <c r="I111" s="3">
        <v>0</v>
      </c>
      <c r="J111" s="3" t="s">
        <v>2731</v>
      </c>
      <c r="K111" s="3" t="s">
        <v>2731</v>
      </c>
      <c r="L111" s="3" t="s">
        <v>2731</v>
      </c>
      <c r="M111" s="3" t="s">
        <v>2732</v>
      </c>
    </row>
    <row r="112" spans="1:13" x14ac:dyDescent="0.25">
      <c r="A112" s="3" t="s">
        <v>2739</v>
      </c>
      <c r="B112" s="3" t="s">
        <v>2752</v>
      </c>
      <c r="C112" s="3" t="s">
        <v>2753</v>
      </c>
      <c r="D112" s="3" t="s">
        <v>174</v>
      </c>
      <c r="E112" s="3">
        <v>6166</v>
      </c>
      <c r="F112" s="3" t="s">
        <v>2166</v>
      </c>
      <c r="G112" s="3" t="s">
        <v>2855</v>
      </c>
      <c r="H112" s="3" t="s">
        <v>2738</v>
      </c>
      <c r="I112" s="3">
        <v>455</v>
      </c>
      <c r="J112" s="3" t="s">
        <v>2731</v>
      </c>
      <c r="K112" s="3" t="s">
        <v>2731</v>
      </c>
      <c r="L112" s="3" t="s">
        <v>2731</v>
      </c>
      <c r="M112" s="3" t="s">
        <v>2732</v>
      </c>
    </row>
    <row r="113" spans="1:13" x14ac:dyDescent="0.25">
      <c r="A113" s="3" t="s">
        <v>2727</v>
      </c>
      <c r="B113" s="3" t="s">
        <v>2733</v>
      </c>
      <c r="C113" s="3" t="s">
        <v>2785</v>
      </c>
      <c r="D113" s="3" t="s">
        <v>308</v>
      </c>
      <c r="E113" s="3">
        <v>5508</v>
      </c>
      <c r="F113" s="3" t="s">
        <v>2167</v>
      </c>
      <c r="G113" s="3" t="s">
        <v>2855</v>
      </c>
      <c r="H113" s="3" t="s">
        <v>2730</v>
      </c>
      <c r="I113" s="3">
        <v>10</v>
      </c>
      <c r="J113" s="3">
        <v>44012</v>
      </c>
      <c r="K113" s="3">
        <v>100</v>
      </c>
      <c r="L113" s="3">
        <v>50</v>
      </c>
      <c r="M113" s="3" t="s">
        <v>2732</v>
      </c>
    </row>
    <row r="114" spans="1:13" x14ac:dyDescent="0.25">
      <c r="A114" s="3" t="s">
        <v>2727</v>
      </c>
      <c r="B114" s="3" t="s">
        <v>2733</v>
      </c>
      <c r="C114" s="3" t="s">
        <v>2785</v>
      </c>
      <c r="D114" s="3" t="s">
        <v>308</v>
      </c>
      <c r="E114" s="3">
        <v>5509</v>
      </c>
      <c r="F114" s="3" t="s">
        <v>2168</v>
      </c>
      <c r="G114" s="3" t="s">
        <v>2855</v>
      </c>
      <c r="H114" s="3" t="s">
        <v>2749</v>
      </c>
      <c r="I114" s="3">
        <v>0</v>
      </c>
      <c r="J114" s="3">
        <v>44012</v>
      </c>
      <c r="K114" s="3">
        <v>46.667000000000002</v>
      </c>
      <c r="L114" s="3">
        <v>14</v>
      </c>
      <c r="M114" s="3" t="s">
        <v>2732</v>
      </c>
    </row>
    <row r="115" spans="1:13" x14ac:dyDescent="0.25">
      <c r="A115" s="3" t="s">
        <v>2739</v>
      </c>
      <c r="B115" s="3" t="s">
        <v>2740</v>
      </c>
      <c r="C115" s="3" t="s">
        <v>2765</v>
      </c>
      <c r="D115" s="3" t="s">
        <v>308</v>
      </c>
      <c r="E115" s="3">
        <v>5510</v>
      </c>
      <c r="F115" s="3" t="s">
        <v>2169</v>
      </c>
      <c r="G115" s="3" t="s">
        <v>2051</v>
      </c>
      <c r="H115" s="3" t="s">
        <v>2749</v>
      </c>
      <c r="I115" s="3">
        <v>15</v>
      </c>
      <c r="J115" s="3">
        <v>44012</v>
      </c>
      <c r="K115" s="3">
        <v>100</v>
      </c>
      <c r="L115" s="3">
        <v>100</v>
      </c>
      <c r="M115" s="3" t="s">
        <v>2732</v>
      </c>
    </row>
    <row r="116" spans="1:13" x14ac:dyDescent="0.25">
      <c r="A116" s="3" t="s">
        <v>2739</v>
      </c>
      <c r="B116" s="3" t="s">
        <v>2740</v>
      </c>
      <c r="C116" s="3" t="s">
        <v>2765</v>
      </c>
      <c r="D116" s="3" t="s">
        <v>308</v>
      </c>
      <c r="E116" s="3">
        <v>5511</v>
      </c>
      <c r="F116" s="3" t="s">
        <v>2170</v>
      </c>
      <c r="G116" s="3" t="s">
        <v>2051</v>
      </c>
      <c r="H116" s="3" t="s">
        <v>2749</v>
      </c>
      <c r="I116" s="3">
        <v>15</v>
      </c>
      <c r="J116" s="3">
        <v>44012</v>
      </c>
      <c r="K116" s="3">
        <v>60</v>
      </c>
      <c r="L116" s="3">
        <v>30</v>
      </c>
      <c r="M116" s="3" t="s">
        <v>2732</v>
      </c>
    </row>
    <row r="117" spans="1:13" x14ac:dyDescent="0.25">
      <c r="A117" s="3" t="s">
        <v>2727</v>
      </c>
      <c r="B117" s="3" t="s">
        <v>2733</v>
      </c>
      <c r="C117" s="3" t="s">
        <v>2785</v>
      </c>
      <c r="D117" s="3" t="s">
        <v>308</v>
      </c>
      <c r="E117" s="3">
        <v>5512</v>
      </c>
      <c r="F117" s="3" t="s">
        <v>2171</v>
      </c>
      <c r="G117" s="3" t="s">
        <v>2051</v>
      </c>
      <c r="H117" s="3" t="s">
        <v>2738</v>
      </c>
      <c r="I117" s="3">
        <v>30</v>
      </c>
      <c r="J117" s="3">
        <v>43830</v>
      </c>
      <c r="K117" s="3">
        <v>100</v>
      </c>
      <c r="L117" s="3">
        <v>0.31</v>
      </c>
      <c r="M117" s="3" t="s">
        <v>2732</v>
      </c>
    </row>
    <row r="118" spans="1:13" x14ac:dyDescent="0.25">
      <c r="A118" s="3" t="s">
        <v>2727</v>
      </c>
      <c r="B118" s="3" t="s">
        <v>2733</v>
      </c>
      <c r="C118" s="3" t="s">
        <v>2785</v>
      </c>
      <c r="D118" s="3" t="s">
        <v>308</v>
      </c>
      <c r="E118" s="3">
        <v>5513</v>
      </c>
      <c r="F118" s="3" t="s">
        <v>2172</v>
      </c>
      <c r="G118" s="3" t="s">
        <v>2051</v>
      </c>
      <c r="H118" s="3" t="s">
        <v>2730</v>
      </c>
      <c r="I118" s="3">
        <v>30</v>
      </c>
      <c r="J118" s="3">
        <v>44012</v>
      </c>
      <c r="K118" s="3">
        <v>100</v>
      </c>
      <c r="L118" s="3">
        <v>55</v>
      </c>
      <c r="M118" s="3" t="s">
        <v>2732</v>
      </c>
    </row>
    <row r="119" spans="1:13" x14ac:dyDescent="0.25">
      <c r="A119" s="3" t="s">
        <v>2727</v>
      </c>
      <c r="B119" s="3" t="s">
        <v>2733</v>
      </c>
      <c r="C119" s="3" t="s">
        <v>2785</v>
      </c>
      <c r="D119" s="3" t="s">
        <v>308</v>
      </c>
      <c r="E119" s="3">
        <v>5514</v>
      </c>
      <c r="F119" s="3" t="s">
        <v>2171</v>
      </c>
      <c r="G119" s="3" t="s">
        <v>2051</v>
      </c>
      <c r="H119" s="3" t="s">
        <v>2738</v>
      </c>
      <c r="I119" s="3">
        <v>30</v>
      </c>
      <c r="J119" s="3">
        <v>43830</v>
      </c>
      <c r="K119" s="3">
        <v>100</v>
      </c>
      <c r="L119" s="3">
        <v>0.31</v>
      </c>
      <c r="M119" s="3" t="s">
        <v>2732</v>
      </c>
    </row>
    <row r="120" spans="1:13" x14ac:dyDescent="0.25">
      <c r="A120" s="3" t="s">
        <v>2727</v>
      </c>
      <c r="B120" s="3" t="s">
        <v>2733</v>
      </c>
      <c r="C120" s="3" t="s">
        <v>2785</v>
      </c>
      <c r="D120" s="3" t="s">
        <v>308</v>
      </c>
      <c r="E120" s="3">
        <v>5515</v>
      </c>
      <c r="F120" s="3" t="s">
        <v>2173</v>
      </c>
      <c r="G120" s="3" t="s">
        <v>2051</v>
      </c>
      <c r="H120" s="3" t="s">
        <v>2738</v>
      </c>
      <c r="I120" s="3">
        <v>30</v>
      </c>
      <c r="J120" s="3">
        <v>43830</v>
      </c>
      <c r="K120" s="3">
        <v>26.471</v>
      </c>
      <c r="L120" s="3">
        <v>3.75</v>
      </c>
      <c r="M120" s="3" t="s">
        <v>2732</v>
      </c>
    </row>
    <row r="121" spans="1:13" x14ac:dyDescent="0.25">
      <c r="A121" s="3" t="s">
        <v>2727</v>
      </c>
      <c r="B121" s="3" t="s">
        <v>2733</v>
      </c>
      <c r="C121" s="3" t="s">
        <v>2785</v>
      </c>
      <c r="D121" s="3" t="s">
        <v>308</v>
      </c>
      <c r="E121" s="3">
        <v>5516</v>
      </c>
      <c r="F121" s="3" t="s">
        <v>2174</v>
      </c>
      <c r="G121" s="3" t="s">
        <v>2856</v>
      </c>
      <c r="H121" s="3" t="s">
        <v>2738</v>
      </c>
      <c r="I121" s="3">
        <v>30</v>
      </c>
      <c r="J121" s="3">
        <v>43830</v>
      </c>
      <c r="K121" s="3">
        <v>100</v>
      </c>
      <c r="L121" s="3">
        <v>5</v>
      </c>
      <c r="M121" s="3" t="s">
        <v>2732</v>
      </c>
    </row>
    <row r="122" spans="1:13" x14ac:dyDescent="0.25">
      <c r="A122" s="3" t="s">
        <v>2727</v>
      </c>
      <c r="B122" s="3" t="s">
        <v>2733</v>
      </c>
      <c r="C122" s="3" t="s">
        <v>2785</v>
      </c>
      <c r="D122" s="3" t="s">
        <v>308</v>
      </c>
      <c r="E122" s="3">
        <v>5517</v>
      </c>
      <c r="F122" s="3" t="s">
        <v>2175</v>
      </c>
      <c r="G122" s="3" t="s">
        <v>2051</v>
      </c>
      <c r="H122" s="3" t="s">
        <v>2738</v>
      </c>
      <c r="I122" s="3">
        <v>30</v>
      </c>
      <c r="J122" s="3">
        <v>43830</v>
      </c>
      <c r="K122" s="3">
        <v>100</v>
      </c>
      <c r="L122" s="3">
        <v>38.332999999999998</v>
      </c>
      <c r="M122" s="3" t="s">
        <v>2732</v>
      </c>
    </row>
    <row r="123" spans="1:13" x14ac:dyDescent="0.25">
      <c r="A123" s="3" t="s">
        <v>2739</v>
      </c>
      <c r="B123" s="3" t="s">
        <v>2931</v>
      </c>
      <c r="C123" s="3" t="s">
        <v>2786</v>
      </c>
      <c r="D123" s="3" t="s">
        <v>229</v>
      </c>
      <c r="E123" s="3">
        <v>5518</v>
      </c>
      <c r="F123" s="3" t="s">
        <v>2176</v>
      </c>
      <c r="G123" s="3" t="s">
        <v>2856</v>
      </c>
      <c r="H123" s="3" t="s">
        <v>2749</v>
      </c>
      <c r="I123" s="3">
        <v>30</v>
      </c>
      <c r="J123" s="3">
        <v>44012</v>
      </c>
      <c r="K123" s="3">
        <v>100</v>
      </c>
      <c r="L123" s="3">
        <v>100</v>
      </c>
      <c r="M123" s="3" t="s">
        <v>2732</v>
      </c>
    </row>
    <row r="124" spans="1:13" x14ac:dyDescent="0.25">
      <c r="A124" s="3" t="s">
        <v>2739</v>
      </c>
      <c r="B124" s="3" t="s">
        <v>2931</v>
      </c>
      <c r="C124" s="3" t="s">
        <v>2786</v>
      </c>
      <c r="D124" s="3" t="s">
        <v>229</v>
      </c>
      <c r="E124" s="3">
        <v>5519</v>
      </c>
      <c r="F124" s="3" t="s">
        <v>2177</v>
      </c>
      <c r="G124" s="3" t="s">
        <v>2856</v>
      </c>
      <c r="H124" s="3" t="s">
        <v>2749</v>
      </c>
      <c r="I124" s="3">
        <v>30</v>
      </c>
      <c r="J124" s="3">
        <v>44012</v>
      </c>
      <c r="K124" s="3">
        <v>100</v>
      </c>
      <c r="L124" s="3">
        <v>100</v>
      </c>
      <c r="M124" s="3" t="s">
        <v>2732</v>
      </c>
    </row>
    <row r="125" spans="1:13" x14ac:dyDescent="0.25">
      <c r="A125" s="3" t="s">
        <v>2739</v>
      </c>
      <c r="B125" s="3" t="s">
        <v>2931</v>
      </c>
      <c r="C125" s="3" t="s">
        <v>2786</v>
      </c>
      <c r="D125" s="3" t="s">
        <v>229</v>
      </c>
      <c r="E125" s="3">
        <v>5520</v>
      </c>
      <c r="F125" s="3" t="s">
        <v>2178</v>
      </c>
      <c r="G125" s="3" t="s">
        <v>2856</v>
      </c>
      <c r="H125" s="3" t="s">
        <v>2749</v>
      </c>
      <c r="I125" s="3">
        <v>30</v>
      </c>
      <c r="J125" s="3">
        <v>44012</v>
      </c>
      <c r="K125" s="3">
        <v>0</v>
      </c>
      <c r="L125" s="3">
        <v>0</v>
      </c>
      <c r="M125" s="3" t="s">
        <v>2732</v>
      </c>
    </row>
    <row r="126" spans="1:13" x14ac:dyDescent="0.25">
      <c r="A126" s="3" t="s">
        <v>2727</v>
      </c>
      <c r="B126" s="3" t="s">
        <v>2735</v>
      </c>
      <c r="C126" s="3" t="s">
        <v>2736</v>
      </c>
      <c r="D126" s="3" t="s">
        <v>198</v>
      </c>
      <c r="E126" s="3">
        <v>5521</v>
      </c>
      <c r="F126" s="3" t="s">
        <v>2179</v>
      </c>
      <c r="G126" s="3" t="s">
        <v>2855</v>
      </c>
      <c r="H126" s="3" t="s">
        <v>2738</v>
      </c>
      <c r="I126" s="3">
        <v>0</v>
      </c>
      <c r="J126" s="3">
        <v>43830</v>
      </c>
      <c r="K126" s="3">
        <v>100</v>
      </c>
      <c r="L126" s="3">
        <v>100</v>
      </c>
      <c r="M126" s="3" t="s">
        <v>2732</v>
      </c>
    </row>
    <row r="127" spans="1:13" x14ac:dyDescent="0.25">
      <c r="A127" s="3" t="s">
        <v>2727</v>
      </c>
      <c r="B127" s="3" t="s">
        <v>2789</v>
      </c>
      <c r="C127" s="3" t="s">
        <v>2790</v>
      </c>
      <c r="D127" s="3" t="s">
        <v>198</v>
      </c>
      <c r="E127" s="3">
        <v>5522</v>
      </c>
      <c r="F127" s="3" t="s">
        <v>2180</v>
      </c>
      <c r="G127" s="3" t="s">
        <v>2051</v>
      </c>
      <c r="H127" s="3" t="s">
        <v>2749</v>
      </c>
      <c r="I127" s="3">
        <v>0</v>
      </c>
      <c r="J127" s="3">
        <v>44012</v>
      </c>
      <c r="K127" s="3">
        <v>77.5</v>
      </c>
      <c r="L127" s="3">
        <v>46.825000000000003</v>
      </c>
      <c r="M127" s="3" t="s">
        <v>2732</v>
      </c>
    </row>
    <row r="128" spans="1:13" x14ac:dyDescent="0.25">
      <c r="A128" s="3" t="s">
        <v>2727</v>
      </c>
      <c r="B128" s="3" t="s">
        <v>2735</v>
      </c>
      <c r="C128" s="3" t="s">
        <v>2736</v>
      </c>
      <c r="D128" s="3" t="s">
        <v>156</v>
      </c>
      <c r="E128" s="3">
        <v>5528</v>
      </c>
      <c r="F128" s="3" t="s">
        <v>2181</v>
      </c>
      <c r="G128" s="3" t="s">
        <v>2855</v>
      </c>
      <c r="H128" s="3" t="s">
        <v>2738</v>
      </c>
      <c r="I128" s="3">
        <v>30</v>
      </c>
      <c r="J128" s="3">
        <v>43830</v>
      </c>
      <c r="K128" s="3">
        <v>100</v>
      </c>
      <c r="L128" s="3">
        <v>8</v>
      </c>
      <c r="M128" s="3" t="s">
        <v>2732</v>
      </c>
    </row>
    <row r="129" spans="1:13" x14ac:dyDescent="0.25">
      <c r="A129" s="3" t="s">
        <v>2727</v>
      </c>
      <c r="B129" s="3" t="s">
        <v>2735</v>
      </c>
      <c r="C129" s="3" t="s">
        <v>2736</v>
      </c>
      <c r="D129" s="3" t="s">
        <v>156</v>
      </c>
      <c r="E129" s="3">
        <v>5530</v>
      </c>
      <c r="F129" s="3" t="s">
        <v>2181</v>
      </c>
      <c r="G129" s="3" t="s">
        <v>2855</v>
      </c>
      <c r="H129" s="3" t="s">
        <v>2738</v>
      </c>
      <c r="I129" s="3">
        <v>30</v>
      </c>
      <c r="J129" s="3">
        <v>43830</v>
      </c>
      <c r="K129" s="3">
        <v>100</v>
      </c>
      <c r="L129" s="3">
        <v>8</v>
      </c>
      <c r="M129" s="3" t="s">
        <v>2732</v>
      </c>
    </row>
    <row r="130" spans="1:13" x14ac:dyDescent="0.25">
      <c r="A130" s="3" t="s">
        <v>2727</v>
      </c>
      <c r="B130" s="3" t="s">
        <v>2735</v>
      </c>
      <c r="C130" s="3" t="s">
        <v>2736</v>
      </c>
      <c r="D130" s="3" t="s">
        <v>156</v>
      </c>
      <c r="E130" s="3">
        <v>5531</v>
      </c>
      <c r="F130" s="3" t="s">
        <v>2182</v>
      </c>
      <c r="G130" s="3" t="s">
        <v>2051</v>
      </c>
      <c r="H130" s="3" t="s">
        <v>2738</v>
      </c>
      <c r="I130" s="3">
        <v>30</v>
      </c>
      <c r="J130" s="3">
        <v>43830</v>
      </c>
      <c r="K130" s="3">
        <v>100</v>
      </c>
      <c r="L130" s="3">
        <v>52.5</v>
      </c>
      <c r="M130" s="3" t="s">
        <v>2732</v>
      </c>
    </row>
    <row r="131" spans="1:13" x14ac:dyDescent="0.25">
      <c r="A131" s="3" t="s">
        <v>2727</v>
      </c>
      <c r="B131" s="3" t="s">
        <v>2735</v>
      </c>
      <c r="C131" s="3" t="s">
        <v>2736</v>
      </c>
      <c r="D131" s="3" t="s">
        <v>156</v>
      </c>
      <c r="E131" s="3">
        <v>5532</v>
      </c>
      <c r="F131" s="3" t="s">
        <v>2183</v>
      </c>
      <c r="G131" s="3" t="s">
        <v>2855</v>
      </c>
      <c r="H131" s="3" t="s">
        <v>2738</v>
      </c>
      <c r="I131" s="3">
        <v>60</v>
      </c>
      <c r="J131" s="3">
        <v>43830</v>
      </c>
      <c r="K131" s="3">
        <v>83.3</v>
      </c>
      <c r="L131" s="3">
        <v>47.6</v>
      </c>
      <c r="M131" s="3" t="s">
        <v>2732</v>
      </c>
    </row>
    <row r="132" spans="1:13" x14ac:dyDescent="0.25">
      <c r="A132" s="3" t="s">
        <v>2727</v>
      </c>
      <c r="B132" s="3" t="s">
        <v>2735</v>
      </c>
      <c r="C132" s="3" t="s">
        <v>2736</v>
      </c>
      <c r="D132" s="3" t="s">
        <v>147</v>
      </c>
      <c r="E132" s="3">
        <v>5534</v>
      </c>
      <c r="F132" s="3" t="s">
        <v>2184</v>
      </c>
      <c r="G132" s="3" t="s">
        <v>2855</v>
      </c>
      <c r="H132" s="3" t="s">
        <v>2730</v>
      </c>
      <c r="I132" s="3">
        <v>30</v>
      </c>
      <c r="J132" s="3">
        <v>44012</v>
      </c>
      <c r="K132" s="3">
        <v>0</v>
      </c>
      <c r="L132" s="3">
        <v>0</v>
      </c>
      <c r="M132" s="3" t="s">
        <v>2732</v>
      </c>
    </row>
    <row r="133" spans="1:13" x14ac:dyDescent="0.25">
      <c r="A133" s="3" t="s">
        <v>2739</v>
      </c>
      <c r="B133" s="3" t="s">
        <v>2740</v>
      </c>
      <c r="C133" s="3" t="s">
        <v>2741</v>
      </c>
      <c r="D133" s="3" t="s">
        <v>156</v>
      </c>
      <c r="E133" s="3">
        <v>5535</v>
      </c>
      <c r="F133" s="3" t="s">
        <v>2185</v>
      </c>
      <c r="G133" s="3" t="s">
        <v>2855</v>
      </c>
      <c r="H133" s="3" t="s">
        <v>2738</v>
      </c>
      <c r="I133" s="3">
        <v>180</v>
      </c>
      <c r="J133" s="3">
        <v>43830</v>
      </c>
      <c r="K133" s="3">
        <v>100</v>
      </c>
      <c r="L133" s="3">
        <v>93.691000000000003</v>
      </c>
      <c r="M133" s="3" t="s">
        <v>2732</v>
      </c>
    </row>
    <row r="134" spans="1:13" x14ac:dyDescent="0.25">
      <c r="A134" s="3" t="s">
        <v>2739</v>
      </c>
      <c r="B134" s="3" t="s">
        <v>2740</v>
      </c>
      <c r="C134" s="3" t="s">
        <v>2741</v>
      </c>
      <c r="D134" s="3" t="s">
        <v>156</v>
      </c>
      <c r="E134" s="3">
        <v>5536</v>
      </c>
      <c r="F134" s="3" t="s">
        <v>2186</v>
      </c>
      <c r="G134" s="3" t="s">
        <v>2855</v>
      </c>
      <c r="H134" s="3" t="s">
        <v>2738</v>
      </c>
      <c r="I134" s="3">
        <v>150</v>
      </c>
      <c r="J134" s="3">
        <v>43830</v>
      </c>
      <c r="K134" s="3">
        <v>100</v>
      </c>
      <c r="L134" s="3">
        <v>100</v>
      </c>
      <c r="M134" s="3" t="s">
        <v>2732</v>
      </c>
    </row>
    <row r="135" spans="1:13" x14ac:dyDescent="0.25">
      <c r="A135" s="3" t="s">
        <v>2739</v>
      </c>
      <c r="B135" s="3" t="s">
        <v>2740</v>
      </c>
      <c r="C135" s="3" t="s">
        <v>2741</v>
      </c>
      <c r="D135" s="3" t="s">
        <v>156</v>
      </c>
      <c r="E135" s="3">
        <v>5538</v>
      </c>
      <c r="F135" s="3" t="s">
        <v>2187</v>
      </c>
      <c r="G135" s="3" t="s">
        <v>2855</v>
      </c>
      <c r="H135" s="3" t="s">
        <v>2730</v>
      </c>
      <c r="I135" s="3">
        <v>15</v>
      </c>
      <c r="J135" s="3">
        <v>44012</v>
      </c>
      <c r="K135" s="3">
        <v>62.832999999999998</v>
      </c>
      <c r="L135" s="3">
        <v>31.417000000000002</v>
      </c>
      <c r="M135" s="3" t="s">
        <v>2732</v>
      </c>
    </row>
    <row r="136" spans="1:13" x14ac:dyDescent="0.25">
      <c r="A136" s="3" t="s">
        <v>2739</v>
      </c>
      <c r="B136" s="3" t="s">
        <v>2740</v>
      </c>
      <c r="C136" s="3" t="s">
        <v>2741</v>
      </c>
      <c r="D136" s="3" t="s">
        <v>156</v>
      </c>
      <c r="E136" s="3">
        <v>5540</v>
      </c>
      <c r="F136" s="3" t="s">
        <v>2188</v>
      </c>
      <c r="G136" s="3" t="s">
        <v>2855</v>
      </c>
      <c r="H136" s="3" t="s">
        <v>2738</v>
      </c>
      <c r="I136" s="3">
        <v>180</v>
      </c>
      <c r="J136" s="3">
        <v>43830</v>
      </c>
      <c r="K136" s="3">
        <v>0</v>
      </c>
      <c r="L136" s="3">
        <v>0</v>
      </c>
      <c r="M136" s="3" t="s">
        <v>2732</v>
      </c>
    </row>
    <row r="137" spans="1:13" x14ac:dyDescent="0.25">
      <c r="A137" s="3" t="s">
        <v>2739</v>
      </c>
      <c r="B137" s="3" t="s">
        <v>2740</v>
      </c>
      <c r="C137" s="3" t="s">
        <v>2741</v>
      </c>
      <c r="D137" s="3" t="s">
        <v>156</v>
      </c>
      <c r="E137" s="3">
        <v>5541</v>
      </c>
      <c r="F137" s="3" t="s">
        <v>2189</v>
      </c>
      <c r="G137" s="3" t="s">
        <v>2855</v>
      </c>
      <c r="H137" s="3" t="s">
        <v>2738</v>
      </c>
      <c r="I137" s="3">
        <v>90</v>
      </c>
      <c r="J137" s="3">
        <v>43830</v>
      </c>
      <c r="K137" s="3">
        <v>78.533000000000001</v>
      </c>
      <c r="L137" s="3">
        <v>58.9</v>
      </c>
      <c r="M137" s="3" t="s">
        <v>2732</v>
      </c>
    </row>
    <row r="138" spans="1:13" x14ac:dyDescent="0.25">
      <c r="A138" s="3" t="s">
        <v>2739</v>
      </c>
      <c r="B138" s="3" t="s">
        <v>2740</v>
      </c>
      <c r="C138" s="3" t="s">
        <v>2741</v>
      </c>
      <c r="D138" s="3" t="s">
        <v>156</v>
      </c>
      <c r="E138" s="3">
        <v>5542</v>
      </c>
      <c r="F138" s="3" t="s">
        <v>2190</v>
      </c>
      <c r="G138" s="3" t="s">
        <v>2856</v>
      </c>
      <c r="H138" s="3" t="s">
        <v>2738</v>
      </c>
      <c r="I138" s="3">
        <v>90</v>
      </c>
      <c r="J138" s="3">
        <v>43830</v>
      </c>
      <c r="K138" s="3">
        <v>61.895000000000003</v>
      </c>
      <c r="L138" s="3">
        <v>29.4</v>
      </c>
      <c r="M138" s="3" t="s">
        <v>2732</v>
      </c>
    </row>
    <row r="139" spans="1:13" x14ac:dyDescent="0.25">
      <c r="A139" s="3" t="s">
        <v>2739</v>
      </c>
      <c r="B139" s="3" t="s">
        <v>2740</v>
      </c>
      <c r="C139" s="3" t="s">
        <v>2741</v>
      </c>
      <c r="D139" s="3" t="s">
        <v>156</v>
      </c>
      <c r="E139" s="3">
        <v>5543</v>
      </c>
      <c r="F139" s="3" t="s">
        <v>2191</v>
      </c>
      <c r="G139" s="3" t="s">
        <v>2051</v>
      </c>
      <c r="H139" s="3" t="s">
        <v>2738</v>
      </c>
      <c r="I139" s="3">
        <v>90</v>
      </c>
      <c r="J139" s="3">
        <v>43830</v>
      </c>
      <c r="K139" s="3">
        <v>0</v>
      </c>
      <c r="L139" s="3">
        <v>0</v>
      </c>
      <c r="M139" s="3" t="s">
        <v>2732</v>
      </c>
    </row>
    <row r="140" spans="1:13" x14ac:dyDescent="0.25">
      <c r="A140" s="3" t="s">
        <v>2739</v>
      </c>
      <c r="B140" s="3" t="s">
        <v>2740</v>
      </c>
      <c r="C140" s="3" t="s">
        <v>2741</v>
      </c>
      <c r="D140" s="3" t="s">
        <v>156</v>
      </c>
      <c r="E140" s="3">
        <v>5544</v>
      </c>
      <c r="F140" s="3" t="s">
        <v>2192</v>
      </c>
      <c r="G140" s="3" t="s">
        <v>2855</v>
      </c>
      <c r="H140" s="3" t="s">
        <v>2738</v>
      </c>
      <c r="I140" s="3">
        <v>90</v>
      </c>
      <c r="J140" s="3">
        <v>43830</v>
      </c>
      <c r="K140" s="3">
        <v>99.459000000000003</v>
      </c>
      <c r="L140" s="3">
        <v>21.87</v>
      </c>
      <c r="M140" s="3" t="s">
        <v>2732</v>
      </c>
    </row>
    <row r="141" spans="1:13" x14ac:dyDescent="0.25">
      <c r="A141" s="3" t="s">
        <v>2739</v>
      </c>
      <c r="B141" s="3" t="s">
        <v>2740</v>
      </c>
      <c r="C141" s="3" t="s">
        <v>2741</v>
      </c>
      <c r="D141" s="3" t="s">
        <v>156</v>
      </c>
      <c r="E141" s="3">
        <v>5545</v>
      </c>
      <c r="F141" s="3" t="s">
        <v>2193</v>
      </c>
      <c r="G141" s="3" t="s">
        <v>2855</v>
      </c>
      <c r="H141" s="3" t="s">
        <v>2738</v>
      </c>
      <c r="I141" s="3">
        <v>90</v>
      </c>
      <c r="J141" s="3">
        <v>43830</v>
      </c>
      <c r="K141" s="3">
        <v>100</v>
      </c>
      <c r="L141" s="3">
        <v>15.49</v>
      </c>
      <c r="M141" s="3" t="s">
        <v>2732</v>
      </c>
    </row>
    <row r="142" spans="1:13" x14ac:dyDescent="0.25">
      <c r="A142" s="3" t="s">
        <v>2739</v>
      </c>
      <c r="B142" s="3" t="s">
        <v>2740</v>
      </c>
      <c r="C142" s="3" t="s">
        <v>2741</v>
      </c>
      <c r="D142" s="3" t="s">
        <v>156</v>
      </c>
      <c r="E142" s="3">
        <v>5549</v>
      </c>
      <c r="F142" s="3" t="s">
        <v>2194</v>
      </c>
      <c r="G142" s="3" t="s">
        <v>2855</v>
      </c>
      <c r="H142" s="3" t="s">
        <v>2749</v>
      </c>
      <c r="I142" s="3">
        <v>15</v>
      </c>
      <c r="J142" s="3">
        <v>44012</v>
      </c>
      <c r="K142" s="3">
        <v>80.769000000000005</v>
      </c>
      <c r="L142" s="3">
        <v>52.5</v>
      </c>
      <c r="M142" s="3" t="s">
        <v>2732</v>
      </c>
    </row>
    <row r="143" spans="1:13" x14ac:dyDescent="0.25">
      <c r="A143" s="3" t="s">
        <v>2739</v>
      </c>
      <c r="B143" s="3" t="s">
        <v>2740</v>
      </c>
      <c r="C143" s="3" t="s">
        <v>2741</v>
      </c>
      <c r="D143" s="3" t="s">
        <v>156</v>
      </c>
      <c r="E143" s="3">
        <v>5550</v>
      </c>
      <c r="F143" s="3" t="s">
        <v>2195</v>
      </c>
      <c r="G143" s="3" t="s">
        <v>2051</v>
      </c>
      <c r="H143" s="3" t="s">
        <v>2749</v>
      </c>
      <c r="I143" s="3">
        <v>15</v>
      </c>
      <c r="J143" s="3">
        <v>43830</v>
      </c>
      <c r="K143" s="3">
        <v>95</v>
      </c>
      <c r="L143" s="3">
        <v>28.5</v>
      </c>
      <c r="M143" s="3" t="s">
        <v>2742</v>
      </c>
    </row>
    <row r="144" spans="1:13" x14ac:dyDescent="0.25">
      <c r="A144" s="3" t="s">
        <v>2739</v>
      </c>
      <c r="B144" s="3" t="s">
        <v>2740</v>
      </c>
      <c r="C144" s="3" t="s">
        <v>2741</v>
      </c>
      <c r="D144" s="3" t="s">
        <v>156</v>
      </c>
      <c r="E144" s="3">
        <v>5551</v>
      </c>
      <c r="F144" s="3" t="s">
        <v>2196</v>
      </c>
      <c r="G144" s="3" t="s">
        <v>2855</v>
      </c>
      <c r="H144" s="3" t="s">
        <v>2749</v>
      </c>
      <c r="I144" s="3">
        <v>30</v>
      </c>
      <c r="J144" s="3">
        <v>44012</v>
      </c>
      <c r="K144" s="3">
        <v>42.435000000000002</v>
      </c>
      <c r="L144" s="3">
        <v>35.359000000000002</v>
      </c>
      <c r="M144" s="3" t="s">
        <v>2732</v>
      </c>
    </row>
    <row r="145" spans="1:13" x14ac:dyDescent="0.25">
      <c r="A145" s="3" t="s">
        <v>2739</v>
      </c>
      <c r="B145" s="3" t="s">
        <v>2740</v>
      </c>
      <c r="C145" s="3" t="s">
        <v>2741</v>
      </c>
      <c r="D145" s="3" t="s">
        <v>156</v>
      </c>
      <c r="E145" s="3">
        <v>5552</v>
      </c>
      <c r="F145" s="3" t="s">
        <v>2197</v>
      </c>
      <c r="G145" s="3" t="s">
        <v>2855</v>
      </c>
      <c r="H145" s="3" t="s">
        <v>2749</v>
      </c>
      <c r="I145" s="3">
        <v>30</v>
      </c>
      <c r="J145" s="3">
        <v>44012</v>
      </c>
      <c r="K145" s="3">
        <v>100</v>
      </c>
      <c r="L145" s="3">
        <v>48.131</v>
      </c>
      <c r="M145" s="3" t="s">
        <v>2732</v>
      </c>
    </row>
    <row r="146" spans="1:13" x14ac:dyDescent="0.25">
      <c r="A146" s="3" t="s">
        <v>2739</v>
      </c>
      <c r="B146" s="3" t="s">
        <v>2740</v>
      </c>
      <c r="C146" s="3" t="s">
        <v>2741</v>
      </c>
      <c r="D146" s="3" t="s">
        <v>156</v>
      </c>
      <c r="E146" s="3">
        <v>5553</v>
      </c>
      <c r="F146" s="3" t="s">
        <v>2198</v>
      </c>
      <c r="G146" s="3" t="s">
        <v>2855</v>
      </c>
      <c r="H146" s="3" t="s">
        <v>2738</v>
      </c>
      <c r="I146" s="3">
        <v>60</v>
      </c>
      <c r="J146" s="3">
        <v>43830</v>
      </c>
      <c r="K146" s="3">
        <v>100</v>
      </c>
      <c r="L146" s="3">
        <v>100</v>
      </c>
      <c r="M146" s="3" t="s">
        <v>2732</v>
      </c>
    </row>
    <row r="147" spans="1:13" x14ac:dyDescent="0.25">
      <c r="A147" s="3" t="s">
        <v>2727</v>
      </c>
      <c r="B147" s="3" t="s">
        <v>2767</v>
      </c>
      <c r="C147" s="3" t="s">
        <v>2768</v>
      </c>
      <c r="D147" s="3" t="s">
        <v>156</v>
      </c>
      <c r="E147" s="3">
        <v>5555</v>
      </c>
      <c r="F147" s="3" t="s">
        <v>2199</v>
      </c>
      <c r="G147" s="3" t="s">
        <v>2051</v>
      </c>
      <c r="H147" s="3" t="s">
        <v>2749</v>
      </c>
      <c r="I147" s="3">
        <v>30</v>
      </c>
      <c r="J147" s="3">
        <v>43830</v>
      </c>
      <c r="K147" s="3">
        <v>100</v>
      </c>
      <c r="L147" s="3">
        <v>33.625</v>
      </c>
      <c r="M147" s="3" t="s">
        <v>2742</v>
      </c>
    </row>
    <row r="148" spans="1:13" x14ac:dyDescent="0.25">
      <c r="A148" s="3" t="s">
        <v>2739</v>
      </c>
      <c r="B148" s="3" t="s">
        <v>2740</v>
      </c>
      <c r="C148" s="3" t="s">
        <v>2741</v>
      </c>
      <c r="D148" s="3" t="s">
        <v>156</v>
      </c>
      <c r="E148" s="3">
        <v>5556</v>
      </c>
      <c r="F148" s="3" t="s">
        <v>2200</v>
      </c>
      <c r="G148" s="3" t="s">
        <v>2855</v>
      </c>
      <c r="H148" s="3" t="s">
        <v>2791</v>
      </c>
      <c r="I148" s="3">
        <v>30</v>
      </c>
      <c r="J148" s="3">
        <v>44012</v>
      </c>
      <c r="K148" s="3">
        <v>71.572999999999993</v>
      </c>
      <c r="L148" s="3">
        <v>80.082999999999998</v>
      </c>
      <c r="M148" s="3" t="s">
        <v>2732</v>
      </c>
    </row>
    <row r="149" spans="1:13" x14ac:dyDescent="0.25">
      <c r="A149" s="3" t="s">
        <v>2739</v>
      </c>
      <c r="B149" s="3" t="s">
        <v>2740</v>
      </c>
      <c r="C149" s="3" t="s">
        <v>2741</v>
      </c>
      <c r="D149" s="3" t="s">
        <v>156</v>
      </c>
      <c r="E149" s="3">
        <v>5557</v>
      </c>
      <c r="F149" s="3" t="s">
        <v>2201</v>
      </c>
      <c r="G149" s="3" t="s">
        <v>2856</v>
      </c>
      <c r="H149" s="3" t="s">
        <v>2791</v>
      </c>
      <c r="I149" s="3">
        <v>30</v>
      </c>
      <c r="J149" s="3">
        <v>44012</v>
      </c>
      <c r="K149" s="3">
        <v>80.846000000000004</v>
      </c>
      <c r="L149" s="3">
        <v>98.573999999999998</v>
      </c>
      <c r="M149" s="3" t="s">
        <v>2732</v>
      </c>
    </row>
    <row r="150" spans="1:13" x14ac:dyDescent="0.25">
      <c r="A150" s="3" t="s">
        <v>2739</v>
      </c>
      <c r="B150" s="3" t="s">
        <v>2740</v>
      </c>
      <c r="C150" s="3" t="s">
        <v>2741</v>
      </c>
      <c r="D150" s="3" t="s">
        <v>156</v>
      </c>
      <c r="E150" s="3">
        <v>5558</v>
      </c>
      <c r="F150" s="3" t="s">
        <v>2202</v>
      </c>
      <c r="G150" s="3" t="s">
        <v>2855</v>
      </c>
      <c r="H150" s="3" t="s">
        <v>2791</v>
      </c>
      <c r="I150" s="3">
        <v>60</v>
      </c>
      <c r="J150" s="3">
        <v>44043</v>
      </c>
      <c r="K150" s="3">
        <v>33.692999999999998</v>
      </c>
      <c r="L150" s="3">
        <v>18.259</v>
      </c>
      <c r="M150" s="3" t="s">
        <v>2732</v>
      </c>
    </row>
    <row r="151" spans="1:13" x14ac:dyDescent="0.25">
      <c r="A151" s="3" t="s">
        <v>2739</v>
      </c>
      <c r="B151" s="3" t="s">
        <v>2740</v>
      </c>
      <c r="C151" s="3" t="s">
        <v>2741</v>
      </c>
      <c r="D151" s="3" t="s">
        <v>156</v>
      </c>
      <c r="E151" s="3">
        <v>5559</v>
      </c>
      <c r="F151" s="3" t="s">
        <v>2203</v>
      </c>
      <c r="G151" s="3" t="s">
        <v>2855</v>
      </c>
      <c r="H151" s="3" t="s">
        <v>2791</v>
      </c>
      <c r="I151" s="3">
        <v>60</v>
      </c>
      <c r="J151" s="3">
        <v>44043</v>
      </c>
      <c r="K151" s="3">
        <v>11.032999999999999</v>
      </c>
      <c r="L151" s="3">
        <v>45.576000000000001</v>
      </c>
      <c r="M151" s="3" t="s">
        <v>2732</v>
      </c>
    </row>
    <row r="152" spans="1:13" x14ac:dyDescent="0.25">
      <c r="A152" s="3" t="s">
        <v>2739</v>
      </c>
      <c r="B152" s="3" t="s">
        <v>2740</v>
      </c>
      <c r="C152" s="3" t="s">
        <v>2741</v>
      </c>
      <c r="D152" s="3" t="s">
        <v>156</v>
      </c>
      <c r="E152" s="3">
        <v>5560</v>
      </c>
      <c r="F152" s="3" t="s">
        <v>2204</v>
      </c>
      <c r="G152" s="3" t="s">
        <v>2855</v>
      </c>
      <c r="H152" s="3" t="s">
        <v>2738</v>
      </c>
      <c r="I152" s="3">
        <v>60</v>
      </c>
      <c r="J152" s="3">
        <v>43830</v>
      </c>
      <c r="K152" s="3">
        <v>100</v>
      </c>
      <c r="L152" s="3">
        <v>21</v>
      </c>
      <c r="M152" s="3" t="s">
        <v>2732</v>
      </c>
    </row>
    <row r="153" spans="1:13" x14ac:dyDescent="0.25">
      <c r="A153" s="3" t="s">
        <v>2739</v>
      </c>
      <c r="B153" s="3" t="s">
        <v>2740</v>
      </c>
      <c r="C153" s="3" t="s">
        <v>2741</v>
      </c>
      <c r="D153" s="3" t="s">
        <v>156</v>
      </c>
      <c r="E153" s="3">
        <v>5561</v>
      </c>
      <c r="F153" s="3" t="s">
        <v>2205</v>
      </c>
      <c r="G153" s="3" t="s">
        <v>2855</v>
      </c>
      <c r="H153" s="3" t="s">
        <v>2749</v>
      </c>
      <c r="I153" s="3">
        <v>15</v>
      </c>
      <c r="J153" s="3">
        <v>44012</v>
      </c>
      <c r="K153" s="3">
        <v>5</v>
      </c>
      <c r="L153" s="3">
        <v>80</v>
      </c>
      <c r="M153" s="3" t="s">
        <v>2732</v>
      </c>
    </row>
    <row r="154" spans="1:13" x14ac:dyDescent="0.25">
      <c r="A154" s="3" t="s">
        <v>2739</v>
      </c>
      <c r="B154" s="3" t="s">
        <v>2740</v>
      </c>
      <c r="C154" s="3" t="s">
        <v>2782</v>
      </c>
      <c r="D154" s="3" t="s">
        <v>156</v>
      </c>
      <c r="E154" s="3">
        <v>5562</v>
      </c>
      <c r="F154" s="3" t="s">
        <v>2206</v>
      </c>
      <c r="G154" s="3" t="s">
        <v>2855</v>
      </c>
      <c r="H154" s="3" t="s">
        <v>2730</v>
      </c>
      <c r="I154" s="3">
        <v>30</v>
      </c>
      <c r="J154" s="3">
        <v>44012</v>
      </c>
      <c r="K154" s="3">
        <v>86.082999999999998</v>
      </c>
      <c r="L154" s="3">
        <v>74.747</v>
      </c>
      <c r="M154" s="3" t="s">
        <v>2732</v>
      </c>
    </row>
    <row r="155" spans="1:13" x14ac:dyDescent="0.25">
      <c r="A155" s="3" t="s">
        <v>2792</v>
      </c>
      <c r="B155" s="3" t="s">
        <v>2793</v>
      </c>
      <c r="C155" s="3" t="s">
        <v>2794</v>
      </c>
      <c r="D155" s="3" t="s">
        <v>177</v>
      </c>
      <c r="E155" s="3">
        <v>5563</v>
      </c>
      <c r="F155" s="3" t="s">
        <v>2207</v>
      </c>
      <c r="G155" s="3" t="s">
        <v>2856</v>
      </c>
      <c r="H155" s="3" t="s">
        <v>2738</v>
      </c>
      <c r="I155" s="3">
        <v>45</v>
      </c>
      <c r="J155" s="3">
        <v>43830</v>
      </c>
      <c r="K155" s="3">
        <v>96.956999999999994</v>
      </c>
      <c r="L155" s="3">
        <v>85.441000000000003</v>
      </c>
      <c r="M155" s="3" t="s">
        <v>2732</v>
      </c>
    </row>
    <row r="156" spans="1:13" x14ac:dyDescent="0.25">
      <c r="A156" s="3" t="s">
        <v>2792</v>
      </c>
      <c r="B156" s="3" t="s">
        <v>2793</v>
      </c>
      <c r="C156" s="3" t="s">
        <v>2794</v>
      </c>
      <c r="D156" s="3" t="s">
        <v>229</v>
      </c>
      <c r="E156" s="3">
        <v>5564</v>
      </c>
      <c r="F156" s="3" t="s">
        <v>2208</v>
      </c>
      <c r="G156" s="3" t="s">
        <v>2051</v>
      </c>
      <c r="H156" s="3" t="s">
        <v>2738</v>
      </c>
      <c r="I156" s="3">
        <v>90</v>
      </c>
      <c r="J156" s="3">
        <v>43830</v>
      </c>
      <c r="K156" s="3">
        <v>88.888999999999996</v>
      </c>
      <c r="L156" s="3">
        <v>100</v>
      </c>
      <c r="M156" s="3" t="s">
        <v>2732</v>
      </c>
    </row>
    <row r="157" spans="1:13" x14ac:dyDescent="0.25">
      <c r="A157" s="3" t="s">
        <v>2792</v>
      </c>
      <c r="B157" s="3" t="s">
        <v>2793</v>
      </c>
      <c r="C157" s="3" t="s">
        <v>2794</v>
      </c>
      <c r="D157" s="3" t="s">
        <v>229</v>
      </c>
      <c r="E157" s="3">
        <v>5565</v>
      </c>
      <c r="F157" s="3" t="s">
        <v>2209</v>
      </c>
      <c r="G157" s="3" t="s">
        <v>2051</v>
      </c>
      <c r="H157" s="3" t="s">
        <v>2738</v>
      </c>
      <c r="I157" s="3">
        <v>120</v>
      </c>
      <c r="J157" s="3">
        <v>43830</v>
      </c>
      <c r="K157" s="3">
        <v>100</v>
      </c>
      <c r="L157" s="3">
        <v>31.25</v>
      </c>
      <c r="M157" s="3" t="s">
        <v>2732</v>
      </c>
    </row>
    <row r="158" spans="1:13" x14ac:dyDescent="0.25">
      <c r="A158" s="3" t="s">
        <v>2792</v>
      </c>
      <c r="B158" s="3" t="s">
        <v>2793</v>
      </c>
      <c r="C158" s="3" t="s">
        <v>2795</v>
      </c>
      <c r="D158" s="3" t="s">
        <v>229</v>
      </c>
      <c r="E158" s="3">
        <v>5566</v>
      </c>
      <c r="F158" s="3" t="s">
        <v>2210</v>
      </c>
      <c r="G158" s="3" t="s">
        <v>2051</v>
      </c>
      <c r="H158" s="3" t="s">
        <v>2730</v>
      </c>
      <c r="I158" s="3">
        <v>90</v>
      </c>
      <c r="J158" s="3">
        <v>43921</v>
      </c>
      <c r="K158" s="3">
        <v>100</v>
      </c>
      <c r="L158" s="3">
        <v>94.694000000000003</v>
      </c>
      <c r="M158" s="3" t="s">
        <v>2732</v>
      </c>
    </row>
    <row r="159" spans="1:13" x14ac:dyDescent="0.25">
      <c r="A159" s="3" t="s">
        <v>2739</v>
      </c>
      <c r="B159" s="3" t="s">
        <v>2931</v>
      </c>
      <c r="C159" s="3" t="s">
        <v>2786</v>
      </c>
      <c r="D159" s="3" t="s">
        <v>229</v>
      </c>
      <c r="E159" s="3">
        <v>5568</v>
      </c>
      <c r="F159" s="3" t="s">
        <v>2211</v>
      </c>
      <c r="G159" s="3" t="s">
        <v>2051</v>
      </c>
      <c r="H159" s="3" t="s">
        <v>2730</v>
      </c>
      <c r="I159" s="3">
        <v>15</v>
      </c>
      <c r="J159" s="3">
        <v>44012</v>
      </c>
      <c r="K159" s="3">
        <v>0</v>
      </c>
      <c r="L159" s="3">
        <v>0</v>
      </c>
      <c r="M159" s="3" t="s">
        <v>2732</v>
      </c>
    </row>
    <row r="160" spans="1:13" x14ac:dyDescent="0.25">
      <c r="A160" s="3" t="s">
        <v>2727</v>
      </c>
      <c r="B160" s="3" t="s">
        <v>2733</v>
      </c>
      <c r="C160" s="3" t="s">
        <v>2750</v>
      </c>
      <c r="D160" s="3" t="s">
        <v>229</v>
      </c>
      <c r="E160" s="3">
        <v>5569</v>
      </c>
      <c r="F160" s="3" t="s">
        <v>2212</v>
      </c>
      <c r="G160" s="3" t="s">
        <v>2051</v>
      </c>
      <c r="H160" s="3" t="s">
        <v>2738</v>
      </c>
      <c r="I160" s="3">
        <v>90</v>
      </c>
      <c r="J160" s="3">
        <v>43830</v>
      </c>
      <c r="K160" s="3">
        <v>100</v>
      </c>
      <c r="L160" s="3">
        <v>97.296999999999997</v>
      </c>
      <c r="M160" s="3" t="s">
        <v>2732</v>
      </c>
    </row>
    <row r="161" spans="1:13" x14ac:dyDescent="0.25">
      <c r="A161" s="3" t="s">
        <v>2792</v>
      </c>
      <c r="B161" s="3" t="s">
        <v>2793</v>
      </c>
      <c r="C161" s="3" t="s">
        <v>2796</v>
      </c>
      <c r="D161" s="3" t="s">
        <v>229</v>
      </c>
      <c r="E161" s="3">
        <v>5570</v>
      </c>
      <c r="F161" s="3" t="s">
        <v>2213</v>
      </c>
      <c r="G161" s="3" t="s">
        <v>2051</v>
      </c>
      <c r="H161" s="3" t="s">
        <v>2730</v>
      </c>
      <c r="I161" s="3">
        <v>90</v>
      </c>
      <c r="J161" s="3">
        <v>43830</v>
      </c>
      <c r="K161" s="3">
        <v>100</v>
      </c>
      <c r="L161" s="3">
        <v>30.556000000000001</v>
      </c>
      <c r="M161" s="3" t="s">
        <v>2742</v>
      </c>
    </row>
    <row r="162" spans="1:13" x14ac:dyDescent="0.25">
      <c r="A162" s="3" t="s">
        <v>2792</v>
      </c>
      <c r="B162" s="3" t="s">
        <v>2793</v>
      </c>
      <c r="C162" s="3" t="s">
        <v>2796</v>
      </c>
      <c r="D162" s="3" t="s">
        <v>229</v>
      </c>
      <c r="E162" s="3">
        <v>5571</v>
      </c>
      <c r="F162" s="3" t="s">
        <v>2214</v>
      </c>
      <c r="G162" s="3" t="s">
        <v>2051</v>
      </c>
      <c r="H162" s="3" t="s">
        <v>2730</v>
      </c>
      <c r="I162" s="3">
        <v>90</v>
      </c>
      <c r="J162" s="3">
        <v>43830</v>
      </c>
      <c r="K162" s="3">
        <v>0</v>
      </c>
      <c r="L162" s="3">
        <v>0</v>
      </c>
      <c r="M162" s="3" t="s">
        <v>2742</v>
      </c>
    </row>
    <row r="163" spans="1:13" x14ac:dyDescent="0.25">
      <c r="A163" s="3" t="s">
        <v>2739</v>
      </c>
      <c r="B163" s="3" t="s">
        <v>2931</v>
      </c>
      <c r="C163" s="3" t="s">
        <v>2797</v>
      </c>
      <c r="D163" s="3" t="s">
        <v>229</v>
      </c>
      <c r="E163" s="3">
        <v>5572</v>
      </c>
      <c r="F163" s="3" t="s">
        <v>2215</v>
      </c>
      <c r="G163" s="3" t="s">
        <v>2855</v>
      </c>
      <c r="H163" s="3" t="s">
        <v>2730</v>
      </c>
      <c r="I163" s="3">
        <v>90</v>
      </c>
      <c r="J163" s="3">
        <v>43830</v>
      </c>
      <c r="K163" s="3">
        <v>0</v>
      </c>
      <c r="L163" s="3">
        <v>0</v>
      </c>
      <c r="M163" s="3" t="s">
        <v>2742</v>
      </c>
    </row>
    <row r="164" spans="1:13" x14ac:dyDescent="0.25">
      <c r="A164" s="3" t="s">
        <v>2727</v>
      </c>
      <c r="B164" s="3" t="s">
        <v>2733</v>
      </c>
      <c r="C164" s="3" t="s">
        <v>2750</v>
      </c>
      <c r="D164" s="3" t="s">
        <v>229</v>
      </c>
      <c r="E164" s="3">
        <v>5573</v>
      </c>
      <c r="F164" s="3" t="s">
        <v>2216</v>
      </c>
      <c r="G164" s="3" t="s">
        <v>2051</v>
      </c>
      <c r="H164" s="3" t="s">
        <v>2738</v>
      </c>
      <c r="I164" s="3">
        <v>60</v>
      </c>
      <c r="J164" s="3">
        <v>43830</v>
      </c>
      <c r="K164" s="3" t="s">
        <v>2731</v>
      </c>
      <c r="L164" s="3">
        <v>0</v>
      </c>
      <c r="M164" s="3" t="s">
        <v>2732</v>
      </c>
    </row>
    <row r="165" spans="1:13" x14ac:dyDescent="0.25">
      <c r="A165" s="3" t="s">
        <v>2739</v>
      </c>
      <c r="B165" s="3" t="s">
        <v>2752</v>
      </c>
      <c r="C165" s="3" t="s">
        <v>2753</v>
      </c>
      <c r="D165" s="3" t="s">
        <v>229</v>
      </c>
      <c r="E165" s="3">
        <v>5574</v>
      </c>
      <c r="F165" s="3" t="s">
        <v>2217</v>
      </c>
      <c r="G165" s="3" t="s">
        <v>2051</v>
      </c>
      <c r="H165" s="3" t="s">
        <v>2730</v>
      </c>
      <c r="I165" s="3">
        <v>15</v>
      </c>
      <c r="J165" s="3">
        <v>44012</v>
      </c>
      <c r="K165" s="3">
        <v>53.332999999999998</v>
      </c>
      <c r="L165" s="3">
        <v>49.6</v>
      </c>
      <c r="M165" s="3" t="s">
        <v>2732</v>
      </c>
    </row>
    <row r="166" spans="1:13" x14ac:dyDescent="0.25">
      <c r="A166" s="3" t="s">
        <v>2739</v>
      </c>
      <c r="B166" s="3" t="s">
        <v>2752</v>
      </c>
      <c r="C166" s="3" t="s">
        <v>2753</v>
      </c>
      <c r="D166" s="3" t="s">
        <v>229</v>
      </c>
      <c r="E166" s="3">
        <v>5575</v>
      </c>
      <c r="F166" s="3" t="s">
        <v>2218</v>
      </c>
      <c r="G166" s="3" t="s">
        <v>2051</v>
      </c>
      <c r="H166" s="3" t="s">
        <v>2738</v>
      </c>
      <c r="I166" s="3">
        <v>15</v>
      </c>
      <c r="J166" s="3">
        <v>43830</v>
      </c>
      <c r="K166" s="3">
        <v>100</v>
      </c>
      <c r="L166" s="3">
        <v>50</v>
      </c>
      <c r="M166" s="3" t="s">
        <v>2732</v>
      </c>
    </row>
    <row r="167" spans="1:13" x14ac:dyDescent="0.25">
      <c r="A167" s="3" t="s">
        <v>2727</v>
      </c>
      <c r="B167" s="3" t="s">
        <v>2743</v>
      </c>
      <c r="C167" s="3" t="s">
        <v>2744</v>
      </c>
      <c r="D167" s="3" t="s">
        <v>195</v>
      </c>
      <c r="E167" s="3">
        <v>5576</v>
      </c>
      <c r="F167" s="3" t="s">
        <v>2219</v>
      </c>
      <c r="G167" s="3" t="s">
        <v>2855</v>
      </c>
      <c r="H167" s="3" t="s">
        <v>2749</v>
      </c>
      <c r="I167" s="3">
        <v>0</v>
      </c>
      <c r="J167" s="3">
        <v>44012</v>
      </c>
      <c r="K167" s="3">
        <v>58.332999999999998</v>
      </c>
      <c r="L167" s="3">
        <v>30.434999999999999</v>
      </c>
      <c r="M167" s="3" t="s">
        <v>2732</v>
      </c>
    </row>
    <row r="168" spans="1:13" x14ac:dyDescent="0.25">
      <c r="A168" s="3" t="s">
        <v>2727</v>
      </c>
      <c r="B168" s="3" t="s">
        <v>2735</v>
      </c>
      <c r="C168" s="3" t="s">
        <v>2736</v>
      </c>
      <c r="D168" s="3" t="s">
        <v>195</v>
      </c>
      <c r="E168" s="3">
        <v>5580</v>
      </c>
      <c r="F168" s="3" t="s">
        <v>2220</v>
      </c>
      <c r="G168" s="3" t="s">
        <v>2856</v>
      </c>
      <c r="H168" s="3" t="s">
        <v>2730</v>
      </c>
      <c r="I168" s="3">
        <v>30</v>
      </c>
      <c r="J168" s="3">
        <v>44012</v>
      </c>
      <c r="K168" s="3" t="s">
        <v>2731</v>
      </c>
      <c r="L168" s="3">
        <v>0</v>
      </c>
      <c r="M168" s="3" t="s">
        <v>2732</v>
      </c>
    </row>
    <row r="169" spans="1:13" x14ac:dyDescent="0.25">
      <c r="A169" s="3" t="s">
        <v>2727</v>
      </c>
      <c r="B169" s="3" t="s">
        <v>2743</v>
      </c>
      <c r="C169" s="3" t="s">
        <v>2744</v>
      </c>
      <c r="D169" s="3" t="s">
        <v>195</v>
      </c>
      <c r="E169" s="3">
        <v>5581</v>
      </c>
      <c r="F169" s="3" t="s">
        <v>2221</v>
      </c>
      <c r="G169" s="3" t="s">
        <v>2051</v>
      </c>
      <c r="H169" s="3" t="s">
        <v>2738</v>
      </c>
      <c r="I169" s="3">
        <v>0</v>
      </c>
      <c r="J169" s="3">
        <v>43830</v>
      </c>
      <c r="K169" s="3">
        <v>100</v>
      </c>
      <c r="L169" s="3">
        <v>50</v>
      </c>
      <c r="M169" s="3" t="s">
        <v>2732</v>
      </c>
    </row>
    <row r="170" spans="1:13" x14ac:dyDescent="0.25">
      <c r="A170" s="3" t="s">
        <v>2727</v>
      </c>
      <c r="B170" s="3" t="s">
        <v>2743</v>
      </c>
      <c r="C170" s="3" t="s">
        <v>2744</v>
      </c>
      <c r="D170" s="3" t="s">
        <v>195</v>
      </c>
      <c r="E170" s="3">
        <v>5582</v>
      </c>
      <c r="F170" s="3" t="s">
        <v>2222</v>
      </c>
      <c r="G170" s="3" t="s">
        <v>2855</v>
      </c>
      <c r="H170" s="3" t="s">
        <v>2738</v>
      </c>
      <c r="I170" s="3">
        <v>0</v>
      </c>
      <c r="J170" s="3">
        <v>43830</v>
      </c>
      <c r="K170" s="3">
        <v>100</v>
      </c>
      <c r="L170" s="3">
        <v>78.570999999999998</v>
      </c>
      <c r="M170" s="3" t="s">
        <v>2732</v>
      </c>
    </row>
    <row r="171" spans="1:13" x14ac:dyDescent="0.25">
      <c r="A171" s="3" t="s">
        <v>2727</v>
      </c>
      <c r="B171" s="3" t="s">
        <v>2743</v>
      </c>
      <c r="C171" s="3" t="s">
        <v>2744</v>
      </c>
      <c r="D171" s="3" t="s">
        <v>195</v>
      </c>
      <c r="E171" s="3">
        <v>5583</v>
      </c>
      <c r="F171" s="3" t="s">
        <v>2223</v>
      </c>
      <c r="G171" s="3" t="s">
        <v>2855</v>
      </c>
      <c r="H171" s="3" t="s">
        <v>2749</v>
      </c>
      <c r="I171" s="3">
        <v>0</v>
      </c>
      <c r="J171" s="3">
        <v>44012</v>
      </c>
      <c r="K171" s="3">
        <v>16.922999999999998</v>
      </c>
      <c r="L171" s="3">
        <v>16</v>
      </c>
      <c r="M171" s="3" t="s">
        <v>2732</v>
      </c>
    </row>
    <row r="172" spans="1:13" x14ac:dyDescent="0.25">
      <c r="A172" s="3" t="s">
        <v>2727</v>
      </c>
      <c r="B172" s="3" t="s">
        <v>2728</v>
      </c>
      <c r="C172" s="3" t="s">
        <v>2729</v>
      </c>
      <c r="D172" s="3" t="s">
        <v>195</v>
      </c>
      <c r="E172" s="3">
        <v>5584</v>
      </c>
      <c r="F172" s="3" t="s">
        <v>2221</v>
      </c>
      <c r="G172" s="3" t="s">
        <v>2855</v>
      </c>
      <c r="H172" s="3" t="s">
        <v>2738</v>
      </c>
      <c r="I172" s="3">
        <v>0</v>
      </c>
      <c r="J172" s="3">
        <v>43830</v>
      </c>
      <c r="K172" s="3">
        <v>100</v>
      </c>
      <c r="L172" s="3">
        <v>50</v>
      </c>
      <c r="M172" s="3" t="s">
        <v>2732</v>
      </c>
    </row>
    <row r="173" spans="1:13" x14ac:dyDescent="0.25">
      <c r="A173" s="3" t="s">
        <v>2727</v>
      </c>
      <c r="B173" s="3" t="s">
        <v>2743</v>
      </c>
      <c r="C173" s="3" t="s">
        <v>2744</v>
      </c>
      <c r="D173" s="3" t="s">
        <v>195</v>
      </c>
      <c r="E173" s="3">
        <v>5585</v>
      </c>
      <c r="F173" s="3" t="s">
        <v>2224</v>
      </c>
      <c r="G173" s="3" t="s">
        <v>2856</v>
      </c>
      <c r="H173" s="3" t="s">
        <v>2749</v>
      </c>
      <c r="I173" s="3">
        <v>0</v>
      </c>
      <c r="J173" s="3">
        <v>44012</v>
      </c>
      <c r="K173" s="3">
        <v>66.667000000000002</v>
      </c>
      <c r="L173" s="3">
        <v>50</v>
      </c>
      <c r="M173" s="3" t="s">
        <v>2732</v>
      </c>
    </row>
    <row r="174" spans="1:13" x14ac:dyDescent="0.25">
      <c r="A174" s="3" t="s">
        <v>2727</v>
      </c>
      <c r="B174" s="3" t="s">
        <v>2743</v>
      </c>
      <c r="C174" s="3" t="s">
        <v>2744</v>
      </c>
      <c r="D174" s="3" t="s">
        <v>195</v>
      </c>
      <c r="E174" s="3">
        <v>5586</v>
      </c>
      <c r="F174" s="3" t="s">
        <v>2225</v>
      </c>
      <c r="G174" s="3" t="s">
        <v>2856</v>
      </c>
      <c r="H174" s="3" t="s">
        <v>2749</v>
      </c>
      <c r="I174" s="3">
        <v>0</v>
      </c>
      <c r="J174" s="3">
        <v>44012</v>
      </c>
      <c r="K174" s="3">
        <v>40</v>
      </c>
      <c r="L174" s="3">
        <v>16.667000000000002</v>
      </c>
      <c r="M174" s="3" t="s">
        <v>2732</v>
      </c>
    </row>
    <row r="175" spans="1:13" x14ac:dyDescent="0.25">
      <c r="A175" s="3" t="s">
        <v>2739</v>
      </c>
      <c r="B175" s="3" t="s">
        <v>2740</v>
      </c>
      <c r="C175" s="3" t="s">
        <v>2782</v>
      </c>
      <c r="D175" s="3" t="s">
        <v>195</v>
      </c>
      <c r="E175" s="3">
        <v>5587</v>
      </c>
      <c r="F175" s="3" t="s">
        <v>2226</v>
      </c>
      <c r="G175" s="3" t="s">
        <v>2855</v>
      </c>
      <c r="H175" s="3" t="s">
        <v>2749</v>
      </c>
      <c r="I175" s="3">
        <v>10</v>
      </c>
      <c r="J175" s="3">
        <v>44012</v>
      </c>
      <c r="K175" s="3">
        <v>88.866</v>
      </c>
      <c r="L175" s="3">
        <v>30.76</v>
      </c>
      <c r="M175" s="3" t="s">
        <v>2732</v>
      </c>
    </row>
    <row r="176" spans="1:13" x14ac:dyDescent="0.25">
      <c r="A176" s="3" t="s">
        <v>2727</v>
      </c>
      <c r="B176" s="3" t="s">
        <v>2735</v>
      </c>
      <c r="C176" s="3" t="s">
        <v>2736</v>
      </c>
      <c r="D176" s="3" t="s">
        <v>195</v>
      </c>
      <c r="E176" s="3">
        <v>5589</v>
      </c>
      <c r="F176" s="3" t="s">
        <v>2227</v>
      </c>
      <c r="G176" s="3" t="s">
        <v>2855</v>
      </c>
      <c r="H176" s="3" t="s">
        <v>2730</v>
      </c>
      <c r="I176" s="3">
        <v>0</v>
      </c>
      <c r="J176" s="3">
        <v>44012</v>
      </c>
      <c r="K176" s="3">
        <v>0</v>
      </c>
      <c r="L176" s="3">
        <v>25</v>
      </c>
      <c r="M176" s="3" t="s">
        <v>2732</v>
      </c>
    </row>
    <row r="177" spans="1:13" x14ac:dyDescent="0.25">
      <c r="A177" s="3" t="s">
        <v>2727</v>
      </c>
      <c r="B177" s="3" t="s">
        <v>2743</v>
      </c>
      <c r="C177" s="3" t="s">
        <v>2746</v>
      </c>
      <c r="D177" s="3" t="s">
        <v>195</v>
      </c>
      <c r="E177" s="3">
        <v>5590</v>
      </c>
      <c r="F177" s="3" t="s">
        <v>2228</v>
      </c>
      <c r="G177" s="3" t="s">
        <v>2855</v>
      </c>
      <c r="H177" s="3" t="s">
        <v>2738</v>
      </c>
      <c r="I177" s="3">
        <v>0</v>
      </c>
      <c r="J177" s="3">
        <v>43830</v>
      </c>
      <c r="K177" s="3" t="s">
        <v>2731</v>
      </c>
      <c r="L177" s="3">
        <v>80</v>
      </c>
      <c r="M177" s="3" t="s">
        <v>2732</v>
      </c>
    </row>
    <row r="178" spans="1:13" x14ac:dyDescent="0.25">
      <c r="A178" s="3" t="s">
        <v>2727</v>
      </c>
      <c r="B178" s="3" t="s">
        <v>2743</v>
      </c>
      <c r="C178" s="3" t="s">
        <v>2746</v>
      </c>
      <c r="D178" s="3" t="s">
        <v>195</v>
      </c>
      <c r="E178" s="3">
        <v>5591</v>
      </c>
      <c r="F178" s="3" t="s">
        <v>2229</v>
      </c>
      <c r="G178" s="3" t="s">
        <v>2855</v>
      </c>
      <c r="H178" s="3" t="s">
        <v>2738</v>
      </c>
      <c r="I178" s="3">
        <v>0</v>
      </c>
      <c r="J178" s="3">
        <v>43830</v>
      </c>
      <c r="K178" s="3">
        <v>100</v>
      </c>
      <c r="L178" s="3">
        <v>70</v>
      </c>
      <c r="M178" s="3" t="s">
        <v>2732</v>
      </c>
    </row>
    <row r="179" spans="1:13" x14ac:dyDescent="0.25">
      <c r="A179" s="3" t="s">
        <v>2727</v>
      </c>
      <c r="B179" s="3" t="s">
        <v>2743</v>
      </c>
      <c r="C179" s="3" t="s">
        <v>2744</v>
      </c>
      <c r="D179" s="3" t="s">
        <v>195</v>
      </c>
      <c r="E179" s="3">
        <v>5592</v>
      </c>
      <c r="F179" s="3" t="s">
        <v>2230</v>
      </c>
      <c r="G179" s="3" t="s">
        <v>2855</v>
      </c>
      <c r="H179" s="3" t="s">
        <v>2749</v>
      </c>
      <c r="I179" s="3">
        <v>10</v>
      </c>
      <c r="J179" s="3">
        <v>44012</v>
      </c>
      <c r="K179" s="3">
        <v>100</v>
      </c>
      <c r="L179" s="3">
        <v>48.497</v>
      </c>
      <c r="M179" s="3" t="s">
        <v>2732</v>
      </c>
    </row>
    <row r="180" spans="1:13" x14ac:dyDescent="0.25">
      <c r="A180" s="3" t="s">
        <v>2727</v>
      </c>
      <c r="B180" s="3" t="s">
        <v>2743</v>
      </c>
      <c r="C180" s="3" t="s">
        <v>2744</v>
      </c>
      <c r="D180" s="3" t="s">
        <v>195</v>
      </c>
      <c r="E180" s="3">
        <v>5593</v>
      </c>
      <c r="F180" s="3" t="s">
        <v>2231</v>
      </c>
      <c r="G180" s="3" t="s">
        <v>2855</v>
      </c>
      <c r="H180" s="3" t="s">
        <v>2749</v>
      </c>
      <c r="I180" s="3">
        <v>0</v>
      </c>
      <c r="J180" s="3">
        <v>44012</v>
      </c>
      <c r="K180" s="3">
        <v>46.231000000000002</v>
      </c>
      <c r="L180" s="3">
        <v>21.992000000000001</v>
      </c>
      <c r="M180" s="3" t="s">
        <v>2732</v>
      </c>
    </row>
    <row r="181" spans="1:13" x14ac:dyDescent="0.25">
      <c r="A181" s="3" t="s">
        <v>2727</v>
      </c>
      <c r="B181" s="3" t="s">
        <v>2743</v>
      </c>
      <c r="C181" s="3" t="s">
        <v>2744</v>
      </c>
      <c r="D181" s="3" t="s">
        <v>195</v>
      </c>
      <c r="E181" s="3">
        <v>5594</v>
      </c>
      <c r="F181" s="3" t="s">
        <v>2232</v>
      </c>
      <c r="G181" s="3" t="s">
        <v>2855</v>
      </c>
      <c r="H181" s="3" t="s">
        <v>2749</v>
      </c>
      <c r="I181" s="3">
        <v>0</v>
      </c>
      <c r="J181" s="3">
        <v>44012</v>
      </c>
      <c r="K181" s="3">
        <v>59.828000000000003</v>
      </c>
      <c r="L181" s="3">
        <v>29.276</v>
      </c>
      <c r="M181" s="3" t="s">
        <v>2732</v>
      </c>
    </row>
    <row r="182" spans="1:13" x14ac:dyDescent="0.25">
      <c r="A182" s="3" t="s">
        <v>2727</v>
      </c>
      <c r="B182" s="3" t="s">
        <v>2743</v>
      </c>
      <c r="C182" s="3" t="s">
        <v>2744</v>
      </c>
      <c r="D182" s="3" t="s">
        <v>195</v>
      </c>
      <c r="E182" s="3">
        <v>5595</v>
      </c>
      <c r="F182" s="3" t="s">
        <v>2233</v>
      </c>
      <c r="G182" s="3" t="s">
        <v>2855</v>
      </c>
      <c r="H182" s="3" t="s">
        <v>2749</v>
      </c>
      <c r="I182" s="3">
        <v>0</v>
      </c>
      <c r="J182" s="3">
        <v>44012</v>
      </c>
      <c r="K182" s="3">
        <v>100</v>
      </c>
      <c r="L182" s="3">
        <v>91.8</v>
      </c>
      <c r="M182" s="3" t="s">
        <v>2732</v>
      </c>
    </row>
    <row r="183" spans="1:13" x14ac:dyDescent="0.25">
      <c r="A183" s="3" t="s">
        <v>2727</v>
      </c>
      <c r="B183" s="3" t="s">
        <v>2743</v>
      </c>
      <c r="C183" s="3" t="s">
        <v>2744</v>
      </c>
      <c r="D183" s="3" t="s">
        <v>195</v>
      </c>
      <c r="E183" s="3">
        <v>5596</v>
      </c>
      <c r="F183" s="3" t="s">
        <v>2234</v>
      </c>
      <c r="G183" s="3" t="s">
        <v>2855</v>
      </c>
      <c r="H183" s="3" t="s">
        <v>2730</v>
      </c>
      <c r="I183" s="3">
        <v>0</v>
      </c>
      <c r="J183" s="3">
        <v>44012</v>
      </c>
      <c r="K183" s="3">
        <v>63.2</v>
      </c>
      <c r="L183" s="3">
        <v>41.4</v>
      </c>
      <c r="M183" s="3" t="s">
        <v>2732</v>
      </c>
    </row>
    <row r="184" spans="1:13" x14ac:dyDescent="0.25">
      <c r="A184" s="3" t="s">
        <v>2727</v>
      </c>
      <c r="B184" s="3" t="s">
        <v>2743</v>
      </c>
      <c r="C184" s="3" t="s">
        <v>2744</v>
      </c>
      <c r="D184" s="3" t="s">
        <v>195</v>
      </c>
      <c r="E184" s="3">
        <v>5597</v>
      </c>
      <c r="F184" s="3" t="s">
        <v>2235</v>
      </c>
      <c r="G184" s="3" t="s">
        <v>2855</v>
      </c>
      <c r="H184" s="3" t="s">
        <v>2791</v>
      </c>
      <c r="I184" s="3">
        <v>5</v>
      </c>
      <c r="J184" s="3">
        <v>44043</v>
      </c>
      <c r="K184" s="3">
        <v>80.3</v>
      </c>
      <c r="L184" s="3">
        <v>40.15</v>
      </c>
      <c r="M184" s="3" t="s">
        <v>2732</v>
      </c>
    </row>
    <row r="185" spans="1:13" x14ac:dyDescent="0.25">
      <c r="A185" s="3" t="s">
        <v>2727</v>
      </c>
      <c r="B185" s="3" t="s">
        <v>2743</v>
      </c>
      <c r="C185" s="3" t="s">
        <v>2744</v>
      </c>
      <c r="D185" s="3" t="s">
        <v>195</v>
      </c>
      <c r="E185" s="3">
        <v>5598</v>
      </c>
      <c r="F185" s="3" t="s">
        <v>2236</v>
      </c>
      <c r="G185" s="3" t="s">
        <v>2855</v>
      </c>
      <c r="H185" s="3" t="s">
        <v>2791</v>
      </c>
      <c r="I185" s="3">
        <v>8</v>
      </c>
      <c r="J185" s="3">
        <v>44043</v>
      </c>
      <c r="K185" s="3">
        <v>0</v>
      </c>
      <c r="L185" s="3">
        <v>25</v>
      </c>
      <c r="M185" s="3" t="s">
        <v>2732</v>
      </c>
    </row>
    <row r="186" spans="1:13" x14ac:dyDescent="0.25">
      <c r="A186" s="3" t="s">
        <v>2727</v>
      </c>
      <c r="B186" s="3" t="s">
        <v>2743</v>
      </c>
      <c r="C186" s="3" t="s">
        <v>2744</v>
      </c>
      <c r="D186" s="3" t="s">
        <v>195</v>
      </c>
      <c r="E186" s="3">
        <v>5599</v>
      </c>
      <c r="F186" s="3" t="s">
        <v>2237</v>
      </c>
      <c r="G186" s="3" t="s">
        <v>2855</v>
      </c>
      <c r="H186" s="3" t="s">
        <v>2730</v>
      </c>
      <c r="I186" s="3">
        <v>0</v>
      </c>
      <c r="J186" s="3">
        <v>44012</v>
      </c>
      <c r="K186" s="3">
        <v>61.537999999999997</v>
      </c>
      <c r="L186" s="3">
        <v>32.432000000000002</v>
      </c>
      <c r="M186" s="3" t="s">
        <v>2732</v>
      </c>
    </row>
    <row r="187" spans="1:13" x14ac:dyDescent="0.25">
      <c r="A187" s="3" t="s">
        <v>2727</v>
      </c>
      <c r="B187" s="3" t="s">
        <v>2743</v>
      </c>
      <c r="C187" s="3" t="s">
        <v>2744</v>
      </c>
      <c r="D187" s="3" t="s">
        <v>195</v>
      </c>
      <c r="E187" s="3">
        <v>5600</v>
      </c>
      <c r="F187" s="3" t="s">
        <v>2238</v>
      </c>
      <c r="G187" s="3" t="s">
        <v>2855</v>
      </c>
      <c r="H187" s="3" t="s">
        <v>2730</v>
      </c>
      <c r="I187" s="3">
        <v>0</v>
      </c>
      <c r="J187" s="3">
        <v>44012</v>
      </c>
      <c r="K187" s="3">
        <v>0</v>
      </c>
      <c r="L187" s="3">
        <v>25</v>
      </c>
      <c r="M187" s="3" t="s">
        <v>2732</v>
      </c>
    </row>
    <row r="188" spans="1:13" x14ac:dyDescent="0.25">
      <c r="A188" s="3" t="s">
        <v>2727</v>
      </c>
      <c r="B188" s="3" t="s">
        <v>2762</v>
      </c>
      <c r="C188" s="3" t="s">
        <v>2763</v>
      </c>
      <c r="D188" s="3" t="s">
        <v>133</v>
      </c>
      <c r="E188" s="3">
        <v>5603</v>
      </c>
      <c r="F188" s="3" t="s">
        <v>2239</v>
      </c>
      <c r="G188" s="3" t="s">
        <v>2051</v>
      </c>
      <c r="H188" s="3" t="s">
        <v>2749</v>
      </c>
      <c r="I188" s="3">
        <v>30</v>
      </c>
      <c r="J188" s="3">
        <v>44012</v>
      </c>
      <c r="K188" s="3">
        <v>0</v>
      </c>
      <c r="L188" s="3">
        <v>0</v>
      </c>
      <c r="M188" s="3" t="s">
        <v>2732</v>
      </c>
    </row>
    <row r="189" spans="1:13" x14ac:dyDescent="0.25">
      <c r="A189" s="3" t="s">
        <v>2727</v>
      </c>
      <c r="B189" s="3" t="s">
        <v>2762</v>
      </c>
      <c r="C189" s="3" t="s">
        <v>2798</v>
      </c>
      <c r="D189" s="3" t="s">
        <v>133</v>
      </c>
      <c r="E189" s="3">
        <v>5604</v>
      </c>
      <c r="F189" s="3" t="s">
        <v>2240</v>
      </c>
      <c r="G189" s="3" t="s">
        <v>2856</v>
      </c>
      <c r="H189" s="3" t="s">
        <v>2738</v>
      </c>
      <c r="I189" s="3">
        <v>90</v>
      </c>
      <c r="J189" s="3">
        <v>43830</v>
      </c>
      <c r="K189" s="3">
        <v>85.185000000000002</v>
      </c>
      <c r="L189" s="3">
        <v>69</v>
      </c>
      <c r="M189" s="3" t="s">
        <v>2732</v>
      </c>
    </row>
    <row r="190" spans="1:13" x14ac:dyDescent="0.25">
      <c r="A190" s="3" t="s">
        <v>2727</v>
      </c>
      <c r="B190" s="3" t="s">
        <v>2762</v>
      </c>
      <c r="C190" s="3" t="s">
        <v>2799</v>
      </c>
      <c r="D190" s="3" t="s">
        <v>133</v>
      </c>
      <c r="E190" s="3">
        <v>5605</v>
      </c>
      <c r="F190" s="3" t="s">
        <v>2241</v>
      </c>
      <c r="G190" s="3" t="s">
        <v>2051</v>
      </c>
      <c r="H190" s="3" t="s">
        <v>2738</v>
      </c>
      <c r="I190" s="3">
        <v>30</v>
      </c>
      <c r="J190" s="3">
        <v>43830</v>
      </c>
      <c r="K190" s="3" t="s">
        <v>2731</v>
      </c>
      <c r="L190" s="3">
        <v>0</v>
      </c>
      <c r="M190" s="3" t="s">
        <v>2732</v>
      </c>
    </row>
    <row r="191" spans="1:13" x14ac:dyDescent="0.25">
      <c r="A191" s="3" t="s">
        <v>2727</v>
      </c>
      <c r="B191" s="3" t="s">
        <v>2767</v>
      </c>
      <c r="C191" s="3" t="s">
        <v>2800</v>
      </c>
      <c r="D191" s="3" t="s">
        <v>133</v>
      </c>
      <c r="E191" s="3">
        <v>5607</v>
      </c>
      <c r="F191" s="3" t="s">
        <v>2242</v>
      </c>
      <c r="G191" s="3" t="s">
        <v>2856</v>
      </c>
      <c r="H191" s="3" t="s">
        <v>2730</v>
      </c>
      <c r="I191" s="3">
        <v>90</v>
      </c>
      <c r="J191" s="3">
        <v>44012</v>
      </c>
      <c r="K191" s="3">
        <v>0</v>
      </c>
      <c r="L191" s="3">
        <v>100</v>
      </c>
      <c r="M191" s="3" t="s">
        <v>2732</v>
      </c>
    </row>
    <row r="192" spans="1:13" x14ac:dyDescent="0.25">
      <c r="A192" s="3" t="s">
        <v>2727</v>
      </c>
      <c r="B192" s="3" t="s">
        <v>2801</v>
      </c>
      <c r="C192" s="3" t="s">
        <v>2802</v>
      </c>
      <c r="D192" s="3" t="s">
        <v>133</v>
      </c>
      <c r="E192" s="3">
        <v>5608</v>
      </c>
      <c r="F192" s="3" t="s">
        <v>2243</v>
      </c>
      <c r="G192" s="3" t="s">
        <v>2856</v>
      </c>
      <c r="H192" s="3" t="s">
        <v>2738</v>
      </c>
      <c r="I192" s="3">
        <v>30</v>
      </c>
      <c r="J192" s="3">
        <v>43830</v>
      </c>
      <c r="K192" s="3">
        <v>100</v>
      </c>
      <c r="L192" s="3">
        <v>32.5</v>
      </c>
      <c r="M192" s="3" t="s">
        <v>2732</v>
      </c>
    </row>
    <row r="193" spans="1:13" x14ac:dyDescent="0.25">
      <c r="A193" s="3" t="s">
        <v>2727</v>
      </c>
      <c r="B193" s="3" t="s">
        <v>2728</v>
      </c>
      <c r="C193" s="3" t="s">
        <v>2729</v>
      </c>
      <c r="D193" s="3" t="s">
        <v>133</v>
      </c>
      <c r="E193" s="3">
        <v>5609</v>
      </c>
      <c r="F193" s="3" t="s">
        <v>2244</v>
      </c>
      <c r="G193" s="3" t="s">
        <v>2855</v>
      </c>
      <c r="H193" s="3" t="s">
        <v>2749</v>
      </c>
      <c r="I193" s="3">
        <v>90</v>
      </c>
      <c r="J193" s="3">
        <v>44012</v>
      </c>
      <c r="K193" s="3">
        <v>0</v>
      </c>
      <c r="L193" s="3">
        <v>1.2529999999999999</v>
      </c>
      <c r="M193" s="3" t="s">
        <v>2732</v>
      </c>
    </row>
    <row r="194" spans="1:13" x14ac:dyDescent="0.25">
      <c r="A194" s="3" t="s">
        <v>2739</v>
      </c>
      <c r="B194" s="3" t="s">
        <v>2740</v>
      </c>
      <c r="C194" s="3" t="s">
        <v>2747</v>
      </c>
      <c r="D194" s="3" t="s">
        <v>133</v>
      </c>
      <c r="E194" s="3">
        <v>5610</v>
      </c>
      <c r="F194" s="3" t="s">
        <v>2245</v>
      </c>
      <c r="G194" s="3" t="s">
        <v>2855</v>
      </c>
      <c r="H194" s="3" t="s">
        <v>2791</v>
      </c>
      <c r="I194" s="3">
        <v>30</v>
      </c>
      <c r="J194" s="3">
        <v>44043</v>
      </c>
      <c r="K194" s="3">
        <v>11.523</v>
      </c>
      <c r="L194" s="3">
        <v>11.911</v>
      </c>
      <c r="M194" s="3" t="s">
        <v>2732</v>
      </c>
    </row>
    <row r="195" spans="1:13" x14ac:dyDescent="0.25">
      <c r="A195" s="3" t="s">
        <v>2739</v>
      </c>
      <c r="B195" s="3" t="s">
        <v>2931</v>
      </c>
      <c r="C195" s="3" t="s">
        <v>2797</v>
      </c>
      <c r="D195" s="3" t="s">
        <v>133</v>
      </c>
      <c r="E195" s="3">
        <v>5611</v>
      </c>
      <c r="F195" s="3" t="s">
        <v>2246</v>
      </c>
      <c r="G195" s="3" t="s">
        <v>2856</v>
      </c>
      <c r="H195" s="3" t="s">
        <v>2738</v>
      </c>
      <c r="I195" s="3">
        <v>0</v>
      </c>
      <c r="J195" s="3">
        <v>43830</v>
      </c>
      <c r="K195" s="3">
        <v>0</v>
      </c>
      <c r="L195" s="3">
        <v>0</v>
      </c>
      <c r="M195" s="3" t="s">
        <v>2732</v>
      </c>
    </row>
    <row r="196" spans="1:13" x14ac:dyDescent="0.25">
      <c r="A196" s="3" t="s">
        <v>2739</v>
      </c>
      <c r="B196" s="3" t="s">
        <v>2931</v>
      </c>
      <c r="C196" s="3" t="s">
        <v>2797</v>
      </c>
      <c r="D196" s="3" t="s">
        <v>133</v>
      </c>
      <c r="E196" s="3">
        <v>5612</v>
      </c>
      <c r="F196" s="3" t="s">
        <v>2247</v>
      </c>
      <c r="G196" s="3" t="s">
        <v>2856</v>
      </c>
      <c r="H196" s="3" t="s">
        <v>2738</v>
      </c>
      <c r="I196" s="3">
        <v>30</v>
      </c>
      <c r="J196" s="3">
        <v>43830</v>
      </c>
      <c r="K196" s="3">
        <v>0</v>
      </c>
      <c r="L196" s="3">
        <v>0</v>
      </c>
      <c r="M196" s="3" t="s">
        <v>2732</v>
      </c>
    </row>
    <row r="197" spans="1:13" x14ac:dyDescent="0.25">
      <c r="A197" s="3" t="s">
        <v>2739</v>
      </c>
      <c r="B197" s="3" t="s">
        <v>2931</v>
      </c>
      <c r="C197" s="3" t="s">
        <v>2797</v>
      </c>
      <c r="D197" s="3" t="s">
        <v>133</v>
      </c>
      <c r="E197" s="3">
        <v>5613</v>
      </c>
      <c r="F197" s="3" t="s">
        <v>2248</v>
      </c>
      <c r="G197" s="3" t="s">
        <v>2856</v>
      </c>
      <c r="H197" s="3" t="s">
        <v>2791</v>
      </c>
      <c r="I197" s="3">
        <v>15</v>
      </c>
      <c r="J197" s="3">
        <v>44043</v>
      </c>
      <c r="K197" s="3">
        <v>91.667000000000002</v>
      </c>
      <c r="L197" s="3">
        <v>45.832999999999998</v>
      </c>
      <c r="M197" s="3" t="s">
        <v>2732</v>
      </c>
    </row>
    <row r="198" spans="1:13" x14ac:dyDescent="0.25">
      <c r="A198" s="3" t="s">
        <v>2739</v>
      </c>
      <c r="B198" s="3" t="s">
        <v>2931</v>
      </c>
      <c r="C198" s="3" t="s">
        <v>2797</v>
      </c>
      <c r="D198" s="3" t="s">
        <v>133</v>
      </c>
      <c r="E198" s="3">
        <v>5614</v>
      </c>
      <c r="F198" s="3" t="s">
        <v>2249</v>
      </c>
      <c r="G198" s="3" t="s">
        <v>2856</v>
      </c>
      <c r="H198" s="3" t="s">
        <v>2791</v>
      </c>
      <c r="I198" s="3">
        <v>60</v>
      </c>
      <c r="J198" s="3">
        <v>44043</v>
      </c>
      <c r="K198" s="3">
        <v>47.918999999999997</v>
      </c>
      <c r="L198" s="3">
        <v>85.927999999999997</v>
      </c>
      <c r="M198" s="3" t="s">
        <v>2732</v>
      </c>
    </row>
    <row r="199" spans="1:13" x14ac:dyDescent="0.25">
      <c r="A199" s="3" t="s">
        <v>2739</v>
      </c>
      <c r="B199" s="3" t="s">
        <v>2931</v>
      </c>
      <c r="C199" s="3" t="s">
        <v>2797</v>
      </c>
      <c r="D199" s="3" t="s">
        <v>133</v>
      </c>
      <c r="E199" s="3">
        <v>5615</v>
      </c>
      <c r="F199" s="3" t="s">
        <v>2250</v>
      </c>
      <c r="G199" s="3" t="s">
        <v>2856</v>
      </c>
      <c r="H199" s="3" t="s">
        <v>2791</v>
      </c>
      <c r="I199" s="3">
        <v>60</v>
      </c>
      <c r="J199" s="3">
        <v>44043</v>
      </c>
      <c r="K199" s="3">
        <v>50.468000000000004</v>
      </c>
      <c r="L199" s="3">
        <v>85.513999999999996</v>
      </c>
      <c r="M199" s="3" t="s">
        <v>2732</v>
      </c>
    </row>
    <row r="200" spans="1:13" x14ac:dyDescent="0.25">
      <c r="A200" s="3" t="s">
        <v>2739</v>
      </c>
      <c r="B200" s="3" t="s">
        <v>2740</v>
      </c>
      <c r="C200" s="3" t="s">
        <v>2747</v>
      </c>
      <c r="D200" s="3" t="s">
        <v>133</v>
      </c>
      <c r="E200" s="3">
        <v>5617</v>
      </c>
      <c r="F200" s="3" t="s">
        <v>2251</v>
      </c>
      <c r="G200" s="3" t="s">
        <v>2855</v>
      </c>
      <c r="H200" s="3" t="s">
        <v>2738</v>
      </c>
      <c r="I200" s="3">
        <v>0</v>
      </c>
      <c r="J200" s="3">
        <v>43830</v>
      </c>
      <c r="K200" s="3">
        <v>0</v>
      </c>
      <c r="L200" s="3">
        <v>0</v>
      </c>
      <c r="M200" s="3" t="s">
        <v>2732</v>
      </c>
    </row>
    <row r="201" spans="1:13" x14ac:dyDescent="0.25">
      <c r="A201" s="3" t="s">
        <v>2739</v>
      </c>
      <c r="B201" s="3" t="s">
        <v>2740</v>
      </c>
      <c r="C201" s="3" t="s">
        <v>2803</v>
      </c>
      <c r="D201" s="3" t="s">
        <v>133</v>
      </c>
      <c r="E201" s="3">
        <v>5618</v>
      </c>
      <c r="F201" s="3" t="s">
        <v>2252</v>
      </c>
      <c r="G201" s="3" t="s">
        <v>2856</v>
      </c>
      <c r="H201" s="3" t="s">
        <v>2791</v>
      </c>
      <c r="I201" s="3">
        <v>8</v>
      </c>
      <c r="J201" s="3">
        <v>44043</v>
      </c>
      <c r="K201" s="3">
        <v>78.253</v>
      </c>
      <c r="L201" s="3">
        <v>20.015999999999998</v>
      </c>
      <c r="M201" s="3" t="s">
        <v>2732</v>
      </c>
    </row>
    <row r="202" spans="1:13" x14ac:dyDescent="0.25">
      <c r="A202" s="3" t="s">
        <v>2739</v>
      </c>
      <c r="B202" s="3" t="s">
        <v>2740</v>
      </c>
      <c r="C202" s="3" t="s">
        <v>2803</v>
      </c>
      <c r="D202" s="3" t="s">
        <v>133</v>
      </c>
      <c r="E202" s="3">
        <v>5619</v>
      </c>
      <c r="F202" s="3" t="s">
        <v>2253</v>
      </c>
      <c r="G202" s="3" t="s">
        <v>2856</v>
      </c>
      <c r="H202" s="3" t="s">
        <v>2791</v>
      </c>
      <c r="I202" s="3">
        <v>0</v>
      </c>
      <c r="J202" s="3">
        <v>44043</v>
      </c>
      <c r="K202" s="3">
        <v>20.184000000000001</v>
      </c>
      <c r="L202" s="3">
        <v>21.294</v>
      </c>
      <c r="M202" s="3" t="s">
        <v>2732</v>
      </c>
    </row>
    <row r="203" spans="1:13" x14ac:dyDescent="0.25">
      <c r="A203" s="3" t="s">
        <v>2739</v>
      </c>
      <c r="B203" s="3" t="s">
        <v>2740</v>
      </c>
      <c r="C203" s="3" t="s">
        <v>2803</v>
      </c>
      <c r="D203" s="3" t="s">
        <v>133</v>
      </c>
      <c r="E203" s="3">
        <v>5620</v>
      </c>
      <c r="F203" s="3" t="s">
        <v>2254</v>
      </c>
      <c r="G203" s="3" t="s">
        <v>2856</v>
      </c>
      <c r="H203" s="3" t="s">
        <v>2730</v>
      </c>
      <c r="I203" s="3">
        <v>0</v>
      </c>
      <c r="J203" s="3">
        <v>44012</v>
      </c>
      <c r="K203" s="3">
        <v>100</v>
      </c>
      <c r="L203" s="3">
        <v>100</v>
      </c>
      <c r="M203" s="3" t="s">
        <v>2732</v>
      </c>
    </row>
    <row r="204" spans="1:13" x14ac:dyDescent="0.25">
      <c r="A204" s="3" t="s">
        <v>2739</v>
      </c>
      <c r="B204" s="3" t="s">
        <v>2931</v>
      </c>
      <c r="C204" s="3" t="s">
        <v>2797</v>
      </c>
      <c r="D204" s="3" t="s">
        <v>133</v>
      </c>
      <c r="E204" s="3">
        <v>5621</v>
      </c>
      <c r="F204" s="3" t="s">
        <v>2255</v>
      </c>
      <c r="G204" s="3" t="s">
        <v>2051</v>
      </c>
      <c r="H204" s="3" t="s">
        <v>2749</v>
      </c>
      <c r="I204" s="3">
        <v>30</v>
      </c>
      <c r="J204" s="3">
        <v>44012</v>
      </c>
      <c r="K204" s="3">
        <v>0</v>
      </c>
      <c r="L204" s="3">
        <v>0.67700000000000005</v>
      </c>
      <c r="M204" s="3" t="s">
        <v>2732</v>
      </c>
    </row>
    <row r="205" spans="1:13" x14ac:dyDescent="0.25">
      <c r="A205" s="3" t="s">
        <v>2739</v>
      </c>
      <c r="B205" s="3" t="s">
        <v>2931</v>
      </c>
      <c r="C205" s="3" t="s">
        <v>2797</v>
      </c>
      <c r="D205" s="3" t="s">
        <v>133</v>
      </c>
      <c r="E205" s="3">
        <v>5622</v>
      </c>
      <c r="F205" s="3" t="s">
        <v>2256</v>
      </c>
      <c r="G205" s="3" t="s">
        <v>2856</v>
      </c>
      <c r="H205" s="3" t="s">
        <v>2738</v>
      </c>
      <c r="I205" s="3">
        <v>60</v>
      </c>
      <c r="J205" s="3">
        <v>43830</v>
      </c>
      <c r="K205" s="3" t="s">
        <v>2731</v>
      </c>
      <c r="L205" s="3">
        <v>0</v>
      </c>
      <c r="M205" s="3" t="s">
        <v>2732</v>
      </c>
    </row>
    <row r="206" spans="1:13" x14ac:dyDescent="0.25">
      <c r="A206" s="3" t="s">
        <v>2739</v>
      </c>
      <c r="B206" s="3" t="s">
        <v>2931</v>
      </c>
      <c r="C206" s="3" t="s">
        <v>2797</v>
      </c>
      <c r="D206" s="3" t="s">
        <v>133</v>
      </c>
      <c r="E206" s="3">
        <v>5623</v>
      </c>
      <c r="F206" s="3" t="s">
        <v>2256</v>
      </c>
      <c r="G206" s="3" t="s">
        <v>2856</v>
      </c>
      <c r="H206" s="3" t="s">
        <v>2738</v>
      </c>
      <c r="I206" s="3">
        <v>0</v>
      </c>
      <c r="J206" s="3">
        <v>43830</v>
      </c>
      <c r="K206" s="3" t="s">
        <v>2731</v>
      </c>
      <c r="L206" s="3">
        <v>0</v>
      </c>
      <c r="M206" s="3" t="s">
        <v>2732</v>
      </c>
    </row>
    <row r="207" spans="1:13" x14ac:dyDescent="0.25">
      <c r="A207" s="3" t="s">
        <v>2727</v>
      </c>
      <c r="B207" s="3" t="s">
        <v>2733</v>
      </c>
      <c r="C207" s="3" t="s">
        <v>2734</v>
      </c>
      <c r="D207" s="3" t="s">
        <v>133</v>
      </c>
      <c r="E207" s="3">
        <v>5625</v>
      </c>
      <c r="F207" s="3" t="s">
        <v>2257</v>
      </c>
      <c r="G207" s="3" t="s">
        <v>2856</v>
      </c>
      <c r="H207" s="3" t="s">
        <v>2738</v>
      </c>
      <c r="I207" s="3">
        <v>30</v>
      </c>
      <c r="J207" s="3">
        <v>43830</v>
      </c>
      <c r="K207" s="3">
        <v>0</v>
      </c>
      <c r="L207" s="3">
        <v>0</v>
      </c>
      <c r="M207" s="3" t="s">
        <v>2732</v>
      </c>
    </row>
    <row r="208" spans="1:13" x14ac:dyDescent="0.25">
      <c r="A208" s="3" t="s">
        <v>2739</v>
      </c>
      <c r="B208" s="3" t="s">
        <v>2931</v>
      </c>
      <c r="C208" s="3" t="s">
        <v>2797</v>
      </c>
      <c r="D208" s="3" t="s">
        <v>133</v>
      </c>
      <c r="E208" s="3">
        <v>5626</v>
      </c>
      <c r="F208" s="3" t="s">
        <v>2258</v>
      </c>
      <c r="G208" s="3" t="s">
        <v>2856</v>
      </c>
      <c r="H208" s="3" t="s">
        <v>2749</v>
      </c>
      <c r="I208" s="3">
        <v>60</v>
      </c>
      <c r="J208" s="3">
        <v>43830</v>
      </c>
      <c r="K208" s="3">
        <v>0</v>
      </c>
      <c r="L208" s="3">
        <v>0</v>
      </c>
      <c r="M208" s="3" t="s">
        <v>2732</v>
      </c>
    </row>
    <row r="209" spans="1:13" x14ac:dyDescent="0.25">
      <c r="A209" s="3" t="s">
        <v>2739</v>
      </c>
      <c r="B209" s="3" t="s">
        <v>2931</v>
      </c>
      <c r="C209" s="3" t="s">
        <v>2797</v>
      </c>
      <c r="D209" s="3" t="s">
        <v>133</v>
      </c>
      <c r="E209" s="3">
        <v>5627</v>
      </c>
      <c r="F209" s="3" t="s">
        <v>2259</v>
      </c>
      <c r="G209" s="3" t="s">
        <v>2856</v>
      </c>
      <c r="H209" s="3" t="s">
        <v>2749</v>
      </c>
      <c r="I209" s="3">
        <v>30</v>
      </c>
      <c r="J209" s="3">
        <v>44012</v>
      </c>
      <c r="K209" s="3">
        <v>0</v>
      </c>
      <c r="L209" s="3">
        <v>0</v>
      </c>
      <c r="M209" s="3" t="s">
        <v>2732</v>
      </c>
    </row>
    <row r="210" spans="1:13" x14ac:dyDescent="0.25">
      <c r="A210" s="3" t="s">
        <v>2739</v>
      </c>
      <c r="B210" s="3" t="s">
        <v>2931</v>
      </c>
      <c r="C210" s="3" t="s">
        <v>2797</v>
      </c>
      <c r="D210" s="3" t="s">
        <v>133</v>
      </c>
      <c r="E210" s="3">
        <v>5628</v>
      </c>
      <c r="F210" s="3" t="s">
        <v>2260</v>
      </c>
      <c r="G210" s="3" t="s">
        <v>2856</v>
      </c>
      <c r="H210" s="3" t="s">
        <v>2749</v>
      </c>
      <c r="I210" s="3">
        <v>30</v>
      </c>
      <c r="J210" s="3">
        <v>44012</v>
      </c>
      <c r="K210" s="3">
        <v>2.508</v>
      </c>
      <c r="L210" s="3">
        <v>9.0139999999999993</v>
      </c>
      <c r="M210" s="3" t="s">
        <v>2732</v>
      </c>
    </row>
    <row r="211" spans="1:13" x14ac:dyDescent="0.25">
      <c r="A211" s="3" t="s">
        <v>2739</v>
      </c>
      <c r="B211" s="3" t="s">
        <v>2740</v>
      </c>
      <c r="C211" s="3" t="s">
        <v>2747</v>
      </c>
      <c r="D211" s="3" t="s">
        <v>133</v>
      </c>
      <c r="E211" s="3">
        <v>5629</v>
      </c>
      <c r="F211" s="3" t="s">
        <v>2261</v>
      </c>
      <c r="G211" s="3" t="s">
        <v>2856</v>
      </c>
      <c r="H211" s="3" t="s">
        <v>2791</v>
      </c>
      <c r="I211" s="3">
        <v>30</v>
      </c>
      <c r="J211" s="3">
        <v>44043</v>
      </c>
      <c r="K211" s="3">
        <v>0.30499999999999999</v>
      </c>
      <c r="L211" s="3">
        <v>17.675000000000001</v>
      </c>
      <c r="M211" s="3" t="s">
        <v>2732</v>
      </c>
    </row>
    <row r="212" spans="1:13" x14ac:dyDescent="0.25">
      <c r="A212" s="3" t="s">
        <v>2727</v>
      </c>
      <c r="B212" s="3" t="s">
        <v>2735</v>
      </c>
      <c r="C212" s="3" t="s">
        <v>2736</v>
      </c>
      <c r="D212" s="3" t="s">
        <v>133</v>
      </c>
      <c r="E212" s="3">
        <v>5631</v>
      </c>
      <c r="F212" s="3" t="s">
        <v>2262</v>
      </c>
      <c r="G212" s="3" t="s">
        <v>2856</v>
      </c>
      <c r="H212" s="3" t="s">
        <v>2730</v>
      </c>
      <c r="I212" s="3">
        <v>5</v>
      </c>
      <c r="J212" s="3">
        <v>44012</v>
      </c>
      <c r="K212" s="3">
        <v>0</v>
      </c>
      <c r="L212" s="3">
        <v>60</v>
      </c>
      <c r="M212" s="3" t="s">
        <v>2732</v>
      </c>
    </row>
    <row r="213" spans="1:13" x14ac:dyDescent="0.25">
      <c r="A213" s="3" t="s">
        <v>2739</v>
      </c>
      <c r="B213" s="3" t="s">
        <v>2931</v>
      </c>
      <c r="C213" s="3" t="s">
        <v>2797</v>
      </c>
      <c r="D213" s="3" t="s">
        <v>133</v>
      </c>
      <c r="E213" s="3">
        <v>5632</v>
      </c>
      <c r="F213" s="3" t="s">
        <v>2263</v>
      </c>
      <c r="G213" s="3" t="s">
        <v>2855</v>
      </c>
      <c r="H213" s="3" t="s">
        <v>2791</v>
      </c>
      <c r="I213" s="3">
        <v>15</v>
      </c>
      <c r="J213" s="3">
        <v>44043</v>
      </c>
      <c r="K213" s="3">
        <v>60.731999999999999</v>
      </c>
      <c r="L213" s="3">
        <v>67.813999999999993</v>
      </c>
      <c r="M213" s="3" t="s">
        <v>2732</v>
      </c>
    </row>
    <row r="214" spans="1:13" x14ac:dyDescent="0.25">
      <c r="A214" s="3" t="s">
        <v>2739</v>
      </c>
      <c r="B214" s="3" t="s">
        <v>2931</v>
      </c>
      <c r="C214" s="3" t="s">
        <v>2797</v>
      </c>
      <c r="D214" s="3" t="s">
        <v>133</v>
      </c>
      <c r="E214" s="3">
        <v>5633</v>
      </c>
      <c r="F214" s="3" t="s">
        <v>2264</v>
      </c>
      <c r="G214" s="3" t="s">
        <v>2856</v>
      </c>
      <c r="H214" s="3" t="s">
        <v>2791</v>
      </c>
      <c r="I214" s="3">
        <v>15</v>
      </c>
      <c r="J214" s="3">
        <v>44043</v>
      </c>
      <c r="K214" s="3">
        <v>30.512</v>
      </c>
      <c r="L214" s="3">
        <v>30.972999999999999</v>
      </c>
      <c r="M214" s="3" t="s">
        <v>2732</v>
      </c>
    </row>
    <row r="215" spans="1:13" x14ac:dyDescent="0.25">
      <c r="A215" s="3" t="s">
        <v>2739</v>
      </c>
      <c r="B215" s="3" t="s">
        <v>2931</v>
      </c>
      <c r="C215" s="3" t="s">
        <v>2797</v>
      </c>
      <c r="D215" s="3" t="s">
        <v>133</v>
      </c>
      <c r="E215" s="3">
        <v>5634</v>
      </c>
      <c r="F215" s="3" t="s">
        <v>2265</v>
      </c>
      <c r="G215" s="3" t="s">
        <v>2856</v>
      </c>
      <c r="H215" s="3" t="s">
        <v>2791</v>
      </c>
      <c r="I215" s="3">
        <v>15</v>
      </c>
      <c r="J215" s="3">
        <v>44043</v>
      </c>
      <c r="K215" s="3">
        <v>25.454000000000001</v>
      </c>
      <c r="L215" s="3">
        <v>36.304000000000002</v>
      </c>
      <c r="M215" s="3" t="s">
        <v>2732</v>
      </c>
    </row>
    <row r="216" spans="1:13" x14ac:dyDescent="0.25">
      <c r="A216" s="3" t="s">
        <v>2739</v>
      </c>
      <c r="B216" s="3" t="s">
        <v>2931</v>
      </c>
      <c r="C216" s="3" t="s">
        <v>2797</v>
      </c>
      <c r="D216" s="3" t="s">
        <v>133</v>
      </c>
      <c r="E216" s="3">
        <v>5635</v>
      </c>
      <c r="F216" s="3" t="s">
        <v>2266</v>
      </c>
      <c r="G216" s="3" t="s">
        <v>2855</v>
      </c>
      <c r="H216" s="3" t="s">
        <v>2738</v>
      </c>
      <c r="I216" s="3">
        <v>0</v>
      </c>
      <c r="J216" s="3">
        <v>43830</v>
      </c>
      <c r="K216" s="3" t="s">
        <v>2731</v>
      </c>
      <c r="L216" s="3">
        <v>0</v>
      </c>
      <c r="M216" s="3" t="s">
        <v>2732</v>
      </c>
    </row>
    <row r="217" spans="1:13" x14ac:dyDescent="0.25">
      <c r="A217" s="3" t="s">
        <v>2739</v>
      </c>
      <c r="B217" s="3" t="s">
        <v>2931</v>
      </c>
      <c r="C217" s="3" t="s">
        <v>2797</v>
      </c>
      <c r="D217" s="3" t="s">
        <v>133</v>
      </c>
      <c r="E217" s="3">
        <v>5636</v>
      </c>
      <c r="F217" s="3" t="s">
        <v>2267</v>
      </c>
      <c r="G217" s="3" t="s">
        <v>2051</v>
      </c>
      <c r="H217" s="3" t="s">
        <v>2738</v>
      </c>
      <c r="I217" s="3">
        <v>30</v>
      </c>
      <c r="J217" s="3">
        <v>43830</v>
      </c>
      <c r="K217" s="3">
        <v>100</v>
      </c>
      <c r="L217" s="3">
        <v>25</v>
      </c>
      <c r="M217" s="3" t="s">
        <v>2732</v>
      </c>
    </row>
    <row r="218" spans="1:13" x14ac:dyDescent="0.25">
      <c r="A218" s="3" t="s">
        <v>2727</v>
      </c>
      <c r="B218" s="3" t="s">
        <v>2728</v>
      </c>
      <c r="C218" s="3" t="s">
        <v>2804</v>
      </c>
      <c r="D218" s="3" t="s">
        <v>133</v>
      </c>
      <c r="E218" s="3">
        <v>5637</v>
      </c>
      <c r="F218" s="3" t="s">
        <v>2268</v>
      </c>
      <c r="G218" s="3" t="s">
        <v>2856</v>
      </c>
      <c r="H218" s="3" t="s">
        <v>2791</v>
      </c>
      <c r="I218" s="3">
        <v>20</v>
      </c>
      <c r="J218" s="3">
        <v>44043</v>
      </c>
      <c r="K218" s="3">
        <v>70.882000000000005</v>
      </c>
      <c r="L218" s="3">
        <v>47.255000000000003</v>
      </c>
      <c r="M218" s="3" t="s">
        <v>2732</v>
      </c>
    </row>
    <row r="219" spans="1:13" x14ac:dyDescent="0.25">
      <c r="A219" s="3" t="s">
        <v>2727</v>
      </c>
      <c r="B219" s="3" t="s">
        <v>2728</v>
      </c>
      <c r="C219" s="3" t="s">
        <v>2804</v>
      </c>
      <c r="D219" s="3" t="s">
        <v>133</v>
      </c>
      <c r="E219" s="3">
        <v>5638</v>
      </c>
      <c r="F219" s="3" t="s">
        <v>2269</v>
      </c>
      <c r="G219" s="3" t="s">
        <v>2856</v>
      </c>
      <c r="H219" s="3" t="s">
        <v>2791</v>
      </c>
      <c r="I219" s="3">
        <v>20</v>
      </c>
      <c r="J219" s="3">
        <v>44043</v>
      </c>
      <c r="K219" s="3">
        <v>54.286000000000001</v>
      </c>
      <c r="L219" s="3">
        <v>36.19</v>
      </c>
      <c r="M219" s="3" t="s">
        <v>2732</v>
      </c>
    </row>
    <row r="220" spans="1:13" x14ac:dyDescent="0.25">
      <c r="A220" s="3" t="s">
        <v>2727</v>
      </c>
      <c r="B220" s="3" t="s">
        <v>2728</v>
      </c>
      <c r="C220" s="3" t="s">
        <v>2804</v>
      </c>
      <c r="D220" s="3" t="s">
        <v>133</v>
      </c>
      <c r="E220" s="3">
        <v>5639</v>
      </c>
      <c r="F220" s="3" t="s">
        <v>2270</v>
      </c>
      <c r="G220" s="3" t="s">
        <v>2856</v>
      </c>
      <c r="H220" s="3" t="s">
        <v>2738</v>
      </c>
      <c r="I220" s="3">
        <v>20</v>
      </c>
      <c r="J220" s="3">
        <v>43830</v>
      </c>
      <c r="K220" s="3">
        <v>100</v>
      </c>
      <c r="L220" s="3">
        <v>97.778000000000006</v>
      </c>
      <c r="M220" s="3" t="s">
        <v>2732</v>
      </c>
    </row>
    <row r="221" spans="1:13" x14ac:dyDescent="0.25">
      <c r="A221" s="3" t="s">
        <v>2739</v>
      </c>
      <c r="B221" s="3" t="s">
        <v>2931</v>
      </c>
      <c r="C221" s="3" t="s">
        <v>2797</v>
      </c>
      <c r="D221" s="3" t="s">
        <v>133</v>
      </c>
      <c r="E221" s="3">
        <v>5640</v>
      </c>
      <c r="F221" s="3" t="s">
        <v>2271</v>
      </c>
      <c r="G221" s="3" t="s">
        <v>2051</v>
      </c>
      <c r="H221" s="3" t="s">
        <v>2738</v>
      </c>
      <c r="I221" s="3">
        <v>30</v>
      </c>
      <c r="J221" s="3">
        <v>43830</v>
      </c>
      <c r="K221" s="3">
        <v>0</v>
      </c>
      <c r="L221" s="3">
        <v>0</v>
      </c>
      <c r="M221" s="3" t="s">
        <v>2732</v>
      </c>
    </row>
    <row r="222" spans="1:13" x14ac:dyDescent="0.25">
      <c r="A222" s="3" t="s">
        <v>2739</v>
      </c>
      <c r="B222" s="3" t="s">
        <v>2931</v>
      </c>
      <c r="C222" s="3" t="s">
        <v>2797</v>
      </c>
      <c r="D222" s="3" t="s">
        <v>133</v>
      </c>
      <c r="E222" s="3">
        <v>5641</v>
      </c>
      <c r="F222" s="3" t="s">
        <v>2272</v>
      </c>
      <c r="G222" s="3" t="s">
        <v>2856</v>
      </c>
      <c r="H222" s="3" t="s">
        <v>2738</v>
      </c>
      <c r="I222" s="3">
        <v>60</v>
      </c>
      <c r="J222" s="3">
        <v>43830</v>
      </c>
      <c r="K222" s="3">
        <v>96.370999999999995</v>
      </c>
      <c r="L222" s="3">
        <v>83.248999999999995</v>
      </c>
      <c r="M222" s="3" t="s">
        <v>2732</v>
      </c>
    </row>
    <row r="223" spans="1:13" x14ac:dyDescent="0.25">
      <c r="A223" s="3" t="s">
        <v>2739</v>
      </c>
      <c r="B223" s="3" t="s">
        <v>2931</v>
      </c>
      <c r="C223" s="3" t="s">
        <v>2797</v>
      </c>
      <c r="D223" s="3" t="s">
        <v>133</v>
      </c>
      <c r="E223" s="3">
        <v>5642</v>
      </c>
      <c r="F223" s="3" t="s">
        <v>2273</v>
      </c>
      <c r="G223" s="3" t="s">
        <v>2855</v>
      </c>
      <c r="H223" s="3" t="s">
        <v>2738</v>
      </c>
      <c r="I223" s="3">
        <v>60</v>
      </c>
      <c r="J223" s="3">
        <v>43830</v>
      </c>
      <c r="K223" s="3">
        <v>100</v>
      </c>
      <c r="L223" s="3">
        <v>96.456000000000003</v>
      </c>
      <c r="M223" s="3" t="s">
        <v>2732</v>
      </c>
    </row>
    <row r="224" spans="1:13" x14ac:dyDescent="0.25">
      <c r="A224" s="3" t="s">
        <v>2727</v>
      </c>
      <c r="B224" s="3" t="s">
        <v>2767</v>
      </c>
      <c r="C224" s="3" t="s">
        <v>2800</v>
      </c>
      <c r="D224" s="3" t="s">
        <v>133</v>
      </c>
      <c r="E224" s="3">
        <v>5643</v>
      </c>
      <c r="F224" s="3" t="s">
        <v>2274</v>
      </c>
      <c r="G224" s="3" t="s">
        <v>2855</v>
      </c>
      <c r="H224" s="3" t="s">
        <v>2738</v>
      </c>
      <c r="I224" s="3">
        <v>30</v>
      </c>
      <c r="J224" s="3">
        <v>43830</v>
      </c>
      <c r="K224" s="3">
        <v>100</v>
      </c>
      <c r="L224" s="3">
        <v>95.37</v>
      </c>
      <c r="M224" s="3" t="s">
        <v>2732</v>
      </c>
    </row>
    <row r="225" spans="1:13" x14ac:dyDescent="0.25">
      <c r="A225" s="3" t="s">
        <v>2727</v>
      </c>
      <c r="B225" s="3" t="s">
        <v>2733</v>
      </c>
      <c r="C225" s="3" t="s">
        <v>2805</v>
      </c>
      <c r="D225" s="3" t="s">
        <v>177</v>
      </c>
      <c r="E225" s="3">
        <v>5644</v>
      </c>
      <c r="F225" s="3" t="s">
        <v>2275</v>
      </c>
      <c r="G225" s="3" t="s">
        <v>2051</v>
      </c>
      <c r="H225" s="3" t="s">
        <v>2730</v>
      </c>
      <c r="I225" s="3">
        <v>60</v>
      </c>
      <c r="J225" s="3">
        <v>43830</v>
      </c>
      <c r="K225" s="3">
        <v>100</v>
      </c>
      <c r="L225" s="3">
        <v>100</v>
      </c>
      <c r="M225" s="3" t="s">
        <v>2742</v>
      </c>
    </row>
    <row r="226" spans="1:13" x14ac:dyDescent="0.25">
      <c r="A226" s="3" t="s">
        <v>2727</v>
      </c>
      <c r="B226" s="3" t="s">
        <v>2789</v>
      </c>
      <c r="C226" s="3" t="s">
        <v>2806</v>
      </c>
      <c r="D226" s="3" t="s">
        <v>177</v>
      </c>
      <c r="E226" s="3">
        <v>5645</v>
      </c>
      <c r="F226" s="3" t="s">
        <v>2276</v>
      </c>
      <c r="G226" s="3" t="s">
        <v>2856</v>
      </c>
      <c r="H226" s="3" t="s">
        <v>2738</v>
      </c>
      <c r="I226" s="3">
        <v>240</v>
      </c>
      <c r="J226" s="3">
        <v>43830</v>
      </c>
      <c r="K226" s="3">
        <v>100</v>
      </c>
      <c r="L226" s="3">
        <v>91.25</v>
      </c>
      <c r="M226" s="3" t="s">
        <v>2732</v>
      </c>
    </row>
    <row r="227" spans="1:13" x14ac:dyDescent="0.25">
      <c r="A227" s="3" t="s">
        <v>2727</v>
      </c>
      <c r="B227" s="3" t="s">
        <v>2789</v>
      </c>
      <c r="C227" s="3" t="s">
        <v>2806</v>
      </c>
      <c r="D227" s="3" t="s">
        <v>177</v>
      </c>
      <c r="E227" s="3">
        <v>5646</v>
      </c>
      <c r="F227" s="3" t="s">
        <v>2277</v>
      </c>
      <c r="G227" s="3" t="s">
        <v>2856</v>
      </c>
      <c r="H227" s="3" t="s">
        <v>2738</v>
      </c>
      <c r="I227" s="3">
        <v>30</v>
      </c>
      <c r="J227" s="3">
        <v>43830</v>
      </c>
      <c r="K227" s="3">
        <v>100</v>
      </c>
      <c r="L227" s="3">
        <v>44</v>
      </c>
      <c r="M227" s="3" t="s">
        <v>2732</v>
      </c>
    </row>
    <row r="228" spans="1:13" x14ac:dyDescent="0.25">
      <c r="A228" s="3" t="s">
        <v>2727</v>
      </c>
      <c r="B228" s="3" t="s">
        <v>2789</v>
      </c>
      <c r="C228" s="3" t="s">
        <v>2806</v>
      </c>
      <c r="D228" s="3" t="s">
        <v>177</v>
      </c>
      <c r="E228" s="3">
        <v>5647</v>
      </c>
      <c r="F228" s="3" t="s">
        <v>2278</v>
      </c>
      <c r="G228" s="3" t="s">
        <v>2051</v>
      </c>
      <c r="H228" s="3" t="s">
        <v>2730</v>
      </c>
      <c r="I228" s="3">
        <v>30</v>
      </c>
      <c r="J228" s="3">
        <v>44012</v>
      </c>
      <c r="K228" s="3">
        <v>100</v>
      </c>
      <c r="L228" s="3">
        <v>78.33</v>
      </c>
      <c r="M228" s="3" t="s">
        <v>2732</v>
      </c>
    </row>
    <row r="229" spans="1:13" x14ac:dyDescent="0.25">
      <c r="A229" s="3" t="s">
        <v>2727</v>
      </c>
      <c r="B229" s="3" t="s">
        <v>2728</v>
      </c>
      <c r="C229" s="3" t="s">
        <v>2807</v>
      </c>
      <c r="D229" s="3" t="s">
        <v>177</v>
      </c>
      <c r="E229" s="3">
        <v>5648</v>
      </c>
      <c r="F229" s="3" t="s">
        <v>2279</v>
      </c>
      <c r="G229" s="3" t="s">
        <v>2855</v>
      </c>
      <c r="H229" s="3" t="s">
        <v>2738</v>
      </c>
      <c r="I229" s="3">
        <v>60</v>
      </c>
      <c r="J229" s="3">
        <v>43830</v>
      </c>
      <c r="K229" s="3">
        <v>56</v>
      </c>
      <c r="L229" s="3">
        <v>56</v>
      </c>
      <c r="M229" s="3" t="s">
        <v>2732</v>
      </c>
    </row>
    <row r="230" spans="1:13" x14ac:dyDescent="0.25">
      <c r="A230" s="3" t="s">
        <v>2727</v>
      </c>
      <c r="B230" s="3" t="s">
        <v>2728</v>
      </c>
      <c r="C230" s="3" t="s">
        <v>2807</v>
      </c>
      <c r="D230" s="3" t="s">
        <v>147</v>
      </c>
      <c r="E230" s="3">
        <v>5649</v>
      </c>
      <c r="F230" s="3" t="s">
        <v>2280</v>
      </c>
      <c r="G230" s="3" t="s">
        <v>2856</v>
      </c>
      <c r="H230" s="3" t="s">
        <v>2738</v>
      </c>
      <c r="I230" s="3">
        <v>60</v>
      </c>
      <c r="J230" s="3">
        <v>43830</v>
      </c>
      <c r="K230" s="3">
        <v>84.4</v>
      </c>
      <c r="L230" s="3">
        <v>84.4</v>
      </c>
      <c r="M230" s="3" t="s">
        <v>2732</v>
      </c>
    </row>
    <row r="231" spans="1:13" x14ac:dyDescent="0.25">
      <c r="A231" s="3" t="s">
        <v>2727</v>
      </c>
      <c r="B231" s="3" t="s">
        <v>2728</v>
      </c>
      <c r="C231" s="3" t="s">
        <v>2807</v>
      </c>
      <c r="D231" s="3" t="s">
        <v>177</v>
      </c>
      <c r="E231" s="3">
        <v>5650</v>
      </c>
      <c r="F231" s="3" t="s">
        <v>2281</v>
      </c>
      <c r="G231" s="3" t="s">
        <v>2855</v>
      </c>
      <c r="H231" s="3" t="s">
        <v>2738</v>
      </c>
      <c r="I231" s="3">
        <v>60</v>
      </c>
      <c r="J231" s="3">
        <v>43830</v>
      </c>
      <c r="K231" s="3">
        <v>100</v>
      </c>
      <c r="L231" s="3">
        <v>26.8</v>
      </c>
      <c r="M231" s="3" t="s">
        <v>2732</v>
      </c>
    </row>
    <row r="232" spans="1:13" x14ac:dyDescent="0.25">
      <c r="A232" s="3" t="s">
        <v>2739</v>
      </c>
      <c r="B232" s="3" t="s">
        <v>2931</v>
      </c>
      <c r="C232" s="3" t="s">
        <v>2808</v>
      </c>
      <c r="D232" s="3" t="s">
        <v>177</v>
      </c>
      <c r="E232" s="3">
        <v>5651</v>
      </c>
      <c r="F232" s="3" t="s">
        <v>2282</v>
      </c>
      <c r="G232" s="3" t="s">
        <v>2856</v>
      </c>
      <c r="H232" s="3" t="s">
        <v>2738</v>
      </c>
      <c r="I232" s="3">
        <v>0</v>
      </c>
      <c r="J232" s="3">
        <v>43830</v>
      </c>
      <c r="K232" s="3">
        <v>100</v>
      </c>
      <c r="L232" s="3">
        <v>93.102999999999994</v>
      </c>
      <c r="M232" s="3" t="s">
        <v>2732</v>
      </c>
    </row>
    <row r="233" spans="1:13" x14ac:dyDescent="0.25">
      <c r="A233" s="3" t="s">
        <v>2739</v>
      </c>
      <c r="B233" s="3" t="s">
        <v>2740</v>
      </c>
      <c r="C233" s="3" t="s">
        <v>2809</v>
      </c>
      <c r="D233" s="3" t="s">
        <v>177</v>
      </c>
      <c r="E233" s="3">
        <v>5654</v>
      </c>
      <c r="F233" s="3" t="s">
        <v>2283</v>
      </c>
      <c r="G233" s="3" t="s">
        <v>2051</v>
      </c>
      <c r="H233" s="3" t="s">
        <v>2738</v>
      </c>
      <c r="I233" s="3">
        <v>0</v>
      </c>
      <c r="J233" s="3">
        <v>43830</v>
      </c>
      <c r="K233" s="3">
        <v>100</v>
      </c>
      <c r="L233" s="3">
        <v>10</v>
      </c>
      <c r="M233" s="3" t="s">
        <v>2732</v>
      </c>
    </row>
    <row r="234" spans="1:13" x14ac:dyDescent="0.25">
      <c r="A234" s="3" t="s">
        <v>2739</v>
      </c>
      <c r="B234" s="3" t="s">
        <v>2740</v>
      </c>
      <c r="C234" s="3" t="s">
        <v>2809</v>
      </c>
      <c r="D234" s="3" t="s">
        <v>177</v>
      </c>
      <c r="E234" s="3">
        <v>5655</v>
      </c>
      <c r="F234" s="3" t="s">
        <v>2284</v>
      </c>
      <c r="G234" s="3" t="s">
        <v>2051</v>
      </c>
      <c r="H234" s="3" t="s">
        <v>2738</v>
      </c>
      <c r="I234" s="3">
        <v>30</v>
      </c>
      <c r="J234" s="3">
        <v>43830</v>
      </c>
      <c r="K234" s="3">
        <v>100</v>
      </c>
      <c r="L234" s="3">
        <v>15</v>
      </c>
      <c r="M234" s="3" t="s">
        <v>2732</v>
      </c>
    </row>
    <row r="235" spans="1:13" x14ac:dyDescent="0.25">
      <c r="A235" s="3" t="s">
        <v>2727</v>
      </c>
      <c r="B235" s="3" t="s">
        <v>2789</v>
      </c>
      <c r="C235" s="3" t="s">
        <v>2806</v>
      </c>
      <c r="D235" s="3" t="s">
        <v>177</v>
      </c>
      <c r="E235" s="3">
        <v>5656</v>
      </c>
      <c r="F235" s="3" t="s">
        <v>2285</v>
      </c>
      <c r="G235" s="3" t="s">
        <v>2051</v>
      </c>
      <c r="H235" s="3" t="s">
        <v>2738</v>
      </c>
      <c r="I235" s="3">
        <v>90</v>
      </c>
      <c r="J235" s="3">
        <v>43830</v>
      </c>
      <c r="K235" s="3">
        <v>100</v>
      </c>
      <c r="L235" s="3">
        <v>100</v>
      </c>
      <c r="M235" s="3" t="s">
        <v>2732</v>
      </c>
    </row>
    <row r="236" spans="1:13" x14ac:dyDescent="0.25">
      <c r="A236" s="3" t="s">
        <v>2727</v>
      </c>
      <c r="B236" s="3" t="s">
        <v>2733</v>
      </c>
      <c r="C236" s="3" t="s">
        <v>2805</v>
      </c>
      <c r="D236" s="3" t="s">
        <v>177</v>
      </c>
      <c r="E236" s="3">
        <v>5657</v>
      </c>
      <c r="F236" s="3" t="s">
        <v>2286</v>
      </c>
      <c r="G236" s="3" t="s">
        <v>2051</v>
      </c>
      <c r="H236" s="3" t="s">
        <v>2730</v>
      </c>
      <c r="I236" s="3">
        <v>30</v>
      </c>
      <c r="J236" s="3">
        <v>44012</v>
      </c>
      <c r="K236" s="3">
        <v>50</v>
      </c>
      <c r="L236" s="3">
        <v>22.222000000000001</v>
      </c>
      <c r="M236" s="3" t="s">
        <v>2732</v>
      </c>
    </row>
    <row r="237" spans="1:13" x14ac:dyDescent="0.25">
      <c r="A237" s="3" t="s">
        <v>2727</v>
      </c>
      <c r="B237" s="3" t="s">
        <v>2733</v>
      </c>
      <c r="C237" s="3" t="s">
        <v>2785</v>
      </c>
      <c r="D237" s="3" t="s">
        <v>177</v>
      </c>
      <c r="E237" s="3">
        <v>5658</v>
      </c>
      <c r="F237" s="3" t="s">
        <v>2287</v>
      </c>
      <c r="G237" s="3" t="s">
        <v>2855</v>
      </c>
      <c r="H237" s="3" t="s">
        <v>2738</v>
      </c>
      <c r="I237" s="3">
        <v>60</v>
      </c>
      <c r="J237" s="3">
        <v>43830</v>
      </c>
      <c r="K237" s="3" t="s">
        <v>2731</v>
      </c>
      <c r="L237" s="3">
        <v>0</v>
      </c>
      <c r="M237" s="3" t="s">
        <v>2732</v>
      </c>
    </row>
    <row r="238" spans="1:13" x14ac:dyDescent="0.25">
      <c r="A238" s="3" t="s">
        <v>2727</v>
      </c>
      <c r="B238" s="3" t="s">
        <v>2733</v>
      </c>
      <c r="C238" s="3" t="s">
        <v>2785</v>
      </c>
      <c r="D238" s="3" t="s">
        <v>177</v>
      </c>
      <c r="E238" s="3">
        <v>5659</v>
      </c>
      <c r="F238" s="3" t="s">
        <v>2288</v>
      </c>
      <c r="G238" s="3" t="s">
        <v>2051</v>
      </c>
      <c r="H238" s="3" t="s">
        <v>2738</v>
      </c>
      <c r="I238" s="3">
        <v>30</v>
      </c>
      <c r="J238" s="3">
        <v>43830</v>
      </c>
      <c r="K238" s="3" t="s">
        <v>2731</v>
      </c>
      <c r="L238" s="3">
        <v>0</v>
      </c>
      <c r="M238" s="3" t="s">
        <v>2732</v>
      </c>
    </row>
    <row r="239" spans="1:13" x14ac:dyDescent="0.25">
      <c r="A239" s="3" t="s">
        <v>2727</v>
      </c>
      <c r="B239" s="3" t="s">
        <v>2733</v>
      </c>
      <c r="C239" s="3" t="s">
        <v>2785</v>
      </c>
      <c r="D239" s="3" t="s">
        <v>177</v>
      </c>
      <c r="E239" s="3">
        <v>5660</v>
      </c>
      <c r="F239" s="3" t="s">
        <v>2289</v>
      </c>
      <c r="G239" s="3" t="s">
        <v>2051</v>
      </c>
      <c r="H239" s="3" t="s">
        <v>2738</v>
      </c>
      <c r="I239" s="3">
        <v>0</v>
      </c>
      <c r="J239" s="3">
        <v>43830</v>
      </c>
      <c r="K239" s="3">
        <v>100</v>
      </c>
      <c r="L239" s="3">
        <v>60</v>
      </c>
      <c r="M239" s="3" t="s">
        <v>2732</v>
      </c>
    </row>
    <row r="240" spans="1:13" x14ac:dyDescent="0.25">
      <c r="A240" s="3" t="s">
        <v>2727</v>
      </c>
      <c r="B240" s="3" t="s">
        <v>2735</v>
      </c>
      <c r="C240" s="3" t="s">
        <v>2736</v>
      </c>
      <c r="D240" s="3" t="s">
        <v>177</v>
      </c>
      <c r="E240" s="3">
        <v>5661</v>
      </c>
      <c r="F240" s="3" t="s">
        <v>2290</v>
      </c>
      <c r="G240" s="3" t="s">
        <v>2051</v>
      </c>
      <c r="H240" s="3" t="s">
        <v>2738</v>
      </c>
      <c r="I240" s="3">
        <v>0</v>
      </c>
      <c r="J240" s="3">
        <v>43830</v>
      </c>
      <c r="K240" s="3">
        <v>100</v>
      </c>
      <c r="L240" s="3">
        <v>100</v>
      </c>
      <c r="M240" s="3" t="s">
        <v>2732</v>
      </c>
    </row>
    <row r="241" spans="1:13" x14ac:dyDescent="0.25">
      <c r="A241" s="3" t="s">
        <v>2727</v>
      </c>
      <c r="B241" s="3" t="s">
        <v>2735</v>
      </c>
      <c r="C241" s="3" t="s">
        <v>2736</v>
      </c>
      <c r="D241" s="3" t="s">
        <v>177</v>
      </c>
      <c r="E241" s="3">
        <v>5662</v>
      </c>
      <c r="F241" s="3" t="s">
        <v>2291</v>
      </c>
      <c r="G241" s="3" t="s">
        <v>2856</v>
      </c>
      <c r="H241" s="3" t="s">
        <v>2738</v>
      </c>
      <c r="I241" s="3">
        <v>0</v>
      </c>
      <c r="J241" s="3">
        <v>43830</v>
      </c>
      <c r="K241" s="3" t="s">
        <v>2731</v>
      </c>
      <c r="L241" s="3">
        <v>0</v>
      </c>
      <c r="M241" s="3" t="s">
        <v>2732</v>
      </c>
    </row>
    <row r="242" spans="1:13" x14ac:dyDescent="0.25">
      <c r="A242" s="3" t="s">
        <v>2727</v>
      </c>
      <c r="B242" s="3" t="s">
        <v>2735</v>
      </c>
      <c r="C242" s="3" t="s">
        <v>2736</v>
      </c>
      <c r="D242" s="3" t="s">
        <v>177</v>
      </c>
      <c r="E242" s="3">
        <v>5663</v>
      </c>
      <c r="F242" s="3" t="s">
        <v>2292</v>
      </c>
      <c r="G242" s="3" t="s">
        <v>2855</v>
      </c>
      <c r="H242" s="3" t="s">
        <v>2738</v>
      </c>
      <c r="I242" s="3">
        <v>10</v>
      </c>
      <c r="J242" s="3">
        <v>43830</v>
      </c>
      <c r="K242" s="3" t="s">
        <v>2731</v>
      </c>
      <c r="L242" s="3">
        <v>0</v>
      </c>
      <c r="M242" s="3" t="s">
        <v>2732</v>
      </c>
    </row>
    <row r="243" spans="1:13" x14ac:dyDescent="0.25">
      <c r="A243" s="3" t="s">
        <v>2727</v>
      </c>
      <c r="B243" s="3" t="s">
        <v>2735</v>
      </c>
      <c r="C243" s="3" t="s">
        <v>2736</v>
      </c>
      <c r="D243" s="3" t="s">
        <v>177</v>
      </c>
      <c r="E243" s="3">
        <v>5664</v>
      </c>
      <c r="F243" s="3" t="s">
        <v>2293</v>
      </c>
      <c r="G243" s="3" t="s">
        <v>2051</v>
      </c>
      <c r="H243" s="3" t="s">
        <v>2738</v>
      </c>
      <c r="I243" s="3">
        <v>30</v>
      </c>
      <c r="J243" s="3">
        <v>43830</v>
      </c>
      <c r="K243" s="3">
        <v>0</v>
      </c>
      <c r="L243" s="3">
        <v>0</v>
      </c>
      <c r="M243" s="3" t="s">
        <v>2732</v>
      </c>
    </row>
    <row r="244" spans="1:13" x14ac:dyDescent="0.25">
      <c r="A244" s="3" t="s">
        <v>2727</v>
      </c>
      <c r="B244" s="3" t="s">
        <v>2728</v>
      </c>
      <c r="C244" s="3" t="s">
        <v>2810</v>
      </c>
      <c r="D244" s="3" t="s">
        <v>177</v>
      </c>
      <c r="E244" s="3">
        <v>5665</v>
      </c>
      <c r="F244" s="3" t="s">
        <v>2294</v>
      </c>
      <c r="G244" s="3" t="s">
        <v>2051</v>
      </c>
      <c r="H244" s="3" t="s">
        <v>2738</v>
      </c>
      <c r="I244" s="3">
        <v>0</v>
      </c>
      <c r="J244" s="3">
        <v>43830</v>
      </c>
      <c r="K244" s="3" t="s">
        <v>2731</v>
      </c>
      <c r="L244" s="3">
        <v>0</v>
      </c>
      <c r="M244" s="3" t="s">
        <v>2732</v>
      </c>
    </row>
    <row r="245" spans="1:13" x14ac:dyDescent="0.25">
      <c r="A245" s="3" t="s">
        <v>2727</v>
      </c>
      <c r="B245" s="3" t="s">
        <v>2801</v>
      </c>
      <c r="C245" s="3" t="s">
        <v>2811</v>
      </c>
      <c r="D245" s="3" t="s">
        <v>177</v>
      </c>
      <c r="E245" s="3">
        <v>5666</v>
      </c>
      <c r="F245" s="3" t="s">
        <v>2295</v>
      </c>
      <c r="G245" s="3" t="s">
        <v>2051</v>
      </c>
      <c r="H245" s="3" t="s">
        <v>2738</v>
      </c>
      <c r="I245" s="3">
        <v>210</v>
      </c>
      <c r="J245" s="3">
        <v>43830</v>
      </c>
      <c r="K245" s="3">
        <v>100</v>
      </c>
      <c r="L245" s="3">
        <v>20</v>
      </c>
      <c r="M245" s="3" t="s">
        <v>2732</v>
      </c>
    </row>
    <row r="246" spans="1:13" x14ac:dyDescent="0.25">
      <c r="A246" s="3" t="s">
        <v>2739</v>
      </c>
      <c r="B246" s="3" t="s">
        <v>2752</v>
      </c>
      <c r="C246" s="3" t="s">
        <v>2753</v>
      </c>
      <c r="D246" s="3" t="s">
        <v>174</v>
      </c>
      <c r="E246" s="3">
        <v>5668</v>
      </c>
      <c r="F246" s="3" t="s">
        <v>2296</v>
      </c>
      <c r="G246" s="3" t="s">
        <v>2051</v>
      </c>
      <c r="H246" s="3" t="s">
        <v>2791</v>
      </c>
      <c r="I246" s="3">
        <v>15</v>
      </c>
      <c r="J246" s="3">
        <v>44012</v>
      </c>
      <c r="K246" s="3">
        <v>100</v>
      </c>
      <c r="L246" s="3">
        <v>100</v>
      </c>
      <c r="M246" s="3" t="s">
        <v>2732</v>
      </c>
    </row>
    <row r="247" spans="1:13" x14ac:dyDescent="0.25">
      <c r="A247" s="3" t="s">
        <v>2739</v>
      </c>
      <c r="B247" s="3" t="s">
        <v>2752</v>
      </c>
      <c r="C247" s="3" t="s">
        <v>2753</v>
      </c>
      <c r="D247" s="3" t="s">
        <v>174</v>
      </c>
      <c r="E247" s="3">
        <v>5669</v>
      </c>
      <c r="F247" s="3" t="s">
        <v>2297</v>
      </c>
      <c r="G247" s="3" t="s">
        <v>2051</v>
      </c>
      <c r="H247" s="3" t="s">
        <v>2791</v>
      </c>
      <c r="I247" s="3">
        <v>15</v>
      </c>
      <c r="J247" s="3">
        <v>44012</v>
      </c>
      <c r="K247" s="3">
        <v>100</v>
      </c>
      <c r="L247" s="3">
        <v>100</v>
      </c>
      <c r="M247" s="3" t="s">
        <v>2732</v>
      </c>
    </row>
    <row r="248" spans="1:13" x14ac:dyDescent="0.25">
      <c r="A248" s="3" t="s">
        <v>2739</v>
      </c>
      <c r="B248" s="3" t="s">
        <v>2752</v>
      </c>
      <c r="C248" s="3" t="s">
        <v>2753</v>
      </c>
      <c r="D248" s="3" t="s">
        <v>174</v>
      </c>
      <c r="E248" s="3">
        <v>5670</v>
      </c>
      <c r="F248" s="3" t="s">
        <v>2298</v>
      </c>
      <c r="G248" s="3" t="s">
        <v>2051</v>
      </c>
      <c r="H248" s="3" t="s">
        <v>2738</v>
      </c>
      <c r="I248" s="3">
        <v>15</v>
      </c>
      <c r="J248" s="3">
        <v>43830</v>
      </c>
      <c r="K248" s="3">
        <v>100</v>
      </c>
      <c r="L248" s="3">
        <v>100</v>
      </c>
      <c r="M248" s="3" t="s">
        <v>2732</v>
      </c>
    </row>
    <row r="249" spans="1:13" x14ac:dyDescent="0.25">
      <c r="A249" s="3" t="s">
        <v>2739</v>
      </c>
      <c r="B249" s="3" t="s">
        <v>2752</v>
      </c>
      <c r="C249" s="3" t="s">
        <v>2753</v>
      </c>
      <c r="D249" s="3" t="s">
        <v>174</v>
      </c>
      <c r="E249" s="3">
        <v>5671</v>
      </c>
      <c r="F249" s="3" t="s">
        <v>2299</v>
      </c>
      <c r="G249" s="3" t="s">
        <v>2051</v>
      </c>
      <c r="H249" s="3" t="s">
        <v>2791</v>
      </c>
      <c r="I249" s="3">
        <v>15</v>
      </c>
      <c r="J249" s="3">
        <v>44012</v>
      </c>
      <c r="K249" s="3">
        <v>100</v>
      </c>
      <c r="L249" s="3">
        <v>71.429000000000002</v>
      </c>
      <c r="M249" s="3" t="s">
        <v>2732</v>
      </c>
    </row>
    <row r="250" spans="1:13" x14ac:dyDescent="0.25">
      <c r="A250" s="3" t="s">
        <v>2739</v>
      </c>
      <c r="B250" s="3" t="s">
        <v>2752</v>
      </c>
      <c r="C250" s="3" t="s">
        <v>2753</v>
      </c>
      <c r="D250" s="3" t="s">
        <v>174</v>
      </c>
      <c r="E250" s="3">
        <v>5672</v>
      </c>
      <c r="F250" s="3" t="s">
        <v>2300</v>
      </c>
      <c r="G250" s="3" t="s">
        <v>2051</v>
      </c>
      <c r="H250" s="3" t="s">
        <v>2738</v>
      </c>
      <c r="I250" s="3">
        <v>30</v>
      </c>
      <c r="J250" s="3">
        <v>43830</v>
      </c>
      <c r="K250" s="3" t="s">
        <v>2731</v>
      </c>
      <c r="L250" s="3">
        <v>0</v>
      </c>
      <c r="M250" s="3" t="s">
        <v>2732</v>
      </c>
    </row>
    <row r="251" spans="1:13" x14ac:dyDescent="0.25">
      <c r="A251" s="3" t="s">
        <v>2739</v>
      </c>
      <c r="B251" s="3" t="s">
        <v>2752</v>
      </c>
      <c r="C251" s="3" t="s">
        <v>2753</v>
      </c>
      <c r="D251" s="3" t="s">
        <v>174</v>
      </c>
      <c r="E251" s="3">
        <v>5673</v>
      </c>
      <c r="F251" s="3" t="s">
        <v>2301</v>
      </c>
      <c r="G251" s="3" t="s">
        <v>2051</v>
      </c>
      <c r="H251" s="3" t="s">
        <v>2791</v>
      </c>
      <c r="I251" s="3">
        <v>15</v>
      </c>
      <c r="J251" s="3">
        <v>44012</v>
      </c>
      <c r="K251" s="3">
        <v>56.436</v>
      </c>
      <c r="L251" s="3">
        <v>47.896999999999998</v>
      </c>
      <c r="M251" s="3" t="s">
        <v>2732</v>
      </c>
    </row>
    <row r="252" spans="1:13" x14ac:dyDescent="0.25">
      <c r="A252" s="3" t="s">
        <v>2739</v>
      </c>
      <c r="B252" s="3" t="s">
        <v>2752</v>
      </c>
      <c r="C252" s="3" t="s">
        <v>2753</v>
      </c>
      <c r="D252" s="3" t="s">
        <v>174</v>
      </c>
      <c r="E252" s="3">
        <v>5674</v>
      </c>
      <c r="F252" s="3" t="s">
        <v>2302</v>
      </c>
      <c r="G252" s="3" t="s">
        <v>2051</v>
      </c>
      <c r="H252" s="3" t="s">
        <v>2738</v>
      </c>
      <c r="I252" s="3">
        <v>15</v>
      </c>
      <c r="J252" s="3">
        <v>43830</v>
      </c>
      <c r="K252" s="3">
        <v>100</v>
      </c>
      <c r="L252" s="3">
        <v>25</v>
      </c>
      <c r="M252" s="3" t="s">
        <v>2732</v>
      </c>
    </row>
    <row r="253" spans="1:13" x14ac:dyDescent="0.25">
      <c r="A253" s="3" t="s">
        <v>2739</v>
      </c>
      <c r="B253" s="3" t="s">
        <v>2752</v>
      </c>
      <c r="C253" s="3" t="s">
        <v>2753</v>
      </c>
      <c r="D253" s="3" t="s">
        <v>174</v>
      </c>
      <c r="E253" s="3">
        <v>5675</v>
      </c>
      <c r="F253" s="3" t="s">
        <v>2303</v>
      </c>
      <c r="G253" s="3" t="s">
        <v>2051</v>
      </c>
      <c r="H253" s="3" t="s">
        <v>2749</v>
      </c>
      <c r="I253" s="3">
        <v>20</v>
      </c>
      <c r="J253" s="3">
        <v>44012</v>
      </c>
      <c r="K253" s="3">
        <v>7.6920000000000002</v>
      </c>
      <c r="L253" s="3">
        <v>4.3479999999999999</v>
      </c>
      <c r="M253" s="3" t="s">
        <v>2732</v>
      </c>
    </row>
    <row r="254" spans="1:13" x14ac:dyDescent="0.25">
      <c r="A254" s="3" t="s">
        <v>2770</v>
      </c>
      <c r="B254" s="3" t="s">
        <v>2812</v>
      </c>
      <c r="C254" s="3" t="s">
        <v>2772</v>
      </c>
      <c r="D254" s="3" t="s">
        <v>174</v>
      </c>
      <c r="E254" s="3">
        <v>5676</v>
      </c>
      <c r="F254" s="3" t="s">
        <v>2304</v>
      </c>
      <c r="G254" s="3" t="s">
        <v>2051</v>
      </c>
      <c r="H254" s="3" t="s">
        <v>2738</v>
      </c>
      <c r="I254" s="3">
        <v>0</v>
      </c>
      <c r="J254" s="3">
        <v>43830</v>
      </c>
      <c r="K254" s="3">
        <v>0</v>
      </c>
      <c r="L254" s="3">
        <v>0</v>
      </c>
      <c r="M254" s="3" t="s">
        <v>2732</v>
      </c>
    </row>
    <row r="255" spans="1:13" x14ac:dyDescent="0.25">
      <c r="A255" s="3" t="s">
        <v>2770</v>
      </c>
      <c r="B255" s="3" t="s">
        <v>2812</v>
      </c>
      <c r="C255" s="3" t="s">
        <v>2772</v>
      </c>
      <c r="D255" s="3" t="s">
        <v>174</v>
      </c>
      <c r="E255" s="3">
        <v>5677</v>
      </c>
      <c r="F255" s="3" t="s">
        <v>2305</v>
      </c>
      <c r="G255" s="3" t="s">
        <v>2051</v>
      </c>
      <c r="H255" s="3" t="s">
        <v>2738</v>
      </c>
      <c r="I255" s="3">
        <v>0</v>
      </c>
      <c r="J255" s="3">
        <v>43830</v>
      </c>
      <c r="K255" s="3">
        <v>100</v>
      </c>
      <c r="L255" s="3">
        <v>40</v>
      </c>
      <c r="M255" s="3" t="s">
        <v>2732</v>
      </c>
    </row>
    <row r="256" spans="1:13" x14ac:dyDescent="0.25">
      <c r="A256" s="3" t="s">
        <v>2739</v>
      </c>
      <c r="B256" s="3" t="s">
        <v>2752</v>
      </c>
      <c r="C256" s="3" t="s">
        <v>2753</v>
      </c>
      <c r="D256" s="3" t="s">
        <v>174</v>
      </c>
      <c r="E256" s="3">
        <v>5678</v>
      </c>
      <c r="F256" s="3" t="s">
        <v>2306</v>
      </c>
      <c r="G256" s="3" t="s">
        <v>2051</v>
      </c>
      <c r="H256" s="3" t="s">
        <v>2791</v>
      </c>
      <c r="I256" s="3">
        <v>10</v>
      </c>
      <c r="J256" s="3">
        <v>44043</v>
      </c>
      <c r="K256" s="3">
        <v>100</v>
      </c>
      <c r="L256" s="3">
        <v>66.721999999999994</v>
      </c>
      <c r="M256" s="3" t="s">
        <v>2732</v>
      </c>
    </row>
    <row r="257" spans="1:13" x14ac:dyDescent="0.25">
      <c r="A257" s="3" t="s">
        <v>2739</v>
      </c>
      <c r="B257" s="3" t="s">
        <v>2752</v>
      </c>
      <c r="C257" s="3" t="s">
        <v>2753</v>
      </c>
      <c r="D257" s="3" t="s">
        <v>174</v>
      </c>
      <c r="E257" s="3">
        <v>5679</v>
      </c>
      <c r="F257" s="3" t="s">
        <v>2307</v>
      </c>
      <c r="G257" s="3" t="s">
        <v>2855</v>
      </c>
      <c r="H257" s="3" t="s">
        <v>2730</v>
      </c>
      <c r="I257" s="3">
        <v>5</v>
      </c>
      <c r="J257" s="3">
        <v>44012</v>
      </c>
      <c r="K257" s="3">
        <v>32.069000000000003</v>
      </c>
      <c r="L257" s="3">
        <v>28.021000000000001</v>
      </c>
      <c r="M257" s="3" t="s">
        <v>2732</v>
      </c>
    </row>
    <row r="258" spans="1:13" x14ac:dyDescent="0.25">
      <c r="A258" s="3" t="s">
        <v>2739</v>
      </c>
      <c r="B258" s="3" t="s">
        <v>2752</v>
      </c>
      <c r="C258" s="3" t="s">
        <v>2753</v>
      </c>
      <c r="D258" s="3" t="s">
        <v>174</v>
      </c>
      <c r="E258" s="3">
        <v>5680</v>
      </c>
      <c r="F258" s="3" t="s">
        <v>2308</v>
      </c>
      <c r="G258" s="3" t="s">
        <v>2856</v>
      </c>
      <c r="H258" s="3" t="s">
        <v>2730</v>
      </c>
      <c r="I258" s="3">
        <v>15</v>
      </c>
      <c r="J258" s="3">
        <v>44012</v>
      </c>
      <c r="K258" s="3">
        <v>100</v>
      </c>
      <c r="L258" s="3">
        <v>14.57</v>
      </c>
      <c r="M258" s="3" t="s">
        <v>2732</v>
      </c>
    </row>
    <row r="259" spans="1:13" x14ac:dyDescent="0.25">
      <c r="A259" s="3" t="s">
        <v>2739</v>
      </c>
      <c r="B259" s="3" t="s">
        <v>2752</v>
      </c>
      <c r="C259" s="3" t="s">
        <v>2753</v>
      </c>
      <c r="D259" s="3" t="s">
        <v>174</v>
      </c>
      <c r="E259" s="3">
        <v>5681</v>
      </c>
      <c r="F259" s="3" t="s">
        <v>2309</v>
      </c>
      <c r="G259" s="3" t="s">
        <v>2855</v>
      </c>
      <c r="H259" s="3" t="s">
        <v>2791</v>
      </c>
      <c r="I259" s="3">
        <v>10</v>
      </c>
      <c r="J259" s="3">
        <v>44043</v>
      </c>
      <c r="K259" s="3">
        <v>17.864000000000001</v>
      </c>
      <c r="L259" s="3">
        <v>24.952000000000002</v>
      </c>
      <c r="M259" s="3" t="s">
        <v>2732</v>
      </c>
    </row>
    <row r="260" spans="1:13" x14ac:dyDescent="0.25">
      <c r="A260" s="3" t="s">
        <v>2739</v>
      </c>
      <c r="B260" s="3" t="s">
        <v>2931</v>
      </c>
      <c r="C260" s="3" t="s">
        <v>2783</v>
      </c>
      <c r="D260" s="3" t="s">
        <v>88</v>
      </c>
      <c r="E260" s="3">
        <v>5682</v>
      </c>
      <c r="F260" s="3" t="s">
        <v>2310</v>
      </c>
      <c r="G260" s="3" t="s">
        <v>2856</v>
      </c>
      <c r="H260" s="3" t="s">
        <v>2738</v>
      </c>
      <c r="I260" s="3">
        <v>365</v>
      </c>
      <c r="J260" s="3">
        <v>43830</v>
      </c>
      <c r="K260" s="3">
        <v>100</v>
      </c>
      <c r="L260" s="3">
        <v>98.864000000000004</v>
      </c>
      <c r="M260" s="3" t="s">
        <v>2732</v>
      </c>
    </row>
    <row r="261" spans="1:13" x14ac:dyDescent="0.25">
      <c r="A261" s="3" t="s">
        <v>2739</v>
      </c>
      <c r="B261" s="3" t="s">
        <v>2931</v>
      </c>
      <c r="C261" s="3" t="s">
        <v>2783</v>
      </c>
      <c r="D261" s="3" t="s">
        <v>88</v>
      </c>
      <c r="E261" s="3">
        <v>5683</v>
      </c>
      <c r="F261" s="3" t="s">
        <v>2311</v>
      </c>
      <c r="G261" s="3" t="s">
        <v>2856</v>
      </c>
      <c r="H261" s="3" t="s">
        <v>2738</v>
      </c>
      <c r="I261" s="3">
        <v>90</v>
      </c>
      <c r="J261" s="3">
        <v>43830</v>
      </c>
      <c r="K261" s="3">
        <v>0</v>
      </c>
      <c r="L261" s="3">
        <v>0</v>
      </c>
      <c r="M261" s="3" t="s">
        <v>2732</v>
      </c>
    </row>
    <row r="262" spans="1:13" x14ac:dyDescent="0.25">
      <c r="A262" s="3" t="s">
        <v>2739</v>
      </c>
      <c r="B262" s="3" t="s">
        <v>2931</v>
      </c>
      <c r="C262" s="3" t="s">
        <v>2808</v>
      </c>
      <c r="D262" s="3" t="s">
        <v>88</v>
      </c>
      <c r="E262" s="3">
        <v>5684</v>
      </c>
      <c r="F262" s="3" t="s">
        <v>2312</v>
      </c>
      <c r="G262" s="3" t="s">
        <v>2855</v>
      </c>
      <c r="H262" s="3" t="s">
        <v>2738</v>
      </c>
      <c r="I262" s="3">
        <v>30</v>
      </c>
      <c r="J262" s="3">
        <v>43830</v>
      </c>
      <c r="K262" s="3">
        <v>100</v>
      </c>
      <c r="L262" s="3">
        <v>25</v>
      </c>
      <c r="M262" s="3" t="s">
        <v>2732</v>
      </c>
    </row>
    <row r="263" spans="1:13" x14ac:dyDescent="0.25">
      <c r="A263" s="3" t="s">
        <v>2727</v>
      </c>
      <c r="B263" s="3" t="s">
        <v>2743</v>
      </c>
      <c r="C263" s="3" t="s">
        <v>2746</v>
      </c>
      <c r="D263" s="3" t="s">
        <v>88</v>
      </c>
      <c r="E263" s="3">
        <v>5685</v>
      </c>
      <c r="F263" s="3" t="s">
        <v>2313</v>
      </c>
      <c r="G263" s="3" t="s">
        <v>2856</v>
      </c>
      <c r="H263" s="3" t="s">
        <v>2730</v>
      </c>
      <c r="I263" s="3">
        <v>90</v>
      </c>
      <c r="J263" s="3">
        <v>44012</v>
      </c>
      <c r="K263" s="3">
        <v>41.435000000000002</v>
      </c>
      <c r="L263" s="3">
        <v>33.43</v>
      </c>
      <c r="M263" s="3" t="s">
        <v>2732</v>
      </c>
    </row>
    <row r="264" spans="1:13" x14ac:dyDescent="0.25">
      <c r="A264" s="3" t="s">
        <v>2739</v>
      </c>
      <c r="B264" s="3" t="s">
        <v>2931</v>
      </c>
      <c r="C264" s="3" t="s">
        <v>2756</v>
      </c>
      <c r="D264" s="3" t="s">
        <v>88</v>
      </c>
      <c r="E264" s="3">
        <v>5688</v>
      </c>
      <c r="F264" s="3" t="s">
        <v>2314</v>
      </c>
      <c r="G264" s="3" t="s">
        <v>2856</v>
      </c>
      <c r="H264" s="3" t="s">
        <v>2738</v>
      </c>
      <c r="I264" s="3">
        <v>60</v>
      </c>
      <c r="J264" s="3">
        <v>43830</v>
      </c>
      <c r="K264" s="3">
        <v>100</v>
      </c>
      <c r="L264" s="3">
        <v>94.352999999999994</v>
      </c>
      <c r="M264" s="3" t="s">
        <v>2732</v>
      </c>
    </row>
    <row r="265" spans="1:13" x14ac:dyDescent="0.25">
      <c r="A265" s="3" t="s">
        <v>2739</v>
      </c>
      <c r="B265" s="3" t="s">
        <v>2931</v>
      </c>
      <c r="C265" s="3" t="s">
        <v>2786</v>
      </c>
      <c r="D265" s="3" t="s">
        <v>88</v>
      </c>
      <c r="E265" s="3">
        <v>5689</v>
      </c>
      <c r="F265" s="3" t="s">
        <v>2315</v>
      </c>
      <c r="G265" s="3" t="s">
        <v>2856</v>
      </c>
      <c r="H265" s="3" t="s">
        <v>2730</v>
      </c>
      <c r="I265" s="3">
        <v>90</v>
      </c>
      <c r="J265" s="3">
        <v>43921</v>
      </c>
      <c r="K265" s="3">
        <v>96.963999999999999</v>
      </c>
      <c r="L265" s="3">
        <v>91.251999999999995</v>
      </c>
      <c r="M265" s="3" t="s">
        <v>2732</v>
      </c>
    </row>
    <row r="266" spans="1:13" x14ac:dyDescent="0.25">
      <c r="A266" s="3" t="s">
        <v>2739</v>
      </c>
      <c r="B266" s="3" t="s">
        <v>2931</v>
      </c>
      <c r="C266" s="3" t="s">
        <v>2786</v>
      </c>
      <c r="D266" s="3" t="s">
        <v>88</v>
      </c>
      <c r="E266" s="3">
        <v>5690</v>
      </c>
      <c r="F266" s="3" t="s">
        <v>2316</v>
      </c>
      <c r="G266" s="3" t="s">
        <v>2856</v>
      </c>
      <c r="H266" s="3" t="s">
        <v>2730</v>
      </c>
      <c r="I266" s="3">
        <v>0</v>
      </c>
      <c r="J266" s="3">
        <v>43921</v>
      </c>
      <c r="K266" s="3">
        <v>100</v>
      </c>
      <c r="L266" s="3">
        <v>89.340999999999994</v>
      </c>
      <c r="M266" s="3" t="s">
        <v>2742</v>
      </c>
    </row>
    <row r="267" spans="1:13" x14ac:dyDescent="0.25">
      <c r="A267" s="3" t="s">
        <v>2739</v>
      </c>
      <c r="B267" s="3" t="s">
        <v>2931</v>
      </c>
      <c r="C267" s="3" t="s">
        <v>2808</v>
      </c>
      <c r="D267" s="3" t="s">
        <v>88</v>
      </c>
      <c r="E267" s="3">
        <v>5691</v>
      </c>
      <c r="F267" s="3" t="s">
        <v>2317</v>
      </c>
      <c r="G267" s="3" t="s">
        <v>2856</v>
      </c>
      <c r="H267" s="3" t="s">
        <v>2738</v>
      </c>
      <c r="I267" s="3">
        <v>30</v>
      </c>
      <c r="J267" s="3">
        <v>43830</v>
      </c>
      <c r="K267" s="3">
        <v>98.417000000000002</v>
      </c>
      <c r="L267" s="3">
        <v>90.754000000000005</v>
      </c>
      <c r="M267" s="3" t="s">
        <v>2732</v>
      </c>
    </row>
    <row r="268" spans="1:13" x14ac:dyDescent="0.25">
      <c r="A268" s="3" t="s">
        <v>2739</v>
      </c>
      <c r="B268" s="3" t="s">
        <v>2931</v>
      </c>
      <c r="C268" s="3" t="s">
        <v>2813</v>
      </c>
      <c r="D268" s="3" t="s">
        <v>88</v>
      </c>
      <c r="E268" s="3">
        <v>5692</v>
      </c>
      <c r="F268" s="3" t="s">
        <v>2318</v>
      </c>
      <c r="G268" s="3" t="s">
        <v>2855</v>
      </c>
      <c r="H268" s="3" t="s">
        <v>2730</v>
      </c>
      <c r="I268" s="3">
        <v>60</v>
      </c>
      <c r="J268" s="3">
        <v>43921</v>
      </c>
      <c r="K268" s="3">
        <v>19.347999999999999</v>
      </c>
      <c r="L268" s="3">
        <v>87.022999999999996</v>
      </c>
      <c r="M268" s="3" t="s">
        <v>2732</v>
      </c>
    </row>
    <row r="269" spans="1:13" x14ac:dyDescent="0.25">
      <c r="A269" s="3" t="s">
        <v>2739</v>
      </c>
      <c r="B269" s="3" t="s">
        <v>2931</v>
      </c>
      <c r="C269" s="3" t="s">
        <v>2813</v>
      </c>
      <c r="D269" s="3" t="s">
        <v>88</v>
      </c>
      <c r="E269" s="3">
        <v>5693</v>
      </c>
      <c r="F269" s="3" t="s">
        <v>2319</v>
      </c>
      <c r="G269" s="3" t="s">
        <v>2856</v>
      </c>
      <c r="H269" s="3" t="s">
        <v>2730</v>
      </c>
      <c r="I269" s="3">
        <v>60</v>
      </c>
      <c r="J269" s="3">
        <v>43921</v>
      </c>
      <c r="K269" s="3">
        <v>20.96</v>
      </c>
      <c r="L269" s="3">
        <v>82.198999999999998</v>
      </c>
      <c r="M269" s="3" t="s">
        <v>2732</v>
      </c>
    </row>
    <row r="270" spans="1:13" x14ac:dyDescent="0.25">
      <c r="A270" s="3" t="s">
        <v>2739</v>
      </c>
      <c r="B270" s="3" t="s">
        <v>2931</v>
      </c>
      <c r="C270" s="3" t="s">
        <v>2813</v>
      </c>
      <c r="D270" s="3" t="s">
        <v>88</v>
      </c>
      <c r="E270" s="3">
        <v>5694</v>
      </c>
      <c r="F270" s="3" t="s">
        <v>2320</v>
      </c>
      <c r="G270" s="3" t="s">
        <v>2856</v>
      </c>
      <c r="H270" s="3" t="s">
        <v>2791</v>
      </c>
      <c r="I270" s="3">
        <v>30</v>
      </c>
      <c r="J270" s="3">
        <v>43921</v>
      </c>
      <c r="K270" s="3">
        <v>20.097000000000001</v>
      </c>
      <c r="L270" s="3">
        <v>81.459000000000003</v>
      </c>
      <c r="M270" s="3" t="s">
        <v>2742</v>
      </c>
    </row>
    <row r="271" spans="1:13" x14ac:dyDescent="0.25">
      <c r="A271" s="3" t="s">
        <v>2739</v>
      </c>
      <c r="B271" s="3" t="s">
        <v>2931</v>
      </c>
      <c r="C271" s="3" t="s">
        <v>2813</v>
      </c>
      <c r="D271" s="3" t="s">
        <v>88</v>
      </c>
      <c r="E271" s="3">
        <v>5695</v>
      </c>
      <c r="F271" s="3" t="s">
        <v>2321</v>
      </c>
      <c r="G271" s="3" t="s">
        <v>2051</v>
      </c>
      <c r="H271" s="3" t="s">
        <v>2791</v>
      </c>
      <c r="I271" s="3">
        <v>25</v>
      </c>
      <c r="J271" s="3">
        <v>43921</v>
      </c>
      <c r="K271" s="3">
        <v>32.856000000000002</v>
      </c>
      <c r="L271" s="3">
        <v>81.739000000000004</v>
      </c>
      <c r="M271" s="3" t="s">
        <v>2742</v>
      </c>
    </row>
    <row r="272" spans="1:13" x14ac:dyDescent="0.25">
      <c r="A272" s="3" t="s">
        <v>2739</v>
      </c>
      <c r="B272" s="3" t="s">
        <v>2931</v>
      </c>
      <c r="C272" s="3" t="s">
        <v>2786</v>
      </c>
      <c r="D272" s="3" t="s">
        <v>88</v>
      </c>
      <c r="E272" s="3">
        <v>5696</v>
      </c>
      <c r="F272" s="3" t="s">
        <v>2322</v>
      </c>
      <c r="G272" s="3" t="s">
        <v>2051</v>
      </c>
      <c r="H272" s="3" t="s">
        <v>2749</v>
      </c>
      <c r="I272" s="3">
        <v>30</v>
      </c>
      <c r="J272" s="3">
        <v>44012</v>
      </c>
      <c r="K272" s="3">
        <v>50</v>
      </c>
      <c r="L272" s="3">
        <v>25</v>
      </c>
      <c r="M272" s="3" t="s">
        <v>2732</v>
      </c>
    </row>
    <row r="273" spans="1:13" x14ac:dyDescent="0.25">
      <c r="A273" s="3" t="s">
        <v>2739</v>
      </c>
      <c r="B273" s="3" t="s">
        <v>2931</v>
      </c>
      <c r="C273" s="3" t="s">
        <v>2786</v>
      </c>
      <c r="D273" s="3" t="s">
        <v>88</v>
      </c>
      <c r="E273" s="3">
        <v>5697</v>
      </c>
      <c r="F273" s="3" t="s">
        <v>2323</v>
      </c>
      <c r="G273" s="3" t="s">
        <v>2856</v>
      </c>
      <c r="H273" s="3" t="s">
        <v>2749</v>
      </c>
      <c r="I273" s="3">
        <v>30</v>
      </c>
      <c r="J273" s="3">
        <v>43830</v>
      </c>
      <c r="K273" s="3">
        <v>100</v>
      </c>
      <c r="L273" s="3">
        <v>20</v>
      </c>
      <c r="M273" s="3" t="s">
        <v>2742</v>
      </c>
    </row>
    <row r="274" spans="1:13" x14ac:dyDescent="0.25">
      <c r="A274" s="3" t="s">
        <v>2727</v>
      </c>
      <c r="B274" s="3" t="s">
        <v>2801</v>
      </c>
      <c r="C274" s="3" t="s">
        <v>2811</v>
      </c>
      <c r="D274" s="3" t="s">
        <v>88</v>
      </c>
      <c r="E274" s="3">
        <v>5698</v>
      </c>
      <c r="F274" s="3" t="s">
        <v>2324</v>
      </c>
      <c r="G274" s="3" t="s">
        <v>2051</v>
      </c>
      <c r="H274" s="3" t="s">
        <v>2738</v>
      </c>
      <c r="I274" s="3">
        <v>30</v>
      </c>
      <c r="J274" s="3">
        <v>43830</v>
      </c>
      <c r="K274" s="3">
        <v>83.332999999999998</v>
      </c>
      <c r="L274" s="3">
        <v>20.832999999999998</v>
      </c>
      <c r="M274" s="3" t="s">
        <v>2732</v>
      </c>
    </row>
    <row r="275" spans="1:13" x14ac:dyDescent="0.25">
      <c r="A275" s="3" t="s">
        <v>2727</v>
      </c>
      <c r="B275" s="3" t="s">
        <v>2743</v>
      </c>
      <c r="C275" s="3" t="s">
        <v>2746</v>
      </c>
      <c r="D275" s="3" t="s">
        <v>88</v>
      </c>
      <c r="E275" s="3">
        <v>5699</v>
      </c>
      <c r="F275" s="3" t="s">
        <v>2325</v>
      </c>
      <c r="G275" s="3" t="s">
        <v>2856</v>
      </c>
      <c r="H275" s="3" t="s">
        <v>2738</v>
      </c>
      <c r="I275" s="3">
        <v>90</v>
      </c>
      <c r="J275" s="3">
        <v>43830</v>
      </c>
      <c r="K275" s="3">
        <v>100</v>
      </c>
      <c r="L275" s="3">
        <v>100</v>
      </c>
      <c r="M275" s="3" t="s">
        <v>2732</v>
      </c>
    </row>
    <row r="276" spans="1:13" x14ac:dyDescent="0.25">
      <c r="A276" s="3" t="s">
        <v>2727</v>
      </c>
      <c r="B276" s="3" t="s">
        <v>2743</v>
      </c>
      <c r="C276" s="3" t="s">
        <v>2746</v>
      </c>
      <c r="D276" s="3" t="s">
        <v>88</v>
      </c>
      <c r="E276" s="3">
        <v>5700</v>
      </c>
      <c r="F276" s="3" t="s">
        <v>2326</v>
      </c>
      <c r="G276" s="3" t="s">
        <v>2856</v>
      </c>
      <c r="H276" s="3" t="s">
        <v>2738</v>
      </c>
      <c r="I276" s="3">
        <v>30</v>
      </c>
      <c r="J276" s="3">
        <v>43830</v>
      </c>
      <c r="K276" s="3">
        <v>100</v>
      </c>
      <c r="L276" s="3">
        <v>29</v>
      </c>
      <c r="M276" s="3" t="s">
        <v>2732</v>
      </c>
    </row>
    <row r="277" spans="1:13" x14ac:dyDescent="0.25">
      <c r="A277" s="3" t="s">
        <v>2727</v>
      </c>
      <c r="B277" s="3" t="s">
        <v>2733</v>
      </c>
      <c r="C277" s="3" t="s">
        <v>2734</v>
      </c>
      <c r="D277" s="3" t="s">
        <v>88</v>
      </c>
      <c r="E277" s="3">
        <v>5701</v>
      </c>
      <c r="F277" s="3" t="s">
        <v>2327</v>
      </c>
      <c r="G277" s="3" t="s">
        <v>2856</v>
      </c>
      <c r="H277" s="3" t="s">
        <v>2738</v>
      </c>
      <c r="I277" s="3">
        <v>60</v>
      </c>
      <c r="J277" s="3">
        <v>43830</v>
      </c>
      <c r="K277" s="3">
        <v>100</v>
      </c>
      <c r="L277" s="3">
        <v>100</v>
      </c>
      <c r="M277" s="3" t="s">
        <v>2732</v>
      </c>
    </row>
    <row r="278" spans="1:13" x14ac:dyDescent="0.25">
      <c r="A278" s="3" t="s">
        <v>2727</v>
      </c>
      <c r="B278" s="3" t="s">
        <v>2767</v>
      </c>
      <c r="C278" s="3" t="s">
        <v>2768</v>
      </c>
      <c r="D278" s="3" t="s">
        <v>88</v>
      </c>
      <c r="E278" s="3">
        <v>5702</v>
      </c>
      <c r="F278" s="3" t="s">
        <v>2328</v>
      </c>
      <c r="G278" s="3" t="s">
        <v>2855</v>
      </c>
      <c r="H278" s="3" t="s">
        <v>2738</v>
      </c>
      <c r="I278" s="3">
        <v>30</v>
      </c>
      <c r="J278" s="3">
        <v>43830</v>
      </c>
      <c r="K278" s="3">
        <v>100</v>
      </c>
      <c r="L278" s="3">
        <v>19.55</v>
      </c>
      <c r="M278" s="3" t="s">
        <v>2732</v>
      </c>
    </row>
    <row r="279" spans="1:13" x14ac:dyDescent="0.25">
      <c r="A279" s="3" t="s">
        <v>2727</v>
      </c>
      <c r="B279" s="3" t="s">
        <v>2767</v>
      </c>
      <c r="C279" s="3" t="s">
        <v>2768</v>
      </c>
      <c r="D279" s="3" t="s">
        <v>88</v>
      </c>
      <c r="E279" s="3">
        <v>5703</v>
      </c>
      <c r="F279" s="3" t="s">
        <v>2329</v>
      </c>
      <c r="G279" s="3" t="s">
        <v>2051</v>
      </c>
      <c r="H279" s="3" t="s">
        <v>2738</v>
      </c>
      <c r="I279" s="3">
        <v>30</v>
      </c>
      <c r="J279" s="3">
        <v>43830</v>
      </c>
      <c r="K279" s="3">
        <v>100</v>
      </c>
      <c r="L279" s="3">
        <v>31.143000000000001</v>
      </c>
      <c r="M279" s="3" t="s">
        <v>2732</v>
      </c>
    </row>
    <row r="280" spans="1:13" x14ac:dyDescent="0.25">
      <c r="A280" s="3" t="s">
        <v>2727</v>
      </c>
      <c r="B280" s="3" t="s">
        <v>2767</v>
      </c>
      <c r="C280" s="3" t="s">
        <v>2768</v>
      </c>
      <c r="D280" s="3" t="s">
        <v>88</v>
      </c>
      <c r="E280" s="3">
        <v>5704</v>
      </c>
      <c r="F280" s="3" t="s">
        <v>2330</v>
      </c>
      <c r="G280" s="3" t="s">
        <v>2856</v>
      </c>
      <c r="H280" s="3" t="s">
        <v>2749</v>
      </c>
      <c r="I280" s="3">
        <v>30</v>
      </c>
      <c r="J280" s="3">
        <v>44012</v>
      </c>
      <c r="K280" s="3">
        <v>100</v>
      </c>
      <c r="L280" s="3">
        <v>100</v>
      </c>
      <c r="M280" s="3" t="s">
        <v>2732</v>
      </c>
    </row>
    <row r="281" spans="1:13" x14ac:dyDescent="0.25">
      <c r="A281" s="3" t="s">
        <v>2727</v>
      </c>
      <c r="B281" s="3" t="s">
        <v>2767</v>
      </c>
      <c r="C281" s="3" t="s">
        <v>2768</v>
      </c>
      <c r="D281" s="3" t="s">
        <v>88</v>
      </c>
      <c r="E281" s="3">
        <v>5705</v>
      </c>
      <c r="F281" s="3" t="s">
        <v>2331</v>
      </c>
      <c r="G281" s="3" t="s">
        <v>2856</v>
      </c>
      <c r="H281" s="3" t="s">
        <v>2738</v>
      </c>
      <c r="I281" s="3">
        <v>60</v>
      </c>
      <c r="J281" s="3">
        <v>43830</v>
      </c>
      <c r="K281" s="3">
        <v>100</v>
      </c>
      <c r="L281" s="3">
        <v>65.478999999999999</v>
      </c>
      <c r="M281" s="3" t="s">
        <v>2732</v>
      </c>
    </row>
    <row r="282" spans="1:13" x14ac:dyDescent="0.25">
      <c r="A282" s="3" t="s">
        <v>2727</v>
      </c>
      <c r="B282" s="3" t="s">
        <v>2767</v>
      </c>
      <c r="C282" s="3" t="s">
        <v>2768</v>
      </c>
      <c r="D282" s="3" t="s">
        <v>88</v>
      </c>
      <c r="E282" s="3">
        <v>5706</v>
      </c>
      <c r="F282" s="3" t="s">
        <v>2332</v>
      </c>
      <c r="G282" s="3" t="s">
        <v>2856</v>
      </c>
      <c r="H282" s="3" t="s">
        <v>2738</v>
      </c>
      <c r="I282" s="3">
        <v>15</v>
      </c>
      <c r="J282" s="3">
        <v>43830</v>
      </c>
      <c r="K282" s="3">
        <v>100</v>
      </c>
      <c r="L282" s="3">
        <v>47.155999999999999</v>
      </c>
      <c r="M282" s="3" t="s">
        <v>2732</v>
      </c>
    </row>
    <row r="283" spans="1:13" x14ac:dyDescent="0.25">
      <c r="A283" s="3" t="s">
        <v>2727</v>
      </c>
      <c r="B283" s="3" t="s">
        <v>2735</v>
      </c>
      <c r="C283" s="3" t="s">
        <v>2736</v>
      </c>
      <c r="D283" s="3" t="s">
        <v>88</v>
      </c>
      <c r="E283" s="3">
        <v>5707</v>
      </c>
      <c r="F283" s="3" t="s">
        <v>2333</v>
      </c>
      <c r="G283" s="3" t="s">
        <v>2856</v>
      </c>
      <c r="H283" s="3" t="s">
        <v>2738</v>
      </c>
      <c r="I283" s="3">
        <v>15</v>
      </c>
      <c r="J283" s="3">
        <v>43830</v>
      </c>
      <c r="K283" s="3">
        <v>100</v>
      </c>
      <c r="L283" s="3">
        <v>100</v>
      </c>
      <c r="M283" s="3" t="s">
        <v>2732</v>
      </c>
    </row>
    <row r="284" spans="1:13" x14ac:dyDescent="0.25">
      <c r="A284" s="3" t="s">
        <v>2739</v>
      </c>
      <c r="B284" s="3" t="s">
        <v>2931</v>
      </c>
      <c r="C284" s="3" t="s">
        <v>2756</v>
      </c>
      <c r="D284" s="3" t="s">
        <v>88</v>
      </c>
      <c r="E284" s="3">
        <v>5708</v>
      </c>
      <c r="F284" s="3" t="s">
        <v>2334</v>
      </c>
      <c r="G284" s="3" t="s">
        <v>2855</v>
      </c>
      <c r="H284" s="3" t="s">
        <v>2738</v>
      </c>
      <c r="I284" s="3">
        <v>30</v>
      </c>
      <c r="J284" s="3">
        <v>43830</v>
      </c>
      <c r="K284" s="3">
        <v>100</v>
      </c>
      <c r="L284" s="3">
        <v>41.25</v>
      </c>
      <c r="M284" s="3" t="s">
        <v>2732</v>
      </c>
    </row>
    <row r="285" spans="1:13" x14ac:dyDescent="0.25">
      <c r="A285" s="3" t="s">
        <v>2739</v>
      </c>
      <c r="B285" s="3" t="s">
        <v>2931</v>
      </c>
      <c r="C285" s="3" t="s">
        <v>2783</v>
      </c>
      <c r="D285" s="3" t="s">
        <v>88</v>
      </c>
      <c r="E285" s="3">
        <v>5709</v>
      </c>
      <c r="F285" s="3" t="s">
        <v>2335</v>
      </c>
      <c r="G285" s="3" t="s">
        <v>2856</v>
      </c>
      <c r="H285" s="3" t="s">
        <v>2738</v>
      </c>
      <c r="I285" s="3">
        <v>20</v>
      </c>
      <c r="J285" s="3">
        <v>43830</v>
      </c>
      <c r="K285" s="3">
        <v>100</v>
      </c>
      <c r="L285" s="3">
        <v>7.1429999999999998</v>
      </c>
      <c r="M285" s="3" t="s">
        <v>2732</v>
      </c>
    </row>
    <row r="286" spans="1:13" x14ac:dyDescent="0.25">
      <c r="A286" s="3" t="s">
        <v>2739</v>
      </c>
      <c r="B286" s="3" t="s">
        <v>2931</v>
      </c>
      <c r="C286" s="3" t="s">
        <v>2756</v>
      </c>
      <c r="D286" s="3" t="s">
        <v>88</v>
      </c>
      <c r="E286" s="3">
        <v>5710</v>
      </c>
      <c r="F286" s="3" t="s">
        <v>2336</v>
      </c>
      <c r="G286" s="3" t="s">
        <v>2856</v>
      </c>
      <c r="H286" s="3" t="s">
        <v>2738</v>
      </c>
      <c r="I286" s="3">
        <v>30</v>
      </c>
      <c r="J286" s="3">
        <v>43830</v>
      </c>
      <c r="K286" s="3">
        <v>100</v>
      </c>
      <c r="L286" s="3">
        <v>48</v>
      </c>
      <c r="M286" s="3" t="s">
        <v>2732</v>
      </c>
    </row>
    <row r="287" spans="1:13" x14ac:dyDescent="0.25">
      <c r="A287" s="3" t="s">
        <v>2739</v>
      </c>
      <c r="B287" s="3" t="s">
        <v>2931</v>
      </c>
      <c r="C287" s="3" t="s">
        <v>2756</v>
      </c>
      <c r="D287" s="3" t="s">
        <v>88</v>
      </c>
      <c r="E287" s="3">
        <v>5711</v>
      </c>
      <c r="F287" s="3" t="s">
        <v>2337</v>
      </c>
      <c r="G287" s="3" t="s">
        <v>2856</v>
      </c>
      <c r="H287" s="3" t="s">
        <v>2749</v>
      </c>
      <c r="I287" s="3">
        <v>30</v>
      </c>
      <c r="J287" s="3">
        <v>43830</v>
      </c>
      <c r="K287" s="3">
        <v>100</v>
      </c>
      <c r="L287" s="3">
        <v>50</v>
      </c>
      <c r="M287" s="3" t="s">
        <v>2742</v>
      </c>
    </row>
    <row r="288" spans="1:13" x14ac:dyDescent="0.25">
      <c r="A288" s="3" t="s">
        <v>2739</v>
      </c>
      <c r="B288" s="3" t="s">
        <v>2931</v>
      </c>
      <c r="C288" s="3" t="s">
        <v>2756</v>
      </c>
      <c r="D288" s="3" t="s">
        <v>88</v>
      </c>
      <c r="E288" s="3">
        <v>5712</v>
      </c>
      <c r="F288" s="3" t="s">
        <v>2338</v>
      </c>
      <c r="G288" s="3" t="s">
        <v>2856</v>
      </c>
      <c r="H288" s="3" t="s">
        <v>2738</v>
      </c>
      <c r="I288" s="3">
        <v>30</v>
      </c>
      <c r="J288" s="3">
        <v>43830</v>
      </c>
      <c r="K288" s="3">
        <v>100</v>
      </c>
      <c r="L288" s="3">
        <v>33.049999999999997</v>
      </c>
      <c r="M288" s="3" t="s">
        <v>2732</v>
      </c>
    </row>
    <row r="289" spans="1:13" x14ac:dyDescent="0.25">
      <c r="A289" s="3" t="s">
        <v>2739</v>
      </c>
      <c r="B289" s="3" t="s">
        <v>2931</v>
      </c>
      <c r="C289" s="3" t="s">
        <v>2756</v>
      </c>
      <c r="D289" s="3" t="s">
        <v>88</v>
      </c>
      <c r="E289" s="3">
        <v>5713</v>
      </c>
      <c r="F289" s="3" t="s">
        <v>2339</v>
      </c>
      <c r="G289" s="3" t="s">
        <v>2856</v>
      </c>
      <c r="H289" s="3" t="s">
        <v>2738</v>
      </c>
      <c r="I289" s="3">
        <v>60</v>
      </c>
      <c r="J289" s="3">
        <v>43830</v>
      </c>
      <c r="K289" s="3">
        <v>100</v>
      </c>
      <c r="L289" s="3">
        <v>100</v>
      </c>
      <c r="M289" s="3" t="s">
        <v>2732</v>
      </c>
    </row>
    <row r="290" spans="1:13" x14ac:dyDescent="0.25">
      <c r="A290" s="3" t="s">
        <v>2739</v>
      </c>
      <c r="B290" s="3" t="s">
        <v>2931</v>
      </c>
      <c r="C290" s="3" t="s">
        <v>2783</v>
      </c>
      <c r="D290" s="3" t="s">
        <v>88</v>
      </c>
      <c r="E290" s="3">
        <v>5714</v>
      </c>
      <c r="F290" s="3" t="s">
        <v>2340</v>
      </c>
      <c r="G290" s="3" t="s">
        <v>2856</v>
      </c>
      <c r="H290" s="3" t="s">
        <v>2730</v>
      </c>
      <c r="I290" s="3">
        <v>30</v>
      </c>
      <c r="J290" s="3">
        <v>43921</v>
      </c>
      <c r="K290" s="3">
        <v>61.331000000000003</v>
      </c>
      <c r="L290" s="3">
        <v>50.042999999999999</v>
      </c>
      <c r="M290" s="3" t="s">
        <v>2742</v>
      </c>
    </row>
    <row r="291" spans="1:13" x14ac:dyDescent="0.25">
      <c r="A291" s="3" t="s">
        <v>2739</v>
      </c>
      <c r="B291" s="3" t="s">
        <v>2931</v>
      </c>
      <c r="C291" s="3" t="s">
        <v>2783</v>
      </c>
      <c r="D291" s="3" t="s">
        <v>88</v>
      </c>
      <c r="E291" s="3">
        <v>5716</v>
      </c>
      <c r="F291" s="3" t="s">
        <v>2341</v>
      </c>
      <c r="G291" s="3" t="s">
        <v>2856</v>
      </c>
      <c r="H291" s="3" t="s">
        <v>2738</v>
      </c>
      <c r="I291" s="3">
        <v>30</v>
      </c>
      <c r="J291" s="3">
        <v>43830</v>
      </c>
      <c r="K291" s="3">
        <v>100</v>
      </c>
      <c r="L291" s="3">
        <v>6.3159999999999998</v>
      </c>
      <c r="M291" s="3" t="s">
        <v>2732</v>
      </c>
    </row>
    <row r="292" spans="1:13" x14ac:dyDescent="0.25">
      <c r="A292" s="3" t="s">
        <v>2739</v>
      </c>
      <c r="B292" s="3" t="s">
        <v>2931</v>
      </c>
      <c r="C292" s="3" t="s">
        <v>2783</v>
      </c>
      <c r="D292" s="3" t="s">
        <v>88</v>
      </c>
      <c r="E292" s="3">
        <v>5717</v>
      </c>
      <c r="F292" s="3" t="s">
        <v>2342</v>
      </c>
      <c r="G292" s="3" t="s">
        <v>2856</v>
      </c>
      <c r="H292" s="3" t="s">
        <v>2738</v>
      </c>
      <c r="I292" s="3">
        <v>30</v>
      </c>
      <c r="J292" s="3">
        <v>43830</v>
      </c>
      <c r="K292" s="3" t="s">
        <v>2731</v>
      </c>
      <c r="L292" s="3">
        <v>0</v>
      </c>
      <c r="M292" s="3" t="s">
        <v>2732</v>
      </c>
    </row>
    <row r="293" spans="1:13" x14ac:dyDescent="0.25">
      <c r="A293" s="3" t="s">
        <v>2739</v>
      </c>
      <c r="B293" s="3" t="s">
        <v>2931</v>
      </c>
      <c r="C293" s="3" t="s">
        <v>2783</v>
      </c>
      <c r="D293" s="3" t="s">
        <v>88</v>
      </c>
      <c r="E293" s="3">
        <v>5718</v>
      </c>
      <c r="F293" s="3" t="s">
        <v>2343</v>
      </c>
      <c r="G293" s="3" t="s">
        <v>2856</v>
      </c>
      <c r="H293" s="3" t="s">
        <v>2738</v>
      </c>
      <c r="I293" s="3">
        <v>30</v>
      </c>
      <c r="J293" s="3">
        <v>43830</v>
      </c>
      <c r="K293" s="3">
        <v>100</v>
      </c>
      <c r="L293" s="3">
        <v>28.571000000000002</v>
      </c>
      <c r="M293" s="3" t="s">
        <v>2732</v>
      </c>
    </row>
    <row r="294" spans="1:13" x14ac:dyDescent="0.25">
      <c r="A294" s="3" t="s">
        <v>2739</v>
      </c>
      <c r="B294" s="3" t="s">
        <v>2931</v>
      </c>
      <c r="C294" s="3" t="s">
        <v>2783</v>
      </c>
      <c r="D294" s="3" t="s">
        <v>88</v>
      </c>
      <c r="E294" s="3">
        <v>5719</v>
      </c>
      <c r="F294" s="3" t="s">
        <v>2344</v>
      </c>
      <c r="G294" s="3" t="s">
        <v>2856</v>
      </c>
      <c r="H294" s="3" t="s">
        <v>2791</v>
      </c>
      <c r="I294" s="3">
        <v>15</v>
      </c>
      <c r="J294" s="3">
        <v>44043</v>
      </c>
      <c r="K294" s="3">
        <v>90.54</v>
      </c>
      <c r="L294" s="3">
        <v>80.831999999999994</v>
      </c>
      <c r="M294" s="3" t="s">
        <v>2732</v>
      </c>
    </row>
    <row r="295" spans="1:13" x14ac:dyDescent="0.25">
      <c r="A295" s="3" t="s">
        <v>2739</v>
      </c>
      <c r="B295" s="3" t="s">
        <v>2931</v>
      </c>
      <c r="C295" s="3" t="s">
        <v>2783</v>
      </c>
      <c r="D295" s="3" t="s">
        <v>88</v>
      </c>
      <c r="E295" s="3">
        <v>5720</v>
      </c>
      <c r="F295" s="3" t="s">
        <v>2345</v>
      </c>
      <c r="G295" s="3" t="s">
        <v>2856</v>
      </c>
      <c r="H295" s="3" t="s">
        <v>2791</v>
      </c>
      <c r="I295" s="3">
        <v>90</v>
      </c>
      <c r="J295" s="3">
        <v>44043</v>
      </c>
      <c r="K295" s="3">
        <v>97.614000000000004</v>
      </c>
      <c r="L295" s="3">
        <v>48.296999999999997</v>
      </c>
      <c r="M295" s="3" t="s">
        <v>2732</v>
      </c>
    </row>
    <row r="296" spans="1:13" x14ac:dyDescent="0.25">
      <c r="A296" s="3" t="s">
        <v>2739</v>
      </c>
      <c r="B296" s="3" t="s">
        <v>2931</v>
      </c>
      <c r="C296" s="3" t="s">
        <v>2783</v>
      </c>
      <c r="D296" s="3" t="s">
        <v>88</v>
      </c>
      <c r="E296" s="3">
        <v>5721</v>
      </c>
      <c r="F296" s="3" t="s">
        <v>2346</v>
      </c>
      <c r="G296" s="3" t="s">
        <v>2855</v>
      </c>
      <c r="H296" s="3" t="s">
        <v>2738</v>
      </c>
      <c r="I296" s="3">
        <v>30</v>
      </c>
      <c r="J296" s="3">
        <v>43830</v>
      </c>
      <c r="K296" s="3">
        <v>100</v>
      </c>
      <c r="L296" s="3">
        <v>25.606999999999999</v>
      </c>
      <c r="M296" s="3" t="s">
        <v>2732</v>
      </c>
    </row>
    <row r="297" spans="1:13" x14ac:dyDescent="0.25">
      <c r="A297" s="3" t="s">
        <v>2739</v>
      </c>
      <c r="B297" s="3" t="s">
        <v>2931</v>
      </c>
      <c r="C297" s="3" t="s">
        <v>2783</v>
      </c>
      <c r="D297" s="3" t="s">
        <v>88</v>
      </c>
      <c r="E297" s="3">
        <v>5722</v>
      </c>
      <c r="F297" s="3" t="s">
        <v>2347</v>
      </c>
      <c r="G297" s="3" t="s">
        <v>2856</v>
      </c>
      <c r="H297" s="3" t="s">
        <v>2738</v>
      </c>
      <c r="I297" s="3">
        <v>30</v>
      </c>
      <c r="J297" s="3">
        <v>43830</v>
      </c>
      <c r="K297" s="3">
        <v>100</v>
      </c>
      <c r="L297" s="3">
        <v>100</v>
      </c>
      <c r="M297" s="3" t="s">
        <v>2732</v>
      </c>
    </row>
    <row r="298" spans="1:13" x14ac:dyDescent="0.25">
      <c r="A298" s="3" t="s">
        <v>2739</v>
      </c>
      <c r="B298" s="3" t="s">
        <v>2740</v>
      </c>
      <c r="C298" s="3" t="s">
        <v>2803</v>
      </c>
      <c r="D298" s="3" t="s">
        <v>88</v>
      </c>
      <c r="E298" s="3">
        <v>5723</v>
      </c>
      <c r="F298" s="3" t="s">
        <v>2348</v>
      </c>
      <c r="G298" s="3" t="s">
        <v>2856</v>
      </c>
      <c r="H298" s="3" t="s">
        <v>2738</v>
      </c>
      <c r="I298" s="3">
        <v>15</v>
      </c>
      <c r="J298" s="3">
        <v>43830</v>
      </c>
      <c r="K298" s="3">
        <v>100</v>
      </c>
      <c r="L298" s="3">
        <v>49.25</v>
      </c>
      <c r="M298" s="3" t="s">
        <v>2732</v>
      </c>
    </row>
    <row r="299" spans="1:13" x14ac:dyDescent="0.25">
      <c r="A299" s="3" t="s">
        <v>2770</v>
      </c>
      <c r="B299" s="3" t="s">
        <v>2814</v>
      </c>
      <c r="C299" s="3" t="s">
        <v>2772</v>
      </c>
      <c r="D299" s="3" t="s">
        <v>88</v>
      </c>
      <c r="E299" s="3">
        <v>5724</v>
      </c>
      <c r="F299" s="3" t="s">
        <v>2349</v>
      </c>
      <c r="G299" s="3" t="s">
        <v>2856</v>
      </c>
      <c r="H299" s="3" t="s">
        <v>2738</v>
      </c>
      <c r="I299" s="3">
        <v>90</v>
      </c>
      <c r="J299" s="3">
        <v>43830</v>
      </c>
      <c r="K299" s="3">
        <v>100</v>
      </c>
      <c r="L299" s="3">
        <v>87.188000000000002</v>
      </c>
      <c r="M299" s="3" t="s">
        <v>2732</v>
      </c>
    </row>
    <row r="300" spans="1:13" x14ac:dyDescent="0.25">
      <c r="A300" s="3" t="s">
        <v>2770</v>
      </c>
      <c r="B300" s="3" t="s">
        <v>2815</v>
      </c>
      <c r="C300" s="3" t="s">
        <v>2772</v>
      </c>
      <c r="D300" s="3" t="s">
        <v>88</v>
      </c>
      <c r="E300" s="3">
        <v>5725</v>
      </c>
      <c r="F300" s="3" t="s">
        <v>2350</v>
      </c>
      <c r="G300" s="3" t="s">
        <v>2856</v>
      </c>
      <c r="H300" s="3" t="s">
        <v>2738</v>
      </c>
      <c r="I300" s="3">
        <v>90</v>
      </c>
      <c r="J300" s="3">
        <v>43830</v>
      </c>
      <c r="K300" s="3">
        <v>100</v>
      </c>
      <c r="L300" s="3">
        <v>100</v>
      </c>
      <c r="M300" s="3" t="s">
        <v>2732</v>
      </c>
    </row>
    <row r="301" spans="1:13" x14ac:dyDescent="0.25">
      <c r="A301" s="3" t="s">
        <v>2770</v>
      </c>
      <c r="B301" s="3" t="s">
        <v>2816</v>
      </c>
      <c r="C301" s="3" t="s">
        <v>2772</v>
      </c>
      <c r="D301" s="3" t="s">
        <v>88</v>
      </c>
      <c r="E301" s="3">
        <v>5726</v>
      </c>
      <c r="F301" s="3" t="s">
        <v>2351</v>
      </c>
      <c r="G301" s="3" t="s">
        <v>2856</v>
      </c>
      <c r="H301" s="3" t="s">
        <v>2738</v>
      </c>
      <c r="I301" s="3">
        <v>90</v>
      </c>
      <c r="J301" s="3">
        <v>43830</v>
      </c>
      <c r="K301" s="3">
        <v>98.813000000000002</v>
      </c>
      <c r="L301" s="3">
        <v>88.102999999999994</v>
      </c>
      <c r="M301" s="3" t="s">
        <v>2732</v>
      </c>
    </row>
    <row r="302" spans="1:13" x14ac:dyDescent="0.25">
      <c r="A302" s="3" t="s">
        <v>2770</v>
      </c>
      <c r="B302" s="3" t="s">
        <v>2816</v>
      </c>
      <c r="C302" s="3" t="s">
        <v>2772</v>
      </c>
      <c r="D302" s="3" t="s">
        <v>88</v>
      </c>
      <c r="E302" s="3">
        <v>5727</v>
      </c>
      <c r="F302" s="3" t="s">
        <v>2352</v>
      </c>
      <c r="G302" s="3" t="s">
        <v>2856</v>
      </c>
      <c r="H302" s="3" t="s">
        <v>2738</v>
      </c>
      <c r="I302" s="3">
        <v>90</v>
      </c>
      <c r="J302" s="3">
        <v>43830</v>
      </c>
      <c r="K302" s="3">
        <v>99.114999999999995</v>
      </c>
      <c r="L302" s="3">
        <v>87.257000000000005</v>
      </c>
      <c r="M302" s="3" t="s">
        <v>2732</v>
      </c>
    </row>
    <row r="303" spans="1:13" x14ac:dyDescent="0.25">
      <c r="A303" s="3" t="s">
        <v>2727</v>
      </c>
      <c r="B303" s="3" t="s">
        <v>2817</v>
      </c>
      <c r="C303" s="3" t="s">
        <v>2818</v>
      </c>
      <c r="D303" s="3" t="s">
        <v>123</v>
      </c>
      <c r="E303" s="3">
        <v>5728</v>
      </c>
      <c r="F303" s="3" t="s">
        <v>2353</v>
      </c>
      <c r="G303" s="3" t="s">
        <v>2856</v>
      </c>
      <c r="H303" s="3" t="s">
        <v>2730</v>
      </c>
      <c r="I303" s="3">
        <v>50</v>
      </c>
      <c r="J303" s="3">
        <v>43921</v>
      </c>
      <c r="K303" s="3">
        <v>21.097000000000001</v>
      </c>
      <c r="L303" s="3">
        <v>89.567999999999998</v>
      </c>
      <c r="M303" s="3" t="s">
        <v>2732</v>
      </c>
    </row>
    <row r="304" spans="1:13" x14ac:dyDescent="0.25">
      <c r="A304" s="3" t="s">
        <v>2727</v>
      </c>
      <c r="B304" s="3" t="s">
        <v>2817</v>
      </c>
      <c r="C304" s="3" t="s">
        <v>2818</v>
      </c>
      <c r="D304" s="3" t="s">
        <v>123</v>
      </c>
      <c r="E304" s="3">
        <v>5729</v>
      </c>
      <c r="F304" s="3" t="s">
        <v>2354</v>
      </c>
      <c r="G304" s="3" t="s">
        <v>2856</v>
      </c>
      <c r="H304" s="3" t="s">
        <v>2738</v>
      </c>
      <c r="I304" s="3">
        <v>90</v>
      </c>
      <c r="J304" s="3">
        <v>43830</v>
      </c>
      <c r="K304" s="3">
        <v>69.533000000000001</v>
      </c>
      <c r="L304" s="3">
        <v>69.533000000000001</v>
      </c>
      <c r="M304" s="3" t="s">
        <v>2732</v>
      </c>
    </row>
    <row r="305" spans="1:13" x14ac:dyDescent="0.25">
      <c r="A305" s="3" t="s">
        <v>2727</v>
      </c>
      <c r="B305" s="3" t="s">
        <v>2817</v>
      </c>
      <c r="C305" s="3" t="s">
        <v>2818</v>
      </c>
      <c r="D305" s="3" t="s">
        <v>123</v>
      </c>
      <c r="E305" s="3">
        <v>5730</v>
      </c>
      <c r="F305" s="3" t="s">
        <v>2355</v>
      </c>
      <c r="G305" s="3" t="s">
        <v>2856</v>
      </c>
      <c r="H305" s="3" t="s">
        <v>2738</v>
      </c>
      <c r="I305" s="3">
        <v>60</v>
      </c>
      <c r="J305" s="3">
        <v>43830</v>
      </c>
      <c r="K305" s="3">
        <v>100</v>
      </c>
      <c r="L305" s="3">
        <v>96.65</v>
      </c>
      <c r="M305" s="3" t="s">
        <v>2732</v>
      </c>
    </row>
    <row r="306" spans="1:13" x14ac:dyDescent="0.25">
      <c r="A306" s="3" t="s">
        <v>2727</v>
      </c>
      <c r="B306" s="3" t="s">
        <v>2760</v>
      </c>
      <c r="C306" s="3" t="s">
        <v>2820</v>
      </c>
      <c r="D306" s="3" t="s">
        <v>123</v>
      </c>
      <c r="E306" s="3">
        <v>5731</v>
      </c>
      <c r="F306" s="3" t="s">
        <v>2356</v>
      </c>
      <c r="G306" s="3" t="s">
        <v>2855</v>
      </c>
      <c r="H306" s="3" t="s">
        <v>2738</v>
      </c>
      <c r="I306" s="3">
        <v>120</v>
      </c>
      <c r="J306" s="3">
        <v>43830</v>
      </c>
      <c r="K306" s="3">
        <v>50.97</v>
      </c>
      <c r="L306" s="3">
        <v>42.86</v>
      </c>
      <c r="M306" s="3" t="s">
        <v>2732</v>
      </c>
    </row>
    <row r="307" spans="1:13" x14ac:dyDescent="0.25">
      <c r="A307" s="3" t="s">
        <v>2727</v>
      </c>
      <c r="B307" s="3" t="s">
        <v>2760</v>
      </c>
      <c r="C307" s="3" t="s">
        <v>2820</v>
      </c>
      <c r="D307" s="3" t="s">
        <v>123</v>
      </c>
      <c r="E307" s="3">
        <v>5732</v>
      </c>
      <c r="F307" s="3" t="s">
        <v>2357</v>
      </c>
      <c r="G307" s="3" t="s">
        <v>2855</v>
      </c>
      <c r="H307" s="3" t="s">
        <v>2738</v>
      </c>
      <c r="I307" s="3">
        <v>120</v>
      </c>
      <c r="J307" s="3">
        <v>43830</v>
      </c>
      <c r="K307" s="3">
        <v>0</v>
      </c>
      <c r="L307" s="3">
        <v>0</v>
      </c>
      <c r="M307" s="3" t="s">
        <v>2732</v>
      </c>
    </row>
    <row r="308" spans="1:13" x14ac:dyDescent="0.25">
      <c r="A308" s="3" t="s">
        <v>2727</v>
      </c>
      <c r="B308" s="3" t="s">
        <v>2817</v>
      </c>
      <c r="C308" s="3" t="s">
        <v>2818</v>
      </c>
      <c r="D308" s="3" t="s">
        <v>123</v>
      </c>
      <c r="E308" s="3">
        <v>5733</v>
      </c>
      <c r="F308" s="3" t="s">
        <v>2358</v>
      </c>
      <c r="G308" s="3" t="s">
        <v>2856</v>
      </c>
      <c r="H308" s="3" t="s">
        <v>2738</v>
      </c>
      <c r="I308" s="3">
        <v>0</v>
      </c>
      <c r="J308" s="3">
        <v>43830</v>
      </c>
      <c r="K308" s="3">
        <v>100</v>
      </c>
      <c r="L308" s="3">
        <v>100</v>
      </c>
      <c r="M308" s="3" t="s">
        <v>2732</v>
      </c>
    </row>
    <row r="309" spans="1:13" x14ac:dyDescent="0.25">
      <c r="A309" s="3" t="s">
        <v>2727</v>
      </c>
      <c r="B309" s="3" t="s">
        <v>2817</v>
      </c>
      <c r="C309" s="3" t="s">
        <v>2821</v>
      </c>
      <c r="D309" s="3" t="s">
        <v>123</v>
      </c>
      <c r="E309" s="3">
        <v>5734</v>
      </c>
      <c r="F309" s="3" t="s">
        <v>2359</v>
      </c>
      <c r="G309" s="3" t="s">
        <v>2856</v>
      </c>
      <c r="H309" s="3" t="s">
        <v>2738</v>
      </c>
      <c r="I309" s="3">
        <v>45</v>
      </c>
      <c r="J309" s="3">
        <v>43830</v>
      </c>
      <c r="K309" s="3">
        <v>100</v>
      </c>
      <c r="L309" s="3">
        <v>11.44</v>
      </c>
      <c r="M309" s="3" t="s">
        <v>2732</v>
      </c>
    </row>
    <row r="310" spans="1:13" x14ac:dyDescent="0.25">
      <c r="A310" s="3" t="s">
        <v>2727</v>
      </c>
      <c r="B310" s="3" t="s">
        <v>2817</v>
      </c>
      <c r="C310" s="3" t="s">
        <v>2821</v>
      </c>
      <c r="D310" s="3" t="s">
        <v>123</v>
      </c>
      <c r="E310" s="3">
        <v>5735</v>
      </c>
      <c r="F310" s="3" t="s">
        <v>2360</v>
      </c>
      <c r="G310" s="3" t="s">
        <v>2856</v>
      </c>
      <c r="H310" s="3" t="s">
        <v>2738</v>
      </c>
      <c r="I310" s="3">
        <v>30</v>
      </c>
      <c r="J310" s="3">
        <v>43830</v>
      </c>
      <c r="K310" s="3">
        <v>100</v>
      </c>
      <c r="L310" s="3">
        <v>100</v>
      </c>
      <c r="M310" s="3" t="s">
        <v>2732</v>
      </c>
    </row>
    <row r="311" spans="1:13" x14ac:dyDescent="0.25">
      <c r="A311" s="3" t="s">
        <v>2727</v>
      </c>
      <c r="B311" s="3" t="s">
        <v>2760</v>
      </c>
      <c r="C311" s="3" t="s">
        <v>2820</v>
      </c>
      <c r="D311" s="3" t="s">
        <v>123</v>
      </c>
      <c r="E311" s="3">
        <v>5736</v>
      </c>
      <c r="F311" s="3" t="s">
        <v>2361</v>
      </c>
      <c r="G311" s="3" t="s">
        <v>2855</v>
      </c>
      <c r="H311" s="3" t="s">
        <v>2730</v>
      </c>
      <c r="I311" s="3">
        <v>60</v>
      </c>
      <c r="J311" s="3">
        <v>43921</v>
      </c>
      <c r="K311" s="3">
        <v>100</v>
      </c>
      <c r="L311" s="3">
        <v>95.95</v>
      </c>
      <c r="M311" s="3" t="s">
        <v>2732</v>
      </c>
    </row>
    <row r="312" spans="1:13" x14ac:dyDescent="0.25">
      <c r="A312" s="3" t="s">
        <v>2727</v>
      </c>
      <c r="B312" s="3" t="s">
        <v>2760</v>
      </c>
      <c r="C312" s="3" t="s">
        <v>2820</v>
      </c>
      <c r="D312" s="3" t="s">
        <v>123</v>
      </c>
      <c r="E312" s="3">
        <v>5737</v>
      </c>
      <c r="F312" s="3" t="s">
        <v>2362</v>
      </c>
      <c r="G312" s="3" t="s">
        <v>2856</v>
      </c>
      <c r="H312" s="3" t="s">
        <v>2738</v>
      </c>
      <c r="I312" s="3">
        <v>150</v>
      </c>
      <c r="J312" s="3">
        <v>43830</v>
      </c>
      <c r="K312" s="3">
        <v>0</v>
      </c>
      <c r="L312" s="3">
        <v>0</v>
      </c>
      <c r="M312" s="3" t="s">
        <v>2732</v>
      </c>
    </row>
    <row r="313" spans="1:13" x14ac:dyDescent="0.25">
      <c r="A313" s="3" t="s">
        <v>2727</v>
      </c>
      <c r="B313" s="3" t="s">
        <v>2760</v>
      </c>
      <c r="C313" s="3" t="s">
        <v>2820</v>
      </c>
      <c r="D313" s="3" t="s">
        <v>123</v>
      </c>
      <c r="E313" s="3">
        <v>5738</v>
      </c>
      <c r="F313" s="3" t="s">
        <v>2363</v>
      </c>
      <c r="G313" s="3" t="s">
        <v>2856</v>
      </c>
      <c r="H313" s="3" t="s">
        <v>2749</v>
      </c>
      <c r="I313" s="3">
        <v>90</v>
      </c>
      <c r="J313" s="3">
        <v>44012</v>
      </c>
      <c r="K313" s="3">
        <v>63.981000000000002</v>
      </c>
      <c r="L313" s="3">
        <v>45.49</v>
      </c>
      <c r="M313" s="3" t="s">
        <v>2732</v>
      </c>
    </row>
    <row r="314" spans="1:13" x14ac:dyDescent="0.25">
      <c r="A314" s="3" t="s">
        <v>2727</v>
      </c>
      <c r="B314" s="3" t="s">
        <v>2760</v>
      </c>
      <c r="C314" s="3" t="s">
        <v>2820</v>
      </c>
      <c r="D314" s="3" t="s">
        <v>123</v>
      </c>
      <c r="E314" s="3">
        <v>5739</v>
      </c>
      <c r="F314" s="3" t="s">
        <v>2364</v>
      </c>
      <c r="G314" s="3" t="s">
        <v>2856</v>
      </c>
      <c r="H314" s="3" t="s">
        <v>2738</v>
      </c>
      <c r="I314" s="3">
        <v>60</v>
      </c>
      <c r="J314" s="3">
        <v>43830</v>
      </c>
      <c r="K314" s="3" t="s">
        <v>2731</v>
      </c>
      <c r="L314" s="3">
        <v>2.86</v>
      </c>
      <c r="M314" s="3" t="s">
        <v>2732</v>
      </c>
    </row>
    <row r="315" spans="1:13" x14ac:dyDescent="0.25">
      <c r="A315" s="3" t="s">
        <v>2727</v>
      </c>
      <c r="B315" s="3" t="s">
        <v>2817</v>
      </c>
      <c r="C315" s="3" t="s">
        <v>2821</v>
      </c>
      <c r="D315" s="3" t="s">
        <v>123</v>
      </c>
      <c r="E315" s="3">
        <v>5740</v>
      </c>
      <c r="F315" s="3" t="s">
        <v>2365</v>
      </c>
      <c r="G315" s="3" t="s">
        <v>2856</v>
      </c>
      <c r="H315" s="3" t="s">
        <v>2738</v>
      </c>
      <c r="I315" s="3">
        <v>30</v>
      </c>
      <c r="J315" s="3">
        <v>43830</v>
      </c>
      <c r="K315" s="3" t="s">
        <v>2731</v>
      </c>
      <c r="L315" s="3">
        <v>0</v>
      </c>
      <c r="M315" s="3" t="s">
        <v>2732</v>
      </c>
    </row>
    <row r="316" spans="1:13" x14ac:dyDescent="0.25">
      <c r="A316" s="3" t="s">
        <v>2727</v>
      </c>
      <c r="B316" s="3" t="s">
        <v>2760</v>
      </c>
      <c r="C316" s="3" t="s">
        <v>2820</v>
      </c>
      <c r="D316" s="3" t="s">
        <v>123</v>
      </c>
      <c r="E316" s="3">
        <v>5741</v>
      </c>
      <c r="F316" s="3" t="s">
        <v>2366</v>
      </c>
      <c r="G316" s="3" t="s">
        <v>2855</v>
      </c>
      <c r="H316" s="3" t="s">
        <v>2730</v>
      </c>
      <c r="I316" s="3">
        <v>45</v>
      </c>
      <c r="J316" s="3">
        <v>44012</v>
      </c>
      <c r="K316" s="3">
        <v>36.994999999999997</v>
      </c>
      <c r="L316" s="3">
        <v>25.785</v>
      </c>
      <c r="M316" s="3" t="s">
        <v>2732</v>
      </c>
    </row>
    <row r="317" spans="1:13" x14ac:dyDescent="0.25">
      <c r="A317" s="3" t="s">
        <v>2727</v>
      </c>
      <c r="B317" s="3" t="s">
        <v>2817</v>
      </c>
      <c r="C317" s="3" t="s">
        <v>2818</v>
      </c>
      <c r="D317" s="3" t="s">
        <v>123</v>
      </c>
      <c r="E317" s="3">
        <v>5742</v>
      </c>
      <c r="F317" s="3" t="s">
        <v>2367</v>
      </c>
      <c r="G317" s="3" t="s">
        <v>2856</v>
      </c>
      <c r="H317" s="3" t="s">
        <v>2738</v>
      </c>
      <c r="I317" s="3">
        <v>60</v>
      </c>
      <c r="J317" s="3">
        <v>43830</v>
      </c>
      <c r="K317" s="3" t="s">
        <v>2731</v>
      </c>
      <c r="L317" s="3">
        <v>0</v>
      </c>
      <c r="M317" s="3" t="s">
        <v>2732</v>
      </c>
    </row>
    <row r="318" spans="1:13" x14ac:dyDescent="0.25">
      <c r="A318" s="3" t="s">
        <v>2727</v>
      </c>
      <c r="B318" s="3" t="s">
        <v>2733</v>
      </c>
      <c r="C318" s="3" t="s">
        <v>2734</v>
      </c>
      <c r="D318" s="3" t="s">
        <v>123</v>
      </c>
      <c r="E318" s="3">
        <v>5743</v>
      </c>
      <c r="F318" s="3" t="s">
        <v>2368</v>
      </c>
      <c r="G318" s="3" t="s">
        <v>2855</v>
      </c>
      <c r="H318" s="3" t="s">
        <v>2730</v>
      </c>
      <c r="I318" s="3">
        <v>45</v>
      </c>
      <c r="J318" s="3">
        <v>44012</v>
      </c>
      <c r="K318" s="3">
        <v>39.902000000000001</v>
      </c>
      <c r="L318" s="3">
        <v>38.354999999999997</v>
      </c>
      <c r="M318" s="3" t="s">
        <v>2732</v>
      </c>
    </row>
    <row r="319" spans="1:13" x14ac:dyDescent="0.25">
      <c r="A319" s="3" t="s">
        <v>2727</v>
      </c>
      <c r="B319" s="3" t="s">
        <v>2817</v>
      </c>
      <c r="C319" s="3" t="s">
        <v>2821</v>
      </c>
      <c r="D319" s="3" t="s">
        <v>123</v>
      </c>
      <c r="E319" s="3">
        <v>5744</v>
      </c>
      <c r="F319" s="3" t="s">
        <v>2369</v>
      </c>
      <c r="G319" s="3" t="s">
        <v>2855</v>
      </c>
      <c r="H319" s="3" t="s">
        <v>2738</v>
      </c>
      <c r="I319" s="3">
        <v>120</v>
      </c>
      <c r="J319" s="3">
        <v>43830</v>
      </c>
      <c r="K319" s="3">
        <v>84.210999999999999</v>
      </c>
      <c r="L319" s="3">
        <v>84.210999999999999</v>
      </c>
      <c r="M319" s="3" t="s">
        <v>2732</v>
      </c>
    </row>
    <row r="320" spans="1:13" x14ac:dyDescent="0.25">
      <c r="A320" s="3" t="s">
        <v>2727</v>
      </c>
      <c r="B320" s="3" t="s">
        <v>2817</v>
      </c>
      <c r="C320" s="3" t="s">
        <v>2821</v>
      </c>
      <c r="D320" s="3" t="s">
        <v>123</v>
      </c>
      <c r="E320" s="3">
        <v>5745</v>
      </c>
      <c r="F320" s="3" t="s">
        <v>2370</v>
      </c>
      <c r="G320" s="3" t="s">
        <v>2855</v>
      </c>
      <c r="H320" s="3" t="s">
        <v>2738</v>
      </c>
      <c r="I320" s="3">
        <v>120</v>
      </c>
      <c r="J320" s="3">
        <v>43830</v>
      </c>
      <c r="K320" s="3">
        <v>100</v>
      </c>
      <c r="L320" s="3">
        <v>100</v>
      </c>
      <c r="M320" s="3" t="s">
        <v>2732</v>
      </c>
    </row>
    <row r="321" spans="1:13" x14ac:dyDescent="0.25">
      <c r="A321" s="3" t="s">
        <v>2727</v>
      </c>
      <c r="B321" s="3" t="s">
        <v>2817</v>
      </c>
      <c r="C321" s="3" t="s">
        <v>2821</v>
      </c>
      <c r="D321" s="3" t="s">
        <v>123</v>
      </c>
      <c r="E321" s="3">
        <v>5746</v>
      </c>
      <c r="F321" s="3" t="s">
        <v>2371</v>
      </c>
      <c r="G321" s="3" t="s">
        <v>2856</v>
      </c>
      <c r="H321" s="3" t="s">
        <v>2791</v>
      </c>
      <c r="I321" s="3">
        <v>30</v>
      </c>
      <c r="J321" s="3">
        <v>44012</v>
      </c>
      <c r="K321" s="3">
        <v>100</v>
      </c>
      <c r="L321" s="3">
        <v>100</v>
      </c>
      <c r="M321" s="3" t="s">
        <v>2732</v>
      </c>
    </row>
    <row r="322" spans="1:13" x14ac:dyDescent="0.25">
      <c r="A322" s="3" t="s">
        <v>2727</v>
      </c>
      <c r="B322" s="3" t="s">
        <v>2817</v>
      </c>
      <c r="C322" s="3" t="s">
        <v>2821</v>
      </c>
      <c r="D322" s="3" t="s">
        <v>123</v>
      </c>
      <c r="E322" s="3">
        <v>5747</v>
      </c>
      <c r="F322" s="3" t="s">
        <v>2372</v>
      </c>
      <c r="G322" s="3" t="s">
        <v>2856</v>
      </c>
      <c r="H322" s="3" t="s">
        <v>2791</v>
      </c>
      <c r="I322" s="3">
        <v>10</v>
      </c>
      <c r="J322" s="3">
        <v>44043</v>
      </c>
      <c r="K322" s="3">
        <v>11.491</v>
      </c>
      <c r="L322" s="3">
        <v>79.930000000000007</v>
      </c>
      <c r="M322" s="3" t="s">
        <v>2732</v>
      </c>
    </row>
    <row r="323" spans="1:13" x14ac:dyDescent="0.25">
      <c r="A323" s="3" t="s">
        <v>2727</v>
      </c>
      <c r="B323" s="3" t="s">
        <v>2817</v>
      </c>
      <c r="C323" s="3" t="s">
        <v>2821</v>
      </c>
      <c r="D323" s="3" t="s">
        <v>123</v>
      </c>
      <c r="E323" s="3">
        <v>5748</v>
      </c>
      <c r="F323" s="3" t="s">
        <v>2373</v>
      </c>
      <c r="G323" s="3" t="s">
        <v>2856</v>
      </c>
      <c r="H323" s="3" t="s">
        <v>2791</v>
      </c>
      <c r="I323" s="3">
        <v>5</v>
      </c>
      <c r="J323" s="3">
        <v>44043</v>
      </c>
      <c r="K323" s="3">
        <v>100</v>
      </c>
      <c r="L323" s="3">
        <v>82</v>
      </c>
      <c r="M323" s="3" t="s">
        <v>2732</v>
      </c>
    </row>
    <row r="324" spans="1:13" x14ac:dyDescent="0.25">
      <c r="A324" s="3" t="s">
        <v>2727</v>
      </c>
      <c r="B324" s="3" t="s">
        <v>2817</v>
      </c>
      <c r="C324" s="3" t="s">
        <v>2821</v>
      </c>
      <c r="D324" s="3" t="s">
        <v>123</v>
      </c>
      <c r="E324" s="3">
        <v>5749</v>
      </c>
      <c r="F324" s="3" t="s">
        <v>2374</v>
      </c>
      <c r="G324" s="3" t="s">
        <v>2856</v>
      </c>
      <c r="H324" s="3" t="s">
        <v>2791</v>
      </c>
      <c r="I324" s="3">
        <v>0</v>
      </c>
      <c r="J324" s="3">
        <v>44043</v>
      </c>
      <c r="K324" s="3">
        <v>100</v>
      </c>
      <c r="L324" s="3">
        <v>100</v>
      </c>
      <c r="M324" s="3" t="s">
        <v>2732</v>
      </c>
    </row>
    <row r="325" spans="1:13" x14ac:dyDescent="0.25">
      <c r="A325" s="3" t="s">
        <v>2727</v>
      </c>
      <c r="B325" s="3" t="s">
        <v>2817</v>
      </c>
      <c r="C325" s="3" t="s">
        <v>2818</v>
      </c>
      <c r="D325" s="3" t="s">
        <v>123</v>
      </c>
      <c r="E325" s="3">
        <v>5750</v>
      </c>
      <c r="F325" s="3" t="s">
        <v>2375</v>
      </c>
      <c r="G325" s="3" t="s">
        <v>2051</v>
      </c>
      <c r="H325" s="3" t="s">
        <v>2749</v>
      </c>
      <c r="I325" s="3">
        <v>30</v>
      </c>
      <c r="J325" s="3">
        <v>44012</v>
      </c>
      <c r="K325" s="3">
        <v>73.332999999999998</v>
      </c>
      <c r="L325" s="3">
        <v>100</v>
      </c>
      <c r="M325" s="3" t="s">
        <v>2732</v>
      </c>
    </row>
    <row r="326" spans="1:13" x14ac:dyDescent="0.25">
      <c r="A326" s="3" t="s">
        <v>2727</v>
      </c>
      <c r="B326" s="3" t="s">
        <v>2817</v>
      </c>
      <c r="C326" s="3" t="s">
        <v>2818</v>
      </c>
      <c r="D326" s="3" t="s">
        <v>123</v>
      </c>
      <c r="E326" s="3">
        <v>5751</v>
      </c>
      <c r="F326" s="3" t="s">
        <v>2376</v>
      </c>
      <c r="G326" s="3" t="s">
        <v>2856</v>
      </c>
      <c r="H326" s="3" t="s">
        <v>2730</v>
      </c>
      <c r="I326" s="3">
        <v>0</v>
      </c>
      <c r="J326" s="3">
        <v>44012</v>
      </c>
      <c r="K326" s="3">
        <v>100</v>
      </c>
      <c r="L326" s="3">
        <v>98.213999999999999</v>
      </c>
      <c r="M326" s="3" t="s">
        <v>2732</v>
      </c>
    </row>
    <row r="327" spans="1:13" x14ac:dyDescent="0.25">
      <c r="A327" s="3" t="s">
        <v>2727</v>
      </c>
      <c r="B327" s="3" t="s">
        <v>2817</v>
      </c>
      <c r="C327" s="3" t="s">
        <v>2818</v>
      </c>
      <c r="D327" s="3" t="s">
        <v>123</v>
      </c>
      <c r="E327" s="3">
        <v>5752</v>
      </c>
      <c r="F327" s="3" t="s">
        <v>2377</v>
      </c>
      <c r="G327" s="3" t="s">
        <v>2856</v>
      </c>
      <c r="H327" s="3" t="s">
        <v>2730</v>
      </c>
      <c r="I327" s="3">
        <v>60</v>
      </c>
      <c r="J327" s="3">
        <v>43921</v>
      </c>
      <c r="K327" s="3">
        <v>22.367999999999999</v>
      </c>
      <c r="L327" s="3">
        <v>81.98</v>
      </c>
      <c r="M327" s="3" t="s">
        <v>2732</v>
      </c>
    </row>
    <row r="328" spans="1:13" x14ac:dyDescent="0.25">
      <c r="A328" s="3" t="s">
        <v>2727</v>
      </c>
      <c r="B328" s="3" t="s">
        <v>2817</v>
      </c>
      <c r="C328" s="3" t="s">
        <v>2818</v>
      </c>
      <c r="D328" s="3" t="s">
        <v>123</v>
      </c>
      <c r="E328" s="3">
        <v>5753</v>
      </c>
      <c r="F328" s="3" t="s">
        <v>2378</v>
      </c>
      <c r="G328" s="3" t="s">
        <v>2856</v>
      </c>
      <c r="H328" s="3" t="s">
        <v>2730</v>
      </c>
      <c r="I328" s="3">
        <v>60</v>
      </c>
      <c r="J328" s="3">
        <v>43921</v>
      </c>
      <c r="K328" s="3">
        <v>45.381</v>
      </c>
      <c r="L328" s="3">
        <v>100</v>
      </c>
      <c r="M328" s="3" t="s">
        <v>2732</v>
      </c>
    </row>
    <row r="329" spans="1:13" x14ac:dyDescent="0.25">
      <c r="A329" s="3" t="s">
        <v>2727</v>
      </c>
      <c r="B329" s="3" t="s">
        <v>2817</v>
      </c>
      <c r="C329" s="3" t="s">
        <v>2818</v>
      </c>
      <c r="D329" s="3" t="s">
        <v>123</v>
      </c>
      <c r="E329" s="3">
        <v>5754</v>
      </c>
      <c r="F329" s="3" t="s">
        <v>2379</v>
      </c>
      <c r="G329" s="3" t="s">
        <v>2051</v>
      </c>
      <c r="H329" s="3" t="s">
        <v>2738</v>
      </c>
      <c r="I329" s="3">
        <v>0</v>
      </c>
      <c r="J329" s="3">
        <v>43830</v>
      </c>
      <c r="K329" s="3" t="s">
        <v>2731</v>
      </c>
      <c r="L329" s="3">
        <v>16.667000000000002</v>
      </c>
      <c r="M329" s="3" t="s">
        <v>2732</v>
      </c>
    </row>
    <row r="330" spans="1:13" x14ac:dyDescent="0.25">
      <c r="A330" s="3" t="s">
        <v>2727</v>
      </c>
      <c r="B330" s="3" t="s">
        <v>2757</v>
      </c>
      <c r="C330" s="3" t="s">
        <v>2758</v>
      </c>
      <c r="D330" s="3" t="s">
        <v>93</v>
      </c>
      <c r="E330" s="3">
        <v>5755</v>
      </c>
      <c r="F330" s="3" t="s">
        <v>2380</v>
      </c>
      <c r="G330" s="3" t="s">
        <v>2855</v>
      </c>
      <c r="H330" s="3" t="s">
        <v>2738</v>
      </c>
      <c r="I330" s="3">
        <v>120</v>
      </c>
      <c r="J330" s="3">
        <v>43830</v>
      </c>
      <c r="K330" s="3">
        <v>87.668999999999997</v>
      </c>
      <c r="L330" s="3">
        <v>74.143000000000001</v>
      </c>
      <c r="M330" s="3" t="s">
        <v>2732</v>
      </c>
    </row>
    <row r="331" spans="1:13" x14ac:dyDescent="0.25">
      <c r="A331" s="3" t="s">
        <v>2727</v>
      </c>
      <c r="B331" s="3" t="s">
        <v>2757</v>
      </c>
      <c r="C331" s="3" t="s">
        <v>2822</v>
      </c>
      <c r="D331" s="3" t="s">
        <v>93</v>
      </c>
      <c r="E331" s="3">
        <v>5758</v>
      </c>
      <c r="F331" s="3" t="s">
        <v>2381</v>
      </c>
      <c r="G331" s="3" t="s">
        <v>2855</v>
      </c>
      <c r="H331" s="3" t="s">
        <v>2738</v>
      </c>
      <c r="I331" s="3">
        <v>120</v>
      </c>
      <c r="J331" s="3">
        <v>43830</v>
      </c>
      <c r="K331" s="3">
        <v>100</v>
      </c>
      <c r="L331" s="3">
        <v>69.513999999999996</v>
      </c>
      <c r="M331" s="3" t="s">
        <v>2732</v>
      </c>
    </row>
    <row r="332" spans="1:13" x14ac:dyDescent="0.25">
      <c r="A332" s="3" t="s">
        <v>2727</v>
      </c>
      <c r="B332" s="3" t="s">
        <v>2757</v>
      </c>
      <c r="C332" s="3" t="s">
        <v>2822</v>
      </c>
      <c r="D332" s="3" t="s">
        <v>93</v>
      </c>
      <c r="E332" s="3">
        <v>5759</v>
      </c>
      <c r="F332" s="3" t="s">
        <v>2382</v>
      </c>
      <c r="G332" s="3" t="s">
        <v>2051</v>
      </c>
      <c r="H332" s="3" t="s">
        <v>2738</v>
      </c>
      <c r="I332" s="3">
        <v>180</v>
      </c>
      <c r="J332" s="3">
        <v>43830</v>
      </c>
      <c r="K332" s="3">
        <v>100</v>
      </c>
      <c r="L332" s="3">
        <v>27.277999999999999</v>
      </c>
      <c r="M332" s="3" t="s">
        <v>2732</v>
      </c>
    </row>
    <row r="333" spans="1:13" x14ac:dyDescent="0.25">
      <c r="A333" s="3" t="s">
        <v>2727</v>
      </c>
      <c r="B333" s="3" t="s">
        <v>2757</v>
      </c>
      <c r="C333" s="3" t="s">
        <v>2758</v>
      </c>
      <c r="D333" s="3" t="s">
        <v>93</v>
      </c>
      <c r="E333" s="3">
        <v>5760</v>
      </c>
      <c r="F333" s="3" t="s">
        <v>2383</v>
      </c>
      <c r="G333" s="3" t="s">
        <v>2856</v>
      </c>
      <c r="H333" s="3" t="s">
        <v>2738</v>
      </c>
      <c r="I333" s="3">
        <v>30</v>
      </c>
      <c r="J333" s="3">
        <v>43830</v>
      </c>
      <c r="K333" s="3">
        <v>100</v>
      </c>
      <c r="L333" s="3">
        <v>100</v>
      </c>
      <c r="M333" s="3" t="s">
        <v>2732</v>
      </c>
    </row>
    <row r="334" spans="1:13" x14ac:dyDescent="0.25">
      <c r="A334" s="3" t="s">
        <v>2727</v>
      </c>
      <c r="B334" s="3" t="s">
        <v>2757</v>
      </c>
      <c r="C334" s="3" t="s">
        <v>2758</v>
      </c>
      <c r="D334" s="3" t="s">
        <v>93</v>
      </c>
      <c r="E334" s="3">
        <v>5761</v>
      </c>
      <c r="F334" s="3" t="s">
        <v>2384</v>
      </c>
      <c r="G334" s="3" t="s">
        <v>2855</v>
      </c>
      <c r="H334" s="3" t="s">
        <v>2730</v>
      </c>
      <c r="I334" s="3">
        <v>60</v>
      </c>
      <c r="J334" s="3">
        <v>44012</v>
      </c>
      <c r="K334" s="3">
        <v>0</v>
      </c>
      <c r="L334" s="3">
        <v>22.48</v>
      </c>
      <c r="M334" s="3" t="s">
        <v>2732</v>
      </c>
    </row>
    <row r="335" spans="1:13" x14ac:dyDescent="0.25">
      <c r="A335" s="3" t="s">
        <v>2727</v>
      </c>
      <c r="B335" s="3" t="s">
        <v>2757</v>
      </c>
      <c r="C335" s="3" t="s">
        <v>2758</v>
      </c>
      <c r="D335" s="3" t="s">
        <v>93</v>
      </c>
      <c r="E335" s="3">
        <v>5762</v>
      </c>
      <c r="F335" s="3" t="s">
        <v>2385</v>
      </c>
      <c r="G335" s="3" t="s">
        <v>2856</v>
      </c>
      <c r="H335" s="3" t="s">
        <v>2730</v>
      </c>
      <c r="I335" s="3">
        <v>150</v>
      </c>
      <c r="J335" s="3">
        <v>43830</v>
      </c>
      <c r="K335" s="3">
        <v>100</v>
      </c>
      <c r="L335" s="3">
        <v>77.122</v>
      </c>
      <c r="M335" s="3" t="s">
        <v>2732</v>
      </c>
    </row>
    <row r="336" spans="1:13" x14ac:dyDescent="0.25">
      <c r="A336" s="3" t="s">
        <v>2727</v>
      </c>
      <c r="B336" s="3" t="s">
        <v>2757</v>
      </c>
      <c r="C336" s="3" t="s">
        <v>2758</v>
      </c>
      <c r="D336" s="3" t="s">
        <v>93</v>
      </c>
      <c r="E336" s="3">
        <v>5763</v>
      </c>
      <c r="F336" s="3" t="s">
        <v>2386</v>
      </c>
      <c r="G336" s="3" t="s">
        <v>2856</v>
      </c>
      <c r="H336" s="3" t="s">
        <v>2730</v>
      </c>
      <c r="I336" s="3">
        <v>150</v>
      </c>
      <c r="J336" s="3">
        <v>43830</v>
      </c>
      <c r="K336" s="3">
        <v>100</v>
      </c>
      <c r="L336" s="3">
        <v>78.911000000000001</v>
      </c>
      <c r="M336" s="3" t="s">
        <v>2732</v>
      </c>
    </row>
    <row r="337" spans="1:13" x14ac:dyDescent="0.25">
      <c r="A337" s="3" t="s">
        <v>2727</v>
      </c>
      <c r="B337" s="3" t="s">
        <v>2728</v>
      </c>
      <c r="C337" s="3" t="s">
        <v>2729</v>
      </c>
      <c r="D337" s="3" t="s">
        <v>93</v>
      </c>
      <c r="E337" s="3">
        <v>5764</v>
      </c>
      <c r="F337" s="3" t="s">
        <v>2383</v>
      </c>
      <c r="G337" s="3" t="s">
        <v>2856</v>
      </c>
      <c r="H337" s="3" t="s">
        <v>2738</v>
      </c>
      <c r="I337" s="3">
        <v>30</v>
      </c>
      <c r="J337" s="3">
        <v>43830</v>
      </c>
      <c r="K337" s="3">
        <v>100</v>
      </c>
      <c r="L337" s="3">
        <v>100</v>
      </c>
      <c r="M337" s="3" t="s">
        <v>2732</v>
      </c>
    </row>
    <row r="338" spans="1:13" x14ac:dyDescent="0.25">
      <c r="A338" s="3" t="s">
        <v>2739</v>
      </c>
      <c r="B338" s="3" t="s">
        <v>2931</v>
      </c>
      <c r="C338" s="3" t="s">
        <v>2756</v>
      </c>
      <c r="D338" s="3" t="s">
        <v>93</v>
      </c>
      <c r="E338" s="3">
        <v>5766</v>
      </c>
      <c r="F338" s="3" t="s">
        <v>2387</v>
      </c>
      <c r="G338" s="3" t="s">
        <v>2855</v>
      </c>
      <c r="H338" s="3" t="s">
        <v>2749</v>
      </c>
      <c r="I338" s="3">
        <v>30</v>
      </c>
      <c r="J338" s="3">
        <v>44012</v>
      </c>
      <c r="K338" s="3">
        <v>100</v>
      </c>
      <c r="L338" s="3">
        <v>69.111999999999995</v>
      </c>
      <c r="M338" s="3" t="s">
        <v>2732</v>
      </c>
    </row>
    <row r="339" spans="1:13" x14ac:dyDescent="0.25">
      <c r="A339" s="3" t="s">
        <v>2727</v>
      </c>
      <c r="B339" s="3" t="s">
        <v>2757</v>
      </c>
      <c r="C339" s="3" t="s">
        <v>2758</v>
      </c>
      <c r="D339" s="3" t="s">
        <v>93</v>
      </c>
      <c r="E339" s="3">
        <v>5767</v>
      </c>
      <c r="F339" s="3" t="s">
        <v>2388</v>
      </c>
      <c r="G339" s="3" t="s">
        <v>2855</v>
      </c>
      <c r="H339" s="3" t="s">
        <v>2738</v>
      </c>
      <c r="I339" s="3">
        <v>5</v>
      </c>
      <c r="J339" s="3">
        <v>43830</v>
      </c>
      <c r="K339" s="3">
        <v>100</v>
      </c>
      <c r="L339" s="3">
        <v>23.882999999999999</v>
      </c>
      <c r="M339" s="3" t="s">
        <v>2732</v>
      </c>
    </row>
    <row r="340" spans="1:13" x14ac:dyDescent="0.25">
      <c r="A340" s="3" t="s">
        <v>2727</v>
      </c>
      <c r="B340" s="3" t="s">
        <v>2757</v>
      </c>
      <c r="C340" s="3" t="s">
        <v>2758</v>
      </c>
      <c r="D340" s="3" t="s">
        <v>93</v>
      </c>
      <c r="E340" s="3">
        <v>5768</v>
      </c>
      <c r="F340" s="3" t="s">
        <v>2389</v>
      </c>
      <c r="G340" s="3" t="s">
        <v>2855</v>
      </c>
      <c r="H340" s="3" t="s">
        <v>2730</v>
      </c>
      <c r="I340" s="3">
        <v>60</v>
      </c>
      <c r="J340" s="3">
        <v>44012</v>
      </c>
      <c r="K340" s="3">
        <v>45.759</v>
      </c>
      <c r="L340" s="3">
        <v>22.260999999999999</v>
      </c>
      <c r="M340" s="3" t="s">
        <v>2732</v>
      </c>
    </row>
    <row r="341" spans="1:13" x14ac:dyDescent="0.25">
      <c r="A341" s="3" t="s">
        <v>2727</v>
      </c>
      <c r="B341" s="3" t="s">
        <v>2757</v>
      </c>
      <c r="C341" s="3" t="s">
        <v>2758</v>
      </c>
      <c r="D341" s="3" t="s">
        <v>93</v>
      </c>
      <c r="E341" s="3">
        <v>5769</v>
      </c>
      <c r="F341" s="3" t="s">
        <v>2390</v>
      </c>
      <c r="G341" s="3" t="s">
        <v>2855</v>
      </c>
      <c r="H341" s="3" t="s">
        <v>2730</v>
      </c>
      <c r="I341" s="3">
        <v>60</v>
      </c>
      <c r="J341" s="3">
        <v>44012</v>
      </c>
      <c r="K341" s="3">
        <v>0</v>
      </c>
      <c r="L341" s="3">
        <v>21.33</v>
      </c>
      <c r="M341" s="3" t="s">
        <v>2732</v>
      </c>
    </row>
    <row r="342" spans="1:13" x14ac:dyDescent="0.25">
      <c r="A342" s="3" t="s">
        <v>2727</v>
      </c>
      <c r="B342" s="3" t="s">
        <v>2757</v>
      </c>
      <c r="C342" s="3" t="s">
        <v>2822</v>
      </c>
      <c r="D342" s="3" t="s">
        <v>93</v>
      </c>
      <c r="E342" s="3">
        <v>5770</v>
      </c>
      <c r="F342" s="3" t="s">
        <v>2391</v>
      </c>
      <c r="G342" s="3" t="s">
        <v>2051</v>
      </c>
      <c r="H342" s="3" t="s">
        <v>2738</v>
      </c>
      <c r="I342" s="3">
        <v>0</v>
      </c>
      <c r="J342" s="3">
        <v>43830</v>
      </c>
      <c r="K342" s="3">
        <v>28.571000000000002</v>
      </c>
      <c r="L342" s="3">
        <v>5.8819999999999997</v>
      </c>
      <c r="M342" s="3" t="s">
        <v>2732</v>
      </c>
    </row>
    <row r="343" spans="1:13" x14ac:dyDescent="0.25">
      <c r="A343" s="3" t="s">
        <v>2727</v>
      </c>
      <c r="B343" s="3" t="s">
        <v>2757</v>
      </c>
      <c r="C343" s="3" t="s">
        <v>2822</v>
      </c>
      <c r="D343" s="3" t="s">
        <v>93</v>
      </c>
      <c r="E343" s="3">
        <v>5771</v>
      </c>
      <c r="F343" s="3" t="s">
        <v>2392</v>
      </c>
      <c r="G343" s="3" t="s">
        <v>2855</v>
      </c>
      <c r="H343" s="3" t="s">
        <v>2738</v>
      </c>
      <c r="I343" s="3">
        <v>0</v>
      </c>
      <c r="J343" s="3">
        <v>43830</v>
      </c>
      <c r="K343" s="3">
        <v>0</v>
      </c>
      <c r="L343" s="3">
        <v>0</v>
      </c>
      <c r="M343" s="3" t="s">
        <v>2732</v>
      </c>
    </row>
    <row r="344" spans="1:13" x14ac:dyDescent="0.25">
      <c r="A344" s="3" t="s">
        <v>2727</v>
      </c>
      <c r="B344" s="3" t="s">
        <v>2757</v>
      </c>
      <c r="C344" s="3" t="s">
        <v>2822</v>
      </c>
      <c r="D344" s="3" t="s">
        <v>93</v>
      </c>
      <c r="E344" s="3">
        <v>5772</v>
      </c>
      <c r="F344" s="3" t="s">
        <v>2393</v>
      </c>
      <c r="G344" s="3" t="s">
        <v>2051</v>
      </c>
      <c r="H344" s="3" t="s">
        <v>2738</v>
      </c>
      <c r="I344" s="3">
        <v>0</v>
      </c>
      <c r="J344" s="3">
        <v>43830</v>
      </c>
      <c r="K344" s="3">
        <v>100</v>
      </c>
      <c r="L344" s="3">
        <v>14.634</v>
      </c>
      <c r="M344" s="3" t="s">
        <v>2732</v>
      </c>
    </row>
    <row r="345" spans="1:13" x14ac:dyDescent="0.25">
      <c r="A345" s="3" t="s">
        <v>2727</v>
      </c>
      <c r="B345" s="3" t="s">
        <v>2757</v>
      </c>
      <c r="C345" s="3" t="s">
        <v>2822</v>
      </c>
      <c r="D345" s="3" t="s">
        <v>93</v>
      </c>
      <c r="E345" s="3">
        <v>5773</v>
      </c>
      <c r="F345" s="3" t="s">
        <v>2394</v>
      </c>
      <c r="G345" s="3" t="s">
        <v>2051</v>
      </c>
      <c r="H345" s="3" t="s">
        <v>2738</v>
      </c>
      <c r="I345" s="3">
        <v>0</v>
      </c>
      <c r="J345" s="3">
        <v>43830</v>
      </c>
      <c r="K345" s="3">
        <v>100</v>
      </c>
      <c r="L345" s="3">
        <v>16.949000000000002</v>
      </c>
      <c r="M345" s="3" t="s">
        <v>2732</v>
      </c>
    </row>
    <row r="346" spans="1:13" x14ac:dyDescent="0.25">
      <c r="A346" s="3" t="s">
        <v>2727</v>
      </c>
      <c r="B346" s="3" t="s">
        <v>2757</v>
      </c>
      <c r="C346" s="3" t="s">
        <v>2822</v>
      </c>
      <c r="D346" s="3" t="s">
        <v>93</v>
      </c>
      <c r="E346" s="3">
        <v>5774</v>
      </c>
      <c r="F346" s="3" t="s">
        <v>2395</v>
      </c>
      <c r="G346" s="3" t="s">
        <v>2051</v>
      </c>
      <c r="H346" s="3" t="s">
        <v>2738</v>
      </c>
      <c r="I346" s="3">
        <v>180</v>
      </c>
      <c r="J346" s="3">
        <v>43830</v>
      </c>
      <c r="K346" s="3">
        <v>100</v>
      </c>
      <c r="L346" s="3">
        <v>50</v>
      </c>
      <c r="M346" s="3" t="s">
        <v>2732</v>
      </c>
    </row>
    <row r="347" spans="1:13" x14ac:dyDescent="0.25">
      <c r="A347" s="3" t="s">
        <v>2727</v>
      </c>
      <c r="B347" s="3" t="s">
        <v>2767</v>
      </c>
      <c r="C347" s="3" t="s">
        <v>2768</v>
      </c>
      <c r="D347" s="3" t="s">
        <v>93</v>
      </c>
      <c r="E347" s="3">
        <v>5775</v>
      </c>
      <c r="F347" s="3" t="s">
        <v>2396</v>
      </c>
      <c r="G347" s="3" t="s">
        <v>2855</v>
      </c>
      <c r="H347" s="3" t="s">
        <v>2730</v>
      </c>
      <c r="I347" s="3">
        <v>60</v>
      </c>
      <c r="J347" s="3">
        <v>44012</v>
      </c>
      <c r="K347" s="3">
        <v>0</v>
      </c>
      <c r="L347" s="3">
        <v>25</v>
      </c>
      <c r="M347" s="3" t="s">
        <v>2732</v>
      </c>
    </row>
    <row r="348" spans="1:13" x14ac:dyDescent="0.25">
      <c r="A348" s="3" t="s">
        <v>2727</v>
      </c>
      <c r="B348" s="3" t="s">
        <v>2735</v>
      </c>
      <c r="C348" s="3" t="s">
        <v>2736</v>
      </c>
      <c r="D348" s="3" t="s">
        <v>93</v>
      </c>
      <c r="E348" s="3">
        <v>5776</v>
      </c>
      <c r="F348" s="3" t="s">
        <v>2397</v>
      </c>
      <c r="G348" s="3" t="s">
        <v>2855</v>
      </c>
      <c r="H348" s="3" t="s">
        <v>2738</v>
      </c>
      <c r="I348" s="3">
        <v>0</v>
      </c>
      <c r="J348" s="3">
        <v>43830</v>
      </c>
      <c r="K348" s="3">
        <v>100</v>
      </c>
      <c r="L348" s="3">
        <v>25</v>
      </c>
      <c r="M348" s="3" t="s">
        <v>2732</v>
      </c>
    </row>
    <row r="349" spans="1:13" x14ac:dyDescent="0.25">
      <c r="A349" s="3" t="s">
        <v>2727</v>
      </c>
      <c r="B349" s="3" t="s">
        <v>2823</v>
      </c>
      <c r="C349" s="3" t="s">
        <v>2824</v>
      </c>
      <c r="D349" s="3" t="s">
        <v>31</v>
      </c>
      <c r="E349" s="3">
        <v>5777</v>
      </c>
      <c r="F349" s="3" t="s">
        <v>2398</v>
      </c>
      <c r="G349" s="3" t="s">
        <v>2855</v>
      </c>
      <c r="H349" s="3" t="s">
        <v>2738</v>
      </c>
      <c r="I349" s="3">
        <v>210</v>
      </c>
      <c r="J349" s="3">
        <v>43830</v>
      </c>
      <c r="K349" s="3">
        <v>0</v>
      </c>
      <c r="L349" s="3">
        <v>0</v>
      </c>
      <c r="M349" s="3" t="s">
        <v>2732</v>
      </c>
    </row>
    <row r="350" spans="1:13" x14ac:dyDescent="0.25">
      <c r="A350" s="3" t="s">
        <v>2727</v>
      </c>
      <c r="B350" s="3" t="s">
        <v>2823</v>
      </c>
      <c r="C350" s="3" t="s">
        <v>2824</v>
      </c>
      <c r="D350" s="3" t="s">
        <v>31</v>
      </c>
      <c r="E350" s="3">
        <v>5778</v>
      </c>
      <c r="F350" s="3" t="s">
        <v>2399</v>
      </c>
      <c r="G350" s="3" t="s">
        <v>2855</v>
      </c>
      <c r="H350" s="3" t="s">
        <v>2738</v>
      </c>
      <c r="I350" s="3">
        <v>210</v>
      </c>
      <c r="J350" s="3">
        <v>43830</v>
      </c>
      <c r="K350" s="3">
        <v>100</v>
      </c>
      <c r="L350" s="3">
        <v>40.353000000000002</v>
      </c>
      <c r="M350" s="3" t="s">
        <v>2732</v>
      </c>
    </row>
    <row r="351" spans="1:13" x14ac:dyDescent="0.25">
      <c r="A351" s="3" t="s">
        <v>2727</v>
      </c>
      <c r="B351" s="3" t="s">
        <v>2762</v>
      </c>
      <c r="C351" s="3" t="s">
        <v>2763</v>
      </c>
      <c r="D351" s="3" t="s">
        <v>31</v>
      </c>
      <c r="E351" s="3">
        <v>5779</v>
      </c>
      <c r="F351" s="3" t="s">
        <v>2400</v>
      </c>
      <c r="G351" s="3" t="s">
        <v>2856</v>
      </c>
      <c r="H351" s="3" t="s">
        <v>2738</v>
      </c>
      <c r="I351" s="3">
        <v>30</v>
      </c>
      <c r="J351" s="3">
        <v>43830</v>
      </c>
      <c r="K351" s="3">
        <v>100</v>
      </c>
      <c r="L351" s="3">
        <v>35.843000000000004</v>
      </c>
      <c r="M351" s="3" t="s">
        <v>2732</v>
      </c>
    </row>
    <row r="352" spans="1:13" x14ac:dyDescent="0.25">
      <c r="A352" s="3" t="s">
        <v>2727</v>
      </c>
      <c r="B352" s="3" t="s">
        <v>2823</v>
      </c>
      <c r="C352" s="3" t="s">
        <v>2825</v>
      </c>
      <c r="D352" s="3" t="s">
        <v>31</v>
      </c>
      <c r="E352" s="3">
        <v>5780</v>
      </c>
      <c r="F352" s="3" t="s">
        <v>2401</v>
      </c>
      <c r="G352" s="3" t="s">
        <v>2051</v>
      </c>
      <c r="H352" s="3" t="s">
        <v>2730</v>
      </c>
      <c r="I352" s="3">
        <v>30</v>
      </c>
      <c r="J352" s="3">
        <v>44012</v>
      </c>
      <c r="K352" s="3">
        <v>51.46</v>
      </c>
      <c r="L352" s="3">
        <v>100</v>
      </c>
      <c r="M352" s="3" t="s">
        <v>2732</v>
      </c>
    </row>
    <row r="353" spans="1:13" x14ac:dyDescent="0.25">
      <c r="A353" s="3" t="s">
        <v>2727</v>
      </c>
      <c r="B353" s="3" t="s">
        <v>2823</v>
      </c>
      <c r="C353" s="3" t="s">
        <v>2826</v>
      </c>
      <c r="D353" s="3" t="s">
        <v>31</v>
      </c>
      <c r="E353" s="3">
        <v>5781</v>
      </c>
      <c r="F353" s="3" t="s">
        <v>2402</v>
      </c>
      <c r="G353" s="3" t="s">
        <v>2856</v>
      </c>
      <c r="H353" s="3" t="s">
        <v>2730</v>
      </c>
      <c r="I353" s="3">
        <v>30</v>
      </c>
      <c r="J353" s="3">
        <v>44012</v>
      </c>
      <c r="K353" s="3">
        <v>47.5</v>
      </c>
      <c r="L353" s="3">
        <v>31.667000000000002</v>
      </c>
      <c r="M353" s="3" t="s">
        <v>2732</v>
      </c>
    </row>
    <row r="354" spans="1:13" x14ac:dyDescent="0.25">
      <c r="A354" s="3" t="s">
        <v>2727</v>
      </c>
      <c r="B354" s="3" t="s">
        <v>2823</v>
      </c>
      <c r="C354" s="3" t="s">
        <v>2826</v>
      </c>
      <c r="D354" s="3" t="s">
        <v>31</v>
      </c>
      <c r="E354" s="3">
        <v>5782</v>
      </c>
      <c r="F354" s="3" t="s">
        <v>2403</v>
      </c>
      <c r="G354" s="3" t="s">
        <v>2856</v>
      </c>
      <c r="H354" s="3" t="s">
        <v>2749</v>
      </c>
      <c r="I354" s="3">
        <v>60</v>
      </c>
      <c r="J354" s="3">
        <v>44012</v>
      </c>
      <c r="K354" s="3">
        <v>38.783000000000001</v>
      </c>
      <c r="L354" s="3">
        <v>62.268000000000001</v>
      </c>
      <c r="M354" s="3" t="s">
        <v>2732</v>
      </c>
    </row>
    <row r="355" spans="1:13" x14ac:dyDescent="0.25">
      <c r="A355" s="3" t="s">
        <v>2727</v>
      </c>
      <c r="B355" s="3" t="s">
        <v>2823</v>
      </c>
      <c r="C355" s="3" t="s">
        <v>2826</v>
      </c>
      <c r="D355" s="3" t="s">
        <v>31</v>
      </c>
      <c r="E355" s="3">
        <v>5783</v>
      </c>
      <c r="F355" s="3" t="s">
        <v>2404</v>
      </c>
      <c r="G355" s="3" t="s">
        <v>2856</v>
      </c>
      <c r="H355" s="3" t="s">
        <v>2730</v>
      </c>
      <c r="I355" s="3">
        <v>15</v>
      </c>
      <c r="J355" s="3">
        <v>44012</v>
      </c>
      <c r="K355" s="3">
        <v>100</v>
      </c>
      <c r="L355" s="3">
        <v>100</v>
      </c>
      <c r="M355" s="3" t="s">
        <v>2732</v>
      </c>
    </row>
    <row r="356" spans="1:13" x14ac:dyDescent="0.25">
      <c r="A356" s="3" t="s">
        <v>2727</v>
      </c>
      <c r="B356" s="3" t="s">
        <v>2823</v>
      </c>
      <c r="C356" s="3" t="s">
        <v>2826</v>
      </c>
      <c r="D356" s="3" t="s">
        <v>31</v>
      </c>
      <c r="E356" s="3">
        <v>5784</v>
      </c>
      <c r="F356" s="3" t="s">
        <v>2405</v>
      </c>
      <c r="G356" s="3" t="s">
        <v>2856</v>
      </c>
      <c r="H356" s="3" t="s">
        <v>2730</v>
      </c>
      <c r="I356" s="3">
        <v>30</v>
      </c>
      <c r="J356" s="3">
        <v>44012</v>
      </c>
      <c r="K356" s="3">
        <v>100</v>
      </c>
      <c r="L356" s="3">
        <v>89.024000000000001</v>
      </c>
      <c r="M356" s="3" t="s">
        <v>2732</v>
      </c>
    </row>
    <row r="357" spans="1:13" x14ac:dyDescent="0.25">
      <c r="A357" s="3" t="s">
        <v>2727</v>
      </c>
      <c r="B357" s="3" t="s">
        <v>2823</v>
      </c>
      <c r="C357" s="3" t="s">
        <v>2826</v>
      </c>
      <c r="D357" s="3" t="s">
        <v>31</v>
      </c>
      <c r="E357" s="3">
        <v>5785</v>
      </c>
      <c r="F357" s="3" t="s">
        <v>2406</v>
      </c>
      <c r="G357" s="3" t="s">
        <v>2051</v>
      </c>
      <c r="H357" s="3" t="s">
        <v>2749</v>
      </c>
      <c r="I357" s="3">
        <v>10</v>
      </c>
      <c r="J357" s="3">
        <v>44012</v>
      </c>
      <c r="K357" s="3">
        <v>100</v>
      </c>
      <c r="L357" s="3">
        <v>79.31</v>
      </c>
      <c r="M357" s="3" t="s">
        <v>2732</v>
      </c>
    </row>
    <row r="358" spans="1:13" x14ac:dyDescent="0.25">
      <c r="A358" s="3" t="s">
        <v>2727</v>
      </c>
      <c r="B358" s="3" t="s">
        <v>2823</v>
      </c>
      <c r="C358" s="3" t="s">
        <v>2826</v>
      </c>
      <c r="D358" s="3" t="s">
        <v>31</v>
      </c>
      <c r="E358" s="3">
        <v>5786</v>
      </c>
      <c r="F358" s="3" t="s">
        <v>2407</v>
      </c>
      <c r="G358" s="3" t="s">
        <v>2051</v>
      </c>
      <c r="H358" s="3" t="s">
        <v>2749</v>
      </c>
      <c r="I358" s="3">
        <v>10</v>
      </c>
      <c r="J358" s="3">
        <v>44012</v>
      </c>
      <c r="K358" s="3">
        <v>50</v>
      </c>
      <c r="L358" s="3">
        <v>25</v>
      </c>
      <c r="M358" s="3" t="s">
        <v>2732</v>
      </c>
    </row>
    <row r="359" spans="1:13" x14ac:dyDescent="0.25">
      <c r="A359" s="3" t="s">
        <v>2727</v>
      </c>
      <c r="B359" s="3" t="s">
        <v>2823</v>
      </c>
      <c r="C359" s="3" t="s">
        <v>2827</v>
      </c>
      <c r="D359" s="3" t="s">
        <v>31</v>
      </c>
      <c r="E359" s="3">
        <v>5787</v>
      </c>
      <c r="F359" s="3" t="s">
        <v>2408</v>
      </c>
      <c r="G359" s="3" t="s">
        <v>2856</v>
      </c>
      <c r="H359" s="3" t="s">
        <v>2749</v>
      </c>
      <c r="I359" s="3">
        <v>30</v>
      </c>
      <c r="J359" s="3">
        <v>44012</v>
      </c>
      <c r="K359" s="3">
        <v>0</v>
      </c>
      <c r="L359" s="3">
        <v>0</v>
      </c>
      <c r="M359" s="3" t="s">
        <v>2732</v>
      </c>
    </row>
    <row r="360" spans="1:13" x14ac:dyDescent="0.25">
      <c r="A360" s="3" t="s">
        <v>2770</v>
      </c>
      <c r="B360" s="3" t="s">
        <v>2773</v>
      </c>
      <c r="C360" s="3" t="s">
        <v>2772</v>
      </c>
      <c r="D360" s="3" t="s">
        <v>31</v>
      </c>
      <c r="E360" s="3">
        <v>5788</v>
      </c>
      <c r="F360" s="3" t="s">
        <v>2409</v>
      </c>
      <c r="G360" s="3" t="s">
        <v>2856</v>
      </c>
      <c r="H360" s="3" t="s">
        <v>2730</v>
      </c>
      <c r="I360" s="3">
        <v>15</v>
      </c>
      <c r="J360" s="3">
        <v>44012</v>
      </c>
      <c r="K360" s="3">
        <v>100</v>
      </c>
      <c r="L360" s="3">
        <v>100</v>
      </c>
      <c r="M360" s="3" t="s">
        <v>2732</v>
      </c>
    </row>
    <row r="361" spans="1:13" x14ac:dyDescent="0.25">
      <c r="A361" s="3" t="s">
        <v>2770</v>
      </c>
      <c r="B361" s="3" t="s">
        <v>2828</v>
      </c>
      <c r="C361" s="3" t="s">
        <v>2772</v>
      </c>
      <c r="D361" s="3" t="s">
        <v>31</v>
      </c>
      <c r="E361" s="3">
        <v>5789</v>
      </c>
      <c r="F361" s="3" t="s">
        <v>2410</v>
      </c>
      <c r="G361" s="3" t="s">
        <v>2856</v>
      </c>
      <c r="H361" s="3" t="s">
        <v>2730</v>
      </c>
      <c r="I361" s="3">
        <v>35</v>
      </c>
      <c r="J361" s="3">
        <v>44012</v>
      </c>
      <c r="K361" s="3">
        <v>33.332999999999998</v>
      </c>
      <c r="L361" s="3">
        <v>25</v>
      </c>
      <c r="M361" s="3" t="s">
        <v>2732</v>
      </c>
    </row>
    <row r="362" spans="1:13" x14ac:dyDescent="0.25">
      <c r="A362" s="3" t="s">
        <v>2727</v>
      </c>
      <c r="B362" s="3" t="s">
        <v>2823</v>
      </c>
      <c r="C362" s="3" t="s">
        <v>2826</v>
      </c>
      <c r="D362" s="3" t="s">
        <v>31</v>
      </c>
      <c r="E362" s="3">
        <v>5790</v>
      </c>
      <c r="F362" s="3" t="s">
        <v>2411</v>
      </c>
      <c r="G362" s="3" t="s">
        <v>2856</v>
      </c>
      <c r="H362" s="3" t="s">
        <v>2730</v>
      </c>
      <c r="I362" s="3">
        <v>35</v>
      </c>
      <c r="J362" s="3">
        <v>44012</v>
      </c>
      <c r="K362" s="3">
        <v>83.332999999999998</v>
      </c>
      <c r="L362" s="3">
        <v>55.555999999999997</v>
      </c>
      <c r="M362" s="3" t="s">
        <v>2732</v>
      </c>
    </row>
    <row r="363" spans="1:13" x14ac:dyDescent="0.25">
      <c r="A363" s="3" t="s">
        <v>2770</v>
      </c>
      <c r="B363" s="3" t="s">
        <v>2812</v>
      </c>
      <c r="C363" s="3" t="s">
        <v>2772</v>
      </c>
      <c r="D363" s="3" t="s">
        <v>31</v>
      </c>
      <c r="E363" s="3">
        <v>5791</v>
      </c>
      <c r="F363" s="3" t="s">
        <v>2412</v>
      </c>
      <c r="G363" s="3" t="s">
        <v>2856</v>
      </c>
      <c r="H363" s="3" t="s">
        <v>2730</v>
      </c>
      <c r="I363" s="3">
        <v>35</v>
      </c>
      <c r="J363" s="3">
        <v>44012</v>
      </c>
      <c r="K363" s="3">
        <v>100</v>
      </c>
      <c r="L363" s="3">
        <v>50</v>
      </c>
      <c r="M363" s="3" t="s">
        <v>2732</v>
      </c>
    </row>
    <row r="364" spans="1:13" x14ac:dyDescent="0.25">
      <c r="A364" s="3" t="s">
        <v>2727</v>
      </c>
      <c r="B364" s="3" t="s">
        <v>2823</v>
      </c>
      <c r="C364" s="3" t="s">
        <v>2826</v>
      </c>
      <c r="D364" s="3" t="s">
        <v>31</v>
      </c>
      <c r="E364" s="3">
        <v>5792</v>
      </c>
      <c r="F364" s="3" t="s">
        <v>2413</v>
      </c>
      <c r="G364" s="3" t="s">
        <v>2856</v>
      </c>
      <c r="H364" s="3" t="s">
        <v>2730</v>
      </c>
      <c r="I364" s="3">
        <v>35</v>
      </c>
      <c r="J364" s="3">
        <v>44012</v>
      </c>
      <c r="K364" s="3">
        <v>100</v>
      </c>
      <c r="L364" s="3">
        <v>50</v>
      </c>
      <c r="M364" s="3" t="s">
        <v>2732</v>
      </c>
    </row>
    <row r="365" spans="1:13" x14ac:dyDescent="0.25">
      <c r="A365" s="3" t="s">
        <v>2727</v>
      </c>
      <c r="B365" s="3" t="s">
        <v>2823</v>
      </c>
      <c r="C365" s="3" t="s">
        <v>2826</v>
      </c>
      <c r="D365" s="3" t="s">
        <v>31</v>
      </c>
      <c r="E365" s="3">
        <v>5793</v>
      </c>
      <c r="F365" s="3" t="s">
        <v>2414</v>
      </c>
      <c r="G365" s="3" t="s">
        <v>2856</v>
      </c>
      <c r="H365" s="3" t="s">
        <v>2791</v>
      </c>
      <c r="I365" s="3">
        <v>35</v>
      </c>
      <c r="J365" s="3">
        <v>44043</v>
      </c>
      <c r="K365" s="3">
        <v>100</v>
      </c>
      <c r="L365" s="3">
        <v>100</v>
      </c>
      <c r="M365" s="3" t="s">
        <v>2732</v>
      </c>
    </row>
    <row r="366" spans="1:13" x14ac:dyDescent="0.25">
      <c r="A366" s="3" t="s">
        <v>2727</v>
      </c>
      <c r="B366" s="3" t="s">
        <v>2823</v>
      </c>
      <c r="C366" s="3" t="s">
        <v>2826</v>
      </c>
      <c r="D366" s="3" t="s">
        <v>31</v>
      </c>
      <c r="E366" s="3">
        <v>5794</v>
      </c>
      <c r="F366" s="3" t="s">
        <v>2415</v>
      </c>
      <c r="G366" s="3" t="s">
        <v>2856</v>
      </c>
      <c r="H366" s="3" t="s">
        <v>2791</v>
      </c>
      <c r="I366" s="3">
        <v>35</v>
      </c>
      <c r="J366" s="3">
        <v>44043</v>
      </c>
      <c r="K366" s="3">
        <v>100</v>
      </c>
      <c r="L366" s="3">
        <v>56.921999999999997</v>
      </c>
      <c r="M366" s="3" t="s">
        <v>2732</v>
      </c>
    </row>
    <row r="367" spans="1:13" x14ac:dyDescent="0.25">
      <c r="A367" s="3" t="s">
        <v>2727</v>
      </c>
      <c r="B367" s="3" t="s">
        <v>2823</v>
      </c>
      <c r="C367" s="3" t="s">
        <v>2826</v>
      </c>
      <c r="D367" s="3" t="s">
        <v>31</v>
      </c>
      <c r="E367" s="3">
        <v>5795</v>
      </c>
      <c r="F367" s="3" t="s">
        <v>2416</v>
      </c>
      <c r="G367" s="3" t="s">
        <v>2856</v>
      </c>
      <c r="H367" s="3" t="s">
        <v>2791</v>
      </c>
      <c r="I367" s="3">
        <v>30</v>
      </c>
      <c r="J367" s="3">
        <v>44012</v>
      </c>
      <c r="K367" s="3">
        <v>61.887</v>
      </c>
      <c r="L367" s="3">
        <v>30.218</v>
      </c>
      <c r="M367" s="3" t="s">
        <v>2732</v>
      </c>
    </row>
    <row r="368" spans="1:13" x14ac:dyDescent="0.25">
      <c r="A368" s="3" t="s">
        <v>2727</v>
      </c>
      <c r="B368" s="3" t="s">
        <v>2823</v>
      </c>
      <c r="C368" s="3" t="s">
        <v>2826</v>
      </c>
      <c r="D368" s="3" t="s">
        <v>31</v>
      </c>
      <c r="E368" s="3">
        <v>5796</v>
      </c>
      <c r="F368" s="3" t="s">
        <v>2417</v>
      </c>
      <c r="G368" s="3" t="s">
        <v>2856</v>
      </c>
      <c r="H368" s="3" t="s">
        <v>2791</v>
      </c>
      <c r="I368" s="3">
        <v>30</v>
      </c>
      <c r="J368" s="3">
        <v>44043</v>
      </c>
      <c r="K368" s="3">
        <v>78.486999999999995</v>
      </c>
      <c r="L368" s="3">
        <v>54.058999999999997</v>
      </c>
      <c r="M368" s="3" t="s">
        <v>2732</v>
      </c>
    </row>
    <row r="369" spans="1:13" x14ac:dyDescent="0.25">
      <c r="A369" s="3" t="s">
        <v>2727</v>
      </c>
      <c r="B369" s="3" t="s">
        <v>2823</v>
      </c>
      <c r="C369" s="3" t="s">
        <v>2826</v>
      </c>
      <c r="D369" s="3" t="s">
        <v>31</v>
      </c>
      <c r="E369" s="3">
        <v>5797</v>
      </c>
      <c r="F369" s="3" t="s">
        <v>2418</v>
      </c>
      <c r="G369" s="3" t="s">
        <v>2856</v>
      </c>
      <c r="H369" s="3" t="s">
        <v>2730</v>
      </c>
      <c r="I369" s="3">
        <v>15</v>
      </c>
      <c r="J369" s="3">
        <v>44012</v>
      </c>
      <c r="K369" s="3">
        <v>0</v>
      </c>
      <c r="L369" s="3">
        <v>0</v>
      </c>
      <c r="M369" s="3" t="s">
        <v>2732</v>
      </c>
    </row>
    <row r="370" spans="1:13" x14ac:dyDescent="0.25">
      <c r="A370" s="3" t="s">
        <v>2770</v>
      </c>
      <c r="B370" s="3" t="s">
        <v>2829</v>
      </c>
      <c r="C370" s="3" t="s">
        <v>2772</v>
      </c>
      <c r="D370" s="3" t="s">
        <v>31</v>
      </c>
      <c r="E370" s="3">
        <v>5798</v>
      </c>
      <c r="F370" s="3" t="s">
        <v>2419</v>
      </c>
      <c r="G370" s="3" t="s">
        <v>2856</v>
      </c>
      <c r="H370" s="3" t="s">
        <v>2791</v>
      </c>
      <c r="I370" s="3">
        <v>30</v>
      </c>
      <c r="J370" s="3">
        <v>44043</v>
      </c>
      <c r="K370" s="3">
        <v>59.023000000000003</v>
      </c>
      <c r="L370" s="3">
        <v>47.539000000000001</v>
      </c>
      <c r="M370" s="3" t="s">
        <v>2732</v>
      </c>
    </row>
    <row r="371" spans="1:13" x14ac:dyDescent="0.25">
      <c r="A371" s="3" t="s">
        <v>2727</v>
      </c>
      <c r="B371" s="3" t="s">
        <v>2733</v>
      </c>
      <c r="C371" s="3" t="s">
        <v>2734</v>
      </c>
      <c r="D371" s="3" t="s">
        <v>31</v>
      </c>
      <c r="E371" s="3">
        <v>5800</v>
      </c>
      <c r="F371" s="3" t="s">
        <v>2420</v>
      </c>
      <c r="G371" s="3" t="s">
        <v>2856</v>
      </c>
      <c r="H371" s="3" t="s">
        <v>2791</v>
      </c>
      <c r="I371" s="3">
        <v>35</v>
      </c>
      <c r="J371" s="3">
        <v>44043</v>
      </c>
      <c r="K371" s="3">
        <v>100</v>
      </c>
      <c r="L371" s="3">
        <v>52.81</v>
      </c>
      <c r="M371" s="3" t="s">
        <v>2732</v>
      </c>
    </row>
    <row r="372" spans="1:13" x14ac:dyDescent="0.25">
      <c r="A372" s="3" t="s">
        <v>2727</v>
      </c>
      <c r="B372" s="3" t="s">
        <v>2733</v>
      </c>
      <c r="C372" s="3" t="s">
        <v>2734</v>
      </c>
      <c r="D372" s="3" t="s">
        <v>31</v>
      </c>
      <c r="E372" s="3">
        <v>5801</v>
      </c>
      <c r="F372" s="3" t="s">
        <v>2421</v>
      </c>
      <c r="G372" s="3" t="s">
        <v>2856</v>
      </c>
      <c r="H372" s="3" t="s">
        <v>2791</v>
      </c>
      <c r="I372" s="3">
        <v>35</v>
      </c>
      <c r="J372" s="3">
        <v>44043</v>
      </c>
      <c r="K372" s="3">
        <v>0.315</v>
      </c>
      <c r="L372" s="3">
        <v>0.105</v>
      </c>
      <c r="M372" s="3" t="s">
        <v>2732</v>
      </c>
    </row>
    <row r="373" spans="1:13" x14ac:dyDescent="0.25">
      <c r="A373" s="3" t="s">
        <v>2770</v>
      </c>
      <c r="B373" s="3" t="s">
        <v>2771</v>
      </c>
      <c r="C373" s="3" t="s">
        <v>2772</v>
      </c>
      <c r="D373" s="3" t="s">
        <v>31</v>
      </c>
      <c r="E373" s="3">
        <v>5802</v>
      </c>
      <c r="F373" s="3" t="s">
        <v>2422</v>
      </c>
      <c r="G373" s="3" t="s">
        <v>2856</v>
      </c>
      <c r="H373" s="3" t="s">
        <v>2749</v>
      </c>
      <c r="I373" s="3">
        <v>10</v>
      </c>
      <c r="J373" s="3">
        <v>44012</v>
      </c>
      <c r="K373" s="3">
        <v>50</v>
      </c>
      <c r="L373" s="3">
        <v>25</v>
      </c>
      <c r="M373" s="3" t="s">
        <v>2732</v>
      </c>
    </row>
    <row r="374" spans="1:13" x14ac:dyDescent="0.25">
      <c r="A374" s="3" t="s">
        <v>2727</v>
      </c>
      <c r="B374" s="3" t="s">
        <v>2823</v>
      </c>
      <c r="C374" s="3" t="s">
        <v>2826</v>
      </c>
      <c r="D374" s="3" t="s">
        <v>31</v>
      </c>
      <c r="E374" s="3">
        <v>5803</v>
      </c>
      <c r="F374" s="3" t="s">
        <v>2423</v>
      </c>
      <c r="G374" s="3" t="s">
        <v>2856</v>
      </c>
      <c r="H374" s="3" t="s">
        <v>2749</v>
      </c>
      <c r="I374" s="3">
        <v>10</v>
      </c>
      <c r="J374" s="3">
        <v>44012</v>
      </c>
      <c r="K374" s="3">
        <v>75</v>
      </c>
      <c r="L374" s="3">
        <v>30</v>
      </c>
      <c r="M374" s="3" t="s">
        <v>2732</v>
      </c>
    </row>
    <row r="375" spans="1:13" x14ac:dyDescent="0.25">
      <c r="A375" s="3" t="s">
        <v>2727</v>
      </c>
      <c r="B375" s="3" t="s">
        <v>2823</v>
      </c>
      <c r="C375" s="3" t="s">
        <v>2826</v>
      </c>
      <c r="D375" s="3" t="s">
        <v>31</v>
      </c>
      <c r="E375" s="3">
        <v>5804</v>
      </c>
      <c r="F375" s="3" t="s">
        <v>2424</v>
      </c>
      <c r="G375" s="3" t="s">
        <v>2856</v>
      </c>
      <c r="H375" s="3" t="s">
        <v>2730</v>
      </c>
      <c r="I375" s="3">
        <v>15</v>
      </c>
      <c r="J375" s="3">
        <v>44012</v>
      </c>
      <c r="K375" s="3">
        <v>57.143000000000001</v>
      </c>
      <c r="L375" s="3">
        <v>33.332999999999998</v>
      </c>
      <c r="M375" s="3" t="s">
        <v>2732</v>
      </c>
    </row>
    <row r="376" spans="1:13" x14ac:dyDescent="0.25">
      <c r="A376" s="3" t="s">
        <v>2770</v>
      </c>
      <c r="B376" s="3" t="s">
        <v>2816</v>
      </c>
      <c r="C376" s="3" t="s">
        <v>2772</v>
      </c>
      <c r="D376" s="3" t="s">
        <v>31</v>
      </c>
      <c r="E376" s="3">
        <v>5805</v>
      </c>
      <c r="F376" s="3" t="s">
        <v>2425</v>
      </c>
      <c r="G376" s="3" t="s">
        <v>2856</v>
      </c>
      <c r="H376" s="3" t="s">
        <v>2749</v>
      </c>
      <c r="I376" s="3">
        <v>10</v>
      </c>
      <c r="J376" s="3">
        <v>44012</v>
      </c>
      <c r="K376" s="3">
        <v>0</v>
      </c>
      <c r="L376" s="3">
        <v>0</v>
      </c>
      <c r="M376" s="3" t="s">
        <v>2732</v>
      </c>
    </row>
    <row r="377" spans="1:13" x14ac:dyDescent="0.25">
      <c r="A377" s="3" t="s">
        <v>2770</v>
      </c>
      <c r="B377" s="3" t="s">
        <v>2815</v>
      </c>
      <c r="C377" s="3" t="s">
        <v>2772</v>
      </c>
      <c r="D377" s="3" t="s">
        <v>31</v>
      </c>
      <c r="E377" s="3">
        <v>5806</v>
      </c>
      <c r="F377" s="3" t="s">
        <v>2426</v>
      </c>
      <c r="G377" s="3" t="s">
        <v>2856</v>
      </c>
      <c r="H377" s="3" t="s">
        <v>2749</v>
      </c>
      <c r="I377" s="3">
        <v>10</v>
      </c>
      <c r="J377" s="3">
        <v>44012</v>
      </c>
      <c r="K377" s="3" t="s">
        <v>2731</v>
      </c>
      <c r="L377" s="3">
        <v>0</v>
      </c>
      <c r="M377" s="3" t="s">
        <v>2732</v>
      </c>
    </row>
    <row r="378" spans="1:13" x14ac:dyDescent="0.25">
      <c r="A378" s="3" t="s">
        <v>2727</v>
      </c>
      <c r="B378" s="3" t="s">
        <v>2823</v>
      </c>
      <c r="C378" s="3" t="s">
        <v>2825</v>
      </c>
      <c r="D378" s="3" t="s">
        <v>31</v>
      </c>
      <c r="E378" s="3">
        <v>5807</v>
      </c>
      <c r="F378" s="3" t="s">
        <v>2427</v>
      </c>
      <c r="G378" s="3" t="s">
        <v>2051</v>
      </c>
      <c r="H378" s="3" t="s">
        <v>2730</v>
      </c>
      <c r="I378" s="3">
        <v>30</v>
      </c>
      <c r="J378" s="3">
        <v>44012</v>
      </c>
      <c r="K378" s="3">
        <v>75.186999999999998</v>
      </c>
      <c r="L378" s="3">
        <v>48.137999999999998</v>
      </c>
      <c r="M378" s="3" t="s">
        <v>2732</v>
      </c>
    </row>
    <row r="379" spans="1:13" x14ac:dyDescent="0.25">
      <c r="A379" s="3" t="s">
        <v>2727</v>
      </c>
      <c r="B379" s="3" t="s">
        <v>2823</v>
      </c>
      <c r="C379" s="3" t="s">
        <v>2825</v>
      </c>
      <c r="D379" s="3" t="s">
        <v>31</v>
      </c>
      <c r="E379" s="3">
        <v>5808</v>
      </c>
      <c r="F379" s="3" t="s">
        <v>2428</v>
      </c>
      <c r="G379" s="3" t="s">
        <v>2051</v>
      </c>
      <c r="H379" s="3" t="s">
        <v>2730</v>
      </c>
      <c r="I379" s="3">
        <v>30</v>
      </c>
      <c r="J379" s="3">
        <v>44012</v>
      </c>
      <c r="K379" s="3">
        <v>91.16</v>
      </c>
      <c r="L379" s="3">
        <v>63.027999999999999</v>
      </c>
      <c r="M379" s="3" t="s">
        <v>2732</v>
      </c>
    </row>
    <row r="380" spans="1:13" x14ac:dyDescent="0.25">
      <c r="A380" s="3" t="s">
        <v>2727</v>
      </c>
      <c r="B380" s="3" t="s">
        <v>2735</v>
      </c>
      <c r="C380" s="3" t="s">
        <v>2736</v>
      </c>
      <c r="D380" s="3" t="s">
        <v>181</v>
      </c>
      <c r="E380" s="3">
        <v>5809</v>
      </c>
      <c r="F380" s="3" t="s">
        <v>2429</v>
      </c>
      <c r="G380" s="3" t="s">
        <v>2855</v>
      </c>
      <c r="H380" s="3" t="s">
        <v>2738</v>
      </c>
      <c r="I380" s="3">
        <v>30</v>
      </c>
      <c r="J380" s="3">
        <v>43830</v>
      </c>
      <c r="K380" s="3" t="s">
        <v>2731</v>
      </c>
      <c r="L380" s="3">
        <v>0</v>
      </c>
      <c r="M380" s="3" t="s">
        <v>2732</v>
      </c>
    </row>
    <row r="381" spans="1:13" x14ac:dyDescent="0.25">
      <c r="A381" s="3" t="s">
        <v>2727</v>
      </c>
      <c r="B381" s="3" t="s">
        <v>2789</v>
      </c>
      <c r="C381" s="3" t="s">
        <v>2790</v>
      </c>
      <c r="D381" s="3" t="s">
        <v>198</v>
      </c>
      <c r="E381" s="3">
        <v>5810</v>
      </c>
      <c r="F381" s="3" t="s">
        <v>2430</v>
      </c>
      <c r="G381" s="3" t="s">
        <v>2051</v>
      </c>
      <c r="H381" s="3" t="s">
        <v>2738</v>
      </c>
      <c r="I381" s="3">
        <v>120</v>
      </c>
      <c r="J381" s="3">
        <v>43830</v>
      </c>
      <c r="K381" s="3">
        <v>100</v>
      </c>
      <c r="L381" s="3">
        <v>48</v>
      </c>
      <c r="M381" s="3" t="s">
        <v>2732</v>
      </c>
    </row>
    <row r="382" spans="1:13" x14ac:dyDescent="0.25">
      <c r="A382" s="3" t="s">
        <v>2727</v>
      </c>
      <c r="B382" s="3" t="s">
        <v>2789</v>
      </c>
      <c r="C382" s="3" t="s">
        <v>2790</v>
      </c>
      <c r="D382" s="3" t="s">
        <v>198</v>
      </c>
      <c r="E382" s="3">
        <v>5811</v>
      </c>
      <c r="F382" s="3" t="s">
        <v>2431</v>
      </c>
      <c r="G382" s="3" t="s">
        <v>2051</v>
      </c>
      <c r="H382" s="3" t="s">
        <v>2738</v>
      </c>
      <c r="I382" s="3">
        <v>120</v>
      </c>
      <c r="J382" s="3">
        <v>43830</v>
      </c>
      <c r="K382" s="3">
        <v>100</v>
      </c>
      <c r="L382" s="3">
        <v>52</v>
      </c>
      <c r="M382" s="3" t="s">
        <v>2732</v>
      </c>
    </row>
    <row r="383" spans="1:13" x14ac:dyDescent="0.25">
      <c r="A383" s="3" t="s">
        <v>2739</v>
      </c>
      <c r="B383" s="3" t="s">
        <v>2931</v>
      </c>
      <c r="C383" s="3" t="s">
        <v>2808</v>
      </c>
      <c r="D383" s="3" t="s">
        <v>198</v>
      </c>
      <c r="E383" s="3">
        <v>5812</v>
      </c>
      <c r="F383" s="3" t="s">
        <v>2432</v>
      </c>
      <c r="G383" s="3" t="s">
        <v>2856</v>
      </c>
      <c r="H383" s="3" t="s">
        <v>2791</v>
      </c>
      <c r="I383" s="3">
        <v>15</v>
      </c>
      <c r="J383" s="3">
        <v>44043</v>
      </c>
      <c r="K383" s="3">
        <v>55.25</v>
      </c>
      <c r="L383" s="3">
        <v>82.375</v>
      </c>
      <c r="M383" s="3" t="s">
        <v>2732</v>
      </c>
    </row>
    <row r="384" spans="1:13" x14ac:dyDescent="0.25">
      <c r="A384" s="3" t="s">
        <v>2727</v>
      </c>
      <c r="B384" s="3" t="s">
        <v>2767</v>
      </c>
      <c r="C384" s="3" t="s">
        <v>2830</v>
      </c>
      <c r="D384" s="3" t="s">
        <v>198</v>
      </c>
      <c r="E384" s="3">
        <v>5813</v>
      </c>
      <c r="F384" s="3" t="s">
        <v>2433</v>
      </c>
      <c r="G384" s="3" t="s">
        <v>2855</v>
      </c>
      <c r="H384" s="3" t="s">
        <v>2738</v>
      </c>
      <c r="I384" s="3">
        <v>0</v>
      </c>
      <c r="J384" s="3">
        <v>43830</v>
      </c>
      <c r="K384" s="3">
        <v>100</v>
      </c>
      <c r="L384" s="3">
        <v>89.4</v>
      </c>
      <c r="M384" s="3" t="s">
        <v>2732</v>
      </c>
    </row>
    <row r="385" spans="1:13" x14ac:dyDescent="0.25">
      <c r="A385" s="3" t="s">
        <v>2727</v>
      </c>
      <c r="B385" s="3" t="s">
        <v>2801</v>
      </c>
      <c r="C385" s="3" t="s">
        <v>2811</v>
      </c>
      <c r="D385" s="3" t="s">
        <v>198</v>
      </c>
      <c r="E385" s="3">
        <v>5814</v>
      </c>
      <c r="F385" s="3" t="s">
        <v>2434</v>
      </c>
      <c r="G385" s="3" t="s">
        <v>2051</v>
      </c>
      <c r="H385" s="3" t="s">
        <v>2730</v>
      </c>
      <c r="I385" s="3">
        <v>0</v>
      </c>
      <c r="J385" s="3">
        <v>44012</v>
      </c>
      <c r="K385" s="3">
        <v>18.847000000000001</v>
      </c>
      <c r="L385" s="3">
        <v>7.7590000000000003</v>
      </c>
      <c r="M385" s="3" t="s">
        <v>2732</v>
      </c>
    </row>
    <row r="386" spans="1:13" x14ac:dyDescent="0.25">
      <c r="A386" s="3" t="s">
        <v>2739</v>
      </c>
      <c r="B386" s="3" t="s">
        <v>2752</v>
      </c>
      <c r="C386" s="3" t="s">
        <v>2759</v>
      </c>
      <c r="D386" s="3" t="s">
        <v>198</v>
      </c>
      <c r="E386" s="3">
        <v>5815</v>
      </c>
      <c r="F386" s="3" t="s">
        <v>2435</v>
      </c>
      <c r="G386" s="3" t="s">
        <v>2051</v>
      </c>
      <c r="H386" s="3" t="s">
        <v>2730</v>
      </c>
      <c r="I386" s="3">
        <v>30</v>
      </c>
      <c r="J386" s="3">
        <v>44012</v>
      </c>
      <c r="K386" s="3">
        <v>100</v>
      </c>
      <c r="L386" s="3">
        <v>38.570999999999998</v>
      </c>
      <c r="M386" s="3" t="s">
        <v>2732</v>
      </c>
    </row>
    <row r="387" spans="1:13" x14ac:dyDescent="0.25">
      <c r="A387" s="3" t="s">
        <v>2739</v>
      </c>
      <c r="B387" s="3" t="s">
        <v>2752</v>
      </c>
      <c r="C387" s="3" t="s">
        <v>2759</v>
      </c>
      <c r="D387" s="3" t="s">
        <v>198</v>
      </c>
      <c r="E387" s="3">
        <v>5816</v>
      </c>
      <c r="F387" s="3" t="s">
        <v>2436</v>
      </c>
      <c r="G387" s="3" t="s">
        <v>2051</v>
      </c>
      <c r="H387" s="3" t="s">
        <v>2730</v>
      </c>
      <c r="I387" s="3">
        <v>30</v>
      </c>
      <c r="J387" s="3">
        <v>44012</v>
      </c>
      <c r="K387" s="3">
        <v>100</v>
      </c>
      <c r="L387" s="3">
        <v>48.332999999999998</v>
      </c>
      <c r="M387" s="3" t="s">
        <v>2732</v>
      </c>
    </row>
    <row r="388" spans="1:13" x14ac:dyDescent="0.25">
      <c r="A388" s="3" t="s">
        <v>2739</v>
      </c>
      <c r="B388" s="3" t="s">
        <v>2752</v>
      </c>
      <c r="C388" s="3" t="s">
        <v>2759</v>
      </c>
      <c r="D388" s="3" t="s">
        <v>198</v>
      </c>
      <c r="E388" s="3">
        <v>5817</v>
      </c>
      <c r="F388" s="3" t="s">
        <v>2437</v>
      </c>
      <c r="G388" s="3" t="s">
        <v>2856</v>
      </c>
      <c r="H388" s="3" t="s">
        <v>2749</v>
      </c>
      <c r="I388" s="3">
        <v>10</v>
      </c>
      <c r="J388" s="3">
        <v>44012</v>
      </c>
      <c r="K388" s="3">
        <v>87.5</v>
      </c>
      <c r="L388" s="3">
        <v>50</v>
      </c>
      <c r="M388" s="3" t="s">
        <v>2732</v>
      </c>
    </row>
    <row r="389" spans="1:13" x14ac:dyDescent="0.25">
      <c r="A389" s="3" t="s">
        <v>2739</v>
      </c>
      <c r="B389" s="3" t="s">
        <v>2752</v>
      </c>
      <c r="C389" s="3" t="s">
        <v>2759</v>
      </c>
      <c r="D389" s="3" t="s">
        <v>198</v>
      </c>
      <c r="E389" s="3">
        <v>5818</v>
      </c>
      <c r="F389" s="3" t="s">
        <v>2438</v>
      </c>
      <c r="G389" s="3" t="s">
        <v>2051</v>
      </c>
      <c r="H389" s="3" t="s">
        <v>2749</v>
      </c>
      <c r="I389" s="3">
        <v>0</v>
      </c>
      <c r="J389" s="3">
        <v>44012</v>
      </c>
      <c r="K389" s="3">
        <v>77.5</v>
      </c>
      <c r="L389" s="3">
        <v>55.293999999999997</v>
      </c>
      <c r="M389" s="3" t="s">
        <v>2732</v>
      </c>
    </row>
    <row r="390" spans="1:13" x14ac:dyDescent="0.25">
      <c r="A390" s="3" t="s">
        <v>2739</v>
      </c>
      <c r="B390" s="3" t="s">
        <v>2752</v>
      </c>
      <c r="C390" s="3" t="s">
        <v>2759</v>
      </c>
      <c r="D390" s="3" t="s">
        <v>198</v>
      </c>
      <c r="E390" s="3">
        <v>5819</v>
      </c>
      <c r="F390" s="3" t="s">
        <v>2439</v>
      </c>
      <c r="G390" s="3" t="s">
        <v>2051</v>
      </c>
      <c r="H390" s="3" t="s">
        <v>2738</v>
      </c>
      <c r="I390" s="3">
        <v>120</v>
      </c>
      <c r="J390" s="3">
        <v>43830</v>
      </c>
      <c r="K390" s="3" t="s">
        <v>2731</v>
      </c>
      <c r="L390" s="3">
        <v>0</v>
      </c>
      <c r="M390" s="3" t="s">
        <v>2732</v>
      </c>
    </row>
    <row r="391" spans="1:13" x14ac:dyDescent="0.25">
      <c r="A391" s="3" t="s">
        <v>2739</v>
      </c>
      <c r="B391" s="3" t="s">
        <v>2752</v>
      </c>
      <c r="C391" s="3" t="s">
        <v>2831</v>
      </c>
      <c r="D391" s="3" t="s">
        <v>198</v>
      </c>
      <c r="E391" s="3">
        <v>5820</v>
      </c>
      <c r="F391" s="3" t="s">
        <v>2440</v>
      </c>
      <c r="G391" s="3" t="s">
        <v>2051</v>
      </c>
      <c r="H391" s="3" t="s">
        <v>2738</v>
      </c>
      <c r="I391" s="3">
        <v>120</v>
      </c>
      <c r="J391" s="3">
        <v>43830</v>
      </c>
      <c r="K391" s="3">
        <v>100</v>
      </c>
      <c r="L391" s="3">
        <v>25.861999999999998</v>
      </c>
      <c r="M391" s="3" t="s">
        <v>2732</v>
      </c>
    </row>
    <row r="392" spans="1:13" x14ac:dyDescent="0.25">
      <c r="A392" s="3" t="s">
        <v>2739</v>
      </c>
      <c r="B392" s="3" t="s">
        <v>2752</v>
      </c>
      <c r="C392" s="3" t="s">
        <v>2832</v>
      </c>
      <c r="D392" s="3" t="s">
        <v>303</v>
      </c>
      <c r="E392" s="3">
        <v>5822</v>
      </c>
      <c r="F392" s="3" t="s">
        <v>2441</v>
      </c>
      <c r="G392" s="3" t="s">
        <v>2856</v>
      </c>
      <c r="H392" s="3" t="s">
        <v>2738</v>
      </c>
      <c r="I392" s="3">
        <v>5</v>
      </c>
      <c r="J392" s="3">
        <v>43830</v>
      </c>
      <c r="K392" s="3">
        <v>100</v>
      </c>
      <c r="L392" s="3">
        <v>19.016999999999999</v>
      </c>
      <c r="M392" s="3" t="s">
        <v>2732</v>
      </c>
    </row>
    <row r="393" spans="1:13" x14ac:dyDescent="0.25">
      <c r="A393" s="3" t="s">
        <v>2739</v>
      </c>
      <c r="B393" s="3" t="s">
        <v>2752</v>
      </c>
      <c r="C393" s="3" t="s">
        <v>2832</v>
      </c>
      <c r="D393" s="3" t="s">
        <v>303</v>
      </c>
      <c r="E393" s="3">
        <v>5823</v>
      </c>
      <c r="F393" s="3" t="s">
        <v>2442</v>
      </c>
      <c r="G393" s="3" t="s">
        <v>2051</v>
      </c>
      <c r="H393" s="3" t="s">
        <v>2791</v>
      </c>
      <c r="I393" s="3">
        <v>5</v>
      </c>
      <c r="J393" s="3">
        <v>44043</v>
      </c>
      <c r="K393" s="3">
        <v>11.4</v>
      </c>
      <c r="L393" s="3">
        <v>28.1</v>
      </c>
      <c r="M393" s="3" t="s">
        <v>2732</v>
      </c>
    </row>
    <row r="394" spans="1:13" x14ac:dyDescent="0.25">
      <c r="A394" s="3" t="s">
        <v>2739</v>
      </c>
      <c r="B394" s="3" t="s">
        <v>2752</v>
      </c>
      <c r="C394" s="3" t="s">
        <v>2832</v>
      </c>
      <c r="D394" s="3" t="s">
        <v>303</v>
      </c>
      <c r="E394" s="3">
        <v>5824</v>
      </c>
      <c r="F394" s="3" t="s">
        <v>2443</v>
      </c>
      <c r="G394" s="3" t="s">
        <v>2855</v>
      </c>
      <c r="H394" s="3" t="s">
        <v>2738</v>
      </c>
      <c r="I394" s="3">
        <v>5</v>
      </c>
      <c r="J394" s="3">
        <v>43830</v>
      </c>
      <c r="K394" s="3" t="s">
        <v>2731</v>
      </c>
      <c r="L394" s="3">
        <v>100</v>
      </c>
      <c r="M394" s="3" t="s">
        <v>2732</v>
      </c>
    </row>
    <row r="395" spans="1:13" x14ac:dyDescent="0.25">
      <c r="A395" s="3" t="s">
        <v>2739</v>
      </c>
      <c r="B395" s="3" t="s">
        <v>2752</v>
      </c>
      <c r="C395" s="3" t="s">
        <v>2832</v>
      </c>
      <c r="D395" s="3" t="s">
        <v>303</v>
      </c>
      <c r="E395" s="3">
        <v>5825</v>
      </c>
      <c r="F395" s="3" t="s">
        <v>2444</v>
      </c>
      <c r="G395" s="3" t="s">
        <v>2855</v>
      </c>
      <c r="H395" s="3" t="s">
        <v>2749</v>
      </c>
      <c r="I395" s="3">
        <v>5</v>
      </c>
      <c r="J395" s="3">
        <v>44012</v>
      </c>
      <c r="K395" s="3">
        <v>20</v>
      </c>
      <c r="L395" s="3">
        <v>80</v>
      </c>
      <c r="M395" s="3" t="s">
        <v>2732</v>
      </c>
    </row>
    <row r="396" spans="1:13" x14ac:dyDescent="0.25">
      <c r="A396" s="3" t="s">
        <v>2739</v>
      </c>
      <c r="B396" s="3" t="s">
        <v>2752</v>
      </c>
      <c r="C396" s="3" t="s">
        <v>2832</v>
      </c>
      <c r="D396" s="3" t="s">
        <v>303</v>
      </c>
      <c r="E396" s="3">
        <v>5826</v>
      </c>
      <c r="F396" s="3" t="s">
        <v>2445</v>
      </c>
      <c r="G396" s="3" t="s">
        <v>2051</v>
      </c>
      <c r="H396" s="3" t="s">
        <v>2749</v>
      </c>
      <c r="I396" s="3">
        <v>5</v>
      </c>
      <c r="J396" s="3">
        <v>44012</v>
      </c>
      <c r="K396" s="3">
        <v>24</v>
      </c>
      <c r="L396" s="3">
        <v>70</v>
      </c>
      <c r="M396" s="3" t="s">
        <v>2732</v>
      </c>
    </row>
    <row r="397" spans="1:13" x14ac:dyDescent="0.25">
      <c r="A397" s="3" t="s">
        <v>2739</v>
      </c>
      <c r="B397" s="3" t="s">
        <v>2752</v>
      </c>
      <c r="C397" s="3" t="s">
        <v>2832</v>
      </c>
      <c r="D397" s="3" t="s">
        <v>303</v>
      </c>
      <c r="E397" s="3">
        <v>5827</v>
      </c>
      <c r="F397" s="3" t="s">
        <v>2446</v>
      </c>
      <c r="G397" s="3" t="s">
        <v>2051</v>
      </c>
      <c r="H397" s="3" t="s">
        <v>2730</v>
      </c>
      <c r="I397" s="3">
        <v>5</v>
      </c>
      <c r="J397" s="3">
        <v>44012</v>
      </c>
      <c r="K397" s="3">
        <v>47.381</v>
      </c>
      <c r="L397" s="3">
        <v>23.69</v>
      </c>
      <c r="M397" s="3" t="s">
        <v>2732</v>
      </c>
    </row>
    <row r="398" spans="1:13" x14ac:dyDescent="0.25">
      <c r="A398" s="3" t="s">
        <v>2739</v>
      </c>
      <c r="B398" s="3" t="s">
        <v>2752</v>
      </c>
      <c r="C398" s="3" t="s">
        <v>2832</v>
      </c>
      <c r="D398" s="3" t="s">
        <v>303</v>
      </c>
      <c r="E398" s="3">
        <v>5828</v>
      </c>
      <c r="F398" s="3" t="s">
        <v>2447</v>
      </c>
      <c r="G398" s="3" t="s">
        <v>2855</v>
      </c>
      <c r="H398" s="3" t="s">
        <v>2730</v>
      </c>
      <c r="I398" s="3">
        <v>5</v>
      </c>
      <c r="J398" s="3">
        <v>44012</v>
      </c>
      <c r="K398" s="3">
        <v>100</v>
      </c>
      <c r="L398" s="3">
        <v>100</v>
      </c>
      <c r="M398" s="3" t="s">
        <v>2732</v>
      </c>
    </row>
    <row r="399" spans="1:13" x14ac:dyDescent="0.25">
      <c r="A399" s="3" t="s">
        <v>2739</v>
      </c>
      <c r="B399" s="3" t="s">
        <v>2752</v>
      </c>
      <c r="C399" s="3" t="s">
        <v>2832</v>
      </c>
      <c r="D399" s="3" t="s">
        <v>303</v>
      </c>
      <c r="E399" s="3">
        <v>5829</v>
      </c>
      <c r="F399" s="3" t="s">
        <v>2448</v>
      </c>
      <c r="G399" s="3" t="s">
        <v>2051</v>
      </c>
      <c r="H399" s="3" t="s">
        <v>2791</v>
      </c>
      <c r="I399" s="3">
        <v>10</v>
      </c>
      <c r="J399" s="3">
        <v>44043</v>
      </c>
      <c r="K399" s="3">
        <v>77.869</v>
      </c>
      <c r="L399" s="3">
        <v>40.253999999999998</v>
      </c>
      <c r="M399" s="3" t="s">
        <v>2732</v>
      </c>
    </row>
    <row r="400" spans="1:13" x14ac:dyDescent="0.25">
      <c r="A400" s="3" t="s">
        <v>2739</v>
      </c>
      <c r="B400" s="3" t="s">
        <v>2752</v>
      </c>
      <c r="C400" s="3" t="s">
        <v>2832</v>
      </c>
      <c r="D400" s="3" t="s">
        <v>303</v>
      </c>
      <c r="E400" s="3">
        <v>5830</v>
      </c>
      <c r="F400" s="3" t="s">
        <v>2449</v>
      </c>
      <c r="G400" s="3" t="s">
        <v>2051</v>
      </c>
      <c r="H400" s="3" t="s">
        <v>2730</v>
      </c>
      <c r="I400" s="3">
        <v>5</v>
      </c>
      <c r="J400" s="3">
        <v>44012</v>
      </c>
      <c r="K400" s="3">
        <v>57.466999999999999</v>
      </c>
      <c r="L400" s="3">
        <v>63.468000000000004</v>
      </c>
      <c r="M400" s="3" t="s">
        <v>2732</v>
      </c>
    </row>
    <row r="401" spans="1:13" x14ac:dyDescent="0.25">
      <c r="A401" s="3" t="s">
        <v>2739</v>
      </c>
      <c r="B401" s="3" t="s">
        <v>2752</v>
      </c>
      <c r="C401" s="3" t="s">
        <v>2832</v>
      </c>
      <c r="D401" s="3" t="s">
        <v>303</v>
      </c>
      <c r="E401" s="3">
        <v>5831</v>
      </c>
      <c r="F401" s="3" t="s">
        <v>2450</v>
      </c>
      <c r="G401" s="3" t="s">
        <v>2051</v>
      </c>
      <c r="H401" s="3" t="s">
        <v>2749</v>
      </c>
      <c r="I401" s="3">
        <v>10</v>
      </c>
      <c r="J401" s="3">
        <v>44012</v>
      </c>
      <c r="K401" s="3" t="s">
        <v>2731</v>
      </c>
      <c r="L401" s="3">
        <v>0</v>
      </c>
      <c r="M401" s="3" t="s">
        <v>2732</v>
      </c>
    </row>
    <row r="402" spans="1:13" x14ac:dyDescent="0.25">
      <c r="A402" s="3" t="s">
        <v>2739</v>
      </c>
      <c r="B402" s="3" t="s">
        <v>2752</v>
      </c>
      <c r="C402" s="3" t="s">
        <v>2832</v>
      </c>
      <c r="D402" s="3" t="s">
        <v>303</v>
      </c>
      <c r="E402" s="3">
        <v>5832</v>
      </c>
      <c r="F402" s="3" t="s">
        <v>2451</v>
      </c>
      <c r="G402" s="3" t="s">
        <v>2051</v>
      </c>
      <c r="H402" s="3" t="s">
        <v>2730</v>
      </c>
      <c r="I402" s="3">
        <v>5</v>
      </c>
      <c r="J402" s="3">
        <v>44012</v>
      </c>
      <c r="K402" s="3">
        <v>100</v>
      </c>
      <c r="L402" s="3">
        <v>77.5</v>
      </c>
      <c r="M402" s="3" t="s">
        <v>2732</v>
      </c>
    </row>
    <row r="403" spans="1:13" x14ac:dyDescent="0.25">
      <c r="A403" s="3" t="s">
        <v>2739</v>
      </c>
      <c r="B403" s="3" t="s">
        <v>2752</v>
      </c>
      <c r="C403" s="3" t="s">
        <v>2832</v>
      </c>
      <c r="D403" s="3" t="s">
        <v>303</v>
      </c>
      <c r="E403" s="3">
        <v>5833</v>
      </c>
      <c r="F403" s="3" t="s">
        <v>2452</v>
      </c>
      <c r="G403" s="3" t="s">
        <v>2051</v>
      </c>
      <c r="H403" s="3" t="s">
        <v>2749</v>
      </c>
      <c r="I403" s="3">
        <v>10</v>
      </c>
      <c r="J403" s="3">
        <v>44012</v>
      </c>
      <c r="K403" s="3">
        <v>70</v>
      </c>
      <c r="L403" s="3">
        <v>28</v>
      </c>
      <c r="M403" s="3" t="s">
        <v>2732</v>
      </c>
    </row>
    <row r="404" spans="1:13" x14ac:dyDescent="0.25">
      <c r="A404" s="3" t="s">
        <v>2739</v>
      </c>
      <c r="B404" s="3" t="s">
        <v>2752</v>
      </c>
      <c r="C404" s="3" t="s">
        <v>2832</v>
      </c>
      <c r="D404" s="3" t="s">
        <v>303</v>
      </c>
      <c r="E404" s="3">
        <v>5834</v>
      </c>
      <c r="F404" s="3" t="s">
        <v>2453</v>
      </c>
      <c r="G404" s="3" t="s">
        <v>2856</v>
      </c>
      <c r="H404" s="3" t="s">
        <v>2749</v>
      </c>
      <c r="I404" s="3">
        <v>10</v>
      </c>
      <c r="J404" s="3">
        <v>44012</v>
      </c>
      <c r="K404" s="3">
        <v>70</v>
      </c>
      <c r="L404" s="3">
        <v>28</v>
      </c>
      <c r="M404" s="3" t="s">
        <v>2732</v>
      </c>
    </row>
    <row r="405" spans="1:13" x14ac:dyDescent="0.25">
      <c r="A405" s="3" t="s">
        <v>2739</v>
      </c>
      <c r="B405" s="3" t="s">
        <v>2752</v>
      </c>
      <c r="C405" s="3" t="s">
        <v>2832</v>
      </c>
      <c r="D405" s="3" t="s">
        <v>303</v>
      </c>
      <c r="E405" s="3">
        <v>5835</v>
      </c>
      <c r="F405" s="3" t="s">
        <v>2454</v>
      </c>
      <c r="G405" s="3" t="s">
        <v>2855</v>
      </c>
      <c r="H405" s="3" t="s">
        <v>2730</v>
      </c>
      <c r="I405" s="3">
        <v>10</v>
      </c>
      <c r="J405" s="3">
        <v>44012</v>
      </c>
      <c r="K405" s="3">
        <v>100</v>
      </c>
      <c r="L405" s="3">
        <v>74.5</v>
      </c>
      <c r="M405" s="3" t="s">
        <v>2732</v>
      </c>
    </row>
    <row r="406" spans="1:13" x14ac:dyDescent="0.25">
      <c r="A406" s="3" t="s">
        <v>2727</v>
      </c>
      <c r="B406" s="3" t="s">
        <v>2728</v>
      </c>
      <c r="C406" s="3" t="s">
        <v>2729</v>
      </c>
      <c r="D406" s="3" t="s">
        <v>181</v>
      </c>
      <c r="E406" s="3">
        <v>5837</v>
      </c>
      <c r="F406" s="3" t="s">
        <v>2455</v>
      </c>
      <c r="G406" s="3" t="s">
        <v>2855</v>
      </c>
      <c r="H406" s="3" t="s">
        <v>2738</v>
      </c>
      <c r="I406" s="3">
        <v>15</v>
      </c>
      <c r="J406" s="3">
        <v>43830</v>
      </c>
      <c r="K406" s="3">
        <v>100</v>
      </c>
      <c r="L406" s="3">
        <v>0.88</v>
      </c>
      <c r="M406" s="3" t="s">
        <v>2732</v>
      </c>
    </row>
    <row r="407" spans="1:13" x14ac:dyDescent="0.25">
      <c r="A407" s="3" t="s">
        <v>2727</v>
      </c>
      <c r="B407" s="3" t="s">
        <v>2728</v>
      </c>
      <c r="C407" s="3" t="s">
        <v>2729</v>
      </c>
      <c r="D407" s="3" t="s">
        <v>181</v>
      </c>
      <c r="E407" s="3">
        <v>5838</v>
      </c>
      <c r="F407" s="3" t="s">
        <v>2456</v>
      </c>
      <c r="G407" s="3" t="s">
        <v>2856</v>
      </c>
      <c r="H407" s="3" t="s">
        <v>2738</v>
      </c>
      <c r="I407" s="3">
        <v>15</v>
      </c>
      <c r="J407" s="3">
        <v>43830</v>
      </c>
      <c r="K407" s="3">
        <v>100</v>
      </c>
      <c r="L407" s="3">
        <v>49.234999999999999</v>
      </c>
      <c r="M407" s="3" t="s">
        <v>2732</v>
      </c>
    </row>
    <row r="408" spans="1:13" x14ac:dyDescent="0.25">
      <c r="A408" s="3" t="s">
        <v>2727</v>
      </c>
      <c r="B408" s="3" t="s">
        <v>2728</v>
      </c>
      <c r="C408" s="3" t="s">
        <v>2729</v>
      </c>
      <c r="D408" s="3" t="s">
        <v>181</v>
      </c>
      <c r="E408" s="3">
        <v>5839</v>
      </c>
      <c r="F408" s="3" t="s">
        <v>2457</v>
      </c>
      <c r="G408" s="3" t="s">
        <v>2051</v>
      </c>
      <c r="H408" s="3" t="s">
        <v>2738</v>
      </c>
      <c r="I408" s="3">
        <v>30</v>
      </c>
      <c r="J408" s="3">
        <v>43830</v>
      </c>
      <c r="K408" s="3">
        <v>97.108999999999995</v>
      </c>
      <c r="L408" s="3">
        <v>35.576000000000001</v>
      </c>
      <c r="M408" s="3" t="s">
        <v>2732</v>
      </c>
    </row>
    <row r="409" spans="1:13" x14ac:dyDescent="0.25">
      <c r="A409" s="3" t="s">
        <v>2727</v>
      </c>
      <c r="B409" s="3" t="s">
        <v>2728</v>
      </c>
      <c r="C409" s="3" t="s">
        <v>2729</v>
      </c>
      <c r="D409" s="3" t="s">
        <v>181</v>
      </c>
      <c r="E409" s="3">
        <v>5840</v>
      </c>
      <c r="F409" s="3" t="s">
        <v>2458</v>
      </c>
      <c r="G409" s="3" t="s">
        <v>2855</v>
      </c>
      <c r="H409" s="3" t="s">
        <v>2738</v>
      </c>
      <c r="I409" s="3">
        <v>30</v>
      </c>
      <c r="J409" s="3">
        <v>43830</v>
      </c>
      <c r="K409" s="3">
        <v>100</v>
      </c>
      <c r="L409" s="3">
        <v>100</v>
      </c>
      <c r="M409" s="3" t="s">
        <v>2732</v>
      </c>
    </row>
    <row r="410" spans="1:13" x14ac:dyDescent="0.25">
      <c r="A410" s="3" t="s">
        <v>2727</v>
      </c>
      <c r="B410" s="3" t="s">
        <v>2728</v>
      </c>
      <c r="C410" s="3" t="s">
        <v>2729</v>
      </c>
      <c r="D410" s="3" t="s">
        <v>181</v>
      </c>
      <c r="E410" s="3">
        <v>5841</v>
      </c>
      <c r="F410" s="3" t="s">
        <v>2459</v>
      </c>
      <c r="G410" s="3" t="s">
        <v>2855</v>
      </c>
      <c r="H410" s="3" t="s">
        <v>2730</v>
      </c>
      <c r="I410" s="3">
        <v>0</v>
      </c>
      <c r="J410" s="3">
        <v>44012</v>
      </c>
      <c r="K410" s="3">
        <v>58.353000000000002</v>
      </c>
      <c r="L410" s="3">
        <v>38.154000000000003</v>
      </c>
      <c r="M410" s="3" t="s">
        <v>2732</v>
      </c>
    </row>
    <row r="411" spans="1:13" x14ac:dyDescent="0.25">
      <c r="A411" s="3" t="s">
        <v>2727</v>
      </c>
      <c r="B411" s="3" t="s">
        <v>2728</v>
      </c>
      <c r="C411" s="3" t="s">
        <v>2729</v>
      </c>
      <c r="D411" s="3" t="s">
        <v>181</v>
      </c>
      <c r="E411" s="3">
        <v>5842</v>
      </c>
      <c r="F411" s="3" t="s">
        <v>2460</v>
      </c>
      <c r="G411" s="3" t="s">
        <v>2855</v>
      </c>
      <c r="H411" s="3" t="s">
        <v>2730</v>
      </c>
      <c r="I411" s="3">
        <v>30</v>
      </c>
      <c r="J411" s="3">
        <v>44012</v>
      </c>
      <c r="K411" s="3">
        <v>100</v>
      </c>
      <c r="L411" s="3">
        <v>100</v>
      </c>
      <c r="M411" s="3" t="s">
        <v>2732</v>
      </c>
    </row>
    <row r="412" spans="1:13" x14ac:dyDescent="0.25">
      <c r="A412" s="3" t="s">
        <v>2727</v>
      </c>
      <c r="B412" s="3" t="s">
        <v>2728</v>
      </c>
      <c r="C412" s="3" t="s">
        <v>2729</v>
      </c>
      <c r="D412" s="3" t="s">
        <v>181</v>
      </c>
      <c r="E412" s="3">
        <v>5843</v>
      </c>
      <c r="F412" s="3" t="s">
        <v>2461</v>
      </c>
      <c r="G412" s="3" t="s">
        <v>2855</v>
      </c>
      <c r="H412" s="3" t="s">
        <v>2730</v>
      </c>
      <c r="I412" s="3">
        <v>0</v>
      </c>
      <c r="J412" s="3">
        <v>44012</v>
      </c>
      <c r="K412" s="3">
        <v>47.75</v>
      </c>
      <c r="L412" s="3">
        <v>22.209</v>
      </c>
      <c r="M412" s="3" t="s">
        <v>2732</v>
      </c>
    </row>
    <row r="413" spans="1:13" x14ac:dyDescent="0.25">
      <c r="A413" s="3" t="s">
        <v>2727</v>
      </c>
      <c r="B413" s="3" t="s">
        <v>2728</v>
      </c>
      <c r="C413" s="3" t="s">
        <v>2729</v>
      </c>
      <c r="D413" s="3" t="s">
        <v>181</v>
      </c>
      <c r="E413" s="3">
        <v>5844</v>
      </c>
      <c r="F413" s="3" t="s">
        <v>2462</v>
      </c>
      <c r="G413" s="3" t="s">
        <v>2855</v>
      </c>
      <c r="H413" s="3" t="s">
        <v>2730</v>
      </c>
      <c r="I413" s="3">
        <v>0</v>
      </c>
      <c r="J413" s="3">
        <v>44012</v>
      </c>
      <c r="K413" s="3">
        <v>32.799999999999997</v>
      </c>
      <c r="L413" s="3">
        <v>46</v>
      </c>
      <c r="M413" s="3" t="s">
        <v>2732</v>
      </c>
    </row>
    <row r="414" spans="1:13" x14ac:dyDescent="0.25">
      <c r="A414" s="3" t="s">
        <v>2727</v>
      </c>
      <c r="B414" s="3" t="s">
        <v>2728</v>
      </c>
      <c r="C414" s="3" t="s">
        <v>2729</v>
      </c>
      <c r="D414" s="3" t="s">
        <v>181</v>
      </c>
      <c r="E414" s="3">
        <v>5845</v>
      </c>
      <c r="F414" s="3" t="s">
        <v>2463</v>
      </c>
      <c r="G414" s="3" t="s">
        <v>2855</v>
      </c>
      <c r="H414" s="3" t="s">
        <v>2738</v>
      </c>
      <c r="I414" s="3">
        <v>60</v>
      </c>
      <c r="J414" s="3">
        <v>43830</v>
      </c>
      <c r="K414" s="3">
        <v>100</v>
      </c>
      <c r="L414" s="3">
        <v>69.444000000000003</v>
      </c>
      <c r="M414" s="3" t="s">
        <v>2732</v>
      </c>
    </row>
    <row r="415" spans="1:13" x14ac:dyDescent="0.25">
      <c r="A415" s="3" t="s">
        <v>2727</v>
      </c>
      <c r="B415" s="3" t="s">
        <v>2728</v>
      </c>
      <c r="C415" s="3" t="s">
        <v>2729</v>
      </c>
      <c r="D415" s="3" t="s">
        <v>181</v>
      </c>
      <c r="E415" s="3">
        <v>5846</v>
      </c>
      <c r="F415" s="3" t="s">
        <v>2464</v>
      </c>
      <c r="G415" s="3" t="s">
        <v>2051</v>
      </c>
      <c r="H415" s="3" t="s">
        <v>2738</v>
      </c>
      <c r="I415" s="3">
        <v>30</v>
      </c>
      <c r="J415" s="3">
        <v>43830</v>
      </c>
      <c r="K415" s="3">
        <v>100</v>
      </c>
      <c r="L415" s="3">
        <v>16.667000000000002</v>
      </c>
      <c r="M415" s="3" t="s">
        <v>2732</v>
      </c>
    </row>
    <row r="416" spans="1:13" x14ac:dyDescent="0.25">
      <c r="A416" s="3" t="s">
        <v>2739</v>
      </c>
      <c r="B416" s="3" t="s">
        <v>2752</v>
      </c>
      <c r="C416" s="3" t="s">
        <v>2766</v>
      </c>
      <c r="D416" s="3" t="s">
        <v>181</v>
      </c>
      <c r="E416" s="3">
        <v>5847</v>
      </c>
      <c r="F416" s="3" t="s">
        <v>2465</v>
      </c>
      <c r="G416" s="3" t="s">
        <v>2855</v>
      </c>
      <c r="H416" s="3" t="s">
        <v>2738</v>
      </c>
      <c r="I416" s="3">
        <v>0</v>
      </c>
      <c r="J416" s="3">
        <v>43830</v>
      </c>
      <c r="K416" s="3">
        <v>100</v>
      </c>
      <c r="L416" s="3">
        <v>33.332999999999998</v>
      </c>
      <c r="M416" s="3" t="s">
        <v>2732</v>
      </c>
    </row>
    <row r="417" spans="1:13" x14ac:dyDescent="0.25">
      <c r="A417" s="3" t="s">
        <v>2739</v>
      </c>
      <c r="B417" s="3" t="s">
        <v>2752</v>
      </c>
      <c r="C417" s="3" t="s">
        <v>2766</v>
      </c>
      <c r="D417" s="3" t="s">
        <v>181</v>
      </c>
      <c r="E417" s="3">
        <v>5848</v>
      </c>
      <c r="F417" s="3" t="s">
        <v>2466</v>
      </c>
      <c r="G417" s="3" t="s">
        <v>2856</v>
      </c>
      <c r="H417" s="3" t="s">
        <v>2738</v>
      </c>
      <c r="I417" s="3">
        <v>90</v>
      </c>
      <c r="J417" s="3">
        <v>43830</v>
      </c>
      <c r="K417" s="3">
        <v>100</v>
      </c>
      <c r="L417" s="3">
        <v>50</v>
      </c>
      <c r="M417" s="3" t="s">
        <v>2732</v>
      </c>
    </row>
    <row r="418" spans="1:13" x14ac:dyDescent="0.25">
      <c r="A418" s="3" t="s">
        <v>2739</v>
      </c>
      <c r="B418" s="3" t="s">
        <v>2752</v>
      </c>
      <c r="C418" s="3" t="s">
        <v>2766</v>
      </c>
      <c r="D418" s="3" t="s">
        <v>181</v>
      </c>
      <c r="E418" s="3">
        <v>5849</v>
      </c>
      <c r="F418" s="3" t="s">
        <v>2467</v>
      </c>
      <c r="G418" s="3" t="s">
        <v>2855</v>
      </c>
      <c r="H418" s="3" t="s">
        <v>2738</v>
      </c>
      <c r="I418" s="3">
        <v>0</v>
      </c>
      <c r="J418" s="3">
        <v>43830</v>
      </c>
      <c r="K418" s="3">
        <v>100</v>
      </c>
      <c r="L418" s="3">
        <v>25</v>
      </c>
      <c r="M418" s="3" t="s">
        <v>2732</v>
      </c>
    </row>
    <row r="419" spans="1:13" x14ac:dyDescent="0.25">
      <c r="A419" s="3" t="s">
        <v>2739</v>
      </c>
      <c r="B419" s="3" t="s">
        <v>2740</v>
      </c>
      <c r="C419" s="3" t="s">
        <v>2782</v>
      </c>
      <c r="D419" s="3" t="s">
        <v>181</v>
      </c>
      <c r="E419" s="3">
        <v>5850</v>
      </c>
      <c r="F419" s="3" t="s">
        <v>2468</v>
      </c>
      <c r="G419" s="3" t="s">
        <v>2855</v>
      </c>
      <c r="H419" s="3" t="s">
        <v>2749</v>
      </c>
      <c r="I419" s="3">
        <v>0</v>
      </c>
      <c r="J419" s="3">
        <v>44012</v>
      </c>
      <c r="K419" s="3">
        <v>100</v>
      </c>
      <c r="L419" s="3">
        <v>46.667000000000002</v>
      </c>
      <c r="M419" s="3" t="s">
        <v>2732</v>
      </c>
    </row>
    <row r="420" spans="1:13" x14ac:dyDescent="0.25">
      <c r="A420" s="3" t="s">
        <v>2739</v>
      </c>
      <c r="B420" s="3" t="s">
        <v>2740</v>
      </c>
      <c r="C420" s="3" t="s">
        <v>2782</v>
      </c>
      <c r="D420" s="3" t="s">
        <v>181</v>
      </c>
      <c r="E420" s="3">
        <v>5851</v>
      </c>
      <c r="F420" s="3" t="s">
        <v>2469</v>
      </c>
      <c r="G420" s="3" t="s">
        <v>2855</v>
      </c>
      <c r="H420" s="3" t="s">
        <v>2749</v>
      </c>
      <c r="I420" s="3">
        <v>0</v>
      </c>
      <c r="J420" s="3">
        <v>44012</v>
      </c>
      <c r="K420" s="3">
        <v>0</v>
      </c>
      <c r="L420" s="3">
        <v>12.5</v>
      </c>
      <c r="M420" s="3" t="s">
        <v>2732</v>
      </c>
    </row>
    <row r="421" spans="1:13" x14ac:dyDescent="0.25">
      <c r="A421" s="3" t="s">
        <v>2727</v>
      </c>
      <c r="B421" s="3" t="s">
        <v>2735</v>
      </c>
      <c r="C421" s="3" t="s">
        <v>2736</v>
      </c>
      <c r="D421" s="3" t="s">
        <v>181</v>
      </c>
      <c r="E421" s="3">
        <v>5853</v>
      </c>
      <c r="F421" s="3" t="s">
        <v>2470</v>
      </c>
      <c r="G421" s="3" t="s">
        <v>2051</v>
      </c>
      <c r="H421" s="3" t="s">
        <v>2738</v>
      </c>
      <c r="I421" s="3">
        <v>0</v>
      </c>
      <c r="J421" s="3">
        <v>43830</v>
      </c>
      <c r="K421" s="3">
        <v>100</v>
      </c>
      <c r="L421" s="3">
        <v>10</v>
      </c>
      <c r="M421" s="3" t="s">
        <v>2732</v>
      </c>
    </row>
    <row r="422" spans="1:13" x14ac:dyDescent="0.25">
      <c r="A422" s="3" t="s">
        <v>2727</v>
      </c>
      <c r="B422" s="3" t="s">
        <v>2762</v>
      </c>
      <c r="C422" s="3" t="s">
        <v>2799</v>
      </c>
      <c r="D422" s="3" t="s">
        <v>181</v>
      </c>
      <c r="E422" s="3">
        <v>5854</v>
      </c>
      <c r="F422" s="3" t="s">
        <v>2471</v>
      </c>
      <c r="G422" s="3" t="s">
        <v>2855</v>
      </c>
      <c r="H422" s="3" t="s">
        <v>2738</v>
      </c>
      <c r="I422" s="3">
        <v>30</v>
      </c>
      <c r="J422" s="3">
        <v>43830</v>
      </c>
      <c r="K422" s="3">
        <v>100</v>
      </c>
      <c r="L422" s="3">
        <v>100</v>
      </c>
      <c r="M422" s="3" t="s">
        <v>2732</v>
      </c>
    </row>
    <row r="423" spans="1:13" x14ac:dyDescent="0.25">
      <c r="A423" s="3" t="s">
        <v>2739</v>
      </c>
      <c r="B423" s="3" t="s">
        <v>2752</v>
      </c>
      <c r="C423" s="3" t="s">
        <v>2759</v>
      </c>
      <c r="D423" s="3" t="s">
        <v>181</v>
      </c>
      <c r="E423" s="3">
        <v>5855</v>
      </c>
      <c r="F423" s="3" t="s">
        <v>2472</v>
      </c>
      <c r="G423" s="3" t="s">
        <v>2051</v>
      </c>
      <c r="H423" s="3" t="s">
        <v>2738</v>
      </c>
      <c r="I423" s="3">
        <v>60</v>
      </c>
      <c r="J423" s="3">
        <v>43830</v>
      </c>
      <c r="K423" s="3">
        <v>100</v>
      </c>
      <c r="L423" s="3">
        <v>10.714</v>
      </c>
      <c r="M423" s="3" t="s">
        <v>2732</v>
      </c>
    </row>
    <row r="424" spans="1:13" x14ac:dyDescent="0.25">
      <c r="A424" s="3" t="s">
        <v>2739</v>
      </c>
      <c r="B424" s="3" t="s">
        <v>2752</v>
      </c>
      <c r="C424" s="3" t="s">
        <v>2759</v>
      </c>
      <c r="D424" s="3" t="s">
        <v>181</v>
      </c>
      <c r="E424" s="3">
        <v>5856</v>
      </c>
      <c r="F424" s="3" t="s">
        <v>2473</v>
      </c>
      <c r="G424" s="3" t="s">
        <v>2855</v>
      </c>
      <c r="H424" s="3" t="s">
        <v>2791</v>
      </c>
      <c r="I424" s="3">
        <v>30</v>
      </c>
      <c r="J424" s="3">
        <v>44043</v>
      </c>
      <c r="K424" s="3">
        <v>100</v>
      </c>
      <c r="L424" s="3">
        <v>100</v>
      </c>
      <c r="M424" s="3" t="s">
        <v>2732</v>
      </c>
    </row>
    <row r="425" spans="1:13" x14ac:dyDescent="0.25">
      <c r="A425" s="3" t="s">
        <v>2739</v>
      </c>
      <c r="B425" s="3" t="s">
        <v>2752</v>
      </c>
      <c r="C425" s="3" t="s">
        <v>2832</v>
      </c>
      <c r="D425" s="3" t="s">
        <v>181</v>
      </c>
      <c r="E425" s="3">
        <v>5857</v>
      </c>
      <c r="F425" s="3" t="s">
        <v>2474</v>
      </c>
      <c r="G425" s="3" t="s">
        <v>2051</v>
      </c>
      <c r="H425" s="3" t="s">
        <v>2738</v>
      </c>
      <c r="I425" s="3">
        <v>0</v>
      </c>
      <c r="J425" s="3">
        <v>43830</v>
      </c>
      <c r="K425" s="3">
        <v>100</v>
      </c>
      <c r="L425" s="3">
        <v>25</v>
      </c>
      <c r="M425" s="3" t="s">
        <v>2732</v>
      </c>
    </row>
    <row r="426" spans="1:13" x14ac:dyDescent="0.25">
      <c r="A426" s="3" t="s">
        <v>2727</v>
      </c>
      <c r="B426" s="3" t="s">
        <v>2733</v>
      </c>
      <c r="C426" s="3" t="s">
        <v>2833</v>
      </c>
      <c r="D426" s="3" t="s">
        <v>181</v>
      </c>
      <c r="E426" s="3">
        <v>5858</v>
      </c>
      <c r="F426" s="3" t="s">
        <v>2475</v>
      </c>
      <c r="G426" s="3" t="s">
        <v>2855</v>
      </c>
      <c r="H426" s="3" t="s">
        <v>2738</v>
      </c>
      <c r="I426" s="3">
        <v>10</v>
      </c>
      <c r="J426" s="3">
        <v>43830</v>
      </c>
      <c r="K426" s="3" t="s">
        <v>2731</v>
      </c>
      <c r="L426" s="3">
        <v>0</v>
      </c>
      <c r="M426" s="3" t="s">
        <v>2732</v>
      </c>
    </row>
    <row r="427" spans="1:13" x14ac:dyDescent="0.25">
      <c r="A427" s="3" t="s">
        <v>2739</v>
      </c>
      <c r="B427" s="3" t="s">
        <v>2740</v>
      </c>
      <c r="C427" s="3" t="s">
        <v>2779</v>
      </c>
      <c r="D427" s="3" t="s">
        <v>181</v>
      </c>
      <c r="E427" s="3">
        <v>5859</v>
      </c>
      <c r="F427" s="3" t="s">
        <v>2476</v>
      </c>
      <c r="G427" s="3" t="s">
        <v>2855</v>
      </c>
      <c r="H427" s="3" t="s">
        <v>2738</v>
      </c>
      <c r="I427" s="3">
        <v>0</v>
      </c>
      <c r="J427" s="3">
        <v>43830</v>
      </c>
      <c r="K427" s="3">
        <v>100</v>
      </c>
      <c r="L427" s="3">
        <v>4.2859999999999996</v>
      </c>
      <c r="M427" s="3" t="s">
        <v>2732</v>
      </c>
    </row>
    <row r="428" spans="1:13" x14ac:dyDescent="0.25">
      <c r="A428" s="3" t="s">
        <v>2739</v>
      </c>
      <c r="B428" s="3" t="s">
        <v>2740</v>
      </c>
      <c r="C428" s="3" t="s">
        <v>2779</v>
      </c>
      <c r="D428" s="3" t="s">
        <v>181</v>
      </c>
      <c r="E428" s="3">
        <v>5860</v>
      </c>
      <c r="F428" s="3" t="s">
        <v>2477</v>
      </c>
      <c r="G428" s="3" t="s">
        <v>2855</v>
      </c>
      <c r="H428" s="3" t="s">
        <v>2738</v>
      </c>
      <c r="I428" s="3">
        <v>0</v>
      </c>
      <c r="J428" s="3">
        <v>43830</v>
      </c>
      <c r="K428" s="3">
        <v>100</v>
      </c>
      <c r="L428" s="3">
        <v>1.1479999999999999</v>
      </c>
      <c r="M428" s="3" t="s">
        <v>2732</v>
      </c>
    </row>
    <row r="429" spans="1:13" x14ac:dyDescent="0.25">
      <c r="A429" s="3" t="s">
        <v>2727</v>
      </c>
      <c r="B429" s="3" t="s">
        <v>2762</v>
      </c>
      <c r="C429" s="3" t="s">
        <v>2798</v>
      </c>
      <c r="D429" s="3" t="s">
        <v>314</v>
      </c>
      <c r="E429" s="3">
        <v>5861</v>
      </c>
      <c r="F429" s="3" t="s">
        <v>2478</v>
      </c>
      <c r="G429" s="3" t="s">
        <v>2856</v>
      </c>
      <c r="H429" s="3" t="s">
        <v>2730</v>
      </c>
      <c r="I429" s="3">
        <v>60</v>
      </c>
      <c r="J429" s="3">
        <v>44012</v>
      </c>
      <c r="K429" s="3">
        <v>50</v>
      </c>
      <c r="L429" s="3">
        <v>20.635000000000002</v>
      </c>
      <c r="M429" s="3" t="s">
        <v>2732</v>
      </c>
    </row>
    <row r="430" spans="1:13" x14ac:dyDescent="0.25">
      <c r="A430" s="3" t="s">
        <v>2727</v>
      </c>
      <c r="B430" s="3" t="s">
        <v>2762</v>
      </c>
      <c r="C430" s="3" t="s">
        <v>2798</v>
      </c>
      <c r="D430" s="3" t="s">
        <v>314</v>
      </c>
      <c r="E430" s="3">
        <v>5862</v>
      </c>
      <c r="F430" s="3" t="s">
        <v>2479</v>
      </c>
      <c r="G430" s="3" t="s">
        <v>2051</v>
      </c>
      <c r="H430" s="3" t="s">
        <v>2730</v>
      </c>
      <c r="I430" s="3">
        <v>60</v>
      </c>
      <c r="J430" s="3">
        <v>43921</v>
      </c>
      <c r="K430" s="3">
        <v>100</v>
      </c>
      <c r="L430" s="3">
        <v>32</v>
      </c>
      <c r="M430" s="3" t="s">
        <v>2732</v>
      </c>
    </row>
    <row r="431" spans="1:13" x14ac:dyDescent="0.25">
      <c r="A431" s="3" t="s">
        <v>2727</v>
      </c>
      <c r="B431" s="3" t="s">
        <v>2801</v>
      </c>
      <c r="C431" s="3" t="s">
        <v>2835</v>
      </c>
      <c r="D431" s="3" t="s">
        <v>314</v>
      </c>
      <c r="E431" s="3">
        <v>5863</v>
      </c>
      <c r="F431" s="3" t="s">
        <v>2480</v>
      </c>
      <c r="G431" s="3" t="s">
        <v>2856</v>
      </c>
      <c r="H431" s="3" t="s">
        <v>2738</v>
      </c>
      <c r="I431" s="3">
        <v>90</v>
      </c>
      <c r="J431" s="3">
        <v>43830</v>
      </c>
      <c r="K431" s="3">
        <v>82.221999999999994</v>
      </c>
      <c r="L431" s="3">
        <v>49.332999999999998</v>
      </c>
      <c r="M431" s="3" t="s">
        <v>2732</v>
      </c>
    </row>
    <row r="432" spans="1:13" x14ac:dyDescent="0.25">
      <c r="A432" s="3" t="s">
        <v>2727</v>
      </c>
      <c r="B432" s="3" t="s">
        <v>2801</v>
      </c>
      <c r="C432" s="3" t="s">
        <v>2835</v>
      </c>
      <c r="D432" s="3" t="s">
        <v>314</v>
      </c>
      <c r="E432" s="3">
        <v>5864</v>
      </c>
      <c r="F432" s="3" t="s">
        <v>2481</v>
      </c>
      <c r="G432" s="3" t="s">
        <v>2856</v>
      </c>
      <c r="H432" s="3" t="s">
        <v>2738</v>
      </c>
      <c r="I432" s="3">
        <v>90</v>
      </c>
      <c r="J432" s="3">
        <v>43830</v>
      </c>
      <c r="K432" s="3">
        <v>64</v>
      </c>
      <c r="L432" s="3">
        <v>45.713999999999999</v>
      </c>
      <c r="M432" s="3" t="s">
        <v>2732</v>
      </c>
    </row>
    <row r="433" spans="1:13" x14ac:dyDescent="0.25">
      <c r="A433" s="3" t="s">
        <v>2727</v>
      </c>
      <c r="B433" s="3" t="s">
        <v>2801</v>
      </c>
      <c r="C433" s="3" t="s">
        <v>2836</v>
      </c>
      <c r="D433" s="3" t="s">
        <v>314</v>
      </c>
      <c r="E433" s="3">
        <v>5865</v>
      </c>
      <c r="F433" s="3" t="s">
        <v>2482</v>
      </c>
      <c r="G433" s="3" t="s">
        <v>2856</v>
      </c>
      <c r="H433" s="3" t="s">
        <v>2738</v>
      </c>
      <c r="I433" s="3">
        <v>60</v>
      </c>
      <c r="J433" s="3">
        <v>43830</v>
      </c>
      <c r="K433" s="3">
        <v>100</v>
      </c>
      <c r="L433" s="3">
        <v>100</v>
      </c>
      <c r="M433" s="3" t="s">
        <v>2732</v>
      </c>
    </row>
    <row r="434" spans="1:13" x14ac:dyDescent="0.25">
      <c r="A434" s="3" t="s">
        <v>2727</v>
      </c>
      <c r="B434" s="3" t="s">
        <v>2801</v>
      </c>
      <c r="C434" s="3" t="s">
        <v>2836</v>
      </c>
      <c r="D434" s="3" t="s">
        <v>314</v>
      </c>
      <c r="E434" s="3">
        <v>5866</v>
      </c>
      <c r="F434" s="3" t="s">
        <v>2483</v>
      </c>
      <c r="G434" s="3" t="s">
        <v>2856</v>
      </c>
      <c r="H434" s="3" t="s">
        <v>2738</v>
      </c>
      <c r="I434" s="3">
        <v>60</v>
      </c>
      <c r="J434" s="3">
        <v>43830</v>
      </c>
      <c r="K434" s="3">
        <v>100</v>
      </c>
      <c r="L434" s="3">
        <v>97.802000000000007</v>
      </c>
      <c r="M434" s="3" t="s">
        <v>2732</v>
      </c>
    </row>
    <row r="435" spans="1:13" x14ac:dyDescent="0.25">
      <c r="A435" s="3" t="s">
        <v>2727</v>
      </c>
      <c r="B435" s="3" t="s">
        <v>2801</v>
      </c>
      <c r="C435" s="3" t="s">
        <v>2802</v>
      </c>
      <c r="D435" s="3" t="s">
        <v>314</v>
      </c>
      <c r="E435" s="3">
        <v>5867</v>
      </c>
      <c r="F435" s="3" t="s">
        <v>2484</v>
      </c>
      <c r="G435" s="3" t="s">
        <v>2856</v>
      </c>
      <c r="H435" s="3" t="s">
        <v>2730</v>
      </c>
      <c r="I435" s="3">
        <v>60</v>
      </c>
      <c r="J435" s="3">
        <v>43830</v>
      </c>
      <c r="K435" s="3">
        <v>100</v>
      </c>
      <c r="L435" s="3">
        <v>30.507999999999999</v>
      </c>
      <c r="M435" s="3" t="s">
        <v>2742</v>
      </c>
    </row>
    <row r="436" spans="1:13" x14ac:dyDescent="0.25">
      <c r="A436" s="3" t="s">
        <v>2727</v>
      </c>
      <c r="B436" s="3" t="s">
        <v>2801</v>
      </c>
      <c r="C436" s="3" t="s">
        <v>2836</v>
      </c>
      <c r="D436" s="3" t="s">
        <v>314</v>
      </c>
      <c r="E436" s="3">
        <v>5868</v>
      </c>
      <c r="F436" s="3" t="s">
        <v>2485</v>
      </c>
      <c r="G436" s="3" t="s">
        <v>2856</v>
      </c>
      <c r="H436" s="3" t="s">
        <v>2730</v>
      </c>
      <c r="I436" s="3">
        <v>60</v>
      </c>
      <c r="J436" s="3">
        <v>44012</v>
      </c>
      <c r="K436" s="3">
        <v>26.346</v>
      </c>
      <c r="L436" s="3">
        <v>26.619</v>
      </c>
      <c r="M436" s="3" t="s">
        <v>2732</v>
      </c>
    </row>
    <row r="437" spans="1:13" x14ac:dyDescent="0.25">
      <c r="A437" s="3" t="s">
        <v>2727</v>
      </c>
      <c r="B437" s="3" t="s">
        <v>2801</v>
      </c>
      <c r="C437" s="3" t="s">
        <v>2835</v>
      </c>
      <c r="D437" s="3" t="s">
        <v>314</v>
      </c>
      <c r="E437" s="3">
        <v>5869</v>
      </c>
      <c r="F437" s="3" t="s">
        <v>2486</v>
      </c>
      <c r="G437" s="3" t="s">
        <v>2856</v>
      </c>
      <c r="H437" s="3" t="s">
        <v>2730</v>
      </c>
      <c r="I437" s="3">
        <v>60</v>
      </c>
      <c r="J437" s="3">
        <v>44012</v>
      </c>
      <c r="K437" s="3">
        <v>10.833</v>
      </c>
      <c r="L437" s="3">
        <v>23.542000000000002</v>
      </c>
      <c r="M437" s="3" t="s">
        <v>2732</v>
      </c>
    </row>
    <row r="438" spans="1:13" x14ac:dyDescent="0.25">
      <c r="A438" s="3" t="s">
        <v>2727</v>
      </c>
      <c r="B438" s="3" t="s">
        <v>2801</v>
      </c>
      <c r="C438" s="3" t="s">
        <v>2835</v>
      </c>
      <c r="D438" s="3" t="s">
        <v>314</v>
      </c>
      <c r="E438" s="3">
        <v>5870</v>
      </c>
      <c r="F438" s="3" t="s">
        <v>2487</v>
      </c>
      <c r="G438" s="3" t="s">
        <v>2856</v>
      </c>
      <c r="H438" s="3" t="s">
        <v>2749</v>
      </c>
      <c r="I438" s="3">
        <v>60</v>
      </c>
      <c r="J438" s="3">
        <v>43830</v>
      </c>
      <c r="K438" s="3">
        <v>100</v>
      </c>
      <c r="L438" s="3">
        <v>14.286</v>
      </c>
      <c r="M438" s="3" t="s">
        <v>2732</v>
      </c>
    </row>
    <row r="439" spans="1:13" x14ac:dyDescent="0.25">
      <c r="A439" s="3" t="s">
        <v>2727</v>
      </c>
      <c r="B439" s="3" t="s">
        <v>2801</v>
      </c>
      <c r="C439" s="3" t="s">
        <v>2836</v>
      </c>
      <c r="D439" s="3" t="s">
        <v>314</v>
      </c>
      <c r="E439" s="3">
        <v>5871</v>
      </c>
      <c r="F439" s="3" t="s">
        <v>2488</v>
      </c>
      <c r="G439" s="3" t="s">
        <v>2856</v>
      </c>
      <c r="H439" s="3" t="s">
        <v>2730</v>
      </c>
      <c r="I439" s="3">
        <v>60</v>
      </c>
      <c r="J439" s="3">
        <v>44012</v>
      </c>
      <c r="K439" s="3">
        <v>6.3330000000000002</v>
      </c>
      <c r="L439" s="3">
        <v>27.827999999999999</v>
      </c>
      <c r="M439" s="3" t="s">
        <v>2732</v>
      </c>
    </row>
    <row r="440" spans="1:13" x14ac:dyDescent="0.25">
      <c r="A440" s="3" t="s">
        <v>2727</v>
      </c>
      <c r="B440" s="3" t="s">
        <v>2801</v>
      </c>
      <c r="C440" s="3" t="s">
        <v>2836</v>
      </c>
      <c r="D440" s="3" t="s">
        <v>314</v>
      </c>
      <c r="E440" s="3">
        <v>5872</v>
      </c>
      <c r="F440" s="3" t="s">
        <v>2489</v>
      </c>
      <c r="G440" s="3" t="s">
        <v>2856</v>
      </c>
      <c r="H440" s="3" t="s">
        <v>2730</v>
      </c>
      <c r="I440" s="3">
        <v>0</v>
      </c>
      <c r="J440" s="3">
        <v>44012</v>
      </c>
      <c r="K440" s="3">
        <v>49.107999999999997</v>
      </c>
      <c r="L440" s="3">
        <v>34.131</v>
      </c>
      <c r="M440" s="3" t="s">
        <v>2732</v>
      </c>
    </row>
    <row r="441" spans="1:13" x14ac:dyDescent="0.25">
      <c r="A441" s="3" t="s">
        <v>2727</v>
      </c>
      <c r="B441" s="3" t="s">
        <v>2801</v>
      </c>
      <c r="C441" s="3" t="s">
        <v>2836</v>
      </c>
      <c r="D441" s="3" t="s">
        <v>314</v>
      </c>
      <c r="E441" s="3">
        <v>5873</v>
      </c>
      <c r="F441" s="3" t="s">
        <v>2490</v>
      </c>
      <c r="G441" s="3" t="s">
        <v>2855</v>
      </c>
      <c r="H441" s="3" t="s">
        <v>2730</v>
      </c>
      <c r="I441" s="3">
        <v>60</v>
      </c>
      <c r="J441" s="3">
        <v>44012</v>
      </c>
      <c r="K441" s="3">
        <v>71.956999999999994</v>
      </c>
      <c r="L441" s="3">
        <v>43.886000000000003</v>
      </c>
      <c r="M441" s="3" t="s">
        <v>2732</v>
      </c>
    </row>
    <row r="442" spans="1:13" x14ac:dyDescent="0.25">
      <c r="A442" s="3" t="s">
        <v>2727</v>
      </c>
      <c r="B442" s="3" t="s">
        <v>2801</v>
      </c>
      <c r="C442" s="3" t="s">
        <v>2836</v>
      </c>
      <c r="D442" s="3" t="s">
        <v>314</v>
      </c>
      <c r="E442" s="3">
        <v>5874</v>
      </c>
      <c r="F442" s="3" t="s">
        <v>2491</v>
      </c>
      <c r="G442" s="3" t="s">
        <v>2856</v>
      </c>
      <c r="H442" s="3" t="s">
        <v>2730</v>
      </c>
      <c r="I442" s="3">
        <v>60</v>
      </c>
      <c r="J442" s="3">
        <v>43921</v>
      </c>
      <c r="K442" s="3">
        <v>17.5</v>
      </c>
      <c r="L442" s="3">
        <v>29.5</v>
      </c>
      <c r="M442" s="3" t="s">
        <v>2732</v>
      </c>
    </row>
    <row r="443" spans="1:13" x14ac:dyDescent="0.25">
      <c r="A443" s="3" t="s">
        <v>2770</v>
      </c>
      <c r="B443" s="3" t="s">
        <v>2812</v>
      </c>
      <c r="C443" s="3" t="s">
        <v>2772</v>
      </c>
      <c r="D443" s="3" t="s">
        <v>314</v>
      </c>
      <c r="E443" s="3">
        <v>5875</v>
      </c>
      <c r="F443" s="3" t="s">
        <v>2492</v>
      </c>
      <c r="G443" s="3" t="s">
        <v>2856</v>
      </c>
      <c r="H443" s="3" t="s">
        <v>2738</v>
      </c>
      <c r="I443" s="3">
        <v>60</v>
      </c>
      <c r="J443" s="3">
        <v>43830</v>
      </c>
      <c r="K443" s="3">
        <v>0</v>
      </c>
      <c r="L443" s="3">
        <v>0</v>
      </c>
      <c r="M443" s="3" t="s">
        <v>2732</v>
      </c>
    </row>
    <row r="444" spans="1:13" x14ac:dyDescent="0.25">
      <c r="A444" s="3" t="s">
        <v>2727</v>
      </c>
      <c r="B444" s="3" t="s">
        <v>2728</v>
      </c>
      <c r="C444" s="3" t="s">
        <v>2729</v>
      </c>
      <c r="D444" s="3" t="s">
        <v>320</v>
      </c>
      <c r="E444" s="3">
        <v>5876</v>
      </c>
      <c r="F444" s="3" t="s">
        <v>2493</v>
      </c>
      <c r="G444" s="3" t="s">
        <v>2856</v>
      </c>
      <c r="H444" s="3" t="s">
        <v>2738</v>
      </c>
      <c r="I444" s="3">
        <v>180</v>
      </c>
      <c r="J444" s="3">
        <v>43830</v>
      </c>
      <c r="K444" s="3">
        <v>0</v>
      </c>
      <c r="L444" s="3">
        <v>0</v>
      </c>
      <c r="M444" s="3" t="s">
        <v>2732</v>
      </c>
    </row>
    <row r="445" spans="1:13" x14ac:dyDescent="0.25">
      <c r="A445" s="3" t="s">
        <v>2727</v>
      </c>
      <c r="B445" s="3" t="s">
        <v>2728</v>
      </c>
      <c r="C445" s="3" t="s">
        <v>2729</v>
      </c>
      <c r="D445" s="3" t="s">
        <v>320</v>
      </c>
      <c r="E445" s="3">
        <v>5877</v>
      </c>
      <c r="F445" s="3" t="s">
        <v>2494</v>
      </c>
      <c r="G445" s="3" t="s">
        <v>2856</v>
      </c>
      <c r="H445" s="3" t="s">
        <v>2738</v>
      </c>
      <c r="I445" s="3">
        <v>180</v>
      </c>
      <c r="J445" s="3">
        <v>43830</v>
      </c>
      <c r="K445" s="3">
        <v>100</v>
      </c>
      <c r="L445" s="3">
        <v>8.3330000000000002</v>
      </c>
      <c r="M445" s="3" t="s">
        <v>2732</v>
      </c>
    </row>
    <row r="446" spans="1:13" x14ac:dyDescent="0.25">
      <c r="A446" s="3" t="s">
        <v>2727</v>
      </c>
      <c r="B446" s="3" t="s">
        <v>2767</v>
      </c>
      <c r="C446" s="3" t="s">
        <v>2837</v>
      </c>
      <c r="D446" s="3" t="s">
        <v>320</v>
      </c>
      <c r="E446" s="3">
        <v>5878</v>
      </c>
      <c r="F446" s="3" t="s">
        <v>2495</v>
      </c>
      <c r="G446" s="3" t="s">
        <v>2855</v>
      </c>
      <c r="H446" s="3" t="s">
        <v>2791</v>
      </c>
      <c r="I446" s="3">
        <v>30</v>
      </c>
      <c r="J446" s="3">
        <v>44043</v>
      </c>
      <c r="K446" s="3">
        <v>9.26</v>
      </c>
      <c r="L446" s="3">
        <v>4.1909999999999998</v>
      </c>
      <c r="M446" s="3" t="s">
        <v>2732</v>
      </c>
    </row>
    <row r="447" spans="1:13" x14ac:dyDescent="0.25">
      <c r="A447" s="3" t="s">
        <v>2739</v>
      </c>
      <c r="B447" s="3" t="s">
        <v>2740</v>
      </c>
      <c r="C447" s="3" t="s">
        <v>2747</v>
      </c>
      <c r="D447" s="3" t="s">
        <v>147</v>
      </c>
      <c r="E447" s="3">
        <v>5879</v>
      </c>
      <c r="F447" s="3" t="s">
        <v>2496</v>
      </c>
      <c r="G447" s="3" t="s">
        <v>2855</v>
      </c>
      <c r="H447" s="3" t="s">
        <v>2730</v>
      </c>
      <c r="I447" s="3">
        <v>0</v>
      </c>
      <c r="J447" s="3">
        <v>44012</v>
      </c>
      <c r="K447" s="3">
        <v>4.3369999999999997</v>
      </c>
      <c r="L447" s="3">
        <v>6.8159999999999998</v>
      </c>
      <c r="M447" s="3" t="s">
        <v>2732</v>
      </c>
    </row>
    <row r="448" spans="1:13" x14ac:dyDescent="0.25">
      <c r="A448" s="3" t="s">
        <v>2739</v>
      </c>
      <c r="B448" s="3" t="s">
        <v>2740</v>
      </c>
      <c r="C448" s="3" t="s">
        <v>2747</v>
      </c>
      <c r="D448" s="3" t="s">
        <v>320</v>
      </c>
      <c r="E448" s="3">
        <v>5880</v>
      </c>
      <c r="F448" s="3" t="s">
        <v>2497</v>
      </c>
      <c r="G448" s="3" t="s">
        <v>2855</v>
      </c>
      <c r="H448" s="3" t="s">
        <v>2791</v>
      </c>
      <c r="I448" s="3">
        <v>0</v>
      </c>
      <c r="J448" s="3">
        <v>44012</v>
      </c>
      <c r="K448" s="3">
        <v>41.198999999999998</v>
      </c>
      <c r="L448" s="3">
        <v>15.125</v>
      </c>
      <c r="M448" s="3" t="s">
        <v>2742</v>
      </c>
    </row>
    <row r="449" spans="1:13" x14ac:dyDescent="0.25">
      <c r="A449" s="3" t="s">
        <v>2739</v>
      </c>
      <c r="B449" s="3" t="s">
        <v>2740</v>
      </c>
      <c r="C449" s="3" t="s">
        <v>2747</v>
      </c>
      <c r="D449" s="3" t="s">
        <v>147</v>
      </c>
      <c r="E449" s="3">
        <v>5881</v>
      </c>
      <c r="F449" s="3" t="s">
        <v>2498</v>
      </c>
      <c r="G449" s="3" t="s">
        <v>2855</v>
      </c>
      <c r="H449" s="3" t="s">
        <v>2730</v>
      </c>
      <c r="I449" s="3">
        <v>30</v>
      </c>
      <c r="J449" s="3">
        <v>44012</v>
      </c>
      <c r="K449" s="3">
        <v>100</v>
      </c>
      <c r="L449" s="3">
        <v>30.97</v>
      </c>
      <c r="M449" s="3" t="s">
        <v>2732</v>
      </c>
    </row>
    <row r="450" spans="1:13" x14ac:dyDescent="0.25">
      <c r="A450" s="3" t="s">
        <v>2739</v>
      </c>
      <c r="B450" s="3" t="s">
        <v>2740</v>
      </c>
      <c r="C450" s="3" t="s">
        <v>2747</v>
      </c>
      <c r="D450" s="3" t="s">
        <v>320</v>
      </c>
      <c r="E450" s="3">
        <v>5883</v>
      </c>
      <c r="F450" s="3" t="s">
        <v>2499</v>
      </c>
      <c r="G450" s="3" t="s">
        <v>2856</v>
      </c>
      <c r="H450" s="3" t="s">
        <v>2791</v>
      </c>
      <c r="I450" s="3">
        <v>30</v>
      </c>
      <c r="J450" s="3">
        <v>44043</v>
      </c>
      <c r="K450" s="3">
        <v>27.83</v>
      </c>
      <c r="L450" s="3">
        <v>62.481999999999999</v>
      </c>
      <c r="M450" s="3" t="s">
        <v>2732</v>
      </c>
    </row>
    <row r="451" spans="1:13" x14ac:dyDescent="0.25">
      <c r="A451" s="3" t="s">
        <v>2739</v>
      </c>
      <c r="B451" s="3" t="s">
        <v>2740</v>
      </c>
      <c r="C451" s="3" t="s">
        <v>2747</v>
      </c>
      <c r="D451" s="3" t="s">
        <v>320</v>
      </c>
      <c r="E451" s="3">
        <v>5884</v>
      </c>
      <c r="F451" s="3" t="s">
        <v>2500</v>
      </c>
      <c r="G451" s="3" t="s">
        <v>2855</v>
      </c>
      <c r="H451" s="3" t="s">
        <v>2791</v>
      </c>
      <c r="I451" s="3">
        <v>30</v>
      </c>
      <c r="J451" s="3">
        <v>44043</v>
      </c>
      <c r="K451" s="3">
        <v>62.247</v>
      </c>
      <c r="L451" s="3">
        <v>43.21</v>
      </c>
      <c r="M451" s="3" t="s">
        <v>2732</v>
      </c>
    </row>
    <row r="452" spans="1:13" x14ac:dyDescent="0.25">
      <c r="A452" s="3" t="s">
        <v>2739</v>
      </c>
      <c r="B452" s="3" t="s">
        <v>2740</v>
      </c>
      <c r="C452" s="3" t="s">
        <v>2747</v>
      </c>
      <c r="D452" s="3" t="s">
        <v>320</v>
      </c>
      <c r="E452" s="3">
        <v>5885</v>
      </c>
      <c r="F452" s="3" t="s">
        <v>2501</v>
      </c>
      <c r="G452" s="3" t="s">
        <v>2855</v>
      </c>
      <c r="H452" s="3" t="s">
        <v>2791</v>
      </c>
      <c r="I452" s="3">
        <v>30</v>
      </c>
      <c r="J452" s="3">
        <v>44043</v>
      </c>
      <c r="K452" s="3">
        <v>37.51</v>
      </c>
      <c r="L452" s="3">
        <v>26.643000000000001</v>
      </c>
      <c r="M452" s="3" t="s">
        <v>2732</v>
      </c>
    </row>
    <row r="453" spans="1:13" x14ac:dyDescent="0.25">
      <c r="A453" s="3" t="s">
        <v>2739</v>
      </c>
      <c r="B453" s="3" t="s">
        <v>2740</v>
      </c>
      <c r="C453" s="3" t="s">
        <v>2747</v>
      </c>
      <c r="D453" s="3" t="s">
        <v>320</v>
      </c>
      <c r="E453" s="3">
        <v>5886</v>
      </c>
      <c r="F453" s="3" t="s">
        <v>2502</v>
      </c>
      <c r="G453" s="3" t="s">
        <v>2855</v>
      </c>
      <c r="H453" s="3" t="s">
        <v>2730</v>
      </c>
      <c r="I453" s="3">
        <v>90</v>
      </c>
      <c r="J453" s="3">
        <v>43921</v>
      </c>
      <c r="K453" s="3">
        <v>15.766</v>
      </c>
      <c r="L453" s="3">
        <v>24.725999999999999</v>
      </c>
      <c r="M453" s="3" t="s">
        <v>2732</v>
      </c>
    </row>
    <row r="454" spans="1:13" x14ac:dyDescent="0.25">
      <c r="A454" s="3" t="s">
        <v>2739</v>
      </c>
      <c r="B454" s="3" t="s">
        <v>2740</v>
      </c>
      <c r="C454" s="3" t="s">
        <v>2747</v>
      </c>
      <c r="D454" s="3" t="s">
        <v>320</v>
      </c>
      <c r="E454" s="3">
        <v>5887</v>
      </c>
      <c r="F454" s="3" t="s">
        <v>2503</v>
      </c>
      <c r="G454" s="3" t="s">
        <v>2855</v>
      </c>
      <c r="H454" s="3" t="s">
        <v>2791</v>
      </c>
      <c r="I454" s="3">
        <v>30</v>
      </c>
      <c r="J454" s="3">
        <v>44043</v>
      </c>
      <c r="K454" s="3">
        <v>1.57</v>
      </c>
      <c r="L454" s="3">
        <v>0.47899999999999998</v>
      </c>
      <c r="M454" s="3" t="s">
        <v>2732</v>
      </c>
    </row>
    <row r="455" spans="1:13" x14ac:dyDescent="0.25">
      <c r="A455" s="3" t="s">
        <v>2727</v>
      </c>
      <c r="B455" s="3" t="s">
        <v>2760</v>
      </c>
      <c r="C455" s="3" t="s">
        <v>2761</v>
      </c>
      <c r="D455" s="3" t="s">
        <v>320</v>
      </c>
      <c r="E455" s="3">
        <v>5888</v>
      </c>
      <c r="F455" s="3" t="s">
        <v>2504</v>
      </c>
      <c r="G455" s="3" t="s">
        <v>2856</v>
      </c>
      <c r="H455" s="3" t="s">
        <v>2738</v>
      </c>
      <c r="I455" s="3">
        <v>180</v>
      </c>
      <c r="J455" s="3">
        <v>43830</v>
      </c>
      <c r="K455" s="3">
        <v>100</v>
      </c>
      <c r="L455" s="3">
        <v>22.335000000000001</v>
      </c>
      <c r="M455" s="3" t="s">
        <v>2732</v>
      </c>
    </row>
    <row r="456" spans="1:13" x14ac:dyDescent="0.25">
      <c r="A456" s="3" t="s">
        <v>2727</v>
      </c>
      <c r="B456" s="3" t="s">
        <v>2760</v>
      </c>
      <c r="C456" s="3" t="s">
        <v>2761</v>
      </c>
      <c r="D456" s="3" t="s">
        <v>320</v>
      </c>
      <c r="E456" s="3">
        <v>5889</v>
      </c>
      <c r="F456" s="3" t="s">
        <v>2505</v>
      </c>
      <c r="G456" s="3" t="s">
        <v>2856</v>
      </c>
      <c r="H456" s="3" t="s">
        <v>2738</v>
      </c>
      <c r="I456" s="3">
        <v>180</v>
      </c>
      <c r="J456" s="3">
        <v>43830</v>
      </c>
      <c r="K456" s="3">
        <v>99.04</v>
      </c>
      <c r="L456" s="3" t="s">
        <v>2731</v>
      </c>
      <c r="M456" s="3" t="s">
        <v>2732</v>
      </c>
    </row>
    <row r="457" spans="1:13" x14ac:dyDescent="0.25">
      <c r="A457" s="3" t="s">
        <v>2727</v>
      </c>
      <c r="B457" s="3" t="s">
        <v>2760</v>
      </c>
      <c r="C457" s="3" t="s">
        <v>2761</v>
      </c>
      <c r="D457" s="3" t="s">
        <v>320</v>
      </c>
      <c r="E457" s="3">
        <v>5890</v>
      </c>
      <c r="F457" s="3" t="s">
        <v>2506</v>
      </c>
      <c r="G457" s="3" t="s">
        <v>2855</v>
      </c>
      <c r="H457" s="3" t="s">
        <v>2738</v>
      </c>
      <c r="I457" s="3">
        <v>180</v>
      </c>
      <c r="J457" s="3">
        <v>43830</v>
      </c>
      <c r="K457" s="3">
        <v>14.706</v>
      </c>
      <c r="L457" s="3">
        <v>3.6760000000000002</v>
      </c>
      <c r="M457" s="3" t="s">
        <v>2732</v>
      </c>
    </row>
    <row r="458" spans="1:13" x14ac:dyDescent="0.25">
      <c r="A458" s="3" t="s">
        <v>2727</v>
      </c>
      <c r="B458" s="3" t="s">
        <v>2760</v>
      </c>
      <c r="C458" s="3" t="s">
        <v>2761</v>
      </c>
      <c r="D458" s="3" t="s">
        <v>320</v>
      </c>
      <c r="E458" s="3">
        <v>5891</v>
      </c>
      <c r="F458" s="3" t="s">
        <v>2507</v>
      </c>
      <c r="G458" s="3" t="s">
        <v>2856</v>
      </c>
      <c r="H458" s="3" t="s">
        <v>2738</v>
      </c>
      <c r="I458" s="3">
        <v>180</v>
      </c>
      <c r="J458" s="3">
        <v>43830</v>
      </c>
      <c r="K458" s="3">
        <v>88.17</v>
      </c>
      <c r="L458" s="3">
        <v>17.63</v>
      </c>
      <c r="M458" s="3" t="s">
        <v>2732</v>
      </c>
    </row>
    <row r="459" spans="1:13" x14ac:dyDescent="0.25">
      <c r="A459" s="3" t="s">
        <v>2727</v>
      </c>
      <c r="B459" s="3" t="s">
        <v>2760</v>
      </c>
      <c r="C459" s="3" t="s">
        <v>2761</v>
      </c>
      <c r="D459" s="3" t="s">
        <v>320</v>
      </c>
      <c r="E459" s="3">
        <v>5892</v>
      </c>
      <c r="F459" s="3" t="s">
        <v>2508</v>
      </c>
      <c r="G459" s="3" t="s">
        <v>2856</v>
      </c>
      <c r="H459" s="3" t="s">
        <v>2738</v>
      </c>
      <c r="I459" s="3">
        <v>180</v>
      </c>
      <c r="J459" s="3">
        <v>43830</v>
      </c>
      <c r="K459" s="3">
        <v>42.128</v>
      </c>
      <c r="L459" s="3">
        <v>8.4260000000000002</v>
      </c>
      <c r="M459" s="3" t="s">
        <v>2732</v>
      </c>
    </row>
    <row r="460" spans="1:13" x14ac:dyDescent="0.25">
      <c r="A460" s="3" t="s">
        <v>2727</v>
      </c>
      <c r="B460" s="3" t="s">
        <v>2760</v>
      </c>
      <c r="C460" s="3" t="s">
        <v>2761</v>
      </c>
      <c r="D460" s="3" t="s">
        <v>320</v>
      </c>
      <c r="E460" s="3">
        <v>5893</v>
      </c>
      <c r="F460" s="3" t="s">
        <v>2509</v>
      </c>
      <c r="G460" s="3" t="s">
        <v>2855</v>
      </c>
      <c r="H460" s="3" t="s">
        <v>2738</v>
      </c>
      <c r="I460" s="3">
        <v>180</v>
      </c>
      <c r="J460" s="3">
        <v>43830</v>
      </c>
      <c r="K460" s="3">
        <v>0</v>
      </c>
      <c r="L460" s="3">
        <v>0</v>
      </c>
      <c r="M460" s="3" t="s">
        <v>2732</v>
      </c>
    </row>
    <row r="461" spans="1:13" x14ac:dyDescent="0.25">
      <c r="A461" s="3" t="s">
        <v>2727</v>
      </c>
      <c r="B461" s="3" t="s">
        <v>2760</v>
      </c>
      <c r="C461" s="3" t="s">
        <v>2761</v>
      </c>
      <c r="D461" s="3" t="s">
        <v>320</v>
      </c>
      <c r="E461" s="3">
        <v>5895</v>
      </c>
      <c r="F461" s="3" t="s">
        <v>2510</v>
      </c>
      <c r="G461" s="3" t="s">
        <v>2856</v>
      </c>
      <c r="H461" s="3" t="s">
        <v>2738</v>
      </c>
      <c r="I461" s="3">
        <v>180</v>
      </c>
      <c r="J461" s="3">
        <v>43830</v>
      </c>
      <c r="K461" s="3">
        <v>100</v>
      </c>
      <c r="L461" s="3">
        <v>44.51</v>
      </c>
      <c r="M461" s="3" t="s">
        <v>2732</v>
      </c>
    </row>
    <row r="462" spans="1:13" x14ac:dyDescent="0.25">
      <c r="A462" s="3" t="s">
        <v>2727</v>
      </c>
      <c r="B462" s="3" t="s">
        <v>2760</v>
      </c>
      <c r="C462" s="3" t="s">
        <v>2761</v>
      </c>
      <c r="D462" s="3" t="s">
        <v>320</v>
      </c>
      <c r="E462" s="3">
        <v>5896</v>
      </c>
      <c r="F462" s="3" t="s">
        <v>2511</v>
      </c>
      <c r="G462" s="3" t="s">
        <v>2856</v>
      </c>
      <c r="H462" s="3" t="s">
        <v>2738</v>
      </c>
      <c r="I462" s="3">
        <v>180</v>
      </c>
      <c r="J462" s="3">
        <v>43830</v>
      </c>
      <c r="K462" s="3">
        <v>100</v>
      </c>
      <c r="L462" s="3">
        <v>41.546999999999997</v>
      </c>
      <c r="M462" s="3" t="s">
        <v>2732</v>
      </c>
    </row>
    <row r="463" spans="1:13" x14ac:dyDescent="0.25">
      <c r="A463" s="3" t="s">
        <v>2727</v>
      </c>
      <c r="B463" s="3" t="s">
        <v>2760</v>
      </c>
      <c r="C463" s="3" t="s">
        <v>2761</v>
      </c>
      <c r="D463" s="3" t="s">
        <v>320</v>
      </c>
      <c r="E463" s="3">
        <v>5897</v>
      </c>
      <c r="F463" s="3" t="s">
        <v>2512</v>
      </c>
      <c r="G463" s="3" t="s">
        <v>2855</v>
      </c>
      <c r="H463" s="3" t="s">
        <v>2738</v>
      </c>
      <c r="I463" s="3">
        <v>180</v>
      </c>
      <c r="J463" s="3">
        <v>43830</v>
      </c>
      <c r="K463" s="3">
        <v>100</v>
      </c>
      <c r="L463" s="3">
        <v>52.777999999999999</v>
      </c>
      <c r="M463" s="3" t="s">
        <v>2732</v>
      </c>
    </row>
    <row r="464" spans="1:13" x14ac:dyDescent="0.25">
      <c r="A464" s="3" t="s">
        <v>2727</v>
      </c>
      <c r="B464" s="3" t="s">
        <v>2760</v>
      </c>
      <c r="C464" s="3" t="s">
        <v>2761</v>
      </c>
      <c r="D464" s="3" t="s">
        <v>320</v>
      </c>
      <c r="E464" s="3">
        <v>5898</v>
      </c>
      <c r="F464" s="3" t="s">
        <v>2513</v>
      </c>
      <c r="G464" s="3" t="s">
        <v>2856</v>
      </c>
      <c r="H464" s="3" t="s">
        <v>2738</v>
      </c>
      <c r="I464" s="3">
        <v>365</v>
      </c>
      <c r="J464" s="3">
        <v>43738</v>
      </c>
      <c r="K464" s="3">
        <v>4.63</v>
      </c>
      <c r="L464" s="3">
        <v>2.14</v>
      </c>
      <c r="M464" s="3" t="s">
        <v>2732</v>
      </c>
    </row>
    <row r="465" spans="1:13" x14ac:dyDescent="0.25">
      <c r="A465" s="3" t="s">
        <v>2727</v>
      </c>
      <c r="B465" s="3" t="s">
        <v>2760</v>
      </c>
      <c r="C465" s="3" t="s">
        <v>2761</v>
      </c>
      <c r="D465" s="3" t="s">
        <v>320</v>
      </c>
      <c r="E465" s="3">
        <v>5901</v>
      </c>
      <c r="F465" s="3" t="s">
        <v>2493</v>
      </c>
      <c r="G465" s="3" t="s">
        <v>2856</v>
      </c>
      <c r="H465" s="3" t="s">
        <v>2738</v>
      </c>
      <c r="I465" s="3">
        <v>180</v>
      </c>
      <c r="J465" s="3">
        <v>43830</v>
      </c>
      <c r="K465" s="3">
        <v>0</v>
      </c>
      <c r="L465" s="3">
        <v>0</v>
      </c>
      <c r="M465" s="3" t="s">
        <v>2732</v>
      </c>
    </row>
    <row r="466" spans="1:13" x14ac:dyDescent="0.25">
      <c r="A466" s="3" t="s">
        <v>2727</v>
      </c>
      <c r="B466" s="3" t="s">
        <v>2760</v>
      </c>
      <c r="C466" s="3" t="s">
        <v>2761</v>
      </c>
      <c r="D466" s="3" t="s">
        <v>320</v>
      </c>
      <c r="E466" s="3">
        <v>5902</v>
      </c>
      <c r="F466" s="3" t="s">
        <v>2494</v>
      </c>
      <c r="G466" s="3" t="s">
        <v>2856</v>
      </c>
      <c r="H466" s="3" t="s">
        <v>2738</v>
      </c>
      <c r="I466" s="3">
        <v>180</v>
      </c>
      <c r="J466" s="3">
        <v>43830</v>
      </c>
      <c r="K466" s="3">
        <v>100</v>
      </c>
      <c r="L466" s="3">
        <v>8.3330000000000002</v>
      </c>
      <c r="M466" s="3" t="s">
        <v>2732</v>
      </c>
    </row>
    <row r="467" spans="1:13" x14ac:dyDescent="0.25">
      <c r="A467" s="3" t="s">
        <v>2727</v>
      </c>
      <c r="B467" s="3" t="s">
        <v>2735</v>
      </c>
      <c r="C467" s="3" t="s">
        <v>2736</v>
      </c>
      <c r="D467" s="3" t="s">
        <v>320</v>
      </c>
      <c r="E467" s="3">
        <v>5903</v>
      </c>
      <c r="F467" s="3" t="s">
        <v>2514</v>
      </c>
      <c r="G467" s="3" t="s">
        <v>2855</v>
      </c>
      <c r="H467" s="3" t="s">
        <v>2738</v>
      </c>
      <c r="I467" s="3">
        <v>0</v>
      </c>
      <c r="J467" s="3">
        <v>43830</v>
      </c>
      <c r="K467" s="3">
        <v>0</v>
      </c>
      <c r="L467" s="3">
        <v>0</v>
      </c>
      <c r="M467" s="3" t="s">
        <v>2732</v>
      </c>
    </row>
    <row r="468" spans="1:13" x14ac:dyDescent="0.25">
      <c r="A468" s="3" t="s">
        <v>2739</v>
      </c>
      <c r="B468" s="3" t="s">
        <v>2740</v>
      </c>
      <c r="C468" s="3" t="s">
        <v>2747</v>
      </c>
      <c r="D468" s="3" t="s">
        <v>320</v>
      </c>
      <c r="E468" s="3">
        <v>5905</v>
      </c>
      <c r="F468" s="3" t="s">
        <v>2515</v>
      </c>
      <c r="G468" s="3" t="s">
        <v>2855</v>
      </c>
      <c r="H468" s="3" t="s">
        <v>2738</v>
      </c>
      <c r="I468" s="3">
        <v>90</v>
      </c>
      <c r="J468" s="3">
        <v>43830</v>
      </c>
      <c r="K468" s="3">
        <v>31.43</v>
      </c>
      <c r="L468" s="3">
        <v>8.8000000000000007</v>
      </c>
      <c r="M468" s="3" t="s">
        <v>2732</v>
      </c>
    </row>
    <row r="469" spans="1:13" x14ac:dyDescent="0.25">
      <c r="A469" s="3" t="s">
        <v>2739</v>
      </c>
      <c r="B469" s="3" t="s">
        <v>2740</v>
      </c>
      <c r="C469" s="3" t="s">
        <v>2747</v>
      </c>
      <c r="D469" s="3" t="s">
        <v>320</v>
      </c>
      <c r="E469" s="3">
        <v>5906</v>
      </c>
      <c r="F469" s="3" t="s">
        <v>2516</v>
      </c>
      <c r="G469" s="3" t="s">
        <v>2855</v>
      </c>
      <c r="H469" s="3" t="s">
        <v>2738</v>
      </c>
      <c r="I469" s="3">
        <v>90</v>
      </c>
      <c r="J469" s="3">
        <v>43830</v>
      </c>
      <c r="K469" s="3">
        <v>60.71</v>
      </c>
      <c r="L469" s="3">
        <v>27.87</v>
      </c>
      <c r="M469" s="3" t="s">
        <v>2732</v>
      </c>
    </row>
    <row r="470" spans="1:13" x14ac:dyDescent="0.25">
      <c r="A470" s="3" t="s">
        <v>2739</v>
      </c>
      <c r="B470" s="3" t="s">
        <v>2740</v>
      </c>
      <c r="C470" s="3" t="s">
        <v>2747</v>
      </c>
      <c r="D470" s="3" t="s">
        <v>320</v>
      </c>
      <c r="E470" s="3">
        <v>5907</v>
      </c>
      <c r="F470" s="3" t="s">
        <v>2517</v>
      </c>
      <c r="G470" s="3" t="s">
        <v>2855</v>
      </c>
      <c r="H470" s="3" t="s">
        <v>2791</v>
      </c>
      <c r="I470" s="3">
        <v>0</v>
      </c>
      <c r="J470" s="3">
        <v>44043</v>
      </c>
      <c r="K470" s="3">
        <v>34.673999999999999</v>
      </c>
      <c r="L470" s="3">
        <v>58.338999999999999</v>
      </c>
      <c r="M470" s="3" t="s">
        <v>2732</v>
      </c>
    </row>
    <row r="471" spans="1:13" x14ac:dyDescent="0.25">
      <c r="A471" s="3" t="s">
        <v>2727</v>
      </c>
      <c r="B471" s="3" t="s">
        <v>2733</v>
      </c>
      <c r="C471" s="3" t="s">
        <v>2805</v>
      </c>
      <c r="D471" s="3" t="s">
        <v>320</v>
      </c>
      <c r="E471" s="3">
        <v>5908</v>
      </c>
      <c r="F471" s="3" t="s">
        <v>2518</v>
      </c>
      <c r="G471" s="3" t="s">
        <v>2855</v>
      </c>
      <c r="H471" s="3" t="s">
        <v>2738</v>
      </c>
      <c r="I471" s="3">
        <v>30</v>
      </c>
      <c r="J471" s="3">
        <v>43830</v>
      </c>
      <c r="K471" s="3">
        <v>100</v>
      </c>
      <c r="L471" s="3">
        <v>21.332999999999998</v>
      </c>
      <c r="M471" s="3" t="s">
        <v>2732</v>
      </c>
    </row>
    <row r="472" spans="1:13" x14ac:dyDescent="0.25">
      <c r="A472" s="3" t="s">
        <v>2727</v>
      </c>
      <c r="B472" s="3" t="s">
        <v>2733</v>
      </c>
      <c r="C472" s="3" t="s">
        <v>2833</v>
      </c>
      <c r="D472" s="3" t="s">
        <v>320</v>
      </c>
      <c r="E472" s="3">
        <v>5909</v>
      </c>
      <c r="F472" s="3" t="s">
        <v>2519</v>
      </c>
      <c r="G472" s="3" t="s">
        <v>2856</v>
      </c>
      <c r="H472" s="3" t="s">
        <v>2730</v>
      </c>
      <c r="I472" s="3">
        <v>60</v>
      </c>
      <c r="J472" s="3">
        <v>44012</v>
      </c>
      <c r="K472" s="3">
        <v>28.904</v>
      </c>
      <c r="L472" s="3">
        <v>34.866999999999997</v>
      </c>
      <c r="M472" s="3" t="s">
        <v>2732</v>
      </c>
    </row>
    <row r="473" spans="1:13" x14ac:dyDescent="0.25">
      <c r="A473" s="3" t="s">
        <v>2727</v>
      </c>
      <c r="B473" s="3" t="s">
        <v>2733</v>
      </c>
      <c r="C473" s="3" t="s">
        <v>2785</v>
      </c>
      <c r="D473" s="3" t="s">
        <v>320</v>
      </c>
      <c r="E473" s="3">
        <v>5910</v>
      </c>
      <c r="F473" s="3" t="s">
        <v>2520</v>
      </c>
      <c r="G473" s="3" t="s">
        <v>2855</v>
      </c>
      <c r="H473" s="3" t="s">
        <v>2749</v>
      </c>
      <c r="I473" s="3">
        <v>0</v>
      </c>
      <c r="J473" s="3">
        <v>44012</v>
      </c>
      <c r="K473" s="3">
        <v>28.571000000000002</v>
      </c>
      <c r="L473" s="3">
        <v>15</v>
      </c>
      <c r="M473" s="3" t="s">
        <v>2732</v>
      </c>
    </row>
    <row r="474" spans="1:13" x14ac:dyDescent="0.25">
      <c r="A474" s="3" t="s">
        <v>2727</v>
      </c>
      <c r="B474" s="3" t="s">
        <v>2760</v>
      </c>
      <c r="C474" s="3" t="s">
        <v>2761</v>
      </c>
      <c r="D474" s="3" t="s">
        <v>320</v>
      </c>
      <c r="E474" s="3">
        <v>5911</v>
      </c>
      <c r="F474" s="3" t="s">
        <v>2521</v>
      </c>
      <c r="G474" s="3" t="s">
        <v>2855</v>
      </c>
      <c r="H474" s="3" t="s">
        <v>2738</v>
      </c>
      <c r="I474" s="3">
        <v>30</v>
      </c>
      <c r="J474" s="3">
        <v>43830</v>
      </c>
      <c r="K474" s="3">
        <v>100</v>
      </c>
      <c r="L474" s="3">
        <v>100</v>
      </c>
      <c r="M474" s="3" t="s">
        <v>2732</v>
      </c>
    </row>
    <row r="475" spans="1:13" x14ac:dyDescent="0.25">
      <c r="A475" s="3" t="s">
        <v>2727</v>
      </c>
      <c r="B475" s="3" t="s">
        <v>2760</v>
      </c>
      <c r="C475" s="3" t="s">
        <v>2761</v>
      </c>
      <c r="D475" s="3" t="s">
        <v>320</v>
      </c>
      <c r="E475" s="3">
        <v>5912</v>
      </c>
      <c r="F475" s="3" t="s">
        <v>2522</v>
      </c>
      <c r="G475" s="3" t="s">
        <v>2855</v>
      </c>
      <c r="H475" s="3" t="s">
        <v>2791</v>
      </c>
      <c r="I475" s="3">
        <v>90</v>
      </c>
      <c r="J475" s="3">
        <v>43982</v>
      </c>
      <c r="K475" s="3">
        <v>17.100000000000001</v>
      </c>
      <c r="L475" s="3">
        <v>30.9</v>
      </c>
      <c r="M475" s="3" t="s">
        <v>2732</v>
      </c>
    </row>
    <row r="476" spans="1:13" x14ac:dyDescent="0.25">
      <c r="A476" s="3" t="s">
        <v>2727</v>
      </c>
      <c r="B476" s="3" t="s">
        <v>2760</v>
      </c>
      <c r="C476" s="3" t="s">
        <v>2761</v>
      </c>
      <c r="D476" s="3" t="s">
        <v>320</v>
      </c>
      <c r="E476" s="3">
        <v>5913</v>
      </c>
      <c r="F476" s="3" t="s">
        <v>2523</v>
      </c>
      <c r="G476" s="3" t="s">
        <v>2855</v>
      </c>
      <c r="H476" s="3" t="s">
        <v>2749</v>
      </c>
      <c r="I476" s="3">
        <v>30</v>
      </c>
      <c r="J476" s="3">
        <v>44012</v>
      </c>
      <c r="K476" s="3">
        <v>0</v>
      </c>
      <c r="L476" s="3">
        <v>9.16</v>
      </c>
      <c r="M476" s="3" t="s">
        <v>2732</v>
      </c>
    </row>
    <row r="477" spans="1:13" x14ac:dyDescent="0.25">
      <c r="A477" s="3" t="s">
        <v>2770</v>
      </c>
      <c r="B477" s="3" t="s">
        <v>2838</v>
      </c>
      <c r="C477" s="3" t="s">
        <v>2772</v>
      </c>
      <c r="D477" s="3" t="s">
        <v>320</v>
      </c>
      <c r="E477" s="3">
        <v>5914</v>
      </c>
      <c r="F477" s="3" t="s">
        <v>2524</v>
      </c>
      <c r="G477" s="3" t="s">
        <v>2856</v>
      </c>
      <c r="H477" s="3" t="s">
        <v>2738</v>
      </c>
      <c r="I477" s="3">
        <v>180</v>
      </c>
      <c r="J477" s="3">
        <v>43830</v>
      </c>
      <c r="K477" s="3">
        <v>0</v>
      </c>
      <c r="L477" s="3">
        <v>0</v>
      </c>
      <c r="M477" s="3" t="s">
        <v>2732</v>
      </c>
    </row>
    <row r="478" spans="1:13" x14ac:dyDescent="0.25">
      <c r="A478" s="3" t="s">
        <v>2770</v>
      </c>
      <c r="B478" s="3" t="s">
        <v>2828</v>
      </c>
      <c r="C478" s="3" t="s">
        <v>2772</v>
      </c>
      <c r="D478" s="3" t="s">
        <v>320</v>
      </c>
      <c r="E478" s="3">
        <v>5915</v>
      </c>
      <c r="F478" s="3" t="s">
        <v>2525</v>
      </c>
      <c r="G478" s="3" t="s">
        <v>2856</v>
      </c>
      <c r="H478" s="3" t="s">
        <v>2738</v>
      </c>
      <c r="I478" s="3">
        <v>180</v>
      </c>
      <c r="J478" s="3">
        <v>43830</v>
      </c>
      <c r="K478" s="3">
        <v>3.5150000000000001</v>
      </c>
      <c r="L478" s="3">
        <v>0.70299999999999996</v>
      </c>
      <c r="M478" s="3" t="s">
        <v>2732</v>
      </c>
    </row>
    <row r="479" spans="1:13" x14ac:dyDescent="0.25">
      <c r="A479" s="3" t="s">
        <v>2770</v>
      </c>
      <c r="B479" s="3" t="s">
        <v>2828</v>
      </c>
      <c r="C479" s="3" t="s">
        <v>2772</v>
      </c>
      <c r="D479" s="3" t="s">
        <v>320</v>
      </c>
      <c r="E479" s="3">
        <v>5916</v>
      </c>
      <c r="F479" s="3" t="s">
        <v>2526</v>
      </c>
      <c r="G479" s="3" t="s">
        <v>2856</v>
      </c>
      <c r="H479" s="3" t="s">
        <v>2738</v>
      </c>
      <c r="I479" s="3">
        <v>60</v>
      </c>
      <c r="J479" s="3">
        <v>43830</v>
      </c>
      <c r="K479" s="3">
        <v>37.283000000000001</v>
      </c>
      <c r="L479" s="3">
        <v>7.4569999999999999</v>
      </c>
      <c r="M479" s="3" t="s">
        <v>2732</v>
      </c>
    </row>
    <row r="480" spans="1:13" x14ac:dyDescent="0.25">
      <c r="A480" s="3" t="s">
        <v>2770</v>
      </c>
      <c r="B480" s="3" t="s">
        <v>2773</v>
      </c>
      <c r="C480" s="3" t="s">
        <v>2772</v>
      </c>
      <c r="D480" s="3" t="s">
        <v>320</v>
      </c>
      <c r="E480" s="3">
        <v>5917</v>
      </c>
      <c r="F480" s="3" t="s">
        <v>2527</v>
      </c>
      <c r="G480" s="3" t="s">
        <v>2856</v>
      </c>
      <c r="H480" s="3" t="s">
        <v>2738</v>
      </c>
      <c r="I480" s="3">
        <v>180</v>
      </c>
      <c r="J480" s="3">
        <v>43830</v>
      </c>
      <c r="K480" s="3">
        <v>100</v>
      </c>
      <c r="L480" s="3">
        <v>45.551000000000002</v>
      </c>
      <c r="M480" s="3" t="s">
        <v>2732</v>
      </c>
    </row>
    <row r="481" spans="1:13" x14ac:dyDescent="0.25">
      <c r="A481" s="3" t="s">
        <v>2770</v>
      </c>
      <c r="B481" s="3" t="s">
        <v>2771</v>
      </c>
      <c r="C481" s="3" t="s">
        <v>2772</v>
      </c>
      <c r="D481" s="3" t="s">
        <v>320</v>
      </c>
      <c r="E481" s="3">
        <v>5918</v>
      </c>
      <c r="F481" s="3" t="s">
        <v>2528</v>
      </c>
      <c r="G481" s="3" t="s">
        <v>2856</v>
      </c>
      <c r="H481" s="3" t="s">
        <v>2738</v>
      </c>
      <c r="I481" s="3">
        <v>180</v>
      </c>
      <c r="J481" s="3">
        <v>43830</v>
      </c>
      <c r="K481" s="3">
        <v>95.680999999999997</v>
      </c>
      <c r="L481" s="3">
        <v>19.135999999999999</v>
      </c>
      <c r="M481" s="3" t="s">
        <v>2732</v>
      </c>
    </row>
    <row r="482" spans="1:13" x14ac:dyDescent="0.25">
      <c r="A482" s="3" t="s">
        <v>2770</v>
      </c>
      <c r="B482" s="3" t="s">
        <v>2771</v>
      </c>
      <c r="C482" s="3" t="s">
        <v>2772</v>
      </c>
      <c r="D482" s="3" t="s">
        <v>320</v>
      </c>
      <c r="E482" s="3">
        <v>5919</v>
      </c>
      <c r="F482" s="3" t="s">
        <v>2529</v>
      </c>
      <c r="G482" s="3" t="s">
        <v>2856</v>
      </c>
      <c r="H482" s="3" t="s">
        <v>2738</v>
      </c>
      <c r="I482" s="3">
        <v>180</v>
      </c>
      <c r="J482" s="3">
        <v>43830</v>
      </c>
      <c r="K482" s="3">
        <v>90.2</v>
      </c>
      <c r="L482" s="3">
        <v>18.04</v>
      </c>
      <c r="M482" s="3" t="s">
        <v>2732</v>
      </c>
    </row>
    <row r="483" spans="1:13" x14ac:dyDescent="0.25">
      <c r="A483" s="3" t="s">
        <v>2727</v>
      </c>
      <c r="B483" s="3" t="s">
        <v>2762</v>
      </c>
      <c r="C483" s="3" t="s">
        <v>2763</v>
      </c>
      <c r="D483" s="3" t="s">
        <v>7</v>
      </c>
      <c r="E483" s="3">
        <v>5920</v>
      </c>
      <c r="F483" s="3" t="s">
        <v>2530</v>
      </c>
      <c r="G483" s="3" t="s">
        <v>2856</v>
      </c>
      <c r="H483" s="3" t="s">
        <v>2738</v>
      </c>
      <c r="I483" s="3">
        <v>730</v>
      </c>
      <c r="J483" s="3">
        <v>43830</v>
      </c>
      <c r="K483" s="3">
        <v>100</v>
      </c>
      <c r="L483" s="3">
        <v>90.332999999999998</v>
      </c>
      <c r="M483" s="3" t="s">
        <v>2732</v>
      </c>
    </row>
    <row r="484" spans="1:13" x14ac:dyDescent="0.25">
      <c r="A484" s="3" t="s">
        <v>2727</v>
      </c>
      <c r="B484" s="3" t="s">
        <v>2762</v>
      </c>
      <c r="C484" s="3" t="s">
        <v>2763</v>
      </c>
      <c r="D484" s="3" t="s">
        <v>7</v>
      </c>
      <c r="E484" s="3">
        <v>5922</v>
      </c>
      <c r="F484" s="3" t="s">
        <v>2531</v>
      </c>
      <c r="G484" s="3" t="s">
        <v>2856</v>
      </c>
      <c r="H484" s="3" t="s">
        <v>2738</v>
      </c>
      <c r="I484" s="3">
        <v>30</v>
      </c>
      <c r="J484" s="3">
        <v>43830</v>
      </c>
      <c r="K484" s="3" t="s">
        <v>2731</v>
      </c>
      <c r="L484" s="3">
        <v>32.58</v>
      </c>
      <c r="M484" s="3" t="s">
        <v>2732</v>
      </c>
    </row>
    <row r="485" spans="1:13" x14ac:dyDescent="0.25">
      <c r="A485" s="3" t="s">
        <v>2727</v>
      </c>
      <c r="B485" s="3" t="s">
        <v>2762</v>
      </c>
      <c r="C485" s="3" t="s">
        <v>2763</v>
      </c>
      <c r="D485" s="3" t="s">
        <v>7</v>
      </c>
      <c r="E485" s="3">
        <v>5923</v>
      </c>
      <c r="F485" s="3" t="s">
        <v>2532</v>
      </c>
      <c r="G485" s="3" t="s">
        <v>2856</v>
      </c>
      <c r="H485" s="3" t="s">
        <v>2738</v>
      </c>
      <c r="I485" s="3">
        <v>360</v>
      </c>
      <c r="J485" s="3">
        <v>43830</v>
      </c>
      <c r="K485" s="3" t="s">
        <v>2731</v>
      </c>
      <c r="L485" s="3">
        <v>0</v>
      </c>
      <c r="M485" s="3" t="s">
        <v>2732</v>
      </c>
    </row>
    <row r="486" spans="1:13" x14ac:dyDescent="0.25">
      <c r="A486" s="3" t="s">
        <v>2727</v>
      </c>
      <c r="B486" s="3" t="s">
        <v>2762</v>
      </c>
      <c r="C486" s="3" t="s">
        <v>2763</v>
      </c>
      <c r="D486" s="3" t="s">
        <v>7</v>
      </c>
      <c r="E486" s="3">
        <v>5924</v>
      </c>
      <c r="F486" s="3" t="s">
        <v>2533</v>
      </c>
      <c r="G486" s="3" t="s">
        <v>2855</v>
      </c>
      <c r="H486" s="3" t="s">
        <v>2738</v>
      </c>
      <c r="I486" s="3">
        <v>220</v>
      </c>
      <c r="J486" s="3">
        <v>43830</v>
      </c>
      <c r="K486" s="3">
        <v>100</v>
      </c>
      <c r="L486" s="3">
        <v>61.54</v>
      </c>
      <c r="M486" s="3" t="s">
        <v>2732</v>
      </c>
    </row>
    <row r="487" spans="1:13" x14ac:dyDescent="0.25">
      <c r="A487" s="3" t="s">
        <v>2727</v>
      </c>
      <c r="B487" s="3" t="s">
        <v>2762</v>
      </c>
      <c r="C487" s="3" t="s">
        <v>2798</v>
      </c>
      <c r="D487" s="3" t="s">
        <v>7</v>
      </c>
      <c r="E487" s="3">
        <v>5925</v>
      </c>
      <c r="F487" s="3" t="s">
        <v>2534</v>
      </c>
      <c r="G487" s="3" t="s">
        <v>2856</v>
      </c>
      <c r="H487" s="3" t="s">
        <v>2749</v>
      </c>
      <c r="I487" s="3">
        <v>30</v>
      </c>
      <c r="J487" s="3">
        <v>44012</v>
      </c>
      <c r="K487" s="3">
        <v>57.241</v>
      </c>
      <c r="L487" s="3">
        <v>28.016999999999999</v>
      </c>
      <c r="M487" s="3" t="s">
        <v>2732</v>
      </c>
    </row>
    <row r="488" spans="1:13" x14ac:dyDescent="0.25">
      <c r="A488" s="3" t="s">
        <v>2727</v>
      </c>
      <c r="B488" s="3" t="s">
        <v>2762</v>
      </c>
      <c r="C488" s="3" t="s">
        <v>2798</v>
      </c>
      <c r="D488" s="3" t="s">
        <v>7</v>
      </c>
      <c r="E488" s="3">
        <v>5926</v>
      </c>
      <c r="F488" s="3" t="s">
        <v>2535</v>
      </c>
      <c r="G488" s="3" t="s">
        <v>2856</v>
      </c>
      <c r="H488" s="3" t="s">
        <v>2749</v>
      </c>
      <c r="I488" s="3">
        <v>90</v>
      </c>
      <c r="J488" s="3">
        <v>44012</v>
      </c>
      <c r="K488" s="3">
        <v>71.137</v>
      </c>
      <c r="L488" s="3">
        <v>26.135000000000002</v>
      </c>
      <c r="M488" s="3" t="s">
        <v>2732</v>
      </c>
    </row>
    <row r="489" spans="1:13" x14ac:dyDescent="0.25">
      <c r="A489" s="3" t="s">
        <v>2727</v>
      </c>
      <c r="B489" s="3" t="s">
        <v>2762</v>
      </c>
      <c r="C489" s="3" t="s">
        <v>2798</v>
      </c>
      <c r="D489" s="3" t="s">
        <v>7</v>
      </c>
      <c r="E489" s="3">
        <v>5927</v>
      </c>
      <c r="F489" s="3" t="s">
        <v>2536</v>
      </c>
      <c r="G489" s="3" t="s">
        <v>2856</v>
      </c>
      <c r="H489" s="3" t="s">
        <v>2738</v>
      </c>
      <c r="I489" s="3">
        <v>545</v>
      </c>
      <c r="J489" s="3">
        <v>43830</v>
      </c>
      <c r="K489" s="3" t="s">
        <v>2731</v>
      </c>
      <c r="L489" s="3">
        <v>0</v>
      </c>
      <c r="M489" s="3" t="s">
        <v>2732</v>
      </c>
    </row>
    <row r="490" spans="1:13" x14ac:dyDescent="0.25">
      <c r="A490" s="3" t="s">
        <v>2727</v>
      </c>
      <c r="B490" s="3" t="s">
        <v>2762</v>
      </c>
      <c r="C490" s="3" t="s">
        <v>2798</v>
      </c>
      <c r="D490" s="3" t="s">
        <v>7</v>
      </c>
      <c r="E490" s="3">
        <v>5928</v>
      </c>
      <c r="F490" s="3" t="s">
        <v>2537</v>
      </c>
      <c r="G490" s="3" t="s">
        <v>2856</v>
      </c>
      <c r="H490" s="3" t="s">
        <v>2738</v>
      </c>
      <c r="I490" s="3">
        <v>180</v>
      </c>
      <c r="J490" s="3">
        <v>43830</v>
      </c>
      <c r="K490" s="3">
        <v>100</v>
      </c>
      <c r="L490" s="3">
        <v>100</v>
      </c>
      <c r="M490" s="3" t="s">
        <v>2732</v>
      </c>
    </row>
    <row r="491" spans="1:13" x14ac:dyDescent="0.25">
      <c r="A491" s="3" t="s">
        <v>2727</v>
      </c>
      <c r="B491" s="3" t="s">
        <v>2762</v>
      </c>
      <c r="C491" s="3" t="s">
        <v>2798</v>
      </c>
      <c r="D491" s="3" t="s">
        <v>7</v>
      </c>
      <c r="E491" s="3">
        <v>5929</v>
      </c>
      <c r="F491" s="3" t="s">
        <v>2538</v>
      </c>
      <c r="G491" s="3" t="s">
        <v>2855</v>
      </c>
      <c r="H491" s="3" t="s">
        <v>2738</v>
      </c>
      <c r="I491" s="3">
        <v>180</v>
      </c>
      <c r="J491" s="3">
        <v>43830</v>
      </c>
      <c r="K491" s="3">
        <v>100</v>
      </c>
      <c r="L491" s="3">
        <v>18.440000000000001</v>
      </c>
      <c r="M491" s="3" t="s">
        <v>2732</v>
      </c>
    </row>
    <row r="492" spans="1:13" x14ac:dyDescent="0.25">
      <c r="A492" s="3" t="s">
        <v>2727</v>
      </c>
      <c r="B492" s="3" t="s">
        <v>2762</v>
      </c>
      <c r="C492" s="3" t="s">
        <v>2798</v>
      </c>
      <c r="D492" s="3" t="s">
        <v>7</v>
      </c>
      <c r="E492" s="3">
        <v>5930</v>
      </c>
      <c r="F492" s="3" t="s">
        <v>2539</v>
      </c>
      <c r="G492" s="3" t="s">
        <v>2051</v>
      </c>
      <c r="H492" s="3" t="s">
        <v>2749</v>
      </c>
      <c r="I492" s="3">
        <v>60</v>
      </c>
      <c r="J492" s="3">
        <v>44012</v>
      </c>
      <c r="K492" s="3">
        <v>100</v>
      </c>
      <c r="L492" s="3">
        <v>21.332999999999998</v>
      </c>
      <c r="M492" s="3" t="s">
        <v>2732</v>
      </c>
    </row>
    <row r="493" spans="1:13" x14ac:dyDescent="0.25">
      <c r="A493" s="3" t="s">
        <v>2727</v>
      </c>
      <c r="B493" s="3" t="s">
        <v>2735</v>
      </c>
      <c r="C493" s="3" t="s">
        <v>2736</v>
      </c>
      <c r="D493" s="3" t="s">
        <v>7</v>
      </c>
      <c r="E493" s="3">
        <v>5931</v>
      </c>
      <c r="F493" s="3" t="s">
        <v>2540</v>
      </c>
      <c r="G493" s="3" t="s">
        <v>2856</v>
      </c>
      <c r="H493" s="3" t="s">
        <v>2738</v>
      </c>
      <c r="I493" s="3">
        <v>30</v>
      </c>
      <c r="J493" s="3">
        <v>43830</v>
      </c>
      <c r="K493" s="3" t="s">
        <v>2731</v>
      </c>
      <c r="L493" s="3">
        <v>0</v>
      </c>
      <c r="M493" s="3" t="s">
        <v>2732</v>
      </c>
    </row>
    <row r="494" spans="1:13" x14ac:dyDescent="0.25">
      <c r="A494" s="3" t="s">
        <v>2727</v>
      </c>
      <c r="B494" s="3" t="s">
        <v>2762</v>
      </c>
      <c r="C494" s="3" t="s">
        <v>2799</v>
      </c>
      <c r="D494" s="3" t="s">
        <v>7</v>
      </c>
      <c r="E494" s="3">
        <v>5932</v>
      </c>
      <c r="F494" s="3" t="s">
        <v>2541</v>
      </c>
      <c r="G494" s="3" t="s">
        <v>2856</v>
      </c>
      <c r="H494" s="3" t="s">
        <v>2738</v>
      </c>
      <c r="I494" s="3">
        <v>30</v>
      </c>
      <c r="J494" s="3">
        <v>43830</v>
      </c>
      <c r="K494" s="3">
        <v>100</v>
      </c>
      <c r="L494" s="3">
        <v>12.5</v>
      </c>
      <c r="M494" s="3" t="s">
        <v>2732</v>
      </c>
    </row>
    <row r="495" spans="1:13" x14ac:dyDescent="0.25">
      <c r="A495" s="3" t="s">
        <v>2727</v>
      </c>
      <c r="B495" s="3" t="s">
        <v>2762</v>
      </c>
      <c r="C495" s="3" t="s">
        <v>2799</v>
      </c>
      <c r="D495" s="3" t="s">
        <v>7</v>
      </c>
      <c r="E495" s="3">
        <v>5933</v>
      </c>
      <c r="F495" s="3" t="s">
        <v>2542</v>
      </c>
      <c r="G495" s="3" t="s">
        <v>2856</v>
      </c>
      <c r="H495" s="3" t="s">
        <v>2738</v>
      </c>
      <c r="I495" s="3">
        <v>30</v>
      </c>
      <c r="J495" s="3">
        <v>43830</v>
      </c>
      <c r="K495" s="3">
        <v>100</v>
      </c>
      <c r="L495" s="3">
        <v>38</v>
      </c>
      <c r="M495" s="3" t="s">
        <v>2732</v>
      </c>
    </row>
    <row r="496" spans="1:13" x14ac:dyDescent="0.25">
      <c r="A496" s="3" t="s">
        <v>2727</v>
      </c>
      <c r="B496" s="3" t="s">
        <v>2762</v>
      </c>
      <c r="C496" s="3" t="s">
        <v>2798</v>
      </c>
      <c r="D496" s="3" t="s">
        <v>7</v>
      </c>
      <c r="E496" s="3">
        <v>5934</v>
      </c>
      <c r="F496" s="3" t="s">
        <v>2543</v>
      </c>
      <c r="G496" s="3" t="s">
        <v>2856</v>
      </c>
      <c r="H496" s="3" t="s">
        <v>2738</v>
      </c>
      <c r="I496" s="3">
        <v>30</v>
      </c>
      <c r="J496" s="3">
        <v>43830</v>
      </c>
      <c r="K496" s="3" t="s">
        <v>2731</v>
      </c>
      <c r="L496" s="3">
        <v>0</v>
      </c>
      <c r="M496" s="3" t="s">
        <v>2732</v>
      </c>
    </row>
    <row r="497" spans="1:13" x14ac:dyDescent="0.25">
      <c r="A497" s="3" t="s">
        <v>2770</v>
      </c>
      <c r="B497" s="3" t="s">
        <v>2828</v>
      </c>
      <c r="C497" s="3" t="s">
        <v>2772</v>
      </c>
      <c r="D497" s="3" t="s">
        <v>7</v>
      </c>
      <c r="E497" s="3">
        <v>5935</v>
      </c>
      <c r="F497" s="3" t="s">
        <v>2544</v>
      </c>
      <c r="G497" s="3" t="s">
        <v>2856</v>
      </c>
      <c r="H497" s="3" t="s">
        <v>2749</v>
      </c>
      <c r="I497" s="3">
        <v>0</v>
      </c>
      <c r="J497" s="3">
        <v>44012</v>
      </c>
      <c r="K497" s="3">
        <v>3.4670000000000001</v>
      </c>
      <c r="L497" s="3">
        <v>26.574999999999999</v>
      </c>
      <c r="M497" s="3" t="s">
        <v>2732</v>
      </c>
    </row>
    <row r="498" spans="1:13" x14ac:dyDescent="0.25">
      <c r="A498" s="3" t="s">
        <v>2770</v>
      </c>
      <c r="B498" s="3" t="s">
        <v>2816</v>
      </c>
      <c r="C498" s="3" t="s">
        <v>2772</v>
      </c>
      <c r="D498" s="3" t="s">
        <v>7</v>
      </c>
      <c r="E498" s="3">
        <v>5936</v>
      </c>
      <c r="F498" s="3" t="s">
        <v>2545</v>
      </c>
      <c r="G498" s="3" t="s">
        <v>2855</v>
      </c>
      <c r="H498" s="3" t="s">
        <v>2749</v>
      </c>
      <c r="I498" s="3">
        <v>90</v>
      </c>
      <c r="J498" s="3">
        <v>44012</v>
      </c>
      <c r="K498" s="3">
        <v>100</v>
      </c>
      <c r="L498" s="3">
        <v>100</v>
      </c>
      <c r="M498" s="3" t="s">
        <v>2732</v>
      </c>
    </row>
    <row r="499" spans="1:13" x14ac:dyDescent="0.25">
      <c r="A499" s="3" t="s">
        <v>2727</v>
      </c>
      <c r="B499" s="3" t="s">
        <v>2762</v>
      </c>
      <c r="C499" s="3" t="s">
        <v>2764</v>
      </c>
      <c r="D499" s="3" t="s">
        <v>7</v>
      </c>
      <c r="E499" s="3">
        <v>5938</v>
      </c>
      <c r="F499" s="3" t="s">
        <v>2546</v>
      </c>
      <c r="G499" s="3" t="s">
        <v>2856</v>
      </c>
      <c r="H499" s="3" t="s">
        <v>2738</v>
      </c>
      <c r="I499" s="3">
        <v>30</v>
      </c>
      <c r="J499" s="3">
        <v>43830</v>
      </c>
      <c r="K499" s="3">
        <v>100</v>
      </c>
      <c r="L499" s="3">
        <v>50</v>
      </c>
      <c r="M499" s="3" t="s">
        <v>2732</v>
      </c>
    </row>
    <row r="500" spans="1:13" x14ac:dyDescent="0.25">
      <c r="A500" s="3" t="s">
        <v>2727</v>
      </c>
      <c r="B500" s="3" t="s">
        <v>2735</v>
      </c>
      <c r="C500" s="3" t="s">
        <v>2736</v>
      </c>
      <c r="D500" s="3" t="s">
        <v>7</v>
      </c>
      <c r="E500" s="3">
        <v>5939</v>
      </c>
      <c r="F500" s="3" t="s">
        <v>2547</v>
      </c>
      <c r="G500" s="3" t="s">
        <v>2856</v>
      </c>
      <c r="H500" s="3" t="s">
        <v>2738</v>
      </c>
      <c r="I500" s="3">
        <v>60</v>
      </c>
      <c r="J500" s="3">
        <v>43830</v>
      </c>
      <c r="K500" s="3">
        <v>0</v>
      </c>
      <c r="L500" s="3">
        <v>0</v>
      </c>
      <c r="M500" s="3" t="s">
        <v>2732</v>
      </c>
    </row>
    <row r="501" spans="1:13" x14ac:dyDescent="0.25">
      <c r="A501" s="3" t="s">
        <v>2727</v>
      </c>
      <c r="B501" s="3" t="s">
        <v>2762</v>
      </c>
      <c r="C501" s="3" t="s">
        <v>2764</v>
      </c>
      <c r="D501" s="3" t="s">
        <v>7</v>
      </c>
      <c r="E501" s="3">
        <v>5940</v>
      </c>
      <c r="F501" s="3" t="s">
        <v>2548</v>
      </c>
      <c r="G501" s="3" t="s">
        <v>2856</v>
      </c>
      <c r="H501" s="3" t="s">
        <v>2791</v>
      </c>
      <c r="I501" s="3">
        <v>30</v>
      </c>
      <c r="J501" s="3">
        <v>44043</v>
      </c>
      <c r="K501" s="3">
        <v>100</v>
      </c>
      <c r="L501" s="3">
        <v>93.179000000000002</v>
      </c>
      <c r="M501" s="3" t="s">
        <v>2732</v>
      </c>
    </row>
    <row r="502" spans="1:13" x14ac:dyDescent="0.25">
      <c r="A502" s="3" t="s">
        <v>2727</v>
      </c>
      <c r="B502" s="3" t="s">
        <v>2735</v>
      </c>
      <c r="C502" s="3" t="s">
        <v>2736</v>
      </c>
      <c r="D502" s="3" t="s">
        <v>7</v>
      </c>
      <c r="E502" s="3">
        <v>5941</v>
      </c>
      <c r="F502" s="3" t="s">
        <v>2549</v>
      </c>
      <c r="G502" s="3" t="s">
        <v>2856</v>
      </c>
      <c r="H502" s="3" t="s">
        <v>2738</v>
      </c>
      <c r="I502" s="3">
        <v>30</v>
      </c>
      <c r="J502" s="3">
        <v>43830</v>
      </c>
      <c r="K502" s="3">
        <v>100</v>
      </c>
      <c r="L502" s="3">
        <v>100</v>
      </c>
      <c r="M502" s="3" t="s">
        <v>2732</v>
      </c>
    </row>
    <row r="503" spans="1:13" x14ac:dyDescent="0.25">
      <c r="A503" s="3" t="s">
        <v>2727</v>
      </c>
      <c r="B503" s="3" t="s">
        <v>2762</v>
      </c>
      <c r="C503" s="3" t="s">
        <v>2798</v>
      </c>
      <c r="D503" s="3" t="s">
        <v>7</v>
      </c>
      <c r="E503" s="3">
        <v>5942</v>
      </c>
      <c r="F503" s="3" t="s">
        <v>2550</v>
      </c>
      <c r="G503" s="3" t="s">
        <v>2856</v>
      </c>
      <c r="H503" s="3" t="s">
        <v>2738</v>
      </c>
      <c r="I503" s="3">
        <v>30</v>
      </c>
      <c r="J503" s="3">
        <v>43830</v>
      </c>
      <c r="K503" s="3">
        <v>100</v>
      </c>
      <c r="L503" s="3">
        <v>66.67</v>
      </c>
      <c r="M503" s="3" t="s">
        <v>2732</v>
      </c>
    </row>
    <row r="504" spans="1:13" x14ac:dyDescent="0.25">
      <c r="A504" s="3" t="s">
        <v>2770</v>
      </c>
      <c r="B504" s="3" t="s">
        <v>2812</v>
      </c>
      <c r="C504" s="3" t="s">
        <v>2772</v>
      </c>
      <c r="D504" s="3" t="s">
        <v>7</v>
      </c>
      <c r="E504" s="3">
        <v>5943</v>
      </c>
      <c r="F504" s="3" t="s">
        <v>2551</v>
      </c>
      <c r="G504" s="3" t="s">
        <v>2856</v>
      </c>
      <c r="H504" s="3" t="s">
        <v>2738</v>
      </c>
      <c r="I504" s="3">
        <v>30</v>
      </c>
      <c r="J504" s="3">
        <v>43830</v>
      </c>
      <c r="K504" s="3" t="s">
        <v>2731</v>
      </c>
      <c r="L504" s="3">
        <v>11.111000000000001</v>
      </c>
      <c r="M504" s="3" t="s">
        <v>2732</v>
      </c>
    </row>
    <row r="505" spans="1:13" x14ac:dyDescent="0.25">
      <c r="A505" s="3" t="s">
        <v>2727</v>
      </c>
      <c r="B505" s="3" t="s">
        <v>2762</v>
      </c>
      <c r="C505" s="3" t="s">
        <v>2799</v>
      </c>
      <c r="D505" s="3" t="s">
        <v>7</v>
      </c>
      <c r="E505" s="3">
        <v>5944</v>
      </c>
      <c r="F505" s="3" t="s">
        <v>2552</v>
      </c>
      <c r="G505" s="3" t="s">
        <v>2855</v>
      </c>
      <c r="H505" s="3" t="s">
        <v>2738</v>
      </c>
      <c r="I505" s="3">
        <v>30</v>
      </c>
      <c r="J505" s="3">
        <v>43830</v>
      </c>
      <c r="K505" s="3">
        <v>100</v>
      </c>
      <c r="L505" s="3">
        <v>17</v>
      </c>
      <c r="M505" s="3" t="s">
        <v>2732</v>
      </c>
    </row>
    <row r="506" spans="1:13" x14ac:dyDescent="0.25">
      <c r="A506" s="3" t="s">
        <v>2770</v>
      </c>
      <c r="B506" s="3" t="s">
        <v>2773</v>
      </c>
      <c r="C506" s="3" t="s">
        <v>2772</v>
      </c>
      <c r="D506" s="3" t="s">
        <v>7</v>
      </c>
      <c r="E506" s="3">
        <v>5945</v>
      </c>
      <c r="F506" s="3" t="s">
        <v>2553</v>
      </c>
      <c r="G506" s="3" t="s">
        <v>2856</v>
      </c>
      <c r="H506" s="3" t="s">
        <v>2738</v>
      </c>
      <c r="I506" s="3">
        <v>30</v>
      </c>
      <c r="J506" s="3">
        <v>43830</v>
      </c>
      <c r="K506" s="3" t="s">
        <v>2731</v>
      </c>
      <c r="L506" s="3">
        <v>0</v>
      </c>
      <c r="M506" s="3" t="s">
        <v>2732</v>
      </c>
    </row>
    <row r="507" spans="1:13" x14ac:dyDescent="0.25">
      <c r="A507" s="3" t="s">
        <v>2770</v>
      </c>
      <c r="B507" s="3" t="s">
        <v>2829</v>
      </c>
      <c r="C507" s="3" t="s">
        <v>2772</v>
      </c>
      <c r="D507" s="3" t="s">
        <v>7</v>
      </c>
      <c r="E507" s="3">
        <v>5946</v>
      </c>
      <c r="F507" s="3" t="s">
        <v>2554</v>
      </c>
      <c r="G507" s="3" t="s">
        <v>2855</v>
      </c>
      <c r="H507" s="3" t="s">
        <v>2738</v>
      </c>
      <c r="I507" s="3">
        <v>365</v>
      </c>
      <c r="J507" s="3">
        <v>43830</v>
      </c>
      <c r="K507" s="3" t="s">
        <v>2731</v>
      </c>
      <c r="L507" s="3">
        <v>0</v>
      </c>
      <c r="M507" s="3" t="s">
        <v>2732</v>
      </c>
    </row>
    <row r="508" spans="1:13" x14ac:dyDescent="0.25">
      <c r="A508" s="3" t="s">
        <v>2770</v>
      </c>
      <c r="B508" s="3" t="s">
        <v>2771</v>
      </c>
      <c r="C508" s="3" t="s">
        <v>2772</v>
      </c>
      <c r="D508" s="3" t="s">
        <v>7</v>
      </c>
      <c r="E508" s="3">
        <v>5947</v>
      </c>
      <c r="F508" s="3" t="s">
        <v>2555</v>
      </c>
      <c r="G508" s="3" t="s">
        <v>2856</v>
      </c>
      <c r="H508" s="3" t="s">
        <v>2749</v>
      </c>
      <c r="I508" s="3">
        <v>90</v>
      </c>
      <c r="J508" s="3">
        <v>44012</v>
      </c>
      <c r="K508" s="3">
        <v>0</v>
      </c>
      <c r="L508" s="3">
        <v>0</v>
      </c>
      <c r="M508" s="3" t="s">
        <v>2732</v>
      </c>
    </row>
    <row r="509" spans="1:13" x14ac:dyDescent="0.25">
      <c r="A509" s="3" t="s">
        <v>2770</v>
      </c>
      <c r="B509" s="3" t="s">
        <v>2814</v>
      </c>
      <c r="C509" s="3" t="s">
        <v>2772</v>
      </c>
      <c r="D509" s="3" t="s">
        <v>7</v>
      </c>
      <c r="E509" s="3">
        <v>5948</v>
      </c>
      <c r="F509" s="3" t="s">
        <v>2556</v>
      </c>
      <c r="G509" s="3" t="s">
        <v>2855</v>
      </c>
      <c r="H509" s="3" t="s">
        <v>2738</v>
      </c>
      <c r="I509" s="3">
        <v>360</v>
      </c>
      <c r="J509" s="3">
        <v>43830</v>
      </c>
      <c r="K509" s="3" t="s">
        <v>2731</v>
      </c>
      <c r="L509" s="3">
        <v>0</v>
      </c>
      <c r="M509" s="3" t="s">
        <v>2732</v>
      </c>
    </row>
    <row r="510" spans="1:13" x14ac:dyDescent="0.25">
      <c r="A510" s="3" t="s">
        <v>2770</v>
      </c>
      <c r="B510" s="3" t="s">
        <v>2771</v>
      </c>
      <c r="C510" s="3" t="s">
        <v>2772</v>
      </c>
      <c r="D510" s="3" t="s">
        <v>7</v>
      </c>
      <c r="E510" s="3">
        <v>5949</v>
      </c>
      <c r="F510" s="3" t="s">
        <v>2557</v>
      </c>
      <c r="G510" s="3" t="s">
        <v>2856</v>
      </c>
      <c r="H510" s="3" t="s">
        <v>2749</v>
      </c>
      <c r="I510" s="3">
        <v>90</v>
      </c>
      <c r="J510" s="3">
        <v>44012</v>
      </c>
      <c r="K510" s="3">
        <v>58.8</v>
      </c>
      <c r="L510" s="3">
        <v>47.04</v>
      </c>
      <c r="M510" s="3" t="s">
        <v>2732</v>
      </c>
    </row>
    <row r="511" spans="1:13" x14ac:dyDescent="0.25">
      <c r="A511" s="3" t="s">
        <v>2770</v>
      </c>
      <c r="B511" s="3" t="s">
        <v>2773</v>
      </c>
      <c r="C511" s="3" t="s">
        <v>2772</v>
      </c>
      <c r="D511" s="3" t="s">
        <v>7</v>
      </c>
      <c r="E511" s="3">
        <v>5950</v>
      </c>
      <c r="F511" s="3" t="s">
        <v>2558</v>
      </c>
      <c r="G511" s="3" t="s">
        <v>2856</v>
      </c>
      <c r="H511" s="3" t="s">
        <v>2749</v>
      </c>
      <c r="I511" s="3">
        <v>90</v>
      </c>
      <c r="J511" s="3">
        <v>44012</v>
      </c>
      <c r="K511" s="3">
        <v>71.813000000000002</v>
      </c>
      <c r="L511" s="3">
        <v>39.17</v>
      </c>
      <c r="M511" s="3" t="s">
        <v>2732</v>
      </c>
    </row>
    <row r="512" spans="1:13" x14ac:dyDescent="0.25">
      <c r="A512" s="3" t="s">
        <v>2770</v>
      </c>
      <c r="B512" s="3" t="s">
        <v>2838</v>
      </c>
      <c r="C512" s="3" t="s">
        <v>2772</v>
      </c>
      <c r="D512" s="3" t="s">
        <v>7</v>
      </c>
      <c r="E512" s="3">
        <v>5951</v>
      </c>
      <c r="F512" s="3" t="s">
        <v>2559</v>
      </c>
      <c r="G512" s="3" t="s">
        <v>2855</v>
      </c>
      <c r="H512" s="3" t="s">
        <v>2738</v>
      </c>
      <c r="I512" s="3">
        <v>0</v>
      </c>
      <c r="J512" s="3">
        <v>43830</v>
      </c>
      <c r="K512" s="3" t="s">
        <v>2731</v>
      </c>
      <c r="L512" s="3">
        <v>0</v>
      </c>
      <c r="M512" s="3" t="s">
        <v>2732</v>
      </c>
    </row>
    <row r="513" spans="1:13" x14ac:dyDescent="0.25">
      <c r="A513" s="3" t="s">
        <v>2770</v>
      </c>
      <c r="B513" s="3" t="s">
        <v>2828</v>
      </c>
      <c r="C513" s="3" t="s">
        <v>2772</v>
      </c>
      <c r="D513" s="3" t="s">
        <v>7</v>
      </c>
      <c r="E513" s="3">
        <v>5952</v>
      </c>
      <c r="F513" s="3" t="s">
        <v>2560</v>
      </c>
      <c r="G513" s="3" t="s">
        <v>2856</v>
      </c>
      <c r="H513" s="3" t="s">
        <v>2749</v>
      </c>
      <c r="I513" s="3">
        <v>0</v>
      </c>
      <c r="J513" s="3">
        <v>44012</v>
      </c>
      <c r="K513" s="3">
        <v>92.578000000000003</v>
      </c>
      <c r="L513" s="3">
        <v>61.787999999999997</v>
      </c>
      <c r="M513" s="3" t="s">
        <v>2732</v>
      </c>
    </row>
    <row r="514" spans="1:13" x14ac:dyDescent="0.25">
      <c r="A514" s="3" t="s">
        <v>2770</v>
      </c>
      <c r="B514" s="3" t="s">
        <v>2814</v>
      </c>
      <c r="C514" s="3" t="s">
        <v>2772</v>
      </c>
      <c r="D514" s="3" t="s">
        <v>7</v>
      </c>
      <c r="E514" s="3">
        <v>5953</v>
      </c>
      <c r="F514" s="3" t="s">
        <v>2561</v>
      </c>
      <c r="G514" s="3" t="s">
        <v>2856</v>
      </c>
      <c r="H514" s="3" t="s">
        <v>2749</v>
      </c>
      <c r="I514" s="3">
        <v>90</v>
      </c>
      <c r="J514" s="3">
        <v>44012</v>
      </c>
      <c r="K514" s="3">
        <v>11.983000000000001</v>
      </c>
      <c r="L514" s="3">
        <v>2.8130000000000002</v>
      </c>
      <c r="M514" s="3" t="s">
        <v>2732</v>
      </c>
    </row>
    <row r="515" spans="1:13" x14ac:dyDescent="0.25">
      <c r="A515" s="3" t="s">
        <v>2770</v>
      </c>
      <c r="B515" s="3" t="s">
        <v>2812</v>
      </c>
      <c r="C515" s="3" t="s">
        <v>2772</v>
      </c>
      <c r="D515" s="3" t="s">
        <v>7</v>
      </c>
      <c r="E515" s="3">
        <v>5954</v>
      </c>
      <c r="F515" s="3" t="s">
        <v>2562</v>
      </c>
      <c r="G515" s="3" t="s">
        <v>2856</v>
      </c>
      <c r="H515" s="3" t="s">
        <v>2738</v>
      </c>
      <c r="I515" s="3">
        <v>730</v>
      </c>
      <c r="J515" s="3">
        <v>43830</v>
      </c>
      <c r="K515" s="3">
        <v>100</v>
      </c>
      <c r="L515" s="3">
        <v>74.83</v>
      </c>
      <c r="M515" s="3" t="s">
        <v>2732</v>
      </c>
    </row>
    <row r="516" spans="1:13" x14ac:dyDescent="0.25">
      <c r="A516" s="3" t="s">
        <v>2770</v>
      </c>
      <c r="B516" s="3" t="s">
        <v>2815</v>
      </c>
      <c r="C516" s="3" t="s">
        <v>2772</v>
      </c>
      <c r="D516" s="3" t="s">
        <v>7</v>
      </c>
      <c r="E516" s="3">
        <v>5955</v>
      </c>
      <c r="F516" s="3" t="s">
        <v>2563</v>
      </c>
      <c r="G516" s="3" t="s">
        <v>2856</v>
      </c>
      <c r="H516" s="3" t="s">
        <v>2749</v>
      </c>
      <c r="I516" s="3">
        <v>90</v>
      </c>
      <c r="J516" s="3">
        <v>44012</v>
      </c>
      <c r="K516" s="3">
        <v>4.0369999999999999</v>
      </c>
      <c r="L516" s="3">
        <v>0.79</v>
      </c>
      <c r="M516" s="3" t="s">
        <v>2732</v>
      </c>
    </row>
    <row r="517" spans="1:13" x14ac:dyDescent="0.25">
      <c r="A517" s="3" t="s">
        <v>2739</v>
      </c>
      <c r="B517" s="3" t="s">
        <v>2752</v>
      </c>
      <c r="C517" s="3" t="s">
        <v>2753</v>
      </c>
      <c r="D517" s="3" t="s">
        <v>152</v>
      </c>
      <c r="E517" s="3">
        <v>5956</v>
      </c>
      <c r="F517" s="3" t="s">
        <v>2564</v>
      </c>
      <c r="G517" s="3" t="s">
        <v>2051</v>
      </c>
      <c r="H517" s="3" t="s">
        <v>2791</v>
      </c>
      <c r="I517" s="3">
        <v>15</v>
      </c>
      <c r="J517" s="3">
        <v>44043</v>
      </c>
      <c r="K517" s="3">
        <v>55</v>
      </c>
      <c r="L517" s="3">
        <v>51</v>
      </c>
      <c r="M517" s="3" t="s">
        <v>2732</v>
      </c>
    </row>
    <row r="518" spans="1:13" x14ac:dyDescent="0.25">
      <c r="A518" s="3" t="s">
        <v>2727</v>
      </c>
      <c r="B518" s="3" t="s">
        <v>2735</v>
      </c>
      <c r="C518" s="3" t="s">
        <v>2736</v>
      </c>
      <c r="D518" s="3" t="s">
        <v>147</v>
      </c>
      <c r="E518" s="3">
        <v>5957</v>
      </c>
      <c r="F518" s="3" t="s">
        <v>2565</v>
      </c>
      <c r="G518" s="3" t="s">
        <v>2855</v>
      </c>
      <c r="H518" s="3" t="s">
        <v>2738</v>
      </c>
      <c r="I518" s="3">
        <v>30</v>
      </c>
      <c r="J518" s="3">
        <v>43830</v>
      </c>
      <c r="K518" s="3">
        <v>87.2</v>
      </c>
      <c r="L518" s="3">
        <v>87.2</v>
      </c>
      <c r="M518" s="3" t="s">
        <v>2732</v>
      </c>
    </row>
    <row r="519" spans="1:13" x14ac:dyDescent="0.25">
      <c r="A519" s="3" t="s">
        <v>2739</v>
      </c>
      <c r="B519" s="3" t="s">
        <v>2752</v>
      </c>
      <c r="C519" s="3" t="s">
        <v>2831</v>
      </c>
      <c r="D519" s="3" t="s">
        <v>152</v>
      </c>
      <c r="E519" s="3">
        <v>5959</v>
      </c>
      <c r="F519" s="3" t="s">
        <v>2566</v>
      </c>
      <c r="G519" s="3" t="s">
        <v>2855</v>
      </c>
      <c r="H519" s="3" t="s">
        <v>2738</v>
      </c>
      <c r="I519" s="3">
        <v>5</v>
      </c>
      <c r="J519" s="3">
        <v>43830</v>
      </c>
      <c r="K519" s="3" t="s">
        <v>2731</v>
      </c>
      <c r="L519" s="3">
        <v>100</v>
      </c>
      <c r="M519" s="3" t="s">
        <v>2732</v>
      </c>
    </row>
    <row r="520" spans="1:13" x14ac:dyDescent="0.25">
      <c r="A520" s="3" t="s">
        <v>2739</v>
      </c>
      <c r="B520" s="3" t="s">
        <v>2752</v>
      </c>
      <c r="C520" s="3" t="s">
        <v>2831</v>
      </c>
      <c r="D520" s="3" t="s">
        <v>152</v>
      </c>
      <c r="E520" s="3">
        <v>5960</v>
      </c>
      <c r="F520" s="3" t="s">
        <v>2567</v>
      </c>
      <c r="G520" s="3" t="s">
        <v>2855</v>
      </c>
      <c r="H520" s="3" t="s">
        <v>2738</v>
      </c>
      <c r="I520" s="3">
        <v>5</v>
      </c>
      <c r="J520" s="3">
        <v>43830</v>
      </c>
      <c r="K520" s="3">
        <v>100</v>
      </c>
      <c r="L520" s="3">
        <v>85.2</v>
      </c>
      <c r="M520" s="3" t="s">
        <v>2732</v>
      </c>
    </row>
    <row r="521" spans="1:13" x14ac:dyDescent="0.25">
      <c r="A521" s="3" t="s">
        <v>2739</v>
      </c>
      <c r="B521" s="3" t="s">
        <v>2752</v>
      </c>
      <c r="C521" s="3" t="s">
        <v>2753</v>
      </c>
      <c r="D521" s="3" t="s">
        <v>152</v>
      </c>
      <c r="E521" s="3">
        <v>5961</v>
      </c>
      <c r="F521" s="3" t="s">
        <v>2568</v>
      </c>
      <c r="G521" s="3" t="s">
        <v>2051</v>
      </c>
      <c r="H521" s="3" t="s">
        <v>2791</v>
      </c>
      <c r="I521" s="3">
        <v>10</v>
      </c>
      <c r="J521" s="3">
        <v>44043</v>
      </c>
      <c r="K521" s="3">
        <v>52.631999999999998</v>
      </c>
      <c r="L521" s="3">
        <v>100</v>
      </c>
      <c r="M521" s="3" t="s">
        <v>2732</v>
      </c>
    </row>
    <row r="522" spans="1:13" x14ac:dyDescent="0.25">
      <c r="A522" s="3" t="s">
        <v>2739</v>
      </c>
      <c r="B522" s="3" t="s">
        <v>2752</v>
      </c>
      <c r="C522" s="3" t="s">
        <v>2753</v>
      </c>
      <c r="D522" s="3" t="s">
        <v>152</v>
      </c>
      <c r="E522" s="3">
        <v>5962</v>
      </c>
      <c r="F522" s="3" t="s">
        <v>2569</v>
      </c>
      <c r="G522" s="3" t="s">
        <v>2051</v>
      </c>
      <c r="H522" s="3" t="s">
        <v>2730</v>
      </c>
      <c r="I522" s="3">
        <v>10</v>
      </c>
      <c r="J522" s="3">
        <v>44012</v>
      </c>
      <c r="K522" s="3">
        <v>0</v>
      </c>
      <c r="L522" s="3">
        <v>2</v>
      </c>
      <c r="M522" s="3" t="s">
        <v>2732</v>
      </c>
    </row>
    <row r="523" spans="1:13" x14ac:dyDescent="0.25">
      <c r="A523" s="3" t="s">
        <v>2739</v>
      </c>
      <c r="B523" s="3" t="s">
        <v>2752</v>
      </c>
      <c r="C523" s="3" t="s">
        <v>2753</v>
      </c>
      <c r="D523" s="3" t="s">
        <v>152</v>
      </c>
      <c r="E523" s="3">
        <v>5963</v>
      </c>
      <c r="F523" s="3" t="s">
        <v>2570</v>
      </c>
      <c r="G523" s="3" t="s">
        <v>2051</v>
      </c>
      <c r="H523" s="3" t="s">
        <v>2749</v>
      </c>
      <c r="I523" s="3">
        <v>0</v>
      </c>
      <c r="J523" s="3">
        <v>43830</v>
      </c>
      <c r="K523" s="3" t="s">
        <v>2731</v>
      </c>
      <c r="L523" s="3">
        <v>0</v>
      </c>
      <c r="M523" s="3" t="s">
        <v>2742</v>
      </c>
    </row>
    <row r="524" spans="1:13" x14ac:dyDescent="0.25">
      <c r="A524" s="3" t="s">
        <v>2739</v>
      </c>
      <c r="B524" s="3" t="s">
        <v>2752</v>
      </c>
      <c r="C524" s="3" t="s">
        <v>2753</v>
      </c>
      <c r="D524" s="3" t="s">
        <v>152</v>
      </c>
      <c r="E524" s="3">
        <v>5964</v>
      </c>
      <c r="F524" s="3" t="s">
        <v>2571</v>
      </c>
      <c r="G524" s="3" t="s">
        <v>2856</v>
      </c>
      <c r="H524" s="3" t="s">
        <v>2730</v>
      </c>
      <c r="I524" s="3">
        <v>10</v>
      </c>
      <c r="J524" s="3">
        <v>43921</v>
      </c>
      <c r="K524" s="3">
        <v>4.5449999999999999</v>
      </c>
      <c r="L524" s="3">
        <v>27.215</v>
      </c>
      <c r="M524" s="3" t="s">
        <v>2742</v>
      </c>
    </row>
    <row r="525" spans="1:13" x14ac:dyDescent="0.25">
      <c r="A525" s="3" t="s">
        <v>2739</v>
      </c>
      <c r="B525" s="3" t="s">
        <v>2752</v>
      </c>
      <c r="C525" s="3" t="s">
        <v>2831</v>
      </c>
      <c r="D525" s="3" t="s">
        <v>152</v>
      </c>
      <c r="E525" s="3">
        <v>5965</v>
      </c>
      <c r="F525" s="3" t="s">
        <v>2572</v>
      </c>
      <c r="G525" s="3" t="s">
        <v>2855</v>
      </c>
      <c r="H525" s="3" t="s">
        <v>2749</v>
      </c>
      <c r="I525" s="3">
        <v>15</v>
      </c>
      <c r="J525" s="3">
        <v>44012</v>
      </c>
      <c r="K525" s="3">
        <v>100</v>
      </c>
      <c r="L525" s="3">
        <v>10</v>
      </c>
      <c r="M525" s="3" t="s">
        <v>2732</v>
      </c>
    </row>
    <row r="526" spans="1:13" x14ac:dyDescent="0.25">
      <c r="A526" s="3" t="s">
        <v>2739</v>
      </c>
      <c r="B526" s="3" t="s">
        <v>2752</v>
      </c>
      <c r="C526" s="3" t="s">
        <v>2766</v>
      </c>
      <c r="D526" s="3" t="s">
        <v>152</v>
      </c>
      <c r="E526" s="3">
        <v>5966</v>
      </c>
      <c r="F526" s="3" t="s">
        <v>2573</v>
      </c>
      <c r="G526" s="3" t="s">
        <v>2051</v>
      </c>
      <c r="H526" s="3" t="s">
        <v>2730</v>
      </c>
      <c r="I526" s="3">
        <v>0</v>
      </c>
      <c r="J526" s="3">
        <v>44012</v>
      </c>
      <c r="K526" s="3">
        <v>56</v>
      </c>
      <c r="L526" s="3">
        <v>31.667000000000002</v>
      </c>
      <c r="M526" s="3" t="s">
        <v>2732</v>
      </c>
    </row>
    <row r="527" spans="1:13" x14ac:dyDescent="0.25">
      <c r="A527" s="3" t="s">
        <v>2727</v>
      </c>
      <c r="B527" s="3" t="s">
        <v>2735</v>
      </c>
      <c r="C527" s="3" t="s">
        <v>2736</v>
      </c>
      <c r="D527" s="3" t="s">
        <v>152</v>
      </c>
      <c r="E527" s="3">
        <v>5968</v>
      </c>
      <c r="F527" s="3" t="s">
        <v>2574</v>
      </c>
      <c r="G527" s="3" t="s">
        <v>2051</v>
      </c>
      <c r="H527" s="3" t="s">
        <v>2730</v>
      </c>
      <c r="I527" s="3">
        <v>5</v>
      </c>
      <c r="J527" s="3">
        <v>43830</v>
      </c>
      <c r="K527" s="3">
        <v>0</v>
      </c>
      <c r="L527" s="3">
        <v>0</v>
      </c>
      <c r="M527" s="3" t="s">
        <v>2742</v>
      </c>
    </row>
    <row r="528" spans="1:13" x14ac:dyDescent="0.25">
      <c r="A528" s="3" t="s">
        <v>2727</v>
      </c>
      <c r="B528" s="3" t="s">
        <v>2735</v>
      </c>
      <c r="C528" s="3" t="s">
        <v>2736</v>
      </c>
      <c r="D528" s="3" t="s">
        <v>152</v>
      </c>
      <c r="E528" s="3">
        <v>5970</v>
      </c>
      <c r="F528" s="3" t="s">
        <v>2575</v>
      </c>
      <c r="G528" s="3" t="s">
        <v>2855</v>
      </c>
      <c r="H528" s="3" t="s">
        <v>2730</v>
      </c>
      <c r="I528" s="3">
        <v>5</v>
      </c>
      <c r="J528" s="3">
        <v>44012</v>
      </c>
      <c r="K528" s="3">
        <v>0</v>
      </c>
      <c r="L528" s="3">
        <v>33.332999999999998</v>
      </c>
      <c r="M528" s="3" t="s">
        <v>2732</v>
      </c>
    </row>
    <row r="529" spans="1:13" x14ac:dyDescent="0.25">
      <c r="A529" s="3" t="s">
        <v>2727</v>
      </c>
      <c r="B529" s="3" t="s">
        <v>2735</v>
      </c>
      <c r="C529" s="3" t="s">
        <v>2736</v>
      </c>
      <c r="D529" s="3" t="s">
        <v>152</v>
      </c>
      <c r="E529" s="3">
        <v>5971</v>
      </c>
      <c r="F529" s="3" t="s">
        <v>2576</v>
      </c>
      <c r="G529" s="3" t="s">
        <v>2051</v>
      </c>
      <c r="H529" s="3" t="s">
        <v>2730</v>
      </c>
      <c r="I529" s="3">
        <v>5</v>
      </c>
      <c r="J529" s="3">
        <v>44012</v>
      </c>
      <c r="K529" s="3">
        <v>0</v>
      </c>
      <c r="L529" s="3">
        <v>14.286</v>
      </c>
      <c r="M529" s="3" t="s">
        <v>2732</v>
      </c>
    </row>
    <row r="530" spans="1:13" x14ac:dyDescent="0.25">
      <c r="A530" s="3" t="s">
        <v>2727</v>
      </c>
      <c r="B530" s="3" t="s">
        <v>2735</v>
      </c>
      <c r="C530" s="3" t="s">
        <v>2736</v>
      </c>
      <c r="D530" s="3" t="s">
        <v>152</v>
      </c>
      <c r="E530" s="3">
        <v>5972</v>
      </c>
      <c r="F530" s="3" t="s">
        <v>2577</v>
      </c>
      <c r="G530" s="3" t="s">
        <v>2855</v>
      </c>
      <c r="H530" s="3" t="s">
        <v>2791</v>
      </c>
      <c r="I530" s="3">
        <v>0</v>
      </c>
      <c r="J530" s="3">
        <v>44043</v>
      </c>
      <c r="K530" s="3">
        <v>0</v>
      </c>
      <c r="L530" s="3">
        <v>25</v>
      </c>
      <c r="M530" s="3" t="s">
        <v>2732</v>
      </c>
    </row>
    <row r="531" spans="1:13" x14ac:dyDescent="0.25">
      <c r="A531" s="3" t="s">
        <v>2727</v>
      </c>
      <c r="B531" s="3" t="s">
        <v>2735</v>
      </c>
      <c r="C531" s="3" t="s">
        <v>2736</v>
      </c>
      <c r="D531" s="3" t="s">
        <v>152</v>
      </c>
      <c r="E531" s="3">
        <v>5973</v>
      </c>
      <c r="F531" s="3" t="s">
        <v>2578</v>
      </c>
      <c r="G531" s="3" t="s">
        <v>2051</v>
      </c>
      <c r="H531" s="3" t="s">
        <v>2730</v>
      </c>
      <c r="I531" s="3">
        <v>5</v>
      </c>
      <c r="J531" s="3">
        <v>44012</v>
      </c>
      <c r="K531" s="3">
        <v>0</v>
      </c>
      <c r="L531" s="3">
        <v>0</v>
      </c>
      <c r="M531" s="3" t="s">
        <v>2732</v>
      </c>
    </row>
    <row r="532" spans="1:13" x14ac:dyDescent="0.25">
      <c r="A532" s="3" t="s">
        <v>2727</v>
      </c>
      <c r="B532" s="3" t="s">
        <v>2735</v>
      </c>
      <c r="C532" s="3" t="s">
        <v>2736</v>
      </c>
      <c r="D532" s="3" t="s">
        <v>152</v>
      </c>
      <c r="E532" s="3">
        <v>5974</v>
      </c>
      <c r="F532" s="3" t="s">
        <v>2579</v>
      </c>
      <c r="G532" s="3" t="s">
        <v>2855</v>
      </c>
      <c r="H532" s="3" t="s">
        <v>2749</v>
      </c>
      <c r="I532" s="3">
        <v>5</v>
      </c>
      <c r="J532" s="3">
        <v>44012</v>
      </c>
      <c r="K532" s="3">
        <v>0</v>
      </c>
      <c r="L532" s="3">
        <v>0</v>
      </c>
      <c r="M532" s="3" t="s">
        <v>2732</v>
      </c>
    </row>
    <row r="533" spans="1:13" x14ac:dyDescent="0.25">
      <c r="A533" s="3" t="s">
        <v>2727</v>
      </c>
      <c r="B533" s="3" t="s">
        <v>2767</v>
      </c>
      <c r="C533" s="3" t="s">
        <v>2830</v>
      </c>
      <c r="D533" s="3" t="s">
        <v>152</v>
      </c>
      <c r="E533" s="3">
        <v>5975</v>
      </c>
      <c r="F533" s="3" t="s">
        <v>2580</v>
      </c>
      <c r="G533" s="3" t="s">
        <v>2855</v>
      </c>
      <c r="H533" s="3" t="s">
        <v>2791</v>
      </c>
      <c r="I533" s="3">
        <v>5</v>
      </c>
      <c r="J533" s="3">
        <v>44043</v>
      </c>
      <c r="K533" s="3">
        <v>100</v>
      </c>
      <c r="L533" s="3">
        <v>100</v>
      </c>
      <c r="M533" s="3" t="s">
        <v>2732</v>
      </c>
    </row>
    <row r="534" spans="1:13" x14ac:dyDescent="0.25">
      <c r="A534" s="3" t="s">
        <v>2739</v>
      </c>
      <c r="B534" s="3" t="s">
        <v>2752</v>
      </c>
      <c r="C534" s="3" t="s">
        <v>2831</v>
      </c>
      <c r="D534" s="3" t="s">
        <v>152</v>
      </c>
      <c r="E534" s="3">
        <v>5976</v>
      </c>
      <c r="F534" s="3" t="s">
        <v>2581</v>
      </c>
      <c r="G534" s="3" t="s">
        <v>2051</v>
      </c>
      <c r="H534" s="3" t="s">
        <v>2791</v>
      </c>
      <c r="I534" s="3">
        <v>5</v>
      </c>
      <c r="J534" s="3">
        <v>44043</v>
      </c>
      <c r="K534" s="3">
        <v>83.8</v>
      </c>
      <c r="L534" s="3">
        <v>48.817</v>
      </c>
      <c r="M534" s="3" t="s">
        <v>2732</v>
      </c>
    </row>
    <row r="535" spans="1:13" x14ac:dyDescent="0.25">
      <c r="A535" s="3" t="s">
        <v>2739</v>
      </c>
      <c r="B535" s="3" t="s">
        <v>2752</v>
      </c>
      <c r="C535" s="3" t="s">
        <v>2831</v>
      </c>
      <c r="D535" s="3" t="s">
        <v>152</v>
      </c>
      <c r="E535" s="3">
        <v>5977</v>
      </c>
      <c r="F535" s="3" t="s">
        <v>2582</v>
      </c>
      <c r="G535" s="3" t="s">
        <v>2051</v>
      </c>
      <c r="H535" s="3" t="s">
        <v>2749</v>
      </c>
      <c r="I535" s="3">
        <v>15</v>
      </c>
      <c r="J535" s="3">
        <v>44012</v>
      </c>
      <c r="K535" s="3">
        <v>0</v>
      </c>
      <c r="L535" s="3">
        <v>17.579999999999998</v>
      </c>
      <c r="M535" s="3" t="s">
        <v>2732</v>
      </c>
    </row>
    <row r="536" spans="1:13" x14ac:dyDescent="0.25">
      <c r="A536" s="3" t="s">
        <v>2739</v>
      </c>
      <c r="B536" s="3" t="s">
        <v>2752</v>
      </c>
      <c r="C536" s="3" t="s">
        <v>2831</v>
      </c>
      <c r="D536" s="3" t="s">
        <v>152</v>
      </c>
      <c r="E536" s="3">
        <v>5978</v>
      </c>
      <c r="F536" s="3" t="s">
        <v>2583</v>
      </c>
      <c r="G536" s="3" t="s">
        <v>2051</v>
      </c>
      <c r="H536" s="3" t="s">
        <v>2791</v>
      </c>
      <c r="I536" s="3">
        <v>30</v>
      </c>
      <c r="J536" s="3">
        <v>44043</v>
      </c>
      <c r="K536" s="3">
        <v>55.942999999999998</v>
      </c>
      <c r="L536" s="3">
        <v>34.58</v>
      </c>
      <c r="M536" s="3" t="s">
        <v>2732</v>
      </c>
    </row>
    <row r="537" spans="1:13" x14ac:dyDescent="0.25">
      <c r="A537" s="3" t="s">
        <v>2739</v>
      </c>
      <c r="B537" s="3" t="s">
        <v>2752</v>
      </c>
      <c r="C537" s="3" t="s">
        <v>2753</v>
      </c>
      <c r="D537" s="3" t="s">
        <v>171</v>
      </c>
      <c r="E537" s="3">
        <v>5980</v>
      </c>
      <c r="F537" s="3" t="s">
        <v>2584</v>
      </c>
      <c r="G537" s="3" t="s">
        <v>2051</v>
      </c>
      <c r="H537" s="3" t="s">
        <v>2749</v>
      </c>
      <c r="I537" s="3">
        <v>0</v>
      </c>
      <c r="J537" s="3">
        <v>44012</v>
      </c>
      <c r="K537" s="3">
        <v>100</v>
      </c>
      <c r="L537" s="3">
        <v>100</v>
      </c>
      <c r="M537" s="3" t="s">
        <v>2732</v>
      </c>
    </row>
    <row r="538" spans="1:13" x14ac:dyDescent="0.25">
      <c r="A538" s="3" t="s">
        <v>2739</v>
      </c>
      <c r="B538" s="3" t="s">
        <v>2752</v>
      </c>
      <c r="C538" s="3" t="s">
        <v>2753</v>
      </c>
      <c r="D538" s="3" t="s">
        <v>171</v>
      </c>
      <c r="E538" s="3">
        <v>5981</v>
      </c>
      <c r="F538" s="3" t="s">
        <v>2585</v>
      </c>
      <c r="G538" s="3" t="s">
        <v>2855</v>
      </c>
      <c r="H538" s="3" t="s">
        <v>2749</v>
      </c>
      <c r="I538" s="3">
        <v>0</v>
      </c>
      <c r="J538" s="3">
        <v>44012</v>
      </c>
      <c r="K538" s="3">
        <v>0</v>
      </c>
      <c r="L538" s="3">
        <v>25</v>
      </c>
      <c r="M538" s="3" t="s">
        <v>2732</v>
      </c>
    </row>
    <row r="539" spans="1:13" x14ac:dyDescent="0.25">
      <c r="A539" s="3" t="s">
        <v>2739</v>
      </c>
      <c r="B539" s="3" t="s">
        <v>2752</v>
      </c>
      <c r="C539" s="3" t="s">
        <v>2766</v>
      </c>
      <c r="D539" s="3" t="s">
        <v>171</v>
      </c>
      <c r="E539" s="3">
        <v>5982</v>
      </c>
      <c r="F539" s="3" t="s">
        <v>2586</v>
      </c>
      <c r="G539" s="3" t="s">
        <v>2855</v>
      </c>
      <c r="H539" s="3" t="s">
        <v>2730</v>
      </c>
      <c r="I539" s="3">
        <v>10</v>
      </c>
      <c r="J539" s="3">
        <v>44012</v>
      </c>
      <c r="K539" s="3">
        <v>49.524000000000001</v>
      </c>
      <c r="L539" s="3">
        <v>17.048999999999999</v>
      </c>
      <c r="M539" s="3" t="s">
        <v>2732</v>
      </c>
    </row>
    <row r="540" spans="1:13" x14ac:dyDescent="0.25">
      <c r="A540" s="3" t="s">
        <v>2739</v>
      </c>
      <c r="B540" s="3" t="s">
        <v>2752</v>
      </c>
      <c r="C540" s="3" t="s">
        <v>2766</v>
      </c>
      <c r="D540" s="3" t="s">
        <v>171</v>
      </c>
      <c r="E540" s="3">
        <v>5983</v>
      </c>
      <c r="F540" s="3" t="s">
        <v>2587</v>
      </c>
      <c r="G540" s="3" t="s">
        <v>2051</v>
      </c>
      <c r="H540" s="3" t="s">
        <v>2730</v>
      </c>
      <c r="I540" s="3">
        <v>30</v>
      </c>
      <c r="J540" s="3">
        <v>44012</v>
      </c>
      <c r="K540" s="3">
        <v>0</v>
      </c>
      <c r="L540" s="3">
        <v>0</v>
      </c>
      <c r="M540" s="3" t="s">
        <v>2732</v>
      </c>
    </row>
    <row r="541" spans="1:13" x14ac:dyDescent="0.25">
      <c r="A541" s="3" t="s">
        <v>2739</v>
      </c>
      <c r="B541" s="3" t="s">
        <v>2752</v>
      </c>
      <c r="C541" s="3" t="s">
        <v>2766</v>
      </c>
      <c r="D541" s="3" t="s">
        <v>171</v>
      </c>
      <c r="E541" s="3">
        <v>5984</v>
      </c>
      <c r="F541" s="3" t="s">
        <v>2588</v>
      </c>
      <c r="G541" s="3" t="s">
        <v>2051</v>
      </c>
      <c r="H541" s="3" t="s">
        <v>2749</v>
      </c>
      <c r="I541" s="3">
        <v>0</v>
      </c>
      <c r="J541" s="3">
        <v>44012</v>
      </c>
      <c r="K541" s="3">
        <v>0</v>
      </c>
      <c r="L541" s="3">
        <v>0</v>
      </c>
      <c r="M541" s="3" t="s">
        <v>2732</v>
      </c>
    </row>
    <row r="542" spans="1:13" x14ac:dyDescent="0.25">
      <c r="A542" s="3" t="s">
        <v>2739</v>
      </c>
      <c r="B542" s="3" t="s">
        <v>2752</v>
      </c>
      <c r="C542" s="3" t="s">
        <v>2766</v>
      </c>
      <c r="D542" s="3" t="s">
        <v>171</v>
      </c>
      <c r="E542" s="3">
        <v>5985</v>
      </c>
      <c r="F542" s="3" t="s">
        <v>2589</v>
      </c>
      <c r="G542" s="3" t="s">
        <v>2051</v>
      </c>
      <c r="H542" s="3" t="s">
        <v>2730</v>
      </c>
      <c r="I542" s="3">
        <v>0</v>
      </c>
      <c r="J542" s="3">
        <v>44012</v>
      </c>
      <c r="K542" s="3">
        <v>100</v>
      </c>
      <c r="L542" s="3">
        <v>2.278</v>
      </c>
      <c r="M542" s="3" t="s">
        <v>2732</v>
      </c>
    </row>
    <row r="543" spans="1:13" x14ac:dyDescent="0.25">
      <c r="A543" s="3" t="s">
        <v>2739</v>
      </c>
      <c r="B543" s="3" t="s">
        <v>2752</v>
      </c>
      <c r="C543" s="3" t="s">
        <v>2766</v>
      </c>
      <c r="D543" s="3" t="s">
        <v>171</v>
      </c>
      <c r="E543" s="3">
        <v>5986</v>
      </c>
      <c r="F543" s="3" t="s">
        <v>2590</v>
      </c>
      <c r="G543" s="3" t="s">
        <v>2855</v>
      </c>
      <c r="H543" s="3" t="s">
        <v>2749</v>
      </c>
      <c r="I543" s="3">
        <v>0</v>
      </c>
      <c r="J543" s="3">
        <v>44012</v>
      </c>
      <c r="K543" s="3">
        <v>74.286000000000001</v>
      </c>
      <c r="L543" s="3">
        <v>52</v>
      </c>
      <c r="M543" s="3" t="s">
        <v>2732</v>
      </c>
    </row>
    <row r="544" spans="1:13" x14ac:dyDescent="0.25">
      <c r="A544" s="3" t="s">
        <v>2739</v>
      </c>
      <c r="B544" s="3" t="s">
        <v>2752</v>
      </c>
      <c r="C544" s="3" t="s">
        <v>2766</v>
      </c>
      <c r="D544" s="3" t="s">
        <v>171</v>
      </c>
      <c r="E544" s="3">
        <v>5988</v>
      </c>
      <c r="F544" s="3" t="s">
        <v>2591</v>
      </c>
      <c r="G544" s="3" t="s">
        <v>2855</v>
      </c>
      <c r="H544" s="3" t="s">
        <v>2749</v>
      </c>
      <c r="I544" s="3">
        <v>30</v>
      </c>
      <c r="J544" s="3">
        <v>44012</v>
      </c>
      <c r="K544" s="3">
        <v>50</v>
      </c>
      <c r="L544" s="3">
        <v>90</v>
      </c>
      <c r="M544" s="3" t="s">
        <v>2732</v>
      </c>
    </row>
    <row r="545" spans="1:13" x14ac:dyDescent="0.25">
      <c r="A545" s="3" t="s">
        <v>2739</v>
      </c>
      <c r="B545" s="3" t="s">
        <v>2752</v>
      </c>
      <c r="C545" s="3" t="s">
        <v>2766</v>
      </c>
      <c r="D545" s="3" t="s">
        <v>171</v>
      </c>
      <c r="E545" s="3">
        <v>5989</v>
      </c>
      <c r="F545" s="3" t="s">
        <v>2592</v>
      </c>
      <c r="G545" s="3" t="s">
        <v>2855</v>
      </c>
      <c r="H545" s="3" t="s">
        <v>2749</v>
      </c>
      <c r="I545" s="3">
        <v>30</v>
      </c>
      <c r="J545" s="3">
        <v>44012</v>
      </c>
      <c r="K545" s="3">
        <v>0</v>
      </c>
      <c r="L545" s="3">
        <v>0</v>
      </c>
      <c r="M545" s="3" t="s">
        <v>2732</v>
      </c>
    </row>
    <row r="546" spans="1:13" x14ac:dyDescent="0.25">
      <c r="A546" s="3" t="s">
        <v>2739</v>
      </c>
      <c r="B546" s="3" t="s">
        <v>2752</v>
      </c>
      <c r="C546" s="3" t="s">
        <v>2766</v>
      </c>
      <c r="D546" s="3" t="s">
        <v>171</v>
      </c>
      <c r="E546" s="3">
        <v>5990</v>
      </c>
      <c r="F546" s="3" t="s">
        <v>2593</v>
      </c>
      <c r="G546" s="3" t="s">
        <v>2855</v>
      </c>
      <c r="H546" s="3" t="s">
        <v>2749</v>
      </c>
      <c r="I546" s="3">
        <v>30</v>
      </c>
      <c r="J546" s="3">
        <v>44012</v>
      </c>
      <c r="K546" s="3">
        <v>0</v>
      </c>
      <c r="L546" s="3">
        <v>0</v>
      </c>
      <c r="M546" s="3" t="s">
        <v>2732</v>
      </c>
    </row>
    <row r="547" spans="1:13" x14ac:dyDescent="0.25">
      <c r="A547" s="3" t="s">
        <v>2727</v>
      </c>
      <c r="B547" s="3" t="s">
        <v>2735</v>
      </c>
      <c r="C547" s="3" t="s">
        <v>2736</v>
      </c>
      <c r="D547" s="3" t="s">
        <v>171</v>
      </c>
      <c r="E547" s="3">
        <v>5991</v>
      </c>
      <c r="F547" s="3" t="s">
        <v>2594</v>
      </c>
      <c r="G547" s="3" t="s">
        <v>2855</v>
      </c>
      <c r="H547" s="3" t="s">
        <v>2738</v>
      </c>
      <c r="I547" s="3">
        <v>15</v>
      </c>
      <c r="J547" s="3">
        <v>43830</v>
      </c>
      <c r="K547" s="3">
        <v>100</v>
      </c>
      <c r="L547" s="3">
        <v>18.181999999999999</v>
      </c>
      <c r="M547" s="3" t="s">
        <v>2732</v>
      </c>
    </row>
    <row r="548" spans="1:13" x14ac:dyDescent="0.25">
      <c r="A548" s="3" t="s">
        <v>2739</v>
      </c>
      <c r="B548" s="3" t="s">
        <v>2752</v>
      </c>
      <c r="C548" s="3" t="s">
        <v>2766</v>
      </c>
      <c r="D548" s="3" t="s">
        <v>171</v>
      </c>
      <c r="E548" s="3">
        <v>5992</v>
      </c>
      <c r="F548" s="3" t="s">
        <v>2595</v>
      </c>
      <c r="G548" s="3" t="s">
        <v>2051</v>
      </c>
      <c r="H548" s="3" t="s">
        <v>2738</v>
      </c>
      <c r="I548" s="3">
        <v>30</v>
      </c>
      <c r="J548" s="3">
        <v>43830</v>
      </c>
      <c r="K548" s="3">
        <v>100</v>
      </c>
      <c r="L548" s="3">
        <v>25.806000000000001</v>
      </c>
      <c r="M548" s="3" t="s">
        <v>2732</v>
      </c>
    </row>
    <row r="549" spans="1:13" x14ac:dyDescent="0.25">
      <c r="A549" s="3" t="s">
        <v>2739</v>
      </c>
      <c r="B549" s="3" t="s">
        <v>2752</v>
      </c>
      <c r="C549" s="3" t="s">
        <v>2766</v>
      </c>
      <c r="D549" s="3" t="s">
        <v>171</v>
      </c>
      <c r="E549" s="3">
        <v>5993</v>
      </c>
      <c r="F549" s="3" t="s">
        <v>2596</v>
      </c>
      <c r="G549" s="3" t="s">
        <v>2051</v>
      </c>
      <c r="H549" s="3" t="s">
        <v>2730</v>
      </c>
      <c r="I549" s="3">
        <v>30</v>
      </c>
      <c r="J549" s="3">
        <v>44012</v>
      </c>
      <c r="K549" s="3">
        <v>27.117999999999999</v>
      </c>
      <c r="L549" s="3">
        <v>18.869</v>
      </c>
      <c r="M549" s="3" t="s">
        <v>2732</v>
      </c>
    </row>
    <row r="550" spans="1:13" x14ac:dyDescent="0.25">
      <c r="A550" s="3" t="s">
        <v>2727</v>
      </c>
      <c r="B550" s="3" t="s">
        <v>2817</v>
      </c>
      <c r="C550" s="3" t="s">
        <v>2821</v>
      </c>
      <c r="D550" s="3" t="s">
        <v>123</v>
      </c>
      <c r="E550" s="3">
        <v>5994</v>
      </c>
      <c r="F550" s="3" t="s">
        <v>2597</v>
      </c>
      <c r="G550" s="3" t="s">
        <v>2856</v>
      </c>
      <c r="H550" s="3" t="s">
        <v>2791</v>
      </c>
      <c r="I550" s="3">
        <v>10</v>
      </c>
      <c r="J550" s="3">
        <v>44043</v>
      </c>
      <c r="K550" s="3">
        <v>19.047999999999998</v>
      </c>
      <c r="L550" s="3">
        <v>27.053000000000001</v>
      </c>
      <c r="M550" s="3" t="s">
        <v>2732</v>
      </c>
    </row>
    <row r="551" spans="1:13" x14ac:dyDescent="0.25">
      <c r="A551" s="3" t="s">
        <v>2727</v>
      </c>
      <c r="B551" s="3" t="s">
        <v>2817</v>
      </c>
      <c r="C551" s="3" t="s">
        <v>2821</v>
      </c>
      <c r="D551" s="3" t="s">
        <v>123</v>
      </c>
      <c r="E551" s="3">
        <v>5995</v>
      </c>
      <c r="F551" s="3" t="s">
        <v>2598</v>
      </c>
      <c r="G551" s="3" t="s">
        <v>2855</v>
      </c>
      <c r="H551" s="3" t="s">
        <v>2738</v>
      </c>
      <c r="I551" s="3">
        <v>120</v>
      </c>
      <c r="J551" s="3">
        <v>43830</v>
      </c>
      <c r="K551" s="3">
        <v>100</v>
      </c>
      <c r="L551" s="3">
        <v>100</v>
      </c>
      <c r="M551" s="3" t="s">
        <v>2732</v>
      </c>
    </row>
    <row r="552" spans="1:13" x14ac:dyDescent="0.25">
      <c r="A552" s="3" t="s">
        <v>2727</v>
      </c>
      <c r="B552" s="3" t="s">
        <v>2817</v>
      </c>
      <c r="C552" s="3" t="s">
        <v>2821</v>
      </c>
      <c r="D552" s="3" t="s">
        <v>123</v>
      </c>
      <c r="E552" s="3">
        <v>5996</v>
      </c>
      <c r="F552" s="3" t="s">
        <v>2599</v>
      </c>
      <c r="G552" s="3" t="s">
        <v>2856</v>
      </c>
      <c r="H552" s="3" t="s">
        <v>2791</v>
      </c>
      <c r="I552" s="3">
        <v>30</v>
      </c>
      <c r="J552" s="3">
        <v>44012</v>
      </c>
      <c r="K552" s="3">
        <v>80.652000000000001</v>
      </c>
      <c r="L552" s="3">
        <v>85.468000000000004</v>
      </c>
      <c r="M552" s="3" t="s">
        <v>2732</v>
      </c>
    </row>
    <row r="553" spans="1:13" x14ac:dyDescent="0.25">
      <c r="A553" s="3" t="s">
        <v>2739</v>
      </c>
      <c r="B553" s="3" t="s">
        <v>2931</v>
      </c>
      <c r="C553" s="3" t="s">
        <v>2783</v>
      </c>
      <c r="D553" s="3" t="s">
        <v>164</v>
      </c>
      <c r="E553" s="3">
        <v>5997</v>
      </c>
      <c r="F553" s="3" t="s">
        <v>2600</v>
      </c>
      <c r="G553" s="3" t="s">
        <v>2855</v>
      </c>
      <c r="H553" s="3" t="s">
        <v>2738</v>
      </c>
      <c r="I553" s="3">
        <v>30</v>
      </c>
      <c r="J553" s="3">
        <v>43830</v>
      </c>
      <c r="K553" s="3">
        <v>27.777999999999999</v>
      </c>
      <c r="L553" s="3">
        <v>11.364000000000001</v>
      </c>
      <c r="M553" s="3" t="s">
        <v>2732</v>
      </c>
    </row>
    <row r="554" spans="1:13" x14ac:dyDescent="0.25">
      <c r="A554" s="3" t="s">
        <v>2739</v>
      </c>
      <c r="B554" s="3" t="s">
        <v>2740</v>
      </c>
      <c r="C554" s="3" t="s">
        <v>2782</v>
      </c>
      <c r="D554" s="3" t="s">
        <v>164</v>
      </c>
      <c r="E554" s="3">
        <v>5998</v>
      </c>
      <c r="F554" s="3" t="s">
        <v>2601</v>
      </c>
      <c r="G554" s="3" t="s">
        <v>2855</v>
      </c>
      <c r="H554" s="3" t="s">
        <v>2738</v>
      </c>
      <c r="I554" s="3">
        <v>120</v>
      </c>
      <c r="J554" s="3">
        <v>43830</v>
      </c>
      <c r="K554" s="3">
        <v>0</v>
      </c>
      <c r="L554" s="3">
        <v>100</v>
      </c>
      <c r="M554" s="3" t="s">
        <v>2732</v>
      </c>
    </row>
    <row r="555" spans="1:13" x14ac:dyDescent="0.25">
      <c r="A555" s="3" t="s">
        <v>2727</v>
      </c>
      <c r="B555" s="3" t="s">
        <v>2743</v>
      </c>
      <c r="C555" s="3" t="s">
        <v>2746</v>
      </c>
      <c r="D555" s="3" t="s">
        <v>164</v>
      </c>
      <c r="E555" s="3">
        <v>5999</v>
      </c>
      <c r="F555" s="3" t="s">
        <v>2602</v>
      </c>
      <c r="G555" s="3" t="s">
        <v>2856</v>
      </c>
      <c r="H555" s="3" t="s">
        <v>2791</v>
      </c>
      <c r="I555" s="3">
        <v>15</v>
      </c>
      <c r="J555" s="3">
        <v>44043</v>
      </c>
      <c r="K555" s="3">
        <v>0</v>
      </c>
      <c r="L555" s="3">
        <v>31.056999999999999</v>
      </c>
      <c r="M555" s="3" t="s">
        <v>2732</v>
      </c>
    </row>
    <row r="556" spans="1:13" x14ac:dyDescent="0.25">
      <c r="A556" s="3" t="s">
        <v>2727</v>
      </c>
      <c r="B556" s="3" t="s">
        <v>2767</v>
      </c>
      <c r="C556" s="3" t="s">
        <v>2768</v>
      </c>
      <c r="D556" s="3" t="s">
        <v>164</v>
      </c>
      <c r="E556" s="3">
        <v>6000</v>
      </c>
      <c r="F556" s="3" t="s">
        <v>2603</v>
      </c>
      <c r="G556" s="3" t="s">
        <v>2855</v>
      </c>
      <c r="H556" s="3" t="s">
        <v>2791</v>
      </c>
      <c r="I556" s="3">
        <v>60</v>
      </c>
      <c r="J556" s="3">
        <v>44012</v>
      </c>
      <c r="K556" s="3">
        <v>100</v>
      </c>
      <c r="L556" s="3">
        <v>58.81</v>
      </c>
      <c r="M556" s="3" t="s">
        <v>2732</v>
      </c>
    </row>
    <row r="557" spans="1:13" x14ac:dyDescent="0.25">
      <c r="A557" s="3" t="s">
        <v>2727</v>
      </c>
      <c r="B557" s="3" t="s">
        <v>2728</v>
      </c>
      <c r="C557" s="3" t="s">
        <v>2804</v>
      </c>
      <c r="D557" s="3" t="s">
        <v>164</v>
      </c>
      <c r="E557" s="3">
        <v>6002</v>
      </c>
      <c r="F557" s="3" t="s">
        <v>2604</v>
      </c>
      <c r="G557" s="3" t="s">
        <v>2855</v>
      </c>
      <c r="H557" s="3" t="s">
        <v>2791</v>
      </c>
      <c r="I557" s="3">
        <v>60</v>
      </c>
      <c r="J557" s="3">
        <v>44012</v>
      </c>
      <c r="K557" s="3">
        <v>100</v>
      </c>
      <c r="L557" s="3">
        <v>100</v>
      </c>
      <c r="M557" s="3" t="s">
        <v>2732</v>
      </c>
    </row>
    <row r="558" spans="1:13" x14ac:dyDescent="0.25">
      <c r="A558" s="3" t="s">
        <v>2727</v>
      </c>
      <c r="B558" s="3" t="s">
        <v>2767</v>
      </c>
      <c r="C558" s="3" t="s">
        <v>2768</v>
      </c>
      <c r="D558" s="3" t="s">
        <v>164</v>
      </c>
      <c r="E558" s="3">
        <v>6003</v>
      </c>
      <c r="F558" s="3" t="s">
        <v>2605</v>
      </c>
      <c r="G558" s="3" t="s">
        <v>2051</v>
      </c>
      <c r="H558" s="3" t="s">
        <v>2738</v>
      </c>
      <c r="I558" s="3">
        <v>0</v>
      </c>
      <c r="J558" s="3">
        <v>43830</v>
      </c>
      <c r="K558" s="3">
        <v>50</v>
      </c>
      <c r="L558" s="3">
        <v>12.5</v>
      </c>
      <c r="M558" s="3" t="s">
        <v>2732</v>
      </c>
    </row>
    <row r="559" spans="1:13" x14ac:dyDescent="0.25">
      <c r="A559" s="3" t="s">
        <v>2739</v>
      </c>
      <c r="B559" s="3" t="s">
        <v>2740</v>
      </c>
      <c r="C559" s="3" t="s">
        <v>2803</v>
      </c>
      <c r="D559" s="3" t="s">
        <v>164</v>
      </c>
      <c r="E559" s="3">
        <v>6005</v>
      </c>
      <c r="F559" s="3" t="s">
        <v>2606</v>
      </c>
      <c r="G559" s="3" t="s">
        <v>2855</v>
      </c>
      <c r="H559" s="3" t="s">
        <v>2738</v>
      </c>
      <c r="I559" s="3">
        <v>30</v>
      </c>
      <c r="J559" s="3">
        <v>43830</v>
      </c>
      <c r="K559" s="3">
        <v>0</v>
      </c>
      <c r="L559" s="3">
        <v>0</v>
      </c>
      <c r="M559" s="3" t="s">
        <v>2732</v>
      </c>
    </row>
    <row r="560" spans="1:13" x14ac:dyDescent="0.25">
      <c r="A560" s="3" t="s">
        <v>2739</v>
      </c>
      <c r="B560" s="3" t="s">
        <v>2740</v>
      </c>
      <c r="C560" s="3" t="s">
        <v>2803</v>
      </c>
      <c r="D560" s="3" t="s">
        <v>164</v>
      </c>
      <c r="E560" s="3">
        <v>6006</v>
      </c>
      <c r="F560" s="3" t="s">
        <v>2607</v>
      </c>
      <c r="G560" s="3" t="s">
        <v>2051</v>
      </c>
      <c r="H560" s="3" t="s">
        <v>2738</v>
      </c>
      <c r="I560" s="3">
        <v>30</v>
      </c>
      <c r="J560" s="3">
        <v>43830</v>
      </c>
      <c r="K560" s="3">
        <v>27.777999999999999</v>
      </c>
      <c r="L560" s="3">
        <v>11.364000000000001</v>
      </c>
      <c r="M560" s="3" t="s">
        <v>2732</v>
      </c>
    </row>
    <row r="561" spans="1:13" x14ac:dyDescent="0.25">
      <c r="A561" s="3" t="s">
        <v>2739</v>
      </c>
      <c r="B561" s="3" t="s">
        <v>2740</v>
      </c>
      <c r="C561" s="3" t="s">
        <v>2803</v>
      </c>
      <c r="D561" s="3" t="s">
        <v>164</v>
      </c>
      <c r="E561" s="3">
        <v>6007</v>
      </c>
      <c r="F561" s="3" t="s">
        <v>2608</v>
      </c>
      <c r="G561" s="3" t="s">
        <v>2855</v>
      </c>
      <c r="H561" s="3" t="s">
        <v>2738</v>
      </c>
      <c r="I561" s="3">
        <v>90</v>
      </c>
      <c r="J561" s="3">
        <v>43830</v>
      </c>
      <c r="K561" s="3">
        <v>100</v>
      </c>
      <c r="L561" s="3">
        <v>100</v>
      </c>
      <c r="M561" s="3" t="s">
        <v>2732</v>
      </c>
    </row>
    <row r="562" spans="1:13" x14ac:dyDescent="0.25">
      <c r="A562" s="3" t="s">
        <v>2739</v>
      </c>
      <c r="B562" s="3" t="s">
        <v>2740</v>
      </c>
      <c r="C562" s="3" t="s">
        <v>2803</v>
      </c>
      <c r="D562" s="3" t="s">
        <v>164</v>
      </c>
      <c r="E562" s="3">
        <v>6008</v>
      </c>
      <c r="F562" s="3" t="s">
        <v>2609</v>
      </c>
      <c r="G562" s="3" t="s">
        <v>2855</v>
      </c>
      <c r="H562" s="3" t="s">
        <v>2730</v>
      </c>
      <c r="I562" s="3">
        <v>30</v>
      </c>
      <c r="J562" s="3">
        <v>44012</v>
      </c>
      <c r="K562" s="3">
        <v>85.233000000000004</v>
      </c>
      <c r="L562" s="3">
        <v>85.73</v>
      </c>
      <c r="M562" s="3" t="s">
        <v>2732</v>
      </c>
    </row>
    <row r="563" spans="1:13" x14ac:dyDescent="0.25">
      <c r="A563" s="3" t="s">
        <v>2739</v>
      </c>
      <c r="B563" s="3" t="s">
        <v>2740</v>
      </c>
      <c r="C563" s="3" t="s">
        <v>2803</v>
      </c>
      <c r="D563" s="3" t="s">
        <v>164</v>
      </c>
      <c r="E563" s="3">
        <v>6009</v>
      </c>
      <c r="F563" s="3" t="s">
        <v>2610</v>
      </c>
      <c r="G563" s="3" t="s">
        <v>2855</v>
      </c>
      <c r="H563" s="3" t="s">
        <v>2749</v>
      </c>
      <c r="I563" s="3">
        <v>180</v>
      </c>
      <c r="J563" s="3">
        <v>44012</v>
      </c>
      <c r="K563" s="3">
        <v>95.804000000000002</v>
      </c>
      <c r="L563" s="3">
        <v>93.912999999999997</v>
      </c>
      <c r="M563" s="3" t="s">
        <v>2732</v>
      </c>
    </row>
    <row r="564" spans="1:13" x14ac:dyDescent="0.25">
      <c r="A564" s="3" t="s">
        <v>2739</v>
      </c>
      <c r="B564" s="3" t="s">
        <v>2740</v>
      </c>
      <c r="C564" s="3" t="s">
        <v>2803</v>
      </c>
      <c r="D564" s="3" t="s">
        <v>164</v>
      </c>
      <c r="E564" s="3">
        <v>6010</v>
      </c>
      <c r="F564" s="3" t="s">
        <v>2611</v>
      </c>
      <c r="G564" s="3" t="s">
        <v>2855</v>
      </c>
      <c r="H564" s="3" t="s">
        <v>2791</v>
      </c>
      <c r="I564" s="3">
        <v>60</v>
      </c>
      <c r="J564" s="3">
        <v>44012</v>
      </c>
      <c r="K564" s="3">
        <v>100</v>
      </c>
      <c r="L564" s="3">
        <v>50.749000000000002</v>
      </c>
      <c r="M564" s="3" t="s">
        <v>2732</v>
      </c>
    </row>
    <row r="565" spans="1:13" x14ac:dyDescent="0.25">
      <c r="A565" s="3" t="s">
        <v>2739</v>
      </c>
      <c r="B565" s="3" t="s">
        <v>2740</v>
      </c>
      <c r="C565" s="3" t="s">
        <v>2803</v>
      </c>
      <c r="D565" s="3" t="s">
        <v>164</v>
      </c>
      <c r="E565" s="3">
        <v>6011</v>
      </c>
      <c r="F565" s="3" t="s">
        <v>2612</v>
      </c>
      <c r="G565" s="3" t="s">
        <v>2855</v>
      </c>
      <c r="H565" s="3" t="s">
        <v>2738</v>
      </c>
      <c r="I565" s="3">
        <v>60</v>
      </c>
      <c r="J565" s="3">
        <v>43830</v>
      </c>
      <c r="K565" s="3">
        <v>100</v>
      </c>
      <c r="L565" s="3">
        <v>100</v>
      </c>
      <c r="M565" s="3" t="s">
        <v>2732</v>
      </c>
    </row>
    <row r="566" spans="1:13" x14ac:dyDescent="0.25">
      <c r="A566" s="3" t="s">
        <v>2739</v>
      </c>
      <c r="B566" s="3" t="s">
        <v>2740</v>
      </c>
      <c r="C566" s="3" t="s">
        <v>2803</v>
      </c>
      <c r="D566" s="3" t="s">
        <v>164</v>
      </c>
      <c r="E566" s="3">
        <v>6012</v>
      </c>
      <c r="F566" s="3" t="s">
        <v>2613</v>
      </c>
      <c r="G566" s="3" t="s">
        <v>2855</v>
      </c>
      <c r="H566" s="3" t="s">
        <v>2738</v>
      </c>
      <c r="I566" s="3">
        <v>30</v>
      </c>
      <c r="J566" s="3">
        <v>43830</v>
      </c>
      <c r="K566" s="3">
        <v>94.471000000000004</v>
      </c>
      <c r="L566" s="3">
        <v>29.741</v>
      </c>
      <c r="M566" s="3" t="s">
        <v>2732</v>
      </c>
    </row>
    <row r="567" spans="1:13" x14ac:dyDescent="0.25">
      <c r="A567" s="3" t="s">
        <v>2727</v>
      </c>
      <c r="B567" s="3" t="s">
        <v>2839</v>
      </c>
      <c r="C567" s="3" t="s">
        <v>2840</v>
      </c>
      <c r="D567" s="3" t="s">
        <v>164</v>
      </c>
      <c r="E567" s="3">
        <v>6013</v>
      </c>
      <c r="F567" s="3" t="s">
        <v>2614</v>
      </c>
      <c r="G567" s="3" t="s">
        <v>2855</v>
      </c>
      <c r="H567" s="3" t="s">
        <v>2791</v>
      </c>
      <c r="I567" s="3">
        <v>15</v>
      </c>
      <c r="J567" s="3">
        <v>44043</v>
      </c>
      <c r="K567" s="3">
        <v>30.742999999999999</v>
      </c>
      <c r="L567" s="3">
        <v>76.421999999999997</v>
      </c>
      <c r="M567" s="3" t="s">
        <v>2732</v>
      </c>
    </row>
    <row r="568" spans="1:13" x14ac:dyDescent="0.25">
      <c r="A568" s="3" t="s">
        <v>2727</v>
      </c>
      <c r="B568" s="3" t="s">
        <v>2735</v>
      </c>
      <c r="C568" s="3" t="s">
        <v>2736</v>
      </c>
      <c r="D568" s="3" t="s">
        <v>164</v>
      </c>
      <c r="E568" s="3">
        <v>6014</v>
      </c>
      <c r="F568" s="3" t="s">
        <v>2615</v>
      </c>
      <c r="G568" s="3" t="s">
        <v>2855</v>
      </c>
      <c r="H568" s="3" t="s">
        <v>2791</v>
      </c>
      <c r="I568" s="3">
        <v>30</v>
      </c>
      <c r="J568" s="3">
        <v>44043</v>
      </c>
      <c r="K568" s="3">
        <v>25</v>
      </c>
      <c r="L568" s="3">
        <v>100</v>
      </c>
      <c r="M568" s="3" t="s">
        <v>2732</v>
      </c>
    </row>
    <row r="569" spans="1:13" x14ac:dyDescent="0.25">
      <c r="A569" s="3" t="s">
        <v>2739</v>
      </c>
      <c r="B569" s="3" t="s">
        <v>2740</v>
      </c>
      <c r="C569" s="3" t="s">
        <v>2803</v>
      </c>
      <c r="D569" s="3" t="s">
        <v>164</v>
      </c>
      <c r="E569" s="3">
        <v>6015</v>
      </c>
      <c r="F569" s="3" t="s">
        <v>2616</v>
      </c>
      <c r="G569" s="3" t="s">
        <v>2855</v>
      </c>
      <c r="H569" s="3" t="s">
        <v>2738</v>
      </c>
      <c r="I569" s="3">
        <v>30</v>
      </c>
      <c r="J569" s="3">
        <v>43830</v>
      </c>
      <c r="K569" s="3">
        <v>20</v>
      </c>
      <c r="L569" s="3">
        <v>0.18</v>
      </c>
      <c r="M569" s="3" t="s">
        <v>2732</v>
      </c>
    </row>
    <row r="570" spans="1:13" x14ac:dyDescent="0.25">
      <c r="A570" s="3" t="s">
        <v>2739</v>
      </c>
      <c r="B570" s="3" t="s">
        <v>2740</v>
      </c>
      <c r="C570" s="3" t="s">
        <v>2803</v>
      </c>
      <c r="D570" s="3" t="s">
        <v>164</v>
      </c>
      <c r="E570" s="3">
        <v>6016</v>
      </c>
      <c r="F570" s="3" t="s">
        <v>2617</v>
      </c>
      <c r="G570" s="3" t="s">
        <v>2855</v>
      </c>
      <c r="H570" s="3" t="s">
        <v>2791</v>
      </c>
      <c r="I570" s="3">
        <v>15</v>
      </c>
      <c r="J570" s="3">
        <v>44043</v>
      </c>
      <c r="K570" s="3">
        <v>80.942999999999998</v>
      </c>
      <c r="L570" s="3">
        <v>99.033000000000001</v>
      </c>
      <c r="M570" s="3" t="s">
        <v>2732</v>
      </c>
    </row>
    <row r="571" spans="1:13" x14ac:dyDescent="0.25">
      <c r="A571" s="3" t="s">
        <v>2739</v>
      </c>
      <c r="B571" s="3" t="s">
        <v>2740</v>
      </c>
      <c r="C571" s="3" t="s">
        <v>2803</v>
      </c>
      <c r="D571" s="3" t="s">
        <v>164</v>
      </c>
      <c r="E571" s="3">
        <v>6017</v>
      </c>
      <c r="F571" s="3" t="s">
        <v>2618</v>
      </c>
      <c r="G571" s="3" t="s">
        <v>2855</v>
      </c>
      <c r="H571" s="3" t="s">
        <v>2738</v>
      </c>
      <c r="I571" s="3">
        <v>30</v>
      </c>
      <c r="J571" s="3">
        <v>43830</v>
      </c>
      <c r="K571" s="3">
        <v>100</v>
      </c>
      <c r="L571" s="3">
        <v>29.38</v>
      </c>
      <c r="M571" s="3" t="s">
        <v>2732</v>
      </c>
    </row>
    <row r="572" spans="1:13" x14ac:dyDescent="0.25">
      <c r="A572" s="3" t="s">
        <v>2739</v>
      </c>
      <c r="B572" s="3" t="s">
        <v>2740</v>
      </c>
      <c r="C572" s="3" t="s">
        <v>2779</v>
      </c>
      <c r="D572" s="3" t="s">
        <v>164</v>
      </c>
      <c r="E572" s="3">
        <v>6018</v>
      </c>
      <c r="F572" s="3" t="s">
        <v>2619</v>
      </c>
      <c r="G572" s="3" t="s">
        <v>2855</v>
      </c>
      <c r="H572" s="3" t="s">
        <v>2738</v>
      </c>
      <c r="I572" s="3">
        <v>30</v>
      </c>
      <c r="J572" s="3">
        <v>43830</v>
      </c>
      <c r="K572" s="3">
        <v>0</v>
      </c>
      <c r="L572" s="3">
        <v>0</v>
      </c>
      <c r="M572" s="3" t="s">
        <v>2732</v>
      </c>
    </row>
    <row r="573" spans="1:13" x14ac:dyDescent="0.25">
      <c r="A573" s="3" t="s">
        <v>2739</v>
      </c>
      <c r="B573" s="3" t="s">
        <v>2740</v>
      </c>
      <c r="C573" s="3" t="s">
        <v>2779</v>
      </c>
      <c r="D573" s="3" t="s">
        <v>164</v>
      </c>
      <c r="E573" s="3">
        <v>6019</v>
      </c>
      <c r="F573" s="3" t="s">
        <v>2620</v>
      </c>
      <c r="G573" s="3" t="s">
        <v>2855</v>
      </c>
      <c r="H573" s="3" t="s">
        <v>2791</v>
      </c>
      <c r="I573" s="3">
        <v>60</v>
      </c>
      <c r="J573" s="3">
        <v>44012</v>
      </c>
      <c r="K573" s="3">
        <v>100</v>
      </c>
      <c r="L573" s="3">
        <v>76.923000000000002</v>
      </c>
      <c r="M573" s="3" t="s">
        <v>2732</v>
      </c>
    </row>
    <row r="574" spans="1:13" x14ac:dyDescent="0.25">
      <c r="A574" s="3" t="s">
        <v>2739</v>
      </c>
      <c r="B574" s="3" t="s">
        <v>2740</v>
      </c>
      <c r="C574" s="3" t="s">
        <v>2779</v>
      </c>
      <c r="D574" s="3" t="s">
        <v>164</v>
      </c>
      <c r="E574" s="3">
        <v>6020</v>
      </c>
      <c r="F574" s="3" t="s">
        <v>2621</v>
      </c>
      <c r="G574" s="3" t="s">
        <v>2855</v>
      </c>
      <c r="H574" s="3" t="s">
        <v>2738</v>
      </c>
      <c r="I574" s="3">
        <v>30</v>
      </c>
      <c r="J574" s="3">
        <v>43830</v>
      </c>
      <c r="K574" s="3">
        <v>0</v>
      </c>
      <c r="L574" s="3">
        <v>0</v>
      </c>
      <c r="M574" s="3" t="s">
        <v>2732</v>
      </c>
    </row>
    <row r="575" spans="1:13" x14ac:dyDescent="0.25">
      <c r="A575" s="3" t="s">
        <v>2727</v>
      </c>
      <c r="B575" s="3" t="s">
        <v>2743</v>
      </c>
      <c r="C575" s="3" t="s">
        <v>2746</v>
      </c>
      <c r="D575" s="3" t="s">
        <v>164</v>
      </c>
      <c r="E575" s="3">
        <v>6021</v>
      </c>
      <c r="F575" s="3" t="s">
        <v>2622</v>
      </c>
      <c r="G575" s="3" t="s">
        <v>2856</v>
      </c>
      <c r="H575" s="3" t="s">
        <v>2791</v>
      </c>
      <c r="I575" s="3">
        <v>15</v>
      </c>
      <c r="J575" s="3">
        <v>44043</v>
      </c>
      <c r="K575" s="3">
        <v>0</v>
      </c>
      <c r="L575" s="3">
        <v>23.25</v>
      </c>
      <c r="M575" s="3" t="s">
        <v>2732</v>
      </c>
    </row>
    <row r="576" spans="1:13" x14ac:dyDescent="0.25">
      <c r="A576" s="3" t="s">
        <v>2727</v>
      </c>
      <c r="B576" s="3" t="s">
        <v>2839</v>
      </c>
      <c r="C576" s="3" t="s">
        <v>2840</v>
      </c>
      <c r="D576" s="3" t="s">
        <v>164</v>
      </c>
      <c r="E576" s="3">
        <v>6022</v>
      </c>
      <c r="F576" s="3" t="s">
        <v>2623</v>
      </c>
      <c r="G576" s="3" t="s">
        <v>2855</v>
      </c>
      <c r="H576" s="3" t="s">
        <v>2791</v>
      </c>
      <c r="I576" s="3">
        <v>60</v>
      </c>
      <c r="J576" s="3">
        <v>44012</v>
      </c>
      <c r="K576" s="3">
        <v>100</v>
      </c>
      <c r="L576" s="3">
        <v>51.621000000000002</v>
      </c>
      <c r="M576" s="3" t="s">
        <v>2732</v>
      </c>
    </row>
    <row r="577" spans="1:13" x14ac:dyDescent="0.25">
      <c r="A577" s="3" t="s">
        <v>2739</v>
      </c>
      <c r="B577" s="3" t="s">
        <v>2740</v>
      </c>
      <c r="C577" s="3" t="s">
        <v>2803</v>
      </c>
      <c r="D577" s="3" t="s">
        <v>164</v>
      </c>
      <c r="E577" s="3">
        <v>6023</v>
      </c>
      <c r="F577" s="3" t="s">
        <v>2624</v>
      </c>
      <c r="G577" s="3" t="s">
        <v>2856</v>
      </c>
      <c r="H577" s="3" t="s">
        <v>2730</v>
      </c>
      <c r="I577" s="3">
        <v>0</v>
      </c>
      <c r="J577" s="3">
        <v>44012</v>
      </c>
      <c r="K577" s="3">
        <v>50</v>
      </c>
      <c r="L577" s="3">
        <v>37.5</v>
      </c>
      <c r="M577" s="3" t="s">
        <v>2732</v>
      </c>
    </row>
    <row r="578" spans="1:13" x14ac:dyDescent="0.25">
      <c r="A578" s="3" t="s">
        <v>2739</v>
      </c>
      <c r="B578" s="3" t="s">
        <v>2740</v>
      </c>
      <c r="C578" s="3" t="s">
        <v>2803</v>
      </c>
      <c r="D578" s="3" t="s">
        <v>164</v>
      </c>
      <c r="E578" s="3">
        <v>6024</v>
      </c>
      <c r="F578" s="3" t="s">
        <v>2625</v>
      </c>
      <c r="G578" s="3" t="s">
        <v>2856</v>
      </c>
      <c r="H578" s="3" t="s">
        <v>2730</v>
      </c>
      <c r="I578" s="3">
        <v>30</v>
      </c>
      <c r="J578" s="3">
        <v>44012</v>
      </c>
      <c r="K578" s="3">
        <v>95.209000000000003</v>
      </c>
      <c r="L578" s="3">
        <v>89.912999999999997</v>
      </c>
      <c r="M578" s="3" t="s">
        <v>2732</v>
      </c>
    </row>
    <row r="579" spans="1:13" x14ac:dyDescent="0.25">
      <c r="A579" s="3" t="s">
        <v>2739</v>
      </c>
      <c r="B579" s="3" t="s">
        <v>2740</v>
      </c>
      <c r="C579" s="3" t="s">
        <v>2803</v>
      </c>
      <c r="D579" s="3" t="s">
        <v>164</v>
      </c>
      <c r="E579" s="3">
        <v>6025</v>
      </c>
      <c r="F579" s="3" t="s">
        <v>2626</v>
      </c>
      <c r="G579" s="3" t="s">
        <v>2856</v>
      </c>
      <c r="H579" s="3" t="s">
        <v>2730</v>
      </c>
      <c r="I579" s="3">
        <v>15</v>
      </c>
      <c r="J579" s="3">
        <v>44012</v>
      </c>
      <c r="K579" s="3">
        <v>8</v>
      </c>
      <c r="L579" s="3">
        <v>44</v>
      </c>
      <c r="M579" s="3" t="s">
        <v>2732</v>
      </c>
    </row>
    <row r="580" spans="1:13" x14ac:dyDescent="0.25">
      <c r="A580" s="3" t="s">
        <v>2739</v>
      </c>
      <c r="B580" s="3" t="s">
        <v>2740</v>
      </c>
      <c r="C580" s="3" t="s">
        <v>2803</v>
      </c>
      <c r="D580" s="3" t="s">
        <v>164</v>
      </c>
      <c r="E580" s="3">
        <v>6026</v>
      </c>
      <c r="F580" s="3" t="s">
        <v>2627</v>
      </c>
      <c r="G580" s="3" t="s">
        <v>2855</v>
      </c>
      <c r="H580" s="3" t="s">
        <v>2738</v>
      </c>
      <c r="I580" s="3">
        <v>30</v>
      </c>
      <c r="J580" s="3">
        <v>43830</v>
      </c>
      <c r="K580" s="3">
        <v>100</v>
      </c>
      <c r="L580" s="3">
        <v>100</v>
      </c>
      <c r="M580" s="3" t="s">
        <v>2732</v>
      </c>
    </row>
    <row r="581" spans="1:13" x14ac:dyDescent="0.25">
      <c r="A581" s="3" t="s">
        <v>2739</v>
      </c>
      <c r="B581" s="3" t="s">
        <v>2740</v>
      </c>
      <c r="C581" s="3" t="s">
        <v>2780</v>
      </c>
      <c r="D581" s="3" t="s">
        <v>164</v>
      </c>
      <c r="E581" s="3">
        <v>6027</v>
      </c>
      <c r="F581" s="3" t="s">
        <v>2628</v>
      </c>
      <c r="G581" s="3" t="s">
        <v>2855</v>
      </c>
      <c r="H581" s="3" t="s">
        <v>2791</v>
      </c>
      <c r="I581" s="3">
        <v>60</v>
      </c>
      <c r="J581" s="3">
        <v>43982</v>
      </c>
      <c r="K581" s="3">
        <v>100</v>
      </c>
      <c r="L581" s="3">
        <v>100</v>
      </c>
      <c r="M581" s="3" t="s">
        <v>2732</v>
      </c>
    </row>
    <row r="582" spans="1:13" x14ac:dyDescent="0.25">
      <c r="A582" s="3" t="s">
        <v>2739</v>
      </c>
      <c r="B582" s="3" t="s">
        <v>2740</v>
      </c>
      <c r="C582" s="3" t="s">
        <v>2780</v>
      </c>
      <c r="D582" s="3" t="s">
        <v>164</v>
      </c>
      <c r="E582" s="3">
        <v>6028</v>
      </c>
      <c r="F582" s="3" t="s">
        <v>2629</v>
      </c>
      <c r="G582" s="3" t="s">
        <v>2855</v>
      </c>
      <c r="H582" s="3" t="s">
        <v>2749</v>
      </c>
      <c r="I582" s="3">
        <v>0</v>
      </c>
      <c r="J582" s="3">
        <v>44012</v>
      </c>
      <c r="K582" s="3">
        <v>100</v>
      </c>
      <c r="L582" s="3">
        <v>100</v>
      </c>
      <c r="M582" s="3" t="s">
        <v>2732</v>
      </c>
    </row>
    <row r="583" spans="1:13" x14ac:dyDescent="0.25">
      <c r="A583" s="3" t="s">
        <v>2739</v>
      </c>
      <c r="B583" s="3" t="s">
        <v>2740</v>
      </c>
      <c r="C583" s="3" t="s">
        <v>2780</v>
      </c>
      <c r="D583" s="3" t="s">
        <v>164</v>
      </c>
      <c r="E583" s="3">
        <v>6029</v>
      </c>
      <c r="F583" s="3" t="s">
        <v>2630</v>
      </c>
      <c r="G583" s="3" t="s">
        <v>2855</v>
      </c>
      <c r="H583" s="3" t="s">
        <v>2791</v>
      </c>
      <c r="I583" s="3">
        <v>5</v>
      </c>
      <c r="J583" s="3">
        <v>44043</v>
      </c>
      <c r="K583" s="3">
        <v>44.406999999999996</v>
      </c>
      <c r="L583" s="3">
        <v>21.997</v>
      </c>
      <c r="M583" s="3" t="s">
        <v>2732</v>
      </c>
    </row>
    <row r="584" spans="1:13" x14ac:dyDescent="0.25">
      <c r="A584" s="3" t="s">
        <v>2727</v>
      </c>
      <c r="B584" s="3" t="s">
        <v>2735</v>
      </c>
      <c r="C584" s="3" t="s">
        <v>2736</v>
      </c>
      <c r="D584" s="3" t="s">
        <v>164</v>
      </c>
      <c r="E584" s="3">
        <v>6030</v>
      </c>
      <c r="F584" s="3" t="s">
        <v>2631</v>
      </c>
      <c r="G584" s="3" t="s">
        <v>2855</v>
      </c>
      <c r="H584" s="3" t="s">
        <v>2738</v>
      </c>
      <c r="I584" s="3">
        <v>8</v>
      </c>
      <c r="J584" s="3">
        <v>43830</v>
      </c>
      <c r="K584" s="3">
        <v>100</v>
      </c>
      <c r="L584" s="3">
        <v>50</v>
      </c>
      <c r="M584" s="3" t="s">
        <v>2732</v>
      </c>
    </row>
    <row r="585" spans="1:13" x14ac:dyDescent="0.25">
      <c r="A585" s="3" t="s">
        <v>2727</v>
      </c>
      <c r="B585" s="3" t="s">
        <v>2735</v>
      </c>
      <c r="C585" s="3" t="s">
        <v>2736</v>
      </c>
      <c r="D585" s="3" t="s">
        <v>147</v>
      </c>
      <c r="E585" s="3">
        <v>6033</v>
      </c>
      <c r="F585" s="3" t="s">
        <v>2632</v>
      </c>
      <c r="G585" s="3" t="s">
        <v>2051</v>
      </c>
      <c r="H585" s="3" t="s">
        <v>2749</v>
      </c>
      <c r="I585" s="3">
        <v>0</v>
      </c>
      <c r="J585" s="3">
        <v>44012</v>
      </c>
      <c r="K585" s="3">
        <v>0</v>
      </c>
      <c r="L585" s="3">
        <v>25</v>
      </c>
      <c r="M585" s="3" t="s">
        <v>2732</v>
      </c>
    </row>
    <row r="586" spans="1:13" x14ac:dyDescent="0.25">
      <c r="A586" s="3" t="s">
        <v>2727</v>
      </c>
      <c r="B586" s="3" t="s">
        <v>2735</v>
      </c>
      <c r="C586" s="3" t="s">
        <v>2736</v>
      </c>
      <c r="D586" s="3" t="s">
        <v>147</v>
      </c>
      <c r="E586" s="3">
        <v>6034</v>
      </c>
      <c r="F586" s="3" t="s">
        <v>2633</v>
      </c>
      <c r="G586" s="3" t="s">
        <v>2855</v>
      </c>
      <c r="H586" s="3" t="s">
        <v>2749</v>
      </c>
      <c r="I586" s="3">
        <v>0</v>
      </c>
      <c r="J586" s="3">
        <v>44012</v>
      </c>
      <c r="K586" s="3">
        <v>71.77</v>
      </c>
      <c r="L586" s="3">
        <v>61</v>
      </c>
      <c r="M586" s="3" t="s">
        <v>2732</v>
      </c>
    </row>
    <row r="587" spans="1:13" x14ac:dyDescent="0.25">
      <c r="A587" s="3" t="s">
        <v>2727</v>
      </c>
      <c r="B587" s="3" t="s">
        <v>2735</v>
      </c>
      <c r="C587" s="3" t="s">
        <v>2736</v>
      </c>
      <c r="D587" s="3" t="s">
        <v>147</v>
      </c>
      <c r="E587" s="3">
        <v>6035</v>
      </c>
      <c r="F587" s="3" t="s">
        <v>2634</v>
      </c>
      <c r="G587" s="3" t="s">
        <v>2856</v>
      </c>
      <c r="H587" s="3" t="s">
        <v>2749</v>
      </c>
      <c r="I587" s="3">
        <v>10</v>
      </c>
      <c r="J587" s="3">
        <v>44012</v>
      </c>
      <c r="K587" s="3">
        <v>0</v>
      </c>
      <c r="L587" s="3">
        <v>0</v>
      </c>
      <c r="M587" s="3" t="s">
        <v>2732</v>
      </c>
    </row>
    <row r="588" spans="1:13" x14ac:dyDescent="0.25">
      <c r="A588" s="3" t="s">
        <v>2727</v>
      </c>
      <c r="B588" s="3" t="s">
        <v>2735</v>
      </c>
      <c r="C588" s="3" t="s">
        <v>2736</v>
      </c>
      <c r="D588" s="3" t="s">
        <v>147</v>
      </c>
      <c r="E588" s="3">
        <v>6036</v>
      </c>
      <c r="F588" s="3" t="s">
        <v>2635</v>
      </c>
      <c r="G588" s="3" t="s">
        <v>2855</v>
      </c>
      <c r="H588" s="3" t="s">
        <v>2738</v>
      </c>
      <c r="I588" s="3">
        <v>0</v>
      </c>
      <c r="J588" s="3">
        <v>43830</v>
      </c>
      <c r="K588" s="3">
        <v>100</v>
      </c>
      <c r="L588" s="3">
        <v>100</v>
      </c>
      <c r="M588" s="3" t="s">
        <v>2732</v>
      </c>
    </row>
    <row r="589" spans="1:13" x14ac:dyDescent="0.25">
      <c r="A589" s="3" t="s">
        <v>2739</v>
      </c>
      <c r="B589" s="3" t="s">
        <v>2740</v>
      </c>
      <c r="C589" s="3" t="s">
        <v>2769</v>
      </c>
      <c r="D589" s="3" t="s">
        <v>147</v>
      </c>
      <c r="E589" s="3">
        <v>6037</v>
      </c>
      <c r="F589" s="3" t="s">
        <v>2636</v>
      </c>
      <c r="G589" s="3" t="s">
        <v>2855</v>
      </c>
      <c r="H589" s="3" t="s">
        <v>2841</v>
      </c>
      <c r="I589" s="3">
        <v>30</v>
      </c>
      <c r="J589" s="3">
        <v>44012</v>
      </c>
      <c r="K589" s="3">
        <v>95.763000000000005</v>
      </c>
      <c r="L589" s="3">
        <v>95.832999999999998</v>
      </c>
      <c r="M589" s="3" t="s">
        <v>2732</v>
      </c>
    </row>
    <row r="590" spans="1:13" x14ac:dyDescent="0.25">
      <c r="A590" s="3" t="s">
        <v>2739</v>
      </c>
      <c r="B590" s="3" t="s">
        <v>2740</v>
      </c>
      <c r="C590" s="3" t="s">
        <v>2769</v>
      </c>
      <c r="D590" s="3" t="s">
        <v>147</v>
      </c>
      <c r="E590" s="3">
        <v>6038</v>
      </c>
      <c r="F590" s="3" t="s">
        <v>2637</v>
      </c>
      <c r="G590" s="3" t="s">
        <v>2855</v>
      </c>
      <c r="H590" s="3" t="s">
        <v>2841</v>
      </c>
      <c r="I590" s="3">
        <v>30</v>
      </c>
      <c r="J590" s="3">
        <v>44012</v>
      </c>
      <c r="K590" s="3">
        <v>23.292000000000002</v>
      </c>
      <c r="L590" s="3">
        <v>44.448</v>
      </c>
      <c r="M590" s="3" t="s">
        <v>2732</v>
      </c>
    </row>
    <row r="591" spans="1:13" x14ac:dyDescent="0.25">
      <c r="A591" s="3" t="s">
        <v>2739</v>
      </c>
      <c r="B591" s="3" t="s">
        <v>2740</v>
      </c>
      <c r="C591" s="3" t="s">
        <v>2769</v>
      </c>
      <c r="D591" s="3" t="s">
        <v>147</v>
      </c>
      <c r="E591" s="3">
        <v>6039</v>
      </c>
      <c r="F591" s="3" t="s">
        <v>2638</v>
      </c>
      <c r="G591" s="3" t="s">
        <v>2855</v>
      </c>
      <c r="H591" s="3" t="s">
        <v>2738</v>
      </c>
      <c r="I591" s="3">
        <v>10</v>
      </c>
      <c r="J591" s="3">
        <v>43830</v>
      </c>
      <c r="K591" s="3">
        <v>100</v>
      </c>
      <c r="L591" s="3">
        <v>4.4180000000000001</v>
      </c>
      <c r="M591" s="3" t="s">
        <v>2732</v>
      </c>
    </row>
    <row r="592" spans="1:13" x14ac:dyDescent="0.25">
      <c r="A592" s="3" t="s">
        <v>2739</v>
      </c>
      <c r="B592" s="3" t="s">
        <v>2740</v>
      </c>
      <c r="C592" s="3" t="s">
        <v>2803</v>
      </c>
      <c r="D592" s="3" t="s">
        <v>147</v>
      </c>
      <c r="E592" s="3">
        <v>6040</v>
      </c>
      <c r="F592" s="3" t="s">
        <v>2639</v>
      </c>
      <c r="G592" s="3" t="s">
        <v>2855</v>
      </c>
      <c r="H592" s="3" t="s">
        <v>2730</v>
      </c>
      <c r="I592" s="3">
        <v>10</v>
      </c>
      <c r="J592" s="3">
        <v>43738</v>
      </c>
      <c r="K592" s="3">
        <v>0</v>
      </c>
      <c r="L592" s="3">
        <v>0</v>
      </c>
      <c r="M592" s="3" t="s">
        <v>2742</v>
      </c>
    </row>
    <row r="593" spans="1:13" x14ac:dyDescent="0.25">
      <c r="A593" s="3" t="s">
        <v>2739</v>
      </c>
      <c r="B593" s="3" t="s">
        <v>2740</v>
      </c>
      <c r="C593" s="3" t="s">
        <v>2769</v>
      </c>
      <c r="D593" s="3" t="s">
        <v>147</v>
      </c>
      <c r="E593" s="3">
        <v>6046</v>
      </c>
      <c r="F593" s="3" t="s">
        <v>2640</v>
      </c>
      <c r="G593" s="3" t="s">
        <v>2855</v>
      </c>
      <c r="H593" s="3" t="s">
        <v>2738</v>
      </c>
      <c r="I593" s="3">
        <v>90</v>
      </c>
      <c r="J593" s="3">
        <v>43830</v>
      </c>
      <c r="K593" s="3">
        <v>66.667000000000002</v>
      </c>
      <c r="L593" s="3">
        <v>0</v>
      </c>
      <c r="M593" s="3" t="s">
        <v>2732</v>
      </c>
    </row>
    <row r="594" spans="1:13" x14ac:dyDescent="0.25">
      <c r="A594" s="3" t="s">
        <v>2739</v>
      </c>
      <c r="B594" s="3" t="s">
        <v>2740</v>
      </c>
      <c r="C594" s="3" t="s">
        <v>2769</v>
      </c>
      <c r="D594" s="3" t="s">
        <v>147</v>
      </c>
      <c r="E594" s="3">
        <v>6047</v>
      </c>
      <c r="F594" s="3" t="s">
        <v>2641</v>
      </c>
      <c r="G594" s="3" t="s">
        <v>2855</v>
      </c>
      <c r="H594" s="3" t="s">
        <v>2738</v>
      </c>
      <c r="I594" s="3">
        <v>90</v>
      </c>
      <c r="J594" s="3">
        <v>43830</v>
      </c>
      <c r="K594" s="3">
        <v>0</v>
      </c>
      <c r="L594" s="3">
        <v>58.332999999999998</v>
      </c>
      <c r="M594" s="3" t="s">
        <v>2732</v>
      </c>
    </row>
    <row r="595" spans="1:13" x14ac:dyDescent="0.25">
      <c r="A595" s="3" t="s">
        <v>2739</v>
      </c>
      <c r="B595" s="3" t="s">
        <v>2740</v>
      </c>
      <c r="C595" s="3" t="s">
        <v>2782</v>
      </c>
      <c r="D595" s="3" t="s">
        <v>299</v>
      </c>
      <c r="E595" s="3">
        <v>6054</v>
      </c>
      <c r="F595" s="3" t="s">
        <v>2642</v>
      </c>
      <c r="G595" s="3" t="s">
        <v>2855</v>
      </c>
      <c r="H595" s="3" t="s">
        <v>2730</v>
      </c>
      <c r="I595" s="3">
        <v>0</v>
      </c>
      <c r="J595" s="3">
        <v>44012</v>
      </c>
      <c r="K595" s="3">
        <v>100</v>
      </c>
      <c r="L595" s="3">
        <v>22.152000000000001</v>
      </c>
      <c r="M595" s="3" t="s">
        <v>2732</v>
      </c>
    </row>
    <row r="596" spans="1:13" x14ac:dyDescent="0.25">
      <c r="A596" s="3" t="s">
        <v>2739</v>
      </c>
      <c r="B596" s="3" t="s">
        <v>2740</v>
      </c>
      <c r="C596" s="3" t="s">
        <v>2842</v>
      </c>
      <c r="D596" s="3" t="s">
        <v>299</v>
      </c>
      <c r="E596" s="3">
        <v>6055</v>
      </c>
      <c r="F596" s="3" t="s">
        <v>2643</v>
      </c>
      <c r="G596" s="3" t="s">
        <v>2855</v>
      </c>
      <c r="H596" s="3" t="s">
        <v>2749</v>
      </c>
      <c r="I596" s="3">
        <v>15</v>
      </c>
      <c r="J596" s="3">
        <v>44012</v>
      </c>
      <c r="K596" s="3">
        <v>50</v>
      </c>
      <c r="L596" s="3">
        <v>20</v>
      </c>
      <c r="M596" s="3" t="s">
        <v>2732</v>
      </c>
    </row>
    <row r="597" spans="1:13" x14ac:dyDescent="0.25">
      <c r="A597" s="3" t="s">
        <v>2739</v>
      </c>
      <c r="B597" s="3" t="s">
        <v>2740</v>
      </c>
      <c r="C597" s="3" t="s">
        <v>2842</v>
      </c>
      <c r="D597" s="3" t="s">
        <v>299</v>
      </c>
      <c r="E597" s="3">
        <v>6056</v>
      </c>
      <c r="F597" s="3" t="s">
        <v>2644</v>
      </c>
      <c r="G597" s="3" t="s">
        <v>2855</v>
      </c>
      <c r="H597" s="3" t="s">
        <v>2730</v>
      </c>
      <c r="I597" s="3">
        <v>10</v>
      </c>
      <c r="J597" s="3">
        <v>44012</v>
      </c>
      <c r="K597" s="3">
        <v>5.3019999999999996</v>
      </c>
      <c r="L597" s="3">
        <v>29.786999999999999</v>
      </c>
      <c r="M597" s="3" t="s">
        <v>2732</v>
      </c>
    </row>
    <row r="598" spans="1:13" x14ac:dyDescent="0.25">
      <c r="A598" s="3" t="s">
        <v>2739</v>
      </c>
      <c r="B598" s="3" t="s">
        <v>2740</v>
      </c>
      <c r="C598" s="3" t="s">
        <v>2842</v>
      </c>
      <c r="D598" s="3" t="s">
        <v>299</v>
      </c>
      <c r="E598" s="3">
        <v>6057</v>
      </c>
      <c r="F598" s="3" t="s">
        <v>2645</v>
      </c>
      <c r="G598" s="3" t="s">
        <v>2856</v>
      </c>
      <c r="H598" s="3" t="s">
        <v>2730</v>
      </c>
      <c r="I598" s="3">
        <v>10</v>
      </c>
      <c r="J598" s="3">
        <v>44012</v>
      </c>
      <c r="K598" s="3">
        <v>18.367000000000001</v>
      </c>
      <c r="L598" s="3">
        <v>87.659000000000006</v>
      </c>
      <c r="M598" s="3" t="s">
        <v>2732</v>
      </c>
    </row>
    <row r="599" spans="1:13" x14ac:dyDescent="0.25">
      <c r="A599" s="3" t="s">
        <v>2739</v>
      </c>
      <c r="B599" s="3" t="s">
        <v>2740</v>
      </c>
      <c r="C599" s="3" t="s">
        <v>2842</v>
      </c>
      <c r="D599" s="3" t="s">
        <v>299</v>
      </c>
      <c r="E599" s="3">
        <v>6058</v>
      </c>
      <c r="F599" s="3" t="s">
        <v>2646</v>
      </c>
      <c r="G599" s="3" t="s">
        <v>2855</v>
      </c>
      <c r="H599" s="3" t="s">
        <v>2738</v>
      </c>
      <c r="I599" s="3">
        <v>30</v>
      </c>
      <c r="J599" s="3">
        <v>43830</v>
      </c>
      <c r="K599" s="3">
        <v>0</v>
      </c>
      <c r="L599" s="3">
        <v>0</v>
      </c>
      <c r="M599" s="3" t="s">
        <v>2732</v>
      </c>
    </row>
    <row r="600" spans="1:13" x14ac:dyDescent="0.25">
      <c r="A600" s="3" t="s">
        <v>2739</v>
      </c>
      <c r="B600" s="3" t="s">
        <v>2740</v>
      </c>
      <c r="C600" s="3" t="s">
        <v>2842</v>
      </c>
      <c r="D600" s="3" t="s">
        <v>299</v>
      </c>
      <c r="E600" s="3">
        <v>6059</v>
      </c>
      <c r="F600" s="3" t="s">
        <v>2647</v>
      </c>
      <c r="G600" s="3" t="s">
        <v>2855</v>
      </c>
      <c r="H600" s="3" t="s">
        <v>2749</v>
      </c>
      <c r="I600" s="3">
        <v>5</v>
      </c>
      <c r="J600" s="3">
        <v>44012</v>
      </c>
      <c r="K600" s="3">
        <v>25.332999999999998</v>
      </c>
      <c r="L600" s="3">
        <v>25.167000000000002</v>
      </c>
      <c r="M600" s="3" t="s">
        <v>2732</v>
      </c>
    </row>
    <row r="601" spans="1:13" x14ac:dyDescent="0.25">
      <c r="A601" s="3" t="s">
        <v>2739</v>
      </c>
      <c r="B601" s="3" t="s">
        <v>2740</v>
      </c>
      <c r="C601" s="3" t="s">
        <v>2842</v>
      </c>
      <c r="D601" s="3" t="s">
        <v>299</v>
      </c>
      <c r="E601" s="3">
        <v>6060</v>
      </c>
      <c r="F601" s="3" t="s">
        <v>2648</v>
      </c>
      <c r="G601" s="3" t="s">
        <v>2855</v>
      </c>
      <c r="H601" s="3" t="s">
        <v>2749</v>
      </c>
      <c r="I601" s="3">
        <v>15</v>
      </c>
      <c r="J601" s="3">
        <v>44012</v>
      </c>
      <c r="K601" s="3">
        <v>0</v>
      </c>
      <c r="L601" s="3">
        <v>51.893000000000001</v>
      </c>
      <c r="M601" s="3" t="s">
        <v>2732</v>
      </c>
    </row>
    <row r="602" spans="1:13" x14ac:dyDescent="0.25">
      <c r="A602" s="3" t="s">
        <v>2739</v>
      </c>
      <c r="B602" s="3" t="s">
        <v>2740</v>
      </c>
      <c r="C602" s="3" t="s">
        <v>2842</v>
      </c>
      <c r="D602" s="3" t="s">
        <v>299</v>
      </c>
      <c r="E602" s="3">
        <v>6061</v>
      </c>
      <c r="F602" s="3" t="s">
        <v>2649</v>
      </c>
      <c r="G602" s="3" t="s">
        <v>2855</v>
      </c>
      <c r="H602" s="3" t="s">
        <v>2749</v>
      </c>
      <c r="I602" s="3">
        <v>15</v>
      </c>
      <c r="J602" s="3">
        <v>44012</v>
      </c>
      <c r="K602" s="3">
        <v>0</v>
      </c>
      <c r="L602" s="3">
        <v>17.399999999999999</v>
      </c>
      <c r="M602" s="3" t="s">
        <v>2732</v>
      </c>
    </row>
    <row r="603" spans="1:13" x14ac:dyDescent="0.25">
      <c r="A603" s="3" t="s">
        <v>2739</v>
      </c>
      <c r="B603" s="3" t="s">
        <v>2740</v>
      </c>
      <c r="C603" s="3" t="s">
        <v>2780</v>
      </c>
      <c r="D603" s="3" t="s">
        <v>299</v>
      </c>
      <c r="E603" s="3">
        <v>6062</v>
      </c>
      <c r="F603" s="3" t="s">
        <v>2650</v>
      </c>
      <c r="G603" s="3" t="s">
        <v>2855</v>
      </c>
      <c r="H603" s="3" t="s">
        <v>2738</v>
      </c>
      <c r="I603" s="3">
        <v>15</v>
      </c>
      <c r="J603" s="3">
        <v>43830</v>
      </c>
      <c r="K603" s="3">
        <v>100</v>
      </c>
      <c r="L603" s="3">
        <v>59.3</v>
      </c>
      <c r="M603" s="3" t="s">
        <v>2732</v>
      </c>
    </row>
    <row r="604" spans="1:13" x14ac:dyDescent="0.25">
      <c r="A604" s="3" t="s">
        <v>2739</v>
      </c>
      <c r="B604" s="3" t="s">
        <v>2740</v>
      </c>
      <c r="C604" s="3" t="s">
        <v>2780</v>
      </c>
      <c r="D604" s="3" t="s">
        <v>299</v>
      </c>
      <c r="E604" s="3">
        <v>6063</v>
      </c>
      <c r="F604" s="3" t="s">
        <v>2651</v>
      </c>
      <c r="G604" s="3" t="s">
        <v>2855</v>
      </c>
      <c r="H604" s="3" t="s">
        <v>2738</v>
      </c>
      <c r="I604" s="3">
        <v>15</v>
      </c>
      <c r="J604" s="3">
        <v>43830</v>
      </c>
      <c r="K604" s="3">
        <v>0</v>
      </c>
      <c r="L604" s="3">
        <v>0</v>
      </c>
      <c r="M604" s="3" t="s">
        <v>2732</v>
      </c>
    </row>
    <row r="605" spans="1:13" x14ac:dyDescent="0.25">
      <c r="A605" s="3" t="s">
        <v>2739</v>
      </c>
      <c r="B605" s="3" t="s">
        <v>2740</v>
      </c>
      <c r="C605" s="3" t="s">
        <v>2842</v>
      </c>
      <c r="D605" s="3" t="s">
        <v>299</v>
      </c>
      <c r="E605" s="3">
        <v>6064</v>
      </c>
      <c r="F605" s="3" t="s">
        <v>2652</v>
      </c>
      <c r="G605" s="3" t="s">
        <v>2051</v>
      </c>
      <c r="H605" s="3" t="s">
        <v>2730</v>
      </c>
      <c r="I605" s="3">
        <v>15</v>
      </c>
      <c r="J605" s="3">
        <v>44012</v>
      </c>
      <c r="K605" s="3">
        <v>8.5709999999999997</v>
      </c>
      <c r="L605" s="3">
        <v>19.943999999999999</v>
      </c>
      <c r="M605" s="3" t="s">
        <v>2732</v>
      </c>
    </row>
    <row r="606" spans="1:13" x14ac:dyDescent="0.25">
      <c r="A606" s="3" t="s">
        <v>2727</v>
      </c>
      <c r="B606" s="3" t="s">
        <v>2839</v>
      </c>
      <c r="C606" s="3" t="s">
        <v>2840</v>
      </c>
      <c r="D606" s="3" t="s">
        <v>59</v>
      </c>
      <c r="E606" s="3">
        <v>6065</v>
      </c>
      <c r="F606" s="3" t="s">
        <v>2653</v>
      </c>
      <c r="G606" s="3" t="s">
        <v>2855</v>
      </c>
      <c r="H606" s="3" t="s">
        <v>2749</v>
      </c>
      <c r="I606" s="3">
        <v>30</v>
      </c>
      <c r="J606" s="3">
        <v>44012</v>
      </c>
      <c r="K606" s="3">
        <v>0</v>
      </c>
      <c r="L606" s="3">
        <v>0</v>
      </c>
      <c r="M606" s="3" t="s">
        <v>2732</v>
      </c>
    </row>
    <row r="607" spans="1:13" x14ac:dyDescent="0.25">
      <c r="A607" s="3" t="s">
        <v>2739</v>
      </c>
      <c r="B607" s="3" t="s">
        <v>2740</v>
      </c>
      <c r="C607" s="3" t="s">
        <v>2774</v>
      </c>
      <c r="D607" s="3" t="s">
        <v>59</v>
      </c>
      <c r="E607" s="3">
        <v>6067</v>
      </c>
      <c r="F607" s="3" t="s">
        <v>2654</v>
      </c>
      <c r="G607" s="3" t="s">
        <v>2051</v>
      </c>
      <c r="H607" s="3" t="s">
        <v>2730</v>
      </c>
      <c r="I607" s="3">
        <v>90</v>
      </c>
      <c r="J607" s="3">
        <v>43830</v>
      </c>
      <c r="K607" s="3">
        <v>100</v>
      </c>
      <c r="L607" s="3">
        <v>97.51</v>
      </c>
      <c r="M607" s="3" t="s">
        <v>2742</v>
      </c>
    </row>
    <row r="608" spans="1:13" x14ac:dyDescent="0.25">
      <c r="A608" s="3" t="s">
        <v>2739</v>
      </c>
      <c r="B608" s="3" t="s">
        <v>2740</v>
      </c>
      <c r="C608" s="3" t="s">
        <v>2774</v>
      </c>
      <c r="D608" s="3" t="s">
        <v>59</v>
      </c>
      <c r="E608" s="3">
        <v>6069</v>
      </c>
      <c r="F608" s="3" t="s">
        <v>2655</v>
      </c>
      <c r="G608" s="3" t="s">
        <v>2855</v>
      </c>
      <c r="H608" s="3" t="s">
        <v>2738</v>
      </c>
      <c r="I608" s="3">
        <v>60</v>
      </c>
      <c r="J608" s="3">
        <v>43830</v>
      </c>
      <c r="K608" s="3">
        <v>100</v>
      </c>
      <c r="L608" s="3">
        <v>100</v>
      </c>
      <c r="M608" s="3" t="s">
        <v>2732</v>
      </c>
    </row>
    <row r="609" spans="1:13" x14ac:dyDescent="0.25">
      <c r="A609" s="3" t="s">
        <v>2739</v>
      </c>
      <c r="B609" s="3" t="s">
        <v>2740</v>
      </c>
      <c r="C609" s="3" t="s">
        <v>2774</v>
      </c>
      <c r="D609" s="3" t="s">
        <v>59</v>
      </c>
      <c r="E609" s="3">
        <v>6070</v>
      </c>
      <c r="F609" s="3" t="s">
        <v>2656</v>
      </c>
      <c r="G609" s="3" t="s">
        <v>2855</v>
      </c>
      <c r="H609" s="3" t="s">
        <v>2749</v>
      </c>
      <c r="I609" s="3">
        <v>30</v>
      </c>
      <c r="J609" s="3">
        <v>44012</v>
      </c>
      <c r="K609" s="3">
        <v>0</v>
      </c>
      <c r="L609" s="3">
        <v>0</v>
      </c>
      <c r="M609" s="3" t="s">
        <v>2732</v>
      </c>
    </row>
    <row r="610" spans="1:13" x14ac:dyDescent="0.25">
      <c r="A610" s="3" t="s">
        <v>2739</v>
      </c>
      <c r="B610" s="3" t="s">
        <v>2740</v>
      </c>
      <c r="C610" s="3" t="s">
        <v>2774</v>
      </c>
      <c r="D610" s="3" t="s">
        <v>59</v>
      </c>
      <c r="E610" s="3">
        <v>6075</v>
      </c>
      <c r="F610" s="3" t="s">
        <v>2657</v>
      </c>
      <c r="G610" s="3" t="s">
        <v>2051</v>
      </c>
      <c r="H610" s="3" t="s">
        <v>2749</v>
      </c>
      <c r="I610" s="3">
        <v>0</v>
      </c>
      <c r="J610" s="3">
        <v>44012</v>
      </c>
      <c r="K610" s="3">
        <v>70.915000000000006</v>
      </c>
      <c r="L610" s="3">
        <v>55.915999999999997</v>
      </c>
      <c r="M610" s="3" t="s">
        <v>2732</v>
      </c>
    </row>
    <row r="611" spans="1:13" x14ac:dyDescent="0.25">
      <c r="A611" s="3" t="s">
        <v>2739</v>
      </c>
      <c r="B611" s="3" t="s">
        <v>2740</v>
      </c>
      <c r="C611" s="3" t="s">
        <v>2774</v>
      </c>
      <c r="D611" s="3" t="s">
        <v>59</v>
      </c>
      <c r="E611" s="3">
        <v>6076</v>
      </c>
      <c r="F611" s="3" t="s">
        <v>2658</v>
      </c>
      <c r="G611" s="3" t="s">
        <v>2051</v>
      </c>
      <c r="H611" s="3" t="s">
        <v>2738</v>
      </c>
      <c r="I611" s="3">
        <v>0</v>
      </c>
      <c r="J611" s="3">
        <v>43830</v>
      </c>
      <c r="K611" s="3">
        <v>100</v>
      </c>
      <c r="L611" s="3">
        <v>40.125</v>
      </c>
      <c r="M611" s="3" t="s">
        <v>2732</v>
      </c>
    </row>
    <row r="612" spans="1:13" x14ac:dyDescent="0.25">
      <c r="A612" s="3" t="s">
        <v>2739</v>
      </c>
      <c r="B612" s="3" t="s">
        <v>2740</v>
      </c>
      <c r="C612" s="3" t="s">
        <v>2774</v>
      </c>
      <c r="D612" s="3" t="s">
        <v>59</v>
      </c>
      <c r="E612" s="3">
        <v>6077</v>
      </c>
      <c r="F612" s="3" t="s">
        <v>2659</v>
      </c>
      <c r="G612" s="3" t="s">
        <v>2051</v>
      </c>
      <c r="H612" s="3" t="s">
        <v>2738</v>
      </c>
      <c r="I612" s="3">
        <v>90</v>
      </c>
      <c r="J612" s="3">
        <v>43830</v>
      </c>
      <c r="K612" s="3">
        <v>100</v>
      </c>
      <c r="L612" s="3">
        <v>33.972999999999999</v>
      </c>
      <c r="M612" s="3" t="s">
        <v>2732</v>
      </c>
    </row>
    <row r="613" spans="1:13" x14ac:dyDescent="0.25">
      <c r="A613" s="3" t="s">
        <v>2739</v>
      </c>
      <c r="B613" s="3" t="s">
        <v>2740</v>
      </c>
      <c r="C613" s="3" t="s">
        <v>2774</v>
      </c>
      <c r="D613" s="3" t="s">
        <v>59</v>
      </c>
      <c r="E613" s="3">
        <v>6078</v>
      </c>
      <c r="F613" s="3" t="s">
        <v>2660</v>
      </c>
      <c r="G613" s="3" t="s">
        <v>2855</v>
      </c>
      <c r="H613" s="3" t="s">
        <v>2730</v>
      </c>
      <c r="I613" s="3">
        <v>30</v>
      </c>
      <c r="J613" s="3">
        <v>44012</v>
      </c>
      <c r="K613" s="3">
        <v>0</v>
      </c>
      <c r="L613" s="3">
        <v>0</v>
      </c>
      <c r="M613" s="3" t="s">
        <v>2732</v>
      </c>
    </row>
    <row r="614" spans="1:13" x14ac:dyDescent="0.25">
      <c r="A614" s="3" t="s">
        <v>2739</v>
      </c>
      <c r="B614" s="3" t="s">
        <v>2740</v>
      </c>
      <c r="C614" s="3" t="s">
        <v>2774</v>
      </c>
      <c r="D614" s="3" t="s">
        <v>59</v>
      </c>
      <c r="E614" s="3">
        <v>6079</v>
      </c>
      <c r="F614" s="3" t="s">
        <v>2661</v>
      </c>
      <c r="G614" s="3" t="s">
        <v>2855</v>
      </c>
      <c r="H614" s="3" t="s">
        <v>2738</v>
      </c>
      <c r="I614" s="3">
        <v>30</v>
      </c>
      <c r="J614" s="3">
        <v>43830</v>
      </c>
      <c r="K614" s="3" t="s">
        <v>2731</v>
      </c>
      <c r="L614" s="3">
        <v>0</v>
      </c>
      <c r="M614" s="3" t="s">
        <v>2732</v>
      </c>
    </row>
    <row r="615" spans="1:13" x14ac:dyDescent="0.25">
      <c r="A615" s="3" t="s">
        <v>2739</v>
      </c>
      <c r="B615" s="3" t="s">
        <v>2740</v>
      </c>
      <c r="C615" s="3" t="s">
        <v>2774</v>
      </c>
      <c r="D615" s="3" t="s">
        <v>59</v>
      </c>
      <c r="E615" s="3">
        <v>6080</v>
      </c>
      <c r="F615" s="3" t="s">
        <v>2662</v>
      </c>
      <c r="G615" s="3" t="s">
        <v>2855</v>
      </c>
      <c r="H615" s="3" t="s">
        <v>2738</v>
      </c>
      <c r="I615" s="3">
        <v>60</v>
      </c>
      <c r="J615" s="3">
        <v>43830</v>
      </c>
      <c r="K615" s="3">
        <v>36.363999999999997</v>
      </c>
      <c r="L615" s="3">
        <v>20</v>
      </c>
      <c r="M615" s="3" t="s">
        <v>2732</v>
      </c>
    </row>
    <row r="616" spans="1:13" x14ac:dyDescent="0.25">
      <c r="A616" s="3" t="s">
        <v>2739</v>
      </c>
      <c r="B616" s="3" t="s">
        <v>2740</v>
      </c>
      <c r="C616" s="3" t="s">
        <v>2774</v>
      </c>
      <c r="D616" s="3" t="s">
        <v>59</v>
      </c>
      <c r="E616" s="3">
        <v>6084</v>
      </c>
      <c r="F616" s="3" t="s">
        <v>2663</v>
      </c>
      <c r="G616" s="3" t="s">
        <v>2855</v>
      </c>
      <c r="H616" s="3" t="s">
        <v>2738</v>
      </c>
      <c r="I616" s="3">
        <v>30</v>
      </c>
      <c r="J616" s="3">
        <v>43830</v>
      </c>
      <c r="K616" s="3" t="s">
        <v>2731</v>
      </c>
      <c r="L616" s="3">
        <v>0</v>
      </c>
      <c r="M616" s="3" t="s">
        <v>2732</v>
      </c>
    </row>
    <row r="617" spans="1:13" x14ac:dyDescent="0.25">
      <c r="A617" s="3" t="s">
        <v>2739</v>
      </c>
      <c r="B617" s="3" t="s">
        <v>2740</v>
      </c>
      <c r="C617" s="3" t="s">
        <v>2774</v>
      </c>
      <c r="D617" s="3" t="s">
        <v>59</v>
      </c>
      <c r="E617" s="3">
        <v>6085</v>
      </c>
      <c r="F617" s="3" t="s">
        <v>2664</v>
      </c>
      <c r="G617" s="3" t="s">
        <v>2051</v>
      </c>
      <c r="H617" s="3" t="s">
        <v>2749</v>
      </c>
      <c r="I617" s="3">
        <v>60</v>
      </c>
      <c r="J617" s="3">
        <v>44012</v>
      </c>
      <c r="K617" s="3">
        <v>100</v>
      </c>
      <c r="L617" s="3">
        <v>90.417000000000002</v>
      </c>
      <c r="M617" s="3" t="s">
        <v>2732</v>
      </c>
    </row>
    <row r="618" spans="1:13" x14ac:dyDescent="0.25">
      <c r="A618" s="3" t="s">
        <v>2739</v>
      </c>
      <c r="B618" s="3" t="s">
        <v>2740</v>
      </c>
      <c r="C618" s="3" t="s">
        <v>2774</v>
      </c>
      <c r="D618" s="3" t="s">
        <v>59</v>
      </c>
      <c r="E618" s="3">
        <v>6092</v>
      </c>
      <c r="F618" s="3" t="s">
        <v>2665</v>
      </c>
      <c r="G618" s="3" t="s">
        <v>2855</v>
      </c>
      <c r="H618" s="3" t="s">
        <v>2738</v>
      </c>
      <c r="I618" s="3">
        <v>360</v>
      </c>
      <c r="J618" s="3">
        <v>43830</v>
      </c>
      <c r="K618" s="3" t="s">
        <v>2731</v>
      </c>
      <c r="L618" s="3">
        <v>31.428999999999998</v>
      </c>
      <c r="M618" s="3" t="s">
        <v>2732</v>
      </c>
    </row>
    <row r="619" spans="1:13" x14ac:dyDescent="0.25">
      <c r="A619" s="3" t="s">
        <v>2727</v>
      </c>
      <c r="B619" s="3" t="s">
        <v>2728</v>
      </c>
      <c r="C619" s="3" t="s">
        <v>2804</v>
      </c>
      <c r="D619" s="3" t="s">
        <v>59</v>
      </c>
      <c r="E619" s="3">
        <v>6110</v>
      </c>
      <c r="F619" s="3" t="s">
        <v>2666</v>
      </c>
      <c r="G619" s="3" t="s">
        <v>2855</v>
      </c>
      <c r="H619" s="3" t="s">
        <v>2738</v>
      </c>
      <c r="I619" s="3">
        <v>90</v>
      </c>
      <c r="J619" s="3">
        <v>43830</v>
      </c>
      <c r="K619" s="3">
        <v>100</v>
      </c>
      <c r="L619" s="3">
        <v>31.552</v>
      </c>
      <c r="M619" s="3" t="s">
        <v>2732</v>
      </c>
    </row>
    <row r="620" spans="1:13" x14ac:dyDescent="0.25">
      <c r="A620" s="3" t="s">
        <v>2727</v>
      </c>
      <c r="B620" s="3" t="s">
        <v>2767</v>
      </c>
      <c r="C620" s="3" t="s">
        <v>2778</v>
      </c>
      <c r="D620" s="3" t="s">
        <v>59</v>
      </c>
      <c r="E620" s="3">
        <v>6116</v>
      </c>
      <c r="F620" s="3" t="s">
        <v>2667</v>
      </c>
      <c r="G620" s="3" t="s">
        <v>2855</v>
      </c>
      <c r="H620" s="3" t="s">
        <v>2738</v>
      </c>
      <c r="I620" s="3">
        <v>0</v>
      </c>
      <c r="J620" s="3">
        <v>43830</v>
      </c>
      <c r="K620" s="3">
        <v>100</v>
      </c>
      <c r="L620" s="3">
        <v>100</v>
      </c>
      <c r="M620" s="3" t="s">
        <v>2732</v>
      </c>
    </row>
    <row r="621" spans="1:13" x14ac:dyDescent="0.25">
      <c r="A621" s="3" t="s">
        <v>2727</v>
      </c>
      <c r="B621" s="3" t="s">
        <v>2735</v>
      </c>
      <c r="C621" s="3" t="s">
        <v>2736</v>
      </c>
      <c r="D621" s="3" t="s">
        <v>59</v>
      </c>
      <c r="E621" s="3">
        <v>6120</v>
      </c>
      <c r="F621" s="3" t="s">
        <v>2668</v>
      </c>
      <c r="G621" s="3" t="s">
        <v>2855</v>
      </c>
      <c r="H621" s="3" t="s">
        <v>2749</v>
      </c>
      <c r="I621" s="3">
        <v>30</v>
      </c>
      <c r="J621" s="3">
        <v>44012</v>
      </c>
      <c r="K621" s="3">
        <v>85</v>
      </c>
      <c r="L621" s="3">
        <v>0</v>
      </c>
      <c r="M621" s="3" t="s">
        <v>2732</v>
      </c>
    </row>
    <row r="622" spans="1:13" x14ac:dyDescent="0.25">
      <c r="A622" s="3" t="s">
        <v>2727</v>
      </c>
      <c r="B622" s="3" t="s">
        <v>2735</v>
      </c>
      <c r="C622" s="3" t="s">
        <v>2736</v>
      </c>
      <c r="D622" s="3" t="s">
        <v>59</v>
      </c>
      <c r="E622" s="3">
        <v>6121</v>
      </c>
      <c r="F622" s="3" t="s">
        <v>2669</v>
      </c>
      <c r="G622" s="3" t="s">
        <v>2855</v>
      </c>
      <c r="H622" s="3" t="s">
        <v>2738</v>
      </c>
      <c r="I622" s="3">
        <v>30</v>
      </c>
      <c r="J622" s="3">
        <v>43830</v>
      </c>
      <c r="K622" s="3">
        <v>0</v>
      </c>
      <c r="L622" s="3">
        <v>0</v>
      </c>
      <c r="M622" s="3" t="s">
        <v>2732</v>
      </c>
    </row>
    <row r="623" spans="1:13" x14ac:dyDescent="0.25">
      <c r="A623" s="3" t="s">
        <v>2727</v>
      </c>
      <c r="B623" s="3" t="s">
        <v>2735</v>
      </c>
      <c r="C623" s="3" t="s">
        <v>2736</v>
      </c>
      <c r="D623" s="3" t="s">
        <v>59</v>
      </c>
      <c r="E623" s="3">
        <v>6122</v>
      </c>
      <c r="F623" s="3" t="s">
        <v>2670</v>
      </c>
      <c r="G623" s="3" t="s">
        <v>2855</v>
      </c>
      <c r="H623" s="3" t="s">
        <v>2738</v>
      </c>
      <c r="I623" s="3">
        <v>0</v>
      </c>
      <c r="J623" s="3">
        <v>43830</v>
      </c>
      <c r="K623" s="3" t="s">
        <v>2731</v>
      </c>
      <c r="L623" s="3">
        <v>0</v>
      </c>
      <c r="M623" s="3" t="s">
        <v>2732</v>
      </c>
    </row>
    <row r="624" spans="1:13" x14ac:dyDescent="0.25">
      <c r="A624" s="3" t="s">
        <v>2727</v>
      </c>
      <c r="B624" s="3" t="s">
        <v>2735</v>
      </c>
      <c r="C624" s="3" t="s">
        <v>2736</v>
      </c>
      <c r="D624" s="3" t="s">
        <v>59</v>
      </c>
      <c r="E624" s="3">
        <v>6123</v>
      </c>
      <c r="F624" s="3" t="s">
        <v>2671</v>
      </c>
      <c r="G624" s="3" t="s">
        <v>2855</v>
      </c>
      <c r="H624" s="3" t="s">
        <v>2738</v>
      </c>
      <c r="I624" s="3">
        <v>30</v>
      </c>
      <c r="J624" s="3">
        <v>43830</v>
      </c>
      <c r="K624" s="3" t="s">
        <v>2731</v>
      </c>
      <c r="L624" s="3">
        <v>0</v>
      </c>
      <c r="M624" s="3" t="s">
        <v>2732</v>
      </c>
    </row>
    <row r="625" spans="1:13" x14ac:dyDescent="0.25">
      <c r="A625" s="3" t="s">
        <v>2727</v>
      </c>
      <c r="B625" s="3" t="s">
        <v>2767</v>
      </c>
      <c r="C625" s="3" t="s">
        <v>2843</v>
      </c>
      <c r="D625" s="3" t="s">
        <v>59</v>
      </c>
      <c r="E625" s="3">
        <v>6124</v>
      </c>
      <c r="F625" s="3" t="s">
        <v>2672</v>
      </c>
      <c r="G625" s="3" t="s">
        <v>2855</v>
      </c>
      <c r="H625" s="3" t="s">
        <v>2738</v>
      </c>
      <c r="I625" s="3">
        <v>0</v>
      </c>
      <c r="J625" s="3">
        <v>43830</v>
      </c>
      <c r="K625" s="3" t="s">
        <v>2731</v>
      </c>
      <c r="L625" s="3">
        <v>0</v>
      </c>
      <c r="M625" s="3" t="s">
        <v>2732</v>
      </c>
    </row>
    <row r="626" spans="1:13" x14ac:dyDescent="0.25">
      <c r="A626" s="3" t="s">
        <v>2739</v>
      </c>
      <c r="B626" s="3" t="s">
        <v>2740</v>
      </c>
      <c r="C626" s="3" t="s">
        <v>2774</v>
      </c>
      <c r="D626" s="3" t="s">
        <v>59</v>
      </c>
      <c r="E626" s="3">
        <v>6125</v>
      </c>
      <c r="F626" s="3" t="s">
        <v>2673</v>
      </c>
      <c r="G626" s="3" t="s">
        <v>2856</v>
      </c>
      <c r="H626" s="3" t="s">
        <v>2738</v>
      </c>
      <c r="I626" s="3">
        <v>160</v>
      </c>
      <c r="J626" s="3">
        <v>43830</v>
      </c>
      <c r="K626" s="3">
        <v>100</v>
      </c>
      <c r="L626" s="3">
        <v>55</v>
      </c>
      <c r="M626" s="3" t="s">
        <v>2732</v>
      </c>
    </row>
    <row r="627" spans="1:13" x14ac:dyDescent="0.25">
      <c r="A627" s="3" t="s">
        <v>2739</v>
      </c>
      <c r="B627" s="3" t="s">
        <v>2740</v>
      </c>
      <c r="C627" s="3" t="s">
        <v>2774</v>
      </c>
      <c r="D627" s="3" t="s">
        <v>59</v>
      </c>
      <c r="E627" s="3">
        <v>6126</v>
      </c>
      <c r="F627" s="3" t="s">
        <v>2674</v>
      </c>
      <c r="G627" s="3" t="s">
        <v>2855</v>
      </c>
      <c r="H627" s="3" t="s">
        <v>2738</v>
      </c>
      <c r="I627" s="3">
        <v>30</v>
      </c>
      <c r="J627" s="3">
        <v>43830</v>
      </c>
      <c r="K627" s="3" t="s">
        <v>2731</v>
      </c>
      <c r="L627" s="3">
        <v>0</v>
      </c>
      <c r="M627" s="3" t="s">
        <v>2732</v>
      </c>
    </row>
    <row r="628" spans="1:13" x14ac:dyDescent="0.25">
      <c r="A628" s="3" t="s">
        <v>2739</v>
      </c>
      <c r="B628" s="3" t="s">
        <v>2740</v>
      </c>
      <c r="C628" s="3" t="s">
        <v>2774</v>
      </c>
      <c r="D628" s="3" t="s">
        <v>59</v>
      </c>
      <c r="E628" s="3">
        <v>6127</v>
      </c>
      <c r="F628" s="3" t="s">
        <v>2675</v>
      </c>
      <c r="G628" s="3" t="s">
        <v>2855</v>
      </c>
      <c r="H628" s="3" t="s">
        <v>2738</v>
      </c>
      <c r="I628" s="3">
        <v>30</v>
      </c>
      <c r="J628" s="3">
        <v>43830</v>
      </c>
      <c r="K628" s="3">
        <v>100</v>
      </c>
      <c r="L628" s="3">
        <v>43.372999999999998</v>
      </c>
      <c r="M628" s="3" t="s">
        <v>2732</v>
      </c>
    </row>
    <row r="629" spans="1:13" x14ac:dyDescent="0.25">
      <c r="A629" s="3" t="s">
        <v>2739</v>
      </c>
      <c r="B629" s="3" t="s">
        <v>2931</v>
      </c>
      <c r="C629" s="3" t="s">
        <v>2783</v>
      </c>
      <c r="D629" s="3" t="s">
        <v>59</v>
      </c>
      <c r="E629" s="3">
        <v>6128</v>
      </c>
      <c r="F629" s="3" t="s">
        <v>2676</v>
      </c>
      <c r="G629" s="3" t="s">
        <v>2856</v>
      </c>
      <c r="H629" s="3" t="s">
        <v>2749</v>
      </c>
      <c r="I629" s="3">
        <v>30</v>
      </c>
      <c r="J629" s="3">
        <v>43830</v>
      </c>
      <c r="K629" s="3">
        <v>100</v>
      </c>
      <c r="L629" s="3">
        <v>80</v>
      </c>
      <c r="M629" s="3" t="s">
        <v>2742</v>
      </c>
    </row>
    <row r="630" spans="1:13" x14ac:dyDescent="0.25">
      <c r="A630" s="3" t="s">
        <v>2739</v>
      </c>
      <c r="B630" s="3" t="s">
        <v>2740</v>
      </c>
      <c r="C630" s="3" t="s">
        <v>2782</v>
      </c>
      <c r="D630" s="3" t="s">
        <v>147</v>
      </c>
      <c r="E630" s="3">
        <v>6130</v>
      </c>
      <c r="F630" s="3" t="s">
        <v>2162</v>
      </c>
      <c r="G630" s="3" t="s">
        <v>2855</v>
      </c>
      <c r="H630" s="3" t="s">
        <v>2738</v>
      </c>
      <c r="I630" s="3">
        <v>60</v>
      </c>
      <c r="J630" s="3">
        <v>43830</v>
      </c>
      <c r="K630" s="3">
        <v>100</v>
      </c>
      <c r="L630" s="3">
        <v>35.646999999999998</v>
      </c>
      <c r="M630" s="3" t="s">
        <v>2732</v>
      </c>
    </row>
    <row r="631" spans="1:13" x14ac:dyDescent="0.25">
      <c r="A631" s="3" t="s">
        <v>2739</v>
      </c>
      <c r="B631" s="3" t="s">
        <v>2740</v>
      </c>
      <c r="C631" s="3" t="s">
        <v>2782</v>
      </c>
      <c r="D631" s="3" t="s">
        <v>147</v>
      </c>
      <c r="E631" s="3">
        <v>6131</v>
      </c>
      <c r="F631" s="3" t="s">
        <v>2677</v>
      </c>
      <c r="G631" s="3" t="s">
        <v>2855</v>
      </c>
      <c r="H631" s="3" t="s">
        <v>2738</v>
      </c>
      <c r="I631" s="3">
        <v>60</v>
      </c>
      <c r="J631" s="3">
        <v>43830</v>
      </c>
      <c r="K631" s="3">
        <v>51.427999999999997</v>
      </c>
      <c r="L631" s="3">
        <v>9.9079999999999995</v>
      </c>
      <c r="M631" s="3" t="s">
        <v>2732</v>
      </c>
    </row>
    <row r="632" spans="1:13" x14ac:dyDescent="0.25">
      <c r="A632" s="3" t="s">
        <v>2727</v>
      </c>
      <c r="B632" s="3" t="s">
        <v>2735</v>
      </c>
      <c r="C632" s="3" t="s">
        <v>2736</v>
      </c>
      <c r="D632" s="3" t="s">
        <v>147</v>
      </c>
      <c r="E632" s="3">
        <v>6132</v>
      </c>
      <c r="F632" s="3" t="s">
        <v>2678</v>
      </c>
      <c r="G632" s="3" t="s">
        <v>2855</v>
      </c>
      <c r="H632" s="3" t="s">
        <v>2749</v>
      </c>
      <c r="I632" s="3">
        <v>15</v>
      </c>
      <c r="J632" s="3">
        <v>44012</v>
      </c>
      <c r="K632" s="3">
        <v>100</v>
      </c>
      <c r="L632" s="3">
        <v>100</v>
      </c>
      <c r="M632" s="3" t="s">
        <v>2732</v>
      </c>
    </row>
    <row r="633" spans="1:13" x14ac:dyDescent="0.25">
      <c r="A633" s="3" t="s">
        <v>2727</v>
      </c>
      <c r="B633" s="3" t="s">
        <v>2735</v>
      </c>
      <c r="C633" s="3" t="s">
        <v>2736</v>
      </c>
      <c r="D633" s="3" t="s">
        <v>147</v>
      </c>
      <c r="E633" s="3">
        <v>6133</v>
      </c>
      <c r="F633" s="3" t="s">
        <v>2679</v>
      </c>
      <c r="G633" s="3" t="s">
        <v>2855</v>
      </c>
      <c r="H633" s="3" t="s">
        <v>2749</v>
      </c>
      <c r="I633" s="3">
        <v>30</v>
      </c>
      <c r="J633" s="3">
        <v>44012</v>
      </c>
      <c r="K633" s="3">
        <v>0</v>
      </c>
      <c r="L633" s="3">
        <v>15.151999999999999</v>
      </c>
      <c r="M633" s="3" t="s">
        <v>2732</v>
      </c>
    </row>
    <row r="634" spans="1:13" x14ac:dyDescent="0.25">
      <c r="A634" s="3" t="s">
        <v>2739</v>
      </c>
      <c r="B634" s="3" t="s">
        <v>2740</v>
      </c>
      <c r="C634" s="3" t="s">
        <v>2782</v>
      </c>
      <c r="D634" s="3" t="s">
        <v>147</v>
      </c>
      <c r="E634" s="3">
        <v>6134</v>
      </c>
      <c r="F634" s="3" t="s">
        <v>2680</v>
      </c>
      <c r="G634" s="3" t="s">
        <v>2855</v>
      </c>
      <c r="H634" s="3" t="s">
        <v>2730</v>
      </c>
      <c r="I634" s="3">
        <v>60</v>
      </c>
      <c r="J634" s="3">
        <v>44012</v>
      </c>
      <c r="K634" s="3">
        <v>14.779</v>
      </c>
      <c r="L634" s="3">
        <v>54.999000000000002</v>
      </c>
      <c r="M634" s="3" t="s">
        <v>2732</v>
      </c>
    </row>
    <row r="635" spans="1:13" x14ac:dyDescent="0.25">
      <c r="A635" s="3" t="s">
        <v>2739</v>
      </c>
      <c r="B635" s="3" t="s">
        <v>2740</v>
      </c>
      <c r="C635" s="3" t="s">
        <v>2782</v>
      </c>
      <c r="D635" s="3" t="s">
        <v>147</v>
      </c>
      <c r="E635" s="3">
        <v>6135</v>
      </c>
      <c r="F635" s="3" t="s">
        <v>2681</v>
      </c>
      <c r="G635" s="3" t="s">
        <v>2855</v>
      </c>
      <c r="H635" s="3" t="s">
        <v>2730</v>
      </c>
      <c r="I635" s="3">
        <v>60</v>
      </c>
      <c r="J635" s="3">
        <v>43921</v>
      </c>
      <c r="K635" s="3">
        <v>81.992999999999995</v>
      </c>
      <c r="L635" s="3">
        <v>81.992999999999995</v>
      </c>
      <c r="M635" s="3" t="s">
        <v>2732</v>
      </c>
    </row>
    <row r="636" spans="1:13" x14ac:dyDescent="0.25">
      <c r="A636" s="3" t="s">
        <v>2739</v>
      </c>
      <c r="B636" s="3" t="s">
        <v>2740</v>
      </c>
      <c r="C636" s="3" t="s">
        <v>2782</v>
      </c>
      <c r="D636" s="3" t="s">
        <v>147</v>
      </c>
      <c r="E636" s="3">
        <v>6136</v>
      </c>
      <c r="F636" s="3" t="s">
        <v>2682</v>
      </c>
      <c r="G636" s="3" t="s">
        <v>2855</v>
      </c>
      <c r="H636" s="3" t="s">
        <v>2791</v>
      </c>
      <c r="I636" s="3">
        <v>30</v>
      </c>
      <c r="J636" s="3">
        <v>44012</v>
      </c>
      <c r="K636" s="3">
        <v>99.623000000000005</v>
      </c>
      <c r="L636" s="3">
        <v>43.268999999999998</v>
      </c>
      <c r="M636" s="3" t="s">
        <v>2732</v>
      </c>
    </row>
    <row r="637" spans="1:13" x14ac:dyDescent="0.25">
      <c r="A637" s="3" t="s">
        <v>2727</v>
      </c>
      <c r="B637" s="3" t="s">
        <v>2767</v>
      </c>
      <c r="C637" s="3" t="s">
        <v>2837</v>
      </c>
      <c r="D637" s="3" t="s">
        <v>147</v>
      </c>
      <c r="E637" s="3">
        <v>6137</v>
      </c>
      <c r="F637" s="3" t="s">
        <v>2683</v>
      </c>
      <c r="G637" s="3" t="s">
        <v>2855</v>
      </c>
      <c r="H637" s="3" t="s">
        <v>2730</v>
      </c>
      <c r="I637" s="3">
        <v>60</v>
      </c>
      <c r="J637" s="3">
        <v>43921</v>
      </c>
      <c r="K637" s="3">
        <v>65.527000000000001</v>
      </c>
      <c r="L637" s="3">
        <v>43.637</v>
      </c>
      <c r="M637" s="3" t="s">
        <v>2732</v>
      </c>
    </row>
    <row r="638" spans="1:13" x14ac:dyDescent="0.25">
      <c r="A638" s="3" t="s">
        <v>2727</v>
      </c>
      <c r="B638" s="3" t="s">
        <v>2767</v>
      </c>
      <c r="C638" s="3" t="s">
        <v>2830</v>
      </c>
      <c r="D638" s="3" t="s">
        <v>147</v>
      </c>
      <c r="E638" s="3">
        <v>6138</v>
      </c>
      <c r="F638" s="3" t="s">
        <v>2684</v>
      </c>
      <c r="G638" s="3" t="s">
        <v>2855</v>
      </c>
      <c r="H638" s="3" t="s">
        <v>2730</v>
      </c>
      <c r="I638" s="3">
        <v>30</v>
      </c>
      <c r="J638" s="3">
        <v>44012</v>
      </c>
      <c r="K638" s="3">
        <v>0</v>
      </c>
      <c r="L638" s="3">
        <v>0</v>
      </c>
      <c r="M638" s="3" t="s">
        <v>2732</v>
      </c>
    </row>
    <row r="639" spans="1:13" x14ac:dyDescent="0.25">
      <c r="A639" s="3" t="s">
        <v>2727</v>
      </c>
      <c r="B639" s="3" t="s">
        <v>2767</v>
      </c>
      <c r="C639" s="3" t="s">
        <v>2843</v>
      </c>
      <c r="D639" s="3" t="s">
        <v>147</v>
      </c>
      <c r="E639" s="3">
        <v>6139</v>
      </c>
      <c r="F639" s="3" t="s">
        <v>2685</v>
      </c>
      <c r="G639" s="3" t="s">
        <v>2855</v>
      </c>
      <c r="H639" s="3" t="s">
        <v>2791</v>
      </c>
      <c r="I639" s="3">
        <v>30</v>
      </c>
      <c r="J639" s="3">
        <v>44043</v>
      </c>
      <c r="K639" s="3">
        <v>33.042000000000002</v>
      </c>
      <c r="L639" s="3">
        <v>16.521000000000001</v>
      </c>
      <c r="M639" s="3" t="s">
        <v>2732</v>
      </c>
    </row>
    <row r="640" spans="1:13" x14ac:dyDescent="0.25">
      <c r="A640" s="3" t="s">
        <v>2727</v>
      </c>
      <c r="B640" s="3" t="s">
        <v>2728</v>
      </c>
      <c r="C640" s="3" t="s">
        <v>2804</v>
      </c>
      <c r="D640" s="3" t="s">
        <v>147</v>
      </c>
      <c r="E640" s="3">
        <v>6140</v>
      </c>
      <c r="F640" s="3" t="s">
        <v>2686</v>
      </c>
      <c r="G640" s="3" t="s">
        <v>2855</v>
      </c>
      <c r="H640" s="3" t="s">
        <v>2749</v>
      </c>
      <c r="I640" s="3">
        <v>90</v>
      </c>
      <c r="J640" s="3">
        <v>44012</v>
      </c>
      <c r="K640" s="3">
        <v>65.834000000000003</v>
      </c>
      <c r="L640" s="3">
        <v>32.917000000000002</v>
      </c>
      <c r="M640" s="3" t="s">
        <v>2732</v>
      </c>
    </row>
    <row r="641" spans="1:13" x14ac:dyDescent="0.25">
      <c r="A641" s="3" t="s">
        <v>2727</v>
      </c>
      <c r="B641" s="3" t="s">
        <v>2728</v>
      </c>
      <c r="C641" s="3" t="s">
        <v>2804</v>
      </c>
      <c r="D641" s="3" t="s">
        <v>147</v>
      </c>
      <c r="E641" s="3">
        <v>6141</v>
      </c>
      <c r="F641" s="3" t="s">
        <v>2687</v>
      </c>
      <c r="G641" s="3" t="s">
        <v>2856</v>
      </c>
      <c r="H641" s="3" t="s">
        <v>2749</v>
      </c>
      <c r="I641" s="3">
        <v>90</v>
      </c>
      <c r="J641" s="3">
        <v>44012</v>
      </c>
      <c r="K641" s="3">
        <v>54.05</v>
      </c>
      <c r="L641" s="3">
        <v>32.43</v>
      </c>
      <c r="M641" s="3" t="s">
        <v>2732</v>
      </c>
    </row>
    <row r="642" spans="1:13" x14ac:dyDescent="0.25">
      <c r="A642" s="3" t="s">
        <v>2727</v>
      </c>
      <c r="B642" s="3" t="s">
        <v>2728</v>
      </c>
      <c r="C642" s="3" t="s">
        <v>2804</v>
      </c>
      <c r="D642" s="3" t="s">
        <v>147</v>
      </c>
      <c r="E642" s="3">
        <v>6142</v>
      </c>
      <c r="F642" s="3" t="s">
        <v>2688</v>
      </c>
      <c r="G642" s="3" t="s">
        <v>2855</v>
      </c>
      <c r="H642" s="3" t="s">
        <v>2791</v>
      </c>
      <c r="I642" s="3">
        <v>0</v>
      </c>
      <c r="J642" s="3">
        <v>44043</v>
      </c>
      <c r="K642" s="3">
        <v>25.437000000000001</v>
      </c>
      <c r="L642" s="3">
        <v>16.844000000000001</v>
      </c>
      <c r="M642" s="3" t="s">
        <v>2732</v>
      </c>
    </row>
    <row r="643" spans="1:13" x14ac:dyDescent="0.25">
      <c r="A643" s="3" t="s">
        <v>2727</v>
      </c>
      <c r="B643" s="3" t="s">
        <v>2728</v>
      </c>
      <c r="C643" s="3" t="s">
        <v>2804</v>
      </c>
      <c r="D643" s="3" t="s">
        <v>147</v>
      </c>
      <c r="E643" s="3">
        <v>6143</v>
      </c>
      <c r="F643" s="3" t="s">
        <v>2689</v>
      </c>
      <c r="G643" s="3" t="s">
        <v>2855</v>
      </c>
      <c r="H643" s="3" t="s">
        <v>2791</v>
      </c>
      <c r="I643" s="3">
        <v>30</v>
      </c>
      <c r="J643" s="3">
        <v>44043</v>
      </c>
      <c r="K643" s="3">
        <v>0</v>
      </c>
      <c r="L643" s="3">
        <v>13.571</v>
      </c>
      <c r="M643" s="3" t="s">
        <v>2732</v>
      </c>
    </row>
    <row r="644" spans="1:13" x14ac:dyDescent="0.25">
      <c r="A644" s="3" t="s">
        <v>2727</v>
      </c>
      <c r="B644" s="3" t="s">
        <v>2728</v>
      </c>
      <c r="C644" s="3" t="s">
        <v>2804</v>
      </c>
      <c r="D644" s="3" t="s">
        <v>147</v>
      </c>
      <c r="E644" s="3">
        <v>6144</v>
      </c>
      <c r="F644" s="3" t="s">
        <v>2690</v>
      </c>
      <c r="G644" s="3" t="s">
        <v>2855</v>
      </c>
      <c r="H644" s="3" t="s">
        <v>2791</v>
      </c>
      <c r="I644" s="3">
        <v>30</v>
      </c>
      <c r="J644" s="3">
        <v>44043</v>
      </c>
      <c r="K644" s="3">
        <v>0</v>
      </c>
      <c r="L644" s="3">
        <v>44</v>
      </c>
      <c r="M644" s="3" t="s">
        <v>2732</v>
      </c>
    </row>
    <row r="645" spans="1:13" x14ac:dyDescent="0.25">
      <c r="A645" s="3" t="s">
        <v>2727</v>
      </c>
      <c r="B645" s="3" t="s">
        <v>2728</v>
      </c>
      <c r="C645" s="3" t="s">
        <v>2804</v>
      </c>
      <c r="D645" s="3" t="s">
        <v>147</v>
      </c>
      <c r="E645" s="3">
        <v>6145</v>
      </c>
      <c r="F645" s="3" t="s">
        <v>2691</v>
      </c>
      <c r="G645" s="3" t="s">
        <v>2855</v>
      </c>
      <c r="H645" s="3" t="s">
        <v>2791</v>
      </c>
      <c r="I645" s="3">
        <v>0</v>
      </c>
      <c r="J645" s="3">
        <v>44043</v>
      </c>
      <c r="K645" s="3">
        <v>20.754999999999999</v>
      </c>
      <c r="L645" s="3">
        <v>16.417999999999999</v>
      </c>
      <c r="M645" s="3" t="s">
        <v>2732</v>
      </c>
    </row>
    <row r="646" spans="1:13" x14ac:dyDescent="0.25">
      <c r="A646" s="3" t="s">
        <v>2727</v>
      </c>
      <c r="B646" s="3" t="s">
        <v>2728</v>
      </c>
      <c r="C646" s="3" t="s">
        <v>2804</v>
      </c>
      <c r="D646" s="3" t="s">
        <v>147</v>
      </c>
      <c r="E646" s="3">
        <v>6146</v>
      </c>
      <c r="F646" s="3" t="s">
        <v>2692</v>
      </c>
      <c r="G646" s="3" t="s">
        <v>2855</v>
      </c>
      <c r="H646" s="3" t="s">
        <v>2791</v>
      </c>
      <c r="I646" s="3">
        <v>30</v>
      </c>
      <c r="J646" s="3">
        <v>44043</v>
      </c>
      <c r="K646" s="3">
        <v>35.293999999999997</v>
      </c>
      <c r="L646" s="3">
        <v>23.684000000000001</v>
      </c>
      <c r="M646" s="3" t="s">
        <v>2732</v>
      </c>
    </row>
    <row r="647" spans="1:13" x14ac:dyDescent="0.25">
      <c r="A647" s="3" t="s">
        <v>2727</v>
      </c>
      <c r="B647" s="3" t="s">
        <v>2728</v>
      </c>
      <c r="C647" s="3" t="s">
        <v>2804</v>
      </c>
      <c r="D647" s="3" t="s">
        <v>147</v>
      </c>
      <c r="E647" s="3">
        <v>6147</v>
      </c>
      <c r="F647" s="3" t="s">
        <v>2693</v>
      </c>
      <c r="G647" s="3" t="s">
        <v>2855</v>
      </c>
      <c r="H647" s="3" t="s">
        <v>2791</v>
      </c>
      <c r="I647" s="3">
        <v>0</v>
      </c>
      <c r="J647" s="3">
        <v>44043</v>
      </c>
      <c r="K647" s="3">
        <v>40</v>
      </c>
      <c r="L647" s="3">
        <v>25</v>
      </c>
      <c r="M647" s="3" t="s">
        <v>2732</v>
      </c>
    </row>
    <row r="648" spans="1:13" x14ac:dyDescent="0.25">
      <c r="A648" s="3" t="s">
        <v>2727</v>
      </c>
      <c r="B648" s="3" t="s">
        <v>2817</v>
      </c>
      <c r="C648" s="3" t="s">
        <v>2818</v>
      </c>
      <c r="D648" s="3" t="s">
        <v>123</v>
      </c>
      <c r="E648" s="3">
        <v>6148</v>
      </c>
      <c r="F648" s="3" t="s">
        <v>2694</v>
      </c>
      <c r="G648" s="3" t="s">
        <v>2856</v>
      </c>
      <c r="H648" s="3" t="s">
        <v>2730</v>
      </c>
      <c r="I648" s="3">
        <v>120</v>
      </c>
      <c r="J648" s="3">
        <v>44012</v>
      </c>
      <c r="K648" s="3" t="s">
        <v>2731</v>
      </c>
      <c r="L648" s="3">
        <v>0</v>
      </c>
      <c r="M648" s="3" t="s">
        <v>2732</v>
      </c>
    </row>
    <row r="649" spans="1:13" x14ac:dyDescent="0.25">
      <c r="A649" s="3" t="s">
        <v>2739</v>
      </c>
      <c r="B649" s="3" t="s">
        <v>2752</v>
      </c>
      <c r="C649" s="3" t="s">
        <v>2753</v>
      </c>
      <c r="D649" s="3" t="s">
        <v>2844</v>
      </c>
      <c r="E649" s="3">
        <v>6149</v>
      </c>
      <c r="F649" s="3" t="s">
        <v>2695</v>
      </c>
      <c r="G649" s="3" t="s">
        <v>2855</v>
      </c>
      <c r="H649" s="3" t="s">
        <v>2730</v>
      </c>
      <c r="I649" s="3">
        <v>30</v>
      </c>
      <c r="J649" s="3">
        <v>44012</v>
      </c>
      <c r="K649" s="3">
        <v>37.5</v>
      </c>
      <c r="L649" s="3">
        <v>100</v>
      </c>
      <c r="M649" s="3" t="s">
        <v>2732</v>
      </c>
    </row>
    <row r="650" spans="1:13" x14ac:dyDescent="0.25">
      <c r="A650" s="3" t="s">
        <v>2739</v>
      </c>
      <c r="B650" s="3" t="s">
        <v>2752</v>
      </c>
      <c r="C650" s="3" t="s">
        <v>2753</v>
      </c>
      <c r="D650" s="3" t="s">
        <v>2844</v>
      </c>
      <c r="E650" s="3">
        <v>6150</v>
      </c>
      <c r="F650" s="3" t="s">
        <v>2696</v>
      </c>
      <c r="G650" s="3" t="s">
        <v>2855</v>
      </c>
      <c r="H650" s="3" t="s">
        <v>2730</v>
      </c>
      <c r="I650" s="3">
        <v>30</v>
      </c>
      <c r="J650" s="3">
        <v>44012</v>
      </c>
      <c r="K650" s="3">
        <v>85.713999999999999</v>
      </c>
      <c r="L650" s="3">
        <v>66.667000000000002</v>
      </c>
      <c r="M650" s="3" t="s">
        <v>2732</v>
      </c>
    </row>
    <row r="651" spans="1:13" x14ac:dyDescent="0.25">
      <c r="A651" s="3" t="s">
        <v>2739</v>
      </c>
      <c r="B651" s="3" t="s">
        <v>2752</v>
      </c>
      <c r="C651" s="3" t="s">
        <v>2766</v>
      </c>
      <c r="D651" s="3" t="s">
        <v>171</v>
      </c>
      <c r="E651" s="3">
        <v>6151</v>
      </c>
      <c r="F651" s="3" t="s">
        <v>2697</v>
      </c>
      <c r="G651" s="3" t="s">
        <v>2051</v>
      </c>
      <c r="H651" s="3" t="s">
        <v>2730</v>
      </c>
      <c r="I651" s="3">
        <v>20</v>
      </c>
      <c r="J651" s="3">
        <v>44012</v>
      </c>
      <c r="K651" s="3">
        <v>53</v>
      </c>
      <c r="L651" s="3">
        <v>59.167000000000002</v>
      </c>
      <c r="M651" s="3" t="s">
        <v>2732</v>
      </c>
    </row>
    <row r="652" spans="1:13" x14ac:dyDescent="0.25">
      <c r="A652" s="3" t="s">
        <v>2739</v>
      </c>
      <c r="B652" s="3" t="s">
        <v>2752</v>
      </c>
      <c r="C652" s="3" t="s">
        <v>2766</v>
      </c>
      <c r="D652" s="3" t="s">
        <v>171</v>
      </c>
      <c r="E652" s="3">
        <v>6152</v>
      </c>
      <c r="F652" s="3" t="s">
        <v>2698</v>
      </c>
      <c r="G652" s="3" t="s">
        <v>2051</v>
      </c>
      <c r="H652" s="3" t="s">
        <v>2730</v>
      </c>
      <c r="I652" s="3">
        <v>10</v>
      </c>
      <c r="J652" s="3">
        <v>44012</v>
      </c>
      <c r="K652" s="3">
        <v>0</v>
      </c>
      <c r="L652" s="3">
        <v>0</v>
      </c>
      <c r="M652" s="3" t="s">
        <v>2732</v>
      </c>
    </row>
    <row r="653" spans="1:13" x14ac:dyDescent="0.25">
      <c r="A653" s="3" t="s">
        <v>2739</v>
      </c>
      <c r="B653" s="3" t="s">
        <v>2752</v>
      </c>
      <c r="C653" s="3" t="s">
        <v>2753</v>
      </c>
      <c r="D653" s="3" t="s">
        <v>152</v>
      </c>
      <c r="E653" s="3">
        <v>6153</v>
      </c>
      <c r="F653" s="3" t="s">
        <v>2699</v>
      </c>
      <c r="G653" s="3" t="s">
        <v>2856</v>
      </c>
      <c r="H653" s="3" t="s">
        <v>2730</v>
      </c>
      <c r="I653" s="3">
        <v>15</v>
      </c>
      <c r="J653" s="3">
        <v>44012</v>
      </c>
      <c r="K653" s="3">
        <v>70.489999999999995</v>
      </c>
      <c r="L653" s="3">
        <v>85.1</v>
      </c>
      <c r="M653" s="3" t="s">
        <v>2732</v>
      </c>
    </row>
    <row r="654" spans="1:13" x14ac:dyDescent="0.25">
      <c r="A654" s="3" t="s">
        <v>2739</v>
      </c>
      <c r="B654" s="3" t="s">
        <v>2752</v>
      </c>
      <c r="C654" s="3" t="s">
        <v>2753</v>
      </c>
      <c r="D654" s="3" t="s">
        <v>152</v>
      </c>
      <c r="E654" s="3">
        <v>6154</v>
      </c>
      <c r="F654" s="3" t="s">
        <v>2700</v>
      </c>
      <c r="G654" s="3" t="s">
        <v>2856</v>
      </c>
      <c r="H654" s="3" t="s">
        <v>2749</v>
      </c>
      <c r="I654" s="3">
        <v>15</v>
      </c>
      <c r="J654" s="3">
        <v>44012</v>
      </c>
      <c r="K654" s="3">
        <v>72.5</v>
      </c>
      <c r="L654" s="3">
        <v>26.364000000000001</v>
      </c>
      <c r="M654" s="3" t="s">
        <v>2732</v>
      </c>
    </row>
    <row r="655" spans="1:13" x14ac:dyDescent="0.25">
      <c r="A655" s="3" t="s">
        <v>2727</v>
      </c>
      <c r="B655" s="3" t="s">
        <v>2767</v>
      </c>
      <c r="C655" s="3" t="s">
        <v>2778</v>
      </c>
      <c r="D655" s="3" t="s">
        <v>152</v>
      </c>
      <c r="E655" s="3">
        <v>6155</v>
      </c>
      <c r="F655" s="3" t="s">
        <v>2701</v>
      </c>
      <c r="G655" s="3" t="s">
        <v>2855</v>
      </c>
      <c r="H655" s="3" t="s">
        <v>2730</v>
      </c>
      <c r="I655" s="3">
        <v>15</v>
      </c>
      <c r="J655" s="3">
        <v>44012</v>
      </c>
      <c r="K655" s="3">
        <v>98.787999999999997</v>
      </c>
      <c r="L655" s="3">
        <v>62.6</v>
      </c>
      <c r="M655" s="3" t="s">
        <v>2732</v>
      </c>
    </row>
    <row r="656" spans="1:13" x14ac:dyDescent="0.25">
      <c r="A656" s="3" t="s">
        <v>2739</v>
      </c>
      <c r="B656" s="3" t="s">
        <v>2752</v>
      </c>
      <c r="C656" s="3" t="s">
        <v>2753</v>
      </c>
      <c r="D656" s="3" t="s">
        <v>152</v>
      </c>
      <c r="E656" s="3">
        <v>6156</v>
      </c>
      <c r="F656" s="3" t="s">
        <v>2702</v>
      </c>
      <c r="G656" s="3" t="s">
        <v>2856</v>
      </c>
      <c r="H656" s="3" t="s">
        <v>2730</v>
      </c>
      <c r="I656" s="3">
        <v>15</v>
      </c>
      <c r="J656" s="3">
        <v>44012</v>
      </c>
      <c r="K656" s="3">
        <v>0</v>
      </c>
      <c r="L656" s="3">
        <v>0</v>
      </c>
      <c r="M656" s="3" t="s">
        <v>2732</v>
      </c>
    </row>
    <row r="657" spans="1:13" x14ac:dyDescent="0.25">
      <c r="A657" s="3" t="s">
        <v>2727</v>
      </c>
      <c r="B657" s="3" t="s">
        <v>2767</v>
      </c>
      <c r="C657" s="3" t="s">
        <v>2837</v>
      </c>
      <c r="D657" s="3" t="s">
        <v>171</v>
      </c>
      <c r="E657" s="3">
        <v>6157</v>
      </c>
      <c r="F657" s="3" t="s">
        <v>2703</v>
      </c>
      <c r="G657" s="3" t="s">
        <v>2855</v>
      </c>
      <c r="H657" s="3" t="s">
        <v>2730</v>
      </c>
      <c r="I657" s="3">
        <v>10</v>
      </c>
      <c r="J657" s="3">
        <v>44012</v>
      </c>
      <c r="K657" s="3">
        <v>100</v>
      </c>
      <c r="L657" s="3">
        <v>100</v>
      </c>
      <c r="M657" s="3" t="s">
        <v>2732</v>
      </c>
    </row>
    <row r="658" spans="1:13" x14ac:dyDescent="0.25">
      <c r="A658" s="3" t="s">
        <v>2739</v>
      </c>
      <c r="B658" s="3" t="s">
        <v>2752</v>
      </c>
      <c r="C658" s="3" t="s">
        <v>2766</v>
      </c>
      <c r="D658" s="3" t="s">
        <v>171</v>
      </c>
      <c r="E658" s="3">
        <v>6158</v>
      </c>
      <c r="F658" s="3" t="s">
        <v>2704</v>
      </c>
      <c r="G658" s="3" t="s">
        <v>2051</v>
      </c>
      <c r="H658" s="3" t="s">
        <v>2749</v>
      </c>
      <c r="I658" s="3">
        <v>0</v>
      </c>
      <c r="J658" s="3">
        <v>44012</v>
      </c>
      <c r="K658" s="3">
        <v>6.6269999999999998</v>
      </c>
      <c r="L658" s="3">
        <v>4.0650000000000004</v>
      </c>
      <c r="M658" s="3" t="s">
        <v>2732</v>
      </c>
    </row>
    <row r="659" spans="1:13" x14ac:dyDescent="0.25">
      <c r="A659" s="3" t="s">
        <v>2739</v>
      </c>
      <c r="B659" s="3" t="s">
        <v>2752</v>
      </c>
      <c r="C659" s="3" t="s">
        <v>2766</v>
      </c>
      <c r="D659" s="3" t="s">
        <v>171</v>
      </c>
      <c r="E659" s="3">
        <v>6159</v>
      </c>
      <c r="F659" s="3" t="s">
        <v>2705</v>
      </c>
      <c r="G659" s="3" t="s">
        <v>2051</v>
      </c>
      <c r="H659" s="3" t="s">
        <v>2738</v>
      </c>
      <c r="I659" s="3">
        <v>30</v>
      </c>
      <c r="J659" s="3">
        <v>43830</v>
      </c>
      <c r="K659" s="3">
        <v>100</v>
      </c>
      <c r="L659" s="3">
        <v>15.8</v>
      </c>
      <c r="M659" s="3" t="s">
        <v>2732</v>
      </c>
    </row>
    <row r="660" spans="1:13" x14ac:dyDescent="0.25">
      <c r="A660" s="3" t="s">
        <v>2739</v>
      </c>
      <c r="B660" s="3" t="s">
        <v>2931</v>
      </c>
      <c r="C660" s="3" t="s">
        <v>2786</v>
      </c>
      <c r="D660" s="3" t="s">
        <v>88</v>
      </c>
      <c r="E660" s="3">
        <v>6160</v>
      </c>
      <c r="F660" s="3" t="s">
        <v>2706</v>
      </c>
      <c r="G660" s="3" t="s">
        <v>2856</v>
      </c>
      <c r="H660" s="3" t="s">
        <v>2738</v>
      </c>
      <c r="I660" s="3">
        <v>0</v>
      </c>
      <c r="J660" s="3">
        <v>43830</v>
      </c>
      <c r="K660" s="3">
        <v>100</v>
      </c>
      <c r="L660" s="3">
        <v>16.667000000000002</v>
      </c>
      <c r="M660" s="3" t="s">
        <v>2732</v>
      </c>
    </row>
    <row r="661" spans="1:13" x14ac:dyDescent="0.25">
      <c r="A661" s="3" t="s">
        <v>2727</v>
      </c>
      <c r="B661" s="3" t="s">
        <v>2789</v>
      </c>
      <c r="C661" s="3" t="s">
        <v>2806</v>
      </c>
      <c r="D661" s="3" t="s">
        <v>177</v>
      </c>
      <c r="E661" s="3">
        <v>6161</v>
      </c>
      <c r="F661" s="3" t="s">
        <v>2707</v>
      </c>
      <c r="G661" s="3" t="s">
        <v>2051</v>
      </c>
      <c r="H661" s="3" t="s">
        <v>2738</v>
      </c>
      <c r="I661" s="3">
        <v>30</v>
      </c>
      <c r="J661" s="3">
        <v>43830</v>
      </c>
      <c r="K661" s="3">
        <v>100</v>
      </c>
      <c r="L661" s="3">
        <v>26.25</v>
      </c>
      <c r="M661" s="3" t="s">
        <v>2732</v>
      </c>
    </row>
    <row r="662" spans="1:13" x14ac:dyDescent="0.25">
      <c r="A662" s="3" t="s">
        <v>2739</v>
      </c>
      <c r="B662" s="3" t="s">
        <v>2740</v>
      </c>
      <c r="C662" s="3" t="s">
        <v>2774</v>
      </c>
      <c r="D662" s="3" t="s">
        <v>229</v>
      </c>
      <c r="E662" s="3">
        <v>6162</v>
      </c>
      <c r="F662" s="3" t="s">
        <v>2708</v>
      </c>
      <c r="G662" s="3" t="s">
        <v>2051</v>
      </c>
      <c r="H662" s="3" t="s">
        <v>2791</v>
      </c>
      <c r="I662" s="3">
        <v>35</v>
      </c>
      <c r="J662" s="3">
        <v>44012</v>
      </c>
      <c r="K662" s="3">
        <v>25.209</v>
      </c>
      <c r="L662" s="3">
        <v>28.206</v>
      </c>
      <c r="M662" s="3" t="s">
        <v>2732</v>
      </c>
    </row>
    <row r="663" spans="1:13" x14ac:dyDescent="0.25">
      <c r="A663" s="3" t="s">
        <v>2727</v>
      </c>
      <c r="B663" s="3" t="s">
        <v>2743</v>
      </c>
      <c r="C663" s="3" t="s">
        <v>2746</v>
      </c>
      <c r="D663" s="3" t="s">
        <v>152</v>
      </c>
      <c r="E663" s="3">
        <v>6163</v>
      </c>
      <c r="F663" s="3" t="s">
        <v>2709</v>
      </c>
      <c r="G663" s="3" t="s">
        <v>2855</v>
      </c>
      <c r="H663" s="3" t="s">
        <v>2791</v>
      </c>
      <c r="I663" s="3">
        <v>7</v>
      </c>
      <c r="J663" s="3">
        <v>44043</v>
      </c>
      <c r="K663" s="3">
        <v>100</v>
      </c>
      <c r="L663" s="3">
        <v>96.748999999999995</v>
      </c>
      <c r="M663" s="3" t="s">
        <v>2732</v>
      </c>
    </row>
    <row r="664" spans="1:13" x14ac:dyDescent="0.25">
      <c r="A664" s="3" t="s">
        <v>2727</v>
      </c>
      <c r="B664" s="3" t="s">
        <v>2743</v>
      </c>
      <c r="C664" s="3" t="s">
        <v>2746</v>
      </c>
      <c r="D664" s="3" t="s">
        <v>152</v>
      </c>
      <c r="E664" s="3">
        <v>6164</v>
      </c>
      <c r="F664" s="3" t="s">
        <v>2710</v>
      </c>
      <c r="G664" s="3" t="s">
        <v>2856</v>
      </c>
      <c r="H664" s="3" t="s">
        <v>2791</v>
      </c>
      <c r="I664" s="3">
        <v>5</v>
      </c>
      <c r="J664" s="3">
        <v>44043</v>
      </c>
      <c r="K664" s="3">
        <v>98.28</v>
      </c>
      <c r="L664" s="3">
        <v>60.508000000000003</v>
      </c>
      <c r="M664" s="3" t="s">
        <v>2732</v>
      </c>
    </row>
    <row r="665" spans="1:13" x14ac:dyDescent="0.25">
      <c r="A665" s="3" t="s">
        <v>2739</v>
      </c>
      <c r="B665" s="3" t="s">
        <v>2752</v>
      </c>
      <c r="C665" s="3" t="s">
        <v>2753</v>
      </c>
      <c r="D665" s="3" t="s">
        <v>174</v>
      </c>
      <c r="E665" s="3">
        <v>6165</v>
      </c>
      <c r="F665" s="3" t="s">
        <v>2711</v>
      </c>
      <c r="G665" s="3" t="s">
        <v>2855</v>
      </c>
      <c r="H665" s="3" t="s">
        <v>2791</v>
      </c>
      <c r="I665" s="3">
        <v>15</v>
      </c>
      <c r="J665" s="3">
        <v>44012</v>
      </c>
      <c r="K665" s="3">
        <v>100</v>
      </c>
      <c r="L665" s="3">
        <v>100</v>
      </c>
      <c r="M665" s="3" t="s">
        <v>2732</v>
      </c>
    </row>
    <row r="666" spans="1:13" x14ac:dyDescent="0.25">
      <c r="A666" s="3" t="s">
        <v>2739</v>
      </c>
      <c r="B666" s="3" t="s">
        <v>2752</v>
      </c>
      <c r="C666" s="3" t="s">
        <v>2753</v>
      </c>
      <c r="D666" s="3" t="s">
        <v>174</v>
      </c>
      <c r="E666" s="3">
        <v>6167</v>
      </c>
      <c r="F666" s="3" t="s">
        <v>2712</v>
      </c>
      <c r="G666" s="3" t="s">
        <v>2855</v>
      </c>
      <c r="H666" s="3" t="s">
        <v>2791</v>
      </c>
      <c r="I666" s="3">
        <v>15</v>
      </c>
      <c r="J666" s="3">
        <v>44012</v>
      </c>
      <c r="K666" s="3">
        <v>100</v>
      </c>
      <c r="L666" s="3">
        <v>100</v>
      </c>
      <c r="M666" s="3" t="s">
        <v>2732</v>
      </c>
    </row>
    <row r="667" spans="1:13" x14ac:dyDescent="0.25">
      <c r="A667" s="3" t="s">
        <v>2739</v>
      </c>
      <c r="B667" s="3" t="s">
        <v>2931</v>
      </c>
      <c r="C667" s="3" t="s">
        <v>2797</v>
      </c>
      <c r="D667" s="3" t="s">
        <v>133</v>
      </c>
      <c r="E667" s="3">
        <v>6168</v>
      </c>
      <c r="F667" s="3" t="s">
        <v>2713</v>
      </c>
      <c r="G667" s="3" t="s">
        <v>2855</v>
      </c>
      <c r="H667" s="3" t="s">
        <v>2738</v>
      </c>
      <c r="I667" s="3">
        <v>90</v>
      </c>
      <c r="J667" s="3">
        <v>43830</v>
      </c>
      <c r="K667" s="3">
        <v>100</v>
      </c>
      <c r="L667" s="3">
        <v>3.6360000000000001</v>
      </c>
      <c r="M667" s="3" t="s">
        <v>2732</v>
      </c>
    </row>
    <row r="668" spans="1:13" x14ac:dyDescent="0.25">
      <c r="A668" s="3" t="s">
        <v>2727</v>
      </c>
      <c r="B668" s="3" t="s">
        <v>2767</v>
      </c>
      <c r="C668" s="3" t="s">
        <v>2830</v>
      </c>
      <c r="D668" s="3" t="s">
        <v>152</v>
      </c>
      <c r="E668" s="3">
        <v>6170</v>
      </c>
      <c r="F668" s="3" t="s">
        <v>2714</v>
      </c>
      <c r="G668" s="3" t="s">
        <v>2855</v>
      </c>
      <c r="H668" s="3" t="s">
        <v>2738</v>
      </c>
      <c r="I668" s="3">
        <v>0</v>
      </c>
      <c r="J668" s="3">
        <v>43830</v>
      </c>
      <c r="K668" s="3">
        <v>100</v>
      </c>
      <c r="L668" s="3">
        <v>100</v>
      </c>
      <c r="M668" s="3" t="s">
        <v>2732</v>
      </c>
    </row>
    <row r="669" spans="1:13" x14ac:dyDescent="0.25">
      <c r="A669" s="3" t="s">
        <v>2739</v>
      </c>
      <c r="B669" s="3" t="s">
        <v>2931</v>
      </c>
      <c r="C669" s="3" t="s">
        <v>2797</v>
      </c>
      <c r="D669" s="3" t="s">
        <v>133</v>
      </c>
      <c r="E669" s="3">
        <v>6171</v>
      </c>
      <c r="F669" s="3" t="s">
        <v>2244</v>
      </c>
      <c r="G669" s="3" t="s">
        <v>2855</v>
      </c>
      <c r="H669" s="3" t="s">
        <v>2749</v>
      </c>
      <c r="I669" s="3">
        <v>90</v>
      </c>
      <c r="J669" s="3">
        <v>44012</v>
      </c>
      <c r="K669" s="3">
        <v>0</v>
      </c>
      <c r="L669" s="3">
        <v>1.2529999999999999</v>
      </c>
      <c r="M669" s="3" t="s">
        <v>2732</v>
      </c>
    </row>
    <row r="670" spans="1:13" x14ac:dyDescent="0.25">
      <c r="A670" s="3" t="s">
        <v>2739</v>
      </c>
      <c r="B670" s="3" t="s">
        <v>2740</v>
      </c>
      <c r="C670" s="3" t="s">
        <v>2781</v>
      </c>
      <c r="D670" s="3" t="s">
        <v>147</v>
      </c>
      <c r="E670" s="3">
        <v>6234</v>
      </c>
      <c r="F670" s="3" t="s">
        <v>2682</v>
      </c>
      <c r="G670" s="3" t="s">
        <v>2855</v>
      </c>
      <c r="H670" s="3" t="s">
        <v>2791</v>
      </c>
      <c r="I670" s="3">
        <v>30</v>
      </c>
      <c r="J670" s="3">
        <v>44012</v>
      </c>
      <c r="K670" s="3">
        <v>99.623000000000005</v>
      </c>
      <c r="L670" s="3">
        <v>43.268999999999998</v>
      </c>
      <c r="M670" s="3" t="s">
        <v>2732</v>
      </c>
    </row>
    <row r="671" spans="1:13" x14ac:dyDescent="0.25">
      <c r="A671" s="3" t="s">
        <v>2739</v>
      </c>
      <c r="B671" s="3" t="s">
        <v>2740</v>
      </c>
      <c r="C671" s="3" t="s">
        <v>2781</v>
      </c>
      <c r="D671" s="3" t="s">
        <v>147</v>
      </c>
      <c r="E671" s="3">
        <v>6235</v>
      </c>
      <c r="F671" s="3" t="s">
        <v>2680</v>
      </c>
      <c r="G671" s="3" t="s">
        <v>2855</v>
      </c>
      <c r="H671" s="3" t="s">
        <v>2730</v>
      </c>
      <c r="I671" s="3">
        <v>60</v>
      </c>
      <c r="J671" s="3">
        <v>44012</v>
      </c>
      <c r="K671" s="3">
        <v>14.779</v>
      </c>
      <c r="L671" s="3">
        <v>54.999000000000002</v>
      </c>
      <c r="M671" s="3" t="s">
        <v>2732</v>
      </c>
    </row>
    <row r="672" spans="1:13" x14ac:dyDescent="0.25">
      <c r="A672" s="3" t="s">
        <v>2739</v>
      </c>
      <c r="B672" s="3" t="s">
        <v>2740</v>
      </c>
      <c r="C672" s="3" t="s">
        <v>2781</v>
      </c>
      <c r="D672" s="3" t="s">
        <v>156</v>
      </c>
      <c r="E672" s="3">
        <v>6237</v>
      </c>
      <c r="F672" s="3" t="s">
        <v>2715</v>
      </c>
      <c r="G672" s="3" t="s">
        <v>2855</v>
      </c>
      <c r="H672" s="3" t="s">
        <v>2730</v>
      </c>
      <c r="I672" s="3">
        <v>30</v>
      </c>
      <c r="J672" s="3">
        <v>44012</v>
      </c>
      <c r="K672" s="3">
        <v>86.082999999999998</v>
      </c>
      <c r="L672" s="3">
        <v>74.747</v>
      </c>
      <c r="M672" s="3" t="s">
        <v>2732</v>
      </c>
    </row>
    <row r="673" spans="1:13" x14ac:dyDescent="0.25">
      <c r="A673" s="3" t="s">
        <v>2739</v>
      </c>
      <c r="B673" s="3" t="s">
        <v>2740</v>
      </c>
      <c r="C673" s="3" t="s">
        <v>2781</v>
      </c>
      <c r="D673" s="3" t="s">
        <v>147</v>
      </c>
      <c r="E673" s="3">
        <v>6238</v>
      </c>
      <c r="F673" s="3" t="s">
        <v>2681</v>
      </c>
      <c r="G673" s="3" t="s">
        <v>2855</v>
      </c>
      <c r="H673" s="3" t="s">
        <v>2730</v>
      </c>
      <c r="I673" s="3">
        <v>60</v>
      </c>
      <c r="J673" s="3">
        <v>43921</v>
      </c>
      <c r="K673" s="3">
        <v>81.992999999999995</v>
      </c>
      <c r="L673" s="3">
        <v>81.992999999999995</v>
      </c>
      <c r="M673" s="3" t="s">
        <v>2732</v>
      </c>
    </row>
    <row r="674" spans="1:13" x14ac:dyDescent="0.25">
      <c r="A674" s="3" t="s">
        <v>2739</v>
      </c>
      <c r="B674" s="3" t="s">
        <v>2740</v>
      </c>
      <c r="C674" s="3" t="s">
        <v>2781</v>
      </c>
      <c r="D674" s="3" t="s">
        <v>156</v>
      </c>
      <c r="E674" s="3">
        <v>6239</v>
      </c>
      <c r="F674" s="3" t="s">
        <v>2188</v>
      </c>
      <c r="G674" s="3" t="s">
        <v>2855</v>
      </c>
      <c r="H674" s="3" t="s">
        <v>2738</v>
      </c>
      <c r="I674" s="3">
        <v>180</v>
      </c>
      <c r="J674" s="3">
        <v>43830</v>
      </c>
      <c r="K674" s="3">
        <v>0</v>
      </c>
      <c r="L674" s="3">
        <v>0</v>
      </c>
      <c r="M674" s="3" t="s">
        <v>2732</v>
      </c>
    </row>
  </sheetData>
  <sheetProtection algorithmName="SHA-512" hashValue="wCYtERTczT1RzH28JTPeCBaTZ2sNmuzbuKwMSnMdg5yogL/dRFoyMaqUlXK7HCOJ+9Q88NUy06/iBuZiNvRK0w==" saltValue="TsvikunjFrbWZTFrf+bMaQ==" spinCount="100000" sheet="1" objects="1" scenarios="1" selectLockedCells="1" selectUnlockedCells="1"/>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9DB370-7865-4649-BF05-8E2CE904C102}">
  <dimension ref="A1:R674"/>
  <sheetViews>
    <sheetView zoomScale="10" zoomScaleNormal="10" workbookViewId="0"/>
  </sheetViews>
  <sheetFormatPr baseColWidth="10" defaultRowHeight="15" x14ac:dyDescent="0.25"/>
  <cols>
    <col min="1" max="3" width="11.42578125" style="3"/>
    <col min="4" max="8" width="11.42578125" style="12"/>
    <col min="9" max="16384" width="11.42578125" style="3"/>
  </cols>
  <sheetData>
    <row r="1" spans="1:18" s="10" customFormat="1" ht="75" x14ac:dyDescent="0.25">
      <c r="A1" s="10" t="s">
        <v>2716</v>
      </c>
      <c r="B1" s="10" t="s">
        <v>2717</v>
      </c>
      <c r="C1" s="10" t="s">
        <v>2718</v>
      </c>
      <c r="D1" s="10" t="s">
        <v>2057</v>
      </c>
      <c r="E1" s="10" t="s">
        <v>2058</v>
      </c>
      <c r="F1" s="10" t="s">
        <v>2059</v>
      </c>
      <c r="G1" s="10" t="s">
        <v>2060</v>
      </c>
      <c r="H1" s="10" t="s">
        <v>2061</v>
      </c>
      <c r="I1" s="10" t="s">
        <v>2064</v>
      </c>
      <c r="J1" s="10" t="s">
        <v>2719</v>
      </c>
      <c r="K1" s="10" t="s">
        <v>2720</v>
      </c>
      <c r="L1" s="10" t="s">
        <v>2845</v>
      </c>
      <c r="M1" s="10" t="s">
        <v>2721</v>
      </c>
      <c r="N1" s="10" t="s">
        <v>2722</v>
      </c>
      <c r="O1" s="10" t="s">
        <v>2723</v>
      </c>
      <c r="P1" s="10" t="s">
        <v>2724</v>
      </c>
      <c r="Q1" s="10" t="s">
        <v>2725</v>
      </c>
      <c r="R1" s="10" t="s">
        <v>2726</v>
      </c>
    </row>
    <row r="2" spans="1:18" x14ac:dyDescent="0.25">
      <c r="A2" s="3" t="s">
        <v>2727</v>
      </c>
      <c r="B2" s="3" t="s">
        <v>2728</v>
      </c>
      <c r="C2" s="3" t="s">
        <v>2729</v>
      </c>
      <c r="D2" s="12" t="s">
        <v>11</v>
      </c>
      <c r="E2" s="12" t="s">
        <v>11</v>
      </c>
      <c r="F2" s="12" t="s">
        <v>11</v>
      </c>
      <c r="G2" s="12" t="s">
        <v>11</v>
      </c>
      <c r="H2" s="12" t="s">
        <v>11</v>
      </c>
      <c r="I2" s="3" t="s">
        <v>31</v>
      </c>
      <c r="J2" s="3">
        <v>5799</v>
      </c>
      <c r="K2" s="3" t="s">
        <v>2066</v>
      </c>
      <c r="L2" s="3" t="s">
        <v>2050</v>
      </c>
      <c r="M2" s="3" t="s">
        <v>2730</v>
      </c>
      <c r="N2" s="3">
        <v>0</v>
      </c>
      <c r="O2" s="3" t="s">
        <v>2731</v>
      </c>
      <c r="P2" s="3" t="s">
        <v>2731</v>
      </c>
      <c r="Q2" s="3" t="s">
        <v>2731</v>
      </c>
      <c r="R2" s="3" t="s">
        <v>2732</v>
      </c>
    </row>
    <row r="3" spans="1:18" x14ac:dyDescent="0.25">
      <c r="A3" s="3" t="s">
        <v>2727</v>
      </c>
      <c r="B3" s="3" t="s">
        <v>2733</v>
      </c>
      <c r="C3" s="3" t="s">
        <v>2734</v>
      </c>
      <c r="D3" s="12" t="s">
        <v>8</v>
      </c>
      <c r="E3" s="12" t="s">
        <v>11</v>
      </c>
      <c r="F3" s="12" t="s">
        <v>11</v>
      </c>
      <c r="G3" s="12" t="s">
        <v>8</v>
      </c>
      <c r="H3" s="12" t="s">
        <v>11</v>
      </c>
      <c r="I3" s="3" t="s">
        <v>31</v>
      </c>
      <c r="J3" s="3">
        <v>6555</v>
      </c>
      <c r="K3" s="3" t="s">
        <v>2066</v>
      </c>
      <c r="L3" s="3" t="s">
        <v>2050</v>
      </c>
      <c r="M3" s="3" t="s">
        <v>2730</v>
      </c>
      <c r="N3" s="3">
        <v>0</v>
      </c>
      <c r="O3" s="3" t="s">
        <v>2731</v>
      </c>
      <c r="P3" s="3" t="s">
        <v>2731</v>
      </c>
      <c r="Q3" s="3" t="s">
        <v>2731</v>
      </c>
      <c r="R3" s="3" t="s">
        <v>2732</v>
      </c>
    </row>
    <row r="4" spans="1:18" x14ac:dyDescent="0.25">
      <c r="A4" s="3" t="s">
        <v>2727</v>
      </c>
      <c r="B4" s="3" t="s">
        <v>2735</v>
      </c>
      <c r="C4" s="3" t="s">
        <v>2736</v>
      </c>
      <c r="D4" s="12" t="s">
        <v>11</v>
      </c>
      <c r="E4" s="12" t="s">
        <v>11</v>
      </c>
      <c r="F4" s="12" t="s">
        <v>11</v>
      </c>
      <c r="G4" s="12" t="s">
        <v>11</v>
      </c>
      <c r="H4" s="12" t="s">
        <v>11</v>
      </c>
      <c r="I4" s="3" t="s">
        <v>2737</v>
      </c>
      <c r="J4" s="3">
        <v>5523</v>
      </c>
      <c r="K4" s="3" t="s">
        <v>2067</v>
      </c>
      <c r="L4" s="3" t="s">
        <v>2052</v>
      </c>
      <c r="M4" s="3" t="s">
        <v>2738</v>
      </c>
      <c r="N4" s="3">
        <v>30</v>
      </c>
      <c r="O4" s="3" t="s">
        <v>2731</v>
      </c>
      <c r="P4" s="3" t="s">
        <v>2731</v>
      </c>
      <c r="Q4" s="3" t="s">
        <v>2731</v>
      </c>
      <c r="R4" s="3" t="s">
        <v>2732</v>
      </c>
    </row>
    <row r="5" spans="1:18" x14ac:dyDescent="0.25">
      <c r="A5" s="3" t="s">
        <v>2727</v>
      </c>
      <c r="B5" s="3" t="s">
        <v>2735</v>
      </c>
      <c r="C5" s="3" t="s">
        <v>2736</v>
      </c>
      <c r="D5" s="12" t="s">
        <v>11</v>
      </c>
      <c r="E5" s="12" t="s">
        <v>11</v>
      </c>
      <c r="F5" s="12" t="s">
        <v>11</v>
      </c>
      <c r="G5" s="12" t="s">
        <v>11</v>
      </c>
      <c r="H5" s="12" t="s">
        <v>11</v>
      </c>
      <c r="I5" s="3" t="s">
        <v>2737</v>
      </c>
      <c r="J5" s="3">
        <v>5524</v>
      </c>
      <c r="K5" s="3" t="s">
        <v>2068</v>
      </c>
      <c r="L5" s="3" t="s">
        <v>2052</v>
      </c>
      <c r="M5" s="3" t="s">
        <v>2738</v>
      </c>
      <c r="N5" s="3">
        <v>30</v>
      </c>
      <c r="O5" s="3" t="s">
        <v>2731</v>
      </c>
      <c r="P5" s="3" t="s">
        <v>2731</v>
      </c>
      <c r="Q5" s="3" t="s">
        <v>2731</v>
      </c>
      <c r="R5" s="3" t="s">
        <v>2732</v>
      </c>
    </row>
    <row r="6" spans="1:18" x14ac:dyDescent="0.25">
      <c r="A6" s="3" t="s">
        <v>2727</v>
      </c>
      <c r="B6" s="3" t="s">
        <v>2735</v>
      </c>
      <c r="C6" s="3" t="s">
        <v>2736</v>
      </c>
      <c r="D6" s="12" t="s">
        <v>11</v>
      </c>
      <c r="E6" s="12" t="s">
        <v>11</v>
      </c>
      <c r="F6" s="12" t="s">
        <v>11</v>
      </c>
      <c r="G6" s="12" t="s">
        <v>11</v>
      </c>
      <c r="H6" s="12" t="s">
        <v>11</v>
      </c>
      <c r="I6" s="3" t="s">
        <v>2737</v>
      </c>
      <c r="J6" s="3">
        <v>5525</v>
      </c>
      <c r="K6" s="3" t="s">
        <v>2069</v>
      </c>
      <c r="L6" s="3" t="s">
        <v>2052</v>
      </c>
      <c r="M6" s="3" t="s">
        <v>2738</v>
      </c>
      <c r="N6" s="3">
        <v>30</v>
      </c>
      <c r="O6" s="3" t="s">
        <v>2731</v>
      </c>
      <c r="P6" s="3" t="s">
        <v>2731</v>
      </c>
      <c r="Q6" s="3" t="s">
        <v>2731</v>
      </c>
      <c r="R6" s="3" t="s">
        <v>2732</v>
      </c>
    </row>
    <row r="7" spans="1:18" x14ac:dyDescent="0.25">
      <c r="A7" s="3" t="s">
        <v>2727</v>
      </c>
      <c r="B7" s="3" t="s">
        <v>2735</v>
      </c>
      <c r="C7" s="3" t="s">
        <v>2736</v>
      </c>
      <c r="D7" s="12" t="s">
        <v>11</v>
      </c>
      <c r="E7" s="12" t="s">
        <v>11</v>
      </c>
      <c r="F7" s="12" t="s">
        <v>11</v>
      </c>
      <c r="G7" s="12" t="s">
        <v>11</v>
      </c>
      <c r="H7" s="12" t="s">
        <v>11</v>
      </c>
      <c r="I7" s="3" t="s">
        <v>2737</v>
      </c>
      <c r="J7" s="3">
        <v>5526</v>
      </c>
      <c r="K7" s="3" t="s">
        <v>2070</v>
      </c>
      <c r="L7" s="3" t="s">
        <v>2052</v>
      </c>
      <c r="M7" s="3" t="s">
        <v>2738</v>
      </c>
      <c r="N7" s="3">
        <v>30</v>
      </c>
      <c r="O7" s="3" t="s">
        <v>2731</v>
      </c>
      <c r="P7" s="3" t="s">
        <v>2731</v>
      </c>
      <c r="Q7" s="3" t="s">
        <v>2731</v>
      </c>
      <c r="R7" s="3" t="s">
        <v>2732</v>
      </c>
    </row>
    <row r="8" spans="1:18" x14ac:dyDescent="0.25">
      <c r="A8" s="3" t="s">
        <v>2727</v>
      </c>
      <c r="B8" s="3" t="s">
        <v>2735</v>
      </c>
      <c r="C8" s="3" t="s">
        <v>2736</v>
      </c>
      <c r="D8" s="12" t="s">
        <v>11</v>
      </c>
      <c r="E8" s="12" t="s">
        <v>11</v>
      </c>
      <c r="F8" s="12" t="s">
        <v>11</v>
      </c>
      <c r="G8" s="12" t="s">
        <v>11</v>
      </c>
      <c r="H8" s="12" t="s">
        <v>11</v>
      </c>
      <c r="I8" s="3" t="s">
        <v>2737</v>
      </c>
      <c r="J8" s="3">
        <v>5527</v>
      </c>
      <c r="K8" s="3" t="s">
        <v>2070</v>
      </c>
      <c r="L8" s="3" t="s">
        <v>2052</v>
      </c>
      <c r="M8" s="3" t="s">
        <v>2738</v>
      </c>
      <c r="N8" s="3">
        <v>30</v>
      </c>
      <c r="O8" s="3" t="s">
        <v>2731</v>
      </c>
      <c r="P8" s="3" t="s">
        <v>2731</v>
      </c>
      <c r="Q8" s="3" t="s">
        <v>2731</v>
      </c>
      <c r="R8" s="3" t="s">
        <v>2732</v>
      </c>
    </row>
    <row r="9" spans="1:18" x14ac:dyDescent="0.25">
      <c r="A9" s="3" t="s">
        <v>2727</v>
      </c>
      <c r="B9" s="3" t="s">
        <v>2735</v>
      </c>
      <c r="C9" s="3" t="s">
        <v>2736</v>
      </c>
      <c r="D9" s="12" t="s">
        <v>11</v>
      </c>
      <c r="E9" s="12" t="s">
        <v>11</v>
      </c>
      <c r="F9" s="12" t="s">
        <v>11</v>
      </c>
      <c r="G9" s="12" t="s">
        <v>11</v>
      </c>
      <c r="H9" s="12" t="s">
        <v>11</v>
      </c>
      <c r="I9" s="3" t="s">
        <v>2737</v>
      </c>
      <c r="J9" s="3">
        <v>5529</v>
      </c>
      <c r="K9" s="3" t="s">
        <v>2070</v>
      </c>
      <c r="L9" s="3" t="s">
        <v>2052</v>
      </c>
      <c r="M9" s="3" t="s">
        <v>2738</v>
      </c>
      <c r="N9" s="3">
        <v>30</v>
      </c>
      <c r="O9" s="3" t="s">
        <v>2731</v>
      </c>
      <c r="P9" s="3" t="s">
        <v>2731</v>
      </c>
      <c r="Q9" s="3" t="s">
        <v>2731</v>
      </c>
      <c r="R9" s="3" t="s">
        <v>2732</v>
      </c>
    </row>
    <row r="10" spans="1:18" x14ac:dyDescent="0.25">
      <c r="A10" s="3" t="s">
        <v>2727</v>
      </c>
      <c r="B10" s="3" t="s">
        <v>2735</v>
      </c>
      <c r="C10" s="3" t="s">
        <v>2736</v>
      </c>
      <c r="D10" s="12" t="s">
        <v>11</v>
      </c>
      <c r="E10" s="12" t="s">
        <v>11</v>
      </c>
      <c r="F10" s="12" t="s">
        <v>11</v>
      </c>
      <c r="G10" s="12" t="s">
        <v>11</v>
      </c>
      <c r="H10" s="12" t="s">
        <v>11</v>
      </c>
      <c r="I10" s="3" t="s">
        <v>2737</v>
      </c>
      <c r="J10" s="3">
        <v>5533</v>
      </c>
      <c r="K10" s="3" t="s">
        <v>2070</v>
      </c>
      <c r="L10" s="3" t="s">
        <v>2052</v>
      </c>
      <c r="M10" s="3" t="s">
        <v>2738</v>
      </c>
      <c r="N10" s="3">
        <v>30</v>
      </c>
      <c r="O10" s="3" t="s">
        <v>2731</v>
      </c>
      <c r="P10" s="3" t="s">
        <v>2731</v>
      </c>
      <c r="Q10" s="3" t="s">
        <v>2731</v>
      </c>
      <c r="R10" s="3" t="s">
        <v>2732</v>
      </c>
    </row>
    <row r="11" spans="1:18" x14ac:dyDescent="0.25">
      <c r="A11" s="3" t="s">
        <v>2739</v>
      </c>
      <c r="B11" s="3" t="s">
        <v>2740</v>
      </c>
      <c r="C11" s="3" t="s">
        <v>2741</v>
      </c>
      <c r="D11" s="12" t="s">
        <v>8</v>
      </c>
      <c r="E11" s="12" t="s">
        <v>8</v>
      </c>
      <c r="F11" s="12" t="s">
        <v>8</v>
      </c>
      <c r="G11" s="12" t="s">
        <v>11</v>
      </c>
      <c r="H11" s="12" t="s">
        <v>11</v>
      </c>
      <c r="I11" s="3" t="s">
        <v>2737</v>
      </c>
      <c r="J11" s="3">
        <v>5537</v>
      </c>
      <c r="K11" s="3" t="s">
        <v>2071</v>
      </c>
      <c r="L11" s="3" t="s">
        <v>2052</v>
      </c>
      <c r="M11" s="3" t="s">
        <v>2738</v>
      </c>
      <c r="N11" s="3">
        <v>150</v>
      </c>
      <c r="O11" s="3" t="s">
        <v>2731</v>
      </c>
      <c r="P11" s="3" t="s">
        <v>2731</v>
      </c>
      <c r="Q11" s="3" t="s">
        <v>2731</v>
      </c>
      <c r="R11" s="3" t="s">
        <v>2742</v>
      </c>
    </row>
    <row r="12" spans="1:18" x14ac:dyDescent="0.25">
      <c r="A12" s="3" t="s">
        <v>2739</v>
      </c>
      <c r="B12" s="3" t="s">
        <v>2740</v>
      </c>
      <c r="C12" s="3" t="s">
        <v>2741</v>
      </c>
      <c r="D12" s="12" t="s">
        <v>8</v>
      </c>
      <c r="E12" s="12" t="s">
        <v>8</v>
      </c>
      <c r="F12" s="12" t="s">
        <v>8</v>
      </c>
      <c r="G12" s="12" t="s">
        <v>11</v>
      </c>
      <c r="H12" s="12" t="s">
        <v>11</v>
      </c>
      <c r="I12" s="3" t="s">
        <v>2737</v>
      </c>
      <c r="J12" s="3">
        <v>5539</v>
      </c>
      <c r="K12" s="3" t="s">
        <v>2072</v>
      </c>
      <c r="L12" s="3" t="s">
        <v>2052</v>
      </c>
      <c r="M12" s="3" t="s">
        <v>2738</v>
      </c>
      <c r="N12" s="3">
        <v>150</v>
      </c>
      <c r="O12" s="3" t="s">
        <v>2731</v>
      </c>
      <c r="P12" s="3" t="s">
        <v>2731</v>
      </c>
      <c r="Q12" s="3" t="s">
        <v>2731</v>
      </c>
      <c r="R12" s="3" t="s">
        <v>2742</v>
      </c>
    </row>
    <row r="13" spans="1:18" x14ac:dyDescent="0.25">
      <c r="A13" s="3" t="s">
        <v>2739</v>
      </c>
      <c r="B13" s="3" t="s">
        <v>2740</v>
      </c>
      <c r="C13" s="3" t="s">
        <v>2741</v>
      </c>
      <c r="D13" s="12" t="s">
        <v>8</v>
      </c>
      <c r="E13" s="12" t="s">
        <v>8</v>
      </c>
      <c r="F13" s="12" t="s">
        <v>8</v>
      </c>
      <c r="G13" s="12" t="s">
        <v>11</v>
      </c>
      <c r="H13" s="12" t="s">
        <v>11</v>
      </c>
      <c r="I13" s="3" t="s">
        <v>2737</v>
      </c>
      <c r="J13" s="3">
        <v>5546</v>
      </c>
      <c r="K13" s="3" t="s">
        <v>2073</v>
      </c>
      <c r="L13" s="3" t="s">
        <v>2052</v>
      </c>
      <c r="M13" s="3" t="s">
        <v>2738</v>
      </c>
      <c r="N13" s="3">
        <v>180</v>
      </c>
      <c r="O13" s="3" t="s">
        <v>2731</v>
      </c>
      <c r="P13" s="3" t="s">
        <v>2731</v>
      </c>
      <c r="Q13" s="3" t="s">
        <v>2731</v>
      </c>
      <c r="R13" s="3" t="s">
        <v>2742</v>
      </c>
    </row>
    <row r="14" spans="1:18" x14ac:dyDescent="0.25">
      <c r="A14" s="3" t="s">
        <v>2739</v>
      </c>
      <c r="B14" s="3" t="s">
        <v>2740</v>
      </c>
      <c r="C14" s="3" t="s">
        <v>2741</v>
      </c>
      <c r="D14" s="12" t="s">
        <v>8</v>
      </c>
      <c r="E14" s="12" t="s">
        <v>8</v>
      </c>
      <c r="F14" s="12" t="s">
        <v>8</v>
      </c>
      <c r="G14" s="12" t="s">
        <v>11</v>
      </c>
      <c r="H14" s="12" t="s">
        <v>11</v>
      </c>
      <c r="I14" s="3" t="s">
        <v>2737</v>
      </c>
      <c r="J14" s="3">
        <v>5547</v>
      </c>
      <c r="K14" s="3" t="s">
        <v>2074</v>
      </c>
      <c r="L14" s="3" t="s">
        <v>2052</v>
      </c>
      <c r="M14" s="3" t="s">
        <v>2738</v>
      </c>
      <c r="N14" s="3">
        <v>270</v>
      </c>
      <c r="O14" s="3" t="s">
        <v>2731</v>
      </c>
      <c r="P14" s="3" t="s">
        <v>2731</v>
      </c>
      <c r="Q14" s="3" t="s">
        <v>2731</v>
      </c>
      <c r="R14" s="3" t="s">
        <v>2732</v>
      </c>
    </row>
    <row r="15" spans="1:18" x14ac:dyDescent="0.25">
      <c r="A15" s="3" t="s">
        <v>2739</v>
      </c>
      <c r="B15" s="3" t="s">
        <v>2740</v>
      </c>
      <c r="C15" s="3" t="s">
        <v>2741</v>
      </c>
      <c r="D15" s="12" t="s">
        <v>8</v>
      </c>
      <c r="E15" s="12" t="s">
        <v>8</v>
      </c>
      <c r="F15" s="12" t="s">
        <v>8</v>
      </c>
      <c r="G15" s="12" t="s">
        <v>11</v>
      </c>
      <c r="H15" s="12" t="s">
        <v>11</v>
      </c>
      <c r="I15" s="3" t="s">
        <v>2737</v>
      </c>
      <c r="J15" s="3">
        <v>5548</v>
      </c>
      <c r="K15" s="3" t="s">
        <v>2075</v>
      </c>
      <c r="L15" s="3" t="s">
        <v>2052</v>
      </c>
      <c r="M15" s="3" t="s">
        <v>2738</v>
      </c>
      <c r="N15" s="3">
        <v>270</v>
      </c>
      <c r="O15" s="3" t="s">
        <v>2731</v>
      </c>
      <c r="P15" s="3" t="s">
        <v>2731</v>
      </c>
      <c r="Q15" s="3" t="s">
        <v>2731</v>
      </c>
      <c r="R15" s="3" t="s">
        <v>2732</v>
      </c>
    </row>
    <row r="16" spans="1:18" x14ac:dyDescent="0.25">
      <c r="A16" s="3" t="s">
        <v>2739</v>
      </c>
      <c r="B16" s="3" t="s">
        <v>2740</v>
      </c>
      <c r="C16" s="3" t="s">
        <v>2741</v>
      </c>
      <c r="D16" s="12" t="s">
        <v>8</v>
      </c>
      <c r="E16" s="12" t="s">
        <v>8</v>
      </c>
      <c r="F16" s="12" t="s">
        <v>8</v>
      </c>
      <c r="G16" s="12" t="s">
        <v>11</v>
      </c>
      <c r="H16" s="12" t="s">
        <v>11</v>
      </c>
      <c r="I16" s="3" t="s">
        <v>2737</v>
      </c>
      <c r="J16" s="3">
        <v>5554</v>
      </c>
      <c r="K16" s="3" t="s">
        <v>2076</v>
      </c>
      <c r="L16" s="3" t="s">
        <v>2052</v>
      </c>
      <c r="M16" s="3" t="s">
        <v>2738</v>
      </c>
      <c r="N16" s="3">
        <v>180</v>
      </c>
      <c r="O16" s="3" t="s">
        <v>2731</v>
      </c>
      <c r="P16" s="3" t="s">
        <v>2731</v>
      </c>
      <c r="Q16" s="3" t="s">
        <v>2731</v>
      </c>
      <c r="R16" s="3" t="s">
        <v>2742</v>
      </c>
    </row>
    <row r="17" spans="1:18" x14ac:dyDescent="0.25">
      <c r="A17" s="3" t="s">
        <v>2727</v>
      </c>
      <c r="B17" s="3" t="s">
        <v>2743</v>
      </c>
      <c r="C17" s="3" t="s">
        <v>2744</v>
      </c>
      <c r="D17" s="12" t="s">
        <v>8</v>
      </c>
      <c r="E17" s="12" t="s">
        <v>8</v>
      </c>
      <c r="F17" s="12" t="s">
        <v>11</v>
      </c>
      <c r="G17" s="12" t="s">
        <v>11</v>
      </c>
      <c r="H17" s="12" t="s">
        <v>11</v>
      </c>
      <c r="I17" s="3" t="s">
        <v>195</v>
      </c>
      <c r="J17" s="3">
        <v>5577</v>
      </c>
      <c r="K17" s="3" t="s">
        <v>2077</v>
      </c>
      <c r="L17" s="3" t="s">
        <v>2052</v>
      </c>
      <c r="M17" s="3" t="s">
        <v>2745</v>
      </c>
      <c r="N17" s="3">
        <v>10</v>
      </c>
      <c r="O17" s="3" t="s">
        <v>2731</v>
      </c>
      <c r="P17" s="3" t="s">
        <v>2731</v>
      </c>
      <c r="Q17" s="3" t="s">
        <v>2731</v>
      </c>
      <c r="R17" s="3" t="s">
        <v>2732</v>
      </c>
    </row>
    <row r="18" spans="1:18" x14ac:dyDescent="0.25">
      <c r="A18" s="3" t="s">
        <v>2727</v>
      </c>
      <c r="B18" s="3" t="s">
        <v>2743</v>
      </c>
      <c r="C18" s="3" t="s">
        <v>2744</v>
      </c>
      <c r="D18" s="12" t="s">
        <v>8</v>
      </c>
      <c r="E18" s="12" t="s">
        <v>8</v>
      </c>
      <c r="F18" s="12" t="s">
        <v>11</v>
      </c>
      <c r="G18" s="12" t="s">
        <v>11</v>
      </c>
      <c r="H18" s="12" t="s">
        <v>11</v>
      </c>
      <c r="I18" s="3" t="s">
        <v>195</v>
      </c>
      <c r="J18" s="3">
        <v>5578</v>
      </c>
      <c r="K18" s="3" t="s">
        <v>2078</v>
      </c>
      <c r="L18" s="3" t="s">
        <v>2052</v>
      </c>
      <c r="M18" s="3" t="s">
        <v>2745</v>
      </c>
      <c r="N18" s="3">
        <v>10</v>
      </c>
      <c r="O18" s="3" t="s">
        <v>2731</v>
      </c>
      <c r="P18" s="3" t="s">
        <v>2731</v>
      </c>
      <c r="Q18" s="3" t="s">
        <v>2731</v>
      </c>
      <c r="R18" s="3" t="s">
        <v>2732</v>
      </c>
    </row>
    <row r="19" spans="1:18" x14ac:dyDescent="0.25">
      <c r="A19" s="3" t="s">
        <v>2727</v>
      </c>
      <c r="B19" s="3" t="s">
        <v>2743</v>
      </c>
      <c r="C19" s="3" t="s">
        <v>2746</v>
      </c>
      <c r="D19" s="12" t="s">
        <v>8</v>
      </c>
      <c r="E19" s="12" t="s">
        <v>11</v>
      </c>
      <c r="F19" s="12" t="s">
        <v>11</v>
      </c>
      <c r="G19" s="12" t="s">
        <v>11</v>
      </c>
      <c r="H19" s="12" t="s">
        <v>8</v>
      </c>
      <c r="I19" s="3" t="s">
        <v>195</v>
      </c>
      <c r="J19" s="3">
        <v>5579</v>
      </c>
      <c r="K19" s="3" t="s">
        <v>2079</v>
      </c>
      <c r="L19" s="3" t="s">
        <v>2048</v>
      </c>
      <c r="M19" s="3" t="s">
        <v>2738</v>
      </c>
      <c r="N19" s="3">
        <v>240</v>
      </c>
      <c r="O19" s="3" t="s">
        <v>2731</v>
      </c>
      <c r="P19" s="3" t="s">
        <v>2731</v>
      </c>
      <c r="Q19" s="3" t="s">
        <v>2731</v>
      </c>
      <c r="R19" s="3" t="s">
        <v>2732</v>
      </c>
    </row>
    <row r="20" spans="1:18" x14ac:dyDescent="0.25">
      <c r="A20" s="3" t="s">
        <v>2727</v>
      </c>
      <c r="B20" s="3" t="s">
        <v>2735</v>
      </c>
      <c r="C20" s="3" t="s">
        <v>2736</v>
      </c>
      <c r="D20" s="12" t="s">
        <v>11</v>
      </c>
      <c r="E20" s="12" t="s">
        <v>11</v>
      </c>
      <c r="F20" s="12" t="s">
        <v>11</v>
      </c>
      <c r="G20" s="12" t="s">
        <v>11</v>
      </c>
      <c r="H20" s="12" t="s">
        <v>11</v>
      </c>
      <c r="I20" s="3" t="s">
        <v>195</v>
      </c>
      <c r="J20" s="3">
        <v>5588</v>
      </c>
      <c r="K20" s="3" t="s">
        <v>2080</v>
      </c>
      <c r="L20" s="3" t="s">
        <v>2050</v>
      </c>
      <c r="M20" s="3" t="s">
        <v>2738</v>
      </c>
      <c r="N20" s="3">
        <v>0</v>
      </c>
      <c r="O20" s="3" t="s">
        <v>2731</v>
      </c>
      <c r="P20" s="3" t="s">
        <v>2731</v>
      </c>
      <c r="Q20" s="3" t="s">
        <v>2731</v>
      </c>
      <c r="R20" s="3" t="s">
        <v>2732</v>
      </c>
    </row>
    <row r="21" spans="1:18" x14ac:dyDescent="0.25">
      <c r="A21" s="3" t="s">
        <v>2739</v>
      </c>
      <c r="B21" s="3" t="s">
        <v>2740</v>
      </c>
      <c r="C21" s="3" t="s">
        <v>2747</v>
      </c>
      <c r="D21" s="12" t="s">
        <v>8</v>
      </c>
      <c r="E21" s="12" t="s">
        <v>8</v>
      </c>
      <c r="F21" s="12" t="s">
        <v>8</v>
      </c>
      <c r="G21" s="12" t="s">
        <v>8</v>
      </c>
      <c r="H21" s="12" t="s">
        <v>11</v>
      </c>
      <c r="I21" s="3" t="s">
        <v>2748</v>
      </c>
      <c r="J21" s="3">
        <v>5630</v>
      </c>
      <c r="K21" s="3" t="s">
        <v>2081</v>
      </c>
      <c r="L21" s="3" t="s">
        <v>2049</v>
      </c>
      <c r="M21" s="3" t="s">
        <v>2730</v>
      </c>
      <c r="N21" s="3">
        <v>0</v>
      </c>
      <c r="O21" s="3" t="s">
        <v>2731</v>
      </c>
      <c r="P21" s="3" t="s">
        <v>2731</v>
      </c>
      <c r="Q21" s="3" t="s">
        <v>2731</v>
      </c>
      <c r="R21" s="3" t="s">
        <v>2732</v>
      </c>
    </row>
    <row r="22" spans="1:18" x14ac:dyDescent="0.25">
      <c r="A22" s="3" t="s">
        <v>2727</v>
      </c>
      <c r="B22" s="3" t="s">
        <v>2728</v>
      </c>
      <c r="C22" s="3" t="s">
        <v>2729</v>
      </c>
      <c r="D22" s="12" t="s">
        <v>11</v>
      </c>
      <c r="E22" s="12" t="s">
        <v>11</v>
      </c>
      <c r="F22" s="12" t="s">
        <v>11</v>
      </c>
      <c r="G22" s="12" t="s">
        <v>11</v>
      </c>
      <c r="H22" s="12" t="s">
        <v>11</v>
      </c>
      <c r="I22" s="3" t="s">
        <v>2748</v>
      </c>
      <c r="J22" s="3">
        <v>5601</v>
      </c>
      <c r="K22" s="3" t="s">
        <v>2082</v>
      </c>
      <c r="L22" s="3" t="s">
        <v>2048</v>
      </c>
      <c r="M22" s="3" t="s">
        <v>2730</v>
      </c>
      <c r="N22" s="3">
        <v>0</v>
      </c>
      <c r="O22" s="3" t="s">
        <v>2731</v>
      </c>
      <c r="P22" s="3" t="s">
        <v>2731</v>
      </c>
      <c r="Q22" s="3" t="s">
        <v>2731</v>
      </c>
      <c r="R22" s="3" t="s">
        <v>2732</v>
      </c>
    </row>
    <row r="23" spans="1:18" x14ac:dyDescent="0.25">
      <c r="A23" s="3" t="s">
        <v>2727</v>
      </c>
      <c r="B23" s="3" t="s">
        <v>2728</v>
      </c>
      <c r="C23" s="3" t="s">
        <v>2729</v>
      </c>
      <c r="D23" s="12" t="s">
        <v>11</v>
      </c>
      <c r="E23" s="12" t="s">
        <v>11</v>
      </c>
      <c r="F23" s="12" t="s">
        <v>11</v>
      </c>
      <c r="G23" s="12" t="s">
        <v>11</v>
      </c>
      <c r="H23" s="12" t="s">
        <v>11</v>
      </c>
      <c r="I23" s="3" t="s">
        <v>2748</v>
      </c>
      <c r="J23" s="3">
        <v>5602</v>
      </c>
      <c r="K23" s="3" t="s">
        <v>2083</v>
      </c>
      <c r="L23" s="3" t="s">
        <v>2049</v>
      </c>
      <c r="M23" s="3" t="s">
        <v>2738</v>
      </c>
      <c r="N23" s="3">
        <v>0</v>
      </c>
      <c r="O23" s="3" t="s">
        <v>2731</v>
      </c>
      <c r="P23" s="3" t="s">
        <v>2731</v>
      </c>
      <c r="Q23" s="3" t="s">
        <v>2731</v>
      </c>
      <c r="R23" s="3" t="s">
        <v>2742</v>
      </c>
    </row>
    <row r="24" spans="1:18" x14ac:dyDescent="0.25">
      <c r="A24" s="3" t="s">
        <v>2727</v>
      </c>
      <c r="B24" s="3" t="s">
        <v>2735</v>
      </c>
      <c r="C24" s="3" t="s">
        <v>2736</v>
      </c>
      <c r="D24" s="12" t="s">
        <v>11</v>
      </c>
      <c r="E24" s="12" t="s">
        <v>11</v>
      </c>
      <c r="F24" s="12" t="s">
        <v>11</v>
      </c>
      <c r="G24" s="12" t="s">
        <v>11</v>
      </c>
      <c r="H24" s="12" t="s">
        <v>11</v>
      </c>
      <c r="I24" s="3" t="s">
        <v>2748</v>
      </c>
      <c r="J24" s="3">
        <v>5624</v>
      </c>
      <c r="K24" s="3" t="s">
        <v>2084</v>
      </c>
      <c r="L24" s="3" t="s">
        <v>2050</v>
      </c>
      <c r="M24" s="3" t="s">
        <v>2749</v>
      </c>
      <c r="N24" s="3">
        <v>30</v>
      </c>
      <c r="O24" s="3" t="s">
        <v>2731</v>
      </c>
      <c r="P24" s="3" t="s">
        <v>2731</v>
      </c>
      <c r="Q24" s="3" t="s">
        <v>2731</v>
      </c>
      <c r="R24" s="3" t="s">
        <v>2732</v>
      </c>
    </row>
    <row r="25" spans="1:18" x14ac:dyDescent="0.25">
      <c r="A25" s="3" t="s">
        <v>2739</v>
      </c>
      <c r="B25" s="3" t="s">
        <v>2740</v>
      </c>
      <c r="C25" s="3" t="s">
        <v>2747</v>
      </c>
      <c r="D25" s="12" t="s">
        <v>8</v>
      </c>
      <c r="E25" s="12" t="s">
        <v>8</v>
      </c>
      <c r="F25" s="12" t="s">
        <v>8</v>
      </c>
      <c r="G25" s="12" t="s">
        <v>8</v>
      </c>
      <c r="H25" s="12" t="s">
        <v>11</v>
      </c>
      <c r="I25" s="3" t="s">
        <v>2748</v>
      </c>
      <c r="J25" s="3">
        <v>5616</v>
      </c>
      <c r="K25" s="3" t="s">
        <v>2083</v>
      </c>
      <c r="L25" s="3" t="s">
        <v>2049</v>
      </c>
      <c r="M25" s="3" t="s">
        <v>2738</v>
      </c>
      <c r="N25" s="3">
        <v>0</v>
      </c>
      <c r="O25" s="3" t="s">
        <v>2731</v>
      </c>
      <c r="P25" s="3" t="s">
        <v>2731</v>
      </c>
      <c r="Q25" s="3" t="s">
        <v>2731</v>
      </c>
      <c r="R25" s="3" t="s">
        <v>2742</v>
      </c>
    </row>
    <row r="26" spans="1:18" x14ac:dyDescent="0.25">
      <c r="A26" s="3" t="s">
        <v>2727</v>
      </c>
      <c r="B26" s="3" t="s">
        <v>2733</v>
      </c>
      <c r="C26" s="3" t="s">
        <v>2750</v>
      </c>
      <c r="D26" s="12" t="s">
        <v>11</v>
      </c>
      <c r="E26" s="12" t="s">
        <v>8</v>
      </c>
      <c r="F26" s="12" t="s">
        <v>8</v>
      </c>
      <c r="G26" s="12" t="s">
        <v>8</v>
      </c>
      <c r="H26" s="12" t="s">
        <v>8</v>
      </c>
      <c r="I26" s="3" t="s">
        <v>2751</v>
      </c>
      <c r="J26" s="3">
        <v>5652</v>
      </c>
      <c r="K26" s="3" t="s">
        <v>2085</v>
      </c>
      <c r="L26" s="3" t="s">
        <v>2051</v>
      </c>
      <c r="M26" s="3" t="s">
        <v>2738</v>
      </c>
      <c r="N26" s="3">
        <v>240</v>
      </c>
      <c r="O26" s="3" t="s">
        <v>2731</v>
      </c>
      <c r="P26" s="3" t="s">
        <v>2731</v>
      </c>
      <c r="Q26" s="3" t="s">
        <v>2731</v>
      </c>
      <c r="R26" s="3" t="s">
        <v>2732</v>
      </c>
    </row>
    <row r="27" spans="1:18" x14ac:dyDescent="0.25">
      <c r="A27" s="3" t="s">
        <v>2727</v>
      </c>
      <c r="B27" s="3" t="s">
        <v>2733</v>
      </c>
      <c r="C27" s="3" t="s">
        <v>2750</v>
      </c>
      <c r="D27" s="12" t="s">
        <v>11</v>
      </c>
      <c r="E27" s="12" t="s">
        <v>8</v>
      </c>
      <c r="F27" s="12" t="s">
        <v>8</v>
      </c>
      <c r="G27" s="12" t="s">
        <v>8</v>
      </c>
      <c r="H27" s="12" t="s">
        <v>8</v>
      </c>
      <c r="I27" s="3" t="s">
        <v>2751</v>
      </c>
      <c r="J27" s="3">
        <v>5653</v>
      </c>
      <c r="K27" s="3" t="s">
        <v>2086</v>
      </c>
      <c r="L27" s="3" t="s">
        <v>2051</v>
      </c>
      <c r="M27" s="3" t="s">
        <v>2738</v>
      </c>
      <c r="N27" s="3">
        <v>240</v>
      </c>
      <c r="O27" s="3" t="s">
        <v>2731</v>
      </c>
      <c r="P27" s="3" t="s">
        <v>2731</v>
      </c>
      <c r="Q27" s="3" t="s">
        <v>2731</v>
      </c>
      <c r="R27" s="3" t="s">
        <v>2732</v>
      </c>
    </row>
    <row r="28" spans="1:18" x14ac:dyDescent="0.25">
      <c r="A28" s="3" t="s">
        <v>2739</v>
      </c>
      <c r="B28" s="3" t="s">
        <v>2752</v>
      </c>
      <c r="C28" s="3" t="s">
        <v>2753</v>
      </c>
      <c r="D28" s="12" t="s">
        <v>11</v>
      </c>
      <c r="E28" s="12" t="s">
        <v>8</v>
      </c>
      <c r="F28" s="12" t="s">
        <v>8</v>
      </c>
      <c r="G28" s="12" t="s">
        <v>8</v>
      </c>
      <c r="H28" s="12" t="s">
        <v>8</v>
      </c>
      <c r="I28" s="3" t="s">
        <v>2754</v>
      </c>
      <c r="J28" s="3">
        <v>5667</v>
      </c>
      <c r="K28" s="3" t="s">
        <v>2087</v>
      </c>
      <c r="L28" s="3" t="s">
        <v>2049</v>
      </c>
      <c r="M28" s="3" t="s">
        <v>2738</v>
      </c>
      <c r="N28" s="3">
        <v>120</v>
      </c>
      <c r="O28" s="3" t="s">
        <v>2731</v>
      </c>
      <c r="P28" s="3" t="s">
        <v>2731</v>
      </c>
      <c r="Q28" s="3" t="s">
        <v>2731</v>
      </c>
      <c r="R28" s="3" t="s">
        <v>2742</v>
      </c>
    </row>
    <row r="29" spans="1:18" x14ac:dyDescent="0.25">
      <c r="A29" s="3" t="s">
        <v>2739</v>
      </c>
      <c r="B29" s="3" t="s">
        <v>2755</v>
      </c>
      <c r="C29" s="3" t="s">
        <v>2756</v>
      </c>
      <c r="D29" s="12" t="s">
        <v>8</v>
      </c>
      <c r="E29" s="12" t="s">
        <v>11</v>
      </c>
      <c r="F29" s="12" t="s">
        <v>11</v>
      </c>
      <c r="G29" s="12" t="s">
        <v>8</v>
      </c>
      <c r="H29" s="12" t="s">
        <v>8</v>
      </c>
      <c r="I29" s="3" t="s">
        <v>87</v>
      </c>
      <c r="J29" s="3">
        <v>5686</v>
      </c>
      <c r="K29" s="3" t="s">
        <v>2088</v>
      </c>
      <c r="L29" s="3" t="s">
        <v>2052</v>
      </c>
      <c r="M29" s="3" t="s">
        <v>2745</v>
      </c>
      <c r="N29" s="3">
        <v>0</v>
      </c>
      <c r="O29" s="3" t="s">
        <v>2731</v>
      </c>
      <c r="P29" s="3" t="s">
        <v>2731</v>
      </c>
      <c r="Q29" s="3" t="s">
        <v>2731</v>
      </c>
      <c r="R29" s="3" t="s">
        <v>2732</v>
      </c>
    </row>
    <row r="30" spans="1:18" x14ac:dyDescent="0.25">
      <c r="A30" s="3" t="s">
        <v>2739</v>
      </c>
      <c r="B30" s="3" t="s">
        <v>2755</v>
      </c>
      <c r="C30" s="3" t="s">
        <v>2756</v>
      </c>
      <c r="D30" s="12" t="s">
        <v>8</v>
      </c>
      <c r="E30" s="12" t="s">
        <v>11</v>
      </c>
      <c r="F30" s="12" t="s">
        <v>11</v>
      </c>
      <c r="G30" s="12" t="s">
        <v>8</v>
      </c>
      <c r="H30" s="12" t="s">
        <v>8</v>
      </c>
      <c r="I30" s="3" t="s">
        <v>87</v>
      </c>
      <c r="J30" s="3">
        <v>5687</v>
      </c>
      <c r="K30" s="3" t="s">
        <v>2089</v>
      </c>
      <c r="L30" s="3" t="s">
        <v>2052</v>
      </c>
      <c r="M30" s="3" t="s">
        <v>2745</v>
      </c>
      <c r="N30" s="3">
        <v>0</v>
      </c>
      <c r="O30" s="3" t="s">
        <v>2731</v>
      </c>
      <c r="P30" s="3" t="s">
        <v>2731</v>
      </c>
      <c r="Q30" s="3" t="s">
        <v>2731</v>
      </c>
      <c r="R30" s="3" t="s">
        <v>2732</v>
      </c>
    </row>
    <row r="31" spans="1:18" x14ac:dyDescent="0.25">
      <c r="A31" s="3" t="s">
        <v>2727</v>
      </c>
      <c r="B31" s="3" t="s">
        <v>2757</v>
      </c>
      <c r="C31" s="3" t="s">
        <v>2758</v>
      </c>
      <c r="D31" s="12" t="s">
        <v>11</v>
      </c>
      <c r="E31" s="12" t="s">
        <v>11</v>
      </c>
      <c r="F31" s="12" t="s">
        <v>11</v>
      </c>
      <c r="G31" s="12" t="s">
        <v>11</v>
      </c>
      <c r="H31" s="12" t="s">
        <v>11</v>
      </c>
      <c r="I31" s="3" t="s">
        <v>92</v>
      </c>
      <c r="J31" s="3">
        <v>5756</v>
      </c>
      <c r="K31" s="3" t="s">
        <v>2090</v>
      </c>
      <c r="L31" s="3" t="s">
        <v>2049</v>
      </c>
      <c r="M31" s="3" t="s">
        <v>2738</v>
      </c>
      <c r="N31" s="3">
        <v>120</v>
      </c>
      <c r="O31" s="3" t="s">
        <v>2731</v>
      </c>
      <c r="P31" s="3" t="s">
        <v>2731</v>
      </c>
      <c r="Q31" s="3" t="s">
        <v>2731</v>
      </c>
      <c r="R31" s="3" t="s">
        <v>2742</v>
      </c>
    </row>
    <row r="32" spans="1:18" x14ac:dyDescent="0.25">
      <c r="A32" s="3" t="s">
        <v>2727</v>
      </c>
      <c r="B32" s="3" t="s">
        <v>2757</v>
      </c>
      <c r="C32" s="3" t="s">
        <v>2758</v>
      </c>
      <c r="D32" s="12" t="s">
        <v>11</v>
      </c>
      <c r="E32" s="12" t="s">
        <v>11</v>
      </c>
      <c r="F32" s="12" t="s">
        <v>11</v>
      </c>
      <c r="G32" s="12" t="s">
        <v>11</v>
      </c>
      <c r="H32" s="12" t="s">
        <v>11</v>
      </c>
      <c r="I32" s="3" t="s">
        <v>92</v>
      </c>
      <c r="J32" s="3">
        <v>5757</v>
      </c>
      <c r="K32" s="3" t="s">
        <v>2091</v>
      </c>
      <c r="L32" s="3" t="s">
        <v>2052</v>
      </c>
      <c r="M32" s="3" t="s">
        <v>2738</v>
      </c>
      <c r="N32" s="3">
        <v>120</v>
      </c>
      <c r="O32" s="3" t="s">
        <v>2731</v>
      </c>
      <c r="P32" s="3" t="s">
        <v>2731</v>
      </c>
      <c r="Q32" s="3" t="s">
        <v>2731</v>
      </c>
      <c r="R32" s="3" t="s">
        <v>2742</v>
      </c>
    </row>
    <row r="33" spans="1:18" x14ac:dyDescent="0.25">
      <c r="A33" s="3" t="s">
        <v>2727</v>
      </c>
      <c r="B33" s="3" t="s">
        <v>2735</v>
      </c>
      <c r="C33" s="3" t="s">
        <v>2736</v>
      </c>
      <c r="D33" s="12" t="s">
        <v>11</v>
      </c>
      <c r="E33" s="12" t="s">
        <v>11</v>
      </c>
      <c r="F33" s="12" t="s">
        <v>11</v>
      </c>
      <c r="G33" s="12" t="s">
        <v>11</v>
      </c>
      <c r="H33" s="12" t="s">
        <v>11</v>
      </c>
      <c r="I33" s="3" t="s">
        <v>302</v>
      </c>
      <c r="J33" s="3">
        <v>5821</v>
      </c>
      <c r="K33" s="3" t="s">
        <v>2092</v>
      </c>
      <c r="L33" s="3" t="s">
        <v>2048</v>
      </c>
      <c r="M33" s="3" t="s">
        <v>2738</v>
      </c>
      <c r="N33" s="3">
        <v>5</v>
      </c>
      <c r="O33" s="3" t="s">
        <v>2731</v>
      </c>
      <c r="P33" s="3" t="s">
        <v>2731</v>
      </c>
      <c r="Q33" s="3" t="s">
        <v>2731</v>
      </c>
      <c r="R33" s="3" t="s">
        <v>2732</v>
      </c>
    </row>
    <row r="34" spans="1:18" x14ac:dyDescent="0.25">
      <c r="A34" s="3" t="s">
        <v>2727</v>
      </c>
      <c r="B34" s="3" t="s">
        <v>2728</v>
      </c>
      <c r="C34" s="3" t="s">
        <v>2729</v>
      </c>
      <c r="D34" s="12" t="s">
        <v>11</v>
      </c>
      <c r="E34" s="12" t="s">
        <v>11</v>
      </c>
      <c r="F34" s="12" t="s">
        <v>11</v>
      </c>
      <c r="G34" s="12" t="s">
        <v>11</v>
      </c>
      <c r="H34" s="12" t="s">
        <v>11</v>
      </c>
      <c r="I34" s="3" t="s">
        <v>181</v>
      </c>
      <c r="J34" s="3">
        <v>5836</v>
      </c>
      <c r="K34" s="3" t="s">
        <v>2093</v>
      </c>
      <c r="L34" s="3" t="s">
        <v>2049</v>
      </c>
      <c r="M34" s="3" t="s">
        <v>2730</v>
      </c>
      <c r="N34" s="3">
        <v>0</v>
      </c>
      <c r="O34" s="3" t="s">
        <v>2731</v>
      </c>
      <c r="P34" s="3" t="s">
        <v>2731</v>
      </c>
      <c r="Q34" s="3" t="s">
        <v>2731</v>
      </c>
      <c r="R34" s="3" t="s">
        <v>2732</v>
      </c>
    </row>
    <row r="35" spans="1:18" x14ac:dyDescent="0.25">
      <c r="A35" s="3" t="s">
        <v>2739</v>
      </c>
      <c r="B35" s="3" t="s">
        <v>2752</v>
      </c>
      <c r="C35" s="3" t="s">
        <v>2759</v>
      </c>
      <c r="D35" s="12" t="s">
        <v>11</v>
      </c>
      <c r="E35" s="12" t="s">
        <v>8</v>
      </c>
      <c r="F35" s="12" t="s">
        <v>8</v>
      </c>
      <c r="G35" s="12" t="s">
        <v>8</v>
      </c>
      <c r="H35" s="12" t="s">
        <v>8</v>
      </c>
      <c r="I35" s="3" t="s">
        <v>181</v>
      </c>
      <c r="J35" s="3">
        <v>5852</v>
      </c>
      <c r="K35" s="3" t="s">
        <v>2094</v>
      </c>
      <c r="L35" s="3" t="s">
        <v>2052</v>
      </c>
      <c r="M35" s="3" t="s">
        <v>2738</v>
      </c>
      <c r="N35" s="3">
        <v>150</v>
      </c>
      <c r="O35" s="3" t="s">
        <v>2731</v>
      </c>
      <c r="P35" s="3" t="s">
        <v>2731</v>
      </c>
      <c r="Q35" s="3" t="s">
        <v>2731</v>
      </c>
      <c r="R35" s="3" t="s">
        <v>2742</v>
      </c>
    </row>
    <row r="36" spans="1:18" x14ac:dyDescent="0.25">
      <c r="A36" s="3" t="s">
        <v>2739</v>
      </c>
      <c r="B36" s="3" t="s">
        <v>2740</v>
      </c>
      <c r="C36" s="3" t="s">
        <v>2747</v>
      </c>
      <c r="D36" s="12" t="s">
        <v>8</v>
      </c>
      <c r="E36" s="12" t="s">
        <v>8</v>
      </c>
      <c r="F36" s="12" t="s">
        <v>8</v>
      </c>
      <c r="G36" s="12" t="s">
        <v>8</v>
      </c>
      <c r="H36" s="12" t="s">
        <v>11</v>
      </c>
      <c r="I36" s="3" t="s">
        <v>319</v>
      </c>
      <c r="J36" s="3">
        <v>5882</v>
      </c>
      <c r="K36" s="3" t="s">
        <v>2095</v>
      </c>
      <c r="L36" s="3" t="s">
        <v>2052</v>
      </c>
      <c r="M36" s="3" t="s">
        <v>2730</v>
      </c>
      <c r="N36" s="3">
        <v>0</v>
      </c>
      <c r="O36" s="3" t="s">
        <v>2731</v>
      </c>
      <c r="P36" s="3" t="s">
        <v>2731</v>
      </c>
      <c r="Q36" s="3" t="s">
        <v>2731</v>
      </c>
      <c r="R36" s="3" t="s">
        <v>2732</v>
      </c>
    </row>
    <row r="37" spans="1:18" x14ac:dyDescent="0.25">
      <c r="A37" s="3" t="s">
        <v>2727</v>
      </c>
      <c r="B37" s="3" t="s">
        <v>2760</v>
      </c>
      <c r="C37" s="3" t="s">
        <v>2761</v>
      </c>
      <c r="D37" s="12" t="s">
        <v>11</v>
      </c>
      <c r="E37" s="12" t="s">
        <v>11</v>
      </c>
      <c r="F37" s="12" t="s">
        <v>8</v>
      </c>
      <c r="G37" s="12" t="s">
        <v>8</v>
      </c>
      <c r="H37" s="12" t="s">
        <v>11</v>
      </c>
      <c r="I37" s="3" t="s">
        <v>319</v>
      </c>
      <c r="J37" s="3">
        <v>5894</v>
      </c>
      <c r="K37" s="3" t="s">
        <v>2096</v>
      </c>
      <c r="L37" s="3" t="s">
        <v>2048</v>
      </c>
      <c r="M37" s="3" t="s">
        <v>2738</v>
      </c>
      <c r="N37" s="3">
        <v>180</v>
      </c>
      <c r="O37" s="3" t="s">
        <v>2731</v>
      </c>
      <c r="P37" s="3" t="s">
        <v>2731</v>
      </c>
      <c r="Q37" s="3" t="s">
        <v>2731</v>
      </c>
      <c r="R37" s="3" t="s">
        <v>2742</v>
      </c>
    </row>
    <row r="38" spans="1:18" x14ac:dyDescent="0.25">
      <c r="A38" s="3" t="s">
        <v>2727</v>
      </c>
      <c r="B38" s="3" t="s">
        <v>2760</v>
      </c>
      <c r="C38" s="3" t="s">
        <v>2761</v>
      </c>
      <c r="D38" s="12" t="s">
        <v>11</v>
      </c>
      <c r="E38" s="12" t="s">
        <v>11</v>
      </c>
      <c r="F38" s="12" t="s">
        <v>8</v>
      </c>
      <c r="G38" s="12" t="s">
        <v>8</v>
      </c>
      <c r="H38" s="12" t="s">
        <v>11</v>
      </c>
      <c r="I38" s="3" t="s">
        <v>319</v>
      </c>
      <c r="J38" s="3">
        <v>5899</v>
      </c>
      <c r="K38" s="3" t="s">
        <v>2097</v>
      </c>
      <c r="L38" s="3" t="s">
        <v>2052</v>
      </c>
      <c r="M38" s="3" t="s">
        <v>2738</v>
      </c>
      <c r="N38" s="3">
        <v>180</v>
      </c>
      <c r="O38" s="3" t="s">
        <v>2731</v>
      </c>
      <c r="P38" s="3" t="s">
        <v>2731</v>
      </c>
      <c r="Q38" s="3" t="s">
        <v>2731</v>
      </c>
      <c r="R38" s="3" t="s">
        <v>2742</v>
      </c>
    </row>
    <row r="39" spans="1:18" x14ac:dyDescent="0.25">
      <c r="A39" s="3" t="s">
        <v>2727</v>
      </c>
      <c r="B39" s="3" t="s">
        <v>2760</v>
      </c>
      <c r="C39" s="3" t="s">
        <v>2761</v>
      </c>
      <c r="D39" s="12" t="s">
        <v>11</v>
      </c>
      <c r="E39" s="12" t="s">
        <v>11</v>
      </c>
      <c r="F39" s="12" t="s">
        <v>8</v>
      </c>
      <c r="G39" s="12" t="s">
        <v>8</v>
      </c>
      <c r="H39" s="12" t="s">
        <v>11</v>
      </c>
      <c r="I39" s="3" t="s">
        <v>319</v>
      </c>
      <c r="J39" s="3">
        <v>5900</v>
      </c>
      <c r="K39" s="3" t="s">
        <v>2098</v>
      </c>
      <c r="L39" s="3" t="s">
        <v>2048</v>
      </c>
      <c r="M39" s="3" t="s">
        <v>2738</v>
      </c>
      <c r="N39" s="3">
        <v>180</v>
      </c>
      <c r="O39" s="3" t="s">
        <v>2731</v>
      </c>
      <c r="P39" s="3" t="s">
        <v>2731</v>
      </c>
      <c r="Q39" s="3" t="s">
        <v>2731</v>
      </c>
      <c r="R39" s="3" t="s">
        <v>2742</v>
      </c>
    </row>
    <row r="40" spans="1:18" x14ac:dyDescent="0.25">
      <c r="A40" s="3" t="s">
        <v>2727</v>
      </c>
      <c r="B40" s="3" t="s">
        <v>2735</v>
      </c>
      <c r="C40" s="3" t="s">
        <v>2736</v>
      </c>
      <c r="D40" s="12" t="s">
        <v>11</v>
      </c>
      <c r="E40" s="12" t="s">
        <v>11</v>
      </c>
      <c r="F40" s="12" t="s">
        <v>11</v>
      </c>
      <c r="G40" s="12" t="s">
        <v>11</v>
      </c>
      <c r="H40" s="12" t="s">
        <v>11</v>
      </c>
      <c r="I40" s="3" t="s">
        <v>319</v>
      </c>
      <c r="J40" s="3">
        <v>5904</v>
      </c>
      <c r="K40" s="3" t="s">
        <v>2099</v>
      </c>
      <c r="L40" s="3" t="s">
        <v>2049</v>
      </c>
      <c r="M40" s="3" t="s">
        <v>2738</v>
      </c>
      <c r="N40" s="3">
        <v>0</v>
      </c>
      <c r="O40" s="3" t="s">
        <v>2731</v>
      </c>
      <c r="P40" s="3" t="s">
        <v>2731</v>
      </c>
      <c r="Q40" s="3" t="s">
        <v>2731</v>
      </c>
      <c r="R40" s="3" t="s">
        <v>2742</v>
      </c>
    </row>
    <row r="41" spans="1:18" x14ac:dyDescent="0.25">
      <c r="A41" s="3" t="s">
        <v>2727</v>
      </c>
      <c r="B41" s="3" t="s">
        <v>2762</v>
      </c>
      <c r="C41" s="3" t="s">
        <v>2763</v>
      </c>
      <c r="D41" s="12" t="s">
        <v>8</v>
      </c>
      <c r="E41" s="12" t="s">
        <v>11</v>
      </c>
      <c r="F41" s="12" t="s">
        <v>8</v>
      </c>
      <c r="G41" s="12" t="s">
        <v>8</v>
      </c>
      <c r="H41" s="12" t="s">
        <v>8</v>
      </c>
      <c r="I41" s="3" t="s">
        <v>6</v>
      </c>
      <c r="J41" s="3">
        <v>5921</v>
      </c>
      <c r="K41" s="3" t="s">
        <v>2100</v>
      </c>
      <c r="L41" s="3" t="s">
        <v>2051</v>
      </c>
      <c r="M41" s="3" t="s">
        <v>2738</v>
      </c>
      <c r="N41" s="3">
        <v>180</v>
      </c>
      <c r="O41" s="3" t="s">
        <v>2731</v>
      </c>
      <c r="P41" s="3" t="s">
        <v>2731</v>
      </c>
      <c r="Q41" s="3" t="s">
        <v>2731</v>
      </c>
      <c r="R41" s="3" t="s">
        <v>2742</v>
      </c>
    </row>
    <row r="42" spans="1:18" x14ac:dyDescent="0.25">
      <c r="A42" s="3" t="s">
        <v>2727</v>
      </c>
      <c r="B42" s="3" t="s">
        <v>2762</v>
      </c>
      <c r="C42" s="3" t="s">
        <v>2764</v>
      </c>
      <c r="D42" s="12" t="s">
        <v>11</v>
      </c>
      <c r="E42" s="12" t="s">
        <v>11</v>
      </c>
      <c r="F42" s="12" t="s">
        <v>8</v>
      </c>
      <c r="G42" s="12" t="s">
        <v>8</v>
      </c>
      <c r="H42" s="12" t="s">
        <v>8</v>
      </c>
      <c r="I42" s="3" t="s">
        <v>6</v>
      </c>
      <c r="J42" s="3">
        <v>5937</v>
      </c>
      <c r="K42" s="3" t="s">
        <v>2101</v>
      </c>
      <c r="L42" s="3" t="s">
        <v>2051</v>
      </c>
      <c r="M42" s="3" t="s">
        <v>2738</v>
      </c>
      <c r="N42" s="3">
        <v>180</v>
      </c>
      <c r="O42" s="3" t="s">
        <v>2731</v>
      </c>
      <c r="P42" s="3" t="s">
        <v>2731</v>
      </c>
      <c r="Q42" s="3" t="s">
        <v>2731</v>
      </c>
      <c r="R42" s="3" t="s">
        <v>2742</v>
      </c>
    </row>
    <row r="43" spans="1:18" x14ac:dyDescent="0.25">
      <c r="A43" s="3" t="s">
        <v>2739</v>
      </c>
      <c r="B43" s="3" t="s">
        <v>2752</v>
      </c>
      <c r="C43" s="3" t="s">
        <v>2753</v>
      </c>
      <c r="D43" s="12" t="s">
        <v>11</v>
      </c>
      <c r="E43" s="12" t="s">
        <v>8</v>
      </c>
      <c r="F43" s="12" t="s">
        <v>8</v>
      </c>
      <c r="G43" s="12" t="s">
        <v>8</v>
      </c>
      <c r="H43" s="12" t="s">
        <v>8</v>
      </c>
      <c r="I43" s="3" t="s">
        <v>152</v>
      </c>
      <c r="J43" s="3">
        <v>5958</v>
      </c>
      <c r="K43" s="3" t="s">
        <v>2102</v>
      </c>
      <c r="L43" s="3" t="s">
        <v>2051</v>
      </c>
      <c r="M43" s="3" t="s">
        <v>2738</v>
      </c>
      <c r="N43" s="3">
        <v>30</v>
      </c>
      <c r="O43" s="3" t="s">
        <v>2731</v>
      </c>
      <c r="P43" s="3" t="s">
        <v>2731</v>
      </c>
      <c r="Q43" s="3" t="s">
        <v>2731</v>
      </c>
      <c r="R43" s="3" t="s">
        <v>2732</v>
      </c>
    </row>
    <row r="44" spans="1:18" x14ac:dyDescent="0.25">
      <c r="A44" s="3" t="s">
        <v>2739</v>
      </c>
      <c r="B44" s="3" t="s">
        <v>2740</v>
      </c>
      <c r="C44" s="3" t="s">
        <v>2765</v>
      </c>
      <c r="D44" s="12" t="s">
        <v>8</v>
      </c>
      <c r="E44" s="12" t="s">
        <v>8</v>
      </c>
      <c r="F44" s="12" t="s">
        <v>8</v>
      </c>
      <c r="G44" s="12" t="s">
        <v>8</v>
      </c>
      <c r="H44" s="12" t="s">
        <v>11</v>
      </c>
      <c r="I44" s="3" t="s">
        <v>152</v>
      </c>
      <c r="J44" s="3">
        <v>5967</v>
      </c>
      <c r="K44" s="3" t="s">
        <v>2103</v>
      </c>
      <c r="L44" s="3" t="s">
        <v>2049</v>
      </c>
      <c r="M44" s="3" t="s">
        <v>2730</v>
      </c>
      <c r="N44" s="3">
        <v>0</v>
      </c>
      <c r="O44" s="3" t="s">
        <v>2731</v>
      </c>
      <c r="P44" s="3" t="s">
        <v>2731</v>
      </c>
      <c r="Q44" s="3" t="s">
        <v>2731</v>
      </c>
      <c r="R44" s="3" t="s">
        <v>2732</v>
      </c>
    </row>
    <row r="45" spans="1:18" x14ac:dyDescent="0.25">
      <c r="A45" s="3" t="s">
        <v>2727</v>
      </c>
      <c r="B45" s="3" t="s">
        <v>2735</v>
      </c>
      <c r="C45" s="3" t="s">
        <v>2736</v>
      </c>
      <c r="D45" s="12" t="s">
        <v>11</v>
      </c>
      <c r="E45" s="12" t="s">
        <v>11</v>
      </c>
      <c r="F45" s="12" t="s">
        <v>11</v>
      </c>
      <c r="G45" s="12" t="s">
        <v>11</v>
      </c>
      <c r="H45" s="12" t="s">
        <v>11</v>
      </c>
      <c r="I45" s="3" t="s">
        <v>152</v>
      </c>
      <c r="J45" s="3">
        <v>5969</v>
      </c>
      <c r="K45" s="3" t="s">
        <v>2104</v>
      </c>
      <c r="L45" s="3" t="s">
        <v>2049</v>
      </c>
      <c r="M45" s="3" t="s">
        <v>2738</v>
      </c>
      <c r="N45" s="3">
        <v>0</v>
      </c>
      <c r="O45" s="3" t="s">
        <v>2731</v>
      </c>
      <c r="P45" s="3" t="s">
        <v>2731</v>
      </c>
      <c r="Q45" s="3" t="s">
        <v>2731</v>
      </c>
      <c r="R45" s="3" t="s">
        <v>2732</v>
      </c>
    </row>
    <row r="46" spans="1:18" x14ac:dyDescent="0.25">
      <c r="A46" s="3" t="s">
        <v>2739</v>
      </c>
      <c r="B46" s="3" t="s">
        <v>2740</v>
      </c>
      <c r="C46" s="3" t="s">
        <v>2765</v>
      </c>
      <c r="D46" s="12" t="s">
        <v>8</v>
      </c>
      <c r="E46" s="12" t="s">
        <v>8</v>
      </c>
      <c r="F46" s="12" t="s">
        <v>8</v>
      </c>
      <c r="G46" s="12" t="s">
        <v>8</v>
      </c>
      <c r="H46" s="12" t="s">
        <v>11</v>
      </c>
      <c r="I46" s="3" t="s">
        <v>152</v>
      </c>
      <c r="J46" s="3">
        <v>5765</v>
      </c>
      <c r="K46" s="3" t="s">
        <v>2105</v>
      </c>
      <c r="L46" s="3" t="s">
        <v>2049</v>
      </c>
      <c r="M46" s="3" t="s">
        <v>2730</v>
      </c>
      <c r="N46" s="3">
        <v>0</v>
      </c>
      <c r="O46" s="3" t="s">
        <v>2731</v>
      </c>
      <c r="P46" s="3" t="s">
        <v>2731</v>
      </c>
      <c r="Q46" s="3" t="s">
        <v>2731</v>
      </c>
      <c r="R46" s="3" t="s">
        <v>2732</v>
      </c>
    </row>
    <row r="47" spans="1:18" x14ac:dyDescent="0.25">
      <c r="A47" s="3" t="s">
        <v>2739</v>
      </c>
      <c r="B47" s="3" t="s">
        <v>2752</v>
      </c>
      <c r="C47" s="3" t="s">
        <v>2766</v>
      </c>
      <c r="D47" s="12" t="s">
        <v>11</v>
      </c>
      <c r="E47" s="12" t="s">
        <v>8</v>
      </c>
      <c r="F47" s="12" t="s">
        <v>8</v>
      </c>
      <c r="G47" s="12" t="s">
        <v>8</v>
      </c>
      <c r="H47" s="12" t="s">
        <v>11</v>
      </c>
      <c r="I47" s="3" t="s">
        <v>171</v>
      </c>
      <c r="J47" s="3">
        <v>5979</v>
      </c>
      <c r="K47" s="3" t="s">
        <v>2106</v>
      </c>
      <c r="L47" s="3" t="s">
        <v>2051</v>
      </c>
      <c r="M47" s="3" t="s">
        <v>2738</v>
      </c>
      <c r="N47" s="3">
        <v>0</v>
      </c>
      <c r="O47" s="3" t="s">
        <v>2731</v>
      </c>
      <c r="P47" s="3" t="s">
        <v>2731</v>
      </c>
      <c r="Q47" s="3" t="s">
        <v>2731</v>
      </c>
      <c r="R47" s="3" t="s">
        <v>2742</v>
      </c>
    </row>
    <row r="48" spans="1:18" x14ac:dyDescent="0.25">
      <c r="A48" s="3" t="s">
        <v>2739</v>
      </c>
      <c r="B48" s="3" t="s">
        <v>2752</v>
      </c>
      <c r="C48" s="3" t="s">
        <v>2766</v>
      </c>
      <c r="D48" s="12" t="s">
        <v>11</v>
      </c>
      <c r="E48" s="12" t="s">
        <v>8</v>
      </c>
      <c r="F48" s="12" t="s">
        <v>8</v>
      </c>
      <c r="G48" s="12" t="s">
        <v>8</v>
      </c>
      <c r="H48" s="12" t="s">
        <v>11</v>
      </c>
      <c r="I48" s="3" t="s">
        <v>171</v>
      </c>
      <c r="J48" s="3">
        <v>5987</v>
      </c>
      <c r="K48" s="3" t="s">
        <v>2107</v>
      </c>
      <c r="L48" s="3" t="s">
        <v>2051</v>
      </c>
      <c r="M48" s="3" t="s">
        <v>2730</v>
      </c>
      <c r="N48" s="3">
        <v>0</v>
      </c>
      <c r="O48" s="3" t="s">
        <v>2731</v>
      </c>
      <c r="P48" s="3" t="s">
        <v>2731</v>
      </c>
      <c r="Q48" s="3" t="s">
        <v>2731</v>
      </c>
      <c r="R48" s="3" t="s">
        <v>2732</v>
      </c>
    </row>
    <row r="49" spans="1:18" x14ac:dyDescent="0.25">
      <c r="A49" s="3" t="s">
        <v>2727</v>
      </c>
      <c r="B49" s="3" t="s">
        <v>2767</v>
      </c>
      <c r="C49" s="3" t="s">
        <v>2768</v>
      </c>
      <c r="D49" s="12" t="s">
        <v>8</v>
      </c>
      <c r="E49" s="12" t="s">
        <v>8</v>
      </c>
      <c r="F49" s="12" t="s">
        <v>11</v>
      </c>
      <c r="G49" s="12" t="s">
        <v>11</v>
      </c>
      <c r="H49" s="12" t="s">
        <v>11</v>
      </c>
      <c r="I49" s="3" t="s">
        <v>164</v>
      </c>
      <c r="J49" s="3">
        <v>6001</v>
      </c>
      <c r="K49" s="3" t="s">
        <v>2108</v>
      </c>
      <c r="L49" s="3" t="s">
        <v>2049</v>
      </c>
      <c r="M49" s="3" t="s">
        <v>2738</v>
      </c>
      <c r="N49" s="3">
        <v>150</v>
      </c>
      <c r="O49" s="3" t="s">
        <v>2731</v>
      </c>
      <c r="P49" s="3" t="s">
        <v>2731</v>
      </c>
      <c r="Q49" s="3" t="s">
        <v>2731</v>
      </c>
      <c r="R49" s="3" t="s">
        <v>2742</v>
      </c>
    </row>
    <row r="50" spans="1:18" x14ac:dyDescent="0.25">
      <c r="A50" s="3" t="s">
        <v>2739</v>
      </c>
      <c r="B50" s="3" t="s">
        <v>2740</v>
      </c>
      <c r="C50" s="3" t="s">
        <v>2769</v>
      </c>
      <c r="D50" s="12" t="s">
        <v>8</v>
      </c>
      <c r="E50" s="12" t="s">
        <v>8</v>
      </c>
      <c r="F50" s="12" t="s">
        <v>8</v>
      </c>
      <c r="G50" s="12" t="s">
        <v>8</v>
      </c>
      <c r="H50" s="12" t="s">
        <v>11</v>
      </c>
      <c r="I50" s="3" t="s">
        <v>146</v>
      </c>
      <c r="J50" s="3">
        <v>6031</v>
      </c>
      <c r="K50" s="3" t="s">
        <v>2109</v>
      </c>
      <c r="L50" s="3" t="s">
        <v>2049</v>
      </c>
      <c r="M50" s="3" t="s">
        <v>2738</v>
      </c>
      <c r="N50" s="3">
        <v>90</v>
      </c>
      <c r="O50" s="3" t="s">
        <v>2731</v>
      </c>
      <c r="P50" s="3" t="s">
        <v>2731</v>
      </c>
      <c r="Q50" s="3" t="s">
        <v>2731</v>
      </c>
      <c r="R50" s="3" t="s">
        <v>2742</v>
      </c>
    </row>
    <row r="51" spans="1:18" x14ac:dyDescent="0.25">
      <c r="A51" s="3" t="s">
        <v>2739</v>
      </c>
      <c r="B51" s="3" t="s">
        <v>2740</v>
      </c>
      <c r="C51" s="3" t="s">
        <v>2769</v>
      </c>
      <c r="D51" s="12" t="s">
        <v>8</v>
      </c>
      <c r="E51" s="12" t="s">
        <v>8</v>
      </c>
      <c r="F51" s="12" t="s">
        <v>8</v>
      </c>
      <c r="G51" s="12" t="s">
        <v>8</v>
      </c>
      <c r="H51" s="12" t="s">
        <v>11</v>
      </c>
      <c r="I51" s="3" t="s">
        <v>146</v>
      </c>
      <c r="J51" s="3">
        <v>6032</v>
      </c>
      <c r="K51" s="3" t="s">
        <v>2110</v>
      </c>
      <c r="L51" s="3" t="s">
        <v>2049</v>
      </c>
      <c r="M51" s="3" t="s">
        <v>2738</v>
      </c>
      <c r="N51" s="3">
        <v>90</v>
      </c>
      <c r="O51" s="3" t="s">
        <v>2731</v>
      </c>
      <c r="P51" s="3" t="s">
        <v>2731</v>
      </c>
      <c r="Q51" s="3" t="s">
        <v>2731</v>
      </c>
      <c r="R51" s="3" t="s">
        <v>2742</v>
      </c>
    </row>
    <row r="52" spans="1:18" x14ac:dyDescent="0.25">
      <c r="A52" s="3" t="s">
        <v>2739</v>
      </c>
      <c r="B52" s="3" t="s">
        <v>2740</v>
      </c>
      <c r="C52" s="3" t="s">
        <v>2769</v>
      </c>
      <c r="D52" s="12" t="s">
        <v>8</v>
      </c>
      <c r="E52" s="12" t="s">
        <v>8</v>
      </c>
      <c r="F52" s="12" t="s">
        <v>8</v>
      </c>
      <c r="G52" s="12" t="s">
        <v>8</v>
      </c>
      <c r="H52" s="12" t="s">
        <v>11</v>
      </c>
      <c r="I52" s="3" t="s">
        <v>146</v>
      </c>
      <c r="J52" s="3">
        <v>6041</v>
      </c>
      <c r="K52" s="3" t="s">
        <v>2111</v>
      </c>
      <c r="L52" s="3" t="s">
        <v>2049</v>
      </c>
      <c r="M52" s="3" t="s">
        <v>2738</v>
      </c>
      <c r="N52" s="3">
        <v>120</v>
      </c>
      <c r="O52" s="3" t="s">
        <v>2731</v>
      </c>
      <c r="P52" s="3" t="s">
        <v>2731</v>
      </c>
      <c r="Q52" s="3" t="s">
        <v>2731</v>
      </c>
      <c r="R52" s="3" t="s">
        <v>2742</v>
      </c>
    </row>
    <row r="53" spans="1:18" x14ac:dyDescent="0.25">
      <c r="A53" s="3" t="s">
        <v>2739</v>
      </c>
      <c r="B53" s="3" t="s">
        <v>2740</v>
      </c>
      <c r="C53" s="3" t="s">
        <v>2769</v>
      </c>
      <c r="D53" s="12" t="s">
        <v>8</v>
      </c>
      <c r="E53" s="12" t="s">
        <v>8</v>
      </c>
      <c r="F53" s="12" t="s">
        <v>8</v>
      </c>
      <c r="G53" s="12" t="s">
        <v>8</v>
      </c>
      <c r="H53" s="12" t="s">
        <v>11</v>
      </c>
      <c r="I53" s="3" t="s">
        <v>146</v>
      </c>
      <c r="J53" s="3">
        <v>6042</v>
      </c>
      <c r="K53" s="3" t="s">
        <v>2112</v>
      </c>
      <c r="L53" s="3" t="s">
        <v>2049</v>
      </c>
      <c r="M53" s="3" t="s">
        <v>2738</v>
      </c>
      <c r="N53" s="3">
        <v>90</v>
      </c>
      <c r="O53" s="3" t="s">
        <v>2731</v>
      </c>
      <c r="P53" s="3" t="s">
        <v>2731</v>
      </c>
      <c r="Q53" s="3" t="s">
        <v>2731</v>
      </c>
      <c r="R53" s="3" t="s">
        <v>2742</v>
      </c>
    </row>
    <row r="54" spans="1:18" x14ac:dyDescent="0.25">
      <c r="A54" s="3" t="s">
        <v>2739</v>
      </c>
      <c r="B54" s="3" t="s">
        <v>2740</v>
      </c>
      <c r="C54" s="3" t="s">
        <v>2769</v>
      </c>
      <c r="D54" s="12" t="s">
        <v>8</v>
      </c>
      <c r="E54" s="12" t="s">
        <v>8</v>
      </c>
      <c r="F54" s="12" t="s">
        <v>8</v>
      </c>
      <c r="G54" s="12" t="s">
        <v>8</v>
      </c>
      <c r="H54" s="12" t="s">
        <v>11</v>
      </c>
      <c r="I54" s="3" t="s">
        <v>146</v>
      </c>
      <c r="J54" s="3">
        <v>6043</v>
      </c>
      <c r="K54" s="3" t="s">
        <v>2113</v>
      </c>
      <c r="L54" s="3" t="s">
        <v>2049</v>
      </c>
      <c r="M54" s="3" t="s">
        <v>2738</v>
      </c>
      <c r="N54" s="3">
        <v>120</v>
      </c>
      <c r="O54" s="3" t="s">
        <v>2731</v>
      </c>
      <c r="P54" s="3" t="s">
        <v>2731</v>
      </c>
      <c r="Q54" s="3" t="s">
        <v>2731</v>
      </c>
      <c r="R54" s="3" t="s">
        <v>2742</v>
      </c>
    </row>
    <row r="55" spans="1:18" x14ac:dyDescent="0.25">
      <c r="A55" s="3" t="s">
        <v>2739</v>
      </c>
      <c r="B55" s="3" t="s">
        <v>2740</v>
      </c>
      <c r="C55" s="3" t="s">
        <v>2769</v>
      </c>
      <c r="D55" s="12" t="s">
        <v>8</v>
      </c>
      <c r="E55" s="12" t="s">
        <v>8</v>
      </c>
      <c r="F55" s="12" t="s">
        <v>8</v>
      </c>
      <c r="G55" s="12" t="s">
        <v>8</v>
      </c>
      <c r="H55" s="12" t="s">
        <v>11</v>
      </c>
      <c r="I55" s="3" t="s">
        <v>146</v>
      </c>
      <c r="J55" s="3">
        <v>6044</v>
      </c>
      <c r="K55" s="3" t="s">
        <v>2114</v>
      </c>
      <c r="L55" s="3" t="s">
        <v>2049</v>
      </c>
      <c r="M55" s="3" t="s">
        <v>2738</v>
      </c>
      <c r="N55" s="3">
        <v>90</v>
      </c>
      <c r="O55" s="3" t="s">
        <v>2731</v>
      </c>
      <c r="P55" s="3" t="s">
        <v>2731</v>
      </c>
      <c r="Q55" s="3" t="s">
        <v>2731</v>
      </c>
      <c r="R55" s="3" t="s">
        <v>2742</v>
      </c>
    </row>
    <row r="56" spans="1:18" x14ac:dyDescent="0.25">
      <c r="A56" s="3" t="s">
        <v>2727</v>
      </c>
      <c r="B56" s="3" t="s">
        <v>2728</v>
      </c>
      <c r="C56" s="3" t="s">
        <v>2729</v>
      </c>
      <c r="D56" s="12" t="s">
        <v>11</v>
      </c>
      <c r="E56" s="12" t="s">
        <v>11</v>
      </c>
      <c r="F56" s="12" t="s">
        <v>11</v>
      </c>
      <c r="G56" s="12" t="s">
        <v>11</v>
      </c>
      <c r="H56" s="12" t="s">
        <v>11</v>
      </c>
      <c r="I56" s="3" t="s">
        <v>146</v>
      </c>
      <c r="J56" s="3">
        <v>6045</v>
      </c>
      <c r="K56" s="3" t="s">
        <v>2109</v>
      </c>
      <c r="L56" s="3" t="s">
        <v>2049</v>
      </c>
      <c r="M56" s="3" t="s">
        <v>2738</v>
      </c>
      <c r="N56" s="3">
        <v>90</v>
      </c>
      <c r="O56" s="3" t="s">
        <v>2731</v>
      </c>
      <c r="P56" s="3" t="s">
        <v>2731</v>
      </c>
      <c r="Q56" s="3" t="s">
        <v>2731</v>
      </c>
      <c r="R56" s="3" t="s">
        <v>2742</v>
      </c>
    </row>
    <row r="57" spans="1:18" x14ac:dyDescent="0.25">
      <c r="A57" s="3" t="s">
        <v>2727</v>
      </c>
      <c r="B57" s="3" t="s">
        <v>2728</v>
      </c>
      <c r="C57" s="3" t="s">
        <v>2729</v>
      </c>
      <c r="D57" s="12" t="s">
        <v>11</v>
      </c>
      <c r="E57" s="12" t="s">
        <v>11</v>
      </c>
      <c r="F57" s="12" t="s">
        <v>11</v>
      </c>
      <c r="G57" s="12" t="s">
        <v>11</v>
      </c>
      <c r="H57" s="12" t="s">
        <v>11</v>
      </c>
      <c r="I57" s="3" t="s">
        <v>146</v>
      </c>
      <c r="J57" s="3">
        <v>6048</v>
      </c>
      <c r="K57" s="3" t="s">
        <v>2110</v>
      </c>
      <c r="L57" s="3" t="s">
        <v>2049</v>
      </c>
      <c r="M57" s="3" t="s">
        <v>2738</v>
      </c>
      <c r="N57" s="3">
        <v>90</v>
      </c>
      <c r="O57" s="3" t="s">
        <v>2731</v>
      </c>
      <c r="P57" s="3" t="s">
        <v>2731</v>
      </c>
      <c r="Q57" s="3" t="s">
        <v>2731</v>
      </c>
      <c r="R57" s="3" t="s">
        <v>2742</v>
      </c>
    </row>
    <row r="58" spans="1:18" x14ac:dyDescent="0.25">
      <c r="A58" s="3" t="s">
        <v>2739</v>
      </c>
      <c r="B58" s="3" t="s">
        <v>2740</v>
      </c>
      <c r="C58" s="3" t="s">
        <v>2769</v>
      </c>
      <c r="D58" s="12" t="s">
        <v>8</v>
      </c>
      <c r="E58" s="12" t="s">
        <v>8</v>
      </c>
      <c r="F58" s="12" t="s">
        <v>8</v>
      </c>
      <c r="G58" s="12" t="s">
        <v>8</v>
      </c>
      <c r="H58" s="12" t="s">
        <v>11</v>
      </c>
      <c r="I58" s="3" t="s">
        <v>146</v>
      </c>
      <c r="J58" s="3">
        <v>6049</v>
      </c>
      <c r="K58" s="3" t="s">
        <v>2115</v>
      </c>
      <c r="L58" s="3" t="s">
        <v>2049</v>
      </c>
      <c r="M58" s="3" t="s">
        <v>2738</v>
      </c>
      <c r="N58" s="3">
        <v>90</v>
      </c>
      <c r="O58" s="3" t="s">
        <v>2731</v>
      </c>
      <c r="P58" s="3" t="s">
        <v>2731</v>
      </c>
      <c r="Q58" s="3" t="s">
        <v>2731</v>
      </c>
      <c r="R58" s="3" t="s">
        <v>2742</v>
      </c>
    </row>
    <row r="59" spans="1:18" x14ac:dyDescent="0.25">
      <c r="A59" s="3" t="s">
        <v>2770</v>
      </c>
      <c r="B59" s="3" t="s">
        <v>2771</v>
      </c>
      <c r="C59" s="3" t="s">
        <v>2772</v>
      </c>
      <c r="D59" s="12" t="s">
        <v>11</v>
      </c>
      <c r="E59" s="12" t="s">
        <v>11</v>
      </c>
      <c r="F59" s="12" t="s">
        <v>11</v>
      </c>
      <c r="G59" s="12" t="s">
        <v>11</v>
      </c>
      <c r="H59" s="12" t="s">
        <v>11</v>
      </c>
      <c r="I59" s="3" t="s">
        <v>146</v>
      </c>
      <c r="J59" s="3">
        <v>6050</v>
      </c>
      <c r="K59" s="3" t="s">
        <v>2116</v>
      </c>
      <c r="L59" s="3" t="s">
        <v>2049</v>
      </c>
      <c r="M59" s="3" t="s">
        <v>2738</v>
      </c>
      <c r="N59" s="3">
        <v>90</v>
      </c>
      <c r="O59" s="3" t="s">
        <v>2731</v>
      </c>
      <c r="P59" s="3" t="s">
        <v>2731</v>
      </c>
      <c r="Q59" s="3" t="s">
        <v>2731</v>
      </c>
      <c r="R59" s="3" t="s">
        <v>2742</v>
      </c>
    </row>
    <row r="60" spans="1:18" x14ac:dyDescent="0.25">
      <c r="A60" s="3" t="s">
        <v>2770</v>
      </c>
      <c r="B60" s="3" t="s">
        <v>2771</v>
      </c>
      <c r="C60" s="3" t="s">
        <v>2772</v>
      </c>
      <c r="D60" s="12" t="s">
        <v>11</v>
      </c>
      <c r="E60" s="12" t="s">
        <v>11</v>
      </c>
      <c r="F60" s="12" t="s">
        <v>11</v>
      </c>
      <c r="G60" s="12" t="s">
        <v>11</v>
      </c>
      <c r="H60" s="12" t="s">
        <v>11</v>
      </c>
      <c r="I60" s="3" t="s">
        <v>146</v>
      </c>
      <c r="J60" s="3">
        <v>6051</v>
      </c>
      <c r="K60" s="3" t="s">
        <v>2117</v>
      </c>
      <c r="L60" s="3" t="s">
        <v>2049</v>
      </c>
      <c r="M60" s="3" t="s">
        <v>2738</v>
      </c>
      <c r="N60" s="3">
        <v>90</v>
      </c>
      <c r="O60" s="3" t="s">
        <v>2731</v>
      </c>
      <c r="P60" s="3" t="s">
        <v>2731</v>
      </c>
      <c r="Q60" s="3" t="s">
        <v>2731</v>
      </c>
      <c r="R60" s="3" t="s">
        <v>2742</v>
      </c>
    </row>
    <row r="61" spans="1:18" x14ac:dyDescent="0.25">
      <c r="A61" s="3" t="s">
        <v>2770</v>
      </c>
      <c r="B61" s="3" t="s">
        <v>2773</v>
      </c>
      <c r="C61" s="3" t="s">
        <v>2772</v>
      </c>
      <c r="D61" s="12" t="s">
        <v>11</v>
      </c>
      <c r="E61" s="12" t="s">
        <v>11</v>
      </c>
      <c r="F61" s="12" t="s">
        <v>11</v>
      </c>
      <c r="G61" s="12" t="s">
        <v>11</v>
      </c>
      <c r="H61" s="12" t="s">
        <v>11</v>
      </c>
      <c r="I61" s="3" t="s">
        <v>146</v>
      </c>
      <c r="J61" s="3">
        <v>6052</v>
      </c>
      <c r="K61" s="3" t="s">
        <v>2118</v>
      </c>
      <c r="L61" s="3" t="s">
        <v>2049</v>
      </c>
      <c r="M61" s="3" t="s">
        <v>2738</v>
      </c>
      <c r="N61" s="3">
        <v>90</v>
      </c>
      <c r="O61" s="3" t="s">
        <v>2731</v>
      </c>
      <c r="P61" s="3" t="s">
        <v>2731</v>
      </c>
      <c r="Q61" s="3" t="s">
        <v>2731</v>
      </c>
      <c r="R61" s="3" t="s">
        <v>2742</v>
      </c>
    </row>
    <row r="62" spans="1:18" x14ac:dyDescent="0.25">
      <c r="A62" s="3" t="s">
        <v>2770</v>
      </c>
      <c r="B62" s="3" t="s">
        <v>2773</v>
      </c>
      <c r="C62" s="3" t="s">
        <v>2772</v>
      </c>
      <c r="D62" s="12" t="s">
        <v>11</v>
      </c>
      <c r="E62" s="12" t="s">
        <v>11</v>
      </c>
      <c r="F62" s="12" t="s">
        <v>11</v>
      </c>
      <c r="G62" s="12" t="s">
        <v>11</v>
      </c>
      <c r="H62" s="12" t="s">
        <v>11</v>
      </c>
      <c r="I62" s="3" t="s">
        <v>146</v>
      </c>
      <c r="J62" s="3">
        <v>6053</v>
      </c>
      <c r="K62" s="3" t="s">
        <v>2119</v>
      </c>
      <c r="L62" s="3" t="s">
        <v>2049</v>
      </c>
      <c r="M62" s="3" t="s">
        <v>2738</v>
      </c>
      <c r="N62" s="3">
        <v>90</v>
      </c>
      <c r="O62" s="3" t="s">
        <v>2731</v>
      </c>
      <c r="P62" s="3" t="s">
        <v>2731</v>
      </c>
      <c r="Q62" s="3" t="s">
        <v>2731</v>
      </c>
      <c r="R62" s="3" t="s">
        <v>2742</v>
      </c>
    </row>
    <row r="63" spans="1:18" x14ac:dyDescent="0.25">
      <c r="A63" s="3" t="s">
        <v>2739</v>
      </c>
      <c r="B63" s="3" t="s">
        <v>2740</v>
      </c>
      <c r="C63" s="3" t="s">
        <v>2774</v>
      </c>
      <c r="D63" s="12" t="s">
        <v>8</v>
      </c>
      <c r="E63" s="12" t="s">
        <v>8</v>
      </c>
      <c r="F63" s="12" t="s">
        <v>8</v>
      </c>
      <c r="G63" s="12" t="s">
        <v>8</v>
      </c>
      <c r="H63" s="12" t="s">
        <v>11</v>
      </c>
      <c r="I63" s="3" t="s">
        <v>58</v>
      </c>
      <c r="J63" s="3">
        <v>6066</v>
      </c>
      <c r="K63" s="3" t="s">
        <v>2120</v>
      </c>
      <c r="L63" s="3" t="s">
        <v>2049</v>
      </c>
      <c r="M63" s="3" t="s">
        <v>2738</v>
      </c>
      <c r="N63" s="3">
        <v>548</v>
      </c>
      <c r="O63" s="3" t="s">
        <v>2731</v>
      </c>
      <c r="P63" s="3" t="s">
        <v>2731</v>
      </c>
      <c r="Q63" s="3" t="s">
        <v>2731</v>
      </c>
      <c r="R63" s="3" t="s">
        <v>2732</v>
      </c>
    </row>
    <row r="64" spans="1:18" x14ac:dyDescent="0.25">
      <c r="A64" s="3" t="s">
        <v>2739</v>
      </c>
      <c r="B64" s="3" t="s">
        <v>2740</v>
      </c>
      <c r="C64" s="3" t="s">
        <v>2774</v>
      </c>
      <c r="D64" s="12" t="s">
        <v>8</v>
      </c>
      <c r="E64" s="12" t="s">
        <v>8</v>
      </c>
      <c r="F64" s="12" t="s">
        <v>8</v>
      </c>
      <c r="G64" s="12" t="s">
        <v>8</v>
      </c>
      <c r="H64" s="12" t="s">
        <v>11</v>
      </c>
      <c r="I64" s="3" t="s">
        <v>58</v>
      </c>
      <c r="J64" s="3">
        <v>6071</v>
      </c>
      <c r="K64" s="3" t="s">
        <v>2121</v>
      </c>
      <c r="L64" s="3" t="s">
        <v>2049</v>
      </c>
      <c r="M64" s="3" t="s">
        <v>2738</v>
      </c>
      <c r="N64" s="3">
        <v>540</v>
      </c>
      <c r="O64" s="3" t="s">
        <v>2731</v>
      </c>
      <c r="P64" s="3" t="s">
        <v>2731</v>
      </c>
      <c r="Q64" s="3" t="s">
        <v>2731</v>
      </c>
      <c r="R64" s="3" t="s">
        <v>2732</v>
      </c>
    </row>
    <row r="65" spans="1:18" x14ac:dyDescent="0.25">
      <c r="A65" s="3" t="s">
        <v>2739</v>
      </c>
      <c r="B65" s="3" t="s">
        <v>2740</v>
      </c>
      <c r="C65" s="3" t="s">
        <v>2774</v>
      </c>
      <c r="D65" s="12" t="s">
        <v>8</v>
      </c>
      <c r="E65" s="12" t="s">
        <v>8</v>
      </c>
      <c r="F65" s="12" t="s">
        <v>8</v>
      </c>
      <c r="G65" s="12" t="s">
        <v>8</v>
      </c>
      <c r="H65" s="12" t="s">
        <v>11</v>
      </c>
      <c r="I65" s="3" t="s">
        <v>58</v>
      </c>
      <c r="J65" s="3">
        <v>6072</v>
      </c>
      <c r="K65" s="3" t="s">
        <v>2122</v>
      </c>
      <c r="L65" s="3" t="s">
        <v>2049</v>
      </c>
      <c r="M65" s="3" t="s">
        <v>2738</v>
      </c>
      <c r="N65" s="3">
        <v>540</v>
      </c>
      <c r="O65" s="3" t="s">
        <v>2731</v>
      </c>
      <c r="P65" s="3" t="s">
        <v>2731</v>
      </c>
      <c r="Q65" s="3" t="s">
        <v>2731</v>
      </c>
      <c r="R65" s="3" t="s">
        <v>2732</v>
      </c>
    </row>
    <row r="66" spans="1:18" x14ac:dyDescent="0.25">
      <c r="A66" s="3" t="s">
        <v>2739</v>
      </c>
      <c r="B66" s="3" t="s">
        <v>2740</v>
      </c>
      <c r="C66" s="3" t="s">
        <v>2774</v>
      </c>
      <c r="D66" s="12" t="s">
        <v>8</v>
      </c>
      <c r="E66" s="12" t="s">
        <v>8</v>
      </c>
      <c r="F66" s="12" t="s">
        <v>8</v>
      </c>
      <c r="G66" s="12" t="s">
        <v>8</v>
      </c>
      <c r="H66" s="12" t="s">
        <v>11</v>
      </c>
      <c r="I66" s="3" t="s">
        <v>58</v>
      </c>
      <c r="J66" s="3">
        <v>6073</v>
      </c>
      <c r="K66" s="3" t="s">
        <v>2123</v>
      </c>
      <c r="L66" s="3" t="s">
        <v>2049</v>
      </c>
      <c r="M66" s="3" t="s">
        <v>2738</v>
      </c>
      <c r="N66" s="3">
        <v>540</v>
      </c>
      <c r="O66" s="3" t="s">
        <v>2731</v>
      </c>
      <c r="P66" s="3" t="s">
        <v>2731</v>
      </c>
      <c r="Q66" s="3" t="s">
        <v>2731</v>
      </c>
      <c r="R66" s="3" t="s">
        <v>2732</v>
      </c>
    </row>
    <row r="67" spans="1:18" x14ac:dyDescent="0.25">
      <c r="A67" s="3" t="s">
        <v>2739</v>
      </c>
      <c r="B67" s="3" t="s">
        <v>2740</v>
      </c>
      <c r="C67" s="3" t="s">
        <v>2774</v>
      </c>
      <c r="D67" s="12" t="s">
        <v>8</v>
      </c>
      <c r="E67" s="12" t="s">
        <v>8</v>
      </c>
      <c r="F67" s="12" t="s">
        <v>8</v>
      </c>
      <c r="G67" s="12" t="s">
        <v>8</v>
      </c>
      <c r="H67" s="12" t="s">
        <v>11</v>
      </c>
      <c r="I67" s="3" t="s">
        <v>58</v>
      </c>
      <c r="J67" s="3">
        <v>6074</v>
      </c>
      <c r="K67" s="3" t="s">
        <v>2124</v>
      </c>
      <c r="L67" s="3" t="s">
        <v>2049</v>
      </c>
      <c r="M67" s="3" t="s">
        <v>2738</v>
      </c>
      <c r="N67" s="3">
        <v>540</v>
      </c>
      <c r="O67" s="3" t="s">
        <v>2731</v>
      </c>
      <c r="P67" s="3" t="s">
        <v>2731</v>
      </c>
      <c r="Q67" s="3" t="s">
        <v>2731</v>
      </c>
      <c r="R67" s="3" t="s">
        <v>2732</v>
      </c>
    </row>
    <row r="68" spans="1:18" x14ac:dyDescent="0.25">
      <c r="A68" s="3" t="s">
        <v>2739</v>
      </c>
      <c r="B68" s="3" t="s">
        <v>2740</v>
      </c>
      <c r="C68" s="3" t="s">
        <v>2774</v>
      </c>
      <c r="D68" s="12" t="s">
        <v>8</v>
      </c>
      <c r="E68" s="12" t="s">
        <v>8</v>
      </c>
      <c r="F68" s="12" t="s">
        <v>8</v>
      </c>
      <c r="G68" s="12" t="s">
        <v>8</v>
      </c>
      <c r="H68" s="12" t="s">
        <v>11</v>
      </c>
      <c r="I68" s="3" t="s">
        <v>58</v>
      </c>
      <c r="J68" s="3">
        <v>6068</v>
      </c>
      <c r="K68" s="3" t="s">
        <v>2125</v>
      </c>
      <c r="L68" s="3" t="s">
        <v>2049</v>
      </c>
      <c r="M68" s="3" t="s">
        <v>2738</v>
      </c>
      <c r="N68" s="3">
        <v>540</v>
      </c>
      <c r="O68" s="3" t="s">
        <v>2731</v>
      </c>
      <c r="P68" s="3" t="s">
        <v>2731</v>
      </c>
      <c r="Q68" s="3" t="s">
        <v>2731</v>
      </c>
      <c r="R68" s="3" t="s">
        <v>2732</v>
      </c>
    </row>
    <row r="69" spans="1:18" x14ac:dyDescent="0.25">
      <c r="A69" s="3" t="s">
        <v>2739</v>
      </c>
      <c r="B69" s="3" t="s">
        <v>2740</v>
      </c>
      <c r="C69" s="3" t="s">
        <v>2774</v>
      </c>
      <c r="D69" s="12" t="s">
        <v>8</v>
      </c>
      <c r="E69" s="12" t="s">
        <v>8</v>
      </c>
      <c r="F69" s="12" t="s">
        <v>8</v>
      </c>
      <c r="G69" s="12" t="s">
        <v>8</v>
      </c>
      <c r="H69" s="12" t="s">
        <v>11</v>
      </c>
      <c r="I69" s="3" t="s">
        <v>58</v>
      </c>
      <c r="J69" s="3">
        <v>6093</v>
      </c>
      <c r="K69" s="3" t="s">
        <v>2126</v>
      </c>
      <c r="L69" s="3" t="s">
        <v>2049</v>
      </c>
      <c r="M69" s="3" t="s">
        <v>2738</v>
      </c>
      <c r="N69" s="3">
        <v>548</v>
      </c>
      <c r="O69" s="3" t="s">
        <v>2731</v>
      </c>
      <c r="P69" s="3" t="s">
        <v>2731</v>
      </c>
      <c r="Q69" s="3" t="s">
        <v>2731</v>
      </c>
      <c r="R69" s="3" t="s">
        <v>2732</v>
      </c>
    </row>
    <row r="70" spans="1:18" x14ac:dyDescent="0.25">
      <c r="A70" s="3" t="s">
        <v>2739</v>
      </c>
      <c r="B70" s="3" t="s">
        <v>2740</v>
      </c>
      <c r="C70" s="3" t="s">
        <v>2774</v>
      </c>
      <c r="D70" s="12" t="s">
        <v>8</v>
      </c>
      <c r="E70" s="12" t="s">
        <v>8</v>
      </c>
      <c r="F70" s="12" t="s">
        <v>8</v>
      </c>
      <c r="G70" s="12" t="s">
        <v>8</v>
      </c>
      <c r="H70" s="12" t="s">
        <v>11</v>
      </c>
      <c r="I70" s="3" t="s">
        <v>58</v>
      </c>
      <c r="J70" s="3">
        <v>6094</v>
      </c>
      <c r="K70" s="3" t="s">
        <v>2127</v>
      </c>
      <c r="L70" s="3" t="s">
        <v>2049</v>
      </c>
      <c r="M70" s="3" t="s">
        <v>2738</v>
      </c>
      <c r="N70" s="3">
        <v>540</v>
      </c>
      <c r="O70" s="3" t="s">
        <v>2731</v>
      </c>
      <c r="P70" s="3" t="s">
        <v>2731</v>
      </c>
      <c r="Q70" s="3" t="s">
        <v>2731</v>
      </c>
      <c r="R70" s="3" t="s">
        <v>2732</v>
      </c>
    </row>
    <row r="71" spans="1:18" x14ac:dyDescent="0.25">
      <c r="A71" s="3" t="s">
        <v>2739</v>
      </c>
      <c r="B71" s="3" t="s">
        <v>2740</v>
      </c>
      <c r="C71" s="3" t="s">
        <v>2775</v>
      </c>
      <c r="D71" s="12" t="s">
        <v>8</v>
      </c>
      <c r="E71" s="12" t="s">
        <v>8</v>
      </c>
      <c r="F71" s="12" t="s">
        <v>8</v>
      </c>
      <c r="G71" s="12" t="s">
        <v>8</v>
      </c>
      <c r="H71" s="12" t="s">
        <v>11</v>
      </c>
      <c r="I71" s="3" t="s">
        <v>58</v>
      </c>
      <c r="J71" s="3">
        <v>6095</v>
      </c>
      <c r="K71" s="3" t="s">
        <v>2128</v>
      </c>
      <c r="L71" s="3" t="s">
        <v>2052</v>
      </c>
      <c r="M71" s="3" t="s">
        <v>2738</v>
      </c>
      <c r="N71" s="3">
        <v>548</v>
      </c>
      <c r="O71" s="3" t="s">
        <v>2731</v>
      </c>
      <c r="P71" s="3" t="s">
        <v>2731</v>
      </c>
      <c r="Q71" s="3" t="s">
        <v>2731</v>
      </c>
      <c r="R71" s="3" t="s">
        <v>2732</v>
      </c>
    </row>
    <row r="72" spans="1:18" x14ac:dyDescent="0.25">
      <c r="A72" s="3" t="s">
        <v>2739</v>
      </c>
      <c r="B72" s="3" t="s">
        <v>2740</v>
      </c>
      <c r="C72" s="3" t="s">
        <v>2775</v>
      </c>
      <c r="D72" s="12" t="s">
        <v>8</v>
      </c>
      <c r="E72" s="12" t="s">
        <v>8</v>
      </c>
      <c r="F72" s="12" t="s">
        <v>8</v>
      </c>
      <c r="G72" s="12" t="s">
        <v>8</v>
      </c>
      <c r="H72" s="12" t="s">
        <v>11</v>
      </c>
      <c r="I72" s="3" t="s">
        <v>58</v>
      </c>
      <c r="J72" s="3">
        <v>6096</v>
      </c>
      <c r="K72" s="3" t="s">
        <v>2129</v>
      </c>
      <c r="L72" s="3" t="s">
        <v>2052</v>
      </c>
      <c r="M72" s="3" t="s">
        <v>2738</v>
      </c>
      <c r="N72" s="3">
        <v>400</v>
      </c>
      <c r="O72" s="3" t="s">
        <v>2731</v>
      </c>
      <c r="P72" s="3" t="s">
        <v>2731</v>
      </c>
      <c r="Q72" s="3" t="s">
        <v>2731</v>
      </c>
      <c r="R72" s="3" t="s">
        <v>2732</v>
      </c>
    </row>
    <row r="73" spans="1:18" x14ac:dyDescent="0.25">
      <c r="A73" s="3" t="s">
        <v>2739</v>
      </c>
      <c r="B73" s="3" t="s">
        <v>2740</v>
      </c>
      <c r="C73" s="3" t="s">
        <v>2775</v>
      </c>
      <c r="D73" s="12" t="s">
        <v>8</v>
      </c>
      <c r="E73" s="12" t="s">
        <v>8</v>
      </c>
      <c r="F73" s="12" t="s">
        <v>8</v>
      </c>
      <c r="G73" s="12" t="s">
        <v>8</v>
      </c>
      <c r="H73" s="12" t="s">
        <v>11</v>
      </c>
      <c r="I73" s="3" t="s">
        <v>58</v>
      </c>
      <c r="J73" s="3">
        <v>6097</v>
      </c>
      <c r="K73" s="3" t="s">
        <v>2130</v>
      </c>
      <c r="L73" s="3" t="s">
        <v>2052</v>
      </c>
      <c r="M73" s="3" t="s">
        <v>2738</v>
      </c>
      <c r="N73" s="3">
        <v>400</v>
      </c>
      <c r="O73" s="3" t="s">
        <v>2731</v>
      </c>
      <c r="P73" s="3" t="s">
        <v>2731</v>
      </c>
      <c r="Q73" s="3" t="s">
        <v>2731</v>
      </c>
      <c r="R73" s="3" t="s">
        <v>2732</v>
      </c>
    </row>
    <row r="74" spans="1:18" x14ac:dyDescent="0.25">
      <c r="A74" s="3" t="s">
        <v>2739</v>
      </c>
      <c r="B74" s="3" t="s">
        <v>2740</v>
      </c>
      <c r="C74" s="3" t="s">
        <v>2775</v>
      </c>
      <c r="D74" s="12" t="s">
        <v>8</v>
      </c>
      <c r="E74" s="12" t="s">
        <v>8</v>
      </c>
      <c r="F74" s="12" t="s">
        <v>8</v>
      </c>
      <c r="G74" s="12" t="s">
        <v>8</v>
      </c>
      <c r="H74" s="12" t="s">
        <v>11</v>
      </c>
      <c r="I74" s="3" t="s">
        <v>58</v>
      </c>
      <c r="J74" s="3">
        <v>6098</v>
      </c>
      <c r="K74" s="3" t="s">
        <v>2131</v>
      </c>
      <c r="L74" s="3" t="s">
        <v>2049</v>
      </c>
      <c r="M74" s="3" t="s">
        <v>2738</v>
      </c>
      <c r="N74" s="3">
        <v>1000</v>
      </c>
      <c r="O74" s="3" t="s">
        <v>2731</v>
      </c>
      <c r="P74" s="3" t="s">
        <v>2731</v>
      </c>
      <c r="Q74" s="3" t="s">
        <v>2731</v>
      </c>
      <c r="R74" s="3" t="s">
        <v>2732</v>
      </c>
    </row>
    <row r="75" spans="1:18" x14ac:dyDescent="0.25">
      <c r="A75" s="3" t="s">
        <v>2739</v>
      </c>
      <c r="B75" s="3" t="s">
        <v>2740</v>
      </c>
      <c r="C75" s="3" t="s">
        <v>2775</v>
      </c>
      <c r="D75" s="12" t="s">
        <v>8</v>
      </c>
      <c r="E75" s="12" t="s">
        <v>8</v>
      </c>
      <c r="F75" s="12" t="s">
        <v>8</v>
      </c>
      <c r="G75" s="12" t="s">
        <v>8</v>
      </c>
      <c r="H75" s="12" t="s">
        <v>11</v>
      </c>
      <c r="I75" s="3" t="s">
        <v>58</v>
      </c>
      <c r="J75" s="3">
        <v>6099</v>
      </c>
      <c r="K75" s="3" t="s">
        <v>2132</v>
      </c>
      <c r="L75" s="3" t="s">
        <v>2049</v>
      </c>
      <c r="M75" s="3" t="s">
        <v>2738</v>
      </c>
      <c r="N75" s="3">
        <v>1000</v>
      </c>
      <c r="O75" s="3" t="s">
        <v>2731</v>
      </c>
      <c r="P75" s="3" t="s">
        <v>2731</v>
      </c>
      <c r="Q75" s="3" t="s">
        <v>2731</v>
      </c>
      <c r="R75" s="3" t="s">
        <v>2732</v>
      </c>
    </row>
    <row r="76" spans="1:18" x14ac:dyDescent="0.25">
      <c r="A76" s="3" t="s">
        <v>2739</v>
      </c>
      <c r="B76" s="3" t="s">
        <v>2740</v>
      </c>
      <c r="C76" s="3" t="s">
        <v>2775</v>
      </c>
      <c r="D76" s="12" t="s">
        <v>8</v>
      </c>
      <c r="E76" s="12" t="s">
        <v>8</v>
      </c>
      <c r="F76" s="12" t="s">
        <v>8</v>
      </c>
      <c r="G76" s="12" t="s">
        <v>8</v>
      </c>
      <c r="H76" s="12" t="s">
        <v>11</v>
      </c>
      <c r="I76" s="3" t="s">
        <v>58</v>
      </c>
      <c r="J76" s="3">
        <v>6100</v>
      </c>
      <c r="K76" s="3" t="s">
        <v>2133</v>
      </c>
      <c r="L76" s="3" t="s">
        <v>2051</v>
      </c>
      <c r="M76" s="3" t="s">
        <v>2776</v>
      </c>
      <c r="N76" s="3">
        <v>1460</v>
      </c>
      <c r="O76" s="3" t="s">
        <v>2731</v>
      </c>
      <c r="P76" s="3" t="s">
        <v>2731</v>
      </c>
      <c r="Q76" s="3" t="s">
        <v>2731</v>
      </c>
      <c r="R76" s="3" t="s">
        <v>2732</v>
      </c>
    </row>
    <row r="77" spans="1:18" x14ac:dyDescent="0.25">
      <c r="A77" s="3" t="s">
        <v>2739</v>
      </c>
      <c r="B77" s="3" t="s">
        <v>2740</v>
      </c>
      <c r="C77" s="3" t="s">
        <v>2775</v>
      </c>
      <c r="D77" s="12" t="s">
        <v>8</v>
      </c>
      <c r="E77" s="12" t="s">
        <v>8</v>
      </c>
      <c r="F77" s="12" t="s">
        <v>8</v>
      </c>
      <c r="G77" s="12" t="s">
        <v>8</v>
      </c>
      <c r="H77" s="12" t="s">
        <v>11</v>
      </c>
      <c r="I77" s="3" t="s">
        <v>58</v>
      </c>
      <c r="J77" s="3">
        <v>6101</v>
      </c>
      <c r="K77" s="3" t="s">
        <v>2134</v>
      </c>
      <c r="L77" s="3" t="s">
        <v>2051</v>
      </c>
      <c r="M77" s="3" t="s">
        <v>2776</v>
      </c>
      <c r="N77" s="3">
        <v>1460</v>
      </c>
      <c r="O77" s="3" t="s">
        <v>2731</v>
      </c>
      <c r="P77" s="3" t="s">
        <v>2731</v>
      </c>
      <c r="Q77" s="3" t="s">
        <v>2731</v>
      </c>
      <c r="R77" s="3" t="s">
        <v>2732</v>
      </c>
    </row>
    <row r="78" spans="1:18" x14ac:dyDescent="0.25">
      <c r="A78" s="3" t="s">
        <v>2739</v>
      </c>
      <c r="B78" s="3" t="s">
        <v>2740</v>
      </c>
      <c r="C78" s="3" t="s">
        <v>2775</v>
      </c>
      <c r="D78" s="12" t="s">
        <v>8</v>
      </c>
      <c r="E78" s="12" t="s">
        <v>8</v>
      </c>
      <c r="F78" s="12" t="s">
        <v>8</v>
      </c>
      <c r="G78" s="12" t="s">
        <v>8</v>
      </c>
      <c r="H78" s="12" t="s">
        <v>11</v>
      </c>
      <c r="I78" s="3" t="s">
        <v>58</v>
      </c>
      <c r="J78" s="3">
        <v>6102</v>
      </c>
      <c r="K78" s="3" t="s">
        <v>2135</v>
      </c>
      <c r="L78" s="3" t="s">
        <v>2049</v>
      </c>
      <c r="M78" s="3" t="s">
        <v>2738</v>
      </c>
      <c r="N78" s="3">
        <v>540</v>
      </c>
      <c r="O78" s="3" t="s">
        <v>2731</v>
      </c>
      <c r="P78" s="3" t="s">
        <v>2731</v>
      </c>
      <c r="Q78" s="3" t="s">
        <v>2731</v>
      </c>
      <c r="R78" s="3" t="s">
        <v>2732</v>
      </c>
    </row>
    <row r="79" spans="1:18" x14ac:dyDescent="0.25">
      <c r="A79" s="3" t="s">
        <v>2739</v>
      </c>
      <c r="B79" s="3" t="s">
        <v>2740</v>
      </c>
      <c r="C79" s="3" t="s">
        <v>2775</v>
      </c>
      <c r="D79" s="12" t="s">
        <v>8</v>
      </c>
      <c r="E79" s="12" t="s">
        <v>8</v>
      </c>
      <c r="F79" s="12" t="s">
        <v>8</v>
      </c>
      <c r="G79" s="12" t="s">
        <v>8</v>
      </c>
      <c r="H79" s="12" t="s">
        <v>11</v>
      </c>
      <c r="I79" s="3" t="s">
        <v>58</v>
      </c>
      <c r="J79" s="3">
        <v>6103</v>
      </c>
      <c r="K79" s="3" t="s">
        <v>2136</v>
      </c>
      <c r="L79" s="3" t="s">
        <v>2049</v>
      </c>
      <c r="M79" s="3" t="s">
        <v>2738</v>
      </c>
      <c r="N79" s="3">
        <v>540</v>
      </c>
      <c r="O79" s="3" t="s">
        <v>2731</v>
      </c>
      <c r="P79" s="3" t="s">
        <v>2731</v>
      </c>
      <c r="Q79" s="3" t="s">
        <v>2731</v>
      </c>
      <c r="R79" s="3" t="s">
        <v>2732</v>
      </c>
    </row>
    <row r="80" spans="1:18" x14ac:dyDescent="0.25">
      <c r="A80" s="3" t="s">
        <v>2739</v>
      </c>
      <c r="B80" s="3" t="s">
        <v>2740</v>
      </c>
      <c r="C80" s="3" t="s">
        <v>2775</v>
      </c>
      <c r="D80" s="12" t="s">
        <v>8</v>
      </c>
      <c r="E80" s="12" t="s">
        <v>8</v>
      </c>
      <c r="F80" s="12" t="s">
        <v>8</v>
      </c>
      <c r="G80" s="12" t="s">
        <v>8</v>
      </c>
      <c r="H80" s="12" t="s">
        <v>11</v>
      </c>
      <c r="I80" s="3" t="s">
        <v>58</v>
      </c>
      <c r="J80" s="3">
        <v>6104</v>
      </c>
      <c r="K80" s="3" t="s">
        <v>2137</v>
      </c>
      <c r="L80" s="3" t="s">
        <v>2049</v>
      </c>
      <c r="M80" s="3" t="s">
        <v>2738</v>
      </c>
      <c r="N80" s="3">
        <v>540</v>
      </c>
      <c r="O80" s="3" t="s">
        <v>2731</v>
      </c>
      <c r="P80" s="3" t="s">
        <v>2731</v>
      </c>
      <c r="Q80" s="3" t="s">
        <v>2731</v>
      </c>
      <c r="R80" s="3" t="s">
        <v>2732</v>
      </c>
    </row>
    <row r="81" spans="1:18" x14ac:dyDescent="0.25">
      <c r="A81" s="3" t="s">
        <v>2739</v>
      </c>
      <c r="B81" s="3" t="s">
        <v>2740</v>
      </c>
      <c r="C81" s="3" t="s">
        <v>2775</v>
      </c>
      <c r="D81" s="12" t="s">
        <v>8</v>
      </c>
      <c r="E81" s="12" t="s">
        <v>8</v>
      </c>
      <c r="F81" s="12" t="s">
        <v>8</v>
      </c>
      <c r="G81" s="12" t="s">
        <v>8</v>
      </c>
      <c r="H81" s="12" t="s">
        <v>11</v>
      </c>
      <c r="I81" s="3" t="s">
        <v>58</v>
      </c>
      <c r="J81" s="3">
        <v>6105</v>
      </c>
      <c r="K81" s="3" t="s">
        <v>2138</v>
      </c>
      <c r="L81" s="3" t="s">
        <v>2049</v>
      </c>
      <c r="M81" s="3" t="s">
        <v>2776</v>
      </c>
      <c r="N81" s="3">
        <v>1460</v>
      </c>
      <c r="O81" s="3" t="s">
        <v>2731</v>
      </c>
      <c r="P81" s="3" t="s">
        <v>2731</v>
      </c>
      <c r="Q81" s="3" t="s">
        <v>2731</v>
      </c>
      <c r="R81" s="3" t="s">
        <v>2732</v>
      </c>
    </row>
    <row r="82" spans="1:18" x14ac:dyDescent="0.25">
      <c r="A82" s="3" t="s">
        <v>2739</v>
      </c>
      <c r="B82" s="3" t="s">
        <v>2740</v>
      </c>
      <c r="C82" s="3" t="s">
        <v>2775</v>
      </c>
      <c r="D82" s="12" t="s">
        <v>8</v>
      </c>
      <c r="E82" s="12" t="s">
        <v>8</v>
      </c>
      <c r="F82" s="12" t="s">
        <v>8</v>
      </c>
      <c r="G82" s="12" t="s">
        <v>8</v>
      </c>
      <c r="H82" s="12" t="s">
        <v>11</v>
      </c>
      <c r="I82" s="3" t="s">
        <v>58</v>
      </c>
      <c r="J82" s="3">
        <v>6106</v>
      </c>
      <c r="K82" s="3" t="s">
        <v>2139</v>
      </c>
      <c r="L82" s="3" t="s">
        <v>2049</v>
      </c>
      <c r="M82" s="3" t="s">
        <v>2776</v>
      </c>
      <c r="N82" s="3">
        <v>1460</v>
      </c>
      <c r="O82" s="3" t="s">
        <v>2731</v>
      </c>
      <c r="P82" s="3" t="s">
        <v>2731</v>
      </c>
      <c r="Q82" s="3" t="s">
        <v>2731</v>
      </c>
      <c r="R82" s="3" t="s">
        <v>2732</v>
      </c>
    </row>
    <row r="83" spans="1:18" x14ac:dyDescent="0.25">
      <c r="A83" s="3" t="s">
        <v>2739</v>
      </c>
      <c r="B83" s="3" t="s">
        <v>2740</v>
      </c>
      <c r="C83" s="3" t="s">
        <v>2775</v>
      </c>
      <c r="D83" s="12" t="s">
        <v>8</v>
      </c>
      <c r="E83" s="12" t="s">
        <v>8</v>
      </c>
      <c r="F83" s="12" t="s">
        <v>8</v>
      </c>
      <c r="G83" s="12" t="s">
        <v>8</v>
      </c>
      <c r="H83" s="12" t="s">
        <v>11</v>
      </c>
      <c r="I83" s="3" t="s">
        <v>58</v>
      </c>
      <c r="J83" s="3">
        <v>6107</v>
      </c>
      <c r="K83" s="3" t="s">
        <v>2140</v>
      </c>
      <c r="L83" s="3" t="s">
        <v>2049</v>
      </c>
      <c r="M83" s="3" t="s">
        <v>2776</v>
      </c>
      <c r="N83" s="3">
        <v>1460</v>
      </c>
      <c r="O83" s="3" t="s">
        <v>2731</v>
      </c>
      <c r="P83" s="3" t="s">
        <v>2731</v>
      </c>
      <c r="Q83" s="3" t="s">
        <v>2731</v>
      </c>
      <c r="R83" s="3" t="s">
        <v>2732</v>
      </c>
    </row>
    <row r="84" spans="1:18" x14ac:dyDescent="0.25">
      <c r="A84" s="3" t="s">
        <v>2739</v>
      </c>
      <c r="B84" s="3" t="s">
        <v>2740</v>
      </c>
      <c r="C84" s="3" t="s">
        <v>2775</v>
      </c>
      <c r="D84" s="12" t="s">
        <v>8</v>
      </c>
      <c r="E84" s="12" t="s">
        <v>8</v>
      </c>
      <c r="F84" s="12" t="s">
        <v>8</v>
      </c>
      <c r="G84" s="12" t="s">
        <v>8</v>
      </c>
      <c r="H84" s="12" t="s">
        <v>11</v>
      </c>
      <c r="I84" s="3" t="s">
        <v>58</v>
      </c>
      <c r="J84" s="3">
        <v>6108</v>
      </c>
      <c r="K84" s="3" t="s">
        <v>2141</v>
      </c>
      <c r="L84" s="3" t="s">
        <v>2049</v>
      </c>
      <c r="M84" s="3" t="s">
        <v>2776</v>
      </c>
      <c r="N84" s="3">
        <v>1460</v>
      </c>
      <c r="O84" s="3" t="s">
        <v>2731</v>
      </c>
      <c r="P84" s="3" t="s">
        <v>2731</v>
      </c>
      <c r="Q84" s="3" t="s">
        <v>2731</v>
      </c>
      <c r="R84" s="3" t="s">
        <v>2732</v>
      </c>
    </row>
    <row r="85" spans="1:18" x14ac:dyDescent="0.25">
      <c r="A85" s="3" t="s">
        <v>2739</v>
      </c>
      <c r="B85" s="3" t="s">
        <v>2740</v>
      </c>
      <c r="C85" s="3" t="s">
        <v>2775</v>
      </c>
      <c r="D85" s="12" t="s">
        <v>8</v>
      </c>
      <c r="E85" s="12" t="s">
        <v>8</v>
      </c>
      <c r="F85" s="12" t="s">
        <v>8</v>
      </c>
      <c r="G85" s="12" t="s">
        <v>8</v>
      </c>
      <c r="H85" s="12" t="s">
        <v>11</v>
      </c>
      <c r="I85" s="3" t="s">
        <v>58</v>
      </c>
      <c r="J85" s="3">
        <v>6109</v>
      </c>
      <c r="K85" s="3" t="s">
        <v>2142</v>
      </c>
      <c r="L85" s="3" t="s">
        <v>2049</v>
      </c>
      <c r="M85" s="3" t="s">
        <v>2776</v>
      </c>
      <c r="N85" s="3">
        <v>1460</v>
      </c>
      <c r="O85" s="3" t="s">
        <v>2731</v>
      </c>
      <c r="P85" s="3" t="s">
        <v>2731</v>
      </c>
      <c r="Q85" s="3" t="s">
        <v>2731</v>
      </c>
      <c r="R85" s="3" t="s">
        <v>2732</v>
      </c>
    </row>
    <row r="86" spans="1:18" x14ac:dyDescent="0.25">
      <c r="A86" s="3" t="s">
        <v>2739</v>
      </c>
      <c r="B86" s="3" t="s">
        <v>2740</v>
      </c>
      <c r="C86" s="3" t="s">
        <v>2774</v>
      </c>
      <c r="D86" s="12" t="s">
        <v>8</v>
      </c>
      <c r="E86" s="12" t="s">
        <v>8</v>
      </c>
      <c r="F86" s="12" t="s">
        <v>8</v>
      </c>
      <c r="G86" s="12" t="s">
        <v>8</v>
      </c>
      <c r="H86" s="12" t="s">
        <v>11</v>
      </c>
      <c r="I86" s="3" t="s">
        <v>58</v>
      </c>
      <c r="J86" s="3">
        <v>6081</v>
      </c>
      <c r="K86" s="3" t="s">
        <v>2143</v>
      </c>
      <c r="L86" s="3" t="s">
        <v>2049</v>
      </c>
      <c r="M86" s="3" t="s">
        <v>2738</v>
      </c>
      <c r="N86" s="3">
        <v>540</v>
      </c>
      <c r="O86" s="3" t="s">
        <v>2731</v>
      </c>
      <c r="P86" s="3" t="s">
        <v>2731</v>
      </c>
      <c r="Q86" s="3" t="s">
        <v>2731</v>
      </c>
      <c r="R86" s="3" t="s">
        <v>2732</v>
      </c>
    </row>
    <row r="87" spans="1:18" x14ac:dyDescent="0.25">
      <c r="A87" s="3" t="s">
        <v>2739</v>
      </c>
      <c r="B87" s="3" t="s">
        <v>2740</v>
      </c>
      <c r="C87" s="3" t="s">
        <v>2774</v>
      </c>
      <c r="D87" s="12" t="s">
        <v>8</v>
      </c>
      <c r="E87" s="12" t="s">
        <v>8</v>
      </c>
      <c r="F87" s="12" t="s">
        <v>8</v>
      </c>
      <c r="G87" s="12" t="s">
        <v>8</v>
      </c>
      <c r="H87" s="12" t="s">
        <v>11</v>
      </c>
      <c r="I87" s="3" t="s">
        <v>58</v>
      </c>
      <c r="J87" s="3">
        <v>6082</v>
      </c>
      <c r="K87" s="3" t="s">
        <v>2144</v>
      </c>
      <c r="L87" s="3" t="s">
        <v>2049</v>
      </c>
      <c r="M87" s="3" t="s">
        <v>2738</v>
      </c>
      <c r="N87" s="3">
        <v>540</v>
      </c>
      <c r="O87" s="3" t="s">
        <v>2731</v>
      </c>
      <c r="P87" s="3" t="s">
        <v>2731</v>
      </c>
      <c r="Q87" s="3" t="s">
        <v>2731</v>
      </c>
      <c r="R87" s="3" t="s">
        <v>2732</v>
      </c>
    </row>
    <row r="88" spans="1:18" x14ac:dyDescent="0.25">
      <c r="A88" s="3" t="s">
        <v>2739</v>
      </c>
      <c r="B88" s="3" t="s">
        <v>2740</v>
      </c>
      <c r="C88" s="3" t="s">
        <v>2774</v>
      </c>
      <c r="D88" s="12" t="s">
        <v>8</v>
      </c>
      <c r="E88" s="12" t="s">
        <v>8</v>
      </c>
      <c r="F88" s="12" t="s">
        <v>8</v>
      </c>
      <c r="G88" s="12" t="s">
        <v>8</v>
      </c>
      <c r="H88" s="12" t="s">
        <v>11</v>
      </c>
      <c r="I88" s="3" t="s">
        <v>58</v>
      </c>
      <c r="J88" s="3">
        <v>6083</v>
      </c>
      <c r="K88" s="3" t="s">
        <v>2145</v>
      </c>
      <c r="L88" s="3" t="s">
        <v>2048</v>
      </c>
      <c r="M88" s="3" t="s">
        <v>2738</v>
      </c>
      <c r="N88" s="3">
        <v>540</v>
      </c>
      <c r="O88" s="3" t="s">
        <v>2731</v>
      </c>
      <c r="P88" s="3" t="s">
        <v>2731</v>
      </c>
      <c r="Q88" s="3" t="s">
        <v>2731</v>
      </c>
      <c r="R88" s="3" t="s">
        <v>2732</v>
      </c>
    </row>
    <row r="89" spans="1:18" x14ac:dyDescent="0.25">
      <c r="A89" s="3" t="s">
        <v>2739</v>
      </c>
      <c r="B89" s="3" t="s">
        <v>2740</v>
      </c>
      <c r="C89" s="3" t="s">
        <v>2774</v>
      </c>
      <c r="D89" s="12" t="s">
        <v>8</v>
      </c>
      <c r="E89" s="12" t="s">
        <v>8</v>
      </c>
      <c r="F89" s="12" t="s">
        <v>8</v>
      </c>
      <c r="G89" s="12" t="s">
        <v>8</v>
      </c>
      <c r="H89" s="12" t="s">
        <v>11</v>
      </c>
      <c r="I89" s="3" t="s">
        <v>58</v>
      </c>
      <c r="J89" s="3">
        <v>6086</v>
      </c>
      <c r="K89" s="3" t="s">
        <v>2146</v>
      </c>
      <c r="L89" s="3" t="s">
        <v>2049</v>
      </c>
      <c r="M89" s="3" t="s">
        <v>2738</v>
      </c>
      <c r="N89" s="3">
        <v>540</v>
      </c>
      <c r="O89" s="3" t="s">
        <v>2731</v>
      </c>
      <c r="P89" s="3" t="s">
        <v>2731</v>
      </c>
      <c r="Q89" s="3" t="s">
        <v>2731</v>
      </c>
      <c r="R89" s="3" t="s">
        <v>2732</v>
      </c>
    </row>
    <row r="90" spans="1:18" x14ac:dyDescent="0.25">
      <c r="A90" s="3" t="s">
        <v>2739</v>
      </c>
      <c r="B90" s="3" t="s">
        <v>2740</v>
      </c>
      <c r="C90" s="3" t="s">
        <v>2774</v>
      </c>
      <c r="D90" s="12" t="s">
        <v>8</v>
      </c>
      <c r="E90" s="12" t="s">
        <v>8</v>
      </c>
      <c r="F90" s="12" t="s">
        <v>8</v>
      </c>
      <c r="G90" s="12" t="s">
        <v>8</v>
      </c>
      <c r="H90" s="12" t="s">
        <v>11</v>
      </c>
      <c r="I90" s="3" t="s">
        <v>58</v>
      </c>
      <c r="J90" s="3">
        <v>6087</v>
      </c>
      <c r="K90" s="3" t="s">
        <v>2147</v>
      </c>
      <c r="L90" s="3" t="s">
        <v>2052</v>
      </c>
      <c r="M90" s="3" t="s">
        <v>2738</v>
      </c>
      <c r="N90" s="3">
        <v>730</v>
      </c>
      <c r="O90" s="3" t="s">
        <v>2731</v>
      </c>
      <c r="P90" s="3" t="s">
        <v>2731</v>
      </c>
      <c r="Q90" s="3" t="s">
        <v>2731</v>
      </c>
      <c r="R90" s="3" t="s">
        <v>2732</v>
      </c>
    </row>
    <row r="91" spans="1:18" x14ac:dyDescent="0.25">
      <c r="A91" s="3" t="s">
        <v>2739</v>
      </c>
      <c r="B91" s="3" t="s">
        <v>2740</v>
      </c>
      <c r="C91" s="3" t="s">
        <v>2774</v>
      </c>
      <c r="D91" s="12" t="s">
        <v>8</v>
      </c>
      <c r="E91" s="12" t="s">
        <v>8</v>
      </c>
      <c r="F91" s="12" t="s">
        <v>8</v>
      </c>
      <c r="G91" s="12" t="s">
        <v>8</v>
      </c>
      <c r="H91" s="12" t="s">
        <v>11</v>
      </c>
      <c r="I91" s="3" t="s">
        <v>58</v>
      </c>
      <c r="J91" s="3">
        <v>6088</v>
      </c>
      <c r="K91" s="3" t="s">
        <v>2148</v>
      </c>
      <c r="L91" s="3" t="s">
        <v>2052</v>
      </c>
      <c r="M91" s="3" t="s">
        <v>2738</v>
      </c>
      <c r="N91" s="3">
        <v>730</v>
      </c>
      <c r="O91" s="3" t="s">
        <v>2731</v>
      </c>
      <c r="P91" s="3" t="s">
        <v>2731</v>
      </c>
      <c r="Q91" s="3" t="s">
        <v>2731</v>
      </c>
      <c r="R91" s="3" t="s">
        <v>2732</v>
      </c>
    </row>
    <row r="92" spans="1:18" x14ac:dyDescent="0.25">
      <c r="A92" s="3" t="s">
        <v>2739</v>
      </c>
      <c r="B92" s="3" t="s">
        <v>2740</v>
      </c>
      <c r="C92" s="3" t="s">
        <v>2774</v>
      </c>
      <c r="D92" s="12" t="s">
        <v>8</v>
      </c>
      <c r="E92" s="12" t="s">
        <v>8</v>
      </c>
      <c r="F92" s="12" t="s">
        <v>8</v>
      </c>
      <c r="G92" s="12" t="s">
        <v>8</v>
      </c>
      <c r="H92" s="12" t="s">
        <v>11</v>
      </c>
      <c r="I92" s="3" t="s">
        <v>58</v>
      </c>
      <c r="J92" s="3">
        <v>6089</v>
      </c>
      <c r="K92" s="3" t="s">
        <v>2149</v>
      </c>
      <c r="L92" s="3" t="s">
        <v>2052</v>
      </c>
      <c r="M92" s="3" t="s">
        <v>2738</v>
      </c>
      <c r="N92" s="3">
        <v>540</v>
      </c>
      <c r="O92" s="3" t="s">
        <v>2731</v>
      </c>
      <c r="P92" s="3" t="s">
        <v>2731</v>
      </c>
      <c r="Q92" s="3" t="s">
        <v>2731</v>
      </c>
      <c r="R92" s="3" t="s">
        <v>2732</v>
      </c>
    </row>
    <row r="93" spans="1:18" x14ac:dyDescent="0.25">
      <c r="A93" s="3" t="s">
        <v>2739</v>
      </c>
      <c r="B93" s="3" t="s">
        <v>2740</v>
      </c>
      <c r="C93" s="3" t="s">
        <v>2774</v>
      </c>
      <c r="D93" s="12" t="s">
        <v>8</v>
      </c>
      <c r="E93" s="12" t="s">
        <v>8</v>
      </c>
      <c r="F93" s="12" t="s">
        <v>8</v>
      </c>
      <c r="G93" s="12" t="s">
        <v>8</v>
      </c>
      <c r="H93" s="12" t="s">
        <v>11</v>
      </c>
      <c r="I93" s="3" t="s">
        <v>58</v>
      </c>
      <c r="J93" s="3">
        <v>6090</v>
      </c>
      <c r="K93" s="3" t="s">
        <v>2150</v>
      </c>
      <c r="L93" s="3" t="s">
        <v>2052</v>
      </c>
      <c r="M93" s="3" t="s">
        <v>2738</v>
      </c>
      <c r="N93" s="3">
        <v>360</v>
      </c>
      <c r="O93" s="3" t="s">
        <v>2731</v>
      </c>
      <c r="P93" s="3" t="s">
        <v>2731</v>
      </c>
      <c r="Q93" s="3" t="s">
        <v>2731</v>
      </c>
      <c r="R93" s="3" t="s">
        <v>2732</v>
      </c>
    </row>
    <row r="94" spans="1:18" x14ac:dyDescent="0.25">
      <c r="A94" s="3" t="s">
        <v>2739</v>
      </c>
      <c r="B94" s="3" t="s">
        <v>2740</v>
      </c>
      <c r="C94" s="3" t="s">
        <v>2774</v>
      </c>
      <c r="D94" s="12" t="s">
        <v>8</v>
      </c>
      <c r="E94" s="12" t="s">
        <v>8</v>
      </c>
      <c r="F94" s="12" t="s">
        <v>8</v>
      </c>
      <c r="G94" s="12" t="s">
        <v>8</v>
      </c>
      <c r="H94" s="12" t="s">
        <v>11</v>
      </c>
      <c r="I94" s="3" t="s">
        <v>58</v>
      </c>
      <c r="J94" s="3">
        <v>6091</v>
      </c>
      <c r="K94" s="3" t="s">
        <v>2151</v>
      </c>
      <c r="L94" s="3" t="s">
        <v>2049</v>
      </c>
      <c r="M94" s="3" t="s">
        <v>2738</v>
      </c>
      <c r="N94" s="3">
        <v>540</v>
      </c>
      <c r="O94" s="3" t="s">
        <v>2731</v>
      </c>
      <c r="P94" s="3" t="s">
        <v>2731</v>
      </c>
      <c r="Q94" s="3" t="s">
        <v>2731</v>
      </c>
      <c r="R94" s="3" t="s">
        <v>2732</v>
      </c>
    </row>
    <row r="95" spans="1:18" x14ac:dyDescent="0.25">
      <c r="A95" s="3" t="s">
        <v>2727</v>
      </c>
      <c r="B95" s="3" t="s">
        <v>2767</v>
      </c>
      <c r="C95" s="3" t="s">
        <v>2777</v>
      </c>
      <c r="D95" s="12" t="s">
        <v>8</v>
      </c>
      <c r="E95" s="12" t="s">
        <v>8</v>
      </c>
      <c r="F95" s="12" t="s">
        <v>8</v>
      </c>
      <c r="G95" s="12" t="s">
        <v>8</v>
      </c>
      <c r="H95" s="12" t="s">
        <v>11</v>
      </c>
      <c r="I95" s="3" t="s">
        <v>58</v>
      </c>
      <c r="J95" s="3">
        <v>6111</v>
      </c>
      <c r="K95" s="3" t="s">
        <v>2152</v>
      </c>
      <c r="L95" s="3" t="s">
        <v>2049</v>
      </c>
      <c r="M95" s="3" t="s">
        <v>2776</v>
      </c>
      <c r="N95" s="3">
        <v>1825</v>
      </c>
      <c r="O95" s="3" t="s">
        <v>2731</v>
      </c>
      <c r="P95" s="3" t="s">
        <v>2731</v>
      </c>
      <c r="Q95" s="3" t="s">
        <v>2731</v>
      </c>
      <c r="R95" s="3" t="s">
        <v>2732</v>
      </c>
    </row>
    <row r="96" spans="1:18" x14ac:dyDescent="0.25">
      <c r="A96" s="3" t="s">
        <v>2727</v>
      </c>
      <c r="B96" s="3" t="s">
        <v>2767</v>
      </c>
      <c r="C96" s="3" t="s">
        <v>2777</v>
      </c>
      <c r="D96" s="12" t="s">
        <v>8</v>
      </c>
      <c r="E96" s="12" t="s">
        <v>8</v>
      </c>
      <c r="F96" s="12" t="s">
        <v>8</v>
      </c>
      <c r="G96" s="12" t="s">
        <v>8</v>
      </c>
      <c r="H96" s="12" t="s">
        <v>11</v>
      </c>
      <c r="I96" s="3" t="s">
        <v>58</v>
      </c>
      <c r="J96" s="3">
        <v>6112</v>
      </c>
      <c r="K96" s="3" t="s">
        <v>2153</v>
      </c>
      <c r="L96" s="3" t="s">
        <v>2049</v>
      </c>
      <c r="M96" s="3" t="s">
        <v>2738</v>
      </c>
      <c r="N96" s="3">
        <v>365</v>
      </c>
      <c r="O96" s="3" t="s">
        <v>2731</v>
      </c>
      <c r="P96" s="3" t="s">
        <v>2731</v>
      </c>
      <c r="Q96" s="3" t="s">
        <v>2731</v>
      </c>
      <c r="R96" s="3" t="s">
        <v>2732</v>
      </c>
    </row>
    <row r="97" spans="1:18" x14ac:dyDescent="0.25">
      <c r="A97" s="3" t="s">
        <v>2727</v>
      </c>
      <c r="B97" s="3" t="s">
        <v>2767</v>
      </c>
      <c r="C97" s="3" t="s">
        <v>2777</v>
      </c>
      <c r="D97" s="12" t="s">
        <v>8</v>
      </c>
      <c r="E97" s="12" t="s">
        <v>8</v>
      </c>
      <c r="F97" s="12" t="s">
        <v>8</v>
      </c>
      <c r="G97" s="12" t="s">
        <v>8</v>
      </c>
      <c r="H97" s="12" t="s">
        <v>11</v>
      </c>
      <c r="I97" s="3" t="s">
        <v>58</v>
      </c>
      <c r="J97" s="3">
        <v>6113</v>
      </c>
      <c r="K97" s="3" t="s">
        <v>2154</v>
      </c>
      <c r="L97" s="3" t="s">
        <v>2049</v>
      </c>
      <c r="M97" s="3" t="s">
        <v>2738</v>
      </c>
      <c r="N97" s="3">
        <v>365</v>
      </c>
      <c r="O97" s="3" t="s">
        <v>2731</v>
      </c>
      <c r="P97" s="3" t="s">
        <v>2731</v>
      </c>
      <c r="Q97" s="3" t="s">
        <v>2731</v>
      </c>
      <c r="R97" s="3" t="s">
        <v>2732</v>
      </c>
    </row>
    <row r="98" spans="1:18" x14ac:dyDescent="0.25">
      <c r="A98" s="3" t="s">
        <v>2727</v>
      </c>
      <c r="B98" s="3" t="s">
        <v>2767</v>
      </c>
      <c r="C98" s="3" t="s">
        <v>2777</v>
      </c>
      <c r="D98" s="12" t="s">
        <v>8</v>
      </c>
      <c r="E98" s="12" t="s">
        <v>8</v>
      </c>
      <c r="F98" s="12" t="s">
        <v>8</v>
      </c>
      <c r="G98" s="12" t="s">
        <v>8</v>
      </c>
      <c r="H98" s="12" t="s">
        <v>11</v>
      </c>
      <c r="I98" s="3" t="s">
        <v>58</v>
      </c>
      <c r="J98" s="3">
        <v>6114</v>
      </c>
      <c r="K98" s="3" t="s">
        <v>2155</v>
      </c>
      <c r="L98" s="3" t="s">
        <v>2049</v>
      </c>
      <c r="M98" s="3" t="s">
        <v>2738</v>
      </c>
      <c r="N98" s="3">
        <v>365</v>
      </c>
      <c r="O98" s="3" t="s">
        <v>2731</v>
      </c>
      <c r="P98" s="3" t="s">
        <v>2731</v>
      </c>
      <c r="Q98" s="3" t="s">
        <v>2731</v>
      </c>
      <c r="R98" s="3" t="s">
        <v>2732</v>
      </c>
    </row>
    <row r="99" spans="1:18" x14ac:dyDescent="0.25">
      <c r="A99" s="3" t="s">
        <v>2727</v>
      </c>
      <c r="B99" s="3" t="s">
        <v>2767</v>
      </c>
      <c r="C99" s="3" t="s">
        <v>2777</v>
      </c>
      <c r="D99" s="12" t="s">
        <v>8</v>
      </c>
      <c r="E99" s="12" t="s">
        <v>8</v>
      </c>
      <c r="F99" s="12" t="s">
        <v>8</v>
      </c>
      <c r="G99" s="12" t="s">
        <v>8</v>
      </c>
      <c r="H99" s="12" t="s">
        <v>11</v>
      </c>
      <c r="I99" s="3" t="s">
        <v>58</v>
      </c>
      <c r="J99" s="3">
        <v>6115</v>
      </c>
      <c r="K99" s="3" t="s">
        <v>2156</v>
      </c>
      <c r="L99" s="3" t="s">
        <v>2049</v>
      </c>
      <c r="M99" s="3" t="s">
        <v>2776</v>
      </c>
      <c r="N99" s="3">
        <v>365</v>
      </c>
      <c r="O99" s="3" t="s">
        <v>2731</v>
      </c>
      <c r="P99" s="3" t="s">
        <v>2731</v>
      </c>
      <c r="Q99" s="3" t="s">
        <v>2731</v>
      </c>
      <c r="R99" s="3" t="s">
        <v>2732</v>
      </c>
    </row>
    <row r="100" spans="1:18" x14ac:dyDescent="0.25">
      <c r="A100" s="3" t="s">
        <v>2727</v>
      </c>
      <c r="B100" s="3" t="s">
        <v>2767</v>
      </c>
      <c r="C100" s="3" t="s">
        <v>2778</v>
      </c>
      <c r="D100" s="12" t="s">
        <v>8</v>
      </c>
      <c r="E100" s="12" t="s">
        <v>8</v>
      </c>
      <c r="F100" s="12" t="s">
        <v>8</v>
      </c>
      <c r="G100" s="12" t="s">
        <v>8</v>
      </c>
      <c r="H100" s="12" t="s">
        <v>11</v>
      </c>
      <c r="I100" s="3" t="s">
        <v>58</v>
      </c>
      <c r="J100" s="3">
        <v>6117</v>
      </c>
      <c r="K100" s="3" t="s">
        <v>2157</v>
      </c>
      <c r="L100" s="3" t="s">
        <v>2049</v>
      </c>
      <c r="M100" s="3" t="s">
        <v>2738</v>
      </c>
      <c r="N100" s="3">
        <v>548</v>
      </c>
      <c r="O100" s="3" t="s">
        <v>2731</v>
      </c>
      <c r="P100" s="3" t="s">
        <v>2731</v>
      </c>
      <c r="Q100" s="3" t="s">
        <v>2731</v>
      </c>
      <c r="R100" s="3" t="s">
        <v>2732</v>
      </c>
    </row>
    <row r="101" spans="1:18" x14ac:dyDescent="0.25">
      <c r="A101" s="3" t="s">
        <v>2739</v>
      </c>
      <c r="B101" s="3" t="s">
        <v>2740</v>
      </c>
      <c r="C101" s="3" t="s">
        <v>2779</v>
      </c>
      <c r="D101" s="12" t="s">
        <v>8</v>
      </c>
      <c r="E101" s="12" t="s">
        <v>11</v>
      </c>
      <c r="F101" s="12" t="s">
        <v>11</v>
      </c>
      <c r="G101" s="12" t="s">
        <v>11</v>
      </c>
      <c r="H101" s="12" t="s">
        <v>8</v>
      </c>
      <c r="I101" s="3" t="s">
        <v>58</v>
      </c>
      <c r="J101" s="3">
        <v>6118</v>
      </c>
      <c r="K101" s="3" t="s">
        <v>2158</v>
      </c>
      <c r="L101" s="3" t="s">
        <v>2049</v>
      </c>
      <c r="M101" s="3" t="s">
        <v>2776</v>
      </c>
      <c r="N101" s="3">
        <v>360</v>
      </c>
      <c r="O101" s="3" t="s">
        <v>2731</v>
      </c>
      <c r="P101" s="3" t="s">
        <v>2731</v>
      </c>
      <c r="Q101" s="3" t="s">
        <v>2731</v>
      </c>
      <c r="R101" s="3" t="s">
        <v>2732</v>
      </c>
    </row>
    <row r="102" spans="1:18" x14ac:dyDescent="0.25">
      <c r="A102" s="3" t="s">
        <v>2739</v>
      </c>
      <c r="B102" s="3" t="s">
        <v>2740</v>
      </c>
      <c r="C102" s="3" t="s">
        <v>2780</v>
      </c>
      <c r="D102" s="12" t="s">
        <v>8</v>
      </c>
      <c r="E102" s="12" t="s">
        <v>8</v>
      </c>
      <c r="F102" s="12" t="s">
        <v>8</v>
      </c>
      <c r="G102" s="12" t="s">
        <v>8</v>
      </c>
      <c r="H102" s="12" t="s">
        <v>11</v>
      </c>
      <c r="I102" s="3" t="s">
        <v>58</v>
      </c>
      <c r="J102" s="3">
        <v>6119</v>
      </c>
      <c r="K102" s="3" t="s">
        <v>2159</v>
      </c>
      <c r="L102" s="3" t="s">
        <v>2049</v>
      </c>
      <c r="M102" s="3" t="s">
        <v>2738</v>
      </c>
      <c r="N102" s="3">
        <v>450</v>
      </c>
      <c r="O102" s="3" t="s">
        <v>2731</v>
      </c>
      <c r="P102" s="3" t="s">
        <v>2731</v>
      </c>
      <c r="Q102" s="3" t="s">
        <v>2731</v>
      </c>
      <c r="R102" s="3" t="s">
        <v>2732</v>
      </c>
    </row>
    <row r="103" spans="1:18" x14ac:dyDescent="0.25">
      <c r="A103" s="3" t="s">
        <v>2739</v>
      </c>
      <c r="B103" s="3" t="s">
        <v>2740</v>
      </c>
      <c r="C103" s="3" t="s">
        <v>2781</v>
      </c>
      <c r="D103" s="12" t="s">
        <v>8</v>
      </c>
      <c r="E103" s="12" t="s">
        <v>8</v>
      </c>
      <c r="F103" s="12" t="s">
        <v>8</v>
      </c>
      <c r="G103" s="12" t="s">
        <v>11</v>
      </c>
      <c r="H103" s="12" t="s">
        <v>11</v>
      </c>
      <c r="I103" s="3" t="s">
        <v>58</v>
      </c>
      <c r="J103" s="3">
        <v>6240</v>
      </c>
      <c r="K103" s="3" t="s">
        <v>2152</v>
      </c>
      <c r="L103" s="3" t="s">
        <v>2049</v>
      </c>
      <c r="M103" s="3" t="s">
        <v>2776</v>
      </c>
      <c r="N103" s="3">
        <v>1825</v>
      </c>
      <c r="O103" s="3" t="s">
        <v>2731</v>
      </c>
      <c r="P103" s="3" t="s">
        <v>2731</v>
      </c>
      <c r="Q103" s="3" t="s">
        <v>2731</v>
      </c>
      <c r="R103" s="3" t="s">
        <v>2732</v>
      </c>
    </row>
    <row r="104" spans="1:18" x14ac:dyDescent="0.25">
      <c r="A104" s="3" t="s">
        <v>2739</v>
      </c>
      <c r="B104" s="3" t="s">
        <v>2740</v>
      </c>
      <c r="C104" s="3" t="s">
        <v>2781</v>
      </c>
      <c r="D104" s="12" t="s">
        <v>8</v>
      </c>
      <c r="E104" s="12" t="s">
        <v>8</v>
      </c>
      <c r="F104" s="12" t="s">
        <v>8</v>
      </c>
      <c r="G104" s="12" t="s">
        <v>11</v>
      </c>
      <c r="H104" s="12" t="s">
        <v>11</v>
      </c>
      <c r="I104" s="3" t="s">
        <v>58</v>
      </c>
      <c r="J104" s="3">
        <v>6241</v>
      </c>
      <c r="K104" s="3" t="s">
        <v>2155</v>
      </c>
      <c r="L104" s="3" t="s">
        <v>2049</v>
      </c>
      <c r="M104" s="3" t="s">
        <v>2738</v>
      </c>
      <c r="N104" s="3">
        <v>365</v>
      </c>
      <c r="O104" s="3" t="s">
        <v>2731</v>
      </c>
      <c r="P104" s="3" t="s">
        <v>2731</v>
      </c>
      <c r="Q104" s="3" t="s">
        <v>2731</v>
      </c>
      <c r="R104" s="3" t="s">
        <v>2732</v>
      </c>
    </row>
    <row r="105" spans="1:18" x14ac:dyDescent="0.25">
      <c r="A105" s="3" t="s">
        <v>2739</v>
      </c>
      <c r="B105" s="3" t="s">
        <v>2740</v>
      </c>
      <c r="C105" s="3" t="s">
        <v>2781</v>
      </c>
      <c r="D105" s="12" t="s">
        <v>8</v>
      </c>
      <c r="E105" s="12" t="s">
        <v>8</v>
      </c>
      <c r="F105" s="12" t="s">
        <v>8</v>
      </c>
      <c r="G105" s="12" t="s">
        <v>11</v>
      </c>
      <c r="H105" s="12" t="s">
        <v>11</v>
      </c>
      <c r="I105" s="3" t="s">
        <v>58</v>
      </c>
      <c r="J105" s="3">
        <v>6242</v>
      </c>
      <c r="K105" s="3" t="s">
        <v>2156</v>
      </c>
      <c r="L105" s="3" t="s">
        <v>2049</v>
      </c>
      <c r="M105" s="3" t="s">
        <v>2776</v>
      </c>
      <c r="N105" s="3">
        <v>365</v>
      </c>
      <c r="O105" s="3" t="s">
        <v>2731</v>
      </c>
      <c r="P105" s="3" t="s">
        <v>2731</v>
      </c>
      <c r="Q105" s="3" t="s">
        <v>2731</v>
      </c>
      <c r="R105" s="3" t="s">
        <v>2732</v>
      </c>
    </row>
    <row r="106" spans="1:18" x14ac:dyDescent="0.25">
      <c r="A106" s="3" t="s">
        <v>2739</v>
      </c>
      <c r="B106" s="3" t="s">
        <v>2740</v>
      </c>
      <c r="C106" s="3" t="s">
        <v>2781</v>
      </c>
      <c r="D106" s="12" t="s">
        <v>8</v>
      </c>
      <c r="E106" s="12" t="s">
        <v>8</v>
      </c>
      <c r="F106" s="12" t="s">
        <v>8</v>
      </c>
      <c r="G106" s="12" t="s">
        <v>11</v>
      </c>
      <c r="H106" s="12" t="s">
        <v>11</v>
      </c>
      <c r="I106" s="3" t="s">
        <v>58</v>
      </c>
      <c r="J106" s="3">
        <v>6236</v>
      </c>
      <c r="K106" s="3" t="s">
        <v>2160</v>
      </c>
      <c r="L106" s="3" t="s">
        <v>2049</v>
      </c>
      <c r="M106" s="3" t="s">
        <v>2738</v>
      </c>
      <c r="N106" s="3">
        <v>548</v>
      </c>
      <c r="O106" s="3" t="s">
        <v>2731</v>
      </c>
      <c r="P106" s="3" t="s">
        <v>2731</v>
      </c>
      <c r="Q106" s="3" t="s">
        <v>2731</v>
      </c>
      <c r="R106" s="3" t="s">
        <v>2732</v>
      </c>
    </row>
    <row r="107" spans="1:18" x14ac:dyDescent="0.25">
      <c r="A107" s="3" t="s">
        <v>2739</v>
      </c>
      <c r="B107" s="3" t="s">
        <v>2740</v>
      </c>
      <c r="C107" s="3" t="s">
        <v>2781</v>
      </c>
      <c r="D107" s="12" t="s">
        <v>8</v>
      </c>
      <c r="E107" s="12" t="s">
        <v>8</v>
      </c>
      <c r="F107" s="12" t="s">
        <v>8</v>
      </c>
      <c r="G107" s="12" t="s">
        <v>11</v>
      </c>
      <c r="H107" s="12" t="s">
        <v>11</v>
      </c>
      <c r="I107" s="3" t="s">
        <v>146</v>
      </c>
      <c r="J107" s="3">
        <v>6243</v>
      </c>
      <c r="K107" s="3" t="s">
        <v>2161</v>
      </c>
      <c r="L107" s="3" t="s">
        <v>2049</v>
      </c>
      <c r="M107" s="3" t="s">
        <v>2738</v>
      </c>
      <c r="N107" s="3">
        <v>60</v>
      </c>
      <c r="O107" s="3" t="s">
        <v>2731</v>
      </c>
      <c r="P107" s="3" t="s">
        <v>2731</v>
      </c>
      <c r="Q107" s="3" t="s">
        <v>2731</v>
      </c>
      <c r="R107" s="3" t="s">
        <v>2742</v>
      </c>
    </row>
    <row r="108" spans="1:18" x14ac:dyDescent="0.25">
      <c r="A108" s="3" t="s">
        <v>2739</v>
      </c>
      <c r="B108" s="3" t="s">
        <v>2740</v>
      </c>
      <c r="C108" s="3" t="s">
        <v>2781</v>
      </c>
      <c r="D108" s="12" t="s">
        <v>8</v>
      </c>
      <c r="E108" s="12" t="s">
        <v>8</v>
      </c>
      <c r="F108" s="12" t="s">
        <v>8</v>
      </c>
      <c r="G108" s="12" t="s">
        <v>11</v>
      </c>
      <c r="H108" s="12" t="s">
        <v>11</v>
      </c>
      <c r="I108" s="3" t="s">
        <v>146</v>
      </c>
      <c r="J108" s="3">
        <v>6244</v>
      </c>
      <c r="K108" s="3" t="s">
        <v>2162</v>
      </c>
      <c r="L108" s="3" t="s">
        <v>2049</v>
      </c>
      <c r="M108" s="3" t="s">
        <v>2738</v>
      </c>
      <c r="N108" s="3">
        <v>60</v>
      </c>
      <c r="O108" s="3" t="s">
        <v>2731</v>
      </c>
      <c r="P108" s="3" t="s">
        <v>2731</v>
      </c>
      <c r="Q108" s="3" t="s">
        <v>2731</v>
      </c>
      <c r="R108" s="3" t="s">
        <v>2742</v>
      </c>
    </row>
    <row r="109" spans="1:18" x14ac:dyDescent="0.25">
      <c r="A109" s="3" t="s">
        <v>2739</v>
      </c>
      <c r="B109" s="3" t="s">
        <v>2740</v>
      </c>
      <c r="C109" s="3" t="s">
        <v>2782</v>
      </c>
      <c r="D109" s="12" t="s">
        <v>8</v>
      </c>
      <c r="E109" s="12" t="s">
        <v>8</v>
      </c>
      <c r="F109" s="12" t="s">
        <v>8</v>
      </c>
      <c r="G109" s="12" t="s">
        <v>11</v>
      </c>
      <c r="H109" s="12" t="s">
        <v>11</v>
      </c>
      <c r="I109" s="3" t="s">
        <v>146</v>
      </c>
      <c r="J109" s="3">
        <v>6129</v>
      </c>
      <c r="K109" s="3" t="s">
        <v>2163</v>
      </c>
      <c r="L109" s="3" t="s">
        <v>2052</v>
      </c>
      <c r="M109" s="3" t="s">
        <v>2738</v>
      </c>
      <c r="N109" s="3">
        <v>90</v>
      </c>
      <c r="O109" s="3" t="s">
        <v>2731</v>
      </c>
      <c r="P109" s="3" t="s">
        <v>2731</v>
      </c>
      <c r="Q109" s="3" t="s">
        <v>2731</v>
      </c>
      <c r="R109" s="3" t="s">
        <v>2742</v>
      </c>
    </row>
    <row r="110" spans="1:18" x14ac:dyDescent="0.25">
      <c r="A110" s="3" t="s">
        <v>2739</v>
      </c>
      <c r="B110" s="3" t="s">
        <v>2755</v>
      </c>
      <c r="C110" s="3" t="s">
        <v>2783</v>
      </c>
      <c r="D110" s="12" t="s">
        <v>8</v>
      </c>
      <c r="E110" s="12" t="s">
        <v>11</v>
      </c>
      <c r="F110" s="12" t="s">
        <v>11</v>
      </c>
      <c r="G110" s="12" t="s">
        <v>11</v>
      </c>
      <c r="H110" s="12" t="s">
        <v>11</v>
      </c>
      <c r="I110" s="3" t="s">
        <v>87</v>
      </c>
      <c r="J110" s="3">
        <v>5715</v>
      </c>
      <c r="K110" s="3" t="s">
        <v>2164</v>
      </c>
      <c r="L110" s="3" t="s">
        <v>2050</v>
      </c>
      <c r="M110" s="3" t="s">
        <v>2738</v>
      </c>
      <c r="N110" s="3">
        <v>180</v>
      </c>
      <c r="O110" s="3" t="s">
        <v>2731</v>
      </c>
      <c r="P110" s="3" t="s">
        <v>2731</v>
      </c>
      <c r="Q110" s="3" t="s">
        <v>2731</v>
      </c>
      <c r="R110" s="3" t="s">
        <v>2732</v>
      </c>
    </row>
    <row r="111" spans="1:18" x14ac:dyDescent="0.25">
      <c r="A111" s="3" t="s">
        <v>2727</v>
      </c>
      <c r="B111" s="3" t="s">
        <v>2735</v>
      </c>
      <c r="C111" s="3" t="s">
        <v>2736</v>
      </c>
      <c r="D111" s="12" t="s">
        <v>11</v>
      </c>
      <c r="E111" s="12" t="s">
        <v>11</v>
      </c>
      <c r="F111" s="12" t="s">
        <v>11</v>
      </c>
      <c r="G111" s="12" t="s">
        <v>11</v>
      </c>
      <c r="H111" s="12" t="s">
        <v>11</v>
      </c>
      <c r="I111" s="3" t="s">
        <v>2784</v>
      </c>
      <c r="J111" s="3">
        <v>6169</v>
      </c>
      <c r="K111" s="3" t="s">
        <v>2165</v>
      </c>
      <c r="L111" s="3" t="s">
        <v>2049</v>
      </c>
      <c r="M111" s="3" t="s">
        <v>2738</v>
      </c>
      <c r="N111" s="3">
        <v>0</v>
      </c>
      <c r="O111" s="3" t="s">
        <v>2731</v>
      </c>
      <c r="P111" s="3" t="s">
        <v>2731</v>
      </c>
      <c r="Q111" s="3" t="s">
        <v>2731</v>
      </c>
      <c r="R111" s="3" t="s">
        <v>2732</v>
      </c>
    </row>
    <row r="112" spans="1:18" x14ac:dyDescent="0.25">
      <c r="A112" s="3" t="s">
        <v>2739</v>
      </c>
      <c r="B112" s="3" t="s">
        <v>2752</v>
      </c>
      <c r="C112" s="3" t="s">
        <v>2753</v>
      </c>
      <c r="D112" s="12" t="s">
        <v>11</v>
      </c>
      <c r="E112" s="12" t="s">
        <v>8</v>
      </c>
      <c r="F112" s="12" t="s">
        <v>8</v>
      </c>
      <c r="G112" s="12" t="s">
        <v>8</v>
      </c>
      <c r="H112" s="12" t="s">
        <v>8</v>
      </c>
      <c r="I112" s="3" t="s">
        <v>2754</v>
      </c>
      <c r="J112" s="3">
        <v>6166</v>
      </c>
      <c r="K112" s="3" t="s">
        <v>2166</v>
      </c>
      <c r="L112" s="3" t="s">
        <v>2049</v>
      </c>
      <c r="M112" s="3" t="s">
        <v>2738</v>
      </c>
      <c r="N112" s="3">
        <v>455</v>
      </c>
      <c r="O112" s="3" t="s">
        <v>2731</v>
      </c>
      <c r="P112" s="3" t="s">
        <v>2731</v>
      </c>
      <c r="Q112" s="3" t="s">
        <v>2731</v>
      </c>
      <c r="R112" s="3" t="s">
        <v>2732</v>
      </c>
    </row>
    <row r="113" spans="1:18" x14ac:dyDescent="0.25">
      <c r="A113" s="3" t="s">
        <v>2727</v>
      </c>
      <c r="B113" s="3" t="s">
        <v>2733</v>
      </c>
      <c r="C113" s="3" t="s">
        <v>2785</v>
      </c>
      <c r="D113" s="12" t="s">
        <v>11</v>
      </c>
      <c r="E113" s="12" t="s">
        <v>8</v>
      </c>
      <c r="F113" s="12" t="s">
        <v>8</v>
      </c>
      <c r="G113" s="12" t="s">
        <v>11</v>
      </c>
      <c r="H113" s="12" t="s">
        <v>8</v>
      </c>
      <c r="I113" s="3" t="s">
        <v>308</v>
      </c>
      <c r="J113" s="3">
        <v>5508</v>
      </c>
      <c r="K113" s="3" t="s">
        <v>2167</v>
      </c>
      <c r="L113" s="3" t="s">
        <v>2052</v>
      </c>
      <c r="M113" s="3" t="s">
        <v>2730</v>
      </c>
      <c r="N113" s="3">
        <v>10</v>
      </c>
      <c r="O113" s="3">
        <v>44012</v>
      </c>
      <c r="P113" s="3">
        <v>100</v>
      </c>
      <c r="Q113" s="3">
        <v>50</v>
      </c>
      <c r="R113" s="3" t="s">
        <v>2732</v>
      </c>
    </row>
    <row r="114" spans="1:18" x14ac:dyDescent="0.25">
      <c r="A114" s="3" t="s">
        <v>2727</v>
      </c>
      <c r="B114" s="3" t="s">
        <v>2733</v>
      </c>
      <c r="C114" s="3" t="s">
        <v>2785</v>
      </c>
      <c r="D114" s="12" t="s">
        <v>11</v>
      </c>
      <c r="E114" s="12" t="s">
        <v>8</v>
      </c>
      <c r="F114" s="12" t="s">
        <v>8</v>
      </c>
      <c r="G114" s="12" t="s">
        <v>11</v>
      </c>
      <c r="H114" s="12" t="s">
        <v>8</v>
      </c>
      <c r="I114" s="3" t="s">
        <v>308</v>
      </c>
      <c r="J114" s="3">
        <v>5509</v>
      </c>
      <c r="K114" s="3" t="s">
        <v>2168</v>
      </c>
      <c r="L114" s="3" t="s">
        <v>2052</v>
      </c>
      <c r="M114" s="3" t="s">
        <v>2749</v>
      </c>
      <c r="N114" s="3">
        <v>0</v>
      </c>
      <c r="O114" s="3">
        <v>44012</v>
      </c>
      <c r="P114" s="3">
        <v>46.667000000000002</v>
      </c>
      <c r="Q114" s="3">
        <v>14</v>
      </c>
      <c r="R114" s="3" t="s">
        <v>2732</v>
      </c>
    </row>
    <row r="115" spans="1:18" x14ac:dyDescent="0.25">
      <c r="A115" s="3" t="s">
        <v>2739</v>
      </c>
      <c r="B115" s="3" t="s">
        <v>2740</v>
      </c>
      <c r="C115" s="3" t="s">
        <v>2765</v>
      </c>
      <c r="D115" s="12" t="s">
        <v>8</v>
      </c>
      <c r="E115" s="12" t="s">
        <v>8</v>
      </c>
      <c r="F115" s="12" t="s">
        <v>8</v>
      </c>
      <c r="G115" s="12" t="s">
        <v>8</v>
      </c>
      <c r="H115" s="12" t="s">
        <v>11</v>
      </c>
      <c r="I115" s="3" t="s">
        <v>308</v>
      </c>
      <c r="J115" s="3">
        <v>5510</v>
      </c>
      <c r="K115" s="3" t="s">
        <v>2169</v>
      </c>
      <c r="L115" s="3" t="s">
        <v>2051</v>
      </c>
      <c r="M115" s="3" t="s">
        <v>2749</v>
      </c>
      <c r="N115" s="3">
        <v>15</v>
      </c>
      <c r="O115" s="3">
        <v>44012</v>
      </c>
      <c r="P115" s="3">
        <v>100</v>
      </c>
      <c r="Q115" s="3">
        <v>100</v>
      </c>
      <c r="R115" s="3" t="s">
        <v>2732</v>
      </c>
    </row>
    <row r="116" spans="1:18" x14ac:dyDescent="0.25">
      <c r="A116" s="3" t="s">
        <v>2739</v>
      </c>
      <c r="B116" s="3" t="s">
        <v>2740</v>
      </c>
      <c r="C116" s="3" t="s">
        <v>2765</v>
      </c>
      <c r="D116" s="12" t="s">
        <v>8</v>
      </c>
      <c r="E116" s="12" t="s">
        <v>8</v>
      </c>
      <c r="F116" s="12" t="s">
        <v>8</v>
      </c>
      <c r="G116" s="12" t="s">
        <v>8</v>
      </c>
      <c r="H116" s="12" t="s">
        <v>11</v>
      </c>
      <c r="I116" s="3" t="s">
        <v>308</v>
      </c>
      <c r="J116" s="3">
        <v>5511</v>
      </c>
      <c r="K116" s="3" t="s">
        <v>2170</v>
      </c>
      <c r="L116" s="3" t="s">
        <v>2051</v>
      </c>
      <c r="M116" s="3" t="s">
        <v>2749</v>
      </c>
      <c r="N116" s="3">
        <v>15</v>
      </c>
      <c r="O116" s="3">
        <v>44012</v>
      </c>
      <c r="P116" s="3">
        <v>60</v>
      </c>
      <c r="Q116" s="3">
        <v>30</v>
      </c>
      <c r="R116" s="3" t="s">
        <v>2732</v>
      </c>
    </row>
    <row r="117" spans="1:18" x14ac:dyDescent="0.25">
      <c r="A117" s="3" t="s">
        <v>2727</v>
      </c>
      <c r="B117" s="3" t="s">
        <v>2733</v>
      </c>
      <c r="C117" s="3" t="s">
        <v>2785</v>
      </c>
      <c r="D117" s="12" t="s">
        <v>11</v>
      </c>
      <c r="E117" s="12" t="s">
        <v>8</v>
      </c>
      <c r="F117" s="12" t="s">
        <v>8</v>
      </c>
      <c r="G117" s="12" t="s">
        <v>11</v>
      </c>
      <c r="H117" s="12" t="s">
        <v>8</v>
      </c>
      <c r="I117" s="3" t="s">
        <v>308</v>
      </c>
      <c r="J117" s="3">
        <v>5512</v>
      </c>
      <c r="K117" s="3" t="s">
        <v>2171</v>
      </c>
      <c r="L117" s="3" t="s">
        <v>2051</v>
      </c>
      <c r="M117" s="3" t="s">
        <v>2738</v>
      </c>
      <c r="N117" s="3">
        <v>30</v>
      </c>
      <c r="O117" s="3">
        <v>43830</v>
      </c>
      <c r="P117" s="3">
        <v>100</v>
      </c>
      <c r="Q117" s="3">
        <v>0.31</v>
      </c>
      <c r="R117" s="3" t="s">
        <v>2732</v>
      </c>
    </row>
    <row r="118" spans="1:18" x14ac:dyDescent="0.25">
      <c r="A118" s="3" t="s">
        <v>2727</v>
      </c>
      <c r="B118" s="3" t="s">
        <v>2733</v>
      </c>
      <c r="C118" s="3" t="s">
        <v>2785</v>
      </c>
      <c r="D118" s="12" t="s">
        <v>11</v>
      </c>
      <c r="E118" s="12" t="s">
        <v>8</v>
      </c>
      <c r="F118" s="12" t="s">
        <v>8</v>
      </c>
      <c r="G118" s="12" t="s">
        <v>11</v>
      </c>
      <c r="H118" s="12" t="s">
        <v>8</v>
      </c>
      <c r="I118" s="3" t="s">
        <v>308</v>
      </c>
      <c r="J118" s="3">
        <v>5513</v>
      </c>
      <c r="K118" s="3" t="s">
        <v>2172</v>
      </c>
      <c r="L118" s="3" t="s">
        <v>2051</v>
      </c>
      <c r="M118" s="3" t="s">
        <v>2730</v>
      </c>
      <c r="N118" s="3">
        <v>30</v>
      </c>
      <c r="O118" s="3">
        <v>44012</v>
      </c>
      <c r="P118" s="3">
        <v>100</v>
      </c>
      <c r="Q118" s="3">
        <v>55</v>
      </c>
      <c r="R118" s="3" t="s">
        <v>2732</v>
      </c>
    </row>
    <row r="119" spans="1:18" x14ac:dyDescent="0.25">
      <c r="A119" s="3" t="s">
        <v>2727</v>
      </c>
      <c r="B119" s="3" t="s">
        <v>2733</v>
      </c>
      <c r="C119" s="3" t="s">
        <v>2785</v>
      </c>
      <c r="D119" s="12" t="s">
        <v>11</v>
      </c>
      <c r="E119" s="12" t="s">
        <v>8</v>
      </c>
      <c r="F119" s="12" t="s">
        <v>8</v>
      </c>
      <c r="G119" s="12" t="s">
        <v>11</v>
      </c>
      <c r="H119" s="12" t="s">
        <v>8</v>
      </c>
      <c r="I119" s="3" t="s">
        <v>308</v>
      </c>
      <c r="J119" s="3">
        <v>5514</v>
      </c>
      <c r="K119" s="3" t="s">
        <v>2171</v>
      </c>
      <c r="L119" s="3" t="s">
        <v>2051</v>
      </c>
      <c r="M119" s="3" t="s">
        <v>2738</v>
      </c>
      <c r="N119" s="3">
        <v>30</v>
      </c>
      <c r="O119" s="3">
        <v>43830</v>
      </c>
      <c r="P119" s="3">
        <v>100</v>
      </c>
      <c r="Q119" s="3">
        <v>0.31</v>
      </c>
      <c r="R119" s="3" t="s">
        <v>2732</v>
      </c>
    </row>
    <row r="120" spans="1:18" x14ac:dyDescent="0.25">
      <c r="A120" s="3" t="s">
        <v>2727</v>
      </c>
      <c r="B120" s="3" t="s">
        <v>2733</v>
      </c>
      <c r="C120" s="3" t="s">
        <v>2785</v>
      </c>
      <c r="D120" s="12" t="s">
        <v>11</v>
      </c>
      <c r="E120" s="12" t="s">
        <v>8</v>
      </c>
      <c r="F120" s="12" t="s">
        <v>8</v>
      </c>
      <c r="G120" s="12" t="s">
        <v>11</v>
      </c>
      <c r="H120" s="12" t="s">
        <v>8</v>
      </c>
      <c r="I120" s="3" t="s">
        <v>308</v>
      </c>
      <c r="J120" s="3">
        <v>5515</v>
      </c>
      <c r="K120" s="3" t="s">
        <v>2173</v>
      </c>
      <c r="L120" s="3" t="s">
        <v>2051</v>
      </c>
      <c r="M120" s="3" t="s">
        <v>2738</v>
      </c>
      <c r="N120" s="3">
        <v>30</v>
      </c>
      <c r="O120" s="3">
        <v>43830</v>
      </c>
      <c r="P120" s="3">
        <v>26.471</v>
      </c>
      <c r="Q120" s="3">
        <v>3.75</v>
      </c>
      <c r="R120" s="3" t="s">
        <v>2732</v>
      </c>
    </row>
    <row r="121" spans="1:18" x14ac:dyDescent="0.25">
      <c r="A121" s="3" t="s">
        <v>2727</v>
      </c>
      <c r="B121" s="3" t="s">
        <v>2733</v>
      </c>
      <c r="C121" s="3" t="s">
        <v>2785</v>
      </c>
      <c r="D121" s="12" t="s">
        <v>11</v>
      </c>
      <c r="E121" s="12" t="s">
        <v>8</v>
      </c>
      <c r="F121" s="12" t="s">
        <v>8</v>
      </c>
      <c r="G121" s="12" t="s">
        <v>11</v>
      </c>
      <c r="H121" s="12" t="s">
        <v>8</v>
      </c>
      <c r="I121" s="3" t="s">
        <v>308</v>
      </c>
      <c r="J121" s="3">
        <v>5516</v>
      </c>
      <c r="K121" s="3" t="s">
        <v>2174</v>
      </c>
      <c r="L121" s="3" t="s">
        <v>2048</v>
      </c>
      <c r="M121" s="3" t="s">
        <v>2738</v>
      </c>
      <c r="N121" s="3">
        <v>30</v>
      </c>
      <c r="O121" s="3">
        <v>43830</v>
      </c>
      <c r="P121" s="3">
        <v>100</v>
      </c>
      <c r="Q121" s="3">
        <v>5</v>
      </c>
      <c r="R121" s="3" t="s">
        <v>2732</v>
      </c>
    </row>
    <row r="122" spans="1:18" x14ac:dyDescent="0.25">
      <c r="A122" s="3" t="s">
        <v>2727</v>
      </c>
      <c r="B122" s="3" t="s">
        <v>2733</v>
      </c>
      <c r="C122" s="3" t="s">
        <v>2785</v>
      </c>
      <c r="D122" s="12" t="s">
        <v>11</v>
      </c>
      <c r="E122" s="12" t="s">
        <v>8</v>
      </c>
      <c r="F122" s="12" t="s">
        <v>8</v>
      </c>
      <c r="G122" s="12" t="s">
        <v>11</v>
      </c>
      <c r="H122" s="12" t="s">
        <v>8</v>
      </c>
      <c r="I122" s="3" t="s">
        <v>308</v>
      </c>
      <c r="J122" s="3">
        <v>5517</v>
      </c>
      <c r="K122" s="3" t="s">
        <v>2175</v>
      </c>
      <c r="L122" s="3" t="s">
        <v>2051</v>
      </c>
      <c r="M122" s="3" t="s">
        <v>2738</v>
      </c>
      <c r="N122" s="3">
        <v>30</v>
      </c>
      <c r="O122" s="3">
        <v>43830</v>
      </c>
      <c r="P122" s="3">
        <v>100</v>
      </c>
      <c r="Q122" s="3">
        <v>38.332999999999998</v>
      </c>
      <c r="R122" s="3" t="s">
        <v>2732</v>
      </c>
    </row>
    <row r="123" spans="1:18" x14ac:dyDescent="0.25">
      <c r="A123" s="3" t="s">
        <v>2739</v>
      </c>
      <c r="B123" s="3" t="s">
        <v>2755</v>
      </c>
      <c r="C123" s="3" t="s">
        <v>2786</v>
      </c>
      <c r="D123" s="12" t="s">
        <v>11</v>
      </c>
      <c r="E123" s="12" t="s">
        <v>11</v>
      </c>
      <c r="F123" s="12" t="s">
        <v>8</v>
      </c>
      <c r="G123" s="12" t="s">
        <v>8</v>
      </c>
      <c r="H123" s="12" t="s">
        <v>8</v>
      </c>
      <c r="I123" s="3" t="s">
        <v>2787</v>
      </c>
      <c r="J123" s="3">
        <v>5518</v>
      </c>
      <c r="K123" s="3" t="s">
        <v>2176</v>
      </c>
      <c r="L123" s="3" t="s">
        <v>2050</v>
      </c>
      <c r="M123" s="3" t="s">
        <v>2749</v>
      </c>
      <c r="N123" s="3">
        <v>30</v>
      </c>
      <c r="O123" s="3">
        <v>44012</v>
      </c>
      <c r="P123" s="3">
        <v>100</v>
      </c>
      <c r="Q123" s="3">
        <v>100</v>
      </c>
      <c r="R123" s="3" t="s">
        <v>2732</v>
      </c>
    </row>
    <row r="124" spans="1:18" x14ac:dyDescent="0.25">
      <c r="A124" s="3" t="s">
        <v>2739</v>
      </c>
      <c r="B124" s="3" t="s">
        <v>2755</v>
      </c>
      <c r="C124" s="3" t="s">
        <v>2786</v>
      </c>
      <c r="D124" s="12" t="s">
        <v>11</v>
      </c>
      <c r="E124" s="12" t="s">
        <v>11</v>
      </c>
      <c r="F124" s="12" t="s">
        <v>8</v>
      </c>
      <c r="G124" s="12" t="s">
        <v>8</v>
      </c>
      <c r="H124" s="12" t="s">
        <v>8</v>
      </c>
      <c r="I124" s="3" t="s">
        <v>2787</v>
      </c>
      <c r="J124" s="3">
        <v>5519</v>
      </c>
      <c r="K124" s="3" t="s">
        <v>2177</v>
      </c>
      <c r="L124" s="3" t="s">
        <v>2050</v>
      </c>
      <c r="M124" s="3" t="s">
        <v>2749</v>
      </c>
      <c r="N124" s="3">
        <v>30</v>
      </c>
      <c r="O124" s="3">
        <v>44012</v>
      </c>
      <c r="P124" s="3">
        <v>100</v>
      </c>
      <c r="Q124" s="3">
        <v>100</v>
      </c>
      <c r="R124" s="3" t="s">
        <v>2732</v>
      </c>
    </row>
    <row r="125" spans="1:18" x14ac:dyDescent="0.25">
      <c r="A125" s="3" t="s">
        <v>2739</v>
      </c>
      <c r="B125" s="3" t="s">
        <v>2755</v>
      </c>
      <c r="C125" s="3" t="s">
        <v>2786</v>
      </c>
      <c r="D125" s="12" t="s">
        <v>11</v>
      </c>
      <c r="E125" s="12" t="s">
        <v>11</v>
      </c>
      <c r="F125" s="12" t="s">
        <v>8</v>
      </c>
      <c r="G125" s="12" t="s">
        <v>8</v>
      </c>
      <c r="H125" s="12" t="s">
        <v>8</v>
      </c>
      <c r="I125" s="3" t="s">
        <v>2787</v>
      </c>
      <c r="J125" s="3">
        <v>5520</v>
      </c>
      <c r="K125" s="3" t="s">
        <v>2178</v>
      </c>
      <c r="L125" s="3" t="s">
        <v>2050</v>
      </c>
      <c r="M125" s="3" t="s">
        <v>2749</v>
      </c>
      <c r="N125" s="3">
        <v>30</v>
      </c>
      <c r="O125" s="3">
        <v>44012</v>
      </c>
      <c r="P125" s="3">
        <v>0</v>
      </c>
      <c r="Q125" s="3">
        <v>0</v>
      </c>
      <c r="R125" s="3" t="s">
        <v>2732</v>
      </c>
    </row>
    <row r="126" spans="1:18" x14ac:dyDescent="0.25">
      <c r="A126" s="3" t="s">
        <v>2727</v>
      </c>
      <c r="B126" s="3" t="s">
        <v>2735</v>
      </c>
      <c r="C126" s="3" t="s">
        <v>2736</v>
      </c>
      <c r="D126" s="12" t="s">
        <v>11</v>
      </c>
      <c r="E126" s="12" t="s">
        <v>11</v>
      </c>
      <c r="F126" s="12" t="s">
        <v>11</v>
      </c>
      <c r="G126" s="12" t="s">
        <v>11</v>
      </c>
      <c r="H126" s="12" t="s">
        <v>11</v>
      </c>
      <c r="I126" s="3" t="s">
        <v>2788</v>
      </c>
      <c r="J126" s="3">
        <v>5521</v>
      </c>
      <c r="K126" s="3" t="s">
        <v>2179</v>
      </c>
      <c r="L126" s="3" t="s">
        <v>2052</v>
      </c>
      <c r="M126" s="3" t="s">
        <v>2738</v>
      </c>
      <c r="N126" s="3">
        <v>0</v>
      </c>
      <c r="O126" s="3">
        <v>43830</v>
      </c>
      <c r="P126" s="3">
        <v>100</v>
      </c>
      <c r="Q126" s="3">
        <v>100</v>
      </c>
      <c r="R126" s="3" t="s">
        <v>2732</v>
      </c>
    </row>
    <row r="127" spans="1:18" x14ac:dyDescent="0.25">
      <c r="A127" s="3" t="s">
        <v>2727</v>
      </c>
      <c r="B127" s="3" t="s">
        <v>2789</v>
      </c>
      <c r="C127" s="3" t="s">
        <v>2790</v>
      </c>
      <c r="D127" s="12" t="s">
        <v>11</v>
      </c>
      <c r="E127" s="12" t="s">
        <v>8</v>
      </c>
      <c r="F127" s="12" t="s">
        <v>8</v>
      </c>
      <c r="G127" s="12" t="s">
        <v>8</v>
      </c>
      <c r="H127" s="12" t="s">
        <v>8</v>
      </c>
      <c r="I127" s="3" t="s">
        <v>2788</v>
      </c>
      <c r="J127" s="3">
        <v>5522</v>
      </c>
      <c r="K127" s="3" t="s">
        <v>2180</v>
      </c>
      <c r="L127" s="3" t="s">
        <v>2051</v>
      </c>
      <c r="M127" s="3" t="s">
        <v>2749</v>
      </c>
      <c r="N127" s="3">
        <v>0</v>
      </c>
      <c r="O127" s="3">
        <v>44012</v>
      </c>
      <c r="P127" s="3">
        <v>77.5</v>
      </c>
      <c r="Q127" s="3">
        <v>46.825000000000003</v>
      </c>
      <c r="R127" s="3" t="s">
        <v>2732</v>
      </c>
    </row>
    <row r="128" spans="1:18" x14ac:dyDescent="0.25">
      <c r="A128" s="3" t="s">
        <v>2727</v>
      </c>
      <c r="B128" s="3" t="s">
        <v>2735</v>
      </c>
      <c r="C128" s="3" t="s">
        <v>2736</v>
      </c>
      <c r="D128" s="12" t="s">
        <v>11</v>
      </c>
      <c r="E128" s="12" t="s">
        <v>11</v>
      </c>
      <c r="F128" s="12" t="s">
        <v>11</v>
      </c>
      <c r="G128" s="12" t="s">
        <v>11</v>
      </c>
      <c r="H128" s="12" t="s">
        <v>11</v>
      </c>
      <c r="I128" s="3" t="s">
        <v>2737</v>
      </c>
      <c r="J128" s="3">
        <v>5528</v>
      </c>
      <c r="K128" s="3" t="s">
        <v>2181</v>
      </c>
      <c r="L128" s="3" t="s">
        <v>2052</v>
      </c>
      <c r="M128" s="3" t="s">
        <v>2738</v>
      </c>
      <c r="N128" s="3">
        <v>30</v>
      </c>
      <c r="O128" s="3">
        <v>43830</v>
      </c>
      <c r="P128" s="3">
        <v>100</v>
      </c>
      <c r="Q128" s="3">
        <v>8</v>
      </c>
      <c r="R128" s="3" t="s">
        <v>2732</v>
      </c>
    </row>
    <row r="129" spans="1:18" x14ac:dyDescent="0.25">
      <c r="A129" s="3" t="s">
        <v>2727</v>
      </c>
      <c r="B129" s="3" t="s">
        <v>2735</v>
      </c>
      <c r="C129" s="3" t="s">
        <v>2736</v>
      </c>
      <c r="D129" s="12" t="s">
        <v>11</v>
      </c>
      <c r="E129" s="12" t="s">
        <v>11</v>
      </c>
      <c r="F129" s="12" t="s">
        <v>11</v>
      </c>
      <c r="G129" s="12" t="s">
        <v>11</v>
      </c>
      <c r="H129" s="12" t="s">
        <v>11</v>
      </c>
      <c r="I129" s="3" t="s">
        <v>2737</v>
      </c>
      <c r="J129" s="3">
        <v>5530</v>
      </c>
      <c r="K129" s="3" t="s">
        <v>2181</v>
      </c>
      <c r="L129" s="3" t="s">
        <v>2052</v>
      </c>
      <c r="M129" s="3" t="s">
        <v>2738</v>
      </c>
      <c r="N129" s="3">
        <v>30</v>
      </c>
      <c r="O129" s="3">
        <v>43830</v>
      </c>
      <c r="P129" s="3">
        <v>100</v>
      </c>
      <c r="Q129" s="3">
        <v>8</v>
      </c>
      <c r="R129" s="3" t="s">
        <v>2732</v>
      </c>
    </row>
    <row r="130" spans="1:18" x14ac:dyDescent="0.25">
      <c r="A130" s="3" t="s">
        <v>2727</v>
      </c>
      <c r="B130" s="3" t="s">
        <v>2735</v>
      </c>
      <c r="C130" s="3" t="s">
        <v>2736</v>
      </c>
      <c r="D130" s="12" t="s">
        <v>11</v>
      </c>
      <c r="E130" s="12" t="s">
        <v>11</v>
      </c>
      <c r="F130" s="12" t="s">
        <v>11</v>
      </c>
      <c r="G130" s="12" t="s">
        <v>11</v>
      </c>
      <c r="H130" s="12" t="s">
        <v>11</v>
      </c>
      <c r="I130" s="3" t="s">
        <v>2737</v>
      </c>
      <c r="J130" s="3">
        <v>5531</v>
      </c>
      <c r="K130" s="3" t="s">
        <v>2182</v>
      </c>
      <c r="L130" s="3" t="s">
        <v>2051</v>
      </c>
      <c r="M130" s="3" t="s">
        <v>2738</v>
      </c>
      <c r="N130" s="3">
        <v>30</v>
      </c>
      <c r="O130" s="3">
        <v>43830</v>
      </c>
      <c r="P130" s="3">
        <v>100</v>
      </c>
      <c r="Q130" s="3">
        <v>52.5</v>
      </c>
      <c r="R130" s="3" t="s">
        <v>2732</v>
      </c>
    </row>
    <row r="131" spans="1:18" x14ac:dyDescent="0.25">
      <c r="A131" s="3" t="s">
        <v>2727</v>
      </c>
      <c r="B131" s="3" t="s">
        <v>2735</v>
      </c>
      <c r="C131" s="3" t="s">
        <v>2736</v>
      </c>
      <c r="D131" s="12" t="s">
        <v>11</v>
      </c>
      <c r="E131" s="12" t="s">
        <v>11</v>
      </c>
      <c r="F131" s="12" t="s">
        <v>11</v>
      </c>
      <c r="G131" s="12" t="s">
        <v>11</v>
      </c>
      <c r="H131" s="12" t="s">
        <v>11</v>
      </c>
      <c r="I131" s="3" t="s">
        <v>2737</v>
      </c>
      <c r="J131" s="3">
        <v>5532</v>
      </c>
      <c r="K131" s="3" t="s">
        <v>2183</v>
      </c>
      <c r="L131" s="3" t="s">
        <v>2052</v>
      </c>
      <c r="M131" s="3" t="s">
        <v>2738</v>
      </c>
      <c r="N131" s="3">
        <v>60</v>
      </c>
      <c r="O131" s="3">
        <v>43830</v>
      </c>
      <c r="P131" s="3">
        <v>83.3</v>
      </c>
      <c r="Q131" s="3">
        <v>47.6</v>
      </c>
      <c r="R131" s="3" t="s">
        <v>2732</v>
      </c>
    </row>
    <row r="132" spans="1:18" x14ac:dyDescent="0.25">
      <c r="A132" s="3" t="s">
        <v>2727</v>
      </c>
      <c r="B132" s="3" t="s">
        <v>2735</v>
      </c>
      <c r="C132" s="3" t="s">
        <v>2736</v>
      </c>
      <c r="D132" s="12" t="s">
        <v>11</v>
      </c>
      <c r="E132" s="12" t="s">
        <v>11</v>
      </c>
      <c r="F132" s="12" t="s">
        <v>11</v>
      </c>
      <c r="G132" s="12" t="s">
        <v>11</v>
      </c>
      <c r="H132" s="12" t="s">
        <v>11</v>
      </c>
      <c r="I132" s="3" t="s">
        <v>146</v>
      </c>
      <c r="J132" s="3">
        <v>5534</v>
      </c>
      <c r="K132" s="3" t="s">
        <v>2184</v>
      </c>
      <c r="L132" s="3" t="s">
        <v>2049</v>
      </c>
      <c r="M132" s="3" t="s">
        <v>2730</v>
      </c>
      <c r="N132" s="3">
        <v>30</v>
      </c>
      <c r="O132" s="3">
        <v>44012</v>
      </c>
      <c r="P132" s="3">
        <v>0</v>
      </c>
      <c r="Q132" s="3">
        <v>0</v>
      </c>
      <c r="R132" s="3" t="s">
        <v>2732</v>
      </c>
    </row>
    <row r="133" spans="1:18" x14ac:dyDescent="0.25">
      <c r="A133" s="3" t="s">
        <v>2739</v>
      </c>
      <c r="B133" s="3" t="s">
        <v>2740</v>
      </c>
      <c r="C133" s="3" t="s">
        <v>2741</v>
      </c>
      <c r="D133" s="12" t="s">
        <v>8</v>
      </c>
      <c r="E133" s="12" t="s">
        <v>8</v>
      </c>
      <c r="F133" s="12" t="s">
        <v>8</v>
      </c>
      <c r="G133" s="12" t="s">
        <v>11</v>
      </c>
      <c r="H133" s="12" t="s">
        <v>11</v>
      </c>
      <c r="I133" s="3" t="s">
        <v>2737</v>
      </c>
      <c r="J133" s="3">
        <v>5535</v>
      </c>
      <c r="K133" s="3" t="s">
        <v>2185</v>
      </c>
      <c r="L133" s="3" t="s">
        <v>2052</v>
      </c>
      <c r="M133" s="3" t="s">
        <v>2738</v>
      </c>
      <c r="N133" s="3">
        <v>180</v>
      </c>
      <c r="O133" s="3">
        <v>43830</v>
      </c>
      <c r="P133" s="3">
        <v>100</v>
      </c>
      <c r="Q133" s="3">
        <v>93.691000000000003</v>
      </c>
      <c r="R133" s="3" t="s">
        <v>2732</v>
      </c>
    </row>
    <row r="134" spans="1:18" x14ac:dyDescent="0.25">
      <c r="A134" s="3" t="s">
        <v>2739</v>
      </c>
      <c r="B134" s="3" t="s">
        <v>2740</v>
      </c>
      <c r="C134" s="3" t="s">
        <v>2741</v>
      </c>
      <c r="D134" s="12" t="s">
        <v>8</v>
      </c>
      <c r="E134" s="12" t="s">
        <v>8</v>
      </c>
      <c r="F134" s="12" t="s">
        <v>8</v>
      </c>
      <c r="G134" s="12" t="s">
        <v>11</v>
      </c>
      <c r="H134" s="12" t="s">
        <v>11</v>
      </c>
      <c r="I134" s="3" t="s">
        <v>2737</v>
      </c>
      <c r="J134" s="3">
        <v>5536</v>
      </c>
      <c r="K134" s="3" t="s">
        <v>2186</v>
      </c>
      <c r="L134" s="3" t="s">
        <v>2052</v>
      </c>
      <c r="M134" s="3" t="s">
        <v>2738</v>
      </c>
      <c r="N134" s="3">
        <v>150</v>
      </c>
      <c r="O134" s="3">
        <v>43830</v>
      </c>
      <c r="P134" s="3">
        <v>100</v>
      </c>
      <c r="Q134" s="3">
        <v>100</v>
      </c>
      <c r="R134" s="3" t="s">
        <v>2732</v>
      </c>
    </row>
    <row r="135" spans="1:18" x14ac:dyDescent="0.25">
      <c r="A135" s="3" t="s">
        <v>2739</v>
      </c>
      <c r="B135" s="3" t="s">
        <v>2740</v>
      </c>
      <c r="C135" s="3" t="s">
        <v>2741</v>
      </c>
      <c r="D135" s="12" t="s">
        <v>8</v>
      </c>
      <c r="E135" s="12" t="s">
        <v>8</v>
      </c>
      <c r="F135" s="12" t="s">
        <v>8</v>
      </c>
      <c r="G135" s="12" t="s">
        <v>11</v>
      </c>
      <c r="H135" s="12" t="s">
        <v>11</v>
      </c>
      <c r="I135" s="3" t="s">
        <v>2737</v>
      </c>
      <c r="J135" s="3">
        <v>5538</v>
      </c>
      <c r="K135" s="3" t="s">
        <v>2187</v>
      </c>
      <c r="L135" s="3" t="s">
        <v>2052</v>
      </c>
      <c r="M135" s="3" t="s">
        <v>2730</v>
      </c>
      <c r="N135" s="3">
        <v>15</v>
      </c>
      <c r="O135" s="3">
        <v>44012</v>
      </c>
      <c r="P135" s="3">
        <v>62.832999999999998</v>
      </c>
      <c r="Q135" s="3">
        <v>31.417000000000002</v>
      </c>
      <c r="R135" s="3" t="s">
        <v>2732</v>
      </c>
    </row>
    <row r="136" spans="1:18" x14ac:dyDescent="0.25">
      <c r="A136" s="3" t="s">
        <v>2739</v>
      </c>
      <c r="B136" s="3" t="s">
        <v>2740</v>
      </c>
      <c r="C136" s="3" t="s">
        <v>2741</v>
      </c>
      <c r="D136" s="12" t="s">
        <v>8</v>
      </c>
      <c r="E136" s="12" t="s">
        <v>8</v>
      </c>
      <c r="F136" s="12" t="s">
        <v>8</v>
      </c>
      <c r="G136" s="12" t="s">
        <v>11</v>
      </c>
      <c r="H136" s="12" t="s">
        <v>11</v>
      </c>
      <c r="I136" s="3" t="s">
        <v>2737</v>
      </c>
      <c r="J136" s="3">
        <v>5540</v>
      </c>
      <c r="K136" s="3" t="s">
        <v>2188</v>
      </c>
      <c r="L136" s="3" t="s">
        <v>2052</v>
      </c>
      <c r="M136" s="3" t="s">
        <v>2738</v>
      </c>
      <c r="N136" s="3">
        <v>180</v>
      </c>
      <c r="O136" s="3">
        <v>43830</v>
      </c>
      <c r="P136" s="3">
        <v>0</v>
      </c>
      <c r="Q136" s="3">
        <v>0</v>
      </c>
      <c r="R136" s="3" t="s">
        <v>2732</v>
      </c>
    </row>
    <row r="137" spans="1:18" x14ac:dyDescent="0.25">
      <c r="A137" s="3" t="s">
        <v>2739</v>
      </c>
      <c r="B137" s="3" t="s">
        <v>2740</v>
      </c>
      <c r="C137" s="3" t="s">
        <v>2741</v>
      </c>
      <c r="D137" s="12" t="s">
        <v>8</v>
      </c>
      <c r="E137" s="12" t="s">
        <v>8</v>
      </c>
      <c r="F137" s="12" t="s">
        <v>8</v>
      </c>
      <c r="G137" s="12" t="s">
        <v>11</v>
      </c>
      <c r="H137" s="12" t="s">
        <v>11</v>
      </c>
      <c r="I137" s="3" t="s">
        <v>2737</v>
      </c>
      <c r="J137" s="3">
        <v>5541</v>
      </c>
      <c r="K137" s="3" t="s">
        <v>2189</v>
      </c>
      <c r="L137" s="3" t="s">
        <v>2052</v>
      </c>
      <c r="M137" s="3" t="s">
        <v>2738</v>
      </c>
      <c r="N137" s="3">
        <v>90</v>
      </c>
      <c r="O137" s="3">
        <v>43830</v>
      </c>
      <c r="P137" s="3">
        <v>78.533000000000001</v>
      </c>
      <c r="Q137" s="3">
        <v>58.9</v>
      </c>
      <c r="R137" s="3" t="s">
        <v>2732</v>
      </c>
    </row>
    <row r="138" spans="1:18" x14ac:dyDescent="0.25">
      <c r="A138" s="3" t="s">
        <v>2739</v>
      </c>
      <c r="B138" s="3" t="s">
        <v>2740</v>
      </c>
      <c r="C138" s="3" t="s">
        <v>2741</v>
      </c>
      <c r="D138" s="12" t="s">
        <v>8</v>
      </c>
      <c r="E138" s="12" t="s">
        <v>8</v>
      </c>
      <c r="F138" s="12" t="s">
        <v>8</v>
      </c>
      <c r="G138" s="12" t="s">
        <v>11</v>
      </c>
      <c r="H138" s="12" t="s">
        <v>11</v>
      </c>
      <c r="I138" s="3" t="s">
        <v>2737</v>
      </c>
      <c r="J138" s="3">
        <v>5542</v>
      </c>
      <c r="K138" s="3" t="s">
        <v>2190</v>
      </c>
      <c r="L138" s="3" t="s">
        <v>2048</v>
      </c>
      <c r="M138" s="3" t="s">
        <v>2738</v>
      </c>
      <c r="N138" s="3">
        <v>90</v>
      </c>
      <c r="O138" s="3">
        <v>43830</v>
      </c>
      <c r="P138" s="3">
        <v>61.895000000000003</v>
      </c>
      <c r="Q138" s="3">
        <v>29.4</v>
      </c>
      <c r="R138" s="3" t="s">
        <v>2732</v>
      </c>
    </row>
    <row r="139" spans="1:18" x14ac:dyDescent="0.25">
      <c r="A139" s="3" t="s">
        <v>2739</v>
      </c>
      <c r="B139" s="3" t="s">
        <v>2740</v>
      </c>
      <c r="C139" s="3" t="s">
        <v>2741</v>
      </c>
      <c r="D139" s="12" t="s">
        <v>8</v>
      </c>
      <c r="E139" s="12" t="s">
        <v>8</v>
      </c>
      <c r="F139" s="12" t="s">
        <v>8</v>
      </c>
      <c r="G139" s="12" t="s">
        <v>11</v>
      </c>
      <c r="H139" s="12" t="s">
        <v>11</v>
      </c>
      <c r="I139" s="3" t="s">
        <v>2737</v>
      </c>
      <c r="J139" s="3">
        <v>5543</v>
      </c>
      <c r="K139" s="3" t="s">
        <v>2191</v>
      </c>
      <c r="L139" s="3" t="s">
        <v>2051</v>
      </c>
      <c r="M139" s="3" t="s">
        <v>2738</v>
      </c>
      <c r="N139" s="3">
        <v>90</v>
      </c>
      <c r="O139" s="3">
        <v>43830</v>
      </c>
      <c r="P139" s="3">
        <v>0</v>
      </c>
      <c r="Q139" s="3">
        <v>0</v>
      </c>
      <c r="R139" s="3" t="s">
        <v>2732</v>
      </c>
    </row>
    <row r="140" spans="1:18" x14ac:dyDescent="0.25">
      <c r="A140" s="3" t="s">
        <v>2739</v>
      </c>
      <c r="B140" s="3" t="s">
        <v>2740</v>
      </c>
      <c r="C140" s="3" t="s">
        <v>2741</v>
      </c>
      <c r="D140" s="12" t="s">
        <v>8</v>
      </c>
      <c r="E140" s="12" t="s">
        <v>8</v>
      </c>
      <c r="F140" s="12" t="s">
        <v>8</v>
      </c>
      <c r="G140" s="12" t="s">
        <v>11</v>
      </c>
      <c r="H140" s="12" t="s">
        <v>11</v>
      </c>
      <c r="I140" s="3" t="s">
        <v>2737</v>
      </c>
      <c r="J140" s="3">
        <v>5544</v>
      </c>
      <c r="K140" s="3" t="s">
        <v>2192</v>
      </c>
      <c r="L140" s="3" t="s">
        <v>2052</v>
      </c>
      <c r="M140" s="3" t="s">
        <v>2738</v>
      </c>
      <c r="N140" s="3">
        <v>90</v>
      </c>
      <c r="O140" s="3">
        <v>43830</v>
      </c>
      <c r="P140" s="3">
        <v>99.459000000000003</v>
      </c>
      <c r="Q140" s="3">
        <v>21.87</v>
      </c>
      <c r="R140" s="3" t="s">
        <v>2732</v>
      </c>
    </row>
    <row r="141" spans="1:18" x14ac:dyDescent="0.25">
      <c r="A141" s="3" t="s">
        <v>2739</v>
      </c>
      <c r="B141" s="3" t="s">
        <v>2740</v>
      </c>
      <c r="C141" s="3" t="s">
        <v>2741</v>
      </c>
      <c r="D141" s="12" t="s">
        <v>8</v>
      </c>
      <c r="E141" s="12" t="s">
        <v>8</v>
      </c>
      <c r="F141" s="12" t="s">
        <v>8</v>
      </c>
      <c r="G141" s="12" t="s">
        <v>11</v>
      </c>
      <c r="H141" s="12" t="s">
        <v>11</v>
      </c>
      <c r="I141" s="3" t="s">
        <v>2737</v>
      </c>
      <c r="J141" s="3">
        <v>5545</v>
      </c>
      <c r="K141" s="3" t="s">
        <v>2193</v>
      </c>
      <c r="L141" s="3" t="s">
        <v>2052</v>
      </c>
      <c r="M141" s="3" t="s">
        <v>2738</v>
      </c>
      <c r="N141" s="3">
        <v>90</v>
      </c>
      <c r="O141" s="3">
        <v>43830</v>
      </c>
      <c r="P141" s="3">
        <v>100</v>
      </c>
      <c r="Q141" s="3">
        <v>15.49</v>
      </c>
      <c r="R141" s="3" t="s">
        <v>2732</v>
      </c>
    </row>
    <row r="142" spans="1:18" x14ac:dyDescent="0.25">
      <c r="A142" s="3" t="s">
        <v>2739</v>
      </c>
      <c r="B142" s="3" t="s">
        <v>2740</v>
      </c>
      <c r="C142" s="3" t="s">
        <v>2741</v>
      </c>
      <c r="D142" s="12" t="s">
        <v>8</v>
      </c>
      <c r="E142" s="12" t="s">
        <v>8</v>
      </c>
      <c r="F142" s="12" t="s">
        <v>8</v>
      </c>
      <c r="G142" s="12" t="s">
        <v>11</v>
      </c>
      <c r="H142" s="12" t="s">
        <v>11</v>
      </c>
      <c r="I142" s="3" t="s">
        <v>2737</v>
      </c>
      <c r="J142" s="3">
        <v>5549</v>
      </c>
      <c r="K142" s="3" t="s">
        <v>2194</v>
      </c>
      <c r="L142" s="3" t="s">
        <v>2052</v>
      </c>
      <c r="M142" s="3" t="s">
        <v>2749</v>
      </c>
      <c r="N142" s="3">
        <v>15</v>
      </c>
      <c r="O142" s="3">
        <v>44012</v>
      </c>
      <c r="P142" s="3">
        <v>80.769000000000005</v>
      </c>
      <c r="Q142" s="3">
        <v>52.5</v>
      </c>
      <c r="R142" s="3" t="s">
        <v>2732</v>
      </c>
    </row>
    <row r="143" spans="1:18" x14ac:dyDescent="0.25">
      <c r="A143" s="3" t="s">
        <v>2739</v>
      </c>
      <c r="B143" s="3" t="s">
        <v>2740</v>
      </c>
      <c r="C143" s="3" t="s">
        <v>2741</v>
      </c>
      <c r="D143" s="12" t="s">
        <v>8</v>
      </c>
      <c r="E143" s="12" t="s">
        <v>8</v>
      </c>
      <c r="F143" s="12" t="s">
        <v>8</v>
      </c>
      <c r="G143" s="12" t="s">
        <v>11</v>
      </c>
      <c r="H143" s="12" t="s">
        <v>11</v>
      </c>
      <c r="I143" s="3" t="s">
        <v>2737</v>
      </c>
      <c r="J143" s="3">
        <v>5550</v>
      </c>
      <c r="K143" s="3" t="s">
        <v>2195</v>
      </c>
      <c r="L143" s="3" t="s">
        <v>2051</v>
      </c>
      <c r="M143" s="3" t="s">
        <v>2749</v>
      </c>
      <c r="N143" s="3">
        <v>15</v>
      </c>
      <c r="O143" s="3">
        <v>43830</v>
      </c>
      <c r="P143" s="3">
        <v>95</v>
      </c>
      <c r="Q143" s="3">
        <v>28.5</v>
      </c>
      <c r="R143" s="3" t="s">
        <v>2742</v>
      </c>
    </row>
    <row r="144" spans="1:18" x14ac:dyDescent="0.25">
      <c r="A144" s="3" t="s">
        <v>2739</v>
      </c>
      <c r="B144" s="3" t="s">
        <v>2740</v>
      </c>
      <c r="C144" s="3" t="s">
        <v>2741</v>
      </c>
      <c r="D144" s="12" t="s">
        <v>8</v>
      </c>
      <c r="E144" s="12" t="s">
        <v>8</v>
      </c>
      <c r="F144" s="12" t="s">
        <v>8</v>
      </c>
      <c r="G144" s="12" t="s">
        <v>11</v>
      </c>
      <c r="H144" s="12" t="s">
        <v>11</v>
      </c>
      <c r="I144" s="3" t="s">
        <v>2737</v>
      </c>
      <c r="J144" s="3">
        <v>5551</v>
      </c>
      <c r="K144" s="3" t="s">
        <v>2196</v>
      </c>
      <c r="L144" s="3" t="s">
        <v>2052</v>
      </c>
      <c r="M144" s="3" t="s">
        <v>2749</v>
      </c>
      <c r="N144" s="3">
        <v>30</v>
      </c>
      <c r="O144" s="3">
        <v>44012</v>
      </c>
      <c r="P144" s="3">
        <v>42.435000000000002</v>
      </c>
      <c r="Q144" s="3">
        <v>35.359000000000002</v>
      </c>
      <c r="R144" s="3" t="s">
        <v>2732</v>
      </c>
    </row>
    <row r="145" spans="1:18" x14ac:dyDescent="0.25">
      <c r="A145" s="3" t="s">
        <v>2739</v>
      </c>
      <c r="B145" s="3" t="s">
        <v>2740</v>
      </c>
      <c r="C145" s="3" t="s">
        <v>2741</v>
      </c>
      <c r="D145" s="12" t="s">
        <v>8</v>
      </c>
      <c r="E145" s="12" t="s">
        <v>8</v>
      </c>
      <c r="F145" s="12" t="s">
        <v>8</v>
      </c>
      <c r="G145" s="12" t="s">
        <v>11</v>
      </c>
      <c r="H145" s="12" t="s">
        <v>11</v>
      </c>
      <c r="I145" s="3" t="s">
        <v>2737</v>
      </c>
      <c r="J145" s="3">
        <v>5552</v>
      </c>
      <c r="K145" s="3" t="s">
        <v>2197</v>
      </c>
      <c r="L145" s="3" t="s">
        <v>2052</v>
      </c>
      <c r="M145" s="3" t="s">
        <v>2749</v>
      </c>
      <c r="N145" s="3">
        <v>30</v>
      </c>
      <c r="O145" s="3">
        <v>44012</v>
      </c>
      <c r="P145" s="3">
        <v>100</v>
      </c>
      <c r="Q145" s="3">
        <v>48.131</v>
      </c>
      <c r="R145" s="3" t="s">
        <v>2732</v>
      </c>
    </row>
    <row r="146" spans="1:18" x14ac:dyDescent="0.25">
      <c r="A146" s="3" t="s">
        <v>2739</v>
      </c>
      <c r="B146" s="3" t="s">
        <v>2740</v>
      </c>
      <c r="C146" s="3" t="s">
        <v>2741</v>
      </c>
      <c r="D146" s="12" t="s">
        <v>8</v>
      </c>
      <c r="E146" s="12" t="s">
        <v>8</v>
      </c>
      <c r="F146" s="12" t="s">
        <v>8</v>
      </c>
      <c r="G146" s="12" t="s">
        <v>11</v>
      </c>
      <c r="H146" s="12" t="s">
        <v>11</v>
      </c>
      <c r="I146" s="3" t="s">
        <v>2737</v>
      </c>
      <c r="J146" s="3">
        <v>5553</v>
      </c>
      <c r="K146" s="3" t="s">
        <v>2198</v>
      </c>
      <c r="L146" s="3" t="s">
        <v>2052</v>
      </c>
      <c r="M146" s="3" t="s">
        <v>2738</v>
      </c>
      <c r="N146" s="3">
        <v>60</v>
      </c>
      <c r="O146" s="3">
        <v>43830</v>
      </c>
      <c r="P146" s="3">
        <v>100</v>
      </c>
      <c r="Q146" s="3">
        <v>100</v>
      </c>
      <c r="R146" s="3" t="s">
        <v>2732</v>
      </c>
    </row>
    <row r="147" spans="1:18" x14ac:dyDescent="0.25">
      <c r="A147" s="3" t="s">
        <v>2727</v>
      </c>
      <c r="B147" s="3" t="s">
        <v>2767</v>
      </c>
      <c r="C147" s="3" t="s">
        <v>2768</v>
      </c>
      <c r="D147" s="12" t="s">
        <v>8</v>
      </c>
      <c r="E147" s="12" t="s">
        <v>8</v>
      </c>
      <c r="F147" s="12" t="s">
        <v>11</v>
      </c>
      <c r="G147" s="12" t="s">
        <v>11</v>
      </c>
      <c r="H147" s="12" t="s">
        <v>11</v>
      </c>
      <c r="I147" s="3" t="s">
        <v>2737</v>
      </c>
      <c r="J147" s="3">
        <v>5555</v>
      </c>
      <c r="K147" s="3" t="s">
        <v>2199</v>
      </c>
      <c r="L147" s="3" t="s">
        <v>2051</v>
      </c>
      <c r="M147" s="3" t="s">
        <v>2749</v>
      </c>
      <c r="N147" s="3">
        <v>30</v>
      </c>
      <c r="O147" s="3">
        <v>43830</v>
      </c>
      <c r="P147" s="3">
        <v>100</v>
      </c>
      <c r="Q147" s="3">
        <v>33.625</v>
      </c>
      <c r="R147" s="3" t="s">
        <v>2742</v>
      </c>
    </row>
    <row r="148" spans="1:18" x14ac:dyDescent="0.25">
      <c r="A148" s="3" t="s">
        <v>2739</v>
      </c>
      <c r="B148" s="3" t="s">
        <v>2740</v>
      </c>
      <c r="C148" s="3" t="s">
        <v>2741</v>
      </c>
      <c r="D148" s="12" t="s">
        <v>8</v>
      </c>
      <c r="E148" s="12" t="s">
        <v>8</v>
      </c>
      <c r="F148" s="12" t="s">
        <v>8</v>
      </c>
      <c r="G148" s="12" t="s">
        <v>11</v>
      </c>
      <c r="H148" s="12" t="s">
        <v>11</v>
      </c>
      <c r="I148" s="3" t="s">
        <v>2737</v>
      </c>
      <c r="J148" s="3">
        <v>5556</v>
      </c>
      <c r="K148" s="3" t="s">
        <v>2200</v>
      </c>
      <c r="L148" s="3" t="s">
        <v>2052</v>
      </c>
      <c r="M148" s="3" t="s">
        <v>2791</v>
      </c>
      <c r="N148" s="3">
        <v>30</v>
      </c>
      <c r="O148" s="3">
        <v>44012</v>
      </c>
      <c r="P148" s="3">
        <v>71.572999999999993</v>
      </c>
      <c r="Q148" s="3">
        <v>80.082999999999998</v>
      </c>
      <c r="R148" s="3" t="s">
        <v>2732</v>
      </c>
    </row>
    <row r="149" spans="1:18" x14ac:dyDescent="0.25">
      <c r="A149" s="3" t="s">
        <v>2739</v>
      </c>
      <c r="B149" s="3" t="s">
        <v>2740</v>
      </c>
      <c r="C149" s="3" t="s">
        <v>2741</v>
      </c>
      <c r="D149" s="12" t="s">
        <v>8</v>
      </c>
      <c r="E149" s="12" t="s">
        <v>8</v>
      </c>
      <c r="F149" s="12" t="s">
        <v>8</v>
      </c>
      <c r="G149" s="12" t="s">
        <v>11</v>
      </c>
      <c r="H149" s="12" t="s">
        <v>11</v>
      </c>
      <c r="I149" s="3" t="s">
        <v>2737</v>
      </c>
      <c r="J149" s="3">
        <v>5557</v>
      </c>
      <c r="K149" s="3" t="s">
        <v>2201</v>
      </c>
      <c r="L149" s="3" t="s">
        <v>2048</v>
      </c>
      <c r="M149" s="3" t="s">
        <v>2791</v>
      </c>
      <c r="N149" s="3">
        <v>30</v>
      </c>
      <c r="O149" s="3">
        <v>44012</v>
      </c>
      <c r="P149" s="3">
        <v>80.846000000000004</v>
      </c>
      <c r="Q149" s="3">
        <v>98.573999999999998</v>
      </c>
      <c r="R149" s="3" t="s">
        <v>2732</v>
      </c>
    </row>
    <row r="150" spans="1:18" x14ac:dyDescent="0.25">
      <c r="A150" s="3" t="s">
        <v>2739</v>
      </c>
      <c r="B150" s="3" t="s">
        <v>2740</v>
      </c>
      <c r="C150" s="3" t="s">
        <v>2741</v>
      </c>
      <c r="D150" s="12" t="s">
        <v>8</v>
      </c>
      <c r="E150" s="12" t="s">
        <v>8</v>
      </c>
      <c r="F150" s="12" t="s">
        <v>8</v>
      </c>
      <c r="G150" s="12" t="s">
        <v>11</v>
      </c>
      <c r="H150" s="12" t="s">
        <v>11</v>
      </c>
      <c r="I150" s="3" t="s">
        <v>2737</v>
      </c>
      <c r="J150" s="3">
        <v>5558</v>
      </c>
      <c r="K150" s="3" t="s">
        <v>2202</v>
      </c>
      <c r="L150" s="3" t="s">
        <v>2052</v>
      </c>
      <c r="M150" s="3" t="s">
        <v>2791</v>
      </c>
      <c r="N150" s="3">
        <v>60</v>
      </c>
      <c r="O150" s="3">
        <v>44043</v>
      </c>
      <c r="P150" s="3">
        <v>33.692999999999998</v>
      </c>
      <c r="Q150" s="3">
        <v>18.259</v>
      </c>
      <c r="R150" s="3" t="s">
        <v>2732</v>
      </c>
    </row>
    <row r="151" spans="1:18" x14ac:dyDescent="0.25">
      <c r="A151" s="3" t="s">
        <v>2739</v>
      </c>
      <c r="B151" s="3" t="s">
        <v>2740</v>
      </c>
      <c r="C151" s="3" t="s">
        <v>2741</v>
      </c>
      <c r="D151" s="12" t="s">
        <v>8</v>
      </c>
      <c r="E151" s="12" t="s">
        <v>8</v>
      </c>
      <c r="F151" s="12" t="s">
        <v>8</v>
      </c>
      <c r="G151" s="12" t="s">
        <v>11</v>
      </c>
      <c r="H151" s="12" t="s">
        <v>11</v>
      </c>
      <c r="I151" s="3" t="s">
        <v>2737</v>
      </c>
      <c r="J151" s="3">
        <v>5559</v>
      </c>
      <c r="K151" s="3" t="s">
        <v>2203</v>
      </c>
      <c r="L151" s="3" t="s">
        <v>2052</v>
      </c>
      <c r="M151" s="3" t="s">
        <v>2791</v>
      </c>
      <c r="N151" s="3">
        <v>60</v>
      </c>
      <c r="O151" s="3">
        <v>44043</v>
      </c>
      <c r="P151" s="3">
        <v>11.032999999999999</v>
      </c>
      <c r="Q151" s="3">
        <v>45.576000000000001</v>
      </c>
      <c r="R151" s="3" t="s">
        <v>2732</v>
      </c>
    </row>
    <row r="152" spans="1:18" x14ac:dyDescent="0.25">
      <c r="A152" s="3" t="s">
        <v>2739</v>
      </c>
      <c r="B152" s="3" t="s">
        <v>2740</v>
      </c>
      <c r="C152" s="3" t="s">
        <v>2741</v>
      </c>
      <c r="D152" s="12" t="s">
        <v>8</v>
      </c>
      <c r="E152" s="12" t="s">
        <v>8</v>
      </c>
      <c r="F152" s="12" t="s">
        <v>8</v>
      </c>
      <c r="G152" s="12" t="s">
        <v>11</v>
      </c>
      <c r="H152" s="12" t="s">
        <v>11</v>
      </c>
      <c r="I152" s="3" t="s">
        <v>2737</v>
      </c>
      <c r="J152" s="3">
        <v>5560</v>
      </c>
      <c r="K152" s="3" t="s">
        <v>2204</v>
      </c>
      <c r="L152" s="3" t="s">
        <v>2052</v>
      </c>
      <c r="M152" s="3" t="s">
        <v>2738</v>
      </c>
      <c r="N152" s="3">
        <v>60</v>
      </c>
      <c r="O152" s="3">
        <v>43830</v>
      </c>
      <c r="P152" s="3">
        <v>100</v>
      </c>
      <c r="Q152" s="3">
        <v>21</v>
      </c>
      <c r="R152" s="3" t="s">
        <v>2732</v>
      </c>
    </row>
    <row r="153" spans="1:18" x14ac:dyDescent="0.25">
      <c r="A153" s="3" t="s">
        <v>2739</v>
      </c>
      <c r="B153" s="3" t="s">
        <v>2740</v>
      </c>
      <c r="C153" s="3" t="s">
        <v>2741</v>
      </c>
      <c r="D153" s="12" t="s">
        <v>8</v>
      </c>
      <c r="E153" s="12" t="s">
        <v>8</v>
      </c>
      <c r="F153" s="12" t="s">
        <v>8</v>
      </c>
      <c r="G153" s="12" t="s">
        <v>11</v>
      </c>
      <c r="H153" s="12" t="s">
        <v>11</v>
      </c>
      <c r="I153" s="3" t="s">
        <v>2737</v>
      </c>
      <c r="J153" s="3">
        <v>5561</v>
      </c>
      <c r="K153" s="3" t="s">
        <v>2205</v>
      </c>
      <c r="L153" s="3" t="s">
        <v>2052</v>
      </c>
      <c r="M153" s="3" t="s">
        <v>2749</v>
      </c>
      <c r="N153" s="3">
        <v>15</v>
      </c>
      <c r="O153" s="3">
        <v>44012</v>
      </c>
      <c r="P153" s="3">
        <v>5</v>
      </c>
      <c r="Q153" s="3">
        <v>80</v>
      </c>
      <c r="R153" s="3" t="s">
        <v>2732</v>
      </c>
    </row>
    <row r="154" spans="1:18" x14ac:dyDescent="0.25">
      <c r="A154" s="3" t="s">
        <v>2739</v>
      </c>
      <c r="B154" s="3" t="s">
        <v>2740</v>
      </c>
      <c r="C154" s="3" t="s">
        <v>2782</v>
      </c>
      <c r="D154" s="12" t="s">
        <v>8</v>
      </c>
      <c r="E154" s="12" t="s">
        <v>8</v>
      </c>
      <c r="F154" s="12" t="s">
        <v>8</v>
      </c>
      <c r="G154" s="12" t="s">
        <v>11</v>
      </c>
      <c r="H154" s="12" t="s">
        <v>11</v>
      </c>
      <c r="I154" s="3" t="s">
        <v>2737</v>
      </c>
      <c r="J154" s="3">
        <v>5562</v>
      </c>
      <c r="K154" s="3" t="s">
        <v>2206</v>
      </c>
      <c r="L154" s="3" t="s">
        <v>2052</v>
      </c>
      <c r="M154" s="3" t="s">
        <v>2730</v>
      </c>
      <c r="N154" s="3">
        <v>30</v>
      </c>
      <c r="O154" s="3">
        <v>44012</v>
      </c>
      <c r="P154" s="3">
        <v>86.082999999999998</v>
      </c>
      <c r="Q154" s="3">
        <v>74.747</v>
      </c>
      <c r="R154" s="3" t="s">
        <v>2732</v>
      </c>
    </row>
    <row r="155" spans="1:18" x14ac:dyDescent="0.25">
      <c r="A155" s="3" t="s">
        <v>2792</v>
      </c>
      <c r="B155" s="3" t="s">
        <v>2793</v>
      </c>
      <c r="C155" s="3" t="s">
        <v>2794</v>
      </c>
      <c r="D155" s="12" t="s">
        <v>11</v>
      </c>
      <c r="E155" s="12" t="s">
        <v>8</v>
      </c>
      <c r="F155" s="12" t="s">
        <v>8</v>
      </c>
      <c r="G155" s="12" t="s">
        <v>8</v>
      </c>
      <c r="H155" s="12" t="s">
        <v>8</v>
      </c>
      <c r="I155" s="3" t="s">
        <v>2751</v>
      </c>
      <c r="J155" s="3">
        <v>5563</v>
      </c>
      <c r="K155" s="3" t="s">
        <v>2207</v>
      </c>
      <c r="L155" s="3" t="s">
        <v>2050</v>
      </c>
      <c r="M155" s="3" t="s">
        <v>2738</v>
      </c>
      <c r="N155" s="3">
        <v>45</v>
      </c>
      <c r="O155" s="3">
        <v>43830</v>
      </c>
      <c r="P155" s="3">
        <v>96.956999999999994</v>
      </c>
      <c r="Q155" s="3">
        <v>85.441000000000003</v>
      </c>
      <c r="R155" s="3" t="s">
        <v>2732</v>
      </c>
    </row>
    <row r="156" spans="1:18" x14ac:dyDescent="0.25">
      <c r="A156" s="3" t="s">
        <v>2792</v>
      </c>
      <c r="B156" s="3" t="s">
        <v>2793</v>
      </c>
      <c r="C156" s="3" t="s">
        <v>2794</v>
      </c>
      <c r="D156" s="12" t="s">
        <v>11</v>
      </c>
      <c r="E156" s="12" t="s">
        <v>8</v>
      </c>
      <c r="F156" s="12" t="s">
        <v>8</v>
      </c>
      <c r="G156" s="12" t="s">
        <v>8</v>
      </c>
      <c r="H156" s="12" t="s">
        <v>8</v>
      </c>
      <c r="I156" s="3" t="s">
        <v>2787</v>
      </c>
      <c r="J156" s="3">
        <v>5564</v>
      </c>
      <c r="K156" s="3" t="s">
        <v>2208</v>
      </c>
      <c r="L156" s="3" t="s">
        <v>2051</v>
      </c>
      <c r="M156" s="3" t="s">
        <v>2738</v>
      </c>
      <c r="N156" s="3">
        <v>90</v>
      </c>
      <c r="O156" s="3">
        <v>43830</v>
      </c>
      <c r="P156" s="3">
        <v>88.888999999999996</v>
      </c>
      <c r="Q156" s="3">
        <v>100</v>
      </c>
      <c r="R156" s="3" t="s">
        <v>2732</v>
      </c>
    </row>
    <row r="157" spans="1:18" x14ac:dyDescent="0.25">
      <c r="A157" s="3" t="s">
        <v>2792</v>
      </c>
      <c r="B157" s="3" t="s">
        <v>2793</v>
      </c>
      <c r="C157" s="3" t="s">
        <v>2794</v>
      </c>
      <c r="D157" s="12" t="s">
        <v>11</v>
      </c>
      <c r="E157" s="12" t="s">
        <v>8</v>
      </c>
      <c r="F157" s="12" t="s">
        <v>8</v>
      </c>
      <c r="G157" s="12" t="s">
        <v>8</v>
      </c>
      <c r="H157" s="12" t="s">
        <v>8</v>
      </c>
      <c r="I157" s="3" t="s">
        <v>2787</v>
      </c>
      <c r="J157" s="3">
        <v>5565</v>
      </c>
      <c r="K157" s="3" t="s">
        <v>2209</v>
      </c>
      <c r="L157" s="3" t="s">
        <v>2051</v>
      </c>
      <c r="M157" s="3" t="s">
        <v>2738</v>
      </c>
      <c r="N157" s="3">
        <v>120</v>
      </c>
      <c r="O157" s="3">
        <v>43830</v>
      </c>
      <c r="P157" s="3">
        <v>100</v>
      </c>
      <c r="Q157" s="3">
        <v>31.25</v>
      </c>
      <c r="R157" s="3" t="s">
        <v>2732</v>
      </c>
    </row>
    <row r="158" spans="1:18" x14ac:dyDescent="0.25">
      <c r="A158" s="3" t="s">
        <v>2792</v>
      </c>
      <c r="B158" s="3" t="s">
        <v>2793</v>
      </c>
      <c r="C158" s="3" t="s">
        <v>2795</v>
      </c>
      <c r="D158" s="12" t="s">
        <v>11</v>
      </c>
      <c r="E158" s="12" t="s">
        <v>8</v>
      </c>
      <c r="F158" s="12" t="s">
        <v>8</v>
      </c>
      <c r="G158" s="12" t="s">
        <v>8</v>
      </c>
      <c r="H158" s="12" t="s">
        <v>8</v>
      </c>
      <c r="I158" s="3" t="s">
        <v>2787</v>
      </c>
      <c r="J158" s="3">
        <v>5566</v>
      </c>
      <c r="K158" s="3" t="s">
        <v>2210</v>
      </c>
      <c r="L158" s="3" t="s">
        <v>2051</v>
      </c>
      <c r="M158" s="3" t="s">
        <v>2730</v>
      </c>
      <c r="N158" s="3">
        <v>90</v>
      </c>
      <c r="O158" s="3">
        <v>43921</v>
      </c>
      <c r="P158" s="3">
        <v>100</v>
      </c>
      <c r="Q158" s="3">
        <v>94.694000000000003</v>
      </c>
      <c r="R158" s="3" t="s">
        <v>2732</v>
      </c>
    </row>
    <row r="159" spans="1:18" x14ac:dyDescent="0.25">
      <c r="A159" s="3" t="s">
        <v>2739</v>
      </c>
      <c r="B159" s="3" t="s">
        <v>2755</v>
      </c>
      <c r="C159" s="3" t="s">
        <v>2786</v>
      </c>
      <c r="D159" s="12" t="s">
        <v>11</v>
      </c>
      <c r="E159" s="12" t="s">
        <v>11</v>
      </c>
      <c r="F159" s="12" t="s">
        <v>8</v>
      </c>
      <c r="G159" s="12" t="s">
        <v>8</v>
      </c>
      <c r="H159" s="12" t="s">
        <v>8</v>
      </c>
      <c r="I159" s="3" t="s">
        <v>2787</v>
      </c>
      <c r="J159" s="3">
        <v>5568</v>
      </c>
      <c r="K159" s="3" t="s">
        <v>2211</v>
      </c>
      <c r="L159" s="3" t="s">
        <v>2051</v>
      </c>
      <c r="M159" s="3" t="s">
        <v>2730</v>
      </c>
      <c r="N159" s="3">
        <v>15</v>
      </c>
      <c r="O159" s="3">
        <v>44012</v>
      </c>
      <c r="P159" s="3">
        <v>0</v>
      </c>
      <c r="Q159" s="3">
        <v>0</v>
      </c>
      <c r="R159" s="3" t="s">
        <v>2732</v>
      </c>
    </row>
    <row r="160" spans="1:18" x14ac:dyDescent="0.25">
      <c r="A160" s="3" t="s">
        <v>2727</v>
      </c>
      <c r="B160" s="3" t="s">
        <v>2733</v>
      </c>
      <c r="C160" s="3" t="s">
        <v>2750</v>
      </c>
      <c r="D160" s="12" t="s">
        <v>11</v>
      </c>
      <c r="E160" s="12" t="s">
        <v>8</v>
      </c>
      <c r="F160" s="12" t="s">
        <v>8</v>
      </c>
      <c r="G160" s="12" t="s">
        <v>8</v>
      </c>
      <c r="H160" s="12" t="s">
        <v>8</v>
      </c>
      <c r="I160" s="3" t="s">
        <v>2787</v>
      </c>
      <c r="J160" s="3">
        <v>5569</v>
      </c>
      <c r="K160" s="3" t="s">
        <v>2212</v>
      </c>
      <c r="L160" s="3" t="s">
        <v>2051</v>
      </c>
      <c r="M160" s="3" t="s">
        <v>2738</v>
      </c>
      <c r="N160" s="3">
        <v>90</v>
      </c>
      <c r="O160" s="3">
        <v>43830</v>
      </c>
      <c r="P160" s="3">
        <v>100</v>
      </c>
      <c r="Q160" s="3">
        <v>97.296999999999997</v>
      </c>
      <c r="R160" s="3" t="s">
        <v>2732</v>
      </c>
    </row>
    <row r="161" spans="1:18" x14ac:dyDescent="0.25">
      <c r="A161" s="3" t="s">
        <v>2792</v>
      </c>
      <c r="B161" s="3" t="s">
        <v>2793</v>
      </c>
      <c r="C161" s="3" t="s">
        <v>2796</v>
      </c>
      <c r="D161" s="12" t="s">
        <v>8</v>
      </c>
      <c r="E161" s="12" t="s">
        <v>8</v>
      </c>
      <c r="F161" s="12" t="s">
        <v>8</v>
      </c>
      <c r="G161" s="12" t="s">
        <v>8</v>
      </c>
      <c r="H161" s="12" t="s">
        <v>11</v>
      </c>
      <c r="I161" s="3" t="s">
        <v>2787</v>
      </c>
      <c r="J161" s="3">
        <v>5570</v>
      </c>
      <c r="K161" s="3" t="s">
        <v>2213</v>
      </c>
      <c r="L161" s="3" t="s">
        <v>2051</v>
      </c>
      <c r="M161" s="3" t="s">
        <v>2730</v>
      </c>
      <c r="N161" s="3">
        <v>90</v>
      </c>
      <c r="O161" s="3">
        <v>43830</v>
      </c>
      <c r="P161" s="3">
        <v>100</v>
      </c>
      <c r="Q161" s="3">
        <v>30.556000000000001</v>
      </c>
      <c r="R161" s="3" t="s">
        <v>2742</v>
      </c>
    </row>
    <row r="162" spans="1:18" x14ac:dyDescent="0.25">
      <c r="A162" s="3" t="s">
        <v>2792</v>
      </c>
      <c r="B162" s="3" t="s">
        <v>2793</v>
      </c>
      <c r="C162" s="3" t="s">
        <v>2796</v>
      </c>
      <c r="D162" s="12" t="s">
        <v>8</v>
      </c>
      <c r="E162" s="12" t="s">
        <v>8</v>
      </c>
      <c r="F162" s="12" t="s">
        <v>8</v>
      </c>
      <c r="G162" s="12" t="s">
        <v>8</v>
      </c>
      <c r="H162" s="12" t="s">
        <v>11</v>
      </c>
      <c r="I162" s="3" t="s">
        <v>2787</v>
      </c>
      <c r="J162" s="3">
        <v>5571</v>
      </c>
      <c r="K162" s="3" t="s">
        <v>2214</v>
      </c>
      <c r="L162" s="3" t="s">
        <v>2051</v>
      </c>
      <c r="M162" s="3" t="s">
        <v>2730</v>
      </c>
      <c r="N162" s="3">
        <v>90</v>
      </c>
      <c r="O162" s="3">
        <v>43830</v>
      </c>
      <c r="P162" s="3">
        <v>0</v>
      </c>
      <c r="Q162" s="3">
        <v>0</v>
      </c>
      <c r="R162" s="3" t="s">
        <v>2742</v>
      </c>
    </row>
    <row r="163" spans="1:18" x14ac:dyDescent="0.25">
      <c r="A163" s="3" t="s">
        <v>2739</v>
      </c>
      <c r="B163" s="3" t="s">
        <v>2755</v>
      </c>
      <c r="C163" s="3" t="s">
        <v>2797</v>
      </c>
      <c r="D163" s="12" t="s">
        <v>8</v>
      </c>
      <c r="E163" s="12" t="s">
        <v>11</v>
      </c>
      <c r="F163" s="12" t="s">
        <v>8</v>
      </c>
      <c r="G163" s="12" t="s">
        <v>8</v>
      </c>
      <c r="H163" s="12" t="s">
        <v>11</v>
      </c>
      <c r="I163" s="3" t="s">
        <v>2787</v>
      </c>
      <c r="J163" s="3">
        <v>5572</v>
      </c>
      <c r="K163" s="3" t="s">
        <v>2215</v>
      </c>
      <c r="L163" s="3" t="s">
        <v>2049</v>
      </c>
      <c r="M163" s="3" t="s">
        <v>2730</v>
      </c>
      <c r="N163" s="3">
        <v>90</v>
      </c>
      <c r="O163" s="3">
        <v>43830</v>
      </c>
      <c r="P163" s="3">
        <v>0</v>
      </c>
      <c r="Q163" s="3">
        <v>0</v>
      </c>
      <c r="R163" s="3" t="s">
        <v>2742</v>
      </c>
    </row>
    <row r="164" spans="1:18" x14ac:dyDescent="0.25">
      <c r="A164" s="3" t="s">
        <v>2727</v>
      </c>
      <c r="B164" s="3" t="s">
        <v>2733</v>
      </c>
      <c r="C164" s="3" t="s">
        <v>2750</v>
      </c>
      <c r="D164" s="12" t="s">
        <v>11</v>
      </c>
      <c r="E164" s="12" t="s">
        <v>8</v>
      </c>
      <c r="F164" s="12" t="s">
        <v>8</v>
      </c>
      <c r="G164" s="12" t="s">
        <v>8</v>
      </c>
      <c r="H164" s="12" t="s">
        <v>8</v>
      </c>
      <c r="I164" s="3" t="s">
        <v>2787</v>
      </c>
      <c r="J164" s="3">
        <v>5573</v>
      </c>
      <c r="K164" s="3" t="s">
        <v>2216</v>
      </c>
      <c r="L164" s="3" t="s">
        <v>2051</v>
      </c>
      <c r="M164" s="3" t="s">
        <v>2738</v>
      </c>
      <c r="N164" s="3">
        <v>60</v>
      </c>
      <c r="O164" s="3">
        <v>43830</v>
      </c>
      <c r="P164" s="3" t="s">
        <v>2731</v>
      </c>
      <c r="Q164" s="3">
        <v>0</v>
      </c>
      <c r="R164" s="3" t="s">
        <v>2732</v>
      </c>
    </row>
    <row r="165" spans="1:18" x14ac:dyDescent="0.25">
      <c r="A165" s="3" t="s">
        <v>2739</v>
      </c>
      <c r="B165" s="3" t="s">
        <v>2752</v>
      </c>
      <c r="C165" s="3" t="s">
        <v>2753</v>
      </c>
      <c r="D165" s="12" t="s">
        <v>11</v>
      </c>
      <c r="E165" s="12" t="s">
        <v>8</v>
      </c>
      <c r="F165" s="12" t="s">
        <v>8</v>
      </c>
      <c r="G165" s="12" t="s">
        <v>8</v>
      </c>
      <c r="H165" s="12" t="s">
        <v>8</v>
      </c>
      <c r="I165" s="3" t="s">
        <v>2787</v>
      </c>
      <c r="J165" s="3">
        <v>5574</v>
      </c>
      <c r="K165" s="3" t="s">
        <v>2217</v>
      </c>
      <c r="L165" s="3" t="s">
        <v>2051</v>
      </c>
      <c r="M165" s="3" t="s">
        <v>2730</v>
      </c>
      <c r="N165" s="3">
        <v>15</v>
      </c>
      <c r="O165" s="3">
        <v>44012</v>
      </c>
      <c r="P165" s="3">
        <v>53.332999999999998</v>
      </c>
      <c r="Q165" s="3">
        <v>49.6</v>
      </c>
      <c r="R165" s="3" t="s">
        <v>2732</v>
      </c>
    </row>
    <row r="166" spans="1:18" x14ac:dyDescent="0.25">
      <c r="A166" s="3" t="s">
        <v>2739</v>
      </c>
      <c r="B166" s="3" t="s">
        <v>2752</v>
      </c>
      <c r="C166" s="3" t="s">
        <v>2753</v>
      </c>
      <c r="D166" s="12" t="s">
        <v>11</v>
      </c>
      <c r="E166" s="12" t="s">
        <v>8</v>
      </c>
      <c r="F166" s="12" t="s">
        <v>8</v>
      </c>
      <c r="G166" s="12" t="s">
        <v>8</v>
      </c>
      <c r="H166" s="12" t="s">
        <v>8</v>
      </c>
      <c r="I166" s="3" t="s">
        <v>2787</v>
      </c>
      <c r="J166" s="3">
        <v>5575</v>
      </c>
      <c r="K166" s="3" t="s">
        <v>2218</v>
      </c>
      <c r="L166" s="3" t="s">
        <v>2051</v>
      </c>
      <c r="M166" s="3" t="s">
        <v>2738</v>
      </c>
      <c r="N166" s="3">
        <v>15</v>
      </c>
      <c r="O166" s="3">
        <v>43830</v>
      </c>
      <c r="P166" s="3">
        <v>100</v>
      </c>
      <c r="Q166" s="3">
        <v>50</v>
      </c>
      <c r="R166" s="3" t="s">
        <v>2732</v>
      </c>
    </row>
    <row r="167" spans="1:18" x14ac:dyDescent="0.25">
      <c r="A167" s="3" t="s">
        <v>2727</v>
      </c>
      <c r="B167" s="3" t="s">
        <v>2743</v>
      </c>
      <c r="C167" s="3" t="s">
        <v>2744</v>
      </c>
      <c r="D167" s="12" t="s">
        <v>8</v>
      </c>
      <c r="E167" s="12" t="s">
        <v>8</v>
      </c>
      <c r="F167" s="12" t="s">
        <v>11</v>
      </c>
      <c r="G167" s="12" t="s">
        <v>11</v>
      </c>
      <c r="H167" s="12" t="s">
        <v>11</v>
      </c>
      <c r="I167" s="3" t="s">
        <v>195</v>
      </c>
      <c r="J167" s="3">
        <v>5576</v>
      </c>
      <c r="K167" s="3" t="s">
        <v>2219</v>
      </c>
      <c r="L167" s="3" t="s">
        <v>2052</v>
      </c>
      <c r="M167" s="3" t="s">
        <v>2749</v>
      </c>
      <c r="N167" s="3">
        <v>0</v>
      </c>
      <c r="O167" s="3">
        <v>44012</v>
      </c>
      <c r="P167" s="3">
        <v>58.332999999999998</v>
      </c>
      <c r="Q167" s="3">
        <v>30.434999999999999</v>
      </c>
      <c r="R167" s="3" t="s">
        <v>2732</v>
      </c>
    </row>
    <row r="168" spans="1:18" x14ac:dyDescent="0.25">
      <c r="A168" s="3" t="s">
        <v>2727</v>
      </c>
      <c r="B168" s="3" t="s">
        <v>2735</v>
      </c>
      <c r="C168" s="3" t="s">
        <v>2736</v>
      </c>
      <c r="D168" s="12" t="s">
        <v>11</v>
      </c>
      <c r="E168" s="12" t="s">
        <v>11</v>
      </c>
      <c r="F168" s="12" t="s">
        <v>11</v>
      </c>
      <c r="G168" s="12" t="s">
        <v>11</v>
      </c>
      <c r="H168" s="12" t="s">
        <v>11</v>
      </c>
      <c r="I168" s="3" t="s">
        <v>195</v>
      </c>
      <c r="J168" s="3">
        <v>5580</v>
      </c>
      <c r="K168" s="3" t="s">
        <v>2220</v>
      </c>
      <c r="L168" s="3" t="s">
        <v>2048</v>
      </c>
      <c r="M168" s="3" t="s">
        <v>2730</v>
      </c>
      <c r="N168" s="3">
        <v>30</v>
      </c>
      <c r="O168" s="3">
        <v>44012</v>
      </c>
      <c r="P168" s="3" t="s">
        <v>2731</v>
      </c>
      <c r="Q168" s="3">
        <v>0</v>
      </c>
      <c r="R168" s="3" t="s">
        <v>2732</v>
      </c>
    </row>
    <row r="169" spans="1:18" x14ac:dyDescent="0.25">
      <c r="A169" s="3" t="s">
        <v>2727</v>
      </c>
      <c r="B169" s="3" t="s">
        <v>2743</v>
      </c>
      <c r="C169" s="3" t="s">
        <v>2744</v>
      </c>
      <c r="D169" s="12" t="s">
        <v>8</v>
      </c>
      <c r="E169" s="12" t="s">
        <v>8</v>
      </c>
      <c r="F169" s="12" t="s">
        <v>11</v>
      </c>
      <c r="G169" s="12" t="s">
        <v>11</v>
      </c>
      <c r="H169" s="12" t="s">
        <v>11</v>
      </c>
      <c r="I169" s="3" t="s">
        <v>195</v>
      </c>
      <c r="J169" s="3">
        <v>5581</v>
      </c>
      <c r="K169" s="3" t="s">
        <v>2221</v>
      </c>
      <c r="L169" s="3" t="s">
        <v>2051</v>
      </c>
      <c r="M169" s="3" t="s">
        <v>2738</v>
      </c>
      <c r="N169" s="3">
        <v>0</v>
      </c>
      <c r="O169" s="3">
        <v>43830</v>
      </c>
      <c r="P169" s="3">
        <v>100</v>
      </c>
      <c r="Q169" s="3">
        <v>50</v>
      </c>
      <c r="R169" s="3" t="s">
        <v>2732</v>
      </c>
    </row>
    <row r="170" spans="1:18" x14ac:dyDescent="0.25">
      <c r="A170" s="3" t="s">
        <v>2727</v>
      </c>
      <c r="B170" s="3" t="s">
        <v>2743</v>
      </c>
      <c r="C170" s="3" t="s">
        <v>2744</v>
      </c>
      <c r="D170" s="12" t="s">
        <v>8</v>
      </c>
      <c r="E170" s="12" t="s">
        <v>8</v>
      </c>
      <c r="F170" s="12" t="s">
        <v>11</v>
      </c>
      <c r="G170" s="12" t="s">
        <v>11</v>
      </c>
      <c r="H170" s="12" t="s">
        <v>11</v>
      </c>
      <c r="I170" s="3" t="s">
        <v>195</v>
      </c>
      <c r="J170" s="3">
        <v>5582</v>
      </c>
      <c r="K170" s="3" t="s">
        <v>2222</v>
      </c>
      <c r="L170" s="3" t="s">
        <v>2052</v>
      </c>
      <c r="M170" s="3" t="s">
        <v>2738</v>
      </c>
      <c r="N170" s="3">
        <v>0</v>
      </c>
      <c r="O170" s="3">
        <v>43830</v>
      </c>
      <c r="P170" s="3">
        <v>100</v>
      </c>
      <c r="Q170" s="3">
        <v>78.570999999999998</v>
      </c>
      <c r="R170" s="3" t="s">
        <v>2732</v>
      </c>
    </row>
    <row r="171" spans="1:18" x14ac:dyDescent="0.25">
      <c r="A171" s="3" t="s">
        <v>2727</v>
      </c>
      <c r="B171" s="3" t="s">
        <v>2743</v>
      </c>
      <c r="C171" s="3" t="s">
        <v>2744</v>
      </c>
      <c r="D171" s="12" t="s">
        <v>8</v>
      </c>
      <c r="E171" s="12" t="s">
        <v>8</v>
      </c>
      <c r="F171" s="12" t="s">
        <v>11</v>
      </c>
      <c r="G171" s="12" t="s">
        <v>11</v>
      </c>
      <c r="H171" s="12" t="s">
        <v>11</v>
      </c>
      <c r="I171" s="3" t="s">
        <v>195</v>
      </c>
      <c r="J171" s="3">
        <v>5583</v>
      </c>
      <c r="K171" s="3" t="s">
        <v>2223</v>
      </c>
      <c r="L171" s="3" t="s">
        <v>2052</v>
      </c>
      <c r="M171" s="3" t="s">
        <v>2749</v>
      </c>
      <c r="N171" s="3">
        <v>0</v>
      </c>
      <c r="O171" s="3">
        <v>44012</v>
      </c>
      <c r="P171" s="3">
        <v>16.922999999999998</v>
      </c>
      <c r="Q171" s="3">
        <v>16</v>
      </c>
      <c r="R171" s="3" t="s">
        <v>2732</v>
      </c>
    </row>
    <row r="172" spans="1:18" x14ac:dyDescent="0.25">
      <c r="A172" s="3" t="s">
        <v>2727</v>
      </c>
      <c r="B172" s="3" t="s">
        <v>2728</v>
      </c>
      <c r="C172" s="3" t="s">
        <v>2729</v>
      </c>
      <c r="D172" s="12" t="s">
        <v>11</v>
      </c>
      <c r="E172" s="12" t="s">
        <v>11</v>
      </c>
      <c r="F172" s="12" t="s">
        <v>11</v>
      </c>
      <c r="G172" s="12" t="s">
        <v>11</v>
      </c>
      <c r="H172" s="12" t="s">
        <v>11</v>
      </c>
      <c r="I172" s="3" t="s">
        <v>195</v>
      </c>
      <c r="J172" s="3">
        <v>5584</v>
      </c>
      <c r="K172" s="3" t="s">
        <v>2221</v>
      </c>
      <c r="L172" s="3" t="s">
        <v>2052</v>
      </c>
      <c r="M172" s="3" t="s">
        <v>2738</v>
      </c>
      <c r="N172" s="3">
        <v>0</v>
      </c>
      <c r="O172" s="3">
        <v>43830</v>
      </c>
      <c r="P172" s="3">
        <v>100</v>
      </c>
      <c r="Q172" s="3">
        <v>50</v>
      </c>
      <c r="R172" s="3" t="s">
        <v>2732</v>
      </c>
    </row>
    <row r="173" spans="1:18" x14ac:dyDescent="0.25">
      <c r="A173" s="3" t="s">
        <v>2727</v>
      </c>
      <c r="B173" s="3" t="s">
        <v>2743</v>
      </c>
      <c r="C173" s="3" t="s">
        <v>2744</v>
      </c>
      <c r="D173" s="12" t="s">
        <v>8</v>
      </c>
      <c r="E173" s="12" t="s">
        <v>8</v>
      </c>
      <c r="F173" s="12" t="s">
        <v>11</v>
      </c>
      <c r="G173" s="12" t="s">
        <v>11</v>
      </c>
      <c r="H173" s="12" t="s">
        <v>11</v>
      </c>
      <c r="I173" s="3" t="s">
        <v>195</v>
      </c>
      <c r="J173" s="3">
        <v>5585</v>
      </c>
      <c r="K173" s="3" t="s">
        <v>2224</v>
      </c>
      <c r="L173" s="3" t="s">
        <v>2050</v>
      </c>
      <c r="M173" s="3" t="s">
        <v>2749</v>
      </c>
      <c r="N173" s="3">
        <v>0</v>
      </c>
      <c r="O173" s="3">
        <v>44012</v>
      </c>
      <c r="P173" s="3">
        <v>66.667000000000002</v>
      </c>
      <c r="Q173" s="3">
        <v>50</v>
      </c>
      <c r="R173" s="3" t="s">
        <v>2732</v>
      </c>
    </row>
    <row r="174" spans="1:18" x14ac:dyDescent="0.25">
      <c r="A174" s="3" t="s">
        <v>2727</v>
      </c>
      <c r="B174" s="3" t="s">
        <v>2743</v>
      </c>
      <c r="C174" s="3" t="s">
        <v>2744</v>
      </c>
      <c r="D174" s="12" t="s">
        <v>8</v>
      </c>
      <c r="E174" s="12" t="s">
        <v>8</v>
      </c>
      <c r="F174" s="12" t="s">
        <v>11</v>
      </c>
      <c r="G174" s="12" t="s">
        <v>11</v>
      </c>
      <c r="H174" s="12" t="s">
        <v>11</v>
      </c>
      <c r="I174" s="3" t="s">
        <v>195</v>
      </c>
      <c r="J174" s="3">
        <v>5586</v>
      </c>
      <c r="K174" s="3" t="s">
        <v>2225</v>
      </c>
      <c r="L174" s="3" t="s">
        <v>2050</v>
      </c>
      <c r="M174" s="3" t="s">
        <v>2749</v>
      </c>
      <c r="N174" s="3">
        <v>0</v>
      </c>
      <c r="O174" s="3">
        <v>44012</v>
      </c>
      <c r="P174" s="3">
        <v>40</v>
      </c>
      <c r="Q174" s="3">
        <v>16.667000000000002</v>
      </c>
      <c r="R174" s="3" t="s">
        <v>2732</v>
      </c>
    </row>
    <row r="175" spans="1:18" x14ac:dyDescent="0.25">
      <c r="A175" s="3" t="s">
        <v>2739</v>
      </c>
      <c r="B175" s="3" t="s">
        <v>2740</v>
      </c>
      <c r="C175" s="3" t="s">
        <v>2782</v>
      </c>
      <c r="D175" s="12" t="s">
        <v>8</v>
      </c>
      <c r="E175" s="12" t="s">
        <v>8</v>
      </c>
      <c r="F175" s="12" t="s">
        <v>8</v>
      </c>
      <c r="G175" s="12" t="s">
        <v>11</v>
      </c>
      <c r="H175" s="12" t="s">
        <v>11</v>
      </c>
      <c r="I175" s="3" t="s">
        <v>195</v>
      </c>
      <c r="J175" s="3">
        <v>5587</v>
      </c>
      <c r="K175" s="3" t="s">
        <v>2226</v>
      </c>
      <c r="L175" s="3" t="s">
        <v>2052</v>
      </c>
      <c r="M175" s="3" t="s">
        <v>2749</v>
      </c>
      <c r="N175" s="3">
        <v>10</v>
      </c>
      <c r="O175" s="3">
        <v>44012</v>
      </c>
      <c r="P175" s="3">
        <v>88.866</v>
      </c>
      <c r="Q175" s="3">
        <v>30.76</v>
      </c>
      <c r="R175" s="3" t="s">
        <v>2732</v>
      </c>
    </row>
    <row r="176" spans="1:18" x14ac:dyDescent="0.25">
      <c r="A176" s="3" t="s">
        <v>2727</v>
      </c>
      <c r="B176" s="3" t="s">
        <v>2735</v>
      </c>
      <c r="C176" s="3" t="s">
        <v>2736</v>
      </c>
      <c r="D176" s="12" t="s">
        <v>11</v>
      </c>
      <c r="E176" s="12" t="s">
        <v>11</v>
      </c>
      <c r="F176" s="12" t="s">
        <v>11</v>
      </c>
      <c r="G176" s="12" t="s">
        <v>11</v>
      </c>
      <c r="H176" s="12" t="s">
        <v>11</v>
      </c>
      <c r="I176" s="3" t="s">
        <v>195</v>
      </c>
      <c r="J176" s="3">
        <v>5589</v>
      </c>
      <c r="K176" s="3" t="s">
        <v>2227</v>
      </c>
      <c r="L176" s="3" t="s">
        <v>2052</v>
      </c>
      <c r="M176" s="3" t="s">
        <v>2730</v>
      </c>
      <c r="N176" s="3">
        <v>0</v>
      </c>
      <c r="O176" s="3">
        <v>44012</v>
      </c>
      <c r="P176" s="3">
        <v>0</v>
      </c>
      <c r="Q176" s="3">
        <v>25</v>
      </c>
      <c r="R176" s="3" t="s">
        <v>2732</v>
      </c>
    </row>
    <row r="177" spans="1:18" x14ac:dyDescent="0.25">
      <c r="A177" s="3" t="s">
        <v>2727</v>
      </c>
      <c r="B177" s="3" t="s">
        <v>2743</v>
      </c>
      <c r="C177" s="3" t="s">
        <v>2746</v>
      </c>
      <c r="D177" s="12" t="s">
        <v>8</v>
      </c>
      <c r="E177" s="12" t="s">
        <v>11</v>
      </c>
      <c r="F177" s="12" t="s">
        <v>11</v>
      </c>
      <c r="G177" s="12" t="s">
        <v>11</v>
      </c>
      <c r="H177" s="12" t="s">
        <v>8</v>
      </c>
      <c r="I177" s="3" t="s">
        <v>195</v>
      </c>
      <c r="J177" s="3">
        <v>5590</v>
      </c>
      <c r="K177" s="3" t="s">
        <v>2228</v>
      </c>
      <c r="L177" s="3" t="s">
        <v>2052</v>
      </c>
      <c r="M177" s="3" t="s">
        <v>2738</v>
      </c>
      <c r="N177" s="3">
        <v>0</v>
      </c>
      <c r="O177" s="3">
        <v>43830</v>
      </c>
      <c r="P177" s="3" t="s">
        <v>2731</v>
      </c>
      <c r="Q177" s="3">
        <v>80</v>
      </c>
      <c r="R177" s="3" t="s">
        <v>2732</v>
      </c>
    </row>
    <row r="178" spans="1:18" x14ac:dyDescent="0.25">
      <c r="A178" s="3" t="s">
        <v>2727</v>
      </c>
      <c r="B178" s="3" t="s">
        <v>2743</v>
      </c>
      <c r="C178" s="3" t="s">
        <v>2746</v>
      </c>
      <c r="D178" s="12" t="s">
        <v>8</v>
      </c>
      <c r="E178" s="12" t="s">
        <v>11</v>
      </c>
      <c r="F178" s="12" t="s">
        <v>11</v>
      </c>
      <c r="G178" s="12" t="s">
        <v>11</v>
      </c>
      <c r="H178" s="12" t="s">
        <v>8</v>
      </c>
      <c r="I178" s="3" t="s">
        <v>195</v>
      </c>
      <c r="J178" s="3">
        <v>5591</v>
      </c>
      <c r="K178" s="3" t="s">
        <v>2229</v>
      </c>
      <c r="L178" s="3" t="s">
        <v>2052</v>
      </c>
      <c r="M178" s="3" t="s">
        <v>2738</v>
      </c>
      <c r="N178" s="3">
        <v>0</v>
      </c>
      <c r="O178" s="3">
        <v>43830</v>
      </c>
      <c r="P178" s="3">
        <v>100</v>
      </c>
      <c r="Q178" s="3">
        <v>70</v>
      </c>
      <c r="R178" s="3" t="s">
        <v>2732</v>
      </c>
    </row>
    <row r="179" spans="1:18" x14ac:dyDescent="0.25">
      <c r="A179" s="3" t="s">
        <v>2727</v>
      </c>
      <c r="B179" s="3" t="s">
        <v>2743</v>
      </c>
      <c r="C179" s="3" t="s">
        <v>2744</v>
      </c>
      <c r="D179" s="12" t="s">
        <v>8</v>
      </c>
      <c r="E179" s="12" t="s">
        <v>8</v>
      </c>
      <c r="F179" s="12" t="s">
        <v>11</v>
      </c>
      <c r="G179" s="12" t="s">
        <v>11</v>
      </c>
      <c r="H179" s="12" t="s">
        <v>11</v>
      </c>
      <c r="I179" s="3" t="s">
        <v>195</v>
      </c>
      <c r="J179" s="3">
        <v>5592</v>
      </c>
      <c r="K179" s="3" t="s">
        <v>2230</v>
      </c>
      <c r="L179" s="3" t="s">
        <v>2052</v>
      </c>
      <c r="M179" s="3" t="s">
        <v>2749</v>
      </c>
      <c r="N179" s="3">
        <v>10</v>
      </c>
      <c r="O179" s="3">
        <v>44012</v>
      </c>
      <c r="P179" s="3">
        <v>100</v>
      </c>
      <c r="Q179" s="3">
        <v>48.497</v>
      </c>
      <c r="R179" s="3" t="s">
        <v>2732</v>
      </c>
    </row>
    <row r="180" spans="1:18" x14ac:dyDescent="0.25">
      <c r="A180" s="3" t="s">
        <v>2727</v>
      </c>
      <c r="B180" s="3" t="s">
        <v>2743</v>
      </c>
      <c r="C180" s="3" t="s">
        <v>2744</v>
      </c>
      <c r="D180" s="12" t="s">
        <v>8</v>
      </c>
      <c r="E180" s="12" t="s">
        <v>8</v>
      </c>
      <c r="F180" s="12" t="s">
        <v>11</v>
      </c>
      <c r="G180" s="12" t="s">
        <v>11</v>
      </c>
      <c r="H180" s="12" t="s">
        <v>11</v>
      </c>
      <c r="I180" s="3" t="s">
        <v>195</v>
      </c>
      <c r="J180" s="3">
        <v>5593</v>
      </c>
      <c r="K180" s="3" t="s">
        <v>2231</v>
      </c>
      <c r="L180" s="3" t="s">
        <v>2052</v>
      </c>
      <c r="M180" s="3" t="s">
        <v>2749</v>
      </c>
      <c r="N180" s="3">
        <v>0</v>
      </c>
      <c r="O180" s="3">
        <v>44012</v>
      </c>
      <c r="P180" s="3">
        <v>46.231000000000002</v>
      </c>
      <c r="Q180" s="3">
        <v>21.992000000000001</v>
      </c>
      <c r="R180" s="3" t="s">
        <v>2732</v>
      </c>
    </row>
    <row r="181" spans="1:18" x14ac:dyDescent="0.25">
      <c r="A181" s="3" t="s">
        <v>2727</v>
      </c>
      <c r="B181" s="3" t="s">
        <v>2743</v>
      </c>
      <c r="C181" s="3" t="s">
        <v>2744</v>
      </c>
      <c r="D181" s="12" t="s">
        <v>8</v>
      </c>
      <c r="E181" s="12" t="s">
        <v>8</v>
      </c>
      <c r="F181" s="12" t="s">
        <v>11</v>
      </c>
      <c r="G181" s="12" t="s">
        <v>11</v>
      </c>
      <c r="H181" s="12" t="s">
        <v>11</v>
      </c>
      <c r="I181" s="3" t="s">
        <v>195</v>
      </c>
      <c r="J181" s="3">
        <v>5594</v>
      </c>
      <c r="K181" s="3" t="s">
        <v>2232</v>
      </c>
      <c r="L181" s="3" t="s">
        <v>2052</v>
      </c>
      <c r="M181" s="3" t="s">
        <v>2749</v>
      </c>
      <c r="N181" s="3">
        <v>0</v>
      </c>
      <c r="O181" s="3">
        <v>44012</v>
      </c>
      <c r="P181" s="3">
        <v>59.828000000000003</v>
      </c>
      <c r="Q181" s="3">
        <v>29.276</v>
      </c>
      <c r="R181" s="3" t="s">
        <v>2732</v>
      </c>
    </row>
    <row r="182" spans="1:18" x14ac:dyDescent="0.25">
      <c r="A182" s="3" t="s">
        <v>2727</v>
      </c>
      <c r="B182" s="3" t="s">
        <v>2743</v>
      </c>
      <c r="C182" s="3" t="s">
        <v>2744</v>
      </c>
      <c r="D182" s="12" t="s">
        <v>8</v>
      </c>
      <c r="E182" s="12" t="s">
        <v>8</v>
      </c>
      <c r="F182" s="12" t="s">
        <v>11</v>
      </c>
      <c r="G182" s="12" t="s">
        <v>11</v>
      </c>
      <c r="H182" s="12" t="s">
        <v>11</v>
      </c>
      <c r="I182" s="3" t="s">
        <v>195</v>
      </c>
      <c r="J182" s="3">
        <v>5595</v>
      </c>
      <c r="K182" s="3" t="s">
        <v>2233</v>
      </c>
      <c r="L182" s="3" t="s">
        <v>2052</v>
      </c>
      <c r="M182" s="3" t="s">
        <v>2749</v>
      </c>
      <c r="N182" s="3">
        <v>0</v>
      </c>
      <c r="O182" s="3">
        <v>44012</v>
      </c>
      <c r="P182" s="3">
        <v>100</v>
      </c>
      <c r="Q182" s="3">
        <v>91.8</v>
      </c>
      <c r="R182" s="3" t="s">
        <v>2732</v>
      </c>
    </row>
    <row r="183" spans="1:18" x14ac:dyDescent="0.25">
      <c r="A183" s="3" t="s">
        <v>2727</v>
      </c>
      <c r="B183" s="3" t="s">
        <v>2743</v>
      </c>
      <c r="C183" s="3" t="s">
        <v>2744</v>
      </c>
      <c r="D183" s="12" t="s">
        <v>8</v>
      </c>
      <c r="E183" s="12" t="s">
        <v>8</v>
      </c>
      <c r="F183" s="12" t="s">
        <v>11</v>
      </c>
      <c r="G183" s="12" t="s">
        <v>11</v>
      </c>
      <c r="H183" s="12" t="s">
        <v>11</v>
      </c>
      <c r="I183" s="3" t="s">
        <v>195</v>
      </c>
      <c r="J183" s="3">
        <v>5596</v>
      </c>
      <c r="K183" s="3" t="s">
        <v>2234</v>
      </c>
      <c r="L183" s="3" t="s">
        <v>2052</v>
      </c>
      <c r="M183" s="3" t="s">
        <v>2730</v>
      </c>
      <c r="N183" s="3">
        <v>0</v>
      </c>
      <c r="O183" s="3">
        <v>44012</v>
      </c>
      <c r="P183" s="3">
        <v>63.2</v>
      </c>
      <c r="Q183" s="3">
        <v>41.4</v>
      </c>
      <c r="R183" s="3" t="s">
        <v>2732</v>
      </c>
    </row>
    <row r="184" spans="1:18" x14ac:dyDescent="0.25">
      <c r="A184" s="3" t="s">
        <v>2727</v>
      </c>
      <c r="B184" s="3" t="s">
        <v>2743</v>
      </c>
      <c r="C184" s="3" t="s">
        <v>2744</v>
      </c>
      <c r="D184" s="12" t="s">
        <v>8</v>
      </c>
      <c r="E184" s="12" t="s">
        <v>8</v>
      </c>
      <c r="F184" s="12" t="s">
        <v>11</v>
      </c>
      <c r="G184" s="12" t="s">
        <v>11</v>
      </c>
      <c r="H184" s="12" t="s">
        <v>11</v>
      </c>
      <c r="I184" s="3" t="s">
        <v>195</v>
      </c>
      <c r="J184" s="3">
        <v>5597</v>
      </c>
      <c r="K184" s="3" t="s">
        <v>2235</v>
      </c>
      <c r="L184" s="3" t="s">
        <v>2052</v>
      </c>
      <c r="M184" s="3" t="s">
        <v>2791</v>
      </c>
      <c r="N184" s="3">
        <v>5</v>
      </c>
      <c r="O184" s="3">
        <v>44043</v>
      </c>
      <c r="P184" s="3">
        <v>80.3</v>
      </c>
      <c r="Q184" s="3">
        <v>40.15</v>
      </c>
      <c r="R184" s="3" t="s">
        <v>2732</v>
      </c>
    </row>
    <row r="185" spans="1:18" x14ac:dyDescent="0.25">
      <c r="A185" s="3" t="s">
        <v>2727</v>
      </c>
      <c r="B185" s="3" t="s">
        <v>2743</v>
      </c>
      <c r="C185" s="3" t="s">
        <v>2744</v>
      </c>
      <c r="D185" s="12" t="s">
        <v>8</v>
      </c>
      <c r="E185" s="12" t="s">
        <v>8</v>
      </c>
      <c r="F185" s="12" t="s">
        <v>11</v>
      </c>
      <c r="G185" s="12" t="s">
        <v>11</v>
      </c>
      <c r="H185" s="12" t="s">
        <v>11</v>
      </c>
      <c r="I185" s="3" t="s">
        <v>195</v>
      </c>
      <c r="J185" s="3">
        <v>5598</v>
      </c>
      <c r="K185" s="3" t="s">
        <v>2236</v>
      </c>
      <c r="L185" s="3" t="s">
        <v>2052</v>
      </c>
      <c r="M185" s="3" t="s">
        <v>2791</v>
      </c>
      <c r="N185" s="3">
        <v>8</v>
      </c>
      <c r="O185" s="3">
        <v>44043</v>
      </c>
      <c r="P185" s="3">
        <v>0</v>
      </c>
      <c r="Q185" s="3">
        <v>25</v>
      </c>
      <c r="R185" s="3" t="s">
        <v>2732</v>
      </c>
    </row>
    <row r="186" spans="1:18" x14ac:dyDescent="0.25">
      <c r="A186" s="3" t="s">
        <v>2727</v>
      </c>
      <c r="B186" s="3" t="s">
        <v>2743</v>
      </c>
      <c r="C186" s="3" t="s">
        <v>2744</v>
      </c>
      <c r="D186" s="12" t="s">
        <v>8</v>
      </c>
      <c r="E186" s="12" t="s">
        <v>8</v>
      </c>
      <c r="F186" s="12" t="s">
        <v>11</v>
      </c>
      <c r="G186" s="12" t="s">
        <v>11</v>
      </c>
      <c r="H186" s="12" t="s">
        <v>11</v>
      </c>
      <c r="I186" s="3" t="s">
        <v>195</v>
      </c>
      <c r="J186" s="3">
        <v>5599</v>
      </c>
      <c r="K186" s="3" t="s">
        <v>2237</v>
      </c>
      <c r="L186" s="3" t="s">
        <v>2052</v>
      </c>
      <c r="M186" s="3" t="s">
        <v>2730</v>
      </c>
      <c r="N186" s="3">
        <v>0</v>
      </c>
      <c r="O186" s="3">
        <v>44012</v>
      </c>
      <c r="P186" s="3">
        <v>61.537999999999997</v>
      </c>
      <c r="Q186" s="3">
        <v>32.432000000000002</v>
      </c>
      <c r="R186" s="3" t="s">
        <v>2732</v>
      </c>
    </row>
    <row r="187" spans="1:18" x14ac:dyDescent="0.25">
      <c r="A187" s="3" t="s">
        <v>2727</v>
      </c>
      <c r="B187" s="3" t="s">
        <v>2743</v>
      </c>
      <c r="C187" s="3" t="s">
        <v>2744</v>
      </c>
      <c r="D187" s="12" t="s">
        <v>8</v>
      </c>
      <c r="E187" s="12" t="s">
        <v>8</v>
      </c>
      <c r="F187" s="12" t="s">
        <v>11</v>
      </c>
      <c r="G187" s="12" t="s">
        <v>11</v>
      </c>
      <c r="H187" s="12" t="s">
        <v>11</v>
      </c>
      <c r="I187" s="3" t="s">
        <v>195</v>
      </c>
      <c r="J187" s="3">
        <v>5600</v>
      </c>
      <c r="K187" s="3" t="s">
        <v>2238</v>
      </c>
      <c r="L187" s="3" t="s">
        <v>2052</v>
      </c>
      <c r="M187" s="3" t="s">
        <v>2730</v>
      </c>
      <c r="N187" s="3">
        <v>0</v>
      </c>
      <c r="O187" s="3">
        <v>44012</v>
      </c>
      <c r="P187" s="3">
        <v>0</v>
      </c>
      <c r="Q187" s="3">
        <v>25</v>
      </c>
      <c r="R187" s="3" t="s">
        <v>2732</v>
      </c>
    </row>
    <row r="188" spans="1:18" x14ac:dyDescent="0.25">
      <c r="A188" s="3" t="s">
        <v>2727</v>
      </c>
      <c r="B188" s="3" t="s">
        <v>2762</v>
      </c>
      <c r="C188" s="3" t="s">
        <v>2763</v>
      </c>
      <c r="D188" s="12" t="s">
        <v>8</v>
      </c>
      <c r="E188" s="12" t="s">
        <v>11</v>
      </c>
      <c r="F188" s="12" t="s">
        <v>8</v>
      </c>
      <c r="G188" s="12" t="s">
        <v>8</v>
      </c>
      <c r="H188" s="12" t="s">
        <v>8</v>
      </c>
      <c r="I188" s="3" t="s">
        <v>2748</v>
      </c>
      <c r="J188" s="3">
        <v>5603</v>
      </c>
      <c r="K188" s="3" t="s">
        <v>2239</v>
      </c>
      <c r="L188" s="3" t="s">
        <v>2051</v>
      </c>
      <c r="M188" s="3" t="s">
        <v>2749</v>
      </c>
      <c r="N188" s="3">
        <v>30</v>
      </c>
      <c r="O188" s="3">
        <v>44012</v>
      </c>
      <c r="P188" s="3">
        <v>0</v>
      </c>
      <c r="Q188" s="3">
        <v>0</v>
      </c>
      <c r="R188" s="3" t="s">
        <v>2732</v>
      </c>
    </row>
    <row r="189" spans="1:18" x14ac:dyDescent="0.25">
      <c r="A189" s="3" t="s">
        <v>2727</v>
      </c>
      <c r="B189" s="3" t="s">
        <v>2762</v>
      </c>
      <c r="C189" s="3" t="s">
        <v>2798</v>
      </c>
      <c r="D189" s="12" t="s">
        <v>8</v>
      </c>
      <c r="E189" s="12" t="s">
        <v>11</v>
      </c>
      <c r="F189" s="12" t="s">
        <v>8</v>
      </c>
      <c r="G189" s="12" t="s">
        <v>8</v>
      </c>
      <c r="H189" s="12" t="s">
        <v>8</v>
      </c>
      <c r="I189" s="3" t="s">
        <v>2748</v>
      </c>
      <c r="J189" s="3">
        <v>5604</v>
      </c>
      <c r="K189" s="3" t="s">
        <v>2240</v>
      </c>
      <c r="L189" s="3" t="s">
        <v>2048</v>
      </c>
      <c r="M189" s="3" t="s">
        <v>2738</v>
      </c>
      <c r="N189" s="3">
        <v>90</v>
      </c>
      <c r="O189" s="3">
        <v>43830</v>
      </c>
      <c r="P189" s="3">
        <v>85.185000000000002</v>
      </c>
      <c r="Q189" s="3">
        <v>69</v>
      </c>
      <c r="R189" s="3" t="s">
        <v>2732</v>
      </c>
    </row>
    <row r="190" spans="1:18" x14ac:dyDescent="0.25">
      <c r="A190" s="3" t="s">
        <v>2727</v>
      </c>
      <c r="B190" s="3" t="s">
        <v>2762</v>
      </c>
      <c r="C190" s="3" t="s">
        <v>2799</v>
      </c>
      <c r="D190" s="12" t="s">
        <v>8</v>
      </c>
      <c r="E190" s="12" t="s">
        <v>11</v>
      </c>
      <c r="F190" s="12" t="s">
        <v>8</v>
      </c>
      <c r="G190" s="12" t="s">
        <v>8</v>
      </c>
      <c r="H190" s="12" t="s">
        <v>8</v>
      </c>
      <c r="I190" s="3" t="s">
        <v>2748</v>
      </c>
      <c r="J190" s="3">
        <v>5605</v>
      </c>
      <c r="K190" s="3" t="s">
        <v>2241</v>
      </c>
      <c r="L190" s="3" t="s">
        <v>2051</v>
      </c>
      <c r="M190" s="3" t="s">
        <v>2738</v>
      </c>
      <c r="N190" s="3">
        <v>30</v>
      </c>
      <c r="O190" s="3">
        <v>43830</v>
      </c>
      <c r="P190" s="3" t="s">
        <v>2731</v>
      </c>
      <c r="Q190" s="3">
        <v>0</v>
      </c>
      <c r="R190" s="3" t="s">
        <v>2732</v>
      </c>
    </row>
    <row r="191" spans="1:18" x14ac:dyDescent="0.25">
      <c r="A191" s="3" t="s">
        <v>2727</v>
      </c>
      <c r="B191" s="3" t="s">
        <v>2767</v>
      </c>
      <c r="C191" s="3" t="s">
        <v>2800</v>
      </c>
      <c r="D191" s="12" t="s">
        <v>8</v>
      </c>
      <c r="E191" s="12" t="s">
        <v>11</v>
      </c>
      <c r="F191" s="12" t="s">
        <v>8</v>
      </c>
      <c r="G191" s="12" t="s">
        <v>8</v>
      </c>
      <c r="H191" s="12" t="s">
        <v>11</v>
      </c>
      <c r="I191" s="3" t="s">
        <v>2748</v>
      </c>
      <c r="J191" s="3">
        <v>5607</v>
      </c>
      <c r="K191" s="3" t="s">
        <v>2242</v>
      </c>
      <c r="L191" s="3" t="s">
        <v>2048</v>
      </c>
      <c r="M191" s="3" t="s">
        <v>2730</v>
      </c>
      <c r="N191" s="3">
        <v>90</v>
      </c>
      <c r="O191" s="3">
        <v>44012</v>
      </c>
      <c r="P191" s="3">
        <v>0</v>
      </c>
      <c r="Q191" s="3">
        <v>100</v>
      </c>
      <c r="R191" s="3" t="s">
        <v>2732</v>
      </c>
    </row>
    <row r="192" spans="1:18" x14ac:dyDescent="0.25">
      <c r="A192" s="3" t="s">
        <v>2727</v>
      </c>
      <c r="B192" s="3" t="s">
        <v>2801</v>
      </c>
      <c r="C192" s="3" t="s">
        <v>2802</v>
      </c>
      <c r="D192" s="12" t="s">
        <v>8</v>
      </c>
      <c r="E192" s="12" t="s">
        <v>11</v>
      </c>
      <c r="F192" s="12" t="s">
        <v>8</v>
      </c>
      <c r="G192" s="12" t="s">
        <v>8</v>
      </c>
      <c r="H192" s="12" t="s">
        <v>8</v>
      </c>
      <c r="I192" s="3" t="s">
        <v>2748</v>
      </c>
      <c r="J192" s="3">
        <v>5608</v>
      </c>
      <c r="K192" s="3" t="s">
        <v>2243</v>
      </c>
      <c r="L192" s="3" t="s">
        <v>2050</v>
      </c>
      <c r="M192" s="3" t="s">
        <v>2738</v>
      </c>
      <c r="N192" s="3">
        <v>30</v>
      </c>
      <c r="O192" s="3">
        <v>43830</v>
      </c>
      <c r="P192" s="3">
        <v>100</v>
      </c>
      <c r="Q192" s="3">
        <v>32.5</v>
      </c>
      <c r="R192" s="3" t="s">
        <v>2732</v>
      </c>
    </row>
    <row r="193" spans="1:18" x14ac:dyDescent="0.25">
      <c r="A193" s="3" t="s">
        <v>2727</v>
      </c>
      <c r="B193" s="3" t="s">
        <v>2728</v>
      </c>
      <c r="C193" s="3" t="s">
        <v>2729</v>
      </c>
      <c r="D193" s="12" t="s">
        <v>11</v>
      </c>
      <c r="E193" s="12" t="s">
        <v>11</v>
      </c>
      <c r="F193" s="12" t="s">
        <v>11</v>
      </c>
      <c r="G193" s="12" t="s">
        <v>11</v>
      </c>
      <c r="H193" s="12" t="s">
        <v>11</v>
      </c>
      <c r="I193" s="3" t="s">
        <v>2748</v>
      </c>
      <c r="J193" s="3">
        <v>5609</v>
      </c>
      <c r="K193" s="3" t="s">
        <v>2244</v>
      </c>
      <c r="L193" s="3" t="s">
        <v>2052</v>
      </c>
      <c r="M193" s="3" t="s">
        <v>2749</v>
      </c>
      <c r="N193" s="3">
        <v>90</v>
      </c>
      <c r="O193" s="3">
        <v>44012</v>
      </c>
      <c r="P193" s="3">
        <v>0</v>
      </c>
      <c r="Q193" s="3">
        <v>1.2529999999999999</v>
      </c>
      <c r="R193" s="3" t="s">
        <v>2732</v>
      </c>
    </row>
    <row r="194" spans="1:18" x14ac:dyDescent="0.25">
      <c r="A194" s="3" t="s">
        <v>2739</v>
      </c>
      <c r="B194" s="3" t="s">
        <v>2740</v>
      </c>
      <c r="C194" s="3" t="s">
        <v>2747</v>
      </c>
      <c r="D194" s="12" t="s">
        <v>8</v>
      </c>
      <c r="E194" s="12" t="s">
        <v>8</v>
      </c>
      <c r="F194" s="12" t="s">
        <v>8</v>
      </c>
      <c r="G194" s="12" t="s">
        <v>8</v>
      </c>
      <c r="H194" s="12" t="s">
        <v>11</v>
      </c>
      <c r="I194" s="3" t="s">
        <v>2748</v>
      </c>
      <c r="J194" s="3">
        <v>5610</v>
      </c>
      <c r="K194" s="3" t="s">
        <v>2245</v>
      </c>
      <c r="L194" s="3" t="s">
        <v>2049</v>
      </c>
      <c r="M194" s="3" t="s">
        <v>2791</v>
      </c>
      <c r="N194" s="3">
        <v>30</v>
      </c>
      <c r="O194" s="3">
        <v>44043</v>
      </c>
      <c r="P194" s="3">
        <v>11.523</v>
      </c>
      <c r="Q194" s="3">
        <v>11.911</v>
      </c>
      <c r="R194" s="3" t="s">
        <v>2732</v>
      </c>
    </row>
    <row r="195" spans="1:18" x14ac:dyDescent="0.25">
      <c r="A195" s="3" t="s">
        <v>2739</v>
      </c>
      <c r="B195" s="3" t="s">
        <v>2755</v>
      </c>
      <c r="C195" s="3" t="s">
        <v>2797</v>
      </c>
      <c r="D195" s="12" t="s">
        <v>8</v>
      </c>
      <c r="E195" s="12" t="s">
        <v>11</v>
      </c>
      <c r="F195" s="12" t="s">
        <v>8</v>
      </c>
      <c r="G195" s="12" t="s">
        <v>8</v>
      </c>
      <c r="H195" s="12" t="s">
        <v>11</v>
      </c>
      <c r="I195" s="3" t="s">
        <v>2748</v>
      </c>
      <c r="J195" s="3">
        <v>5611</v>
      </c>
      <c r="K195" s="3" t="s">
        <v>2246</v>
      </c>
      <c r="L195" s="3" t="s">
        <v>2048</v>
      </c>
      <c r="M195" s="3" t="s">
        <v>2738</v>
      </c>
      <c r="N195" s="3">
        <v>0</v>
      </c>
      <c r="O195" s="3">
        <v>43830</v>
      </c>
      <c r="P195" s="3">
        <v>0</v>
      </c>
      <c r="Q195" s="3">
        <v>0</v>
      </c>
      <c r="R195" s="3" t="s">
        <v>2732</v>
      </c>
    </row>
    <row r="196" spans="1:18" x14ac:dyDescent="0.25">
      <c r="A196" s="3" t="s">
        <v>2739</v>
      </c>
      <c r="B196" s="3" t="s">
        <v>2755</v>
      </c>
      <c r="C196" s="3" t="s">
        <v>2797</v>
      </c>
      <c r="D196" s="12" t="s">
        <v>8</v>
      </c>
      <c r="E196" s="12" t="s">
        <v>11</v>
      </c>
      <c r="F196" s="12" t="s">
        <v>8</v>
      </c>
      <c r="G196" s="12" t="s">
        <v>8</v>
      </c>
      <c r="H196" s="12" t="s">
        <v>11</v>
      </c>
      <c r="I196" s="3" t="s">
        <v>2748</v>
      </c>
      <c r="J196" s="3">
        <v>5612</v>
      </c>
      <c r="K196" s="3" t="s">
        <v>2247</v>
      </c>
      <c r="L196" s="3" t="s">
        <v>2048</v>
      </c>
      <c r="M196" s="3" t="s">
        <v>2738</v>
      </c>
      <c r="N196" s="3">
        <v>30</v>
      </c>
      <c r="O196" s="3">
        <v>43830</v>
      </c>
      <c r="P196" s="3">
        <v>0</v>
      </c>
      <c r="Q196" s="3">
        <v>0</v>
      </c>
      <c r="R196" s="3" t="s">
        <v>2732</v>
      </c>
    </row>
    <row r="197" spans="1:18" x14ac:dyDescent="0.25">
      <c r="A197" s="3" t="s">
        <v>2739</v>
      </c>
      <c r="B197" s="3" t="s">
        <v>2755</v>
      </c>
      <c r="C197" s="3" t="s">
        <v>2797</v>
      </c>
      <c r="D197" s="12" t="s">
        <v>8</v>
      </c>
      <c r="E197" s="12" t="s">
        <v>11</v>
      </c>
      <c r="F197" s="12" t="s">
        <v>8</v>
      </c>
      <c r="G197" s="12" t="s">
        <v>8</v>
      </c>
      <c r="H197" s="12" t="s">
        <v>11</v>
      </c>
      <c r="I197" s="3" t="s">
        <v>2748</v>
      </c>
      <c r="J197" s="3">
        <v>5613</v>
      </c>
      <c r="K197" s="3" t="s">
        <v>2248</v>
      </c>
      <c r="L197" s="3" t="s">
        <v>2048</v>
      </c>
      <c r="M197" s="3" t="s">
        <v>2791</v>
      </c>
      <c r="N197" s="3">
        <v>15</v>
      </c>
      <c r="O197" s="3">
        <v>44043</v>
      </c>
      <c r="P197" s="3">
        <v>91.667000000000002</v>
      </c>
      <c r="Q197" s="3">
        <v>45.832999999999998</v>
      </c>
      <c r="R197" s="3" t="s">
        <v>2732</v>
      </c>
    </row>
    <row r="198" spans="1:18" x14ac:dyDescent="0.25">
      <c r="A198" s="3" t="s">
        <v>2739</v>
      </c>
      <c r="B198" s="3" t="s">
        <v>2755</v>
      </c>
      <c r="C198" s="3" t="s">
        <v>2797</v>
      </c>
      <c r="D198" s="12" t="s">
        <v>8</v>
      </c>
      <c r="E198" s="12" t="s">
        <v>11</v>
      </c>
      <c r="F198" s="12" t="s">
        <v>8</v>
      </c>
      <c r="G198" s="12" t="s">
        <v>8</v>
      </c>
      <c r="H198" s="12" t="s">
        <v>11</v>
      </c>
      <c r="I198" s="3" t="s">
        <v>2748</v>
      </c>
      <c r="J198" s="3">
        <v>5614</v>
      </c>
      <c r="K198" s="3" t="s">
        <v>2249</v>
      </c>
      <c r="L198" s="3" t="s">
        <v>2048</v>
      </c>
      <c r="M198" s="3" t="s">
        <v>2791</v>
      </c>
      <c r="N198" s="3">
        <v>60</v>
      </c>
      <c r="O198" s="3">
        <v>44043</v>
      </c>
      <c r="P198" s="3">
        <v>47.918999999999997</v>
      </c>
      <c r="Q198" s="3">
        <v>85.927999999999997</v>
      </c>
      <c r="R198" s="3" t="s">
        <v>2732</v>
      </c>
    </row>
    <row r="199" spans="1:18" x14ac:dyDescent="0.25">
      <c r="A199" s="3" t="s">
        <v>2739</v>
      </c>
      <c r="B199" s="3" t="s">
        <v>2755</v>
      </c>
      <c r="C199" s="3" t="s">
        <v>2797</v>
      </c>
      <c r="D199" s="12" t="s">
        <v>8</v>
      </c>
      <c r="E199" s="12" t="s">
        <v>11</v>
      </c>
      <c r="F199" s="12" t="s">
        <v>8</v>
      </c>
      <c r="G199" s="12" t="s">
        <v>8</v>
      </c>
      <c r="H199" s="12" t="s">
        <v>11</v>
      </c>
      <c r="I199" s="3" t="s">
        <v>2748</v>
      </c>
      <c r="J199" s="3">
        <v>5615</v>
      </c>
      <c r="K199" s="3" t="s">
        <v>2250</v>
      </c>
      <c r="L199" s="3" t="s">
        <v>2048</v>
      </c>
      <c r="M199" s="3" t="s">
        <v>2791</v>
      </c>
      <c r="N199" s="3">
        <v>60</v>
      </c>
      <c r="O199" s="3">
        <v>44043</v>
      </c>
      <c r="P199" s="3">
        <v>50.468000000000004</v>
      </c>
      <c r="Q199" s="3">
        <v>85.513999999999996</v>
      </c>
      <c r="R199" s="3" t="s">
        <v>2732</v>
      </c>
    </row>
    <row r="200" spans="1:18" x14ac:dyDescent="0.25">
      <c r="A200" s="3" t="s">
        <v>2739</v>
      </c>
      <c r="B200" s="3" t="s">
        <v>2740</v>
      </c>
      <c r="C200" s="3" t="s">
        <v>2747</v>
      </c>
      <c r="D200" s="12" t="s">
        <v>8</v>
      </c>
      <c r="E200" s="12" t="s">
        <v>8</v>
      </c>
      <c r="F200" s="12" t="s">
        <v>8</v>
      </c>
      <c r="G200" s="12" t="s">
        <v>8</v>
      </c>
      <c r="H200" s="12" t="s">
        <v>11</v>
      </c>
      <c r="I200" s="3" t="s">
        <v>2748</v>
      </c>
      <c r="J200" s="3">
        <v>5617</v>
      </c>
      <c r="K200" s="3" t="s">
        <v>2251</v>
      </c>
      <c r="L200" s="3" t="s">
        <v>2049</v>
      </c>
      <c r="M200" s="3" t="s">
        <v>2738</v>
      </c>
      <c r="N200" s="3">
        <v>0</v>
      </c>
      <c r="O200" s="3">
        <v>43830</v>
      </c>
      <c r="P200" s="3">
        <v>0</v>
      </c>
      <c r="Q200" s="3">
        <v>0</v>
      </c>
      <c r="R200" s="3" t="s">
        <v>2732</v>
      </c>
    </row>
    <row r="201" spans="1:18" x14ac:dyDescent="0.25">
      <c r="A201" s="3" t="s">
        <v>2739</v>
      </c>
      <c r="B201" s="3" t="s">
        <v>2740</v>
      </c>
      <c r="C201" s="3" t="s">
        <v>2803</v>
      </c>
      <c r="D201" s="12" t="s">
        <v>8</v>
      </c>
      <c r="E201" s="12" t="s">
        <v>11</v>
      </c>
      <c r="F201" s="12" t="s">
        <v>11</v>
      </c>
      <c r="G201" s="12" t="s">
        <v>11</v>
      </c>
      <c r="H201" s="12" t="s">
        <v>11</v>
      </c>
      <c r="I201" s="3" t="s">
        <v>2748</v>
      </c>
      <c r="J201" s="3">
        <v>5618</v>
      </c>
      <c r="K201" s="3" t="s">
        <v>2252</v>
      </c>
      <c r="L201" s="3" t="s">
        <v>2048</v>
      </c>
      <c r="M201" s="3" t="s">
        <v>2791</v>
      </c>
      <c r="N201" s="3">
        <v>8</v>
      </c>
      <c r="O201" s="3">
        <v>44043</v>
      </c>
      <c r="P201" s="3">
        <v>78.253</v>
      </c>
      <c r="Q201" s="3">
        <v>20.015999999999998</v>
      </c>
      <c r="R201" s="3" t="s">
        <v>2732</v>
      </c>
    </row>
    <row r="202" spans="1:18" x14ac:dyDescent="0.25">
      <c r="A202" s="3" t="s">
        <v>2739</v>
      </c>
      <c r="B202" s="3" t="s">
        <v>2740</v>
      </c>
      <c r="C202" s="3" t="s">
        <v>2803</v>
      </c>
      <c r="D202" s="12" t="s">
        <v>8</v>
      </c>
      <c r="E202" s="12" t="s">
        <v>11</v>
      </c>
      <c r="F202" s="12" t="s">
        <v>11</v>
      </c>
      <c r="G202" s="12" t="s">
        <v>11</v>
      </c>
      <c r="H202" s="12" t="s">
        <v>11</v>
      </c>
      <c r="I202" s="3" t="s">
        <v>2748</v>
      </c>
      <c r="J202" s="3">
        <v>5619</v>
      </c>
      <c r="K202" s="3" t="s">
        <v>2253</v>
      </c>
      <c r="L202" s="3" t="s">
        <v>2050</v>
      </c>
      <c r="M202" s="3" t="s">
        <v>2791</v>
      </c>
      <c r="N202" s="3">
        <v>0</v>
      </c>
      <c r="O202" s="3">
        <v>44043</v>
      </c>
      <c r="P202" s="3">
        <v>20.184000000000001</v>
      </c>
      <c r="Q202" s="3">
        <v>21.294</v>
      </c>
      <c r="R202" s="3" t="s">
        <v>2732</v>
      </c>
    </row>
    <row r="203" spans="1:18" x14ac:dyDescent="0.25">
      <c r="A203" s="3" t="s">
        <v>2739</v>
      </c>
      <c r="B203" s="3" t="s">
        <v>2740</v>
      </c>
      <c r="C203" s="3" t="s">
        <v>2803</v>
      </c>
      <c r="D203" s="12" t="s">
        <v>8</v>
      </c>
      <c r="E203" s="12" t="s">
        <v>11</v>
      </c>
      <c r="F203" s="12" t="s">
        <v>11</v>
      </c>
      <c r="G203" s="12" t="s">
        <v>11</v>
      </c>
      <c r="H203" s="12" t="s">
        <v>11</v>
      </c>
      <c r="I203" s="3" t="s">
        <v>2748</v>
      </c>
      <c r="J203" s="3">
        <v>5620</v>
      </c>
      <c r="K203" s="3" t="s">
        <v>2254</v>
      </c>
      <c r="L203" s="3" t="s">
        <v>2048</v>
      </c>
      <c r="M203" s="3" t="s">
        <v>2730</v>
      </c>
      <c r="N203" s="3">
        <v>0</v>
      </c>
      <c r="O203" s="3">
        <v>44012</v>
      </c>
      <c r="P203" s="3">
        <v>100</v>
      </c>
      <c r="Q203" s="3">
        <v>100</v>
      </c>
      <c r="R203" s="3" t="s">
        <v>2732</v>
      </c>
    </row>
    <row r="204" spans="1:18" x14ac:dyDescent="0.25">
      <c r="A204" s="3" t="s">
        <v>2739</v>
      </c>
      <c r="B204" s="3" t="s">
        <v>2755</v>
      </c>
      <c r="C204" s="3" t="s">
        <v>2797</v>
      </c>
      <c r="D204" s="12" t="s">
        <v>8</v>
      </c>
      <c r="E204" s="12" t="s">
        <v>11</v>
      </c>
      <c r="F204" s="12" t="s">
        <v>8</v>
      </c>
      <c r="G204" s="12" t="s">
        <v>8</v>
      </c>
      <c r="H204" s="12" t="s">
        <v>11</v>
      </c>
      <c r="I204" s="3" t="s">
        <v>2748</v>
      </c>
      <c r="J204" s="3">
        <v>5621</v>
      </c>
      <c r="K204" s="3" t="s">
        <v>2255</v>
      </c>
      <c r="L204" s="3" t="s">
        <v>2051</v>
      </c>
      <c r="M204" s="3" t="s">
        <v>2749</v>
      </c>
      <c r="N204" s="3">
        <v>30</v>
      </c>
      <c r="O204" s="3">
        <v>44012</v>
      </c>
      <c r="P204" s="3">
        <v>0</v>
      </c>
      <c r="Q204" s="3">
        <v>0.67700000000000005</v>
      </c>
      <c r="R204" s="3" t="s">
        <v>2732</v>
      </c>
    </row>
    <row r="205" spans="1:18" x14ac:dyDescent="0.25">
      <c r="A205" s="3" t="s">
        <v>2739</v>
      </c>
      <c r="B205" s="3" t="s">
        <v>2755</v>
      </c>
      <c r="C205" s="3" t="s">
        <v>2797</v>
      </c>
      <c r="D205" s="12" t="s">
        <v>8</v>
      </c>
      <c r="E205" s="12" t="s">
        <v>11</v>
      </c>
      <c r="F205" s="12" t="s">
        <v>8</v>
      </c>
      <c r="G205" s="12" t="s">
        <v>8</v>
      </c>
      <c r="H205" s="12" t="s">
        <v>11</v>
      </c>
      <c r="I205" s="3" t="s">
        <v>2748</v>
      </c>
      <c r="J205" s="3">
        <v>5622</v>
      </c>
      <c r="K205" s="3" t="s">
        <v>2256</v>
      </c>
      <c r="L205" s="3" t="s">
        <v>2048</v>
      </c>
      <c r="M205" s="3" t="s">
        <v>2738</v>
      </c>
      <c r="N205" s="3">
        <v>60</v>
      </c>
      <c r="O205" s="3">
        <v>43830</v>
      </c>
      <c r="P205" s="3" t="s">
        <v>2731</v>
      </c>
      <c r="Q205" s="3">
        <v>0</v>
      </c>
      <c r="R205" s="3" t="s">
        <v>2732</v>
      </c>
    </row>
    <row r="206" spans="1:18" x14ac:dyDescent="0.25">
      <c r="A206" s="3" t="s">
        <v>2739</v>
      </c>
      <c r="B206" s="3" t="s">
        <v>2755</v>
      </c>
      <c r="C206" s="3" t="s">
        <v>2797</v>
      </c>
      <c r="D206" s="12" t="s">
        <v>8</v>
      </c>
      <c r="E206" s="12" t="s">
        <v>11</v>
      </c>
      <c r="F206" s="12" t="s">
        <v>8</v>
      </c>
      <c r="G206" s="12" t="s">
        <v>8</v>
      </c>
      <c r="H206" s="12" t="s">
        <v>11</v>
      </c>
      <c r="I206" s="3" t="s">
        <v>2748</v>
      </c>
      <c r="J206" s="3">
        <v>5623</v>
      </c>
      <c r="K206" s="3" t="s">
        <v>2256</v>
      </c>
      <c r="L206" s="3" t="s">
        <v>2048</v>
      </c>
      <c r="M206" s="3" t="s">
        <v>2738</v>
      </c>
      <c r="N206" s="3">
        <v>0</v>
      </c>
      <c r="O206" s="3">
        <v>43830</v>
      </c>
      <c r="P206" s="3" t="s">
        <v>2731</v>
      </c>
      <c r="Q206" s="3">
        <v>0</v>
      </c>
      <c r="R206" s="3" t="s">
        <v>2732</v>
      </c>
    </row>
    <row r="207" spans="1:18" x14ac:dyDescent="0.25">
      <c r="A207" s="3" t="s">
        <v>2727</v>
      </c>
      <c r="B207" s="3" t="s">
        <v>2733</v>
      </c>
      <c r="C207" s="3" t="s">
        <v>2734</v>
      </c>
      <c r="D207" s="12" t="s">
        <v>8</v>
      </c>
      <c r="E207" s="12" t="s">
        <v>11</v>
      </c>
      <c r="F207" s="12" t="s">
        <v>11</v>
      </c>
      <c r="G207" s="12" t="s">
        <v>8</v>
      </c>
      <c r="H207" s="12" t="s">
        <v>11</v>
      </c>
      <c r="I207" s="3" t="s">
        <v>2748</v>
      </c>
      <c r="J207" s="3">
        <v>5625</v>
      </c>
      <c r="K207" s="3" t="s">
        <v>2257</v>
      </c>
      <c r="L207" s="3" t="s">
        <v>2048</v>
      </c>
      <c r="M207" s="3" t="s">
        <v>2738</v>
      </c>
      <c r="N207" s="3">
        <v>30</v>
      </c>
      <c r="O207" s="3">
        <v>43830</v>
      </c>
      <c r="P207" s="3">
        <v>0</v>
      </c>
      <c r="Q207" s="3">
        <v>0</v>
      </c>
      <c r="R207" s="3" t="s">
        <v>2732</v>
      </c>
    </row>
    <row r="208" spans="1:18" x14ac:dyDescent="0.25">
      <c r="A208" s="3" t="s">
        <v>2739</v>
      </c>
      <c r="B208" s="3" t="s">
        <v>2755</v>
      </c>
      <c r="C208" s="3" t="s">
        <v>2797</v>
      </c>
      <c r="D208" s="12" t="s">
        <v>8</v>
      </c>
      <c r="E208" s="12" t="s">
        <v>11</v>
      </c>
      <c r="F208" s="12" t="s">
        <v>8</v>
      </c>
      <c r="G208" s="12" t="s">
        <v>8</v>
      </c>
      <c r="H208" s="12" t="s">
        <v>11</v>
      </c>
      <c r="I208" s="3" t="s">
        <v>2748</v>
      </c>
      <c r="J208" s="3">
        <v>5626</v>
      </c>
      <c r="K208" s="3" t="s">
        <v>2258</v>
      </c>
      <c r="L208" s="3" t="s">
        <v>2048</v>
      </c>
      <c r="M208" s="3" t="s">
        <v>2749</v>
      </c>
      <c r="N208" s="3">
        <v>60</v>
      </c>
      <c r="O208" s="3">
        <v>43830</v>
      </c>
      <c r="P208" s="3">
        <v>0</v>
      </c>
      <c r="Q208" s="3">
        <v>0</v>
      </c>
      <c r="R208" s="3" t="s">
        <v>2732</v>
      </c>
    </row>
    <row r="209" spans="1:18" x14ac:dyDescent="0.25">
      <c r="A209" s="3" t="s">
        <v>2739</v>
      </c>
      <c r="B209" s="3" t="s">
        <v>2755</v>
      </c>
      <c r="C209" s="3" t="s">
        <v>2797</v>
      </c>
      <c r="D209" s="12" t="s">
        <v>8</v>
      </c>
      <c r="E209" s="12" t="s">
        <v>11</v>
      </c>
      <c r="F209" s="12" t="s">
        <v>8</v>
      </c>
      <c r="G209" s="12" t="s">
        <v>8</v>
      </c>
      <c r="H209" s="12" t="s">
        <v>11</v>
      </c>
      <c r="I209" s="3" t="s">
        <v>2748</v>
      </c>
      <c r="J209" s="3">
        <v>5627</v>
      </c>
      <c r="K209" s="3" t="s">
        <v>2259</v>
      </c>
      <c r="L209" s="3" t="s">
        <v>2048</v>
      </c>
      <c r="M209" s="3" t="s">
        <v>2749</v>
      </c>
      <c r="N209" s="3">
        <v>30</v>
      </c>
      <c r="O209" s="3">
        <v>44012</v>
      </c>
      <c r="P209" s="3">
        <v>0</v>
      </c>
      <c r="Q209" s="3">
        <v>0</v>
      </c>
      <c r="R209" s="3" t="s">
        <v>2732</v>
      </c>
    </row>
    <row r="210" spans="1:18" x14ac:dyDescent="0.25">
      <c r="A210" s="3" t="s">
        <v>2739</v>
      </c>
      <c r="B210" s="3" t="s">
        <v>2755</v>
      </c>
      <c r="C210" s="3" t="s">
        <v>2797</v>
      </c>
      <c r="D210" s="12" t="s">
        <v>8</v>
      </c>
      <c r="E210" s="12" t="s">
        <v>11</v>
      </c>
      <c r="F210" s="12" t="s">
        <v>8</v>
      </c>
      <c r="G210" s="12" t="s">
        <v>8</v>
      </c>
      <c r="H210" s="12" t="s">
        <v>11</v>
      </c>
      <c r="I210" s="3" t="s">
        <v>2748</v>
      </c>
      <c r="J210" s="3">
        <v>5628</v>
      </c>
      <c r="K210" s="3" t="s">
        <v>2260</v>
      </c>
      <c r="L210" s="3" t="s">
        <v>2048</v>
      </c>
      <c r="M210" s="3" t="s">
        <v>2749</v>
      </c>
      <c r="N210" s="3">
        <v>30</v>
      </c>
      <c r="O210" s="3">
        <v>44012</v>
      </c>
      <c r="P210" s="3">
        <v>2.508</v>
      </c>
      <c r="Q210" s="3">
        <v>9.0139999999999993</v>
      </c>
      <c r="R210" s="3" t="s">
        <v>2732</v>
      </c>
    </row>
    <row r="211" spans="1:18" x14ac:dyDescent="0.25">
      <c r="A211" s="3" t="s">
        <v>2739</v>
      </c>
      <c r="B211" s="3" t="s">
        <v>2740</v>
      </c>
      <c r="C211" s="3" t="s">
        <v>2747</v>
      </c>
      <c r="D211" s="12" t="s">
        <v>8</v>
      </c>
      <c r="E211" s="12" t="s">
        <v>8</v>
      </c>
      <c r="F211" s="12" t="s">
        <v>8</v>
      </c>
      <c r="G211" s="12" t="s">
        <v>8</v>
      </c>
      <c r="H211" s="12" t="s">
        <v>11</v>
      </c>
      <c r="I211" s="3" t="s">
        <v>2748</v>
      </c>
      <c r="J211" s="3">
        <v>5629</v>
      </c>
      <c r="K211" s="3" t="s">
        <v>2261</v>
      </c>
      <c r="L211" s="3" t="s">
        <v>2048</v>
      </c>
      <c r="M211" s="3" t="s">
        <v>2791</v>
      </c>
      <c r="N211" s="3">
        <v>30</v>
      </c>
      <c r="O211" s="3">
        <v>44043</v>
      </c>
      <c r="P211" s="3">
        <v>0.30499999999999999</v>
      </c>
      <c r="Q211" s="3">
        <v>17.675000000000001</v>
      </c>
      <c r="R211" s="3" t="s">
        <v>2732</v>
      </c>
    </row>
    <row r="212" spans="1:18" x14ac:dyDescent="0.25">
      <c r="A212" s="3" t="s">
        <v>2727</v>
      </c>
      <c r="B212" s="3" t="s">
        <v>2735</v>
      </c>
      <c r="C212" s="3" t="s">
        <v>2736</v>
      </c>
      <c r="D212" s="12" t="s">
        <v>11</v>
      </c>
      <c r="E212" s="12" t="s">
        <v>11</v>
      </c>
      <c r="F212" s="12" t="s">
        <v>11</v>
      </c>
      <c r="G212" s="12" t="s">
        <v>11</v>
      </c>
      <c r="H212" s="12" t="s">
        <v>11</v>
      </c>
      <c r="I212" s="3" t="s">
        <v>2748</v>
      </c>
      <c r="J212" s="3">
        <v>5631</v>
      </c>
      <c r="K212" s="3" t="s">
        <v>2262</v>
      </c>
      <c r="L212" s="3" t="s">
        <v>2048</v>
      </c>
      <c r="M212" s="3" t="s">
        <v>2730</v>
      </c>
      <c r="N212" s="3">
        <v>5</v>
      </c>
      <c r="O212" s="3">
        <v>44012</v>
      </c>
      <c r="P212" s="3">
        <v>0</v>
      </c>
      <c r="Q212" s="3">
        <v>60</v>
      </c>
      <c r="R212" s="3" t="s">
        <v>2732</v>
      </c>
    </row>
    <row r="213" spans="1:18" x14ac:dyDescent="0.25">
      <c r="A213" s="3" t="s">
        <v>2739</v>
      </c>
      <c r="B213" s="3" t="s">
        <v>2755</v>
      </c>
      <c r="C213" s="3" t="s">
        <v>2797</v>
      </c>
      <c r="D213" s="12" t="s">
        <v>8</v>
      </c>
      <c r="E213" s="12" t="s">
        <v>11</v>
      </c>
      <c r="F213" s="12" t="s">
        <v>8</v>
      </c>
      <c r="G213" s="12" t="s">
        <v>8</v>
      </c>
      <c r="H213" s="12" t="s">
        <v>11</v>
      </c>
      <c r="I213" s="3" t="s">
        <v>2748</v>
      </c>
      <c r="J213" s="3">
        <v>5632</v>
      </c>
      <c r="K213" s="3" t="s">
        <v>2263</v>
      </c>
      <c r="L213" s="3" t="s">
        <v>2049</v>
      </c>
      <c r="M213" s="3" t="s">
        <v>2791</v>
      </c>
      <c r="N213" s="3">
        <v>15</v>
      </c>
      <c r="O213" s="3">
        <v>44043</v>
      </c>
      <c r="P213" s="3">
        <v>60.731999999999999</v>
      </c>
      <c r="Q213" s="3">
        <v>67.813999999999993</v>
      </c>
      <c r="R213" s="3" t="s">
        <v>2732</v>
      </c>
    </row>
    <row r="214" spans="1:18" x14ac:dyDescent="0.25">
      <c r="A214" s="3" t="s">
        <v>2739</v>
      </c>
      <c r="B214" s="3" t="s">
        <v>2755</v>
      </c>
      <c r="C214" s="3" t="s">
        <v>2797</v>
      </c>
      <c r="D214" s="12" t="s">
        <v>8</v>
      </c>
      <c r="E214" s="12" t="s">
        <v>11</v>
      </c>
      <c r="F214" s="12" t="s">
        <v>8</v>
      </c>
      <c r="G214" s="12" t="s">
        <v>8</v>
      </c>
      <c r="H214" s="12" t="s">
        <v>11</v>
      </c>
      <c r="I214" s="3" t="s">
        <v>2748</v>
      </c>
      <c r="J214" s="3">
        <v>5633</v>
      </c>
      <c r="K214" s="3" t="s">
        <v>2264</v>
      </c>
      <c r="L214" s="3" t="s">
        <v>2048</v>
      </c>
      <c r="M214" s="3" t="s">
        <v>2791</v>
      </c>
      <c r="N214" s="3">
        <v>15</v>
      </c>
      <c r="O214" s="3">
        <v>44043</v>
      </c>
      <c r="P214" s="3">
        <v>30.512</v>
      </c>
      <c r="Q214" s="3">
        <v>30.972999999999999</v>
      </c>
      <c r="R214" s="3" t="s">
        <v>2732</v>
      </c>
    </row>
    <row r="215" spans="1:18" x14ac:dyDescent="0.25">
      <c r="A215" s="3" t="s">
        <v>2739</v>
      </c>
      <c r="B215" s="3" t="s">
        <v>2755</v>
      </c>
      <c r="C215" s="3" t="s">
        <v>2797</v>
      </c>
      <c r="D215" s="12" t="s">
        <v>8</v>
      </c>
      <c r="E215" s="12" t="s">
        <v>11</v>
      </c>
      <c r="F215" s="12" t="s">
        <v>8</v>
      </c>
      <c r="G215" s="12" t="s">
        <v>8</v>
      </c>
      <c r="H215" s="12" t="s">
        <v>11</v>
      </c>
      <c r="I215" s="3" t="s">
        <v>2748</v>
      </c>
      <c r="J215" s="3">
        <v>5634</v>
      </c>
      <c r="K215" s="3" t="s">
        <v>2265</v>
      </c>
      <c r="L215" s="3" t="s">
        <v>2048</v>
      </c>
      <c r="M215" s="3" t="s">
        <v>2791</v>
      </c>
      <c r="N215" s="3">
        <v>15</v>
      </c>
      <c r="O215" s="3">
        <v>44043</v>
      </c>
      <c r="P215" s="3">
        <v>25.454000000000001</v>
      </c>
      <c r="Q215" s="3">
        <v>36.304000000000002</v>
      </c>
      <c r="R215" s="3" t="s">
        <v>2732</v>
      </c>
    </row>
    <row r="216" spans="1:18" x14ac:dyDescent="0.25">
      <c r="A216" s="3" t="s">
        <v>2739</v>
      </c>
      <c r="B216" s="3" t="s">
        <v>2755</v>
      </c>
      <c r="C216" s="3" t="s">
        <v>2797</v>
      </c>
      <c r="D216" s="12" t="s">
        <v>8</v>
      </c>
      <c r="E216" s="12" t="s">
        <v>11</v>
      </c>
      <c r="F216" s="12" t="s">
        <v>8</v>
      </c>
      <c r="G216" s="12" t="s">
        <v>8</v>
      </c>
      <c r="H216" s="12" t="s">
        <v>11</v>
      </c>
      <c r="I216" s="3" t="s">
        <v>2748</v>
      </c>
      <c r="J216" s="3">
        <v>5635</v>
      </c>
      <c r="K216" s="3" t="s">
        <v>2266</v>
      </c>
      <c r="L216" s="3" t="s">
        <v>2052</v>
      </c>
      <c r="M216" s="3" t="s">
        <v>2738</v>
      </c>
      <c r="N216" s="3">
        <v>0</v>
      </c>
      <c r="O216" s="3">
        <v>43830</v>
      </c>
      <c r="P216" s="3" t="s">
        <v>2731</v>
      </c>
      <c r="Q216" s="3">
        <v>0</v>
      </c>
      <c r="R216" s="3" t="s">
        <v>2732</v>
      </c>
    </row>
    <row r="217" spans="1:18" x14ac:dyDescent="0.25">
      <c r="A217" s="3" t="s">
        <v>2739</v>
      </c>
      <c r="B217" s="3" t="s">
        <v>2755</v>
      </c>
      <c r="C217" s="3" t="s">
        <v>2797</v>
      </c>
      <c r="D217" s="12" t="s">
        <v>8</v>
      </c>
      <c r="E217" s="12" t="s">
        <v>11</v>
      </c>
      <c r="F217" s="12" t="s">
        <v>8</v>
      </c>
      <c r="G217" s="12" t="s">
        <v>8</v>
      </c>
      <c r="H217" s="12" t="s">
        <v>11</v>
      </c>
      <c r="I217" s="3" t="s">
        <v>2748</v>
      </c>
      <c r="J217" s="3">
        <v>5636</v>
      </c>
      <c r="K217" s="3" t="s">
        <v>2267</v>
      </c>
      <c r="L217" s="3" t="s">
        <v>2051</v>
      </c>
      <c r="M217" s="3" t="s">
        <v>2738</v>
      </c>
      <c r="N217" s="3">
        <v>30</v>
      </c>
      <c r="O217" s="3">
        <v>43830</v>
      </c>
      <c r="P217" s="3">
        <v>100</v>
      </c>
      <c r="Q217" s="3">
        <v>25</v>
      </c>
      <c r="R217" s="3" t="s">
        <v>2732</v>
      </c>
    </row>
    <row r="218" spans="1:18" x14ac:dyDescent="0.25">
      <c r="A218" s="3" t="s">
        <v>2727</v>
      </c>
      <c r="B218" s="3" t="s">
        <v>2728</v>
      </c>
      <c r="C218" s="3" t="s">
        <v>2804</v>
      </c>
      <c r="D218" s="12" t="s">
        <v>11</v>
      </c>
      <c r="E218" s="12" t="s">
        <v>8</v>
      </c>
      <c r="F218" s="12" t="s">
        <v>8</v>
      </c>
      <c r="G218" s="12" t="s">
        <v>8</v>
      </c>
      <c r="H218" s="12" t="s">
        <v>11</v>
      </c>
      <c r="I218" s="3" t="s">
        <v>2748</v>
      </c>
      <c r="J218" s="3">
        <v>5637</v>
      </c>
      <c r="K218" s="3" t="s">
        <v>2268</v>
      </c>
      <c r="L218" s="3" t="s">
        <v>2048</v>
      </c>
      <c r="M218" s="3" t="s">
        <v>2791</v>
      </c>
      <c r="N218" s="3">
        <v>20</v>
      </c>
      <c r="O218" s="3">
        <v>44043</v>
      </c>
      <c r="P218" s="3">
        <v>70.882000000000005</v>
      </c>
      <c r="Q218" s="3">
        <v>47.255000000000003</v>
      </c>
      <c r="R218" s="3" t="s">
        <v>2732</v>
      </c>
    </row>
    <row r="219" spans="1:18" x14ac:dyDescent="0.25">
      <c r="A219" s="3" t="s">
        <v>2727</v>
      </c>
      <c r="B219" s="3" t="s">
        <v>2728</v>
      </c>
      <c r="C219" s="3" t="s">
        <v>2804</v>
      </c>
      <c r="D219" s="12" t="s">
        <v>11</v>
      </c>
      <c r="E219" s="12" t="s">
        <v>8</v>
      </c>
      <c r="F219" s="12" t="s">
        <v>8</v>
      </c>
      <c r="G219" s="12" t="s">
        <v>8</v>
      </c>
      <c r="H219" s="12" t="s">
        <v>11</v>
      </c>
      <c r="I219" s="3" t="s">
        <v>2748</v>
      </c>
      <c r="J219" s="3">
        <v>5638</v>
      </c>
      <c r="K219" s="3" t="s">
        <v>2269</v>
      </c>
      <c r="L219" s="3" t="s">
        <v>2048</v>
      </c>
      <c r="M219" s="3" t="s">
        <v>2791</v>
      </c>
      <c r="N219" s="3">
        <v>20</v>
      </c>
      <c r="O219" s="3">
        <v>44043</v>
      </c>
      <c r="P219" s="3">
        <v>54.286000000000001</v>
      </c>
      <c r="Q219" s="3">
        <v>36.19</v>
      </c>
      <c r="R219" s="3" t="s">
        <v>2732</v>
      </c>
    </row>
    <row r="220" spans="1:18" x14ac:dyDescent="0.25">
      <c r="A220" s="3" t="s">
        <v>2727</v>
      </c>
      <c r="B220" s="3" t="s">
        <v>2728</v>
      </c>
      <c r="C220" s="3" t="s">
        <v>2804</v>
      </c>
      <c r="D220" s="12" t="s">
        <v>11</v>
      </c>
      <c r="E220" s="12" t="s">
        <v>8</v>
      </c>
      <c r="F220" s="12" t="s">
        <v>8</v>
      </c>
      <c r="G220" s="12" t="s">
        <v>8</v>
      </c>
      <c r="H220" s="12" t="s">
        <v>11</v>
      </c>
      <c r="I220" s="3" t="s">
        <v>2748</v>
      </c>
      <c r="J220" s="3">
        <v>5639</v>
      </c>
      <c r="K220" s="3" t="s">
        <v>2270</v>
      </c>
      <c r="L220" s="3" t="s">
        <v>2048</v>
      </c>
      <c r="M220" s="3" t="s">
        <v>2738</v>
      </c>
      <c r="N220" s="3">
        <v>20</v>
      </c>
      <c r="O220" s="3">
        <v>43830</v>
      </c>
      <c r="P220" s="3">
        <v>100</v>
      </c>
      <c r="Q220" s="3">
        <v>97.778000000000006</v>
      </c>
      <c r="R220" s="3" t="s">
        <v>2732</v>
      </c>
    </row>
    <row r="221" spans="1:18" x14ac:dyDescent="0.25">
      <c r="A221" s="3" t="s">
        <v>2739</v>
      </c>
      <c r="B221" s="3" t="s">
        <v>2755</v>
      </c>
      <c r="C221" s="3" t="s">
        <v>2797</v>
      </c>
      <c r="D221" s="12" t="s">
        <v>8</v>
      </c>
      <c r="E221" s="12" t="s">
        <v>11</v>
      </c>
      <c r="F221" s="12" t="s">
        <v>8</v>
      </c>
      <c r="G221" s="12" t="s">
        <v>8</v>
      </c>
      <c r="H221" s="12" t="s">
        <v>11</v>
      </c>
      <c r="I221" s="3" t="s">
        <v>2748</v>
      </c>
      <c r="J221" s="3">
        <v>5640</v>
      </c>
      <c r="K221" s="3" t="s">
        <v>2271</v>
      </c>
      <c r="L221" s="3" t="s">
        <v>2051</v>
      </c>
      <c r="M221" s="3" t="s">
        <v>2738</v>
      </c>
      <c r="N221" s="3">
        <v>30</v>
      </c>
      <c r="O221" s="3">
        <v>43830</v>
      </c>
      <c r="P221" s="3">
        <v>0</v>
      </c>
      <c r="Q221" s="3">
        <v>0</v>
      </c>
      <c r="R221" s="3" t="s">
        <v>2732</v>
      </c>
    </row>
    <row r="222" spans="1:18" x14ac:dyDescent="0.25">
      <c r="A222" s="3" t="s">
        <v>2739</v>
      </c>
      <c r="B222" s="3" t="s">
        <v>2755</v>
      </c>
      <c r="C222" s="3" t="s">
        <v>2797</v>
      </c>
      <c r="D222" s="12" t="s">
        <v>8</v>
      </c>
      <c r="E222" s="12" t="s">
        <v>11</v>
      </c>
      <c r="F222" s="12" t="s">
        <v>8</v>
      </c>
      <c r="G222" s="12" t="s">
        <v>8</v>
      </c>
      <c r="H222" s="12" t="s">
        <v>11</v>
      </c>
      <c r="I222" s="3" t="s">
        <v>2748</v>
      </c>
      <c r="J222" s="3">
        <v>5641</v>
      </c>
      <c r="K222" s="3" t="s">
        <v>2272</v>
      </c>
      <c r="L222" s="3" t="s">
        <v>2048</v>
      </c>
      <c r="M222" s="3" t="s">
        <v>2738</v>
      </c>
      <c r="N222" s="3">
        <v>60</v>
      </c>
      <c r="O222" s="3">
        <v>43830</v>
      </c>
      <c r="P222" s="3">
        <v>96.370999999999995</v>
      </c>
      <c r="Q222" s="3">
        <v>83.248999999999995</v>
      </c>
      <c r="R222" s="3" t="s">
        <v>2732</v>
      </c>
    </row>
    <row r="223" spans="1:18" x14ac:dyDescent="0.25">
      <c r="A223" s="3" t="s">
        <v>2739</v>
      </c>
      <c r="B223" s="3" t="s">
        <v>2755</v>
      </c>
      <c r="C223" s="3" t="s">
        <v>2797</v>
      </c>
      <c r="D223" s="12" t="s">
        <v>8</v>
      </c>
      <c r="E223" s="12" t="s">
        <v>11</v>
      </c>
      <c r="F223" s="12" t="s">
        <v>8</v>
      </c>
      <c r="G223" s="12" t="s">
        <v>8</v>
      </c>
      <c r="H223" s="12" t="s">
        <v>11</v>
      </c>
      <c r="I223" s="3" t="s">
        <v>2748</v>
      </c>
      <c r="J223" s="3">
        <v>5642</v>
      </c>
      <c r="K223" s="3" t="s">
        <v>2273</v>
      </c>
      <c r="L223" s="3" t="s">
        <v>2052</v>
      </c>
      <c r="M223" s="3" t="s">
        <v>2738</v>
      </c>
      <c r="N223" s="3">
        <v>60</v>
      </c>
      <c r="O223" s="3">
        <v>43830</v>
      </c>
      <c r="P223" s="3">
        <v>100</v>
      </c>
      <c r="Q223" s="3">
        <v>96.456000000000003</v>
      </c>
      <c r="R223" s="3" t="s">
        <v>2732</v>
      </c>
    </row>
    <row r="224" spans="1:18" x14ac:dyDescent="0.25">
      <c r="A224" s="3" t="s">
        <v>2727</v>
      </c>
      <c r="B224" s="3" t="s">
        <v>2767</v>
      </c>
      <c r="C224" s="3" t="s">
        <v>2800</v>
      </c>
      <c r="D224" s="12" t="s">
        <v>8</v>
      </c>
      <c r="E224" s="12" t="s">
        <v>11</v>
      </c>
      <c r="F224" s="12" t="s">
        <v>8</v>
      </c>
      <c r="G224" s="12" t="s">
        <v>8</v>
      </c>
      <c r="H224" s="12" t="s">
        <v>11</v>
      </c>
      <c r="I224" s="3" t="s">
        <v>2748</v>
      </c>
      <c r="J224" s="3">
        <v>5643</v>
      </c>
      <c r="K224" s="3" t="s">
        <v>2274</v>
      </c>
      <c r="L224" s="3" t="s">
        <v>2049</v>
      </c>
      <c r="M224" s="3" t="s">
        <v>2738</v>
      </c>
      <c r="N224" s="3">
        <v>30</v>
      </c>
      <c r="O224" s="3">
        <v>43830</v>
      </c>
      <c r="P224" s="3">
        <v>100</v>
      </c>
      <c r="Q224" s="3">
        <v>95.37</v>
      </c>
      <c r="R224" s="3" t="s">
        <v>2732</v>
      </c>
    </row>
    <row r="225" spans="1:18" x14ac:dyDescent="0.25">
      <c r="A225" s="3" t="s">
        <v>2727</v>
      </c>
      <c r="B225" s="3" t="s">
        <v>2733</v>
      </c>
      <c r="C225" s="3" t="s">
        <v>2805</v>
      </c>
      <c r="D225" s="12" t="s">
        <v>11</v>
      </c>
      <c r="E225" s="12" t="s">
        <v>8</v>
      </c>
      <c r="F225" s="12" t="s">
        <v>8</v>
      </c>
      <c r="G225" s="12" t="s">
        <v>8</v>
      </c>
      <c r="H225" s="12" t="s">
        <v>8</v>
      </c>
      <c r="I225" s="3" t="s">
        <v>2751</v>
      </c>
      <c r="J225" s="3">
        <v>5644</v>
      </c>
      <c r="K225" s="3" t="s">
        <v>2275</v>
      </c>
      <c r="L225" s="3" t="s">
        <v>2051</v>
      </c>
      <c r="M225" s="3" t="s">
        <v>2730</v>
      </c>
      <c r="N225" s="3">
        <v>60</v>
      </c>
      <c r="O225" s="3">
        <v>43830</v>
      </c>
      <c r="P225" s="3">
        <v>100</v>
      </c>
      <c r="Q225" s="3">
        <v>100</v>
      </c>
      <c r="R225" s="3" t="s">
        <v>2742</v>
      </c>
    </row>
    <row r="226" spans="1:18" x14ac:dyDescent="0.25">
      <c r="A226" s="3" t="s">
        <v>2727</v>
      </c>
      <c r="B226" s="3" t="s">
        <v>2789</v>
      </c>
      <c r="C226" s="3" t="s">
        <v>2806</v>
      </c>
      <c r="D226" s="12" t="s">
        <v>11</v>
      </c>
      <c r="E226" s="12" t="s">
        <v>8</v>
      </c>
      <c r="F226" s="12" t="s">
        <v>8</v>
      </c>
      <c r="G226" s="12" t="s">
        <v>8</v>
      </c>
      <c r="H226" s="12" t="s">
        <v>8</v>
      </c>
      <c r="I226" s="3" t="s">
        <v>2751</v>
      </c>
      <c r="J226" s="3">
        <v>5645</v>
      </c>
      <c r="K226" s="3" t="s">
        <v>2276</v>
      </c>
      <c r="L226" s="3" t="s">
        <v>2050</v>
      </c>
      <c r="M226" s="3" t="s">
        <v>2738</v>
      </c>
      <c r="N226" s="3">
        <v>240</v>
      </c>
      <c r="O226" s="3">
        <v>43830</v>
      </c>
      <c r="P226" s="3">
        <v>100</v>
      </c>
      <c r="Q226" s="3">
        <v>91.25</v>
      </c>
      <c r="R226" s="3" t="s">
        <v>2732</v>
      </c>
    </row>
    <row r="227" spans="1:18" x14ac:dyDescent="0.25">
      <c r="A227" s="3" t="s">
        <v>2727</v>
      </c>
      <c r="B227" s="3" t="s">
        <v>2789</v>
      </c>
      <c r="C227" s="3" t="s">
        <v>2806</v>
      </c>
      <c r="D227" s="12" t="s">
        <v>11</v>
      </c>
      <c r="E227" s="12" t="s">
        <v>8</v>
      </c>
      <c r="F227" s="12" t="s">
        <v>8</v>
      </c>
      <c r="G227" s="12" t="s">
        <v>8</v>
      </c>
      <c r="H227" s="12" t="s">
        <v>8</v>
      </c>
      <c r="I227" s="3" t="s">
        <v>2751</v>
      </c>
      <c r="J227" s="3">
        <v>5646</v>
      </c>
      <c r="K227" s="3" t="s">
        <v>2277</v>
      </c>
      <c r="L227" s="3" t="s">
        <v>2048</v>
      </c>
      <c r="M227" s="3" t="s">
        <v>2738</v>
      </c>
      <c r="N227" s="3">
        <v>30</v>
      </c>
      <c r="O227" s="3">
        <v>43830</v>
      </c>
      <c r="P227" s="3">
        <v>100</v>
      </c>
      <c r="Q227" s="3">
        <v>44</v>
      </c>
      <c r="R227" s="3" t="s">
        <v>2732</v>
      </c>
    </row>
    <row r="228" spans="1:18" x14ac:dyDescent="0.25">
      <c r="A228" s="3" t="s">
        <v>2727</v>
      </c>
      <c r="B228" s="3" t="s">
        <v>2789</v>
      </c>
      <c r="C228" s="3" t="s">
        <v>2806</v>
      </c>
      <c r="D228" s="12" t="s">
        <v>11</v>
      </c>
      <c r="E228" s="12" t="s">
        <v>8</v>
      </c>
      <c r="F228" s="12" t="s">
        <v>8</v>
      </c>
      <c r="G228" s="12" t="s">
        <v>8</v>
      </c>
      <c r="H228" s="12" t="s">
        <v>8</v>
      </c>
      <c r="I228" s="3" t="s">
        <v>2751</v>
      </c>
      <c r="J228" s="3">
        <v>5647</v>
      </c>
      <c r="K228" s="3" t="s">
        <v>2278</v>
      </c>
      <c r="L228" s="3" t="s">
        <v>2051</v>
      </c>
      <c r="M228" s="3" t="s">
        <v>2730</v>
      </c>
      <c r="N228" s="3">
        <v>30</v>
      </c>
      <c r="O228" s="3">
        <v>44012</v>
      </c>
      <c r="P228" s="3">
        <v>100</v>
      </c>
      <c r="Q228" s="3">
        <v>78.33</v>
      </c>
      <c r="R228" s="3" t="s">
        <v>2732</v>
      </c>
    </row>
    <row r="229" spans="1:18" x14ac:dyDescent="0.25">
      <c r="A229" s="3" t="s">
        <v>2727</v>
      </c>
      <c r="B229" s="3" t="s">
        <v>2728</v>
      </c>
      <c r="C229" s="3" t="s">
        <v>2807</v>
      </c>
      <c r="D229" s="12" t="s">
        <v>11</v>
      </c>
      <c r="E229" s="12" t="s">
        <v>8</v>
      </c>
      <c r="F229" s="12" t="s">
        <v>8</v>
      </c>
      <c r="G229" s="12" t="s">
        <v>8</v>
      </c>
      <c r="H229" s="12" t="s">
        <v>11</v>
      </c>
      <c r="I229" s="3" t="s">
        <v>2751</v>
      </c>
      <c r="J229" s="3">
        <v>5648</v>
      </c>
      <c r="K229" s="3" t="s">
        <v>2279</v>
      </c>
      <c r="L229" s="3" t="s">
        <v>2049</v>
      </c>
      <c r="M229" s="3" t="s">
        <v>2738</v>
      </c>
      <c r="N229" s="3">
        <v>60</v>
      </c>
      <c r="O229" s="3">
        <v>43830</v>
      </c>
      <c r="P229" s="3">
        <v>56</v>
      </c>
      <c r="Q229" s="3">
        <v>56</v>
      </c>
      <c r="R229" s="3" t="s">
        <v>2732</v>
      </c>
    </row>
    <row r="230" spans="1:18" x14ac:dyDescent="0.25">
      <c r="A230" s="3" t="s">
        <v>2727</v>
      </c>
      <c r="B230" s="3" t="s">
        <v>2728</v>
      </c>
      <c r="C230" s="3" t="s">
        <v>2807</v>
      </c>
      <c r="D230" s="12" t="s">
        <v>11</v>
      </c>
      <c r="E230" s="12" t="s">
        <v>8</v>
      </c>
      <c r="F230" s="12" t="s">
        <v>8</v>
      </c>
      <c r="G230" s="12" t="s">
        <v>8</v>
      </c>
      <c r="H230" s="12" t="s">
        <v>11</v>
      </c>
      <c r="I230" s="3" t="s">
        <v>146</v>
      </c>
      <c r="J230" s="3">
        <v>5649</v>
      </c>
      <c r="K230" s="3" t="s">
        <v>2280</v>
      </c>
      <c r="L230" s="3" t="s">
        <v>2050</v>
      </c>
      <c r="M230" s="3" t="s">
        <v>2738</v>
      </c>
      <c r="N230" s="3">
        <v>60</v>
      </c>
      <c r="O230" s="3">
        <v>43830</v>
      </c>
      <c r="P230" s="3">
        <v>84.4</v>
      </c>
      <c r="Q230" s="3">
        <v>84.4</v>
      </c>
      <c r="R230" s="3" t="s">
        <v>2732</v>
      </c>
    </row>
    <row r="231" spans="1:18" x14ac:dyDescent="0.25">
      <c r="A231" s="3" t="s">
        <v>2727</v>
      </c>
      <c r="B231" s="3" t="s">
        <v>2728</v>
      </c>
      <c r="C231" s="3" t="s">
        <v>2807</v>
      </c>
      <c r="D231" s="12" t="s">
        <v>11</v>
      </c>
      <c r="E231" s="12" t="s">
        <v>8</v>
      </c>
      <c r="F231" s="12" t="s">
        <v>8</v>
      </c>
      <c r="G231" s="12" t="s">
        <v>8</v>
      </c>
      <c r="H231" s="12" t="s">
        <v>11</v>
      </c>
      <c r="I231" s="3" t="s">
        <v>2751</v>
      </c>
      <c r="J231" s="3">
        <v>5650</v>
      </c>
      <c r="K231" s="3" t="s">
        <v>2281</v>
      </c>
      <c r="L231" s="3" t="s">
        <v>2049</v>
      </c>
      <c r="M231" s="3" t="s">
        <v>2738</v>
      </c>
      <c r="N231" s="3">
        <v>60</v>
      </c>
      <c r="O231" s="3">
        <v>43830</v>
      </c>
      <c r="P231" s="3">
        <v>100</v>
      </c>
      <c r="Q231" s="3">
        <v>26.8</v>
      </c>
      <c r="R231" s="3" t="s">
        <v>2732</v>
      </c>
    </row>
    <row r="232" spans="1:18" x14ac:dyDescent="0.25">
      <c r="A232" s="3" t="s">
        <v>2739</v>
      </c>
      <c r="B232" s="3" t="s">
        <v>2755</v>
      </c>
      <c r="C232" s="3" t="s">
        <v>2808</v>
      </c>
      <c r="D232" s="12" t="s">
        <v>11</v>
      </c>
      <c r="E232" s="12" t="s">
        <v>8</v>
      </c>
      <c r="F232" s="12" t="s">
        <v>8</v>
      </c>
      <c r="G232" s="12" t="s">
        <v>8</v>
      </c>
      <c r="H232" s="12" t="s">
        <v>8</v>
      </c>
      <c r="I232" s="3" t="s">
        <v>2751</v>
      </c>
      <c r="J232" s="3">
        <v>5651</v>
      </c>
      <c r="K232" s="3" t="s">
        <v>2282</v>
      </c>
      <c r="L232" s="3" t="s">
        <v>2050</v>
      </c>
      <c r="M232" s="3" t="s">
        <v>2738</v>
      </c>
      <c r="N232" s="3">
        <v>0</v>
      </c>
      <c r="O232" s="3">
        <v>43830</v>
      </c>
      <c r="P232" s="3">
        <v>100</v>
      </c>
      <c r="Q232" s="3">
        <v>93.102999999999994</v>
      </c>
      <c r="R232" s="3" t="s">
        <v>2732</v>
      </c>
    </row>
    <row r="233" spans="1:18" x14ac:dyDescent="0.25">
      <c r="A233" s="3" t="s">
        <v>2739</v>
      </c>
      <c r="B233" s="3" t="s">
        <v>2740</v>
      </c>
      <c r="C233" s="3" t="s">
        <v>2809</v>
      </c>
      <c r="D233" s="12" t="s">
        <v>11</v>
      </c>
      <c r="E233" s="12" t="s">
        <v>8</v>
      </c>
      <c r="F233" s="12" t="s">
        <v>8</v>
      </c>
      <c r="G233" s="12" t="s">
        <v>8</v>
      </c>
      <c r="H233" s="12" t="s">
        <v>8</v>
      </c>
      <c r="I233" s="3" t="s">
        <v>2751</v>
      </c>
      <c r="J233" s="3">
        <v>5654</v>
      </c>
      <c r="K233" s="3" t="s">
        <v>2283</v>
      </c>
      <c r="L233" s="3" t="s">
        <v>2051</v>
      </c>
      <c r="M233" s="3" t="s">
        <v>2738</v>
      </c>
      <c r="N233" s="3">
        <v>0</v>
      </c>
      <c r="O233" s="3">
        <v>43830</v>
      </c>
      <c r="P233" s="3">
        <v>100</v>
      </c>
      <c r="Q233" s="3">
        <v>10</v>
      </c>
      <c r="R233" s="3" t="s">
        <v>2732</v>
      </c>
    </row>
    <row r="234" spans="1:18" x14ac:dyDescent="0.25">
      <c r="A234" s="3" t="s">
        <v>2739</v>
      </c>
      <c r="B234" s="3" t="s">
        <v>2740</v>
      </c>
      <c r="C234" s="3" t="s">
        <v>2809</v>
      </c>
      <c r="D234" s="12" t="s">
        <v>11</v>
      </c>
      <c r="E234" s="12" t="s">
        <v>8</v>
      </c>
      <c r="F234" s="12" t="s">
        <v>8</v>
      </c>
      <c r="G234" s="12" t="s">
        <v>8</v>
      </c>
      <c r="H234" s="12" t="s">
        <v>8</v>
      </c>
      <c r="I234" s="3" t="s">
        <v>2751</v>
      </c>
      <c r="J234" s="3">
        <v>5655</v>
      </c>
      <c r="K234" s="3" t="s">
        <v>2284</v>
      </c>
      <c r="L234" s="3" t="s">
        <v>2051</v>
      </c>
      <c r="M234" s="3" t="s">
        <v>2738</v>
      </c>
      <c r="N234" s="3">
        <v>30</v>
      </c>
      <c r="O234" s="3">
        <v>43830</v>
      </c>
      <c r="P234" s="3">
        <v>100</v>
      </c>
      <c r="Q234" s="3">
        <v>15</v>
      </c>
      <c r="R234" s="3" t="s">
        <v>2732</v>
      </c>
    </row>
    <row r="235" spans="1:18" x14ac:dyDescent="0.25">
      <c r="A235" s="3" t="s">
        <v>2727</v>
      </c>
      <c r="B235" s="3" t="s">
        <v>2789</v>
      </c>
      <c r="C235" s="3" t="s">
        <v>2806</v>
      </c>
      <c r="D235" s="12" t="s">
        <v>11</v>
      </c>
      <c r="E235" s="12" t="s">
        <v>8</v>
      </c>
      <c r="F235" s="12" t="s">
        <v>8</v>
      </c>
      <c r="G235" s="12" t="s">
        <v>8</v>
      </c>
      <c r="H235" s="12" t="s">
        <v>8</v>
      </c>
      <c r="I235" s="3" t="s">
        <v>2751</v>
      </c>
      <c r="J235" s="3">
        <v>5656</v>
      </c>
      <c r="K235" s="3" t="s">
        <v>2285</v>
      </c>
      <c r="L235" s="3" t="s">
        <v>2051</v>
      </c>
      <c r="M235" s="3" t="s">
        <v>2738</v>
      </c>
      <c r="N235" s="3">
        <v>90</v>
      </c>
      <c r="O235" s="3">
        <v>43830</v>
      </c>
      <c r="P235" s="3">
        <v>100</v>
      </c>
      <c r="Q235" s="3">
        <v>100</v>
      </c>
      <c r="R235" s="3" t="s">
        <v>2732</v>
      </c>
    </row>
    <row r="236" spans="1:18" x14ac:dyDescent="0.25">
      <c r="A236" s="3" t="s">
        <v>2727</v>
      </c>
      <c r="B236" s="3" t="s">
        <v>2733</v>
      </c>
      <c r="C236" s="3" t="s">
        <v>2805</v>
      </c>
      <c r="D236" s="12" t="s">
        <v>11</v>
      </c>
      <c r="E236" s="12" t="s">
        <v>8</v>
      </c>
      <c r="F236" s="12" t="s">
        <v>8</v>
      </c>
      <c r="G236" s="12" t="s">
        <v>8</v>
      </c>
      <c r="H236" s="12" t="s">
        <v>8</v>
      </c>
      <c r="I236" s="3" t="s">
        <v>2751</v>
      </c>
      <c r="J236" s="3">
        <v>5657</v>
      </c>
      <c r="K236" s="3" t="s">
        <v>2286</v>
      </c>
      <c r="L236" s="3" t="s">
        <v>2051</v>
      </c>
      <c r="M236" s="3" t="s">
        <v>2730</v>
      </c>
      <c r="N236" s="3">
        <v>30</v>
      </c>
      <c r="O236" s="3">
        <v>44012</v>
      </c>
      <c r="P236" s="3">
        <v>50</v>
      </c>
      <c r="Q236" s="3">
        <v>22.222000000000001</v>
      </c>
      <c r="R236" s="3" t="s">
        <v>2732</v>
      </c>
    </row>
    <row r="237" spans="1:18" x14ac:dyDescent="0.25">
      <c r="A237" s="3" t="s">
        <v>2727</v>
      </c>
      <c r="B237" s="3" t="s">
        <v>2733</v>
      </c>
      <c r="C237" s="3" t="s">
        <v>2785</v>
      </c>
      <c r="D237" s="12" t="s">
        <v>11</v>
      </c>
      <c r="E237" s="12" t="s">
        <v>8</v>
      </c>
      <c r="F237" s="12" t="s">
        <v>8</v>
      </c>
      <c r="G237" s="12" t="s">
        <v>11</v>
      </c>
      <c r="H237" s="12" t="s">
        <v>8</v>
      </c>
      <c r="I237" s="3" t="s">
        <v>2751</v>
      </c>
      <c r="J237" s="3">
        <v>5658</v>
      </c>
      <c r="K237" s="3" t="s">
        <v>2287</v>
      </c>
      <c r="L237" s="3" t="s">
        <v>2052</v>
      </c>
      <c r="M237" s="3" t="s">
        <v>2738</v>
      </c>
      <c r="N237" s="3">
        <v>60</v>
      </c>
      <c r="O237" s="3">
        <v>43830</v>
      </c>
      <c r="P237" s="3" t="s">
        <v>2731</v>
      </c>
      <c r="Q237" s="3">
        <v>0</v>
      </c>
      <c r="R237" s="3" t="s">
        <v>2732</v>
      </c>
    </row>
    <row r="238" spans="1:18" x14ac:dyDescent="0.25">
      <c r="A238" s="3" t="s">
        <v>2727</v>
      </c>
      <c r="B238" s="3" t="s">
        <v>2733</v>
      </c>
      <c r="C238" s="3" t="s">
        <v>2785</v>
      </c>
      <c r="D238" s="12" t="s">
        <v>11</v>
      </c>
      <c r="E238" s="12" t="s">
        <v>8</v>
      </c>
      <c r="F238" s="12" t="s">
        <v>8</v>
      </c>
      <c r="G238" s="12" t="s">
        <v>11</v>
      </c>
      <c r="H238" s="12" t="s">
        <v>8</v>
      </c>
      <c r="I238" s="3" t="s">
        <v>2751</v>
      </c>
      <c r="J238" s="3">
        <v>5659</v>
      </c>
      <c r="K238" s="3" t="s">
        <v>2288</v>
      </c>
      <c r="L238" s="3" t="s">
        <v>2051</v>
      </c>
      <c r="M238" s="3" t="s">
        <v>2738</v>
      </c>
      <c r="N238" s="3">
        <v>30</v>
      </c>
      <c r="O238" s="3">
        <v>43830</v>
      </c>
      <c r="P238" s="3" t="s">
        <v>2731</v>
      </c>
      <c r="Q238" s="3">
        <v>0</v>
      </c>
      <c r="R238" s="3" t="s">
        <v>2732</v>
      </c>
    </row>
    <row r="239" spans="1:18" x14ac:dyDescent="0.25">
      <c r="A239" s="3" t="s">
        <v>2727</v>
      </c>
      <c r="B239" s="3" t="s">
        <v>2733</v>
      </c>
      <c r="C239" s="3" t="s">
        <v>2785</v>
      </c>
      <c r="D239" s="12" t="s">
        <v>11</v>
      </c>
      <c r="E239" s="12" t="s">
        <v>8</v>
      </c>
      <c r="F239" s="12" t="s">
        <v>8</v>
      </c>
      <c r="G239" s="12" t="s">
        <v>11</v>
      </c>
      <c r="H239" s="12" t="s">
        <v>8</v>
      </c>
      <c r="I239" s="3" t="s">
        <v>2751</v>
      </c>
      <c r="J239" s="3">
        <v>5660</v>
      </c>
      <c r="K239" s="3" t="s">
        <v>2289</v>
      </c>
      <c r="L239" s="3" t="s">
        <v>2051</v>
      </c>
      <c r="M239" s="3" t="s">
        <v>2738</v>
      </c>
      <c r="N239" s="3">
        <v>0</v>
      </c>
      <c r="O239" s="3">
        <v>43830</v>
      </c>
      <c r="P239" s="3">
        <v>100</v>
      </c>
      <c r="Q239" s="3">
        <v>60</v>
      </c>
      <c r="R239" s="3" t="s">
        <v>2732</v>
      </c>
    </row>
    <row r="240" spans="1:18" x14ac:dyDescent="0.25">
      <c r="A240" s="3" t="s">
        <v>2727</v>
      </c>
      <c r="B240" s="3" t="s">
        <v>2735</v>
      </c>
      <c r="C240" s="3" t="s">
        <v>2736</v>
      </c>
      <c r="D240" s="12" t="s">
        <v>11</v>
      </c>
      <c r="E240" s="12" t="s">
        <v>11</v>
      </c>
      <c r="F240" s="12" t="s">
        <v>11</v>
      </c>
      <c r="G240" s="12" t="s">
        <v>11</v>
      </c>
      <c r="H240" s="12" t="s">
        <v>11</v>
      </c>
      <c r="I240" s="3" t="s">
        <v>2751</v>
      </c>
      <c r="J240" s="3">
        <v>5661</v>
      </c>
      <c r="K240" s="3" t="s">
        <v>2290</v>
      </c>
      <c r="L240" s="3" t="s">
        <v>2051</v>
      </c>
      <c r="M240" s="3" t="s">
        <v>2738</v>
      </c>
      <c r="N240" s="3">
        <v>0</v>
      </c>
      <c r="O240" s="3">
        <v>43830</v>
      </c>
      <c r="P240" s="3">
        <v>100</v>
      </c>
      <c r="Q240" s="3">
        <v>100</v>
      </c>
      <c r="R240" s="3" t="s">
        <v>2732</v>
      </c>
    </row>
    <row r="241" spans="1:18" x14ac:dyDescent="0.25">
      <c r="A241" s="3" t="s">
        <v>2727</v>
      </c>
      <c r="B241" s="3" t="s">
        <v>2735</v>
      </c>
      <c r="C241" s="3" t="s">
        <v>2736</v>
      </c>
      <c r="D241" s="12" t="s">
        <v>11</v>
      </c>
      <c r="E241" s="12" t="s">
        <v>11</v>
      </c>
      <c r="F241" s="12" t="s">
        <v>11</v>
      </c>
      <c r="G241" s="12" t="s">
        <v>11</v>
      </c>
      <c r="H241" s="12" t="s">
        <v>11</v>
      </c>
      <c r="I241" s="3" t="s">
        <v>2751</v>
      </c>
      <c r="J241" s="3">
        <v>5662</v>
      </c>
      <c r="K241" s="3" t="s">
        <v>2291</v>
      </c>
      <c r="L241" s="3" t="s">
        <v>2050</v>
      </c>
      <c r="M241" s="3" t="s">
        <v>2738</v>
      </c>
      <c r="N241" s="3">
        <v>0</v>
      </c>
      <c r="O241" s="3">
        <v>43830</v>
      </c>
      <c r="P241" s="3" t="s">
        <v>2731</v>
      </c>
      <c r="Q241" s="3">
        <v>0</v>
      </c>
      <c r="R241" s="3" t="s">
        <v>2732</v>
      </c>
    </row>
    <row r="242" spans="1:18" x14ac:dyDescent="0.25">
      <c r="A242" s="3" t="s">
        <v>2727</v>
      </c>
      <c r="B242" s="3" t="s">
        <v>2735</v>
      </c>
      <c r="C242" s="3" t="s">
        <v>2736</v>
      </c>
      <c r="D242" s="12" t="s">
        <v>11</v>
      </c>
      <c r="E242" s="12" t="s">
        <v>11</v>
      </c>
      <c r="F242" s="12" t="s">
        <v>11</v>
      </c>
      <c r="G242" s="12" t="s">
        <v>11</v>
      </c>
      <c r="H242" s="12" t="s">
        <v>11</v>
      </c>
      <c r="I242" s="3" t="s">
        <v>2751</v>
      </c>
      <c r="J242" s="3">
        <v>5663</v>
      </c>
      <c r="K242" s="3" t="s">
        <v>2292</v>
      </c>
      <c r="L242" s="3" t="s">
        <v>2049</v>
      </c>
      <c r="M242" s="3" t="s">
        <v>2738</v>
      </c>
      <c r="N242" s="3">
        <v>10</v>
      </c>
      <c r="O242" s="3">
        <v>43830</v>
      </c>
      <c r="P242" s="3" t="s">
        <v>2731</v>
      </c>
      <c r="Q242" s="3">
        <v>0</v>
      </c>
      <c r="R242" s="3" t="s">
        <v>2732</v>
      </c>
    </row>
    <row r="243" spans="1:18" x14ac:dyDescent="0.25">
      <c r="A243" s="3" t="s">
        <v>2727</v>
      </c>
      <c r="B243" s="3" t="s">
        <v>2735</v>
      </c>
      <c r="C243" s="3" t="s">
        <v>2736</v>
      </c>
      <c r="D243" s="12" t="s">
        <v>11</v>
      </c>
      <c r="E243" s="12" t="s">
        <v>11</v>
      </c>
      <c r="F243" s="12" t="s">
        <v>11</v>
      </c>
      <c r="G243" s="12" t="s">
        <v>11</v>
      </c>
      <c r="H243" s="12" t="s">
        <v>11</v>
      </c>
      <c r="I243" s="3" t="s">
        <v>2751</v>
      </c>
      <c r="J243" s="3">
        <v>5664</v>
      </c>
      <c r="K243" s="3" t="s">
        <v>2293</v>
      </c>
      <c r="L243" s="3" t="s">
        <v>2051</v>
      </c>
      <c r="M243" s="3" t="s">
        <v>2738</v>
      </c>
      <c r="N243" s="3">
        <v>30</v>
      </c>
      <c r="O243" s="3">
        <v>43830</v>
      </c>
      <c r="P243" s="3">
        <v>0</v>
      </c>
      <c r="Q243" s="3">
        <v>0</v>
      </c>
      <c r="R243" s="3" t="s">
        <v>2732</v>
      </c>
    </row>
    <row r="244" spans="1:18" x14ac:dyDescent="0.25">
      <c r="A244" s="3" t="s">
        <v>2727</v>
      </c>
      <c r="B244" s="3" t="s">
        <v>2728</v>
      </c>
      <c r="C244" s="3" t="s">
        <v>2810</v>
      </c>
      <c r="D244" s="12" t="s">
        <v>11</v>
      </c>
      <c r="E244" s="12" t="s">
        <v>8</v>
      </c>
      <c r="F244" s="12" t="s">
        <v>8</v>
      </c>
      <c r="G244" s="12" t="s">
        <v>8</v>
      </c>
      <c r="H244" s="12" t="s">
        <v>8</v>
      </c>
      <c r="I244" s="3" t="s">
        <v>2751</v>
      </c>
      <c r="J244" s="3">
        <v>5665</v>
      </c>
      <c r="K244" s="3" t="s">
        <v>2294</v>
      </c>
      <c r="L244" s="3" t="s">
        <v>2051</v>
      </c>
      <c r="M244" s="3" t="s">
        <v>2738</v>
      </c>
      <c r="N244" s="3">
        <v>0</v>
      </c>
      <c r="O244" s="3">
        <v>43830</v>
      </c>
      <c r="P244" s="3" t="s">
        <v>2731</v>
      </c>
      <c r="Q244" s="3">
        <v>0</v>
      </c>
      <c r="R244" s="3" t="s">
        <v>2732</v>
      </c>
    </row>
    <row r="245" spans="1:18" x14ac:dyDescent="0.25">
      <c r="A245" s="3" t="s">
        <v>2727</v>
      </c>
      <c r="B245" s="3" t="s">
        <v>2801</v>
      </c>
      <c r="C245" s="3" t="s">
        <v>2811</v>
      </c>
      <c r="D245" s="12" t="s">
        <v>11</v>
      </c>
      <c r="E245" s="12" t="s">
        <v>8</v>
      </c>
      <c r="F245" s="12" t="s">
        <v>8</v>
      </c>
      <c r="G245" s="12" t="s">
        <v>8</v>
      </c>
      <c r="H245" s="12" t="s">
        <v>8</v>
      </c>
      <c r="I245" s="3" t="s">
        <v>2751</v>
      </c>
      <c r="J245" s="3">
        <v>5666</v>
      </c>
      <c r="K245" s="3" t="s">
        <v>2295</v>
      </c>
      <c r="L245" s="3" t="s">
        <v>2051</v>
      </c>
      <c r="M245" s="3" t="s">
        <v>2738</v>
      </c>
      <c r="N245" s="3">
        <v>210</v>
      </c>
      <c r="O245" s="3">
        <v>43830</v>
      </c>
      <c r="P245" s="3">
        <v>100</v>
      </c>
      <c r="Q245" s="3">
        <v>20</v>
      </c>
      <c r="R245" s="3" t="s">
        <v>2732</v>
      </c>
    </row>
    <row r="246" spans="1:18" x14ac:dyDescent="0.25">
      <c r="A246" s="3" t="s">
        <v>2739</v>
      </c>
      <c r="B246" s="3" t="s">
        <v>2752</v>
      </c>
      <c r="C246" s="3" t="s">
        <v>2753</v>
      </c>
      <c r="D246" s="12" t="s">
        <v>11</v>
      </c>
      <c r="E246" s="12" t="s">
        <v>8</v>
      </c>
      <c r="F246" s="12" t="s">
        <v>8</v>
      </c>
      <c r="G246" s="12" t="s">
        <v>8</v>
      </c>
      <c r="H246" s="12" t="s">
        <v>8</v>
      </c>
      <c r="I246" s="3" t="s">
        <v>2754</v>
      </c>
      <c r="J246" s="3">
        <v>5668</v>
      </c>
      <c r="K246" s="3" t="s">
        <v>2296</v>
      </c>
      <c r="L246" s="3" t="s">
        <v>2051</v>
      </c>
      <c r="M246" s="3" t="s">
        <v>2791</v>
      </c>
      <c r="N246" s="3">
        <v>15</v>
      </c>
      <c r="O246" s="3">
        <v>44012</v>
      </c>
      <c r="P246" s="3">
        <v>100</v>
      </c>
      <c r="Q246" s="3">
        <v>100</v>
      </c>
      <c r="R246" s="3" t="s">
        <v>2732</v>
      </c>
    </row>
    <row r="247" spans="1:18" x14ac:dyDescent="0.25">
      <c r="A247" s="3" t="s">
        <v>2739</v>
      </c>
      <c r="B247" s="3" t="s">
        <v>2752</v>
      </c>
      <c r="C247" s="3" t="s">
        <v>2753</v>
      </c>
      <c r="D247" s="12" t="s">
        <v>11</v>
      </c>
      <c r="E247" s="12" t="s">
        <v>8</v>
      </c>
      <c r="F247" s="12" t="s">
        <v>8</v>
      </c>
      <c r="G247" s="12" t="s">
        <v>8</v>
      </c>
      <c r="H247" s="12" t="s">
        <v>8</v>
      </c>
      <c r="I247" s="3" t="s">
        <v>2754</v>
      </c>
      <c r="J247" s="3">
        <v>5669</v>
      </c>
      <c r="K247" s="3" t="s">
        <v>2297</v>
      </c>
      <c r="L247" s="3" t="s">
        <v>2051</v>
      </c>
      <c r="M247" s="3" t="s">
        <v>2791</v>
      </c>
      <c r="N247" s="3">
        <v>15</v>
      </c>
      <c r="O247" s="3">
        <v>44012</v>
      </c>
      <c r="P247" s="3">
        <v>100</v>
      </c>
      <c r="Q247" s="3">
        <v>100</v>
      </c>
      <c r="R247" s="3" t="s">
        <v>2732</v>
      </c>
    </row>
    <row r="248" spans="1:18" x14ac:dyDescent="0.25">
      <c r="A248" s="3" t="s">
        <v>2739</v>
      </c>
      <c r="B248" s="3" t="s">
        <v>2752</v>
      </c>
      <c r="C248" s="3" t="s">
        <v>2753</v>
      </c>
      <c r="D248" s="12" t="s">
        <v>11</v>
      </c>
      <c r="E248" s="12" t="s">
        <v>8</v>
      </c>
      <c r="F248" s="12" t="s">
        <v>8</v>
      </c>
      <c r="G248" s="12" t="s">
        <v>8</v>
      </c>
      <c r="H248" s="12" t="s">
        <v>8</v>
      </c>
      <c r="I248" s="3" t="s">
        <v>2754</v>
      </c>
      <c r="J248" s="3">
        <v>5670</v>
      </c>
      <c r="K248" s="3" t="s">
        <v>2298</v>
      </c>
      <c r="L248" s="3" t="s">
        <v>2051</v>
      </c>
      <c r="M248" s="3" t="s">
        <v>2738</v>
      </c>
      <c r="N248" s="3">
        <v>15</v>
      </c>
      <c r="O248" s="3">
        <v>43830</v>
      </c>
      <c r="P248" s="3">
        <v>100</v>
      </c>
      <c r="Q248" s="3">
        <v>100</v>
      </c>
      <c r="R248" s="3" t="s">
        <v>2732</v>
      </c>
    </row>
    <row r="249" spans="1:18" x14ac:dyDescent="0.25">
      <c r="A249" s="3" t="s">
        <v>2739</v>
      </c>
      <c r="B249" s="3" t="s">
        <v>2752</v>
      </c>
      <c r="C249" s="3" t="s">
        <v>2753</v>
      </c>
      <c r="D249" s="12" t="s">
        <v>11</v>
      </c>
      <c r="E249" s="12" t="s">
        <v>8</v>
      </c>
      <c r="F249" s="12" t="s">
        <v>8</v>
      </c>
      <c r="G249" s="12" t="s">
        <v>8</v>
      </c>
      <c r="H249" s="12" t="s">
        <v>8</v>
      </c>
      <c r="I249" s="3" t="s">
        <v>2754</v>
      </c>
      <c r="J249" s="3">
        <v>5671</v>
      </c>
      <c r="K249" s="3" t="s">
        <v>2299</v>
      </c>
      <c r="L249" s="3" t="s">
        <v>2051</v>
      </c>
      <c r="M249" s="3" t="s">
        <v>2791</v>
      </c>
      <c r="N249" s="3">
        <v>15</v>
      </c>
      <c r="O249" s="3">
        <v>44012</v>
      </c>
      <c r="P249" s="3">
        <v>100</v>
      </c>
      <c r="Q249" s="3">
        <v>71.429000000000002</v>
      </c>
      <c r="R249" s="3" t="s">
        <v>2732</v>
      </c>
    </row>
    <row r="250" spans="1:18" x14ac:dyDescent="0.25">
      <c r="A250" s="3" t="s">
        <v>2739</v>
      </c>
      <c r="B250" s="3" t="s">
        <v>2752</v>
      </c>
      <c r="C250" s="3" t="s">
        <v>2753</v>
      </c>
      <c r="D250" s="12" t="s">
        <v>11</v>
      </c>
      <c r="E250" s="12" t="s">
        <v>8</v>
      </c>
      <c r="F250" s="12" t="s">
        <v>8</v>
      </c>
      <c r="G250" s="12" t="s">
        <v>8</v>
      </c>
      <c r="H250" s="12" t="s">
        <v>8</v>
      </c>
      <c r="I250" s="3" t="s">
        <v>2754</v>
      </c>
      <c r="J250" s="3">
        <v>5672</v>
      </c>
      <c r="K250" s="3" t="s">
        <v>2300</v>
      </c>
      <c r="L250" s="3" t="s">
        <v>2051</v>
      </c>
      <c r="M250" s="3" t="s">
        <v>2738</v>
      </c>
      <c r="N250" s="3">
        <v>30</v>
      </c>
      <c r="O250" s="3">
        <v>43830</v>
      </c>
      <c r="P250" s="3" t="s">
        <v>2731</v>
      </c>
      <c r="Q250" s="3">
        <v>0</v>
      </c>
      <c r="R250" s="3" t="s">
        <v>2732</v>
      </c>
    </row>
    <row r="251" spans="1:18" x14ac:dyDescent="0.25">
      <c r="A251" s="3" t="s">
        <v>2739</v>
      </c>
      <c r="B251" s="3" t="s">
        <v>2752</v>
      </c>
      <c r="C251" s="3" t="s">
        <v>2753</v>
      </c>
      <c r="D251" s="12" t="s">
        <v>11</v>
      </c>
      <c r="E251" s="12" t="s">
        <v>8</v>
      </c>
      <c r="F251" s="12" t="s">
        <v>8</v>
      </c>
      <c r="G251" s="12" t="s">
        <v>8</v>
      </c>
      <c r="H251" s="12" t="s">
        <v>8</v>
      </c>
      <c r="I251" s="3" t="s">
        <v>2754</v>
      </c>
      <c r="J251" s="3">
        <v>5673</v>
      </c>
      <c r="K251" s="3" t="s">
        <v>2301</v>
      </c>
      <c r="L251" s="3" t="s">
        <v>2051</v>
      </c>
      <c r="M251" s="3" t="s">
        <v>2791</v>
      </c>
      <c r="N251" s="3">
        <v>15</v>
      </c>
      <c r="O251" s="3">
        <v>44012</v>
      </c>
      <c r="P251" s="3">
        <v>56.436</v>
      </c>
      <c r="Q251" s="3">
        <v>47.896999999999998</v>
      </c>
      <c r="R251" s="3" t="s">
        <v>2732</v>
      </c>
    </row>
    <row r="252" spans="1:18" x14ac:dyDescent="0.25">
      <c r="A252" s="3" t="s">
        <v>2739</v>
      </c>
      <c r="B252" s="3" t="s">
        <v>2752</v>
      </c>
      <c r="C252" s="3" t="s">
        <v>2753</v>
      </c>
      <c r="D252" s="12" t="s">
        <v>11</v>
      </c>
      <c r="E252" s="12" t="s">
        <v>8</v>
      </c>
      <c r="F252" s="12" t="s">
        <v>8</v>
      </c>
      <c r="G252" s="12" t="s">
        <v>8</v>
      </c>
      <c r="H252" s="12" t="s">
        <v>8</v>
      </c>
      <c r="I252" s="3" t="s">
        <v>2754</v>
      </c>
      <c r="J252" s="3">
        <v>5674</v>
      </c>
      <c r="K252" s="3" t="s">
        <v>2302</v>
      </c>
      <c r="L252" s="3" t="s">
        <v>2051</v>
      </c>
      <c r="M252" s="3" t="s">
        <v>2738</v>
      </c>
      <c r="N252" s="3">
        <v>15</v>
      </c>
      <c r="O252" s="3">
        <v>43830</v>
      </c>
      <c r="P252" s="3">
        <v>100</v>
      </c>
      <c r="Q252" s="3">
        <v>25</v>
      </c>
      <c r="R252" s="3" t="s">
        <v>2732</v>
      </c>
    </row>
    <row r="253" spans="1:18" x14ac:dyDescent="0.25">
      <c r="A253" s="3" t="s">
        <v>2739</v>
      </c>
      <c r="B253" s="3" t="s">
        <v>2752</v>
      </c>
      <c r="C253" s="3" t="s">
        <v>2753</v>
      </c>
      <c r="D253" s="12" t="s">
        <v>11</v>
      </c>
      <c r="E253" s="12" t="s">
        <v>8</v>
      </c>
      <c r="F253" s="12" t="s">
        <v>8</v>
      </c>
      <c r="G253" s="12" t="s">
        <v>8</v>
      </c>
      <c r="H253" s="12" t="s">
        <v>8</v>
      </c>
      <c r="I253" s="3" t="s">
        <v>2754</v>
      </c>
      <c r="J253" s="3">
        <v>5675</v>
      </c>
      <c r="K253" s="3" t="s">
        <v>2303</v>
      </c>
      <c r="L253" s="3" t="s">
        <v>2051</v>
      </c>
      <c r="M253" s="3" t="s">
        <v>2749</v>
      </c>
      <c r="N253" s="3">
        <v>20</v>
      </c>
      <c r="O253" s="3">
        <v>44012</v>
      </c>
      <c r="P253" s="3">
        <v>7.6920000000000002</v>
      </c>
      <c r="Q253" s="3">
        <v>4.3479999999999999</v>
      </c>
      <c r="R253" s="3" t="s">
        <v>2732</v>
      </c>
    </row>
    <row r="254" spans="1:18" x14ac:dyDescent="0.25">
      <c r="A254" s="3" t="s">
        <v>2770</v>
      </c>
      <c r="B254" s="3" t="s">
        <v>2812</v>
      </c>
      <c r="C254" s="3" t="s">
        <v>2772</v>
      </c>
      <c r="D254" s="12" t="s">
        <v>11</v>
      </c>
      <c r="E254" s="12" t="s">
        <v>11</v>
      </c>
      <c r="F254" s="12" t="s">
        <v>11</v>
      </c>
      <c r="G254" s="12" t="s">
        <v>11</v>
      </c>
      <c r="H254" s="12" t="s">
        <v>11</v>
      </c>
      <c r="I254" s="3" t="s">
        <v>2754</v>
      </c>
      <c r="J254" s="3">
        <v>5676</v>
      </c>
      <c r="K254" s="3" t="s">
        <v>2304</v>
      </c>
      <c r="L254" s="3" t="s">
        <v>2051</v>
      </c>
      <c r="M254" s="3" t="s">
        <v>2738</v>
      </c>
      <c r="N254" s="3">
        <v>0</v>
      </c>
      <c r="O254" s="3">
        <v>43830</v>
      </c>
      <c r="P254" s="3">
        <v>0</v>
      </c>
      <c r="Q254" s="3">
        <v>0</v>
      </c>
      <c r="R254" s="3" t="s">
        <v>2732</v>
      </c>
    </row>
    <row r="255" spans="1:18" x14ac:dyDescent="0.25">
      <c r="A255" s="3" t="s">
        <v>2770</v>
      </c>
      <c r="B255" s="3" t="s">
        <v>2812</v>
      </c>
      <c r="C255" s="3" t="s">
        <v>2772</v>
      </c>
      <c r="D255" s="12" t="s">
        <v>11</v>
      </c>
      <c r="E255" s="12" t="s">
        <v>11</v>
      </c>
      <c r="F255" s="12" t="s">
        <v>11</v>
      </c>
      <c r="G255" s="12" t="s">
        <v>11</v>
      </c>
      <c r="H255" s="12" t="s">
        <v>11</v>
      </c>
      <c r="I255" s="3" t="s">
        <v>2754</v>
      </c>
      <c r="J255" s="3">
        <v>5677</v>
      </c>
      <c r="K255" s="3" t="s">
        <v>2305</v>
      </c>
      <c r="L255" s="3" t="s">
        <v>2051</v>
      </c>
      <c r="M255" s="3" t="s">
        <v>2738</v>
      </c>
      <c r="N255" s="3">
        <v>0</v>
      </c>
      <c r="O255" s="3">
        <v>43830</v>
      </c>
      <c r="P255" s="3">
        <v>100</v>
      </c>
      <c r="Q255" s="3">
        <v>40</v>
      </c>
      <c r="R255" s="3" t="s">
        <v>2732</v>
      </c>
    </row>
    <row r="256" spans="1:18" x14ac:dyDescent="0.25">
      <c r="A256" s="3" t="s">
        <v>2739</v>
      </c>
      <c r="B256" s="3" t="s">
        <v>2752</v>
      </c>
      <c r="C256" s="3" t="s">
        <v>2753</v>
      </c>
      <c r="D256" s="12" t="s">
        <v>11</v>
      </c>
      <c r="E256" s="12" t="s">
        <v>8</v>
      </c>
      <c r="F256" s="12" t="s">
        <v>8</v>
      </c>
      <c r="G256" s="12" t="s">
        <v>8</v>
      </c>
      <c r="H256" s="12" t="s">
        <v>8</v>
      </c>
      <c r="I256" s="3" t="s">
        <v>2754</v>
      </c>
      <c r="J256" s="3">
        <v>5678</v>
      </c>
      <c r="K256" s="3" t="s">
        <v>2306</v>
      </c>
      <c r="L256" s="3" t="s">
        <v>2051</v>
      </c>
      <c r="M256" s="3" t="s">
        <v>2791</v>
      </c>
      <c r="N256" s="3">
        <v>10</v>
      </c>
      <c r="O256" s="3">
        <v>44043</v>
      </c>
      <c r="P256" s="3">
        <v>100</v>
      </c>
      <c r="Q256" s="3">
        <v>66.721999999999994</v>
      </c>
      <c r="R256" s="3" t="s">
        <v>2732</v>
      </c>
    </row>
    <row r="257" spans="1:18" x14ac:dyDescent="0.25">
      <c r="A257" s="3" t="s">
        <v>2739</v>
      </c>
      <c r="B257" s="3" t="s">
        <v>2752</v>
      </c>
      <c r="C257" s="3" t="s">
        <v>2753</v>
      </c>
      <c r="D257" s="12" t="s">
        <v>11</v>
      </c>
      <c r="E257" s="12" t="s">
        <v>8</v>
      </c>
      <c r="F257" s="12" t="s">
        <v>8</v>
      </c>
      <c r="G257" s="12" t="s">
        <v>8</v>
      </c>
      <c r="H257" s="12" t="s">
        <v>8</v>
      </c>
      <c r="I257" s="3" t="s">
        <v>2754</v>
      </c>
      <c r="J257" s="3">
        <v>5679</v>
      </c>
      <c r="K257" s="3" t="s">
        <v>2307</v>
      </c>
      <c r="L257" s="3" t="s">
        <v>2049</v>
      </c>
      <c r="M257" s="3" t="s">
        <v>2730</v>
      </c>
      <c r="N257" s="3">
        <v>5</v>
      </c>
      <c r="O257" s="3">
        <v>44012</v>
      </c>
      <c r="P257" s="3">
        <v>32.069000000000003</v>
      </c>
      <c r="Q257" s="3">
        <v>28.021000000000001</v>
      </c>
      <c r="R257" s="3" t="s">
        <v>2732</v>
      </c>
    </row>
    <row r="258" spans="1:18" x14ac:dyDescent="0.25">
      <c r="A258" s="3" t="s">
        <v>2739</v>
      </c>
      <c r="B258" s="3" t="s">
        <v>2752</v>
      </c>
      <c r="C258" s="3" t="s">
        <v>2753</v>
      </c>
      <c r="D258" s="12" t="s">
        <v>11</v>
      </c>
      <c r="E258" s="12" t="s">
        <v>8</v>
      </c>
      <c r="F258" s="12" t="s">
        <v>8</v>
      </c>
      <c r="G258" s="12" t="s">
        <v>8</v>
      </c>
      <c r="H258" s="12" t="s">
        <v>8</v>
      </c>
      <c r="I258" s="3" t="s">
        <v>2754</v>
      </c>
      <c r="J258" s="3">
        <v>5680</v>
      </c>
      <c r="K258" s="3" t="s">
        <v>2308</v>
      </c>
      <c r="L258" s="3" t="s">
        <v>2050</v>
      </c>
      <c r="M258" s="3" t="s">
        <v>2730</v>
      </c>
      <c r="N258" s="3">
        <v>15</v>
      </c>
      <c r="O258" s="3">
        <v>44012</v>
      </c>
      <c r="P258" s="3">
        <v>100</v>
      </c>
      <c r="Q258" s="3">
        <v>14.57</v>
      </c>
      <c r="R258" s="3" t="s">
        <v>2732</v>
      </c>
    </row>
    <row r="259" spans="1:18" x14ac:dyDescent="0.25">
      <c r="A259" s="3" t="s">
        <v>2739</v>
      </c>
      <c r="B259" s="3" t="s">
        <v>2752</v>
      </c>
      <c r="C259" s="3" t="s">
        <v>2753</v>
      </c>
      <c r="D259" s="12" t="s">
        <v>11</v>
      </c>
      <c r="E259" s="12" t="s">
        <v>8</v>
      </c>
      <c r="F259" s="12" t="s">
        <v>8</v>
      </c>
      <c r="G259" s="12" t="s">
        <v>8</v>
      </c>
      <c r="H259" s="12" t="s">
        <v>8</v>
      </c>
      <c r="I259" s="3" t="s">
        <v>2754</v>
      </c>
      <c r="J259" s="3">
        <v>5681</v>
      </c>
      <c r="K259" s="3" t="s">
        <v>2309</v>
      </c>
      <c r="L259" s="3" t="s">
        <v>2052</v>
      </c>
      <c r="M259" s="3" t="s">
        <v>2791</v>
      </c>
      <c r="N259" s="3">
        <v>10</v>
      </c>
      <c r="O259" s="3">
        <v>44043</v>
      </c>
      <c r="P259" s="3">
        <v>17.864000000000001</v>
      </c>
      <c r="Q259" s="3">
        <v>24.952000000000002</v>
      </c>
      <c r="R259" s="3" t="s">
        <v>2732</v>
      </c>
    </row>
    <row r="260" spans="1:18" x14ac:dyDescent="0.25">
      <c r="A260" s="3" t="s">
        <v>2739</v>
      </c>
      <c r="B260" s="3" t="s">
        <v>2755</v>
      </c>
      <c r="C260" s="3" t="s">
        <v>2783</v>
      </c>
      <c r="D260" s="12" t="s">
        <v>8</v>
      </c>
      <c r="E260" s="12" t="s">
        <v>11</v>
      </c>
      <c r="F260" s="12" t="s">
        <v>11</v>
      </c>
      <c r="G260" s="12" t="s">
        <v>11</v>
      </c>
      <c r="H260" s="12" t="s">
        <v>11</v>
      </c>
      <c r="I260" s="3" t="s">
        <v>87</v>
      </c>
      <c r="J260" s="3">
        <v>5682</v>
      </c>
      <c r="K260" s="3" t="s">
        <v>2310</v>
      </c>
      <c r="L260" s="3" t="s">
        <v>2050</v>
      </c>
      <c r="M260" s="3" t="s">
        <v>2738</v>
      </c>
      <c r="N260" s="3">
        <v>365</v>
      </c>
      <c r="O260" s="3">
        <v>43830</v>
      </c>
      <c r="P260" s="3">
        <v>100</v>
      </c>
      <c r="Q260" s="3">
        <v>98.864000000000004</v>
      </c>
      <c r="R260" s="3" t="s">
        <v>2732</v>
      </c>
    </row>
    <row r="261" spans="1:18" x14ac:dyDescent="0.25">
      <c r="A261" s="3" t="s">
        <v>2739</v>
      </c>
      <c r="B261" s="3" t="s">
        <v>2755</v>
      </c>
      <c r="C261" s="3" t="s">
        <v>2783</v>
      </c>
      <c r="D261" s="12" t="s">
        <v>8</v>
      </c>
      <c r="E261" s="12" t="s">
        <v>11</v>
      </c>
      <c r="F261" s="12" t="s">
        <v>11</v>
      </c>
      <c r="G261" s="12" t="s">
        <v>11</v>
      </c>
      <c r="H261" s="12" t="s">
        <v>11</v>
      </c>
      <c r="I261" s="3" t="s">
        <v>87</v>
      </c>
      <c r="J261" s="3">
        <v>5683</v>
      </c>
      <c r="K261" s="3" t="s">
        <v>2311</v>
      </c>
      <c r="L261" s="3" t="s">
        <v>2050</v>
      </c>
      <c r="M261" s="3" t="s">
        <v>2738</v>
      </c>
      <c r="N261" s="3">
        <v>90</v>
      </c>
      <c r="O261" s="3">
        <v>43830</v>
      </c>
      <c r="P261" s="3">
        <v>0</v>
      </c>
      <c r="Q261" s="3">
        <v>0</v>
      </c>
      <c r="R261" s="3" t="s">
        <v>2732</v>
      </c>
    </row>
    <row r="262" spans="1:18" x14ac:dyDescent="0.25">
      <c r="A262" s="3" t="s">
        <v>2739</v>
      </c>
      <c r="B262" s="3" t="s">
        <v>2755</v>
      </c>
      <c r="C262" s="3" t="s">
        <v>2808</v>
      </c>
      <c r="D262" s="12" t="s">
        <v>11</v>
      </c>
      <c r="E262" s="12" t="s">
        <v>8</v>
      </c>
      <c r="F262" s="12" t="s">
        <v>8</v>
      </c>
      <c r="G262" s="12" t="s">
        <v>8</v>
      </c>
      <c r="H262" s="12" t="s">
        <v>8</v>
      </c>
      <c r="I262" s="3" t="s">
        <v>87</v>
      </c>
      <c r="J262" s="3">
        <v>5684</v>
      </c>
      <c r="K262" s="3" t="s">
        <v>2312</v>
      </c>
      <c r="L262" s="3" t="s">
        <v>2049</v>
      </c>
      <c r="M262" s="3" t="s">
        <v>2738</v>
      </c>
      <c r="N262" s="3">
        <v>30</v>
      </c>
      <c r="O262" s="3">
        <v>43830</v>
      </c>
      <c r="P262" s="3">
        <v>100</v>
      </c>
      <c r="Q262" s="3">
        <v>25</v>
      </c>
      <c r="R262" s="3" t="s">
        <v>2732</v>
      </c>
    </row>
    <row r="263" spans="1:18" x14ac:dyDescent="0.25">
      <c r="A263" s="3" t="s">
        <v>2727</v>
      </c>
      <c r="B263" s="3" t="s">
        <v>2743</v>
      </c>
      <c r="C263" s="3" t="s">
        <v>2746</v>
      </c>
      <c r="D263" s="12" t="s">
        <v>8</v>
      </c>
      <c r="E263" s="12" t="s">
        <v>11</v>
      </c>
      <c r="F263" s="12" t="s">
        <v>11</v>
      </c>
      <c r="G263" s="12" t="s">
        <v>11</v>
      </c>
      <c r="H263" s="12" t="s">
        <v>8</v>
      </c>
      <c r="I263" s="3" t="s">
        <v>87</v>
      </c>
      <c r="J263" s="3">
        <v>5685</v>
      </c>
      <c r="K263" s="3" t="s">
        <v>2313</v>
      </c>
      <c r="L263" s="3" t="s">
        <v>2048</v>
      </c>
      <c r="M263" s="3" t="s">
        <v>2730</v>
      </c>
      <c r="N263" s="3">
        <v>90</v>
      </c>
      <c r="O263" s="3">
        <v>44012</v>
      </c>
      <c r="P263" s="3">
        <v>41.435000000000002</v>
      </c>
      <c r="Q263" s="3">
        <v>33.43</v>
      </c>
      <c r="R263" s="3" t="s">
        <v>2732</v>
      </c>
    </row>
    <row r="264" spans="1:18" x14ac:dyDescent="0.25">
      <c r="A264" s="3" t="s">
        <v>2739</v>
      </c>
      <c r="B264" s="3" t="s">
        <v>2755</v>
      </c>
      <c r="C264" s="3" t="s">
        <v>2756</v>
      </c>
      <c r="D264" s="12" t="s">
        <v>8</v>
      </c>
      <c r="E264" s="12" t="s">
        <v>11</v>
      </c>
      <c r="F264" s="12" t="s">
        <v>11</v>
      </c>
      <c r="G264" s="12" t="s">
        <v>8</v>
      </c>
      <c r="H264" s="12" t="s">
        <v>8</v>
      </c>
      <c r="I264" s="3" t="s">
        <v>87</v>
      </c>
      <c r="J264" s="3">
        <v>5688</v>
      </c>
      <c r="K264" s="3" t="s">
        <v>2314</v>
      </c>
      <c r="L264" s="3" t="s">
        <v>2048</v>
      </c>
      <c r="M264" s="3" t="s">
        <v>2738</v>
      </c>
      <c r="N264" s="3">
        <v>60</v>
      </c>
      <c r="O264" s="3">
        <v>43830</v>
      </c>
      <c r="P264" s="3">
        <v>100</v>
      </c>
      <c r="Q264" s="3">
        <v>94.352999999999994</v>
      </c>
      <c r="R264" s="3" t="s">
        <v>2732</v>
      </c>
    </row>
    <row r="265" spans="1:18" x14ac:dyDescent="0.25">
      <c r="A265" s="3" t="s">
        <v>2739</v>
      </c>
      <c r="B265" s="3" t="s">
        <v>2755</v>
      </c>
      <c r="C265" s="3" t="s">
        <v>2786</v>
      </c>
      <c r="D265" s="12" t="s">
        <v>11</v>
      </c>
      <c r="E265" s="12" t="s">
        <v>11</v>
      </c>
      <c r="F265" s="12" t="s">
        <v>8</v>
      </c>
      <c r="G265" s="12" t="s">
        <v>8</v>
      </c>
      <c r="H265" s="12" t="s">
        <v>8</v>
      </c>
      <c r="I265" s="3" t="s">
        <v>87</v>
      </c>
      <c r="J265" s="3">
        <v>5689</v>
      </c>
      <c r="K265" s="3" t="s">
        <v>2315</v>
      </c>
      <c r="L265" s="3" t="s">
        <v>2048</v>
      </c>
      <c r="M265" s="3" t="s">
        <v>2730</v>
      </c>
      <c r="N265" s="3">
        <v>90</v>
      </c>
      <c r="O265" s="3">
        <v>43921</v>
      </c>
      <c r="P265" s="3">
        <v>96.963999999999999</v>
      </c>
      <c r="Q265" s="3">
        <v>91.251999999999995</v>
      </c>
      <c r="R265" s="3" t="s">
        <v>2732</v>
      </c>
    </row>
    <row r="266" spans="1:18" x14ac:dyDescent="0.25">
      <c r="A266" s="3" t="s">
        <v>2739</v>
      </c>
      <c r="B266" s="3" t="s">
        <v>2755</v>
      </c>
      <c r="C266" s="3" t="s">
        <v>2786</v>
      </c>
      <c r="D266" s="12" t="s">
        <v>11</v>
      </c>
      <c r="E266" s="12" t="s">
        <v>11</v>
      </c>
      <c r="F266" s="12" t="s">
        <v>8</v>
      </c>
      <c r="G266" s="12" t="s">
        <v>8</v>
      </c>
      <c r="H266" s="12" t="s">
        <v>8</v>
      </c>
      <c r="I266" s="3" t="s">
        <v>87</v>
      </c>
      <c r="J266" s="3">
        <v>5690</v>
      </c>
      <c r="K266" s="3" t="s">
        <v>2316</v>
      </c>
      <c r="L266" s="3" t="s">
        <v>2050</v>
      </c>
      <c r="M266" s="3" t="s">
        <v>2730</v>
      </c>
      <c r="N266" s="3">
        <v>0</v>
      </c>
      <c r="O266" s="3">
        <v>43921</v>
      </c>
      <c r="P266" s="3">
        <v>100</v>
      </c>
      <c r="Q266" s="3">
        <v>89.340999999999994</v>
      </c>
      <c r="R266" s="3" t="s">
        <v>2742</v>
      </c>
    </row>
    <row r="267" spans="1:18" x14ac:dyDescent="0.25">
      <c r="A267" s="3" t="s">
        <v>2739</v>
      </c>
      <c r="B267" s="3" t="s">
        <v>2755</v>
      </c>
      <c r="C267" s="3" t="s">
        <v>2808</v>
      </c>
      <c r="D267" s="12" t="s">
        <v>11</v>
      </c>
      <c r="E267" s="12" t="s">
        <v>8</v>
      </c>
      <c r="F267" s="12" t="s">
        <v>8</v>
      </c>
      <c r="G267" s="12" t="s">
        <v>8</v>
      </c>
      <c r="H267" s="12" t="s">
        <v>8</v>
      </c>
      <c r="I267" s="3" t="s">
        <v>87</v>
      </c>
      <c r="J267" s="3">
        <v>5691</v>
      </c>
      <c r="K267" s="3" t="s">
        <v>2317</v>
      </c>
      <c r="L267" s="3" t="s">
        <v>2050</v>
      </c>
      <c r="M267" s="3" t="s">
        <v>2738</v>
      </c>
      <c r="N267" s="3">
        <v>30</v>
      </c>
      <c r="O267" s="3">
        <v>43830</v>
      </c>
      <c r="P267" s="3">
        <v>98.417000000000002</v>
      </c>
      <c r="Q267" s="3">
        <v>90.754000000000005</v>
      </c>
      <c r="R267" s="3" t="s">
        <v>2732</v>
      </c>
    </row>
    <row r="268" spans="1:18" x14ac:dyDescent="0.25">
      <c r="A268" s="3" t="s">
        <v>2739</v>
      </c>
      <c r="B268" s="3" t="s">
        <v>2755</v>
      </c>
      <c r="C268" s="3" t="s">
        <v>2813</v>
      </c>
      <c r="D268" s="12" t="s">
        <v>11</v>
      </c>
      <c r="E268" s="12" t="s">
        <v>8</v>
      </c>
      <c r="F268" s="12" t="s">
        <v>11</v>
      </c>
      <c r="G268" s="12" t="s">
        <v>8</v>
      </c>
      <c r="H268" s="12" t="s">
        <v>8</v>
      </c>
      <c r="I268" s="3" t="s">
        <v>87</v>
      </c>
      <c r="J268" s="3">
        <v>5692</v>
      </c>
      <c r="K268" s="3" t="s">
        <v>2318</v>
      </c>
      <c r="L268" s="3" t="s">
        <v>2052</v>
      </c>
      <c r="M268" s="3" t="s">
        <v>2730</v>
      </c>
      <c r="N268" s="3">
        <v>60</v>
      </c>
      <c r="O268" s="3">
        <v>43921</v>
      </c>
      <c r="P268" s="3">
        <v>19.347999999999999</v>
      </c>
      <c r="Q268" s="3">
        <v>87.022999999999996</v>
      </c>
      <c r="R268" s="3" t="s">
        <v>2732</v>
      </c>
    </row>
    <row r="269" spans="1:18" x14ac:dyDescent="0.25">
      <c r="A269" s="3" t="s">
        <v>2739</v>
      </c>
      <c r="B269" s="3" t="s">
        <v>2755</v>
      </c>
      <c r="C269" s="3" t="s">
        <v>2813</v>
      </c>
      <c r="D269" s="12" t="s">
        <v>11</v>
      </c>
      <c r="E269" s="12" t="s">
        <v>8</v>
      </c>
      <c r="F269" s="12" t="s">
        <v>11</v>
      </c>
      <c r="G269" s="12" t="s">
        <v>8</v>
      </c>
      <c r="H269" s="12" t="s">
        <v>8</v>
      </c>
      <c r="I269" s="3" t="s">
        <v>87</v>
      </c>
      <c r="J269" s="3">
        <v>5693</v>
      </c>
      <c r="K269" s="3" t="s">
        <v>2319</v>
      </c>
      <c r="L269" s="3" t="s">
        <v>2050</v>
      </c>
      <c r="M269" s="3" t="s">
        <v>2730</v>
      </c>
      <c r="N269" s="3">
        <v>60</v>
      </c>
      <c r="O269" s="3">
        <v>43921</v>
      </c>
      <c r="P269" s="3">
        <v>20.96</v>
      </c>
      <c r="Q269" s="3">
        <v>82.198999999999998</v>
      </c>
      <c r="R269" s="3" t="s">
        <v>2732</v>
      </c>
    </row>
    <row r="270" spans="1:18" x14ac:dyDescent="0.25">
      <c r="A270" s="3" t="s">
        <v>2739</v>
      </c>
      <c r="B270" s="3" t="s">
        <v>2755</v>
      </c>
      <c r="C270" s="3" t="s">
        <v>2813</v>
      </c>
      <c r="D270" s="12" t="s">
        <v>11</v>
      </c>
      <c r="E270" s="12" t="s">
        <v>8</v>
      </c>
      <c r="F270" s="12" t="s">
        <v>11</v>
      </c>
      <c r="G270" s="12" t="s">
        <v>8</v>
      </c>
      <c r="H270" s="12" t="s">
        <v>8</v>
      </c>
      <c r="I270" s="3" t="s">
        <v>87</v>
      </c>
      <c r="J270" s="3">
        <v>5694</v>
      </c>
      <c r="K270" s="3" t="s">
        <v>2320</v>
      </c>
      <c r="L270" s="3" t="s">
        <v>2050</v>
      </c>
      <c r="M270" s="3" t="s">
        <v>2791</v>
      </c>
      <c r="N270" s="3">
        <v>30</v>
      </c>
      <c r="O270" s="3">
        <v>43921</v>
      </c>
      <c r="P270" s="3">
        <v>20.097000000000001</v>
      </c>
      <c r="Q270" s="3">
        <v>81.459000000000003</v>
      </c>
      <c r="R270" s="3" t="s">
        <v>2742</v>
      </c>
    </row>
    <row r="271" spans="1:18" x14ac:dyDescent="0.25">
      <c r="A271" s="3" t="s">
        <v>2739</v>
      </c>
      <c r="B271" s="3" t="s">
        <v>2755</v>
      </c>
      <c r="C271" s="3" t="s">
        <v>2813</v>
      </c>
      <c r="D271" s="12" t="s">
        <v>11</v>
      </c>
      <c r="E271" s="12" t="s">
        <v>8</v>
      </c>
      <c r="F271" s="12" t="s">
        <v>11</v>
      </c>
      <c r="G271" s="12" t="s">
        <v>8</v>
      </c>
      <c r="H271" s="12" t="s">
        <v>8</v>
      </c>
      <c r="I271" s="3" t="s">
        <v>87</v>
      </c>
      <c r="J271" s="3">
        <v>5695</v>
      </c>
      <c r="K271" s="3" t="s">
        <v>2321</v>
      </c>
      <c r="L271" s="3" t="s">
        <v>2051</v>
      </c>
      <c r="M271" s="3" t="s">
        <v>2791</v>
      </c>
      <c r="N271" s="3">
        <v>25</v>
      </c>
      <c r="O271" s="3">
        <v>43921</v>
      </c>
      <c r="P271" s="3">
        <v>32.856000000000002</v>
      </c>
      <c r="Q271" s="3">
        <v>81.739000000000004</v>
      </c>
      <c r="R271" s="3" t="s">
        <v>2742</v>
      </c>
    </row>
    <row r="272" spans="1:18" x14ac:dyDescent="0.25">
      <c r="A272" s="3" t="s">
        <v>2739</v>
      </c>
      <c r="B272" s="3" t="s">
        <v>2755</v>
      </c>
      <c r="C272" s="3" t="s">
        <v>2786</v>
      </c>
      <c r="D272" s="12" t="s">
        <v>11</v>
      </c>
      <c r="E272" s="12" t="s">
        <v>11</v>
      </c>
      <c r="F272" s="12" t="s">
        <v>8</v>
      </c>
      <c r="G272" s="12" t="s">
        <v>8</v>
      </c>
      <c r="H272" s="12" t="s">
        <v>8</v>
      </c>
      <c r="I272" s="3" t="s">
        <v>87</v>
      </c>
      <c r="J272" s="3">
        <v>5696</v>
      </c>
      <c r="K272" s="3" t="s">
        <v>2322</v>
      </c>
      <c r="L272" s="3" t="s">
        <v>2051</v>
      </c>
      <c r="M272" s="3" t="s">
        <v>2749</v>
      </c>
      <c r="N272" s="3">
        <v>30</v>
      </c>
      <c r="O272" s="3">
        <v>44012</v>
      </c>
      <c r="P272" s="3">
        <v>50</v>
      </c>
      <c r="Q272" s="3">
        <v>25</v>
      </c>
      <c r="R272" s="3" t="s">
        <v>2732</v>
      </c>
    </row>
    <row r="273" spans="1:18" x14ac:dyDescent="0.25">
      <c r="A273" s="3" t="s">
        <v>2739</v>
      </c>
      <c r="B273" s="3" t="s">
        <v>2755</v>
      </c>
      <c r="C273" s="3" t="s">
        <v>2786</v>
      </c>
      <c r="D273" s="12" t="s">
        <v>11</v>
      </c>
      <c r="E273" s="12" t="s">
        <v>11</v>
      </c>
      <c r="F273" s="12" t="s">
        <v>8</v>
      </c>
      <c r="G273" s="12" t="s">
        <v>8</v>
      </c>
      <c r="H273" s="12" t="s">
        <v>8</v>
      </c>
      <c r="I273" s="3" t="s">
        <v>87</v>
      </c>
      <c r="J273" s="3">
        <v>5697</v>
      </c>
      <c r="K273" s="3" t="s">
        <v>2323</v>
      </c>
      <c r="L273" s="3" t="s">
        <v>2050</v>
      </c>
      <c r="M273" s="3" t="s">
        <v>2749</v>
      </c>
      <c r="N273" s="3">
        <v>30</v>
      </c>
      <c r="O273" s="3">
        <v>43830</v>
      </c>
      <c r="P273" s="3">
        <v>100</v>
      </c>
      <c r="Q273" s="3">
        <v>20</v>
      </c>
      <c r="R273" s="3" t="s">
        <v>2742</v>
      </c>
    </row>
    <row r="274" spans="1:18" x14ac:dyDescent="0.25">
      <c r="A274" s="3" t="s">
        <v>2727</v>
      </c>
      <c r="B274" s="3" t="s">
        <v>2801</v>
      </c>
      <c r="C274" s="3" t="s">
        <v>2811</v>
      </c>
      <c r="D274" s="12" t="s">
        <v>11</v>
      </c>
      <c r="E274" s="12" t="s">
        <v>8</v>
      </c>
      <c r="F274" s="12" t="s">
        <v>8</v>
      </c>
      <c r="G274" s="12" t="s">
        <v>8</v>
      </c>
      <c r="H274" s="12" t="s">
        <v>8</v>
      </c>
      <c r="I274" s="3" t="s">
        <v>87</v>
      </c>
      <c r="J274" s="3">
        <v>5698</v>
      </c>
      <c r="K274" s="3" t="s">
        <v>2324</v>
      </c>
      <c r="L274" s="3" t="s">
        <v>2051</v>
      </c>
      <c r="M274" s="3" t="s">
        <v>2738</v>
      </c>
      <c r="N274" s="3">
        <v>30</v>
      </c>
      <c r="O274" s="3">
        <v>43830</v>
      </c>
      <c r="P274" s="3">
        <v>83.332999999999998</v>
      </c>
      <c r="Q274" s="3">
        <v>20.832999999999998</v>
      </c>
      <c r="R274" s="3" t="s">
        <v>2732</v>
      </c>
    </row>
    <row r="275" spans="1:18" x14ac:dyDescent="0.25">
      <c r="A275" s="3" t="s">
        <v>2727</v>
      </c>
      <c r="B275" s="3" t="s">
        <v>2743</v>
      </c>
      <c r="C275" s="3" t="s">
        <v>2746</v>
      </c>
      <c r="D275" s="12" t="s">
        <v>8</v>
      </c>
      <c r="E275" s="12" t="s">
        <v>11</v>
      </c>
      <c r="F275" s="12" t="s">
        <v>11</v>
      </c>
      <c r="G275" s="12" t="s">
        <v>11</v>
      </c>
      <c r="H275" s="12" t="s">
        <v>8</v>
      </c>
      <c r="I275" s="3" t="s">
        <v>87</v>
      </c>
      <c r="J275" s="3">
        <v>5699</v>
      </c>
      <c r="K275" s="3" t="s">
        <v>2325</v>
      </c>
      <c r="L275" s="3" t="s">
        <v>2048</v>
      </c>
      <c r="M275" s="3" t="s">
        <v>2738</v>
      </c>
      <c r="N275" s="3">
        <v>90</v>
      </c>
      <c r="O275" s="3">
        <v>43830</v>
      </c>
      <c r="P275" s="3">
        <v>100</v>
      </c>
      <c r="Q275" s="3">
        <v>100</v>
      </c>
      <c r="R275" s="3" t="s">
        <v>2732</v>
      </c>
    </row>
    <row r="276" spans="1:18" x14ac:dyDescent="0.25">
      <c r="A276" s="3" t="s">
        <v>2727</v>
      </c>
      <c r="B276" s="3" t="s">
        <v>2743</v>
      </c>
      <c r="C276" s="3" t="s">
        <v>2746</v>
      </c>
      <c r="D276" s="12" t="s">
        <v>8</v>
      </c>
      <c r="E276" s="12" t="s">
        <v>11</v>
      </c>
      <c r="F276" s="12" t="s">
        <v>11</v>
      </c>
      <c r="G276" s="12" t="s">
        <v>11</v>
      </c>
      <c r="H276" s="12" t="s">
        <v>8</v>
      </c>
      <c r="I276" s="3" t="s">
        <v>87</v>
      </c>
      <c r="J276" s="3">
        <v>5700</v>
      </c>
      <c r="K276" s="3" t="s">
        <v>2326</v>
      </c>
      <c r="L276" s="3" t="s">
        <v>2048</v>
      </c>
      <c r="M276" s="3" t="s">
        <v>2738</v>
      </c>
      <c r="N276" s="3">
        <v>30</v>
      </c>
      <c r="O276" s="3">
        <v>43830</v>
      </c>
      <c r="P276" s="3">
        <v>100</v>
      </c>
      <c r="Q276" s="3">
        <v>29</v>
      </c>
      <c r="R276" s="3" t="s">
        <v>2732</v>
      </c>
    </row>
    <row r="277" spans="1:18" x14ac:dyDescent="0.25">
      <c r="A277" s="3" t="s">
        <v>2727</v>
      </c>
      <c r="B277" s="3" t="s">
        <v>2733</v>
      </c>
      <c r="C277" s="3" t="s">
        <v>2734</v>
      </c>
      <c r="D277" s="12" t="s">
        <v>8</v>
      </c>
      <c r="E277" s="12" t="s">
        <v>11</v>
      </c>
      <c r="F277" s="12" t="s">
        <v>11</v>
      </c>
      <c r="G277" s="12" t="s">
        <v>8</v>
      </c>
      <c r="H277" s="12" t="s">
        <v>11</v>
      </c>
      <c r="I277" s="3" t="s">
        <v>87</v>
      </c>
      <c r="J277" s="3">
        <v>5701</v>
      </c>
      <c r="K277" s="3" t="s">
        <v>2327</v>
      </c>
      <c r="L277" s="3" t="s">
        <v>2050</v>
      </c>
      <c r="M277" s="3" t="s">
        <v>2738</v>
      </c>
      <c r="N277" s="3">
        <v>60</v>
      </c>
      <c r="O277" s="3">
        <v>43830</v>
      </c>
      <c r="P277" s="3">
        <v>100</v>
      </c>
      <c r="Q277" s="3">
        <v>100</v>
      </c>
      <c r="R277" s="3" t="s">
        <v>2732</v>
      </c>
    </row>
    <row r="278" spans="1:18" x14ac:dyDescent="0.25">
      <c r="A278" s="3" t="s">
        <v>2727</v>
      </c>
      <c r="B278" s="3" t="s">
        <v>2767</v>
      </c>
      <c r="C278" s="3" t="s">
        <v>2768</v>
      </c>
      <c r="D278" s="12" t="s">
        <v>8</v>
      </c>
      <c r="E278" s="12" t="s">
        <v>8</v>
      </c>
      <c r="F278" s="12" t="s">
        <v>11</v>
      </c>
      <c r="G278" s="12" t="s">
        <v>11</v>
      </c>
      <c r="H278" s="12" t="s">
        <v>11</v>
      </c>
      <c r="I278" s="3" t="s">
        <v>87</v>
      </c>
      <c r="J278" s="3">
        <v>5702</v>
      </c>
      <c r="K278" s="3" t="s">
        <v>2328</v>
      </c>
      <c r="L278" s="3" t="s">
        <v>2049</v>
      </c>
      <c r="M278" s="3" t="s">
        <v>2738</v>
      </c>
      <c r="N278" s="3">
        <v>30</v>
      </c>
      <c r="O278" s="3">
        <v>43830</v>
      </c>
      <c r="P278" s="3">
        <v>100</v>
      </c>
      <c r="Q278" s="3">
        <v>19.55</v>
      </c>
      <c r="R278" s="3" t="s">
        <v>2732</v>
      </c>
    </row>
    <row r="279" spans="1:18" x14ac:dyDescent="0.25">
      <c r="A279" s="3" t="s">
        <v>2727</v>
      </c>
      <c r="B279" s="3" t="s">
        <v>2767</v>
      </c>
      <c r="C279" s="3" t="s">
        <v>2768</v>
      </c>
      <c r="D279" s="12" t="s">
        <v>8</v>
      </c>
      <c r="E279" s="12" t="s">
        <v>8</v>
      </c>
      <c r="F279" s="12" t="s">
        <v>11</v>
      </c>
      <c r="G279" s="12" t="s">
        <v>11</v>
      </c>
      <c r="H279" s="12" t="s">
        <v>11</v>
      </c>
      <c r="I279" s="3" t="s">
        <v>87</v>
      </c>
      <c r="J279" s="3">
        <v>5703</v>
      </c>
      <c r="K279" s="3" t="s">
        <v>2329</v>
      </c>
      <c r="L279" s="3" t="s">
        <v>2051</v>
      </c>
      <c r="M279" s="3" t="s">
        <v>2738</v>
      </c>
      <c r="N279" s="3">
        <v>30</v>
      </c>
      <c r="O279" s="3">
        <v>43830</v>
      </c>
      <c r="P279" s="3">
        <v>100</v>
      </c>
      <c r="Q279" s="3">
        <v>31.143000000000001</v>
      </c>
      <c r="R279" s="3" t="s">
        <v>2732</v>
      </c>
    </row>
    <row r="280" spans="1:18" x14ac:dyDescent="0.25">
      <c r="A280" s="3" t="s">
        <v>2727</v>
      </c>
      <c r="B280" s="3" t="s">
        <v>2767</v>
      </c>
      <c r="C280" s="3" t="s">
        <v>2768</v>
      </c>
      <c r="D280" s="12" t="s">
        <v>8</v>
      </c>
      <c r="E280" s="12" t="s">
        <v>8</v>
      </c>
      <c r="F280" s="12" t="s">
        <v>11</v>
      </c>
      <c r="G280" s="12" t="s">
        <v>11</v>
      </c>
      <c r="H280" s="12" t="s">
        <v>11</v>
      </c>
      <c r="I280" s="3" t="s">
        <v>87</v>
      </c>
      <c r="J280" s="3">
        <v>5704</v>
      </c>
      <c r="K280" s="3" t="s">
        <v>2330</v>
      </c>
      <c r="L280" s="3" t="s">
        <v>2050</v>
      </c>
      <c r="M280" s="3" t="s">
        <v>2749</v>
      </c>
      <c r="N280" s="3">
        <v>30</v>
      </c>
      <c r="O280" s="3">
        <v>44012</v>
      </c>
      <c r="P280" s="3">
        <v>100</v>
      </c>
      <c r="Q280" s="3">
        <v>100</v>
      </c>
      <c r="R280" s="3" t="s">
        <v>2732</v>
      </c>
    </row>
    <row r="281" spans="1:18" x14ac:dyDescent="0.25">
      <c r="A281" s="3" t="s">
        <v>2727</v>
      </c>
      <c r="B281" s="3" t="s">
        <v>2767</v>
      </c>
      <c r="C281" s="3" t="s">
        <v>2768</v>
      </c>
      <c r="D281" s="12" t="s">
        <v>8</v>
      </c>
      <c r="E281" s="12" t="s">
        <v>8</v>
      </c>
      <c r="F281" s="12" t="s">
        <v>11</v>
      </c>
      <c r="G281" s="12" t="s">
        <v>11</v>
      </c>
      <c r="H281" s="12" t="s">
        <v>11</v>
      </c>
      <c r="I281" s="3" t="s">
        <v>87</v>
      </c>
      <c r="J281" s="3">
        <v>5705</v>
      </c>
      <c r="K281" s="3" t="s">
        <v>2331</v>
      </c>
      <c r="L281" s="3" t="s">
        <v>2050</v>
      </c>
      <c r="M281" s="3" t="s">
        <v>2738</v>
      </c>
      <c r="N281" s="3">
        <v>60</v>
      </c>
      <c r="O281" s="3">
        <v>43830</v>
      </c>
      <c r="P281" s="3">
        <v>100</v>
      </c>
      <c r="Q281" s="3">
        <v>65.478999999999999</v>
      </c>
      <c r="R281" s="3" t="s">
        <v>2732</v>
      </c>
    </row>
    <row r="282" spans="1:18" x14ac:dyDescent="0.25">
      <c r="A282" s="3" t="s">
        <v>2727</v>
      </c>
      <c r="B282" s="3" t="s">
        <v>2767</v>
      </c>
      <c r="C282" s="3" t="s">
        <v>2768</v>
      </c>
      <c r="D282" s="12" t="s">
        <v>8</v>
      </c>
      <c r="E282" s="12" t="s">
        <v>8</v>
      </c>
      <c r="F282" s="12" t="s">
        <v>11</v>
      </c>
      <c r="G282" s="12" t="s">
        <v>11</v>
      </c>
      <c r="H282" s="12" t="s">
        <v>11</v>
      </c>
      <c r="I282" s="3" t="s">
        <v>87</v>
      </c>
      <c r="J282" s="3">
        <v>5706</v>
      </c>
      <c r="K282" s="3" t="s">
        <v>2332</v>
      </c>
      <c r="L282" s="3" t="s">
        <v>2050</v>
      </c>
      <c r="M282" s="3" t="s">
        <v>2738</v>
      </c>
      <c r="N282" s="3">
        <v>15</v>
      </c>
      <c r="O282" s="3">
        <v>43830</v>
      </c>
      <c r="P282" s="3">
        <v>100</v>
      </c>
      <c r="Q282" s="3">
        <v>47.155999999999999</v>
      </c>
      <c r="R282" s="3" t="s">
        <v>2732</v>
      </c>
    </row>
    <row r="283" spans="1:18" x14ac:dyDescent="0.25">
      <c r="A283" s="3" t="s">
        <v>2727</v>
      </c>
      <c r="B283" s="3" t="s">
        <v>2735</v>
      </c>
      <c r="C283" s="3" t="s">
        <v>2736</v>
      </c>
      <c r="D283" s="12" t="s">
        <v>11</v>
      </c>
      <c r="E283" s="12" t="s">
        <v>11</v>
      </c>
      <c r="F283" s="12" t="s">
        <v>11</v>
      </c>
      <c r="G283" s="12" t="s">
        <v>11</v>
      </c>
      <c r="H283" s="12" t="s">
        <v>11</v>
      </c>
      <c r="I283" s="3" t="s">
        <v>87</v>
      </c>
      <c r="J283" s="3">
        <v>5707</v>
      </c>
      <c r="K283" s="3" t="s">
        <v>2333</v>
      </c>
      <c r="L283" s="3" t="s">
        <v>2050</v>
      </c>
      <c r="M283" s="3" t="s">
        <v>2738</v>
      </c>
      <c r="N283" s="3">
        <v>15</v>
      </c>
      <c r="O283" s="3">
        <v>43830</v>
      </c>
      <c r="P283" s="3">
        <v>100</v>
      </c>
      <c r="Q283" s="3">
        <v>100</v>
      </c>
      <c r="R283" s="3" t="s">
        <v>2732</v>
      </c>
    </row>
    <row r="284" spans="1:18" x14ac:dyDescent="0.25">
      <c r="A284" s="3" t="s">
        <v>2739</v>
      </c>
      <c r="B284" s="3" t="s">
        <v>2755</v>
      </c>
      <c r="C284" s="3" t="s">
        <v>2756</v>
      </c>
      <c r="D284" s="12" t="s">
        <v>8</v>
      </c>
      <c r="E284" s="12" t="s">
        <v>11</v>
      </c>
      <c r="F284" s="12" t="s">
        <v>11</v>
      </c>
      <c r="G284" s="12" t="s">
        <v>8</v>
      </c>
      <c r="H284" s="12" t="s">
        <v>8</v>
      </c>
      <c r="I284" s="3" t="s">
        <v>87</v>
      </c>
      <c r="J284" s="3">
        <v>5708</v>
      </c>
      <c r="K284" s="3" t="s">
        <v>2334</v>
      </c>
      <c r="L284" s="3" t="s">
        <v>2052</v>
      </c>
      <c r="M284" s="3" t="s">
        <v>2738</v>
      </c>
      <c r="N284" s="3">
        <v>30</v>
      </c>
      <c r="O284" s="3">
        <v>43830</v>
      </c>
      <c r="P284" s="3">
        <v>100</v>
      </c>
      <c r="Q284" s="3">
        <v>41.25</v>
      </c>
      <c r="R284" s="3" t="s">
        <v>2732</v>
      </c>
    </row>
    <row r="285" spans="1:18" x14ac:dyDescent="0.25">
      <c r="A285" s="3" t="s">
        <v>2739</v>
      </c>
      <c r="B285" s="3" t="s">
        <v>2755</v>
      </c>
      <c r="C285" s="3" t="s">
        <v>2783</v>
      </c>
      <c r="D285" s="12" t="s">
        <v>8</v>
      </c>
      <c r="E285" s="12" t="s">
        <v>11</v>
      </c>
      <c r="F285" s="12" t="s">
        <v>11</v>
      </c>
      <c r="G285" s="12" t="s">
        <v>11</v>
      </c>
      <c r="H285" s="12" t="s">
        <v>11</v>
      </c>
      <c r="I285" s="3" t="s">
        <v>87</v>
      </c>
      <c r="J285" s="3">
        <v>5709</v>
      </c>
      <c r="K285" s="3" t="s">
        <v>2335</v>
      </c>
      <c r="L285" s="3" t="s">
        <v>2050</v>
      </c>
      <c r="M285" s="3" t="s">
        <v>2738</v>
      </c>
      <c r="N285" s="3">
        <v>20</v>
      </c>
      <c r="O285" s="3">
        <v>43830</v>
      </c>
      <c r="P285" s="3">
        <v>100</v>
      </c>
      <c r="Q285" s="3">
        <v>7.1429999999999998</v>
      </c>
      <c r="R285" s="3" t="s">
        <v>2732</v>
      </c>
    </row>
    <row r="286" spans="1:18" x14ac:dyDescent="0.25">
      <c r="A286" s="3" t="s">
        <v>2739</v>
      </c>
      <c r="B286" s="3" t="s">
        <v>2755</v>
      </c>
      <c r="C286" s="3" t="s">
        <v>2756</v>
      </c>
      <c r="D286" s="12" t="s">
        <v>8</v>
      </c>
      <c r="E286" s="12" t="s">
        <v>11</v>
      </c>
      <c r="F286" s="12" t="s">
        <v>11</v>
      </c>
      <c r="G286" s="12" t="s">
        <v>8</v>
      </c>
      <c r="H286" s="12" t="s">
        <v>8</v>
      </c>
      <c r="I286" s="3" t="s">
        <v>87</v>
      </c>
      <c r="J286" s="3">
        <v>5710</v>
      </c>
      <c r="K286" s="3" t="s">
        <v>2336</v>
      </c>
      <c r="L286" s="3" t="s">
        <v>2050</v>
      </c>
      <c r="M286" s="3" t="s">
        <v>2738</v>
      </c>
      <c r="N286" s="3">
        <v>30</v>
      </c>
      <c r="O286" s="3">
        <v>43830</v>
      </c>
      <c r="P286" s="3">
        <v>100</v>
      </c>
      <c r="Q286" s="3">
        <v>48</v>
      </c>
      <c r="R286" s="3" t="s">
        <v>2732</v>
      </c>
    </row>
    <row r="287" spans="1:18" x14ac:dyDescent="0.25">
      <c r="A287" s="3" t="s">
        <v>2739</v>
      </c>
      <c r="B287" s="3" t="s">
        <v>2755</v>
      </c>
      <c r="C287" s="3" t="s">
        <v>2756</v>
      </c>
      <c r="D287" s="12" t="s">
        <v>8</v>
      </c>
      <c r="E287" s="12" t="s">
        <v>11</v>
      </c>
      <c r="F287" s="12" t="s">
        <v>11</v>
      </c>
      <c r="G287" s="12" t="s">
        <v>8</v>
      </c>
      <c r="H287" s="12" t="s">
        <v>8</v>
      </c>
      <c r="I287" s="3" t="s">
        <v>87</v>
      </c>
      <c r="J287" s="3">
        <v>5711</v>
      </c>
      <c r="K287" s="3" t="s">
        <v>2337</v>
      </c>
      <c r="L287" s="3" t="s">
        <v>2050</v>
      </c>
      <c r="M287" s="3" t="s">
        <v>2749</v>
      </c>
      <c r="N287" s="3">
        <v>30</v>
      </c>
      <c r="O287" s="3">
        <v>43830</v>
      </c>
      <c r="P287" s="3">
        <v>100</v>
      </c>
      <c r="Q287" s="3">
        <v>50</v>
      </c>
      <c r="R287" s="3" t="s">
        <v>2742</v>
      </c>
    </row>
    <row r="288" spans="1:18" x14ac:dyDescent="0.25">
      <c r="A288" s="3" t="s">
        <v>2739</v>
      </c>
      <c r="B288" s="3" t="s">
        <v>2755</v>
      </c>
      <c r="C288" s="3" t="s">
        <v>2756</v>
      </c>
      <c r="D288" s="12" t="s">
        <v>8</v>
      </c>
      <c r="E288" s="12" t="s">
        <v>11</v>
      </c>
      <c r="F288" s="12" t="s">
        <v>11</v>
      </c>
      <c r="G288" s="12" t="s">
        <v>8</v>
      </c>
      <c r="H288" s="12" t="s">
        <v>8</v>
      </c>
      <c r="I288" s="3" t="s">
        <v>87</v>
      </c>
      <c r="J288" s="3">
        <v>5712</v>
      </c>
      <c r="K288" s="3" t="s">
        <v>2338</v>
      </c>
      <c r="L288" s="3" t="s">
        <v>2050</v>
      </c>
      <c r="M288" s="3" t="s">
        <v>2738</v>
      </c>
      <c r="N288" s="3">
        <v>30</v>
      </c>
      <c r="O288" s="3">
        <v>43830</v>
      </c>
      <c r="P288" s="3">
        <v>100</v>
      </c>
      <c r="Q288" s="3">
        <v>33.049999999999997</v>
      </c>
      <c r="R288" s="3" t="s">
        <v>2732</v>
      </c>
    </row>
    <row r="289" spans="1:18" x14ac:dyDescent="0.25">
      <c r="A289" s="3" t="s">
        <v>2739</v>
      </c>
      <c r="B289" s="3" t="s">
        <v>2755</v>
      </c>
      <c r="C289" s="3" t="s">
        <v>2756</v>
      </c>
      <c r="D289" s="12" t="s">
        <v>8</v>
      </c>
      <c r="E289" s="12" t="s">
        <v>11</v>
      </c>
      <c r="F289" s="12" t="s">
        <v>11</v>
      </c>
      <c r="G289" s="12" t="s">
        <v>8</v>
      </c>
      <c r="H289" s="12" t="s">
        <v>8</v>
      </c>
      <c r="I289" s="3" t="s">
        <v>87</v>
      </c>
      <c r="J289" s="3">
        <v>5713</v>
      </c>
      <c r="K289" s="3" t="s">
        <v>2339</v>
      </c>
      <c r="L289" s="3" t="s">
        <v>2050</v>
      </c>
      <c r="M289" s="3" t="s">
        <v>2738</v>
      </c>
      <c r="N289" s="3">
        <v>60</v>
      </c>
      <c r="O289" s="3">
        <v>43830</v>
      </c>
      <c r="P289" s="3">
        <v>100</v>
      </c>
      <c r="Q289" s="3">
        <v>100</v>
      </c>
      <c r="R289" s="3" t="s">
        <v>2732</v>
      </c>
    </row>
    <row r="290" spans="1:18" x14ac:dyDescent="0.25">
      <c r="A290" s="3" t="s">
        <v>2739</v>
      </c>
      <c r="B290" s="3" t="s">
        <v>2755</v>
      </c>
      <c r="C290" s="3" t="s">
        <v>2783</v>
      </c>
      <c r="D290" s="12" t="s">
        <v>8</v>
      </c>
      <c r="E290" s="12" t="s">
        <v>11</v>
      </c>
      <c r="F290" s="12" t="s">
        <v>11</v>
      </c>
      <c r="G290" s="12" t="s">
        <v>11</v>
      </c>
      <c r="H290" s="12" t="s">
        <v>11</v>
      </c>
      <c r="I290" s="3" t="s">
        <v>87</v>
      </c>
      <c r="J290" s="3">
        <v>5714</v>
      </c>
      <c r="K290" s="3" t="s">
        <v>2340</v>
      </c>
      <c r="L290" s="3" t="s">
        <v>2050</v>
      </c>
      <c r="M290" s="3" t="s">
        <v>2730</v>
      </c>
      <c r="N290" s="3">
        <v>30</v>
      </c>
      <c r="O290" s="3">
        <v>43921</v>
      </c>
      <c r="P290" s="3">
        <v>61.331000000000003</v>
      </c>
      <c r="Q290" s="3">
        <v>50.042999999999999</v>
      </c>
      <c r="R290" s="3" t="s">
        <v>2742</v>
      </c>
    </row>
    <row r="291" spans="1:18" x14ac:dyDescent="0.25">
      <c r="A291" s="3" t="s">
        <v>2739</v>
      </c>
      <c r="B291" s="3" t="s">
        <v>2755</v>
      </c>
      <c r="C291" s="3" t="s">
        <v>2783</v>
      </c>
      <c r="D291" s="12" t="s">
        <v>8</v>
      </c>
      <c r="E291" s="12" t="s">
        <v>11</v>
      </c>
      <c r="F291" s="12" t="s">
        <v>11</v>
      </c>
      <c r="G291" s="12" t="s">
        <v>11</v>
      </c>
      <c r="H291" s="12" t="s">
        <v>11</v>
      </c>
      <c r="I291" s="3" t="s">
        <v>87</v>
      </c>
      <c r="J291" s="3">
        <v>5716</v>
      </c>
      <c r="K291" s="3" t="s">
        <v>2341</v>
      </c>
      <c r="L291" s="3" t="s">
        <v>2050</v>
      </c>
      <c r="M291" s="3" t="s">
        <v>2738</v>
      </c>
      <c r="N291" s="3">
        <v>30</v>
      </c>
      <c r="O291" s="3">
        <v>43830</v>
      </c>
      <c r="P291" s="3">
        <v>100</v>
      </c>
      <c r="Q291" s="3">
        <v>6.3159999999999998</v>
      </c>
      <c r="R291" s="3" t="s">
        <v>2732</v>
      </c>
    </row>
    <row r="292" spans="1:18" x14ac:dyDescent="0.25">
      <c r="A292" s="3" t="s">
        <v>2739</v>
      </c>
      <c r="B292" s="3" t="s">
        <v>2755</v>
      </c>
      <c r="C292" s="3" t="s">
        <v>2783</v>
      </c>
      <c r="D292" s="12" t="s">
        <v>8</v>
      </c>
      <c r="E292" s="12" t="s">
        <v>11</v>
      </c>
      <c r="F292" s="12" t="s">
        <v>11</v>
      </c>
      <c r="G292" s="12" t="s">
        <v>11</v>
      </c>
      <c r="H292" s="12" t="s">
        <v>11</v>
      </c>
      <c r="I292" s="3" t="s">
        <v>87</v>
      </c>
      <c r="J292" s="3">
        <v>5717</v>
      </c>
      <c r="K292" s="3" t="s">
        <v>2342</v>
      </c>
      <c r="L292" s="3" t="s">
        <v>2050</v>
      </c>
      <c r="M292" s="3" t="s">
        <v>2738</v>
      </c>
      <c r="N292" s="3">
        <v>30</v>
      </c>
      <c r="O292" s="3">
        <v>43830</v>
      </c>
      <c r="P292" s="3" t="s">
        <v>2731</v>
      </c>
      <c r="Q292" s="3">
        <v>0</v>
      </c>
      <c r="R292" s="3" t="s">
        <v>2732</v>
      </c>
    </row>
    <row r="293" spans="1:18" x14ac:dyDescent="0.25">
      <c r="A293" s="3" t="s">
        <v>2739</v>
      </c>
      <c r="B293" s="3" t="s">
        <v>2755</v>
      </c>
      <c r="C293" s="3" t="s">
        <v>2783</v>
      </c>
      <c r="D293" s="12" t="s">
        <v>8</v>
      </c>
      <c r="E293" s="12" t="s">
        <v>11</v>
      </c>
      <c r="F293" s="12" t="s">
        <v>11</v>
      </c>
      <c r="G293" s="12" t="s">
        <v>11</v>
      </c>
      <c r="H293" s="12" t="s">
        <v>11</v>
      </c>
      <c r="I293" s="3" t="s">
        <v>87</v>
      </c>
      <c r="J293" s="3">
        <v>5718</v>
      </c>
      <c r="K293" s="3" t="s">
        <v>2343</v>
      </c>
      <c r="L293" s="3" t="s">
        <v>2050</v>
      </c>
      <c r="M293" s="3" t="s">
        <v>2738</v>
      </c>
      <c r="N293" s="3">
        <v>30</v>
      </c>
      <c r="O293" s="3">
        <v>43830</v>
      </c>
      <c r="P293" s="3">
        <v>100</v>
      </c>
      <c r="Q293" s="3">
        <v>28.571000000000002</v>
      </c>
      <c r="R293" s="3" t="s">
        <v>2732</v>
      </c>
    </row>
    <row r="294" spans="1:18" x14ac:dyDescent="0.25">
      <c r="A294" s="3" t="s">
        <v>2739</v>
      </c>
      <c r="B294" s="3" t="s">
        <v>2755</v>
      </c>
      <c r="C294" s="3" t="s">
        <v>2783</v>
      </c>
      <c r="D294" s="12" t="s">
        <v>8</v>
      </c>
      <c r="E294" s="12" t="s">
        <v>11</v>
      </c>
      <c r="F294" s="12" t="s">
        <v>11</v>
      </c>
      <c r="G294" s="12" t="s">
        <v>11</v>
      </c>
      <c r="H294" s="12" t="s">
        <v>11</v>
      </c>
      <c r="I294" s="3" t="s">
        <v>87</v>
      </c>
      <c r="J294" s="3">
        <v>5719</v>
      </c>
      <c r="K294" s="3" t="s">
        <v>2344</v>
      </c>
      <c r="L294" s="3" t="s">
        <v>2050</v>
      </c>
      <c r="M294" s="3" t="s">
        <v>2791</v>
      </c>
      <c r="N294" s="3">
        <v>15</v>
      </c>
      <c r="O294" s="3">
        <v>44043</v>
      </c>
      <c r="P294" s="3">
        <v>90.54</v>
      </c>
      <c r="Q294" s="3">
        <v>80.831999999999994</v>
      </c>
      <c r="R294" s="3" t="s">
        <v>2732</v>
      </c>
    </row>
    <row r="295" spans="1:18" x14ac:dyDescent="0.25">
      <c r="A295" s="3" t="s">
        <v>2739</v>
      </c>
      <c r="B295" s="3" t="s">
        <v>2755</v>
      </c>
      <c r="C295" s="3" t="s">
        <v>2783</v>
      </c>
      <c r="D295" s="12" t="s">
        <v>8</v>
      </c>
      <c r="E295" s="12" t="s">
        <v>11</v>
      </c>
      <c r="F295" s="12" t="s">
        <v>11</v>
      </c>
      <c r="G295" s="12" t="s">
        <v>11</v>
      </c>
      <c r="H295" s="12" t="s">
        <v>11</v>
      </c>
      <c r="I295" s="3" t="s">
        <v>87</v>
      </c>
      <c r="J295" s="3">
        <v>5720</v>
      </c>
      <c r="K295" s="3" t="s">
        <v>2345</v>
      </c>
      <c r="L295" s="3" t="s">
        <v>2050</v>
      </c>
      <c r="M295" s="3" t="s">
        <v>2791</v>
      </c>
      <c r="N295" s="3">
        <v>90</v>
      </c>
      <c r="O295" s="3">
        <v>44043</v>
      </c>
      <c r="P295" s="3">
        <v>97.614000000000004</v>
      </c>
      <c r="Q295" s="3">
        <v>48.296999999999997</v>
      </c>
      <c r="R295" s="3" t="s">
        <v>2732</v>
      </c>
    </row>
    <row r="296" spans="1:18" x14ac:dyDescent="0.25">
      <c r="A296" s="3" t="s">
        <v>2739</v>
      </c>
      <c r="B296" s="3" t="s">
        <v>2755</v>
      </c>
      <c r="C296" s="3" t="s">
        <v>2783</v>
      </c>
      <c r="D296" s="12" t="s">
        <v>8</v>
      </c>
      <c r="E296" s="12" t="s">
        <v>11</v>
      </c>
      <c r="F296" s="12" t="s">
        <v>11</v>
      </c>
      <c r="G296" s="12" t="s">
        <v>11</v>
      </c>
      <c r="H296" s="12" t="s">
        <v>11</v>
      </c>
      <c r="I296" s="3" t="s">
        <v>87</v>
      </c>
      <c r="J296" s="3">
        <v>5721</v>
      </c>
      <c r="K296" s="3" t="s">
        <v>2346</v>
      </c>
      <c r="L296" s="3" t="s">
        <v>2052</v>
      </c>
      <c r="M296" s="3" t="s">
        <v>2738</v>
      </c>
      <c r="N296" s="3">
        <v>30</v>
      </c>
      <c r="O296" s="3">
        <v>43830</v>
      </c>
      <c r="P296" s="3">
        <v>100</v>
      </c>
      <c r="Q296" s="3">
        <v>25.606999999999999</v>
      </c>
      <c r="R296" s="3" t="s">
        <v>2732</v>
      </c>
    </row>
    <row r="297" spans="1:18" x14ac:dyDescent="0.25">
      <c r="A297" s="3" t="s">
        <v>2739</v>
      </c>
      <c r="B297" s="3" t="s">
        <v>2755</v>
      </c>
      <c r="C297" s="3" t="s">
        <v>2783</v>
      </c>
      <c r="D297" s="12" t="s">
        <v>8</v>
      </c>
      <c r="E297" s="12" t="s">
        <v>11</v>
      </c>
      <c r="F297" s="12" t="s">
        <v>11</v>
      </c>
      <c r="G297" s="12" t="s">
        <v>11</v>
      </c>
      <c r="H297" s="12" t="s">
        <v>11</v>
      </c>
      <c r="I297" s="3" t="s">
        <v>87</v>
      </c>
      <c r="J297" s="3">
        <v>5722</v>
      </c>
      <c r="K297" s="3" t="s">
        <v>2347</v>
      </c>
      <c r="L297" s="3" t="s">
        <v>2050</v>
      </c>
      <c r="M297" s="3" t="s">
        <v>2738</v>
      </c>
      <c r="N297" s="3">
        <v>30</v>
      </c>
      <c r="O297" s="3">
        <v>43830</v>
      </c>
      <c r="P297" s="3">
        <v>100</v>
      </c>
      <c r="Q297" s="3">
        <v>100</v>
      </c>
      <c r="R297" s="3" t="s">
        <v>2732</v>
      </c>
    </row>
    <row r="298" spans="1:18" x14ac:dyDescent="0.25">
      <c r="A298" s="3" t="s">
        <v>2739</v>
      </c>
      <c r="B298" s="3" t="s">
        <v>2740</v>
      </c>
      <c r="C298" s="3" t="s">
        <v>2803</v>
      </c>
      <c r="D298" s="12" t="s">
        <v>8</v>
      </c>
      <c r="E298" s="12" t="s">
        <v>11</v>
      </c>
      <c r="F298" s="12" t="s">
        <v>11</v>
      </c>
      <c r="G298" s="12" t="s">
        <v>11</v>
      </c>
      <c r="H298" s="12" t="s">
        <v>11</v>
      </c>
      <c r="I298" s="3" t="s">
        <v>87</v>
      </c>
      <c r="J298" s="3">
        <v>5723</v>
      </c>
      <c r="K298" s="3" t="s">
        <v>2348</v>
      </c>
      <c r="L298" s="3" t="s">
        <v>2050</v>
      </c>
      <c r="M298" s="3" t="s">
        <v>2738</v>
      </c>
      <c r="N298" s="3">
        <v>15</v>
      </c>
      <c r="O298" s="3">
        <v>43830</v>
      </c>
      <c r="P298" s="3">
        <v>100</v>
      </c>
      <c r="Q298" s="3">
        <v>49.25</v>
      </c>
      <c r="R298" s="3" t="s">
        <v>2732</v>
      </c>
    </row>
    <row r="299" spans="1:18" x14ac:dyDescent="0.25">
      <c r="A299" s="3" t="s">
        <v>2770</v>
      </c>
      <c r="B299" s="3" t="s">
        <v>2814</v>
      </c>
      <c r="C299" s="3" t="s">
        <v>2772</v>
      </c>
      <c r="D299" s="12" t="s">
        <v>11</v>
      </c>
      <c r="E299" s="12" t="s">
        <v>11</v>
      </c>
      <c r="F299" s="12" t="s">
        <v>11</v>
      </c>
      <c r="G299" s="12" t="s">
        <v>11</v>
      </c>
      <c r="H299" s="12" t="s">
        <v>11</v>
      </c>
      <c r="I299" s="3" t="s">
        <v>87</v>
      </c>
      <c r="J299" s="3">
        <v>5724</v>
      </c>
      <c r="K299" s="3" t="s">
        <v>2349</v>
      </c>
      <c r="L299" s="3" t="s">
        <v>2048</v>
      </c>
      <c r="M299" s="3" t="s">
        <v>2738</v>
      </c>
      <c r="N299" s="3">
        <v>90</v>
      </c>
      <c r="O299" s="3">
        <v>43830</v>
      </c>
      <c r="P299" s="3">
        <v>100</v>
      </c>
      <c r="Q299" s="3">
        <v>87.188000000000002</v>
      </c>
      <c r="R299" s="3" t="s">
        <v>2732</v>
      </c>
    </row>
    <row r="300" spans="1:18" x14ac:dyDescent="0.25">
      <c r="A300" s="3" t="s">
        <v>2770</v>
      </c>
      <c r="B300" s="3" t="s">
        <v>2815</v>
      </c>
      <c r="C300" s="3" t="s">
        <v>2772</v>
      </c>
      <c r="D300" s="12" t="s">
        <v>11</v>
      </c>
      <c r="E300" s="12" t="s">
        <v>11</v>
      </c>
      <c r="F300" s="12" t="s">
        <v>11</v>
      </c>
      <c r="G300" s="12" t="s">
        <v>11</v>
      </c>
      <c r="H300" s="12" t="s">
        <v>11</v>
      </c>
      <c r="I300" s="3" t="s">
        <v>87</v>
      </c>
      <c r="J300" s="3">
        <v>5725</v>
      </c>
      <c r="K300" s="3" t="s">
        <v>2350</v>
      </c>
      <c r="L300" s="3" t="s">
        <v>2048</v>
      </c>
      <c r="M300" s="3" t="s">
        <v>2738</v>
      </c>
      <c r="N300" s="3">
        <v>90</v>
      </c>
      <c r="O300" s="3">
        <v>43830</v>
      </c>
      <c r="P300" s="3">
        <v>100</v>
      </c>
      <c r="Q300" s="3">
        <v>100</v>
      </c>
      <c r="R300" s="3" t="s">
        <v>2732</v>
      </c>
    </row>
    <row r="301" spans="1:18" x14ac:dyDescent="0.25">
      <c r="A301" s="3" t="s">
        <v>2770</v>
      </c>
      <c r="B301" s="3" t="s">
        <v>2816</v>
      </c>
      <c r="C301" s="3" t="s">
        <v>2772</v>
      </c>
      <c r="D301" s="12" t="s">
        <v>11</v>
      </c>
      <c r="E301" s="12" t="s">
        <v>11</v>
      </c>
      <c r="F301" s="12" t="s">
        <v>11</v>
      </c>
      <c r="G301" s="12" t="s">
        <v>11</v>
      </c>
      <c r="H301" s="12" t="s">
        <v>11</v>
      </c>
      <c r="I301" s="3" t="s">
        <v>87</v>
      </c>
      <c r="J301" s="3">
        <v>5726</v>
      </c>
      <c r="K301" s="3" t="s">
        <v>2351</v>
      </c>
      <c r="L301" s="3" t="s">
        <v>2048</v>
      </c>
      <c r="M301" s="3" t="s">
        <v>2738</v>
      </c>
      <c r="N301" s="3">
        <v>90</v>
      </c>
      <c r="O301" s="3">
        <v>43830</v>
      </c>
      <c r="P301" s="3">
        <v>98.813000000000002</v>
      </c>
      <c r="Q301" s="3">
        <v>88.102999999999994</v>
      </c>
      <c r="R301" s="3" t="s">
        <v>2732</v>
      </c>
    </row>
    <row r="302" spans="1:18" x14ac:dyDescent="0.25">
      <c r="A302" s="3" t="s">
        <v>2770</v>
      </c>
      <c r="B302" s="3" t="s">
        <v>2816</v>
      </c>
      <c r="C302" s="3" t="s">
        <v>2772</v>
      </c>
      <c r="D302" s="12" t="s">
        <v>11</v>
      </c>
      <c r="E302" s="12" t="s">
        <v>11</v>
      </c>
      <c r="F302" s="12" t="s">
        <v>11</v>
      </c>
      <c r="G302" s="12" t="s">
        <v>11</v>
      </c>
      <c r="H302" s="12" t="s">
        <v>11</v>
      </c>
      <c r="I302" s="3" t="s">
        <v>87</v>
      </c>
      <c r="J302" s="3">
        <v>5727</v>
      </c>
      <c r="K302" s="3" t="s">
        <v>2352</v>
      </c>
      <c r="L302" s="3" t="s">
        <v>2048</v>
      </c>
      <c r="M302" s="3" t="s">
        <v>2738</v>
      </c>
      <c r="N302" s="3">
        <v>90</v>
      </c>
      <c r="O302" s="3">
        <v>43830</v>
      </c>
      <c r="P302" s="3">
        <v>99.114999999999995</v>
      </c>
      <c r="Q302" s="3">
        <v>87.257000000000005</v>
      </c>
      <c r="R302" s="3" t="s">
        <v>2732</v>
      </c>
    </row>
    <row r="303" spans="1:18" x14ac:dyDescent="0.25">
      <c r="A303" s="3" t="s">
        <v>2727</v>
      </c>
      <c r="B303" s="3" t="s">
        <v>2817</v>
      </c>
      <c r="C303" s="3" t="s">
        <v>2818</v>
      </c>
      <c r="D303" s="12" t="s">
        <v>8</v>
      </c>
      <c r="E303" s="12" t="s">
        <v>11</v>
      </c>
      <c r="F303" s="12" t="s">
        <v>8</v>
      </c>
      <c r="G303" s="12" t="s">
        <v>8</v>
      </c>
      <c r="H303" s="12" t="s">
        <v>8</v>
      </c>
      <c r="I303" s="3" t="s">
        <v>2819</v>
      </c>
      <c r="J303" s="3">
        <v>5728</v>
      </c>
      <c r="K303" s="3" t="s">
        <v>2353</v>
      </c>
      <c r="L303" s="3" t="s">
        <v>2048</v>
      </c>
      <c r="M303" s="3" t="s">
        <v>2730</v>
      </c>
      <c r="N303" s="3">
        <v>50</v>
      </c>
      <c r="O303" s="3">
        <v>43921</v>
      </c>
      <c r="P303" s="3">
        <v>21.097000000000001</v>
      </c>
      <c r="Q303" s="3">
        <v>89.567999999999998</v>
      </c>
      <c r="R303" s="3" t="s">
        <v>2732</v>
      </c>
    </row>
    <row r="304" spans="1:18" x14ac:dyDescent="0.25">
      <c r="A304" s="3" t="s">
        <v>2727</v>
      </c>
      <c r="B304" s="3" t="s">
        <v>2817</v>
      </c>
      <c r="C304" s="3" t="s">
        <v>2818</v>
      </c>
      <c r="D304" s="12" t="s">
        <v>8</v>
      </c>
      <c r="E304" s="12" t="s">
        <v>11</v>
      </c>
      <c r="F304" s="12" t="s">
        <v>8</v>
      </c>
      <c r="G304" s="12" t="s">
        <v>8</v>
      </c>
      <c r="H304" s="12" t="s">
        <v>8</v>
      </c>
      <c r="I304" s="3" t="s">
        <v>2819</v>
      </c>
      <c r="J304" s="3">
        <v>5729</v>
      </c>
      <c r="K304" s="3" t="s">
        <v>2354</v>
      </c>
      <c r="L304" s="3" t="s">
        <v>2050</v>
      </c>
      <c r="M304" s="3" t="s">
        <v>2738</v>
      </c>
      <c r="N304" s="3">
        <v>90</v>
      </c>
      <c r="O304" s="3">
        <v>43830</v>
      </c>
      <c r="P304" s="3">
        <v>69.533000000000001</v>
      </c>
      <c r="Q304" s="3">
        <v>69.533000000000001</v>
      </c>
      <c r="R304" s="3" t="s">
        <v>2732</v>
      </c>
    </row>
    <row r="305" spans="1:18" x14ac:dyDescent="0.25">
      <c r="A305" s="3" t="s">
        <v>2727</v>
      </c>
      <c r="B305" s="3" t="s">
        <v>2817</v>
      </c>
      <c r="C305" s="3" t="s">
        <v>2818</v>
      </c>
      <c r="D305" s="12" t="s">
        <v>8</v>
      </c>
      <c r="E305" s="12" t="s">
        <v>11</v>
      </c>
      <c r="F305" s="12" t="s">
        <v>8</v>
      </c>
      <c r="G305" s="12" t="s">
        <v>8</v>
      </c>
      <c r="H305" s="12" t="s">
        <v>8</v>
      </c>
      <c r="I305" s="3" t="s">
        <v>2819</v>
      </c>
      <c r="J305" s="3">
        <v>5730</v>
      </c>
      <c r="K305" s="3" t="s">
        <v>2355</v>
      </c>
      <c r="L305" s="3" t="s">
        <v>2050</v>
      </c>
      <c r="M305" s="3" t="s">
        <v>2738</v>
      </c>
      <c r="N305" s="3">
        <v>60</v>
      </c>
      <c r="O305" s="3">
        <v>43830</v>
      </c>
      <c r="P305" s="3">
        <v>100</v>
      </c>
      <c r="Q305" s="3">
        <v>96.65</v>
      </c>
      <c r="R305" s="3" t="s">
        <v>2732</v>
      </c>
    </row>
    <row r="306" spans="1:18" x14ac:dyDescent="0.25">
      <c r="A306" s="3" t="s">
        <v>2727</v>
      </c>
      <c r="B306" s="3" t="s">
        <v>2760</v>
      </c>
      <c r="C306" s="3" t="s">
        <v>2820</v>
      </c>
      <c r="D306" s="12" t="s">
        <v>8</v>
      </c>
      <c r="E306" s="12" t="s">
        <v>11</v>
      </c>
      <c r="F306" s="12" t="s">
        <v>8</v>
      </c>
      <c r="G306" s="12" t="s">
        <v>8</v>
      </c>
      <c r="H306" s="12" t="s">
        <v>11</v>
      </c>
      <c r="I306" s="3" t="s">
        <v>2819</v>
      </c>
      <c r="J306" s="3">
        <v>5731</v>
      </c>
      <c r="K306" s="3" t="s">
        <v>2356</v>
      </c>
      <c r="L306" s="3" t="s">
        <v>2052</v>
      </c>
      <c r="M306" s="3" t="s">
        <v>2738</v>
      </c>
      <c r="N306" s="3">
        <v>120</v>
      </c>
      <c r="O306" s="3">
        <v>43830</v>
      </c>
      <c r="P306" s="3">
        <v>50.97</v>
      </c>
      <c r="Q306" s="3">
        <v>42.86</v>
      </c>
      <c r="R306" s="3" t="s">
        <v>2732</v>
      </c>
    </row>
    <row r="307" spans="1:18" x14ac:dyDescent="0.25">
      <c r="A307" s="3" t="s">
        <v>2727</v>
      </c>
      <c r="B307" s="3" t="s">
        <v>2760</v>
      </c>
      <c r="C307" s="3" t="s">
        <v>2820</v>
      </c>
      <c r="D307" s="12" t="s">
        <v>8</v>
      </c>
      <c r="E307" s="12" t="s">
        <v>11</v>
      </c>
      <c r="F307" s="12" t="s">
        <v>8</v>
      </c>
      <c r="G307" s="12" t="s">
        <v>8</v>
      </c>
      <c r="H307" s="12" t="s">
        <v>11</v>
      </c>
      <c r="I307" s="3" t="s">
        <v>2819</v>
      </c>
      <c r="J307" s="3">
        <v>5732</v>
      </c>
      <c r="K307" s="3" t="s">
        <v>2357</v>
      </c>
      <c r="L307" s="3" t="s">
        <v>2052</v>
      </c>
      <c r="M307" s="3" t="s">
        <v>2738</v>
      </c>
      <c r="N307" s="3">
        <v>120</v>
      </c>
      <c r="O307" s="3">
        <v>43830</v>
      </c>
      <c r="P307" s="3">
        <v>0</v>
      </c>
      <c r="Q307" s="3">
        <v>0</v>
      </c>
      <c r="R307" s="3" t="s">
        <v>2732</v>
      </c>
    </row>
    <row r="308" spans="1:18" x14ac:dyDescent="0.25">
      <c r="A308" s="3" t="s">
        <v>2727</v>
      </c>
      <c r="B308" s="3" t="s">
        <v>2817</v>
      </c>
      <c r="C308" s="3" t="s">
        <v>2818</v>
      </c>
      <c r="D308" s="12" t="s">
        <v>8</v>
      </c>
      <c r="E308" s="12" t="s">
        <v>11</v>
      </c>
      <c r="F308" s="12" t="s">
        <v>8</v>
      </c>
      <c r="G308" s="12" t="s">
        <v>8</v>
      </c>
      <c r="H308" s="12" t="s">
        <v>8</v>
      </c>
      <c r="I308" s="3" t="s">
        <v>2819</v>
      </c>
      <c r="J308" s="3">
        <v>5733</v>
      </c>
      <c r="K308" s="3" t="s">
        <v>2358</v>
      </c>
      <c r="L308" s="3" t="s">
        <v>2048</v>
      </c>
      <c r="M308" s="3" t="s">
        <v>2738</v>
      </c>
      <c r="N308" s="3">
        <v>0</v>
      </c>
      <c r="O308" s="3">
        <v>43830</v>
      </c>
      <c r="P308" s="3">
        <v>100</v>
      </c>
      <c r="Q308" s="3">
        <v>100</v>
      </c>
      <c r="R308" s="3" t="s">
        <v>2732</v>
      </c>
    </row>
    <row r="309" spans="1:18" x14ac:dyDescent="0.25">
      <c r="A309" s="3" t="s">
        <v>2727</v>
      </c>
      <c r="B309" s="3" t="s">
        <v>2817</v>
      </c>
      <c r="C309" s="3" t="s">
        <v>2821</v>
      </c>
      <c r="D309" s="12" t="s">
        <v>11</v>
      </c>
      <c r="E309" s="12" t="s">
        <v>8</v>
      </c>
      <c r="F309" s="12" t="s">
        <v>11</v>
      </c>
      <c r="G309" s="12" t="s">
        <v>8</v>
      </c>
      <c r="H309" s="12" t="s">
        <v>8</v>
      </c>
      <c r="I309" s="3" t="s">
        <v>2819</v>
      </c>
      <c r="J309" s="3">
        <v>5734</v>
      </c>
      <c r="K309" s="3" t="s">
        <v>2359</v>
      </c>
      <c r="L309" s="3" t="s">
        <v>2048</v>
      </c>
      <c r="M309" s="3" t="s">
        <v>2738</v>
      </c>
      <c r="N309" s="3">
        <v>45</v>
      </c>
      <c r="O309" s="3">
        <v>43830</v>
      </c>
      <c r="P309" s="3">
        <v>100</v>
      </c>
      <c r="Q309" s="3">
        <v>11.44</v>
      </c>
      <c r="R309" s="3" t="s">
        <v>2732</v>
      </c>
    </row>
    <row r="310" spans="1:18" x14ac:dyDescent="0.25">
      <c r="A310" s="3" t="s">
        <v>2727</v>
      </c>
      <c r="B310" s="3" t="s">
        <v>2817</v>
      </c>
      <c r="C310" s="3" t="s">
        <v>2821</v>
      </c>
      <c r="D310" s="12" t="s">
        <v>11</v>
      </c>
      <c r="E310" s="12" t="s">
        <v>8</v>
      </c>
      <c r="F310" s="12" t="s">
        <v>11</v>
      </c>
      <c r="G310" s="12" t="s">
        <v>8</v>
      </c>
      <c r="H310" s="12" t="s">
        <v>8</v>
      </c>
      <c r="I310" s="3" t="s">
        <v>2819</v>
      </c>
      <c r="J310" s="3">
        <v>5735</v>
      </c>
      <c r="K310" s="3" t="s">
        <v>2360</v>
      </c>
      <c r="L310" s="3" t="s">
        <v>2048</v>
      </c>
      <c r="M310" s="3" t="s">
        <v>2738</v>
      </c>
      <c r="N310" s="3">
        <v>30</v>
      </c>
      <c r="O310" s="3">
        <v>43830</v>
      </c>
      <c r="P310" s="3">
        <v>100</v>
      </c>
      <c r="Q310" s="3">
        <v>100</v>
      </c>
      <c r="R310" s="3" t="s">
        <v>2732</v>
      </c>
    </row>
    <row r="311" spans="1:18" x14ac:dyDescent="0.25">
      <c r="A311" s="3" t="s">
        <v>2727</v>
      </c>
      <c r="B311" s="3" t="s">
        <v>2760</v>
      </c>
      <c r="C311" s="3" t="s">
        <v>2820</v>
      </c>
      <c r="D311" s="12" t="s">
        <v>8</v>
      </c>
      <c r="E311" s="12" t="s">
        <v>11</v>
      </c>
      <c r="F311" s="12" t="s">
        <v>8</v>
      </c>
      <c r="G311" s="12" t="s">
        <v>8</v>
      </c>
      <c r="H311" s="12" t="s">
        <v>11</v>
      </c>
      <c r="I311" s="3" t="s">
        <v>2819</v>
      </c>
      <c r="J311" s="3">
        <v>5736</v>
      </c>
      <c r="K311" s="3" t="s">
        <v>2361</v>
      </c>
      <c r="L311" s="3" t="s">
        <v>2052</v>
      </c>
      <c r="M311" s="3" t="s">
        <v>2730</v>
      </c>
      <c r="N311" s="3">
        <v>60</v>
      </c>
      <c r="O311" s="3">
        <v>43921</v>
      </c>
      <c r="P311" s="3">
        <v>100</v>
      </c>
      <c r="Q311" s="3">
        <v>95.95</v>
      </c>
      <c r="R311" s="3" t="s">
        <v>2732</v>
      </c>
    </row>
    <row r="312" spans="1:18" x14ac:dyDescent="0.25">
      <c r="A312" s="3" t="s">
        <v>2727</v>
      </c>
      <c r="B312" s="3" t="s">
        <v>2760</v>
      </c>
      <c r="C312" s="3" t="s">
        <v>2820</v>
      </c>
      <c r="D312" s="12" t="s">
        <v>8</v>
      </c>
      <c r="E312" s="12" t="s">
        <v>11</v>
      </c>
      <c r="F312" s="12" t="s">
        <v>8</v>
      </c>
      <c r="G312" s="12" t="s">
        <v>8</v>
      </c>
      <c r="H312" s="12" t="s">
        <v>11</v>
      </c>
      <c r="I312" s="3" t="s">
        <v>2819</v>
      </c>
      <c r="J312" s="3">
        <v>5737</v>
      </c>
      <c r="K312" s="3" t="s">
        <v>2362</v>
      </c>
      <c r="L312" s="3" t="s">
        <v>2048</v>
      </c>
      <c r="M312" s="3" t="s">
        <v>2738</v>
      </c>
      <c r="N312" s="3">
        <v>150</v>
      </c>
      <c r="O312" s="3">
        <v>43830</v>
      </c>
      <c r="P312" s="3">
        <v>0</v>
      </c>
      <c r="Q312" s="3">
        <v>0</v>
      </c>
      <c r="R312" s="3" t="s">
        <v>2732</v>
      </c>
    </row>
    <row r="313" spans="1:18" x14ac:dyDescent="0.25">
      <c r="A313" s="3" t="s">
        <v>2727</v>
      </c>
      <c r="B313" s="3" t="s">
        <v>2760</v>
      </c>
      <c r="C313" s="3" t="s">
        <v>2820</v>
      </c>
      <c r="D313" s="12" t="s">
        <v>8</v>
      </c>
      <c r="E313" s="12" t="s">
        <v>11</v>
      </c>
      <c r="F313" s="12" t="s">
        <v>8</v>
      </c>
      <c r="G313" s="12" t="s">
        <v>8</v>
      </c>
      <c r="H313" s="12" t="s">
        <v>11</v>
      </c>
      <c r="I313" s="3" t="s">
        <v>2819</v>
      </c>
      <c r="J313" s="3">
        <v>5738</v>
      </c>
      <c r="K313" s="3" t="s">
        <v>2363</v>
      </c>
      <c r="L313" s="3" t="s">
        <v>2048</v>
      </c>
      <c r="M313" s="3" t="s">
        <v>2749</v>
      </c>
      <c r="N313" s="3">
        <v>90</v>
      </c>
      <c r="O313" s="3">
        <v>44012</v>
      </c>
      <c r="P313" s="3">
        <v>63.981000000000002</v>
      </c>
      <c r="Q313" s="3">
        <v>45.49</v>
      </c>
      <c r="R313" s="3" t="s">
        <v>2732</v>
      </c>
    </row>
    <row r="314" spans="1:18" x14ac:dyDescent="0.25">
      <c r="A314" s="3" t="s">
        <v>2727</v>
      </c>
      <c r="B314" s="3" t="s">
        <v>2760</v>
      </c>
      <c r="C314" s="3" t="s">
        <v>2820</v>
      </c>
      <c r="D314" s="12" t="s">
        <v>8</v>
      </c>
      <c r="E314" s="12" t="s">
        <v>11</v>
      </c>
      <c r="F314" s="12" t="s">
        <v>8</v>
      </c>
      <c r="G314" s="12" t="s">
        <v>8</v>
      </c>
      <c r="H314" s="12" t="s">
        <v>11</v>
      </c>
      <c r="I314" s="3" t="s">
        <v>2819</v>
      </c>
      <c r="J314" s="3">
        <v>5739</v>
      </c>
      <c r="K314" s="3" t="s">
        <v>2364</v>
      </c>
      <c r="L314" s="3" t="s">
        <v>2048</v>
      </c>
      <c r="M314" s="3" t="s">
        <v>2738</v>
      </c>
      <c r="N314" s="3">
        <v>60</v>
      </c>
      <c r="O314" s="3">
        <v>43830</v>
      </c>
      <c r="P314" s="3" t="s">
        <v>2731</v>
      </c>
      <c r="Q314" s="3">
        <v>2.86</v>
      </c>
      <c r="R314" s="3" t="s">
        <v>2732</v>
      </c>
    </row>
    <row r="315" spans="1:18" x14ac:dyDescent="0.25">
      <c r="A315" s="3" t="s">
        <v>2727</v>
      </c>
      <c r="B315" s="3" t="s">
        <v>2817</v>
      </c>
      <c r="C315" s="3" t="s">
        <v>2821</v>
      </c>
      <c r="D315" s="12" t="s">
        <v>11</v>
      </c>
      <c r="E315" s="12" t="s">
        <v>8</v>
      </c>
      <c r="F315" s="12" t="s">
        <v>11</v>
      </c>
      <c r="G315" s="12" t="s">
        <v>8</v>
      </c>
      <c r="H315" s="12" t="s">
        <v>8</v>
      </c>
      <c r="I315" s="3" t="s">
        <v>2819</v>
      </c>
      <c r="J315" s="3">
        <v>5740</v>
      </c>
      <c r="K315" s="3" t="s">
        <v>2365</v>
      </c>
      <c r="L315" s="3" t="s">
        <v>2050</v>
      </c>
      <c r="M315" s="3" t="s">
        <v>2738</v>
      </c>
      <c r="N315" s="3">
        <v>30</v>
      </c>
      <c r="O315" s="3">
        <v>43830</v>
      </c>
      <c r="P315" s="3" t="s">
        <v>2731</v>
      </c>
      <c r="Q315" s="3">
        <v>0</v>
      </c>
      <c r="R315" s="3" t="s">
        <v>2732</v>
      </c>
    </row>
    <row r="316" spans="1:18" x14ac:dyDescent="0.25">
      <c r="A316" s="3" t="s">
        <v>2727</v>
      </c>
      <c r="B316" s="3" t="s">
        <v>2760</v>
      </c>
      <c r="C316" s="3" t="s">
        <v>2820</v>
      </c>
      <c r="D316" s="12" t="s">
        <v>8</v>
      </c>
      <c r="E316" s="12" t="s">
        <v>11</v>
      </c>
      <c r="F316" s="12" t="s">
        <v>8</v>
      </c>
      <c r="G316" s="12" t="s">
        <v>8</v>
      </c>
      <c r="H316" s="12" t="s">
        <v>11</v>
      </c>
      <c r="I316" s="3" t="s">
        <v>2819</v>
      </c>
      <c r="J316" s="3">
        <v>5741</v>
      </c>
      <c r="K316" s="3" t="s">
        <v>2366</v>
      </c>
      <c r="L316" s="3" t="s">
        <v>2052</v>
      </c>
      <c r="M316" s="3" t="s">
        <v>2730</v>
      </c>
      <c r="N316" s="3">
        <v>45</v>
      </c>
      <c r="O316" s="3">
        <v>44012</v>
      </c>
      <c r="P316" s="3">
        <v>36.994999999999997</v>
      </c>
      <c r="Q316" s="3">
        <v>25.785</v>
      </c>
      <c r="R316" s="3" t="s">
        <v>2732</v>
      </c>
    </row>
    <row r="317" spans="1:18" x14ac:dyDescent="0.25">
      <c r="A317" s="3" t="s">
        <v>2727</v>
      </c>
      <c r="B317" s="3" t="s">
        <v>2817</v>
      </c>
      <c r="C317" s="3" t="s">
        <v>2818</v>
      </c>
      <c r="D317" s="12" t="s">
        <v>8</v>
      </c>
      <c r="E317" s="12" t="s">
        <v>11</v>
      </c>
      <c r="F317" s="12" t="s">
        <v>8</v>
      </c>
      <c r="G317" s="12" t="s">
        <v>8</v>
      </c>
      <c r="H317" s="12" t="s">
        <v>8</v>
      </c>
      <c r="I317" s="3" t="s">
        <v>2819</v>
      </c>
      <c r="J317" s="3">
        <v>5742</v>
      </c>
      <c r="K317" s="3" t="s">
        <v>2367</v>
      </c>
      <c r="L317" s="3" t="s">
        <v>2048</v>
      </c>
      <c r="M317" s="3" t="s">
        <v>2738</v>
      </c>
      <c r="N317" s="3">
        <v>60</v>
      </c>
      <c r="O317" s="3">
        <v>43830</v>
      </c>
      <c r="P317" s="3" t="s">
        <v>2731</v>
      </c>
      <c r="Q317" s="3">
        <v>0</v>
      </c>
      <c r="R317" s="3" t="s">
        <v>2732</v>
      </c>
    </row>
    <row r="318" spans="1:18" x14ac:dyDescent="0.25">
      <c r="A318" s="3" t="s">
        <v>2727</v>
      </c>
      <c r="B318" s="3" t="s">
        <v>2733</v>
      </c>
      <c r="C318" s="3" t="s">
        <v>2734</v>
      </c>
      <c r="D318" s="12" t="s">
        <v>8</v>
      </c>
      <c r="E318" s="12" t="s">
        <v>11</v>
      </c>
      <c r="F318" s="12" t="s">
        <v>11</v>
      </c>
      <c r="G318" s="12" t="s">
        <v>8</v>
      </c>
      <c r="H318" s="12" t="s">
        <v>11</v>
      </c>
      <c r="I318" s="3" t="s">
        <v>2819</v>
      </c>
      <c r="J318" s="3">
        <v>5743</v>
      </c>
      <c r="K318" s="3" t="s">
        <v>2368</v>
      </c>
      <c r="L318" s="3" t="s">
        <v>2052</v>
      </c>
      <c r="M318" s="3" t="s">
        <v>2730</v>
      </c>
      <c r="N318" s="3">
        <v>45</v>
      </c>
      <c r="O318" s="3">
        <v>44012</v>
      </c>
      <c r="P318" s="3">
        <v>39.902000000000001</v>
      </c>
      <c r="Q318" s="3">
        <v>38.354999999999997</v>
      </c>
      <c r="R318" s="3" t="s">
        <v>2732</v>
      </c>
    </row>
    <row r="319" spans="1:18" x14ac:dyDescent="0.25">
      <c r="A319" s="3" t="s">
        <v>2727</v>
      </c>
      <c r="B319" s="3" t="s">
        <v>2817</v>
      </c>
      <c r="C319" s="3" t="s">
        <v>2821</v>
      </c>
      <c r="D319" s="12" t="s">
        <v>11</v>
      </c>
      <c r="E319" s="12" t="s">
        <v>8</v>
      </c>
      <c r="F319" s="12" t="s">
        <v>11</v>
      </c>
      <c r="G319" s="12" t="s">
        <v>8</v>
      </c>
      <c r="H319" s="12" t="s">
        <v>8</v>
      </c>
      <c r="I319" s="3" t="s">
        <v>2819</v>
      </c>
      <c r="J319" s="3">
        <v>5744</v>
      </c>
      <c r="K319" s="3" t="s">
        <v>2369</v>
      </c>
      <c r="L319" s="3" t="s">
        <v>2052</v>
      </c>
      <c r="M319" s="3" t="s">
        <v>2738</v>
      </c>
      <c r="N319" s="3">
        <v>120</v>
      </c>
      <c r="O319" s="3">
        <v>43830</v>
      </c>
      <c r="P319" s="3">
        <v>84.210999999999999</v>
      </c>
      <c r="Q319" s="3">
        <v>84.210999999999999</v>
      </c>
      <c r="R319" s="3" t="s">
        <v>2732</v>
      </c>
    </row>
    <row r="320" spans="1:18" x14ac:dyDescent="0.25">
      <c r="A320" s="3" t="s">
        <v>2727</v>
      </c>
      <c r="B320" s="3" t="s">
        <v>2817</v>
      </c>
      <c r="C320" s="3" t="s">
        <v>2821</v>
      </c>
      <c r="D320" s="12" t="s">
        <v>11</v>
      </c>
      <c r="E320" s="12" t="s">
        <v>8</v>
      </c>
      <c r="F320" s="12" t="s">
        <v>11</v>
      </c>
      <c r="G320" s="12" t="s">
        <v>8</v>
      </c>
      <c r="H320" s="12" t="s">
        <v>8</v>
      </c>
      <c r="I320" s="3" t="s">
        <v>2819</v>
      </c>
      <c r="J320" s="3">
        <v>5745</v>
      </c>
      <c r="K320" s="3" t="s">
        <v>2370</v>
      </c>
      <c r="L320" s="3" t="s">
        <v>2052</v>
      </c>
      <c r="M320" s="3" t="s">
        <v>2738</v>
      </c>
      <c r="N320" s="3">
        <v>120</v>
      </c>
      <c r="O320" s="3">
        <v>43830</v>
      </c>
      <c r="P320" s="3">
        <v>100</v>
      </c>
      <c r="Q320" s="3">
        <v>100</v>
      </c>
      <c r="R320" s="3" t="s">
        <v>2732</v>
      </c>
    </row>
    <row r="321" spans="1:18" x14ac:dyDescent="0.25">
      <c r="A321" s="3" t="s">
        <v>2727</v>
      </c>
      <c r="B321" s="3" t="s">
        <v>2817</v>
      </c>
      <c r="C321" s="3" t="s">
        <v>2821</v>
      </c>
      <c r="D321" s="12" t="s">
        <v>11</v>
      </c>
      <c r="E321" s="12" t="s">
        <v>8</v>
      </c>
      <c r="F321" s="12" t="s">
        <v>11</v>
      </c>
      <c r="G321" s="12" t="s">
        <v>8</v>
      </c>
      <c r="H321" s="12" t="s">
        <v>8</v>
      </c>
      <c r="I321" s="3" t="s">
        <v>2819</v>
      </c>
      <c r="J321" s="3">
        <v>5746</v>
      </c>
      <c r="K321" s="3" t="s">
        <v>2371</v>
      </c>
      <c r="L321" s="3" t="s">
        <v>2048</v>
      </c>
      <c r="M321" s="3" t="s">
        <v>2791</v>
      </c>
      <c r="N321" s="3">
        <v>30</v>
      </c>
      <c r="O321" s="3">
        <v>44012</v>
      </c>
      <c r="P321" s="3">
        <v>100</v>
      </c>
      <c r="Q321" s="3">
        <v>100</v>
      </c>
      <c r="R321" s="3" t="s">
        <v>2732</v>
      </c>
    </row>
    <row r="322" spans="1:18" x14ac:dyDescent="0.25">
      <c r="A322" s="3" t="s">
        <v>2727</v>
      </c>
      <c r="B322" s="3" t="s">
        <v>2817</v>
      </c>
      <c r="C322" s="3" t="s">
        <v>2821</v>
      </c>
      <c r="D322" s="12" t="s">
        <v>11</v>
      </c>
      <c r="E322" s="12" t="s">
        <v>8</v>
      </c>
      <c r="F322" s="12" t="s">
        <v>11</v>
      </c>
      <c r="G322" s="12" t="s">
        <v>8</v>
      </c>
      <c r="H322" s="12" t="s">
        <v>8</v>
      </c>
      <c r="I322" s="3" t="s">
        <v>2819</v>
      </c>
      <c r="J322" s="3">
        <v>5747</v>
      </c>
      <c r="K322" s="3" t="s">
        <v>2372</v>
      </c>
      <c r="L322" s="3" t="s">
        <v>2048</v>
      </c>
      <c r="M322" s="3" t="s">
        <v>2791</v>
      </c>
      <c r="N322" s="3">
        <v>10</v>
      </c>
      <c r="O322" s="3">
        <v>44043</v>
      </c>
      <c r="P322" s="3">
        <v>11.491</v>
      </c>
      <c r="Q322" s="3">
        <v>79.930000000000007</v>
      </c>
      <c r="R322" s="3" t="s">
        <v>2732</v>
      </c>
    </row>
    <row r="323" spans="1:18" x14ac:dyDescent="0.25">
      <c r="A323" s="3" t="s">
        <v>2727</v>
      </c>
      <c r="B323" s="3" t="s">
        <v>2817</v>
      </c>
      <c r="C323" s="3" t="s">
        <v>2821</v>
      </c>
      <c r="D323" s="12" t="s">
        <v>11</v>
      </c>
      <c r="E323" s="12" t="s">
        <v>8</v>
      </c>
      <c r="F323" s="12" t="s">
        <v>11</v>
      </c>
      <c r="G323" s="12" t="s">
        <v>8</v>
      </c>
      <c r="H323" s="12" t="s">
        <v>8</v>
      </c>
      <c r="I323" s="3" t="s">
        <v>2819</v>
      </c>
      <c r="J323" s="3">
        <v>5748</v>
      </c>
      <c r="K323" s="3" t="s">
        <v>2373</v>
      </c>
      <c r="L323" s="3" t="s">
        <v>2048</v>
      </c>
      <c r="M323" s="3" t="s">
        <v>2791</v>
      </c>
      <c r="N323" s="3">
        <v>5</v>
      </c>
      <c r="O323" s="3">
        <v>44043</v>
      </c>
      <c r="P323" s="3">
        <v>100</v>
      </c>
      <c r="Q323" s="3">
        <v>82</v>
      </c>
      <c r="R323" s="3" t="s">
        <v>2732</v>
      </c>
    </row>
    <row r="324" spans="1:18" x14ac:dyDescent="0.25">
      <c r="A324" s="3" t="s">
        <v>2727</v>
      </c>
      <c r="B324" s="3" t="s">
        <v>2817</v>
      </c>
      <c r="C324" s="3" t="s">
        <v>2821</v>
      </c>
      <c r="D324" s="12" t="s">
        <v>11</v>
      </c>
      <c r="E324" s="12" t="s">
        <v>8</v>
      </c>
      <c r="F324" s="12" t="s">
        <v>11</v>
      </c>
      <c r="G324" s="12" t="s">
        <v>8</v>
      </c>
      <c r="H324" s="12" t="s">
        <v>8</v>
      </c>
      <c r="I324" s="3" t="s">
        <v>2819</v>
      </c>
      <c r="J324" s="3">
        <v>5749</v>
      </c>
      <c r="K324" s="3" t="s">
        <v>2374</v>
      </c>
      <c r="L324" s="3" t="s">
        <v>2048</v>
      </c>
      <c r="M324" s="3" t="s">
        <v>2791</v>
      </c>
      <c r="N324" s="3">
        <v>0</v>
      </c>
      <c r="O324" s="3">
        <v>44043</v>
      </c>
      <c r="P324" s="3">
        <v>100</v>
      </c>
      <c r="Q324" s="3">
        <v>100</v>
      </c>
      <c r="R324" s="3" t="s">
        <v>2732</v>
      </c>
    </row>
    <row r="325" spans="1:18" x14ac:dyDescent="0.25">
      <c r="A325" s="3" t="s">
        <v>2727</v>
      </c>
      <c r="B325" s="3" t="s">
        <v>2817</v>
      </c>
      <c r="C325" s="3" t="s">
        <v>2818</v>
      </c>
      <c r="D325" s="12" t="s">
        <v>8</v>
      </c>
      <c r="E325" s="12" t="s">
        <v>11</v>
      </c>
      <c r="F325" s="12" t="s">
        <v>8</v>
      </c>
      <c r="G325" s="12" t="s">
        <v>8</v>
      </c>
      <c r="H325" s="12" t="s">
        <v>8</v>
      </c>
      <c r="I325" s="3" t="s">
        <v>2819</v>
      </c>
      <c r="J325" s="3">
        <v>5750</v>
      </c>
      <c r="K325" s="3" t="s">
        <v>2375</v>
      </c>
      <c r="L325" s="3" t="s">
        <v>2051</v>
      </c>
      <c r="M325" s="3" t="s">
        <v>2749</v>
      </c>
      <c r="N325" s="3">
        <v>30</v>
      </c>
      <c r="O325" s="3">
        <v>44012</v>
      </c>
      <c r="P325" s="3">
        <v>73.332999999999998</v>
      </c>
      <c r="Q325" s="3">
        <v>100</v>
      </c>
      <c r="R325" s="3" t="s">
        <v>2732</v>
      </c>
    </row>
    <row r="326" spans="1:18" x14ac:dyDescent="0.25">
      <c r="A326" s="3" t="s">
        <v>2727</v>
      </c>
      <c r="B326" s="3" t="s">
        <v>2817</v>
      </c>
      <c r="C326" s="3" t="s">
        <v>2818</v>
      </c>
      <c r="D326" s="12" t="s">
        <v>8</v>
      </c>
      <c r="E326" s="12" t="s">
        <v>11</v>
      </c>
      <c r="F326" s="12" t="s">
        <v>8</v>
      </c>
      <c r="G326" s="12" t="s">
        <v>8</v>
      </c>
      <c r="H326" s="12" t="s">
        <v>8</v>
      </c>
      <c r="I326" s="3" t="s">
        <v>2819</v>
      </c>
      <c r="J326" s="3">
        <v>5751</v>
      </c>
      <c r="K326" s="3" t="s">
        <v>2376</v>
      </c>
      <c r="L326" s="3" t="s">
        <v>2048</v>
      </c>
      <c r="M326" s="3" t="s">
        <v>2730</v>
      </c>
      <c r="N326" s="3">
        <v>0</v>
      </c>
      <c r="O326" s="3">
        <v>44012</v>
      </c>
      <c r="P326" s="3">
        <v>100</v>
      </c>
      <c r="Q326" s="3">
        <v>98.213999999999999</v>
      </c>
      <c r="R326" s="3" t="s">
        <v>2732</v>
      </c>
    </row>
    <row r="327" spans="1:18" x14ac:dyDescent="0.25">
      <c r="A327" s="3" t="s">
        <v>2727</v>
      </c>
      <c r="B327" s="3" t="s">
        <v>2817</v>
      </c>
      <c r="C327" s="3" t="s">
        <v>2818</v>
      </c>
      <c r="D327" s="12" t="s">
        <v>8</v>
      </c>
      <c r="E327" s="12" t="s">
        <v>11</v>
      </c>
      <c r="F327" s="12" t="s">
        <v>8</v>
      </c>
      <c r="G327" s="12" t="s">
        <v>8</v>
      </c>
      <c r="H327" s="12" t="s">
        <v>8</v>
      </c>
      <c r="I327" s="3" t="s">
        <v>2819</v>
      </c>
      <c r="J327" s="3">
        <v>5752</v>
      </c>
      <c r="K327" s="3" t="s">
        <v>2377</v>
      </c>
      <c r="L327" s="3" t="s">
        <v>2048</v>
      </c>
      <c r="M327" s="3" t="s">
        <v>2730</v>
      </c>
      <c r="N327" s="3">
        <v>60</v>
      </c>
      <c r="O327" s="3">
        <v>43921</v>
      </c>
      <c r="P327" s="3">
        <v>22.367999999999999</v>
      </c>
      <c r="Q327" s="3">
        <v>81.98</v>
      </c>
      <c r="R327" s="3" t="s">
        <v>2732</v>
      </c>
    </row>
    <row r="328" spans="1:18" x14ac:dyDescent="0.25">
      <c r="A328" s="3" t="s">
        <v>2727</v>
      </c>
      <c r="B328" s="3" t="s">
        <v>2817</v>
      </c>
      <c r="C328" s="3" t="s">
        <v>2818</v>
      </c>
      <c r="D328" s="12" t="s">
        <v>8</v>
      </c>
      <c r="E328" s="12" t="s">
        <v>11</v>
      </c>
      <c r="F328" s="12" t="s">
        <v>8</v>
      </c>
      <c r="G328" s="12" t="s">
        <v>8</v>
      </c>
      <c r="H328" s="12" t="s">
        <v>8</v>
      </c>
      <c r="I328" s="3" t="s">
        <v>2819</v>
      </c>
      <c r="J328" s="3">
        <v>5753</v>
      </c>
      <c r="K328" s="3" t="s">
        <v>2378</v>
      </c>
      <c r="L328" s="3" t="s">
        <v>2048</v>
      </c>
      <c r="M328" s="3" t="s">
        <v>2730</v>
      </c>
      <c r="N328" s="3">
        <v>60</v>
      </c>
      <c r="O328" s="3">
        <v>43921</v>
      </c>
      <c r="P328" s="3">
        <v>45.381</v>
      </c>
      <c r="Q328" s="3">
        <v>100</v>
      </c>
      <c r="R328" s="3" t="s">
        <v>2732</v>
      </c>
    </row>
    <row r="329" spans="1:18" x14ac:dyDescent="0.25">
      <c r="A329" s="3" t="s">
        <v>2727</v>
      </c>
      <c r="B329" s="3" t="s">
        <v>2817</v>
      </c>
      <c r="C329" s="3" t="s">
        <v>2818</v>
      </c>
      <c r="D329" s="12" t="s">
        <v>8</v>
      </c>
      <c r="E329" s="12" t="s">
        <v>11</v>
      </c>
      <c r="F329" s="12" t="s">
        <v>8</v>
      </c>
      <c r="G329" s="12" t="s">
        <v>8</v>
      </c>
      <c r="H329" s="12" t="s">
        <v>8</v>
      </c>
      <c r="I329" s="3" t="s">
        <v>2819</v>
      </c>
      <c r="J329" s="3">
        <v>5754</v>
      </c>
      <c r="K329" s="3" t="s">
        <v>2379</v>
      </c>
      <c r="L329" s="3" t="s">
        <v>2051</v>
      </c>
      <c r="M329" s="3" t="s">
        <v>2738</v>
      </c>
      <c r="N329" s="3">
        <v>0</v>
      </c>
      <c r="O329" s="3">
        <v>43830</v>
      </c>
      <c r="P329" s="3" t="s">
        <v>2731</v>
      </c>
      <c r="Q329" s="3">
        <v>16.667000000000002</v>
      </c>
      <c r="R329" s="3" t="s">
        <v>2732</v>
      </c>
    </row>
    <row r="330" spans="1:18" x14ac:dyDescent="0.25">
      <c r="A330" s="3" t="s">
        <v>2727</v>
      </c>
      <c r="B330" s="3" t="s">
        <v>2757</v>
      </c>
      <c r="C330" s="3" t="s">
        <v>2758</v>
      </c>
      <c r="D330" s="12" t="s">
        <v>11</v>
      </c>
      <c r="E330" s="12" t="s">
        <v>11</v>
      </c>
      <c r="F330" s="12" t="s">
        <v>11</v>
      </c>
      <c r="G330" s="12" t="s">
        <v>11</v>
      </c>
      <c r="H330" s="12" t="s">
        <v>11</v>
      </c>
      <c r="I330" s="3" t="s">
        <v>92</v>
      </c>
      <c r="J330" s="3">
        <v>5755</v>
      </c>
      <c r="K330" s="3" t="s">
        <v>2380</v>
      </c>
      <c r="L330" s="3" t="s">
        <v>2049</v>
      </c>
      <c r="M330" s="3" t="s">
        <v>2738</v>
      </c>
      <c r="N330" s="3">
        <v>120</v>
      </c>
      <c r="O330" s="3">
        <v>43830</v>
      </c>
      <c r="P330" s="3">
        <v>87.668999999999997</v>
      </c>
      <c r="Q330" s="3">
        <v>74.143000000000001</v>
      </c>
      <c r="R330" s="3" t="s">
        <v>2732</v>
      </c>
    </row>
    <row r="331" spans="1:18" x14ac:dyDescent="0.25">
      <c r="A331" s="3" t="s">
        <v>2727</v>
      </c>
      <c r="B331" s="3" t="s">
        <v>2757</v>
      </c>
      <c r="C331" s="3" t="s">
        <v>2822</v>
      </c>
      <c r="D331" s="12" t="s">
        <v>11</v>
      </c>
      <c r="E331" s="12" t="s">
        <v>11</v>
      </c>
      <c r="F331" s="12" t="s">
        <v>11</v>
      </c>
      <c r="G331" s="12" t="s">
        <v>11</v>
      </c>
      <c r="H331" s="12" t="s">
        <v>11</v>
      </c>
      <c r="I331" s="3" t="s">
        <v>92</v>
      </c>
      <c r="J331" s="3">
        <v>5758</v>
      </c>
      <c r="K331" s="3" t="s">
        <v>2381</v>
      </c>
      <c r="L331" s="3" t="s">
        <v>2052</v>
      </c>
      <c r="M331" s="3" t="s">
        <v>2738</v>
      </c>
      <c r="N331" s="3">
        <v>120</v>
      </c>
      <c r="O331" s="3">
        <v>43830</v>
      </c>
      <c r="P331" s="3">
        <v>100</v>
      </c>
      <c r="Q331" s="3">
        <v>69.513999999999996</v>
      </c>
      <c r="R331" s="3" t="s">
        <v>2732</v>
      </c>
    </row>
    <row r="332" spans="1:18" x14ac:dyDescent="0.25">
      <c r="A332" s="3" t="s">
        <v>2727</v>
      </c>
      <c r="B332" s="3" t="s">
        <v>2757</v>
      </c>
      <c r="C332" s="3" t="s">
        <v>2822</v>
      </c>
      <c r="D332" s="12" t="s">
        <v>11</v>
      </c>
      <c r="E332" s="12" t="s">
        <v>11</v>
      </c>
      <c r="F332" s="12" t="s">
        <v>11</v>
      </c>
      <c r="G332" s="12" t="s">
        <v>11</v>
      </c>
      <c r="H332" s="12" t="s">
        <v>11</v>
      </c>
      <c r="I332" s="3" t="s">
        <v>92</v>
      </c>
      <c r="J332" s="3">
        <v>5759</v>
      </c>
      <c r="K332" s="3" t="s">
        <v>2382</v>
      </c>
      <c r="L332" s="3" t="s">
        <v>2051</v>
      </c>
      <c r="M332" s="3" t="s">
        <v>2738</v>
      </c>
      <c r="N332" s="3">
        <v>180</v>
      </c>
      <c r="O332" s="3">
        <v>43830</v>
      </c>
      <c r="P332" s="3">
        <v>100</v>
      </c>
      <c r="Q332" s="3">
        <v>27.277999999999999</v>
      </c>
      <c r="R332" s="3" t="s">
        <v>2732</v>
      </c>
    </row>
    <row r="333" spans="1:18" x14ac:dyDescent="0.25">
      <c r="A333" s="3" t="s">
        <v>2727</v>
      </c>
      <c r="B333" s="3" t="s">
        <v>2757</v>
      </c>
      <c r="C333" s="3" t="s">
        <v>2758</v>
      </c>
      <c r="D333" s="12" t="s">
        <v>11</v>
      </c>
      <c r="E333" s="12" t="s">
        <v>11</v>
      </c>
      <c r="F333" s="12" t="s">
        <v>11</v>
      </c>
      <c r="G333" s="12" t="s">
        <v>11</v>
      </c>
      <c r="H333" s="12" t="s">
        <v>11</v>
      </c>
      <c r="I333" s="3" t="s">
        <v>92</v>
      </c>
      <c r="J333" s="3">
        <v>5760</v>
      </c>
      <c r="K333" s="3" t="s">
        <v>2383</v>
      </c>
      <c r="L333" s="3" t="s">
        <v>2048</v>
      </c>
      <c r="M333" s="3" t="s">
        <v>2738</v>
      </c>
      <c r="N333" s="3">
        <v>30</v>
      </c>
      <c r="O333" s="3">
        <v>43830</v>
      </c>
      <c r="P333" s="3">
        <v>100</v>
      </c>
      <c r="Q333" s="3">
        <v>100</v>
      </c>
      <c r="R333" s="3" t="s">
        <v>2732</v>
      </c>
    </row>
    <row r="334" spans="1:18" x14ac:dyDescent="0.25">
      <c r="A334" s="3" t="s">
        <v>2727</v>
      </c>
      <c r="B334" s="3" t="s">
        <v>2757</v>
      </c>
      <c r="C334" s="3" t="s">
        <v>2758</v>
      </c>
      <c r="D334" s="12" t="s">
        <v>11</v>
      </c>
      <c r="E334" s="12" t="s">
        <v>11</v>
      </c>
      <c r="F334" s="12" t="s">
        <v>11</v>
      </c>
      <c r="G334" s="12" t="s">
        <v>11</v>
      </c>
      <c r="H334" s="12" t="s">
        <v>11</v>
      </c>
      <c r="I334" s="3" t="s">
        <v>92</v>
      </c>
      <c r="J334" s="3">
        <v>5761</v>
      </c>
      <c r="K334" s="3" t="s">
        <v>2384</v>
      </c>
      <c r="L334" s="3" t="s">
        <v>2049</v>
      </c>
      <c r="M334" s="3" t="s">
        <v>2730</v>
      </c>
      <c r="N334" s="3">
        <v>60</v>
      </c>
      <c r="O334" s="3">
        <v>44012</v>
      </c>
      <c r="P334" s="3">
        <v>0</v>
      </c>
      <c r="Q334" s="3">
        <v>22.48</v>
      </c>
      <c r="R334" s="3" t="s">
        <v>2732</v>
      </c>
    </row>
    <row r="335" spans="1:18" x14ac:dyDescent="0.25">
      <c r="A335" s="3" t="s">
        <v>2727</v>
      </c>
      <c r="B335" s="3" t="s">
        <v>2757</v>
      </c>
      <c r="C335" s="3" t="s">
        <v>2758</v>
      </c>
      <c r="D335" s="12" t="s">
        <v>11</v>
      </c>
      <c r="E335" s="12" t="s">
        <v>11</v>
      </c>
      <c r="F335" s="12" t="s">
        <v>11</v>
      </c>
      <c r="G335" s="12" t="s">
        <v>11</v>
      </c>
      <c r="H335" s="12" t="s">
        <v>11</v>
      </c>
      <c r="I335" s="3" t="s">
        <v>92</v>
      </c>
      <c r="J335" s="3">
        <v>5762</v>
      </c>
      <c r="K335" s="3" t="s">
        <v>2385</v>
      </c>
      <c r="L335" s="3" t="s">
        <v>2050</v>
      </c>
      <c r="M335" s="3" t="s">
        <v>2730</v>
      </c>
      <c r="N335" s="3">
        <v>150</v>
      </c>
      <c r="O335" s="3">
        <v>43830</v>
      </c>
      <c r="P335" s="3">
        <v>100</v>
      </c>
      <c r="Q335" s="3">
        <v>77.122</v>
      </c>
      <c r="R335" s="3" t="s">
        <v>2732</v>
      </c>
    </row>
    <row r="336" spans="1:18" x14ac:dyDescent="0.25">
      <c r="A336" s="3" t="s">
        <v>2727</v>
      </c>
      <c r="B336" s="3" t="s">
        <v>2757</v>
      </c>
      <c r="C336" s="3" t="s">
        <v>2758</v>
      </c>
      <c r="D336" s="12" t="s">
        <v>11</v>
      </c>
      <c r="E336" s="12" t="s">
        <v>11</v>
      </c>
      <c r="F336" s="12" t="s">
        <v>11</v>
      </c>
      <c r="G336" s="12" t="s">
        <v>11</v>
      </c>
      <c r="H336" s="12" t="s">
        <v>11</v>
      </c>
      <c r="I336" s="3" t="s">
        <v>92</v>
      </c>
      <c r="J336" s="3">
        <v>5763</v>
      </c>
      <c r="K336" s="3" t="s">
        <v>2386</v>
      </c>
      <c r="L336" s="3" t="s">
        <v>2050</v>
      </c>
      <c r="M336" s="3" t="s">
        <v>2730</v>
      </c>
      <c r="N336" s="3">
        <v>150</v>
      </c>
      <c r="O336" s="3">
        <v>43830</v>
      </c>
      <c r="P336" s="3">
        <v>100</v>
      </c>
      <c r="Q336" s="3">
        <v>78.911000000000001</v>
      </c>
      <c r="R336" s="3" t="s">
        <v>2732</v>
      </c>
    </row>
    <row r="337" spans="1:18" x14ac:dyDescent="0.25">
      <c r="A337" s="3" t="s">
        <v>2727</v>
      </c>
      <c r="B337" s="3" t="s">
        <v>2728</v>
      </c>
      <c r="C337" s="3" t="s">
        <v>2729</v>
      </c>
      <c r="D337" s="12" t="s">
        <v>11</v>
      </c>
      <c r="E337" s="12" t="s">
        <v>11</v>
      </c>
      <c r="F337" s="12" t="s">
        <v>11</v>
      </c>
      <c r="G337" s="12" t="s">
        <v>11</v>
      </c>
      <c r="H337" s="12" t="s">
        <v>11</v>
      </c>
      <c r="I337" s="3" t="s">
        <v>92</v>
      </c>
      <c r="J337" s="3">
        <v>5764</v>
      </c>
      <c r="K337" s="3" t="s">
        <v>2383</v>
      </c>
      <c r="L337" s="3" t="s">
        <v>2048</v>
      </c>
      <c r="M337" s="3" t="s">
        <v>2738</v>
      </c>
      <c r="N337" s="3">
        <v>30</v>
      </c>
      <c r="O337" s="3">
        <v>43830</v>
      </c>
      <c r="P337" s="3">
        <v>100</v>
      </c>
      <c r="Q337" s="3">
        <v>100</v>
      </c>
      <c r="R337" s="3" t="s">
        <v>2732</v>
      </c>
    </row>
    <row r="338" spans="1:18" x14ac:dyDescent="0.25">
      <c r="A338" s="3" t="s">
        <v>2739</v>
      </c>
      <c r="B338" s="3" t="s">
        <v>2755</v>
      </c>
      <c r="C338" s="3" t="s">
        <v>2756</v>
      </c>
      <c r="D338" s="12" t="s">
        <v>8</v>
      </c>
      <c r="E338" s="12" t="s">
        <v>11</v>
      </c>
      <c r="F338" s="12" t="s">
        <v>11</v>
      </c>
      <c r="G338" s="12" t="s">
        <v>8</v>
      </c>
      <c r="H338" s="12" t="s">
        <v>8</v>
      </c>
      <c r="I338" s="3" t="s">
        <v>92</v>
      </c>
      <c r="J338" s="3">
        <v>5766</v>
      </c>
      <c r="K338" s="3" t="s">
        <v>2387</v>
      </c>
      <c r="L338" s="3" t="s">
        <v>2052</v>
      </c>
      <c r="M338" s="3" t="s">
        <v>2749</v>
      </c>
      <c r="N338" s="3">
        <v>30</v>
      </c>
      <c r="O338" s="3">
        <v>44012</v>
      </c>
      <c r="P338" s="3">
        <v>100</v>
      </c>
      <c r="Q338" s="3">
        <v>69.111999999999995</v>
      </c>
      <c r="R338" s="3" t="s">
        <v>2732</v>
      </c>
    </row>
    <row r="339" spans="1:18" x14ac:dyDescent="0.25">
      <c r="A339" s="3" t="s">
        <v>2727</v>
      </c>
      <c r="B339" s="3" t="s">
        <v>2757</v>
      </c>
      <c r="C339" s="3" t="s">
        <v>2758</v>
      </c>
      <c r="D339" s="12" t="s">
        <v>11</v>
      </c>
      <c r="E339" s="12" t="s">
        <v>11</v>
      </c>
      <c r="F339" s="12" t="s">
        <v>11</v>
      </c>
      <c r="G339" s="12" t="s">
        <v>11</v>
      </c>
      <c r="H339" s="12" t="s">
        <v>11</v>
      </c>
      <c r="I339" s="3" t="s">
        <v>92</v>
      </c>
      <c r="J339" s="3">
        <v>5767</v>
      </c>
      <c r="K339" s="3" t="s">
        <v>2388</v>
      </c>
      <c r="L339" s="3" t="s">
        <v>2052</v>
      </c>
      <c r="M339" s="3" t="s">
        <v>2738</v>
      </c>
      <c r="N339" s="3">
        <v>5</v>
      </c>
      <c r="O339" s="3">
        <v>43830</v>
      </c>
      <c r="P339" s="3">
        <v>100</v>
      </c>
      <c r="Q339" s="3">
        <v>23.882999999999999</v>
      </c>
      <c r="R339" s="3" t="s">
        <v>2732</v>
      </c>
    </row>
    <row r="340" spans="1:18" x14ac:dyDescent="0.25">
      <c r="A340" s="3" t="s">
        <v>2727</v>
      </c>
      <c r="B340" s="3" t="s">
        <v>2757</v>
      </c>
      <c r="C340" s="3" t="s">
        <v>2758</v>
      </c>
      <c r="D340" s="12" t="s">
        <v>11</v>
      </c>
      <c r="E340" s="12" t="s">
        <v>11</v>
      </c>
      <c r="F340" s="12" t="s">
        <v>11</v>
      </c>
      <c r="G340" s="12" t="s">
        <v>11</v>
      </c>
      <c r="H340" s="12" t="s">
        <v>11</v>
      </c>
      <c r="I340" s="3" t="s">
        <v>92</v>
      </c>
      <c r="J340" s="3">
        <v>5768</v>
      </c>
      <c r="K340" s="3" t="s">
        <v>2389</v>
      </c>
      <c r="L340" s="3" t="s">
        <v>2052</v>
      </c>
      <c r="M340" s="3" t="s">
        <v>2730</v>
      </c>
      <c r="N340" s="3">
        <v>60</v>
      </c>
      <c r="O340" s="3">
        <v>44012</v>
      </c>
      <c r="P340" s="3">
        <v>45.759</v>
      </c>
      <c r="Q340" s="3">
        <v>22.260999999999999</v>
      </c>
      <c r="R340" s="3" t="s">
        <v>2732</v>
      </c>
    </row>
    <row r="341" spans="1:18" x14ac:dyDescent="0.25">
      <c r="A341" s="3" t="s">
        <v>2727</v>
      </c>
      <c r="B341" s="3" t="s">
        <v>2757</v>
      </c>
      <c r="C341" s="3" t="s">
        <v>2758</v>
      </c>
      <c r="D341" s="12" t="s">
        <v>11</v>
      </c>
      <c r="E341" s="12" t="s">
        <v>11</v>
      </c>
      <c r="F341" s="12" t="s">
        <v>11</v>
      </c>
      <c r="G341" s="12" t="s">
        <v>11</v>
      </c>
      <c r="H341" s="12" t="s">
        <v>11</v>
      </c>
      <c r="I341" s="3" t="s">
        <v>92</v>
      </c>
      <c r="J341" s="3">
        <v>5769</v>
      </c>
      <c r="K341" s="3" t="s">
        <v>2390</v>
      </c>
      <c r="L341" s="3" t="s">
        <v>2052</v>
      </c>
      <c r="M341" s="3" t="s">
        <v>2730</v>
      </c>
      <c r="N341" s="3">
        <v>60</v>
      </c>
      <c r="O341" s="3">
        <v>44012</v>
      </c>
      <c r="P341" s="3">
        <v>0</v>
      </c>
      <c r="Q341" s="3">
        <v>21.33</v>
      </c>
      <c r="R341" s="3" t="s">
        <v>2732</v>
      </c>
    </row>
    <row r="342" spans="1:18" x14ac:dyDescent="0.25">
      <c r="A342" s="3" t="s">
        <v>2727</v>
      </c>
      <c r="B342" s="3" t="s">
        <v>2757</v>
      </c>
      <c r="C342" s="3" t="s">
        <v>2822</v>
      </c>
      <c r="D342" s="12" t="s">
        <v>11</v>
      </c>
      <c r="E342" s="12" t="s">
        <v>11</v>
      </c>
      <c r="F342" s="12" t="s">
        <v>11</v>
      </c>
      <c r="G342" s="12" t="s">
        <v>11</v>
      </c>
      <c r="H342" s="12" t="s">
        <v>11</v>
      </c>
      <c r="I342" s="3" t="s">
        <v>92</v>
      </c>
      <c r="J342" s="3">
        <v>5770</v>
      </c>
      <c r="K342" s="3" t="s">
        <v>2391</v>
      </c>
      <c r="L342" s="3" t="s">
        <v>2051</v>
      </c>
      <c r="M342" s="3" t="s">
        <v>2738</v>
      </c>
      <c r="N342" s="3">
        <v>0</v>
      </c>
      <c r="O342" s="3">
        <v>43830</v>
      </c>
      <c r="P342" s="3">
        <v>28.571000000000002</v>
      </c>
      <c r="Q342" s="3">
        <v>5.8819999999999997</v>
      </c>
      <c r="R342" s="3" t="s">
        <v>2732</v>
      </c>
    </row>
    <row r="343" spans="1:18" x14ac:dyDescent="0.25">
      <c r="A343" s="3" t="s">
        <v>2727</v>
      </c>
      <c r="B343" s="3" t="s">
        <v>2757</v>
      </c>
      <c r="C343" s="3" t="s">
        <v>2822</v>
      </c>
      <c r="D343" s="12" t="s">
        <v>11</v>
      </c>
      <c r="E343" s="12" t="s">
        <v>11</v>
      </c>
      <c r="F343" s="12" t="s">
        <v>11</v>
      </c>
      <c r="G343" s="12" t="s">
        <v>11</v>
      </c>
      <c r="H343" s="12" t="s">
        <v>11</v>
      </c>
      <c r="I343" s="3" t="s">
        <v>92</v>
      </c>
      <c r="J343" s="3">
        <v>5771</v>
      </c>
      <c r="K343" s="3" t="s">
        <v>2392</v>
      </c>
      <c r="L343" s="3" t="s">
        <v>2049</v>
      </c>
      <c r="M343" s="3" t="s">
        <v>2738</v>
      </c>
      <c r="N343" s="3">
        <v>0</v>
      </c>
      <c r="O343" s="3">
        <v>43830</v>
      </c>
      <c r="P343" s="3">
        <v>0</v>
      </c>
      <c r="Q343" s="3">
        <v>0</v>
      </c>
      <c r="R343" s="3" t="s">
        <v>2732</v>
      </c>
    </row>
    <row r="344" spans="1:18" x14ac:dyDescent="0.25">
      <c r="A344" s="3" t="s">
        <v>2727</v>
      </c>
      <c r="B344" s="3" t="s">
        <v>2757</v>
      </c>
      <c r="C344" s="3" t="s">
        <v>2822</v>
      </c>
      <c r="D344" s="12" t="s">
        <v>11</v>
      </c>
      <c r="E344" s="12" t="s">
        <v>11</v>
      </c>
      <c r="F344" s="12" t="s">
        <v>11</v>
      </c>
      <c r="G344" s="12" t="s">
        <v>11</v>
      </c>
      <c r="H344" s="12" t="s">
        <v>11</v>
      </c>
      <c r="I344" s="3" t="s">
        <v>92</v>
      </c>
      <c r="J344" s="3">
        <v>5772</v>
      </c>
      <c r="K344" s="3" t="s">
        <v>2393</v>
      </c>
      <c r="L344" s="3" t="s">
        <v>2051</v>
      </c>
      <c r="M344" s="3" t="s">
        <v>2738</v>
      </c>
      <c r="N344" s="3">
        <v>0</v>
      </c>
      <c r="O344" s="3">
        <v>43830</v>
      </c>
      <c r="P344" s="3">
        <v>100</v>
      </c>
      <c r="Q344" s="3">
        <v>14.634</v>
      </c>
      <c r="R344" s="3" t="s">
        <v>2732</v>
      </c>
    </row>
    <row r="345" spans="1:18" x14ac:dyDescent="0.25">
      <c r="A345" s="3" t="s">
        <v>2727</v>
      </c>
      <c r="B345" s="3" t="s">
        <v>2757</v>
      </c>
      <c r="C345" s="3" t="s">
        <v>2822</v>
      </c>
      <c r="D345" s="12" t="s">
        <v>11</v>
      </c>
      <c r="E345" s="12" t="s">
        <v>11</v>
      </c>
      <c r="F345" s="12" t="s">
        <v>11</v>
      </c>
      <c r="G345" s="12" t="s">
        <v>11</v>
      </c>
      <c r="H345" s="12" t="s">
        <v>11</v>
      </c>
      <c r="I345" s="3" t="s">
        <v>92</v>
      </c>
      <c r="J345" s="3">
        <v>5773</v>
      </c>
      <c r="K345" s="3" t="s">
        <v>2394</v>
      </c>
      <c r="L345" s="3" t="s">
        <v>2051</v>
      </c>
      <c r="M345" s="3" t="s">
        <v>2738</v>
      </c>
      <c r="N345" s="3">
        <v>0</v>
      </c>
      <c r="O345" s="3">
        <v>43830</v>
      </c>
      <c r="P345" s="3">
        <v>100</v>
      </c>
      <c r="Q345" s="3">
        <v>16.949000000000002</v>
      </c>
      <c r="R345" s="3" t="s">
        <v>2732</v>
      </c>
    </row>
    <row r="346" spans="1:18" x14ac:dyDescent="0.25">
      <c r="A346" s="3" t="s">
        <v>2727</v>
      </c>
      <c r="B346" s="3" t="s">
        <v>2757</v>
      </c>
      <c r="C346" s="3" t="s">
        <v>2822</v>
      </c>
      <c r="D346" s="12" t="s">
        <v>11</v>
      </c>
      <c r="E346" s="12" t="s">
        <v>11</v>
      </c>
      <c r="F346" s="12" t="s">
        <v>11</v>
      </c>
      <c r="G346" s="12" t="s">
        <v>11</v>
      </c>
      <c r="H346" s="12" t="s">
        <v>11</v>
      </c>
      <c r="I346" s="3" t="s">
        <v>92</v>
      </c>
      <c r="J346" s="3">
        <v>5774</v>
      </c>
      <c r="K346" s="3" t="s">
        <v>2395</v>
      </c>
      <c r="L346" s="3" t="s">
        <v>2051</v>
      </c>
      <c r="M346" s="3" t="s">
        <v>2738</v>
      </c>
      <c r="N346" s="3">
        <v>180</v>
      </c>
      <c r="O346" s="3">
        <v>43830</v>
      </c>
      <c r="P346" s="3">
        <v>100</v>
      </c>
      <c r="Q346" s="3">
        <v>50</v>
      </c>
      <c r="R346" s="3" t="s">
        <v>2732</v>
      </c>
    </row>
    <row r="347" spans="1:18" x14ac:dyDescent="0.25">
      <c r="A347" s="3" t="s">
        <v>2727</v>
      </c>
      <c r="B347" s="3" t="s">
        <v>2767</v>
      </c>
      <c r="C347" s="3" t="s">
        <v>2768</v>
      </c>
      <c r="D347" s="12" t="s">
        <v>8</v>
      </c>
      <c r="E347" s="12" t="s">
        <v>8</v>
      </c>
      <c r="F347" s="12" t="s">
        <v>11</v>
      </c>
      <c r="G347" s="12" t="s">
        <v>11</v>
      </c>
      <c r="H347" s="12" t="s">
        <v>11</v>
      </c>
      <c r="I347" s="3" t="s">
        <v>92</v>
      </c>
      <c r="J347" s="3">
        <v>5775</v>
      </c>
      <c r="K347" s="3" t="s">
        <v>2396</v>
      </c>
      <c r="L347" s="3" t="s">
        <v>2052</v>
      </c>
      <c r="M347" s="3" t="s">
        <v>2730</v>
      </c>
      <c r="N347" s="3">
        <v>60</v>
      </c>
      <c r="O347" s="3">
        <v>44012</v>
      </c>
      <c r="P347" s="3">
        <v>0</v>
      </c>
      <c r="Q347" s="3">
        <v>25</v>
      </c>
      <c r="R347" s="3" t="s">
        <v>2732</v>
      </c>
    </row>
    <row r="348" spans="1:18" x14ac:dyDescent="0.25">
      <c r="A348" s="3" t="s">
        <v>2727</v>
      </c>
      <c r="B348" s="3" t="s">
        <v>2735</v>
      </c>
      <c r="C348" s="3" t="s">
        <v>2736</v>
      </c>
      <c r="D348" s="12" t="s">
        <v>11</v>
      </c>
      <c r="E348" s="12" t="s">
        <v>11</v>
      </c>
      <c r="F348" s="12" t="s">
        <v>11</v>
      </c>
      <c r="G348" s="12" t="s">
        <v>11</v>
      </c>
      <c r="H348" s="12" t="s">
        <v>11</v>
      </c>
      <c r="I348" s="3" t="s">
        <v>92</v>
      </c>
      <c r="J348" s="3">
        <v>5776</v>
      </c>
      <c r="K348" s="3" t="s">
        <v>2397</v>
      </c>
      <c r="L348" s="3" t="s">
        <v>2052</v>
      </c>
      <c r="M348" s="3" t="s">
        <v>2738</v>
      </c>
      <c r="N348" s="3">
        <v>0</v>
      </c>
      <c r="O348" s="3">
        <v>43830</v>
      </c>
      <c r="P348" s="3">
        <v>100</v>
      </c>
      <c r="Q348" s="3">
        <v>25</v>
      </c>
      <c r="R348" s="3" t="s">
        <v>2732</v>
      </c>
    </row>
    <row r="349" spans="1:18" x14ac:dyDescent="0.25">
      <c r="A349" s="3" t="s">
        <v>2727</v>
      </c>
      <c r="B349" s="3" t="s">
        <v>2823</v>
      </c>
      <c r="C349" s="3" t="s">
        <v>2824</v>
      </c>
      <c r="D349" s="12" t="s">
        <v>11</v>
      </c>
      <c r="E349" s="12" t="s">
        <v>8</v>
      </c>
      <c r="F349" s="12" t="s">
        <v>8</v>
      </c>
      <c r="G349" s="12" t="s">
        <v>8</v>
      </c>
      <c r="H349" s="12" t="s">
        <v>11</v>
      </c>
      <c r="I349" s="3" t="s">
        <v>31</v>
      </c>
      <c r="J349" s="3">
        <v>5777</v>
      </c>
      <c r="K349" s="3" t="s">
        <v>2398</v>
      </c>
      <c r="L349" s="3" t="s">
        <v>2049</v>
      </c>
      <c r="M349" s="3" t="s">
        <v>2738</v>
      </c>
      <c r="N349" s="3">
        <v>210</v>
      </c>
      <c r="O349" s="3">
        <v>43830</v>
      </c>
      <c r="P349" s="3">
        <v>0</v>
      </c>
      <c r="Q349" s="3">
        <v>0</v>
      </c>
      <c r="R349" s="3" t="s">
        <v>2732</v>
      </c>
    </row>
    <row r="350" spans="1:18" x14ac:dyDescent="0.25">
      <c r="A350" s="3" t="s">
        <v>2727</v>
      </c>
      <c r="B350" s="3" t="s">
        <v>2823</v>
      </c>
      <c r="C350" s="3" t="s">
        <v>2824</v>
      </c>
      <c r="D350" s="12" t="s">
        <v>11</v>
      </c>
      <c r="E350" s="12" t="s">
        <v>8</v>
      </c>
      <c r="F350" s="12" t="s">
        <v>8</v>
      </c>
      <c r="G350" s="12" t="s">
        <v>8</v>
      </c>
      <c r="H350" s="12" t="s">
        <v>11</v>
      </c>
      <c r="I350" s="3" t="s">
        <v>31</v>
      </c>
      <c r="J350" s="3">
        <v>5778</v>
      </c>
      <c r="K350" s="3" t="s">
        <v>2399</v>
      </c>
      <c r="L350" s="3" t="s">
        <v>2052</v>
      </c>
      <c r="M350" s="3" t="s">
        <v>2738</v>
      </c>
      <c r="N350" s="3">
        <v>210</v>
      </c>
      <c r="O350" s="3">
        <v>43830</v>
      </c>
      <c r="P350" s="3">
        <v>100</v>
      </c>
      <c r="Q350" s="3">
        <v>40.353000000000002</v>
      </c>
      <c r="R350" s="3" t="s">
        <v>2732</v>
      </c>
    </row>
    <row r="351" spans="1:18" x14ac:dyDescent="0.25">
      <c r="A351" s="3" t="s">
        <v>2727</v>
      </c>
      <c r="B351" s="3" t="s">
        <v>2762</v>
      </c>
      <c r="C351" s="3" t="s">
        <v>2763</v>
      </c>
      <c r="D351" s="12" t="s">
        <v>8</v>
      </c>
      <c r="E351" s="12" t="s">
        <v>11</v>
      </c>
      <c r="F351" s="12" t="s">
        <v>8</v>
      </c>
      <c r="G351" s="12" t="s">
        <v>8</v>
      </c>
      <c r="H351" s="12" t="s">
        <v>8</v>
      </c>
      <c r="I351" s="3" t="s">
        <v>31</v>
      </c>
      <c r="J351" s="3">
        <v>5779</v>
      </c>
      <c r="K351" s="3" t="s">
        <v>2400</v>
      </c>
      <c r="L351" s="3" t="s">
        <v>2048</v>
      </c>
      <c r="M351" s="3" t="s">
        <v>2738</v>
      </c>
      <c r="N351" s="3">
        <v>30</v>
      </c>
      <c r="O351" s="3">
        <v>43830</v>
      </c>
      <c r="P351" s="3">
        <v>100</v>
      </c>
      <c r="Q351" s="3">
        <v>35.843000000000004</v>
      </c>
      <c r="R351" s="3" t="s">
        <v>2732</v>
      </c>
    </row>
    <row r="352" spans="1:18" x14ac:dyDescent="0.25">
      <c r="A352" s="3" t="s">
        <v>2727</v>
      </c>
      <c r="B352" s="3" t="s">
        <v>2823</v>
      </c>
      <c r="C352" s="3" t="s">
        <v>2825</v>
      </c>
      <c r="D352" s="12" t="s">
        <v>11</v>
      </c>
      <c r="E352" s="12" t="s">
        <v>8</v>
      </c>
      <c r="F352" s="12" t="s">
        <v>11</v>
      </c>
      <c r="G352" s="12" t="s">
        <v>8</v>
      </c>
      <c r="H352" s="12" t="s">
        <v>8</v>
      </c>
      <c r="I352" s="3" t="s">
        <v>31</v>
      </c>
      <c r="J352" s="3">
        <v>5780</v>
      </c>
      <c r="K352" s="3" t="s">
        <v>2401</v>
      </c>
      <c r="L352" s="3" t="s">
        <v>2051</v>
      </c>
      <c r="M352" s="3" t="s">
        <v>2730</v>
      </c>
      <c r="N352" s="3">
        <v>30</v>
      </c>
      <c r="O352" s="3">
        <v>44012</v>
      </c>
      <c r="P352" s="3">
        <v>51.46</v>
      </c>
      <c r="Q352" s="3">
        <v>100</v>
      </c>
      <c r="R352" s="3" t="s">
        <v>2732</v>
      </c>
    </row>
    <row r="353" spans="1:18" x14ac:dyDescent="0.25">
      <c r="A353" s="3" t="s">
        <v>2727</v>
      </c>
      <c r="B353" s="3" t="s">
        <v>2823</v>
      </c>
      <c r="C353" s="3" t="s">
        <v>2826</v>
      </c>
      <c r="D353" s="12" t="s">
        <v>11</v>
      </c>
      <c r="E353" s="12" t="s">
        <v>8</v>
      </c>
      <c r="F353" s="12" t="s">
        <v>11</v>
      </c>
      <c r="G353" s="12" t="s">
        <v>8</v>
      </c>
      <c r="H353" s="12" t="s">
        <v>8</v>
      </c>
      <c r="I353" s="3" t="s">
        <v>31</v>
      </c>
      <c r="J353" s="3">
        <v>5781</v>
      </c>
      <c r="K353" s="3" t="s">
        <v>2402</v>
      </c>
      <c r="L353" s="3" t="s">
        <v>2050</v>
      </c>
      <c r="M353" s="3" t="s">
        <v>2730</v>
      </c>
      <c r="N353" s="3">
        <v>30</v>
      </c>
      <c r="O353" s="3">
        <v>44012</v>
      </c>
      <c r="P353" s="3">
        <v>47.5</v>
      </c>
      <c r="Q353" s="3">
        <v>31.667000000000002</v>
      </c>
      <c r="R353" s="3" t="s">
        <v>2732</v>
      </c>
    </row>
    <row r="354" spans="1:18" x14ac:dyDescent="0.25">
      <c r="A354" s="3" t="s">
        <v>2727</v>
      </c>
      <c r="B354" s="3" t="s">
        <v>2823</v>
      </c>
      <c r="C354" s="3" t="s">
        <v>2826</v>
      </c>
      <c r="D354" s="12" t="s">
        <v>11</v>
      </c>
      <c r="E354" s="12" t="s">
        <v>8</v>
      </c>
      <c r="F354" s="12" t="s">
        <v>11</v>
      </c>
      <c r="G354" s="12" t="s">
        <v>8</v>
      </c>
      <c r="H354" s="12" t="s">
        <v>8</v>
      </c>
      <c r="I354" s="3" t="s">
        <v>31</v>
      </c>
      <c r="J354" s="3">
        <v>5782</v>
      </c>
      <c r="K354" s="3" t="s">
        <v>2403</v>
      </c>
      <c r="L354" s="3" t="s">
        <v>2048</v>
      </c>
      <c r="M354" s="3" t="s">
        <v>2749</v>
      </c>
      <c r="N354" s="3">
        <v>60</v>
      </c>
      <c r="O354" s="3">
        <v>44012</v>
      </c>
      <c r="P354" s="3">
        <v>38.783000000000001</v>
      </c>
      <c r="Q354" s="3">
        <v>62.268000000000001</v>
      </c>
      <c r="R354" s="3" t="s">
        <v>2732</v>
      </c>
    </row>
    <row r="355" spans="1:18" x14ac:dyDescent="0.25">
      <c r="A355" s="3" t="s">
        <v>2727</v>
      </c>
      <c r="B355" s="3" t="s">
        <v>2823</v>
      </c>
      <c r="C355" s="3" t="s">
        <v>2826</v>
      </c>
      <c r="D355" s="12" t="s">
        <v>11</v>
      </c>
      <c r="E355" s="12" t="s">
        <v>8</v>
      </c>
      <c r="F355" s="12" t="s">
        <v>11</v>
      </c>
      <c r="G355" s="12" t="s">
        <v>8</v>
      </c>
      <c r="H355" s="12" t="s">
        <v>8</v>
      </c>
      <c r="I355" s="3" t="s">
        <v>31</v>
      </c>
      <c r="J355" s="3">
        <v>5783</v>
      </c>
      <c r="K355" s="3" t="s">
        <v>2404</v>
      </c>
      <c r="L355" s="3" t="s">
        <v>2050</v>
      </c>
      <c r="M355" s="3" t="s">
        <v>2730</v>
      </c>
      <c r="N355" s="3">
        <v>15</v>
      </c>
      <c r="O355" s="3">
        <v>44012</v>
      </c>
      <c r="P355" s="3">
        <v>100</v>
      </c>
      <c r="Q355" s="3">
        <v>100</v>
      </c>
      <c r="R355" s="3" t="s">
        <v>2732</v>
      </c>
    </row>
    <row r="356" spans="1:18" x14ac:dyDescent="0.25">
      <c r="A356" s="3" t="s">
        <v>2727</v>
      </c>
      <c r="B356" s="3" t="s">
        <v>2823</v>
      </c>
      <c r="C356" s="3" t="s">
        <v>2826</v>
      </c>
      <c r="D356" s="12" t="s">
        <v>11</v>
      </c>
      <c r="E356" s="12" t="s">
        <v>8</v>
      </c>
      <c r="F356" s="12" t="s">
        <v>11</v>
      </c>
      <c r="G356" s="12" t="s">
        <v>8</v>
      </c>
      <c r="H356" s="12" t="s">
        <v>8</v>
      </c>
      <c r="I356" s="3" t="s">
        <v>31</v>
      </c>
      <c r="J356" s="3">
        <v>5784</v>
      </c>
      <c r="K356" s="3" t="s">
        <v>2405</v>
      </c>
      <c r="L356" s="3" t="s">
        <v>2050</v>
      </c>
      <c r="M356" s="3" t="s">
        <v>2730</v>
      </c>
      <c r="N356" s="3">
        <v>30</v>
      </c>
      <c r="O356" s="3">
        <v>44012</v>
      </c>
      <c r="P356" s="3">
        <v>100</v>
      </c>
      <c r="Q356" s="3">
        <v>89.024000000000001</v>
      </c>
      <c r="R356" s="3" t="s">
        <v>2732</v>
      </c>
    </row>
    <row r="357" spans="1:18" x14ac:dyDescent="0.25">
      <c r="A357" s="3" t="s">
        <v>2727</v>
      </c>
      <c r="B357" s="3" t="s">
        <v>2823</v>
      </c>
      <c r="C357" s="3" t="s">
        <v>2826</v>
      </c>
      <c r="D357" s="12" t="s">
        <v>11</v>
      </c>
      <c r="E357" s="12" t="s">
        <v>8</v>
      </c>
      <c r="F357" s="12" t="s">
        <v>11</v>
      </c>
      <c r="G357" s="12" t="s">
        <v>8</v>
      </c>
      <c r="H357" s="12" t="s">
        <v>8</v>
      </c>
      <c r="I357" s="3" t="s">
        <v>31</v>
      </c>
      <c r="J357" s="3">
        <v>5785</v>
      </c>
      <c r="K357" s="3" t="s">
        <v>2406</v>
      </c>
      <c r="L357" s="3" t="s">
        <v>2051</v>
      </c>
      <c r="M357" s="3" t="s">
        <v>2749</v>
      </c>
      <c r="N357" s="3">
        <v>10</v>
      </c>
      <c r="O357" s="3">
        <v>44012</v>
      </c>
      <c r="P357" s="3">
        <v>100</v>
      </c>
      <c r="Q357" s="3">
        <v>79.31</v>
      </c>
      <c r="R357" s="3" t="s">
        <v>2732</v>
      </c>
    </row>
    <row r="358" spans="1:18" x14ac:dyDescent="0.25">
      <c r="A358" s="3" t="s">
        <v>2727</v>
      </c>
      <c r="B358" s="3" t="s">
        <v>2823</v>
      </c>
      <c r="C358" s="3" t="s">
        <v>2826</v>
      </c>
      <c r="D358" s="12" t="s">
        <v>11</v>
      </c>
      <c r="E358" s="12" t="s">
        <v>8</v>
      </c>
      <c r="F358" s="12" t="s">
        <v>11</v>
      </c>
      <c r="G358" s="12" t="s">
        <v>8</v>
      </c>
      <c r="H358" s="12" t="s">
        <v>8</v>
      </c>
      <c r="I358" s="3" t="s">
        <v>31</v>
      </c>
      <c r="J358" s="3">
        <v>5786</v>
      </c>
      <c r="K358" s="3" t="s">
        <v>2407</v>
      </c>
      <c r="L358" s="3" t="s">
        <v>2051</v>
      </c>
      <c r="M358" s="3" t="s">
        <v>2749</v>
      </c>
      <c r="N358" s="3">
        <v>10</v>
      </c>
      <c r="O358" s="3">
        <v>44012</v>
      </c>
      <c r="P358" s="3">
        <v>50</v>
      </c>
      <c r="Q358" s="3">
        <v>25</v>
      </c>
      <c r="R358" s="3" t="s">
        <v>2732</v>
      </c>
    </row>
    <row r="359" spans="1:18" x14ac:dyDescent="0.25">
      <c r="A359" s="3" t="s">
        <v>2727</v>
      </c>
      <c r="B359" s="3" t="s">
        <v>2823</v>
      </c>
      <c r="C359" s="3" t="s">
        <v>2827</v>
      </c>
      <c r="D359" s="12" t="s">
        <v>11</v>
      </c>
      <c r="E359" s="12" t="s">
        <v>8</v>
      </c>
      <c r="F359" s="12" t="s">
        <v>11</v>
      </c>
      <c r="G359" s="12" t="s">
        <v>8</v>
      </c>
      <c r="H359" s="12" t="s">
        <v>8</v>
      </c>
      <c r="I359" s="3" t="s">
        <v>31</v>
      </c>
      <c r="J359" s="3">
        <v>5787</v>
      </c>
      <c r="K359" s="3" t="s">
        <v>2408</v>
      </c>
      <c r="L359" s="3" t="s">
        <v>2050</v>
      </c>
      <c r="M359" s="3" t="s">
        <v>2749</v>
      </c>
      <c r="N359" s="3">
        <v>30</v>
      </c>
      <c r="O359" s="3">
        <v>44012</v>
      </c>
      <c r="P359" s="3">
        <v>0</v>
      </c>
      <c r="Q359" s="3">
        <v>0</v>
      </c>
      <c r="R359" s="3" t="s">
        <v>2732</v>
      </c>
    </row>
    <row r="360" spans="1:18" x14ac:dyDescent="0.25">
      <c r="A360" s="3" t="s">
        <v>2770</v>
      </c>
      <c r="B360" s="3" t="s">
        <v>2773</v>
      </c>
      <c r="C360" s="3" t="s">
        <v>2772</v>
      </c>
      <c r="D360" s="12" t="s">
        <v>11</v>
      </c>
      <c r="E360" s="12" t="s">
        <v>11</v>
      </c>
      <c r="F360" s="12" t="s">
        <v>11</v>
      </c>
      <c r="G360" s="12" t="s">
        <v>11</v>
      </c>
      <c r="H360" s="12" t="s">
        <v>11</v>
      </c>
      <c r="I360" s="3" t="s">
        <v>31</v>
      </c>
      <c r="J360" s="3">
        <v>5788</v>
      </c>
      <c r="K360" s="3" t="s">
        <v>2409</v>
      </c>
      <c r="L360" s="3" t="s">
        <v>2050</v>
      </c>
      <c r="M360" s="3" t="s">
        <v>2730</v>
      </c>
      <c r="N360" s="3">
        <v>15</v>
      </c>
      <c r="O360" s="3">
        <v>44012</v>
      </c>
      <c r="P360" s="3">
        <v>100</v>
      </c>
      <c r="Q360" s="3">
        <v>100</v>
      </c>
      <c r="R360" s="3" t="s">
        <v>2732</v>
      </c>
    </row>
    <row r="361" spans="1:18" x14ac:dyDescent="0.25">
      <c r="A361" s="3" t="s">
        <v>2770</v>
      </c>
      <c r="B361" s="3" t="s">
        <v>2828</v>
      </c>
      <c r="C361" s="3" t="s">
        <v>2772</v>
      </c>
      <c r="D361" s="12" t="s">
        <v>11</v>
      </c>
      <c r="E361" s="12" t="s">
        <v>11</v>
      </c>
      <c r="F361" s="12" t="s">
        <v>11</v>
      </c>
      <c r="G361" s="12" t="s">
        <v>11</v>
      </c>
      <c r="H361" s="12" t="s">
        <v>11</v>
      </c>
      <c r="I361" s="3" t="s">
        <v>31</v>
      </c>
      <c r="J361" s="3">
        <v>5789</v>
      </c>
      <c r="K361" s="3" t="s">
        <v>2410</v>
      </c>
      <c r="L361" s="3" t="s">
        <v>2050</v>
      </c>
      <c r="M361" s="3" t="s">
        <v>2730</v>
      </c>
      <c r="N361" s="3">
        <v>35</v>
      </c>
      <c r="O361" s="3">
        <v>44012</v>
      </c>
      <c r="P361" s="3">
        <v>33.332999999999998</v>
      </c>
      <c r="Q361" s="3">
        <v>25</v>
      </c>
      <c r="R361" s="3" t="s">
        <v>2732</v>
      </c>
    </row>
    <row r="362" spans="1:18" x14ac:dyDescent="0.25">
      <c r="A362" s="3" t="s">
        <v>2727</v>
      </c>
      <c r="B362" s="3" t="s">
        <v>2823</v>
      </c>
      <c r="C362" s="3" t="s">
        <v>2826</v>
      </c>
      <c r="D362" s="12" t="s">
        <v>11</v>
      </c>
      <c r="E362" s="12" t="s">
        <v>8</v>
      </c>
      <c r="F362" s="12" t="s">
        <v>11</v>
      </c>
      <c r="G362" s="12" t="s">
        <v>8</v>
      </c>
      <c r="H362" s="12" t="s">
        <v>8</v>
      </c>
      <c r="I362" s="3" t="s">
        <v>31</v>
      </c>
      <c r="J362" s="3">
        <v>5790</v>
      </c>
      <c r="K362" s="3" t="s">
        <v>2411</v>
      </c>
      <c r="L362" s="3" t="s">
        <v>2050</v>
      </c>
      <c r="M362" s="3" t="s">
        <v>2730</v>
      </c>
      <c r="N362" s="3">
        <v>35</v>
      </c>
      <c r="O362" s="3">
        <v>44012</v>
      </c>
      <c r="P362" s="3">
        <v>83.332999999999998</v>
      </c>
      <c r="Q362" s="3">
        <v>55.555999999999997</v>
      </c>
      <c r="R362" s="3" t="s">
        <v>2732</v>
      </c>
    </row>
    <row r="363" spans="1:18" x14ac:dyDescent="0.25">
      <c r="A363" s="3" t="s">
        <v>2770</v>
      </c>
      <c r="B363" s="3" t="s">
        <v>2812</v>
      </c>
      <c r="C363" s="3" t="s">
        <v>2772</v>
      </c>
      <c r="D363" s="12" t="s">
        <v>11</v>
      </c>
      <c r="E363" s="12" t="s">
        <v>11</v>
      </c>
      <c r="F363" s="12" t="s">
        <v>11</v>
      </c>
      <c r="G363" s="12" t="s">
        <v>11</v>
      </c>
      <c r="H363" s="12" t="s">
        <v>11</v>
      </c>
      <c r="I363" s="3" t="s">
        <v>31</v>
      </c>
      <c r="J363" s="3">
        <v>5791</v>
      </c>
      <c r="K363" s="3" t="s">
        <v>2412</v>
      </c>
      <c r="L363" s="3" t="s">
        <v>2050</v>
      </c>
      <c r="M363" s="3" t="s">
        <v>2730</v>
      </c>
      <c r="N363" s="3">
        <v>35</v>
      </c>
      <c r="O363" s="3">
        <v>44012</v>
      </c>
      <c r="P363" s="3">
        <v>100</v>
      </c>
      <c r="Q363" s="3">
        <v>50</v>
      </c>
      <c r="R363" s="3" t="s">
        <v>2732</v>
      </c>
    </row>
    <row r="364" spans="1:18" x14ac:dyDescent="0.25">
      <c r="A364" s="3" t="s">
        <v>2727</v>
      </c>
      <c r="B364" s="3" t="s">
        <v>2823</v>
      </c>
      <c r="C364" s="3" t="s">
        <v>2826</v>
      </c>
      <c r="D364" s="12" t="s">
        <v>11</v>
      </c>
      <c r="E364" s="12" t="s">
        <v>8</v>
      </c>
      <c r="F364" s="12" t="s">
        <v>11</v>
      </c>
      <c r="G364" s="12" t="s">
        <v>8</v>
      </c>
      <c r="H364" s="12" t="s">
        <v>8</v>
      </c>
      <c r="I364" s="3" t="s">
        <v>31</v>
      </c>
      <c r="J364" s="3">
        <v>5792</v>
      </c>
      <c r="K364" s="3" t="s">
        <v>2413</v>
      </c>
      <c r="L364" s="3" t="s">
        <v>2050</v>
      </c>
      <c r="M364" s="3" t="s">
        <v>2730</v>
      </c>
      <c r="N364" s="3">
        <v>35</v>
      </c>
      <c r="O364" s="3">
        <v>44012</v>
      </c>
      <c r="P364" s="3">
        <v>100</v>
      </c>
      <c r="Q364" s="3">
        <v>50</v>
      </c>
      <c r="R364" s="3" t="s">
        <v>2732</v>
      </c>
    </row>
    <row r="365" spans="1:18" x14ac:dyDescent="0.25">
      <c r="A365" s="3" t="s">
        <v>2727</v>
      </c>
      <c r="B365" s="3" t="s">
        <v>2823</v>
      </c>
      <c r="C365" s="3" t="s">
        <v>2826</v>
      </c>
      <c r="D365" s="12" t="s">
        <v>11</v>
      </c>
      <c r="E365" s="12" t="s">
        <v>8</v>
      </c>
      <c r="F365" s="12" t="s">
        <v>11</v>
      </c>
      <c r="G365" s="12" t="s">
        <v>8</v>
      </c>
      <c r="H365" s="12" t="s">
        <v>8</v>
      </c>
      <c r="I365" s="3" t="s">
        <v>31</v>
      </c>
      <c r="J365" s="3">
        <v>5793</v>
      </c>
      <c r="K365" s="3" t="s">
        <v>2414</v>
      </c>
      <c r="L365" s="3" t="s">
        <v>2050</v>
      </c>
      <c r="M365" s="3" t="s">
        <v>2791</v>
      </c>
      <c r="N365" s="3">
        <v>35</v>
      </c>
      <c r="O365" s="3">
        <v>44043</v>
      </c>
      <c r="P365" s="3">
        <v>100</v>
      </c>
      <c r="Q365" s="3">
        <v>100</v>
      </c>
      <c r="R365" s="3" t="s">
        <v>2732</v>
      </c>
    </row>
    <row r="366" spans="1:18" x14ac:dyDescent="0.25">
      <c r="A366" s="3" t="s">
        <v>2727</v>
      </c>
      <c r="B366" s="3" t="s">
        <v>2823</v>
      </c>
      <c r="C366" s="3" t="s">
        <v>2826</v>
      </c>
      <c r="D366" s="12" t="s">
        <v>11</v>
      </c>
      <c r="E366" s="12" t="s">
        <v>8</v>
      </c>
      <c r="F366" s="12" t="s">
        <v>11</v>
      </c>
      <c r="G366" s="12" t="s">
        <v>8</v>
      </c>
      <c r="H366" s="12" t="s">
        <v>8</v>
      </c>
      <c r="I366" s="3" t="s">
        <v>31</v>
      </c>
      <c r="J366" s="3">
        <v>5794</v>
      </c>
      <c r="K366" s="3" t="s">
        <v>2415</v>
      </c>
      <c r="L366" s="3" t="s">
        <v>2050</v>
      </c>
      <c r="M366" s="3" t="s">
        <v>2791</v>
      </c>
      <c r="N366" s="3">
        <v>35</v>
      </c>
      <c r="O366" s="3">
        <v>44043</v>
      </c>
      <c r="P366" s="3">
        <v>100</v>
      </c>
      <c r="Q366" s="3">
        <v>56.921999999999997</v>
      </c>
      <c r="R366" s="3" t="s">
        <v>2732</v>
      </c>
    </row>
    <row r="367" spans="1:18" x14ac:dyDescent="0.25">
      <c r="A367" s="3" t="s">
        <v>2727</v>
      </c>
      <c r="B367" s="3" t="s">
        <v>2823</v>
      </c>
      <c r="C367" s="3" t="s">
        <v>2826</v>
      </c>
      <c r="D367" s="12" t="s">
        <v>11</v>
      </c>
      <c r="E367" s="12" t="s">
        <v>8</v>
      </c>
      <c r="F367" s="12" t="s">
        <v>11</v>
      </c>
      <c r="G367" s="12" t="s">
        <v>8</v>
      </c>
      <c r="H367" s="12" t="s">
        <v>8</v>
      </c>
      <c r="I367" s="3" t="s">
        <v>31</v>
      </c>
      <c r="J367" s="3">
        <v>5795</v>
      </c>
      <c r="K367" s="3" t="s">
        <v>2416</v>
      </c>
      <c r="L367" s="3" t="s">
        <v>2050</v>
      </c>
      <c r="M367" s="3" t="s">
        <v>2791</v>
      </c>
      <c r="N367" s="3">
        <v>30</v>
      </c>
      <c r="O367" s="3">
        <v>44012</v>
      </c>
      <c r="P367" s="3">
        <v>61.887</v>
      </c>
      <c r="Q367" s="3">
        <v>30.218</v>
      </c>
      <c r="R367" s="3" t="s">
        <v>2732</v>
      </c>
    </row>
    <row r="368" spans="1:18" x14ac:dyDescent="0.25">
      <c r="A368" s="3" t="s">
        <v>2727</v>
      </c>
      <c r="B368" s="3" t="s">
        <v>2823</v>
      </c>
      <c r="C368" s="3" t="s">
        <v>2826</v>
      </c>
      <c r="D368" s="12" t="s">
        <v>11</v>
      </c>
      <c r="E368" s="12" t="s">
        <v>8</v>
      </c>
      <c r="F368" s="12" t="s">
        <v>11</v>
      </c>
      <c r="G368" s="12" t="s">
        <v>8</v>
      </c>
      <c r="H368" s="12" t="s">
        <v>8</v>
      </c>
      <c r="I368" s="3" t="s">
        <v>31</v>
      </c>
      <c r="J368" s="3">
        <v>5796</v>
      </c>
      <c r="K368" s="3" t="s">
        <v>2417</v>
      </c>
      <c r="L368" s="3" t="s">
        <v>2050</v>
      </c>
      <c r="M368" s="3" t="s">
        <v>2791</v>
      </c>
      <c r="N368" s="3">
        <v>30</v>
      </c>
      <c r="O368" s="3">
        <v>44043</v>
      </c>
      <c r="P368" s="3">
        <v>78.486999999999995</v>
      </c>
      <c r="Q368" s="3">
        <v>54.058999999999997</v>
      </c>
      <c r="R368" s="3" t="s">
        <v>2732</v>
      </c>
    </row>
    <row r="369" spans="1:18" x14ac:dyDescent="0.25">
      <c r="A369" s="3" t="s">
        <v>2727</v>
      </c>
      <c r="B369" s="3" t="s">
        <v>2823</v>
      </c>
      <c r="C369" s="3" t="s">
        <v>2826</v>
      </c>
      <c r="D369" s="12" t="s">
        <v>11</v>
      </c>
      <c r="E369" s="12" t="s">
        <v>8</v>
      </c>
      <c r="F369" s="12" t="s">
        <v>11</v>
      </c>
      <c r="G369" s="12" t="s">
        <v>8</v>
      </c>
      <c r="H369" s="12" t="s">
        <v>8</v>
      </c>
      <c r="I369" s="3" t="s">
        <v>31</v>
      </c>
      <c r="J369" s="3">
        <v>5797</v>
      </c>
      <c r="K369" s="3" t="s">
        <v>2418</v>
      </c>
      <c r="L369" s="3" t="s">
        <v>2050</v>
      </c>
      <c r="M369" s="3" t="s">
        <v>2730</v>
      </c>
      <c r="N369" s="3">
        <v>15</v>
      </c>
      <c r="O369" s="3">
        <v>44012</v>
      </c>
      <c r="P369" s="3">
        <v>0</v>
      </c>
      <c r="Q369" s="3">
        <v>0</v>
      </c>
      <c r="R369" s="3" t="s">
        <v>2732</v>
      </c>
    </row>
    <row r="370" spans="1:18" x14ac:dyDescent="0.25">
      <c r="A370" s="3" t="s">
        <v>2770</v>
      </c>
      <c r="B370" s="3" t="s">
        <v>2829</v>
      </c>
      <c r="C370" s="3" t="s">
        <v>2772</v>
      </c>
      <c r="D370" s="12" t="s">
        <v>11</v>
      </c>
      <c r="E370" s="12" t="s">
        <v>11</v>
      </c>
      <c r="F370" s="12" t="s">
        <v>11</v>
      </c>
      <c r="G370" s="12" t="s">
        <v>11</v>
      </c>
      <c r="H370" s="12" t="s">
        <v>11</v>
      </c>
      <c r="I370" s="3" t="s">
        <v>31</v>
      </c>
      <c r="J370" s="3">
        <v>5798</v>
      </c>
      <c r="K370" s="3" t="s">
        <v>2419</v>
      </c>
      <c r="L370" s="3" t="s">
        <v>2050</v>
      </c>
      <c r="M370" s="3" t="s">
        <v>2791</v>
      </c>
      <c r="N370" s="3">
        <v>30</v>
      </c>
      <c r="O370" s="3">
        <v>44043</v>
      </c>
      <c r="P370" s="3">
        <v>59.023000000000003</v>
      </c>
      <c r="Q370" s="3">
        <v>47.539000000000001</v>
      </c>
      <c r="R370" s="3" t="s">
        <v>2732</v>
      </c>
    </row>
    <row r="371" spans="1:18" x14ac:dyDescent="0.25">
      <c r="A371" s="3" t="s">
        <v>2727</v>
      </c>
      <c r="B371" s="3" t="s">
        <v>2733</v>
      </c>
      <c r="C371" s="3" t="s">
        <v>2734</v>
      </c>
      <c r="D371" s="12" t="s">
        <v>8</v>
      </c>
      <c r="E371" s="12" t="s">
        <v>11</v>
      </c>
      <c r="F371" s="12" t="s">
        <v>11</v>
      </c>
      <c r="G371" s="12" t="s">
        <v>8</v>
      </c>
      <c r="H371" s="12" t="s">
        <v>11</v>
      </c>
      <c r="I371" s="3" t="s">
        <v>31</v>
      </c>
      <c r="J371" s="3">
        <v>5800</v>
      </c>
      <c r="K371" s="3" t="s">
        <v>2420</v>
      </c>
      <c r="L371" s="3" t="s">
        <v>2050</v>
      </c>
      <c r="M371" s="3" t="s">
        <v>2791</v>
      </c>
      <c r="N371" s="3">
        <v>35</v>
      </c>
      <c r="O371" s="3">
        <v>44043</v>
      </c>
      <c r="P371" s="3">
        <v>100</v>
      </c>
      <c r="Q371" s="3">
        <v>52.81</v>
      </c>
      <c r="R371" s="3" t="s">
        <v>2732</v>
      </c>
    </row>
    <row r="372" spans="1:18" x14ac:dyDescent="0.25">
      <c r="A372" s="3" t="s">
        <v>2727</v>
      </c>
      <c r="B372" s="3" t="s">
        <v>2733</v>
      </c>
      <c r="C372" s="3" t="s">
        <v>2734</v>
      </c>
      <c r="D372" s="12" t="s">
        <v>8</v>
      </c>
      <c r="E372" s="12" t="s">
        <v>11</v>
      </c>
      <c r="F372" s="12" t="s">
        <v>11</v>
      </c>
      <c r="G372" s="12" t="s">
        <v>8</v>
      </c>
      <c r="H372" s="12" t="s">
        <v>11</v>
      </c>
      <c r="I372" s="3" t="s">
        <v>31</v>
      </c>
      <c r="J372" s="3">
        <v>5801</v>
      </c>
      <c r="K372" s="3" t="s">
        <v>2421</v>
      </c>
      <c r="L372" s="3" t="s">
        <v>2050</v>
      </c>
      <c r="M372" s="3" t="s">
        <v>2791</v>
      </c>
      <c r="N372" s="3">
        <v>35</v>
      </c>
      <c r="O372" s="3">
        <v>44043</v>
      </c>
      <c r="P372" s="3">
        <v>0.315</v>
      </c>
      <c r="Q372" s="3">
        <v>0.105</v>
      </c>
      <c r="R372" s="3" t="s">
        <v>2732</v>
      </c>
    </row>
    <row r="373" spans="1:18" x14ac:dyDescent="0.25">
      <c r="A373" s="3" t="s">
        <v>2770</v>
      </c>
      <c r="B373" s="3" t="s">
        <v>2771</v>
      </c>
      <c r="C373" s="3" t="s">
        <v>2772</v>
      </c>
      <c r="D373" s="12" t="s">
        <v>11</v>
      </c>
      <c r="E373" s="12" t="s">
        <v>11</v>
      </c>
      <c r="F373" s="12" t="s">
        <v>11</v>
      </c>
      <c r="G373" s="12" t="s">
        <v>11</v>
      </c>
      <c r="H373" s="12" t="s">
        <v>11</v>
      </c>
      <c r="I373" s="3" t="s">
        <v>31</v>
      </c>
      <c r="J373" s="3">
        <v>5802</v>
      </c>
      <c r="K373" s="3" t="s">
        <v>2422</v>
      </c>
      <c r="L373" s="3" t="s">
        <v>2050</v>
      </c>
      <c r="M373" s="3" t="s">
        <v>2749</v>
      </c>
      <c r="N373" s="3">
        <v>10</v>
      </c>
      <c r="O373" s="3">
        <v>44012</v>
      </c>
      <c r="P373" s="3">
        <v>50</v>
      </c>
      <c r="Q373" s="3">
        <v>25</v>
      </c>
      <c r="R373" s="3" t="s">
        <v>2732</v>
      </c>
    </row>
    <row r="374" spans="1:18" x14ac:dyDescent="0.25">
      <c r="A374" s="3" t="s">
        <v>2727</v>
      </c>
      <c r="B374" s="3" t="s">
        <v>2823</v>
      </c>
      <c r="C374" s="3" t="s">
        <v>2826</v>
      </c>
      <c r="D374" s="12" t="s">
        <v>11</v>
      </c>
      <c r="E374" s="12" t="s">
        <v>8</v>
      </c>
      <c r="F374" s="12" t="s">
        <v>11</v>
      </c>
      <c r="G374" s="12" t="s">
        <v>8</v>
      </c>
      <c r="H374" s="12" t="s">
        <v>8</v>
      </c>
      <c r="I374" s="3" t="s">
        <v>31</v>
      </c>
      <c r="J374" s="3">
        <v>5803</v>
      </c>
      <c r="K374" s="3" t="s">
        <v>2423</v>
      </c>
      <c r="L374" s="3" t="s">
        <v>2050</v>
      </c>
      <c r="M374" s="3" t="s">
        <v>2749</v>
      </c>
      <c r="N374" s="3">
        <v>10</v>
      </c>
      <c r="O374" s="3">
        <v>44012</v>
      </c>
      <c r="P374" s="3">
        <v>75</v>
      </c>
      <c r="Q374" s="3">
        <v>30</v>
      </c>
      <c r="R374" s="3" t="s">
        <v>2732</v>
      </c>
    </row>
    <row r="375" spans="1:18" x14ac:dyDescent="0.25">
      <c r="A375" s="3" t="s">
        <v>2727</v>
      </c>
      <c r="B375" s="3" t="s">
        <v>2823</v>
      </c>
      <c r="C375" s="3" t="s">
        <v>2826</v>
      </c>
      <c r="D375" s="12" t="s">
        <v>11</v>
      </c>
      <c r="E375" s="12" t="s">
        <v>8</v>
      </c>
      <c r="F375" s="12" t="s">
        <v>11</v>
      </c>
      <c r="G375" s="12" t="s">
        <v>8</v>
      </c>
      <c r="H375" s="12" t="s">
        <v>8</v>
      </c>
      <c r="I375" s="3" t="s">
        <v>31</v>
      </c>
      <c r="J375" s="3">
        <v>5804</v>
      </c>
      <c r="K375" s="3" t="s">
        <v>2424</v>
      </c>
      <c r="L375" s="3" t="s">
        <v>2050</v>
      </c>
      <c r="M375" s="3" t="s">
        <v>2730</v>
      </c>
      <c r="N375" s="3">
        <v>15</v>
      </c>
      <c r="O375" s="3">
        <v>44012</v>
      </c>
      <c r="P375" s="3">
        <v>57.143000000000001</v>
      </c>
      <c r="Q375" s="3">
        <v>33.332999999999998</v>
      </c>
      <c r="R375" s="3" t="s">
        <v>2732</v>
      </c>
    </row>
    <row r="376" spans="1:18" x14ac:dyDescent="0.25">
      <c r="A376" s="3" t="s">
        <v>2770</v>
      </c>
      <c r="B376" s="3" t="s">
        <v>2816</v>
      </c>
      <c r="C376" s="3" t="s">
        <v>2772</v>
      </c>
      <c r="D376" s="12" t="s">
        <v>11</v>
      </c>
      <c r="E376" s="12" t="s">
        <v>11</v>
      </c>
      <c r="F376" s="12" t="s">
        <v>11</v>
      </c>
      <c r="G376" s="12" t="s">
        <v>11</v>
      </c>
      <c r="H376" s="12" t="s">
        <v>11</v>
      </c>
      <c r="I376" s="3" t="s">
        <v>31</v>
      </c>
      <c r="J376" s="3">
        <v>5805</v>
      </c>
      <c r="K376" s="3" t="s">
        <v>2425</v>
      </c>
      <c r="L376" s="3" t="s">
        <v>2050</v>
      </c>
      <c r="M376" s="3" t="s">
        <v>2749</v>
      </c>
      <c r="N376" s="3">
        <v>10</v>
      </c>
      <c r="O376" s="3">
        <v>44012</v>
      </c>
      <c r="P376" s="3">
        <v>0</v>
      </c>
      <c r="Q376" s="3">
        <v>0</v>
      </c>
      <c r="R376" s="3" t="s">
        <v>2732</v>
      </c>
    </row>
    <row r="377" spans="1:18" x14ac:dyDescent="0.25">
      <c r="A377" s="3" t="s">
        <v>2770</v>
      </c>
      <c r="B377" s="3" t="s">
        <v>2815</v>
      </c>
      <c r="C377" s="3" t="s">
        <v>2772</v>
      </c>
      <c r="D377" s="12" t="s">
        <v>11</v>
      </c>
      <c r="E377" s="12" t="s">
        <v>11</v>
      </c>
      <c r="F377" s="12" t="s">
        <v>11</v>
      </c>
      <c r="G377" s="12" t="s">
        <v>11</v>
      </c>
      <c r="H377" s="12" t="s">
        <v>11</v>
      </c>
      <c r="I377" s="3" t="s">
        <v>31</v>
      </c>
      <c r="J377" s="3">
        <v>5806</v>
      </c>
      <c r="K377" s="3" t="s">
        <v>2426</v>
      </c>
      <c r="L377" s="3" t="s">
        <v>2050</v>
      </c>
      <c r="M377" s="3" t="s">
        <v>2749</v>
      </c>
      <c r="N377" s="3">
        <v>10</v>
      </c>
      <c r="O377" s="3">
        <v>44012</v>
      </c>
      <c r="P377" s="3" t="s">
        <v>2731</v>
      </c>
      <c r="Q377" s="3">
        <v>0</v>
      </c>
      <c r="R377" s="3" t="s">
        <v>2732</v>
      </c>
    </row>
    <row r="378" spans="1:18" x14ac:dyDescent="0.25">
      <c r="A378" s="3" t="s">
        <v>2727</v>
      </c>
      <c r="B378" s="3" t="s">
        <v>2823</v>
      </c>
      <c r="C378" s="3" t="s">
        <v>2825</v>
      </c>
      <c r="D378" s="12" t="s">
        <v>11</v>
      </c>
      <c r="E378" s="12" t="s">
        <v>8</v>
      </c>
      <c r="F378" s="12" t="s">
        <v>11</v>
      </c>
      <c r="G378" s="12" t="s">
        <v>8</v>
      </c>
      <c r="H378" s="12" t="s">
        <v>8</v>
      </c>
      <c r="I378" s="3" t="s">
        <v>31</v>
      </c>
      <c r="J378" s="3">
        <v>5807</v>
      </c>
      <c r="K378" s="3" t="s">
        <v>2427</v>
      </c>
      <c r="L378" s="3" t="s">
        <v>2051</v>
      </c>
      <c r="M378" s="3" t="s">
        <v>2730</v>
      </c>
      <c r="N378" s="3">
        <v>30</v>
      </c>
      <c r="O378" s="3">
        <v>44012</v>
      </c>
      <c r="P378" s="3">
        <v>75.186999999999998</v>
      </c>
      <c r="Q378" s="3">
        <v>48.137999999999998</v>
      </c>
      <c r="R378" s="3" t="s">
        <v>2732</v>
      </c>
    </row>
    <row r="379" spans="1:18" x14ac:dyDescent="0.25">
      <c r="A379" s="3" t="s">
        <v>2727</v>
      </c>
      <c r="B379" s="3" t="s">
        <v>2823</v>
      </c>
      <c r="C379" s="3" t="s">
        <v>2825</v>
      </c>
      <c r="D379" s="12" t="s">
        <v>11</v>
      </c>
      <c r="E379" s="12" t="s">
        <v>8</v>
      </c>
      <c r="F379" s="12" t="s">
        <v>11</v>
      </c>
      <c r="G379" s="12" t="s">
        <v>8</v>
      </c>
      <c r="H379" s="12" t="s">
        <v>8</v>
      </c>
      <c r="I379" s="3" t="s">
        <v>31</v>
      </c>
      <c r="J379" s="3">
        <v>5808</v>
      </c>
      <c r="K379" s="3" t="s">
        <v>2428</v>
      </c>
      <c r="L379" s="3" t="s">
        <v>2051</v>
      </c>
      <c r="M379" s="3" t="s">
        <v>2730</v>
      </c>
      <c r="N379" s="3">
        <v>30</v>
      </c>
      <c r="O379" s="3">
        <v>44012</v>
      </c>
      <c r="P379" s="3">
        <v>91.16</v>
      </c>
      <c r="Q379" s="3">
        <v>63.027999999999999</v>
      </c>
      <c r="R379" s="3" t="s">
        <v>2732</v>
      </c>
    </row>
    <row r="380" spans="1:18" x14ac:dyDescent="0.25">
      <c r="A380" s="3" t="s">
        <v>2727</v>
      </c>
      <c r="B380" s="3" t="s">
        <v>2735</v>
      </c>
      <c r="C380" s="3" t="s">
        <v>2736</v>
      </c>
      <c r="D380" s="12" t="s">
        <v>11</v>
      </c>
      <c r="E380" s="12" t="s">
        <v>11</v>
      </c>
      <c r="F380" s="12" t="s">
        <v>11</v>
      </c>
      <c r="G380" s="12" t="s">
        <v>11</v>
      </c>
      <c r="H380" s="12" t="s">
        <v>11</v>
      </c>
      <c r="I380" s="3" t="s">
        <v>181</v>
      </c>
      <c r="J380" s="3">
        <v>5809</v>
      </c>
      <c r="K380" s="3" t="s">
        <v>2429</v>
      </c>
      <c r="L380" s="3" t="s">
        <v>2049</v>
      </c>
      <c r="M380" s="3" t="s">
        <v>2738</v>
      </c>
      <c r="N380" s="3">
        <v>30</v>
      </c>
      <c r="O380" s="3">
        <v>43830</v>
      </c>
      <c r="P380" s="3" t="s">
        <v>2731</v>
      </c>
      <c r="Q380" s="3">
        <v>0</v>
      </c>
      <c r="R380" s="3" t="s">
        <v>2732</v>
      </c>
    </row>
    <row r="381" spans="1:18" x14ac:dyDescent="0.25">
      <c r="A381" s="3" t="s">
        <v>2727</v>
      </c>
      <c r="B381" s="3" t="s">
        <v>2789</v>
      </c>
      <c r="C381" s="3" t="s">
        <v>2790</v>
      </c>
      <c r="D381" s="12" t="s">
        <v>11</v>
      </c>
      <c r="E381" s="12" t="s">
        <v>8</v>
      </c>
      <c r="F381" s="12" t="s">
        <v>8</v>
      </c>
      <c r="G381" s="12" t="s">
        <v>8</v>
      </c>
      <c r="H381" s="12" t="s">
        <v>8</v>
      </c>
      <c r="I381" s="3" t="s">
        <v>2788</v>
      </c>
      <c r="J381" s="3">
        <v>5810</v>
      </c>
      <c r="K381" s="3" t="s">
        <v>2430</v>
      </c>
      <c r="L381" s="3" t="s">
        <v>2051</v>
      </c>
      <c r="M381" s="3" t="s">
        <v>2738</v>
      </c>
      <c r="N381" s="3">
        <v>120</v>
      </c>
      <c r="O381" s="3">
        <v>43830</v>
      </c>
      <c r="P381" s="3">
        <v>100</v>
      </c>
      <c r="Q381" s="3">
        <v>48</v>
      </c>
      <c r="R381" s="3" t="s">
        <v>2732</v>
      </c>
    </row>
    <row r="382" spans="1:18" x14ac:dyDescent="0.25">
      <c r="A382" s="3" t="s">
        <v>2727</v>
      </c>
      <c r="B382" s="3" t="s">
        <v>2789</v>
      </c>
      <c r="C382" s="3" t="s">
        <v>2790</v>
      </c>
      <c r="D382" s="12" t="s">
        <v>11</v>
      </c>
      <c r="E382" s="12" t="s">
        <v>8</v>
      </c>
      <c r="F382" s="12" t="s">
        <v>8</v>
      </c>
      <c r="G382" s="12" t="s">
        <v>8</v>
      </c>
      <c r="H382" s="12" t="s">
        <v>8</v>
      </c>
      <c r="I382" s="3" t="s">
        <v>2788</v>
      </c>
      <c r="J382" s="3">
        <v>5811</v>
      </c>
      <c r="K382" s="3" t="s">
        <v>2431</v>
      </c>
      <c r="L382" s="3" t="s">
        <v>2051</v>
      </c>
      <c r="M382" s="3" t="s">
        <v>2738</v>
      </c>
      <c r="N382" s="3">
        <v>120</v>
      </c>
      <c r="O382" s="3">
        <v>43830</v>
      </c>
      <c r="P382" s="3">
        <v>100</v>
      </c>
      <c r="Q382" s="3">
        <v>52</v>
      </c>
      <c r="R382" s="3" t="s">
        <v>2732</v>
      </c>
    </row>
    <row r="383" spans="1:18" x14ac:dyDescent="0.25">
      <c r="A383" s="3" t="s">
        <v>2739</v>
      </c>
      <c r="B383" s="3" t="s">
        <v>2755</v>
      </c>
      <c r="C383" s="3" t="s">
        <v>2808</v>
      </c>
      <c r="D383" s="12" t="s">
        <v>11</v>
      </c>
      <c r="E383" s="12" t="s">
        <v>8</v>
      </c>
      <c r="F383" s="12" t="s">
        <v>8</v>
      </c>
      <c r="G383" s="12" t="s">
        <v>8</v>
      </c>
      <c r="H383" s="12" t="s">
        <v>8</v>
      </c>
      <c r="I383" s="3" t="s">
        <v>2788</v>
      </c>
      <c r="J383" s="3">
        <v>5812</v>
      </c>
      <c r="K383" s="3" t="s">
        <v>2432</v>
      </c>
      <c r="L383" s="3" t="s">
        <v>2050</v>
      </c>
      <c r="M383" s="3" t="s">
        <v>2791</v>
      </c>
      <c r="N383" s="3">
        <v>15</v>
      </c>
      <c r="O383" s="3">
        <v>44043</v>
      </c>
      <c r="P383" s="3">
        <v>55.25</v>
      </c>
      <c r="Q383" s="3">
        <v>82.375</v>
      </c>
      <c r="R383" s="3" t="s">
        <v>2732</v>
      </c>
    </row>
    <row r="384" spans="1:18" x14ac:dyDescent="0.25">
      <c r="A384" s="3" t="s">
        <v>2727</v>
      </c>
      <c r="B384" s="3" t="s">
        <v>2767</v>
      </c>
      <c r="C384" s="3" t="s">
        <v>2830</v>
      </c>
      <c r="D384" s="12" t="s">
        <v>11</v>
      </c>
      <c r="E384" s="12" t="s">
        <v>8</v>
      </c>
      <c r="F384" s="12" t="s">
        <v>8</v>
      </c>
      <c r="G384" s="12" t="s">
        <v>8</v>
      </c>
      <c r="H384" s="12" t="s">
        <v>11</v>
      </c>
      <c r="I384" s="3" t="s">
        <v>2788</v>
      </c>
      <c r="J384" s="3">
        <v>5813</v>
      </c>
      <c r="K384" s="3" t="s">
        <v>2433</v>
      </c>
      <c r="L384" s="3" t="s">
        <v>2049</v>
      </c>
      <c r="M384" s="3" t="s">
        <v>2738</v>
      </c>
      <c r="N384" s="3">
        <v>0</v>
      </c>
      <c r="O384" s="3">
        <v>43830</v>
      </c>
      <c r="P384" s="3">
        <v>100</v>
      </c>
      <c r="Q384" s="3">
        <v>89.4</v>
      </c>
      <c r="R384" s="3" t="s">
        <v>2732</v>
      </c>
    </row>
    <row r="385" spans="1:18" x14ac:dyDescent="0.25">
      <c r="A385" s="3" t="s">
        <v>2727</v>
      </c>
      <c r="B385" s="3" t="s">
        <v>2801</v>
      </c>
      <c r="C385" s="3" t="s">
        <v>2811</v>
      </c>
      <c r="D385" s="12" t="s">
        <v>11</v>
      </c>
      <c r="E385" s="12" t="s">
        <v>8</v>
      </c>
      <c r="F385" s="12" t="s">
        <v>8</v>
      </c>
      <c r="G385" s="12" t="s">
        <v>8</v>
      </c>
      <c r="H385" s="12" t="s">
        <v>8</v>
      </c>
      <c r="I385" s="3" t="s">
        <v>2788</v>
      </c>
      <c r="J385" s="3">
        <v>5814</v>
      </c>
      <c r="K385" s="3" t="s">
        <v>2434</v>
      </c>
      <c r="L385" s="3" t="s">
        <v>2051</v>
      </c>
      <c r="M385" s="3" t="s">
        <v>2730</v>
      </c>
      <c r="N385" s="3">
        <v>0</v>
      </c>
      <c r="O385" s="3">
        <v>44012</v>
      </c>
      <c r="P385" s="3">
        <v>18.847000000000001</v>
      </c>
      <c r="Q385" s="3">
        <v>7.7590000000000003</v>
      </c>
      <c r="R385" s="3" t="s">
        <v>2732</v>
      </c>
    </row>
    <row r="386" spans="1:18" x14ac:dyDescent="0.25">
      <c r="A386" s="3" t="s">
        <v>2739</v>
      </c>
      <c r="B386" s="3" t="s">
        <v>2752</v>
      </c>
      <c r="C386" s="3" t="s">
        <v>2759</v>
      </c>
      <c r="D386" s="12" t="s">
        <v>11</v>
      </c>
      <c r="E386" s="12" t="s">
        <v>8</v>
      </c>
      <c r="F386" s="12" t="s">
        <v>8</v>
      </c>
      <c r="G386" s="12" t="s">
        <v>8</v>
      </c>
      <c r="H386" s="12" t="s">
        <v>8</v>
      </c>
      <c r="I386" s="3" t="s">
        <v>2788</v>
      </c>
      <c r="J386" s="3">
        <v>5815</v>
      </c>
      <c r="K386" s="3" t="s">
        <v>2435</v>
      </c>
      <c r="L386" s="3" t="s">
        <v>2051</v>
      </c>
      <c r="M386" s="3" t="s">
        <v>2730</v>
      </c>
      <c r="N386" s="3">
        <v>30</v>
      </c>
      <c r="O386" s="3">
        <v>44012</v>
      </c>
      <c r="P386" s="3">
        <v>100</v>
      </c>
      <c r="Q386" s="3">
        <v>38.570999999999998</v>
      </c>
      <c r="R386" s="3" t="s">
        <v>2732</v>
      </c>
    </row>
    <row r="387" spans="1:18" x14ac:dyDescent="0.25">
      <c r="A387" s="3" t="s">
        <v>2739</v>
      </c>
      <c r="B387" s="3" t="s">
        <v>2752</v>
      </c>
      <c r="C387" s="3" t="s">
        <v>2759</v>
      </c>
      <c r="D387" s="12" t="s">
        <v>11</v>
      </c>
      <c r="E387" s="12" t="s">
        <v>8</v>
      </c>
      <c r="F387" s="12" t="s">
        <v>8</v>
      </c>
      <c r="G387" s="12" t="s">
        <v>8</v>
      </c>
      <c r="H387" s="12" t="s">
        <v>8</v>
      </c>
      <c r="I387" s="3" t="s">
        <v>2788</v>
      </c>
      <c r="J387" s="3">
        <v>5816</v>
      </c>
      <c r="K387" s="3" t="s">
        <v>2436</v>
      </c>
      <c r="L387" s="3" t="s">
        <v>2051</v>
      </c>
      <c r="M387" s="3" t="s">
        <v>2730</v>
      </c>
      <c r="N387" s="3">
        <v>30</v>
      </c>
      <c r="O387" s="3">
        <v>44012</v>
      </c>
      <c r="P387" s="3">
        <v>100</v>
      </c>
      <c r="Q387" s="3">
        <v>48.332999999999998</v>
      </c>
      <c r="R387" s="3" t="s">
        <v>2732</v>
      </c>
    </row>
    <row r="388" spans="1:18" x14ac:dyDescent="0.25">
      <c r="A388" s="3" t="s">
        <v>2739</v>
      </c>
      <c r="B388" s="3" t="s">
        <v>2752</v>
      </c>
      <c r="C388" s="3" t="s">
        <v>2759</v>
      </c>
      <c r="D388" s="12" t="s">
        <v>11</v>
      </c>
      <c r="E388" s="12" t="s">
        <v>8</v>
      </c>
      <c r="F388" s="12" t="s">
        <v>8</v>
      </c>
      <c r="G388" s="12" t="s">
        <v>8</v>
      </c>
      <c r="H388" s="12" t="s">
        <v>8</v>
      </c>
      <c r="I388" s="3" t="s">
        <v>2788</v>
      </c>
      <c r="J388" s="3">
        <v>5817</v>
      </c>
      <c r="K388" s="3" t="s">
        <v>2437</v>
      </c>
      <c r="L388" s="3" t="s">
        <v>2050</v>
      </c>
      <c r="M388" s="3" t="s">
        <v>2749</v>
      </c>
      <c r="N388" s="3">
        <v>10</v>
      </c>
      <c r="O388" s="3">
        <v>44012</v>
      </c>
      <c r="P388" s="3">
        <v>87.5</v>
      </c>
      <c r="Q388" s="3">
        <v>50</v>
      </c>
      <c r="R388" s="3" t="s">
        <v>2732</v>
      </c>
    </row>
    <row r="389" spans="1:18" x14ac:dyDescent="0.25">
      <c r="A389" s="3" t="s">
        <v>2739</v>
      </c>
      <c r="B389" s="3" t="s">
        <v>2752</v>
      </c>
      <c r="C389" s="3" t="s">
        <v>2759</v>
      </c>
      <c r="D389" s="12" t="s">
        <v>11</v>
      </c>
      <c r="E389" s="12" t="s">
        <v>8</v>
      </c>
      <c r="F389" s="12" t="s">
        <v>8</v>
      </c>
      <c r="G389" s="12" t="s">
        <v>8</v>
      </c>
      <c r="H389" s="12" t="s">
        <v>8</v>
      </c>
      <c r="I389" s="3" t="s">
        <v>2788</v>
      </c>
      <c r="J389" s="3">
        <v>5818</v>
      </c>
      <c r="K389" s="3" t="s">
        <v>2438</v>
      </c>
      <c r="L389" s="3" t="s">
        <v>2051</v>
      </c>
      <c r="M389" s="3" t="s">
        <v>2749</v>
      </c>
      <c r="N389" s="3">
        <v>0</v>
      </c>
      <c r="O389" s="3">
        <v>44012</v>
      </c>
      <c r="P389" s="3">
        <v>77.5</v>
      </c>
      <c r="Q389" s="3">
        <v>55.293999999999997</v>
      </c>
      <c r="R389" s="3" t="s">
        <v>2732</v>
      </c>
    </row>
    <row r="390" spans="1:18" x14ac:dyDescent="0.25">
      <c r="A390" s="3" t="s">
        <v>2739</v>
      </c>
      <c r="B390" s="3" t="s">
        <v>2752</v>
      </c>
      <c r="C390" s="3" t="s">
        <v>2759</v>
      </c>
      <c r="D390" s="12" t="s">
        <v>11</v>
      </c>
      <c r="E390" s="12" t="s">
        <v>8</v>
      </c>
      <c r="F390" s="12" t="s">
        <v>8</v>
      </c>
      <c r="G390" s="12" t="s">
        <v>8</v>
      </c>
      <c r="H390" s="12" t="s">
        <v>8</v>
      </c>
      <c r="I390" s="3" t="s">
        <v>2788</v>
      </c>
      <c r="J390" s="3">
        <v>5819</v>
      </c>
      <c r="K390" s="3" t="s">
        <v>2439</v>
      </c>
      <c r="L390" s="3" t="s">
        <v>2051</v>
      </c>
      <c r="M390" s="3" t="s">
        <v>2738</v>
      </c>
      <c r="N390" s="3">
        <v>120</v>
      </c>
      <c r="O390" s="3">
        <v>43830</v>
      </c>
      <c r="P390" s="3" t="s">
        <v>2731</v>
      </c>
      <c r="Q390" s="3">
        <v>0</v>
      </c>
      <c r="R390" s="3" t="s">
        <v>2732</v>
      </c>
    </row>
    <row r="391" spans="1:18" x14ac:dyDescent="0.25">
      <c r="A391" s="3" t="s">
        <v>2739</v>
      </c>
      <c r="B391" s="3" t="s">
        <v>2752</v>
      </c>
      <c r="C391" s="3" t="s">
        <v>2831</v>
      </c>
      <c r="D391" s="12" t="s">
        <v>11</v>
      </c>
      <c r="E391" s="12" t="s">
        <v>8</v>
      </c>
      <c r="F391" s="12" t="s">
        <v>8</v>
      </c>
      <c r="G391" s="12" t="s">
        <v>8</v>
      </c>
      <c r="H391" s="12" t="s">
        <v>8</v>
      </c>
      <c r="I391" s="3" t="s">
        <v>2788</v>
      </c>
      <c r="J391" s="3">
        <v>5820</v>
      </c>
      <c r="K391" s="3" t="s">
        <v>2440</v>
      </c>
      <c r="L391" s="3" t="s">
        <v>2051</v>
      </c>
      <c r="M391" s="3" t="s">
        <v>2738</v>
      </c>
      <c r="N391" s="3">
        <v>120</v>
      </c>
      <c r="O391" s="3">
        <v>43830</v>
      </c>
      <c r="P391" s="3">
        <v>100</v>
      </c>
      <c r="Q391" s="3">
        <v>25.861999999999998</v>
      </c>
      <c r="R391" s="3" t="s">
        <v>2732</v>
      </c>
    </row>
    <row r="392" spans="1:18" x14ac:dyDescent="0.25">
      <c r="A392" s="3" t="s">
        <v>2739</v>
      </c>
      <c r="B392" s="3" t="s">
        <v>2752</v>
      </c>
      <c r="C392" s="3" t="s">
        <v>2832</v>
      </c>
      <c r="D392" s="12" t="s">
        <v>11</v>
      </c>
      <c r="E392" s="12" t="s">
        <v>11</v>
      </c>
      <c r="F392" s="12" t="s">
        <v>8</v>
      </c>
      <c r="G392" s="12" t="s">
        <v>8</v>
      </c>
      <c r="H392" s="12" t="s">
        <v>8</v>
      </c>
      <c r="I392" s="3" t="s">
        <v>302</v>
      </c>
      <c r="J392" s="3">
        <v>5822</v>
      </c>
      <c r="K392" s="3" t="s">
        <v>2441</v>
      </c>
      <c r="L392" s="3" t="s">
        <v>2050</v>
      </c>
      <c r="M392" s="3" t="s">
        <v>2738</v>
      </c>
      <c r="N392" s="3">
        <v>5</v>
      </c>
      <c r="O392" s="3">
        <v>43830</v>
      </c>
      <c r="P392" s="3">
        <v>100</v>
      </c>
      <c r="Q392" s="3">
        <v>19.016999999999999</v>
      </c>
      <c r="R392" s="3" t="s">
        <v>2732</v>
      </c>
    </row>
    <row r="393" spans="1:18" x14ac:dyDescent="0.25">
      <c r="A393" s="3" t="s">
        <v>2739</v>
      </c>
      <c r="B393" s="3" t="s">
        <v>2752</v>
      </c>
      <c r="C393" s="3" t="s">
        <v>2832</v>
      </c>
      <c r="D393" s="12" t="s">
        <v>11</v>
      </c>
      <c r="E393" s="12" t="s">
        <v>11</v>
      </c>
      <c r="F393" s="12" t="s">
        <v>8</v>
      </c>
      <c r="G393" s="12" t="s">
        <v>8</v>
      </c>
      <c r="H393" s="12" t="s">
        <v>8</v>
      </c>
      <c r="I393" s="3" t="s">
        <v>302</v>
      </c>
      <c r="J393" s="3">
        <v>5823</v>
      </c>
      <c r="K393" s="3" t="s">
        <v>2442</v>
      </c>
      <c r="L393" s="3" t="s">
        <v>2051</v>
      </c>
      <c r="M393" s="3" t="s">
        <v>2791</v>
      </c>
      <c r="N393" s="3">
        <v>5</v>
      </c>
      <c r="O393" s="3">
        <v>44043</v>
      </c>
      <c r="P393" s="3">
        <v>11.4</v>
      </c>
      <c r="Q393" s="3">
        <v>28.1</v>
      </c>
      <c r="R393" s="3" t="s">
        <v>2732</v>
      </c>
    </row>
    <row r="394" spans="1:18" x14ac:dyDescent="0.25">
      <c r="A394" s="3" t="s">
        <v>2739</v>
      </c>
      <c r="B394" s="3" t="s">
        <v>2752</v>
      </c>
      <c r="C394" s="3" t="s">
        <v>2832</v>
      </c>
      <c r="D394" s="12" t="s">
        <v>11</v>
      </c>
      <c r="E394" s="12" t="s">
        <v>11</v>
      </c>
      <c r="F394" s="12" t="s">
        <v>8</v>
      </c>
      <c r="G394" s="12" t="s">
        <v>8</v>
      </c>
      <c r="H394" s="12" t="s">
        <v>8</v>
      </c>
      <c r="I394" s="3" t="s">
        <v>302</v>
      </c>
      <c r="J394" s="3">
        <v>5824</v>
      </c>
      <c r="K394" s="3" t="s">
        <v>2443</v>
      </c>
      <c r="L394" s="3" t="s">
        <v>2049</v>
      </c>
      <c r="M394" s="3" t="s">
        <v>2738</v>
      </c>
      <c r="N394" s="3">
        <v>5</v>
      </c>
      <c r="O394" s="3">
        <v>43830</v>
      </c>
      <c r="P394" s="3" t="s">
        <v>2731</v>
      </c>
      <c r="Q394" s="3">
        <v>100</v>
      </c>
      <c r="R394" s="3" t="s">
        <v>2732</v>
      </c>
    </row>
    <row r="395" spans="1:18" x14ac:dyDescent="0.25">
      <c r="A395" s="3" t="s">
        <v>2739</v>
      </c>
      <c r="B395" s="3" t="s">
        <v>2752</v>
      </c>
      <c r="C395" s="3" t="s">
        <v>2832</v>
      </c>
      <c r="D395" s="12" t="s">
        <v>11</v>
      </c>
      <c r="E395" s="12" t="s">
        <v>11</v>
      </c>
      <c r="F395" s="12" t="s">
        <v>8</v>
      </c>
      <c r="G395" s="12" t="s">
        <v>8</v>
      </c>
      <c r="H395" s="12" t="s">
        <v>8</v>
      </c>
      <c r="I395" s="3" t="s">
        <v>302</v>
      </c>
      <c r="J395" s="3">
        <v>5825</v>
      </c>
      <c r="K395" s="3" t="s">
        <v>2444</v>
      </c>
      <c r="L395" s="3" t="s">
        <v>2052</v>
      </c>
      <c r="M395" s="3" t="s">
        <v>2749</v>
      </c>
      <c r="N395" s="3">
        <v>5</v>
      </c>
      <c r="O395" s="3">
        <v>44012</v>
      </c>
      <c r="P395" s="3">
        <v>20</v>
      </c>
      <c r="Q395" s="3">
        <v>80</v>
      </c>
      <c r="R395" s="3" t="s">
        <v>2732</v>
      </c>
    </row>
    <row r="396" spans="1:18" x14ac:dyDescent="0.25">
      <c r="A396" s="3" t="s">
        <v>2739</v>
      </c>
      <c r="B396" s="3" t="s">
        <v>2752</v>
      </c>
      <c r="C396" s="3" t="s">
        <v>2832</v>
      </c>
      <c r="D396" s="12" t="s">
        <v>11</v>
      </c>
      <c r="E396" s="12" t="s">
        <v>11</v>
      </c>
      <c r="F396" s="12" t="s">
        <v>8</v>
      </c>
      <c r="G396" s="12" t="s">
        <v>8</v>
      </c>
      <c r="H396" s="12" t="s">
        <v>8</v>
      </c>
      <c r="I396" s="3" t="s">
        <v>302</v>
      </c>
      <c r="J396" s="3">
        <v>5826</v>
      </c>
      <c r="K396" s="3" t="s">
        <v>2445</v>
      </c>
      <c r="L396" s="3" t="s">
        <v>2051</v>
      </c>
      <c r="M396" s="3" t="s">
        <v>2749</v>
      </c>
      <c r="N396" s="3">
        <v>5</v>
      </c>
      <c r="O396" s="3">
        <v>44012</v>
      </c>
      <c r="P396" s="3">
        <v>24</v>
      </c>
      <c r="Q396" s="3">
        <v>70</v>
      </c>
      <c r="R396" s="3" t="s">
        <v>2732</v>
      </c>
    </row>
    <row r="397" spans="1:18" x14ac:dyDescent="0.25">
      <c r="A397" s="3" t="s">
        <v>2739</v>
      </c>
      <c r="B397" s="3" t="s">
        <v>2752</v>
      </c>
      <c r="C397" s="3" t="s">
        <v>2832</v>
      </c>
      <c r="D397" s="12" t="s">
        <v>11</v>
      </c>
      <c r="E397" s="12" t="s">
        <v>11</v>
      </c>
      <c r="F397" s="12" t="s">
        <v>8</v>
      </c>
      <c r="G397" s="12" t="s">
        <v>8</v>
      </c>
      <c r="H397" s="12" t="s">
        <v>8</v>
      </c>
      <c r="I397" s="3" t="s">
        <v>302</v>
      </c>
      <c r="J397" s="3">
        <v>5827</v>
      </c>
      <c r="K397" s="3" t="s">
        <v>2446</v>
      </c>
      <c r="L397" s="3" t="s">
        <v>2051</v>
      </c>
      <c r="M397" s="3" t="s">
        <v>2730</v>
      </c>
      <c r="N397" s="3">
        <v>5</v>
      </c>
      <c r="O397" s="3">
        <v>44012</v>
      </c>
      <c r="P397" s="3">
        <v>47.381</v>
      </c>
      <c r="Q397" s="3">
        <v>23.69</v>
      </c>
      <c r="R397" s="3" t="s">
        <v>2732</v>
      </c>
    </row>
    <row r="398" spans="1:18" x14ac:dyDescent="0.25">
      <c r="A398" s="3" t="s">
        <v>2739</v>
      </c>
      <c r="B398" s="3" t="s">
        <v>2752</v>
      </c>
      <c r="C398" s="3" t="s">
        <v>2832</v>
      </c>
      <c r="D398" s="12" t="s">
        <v>11</v>
      </c>
      <c r="E398" s="12" t="s">
        <v>11</v>
      </c>
      <c r="F398" s="12" t="s">
        <v>8</v>
      </c>
      <c r="G398" s="12" t="s">
        <v>8</v>
      </c>
      <c r="H398" s="12" t="s">
        <v>8</v>
      </c>
      <c r="I398" s="3" t="s">
        <v>302</v>
      </c>
      <c r="J398" s="3">
        <v>5828</v>
      </c>
      <c r="K398" s="3" t="s">
        <v>2447</v>
      </c>
      <c r="L398" s="3" t="s">
        <v>2052</v>
      </c>
      <c r="M398" s="3" t="s">
        <v>2730</v>
      </c>
      <c r="N398" s="3">
        <v>5</v>
      </c>
      <c r="O398" s="3">
        <v>44012</v>
      </c>
      <c r="P398" s="3">
        <v>100</v>
      </c>
      <c r="Q398" s="3">
        <v>100</v>
      </c>
      <c r="R398" s="3" t="s">
        <v>2732</v>
      </c>
    </row>
    <row r="399" spans="1:18" x14ac:dyDescent="0.25">
      <c r="A399" s="3" t="s">
        <v>2739</v>
      </c>
      <c r="B399" s="3" t="s">
        <v>2752</v>
      </c>
      <c r="C399" s="3" t="s">
        <v>2832</v>
      </c>
      <c r="D399" s="12" t="s">
        <v>11</v>
      </c>
      <c r="E399" s="12" t="s">
        <v>11</v>
      </c>
      <c r="F399" s="12" t="s">
        <v>8</v>
      </c>
      <c r="G399" s="12" t="s">
        <v>8</v>
      </c>
      <c r="H399" s="12" t="s">
        <v>8</v>
      </c>
      <c r="I399" s="3" t="s">
        <v>302</v>
      </c>
      <c r="J399" s="3">
        <v>5829</v>
      </c>
      <c r="K399" s="3" t="s">
        <v>2448</v>
      </c>
      <c r="L399" s="3" t="s">
        <v>2051</v>
      </c>
      <c r="M399" s="3" t="s">
        <v>2791</v>
      </c>
      <c r="N399" s="3">
        <v>10</v>
      </c>
      <c r="O399" s="3">
        <v>44043</v>
      </c>
      <c r="P399" s="3">
        <v>77.869</v>
      </c>
      <c r="Q399" s="3">
        <v>40.253999999999998</v>
      </c>
      <c r="R399" s="3" t="s">
        <v>2732</v>
      </c>
    </row>
    <row r="400" spans="1:18" x14ac:dyDescent="0.25">
      <c r="A400" s="3" t="s">
        <v>2739</v>
      </c>
      <c r="B400" s="3" t="s">
        <v>2752</v>
      </c>
      <c r="C400" s="3" t="s">
        <v>2832</v>
      </c>
      <c r="D400" s="12" t="s">
        <v>11</v>
      </c>
      <c r="E400" s="12" t="s">
        <v>11</v>
      </c>
      <c r="F400" s="12" t="s">
        <v>8</v>
      </c>
      <c r="G400" s="12" t="s">
        <v>8</v>
      </c>
      <c r="H400" s="12" t="s">
        <v>8</v>
      </c>
      <c r="I400" s="3" t="s">
        <v>302</v>
      </c>
      <c r="J400" s="3">
        <v>5830</v>
      </c>
      <c r="K400" s="3" t="s">
        <v>2449</v>
      </c>
      <c r="L400" s="3" t="s">
        <v>2051</v>
      </c>
      <c r="M400" s="3" t="s">
        <v>2730</v>
      </c>
      <c r="N400" s="3">
        <v>5</v>
      </c>
      <c r="O400" s="3">
        <v>44012</v>
      </c>
      <c r="P400" s="3">
        <v>57.466999999999999</v>
      </c>
      <c r="Q400" s="3">
        <v>63.468000000000004</v>
      </c>
      <c r="R400" s="3" t="s">
        <v>2732</v>
      </c>
    </row>
    <row r="401" spans="1:18" x14ac:dyDescent="0.25">
      <c r="A401" s="3" t="s">
        <v>2739</v>
      </c>
      <c r="B401" s="3" t="s">
        <v>2752</v>
      </c>
      <c r="C401" s="3" t="s">
        <v>2832</v>
      </c>
      <c r="D401" s="12" t="s">
        <v>11</v>
      </c>
      <c r="E401" s="12" t="s">
        <v>11</v>
      </c>
      <c r="F401" s="12" t="s">
        <v>8</v>
      </c>
      <c r="G401" s="12" t="s">
        <v>8</v>
      </c>
      <c r="H401" s="12" t="s">
        <v>8</v>
      </c>
      <c r="I401" s="3" t="s">
        <v>302</v>
      </c>
      <c r="J401" s="3">
        <v>5831</v>
      </c>
      <c r="K401" s="3" t="s">
        <v>2450</v>
      </c>
      <c r="L401" s="3" t="s">
        <v>2051</v>
      </c>
      <c r="M401" s="3" t="s">
        <v>2749</v>
      </c>
      <c r="N401" s="3">
        <v>10</v>
      </c>
      <c r="O401" s="3">
        <v>44012</v>
      </c>
      <c r="P401" s="3" t="s">
        <v>2731</v>
      </c>
      <c r="Q401" s="3">
        <v>0</v>
      </c>
      <c r="R401" s="3" t="s">
        <v>2732</v>
      </c>
    </row>
    <row r="402" spans="1:18" x14ac:dyDescent="0.25">
      <c r="A402" s="3" t="s">
        <v>2739</v>
      </c>
      <c r="B402" s="3" t="s">
        <v>2752</v>
      </c>
      <c r="C402" s="3" t="s">
        <v>2832</v>
      </c>
      <c r="D402" s="12" t="s">
        <v>11</v>
      </c>
      <c r="E402" s="12" t="s">
        <v>11</v>
      </c>
      <c r="F402" s="12" t="s">
        <v>8</v>
      </c>
      <c r="G402" s="12" t="s">
        <v>8</v>
      </c>
      <c r="H402" s="12" t="s">
        <v>8</v>
      </c>
      <c r="I402" s="3" t="s">
        <v>302</v>
      </c>
      <c r="J402" s="3">
        <v>5832</v>
      </c>
      <c r="K402" s="3" t="s">
        <v>2451</v>
      </c>
      <c r="L402" s="3" t="s">
        <v>2051</v>
      </c>
      <c r="M402" s="3" t="s">
        <v>2730</v>
      </c>
      <c r="N402" s="3">
        <v>5</v>
      </c>
      <c r="O402" s="3">
        <v>44012</v>
      </c>
      <c r="P402" s="3">
        <v>100</v>
      </c>
      <c r="Q402" s="3">
        <v>77.5</v>
      </c>
      <c r="R402" s="3" t="s">
        <v>2732</v>
      </c>
    </row>
    <row r="403" spans="1:18" x14ac:dyDescent="0.25">
      <c r="A403" s="3" t="s">
        <v>2739</v>
      </c>
      <c r="B403" s="3" t="s">
        <v>2752</v>
      </c>
      <c r="C403" s="3" t="s">
        <v>2832</v>
      </c>
      <c r="D403" s="12" t="s">
        <v>11</v>
      </c>
      <c r="E403" s="12" t="s">
        <v>11</v>
      </c>
      <c r="F403" s="12" t="s">
        <v>8</v>
      </c>
      <c r="G403" s="12" t="s">
        <v>8</v>
      </c>
      <c r="H403" s="12" t="s">
        <v>8</v>
      </c>
      <c r="I403" s="3" t="s">
        <v>302</v>
      </c>
      <c r="J403" s="3">
        <v>5833</v>
      </c>
      <c r="K403" s="3" t="s">
        <v>2452</v>
      </c>
      <c r="L403" s="3" t="s">
        <v>2051</v>
      </c>
      <c r="M403" s="3" t="s">
        <v>2749</v>
      </c>
      <c r="N403" s="3">
        <v>10</v>
      </c>
      <c r="O403" s="3">
        <v>44012</v>
      </c>
      <c r="P403" s="3">
        <v>70</v>
      </c>
      <c r="Q403" s="3">
        <v>28</v>
      </c>
      <c r="R403" s="3" t="s">
        <v>2732</v>
      </c>
    </row>
    <row r="404" spans="1:18" x14ac:dyDescent="0.25">
      <c r="A404" s="3" t="s">
        <v>2739</v>
      </c>
      <c r="B404" s="3" t="s">
        <v>2752</v>
      </c>
      <c r="C404" s="3" t="s">
        <v>2832</v>
      </c>
      <c r="D404" s="12" t="s">
        <v>11</v>
      </c>
      <c r="E404" s="12" t="s">
        <v>11</v>
      </c>
      <c r="F404" s="12" t="s">
        <v>8</v>
      </c>
      <c r="G404" s="12" t="s">
        <v>8</v>
      </c>
      <c r="H404" s="12" t="s">
        <v>8</v>
      </c>
      <c r="I404" s="3" t="s">
        <v>302</v>
      </c>
      <c r="J404" s="3">
        <v>5834</v>
      </c>
      <c r="K404" s="3" t="s">
        <v>2453</v>
      </c>
      <c r="L404" s="3" t="s">
        <v>2048</v>
      </c>
      <c r="M404" s="3" t="s">
        <v>2749</v>
      </c>
      <c r="N404" s="3">
        <v>10</v>
      </c>
      <c r="O404" s="3">
        <v>44012</v>
      </c>
      <c r="P404" s="3">
        <v>70</v>
      </c>
      <c r="Q404" s="3">
        <v>28</v>
      </c>
      <c r="R404" s="3" t="s">
        <v>2732</v>
      </c>
    </row>
    <row r="405" spans="1:18" x14ac:dyDescent="0.25">
      <c r="A405" s="3" t="s">
        <v>2739</v>
      </c>
      <c r="B405" s="3" t="s">
        <v>2752</v>
      </c>
      <c r="C405" s="3" t="s">
        <v>2832</v>
      </c>
      <c r="D405" s="12" t="s">
        <v>11</v>
      </c>
      <c r="E405" s="12" t="s">
        <v>11</v>
      </c>
      <c r="F405" s="12" t="s">
        <v>8</v>
      </c>
      <c r="G405" s="12" t="s">
        <v>8</v>
      </c>
      <c r="H405" s="12" t="s">
        <v>8</v>
      </c>
      <c r="I405" s="3" t="s">
        <v>302</v>
      </c>
      <c r="J405" s="3">
        <v>5835</v>
      </c>
      <c r="K405" s="3" t="s">
        <v>2454</v>
      </c>
      <c r="L405" s="3" t="s">
        <v>2052</v>
      </c>
      <c r="M405" s="3" t="s">
        <v>2730</v>
      </c>
      <c r="N405" s="3">
        <v>10</v>
      </c>
      <c r="O405" s="3">
        <v>44012</v>
      </c>
      <c r="P405" s="3">
        <v>100</v>
      </c>
      <c r="Q405" s="3">
        <v>74.5</v>
      </c>
      <c r="R405" s="3" t="s">
        <v>2732</v>
      </c>
    </row>
    <row r="406" spans="1:18" x14ac:dyDescent="0.25">
      <c r="A406" s="3" t="s">
        <v>2727</v>
      </c>
      <c r="B406" s="3" t="s">
        <v>2728</v>
      </c>
      <c r="C406" s="3" t="s">
        <v>2729</v>
      </c>
      <c r="D406" s="12" t="s">
        <v>11</v>
      </c>
      <c r="E406" s="12" t="s">
        <v>11</v>
      </c>
      <c r="F406" s="12" t="s">
        <v>11</v>
      </c>
      <c r="G406" s="12" t="s">
        <v>11</v>
      </c>
      <c r="H406" s="12" t="s">
        <v>11</v>
      </c>
      <c r="I406" s="3" t="s">
        <v>181</v>
      </c>
      <c r="J406" s="3">
        <v>5837</v>
      </c>
      <c r="K406" s="3" t="s">
        <v>2455</v>
      </c>
      <c r="L406" s="3" t="s">
        <v>2049</v>
      </c>
      <c r="M406" s="3" t="s">
        <v>2738</v>
      </c>
      <c r="N406" s="3">
        <v>15</v>
      </c>
      <c r="O406" s="3">
        <v>43830</v>
      </c>
      <c r="P406" s="3">
        <v>100</v>
      </c>
      <c r="Q406" s="3">
        <v>0.88</v>
      </c>
      <c r="R406" s="3" t="s">
        <v>2732</v>
      </c>
    </row>
    <row r="407" spans="1:18" x14ac:dyDescent="0.25">
      <c r="A407" s="3" t="s">
        <v>2727</v>
      </c>
      <c r="B407" s="3" t="s">
        <v>2728</v>
      </c>
      <c r="C407" s="3" t="s">
        <v>2729</v>
      </c>
      <c r="D407" s="12" t="s">
        <v>11</v>
      </c>
      <c r="E407" s="12" t="s">
        <v>11</v>
      </c>
      <c r="F407" s="12" t="s">
        <v>11</v>
      </c>
      <c r="G407" s="12" t="s">
        <v>11</v>
      </c>
      <c r="H407" s="12" t="s">
        <v>11</v>
      </c>
      <c r="I407" s="3" t="s">
        <v>181</v>
      </c>
      <c r="J407" s="3">
        <v>5838</v>
      </c>
      <c r="K407" s="3" t="s">
        <v>2456</v>
      </c>
      <c r="L407" s="3" t="s">
        <v>2048</v>
      </c>
      <c r="M407" s="3" t="s">
        <v>2738</v>
      </c>
      <c r="N407" s="3">
        <v>15</v>
      </c>
      <c r="O407" s="3">
        <v>43830</v>
      </c>
      <c r="P407" s="3">
        <v>100</v>
      </c>
      <c r="Q407" s="3">
        <v>49.234999999999999</v>
      </c>
      <c r="R407" s="3" t="s">
        <v>2732</v>
      </c>
    </row>
    <row r="408" spans="1:18" x14ac:dyDescent="0.25">
      <c r="A408" s="3" t="s">
        <v>2727</v>
      </c>
      <c r="B408" s="3" t="s">
        <v>2728</v>
      </c>
      <c r="C408" s="3" t="s">
        <v>2729</v>
      </c>
      <c r="D408" s="12" t="s">
        <v>11</v>
      </c>
      <c r="E408" s="12" t="s">
        <v>11</v>
      </c>
      <c r="F408" s="12" t="s">
        <v>11</v>
      </c>
      <c r="G408" s="12" t="s">
        <v>11</v>
      </c>
      <c r="H408" s="12" t="s">
        <v>11</v>
      </c>
      <c r="I408" s="3" t="s">
        <v>181</v>
      </c>
      <c r="J408" s="3">
        <v>5839</v>
      </c>
      <c r="K408" s="3" t="s">
        <v>2457</v>
      </c>
      <c r="L408" s="3" t="s">
        <v>2051</v>
      </c>
      <c r="M408" s="3" t="s">
        <v>2738</v>
      </c>
      <c r="N408" s="3">
        <v>30</v>
      </c>
      <c r="O408" s="3">
        <v>43830</v>
      </c>
      <c r="P408" s="3">
        <v>97.108999999999995</v>
      </c>
      <c r="Q408" s="3">
        <v>35.576000000000001</v>
      </c>
      <c r="R408" s="3" t="s">
        <v>2732</v>
      </c>
    </row>
    <row r="409" spans="1:18" x14ac:dyDescent="0.25">
      <c r="A409" s="3" t="s">
        <v>2727</v>
      </c>
      <c r="B409" s="3" t="s">
        <v>2728</v>
      </c>
      <c r="C409" s="3" t="s">
        <v>2729</v>
      </c>
      <c r="D409" s="12" t="s">
        <v>11</v>
      </c>
      <c r="E409" s="12" t="s">
        <v>11</v>
      </c>
      <c r="F409" s="12" t="s">
        <v>11</v>
      </c>
      <c r="G409" s="12" t="s">
        <v>11</v>
      </c>
      <c r="H409" s="12" t="s">
        <v>11</v>
      </c>
      <c r="I409" s="3" t="s">
        <v>181</v>
      </c>
      <c r="J409" s="3">
        <v>5840</v>
      </c>
      <c r="K409" s="3" t="s">
        <v>2458</v>
      </c>
      <c r="L409" s="3" t="s">
        <v>2049</v>
      </c>
      <c r="M409" s="3" t="s">
        <v>2738</v>
      </c>
      <c r="N409" s="3">
        <v>30</v>
      </c>
      <c r="O409" s="3">
        <v>43830</v>
      </c>
      <c r="P409" s="3">
        <v>100</v>
      </c>
      <c r="Q409" s="3">
        <v>100</v>
      </c>
      <c r="R409" s="3" t="s">
        <v>2732</v>
      </c>
    </row>
    <row r="410" spans="1:18" x14ac:dyDescent="0.25">
      <c r="A410" s="3" t="s">
        <v>2727</v>
      </c>
      <c r="B410" s="3" t="s">
        <v>2728</v>
      </c>
      <c r="C410" s="3" t="s">
        <v>2729</v>
      </c>
      <c r="D410" s="12" t="s">
        <v>11</v>
      </c>
      <c r="E410" s="12" t="s">
        <v>11</v>
      </c>
      <c r="F410" s="12" t="s">
        <v>11</v>
      </c>
      <c r="G410" s="12" t="s">
        <v>11</v>
      </c>
      <c r="H410" s="12" t="s">
        <v>11</v>
      </c>
      <c r="I410" s="3" t="s">
        <v>181</v>
      </c>
      <c r="J410" s="3">
        <v>5841</v>
      </c>
      <c r="K410" s="3" t="s">
        <v>2459</v>
      </c>
      <c r="L410" s="3" t="s">
        <v>2049</v>
      </c>
      <c r="M410" s="3" t="s">
        <v>2730</v>
      </c>
      <c r="N410" s="3">
        <v>0</v>
      </c>
      <c r="O410" s="3">
        <v>44012</v>
      </c>
      <c r="P410" s="3">
        <v>58.353000000000002</v>
      </c>
      <c r="Q410" s="3">
        <v>38.154000000000003</v>
      </c>
      <c r="R410" s="3" t="s">
        <v>2732</v>
      </c>
    </row>
    <row r="411" spans="1:18" x14ac:dyDescent="0.25">
      <c r="A411" s="3" t="s">
        <v>2727</v>
      </c>
      <c r="B411" s="3" t="s">
        <v>2728</v>
      </c>
      <c r="C411" s="3" t="s">
        <v>2729</v>
      </c>
      <c r="D411" s="12" t="s">
        <v>11</v>
      </c>
      <c r="E411" s="12" t="s">
        <v>11</v>
      </c>
      <c r="F411" s="12" t="s">
        <v>11</v>
      </c>
      <c r="G411" s="12" t="s">
        <v>11</v>
      </c>
      <c r="H411" s="12" t="s">
        <v>11</v>
      </c>
      <c r="I411" s="3" t="s">
        <v>181</v>
      </c>
      <c r="J411" s="3">
        <v>5842</v>
      </c>
      <c r="K411" s="3" t="s">
        <v>2460</v>
      </c>
      <c r="L411" s="3" t="s">
        <v>2049</v>
      </c>
      <c r="M411" s="3" t="s">
        <v>2730</v>
      </c>
      <c r="N411" s="3">
        <v>30</v>
      </c>
      <c r="O411" s="3">
        <v>44012</v>
      </c>
      <c r="P411" s="3">
        <v>100</v>
      </c>
      <c r="Q411" s="3">
        <v>100</v>
      </c>
      <c r="R411" s="3" t="s">
        <v>2732</v>
      </c>
    </row>
    <row r="412" spans="1:18" x14ac:dyDescent="0.25">
      <c r="A412" s="3" t="s">
        <v>2727</v>
      </c>
      <c r="B412" s="3" t="s">
        <v>2728</v>
      </c>
      <c r="C412" s="3" t="s">
        <v>2729</v>
      </c>
      <c r="D412" s="12" t="s">
        <v>11</v>
      </c>
      <c r="E412" s="12" t="s">
        <v>11</v>
      </c>
      <c r="F412" s="12" t="s">
        <v>11</v>
      </c>
      <c r="G412" s="12" t="s">
        <v>11</v>
      </c>
      <c r="H412" s="12" t="s">
        <v>11</v>
      </c>
      <c r="I412" s="3" t="s">
        <v>181</v>
      </c>
      <c r="J412" s="3">
        <v>5843</v>
      </c>
      <c r="K412" s="3" t="s">
        <v>2461</v>
      </c>
      <c r="L412" s="3" t="s">
        <v>2049</v>
      </c>
      <c r="M412" s="3" t="s">
        <v>2730</v>
      </c>
      <c r="N412" s="3">
        <v>0</v>
      </c>
      <c r="O412" s="3">
        <v>44012</v>
      </c>
      <c r="P412" s="3">
        <v>47.75</v>
      </c>
      <c r="Q412" s="3">
        <v>22.209</v>
      </c>
      <c r="R412" s="3" t="s">
        <v>2732</v>
      </c>
    </row>
    <row r="413" spans="1:18" x14ac:dyDescent="0.25">
      <c r="A413" s="3" t="s">
        <v>2727</v>
      </c>
      <c r="B413" s="3" t="s">
        <v>2728</v>
      </c>
      <c r="C413" s="3" t="s">
        <v>2729</v>
      </c>
      <c r="D413" s="12" t="s">
        <v>11</v>
      </c>
      <c r="E413" s="12" t="s">
        <v>11</v>
      </c>
      <c r="F413" s="12" t="s">
        <v>11</v>
      </c>
      <c r="G413" s="12" t="s">
        <v>11</v>
      </c>
      <c r="H413" s="12" t="s">
        <v>11</v>
      </c>
      <c r="I413" s="3" t="s">
        <v>181</v>
      </c>
      <c r="J413" s="3">
        <v>5844</v>
      </c>
      <c r="K413" s="3" t="s">
        <v>2462</v>
      </c>
      <c r="L413" s="3" t="s">
        <v>2049</v>
      </c>
      <c r="M413" s="3" t="s">
        <v>2730</v>
      </c>
      <c r="N413" s="3">
        <v>0</v>
      </c>
      <c r="O413" s="3">
        <v>44012</v>
      </c>
      <c r="P413" s="3">
        <v>32.799999999999997</v>
      </c>
      <c r="Q413" s="3">
        <v>46</v>
      </c>
      <c r="R413" s="3" t="s">
        <v>2732</v>
      </c>
    </row>
    <row r="414" spans="1:18" x14ac:dyDescent="0.25">
      <c r="A414" s="3" t="s">
        <v>2727</v>
      </c>
      <c r="B414" s="3" t="s">
        <v>2728</v>
      </c>
      <c r="C414" s="3" t="s">
        <v>2729</v>
      </c>
      <c r="D414" s="12" t="s">
        <v>11</v>
      </c>
      <c r="E414" s="12" t="s">
        <v>11</v>
      </c>
      <c r="F414" s="12" t="s">
        <v>11</v>
      </c>
      <c r="G414" s="12" t="s">
        <v>11</v>
      </c>
      <c r="H414" s="12" t="s">
        <v>11</v>
      </c>
      <c r="I414" s="3" t="s">
        <v>181</v>
      </c>
      <c r="J414" s="3">
        <v>5845</v>
      </c>
      <c r="K414" s="3" t="s">
        <v>2463</v>
      </c>
      <c r="L414" s="3" t="s">
        <v>2049</v>
      </c>
      <c r="M414" s="3" t="s">
        <v>2738</v>
      </c>
      <c r="N414" s="3">
        <v>60</v>
      </c>
      <c r="O414" s="3">
        <v>43830</v>
      </c>
      <c r="P414" s="3">
        <v>100</v>
      </c>
      <c r="Q414" s="3">
        <v>69.444000000000003</v>
      </c>
      <c r="R414" s="3" t="s">
        <v>2732</v>
      </c>
    </row>
    <row r="415" spans="1:18" x14ac:dyDescent="0.25">
      <c r="A415" s="3" t="s">
        <v>2727</v>
      </c>
      <c r="B415" s="3" t="s">
        <v>2728</v>
      </c>
      <c r="C415" s="3" t="s">
        <v>2729</v>
      </c>
      <c r="D415" s="12" t="s">
        <v>11</v>
      </c>
      <c r="E415" s="12" t="s">
        <v>11</v>
      </c>
      <c r="F415" s="12" t="s">
        <v>11</v>
      </c>
      <c r="G415" s="12" t="s">
        <v>11</v>
      </c>
      <c r="H415" s="12" t="s">
        <v>11</v>
      </c>
      <c r="I415" s="3" t="s">
        <v>181</v>
      </c>
      <c r="J415" s="3">
        <v>5846</v>
      </c>
      <c r="K415" s="3" t="s">
        <v>2464</v>
      </c>
      <c r="L415" s="3" t="s">
        <v>2051</v>
      </c>
      <c r="M415" s="3" t="s">
        <v>2738</v>
      </c>
      <c r="N415" s="3">
        <v>30</v>
      </c>
      <c r="O415" s="3">
        <v>43830</v>
      </c>
      <c r="P415" s="3">
        <v>100</v>
      </c>
      <c r="Q415" s="3">
        <v>16.667000000000002</v>
      </c>
      <c r="R415" s="3" t="s">
        <v>2732</v>
      </c>
    </row>
    <row r="416" spans="1:18" x14ac:dyDescent="0.25">
      <c r="A416" s="3" t="s">
        <v>2739</v>
      </c>
      <c r="B416" s="3" t="s">
        <v>2752</v>
      </c>
      <c r="C416" s="3" t="s">
        <v>2766</v>
      </c>
      <c r="D416" s="12" t="s">
        <v>11</v>
      </c>
      <c r="E416" s="12" t="s">
        <v>8</v>
      </c>
      <c r="F416" s="12" t="s">
        <v>8</v>
      </c>
      <c r="G416" s="12" t="s">
        <v>8</v>
      </c>
      <c r="H416" s="12" t="s">
        <v>11</v>
      </c>
      <c r="I416" s="3" t="s">
        <v>181</v>
      </c>
      <c r="J416" s="3">
        <v>5847</v>
      </c>
      <c r="K416" s="3" t="s">
        <v>2465</v>
      </c>
      <c r="L416" s="3" t="s">
        <v>2052</v>
      </c>
      <c r="M416" s="3" t="s">
        <v>2738</v>
      </c>
      <c r="N416" s="3">
        <v>0</v>
      </c>
      <c r="O416" s="3">
        <v>43830</v>
      </c>
      <c r="P416" s="3">
        <v>100</v>
      </c>
      <c r="Q416" s="3">
        <v>33.332999999999998</v>
      </c>
      <c r="R416" s="3" t="s">
        <v>2732</v>
      </c>
    </row>
    <row r="417" spans="1:18" x14ac:dyDescent="0.25">
      <c r="A417" s="3" t="s">
        <v>2739</v>
      </c>
      <c r="B417" s="3" t="s">
        <v>2752</v>
      </c>
      <c r="C417" s="3" t="s">
        <v>2766</v>
      </c>
      <c r="D417" s="12" t="s">
        <v>11</v>
      </c>
      <c r="E417" s="12" t="s">
        <v>8</v>
      </c>
      <c r="F417" s="12" t="s">
        <v>8</v>
      </c>
      <c r="G417" s="12" t="s">
        <v>8</v>
      </c>
      <c r="H417" s="12" t="s">
        <v>11</v>
      </c>
      <c r="I417" s="3" t="s">
        <v>181</v>
      </c>
      <c r="J417" s="3">
        <v>5848</v>
      </c>
      <c r="K417" s="3" t="s">
        <v>2466</v>
      </c>
      <c r="L417" s="3" t="s">
        <v>2048</v>
      </c>
      <c r="M417" s="3" t="s">
        <v>2738</v>
      </c>
      <c r="N417" s="3">
        <v>90</v>
      </c>
      <c r="O417" s="3">
        <v>43830</v>
      </c>
      <c r="P417" s="3">
        <v>100</v>
      </c>
      <c r="Q417" s="3">
        <v>50</v>
      </c>
      <c r="R417" s="3" t="s">
        <v>2732</v>
      </c>
    </row>
    <row r="418" spans="1:18" x14ac:dyDescent="0.25">
      <c r="A418" s="3" t="s">
        <v>2739</v>
      </c>
      <c r="B418" s="3" t="s">
        <v>2752</v>
      </c>
      <c r="C418" s="3" t="s">
        <v>2766</v>
      </c>
      <c r="D418" s="12" t="s">
        <v>11</v>
      </c>
      <c r="E418" s="12" t="s">
        <v>8</v>
      </c>
      <c r="F418" s="12" t="s">
        <v>8</v>
      </c>
      <c r="G418" s="12" t="s">
        <v>8</v>
      </c>
      <c r="H418" s="12" t="s">
        <v>11</v>
      </c>
      <c r="I418" s="3" t="s">
        <v>181</v>
      </c>
      <c r="J418" s="3">
        <v>5849</v>
      </c>
      <c r="K418" s="3" t="s">
        <v>2467</v>
      </c>
      <c r="L418" s="3" t="s">
        <v>2052</v>
      </c>
      <c r="M418" s="3" t="s">
        <v>2738</v>
      </c>
      <c r="N418" s="3">
        <v>0</v>
      </c>
      <c r="O418" s="3">
        <v>43830</v>
      </c>
      <c r="P418" s="3">
        <v>100</v>
      </c>
      <c r="Q418" s="3">
        <v>25</v>
      </c>
      <c r="R418" s="3" t="s">
        <v>2732</v>
      </c>
    </row>
    <row r="419" spans="1:18" x14ac:dyDescent="0.25">
      <c r="A419" s="3" t="s">
        <v>2739</v>
      </c>
      <c r="B419" s="3" t="s">
        <v>2740</v>
      </c>
      <c r="C419" s="3" t="s">
        <v>2782</v>
      </c>
      <c r="D419" s="12" t="s">
        <v>8</v>
      </c>
      <c r="E419" s="12" t="s">
        <v>8</v>
      </c>
      <c r="F419" s="12" t="s">
        <v>8</v>
      </c>
      <c r="G419" s="12" t="s">
        <v>11</v>
      </c>
      <c r="H419" s="12" t="s">
        <v>11</v>
      </c>
      <c r="I419" s="3" t="s">
        <v>181</v>
      </c>
      <c r="J419" s="3">
        <v>5850</v>
      </c>
      <c r="K419" s="3" t="s">
        <v>2468</v>
      </c>
      <c r="L419" s="3" t="s">
        <v>2049</v>
      </c>
      <c r="M419" s="3" t="s">
        <v>2749</v>
      </c>
      <c r="N419" s="3">
        <v>0</v>
      </c>
      <c r="O419" s="3">
        <v>44012</v>
      </c>
      <c r="P419" s="3">
        <v>100</v>
      </c>
      <c r="Q419" s="3">
        <v>46.667000000000002</v>
      </c>
      <c r="R419" s="3" t="s">
        <v>2732</v>
      </c>
    </row>
    <row r="420" spans="1:18" x14ac:dyDescent="0.25">
      <c r="A420" s="3" t="s">
        <v>2739</v>
      </c>
      <c r="B420" s="3" t="s">
        <v>2740</v>
      </c>
      <c r="C420" s="3" t="s">
        <v>2782</v>
      </c>
      <c r="D420" s="12" t="s">
        <v>8</v>
      </c>
      <c r="E420" s="12" t="s">
        <v>8</v>
      </c>
      <c r="F420" s="12" t="s">
        <v>8</v>
      </c>
      <c r="G420" s="12" t="s">
        <v>11</v>
      </c>
      <c r="H420" s="12" t="s">
        <v>11</v>
      </c>
      <c r="I420" s="3" t="s">
        <v>181</v>
      </c>
      <c r="J420" s="3">
        <v>5851</v>
      </c>
      <c r="K420" s="3" t="s">
        <v>2469</v>
      </c>
      <c r="L420" s="3" t="s">
        <v>2052</v>
      </c>
      <c r="M420" s="3" t="s">
        <v>2749</v>
      </c>
      <c r="N420" s="3">
        <v>0</v>
      </c>
      <c r="O420" s="3">
        <v>44012</v>
      </c>
      <c r="P420" s="3">
        <v>0</v>
      </c>
      <c r="Q420" s="3">
        <v>12.5</v>
      </c>
      <c r="R420" s="3" t="s">
        <v>2732</v>
      </c>
    </row>
    <row r="421" spans="1:18" x14ac:dyDescent="0.25">
      <c r="A421" s="3" t="s">
        <v>2727</v>
      </c>
      <c r="B421" s="3" t="s">
        <v>2735</v>
      </c>
      <c r="C421" s="3" t="s">
        <v>2736</v>
      </c>
      <c r="D421" s="12" t="s">
        <v>11</v>
      </c>
      <c r="E421" s="12" t="s">
        <v>11</v>
      </c>
      <c r="F421" s="12" t="s">
        <v>11</v>
      </c>
      <c r="G421" s="12" t="s">
        <v>11</v>
      </c>
      <c r="H421" s="12" t="s">
        <v>11</v>
      </c>
      <c r="I421" s="3" t="s">
        <v>181</v>
      </c>
      <c r="J421" s="3">
        <v>5853</v>
      </c>
      <c r="K421" s="3" t="s">
        <v>2470</v>
      </c>
      <c r="L421" s="3" t="s">
        <v>2051</v>
      </c>
      <c r="M421" s="3" t="s">
        <v>2738</v>
      </c>
      <c r="N421" s="3">
        <v>0</v>
      </c>
      <c r="O421" s="3">
        <v>43830</v>
      </c>
      <c r="P421" s="3">
        <v>100</v>
      </c>
      <c r="Q421" s="3">
        <v>10</v>
      </c>
      <c r="R421" s="3" t="s">
        <v>2732</v>
      </c>
    </row>
    <row r="422" spans="1:18" x14ac:dyDescent="0.25">
      <c r="A422" s="3" t="s">
        <v>2727</v>
      </c>
      <c r="B422" s="3" t="s">
        <v>2762</v>
      </c>
      <c r="C422" s="3" t="s">
        <v>2799</v>
      </c>
      <c r="D422" s="12" t="s">
        <v>8</v>
      </c>
      <c r="E422" s="12" t="s">
        <v>11</v>
      </c>
      <c r="F422" s="12" t="s">
        <v>8</v>
      </c>
      <c r="G422" s="12" t="s">
        <v>8</v>
      </c>
      <c r="H422" s="12" t="s">
        <v>8</v>
      </c>
      <c r="I422" s="3" t="s">
        <v>181</v>
      </c>
      <c r="J422" s="3">
        <v>5854</v>
      </c>
      <c r="K422" s="3" t="s">
        <v>2471</v>
      </c>
      <c r="L422" s="3" t="s">
        <v>2049</v>
      </c>
      <c r="M422" s="3" t="s">
        <v>2738</v>
      </c>
      <c r="N422" s="3">
        <v>30</v>
      </c>
      <c r="O422" s="3">
        <v>43830</v>
      </c>
      <c r="P422" s="3">
        <v>100</v>
      </c>
      <c r="Q422" s="3">
        <v>100</v>
      </c>
      <c r="R422" s="3" t="s">
        <v>2732</v>
      </c>
    </row>
    <row r="423" spans="1:18" x14ac:dyDescent="0.25">
      <c r="A423" s="3" t="s">
        <v>2739</v>
      </c>
      <c r="B423" s="3" t="s">
        <v>2752</v>
      </c>
      <c r="C423" s="3" t="s">
        <v>2759</v>
      </c>
      <c r="D423" s="12" t="s">
        <v>11</v>
      </c>
      <c r="E423" s="12" t="s">
        <v>8</v>
      </c>
      <c r="F423" s="12" t="s">
        <v>8</v>
      </c>
      <c r="G423" s="12" t="s">
        <v>8</v>
      </c>
      <c r="H423" s="12" t="s">
        <v>8</v>
      </c>
      <c r="I423" s="3" t="s">
        <v>181</v>
      </c>
      <c r="J423" s="3">
        <v>5855</v>
      </c>
      <c r="K423" s="3" t="s">
        <v>2472</v>
      </c>
      <c r="L423" s="3" t="s">
        <v>2051</v>
      </c>
      <c r="M423" s="3" t="s">
        <v>2738</v>
      </c>
      <c r="N423" s="3">
        <v>60</v>
      </c>
      <c r="O423" s="3">
        <v>43830</v>
      </c>
      <c r="P423" s="3">
        <v>100</v>
      </c>
      <c r="Q423" s="3">
        <v>10.714</v>
      </c>
      <c r="R423" s="3" t="s">
        <v>2732</v>
      </c>
    </row>
    <row r="424" spans="1:18" x14ac:dyDescent="0.25">
      <c r="A424" s="3" t="s">
        <v>2739</v>
      </c>
      <c r="B424" s="3" t="s">
        <v>2752</v>
      </c>
      <c r="C424" s="3" t="s">
        <v>2759</v>
      </c>
      <c r="D424" s="12" t="s">
        <v>11</v>
      </c>
      <c r="E424" s="12" t="s">
        <v>8</v>
      </c>
      <c r="F424" s="12" t="s">
        <v>8</v>
      </c>
      <c r="G424" s="12" t="s">
        <v>8</v>
      </c>
      <c r="H424" s="12" t="s">
        <v>8</v>
      </c>
      <c r="I424" s="3" t="s">
        <v>181</v>
      </c>
      <c r="J424" s="3">
        <v>5856</v>
      </c>
      <c r="K424" s="3" t="s">
        <v>2473</v>
      </c>
      <c r="L424" s="3" t="s">
        <v>2049</v>
      </c>
      <c r="M424" s="3" t="s">
        <v>2791</v>
      </c>
      <c r="N424" s="3">
        <v>30</v>
      </c>
      <c r="O424" s="3">
        <v>44043</v>
      </c>
      <c r="P424" s="3">
        <v>100</v>
      </c>
      <c r="Q424" s="3">
        <v>100</v>
      </c>
      <c r="R424" s="3" t="s">
        <v>2732</v>
      </c>
    </row>
    <row r="425" spans="1:18" x14ac:dyDescent="0.25">
      <c r="A425" s="3" t="s">
        <v>2739</v>
      </c>
      <c r="B425" s="3" t="s">
        <v>2752</v>
      </c>
      <c r="C425" s="3" t="s">
        <v>2832</v>
      </c>
      <c r="D425" s="12" t="s">
        <v>11</v>
      </c>
      <c r="E425" s="12" t="s">
        <v>11</v>
      </c>
      <c r="F425" s="12" t="s">
        <v>8</v>
      </c>
      <c r="G425" s="12" t="s">
        <v>8</v>
      </c>
      <c r="H425" s="12" t="s">
        <v>8</v>
      </c>
      <c r="I425" s="3" t="s">
        <v>181</v>
      </c>
      <c r="J425" s="3">
        <v>5857</v>
      </c>
      <c r="K425" s="3" t="s">
        <v>2474</v>
      </c>
      <c r="L425" s="3" t="s">
        <v>2051</v>
      </c>
      <c r="M425" s="3" t="s">
        <v>2738</v>
      </c>
      <c r="N425" s="3">
        <v>0</v>
      </c>
      <c r="O425" s="3">
        <v>43830</v>
      </c>
      <c r="P425" s="3">
        <v>100</v>
      </c>
      <c r="Q425" s="3">
        <v>25</v>
      </c>
      <c r="R425" s="3" t="s">
        <v>2732</v>
      </c>
    </row>
    <row r="426" spans="1:18" x14ac:dyDescent="0.25">
      <c r="A426" s="3" t="s">
        <v>2727</v>
      </c>
      <c r="B426" s="3" t="s">
        <v>2733</v>
      </c>
      <c r="C426" s="3" t="s">
        <v>2833</v>
      </c>
      <c r="D426" s="12" t="s">
        <v>11</v>
      </c>
      <c r="E426" s="12" t="s">
        <v>8</v>
      </c>
      <c r="F426" s="12" t="s">
        <v>8</v>
      </c>
      <c r="G426" s="12" t="s">
        <v>8</v>
      </c>
      <c r="H426" s="12" t="s">
        <v>11</v>
      </c>
      <c r="I426" s="3" t="s">
        <v>181</v>
      </c>
      <c r="J426" s="3">
        <v>5858</v>
      </c>
      <c r="K426" s="3" t="s">
        <v>2475</v>
      </c>
      <c r="L426" s="3" t="s">
        <v>2049</v>
      </c>
      <c r="M426" s="3" t="s">
        <v>2738</v>
      </c>
      <c r="N426" s="3">
        <v>10</v>
      </c>
      <c r="O426" s="3">
        <v>43830</v>
      </c>
      <c r="P426" s="3" t="s">
        <v>2731</v>
      </c>
      <c r="Q426" s="3">
        <v>0</v>
      </c>
      <c r="R426" s="3" t="s">
        <v>2732</v>
      </c>
    </row>
    <row r="427" spans="1:18" x14ac:dyDescent="0.25">
      <c r="A427" s="3" t="s">
        <v>2739</v>
      </c>
      <c r="B427" s="3" t="s">
        <v>2740</v>
      </c>
      <c r="C427" s="3" t="s">
        <v>2779</v>
      </c>
      <c r="D427" s="12" t="s">
        <v>8</v>
      </c>
      <c r="E427" s="12" t="s">
        <v>11</v>
      </c>
      <c r="F427" s="12" t="s">
        <v>11</v>
      </c>
      <c r="G427" s="12" t="s">
        <v>11</v>
      </c>
      <c r="H427" s="12" t="s">
        <v>8</v>
      </c>
      <c r="I427" s="3" t="s">
        <v>181</v>
      </c>
      <c r="J427" s="3">
        <v>5859</v>
      </c>
      <c r="K427" s="3" t="s">
        <v>2476</v>
      </c>
      <c r="L427" s="3" t="s">
        <v>2049</v>
      </c>
      <c r="M427" s="3" t="s">
        <v>2738</v>
      </c>
      <c r="N427" s="3">
        <v>0</v>
      </c>
      <c r="O427" s="3">
        <v>43830</v>
      </c>
      <c r="P427" s="3">
        <v>100</v>
      </c>
      <c r="Q427" s="3">
        <v>4.2859999999999996</v>
      </c>
      <c r="R427" s="3" t="s">
        <v>2732</v>
      </c>
    </row>
    <row r="428" spans="1:18" x14ac:dyDescent="0.25">
      <c r="A428" s="3" t="s">
        <v>2739</v>
      </c>
      <c r="B428" s="3" t="s">
        <v>2740</v>
      </c>
      <c r="C428" s="3" t="s">
        <v>2779</v>
      </c>
      <c r="D428" s="12" t="s">
        <v>8</v>
      </c>
      <c r="E428" s="12" t="s">
        <v>11</v>
      </c>
      <c r="F428" s="12" t="s">
        <v>11</v>
      </c>
      <c r="G428" s="12" t="s">
        <v>11</v>
      </c>
      <c r="H428" s="12" t="s">
        <v>8</v>
      </c>
      <c r="I428" s="3" t="s">
        <v>181</v>
      </c>
      <c r="J428" s="3">
        <v>5860</v>
      </c>
      <c r="K428" s="3" t="s">
        <v>2477</v>
      </c>
      <c r="L428" s="3" t="s">
        <v>2049</v>
      </c>
      <c r="M428" s="3" t="s">
        <v>2738</v>
      </c>
      <c r="N428" s="3">
        <v>0</v>
      </c>
      <c r="O428" s="3">
        <v>43830</v>
      </c>
      <c r="P428" s="3">
        <v>100</v>
      </c>
      <c r="Q428" s="3">
        <v>1.1479999999999999</v>
      </c>
      <c r="R428" s="3" t="s">
        <v>2732</v>
      </c>
    </row>
    <row r="429" spans="1:18" x14ac:dyDescent="0.25">
      <c r="A429" s="3" t="s">
        <v>2727</v>
      </c>
      <c r="B429" s="3" t="s">
        <v>2762</v>
      </c>
      <c r="C429" s="3" t="s">
        <v>2798</v>
      </c>
      <c r="D429" s="12" t="s">
        <v>8</v>
      </c>
      <c r="E429" s="12" t="s">
        <v>11</v>
      </c>
      <c r="F429" s="12" t="s">
        <v>8</v>
      </c>
      <c r="G429" s="12" t="s">
        <v>8</v>
      </c>
      <c r="H429" s="12" t="s">
        <v>8</v>
      </c>
      <c r="I429" s="3" t="s">
        <v>2834</v>
      </c>
      <c r="J429" s="3">
        <v>5861</v>
      </c>
      <c r="K429" s="3" t="s">
        <v>2478</v>
      </c>
      <c r="L429" s="3" t="s">
        <v>2048</v>
      </c>
      <c r="M429" s="3" t="s">
        <v>2730</v>
      </c>
      <c r="N429" s="3">
        <v>60</v>
      </c>
      <c r="O429" s="3">
        <v>44012</v>
      </c>
      <c r="P429" s="3">
        <v>50</v>
      </c>
      <c r="Q429" s="3">
        <v>20.635000000000002</v>
      </c>
      <c r="R429" s="3" t="s">
        <v>2732</v>
      </c>
    </row>
    <row r="430" spans="1:18" x14ac:dyDescent="0.25">
      <c r="A430" s="3" t="s">
        <v>2727</v>
      </c>
      <c r="B430" s="3" t="s">
        <v>2762</v>
      </c>
      <c r="C430" s="3" t="s">
        <v>2798</v>
      </c>
      <c r="D430" s="12" t="s">
        <v>8</v>
      </c>
      <c r="E430" s="12" t="s">
        <v>11</v>
      </c>
      <c r="F430" s="12" t="s">
        <v>8</v>
      </c>
      <c r="G430" s="12" t="s">
        <v>8</v>
      </c>
      <c r="H430" s="12" t="s">
        <v>8</v>
      </c>
      <c r="I430" s="3" t="s">
        <v>2834</v>
      </c>
      <c r="J430" s="3">
        <v>5862</v>
      </c>
      <c r="K430" s="3" t="s">
        <v>2479</v>
      </c>
      <c r="L430" s="3" t="s">
        <v>2051</v>
      </c>
      <c r="M430" s="3" t="s">
        <v>2730</v>
      </c>
      <c r="N430" s="3">
        <v>60</v>
      </c>
      <c r="O430" s="3">
        <v>43921</v>
      </c>
      <c r="P430" s="3">
        <v>100</v>
      </c>
      <c r="Q430" s="3">
        <v>32</v>
      </c>
      <c r="R430" s="3" t="s">
        <v>2732</v>
      </c>
    </row>
    <row r="431" spans="1:18" x14ac:dyDescent="0.25">
      <c r="A431" s="3" t="s">
        <v>2727</v>
      </c>
      <c r="B431" s="3" t="s">
        <v>2801</v>
      </c>
      <c r="C431" s="3" t="s">
        <v>2835</v>
      </c>
      <c r="D431" s="12" t="s">
        <v>8</v>
      </c>
      <c r="E431" s="12" t="s">
        <v>11</v>
      </c>
      <c r="F431" s="12" t="s">
        <v>11</v>
      </c>
      <c r="G431" s="12" t="s">
        <v>8</v>
      </c>
      <c r="H431" s="12" t="s">
        <v>8</v>
      </c>
      <c r="I431" s="3" t="s">
        <v>2834</v>
      </c>
      <c r="J431" s="3">
        <v>5863</v>
      </c>
      <c r="K431" s="3" t="s">
        <v>2480</v>
      </c>
      <c r="L431" s="3" t="s">
        <v>2048</v>
      </c>
      <c r="M431" s="3" t="s">
        <v>2738</v>
      </c>
      <c r="N431" s="3">
        <v>90</v>
      </c>
      <c r="O431" s="3">
        <v>43830</v>
      </c>
      <c r="P431" s="3">
        <v>82.221999999999994</v>
      </c>
      <c r="Q431" s="3">
        <v>49.332999999999998</v>
      </c>
      <c r="R431" s="3" t="s">
        <v>2732</v>
      </c>
    </row>
    <row r="432" spans="1:18" x14ac:dyDescent="0.25">
      <c r="A432" s="3" t="s">
        <v>2727</v>
      </c>
      <c r="B432" s="3" t="s">
        <v>2801</v>
      </c>
      <c r="C432" s="3" t="s">
        <v>2835</v>
      </c>
      <c r="D432" s="12" t="s">
        <v>8</v>
      </c>
      <c r="E432" s="12" t="s">
        <v>11</v>
      </c>
      <c r="F432" s="12" t="s">
        <v>11</v>
      </c>
      <c r="G432" s="12" t="s">
        <v>8</v>
      </c>
      <c r="H432" s="12" t="s">
        <v>8</v>
      </c>
      <c r="I432" s="3" t="s">
        <v>2834</v>
      </c>
      <c r="J432" s="3">
        <v>5864</v>
      </c>
      <c r="K432" s="3" t="s">
        <v>2481</v>
      </c>
      <c r="L432" s="3" t="s">
        <v>2048</v>
      </c>
      <c r="M432" s="3" t="s">
        <v>2738</v>
      </c>
      <c r="N432" s="3">
        <v>90</v>
      </c>
      <c r="O432" s="3">
        <v>43830</v>
      </c>
      <c r="P432" s="3">
        <v>64</v>
      </c>
      <c r="Q432" s="3">
        <v>45.713999999999999</v>
      </c>
      <c r="R432" s="3" t="s">
        <v>2732</v>
      </c>
    </row>
    <row r="433" spans="1:18" x14ac:dyDescent="0.25">
      <c r="A433" s="3" t="s">
        <v>2727</v>
      </c>
      <c r="B433" s="3" t="s">
        <v>2801</v>
      </c>
      <c r="C433" s="3" t="s">
        <v>2836</v>
      </c>
      <c r="D433" s="12" t="s">
        <v>8</v>
      </c>
      <c r="E433" s="12" t="s">
        <v>11</v>
      </c>
      <c r="F433" s="12" t="s">
        <v>8</v>
      </c>
      <c r="G433" s="12" t="s">
        <v>11</v>
      </c>
      <c r="H433" s="12" t="s">
        <v>8</v>
      </c>
      <c r="I433" s="3" t="s">
        <v>2834</v>
      </c>
      <c r="J433" s="3">
        <v>5865</v>
      </c>
      <c r="K433" s="3" t="s">
        <v>2482</v>
      </c>
      <c r="L433" s="3" t="s">
        <v>2050</v>
      </c>
      <c r="M433" s="3" t="s">
        <v>2738</v>
      </c>
      <c r="N433" s="3">
        <v>60</v>
      </c>
      <c r="O433" s="3">
        <v>43830</v>
      </c>
      <c r="P433" s="3">
        <v>100</v>
      </c>
      <c r="Q433" s="3">
        <v>100</v>
      </c>
      <c r="R433" s="3" t="s">
        <v>2732</v>
      </c>
    </row>
    <row r="434" spans="1:18" x14ac:dyDescent="0.25">
      <c r="A434" s="3" t="s">
        <v>2727</v>
      </c>
      <c r="B434" s="3" t="s">
        <v>2801</v>
      </c>
      <c r="C434" s="3" t="s">
        <v>2836</v>
      </c>
      <c r="D434" s="12" t="s">
        <v>8</v>
      </c>
      <c r="E434" s="12" t="s">
        <v>11</v>
      </c>
      <c r="F434" s="12" t="s">
        <v>8</v>
      </c>
      <c r="G434" s="12" t="s">
        <v>11</v>
      </c>
      <c r="H434" s="12" t="s">
        <v>8</v>
      </c>
      <c r="I434" s="3" t="s">
        <v>2834</v>
      </c>
      <c r="J434" s="3">
        <v>5866</v>
      </c>
      <c r="K434" s="3" t="s">
        <v>2483</v>
      </c>
      <c r="L434" s="3" t="s">
        <v>2050</v>
      </c>
      <c r="M434" s="3" t="s">
        <v>2738</v>
      </c>
      <c r="N434" s="3">
        <v>60</v>
      </c>
      <c r="O434" s="3">
        <v>43830</v>
      </c>
      <c r="P434" s="3">
        <v>100</v>
      </c>
      <c r="Q434" s="3">
        <v>97.802000000000007</v>
      </c>
      <c r="R434" s="3" t="s">
        <v>2732</v>
      </c>
    </row>
    <row r="435" spans="1:18" x14ac:dyDescent="0.25">
      <c r="A435" s="3" t="s">
        <v>2727</v>
      </c>
      <c r="B435" s="3" t="s">
        <v>2801</v>
      </c>
      <c r="C435" s="3" t="s">
        <v>2802</v>
      </c>
      <c r="D435" s="12" t="s">
        <v>8</v>
      </c>
      <c r="E435" s="12" t="s">
        <v>11</v>
      </c>
      <c r="F435" s="12" t="s">
        <v>8</v>
      </c>
      <c r="G435" s="12" t="s">
        <v>11</v>
      </c>
      <c r="H435" s="12" t="s">
        <v>8</v>
      </c>
      <c r="I435" s="3" t="s">
        <v>2834</v>
      </c>
      <c r="J435" s="3">
        <v>5867</v>
      </c>
      <c r="K435" s="3" t="s">
        <v>2484</v>
      </c>
      <c r="L435" s="3" t="s">
        <v>2048</v>
      </c>
      <c r="M435" s="3" t="s">
        <v>2730</v>
      </c>
      <c r="N435" s="3">
        <v>60</v>
      </c>
      <c r="O435" s="3">
        <v>43830</v>
      </c>
      <c r="P435" s="3">
        <v>100</v>
      </c>
      <c r="Q435" s="3">
        <v>30.507999999999999</v>
      </c>
      <c r="R435" s="3" t="s">
        <v>2742</v>
      </c>
    </row>
    <row r="436" spans="1:18" x14ac:dyDescent="0.25">
      <c r="A436" s="3" t="s">
        <v>2727</v>
      </c>
      <c r="B436" s="3" t="s">
        <v>2801</v>
      </c>
      <c r="C436" s="3" t="s">
        <v>2836</v>
      </c>
      <c r="D436" s="12" t="s">
        <v>8</v>
      </c>
      <c r="E436" s="12" t="s">
        <v>11</v>
      </c>
      <c r="F436" s="12" t="s">
        <v>8</v>
      </c>
      <c r="G436" s="12" t="s">
        <v>11</v>
      </c>
      <c r="H436" s="12" t="s">
        <v>8</v>
      </c>
      <c r="I436" s="3" t="s">
        <v>2834</v>
      </c>
      <c r="J436" s="3">
        <v>5868</v>
      </c>
      <c r="K436" s="3" t="s">
        <v>2485</v>
      </c>
      <c r="L436" s="3" t="s">
        <v>2048</v>
      </c>
      <c r="M436" s="3" t="s">
        <v>2730</v>
      </c>
      <c r="N436" s="3">
        <v>60</v>
      </c>
      <c r="O436" s="3">
        <v>44012</v>
      </c>
      <c r="P436" s="3">
        <v>26.346</v>
      </c>
      <c r="Q436" s="3">
        <v>26.619</v>
      </c>
      <c r="R436" s="3" t="s">
        <v>2732</v>
      </c>
    </row>
    <row r="437" spans="1:18" x14ac:dyDescent="0.25">
      <c r="A437" s="3" t="s">
        <v>2727</v>
      </c>
      <c r="B437" s="3" t="s">
        <v>2801</v>
      </c>
      <c r="C437" s="3" t="s">
        <v>2835</v>
      </c>
      <c r="D437" s="12" t="s">
        <v>8</v>
      </c>
      <c r="E437" s="12" t="s">
        <v>11</v>
      </c>
      <c r="F437" s="12" t="s">
        <v>11</v>
      </c>
      <c r="G437" s="12" t="s">
        <v>8</v>
      </c>
      <c r="H437" s="12" t="s">
        <v>8</v>
      </c>
      <c r="I437" s="3" t="s">
        <v>2834</v>
      </c>
      <c r="J437" s="3">
        <v>5869</v>
      </c>
      <c r="K437" s="3" t="s">
        <v>2486</v>
      </c>
      <c r="L437" s="3" t="s">
        <v>2050</v>
      </c>
      <c r="M437" s="3" t="s">
        <v>2730</v>
      </c>
      <c r="N437" s="3">
        <v>60</v>
      </c>
      <c r="O437" s="3">
        <v>44012</v>
      </c>
      <c r="P437" s="3">
        <v>10.833</v>
      </c>
      <c r="Q437" s="3">
        <v>23.542000000000002</v>
      </c>
      <c r="R437" s="3" t="s">
        <v>2732</v>
      </c>
    </row>
    <row r="438" spans="1:18" x14ac:dyDescent="0.25">
      <c r="A438" s="3" t="s">
        <v>2727</v>
      </c>
      <c r="B438" s="3" t="s">
        <v>2801</v>
      </c>
      <c r="C438" s="3" t="s">
        <v>2835</v>
      </c>
      <c r="D438" s="12" t="s">
        <v>8</v>
      </c>
      <c r="E438" s="12" t="s">
        <v>11</v>
      </c>
      <c r="F438" s="12" t="s">
        <v>11</v>
      </c>
      <c r="G438" s="12" t="s">
        <v>8</v>
      </c>
      <c r="H438" s="12" t="s">
        <v>8</v>
      </c>
      <c r="I438" s="3" t="s">
        <v>2834</v>
      </c>
      <c r="J438" s="3">
        <v>5870</v>
      </c>
      <c r="K438" s="3" t="s">
        <v>2487</v>
      </c>
      <c r="L438" s="3" t="s">
        <v>2048</v>
      </c>
      <c r="M438" s="3" t="s">
        <v>2749</v>
      </c>
      <c r="N438" s="3">
        <v>60</v>
      </c>
      <c r="O438" s="3">
        <v>43830</v>
      </c>
      <c r="P438" s="3">
        <v>100</v>
      </c>
      <c r="Q438" s="3">
        <v>14.286</v>
      </c>
      <c r="R438" s="3" t="s">
        <v>2732</v>
      </c>
    </row>
    <row r="439" spans="1:18" x14ac:dyDescent="0.25">
      <c r="A439" s="3" t="s">
        <v>2727</v>
      </c>
      <c r="B439" s="3" t="s">
        <v>2801</v>
      </c>
      <c r="C439" s="3" t="s">
        <v>2836</v>
      </c>
      <c r="D439" s="12" t="s">
        <v>8</v>
      </c>
      <c r="E439" s="12" t="s">
        <v>11</v>
      </c>
      <c r="F439" s="12" t="s">
        <v>8</v>
      </c>
      <c r="G439" s="12" t="s">
        <v>11</v>
      </c>
      <c r="H439" s="12" t="s">
        <v>8</v>
      </c>
      <c r="I439" s="3" t="s">
        <v>2834</v>
      </c>
      <c r="J439" s="3">
        <v>5871</v>
      </c>
      <c r="K439" s="3" t="s">
        <v>2488</v>
      </c>
      <c r="L439" s="3" t="s">
        <v>2048</v>
      </c>
      <c r="M439" s="3" t="s">
        <v>2730</v>
      </c>
      <c r="N439" s="3">
        <v>60</v>
      </c>
      <c r="O439" s="3">
        <v>44012</v>
      </c>
      <c r="P439" s="3">
        <v>6.3330000000000002</v>
      </c>
      <c r="Q439" s="3">
        <v>27.827999999999999</v>
      </c>
      <c r="R439" s="3" t="s">
        <v>2732</v>
      </c>
    </row>
    <row r="440" spans="1:18" x14ac:dyDescent="0.25">
      <c r="A440" s="3" t="s">
        <v>2727</v>
      </c>
      <c r="B440" s="3" t="s">
        <v>2801</v>
      </c>
      <c r="C440" s="3" t="s">
        <v>2836</v>
      </c>
      <c r="D440" s="12" t="s">
        <v>8</v>
      </c>
      <c r="E440" s="12" t="s">
        <v>11</v>
      </c>
      <c r="F440" s="12" t="s">
        <v>8</v>
      </c>
      <c r="G440" s="12" t="s">
        <v>11</v>
      </c>
      <c r="H440" s="12" t="s">
        <v>8</v>
      </c>
      <c r="I440" s="3" t="s">
        <v>2834</v>
      </c>
      <c r="J440" s="3">
        <v>5872</v>
      </c>
      <c r="K440" s="3" t="s">
        <v>2489</v>
      </c>
      <c r="L440" s="3" t="s">
        <v>2048</v>
      </c>
      <c r="M440" s="3" t="s">
        <v>2730</v>
      </c>
      <c r="N440" s="3">
        <v>0</v>
      </c>
      <c r="O440" s="3">
        <v>44012</v>
      </c>
      <c r="P440" s="3">
        <v>49.107999999999997</v>
      </c>
      <c r="Q440" s="3">
        <v>34.131</v>
      </c>
      <c r="R440" s="3" t="s">
        <v>2732</v>
      </c>
    </row>
    <row r="441" spans="1:18" x14ac:dyDescent="0.25">
      <c r="A441" s="3" t="s">
        <v>2727</v>
      </c>
      <c r="B441" s="3" t="s">
        <v>2801</v>
      </c>
      <c r="C441" s="3" t="s">
        <v>2836</v>
      </c>
      <c r="D441" s="12" t="s">
        <v>8</v>
      </c>
      <c r="E441" s="12" t="s">
        <v>11</v>
      </c>
      <c r="F441" s="12" t="s">
        <v>8</v>
      </c>
      <c r="G441" s="12" t="s">
        <v>11</v>
      </c>
      <c r="H441" s="12" t="s">
        <v>8</v>
      </c>
      <c r="I441" s="3" t="s">
        <v>2834</v>
      </c>
      <c r="J441" s="3">
        <v>5873</v>
      </c>
      <c r="K441" s="3" t="s">
        <v>2490</v>
      </c>
      <c r="L441" s="3" t="s">
        <v>2052</v>
      </c>
      <c r="M441" s="3" t="s">
        <v>2730</v>
      </c>
      <c r="N441" s="3">
        <v>60</v>
      </c>
      <c r="O441" s="3">
        <v>44012</v>
      </c>
      <c r="P441" s="3">
        <v>71.956999999999994</v>
      </c>
      <c r="Q441" s="3">
        <v>43.886000000000003</v>
      </c>
      <c r="R441" s="3" t="s">
        <v>2732</v>
      </c>
    </row>
    <row r="442" spans="1:18" x14ac:dyDescent="0.25">
      <c r="A442" s="3" t="s">
        <v>2727</v>
      </c>
      <c r="B442" s="3" t="s">
        <v>2801</v>
      </c>
      <c r="C442" s="3" t="s">
        <v>2836</v>
      </c>
      <c r="D442" s="12" t="s">
        <v>8</v>
      </c>
      <c r="E442" s="12" t="s">
        <v>11</v>
      </c>
      <c r="F442" s="12" t="s">
        <v>8</v>
      </c>
      <c r="G442" s="12" t="s">
        <v>11</v>
      </c>
      <c r="H442" s="12" t="s">
        <v>8</v>
      </c>
      <c r="I442" s="3" t="s">
        <v>2834</v>
      </c>
      <c r="J442" s="3">
        <v>5874</v>
      </c>
      <c r="K442" s="3" t="s">
        <v>2491</v>
      </c>
      <c r="L442" s="3" t="s">
        <v>2048</v>
      </c>
      <c r="M442" s="3" t="s">
        <v>2730</v>
      </c>
      <c r="N442" s="3">
        <v>60</v>
      </c>
      <c r="O442" s="3">
        <v>43921</v>
      </c>
      <c r="P442" s="3">
        <v>17.5</v>
      </c>
      <c r="Q442" s="3">
        <v>29.5</v>
      </c>
      <c r="R442" s="3" t="s">
        <v>2732</v>
      </c>
    </row>
    <row r="443" spans="1:18" x14ac:dyDescent="0.25">
      <c r="A443" s="3" t="s">
        <v>2770</v>
      </c>
      <c r="B443" s="3" t="s">
        <v>2812</v>
      </c>
      <c r="C443" s="3" t="s">
        <v>2772</v>
      </c>
      <c r="D443" s="12" t="s">
        <v>11</v>
      </c>
      <c r="E443" s="12" t="s">
        <v>11</v>
      </c>
      <c r="F443" s="12" t="s">
        <v>11</v>
      </c>
      <c r="G443" s="12" t="s">
        <v>11</v>
      </c>
      <c r="H443" s="12" t="s">
        <v>11</v>
      </c>
      <c r="I443" s="3" t="s">
        <v>2834</v>
      </c>
      <c r="J443" s="3">
        <v>5875</v>
      </c>
      <c r="K443" s="3" t="s">
        <v>2492</v>
      </c>
      <c r="L443" s="3" t="s">
        <v>2048</v>
      </c>
      <c r="M443" s="3" t="s">
        <v>2738</v>
      </c>
      <c r="N443" s="3">
        <v>60</v>
      </c>
      <c r="O443" s="3">
        <v>43830</v>
      </c>
      <c r="P443" s="3">
        <v>0</v>
      </c>
      <c r="Q443" s="3">
        <v>0</v>
      </c>
      <c r="R443" s="3" t="s">
        <v>2732</v>
      </c>
    </row>
    <row r="444" spans="1:18" x14ac:dyDescent="0.25">
      <c r="A444" s="3" t="s">
        <v>2727</v>
      </c>
      <c r="B444" s="3" t="s">
        <v>2728</v>
      </c>
      <c r="C444" s="3" t="s">
        <v>2729</v>
      </c>
      <c r="D444" s="12" t="s">
        <v>11</v>
      </c>
      <c r="E444" s="12" t="s">
        <v>11</v>
      </c>
      <c r="F444" s="12" t="s">
        <v>11</v>
      </c>
      <c r="G444" s="12" t="s">
        <v>11</v>
      </c>
      <c r="H444" s="12" t="s">
        <v>11</v>
      </c>
      <c r="I444" s="3" t="s">
        <v>319</v>
      </c>
      <c r="J444" s="3">
        <v>5876</v>
      </c>
      <c r="K444" s="3" t="s">
        <v>2493</v>
      </c>
      <c r="L444" s="3" t="s">
        <v>2048</v>
      </c>
      <c r="M444" s="3" t="s">
        <v>2738</v>
      </c>
      <c r="N444" s="3">
        <v>180</v>
      </c>
      <c r="O444" s="3">
        <v>43830</v>
      </c>
      <c r="P444" s="3">
        <v>0</v>
      </c>
      <c r="Q444" s="3">
        <v>0</v>
      </c>
      <c r="R444" s="3" t="s">
        <v>2732</v>
      </c>
    </row>
    <row r="445" spans="1:18" x14ac:dyDescent="0.25">
      <c r="A445" s="3" t="s">
        <v>2727</v>
      </c>
      <c r="B445" s="3" t="s">
        <v>2728</v>
      </c>
      <c r="C445" s="3" t="s">
        <v>2729</v>
      </c>
      <c r="D445" s="12" t="s">
        <v>11</v>
      </c>
      <c r="E445" s="12" t="s">
        <v>11</v>
      </c>
      <c r="F445" s="12" t="s">
        <v>11</v>
      </c>
      <c r="G445" s="12" t="s">
        <v>11</v>
      </c>
      <c r="H445" s="12" t="s">
        <v>11</v>
      </c>
      <c r="I445" s="3" t="s">
        <v>319</v>
      </c>
      <c r="J445" s="3">
        <v>5877</v>
      </c>
      <c r="K445" s="3" t="s">
        <v>2494</v>
      </c>
      <c r="L445" s="3" t="s">
        <v>2048</v>
      </c>
      <c r="M445" s="3" t="s">
        <v>2738</v>
      </c>
      <c r="N445" s="3">
        <v>180</v>
      </c>
      <c r="O445" s="3">
        <v>43830</v>
      </c>
      <c r="P445" s="3">
        <v>100</v>
      </c>
      <c r="Q445" s="3">
        <v>8.3330000000000002</v>
      </c>
      <c r="R445" s="3" t="s">
        <v>2732</v>
      </c>
    </row>
    <row r="446" spans="1:18" x14ac:dyDescent="0.25">
      <c r="A446" s="3" t="s">
        <v>2727</v>
      </c>
      <c r="B446" s="3" t="s">
        <v>2767</v>
      </c>
      <c r="C446" s="3" t="s">
        <v>2837</v>
      </c>
      <c r="D446" s="12" t="s">
        <v>8</v>
      </c>
      <c r="E446" s="12" t="s">
        <v>8</v>
      </c>
      <c r="F446" s="12" t="s">
        <v>8</v>
      </c>
      <c r="G446" s="12" t="s">
        <v>8</v>
      </c>
      <c r="H446" s="12" t="s">
        <v>11</v>
      </c>
      <c r="I446" s="3" t="s">
        <v>319</v>
      </c>
      <c r="J446" s="3">
        <v>5878</v>
      </c>
      <c r="K446" s="3" t="s">
        <v>2495</v>
      </c>
      <c r="L446" s="3" t="s">
        <v>2049</v>
      </c>
      <c r="M446" s="3" t="s">
        <v>2791</v>
      </c>
      <c r="N446" s="3">
        <v>30</v>
      </c>
      <c r="O446" s="3">
        <v>44043</v>
      </c>
      <c r="P446" s="3">
        <v>9.26</v>
      </c>
      <c r="Q446" s="3">
        <v>4.1909999999999998</v>
      </c>
      <c r="R446" s="3" t="s">
        <v>2732</v>
      </c>
    </row>
    <row r="447" spans="1:18" x14ac:dyDescent="0.25">
      <c r="A447" s="3" t="s">
        <v>2739</v>
      </c>
      <c r="B447" s="3" t="s">
        <v>2740</v>
      </c>
      <c r="C447" s="3" t="s">
        <v>2747</v>
      </c>
      <c r="D447" s="12" t="s">
        <v>8</v>
      </c>
      <c r="E447" s="12" t="s">
        <v>8</v>
      </c>
      <c r="F447" s="12" t="s">
        <v>8</v>
      </c>
      <c r="G447" s="12" t="s">
        <v>8</v>
      </c>
      <c r="H447" s="12" t="s">
        <v>11</v>
      </c>
      <c r="I447" s="3" t="s">
        <v>146</v>
      </c>
      <c r="J447" s="3">
        <v>5879</v>
      </c>
      <c r="K447" s="3" t="s">
        <v>2496</v>
      </c>
      <c r="L447" s="3" t="s">
        <v>2049</v>
      </c>
      <c r="M447" s="3" t="s">
        <v>2730</v>
      </c>
      <c r="N447" s="3">
        <v>0</v>
      </c>
      <c r="O447" s="3">
        <v>44012</v>
      </c>
      <c r="P447" s="3">
        <v>4.3369999999999997</v>
      </c>
      <c r="Q447" s="3">
        <v>6.8159999999999998</v>
      </c>
      <c r="R447" s="3" t="s">
        <v>2732</v>
      </c>
    </row>
    <row r="448" spans="1:18" x14ac:dyDescent="0.25">
      <c r="A448" s="3" t="s">
        <v>2739</v>
      </c>
      <c r="B448" s="3" t="s">
        <v>2740</v>
      </c>
      <c r="C448" s="3" t="s">
        <v>2747</v>
      </c>
      <c r="D448" s="12" t="s">
        <v>8</v>
      </c>
      <c r="E448" s="12" t="s">
        <v>8</v>
      </c>
      <c r="F448" s="12" t="s">
        <v>8</v>
      </c>
      <c r="G448" s="12" t="s">
        <v>8</v>
      </c>
      <c r="H448" s="12" t="s">
        <v>11</v>
      </c>
      <c r="I448" s="3" t="s">
        <v>319</v>
      </c>
      <c r="J448" s="3">
        <v>5880</v>
      </c>
      <c r="K448" s="3" t="s">
        <v>2497</v>
      </c>
      <c r="L448" s="3" t="s">
        <v>2049</v>
      </c>
      <c r="M448" s="3" t="s">
        <v>2791</v>
      </c>
      <c r="N448" s="3">
        <v>0</v>
      </c>
      <c r="O448" s="3">
        <v>44012</v>
      </c>
      <c r="P448" s="3">
        <v>41.198999999999998</v>
      </c>
      <c r="Q448" s="3">
        <v>15.125</v>
      </c>
      <c r="R448" s="3" t="s">
        <v>2742</v>
      </c>
    </row>
    <row r="449" spans="1:18" x14ac:dyDescent="0.25">
      <c r="A449" s="3" t="s">
        <v>2739</v>
      </c>
      <c r="B449" s="3" t="s">
        <v>2740</v>
      </c>
      <c r="C449" s="3" t="s">
        <v>2747</v>
      </c>
      <c r="D449" s="12" t="s">
        <v>8</v>
      </c>
      <c r="E449" s="12" t="s">
        <v>8</v>
      </c>
      <c r="F449" s="12" t="s">
        <v>8</v>
      </c>
      <c r="G449" s="12" t="s">
        <v>8</v>
      </c>
      <c r="H449" s="12" t="s">
        <v>11</v>
      </c>
      <c r="I449" s="3" t="s">
        <v>146</v>
      </c>
      <c r="J449" s="3">
        <v>5881</v>
      </c>
      <c r="K449" s="3" t="s">
        <v>2498</v>
      </c>
      <c r="L449" s="3" t="s">
        <v>2049</v>
      </c>
      <c r="M449" s="3" t="s">
        <v>2730</v>
      </c>
      <c r="N449" s="3">
        <v>30</v>
      </c>
      <c r="O449" s="3">
        <v>44012</v>
      </c>
      <c r="P449" s="3">
        <v>100</v>
      </c>
      <c r="Q449" s="3">
        <v>30.97</v>
      </c>
      <c r="R449" s="3" t="s">
        <v>2732</v>
      </c>
    </row>
    <row r="450" spans="1:18" x14ac:dyDescent="0.25">
      <c r="A450" s="3" t="s">
        <v>2739</v>
      </c>
      <c r="B450" s="3" t="s">
        <v>2740</v>
      </c>
      <c r="C450" s="3" t="s">
        <v>2747</v>
      </c>
      <c r="D450" s="12" t="s">
        <v>8</v>
      </c>
      <c r="E450" s="12" t="s">
        <v>8</v>
      </c>
      <c r="F450" s="12" t="s">
        <v>8</v>
      </c>
      <c r="G450" s="12" t="s">
        <v>8</v>
      </c>
      <c r="H450" s="12" t="s">
        <v>11</v>
      </c>
      <c r="I450" s="3" t="s">
        <v>319</v>
      </c>
      <c r="J450" s="3">
        <v>5883</v>
      </c>
      <c r="K450" s="3" t="s">
        <v>2499</v>
      </c>
      <c r="L450" s="3" t="s">
        <v>2050</v>
      </c>
      <c r="M450" s="3" t="s">
        <v>2791</v>
      </c>
      <c r="N450" s="3">
        <v>30</v>
      </c>
      <c r="O450" s="3">
        <v>44043</v>
      </c>
      <c r="P450" s="3">
        <v>27.83</v>
      </c>
      <c r="Q450" s="3">
        <v>62.481999999999999</v>
      </c>
      <c r="R450" s="3" t="s">
        <v>2732</v>
      </c>
    </row>
    <row r="451" spans="1:18" x14ac:dyDescent="0.25">
      <c r="A451" s="3" t="s">
        <v>2739</v>
      </c>
      <c r="B451" s="3" t="s">
        <v>2740</v>
      </c>
      <c r="C451" s="3" t="s">
        <v>2747</v>
      </c>
      <c r="D451" s="12" t="s">
        <v>8</v>
      </c>
      <c r="E451" s="12" t="s">
        <v>8</v>
      </c>
      <c r="F451" s="12" t="s">
        <v>8</v>
      </c>
      <c r="G451" s="12" t="s">
        <v>8</v>
      </c>
      <c r="H451" s="12" t="s">
        <v>11</v>
      </c>
      <c r="I451" s="3" t="s">
        <v>319</v>
      </c>
      <c r="J451" s="3">
        <v>5884</v>
      </c>
      <c r="K451" s="3" t="s">
        <v>2500</v>
      </c>
      <c r="L451" s="3" t="s">
        <v>2049</v>
      </c>
      <c r="M451" s="3" t="s">
        <v>2791</v>
      </c>
      <c r="N451" s="3">
        <v>30</v>
      </c>
      <c r="O451" s="3">
        <v>44043</v>
      </c>
      <c r="P451" s="3">
        <v>62.247</v>
      </c>
      <c r="Q451" s="3">
        <v>43.21</v>
      </c>
      <c r="R451" s="3" t="s">
        <v>2732</v>
      </c>
    </row>
    <row r="452" spans="1:18" x14ac:dyDescent="0.25">
      <c r="A452" s="3" t="s">
        <v>2739</v>
      </c>
      <c r="B452" s="3" t="s">
        <v>2740</v>
      </c>
      <c r="C452" s="3" t="s">
        <v>2747</v>
      </c>
      <c r="D452" s="12" t="s">
        <v>8</v>
      </c>
      <c r="E452" s="12" t="s">
        <v>8</v>
      </c>
      <c r="F452" s="12" t="s">
        <v>8</v>
      </c>
      <c r="G452" s="12" t="s">
        <v>8</v>
      </c>
      <c r="H452" s="12" t="s">
        <v>11</v>
      </c>
      <c r="I452" s="3" t="s">
        <v>319</v>
      </c>
      <c r="J452" s="3">
        <v>5885</v>
      </c>
      <c r="K452" s="3" t="s">
        <v>2501</v>
      </c>
      <c r="L452" s="3" t="s">
        <v>2049</v>
      </c>
      <c r="M452" s="3" t="s">
        <v>2791</v>
      </c>
      <c r="N452" s="3">
        <v>30</v>
      </c>
      <c r="O452" s="3">
        <v>44043</v>
      </c>
      <c r="P452" s="3">
        <v>37.51</v>
      </c>
      <c r="Q452" s="3">
        <v>26.643000000000001</v>
      </c>
      <c r="R452" s="3" t="s">
        <v>2732</v>
      </c>
    </row>
    <row r="453" spans="1:18" x14ac:dyDescent="0.25">
      <c r="A453" s="3" t="s">
        <v>2739</v>
      </c>
      <c r="B453" s="3" t="s">
        <v>2740</v>
      </c>
      <c r="C453" s="3" t="s">
        <v>2747</v>
      </c>
      <c r="D453" s="12" t="s">
        <v>8</v>
      </c>
      <c r="E453" s="12" t="s">
        <v>8</v>
      </c>
      <c r="F453" s="12" t="s">
        <v>8</v>
      </c>
      <c r="G453" s="12" t="s">
        <v>8</v>
      </c>
      <c r="H453" s="12" t="s">
        <v>11</v>
      </c>
      <c r="I453" s="3" t="s">
        <v>319</v>
      </c>
      <c r="J453" s="3">
        <v>5886</v>
      </c>
      <c r="K453" s="3" t="s">
        <v>2502</v>
      </c>
      <c r="L453" s="3" t="s">
        <v>2049</v>
      </c>
      <c r="M453" s="3" t="s">
        <v>2730</v>
      </c>
      <c r="N453" s="3">
        <v>90</v>
      </c>
      <c r="O453" s="3">
        <v>43921</v>
      </c>
      <c r="P453" s="3">
        <v>15.766</v>
      </c>
      <c r="Q453" s="3">
        <v>24.725999999999999</v>
      </c>
      <c r="R453" s="3" t="s">
        <v>2732</v>
      </c>
    </row>
    <row r="454" spans="1:18" x14ac:dyDescent="0.25">
      <c r="A454" s="3" t="s">
        <v>2739</v>
      </c>
      <c r="B454" s="3" t="s">
        <v>2740</v>
      </c>
      <c r="C454" s="3" t="s">
        <v>2747</v>
      </c>
      <c r="D454" s="12" t="s">
        <v>8</v>
      </c>
      <c r="E454" s="12" t="s">
        <v>8</v>
      </c>
      <c r="F454" s="12" t="s">
        <v>8</v>
      </c>
      <c r="G454" s="12" t="s">
        <v>8</v>
      </c>
      <c r="H454" s="12" t="s">
        <v>11</v>
      </c>
      <c r="I454" s="3" t="s">
        <v>319</v>
      </c>
      <c r="J454" s="3">
        <v>5887</v>
      </c>
      <c r="K454" s="3" t="s">
        <v>2503</v>
      </c>
      <c r="L454" s="3" t="s">
        <v>2049</v>
      </c>
      <c r="M454" s="3" t="s">
        <v>2791</v>
      </c>
      <c r="N454" s="3">
        <v>30</v>
      </c>
      <c r="O454" s="3">
        <v>44043</v>
      </c>
      <c r="P454" s="3">
        <v>1.57</v>
      </c>
      <c r="Q454" s="3">
        <v>0.47899999999999998</v>
      </c>
      <c r="R454" s="3" t="s">
        <v>2732</v>
      </c>
    </row>
    <row r="455" spans="1:18" x14ac:dyDescent="0.25">
      <c r="A455" s="3" t="s">
        <v>2727</v>
      </c>
      <c r="B455" s="3" t="s">
        <v>2760</v>
      </c>
      <c r="C455" s="3" t="s">
        <v>2761</v>
      </c>
      <c r="D455" s="12" t="s">
        <v>11</v>
      </c>
      <c r="E455" s="12" t="s">
        <v>11</v>
      </c>
      <c r="F455" s="12" t="s">
        <v>8</v>
      </c>
      <c r="G455" s="12" t="s">
        <v>8</v>
      </c>
      <c r="H455" s="12" t="s">
        <v>11</v>
      </c>
      <c r="I455" s="3" t="s">
        <v>319</v>
      </c>
      <c r="J455" s="3">
        <v>5888</v>
      </c>
      <c r="K455" s="3" t="s">
        <v>2504</v>
      </c>
      <c r="L455" s="3" t="s">
        <v>2048</v>
      </c>
      <c r="M455" s="3" t="s">
        <v>2738</v>
      </c>
      <c r="N455" s="3">
        <v>180</v>
      </c>
      <c r="O455" s="3">
        <v>43830</v>
      </c>
      <c r="P455" s="3">
        <v>100</v>
      </c>
      <c r="Q455" s="3">
        <v>22.335000000000001</v>
      </c>
      <c r="R455" s="3" t="s">
        <v>2732</v>
      </c>
    </row>
    <row r="456" spans="1:18" x14ac:dyDescent="0.25">
      <c r="A456" s="3" t="s">
        <v>2727</v>
      </c>
      <c r="B456" s="3" t="s">
        <v>2760</v>
      </c>
      <c r="C456" s="3" t="s">
        <v>2761</v>
      </c>
      <c r="D456" s="12" t="s">
        <v>11</v>
      </c>
      <c r="E456" s="12" t="s">
        <v>11</v>
      </c>
      <c r="F456" s="12" t="s">
        <v>8</v>
      </c>
      <c r="G456" s="12" t="s">
        <v>8</v>
      </c>
      <c r="H456" s="12" t="s">
        <v>11</v>
      </c>
      <c r="I456" s="3" t="s">
        <v>319</v>
      </c>
      <c r="J456" s="3">
        <v>5889</v>
      </c>
      <c r="K456" s="3" t="s">
        <v>2505</v>
      </c>
      <c r="L456" s="3" t="s">
        <v>2048</v>
      </c>
      <c r="M456" s="3" t="s">
        <v>2738</v>
      </c>
      <c r="N456" s="3">
        <v>180</v>
      </c>
      <c r="O456" s="3">
        <v>43830</v>
      </c>
      <c r="P456" s="3">
        <v>99.04</v>
      </c>
      <c r="Q456" s="3" t="s">
        <v>2731</v>
      </c>
      <c r="R456" s="3" t="s">
        <v>2732</v>
      </c>
    </row>
    <row r="457" spans="1:18" x14ac:dyDescent="0.25">
      <c r="A457" s="3" t="s">
        <v>2727</v>
      </c>
      <c r="B457" s="3" t="s">
        <v>2760</v>
      </c>
      <c r="C457" s="3" t="s">
        <v>2761</v>
      </c>
      <c r="D457" s="12" t="s">
        <v>11</v>
      </c>
      <c r="E457" s="12" t="s">
        <v>11</v>
      </c>
      <c r="F457" s="12" t="s">
        <v>8</v>
      </c>
      <c r="G457" s="12" t="s">
        <v>8</v>
      </c>
      <c r="H457" s="12" t="s">
        <v>11</v>
      </c>
      <c r="I457" s="3" t="s">
        <v>319</v>
      </c>
      <c r="J457" s="3">
        <v>5890</v>
      </c>
      <c r="K457" s="3" t="s">
        <v>2506</v>
      </c>
      <c r="L457" s="3" t="s">
        <v>2052</v>
      </c>
      <c r="M457" s="3" t="s">
        <v>2738</v>
      </c>
      <c r="N457" s="3">
        <v>180</v>
      </c>
      <c r="O457" s="3">
        <v>43830</v>
      </c>
      <c r="P457" s="3">
        <v>14.706</v>
      </c>
      <c r="Q457" s="3">
        <v>3.6760000000000002</v>
      </c>
      <c r="R457" s="3" t="s">
        <v>2732</v>
      </c>
    </row>
    <row r="458" spans="1:18" x14ac:dyDescent="0.25">
      <c r="A458" s="3" t="s">
        <v>2727</v>
      </c>
      <c r="B458" s="3" t="s">
        <v>2760</v>
      </c>
      <c r="C458" s="3" t="s">
        <v>2761</v>
      </c>
      <c r="D458" s="12" t="s">
        <v>11</v>
      </c>
      <c r="E458" s="12" t="s">
        <v>11</v>
      </c>
      <c r="F458" s="12" t="s">
        <v>8</v>
      </c>
      <c r="G458" s="12" t="s">
        <v>8</v>
      </c>
      <c r="H458" s="12" t="s">
        <v>11</v>
      </c>
      <c r="I458" s="3" t="s">
        <v>319</v>
      </c>
      <c r="J458" s="3">
        <v>5891</v>
      </c>
      <c r="K458" s="3" t="s">
        <v>2507</v>
      </c>
      <c r="L458" s="3" t="s">
        <v>2048</v>
      </c>
      <c r="M458" s="3" t="s">
        <v>2738</v>
      </c>
      <c r="N458" s="3">
        <v>180</v>
      </c>
      <c r="O458" s="3">
        <v>43830</v>
      </c>
      <c r="P458" s="3">
        <v>88.17</v>
      </c>
      <c r="Q458" s="3">
        <v>17.63</v>
      </c>
      <c r="R458" s="3" t="s">
        <v>2732</v>
      </c>
    </row>
    <row r="459" spans="1:18" x14ac:dyDescent="0.25">
      <c r="A459" s="3" t="s">
        <v>2727</v>
      </c>
      <c r="B459" s="3" t="s">
        <v>2760</v>
      </c>
      <c r="C459" s="3" t="s">
        <v>2761</v>
      </c>
      <c r="D459" s="12" t="s">
        <v>11</v>
      </c>
      <c r="E459" s="12" t="s">
        <v>11</v>
      </c>
      <c r="F459" s="12" t="s">
        <v>8</v>
      </c>
      <c r="G459" s="12" t="s">
        <v>8</v>
      </c>
      <c r="H459" s="12" t="s">
        <v>11</v>
      </c>
      <c r="I459" s="3" t="s">
        <v>319</v>
      </c>
      <c r="J459" s="3">
        <v>5892</v>
      </c>
      <c r="K459" s="3" t="s">
        <v>2508</v>
      </c>
      <c r="L459" s="3" t="s">
        <v>2048</v>
      </c>
      <c r="M459" s="3" t="s">
        <v>2738</v>
      </c>
      <c r="N459" s="3">
        <v>180</v>
      </c>
      <c r="O459" s="3">
        <v>43830</v>
      </c>
      <c r="P459" s="3">
        <v>42.128</v>
      </c>
      <c r="Q459" s="3">
        <v>8.4260000000000002</v>
      </c>
      <c r="R459" s="3" t="s">
        <v>2732</v>
      </c>
    </row>
    <row r="460" spans="1:18" x14ac:dyDescent="0.25">
      <c r="A460" s="3" t="s">
        <v>2727</v>
      </c>
      <c r="B460" s="3" t="s">
        <v>2760</v>
      </c>
      <c r="C460" s="3" t="s">
        <v>2761</v>
      </c>
      <c r="D460" s="12" t="s">
        <v>11</v>
      </c>
      <c r="E460" s="12" t="s">
        <v>11</v>
      </c>
      <c r="F460" s="12" t="s">
        <v>8</v>
      </c>
      <c r="G460" s="12" t="s">
        <v>8</v>
      </c>
      <c r="H460" s="12" t="s">
        <v>11</v>
      </c>
      <c r="I460" s="3" t="s">
        <v>319</v>
      </c>
      <c r="J460" s="3">
        <v>5893</v>
      </c>
      <c r="K460" s="3" t="s">
        <v>2509</v>
      </c>
      <c r="L460" s="3" t="s">
        <v>2052</v>
      </c>
      <c r="M460" s="3" t="s">
        <v>2738</v>
      </c>
      <c r="N460" s="3">
        <v>180</v>
      </c>
      <c r="O460" s="3">
        <v>43830</v>
      </c>
      <c r="P460" s="3">
        <v>0</v>
      </c>
      <c r="Q460" s="3">
        <v>0</v>
      </c>
      <c r="R460" s="3" t="s">
        <v>2732</v>
      </c>
    </row>
    <row r="461" spans="1:18" x14ac:dyDescent="0.25">
      <c r="A461" s="3" t="s">
        <v>2727</v>
      </c>
      <c r="B461" s="3" t="s">
        <v>2760</v>
      </c>
      <c r="C461" s="3" t="s">
        <v>2761</v>
      </c>
      <c r="D461" s="12" t="s">
        <v>11</v>
      </c>
      <c r="E461" s="12" t="s">
        <v>11</v>
      </c>
      <c r="F461" s="12" t="s">
        <v>8</v>
      </c>
      <c r="G461" s="12" t="s">
        <v>8</v>
      </c>
      <c r="H461" s="12" t="s">
        <v>11</v>
      </c>
      <c r="I461" s="3" t="s">
        <v>319</v>
      </c>
      <c r="J461" s="3">
        <v>5895</v>
      </c>
      <c r="K461" s="3" t="s">
        <v>2510</v>
      </c>
      <c r="L461" s="3" t="s">
        <v>2048</v>
      </c>
      <c r="M461" s="3" t="s">
        <v>2738</v>
      </c>
      <c r="N461" s="3">
        <v>180</v>
      </c>
      <c r="O461" s="3">
        <v>43830</v>
      </c>
      <c r="P461" s="3">
        <v>100</v>
      </c>
      <c r="Q461" s="3">
        <v>44.51</v>
      </c>
      <c r="R461" s="3" t="s">
        <v>2732</v>
      </c>
    </row>
    <row r="462" spans="1:18" x14ac:dyDescent="0.25">
      <c r="A462" s="3" t="s">
        <v>2727</v>
      </c>
      <c r="B462" s="3" t="s">
        <v>2760</v>
      </c>
      <c r="C462" s="3" t="s">
        <v>2761</v>
      </c>
      <c r="D462" s="12" t="s">
        <v>11</v>
      </c>
      <c r="E462" s="12" t="s">
        <v>11</v>
      </c>
      <c r="F462" s="12" t="s">
        <v>8</v>
      </c>
      <c r="G462" s="12" t="s">
        <v>8</v>
      </c>
      <c r="H462" s="12" t="s">
        <v>11</v>
      </c>
      <c r="I462" s="3" t="s">
        <v>319</v>
      </c>
      <c r="J462" s="3">
        <v>5896</v>
      </c>
      <c r="K462" s="3" t="s">
        <v>2511</v>
      </c>
      <c r="L462" s="3" t="s">
        <v>2048</v>
      </c>
      <c r="M462" s="3" t="s">
        <v>2738</v>
      </c>
      <c r="N462" s="3">
        <v>180</v>
      </c>
      <c r="O462" s="3">
        <v>43830</v>
      </c>
      <c r="P462" s="3">
        <v>100</v>
      </c>
      <c r="Q462" s="3">
        <v>41.546999999999997</v>
      </c>
      <c r="R462" s="3" t="s">
        <v>2732</v>
      </c>
    </row>
    <row r="463" spans="1:18" x14ac:dyDescent="0.25">
      <c r="A463" s="3" t="s">
        <v>2727</v>
      </c>
      <c r="B463" s="3" t="s">
        <v>2760</v>
      </c>
      <c r="C463" s="3" t="s">
        <v>2761</v>
      </c>
      <c r="D463" s="12" t="s">
        <v>11</v>
      </c>
      <c r="E463" s="12" t="s">
        <v>11</v>
      </c>
      <c r="F463" s="12" t="s">
        <v>8</v>
      </c>
      <c r="G463" s="12" t="s">
        <v>8</v>
      </c>
      <c r="H463" s="12" t="s">
        <v>11</v>
      </c>
      <c r="I463" s="3" t="s">
        <v>319</v>
      </c>
      <c r="J463" s="3">
        <v>5897</v>
      </c>
      <c r="K463" s="3" t="s">
        <v>2512</v>
      </c>
      <c r="L463" s="3" t="s">
        <v>2052</v>
      </c>
      <c r="M463" s="3" t="s">
        <v>2738</v>
      </c>
      <c r="N463" s="3">
        <v>180</v>
      </c>
      <c r="O463" s="3">
        <v>43830</v>
      </c>
      <c r="P463" s="3">
        <v>100</v>
      </c>
      <c r="Q463" s="3">
        <v>52.777999999999999</v>
      </c>
      <c r="R463" s="3" t="s">
        <v>2732</v>
      </c>
    </row>
    <row r="464" spans="1:18" x14ac:dyDescent="0.25">
      <c r="A464" s="3" t="s">
        <v>2727</v>
      </c>
      <c r="B464" s="3" t="s">
        <v>2760</v>
      </c>
      <c r="C464" s="3" t="s">
        <v>2761</v>
      </c>
      <c r="D464" s="12" t="s">
        <v>11</v>
      </c>
      <c r="E464" s="12" t="s">
        <v>11</v>
      </c>
      <c r="F464" s="12" t="s">
        <v>8</v>
      </c>
      <c r="G464" s="12" t="s">
        <v>8</v>
      </c>
      <c r="H464" s="12" t="s">
        <v>11</v>
      </c>
      <c r="I464" s="3" t="s">
        <v>319</v>
      </c>
      <c r="J464" s="3">
        <v>5898</v>
      </c>
      <c r="K464" s="3" t="s">
        <v>2513</v>
      </c>
      <c r="L464" s="3" t="s">
        <v>2048</v>
      </c>
      <c r="M464" s="3" t="s">
        <v>2738</v>
      </c>
      <c r="N464" s="3">
        <v>365</v>
      </c>
      <c r="O464" s="3">
        <v>43738</v>
      </c>
      <c r="P464" s="3">
        <v>4.63</v>
      </c>
      <c r="Q464" s="3">
        <v>2.14</v>
      </c>
      <c r="R464" s="3" t="s">
        <v>2732</v>
      </c>
    </row>
    <row r="465" spans="1:18" x14ac:dyDescent="0.25">
      <c r="A465" s="3" t="s">
        <v>2727</v>
      </c>
      <c r="B465" s="3" t="s">
        <v>2760</v>
      </c>
      <c r="C465" s="3" t="s">
        <v>2761</v>
      </c>
      <c r="D465" s="12" t="s">
        <v>11</v>
      </c>
      <c r="E465" s="12" t="s">
        <v>11</v>
      </c>
      <c r="F465" s="12" t="s">
        <v>8</v>
      </c>
      <c r="G465" s="12" t="s">
        <v>8</v>
      </c>
      <c r="H465" s="12" t="s">
        <v>11</v>
      </c>
      <c r="I465" s="3" t="s">
        <v>319</v>
      </c>
      <c r="J465" s="3">
        <v>5901</v>
      </c>
      <c r="K465" s="3" t="s">
        <v>2493</v>
      </c>
      <c r="L465" s="3" t="s">
        <v>2048</v>
      </c>
      <c r="M465" s="3" t="s">
        <v>2738</v>
      </c>
      <c r="N465" s="3">
        <v>180</v>
      </c>
      <c r="O465" s="3">
        <v>43830</v>
      </c>
      <c r="P465" s="3">
        <v>0</v>
      </c>
      <c r="Q465" s="3">
        <v>0</v>
      </c>
      <c r="R465" s="3" t="s">
        <v>2732</v>
      </c>
    </row>
    <row r="466" spans="1:18" x14ac:dyDescent="0.25">
      <c r="A466" s="3" t="s">
        <v>2727</v>
      </c>
      <c r="B466" s="3" t="s">
        <v>2760</v>
      </c>
      <c r="C466" s="3" t="s">
        <v>2761</v>
      </c>
      <c r="D466" s="12" t="s">
        <v>11</v>
      </c>
      <c r="E466" s="12" t="s">
        <v>11</v>
      </c>
      <c r="F466" s="12" t="s">
        <v>8</v>
      </c>
      <c r="G466" s="12" t="s">
        <v>8</v>
      </c>
      <c r="H466" s="12" t="s">
        <v>11</v>
      </c>
      <c r="I466" s="3" t="s">
        <v>319</v>
      </c>
      <c r="J466" s="3">
        <v>5902</v>
      </c>
      <c r="K466" s="3" t="s">
        <v>2494</v>
      </c>
      <c r="L466" s="3" t="s">
        <v>2048</v>
      </c>
      <c r="M466" s="3" t="s">
        <v>2738</v>
      </c>
      <c r="N466" s="3">
        <v>180</v>
      </c>
      <c r="O466" s="3">
        <v>43830</v>
      </c>
      <c r="P466" s="3">
        <v>100</v>
      </c>
      <c r="Q466" s="3">
        <v>8.3330000000000002</v>
      </c>
      <c r="R466" s="3" t="s">
        <v>2732</v>
      </c>
    </row>
    <row r="467" spans="1:18" x14ac:dyDescent="0.25">
      <c r="A467" s="3" t="s">
        <v>2727</v>
      </c>
      <c r="B467" s="3" t="s">
        <v>2735</v>
      </c>
      <c r="C467" s="3" t="s">
        <v>2736</v>
      </c>
      <c r="D467" s="12" t="s">
        <v>11</v>
      </c>
      <c r="E467" s="12" t="s">
        <v>11</v>
      </c>
      <c r="F467" s="12" t="s">
        <v>11</v>
      </c>
      <c r="G467" s="12" t="s">
        <v>11</v>
      </c>
      <c r="H467" s="12" t="s">
        <v>11</v>
      </c>
      <c r="I467" s="3" t="s">
        <v>319</v>
      </c>
      <c r="J467" s="3">
        <v>5903</v>
      </c>
      <c r="K467" s="3" t="s">
        <v>2514</v>
      </c>
      <c r="L467" s="3" t="s">
        <v>2049</v>
      </c>
      <c r="M467" s="3" t="s">
        <v>2738</v>
      </c>
      <c r="N467" s="3">
        <v>0</v>
      </c>
      <c r="O467" s="3">
        <v>43830</v>
      </c>
      <c r="P467" s="3">
        <v>0</v>
      </c>
      <c r="Q467" s="3">
        <v>0</v>
      </c>
      <c r="R467" s="3" t="s">
        <v>2732</v>
      </c>
    </row>
    <row r="468" spans="1:18" x14ac:dyDescent="0.25">
      <c r="A468" s="3" t="s">
        <v>2739</v>
      </c>
      <c r="B468" s="3" t="s">
        <v>2740</v>
      </c>
      <c r="C468" s="3" t="s">
        <v>2747</v>
      </c>
      <c r="D468" s="12" t="s">
        <v>8</v>
      </c>
      <c r="E468" s="12" t="s">
        <v>8</v>
      </c>
      <c r="F468" s="12" t="s">
        <v>8</v>
      </c>
      <c r="G468" s="12" t="s">
        <v>8</v>
      </c>
      <c r="H468" s="12" t="s">
        <v>11</v>
      </c>
      <c r="I468" s="3" t="s">
        <v>319</v>
      </c>
      <c r="J468" s="3">
        <v>5905</v>
      </c>
      <c r="K468" s="3" t="s">
        <v>2515</v>
      </c>
      <c r="L468" s="3" t="s">
        <v>2049</v>
      </c>
      <c r="M468" s="3" t="s">
        <v>2738</v>
      </c>
      <c r="N468" s="3">
        <v>90</v>
      </c>
      <c r="O468" s="3">
        <v>43830</v>
      </c>
      <c r="P468" s="3">
        <v>31.43</v>
      </c>
      <c r="Q468" s="3">
        <v>8.8000000000000007</v>
      </c>
      <c r="R468" s="3" t="s">
        <v>2732</v>
      </c>
    </row>
    <row r="469" spans="1:18" x14ac:dyDescent="0.25">
      <c r="A469" s="3" t="s">
        <v>2739</v>
      </c>
      <c r="B469" s="3" t="s">
        <v>2740</v>
      </c>
      <c r="C469" s="3" t="s">
        <v>2747</v>
      </c>
      <c r="D469" s="12" t="s">
        <v>8</v>
      </c>
      <c r="E469" s="12" t="s">
        <v>8</v>
      </c>
      <c r="F469" s="12" t="s">
        <v>8</v>
      </c>
      <c r="G469" s="12" t="s">
        <v>8</v>
      </c>
      <c r="H469" s="12" t="s">
        <v>11</v>
      </c>
      <c r="I469" s="3" t="s">
        <v>319</v>
      </c>
      <c r="J469" s="3">
        <v>5906</v>
      </c>
      <c r="K469" s="3" t="s">
        <v>2516</v>
      </c>
      <c r="L469" s="3" t="s">
        <v>2049</v>
      </c>
      <c r="M469" s="3" t="s">
        <v>2738</v>
      </c>
      <c r="N469" s="3">
        <v>90</v>
      </c>
      <c r="O469" s="3">
        <v>43830</v>
      </c>
      <c r="P469" s="3">
        <v>60.71</v>
      </c>
      <c r="Q469" s="3">
        <v>27.87</v>
      </c>
      <c r="R469" s="3" t="s">
        <v>2732</v>
      </c>
    </row>
    <row r="470" spans="1:18" x14ac:dyDescent="0.25">
      <c r="A470" s="3" t="s">
        <v>2739</v>
      </c>
      <c r="B470" s="3" t="s">
        <v>2740</v>
      </c>
      <c r="C470" s="3" t="s">
        <v>2747</v>
      </c>
      <c r="D470" s="12" t="s">
        <v>8</v>
      </c>
      <c r="E470" s="12" t="s">
        <v>8</v>
      </c>
      <c r="F470" s="12" t="s">
        <v>8</v>
      </c>
      <c r="G470" s="12" t="s">
        <v>8</v>
      </c>
      <c r="H470" s="12" t="s">
        <v>11</v>
      </c>
      <c r="I470" s="3" t="s">
        <v>319</v>
      </c>
      <c r="J470" s="3">
        <v>5907</v>
      </c>
      <c r="K470" s="3" t="s">
        <v>2517</v>
      </c>
      <c r="L470" s="3" t="s">
        <v>2049</v>
      </c>
      <c r="M470" s="3" t="s">
        <v>2791</v>
      </c>
      <c r="N470" s="3">
        <v>0</v>
      </c>
      <c r="O470" s="3">
        <v>44043</v>
      </c>
      <c r="P470" s="3">
        <v>34.673999999999999</v>
      </c>
      <c r="Q470" s="3">
        <v>58.338999999999999</v>
      </c>
      <c r="R470" s="3" t="s">
        <v>2732</v>
      </c>
    </row>
    <row r="471" spans="1:18" x14ac:dyDescent="0.25">
      <c r="A471" s="3" t="s">
        <v>2727</v>
      </c>
      <c r="B471" s="3" t="s">
        <v>2733</v>
      </c>
      <c r="C471" s="3" t="s">
        <v>2805</v>
      </c>
      <c r="D471" s="12" t="s">
        <v>11</v>
      </c>
      <c r="E471" s="12" t="s">
        <v>8</v>
      </c>
      <c r="F471" s="12" t="s">
        <v>8</v>
      </c>
      <c r="G471" s="12" t="s">
        <v>8</v>
      </c>
      <c r="H471" s="12" t="s">
        <v>8</v>
      </c>
      <c r="I471" s="3" t="s">
        <v>319</v>
      </c>
      <c r="J471" s="3">
        <v>5908</v>
      </c>
      <c r="K471" s="3" t="s">
        <v>2518</v>
      </c>
      <c r="L471" s="3" t="s">
        <v>2049</v>
      </c>
      <c r="M471" s="3" t="s">
        <v>2738</v>
      </c>
      <c r="N471" s="3">
        <v>30</v>
      </c>
      <c r="O471" s="3">
        <v>43830</v>
      </c>
      <c r="P471" s="3">
        <v>100</v>
      </c>
      <c r="Q471" s="3">
        <v>21.332999999999998</v>
      </c>
      <c r="R471" s="3" t="s">
        <v>2732</v>
      </c>
    </row>
    <row r="472" spans="1:18" x14ac:dyDescent="0.25">
      <c r="A472" s="3" t="s">
        <v>2727</v>
      </c>
      <c r="B472" s="3" t="s">
        <v>2733</v>
      </c>
      <c r="C472" s="3" t="s">
        <v>2833</v>
      </c>
      <c r="D472" s="12" t="s">
        <v>11</v>
      </c>
      <c r="E472" s="12" t="s">
        <v>8</v>
      </c>
      <c r="F472" s="12" t="s">
        <v>8</v>
      </c>
      <c r="G472" s="12" t="s">
        <v>8</v>
      </c>
      <c r="H472" s="12" t="s">
        <v>11</v>
      </c>
      <c r="I472" s="3" t="s">
        <v>319</v>
      </c>
      <c r="J472" s="3">
        <v>5909</v>
      </c>
      <c r="K472" s="3" t="s">
        <v>2519</v>
      </c>
      <c r="L472" s="3" t="s">
        <v>2048</v>
      </c>
      <c r="M472" s="3" t="s">
        <v>2730</v>
      </c>
      <c r="N472" s="3">
        <v>60</v>
      </c>
      <c r="O472" s="3">
        <v>44012</v>
      </c>
      <c r="P472" s="3">
        <v>28.904</v>
      </c>
      <c r="Q472" s="3">
        <v>34.866999999999997</v>
      </c>
      <c r="R472" s="3" t="s">
        <v>2732</v>
      </c>
    </row>
    <row r="473" spans="1:18" x14ac:dyDescent="0.25">
      <c r="A473" s="3" t="s">
        <v>2727</v>
      </c>
      <c r="B473" s="3" t="s">
        <v>2733</v>
      </c>
      <c r="C473" s="3" t="s">
        <v>2785</v>
      </c>
      <c r="D473" s="12" t="s">
        <v>11</v>
      </c>
      <c r="E473" s="12" t="s">
        <v>8</v>
      </c>
      <c r="F473" s="12" t="s">
        <v>8</v>
      </c>
      <c r="G473" s="12" t="s">
        <v>11</v>
      </c>
      <c r="H473" s="12" t="s">
        <v>8</v>
      </c>
      <c r="I473" s="3" t="s">
        <v>319</v>
      </c>
      <c r="J473" s="3">
        <v>5910</v>
      </c>
      <c r="K473" s="3" t="s">
        <v>2520</v>
      </c>
      <c r="L473" s="3" t="s">
        <v>2052</v>
      </c>
      <c r="M473" s="3" t="s">
        <v>2749</v>
      </c>
      <c r="N473" s="3">
        <v>0</v>
      </c>
      <c r="O473" s="3">
        <v>44012</v>
      </c>
      <c r="P473" s="3">
        <v>28.571000000000002</v>
      </c>
      <c r="Q473" s="3">
        <v>15</v>
      </c>
      <c r="R473" s="3" t="s">
        <v>2732</v>
      </c>
    </row>
    <row r="474" spans="1:18" x14ac:dyDescent="0.25">
      <c r="A474" s="3" t="s">
        <v>2727</v>
      </c>
      <c r="B474" s="3" t="s">
        <v>2760</v>
      </c>
      <c r="C474" s="3" t="s">
        <v>2761</v>
      </c>
      <c r="D474" s="12" t="s">
        <v>11</v>
      </c>
      <c r="E474" s="12" t="s">
        <v>11</v>
      </c>
      <c r="F474" s="12" t="s">
        <v>8</v>
      </c>
      <c r="G474" s="12" t="s">
        <v>8</v>
      </c>
      <c r="H474" s="12" t="s">
        <v>11</v>
      </c>
      <c r="I474" s="3" t="s">
        <v>319</v>
      </c>
      <c r="J474" s="3">
        <v>5911</v>
      </c>
      <c r="K474" s="3" t="s">
        <v>2521</v>
      </c>
      <c r="L474" s="3" t="s">
        <v>2049</v>
      </c>
      <c r="M474" s="3" t="s">
        <v>2738</v>
      </c>
      <c r="N474" s="3">
        <v>30</v>
      </c>
      <c r="O474" s="3">
        <v>43830</v>
      </c>
      <c r="P474" s="3">
        <v>100</v>
      </c>
      <c r="Q474" s="3">
        <v>100</v>
      </c>
      <c r="R474" s="3" t="s">
        <v>2732</v>
      </c>
    </row>
    <row r="475" spans="1:18" x14ac:dyDescent="0.25">
      <c r="A475" s="3" t="s">
        <v>2727</v>
      </c>
      <c r="B475" s="3" t="s">
        <v>2760</v>
      </c>
      <c r="C475" s="3" t="s">
        <v>2761</v>
      </c>
      <c r="D475" s="12" t="s">
        <v>11</v>
      </c>
      <c r="E475" s="12" t="s">
        <v>11</v>
      </c>
      <c r="F475" s="12" t="s">
        <v>8</v>
      </c>
      <c r="G475" s="12" t="s">
        <v>8</v>
      </c>
      <c r="H475" s="12" t="s">
        <v>11</v>
      </c>
      <c r="I475" s="3" t="s">
        <v>319</v>
      </c>
      <c r="J475" s="3">
        <v>5912</v>
      </c>
      <c r="K475" s="3" t="s">
        <v>2522</v>
      </c>
      <c r="L475" s="3" t="s">
        <v>2052</v>
      </c>
      <c r="M475" s="3" t="s">
        <v>2791</v>
      </c>
      <c r="N475" s="3">
        <v>90</v>
      </c>
      <c r="O475" s="3">
        <v>43982</v>
      </c>
      <c r="P475" s="3">
        <v>17.100000000000001</v>
      </c>
      <c r="Q475" s="3">
        <v>30.9</v>
      </c>
      <c r="R475" s="3" t="s">
        <v>2732</v>
      </c>
    </row>
    <row r="476" spans="1:18" x14ac:dyDescent="0.25">
      <c r="A476" s="3" t="s">
        <v>2727</v>
      </c>
      <c r="B476" s="3" t="s">
        <v>2760</v>
      </c>
      <c r="C476" s="3" t="s">
        <v>2761</v>
      </c>
      <c r="D476" s="12" t="s">
        <v>11</v>
      </c>
      <c r="E476" s="12" t="s">
        <v>11</v>
      </c>
      <c r="F476" s="12" t="s">
        <v>8</v>
      </c>
      <c r="G476" s="12" t="s">
        <v>8</v>
      </c>
      <c r="H476" s="12" t="s">
        <v>11</v>
      </c>
      <c r="I476" s="3" t="s">
        <v>319</v>
      </c>
      <c r="J476" s="3">
        <v>5913</v>
      </c>
      <c r="K476" s="3" t="s">
        <v>2523</v>
      </c>
      <c r="L476" s="3" t="s">
        <v>2049</v>
      </c>
      <c r="M476" s="3" t="s">
        <v>2749</v>
      </c>
      <c r="N476" s="3">
        <v>30</v>
      </c>
      <c r="O476" s="3">
        <v>44012</v>
      </c>
      <c r="P476" s="3">
        <v>0</v>
      </c>
      <c r="Q476" s="3">
        <v>9.16</v>
      </c>
      <c r="R476" s="3" t="s">
        <v>2732</v>
      </c>
    </row>
    <row r="477" spans="1:18" x14ac:dyDescent="0.25">
      <c r="A477" s="3" t="s">
        <v>2770</v>
      </c>
      <c r="B477" s="3" t="s">
        <v>2838</v>
      </c>
      <c r="C477" s="3" t="s">
        <v>2772</v>
      </c>
      <c r="D477" s="12" t="s">
        <v>11</v>
      </c>
      <c r="E477" s="12" t="s">
        <v>11</v>
      </c>
      <c r="F477" s="12" t="s">
        <v>11</v>
      </c>
      <c r="G477" s="12" t="s">
        <v>11</v>
      </c>
      <c r="H477" s="12" t="s">
        <v>11</v>
      </c>
      <c r="I477" s="3" t="s">
        <v>319</v>
      </c>
      <c r="J477" s="3">
        <v>5914</v>
      </c>
      <c r="K477" s="3" t="s">
        <v>2524</v>
      </c>
      <c r="L477" s="3" t="s">
        <v>2048</v>
      </c>
      <c r="M477" s="3" t="s">
        <v>2738</v>
      </c>
      <c r="N477" s="3">
        <v>180</v>
      </c>
      <c r="O477" s="3">
        <v>43830</v>
      </c>
      <c r="P477" s="3">
        <v>0</v>
      </c>
      <c r="Q477" s="3">
        <v>0</v>
      </c>
      <c r="R477" s="3" t="s">
        <v>2732</v>
      </c>
    </row>
    <row r="478" spans="1:18" x14ac:dyDescent="0.25">
      <c r="A478" s="3" t="s">
        <v>2770</v>
      </c>
      <c r="B478" s="3" t="s">
        <v>2828</v>
      </c>
      <c r="C478" s="3" t="s">
        <v>2772</v>
      </c>
      <c r="D478" s="12" t="s">
        <v>11</v>
      </c>
      <c r="E478" s="12" t="s">
        <v>11</v>
      </c>
      <c r="F478" s="12" t="s">
        <v>11</v>
      </c>
      <c r="G478" s="12" t="s">
        <v>11</v>
      </c>
      <c r="H478" s="12" t="s">
        <v>11</v>
      </c>
      <c r="I478" s="3" t="s">
        <v>319</v>
      </c>
      <c r="J478" s="3">
        <v>5915</v>
      </c>
      <c r="K478" s="3" t="s">
        <v>2525</v>
      </c>
      <c r="L478" s="3" t="s">
        <v>2048</v>
      </c>
      <c r="M478" s="3" t="s">
        <v>2738</v>
      </c>
      <c r="N478" s="3">
        <v>180</v>
      </c>
      <c r="O478" s="3">
        <v>43830</v>
      </c>
      <c r="P478" s="3">
        <v>3.5150000000000001</v>
      </c>
      <c r="Q478" s="3">
        <v>0.70299999999999996</v>
      </c>
      <c r="R478" s="3" t="s">
        <v>2732</v>
      </c>
    </row>
    <row r="479" spans="1:18" x14ac:dyDescent="0.25">
      <c r="A479" s="3" t="s">
        <v>2770</v>
      </c>
      <c r="B479" s="3" t="s">
        <v>2828</v>
      </c>
      <c r="C479" s="3" t="s">
        <v>2772</v>
      </c>
      <c r="D479" s="12" t="s">
        <v>11</v>
      </c>
      <c r="E479" s="12" t="s">
        <v>11</v>
      </c>
      <c r="F479" s="12" t="s">
        <v>11</v>
      </c>
      <c r="G479" s="12" t="s">
        <v>11</v>
      </c>
      <c r="H479" s="12" t="s">
        <v>11</v>
      </c>
      <c r="I479" s="3" t="s">
        <v>319</v>
      </c>
      <c r="J479" s="3">
        <v>5916</v>
      </c>
      <c r="K479" s="3" t="s">
        <v>2526</v>
      </c>
      <c r="L479" s="3" t="s">
        <v>2048</v>
      </c>
      <c r="M479" s="3" t="s">
        <v>2738</v>
      </c>
      <c r="N479" s="3">
        <v>60</v>
      </c>
      <c r="O479" s="3">
        <v>43830</v>
      </c>
      <c r="P479" s="3">
        <v>37.283000000000001</v>
      </c>
      <c r="Q479" s="3">
        <v>7.4569999999999999</v>
      </c>
      <c r="R479" s="3" t="s">
        <v>2732</v>
      </c>
    </row>
    <row r="480" spans="1:18" x14ac:dyDescent="0.25">
      <c r="A480" s="3" t="s">
        <v>2770</v>
      </c>
      <c r="B480" s="3" t="s">
        <v>2773</v>
      </c>
      <c r="C480" s="3" t="s">
        <v>2772</v>
      </c>
      <c r="D480" s="12" t="s">
        <v>11</v>
      </c>
      <c r="E480" s="12" t="s">
        <v>11</v>
      </c>
      <c r="F480" s="12" t="s">
        <v>11</v>
      </c>
      <c r="G480" s="12" t="s">
        <v>11</v>
      </c>
      <c r="H480" s="12" t="s">
        <v>11</v>
      </c>
      <c r="I480" s="3" t="s">
        <v>319</v>
      </c>
      <c r="J480" s="3">
        <v>5917</v>
      </c>
      <c r="K480" s="3" t="s">
        <v>2527</v>
      </c>
      <c r="L480" s="3" t="s">
        <v>2048</v>
      </c>
      <c r="M480" s="3" t="s">
        <v>2738</v>
      </c>
      <c r="N480" s="3">
        <v>180</v>
      </c>
      <c r="O480" s="3">
        <v>43830</v>
      </c>
      <c r="P480" s="3">
        <v>100</v>
      </c>
      <c r="Q480" s="3">
        <v>45.551000000000002</v>
      </c>
      <c r="R480" s="3" t="s">
        <v>2732</v>
      </c>
    </row>
    <row r="481" spans="1:18" x14ac:dyDescent="0.25">
      <c r="A481" s="3" t="s">
        <v>2770</v>
      </c>
      <c r="B481" s="3" t="s">
        <v>2771</v>
      </c>
      <c r="C481" s="3" t="s">
        <v>2772</v>
      </c>
      <c r="D481" s="12" t="s">
        <v>11</v>
      </c>
      <c r="E481" s="12" t="s">
        <v>11</v>
      </c>
      <c r="F481" s="12" t="s">
        <v>11</v>
      </c>
      <c r="G481" s="12" t="s">
        <v>11</v>
      </c>
      <c r="H481" s="12" t="s">
        <v>11</v>
      </c>
      <c r="I481" s="3" t="s">
        <v>319</v>
      </c>
      <c r="J481" s="3">
        <v>5918</v>
      </c>
      <c r="K481" s="3" t="s">
        <v>2528</v>
      </c>
      <c r="L481" s="3" t="s">
        <v>2048</v>
      </c>
      <c r="M481" s="3" t="s">
        <v>2738</v>
      </c>
      <c r="N481" s="3">
        <v>180</v>
      </c>
      <c r="O481" s="3">
        <v>43830</v>
      </c>
      <c r="P481" s="3">
        <v>95.680999999999997</v>
      </c>
      <c r="Q481" s="3">
        <v>19.135999999999999</v>
      </c>
      <c r="R481" s="3" t="s">
        <v>2732</v>
      </c>
    </row>
    <row r="482" spans="1:18" x14ac:dyDescent="0.25">
      <c r="A482" s="3" t="s">
        <v>2770</v>
      </c>
      <c r="B482" s="3" t="s">
        <v>2771</v>
      </c>
      <c r="C482" s="3" t="s">
        <v>2772</v>
      </c>
      <c r="D482" s="12" t="s">
        <v>11</v>
      </c>
      <c r="E482" s="12" t="s">
        <v>11</v>
      </c>
      <c r="F482" s="12" t="s">
        <v>11</v>
      </c>
      <c r="G482" s="12" t="s">
        <v>11</v>
      </c>
      <c r="H482" s="12" t="s">
        <v>11</v>
      </c>
      <c r="I482" s="3" t="s">
        <v>319</v>
      </c>
      <c r="J482" s="3">
        <v>5919</v>
      </c>
      <c r="K482" s="3" t="s">
        <v>2529</v>
      </c>
      <c r="L482" s="3" t="s">
        <v>2048</v>
      </c>
      <c r="M482" s="3" t="s">
        <v>2738</v>
      </c>
      <c r="N482" s="3">
        <v>180</v>
      </c>
      <c r="O482" s="3">
        <v>43830</v>
      </c>
      <c r="P482" s="3">
        <v>90.2</v>
      </c>
      <c r="Q482" s="3">
        <v>18.04</v>
      </c>
      <c r="R482" s="3" t="s">
        <v>2732</v>
      </c>
    </row>
    <row r="483" spans="1:18" x14ac:dyDescent="0.25">
      <c r="A483" s="3" t="s">
        <v>2727</v>
      </c>
      <c r="B483" s="3" t="s">
        <v>2762</v>
      </c>
      <c r="C483" s="3" t="s">
        <v>2763</v>
      </c>
      <c r="D483" s="12" t="s">
        <v>8</v>
      </c>
      <c r="E483" s="12" t="s">
        <v>11</v>
      </c>
      <c r="F483" s="12" t="s">
        <v>8</v>
      </c>
      <c r="G483" s="12" t="s">
        <v>8</v>
      </c>
      <c r="H483" s="12" t="s">
        <v>8</v>
      </c>
      <c r="I483" s="3" t="s">
        <v>6</v>
      </c>
      <c r="J483" s="3">
        <v>5920</v>
      </c>
      <c r="K483" s="3" t="s">
        <v>2530</v>
      </c>
      <c r="L483" s="3" t="s">
        <v>2048</v>
      </c>
      <c r="M483" s="3" t="s">
        <v>2738</v>
      </c>
      <c r="N483" s="3">
        <v>730</v>
      </c>
      <c r="O483" s="3">
        <v>43830</v>
      </c>
      <c r="P483" s="3">
        <v>100</v>
      </c>
      <c r="Q483" s="3">
        <v>90.332999999999998</v>
      </c>
      <c r="R483" s="3" t="s">
        <v>2732</v>
      </c>
    </row>
    <row r="484" spans="1:18" x14ac:dyDescent="0.25">
      <c r="A484" s="3" t="s">
        <v>2727</v>
      </c>
      <c r="B484" s="3" t="s">
        <v>2762</v>
      </c>
      <c r="C484" s="3" t="s">
        <v>2763</v>
      </c>
      <c r="D484" s="12" t="s">
        <v>8</v>
      </c>
      <c r="E484" s="12" t="s">
        <v>11</v>
      </c>
      <c r="F484" s="12" t="s">
        <v>8</v>
      </c>
      <c r="G484" s="12" t="s">
        <v>8</v>
      </c>
      <c r="H484" s="12" t="s">
        <v>8</v>
      </c>
      <c r="I484" s="3" t="s">
        <v>6</v>
      </c>
      <c r="J484" s="3">
        <v>5922</v>
      </c>
      <c r="K484" s="3" t="s">
        <v>2531</v>
      </c>
      <c r="L484" s="3" t="s">
        <v>2048</v>
      </c>
      <c r="M484" s="3" t="s">
        <v>2738</v>
      </c>
      <c r="N484" s="3">
        <v>30</v>
      </c>
      <c r="O484" s="3">
        <v>43830</v>
      </c>
      <c r="P484" s="3" t="s">
        <v>2731</v>
      </c>
      <c r="Q484" s="3">
        <v>32.58</v>
      </c>
      <c r="R484" s="3" t="s">
        <v>2732</v>
      </c>
    </row>
    <row r="485" spans="1:18" x14ac:dyDescent="0.25">
      <c r="A485" s="3" t="s">
        <v>2727</v>
      </c>
      <c r="B485" s="3" t="s">
        <v>2762</v>
      </c>
      <c r="C485" s="3" t="s">
        <v>2763</v>
      </c>
      <c r="D485" s="12" t="s">
        <v>8</v>
      </c>
      <c r="E485" s="12" t="s">
        <v>11</v>
      </c>
      <c r="F485" s="12" t="s">
        <v>8</v>
      </c>
      <c r="G485" s="12" t="s">
        <v>8</v>
      </c>
      <c r="H485" s="12" t="s">
        <v>8</v>
      </c>
      <c r="I485" s="3" t="s">
        <v>6</v>
      </c>
      <c r="J485" s="3">
        <v>5923</v>
      </c>
      <c r="K485" s="3" t="s">
        <v>2532</v>
      </c>
      <c r="L485" s="3" t="s">
        <v>2048</v>
      </c>
      <c r="M485" s="3" t="s">
        <v>2738</v>
      </c>
      <c r="N485" s="3">
        <v>360</v>
      </c>
      <c r="O485" s="3">
        <v>43830</v>
      </c>
      <c r="P485" s="3" t="s">
        <v>2731</v>
      </c>
      <c r="Q485" s="3">
        <v>0</v>
      </c>
      <c r="R485" s="3" t="s">
        <v>2732</v>
      </c>
    </row>
    <row r="486" spans="1:18" x14ac:dyDescent="0.25">
      <c r="A486" s="3" t="s">
        <v>2727</v>
      </c>
      <c r="B486" s="3" t="s">
        <v>2762</v>
      </c>
      <c r="C486" s="3" t="s">
        <v>2763</v>
      </c>
      <c r="D486" s="12" t="s">
        <v>8</v>
      </c>
      <c r="E486" s="12" t="s">
        <v>11</v>
      </c>
      <c r="F486" s="12" t="s">
        <v>8</v>
      </c>
      <c r="G486" s="12" t="s">
        <v>8</v>
      </c>
      <c r="H486" s="12" t="s">
        <v>8</v>
      </c>
      <c r="I486" s="3" t="s">
        <v>6</v>
      </c>
      <c r="J486" s="3">
        <v>5924</v>
      </c>
      <c r="K486" s="3" t="s">
        <v>2533</v>
      </c>
      <c r="L486" s="3" t="s">
        <v>2052</v>
      </c>
      <c r="M486" s="3" t="s">
        <v>2738</v>
      </c>
      <c r="N486" s="3">
        <v>220</v>
      </c>
      <c r="O486" s="3">
        <v>43830</v>
      </c>
      <c r="P486" s="3">
        <v>100</v>
      </c>
      <c r="Q486" s="3">
        <v>61.54</v>
      </c>
      <c r="R486" s="3" t="s">
        <v>2732</v>
      </c>
    </row>
    <row r="487" spans="1:18" x14ac:dyDescent="0.25">
      <c r="A487" s="3" t="s">
        <v>2727</v>
      </c>
      <c r="B487" s="3" t="s">
        <v>2762</v>
      </c>
      <c r="C487" s="3" t="s">
        <v>2798</v>
      </c>
      <c r="D487" s="12" t="s">
        <v>8</v>
      </c>
      <c r="E487" s="12" t="s">
        <v>11</v>
      </c>
      <c r="F487" s="12" t="s">
        <v>8</v>
      </c>
      <c r="G487" s="12" t="s">
        <v>8</v>
      </c>
      <c r="H487" s="12" t="s">
        <v>8</v>
      </c>
      <c r="I487" s="3" t="s">
        <v>6</v>
      </c>
      <c r="J487" s="3">
        <v>5925</v>
      </c>
      <c r="K487" s="3" t="s">
        <v>2534</v>
      </c>
      <c r="L487" s="3" t="s">
        <v>2048</v>
      </c>
      <c r="M487" s="3" t="s">
        <v>2749</v>
      </c>
      <c r="N487" s="3">
        <v>30</v>
      </c>
      <c r="O487" s="3">
        <v>44012</v>
      </c>
      <c r="P487" s="3">
        <v>57.241</v>
      </c>
      <c r="Q487" s="3">
        <v>28.016999999999999</v>
      </c>
      <c r="R487" s="3" t="s">
        <v>2732</v>
      </c>
    </row>
    <row r="488" spans="1:18" x14ac:dyDescent="0.25">
      <c r="A488" s="3" t="s">
        <v>2727</v>
      </c>
      <c r="B488" s="3" t="s">
        <v>2762</v>
      </c>
      <c r="C488" s="3" t="s">
        <v>2798</v>
      </c>
      <c r="D488" s="12" t="s">
        <v>8</v>
      </c>
      <c r="E488" s="12" t="s">
        <v>11</v>
      </c>
      <c r="F488" s="12" t="s">
        <v>8</v>
      </c>
      <c r="G488" s="12" t="s">
        <v>8</v>
      </c>
      <c r="H488" s="12" t="s">
        <v>8</v>
      </c>
      <c r="I488" s="3" t="s">
        <v>6</v>
      </c>
      <c r="J488" s="3">
        <v>5926</v>
      </c>
      <c r="K488" s="3" t="s">
        <v>2535</v>
      </c>
      <c r="L488" s="3" t="s">
        <v>2048</v>
      </c>
      <c r="M488" s="3" t="s">
        <v>2749</v>
      </c>
      <c r="N488" s="3">
        <v>90</v>
      </c>
      <c r="O488" s="3">
        <v>44012</v>
      </c>
      <c r="P488" s="3">
        <v>71.137</v>
      </c>
      <c r="Q488" s="3">
        <v>26.135000000000002</v>
      </c>
      <c r="R488" s="3" t="s">
        <v>2732</v>
      </c>
    </row>
    <row r="489" spans="1:18" x14ac:dyDescent="0.25">
      <c r="A489" s="3" t="s">
        <v>2727</v>
      </c>
      <c r="B489" s="3" t="s">
        <v>2762</v>
      </c>
      <c r="C489" s="3" t="s">
        <v>2798</v>
      </c>
      <c r="D489" s="12" t="s">
        <v>8</v>
      </c>
      <c r="E489" s="12" t="s">
        <v>11</v>
      </c>
      <c r="F489" s="12" t="s">
        <v>8</v>
      </c>
      <c r="G489" s="12" t="s">
        <v>8</v>
      </c>
      <c r="H489" s="12" t="s">
        <v>8</v>
      </c>
      <c r="I489" s="3" t="s">
        <v>6</v>
      </c>
      <c r="J489" s="3">
        <v>5927</v>
      </c>
      <c r="K489" s="3" t="s">
        <v>2536</v>
      </c>
      <c r="L489" s="3" t="s">
        <v>2048</v>
      </c>
      <c r="M489" s="3" t="s">
        <v>2738</v>
      </c>
      <c r="N489" s="3">
        <v>545</v>
      </c>
      <c r="O489" s="3">
        <v>43830</v>
      </c>
      <c r="P489" s="3" t="s">
        <v>2731</v>
      </c>
      <c r="Q489" s="3">
        <v>0</v>
      </c>
      <c r="R489" s="3" t="s">
        <v>2732</v>
      </c>
    </row>
    <row r="490" spans="1:18" x14ac:dyDescent="0.25">
      <c r="A490" s="3" t="s">
        <v>2727</v>
      </c>
      <c r="B490" s="3" t="s">
        <v>2762</v>
      </c>
      <c r="C490" s="3" t="s">
        <v>2798</v>
      </c>
      <c r="D490" s="12" t="s">
        <v>8</v>
      </c>
      <c r="E490" s="12" t="s">
        <v>11</v>
      </c>
      <c r="F490" s="12" t="s">
        <v>8</v>
      </c>
      <c r="G490" s="12" t="s">
        <v>8</v>
      </c>
      <c r="H490" s="12" t="s">
        <v>8</v>
      </c>
      <c r="I490" s="3" t="s">
        <v>6</v>
      </c>
      <c r="J490" s="3">
        <v>5928</v>
      </c>
      <c r="K490" s="3" t="s">
        <v>2537</v>
      </c>
      <c r="L490" s="3" t="s">
        <v>2048</v>
      </c>
      <c r="M490" s="3" t="s">
        <v>2738</v>
      </c>
      <c r="N490" s="3">
        <v>180</v>
      </c>
      <c r="O490" s="3">
        <v>43830</v>
      </c>
      <c r="P490" s="3">
        <v>100</v>
      </c>
      <c r="Q490" s="3">
        <v>100</v>
      </c>
      <c r="R490" s="3" t="s">
        <v>2732</v>
      </c>
    </row>
    <row r="491" spans="1:18" x14ac:dyDescent="0.25">
      <c r="A491" s="3" t="s">
        <v>2727</v>
      </c>
      <c r="B491" s="3" t="s">
        <v>2762</v>
      </c>
      <c r="C491" s="3" t="s">
        <v>2798</v>
      </c>
      <c r="D491" s="12" t="s">
        <v>8</v>
      </c>
      <c r="E491" s="12" t="s">
        <v>11</v>
      </c>
      <c r="F491" s="12" t="s">
        <v>8</v>
      </c>
      <c r="G491" s="12" t="s">
        <v>8</v>
      </c>
      <c r="H491" s="12" t="s">
        <v>8</v>
      </c>
      <c r="I491" s="3" t="s">
        <v>6</v>
      </c>
      <c r="J491" s="3">
        <v>5929</v>
      </c>
      <c r="K491" s="3" t="s">
        <v>2538</v>
      </c>
      <c r="L491" s="3" t="s">
        <v>2052</v>
      </c>
      <c r="M491" s="3" t="s">
        <v>2738</v>
      </c>
      <c r="N491" s="3">
        <v>180</v>
      </c>
      <c r="O491" s="3">
        <v>43830</v>
      </c>
      <c r="P491" s="3">
        <v>100</v>
      </c>
      <c r="Q491" s="3">
        <v>18.440000000000001</v>
      </c>
      <c r="R491" s="3" t="s">
        <v>2732</v>
      </c>
    </row>
    <row r="492" spans="1:18" x14ac:dyDescent="0.25">
      <c r="A492" s="3" t="s">
        <v>2727</v>
      </c>
      <c r="B492" s="3" t="s">
        <v>2762</v>
      </c>
      <c r="C492" s="3" t="s">
        <v>2798</v>
      </c>
      <c r="D492" s="12" t="s">
        <v>8</v>
      </c>
      <c r="E492" s="12" t="s">
        <v>11</v>
      </c>
      <c r="F492" s="12" t="s">
        <v>8</v>
      </c>
      <c r="G492" s="12" t="s">
        <v>8</v>
      </c>
      <c r="H492" s="12" t="s">
        <v>8</v>
      </c>
      <c r="I492" s="3" t="s">
        <v>6</v>
      </c>
      <c r="J492" s="3">
        <v>5930</v>
      </c>
      <c r="K492" s="3" t="s">
        <v>2539</v>
      </c>
      <c r="L492" s="3" t="s">
        <v>2051</v>
      </c>
      <c r="M492" s="3" t="s">
        <v>2749</v>
      </c>
      <c r="N492" s="3">
        <v>60</v>
      </c>
      <c r="O492" s="3">
        <v>44012</v>
      </c>
      <c r="P492" s="3">
        <v>100</v>
      </c>
      <c r="Q492" s="3">
        <v>21.332999999999998</v>
      </c>
      <c r="R492" s="3" t="s">
        <v>2732</v>
      </c>
    </row>
    <row r="493" spans="1:18" x14ac:dyDescent="0.25">
      <c r="A493" s="3" t="s">
        <v>2727</v>
      </c>
      <c r="B493" s="3" t="s">
        <v>2735</v>
      </c>
      <c r="C493" s="3" t="s">
        <v>2736</v>
      </c>
      <c r="D493" s="12" t="s">
        <v>11</v>
      </c>
      <c r="E493" s="12" t="s">
        <v>11</v>
      </c>
      <c r="F493" s="12" t="s">
        <v>11</v>
      </c>
      <c r="G493" s="12" t="s">
        <v>11</v>
      </c>
      <c r="H493" s="12" t="s">
        <v>11</v>
      </c>
      <c r="I493" s="3" t="s">
        <v>6</v>
      </c>
      <c r="J493" s="3">
        <v>5931</v>
      </c>
      <c r="K493" s="3" t="s">
        <v>2540</v>
      </c>
      <c r="L493" s="3" t="s">
        <v>2048</v>
      </c>
      <c r="M493" s="3" t="s">
        <v>2738</v>
      </c>
      <c r="N493" s="3">
        <v>30</v>
      </c>
      <c r="O493" s="3">
        <v>43830</v>
      </c>
      <c r="P493" s="3" t="s">
        <v>2731</v>
      </c>
      <c r="Q493" s="3">
        <v>0</v>
      </c>
      <c r="R493" s="3" t="s">
        <v>2732</v>
      </c>
    </row>
    <row r="494" spans="1:18" x14ac:dyDescent="0.25">
      <c r="A494" s="3" t="s">
        <v>2727</v>
      </c>
      <c r="B494" s="3" t="s">
        <v>2762</v>
      </c>
      <c r="C494" s="3" t="s">
        <v>2799</v>
      </c>
      <c r="D494" s="12" t="s">
        <v>8</v>
      </c>
      <c r="E494" s="12" t="s">
        <v>11</v>
      </c>
      <c r="F494" s="12" t="s">
        <v>8</v>
      </c>
      <c r="G494" s="12" t="s">
        <v>8</v>
      </c>
      <c r="H494" s="12" t="s">
        <v>8</v>
      </c>
      <c r="I494" s="3" t="s">
        <v>6</v>
      </c>
      <c r="J494" s="3">
        <v>5932</v>
      </c>
      <c r="K494" s="3" t="s">
        <v>2541</v>
      </c>
      <c r="L494" s="3" t="s">
        <v>2048</v>
      </c>
      <c r="M494" s="3" t="s">
        <v>2738</v>
      </c>
      <c r="N494" s="3">
        <v>30</v>
      </c>
      <c r="O494" s="3">
        <v>43830</v>
      </c>
      <c r="P494" s="3">
        <v>100</v>
      </c>
      <c r="Q494" s="3">
        <v>12.5</v>
      </c>
      <c r="R494" s="3" t="s">
        <v>2732</v>
      </c>
    </row>
    <row r="495" spans="1:18" x14ac:dyDescent="0.25">
      <c r="A495" s="3" t="s">
        <v>2727</v>
      </c>
      <c r="B495" s="3" t="s">
        <v>2762</v>
      </c>
      <c r="C495" s="3" t="s">
        <v>2799</v>
      </c>
      <c r="D495" s="12" t="s">
        <v>8</v>
      </c>
      <c r="E495" s="12" t="s">
        <v>11</v>
      </c>
      <c r="F495" s="12" t="s">
        <v>8</v>
      </c>
      <c r="G495" s="12" t="s">
        <v>8</v>
      </c>
      <c r="H495" s="12" t="s">
        <v>8</v>
      </c>
      <c r="I495" s="3" t="s">
        <v>6</v>
      </c>
      <c r="J495" s="3">
        <v>5933</v>
      </c>
      <c r="K495" s="3" t="s">
        <v>2542</v>
      </c>
      <c r="L495" s="3" t="s">
        <v>2048</v>
      </c>
      <c r="M495" s="3" t="s">
        <v>2738</v>
      </c>
      <c r="N495" s="3">
        <v>30</v>
      </c>
      <c r="O495" s="3">
        <v>43830</v>
      </c>
      <c r="P495" s="3">
        <v>100</v>
      </c>
      <c r="Q495" s="3">
        <v>38</v>
      </c>
      <c r="R495" s="3" t="s">
        <v>2732</v>
      </c>
    </row>
    <row r="496" spans="1:18" x14ac:dyDescent="0.25">
      <c r="A496" s="3" t="s">
        <v>2727</v>
      </c>
      <c r="B496" s="3" t="s">
        <v>2762</v>
      </c>
      <c r="C496" s="3" t="s">
        <v>2798</v>
      </c>
      <c r="D496" s="12" t="s">
        <v>8</v>
      </c>
      <c r="E496" s="12" t="s">
        <v>11</v>
      </c>
      <c r="F496" s="12" t="s">
        <v>8</v>
      </c>
      <c r="G496" s="12" t="s">
        <v>8</v>
      </c>
      <c r="H496" s="12" t="s">
        <v>8</v>
      </c>
      <c r="I496" s="3" t="s">
        <v>6</v>
      </c>
      <c r="J496" s="3">
        <v>5934</v>
      </c>
      <c r="K496" s="3" t="s">
        <v>2543</v>
      </c>
      <c r="L496" s="3" t="s">
        <v>2048</v>
      </c>
      <c r="M496" s="3" t="s">
        <v>2738</v>
      </c>
      <c r="N496" s="3">
        <v>30</v>
      </c>
      <c r="O496" s="3">
        <v>43830</v>
      </c>
      <c r="P496" s="3" t="s">
        <v>2731</v>
      </c>
      <c r="Q496" s="3">
        <v>0</v>
      </c>
      <c r="R496" s="3" t="s">
        <v>2732</v>
      </c>
    </row>
    <row r="497" spans="1:18" x14ac:dyDescent="0.25">
      <c r="A497" s="3" t="s">
        <v>2770</v>
      </c>
      <c r="B497" s="3" t="s">
        <v>2828</v>
      </c>
      <c r="C497" s="3" t="s">
        <v>2772</v>
      </c>
      <c r="D497" s="12" t="s">
        <v>11</v>
      </c>
      <c r="E497" s="12" t="s">
        <v>11</v>
      </c>
      <c r="F497" s="12" t="s">
        <v>11</v>
      </c>
      <c r="G497" s="12" t="s">
        <v>11</v>
      </c>
      <c r="H497" s="12" t="s">
        <v>11</v>
      </c>
      <c r="I497" s="3" t="s">
        <v>6</v>
      </c>
      <c r="J497" s="3">
        <v>5935</v>
      </c>
      <c r="K497" s="3" t="s">
        <v>2544</v>
      </c>
      <c r="L497" s="3" t="s">
        <v>2048</v>
      </c>
      <c r="M497" s="3" t="s">
        <v>2749</v>
      </c>
      <c r="N497" s="3">
        <v>0</v>
      </c>
      <c r="O497" s="3">
        <v>44012</v>
      </c>
      <c r="P497" s="3">
        <v>3.4670000000000001</v>
      </c>
      <c r="Q497" s="3">
        <v>26.574999999999999</v>
      </c>
      <c r="R497" s="3" t="s">
        <v>2732</v>
      </c>
    </row>
    <row r="498" spans="1:18" x14ac:dyDescent="0.25">
      <c r="A498" s="3" t="s">
        <v>2770</v>
      </c>
      <c r="B498" s="3" t="s">
        <v>2816</v>
      </c>
      <c r="C498" s="3" t="s">
        <v>2772</v>
      </c>
      <c r="D498" s="12" t="s">
        <v>11</v>
      </c>
      <c r="E498" s="12" t="s">
        <v>11</v>
      </c>
      <c r="F498" s="12" t="s">
        <v>11</v>
      </c>
      <c r="G498" s="12" t="s">
        <v>11</v>
      </c>
      <c r="H498" s="12" t="s">
        <v>11</v>
      </c>
      <c r="I498" s="3" t="s">
        <v>6</v>
      </c>
      <c r="J498" s="3">
        <v>5936</v>
      </c>
      <c r="K498" s="3" t="s">
        <v>2545</v>
      </c>
      <c r="L498" s="3" t="s">
        <v>2052</v>
      </c>
      <c r="M498" s="3" t="s">
        <v>2749</v>
      </c>
      <c r="N498" s="3">
        <v>90</v>
      </c>
      <c r="O498" s="3">
        <v>44012</v>
      </c>
      <c r="P498" s="3">
        <v>100</v>
      </c>
      <c r="Q498" s="3">
        <v>100</v>
      </c>
      <c r="R498" s="3" t="s">
        <v>2732</v>
      </c>
    </row>
    <row r="499" spans="1:18" x14ac:dyDescent="0.25">
      <c r="A499" s="3" t="s">
        <v>2727</v>
      </c>
      <c r="B499" s="3" t="s">
        <v>2762</v>
      </c>
      <c r="C499" s="3" t="s">
        <v>2764</v>
      </c>
      <c r="D499" s="12" t="s">
        <v>11</v>
      </c>
      <c r="E499" s="12" t="s">
        <v>11</v>
      </c>
      <c r="F499" s="12" t="s">
        <v>8</v>
      </c>
      <c r="G499" s="12" t="s">
        <v>8</v>
      </c>
      <c r="H499" s="12" t="s">
        <v>8</v>
      </c>
      <c r="I499" s="3" t="s">
        <v>6</v>
      </c>
      <c r="J499" s="3">
        <v>5938</v>
      </c>
      <c r="K499" s="3" t="s">
        <v>2546</v>
      </c>
      <c r="L499" s="3" t="s">
        <v>2048</v>
      </c>
      <c r="M499" s="3" t="s">
        <v>2738</v>
      </c>
      <c r="N499" s="3">
        <v>30</v>
      </c>
      <c r="O499" s="3">
        <v>43830</v>
      </c>
      <c r="P499" s="3">
        <v>100</v>
      </c>
      <c r="Q499" s="3">
        <v>50</v>
      </c>
      <c r="R499" s="3" t="s">
        <v>2732</v>
      </c>
    </row>
    <row r="500" spans="1:18" x14ac:dyDescent="0.25">
      <c r="A500" s="3" t="s">
        <v>2727</v>
      </c>
      <c r="B500" s="3" t="s">
        <v>2735</v>
      </c>
      <c r="C500" s="3" t="s">
        <v>2736</v>
      </c>
      <c r="D500" s="12" t="s">
        <v>11</v>
      </c>
      <c r="E500" s="12" t="s">
        <v>11</v>
      </c>
      <c r="F500" s="12" t="s">
        <v>11</v>
      </c>
      <c r="G500" s="12" t="s">
        <v>11</v>
      </c>
      <c r="H500" s="12" t="s">
        <v>11</v>
      </c>
      <c r="I500" s="3" t="s">
        <v>6</v>
      </c>
      <c r="J500" s="3">
        <v>5939</v>
      </c>
      <c r="K500" s="3" t="s">
        <v>2547</v>
      </c>
      <c r="L500" s="3" t="s">
        <v>2048</v>
      </c>
      <c r="M500" s="3" t="s">
        <v>2738</v>
      </c>
      <c r="N500" s="3">
        <v>60</v>
      </c>
      <c r="O500" s="3">
        <v>43830</v>
      </c>
      <c r="P500" s="3">
        <v>0</v>
      </c>
      <c r="Q500" s="3">
        <v>0</v>
      </c>
      <c r="R500" s="3" t="s">
        <v>2732</v>
      </c>
    </row>
    <row r="501" spans="1:18" x14ac:dyDescent="0.25">
      <c r="A501" s="3" t="s">
        <v>2727</v>
      </c>
      <c r="B501" s="3" t="s">
        <v>2762</v>
      </c>
      <c r="C501" s="3" t="s">
        <v>2764</v>
      </c>
      <c r="D501" s="12" t="s">
        <v>11</v>
      </c>
      <c r="E501" s="12" t="s">
        <v>11</v>
      </c>
      <c r="F501" s="12" t="s">
        <v>8</v>
      </c>
      <c r="G501" s="12" t="s">
        <v>8</v>
      </c>
      <c r="H501" s="12" t="s">
        <v>8</v>
      </c>
      <c r="I501" s="3" t="s">
        <v>6</v>
      </c>
      <c r="J501" s="3">
        <v>5940</v>
      </c>
      <c r="K501" s="3" t="s">
        <v>2548</v>
      </c>
      <c r="L501" s="3" t="s">
        <v>2048</v>
      </c>
      <c r="M501" s="3" t="s">
        <v>2791</v>
      </c>
      <c r="N501" s="3">
        <v>30</v>
      </c>
      <c r="O501" s="3">
        <v>44043</v>
      </c>
      <c r="P501" s="3">
        <v>100</v>
      </c>
      <c r="Q501" s="3">
        <v>93.179000000000002</v>
      </c>
      <c r="R501" s="3" t="s">
        <v>2732</v>
      </c>
    </row>
    <row r="502" spans="1:18" x14ac:dyDescent="0.25">
      <c r="A502" s="3" t="s">
        <v>2727</v>
      </c>
      <c r="B502" s="3" t="s">
        <v>2735</v>
      </c>
      <c r="C502" s="3" t="s">
        <v>2736</v>
      </c>
      <c r="D502" s="12" t="s">
        <v>11</v>
      </c>
      <c r="E502" s="12" t="s">
        <v>11</v>
      </c>
      <c r="F502" s="12" t="s">
        <v>11</v>
      </c>
      <c r="G502" s="12" t="s">
        <v>11</v>
      </c>
      <c r="H502" s="12" t="s">
        <v>11</v>
      </c>
      <c r="I502" s="3" t="s">
        <v>6</v>
      </c>
      <c r="J502" s="3">
        <v>5941</v>
      </c>
      <c r="K502" s="3" t="s">
        <v>2549</v>
      </c>
      <c r="L502" s="3" t="s">
        <v>2048</v>
      </c>
      <c r="M502" s="3" t="s">
        <v>2738</v>
      </c>
      <c r="N502" s="3">
        <v>30</v>
      </c>
      <c r="O502" s="3">
        <v>43830</v>
      </c>
      <c r="P502" s="3">
        <v>100</v>
      </c>
      <c r="Q502" s="3">
        <v>100</v>
      </c>
      <c r="R502" s="3" t="s">
        <v>2732</v>
      </c>
    </row>
    <row r="503" spans="1:18" x14ac:dyDescent="0.25">
      <c r="A503" s="3" t="s">
        <v>2727</v>
      </c>
      <c r="B503" s="3" t="s">
        <v>2762</v>
      </c>
      <c r="C503" s="3" t="s">
        <v>2798</v>
      </c>
      <c r="D503" s="12" t="s">
        <v>8</v>
      </c>
      <c r="E503" s="12" t="s">
        <v>11</v>
      </c>
      <c r="F503" s="12" t="s">
        <v>8</v>
      </c>
      <c r="G503" s="12" t="s">
        <v>8</v>
      </c>
      <c r="H503" s="12" t="s">
        <v>8</v>
      </c>
      <c r="I503" s="3" t="s">
        <v>6</v>
      </c>
      <c r="J503" s="3">
        <v>5942</v>
      </c>
      <c r="K503" s="3" t="s">
        <v>2550</v>
      </c>
      <c r="L503" s="3" t="s">
        <v>2050</v>
      </c>
      <c r="M503" s="3" t="s">
        <v>2738</v>
      </c>
      <c r="N503" s="3">
        <v>30</v>
      </c>
      <c r="O503" s="3">
        <v>43830</v>
      </c>
      <c r="P503" s="3">
        <v>100</v>
      </c>
      <c r="Q503" s="3">
        <v>66.67</v>
      </c>
      <c r="R503" s="3" t="s">
        <v>2732</v>
      </c>
    </row>
    <row r="504" spans="1:18" x14ac:dyDescent="0.25">
      <c r="A504" s="3" t="s">
        <v>2770</v>
      </c>
      <c r="B504" s="3" t="s">
        <v>2812</v>
      </c>
      <c r="C504" s="3" t="s">
        <v>2772</v>
      </c>
      <c r="D504" s="12" t="s">
        <v>11</v>
      </c>
      <c r="E504" s="12" t="s">
        <v>11</v>
      </c>
      <c r="F504" s="12" t="s">
        <v>11</v>
      </c>
      <c r="G504" s="12" t="s">
        <v>11</v>
      </c>
      <c r="H504" s="12" t="s">
        <v>11</v>
      </c>
      <c r="I504" s="3" t="s">
        <v>6</v>
      </c>
      <c r="J504" s="3">
        <v>5943</v>
      </c>
      <c r="K504" s="3" t="s">
        <v>2551</v>
      </c>
      <c r="L504" s="3" t="s">
        <v>2048</v>
      </c>
      <c r="M504" s="3" t="s">
        <v>2738</v>
      </c>
      <c r="N504" s="3">
        <v>30</v>
      </c>
      <c r="O504" s="3">
        <v>43830</v>
      </c>
      <c r="P504" s="3" t="s">
        <v>2731</v>
      </c>
      <c r="Q504" s="3">
        <v>11.111000000000001</v>
      </c>
      <c r="R504" s="3" t="s">
        <v>2732</v>
      </c>
    </row>
    <row r="505" spans="1:18" x14ac:dyDescent="0.25">
      <c r="A505" s="3" t="s">
        <v>2727</v>
      </c>
      <c r="B505" s="3" t="s">
        <v>2762</v>
      </c>
      <c r="C505" s="3" t="s">
        <v>2799</v>
      </c>
      <c r="D505" s="12" t="s">
        <v>8</v>
      </c>
      <c r="E505" s="12" t="s">
        <v>11</v>
      </c>
      <c r="F505" s="12" t="s">
        <v>8</v>
      </c>
      <c r="G505" s="12" t="s">
        <v>8</v>
      </c>
      <c r="H505" s="12" t="s">
        <v>8</v>
      </c>
      <c r="I505" s="3" t="s">
        <v>6</v>
      </c>
      <c r="J505" s="3">
        <v>5944</v>
      </c>
      <c r="K505" s="3" t="s">
        <v>2552</v>
      </c>
      <c r="L505" s="3" t="s">
        <v>2052</v>
      </c>
      <c r="M505" s="3" t="s">
        <v>2738</v>
      </c>
      <c r="N505" s="3">
        <v>30</v>
      </c>
      <c r="O505" s="3">
        <v>43830</v>
      </c>
      <c r="P505" s="3">
        <v>100</v>
      </c>
      <c r="Q505" s="3">
        <v>17</v>
      </c>
      <c r="R505" s="3" t="s">
        <v>2732</v>
      </c>
    </row>
    <row r="506" spans="1:18" x14ac:dyDescent="0.25">
      <c r="A506" s="3" t="s">
        <v>2770</v>
      </c>
      <c r="B506" s="3" t="s">
        <v>2773</v>
      </c>
      <c r="C506" s="3" t="s">
        <v>2772</v>
      </c>
      <c r="D506" s="12" t="s">
        <v>11</v>
      </c>
      <c r="E506" s="12" t="s">
        <v>11</v>
      </c>
      <c r="F506" s="12" t="s">
        <v>11</v>
      </c>
      <c r="G506" s="12" t="s">
        <v>11</v>
      </c>
      <c r="H506" s="12" t="s">
        <v>11</v>
      </c>
      <c r="I506" s="3" t="s">
        <v>6</v>
      </c>
      <c r="J506" s="3">
        <v>5945</v>
      </c>
      <c r="K506" s="3" t="s">
        <v>2553</v>
      </c>
      <c r="L506" s="3" t="s">
        <v>2048</v>
      </c>
      <c r="M506" s="3" t="s">
        <v>2738</v>
      </c>
      <c r="N506" s="3">
        <v>30</v>
      </c>
      <c r="O506" s="3">
        <v>43830</v>
      </c>
      <c r="P506" s="3" t="s">
        <v>2731</v>
      </c>
      <c r="Q506" s="3">
        <v>0</v>
      </c>
      <c r="R506" s="3" t="s">
        <v>2732</v>
      </c>
    </row>
    <row r="507" spans="1:18" x14ac:dyDescent="0.25">
      <c r="A507" s="3" t="s">
        <v>2770</v>
      </c>
      <c r="B507" s="3" t="s">
        <v>2829</v>
      </c>
      <c r="C507" s="3" t="s">
        <v>2772</v>
      </c>
      <c r="D507" s="12" t="s">
        <v>11</v>
      </c>
      <c r="E507" s="12" t="s">
        <v>11</v>
      </c>
      <c r="F507" s="12" t="s">
        <v>11</v>
      </c>
      <c r="G507" s="12" t="s">
        <v>11</v>
      </c>
      <c r="H507" s="12" t="s">
        <v>11</v>
      </c>
      <c r="I507" s="3" t="s">
        <v>6</v>
      </c>
      <c r="J507" s="3">
        <v>5946</v>
      </c>
      <c r="K507" s="3" t="s">
        <v>2554</v>
      </c>
      <c r="L507" s="3" t="s">
        <v>2052</v>
      </c>
      <c r="M507" s="3" t="s">
        <v>2738</v>
      </c>
      <c r="N507" s="3">
        <v>365</v>
      </c>
      <c r="O507" s="3">
        <v>43830</v>
      </c>
      <c r="P507" s="3" t="s">
        <v>2731</v>
      </c>
      <c r="Q507" s="3">
        <v>0</v>
      </c>
      <c r="R507" s="3" t="s">
        <v>2732</v>
      </c>
    </row>
    <row r="508" spans="1:18" x14ac:dyDescent="0.25">
      <c r="A508" s="3" t="s">
        <v>2770</v>
      </c>
      <c r="B508" s="3" t="s">
        <v>2771</v>
      </c>
      <c r="C508" s="3" t="s">
        <v>2772</v>
      </c>
      <c r="D508" s="12" t="s">
        <v>11</v>
      </c>
      <c r="E508" s="12" t="s">
        <v>11</v>
      </c>
      <c r="F508" s="12" t="s">
        <v>11</v>
      </c>
      <c r="G508" s="12" t="s">
        <v>11</v>
      </c>
      <c r="H508" s="12" t="s">
        <v>11</v>
      </c>
      <c r="I508" s="3" t="s">
        <v>6</v>
      </c>
      <c r="J508" s="3">
        <v>5947</v>
      </c>
      <c r="K508" s="3" t="s">
        <v>2555</v>
      </c>
      <c r="L508" s="3" t="s">
        <v>2048</v>
      </c>
      <c r="M508" s="3" t="s">
        <v>2749</v>
      </c>
      <c r="N508" s="3">
        <v>90</v>
      </c>
      <c r="O508" s="3">
        <v>44012</v>
      </c>
      <c r="P508" s="3">
        <v>0</v>
      </c>
      <c r="Q508" s="3">
        <v>0</v>
      </c>
      <c r="R508" s="3" t="s">
        <v>2732</v>
      </c>
    </row>
    <row r="509" spans="1:18" x14ac:dyDescent="0.25">
      <c r="A509" s="3" t="s">
        <v>2770</v>
      </c>
      <c r="B509" s="3" t="s">
        <v>2814</v>
      </c>
      <c r="C509" s="3" t="s">
        <v>2772</v>
      </c>
      <c r="D509" s="12" t="s">
        <v>11</v>
      </c>
      <c r="E509" s="12" t="s">
        <v>11</v>
      </c>
      <c r="F509" s="12" t="s">
        <v>11</v>
      </c>
      <c r="G509" s="12" t="s">
        <v>11</v>
      </c>
      <c r="H509" s="12" t="s">
        <v>11</v>
      </c>
      <c r="I509" s="3" t="s">
        <v>6</v>
      </c>
      <c r="J509" s="3">
        <v>5948</v>
      </c>
      <c r="K509" s="3" t="s">
        <v>2556</v>
      </c>
      <c r="L509" s="3" t="s">
        <v>2052</v>
      </c>
      <c r="M509" s="3" t="s">
        <v>2738</v>
      </c>
      <c r="N509" s="3">
        <v>360</v>
      </c>
      <c r="O509" s="3">
        <v>43830</v>
      </c>
      <c r="P509" s="3" t="s">
        <v>2731</v>
      </c>
      <c r="Q509" s="3">
        <v>0</v>
      </c>
      <c r="R509" s="3" t="s">
        <v>2732</v>
      </c>
    </row>
    <row r="510" spans="1:18" x14ac:dyDescent="0.25">
      <c r="A510" s="3" t="s">
        <v>2770</v>
      </c>
      <c r="B510" s="3" t="s">
        <v>2771</v>
      </c>
      <c r="C510" s="3" t="s">
        <v>2772</v>
      </c>
      <c r="D510" s="12" t="s">
        <v>11</v>
      </c>
      <c r="E510" s="12" t="s">
        <v>11</v>
      </c>
      <c r="F510" s="12" t="s">
        <v>11</v>
      </c>
      <c r="G510" s="12" t="s">
        <v>11</v>
      </c>
      <c r="H510" s="12" t="s">
        <v>11</v>
      </c>
      <c r="I510" s="3" t="s">
        <v>6</v>
      </c>
      <c r="J510" s="3">
        <v>5949</v>
      </c>
      <c r="K510" s="3" t="s">
        <v>2557</v>
      </c>
      <c r="L510" s="3" t="s">
        <v>2050</v>
      </c>
      <c r="M510" s="3" t="s">
        <v>2749</v>
      </c>
      <c r="N510" s="3">
        <v>90</v>
      </c>
      <c r="O510" s="3">
        <v>44012</v>
      </c>
      <c r="P510" s="3">
        <v>58.8</v>
      </c>
      <c r="Q510" s="3">
        <v>47.04</v>
      </c>
      <c r="R510" s="3" t="s">
        <v>2732</v>
      </c>
    </row>
    <row r="511" spans="1:18" x14ac:dyDescent="0.25">
      <c r="A511" s="3" t="s">
        <v>2770</v>
      </c>
      <c r="B511" s="3" t="s">
        <v>2773</v>
      </c>
      <c r="C511" s="3" t="s">
        <v>2772</v>
      </c>
      <c r="D511" s="12" t="s">
        <v>11</v>
      </c>
      <c r="E511" s="12" t="s">
        <v>11</v>
      </c>
      <c r="F511" s="12" t="s">
        <v>11</v>
      </c>
      <c r="G511" s="12" t="s">
        <v>11</v>
      </c>
      <c r="H511" s="12" t="s">
        <v>11</v>
      </c>
      <c r="I511" s="3" t="s">
        <v>6</v>
      </c>
      <c r="J511" s="3">
        <v>5950</v>
      </c>
      <c r="K511" s="3" t="s">
        <v>2558</v>
      </c>
      <c r="L511" s="3" t="s">
        <v>2050</v>
      </c>
      <c r="M511" s="3" t="s">
        <v>2749</v>
      </c>
      <c r="N511" s="3">
        <v>90</v>
      </c>
      <c r="O511" s="3">
        <v>44012</v>
      </c>
      <c r="P511" s="3">
        <v>71.813000000000002</v>
      </c>
      <c r="Q511" s="3">
        <v>39.17</v>
      </c>
      <c r="R511" s="3" t="s">
        <v>2732</v>
      </c>
    </row>
    <row r="512" spans="1:18" x14ac:dyDescent="0.25">
      <c r="A512" s="3" t="s">
        <v>2770</v>
      </c>
      <c r="B512" s="3" t="s">
        <v>2838</v>
      </c>
      <c r="C512" s="3" t="s">
        <v>2772</v>
      </c>
      <c r="D512" s="12" t="s">
        <v>11</v>
      </c>
      <c r="E512" s="12" t="s">
        <v>11</v>
      </c>
      <c r="F512" s="12" t="s">
        <v>11</v>
      </c>
      <c r="G512" s="12" t="s">
        <v>11</v>
      </c>
      <c r="H512" s="12" t="s">
        <v>11</v>
      </c>
      <c r="I512" s="3" t="s">
        <v>6</v>
      </c>
      <c r="J512" s="3">
        <v>5951</v>
      </c>
      <c r="K512" s="3" t="s">
        <v>2559</v>
      </c>
      <c r="L512" s="3" t="s">
        <v>2052</v>
      </c>
      <c r="M512" s="3" t="s">
        <v>2738</v>
      </c>
      <c r="N512" s="3">
        <v>0</v>
      </c>
      <c r="O512" s="3">
        <v>43830</v>
      </c>
      <c r="P512" s="3" t="s">
        <v>2731</v>
      </c>
      <c r="Q512" s="3">
        <v>0</v>
      </c>
      <c r="R512" s="3" t="s">
        <v>2732</v>
      </c>
    </row>
    <row r="513" spans="1:18" x14ac:dyDescent="0.25">
      <c r="A513" s="3" t="s">
        <v>2770</v>
      </c>
      <c r="B513" s="3" t="s">
        <v>2828</v>
      </c>
      <c r="C513" s="3" t="s">
        <v>2772</v>
      </c>
      <c r="D513" s="12" t="s">
        <v>11</v>
      </c>
      <c r="E513" s="12" t="s">
        <v>11</v>
      </c>
      <c r="F513" s="12" t="s">
        <v>11</v>
      </c>
      <c r="G513" s="12" t="s">
        <v>11</v>
      </c>
      <c r="H513" s="12" t="s">
        <v>11</v>
      </c>
      <c r="I513" s="3" t="s">
        <v>6</v>
      </c>
      <c r="J513" s="3">
        <v>5952</v>
      </c>
      <c r="K513" s="3" t="s">
        <v>2560</v>
      </c>
      <c r="L513" s="3" t="s">
        <v>2050</v>
      </c>
      <c r="M513" s="3" t="s">
        <v>2749</v>
      </c>
      <c r="N513" s="3">
        <v>0</v>
      </c>
      <c r="O513" s="3">
        <v>44012</v>
      </c>
      <c r="P513" s="3">
        <v>92.578000000000003</v>
      </c>
      <c r="Q513" s="3">
        <v>61.787999999999997</v>
      </c>
      <c r="R513" s="3" t="s">
        <v>2732</v>
      </c>
    </row>
    <row r="514" spans="1:18" x14ac:dyDescent="0.25">
      <c r="A514" s="3" t="s">
        <v>2770</v>
      </c>
      <c r="B514" s="3" t="s">
        <v>2814</v>
      </c>
      <c r="C514" s="3" t="s">
        <v>2772</v>
      </c>
      <c r="D514" s="12" t="s">
        <v>11</v>
      </c>
      <c r="E514" s="12" t="s">
        <v>11</v>
      </c>
      <c r="F514" s="12" t="s">
        <v>11</v>
      </c>
      <c r="G514" s="12" t="s">
        <v>11</v>
      </c>
      <c r="H514" s="12" t="s">
        <v>11</v>
      </c>
      <c r="I514" s="3" t="s">
        <v>6</v>
      </c>
      <c r="J514" s="3">
        <v>5953</v>
      </c>
      <c r="K514" s="3" t="s">
        <v>2561</v>
      </c>
      <c r="L514" s="3" t="s">
        <v>2050</v>
      </c>
      <c r="M514" s="3" t="s">
        <v>2749</v>
      </c>
      <c r="N514" s="3">
        <v>90</v>
      </c>
      <c r="O514" s="3">
        <v>44012</v>
      </c>
      <c r="P514" s="3">
        <v>11.983000000000001</v>
      </c>
      <c r="Q514" s="3">
        <v>2.8130000000000002</v>
      </c>
      <c r="R514" s="3" t="s">
        <v>2732</v>
      </c>
    </row>
    <row r="515" spans="1:18" x14ac:dyDescent="0.25">
      <c r="A515" s="3" t="s">
        <v>2770</v>
      </c>
      <c r="B515" s="3" t="s">
        <v>2812</v>
      </c>
      <c r="C515" s="3" t="s">
        <v>2772</v>
      </c>
      <c r="D515" s="12" t="s">
        <v>11</v>
      </c>
      <c r="E515" s="12" t="s">
        <v>11</v>
      </c>
      <c r="F515" s="12" t="s">
        <v>11</v>
      </c>
      <c r="G515" s="12" t="s">
        <v>11</v>
      </c>
      <c r="H515" s="12" t="s">
        <v>11</v>
      </c>
      <c r="I515" s="3" t="s">
        <v>6</v>
      </c>
      <c r="J515" s="3">
        <v>5954</v>
      </c>
      <c r="K515" s="3" t="s">
        <v>2562</v>
      </c>
      <c r="L515" s="3" t="s">
        <v>2048</v>
      </c>
      <c r="M515" s="3" t="s">
        <v>2738</v>
      </c>
      <c r="N515" s="3">
        <v>730</v>
      </c>
      <c r="O515" s="3">
        <v>43830</v>
      </c>
      <c r="P515" s="3">
        <v>100</v>
      </c>
      <c r="Q515" s="3">
        <v>74.83</v>
      </c>
      <c r="R515" s="3" t="s">
        <v>2732</v>
      </c>
    </row>
    <row r="516" spans="1:18" x14ac:dyDescent="0.25">
      <c r="A516" s="3" t="s">
        <v>2770</v>
      </c>
      <c r="B516" s="3" t="s">
        <v>2815</v>
      </c>
      <c r="C516" s="3" t="s">
        <v>2772</v>
      </c>
      <c r="D516" s="12" t="s">
        <v>11</v>
      </c>
      <c r="E516" s="12" t="s">
        <v>11</v>
      </c>
      <c r="F516" s="12" t="s">
        <v>11</v>
      </c>
      <c r="G516" s="12" t="s">
        <v>11</v>
      </c>
      <c r="H516" s="12" t="s">
        <v>11</v>
      </c>
      <c r="I516" s="3" t="s">
        <v>6</v>
      </c>
      <c r="J516" s="3">
        <v>5955</v>
      </c>
      <c r="K516" s="3" t="s">
        <v>2563</v>
      </c>
      <c r="L516" s="3" t="s">
        <v>2050</v>
      </c>
      <c r="M516" s="3" t="s">
        <v>2749</v>
      </c>
      <c r="N516" s="3">
        <v>90</v>
      </c>
      <c r="O516" s="3">
        <v>44012</v>
      </c>
      <c r="P516" s="3">
        <v>4.0369999999999999</v>
      </c>
      <c r="Q516" s="3">
        <v>0.79</v>
      </c>
      <c r="R516" s="3" t="s">
        <v>2732</v>
      </c>
    </row>
    <row r="517" spans="1:18" x14ac:dyDescent="0.25">
      <c r="A517" s="3" t="s">
        <v>2739</v>
      </c>
      <c r="B517" s="3" t="s">
        <v>2752</v>
      </c>
      <c r="C517" s="3" t="s">
        <v>2753</v>
      </c>
      <c r="D517" s="12" t="s">
        <v>11</v>
      </c>
      <c r="E517" s="12" t="s">
        <v>8</v>
      </c>
      <c r="F517" s="12" t="s">
        <v>8</v>
      </c>
      <c r="G517" s="12" t="s">
        <v>8</v>
      </c>
      <c r="H517" s="12" t="s">
        <v>8</v>
      </c>
      <c r="I517" s="3" t="s">
        <v>152</v>
      </c>
      <c r="J517" s="3">
        <v>5956</v>
      </c>
      <c r="K517" s="3" t="s">
        <v>2564</v>
      </c>
      <c r="L517" s="3" t="s">
        <v>2051</v>
      </c>
      <c r="M517" s="3" t="s">
        <v>2791</v>
      </c>
      <c r="N517" s="3">
        <v>15</v>
      </c>
      <c r="O517" s="3">
        <v>44043</v>
      </c>
      <c r="P517" s="3">
        <v>55</v>
      </c>
      <c r="Q517" s="3">
        <v>51</v>
      </c>
      <c r="R517" s="3" t="s">
        <v>2732</v>
      </c>
    </row>
    <row r="518" spans="1:18" x14ac:dyDescent="0.25">
      <c r="A518" s="3" t="s">
        <v>2727</v>
      </c>
      <c r="B518" s="3" t="s">
        <v>2735</v>
      </c>
      <c r="C518" s="3" t="s">
        <v>2736</v>
      </c>
      <c r="D518" s="12" t="s">
        <v>11</v>
      </c>
      <c r="E518" s="12" t="s">
        <v>11</v>
      </c>
      <c r="F518" s="12" t="s">
        <v>11</v>
      </c>
      <c r="G518" s="12" t="s">
        <v>11</v>
      </c>
      <c r="H518" s="12" t="s">
        <v>11</v>
      </c>
      <c r="I518" s="3" t="s">
        <v>146</v>
      </c>
      <c r="J518" s="3">
        <v>5957</v>
      </c>
      <c r="K518" s="3" t="s">
        <v>2565</v>
      </c>
      <c r="L518" s="3" t="s">
        <v>2049</v>
      </c>
      <c r="M518" s="3" t="s">
        <v>2738</v>
      </c>
      <c r="N518" s="3">
        <v>30</v>
      </c>
      <c r="O518" s="3">
        <v>43830</v>
      </c>
      <c r="P518" s="3">
        <v>87.2</v>
      </c>
      <c r="Q518" s="3">
        <v>87.2</v>
      </c>
      <c r="R518" s="3" t="s">
        <v>2732</v>
      </c>
    </row>
    <row r="519" spans="1:18" x14ac:dyDescent="0.25">
      <c r="A519" s="3" t="s">
        <v>2739</v>
      </c>
      <c r="B519" s="3" t="s">
        <v>2752</v>
      </c>
      <c r="C519" s="3" t="s">
        <v>2831</v>
      </c>
      <c r="D519" s="12" t="s">
        <v>11</v>
      </c>
      <c r="E519" s="12" t="s">
        <v>8</v>
      </c>
      <c r="F519" s="12" t="s">
        <v>8</v>
      </c>
      <c r="G519" s="12" t="s">
        <v>8</v>
      </c>
      <c r="H519" s="12" t="s">
        <v>8</v>
      </c>
      <c r="I519" s="3" t="s">
        <v>152</v>
      </c>
      <c r="J519" s="3">
        <v>5959</v>
      </c>
      <c r="K519" s="3" t="s">
        <v>2566</v>
      </c>
      <c r="L519" s="3" t="s">
        <v>2049</v>
      </c>
      <c r="M519" s="3" t="s">
        <v>2738</v>
      </c>
      <c r="N519" s="3">
        <v>5</v>
      </c>
      <c r="O519" s="3">
        <v>43830</v>
      </c>
      <c r="P519" s="3" t="s">
        <v>2731</v>
      </c>
      <c r="Q519" s="3">
        <v>100</v>
      </c>
      <c r="R519" s="3" t="s">
        <v>2732</v>
      </c>
    </row>
    <row r="520" spans="1:18" x14ac:dyDescent="0.25">
      <c r="A520" s="3" t="s">
        <v>2739</v>
      </c>
      <c r="B520" s="3" t="s">
        <v>2752</v>
      </c>
      <c r="C520" s="3" t="s">
        <v>2831</v>
      </c>
      <c r="D520" s="12" t="s">
        <v>11</v>
      </c>
      <c r="E520" s="12" t="s">
        <v>8</v>
      </c>
      <c r="F520" s="12" t="s">
        <v>8</v>
      </c>
      <c r="G520" s="12" t="s">
        <v>8</v>
      </c>
      <c r="H520" s="12" t="s">
        <v>8</v>
      </c>
      <c r="I520" s="3" t="s">
        <v>152</v>
      </c>
      <c r="J520" s="3">
        <v>5960</v>
      </c>
      <c r="K520" s="3" t="s">
        <v>2567</v>
      </c>
      <c r="L520" s="3" t="s">
        <v>2049</v>
      </c>
      <c r="M520" s="3" t="s">
        <v>2738</v>
      </c>
      <c r="N520" s="3">
        <v>5</v>
      </c>
      <c r="O520" s="3">
        <v>43830</v>
      </c>
      <c r="P520" s="3">
        <v>100</v>
      </c>
      <c r="Q520" s="3">
        <v>85.2</v>
      </c>
      <c r="R520" s="3" t="s">
        <v>2732</v>
      </c>
    </row>
    <row r="521" spans="1:18" x14ac:dyDescent="0.25">
      <c r="A521" s="3" t="s">
        <v>2739</v>
      </c>
      <c r="B521" s="3" t="s">
        <v>2752</v>
      </c>
      <c r="C521" s="3" t="s">
        <v>2753</v>
      </c>
      <c r="D521" s="12" t="s">
        <v>11</v>
      </c>
      <c r="E521" s="12" t="s">
        <v>8</v>
      </c>
      <c r="F521" s="12" t="s">
        <v>8</v>
      </c>
      <c r="G521" s="12" t="s">
        <v>8</v>
      </c>
      <c r="H521" s="12" t="s">
        <v>8</v>
      </c>
      <c r="I521" s="3" t="s">
        <v>152</v>
      </c>
      <c r="J521" s="3">
        <v>5961</v>
      </c>
      <c r="K521" s="3" t="s">
        <v>2568</v>
      </c>
      <c r="L521" s="3" t="s">
        <v>2051</v>
      </c>
      <c r="M521" s="3" t="s">
        <v>2791</v>
      </c>
      <c r="N521" s="3">
        <v>10</v>
      </c>
      <c r="O521" s="3">
        <v>44043</v>
      </c>
      <c r="P521" s="3">
        <v>52.631999999999998</v>
      </c>
      <c r="Q521" s="3">
        <v>100</v>
      </c>
      <c r="R521" s="3" t="s">
        <v>2732</v>
      </c>
    </row>
    <row r="522" spans="1:18" x14ac:dyDescent="0.25">
      <c r="A522" s="3" t="s">
        <v>2739</v>
      </c>
      <c r="B522" s="3" t="s">
        <v>2752</v>
      </c>
      <c r="C522" s="3" t="s">
        <v>2753</v>
      </c>
      <c r="D522" s="12" t="s">
        <v>11</v>
      </c>
      <c r="E522" s="12" t="s">
        <v>8</v>
      </c>
      <c r="F522" s="12" t="s">
        <v>8</v>
      </c>
      <c r="G522" s="12" t="s">
        <v>8</v>
      </c>
      <c r="H522" s="12" t="s">
        <v>8</v>
      </c>
      <c r="I522" s="3" t="s">
        <v>152</v>
      </c>
      <c r="J522" s="3">
        <v>5962</v>
      </c>
      <c r="K522" s="3" t="s">
        <v>2569</v>
      </c>
      <c r="L522" s="3" t="s">
        <v>2051</v>
      </c>
      <c r="M522" s="3" t="s">
        <v>2730</v>
      </c>
      <c r="N522" s="3">
        <v>10</v>
      </c>
      <c r="O522" s="3">
        <v>44012</v>
      </c>
      <c r="P522" s="3">
        <v>0</v>
      </c>
      <c r="Q522" s="3">
        <v>2</v>
      </c>
      <c r="R522" s="3" t="s">
        <v>2732</v>
      </c>
    </row>
    <row r="523" spans="1:18" x14ac:dyDescent="0.25">
      <c r="A523" s="3" t="s">
        <v>2739</v>
      </c>
      <c r="B523" s="3" t="s">
        <v>2752</v>
      </c>
      <c r="C523" s="3" t="s">
        <v>2753</v>
      </c>
      <c r="D523" s="12" t="s">
        <v>11</v>
      </c>
      <c r="E523" s="12" t="s">
        <v>8</v>
      </c>
      <c r="F523" s="12" t="s">
        <v>8</v>
      </c>
      <c r="G523" s="12" t="s">
        <v>8</v>
      </c>
      <c r="H523" s="12" t="s">
        <v>8</v>
      </c>
      <c r="I523" s="3" t="s">
        <v>152</v>
      </c>
      <c r="J523" s="3">
        <v>5963</v>
      </c>
      <c r="K523" s="3" t="s">
        <v>2570</v>
      </c>
      <c r="L523" s="3" t="s">
        <v>2051</v>
      </c>
      <c r="M523" s="3" t="s">
        <v>2749</v>
      </c>
      <c r="N523" s="3">
        <v>0</v>
      </c>
      <c r="O523" s="3">
        <v>43830</v>
      </c>
      <c r="P523" s="3" t="s">
        <v>2731</v>
      </c>
      <c r="Q523" s="3">
        <v>0</v>
      </c>
      <c r="R523" s="3" t="s">
        <v>2742</v>
      </c>
    </row>
    <row r="524" spans="1:18" x14ac:dyDescent="0.25">
      <c r="A524" s="3" t="s">
        <v>2739</v>
      </c>
      <c r="B524" s="3" t="s">
        <v>2752</v>
      </c>
      <c r="C524" s="3" t="s">
        <v>2753</v>
      </c>
      <c r="D524" s="12" t="s">
        <v>11</v>
      </c>
      <c r="E524" s="12" t="s">
        <v>8</v>
      </c>
      <c r="F524" s="12" t="s">
        <v>8</v>
      </c>
      <c r="G524" s="12" t="s">
        <v>8</v>
      </c>
      <c r="H524" s="12" t="s">
        <v>8</v>
      </c>
      <c r="I524" s="3" t="s">
        <v>152</v>
      </c>
      <c r="J524" s="3">
        <v>5964</v>
      </c>
      <c r="K524" s="3" t="s">
        <v>2571</v>
      </c>
      <c r="L524" s="3" t="s">
        <v>2050</v>
      </c>
      <c r="M524" s="3" t="s">
        <v>2730</v>
      </c>
      <c r="N524" s="3">
        <v>10</v>
      </c>
      <c r="O524" s="3">
        <v>43921</v>
      </c>
      <c r="P524" s="3">
        <v>4.5449999999999999</v>
      </c>
      <c r="Q524" s="3">
        <v>27.215</v>
      </c>
      <c r="R524" s="3" t="s">
        <v>2742</v>
      </c>
    </row>
    <row r="525" spans="1:18" x14ac:dyDescent="0.25">
      <c r="A525" s="3" t="s">
        <v>2739</v>
      </c>
      <c r="B525" s="3" t="s">
        <v>2752</v>
      </c>
      <c r="C525" s="3" t="s">
        <v>2831</v>
      </c>
      <c r="D525" s="12" t="s">
        <v>11</v>
      </c>
      <c r="E525" s="12" t="s">
        <v>8</v>
      </c>
      <c r="F525" s="12" t="s">
        <v>8</v>
      </c>
      <c r="G525" s="12" t="s">
        <v>8</v>
      </c>
      <c r="H525" s="12" t="s">
        <v>8</v>
      </c>
      <c r="I525" s="3" t="s">
        <v>152</v>
      </c>
      <c r="J525" s="3">
        <v>5965</v>
      </c>
      <c r="K525" s="3" t="s">
        <v>2572</v>
      </c>
      <c r="L525" s="3" t="s">
        <v>2049</v>
      </c>
      <c r="M525" s="3" t="s">
        <v>2749</v>
      </c>
      <c r="N525" s="3">
        <v>15</v>
      </c>
      <c r="O525" s="3">
        <v>44012</v>
      </c>
      <c r="P525" s="3">
        <v>100</v>
      </c>
      <c r="Q525" s="3">
        <v>10</v>
      </c>
      <c r="R525" s="3" t="s">
        <v>2732</v>
      </c>
    </row>
    <row r="526" spans="1:18" x14ac:dyDescent="0.25">
      <c r="A526" s="3" t="s">
        <v>2739</v>
      </c>
      <c r="B526" s="3" t="s">
        <v>2752</v>
      </c>
      <c r="C526" s="3" t="s">
        <v>2766</v>
      </c>
      <c r="D526" s="12" t="s">
        <v>11</v>
      </c>
      <c r="E526" s="12" t="s">
        <v>8</v>
      </c>
      <c r="F526" s="12" t="s">
        <v>8</v>
      </c>
      <c r="G526" s="12" t="s">
        <v>8</v>
      </c>
      <c r="H526" s="12" t="s">
        <v>11</v>
      </c>
      <c r="I526" s="3" t="s">
        <v>152</v>
      </c>
      <c r="J526" s="3">
        <v>5966</v>
      </c>
      <c r="K526" s="3" t="s">
        <v>2573</v>
      </c>
      <c r="L526" s="3" t="s">
        <v>2051</v>
      </c>
      <c r="M526" s="3" t="s">
        <v>2730</v>
      </c>
      <c r="N526" s="3">
        <v>0</v>
      </c>
      <c r="O526" s="3">
        <v>44012</v>
      </c>
      <c r="P526" s="3">
        <v>56</v>
      </c>
      <c r="Q526" s="3">
        <v>31.667000000000002</v>
      </c>
      <c r="R526" s="3" t="s">
        <v>2732</v>
      </c>
    </row>
    <row r="527" spans="1:18" x14ac:dyDescent="0.25">
      <c r="A527" s="3" t="s">
        <v>2727</v>
      </c>
      <c r="B527" s="3" t="s">
        <v>2735</v>
      </c>
      <c r="C527" s="3" t="s">
        <v>2736</v>
      </c>
      <c r="D527" s="12" t="s">
        <v>11</v>
      </c>
      <c r="E527" s="12" t="s">
        <v>11</v>
      </c>
      <c r="F527" s="12" t="s">
        <v>11</v>
      </c>
      <c r="G527" s="12" t="s">
        <v>11</v>
      </c>
      <c r="H527" s="12" t="s">
        <v>11</v>
      </c>
      <c r="I527" s="3" t="s">
        <v>152</v>
      </c>
      <c r="J527" s="3">
        <v>5968</v>
      </c>
      <c r="K527" s="3" t="s">
        <v>2574</v>
      </c>
      <c r="L527" s="3" t="s">
        <v>2051</v>
      </c>
      <c r="M527" s="3" t="s">
        <v>2730</v>
      </c>
      <c r="N527" s="3">
        <v>5</v>
      </c>
      <c r="O527" s="3">
        <v>43830</v>
      </c>
      <c r="P527" s="3">
        <v>0</v>
      </c>
      <c r="Q527" s="3">
        <v>0</v>
      </c>
      <c r="R527" s="3" t="s">
        <v>2742</v>
      </c>
    </row>
    <row r="528" spans="1:18" x14ac:dyDescent="0.25">
      <c r="A528" s="3" t="s">
        <v>2727</v>
      </c>
      <c r="B528" s="3" t="s">
        <v>2735</v>
      </c>
      <c r="C528" s="3" t="s">
        <v>2736</v>
      </c>
      <c r="D528" s="12" t="s">
        <v>11</v>
      </c>
      <c r="E528" s="12" t="s">
        <v>11</v>
      </c>
      <c r="F528" s="12" t="s">
        <v>11</v>
      </c>
      <c r="G528" s="12" t="s">
        <v>11</v>
      </c>
      <c r="H528" s="12" t="s">
        <v>11</v>
      </c>
      <c r="I528" s="3" t="s">
        <v>152</v>
      </c>
      <c r="J528" s="3">
        <v>5970</v>
      </c>
      <c r="K528" s="3" t="s">
        <v>2575</v>
      </c>
      <c r="L528" s="3" t="s">
        <v>2049</v>
      </c>
      <c r="M528" s="3" t="s">
        <v>2730</v>
      </c>
      <c r="N528" s="3">
        <v>5</v>
      </c>
      <c r="O528" s="3">
        <v>44012</v>
      </c>
      <c r="P528" s="3">
        <v>0</v>
      </c>
      <c r="Q528" s="3">
        <v>33.332999999999998</v>
      </c>
      <c r="R528" s="3" t="s">
        <v>2732</v>
      </c>
    </row>
    <row r="529" spans="1:18" x14ac:dyDescent="0.25">
      <c r="A529" s="3" t="s">
        <v>2727</v>
      </c>
      <c r="B529" s="3" t="s">
        <v>2735</v>
      </c>
      <c r="C529" s="3" t="s">
        <v>2736</v>
      </c>
      <c r="D529" s="12" t="s">
        <v>11</v>
      </c>
      <c r="E529" s="12" t="s">
        <v>11</v>
      </c>
      <c r="F529" s="12" t="s">
        <v>11</v>
      </c>
      <c r="G529" s="12" t="s">
        <v>11</v>
      </c>
      <c r="H529" s="12" t="s">
        <v>11</v>
      </c>
      <c r="I529" s="3" t="s">
        <v>152</v>
      </c>
      <c r="J529" s="3">
        <v>5971</v>
      </c>
      <c r="K529" s="3" t="s">
        <v>2576</v>
      </c>
      <c r="L529" s="3" t="s">
        <v>2051</v>
      </c>
      <c r="M529" s="3" t="s">
        <v>2730</v>
      </c>
      <c r="N529" s="3">
        <v>5</v>
      </c>
      <c r="O529" s="3">
        <v>44012</v>
      </c>
      <c r="P529" s="3">
        <v>0</v>
      </c>
      <c r="Q529" s="3">
        <v>14.286</v>
      </c>
      <c r="R529" s="3" t="s">
        <v>2732</v>
      </c>
    </row>
    <row r="530" spans="1:18" x14ac:dyDescent="0.25">
      <c r="A530" s="3" t="s">
        <v>2727</v>
      </c>
      <c r="B530" s="3" t="s">
        <v>2735</v>
      </c>
      <c r="C530" s="3" t="s">
        <v>2736</v>
      </c>
      <c r="D530" s="12" t="s">
        <v>11</v>
      </c>
      <c r="E530" s="12" t="s">
        <v>11</v>
      </c>
      <c r="F530" s="12" t="s">
        <v>11</v>
      </c>
      <c r="G530" s="12" t="s">
        <v>11</v>
      </c>
      <c r="H530" s="12" t="s">
        <v>11</v>
      </c>
      <c r="I530" s="3" t="s">
        <v>152</v>
      </c>
      <c r="J530" s="3">
        <v>5972</v>
      </c>
      <c r="K530" s="3" t="s">
        <v>2577</v>
      </c>
      <c r="L530" s="3" t="s">
        <v>2052</v>
      </c>
      <c r="M530" s="3" t="s">
        <v>2791</v>
      </c>
      <c r="N530" s="3">
        <v>0</v>
      </c>
      <c r="O530" s="3">
        <v>44043</v>
      </c>
      <c r="P530" s="3">
        <v>0</v>
      </c>
      <c r="Q530" s="3">
        <v>25</v>
      </c>
      <c r="R530" s="3" t="s">
        <v>2732</v>
      </c>
    </row>
    <row r="531" spans="1:18" x14ac:dyDescent="0.25">
      <c r="A531" s="3" t="s">
        <v>2727</v>
      </c>
      <c r="B531" s="3" t="s">
        <v>2735</v>
      </c>
      <c r="C531" s="3" t="s">
        <v>2736</v>
      </c>
      <c r="D531" s="12" t="s">
        <v>11</v>
      </c>
      <c r="E531" s="12" t="s">
        <v>11</v>
      </c>
      <c r="F531" s="12" t="s">
        <v>11</v>
      </c>
      <c r="G531" s="12" t="s">
        <v>11</v>
      </c>
      <c r="H531" s="12" t="s">
        <v>11</v>
      </c>
      <c r="I531" s="3" t="s">
        <v>152</v>
      </c>
      <c r="J531" s="3">
        <v>5973</v>
      </c>
      <c r="K531" s="3" t="s">
        <v>2578</v>
      </c>
      <c r="L531" s="3" t="s">
        <v>2051</v>
      </c>
      <c r="M531" s="3" t="s">
        <v>2730</v>
      </c>
      <c r="N531" s="3">
        <v>5</v>
      </c>
      <c r="O531" s="3">
        <v>44012</v>
      </c>
      <c r="P531" s="3">
        <v>0</v>
      </c>
      <c r="Q531" s="3">
        <v>0</v>
      </c>
      <c r="R531" s="3" t="s">
        <v>2732</v>
      </c>
    </row>
    <row r="532" spans="1:18" x14ac:dyDescent="0.25">
      <c r="A532" s="3" t="s">
        <v>2727</v>
      </c>
      <c r="B532" s="3" t="s">
        <v>2735</v>
      </c>
      <c r="C532" s="3" t="s">
        <v>2736</v>
      </c>
      <c r="D532" s="12" t="s">
        <v>11</v>
      </c>
      <c r="E532" s="12" t="s">
        <v>11</v>
      </c>
      <c r="F532" s="12" t="s">
        <v>11</v>
      </c>
      <c r="G532" s="12" t="s">
        <v>11</v>
      </c>
      <c r="H532" s="12" t="s">
        <v>11</v>
      </c>
      <c r="I532" s="3" t="s">
        <v>152</v>
      </c>
      <c r="J532" s="3">
        <v>5974</v>
      </c>
      <c r="K532" s="3" t="s">
        <v>2579</v>
      </c>
      <c r="L532" s="3" t="s">
        <v>2052</v>
      </c>
      <c r="M532" s="3" t="s">
        <v>2749</v>
      </c>
      <c r="N532" s="3">
        <v>5</v>
      </c>
      <c r="O532" s="3">
        <v>44012</v>
      </c>
      <c r="P532" s="3">
        <v>0</v>
      </c>
      <c r="Q532" s="3">
        <v>0</v>
      </c>
      <c r="R532" s="3" t="s">
        <v>2732</v>
      </c>
    </row>
    <row r="533" spans="1:18" x14ac:dyDescent="0.25">
      <c r="A533" s="3" t="s">
        <v>2727</v>
      </c>
      <c r="B533" s="3" t="s">
        <v>2767</v>
      </c>
      <c r="C533" s="3" t="s">
        <v>2830</v>
      </c>
      <c r="D533" s="12" t="s">
        <v>11</v>
      </c>
      <c r="E533" s="12" t="s">
        <v>8</v>
      </c>
      <c r="F533" s="12" t="s">
        <v>8</v>
      </c>
      <c r="G533" s="12" t="s">
        <v>8</v>
      </c>
      <c r="H533" s="12" t="s">
        <v>11</v>
      </c>
      <c r="I533" s="3" t="s">
        <v>152</v>
      </c>
      <c r="J533" s="3">
        <v>5975</v>
      </c>
      <c r="K533" s="3" t="s">
        <v>2580</v>
      </c>
      <c r="L533" s="3" t="s">
        <v>2052</v>
      </c>
      <c r="M533" s="3" t="s">
        <v>2791</v>
      </c>
      <c r="N533" s="3">
        <v>5</v>
      </c>
      <c r="O533" s="3">
        <v>44043</v>
      </c>
      <c r="P533" s="3">
        <v>100</v>
      </c>
      <c r="Q533" s="3">
        <v>100</v>
      </c>
      <c r="R533" s="3" t="s">
        <v>2732</v>
      </c>
    </row>
    <row r="534" spans="1:18" x14ac:dyDescent="0.25">
      <c r="A534" s="3" t="s">
        <v>2739</v>
      </c>
      <c r="B534" s="3" t="s">
        <v>2752</v>
      </c>
      <c r="C534" s="3" t="s">
        <v>2831</v>
      </c>
      <c r="D534" s="12" t="s">
        <v>11</v>
      </c>
      <c r="E534" s="12" t="s">
        <v>8</v>
      </c>
      <c r="F534" s="12" t="s">
        <v>8</v>
      </c>
      <c r="G534" s="12" t="s">
        <v>8</v>
      </c>
      <c r="H534" s="12" t="s">
        <v>8</v>
      </c>
      <c r="I534" s="3" t="s">
        <v>152</v>
      </c>
      <c r="J534" s="3">
        <v>5976</v>
      </c>
      <c r="K534" s="3" t="s">
        <v>2581</v>
      </c>
      <c r="L534" s="3" t="s">
        <v>2051</v>
      </c>
      <c r="M534" s="3" t="s">
        <v>2791</v>
      </c>
      <c r="N534" s="3">
        <v>5</v>
      </c>
      <c r="O534" s="3">
        <v>44043</v>
      </c>
      <c r="P534" s="3">
        <v>83.8</v>
      </c>
      <c r="Q534" s="3">
        <v>48.817</v>
      </c>
      <c r="R534" s="3" t="s">
        <v>2732</v>
      </c>
    </row>
    <row r="535" spans="1:18" x14ac:dyDescent="0.25">
      <c r="A535" s="3" t="s">
        <v>2739</v>
      </c>
      <c r="B535" s="3" t="s">
        <v>2752</v>
      </c>
      <c r="C535" s="3" t="s">
        <v>2831</v>
      </c>
      <c r="D535" s="12" t="s">
        <v>11</v>
      </c>
      <c r="E535" s="12" t="s">
        <v>8</v>
      </c>
      <c r="F535" s="12" t="s">
        <v>8</v>
      </c>
      <c r="G535" s="12" t="s">
        <v>8</v>
      </c>
      <c r="H535" s="12" t="s">
        <v>8</v>
      </c>
      <c r="I535" s="3" t="s">
        <v>152</v>
      </c>
      <c r="J535" s="3">
        <v>5977</v>
      </c>
      <c r="K535" s="3" t="s">
        <v>2582</v>
      </c>
      <c r="L535" s="3" t="s">
        <v>2051</v>
      </c>
      <c r="M535" s="3" t="s">
        <v>2749</v>
      </c>
      <c r="N535" s="3">
        <v>15</v>
      </c>
      <c r="O535" s="3">
        <v>44012</v>
      </c>
      <c r="P535" s="3">
        <v>0</v>
      </c>
      <c r="Q535" s="3">
        <v>17.579999999999998</v>
      </c>
      <c r="R535" s="3" t="s">
        <v>2732</v>
      </c>
    </row>
    <row r="536" spans="1:18" x14ac:dyDescent="0.25">
      <c r="A536" s="3" t="s">
        <v>2739</v>
      </c>
      <c r="B536" s="3" t="s">
        <v>2752</v>
      </c>
      <c r="C536" s="3" t="s">
        <v>2831</v>
      </c>
      <c r="D536" s="12" t="s">
        <v>11</v>
      </c>
      <c r="E536" s="12" t="s">
        <v>8</v>
      </c>
      <c r="F536" s="12" t="s">
        <v>8</v>
      </c>
      <c r="G536" s="12" t="s">
        <v>8</v>
      </c>
      <c r="H536" s="12" t="s">
        <v>8</v>
      </c>
      <c r="I536" s="3" t="s">
        <v>152</v>
      </c>
      <c r="J536" s="3">
        <v>5978</v>
      </c>
      <c r="K536" s="3" t="s">
        <v>2583</v>
      </c>
      <c r="L536" s="3" t="s">
        <v>2051</v>
      </c>
      <c r="M536" s="3" t="s">
        <v>2791</v>
      </c>
      <c r="N536" s="3">
        <v>30</v>
      </c>
      <c r="O536" s="3">
        <v>44043</v>
      </c>
      <c r="P536" s="3">
        <v>55.942999999999998</v>
      </c>
      <c r="Q536" s="3">
        <v>34.58</v>
      </c>
      <c r="R536" s="3" t="s">
        <v>2732</v>
      </c>
    </row>
    <row r="537" spans="1:18" x14ac:dyDescent="0.25">
      <c r="A537" s="3" t="s">
        <v>2739</v>
      </c>
      <c r="B537" s="3" t="s">
        <v>2752</v>
      </c>
      <c r="C537" s="3" t="s">
        <v>2753</v>
      </c>
      <c r="D537" s="12" t="s">
        <v>11</v>
      </c>
      <c r="E537" s="12" t="s">
        <v>8</v>
      </c>
      <c r="F537" s="12" t="s">
        <v>8</v>
      </c>
      <c r="G537" s="12" t="s">
        <v>8</v>
      </c>
      <c r="H537" s="12" t="s">
        <v>8</v>
      </c>
      <c r="I537" s="3" t="s">
        <v>171</v>
      </c>
      <c r="J537" s="3">
        <v>5980</v>
      </c>
      <c r="K537" s="3" t="s">
        <v>2584</v>
      </c>
      <c r="L537" s="3" t="s">
        <v>2051</v>
      </c>
      <c r="M537" s="3" t="s">
        <v>2749</v>
      </c>
      <c r="N537" s="3">
        <v>0</v>
      </c>
      <c r="O537" s="3">
        <v>44012</v>
      </c>
      <c r="P537" s="3">
        <v>100</v>
      </c>
      <c r="Q537" s="3">
        <v>100</v>
      </c>
      <c r="R537" s="3" t="s">
        <v>2732</v>
      </c>
    </row>
    <row r="538" spans="1:18" x14ac:dyDescent="0.25">
      <c r="A538" s="3" t="s">
        <v>2739</v>
      </c>
      <c r="B538" s="3" t="s">
        <v>2752</v>
      </c>
      <c r="C538" s="3" t="s">
        <v>2753</v>
      </c>
      <c r="D538" s="12" t="s">
        <v>11</v>
      </c>
      <c r="E538" s="12" t="s">
        <v>8</v>
      </c>
      <c r="F538" s="12" t="s">
        <v>8</v>
      </c>
      <c r="G538" s="12" t="s">
        <v>8</v>
      </c>
      <c r="H538" s="12" t="s">
        <v>8</v>
      </c>
      <c r="I538" s="3" t="s">
        <v>171</v>
      </c>
      <c r="J538" s="3">
        <v>5981</v>
      </c>
      <c r="K538" s="3" t="s">
        <v>2585</v>
      </c>
      <c r="L538" s="3" t="s">
        <v>2052</v>
      </c>
      <c r="M538" s="3" t="s">
        <v>2749</v>
      </c>
      <c r="N538" s="3">
        <v>0</v>
      </c>
      <c r="O538" s="3">
        <v>44012</v>
      </c>
      <c r="P538" s="3">
        <v>0</v>
      </c>
      <c r="Q538" s="3">
        <v>25</v>
      </c>
      <c r="R538" s="3" t="s">
        <v>2732</v>
      </c>
    </row>
    <row r="539" spans="1:18" x14ac:dyDescent="0.25">
      <c r="A539" s="3" t="s">
        <v>2739</v>
      </c>
      <c r="B539" s="3" t="s">
        <v>2752</v>
      </c>
      <c r="C539" s="3" t="s">
        <v>2766</v>
      </c>
      <c r="D539" s="12" t="s">
        <v>11</v>
      </c>
      <c r="E539" s="12" t="s">
        <v>8</v>
      </c>
      <c r="F539" s="12" t="s">
        <v>8</v>
      </c>
      <c r="G539" s="12" t="s">
        <v>8</v>
      </c>
      <c r="H539" s="12" t="s">
        <v>11</v>
      </c>
      <c r="I539" s="3" t="s">
        <v>171</v>
      </c>
      <c r="J539" s="3">
        <v>5982</v>
      </c>
      <c r="K539" s="3" t="s">
        <v>2586</v>
      </c>
      <c r="L539" s="3" t="s">
        <v>2049</v>
      </c>
      <c r="M539" s="3" t="s">
        <v>2730</v>
      </c>
      <c r="N539" s="3">
        <v>10</v>
      </c>
      <c r="O539" s="3">
        <v>44012</v>
      </c>
      <c r="P539" s="3">
        <v>49.524000000000001</v>
      </c>
      <c r="Q539" s="3">
        <v>17.048999999999999</v>
      </c>
      <c r="R539" s="3" t="s">
        <v>2732</v>
      </c>
    </row>
    <row r="540" spans="1:18" x14ac:dyDescent="0.25">
      <c r="A540" s="3" t="s">
        <v>2739</v>
      </c>
      <c r="B540" s="3" t="s">
        <v>2752</v>
      </c>
      <c r="C540" s="3" t="s">
        <v>2766</v>
      </c>
      <c r="D540" s="12" t="s">
        <v>11</v>
      </c>
      <c r="E540" s="12" t="s">
        <v>8</v>
      </c>
      <c r="F540" s="12" t="s">
        <v>8</v>
      </c>
      <c r="G540" s="12" t="s">
        <v>8</v>
      </c>
      <c r="H540" s="12" t="s">
        <v>11</v>
      </c>
      <c r="I540" s="3" t="s">
        <v>171</v>
      </c>
      <c r="J540" s="3">
        <v>5983</v>
      </c>
      <c r="K540" s="3" t="s">
        <v>2587</v>
      </c>
      <c r="L540" s="3" t="s">
        <v>2051</v>
      </c>
      <c r="M540" s="3" t="s">
        <v>2730</v>
      </c>
      <c r="N540" s="3">
        <v>30</v>
      </c>
      <c r="O540" s="3">
        <v>44012</v>
      </c>
      <c r="P540" s="3">
        <v>0</v>
      </c>
      <c r="Q540" s="3">
        <v>0</v>
      </c>
      <c r="R540" s="3" t="s">
        <v>2732</v>
      </c>
    </row>
    <row r="541" spans="1:18" x14ac:dyDescent="0.25">
      <c r="A541" s="3" t="s">
        <v>2739</v>
      </c>
      <c r="B541" s="3" t="s">
        <v>2752</v>
      </c>
      <c r="C541" s="3" t="s">
        <v>2766</v>
      </c>
      <c r="D541" s="12" t="s">
        <v>11</v>
      </c>
      <c r="E541" s="12" t="s">
        <v>8</v>
      </c>
      <c r="F541" s="12" t="s">
        <v>8</v>
      </c>
      <c r="G541" s="12" t="s">
        <v>8</v>
      </c>
      <c r="H541" s="12" t="s">
        <v>11</v>
      </c>
      <c r="I541" s="3" t="s">
        <v>171</v>
      </c>
      <c r="J541" s="3">
        <v>5984</v>
      </c>
      <c r="K541" s="3" t="s">
        <v>2588</v>
      </c>
      <c r="L541" s="3" t="s">
        <v>2051</v>
      </c>
      <c r="M541" s="3" t="s">
        <v>2749</v>
      </c>
      <c r="N541" s="3">
        <v>0</v>
      </c>
      <c r="O541" s="3">
        <v>44012</v>
      </c>
      <c r="P541" s="3">
        <v>0</v>
      </c>
      <c r="Q541" s="3">
        <v>0</v>
      </c>
      <c r="R541" s="3" t="s">
        <v>2732</v>
      </c>
    </row>
    <row r="542" spans="1:18" x14ac:dyDescent="0.25">
      <c r="A542" s="3" t="s">
        <v>2739</v>
      </c>
      <c r="B542" s="3" t="s">
        <v>2752</v>
      </c>
      <c r="C542" s="3" t="s">
        <v>2766</v>
      </c>
      <c r="D542" s="12" t="s">
        <v>11</v>
      </c>
      <c r="E542" s="12" t="s">
        <v>8</v>
      </c>
      <c r="F542" s="12" t="s">
        <v>8</v>
      </c>
      <c r="G542" s="12" t="s">
        <v>8</v>
      </c>
      <c r="H542" s="12" t="s">
        <v>11</v>
      </c>
      <c r="I542" s="3" t="s">
        <v>171</v>
      </c>
      <c r="J542" s="3">
        <v>5985</v>
      </c>
      <c r="K542" s="3" t="s">
        <v>2589</v>
      </c>
      <c r="L542" s="3" t="s">
        <v>2051</v>
      </c>
      <c r="M542" s="3" t="s">
        <v>2730</v>
      </c>
      <c r="N542" s="3">
        <v>0</v>
      </c>
      <c r="O542" s="3">
        <v>44012</v>
      </c>
      <c r="P542" s="3">
        <v>100</v>
      </c>
      <c r="Q542" s="3">
        <v>2.278</v>
      </c>
      <c r="R542" s="3" t="s">
        <v>2732</v>
      </c>
    </row>
    <row r="543" spans="1:18" x14ac:dyDescent="0.25">
      <c r="A543" s="3" t="s">
        <v>2739</v>
      </c>
      <c r="B543" s="3" t="s">
        <v>2752</v>
      </c>
      <c r="C543" s="3" t="s">
        <v>2766</v>
      </c>
      <c r="D543" s="12" t="s">
        <v>11</v>
      </c>
      <c r="E543" s="12" t="s">
        <v>8</v>
      </c>
      <c r="F543" s="12" t="s">
        <v>8</v>
      </c>
      <c r="G543" s="12" t="s">
        <v>8</v>
      </c>
      <c r="H543" s="12" t="s">
        <v>11</v>
      </c>
      <c r="I543" s="3" t="s">
        <v>171</v>
      </c>
      <c r="J543" s="3">
        <v>5986</v>
      </c>
      <c r="K543" s="3" t="s">
        <v>2590</v>
      </c>
      <c r="L543" s="3" t="s">
        <v>2052</v>
      </c>
      <c r="M543" s="3" t="s">
        <v>2749</v>
      </c>
      <c r="N543" s="3">
        <v>0</v>
      </c>
      <c r="O543" s="3">
        <v>44012</v>
      </c>
      <c r="P543" s="3">
        <v>74.286000000000001</v>
      </c>
      <c r="Q543" s="3">
        <v>52</v>
      </c>
      <c r="R543" s="3" t="s">
        <v>2732</v>
      </c>
    </row>
    <row r="544" spans="1:18" x14ac:dyDescent="0.25">
      <c r="A544" s="3" t="s">
        <v>2739</v>
      </c>
      <c r="B544" s="3" t="s">
        <v>2752</v>
      </c>
      <c r="C544" s="3" t="s">
        <v>2766</v>
      </c>
      <c r="D544" s="12" t="s">
        <v>11</v>
      </c>
      <c r="E544" s="12" t="s">
        <v>8</v>
      </c>
      <c r="F544" s="12" t="s">
        <v>8</v>
      </c>
      <c r="G544" s="12" t="s">
        <v>8</v>
      </c>
      <c r="H544" s="12" t="s">
        <v>11</v>
      </c>
      <c r="I544" s="3" t="s">
        <v>171</v>
      </c>
      <c r="J544" s="3">
        <v>5988</v>
      </c>
      <c r="K544" s="3" t="s">
        <v>2591</v>
      </c>
      <c r="L544" s="3" t="s">
        <v>2049</v>
      </c>
      <c r="M544" s="3" t="s">
        <v>2749</v>
      </c>
      <c r="N544" s="3">
        <v>30</v>
      </c>
      <c r="O544" s="3">
        <v>44012</v>
      </c>
      <c r="P544" s="3">
        <v>50</v>
      </c>
      <c r="Q544" s="3">
        <v>90</v>
      </c>
      <c r="R544" s="3" t="s">
        <v>2732</v>
      </c>
    </row>
    <row r="545" spans="1:18" x14ac:dyDescent="0.25">
      <c r="A545" s="3" t="s">
        <v>2739</v>
      </c>
      <c r="B545" s="3" t="s">
        <v>2752</v>
      </c>
      <c r="C545" s="3" t="s">
        <v>2766</v>
      </c>
      <c r="D545" s="12" t="s">
        <v>11</v>
      </c>
      <c r="E545" s="12" t="s">
        <v>8</v>
      </c>
      <c r="F545" s="12" t="s">
        <v>8</v>
      </c>
      <c r="G545" s="12" t="s">
        <v>8</v>
      </c>
      <c r="H545" s="12" t="s">
        <v>11</v>
      </c>
      <c r="I545" s="3" t="s">
        <v>171</v>
      </c>
      <c r="J545" s="3">
        <v>5989</v>
      </c>
      <c r="K545" s="3" t="s">
        <v>2592</v>
      </c>
      <c r="L545" s="3" t="s">
        <v>2049</v>
      </c>
      <c r="M545" s="3" t="s">
        <v>2749</v>
      </c>
      <c r="N545" s="3">
        <v>30</v>
      </c>
      <c r="O545" s="3">
        <v>44012</v>
      </c>
      <c r="P545" s="3">
        <v>0</v>
      </c>
      <c r="Q545" s="3">
        <v>0</v>
      </c>
      <c r="R545" s="3" t="s">
        <v>2732</v>
      </c>
    </row>
    <row r="546" spans="1:18" x14ac:dyDescent="0.25">
      <c r="A546" s="3" t="s">
        <v>2739</v>
      </c>
      <c r="B546" s="3" t="s">
        <v>2752</v>
      </c>
      <c r="C546" s="3" t="s">
        <v>2766</v>
      </c>
      <c r="D546" s="12" t="s">
        <v>11</v>
      </c>
      <c r="E546" s="12" t="s">
        <v>8</v>
      </c>
      <c r="F546" s="12" t="s">
        <v>8</v>
      </c>
      <c r="G546" s="12" t="s">
        <v>8</v>
      </c>
      <c r="H546" s="12" t="s">
        <v>11</v>
      </c>
      <c r="I546" s="3" t="s">
        <v>171</v>
      </c>
      <c r="J546" s="3">
        <v>5990</v>
      </c>
      <c r="K546" s="3" t="s">
        <v>2593</v>
      </c>
      <c r="L546" s="3" t="s">
        <v>2052</v>
      </c>
      <c r="M546" s="3" t="s">
        <v>2749</v>
      </c>
      <c r="N546" s="3">
        <v>30</v>
      </c>
      <c r="O546" s="3">
        <v>44012</v>
      </c>
      <c r="P546" s="3">
        <v>0</v>
      </c>
      <c r="Q546" s="3">
        <v>0</v>
      </c>
      <c r="R546" s="3" t="s">
        <v>2732</v>
      </c>
    </row>
    <row r="547" spans="1:18" x14ac:dyDescent="0.25">
      <c r="A547" s="3" t="s">
        <v>2727</v>
      </c>
      <c r="B547" s="3" t="s">
        <v>2735</v>
      </c>
      <c r="C547" s="3" t="s">
        <v>2736</v>
      </c>
      <c r="D547" s="12" t="s">
        <v>11</v>
      </c>
      <c r="E547" s="12" t="s">
        <v>11</v>
      </c>
      <c r="F547" s="12" t="s">
        <v>11</v>
      </c>
      <c r="G547" s="12" t="s">
        <v>11</v>
      </c>
      <c r="H547" s="12" t="s">
        <v>11</v>
      </c>
      <c r="I547" s="3" t="s">
        <v>171</v>
      </c>
      <c r="J547" s="3">
        <v>5991</v>
      </c>
      <c r="K547" s="3" t="s">
        <v>2594</v>
      </c>
      <c r="L547" s="3" t="s">
        <v>2049</v>
      </c>
      <c r="M547" s="3" t="s">
        <v>2738</v>
      </c>
      <c r="N547" s="3">
        <v>15</v>
      </c>
      <c r="O547" s="3">
        <v>43830</v>
      </c>
      <c r="P547" s="3">
        <v>100</v>
      </c>
      <c r="Q547" s="3">
        <v>18.181999999999999</v>
      </c>
      <c r="R547" s="3" t="s">
        <v>2732</v>
      </c>
    </row>
    <row r="548" spans="1:18" x14ac:dyDescent="0.25">
      <c r="A548" s="3" t="s">
        <v>2739</v>
      </c>
      <c r="B548" s="3" t="s">
        <v>2752</v>
      </c>
      <c r="C548" s="3" t="s">
        <v>2766</v>
      </c>
      <c r="D548" s="12" t="s">
        <v>11</v>
      </c>
      <c r="E548" s="12" t="s">
        <v>8</v>
      </c>
      <c r="F548" s="12" t="s">
        <v>8</v>
      </c>
      <c r="G548" s="12" t="s">
        <v>8</v>
      </c>
      <c r="H548" s="12" t="s">
        <v>11</v>
      </c>
      <c r="I548" s="3" t="s">
        <v>171</v>
      </c>
      <c r="J548" s="3">
        <v>5992</v>
      </c>
      <c r="K548" s="3" t="s">
        <v>2595</v>
      </c>
      <c r="L548" s="3" t="s">
        <v>2051</v>
      </c>
      <c r="M548" s="3" t="s">
        <v>2738</v>
      </c>
      <c r="N548" s="3">
        <v>30</v>
      </c>
      <c r="O548" s="3">
        <v>43830</v>
      </c>
      <c r="P548" s="3">
        <v>100</v>
      </c>
      <c r="Q548" s="3">
        <v>25.806000000000001</v>
      </c>
      <c r="R548" s="3" t="s">
        <v>2732</v>
      </c>
    </row>
    <row r="549" spans="1:18" x14ac:dyDescent="0.25">
      <c r="A549" s="3" t="s">
        <v>2739</v>
      </c>
      <c r="B549" s="3" t="s">
        <v>2752</v>
      </c>
      <c r="C549" s="3" t="s">
        <v>2766</v>
      </c>
      <c r="D549" s="12" t="s">
        <v>11</v>
      </c>
      <c r="E549" s="12" t="s">
        <v>8</v>
      </c>
      <c r="F549" s="12" t="s">
        <v>8</v>
      </c>
      <c r="G549" s="12" t="s">
        <v>8</v>
      </c>
      <c r="H549" s="12" t="s">
        <v>11</v>
      </c>
      <c r="I549" s="3" t="s">
        <v>171</v>
      </c>
      <c r="J549" s="3">
        <v>5993</v>
      </c>
      <c r="K549" s="3" t="s">
        <v>2596</v>
      </c>
      <c r="L549" s="3" t="s">
        <v>2051</v>
      </c>
      <c r="M549" s="3" t="s">
        <v>2730</v>
      </c>
      <c r="N549" s="3">
        <v>30</v>
      </c>
      <c r="O549" s="3">
        <v>44012</v>
      </c>
      <c r="P549" s="3">
        <v>27.117999999999999</v>
      </c>
      <c r="Q549" s="3">
        <v>18.869</v>
      </c>
      <c r="R549" s="3" t="s">
        <v>2732</v>
      </c>
    </row>
    <row r="550" spans="1:18" x14ac:dyDescent="0.25">
      <c r="A550" s="3" t="s">
        <v>2727</v>
      </c>
      <c r="B550" s="3" t="s">
        <v>2817</v>
      </c>
      <c r="C550" s="3" t="s">
        <v>2821</v>
      </c>
      <c r="D550" s="12" t="s">
        <v>11</v>
      </c>
      <c r="E550" s="12" t="s">
        <v>8</v>
      </c>
      <c r="F550" s="12" t="s">
        <v>11</v>
      </c>
      <c r="G550" s="12" t="s">
        <v>8</v>
      </c>
      <c r="H550" s="12" t="s">
        <v>8</v>
      </c>
      <c r="I550" s="3" t="s">
        <v>2819</v>
      </c>
      <c r="J550" s="3">
        <v>5994</v>
      </c>
      <c r="K550" s="3" t="s">
        <v>2597</v>
      </c>
      <c r="L550" s="3" t="s">
        <v>2050</v>
      </c>
      <c r="M550" s="3" t="s">
        <v>2791</v>
      </c>
      <c r="N550" s="3">
        <v>10</v>
      </c>
      <c r="O550" s="3">
        <v>44043</v>
      </c>
      <c r="P550" s="3">
        <v>19.047999999999998</v>
      </c>
      <c r="Q550" s="3">
        <v>27.053000000000001</v>
      </c>
      <c r="R550" s="3" t="s">
        <v>2732</v>
      </c>
    </row>
    <row r="551" spans="1:18" x14ac:dyDescent="0.25">
      <c r="A551" s="3" t="s">
        <v>2727</v>
      </c>
      <c r="B551" s="3" t="s">
        <v>2817</v>
      </c>
      <c r="C551" s="3" t="s">
        <v>2821</v>
      </c>
      <c r="D551" s="12" t="s">
        <v>11</v>
      </c>
      <c r="E551" s="12" t="s">
        <v>8</v>
      </c>
      <c r="F551" s="12" t="s">
        <v>11</v>
      </c>
      <c r="G551" s="12" t="s">
        <v>8</v>
      </c>
      <c r="H551" s="12" t="s">
        <v>8</v>
      </c>
      <c r="I551" s="3" t="s">
        <v>2819</v>
      </c>
      <c r="J551" s="3">
        <v>5995</v>
      </c>
      <c r="K551" s="3" t="s">
        <v>2598</v>
      </c>
      <c r="L551" s="3" t="s">
        <v>2052</v>
      </c>
      <c r="M551" s="3" t="s">
        <v>2738</v>
      </c>
      <c r="N551" s="3">
        <v>120</v>
      </c>
      <c r="O551" s="3">
        <v>43830</v>
      </c>
      <c r="P551" s="3">
        <v>100</v>
      </c>
      <c r="Q551" s="3">
        <v>100</v>
      </c>
      <c r="R551" s="3" t="s">
        <v>2732</v>
      </c>
    </row>
    <row r="552" spans="1:18" x14ac:dyDescent="0.25">
      <c r="A552" s="3" t="s">
        <v>2727</v>
      </c>
      <c r="B552" s="3" t="s">
        <v>2817</v>
      </c>
      <c r="C552" s="3" t="s">
        <v>2821</v>
      </c>
      <c r="D552" s="12" t="s">
        <v>11</v>
      </c>
      <c r="E552" s="12" t="s">
        <v>8</v>
      </c>
      <c r="F552" s="12" t="s">
        <v>11</v>
      </c>
      <c r="G552" s="12" t="s">
        <v>8</v>
      </c>
      <c r="H552" s="12" t="s">
        <v>8</v>
      </c>
      <c r="I552" s="3" t="s">
        <v>2819</v>
      </c>
      <c r="J552" s="3">
        <v>5996</v>
      </c>
      <c r="K552" s="3" t="s">
        <v>2599</v>
      </c>
      <c r="L552" s="3" t="s">
        <v>2050</v>
      </c>
      <c r="M552" s="3" t="s">
        <v>2791</v>
      </c>
      <c r="N552" s="3">
        <v>30</v>
      </c>
      <c r="O552" s="3">
        <v>44012</v>
      </c>
      <c r="P552" s="3">
        <v>80.652000000000001</v>
      </c>
      <c r="Q552" s="3">
        <v>85.468000000000004</v>
      </c>
      <c r="R552" s="3" t="s">
        <v>2732</v>
      </c>
    </row>
    <row r="553" spans="1:18" x14ac:dyDescent="0.25">
      <c r="A553" s="3" t="s">
        <v>2739</v>
      </c>
      <c r="B553" s="3" t="s">
        <v>2755</v>
      </c>
      <c r="C553" s="3" t="s">
        <v>2783</v>
      </c>
      <c r="D553" s="12" t="s">
        <v>8</v>
      </c>
      <c r="E553" s="12" t="s">
        <v>11</v>
      </c>
      <c r="F553" s="12" t="s">
        <v>11</v>
      </c>
      <c r="G553" s="12" t="s">
        <v>11</v>
      </c>
      <c r="H553" s="12" t="s">
        <v>11</v>
      </c>
      <c r="I553" s="3" t="s">
        <v>164</v>
      </c>
      <c r="J553" s="3">
        <v>5997</v>
      </c>
      <c r="K553" s="3" t="s">
        <v>2600</v>
      </c>
      <c r="L553" s="3" t="s">
        <v>2049</v>
      </c>
      <c r="M553" s="3" t="s">
        <v>2738</v>
      </c>
      <c r="N553" s="3">
        <v>30</v>
      </c>
      <c r="O553" s="3">
        <v>43830</v>
      </c>
      <c r="P553" s="3">
        <v>27.777999999999999</v>
      </c>
      <c r="Q553" s="3">
        <v>11.364000000000001</v>
      </c>
      <c r="R553" s="3" t="s">
        <v>2732</v>
      </c>
    </row>
    <row r="554" spans="1:18" x14ac:dyDescent="0.25">
      <c r="A554" s="3" t="s">
        <v>2739</v>
      </c>
      <c r="B554" s="3" t="s">
        <v>2740</v>
      </c>
      <c r="C554" s="3" t="s">
        <v>2782</v>
      </c>
      <c r="D554" s="12" t="s">
        <v>8</v>
      </c>
      <c r="E554" s="12" t="s">
        <v>8</v>
      </c>
      <c r="F554" s="12" t="s">
        <v>8</v>
      </c>
      <c r="G554" s="12" t="s">
        <v>11</v>
      </c>
      <c r="H554" s="12" t="s">
        <v>11</v>
      </c>
      <c r="I554" s="3" t="s">
        <v>164</v>
      </c>
      <c r="J554" s="3">
        <v>5998</v>
      </c>
      <c r="K554" s="3" t="s">
        <v>2601</v>
      </c>
      <c r="L554" s="3" t="s">
        <v>2049</v>
      </c>
      <c r="M554" s="3" t="s">
        <v>2738</v>
      </c>
      <c r="N554" s="3">
        <v>120</v>
      </c>
      <c r="O554" s="3">
        <v>43830</v>
      </c>
      <c r="P554" s="3">
        <v>0</v>
      </c>
      <c r="Q554" s="3">
        <v>100</v>
      </c>
      <c r="R554" s="3" t="s">
        <v>2732</v>
      </c>
    </row>
    <row r="555" spans="1:18" x14ac:dyDescent="0.25">
      <c r="A555" s="3" t="s">
        <v>2727</v>
      </c>
      <c r="B555" s="3" t="s">
        <v>2743</v>
      </c>
      <c r="C555" s="3" t="s">
        <v>2746</v>
      </c>
      <c r="D555" s="12" t="s">
        <v>8</v>
      </c>
      <c r="E555" s="12" t="s">
        <v>11</v>
      </c>
      <c r="F555" s="12" t="s">
        <v>11</v>
      </c>
      <c r="G555" s="12" t="s">
        <v>11</v>
      </c>
      <c r="H555" s="12" t="s">
        <v>8</v>
      </c>
      <c r="I555" s="3" t="s">
        <v>164</v>
      </c>
      <c r="J555" s="3">
        <v>5999</v>
      </c>
      <c r="K555" s="3" t="s">
        <v>2602</v>
      </c>
      <c r="L555" s="3" t="s">
        <v>2048</v>
      </c>
      <c r="M555" s="3" t="s">
        <v>2791</v>
      </c>
      <c r="N555" s="3">
        <v>15</v>
      </c>
      <c r="O555" s="3">
        <v>44043</v>
      </c>
      <c r="P555" s="3">
        <v>0</v>
      </c>
      <c r="Q555" s="3">
        <v>31.056999999999999</v>
      </c>
      <c r="R555" s="3" t="s">
        <v>2732</v>
      </c>
    </row>
    <row r="556" spans="1:18" x14ac:dyDescent="0.25">
      <c r="A556" s="3" t="s">
        <v>2727</v>
      </c>
      <c r="B556" s="3" t="s">
        <v>2767</v>
      </c>
      <c r="C556" s="3" t="s">
        <v>2768</v>
      </c>
      <c r="D556" s="12" t="s">
        <v>8</v>
      </c>
      <c r="E556" s="12" t="s">
        <v>8</v>
      </c>
      <c r="F556" s="12" t="s">
        <v>11</v>
      </c>
      <c r="G556" s="12" t="s">
        <v>11</v>
      </c>
      <c r="H556" s="12" t="s">
        <v>11</v>
      </c>
      <c r="I556" s="3" t="s">
        <v>164</v>
      </c>
      <c r="J556" s="3">
        <v>6000</v>
      </c>
      <c r="K556" s="3" t="s">
        <v>2603</v>
      </c>
      <c r="L556" s="3" t="s">
        <v>2049</v>
      </c>
      <c r="M556" s="3" t="s">
        <v>2791</v>
      </c>
      <c r="N556" s="3">
        <v>60</v>
      </c>
      <c r="O556" s="3">
        <v>44012</v>
      </c>
      <c r="P556" s="3">
        <v>100</v>
      </c>
      <c r="Q556" s="3">
        <v>58.81</v>
      </c>
      <c r="R556" s="3" t="s">
        <v>2732</v>
      </c>
    </row>
    <row r="557" spans="1:18" x14ac:dyDescent="0.25">
      <c r="A557" s="3" t="s">
        <v>2727</v>
      </c>
      <c r="B557" s="3" t="s">
        <v>2728</v>
      </c>
      <c r="C557" s="3" t="s">
        <v>2804</v>
      </c>
      <c r="D557" s="12" t="s">
        <v>11</v>
      </c>
      <c r="E557" s="12" t="s">
        <v>8</v>
      </c>
      <c r="F557" s="12" t="s">
        <v>8</v>
      </c>
      <c r="G557" s="12" t="s">
        <v>8</v>
      </c>
      <c r="H557" s="12" t="s">
        <v>11</v>
      </c>
      <c r="I557" s="3" t="s">
        <v>164</v>
      </c>
      <c r="J557" s="3">
        <v>6002</v>
      </c>
      <c r="K557" s="3" t="s">
        <v>2604</v>
      </c>
      <c r="L557" s="3" t="s">
        <v>2049</v>
      </c>
      <c r="M557" s="3" t="s">
        <v>2791</v>
      </c>
      <c r="N557" s="3">
        <v>60</v>
      </c>
      <c r="O557" s="3">
        <v>44012</v>
      </c>
      <c r="P557" s="3">
        <v>100</v>
      </c>
      <c r="Q557" s="3">
        <v>100</v>
      </c>
      <c r="R557" s="3" t="s">
        <v>2732</v>
      </c>
    </row>
    <row r="558" spans="1:18" x14ac:dyDescent="0.25">
      <c r="A558" s="3" t="s">
        <v>2727</v>
      </c>
      <c r="B558" s="3" t="s">
        <v>2767</v>
      </c>
      <c r="C558" s="3" t="s">
        <v>2768</v>
      </c>
      <c r="D558" s="12" t="s">
        <v>8</v>
      </c>
      <c r="E558" s="12" t="s">
        <v>8</v>
      </c>
      <c r="F558" s="12" t="s">
        <v>11</v>
      </c>
      <c r="G558" s="12" t="s">
        <v>11</v>
      </c>
      <c r="H558" s="12" t="s">
        <v>11</v>
      </c>
      <c r="I558" s="3" t="s">
        <v>164</v>
      </c>
      <c r="J558" s="3">
        <v>6003</v>
      </c>
      <c r="K558" s="3" t="s">
        <v>2605</v>
      </c>
      <c r="L558" s="3" t="s">
        <v>2051</v>
      </c>
      <c r="M558" s="3" t="s">
        <v>2738</v>
      </c>
      <c r="N558" s="3">
        <v>0</v>
      </c>
      <c r="O558" s="3">
        <v>43830</v>
      </c>
      <c r="P558" s="3">
        <v>50</v>
      </c>
      <c r="Q558" s="3">
        <v>12.5</v>
      </c>
      <c r="R558" s="3" t="s">
        <v>2732</v>
      </c>
    </row>
    <row r="559" spans="1:18" x14ac:dyDescent="0.25">
      <c r="A559" s="3" t="s">
        <v>2739</v>
      </c>
      <c r="B559" s="3" t="s">
        <v>2740</v>
      </c>
      <c r="C559" s="3" t="s">
        <v>2803</v>
      </c>
      <c r="D559" s="12" t="s">
        <v>8</v>
      </c>
      <c r="E559" s="12" t="s">
        <v>11</v>
      </c>
      <c r="F559" s="12" t="s">
        <v>11</v>
      </c>
      <c r="G559" s="12" t="s">
        <v>11</v>
      </c>
      <c r="H559" s="12" t="s">
        <v>11</v>
      </c>
      <c r="I559" s="3" t="s">
        <v>164</v>
      </c>
      <c r="J559" s="3">
        <v>6005</v>
      </c>
      <c r="K559" s="3" t="s">
        <v>2606</v>
      </c>
      <c r="L559" s="3" t="s">
        <v>2049</v>
      </c>
      <c r="M559" s="3" t="s">
        <v>2738</v>
      </c>
      <c r="N559" s="3">
        <v>30</v>
      </c>
      <c r="O559" s="3">
        <v>43830</v>
      </c>
      <c r="P559" s="3">
        <v>0</v>
      </c>
      <c r="Q559" s="3">
        <v>0</v>
      </c>
      <c r="R559" s="3" t="s">
        <v>2732</v>
      </c>
    </row>
    <row r="560" spans="1:18" x14ac:dyDescent="0.25">
      <c r="A560" s="3" t="s">
        <v>2739</v>
      </c>
      <c r="B560" s="3" t="s">
        <v>2740</v>
      </c>
      <c r="C560" s="3" t="s">
        <v>2803</v>
      </c>
      <c r="D560" s="12" t="s">
        <v>8</v>
      </c>
      <c r="E560" s="12" t="s">
        <v>11</v>
      </c>
      <c r="F560" s="12" t="s">
        <v>11</v>
      </c>
      <c r="G560" s="12" t="s">
        <v>11</v>
      </c>
      <c r="H560" s="12" t="s">
        <v>11</v>
      </c>
      <c r="I560" s="3" t="s">
        <v>164</v>
      </c>
      <c r="J560" s="3">
        <v>6006</v>
      </c>
      <c r="K560" s="3" t="s">
        <v>2607</v>
      </c>
      <c r="L560" s="3" t="s">
        <v>2051</v>
      </c>
      <c r="M560" s="3" t="s">
        <v>2738</v>
      </c>
      <c r="N560" s="3">
        <v>30</v>
      </c>
      <c r="O560" s="3">
        <v>43830</v>
      </c>
      <c r="P560" s="3">
        <v>27.777999999999999</v>
      </c>
      <c r="Q560" s="3">
        <v>11.364000000000001</v>
      </c>
      <c r="R560" s="3" t="s">
        <v>2732</v>
      </c>
    </row>
    <row r="561" spans="1:18" x14ac:dyDescent="0.25">
      <c r="A561" s="3" t="s">
        <v>2739</v>
      </c>
      <c r="B561" s="3" t="s">
        <v>2740</v>
      </c>
      <c r="C561" s="3" t="s">
        <v>2803</v>
      </c>
      <c r="D561" s="12" t="s">
        <v>8</v>
      </c>
      <c r="E561" s="12" t="s">
        <v>11</v>
      </c>
      <c r="F561" s="12" t="s">
        <v>11</v>
      </c>
      <c r="G561" s="12" t="s">
        <v>11</v>
      </c>
      <c r="H561" s="12" t="s">
        <v>11</v>
      </c>
      <c r="I561" s="3" t="s">
        <v>164</v>
      </c>
      <c r="J561" s="3">
        <v>6007</v>
      </c>
      <c r="K561" s="3" t="s">
        <v>2608</v>
      </c>
      <c r="L561" s="3" t="s">
        <v>2049</v>
      </c>
      <c r="M561" s="3" t="s">
        <v>2738</v>
      </c>
      <c r="N561" s="3">
        <v>90</v>
      </c>
      <c r="O561" s="3">
        <v>43830</v>
      </c>
      <c r="P561" s="3">
        <v>100</v>
      </c>
      <c r="Q561" s="3">
        <v>100</v>
      </c>
      <c r="R561" s="3" t="s">
        <v>2732</v>
      </c>
    </row>
    <row r="562" spans="1:18" x14ac:dyDescent="0.25">
      <c r="A562" s="3" t="s">
        <v>2739</v>
      </c>
      <c r="B562" s="3" t="s">
        <v>2740</v>
      </c>
      <c r="C562" s="3" t="s">
        <v>2803</v>
      </c>
      <c r="D562" s="12" t="s">
        <v>8</v>
      </c>
      <c r="E562" s="12" t="s">
        <v>11</v>
      </c>
      <c r="F562" s="12" t="s">
        <v>11</v>
      </c>
      <c r="G562" s="12" t="s">
        <v>11</v>
      </c>
      <c r="H562" s="12" t="s">
        <v>11</v>
      </c>
      <c r="I562" s="3" t="s">
        <v>164</v>
      </c>
      <c r="J562" s="3">
        <v>6008</v>
      </c>
      <c r="K562" s="3" t="s">
        <v>2609</v>
      </c>
      <c r="L562" s="3" t="s">
        <v>2049</v>
      </c>
      <c r="M562" s="3" t="s">
        <v>2730</v>
      </c>
      <c r="N562" s="3">
        <v>30</v>
      </c>
      <c r="O562" s="3">
        <v>44012</v>
      </c>
      <c r="P562" s="3">
        <v>85.233000000000004</v>
      </c>
      <c r="Q562" s="3">
        <v>85.73</v>
      </c>
      <c r="R562" s="3" t="s">
        <v>2732</v>
      </c>
    </row>
    <row r="563" spans="1:18" x14ac:dyDescent="0.25">
      <c r="A563" s="3" t="s">
        <v>2739</v>
      </c>
      <c r="B563" s="3" t="s">
        <v>2740</v>
      </c>
      <c r="C563" s="3" t="s">
        <v>2803</v>
      </c>
      <c r="D563" s="12" t="s">
        <v>8</v>
      </c>
      <c r="E563" s="12" t="s">
        <v>11</v>
      </c>
      <c r="F563" s="12" t="s">
        <v>11</v>
      </c>
      <c r="G563" s="12" t="s">
        <v>11</v>
      </c>
      <c r="H563" s="12" t="s">
        <v>11</v>
      </c>
      <c r="I563" s="3" t="s">
        <v>164</v>
      </c>
      <c r="J563" s="3">
        <v>6009</v>
      </c>
      <c r="K563" s="3" t="s">
        <v>2610</v>
      </c>
      <c r="L563" s="3" t="s">
        <v>2052</v>
      </c>
      <c r="M563" s="3" t="s">
        <v>2749</v>
      </c>
      <c r="N563" s="3">
        <v>180</v>
      </c>
      <c r="O563" s="3">
        <v>44012</v>
      </c>
      <c r="P563" s="3">
        <v>95.804000000000002</v>
      </c>
      <c r="Q563" s="3">
        <v>93.912999999999997</v>
      </c>
      <c r="R563" s="3" t="s">
        <v>2732</v>
      </c>
    </row>
    <row r="564" spans="1:18" x14ac:dyDescent="0.25">
      <c r="A564" s="3" t="s">
        <v>2739</v>
      </c>
      <c r="B564" s="3" t="s">
        <v>2740</v>
      </c>
      <c r="C564" s="3" t="s">
        <v>2803</v>
      </c>
      <c r="D564" s="12" t="s">
        <v>8</v>
      </c>
      <c r="E564" s="12" t="s">
        <v>11</v>
      </c>
      <c r="F564" s="12" t="s">
        <v>11</v>
      </c>
      <c r="G564" s="12" t="s">
        <v>11</v>
      </c>
      <c r="H564" s="12" t="s">
        <v>11</v>
      </c>
      <c r="I564" s="3" t="s">
        <v>164</v>
      </c>
      <c r="J564" s="3">
        <v>6010</v>
      </c>
      <c r="K564" s="3" t="s">
        <v>2611</v>
      </c>
      <c r="L564" s="3" t="s">
        <v>2049</v>
      </c>
      <c r="M564" s="3" t="s">
        <v>2791</v>
      </c>
      <c r="N564" s="3">
        <v>60</v>
      </c>
      <c r="O564" s="3">
        <v>44012</v>
      </c>
      <c r="P564" s="3">
        <v>100</v>
      </c>
      <c r="Q564" s="3">
        <v>50.749000000000002</v>
      </c>
      <c r="R564" s="3" t="s">
        <v>2732</v>
      </c>
    </row>
    <row r="565" spans="1:18" x14ac:dyDescent="0.25">
      <c r="A565" s="3" t="s">
        <v>2739</v>
      </c>
      <c r="B565" s="3" t="s">
        <v>2740</v>
      </c>
      <c r="C565" s="3" t="s">
        <v>2803</v>
      </c>
      <c r="D565" s="12" t="s">
        <v>8</v>
      </c>
      <c r="E565" s="12" t="s">
        <v>11</v>
      </c>
      <c r="F565" s="12" t="s">
        <v>11</v>
      </c>
      <c r="G565" s="12" t="s">
        <v>11</v>
      </c>
      <c r="H565" s="12" t="s">
        <v>11</v>
      </c>
      <c r="I565" s="3" t="s">
        <v>164</v>
      </c>
      <c r="J565" s="3">
        <v>6011</v>
      </c>
      <c r="K565" s="3" t="s">
        <v>2612</v>
      </c>
      <c r="L565" s="3" t="s">
        <v>2049</v>
      </c>
      <c r="M565" s="3" t="s">
        <v>2738</v>
      </c>
      <c r="N565" s="3">
        <v>60</v>
      </c>
      <c r="O565" s="3">
        <v>43830</v>
      </c>
      <c r="P565" s="3">
        <v>100</v>
      </c>
      <c r="Q565" s="3">
        <v>100</v>
      </c>
      <c r="R565" s="3" t="s">
        <v>2732</v>
      </c>
    </row>
    <row r="566" spans="1:18" x14ac:dyDescent="0.25">
      <c r="A566" s="3" t="s">
        <v>2739</v>
      </c>
      <c r="B566" s="3" t="s">
        <v>2740</v>
      </c>
      <c r="C566" s="3" t="s">
        <v>2803</v>
      </c>
      <c r="D566" s="12" t="s">
        <v>8</v>
      </c>
      <c r="E566" s="12" t="s">
        <v>11</v>
      </c>
      <c r="F566" s="12" t="s">
        <v>11</v>
      </c>
      <c r="G566" s="12" t="s">
        <v>11</v>
      </c>
      <c r="H566" s="12" t="s">
        <v>11</v>
      </c>
      <c r="I566" s="3" t="s">
        <v>164</v>
      </c>
      <c r="J566" s="3">
        <v>6012</v>
      </c>
      <c r="K566" s="3" t="s">
        <v>2613</v>
      </c>
      <c r="L566" s="3" t="s">
        <v>2052</v>
      </c>
      <c r="M566" s="3" t="s">
        <v>2738</v>
      </c>
      <c r="N566" s="3">
        <v>30</v>
      </c>
      <c r="O566" s="3">
        <v>43830</v>
      </c>
      <c r="P566" s="3">
        <v>94.471000000000004</v>
      </c>
      <c r="Q566" s="3">
        <v>29.741</v>
      </c>
      <c r="R566" s="3" t="s">
        <v>2732</v>
      </c>
    </row>
    <row r="567" spans="1:18" x14ac:dyDescent="0.25">
      <c r="A567" s="3" t="s">
        <v>2727</v>
      </c>
      <c r="B567" s="3" t="s">
        <v>2839</v>
      </c>
      <c r="C567" s="3" t="s">
        <v>2840</v>
      </c>
      <c r="D567" s="12" t="s">
        <v>8</v>
      </c>
      <c r="E567" s="12" t="s">
        <v>8</v>
      </c>
      <c r="F567" s="12" t="s">
        <v>11</v>
      </c>
      <c r="G567" s="12" t="s">
        <v>11</v>
      </c>
      <c r="H567" s="12" t="s">
        <v>11</v>
      </c>
      <c r="I567" s="3" t="s">
        <v>164</v>
      </c>
      <c r="J567" s="3">
        <v>6013</v>
      </c>
      <c r="K567" s="3" t="s">
        <v>2614</v>
      </c>
      <c r="L567" s="3" t="s">
        <v>2049</v>
      </c>
      <c r="M567" s="3" t="s">
        <v>2791</v>
      </c>
      <c r="N567" s="3">
        <v>15</v>
      </c>
      <c r="O567" s="3">
        <v>44043</v>
      </c>
      <c r="P567" s="3">
        <v>30.742999999999999</v>
      </c>
      <c r="Q567" s="3">
        <v>76.421999999999997</v>
      </c>
      <c r="R567" s="3" t="s">
        <v>2732</v>
      </c>
    </row>
    <row r="568" spans="1:18" x14ac:dyDescent="0.25">
      <c r="A568" s="3" t="s">
        <v>2727</v>
      </c>
      <c r="B568" s="3" t="s">
        <v>2735</v>
      </c>
      <c r="C568" s="3" t="s">
        <v>2736</v>
      </c>
      <c r="D568" s="12" t="s">
        <v>11</v>
      </c>
      <c r="E568" s="12" t="s">
        <v>11</v>
      </c>
      <c r="F568" s="12" t="s">
        <v>11</v>
      </c>
      <c r="G568" s="12" t="s">
        <v>11</v>
      </c>
      <c r="H568" s="12" t="s">
        <v>11</v>
      </c>
      <c r="I568" s="3" t="s">
        <v>164</v>
      </c>
      <c r="J568" s="3">
        <v>6014</v>
      </c>
      <c r="K568" s="3" t="s">
        <v>2615</v>
      </c>
      <c r="L568" s="3" t="s">
        <v>2052</v>
      </c>
      <c r="M568" s="3" t="s">
        <v>2791</v>
      </c>
      <c r="N568" s="3">
        <v>30</v>
      </c>
      <c r="O568" s="3">
        <v>44043</v>
      </c>
      <c r="P568" s="3">
        <v>25</v>
      </c>
      <c r="Q568" s="3">
        <v>100</v>
      </c>
      <c r="R568" s="3" t="s">
        <v>2732</v>
      </c>
    </row>
    <row r="569" spans="1:18" x14ac:dyDescent="0.25">
      <c r="A569" s="3" t="s">
        <v>2739</v>
      </c>
      <c r="B569" s="3" t="s">
        <v>2740</v>
      </c>
      <c r="C569" s="3" t="s">
        <v>2803</v>
      </c>
      <c r="D569" s="12" t="s">
        <v>8</v>
      </c>
      <c r="E569" s="12" t="s">
        <v>11</v>
      </c>
      <c r="F569" s="12" t="s">
        <v>11</v>
      </c>
      <c r="G569" s="12" t="s">
        <v>11</v>
      </c>
      <c r="H569" s="12" t="s">
        <v>11</v>
      </c>
      <c r="I569" s="3" t="s">
        <v>164</v>
      </c>
      <c r="J569" s="3">
        <v>6015</v>
      </c>
      <c r="K569" s="3" t="s">
        <v>2616</v>
      </c>
      <c r="L569" s="3" t="s">
        <v>2052</v>
      </c>
      <c r="M569" s="3" t="s">
        <v>2738</v>
      </c>
      <c r="N569" s="3">
        <v>30</v>
      </c>
      <c r="O569" s="3">
        <v>43830</v>
      </c>
      <c r="P569" s="3">
        <v>20</v>
      </c>
      <c r="Q569" s="3">
        <v>0.18</v>
      </c>
      <c r="R569" s="3" t="s">
        <v>2732</v>
      </c>
    </row>
    <row r="570" spans="1:18" x14ac:dyDescent="0.25">
      <c r="A570" s="3" t="s">
        <v>2739</v>
      </c>
      <c r="B570" s="3" t="s">
        <v>2740</v>
      </c>
      <c r="C570" s="3" t="s">
        <v>2803</v>
      </c>
      <c r="D570" s="12" t="s">
        <v>8</v>
      </c>
      <c r="E570" s="12" t="s">
        <v>11</v>
      </c>
      <c r="F570" s="12" t="s">
        <v>11</v>
      </c>
      <c r="G570" s="12" t="s">
        <v>11</v>
      </c>
      <c r="H570" s="12" t="s">
        <v>11</v>
      </c>
      <c r="I570" s="3" t="s">
        <v>164</v>
      </c>
      <c r="J570" s="3">
        <v>6016</v>
      </c>
      <c r="K570" s="3" t="s">
        <v>2617</v>
      </c>
      <c r="L570" s="3" t="s">
        <v>2052</v>
      </c>
      <c r="M570" s="3" t="s">
        <v>2791</v>
      </c>
      <c r="N570" s="3">
        <v>15</v>
      </c>
      <c r="O570" s="3">
        <v>44043</v>
      </c>
      <c r="P570" s="3">
        <v>80.942999999999998</v>
      </c>
      <c r="Q570" s="3">
        <v>99.033000000000001</v>
      </c>
      <c r="R570" s="3" t="s">
        <v>2732</v>
      </c>
    </row>
    <row r="571" spans="1:18" x14ac:dyDescent="0.25">
      <c r="A571" s="3" t="s">
        <v>2739</v>
      </c>
      <c r="B571" s="3" t="s">
        <v>2740</v>
      </c>
      <c r="C571" s="3" t="s">
        <v>2803</v>
      </c>
      <c r="D571" s="12" t="s">
        <v>8</v>
      </c>
      <c r="E571" s="12" t="s">
        <v>11</v>
      </c>
      <c r="F571" s="12" t="s">
        <v>11</v>
      </c>
      <c r="G571" s="12" t="s">
        <v>11</v>
      </c>
      <c r="H571" s="12" t="s">
        <v>11</v>
      </c>
      <c r="I571" s="3" t="s">
        <v>164</v>
      </c>
      <c r="J571" s="3">
        <v>6017</v>
      </c>
      <c r="K571" s="3" t="s">
        <v>2618</v>
      </c>
      <c r="L571" s="3" t="s">
        <v>2052</v>
      </c>
      <c r="M571" s="3" t="s">
        <v>2738</v>
      </c>
      <c r="N571" s="3">
        <v>30</v>
      </c>
      <c r="O571" s="3">
        <v>43830</v>
      </c>
      <c r="P571" s="3">
        <v>100</v>
      </c>
      <c r="Q571" s="3">
        <v>29.38</v>
      </c>
      <c r="R571" s="3" t="s">
        <v>2732</v>
      </c>
    </row>
    <row r="572" spans="1:18" x14ac:dyDescent="0.25">
      <c r="A572" s="3" t="s">
        <v>2739</v>
      </c>
      <c r="B572" s="3" t="s">
        <v>2740</v>
      </c>
      <c r="C572" s="3" t="s">
        <v>2779</v>
      </c>
      <c r="D572" s="12" t="s">
        <v>8</v>
      </c>
      <c r="E572" s="12" t="s">
        <v>11</v>
      </c>
      <c r="F572" s="12" t="s">
        <v>11</v>
      </c>
      <c r="G572" s="12" t="s">
        <v>11</v>
      </c>
      <c r="H572" s="12" t="s">
        <v>8</v>
      </c>
      <c r="I572" s="3" t="s">
        <v>164</v>
      </c>
      <c r="J572" s="3">
        <v>6018</v>
      </c>
      <c r="K572" s="3" t="s">
        <v>2619</v>
      </c>
      <c r="L572" s="3" t="s">
        <v>2049</v>
      </c>
      <c r="M572" s="3" t="s">
        <v>2738</v>
      </c>
      <c r="N572" s="3">
        <v>30</v>
      </c>
      <c r="O572" s="3">
        <v>43830</v>
      </c>
      <c r="P572" s="3">
        <v>0</v>
      </c>
      <c r="Q572" s="3">
        <v>0</v>
      </c>
      <c r="R572" s="3" t="s">
        <v>2732</v>
      </c>
    </row>
    <row r="573" spans="1:18" x14ac:dyDescent="0.25">
      <c r="A573" s="3" t="s">
        <v>2739</v>
      </c>
      <c r="B573" s="3" t="s">
        <v>2740</v>
      </c>
      <c r="C573" s="3" t="s">
        <v>2779</v>
      </c>
      <c r="D573" s="12" t="s">
        <v>8</v>
      </c>
      <c r="E573" s="12" t="s">
        <v>11</v>
      </c>
      <c r="F573" s="12" t="s">
        <v>11</v>
      </c>
      <c r="G573" s="12" t="s">
        <v>11</v>
      </c>
      <c r="H573" s="12" t="s">
        <v>8</v>
      </c>
      <c r="I573" s="3" t="s">
        <v>164</v>
      </c>
      <c r="J573" s="3">
        <v>6019</v>
      </c>
      <c r="K573" s="3" t="s">
        <v>2620</v>
      </c>
      <c r="L573" s="3" t="s">
        <v>2049</v>
      </c>
      <c r="M573" s="3" t="s">
        <v>2791</v>
      </c>
      <c r="N573" s="3">
        <v>60</v>
      </c>
      <c r="O573" s="3">
        <v>44012</v>
      </c>
      <c r="P573" s="3">
        <v>100</v>
      </c>
      <c r="Q573" s="3">
        <v>76.923000000000002</v>
      </c>
      <c r="R573" s="3" t="s">
        <v>2732</v>
      </c>
    </row>
    <row r="574" spans="1:18" x14ac:dyDescent="0.25">
      <c r="A574" s="3" t="s">
        <v>2739</v>
      </c>
      <c r="B574" s="3" t="s">
        <v>2740</v>
      </c>
      <c r="C574" s="3" t="s">
        <v>2779</v>
      </c>
      <c r="D574" s="12" t="s">
        <v>8</v>
      </c>
      <c r="E574" s="12" t="s">
        <v>11</v>
      </c>
      <c r="F574" s="12" t="s">
        <v>11</v>
      </c>
      <c r="G574" s="12" t="s">
        <v>11</v>
      </c>
      <c r="H574" s="12" t="s">
        <v>8</v>
      </c>
      <c r="I574" s="3" t="s">
        <v>164</v>
      </c>
      <c r="J574" s="3">
        <v>6020</v>
      </c>
      <c r="K574" s="3" t="s">
        <v>2621</v>
      </c>
      <c r="L574" s="3" t="s">
        <v>2049</v>
      </c>
      <c r="M574" s="3" t="s">
        <v>2738</v>
      </c>
      <c r="N574" s="3">
        <v>30</v>
      </c>
      <c r="O574" s="3">
        <v>43830</v>
      </c>
      <c r="P574" s="3">
        <v>0</v>
      </c>
      <c r="Q574" s="3">
        <v>0</v>
      </c>
      <c r="R574" s="3" t="s">
        <v>2732</v>
      </c>
    </row>
    <row r="575" spans="1:18" x14ac:dyDescent="0.25">
      <c r="A575" s="3" t="s">
        <v>2727</v>
      </c>
      <c r="B575" s="3" t="s">
        <v>2743</v>
      </c>
      <c r="C575" s="3" t="s">
        <v>2746</v>
      </c>
      <c r="D575" s="12" t="s">
        <v>8</v>
      </c>
      <c r="E575" s="12" t="s">
        <v>11</v>
      </c>
      <c r="F575" s="12" t="s">
        <v>11</v>
      </c>
      <c r="G575" s="12" t="s">
        <v>11</v>
      </c>
      <c r="H575" s="12" t="s">
        <v>8</v>
      </c>
      <c r="I575" s="3" t="s">
        <v>164</v>
      </c>
      <c r="J575" s="3">
        <v>6021</v>
      </c>
      <c r="K575" s="3" t="s">
        <v>2622</v>
      </c>
      <c r="L575" s="3" t="s">
        <v>2048</v>
      </c>
      <c r="M575" s="3" t="s">
        <v>2791</v>
      </c>
      <c r="N575" s="3">
        <v>15</v>
      </c>
      <c r="O575" s="3">
        <v>44043</v>
      </c>
      <c r="P575" s="3">
        <v>0</v>
      </c>
      <c r="Q575" s="3">
        <v>23.25</v>
      </c>
      <c r="R575" s="3" t="s">
        <v>2732</v>
      </c>
    </row>
    <row r="576" spans="1:18" x14ac:dyDescent="0.25">
      <c r="A576" s="3" t="s">
        <v>2727</v>
      </c>
      <c r="B576" s="3" t="s">
        <v>2839</v>
      </c>
      <c r="C576" s="3" t="s">
        <v>2840</v>
      </c>
      <c r="D576" s="12" t="s">
        <v>8</v>
      </c>
      <c r="E576" s="12" t="s">
        <v>8</v>
      </c>
      <c r="F576" s="12" t="s">
        <v>11</v>
      </c>
      <c r="G576" s="12" t="s">
        <v>11</v>
      </c>
      <c r="H576" s="12" t="s">
        <v>11</v>
      </c>
      <c r="I576" s="3" t="s">
        <v>164</v>
      </c>
      <c r="J576" s="3">
        <v>6022</v>
      </c>
      <c r="K576" s="3" t="s">
        <v>2623</v>
      </c>
      <c r="L576" s="3" t="s">
        <v>2049</v>
      </c>
      <c r="M576" s="3" t="s">
        <v>2791</v>
      </c>
      <c r="N576" s="3">
        <v>60</v>
      </c>
      <c r="O576" s="3">
        <v>44012</v>
      </c>
      <c r="P576" s="3">
        <v>100</v>
      </c>
      <c r="Q576" s="3">
        <v>51.621000000000002</v>
      </c>
      <c r="R576" s="3" t="s">
        <v>2732</v>
      </c>
    </row>
    <row r="577" spans="1:18" x14ac:dyDescent="0.25">
      <c r="A577" s="3" t="s">
        <v>2739</v>
      </c>
      <c r="B577" s="3" t="s">
        <v>2740</v>
      </c>
      <c r="C577" s="3" t="s">
        <v>2803</v>
      </c>
      <c r="D577" s="12" t="s">
        <v>8</v>
      </c>
      <c r="E577" s="12" t="s">
        <v>11</v>
      </c>
      <c r="F577" s="12" t="s">
        <v>11</v>
      </c>
      <c r="G577" s="12" t="s">
        <v>11</v>
      </c>
      <c r="H577" s="12" t="s">
        <v>11</v>
      </c>
      <c r="I577" s="3" t="s">
        <v>164</v>
      </c>
      <c r="J577" s="3">
        <v>6023</v>
      </c>
      <c r="K577" s="3" t="s">
        <v>2624</v>
      </c>
      <c r="L577" s="3" t="s">
        <v>2050</v>
      </c>
      <c r="M577" s="3" t="s">
        <v>2730</v>
      </c>
      <c r="N577" s="3">
        <v>0</v>
      </c>
      <c r="O577" s="3">
        <v>44012</v>
      </c>
      <c r="P577" s="3">
        <v>50</v>
      </c>
      <c r="Q577" s="3">
        <v>37.5</v>
      </c>
      <c r="R577" s="3" t="s">
        <v>2732</v>
      </c>
    </row>
    <row r="578" spans="1:18" x14ac:dyDescent="0.25">
      <c r="A578" s="3" t="s">
        <v>2739</v>
      </c>
      <c r="B578" s="3" t="s">
        <v>2740</v>
      </c>
      <c r="C578" s="3" t="s">
        <v>2803</v>
      </c>
      <c r="D578" s="12" t="s">
        <v>8</v>
      </c>
      <c r="E578" s="12" t="s">
        <v>11</v>
      </c>
      <c r="F578" s="12" t="s">
        <v>11</v>
      </c>
      <c r="G578" s="12" t="s">
        <v>11</v>
      </c>
      <c r="H578" s="12" t="s">
        <v>11</v>
      </c>
      <c r="I578" s="3" t="s">
        <v>164</v>
      </c>
      <c r="J578" s="3">
        <v>6024</v>
      </c>
      <c r="K578" s="3" t="s">
        <v>2625</v>
      </c>
      <c r="L578" s="3" t="s">
        <v>2050</v>
      </c>
      <c r="M578" s="3" t="s">
        <v>2730</v>
      </c>
      <c r="N578" s="3">
        <v>30</v>
      </c>
      <c r="O578" s="3">
        <v>44012</v>
      </c>
      <c r="P578" s="3">
        <v>95.209000000000003</v>
      </c>
      <c r="Q578" s="3">
        <v>89.912999999999997</v>
      </c>
      <c r="R578" s="3" t="s">
        <v>2732</v>
      </c>
    </row>
    <row r="579" spans="1:18" x14ac:dyDescent="0.25">
      <c r="A579" s="3" t="s">
        <v>2739</v>
      </c>
      <c r="B579" s="3" t="s">
        <v>2740</v>
      </c>
      <c r="C579" s="3" t="s">
        <v>2803</v>
      </c>
      <c r="D579" s="12" t="s">
        <v>8</v>
      </c>
      <c r="E579" s="12" t="s">
        <v>11</v>
      </c>
      <c r="F579" s="12" t="s">
        <v>11</v>
      </c>
      <c r="G579" s="12" t="s">
        <v>11</v>
      </c>
      <c r="H579" s="12" t="s">
        <v>11</v>
      </c>
      <c r="I579" s="3" t="s">
        <v>164</v>
      </c>
      <c r="J579" s="3">
        <v>6025</v>
      </c>
      <c r="K579" s="3" t="s">
        <v>2626</v>
      </c>
      <c r="L579" s="3" t="s">
        <v>2048</v>
      </c>
      <c r="M579" s="3" t="s">
        <v>2730</v>
      </c>
      <c r="N579" s="3">
        <v>15</v>
      </c>
      <c r="O579" s="3">
        <v>44012</v>
      </c>
      <c r="P579" s="3">
        <v>8</v>
      </c>
      <c r="Q579" s="3">
        <v>44</v>
      </c>
      <c r="R579" s="3" t="s">
        <v>2732</v>
      </c>
    </row>
    <row r="580" spans="1:18" x14ac:dyDescent="0.25">
      <c r="A580" s="3" t="s">
        <v>2739</v>
      </c>
      <c r="B580" s="3" t="s">
        <v>2740</v>
      </c>
      <c r="C580" s="3" t="s">
        <v>2803</v>
      </c>
      <c r="D580" s="12" t="s">
        <v>8</v>
      </c>
      <c r="E580" s="12" t="s">
        <v>11</v>
      </c>
      <c r="F580" s="12" t="s">
        <v>11</v>
      </c>
      <c r="G580" s="12" t="s">
        <v>11</v>
      </c>
      <c r="H580" s="12" t="s">
        <v>11</v>
      </c>
      <c r="I580" s="3" t="s">
        <v>164</v>
      </c>
      <c r="J580" s="3">
        <v>6026</v>
      </c>
      <c r="K580" s="3" t="s">
        <v>2627</v>
      </c>
      <c r="L580" s="3" t="s">
        <v>2052</v>
      </c>
      <c r="M580" s="3" t="s">
        <v>2738</v>
      </c>
      <c r="N580" s="3">
        <v>30</v>
      </c>
      <c r="O580" s="3">
        <v>43830</v>
      </c>
      <c r="P580" s="3">
        <v>100</v>
      </c>
      <c r="Q580" s="3">
        <v>100</v>
      </c>
      <c r="R580" s="3" t="s">
        <v>2732</v>
      </c>
    </row>
    <row r="581" spans="1:18" x14ac:dyDescent="0.25">
      <c r="A581" s="3" t="s">
        <v>2739</v>
      </c>
      <c r="B581" s="3" t="s">
        <v>2740</v>
      </c>
      <c r="C581" s="3" t="s">
        <v>2780</v>
      </c>
      <c r="D581" s="12" t="s">
        <v>8</v>
      </c>
      <c r="E581" s="12" t="s">
        <v>8</v>
      </c>
      <c r="F581" s="12" t="s">
        <v>8</v>
      </c>
      <c r="G581" s="12" t="s">
        <v>8</v>
      </c>
      <c r="H581" s="12" t="s">
        <v>11</v>
      </c>
      <c r="I581" s="3" t="s">
        <v>164</v>
      </c>
      <c r="J581" s="3">
        <v>6027</v>
      </c>
      <c r="K581" s="3" t="s">
        <v>2628</v>
      </c>
      <c r="L581" s="3" t="s">
        <v>2049</v>
      </c>
      <c r="M581" s="3" t="s">
        <v>2791</v>
      </c>
      <c r="N581" s="3">
        <v>60</v>
      </c>
      <c r="O581" s="3">
        <v>43982</v>
      </c>
      <c r="P581" s="3">
        <v>100</v>
      </c>
      <c r="Q581" s="3">
        <v>100</v>
      </c>
      <c r="R581" s="3" t="s">
        <v>2732</v>
      </c>
    </row>
    <row r="582" spans="1:18" x14ac:dyDescent="0.25">
      <c r="A582" s="3" t="s">
        <v>2739</v>
      </c>
      <c r="B582" s="3" t="s">
        <v>2740</v>
      </c>
      <c r="C582" s="3" t="s">
        <v>2780</v>
      </c>
      <c r="D582" s="12" t="s">
        <v>8</v>
      </c>
      <c r="E582" s="12" t="s">
        <v>8</v>
      </c>
      <c r="F582" s="12" t="s">
        <v>8</v>
      </c>
      <c r="G582" s="12" t="s">
        <v>8</v>
      </c>
      <c r="H582" s="12" t="s">
        <v>11</v>
      </c>
      <c r="I582" s="3" t="s">
        <v>164</v>
      </c>
      <c r="J582" s="3">
        <v>6028</v>
      </c>
      <c r="K582" s="3" t="s">
        <v>2629</v>
      </c>
      <c r="L582" s="3" t="s">
        <v>2049</v>
      </c>
      <c r="M582" s="3" t="s">
        <v>2749</v>
      </c>
      <c r="N582" s="3">
        <v>0</v>
      </c>
      <c r="O582" s="3">
        <v>44012</v>
      </c>
      <c r="P582" s="3">
        <v>100</v>
      </c>
      <c r="Q582" s="3">
        <v>100</v>
      </c>
      <c r="R582" s="3" t="s">
        <v>2732</v>
      </c>
    </row>
    <row r="583" spans="1:18" x14ac:dyDescent="0.25">
      <c r="A583" s="3" t="s">
        <v>2739</v>
      </c>
      <c r="B583" s="3" t="s">
        <v>2740</v>
      </c>
      <c r="C583" s="3" t="s">
        <v>2780</v>
      </c>
      <c r="D583" s="12" t="s">
        <v>8</v>
      </c>
      <c r="E583" s="12" t="s">
        <v>8</v>
      </c>
      <c r="F583" s="12" t="s">
        <v>8</v>
      </c>
      <c r="G583" s="12" t="s">
        <v>8</v>
      </c>
      <c r="H583" s="12" t="s">
        <v>11</v>
      </c>
      <c r="I583" s="3" t="s">
        <v>164</v>
      </c>
      <c r="J583" s="3">
        <v>6029</v>
      </c>
      <c r="K583" s="3" t="s">
        <v>2630</v>
      </c>
      <c r="L583" s="3" t="s">
        <v>2049</v>
      </c>
      <c r="M583" s="3" t="s">
        <v>2791</v>
      </c>
      <c r="N583" s="3">
        <v>5</v>
      </c>
      <c r="O583" s="3">
        <v>44043</v>
      </c>
      <c r="P583" s="3">
        <v>44.406999999999996</v>
      </c>
      <c r="Q583" s="3">
        <v>21.997</v>
      </c>
      <c r="R583" s="3" t="s">
        <v>2732</v>
      </c>
    </row>
    <row r="584" spans="1:18" x14ac:dyDescent="0.25">
      <c r="A584" s="3" t="s">
        <v>2727</v>
      </c>
      <c r="B584" s="3" t="s">
        <v>2735</v>
      </c>
      <c r="C584" s="3" t="s">
        <v>2736</v>
      </c>
      <c r="D584" s="12" t="s">
        <v>11</v>
      </c>
      <c r="E584" s="12" t="s">
        <v>11</v>
      </c>
      <c r="F584" s="12" t="s">
        <v>11</v>
      </c>
      <c r="G584" s="12" t="s">
        <v>11</v>
      </c>
      <c r="H584" s="12" t="s">
        <v>11</v>
      </c>
      <c r="I584" s="3" t="s">
        <v>164</v>
      </c>
      <c r="J584" s="3">
        <v>6030</v>
      </c>
      <c r="K584" s="3" t="s">
        <v>2631</v>
      </c>
      <c r="L584" s="3" t="s">
        <v>2052</v>
      </c>
      <c r="M584" s="3" t="s">
        <v>2738</v>
      </c>
      <c r="N584" s="3">
        <v>8</v>
      </c>
      <c r="O584" s="3">
        <v>43830</v>
      </c>
      <c r="P584" s="3">
        <v>100</v>
      </c>
      <c r="Q584" s="3">
        <v>50</v>
      </c>
      <c r="R584" s="3" t="s">
        <v>2732</v>
      </c>
    </row>
    <row r="585" spans="1:18" x14ac:dyDescent="0.25">
      <c r="A585" s="3" t="s">
        <v>2727</v>
      </c>
      <c r="B585" s="3" t="s">
        <v>2735</v>
      </c>
      <c r="C585" s="3" t="s">
        <v>2736</v>
      </c>
      <c r="D585" s="12" t="s">
        <v>11</v>
      </c>
      <c r="E585" s="12" t="s">
        <v>11</v>
      </c>
      <c r="F585" s="12" t="s">
        <v>11</v>
      </c>
      <c r="G585" s="12" t="s">
        <v>11</v>
      </c>
      <c r="H585" s="12" t="s">
        <v>11</v>
      </c>
      <c r="I585" s="3" t="s">
        <v>146</v>
      </c>
      <c r="J585" s="3">
        <v>6033</v>
      </c>
      <c r="K585" s="3" t="s">
        <v>2632</v>
      </c>
      <c r="L585" s="3" t="s">
        <v>2051</v>
      </c>
      <c r="M585" s="3" t="s">
        <v>2749</v>
      </c>
      <c r="N585" s="3">
        <v>0</v>
      </c>
      <c r="O585" s="3">
        <v>44012</v>
      </c>
      <c r="P585" s="3">
        <v>0</v>
      </c>
      <c r="Q585" s="3">
        <v>25</v>
      </c>
      <c r="R585" s="3" t="s">
        <v>2732</v>
      </c>
    </row>
    <row r="586" spans="1:18" x14ac:dyDescent="0.25">
      <c r="A586" s="3" t="s">
        <v>2727</v>
      </c>
      <c r="B586" s="3" t="s">
        <v>2735</v>
      </c>
      <c r="C586" s="3" t="s">
        <v>2736</v>
      </c>
      <c r="D586" s="12" t="s">
        <v>11</v>
      </c>
      <c r="E586" s="12" t="s">
        <v>11</v>
      </c>
      <c r="F586" s="12" t="s">
        <v>11</v>
      </c>
      <c r="G586" s="12" t="s">
        <v>11</v>
      </c>
      <c r="H586" s="12" t="s">
        <v>11</v>
      </c>
      <c r="I586" s="3" t="s">
        <v>146</v>
      </c>
      <c r="J586" s="3">
        <v>6034</v>
      </c>
      <c r="K586" s="3" t="s">
        <v>2633</v>
      </c>
      <c r="L586" s="3" t="s">
        <v>2049</v>
      </c>
      <c r="M586" s="3" t="s">
        <v>2749</v>
      </c>
      <c r="N586" s="3">
        <v>0</v>
      </c>
      <c r="O586" s="3">
        <v>44012</v>
      </c>
      <c r="P586" s="3">
        <v>71.77</v>
      </c>
      <c r="Q586" s="3">
        <v>61</v>
      </c>
      <c r="R586" s="3" t="s">
        <v>2732</v>
      </c>
    </row>
    <row r="587" spans="1:18" x14ac:dyDescent="0.25">
      <c r="A587" s="3" t="s">
        <v>2727</v>
      </c>
      <c r="B587" s="3" t="s">
        <v>2735</v>
      </c>
      <c r="C587" s="3" t="s">
        <v>2736</v>
      </c>
      <c r="D587" s="12" t="s">
        <v>11</v>
      </c>
      <c r="E587" s="12" t="s">
        <v>11</v>
      </c>
      <c r="F587" s="12" t="s">
        <v>11</v>
      </c>
      <c r="G587" s="12" t="s">
        <v>11</v>
      </c>
      <c r="H587" s="12" t="s">
        <v>11</v>
      </c>
      <c r="I587" s="3" t="s">
        <v>146</v>
      </c>
      <c r="J587" s="3">
        <v>6035</v>
      </c>
      <c r="K587" s="3" t="s">
        <v>2634</v>
      </c>
      <c r="L587" s="3" t="s">
        <v>2050</v>
      </c>
      <c r="M587" s="3" t="s">
        <v>2749</v>
      </c>
      <c r="N587" s="3">
        <v>10</v>
      </c>
      <c r="O587" s="3">
        <v>44012</v>
      </c>
      <c r="P587" s="3">
        <v>0</v>
      </c>
      <c r="Q587" s="3">
        <v>0</v>
      </c>
      <c r="R587" s="3" t="s">
        <v>2732</v>
      </c>
    </row>
    <row r="588" spans="1:18" x14ac:dyDescent="0.25">
      <c r="A588" s="3" t="s">
        <v>2727</v>
      </c>
      <c r="B588" s="3" t="s">
        <v>2735</v>
      </c>
      <c r="C588" s="3" t="s">
        <v>2736</v>
      </c>
      <c r="D588" s="12" t="s">
        <v>11</v>
      </c>
      <c r="E588" s="12" t="s">
        <v>11</v>
      </c>
      <c r="F588" s="12" t="s">
        <v>11</v>
      </c>
      <c r="G588" s="12" t="s">
        <v>11</v>
      </c>
      <c r="H588" s="12" t="s">
        <v>11</v>
      </c>
      <c r="I588" s="3" t="s">
        <v>146</v>
      </c>
      <c r="J588" s="3">
        <v>6036</v>
      </c>
      <c r="K588" s="3" t="s">
        <v>2635</v>
      </c>
      <c r="L588" s="3" t="s">
        <v>2049</v>
      </c>
      <c r="M588" s="3" t="s">
        <v>2738</v>
      </c>
      <c r="N588" s="3">
        <v>0</v>
      </c>
      <c r="O588" s="3">
        <v>43830</v>
      </c>
      <c r="P588" s="3">
        <v>100</v>
      </c>
      <c r="Q588" s="3">
        <v>100</v>
      </c>
      <c r="R588" s="3" t="s">
        <v>2732</v>
      </c>
    </row>
    <row r="589" spans="1:18" x14ac:dyDescent="0.25">
      <c r="A589" s="3" t="s">
        <v>2739</v>
      </c>
      <c r="B589" s="3" t="s">
        <v>2740</v>
      </c>
      <c r="C589" s="3" t="s">
        <v>2769</v>
      </c>
      <c r="D589" s="12" t="s">
        <v>8</v>
      </c>
      <c r="E589" s="12" t="s">
        <v>8</v>
      </c>
      <c r="F589" s="12" t="s">
        <v>8</v>
      </c>
      <c r="G589" s="12" t="s">
        <v>8</v>
      </c>
      <c r="H589" s="12" t="s">
        <v>11</v>
      </c>
      <c r="I589" s="3" t="s">
        <v>146</v>
      </c>
      <c r="J589" s="3">
        <v>6037</v>
      </c>
      <c r="K589" s="3" t="s">
        <v>2636</v>
      </c>
      <c r="L589" s="3" t="s">
        <v>2049</v>
      </c>
      <c r="M589" s="3" t="s">
        <v>2841</v>
      </c>
      <c r="N589" s="3">
        <v>30</v>
      </c>
      <c r="O589" s="3">
        <v>44012</v>
      </c>
      <c r="P589" s="3">
        <v>95.763000000000005</v>
      </c>
      <c r="Q589" s="3">
        <v>95.832999999999998</v>
      </c>
      <c r="R589" s="3" t="s">
        <v>2732</v>
      </c>
    </row>
    <row r="590" spans="1:18" x14ac:dyDescent="0.25">
      <c r="A590" s="3" t="s">
        <v>2739</v>
      </c>
      <c r="B590" s="3" t="s">
        <v>2740</v>
      </c>
      <c r="C590" s="3" t="s">
        <v>2769</v>
      </c>
      <c r="D590" s="12" t="s">
        <v>8</v>
      </c>
      <c r="E590" s="12" t="s">
        <v>8</v>
      </c>
      <c r="F590" s="12" t="s">
        <v>8</v>
      </c>
      <c r="G590" s="12" t="s">
        <v>8</v>
      </c>
      <c r="H590" s="12" t="s">
        <v>11</v>
      </c>
      <c r="I590" s="3" t="s">
        <v>146</v>
      </c>
      <c r="J590" s="3">
        <v>6038</v>
      </c>
      <c r="K590" s="3" t="s">
        <v>2637</v>
      </c>
      <c r="L590" s="3" t="s">
        <v>2049</v>
      </c>
      <c r="M590" s="3" t="s">
        <v>2841</v>
      </c>
      <c r="N590" s="3">
        <v>30</v>
      </c>
      <c r="O590" s="3">
        <v>44012</v>
      </c>
      <c r="P590" s="3">
        <v>23.292000000000002</v>
      </c>
      <c r="Q590" s="3">
        <v>44.448</v>
      </c>
      <c r="R590" s="3" t="s">
        <v>2732</v>
      </c>
    </row>
    <row r="591" spans="1:18" x14ac:dyDescent="0.25">
      <c r="A591" s="3" t="s">
        <v>2739</v>
      </c>
      <c r="B591" s="3" t="s">
        <v>2740</v>
      </c>
      <c r="C591" s="3" t="s">
        <v>2769</v>
      </c>
      <c r="D591" s="12" t="s">
        <v>8</v>
      </c>
      <c r="E591" s="12" t="s">
        <v>8</v>
      </c>
      <c r="F591" s="12" t="s">
        <v>8</v>
      </c>
      <c r="G591" s="12" t="s">
        <v>8</v>
      </c>
      <c r="H591" s="12" t="s">
        <v>11</v>
      </c>
      <c r="I591" s="3" t="s">
        <v>146</v>
      </c>
      <c r="J591" s="3">
        <v>6039</v>
      </c>
      <c r="K591" s="3" t="s">
        <v>2638</v>
      </c>
      <c r="L591" s="3" t="s">
        <v>2049</v>
      </c>
      <c r="M591" s="3" t="s">
        <v>2738</v>
      </c>
      <c r="N591" s="3">
        <v>10</v>
      </c>
      <c r="O591" s="3">
        <v>43830</v>
      </c>
      <c r="P591" s="3">
        <v>100</v>
      </c>
      <c r="Q591" s="3">
        <v>4.4180000000000001</v>
      </c>
      <c r="R591" s="3" t="s">
        <v>2732</v>
      </c>
    </row>
    <row r="592" spans="1:18" x14ac:dyDescent="0.25">
      <c r="A592" s="3" t="s">
        <v>2739</v>
      </c>
      <c r="B592" s="3" t="s">
        <v>2740</v>
      </c>
      <c r="C592" s="3" t="s">
        <v>2803</v>
      </c>
      <c r="D592" s="12" t="s">
        <v>8</v>
      </c>
      <c r="E592" s="12" t="s">
        <v>11</v>
      </c>
      <c r="F592" s="12" t="s">
        <v>11</v>
      </c>
      <c r="G592" s="12" t="s">
        <v>11</v>
      </c>
      <c r="H592" s="12" t="s">
        <v>11</v>
      </c>
      <c r="I592" s="3" t="s">
        <v>146</v>
      </c>
      <c r="J592" s="3">
        <v>6040</v>
      </c>
      <c r="K592" s="3" t="s">
        <v>2639</v>
      </c>
      <c r="L592" s="3" t="s">
        <v>2052</v>
      </c>
      <c r="M592" s="3" t="s">
        <v>2730</v>
      </c>
      <c r="N592" s="3">
        <v>10</v>
      </c>
      <c r="O592" s="3">
        <v>43738</v>
      </c>
      <c r="P592" s="3">
        <v>0</v>
      </c>
      <c r="Q592" s="3">
        <v>0</v>
      </c>
      <c r="R592" s="3" t="s">
        <v>2742</v>
      </c>
    </row>
    <row r="593" spans="1:18" x14ac:dyDescent="0.25">
      <c r="A593" s="3" t="s">
        <v>2739</v>
      </c>
      <c r="B593" s="3" t="s">
        <v>2740</v>
      </c>
      <c r="C593" s="3" t="s">
        <v>2769</v>
      </c>
      <c r="D593" s="12" t="s">
        <v>8</v>
      </c>
      <c r="E593" s="12" t="s">
        <v>8</v>
      </c>
      <c r="F593" s="12" t="s">
        <v>8</v>
      </c>
      <c r="G593" s="12" t="s">
        <v>8</v>
      </c>
      <c r="H593" s="12" t="s">
        <v>11</v>
      </c>
      <c r="I593" s="3" t="s">
        <v>146</v>
      </c>
      <c r="J593" s="3">
        <v>6046</v>
      </c>
      <c r="K593" s="3" t="s">
        <v>2640</v>
      </c>
      <c r="L593" s="3" t="s">
        <v>2049</v>
      </c>
      <c r="M593" s="3" t="s">
        <v>2738</v>
      </c>
      <c r="N593" s="3">
        <v>90</v>
      </c>
      <c r="O593" s="3">
        <v>43830</v>
      </c>
      <c r="P593" s="3">
        <v>66.667000000000002</v>
      </c>
      <c r="Q593" s="3">
        <v>0</v>
      </c>
      <c r="R593" s="3" t="s">
        <v>2732</v>
      </c>
    </row>
    <row r="594" spans="1:18" x14ac:dyDescent="0.25">
      <c r="A594" s="3" t="s">
        <v>2739</v>
      </c>
      <c r="B594" s="3" t="s">
        <v>2740</v>
      </c>
      <c r="C594" s="3" t="s">
        <v>2769</v>
      </c>
      <c r="D594" s="12" t="s">
        <v>8</v>
      </c>
      <c r="E594" s="12" t="s">
        <v>8</v>
      </c>
      <c r="F594" s="12" t="s">
        <v>8</v>
      </c>
      <c r="G594" s="12" t="s">
        <v>8</v>
      </c>
      <c r="H594" s="12" t="s">
        <v>11</v>
      </c>
      <c r="I594" s="3" t="s">
        <v>146</v>
      </c>
      <c r="J594" s="3">
        <v>6047</v>
      </c>
      <c r="K594" s="3" t="s">
        <v>2641</v>
      </c>
      <c r="L594" s="3" t="s">
        <v>2049</v>
      </c>
      <c r="M594" s="3" t="s">
        <v>2738</v>
      </c>
      <c r="N594" s="3">
        <v>90</v>
      </c>
      <c r="O594" s="3">
        <v>43830</v>
      </c>
      <c r="P594" s="3">
        <v>0</v>
      </c>
      <c r="Q594" s="3">
        <v>58.332999999999998</v>
      </c>
      <c r="R594" s="3" t="s">
        <v>2732</v>
      </c>
    </row>
    <row r="595" spans="1:18" x14ac:dyDescent="0.25">
      <c r="A595" s="3" t="s">
        <v>2739</v>
      </c>
      <c r="B595" s="3" t="s">
        <v>2740</v>
      </c>
      <c r="C595" s="3" t="s">
        <v>2782</v>
      </c>
      <c r="D595" s="12" t="s">
        <v>8</v>
      </c>
      <c r="E595" s="12" t="s">
        <v>8</v>
      </c>
      <c r="F595" s="12" t="s">
        <v>8</v>
      </c>
      <c r="G595" s="12" t="s">
        <v>11</v>
      </c>
      <c r="H595" s="12" t="s">
        <v>11</v>
      </c>
      <c r="I595" s="3" t="s">
        <v>299</v>
      </c>
      <c r="J595" s="3">
        <v>6054</v>
      </c>
      <c r="K595" s="3" t="s">
        <v>2642</v>
      </c>
      <c r="L595" s="3" t="s">
        <v>2052</v>
      </c>
      <c r="M595" s="3" t="s">
        <v>2730</v>
      </c>
      <c r="N595" s="3">
        <v>0</v>
      </c>
      <c r="O595" s="3">
        <v>44012</v>
      </c>
      <c r="P595" s="3">
        <v>100</v>
      </c>
      <c r="Q595" s="3">
        <v>22.152000000000001</v>
      </c>
      <c r="R595" s="3" t="s">
        <v>2732</v>
      </c>
    </row>
    <row r="596" spans="1:18" x14ac:dyDescent="0.25">
      <c r="A596" s="3" t="s">
        <v>2739</v>
      </c>
      <c r="B596" s="3" t="s">
        <v>2740</v>
      </c>
      <c r="C596" s="3" t="s">
        <v>2842</v>
      </c>
      <c r="D596" s="12" t="s">
        <v>8</v>
      </c>
      <c r="E596" s="12" t="s">
        <v>8</v>
      </c>
      <c r="F596" s="12" t="s">
        <v>8</v>
      </c>
      <c r="G596" s="12" t="s">
        <v>8</v>
      </c>
      <c r="H596" s="12" t="s">
        <v>11</v>
      </c>
      <c r="I596" s="3" t="s">
        <v>299</v>
      </c>
      <c r="J596" s="3">
        <v>6055</v>
      </c>
      <c r="K596" s="3" t="s">
        <v>2643</v>
      </c>
      <c r="L596" s="3" t="s">
        <v>2052</v>
      </c>
      <c r="M596" s="3" t="s">
        <v>2749</v>
      </c>
      <c r="N596" s="3">
        <v>15</v>
      </c>
      <c r="O596" s="3">
        <v>44012</v>
      </c>
      <c r="P596" s="3">
        <v>50</v>
      </c>
      <c r="Q596" s="3">
        <v>20</v>
      </c>
      <c r="R596" s="3" t="s">
        <v>2732</v>
      </c>
    </row>
    <row r="597" spans="1:18" x14ac:dyDescent="0.25">
      <c r="A597" s="3" t="s">
        <v>2739</v>
      </c>
      <c r="B597" s="3" t="s">
        <v>2740</v>
      </c>
      <c r="C597" s="3" t="s">
        <v>2842</v>
      </c>
      <c r="D597" s="12" t="s">
        <v>8</v>
      </c>
      <c r="E597" s="12" t="s">
        <v>8</v>
      </c>
      <c r="F597" s="12" t="s">
        <v>8</v>
      </c>
      <c r="G597" s="12" t="s">
        <v>8</v>
      </c>
      <c r="H597" s="12" t="s">
        <v>11</v>
      </c>
      <c r="I597" s="3" t="s">
        <v>299</v>
      </c>
      <c r="J597" s="3">
        <v>6056</v>
      </c>
      <c r="K597" s="3" t="s">
        <v>2644</v>
      </c>
      <c r="L597" s="3" t="s">
        <v>2049</v>
      </c>
      <c r="M597" s="3" t="s">
        <v>2730</v>
      </c>
      <c r="N597" s="3">
        <v>10</v>
      </c>
      <c r="O597" s="3">
        <v>44012</v>
      </c>
      <c r="P597" s="3">
        <v>5.3019999999999996</v>
      </c>
      <c r="Q597" s="3">
        <v>29.786999999999999</v>
      </c>
      <c r="R597" s="3" t="s">
        <v>2732</v>
      </c>
    </row>
    <row r="598" spans="1:18" x14ac:dyDescent="0.25">
      <c r="A598" s="3" t="s">
        <v>2739</v>
      </c>
      <c r="B598" s="3" t="s">
        <v>2740</v>
      </c>
      <c r="C598" s="3" t="s">
        <v>2842</v>
      </c>
      <c r="D598" s="12" t="s">
        <v>8</v>
      </c>
      <c r="E598" s="12" t="s">
        <v>8</v>
      </c>
      <c r="F598" s="12" t="s">
        <v>8</v>
      </c>
      <c r="G598" s="12" t="s">
        <v>8</v>
      </c>
      <c r="H598" s="12" t="s">
        <v>11</v>
      </c>
      <c r="I598" s="3" t="s">
        <v>299</v>
      </c>
      <c r="J598" s="3">
        <v>6057</v>
      </c>
      <c r="K598" s="3" t="s">
        <v>2645</v>
      </c>
      <c r="L598" s="3" t="s">
        <v>2050</v>
      </c>
      <c r="M598" s="3" t="s">
        <v>2730</v>
      </c>
      <c r="N598" s="3">
        <v>10</v>
      </c>
      <c r="O598" s="3">
        <v>44012</v>
      </c>
      <c r="P598" s="3">
        <v>18.367000000000001</v>
      </c>
      <c r="Q598" s="3">
        <v>87.659000000000006</v>
      </c>
      <c r="R598" s="3" t="s">
        <v>2732</v>
      </c>
    </row>
    <row r="599" spans="1:18" x14ac:dyDescent="0.25">
      <c r="A599" s="3" t="s">
        <v>2739</v>
      </c>
      <c r="B599" s="3" t="s">
        <v>2740</v>
      </c>
      <c r="C599" s="3" t="s">
        <v>2842</v>
      </c>
      <c r="D599" s="12" t="s">
        <v>8</v>
      </c>
      <c r="E599" s="12" t="s">
        <v>8</v>
      </c>
      <c r="F599" s="12" t="s">
        <v>8</v>
      </c>
      <c r="G599" s="12" t="s">
        <v>8</v>
      </c>
      <c r="H599" s="12" t="s">
        <v>11</v>
      </c>
      <c r="I599" s="3" t="s">
        <v>299</v>
      </c>
      <c r="J599" s="3">
        <v>6058</v>
      </c>
      <c r="K599" s="3" t="s">
        <v>2646</v>
      </c>
      <c r="L599" s="3" t="s">
        <v>2049</v>
      </c>
      <c r="M599" s="3" t="s">
        <v>2738</v>
      </c>
      <c r="N599" s="3">
        <v>30</v>
      </c>
      <c r="O599" s="3">
        <v>43830</v>
      </c>
      <c r="P599" s="3">
        <v>0</v>
      </c>
      <c r="Q599" s="3">
        <v>0</v>
      </c>
      <c r="R599" s="3" t="s">
        <v>2732</v>
      </c>
    </row>
    <row r="600" spans="1:18" x14ac:dyDescent="0.25">
      <c r="A600" s="3" t="s">
        <v>2739</v>
      </c>
      <c r="B600" s="3" t="s">
        <v>2740</v>
      </c>
      <c r="C600" s="3" t="s">
        <v>2842</v>
      </c>
      <c r="D600" s="12" t="s">
        <v>8</v>
      </c>
      <c r="E600" s="12" t="s">
        <v>8</v>
      </c>
      <c r="F600" s="12" t="s">
        <v>8</v>
      </c>
      <c r="G600" s="12" t="s">
        <v>8</v>
      </c>
      <c r="H600" s="12" t="s">
        <v>11</v>
      </c>
      <c r="I600" s="3" t="s">
        <v>299</v>
      </c>
      <c r="J600" s="3">
        <v>6059</v>
      </c>
      <c r="K600" s="3" t="s">
        <v>2647</v>
      </c>
      <c r="L600" s="3" t="s">
        <v>2052</v>
      </c>
      <c r="M600" s="3" t="s">
        <v>2749</v>
      </c>
      <c r="N600" s="3">
        <v>5</v>
      </c>
      <c r="O600" s="3">
        <v>44012</v>
      </c>
      <c r="P600" s="3">
        <v>25.332999999999998</v>
      </c>
      <c r="Q600" s="3">
        <v>25.167000000000002</v>
      </c>
      <c r="R600" s="3" t="s">
        <v>2732</v>
      </c>
    </row>
    <row r="601" spans="1:18" x14ac:dyDescent="0.25">
      <c r="A601" s="3" t="s">
        <v>2739</v>
      </c>
      <c r="B601" s="3" t="s">
        <v>2740</v>
      </c>
      <c r="C601" s="3" t="s">
        <v>2842</v>
      </c>
      <c r="D601" s="12" t="s">
        <v>8</v>
      </c>
      <c r="E601" s="12" t="s">
        <v>8</v>
      </c>
      <c r="F601" s="12" t="s">
        <v>8</v>
      </c>
      <c r="G601" s="12" t="s">
        <v>8</v>
      </c>
      <c r="H601" s="12" t="s">
        <v>11</v>
      </c>
      <c r="I601" s="3" t="s">
        <v>299</v>
      </c>
      <c r="J601" s="3">
        <v>6060</v>
      </c>
      <c r="K601" s="3" t="s">
        <v>2648</v>
      </c>
      <c r="L601" s="3" t="s">
        <v>2052</v>
      </c>
      <c r="M601" s="3" t="s">
        <v>2749</v>
      </c>
      <c r="N601" s="3">
        <v>15</v>
      </c>
      <c r="O601" s="3">
        <v>44012</v>
      </c>
      <c r="P601" s="3">
        <v>0</v>
      </c>
      <c r="Q601" s="3">
        <v>51.893000000000001</v>
      </c>
      <c r="R601" s="3" t="s">
        <v>2732</v>
      </c>
    </row>
    <row r="602" spans="1:18" x14ac:dyDescent="0.25">
      <c r="A602" s="3" t="s">
        <v>2739</v>
      </c>
      <c r="B602" s="3" t="s">
        <v>2740</v>
      </c>
      <c r="C602" s="3" t="s">
        <v>2842</v>
      </c>
      <c r="D602" s="12" t="s">
        <v>8</v>
      </c>
      <c r="E602" s="12" t="s">
        <v>8</v>
      </c>
      <c r="F602" s="12" t="s">
        <v>8</v>
      </c>
      <c r="G602" s="12" t="s">
        <v>8</v>
      </c>
      <c r="H602" s="12" t="s">
        <v>11</v>
      </c>
      <c r="I602" s="3" t="s">
        <v>299</v>
      </c>
      <c r="J602" s="3">
        <v>6061</v>
      </c>
      <c r="K602" s="3" t="s">
        <v>2649</v>
      </c>
      <c r="L602" s="3" t="s">
        <v>2049</v>
      </c>
      <c r="M602" s="3" t="s">
        <v>2749</v>
      </c>
      <c r="N602" s="3">
        <v>15</v>
      </c>
      <c r="O602" s="3">
        <v>44012</v>
      </c>
      <c r="P602" s="3">
        <v>0</v>
      </c>
      <c r="Q602" s="3">
        <v>17.399999999999999</v>
      </c>
      <c r="R602" s="3" t="s">
        <v>2732</v>
      </c>
    </row>
    <row r="603" spans="1:18" x14ac:dyDescent="0.25">
      <c r="A603" s="3" t="s">
        <v>2739</v>
      </c>
      <c r="B603" s="3" t="s">
        <v>2740</v>
      </c>
      <c r="C603" s="3" t="s">
        <v>2780</v>
      </c>
      <c r="D603" s="12" t="s">
        <v>8</v>
      </c>
      <c r="E603" s="12" t="s">
        <v>8</v>
      </c>
      <c r="F603" s="12" t="s">
        <v>8</v>
      </c>
      <c r="G603" s="12" t="s">
        <v>8</v>
      </c>
      <c r="H603" s="12" t="s">
        <v>11</v>
      </c>
      <c r="I603" s="3" t="s">
        <v>299</v>
      </c>
      <c r="J603" s="3">
        <v>6062</v>
      </c>
      <c r="K603" s="3" t="s">
        <v>2650</v>
      </c>
      <c r="L603" s="3" t="s">
        <v>2049</v>
      </c>
      <c r="M603" s="3" t="s">
        <v>2738</v>
      </c>
      <c r="N603" s="3">
        <v>15</v>
      </c>
      <c r="O603" s="3">
        <v>43830</v>
      </c>
      <c r="P603" s="3">
        <v>100</v>
      </c>
      <c r="Q603" s="3">
        <v>59.3</v>
      </c>
      <c r="R603" s="3" t="s">
        <v>2732</v>
      </c>
    </row>
    <row r="604" spans="1:18" x14ac:dyDescent="0.25">
      <c r="A604" s="3" t="s">
        <v>2739</v>
      </c>
      <c r="B604" s="3" t="s">
        <v>2740</v>
      </c>
      <c r="C604" s="3" t="s">
        <v>2780</v>
      </c>
      <c r="D604" s="12" t="s">
        <v>8</v>
      </c>
      <c r="E604" s="12" t="s">
        <v>8</v>
      </c>
      <c r="F604" s="12" t="s">
        <v>8</v>
      </c>
      <c r="G604" s="12" t="s">
        <v>8</v>
      </c>
      <c r="H604" s="12" t="s">
        <v>11</v>
      </c>
      <c r="I604" s="3" t="s">
        <v>299</v>
      </c>
      <c r="J604" s="3">
        <v>6063</v>
      </c>
      <c r="K604" s="3" t="s">
        <v>2651</v>
      </c>
      <c r="L604" s="3" t="s">
        <v>2049</v>
      </c>
      <c r="M604" s="3" t="s">
        <v>2738</v>
      </c>
      <c r="N604" s="3">
        <v>15</v>
      </c>
      <c r="O604" s="3">
        <v>43830</v>
      </c>
      <c r="P604" s="3">
        <v>0</v>
      </c>
      <c r="Q604" s="3">
        <v>0</v>
      </c>
      <c r="R604" s="3" t="s">
        <v>2732</v>
      </c>
    </row>
    <row r="605" spans="1:18" x14ac:dyDescent="0.25">
      <c r="A605" s="3" t="s">
        <v>2739</v>
      </c>
      <c r="B605" s="3" t="s">
        <v>2740</v>
      </c>
      <c r="C605" s="3" t="s">
        <v>2842</v>
      </c>
      <c r="D605" s="12" t="s">
        <v>8</v>
      </c>
      <c r="E605" s="12" t="s">
        <v>8</v>
      </c>
      <c r="F605" s="12" t="s">
        <v>8</v>
      </c>
      <c r="G605" s="12" t="s">
        <v>8</v>
      </c>
      <c r="H605" s="12" t="s">
        <v>11</v>
      </c>
      <c r="I605" s="3" t="s">
        <v>299</v>
      </c>
      <c r="J605" s="3">
        <v>6064</v>
      </c>
      <c r="K605" s="3" t="s">
        <v>2652</v>
      </c>
      <c r="L605" s="3" t="s">
        <v>2051</v>
      </c>
      <c r="M605" s="3" t="s">
        <v>2730</v>
      </c>
      <c r="N605" s="3">
        <v>15</v>
      </c>
      <c r="O605" s="3">
        <v>44012</v>
      </c>
      <c r="P605" s="3">
        <v>8.5709999999999997</v>
      </c>
      <c r="Q605" s="3">
        <v>19.943999999999999</v>
      </c>
      <c r="R605" s="3" t="s">
        <v>2732</v>
      </c>
    </row>
    <row r="606" spans="1:18" x14ac:dyDescent="0.25">
      <c r="A606" s="3" t="s">
        <v>2727</v>
      </c>
      <c r="B606" s="3" t="s">
        <v>2839</v>
      </c>
      <c r="C606" s="3" t="s">
        <v>2840</v>
      </c>
      <c r="D606" s="12" t="s">
        <v>8</v>
      </c>
      <c r="E606" s="12" t="s">
        <v>8</v>
      </c>
      <c r="F606" s="12" t="s">
        <v>11</v>
      </c>
      <c r="G606" s="12" t="s">
        <v>11</v>
      </c>
      <c r="H606" s="12" t="s">
        <v>11</v>
      </c>
      <c r="I606" s="3" t="s">
        <v>58</v>
      </c>
      <c r="J606" s="3">
        <v>6065</v>
      </c>
      <c r="K606" s="3" t="s">
        <v>2653</v>
      </c>
      <c r="L606" s="3" t="s">
        <v>2049</v>
      </c>
      <c r="M606" s="3" t="s">
        <v>2749</v>
      </c>
      <c r="N606" s="3">
        <v>30</v>
      </c>
      <c r="O606" s="3">
        <v>44012</v>
      </c>
      <c r="P606" s="3">
        <v>0</v>
      </c>
      <c r="Q606" s="3">
        <v>0</v>
      </c>
      <c r="R606" s="3" t="s">
        <v>2732</v>
      </c>
    </row>
    <row r="607" spans="1:18" x14ac:dyDescent="0.25">
      <c r="A607" s="3" t="s">
        <v>2739</v>
      </c>
      <c r="B607" s="3" t="s">
        <v>2740</v>
      </c>
      <c r="C607" s="3" t="s">
        <v>2774</v>
      </c>
      <c r="D607" s="12" t="s">
        <v>8</v>
      </c>
      <c r="E607" s="12" t="s">
        <v>8</v>
      </c>
      <c r="F607" s="12" t="s">
        <v>8</v>
      </c>
      <c r="G607" s="12" t="s">
        <v>8</v>
      </c>
      <c r="H607" s="12" t="s">
        <v>11</v>
      </c>
      <c r="I607" s="3" t="s">
        <v>58</v>
      </c>
      <c r="J607" s="3">
        <v>6067</v>
      </c>
      <c r="K607" s="3" t="s">
        <v>2654</v>
      </c>
      <c r="L607" s="3" t="s">
        <v>2051</v>
      </c>
      <c r="M607" s="3" t="s">
        <v>2730</v>
      </c>
      <c r="N607" s="3">
        <v>90</v>
      </c>
      <c r="O607" s="3">
        <v>43830</v>
      </c>
      <c r="P607" s="3">
        <v>100</v>
      </c>
      <c r="Q607" s="3">
        <v>97.51</v>
      </c>
      <c r="R607" s="3" t="s">
        <v>2742</v>
      </c>
    </row>
    <row r="608" spans="1:18" x14ac:dyDescent="0.25">
      <c r="A608" s="3" t="s">
        <v>2739</v>
      </c>
      <c r="B608" s="3" t="s">
        <v>2740</v>
      </c>
      <c r="C608" s="3" t="s">
        <v>2774</v>
      </c>
      <c r="D608" s="12" t="s">
        <v>8</v>
      </c>
      <c r="E608" s="12" t="s">
        <v>8</v>
      </c>
      <c r="F608" s="12" t="s">
        <v>8</v>
      </c>
      <c r="G608" s="12" t="s">
        <v>8</v>
      </c>
      <c r="H608" s="12" t="s">
        <v>11</v>
      </c>
      <c r="I608" s="3" t="s">
        <v>58</v>
      </c>
      <c r="J608" s="3">
        <v>6069</v>
      </c>
      <c r="K608" s="3" t="s">
        <v>2655</v>
      </c>
      <c r="L608" s="3" t="s">
        <v>2052</v>
      </c>
      <c r="M608" s="3" t="s">
        <v>2738</v>
      </c>
      <c r="N608" s="3">
        <v>60</v>
      </c>
      <c r="O608" s="3">
        <v>43830</v>
      </c>
      <c r="P608" s="3">
        <v>100</v>
      </c>
      <c r="Q608" s="3">
        <v>100</v>
      </c>
      <c r="R608" s="3" t="s">
        <v>2732</v>
      </c>
    </row>
    <row r="609" spans="1:18" x14ac:dyDescent="0.25">
      <c r="A609" s="3" t="s">
        <v>2739</v>
      </c>
      <c r="B609" s="3" t="s">
        <v>2740</v>
      </c>
      <c r="C609" s="3" t="s">
        <v>2774</v>
      </c>
      <c r="D609" s="12" t="s">
        <v>8</v>
      </c>
      <c r="E609" s="12" t="s">
        <v>8</v>
      </c>
      <c r="F609" s="12" t="s">
        <v>8</v>
      </c>
      <c r="G609" s="12" t="s">
        <v>8</v>
      </c>
      <c r="H609" s="12" t="s">
        <v>11</v>
      </c>
      <c r="I609" s="3" t="s">
        <v>58</v>
      </c>
      <c r="J609" s="3">
        <v>6070</v>
      </c>
      <c r="K609" s="3" t="s">
        <v>2656</v>
      </c>
      <c r="L609" s="3" t="s">
        <v>2052</v>
      </c>
      <c r="M609" s="3" t="s">
        <v>2749</v>
      </c>
      <c r="N609" s="3">
        <v>30</v>
      </c>
      <c r="O609" s="3">
        <v>44012</v>
      </c>
      <c r="P609" s="3">
        <v>0</v>
      </c>
      <c r="Q609" s="3">
        <v>0</v>
      </c>
      <c r="R609" s="3" t="s">
        <v>2732</v>
      </c>
    </row>
    <row r="610" spans="1:18" x14ac:dyDescent="0.25">
      <c r="A610" s="3" t="s">
        <v>2739</v>
      </c>
      <c r="B610" s="3" t="s">
        <v>2740</v>
      </c>
      <c r="C610" s="3" t="s">
        <v>2774</v>
      </c>
      <c r="D610" s="12" t="s">
        <v>8</v>
      </c>
      <c r="E610" s="12" t="s">
        <v>8</v>
      </c>
      <c r="F610" s="12" t="s">
        <v>8</v>
      </c>
      <c r="G610" s="12" t="s">
        <v>8</v>
      </c>
      <c r="H610" s="12" t="s">
        <v>11</v>
      </c>
      <c r="I610" s="3" t="s">
        <v>58</v>
      </c>
      <c r="J610" s="3">
        <v>6075</v>
      </c>
      <c r="K610" s="3" t="s">
        <v>2657</v>
      </c>
      <c r="L610" s="3" t="s">
        <v>2051</v>
      </c>
      <c r="M610" s="3" t="s">
        <v>2749</v>
      </c>
      <c r="N610" s="3">
        <v>0</v>
      </c>
      <c r="O610" s="3">
        <v>44012</v>
      </c>
      <c r="P610" s="3">
        <v>70.915000000000006</v>
      </c>
      <c r="Q610" s="3">
        <v>55.915999999999997</v>
      </c>
      <c r="R610" s="3" t="s">
        <v>2732</v>
      </c>
    </row>
    <row r="611" spans="1:18" x14ac:dyDescent="0.25">
      <c r="A611" s="3" t="s">
        <v>2739</v>
      </c>
      <c r="B611" s="3" t="s">
        <v>2740</v>
      </c>
      <c r="C611" s="3" t="s">
        <v>2774</v>
      </c>
      <c r="D611" s="12" t="s">
        <v>8</v>
      </c>
      <c r="E611" s="12" t="s">
        <v>8</v>
      </c>
      <c r="F611" s="12" t="s">
        <v>8</v>
      </c>
      <c r="G611" s="12" t="s">
        <v>8</v>
      </c>
      <c r="H611" s="12" t="s">
        <v>11</v>
      </c>
      <c r="I611" s="3" t="s">
        <v>58</v>
      </c>
      <c r="J611" s="3">
        <v>6076</v>
      </c>
      <c r="K611" s="3" t="s">
        <v>2658</v>
      </c>
      <c r="L611" s="3" t="s">
        <v>2051</v>
      </c>
      <c r="M611" s="3" t="s">
        <v>2738</v>
      </c>
      <c r="N611" s="3">
        <v>0</v>
      </c>
      <c r="O611" s="3">
        <v>43830</v>
      </c>
      <c r="P611" s="3">
        <v>100</v>
      </c>
      <c r="Q611" s="3">
        <v>40.125</v>
      </c>
      <c r="R611" s="3" t="s">
        <v>2732</v>
      </c>
    </row>
    <row r="612" spans="1:18" x14ac:dyDescent="0.25">
      <c r="A612" s="3" t="s">
        <v>2739</v>
      </c>
      <c r="B612" s="3" t="s">
        <v>2740</v>
      </c>
      <c r="C612" s="3" t="s">
        <v>2774</v>
      </c>
      <c r="D612" s="12" t="s">
        <v>8</v>
      </c>
      <c r="E612" s="12" t="s">
        <v>8</v>
      </c>
      <c r="F612" s="12" t="s">
        <v>8</v>
      </c>
      <c r="G612" s="12" t="s">
        <v>8</v>
      </c>
      <c r="H612" s="12" t="s">
        <v>11</v>
      </c>
      <c r="I612" s="3" t="s">
        <v>58</v>
      </c>
      <c r="J612" s="3">
        <v>6077</v>
      </c>
      <c r="K612" s="3" t="s">
        <v>2659</v>
      </c>
      <c r="L612" s="3" t="s">
        <v>2051</v>
      </c>
      <c r="M612" s="3" t="s">
        <v>2738</v>
      </c>
      <c r="N612" s="3">
        <v>90</v>
      </c>
      <c r="O612" s="3">
        <v>43830</v>
      </c>
      <c r="P612" s="3">
        <v>100</v>
      </c>
      <c r="Q612" s="3">
        <v>33.972999999999999</v>
      </c>
      <c r="R612" s="3" t="s">
        <v>2732</v>
      </c>
    </row>
    <row r="613" spans="1:18" x14ac:dyDescent="0.25">
      <c r="A613" s="3" t="s">
        <v>2739</v>
      </c>
      <c r="B613" s="3" t="s">
        <v>2740</v>
      </c>
      <c r="C613" s="3" t="s">
        <v>2774</v>
      </c>
      <c r="D613" s="12" t="s">
        <v>8</v>
      </c>
      <c r="E613" s="12" t="s">
        <v>8</v>
      </c>
      <c r="F613" s="12" t="s">
        <v>8</v>
      </c>
      <c r="G613" s="12" t="s">
        <v>8</v>
      </c>
      <c r="H613" s="12" t="s">
        <v>11</v>
      </c>
      <c r="I613" s="3" t="s">
        <v>58</v>
      </c>
      <c r="J613" s="3">
        <v>6078</v>
      </c>
      <c r="K613" s="3" t="s">
        <v>2660</v>
      </c>
      <c r="L613" s="3" t="s">
        <v>2049</v>
      </c>
      <c r="M613" s="3" t="s">
        <v>2730</v>
      </c>
      <c r="N613" s="3">
        <v>30</v>
      </c>
      <c r="O613" s="3">
        <v>44012</v>
      </c>
      <c r="P613" s="3">
        <v>0</v>
      </c>
      <c r="Q613" s="3">
        <v>0</v>
      </c>
      <c r="R613" s="3" t="s">
        <v>2732</v>
      </c>
    </row>
    <row r="614" spans="1:18" x14ac:dyDescent="0.25">
      <c r="A614" s="3" t="s">
        <v>2739</v>
      </c>
      <c r="B614" s="3" t="s">
        <v>2740</v>
      </c>
      <c r="C614" s="3" t="s">
        <v>2774</v>
      </c>
      <c r="D614" s="12" t="s">
        <v>8</v>
      </c>
      <c r="E614" s="12" t="s">
        <v>8</v>
      </c>
      <c r="F614" s="12" t="s">
        <v>8</v>
      </c>
      <c r="G614" s="12" t="s">
        <v>8</v>
      </c>
      <c r="H614" s="12" t="s">
        <v>11</v>
      </c>
      <c r="I614" s="3" t="s">
        <v>58</v>
      </c>
      <c r="J614" s="3">
        <v>6079</v>
      </c>
      <c r="K614" s="3" t="s">
        <v>2661</v>
      </c>
      <c r="L614" s="3" t="s">
        <v>2049</v>
      </c>
      <c r="M614" s="3" t="s">
        <v>2738</v>
      </c>
      <c r="N614" s="3">
        <v>30</v>
      </c>
      <c r="O614" s="3">
        <v>43830</v>
      </c>
      <c r="P614" s="3" t="s">
        <v>2731</v>
      </c>
      <c r="Q614" s="3">
        <v>0</v>
      </c>
      <c r="R614" s="3" t="s">
        <v>2732</v>
      </c>
    </row>
    <row r="615" spans="1:18" x14ac:dyDescent="0.25">
      <c r="A615" s="3" t="s">
        <v>2739</v>
      </c>
      <c r="B615" s="3" t="s">
        <v>2740</v>
      </c>
      <c r="C615" s="3" t="s">
        <v>2774</v>
      </c>
      <c r="D615" s="12" t="s">
        <v>8</v>
      </c>
      <c r="E615" s="12" t="s">
        <v>8</v>
      </c>
      <c r="F615" s="12" t="s">
        <v>8</v>
      </c>
      <c r="G615" s="12" t="s">
        <v>8</v>
      </c>
      <c r="H615" s="12" t="s">
        <v>11</v>
      </c>
      <c r="I615" s="3" t="s">
        <v>58</v>
      </c>
      <c r="J615" s="3">
        <v>6080</v>
      </c>
      <c r="K615" s="3" t="s">
        <v>2662</v>
      </c>
      <c r="L615" s="3" t="s">
        <v>2049</v>
      </c>
      <c r="M615" s="3" t="s">
        <v>2738</v>
      </c>
      <c r="N615" s="3">
        <v>60</v>
      </c>
      <c r="O615" s="3">
        <v>43830</v>
      </c>
      <c r="P615" s="3">
        <v>36.363999999999997</v>
      </c>
      <c r="Q615" s="3">
        <v>20</v>
      </c>
      <c r="R615" s="3" t="s">
        <v>2732</v>
      </c>
    </row>
    <row r="616" spans="1:18" x14ac:dyDescent="0.25">
      <c r="A616" s="3" t="s">
        <v>2739</v>
      </c>
      <c r="B616" s="3" t="s">
        <v>2740</v>
      </c>
      <c r="C616" s="3" t="s">
        <v>2774</v>
      </c>
      <c r="D616" s="12" t="s">
        <v>8</v>
      </c>
      <c r="E616" s="12" t="s">
        <v>8</v>
      </c>
      <c r="F616" s="12" t="s">
        <v>8</v>
      </c>
      <c r="G616" s="12" t="s">
        <v>8</v>
      </c>
      <c r="H616" s="12" t="s">
        <v>11</v>
      </c>
      <c r="I616" s="3" t="s">
        <v>58</v>
      </c>
      <c r="J616" s="3">
        <v>6084</v>
      </c>
      <c r="K616" s="3" t="s">
        <v>2663</v>
      </c>
      <c r="L616" s="3" t="s">
        <v>2049</v>
      </c>
      <c r="M616" s="3" t="s">
        <v>2738</v>
      </c>
      <c r="N616" s="3">
        <v>30</v>
      </c>
      <c r="O616" s="3">
        <v>43830</v>
      </c>
      <c r="P616" s="3" t="s">
        <v>2731</v>
      </c>
      <c r="Q616" s="3">
        <v>0</v>
      </c>
      <c r="R616" s="3" t="s">
        <v>2732</v>
      </c>
    </row>
    <row r="617" spans="1:18" x14ac:dyDescent="0.25">
      <c r="A617" s="3" t="s">
        <v>2739</v>
      </c>
      <c r="B617" s="3" t="s">
        <v>2740</v>
      </c>
      <c r="C617" s="3" t="s">
        <v>2774</v>
      </c>
      <c r="D617" s="12" t="s">
        <v>8</v>
      </c>
      <c r="E617" s="12" t="s">
        <v>8</v>
      </c>
      <c r="F617" s="12" t="s">
        <v>8</v>
      </c>
      <c r="G617" s="12" t="s">
        <v>8</v>
      </c>
      <c r="H617" s="12" t="s">
        <v>11</v>
      </c>
      <c r="I617" s="3" t="s">
        <v>58</v>
      </c>
      <c r="J617" s="3">
        <v>6085</v>
      </c>
      <c r="K617" s="3" t="s">
        <v>2664</v>
      </c>
      <c r="L617" s="3" t="s">
        <v>2051</v>
      </c>
      <c r="M617" s="3" t="s">
        <v>2749</v>
      </c>
      <c r="N617" s="3">
        <v>60</v>
      </c>
      <c r="O617" s="3">
        <v>44012</v>
      </c>
      <c r="P617" s="3">
        <v>100</v>
      </c>
      <c r="Q617" s="3">
        <v>90.417000000000002</v>
      </c>
      <c r="R617" s="3" t="s">
        <v>2732</v>
      </c>
    </row>
    <row r="618" spans="1:18" x14ac:dyDescent="0.25">
      <c r="A618" s="3" t="s">
        <v>2739</v>
      </c>
      <c r="B618" s="3" t="s">
        <v>2740</v>
      </c>
      <c r="C618" s="3" t="s">
        <v>2774</v>
      </c>
      <c r="D618" s="12" t="s">
        <v>8</v>
      </c>
      <c r="E618" s="12" t="s">
        <v>8</v>
      </c>
      <c r="F618" s="12" t="s">
        <v>8</v>
      </c>
      <c r="G618" s="12" t="s">
        <v>8</v>
      </c>
      <c r="H618" s="12" t="s">
        <v>11</v>
      </c>
      <c r="I618" s="3" t="s">
        <v>58</v>
      </c>
      <c r="J618" s="3">
        <v>6092</v>
      </c>
      <c r="K618" s="3" t="s">
        <v>2665</v>
      </c>
      <c r="L618" s="3" t="s">
        <v>2052</v>
      </c>
      <c r="M618" s="3" t="s">
        <v>2738</v>
      </c>
      <c r="N618" s="3">
        <v>360</v>
      </c>
      <c r="O618" s="3">
        <v>43830</v>
      </c>
      <c r="P618" s="3" t="s">
        <v>2731</v>
      </c>
      <c r="Q618" s="3">
        <v>31.428999999999998</v>
      </c>
      <c r="R618" s="3" t="s">
        <v>2732</v>
      </c>
    </row>
    <row r="619" spans="1:18" x14ac:dyDescent="0.25">
      <c r="A619" s="3" t="s">
        <v>2727</v>
      </c>
      <c r="B619" s="3" t="s">
        <v>2728</v>
      </c>
      <c r="C619" s="3" t="s">
        <v>2804</v>
      </c>
      <c r="D619" s="12" t="s">
        <v>11</v>
      </c>
      <c r="E619" s="12" t="s">
        <v>8</v>
      </c>
      <c r="F619" s="12" t="s">
        <v>8</v>
      </c>
      <c r="G619" s="12" t="s">
        <v>8</v>
      </c>
      <c r="H619" s="12" t="s">
        <v>11</v>
      </c>
      <c r="I619" s="3" t="s">
        <v>58</v>
      </c>
      <c r="J619" s="3">
        <v>6110</v>
      </c>
      <c r="K619" s="3" t="s">
        <v>2666</v>
      </c>
      <c r="L619" s="3" t="s">
        <v>2049</v>
      </c>
      <c r="M619" s="3" t="s">
        <v>2738</v>
      </c>
      <c r="N619" s="3">
        <v>90</v>
      </c>
      <c r="O619" s="3">
        <v>43830</v>
      </c>
      <c r="P619" s="3">
        <v>100</v>
      </c>
      <c r="Q619" s="3">
        <v>31.552</v>
      </c>
      <c r="R619" s="3" t="s">
        <v>2732</v>
      </c>
    </row>
    <row r="620" spans="1:18" x14ac:dyDescent="0.25">
      <c r="A620" s="3" t="s">
        <v>2727</v>
      </c>
      <c r="B620" s="3" t="s">
        <v>2767</v>
      </c>
      <c r="C620" s="3" t="s">
        <v>2778</v>
      </c>
      <c r="D620" s="12" t="s">
        <v>8</v>
      </c>
      <c r="E620" s="12" t="s">
        <v>8</v>
      </c>
      <c r="F620" s="12" t="s">
        <v>8</v>
      </c>
      <c r="G620" s="12" t="s">
        <v>8</v>
      </c>
      <c r="H620" s="12" t="s">
        <v>11</v>
      </c>
      <c r="I620" s="3" t="s">
        <v>58</v>
      </c>
      <c r="J620" s="3">
        <v>6116</v>
      </c>
      <c r="K620" s="3" t="s">
        <v>2667</v>
      </c>
      <c r="L620" s="3" t="s">
        <v>2049</v>
      </c>
      <c r="M620" s="3" t="s">
        <v>2738</v>
      </c>
      <c r="N620" s="3">
        <v>0</v>
      </c>
      <c r="O620" s="3">
        <v>43830</v>
      </c>
      <c r="P620" s="3">
        <v>100</v>
      </c>
      <c r="Q620" s="3">
        <v>100</v>
      </c>
      <c r="R620" s="3" t="s">
        <v>2732</v>
      </c>
    </row>
    <row r="621" spans="1:18" x14ac:dyDescent="0.25">
      <c r="A621" s="3" t="s">
        <v>2727</v>
      </c>
      <c r="B621" s="3" t="s">
        <v>2735</v>
      </c>
      <c r="C621" s="3" t="s">
        <v>2736</v>
      </c>
      <c r="D621" s="12" t="s">
        <v>11</v>
      </c>
      <c r="E621" s="12" t="s">
        <v>11</v>
      </c>
      <c r="F621" s="12" t="s">
        <v>11</v>
      </c>
      <c r="G621" s="12" t="s">
        <v>11</v>
      </c>
      <c r="H621" s="12" t="s">
        <v>11</v>
      </c>
      <c r="I621" s="3" t="s">
        <v>58</v>
      </c>
      <c r="J621" s="3">
        <v>6120</v>
      </c>
      <c r="K621" s="3" t="s">
        <v>2668</v>
      </c>
      <c r="L621" s="3" t="s">
        <v>2049</v>
      </c>
      <c r="M621" s="3" t="s">
        <v>2749</v>
      </c>
      <c r="N621" s="3">
        <v>30</v>
      </c>
      <c r="O621" s="3">
        <v>44012</v>
      </c>
      <c r="P621" s="3">
        <v>85</v>
      </c>
      <c r="Q621" s="3">
        <v>0</v>
      </c>
      <c r="R621" s="3" t="s">
        <v>2732</v>
      </c>
    </row>
    <row r="622" spans="1:18" x14ac:dyDescent="0.25">
      <c r="A622" s="3" t="s">
        <v>2727</v>
      </c>
      <c r="B622" s="3" t="s">
        <v>2735</v>
      </c>
      <c r="C622" s="3" t="s">
        <v>2736</v>
      </c>
      <c r="D622" s="12" t="s">
        <v>11</v>
      </c>
      <c r="E622" s="12" t="s">
        <v>11</v>
      </c>
      <c r="F622" s="12" t="s">
        <v>11</v>
      </c>
      <c r="G622" s="12" t="s">
        <v>11</v>
      </c>
      <c r="H622" s="12" t="s">
        <v>11</v>
      </c>
      <c r="I622" s="3" t="s">
        <v>58</v>
      </c>
      <c r="J622" s="3">
        <v>6121</v>
      </c>
      <c r="K622" s="3" t="s">
        <v>2669</v>
      </c>
      <c r="L622" s="3" t="s">
        <v>2049</v>
      </c>
      <c r="M622" s="3" t="s">
        <v>2738</v>
      </c>
      <c r="N622" s="3">
        <v>30</v>
      </c>
      <c r="O622" s="3">
        <v>43830</v>
      </c>
      <c r="P622" s="3">
        <v>0</v>
      </c>
      <c r="Q622" s="3">
        <v>0</v>
      </c>
      <c r="R622" s="3" t="s">
        <v>2732</v>
      </c>
    </row>
    <row r="623" spans="1:18" x14ac:dyDescent="0.25">
      <c r="A623" s="3" t="s">
        <v>2727</v>
      </c>
      <c r="B623" s="3" t="s">
        <v>2735</v>
      </c>
      <c r="C623" s="3" t="s">
        <v>2736</v>
      </c>
      <c r="D623" s="12" t="s">
        <v>11</v>
      </c>
      <c r="E623" s="12" t="s">
        <v>11</v>
      </c>
      <c r="F623" s="12" t="s">
        <v>11</v>
      </c>
      <c r="G623" s="12" t="s">
        <v>11</v>
      </c>
      <c r="H623" s="12" t="s">
        <v>11</v>
      </c>
      <c r="I623" s="3" t="s">
        <v>58</v>
      </c>
      <c r="J623" s="3">
        <v>6122</v>
      </c>
      <c r="K623" s="3" t="s">
        <v>2670</v>
      </c>
      <c r="L623" s="3" t="s">
        <v>2049</v>
      </c>
      <c r="M623" s="3" t="s">
        <v>2738</v>
      </c>
      <c r="N623" s="3">
        <v>0</v>
      </c>
      <c r="O623" s="3">
        <v>43830</v>
      </c>
      <c r="P623" s="3" t="s">
        <v>2731</v>
      </c>
      <c r="Q623" s="3">
        <v>0</v>
      </c>
      <c r="R623" s="3" t="s">
        <v>2732</v>
      </c>
    </row>
    <row r="624" spans="1:18" x14ac:dyDescent="0.25">
      <c r="A624" s="3" t="s">
        <v>2727</v>
      </c>
      <c r="B624" s="3" t="s">
        <v>2735</v>
      </c>
      <c r="C624" s="3" t="s">
        <v>2736</v>
      </c>
      <c r="D624" s="12" t="s">
        <v>11</v>
      </c>
      <c r="E624" s="12" t="s">
        <v>11</v>
      </c>
      <c r="F624" s="12" t="s">
        <v>11</v>
      </c>
      <c r="G624" s="12" t="s">
        <v>11</v>
      </c>
      <c r="H624" s="12" t="s">
        <v>11</v>
      </c>
      <c r="I624" s="3" t="s">
        <v>58</v>
      </c>
      <c r="J624" s="3">
        <v>6123</v>
      </c>
      <c r="K624" s="3" t="s">
        <v>2671</v>
      </c>
      <c r="L624" s="3" t="s">
        <v>2049</v>
      </c>
      <c r="M624" s="3" t="s">
        <v>2738</v>
      </c>
      <c r="N624" s="3">
        <v>30</v>
      </c>
      <c r="O624" s="3">
        <v>43830</v>
      </c>
      <c r="P624" s="3" t="s">
        <v>2731</v>
      </c>
      <c r="Q624" s="3">
        <v>0</v>
      </c>
      <c r="R624" s="3" t="s">
        <v>2732</v>
      </c>
    </row>
    <row r="625" spans="1:18" x14ac:dyDescent="0.25">
      <c r="A625" s="3" t="s">
        <v>2727</v>
      </c>
      <c r="B625" s="3" t="s">
        <v>2767</v>
      </c>
      <c r="C625" s="3" t="s">
        <v>2843</v>
      </c>
      <c r="D625" s="12" t="s">
        <v>11</v>
      </c>
      <c r="E625" s="12" t="s">
        <v>8</v>
      </c>
      <c r="F625" s="12" t="s">
        <v>8</v>
      </c>
      <c r="G625" s="12" t="s">
        <v>8</v>
      </c>
      <c r="H625" s="12" t="s">
        <v>11</v>
      </c>
      <c r="I625" s="3" t="s">
        <v>58</v>
      </c>
      <c r="J625" s="3">
        <v>6124</v>
      </c>
      <c r="K625" s="3" t="s">
        <v>2672</v>
      </c>
      <c r="L625" s="3" t="s">
        <v>2052</v>
      </c>
      <c r="M625" s="3" t="s">
        <v>2738</v>
      </c>
      <c r="N625" s="3">
        <v>0</v>
      </c>
      <c r="O625" s="3">
        <v>43830</v>
      </c>
      <c r="P625" s="3" t="s">
        <v>2731</v>
      </c>
      <c r="Q625" s="3">
        <v>0</v>
      </c>
      <c r="R625" s="3" t="s">
        <v>2732</v>
      </c>
    </row>
    <row r="626" spans="1:18" x14ac:dyDescent="0.25">
      <c r="A626" s="3" t="s">
        <v>2739</v>
      </c>
      <c r="B626" s="3" t="s">
        <v>2740</v>
      </c>
      <c r="C626" s="3" t="s">
        <v>2774</v>
      </c>
      <c r="D626" s="12" t="s">
        <v>8</v>
      </c>
      <c r="E626" s="12" t="s">
        <v>8</v>
      </c>
      <c r="F626" s="12" t="s">
        <v>8</v>
      </c>
      <c r="G626" s="12" t="s">
        <v>8</v>
      </c>
      <c r="H626" s="12" t="s">
        <v>11</v>
      </c>
      <c r="I626" s="3" t="s">
        <v>58</v>
      </c>
      <c r="J626" s="3">
        <v>6125</v>
      </c>
      <c r="K626" s="3" t="s">
        <v>2673</v>
      </c>
      <c r="L626" s="3" t="s">
        <v>2048</v>
      </c>
      <c r="M626" s="3" t="s">
        <v>2738</v>
      </c>
      <c r="N626" s="3">
        <v>160</v>
      </c>
      <c r="O626" s="3">
        <v>43830</v>
      </c>
      <c r="P626" s="3">
        <v>100</v>
      </c>
      <c r="Q626" s="3">
        <v>55</v>
      </c>
      <c r="R626" s="3" t="s">
        <v>2732</v>
      </c>
    </row>
    <row r="627" spans="1:18" x14ac:dyDescent="0.25">
      <c r="A627" s="3" t="s">
        <v>2739</v>
      </c>
      <c r="B627" s="3" t="s">
        <v>2740</v>
      </c>
      <c r="C627" s="3" t="s">
        <v>2774</v>
      </c>
      <c r="D627" s="12" t="s">
        <v>8</v>
      </c>
      <c r="E627" s="12" t="s">
        <v>8</v>
      </c>
      <c r="F627" s="12" t="s">
        <v>8</v>
      </c>
      <c r="G627" s="12" t="s">
        <v>8</v>
      </c>
      <c r="H627" s="12" t="s">
        <v>11</v>
      </c>
      <c r="I627" s="3" t="s">
        <v>58</v>
      </c>
      <c r="J627" s="3">
        <v>6126</v>
      </c>
      <c r="K627" s="3" t="s">
        <v>2674</v>
      </c>
      <c r="L627" s="3" t="s">
        <v>2052</v>
      </c>
      <c r="M627" s="3" t="s">
        <v>2738</v>
      </c>
      <c r="N627" s="3">
        <v>30</v>
      </c>
      <c r="O627" s="3">
        <v>43830</v>
      </c>
      <c r="P627" s="3" t="s">
        <v>2731</v>
      </c>
      <c r="Q627" s="3">
        <v>0</v>
      </c>
      <c r="R627" s="3" t="s">
        <v>2732</v>
      </c>
    </row>
    <row r="628" spans="1:18" x14ac:dyDescent="0.25">
      <c r="A628" s="3" t="s">
        <v>2739</v>
      </c>
      <c r="B628" s="3" t="s">
        <v>2740</v>
      </c>
      <c r="C628" s="3" t="s">
        <v>2774</v>
      </c>
      <c r="D628" s="12" t="s">
        <v>8</v>
      </c>
      <c r="E628" s="12" t="s">
        <v>8</v>
      </c>
      <c r="F628" s="12" t="s">
        <v>8</v>
      </c>
      <c r="G628" s="12" t="s">
        <v>8</v>
      </c>
      <c r="H628" s="12" t="s">
        <v>11</v>
      </c>
      <c r="I628" s="3" t="s">
        <v>58</v>
      </c>
      <c r="J628" s="3">
        <v>6127</v>
      </c>
      <c r="K628" s="3" t="s">
        <v>2675</v>
      </c>
      <c r="L628" s="3" t="s">
        <v>2052</v>
      </c>
      <c r="M628" s="3" t="s">
        <v>2738</v>
      </c>
      <c r="N628" s="3">
        <v>30</v>
      </c>
      <c r="O628" s="3">
        <v>43830</v>
      </c>
      <c r="P628" s="3">
        <v>100</v>
      </c>
      <c r="Q628" s="3">
        <v>43.372999999999998</v>
      </c>
      <c r="R628" s="3" t="s">
        <v>2732</v>
      </c>
    </row>
    <row r="629" spans="1:18" x14ac:dyDescent="0.25">
      <c r="A629" s="3" t="s">
        <v>2739</v>
      </c>
      <c r="B629" s="3" t="s">
        <v>2755</v>
      </c>
      <c r="C629" s="3" t="s">
        <v>2783</v>
      </c>
      <c r="D629" s="12" t="s">
        <v>8</v>
      </c>
      <c r="E629" s="12" t="s">
        <v>11</v>
      </c>
      <c r="F629" s="12" t="s">
        <v>11</v>
      </c>
      <c r="G629" s="12" t="s">
        <v>11</v>
      </c>
      <c r="H629" s="12" t="s">
        <v>11</v>
      </c>
      <c r="I629" s="3" t="s">
        <v>58</v>
      </c>
      <c r="J629" s="3">
        <v>6128</v>
      </c>
      <c r="K629" s="3" t="s">
        <v>2676</v>
      </c>
      <c r="L629" s="3" t="s">
        <v>2048</v>
      </c>
      <c r="M629" s="3" t="s">
        <v>2749</v>
      </c>
      <c r="N629" s="3">
        <v>30</v>
      </c>
      <c r="O629" s="3">
        <v>43830</v>
      </c>
      <c r="P629" s="3">
        <v>100</v>
      </c>
      <c r="Q629" s="3">
        <v>80</v>
      </c>
      <c r="R629" s="3" t="s">
        <v>2742</v>
      </c>
    </row>
    <row r="630" spans="1:18" x14ac:dyDescent="0.25">
      <c r="A630" s="3" t="s">
        <v>2739</v>
      </c>
      <c r="B630" s="3" t="s">
        <v>2740</v>
      </c>
      <c r="C630" s="3" t="s">
        <v>2782</v>
      </c>
      <c r="D630" s="12" t="s">
        <v>8</v>
      </c>
      <c r="E630" s="12" t="s">
        <v>8</v>
      </c>
      <c r="F630" s="12" t="s">
        <v>8</v>
      </c>
      <c r="G630" s="12" t="s">
        <v>11</v>
      </c>
      <c r="H630" s="12" t="s">
        <v>11</v>
      </c>
      <c r="I630" s="3" t="s">
        <v>146</v>
      </c>
      <c r="J630" s="3">
        <v>6130</v>
      </c>
      <c r="K630" s="3" t="s">
        <v>2162</v>
      </c>
      <c r="L630" s="3" t="s">
        <v>2049</v>
      </c>
      <c r="M630" s="3" t="s">
        <v>2738</v>
      </c>
      <c r="N630" s="3">
        <v>60</v>
      </c>
      <c r="O630" s="3">
        <v>43830</v>
      </c>
      <c r="P630" s="3">
        <v>100</v>
      </c>
      <c r="Q630" s="3">
        <v>35.646999999999998</v>
      </c>
      <c r="R630" s="3" t="s">
        <v>2732</v>
      </c>
    </row>
    <row r="631" spans="1:18" x14ac:dyDescent="0.25">
      <c r="A631" s="3" t="s">
        <v>2739</v>
      </c>
      <c r="B631" s="3" t="s">
        <v>2740</v>
      </c>
      <c r="C631" s="3" t="s">
        <v>2782</v>
      </c>
      <c r="D631" s="12" t="s">
        <v>8</v>
      </c>
      <c r="E631" s="12" t="s">
        <v>8</v>
      </c>
      <c r="F631" s="12" t="s">
        <v>8</v>
      </c>
      <c r="G631" s="12" t="s">
        <v>11</v>
      </c>
      <c r="H631" s="12" t="s">
        <v>11</v>
      </c>
      <c r="I631" s="3" t="s">
        <v>146</v>
      </c>
      <c r="J631" s="3">
        <v>6131</v>
      </c>
      <c r="K631" s="3" t="s">
        <v>2677</v>
      </c>
      <c r="L631" s="3" t="s">
        <v>2049</v>
      </c>
      <c r="M631" s="3" t="s">
        <v>2738</v>
      </c>
      <c r="N631" s="3">
        <v>60</v>
      </c>
      <c r="O631" s="3">
        <v>43830</v>
      </c>
      <c r="P631" s="3">
        <v>51.427999999999997</v>
      </c>
      <c r="Q631" s="3">
        <v>9.9079999999999995</v>
      </c>
      <c r="R631" s="3" t="s">
        <v>2732</v>
      </c>
    </row>
    <row r="632" spans="1:18" x14ac:dyDescent="0.25">
      <c r="A632" s="3" t="s">
        <v>2727</v>
      </c>
      <c r="B632" s="3" t="s">
        <v>2735</v>
      </c>
      <c r="C632" s="3" t="s">
        <v>2736</v>
      </c>
      <c r="D632" s="12" t="s">
        <v>11</v>
      </c>
      <c r="E632" s="12" t="s">
        <v>11</v>
      </c>
      <c r="F632" s="12" t="s">
        <v>11</v>
      </c>
      <c r="G632" s="12" t="s">
        <v>11</v>
      </c>
      <c r="H632" s="12" t="s">
        <v>11</v>
      </c>
      <c r="I632" s="3" t="s">
        <v>146</v>
      </c>
      <c r="J632" s="3">
        <v>6132</v>
      </c>
      <c r="K632" s="3" t="s">
        <v>2678</v>
      </c>
      <c r="L632" s="3" t="s">
        <v>2052</v>
      </c>
      <c r="M632" s="3" t="s">
        <v>2749</v>
      </c>
      <c r="N632" s="3">
        <v>15</v>
      </c>
      <c r="O632" s="3">
        <v>44012</v>
      </c>
      <c r="P632" s="3">
        <v>100</v>
      </c>
      <c r="Q632" s="3">
        <v>100</v>
      </c>
      <c r="R632" s="3" t="s">
        <v>2732</v>
      </c>
    </row>
    <row r="633" spans="1:18" x14ac:dyDescent="0.25">
      <c r="A633" s="3" t="s">
        <v>2727</v>
      </c>
      <c r="B633" s="3" t="s">
        <v>2735</v>
      </c>
      <c r="C633" s="3" t="s">
        <v>2736</v>
      </c>
      <c r="D633" s="12" t="s">
        <v>11</v>
      </c>
      <c r="E633" s="12" t="s">
        <v>11</v>
      </c>
      <c r="F633" s="12" t="s">
        <v>11</v>
      </c>
      <c r="G633" s="12" t="s">
        <v>11</v>
      </c>
      <c r="H633" s="12" t="s">
        <v>11</v>
      </c>
      <c r="I633" s="3" t="s">
        <v>146</v>
      </c>
      <c r="J633" s="3">
        <v>6133</v>
      </c>
      <c r="K633" s="3" t="s">
        <v>2679</v>
      </c>
      <c r="L633" s="3" t="s">
        <v>2052</v>
      </c>
      <c r="M633" s="3" t="s">
        <v>2749</v>
      </c>
      <c r="N633" s="3">
        <v>30</v>
      </c>
      <c r="O633" s="3">
        <v>44012</v>
      </c>
      <c r="P633" s="3">
        <v>0</v>
      </c>
      <c r="Q633" s="3">
        <v>15.151999999999999</v>
      </c>
      <c r="R633" s="3" t="s">
        <v>2732</v>
      </c>
    </row>
    <row r="634" spans="1:18" x14ac:dyDescent="0.25">
      <c r="A634" s="3" t="s">
        <v>2739</v>
      </c>
      <c r="B634" s="3" t="s">
        <v>2740</v>
      </c>
      <c r="C634" s="3" t="s">
        <v>2782</v>
      </c>
      <c r="D634" s="12" t="s">
        <v>8</v>
      </c>
      <c r="E634" s="12" t="s">
        <v>8</v>
      </c>
      <c r="F634" s="12" t="s">
        <v>8</v>
      </c>
      <c r="G634" s="12" t="s">
        <v>11</v>
      </c>
      <c r="H634" s="12" t="s">
        <v>11</v>
      </c>
      <c r="I634" s="3" t="s">
        <v>146</v>
      </c>
      <c r="J634" s="3">
        <v>6134</v>
      </c>
      <c r="K634" s="3" t="s">
        <v>2680</v>
      </c>
      <c r="L634" s="3" t="s">
        <v>2052</v>
      </c>
      <c r="M634" s="3" t="s">
        <v>2730</v>
      </c>
      <c r="N634" s="3">
        <v>60</v>
      </c>
      <c r="O634" s="3">
        <v>44012</v>
      </c>
      <c r="P634" s="3">
        <v>14.779</v>
      </c>
      <c r="Q634" s="3">
        <v>54.999000000000002</v>
      </c>
      <c r="R634" s="3" t="s">
        <v>2732</v>
      </c>
    </row>
    <row r="635" spans="1:18" x14ac:dyDescent="0.25">
      <c r="A635" s="3" t="s">
        <v>2739</v>
      </c>
      <c r="B635" s="3" t="s">
        <v>2740</v>
      </c>
      <c r="C635" s="3" t="s">
        <v>2782</v>
      </c>
      <c r="D635" s="12" t="s">
        <v>8</v>
      </c>
      <c r="E635" s="12" t="s">
        <v>8</v>
      </c>
      <c r="F635" s="12" t="s">
        <v>8</v>
      </c>
      <c r="G635" s="12" t="s">
        <v>11</v>
      </c>
      <c r="H635" s="12" t="s">
        <v>11</v>
      </c>
      <c r="I635" s="3" t="s">
        <v>146</v>
      </c>
      <c r="J635" s="3">
        <v>6135</v>
      </c>
      <c r="K635" s="3" t="s">
        <v>2681</v>
      </c>
      <c r="L635" s="3" t="s">
        <v>2049</v>
      </c>
      <c r="M635" s="3" t="s">
        <v>2730</v>
      </c>
      <c r="N635" s="3">
        <v>60</v>
      </c>
      <c r="O635" s="3">
        <v>43921</v>
      </c>
      <c r="P635" s="3">
        <v>81.992999999999995</v>
      </c>
      <c r="Q635" s="3">
        <v>81.992999999999995</v>
      </c>
      <c r="R635" s="3" t="s">
        <v>2732</v>
      </c>
    </row>
    <row r="636" spans="1:18" x14ac:dyDescent="0.25">
      <c r="A636" s="3" t="s">
        <v>2739</v>
      </c>
      <c r="B636" s="3" t="s">
        <v>2740</v>
      </c>
      <c r="C636" s="3" t="s">
        <v>2782</v>
      </c>
      <c r="D636" s="12" t="s">
        <v>8</v>
      </c>
      <c r="E636" s="12" t="s">
        <v>8</v>
      </c>
      <c r="F636" s="12" t="s">
        <v>8</v>
      </c>
      <c r="G636" s="12" t="s">
        <v>11</v>
      </c>
      <c r="H636" s="12" t="s">
        <v>11</v>
      </c>
      <c r="I636" s="3" t="s">
        <v>146</v>
      </c>
      <c r="J636" s="3">
        <v>6136</v>
      </c>
      <c r="K636" s="3" t="s">
        <v>2682</v>
      </c>
      <c r="L636" s="3" t="s">
        <v>2049</v>
      </c>
      <c r="M636" s="3" t="s">
        <v>2791</v>
      </c>
      <c r="N636" s="3">
        <v>30</v>
      </c>
      <c r="O636" s="3">
        <v>44012</v>
      </c>
      <c r="P636" s="3">
        <v>99.623000000000005</v>
      </c>
      <c r="Q636" s="3">
        <v>43.268999999999998</v>
      </c>
      <c r="R636" s="3" t="s">
        <v>2732</v>
      </c>
    </row>
    <row r="637" spans="1:18" x14ac:dyDescent="0.25">
      <c r="A637" s="3" t="s">
        <v>2727</v>
      </c>
      <c r="B637" s="3" t="s">
        <v>2767</v>
      </c>
      <c r="C637" s="3" t="s">
        <v>2837</v>
      </c>
      <c r="D637" s="12" t="s">
        <v>8</v>
      </c>
      <c r="E637" s="12" t="s">
        <v>8</v>
      </c>
      <c r="F637" s="12" t="s">
        <v>8</v>
      </c>
      <c r="G637" s="12" t="s">
        <v>8</v>
      </c>
      <c r="H637" s="12" t="s">
        <v>11</v>
      </c>
      <c r="I637" s="3" t="s">
        <v>146</v>
      </c>
      <c r="J637" s="3">
        <v>6137</v>
      </c>
      <c r="K637" s="3" t="s">
        <v>2683</v>
      </c>
      <c r="L637" s="3" t="s">
        <v>2052</v>
      </c>
      <c r="M637" s="3" t="s">
        <v>2730</v>
      </c>
      <c r="N637" s="3">
        <v>60</v>
      </c>
      <c r="O637" s="3">
        <v>43921</v>
      </c>
      <c r="P637" s="3">
        <v>65.527000000000001</v>
      </c>
      <c r="Q637" s="3">
        <v>43.637</v>
      </c>
      <c r="R637" s="3" t="s">
        <v>2732</v>
      </c>
    </row>
    <row r="638" spans="1:18" x14ac:dyDescent="0.25">
      <c r="A638" s="3" t="s">
        <v>2727</v>
      </c>
      <c r="B638" s="3" t="s">
        <v>2767</v>
      </c>
      <c r="C638" s="3" t="s">
        <v>2830</v>
      </c>
      <c r="D638" s="12" t="s">
        <v>11</v>
      </c>
      <c r="E638" s="12" t="s">
        <v>8</v>
      </c>
      <c r="F638" s="12" t="s">
        <v>8</v>
      </c>
      <c r="G638" s="12" t="s">
        <v>8</v>
      </c>
      <c r="H638" s="12" t="s">
        <v>11</v>
      </c>
      <c r="I638" s="3" t="s">
        <v>146</v>
      </c>
      <c r="J638" s="3">
        <v>6138</v>
      </c>
      <c r="K638" s="3" t="s">
        <v>2684</v>
      </c>
      <c r="L638" s="3" t="s">
        <v>2049</v>
      </c>
      <c r="M638" s="3" t="s">
        <v>2730</v>
      </c>
      <c r="N638" s="3">
        <v>30</v>
      </c>
      <c r="O638" s="3">
        <v>44012</v>
      </c>
      <c r="P638" s="3">
        <v>0</v>
      </c>
      <c r="Q638" s="3">
        <v>0</v>
      </c>
      <c r="R638" s="3" t="s">
        <v>2732</v>
      </c>
    </row>
    <row r="639" spans="1:18" x14ac:dyDescent="0.25">
      <c r="A639" s="3" t="s">
        <v>2727</v>
      </c>
      <c r="B639" s="3" t="s">
        <v>2767</v>
      </c>
      <c r="C639" s="3" t="s">
        <v>2843</v>
      </c>
      <c r="D639" s="12" t="s">
        <v>11</v>
      </c>
      <c r="E639" s="12" t="s">
        <v>8</v>
      </c>
      <c r="F639" s="12" t="s">
        <v>8</v>
      </c>
      <c r="G639" s="12" t="s">
        <v>8</v>
      </c>
      <c r="H639" s="12" t="s">
        <v>11</v>
      </c>
      <c r="I639" s="3" t="s">
        <v>146</v>
      </c>
      <c r="J639" s="3">
        <v>6139</v>
      </c>
      <c r="K639" s="3" t="s">
        <v>2685</v>
      </c>
      <c r="L639" s="3" t="s">
        <v>2049</v>
      </c>
      <c r="M639" s="3" t="s">
        <v>2791</v>
      </c>
      <c r="N639" s="3">
        <v>30</v>
      </c>
      <c r="O639" s="3">
        <v>44043</v>
      </c>
      <c r="P639" s="3">
        <v>33.042000000000002</v>
      </c>
      <c r="Q639" s="3">
        <v>16.521000000000001</v>
      </c>
      <c r="R639" s="3" t="s">
        <v>2732</v>
      </c>
    </row>
    <row r="640" spans="1:18" x14ac:dyDescent="0.25">
      <c r="A640" s="3" t="s">
        <v>2727</v>
      </c>
      <c r="B640" s="3" t="s">
        <v>2728</v>
      </c>
      <c r="C640" s="3" t="s">
        <v>2804</v>
      </c>
      <c r="D640" s="12" t="s">
        <v>11</v>
      </c>
      <c r="E640" s="12" t="s">
        <v>8</v>
      </c>
      <c r="F640" s="12" t="s">
        <v>8</v>
      </c>
      <c r="G640" s="12" t="s">
        <v>8</v>
      </c>
      <c r="H640" s="12" t="s">
        <v>11</v>
      </c>
      <c r="I640" s="3" t="s">
        <v>146</v>
      </c>
      <c r="J640" s="3">
        <v>6140</v>
      </c>
      <c r="K640" s="3" t="s">
        <v>2686</v>
      </c>
      <c r="L640" s="3" t="s">
        <v>2049</v>
      </c>
      <c r="M640" s="3" t="s">
        <v>2749</v>
      </c>
      <c r="N640" s="3">
        <v>90</v>
      </c>
      <c r="O640" s="3">
        <v>44012</v>
      </c>
      <c r="P640" s="3">
        <v>65.834000000000003</v>
      </c>
      <c r="Q640" s="3">
        <v>32.917000000000002</v>
      </c>
      <c r="R640" s="3" t="s">
        <v>2732</v>
      </c>
    </row>
    <row r="641" spans="1:18" x14ac:dyDescent="0.25">
      <c r="A641" s="3" t="s">
        <v>2727</v>
      </c>
      <c r="B641" s="3" t="s">
        <v>2728</v>
      </c>
      <c r="C641" s="3" t="s">
        <v>2804</v>
      </c>
      <c r="D641" s="12" t="s">
        <v>11</v>
      </c>
      <c r="E641" s="12" t="s">
        <v>8</v>
      </c>
      <c r="F641" s="12" t="s">
        <v>8</v>
      </c>
      <c r="G641" s="12" t="s">
        <v>8</v>
      </c>
      <c r="H641" s="12" t="s">
        <v>11</v>
      </c>
      <c r="I641" s="3" t="s">
        <v>146</v>
      </c>
      <c r="J641" s="3">
        <v>6141</v>
      </c>
      <c r="K641" s="3" t="s">
        <v>2687</v>
      </c>
      <c r="L641" s="3" t="s">
        <v>2048</v>
      </c>
      <c r="M641" s="3" t="s">
        <v>2749</v>
      </c>
      <c r="N641" s="3">
        <v>90</v>
      </c>
      <c r="O641" s="3">
        <v>44012</v>
      </c>
      <c r="P641" s="3">
        <v>54.05</v>
      </c>
      <c r="Q641" s="3">
        <v>32.43</v>
      </c>
      <c r="R641" s="3" t="s">
        <v>2732</v>
      </c>
    </row>
    <row r="642" spans="1:18" x14ac:dyDescent="0.25">
      <c r="A642" s="3" t="s">
        <v>2727</v>
      </c>
      <c r="B642" s="3" t="s">
        <v>2728</v>
      </c>
      <c r="C642" s="3" t="s">
        <v>2804</v>
      </c>
      <c r="D642" s="12" t="s">
        <v>11</v>
      </c>
      <c r="E642" s="12" t="s">
        <v>8</v>
      </c>
      <c r="F642" s="12" t="s">
        <v>8</v>
      </c>
      <c r="G642" s="12" t="s">
        <v>8</v>
      </c>
      <c r="H642" s="12" t="s">
        <v>11</v>
      </c>
      <c r="I642" s="3" t="s">
        <v>146</v>
      </c>
      <c r="J642" s="3">
        <v>6142</v>
      </c>
      <c r="K642" s="3" t="s">
        <v>2688</v>
      </c>
      <c r="L642" s="3" t="s">
        <v>2049</v>
      </c>
      <c r="M642" s="3" t="s">
        <v>2791</v>
      </c>
      <c r="N642" s="3">
        <v>0</v>
      </c>
      <c r="O642" s="3">
        <v>44043</v>
      </c>
      <c r="P642" s="3">
        <v>25.437000000000001</v>
      </c>
      <c r="Q642" s="3">
        <v>16.844000000000001</v>
      </c>
      <c r="R642" s="3" t="s">
        <v>2732</v>
      </c>
    </row>
    <row r="643" spans="1:18" x14ac:dyDescent="0.25">
      <c r="A643" s="3" t="s">
        <v>2727</v>
      </c>
      <c r="B643" s="3" t="s">
        <v>2728</v>
      </c>
      <c r="C643" s="3" t="s">
        <v>2804</v>
      </c>
      <c r="D643" s="12" t="s">
        <v>11</v>
      </c>
      <c r="E643" s="12" t="s">
        <v>8</v>
      </c>
      <c r="F643" s="12" t="s">
        <v>8</v>
      </c>
      <c r="G643" s="12" t="s">
        <v>8</v>
      </c>
      <c r="H643" s="12" t="s">
        <v>11</v>
      </c>
      <c r="I643" s="3" t="s">
        <v>146</v>
      </c>
      <c r="J643" s="3">
        <v>6143</v>
      </c>
      <c r="K643" s="3" t="s">
        <v>2689</v>
      </c>
      <c r="L643" s="3" t="s">
        <v>2049</v>
      </c>
      <c r="M643" s="3" t="s">
        <v>2791</v>
      </c>
      <c r="N643" s="3">
        <v>30</v>
      </c>
      <c r="O643" s="3">
        <v>44043</v>
      </c>
      <c r="P643" s="3">
        <v>0</v>
      </c>
      <c r="Q643" s="3">
        <v>13.571</v>
      </c>
      <c r="R643" s="3" t="s">
        <v>2732</v>
      </c>
    </row>
    <row r="644" spans="1:18" x14ac:dyDescent="0.25">
      <c r="A644" s="3" t="s">
        <v>2727</v>
      </c>
      <c r="B644" s="3" t="s">
        <v>2728</v>
      </c>
      <c r="C644" s="3" t="s">
        <v>2804</v>
      </c>
      <c r="D644" s="12" t="s">
        <v>11</v>
      </c>
      <c r="E644" s="12" t="s">
        <v>8</v>
      </c>
      <c r="F644" s="12" t="s">
        <v>8</v>
      </c>
      <c r="G644" s="12" t="s">
        <v>8</v>
      </c>
      <c r="H644" s="12" t="s">
        <v>11</v>
      </c>
      <c r="I644" s="3" t="s">
        <v>146</v>
      </c>
      <c r="J644" s="3">
        <v>6144</v>
      </c>
      <c r="K644" s="3" t="s">
        <v>2690</v>
      </c>
      <c r="L644" s="3" t="s">
        <v>2049</v>
      </c>
      <c r="M644" s="3" t="s">
        <v>2791</v>
      </c>
      <c r="N644" s="3">
        <v>30</v>
      </c>
      <c r="O644" s="3">
        <v>44043</v>
      </c>
      <c r="P644" s="3">
        <v>0</v>
      </c>
      <c r="Q644" s="3">
        <v>44</v>
      </c>
      <c r="R644" s="3" t="s">
        <v>2732</v>
      </c>
    </row>
    <row r="645" spans="1:18" x14ac:dyDescent="0.25">
      <c r="A645" s="3" t="s">
        <v>2727</v>
      </c>
      <c r="B645" s="3" t="s">
        <v>2728</v>
      </c>
      <c r="C645" s="3" t="s">
        <v>2804</v>
      </c>
      <c r="D645" s="12" t="s">
        <v>11</v>
      </c>
      <c r="E645" s="12" t="s">
        <v>8</v>
      </c>
      <c r="F645" s="12" t="s">
        <v>8</v>
      </c>
      <c r="G645" s="12" t="s">
        <v>8</v>
      </c>
      <c r="H645" s="12" t="s">
        <v>11</v>
      </c>
      <c r="I645" s="3" t="s">
        <v>146</v>
      </c>
      <c r="J645" s="3">
        <v>6145</v>
      </c>
      <c r="K645" s="3" t="s">
        <v>2691</v>
      </c>
      <c r="L645" s="3" t="s">
        <v>2052</v>
      </c>
      <c r="M645" s="3" t="s">
        <v>2791</v>
      </c>
      <c r="N645" s="3">
        <v>0</v>
      </c>
      <c r="O645" s="3">
        <v>44043</v>
      </c>
      <c r="P645" s="3">
        <v>20.754999999999999</v>
      </c>
      <c r="Q645" s="3">
        <v>16.417999999999999</v>
      </c>
      <c r="R645" s="3" t="s">
        <v>2732</v>
      </c>
    </row>
    <row r="646" spans="1:18" x14ac:dyDescent="0.25">
      <c r="A646" s="3" t="s">
        <v>2727</v>
      </c>
      <c r="B646" s="3" t="s">
        <v>2728</v>
      </c>
      <c r="C646" s="3" t="s">
        <v>2804</v>
      </c>
      <c r="D646" s="12" t="s">
        <v>11</v>
      </c>
      <c r="E646" s="12" t="s">
        <v>8</v>
      </c>
      <c r="F646" s="12" t="s">
        <v>8</v>
      </c>
      <c r="G646" s="12" t="s">
        <v>8</v>
      </c>
      <c r="H646" s="12" t="s">
        <v>11</v>
      </c>
      <c r="I646" s="3" t="s">
        <v>146</v>
      </c>
      <c r="J646" s="3">
        <v>6146</v>
      </c>
      <c r="K646" s="3" t="s">
        <v>2692</v>
      </c>
      <c r="L646" s="3" t="s">
        <v>2049</v>
      </c>
      <c r="M646" s="3" t="s">
        <v>2791</v>
      </c>
      <c r="N646" s="3">
        <v>30</v>
      </c>
      <c r="O646" s="3">
        <v>44043</v>
      </c>
      <c r="P646" s="3">
        <v>35.293999999999997</v>
      </c>
      <c r="Q646" s="3">
        <v>23.684000000000001</v>
      </c>
      <c r="R646" s="3" t="s">
        <v>2732</v>
      </c>
    </row>
    <row r="647" spans="1:18" x14ac:dyDescent="0.25">
      <c r="A647" s="3" t="s">
        <v>2727</v>
      </c>
      <c r="B647" s="3" t="s">
        <v>2728</v>
      </c>
      <c r="C647" s="3" t="s">
        <v>2804</v>
      </c>
      <c r="D647" s="12" t="s">
        <v>11</v>
      </c>
      <c r="E647" s="12" t="s">
        <v>8</v>
      </c>
      <c r="F647" s="12" t="s">
        <v>8</v>
      </c>
      <c r="G647" s="12" t="s">
        <v>8</v>
      </c>
      <c r="H647" s="12" t="s">
        <v>11</v>
      </c>
      <c r="I647" s="3" t="s">
        <v>146</v>
      </c>
      <c r="J647" s="3">
        <v>6147</v>
      </c>
      <c r="K647" s="3" t="s">
        <v>2693</v>
      </c>
      <c r="L647" s="3" t="s">
        <v>2052</v>
      </c>
      <c r="M647" s="3" t="s">
        <v>2791</v>
      </c>
      <c r="N647" s="3">
        <v>0</v>
      </c>
      <c r="O647" s="3">
        <v>44043</v>
      </c>
      <c r="P647" s="3">
        <v>40</v>
      </c>
      <c r="Q647" s="3">
        <v>25</v>
      </c>
      <c r="R647" s="3" t="s">
        <v>2732</v>
      </c>
    </row>
    <row r="648" spans="1:18" x14ac:dyDescent="0.25">
      <c r="A648" s="3" t="s">
        <v>2727</v>
      </c>
      <c r="B648" s="3" t="s">
        <v>2817</v>
      </c>
      <c r="C648" s="3" t="s">
        <v>2818</v>
      </c>
      <c r="D648" s="12" t="s">
        <v>8</v>
      </c>
      <c r="E648" s="12" t="s">
        <v>11</v>
      </c>
      <c r="F648" s="12" t="s">
        <v>8</v>
      </c>
      <c r="G648" s="12" t="s">
        <v>8</v>
      </c>
      <c r="H648" s="12" t="s">
        <v>8</v>
      </c>
      <c r="I648" s="3" t="s">
        <v>2819</v>
      </c>
      <c r="J648" s="3">
        <v>6148</v>
      </c>
      <c r="K648" s="3" t="s">
        <v>2694</v>
      </c>
      <c r="L648" s="3" t="s">
        <v>2050</v>
      </c>
      <c r="M648" s="3" t="s">
        <v>2730</v>
      </c>
      <c r="N648" s="3">
        <v>120</v>
      </c>
      <c r="O648" s="3">
        <v>44012</v>
      </c>
      <c r="P648" s="3" t="s">
        <v>2731</v>
      </c>
      <c r="Q648" s="3">
        <v>0</v>
      </c>
      <c r="R648" s="3" t="s">
        <v>2732</v>
      </c>
    </row>
    <row r="649" spans="1:18" x14ac:dyDescent="0.25">
      <c r="A649" s="3" t="s">
        <v>2739</v>
      </c>
      <c r="B649" s="3" t="s">
        <v>2752</v>
      </c>
      <c r="C649" s="3" t="s">
        <v>2753</v>
      </c>
      <c r="D649" s="12" t="s">
        <v>11</v>
      </c>
      <c r="E649" s="12" t="s">
        <v>8</v>
      </c>
      <c r="F649" s="12" t="s">
        <v>8</v>
      </c>
      <c r="G649" s="12" t="s">
        <v>8</v>
      </c>
      <c r="H649" s="12" t="s">
        <v>8</v>
      </c>
      <c r="I649" s="3" t="s">
        <v>2844</v>
      </c>
      <c r="J649" s="3">
        <v>6149</v>
      </c>
      <c r="K649" s="3" t="s">
        <v>2695</v>
      </c>
      <c r="L649" s="3" t="s">
        <v>2052</v>
      </c>
      <c r="M649" s="3" t="s">
        <v>2730</v>
      </c>
      <c r="N649" s="3">
        <v>30</v>
      </c>
      <c r="O649" s="3">
        <v>44012</v>
      </c>
      <c r="P649" s="3">
        <v>37.5</v>
      </c>
      <c r="Q649" s="3">
        <v>100</v>
      </c>
      <c r="R649" s="3" t="s">
        <v>2732</v>
      </c>
    </row>
    <row r="650" spans="1:18" x14ac:dyDescent="0.25">
      <c r="A650" s="3" t="s">
        <v>2739</v>
      </c>
      <c r="B650" s="3" t="s">
        <v>2752</v>
      </c>
      <c r="C650" s="3" t="s">
        <v>2753</v>
      </c>
      <c r="D650" s="12" t="s">
        <v>11</v>
      </c>
      <c r="E650" s="12" t="s">
        <v>8</v>
      </c>
      <c r="F650" s="12" t="s">
        <v>8</v>
      </c>
      <c r="G650" s="12" t="s">
        <v>8</v>
      </c>
      <c r="H650" s="12" t="s">
        <v>8</v>
      </c>
      <c r="I650" s="3" t="s">
        <v>2844</v>
      </c>
      <c r="J650" s="3">
        <v>6150</v>
      </c>
      <c r="K650" s="3" t="s">
        <v>2696</v>
      </c>
      <c r="L650" s="3" t="s">
        <v>2052</v>
      </c>
      <c r="M650" s="3" t="s">
        <v>2730</v>
      </c>
      <c r="N650" s="3">
        <v>30</v>
      </c>
      <c r="O650" s="3">
        <v>44012</v>
      </c>
      <c r="P650" s="3">
        <v>85.713999999999999</v>
      </c>
      <c r="Q650" s="3">
        <v>66.667000000000002</v>
      </c>
      <c r="R650" s="3" t="s">
        <v>2732</v>
      </c>
    </row>
    <row r="651" spans="1:18" x14ac:dyDescent="0.25">
      <c r="A651" s="3" t="s">
        <v>2739</v>
      </c>
      <c r="B651" s="3" t="s">
        <v>2752</v>
      </c>
      <c r="C651" s="3" t="s">
        <v>2766</v>
      </c>
      <c r="D651" s="12" t="s">
        <v>11</v>
      </c>
      <c r="E651" s="12" t="s">
        <v>8</v>
      </c>
      <c r="F651" s="12" t="s">
        <v>8</v>
      </c>
      <c r="G651" s="12" t="s">
        <v>8</v>
      </c>
      <c r="H651" s="12" t="s">
        <v>11</v>
      </c>
      <c r="I651" s="3" t="s">
        <v>171</v>
      </c>
      <c r="J651" s="3">
        <v>6151</v>
      </c>
      <c r="K651" s="3" t="s">
        <v>2697</v>
      </c>
      <c r="L651" s="3" t="s">
        <v>2051</v>
      </c>
      <c r="M651" s="3" t="s">
        <v>2730</v>
      </c>
      <c r="N651" s="3">
        <v>20</v>
      </c>
      <c r="O651" s="3">
        <v>44012</v>
      </c>
      <c r="P651" s="3">
        <v>53</v>
      </c>
      <c r="Q651" s="3">
        <v>59.167000000000002</v>
      </c>
      <c r="R651" s="3" t="s">
        <v>2732</v>
      </c>
    </row>
    <row r="652" spans="1:18" x14ac:dyDescent="0.25">
      <c r="A652" s="3" t="s">
        <v>2739</v>
      </c>
      <c r="B652" s="3" t="s">
        <v>2752</v>
      </c>
      <c r="C652" s="3" t="s">
        <v>2766</v>
      </c>
      <c r="D652" s="12" t="s">
        <v>11</v>
      </c>
      <c r="E652" s="12" t="s">
        <v>8</v>
      </c>
      <c r="F652" s="12" t="s">
        <v>8</v>
      </c>
      <c r="G652" s="12" t="s">
        <v>8</v>
      </c>
      <c r="H652" s="12" t="s">
        <v>11</v>
      </c>
      <c r="I652" s="3" t="s">
        <v>171</v>
      </c>
      <c r="J652" s="3">
        <v>6152</v>
      </c>
      <c r="K652" s="3" t="s">
        <v>2698</v>
      </c>
      <c r="L652" s="3" t="s">
        <v>2051</v>
      </c>
      <c r="M652" s="3" t="s">
        <v>2730</v>
      </c>
      <c r="N652" s="3">
        <v>10</v>
      </c>
      <c r="O652" s="3">
        <v>44012</v>
      </c>
      <c r="P652" s="3">
        <v>0</v>
      </c>
      <c r="Q652" s="3">
        <v>0</v>
      </c>
      <c r="R652" s="3" t="s">
        <v>2732</v>
      </c>
    </row>
    <row r="653" spans="1:18" x14ac:dyDescent="0.25">
      <c r="A653" s="3" t="s">
        <v>2739</v>
      </c>
      <c r="B653" s="3" t="s">
        <v>2752</v>
      </c>
      <c r="C653" s="3" t="s">
        <v>2753</v>
      </c>
      <c r="D653" s="12" t="s">
        <v>11</v>
      </c>
      <c r="E653" s="12" t="s">
        <v>8</v>
      </c>
      <c r="F653" s="12" t="s">
        <v>8</v>
      </c>
      <c r="G653" s="12" t="s">
        <v>8</v>
      </c>
      <c r="H653" s="12" t="s">
        <v>8</v>
      </c>
      <c r="I653" s="3" t="s">
        <v>152</v>
      </c>
      <c r="J653" s="3">
        <v>6153</v>
      </c>
      <c r="K653" s="3" t="s">
        <v>2699</v>
      </c>
      <c r="L653" s="3" t="s">
        <v>2048</v>
      </c>
      <c r="M653" s="3" t="s">
        <v>2730</v>
      </c>
      <c r="N653" s="3">
        <v>15</v>
      </c>
      <c r="O653" s="3">
        <v>44012</v>
      </c>
      <c r="P653" s="3">
        <v>70.489999999999995</v>
      </c>
      <c r="Q653" s="3">
        <v>85.1</v>
      </c>
      <c r="R653" s="3" t="s">
        <v>2732</v>
      </c>
    </row>
    <row r="654" spans="1:18" x14ac:dyDescent="0.25">
      <c r="A654" s="3" t="s">
        <v>2739</v>
      </c>
      <c r="B654" s="3" t="s">
        <v>2752</v>
      </c>
      <c r="C654" s="3" t="s">
        <v>2753</v>
      </c>
      <c r="D654" s="12" t="s">
        <v>11</v>
      </c>
      <c r="E654" s="12" t="s">
        <v>8</v>
      </c>
      <c r="F654" s="12" t="s">
        <v>8</v>
      </c>
      <c r="G654" s="12" t="s">
        <v>8</v>
      </c>
      <c r="H654" s="12" t="s">
        <v>8</v>
      </c>
      <c r="I654" s="3" t="s">
        <v>152</v>
      </c>
      <c r="J654" s="3">
        <v>6154</v>
      </c>
      <c r="K654" s="3" t="s">
        <v>2700</v>
      </c>
      <c r="L654" s="3" t="s">
        <v>2048</v>
      </c>
      <c r="M654" s="3" t="s">
        <v>2749</v>
      </c>
      <c r="N654" s="3">
        <v>15</v>
      </c>
      <c r="O654" s="3">
        <v>44012</v>
      </c>
      <c r="P654" s="3">
        <v>72.5</v>
      </c>
      <c r="Q654" s="3">
        <v>26.364000000000001</v>
      </c>
      <c r="R654" s="3" t="s">
        <v>2732</v>
      </c>
    </row>
    <row r="655" spans="1:18" x14ac:dyDescent="0.25">
      <c r="A655" s="3" t="s">
        <v>2727</v>
      </c>
      <c r="B655" s="3" t="s">
        <v>2767</v>
      </c>
      <c r="C655" s="3" t="s">
        <v>2778</v>
      </c>
      <c r="D655" s="12" t="s">
        <v>8</v>
      </c>
      <c r="E655" s="12" t="s">
        <v>8</v>
      </c>
      <c r="F655" s="12" t="s">
        <v>8</v>
      </c>
      <c r="G655" s="12" t="s">
        <v>8</v>
      </c>
      <c r="H655" s="12" t="s">
        <v>11</v>
      </c>
      <c r="I655" s="3" t="s">
        <v>152</v>
      </c>
      <c r="J655" s="3">
        <v>6155</v>
      </c>
      <c r="K655" s="3" t="s">
        <v>2701</v>
      </c>
      <c r="L655" s="3" t="s">
        <v>2049</v>
      </c>
      <c r="M655" s="3" t="s">
        <v>2730</v>
      </c>
      <c r="N655" s="3">
        <v>15</v>
      </c>
      <c r="O655" s="3">
        <v>44012</v>
      </c>
      <c r="P655" s="3">
        <v>98.787999999999997</v>
      </c>
      <c r="Q655" s="3">
        <v>62.6</v>
      </c>
      <c r="R655" s="3" t="s">
        <v>2732</v>
      </c>
    </row>
    <row r="656" spans="1:18" x14ac:dyDescent="0.25">
      <c r="A656" s="3" t="s">
        <v>2739</v>
      </c>
      <c r="B656" s="3" t="s">
        <v>2752</v>
      </c>
      <c r="C656" s="3" t="s">
        <v>2753</v>
      </c>
      <c r="D656" s="12" t="s">
        <v>11</v>
      </c>
      <c r="E656" s="12" t="s">
        <v>8</v>
      </c>
      <c r="F656" s="12" t="s">
        <v>8</v>
      </c>
      <c r="G656" s="12" t="s">
        <v>8</v>
      </c>
      <c r="H656" s="12" t="s">
        <v>8</v>
      </c>
      <c r="I656" s="3" t="s">
        <v>152</v>
      </c>
      <c r="J656" s="3">
        <v>6156</v>
      </c>
      <c r="K656" s="3" t="s">
        <v>2702</v>
      </c>
      <c r="L656" s="3" t="s">
        <v>2048</v>
      </c>
      <c r="M656" s="3" t="s">
        <v>2730</v>
      </c>
      <c r="N656" s="3">
        <v>15</v>
      </c>
      <c r="O656" s="3">
        <v>44012</v>
      </c>
      <c r="P656" s="3">
        <v>0</v>
      </c>
      <c r="Q656" s="3">
        <v>0</v>
      </c>
      <c r="R656" s="3" t="s">
        <v>2732</v>
      </c>
    </row>
    <row r="657" spans="1:18" x14ac:dyDescent="0.25">
      <c r="A657" s="3" t="s">
        <v>2727</v>
      </c>
      <c r="B657" s="3" t="s">
        <v>2767</v>
      </c>
      <c r="C657" s="3" t="s">
        <v>2837</v>
      </c>
      <c r="D657" s="12" t="s">
        <v>8</v>
      </c>
      <c r="E657" s="12" t="s">
        <v>8</v>
      </c>
      <c r="F657" s="12" t="s">
        <v>8</v>
      </c>
      <c r="G657" s="12" t="s">
        <v>8</v>
      </c>
      <c r="H657" s="12" t="s">
        <v>11</v>
      </c>
      <c r="I657" s="3" t="s">
        <v>171</v>
      </c>
      <c r="J657" s="3">
        <v>6157</v>
      </c>
      <c r="K657" s="3" t="s">
        <v>2703</v>
      </c>
      <c r="L657" s="3" t="s">
        <v>2049</v>
      </c>
      <c r="M657" s="3" t="s">
        <v>2730</v>
      </c>
      <c r="N657" s="3">
        <v>10</v>
      </c>
      <c r="O657" s="3">
        <v>44012</v>
      </c>
      <c r="P657" s="3">
        <v>100</v>
      </c>
      <c r="Q657" s="3">
        <v>100</v>
      </c>
      <c r="R657" s="3" t="s">
        <v>2732</v>
      </c>
    </row>
    <row r="658" spans="1:18" x14ac:dyDescent="0.25">
      <c r="A658" s="3" t="s">
        <v>2739</v>
      </c>
      <c r="B658" s="3" t="s">
        <v>2752</v>
      </c>
      <c r="C658" s="3" t="s">
        <v>2766</v>
      </c>
      <c r="D658" s="12" t="s">
        <v>11</v>
      </c>
      <c r="E658" s="12" t="s">
        <v>8</v>
      </c>
      <c r="F658" s="12" t="s">
        <v>8</v>
      </c>
      <c r="G658" s="12" t="s">
        <v>8</v>
      </c>
      <c r="H658" s="12" t="s">
        <v>11</v>
      </c>
      <c r="I658" s="3" t="s">
        <v>171</v>
      </c>
      <c r="J658" s="3">
        <v>6158</v>
      </c>
      <c r="K658" s="3" t="s">
        <v>2704</v>
      </c>
      <c r="L658" s="3" t="s">
        <v>2051</v>
      </c>
      <c r="M658" s="3" t="s">
        <v>2749</v>
      </c>
      <c r="N658" s="3">
        <v>0</v>
      </c>
      <c r="O658" s="3">
        <v>44012</v>
      </c>
      <c r="P658" s="3">
        <v>6.6269999999999998</v>
      </c>
      <c r="Q658" s="3">
        <v>4.0650000000000004</v>
      </c>
      <c r="R658" s="3" t="s">
        <v>2732</v>
      </c>
    </row>
    <row r="659" spans="1:18" x14ac:dyDescent="0.25">
      <c r="A659" s="3" t="s">
        <v>2739</v>
      </c>
      <c r="B659" s="3" t="s">
        <v>2752</v>
      </c>
      <c r="C659" s="3" t="s">
        <v>2766</v>
      </c>
      <c r="D659" s="12" t="s">
        <v>11</v>
      </c>
      <c r="E659" s="12" t="s">
        <v>8</v>
      </c>
      <c r="F659" s="12" t="s">
        <v>8</v>
      </c>
      <c r="G659" s="12" t="s">
        <v>8</v>
      </c>
      <c r="H659" s="12" t="s">
        <v>11</v>
      </c>
      <c r="I659" s="3" t="s">
        <v>171</v>
      </c>
      <c r="J659" s="3">
        <v>6159</v>
      </c>
      <c r="K659" s="3" t="s">
        <v>2705</v>
      </c>
      <c r="L659" s="3" t="s">
        <v>2051</v>
      </c>
      <c r="M659" s="3" t="s">
        <v>2738</v>
      </c>
      <c r="N659" s="3">
        <v>30</v>
      </c>
      <c r="O659" s="3">
        <v>43830</v>
      </c>
      <c r="P659" s="3">
        <v>100</v>
      </c>
      <c r="Q659" s="3">
        <v>15.8</v>
      </c>
      <c r="R659" s="3" t="s">
        <v>2732</v>
      </c>
    </row>
    <row r="660" spans="1:18" x14ac:dyDescent="0.25">
      <c r="A660" s="3" t="s">
        <v>2739</v>
      </c>
      <c r="B660" s="3" t="s">
        <v>2755</v>
      </c>
      <c r="C660" s="3" t="s">
        <v>2786</v>
      </c>
      <c r="D660" s="12" t="s">
        <v>11</v>
      </c>
      <c r="E660" s="12" t="s">
        <v>11</v>
      </c>
      <c r="F660" s="12" t="s">
        <v>8</v>
      </c>
      <c r="G660" s="12" t="s">
        <v>8</v>
      </c>
      <c r="H660" s="12" t="s">
        <v>8</v>
      </c>
      <c r="I660" s="3" t="s">
        <v>87</v>
      </c>
      <c r="J660" s="3">
        <v>6160</v>
      </c>
      <c r="K660" s="3" t="s">
        <v>2706</v>
      </c>
      <c r="L660" s="3" t="s">
        <v>2050</v>
      </c>
      <c r="M660" s="3" t="s">
        <v>2738</v>
      </c>
      <c r="N660" s="3">
        <v>0</v>
      </c>
      <c r="O660" s="3">
        <v>43830</v>
      </c>
      <c r="P660" s="3">
        <v>100</v>
      </c>
      <c r="Q660" s="3">
        <v>16.667000000000002</v>
      </c>
      <c r="R660" s="3" t="s">
        <v>2732</v>
      </c>
    </row>
    <row r="661" spans="1:18" x14ac:dyDescent="0.25">
      <c r="A661" s="3" t="s">
        <v>2727</v>
      </c>
      <c r="B661" s="3" t="s">
        <v>2789</v>
      </c>
      <c r="C661" s="3" t="s">
        <v>2806</v>
      </c>
      <c r="D661" s="12" t="s">
        <v>11</v>
      </c>
      <c r="E661" s="12" t="s">
        <v>8</v>
      </c>
      <c r="F661" s="12" t="s">
        <v>8</v>
      </c>
      <c r="G661" s="12" t="s">
        <v>8</v>
      </c>
      <c r="H661" s="12" t="s">
        <v>8</v>
      </c>
      <c r="I661" s="3" t="s">
        <v>2751</v>
      </c>
      <c r="J661" s="3">
        <v>6161</v>
      </c>
      <c r="K661" s="3" t="s">
        <v>2707</v>
      </c>
      <c r="L661" s="3" t="s">
        <v>2051</v>
      </c>
      <c r="M661" s="3" t="s">
        <v>2738</v>
      </c>
      <c r="N661" s="3">
        <v>30</v>
      </c>
      <c r="O661" s="3">
        <v>43830</v>
      </c>
      <c r="P661" s="3">
        <v>100</v>
      </c>
      <c r="Q661" s="3">
        <v>26.25</v>
      </c>
      <c r="R661" s="3" t="s">
        <v>2732</v>
      </c>
    </row>
    <row r="662" spans="1:18" x14ac:dyDescent="0.25">
      <c r="A662" s="3" t="s">
        <v>2739</v>
      </c>
      <c r="B662" s="3" t="s">
        <v>2740</v>
      </c>
      <c r="C662" s="3" t="s">
        <v>2774</v>
      </c>
      <c r="D662" s="12" t="s">
        <v>8</v>
      </c>
      <c r="E662" s="12" t="s">
        <v>8</v>
      </c>
      <c r="F662" s="12" t="s">
        <v>8</v>
      </c>
      <c r="G662" s="12" t="s">
        <v>8</v>
      </c>
      <c r="H662" s="12" t="s">
        <v>11</v>
      </c>
      <c r="I662" s="3" t="s">
        <v>2787</v>
      </c>
      <c r="J662" s="3">
        <v>6162</v>
      </c>
      <c r="K662" s="3" t="s">
        <v>2708</v>
      </c>
      <c r="L662" s="3" t="s">
        <v>2051</v>
      </c>
      <c r="M662" s="3" t="s">
        <v>2791</v>
      </c>
      <c r="N662" s="3">
        <v>35</v>
      </c>
      <c r="O662" s="3">
        <v>44012</v>
      </c>
      <c r="P662" s="3">
        <v>25.209</v>
      </c>
      <c r="Q662" s="3">
        <v>28.206</v>
      </c>
      <c r="R662" s="3" t="s">
        <v>2732</v>
      </c>
    </row>
    <row r="663" spans="1:18" x14ac:dyDescent="0.25">
      <c r="A663" s="3" t="s">
        <v>2727</v>
      </c>
      <c r="B663" s="3" t="s">
        <v>2743</v>
      </c>
      <c r="C663" s="3" t="s">
        <v>2746</v>
      </c>
      <c r="D663" s="12" t="s">
        <v>8</v>
      </c>
      <c r="E663" s="12" t="s">
        <v>11</v>
      </c>
      <c r="F663" s="12" t="s">
        <v>11</v>
      </c>
      <c r="G663" s="12" t="s">
        <v>11</v>
      </c>
      <c r="H663" s="12" t="s">
        <v>8</v>
      </c>
      <c r="I663" s="3" t="s">
        <v>152</v>
      </c>
      <c r="J663" s="3">
        <v>6163</v>
      </c>
      <c r="K663" s="3" t="s">
        <v>2709</v>
      </c>
      <c r="L663" s="3" t="s">
        <v>2052</v>
      </c>
      <c r="M663" s="3" t="s">
        <v>2791</v>
      </c>
      <c r="N663" s="3">
        <v>7</v>
      </c>
      <c r="O663" s="3">
        <v>44043</v>
      </c>
      <c r="P663" s="3">
        <v>100</v>
      </c>
      <c r="Q663" s="3">
        <v>96.748999999999995</v>
      </c>
      <c r="R663" s="3" t="s">
        <v>2732</v>
      </c>
    </row>
    <row r="664" spans="1:18" x14ac:dyDescent="0.25">
      <c r="A664" s="3" t="s">
        <v>2727</v>
      </c>
      <c r="B664" s="3" t="s">
        <v>2743</v>
      </c>
      <c r="C664" s="3" t="s">
        <v>2746</v>
      </c>
      <c r="D664" s="12" t="s">
        <v>8</v>
      </c>
      <c r="E664" s="12" t="s">
        <v>11</v>
      </c>
      <c r="F664" s="12" t="s">
        <v>11</v>
      </c>
      <c r="G664" s="12" t="s">
        <v>11</v>
      </c>
      <c r="H664" s="12" t="s">
        <v>8</v>
      </c>
      <c r="I664" s="3" t="s">
        <v>152</v>
      </c>
      <c r="J664" s="3">
        <v>6164</v>
      </c>
      <c r="K664" s="3" t="s">
        <v>2710</v>
      </c>
      <c r="L664" s="3" t="s">
        <v>2050</v>
      </c>
      <c r="M664" s="3" t="s">
        <v>2791</v>
      </c>
      <c r="N664" s="3">
        <v>5</v>
      </c>
      <c r="O664" s="3">
        <v>44043</v>
      </c>
      <c r="P664" s="3">
        <v>98.28</v>
      </c>
      <c r="Q664" s="3">
        <v>60.508000000000003</v>
      </c>
      <c r="R664" s="3" t="s">
        <v>2732</v>
      </c>
    </row>
    <row r="665" spans="1:18" x14ac:dyDescent="0.25">
      <c r="A665" s="3" t="s">
        <v>2739</v>
      </c>
      <c r="B665" s="3" t="s">
        <v>2752</v>
      </c>
      <c r="C665" s="3" t="s">
        <v>2753</v>
      </c>
      <c r="D665" s="12" t="s">
        <v>11</v>
      </c>
      <c r="E665" s="12" t="s">
        <v>8</v>
      </c>
      <c r="F665" s="12" t="s">
        <v>8</v>
      </c>
      <c r="G665" s="12" t="s">
        <v>8</v>
      </c>
      <c r="H665" s="12" t="s">
        <v>8</v>
      </c>
      <c r="I665" s="3" t="s">
        <v>2754</v>
      </c>
      <c r="J665" s="3">
        <v>6165</v>
      </c>
      <c r="K665" s="3" t="s">
        <v>2711</v>
      </c>
      <c r="L665" s="3" t="s">
        <v>2049</v>
      </c>
      <c r="M665" s="3" t="s">
        <v>2791</v>
      </c>
      <c r="N665" s="3">
        <v>15</v>
      </c>
      <c r="O665" s="3">
        <v>44012</v>
      </c>
      <c r="P665" s="3">
        <v>100</v>
      </c>
      <c r="Q665" s="3">
        <v>100</v>
      </c>
      <c r="R665" s="3" t="s">
        <v>2732</v>
      </c>
    </row>
    <row r="666" spans="1:18" x14ac:dyDescent="0.25">
      <c r="A666" s="3" t="s">
        <v>2739</v>
      </c>
      <c r="B666" s="3" t="s">
        <v>2752</v>
      </c>
      <c r="C666" s="3" t="s">
        <v>2753</v>
      </c>
      <c r="D666" s="12" t="s">
        <v>11</v>
      </c>
      <c r="E666" s="12" t="s">
        <v>8</v>
      </c>
      <c r="F666" s="12" t="s">
        <v>8</v>
      </c>
      <c r="G666" s="12" t="s">
        <v>8</v>
      </c>
      <c r="H666" s="12" t="s">
        <v>8</v>
      </c>
      <c r="I666" s="3" t="s">
        <v>2754</v>
      </c>
      <c r="J666" s="3">
        <v>6167</v>
      </c>
      <c r="K666" s="3" t="s">
        <v>2712</v>
      </c>
      <c r="L666" s="3" t="s">
        <v>2049</v>
      </c>
      <c r="M666" s="3" t="s">
        <v>2791</v>
      </c>
      <c r="N666" s="3">
        <v>15</v>
      </c>
      <c r="O666" s="3">
        <v>44012</v>
      </c>
      <c r="P666" s="3">
        <v>100</v>
      </c>
      <c r="Q666" s="3">
        <v>100</v>
      </c>
      <c r="R666" s="3" t="s">
        <v>2732</v>
      </c>
    </row>
    <row r="667" spans="1:18" x14ac:dyDescent="0.25">
      <c r="A667" s="3" t="s">
        <v>2739</v>
      </c>
      <c r="B667" s="3" t="s">
        <v>2755</v>
      </c>
      <c r="C667" s="3" t="s">
        <v>2797</v>
      </c>
      <c r="D667" s="12" t="s">
        <v>8</v>
      </c>
      <c r="E667" s="12" t="s">
        <v>11</v>
      </c>
      <c r="F667" s="12" t="s">
        <v>8</v>
      </c>
      <c r="G667" s="12" t="s">
        <v>8</v>
      </c>
      <c r="H667" s="12" t="s">
        <v>11</v>
      </c>
      <c r="I667" s="3" t="s">
        <v>2748</v>
      </c>
      <c r="J667" s="3">
        <v>6168</v>
      </c>
      <c r="K667" s="3" t="s">
        <v>2713</v>
      </c>
      <c r="L667" s="3" t="s">
        <v>2052</v>
      </c>
      <c r="M667" s="3" t="s">
        <v>2738</v>
      </c>
      <c r="N667" s="3">
        <v>90</v>
      </c>
      <c r="O667" s="3">
        <v>43830</v>
      </c>
      <c r="P667" s="3">
        <v>100</v>
      </c>
      <c r="Q667" s="3">
        <v>3.6360000000000001</v>
      </c>
      <c r="R667" s="3" t="s">
        <v>2732</v>
      </c>
    </row>
    <row r="668" spans="1:18" x14ac:dyDescent="0.25">
      <c r="A668" s="3" t="s">
        <v>2727</v>
      </c>
      <c r="B668" s="3" t="s">
        <v>2767</v>
      </c>
      <c r="C668" s="3" t="s">
        <v>2830</v>
      </c>
      <c r="D668" s="12" t="s">
        <v>11</v>
      </c>
      <c r="E668" s="12" t="s">
        <v>8</v>
      </c>
      <c r="F668" s="12" t="s">
        <v>8</v>
      </c>
      <c r="G668" s="12" t="s">
        <v>8</v>
      </c>
      <c r="H668" s="12" t="s">
        <v>11</v>
      </c>
      <c r="I668" s="3" t="s">
        <v>152</v>
      </c>
      <c r="J668" s="3">
        <v>6170</v>
      </c>
      <c r="K668" s="3" t="s">
        <v>2714</v>
      </c>
      <c r="L668" s="3" t="s">
        <v>2049</v>
      </c>
      <c r="M668" s="3" t="s">
        <v>2738</v>
      </c>
      <c r="N668" s="3">
        <v>0</v>
      </c>
      <c r="O668" s="3">
        <v>43830</v>
      </c>
      <c r="P668" s="3">
        <v>100</v>
      </c>
      <c r="Q668" s="3">
        <v>100</v>
      </c>
      <c r="R668" s="3" t="s">
        <v>2732</v>
      </c>
    </row>
    <row r="669" spans="1:18" x14ac:dyDescent="0.25">
      <c r="A669" s="3" t="s">
        <v>2739</v>
      </c>
      <c r="B669" s="3" t="s">
        <v>2755</v>
      </c>
      <c r="C669" s="3" t="s">
        <v>2797</v>
      </c>
      <c r="D669" s="12" t="s">
        <v>8</v>
      </c>
      <c r="E669" s="12" t="s">
        <v>11</v>
      </c>
      <c r="F669" s="12" t="s">
        <v>8</v>
      </c>
      <c r="G669" s="12" t="s">
        <v>8</v>
      </c>
      <c r="H669" s="12" t="s">
        <v>11</v>
      </c>
      <c r="I669" s="3" t="s">
        <v>2748</v>
      </c>
      <c r="J669" s="3">
        <v>6171</v>
      </c>
      <c r="K669" s="3" t="s">
        <v>2244</v>
      </c>
      <c r="L669" s="3" t="s">
        <v>2052</v>
      </c>
      <c r="M669" s="3" t="s">
        <v>2749</v>
      </c>
      <c r="N669" s="3">
        <v>90</v>
      </c>
      <c r="O669" s="3">
        <v>44012</v>
      </c>
      <c r="P669" s="3">
        <v>0</v>
      </c>
      <c r="Q669" s="3">
        <v>1.2529999999999999</v>
      </c>
      <c r="R669" s="3" t="s">
        <v>2732</v>
      </c>
    </row>
    <row r="670" spans="1:18" x14ac:dyDescent="0.25">
      <c r="A670" s="3" t="s">
        <v>2739</v>
      </c>
      <c r="B670" s="3" t="s">
        <v>2740</v>
      </c>
      <c r="C670" s="3" t="s">
        <v>2781</v>
      </c>
      <c r="D670" s="12" t="s">
        <v>8</v>
      </c>
      <c r="E670" s="12" t="s">
        <v>8</v>
      </c>
      <c r="F670" s="12" t="s">
        <v>8</v>
      </c>
      <c r="G670" s="12" t="s">
        <v>11</v>
      </c>
      <c r="H670" s="12" t="s">
        <v>11</v>
      </c>
      <c r="I670" s="3" t="s">
        <v>146</v>
      </c>
      <c r="J670" s="3">
        <v>6234</v>
      </c>
      <c r="K670" s="3" t="s">
        <v>2682</v>
      </c>
      <c r="L670" s="3" t="s">
        <v>2049</v>
      </c>
      <c r="M670" s="3" t="s">
        <v>2791</v>
      </c>
      <c r="N670" s="3">
        <v>30</v>
      </c>
      <c r="O670" s="3">
        <v>44012</v>
      </c>
      <c r="P670" s="3">
        <v>99.623000000000005</v>
      </c>
      <c r="Q670" s="3">
        <v>43.268999999999998</v>
      </c>
      <c r="R670" s="3" t="s">
        <v>2732</v>
      </c>
    </row>
    <row r="671" spans="1:18" x14ac:dyDescent="0.25">
      <c r="A671" s="3" t="s">
        <v>2739</v>
      </c>
      <c r="B671" s="3" t="s">
        <v>2740</v>
      </c>
      <c r="C671" s="3" t="s">
        <v>2781</v>
      </c>
      <c r="D671" s="12" t="s">
        <v>8</v>
      </c>
      <c r="E671" s="12" t="s">
        <v>8</v>
      </c>
      <c r="F671" s="12" t="s">
        <v>8</v>
      </c>
      <c r="G671" s="12" t="s">
        <v>11</v>
      </c>
      <c r="H671" s="12" t="s">
        <v>11</v>
      </c>
      <c r="I671" s="3" t="s">
        <v>146</v>
      </c>
      <c r="J671" s="3">
        <v>6235</v>
      </c>
      <c r="K671" s="3" t="s">
        <v>2680</v>
      </c>
      <c r="L671" s="3" t="s">
        <v>2052</v>
      </c>
      <c r="M671" s="3" t="s">
        <v>2730</v>
      </c>
      <c r="N671" s="3">
        <v>60</v>
      </c>
      <c r="O671" s="3">
        <v>44012</v>
      </c>
      <c r="P671" s="3">
        <v>14.779</v>
      </c>
      <c r="Q671" s="3">
        <v>54.999000000000002</v>
      </c>
      <c r="R671" s="3" t="s">
        <v>2732</v>
      </c>
    </row>
    <row r="672" spans="1:18" x14ac:dyDescent="0.25">
      <c r="A672" s="3" t="s">
        <v>2739</v>
      </c>
      <c r="B672" s="3" t="s">
        <v>2740</v>
      </c>
      <c r="C672" s="3" t="s">
        <v>2781</v>
      </c>
      <c r="D672" s="12" t="s">
        <v>8</v>
      </c>
      <c r="E672" s="12" t="s">
        <v>8</v>
      </c>
      <c r="F672" s="12" t="s">
        <v>8</v>
      </c>
      <c r="G672" s="12" t="s">
        <v>11</v>
      </c>
      <c r="H672" s="12" t="s">
        <v>11</v>
      </c>
      <c r="I672" s="3" t="s">
        <v>2737</v>
      </c>
      <c r="J672" s="3">
        <v>6237</v>
      </c>
      <c r="K672" s="3" t="s">
        <v>2715</v>
      </c>
      <c r="L672" s="3" t="s">
        <v>2052</v>
      </c>
      <c r="M672" s="3" t="s">
        <v>2730</v>
      </c>
      <c r="N672" s="3">
        <v>30</v>
      </c>
      <c r="O672" s="3">
        <v>44012</v>
      </c>
      <c r="P672" s="3">
        <v>86.082999999999998</v>
      </c>
      <c r="Q672" s="3">
        <v>74.747</v>
      </c>
      <c r="R672" s="3" t="s">
        <v>2732</v>
      </c>
    </row>
    <row r="673" spans="1:18" x14ac:dyDescent="0.25">
      <c r="A673" s="3" t="s">
        <v>2739</v>
      </c>
      <c r="B673" s="3" t="s">
        <v>2740</v>
      </c>
      <c r="C673" s="3" t="s">
        <v>2781</v>
      </c>
      <c r="D673" s="12" t="s">
        <v>8</v>
      </c>
      <c r="E673" s="12" t="s">
        <v>8</v>
      </c>
      <c r="F673" s="12" t="s">
        <v>8</v>
      </c>
      <c r="G673" s="12" t="s">
        <v>11</v>
      </c>
      <c r="H673" s="12" t="s">
        <v>11</v>
      </c>
      <c r="I673" s="3" t="s">
        <v>146</v>
      </c>
      <c r="J673" s="3">
        <v>6238</v>
      </c>
      <c r="K673" s="3" t="s">
        <v>2681</v>
      </c>
      <c r="L673" s="3" t="s">
        <v>2049</v>
      </c>
      <c r="M673" s="3" t="s">
        <v>2730</v>
      </c>
      <c r="N673" s="3">
        <v>60</v>
      </c>
      <c r="O673" s="3">
        <v>43921</v>
      </c>
      <c r="P673" s="3">
        <v>81.992999999999995</v>
      </c>
      <c r="Q673" s="3">
        <v>81.992999999999995</v>
      </c>
      <c r="R673" s="3" t="s">
        <v>2732</v>
      </c>
    </row>
    <row r="674" spans="1:18" x14ac:dyDescent="0.25">
      <c r="A674" s="3" t="s">
        <v>2739</v>
      </c>
      <c r="B674" s="3" t="s">
        <v>2740</v>
      </c>
      <c r="C674" s="3" t="s">
        <v>2781</v>
      </c>
      <c r="D674" s="12" t="s">
        <v>8</v>
      </c>
      <c r="E674" s="12" t="s">
        <v>8</v>
      </c>
      <c r="F674" s="12" t="s">
        <v>8</v>
      </c>
      <c r="G674" s="12" t="s">
        <v>11</v>
      </c>
      <c r="H674" s="12" t="s">
        <v>11</v>
      </c>
      <c r="I674" s="3" t="s">
        <v>2737</v>
      </c>
      <c r="J674" s="3">
        <v>6239</v>
      </c>
      <c r="K674" s="3" t="s">
        <v>2188</v>
      </c>
      <c r="L674" s="3" t="s">
        <v>2052</v>
      </c>
      <c r="M674" s="3" t="s">
        <v>2738</v>
      </c>
      <c r="N674" s="3">
        <v>180</v>
      </c>
      <c r="O674" s="3">
        <v>43830</v>
      </c>
      <c r="P674" s="3">
        <v>0</v>
      </c>
      <c r="Q674" s="3">
        <v>0</v>
      </c>
      <c r="R674" s="3" t="s">
        <v>2732</v>
      </c>
    </row>
  </sheetData>
  <sheetProtection algorithmName="SHA-512" hashValue="H0LGorXFG9jq4xCc2VrXFWD/ggjU14ZAcUf3tjHE5/edb7Ct2Wh1GX4X0tF1KqvppkXsaOhQc2i9zvu47hA9GA==" saltValue="Kao+6/GwdwwNTLDiiNCGVQ==" spinCount="100000" sheet="1" objects="1" scenarios="1" selectLockedCells="1" selectUnlockedCells="1"/>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E2E6D7-8546-47BA-97AF-0975FF7F346E}">
  <sheetPr codeName="Hoja5"/>
  <dimension ref="A1:T2498"/>
  <sheetViews>
    <sheetView zoomScale="85" zoomScaleNormal="85" workbookViewId="0">
      <pane ySplit="1" topLeftCell="A2" activePane="bottomLeft" state="frozen"/>
      <selection pane="bottomLeft"/>
    </sheetView>
  </sheetViews>
  <sheetFormatPr baseColWidth="10" defaultRowHeight="15" x14ac:dyDescent="0.25"/>
  <cols>
    <col min="1" max="13" width="11.42578125" style="15"/>
    <col min="14" max="15" width="11.85546875" style="15" bestFit="1" customWidth="1"/>
    <col min="16" max="16384" width="11.42578125" style="15"/>
  </cols>
  <sheetData>
    <row r="1" spans="1:20" s="14" customFormat="1" ht="120" x14ac:dyDescent="0.25">
      <c r="A1" s="14" t="s">
        <v>2851</v>
      </c>
      <c r="B1" s="14" t="s">
        <v>2862</v>
      </c>
      <c r="C1" s="14" t="s">
        <v>2055</v>
      </c>
      <c r="D1" s="14" t="s">
        <v>2056</v>
      </c>
      <c r="E1" s="14" t="s">
        <v>2847</v>
      </c>
      <c r="F1" s="14" t="s">
        <v>2848</v>
      </c>
      <c r="G1" s="14" t="s">
        <v>2849</v>
      </c>
      <c r="H1" s="14" t="s">
        <v>2850</v>
      </c>
      <c r="I1" s="14" t="s">
        <v>2861</v>
      </c>
      <c r="J1" s="14" t="s">
        <v>2062</v>
      </c>
      <c r="K1" s="14" t="s">
        <v>2063</v>
      </c>
      <c r="L1" s="14" t="s">
        <v>2863</v>
      </c>
      <c r="M1" s="14" t="s">
        <v>2064</v>
      </c>
      <c r="N1" s="14" t="s">
        <v>0</v>
      </c>
      <c r="O1" s="14" t="s">
        <v>1</v>
      </c>
      <c r="P1" s="14" t="s">
        <v>2</v>
      </c>
      <c r="Q1" s="14" t="s">
        <v>3</v>
      </c>
      <c r="R1" s="14" t="s">
        <v>2065</v>
      </c>
      <c r="S1" s="14" t="s">
        <v>4</v>
      </c>
      <c r="T1" s="14" t="s">
        <v>5</v>
      </c>
    </row>
    <row r="2" spans="1:20" x14ac:dyDescent="0.25">
      <c r="A2" s="15">
        <v>1</v>
      </c>
      <c r="B2" s="15" t="s">
        <v>2853</v>
      </c>
      <c r="C2" s="15">
        <v>155</v>
      </c>
      <c r="D2" s="15" t="s">
        <v>1304</v>
      </c>
      <c r="E2" s="15" t="s">
        <v>2846</v>
      </c>
      <c r="F2" s="15" t="s">
        <v>2846</v>
      </c>
      <c r="G2" s="15" t="s">
        <v>870</v>
      </c>
      <c r="H2" s="15" t="s">
        <v>1305</v>
      </c>
      <c r="I2" s="15" t="s">
        <v>2051</v>
      </c>
      <c r="J2" s="15" t="s">
        <v>56</v>
      </c>
      <c r="K2" s="15" t="s">
        <v>57</v>
      </c>
      <c r="L2" s="15" t="s">
        <v>58</v>
      </c>
      <c r="M2" s="15" t="s">
        <v>59</v>
      </c>
      <c r="N2" s="16">
        <v>42376</v>
      </c>
      <c r="O2" s="16">
        <v>44561</v>
      </c>
      <c r="P2" s="15">
        <v>80</v>
      </c>
      <c r="Q2" s="15">
        <v>100</v>
      </c>
      <c r="R2" s="15">
        <v>50</v>
      </c>
      <c r="S2" s="17">
        <v>0.625</v>
      </c>
      <c r="T2" s="17">
        <v>0.5</v>
      </c>
    </row>
    <row r="3" spans="1:20" x14ac:dyDescent="0.25">
      <c r="A3" s="15">
        <v>2</v>
      </c>
      <c r="B3" s="15" t="s">
        <v>2853</v>
      </c>
      <c r="C3" s="15">
        <v>155</v>
      </c>
      <c r="D3" s="15" t="s">
        <v>1304</v>
      </c>
      <c r="E3" s="15" t="s">
        <v>2846</v>
      </c>
      <c r="F3" s="15" t="s">
        <v>2846</v>
      </c>
      <c r="G3" s="15" t="s">
        <v>861</v>
      </c>
      <c r="H3" s="15" t="s">
        <v>1306</v>
      </c>
      <c r="I3" s="15" t="s">
        <v>2855</v>
      </c>
      <c r="J3" s="15" t="s">
        <v>311</v>
      </c>
      <c r="K3" s="15" t="s">
        <v>312</v>
      </c>
      <c r="L3" s="15" t="s">
        <v>313</v>
      </c>
      <c r="M3" s="15" t="s">
        <v>314</v>
      </c>
      <c r="N3" s="16">
        <v>42522</v>
      </c>
      <c r="O3" s="16">
        <v>44561</v>
      </c>
      <c r="P3" s="15">
        <v>80</v>
      </c>
      <c r="Q3" s="15">
        <v>100</v>
      </c>
      <c r="R3" s="15">
        <v>100</v>
      </c>
      <c r="S3" s="17">
        <v>1</v>
      </c>
      <c r="T3" s="17">
        <v>1</v>
      </c>
    </row>
    <row r="4" spans="1:20" x14ac:dyDescent="0.25">
      <c r="A4" s="15">
        <v>3</v>
      </c>
      <c r="B4" s="15" t="s">
        <v>2853</v>
      </c>
      <c r="C4" s="15">
        <v>155</v>
      </c>
      <c r="D4" s="15" t="s">
        <v>1304</v>
      </c>
      <c r="E4" s="15" t="s">
        <v>2846</v>
      </c>
      <c r="F4" s="15" t="s">
        <v>2846</v>
      </c>
      <c r="G4" s="15" t="s">
        <v>1402</v>
      </c>
      <c r="H4" s="15" t="s">
        <v>1667</v>
      </c>
      <c r="I4" s="15" t="s">
        <v>2855</v>
      </c>
      <c r="J4" s="15" t="s">
        <v>56</v>
      </c>
      <c r="K4" s="15" t="s">
        <v>57</v>
      </c>
      <c r="L4" s="15" t="s">
        <v>58</v>
      </c>
      <c r="M4" s="15" t="s">
        <v>59</v>
      </c>
      <c r="N4" s="16">
        <v>42552</v>
      </c>
      <c r="O4" s="16">
        <v>44561</v>
      </c>
      <c r="P4" s="15">
        <v>100</v>
      </c>
      <c r="Q4" s="15">
        <v>100</v>
      </c>
      <c r="R4" s="15">
        <v>100</v>
      </c>
      <c r="S4" s="17">
        <v>1</v>
      </c>
      <c r="T4" s="17">
        <v>1</v>
      </c>
    </row>
    <row r="5" spans="1:20" x14ac:dyDescent="0.25">
      <c r="A5" s="15">
        <v>4</v>
      </c>
      <c r="B5" s="15" t="s">
        <v>2853</v>
      </c>
      <c r="C5" s="15">
        <v>155</v>
      </c>
      <c r="D5" s="15" t="s">
        <v>1304</v>
      </c>
      <c r="E5" s="15" t="s">
        <v>2846</v>
      </c>
      <c r="F5" s="15" t="s">
        <v>2846</v>
      </c>
      <c r="G5" s="15" t="s">
        <v>353</v>
      </c>
      <c r="H5" s="15" t="s">
        <v>1668</v>
      </c>
      <c r="I5" s="15" t="s">
        <v>2855</v>
      </c>
      <c r="J5" s="15" t="s">
        <v>56</v>
      </c>
      <c r="K5" s="15" t="s">
        <v>57</v>
      </c>
      <c r="L5" s="15" t="s">
        <v>58</v>
      </c>
      <c r="M5" s="15" t="s">
        <v>59</v>
      </c>
      <c r="N5" s="16">
        <v>41275</v>
      </c>
      <c r="O5" s="16">
        <v>44561</v>
      </c>
      <c r="P5" s="15">
        <v>90</v>
      </c>
      <c r="Q5" s="15">
        <v>100</v>
      </c>
      <c r="R5" s="15">
        <v>100</v>
      </c>
      <c r="S5" s="17">
        <v>1</v>
      </c>
      <c r="T5" s="17">
        <v>1</v>
      </c>
    </row>
    <row r="6" spans="1:20" x14ac:dyDescent="0.25">
      <c r="A6" s="15">
        <v>5</v>
      </c>
      <c r="B6" s="15" t="s">
        <v>2853</v>
      </c>
      <c r="C6" s="15">
        <v>155</v>
      </c>
      <c r="D6" s="15" t="s">
        <v>1304</v>
      </c>
      <c r="E6" s="15" t="s">
        <v>2846</v>
      </c>
      <c r="F6" s="15" t="s">
        <v>2846</v>
      </c>
      <c r="G6" s="15" t="s">
        <v>206</v>
      </c>
      <c r="H6" s="15" t="s">
        <v>1669</v>
      </c>
      <c r="I6" s="15" t="s">
        <v>2856</v>
      </c>
      <c r="J6" s="15" t="s">
        <v>56</v>
      </c>
      <c r="K6" s="15" t="s">
        <v>57</v>
      </c>
      <c r="L6" s="15" t="s">
        <v>58</v>
      </c>
      <c r="M6" s="15" t="s">
        <v>59</v>
      </c>
      <c r="N6" s="16">
        <v>41791</v>
      </c>
      <c r="O6" s="16">
        <v>43465</v>
      </c>
      <c r="P6" s="15">
        <v>100</v>
      </c>
      <c r="Q6" s="15">
        <v>100</v>
      </c>
      <c r="R6" s="15">
        <v>100</v>
      </c>
      <c r="S6" s="17">
        <v>1</v>
      </c>
      <c r="T6" s="17">
        <v>1</v>
      </c>
    </row>
    <row r="7" spans="1:20" x14ac:dyDescent="0.25">
      <c r="A7" s="15">
        <v>6</v>
      </c>
      <c r="B7" s="15" t="s">
        <v>2853</v>
      </c>
      <c r="C7" s="15">
        <v>155</v>
      </c>
      <c r="D7" s="15" t="s">
        <v>1304</v>
      </c>
      <c r="E7" s="15" t="s">
        <v>2846</v>
      </c>
      <c r="F7" s="15" t="s">
        <v>2846</v>
      </c>
      <c r="G7" s="15" t="s">
        <v>1403</v>
      </c>
      <c r="H7" s="15" t="s">
        <v>1670</v>
      </c>
      <c r="I7" s="15" t="s">
        <v>2855</v>
      </c>
      <c r="J7" s="15" t="s">
        <v>56</v>
      </c>
      <c r="K7" s="15" t="s">
        <v>57</v>
      </c>
      <c r="L7" s="15" t="s">
        <v>58</v>
      </c>
      <c r="M7" s="15" t="s">
        <v>59</v>
      </c>
      <c r="N7" s="16">
        <v>43344</v>
      </c>
      <c r="O7" s="16">
        <v>44440</v>
      </c>
      <c r="P7" s="15">
        <v>60</v>
      </c>
      <c r="Q7" s="15">
        <v>100</v>
      </c>
      <c r="R7" s="15">
        <v>0</v>
      </c>
      <c r="S7" s="17">
        <v>0</v>
      </c>
      <c r="T7" s="17">
        <v>0</v>
      </c>
    </row>
    <row r="8" spans="1:20" x14ac:dyDescent="0.25">
      <c r="A8" s="15">
        <v>7</v>
      </c>
      <c r="B8" s="15" t="s">
        <v>2853</v>
      </c>
      <c r="C8" s="15">
        <v>155</v>
      </c>
      <c r="D8" s="15" t="s">
        <v>1304</v>
      </c>
      <c r="E8" s="15" t="s">
        <v>2846</v>
      </c>
      <c r="F8" s="15" t="s">
        <v>2846</v>
      </c>
      <c r="G8" s="15" t="s">
        <v>1674</v>
      </c>
      <c r="H8" s="15" t="s">
        <v>1675</v>
      </c>
      <c r="I8" s="15" t="s">
        <v>2051</v>
      </c>
      <c r="J8" s="15" t="s">
        <v>56</v>
      </c>
      <c r="K8" s="15" t="s">
        <v>57</v>
      </c>
      <c r="L8" s="15" t="s">
        <v>58</v>
      </c>
      <c r="M8" s="15" t="s">
        <v>59</v>
      </c>
      <c r="N8" s="16">
        <v>42583</v>
      </c>
      <c r="O8" s="16">
        <v>43100</v>
      </c>
      <c r="P8" s="15">
        <v>100</v>
      </c>
      <c r="Q8" s="15">
        <v>100</v>
      </c>
      <c r="R8" s="15">
        <v>100</v>
      </c>
      <c r="S8" s="17">
        <v>1</v>
      </c>
      <c r="T8" s="17">
        <v>1</v>
      </c>
    </row>
    <row r="9" spans="1:20" x14ac:dyDescent="0.25">
      <c r="A9" s="15">
        <v>8</v>
      </c>
      <c r="B9" s="15" t="s">
        <v>2853</v>
      </c>
      <c r="C9" s="15">
        <v>155</v>
      </c>
      <c r="D9" s="15" t="s">
        <v>1304</v>
      </c>
      <c r="E9" s="15" t="s">
        <v>2846</v>
      </c>
      <c r="F9" s="15" t="s">
        <v>2846</v>
      </c>
      <c r="G9" s="15" t="s">
        <v>209</v>
      </c>
      <c r="H9" s="15" t="s">
        <v>1676</v>
      </c>
      <c r="I9" s="15" t="s">
        <v>2856</v>
      </c>
      <c r="J9" s="15" t="s">
        <v>950</v>
      </c>
      <c r="K9" s="15" t="s">
        <v>951</v>
      </c>
      <c r="L9" s="15" t="s">
        <v>58</v>
      </c>
      <c r="M9" s="15" t="s">
        <v>59</v>
      </c>
      <c r="N9" s="16">
        <v>42370</v>
      </c>
      <c r="O9" s="16">
        <v>43830</v>
      </c>
      <c r="P9" s="15">
        <v>100</v>
      </c>
      <c r="Q9" s="15">
        <v>100</v>
      </c>
      <c r="R9" s="15">
        <v>85.2</v>
      </c>
      <c r="S9" s="17">
        <v>0.85199999999999998</v>
      </c>
      <c r="T9" s="17">
        <v>0.85199999999999998</v>
      </c>
    </row>
    <row r="10" spans="1:20" x14ac:dyDescent="0.25">
      <c r="A10" s="15">
        <v>9</v>
      </c>
      <c r="B10" s="15" t="s">
        <v>2853</v>
      </c>
      <c r="C10" s="15">
        <v>155</v>
      </c>
      <c r="D10" s="15" t="s">
        <v>1304</v>
      </c>
      <c r="E10" s="15" t="s">
        <v>2846</v>
      </c>
      <c r="F10" s="15" t="s">
        <v>2846</v>
      </c>
      <c r="G10" s="15" t="s">
        <v>1677</v>
      </c>
      <c r="H10" s="15" t="s">
        <v>1678</v>
      </c>
      <c r="I10" s="15" t="s">
        <v>2855</v>
      </c>
      <c r="J10" s="15" t="s">
        <v>56</v>
      </c>
      <c r="K10" s="15" t="s">
        <v>57</v>
      </c>
      <c r="L10" s="15" t="s">
        <v>58</v>
      </c>
      <c r="M10" s="15" t="s">
        <v>59</v>
      </c>
      <c r="N10" s="16">
        <v>41671</v>
      </c>
      <c r="O10" s="16">
        <v>42887</v>
      </c>
      <c r="P10" s="15">
        <v>100</v>
      </c>
      <c r="Q10" s="15">
        <v>100</v>
      </c>
      <c r="R10" s="15">
        <v>88</v>
      </c>
      <c r="S10" s="17">
        <v>0.88</v>
      </c>
      <c r="T10" s="17">
        <v>0.88</v>
      </c>
    </row>
    <row r="11" spans="1:20" x14ac:dyDescent="0.25">
      <c r="A11" s="15">
        <v>10</v>
      </c>
      <c r="B11" s="15" t="s">
        <v>2853</v>
      </c>
      <c r="C11" s="15">
        <v>155</v>
      </c>
      <c r="D11" s="15" t="s">
        <v>1304</v>
      </c>
      <c r="E11" s="15" t="s">
        <v>2846</v>
      </c>
      <c r="F11" s="15" t="s">
        <v>2846</v>
      </c>
      <c r="G11" s="15" t="s">
        <v>513</v>
      </c>
      <c r="H11" s="15" t="s">
        <v>1682</v>
      </c>
      <c r="I11" s="15" t="s">
        <v>2855</v>
      </c>
      <c r="J11" s="15" t="s">
        <v>56</v>
      </c>
      <c r="K11" s="15" t="s">
        <v>57</v>
      </c>
      <c r="L11" s="15" t="s">
        <v>58</v>
      </c>
      <c r="M11" s="15" t="s">
        <v>59</v>
      </c>
      <c r="N11" s="16">
        <v>42164</v>
      </c>
      <c r="O11" s="16">
        <v>44561</v>
      </c>
      <c r="P11" s="15">
        <v>100</v>
      </c>
      <c r="Q11" s="15">
        <v>100</v>
      </c>
      <c r="R11" s="15">
        <v>100</v>
      </c>
      <c r="S11" s="17">
        <v>1</v>
      </c>
      <c r="T11" s="17">
        <v>1</v>
      </c>
    </row>
    <row r="12" spans="1:20" x14ac:dyDescent="0.25">
      <c r="A12" s="15">
        <v>11</v>
      </c>
      <c r="B12" s="15" t="s">
        <v>2853</v>
      </c>
      <c r="C12" s="15">
        <v>155</v>
      </c>
      <c r="D12" s="15" t="s">
        <v>1304</v>
      </c>
      <c r="E12" s="15" t="s">
        <v>2846</v>
      </c>
      <c r="F12" s="15" t="s">
        <v>2846</v>
      </c>
      <c r="G12" s="15" t="s">
        <v>809</v>
      </c>
      <c r="H12" s="15" t="s">
        <v>1683</v>
      </c>
      <c r="I12" s="15" t="s">
        <v>2855</v>
      </c>
      <c r="J12" s="15" t="s">
        <v>56</v>
      </c>
      <c r="K12" s="15" t="s">
        <v>57</v>
      </c>
      <c r="L12" s="15" t="s">
        <v>58</v>
      </c>
      <c r="M12" s="15" t="s">
        <v>59</v>
      </c>
      <c r="N12" s="16">
        <v>42552</v>
      </c>
      <c r="O12" s="16">
        <v>44561</v>
      </c>
      <c r="P12" s="15">
        <v>100</v>
      </c>
      <c r="Q12" s="15">
        <v>100</v>
      </c>
      <c r="R12" s="15">
        <v>100</v>
      </c>
      <c r="S12" s="17">
        <v>1</v>
      </c>
      <c r="T12" s="17">
        <v>1</v>
      </c>
    </row>
    <row r="13" spans="1:20" x14ac:dyDescent="0.25">
      <c r="A13" s="15">
        <v>12</v>
      </c>
      <c r="B13" s="15" t="s">
        <v>2853</v>
      </c>
      <c r="C13" s="15">
        <v>155</v>
      </c>
      <c r="D13" s="15" t="s">
        <v>1304</v>
      </c>
      <c r="E13" s="15" t="s">
        <v>2846</v>
      </c>
      <c r="F13" s="15" t="s">
        <v>2846</v>
      </c>
      <c r="G13" s="15" t="s">
        <v>374</v>
      </c>
      <c r="H13" s="15" t="s">
        <v>1689</v>
      </c>
      <c r="I13" s="15" t="s">
        <v>2855</v>
      </c>
      <c r="J13" s="15" t="s">
        <v>56</v>
      </c>
      <c r="K13" s="15" t="s">
        <v>57</v>
      </c>
      <c r="L13" s="15" t="s">
        <v>58</v>
      </c>
      <c r="M13" s="15" t="s">
        <v>59</v>
      </c>
      <c r="N13" s="16">
        <v>42461</v>
      </c>
      <c r="O13" s="16">
        <v>44561</v>
      </c>
      <c r="P13" s="15">
        <v>100</v>
      </c>
      <c r="Q13" s="15">
        <v>100</v>
      </c>
      <c r="R13" s="15">
        <v>100</v>
      </c>
      <c r="S13" s="17">
        <v>1</v>
      </c>
      <c r="T13" s="17">
        <v>1</v>
      </c>
    </row>
    <row r="14" spans="1:20" x14ac:dyDescent="0.25">
      <c r="A14" s="15">
        <v>13</v>
      </c>
      <c r="B14" s="15" t="s">
        <v>2853</v>
      </c>
      <c r="C14" s="15">
        <v>155</v>
      </c>
      <c r="D14" s="15" t="s">
        <v>1304</v>
      </c>
      <c r="E14" s="15" t="s">
        <v>2846</v>
      </c>
      <c r="F14" s="15" t="s">
        <v>2846</v>
      </c>
      <c r="G14" s="15" t="s">
        <v>385</v>
      </c>
      <c r="H14" s="15" t="s">
        <v>1690</v>
      </c>
      <c r="I14" s="15" t="s">
        <v>2051</v>
      </c>
      <c r="J14" s="15" t="s">
        <v>56</v>
      </c>
      <c r="K14" s="15" t="s">
        <v>57</v>
      </c>
      <c r="L14" s="15" t="s">
        <v>58</v>
      </c>
      <c r="M14" s="15" t="s">
        <v>59</v>
      </c>
      <c r="N14" s="16">
        <v>42384</v>
      </c>
      <c r="O14" s="16">
        <v>44561</v>
      </c>
      <c r="P14" s="15">
        <v>100</v>
      </c>
      <c r="Q14" s="15">
        <v>100</v>
      </c>
      <c r="R14" s="15">
        <v>100</v>
      </c>
      <c r="S14" s="17">
        <v>1</v>
      </c>
      <c r="T14" s="17">
        <v>1</v>
      </c>
    </row>
    <row r="15" spans="1:20" x14ac:dyDescent="0.25">
      <c r="A15" s="15">
        <v>14</v>
      </c>
      <c r="B15" s="15" t="s">
        <v>2853</v>
      </c>
      <c r="C15" s="15">
        <v>155</v>
      </c>
      <c r="D15" s="15" t="s">
        <v>1304</v>
      </c>
      <c r="E15" s="15" t="s">
        <v>2846</v>
      </c>
      <c r="F15" s="15" t="s">
        <v>2846</v>
      </c>
      <c r="G15" s="15" t="s">
        <v>530</v>
      </c>
      <c r="H15" s="15" t="s">
        <v>1691</v>
      </c>
      <c r="I15" s="15" t="s">
        <v>2856</v>
      </c>
      <c r="J15" s="15" t="s">
        <v>56</v>
      </c>
      <c r="K15" s="15" t="s">
        <v>57</v>
      </c>
      <c r="L15" s="15" t="s">
        <v>58</v>
      </c>
      <c r="M15" s="15" t="s">
        <v>59</v>
      </c>
      <c r="N15" s="16">
        <v>41426</v>
      </c>
      <c r="O15" s="16">
        <v>44561</v>
      </c>
      <c r="P15" s="15">
        <v>100</v>
      </c>
      <c r="Q15" s="15">
        <v>100</v>
      </c>
      <c r="R15" s="15">
        <v>100</v>
      </c>
      <c r="S15" s="17">
        <v>1</v>
      </c>
      <c r="T15" s="17">
        <v>1</v>
      </c>
    </row>
    <row r="16" spans="1:20" x14ac:dyDescent="0.25">
      <c r="A16" s="15">
        <v>15</v>
      </c>
      <c r="B16" s="15" t="s">
        <v>2853</v>
      </c>
      <c r="C16" s="15">
        <v>155</v>
      </c>
      <c r="D16" s="15" t="s">
        <v>1304</v>
      </c>
      <c r="E16" s="15" t="s">
        <v>2846</v>
      </c>
      <c r="F16" s="15" t="s">
        <v>2846</v>
      </c>
      <c r="G16" s="15" t="s">
        <v>199</v>
      </c>
      <c r="H16" s="15" t="s">
        <v>1772</v>
      </c>
      <c r="I16" s="15" t="s">
        <v>2856</v>
      </c>
      <c r="J16" s="15" t="s">
        <v>56</v>
      </c>
      <c r="K16" s="15" t="s">
        <v>57</v>
      </c>
      <c r="L16" s="15" t="s">
        <v>58</v>
      </c>
      <c r="M16" s="15" t="s">
        <v>59</v>
      </c>
      <c r="N16" s="16">
        <v>42736</v>
      </c>
      <c r="O16" s="16">
        <v>43101</v>
      </c>
      <c r="P16" s="15">
        <v>100</v>
      </c>
      <c r="Q16" s="15">
        <v>100</v>
      </c>
      <c r="R16" s="15">
        <v>30</v>
      </c>
      <c r="S16" s="17">
        <v>0.3</v>
      </c>
      <c r="T16" s="17">
        <v>0.3</v>
      </c>
    </row>
    <row r="17" spans="1:20" x14ac:dyDescent="0.25">
      <c r="A17" s="15">
        <v>16</v>
      </c>
      <c r="B17" s="15" t="s">
        <v>2853</v>
      </c>
      <c r="C17" s="15">
        <v>155</v>
      </c>
      <c r="D17" s="15" t="s">
        <v>1304</v>
      </c>
      <c r="E17" s="15" t="s">
        <v>2846</v>
      </c>
      <c r="F17" s="15" t="s">
        <v>2846</v>
      </c>
      <c r="G17" s="15" t="s">
        <v>203</v>
      </c>
      <c r="H17" s="15" t="s">
        <v>1868</v>
      </c>
      <c r="I17" s="15" t="s">
        <v>2856</v>
      </c>
      <c r="J17" s="15" t="s">
        <v>56</v>
      </c>
      <c r="K17" s="15" t="s">
        <v>57</v>
      </c>
      <c r="L17" s="15" t="s">
        <v>58</v>
      </c>
      <c r="M17" s="15" t="s">
        <v>59</v>
      </c>
      <c r="N17" s="16">
        <v>42736</v>
      </c>
      <c r="O17" s="16">
        <v>43101</v>
      </c>
      <c r="P17" s="15">
        <v>100</v>
      </c>
      <c r="Q17" s="15">
        <v>100</v>
      </c>
      <c r="R17" s="15">
        <v>50</v>
      </c>
      <c r="S17" s="17">
        <v>0.5</v>
      </c>
      <c r="T17" s="17">
        <v>0.5</v>
      </c>
    </row>
    <row r="18" spans="1:20" x14ac:dyDescent="0.25">
      <c r="A18" s="15">
        <v>17</v>
      </c>
      <c r="B18" s="15" t="s">
        <v>2853</v>
      </c>
      <c r="C18" s="15">
        <v>155</v>
      </c>
      <c r="D18" s="15" t="s">
        <v>1304</v>
      </c>
      <c r="E18" s="15" t="s">
        <v>2846</v>
      </c>
      <c r="F18" s="15" t="s">
        <v>2846</v>
      </c>
      <c r="G18" s="15" t="s">
        <v>97</v>
      </c>
      <c r="H18" s="15" t="s">
        <v>1940</v>
      </c>
      <c r="I18" s="15" t="s">
        <v>2855</v>
      </c>
      <c r="J18" s="15" t="s">
        <v>56</v>
      </c>
      <c r="K18" s="15" t="s">
        <v>57</v>
      </c>
      <c r="L18" s="15" t="s">
        <v>58</v>
      </c>
      <c r="M18" s="15" t="s">
        <v>59</v>
      </c>
      <c r="N18" s="16">
        <v>42767</v>
      </c>
      <c r="O18" s="16">
        <v>44561</v>
      </c>
      <c r="P18" s="15">
        <v>100</v>
      </c>
      <c r="Q18" s="15">
        <v>100</v>
      </c>
      <c r="R18" s="15">
        <v>90</v>
      </c>
      <c r="S18" s="17">
        <v>0.9</v>
      </c>
      <c r="T18" s="17">
        <v>0.9</v>
      </c>
    </row>
    <row r="19" spans="1:20" x14ac:dyDescent="0.25">
      <c r="A19" s="15">
        <v>18</v>
      </c>
      <c r="B19" s="15" t="s">
        <v>2853</v>
      </c>
      <c r="C19" s="15">
        <v>155</v>
      </c>
      <c r="D19" s="15" t="s">
        <v>1304</v>
      </c>
      <c r="E19" s="15" t="s">
        <v>2846</v>
      </c>
      <c r="F19" s="15" t="s">
        <v>2846</v>
      </c>
      <c r="G19" s="15" t="s">
        <v>128</v>
      </c>
      <c r="H19" s="15" t="s">
        <v>1942</v>
      </c>
      <c r="I19" s="15" t="s">
        <v>2855</v>
      </c>
      <c r="J19" s="15" t="s">
        <v>56</v>
      </c>
      <c r="K19" s="15" t="s">
        <v>57</v>
      </c>
      <c r="L19" s="15" t="s">
        <v>58</v>
      </c>
      <c r="M19" s="15" t="s">
        <v>59</v>
      </c>
      <c r="N19" s="16">
        <v>42644</v>
      </c>
      <c r="O19" s="16">
        <v>44561</v>
      </c>
      <c r="P19" s="15">
        <v>90</v>
      </c>
      <c r="Q19" s="15">
        <v>100</v>
      </c>
      <c r="R19" s="15">
        <v>5</v>
      </c>
      <c r="S19" s="17">
        <v>5.5555555555555552E-2</v>
      </c>
      <c r="T19" s="17">
        <v>0.05</v>
      </c>
    </row>
    <row r="20" spans="1:20" x14ac:dyDescent="0.25">
      <c r="A20" s="15">
        <v>19</v>
      </c>
      <c r="B20" s="15" t="s">
        <v>2853</v>
      </c>
      <c r="C20" s="15">
        <v>155</v>
      </c>
      <c r="D20" s="15" t="s">
        <v>1304</v>
      </c>
      <c r="E20" s="15" t="s">
        <v>2846</v>
      </c>
      <c r="F20" s="15" t="s">
        <v>2846</v>
      </c>
      <c r="G20" s="15" t="s">
        <v>244</v>
      </c>
      <c r="H20" s="15" t="s">
        <v>1945</v>
      </c>
      <c r="I20" s="15" t="s">
        <v>2855</v>
      </c>
      <c r="J20" s="15" t="s">
        <v>56</v>
      </c>
      <c r="K20" s="15" t="s">
        <v>57</v>
      </c>
      <c r="L20" s="15" t="s">
        <v>58</v>
      </c>
      <c r="M20" s="15" t="s">
        <v>59</v>
      </c>
      <c r="N20" s="16">
        <v>41426</v>
      </c>
      <c r="O20" s="16">
        <v>44561</v>
      </c>
      <c r="P20" s="15">
        <v>90</v>
      </c>
      <c r="Q20" s="15">
        <v>100</v>
      </c>
      <c r="R20" s="15">
        <v>90</v>
      </c>
      <c r="S20" s="17">
        <v>1</v>
      </c>
      <c r="T20" s="17">
        <v>0.9</v>
      </c>
    </row>
    <row r="21" spans="1:20" x14ac:dyDescent="0.25">
      <c r="A21" s="15">
        <v>20</v>
      </c>
      <c r="B21" s="15" t="s">
        <v>2853</v>
      </c>
      <c r="C21" s="15">
        <v>155</v>
      </c>
      <c r="D21" s="15" t="s">
        <v>1304</v>
      </c>
      <c r="E21" s="15" t="s">
        <v>2846</v>
      </c>
      <c r="F21" s="15" t="s">
        <v>2846</v>
      </c>
      <c r="G21" s="15" t="s">
        <v>208</v>
      </c>
      <c r="H21" s="15" t="s">
        <v>1946</v>
      </c>
      <c r="I21" s="15" t="s">
        <v>2855</v>
      </c>
      <c r="J21" s="15" t="s">
        <v>56</v>
      </c>
      <c r="K21" s="15" t="s">
        <v>57</v>
      </c>
      <c r="L21" s="15" t="s">
        <v>58</v>
      </c>
      <c r="M21" s="15" t="s">
        <v>59</v>
      </c>
      <c r="N21" s="16">
        <v>41791</v>
      </c>
      <c r="O21" s="16">
        <v>43830</v>
      </c>
      <c r="P21" s="15">
        <v>100</v>
      </c>
      <c r="Q21" s="15">
        <v>100</v>
      </c>
      <c r="R21" s="15">
        <v>100</v>
      </c>
      <c r="S21" s="17">
        <v>1</v>
      </c>
      <c r="T21" s="17">
        <v>1</v>
      </c>
    </row>
    <row r="22" spans="1:20" x14ac:dyDescent="0.25">
      <c r="A22" s="15">
        <v>21</v>
      </c>
      <c r="B22" s="15" t="s">
        <v>2853</v>
      </c>
      <c r="C22" s="15">
        <v>155</v>
      </c>
      <c r="D22" s="15" t="s">
        <v>1304</v>
      </c>
      <c r="E22" s="15" t="s">
        <v>2846</v>
      </c>
      <c r="F22" s="15" t="s">
        <v>2846</v>
      </c>
      <c r="G22" s="15" t="s">
        <v>1949</v>
      </c>
      <c r="H22" s="15" t="s">
        <v>1950</v>
      </c>
      <c r="I22" s="15" t="s">
        <v>2855</v>
      </c>
      <c r="J22" s="15" t="s">
        <v>56</v>
      </c>
      <c r="K22" s="15" t="s">
        <v>57</v>
      </c>
      <c r="L22" s="15" t="s">
        <v>58</v>
      </c>
      <c r="M22" s="15" t="s">
        <v>59</v>
      </c>
      <c r="N22" s="16">
        <v>42887</v>
      </c>
      <c r="O22" s="16">
        <v>44348</v>
      </c>
      <c r="P22" s="15">
        <v>80</v>
      </c>
      <c r="Q22" s="15">
        <v>100</v>
      </c>
      <c r="R22" s="15">
        <v>40</v>
      </c>
      <c r="S22" s="17">
        <v>0.5</v>
      </c>
      <c r="T22" s="17">
        <v>0.4</v>
      </c>
    </row>
    <row r="23" spans="1:20" x14ac:dyDescent="0.25">
      <c r="A23" s="15">
        <v>22</v>
      </c>
      <c r="B23" s="15" t="s">
        <v>2853</v>
      </c>
      <c r="C23" s="15">
        <v>155</v>
      </c>
      <c r="D23" s="15" t="s">
        <v>1304</v>
      </c>
      <c r="E23" s="15" t="s">
        <v>2846</v>
      </c>
      <c r="F23" s="15" t="s">
        <v>2846</v>
      </c>
      <c r="G23" s="15" t="s">
        <v>207</v>
      </c>
      <c r="H23" s="15" t="s">
        <v>1951</v>
      </c>
      <c r="I23" s="15" t="s">
        <v>2051</v>
      </c>
      <c r="J23" s="15" t="s">
        <v>56</v>
      </c>
      <c r="K23" s="15" t="s">
        <v>57</v>
      </c>
      <c r="L23" s="15" t="s">
        <v>58</v>
      </c>
      <c r="M23" s="15" t="s">
        <v>59</v>
      </c>
      <c r="N23" s="16">
        <v>41791</v>
      </c>
      <c r="O23" s="16">
        <v>44561</v>
      </c>
      <c r="P23" s="15">
        <v>100</v>
      </c>
      <c r="Q23" s="15">
        <v>100</v>
      </c>
      <c r="R23" s="15">
        <v>93</v>
      </c>
      <c r="S23" s="17">
        <v>0.93</v>
      </c>
      <c r="T23" s="17">
        <v>0.93</v>
      </c>
    </row>
    <row r="24" spans="1:20" x14ac:dyDescent="0.25">
      <c r="A24" s="15">
        <v>23</v>
      </c>
      <c r="B24" s="15" t="s">
        <v>2853</v>
      </c>
      <c r="C24" s="15">
        <v>155</v>
      </c>
      <c r="D24" s="15" t="s">
        <v>1304</v>
      </c>
      <c r="E24" s="15" t="s">
        <v>2846</v>
      </c>
      <c r="F24" s="15" t="s">
        <v>2846</v>
      </c>
      <c r="G24" s="15" t="s">
        <v>205</v>
      </c>
      <c r="H24" s="15" t="s">
        <v>1952</v>
      </c>
      <c r="I24" s="15" t="s">
        <v>2855</v>
      </c>
      <c r="J24" s="15" t="s">
        <v>56</v>
      </c>
      <c r="K24" s="15" t="s">
        <v>57</v>
      </c>
      <c r="L24" s="15" t="s">
        <v>58</v>
      </c>
      <c r="M24" s="15" t="s">
        <v>59</v>
      </c>
      <c r="N24" s="16">
        <v>42186</v>
      </c>
      <c r="O24" s="16">
        <v>44561</v>
      </c>
      <c r="P24" s="15">
        <v>90</v>
      </c>
      <c r="Q24" s="15">
        <v>100</v>
      </c>
      <c r="R24" s="15">
        <v>65</v>
      </c>
      <c r="S24" s="17">
        <v>0.72222222222222221</v>
      </c>
      <c r="T24" s="17">
        <v>0.65</v>
      </c>
    </row>
    <row r="25" spans="1:20" x14ac:dyDescent="0.25">
      <c r="A25" s="15">
        <v>24</v>
      </c>
      <c r="B25" s="15" t="s">
        <v>2853</v>
      </c>
      <c r="C25" s="15">
        <v>155</v>
      </c>
      <c r="D25" s="15" t="s">
        <v>1304</v>
      </c>
      <c r="E25" s="15" t="s">
        <v>2846</v>
      </c>
      <c r="F25" s="15" t="s">
        <v>2846</v>
      </c>
      <c r="G25" s="15" t="s">
        <v>12</v>
      </c>
      <c r="H25" s="15" t="s">
        <v>1955</v>
      </c>
      <c r="I25" s="15" t="s">
        <v>2855</v>
      </c>
      <c r="J25" s="15" t="s">
        <v>623</v>
      </c>
      <c r="K25" s="15" t="s">
        <v>624</v>
      </c>
      <c r="L25" s="15" t="s">
        <v>58</v>
      </c>
      <c r="M25" s="15" t="s">
        <v>59</v>
      </c>
      <c r="N25" s="16">
        <v>42461</v>
      </c>
      <c r="O25" s="16">
        <v>44561</v>
      </c>
      <c r="P25" s="15">
        <v>100</v>
      </c>
      <c r="Q25" s="15">
        <v>100</v>
      </c>
      <c r="R25" s="15">
        <v>45</v>
      </c>
      <c r="S25" s="17">
        <v>0.45</v>
      </c>
      <c r="T25" s="17">
        <v>0.45</v>
      </c>
    </row>
    <row r="26" spans="1:20" x14ac:dyDescent="0.25">
      <c r="A26" s="15">
        <v>25</v>
      </c>
      <c r="B26" s="15" t="s">
        <v>2853</v>
      </c>
      <c r="C26" s="15">
        <v>155</v>
      </c>
      <c r="D26" s="15" t="s">
        <v>1304</v>
      </c>
      <c r="E26" s="15" t="s">
        <v>2846</v>
      </c>
      <c r="F26" s="15" t="s">
        <v>2846</v>
      </c>
      <c r="G26" s="15" t="s">
        <v>359</v>
      </c>
      <c r="H26" s="15" t="s">
        <v>1956</v>
      </c>
      <c r="I26" s="15" t="s">
        <v>2051</v>
      </c>
      <c r="J26" s="15" t="s">
        <v>56</v>
      </c>
      <c r="K26" s="15" t="s">
        <v>57</v>
      </c>
      <c r="L26" s="15" t="s">
        <v>58</v>
      </c>
      <c r="M26" s="15" t="s">
        <v>59</v>
      </c>
      <c r="N26" s="16">
        <v>42370</v>
      </c>
      <c r="O26" s="16">
        <v>43465</v>
      </c>
      <c r="P26" s="15">
        <v>100</v>
      </c>
      <c r="Q26" s="15">
        <v>100</v>
      </c>
      <c r="R26" s="15">
        <v>60</v>
      </c>
      <c r="S26" s="17">
        <v>0.6</v>
      </c>
      <c r="T26" s="17">
        <v>0.6</v>
      </c>
    </row>
    <row r="27" spans="1:20" x14ac:dyDescent="0.25">
      <c r="A27" s="15">
        <v>26</v>
      </c>
      <c r="B27" s="15" t="s">
        <v>2853</v>
      </c>
      <c r="C27" s="15">
        <v>155</v>
      </c>
      <c r="D27" s="15" t="s">
        <v>1304</v>
      </c>
      <c r="E27" s="15" t="s">
        <v>2846</v>
      </c>
      <c r="F27" s="15" t="s">
        <v>2846</v>
      </c>
      <c r="G27" s="15" t="s">
        <v>9</v>
      </c>
      <c r="H27" s="15" t="s">
        <v>1960</v>
      </c>
      <c r="I27" s="15" t="s">
        <v>2051</v>
      </c>
      <c r="J27" s="15" t="s">
        <v>56</v>
      </c>
      <c r="K27" s="15" t="s">
        <v>57</v>
      </c>
      <c r="L27" s="15" t="s">
        <v>58</v>
      </c>
      <c r="M27" s="15" t="s">
        <v>59</v>
      </c>
      <c r="N27" s="16">
        <v>41275</v>
      </c>
      <c r="O27" s="16">
        <v>44561</v>
      </c>
      <c r="P27" s="15">
        <v>100</v>
      </c>
      <c r="Q27" s="15">
        <v>100</v>
      </c>
      <c r="R27" s="15">
        <v>100</v>
      </c>
      <c r="S27" s="17">
        <v>1</v>
      </c>
      <c r="T27" s="17">
        <v>1</v>
      </c>
    </row>
    <row r="28" spans="1:20" x14ac:dyDescent="0.25">
      <c r="A28" s="15">
        <v>27</v>
      </c>
      <c r="B28" s="15" t="s">
        <v>2853</v>
      </c>
      <c r="C28" s="15">
        <v>155</v>
      </c>
      <c r="D28" s="15" t="s">
        <v>1304</v>
      </c>
      <c r="E28" s="15" t="s">
        <v>2846</v>
      </c>
      <c r="F28" s="15" t="s">
        <v>2846</v>
      </c>
      <c r="G28" s="15" t="s">
        <v>337</v>
      </c>
      <c r="H28" s="15" t="s">
        <v>1961</v>
      </c>
      <c r="I28" s="15" t="s">
        <v>2855</v>
      </c>
      <c r="J28" s="15" t="s">
        <v>56</v>
      </c>
      <c r="K28" s="15" t="s">
        <v>57</v>
      </c>
      <c r="L28" s="15" t="s">
        <v>58</v>
      </c>
      <c r="M28" s="15" t="s">
        <v>59</v>
      </c>
      <c r="N28" s="16">
        <v>41275</v>
      </c>
      <c r="O28" s="16">
        <v>43100</v>
      </c>
      <c r="P28" s="15">
        <v>100</v>
      </c>
      <c r="Q28" s="15">
        <v>100</v>
      </c>
      <c r="R28" s="15">
        <v>55</v>
      </c>
      <c r="S28" s="17">
        <v>0.55000000000000004</v>
      </c>
      <c r="T28" s="17">
        <v>0.55000000000000004</v>
      </c>
    </row>
    <row r="29" spans="1:20" x14ac:dyDescent="0.25">
      <c r="A29" s="15">
        <v>28</v>
      </c>
      <c r="B29" s="15" t="s">
        <v>2853</v>
      </c>
      <c r="C29" s="15">
        <v>155</v>
      </c>
      <c r="D29" s="15" t="s">
        <v>1304</v>
      </c>
      <c r="E29" s="15" t="s">
        <v>2846</v>
      </c>
      <c r="F29" s="15" t="s">
        <v>2846</v>
      </c>
      <c r="G29" s="15" t="s">
        <v>13</v>
      </c>
      <c r="H29" s="15" t="s">
        <v>1975</v>
      </c>
      <c r="I29" s="15" t="s">
        <v>2855</v>
      </c>
      <c r="J29" s="15" t="s">
        <v>950</v>
      </c>
      <c r="K29" s="15" t="s">
        <v>951</v>
      </c>
      <c r="L29" s="15" t="s">
        <v>58</v>
      </c>
      <c r="M29" s="15" t="s">
        <v>59</v>
      </c>
      <c r="N29" s="16">
        <v>41275</v>
      </c>
      <c r="O29" s="16">
        <v>44561</v>
      </c>
      <c r="P29" s="15">
        <v>5</v>
      </c>
      <c r="Q29" s="15">
        <v>5</v>
      </c>
      <c r="R29" s="15">
        <v>11</v>
      </c>
      <c r="S29" s="17">
        <v>1</v>
      </c>
      <c r="T29" s="17">
        <v>1</v>
      </c>
    </row>
    <row r="30" spans="1:20" x14ac:dyDescent="0.25">
      <c r="A30" s="15">
        <v>29</v>
      </c>
      <c r="B30" s="15" t="s">
        <v>2853</v>
      </c>
      <c r="C30" s="15">
        <v>3760</v>
      </c>
      <c r="D30" s="15" t="s">
        <v>1847</v>
      </c>
      <c r="E30" s="15" t="s">
        <v>2846</v>
      </c>
      <c r="F30" s="15" t="s">
        <v>2846</v>
      </c>
      <c r="G30" s="15" t="s">
        <v>207</v>
      </c>
      <c r="H30" s="15" t="s">
        <v>1848</v>
      </c>
      <c r="I30" s="15" t="s">
        <v>2856</v>
      </c>
      <c r="J30" s="15" t="s">
        <v>226</v>
      </c>
      <c r="K30" s="15" t="s">
        <v>227</v>
      </c>
      <c r="L30" s="15" t="s">
        <v>228</v>
      </c>
      <c r="M30" s="15" t="s">
        <v>229</v>
      </c>
      <c r="N30" s="16">
        <v>41506</v>
      </c>
      <c r="O30" s="16">
        <v>42004</v>
      </c>
      <c r="P30" s="15">
        <v>1</v>
      </c>
      <c r="Q30" s="15">
        <v>1</v>
      </c>
      <c r="R30" s="15">
        <v>1</v>
      </c>
      <c r="S30" s="17">
        <v>1</v>
      </c>
      <c r="T30" s="17">
        <v>1</v>
      </c>
    </row>
    <row r="31" spans="1:20" x14ac:dyDescent="0.25">
      <c r="A31" s="15">
        <v>30</v>
      </c>
      <c r="B31" s="15" t="s">
        <v>2853</v>
      </c>
      <c r="C31" s="15">
        <v>3760</v>
      </c>
      <c r="D31" s="15" t="s">
        <v>1847</v>
      </c>
      <c r="E31" s="15" t="s">
        <v>2846</v>
      </c>
      <c r="F31" s="15" t="s">
        <v>2846</v>
      </c>
      <c r="G31" s="15" t="s">
        <v>212</v>
      </c>
      <c r="H31" s="15" t="s">
        <v>1849</v>
      </c>
      <c r="I31" s="15" t="s">
        <v>2855</v>
      </c>
      <c r="J31" s="15" t="s">
        <v>501</v>
      </c>
      <c r="K31" s="15" t="s">
        <v>502</v>
      </c>
      <c r="L31" s="15" t="s">
        <v>228</v>
      </c>
      <c r="M31" s="15" t="s">
        <v>229</v>
      </c>
      <c r="N31" s="16">
        <v>41506</v>
      </c>
      <c r="O31" s="16">
        <v>42004</v>
      </c>
      <c r="P31" s="15">
        <v>1</v>
      </c>
      <c r="Q31" s="15">
        <v>1</v>
      </c>
      <c r="R31" s="15">
        <v>1</v>
      </c>
      <c r="S31" s="17">
        <v>1</v>
      </c>
      <c r="T31" s="17">
        <v>1</v>
      </c>
    </row>
    <row r="32" spans="1:20" x14ac:dyDescent="0.25">
      <c r="A32" s="15">
        <v>31</v>
      </c>
      <c r="B32" s="15" t="s">
        <v>2853</v>
      </c>
      <c r="C32" s="15">
        <v>3760</v>
      </c>
      <c r="D32" s="15" t="s">
        <v>1847</v>
      </c>
      <c r="E32" s="15" t="s">
        <v>2846</v>
      </c>
      <c r="F32" s="15" t="s">
        <v>2846</v>
      </c>
      <c r="G32" s="15" t="s">
        <v>244</v>
      </c>
      <c r="H32" s="15" t="s">
        <v>1861</v>
      </c>
      <c r="I32" s="15" t="s">
        <v>2856</v>
      </c>
      <c r="J32" s="15" t="s">
        <v>29</v>
      </c>
      <c r="K32" s="15" t="s">
        <v>30</v>
      </c>
      <c r="L32" s="15" t="s">
        <v>31</v>
      </c>
      <c r="M32" s="15" t="s">
        <v>31</v>
      </c>
      <c r="N32" s="16">
        <v>41506</v>
      </c>
      <c r="O32" s="16">
        <v>42004</v>
      </c>
      <c r="P32" s="15">
        <v>100</v>
      </c>
      <c r="Q32" s="15">
        <v>100</v>
      </c>
      <c r="R32" s="15">
        <v>100</v>
      </c>
      <c r="S32" s="17">
        <v>1</v>
      </c>
      <c r="T32" s="17">
        <v>1</v>
      </c>
    </row>
    <row r="33" spans="1:20" x14ac:dyDescent="0.25">
      <c r="A33" s="15">
        <v>32</v>
      </c>
      <c r="B33" s="15" t="s">
        <v>2853</v>
      </c>
      <c r="C33" s="15">
        <v>3760</v>
      </c>
      <c r="D33" s="15" t="s">
        <v>1847</v>
      </c>
      <c r="E33" s="15" t="s">
        <v>2846</v>
      </c>
      <c r="F33" s="15" t="s">
        <v>2846</v>
      </c>
      <c r="G33" s="15" t="s">
        <v>205</v>
      </c>
      <c r="H33" s="15" t="s">
        <v>1863</v>
      </c>
      <c r="I33" s="15" t="s">
        <v>2856</v>
      </c>
      <c r="J33" s="15" t="s">
        <v>29</v>
      </c>
      <c r="K33" s="15" t="s">
        <v>30</v>
      </c>
      <c r="L33" s="15" t="s">
        <v>31</v>
      </c>
      <c r="M33" s="15" t="s">
        <v>31</v>
      </c>
      <c r="N33" s="16">
        <v>41506</v>
      </c>
      <c r="O33" s="16">
        <v>42004</v>
      </c>
      <c r="P33" s="15">
        <v>100</v>
      </c>
      <c r="Q33" s="15">
        <v>100</v>
      </c>
      <c r="R33" s="15">
        <v>100</v>
      </c>
      <c r="S33" s="17">
        <v>1</v>
      </c>
      <c r="T33" s="17">
        <v>1</v>
      </c>
    </row>
    <row r="34" spans="1:20" x14ac:dyDescent="0.25">
      <c r="A34" s="15">
        <v>33</v>
      </c>
      <c r="B34" s="15" t="s">
        <v>2853</v>
      </c>
      <c r="C34" s="15">
        <v>3760</v>
      </c>
      <c r="D34" s="15" t="s">
        <v>1847</v>
      </c>
      <c r="E34" s="15" t="s">
        <v>2846</v>
      </c>
      <c r="F34" s="15" t="s">
        <v>2846</v>
      </c>
      <c r="G34" s="15" t="s">
        <v>211</v>
      </c>
      <c r="H34" s="15" t="s">
        <v>1891</v>
      </c>
      <c r="I34" s="15" t="s">
        <v>2856</v>
      </c>
      <c r="J34" s="15" t="s">
        <v>501</v>
      </c>
      <c r="K34" s="15" t="s">
        <v>502</v>
      </c>
      <c r="L34" s="15" t="s">
        <v>228</v>
      </c>
      <c r="M34" s="15" t="s">
        <v>229</v>
      </c>
      <c r="N34" s="16">
        <v>41506</v>
      </c>
      <c r="O34" s="16">
        <v>42004</v>
      </c>
      <c r="P34" s="15">
        <v>100</v>
      </c>
      <c r="Q34" s="15">
        <v>100</v>
      </c>
      <c r="R34" s="15">
        <v>100</v>
      </c>
      <c r="S34" s="17">
        <v>1</v>
      </c>
      <c r="T34" s="17">
        <v>1</v>
      </c>
    </row>
    <row r="35" spans="1:20" x14ac:dyDescent="0.25">
      <c r="A35" s="15">
        <v>34</v>
      </c>
      <c r="B35" s="15" t="s">
        <v>2853</v>
      </c>
      <c r="C35" s="15">
        <v>3760</v>
      </c>
      <c r="D35" s="15" t="s">
        <v>1847</v>
      </c>
      <c r="E35" s="15" t="s">
        <v>2846</v>
      </c>
      <c r="F35" s="15" t="s">
        <v>2846</v>
      </c>
      <c r="G35" s="15" t="s">
        <v>208</v>
      </c>
      <c r="H35" s="15" t="s">
        <v>1906</v>
      </c>
      <c r="I35" s="15" t="s">
        <v>2856</v>
      </c>
      <c r="J35" s="15" t="s">
        <v>226</v>
      </c>
      <c r="K35" s="15" t="s">
        <v>227</v>
      </c>
      <c r="L35" s="15" t="s">
        <v>228</v>
      </c>
      <c r="M35" s="15" t="s">
        <v>229</v>
      </c>
      <c r="N35" s="16">
        <v>42005</v>
      </c>
      <c r="O35" s="16">
        <v>42735</v>
      </c>
      <c r="P35" s="15">
        <v>100</v>
      </c>
      <c r="Q35" s="15">
        <v>100</v>
      </c>
      <c r="R35" s="15">
        <v>100</v>
      </c>
      <c r="S35" s="17">
        <v>1</v>
      </c>
      <c r="T35" s="17">
        <v>1</v>
      </c>
    </row>
    <row r="36" spans="1:20" x14ac:dyDescent="0.25">
      <c r="A36" s="15">
        <v>35</v>
      </c>
      <c r="B36" s="15" t="s">
        <v>2853</v>
      </c>
      <c r="C36" s="15">
        <v>3760</v>
      </c>
      <c r="D36" s="15" t="s">
        <v>1847</v>
      </c>
      <c r="E36" s="15" t="s">
        <v>2846</v>
      </c>
      <c r="F36" s="15" t="s">
        <v>2846</v>
      </c>
      <c r="G36" s="15" t="s">
        <v>40</v>
      </c>
      <c r="H36" s="15" t="s">
        <v>1987</v>
      </c>
      <c r="I36" s="15" t="s">
        <v>2856</v>
      </c>
      <c r="J36" s="15" t="s">
        <v>150</v>
      </c>
      <c r="K36" s="15" t="s">
        <v>151</v>
      </c>
      <c r="L36" s="15" t="s">
        <v>152</v>
      </c>
      <c r="M36" s="15" t="s">
        <v>152</v>
      </c>
      <c r="N36" s="16">
        <v>41506</v>
      </c>
      <c r="O36" s="16">
        <v>42735</v>
      </c>
      <c r="P36" s="15">
        <v>0.75</v>
      </c>
      <c r="Q36" s="15">
        <v>1</v>
      </c>
      <c r="R36" s="15">
        <v>1</v>
      </c>
      <c r="S36" s="17">
        <v>1</v>
      </c>
      <c r="T36" s="17">
        <v>1</v>
      </c>
    </row>
    <row r="37" spans="1:20" x14ac:dyDescent="0.25">
      <c r="A37" s="15">
        <v>36</v>
      </c>
      <c r="B37" s="15" t="s">
        <v>2853</v>
      </c>
      <c r="C37" s="15">
        <v>3760</v>
      </c>
      <c r="D37" s="15" t="s">
        <v>1847</v>
      </c>
      <c r="E37" s="15" t="s">
        <v>2846</v>
      </c>
      <c r="F37" s="15" t="s">
        <v>2846</v>
      </c>
      <c r="G37" s="15" t="s">
        <v>39</v>
      </c>
      <c r="H37" s="15" t="s">
        <v>1988</v>
      </c>
      <c r="I37" s="15" t="s">
        <v>2856</v>
      </c>
      <c r="J37" s="15" t="s">
        <v>226</v>
      </c>
      <c r="K37" s="15" t="s">
        <v>227</v>
      </c>
      <c r="L37" s="15" t="s">
        <v>228</v>
      </c>
      <c r="M37" s="15" t="s">
        <v>229</v>
      </c>
      <c r="N37" s="16">
        <v>41506</v>
      </c>
      <c r="O37" s="16">
        <v>41639</v>
      </c>
      <c r="P37" s="15">
        <v>1</v>
      </c>
      <c r="Q37" s="15">
        <v>1</v>
      </c>
      <c r="R37" s="15">
        <v>1</v>
      </c>
      <c r="S37" s="17">
        <v>1</v>
      </c>
      <c r="T37" s="17">
        <v>1</v>
      </c>
    </row>
    <row r="38" spans="1:20" x14ac:dyDescent="0.25">
      <c r="A38" s="15">
        <v>37</v>
      </c>
      <c r="B38" s="15" t="s">
        <v>2853</v>
      </c>
      <c r="C38" s="15">
        <v>3760</v>
      </c>
      <c r="D38" s="15" t="s">
        <v>1847</v>
      </c>
      <c r="E38" s="15" t="s">
        <v>2846</v>
      </c>
      <c r="F38" s="15" t="s">
        <v>2846</v>
      </c>
      <c r="G38" s="15" t="s">
        <v>42</v>
      </c>
      <c r="H38" s="15" t="s">
        <v>1989</v>
      </c>
      <c r="I38" s="15" t="s">
        <v>2855</v>
      </c>
      <c r="J38" s="15" t="s">
        <v>252</v>
      </c>
      <c r="K38" s="15" t="s">
        <v>253</v>
      </c>
      <c r="L38" s="15" t="s">
        <v>31</v>
      </c>
      <c r="M38" s="15" t="s">
        <v>31</v>
      </c>
      <c r="N38" s="16">
        <v>42093</v>
      </c>
      <c r="O38" s="16">
        <v>42307</v>
      </c>
      <c r="P38" s="15">
        <v>1</v>
      </c>
      <c r="Q38" s="15">
        <v>1</v>
      </c>
      <c r="R38" s="15">
        <v>1</v>
      </c>
      <c r="S38" s="17">
        <v>1</v>
      </c>
      <c r="T38" s="17">
        <v>1</v>
      </c>
    </row>
    <row r="39" spans="1:20" x14ac:dyDescent="0.25">
      <c r="A39" s="15">
        <v>38</v>
      </c>
      <c r="B39" s="15" t="s">
        <v>2853</v>
      </c>
      <c r="C39" s="15">
        <v>3760</v>
      </c>
      <c r="D39" s="15" t="s">
        <v>1847</v>
      </c>
      <c r="E39" s="15" t="s">
        <v>2846</v>
      </c>
      <c r="F39" s="15" t="s">
        <v>2846</v>
      </c>
      <c r="G39" s="15" t="s">
        <v>50</v>
      </c>
      <c r="H39" s="15" t="s">
        <v>1990</v>
      </c>
      <c r="I39" s="15" t="s">
        <v>2856</v>
      </c>
      <c r="J39" s="15" t="s">
        <v>246</v>
      </c>
      <c r="K39" s="15" t="s">
        <v>247</v>
      </c>
      <c r="L39" s="15" t="s">
        <v>6</v>
      </c>
      <c r="M39" s="15" t="s">
        <v>7</v>
      </c>
      <c r="N39" s="16">
        <v>41506</v>
      </c>
      <c r="O39" s="16">
        <v>42369</v>
      </c>
      <c r="P39" s="15">
        <v>1</v>
      </c>
      <c r="Q39" s="15">
        <v>1</v>
      </c>
      <c r="R39" s="15">
        <v>1</v>
      </c>
      <c r="S39" s="17">
        <v>1</v>
      </c>
      <c r="T39" s="17">
        <v>1</v>
      </c>
    </row>
    <row r="40" spans="1:20" x14ac:dyDescent="0.25">
      <c r="A40" s="15">
        <v>39</v>
      </c>
      <c r="B40" s="15" t="s">
        <v>2853</v>
      </c>
      <c r="C40" s="15">
        <v>3760</v>
      </c>
      <c r="D40" s="15" t="s">
        <v>1847</v>
      </c>
      <c r="E40" s="15" t="s">
        <v>2846</v>
      </c>
      <c r="F40" s="15" t="s">
        <v>2846</v>
      </c>
      <c r="G40" s="15" t="s">
        <v>51</v>
      </c>
      <c r="H40" s="15" t="s">
        <v>1992</v>
      </c>
      <c r="I40" s="15" t="s">
        <v>2855</v>
      </c>
      <c r="J40" s="15" t="s">
        <v>501</v>
      </c>
      <c r="K40" s="15" t="s">
        <v>502</v>
      </c>
      <c r="L40" s="15" t="s">
        <v>228</v>
      </c>
      <c r="M40" s="15" t="s">
        <v>229</v>
      </c>
      <c r="N40" s="16">
        <v>41506</v>
      </c>
      <c r="O40" s="16">
        <v>42004</v>
      </c>
      <c r="P40" s="15">
        <v>100</v>
      </c>
      <c r="Q40" s="15">
        <v>100</v>
      </c>
      <c r="R40" s="15">
        <v>100</v>
      </c>
      <c r="S40" s="17">
        <v>1</v>
      </c>
      <c r="T40" s="17">
        <v>1</v>
      </c>
    </row>
    <row r="41" spans="1:20" x14ac:dyDescent="0.25">
      <c r="A41" s="15">
        <v>40</v>
      </c>
      <c r="B41" s="15" t="s">
        <v>2853</v>
      </c>
      <c r="C41" s="15">
        <v>3760</v>
      </c>
      <c r="D41" s="15" t="s">
        <v>1847</v>
      </c>
      <c r="E41" s="15" t="s">
        <v>2846</v>
      </c>
      <c r="F41" s="15" t="s">
        <v>2846</v>
      </c>
      <c r="G41" s="15" t="s">
        <v>206</v>
      </c>
      <c r="H41" s="15" t="s">
        <v>1994</v>
      </c>
      <c r="I41" s="15" t="s">
        <v>2856</v>
      </c>
      <c r="J41" s="15" t="s">
        <v>29</v>
      </c>
      <c r="K41" s="15" t="s">
        <v>30</v>
      </c>
      <c r="L41" s="15" t="s">
        <v>31</v>
      </c>
      <c r="M41" s="15" t="s">
        <v>31</v>
      </c>
      <c r="N41" s="16">
        <v>41506</v>
      </c>
      <c r="O41" s="16">
        <v>44196</v>
      </c>
      <c r="P41" s="15">
        <v>100</v>
      </c>
      <c r="Q41" s="15">
        <v>100</v>
      </c>
      <c r="R41" s="15">
        <v>0</v>
      </c>
      <c r="S41" s="17">
        <v>0</v>
      </c>
      <c r="T41" s="17">
        <v>0</v>
      </c>
    </row>
    <row r="42" spans="1:20" x14ac:dyDescent="0.25">
      <c r="A42" s="15">
        <v>41</v>
      </c>
      <c r="B42" s="15" t="s">
        <v>2853</v>
      </c>
      <c r="C42" s="15">
        <v>3760</v>
      </c>
      <c r="D42" s="15" t="s">
        <v>1847</v>
      </c>
      <c r="E42" s="15" t="s">
        <v>2846</v>
      </c>
      <c r="F42" s="15" t="s">
        <v>2846</v>
      </c>
      <c r="G42" s="15" t="s">
        <v>45</v>
      </c>
      <c r="H42" s="15" t="s">
        <v>2033</v>
      </c>
      <c r="I42" s="15" t="s">
        <v>2051</v>
      </c>
      <c r="J42" s="15" t="s">
        <v>29</v>
      </c>
      <c r="K42" s="15" t="s">
        <v>30</v>
      </c>
      <c r="L42" s="15" t="s">
        <v>31</v>
      </c>
      <c r="M42" s="15" t="s">
        <v>31</v>
      </c>
      <c r="N42" s="16">
        <v>41506</v>
      </c>
      <c r="O42" s="16">
        <v>42735</v>
      </c>
      <c r="P42" s="15">
        <v>1</v>
      </c>
      <c r="Q42" s="15">
        <v>1</v>
      </c>
      <c r="R42" s="15">
        <v>1</v>
      </c>
      <c r="S42" s="17">
        <v>1</v>
      </c>
      <c r="T42" s="17">
        <v>1</v>
      </c>
    </row>
    <row r="43" spans="1:20" x14ac:dyDescent="0.25">
      <c r="A43" s="15">
        <v>42</v>
      </c>
      <c r="B43" s="15" t="s">
        <v>2853</v>
      </c>
      <c r="C43" s="15">
        <v>3760</v>
      </c>
      <c r="D43" s="15" t="s">
        <v>1847</v>
      </c>
      <c r="E43" s="15" t="s">
        <v>2846</v>
      </c>
      <c r="F43" s="15" t="s">
        <v>2846</v>
      </c>
      <c r="G43" s="15" t="s">
        <v>209</v>
      </c>
      <c r="H43" s="15" t="s">
        <v>2034</v>
      </c>
      <c r="I43" s="15" t="s">
        <v>2856</v>
      </c>
      <c r="J43" s="15" t="s">
        <v>252</v>
      </c>
      <c r="K43" s="15" t="s">
        <v>253</v>
      </c>
      <c r="L43" s="15" t="s">
        <v>31</v>
      </c>
      <c r="M43" s="15" t="s">
        <v>31</v>
      </c>
      <c r="N43" s="16">
        <v>41506</v>
      </c>
      <c r="O43" s="16">
        <v>41639</v>
      </c>
      <c r="P43" s="15">
        <v>1</v>
      </c>
      <c r="Q43" s="15">
        <v>1</v>
      </c>
      <c r="R43" s="15">
        <v>1</v>
      </c>
      <c r="S43" s="17">
        <v>1</v>
      </c>
      <c r="T43" s="17">
        <v>1</v>
      </c>
    </row>
    <row r="44" spans="1:20" x14ac:dyDescent="0.25">
      <c r="A44" s="15">
        <v>43</v>
      </c>
      <c r="B44" s="15" t="s">
        <v>2853</v>
      </c>
      <c r="C44" s="15">
        <v>3760</v>
      </c>
      <c r="D44" s="15" t="s">
        <v>1847</v>
      </c>
      <c r="E44" s="15" t="s">
        <v>2846</v>
      </c>
      <c r="F44" s="15" t="s">
        <v>2846</v>
      </c>
      <c r="G44" s="15" t="s">
        <v>210</v>
      </c>
      <c r="H44" s="15" t="s">
        <v>2035</v>
      </c>
      <c r="I44" s="15" t="s">
        <v>2856</v>
      </c>
      <c r="J44" s="15" t="s">
        <v>29</v>
      </c>
      <c r="K44" s="15" t="s">
        <v>30</v>
      </c>
      <c r="L44" s="15" t="s">
        <v>31</v>
      </c>
      <c r="M44" s="15" t="s">
        <v>31</v>
      </c>
      <c r="N44" s="16">
        <v>41506</v>
      </c>
      <c r="O44" s="16">
        <v>42004</v>
      </c>
      <c r="P44" s="15">
        <v>1</v>
      </c>
      <c r="Q44" s="15">
        <v>1</v>
      </c>
      <c r="R44" s="15">
        <v>1</v>
      </c>
      <c r="S44" s="17">
        <v>1</v>
      </c>
      <c r="T44" s="17">
        <v>1</v>
      </c>
    </row>
    <row r="45" spans="1:20" x14ac:dyDescent="0.25">
      <c r="A45" s="15">
        <v>44</v>
      </c>
      <c r="B45" s="15" t="s">
        <v>2853</v>
      </c>
      <c r="C45" s="15">
        <v>3760</v>
      </c>
      <c r="D45" s="15" t="s">
        <v>1847</v>
      </c>
      <c r="E45" s="15" t="s">
        <v>2846</v>
      </c>
      <c r="F45" s="15" t="s">
        <v>2846</v>
      </c>
      <c r="G45" s="15" t="s">
        <v>44</v>
      </c>
      <c r="H45" s="15" t="s">
        <v>2036</v>
      </c>
      <c r="I45" s="15" t="s">
        <v>2856</v>
      </c>
      <c r="J45" s="15" t="s">
        <v>226</v>
      </c>
      <c r="K45" s="15" t="s">
        <v>227</v>
      </c>
      <c r="L45" s="15" t="s">
        <v>228</v>
      </c>
      <c r="M45" s="15" t="s">
        <v>229</v>
      </c>
      <c r="N45" s="16">
        <v>41506</v>
      </c>
      <c r="O45" s="16">
        <v>42735</v>
      </c>
      <c r="P45" s="15">
        <v>1</v>
      </c>
      <c r="Q45" s="15">
        <v>1</v>
      </c>
      <c r="R45" s="15">
        <v>1</v>
      </c>
      <c r="S45" s="17">
        <v>1</v>
      </c>
      <c r="T45" s="17">
        <v>1</v>
      </c>
    </row>
    <row r="46" spans="1:20" x14ac:dyDescent="0.25">
      <c r="A46" s="15">
        <v>45</v>
      </c>
      <c r="B46" s="15" t="s">
        <v>2853</v>
      </c>
      <c r="C46" s="15">
        <v>3760</v>
      </c>
      <c r="D46" s="15" t="s">
        <v>1847</v>
      </c>
      <c r="E46" s="15" t="s">
        <v>2846</v>
      </c>
      <c r="F46" s="15" t="s">
        <v>2846</v>
      </c>
      <c r="G46" s="15" t="s">
        <v>48</v>
      </c>
      <c r="H46" s="15" t="s">
        <v>2038</v>
      </c>
      <c r="I46" s="15" t="s">
        <v>2856</v>
      </c>
      <c r="J46" s="15" t="s">
        <v>29</v>
      </c>
      <c r="K46" s="15" t="s">
        <v>30</v>
      </c>
      <c r="L46" s="15" t="s">
        <v>31</v>
      </c>
      <c r="M46" s="15" t="s">
        <v>31</v>
      </c>
      <c r="N46" s="16">
        <v>41506</v>
      </c>
      <c r="O46" s="16">
        <v>42735</v>
      </c>
      <c r="P46" s="15">
        <v>100</v>
      </c>
      <c r="Q46" s="15">
        <v>100</v>
      </c>
      <c r="R46" s="15">
        <v>100</v>
      </c>
      <c r="S46" s="17">
        <v>1</v>
      </c>
      <c r="T46" s="17">
        <v>1</v>
      </c>
    </row>
    <row r="47" spans="1:20" x14ac:dyDescent="0.25">
      <c r="A47" s="15">
        <v>46</v>
      </c>
      <c r="B47" s="15" t="s">
        <v>2853</v>
      </c>
      <c r="C47" s="15">
        <v>3810</v>
      </c>
      <c r="D47" s="15" t="s">
        <v>1445</v>
      </c>
      <c r="E47" s="15" t="s">
        <v>2846</v>
      </c>
      <c r="F47" s="15" t="s">
        <v>2846</v>
      </c>
      <c r="G47" s="15" t="s">
        <v>84</v>
      </c>
      <c r="H47" s="15" t="s">
        <v>1446</v>
      </c>
      <c r="I47" s="15" t="s">
        <v>2855</v>
      </c>
      <c r="J47" s="15" t="s">
        <v>317</v>
      </c>
      <c r="K47" s="15" t="s">
        <v>318</v>
      </c>
      <c r="L47" s="15" t="s">
        <v>319</v>
      </c>
      <c r="M47" s="15" t="s">
        <v>320</v>
      </c>
      <c r="N47" s="16">
        <v>41835</v>
      </c>
      <c r="O47" s="16">
        <v>41913</v>
      </c>
      <c r="P47" s="15">
        <v>1</v>
      </c>
      <c r="Q47" s="15">
        <v>1</v>
      </c>
      <c r="R47" s="15">
        <v>1</v>
      </c>
      <c r="S47" s="17">
        <v>1</v>
      </c>
      <c r="T47" s="17">
        <v>1</v>
      </c>
    </row>
    <row r="48" spans="1:20" x14ac:dyDescent="0.25">
      <c r="A48" s="15">
        <v>47</v>
      </c>
      <c r="B48" s="15" t="s">
        <v>2853</v>
      </c>
      <c r="C48" s="15">
        <v>3810</v>
      </c>
      <c r="D48" s="15" t="s">
        <v>1445</v>
      </c>
      <c r="E48" s="15" t="s">
        <v>2846</v>
      </c>
      <c r="F48" s="15" t="s">
        <v>2846</v>
      </c>
      <c r="G48" s="15" t="s">
        <v>129</v>
      </c>
      <c r="H48" s="15" t="s">
        <v>1449</v>
      </c>
      <c r="I48" s="15" t="s">
        <v>2855</v>
      </c>
      <c r="J48" s="15" t="s">
        <v>317</v>
      </c>
      <c r="K48" s="15" t="s">
        <v>318</v>
      </c>
      <c r="L48" s="15" t="s">
        <v>319</v>
      </c>
      <c r="M48" s="15" t="s">
        <v>320</v>
      </c>
      <c r="N48" s="16">
        <v>41835</v>
      </c>
      <c r="O48" s="16">
        <v>42369</v>
      </c>
      <c r="P48" s="15">
        <v>1</v>
      </c>
      <c r="Q48" s="15">
        <v>1</v>
      </c>
      <c r="R48" s="15">
        <v>1</v>
      </c>
      <c r="S48" s="17">
        <v>1</v>
      </c>
      <c r="T48" s="17">
        <v>1</v>
      </c>
    </row>
    <row r="49" spans="1:20" x14ac:dyDescent="0.25">
      <c r="A49" s="15">
        <v>48</v>
      </c>
      <c r="B49" s="15" t="s">
        <v>2853</v>
      </c>
      <c r="C49" s="15">
        <v>3810</v>
      </c>
      <c r="D49" s="15" t="s">
        <v>1445</v>
      </c>
      <c r="E49" s="15" t="s">
        <v>2846</v>
      </c>
      <c r="F49" s="15" t="s">
        <v>2846</v>
      </c>
      <c r="G49" s="15" t="s">
        <v>102</v>
      </c>
      <c r="H49" s="15" t="s">
        <v>1452</v>
      </c>
      <c r="I49" s="15" t="s">
        <v>2855</v>
      </c>
      <c r="J49" s="15" t="s">
        <v>317</v>
      </c>
      <c r="K49" s="15" t="s">
        <v>318</v>
      </c>
      <c r="L49" s="15" t="s">
        <v>319</v>
      </c>
      <c r="M49" s="15" t="s">
        <v>320</v>
      </c>
      <c r="N49" s="16">
        <v>41835</v>
      </c>
      <c r="O49" s="16">
        <v>45657</v>
      </c>
      <c r="P49" s="15">
        <v>0.6</v>
      </c>
      <c r="Q49" s="15">
        <v>1</v>
      </c>
      <c r="R49" s="15">
        <v>0.1</v>
      </c>
      <c r="S49" s="17">
        <v>0.16666666666666669</v>
      </c>
      <c r="T49" s="17">
        <v>0.1</v>
      </c>
    </row>
    <row r="50" spans="1:20" x14ac:dyDescent="0.25">
      <c r="A50" s="15">
        <v>49</v>
      </c>
      <c r="B50" s="15" t="s">
        <v>2853</v>
      </c>
      <c r="C50" s="15">
        <v>3810</v>
      </c>
      <c r="D50" s="15" t="s">
        <v>1445</v>
      </c>
      <c r="E50" s="15" t="s">
        <v>2846</v>
      </c>
      <c r="F50" s="15" t="s">
        <v>2846</v>
      </c>
      <c r="G50" s="15" t="s">
        <v>89</v>
      </c>
      <c r="H50" s="15" t="s">
        <v>1453</v>
      </c>
      <c r="I50" s="15" t="s">
        <v>2855</v>
      </c>
      <c r="J50" s="15" t="s">
        <v>317</v>
      </c>
      <c r="K50" s="15" t="s">
        <v>318</v>
      </c>
      <c r="L50" s="15" t="s">
        <v>319</v>
      </c>
      <c r="M50" s="15" t="s">
        <v>320</v>
      </c>
      <c r="N50" s="16">
        <v>41835</v>
      </c>
      <c r="O50" s="16">
        <v>42551</v>
      </c>
      <c r="P50" s="15">
        <v>1</v>
      </c>
      <c r="Q50" s="15">
        <v>1</v>
      </c>
      <c r="R50" s="15">
        <v>1</v>
      </c>
      <c r="S50" s="17">
        <v>1</v>
      </c>
      <c r="T50" s="17">
        <v>1</v>
      </c>
    </row>
    <row r="51" spans="1:20" x14ac:dyDescent="0.25">
      <c r="A51" s="15">
        <v>50</v>
      </c>
      <c r="B51" s="15" t="s">
        <v>2853</v>
      </c>
      <c r="C51" s="15">
        <v>3810</v>
      </c>
      <c r="D51" s="15" t="s">
        <v>1445</v>
      </c>
      <c r="E51" s="15" t="s">
        <v>2846</v>
      </c>
      <c r="F51" s="15" t="s">
        <v>2846</v>
      </c>
      <c r="G51" s="15" t="s">
        <v>128</v>
      </c>
      <c r="H51" s="15" t="s">
        <v>1454</v>
      </c>
      <c r="I51" s="15" t="s">
        <v>2855</v>
      </c>
      <c r="J51" s="15" t="s">
        <v>317</v>
      </c>
      <c r="K51" s="15" t="s">
        <v>318</v>
      </c>
      <c r="L51" s="15" t="s">
        <v>319</v>
      </c>
      <c r="M51" s="15" t="s">
        <v>320</v>
      </c>
      <c r="N51" s="16">
        <v>41835</v>
      </c>
      <c r="O51" s="16">
        <v>42369</v>
      </c>
      <c r="P51" s="15">
        <v>1</v>
      </c>
      <c r="Q51" s="15">
        <v>1</v>
      </c>
      <c r="R51" s="15">
        <v>1</v>
      </c>
      <c r="S51" s="17">
        <v>1</v>
      </c>
      <c r="T51" s="17">
        <v>1</v>
      </c>
    </row>
    <row r="52" spans="1:20" x14ac:dyDescent="0.25">
      <c r="A52" s="15">
        <v>51</v>
      </c>
      <c r="B52" s="15" t="s">
        <v>2853</v>
      </c>
      <c r="C52" s="15">
        <v>3810</v>
      </c>
      <c r="D52" s="15" t="s">
        <v>1445</v>
      </c>
      <c r="E52" s="15" t="s">
        <v>2846</v>
      </c>
      <c r="F52" s="15" t="s">
        <v>2846</v>
      </c>
      <c r="G52" s="15" t="s">
        <v>94</v>
      </c>
      <c r="H52" s="15" t="s">
        <v>1569</v>
      </c>
      <c r="I52" s="15" t="s">
        <v>2051</v>
      </c>
      <c r="J52" s="15" t="s">
        <v>148</v>
      </c>
      <c r="K52" s="15" t="s">
        <v>149</v>
      </c>
      <c r="L52" s="15" t="s">
        <v>132</v>
      </c>
      <c r="M52" s="15" t="s">
        <v>133</v>
      </c>
      <c r="N52" s="16">
        <v>41835</v>
      </c>
      <c r="O52" s="16">
        <v>45657</v>
      </c>
      <c r="P52" s="15">
        <v>60</v>
      </c>
      <c r="Q52" s="15">
        <v>100</v>
      </c>
      <c r="R52" s="15">
        <v>0</v>
      </c>
      <c r="S52" s="17">
        <v>0</v>
      </c>
      <c r="T52" s="17">
        <v>0</v>
      </c>
    </row>
    <row r="53" spans="1:20" x14ac:dyDescent="0.25">
      <c r="A53" s="15">
        <v>52</v>
      </c>
      <c r="B53" s="15" t="s">
        <v>2853</v>
      </c>
      <c r="C53" s="15">
        <v>3810</v>
      </c>
      <c r="D53" s="15" t="s">
        <v>1445</v>
      </c>
      <c r="E53" s="15" t="s">
        <v>2846</v>
      </c>
      <c r="F53" s="15" t="s">
        <v>2846</v>
      </c>
      <c r="G53" s="15" t="s">
        <v>134</v>
      </c>
      <c r="H53" s="15" t="s">
        <v>1580</v>
      </c>
      <c r="I53" s="15" t="s">
        <v>2855</v>
      </c>
      <c r="J53" s="15" t="s">
        <v>317</v>
      </c>
      <c r="K53" s="15" t="s">
        <v>318</v>
      </c>
      <c r="L53" s="15" t="s">
        <v>319</v>
      </c>
      <c r="M53" s="15" t="s">
        <v>320</v>
      </c>
      <c r="N53" s="16">
        <v>41835</v>
      </c>
      <c r="O53" s="16">
        <v>42735</v>
      </c>
      <c r="P53" s="15">
        <v>100</v>
      </c>
      <c r="Q53" s="15">
        <v>100</v>
      </c>
      <c r="R53" s="15">
        <v>100</v>
      </c>
      <c r="S53" s="17">
        <v>1</v>
      </c>
      <c r="T53" s="17">
        <v>1</v>
      </c>
    </row>
    <row r="54" spans="1:20" x14ac:dyDescent="0.25">
      <c r="A54" s="15">
        <v>53</v>
      </c>
      <c r="B54" s="15" t="s">
        <v>2853</v>
      </c>
      <c r="C54" s="15">
        <v>3810</v>
      </c>
      <c r="D54" s="15" t="s">
        <v>1445</v>
      </c>
      <c r="E54" s="15" t="s">
        <v>2846</v>
      </c>
      <c r="F54" s="15" t="s">
        <v>2846</v>
      </c>
      <c r="G54" s="15" t="s">
        <v>115</v>
      </c>
      <c r="H54" s="15" t="s">
        <v>1601</v>
      </c>
      <c r="I54" s="15" t="s">
        <v>2855</v>
      </c>
      <c r="J54" s="15" t="s">
        <v>317</v>
      </c>
      <c r="K54" s="15" t="s">
        <v>318</v>
      </c>
      <c r="L54" s="15" t="s">
        <v>319</v>
      </c>
      <c r="M54" s="15" t="s">
        <v>320</v>
      </c>
      <c r="N54" s="16">
        <v>42374</v>
      </c>
      <c r="O54" s="16">
        <v>42735</v>
      </c>
      <c r="P54" s="15">
        <v>2</v>
      </c>
      <c r="Q54" s="15">
        <v>2</v>
      </c>
      <c r="R54" s="15">
        <v>2</v>
      </c>
      <c r="S54" s="17">
        <v>1</v>
      </c>
      <c r="T54" s="17">
        <v>1</v>
      </c>
    </row>
    <row r="55" spans="1:20" x14ac:dyDescent="0.25">
      <c r="A55" s="15">
        <v>54</v>
      </c>
      <c r="B55" s="15" t="s">
        <v>2853</v>
      </c>
      <c r="C55" s="15">
        <v>3810</v>
      </c>
      <c r="D55" s="15" t="s">
        <v>1445</v>
      </c>
      <c r="E55" s="15" t="s">
        <v>2846</v>
      </c>
      <c r="F55" s="15" t="s">
        <v>2846</v>
      </c>
      <c r="G55" s="15" t="s">
        <v>244</v>
      </c>
      <c r="H55" s="15" t="s">
        <v>1727</v>
      </c>
      <c r="I55" s="15" t="s">
        <v>2855</v>
      </c>
      <c r="J55" s="15" t="s">
        <v>317</v>
      </c>
      <c r="K55" s="15" t="s">
        <v>318</v>
      </c>
      <c r="L55" s="15" t="s">
        <v>319</v>
      </c>
      <c r="M55" s="15" t="s">
        <v>320</v>
      </c>
      <c r="N55" s="16">
        <v>41835</v>
      </c>
      <c r="O55" s="16">
        <v>42004</v>
      </c>
      <c r="P55" s="15">
        <v>1</v>
      </c>
      <c r="Q55" s="15">
        <v>1</v>
      </c>
      <c r="R55" s="15">
        <v>1</v>
      </c>
      <c r="S55" s="17">
        <v>1</v>
      </c>
      <c r="T55" s="17">
        <v>1</v>
      </c>
    </row>
    <row r="56" spans="1:20" x14ac:dyDescent="0.25">
      <c r="A56" s="15">
        <v>55</v>
      </c>
      <c r="B56" s="15" t="s">
        <v>2853</v>
      </c>
      <c r="C56" s="15">
        <v>3810</v>
      </c>
      <c r="D56" s="15" t="s">
        <v>1445</v>
      </c>
      <c r="E56" s="15" t="s">
        <v>2846</v>
      </c>
      <c r="F56" s="15" t="s">
        <v>2846</v>
      </c>
      <c r="G56" s="15" t="s">
        <v>513</v>
      </c>
      <c r="H56" s="15" t="s">
        <v>1729</v>
      </c>
      <c r="I56" s="15" t="s">
        <v>2856</v>
      </c>
      <c r="J56" s="15" t="s">
        <v>246</v>
      </c>
      <c r="K56" s="15" t="s">
        <v>247</v>
      </c>
      <c r="L56" s="15" t="s">
        <v>6</v>
      </c>
      <c r="M56" s="15" t="s">
        <v>7</v>
      </c>
      <c r="N56" s="16">
        <v>41835</v>
      </c>
      <c r="O56" s="16">
        <v>42369</v>
      </c>
      <c r="P56" s="15">
        <v>1</v>
      </c>
      <c r="Q56" s="15">
        <v>1</v>
      </c>
      <c r="R56" s="15">
        <v>1</v>
      </c>
      <c r="S56" s="17">
        <v>1</v>
      </c>
      <c r="T56" s="17">
        <v>1</v>
      </c>
    </row>
    <row r="57" spans="1:20" x14ac:dyDescent="0.25">
      <c r="A57" s="15">
        <v>56</v>
      </c>
      <c r="B57" s="15" t="s">
        <v>2853</v>
      </c>
      <c r="C57" s="15">
        <v>3810</v>
      </c>
      <c r="D57" s="15" t="s">
        <v>1445</v>
      </c>
      <c r="E57" s="15" t="s">
        <v>2846</v>
      </c>
      <c r="F57" s="15" t="s">
        <v>2846</v>
      </c>
      <c r="G57" s="15" t="s">
        <v>543</v>
      </c>
      <c r="H57" s="15" t="s">
        <v>1730</v>
      </c>
      <c r="I57" s="15" t="s">
        <v>2855</v>
      </c>
      <c r="J57" s="15" t="s">
        <v>317</v>
      </c>
      <c r="K57" s="15" t="s">
        <v>318</v>
      </c>
      <c r="L57" s="15" t="s">
        <v>319</v>
      </c>
      <c r="M57" s="15" t="s">
        <v>320</v>
      </c>
      <c r="N57" s="16">
        <v>41835</v>
      </c>
      <c r="O57" s="16">
        <v>45657</v>
      </c>
      <c r="P57" s="15">
        <v>1</v>
      </c>
      <c r="Q57" s="15">
        <v>1</v>
      </c>
      <c r="R57" s="15">
        <v>1</v>
      </c>
      <c r="S57" s="17">
        <v>1</v>
      </c>
      <c r="T57" s="17">
        <v>1</v>
      </c>
    </row>
    <row r="58" spans="1:20" x14ac:dyDescent="0.25">
      <c r="A58" s="15">
        <v>57</v>
      </c>
      <c r="B58" s="15" t="s">
        <v>2853</v>
      </c>
      <c r="C58" s="15">
        <v>3810</v>
      </c>
      <c r="D58" s="15" t="s">
        <v>1445</v>
      </c>
      <c r="E58" s="15" t="s">
        <v>2846</v>
      </c>
      <c r="F58" s="15" t="s">
        <v>2846</v>
      </c>
      <c r="G58" s="15" t="s">
        <v>117</v>
      </c>
      <c r="H58" s="15" t="s">
        <v>1731</v>
      </c>
      <c r="I58" s="15" t="s">
        <v>2855</v>
      </c>
      <c r="J58" s="15" t="s">
        <v>317</v>
      </c>
      <c r="K58" s="15" t="s">
        <v>318</v>
      </c>
      <c r="L58" s="15" t="s">
        <v>319</v>
      </c>
      <c r="M58" s="15" t="s">
        <v>320</v>
      </c>
      <c r="N58" s="16">
        <v>41835</v>
      </c>
      <c r="O58" s="16">
        <v>42369</v>
      </c>
      <c r="P58" s="15">
        <v>1</v>
      </c>
      <c r="Q58" s="15">
        <v>1</v>
      </c>
      <c r="R58" s="15">
        <v>1</v>
      </c>
      <c r="S58" s="17">
        <v>1</v>
      </c>
      <c r="T58" s="17">
        <v>1</v>
      </c>
    </row>
    <row r="59" spans="1:20" x14ac:dyDescent="0.25">
      <c r="A59" s="15">
        <v>58</v>
      </c>
      <c r="B59" s="15" t="s">
        <v>2853</v>
      </c>
      <c r="C59" s="15">
        <v>3810</v>
      </c>
      <c r="D59" s="15" t="s">
        <v>1445</v>
      </c>
      <c r="E59" s="15" t="s">
        <v>2846</v>
      </c>
      <c r="F59" s="15" t="s">
        <v>2846</v>
      </c>
      <c r="G59" s="15" t="s">
        <v>666</v>
      </c>
      <c r="H59" s="15" t="s">
        <v>1755</v>
      </c>
      <c r="I59" s="15" t="s">
        <v>2855</v>
      </c>
      <c r="J59" s="15" t="s">
        <v>317</v>
      </c>
      <c r="K59" s="15" t="s">
        <v>318</v>
      </c>
      <c r="L59" s="15" t="s">
        <v>319</v>
      </c>
      <c r="M59" s="15" t="s">
        <v>320</v>
      </c>
      <c r="N59" s="16">
        <v>41835</v>
      </c>
      <c r="O59" s="16">
        <v>45657</v>
      </c>
      <c r="P59" s="15">
        <v>80</v>
      </c>
      <c r="Q59" s="15">
        <v>100</v>
      </c>
      <c r="R59" s="15">
        <v>50</v>
      </c>
      <c r="S59" s="17">
        <v>0.625</v>
      </c>
      <c r="T59" s="17">
        <v>0.5</v>
      </c>
    </row>
    <row r="60" spans="1:20" x14ac:dyDescent="0.25">
      <c r="A60" s="15">
        <v>59</v>
      </c>
      <c r="B60" s="15" t="s">
        <v>2853</v>
      </c>
      <c r="C60" s="15">
        <v>3810</v>
      </c>
      <c r="D60" s="15" t="s">
        <v>1445</v>
      </c>
      <c r="E60" s="15" t="s">
        <v>2846</v>
      </c>
      <c r="F60" s="15" t="s">
        <v>2846</v>
      </c>
      <c r="G60" s="15" t="s">
        <v>809</v>
      </c>
      <c r="H60" s="15" t="s">
        <v>1760</v>
      </c>
      <c r="I60" s="15" t="s">
        <v>2856</v>
      </c>
      <c r="J60" s="15" t="s">
        <v>246</v>
      </c>
      <c r="K60" s="15" t="s">
        <v>247</v>
      </c>
      <c r="L60" s="15" t="s">
        <v>6</v>
      </c>
      <c r="M60" s="15" t="s">
        <v>7</v>
      </c>
      <c r="N60" s="16">
        <v>41835</v>
      </c>
      <c r="O60" s="16">
        <v>42735</v>
      </c>
      <c r="P60" s="15">
        <v>100</v>
      </c>
      <c r="Q60" s="15">
        <v>100</v>
      </c>
      <c r="R60" s="15">
        <v>0</v>
      </c>
      <c r="S60" s="17">
        <v>0</v>
      </c>
      <c r="T60" s="17">
        <v>0</v>
      </c>
    </row>
    <row r="61" spans="1:20" x14ac:dyDescent="0.25">
      <c r="A61" s="15">
        <v>60</v>
      </c>
      <c r="B61" s="15" t="s">
        <v>2853</v>
      </c>
      <c r="C61" s="15">
        <v>3810</v>
      </c>
      <c r="D61" s="15" t="s">
        <v>1445</v>
      </c>
      <c r="E61" s="15" t="s">
        <v>2846</v>
      </c>
      <c r="F61" s="15" t="s">
        <v>2846</v>
      </c>
      <c r="G61" s="15" t="s">
        <v>390</v>
      </c>
      <c r="H61" s="15" t="s">
        <v>1786</v>
      </c>
      <c r="I61" s="15" t="s">
        <v>2855</v>
      </c>
      <c r="J61" s="15" t="s">
        <v>329</v>
      </c>
      <c r="K61" s="15" t="s">
        <v>330</v>
      </c>
      <c r="L61" s="15" t="s">
        <v>10</v>
      </c>
      <c r="M61" s="15" t="s">
        <v>10</v>
      </c>
      <c r="N61" s="16">
        <v>41835</v>
      </c>
      <c r="O61" s="16">
        <v>45657</v>
      </c>
      <c r="P61" s="15">
        <v>40</v>
      </c>
      <c r="Q61" s="15">
        <v>100</v>
      </c>
      <c r="R61" s="15">
        <v>0</v>
      </c>
      <c r="S61" s="17">
        <v>0</v>
      </c>
      <c r="T61" s="17">
        <v>0</v>
      </c>
    </row>
    <row r="62" spans="1:20" x14ac:dyDescent="0.25">
      <c r="A62" s="15">
        <v>61</v>
      </c>
      <c r="B62" s="15" t="s">
        <v>2853</v>
      </c>
      <c r="C62" s="15">
        <v>3810</v>
      </c>
      <c r="D62" s="15" t="s">
        <v>1445</v>
      </c>
      <c r="E62" s="15" t="s">
        <v>2846</v>
      </c>
      <c r="F62" s="15" t="s">
        <v>2846</v>
      </c>
      <c r="G62" s="15" t="s">
        <v>385</v>
      </c>
      <c r="H62" s="15" t="s">
        <v>1791</v>
      </c>
      <c r="I62" s="15" t="s">
        <v>2856</v>
      </c>
      <c r="J62" s="15" t="s">
        <v>246</v>
      </c>
      <c r="K62" s="15" t="s">
        <v>247</v>
      </c>
      <c r="L62" s="15" t="s">
        <v>6</v>
      </c>
      <c r="M62" s="15" t="s">
        <v>7</v>
      </c>
      <c r="N62" s="16">
        <v>41835</v>
      </c>
      <c r="O62" s="16">
        <v>45657</v>
      </c>
      <c r="P62" s="15">
        <v>30</v>
      </c>
      <c r="Q62" s="15">
        <v>100</v>
      </c>
      <c r="R62" s="15">
        <v>0</v>
      </c>
      <c r="S62" s="17">
        <v>0</v>
      </c>
      <c r="T62" s="17">
        <v>0</v>
      </c>
    </row>
    <row r="63" spans="1:20" x14ac:dyDescent="0.25">
      <c r="A63" s="15">
        <v>62</v>
      </c>
      <c r="B63" s="15" t="s">
        <v>2853</v>
      </c>
      <c r="C63" s="15">
        <v>3810</v>
      </c>
      <c r="D63" s="15" t="s">
        <v>1445</v>
      </c>
      <c r="E63" s="15" t="s">
        <v>2846</v>
      </c>
      <c r="F63" s="15" t="s">
        <v>2846</v>
      </c>
      <c r="G63" s="15" t="s">
        <v>386</v>
      </c>
      <c r="H63" s="15" t="s">
        <v>1797</v>
      </c>
      <c r="I63" s="15" t="s">
        <v>2855</v>
      </c>
      <c r="J63" s="15" t="s">
        <v>216</v>
      </c>
      <c r="K63" s="15" t="s">
        <v>217</v>
      </c>
      <c r="L63" s="15" t="s">
        <v>58</v>
      </c>
      <c r="M63" s="15" t="s">
        <v>59</v>
      </c>
      <c r="N63" s="16">
        <v>41835</v>
      </c>
      <c r="O63" s="16">
        <v>45657</v>
      </c>
      <c r="P63" s="15">
        <v>60</v>
      </c>
      <c r="Q63" s="15">
        <v>100</v>
      </c>
      <c r="R63" s="15">
        <v>25.4</v>
      </c>
      <c r="S63" s="17">
        <v>0.42333333333333328</v>
      </c>
      <c r="T63" s="17">
        <v>0.254</v>
      </c>
    </row>
    <row r="64" spans="1:20" x14ac:dyDescent="0.25">
      <c r="A64" s="15">
        <v>63</v>
      </c>
      <c r="B64" s="15" t="s">
        <v>2853</v>
      </c>
      <c r="C64" s="15">
        <v>3810</v>
      </c>
      <c r="D64" s="15" t="s">
        <v>1445</v>
      </c>
      <c r="E64" s="15" t="s">
        <v>2846</v>
      </c>
      <c r="F64" s="15" t="s">
        <v>2846</v>
      </c>
      <c r="G64" s="15" t="s">
        <v>207</v>
      </c>
      <c r="H64" s="15" t="s">
        <v>1850</v>
      </c>
      <c r="I64" s="15" t="s">
        <v>2855</v>
      </c>
      <c r="J64" s="15" t="s">
        <v>325</v>
      </c>
      <c r="K64" s="15" t="s">
        <v>326</v>
      </c>
      <c r="L64" s="15" t="s">
        <v>177</v>
      </c>
      <c r="M64" s="15" t="s">
        <v>177</v>
      </c>
      <c r="N64" s="16">
        <v>41835</v>
      </c>
      <c r="O64" s="16">
        <v>42369</v>
      </c>
      <c r="P64" s="15">
        <v>1</v>
      </c>
      <c r="Q64" s="15">
        <v>1</v>
      </c>
      <c r="R64" s="15">
        <v>1</v>
      </c>
      <c r="S64" s="17">
        <v>1</v>
      </c>
      <c r="T64" s="17">
        <v>1</v>
      </c>
    </row>
    <row r="65" spans="1:20" x14ac:dyDescent="0.25">
      <c r="A65" s="15">
        <v>64</v>
      </c>
      <c r="B65" s="15" t="s">
        <v>2853</v>
      </c>
      <c r="C65" s="15">
        <v>3810</v>
      </c>
      <c r="D65" s="15" t="s">
        <v>1445</v>
      </c>
      <c r="E65" s="15" t="s">
        <v>2846</v>
      </c>
      <c r="F65" s="15" t="s">
        <v>2846</v>
      </c>
      <c r="G65" s="15" t="s">
        <v>209</v>
      </c>
      <c r="H65" s="15" t="s">
        <v>1851</v>
      </c>
      <c r="I65" s="15" t="s">
        <v>2855</v>
      </c>
      <c r="J65" s="15" t="s">
        <v>323</v>
      </c>
      <c r="K65" s="15" t="s">
        <v>324</v>
      </c>
      <c r="L65" s="15" t="s">
        <v>319</v>
      </c>
      <c r="M65" s="15" t="s">
        <v>320</v>
      </c>
      <c r="N65" s="16">
        <v>41835</v>
      </c>
      <c r="O65" s="16">
        <v>42094</v>
      </c>
      <c r="P65" s="15">
        <v>1</v>
      </c>
      <c r="Q65" s="15">
        <v>1</v>
      </c>
      <c r="R65" s="15">
        <v>1</v>
      </c>
      <c r="S65" s="17">
        <v>1</v>
      </c>
      <c r="T65" s="17">
        <v>1</v>
      </c>
    </row>
    <row r="66" spans="1:20" x14ac:dyDescent="0.25">
      <c r="A66" s="15">
        <v>65</v>
      </c>
      <c r="B66" s="15" t="s">
        <v>2853</v>
      </c>
      <c r="C66" s="15">
        <v>3810</v>
      </c>
      <c r="D66" s="15" t="s">
        <v>1445</v>
      </c>
      <c r="E66" s="15" t="s">
        <v>2846</v>
      </c>
      <c r="F66" s="15" t="s">
        <v>2846</v>
      </c>
      <c r="G66" s="15" t="s">
        <v>208</v>
      </c>
      <c r="H66" s="15" t="s">
        <v>1853</v>
      </c>
      <c r="I66" s="15" t="s">
        <v>2855</v>
      </c>
      <c r="J66" s="15" t="s">
        <v>317</v>
      </c>
      <c r="K66" s="15" t="s">
        <v>318</v>
      </c>
      <c r="L66" s="15" t="s">
        <v>319</v>
      </c>
      <c r="M66" s="15" t="s">
        <v>320</v>
      </c>
      <c r="N66" s="16">
        <v>41835</v>
      </c>
      <c r="O66" s="16">
        <v>42369</v>
      </c>
      <c r="P66" s="15">
        <v>1</v>
      </c>
      <c r="Q66" s="15">
        <v>1</v>
      </c>
      <c r="R66" s="15">
        <v>1</v>
      </c>
      <c r="S66" s="17">
        <v>1</v>
      </c>
      <c r="T66" s="17">
        <v>1</v>
      </c>
    </row>
    <row r="67" spans="1:20" x14ac:dyDescent="0.25">
      <c r="A67" s="15">
        <v>66</v>
      </c>
      <c r="B67" s="15" t="s">
        <v>2853</v>
      </c>
      <c r="C67" s="15">
        <v>3810</v>
      </c>
      <c r="D67" s="15" t="s">
        <v>1445</v>
      </c>
      <c r="E67" s="15" t="s">
        <v>2846</v>
      </c>
      <c r="F67" s="15" t="s">
        <v>2846</v>
      </c>
      <c r="G67" s="15" t="s">
        <v>530</v>
      </c>
      <c r="H67" s="15" t="s">
        <v>1854</v>
      </c>
      <c r="I67" s="15" t="s">
        <v>2856</v>
      </c>
      <c r="J67" s="15" t="s">
        <v>246</v>
      </c>
      <c r="K67" s="15" t="s">
        <v>247</v>
      </c>
      <c r="L67" s="15" t="s">
        <v>6</v>
      </c>
      <c r="M67" s="15" t="s">
        <v>7</v>
      </c>
      <c r="N67" s="16">
        <v>41835</v>
      </c>
      <c r="O67" s="16">
        <v>45657</v>
      </c>
      <c r="P67" s="15">
        <v>6</v>
      </c>
      <c r="Q67" s="15">
        <v>10</v>
      </c>
      <c r="R67" s="15">
        <v>1</v>
      </c>
      <c r="S67" s="17">
        <v>0.16666666666666666</v>
      </c>
      <c r="T67" s="17">
        <v>0.1</v>
      </c>
    </row>
    <row r="68" spans="1:20" x14ac:dyDescent="0.25">
      <c r="A68" s="15">
        <v>67</v>
      </c>
      <c r="B68" s="15" t="s">
        <v>2853</v>
      </c>
      <c r="C68" s="15">
        <v>3810</v>
      </c>
      <c r="D68" s="15" t="s">
        <v>1445</v>
      </c>
      <c r="E68" s="15" t="s">
        <v>2846</v>
      </c>
      <c r="F68" s="15" t="s">
        <v>2846</v>
      </c>
      <c r="G68" s="15" t="s">
        <v>205</v>
      </c>
      <c r="H68" s="15" t="s">
        <v>1928</v>
      </c>
      <c r="I68" s="15" t="s">
        <v>2855</v>
      </c>
      <c r="J68" s="15" t="s">
        <v>317</v>
      </c>
      <c r="K68" s="15" t="s">
        <v>318</v>
      </c>
      <c r="L68" s="15" t="s">
        <v>319</v>
      </c>
      <c r="M68" s="15" t="s">
        <v>320</v>
      </c>
      <c r="N68" s="16">
        <v>41835</v>
      </c>
      <c r="O68" s="16">
        <v>42004</v>
      </c>
      <c r="P68" s="15">
        <v>1</v>
      </c>
      <c r="Q68" s="15">
        <v>1</v>
      </c>
      <c r="R68" s="15">
        <v>1</v>
      </c>
      <c r="S68" s="17">
        <v>1</v>
      </c>
      <c r="T68" s="17">
        <v>1</v>
      </c>
    </row>
    <row r="69" spans="1:20" x14ac:dyDescent="0.25">
      <c r="A69" s="15">
        <v>68</v>
      </c>
      <c r="B69" s="15" t="s">
        <v>2853</v>
      </c>
      <c r="C69" s="15">
        <v>3810</v>
      </c>
      <c r="D69" s="15" t="s">
        <v>1445</v>
      </c>
      <c r="E69" s="15" t="s">
        <v>2846</v>
      </c>
      <c r="F69" s="15" t="s">
        <v>2846</v>
      </c>
      <c r="G69" s="15" t="s">
        <v>337</v>
      </c>
      <c r="H69" s="15" t="s">
        <v>1929</v>
      </c>
      <c r="I69" s="15" t="s">
        <v>2855</v>
      </c>
      <c r="J69" s="15" t="s">
        <v>317</v>
      </c>
      <c r="K69" s="15" t="s">
        <v>318</v>
      </c>
      <c r="L69" s="15" t="s">
        <v>319</v>
      </c>
      <c r="M69" s="15" t="s">
        <v>320</v>
      </c>
      <c r="N69" s="16">
        <v>41823</v>
      </c>
      <c r="O69" s="16">
        <v>42369</v>
      </c>
      <c r="P69" s="15">
        <v>1</v>
      </c>
      <c r="Q69" s="15">
        <v>1</v>
      </c>
      <c r="R69" s="15">
        <v>1</v>
      </c>
      <c r="S69" s="17">
        <v>1</v>
      </c>
      <c r="T69" s="17">
        <v>1</v>
      </c>
    </row>
    <row r="70" spans="1:20" x14ac:dyDescent="0.25">
      <c r="A70" s="15">
        <v>69</v>
      </c>
      <c r="B70" s="15" t="s">
        <v>2853</v>
      </c>
      <c r="C70" s="15">
        <v>3810</v>
      </c>
      <c r="D70" s="15" t="s">
        <v>1445</v>
      </c>
      <c r="E70" s="15" t="s">
        <v>2846</v>
      </c>
      <c r="F70" s="15" t="s">
        <v>2846</v>
      </c>
      <c r="G70" s="15" t="s">
        <v>359</v>
      </c>
      <c r="H70" s="15" t="s">
        <v>1932</v>
      </c>
      <c r="I70" s="15" t="s">
        <v>2855</v>
      </c>
      <c r="J70" s="15" t="s">
        <v>317</v>
      </c>
      <c r="K70" s="15" t="s">
        <v>318</v>
      </c>
      <c r="L70" s="15" t="s">
        <v>319</v>
      </c>
      <c r="M70" s="15" t="s">
        <v>320</v>
      </c>
      <c r="N70" s="16">
        <v>41835</v>
      </c>
      <c r="O70" s="16">
        <v>42369</v>
      </c>
      <c r="P70" s="15">
        <v>1</v>
      </c>
      <c r="Q70" s="15">
        <v>1</v>
      </c>
      <c r="R70" s="15">
        <v>1</v>
      </c>
      <c r="S70" s="17">
        <v>1</v>
      </c>
      <c r="T70" s="17">
        <v>1</v>
      </c>
    </row>
    <row r="71" spans="1:20" x14ac:dyDescent="0.25">
      <c r="A71" s="15">
        <v>70</v>
      </c>
      <c r="B71" s="15" t="s">
        <v>2853</v>
      </c>
      <c r="C71" s="15">
        <v>3810</v>
      </c>
      <c r="D71" s="15" t="s">
        <v>1445</v>
      </c>
      <c r="E71" s="15" t="s">
        <v>2846</v>
      </c>
      <c r="F71" s="15" t="s">
        <v>2846</v>
      </c>
      <c r="G71" s="15" t="s">
        <v>374</v>
      </c>
      <c r="H71" s="15" t="s">
        <v>1935</v>
      </c>
      <c r="I71" s="15" t="s">
        <v>2855</v>
      </c>
      <c r="J71" s="15" t="s">
        <v>317</v>
      </c>
      <c r="K71" s="15" t="s">
        <v>318</v>
      </c>
      <c r="L71" s="15" t="s">
        <v>319</v>
      </c>
      <c r="M71" s="15" t="s">
        <v>320</v>
      </c>
      <c r="N71" s="16">
        <v>41835</v>
      </c>
      <c r="O71" s="16">
        <v>42369</v>
      </c>
      <c r="P71" s="15">
        <v>1</v>
      </c>
      <c r="Q71" s="15">
        <v>1</v>
      </c>
      <c r="R71" s="15">
        <v>1</v>
      </c>
      <c r="S71" s="17">
        <v>1</v>
      </c>
      <c r="T71" s="17">
        <v>1</v>
      </c>
    </row>
    <row r="72" spans="1:20" x14ac:dyDescent="0.25">
      <c r="A72" s="15">
        <v>71</v>
      </c>
      <c r="B72" s="15" t="s">
        <v>2853</v>
      </c>
      <c r="C72" s="15">
        <v>3810</v>
      </c>
      <c r="D72" s="15" t="s">
        <v>1445</v>
      </c>
      <c r="E72" s="15" t="s">
        <v>2846</v>
      </c>
      <c r="F72" s="15" t="s">
        <v>2846</v>
      </c>
      <c r="G72" s="15" t="s">
        <v>206</v>
      </c>
      <c r="H72" s="15" t="s">
        <v>1936</v>
      </c>
      <c r="I72" s="15" t="s">
        <v>2856</v>
      </c>
      <c r="J72" s="15" t="s">
        <v>317</v>
      </c>
      <c r="K72" s="15" t="s">
        <v>318</v>
      </c>
      <c r="L72" s="15" t="s">
        <v>319</v>
      </c>
      <c r="M72" s="15" t="s">
        <v>320</v>
      </c>
      <c r="N72" s="16">
        <v>41835</v>
      </c>
      <c r="O72" s="16">
        <v>42004</v>
      </c>
      <c r="P72" s="15">
        <v>1</v>
      </c>
      <c r="Q72" s="15">
        <v>1</v>
      </c>
      <c r="R72" s="15">
        <v>1</v>
      </c>
      <c r="S72" s="17">
        <v>1</v>
      </c>
      <c r="T72" s="17">
        <v>1</v>
      </c>
    </row>
    <row r="73" spans="1:20" x14ac:dyDescent="0.25">
      <c r="A73" s="15">
        <v>72</v>
      </c>
      <c r="B73" s="15" t="s">
        <v>2853</v>
      </c>
      <c r="C73" s="15">
        <v>3810</v>
      </c>
      <c r="D73" s="15" t="s">
        <v>1445</v>
      </c>
      <c r="E73" s="15" t="s">
        <v>2846</v>
      </c>
      <c r="F73" s="15" t="s">
        <v>2846</v>
      </c>
      <c r="G73" s="15" t="s">
        <v>353</v>
      </c>
      <c r="H73" s="15" t="s">
        <v>1963</v>
      </c>
      <c r="I73" s="15" t="s">
        <v>2855</v>
      </c>
      <c r="J73" s="15" t="s">
        <v>1964</v>
      </c>
      <c r="K73" s="15" t="s">
        <v>1964</v>
      </c>
      <c r="L73" s="15" t="s">
        <v>10</v>
      </c>
      <c r="M73" s="15" t="s">
        <v>10</v>
      </c>
      <c r="N73" s="16">
        <v>41835</v>
      </c>
      <c r="O73" s="16">
        <v>45657</v>
      </c>
      <c r="P73" s="15">
        <v>60</v>
      </c>
      <c r="Q73" s="15">
        <v>100</v>
      </c>
      <c r="R73" s="15">
        <v>0</v>
      </c>
      <c r="S73" s="17">
        <v>0</v>
      </c>
      <c r="T73" s="17">
        <v>0</v>
      </c>
    </row>
    <row r="74" spans="1:20" x14ac:dyDescent="0.25">
      <c r="A74" s="15">
        <v>73</v>
      </c>
      <c r="B74" s="15" t="s">
        <v>2853</v>
      </c>
      <c r="C74" s="15">
        <v>3810</v>
      </c>
      <c r="D74" s="15" t="s">
        <v>1445</v>
      </c>
      <c r="E74" s="15" t="s">
        <v>2846</v>
      </c>
      <c r="F74" s="15" t="s">
        <v>2846</v>
      </c>
      <c r="G74" s="15" t="s">
        <v>372</v>
      </c>
      <c r="H74" s="15" t="s">
        <v>1970</v>
      </c>
      <c r="I74" s="15" t="s">
        <v>2855</v>
      </c>
      <c r="J74" s="15" t="s">
        <v>175</v>
      </c>
      <c r="K74" s="15" t="s">
        <v>176</v>
      </c>
      <c r="L74" s="15" t="s">
        <v>177</v>
      </c>
      <c r="M74" s="15" t="s">
        <v>177</v>
      </c>
      <c r="N74" s="16">
        <v>41835</v>
      </c>
      <c r="O74" s="16">
        <v>42735</v>
      </c>
      <c r="P74" s="15">
        <v>2</v>
      </c>
      <c r="Q74" s="15">
        <v>2</v>
      </c>
      <c r="R74" s="15">
        <v>2</v>
      </c>
      <c r="S74" s="17">
        <v>1</v>
      </c>
      <c r="T74" s="17">
        <v>1</v>
      </c>
    </row>
    <row r="75" spans="1:20" x14ac:dyDescent="0.25">
      <c r="A75" s="15">
        <v>74</v>
      </c>
      <c r="B75" s="15" t="s">
        <v>2853</v>
      </c>
      <c r="C75" s="15">
        <v>3810</v>
      </c>
      <c r="D75" s="15" t="s">
        <v>1445</v>
      </c>
      <c r="E75" s="15" t="s">
        <v>2846</v>
      </c>
      <c r="F75" s="15" t="s">
        <v>2846</v>
      </c>
      <c r="G75" s="15" t="s">
        <v>97</v>
      </c>
      <c r="H75" s="15" t="s">
        <v>2005</v>
      </c>
      <c r="I75" s="15" t="s">
        <v>2855</v>
      </c>
      <c r="J75" s="15" t="s">
        <v>317</v>
      </c>
      <c r="K75" s="15" t="s">
        <v>318</v>
      </c>
      <c r="L75" s="15" t="s">
        <v>319</v>
      </c>
      <c r="M75" s="15" t="s">
        <v>320</v>
      </c>
      <c r="N75" s="16">
        <v>41835</v>
      </c>
      <c r="O75" s="16">
        <v>45657</v>
      </c>
      <c r="P75" s="15">
        <v>2107371</v>
      </c>
      <c r="Q75" s="15">
        <v>2107371</v>
      </c>
      <c r="R75" s="15">
        <v>989440</v>
      </c>
      <c r="S75" s="17">
        <v>0.4695139109345246</v>
      </c>
      <c r="T75" s="17">
        <v>0.4695139109345246</v>
      </c>
    </row>
    <row r="76" spans="1:20" x14ac:dyDescent="0.25">
      <c r="A76" s="15">
        <v>75</v>
      </c>
      <c r="B76" s="15" t="s">
        <v>2853</v>
      </c>
      <c r="C76" s="15">
        <v>3835</v>
      </c>
      <c r="D76" s="15" t="s">
        <v>1431</v>
      </c>
      <c r="E76" s="15" t="s">
        <v>2846</v>
      </c>
      <c r="F76" s="15" t="s">
        <v>2846</v>
      </c>
      <c r="G76" s="15" t="s">
        <v>359</v>
      </c>
      <c r="H76" s="15" t="s">
        <v>1432</v>
      </c>
      <c r="I76" s="15" t="s">
        <v>2855</v>
      </c>
      <c r="J76" s="15" t="s">
        <v>311</v>
      </c>
      <c r="K76" s="15" t="s">
        <v>312</v>
      </c>
      <c r="L76" s="15" t="s">
        <v>313</v>
      </c>
      <c r="M76" s="15" t="s">
        <v>314</v>
      </c>
      <c r="N76" s="16">
        <v>42736</v>
      </c>
      <c r="O76" s="16">
        <v>46022</v>
      </c>
      <c r="P76" s="15">
        <v>4</v>
      </c>
      <c r="Q76" s="15">
        <v>9</v>
      </c>
      <c r="R76" s="15">
        <v>4</v>
      </c>
      <c r="S76" s="17">
        <v>1</v>
      </c>
      <c r="T76" s="17">
        <v>0.44444444444444442</v>
      </c>
    </row>
    <row r="77" spans="1:20" x14ac:dyDescent="0.25">
      <c r="A77" s="15">
        <v>76</v>
      </c>
      <c r="B77" s="15" t="s">
        <v>2853</v>
      </c>
      <c r="C77" s="15">
        <v>3835</v>
      </c>
      <c r="D77" s="15" t="s">
        <v>1431</v>
      </c>
      <c r="E77" s="15" t="s">
        <v>2846</v>
      </c>
      <c r="F77" s="15" t="s">
        <v>2846</v>
      </c>
      <c r="G77" s="15" t="s">
        <v>337</v>
      </c>
      <c r="H77" s="15" t="s">
        <v>1843</v>
      </c>
      <c r="I77" s="15" t="s">
        <v>2855</v>
      </c>
      <c r="J77" s="15" t="s">
        <v>311</v>
      </c>
      <c r="K77" s="15" t="s">
        <v>312</v>
      </c>
      <c r="L77" s="15" t="s">
        <v>313</v>
      </c>
      <c r="M77" s="15" t="s">
        <v>314</v>
      </c>
      <c r="N77" s="16">
        <v>42736</v>
      </c>
      <c r="O77" s="16">
        <v>46022</v>
      </c>
      <c r="P77" s="15">
        <v>4</v>
      </c>
      <c r="Q77" s="15">
        <v>9</v>
      </c>
      <c r="R77" s="15">
        <v>1</v>
      </c>
      <c r="S77" s="17">
        <v>0.25</v>
      </c>
      <c r="T77" s="17">
        <v>0.1111111111111111</v>
      </c>
    </row>
    <row r="78" spans="1:20" x14ac:dyDescent="0.25">
      <c r="A78" s="15">
        <v>77</v>
      </c>
      <c r="B78" s="15" t="s">
        <v>2853</v>
      </c>
      <c r="C78" s="15">
        <v>3835</v>
      </c>
      <c r="D78" s="15" t="s">
        <v>1431</v>
      </c>
      <c r="E78" s="15" t="s">
        <v>2846</v>
      </c>
      <c r="F78" s="15" t="s">
        <v>2846</v>
      </c>
      <c r="G78" s="15" t="s">
        <v>205</v>
      </c>
      <c r="H78" s="15" t="s">
        <v>1927</v>
      </c>
      <c r="I78" s="15" t="s">
        <v>2855</v>
      </c>
      <c r="J78" s="15" t="s">
        <v>311</v>
      </c>
      <c r="K78" s="15" t="s">
        <v>312</v>
      </c>
      <c r="L78" s="15" t="s">
        <v>313</v>
      </c>
      <c r="M78" s="15" t="s">
        <v>314</v>
      </c>
      <c r="N78" s="16">
        <v>42736</v>
      </c>
      <c r="O78" s="16">
        <v>46022</v>
      </c>
      <c r="P78" s="15">
        <v>237008</v>
      </c>
      <c r="Q78" s="15">
        <v>698247</v>
      </c>
      <c r="R78" s="15">
        <v>228530</v>
      </c>
      <c r="S78" s="17">
        <v>0.96422905555930605</v>
      </c>
      <c r="T78" s="17">
        <v>0.32729105889463184</v>
      </c>
    </row>
    <row r="79" spans="1:20" x14ac:dyDescent="0.25">
      <c r="A79" s="15">
        <v>78</v>
      </c>
      <c r="B79" s="15" t="s">
        <v>2853</v>
      </c>
      <c r="C79" s="15">
        <v>3835</v>
      </c>
      <c r="D79" s="15" t="s">
        <v>1431</v>
      </c>
      <c r="E79" s="15" t="s">
        <v>2846</v>
      </c>
      <c r="F79" s="15" t="s">
        <v>2846</v>
      </c>
      <c r="G79" s="15" t="s">
        <v>244</v>
      </c>
      <c r="H79" s="15" t="s">
        <v>1937</v>
      </c>
      <c r="I79" s="15" t="s">
        <v>2855</v>
      </c>
      <c r="J79" s="15" t="s">
        <v>311</v>
      </c>
      <c r="K79" s="15" t="s">
        <v>312</v>
      </c>
      <c r="L79" s="15" t="s">
        <v>313</v>
      </c>
      <c r="M79" s="15" t="s">
        <v>314</v>
      </c>
      <c r="N79" s="16">
        <v>42736</v>
      </c>
      <c r="O79" s="16">
        <v>43100</v>
      </c>
      <c r="P79" s="15">
        <v>1</v>
      </c>
      <c r="Q79" s="15">
        <v>1</v>
      </c>
      <c r="R79" s="15">
        <v>1</v>
      </c>
      <c r="S79" s="17">
        <v>1</v>
      </c>
      <c r="T79" s="17">
        <v>1</v>
      </c>
    </row>
    <row r="80" spans="1:20" x14ac:dyDescent="0.25">
      <c r="A80" s="15">
        <v>79</v>
      </c>
      <c r="B80" s="15" t="s">
        <v>2853</v>
      </c>
      <c r="C80" s="15">
        <v>3835</v>
      </c>
      <c r="D80" s="15" t="s">
        <v>1431</v>
      </c>
      <c r="E80" s="15" t="s">
        <v>2846</v>
      </c>
      <c r="F80" s="15" t="s">
        <v>2846</v>
      </c>
      <c r="G80" s="15" t="s">
        <v>353</v>
      </c>
      <c r="H80" s="15" t="s">
        <v>1972</v>
      </c>
      <c r="I80" s="15" t="s">
        <v>2855</v>
      </c>
      <c r="J80" s="15" t="s">
        <v>311</v>
      </c>
      <c r="K80" s="15" t="s">
        <v>312</v>
      </c>
      <c r="L80" s="15" t="s">
        <v>313</v>
      </c>
      <c r="M80" s="15" t="s">
        <v>314</v>
      </c>
      <c r="N80" s="16">
        <v>42736</v>
      </c>
      <c r="O80" s="16">
        <v>46022</v>
      </c>
      <c r="P80" s="15">
        <v>0</v>
      </c>
      <c r="Q80" s="15">
        <v>3</v>
      </c>
      <c r="R80" s="15">
        <v>0</v>
      </c>
      <c r="S80" s="17">
        <v>0</v>
      </c>
      <c r="T80" s="17">
        <v>0</v>
      </c>
    </row>
    <row r="81" spans="1:20" x14ac:dyDescent="0.25">
      <c r="A81" s="15">
        <v>80</v>
      </c>
      <c r="B81" s="15" t="s">
        <v>2853</v>
      </c>
      <c r="C81" s="15">
        <v>3835</v>
      </c>
      <c r="D81" s="15" t="s">
        <v>1431</v>
      </c>
      <c r="E81" s="15" t="s">
        <v>2846</v>
      </c>
      <c r="F81" s="15" t="s">
        <v>2846</v>
      </c>
      <c r="G81" s="15" t="s">
        <v>207</v>
      </c>
      <c r="H81" s="15" t="s">
        <v>1978</v>
      </c>
      <c r="I81" s="15" t="s">
        <v>2856</v>
      </c>
      <c r="J81" s="15" t="s">
        <v>311</v>
      </c>
      <c r="K81" s="15" t="s">
        <v>312</v>
      </c>
      <c r="L81" s="15" t="s">
        <v>313</v>
      </c>
      <c r="M81" s="15" t="s">
        <v>314</v>
      </c>
      <c r="N81" s="16">
        <v>42736</v>
      </c>
      <c r="O81" s="16">
        <v>46022</v>
      </c>
      <c r="P81" s="15">
        <v>4</v>
      </c>
      <c r="Q81" s="15">
        <v>9</v>
      </c>
      <c r="R81" s="15">
        <v>4</v>
      </c>
      <c r="S81" s="17">
        <v>1</v>
      </c>
      <c r="T81" s="17">
        <v>0.44444444444444442</v>
      </c>
    </row>
    <row r="82" spans="1:20" x14ac:dyDescent="0.25">
      <c r="A82" s="15">
        <v>81</v>
      </c>
      <c r="B82" s="15" t="s">
        <v>2853</v>
      </c>
      <c r="C82" s="15">
        <v>3835</v>
      </c>
      <c r="D82" s="15" t="s">
        <v>1431</v>
      </c>
      <c r="E82" s="15" t="s">
        <v>2846</v>
      </c>
      <c r="F82" s="15" t="s">
        <v>2846</v>
      </c>
      <c r="G82" s="15" t="s">
        <v>206</v>
      </c>
      <c r="H82" s="15" t="s">
        <v>1979</v>
      </c>
      <c r="I82" s="15" t="s">
        <v>2855</v>
      </c>
      <c r="J82" s="15" t="s">
        <v>311</v>
      </c>
      <c r="K82" s="15" t="s">
        <v>312</v>
      </c>
      <c r="L82" s="15" t="s">
        <v>313</v>
      </c>
      <c r="M82" s="15" t="s">
        <v>314</v>
      </c>
      <c r="N82" s="16">
        <v>42736</v>
      </c>
      <c r="O82" s="16">
        <v>46022</v>
      </c>
      <c r="P82" s="15">
        <v>4</v>
      </c>
      <c r="Q82" s="15">
        <v>9</v>
      </c>
      <c r="R82" s="15">
        <v>3</v>
      </c>
      <c r="S82" s="17">
        <v>0.75</v>
      </c>
      <c r="T82" s="17">
        <v>0.33333333333333331</v>
      </c>
    </row>
    <row r="83" spans="1:20" x14ac:dyDescent="0.25">
      <c r="A83" s="15">
        <v>82</v>
      </c>
      <c r="B83" s="15" t="s">
        <v>2853</v>
      </c>
      <c r="C83" s="15">
        <v>3847</v>
      </c>
      <c r="D83" s="15" t="s">
        <v>1424</v>
      </c>
      <c r="E83" s="15" t="s">
        <v>2846</v>
      </c>
      <c r="F83" s="15" t="s">
        <v>2846</v>
      </c>
      <c r="G83" s="15" t="s">
        <v>89</v>
      </c>
      <c r="H83" s="15" t="s">
        <v>1425</v>
      </c>
      <c r="I83" s="15" t="s">
        <v>2855</v>
      </c>
      <c r="J83" s="15" t="s">
        <v>338</v>
      </c>
      <c r="K83" s="15" t="s">
        <v>339</v>
      </c>
      <c r="L83" s="15" t="s">
        <v>180</v>
      </c>
      <c r="M83" s="15" t="s">
        <v>181</v>
      </c>
      <c r="N83" s="16">
        <v>42736</v>
      </c>
      <c r="O83" s="16">
        <v>44196</v>
      </c>
      <c r="P83" s="15">
        <v>15</v>
      </c>
      <c r="Q83" s="15">
        <v>15</v>
      </c>
      <c r="R83" s="15">
        <v>0</v>
      </c>
      <c r="S83" s="17">
        <v>0</v>
      </c>
      <c r="T83" s="17">
        <v>0</v>
      </c>
    </row>
    <row r="84" spans="1:20" x14ac:dyDescent="0.25">
      <c r="A84" s="15">
        <v>83</v>
      </c>
      <c r="B84" s="15" t="s">
        <v>2853</v>
      </c>
      <c r="C84" s="15">
        <v>3847</v>
      </c>
      <c r="D84" s="15" t="s">
        <v>1424</v>
      </c>
      <c r="E84" s="15" t="s">
        <v>2846</v>
      </c>
      <c r="F84" s="15" t="s">
        <v>2846</v>
      </c>
      <c r="G84" s="15" t="s">
        <v>97</v>
      </c>
      <c r="H84" s="15" t="s">
        <v>1426</v>
      </c>
      <c r="I84" s="15" t="s">
        <v>2855</v>
      </c>
      <c r="J84" s="15" t="s">
        <v>338</v>
      </c>
      <c r="K84" s="15" t="s">
        <v>339</v>
      </c>
      <c r="L84" s="15" t="s">
        <v>180</v>
      </c>
      <c r="M84" s="15" t="s">
        <v>181</v>
      </c>
      <c r="N84" s="16">
        <v>42370</v>
      </c>
      <c r="O84" s="16">
        <v>44561</v>
      </c>
      <c r="P84" s="15">
        <v>215</v>
      </c>
      <c r="Q84" s="15">
        <v>215</v>
      </c>
      <c r="R84" s="15">
        <v>0</v>
      </c>
      <c r="S84" s="17">
        <v>0</v>
      </c>
      <c r="T84" s="17">
        <v>0</v>
      </c>
    </row>
    <row r="85" spans="1:20" x14ac:dyDescent="0.25">
      <c r="A85" s="15">
        <v>84</v>
      </c>
      <c r="B85" s="15" t="s">
        <v>2853</v>
      </c>
      <c r="C85" s="15">
        <v>3847</v>
      </c>
      <c r="D85" s="15" t="s">
        <v>1424</v>
      </c>
      <c r="E85" s="15" t="s">
        <v>2846</v>
      </c>
      <c r="F85" s="15" t="s">
        <v>2846</v>
      </c>
      <c r="G85" s="15" t="s">
        <v>128</v>
      </c>
      <c r="H85" s="15" t="s">
        <v>1427</v>
      </c>
      <c r="I85" s="15" t="s">
        <v>2856</v>
      </c>
      <c r="J85" s="15" t="s">
        <v>338</v>
      </c>
      <c r="K85" s="15" t="s">
        <v>339</v>
      </c>
      <c r="L85" s="15" t="s">
        <v>180</v>
      </c>
      <c r="M85" s="15" t="s">
        <v>181</v>
      </c>
      <c r="N85" s="16">
        <v>42370</v>
      </c>
      <c r="O85" s="16">
        <v>43465</v>
      </c>
      <c r="P85" s="15">
        <v>3</v>
      </c>
      <c r="Q85" s="15">
        <v>3</v>
      </c>
      <c r="R85" s="15">
        <v>0</v>
      </c>
      <c r="S85" s="17">
        <v>0</v>
      </c>
      <c r="T85" s="17">
        <v>0</v>
      </c>
    </row>
    <row r="86" spans="1:20" x14ac:dyDescent="0.25">
      <c r="A86" s="15">
        <v>85</v>
      </c>
      <c r="B86" s="15" t="s">
        <v>2853</v>
      </c>
      <c r="C86" s="15">
        <v>3847</v>
      </c>
      <c r="D86" s="15" t="s">
        <v>1424</v>
      </c>
      <c r="E86" s="15" t="s">
        <v>2846</v>
      </c>
      <c r="F86" s="15" t="s">
        <v>2846</v>
      </c>
      <c r="G86" s="15" t="s">
        <v>372</v>
      </c>
      <c r="H86" s="15" t="s">
        <v>1840</v>
      </c>
      <c r="I86" s="15" t="s">
        <v>2051</v>
      </c>
      <c r="J86" s="15" t="s">
        <v>338</v>
      </c>
      <c r="K86" s="15" t="s">
        <v>339</v>
      </c>
      <c r="L86" s="15" t="s">
        <v>180</v>
      </c>
      <c r="M86" s="15" t="s">
        <v>181</v>
      </c>
      <c r="N86" s="16">
        <v>42370</v>
      </c>
      <c r="O86" s="16">
        <v>44561</v>
      </c>
      <c r="P86" s="15">
        <v>3</v>
      </c>
      <c r="Q86" s="15">
        <v>3</v>
      </c>
      <c r="R86" s="15">
        <v>10</v>
      </c>
      <c r="S86" s="17">
        <v>1</v>
      </c>
      <c r="T86" s="17">
        <v>1</v>
      </c>
    </row>
    <row r="87" spans="1:20" x14ac:dyDescent="0.25">
      <c r="A87" s="15">
        <v>86</v>
      </c>
      <c r="B87" s="15" t="s">
        <v>2853</v>
      </c>
      <c r="C87" s="15">
        <v>3847</v>
      </c>
      <c r="D87" s="15" t="s">
        <v>1424</v>
      </c>
      <c r="E87" s="15" t="s">
        <v>2846</v>
      </c>
      <c r="F87" s="15" t="s">
        <v>2846</v>
      </c>
      <c r="G87" s="15" t="s">
        <v>374</v>
      </c>
      <c r="H87" s="15" t="s">
        <v>1841</v>
      </c>
      <c r="I87" s="15" t="s">
        <v>2856</v>
      </c>
      <c r="J87" s="15" t="s">
        <v>338</v>
      </c>
      <c r="K87" s="15" t="s">
        <v>339</v>
      </c>
      <c r="L87" s="15" t="s">
        <v>180</v>
      </c>
      <c r="M87" s="15" t="s">
        <v>181</v>
      </c>
      <c r="N87" s="16">
        <v>42370</v>
      </c>
      <c r="O87" s="16">
        <v>44196</v>
      </c>
      <c r="P87" s="15">
        <v>8</v>
      </c>
      <c r="Q87" s="15">
        <v>8</v>
      </c>
      <c r="R87" s="15">
        <v>7</v>
      </c>
      <c r="S87" s="17">
        <v>0.875</v>
      </c>
      <c r="T87" s="17">
        <v>0.875</v>
      </c>
    </row>
    <row r="88" spans="1:20" x14ac:dyDescent="0.25">
      <c r="A88" s="15">
        <v>87</v>
      </c>
      <c r="B88" s="15" t="s">
        <v>2853</v>
      </c>
      <c r="C88" s="15">
        <v>3847</v>
      </c>
      <c r="D88" s="15" t="s">
        <v>1424</v>
      </c>
      <c r="E88" s="15" t="s">
        <v>2846</v>
      </c>
      <c r="F88" s="15" t="s">
        <v>2846</v>
      </c>
      <c r="G88" s="15" t="s">
        <v>206</v>
      </c>
      <c r="H88" s="15" t="s">
        <v>1980</v>
      </c>
      <c r="I88" s="15" t="s">
        <v>2855</v>
      </c>
      <c r="J88" s="15" t="s">
        <v>338</v>
      </c>
      <c r="K88" s="15" t="s">
        <v>339</v>
      </c>
      <c r="L88" s="15" t="s">
        <v>180</v>
      </c>
      <c r="M88" s="15" t="s">
        <v>181</v>
      </c>
      <c r="N88" s="16">
        <v>42370</v>
      </c>
      <c r="O88" s="16">
        <v>44561</v>
      </c>
      <c r="P88" s="15">
        <v>1</v>
      </c>
      <c r="Q88" s="15">
        <v>1</v>
      </c>
      <c r="R88" s="15">
        <v>0</v>
      </c>
      <c r="S88" s="17">
        <v>0</v>
      </c>
      <c r="T88" s="17">
        <v>0</v>
      </c>
    </row>
    <row r="89" spans="1:20" x14ac:dyDescent="0.25">
      <c r="A89" s="15">
        <v>88</v>
      </c>
      <c r="B89" s="15" t="s">
        <v>2853</v>
      </c>
      <c r="C89" s="15">
        <v>3847</v>
      </c>
      <c r="D89" s="15" t="s">
        <v>1424</v>
      </c>
      <c r="E89" s="15" t="s">
        <v>2846</v>
      </c>
      <c r="F89" s="15" t="s">
        <v>2846</v>
      </c>
      <c r="G89" s="15" t="s">
        <v>205</v>
      </c>
      <c r="H89" s="15" t="s">
        <v>1981</v>
      </c>
      <c r="I89" s="15" t="s">
        <v>2051</v>
      </c>
      <c r="J89" s="15" t="s">
        <v>338</v>
      </c>
      <c r="K89" s="15" t="s">
        <v>339</v>
      </c>
      <c r="L89" s="15" t="s">
        <v>180</v>
      </c>
      <c r="M89" s="15" t="s">
        <v>181</v>
      </c>
      <c r="N89" s="16">
        <v>42370</v>
      </c>
      <c r="O89" s="16">
        <v>44561</v>
      </c>
      <c r="P89" s="15">
        <v>14.86</v>
      </c>
      <c r="Q89" s="15">
        <v>18.45</v>
      </c>
      <c r="R89" s="15">
        <v>0</v>
      </c>
      <c r="S89" s="17">
        <v>0</v>
      </c>
      <c r="T89" s="17">
        <v>0</v>
      </c>
    </row>
    <row r="90" spans="1:20" x14ac:dyDescent="0.25">
      <c r="A90" s="15">
        <v>89</v>
      </c>
      <c r="B90" s="15" t="s">
        <v>2853</v>
      </c>
      <c r="C90" s="15">
        <v>3847</v>
      </c>
      <c r="D90" s="15" t="s">
        <v>1424</v>
      </c>
      <c r="E90" s="15" t="s">
        <v>2846</v>
      </c>
      <c r="F90" s="15" t="s">
        <v>2846</v>
      </c>
      <c r="G90" s="15" t="s">
        <v>209</v>
      </c>
      <c r="H90" s="15" t="s">
        <v>1982</v>
      </c>
      <c r="I90" s="15" t="s">
        <v>2856</v>
      </c>
      <c r="J90" s="15" t="s">
        <v>338</v>
      </c>
      <c r="K90" s="15" t="s">
        <v>339</v>
      </c>
      <c r="L90" s="15" t="s">
        <v>180</v>
      </c>
      <c r="M90" s="15" t="s">
        <v>181</v>
      </c>
      <c r="N90" s="16">
        <v>42370</v>
      </c>
      <c r="O90" s="16">
        <v>44561</v>
      </c>
      <c r="P90" s="15">
        <v>2</v>
      </c>
      <c r="Q90" s="15">
        <v>4</v>
      </c>
      <c r="R90" s="15">
        <v>0</v>
      </c>
      <c r="S90" s="17">
        <v>0</v>
      </c>
      <c r="T90" s="17">
        <v>0</v>
      </c>
    </row>
    <row r="91" spans="1:20" x14ac:dyDescent="0.25">
      <c r="A91" s="15">
        <v>90</v>
      </c>
      <c r="B91" s="15" t="s">
        <v>2853</v>
      </c>
      <c r="C91" s="15">
        <v>3847</v>
      </c>
      <c r="D91" s="15" t="s">
        <v>1424</v>
      </c>
      <c r="E91" s="15" t="s">
        <v>2846</v>
      </c>
      <c r="F91" s="15" t="s">
        <v>2846</v>
      </c>
      <c r="G91" s="15" t="s">
        <v>208</v>
      </c>
      <c r="H91" s="15" t="s">
        <v>1983</v>
      </c>
      <c r="I91" s="15" t="s">
        <v>2855</v>
      </c>
      <c r="J91" s="15" t="s">
        <v>338</v>
      </c>
      <c r="K91" s="15" t="s">
        <v>339</v>
      </c>
      <c r="L91" s="15" t="s">
        <v>180</v>
      </c>
      <c r="M91" s="15" t="s">
        <v>181</v>
      </c>
      <c r="N91" s="16">
        <v>42370</v>
      </c>
      <c r="O91" s="16">
        <v>44561</v>
      </c>
      <c r="P91" s="15">
        <v>51.75</v>
      </c>
      <c r="Q91" s="15">
        <v>56.81</v>
      </c>
      <c r="R91" s="15">
        <v>0</v>
      </c>
      <c r="S91" s="17">
        <v>0</v>
      </c>
      <c r="T91" s="17">
        <v>0</v>
      </c>
    </row>
    <row r="92" spans="1:20" x14ac:dyDescent="0.25">
      <c r="A92" s="15">
        <v>91</v>
      </c>
      <c r="B92" s="15" t="s">
        <v>2853</v>
      </c>
      <c r="C92" s="15">
        <v>3847</v>
      </c>
      <c r="D92" s="15" t="s">
        <v>1424</v>
      </c>
      <c r="E92" s="15" t="s">
        <v>2846</v>
      </c>
      <c r="F92" s="15" t="s">
        <v>2846</v>
      </c>
      <c r="G92" s="15" t="s">
        <v>207</v>
      </c>
      <c r="H92" s="15" t="s">
        <v>1984</v>
      </c>
      <c r="I92" s="15" t="s">
        <v>2855</v>
      </c>
      <c r="J92" s="15" t="s">
        <v>338</v>
      </c>
      <c r="K92" s="15" t="s">
        <v>339</v>
      </c>
      <c r="L92" s="15" t="s">
        <v>180</v>
      </c>
      <c r="M92" s="15" t="s">
        <v>181</v>
      </c>
      <c r="N92" s="16">
        <v>42370</v>
      </c>
      <c r="O92" s="16">
        <v>44561</v>
      </c>
      <c r="P92" s="15">
        <v>65.599999999999994</v>
      </c>
      <c r="Q92" s="15">
        <v>58.2</v>
      </c>
      <c r="R92" s="15">
        <v>0</v>
      </c>
      <c r="S92" s="17">
        <v>0</v>
      </c>
      <c r="T92" s="17">
        <v>0</v>
      </c>
    </row>
    <row r="93" spans="1:20" x14ac:dyDescent="0.25">
      <c r="A93" s="15">
        <v>92</v>
      </c>
      <c r="B93" s="15" t="s">
        <v>2853</v>
      </c>
      <c r="C93" s="15">
        <v>3847</v>
      </c>
      <c r="D93" s="15" t="s">
        <v>1424</v>
      </c>
      <c r="E93" s="15" t="s">
        <v>2846</v>
      </c>
      <c r="F93" s="15" t="s">
        <v>2846</v>
      </c>
      <c r="G93" s="15" t="s">
        <v>244</v>
      </c>
      <c r="H93" s="15" t="s">
        <v>1985</v>
      </c>
      <c r="I93" s="15" t="s">
        <v>2051</v>
      </c>
      <c r="J93" s="15" t="s">
        <v>338</v>
      </c>
      <c r="K93" s="15" t="s">
        <v>339</v>
      </c>
      <c r="L93" s="15" t="s">
        <v>180</v>
      </c>
      <c r="M93" s="15" t="s">
        <v>181</v>
      </c>
      <c r="N93" s="16">
        <v>42370</v>
      </c>
      <c r="O93" s="16">
        <v>44561</v>
      </c>
      <c r="P93" s="15">
        <v>79.39</v>
      </c>
      <c r="Q93" s="15">
        <v>88.6</v>
      </c>
      <c r="R93" s="15">
        <v>0</v>
      </c>
      <c r="S93" s="17">
        <v>0</v>
      </c>
      <c r="T93" s="17">
        <v>0</v>
      </c>
    </row>
    <row r="94" spans="1:20" x14ac:dyDescent="0.25">
      <c r="A94" s="15">
        <v>93</v>
      </c>
      <c r="B94" s="15" t="s">
        <v>2853</v>
      </c>
      <c r="C94" s="15">
        <v>3847</v>
      </c>
      <c r="D94" s="15" t="s">
        <v>1424</v>
      </c>
      <c r="E94" s="15" t="s">
        <v>2846</v>
      </c>
      <c r="F94" s="15" t="s">
        <v>2846</v>
      </c>
      <c r="G94" s="15" t="s">
        <v>210</v>
      </c>
      <c r="H94" s="15" t="s">
        <v>1986</v>
      </c>
      <c r="I94" s="15" t="s">
        <v>2855</v>
      </c>
      <c r="J94" s="15" t="s">
        <v>338</v>
      </c>
      <c r="K94" s="15" t="s">
        <v>339</v>
      </c>
      <c r="L94" s="15" t="s">
        <v>180</v>
      </c>
      <c r="M94" s="15" t="s">
        <v>181</v>
      </c>
      <c r="N94" s="16">
        <v>42370</v>
      </c>
      <c r="O94" s="16">
        <v>44561</v>
      </c>
      <c r="P94" s="15">
        <v>20</v>
      </c>
      <c r="Q94" s="15">
        <v>24</v>
      </c>
      <c r="R94" s="15">
        <v>13</v>
      </c>
      <c r="S94" s="17">
        <v>0.65</v>
      </c>
      <c r="T94" s="17">
        <v>0.54166666666666663</v>
      </c>
    </row>
    <row r="95" spans="1:20" x14ac:dyDescent="0.25">
      <c r="A95" s="15">
        <v>94</v>
      </c>
      <c r="B95" s="15" t="s">
        <v>2853</v>
      </c>
      <c r="C95" s="15">
        <v>3847</v>
      </c>
      <c r="D95" s="15" t="s">
        <v>1424</v>
      </c>
      <c r="E95" s="15" t="s">
        <v>2846</v>
      </c>
      <c r="F95" s="15" t="s">
        <v>2846</v>
      </c>
      <c r="G95" s="15" t="s">
        <v>353</v>
      </c>
      <c r="H95" s="15" t="s">
        <v>2024</v>
      </c>
      <c r="I95" s="15" t="s">
        <v>2856</v>
      </c>
      <c r="J95" s="15" t="s">
        <v>338</v>
      </c>
      <c r="K95" s="15" t="s">
        <v>339</v>
      </c>
      <c r="L95" s="15" t="s">
        <v>180</v>
      </c>
      <c r="M95" s="15" t="s">
        <v>181</v>
      </c>
      <c r="N95" s="16">
        <v>42370</v>
      </c>
      <c r="O95" s="16">
        <v>43100</v>
      </c>
      <c r="P95" s="15">
        <v>4000</v>
      </c>
      <c r="Q95" s="15">
        <v>4000</v>
      </c>
      <c r="R95" s="15">
        <v>2805</v>
      </c>
      <c r="S95" s="17">
        <v>0.70125000000000004</v>
      </c>
      <c r="T95" s="17">
        <v>0.70125000000000004</v>
      </c>
    </row>
    <row r="96" spans="1:20" x14ac:dyDescent="0.25">
      <c r="A96" s="15">
        <v>95</v>
      </c>
      <c r="B96" s="15" t="s">
        <v>2853</v>
      </c>
      <c r="C96" s="15">
        <v>3847</v>
      </c>
      <c r="D96" s="15" t="s">
        <v>1424</v>
      </c>
      <c r="E96" s="15" t="s">
        <v>2846</v>
      </c>
      <c r="F96" s="15" t="s">
        <v>2846</v>
      </c>
      <c r="G96" s="15" t="s">
        <v>359</v>
      </c>
      <c r="H96" s="15" t="s">
        <v>2025</v>
      </c>
      <c r="I96" s="15" t="s">
        <v>2856</v>
      </c>
      <c r="J96" s="15" t="s">
        <v>338</v>
      </c>
      <c r="K96" s="15" t="s">
        <v>339</v>
      </c>
      <c r="L96" s="15" t="s">
        <v>180</v>
      </c>
      <c r="M96" s="15" t="s">
        <v>181</v>
      </c>
      <c r="N96" s="16">
        <v>42370</v>
      </c>
      <c r="O96" s="16">
        <v>44561</v>
      </c>
      <c r="P96" s="15">
        <v>3200</v>
      </c>
      <c r="Q96" s="15">
        <v>4000</v>
      </c>
      <c r="R96" s="15">
        <v>0</v>
      </c>
      <c r="S96" s="17">
        <v>0</v>
      </c>
      <c r="T96" s="17">
        <v>0</v>
      </c>
    </row>
    <row r="97" spans="1:20" x14ac:dyDescent="0.25">
      <c r="A97" s="15">
        <v>96</v>
      </c>
      <c r="B97" s="15" t="s">
        <v>2853</v>
      </c>
      <c r="C97" s="15">
        <v>3847</v>
      </c>
      <c r="D97" s="15" t="s">
        <v>1424</v>
      </c>
      <c r="E97" s="15" t="s">
        <v>2846</v>
      </c>
      <c r="F97" s="15" t="s">
        <v>2846</v>
      </c>
      <c r="G97" s="15" t="s">
        <v>337</v>
      </c>
      <c r="H97" s="15" t="s">
        <v>2026</v>
      </c>
      <c r="I97" s="15" t="s">
        <v>2856</v>
      </c>
      <c r="J97" s="15" t="s">
        <v>338</v>
      </c>
      <c r="K97" s="15" t="s">
        <v>339</v>
      </c>
      <c r="L97" s="15" t="s">
        <v>180</v>
      </c>
      <c r="M97" s="15" t="s">
        <v>181</v>
      </c>
      <c r="N97" s="16">
        <v>42370</v>
      </c>
      <c r="O97" s="16">
        <v>44561</v>
      </c>
      <c r="P97" s="15">
        <v>6000</v>
      </c>
      <c r="Q97" s="15">
        <v>7500</v>
      </c>
      <c r="R97" s="15">
        <v>1881</v>
      </c>
      <c r="S97" s="17">
        <v>0.3135</v>
      </c>
      <c r="T97" s="17">
        <v>0.25080000000000002</v>
      </c>
    </row>
    <row r="98" spans="1:20" x14ac:dyDescent="0.25">
      <c r="A98" s="15">
        <v>97</v>
      </c>
      <c r="B98" s="15" t="s">
        <v>2853</v>
      </c>
      <c r="C98" s="15">
        <v>3857</v>
      </c>
      <c r="D98" s="15" t="s">
        <v>972</v>
      </c>
      <c r="E98" s="15" t="s">
        <v>2846</v>
      </c>
      <c r="F98" s="15" t="s">
        <v>2846</v>
      </c>
      <c r="G98" s="15" t="s">
        <v>809</v>
      </c>
      <c r="H98" s="15" t="s">
        <v>973</v>
      </c>
      <c r="I98" s="15" t="s">
        <v>2855</v>
      </c>
      <c r="J98" s="15" t="s">
        <v>178</v>
      </c>
      <c r="K98" s="15" t="s">
        <v>179</v>
      </c>
      <c r="L98" s="15" t="s">
        <v>180</v>
      </c>
      <c r="M98" s="15" t="s">
        <v>181</v>
      </c>
      <c r="N98" s="16">
        <v>42736</v>
      </c>
      <c r="O98" s="16">
        <v>49674</v>
      </c>
      <c r="P98" s="15">
        <v>100</v>
      </c>
      <c r="Q98" s="15">
        <v>100</v>
      </c>
      <c r="R98" s="15">
        <v>0</v>
      </c>
      <c r="S98" s="17">
        <v>0</v>
      </c>
      <c r="T98" s="17">
        <v>0</v>
      </c>
    </row>
    <row r="99" spans="1:20" x14ac:dyDescent="0.25">
      <c r="A99" s="15">
        <v>98</v>
      </c>
      <c r="B99" s="15" t="s">
        <v>2853</v>
      </c>
      <c r="C99" s="15">
        <v>3857</v>
      </c>
      <c r="D99" s="15" t="s">
        <v>972</v>
      </c>
      <c r="E99" s="15" t="s">
        <v>2846</v>
      </c>
      <c r="F99" s="15" t="s">
        <v>2846</v>
      </c>
      <c r="G99" s="15" t="s">
        <v>543</v>
      </c>
      <c r="H99" s="15" t="s">
        <v>991</v>
      </c>
      <c r="I99" s="15" t="s">
        <v>2856</v>
      </c>
      <c r="J99" s="15" t="s">
        <v>175</v>
      </c>
      <c r="K99" s="15" t="s">
        <v>176</v>
      </c>
      <c r="L99" s="15" t="s">
        <v>177</v>
      </c>
      <c r="M99" s="15" t="s">
        <v>177</v>
      </c>
      <c r="N99" s="16">
        <v>42522</v>
      </c>
      <c r="O99" s="16">
        <v>42614</v>
      </c>
      <c r="P99" s="15">
        <v>100</v>
      </c>
      <c r="Q99" s="15">
        <v>100</v>
      </c>
      <c r="R99" s="15">
        <v>100</v>
      </c>
      <c r="S99" s="17">
        <v>1</v>
      </c>
      <c r="T99" s="17">
        <v>1</v>
      </c>
    </row>
    <row r="100" spans="1:20" x14ac:dyDescent="0.25">
      <c r="A100" s="15">
        <v>99</v>
      </c>
      <c r="B100" s="15" t="s">
        <v>2853</v>
      </c>
      <c r="C100" s="15">
        <v>3857</v>
      </c>
      <c r="D100" s="15" t="s">
        <v>972</v>
      </c>
      <c r="E100" s="15" t="s">
        <v>2846</v>
      </c>
      <c r="F100" s="15" t="s">
        <v>2846</v>
      </c>
      <c r="G100" s="15" t="s">
        <v>207</v>
      </c>
      <c r="H100" s="15" t="s">
        <v>1062</v>
      </c>
      <c r="I100" s="15" t="s">
        <v>2856</v>
      </c>
      <c r="J100" s="15" t="s">
        <v>252</v>
      </c>
      <c r="K100" s="15" t="s">
        <v>253</v>
      </c>
      <c r="L100" s="15" t="s">
        <v>31</v>
      </c>
      <c r="M100" s="15" t="s">
        <v>31</v>
      </c>
      <c r="N100" s="16">
        <v>42737</v>
      </c>
      <c r="O100" s="16">
        <v>49674</v>
      </c>
      <c r="P100" s="15">
        <v>100</v>
      </c>
      <c r="Q100" s="15">
        <v>100</v>
      </c>
      <c r="R100" s="15">
        <v>0</v>
      </c>
      <c r="S100" s="17">
        <v>0</v>
      </c>
      <c r="T100" s="17">
        <v>0</v>
      </c>
    </row>
    <row r="101" spans="1:20" x14ac:dyDescent="0.25">
      <c r="A101" s="15">
        <v>100</v>
      </c>
      <c r="B101" s="15" t="s">
        <v>2853</v>
      </c>
      <c r="C101" s="15">
        <v>3857</v>
      </c>
      <c r="D101" s="15" t="s">
        <v>972</v>
      </c>
      <c r="E101" s="15" t="s">
        <v>2846</v>
      </c>
      <c r="F101" s="15" t="s">
        <v>2846</v>
      </c>
      <c r="G101" s="15" t="s">
        <v>209</v>
      </c>
      <c r="H101" s="15" t="s">
        <v>1097</v>
      </c>
      <c r="I101" s="15" t="s">
        <v>2856</v>
      </c>
      <c r="J101" s="15" t="s">
        <v>249</v>
      </c>
      <c r="K101" s="15" t="s">
        <v>250</v>
      </c>
      <c r="L101" s="15" t="s">
        <v>31</v>
      </c>
      <c r="M101" s="15" t="s">
        <v>31</v>
      </c>
      <c r="N101" s="16">
        <v>42522</v>
      </c>
      <c r="O101" s="16">
        <v>42735</v>
      </c>
      <c r="P101" s="15">
        <v>6</v>
      </c>
      <c r="Q101" s="15">
        <v>6</v>
      </c>
      <c r="R101" s="15">
        <v>0</v>
      </c>
      <c r="S101" s="17">
        <v>0</v>
      </c>
      <c r="T101" s="17">
        <v>0</v>
      </c>
    </row>
    <row r="102" spans="1:20" x14ac:dyDescent="0.25">
      <c r="A102" s="15">
        <v>101</v>
      </c>
      <c r="B102" s="15" t="s">
        <v>2853</v>
      </c>
      <c r="C102" s="15">
        <v>3857</v>
      </c>
      <c r="D102" s="15" t="s">
        <v>972</v>
      </c>
      <c r="E102" s="15" t="s">
        <v>2846</v>
      </c>
      <c r="F102" s="15" t="s">
        <v>2846</v>
      </c>
      <c r="G102" s="15" t="s">
        <v>337</v>
      </c>
      <c r="H102" s="15" t="s">
        <v>1419</v>
      </c>
      <c r="I102" s="15" t="s">
        <v>2856</v>
      </c>
      <c r="J102" s="15" t="s">
        <v>175</v>
      </c>
      <c r="K102" s="15" t="s">
        <v>176</v>
      </c>
      <c r="L102" s="15" t="s">
        <v>177</v>
      </c>
      <c r="M102" s="15" t="s">
        <v>177</v>
      </c>
      <c r="N102" s="16">
        <v>42736</v>
      </c>
      <c r="O102" s="16">
        <v>49674</v>
      </c>
      <c r="P102" s="15">
        <v>1102</v>
      </c>
      <c r="Q102" s="15">
        <v>1102</v>
      </c>
      <c r="R102" s="15">
        <v>1102</v>
      </c>
      <c r="S102" s="17">
        <v>1</v>
      </c>
      <c r="T102" s="17">
        <v>1</v>
      </c>
    </row>
    <row r="103" spans="1:20" x14ac:dyDescent="0.25">
      <c r="A103" s="15">
        <v>102</v>
      </c>
      <c r="B103" s="15" t="s">
        <v>2853</v>
      </c>
      <c r="C103" s="15">
        <v>3857</v>
      </c>
      <c r="D103" s="15" t="s">
        <v>972</v>
      </c>
      <c r="E103" s="15" t="s">
        <v>2846</v>
      </c>
      <c r="F103" s="15" t="s">
        <v>2846</v>
      </c>
      <c r="G103" s="15" t="s">
        <v>208</v>
      </c>
      <c r="H103" s="15" t="s">
        <v>1548</v>
      </c>
      <c r="I103" s="15" t="s">
        <v>2856</v>
      </c>
      <c r="J103" s="15" t="s">
        <v>246</v>
      </c>
      <c r="K103" s="15" t="s">
        <v>247</v>
      </c>
      <c r="L103" s="15" t="s">
        <v>6</v>
      </c>
      <c r="M103" s="15" t="s">
        <v>7</v>
      </c>
      <c r="N103" s="16">
        <v>42522</v>
      </c>
      <c r="O103" s="16">
        <v>42735</v>
      </c>
      <c r="P103" s="15">
        <v>100</v>
      </c>
      <c r="Q103" s="15">
        <v>100</v>
      </c>
      <c r="R103" s="15">
        <v>100</v>
      </c>
      <c r="S103" s="17">
        <v>1</v>
      </c>
      <c r="T103" s="17">
        <v>1</v>
      </c>
    </row>
    <row r="104" spans="1:20" x14ac:dyDescent="0.25">
      <c r="A104" s="15">
        <v>103</v>
      </c>
      <c r="B104" s="15" t="s">
        <v>2853</v>
      </c>
      <c r="C104" s="15">
        <v>3857</v>
      </c>
      <c r="D104" s="15" t="s">
        <v>972</v>
      </c>
      <c r="E104" s="15" t="s">
        <v>2846</v>
      </c>
      <c r="F104" s="15" t="s">
        <v>2846</v>
      </c>
      <c r="G104" s="15" t="s">
        <v>206</v>
      </c>
      <c r="H104" s="15" t="s">
        <v>1587</v>
      </c>
      <c r="I104" s="15" t="s">
        <v>2855</v>
      </c>
      <c r="J104" s="15" t="s">
        <v>252</v>
      </c>
      <c r="K104" s="15" t="s">
        <v>253</v>
      </c>
      <c r="L104" s="15" t="s">
        <v>31</v>
      </c>
      <c r="M104" s="15" t="s">
        <v>31</v>
      </c>
      <c r="N104" s="16">
        <v>42737</v>
      </c>
      <c r="O104" s="16">
        <v>49674</v>
      </c>
      <c r="P104" s="15">
        <v>1102</v>
      </c>
      <c r="Q104" s="15">
        <v>1102</v>
      </c>
      <c r="R104" s="15">
        <v>166</v>
      </c>
      <c r="S104" s="17">
        <v>0.15063520871143377</v>
      </c>
      <c r="T104" s="17">
        <v>0.15063520871143377</v>
      </c>
    </row>
    <row r="105" spans="1:20" x14ac:dyDescent="0.25">
      <c r="A105" s="15">
        <v>104</v>
      </c>
      <c r="B105" s="15" t="s">
        <v>2853</v>
      </c>
      <c r="C105" s="15">
        <v>3857</v>
      </c>
      <c r="D105" s="15" t="s">
        <v>972</v>
      </c>
      <c r="E105" s="15" t="s">
        <v>2846</v>
      </c>
      <c r="F105" s="15" t="s">
        <v>2846</v>
      </c>
      <c r="G105" s="15" t="s">
        <v>186</v>
      </c>
      <c r="H105" s="15" t="s">
        <v>1598</v>
      </c>
      <c r="I105" s="15" t="s">
        <v>2856</v>
      </c>
      <c r="J105" s="15" t="s">
        <v>249</v>
      </c>
      <c r="K105" s="15" t="s">
        <v>250</v>
      </c>
      <c r="L105" s="15" t="s">
        <v>31</v>
      </c>
      <c r="M105" s="15" t="s">
        <v>31</v>
      </c>
      <c r="N105" s="16">
        <v>42583</v>
      </c>
      <c r="O105" s="16">
        <v>43465</v>
      </c>
      <c r="P105" s="15">
        <v>1632</v>
      </c>
      <c r="Q105" s="15">
        <v>1632</v>
      </c>
      <c r="R105" s="15">
        <v>4.07</v>
      </c>
      <c r="S105" s="17">
        <v>2.4938725490196078E-3</v>
      </c>
      <c r="T105" s="17">
        <v>2.4938725490196078E-3</v>
      </c>
    </row>
    <row r="106" spans="1:20" x14ac:dyDescent="0.25">
      <c r="A106" s="15">
        <v>105</v>
      </c>
      <c r="B106" s="15" t="s">
        <v>2853</v>
      </c>
      <c r="C106" s="15">
        <v>3857</v>
      </c>
      <c r="D106" s="15" t="s">
        <v>972</v>
      </c>
      <c r="E106" s="15" t="s">
        <v>2846</v>
      </c>
      <c r="F106" s="15" t="s">
        <v>2846</v>
      </c>
      <c r="G106" s="15" t="s">
        <v>201</v>
      </c>
      <c r="H106" s="15" t="s">
        <v>1612</v>
      </c>
      <c r="I106" s="15" t="s">
        <v>2856</v>
      </c>
      <c r="J106" s="15" t="s">
        <v>249</v>
      </c>
      <c r="K106" s="15" t="s">
        <v>250</v>
      </c>
      <c r="L106" s="15" t="s">
        <v>31</v>
      </c>
      <c r="M106" s="15" t="s">
        <v>31</v>
      </c>
      <c r="N106" s="16">
        <v>42583</v>
      </c>
      <c r="O106" s="16">
        <v>43465</v>
      </c>
      <c r="P106" s="15">
        <v>4896</v>
      </c>
      <c r="Q106" s="15">
        <v>4896</v>
      </c>
      <c r="R106" s="15">
        <v>0</v>
      </c>
      <c r="S106" s="17">
        <v>0</v>
      </c>
      <c r="T106" s="17">
        <v>0</v>
      </c>
    </row>
    <row r="107" spans="1:20" x14ac:dyDescent="0.25">
      <c r="A107" s="15">
        <v>106</v>
      </c>
      <c r="B107" s="15" t="s">
        <v>2853</v>
      </c>
      <c r="C107" s="15">
        <v>3857</v>
      </c>
      <c r="D107" s="15" t="s">
        <v>972</v>
      </c>
      <c r="E107" s="15" t="s">
        <v>2846</v>
      </c>
      <c r="F107" s="15" t="s">
        <v>2846</v>
      </c>
      <c r="G107" s="15" t="s">
        <v>185</v>
      </c>
      <c r="H107" s="15" t="s">
        <v>1622</v>
      </c>
      <c r="I107" s="15" t="s">
        <v>2856</v>
      </c>
      <c r="J107" s="15" t="s">
        <v>249</v>
      </c>
      <c r="K107" s="15" t="s">
        <v>250</v>
      </c>
      <c r="L107" s="15" t="s">
        <v>31</v>
      </c>
      <c r="M107" s="15" t="s">
        <v>31</v>
      </c>
      <c r="N107" s="16">
        <v>42583</v>
      </c>
      <c r="O107" s="16">
        <v>43465</v>
      </c>
      <c r="P107" s="15">
        <v>77</v>
      </c>
      <c r="Q107" s="15">
        <v>77</v>
      </c>
      <c r="R107" s="15">
        <v>2</v>
      </c>
      <c r="S107" s="17">
        <v>2.5974025974025976E-2</v>
      </c>
      <c r="T107" s="17">
        <v>2.5974025974025976E-2</v>
      </c>
    </row>
    <row r="108" spans="1:20" x14ac:dyDescent="0.25">
      <c r="A108" s="15">
        <v>107</v>
      </c>
      <c r="B108" s="15" t="s">
        <v>2853</v>
      </c>
      <c r="C108" s="15">
        <v>3857</v>
      </c>
      <c r="D108" s="15" t="s">
        <v>972</v>
      </c>
      <c r="E108" s="15" t="s">
        <v>2846</v>
      </c>
      <c r="F108" s="15" t="s">
        <v>2846</v>
      </c>
      <c r="G108" s="15" t="s">
        <v>200</v>
      </c>
      <c r="H108" s="15" t="s">
        <v>1623</v>
      </c>
      <c r="I108" s="15" t="s">
        <v>2855</v>
      </c>
      <c r="J108" s="15" t="s">
        <v>175</v>
      </c>
      <c r="K108" s="15" t="s">
        <v>176</v>
      </c>
      <c r="L108" s="15" t="s">
        <v>177</v>
      </c>
      <c r="M108" s="15" t="s">
        <v>177</v>
      </c>
      <c r="N108" s="16">
        <v>42583</v>
      </c>
      <c r="O108" s="16">
        <v>43465</v>
      </c>
      <c r="P108" s="15">
        <v>77</v>
      </c>
      <c r="Q108" s="15">
        <v>77</v>
      </c>
      <c r="R108" s="15">
        <v>77</v>
      </c>
      <c r="S108" s="17">
        <v>1</v>
      </c>
      <c r="T108" s="17">
        <v>1</v>
      </c>
    </row>
    <row r="109" spans="1:20" x14ac:dyDescent="0.25">
      <c r="A109" s="15">
        <v>108</v>
      </c>
      <c r="B109" s="15" t="s">
        <v>2853</v>
      </c>
      <c r="C109" s="15">
        <v>3857</v>
      </c>
      <c r="D109" s="15" t="s">
        <v>972</v>
      </c>
      <c r="E109" s="15" t="s">
        <v>2846</v>
      </c>
      <c r="F109" s="15" t="s">
        <v>2846</v>
      </c>
      <c r="G109" s="15" t="s">
        <v>203</v>
      </c>
      <c r="H109" s="15" t="s">
        <v>1699</v>
      </c>
      <c r="I109" s="15" t="s">
        <v>2856</v>
      </c>
      <c r="J109" s="15" t="s">
        <v>175</v>
      </c>
      <c r="K109" s="15" t="s">
        <v>176</v>
      </c>
      <c r="L109" s="15" t="s">
        <v>177</v>
      </c>
      <c r="M109" s="15" t="s">
        <v>177</v>
      </c>
      <c r="N109" s="16">
        <v>42522</v>
      </c>
      <c r="O109" s="16">
        <v>42552</v>
      </c>
      <c r="P109" s="15">
        <v>6528</v>
      </c>
      <c r="Q109" s="15">
        <v>6528</v>
      </c>
      <c r="R109" s="15">
        <v>321.5</v>
      </c>
      <c r="S109" s="17">
        <v>4.9249387254901959E-2</v>
      </c>
      <c r="T109" s="17">
        <v>4.9249387254901959E-2</v>
      </c>
    </row>
    <row r="110" spans="1:20" x14ac:dyDescent="0.25">
      <c r="A110" s="15">
        <v>109</v>
      </c>
      <c r="B110" s="15" t="s">
        <v>2853</v>
      </c>
      <c r="C110" s="15">
        <v>3857</v>
      </c>
      <c r="D110" s="15" t="s">
        <v>972</v>
      </c>
      <c r="E110" s="15" t="s">
        <v>2846</v>
      </c>
      <c r="F110" s="15" t="s">
        <v>2846</v>
      </c>
      <c r="G110" s="15" t="s">
        <v>188</v>
      </c>
      <c r="H110" s="15" t="s">
        <v>1700</v>
      </c>
      <c r="I110" s="15" t="s">
        <v>2856</v>
      </c>
      <c r="J110" s="15" t="s">
        <v>249</v>
      </c>
      <c r="K110" s="15" t="s">
        <v>250</v>
      </c>
      <c r="L110" s="15" t="s">
        <v>31</v>
      </c>
      <c r="M110" s="15" t="s">
        <v>31</v>
      </c>
      <c r="N110" s="16">
        <v>42583</v>
      </c>
      <c r="O110" s="16">
        <v>43465</v>
      </c>
      <c r="P110" s="15">
        <v>77</v>
      </c>
      <c r="Q110" s="15">
        <v>77</v>
      </c>
      <c r="R110" s="15">
        <v>53</v>
      </c>
      <c r="S110" s="17">
        <v>0.68831168831168832</v>
      </c>
      <c r="T110" s="17">
        <v>0.68831168831168832</v>
      </c>
    </row>
    <row r="111" spans="1:20" x14ac:dyDescent="0.25">
      <c r="A111" s="15">
        <v>110</v>
      </c>
      <c r="B111" s="15" t="s">
        <v>2853</v>
      </c>
      <c r="C111" s="15">
        <v>3857</v>
      </c>
      <c r="D111" s="15" t="s">
        <v>972</v>
      </c>
      <c r="E111" s="15" t="s">
        <v>2846</v>
      </c>
      <c r="F111" s="15" t="s">
        <v>2846</v>
      </c>
      <c r="G111" s="15" t="s">
        <v>202</v>
      </c>
      <c r="H111" s="15" t="s">
        <v>1701</v>
      </c>
      <c r="I111" s="15" t="s">
        <v>2855</v>
      </c>
      <c r="J111" s="15" t="s">
        <v>175</v>
      </c>
      <c r="K111" s="15" t="s">
        <v>176</v>
      </c>
      <c r="L111" s="15" t="s">
        <v>177</v>
      </c>
      <c r="M111" s="15" t="s">
        <v>177</v>
      </c>
      <c r="N111" s="16">
        <v>42583</v>
      </c>
      <c r="O111" s="16">
        <v>43465</v>
      </c>
      <c r="P111" s="15">
        <v>77</v>
      </c>
      <c r="Q111" s="15">
        <v>77</v>
      </c>
      <c r="R111" s="15">
        <v>77</v>
      </c>
      <c r="S111" s="17">
        <v>1</v>
      </c>
      <c r="T111" s="17">
        <v>1</v>
      </c>
    </row>
    <row r="112" spans="1:20" x14ac:dyDescent="0.25">
      <c r="A112" s="15">
        <v>111</v>
      </c>
      <c r="B112" s="15" t="s">
        <v>2853</v>
      </c>
      <c r="C112" s="15">
        <v>3857</v>
      </c>
      <c r="D112" s="15" t="s">
        <v>972</v>
      </c>
      <c r="E112" s="15" t="s">
        <v>2846</v>
      </c>
      <c r="F112" s="15" t="s">
        <v>2846</v>
      </c>
      <c r="G112" s="15" t="s">
        <v>199</v>
      </c>
      <c r="H112" s="15" t="s">
        <v>1702</v>
      </c>
      <c r="I112" s="15" t="s">
        <v>2856</v>
      </c>
      <c r="J112" s="15" t="s">
        <v>175</v>
      </c>
      <c r="K112" s="15" t="s">
        <v>176</v>
      </c>
      <c r="L112" s="15" t="s">
        <v>177</v>
      </c>
      <c r="M112" s="15" t="s">
        <v>177</v>
      </c>
      <c r="N112" s="16">
        <v>42491</v>
      </c>
      <c r="O112" s="16">
        <v>42583</v>
      </c>
      <c r="P112" s="15">
        <v>77</v>
      </c>
      <c r="Q112" s="15">
        <v>77</v>
      </c>
      <c r="R112" s="15">
        <v>77</v>
      </c>
      <c r="S112" s="17">
        <v>1</v>
      </c>
      <c r="T112" s="17">
        <v>1</v>
      </c>
    </row>
    <row r="113" spans="1:20" x14ac:dyDescent="0.25">
      <c r="A113" s="15">
        <v>112</v>
      </c>
      <c r="B113" s="15" t="s">
        <v>2853</v>
      </c>
      <c r="C113" s="15">
        <v>3857</v>
      </c>
      <c r="D113" s="15" t="s">
        <v>972</v>
      </c>
      <c r="E113" s="15" t="s">
        <v>2846</v>
      </c>
      <c r="F113" s="15" t="s">
        <v>2846</v>
      </c>
      <c r="G113" s="15" t="s">
        <v>513</v>
      </c>
      <c r="H113" s="15" t="s">
        <v>1777</v>
      </c>
      <c r="I113" s="15" t="s">
        <v>2855</v>
      </c>
      <c r="J113" s="15" t="s">
        <v>252</v>
      </c>
      <c r="K113" s="15" t="s">
        <v>253</v>
      </c>
      <c r="L113" s="15" t="s">
        <v>31</v>
      </c>
      <c r="M113" s="15" t="s">
        <v>31</v>
      </c>
      <c r="N113" s="16">
        <v>42522</v>
      </c>
      <c r="O113" s="16">
        <v>42614</v>
      </c>
      <c r="P113" s="15">
        <v>100</v>
      </c>
      <c r="Q113" s="15">
        <v>100</v>
      </c>
      <c r="R113" s="15">
        <v>100</v>
      </c>
      <c r="S113" s="17">
        <v>1</v>
      </c>
      <c r="T113" s="17">
        <v>1</v>
      </c>
    </row>
    <row r="114" spans="1:20" x14ac:dyDescent="0.25">
      <c r="A114" s="15">
        <v>113</v>
      </c>
      <c r="B114" s="15" t="s">
        <v>2853</v>
      </c>
      <c r="C114" s="15">
        <v>3857</v>
      </c>
      <c r="D114" s="15" t="s">
        <v>972</v>
      </c>
      <c r="E114" s="15" t="s">
        <v>2846</v>
      </c>
      <c r="F114" s="15" t="s">
        <v>2846</v>
      </c>
      <c r="G114" s="15" t="s">
        <v>385</v>
      </c>
      <c r="H114" s="15" t="s">
        <v>1800</v>
      </c>
      <c r="I114" s="15" t="s">
        <v>2856</v>
      </c>
      <c r="J114" s="15" t="s">
        <v>249</v>
      </c>
      <c r="K114" s="15" t="s">
        <v>250</v>
      </c>
      <c r="L114" s="15" t="s">
        <v>31</v>
      </c>
      <c r="M114" s="15" t="s">
        <v>31</v>
      </c>
      <c r="N114" s="16">
        <v>42736</v>
      </c>
      <c r="O114" s="16">
        <v>49674</v>
      </c>
      <c r="P114" s="15">
        <v>400</v>
      </c>
      <c r="Q114" s="15">
        <v>1102</v>
      </c>
      <c r="R114" s="15">
        <v>0</v>
      </c>
      <c r="S114" s="17">
        <v>0</v>
      </c>
      <c r="T114" s="17">
        <v>0</v>
      </c>
    </row>
    <row r="115" spans="1:20" x14ac:dyDescent="0.25">
      <c r="A115" s="15">
        <v>114</v>
      </c>
      <c r="B115" s="15" t="s">
        <v>2853</v>
      </c>
      <c r="C115" s="15">
        <v>3857</v>
      </c>
      <c r="D115" s="15" t="s">
        <v>972</v>
      </c>
      <c r="E115" s="15" t="s">
        <v>2846</v>
      </c>
      <c r="F115" s="15" t="s">
        <v>2846</v>
      </c>
      <c r="G115" s="15" t="s">
        <v>205</v>
      </c>
      <c r="H115" s="15" t="s">
        <v>1803</v>
      </c>
      <c r="I115" s="15" t="s">
        <v>2855</v>
      </c>
      <c r="J115" s="15" t="s">
        <v>252</v>
      </c>
      <c r="K115" s="15" t="s">
        <v>253</v>
      </c>
      <c r="L115" s="15" t="s">
        <v>31</v>
      </c>
      <c r="M115" s="15" t="s">
        <v>31</v>
      </c>
      <c r="N115" s="16">
        <v>42736</v>
      </c>
      <c r="O115" s="16">
        <v>43646</v>
      </c>
      <c r="P115" s="15">
        <v>142284</v>
      </c>
      <c r="Q115" s="15">
        <v>142284</v>
      </c>
      <c r="R115" s="15">
        <v>25534</v>
      </c>
      <c r="S115" s="17">
        <v>0.17945798543757555</v>
      </c>
      <c r="T115" s="17">
        <v>0.17945798543757555</v>
      </c>
    </row>
    <row r="116" spans="1:20" x14ac:dyDescent="0.25">
      <c r="A116" s="15">
        <v>115</v>
      </c>
      <c r="B116" s="15" t="s">
        <v>2853</v>
      </c>
      <c r="C116" s="15">
        <v>3857</v>
      </c>
      <c r="D116" s="15" t="s">
        <v>972</v>
      </c>
      <c r="E116" s="15" t="s">
        <v>2846</v>
      </c>
      <c r="F116" s="15" t="s">
        <v>2846</v>
      </c>
      <c r="G116" s="15" t="s">
        <v>9</v>
      </c>
      <c r="H116" s="15" t="s">
        <v>1878</v>
      </c>
      <c r="I116" s="15" t="s">
        <v>2856</v>
      </c>
      <c r="J116" s="15" t="s">
        <v>249</v>
      </c>
      <c r="K116" s="15" t="s">
        <v>250</v>
      </c>
      <c r="L116" s="15" t="s">
        <v>31</v>
      </c>
      <c r="M116" s="15" t="s">
        <v>31</v>
      </c>
      <c r="N116" s="16">
        <v>42736</v>
      </c>
      <c r="O116" s="16">
        <v>49674</v>
      </c>
      <c r="P116" s="15">
        <v>100</v>
      </c>
      <c r="Q116" s="15">
        <v>100</v>
      </c>
      <c r="R116" s="15">
        <v>0</v>
      </c>
      <c r="S116" s="17">
        <v>0</v>
      </c>
      <c r="T116" s="17">
        <v>0</v>
      </c>
    </row>
    <row r="117" spans="1:20" x14ac:dyDescent="0.25">
      <c r="A117" s="15">
        <v>116</v>
      </c>
      <c r="B117" s="15" t="s">
        <v>2853</v>
      </c>
      <c r="C117" s="15">
        <v>3857</v>
      </c>
      <c r="D117" s="15" t="s">
        <v>972</v>
      </c>
      <c r="E117" s="15" t="s">
        <v>2846</v>
      </c>
      <c r="F117" s="15" t="s">
        <v>2846</v>
      </c>
      <c r="G117" s="15" t="s">
        <v>128</v>
      </c>
      <c r="H117" s="15" t="s">
        <v>1968</v>
      </c>
      <c r="I117" s="15" t="s">
        <v>2856</v>
      </c>
      <c r="J117" s="15" t="s">
        <v>249</v>
      </c>
      <c r="K117" s="15" t="s">
        <v>250</v>
      </c>
      <c r="L117" s="15" t="s">
        <v>31</v>
      </c>
      <c r="M117" s="15" t="s">
        <v>31</v>
      </c>
      <c r="N117" s="16">
        <v>42736</v>
      </c>
      <c r="O117" s="16">
        <v>43830</v>
      </c>
      <c r="P117" s="15">
        <v>2</v>
      </c>
      <c r="Q117" s="15">
        <v>2</v>
      </c>
      <c r="R117" s="15">
        <v>2</v>
      </c>
      <c r="S117" s="17">
        <v>1</v>
      </c>
      <c r="T117" s="17">
        <v>1</v>
      </c>
    </row>
    <row r="118" spans="1:20" x14ac:dyDescent="0.25">
      <c r="A118" s="15">
        <v>117</v>
      </c>
      <c r="B118" s="15" t="s">
        <v>2853</v>
      </c>
      <c r="C118" s="15">
        <v>3857</v>
      </c>
      <c r="D118" s="15" t="s">
        <v>972</v>
      </c>
      <c r="E118" s="15" t="s">
        <v>2846</v>
      </c>
      <c r="F118" s="15" t="s">
        <v>2846</v>
      </c>
      <c r="G118" s="15" t="s">
        <v>97</v>
      </c>
      <c r="H118" s="15" t="s">
        <v>1969</v>
      </c>
      <c r="I118" s="15" t="s">
        <v>2856</v>
      </c>
      <c r="J118" s="15" t="s">
        <v>249</v>
      </c>
      <c r="K118" s="15" t="s">
        <v>250</v>
      </c>
      <c r="L118" s="15" t="s">
        <v>31</v>
      </c>
      <c r="M118" s="15" t="s">
        <v>31</v>
      </c>
      <c r="N118" s="16">
        <v>43101</v>
      </c>
      <c r="O118" s="16">
        <v>44196</v>
      </c>
      <c r="P118" s="15">
        <v>2</v>
      </c>
      <c r="Q118" s="15">
        <v>2</v>
      </c>
      <c r="R118" s="15">
        <v>2</v>
      </c>
      <c r="S118" s="17">
        <v>1</v>
      </c>
      <c r="T118" s="17">
        <v>1</v>
      </c>
    </row>
    <row r="119" spans="1:20" x14ac:dyDescent="0.25">
      <c r="A119" s="15">
        <v>118</v>
      </c>
      <c r="B119" s="15" t="s">
        <v>2853</v>
      </c>
      <c r="C119" s="15">
        <v>3857</v>
      </c>
      <c r="D119" s="15" t="s">
        <v>972</v>
      </c>
      <c r="E119" s="15" t="s">
        <v>2846</v>
      </c>
      <c r="F119" s="15" t="s">
        <v>2846</v>
      </c>
      <c r="G119" s="15" t="s">
        <v>359</v>
      </c>
      <c r="H119" s="15" t="s">
        <v>2002</v>
      </c>
      <c r="I119" s="15" t="s">
        <v>2856</v>
      </c>
      <c r="J119" s="15" t="s">
        <v>249</v>
      </c>
      <c r="K119" s="15" t="s">
        <v>250</v>
      </c>
      <c r="L119" s="15" t="s">
        <v>31</v>
      </c>
      <c r="M119" s="15" t="s">
        <v>31</v>
      </c>
      <c r="N119" s="16">
        <v>42736</v>
      </c>
      <c r="O119" s="16">
        <v>49674</v>
      </c>
      <c r="P119" s="15">
        <v>789</v>
      </c>
      <c r="Q119" s="15">
        <v>1102</v>
      </c>
      <c r="R119" s="15">
        <v>0</v>
      </c>
      <c r="S119" s="17">
        <v>0</v>
      </c>
      <c r="T119" s="17">
        <v>0</v>
      </c>
    </row>
    <row r="120" spans="1:20" x14ac:dyDescent="0.25">
      <c r="A120" s="15">
        <v>119</v>
      </c>
      <c r="B120" s="15" t="s">
        <v>2853</v>
      </c>
      <c r="C120" s="15">
        <v>3857</v>
      </c>
      <c r="D120" s="15" t="s">
        <v>972</v>
      </c>
      <c r="E120" s="15" t="s">
        <v>2846</v>
      </c>
      <c r="F120" s="15" t="s">
        <v>2846</v>
      </c>
      <c r="G120" s="15" t="s">
        <v>89</v>
      </c>
      <c r="H120" s="15" t="s">
        <v>2004</v>
      </c>
      <c r="I120" s="15" t="s">
        <v>2856</v>
      </c>
      <c r="J120" s="15" t="s">
        <v>249</v>
      </c>
      <c r="K120" s="15" t="s">
        <v>250</v>
      </c>
      <c r="L120" s="15" t="s">
        <v>31</v>
      </c>
      <c r="M120" s="15" t="s">
        <v>31</v>
      </c>
      <c r="N120" s="16">
        <v>43101</v>
      </c>
      <c r="O120" s="16">
        <v>44196</v>
      </c>
      <c r="P120" s="15">
        <v>2</v>
      </c>
      <c r="Q120" s="15">
        <v>2</v>
      </c>
      <c r="R120" s="15">
        <v>3</v>
      </c>
      <c r="S120" s="17">
        <v>1</v>
      </c>
      <c r="T120" s="17">
        <v>1</v>
      </c>
    </row>
    <row r="121" spans="1:20" x14ac:dyDescent="0.25">
      <c r="A121" s="15">
        <v>120</v>
      </c>
      <c r="B121" s="15" t="s">
        <v>2853</v>
      </c>
      <c r="C121" s="15">
        <v>3857</v>
      </c>
      <c r="D121" s="15" t="s">
        <v>972</v>
      </c>
      <c r="E121" s="15" t="s">
        <v>2846</v>
      </c>
      <c r="F121" s="15" t="s">
        <v>2846</v>
      </c>
      <c r="G121" s="15" t="s">
        <v>12</v>
      </c>
      <c r="H121" s="15" t="s">
        <v>2006</v>
      </c>
      <c r="I121" s="15" t="s">
        <v>2856</v>
      </c>
      <c r="J121" s="15" t="s">
        <v>675</v>
      </c>
      <c r="K121" s="15" t="s">
        <v>676</v>
      </c>
      <c r="L121" s="15" t="s">
        <v>177</v>
      </c>
      <c r="M121" s="15" t="s">
        <v>177</v>
      </c>
      <c r="N121" s="16">
        <v>42370</v>
      </c>
      <c r="O121" s="16">
        <v>49674</v>
      </c>
      <c r="P121" s="15">
        <v>5</v>
      </c>
      <c r="Q121" s="15">
        <v>5</v>
      </c>
      <c r="R121" s="15">
        <v>7</v>
      </c>
      <c r="S121" s="17">
        <v>1</v>
      </c>
      <c r="T121" s="17">
        <v>1</v>
      </c>
    </row>
    <row r="122" spans="1:20" x14ac:dyDescent="0.25">
      <c r="A122" s="15">
        <v>121</v>
      </c>
      <c r="B122" s="15" t="s">
        <v>2853</v>
      </c>
      <c r="C122" s="15">
        <v>3857</v>
      </c>
      <c r="D122" s="15" t="s">
        <v>972</v>
      </c>
      <c r="E122" s="15" t="s">
        <v>2846</v>
      </c>
      <c r="F122" s="15" t="s">
        <v>2846</v>
      </c>
      <c r="G122" s="15" t="s">
        <v>13</v>
      </c>
      <c r="H122" s="15" t="s">
        <v>2007</v>
      </c>
      <c r="I122" s="15" t="s">
        <v>2051</v>
      </c>
      <c r="J122" s="15" t="s">
        <v>249</v>
      </c>
      <c r="K122" s="15" t="s">
        <v>250</v>
      </c>
      <c r="L122" s="15" t="s">
        <v>31</v>
      </c>
      <c r="M122" s="15" t="s">
        <v>31</v>
      </c>
      <c r="N122" s="16">
        <v>42887</v>
      </c>
      <c r="O122" s="16">
        <v>49674</v>
      </c>
      <c r="P122" s="15">
        <v>50</v>
      </c>
      <c r="Q122" s="15">
        <v>50</v>
      </c>
      <c r="R122" s="15">
        <v>100</v>
      </c>
      <c r="S122" s="17">
        <v>1</v>
      </c>
      <c r="T122" s="17">
        <v>1</v>
      </c>
    </row>
    <row r="123" spans="1:20" x14ac:dyDescent="0.25">
      <c r="A123" s="15">
        <v>122</v>
      </c>
      <c r="B123" s="15" t="s">
        <v>2853</v>
      </c>
      <c r="C123" s="15">
        <v>3857</v>
      </c>
      <c r="D123" s="15" t="s">
        <v>972</v>
      </c>
      <c r="E123" s="15" t="s">
        <v>2846</v>
      </c>
      <c r="F123" s="15" t="s">
        <v>2846</v>
      </c>
      <c r="G123" s="15" t="s">
        <v>530</v>
      </c>
      <c r="H123" s="15" t="s">
        <v>2040</v>
      </c>
      <c r="I123" s="15" t="s">
        <v>2856</v>
      </c>
      <c r="J123" s="15" t="s">
        <v>249</v>
      </c>
      <c r="K123" s="15" t="s">
        <v>250</v>
      </c>
      <c r="L123" s="15" t="s">
        <v>31</v>
      </c>
      <c r="M123" s="15" t="s">
        <v>31</v>
      </c>
      <c r="N123" s="16">
        <v>42736</v>
      </c>
      <c r="O123" s="16">
        <v>49674</v>
      </c>
      <c r="P123" s="15">
        <v>400</v>
      </c>
      <c r="Q123" s="15">
        <v>1102</v>
      </c>
      <c r="R123" s="15">
        <v>183</v>
      </c>
      <c r="S123" s="17">
        <v>0.45750000000000002</v>
      </c>
      <c r="T123" s="17">
        <v>0.16606170598911071</v>
      </c>
    </row>
    <row r="124" spans="1:20" x14ac:dyDescent="0.25">
      <c r="A124" s="15">
        <v>123</v>
      </c>
      <c r="B124" s="15" t="s">
        <v>2853</v>
      </c>
      <c r="C124" s="15">
        <v>3857</v>
      </c>
      <c r="D124" s="15" t="s">
        <v>972</v>
      </c>
      <c r="E124" s="15" t="s">
        <v>2846</v>
      </c>
      <c r="F124" s="15" t="s">
        <v>2846</v>
      </c>
      <c r="G124" s="15" t="s">
        <v>244</v>
      </c>
      <c r="H124" s="15" t="s">
        <v>2045</v>
      </c>
      <c r="I124" s="15" t="s">
        <v>2856</v>
      </c>
      <c r="J124" s="15" t="s">
        <v>249</v>
      </c>
      <c r="K124" s="15" t="s">
        <v>250</v>
      </c>
      <c r="L124" s="15" t="s">
        <v>31</v>
      </c>
      <c r="M124" s="15" t="s">
        <v>31</v>
      </c>
      <c r="N124" s="16">
        <v>42522</v>
      </c>
      <c r="O124" s="16">
        <v>43646</v>
      </c>
      <c r="P124" s="15">
        <v>142284</v>
      </c>
      <c r="Q124" s="15">
        <v>142284</v>
      </c>
      <c r="R124" s="15">
        <v>25524</v>
      </c>
      <c r="S124" s="17">
        <v>0.17938770346630684</v>
      </c>
      <c r="T124" s="17">
        <v>0.17938770346630684</v>
      </c>
    </row>
    <row r="125" spans="1:20" x14ac:dyDescent="0.25">
      <c r="A125" s="15">
        <v>124</v>
      </c>
      <c r="B125" s="15" t="s">
        <v>2853</v>
      </c>
      <c r="C125" s="15">
        <v>3858</v>
      </c>
      <c r="D125" s="15" t="s">
        <v>1420</v>
      </c>
      <c r="E125" s="15" t="s">
        <v>2846</v>
      </c>
      <c r="F125" s="15" t="s">
        <v>2846</v>
      </c>
      <c r="G125" s="15" t="s">
        <v>355</v>
      </c>
      <c r="H125" s="15" t="s">
        <v>1421</v>
      </c>
      <c r="I125" s="15" t="s">
        <v>2855</v>
      </c>
      <c r="J125" s="15" t="s">
        <v>1422</v>
      </c>
      <c r="K125" s="15" t="s">
        <v>1423</v>
      </c>
      <c r="L125" s="15" t="s">
        <v>10</v>
      </c>
      <c r="M125" s="15" t="s">
        <v>10</v>
      </c>
      <c r="N125" s="16">
        <v>42536</v>
      </c>
      <c r="O125" s="16">
        <v>45809</v>
      </c>
      <c r="P125" s="15">
        <v>11224</v>
      </c>
      <c r="Q125" s="15">
        <v>11186</v>
      </c>
      <c r="R125" s="15">
        <v>0</v>
      </c>
      <c r="S125" s="17">
        <v>0</v>
      </c>
      <c r="T125" s="17">
        <v>0</v>
      </c>
    </row>
    <row r="126" spans="1:20" x14ac:dyDescent="0.25">
      <c r="A126" s="15">
        <v>125</v>
      </c>
      <c r="B126" s="15" t="s">
        <v>2853</v>
      </c>
      <c r="C126" s="15">
        <v>3858</v>
      </c>
      <c r="D126" s="15" t="s">
        <v>1420</v>
      </c>
      <c r="E126" s="15" t="s">
        <v>2846</v>
      </c>
      <c r="F126" s="15" t="s">
        <v>2846</v>
      </c>
      <c r="G126" s="15" t="s">
        <v>372</v>
      </c>
      <c r="H126" s="15" t="s">
        <v>1430</v>
      </c>
      <c r="I126" s="15" t="s">
        <v>2856</v>
      </c>
      <c r="J126" s="15" t="s">
        <v>1422</v>
      </c>
      <c r="K126" s="15" t="s">
        <v>1423</v>
      </c>
      <c r="L126" s="15" t="s">
        <v>10</v>
      </c>
      <c r="M126" s="15" t="s">
        <v>10</v>
      </c>
      <c r="N126" s="16">
        <v>42536</v>
      </c>
      <c r="O126" s="16">
        <v>45992</v>
      </c>
      <c r="P126" s="15">
        <v>82.7</v>
      </c>
      <c r="Q126" s="15">
        <v>82.7</v>
      </c>
      <c r="R126" s="15">
        <v>0</v>
      </c>
      <c r="S126" s="17">
        <v>0</v>
      </c>
      <c r="T126" s="17">
        <v>0</v>
      </c>
    </row>
    <row r="127" spans="1:20" x14ac:dyDescent="0.25">
      <c r="A127" s="15">
        <v>126</v>
      </c>
      <c r="B127" s="15" t="s">
        <v>2853</v>
      </c>
      <c r="C127" s="15">
        <v>3858</v>
      </c>
      <c r="D127" s="15" t="s">
        <v>1420</v>
      </c>
      <c r="E127" s="15" t="s">
        <v>2846</v>
      </c>
      <c r="F127" s="15" t="s">
        <v>2846</v>
      </c>
      <c r="G127" s="15" t="s">
        <v>244</v>
      </c>
      <c r="H127" s="15" t="s">
        <v>1842</v>
      </c>
      <c r="I127" s="15" t="s">
        <v>2856</v>
      </c>
      <c r="J127" s="15" t="s">
        <v>1422</v>
      </c>
      <c r="K127" s="15" t="s">
        <v>1423</v>
      </c>
      <c r="L127" s="15" t="s">
        <v>10</v>
      </c>
      <c r="M127" s="15" t="s">
        <v>10</v>
      </c>
      <c r="N127" s="16">
        <v>42536</v>
      </c>
      <c r="O127" s="16">
        <v>45809</v>
      </c>
      <c r="P127" s="15">
        <v>24</v>
      </c>
      <c r="Q127" s="15">
        <v>100</v>
      </c>
      <c r="R127" s="15">
        <v>8</v>
      </c>
      <c r="S127" s="17">
        <v>0.33333333333333331</v>
      </c>
      <c r="T127" s="17">
        <v>0.08</v>
      </c>
    </row>
    <row r="128" spans="1:20" x14ac:dyDescent="0.25">
      <c r="A128" s="15">
        <v>127</v>
      </c>
      <c r="B128" s="15" t="s">
        <v>2853</v>
      </c>
      <c r="C128" s="15">
        <v>3858</v>
      </c>
      <c r="D128" s="15" t="s">
        <v>1420</v>
      </c>
      <c r="E128" s="15" t="s">
        <v>2846</v>
      </c>
      <c r="F128" s="15" t="s">
        <v>2846</v>
      </c>
      <c r="G128" s="15" t="s">
        <v>205</v>
      </c>
      <c r="H128" s="15" t="s">
        <v>1938</v>
      </c>
      <c r="I128" s="15" t="s">
        <v>2855</v>
      </c>
      <c r="J128" s="15" t="s">
        <v>226</v>
      </c>
      <c r="K128" s="15" t="s">
        <v>227</v>
      </c>
      <c r="L128" s="15" t="s">
        <v>228</v>
      </c>
      <c r="M128" s="15" t="s">
        <v>229</v>
      </c>
      <c r="N128" s="16">
        <v>42536</v>
      </c>
      <c r="O128" s="16">
        <v>45992</v>
      </c>
      <c r="P128" s="15">
        <v>5</v>
      </c>
      <c r="Q128" s="15">
        <v>10</v>
      </c>
      <c r="R128" s="15">
        <v>8</v>
      </c>
      <c r="S128" s="17">
        <v>1</v>
      </c>
      <c r="T128" s="17">
        <v>0.8</v>
      </c>
    </row>
    <row r="129" spans="1:20" x14ac:dyDescent="0.25">
      <c r="A129" s="15">
        <v>128</v>
      </c>
      <c r="B129" s="15" t="s">
        <v>2853</v>
      </c>
      <c r="C129" s="15">
        <v>3858</v>
      </c>
      <c r="D129" s="15" t="s">
        <v>1420</v>
      </c>
      <c r="E129" s="15" t="s">
        <v>2846</v>
      </c>
      <c r="F129" s="15" t="s">
        <v>2846</v>
      </c>
      <c r="G129" s="15" t="s">
        <v>207</v>
      </c>
      <c r="H129" s="15" t="s">
        <v>1939</v>
      </c>
      <c r="I129" s="15" t="s">
        <v>2855</v>
      </c>
      <c r="J129" s="15" t="s">
        <v>317</v>
      </c>
      <c r="K129" s="15" t="s">
        <v>318</v>
      </c>
      <c r="L129" s="15" t="s">
        <v>319</v>
      </c>
      <c r="M129" s="15" t="s">
        <v>320</v>
      </c>
      <c r="N129" s="16">
        <v>42536</v>
      </c>
      <c r="O129" s="16">
        <v>42582</v>
      </c>
      <c r="P129" s="15">
        <v>100</v>
      </c>
      <c r="Q129" s="15">
        <v>100</v>
      </c>
      <c r="R129" s="15">
        <v>100</v>
      </c>
      <c r="S129" s="17">
        <v>1</v>
      </c>
      <c r="T129" s="17">
        <v>1</v>
      </c>
    </row>
    <row r="130" spans="1:20" x14ac:dyDescent="0.25">
      <c r="A130" s="15">
        <v>129</v>
      </c>
      <c r="B130" s="15" t="s">
        <v>2853</v>
      </c>
      <c r="C130" s="15">
        <v>3858</v>
      </c>
      <c r="D130" s="15" t="s">
        <v>1420</v>
      </c>
      <c r="E130" s="15" t="s">
        <v>2846</v>
      </c>
      <c r="F130" s="15" t="s">
        <v>2846</v>
      </c>
      <c r="G130" s="15" t="s">
        <v>208</v>
      </c>
      <c r="H130" s="15" t="s">
        <v>1941</v>
      </c>
      <c r="I130" s="15" t="s">
        <v>2856</v>
      </c>
      <c r="J130" s="15" t="s">
        <v>226</v>
      </c>
      <c r="K130" s="15" t="s">
        <v>227</v>
      </c>
      <c r="L130" s="15" t="s">
        <v>228</v>
      </c>
      <c r="M130" s="15" t="s">
        <v>229</v>
      </c>
      <c r="N130" s="16">
        <v>42536</v>
      </c>
      <c r="O130" s="16">
        <v>45231</v>
      </c>
      <c r="P130" s="15">
        <v>60</v>
      </c>
      <c r="Q130" s="15">
        <v>100</v>
      </c>
      <c r="R130" s="15">
        <v>66.66</v>
      </c>
      <c r="S130" s="17">
        <v>1</v>
      </c>
      <c r="T130" s="17">
        <v>0.66659999999999997</v>
      </c>
    </row>
    <row r="131" spans="1:20" x14ac:dyDescent="0.25">
      <c r="A131" s="15">
        <v>130</v>
      </c>
      <c r="B131" s="15" t="s">
        <v>2853</v>
      </c>
      <c r="C131" s="15">
        <v>3858</v>
      </c>
      <c r="D131" s="15" t="s">
        <v>1420</v>
      </c>
      <c r="E131" s="15" t="s">
        <v>2846</v>
      </c>
      <c r="F131" s="15" t="s">
        <v>2846</v>
      </c>
      <c r="G131" s="15" t="s">
        <v>206</v>
      </c>
      <c r="H131" s="15" t="s">
        <v>1943</v>
      </c>
      <c r="I131" s="15" t="s">
        <v>2855</v>
      </c>
      <c r="J131" s="15" t="s">
        <v>1422</v>
      </c>
      <c r="K131" s="15" t="s">
        <v>1423</v>
      </c>
      <c r="L131" s="15" t="s">
        <v>10</v>
      </c>
      <c r="M131" s="15" t="s">
        <v>10</v>
      </c>
      <c r="N131" s="16">
        <v>42536</v>
      </c>
      <c r="O131" s="16">
        <v>42705</v>
      </c>
      <c r="P131" s="15">
        <v>100</v>
      </c>
      <c r="Q131" s="15">
        <v>100</v>
      </c>
      <c r="R131" s="15">
        <v>0</v>
      </c>
      <c r="S131" s="17">
        <v>0</v>
      </c>
      <c r="T131" s="17">
        <v>0</v>
      </c>
    </row>
    <row r="132" spans="1:20" x14ac:dyDescent="0.25">
      <c r="A132" s="15">
        <v>131</v>
      </c>
      <c r="B132" s="15" t="s">
        <v>2853</v>
      </c>
      <c r="C132" s="15">
        <v>3858</v>
      </c>
      <c r="D132" s="15" t="s">
        <v>1420</v>
      </c>
      <c r="E132" s="15" t="s">
        <v>2846</v>
      </c>
      <c r="F132" s="15" t="s">
        <v>2846</v>
      </c>
      <c r="G132" s="15" t="s">
        <v>353</v>
      </c>
      <c r="H132" s="15" t="s">
        <v>2027</v>
      </c>
      <c r="I132" s="15" t="s">
        <v>2855</v>
      </c>
      <c r="J132" s="15" t="s">
        <v>1422</v>
      </c>
      <c r="K132" s="15" t="s">
        <v>1423</v>
      </c>
      <c r="L132" s="15" t="s">
        <v>10</v>
      </c>
      <c r="M132" s="15" t="s">
        <v>10</v>
      </c>
      <c r="N132" s="16">
        <v>43101</v>
      </c>
      <c r="O132" s="16">
        <v>45809</v>
      </c>
      <c r="P132" s="15">
        <v>12.52</v>
      </c>
      <c r="Q132" s="15">
        <v>12.52</v>
      </c>
      <c r="R132" s="15">
        <v>12.52</v>
      </c>
      <c r="S132" s="17">
        <v>1</v>
      </c>
      <c r="T132" s="17">
        <v>1</v>
      </c>
    </row>
    <row r="133" spans="1:20" x14ac:dyDescent="0.25">
      <c r="A133" s="15">
        <v>132</v>
      </c>
      <c r="B133" s="15" t="s">
        <v>2853</v>
      </c>
      <c r="C133" s="15">
        <v>3858</v>
      </c>
      <c r="D133" s="15" t="s">
        <v>1420</v>
      </c>
      <c r="E133" s="15" t="s">
        <v>2846</v>
      </c>
      <c r="F133" s="15" t="s">
        <v>2846</v>
      </c>
      <c r="G133" s="15" t="s">
        <v>337</v>
      </c>
      <c r="H133" s="15" t="s">
        <v>2028</v>
      </c>
      <c r="I133" s="15" t="s">
        <v>2855</v>
      </c>
      <c r="J133" s="15" t="s">
        <v>1422</v>
      </c>
      <c r="K133" s="15" t="s">
        <v>1423</v>
      </c>
      <c r="L133" s="15" t="s">
        <v>10</v>
      </c>
      <c r="M133" s="15" t="s">
        <v>10</v>
      </c>
      <c r="N133" s="16">
        <v>42536</v>
      </c>
      <c r="O133" s="16">
        <v>45809</v>
      </c>
      <c r="P133" s="15">
        <v>14.43</v>
      </c>
      <c r="Q133" s="15">
        <v>14.43</v>
      </c>
      <c r="R133" s="15">
        <v>19.809999999999999</v>
      </c>
      <c r="S133" s="17">
        <v>1</v>
      </c>
      <c r="T133" s="17">
        <v>1</v>
      </c>
    </row>
    <row r="134" spans="1:20" x14ac:dyDescent="0.25">
      <c r="A134" s="15">
        <v>133</v>
      </c>
      <c r="B134" s="15" t="s">
        <v>2853</v>
      </c>
      <c r="C134" s="15">
        <v>3858</v>
      </c>
      <c r="D134" s="15" t="s">
        <v>1420</v>
      </c>
      <c r="E134" s="15" t="s">
        <v>2846</v>
      </c>
      <c r="F134" s="15" t="s">
        <v>2846</v>
      </c>
      <c r="G134" s="15" t="s">
        <v>359</v>
      </c>
      <c r="H134" s="15" t="s">
        <v>2029</v>
      </c>
      <c r="I134" s="15" t="s">
        <v>2855</v>
      </c>
      <c r="J134" s="15" t="s">
        <v>1422</v>
      </c>
      <c r="K134" s="15" t="s">
        <v>1423</v>
      </c>
      <c r="L134" s="15" t="s">
        <v>10</v>
      </c>
      <c r="M134" s="15" t="s">
        <v>10</v>
      </c>
      <c r="N134" s="16">
        <v>42536</v>
      </c>
      <c r="O134" s="16">
        <v>45809</v>
      </c>
      <c r="P134" s="15">
        <v>14561</v>
      </c>
      <c r="Q134" s="15">
        <v>16396</v>
      </c>
      <c r="R134" s="15">
        <v>0</v>
      </c>
      <c r="S134" s="17">
        <v>0</v>
      </c>
      <c r="T134" s="17">
        <v>0</v>
      </c>
    </row>
    <row r="135" spans="1:20" x14ac:dyDescent="0.25">
      <c r="A135" s="15">
        <v>134</v>
      </c>
      <c r="B135" s="15" t="s">
        <v>2853</v>
      </c>
      <c r="C135" s="15">
        <v>3858</v>
      </c>
      <c r="D135" s="15" t="s">
        <v>1420</v>
      </c>
      <c r="E135" s="15" t="s">
        <v>2846</v>
      </c>
      <c r="F135" s="15" t="s">
        <v>2846</v>
      </c>
      <c r="G135" s="15" t="s">
        <v>374</v>
      </c>
      <c r="H135" s="15" t="s">
        <v>2030</v>
      </c>
      <c r="I135" s="15" t="s">
        <v>2855</v>
      </c>
      <c r="J135" s="15" t="s">
        <v>1422</v>
      </c>
      <c r="K135" s="15" t="s">
        <v>1423</v>
      </c>
      <c r="L135" s="15" t="s">
        <v>10</v>
      </c>
      <c r="M135" s="15" t="s">
        <v>10</v>
      </c>
      <c r="N135" s="16">
        <v>42736</v>
      </c>
      <c r="O135" s="16">
        <v>45809</v>
      </c>
      <c r="P135" s="15">
        <v>7</v>
      </c>
      <c r="Q135" s="15">
        <v>7</v>
      </c>
      <c r="R135" s="15">
        <v>0</v>
      </c>
      <c r="S135" s="17">
        <v>0</v>
      </c>
      <c r="T135" s="17">
        <v>0</v>
      </c>
    </row>
    <row r="136" spans="1:20" x14ac:dyDescent="0.25">
      <c r="A136" s="15">
        <v>135</v>
      </c>
      <c r="B136" s="15" t="s">
        <v>2853</v>
      </c>
      <c r="C136" s="15">
        <v>3862</v>
      </c>
      <c r="D136" s="15" t="s">
        <v>1415</v>
      </c>
      <c r="E136" s="15" t="s">
        <v>2846</v>
      </c>
      <c r="F136" s="15" t="s">
        <v>2846</v>
      </c>
      <c r="G136" s="15" t="s">
        <v>244</v>
      </c>
      <c r="H136" s="15" t="s">
        <v>1416</v>
      </c>
      <c r="I136" s="15" t="s">
        <v>2855</v>
      </c>
      <c r="J136" s="15" t="s">
        <v>311</v>
      </c>
      <c r="K136" s="15" t="s">
        <v>312</v>
      </c>
      <c r="L136" s="15" t="s">
        <v>313</v>
      </c>
      <c r="M136" s="15" t="s">
        <v>314</v>
      </c>
      <c r="N136" s="16">
        <v>42583</v>
      </c>
      <c r="O136" s="16">
        <v>42613</v>
      </c>
      <c r="P136" s="15">
        <v>100</v>
      </c>
      <c r="Q136" s="15">
        <v>100</v>
      </c>
      <c r="R136" s="15">
        <v>100</v>
      </c>
      <c r="S136" s="17">
        <v>1</v>
      </c>
      <c r="T136" s="17">
        <v>1</v>
      </c>
    </row>
    <row r="137" spans="1:20" x14ac:dyDescent="0.25">
      <c r="A137" s="15">
        <v>136</v>
      </c>
      <c r="B137" s="15" t="s">
        <v>2853</v>
      </c>
      <c r="C137" s="15">
        <v>3862</v>
      </c>
      <c r="D137" s="15" t="s">
        <v>1415</v>
      </c>
      <c r="E137" s="15" t="s">
        <v>2846</v>
      </c>
      <c r="F137" s="15" t="s">
        <v>2846</v>
      </c>
      <c r="G137" s="15" t="s">
        <v>353</v>
      </c>
      <c r="H137" s="15" t="s">
        <v>1433</v>
      </c>
      <c r="I137" s="15" t="s">
        <v>2855</v>
      </c>
      <c r="J137" s="15" t="s">
        <v>311</v>
      </c>
      <c r="K137" s="15" t="s">
        <v>312</v>
      </c>
      <c r="L137" s="15" t="s">
        <v>313</v>
      </c>
      <c r="M137" s="15" t="s">
        <v>314</v>
      </c>
      <c r="N137" s="16">
        <v>42736</v>
      </c>
      <c r="O137" s="16">
        <v>46022</v>
      </c>
      <c r="P137" s="15">
        <v>4</v>
      </c>
      <c r="Q137" s="15">
        <v>9</v>
      </c>
      <c r="R137" s="15">
        <v>2</v>
      </c>
      <c r="S137" s="17">
        <v>0.5</v>
      </c>
      <c r="T137" s="17">
        <v>0.22222222222222221</v>
      </c>
    </row>
    <row r="138" spans="1:20" x14ac:dyDescent="0.25">
      <c r="A138" s="15">
        <v>137</v>
      </c>
      <c r="B138" s="15" t="s">
        <v>2853</v>
      </c>
      <c r="C138" s="15">
        <v>3862</v>
      </c>
      <c r="D138" s="15" t="s">
        <v>1415</v>
      </c>
      <c r="E138" s="15" t="s">
        <v>2846</v>
      </c>
      <c r="F138" s="15" t="s">
        <v>2846</v>
      </c>
      <c r="G138" s="15" t="s">
        <v>359</v>
      </c>
      <c r="H138" s="15" t="s">
        <v>1440</v>
      </c>
      <c r="I138" s="15" t="s">
        <v>2855</v>
      </c>
      <c r="J138" s="15" t="s">
        <v>311</v>
      </c>
      <c r="K138" s="15" t="s">
        <v>312</v>
      </c>
      <c r="L138" s="15" t="s">
        <v>313</v>
      </c>
      <c r="M138" s="15" t="s">
        <v>314</v>
      </c>
      <c r="N138" s="16">
        <v>42736</v>
      </c>
      <c r="O138" s="16">
        <v>46022</v>
      </c>
      <c r="P138" s="15">
        <v>237008</v>
      </c>
      <c r="Q138" s="15">
        <v>698247</v>
      </c>
      <c r="R138" s="15">
        <v>55447</v>
      </c>
      <c r="S138" s="17">
        <v>0.23394568959697562</v>
      </c>
      <c r="T138" s="17">
        <v>7.9408862479896078E-2</v>
      </c>
    </row>
    <row r="139" spans="1:20" x14ac:dyDescent="0.25">
      <c r="A139" s="15">
        <v>138</v>
      </c>
      <c r="B139" s="15" t="s">
        <v>2853</v>
      </c>
      <c r="C139" s="15">
        <v>3862</v>
      </c>
      <c r="D139" s="15" t="s">
        <v>1415</v>
      </c>
      <c r="E139" s="15" t="s">
        <v>2846</v>
      </c>
      <c r="F139" s="15" t="s">
        <v>2846</v>
      </c>
      <c r="G139" s="15" t="s">
        <v>97</v>
      </c>
      <c r="H139" s="15" t="s">
        <v>1432</v>
      </c>
      <c r="I139" s="15" t="s">
        <v>2855</v>
      </c>
      <c r="J139" s="15" t="s">
        <v>311</v>
      </c>
      <c r="K139" s="15" t="s">
        <v>312</v>
      </c>
      <c r="L139" s="15" t="s">
        <v>313</v>
      </c>
      <c r="M139" s="15" t="s">
        <v>314</v>
      </c>
      <c r="N139" s="16">
        <v>42736</v>
      </c>
      <c r="O139" s="16">
        <v>46022</v>
      </c>
      <c r="P139" s="15">
        <v>4</v>
      </c>
      <c r="Q139" s="15">
        <v>9</v>
      </c>
      <c r="R139" s="15">
        <v>4</v>
      </c>
      <c r="S139" s="17">
        <v>1</v>
      </c>
      <c r="T139" s="17">
        <v>0.44444444444444442</v>
      </c>
    </row>
    <row r="140" spans="1:20" x14ac:dyDescent="0.25">
      <c r="A140" s="15">
        <v>139</v>
      </c>
      <c r="B140" s="15" t="s">
        <v>2853</v>
      </c>
      <c r="C140" s="15">
        <v>3862</v>
      </c>
      <c r="D140" s="15" t="s">
        <v>1415</v>
      </c>
      <c r="E140" s="15" t="s">
        <v>2846</v>
      </c>
      <c r="F140" s="15" t="s">
        <v>2846</v>
      </c>
      <c r="G140" s="15" t="s">
        <v>128</v>
      </c>
      <c r="H140" s="15" t="s">
        <v>1441</v>
      </c>
      <c r="I140" s="15" t="s">
        <v>2855</v>
      </c>
      <c r="J140" s="15" t="s">
        <v>311</v>
      </c>
      <c r="K140" s="15" t="s">
        <v>312</v>
      </c>
      <c r="L140" s="15" t="s">
        <v>313</v>
      </c>
      <c r="M140" s="15" t="s">
        <v>314</v>
      </c>
      <c r="N140" s="16">
        <v>42736</v>
      </c>
      <c r="O140" s="16">
        <v>46022</v>
      </c>
      <c r="P140" s="15">
        <v>4</v>
      </c>
      <c r="Q140" s="15">
        <v>9</v>
      </c>
      <c r="R140" s="15">
        <v>1</v>
      </c>
      <c r="S140" s="17">
        <v>0.25</v>
      </c>
      <c r="T140" s="17">
        <v>0.1111111111111111</v>
      </c>
    </row>
    <row r="141" spans="1:20" x14ac:dyDescent="0.25">
      <c r="A141" s="15">
        <v>140</v>
      </c>
      <c r="B141" s="15" t="s">
        <v>2853</v>
      </c>
      <c r="C141" s="15">
        <v>3862</v>
      </c>
      <c r="D141" s="15" t="s">
        <v>1415</v>
      </c>
      <c r="E141" s="15" t="s">
        <v>2846</v>
      </c>
      <c r="F141" s="15" t="s">
        <v>2846</v>
      </c>
      <c r="G141" s="15" t="s">
        <v>205</v>
      </c>
      <c r="H141" s="15" t="s">
        <v>1716</v>
      </c>
      <c r="I141" s="15" t="s">
        <v>2855</v>
      </c>
      <c r="J141" s="15" t="s">
        <v>311</v>
      </c>
      <c r="K141" s="15" t="s">
        <v>312</v>
      </c>
      <c r="L141" s="15" t="s">
        <v>313</v>
      </c>
      <c r="M141" s="15" t="s">
        <v>314</v>
      </c>
      <c r="N141" s="16">
        <v>42583</v>
      </c>
      <c r="O141" s="16">
        <v>43100</v>
      </c>
      <c r="P141" s="15">
        <v>100</v>
      </c>
      <c r="Q141" s="15">
        <v>100</v>
      </c>
      <c r="R141" s="15">
        <v>100</v>
      </c>
      <c r="S141" s="17">
        <v>1</v>
      </c>
      <c r="T141" s="17">
        <v>1</v>
      </c>
    </row>
    <row r="142" spans="1:20" x14ac:dyDescent="0.25">
      <c r="A142" s="15">
        <v>141</v>
      </c>
      <c r="B142" s="15" t="s">
        <v>2853</v>
      </c>
      <c r="C142" s="15">
        <v>3862</v>
      </c>
      <c r="D142" s="15" t="s">
        <v>1415</v>
      </c>
      <c r="E142" s="15" t="s">
        <v>2846</v>
      </c>
      <c r="F142" s="15" t="s">
        <v>2846</v>
      </c>
      <c r="G142" s="15" t="s">
        <v>337</v>
      </c>
      <c r="H142" s="15" t="s">
        <v>1937</v>
      </c>
      <c r="I142" s="15" t="s">
        <v>2855</v>
      </c>
      <c r="J142" s="15" t="s">
        <v>311</v>
      </c>
      <c r="K142" s="15" t="s">
        <v>312</v>
      </c>
      <c r="L142" s="15" t="s">
        <v>313</v>
      </c>
      <c r="M142" s="15" t="s">
        <v>314</v>
      </c>
      <c r="N142" s="16">
        <v>42736</v>
      </c>
      <c r="O142" s="16">
        <v>43100</v>
      </c>
      <c r="P142" s="15">
        <v>100</v>
      </c>
      <c r="Q142" s="15">
        <v>100</v>
      </c>
      <c r="R142" s="15">
        <v>100</v>
      </c>
      <c r="S142" s="17">
        <v>1</v>
      </c>
      <c r="T142" s="17">
        <v>1</v>
      </c>
    </row>
    <row r="143" spans="1:20" x14ac:dyDescent="0.25">
      <c r="A143" s="15">
        <v>142</v>
      </c>
      <c r="B143" s="15" t="s">
        <v>2853</v>
      </c>
      <c r="C143" s="15">
        <v>3862</v>
      </c>
      <c r="D143" s="15" t="s">
        <v>1415</v>
      </c>
      <c r="E143" s="15" t="s">
        <v>2846</v>
      </c>
      <c r="F143" s="15" t="s">
        <v>2846</v>
      </c>
      <c r="G143" s="15" t="s">
        <v>89</v>
      </c>
      <c r="H143" s="15" t="s">
        <v>1972</v>
      </c>
      <c r="I143" s="15" t="s">
        <v>2855</v>
      </c>
      <c r="J143" s="15" t="s">
        <v>311</v>
      </c>
      <c r="K143" s="15" t="s">
        <v>312</v>
      </c>
      <c r="L143" s="15" t="s">
        <v>313</v>
      </c>
      <c r="M143" s="15" t="s">
        <v>314</v>
      </c>
      <c r="N143" s="16">
        <v>42736</v>
      </c>
      <c r="O143" s="16">
        <v>46022</v>
      </c>
      <c r="P143" s="15">
        <v>1</v>
      </c>
      <c r="Q143" s="15">
        <v>3</v>
      </c>
      <c r="R143" s="15">
        <v>0</v>
      </c>
      <c r="S143" s="17">
        <v>0</v>
      </c>
      <c r="T143" s="17">
        <v>0</v>
      </c>
    </row>
    <row r="144" spans="1:20" x14ac:dyDescent="0.25">
      <c r="A144" s="15">
        <v>143</v>
      </c>
      <c r="B144" s="15" t="s">
        <v>2853</v>
      </c>
      <c r="C144" s="15">
        <v>3862</v>
      </c>
      <c r="D144" s="15" t="s">
        <v>1415</v>
      </c>
      <c r="E144" s="15" t="s">
        <v>2846</v>
      </c>
      <c r="F144" s="15" t="s">
        <v>2846</v>
      </c>
      <c r="G144" s="15" t="s">
        <v>374</v>
      </c>
      <c r="H144" s="15" t="s">
        <v>1978</v>
      </c>
      <c r="I144" s="15" t="s">
        <v>2856</v>
      </c>
      <c r="J144" s="15" t="s">
        <v>311</v>
      </c>
      <c r="K144" s="15" t="s">
        <v>312</v>
      </c>
      <c r="L144" s="15" t="s">
        <v>313</v>
      </c>
      <c r="M144" s="15" t="s">
        <v>314</v>
      </c>
      <c r="N144" s="16">
        <v>42736</v>
      </c>
      <c r="O144" s="16">
        <v>46022</v>
      </c>
      <c r="P144" s="15">
        <v>4</v>
      </c>
      <c r="Q144" s="15">
        <v>9</v>
      </c>
      <c r="R144" s="15">
        <v>1</v>
      </c>
      <c r="S144" s="17">
        <v>0.25</v>
      </c>
      <c r="T144" s="17">
        <v>0.1111111111111111</v>
      </c>
    </row>
    <row r="145" spans="1:20" x14ac:dyDescent="0.25">
      <c r="A145" s="15">
        <v>144</v>
      </c>
      <c r="B145" s="15" t="s">
        <v>2853</v>
      </c>
      <c r="C145" s="15">
        <v>3866</v>
      </c>
      <c r="D145" s="15" t="s">
        <v>213</v>
      </c>
      <c r="E145" s="15" t="s">
        <v>2846</v>
      </c>
      <c r="F145" s="15" t="s">
        <v>2846</v>
      </c>
      <c r="G145" s="15" t="s">
        <v>103</v>
      </c>
      <c r="H145" s="15" t="s">
        <v>214</v>
      </c>
      <c r="I145" s="15" t="s">
        <v>2856</v>
      </c>
      <c r="J145" s="15" t="s">
        <v>178</v>
      </c>
      <c r="K145" s="15" t="s">
        <v>179</v>
      </c>
      <c r="L145" s="15" t="s">
        <v>180</v>
      </c>
      <c r="M145" s="15" t="s">
        <v>181</v>
      </c>
      <c r="N145" s="16">
        <v>43282</v>
      </c>
      <c r="O145" s="16">
        <v>46022</v>
      </c>
      <c r="P145" s="15">
        <v>50</v>
      </c>
      <c r="Q145" s="15">
        <v>100</v>
      </c>
      <c r="R145" s="15">
        <v>100</v>
      </c>
      <c r="S145" s="17">
        <v>1</v>
      </c>
      <c r="T145" s="17">
        <v>1</v>
      </c>
    </row>
    <row r="146" spans="1:20" x14ac:dyDescent="0.25">
      <c r="A146" s="15">
        <v>145</v>
      </c>
      <c r="B146" s="15" t="s">
        <v>2853</v>
      </c>
      <c r="C146" s="15">
        <v>3866</v>
      </c>
      <c r="D146" s="15" t="s">
        <v>213</v>
      </c>
      <c r="E146" s="15" t="s">
        <v>2846</v>
      </c>
      <c r="F146" s="15" t="s">
        <v>2846</v>
      </c>
      <c r="G146" s="15" t="s">
        <v>117</v>
      </c>
      <c r="H146" s="15" t="s">
        <v>215</v>
      </c>
      <c r="I146" s="15" t="s">
        <v>2856</v>
      </c>
      <c r="J146" s="15" t="s">
        <v>175</v>
      </c>
      <c r="K146" s="15" t="s">
        <v>176</v>
      </c>
      <c r="L146" s="15" t="s">
        <v>177</v>
      </c>
      <c r="M146" s="15" t="s">
        <v>177</v>
      </c>
      <c r="N146" s="16">
        <v>42917</v>
      </c>
      <c r="O146" s="16">
        <v>43830</v>
      </c>
      <c r="P146" s="15">
        <v>100</v>
      </c>
      <c r="Q146" s="15">
        <v>100</v>
      </c>
      <c r="R146" s="15">
        <v>100</v>
      </c>
      <c r="S146" s="17">
        <v>1</v>
      </c>
      <c r="T146" s="17">
        <v>1</v>
      </c>
    </row>
    <row r="147" spans="1:20" x14ac:dyDescent="0.25">
      <c r="A147" s="15">
        <v>146</v>
      </c>
      <c r="B147" s="15" t="s">
        <v>2853</v>
      </c>
      <c r="C147" s="15">
        <v>3866</v>
      </c>
      <c r="D147" s="15" t="s">
        <v>213</v>
      </c>
      <c r="E147" s="15" t="s">
        <v>2846</v>
      </c>
      <c r="F147" s="15" t="s">
        <v>2846</v>
      </c>
      <c r="G147" s="15" t="s">
        <v>218</v>
      </c>
      <c r="H147" s="15" t="s">
        <v>219</v>
      </c>
      <c r="I147" s="15" t="s">
        <v>2856</v>
      </c>
      <c r="J147" s="15" t="s">
        <v>85</v>
      </c>
      <c r="K147" s="15" t="s">
        <v>86</v>
      </c>
      <c r="L147" s="15" t="s">
        <v>87</v>
      </c>
      <c r="M147" s="15" t="s">
        <v>88</v>
      </c>
      <c r="N147" s="16">
        <v>42736</v>
      </c>
      <c r="O147" s="16">
        <v>44926</v>
      </c>
      <c r="P147" s="15">
        <v>76</v>
      </c>
      <c r="Q147" s="15">
        <v>100</v>
      </c>
      <c r="R147" s="15">
        <v>76</v>
      </c>
      <c r="S147" s="17">
        <v>1</v>
      </c>
      <c r="T147" s="17">
        <v>0.76</v>
      </c>
    </row>
    <row r="148" spans="1:20" x14ac:dyDescent="0.25">
      <c r="A148" s="15">
        <v>147</v>
      </c>
      <c r="B148" s="15" t="s">
        <v>2853</v>
      </c>
      <c r="C148" s="15">
        <v>3866</v>
      </c>
      <c r="D148" s="15" t="s">
        <v>213</v>
      </c>
      <c r="E148" s="15" t="s">
        <v>2846</v>
      </c>
      <c r="F148" s="15" t="s">
        <v>2846</v>
      </c>
      <c r="G148" s="15" t="s">
        <v>220</v>
      </c>
      <c r="H148" s="15" t="s">
        <v>221</v>
      </c>
      <c r="I148" s="15" t="s">
        <v>2856</v>
      </c>
      <c r="J148" s="15" t="s">
        <v>85</v>
      </c>
      <c r="K148" s="15" t="s">
        <v>86</v>
      </c>
      <c r="L148" s="15" t="s">
        <v>87</v>
      </c>
      <c r="M148" s="15" t="s">
        <v>88</v>
      </c>
      <c r="N148" s="16">
        <v>42590</v>
      </c>
      <c r="O148" s="16">
        <v>43465</v>
      </c>
      <c r="P148" s="15">
        <v>100</v>
      </c>
      <c r="Q148" s="15">
        <v>100</v>
      </c>
      <c r="R148" s="15">
        <v>100</v>
      </c>
      <c r="S148" s="17">
        <v>1</v>
      </c>
      <c r="T148" s="17">
        <v>1</v>
      </c>
    </row>
    <row r="149" spans="1:20" x14ac:dyDescent="0.25">
      <c r="A149" s="15">
        <v>148</v>
      </c>
      <c r="B149" s="15" t="s">
        <v>2853</v>
      </c>
      <c r="C149" s="15">
        <v>3866</v>
      </c>
      <c r="D149" s="15" t="s">
        <v>213</v>
      </c>
      <c r="E149" s="15" t="s">
        <v>2846</v>
      </c>
      <c r="F149" s="15" t="s">
        <v>2846</v>
      </c>
      <c r="G149" s="15" t="s">
        <v>222</v>
      </c>
      <c r="H149" s="15" t="s">
        <v>223</v>
      </c>
      <c r="I149" s="15" t="s">
        <v>2856</v>
      </c>
      <c r="J149" s="15" t="s">
        <v>85</v>
      </c>
      <c r="K149" s="15" t="s">
        <v>86</v>
      </c>
      <c r="L149" s="15" t="s">
        <v>87</v>
      </c>
      <c r="M149" s="15" t="s">
        <v>88</v>
      </c>
      <c r="N149" s="16">
        <v>42590</v>
      </c>
      <c r="O149" s="16">
        <v>43465</v>
      </c>
      <c r="P149" s="15">
        <v>100</v>
      </c>
      <c r="Q149" s="15">
        <v>100</v>
      </c>
      <c r="R149" s="15">
        <v>100</v>
      </c>
      <c r="S149" s="17">
        <v>1</v>
      </c>
      <c r="T149" s="17">
        <v>1</v>
      </c>
    </row>
    <row r="150" spans="1:20" x14ac:dyDescent="0.25">
      <c r="A150" s="15">
        <v>149</v>
      </c>
      <c r="B150" s="15" t="s">
        <v>2853</v>
      </c>
      <c r="C150" s="15">
        <v>3866</v>
      </c>
      <c r="D150" s="15" t="s">
        <v>213</v>
      </c>
      <c r="E150" s="15" t="s">
        <v>2846</v>
      </c>
      <c r="F150" s="15" t="s">
        <v>2846</v>
      </c>
      <c r="G150" s="15" t="s">
        <v>224</v>
      </c>
      <c r="H150" s="15" t="s">
        <v>225</v>
      </c>
      <c r="I150" s="15" t="s">
        <v>2051</v>
      </c>
      <c r="J150" s="15" t="s">
        <v>226</v>
      </c>
      <c r="K150" s="15" t="s">
        <v>227</v>
      </c>
      <c r="L150" s="15" t="s">
        <v>228</v>
      </c>
      <c r="M150" s="15" t="s">
        <v>229</v>
      </c>
      <c r="N150" s="16">
        <v>43132</v>
      </c>
      <c r="O150" s="16">
        <v>43465</v>
      </c>
      <c r="P150" s="15">
        <v>100</v>
      </c>
      <c r="Q150" s="15">
        <v>100</v>
      </c>
      <c r="R150" s="15">
        <v>100</v>
      </c>
      <c r="S150" s="17">
        <v>1</v>
      </c>
      <c r="T150" s="17">
        <v>1</v>
      </c>
    </row>
    <row r="151" spans="1:20" x14ac:dyDescent="0.25">
      <c r="A151" s="15">
        <v>150</v>
      </c>
      <c r="B151" s="15" t="s">
        <v>2853</v>
      </c>
      <c r="C151" s="15">
        <v>3866</v>
      </c>
      <c r="D151" s="15" t="s">
        <v>213</v>
      </c>
      <c r="E151" s="15" t="s">
        <v>2846</v>
      </c>
      <c r="F151" s="15" t="s">
        <v>2846</v>
      </c>
      <c r="G151" s="15" t="s">
        <v>230</v>
      </c>
      <c r="H151" s="15" t="s">
        <v>231</v>
      </c>
      <c r="I151" s="15" t="s">
        <v>2051</v>
      </c>
      <c r="J151" s="15" t="s">
        <v>178</v>
      </c>
      <c r="K151" s="15" t="s">
        <v>179</v>
      </c>
      <c r="L151" s="15" t="s">
        <v>180</v>
      </c>
      <c r="M151" s="15" t="s">
        <v>181</v>
      </c>
      <c r="N151" s="16">
        <v>43132</v>
      </c>
      <c r="O151" s="16">
        <v>43465</v>
      </c>
      <c r="P151" s="15">
        <v>100</v>
      </c>
      <c r="Q151" s="15">
        <v>100</v>
      </c>
      <c r="R151" s="15">
        <v>100</v>
      </c>
      <c r="S151" s="17">
        <v>1</v>
      </c>
      <c r="T151" s="17">
        <v>1</v>
      </c>
    </row>
    <row r="152" spans="1:20" x14ac:dyDescent="0.25">
      <c r="A152" s="15">
        <v>151</v>
      </c>
      <c r="B152" s="15" t="s">
        <v>2853</v>
      </c>
      <c r="C152" s="15">
        <v>3866</v>
      </c>
      <c r="D152" s="15" t="s">
        <v>213</v>
      </c>
      <c r="E152" s="15" t="s">
        <v>2846</v>
      </c>
      <c r="F152" s="15" t="s">
        <v>2846</v>
      </c>
      <c r="G152" s="15" t="s">
        <v>232</v>
      </c>
      <c r="H152" s="15" t="s">
        <v>233</v>
      </c>
      <c r="I152" s="15" t="s">
        <v>2855</v>
      </c>
      <c r="J152" s="15" t="s">
        <v>234</v>
      </c>
      <c r="K152" s="15" t="s">
        <v>235</v>
      </c>
      <c r="L152" s="15" t="s">
        <v>87</v>
      </c>
      <c r="M152" s="15" t="s">
        <v>88</v>
      </c>
      <c r="N152" s="16">
        <v>42767</v>
      </c>
      <c r="O152" s="16">
        <v>44561</v>
      </c>
      <c r="P152" s="15">
        <v>80</v>
      </c>
      <c r="Q152" s="15">
        <v>100</v>
      </c>
      <c r="R152" s="15">
        <v>71.42</v>
      </c>
      <c r="S152" s="17">
        <v>0.89275000000000004</v>
      </c>
      <c r="T152" s="17">
        <v>0.71420000000000006</v>
      </c>
    </row>
    <row r="153" spans="1:20" x14ac:dyDescent="0.25">
      <c r="A153" s="15">
        <v>152</v>
      </c>
      <c r="B153" s="15" t="s">
        <v>2853</v>
      </c>
      <c r="C153" s="15">
        <v>3866</v>
      </c>
      <c r="D153" s="15" t="s">
        <v>213</v>
      </c>
      <c r="E153" s="15" t="s">
        <v>2846</v>
      </c>
      <c r="F153" s="15" t="s">
        <v>2846</v>
      </c>
      <c r="G153" s="15" t="s">
        <v>41</v>
      </c>
      <c r="H153" s="15" t="s">
        <v>236</v>
      </c>
      <c r="I153" s="15" t="s">
        <v>2855</v>
      </c>
      <c r="J153" s="15" t="s">
        <v>162</v>
      </c>
      <c r="K153" s="15" t="s">
        <v>163</v>
      </c>
      <c r="L153" s="15" t="s">
        <v>164</v>
      </c>
      <c r="M153" s="15" t="s">
        <v>164</v>
      </c>
      <c r="N153" s="16">
        <v>42736</v>
      </c>
      <c r="O153" s="16">
        <v>46022</v>
      </c>
      <c r="P153" s="15">
        <v>40</v>
      </c>
      <c r="Q153" s="15">
        <v>100</v>
      </c>
      <c r="R153" s="15">
        <v>41.17</v>
      </c>
      <c r="S153" s="17">
        <v>1</v>
      </c>
      <c r="T153" s="17">
        <v>0.41170000000000001</v>
      </c>
    </row>
    <row r="154" spans="1:20" x14ac:dyDescent="0.25">
      <c r="A154" s="15">
        <v>153</v>
      </c>
      <c r="B154" s="15" t="s">
        <v>2853</v>
      </c>
      <c r="C154" s="15">
        <v>3866</v>
      </c>
      <c r="D154" s="15" t="s">
        <v>213</v>
      </c>
      <c r="E154" s="15" t="s">
        <v>2846</v>
      </c>
      <c r="F154" s="15" t="s">
        <v>2846</v>
      </c>
      <c r="G154" s="15" t="s">
        <v>237</v>
      </c>
      <c r="H154" s="15" t="s">
        <v>238</v>
      </c>
      <c r="I154" s="15" t="s">
        <v>2856</v>
      </c>
      <c r="J154" s="15" t="s">
        <v>85</v>
      </c>
      <c r="K154" s="15" t="s">
        <v>86</v>
      </c>
      <c r="L154" s="15" t="s">
        <v>87</v>
      </c>
      <c r="M154" s="15" t="s">
        <v>88</v>
      </c>
      <c r="N154" s="16">
        <v>42767</v>
      </c>
      <c r="O154" s="16">
        <v>43132</v>
      </c>
      <c r="P154" s="15">
        <v>100</v>
      </c>
      <c r="Q154" s="15">
        <v>100</v>
      </c>
      <c r="R154" s="15">
        <v>100</v>
      </c>
      <c r="S154" s="17">
        <v>1</v>
      </c>
      <c r="T154" s="17">
        <v>1</v>
      </c>
    </row>
    <row r="155" spans="1:20" x14ac:dyDescent="0.25">
      <c r="A155" s="15">
        <v>154</v>
      </c>
      <c r="B155" s="15" t="s">
        <v>2853</v>
      </c>
      <c r="C155" s="15">
        <v>3866</v>
      </c>
      <c r="D155" s="15" t="s">
        <v>213</v>
      </c>
      <c r="E155" s="15" t="s">
        <v>2846</v>
      </c>
      <c r="F155" s="15" t="s">
        <v>2846</v>
      </c>
      <c r="G155" s="15" t="s">
        <v>239</v>
      </c>
      <c r="H155" s="15" t="s">
        <v>240</v>
      </c>
      <c r="I155" s="15" t="s">
        <v>2856</v>
      </c>
      <c r="J155" s="15" t="s">
        <v>148</v>
      </c>
      <c r="K155" s="15" t="s">
        <v>149</v>
      </c>
      <c r="L155" s="15" t="s">
        <v>132</v>
      </c>
      <c r="M155" s="15" t="s">
        <v>133</v>
      </c>
      <c r="N155" s="16">
        <v>42590</v>
      </c>
      <c r="O155" s="16">
        <v>43100</v>
      </c>
      <c r="P155" s="15">
        <v>100</v>
      </c>
      <c r="Q155" s="15">
        <v>100</v>
      </c>
      <c r="R155" s="15">
        <v>100</v>
      </c>
      <c r="S155" s="17">
        <v>1</v>
      </c>
      <c r="T155" s="17">
        <v>1</v>
      </c>
    </row>
    <row r="156" spans="1:20" x14ac:dyDescent="0.25">
      <c r="A156" s="15">
        <v>155</v>
      </c>
      <c r="B156" s="15" t="s">
        <v>2853</v>
      </c>
      <c r="C156" s="15">
        <v>3866</v>
      </c>
      <c r="D156" s="15" t="s">
        <v>213</v>
      </c>
      <c r="E156" s="15" t="s">
        <v>2846</v>
      </c>
      <c r="F156" s="15" t="s">
        <v>2846</v>
      </c>
      <c r="G156" s="15" t="s">
        <v>241</v>
      </c>
      <c r="H156" s="15" t="s">
        <v>242</v>
      </c>
      <c r="I156" s="15" t="s">
        <v>2856</v>
      </c>
      <c r="J156" s="15" t="s">
        <v>85</v>
      </c>
      <c r="K156" s="15" t="s">
        <v>86</v>
      </c>
      <c r="L156" s="15" t="s">
        <v>87</v>
      </c>
      <c r="M156" s="15" t="s">
        <v>88</v>
      </c>
      <c r="N156" s="16">
        <v>42767</v>
      </c>
      <c r="O156" s="16">
        <v>43497</v>
      </c>
      <c r="P156" s="15">
        <v>8</v>
      </c>
      <c r="Q156" s="15">
        <v>12</v>
      </c>
      <c r="R156" s="15">
        <v>12</v>
      </c>
      <c r="S156" s="17">
        <v>1</v>
      </c>
      <c r="T156" s="17">
        <v>1</v>
      </c>
    </row>
    <row r="157" spans="1:20" x14ac:dyDescent="0.25">
      <c r="A157" s="15">
        <v>156</v>
      </c>
      <c r="B157" s="15" t="s">
        <v>2853</v>
      </c>
      <c r="C157" s="15">
        <v>3866</v>
      </c>
      <c r="D157" s="15" t="s">
        <v>213</v>
      </c>
      <c r="E157" s="15" t="s">
        <v>2846</v>
      </c>
      <c r="F157" s="15" t="s">
        <v>2846</v>
      </c>
      <c r="G157" s="15" t="s">
        <v>35</v>
      </c>
      <c r="H157" s="15" t="s">
        <v>243</v>
      </c>
      <c r="I157" s="15" t="s">
        <v>2856</v>
      </c>
      <c r="J157" s="15" t="s">
        <v>162</v>
      </c>
      <c r="K157" s="15" t="s">
        <v>163</v>
      </c>
      <c r="L157" s="15" t="s">
        <v>164</v>
      </c>
      <c r="M157" s="15" t="s">
        <v>164</v>
      </c>
      <c r="N157" s="16">
        <v>42736</v>
      </c>
      <c r="O157" s="16">
        <v>46022</v>
      </c>
      <c r="P157" s="15">
        <v>16</v>
      </c>
      <c r="Q157" s="15">
        <v>36</v>
      </c>
      <c r="R157" s="15">
        <v>15</v>
      </c>
      <c r="S157" s="17">
        <v>0.9375</v>
      </c>
      <c r="T157" s="17">
        <v>0.41666666666666669</v>
      </c>
    </row>
    <row r="158" spans="1:20" x14ac:dyDescent="0.25">
      <c r="A158" s="15">
        <v>157</v>
      </c>
      <c r="B158" s="15" t="s">
        <v>2853</v>
      </c>
      <c r="C158" s="15">
        <v>3866</v>
      </c>
      <c r="D158" s="15" t="s">
        <v>213</v>
      </c>
      <c r="E158" s="15" t="s">
        <v>2846</v>
      </c>
      <c r="F158" s="15" t="s">
        <v>2846</v>
      </c>
      <c r="G158" s="15" t="s">
        <v>47</v>
      </c>
      <c r="H158" s="15" t="s">
        <v>245</v>
      </c>
      <c r="I158" s="15" t="s">
        <v>2855</v>
      </c>
      <c r="J158" s="15" t="s">
        <v>154</v>
      </c>
      <c r="K158" s="15" t="s">
        <v>155</v>
      </c>
      <c r="L158" s="15" t="s">
        <v>156</v>
      </c>
      <c r="M158" s="15" t="s">
        <v>156</v>
      </c>
      <c r="N158" s="16">
        <v>42736</v>
      </c>
      <c r="O158" s="16">
        <v>46022</v>
      </c>
      <c r="P158" s="15">
        <v>24</v>
      </c>
      <c r="Q158" s="15">
        <v>54</v>
      </c>
      <c r="R158" s="15">
        <v>9</v>
      </c>
      <c r="S158" s="17">
        <v>0.375</v>
      </c>
      <c r="T158" s="17">
        <v>0.16666666666666666</v>
      </c>
    </row>
    <row r="159" spans="1:20" x14ac:dyDescent="0.25">
      <c r="A159" s="15">
        <v>158</v>
      </c>
      <c r="B159" s="15" t="s">
        <v>2853</v>
      </c>
      <c r="C159" s="15">
        <v>3866</v>
      </c>
      <c r="D159" s="15" t="s">
        <v>213</v>
      </c>
      <c r="E159" s="15" t="s">
        <v>2846</v>
      </c>
      <c r="F159" s="15" t="s">
        <v>2846</v>
      </c>
      <c r="G159" s="15" t="s">
        <v>210</v>
      </c>
      <c r="H159" s="15" t="s">
        <v>333</v>
      </c>
      <c r="I159" s="15" t="s">
        <v>2856</v>
      </c>
      <c r="J159" s="15" t="s">
        <v>175</v>
      </c>
      <c r="K159" s="15" t="s">
        <v>176</v>
      </c>
      <c r="L159" s="15" t="s">
        <v>177</v>
      </c>
      <c r="M159" s="15" t="s">
        <v>177</v>
      </c>
      <c r="N159" s="16">
        <v>43282</v>
      </c>
      <c r="O159" s="16">
        <v>43677</v>
      </c>
      <c r="P159" s="15">
        <v>100</v>
      </c>
      <c r="Q159" s="15">
        <v>100</v>
      </c>
      <c r="R159" s="15">
        <v>100</v>
      </c>
      <c r="S159" s="17">
        <v>1</v>
      </c>
      <c r="T159" s="17">
        <v>1</v>
      </c>
    </row>
    <row r="160" spans="1:20" x14ac:dyDescent="0.25">
      <c r="A160" s="15">
        <v>159</v>
      </c>
      <c r="B160" s="15" t="s">
        <v>2853</v>
      </c>
      <c r="C160" s="15">
        <v>3866</v>
      </c>
      <c r="D160" s="15" t="s">
        <v>213</v>
      </c>
      <c r="E160" s="15" t="s">
        <v>2846</v>
      </c>
      <c r="F160" s="15" t="s">
        <v>2846</v>
      </c>
      <c r="G160" s="15" t="s">
        <v>207</v>
      </c>
      <c r="H160" s="15" t="s">
        <v>334</v>
      </c>
      <c r="I160" s="15" t="s">
        <v>2856</v>
      </c>
      <c r="J160" s="15" t="s">
        <v>85</v>
      </c>
      <c r="K160" s="15" t="s">
        <v>86</v>
      </c>
      <c r="L160" s="15" t="s">
        <v>87</v>
      </c>
      <c r="M160" s="15" t="s">
        <v>88</v>
      </c>
      <c r="N160" s="16">
        <v>42887</v>
      </c>
      <c r="O160" s="16">
        <v>46022</v>
      </c>
      <c r="P160" s="15">
        <v>60</v>
      </c>
      <c r="Q160" s="15">
        <v>100</v>
      </c>
      <c r="R160" s="15">
        <v>90</v>
      </c>
      <c r="S160" s="17">
        <v>1</v>
      </c>
      <c r="T160" s="17">
        <v>0.9</v>
      </c>
    </row>
    <row r="161" spans="1:20" x14ac:dyDescent="0.25">
      <c r="A161" s="15">
        <v>160</v>
      </c>
      <c r="B161" s="15" t="s">
        <v>2853</v>
      </c>
      <c r="C161" s="15">
        <v>3866</v>
      </c>
      <c r="D161" s="15" t="s">
        <v>213</v>
      </c>
      <c r="E161" s="15" t="s">
        <v>2846</v>
      </c>
      <c r="F161" s="15" t="s">
        <v>2846</v>
      </c>
      <c r="G161" s="15" t="s">
        <v>291</v>
      </c>
      <c r="H161" s="15" t="s">
        <v>336</v>
      </c>
      <c r="I161" s="15" t="s">
        <v>2856</v>
      </c>
      <c r="J161" s="15" t="s">
        <v>148</v>
      </c>
      <c r="K161" s="15" t="s">
        <v>149</v>
      </c>
      <c r="L161" s="15" t="s">
        <v>132</v>
      </c>
      <c r="M161" s="15" t="s">
        <v>133</v>
      </c>
      <c r="N161" s="16">
        <v>42736</v>
      </c>
      <c r="O161" s="16">
        <v>44196</v>
      </c>
      <c r="P161" s="15">
        <v>2</v>
      </c>
      <c r="Q161" s="15">
        <v>2</v>
      </c>
      <c r="R161" s="15">
        <v>1</v>
      </c>
      <c r="S161" s="17">
        <v>0.5</v>
      </c>
      <c r="T161" s="17">
        <v>0.5</v>
      </c>
    </row>
    <row r="162" spans="1:20" x14ac:dyDescent="0.25">
      <c r="A162" s="15">
        <v>161</v>
      </c>
      <c r="B162" s="15" t="s">
        <v>2853</v>
      </c>
      <c r="C162" s="15">
        <v>3866</v>
      </c>
      <c r="D162" s="15" t="s">
        <v>213</v>
      </c>
      <c r="E162" s="15" t="s">
        <v>2846</v>
      </c>
      <c r="F162" s="15" t="s">
        <v>2846</v>
      </c>
      <c r="G162" s="15" t="s">
        <v>267</v>
      </c>
      <c r="H162" s="15" t="s">
        <v>341</v>
      </c>
      <c r="I162" s="15" t="s">
        <v>2856</v>
      </c>
      <c r="J162" s="15" t="s">
        <v>85</v>
      </c>
      <c r="K162" s="15" t="s">
        <v>86</v>
      </c>
      <c r="L162" s="15" t="s">
        <v>87</v>
      </c>
      <c r="M162" s="15" t="s">
        <v>88</v>
      </c>
      <c r="N162" s="16">
        <v>42736</v>
      </c>
      <c r="O162" s="16">
        <v>44196</v>
      </c>
      <c r="P162" s="15">
        <v>32</v>
      </c>
      <c r="Q162" s="15">
        <v>32</v>
      </c>
      <c r="R162" s="15">
        <v>17</v>
      </c>
      <c r="S162" s="17">
        <v>0.53125</v>
      </c>
      <c r="T162" s="17">
        <v>0.53125</v>
      </c>
    </row>
    <row r="163" spans="1:20" x14ac:dyDescent="0.25">
      <c r="A163" s="15">
        <v>162</v>
      </c>
      <c r="B163" s="15" t="s">
        <v>2853</v>
      </c>
      <c r="C163" s="15">
        <v>3866</v>
      </c>
      <c r="D163" s="15" t="s">
        <v>213</v>
      </c>
      <c r="E163" s="15" t="s">
        <v>2846</v>
      </c>
      <c r="F163" s="15" t="s">
        <v>2846</v>
      </c>
      <c r="G163" s="15" t="s">
        <v>254</v>
      </c>
      <c r="H163" s="15" t="s">
        <v>342</v>
      </c>
      <c r="I163" s="15" t="s">
        <v>2856</v>
      </c>
      <c r="J163" s="15" t="s">
        <v>85</v>
      </c>
      <c r="K163" s="15" t="s">
        <v>86</v>
      </c>
      <c r="L163" s="15" t="s">
        <v>87</v>
      </c>
      <c r="M163" s="15" t="s">
        <v>88</v>
      </c>
      <c r="N163" s="16">
        <v>42736</v>
      </c>
      <c r="O163" s="16">
        <v>45658</v>
      </c>
      <c r="P163" s="15">
        <v>30</v>
      </c>
      <c r="Q163" s="15">
        <v>85</v>
      </c>
      <c r="R163" s="15">
        <v>19</v>
      </c>
      <c r="S163" s="17">
        <v>0.6333333333333333</v>
      </c>
      <c r="T163" s="17">
        <v>0.22352941176470589</v>
      </c>
    </row>
    <row r="164" spans="1:20" x14ac:dyDescent="0.25">
      <c r="A164" s="15">
        <v>163</v>
      </c>
      <c r="B164" s="15" t="s">
        <v>2853</v>
      </c>
      <c r="C164" s="15">
        <v>3866</v>
      </c>
      <c r="D164" s="15" t="s">
        <v>213</v>
      </c>
      <c r="E164" s="15" t="s">
        <v>2846</v>
      </c>
      <c r="F164" s="15" t="s">
        <v>2846</v>
      </c>
      <c r="G164" s="15" t="s">
        <v>102</v>
      </c>
      <c r="H164" s="15" t="s">
        <v>494</v>
      </c>
      <c r="I164" s="15" t="s">
        <v>2856</v>
      </c>
      <c r="J164" s="15" t="s">
        <v>226</v>
      </c>
      <c r="K164" s="15" t="s">
        <v>227</v>
      </c>
      <c r="L164" s="15" t="s">
        <v>228</v>
      </c>
      <c r="M164" s="15" t="s">
        <v>229</v>
      </c>
      <c r="N164" s="16">
        <v>43466</v>
      </c>
      <c r="O164" s="16">
        <v>43830</v>
      </c>
      <c r="P164" s="15">
        <v>100</v>
      </c>
      <c r="Q164" s="15">
        <v>100</v>
      </c>
      <c r="R164" s="15">
        <v>100</v>
      </c>
      <c r="S164" s="17">
        <v>1</v>
      </c>
      <c r="T164" s="17">
        <v>1</v>
      </c>
    </row>
    <row r="165" spans="1:20" x14ac:dyDescent="0.25">
      <c r="A165" s="15">
        <v>164</v>
      </c>
      <c r="B165" s="15" t="s">
        <v>2853</v>
      </c>
      <c r="C165" s="15">
        <v>3866</v>
      </c>
      <c r="D165" s="15" t="s">
        <v>213</v>
      </c>
      <c r="E165" s="15" t="s">
        <v>2846</v>
      </c>
      <c r="F165" s="15" t="s">
        <v>2846</v>
      </c>
      <c r="G165" s="15" t="s">
        <v>129</v>
      </c>
      <c r="H165" s="15" t="s">
        <v>495</v>
      </c>
      <c r="I165" s="15" t="s">
        <v>2855</v>
      </c>
      <c r="J165" s="15" t="s">
        <v>175</v>
      </c>
      <c r="K165" s="15" t="s">
        <v>176</v>
      </c>
      <c r="L165" s="15" t="s">
        <v>177</v>
      </c>
      <c r="M165" s="15" t="s">
        <v>177</v>
      </c>
      <c r="N165" s="16">
        <v>42590</v>
      </c>
      <c r="O165" s="16">
        <v>43100</v>
      </c>
      <c r="P165" s="15">
        <v>100</v>
      </c>
      <c r="Q165" s="15">
        <v>100</v>
      </c>
      <c r="R165" s="15">
        <v>100</v>
      </c>
      <c r="S165" s="17">
        <v>1</v>
      </c>
      <c r="T165" s="17">
        <v>1</v>
      </c>
    </row>
    <row r="166" spans="1:20" x14ac:dyDescent="0.25">
      <c r="A166" s="15">
        <v>165</v>
      </c>
      <c r="B166" s="15" t="s">
        <v>2853</v>
      </c>
      <c r="C166" s="15">
        <v>3866</v>
      </c>
      <c r="D166" s="15" t="s">
        <v>213</v>
      </c>
      <c r="E166" s="15" t="s">
        <v>2846</v>
      </c>
      <c r="F166" s="15" t="s">
        <v>2846</v>
      </c>
      <c r="G166" s="15" t="s">
        <v>118</v>
      </c>
      <c r="H166" s="15" t="s">
        <v>505</v>
      </c>
      <c r="I166" s="15" t="s">
        <v>2856</v>
      </c>
      <c r="J166" s="15" t="s">
        <v>175</v>
      </c>
      <c r="K166" s="15" t="s">
        <v>176</v>
      </c>
      <c r="L166" s="15" t="s">
        <v>177</v>
      </c>
      <c r="M166" s="15" t="s">
        <v>177</v>
      </c>
      <c r="N166" s="16">
        <v>43101</v>
      </c>
      <c r="O166" s="16">
        <v>46022</v>
      </c>
      <c r="P166" s="15">
        <v>30</v>
      </c>
      <c r="Q166" s="15">
        <v>100</v>
      </c>
      <c r="R166" s="15">
        <v>100</v>
      </c>
      <c r="S166" s="17">
        <v>1</v>
      </c>
      <c r="T166" s="17">
        <v>1</v>
      </c>
    </row>
    <row r="167" spans="1:20" x14ac:dyDescent="0.25">
      <c r="A167" s="15">
        <v>166</v>
      </c>
      <c r="B167" s="15" t="s">
        <v>2853</v>
      </c>
      <c r="C167" s="15">
        <v>3866</v>
      </c>
      <c r="D167" s="15" t="s">
        <v>213</v>
      </c>
      <c r="E167" s="15" t="s">
        <v>2846</v>
      </c>
      <c r="F167" s="15" t="s">
        <v>2846</v>
      </c>
      <c r="G167" s="15" t="s">
        <v>139</v>
      </c>
      <c r="H167" s="15" t="s">
        <v>506</v>
      </c>
      <c r="I167" s="15" t="s">
        <v>2856</v>
      </c>
      <c r="J167" s="15" t="s">
        <v>175</v>
      </c>
      <c r="K167" s="15" t="s">
        <v>176</v>
      </c>
      <c r="L167" s="15" t="s">
        <v>177</v>
      </c>
      <c r="M167" s="15" t="s">
        <v>177</v>
      </c>
      <c r="N167" s="16">
        <v>45292</v>
      </c>
      <c r="O167" s="16">
        <v>46022</v>
      </c>
      <c r="P167" s="15">
        <v>0</v>
      </c>
      <c r="Q167" s="15">
        <v>100</v>
      </c>
      <c r="R167" s="15">
        <v>0</v>
      </c>
      <c r="S167" s="17">
        <v>0</v>
      </c>
      <c r="T167" s="17">
        <v>0</v>
      </c>
    </row>
    <row r="168" spans="1:20" x14ac:dyDescent="0.25">
      <c r="A168" s="15">
        <v>167</v>
      </c>
      <c r="B168" s="15" t="s">
        <v>2853</v>
      </c>
      <c r="C168" s="15">
        <v>3866</v>
      </c>
      <c r="D168" s="15" t="s">
        <v>213</v>
      </c>
      <c r="E168" s="15" t="s">
        <v>2846</v>
      </c>
      <c r="F168" s="15" t="s">
        <v>2846</v>
      </c>
      <c r="G168" s="15" t="s">
        <v>62</v>
      </c>
      <c r="H168" s="15" t="s">
        <v>788</v>
      </c>
      <c r="I168" s="15" t="s">
        <v>2855</v>
      </c>
      <c r="J168" s="15" t="s">
        <v>175</v>
      </c>
      <c r="K168" s="15" t="s">
        <v>176</v>
      </c>
      <c r="L168" s="15" t="s">
        <v>177</v>
      </c>
      <c r="M168" s="15" t="s">
        <v>177</v>
      </c>
      <c r="N168" s="16">
        <v>42887</v>
      </c>
      <c r="O168" s="16">
        <v>44196</v>
      </c>
      <c r="P168" s="15">
        <v>75</v>
      </c>
      <c r="Q168" s="15">
        <v>100</v>
      </c>
      <c r="R168" s="15">
        <v>100</v>
      </c>
      <c r="S168" s="17">
        <v>1</v>
      </c>
      <c r="T168" s="17">
        <v>1</v>
      </c>
    </row>
    <row r="169" spans="1:20" x14ac:dyDescent="0.25">
      <c r="A169" s="15">
        <v>168</v>
      </c>
      <c r="B169" s="15" t="s">
        <v>2853</v>
      </c>
      <c r="C169" s="15">
        <v>3866</v>
      </c>
      <c r="D169" s="15" t="s">
        <v>213</v>
      </c>
      <c r="E169" s="15" t="s">
        <v>2846</v>
      </c>
      <c r="F169" s="15" t="s">
        <v>2846</v>
      </c>
      <c r="G169" s="15" t="s">
        <v>38</v>
      </c>
      <c r="H169" s="15" t="s">
        <v>789</v>
      </c>
      <c r="I169" s="15" t="s">
        <v>2856</v>
      </c>
      <c r="J169" s="15" t="s">
        <v>175</v>
      </c>
      <c r="K169" s="15" t="s">
        <v>176</v>
      </c>
      <c r="L169" s="15" t="s">
        <v>177</v>
      </c>
      <c r="M169" s="15" t="s">
        <v>177</v>
      </c>
      <c r="N169" s="16">
        <v>42590</v>
      </c>
      <c r="O169" s="16">
        <v>43830</v>
      </c>
      <c r="P169" s="15">
        <v>100</v>
      </c>
      <c r="Q169" s="15">
        <v>100</v>
      </c>
      <c r="R169" s="15">
        <v>100</v>
      </c>
      <c r="S169" s="17">
        <v>1</v>
      </c>
      <c r="T169" s="17">
        <v>1</v>
      </c>
    </row>
    <row r="170" spans="1:20" x14ac:dyDescent="0.25">
      <c r="A170" s="15">
        <v>169</v>
      </c>
      <c r="B170" s="15" t="s">
        <v>2853</v>
      </c>
      <c r="C170" s="15">
        <v>3866</v>
      </c>
      <c r="D170" s="15" t="s">
        <v>213</v>
      </c>
      <c r="E170" s="15" t="s">
        <v>2846</v>
      </c>
      <c r="F170" s="15" t="s">
        <v>2846</v>
      </c>
      <c r="G170" s="15" t="s">
        <v>374</v>
      </c>
      <c r="H170" s="15" t="s">
        <v>819</v>
      </c>
      <c r="I170" s="15" t="s">
        <v>2856</v>
      </c>
      <c r="J170" s="15" t="s">
        <v>95</v>
      </c>
      <c r="K170" s="15" t="s">
        <v>96</v>
      </c>
      <c r="L170" s="15" t="s">
        <v>87</v>
      </c>
      <c r="M170" s="15" t="s">
        <v>88</v>
      </c>
      <c r="N170" s="16">
        <v>42590</v>
      </c>
      <c r="O170" s="16">
        <v>43189</v>
      </c>
      <c r="P170" s="15">
        <v>32</v>
      </c>
      <c r="Q170" s="15">
        <v>32</v>
      </c>
      <c r="R170" s="15">
        <v>32</v>
      </c>
      <c r="S170" s="17">
        <v>1</v>
      </c>
      <c r="T170" s="17">
        <v>1</v>
      </c>
    </row>
    <row r="171" spans="1:20" x14ac:dyDescent="0.25">
      <c r="A171" s="15">
        <v>170</v>
      </c>
      <c r="B171" s="15" t="s">
        <v>2853</v>
      </c>
      <c r="C171" s="15">
        <v>3866</v>
      </c>
      <c r="D171" s="15" t="s">
        <v>213</v>
      </c>
      <c r="E171" s="15" t="s">
        <v>2846</v>
      </c>
      <c r="F171" s="15" t="s">
        <v>2846</v>
      </c>
      <c r="G171" s="15" t="s">
        <v>287</v>
      </c>
      <c r="H171" s="15" t="s">
        <v>848</v>
      </c>
      <c r="I171" s="15" t="s">
        <v>2855</v>
      </c>
      <c r="J171" s="15" t="s">
        <v>189</v>
      </c>
      <c r="K171" s="15" t="s">
        <v>190</v>
      </c>
      <c r="L171" s="15" t="s">
        <v>164</v>
      </c>
      <c r="M171" s="15" t="s">
        <v>164</v>
      </c>
      <c r="N171" s="16">
        <v>42736</v>
      </c>
      <c r="O171" s="16">
        <v>46022</v>
      </c>
      <c r="P171" s="15">
        <v>50</v>
      </c>
      <c r="Q171" s="15">
        <v>100</v>
      </c>
      <c r="R171" s="15">
        <v>40</v>
      </c>
      <c r="S171" s="17">
        <v>0.8</v>
      </c>
      <c r="T171" s="17">
        <v>0.4</v>
      </c>
    </row>
    <row r="172" spans="1:20" x14ac:dyDescent="0.25">
      <c r="A172" s="15">
        <v>171</v>
      </c>
      <c r="B172" s="15" t="s">
        <v>2853</v>
      </c>
      <c r="C172" s="15">
        <v>3866</v>
      </c>
      <c r="D172" s="15" t="s">
        <v>213</v>
      </c>
      <c r="E172" s="15" t="s">
        <v>2846</v>
      </c>
      <c r="F172" s="15" t="s">
        <v>2846</v>
      </c>
      <c r="G172" s="15" t="s">
        <v>49</v>
      </c>
      <c r="H172" s="15" t="s">
        <v>849</v>
      </c>
      <c r="I172" s="15" t="s">
        <v>2855</v>
      </c>
      <c r="J172" s="15" t="s">
        <v>154</v>
      </c>
      <c r="K172" s="15" t="s">
        <v>155</v>
      </c>
      <c r="L172" s="15" t="s">
        <v>156</v>
      </c>
      <c r="M172" s="15" t="s">
        <v>156</v>
      </c>
      <c r="N172" s="16">
        <v>42917</v>
      </c>
      <c r="O172" s="16">
        <v>46022</v>
      </c>
      <c r="P172" s="15">
        <v>50</v>
      </c>
      <c r="Q172" s="15">
        <v>100</v>
      </c>
      <c r="R172" s="15">
        <v>0</v>
      </c>
      <c r="S172" s="17">
        <v>0</v>
      </c>
      <c r="T172" s="17">
        <v>0</v>
      </c>
    </row>
    <row r="173" spans="1:20" x14ac:dyDescent="0.25">
      <c r="A173" s="15">
        <v>172</v>
      </c>
      <c r="B173" s="15" t="s">
        <v>2853</v>
      </c>
      <c r="C173" s="15">
        <v>3866</v>
      </c>
      <c r="D173" s="15" t="s">
        <v>213</v>
      </c>
      <c r="E173" s="15" t="s">
        <v>2846</v>
      </c>
      <c r="F173" s="15" t="s">
        <v>2846</v>
      </c>
      <c r="G173" s="15" t="s">
        <v>43</v>
      </c>
      <c r="H173" s="15" t="s">
        <v>850</v>
      </c>
      <c r="I173" s="15" t="s">
        <v>2855</v>
      </c>
      <c r="J173" s="15" t="s">
        <v>189</v>
      </c>
      <c r="K173" s="15" t="s">
        <v>190</v>
      </c>
      <c r="L173" s="15" t="s">
        <v>164</v>
      </c>
      <c r="M173" s="15" t="s">
        <v>164</v>
      </c>
      <c r="N173" s="16">
        <v>42887</v>
      </c>
      <c r="O173" s="16">
        <v>43465</v>
      </c>
      <c r="P173" s="15">
        <v>100</v>
      </c>
      <c r="Q173" s="15">
        <v>100</v>
      </c>
      <c r="R173" s="15">
        <v>100</v>
      </c>
      <c r="S173" s="17">
        <v>1</v>
      </c>
      <c r="T173" s="17">
        <v>1</v>
      </c>
    </row>
    <row r="174" spans="1:20" x14ac:dyDescent="0.25">
      <c r="A174" s="15">
        <v>173</v>
      </c>
      <c r="B174" s="15" t="s">
        <v>2853</v>
      </c>
      <c r="C174" s="15">
        <v>3866</v>
      </c>
      <c r="D174" s="15" t="s">
        <v>213</v>
      </c>
      <c r="E174" s="15" t="s">
        <v>2846</v>
      </c>
      <c r="F174" s="15" t="s">
        <v>2846</v>
      </c>
      <c r="G174" s="15" t="s">
        <v>37</v>
      </c>
      <c r="H174" s="15" t="s">
        <v>851</v>
      </c>
      <c r="I174" s="15" t="s">
        <v>2855</v>
      </c>
      <c r="J174" s="15" t="s">
        <v>189</v>
      </c>
      <c r="K174" s="15" t="s">
        <v>190</v>
      </c>
      <c r="L174" s="15" t="s">
        <v>164</v>
      </c>
      <c r="M174" s="15" t="s">
        <v>164</v>
      </c>
      <c r="N174" s="16">
        <v>42590</v>
      </c>
      <c r="O174" s="16">
        <v>42735</v>
      </c>
      <c r="P174" s="15">
        <v>100</v>
      </c>
      <c r="Q174" s="15">
        <v>100</v>
      </c>
      <c r="R174" s="15">
        <v>100</v>
      </c>
      <c r="S174" s="17">
        <v>1</v>
      </c>
      <c r="T174" s="17">
        <v>1</v>
      </c>
    </row>
    <row r="175" spans="1:20" x14ac:dyDescent="0.25">
      <c r="A175" s="15">
        <v>174</v>
      </c>
      <c r="B175" s="15" t="s">
        <v>2853</v>
      </c>
      <c r="C175" s="15">
        <v>3866</v>
      </c>
      <c r="D175" s="15" t="s">
        <v>213</v>
      </c>
      <c r="E175" s="15" t="s">
        <v>2846</v>
      </c>
      <c r="F175" s="15" t="s">
        <v>2846</v>
      </c>
      <c r="G175" s="15" t="s">
        <v>272</v>
      </c>
      <c r="H175" s="15" t="s">
        <v>853</v>
      </c>
      <c r="I175" s="15" t="s">
        <v>2855</v>
      </c>
      <c r="J175" s="15" t="s">
        <v>162</v>
      </c>
      <c r="K175" s="15" t="s">
        <v>163</v>
      </c>
      <c r="L175" s="15" t="s">
        <v>164</v>
      </c>
      <c r="M175" s="15" t="s">
        <v>164</v>
      </c>
      <c r="N175" s="16">
        <v>42887</v>
      </c>
      <c r="O175" s="16">
        <v>46022</v>
      </c>
      <c r="P175" s="15">
        <v>75</v>
      </c>
      <c r="Q175" s="15">
        <v>100</v>
      </c>
      <c r="R175" s="15">
        <v>72</v>
      </c>
      <c r="S175" s="17">
        <v>0.96</v>
      </c>
      <c r="T175" s="17">
        <v>0.72</v>
      </c>
    </row>
    <row r="176" spans="1:20" x14ac:dyDescent="0.25">
      <c r="A176" s="15">
        <v>175</v>
      </c>
      <c r="B176" s="15" t="s">
        <v>2853</v>
      </c>
      <c r="C176" s="15">
        <v>3866</v>
      </c>
      <c r="D176" s="15" t="s">
        <v>213</v>
      </c>
      <c r="E176" s="15" t="s">
        <v>2846</v>
      </c>
      <c r="F176" s="15" t="s">
        <v>2846</v>
      </c>
      <c r="G176" s="15" t="s">
        <v>286</v>
      </c>
      <c r="H176" s="15" t="s">
        <v>854</v>
      </c>
      <c r="I176" s="15" t="s">
        <v>2856</v>
      </c>
      <c r="J176" s="15" t="s">
        <v>85</v>
      </c>
      <c r="K176" s="15" t="s">
        <v>86</v>
      </c>
      <c r="L176" s="15" t="s">
        <v>87</v>
      </c>
      <c r="M176" s="15" t="s">
        <v>88</v>
      </c>
      <c r="N176" s="16">
        <v>42736</v>
      </c>
      <c r="O176" s="16">
        <v>43830</v>
      </c>
      <c r="P176" s="15">
        <v>100</v>
      </c>
      <c r="Q176" s="15">
        <v>100</v>
      </c>
      <c r="R176" s="15">
        <v>100</v>
      </c>
      <c r="S176" s="17">
        <v>1</v>
      </c>
      <c r="T176" s="17">
        <v>1</v>
      </c>
    </row>
    <row r="177" spans="1:20" x14ac:dyDescent="0.25">
      <c r="A177" s="15">
        <v>176</v>
      </c>
      <c r="B177" s="15" t="s">
        <v>2853</v>
      </c>
      <c r="C177" s="15">
        <v>3866</v>
      </c>
      <c r="D177" s="15" t="s">
        <v>213</v>
      </c>
      <c r="E177" s="15" t="s">
        <v>2846</v>
      </c>
      <c r="F177" s="15" t="s">
        <v>2846</v>
      </c>
      <c r="G177" s="15" t="s">
        <v>46</v>
      </c>
      <c r="H177" s="15" t="s">
        <v>855</v>
      </c>
      <c r="I177" s="15" t="s">
        <v>2855</v>
      </c>
      <c r="J177" s="15" t="s">
        <v>189</v>
      </c>
      <c r="K177" s="15" t="s">
        <v>190</v>
      </c>
      <c r="L177" s="15" t="s">
        <v>164</v>
      </c>
      <c r="M177" s="15" t="s">
        <v>164</v>
      </c>
      <c r="N177" s="16">
        <v>43101</v>
      </c>
      <c r="O177" s="16">
        <v>46022</v>
      </c>
      <c r="P177" s="15">
        <v>50</v>
      </c>
      <c r="Q177" s="15">
        <v>100</v>
      </c>
      <c r="R177" s="15">
        <v>45</v>
      </c>
      <c r="S177" s="17">
        <v>0.9</v>
      </c>
      <c r="T177" s="17">
        <v>0.45</v>
      </c>
    </row>
    <row r="178" spans="1:20" x14ac:dyDescent="0.25">
      <c r="A178" s="15">
        <v>177</v>
      </c>
      <c r="B178" s="15" t="s">
        <v>2853</v>
      </c>
      <c r="C178" s="15">
        <v>3866</v>
      </c>
      <c r="D178" s="15" t="s">
        <v>213</v>
      </c>
      <c r="E178" s="15" t="s">
        <v>2846</v>
      </c>
      <c r="F178" s="15" t="s">
        <v>2846</v>
      </c>
      <c r="G178" s="15" t="s">
        <v>279</v>
      </c>
      <c r="H178" s="15" t="s">
        <v>856</v>
      </c>
      <c r="I178" s="15" t="s">
        <v>2051</v>
      </c>
      <c r="J178" s="15" t="s">
        <v>175</v>
      </c>
      <c r="K178" s="15" t="s">
        <v>176</v>
      </c>
      <c r="L178" s="15" t="s">
        <v>177</v>
      </c>
      <c r="M178" s="15" t="s">
        <v>177</v>
      </c>
      <c r="N178" s="16">
        <v>42736</v>
      </c>
      <c r="O178" s="16">
        <v>43830</v>
      </c>
      <c r="P178" s="15">
        <v>3</v>
      </c>
      <c r="Q178" s="15">
        <v>3</v>
      </c>
      <c r="R178" s="15">
        <v>3</v>
      </c>
      <c r="S178" s="17">
        <v>1</v>
      </c>
      <c r="T178" s="17">
        <v>1</v>
      </c>
    </row>
    <row r="179" spans="1:20" x14ac:dyDescent="0.25">
      <c r="A179" s="15">
        <v>178</v>
      </c>
      <c r="B179" s="15" t="s">
        <v>2853</v>
      </c>
      <c r="C179" s="15">
        <v>3866</v>
      </c>
      <c r="D179" s="15" t="s">
        <v>213</v>
      </c>
      <c r="E179" s="15" t="s">
        <v>2846</v>
      </c>
      <c r="F179" s="15" t="s">
        <v>2846</v>
      </c>
      <c r="G179" s="15" t="s">
        <v>289</v>
      </c>
      <c r="H179" s="15" t="s">
        <v>857</v>
      </c>
      <c r="I179" s="15" t="s">
        <v>2856</v>
      </c>
      <c r="J179" s="15" t="s">
        <v>85</v>
      </c>
      <c r="K179" s="15" t="s">
        <v>86</v>
      </c>
      <c r="L179" s="15" t="s">
        <v>87</v>
      </c>
      <c r="M179" s="15" t="s">
        <v>88</v>
      </c>
      <c r="N179" s="16">
        <v>42736</v>
      </c>
      <c r="O179" s="16">
        <v>43465</v>
      </c>
      <c r="P179" s="15">
        <v>5</v>
      </c>
      <c r="Q179" s="15">
        <v>5</v>
      </c>
      <c r="R179" s="15">
        <v>5</v>
      </c>
      <c r="S179" s="17">
        <v>1</v>
      </c>
      <c r="T179" s="17">
        <v>1</v>
      </c>
    </row>
    <row r="180" spans="1:20" x14ac:dyDescent="0.25">
      <c r="A180" s="15">
        <v>179</v>
      </c>
      <c r="B180" s="15" t="s">
        <v>2853</v>
      </c>
      <c r="C180" s="15">
        <v>3866</v>
      </c>
      <c r="D180" s="15" t="s">
        <v>213</v>
      </c>
      <c r="E180" s="15" t="s">
        <v>2846</v>
      </c>
      <c r="F180" s="15" t="s">
        <v>2846</v>
      </c>
      <c r="G180" s="15" t="s">
        <v>293</v>
      </c>
      <c r="H180" s="15" t="s">
        <v>858</v>
      </c>
      <c r="I180" s="15" t="s">
        <v>2856</v>
      </c>
      <c r="J180" s="15" t="s">
        <v>85</v>
      </c>
      <c r="K180" s="15" t="s">
        <v>86</v>
      </c>
      <c r="L180" s="15" t="s">
        <v>87</v>
      </c>
      <c r="M180" s="15" t="s">
        <v>88</v>
      </c>
      <c r="N180" s="16">
        <v>42644</v>
      </c>
      <c r="O180" s="16">
        <v>43465</v>
      </c>
      <c r="P180" s="15">
        <v>51</v>
      </c>
      <c r="Q180" s="15">
        <v>51</v>
      </c>
      <c r="R180" s="15">
        <v>101</v>
      </c>
      <c r="S180" s="17">
        <v>1</v>
      </c>
      <c r="T180" s="17">
        <v>1</v>
      </c>
    </row>
    <row r="181" spans="1:20" x14ac:dyDescent="0.25">
      <c r="A181" s="15">
        <v>180</v>
      </c>
      <c r="B181" s="15" t="s">
        <v>2853</v>
      </c>
      <c r="C181" s="15">
        <v>3866</v>
      </c>
      <c r="D181" s="15" t="s">
        <v>213</v>
      </c>
      <c r="E181" s="15" t="s">
        <v>2846</v>
      </c>
      <c r="F181" s="15" t="s">
        <v>2846</v>
      </c>
      <c r="G181" s="15" t="s">
        <v>251</v>
      </c>
      <c r="H181" s="15" t="s">
        <v>864</v>
      </c>
      <c r="I181" s="15" t="s">
        <v>2856</v>
      </c>
      <c r="J181" s="15" t="s">
        <v>85</v>
      </c>
      <c r="K181" s="15" t="s">
        <v>86</v>
      </c>
      <c r="L181" s="15" t="s">
        <v>87</v>
      </c>
      <c r="M181" s="15" t="s">
        <v>88</v>
      </c>
      <c r="N181" s="16">
        <v>42917</v>
      </c>
      <c r="O181" s="16">
        <v>44926</v>
      </c>
      <c r="P181" s="15">
        <v>60</v>
      </c>
      <c r="Q181" s="15">
        <v>100</v>
      </c>
      <c r="R181" s="15">
        <v>40</v>
      </c>
      <c r="S181" s="17">
        <v>0.66666666666666663</v>
      </c>
      <c r="T181" s="17">
        <v>0.4</v>
      </c>
    </row>
    <row r="182" spans="1:20" x14ac:dyDescent="0.25">
      <c r="A182" s="15">
        <v>181</v>
      </c>
      <c r="B182" s="15" t="s">
        <v>2853</v>
      </c>
      <c r="C182" s="15">
        <v>3866</v>
      </c>
      <c r="D182" s="15" t="s">
        <v>213</v>
      </c>
      <c r="E182" s="15" t="s">
        <v>2846</v>
      </c>
      <c r="F182" s="15" t="s">
        <v>2846</v>
      </c>
      <c r="G182" s="15" t="s">
        <v>294</v>
      </c>
      <c r="H182" s="15" t="s">
        <v>865</v>
      </c>
      <c r="I182" s="15" t="s">
        <v>2856</v>
      </c>
      <c r="J182" s="15" t="s">
        <v>95</v>
      </c>
      <c r="K182" s="15" t="s">
        <v>96</v>
      </c>
      <c r="L182" s="15" t="s">
        <v>87</v>
      </c>
      <c r="M182" s="15" t="s">
        <v>88</v>
      </c>
      <c r="N182" s="16">
        <v>42590</v>
      </c>
      <c r="O182" s="16">
        <v>46022</v>
      </c>
      <c r="P182" s="15">
        <v>100</v>
      </c>
      <c r="Q182" s="15">
        <v>100</v>
      </c>
      <c r="R182" s="15">
        <v>100</v>
      </c>
      <c r="S182" s="17">
        <v>1</v>
      </c>
      <c r="T182" s="17">
        <v>1</v>
      </c>
    </row>
    <row r="183" spans="1:20" x14ac:dyDescent="0.25">
      <c r="A183" s="15">
        <v>182</v>
      </c>
      <c r="B183" s="15" t="s">
        <v>2853</v>
      </c>
      <c r="C183" s="15">
        <v>3866</v>
      </c>
      <c r="D183" s="15" t="s">
        <v>213</v>
      </c>
      <c r="E183" s="15" t="s">
        <v>2846</v>
      </c>
      <c r="F183" s="15" t="s">
        <v>2846</v>
      </c>
      <c r="G183" s="15" t="s">
        <v>258</v>
      </c>
      <c r="H183" s="15" t="s">
        <v>866</v>
      </c>
      <c r="I183" s="15" t="s">
        <v>2855</v>
      </c>
      <c r="J183" s="15" t="s">
        <v>137</v>
      </c>
      <c r="K183" s="15" t="s">
        <v>138</v>
      </c>
      <c r="L183" s="15" t="s">
        <v>87</v>
      </c>
      <c r="M183" s="15" t="s">
        <v>88</v>
      </c>
      <c r="N183" s="16">
        <v>42736</v>
      </c>
      <c r="O183" s="16">
        <v>43646</v>
      </c>
      <c r="P183" s="15">
        <v>100</v>
      </c>
      <c r="Q183" s="15">
        <v>100</v>
      </c>
      <c r="R183" s="15">
        <v>100</v>
      </c>
      <c r="S183" s="17">
        <v>1</v>
      </c>
      <c r="T183" s="17">
        <v>1</v>
      </c>
    </row>
    <row r="184" spans="1:20" x14ac:dyDescent="0.25">
      <c r="A184" s="15">
        <v>183</v>
      </c>
      <c r="B184" s="15" t="s">
        <v>2853</v>
      </c>
      <c r="C184" s="15">
        <v>3866</v>
      </c>
      <c r="D184" s="15" t="s">
        <v>213</v>
      </c>
      <c r="E184" s="15" t="s">
        <v>2846</v>
      </c>
      <c r="F184" s="15" t="s">
        <v>2846</v>
      </c>
      <c r="G184" s="15" t="s">
        <v>281</v>
      </c>
      <c r="H184" s="15" t="s">
        <v>867</v>
      </c>
      <c r="I184" s="15" t="s">
        <v>2856</v>
      </c>
      <c r="J184" s="15" t="s">
        <v>85</v>
      </c>
      <c r="K184" s="15" t="s">
        <v>86</v>
      </c>
      <c r="L184" s="15" t="s">
        <v>87</v>
      </c>
      <c r="M184" s="15" t="s">
        <v>88</v>
      </c>
      <c r="N184" s="16">
        <v>43101</v>
      </c>
      <c r="O184" s="16">
        <v>43646</v>
      </c>
      <c r="P184" s="15">
        <v>100</v>
      </c>
      <c r="Q184" s="15">
        <v>100</v>
      </c>
      <c r="R184" s="15">
        <v>100</v>
      </c>
      <c r="S184" s="17">
        <v>1</v>
      </c>
      <c r="T184" s="17">
        <v>1</v>
      </c>
    </row>
    <row r="185" spans="1:20" x14ac:dyDescent="0.25">
      <c r="A185" s="15">
        <v>184</v>
      </c>
      <c r="B185" s="15" t="s">
        <v>2853</v>
      </c>
      <c r="C185" s="15">
        <v>3866</v>
      </c>
      <c r="D185" s="15" t="s">
        <v>213</v>
      </c>
      <c r="E185" s="15" t="s">
        <v>2846</v>
      </c>
      <c r="F185" s="15" t="s">
        <v>2846</v>
      </c>
      <c r="G185" s="15" t="s">
        <v>257</v>
      </c>
      <c r="H185" s="15" t="s">
        <v>868</v>
      </c>
      <c r="I185" s="15" t="s">
        <v>2051</v>
      </c>
      <c r="J185" s="15" t="s">
        <v>148</v>
      </c>
      <c r="K185" s="15" t="s">
        <v>149</v>
      </c>
      <c r="L185" s="15" t="s">
        <v>132</v>
      </c>
      <c r="M185" s="15" t="s">
        <v>133</v>
      </c>
      <c r="N185" s="16">
        <v>42590</v>
      </c>
      <c r="O185" s="16">
        <v>43100</v>
      </c>
      <c r="P185" s="15">
        <v>100</v>
      </c>
      <c r="Q185" s="15">
        <v>100</v>
      </c>
      <c r="R185" s="15">
        <v>70</v>
      </c>
      <c r="S185" s="17">
        <v>0.7</v>
      </c>
      <c r="T185" s="17">
        <v>0.7</v>
      </c>
    </row>
    <row r="186" spans="1:20" x14ac:dyDescent="0.25">
      <c r="A186" s="15">
        <v>185</v>
      </c>
      <c r="B186" s="15" t="s">
        <v>2853</v>
      </c>
      <c r="C186" s="15">
        <v>3866</v>
      </c>
      <c r="D186" s="15" t="s">
        <v>213</v>
      </c>
      <c r="E186" s="15" t="s">
        <v>2846</v>
      </c>
      <c r="F186" s="15" t="s">
        <v>2846</v>
      </c>
      <c r="G186" s="15" t="s">
        <v>33</v>
      </c>
      <c r="H186" s="15" t="s">
        <v>869</v>
      </c>
      <c r="I186" s="15" t="s">
        <v>2051</v>
      </c>
      <c r="J186" s="15" t="s">
        <v>175</v>
      </c>
      <c r="K186" s="15" t="s">
        <v>176</v>
      </c>
      <c r="L186" s="15" t="s">
        <v>177</v>
      </c>
      <c r="M186" s="15" t="s">
        <v>177</v>
      </c>
      <c r="N186" s="16">
        <v>42590</v>
      </c>
      <c r="O186" s="16">
        <v>43100</v>
      </c>
      <c r="P186" s="15">
        <v>100</v>
      </c>
      <c r="Q186" s="15">
        <v>100</v>
      </c>
      <c r="R186" s="15">
        <v>100</v>
      </c>
      <c r="S186" s="17">
        <v>1</v>
      </c>
      <c r="T186" s="17">
        <v>1</v>
      </c>
    </row>
    <row r="187" spans="1:20" x14ac:dyDescent="0.25">
      <c r="A187" s="15">
        <v>186</v>
      </c>
      <c r="B187" s="15" t="s">
        <v>2853</v>
      </c>
      <c r="C187" s="15">
        <v>3866</v>
      </c>
      <c r="D187" s="15" t="s">
        <v>213</v>
      </c>
      <c r="E187" s="15" t="s">
        <v>2846</v>
      </c>
      <c r="F187" s="15" t="s">
        <v>2846</v>
      </c>
      <c r="G187" s="15" t="s">
        <v>89</v>
      </c>
      <c r="H187" s="15" t="s">
        <v>873</v>
      </c>
      <c r="I187" s="15" t="s">
        <v>2856</v>
      </c>
      <c r="J187" s="15" t="s">
        <v>85</v>
      </c>
      <c r="K187" s="15" t="s">
        <v>86</v>
      </c>
      <c r="L187" s="15" t="s">
        <v>87</v>
      </c>
      <c r="M187" s="15" t="s">
        <v>88</v>
      </c>
      <c r="N187" s="16">
        <v>42590</v>
      </c>
      <c r="O187" s="16">
        <v>42978</v>
      </c>
      <c r="P187" s="15">
        <v>100</v>
      </c>
      <c r="Q187" s="15">
        <v>100</v>
      </c>
      <c r="R187" s="15">
        <v>100</v>
      </c>
      <c r="S187" s="17">
        <v>1</v>
      </c>
      <c r="T187" s="17">
        <v>1</v>
      </c>
    </row>
    <row r="188" spans="1:20" x14ac:dyDescent="0.25">
      <c r="A188" s="15">
        <v>187</v>
      </c>
      <c r="B188" s="15" t="s">
        <v>2853</v>
      </c>
      <c r="C188" s="15">
        <v>3866</v>
      </c>
      <c r="D188" s="15" t="s">
        <v>213</v>
      </c>
      <c r="E188" s="15" t="s">
        <v>2846</v>
      </c>
      <c r="F188" s="15" t="s">
        <v>2846</v>
      </c>
      <c r="G188" s="15" t="s">
        <v>97</v>
      </c>
      <c r="H188" s="15" t="s">
        <v>874</v>
      </c>
      <c r="I188" s="15" t="s">
        <v>2856</v>
      </c>
      <c r="J188" s="15" t="s">
        <v>178</v>
      </c>
      <c r="K188" s="15" t="s">
        <v>179</v>
      </c>
      <c r="L188" s="15" t="s">
        <v>180</v>
      </c>
      <c r="M188" s="15" t="s">
        <v>181</v>
      </c>
      <c r="N188" s="16">
        <v>42644</v>
      </c>
      <c r="O188" s="16">
        <v>42947</v>
      </c>
      <c r="P188" s="15">
        <v>100</v>
      </c>
      <c r="Q188" s="15">
        <v>100</v>
      </c>
      <c r="R188" s="15">
        <v>100</v>
      </c>
      <c r="S188" s="17">
        <v>1</v>
      </c>
      <c r="T188" s="17">
        <v>1</v>
      </c>
    </row>
    <row r="189" spans="1:20" x14ac:dyDescent="0.25">
      <c r="A189" s="15">
        <v>188</v>
      </c>
      <c r="B189" s="15" t="s">
        <v>2853</v>
      </c>
      <c r="C189" s="15">
        <v>3866</v>
      </c>
      <c r="D189" s="15" t="s">
        <v>213</v>
      </c>
      <c r="E189" s="15" t="s">
        <v>2846</v>
      </c>
      <c r="F189" s="15" t="s">
        <v>2846</v>
      </c>
      <c r="G189" s="15" t="s">
        <v>128</v>
      </c>
      <c r="H189" s="15" t="s">
        <v>875</v>
      </c>
      <c r="I189" s="15" t="s">
        <v>2051</v>
      </c>
      <c r="J189" s="15" t="s">
        <v>178</v>
      </c>
      <c r="K189" s="15" t="s">
        <v>179</v>
      </c>
      <c r="L189" s="15" t="s">
        <v>180</v>
      </c>
      <c r="M189" s="15" t="s">
        <v>181</v>
      </c>
      <c r="N189" s="16">
        <v>42590</v>
      </c>
      <c r="O189" s="16">
        <v>43100</v>
      </c>
      <c r="P189" s="15">
        <v>100</v>
      </c>
      <c r="Q189" s="15">
        <v>100</v>
      </c>
      <c r="R189" s="15">
        <v>100</v>
      </c>
      <c r="S189" s="17">
        <v>1</v>
      </c>
      <c r="T189" s="17">
        <v>1</v>
      </c>
    </row>
    <row r="190" spans="1:20" x14ac:dyDescent="0.25">
      <c r="A190" s="15">
        <v>189</v>
      </c>
      <c r="B190" s="15" t="s">
        <v>2853</v>
      </c>
      <c r="C190" s="15">
        <v>3866</v>
      </c>
      <c r="D190" s="15" t="s">
        <v>213</v>
      </c>
      <c r="E190" s="15" t="s">
        <v>2846</v>
      </c>
      <c r="F190" s="15" t="s">
        <v>2846</v>
      </c>
      <c r="G190" s="15" t="s">
        <v>45</v>
      </c>
      <c r="H190" s="15" t="s">
        <v>925</v>
      </c>
      <c r="I190" s="15" t="s">
        <v>2856</v>
      </c>
      <c r="J190" s="15" t="s">
        <v>85</v>
      </c>
      <c r="K190" s="15" t="s">
        <v>86</v>
      </c>
      <c r="L190" s="15" t="s">
        <v>87</v>
      </c>
      <c r="M190" s="15" t="s">
        <v>88</v>
      </c>
      <c r="N190" s="16">
        <v>42644</v>
      </c>
      <c r="O190" s="16">
        <v>46022</v>
      </c>
      <c r="P190" s="15">
        <v>50</v>
      </c>
      <c r="Q190" s="15">
        <v>100</v>
      </c>
      <c r="R190" s="15">
        <v>100</v>
      </c>
      <c r="S190" s="17">
        <v>1</v>
      </c>
      <c r="T190" s="17">
        <v>1</v>
      </c>
    </row>
    <row r="191" spans="1:20" x14ac:dyDescent="0.25">
      <c r="A191" s="15">
        <v>190</v>
      </c>
      <c r="B191" s="15" t="s">
        <v>2853</v>
      </c>
      <c r="C191" s="15">
        <v>3866</v>
      </c>
      <c r="D191" s="15" t="s">
        <v>213</v>
      </c>
      <c r="E191" s="15" t="s">
        <v>2846</v>
      </c>
      <c r="F191" s="15" t="s">
        <v>2846</v>
      </c>
      <c r="G191" s="15" t="s">
        <v>40</v>
      </c>
      <c r="H191" s="15" t="s">
        <v>1014</v>
      </c>
      <c r="I191" s="15" t="s">
        <v>2856</v>
      </c>
      <c r="J191" s="15" t="s">
        <v>85</v>
      </c>
      <c r="K191" s="15" t="s">
        <v>86</v>
      </c>
      <c r="L191" s="15" t="s">
        <v>87</v>
      </c>
      <c r="M191" s="15" t="s">
        <v>88</v>
      </c>
      <c r="N191" s="16">
        <v>42644</v>
      </c>
      <c r="O191" s="16">
        <v>43100</v>
      </c>
      <c r="P191" s="15">
        <v>100</v>
      </c>
      <c r="Q191" s="15">
        <v>100</v>
      </c>
      <c r="R191" s="15">
        <v>100</v>
      </c>
      <c r="S191" s="17">
        <v>1</v>
      </c>
      <c r="T191" s="17">
        <v>1</v>
      </c>
    </row>
    <row r="192" spans="1:20" x14ac:dyDescent="0.25">
      <c r="A192" s="15">
        <v>191</v>
      </c>
      <c r="B192" s="15" t="s">
        <v>2853</v>
      </c>
      <c r="C192" s="15">
        <v>3866</v>
      </c>
      <c r="D192" s="15" t="s">
        <v>213</v>
      </c>
      <c r="E192" s="15" t="s">
        <v>2846</v>
      </c>
      <c r="F192" s="15" t="s">
        <v>2846</v>
      </c>
      <c r="G192" s="15" t="s">
        <v>42</v>
      </c>
      <c r="H192" s="15" t="s">
        <v>1100</v>
      </c>
      <c r="I192" s="15" t="s">
        <v>2856</v>
      </c>
      <c r="J192" s="15" t="s">
        <v>85</v>
      </c>
      <c r="K192" s="15" t="s">
        <v>86</v>
      </c>
      <c r="L192" s="15" t="s">
        <v>87</v>
      </c>
      <c r="M192" s="15" t="s">
        <v>88</v>
      </c>
      <c r="N192" s="16">
        <v>42736</v>
      </c>
      <c r="O192" s="16">
        <v>46022</v>
      </c>
      <c r="P192" s="15">
        <v>2447</v>
      </c>
      <c r="Q192" s="15">
        <v>8620</v>
      </c>
      <c r="R192" s="15">
        <v>1374</v>
      </c>
      <c r="S192" s="17">
        <v>0.56150388230486314</v>
      </c>
      <c r="T192" s="17">
        <v>0.1593967517401392</v>
      </c>
    </row>
    <row r="193" spans="1:20" x14ac:dyDescent="0.25">
      <c r="A193" s="15">
        <v>192</v>
      </c>
      <c r="B193" s="15" t="s">
        <v>2853</v>
      </c>
      <c r="C193" s="15">
        <v>3866</v>
      </c>
      <c r="D193" s="15" t="s">
        <v>213</v>
      </c>
      <c r="E193" s="15" t="s">
        <v>2846</v>
      </c>
      <c r="F193" s="15" t="s">
        <v>2846</v>
      </c>
      <c r="G193" s="15" t="s">
        <v>84</v>
      </c>
      <c r="H193" s="15" t="s">
        <v>1123</v>
      </c>
      <c r="I193" s="15" t="s">
        <v>2856</v>
      </c>
      <c r="J193" s="15" t="s">
        <v>175</v>
      </c>
      <c r="K193" s="15" t="s">
        <v>176</v>
      </c>
      <c r="L193" s="15" t="s">
        <v>177</v>
      </c>
      <c r="M193" s="15" t="s">
        <v>177</v>
      </c>
      <c r="N193" s="16">
        <v>43101</v>
      </c>
      <c r="O193" s="16">
        <v>43312</v>
      </c>
      <c r="P193" s="15">
        <v>100</v>
      </c>
      <c r="Q193" s="15">
        <v>100</v>
      </c>
      <c r="R193" s="15">
        <v>100</v>
      </c>
      <c r="S193" s="17">
        <v>1</v>
      </c>
      <c r="T193" s="17">
        <v>1</v>
      </c>
    </row>
    <row r="194" spans="1:20" x14ac:dyDescent="0.25">
      <c r="A194" s="15">
        <v>193</v>
      </c>
      <c r="B194" s="15" t="s">
        <v>2853</v>
      </c>
      <c r="C194" s="15">
        <v>3866</v>
      </c>
      <c r="D194" s="15" t="s">
        <v>213</v>
      </c>
      <c r="E194" s="15" t="s">
        <v>2846</v>
      </c>
      <c r="F194" s="15" t="s">
        <v>2846</v>
      </c>
      <c r="G194" s="15" t="s">
        <v>115</v>
      </c>
      <c r="H194" s="15" t="s">
        <v>1124</v>
      </c>
      <c r="I194" s="15" t="s">
        <v>2051</v>
      </c>
      <c r="J194" s="15" t="s">
        <v>175</v>
      </c>
      <c r="K194" s="15" t="s">
        <v>176</v>
      </c>
      <c r="L194" s="15" t="s">
        <v>177</v>
      </c>
      <c r="M194" s="15" t="s">
        <v>177</v>
      </c>
      <c r="N194" s="16">
        <v>42736</v>
      </c>
      <c r="O194" s="16">
        <v>45869</v>
      </c>
      <c r="P194" s="15">
        <v>40</v>
      </c>
      <c r="Q194" s="15">
        <v>100</v>
      </c>
      <c r="R194" s="15">
        <v>55</v>
      </c>
      <c r="S194" s="17">
        <v>1</v>
      </c>
      <c r="T194" s="17">
        <v>0.55000000000000004</v>
      </c>
    </row>
    <row r="195" spans="1:20" x14ac:dyDescent="0.25">
      <c r="A195" s="15">
        <v>194</v>
      </c>
      <c r="B195" s="15" t="s">
        <v>2853</v>
      </c>
      <c r="C195" s="15">
        <v>3866</v>
      </c>
      <c r="D195" s="15" t="s">
        <v>213</v>
      </c>
      <c r="E195" s="15" t="s">
        <v>2846</v>
      </c>
      <c r="F195" s="15" t="s">
        <v>2846</v>
      </c>
      <c r="G195" s="15" t="s">
        <v>134</v>
      </c>
      <c r="H195" s="15" t="s">
        <v>1125</v>
      </c>
      <c r="I195" s="15" t="s">
        <v>2856</v>
      </c>
      <c r="J195" s="15" t="s">
        <v>175</v>
      </c>
      <c r="K195" s="15" t="s">
        <v>176</v>
      </c>
      <c r="L195" s="15" t="s">
        <v>177</v>
      </c>
      <c r="M195" s="15" t="s">
        <v>177</v>
      </c>
      <c r="N195" s="16">
        <v>42644</v>
      </c>
      <c r="O195" s="16">
        <v>43100</v>
      </c>
      <c r="P195" s="15">
        <v>100</v>
      </c>
      <c r="Q195" s="15">
        <v>100</v>
      </c>
      <c r="R195" s="15">
        <v>100</v>
      </c>
      <c r="S195" s="17">
        <v>1</v>
      </c>
      <c r="T195" s="17">
        <v>1</v>
      </c>
    </row>
    <row r="196" spans="1:20" x14ac:dyDescent="0.25">
      <c r="A196" s="15">
        <v>195</v>
      </c>
      <c r="B196" s="15" t="s">
        <v>2853</v>
      </c>
      <c r="C196" s="15">
        <v>3866</v>
      </c>
      <c r="D196" s="15" t="s">
        <v>213</v>
      </c>
      <c r="E196" s="15" t="s">
        <v>2846</v>
      </c>
      <c r="F196" s="15" t="s">
        <v>2846</v>
      </c>
      <c r="G196" s="15" t="s">
        <v>94</v>
      </c>
      <c r="H196" s="15" t="s">
        <v>1126</v>
      </c>
      <c r="I196" s="15" t="s">
        <v>2855</v>
      </c>
      <c r="J196" s="15" t="s">
        <v>175</v>
      </c>
      <c r="K196" s="15" t="s">
        <v>176</v>
      </c>
      <c r="L196" s="15" t="s">
        <v>177</v>
      </c>
      <c r="M196" s="15" t="s">
        <v>177</v>
      </c>
      <c r="N196" s="16">
        <v>42644</v>
      </c>
      <c r="O196" s="16">
        <v>43465</v>
      </c>
      <c r="P196" s="15">
        <v>100</v>
      </c>
      <c r="Q196" s="15">
        <v>100</v>
      </c>
      <c r="R196" s="15">
        <v>100</v>
      </c>
      <c r="S196" s="17">
        <v>1</v>
      </c>
      <c r="T196" s="17">
        <v>1</v>
      </c>
    </row>
    <row r="197" spans="1:20" x14ac:dyDescent="0.25">
      <c r="A197" s="15">
        <v>196</v>
      </c>
      <c r="B197" s="15" t="s">
        <v>2853</v>
      </c>
      <c r="C197" s="15">
        <v>3866</v>
      </c>
      <c r="D197" s="15" t="s">
        <v>213</v>
      </c>
      <c r="E197" s="15" t="s">
        <v>2846</v>
      </c>
      <c r="F197" s="15" t="s">
        <v>2846</v>
      </c>
      <c r="G197" s="15" t="s">
        <v>34</v>
      </c>
      <c r="H197" s="15" t="s">
        <v>1211</v>
      </c>
      <c r="I197" s="15" t="s">
        <v>2855</v>
      </c>
      <c r="J197" s="15" t="s">
        <v>189</v>
      </c>
      <c r="K197" s="15" t="s">
        <v>190</v>
      </c>
      <c r="L197" s="15" t="s">
        <v>164</v>
      </c>
      <c r="M197" s="15" t="s">
        <v>164</v>
      </c>
      <c r="N197" s="16">
        <v>42887</v>
      </c>
      <c r="O197" s="16">
        <v>44348</v>
      </c>
      <c r="P197" s="15">
        <v>7</v>
      </c>
      <c r="Q197" s="15">
        <v>10</v>
      </c>
      <c r="R197" s="15">
        <v>25</v>
      </c>
      <c r="S197" s="17">
        <v>1</v>
      </c>
      <c r="T197" s="17">
        <v>1</v>
      </c>
    </row>
    <row r="198" spans="1:20" x14ac:dyDescent="0.25">
      <c r="A198" s="15">
        <v>197</v>
      </c>
      <c r="B198" s="15" t="s">
        <v>2853</v>
      </c>
      <c r="C198" s="15">
        <v>3866</v>
      </c>
      <c r="D198" s="15" t="s">
        <v>213</v>
      </c>
      <c r="E198" s="15" t="s">
        <v>2846</v>
      </c>
      <c r="F198" s="15" t="s">
        <v>2846</v>
      </c>
      <c r="G198" s="15" t="s">
        <v>255</v>
      </c>
      <c r="H198" s="15" t="s">
        <v>1212</v>
      </c>
      <c r="I198" s="15" t="s">
        <v>2856</v>
      </c>
      <c r="J198" s="15" t="s">
        <v>85</v>
      </c>
      <c r="K198" s="15" t="s">
        <v>86</v>
      </c>
      <c r="L198" s="15" t="s">
        <v>87</v>
      </c>
      <c r="M198" s="15" t="s">
        <v>88</v>
      </c>
      <c r="N198" s="16">
        <v>42590</v>
      </c>
      <c r="O198" s="16">
        <v>46022</v>
      </c>
      <c r="P198" s="15">
        <v>75</v>
      </c>
      <c r="Q198" s="15">
        <v>100</v>
      </c>
      <c r="R198" s="15">
        <v>100</v>
      </c>
      <c r="S198" s="17">
        <v>1</v>
      </c>
      <c r="T198" s="17">
        <v>1</v>
      </c>
    </row>
    <row r="199" spans="1:20" x14ac:dyDescent="0.25">
      <c r="A199" s="15">
        <v>198</v>
      </c>
      <c r="B199" s="15" t="s">
        <v>2853</v>
      </c>
      <c r="C199" s="15">
        <v>3866</v>
      </c>
      <c r="D199" s="15" t="s">
        <v>213</v>
      </c>
      <c r="E199" s="15" t="s">
        <v>2846</v>
      </c>
      <c r="F199" s="15" t="s">
        <v>2846</v>
      </c>
      <c r="G199" s="15" t="s">
        <v>248</v>
      </c>
      <c r="H199" s="15" t="s">
        <v>1213</v>
      </c>
      <c r="I199" s="15" t="s">
        <v>2051</v>
      </c>
      <c r="J199" s="15" t="s">
        <v>148</v>
      </c>
      <c r="K199" s="15" t="s">
        <v>149</v>
      </c>
      <c r="L199" s="15" t="s">
        <v>132</v>
      </c>
      <c r="M199" s="15" t="s">
        <v>133</v>
      </c>
      <c r="N199" s="16">
        <v>42590</v>
      </c>
      <c r="O199" s="16">
        <v>46022</v>
      </c>
      <c r="P199" s="15">
        <v>79</v>
      </c>
      <c r="Q199" s="15">
        <v>100</v>
      </c>
      <c r="R199" s="15">
        <v>80</v>
      </c>
      <c r="S199" s="17">
        <v>1</v>
      </c>
      <c r="T199" s="17">
        <v>0.8</v>
      </c>
    </row>
    <row r="200" spans="1:20" x14ac:dyDescent="0.25">
      <c r="A200" s="15">
        <v>199</v>
      </c>
      <c r="B200" s="15" t="s">
        <v>2853</v>
      </c>
      <c r="C200" s="15">
        <v>3866</v>
      </c>
      <c r="D200" s="15" t="s">
        <v>213</v>
      </c>
      <c r="E200" s="15" t="s">
        <v>2846</v>
      </c>
      <c r="F200" s="15" t="s">
        <v>2846</v>
      </c>
      <c r="G200" s="15" t="s">
        <v>264</v>
      </c>
      <c r="H200" s="15" t="s">
        <v>1214</v>
      </c>
      <c r="I200" s="15" t="s">
        <v>2856</v>
      </c>
      <c r="J200" s="15" t="s">
        <v>137</v>
      </c>
      <c r="K200" s="15" t="s">
        <v>138</v>
      </c>
      <c r="L200" s="15" t="s">
        <v>87</v>
      </c>
      <c r="M200" s="15" t="s">
        <v>88</v>
      </c>
      <c r="N200" s="16">
        <v>42736</v>
      </c>
      <c r="O200" s="16">
        <v>44562</v>
      </c>
      <c r="P200" s="15">
        <v>7</v>
      </c>
      <c r="Q200" s="15">
        <v>11</v>
      </c>
      <c r="R200" s="15">
        <v>123</v>
      </c>
      <c r="S200" s="17">
        <v>1</v>
      </c>
      <c r="T200" s="17">
        <v>1</v>
      </c>
    </row>
    <row r="201" spans="1:20" x14ac:dyDescent="0.25">
      <c r="A201" s="15">
        <v>200</v>
      </c>
      <c r="B201" s="15" t="s">
        <v>2853</v>
      </c>
      <c r="C201" s="15">
        <v>3866</v>
      </c>
      <c r="D201" s="15" t="s">
        <v>213</v>
      </c>
      <c r="E201" s="15" t="s">
        <v>2846</v>
      </c>
      <c r="F201" s="15" t="s">
        <v>2846</v>
      </c>
      <c r="G201" s="15" t="s">
        <v>36</v>
      </c>
      <c r="H201" s="15" t="s">
        <v>1215</v>
      </c>
      <c r="I201" s="15" t="s">
        <v>2855</v>
      </c>
      <c r="J201" s="15" t="s">
        <v>162</v>
      </c>
      <c r="K201" s="15" t="s">
        <v>163</v>
      </c>
      <c r="L201" s="15" t="s">
        <v>164</v>
      </c>
      <c r="M201" s="15" t="s">
        <v>164</v>
      </c>
      <c r="N201" s="16">
        <v>42887</v>
      </c>
      <c r="O201" s="16">
        <v>46022</v>
      </c>
      <c r="P201" s="15">
        <v>60</v>
      </c>
      <c r="Q201" s="15">
        <v>132</v>
      </c>
      <c r="R201" s="15">
        <v>44</v>
      </c>
      <c r="S201" s="17">
        <v>0.73333333333333328</v>
      </c>
      <c r="T201" s="17">
        <v>0.33333333333333331</v>
      </c>
    </row>
    <row r="202" spans="1:20" x14ac:dyDescent="0.25">
      <c r="A202" s="15">
        <v>201</v>
      </c>
      <c r="B202" s="15" t="s">
        <v>2853</v>
      </c>
      <c r="C202" s="15">
        <v>3866</v>
      </c>
      <c r="D202" s="15" t="s">
        <v>213</v>
      </c>
      <c r="E202" s="15" t="s">
        <v>2846</v>
      </c>
      <c r="F202" s="15" t="s">
        <v>2846</v>
      </c>
      <c r="G202" s="15" t="s">
        <v>266</v>
      </c>
      <c r="H202" s="15" t="s">
        <v>1216</v>
      </c>
      <c r="I202" s="15" t="s">
        <v>2855</v>
      </c>
      <c r="J202" s="15" t="s">
        <v>154</v>
      </c>
      <c r="K202" s="15" t="s">
        <v>155</v>
      </c>
      <c r="L202" s="15" t="s">
        <v>156</v>
      </c>
      <c r="M202" s="15" t="s">
        <v>156</v>
      </c>
      <c r="N202" s="16">
        <v>43101</v>
      </c>
      <c r="O202" s="16">
        <v>46022</v>
      </c>
      <c r="P202" s="15">
        <v>14</v>
      </c>
      <c r="Q202" s="15">
        <v>32</v>
      </c>
      <c r="R202" s="15">
        <v>0</v>
      </c>
      <c r="S202" s="17">
        <v>0</v>
      </c>
      <c r="T202" s="17">
        <v>0</v>
      </c>
    </row>
    <row r="203" spans="1:20" x14ac:dyDescent="0.25">
      <c r="A203" s="15">
        <v>202</v>
      </c>
      <c r="B203" s="15" t="s">
        <v>2853</v>
      </c>
      <c r="C203" s="15">
        <v>3866</v>
      </c>
      <c r="D203" s="15" t="s">
        <v>213</v>
      </c>
      <c r="E203" s="15" t="s">
        <v>2846</v>
      </c>
      <c r="F203" s="15" t="s">
        <v>2846</v>
      </c>
      <c r="G203" s="15" t="s">
        <v>209</v>
      </c>
      <c r="H203" s="15" t="s">
        <v>1217</v>
      </c>
      <c r="I203" s="15" t="s">
        <v>2855</v>
      </c>
      <c r="J203" s="15" t="s">
        <v>85</v>
      </c>
      <c r="K203" s="15" t="s">
        <v>86</v>
      </c>
      <c r="L203" s="15" t="s">
        <v>87</v>
      </c>
      <c r="M203" s="15" t="s">
        <v>88</v>
      </c>
      <c r="N203" s="16">
        <v>43101</v>
      </c>
      <c r="O203" s="16">
        <v>46022</v>
      </c>
      <c r="P203" s="15">
        <v>700</v>
      </c>
      <c r="Q203" s="15">
        <v>3910</v>
      </c>
      <c r="R203" s="15">
        <v>176</v>
      </c>
      <c r="S203" s="17">
        <v>0.25142857142857145</v>
      </c>
      <c r="T203" s="17">
        <v>4.5012787723785169E-2</v>
      </c>
    </row>
    <row r="204" spans="1:20" x14ac:dyDescent="0.25">
      <c r="A204" s="15">
        <v>203</v>
      </c>
      <c r="B204" s="15" t="s">
        <v>2853</v>
      </c>
      <c r="C204" s="15">
        <v>3866</v>
      </c>
      <c r="D204" s="15" t="s">
        <v>213</v>
      </c>
      <c r="E204" s="15" t="s">
        <v>2846</v>
      </c>
      <c r="F204" s="15" t="s">
        <v>2846</v>
      </c>
      <c r="G204" s="15" t="s">
        <v>44</v>
      </c>
      <c r="H204" s="15" t="s">
        <v>1218</v>
      </c>
      <c r="I204" s="15" t="s">
        <v>2855</v>
      </c>
      <c r="J204" s="15" t="s">
        <v>154</v>
      </c>
      <c r="K204" s="15" t="s">
        <v>155</v>
      </c>
      <c r="L204" s="15" t="s">
        <v>156</v>
      </c>
      <c r="M204" s="15" t="s">
        <v>156</v>
      </c>
      <c r="N204" s="16">
        <v>42887</v>
      </c>
      <c r="O204" s="16">
        <v>46022</v>
      </c>
      <c r="P204" s="15">
        <v>4</v>
      </c>
      <c r="Q204" s="15">
        <v>9</v>
      </c>
      <c r="R204" s="15">
        <v>3</v>
      </c>
      <c r="S204" s="17">
        <v>0.75</v>
      </c>
      <c r="T204" s="17">
        <v>0.33333333333333331</v>
      </c>
    </row>
    <row r="205" spans="1:20" x14ac:dyDescent="0.25">
      <c r="A205" s="15">
        <v>204</v>
      </c>
      <c r="B205" s="15" t="s">
        <v>2853</v>
      </c>
      <c r="C205" s="15">
        <v>3866</v>
      </c>
      <c r="D205" s="15" t="s">
        <v>213</v>
      </c>
      <c r="E205" s="15" t="s">
        <v>2846</v>
      </c>
      <c r="F205" s="15" t="s">
        <v>2846</v>
      </c>
      <c r="G205" s="15" t="s">
        <v>48</v>
      </c>
      <c r="H205" s="15" t="s">
        <v>1219</v>
      </c>
      <c r="I205" s="15" t="s">
        <v>2855</v>
      </c>
      <c r="J205" s="15" t="s">
        <v>189</v>
      </c>
      <c r="K205" s="15" t="s">
        <v>190</v>
      </c>
      <c r="L205" s="15" t="s">
        <v>164</v>
      </c>
      <c r="M205" s="15" t="s">
        <v>164</v>
      </c>
      <c r="N205" s="16">
        <v>42887</v>
      </c>
      <c r="O205" s="16">
        <v>46022</v>
      </c>
      <c r="P205" s="15">
        <v>4</v>
      </c>
      <c r="Q205" s="15">
        <v>9</v>
      </c>
      <c r="R205" s="15">
        <v>5</v>
      </c>
      <c r="S205" s="17">
        <v>1</v>
      </c>
      <c r="T205" s="17">
        <v>0.55555555555555558</v>
      </c>
    </row>
    <row r="206" spans="1:20" x14ac:dyDescent="0.25">
      <c r="A206" s="15">
        <v>205</v>
      </c>
      <c r="B206" s="15" t="s">
        <v>2853</v>
      </c>
      <c r="C206" s="15">
        <v>3866</v>
      </c>
      <c r="D206" s="15" t="s">
        <v>213</v>
      </c>
      <c r="E206" s="15" t="s">
        <v>2846</v>
      </c>
      <c r="F206" s="15" t="s">
        <v>2846</v>
      </c>
      <c r="G206" s="15" t="s">
        <v>285</v>
      </c>
      <c r="H206" s="15" t="s">
        <v>1220</v>
      </c>
      <c r="I206" s="15" t="s">
        <v>2856</v>
      </c>
      <c r="J206" s="15" t="s">
        <v>148</v>
      </c>
      <c r="K206" s="15" t="s">
        <v>149</v>
      </c>
      <c r="L206" s="15" t="s">
        <v>132</v>
      </c>
      <c r="M206" s="15" t="s">
        <v>133</v>
      </c>
      <c r="N206" s="16">
        <v>42736</v>
      </c>
      <c r="O206" s="16">
        <v>46022</v>
      </c>
      <c r="P206" s="15">
        <v>4</v>
      </c>
      <c r="Q206" s="15">
        <v>9</v>
      </c>
      <c r="R206" s="15">
        <v>12</v>
      </c>
      <c r="S206" s="17">
        <v>1</v>
      </c>
      <c r="T206" s="17">
        <v>1</v>
      </c>
    </row>
    <row r="207" spans="1:20" x14ac:dyDescent="0.25">
      <c r="A207" s="15">
        <v>206</v>
      </c>
      <c r="B207" s="15" t="s">
        <v>2853</v>
      </c>
      <c r="C207" s="15">
        <v>3866</v>
      </c>
      <c r="D207" s="15" t="s">
        <v>213</v>
      </c>
      <c r="E207" s="15" t="s">
        <v>2846</v>
      </c>
      <c r="F207" s="15" t="s">
        <v>2846</v>
      </c>
      <c r="G207" s="15" t="s">
        <v>28</v>
      </c>
      <c r="H207" s="15" t="s">
        <v>1264</v>
      </c>
      <c r="I207" s="15" t="s">
        <v>2856</v>
      </c>
      <c r="J207" s="15" t="s">
        <v>85</v>
      </c>
      <c r="K207" s="15" t="s">
        <v>86</v>
      </c>
      <c r="L207" s="15" t="s">
        <v>87</v>
      </c>
      <c r="M207" s="15" t="s">
        <v>88</v>
      </c>
      <c r="N207" s="16">
        <v>42590</v>
      </c>
      <c r="O207" s="16">
        <v>43465</v>
      </c>
      <c r="P207" s="15">
        <v>100</v>
      </c>
      <c r="Q207" s="15">
        <v>100</v>
      </c>
      <c r="R207" s="15">
        <v>100</v>
      </c>
      <c r="S207" s="17">
        <v>1</v>
      </c>
      <c r="T207" s="17">
        <v>1</v>
      </c>
    </row>
    <row r="208" spans="1:20" x14ac:dyDescent="0.25">
      <c r="A208" s="15">
        <v>207</v>
      </c>
      <c r="B208" s="15" t="s">
        <v>2853</v>
      </c>
      <c r="C208" s="15">
        <v>3866</v>
      </c>
      <c r="D208" s="15" t="s">
        <v>213</v>
      </c>
      <c r="E208" s="15" t="s">
        <v>2846</v>
      </c>
      <c r="F208" s="15" t="s">
        <v>2846</v>
      </c>
      <c r="G208" s="15" t="s">
        <v>265</v>
      </c>
      <c r="H208" s="15" t="s">
        <v>1265</v>
      </c>
      <c r="I208" s="15" t="s">
        <v>2855</v>
      </c>
      <c r="J208" s="15" t="s">
        <v>148</v>
      </c>
      <c r="K208" s="15" t="s">
        <v>149</v>
      </c>
      <c r="L208" s="15" t="s">
        <v>132</v>
      </c>
      <c r="M208" s="15" t="s">
        <v>133</v>
      </c>
      <c r="N208" s="16">
        <v>42590</v>
      </c>
      <c r="O208" s="16">
        <v>43830</v>
      </c>
      <c r="P208" s="15">
        <v>100</v>
      </c>
      <c r="Q208" s="15">
        <v>100</v>
      </c>
      <c r="R208" s="15">
        <v>100</v>
      </c>
      <c r="S208" s="17">
        <v>1</v>
      </c>
      <c r="T208" s="17">
        <v>1</v>
      </c>
    </row>
    <row r="209" spans="1:20" x14ac:dyDescent="0.25">
      <c r="A209" s="15">
        <v>208</v>
      </c>
      <c r="B209" s="15" t="s">
        <v>2853</v>
      </c>
      <c r="C209" s="15">
        <v>3866</v>
      </c>
      <c r="D209" s="15" t="s">
        <v>213</v>
      </c>
      <c r="E209" s="15" t="s">
        <v>2846</v>
      </c>
      <c r="F209" s="15" t="s">
        <v>2846</v>
      </c>
      <c r="G209" s="15" t="s">
        <v>288</v>
      </c>
      <c r="H209" s="15" t="s">
        <v>1266</v>
      </c>
      <c r="I209" s="15" t="s">
        <v>2856</v>
      </c>
      <c r="J209" s="15" t="s">
        <v>162</v>
      </c>
      <c r="K209" s="15" t="s">
        <v>163</v>
      </c>
      <c r="L209" s="15" t="s">
        <v>164</v>
      </c>
      <c r="M209" s="15" t="s">
        <v>164</v>
      </c>
      <c r="N209" s="16">
        <v>42644</v>
      </c>
      <c r="O209" s="16">
        <v>42916</v>
      </c>
      <c r="P209" s="15">
        <v>100</v>
      </c>
      <c r="Q209" s="15">
        <v>100</v>
      </c>
      <c r="R209" s="15">
        <v>100</v>
      </c>
      <c r="S209" s="17">
        <v>1</v>
      </c>
      <c r="T209" s="17">
        <v>1</v>
      </c>
    </row>
    <row r="210" spans="1:20" x14ac:dyDescent="0.25">
      <c r="A210" s="15">
        <v>209</v>
      </c>
      <c r="B210" s="15" t="s">
        <v>2853</v>
      </c>
      <c r="C210" s="15">
        <v>3866</v>
      </c>
      <c r="D210" s="15" t="s">
        <v>213</v>
      </c>
      <c r="E210" s="15" t="s">
        <v>2846</v>
      </c>
      <c r="F210" s="15" t="s">
        <v>2846</v>
      </c>
      <c r="G210" s="15" t="s">
        <v>259</v>
      </c>
      <c r="H210" s="15" t="s">
        <v>1267</v>
      </c>
      <c r="I210" s="15" t="s">
        <v>2856</v>
      </c>
      <c r="J210" s="15" t="s">
        <v>85</v>
      </c>
      <c r="K210" s="15" t="s">
        <v>86</v>
      </c>
      <c r="L210" s="15" t="s">
        <v>87</v>
      </c>
      <c r="M210" s="15" t="s">
        <v>88</v>
      </c>
      <c r="N210" s="16">
        <v>42767</v>
      </c>
      <c r="O210" s="16">
        <v>46022</v>
      </c>
      <c r="P210" s="15">
        <v>42</v>
      </c>
      <c r="Q210" s="15">
        <v>100</v>
      </c>
      <c r="R210" s="15">
        <v>33</v>
      </c>
      <c r="S210" s="17">
        <v>0.7857142857142857</v>
      </c>
      <c r="T210" s="17">
        <v>0.33</v>
      </c>
    </row>
    <row r="211" spans="1:20" x14ac:dyDescent="0.25">
      <c r="A211" s="15">
        <v>210</v>
      </c>
      <c r="B211" s="15" t="s">
        <v>2853</v>
      </c>
      <c r="C211" s="15">
        <v>3866</v>
      </c>
      <c r="D211" s="15" t="s">
        <v>213</v>
      </c>
      <c r="E211" s="15" t="s">
        <v>2846</v>
      </c>
      <c r="F211" s="15" t="s">
        <v>2846</v>
      </c>
      <c r="G211" s="15" t="s">
        <v>273</v>
      </c>
      <c r="H211" s="15" t="s">
        <v>1268</v>
      </c>
      <c r="I211" s="15" t="s">
        <v>2856</v>
      </c>
      <c r="J211" s="15" t="s">
        <v>680</v>
      </c>
      <c r="K211" s="15" t="s">
        <v>681</v>
      </c>
      <c r="L211" s="15" t="s">
        <v>87</v>
      </c>
      <c r="M211" s="15" t="s">
        <v>88</v>
      </c>
      <c r="N211" s="16">
        <v>42767</v>
      </c>
      <c r="O211" s="16">
        <v>46022</v>
      </c>
      <c r="P211" s="15">
        <v>60</v>
      </c>
      <c r="Q211" s="15">
        <v>100</v>
      </c>
      <c r="R211" s="15">
        <v>54</v>
      </c>
      <c r="S211" s="17">
        <v>0.9</v>
      </c>
      <c r="T211" s="17">
        <v>0.54</v>
      </c>
    </row>
    <row r="212" spans="1:20" x14ac:dyDescent="0.25">
      <c r="A212" s="15">
        <v>211</v>
      </c>
      <c r="B212" s="15" t="s">
        <v>2853</v>
      </c>
      <c r="C212" s="15">
        <v>3866</v>
      </c>
      <c r="D212" s="15" t="s">
        <v>213</v>
      </c>
      <c r="E212" s="15" t="s">
        <v>2846</v>
      </c>
      <c r="F212" s="15" t="s">
        <v>2846</v>
      </c>
      <c r="G212" s="15" t="s">
        <v>283</v>
      </c>
      <c r="H212" s="15" t="s">
        <v>1269</v>
      </c>
      <c r="I212" s="15" t="s">
        <v>2855</v>
      </c>
      <c r="J212" s="15" t="s">
        <v>85</v>
      </c>
      <c r="K212" s="15" t="s">
        <v>86</v>
      </c>
      <c r="L212" s="15" t="s">
        <v>87</v>
      </c>
      <c r="M212" s="15" t="s">
        <v>88</v>
      </c>
      <c r="N212" s="16">
        <v>42590</v>
      </c>
      <c r="O212" s="16">
        <v>43465</v>
      </c>
      <c r="P212" s="15">
        <v>153645</v>
      </c>
      <c r="Q212" s="15">
        <v>153645</v>
      </c>
      <c r="R212" s="15">
        <v>183777</v>
      </c>
      <c r="S212" s="17">
        <v>1</v>
      </c>
      <c r="T212" s="17">
        <v>1</v>
      </c>
    </row>
    <row r="213" spans="1:20" x14ac:dyDescent="0.25">
      <c r="A213" s="15">
        <v>212</v>
      </c>
      <c r="B213" s="15" t="s">
        <v>2853</v>
      </c>
      <c r="C213" s="15">
        <v>3866</v>
      </c>
      <c r="D213" s="15" t="s">
        <v>213</v>
      </c>
      <c r="E213" s="15" t="s">
        <v>2846</v>
      </c>
      <c r="F213" s="15" t="s">
        <v>2846</v>
      </c>
      <c r="G213" s="15" t="s">
        <v>256</v>
      </c>
      <c r="H213" s="15" t="s">
        <v>1270</v>
      </c>
      <c r="I213" s="15" t="s">
        <v>2855</v>
      </c>
      <c r="J213" s="15" t="s">
        <v>162</v>
      </c>
      <c r="K213" s="15" t="s">
        <v>163</v>
      </c>
      <c r="L213" s="15" t="s">
        <v>164</v>
      </c>
      <c r="M213" s="15" t="s">
        <v>164</v>
      </c>
      <c r="N213" s="16">
        <v>42736</v>
      </c>
      <c r="O213" s="16">
        <v>46022</v>
      </c>
      <c r="P213" s="15">
        <v>8</v>
      </c>
      <c r="Q213" s="15">
        <v>17</v>
      </c>
      <c r="R213" s="15">
        <v>4</v>
      </c>
      <c r="S213" s="17">
        <v>0.5</v>
      </c>
      <c r="T213" s="17">
        <v>0.23529411764705882</v>
      </c>
    </row>
    <row r="214" spans="1:20" x14ac:dyDescent="0.25">
      <c r="A214" s="15">
        <v>213</v>
      </c>
      <c r="B214" s="15" t="s">
        <v>2853</v>
      </c>
      <c r="C214" s="15">
        <v>3866</v>
      </c>
      <c r="D214" s="15" t="s">
        <v>213</v>
      </c>
      <c r="E214" s="15" t="s">
        <v>2846</v>
      </c>
      <c r="F214" s="15" t="s">
        <v>2846</v>
      </c>
      <c r="G214" s="15" t="s">
        <v>32</v>
      </c>
      <c r="H214" s="15" t="s">
        <v>1271</v>
      </c>
      <c r="I214" s="15" t="s">
        <v>2855</v>
      </c>
      <c r="J214" s="15" t="s">
        <v>85</v>
      </c>
      <c r="K214" s="15" t="s">
        <v>86</v>
      </c>
      <c r="L214" s="15" t="s">
        <v>87</v>
      </c>
      <c r="M214" s="15" t="s">
        <v>88</v>
      </c>
      <c r="N214" s="16">
        <v>42590</v>
      </c>
      <c r="O214" s="16">
        <v>46022</v>
      </c>
      <c r="P214" s="15">
        <v>55680</v>
      </c>
      <c r="Q214" s="15">
        <v>209989</v>
      </c>
      <c r="R214" s="15">
        <v>179350</v>
      </c>
      <c r="S214" s="17">
        <v>1</v>
      </c>
      <c r="T214" s="17">
        <v>0.85409235721871146</v>
      </c>
    </row>
    <row r="215" spans="1:20" x14ac:dyDescent="0.25">
      <c r="A215" s="15">
        <v>214</v>
      </c>
      <c r="B215" s="15" t="s">
        <v>2853</v>
      </c>
      <c r="C215" s="15">
        <v>3866</v>
      </c>
      <c r="D215" s="15" t="s">
        <v>213</v>
      </c>
      <c r="E215" s="15" t="s">
        <v>2846</v>
      </c>
      <c r="F215" s="15" t="s">
        <v>2846</v>
      </c>
      <c r="G215" s="15" t="s">
        <v>211</v>
      </c>
      <c r="H215" s="15" t="s">
        <v>1297</v>
      </c>
      <c r="I215" s="15" t="s">
        <v>2856</v>
      </c>
      <c r="J215" s="15" t="s">
        <v>85</v>
      </c>
      <c r="K215" s="15" t="s">
        <v>86</v>
      </c>
      <c r="L215" s="15" t="s">
        <v>87</v>
      </c>
      <c r="M215" s="15" t="s">
        <v>88</v>
      </c>
      <c r="N215" s="16">
        <v>42736</v>
      </c>
      <c r="O215" s="16">
        <v>43100</v>
      </c>
      <c r="P215" s="15">
        <v>100</v>
      </c>
      <c r="Q215" s="15">
        <v>100</v>
      </c>
      <c r="R215" s="15">
        <v>100</v>
      </c>
      <c r="S215" s="17">
        <v>1</v>
      </c>
      <c r="T215" s="17">
        <v>1</v>
      </c>
    </row>
    <row r="216" spans="1:20" x14ac:dyDescent="0.25">
      <c r="A216" s="15">
        <v>215</v>
      </c>
      <c r="B216" s="15" t="s">
        <v>2853</v>
      </c>
      <c r="C216" s="15">
        <v>3866</v>
      </c>
      <c r="D216" s="15" t="s">
        <v>213</v>
      </c>
      <c r="E216" s="15" t="s">
        <v>2846</v>
      </c>
      <c r="F216" s="15" t="s">
        <v>2846</v>
      </c>
      <c r="G216" s="15" t="s">
        <v>51</v>
      </c>
      <c r="H216" s="15" t="s">
        <v>1324</v>
      </c>
      <c r="I216" s="15" t="s">
        <v>2856</v>
      </c>
      <c r="J216" s="15" t="s">
        <v>85</v>
      </c>
      <c r="K216" s="15" t="s">
        <v>86</v>
      </c>
      <c r="L216" s="15" t="s">
        <v>87</v>
      </c>
      <c r="M216" s="15" t="s">
        <v>88</v>
      </c>
      <c r="N216" s="16">
        <v>42644</v>
      </c>
      <c r="O216" s="16">
        <v>46022</v>
      </c>
      <c r="P216" s="15">
        <v>918</v>
      </c>
      <c r="Q216" s="15">
        <v>2218</v>
      </c>
      <c r="R216" s="15">
        <v>1288</v>
      </c>
      <c r="S216" s="17">
        <v>1</v>
      </c>
      <c r="T216" s="17">
        <v>0.58070333633904414</v>
      </c>
    </row>
    <row r="217" spans="1:20" x14ac:dyDescent="0.25">
      <c r="A217" s="15">
        <v>216</v>
      </c>
      <c r="B217" s="15" t="s">
        <v>2853</v>
      </c>
      <c r="C217" s="15">
        <v>3866</v>
      </c>
      <c r="D217" s="15" t="s">
        <v>213</v>
      </c>
      <c r="E217" s="15" t="s">
        <v>2846</v>
      </c>
      <c r="F217" s="15" t="s">
        <v>2846</v>
      </c>
      <c r="G217" s="15" t="s">
        <v>212</v>
      </c>
      <c r="H217" s="15" t="s">
        <v>1325</v>
      </c>
      <c r="I217" s="15" t="s">
        <v>2856</v>
      </c>
      <c r="J217" s="15" t="s">
        <v>85</v>
      </c>
      <c r="K217" s="15" t="s">
        <v>86</v>
      </c>
      <c r="L217" s="15" t="s">
        <v>87</v>
      </c>
      <c r="M217" s="15" t="s">
        <v>88</v>
      </c>
      <c r="N217" s="16">
        <v>42736</v>
      </c>
      <c r="O217" s="16">
        <v>46022</v>
      </c>
      <c r="P217" s="15">
        <v>1195</v>
      </c>
      <c r="Q217" s="15">
        <v>3127</v>
      </c>
      <c r="R217" s="15">
        <v>673</v>
      </c>
      <c r="S217" s="17">
        <v>0.56317991631799158</v>
      </c>
      <c r="T217" s="17">
        <v>0.21522225775503678</v>
      </c>
    </row>
    <row r="218" spans="1:20" x14ac:dyDescent="0.25">
      <c r="A218" s="15">
        <v>217</v>
      </c>
      <c r="B218" s="15" t="s">
        <v>2853</v>
      </c>
      <c r="C218" s="15">
        <v>3866</v>
      </c>
      <c r="D218" s="15" t="s">
        <v>213</v>
      </c>
      <c r="E218" s="15" t="s">
        <v>2846</v>
      </c>
      <c r="F218" s="15" t="s">
        <v>2846</v>
      </c>
      <c r="G218" s="15" t="s">
        <v>50</v>
      </c>
      <c r="H218" s="15" t="s">
        <v>1327</v>
      </c>
      <c r="I218" s="15" t="s">
        <v>2856</v>
      </c>
      <c r="J218" s="15" t="s">
        <v>85</v>
      </c>
      <c r="K218" s="15" t="s">
        <v>86</v>
      </c>
      <c r="L218" s="15" t="s">
        <v>87</v>
      </c>
      <c r="M218" s="15" t="s">
        <v>88</v>
      </c>
      <c r="N218" s="16">
        <v>42590</v>
      </c>
      <c r="O218" s="16">
        <v>46022</v>
      </c>
      <c r="P218" s="15">
        <v>40</v>
      </c>
      <c r="Q218" s="15">
        <v>50</v>
      </c>
      <c r="R218" s="15">
        <v>18</v>
      </c>
      <c r="S218" s="17">
        <v>0.45</v>
      </c>
      <c r="T218" s="17">
        <v>0.36</v>
      </c>
    </row>
    <row r="219" spans="1:20" x14ac:dyDescent="0.25">
      <c r="A219" s="15">
        <v>218</v>
      </c>
      <c r="B219" s="15" t="s">
        <v>2853</v>
      </c>
      <c r="C219" s="15">
        <v>3866</v>
      </c>
      <c r="D219" s="15" t="s">
        <v>213</v>
      </c>
      <c r="E219" s="15" t="s">
        <v>2846</v>
      </c>
      <c r="F219" s="15" t="s">
        <v>2846</v>
      </c>
      <c r="G219" s="15" t="s">
        <v>39</v>
      </c>
      <c r="H219" s="15" t="s">
        <v>1328</v>
      </c>
      <c r="I219" s="15" t="s">
        <v>2856</v>
      </c>
      <c r="J219" s="15" t="s">
        <v>85</v>
      </c>
      <c r="K219" s="15" t="s">
        <v>86</v>
      </c>
      <c r="L219" s="15" t="s">
        <v>87</v>
      </c>
      <c r="M219" s="15" t="s">
        <v>88</v>
      </c>
      <c r="N219" s="16">
        <v>43101</v>
      </c>
      <c r="O219" s="16">
        <v>46022</v>
      </c>
      <c r="P219" s="15">
        <v>1610</v>
      </c>
      <c r="Q219" s="15">
        <v>6240</v>
      </c>
      <c r="R219" s="15">
        <v>25</v>
      </c>
      <c r="S219" s="17">
        <v>1.5527950310559006E-2</v>
      </c>
      <c r="T219" s="17">
        <v>4.0064102564102561E-3</v>
      </c>
    </row>
    <row r="220" spans="1:20" x14ac:dyDescent="0.25">
      <c r="A220" s="15">
        <v>219</v>
      </c>
      <c r="B220" s="15" t="s">
        <v>2853</v>
      </c>
      <c r="C220" s="15">
        <v>3866</v>
      </c>
      <c r="D220" s="15" t="s">
        <v>213</v>
      </c>
      <c r="E220" s="15" t="s">
        <v>2846</v>
      </c>
      <c r="F220" s="15" t="s">
        <v>2846</v>
      </c>
      <c r="G220" s="15" t="s">
        <v>372</v>
      </c>
      <c r="H220" s="15" t="s">
        <v>1404</v>
      </c>
      <c r="I220" s="15" t="s">
        <v>2855</v>
      </c>
      <c r="J220" s="15" t="s">
        <v>95</v>
      </c>
      <c r="K220" s="15" t="s">
        <v>96</v>
      </c>
      <c r="L220" s="15" t="s">
        <v>87</v>
      </c>
      <c r="M220" s="15" t="s">
        <v>88</v>
      </c>
      <c r="N220" s="16">
        <v>42590</v>
      </c>
      <c r="O220" s="16">
        <v>43100</v>
      </c>
      <c r="P220" s="15">
        <v>100</v>
      </c>
      <c r="Q220" s="15">
        <v>100</v>
      </c>
      <c r="R220" s="15">
        <v>100</v>
      </c>
      <c r="S220" s="17">
        <v>1</v>
      </c>
      <c r="T220" s="17">
        <v>1</v>
      </c>
    </row>
    <row r="221" spans="1:20" x14ac:dyDescent="0.25">
      <c r="A221" s="15">
        <v>220</v>
      </c>
      <c r="B221" s="15" t="s">
        <v>2853</v>
      </c>
      <c r="C221" s="15">
        <v>3866</v>
      </c>
      <c r="D221" s="15" t="s">
        <v>213</v>
      </c>
      <c r="E221" s="15" t="s">
        <v>2846</v>
      </c>
      <c r="F221" s="15" t="s">
        <v>2846</v>
      </c>
      <c r="G221" s="15" t="s">
        <v>271</v>
      </c>
      <c r="H221" s="15" t="s">
        <v>1543</v>
      </c>
      <c r="I221" s="15" t="s">
        <v>2855</v>
      </c>
      <c r="J221" s="15" t="s">
        <v>85</v>
      </c>
      <c r="K221" s="15" t="s">
        <v>86</v>
      </c>
      <c r="L221" s="15" t="s">
        <v>87</v>
      </c>
      <c r="M221" s="15" t="s">
        <v>88</v>
      </c>
      <c r="N221" s="16">
        <v>42917</v>
      </c>
      <c r="O221" s="16">
        <v>43830</v>
      </c>
      <c r="P221" s="15">
        <v>100</v>
      </c>
      <c r="Q221" s="15">
        <v>100</v>
      </c>
      <c r="R221" s="15">
        <v>80</v>
      </c>
      <c r="S221" s="17">
        <v>0.8</v>
      </c>
      <c r="T221" s="17">
        <v>0.8</v>
      </c>
    </row>
    <row r="222" spans="1:20" x14ac:dyDescent="0.25">
      <c r="A222" s="15">
        <v>221</v>
      </c>
      <c r="B222" s="15" t="s">
        <v>2853</v>
      </c>
      <c r="C222" s="15">
        <v>3866</v>
      </c>
      <c r="D222" s="15" t="s">
        <v>213</v>
      </c>
      <c r="E222" s="15" t="s">
        <v>2846</v>
      </c>
      <c r="F222" s="15" t="s">
        <v>2846</v>
      </c>
      <c r="G222" s="15" t="s">
        <v>268</v>
      </c>
      <c r="H222" s="15" t="s">
        <v>1565</v>
      </c>
      <c r="I222" s="15" t="s">
        <v>2855</v>
      </c>
      <c r="J222" s="15" t="s">
        <v>85</v>
      </c>
      <c r="K222" s="15" t="s">
        <v>86</v>
      </c>
      <c r="L222" s="15" t="s">
        <v>87</v>
      </c>
      <c r="M222" s="15" t="s">
        <v>88</v>
      </c>
      <c r="N222" s="16">
        <v>42736</v>
      </c>
      <c r="O222" s="16">
        <v>43465</v>
      </c>
      <c r="P222" s="15">
        <v>100</v>
      </c>
      <c r="Q222" s="15">
        <v>100</v>
      </c>
      <c r="R222" s="15">
        <v>100</v>
      </c>
      <c r="S222" s="17">
        <v>1</v>
      </c>
      <c r="T222" s="17">
        <v>1</v>
      </c>
    </row>
    <row r="223" spans="1:20" x14ac:dyDescent="0.25">
      <c r="A223" s="15">
        <v>222</v>
      </c>
      <c r="B223" s="15" t="s">
        <v>2853</v>
      </c>
      <c r="C223" s="15">
        <v>3866</v>
      </c>
      <c r="D223" s="15" t="s">
        <v>213</v>
      </c>
      <c r="E223" s="15" t="s">
        <v>2846</v>
      </c>
      <c r="F223" s="15" t="s">
        <v>2846</v>
      </c>
      <c r="G223" s="15" t="s">
        <v>208</v>
      </c>
      <c r="H223" s="15" t="s">
        <v>1566</v>
      </c>
      <c r="I223" s="15" t="s">
        <v>2051</v>
      </c>
      <c r="J223" s="15" t="s">
        <v>85</v>
      </c>
      <c r="K223" s="15" t="s">
        <v>86</v>
      </c>
      <c r="L223" s="15" t="s">
        <v>87</v>
      </c>
      <c r="M223" s="15" t="s">
        <v>88</v>
      </c>
      <c r="N223" s="16">
        <v>42736</v>
      </c>
      <c r="O223" s="16">
        <v>46022</v>
      </c>
      <c r="P223" s="15">
        <v>100</v>
      </c>
      <c r="Q223" s="15">
        <v>100</v>
      </c>
      <c r="R223" s="15">
        <v>100</v>
      </c>
      <c r="S223" s="17">
        <v>1</v>
      </c>
      <c r="T223" s="17">
        <v>1</v>
      </c>
    </row>
    <row r="224" spans="1:20" x14ac:dyDescent="0.25">
      <c r="A224" s="15">
        <v>223</v>
      </c>
      <c r="B224" s="15" t="s">
        <v>2853</v>
      </c>
      <c r="C224" s="15">
        <v>3866</v>
      </c>
      <c r="D224" s="15" t="s">
        <v>213</v>
      </c>
      <c r="E224" s="15" t="s">
        <v>2846</v>
      </c>
      <c r="F224" s="15" t="s">
        <v>2846</v>
      </c>
      <c r="G224" s="15" t="s">
        <v>206</v>
      </c>
      <c r="H224" s="15" t="s">
        <v>1611</v>
      </c>
      <c r="I224" s="15" t="s">
        <v>2855</v>
      </c>
      <c r="J224" s="15" t="s">
        <v>148</v>
      </c>
      <c r="K224" s="15" t="s">
        <v>149</v>
      </c>
      <c r="L224" s="15" t="s">
        <v>132</v>
      </c>
      <c r="M224" s="15" t="s">
        <v>133</v>
      </c>
      <c r="N224" s="16">
        <v>42644</v>
      </c>
      <c r="O224" s="16">
        <v>46022</v>
      </c>
      <c r="P224" s="15">
        <v>1606102</v>
      </c>
      <c r="Q224" s="15">
        <v>4157669</v>
      </c>
      <c r="R224" s="15">
        <v>0</v>
      </c>
      <c r="S224" s="17">
        <v>0</v>
      </c>
      <c r="T224" s="17">
        <v>0</v>
      </c>
    </row>
    <row r="225" spans="1:20" x14ac:dyDescent="0.25">
      <c r="A225" s="15">
        <v>224</v>
      </c>
      <c r="B225" s="15" t="s">
        <v>2853</v>
      </c>
      <c r="C225" s="15">
        <v>3866</v>
      </c>
      <c r="D225" s="15" t="s">
        <v>213</v>
      </c>
      <c r="E225" s="15" t="s">
        <v>2846</v>
      </c>
      <c r="F225" s="15" t="s">
        <v>2846</v>
      </c>
      <c r="G225" s="15" t="s">
        <v>284</v>
      </c>
      <c r="H225" s="15" t="s">
        <v>1619</v>
      </c>
      <c r="I225" s="15" t="s">
        <v>2051</v>
      </c>
      <c r="J225" s="15" t="s">
        <v>148</v>
      </c>
      <c r="K225" s="15" t="s">
        <v>149</v>
      </c>
      <c r="L225" s="15" t="s">
        <v>132</v>
      </c>
      <c r="M225" s="15" t="s">
        <v>133</v>
      </c>
      <c r="N225" s="16">
        <v>42736</v>
      </c>
      <c r="O225" s="16">
        <v>44196</v>
      </c>
      <c r="P225" s="15">
        <v>60</v>
      </c>
      <c r="Q225" s="15">
        <v>60</v>
      </c>
      <c r="R225" s="15">
        <v>0</v>
      </c>
      <c r="S225" s="17">
        <v>0</v>
      </c>
      <c r="T225" s="17">
        <v>0</v>
      </c>
    </row>
    <row r="226" spans="1:20" x14ac:dyDescent="0.25">
      <c r="A226" s="15">
        <v>225</v>
      </c>
      <c r="B226" s="15" t="s">
        <v>2853</v>
      </c>
      <c r="C226" s="15">
        <v>3866</v>
      </c>
      <c r="D226" s="15" t="s">
        <v>213</v>
      </c>
      <c r="E226" s="15" t="s">
        <v>2846</v>
      </c>
      <c r="F226" s="15" t="s">
        <v>2846</v>
      </c>
      <c r="G226" s="15" t="s">
        <v>244</v>
      </c>
      <c r="H226" s="15" t="s">
        <v>1625</v>
      </c>
      <c r="I226" s="15" t="s">
        <v>2856</v>
      </c>
      <c r="J226" s="15" t="s">
        <v>85</v>
      </c>
      <c r="K226" s="15" t="s">
        <v>86</v>
      </c>
      <c r="L226" s="15" t="s">
        <v>87</v>
      </c>
      <c r="M226" s="15" t="s">
        <v>88</v>
      </c>
      <c r="N226" s="16">
        <v>42644</v>
      </c>
      <c r="O226" s="16">
        <v>46022</v>
      </c>
      <c r="P226" s="15">
        <v>3224</v>
      </c>
      <c r="Q226" s="15">
        <v>8334</v>
      </c>
      <c r="R226" s="15">
        <v>2607</v>
      </c>
      <c r="S226" s="17">
        <v>0.80862282878411906</v>
      </c>
      <c r="T226" s="17">
        <v>0.31281497480201587</v>
      </c>
    </row>
    <row r="227" spans="1:20" x14ac:dyDescent="0.25">
      <c r="A227" s="15">
        <v>226</v>
      </c>
      <c r="B227" s="15" t="s">
        <v>2853</v>
      </c>
      <c r="C227" s="15">
        <v>3866</v>
      </c>
      <c r="D227" s="15" t="s">
        <v>213</v>
      </c>
      <c r="E227" s="15" t="s">
        <v>2846</v>
      </c>
      <c r="F227" s="15" t="s">
        <v>2846</v>
      </c>
      <c r="G227" s="15" t="s">
        <v>290</v>
      </c>
      <c r="H227" s="15" t="s">
        <v>1629</v>
      </c>
      <c r="I227" s="15" t="s">
        <v>2051</v>
      </c>
      <c r="J227" s="15" t="s">
        <v>85</v>
      </c>
      <c r="K227" s="15" t="s">
        <v>86</v>
      </c>
      <c r="L227" s="15" t="s">
        <v>87</v>
      </c>
      <c r="M227" s="15" t="s">
        <v>88</v>
      </c>
      <c r="N227" s="16">
        <v>42736</v>
      </c>
      <c r="O227" s="16">
        <v>45658</v>
      </c>
      <c r="P227" s="15">
        <v>320</v>
      </c>
      <c r="Q227" s="15">
        <v>950</v>
      </c>
      <c r="R227" s="15">
        <v>436</v>
      </c>
      <c r="S227" s="17">
        <v>1</v>
      </c>
      <c r="T227" s="17">
        <v>0.4589473684210526</v>
      </c>
    </row>
    <row r="228" spans="1:20" x14ac:dyDescent="0.25">
      <c r="A228" s="15">
        <v>227</v>
      </c>
      <c r="B228" s="15" t="s">
        <v>2853</v>
      </c>
      <c r="C228" s="15">
        <v>3866</v>
      </c>
      <c r="D228" s="15" t="s">
        <v>213</v>
      </c>
      <c r="E228" s="15" t="s">
        <v>2846</v>
      </c>
      <c r="F228" s="15" t="s">
        <v>2846</v>
      </c>
      <c r="G228" s="15" t="s">
        <v>205</v>
      </c>
      <c r="H228" s="15" t="s">
        <v>1630</v>
      </c>
      <c r="I228" s="15" t="s">
        <v>2051</v>
      </c>
      <c r="J228" s="15" t="s">
        <v>162</v>
      </c>
      <c r="K228" s="15" t="s">
        <v>163</v>
      </c>
      <c r="L228" s="15" t="s">
        <v>164</v>
      </c>
      <c r="M228" s="15" t="s">
        <v>164</v>
      </c>
      <c r="N228" s="16">
        <v>42644</v>
      </c>
      <c r="O228" s="16">
        <v>46022</v>
      </c>
      <c r="P228" s="15">
        <v>350</v>
      </c>
      <c r="Q228" s="15">
        <v>950</v>
      </c>
      <c r="R228" s="15">
        <v>306</v>
      </c>
      <c r="S228" s="17">
        <v>0.87428571428571433</v>
      </c>
      <c r="T228" s="17">
        <v>0.32210526315789473</v>
      </c>
    </row>
    <row r="229" spans="1:20" x14ac:dyDescent="0.25">
      <c r="A229" s="15">
        <v>228</v>
      </c>
      <c r="B229" s="15" t="s">
        <v>2853</v>
      </c>
      <c r="C229" s="15">
        <v>3866</v>
      </c>
      <c r="D229" s="15" t="s">
        <v>213</v>
      </c>
      <c r="E229" s="15" t="s">
        <v>2846</v>
      </c>
      <c r="F229" s="15" t="s">
        <v>2846</v>
      </c>
      <c r="G229" s="15" t="s">
        <v>292</v>
      </c>
      <c r="H229" s="15" t="s">
        <v>1712</v>
      </c>
      <c r="I229" s="15" t="s">
        <v>2856</v>
      </c>
      <c r="J229" s="15" t="s">
        <v>85</v>
      </c>
      <c r="K229" s="15" t="s">
        <v>86</v>
      </c>
      <c r="L229" s="15" t="s">
        <v>87</v>
      </c>
      <c r="M229" s="15" t="s">
        <v>88</v>
      </c>
      <c r="N229" s="16">
        <v>42590</v>
      </c>
      <c r="O229" s="16">
        <v>43465</v>
      </c>
      <c r="P229" s="15">
        <v>100</v>
      </c>
      <c r="Q229" s="15">
        <v>100</v>
      </c>
      <c r="R229" s="15">
        <v>100</v>
      </c>
      <c r="S229" s="17">
        <v>1</v>
      </c>
      <c r="T229" s="17">
        <v>1</v>
      </c>
    </row>
    <row r="230" spans="1:20" x14ac:dyDescent="0.25">
      <c r="A230" s="15">
        <v>229</v>
      </c>
      <c r="B230" s="15" t="s">
        <v>2853</v>
      </c>
      <c r="C230" s="15">
        <v>3866</v>
      </c>
      <c r="D230" s="15" t="s">
        <v>213</v>
      </c>
      <c r="E230" s="15" t="s">
        <v>2846</v>
      </c>
      <c r="F230" s="15" t="s">
        <v>2846</v>
      </c>
      <c r="G230" s="15" t="s">
        <v>353</v>
      </c>
      <c r="H230" s="15" t="s">
        <v>1821</v>
      </c>
      <c r="I230" s="15" t="s">
        <v>2856</v>
      </c>
      <c r="J230" s="15" t="s">
        <v>85</v>
      </c>
      <c r="K230" s="15" t="s">
        <v>86</v>
      </c>
      <c r="L230" s="15" t="s">
        <v>87</v>
      </c>
      <c r="M230" s="15" t="s">
        <v>88</v>
      </c>
      <c r="N230" s="16">
        <v>42590</v>
      </c>
      <c r="O230" s="16">
        <v>42825</v>
      </c>
      <c r="P230" s="15">
        <v>100</v>
      </c>
      <c r="Q230" s="15">
        <v>100</v>
      </c>
      <c r="R230" s="15">
        <v>100</v>
      </c>
      <c r="S230" s="17">
        <v>1</v>
      </c>
      <c r="T230" s="17">
        <v>1</v>
      </c>
    </row>
    <row r="231" spans="1:20" x14ac:dyDescent="0.25">
      <c r="A231" s="15">
        <v>230</v>
      </c>
      <c r="B231" s="15" t="s">
        <v>2853</v>
      </c>
      <c r="C231" s="15">
        <v>3866</v>
      </c>
      <c r="D231" s="15" t="s">
        <v>213</v>
      </c>
      <c r="E231" s="15" t="s">
        <v>2846</v>
      </c>
      <c r="F231" s="15" t="s">
        <v>2846</v>
      </c>
      <c r="G231" s="15" t="s">
        <v>355</v>
      </c>
      <c r="H231" s="15" t="s">
        <v>1822</v>
      </c>
      <c r="I231" s="15" t="s">
        <v>2856</v>
      </c>
      <c r="J231" s="15" t="s">
        <v>175</v>
      </c>
      <c r="K231" s="15" t="s">
        <v>176</v>
      </c>
      <c r="L231" s="15" t="s">
        <v>177</v>
      </c>
      <c r="M231" s="15" t="s">
        <v>177</v>
      </c>
      <c r="N231" s="16">
        <v>42644</v>
      </c>
      <c r="O231" s="16">
        <v>45869</v>
      </c>
      <c r="P231" s="15">
        <v>100</v>
      </c>
      <c r="Q231" s="15">
        <v>100</v>
      </c>
      <c r="R231" s="15">
        <v>23.7</v>
      </c>
      <c r="S231" s="17">
        <v>0.23699999999999999</v>
      </c>
      <c r="T231" s="17">
        <v>0.23699999999999999</v>
      </c>
    </row>
    <row r="232" spans="1:20" x14ac:dyDescent="0.25">
      <c r="A232" s="15">
        <v>231</v>
      </c>
      <c r="B232" s="15" t="s">
        <v>2853</v>
      </c>
      <c r="C232" s="15">
        <v>3866</v>
      </c>
      <c r="D232" s="15" t="s">
        <v>213</v>
      </c>
      <c r="E232" s="15" t="s">
        <v>2846</v>
      </c>
      <c r="F232" s="15" t="s">
        <v>2846</v>
      </c>
      <c r="G232" s="15" t="s">
        <v>63</v>
      </c>
      <c r="H232" s="15" t="s">
        <v>1823</v>
      </c>
      <c r="I232" s="15" t="s">
        <v>2856</v>
      </c>
      <c r="J232" s="15" t="s">
        <v>175</v>
      </c>
      <c r="K232" s="15" t="s">
        <v>176</v>
      </c>
      <c r="L232" s="15" t="s">
        <v>177</v>
      </c>
      <c r="M232" s="15" t="s">
        <v>177</v>
      </c>
      <c r="N232" s="16">
        <v>42644</v>
      </c>
      <c r="O232" s="16">
        <v>42735</v>
      </c>
      <c r="P232" s="15">
        <v>100</v>
      </c>
      <c r="Q232" s="15">
        <v>100</v>
      </c>
      <c r="R232" s="15">
        <v>100</v>
      </c>
      <c r="S232" s="17">
        <v>1</v>
      </c>
      <c r="T232" s="17">
        <v>1</v>
      </c>
    </row>
    <row r="233" spans="1:20" x14ac:dyDescent="0.25">
      <c r="A233" s="15">
        <v>232</v>
      </c>
      <c r="B233" s="15" t="s">
        <v>2853</v>
      </c>
      <c r="C233" s="15">
        <v>3866</v>
      </c>
      <c r="D233" s="15" t="s">
        <v>213</v>
      </c>
      <c r="E233" s="15" t="s">
        <v>2846</v>
      </c>
      <c r="F233" s="15" t="s">
        <v>2846</v>
      </c>
      <c r="G233" s="15" t="s">
        <v>359</v>
      </c>
      <c r="H233" s="15" t="s">
        <v>1824</v>
      </c>
      <c r="I233" s="15" t="s">
        <v>2855</v>
      </c>
      <c r="J233" s="15" t="s">
        <v>178</v>
      </c>
      <c r="K233" s="15" t="s">
        <v>179</v>
      </c>
      <c r="L233" s="15" t="s">
        <v>180</v>
      </c>
      <c r="M233" s="15" t="s">
        <v>181</v>
      </c>
      <c r="N233" s="16">
        <v>42887</v>
      </c>
      <c r="O233" s="16">
        <v>46022</v>
      </c>
      <c r="P233" s="15">
        <v>11</v>
      </c>
      <c r="Q233" s="15">
        <v>21</v>
      </c>
      <c r="R233" s="15">
        <v>7</v>
      </c>
      <c r="S233" s="17">
        <v>0.63636363636363635</v>
      </c>
      <c r="T233" s="17">
        <v>0.33333333333333331</v>
      </c>
    </row>
    <row r="234" spans="1:20" x14ac:dyDescent="0.25">
      <c r="A234" s="15">
        <v>233</v>
      </c>
      <c r="B234" s="15" t="s">
        <v>2853</v>
      </c>
      <c r="C234" s="15">
        <v>3866</v>
      </c>
      <c r="D234" s="15" t="s">
        <v>213</v>
      </c>
      <c r="E234" s="15" t="s">
        <v>2846</v>
      </c>
      <c r="F234" s="15" t="s">
        <v>2846</v>
      </c>
      <c r="G234" s="15" t="s">
        <v>337</v>
      </c>
      <c r="H234" s="15" t="s">
        <v>1825</v>
      </c>
      <c r="I234" s="15" t="s">
        <v>2855</v>
      </c>
      <c r="J234" s="15" t="s">
        <v>178</v>
      </c>
      <c r="K234" s="15" t="s">
        <v>179</v>
      </c>
      <c r="L234" s="15" t="s">
        <v>180</v>
      </c>
      <c r="M234" s="15" t="s">
        <v>181</v>
      </c>
      <c r="N234" s="16">
        <v>42590</v>
      </c>
      <c r="O234" s="16">
        <v>43465</v>
      </c>
      <c r="P234" s="15">
        <v>21</v>
      </c>
      <c r="Q234" s="15">
        <v>21</v>
      </c>
      <c r="R234" s="15">
        <v>22</v>
      </c>
      <c r="S234" s="17">
        <v>1</v>
      </c>
      <c r="T234" s="17">
        <v>1</v>
      </c>
    </row>
    <row r="235" spans="1:20" x14ac:dyDescent="0.25">
      <c r="A235" s="15">
        <v>234</v>
      </c>
      <c r="B235" s="15" t="s">
        <v>2853</v>
      </c>
      <c r="C235" s="15">
        <v>3874</v>
      </c>
      <c r="D235" s="15" t="s">
        <v>412</v>
      </c>
      <c r="E235" s="15" t="s">
        <v>2846</v>
      </c>
      <c r="F235" s="15" t="s">
        <v>2846</v>
      </c>
      <c r="G235" s="15" t="s">
        <v>50</v>
      </c>
      <c r="H235" s="15" t="s">
        <v>413</v>
      </c>
      <c r="I235" s="15" t="s">
        <v>2856</v>
      </c>
      <c r="J235" s="15" t="s">
        <v>246</v>
      </c>
      <c r="K235" s="15" t="s">
        <v>247</v>
      </c>
      <c r="L235" s="15" t="s">
        <v>6</v>
      </c>
      <c r="M235" s="15" t="s">
        <v>7</v>
      </c>
      <c r="N235" s="16">
        <v>42552</v>
      </c>
      <c r="O235" s="16">
        <v>43465</v>
      </c>
      <c r="P235" s="15">
        <v>100</v>
      </c>
      <c r="Q235" s="15">
        <v>100</v>
      </c>
      <c r="R235" s="15">
        <v>100</v>
      </c>
      <c r="S235" s="17">
        <v>1</v>
      </c>
      <c r="T235" s="17">
        <v>1</v>
      </c>
    </row>
    <row r="236" spans="1:20" x14ac:dyDescent="0.25">
      <c r="A236" s="15">
        <v>235</v>
      </c>
      <c r="B236" s="15" t="s">
        <v>2853</v>
      </c>
      <c r="C236" s="15">
        <v>3874</v>
      </c>
      <c r="D236" s="15" t="s">
        <v>412</v>
      </c>
      <c r="E236" s="15" t="s">
        <v>2846</v>
      </c>
      <c r="F236" s="15" t="s">
        <v>2846</v>
      </c>
      <c r="G236" s="15" t="s">
        <v>207</v>
      </c>
      <c r="H236" s="15" t="s">
        <v>981</v>
      </c>
      <c r="I236" s="15" t="s">
        <v>2856</v>
      </c>
      <c r="J236" s="15" t="s">
        <v>246</v>
      </c>
      <c r="K236" s="15" t="s">
        <v>247</v>
      </c>
      <c r="L236" s="15" t="s">
        <v>6</v>
      </c>
      <c r="M236" s="15" t="s">
        <v>7</v>
      </c>
      <c r="N236" s="16">
        <v>42917</v>
      </c>
      <c r="O236" s="16">
        <v>44561</v>
      </c>
      <c r="P236" s="15">
        <v>80</v>
      </c>
      <c r="Q236" s="15">
        <v>100</v>
      </c>
      <c r="R236" s="15">
        <v>40</v>
      </c>
      <c r="S236" s="17">
        <v>0.5</v>
      </c>
      <c r="T236" s="17">
        <v>0.4</v>
      </c>
    </row>
    <row r="237" spans="1:20" x14ac:dyDescent="0.25">
      <c r="A237" s="15">
        <v>236</v>
      </c>
      <c r="B237" s="15" t="s">
        <v>2853</v>
      </c>
      <c r="C237" s="15">
        <v>3874</v>
      </c>
      <c r="D237" s="15" t="s">
        <v>412</v>
      </c>
      <c r="E237" s="15" t="s">
        <v>2846</v>
      </c>
      <c r="F237" s="15" t="s">
        <v>2846</v>
      </c>
      <c r="G237" s="15" t="s">
        <v>385</v>
      </c>
      <c r="H237" s="15" t="s">
        <v>995</v>
      </c>
      <c r="I237" s="15" t="s">
        <v>2856</v>
      </c>
      <c r="J237" s="15" t="s">
        <v>246</v>
      </c>
      <c r="K237" s="15" t="s">
        <v>247</v>
      </c>
      <c r="L237" s="15" t="s">
        <v>6</v>
      </c>
      <c r="M237" s="15" t="s">
        <v>7</v>
      </c>
      <c r="N237" s="16">
        <v>42552</v>
      </c>
      <c r="O237" s="16">
        <v>43100</v>
      </c>
      <c r="P237" s="15">
        <v>100</v>
      </c>
      <c r="Q237" s="15">
        <v>100</v>
      </c>
      <c r="R237" s="15">
        <v>100</v>
      </c>
      <c r="S237" s="17">
        <v>1</v>
      </c>
      <c r="T237" s="17">
        <v>1</v>
      </c>
    </row>
    <row r="238" spans="1:20" x14ac:dyDescent="0.25">
      <c r="A238" s="15">
        <v>237</v>
      </c>
      <c r="B238" s="15" t="s">
        <v>2853</v>
      </c>
      <c r="C238" s="15">
        <v>3874</v>
      </c>
      <c r="D238" s="15" t="s">
        <v>412</v>
      </c>
      <c r="E238" s="15" t="s">
        <v>2846</v>
      </c>
      <c r="F238" s="15" t="s">
        <v>2846</v>
      </c>
      <c r="G238" s="15" t="s">
        <v>45</v>
      </c>
      <c r="H238" s="15" t="s">
        <v>1011</v>
      </c>
      <c r="I238" s="15" t="s">
        <v>2856</v>
      </c>
      <c r="J238" s="15" t="s">
        <v>246</v>
      </c>
      <c r="K238" s="15" t="s">
        <v>247</v>
      </c>
      <c r="L238" s="15" t="s">
        <v>6</v>
      </c>
      <c r="M238" s="15" t="s">
        <v>7</v>
      </c>
      <c r="N238" s="16">
        <v>42614</v>
      </c>
      <c r="O238" s="16">
        <v>43100</v>
      </c>
      <c r="P238" s="15">
        <v>100</v>
      </c>
      <c r="Q238" s="15">
        <v>100</v>
      </c>
      <c r="R238" s="15">
        <v>75</v>
      </c>
      <c r="S238" s="17">
        <v>0.75</v>
      </c>
      <c r="T238" s="17">
        <v>0.75</v>
      </c>
    </row>
    <row r="239" spans="1:20" x14ac:dyDescent="0.25">
      <c r="A239" s="15">
        <v>238</v>
      </c>
      <c r="B239" s="15" t="s">
        <v>2853</v>
      </c>
      <c r="C239" s="15">
        <v>3874</v>
      </c>
      <c r="D239" s="15" t="s">
        <v>412</v>
      </c>
      <c r="E239" s="15" t="s">
        <v>2846</v>
      </c>
      <c r="F239" s="15" t="s">
        <v>2846</v>
      </c>
      <c r="G239" s="15" t="s">
        <v>513</v>
      </c>
      <c r="H239" s="15" t="s">
        <v>1059</v>
      </c>
      <c r="I239" s="15" t="s">
        <v>2856</v>
      </c>
      <c r="J239" s="15" t="s">
        <v>246</v>
      </c>
      <c r="K239" s="15" t="s">
        <v>247</v>
      </c>
      <c r="L239" s="15" t="s">
        <v>6</v>
      </c>
      <c r="M239" s="15" t="s">
        <v>7</v>
      </c>
      <c r="N239" s="16">
        <v>42917</v>
      </c>
      <c r="O239" s="16">
        <v>43465</v>
      </c>
      <c r="P239" s="15">
        <v>100</v>
      </c>
      <c r="Q239" s="15">
        <v>100</v>
      </c>
      <c r="R239" s="15">
        <v>30</v>
      </c>
      <c r="S239" s="17">
        <v>0.3</v>
      </c>
      <c r="T239" s="17">
        <v>0.3</v>
      </c>
    </row>
    <row r="240" spans="1:20" x14ac:dyDescent="0.25">
      <c r="A240" s="15">
        <v>239</v>
      </c>
      <c r="B240" s="15" t="s">
        <v>2853</v>
      </c>
      <c r="C240" s="15">
        <v>3874</v>
      </c>
      <c r="D240" s="15" t="s">
        <v>412</v>
      </c>
      <c r="E240" s="15" t="s">
        <v>2846</v>
      </c>
      <c r="F240" s="15" t="s">
        <v>2846</v>
      </c>
      <c r="G240" s="15" t="s">
        <v>44</v>
      </c>
      <c r="H240" s="15" t="s">
        <v>1061</v>
      </c>
      <c r="I240" s="15" t="s">
        <v>2856</v>
      </c>
      <c r="J240" s="15" t="s">
        <v>317</v>
      </c>
      <c r="K240" s="15" t="s">
        <v>318</v>
      </c>
      <c r="L240" s="15" t="s">
        <v>319</v>
      </c>
      <c r="M240" s="15" t="s">
        <v>320</v>
      </c>
      <c r="N240" s="16">
        <v>42917</v>
      </c>
      <c r="O240" s="16">
        <v>43830</v>
      </c>
      <c r="P240" s="15">
        <v>100</v>
      </c>
      <c r="Q240" s="15">
        <v>100</v>
      </c>
      <c r="R240" s="15">
        <v>60</v>
      </c>
      <c r="S240" s="17">
        <v>0.6</v>
      </c>
      <c r="T240" s="17">
        <v>0.6</v>
      </c>
    </row>
    <row r="241" spans="1:20" x14ac:dyDescent="0.25">
      <c r="A241" s="15">
        <v>240</v>
      </c>
      <c r="B241" s="15" t="s">
        <v>2853</v>
      </c>
      <c r="C241" s="15">
        <v>3874</v>
      </c>
      <c r="D241" s="15" t="s">
        <v>412</v>
      </c>
      <c r="E241" s="15" t="s">
        <v>2846</v>
      </c>
      <c r="F241" s="15" t="s">
        <v>2846</v>
      </c>
      <c r="G241" s="15" t="s">
        <v>212</v>
      </c>
      <c r="H241" s="15" t="s">
        <v>1068</v>
      </c>
      <c r="I241" s="15" t="s">
        <v>2855</v>
      </c>
      <c r="J241" s="15" t="s">
        <v>246</v>
      </c>
      <c r="K241" s="15" t="s">
        <v>247</v>
      </c>
      <c r="L241" s="15" t="s">
        <v>6</v>
      </c>
      <c r="M241" s="15" t="s">
        <v>7</v>
      </c>
      <c r="N241" s="16">
        <v>43282</v>
      </c>
      <c r="O241" s="16">
        <v>47664</v>
      </c>
      <c r="P241" s="15">
        <v>3</v>
      </c>
      <c r="Q241" s="15">
        <v>13</v>
      </c>
      <c r="R241" s="15">
        <v>1</v>
      </c>
      <c r="S241" s="17">
        <v>0.33333333333333331</v>
      </c>
      <c r="T241" s="17">
        <v>7.6923076923076927E-2</v>
      </c>
    </row>
    <row r="242" spans="1:20" x14ac:dyDescent="0.25">
      <c r="A242" s="15">
        <v>241</v>
      </c>
      <c r="B242" s="15" t="s">
        <v>2853</v>
      </c>
      <c r="C242" s="15">
        <v>3874</v>
      </c>
      <c r="D242" s="15" t="s">
        <v>412</v>
      </c>
      <c r="E242" s="15" t="s">
        <v>2846</v>
      </c>
      <c r="F242" s="15" t="s">
        <v>2846</v>
      </c>
      <c r="G242" s="15" t="s">
        <v>49</v>
      </c>
      <c r="H242" s="15" t="s">
        <v>1301</v>
      </c>
      <c r="I242" s="15" t="s">
        <v>2856</v>
      </c>
      <c r="J242" s="15" t="s">
        <v>175</v>
      </c>
      <c r="K242" s="15" t="s">
        <v>176</v>
      </c>
      <c r="L242" s="15" t="s">
        <v>177</v>
      </c>
      <c r="M242" s="15" t="s">
        <v>177</v>
      </c>
      <c r="N242" s="16">
        <v>43101</v>
      </c>
      <c r="O242" s="16">
        <v>43830</v>
      </c>
      <c r="P242" s="15">
        <v>100</v>
      </c>
      <c r="Q242" s="15">
        <v>100</v>
      </c>
      <c r="R242" s="15">
        <v>100</v>
      </c>
      <c r="S242" s="17">
        <v>1</v>
      </c>
      <c r="T242" s="17">
        <v>1</v>
      </c>
    </row>
    <row r="243" spans="1:20" x14ac:dyDescent="0.25">
      <c r="A243" s="15">
        <v>242</v>
      </c>
      <c r="B243" s="15" t="s">
        <v>2853</v>
      </c>
      <c r="C243" s="15">
        <v>3874</v>
      </c>
      <c r="D243" s="15" t="s">
        <v>412</v>
      </c>
      <c r="E243" s="15" t="s">
        <v>2846</v>
      </c>
      <c r="F243" s="15" t="s">
        <v>2846</v>
      </c>
      <c r="G243" s="15" t="s">
        <v>39</v>
      </c>
      <c r="H243" s="15" t="s">
        <v>1302</v>
      </c>
      <c r="I243" s="15" t="s">
        <v>2856</v>
      </c>
      <c r="J243" s="15" t="s">
        <v>175</v>
      </c>
      <c r="K243" s="15" t="s">
        <v>176</v>
      </c>
      <c r="L243" s="15" t="s">
        <v>177</v>
      </c>
      <c r="M243" s="15" t="s">
        <v>177</v>
      </c>
      <c r="N243" s="16">
        <v>42917</v>
      </c>
      <c r="O243" s="16">
        <v>43465</v>
      </c>
      <c r="P243" s="15">
        <v>100</v>
      </c>
      <c r="Q243" s="15">
        <v>100</v>
      </c>
      <c r="R243" s="15">
        <v>100</v>
      </c>
      <c r="S243" s="17">
        <v>1</v>
      </c>
      <c r="T243" s="17">
        <v>1</v>
      </c>
    </row>
    <row r="244" spans="1:20" x14ac:dyDescent="0.25">
      <c r="A244" s="15">
        <v>243</v>
      </c>
      <c r="B244" s="15" t="s">
        <v>2853</v>
      </c>
      <c r="C244" s="15">
        <v>3874</v>
      </c>
      <c r="D244" s="15" t="s">
        <v>412</v>
      </c>
      <c r="E244" s="15" t="s">
        <v>2846</v>
      </c>
      <c r="F244" s="15" t="s">
        <v>2846</v>
      </c>
      <c r="G244" s="15" t="s">
        <v>84</v>
      </c>
      <c r="H244" s="15" t="s">
        <v>1317</v>
      </c>
      <c r="I244" s="15" t="s">
        <v>2856</v>
      </c>
      <c r="J244" s="15" t="s">
        <v>317</v>
      </c>
      <c r="K244" s="15" t="s">
        <v>318</v>
      </c>
      <c r="L244" s="15" t="s">
        <v>319</v>
      </c>
      <c r="M244" s="15" t="s">
        <v>320</v>
      </c>
      <c r="N244" s="16">
        <v>42917</v>
      </c>
      <c r="O244" s="16">
        <v>47848</v>
      </c>
      <c r="P244" s="15">
        <v>60</v>
      </c>
      <c r="Q244" s="15">
        <v>100</v>
      </c>
      <c r="R244" s="15">
        <v>0</v>
      </c>
      <c r="S244" s="17">
        <v>0</v>
      </c>
      <c r="T244" s="17">
        <v>0</v>
      </c>
    </row>
    <row r="245" spans="1:20" x14ac:dyDescent="0.25">
      <c r="A245" s="15">
        <v>244</v>
      </c>
      <c r="B245" s="15" t="s">
        <v>2853</v>
      </c>
      <c r="C245" s="15">
        <v>3874</v>
      </c>
      <c r="D245" s="15" t="s">
        <v>412</v>
      </c>
      <c r="E245" s="15" t="s">
        <v>2846</v>
      </c>
      <c r="F245" s="15" t="s">
        <v>2846</v>
      </c>
      <c r="G245" s="15" t="s">
        <v>43</v>
      </c>
      <c r="H245" s="15" t="s">
        <v>1322</v>
      </c>
      <c r="I245" s="15" t="s">
        <v>2856</v>
      </c>
      <c r="J245" s="15" t="s">
        <v>317</v>
      </c>
      <c r="K245" s="15" t="s">
        <v>318</v>
      </c>
      <c r="L245" s="15" t="s">
        <v>319</v>
      </c>
      <c r="M245" s="15" t="s">
        <v>320</v>
      </c>
      <c r="N245" s="16">
        <v>43466</v>
      </c>
      <c r="O245" s="16">
        <v>45291</v>
      </c>
      <c r="P245" s="15">
        <v>44</v>
      </c>
      <c r="Q245" s="15">
        <v>100</v>
      </c>
      <c r="R245" s="15">
        <v>33</v>
      </c>
      <c r="S245" s="17">
        <v>0.75</v>
      </c>
      <c r="T245" s="17">
        <v>0.33</v>
      </c>
    </row>
    <row r="246" spans="1:20" x14ac:dyDescent="0.25">
      <c r="A246" s="15">
        <v>245</v>
      </c>
      <c r="B246" s="15" t="s">
        <v>2853</v>
      </c>
      <c r="C246" s="15">
        <v>3874</v>
      </c>
      <c r="D246" s="15" t="s">
        <v>412</v>
      </c>
      <c r="E246" s="15" t="s">
        <v>2846</v>
      </c>
      <c r="F246" s="15" t="s">
        <v>2846</v>
      </c>
      <c r="G246" s="15" t="s">
        <v>208</v>
      </c>
      <c r="H246" s="15" t="s">
        <v>1323</v>
      </c>
      <c r="I246" s="15" t="s">
        <v>2856</v>
      </c>
      <c r="J246" s="15" t="s">
        <v>246</v>
      </c>
      <c r="K246" s="15" t="s">
        <v>247</v>
      </c>
      <c r="L246" s="15" t="s">
        <v>6</v>
      </c>
      <c r="M246" s="15" t="s">
        <v>7</v>
      </c>
      <c r="N246" s="16">
        <v>44562</v>
      </c>
      <c r="O246" s="16">
        <v>47848</v>
      </c>
      <c r="P246" s="15">
        <v>0</v>
      </c>
      <c r="Q246" s="15">
        <v>100</v>
      </c>
      <c r="R246" s="15">
        <v>0</v>
      </c>
      <c r="S246" s="17">
        <v>0</v>
      </c>
      <c r="T246" s="17">
        <v>0</v>
      </c>
    </row>
    <row r="247" spans="1:20" x14ac:dyDescent="0.25">
      <c r="A247" s="15">
        <v>246</v>
      </c>
      <c r="B247" s="15" t="s">
        <v>2853</v>
      </c>
      <c r="C247" s="15">
        <v>3874</v>
      </c>
      <c r="D247" s="15" t="s">
        <v>412</v>
      </c>
      <c r="E247" s="15" t="s">
        <v>2846</v>
      </c>
      <c r="F247" s="15" t="s">
        <v>2846</v>
      </c>
      <c r="G247" s="15" t="s">
        <v>51</v>
      </c>
      <c r="H247" s="15" t="s">
        <v>1329</v>
      </c>
      <c r="I247" s="15" t="s">
        <v>2855</v>
      </c>
      <c r="J247" s="15" t="s">
        <v>246</v>
      </c>
      <c r="K247" s="15" t="s">
        <v>247</v>
      </c>
      <c r="L247" s="15" t="s">
        <v>6</v>
      </c>
      <c r="M247" s="15" t="s">
        <v>7</v>
      </c>
      <c r="N247" s="16">
        <v>43282</v>
      </c>
      <c r="O247" s="16">
        <v>47848</v>
      </c>
      <c r="P247" s="15">
        <v>2</v>
      </c>
      <c r="Q247" s="15">
        <v>7</v>
      </c>
      <c r="R247" s="15">
        <v>0</v>
      </c>
      <c r="S247" s="17">
        <v>0</v>
      </c>
      <c r="T247" s="17">
        <v>0</v>
      </c>
    </row>
    <row r="248" spans="1:20" x14ac:dyDescent="0.25">
      <c r="A248" s="15">
        <v>247</v>
      </c>
      <c r="B248" s="15" t="s">
        <v>2853</v>
      </c>
      <c r="C248" s="15">
        <v>3874</v>
      </c>
      <c r="D248" s="15" t="s">
        <v>412</v>
      </c>
      <c r="E248" s="15" t="s">
        <v>2846</v>
      </c>
      <c r="F248" s="15" t="s">
        <v>2846</v>
      </c>
      <c r="G248" s="15" t="s">
        <v>210</v>
      </c>
      <c r="H248" s="15" t="s">
        <v>1484</v>
      </c>
      <c r="I248" s="15" t="s">
        <v>2051</v>
      </c>
      <c r="J248" s="15" t="s">
        <v>246</v>
      </c>
      <c r="K248" s="15" t="s">
        <v>247</v>
      </c>
      <c r="L248" s="15" t="s">
        <v>6</v>
      </c>
      <c r="M248" s="15" t="s">
        <v>7</v>
      </c>
      <c r="N248" s="16">
        <v>43282</v>
      </c>
      <c r="O248" s="16">
        <v>44196</v>
      </c>
      <c r="P248" s="15">
        <v>100</v>
      </c>
      <c r="Q248" s="15">
        <v>100</v>
      </c>
      <c r="R248" s="15">
        <v>0</v>
      </c>
      <c r="S248" s="17">
        <v>0</v>
      </c>
      <c r="T248" s="17">
        <v>0</v>
      </c>
    </row>
    <row r="249" spans="1:20" x14ac:dyDescent="0.25">
      <c r="A249" s="15">
        <v>248</v>
      </c>
      <c r="B249" s="15" t="s">
        <v>2853</v>
      </c>
      <c r="C249" s="15">
        <v>3874</v>
      </c>
      <c r="D249" s="15" t="s">
        <v>412</v>
      </c>
      <c r="E249" s="15" t="s">
        <v>2846</v>
      </c>
      <c r="F249" s="15" t="s">
        <v>2846</v>
      </c>
      <c r="G249" s="15" t="s">
        <v>117</v>
      </c>
      <c r="H249" s="15" t="s">
        <v>1486</v>
      </c>
      <c r="I249" s="15" t="s">
        <v>2856</v>
      </c>
      <c r="J249" s="15" t="s">
        <v>317</v>
      </c>
      <c r="K249" s="15" t="s">
        <v>318</v>
      </c>
      <c r="L249" s="15" t="s">
        <v>319</v>
      </c>
      <c r="M249" s="15" t="s">
        <v>320</v>
      </c>
      <c r="N249" s="16">
        <v>43831</v>
      </c>
      <c r="O249" s="16">
        <v>44561</v>
      </c>
      <c r="P249" s="15">
        <v>50</v>
      </c>
      <c r="Q249" s="15">
        <v>100</v>
      </c>
      <c r="R249" s="15">
        <v>0</v>
      </c>
      <c r="S249" s="17">
        <v>0</v>
      </c>
      <c r="T249" s="17">
        <v>0</v>
      </c>
    </row>
    <row r="250" spans="1:20" x14ac:dyDescent="0.25">
      <c r="A250" s="15">
        <v>249</v>
      </c>
      <c r="B250" s="15" t="s">
        <v>2853</v>
      </c>
      <c r="C250" s="15">
        <v>3874</v>
      </c>
      <c r="D250" s="15" t="s">
        <v>412</v>
      </c>
      <c r="E250" s="15" t="s">
        <v>2846</v>
      </c>
      <c r="F250" s="15" t="s">
        <v>2846</v>
      </c>
      <c r="G250" s="15" t="s">
        <v>244</v>
      </c>
      <c r="H250" s="15" t="s">
        <v>1518</v>
      </c>
      <c r="I250" s="15" t="s">
        <v>2856</v>
      </c>
      <c r="J250" s="15" t="s">
        <v>246</v>
      </c>
      <c r="K250" s="15" t="s">
        <v>247</v>
      </c>
      <c r="L250" s="15" t="s">
        <v>6</v>
      </c>
      <c r="M250" s="15" t="s">
        <v>7</v>
      </c>
      <c r="N250" s="16">
        <v>42614</v>
      </c>
      <c r="O250" s="16">
        <v>43465</v>
      </c>
      <c r="P250" s="15">
        <v>100</v>
      </c>
      <c r="Q250" s="15">
        <v>100</v>
      </c>
      <c r="R250" s="15">
        <v>100</v>
      </c>
      <c r="S250" s="17">
        <v>1</v>
      </c>
      <c r="T250" s="17">
        <v>1</v>
      </c>
    </row>
    <row r="251" spans="1:20" x14ac:dyDescent="0.25">
      <c r="A251" s="15">
        <v>250</v>
      </c>
      <c r="B251" s="15" t="s">
        <v>2853</v>
      </c>
      <c r="C251" s="15">
        <v>3874</v>
      </c>
      <c r="D251" s="15" t="s">
        <v>412</v>
      </c>
      <c r="E251" s="15" t="s">
        <v>2846</v>
      </c>
      <c r="F251" s="15" t="s">
        <v>2846</v>
      </c>
      <c r="G251" s="15" t="s">
        <v>94</v>
      </c>
      <c r="H251" s="15" t="s">
        <v>1545</v>
      </c>
      <c r="I251" s="15" t="s">
        <v>2855</v>
      </c>
      <c r="J251" s="15" t="s">
        <v>175</v>
      </c>
      <c r="K251" s="15" t="s">
        <v>176</v>
      </c>
      <c r="L251" s="15" t="s">
        <v>177</v>
      </c>
      <c r="M251" s="15" t="s">
        <v>177</v>
      </c>
      <c r="N251" s="16">
        <v>42552</v>
      </c>
      <c r="O251" s="16">
        <v>43100</v>
      </c>
      <c r="P251" s="15">
        <v>100</v>
      </c>
      <c r="Q251" s="15">
        <v>100</v>
      </c>
      <c r="R251" s="15">
        <v>100</v>
      </c>
      <c r="S251" s="17">
        <v>1</v>
      </c>
      <c r="T251" s="17">
        <v>1</v>
      </c>
    </row>
    <row r="252" spans="1:20" x14ac:dyDescent="0.25">
      <c r="A252" s="15">
        <v>251</v>
      </c>
      <c r="B252" s="15" t="s">
        <v>2853</v>
      </c>
      <c r="C252" s="15">
        <v>3874</v>
      </c>
      <c r="D252" s="15" t="s">
        <v>412</v>
      </c>
      <c r="E252" s="15" t="s">
        <v>2846</v>
      </c>
      <c r="F252" s="15" t="s">
        <v>2846</v>
      </c>
      <c r="G252" s="15" t="s">
        <v>42</v>
      </c>
      <c r="H252" s="15" t="s">
        <v>1546</v>
      </c>
      <c r="I252" s="15" t="s">
        <v>2855</v>
      </c>
      <c r="J252" s="15" t="s">
        <v>317</v>
      </c>
      <c r="K252" s="15" t="s">
        <v>318</v>
      </c>
      <c r="L252" s="15" t="s">
        <v>319</v>
      </c>
      <c r="M252" s="15" t="s">
        <v>320</v>
      </c>
      <c r="N252" s="16">
        <v>42552</v>
      </c>
      <c r="O252" s="16">
        <v>43100</v>
      </c>
      <c r="P252" s="15">
        <v>100</v>
      </c>
      <c r="Q252" s="15">
        <v>100</v>
      </c>
      <c r="R252" s="15">
        <v>100</v>
      </c>
      <c r="S252" s="17">
        <v>1</v>
      </c>
      <c r="T252" s="17">
        <v>1</v>
      </c>
    </row>
    <row r="253" spans="1:20" x14ac:dyDescent="0.25">
      <c r="A253" s="15">
        <v>252</v>
      </c>
      <c r="B253" s="15" t="s">
        <v>2853</v>
      </c>
      <c r="C253" s="15">
        <v>3874</v>
      </c>
      <c r="D253" s="15" t="s">
        <v>412</v>
      </c>
      <c r="E253" s="15" t="s">
        <v>2846</v>
      </c>
      <c r="F253" s="15" t="s">
        <v>2846</v>
      </c>
      <c r="G253" s="15" t="s">
        <v>40</v>
      </c>
      <c r="H253" s="15" t="s">
        <v>1547</v>
      </c>
      <c r="I253" s="15" t="s">
        <v>2855</v>
      </c>
      <c r="J253" s="15" t="s">
        <v>323</v>
      </c>
      <c r="K253" s="15" t="s">
        <v>324</v>
      </c>
      <c r="L253" s="15" t="s">
        <v>319</v>
      </c>
      <c r="M253" s="15" t="s">
        <v>320</v>
      </c>
      <c r="N253" s="16">
        <v>43282</v>
      </c>
      <c r="O253" s="16">
        <v>43465</v>
      </c>
      <c r="P253" s="15">
        <v>100</v>
      </c>
      <c r="Q253" s="15">
        <v>100</v>
      </c>
      <c r="R253" s="15">
        <v>90</v>
      </c>
      <c r="S253" s="17">
        <v>0.9</v>
      </c>
      <c r="T253" s="17">
        <v>0.9</v>
      </c>
    </row>
    <row r="254" spans="1:20" x14ac:dyDescent="0.25">
      <c r="A254" s="15">
        <v>253</v>
      </c>
      <c r="B254" s="15" t="s">
        <v>2853</v>
      </c>
      <c r="C254" s="15">
        <v>3874</v>
      </c>
      <c r="D254" s="15" t="s">
        <v>412</v>
      </c>
      <c r="E254" s="15" t="s">
        <v>2846</v>
      </c>
      <c r="F254" s="15" t="s">
        <v>2846</v>
      </c>
      <c r="G254" s="15" t="s">
        <v>134</v>
      </c>
      <c r="H254" s="15" t="s">
        <v>1570</v>
      </c>
      <c r="I254" s="15" t="s">
        <v>2856</v>
      </c>
      <c r="J254" s="15" t="s">
        <v>317</v>
      </c>
      <c r="K254" s="15" t="s">
        <v>318</v>
      </c>
      <c r="L254" s="15" t="s">
        <v>319</v>
      </c>
      <c r="M254" s="15" t="s">
        <v>320</v>
      </c>
      <c r="N254" s="16">
        <v>43101</v>
      </c>
      <c r="O254" s="16">
        <v>43830</v>
      </c>
      <c r="P254" s="15">
        <v>100</v>
      </c>
      <c r="Q254" s="15">
        <v>100</v>
      </c>
      <c r="R254" s="15">
        <v>0</v>
      </c>
      <c r="S254" s="17">
        <v>0</v>
      </c>
      <c r="T254" s="17">
        <v>0</v>
      </c>
    </row>
    <row r="255" spans="1:20" x14ac:dyDescent="0.25">
      <c r="A255" s="15">
        <v>254</v>
      </c>
      <c r="B255" s="15" t="s">
        <v>2853</v>
      </c>
      <c r="C255" s="15">
        <v>3874</v>
      </c>
      <c r="D255" s="15" t="s">
        <v>412</v>
      </c>
      <c r="E255" s="15" t="s">
        <v>2846</v>
      </c>
      <c r="F255" s="15" t="s">
        <v>2846</v>
      </c>
      <c r="G255" s="15" t="s">
        <v>115</v>
      </c>
      <c r="H255" s="15" t="s">
        <v>1594</v>
      </c>
      <c r="I255" s="15" t="s">
        <v>2856</v>
      </c>
      <c r="J255" s="15" t="s">
        <v>317</v>
      </c>
      <c r="K255" s="15" t="s">
        <v>318</v>
      </c>
      <c r="L255" s="15" t="s">
        <v>319</v>
      </c>
      <c r="M255" s="15" t="s">
        <v>320</v>
      </c>
      <c r="N255" s="16">
        <v>42736</v>
      </c>
      <c r="O255" s="16">
        <v>47664</v>
      </c>
      <c r="P255" s="15">
        <v>4</v>
      </c>
      <c r="Q255" s="15">
        <v>14</v>
      </c>
      <c r="R255" s="15">
        <v>7</v>
      </c>
      <c r="S255" s="17">
        <v>1</v>
      </c>
      <c r="T255" s="17">
        <v>0.5</v>
      </c>
    </row>
    <row r="256" spans="1:20" x14ac:dyDescent="0.25">
      <c r="A256" s="15">
        <v>255</v>
      </c>
      <c r="B256" s="15" t="s">
        <v>2853</v>
      </c>
      <c r="C256" s="15">
        <v>3874</v>
      </c>
      <c r="D256" s="15" t="s">
        <v>412</v>
      </c>
      <c r="E256" s="15" t="s">
        <v>2846</v>
      </c>
      <c r="F256" s="15" t="s">
        <v>2846</v>
      </c>
      <c r="G256" s="15" t="s">
        <v>543</v>
      </c>
      <c r="H256" s="15" t="s">
        <v>1605</v>
      </c>
      <c r="I256" s="15" t="s">
        <v>2855</v>
      </c>
      <c r="J256" s="15" t="s">
        <v>325</v>
      </c>
      <c r="K256" s="15" t="s">
        <v>326</v>
      </c>
      <c r="L256" s="15" t="s">
        <v>177</v>
      </c>
      <c r="M256" s="15" t="s">
        <v>177</v>
      </c>
      <c r="N256" s="16">
        <v>43281</v>
      </c>
      <c r="O256" s="16">
        <v>47664</v>
      </c>
      <c r="P256" s="15">
        <v>6</v>
      </c>
      <c r="Q256" s="15">
        <v>26</v>
      </c>
      <c r="R256" s="15">
        <v>4</v>
      </c>
      <c r="S256" s="17">
        <v>0.66666666666666663</v>
      </c>
      <c r="T256" s="17">
        <v>0.15384615384615385</v>
      </c>
    </row>
    <row r="257" spans="1:20" x14ac:dyDescent="0.25">
      <c r="A257" s="15">
        <v>256</v>
      </c>
      <c r="B257" s="15" t="s">
        <v>2853</v>
      </c>
      <c r="C257" s="15">
        <v>3874</v>
      </c>
      <c r="D257" s="15" t="s">
        <v>412</v>
      </c>
      <c r="E257" s="15" t="s">
        <v>2846</v>
      </c>
      <c r="F257" s="15" t="s">
        <v>2846</v>
      </c>
      <c r="G257" s="15" t="s">
        <v>89</v>
      </c>
      <c r="H257" s="15" t="s">
        <v>1665</v>
      </c>
      <c r="I257" s="15" t="s">
        <v>2856</v>
      </c>
      <c r="J257" s="15" t="s">
        <v>317</v>
      </c>
      <c r="K257" s="15" t="s">
        <v>318</v>
      </c>
      <c r="L257" s="15" t="s">
        <v>319</v>
      </c>
      <c r="M257" s="15" t="s">
        <v>320</v>
      </c>
      <c r="N257" s="16">
        <v>42736</v>
      </c>
      <c r="O257" s="16">
        <v>43465</v>
      </c>
      <c r="P257" s="15">
        <v>100</v>
      </c>
      <c r="Q257" s="15">
        <v>100</v>
      </c>
      <c r="R257" s="15">
        <v>100</v>
      </c>
      <c r="S257" s="17">
        <v>1</v>
      </c>
      <c r="T257" s="17">
        <v>1</v>
      </c>
    </row>
    <row r="258" spans="1:20" x14ac:dyDescent="0.25">
      <c r="A258" s="15">
        <v>257</v>
      </c>
      <c r="B258" s="15" t="s">
        <v>2853</v>
      </c>
      <c r="C258" s="15">
        <v>3874</v>
      </c>
      <c r="D258" s="15" t="s">
        <v>412</v>
      </c>
      <c r="E258" s="15" t="s">
        <v>2846</v>
      </c>
      <c r="F258" s="15" t="s">
        <v>2846</v>
      </c>
      <c r="G258" s="15" t="s">
        <v>48</v>
      </c>
      <c r="H258" s="15" t="s">
        <v>1681</v>
      </c>
      <c r="I258" s="15" t="s">
        <v>2855</v>
      </c>
      <c r="J258" s="15" t="s">
        <v>317</v>
      </c>
      <c r="K258" s="15" t="s">
        <v>318</v>
      </c>
      <c r="L258" s="15" t="s">
        <v>319</v>
      </c>
      <c r="M258" s="15" t="s">
        <v>320</v>
      </c>
      <c r="N258" s="16">
        <v>42917</v>
      </c>
      <c r="O258" s="16">
        <v>43465</v>
      </c>
      <c r="P258" s="15">
        <v>100</v>
      </c>
      <c r="Q258" s="15">
        <v>100</v>
      </c>
      <c r="R258" s="15">
        <v>100</v>
      </c>
      <c r="S258" s="17">
        <v>1</v>
      </c>
      <c r="T258" s="17">
        <v>1</v>
      </c>
    </row>
    <row r="259" spans="1:20" x14ac:dyDescent="0.25">
      <c r="A259" s="15">
        <v>258</v>
      </c>
      <c r="B259" s="15" t="s">
        <v>2853</v>
      </c>
      <c r="C259" s="15">
        <v>3874</v>
      </c>
      <c r="D259" s="15" t="s">
        <v>412</v>
      </c>
      <c r="E259" s="15" t="s">
        <v>2846</v>
      </c>
      <c r="F259" s="15" t="s">
        <v>2846</v>
      </c>
      <c r="G259" s="15" t="s">
        <v>206</v>
      </c>
      <c r="H259" s="15" t="s">
        <v>1684</v>
      </c>
      <c r="I259" s="15" t="s">
        <v>2856</v>
      </c>
      <c r="J259" s="15" t="s">
        <v>317</v>
      </c>
      <c r="K259" s="15" t="s">
        <v>318</v>
      </c>
      <c r="L259" s="15" t="s">
        <v>319</v>
      </c>
      <c r="M259" s="15" t="s">
        <v>320</v>
      </c>
      <c r="N259" s="16">
        <v>42736</v>
      </c>
      <c r="O259" s="16">
        <v>43100</v>
      </c>
      <c r="P259" s="15">
        <v>100</v>
      </c>
      <c r="Q259" s="15">
        <v>100</v>
      </c>
      <c r="R259" s="15">
        <v>100</v>
      </c>
      <c r="S259" s="17">
        <v>1</v>
      </c>
      <c r="T259" s="17">
        <v>1</v>
      </c>
    </row>
    <row r="260" spans="1:20" x14ac:dyDescent="0.25">
      <c r="A260" s="15">
        <v>259</v>
      </c>
      <c r="B260" s="15" t="s">
        <v>2853</v>
      </c>
      <c r="C260" s="15">
        <v>3874</v>
      </c>
      <c r="D260" s="15" t="s">
        <v>412</v>
      </c>
      <c r="E260" s="15" t="s">
        <v>2846</v>
      </c>
      <c r="F260" s="15" t="s">
        <v>2846</v>
      </c>
      <c r="G260" s="15" t="s">
        <v>128</v>
      </c>
      <c r="H260" s="15" t="s">
        <v>1685</v>
      </c>
      <c r="I260" s="15" t="s">
        <v>2856</v>
      </c>
      <c r="J260" s="15" t="s">
        <v>246</v>
      </c>
      <c r="K260" s="15" t="s">
        <v>247</v>
      </c>
      <c r="L260" s="15" t="s">
        <v>6</v>
      </c>
      <c r="M260" s="15" t="s">
        <v>7</v>
      </c>
      <c r="N260" s="16">
        <v>42552</v>
      </c>
      <c r="O260" s="16">
        <v>43100</v>
      </c>
      <c r="P260" s="15">
        <v>100</v>
      </c>
      <c r="Q260" s="15">
        <v>100</v>
      </c>
      <c r="R260" s="15">
        <v>100</v>
      </c>
      <c r="S260" s="17">
        <v>1</v>
      </c>
      <c r="T260" s="17">
        <v>1</v>
      </c>
    </row>
    <row r="261" spans="1:20" x14ac:dyDescent="0.25">
      <c r="A261" s="15">
        <v>260</v>
      </c>
      <c r="B261" s="15" t="s">
        <v>2853</v>
      </c>
      <c r="C261" s="15">
        <v>3874</v>
      </c>
      <c r="D261" s="15" t="s">
        <v>412</v>
      </c>
      <c r="E261" s="15" t="s">
        <v>2846</v>
      </c>
      <c r="F261" s="15" t="s">
        <v>2846</v>
      </c>
      <c r="G261" s="15" t="s">
        <v>47</v>
      </c>
      <c r="H261" s="15" t="s">
        <v>1698</v>
      </c>
      <c r="I261" s="15" t="s">
        <v>2856</v>
      </c>
      <c r="J261" s="15" t="s">
        <v>317</v>
      </c>
      <c r="K261" s="15" t="s">
        <v>318</v>
      </c>
      <c r="L261" s="15" t="s">
        <v>319</v>
      </c>
      <c r="M261" s="15" t="s">
        <v>320</v>
      </c>
      <c r="N261" s="16">
        <v>43647</v>
      </c>
      <c r="O261" s="16">
        <v>47848</v>
      </c>
      <c r="P261" s="15">
        <v>1</v>
      </c>
      <c r="Q261" s="15">
        <v>3</v>
      </c>
      <c r="R261" s="15">
        <v>0</v>
      </c>
      <c r="S261" s="17">
        <v>0</v>
      </c>
      <c r="T261" s="17">
        <v>0</v>
      </c>
    </row>
    <row r="262" spans="1:20" x14ac:dyDescent="0.25">
      <c r="A262" s="15">
        <v>261</v>
      </c>
      <c r="B262" s="15" t="s">
        <v>2853</v>
      </c>
      <c r="C262" s="15">
        <v>3874</v>
      </c>
      <c r="D262" s="15" t="s">
        <v>412</v>
      </c>
      <c r="E262" s="15" t="s">
        <v>2846</v>
      </c>
      <c r="F262" s="15" t="s">
        <v>2846</v>
      </c>
      <c r="G262" s="15" t="s">
        <v>129</v>
      </c>
      <c r="H262" s="15" t="s">
        <v>1747</v>
      </c>
      <c r="I262" s="15" t="s">
        <v>2855</v>
      </c>
      <c r="J262" s="15" t="s">
        <v>246</v>
      </c>
      <c r="K262" s="15" t="s">
        <v>247</v>
      </c>
      <c r="L262" s="15" t="s">
        <v>6</v>
      </c>
      <c r="M262" s="15" t="s">
        <v>7</v>
      </c>
      <c r="N262" s="16">
        <v>42736</v>
      </c>
      <c r="O262" s="16">
        <v>43465</v>
      </c>
      <c r="P262" s="15">
        <v>100</v>
      </c>
      <c r="Q262" s="15">
        <v>100</v>
      </c>
      <c r="R262" s="15">
        <v>40</v>
      </c>
      <c r="S262" s="17">
        <v>0.4</v>
      </c>
      <c r="T262" s="17">
        <v>0.4</v>
      </c>
    </row>
    <row r="263" spans="1:20" x14ac:dyDescent="0.25">
      <c r="A263" s="15">
        <v>262</v>
      </c>
      <c r="B263" s="15" t="s">
        <v>2853</v>
      </c>
      <c r="C263" s="15">
        <v>3874</v>
      </c>
      <c r="D263" s="15" t="s">
        <v>412</v>
      </c>
      <c r="E263" s="15" t="s">
        <v>2846</v>
      </c>
      <c r="F263" s="15" t="s">
        <v>2846</v>
      </c>
      <c r="G263" s="15" t="s">
        <v>530</v>
      </c>
      <c r="H263" s="15" t="s">
        <v>1748</v>
      </c>
      <c r="I263" s="15" t="s">
        <v>2855</v>
      </c>
      <c r="J263" s="15" t="s">
        <v>306</v>
      </c>
      <c r="K263" s="15" t="s">
        <v>307</v>
      </c>
      <c r="L263" s="15" t="s">
        <v>308</v>
      </c>
      <c r="M263" s="15" t="s">
        <v>308</v>
      </c>
      <c r="N263" s="16">
        <v>42370</v>
      </c>
      <c r="O263" s="16">
        <v>43465</v>
      </c>
      <c r="P263" s="15">
        <v>100</v>
      </c>
      <c r="Q263" s="15">
        <v>100</v>
      </c>
      <c r="R263" s="15">
        <v>100</v>
      </c>
      <c r="S263" s="17">
        <v>1</v>
      </c>
      <c r="T263" s="17">
        <v>1</v>
      </c>
    </row>
    <row r="264" spans="1:20" x14ac:dyDescent="0.25">
      <c r="A264" s="15">
        <v>263</v>
      </c>
      <c r="B264" s="15" t="s">
        <v>2853</v>
      </c>
      <c r="C264" s="15">
        <v>3874</v>
      </c>
      <c r="D264" s="15" t="s">
        <v>412</v>
      </c>
      <c r="E264" s="15" t="s">
        <v>2846</v>
      </c>
      <c r="F264" s="15" t="s">
        <v>2846</v>
      </c>
      <c r="G264" s="15" t="s">
        <v>209</v>
      </c>
      <c r="H264" s="15" t="s">
        <v>1753</v>
      </c>
      <c r="I264" s="15" t="s">
        <v>2051</v>
      </c>
      <c r="J264" s="15" t="s">
        <v>246</v>
      </c>
      <c r="K264" s="15" t="s">
        <v>247</v>
      </c>
      <c r="L264" s="15" t="s">
        <v>6</v>
      </c>
      <c r="M264" s="15" t="s">
        <v>7</v>
      </c>
      <c r="N264" s="16">
        <v>42552</v>
      </c>
      <c r="O264" s="16">
        <v>43465</v>
      </c>
      <c r="P264" s="15">
        <v>100</v>
      </c>
      <c r="Q264" s="15">
        <v>100</v>
      </c>
      <c r="R264" s="15">
        <v>100</v>
      </c>
      <c r="S264" s="17">
        <v>1</v>
      </c>
      <c r="T264" s="17">
        <v>1</v>
      </c>
    </row>
    <row r="265" spans="1:20" x14ac:dyDescent="0.25">
      <c r="A265" s="15">
        <v>264</v>
      </c>
      <c r="B265" s="15" t="s">
        <v>2853</v>
      </c>
      <c r="C265" s="15">
        <v>3874</v>
      </c>
      <c r="D265" s="15" t="s">
        <v>412</v>
      </c>
      <c r="E265" s="15" t="s">
        <v>2846</v>
      </c>
      <c r="F265" s="15" t="s">
        <v>2846</v>
      </c>
      <c r="G265" s="15" t="s">
        <v>205</v>
      </c>
      <c r="H265" s="15" t="s">
        <v>1778</v>
      </c>
      <c r="I265" s="15" t="s">
        <v>2856</v>
      </c>
      <c r="J265" s="15" t="s">
        <v>246</v>
      </c>
      <c r="K265" s="15" t="s">
        <v>247</v>
      </c>
      <c r="L265" s="15" t="s">
        <v>6</v>
      </c>
      <c r="M265" s="15" t="s">
        <v>7</v>
      </c>
      <c r="N265" s="16">
        <v>42917</v>
      </c>
      <c r="O265" s="16">
        <v>46022</v>
      </c>
      <c r="P265" s="15">
        <v>80</v>
      </c>
      <c r="Q265" s="15">
        <v>100</v>
      </c>
      <c r="R265" s="15">
        <v>10</v>
      </c>
      <c r="S265" s="17">
        <v>0.125</v>
      </c>
      <c r="T265" s="17">
        <v>0.1</v>
      </c>
    </row>
    <row r="266" spans="1:20" x14ac:dyDescent="0.25">
      <c r="A266" s="15">
        <v>265</v>
      </c>
      <c r="B266" s="15" t="s">
        <v>2853</v>
      </c>
      <c r="C266" s="15">
        <v>3874</v>
      </c>
      <c r="D266" s="15" t="s">
        <v>412</v>
      </c>
      <c r="E266" s="15" t="s">
        <v>2846</v>
      </c>
      <c r="F266" s="15" t="s">
        <v>2846</v>
      </c>
      <c r="G266" s="15" t="s">
        <v>102</v>
      </c>
      <c r="H266" s="15" t="s">
        <v>1779</v>
      </c>
      <c r="I266" s="15" t="s">
        <v>2855</v>
      </c>
      <c r="J266" s="15" t="s">
        <v>317</v>
      </c>
      <c r="K266" s="15" t="s">
        <v>318</v>
      </c>
      <c r="L266" s="15" t="s">
        <v>319</v>
      </c>
      <c r="M266" s="15" t="s">
        <v>320</v>
      </c>
      <c r="N266" s="16">
        <v>42370</v>
      </c>
      <c r="O266" s="16">
        <v>44561</v>
      </c>
      <c r="P266" s="15">
        <v>70</v>
      </c>
      <c r="Q266" s="15">
        <v>100</v>
      </c>
      <c r="R266" s="15">
        <v>100</v>
      </c>
      <c r="S266" s="17">
        <v>1</v>
      </c>
      <c r="T266" s="17">
        <v>1</v>
      </c>
    </row>
    <row r="267" spans="1:20" x14ac:dyDescent="0.25">
      <c r="A267" s="15">
        <v>266</v>
      </c>
      <c r="B267" s="15" t="s">
        <v>2853</v>
      </c>
      <c r="C267" s="15">
        <v>3874</v>
      </c>
      <c r="D267" s="15" t="s">
        <v>412</v>
      </c>
      <c r="E267" s="15" t="s">
        <v>2846</v>
      </c>
      <c r="F267" s="15" t="s">
        <v>2846</v>
      </c>
      <c r="G267" s="15" t="s">
        <v>46</v>
      </c>
      <c r="H267" s="15" t="s">
        <v>1788</v>
      </c>
      <c r="I267" s="15" t="s">
        <v>2856</v>
      </c>
      <c r="J267" s="15" t="s">
        <v>323</v>
      </c>
      <c r="K267" s="15" t="s">
        <v>324</v>
      </c>
      <c r="L267" s="15" t="s">
        <v>319</v>
      </c>
      <c r="M267" s="15" t="s">
        <v>320</v>
      </c>
      <c r="N267" s="16">
        <v>43282</v>
      </c>
      <c r="O267" s="16">
        <v>44196</v>
      </c>
      <c r="P267" s="15">
        <v>100</v>
      </c>
      <c r="Q267" s="15">
        <v>100</v>
      </c>
      <c r="R267" s="15">
        <v>20</v>
      </c>
      <c r="S267" s="17">
        <v>0.2</v>
      </c>
      <c r="T267" s="17">
        <v>0.2</v>
      </c>
    </row>
    <row r="268" spans="1:20" x14ac:dyDescent="0.25">
      <c r="A268" s="15">
        <v>267</v>
      </c>
      <c r="B268" s="15" t="s">
        <v>2853</v>
      </c>
      <c r="C268" s="15">
        <v>3874</v>
      </c>
      <c r="D268" s="15" t="s">
        <v>412</v>
      </c>
      <c r="E268" s="15" t="s">
        <v>2846</v>
      </c>
      <c r="F268" s="15" t="s">
        <v>2846</v>
      </c>
      <c r="G268" s="15" t="s">
        <v>809</v>
      </c>
      <c r="H268" s="15" t="s">
        <v>1789</v>
      </c>
      <c r="I268" s="15" t="s">
        <v>2855</v>
      </c>
      <c r="J268" s="15" t="s">
        <v>317</v>
      </c>
      <c r="K268" s="15" t="s">
        <v>318</v>
      </c>
      <c r="L268" s="15" t="s">
        <v>319</v>
      </c>
      <c r="M268" s="15" t="s">
        <v>320</v>
      </c>
      <c r="N268" s="16">
        <v>42552</v>
      </c>
      <c r="O268" s="16">
        <v>44561</v>
      </c>
      <c r="P268" s="15">
        <v>80</v>
      </c>
      <c r="Q268" s="15">
        <v>100</v>
      </c>
      <c r="R268" s="15">
        <v>40</v>
      </c>
      <c r="S268" s="17">
        <v>0.5</v>
      </c>
      <c r="T268" s="17">
        <v>0.4</v>
      </c>
    </row>
    <row r="269" spans="1:20" x14ac:dyDescent="0.25">
      <c r="A269" s="15">
        <v>268</v>
      </c>
      <c r="B269" s="15" t="s">
        <v>2853</v>
      </c>
      <c r="C269" s="15">
        <v>3874</v>
      </c>
      <c r="D269" s="15" t="s">
        <v>412</v>
      </c>
      <c r="E269" s="15" t="s">
        <v>2846</v>
      </c>
      <c r="F269" s="15" t="s">
        <v>2846</v>
      </c>
      <c r="G269" s="15" t="s">
        <v>211</v>
      </c>
      <c r="H269" s="15" t="s">
        <v>1831</v>
      </c>
      <c r="I269" s="15" t="s">
        <v>2051</v>
      </c>
      <c r="J269" s="15" t="s">
        <v>317</v>
      </c>
      <c r="K269" s="15" t="s">
        <v>318</v>
      </c>
      <c r="L269" s="15" t="s">
        <v>319</v>
      </c>
      <c r="M269" s="15" t="s">
        <v>320</v>
      </c>
      <c r="N269" s="16">
        <v>42552</v>
      </c>
      <c r="O269" s="16">
        <v>44561</v>
      </c>
      <c r="P269" s="15">
        <v>7</v>
      </c>
      <c r="Q269" s="15">
        <v>13</v>
      </c>
      <c r="R269" s="15">
        <v>25</v>
      </c>
      <c r="S269" s="17">
        <v>1</v>
      </c>
      <c r="T269" s="17">
        <v>1</v>
      </c>
    </row>
    <row r="270" spans="1:20" x14ac:dyDescent="0.25">
      <c r="A270" s="15">
        <v>269</v>
      </c>
      <c r="B270" s="15" t="s">
        <v>2853</v>
      </c>
      <c r="C270" s="15">
        <v>3874</v>
      </c>
      <c r="D270" s="15" t="s">
        <v>412</v>
      </c>
      <c r="E270" s="15" t="s">
        <v>2846</v>
      </c>
      <c r="F270" s="15" t="s">
        <v>2846</v>
      </c>
      <c r="G270" s="15" t="s">
        <v>337</v>
      </c>
      <c r="H270" s="15" t="s">
        <v>1874</v>
      </c>
      <c r="I270" s="15" t="s">
        <v>2051</v>
      </c>
      <c r="J270" s="15" t="s">
        <v>246</v>
      </c>
      <c r="K270" s="15" t="s">
        <v>247</v>
      </c>
      <c r="L270" s="15" t="s">
        <v>6</v>
      </c>
      <c r="M270" s="15" t="s">
        <v>7</v>
      </c>
      <c r="N270" s="16">
        <v>42917</v>
      </c>
      <c r="O270" s="16">
        <v>43100</v>
      </c>
      <c r="P270" s="15">
        <v>100</v>
      </c>
      <c r="Q270" s="15">
        <v>100</v>
      </c>
      <c r="R270" s="15">
        <v>0</v>
      </c>
      <c r="S270" s="17">
        <v>0</v>
      </c>
      <c r="T270" s="17">
        <v>0</v>
      </c>
    </row>
    <row r="271" spans="1:20" x14ac:dyDescent="0.25">
      <c r="A271" s="15">
        <v>270</v>
      </c>
      <c r="B271" s="15" t="s">
        <v>2853</v>
      </c>
      <c r="C271" s="15">
        <v>3874</v>
      </c>
      <c r="D271" s="15" t="s">
        <v>412</v>
      </c>
      <c r="E271" s="15" t="s">
        <v>2846</v>
      </c>
      <c r="F271" s="15" t="s">
        <v>2846</v>
      </c>
      <c r="G271" s="15" t="s">
        <v>97</v>
      </c>
      <c r="H271" s="15" t="s">
        <v>1920</v>
      </c>
      <c r="I271" s="15" t="s">
        <v>2856</v>
      </c>
      <c r="J271" s="15" t="s">
        <v>611</v>
      </c>
      <c r="K271" s="15" t="s">
        <v>612</v>
      </c>
      <c r="L271" s="15" t="s">
        <v>122</v>
      </c>
      <c r="M271" s="15" t="s">
        <v>123</v>
      </c>
      <c r="N271" s="16">
        <v>42736</v>
      </c>
      <c r="O271" s="16">
        <v>43829</v>
      </c>
      <c r="P271" s="15">
        <v>1</v>
      </c>
      <c r="Q271" s="15">
        <v>2</v>
      </c>
      <c r="R271" s="15">
        <v>2</v>
      </c>
      <c r="S271" s="17">
        <v>1</v>
      </c>
      <c r="T271" s="17">
        <v>1</v>
      </c>
    </row>
    <row r="272" spans="1:20" x14ac:dyDescent="0.25">
      <c r="A272" s="15">
        <v>271</v>
      </c>
      <c r="B272" s="15" t="s">
        <v>2853</v>
      </c>
      <c r="C272" s="15">
        <v>3874</v>
      </c>
      <c r="D272" s="15" t="s">
        <v>412</v>
      </c>
      <c r="E272" s="15" t="s">
        <v>2846</v>
      </c>
      <c r="F272" s="15" t="s">
        <v>2846</v>
      </c>
      <c r="G272" s="15" t="s">
        <v>372</v>
      </c>
      <c r="H272" s="15" t="s">
        <v>1948</v>
      </c>
      <c r="I272" s="15" t="s">
        <v>2856</v>
      </c>
      <c r="J272" s="15" t="s">
        <v>175</v>
      </c>
      <c r="K272" s="15" t="s">
        <v>176</v>
      </c>
      <c r="L272" s="15" t="s">
        <v>177</v>
      </c>
      <c r="M272" s="15" t="s">
        <v>177</v>
      </c>
      <c r="N272" s="16">
        <v>43101</v>
      </c>
      <c r="O272" s="16">
        <v>43465</v>
      </c>
      <c r="P272" s="15">
        <v>100</v>
      </c>
      <c r="Q272" s="15">
        <v>100</v>
      </c>
      <c r="R272" s="15">
        <v>100</v>
      </c>
      <c r="S272" s="17">
        <v>1</v>
      </c>
      <c r="T272" s="17">
        <v>1</v>
      </c>
    </row>
    <row r="273" spans="1:20" x14ac:dyDescent="0.25">
      <c r="A273" s="15">
        <v>272</v>
      </c>
      <c r="B273" s="15" t="s">
        <v>2853</v>
      </c>
      <c r="C273" s="15">
        <v>3874</v>
      </c>
      <c r="D273" s="15" t="s">
        <v>412</v>
      </c>
      <c r="E273" s="15" t="s">
        <v>2846</v>
      </c>
      <c r="F273" s="15" t="s">
        <v>2846</v>
      </c>
      <c r="G273" s="15" t="s">
        <v>374</v>
      </c>
      <c r="H273" s="15" t="s">
        <v>1971</v>
      </c>
      <c r="I273" s="15" t="s">
        <v>2855</v>
      </c>
      <c r="J273" s="15" t="s">
        <v>154</v>
      </c>
      <c r="K273" s="15" t="s">
        <v>155</v>
      </c>
      <c r="L273" s="15" t="s">
        <v>156</v>
      </c>
      <c r="M273" s="15" t="s">
        <v>156</v>
      </c>
      <c r="N273" s="16">
        <v>42736</v>
      </c>
      <c r="O273" s="16">
        <v>43465</v>
      </c>
      <c r="P273" s="15">
        <v>20</v>
      </c>
      <c r="Q273" s="15">
        <v>20</v>
      </c>
      <c r="R273" s="15">
        <v>20</v>
      </c>
      <c r="S273" s="17">
        <v>1</v>
      </c>
      <c r="T273" s="17">
        <v>1</v>
      </c>
    </row>
    <row r="274" spans="1:20" x14ac:dyDescent="0.25">
      <c r="A274" s="15">
        <v>273</v>
      </c>
      <c r="B274" s="15" t="s">
        <v>2853</v>
      </c>
      <c r="C274" s="15">
        <v>3874</v>
      </c>
      <c r="D274" s="15" t="s">
        <v>412</v>
      </c>
      <c r="E274" s="15" t="s">
        <v>2846</v>
      </c>
      <c r="F274" s="15" t="s">
        <v>2846</v>
      </c>
      <c r="G274" s="15" t="s">
        <v>353</v>
      </c>
      <c r="H274" s="15" t="s">
        <v>1974</v>
      </c>
      <c r="I274" s="15" t="s">
        <v>2051</v>
      </c>
      <c r="J274" s="15" t="s">
        <v>246</v>
      </c>
      <c r="K274" s="15" t="s">
        <v>247</v>
      </c>
      <c r="L274" s="15" t="s">
        <v>6</v>
      </c>
      <c r="M274" s="15" t="s">
        <v>7</v>
      </c>
      <c r="N274" s="16">
        <v>43282</v>
      </c>
      <c r="O274" s="16">
        <v>46022</v>
      </c>
      <c r="P274" s="15">
        <v>2</v>
      </c>
      <c r="Q274" s="15">
        <v>5</v>
      </c>
      <c r="R274" s="15">
        <v>0</v>
      </c>
      <c r="S274" s="17">
        <v>0</v>
      </c>
      <c r="T274" s="17">
        <v>0</v>
      </c>
    </row>
    <row r="275" spans="1:20" x14ac:dyDescent="0.25">
      <c r="A275" s="15">
        <v>274</v>
      </c>
      <c r="B275" s="15" t="s">
        <v>2853</v>
      </c>
      <c r="C275" s="15">
        <v>3874</v>
      </c>
      <c r="D275" s="15" t="s">
        <v>412</v>
      </c>
      <c r="E275" s="15" t="s">
        <v>2846</v>
      </c>
      <c r="F275" s="15" t="s">
        <v>2846</v>
      </c>
      <c r="G275" s="15" t="s">
        <v>359</v>
      </c>
      <c r="H275" s="15" t="s">
        <v>1995</v>
      </c>
      <c r="I275" s="15" t="s">
        <v>2051</v>
      </c>
      <c r="J275" s="15" t="s">
        <v>246</v>
      </c>
      <c r="K275" s="15" t="s">
        <v>247</v>
      </c>
      <c r="L275" s="15" t="s">
        <v>6</v>
      </c>
      <c r="M275" s="15" t="s">
        <v>7</v>
      </c>
      <c r="N275" s="16">
        <v>43101</v>
      </c>
      <c r="O275" s="16">
        <v>47848</v>
      </c>
      <c r="P275" s="15">
        <v>45</v>
      </c>
      <c r="Q275" s="15">
        <v>100</v>
      </c>
      <c r="R275" s="15">
        <v>0</v>
      </c>
      <c r="S275" s="17">
        <v>0</v>
      </c>
      <c r="T275" s="17">
        <v>0</v>
      </c>
    </row>
    <row r="276" spans="1:20" x14ac:dyDescent="0.25">
      <c r="A276" s="15">
        <v>275</v>
      </c>
      <c r="B276" s="15" t="s">
        <v>2853</v>
      </c>
      <c r="C276" s="15">
        <v>3886</v>
      </c>
      <c r="D276" s="15" t="s">
        <v>403</v>
      </c>
      <c r="E276" s="15" t="s">
        <v>2846</v>
      </c>
      <c r="F276" s="15" t="s">
        <v>2846</v>
      </c>
      <c r="G276" s="15" t="s">
        <v>76</v>
      </c>
      <c r="H276" s="15" t="s">
        <v>404</v>
      </c>
      <c r="I276" s="15" t="s">
        <v>2051</v>
      </c>
      <c r="J276" s="15" t="s">
        <v>405</v>
      </c>
      <c r="K276" s="15" t="s">
        <v>406</v>
      </c>
      <c r="L276" s="15" t="s">
        <v>180</v>
      </c>
      <c r="M276" s="15" t="s">
        <v>181</v>
      </c>
      <c r="N276" s="16">
        <v>42863</v>
      </c>
      <c r="O276" s="16">
        <v>43040</v>
      </c>
      <c r="P276" s="15">
        <v>100</v>
      </c>
      <c r="Q276" s="15">
        <v>100</v>
      </c>
      <c r="R276" s="15">
        <v>100</v>
      </c>
      <c r="S276" s="17">
        <v>1</v>
      </c>
      <c r="T276" s="17">
        <v>1</v>
      </c>
    </row>
    <row r="277" spans="1:20" x14ac:dyDescent="0.25">
      <c r="A277" s="15">
        <v>276</v>
      </c>
      <c r="B277" s="15" t="s">
        <v>2853</v>
      </c>
      <c r="C277" s="15">
        <v>3886</v>
      </c>
      <c r="D277" s="15" t="s">
        <v>403</v>
      </c>
      <c r="E277" s="15" t="s">
        <v>2846</v>
      </c>
      <c r="F277" s="15" t="s">
        <v>2846</v>
      </c>
      <c r="G277" s="15" t="s">
        <v>77</v>
      </c>
      <c r="H277" s="15" t="s">
        <v>414</v>
      </c>
      <c r="I277" s="15" t="s">
        <v>2051</v>
      </c>
      <c r="J277" s="15" t="s">
        <v>144</v>
      </c>
      <c r="K277" s="15" t="s">
        <v>145</v>
      </c>
      <c r="L277" s="15" t="s">
        <v>146</v>
      </c>
      <c r="M277" s="15" t="s">
        <v>147</v>
      </c>
      <c r="N277" s="16">
        <v>42863</v>
      </c>
      <c r="O277" s="16">
        <v>42947</v>
      </c>
      <c r="P277" s="15">
        <v>100</v>
      </c>
      <c r="Q277" s="15">
        <v>100</v>
      </c>
      <c r="R277" s="15">
        <v>0</v>
      </c>
      <c r="S277" s="17">
        <v>0</v>
      </c>
      <c r="T277" s="17">
        <v>0</v>
      </c>
    </row>
    <row r="278" spans="1:20" x14ac:dyDescent="0.25">
      <c r="A278" s="15">
        <v>277</v>
      </c>
      <c r="B278" s="15" t="s">
        <v>2853</v>
      </c>
      <c r="C278" s="15">
        <v>3886</v>
      </c>
      <c r="D278" s="15" t="s">
        <v>403</v>
      </c>
      <c r="E278" s="15" t="s">
        <v>2846</v>
      </c>
      <c r="F278" s="15" t="s">
        <v>2846</v>
      </c>
      <c r="G278" s="15" t="s">
        <v>353</v>
      </c>
      <c r="H278" s="15" t="s">
        <v>420</v>
      </c>
      <c r="I278" s="15" t="s">
        <v>2856</v>
      </c>
      <c r="J278" s="15" t="s">
        <v>246</v>
      </c>
      <c r="K278" s="15" t="s">
        <v>247</v>
      </c>
      <c r="L278" s="15" t="s">
        <v>6</v>
      </c>
      <c r="M278" s="15" t="s">
        <v>7</v>
      </c>
      <c r="N278" s="16">
        <v>42917</v>
      </c>
      <c r="O278" s="16">
        <v>46387</v>
      </c>
      <c r="P278" s="15">
        <v>14</v>
      </c>
      <c r="Q278" s="15">
        <v>38</v>
      </c>
      <c r="R278" s="15">
        <v>0</v>
      </c>
      <c r="S278" s="17">
        <v>0</v>
      </c>
      <c r="T278" s="17">
        <v>0</v>
      </c>
    </row>
    <row r="279" spans="1:20" x14ac:dyDescent="0.25">
      <c r="A279" s="15">
        <v>278</v>
      </c>
      <c r="B279" s="15" t="s">
        <v>2853</v>
      </c>
      <c r="C279" s="15">
        <v>3886</v>
      </c>
      <c r="D279" s="15" t="s">
        <v>403</v>
      </c>
      <c r="E279" s="15" t="s">
        <v>2846</v>
      </c>
      <c r="F279" s="15" t="s">
        <v>2846</v>
      </c>
      <c r="G279" s="15" t="s">
        <v>72</v>
      </c>
      <c r="H279" s="15" t="s">
        <v>883</v>
      </c>
      <c r="I279" s="15" t="s">
        <v>2856</v>
      </c>
      <c r="J279" s="15" t="s">
        <v>277</v>
      </c>
      <c r="K279" s="15" t="s">
        <v>278</v>
      </c>
      <c r="L279" s="15" t="s">
        <v>132</v>
      </c>
      <c r="M279" s="15" t="s">
        <v>133</v>
      </c>
      <c r="N279" s="16">
        <v>42887</v>
      </c>
      <c r="O279" s="16">
        <v>46387</v>
      </c>
      <c r="P279" s="15">
        <v>4</v>
      </c>
      <c r="Q279" s="15">
        <v>10</v>
      </c>
      <c r="R279" s="15">
        <v>0</v>
      </c>
      <c r="S279" s="17">
        <v>0</v>
      </c>
      <c r="T279" s="17">
        <v>0</v>
      </c>
    </row>
    <row r="280" spans="1:20" x14ac:dyDescent="0.25">
      <c r="A280" s="15">
        <v>279</v>
      </c>
      <c r="B280" s="15" t="s">
        <v>2853</v>
      </c>
      <c r="C280" s="15">
        <v>3886</v>
      </c>
      <c r="D280" s="15" t="s">
        <v>403</v>
      </c>
      <c r="E280" s="15" t="s">
        <v>2846</v>
      </c>
      <c r="F280" s="15" t="s">
        <v>2846</v>
      </c>
      <c r="G280" s="15" t="s">
        <v>359</v>
      </c>
      <c r="H280" s="15" t="s">
        <v>923</v>
      </c>
      <c r="I280" s="15" t="s">
        <v>2855</v>
      </c>
      <c r="J280" s="15" t="s">
        <v>246</v>
      </c>
      <c r="K280" s="15" t="s">
        <v>247</v>
      </c>
      <c r="L280" s="15" t="s">
        <v>6</v>
      </c>
      <c r="M280" s="15" t="s">
        <v>7</v>
      </c>
      <c r="N280" s="16">
        <v>42917</v>
      </c>
      <c r="O280" s="16">
        <v>44196</v>
      </c>
      <c r="P280" s="15">
        <v>100</v>
      </c>
      <c r="Q280" s="15">
        <v>100</v>
      </c>
      <c r="R280" s="15">
        <v>50</v>
      </c>
      <c r="S280" s="17">
        <v>0.5</v>
      </c>
      <c r="T280" s="17">
        <v>0.5</v>
      </c>
    </row>
    <row r="281" spans="1:20" x14ac:dyDescent="0.25">
      <c r="A281" s="15">
        <v>280</v>
      </c>
      <c r="B281" s="15" t="s">
        <v>2853</v>
      </c>
      <c r="C281" s="15">
        <v>3886</v>
      </c>
      <c r="D281" s="15" t="s">
        <v>403</v>
      </c>
      <c r="E281" s="15" t="s">
        <v>2846</v>
      </c>
      <c r="F281" s="15" t="s">
        <v>2846</v>
      </c>
      <c r="G281" s="15" t="s">
        <v>78</v>
      </c>
      <c r="H281" s="15" t="s">
        <v>924</v>
      </c>
      <c r="I281" s="15" t="s">
        <v>2856</v>
      </c>
      <c r="J281" s="15" t="s">
        <v>246</v>
      </c>
      <c r="K281" s="15" t="s">
        <v>247</v>
      </c>
      <c r="L281" s="15" t="s">
        <v>6</v>
      </c>
      <c r="M281" s="15" t="s">
        <v>7</v>
      </c>
      <c r="N281" s="16">
        <v>42948</v>
      </c>
      <c r="O281" s="16">
        <v>44785</v>
      </c>
      <c r="P281" s="15">
        <v>96</v>
      </c>
      <c r="Q281" s="15">
        <v>100</v>
      </c>
      <c r="R281" s="15">
        <v>64.5</v>
      </c>
      <c r="S281" s="17">
        <v>0.671875</v>
      </c>
      <c r="T281" s="17">
        <v>0.64500000000000002</v>
      </c>
    </row>
    <row r="282" spans="1:20" x14ac:dyDescent="0.25">
      <c r="A282" s="15">
        <v>281</v>
      </c>
      <c r="B282" s="15" t="s">
        <v>2853</v>
      </c>
      <c r="C282" s="15">
        <v>3886</v>
      </c>
      <c r="D282" s="15" t="s">
        <v>403</v>
      </c>
      <c r="E282" s="15" t="s">
        <v>2846</v>
      </c>
      <c r="F282" s="15" t="s">
        <v>2846</v>
      </c>
      <c r="G282" s="15" t="s">
        <v>73</v>
      </c>
      <c r="H282" s="15" t="s">
        <v>941</v>
      </c>
      <c r="I282" s="15" t="s">
        <v>2856</v>
      </c>
      <c r="J282" s="15" t="s">
        <v>269</v>
      </c>
      <c r="K282" s="15" t="s">
        <v>270</v>
      </c>
      <c r="L282" s="15" t="s">
        <v>132</v>
      </c>
      <c r="M282" s="15" t="s">
        <v>133</v>
      </c>
      <c r="N282" s="16">
        <v>42887</v>
      </c>
      <c r="O282" s="16">
        <v>43678</v>
      </c>
      <c r="P282" s="15">
        <v>100</v>
      </c>
      <c r="Q282" s="15">
        <v>100</v>
      </c>
      <c r="R282" s="15">
        <v>0</v>
      </c>
      <c r="S282" s="17">
        <v>0</v>
      </c>
      <c r="T282" s="17">
        <v>0</v>
      </c>
    </row>
    <row r="283" spans="1:20" x14ac:dyDescent="0.25">
      <c r="A283" s="15">
        <v>282</v>
      </c>
      <c r="B283" s="15" t="s">
        <v>2853</v>
      </c>
      <c r="C283" s="15">
        <v>3886</v>
      </c>
      <c r="D283" s="15" t="s">
        <v>403</v>
      </c>
      <c r="E283" s="15" t="s">
        <v>2846</v>
      </c>
      <c r="F283" s="15" t="s">
        <v>2846</v>
      </c>
      <c r="G283" s="15" t="s">
        <v>75</v>
      </c>
      <c r="H283" s="15" t="s">
        <v>946</v>
      </c>
      <c r="I283" s="15" t="s">
        <v>2856</v>
      </c>
      <c r="J283" s="15" t="s">
        <v>317</v>
      </c>
      <c r="K283" s="15" t="s">
        <v>318</v>
      </c>
      <c r="L283" s="15" t="s">
        <v>319</v>
      </c>
      <c r="M283" s="15" t="s">
        <v>320</v>
      </c>
      <c r="N283" s="16">
        <v>42863</v>
      </c>
      <c r="O283" s="16">
        <v>43524</v>
      </c>
      <c r="P283" s="15">
        <v>100</v>
      </c>
      <c r="Q283" s="15">
        <v>100</v>
      </c>
      <c r="R283" s="15">
        <v>75</v>
      </c>
      <c r="S283" s="17">
        <v>0.75</v>
      </c>
      <c r="T283" s="17">
        <v>0.75</v>
      </c>
    </row>
    <row r="284" spans="1:20" x14ac:dyDescent="0.25">
      <c r="A284" s="15">
        <v>283</v>
      </c>
      <c r="B284" s="15" t="s">
        <v>2853</v>
      </c>
      <c r="C284" s="15">
        <v>3886</v>
      </c>
      <c r="D284" s="15" t="s">
        <v>403</v>
      </c>
      <c r="E284" s="15" t="s">
        <v>2846</v>
      </c>
      <c r="F284" s="15" t="s">
        <v>2846</v>
      </c>
      <c r="G284" s="15" t="s">
        <v>71</v>
      </c>
      <c r="H284" s="15" t="s">
        <v>956</v>
      </c>
      <c r="I284" s="15" t="s">
        <v>2856</v>
      </c>
      <c r="J284" s="15" t="s">
        <v>148</v>
      </c>
      <c r="K284" s="15" t="s">
        <v>149</v>
      </c>
      <c r="L284" s="15" t="s">
        <v>132</v>
      </c>
      <c r="M284" s="15" t="s">
        <v>133</v>
      </c>
      <c r="N284" s="16">
        <v>42887</v>
      </c>
      <c r="O284" s="16">
        <v>43524</v>
      </c>
      <c r="P284" s="15">
        <v>100</v>
      </c>
      <c r="Q284" s="15">
        <v>100</v>
      </c>
      <c r="R284" s="15">
        <v>25</v>
      </c>
      <c r="S284" s="17">
        <v>0.25</v>
      </c>
      <c r="T284" s="17">
        <v>0.25</v>
      </c>
    </row>
    <row r="285" spans="1:20" x14ac:dyDescent="0.25">
      <c r="A285" s="15">
        <v>284</v>
      </c>
      <c r="B285" s="15" t="s">
        <v>2853</v>
      </c>
      <c r="C285" s="15">
        <v>3886</v>
      </c>
      <c r="D285" s="15" t="s">
        <v>403</v>
      </c>
      <c r="E285" s="15" t="s">
        <v>2846</v>
      </c>
      <c r="F285" s="15" t="s">
        <v>2846</v>
      </c>
      <c r="G285" s="15" t="s">
        <v>117</v>
      </c>
      <c r="H285" s="15" t="s">
        <v>957</v>
      </c>
      <c r="I285" s="15" t="s">
        <v>2856</v>
      </c>
      <c r="J285" s="15" t="s">
        <v>246</v>
      </c>
      <c r="K285" s="15" t="s">
        <v>247</v>
      </c>
      <c r="L285" s="15" t="s">
        <v>6</v>
      </c>
      <c r="M285" s="15" t="s">
        <v>7</v>
      </c>
      <c r="N285" s="16">
        <v>42863</v>
      </c>
      <c r="O285" s="16">
        <v>43434</v>
      </c>
      <c r="P285" s="15">
        <v>100</v>
      </c>
      <c r="Q285" s="15">
        <v>100</v>
      </c>
      <c r="R285" s="15">
        <v>0</v>
      </c>
      <c r="S285" s="17">
        <v>0</v>
      </c>
      <c r="T285" s="17">
        <v>0</v>
      </c>
    </row>
    <row r="286" spans="1:20" x14ac:dyDescent="0.25">
      <c r="A286" s="15">
        <v>285</v>
      </c>
      <c r="B286" s="15" t="s">
        <v>2853</v>
      </c>
      <c r="C286" s="15">
        <v>3886</v>
      </c>
      <c r="D286" s="15" t="s">
        <v>403</v>
      </c>
      <c r="E286" s="15" t="s">
        <v>2846</v>
      </c>
      <c r="F286" s="15" t="s">
        <v>2846</v>
      </c>
      <c r="G286" s="15" t="s">
        <v>16</v>
      </c>
      <c r="H286" s="15" t="s">
        <v>967</v>
      </c>
      <c r="I286" s="15" t="s">
        <v>2856</v>
      </c>
      <c r="J286" s="15" t="s">
        <v>246</v>
      </c>
      <c r="K286" s="15" t="s">
        <v>247</v>
      </c>
      <c r="L286" s="15" t="s">
        <v>6</v>
      </c>
      <c r="M286" s="15" t="s">
        <v>7</v>
      </c>
      <c r="N286" s="16">
        <v>42863</v>
      </c>
      <c r="O286" s="16">
        <v>43100</v>
      </c>
      <c r="P286" s="15">
        <v>100</v>
      </c>
      <c r="Q286" s="15">
        <v>100</v>
      </c>
      <c r="R286" s="15">
        <v>100</v>
      </c>
      <c r="S286" s="17">
        <v>1</v>
      </c>
      <c r="T286" s="17">
        <v>1</v>
      </c>
    </row>
    <row r="287" spans="1:20" x14ac:dyDescent="0.25">
      <c r="A287" s="15">
        <v>286</v>
      </c>
      <c r="B287" s="15" t="s">
        <v>2853</v>
      </c>
      <c r="C287" s="15">
        <v>3886</v>
      </c>
      <c r="D287" s="15" t="s">
        <v>403</v>
      </c>
      <c r="E287" s="15" t="s">
        <v>2846</v>
      </c>
      <c r="F287" s="15" t="s">
        <v>2846</v>
      </c>
      <c r="G287" s="15" t="s">
        <v>14</v>
      </c>
      <c r="H287" s="15" t="s">
        <v>968</v>
      </c>
      <c r="I287" s="15" t="s">
        <v>2856</v>
      </c>
      <c r="J287" s="15" t="s">
        <v>246</v>
      </c>
      <c r="K287" s="15" t="s">
        <v>247</v>
      </c>
      <c r="L287" s="15" t="s">
        <v>6</v>
      </c>
      <c r="M287" s="15" t="s">
        <v>7</v>
      </c>
      <c r="N287" s="16">
        <v>42863</v>
      </c>
      <c r="O287" s="16">
        <v>43100</v>
      </c>
      <c r="P287" s="15">
        <v>100</v>
      </c>
      <c r="Q287" s="15">
        <v>100</v>
      </c>
      <c r="R287" s="15">
        <v>100</v>
      </c>
      <c r="S287" s="17">
        <v>1</v>
      </c>
      <c r="T287" s="17">
        <v>1</v>
      </c>
    </row>
    <row r="288" spans="1:20" x14ac:dyDescent="0.25">
      <c r="A288" s="15">
        <v>287</v>
      </c>
      <c r="B288" s="15" t="s">
        <v>2853</v>
      </c>
      <c r="C288" s="15">
        <v>3886</v>
      </c>
      <c r="D288" s="15" t="s">
        <v>403</v>
      </c>
      <c r="E288" s="15" t="s">
        <v>2846</v>
      </c>
      <c r="F288" s="15" t="s">
        <v>2846</v>
      </c>
      <c r="G288" s="15" t="s">
        <v>84</v>
      </c>
      <c r="H288" s="15" t="s">
        <v>985</v>
      </c>
      <c r="I288" s="15" t="s">
        <v>2856</v>
      </c>
      <c r="J288" s="15" t="s">
        <v>321</v>
      </c>
      <c r="K288" s="15" t="s">
        <v>322</v>
      </c>
      <c r="L288" s="15" t="s">
        <v>180</v>
      </c>
      <c r="M288" s="15" t="s">
        <v>181</v>
      </c>
      <c r="N288" s="16">
        <v>42863</v>
      </c>
      <c r="O288" s="16">
        <v>43100</v>
      </c>
      <c r="P288" s="15">
        <v>100</v>
      </c>
      <c r="Q288" s="15">
        <v>100</v>
      </c>
      <c r="R288" s="15">
        <v>0</v>
      </c>
      <c r="S288" s="17">
        <v>0</v>
      </c>
      <c r="T288" s="17">
        <v>0</v>
      </c>
    </row>
    <row r="289" spans="1:20" x14ac:dyDescent="0.25">
      <c r="A289" s="15">
        <v>288</v>
      </c>
      <c r="B289" s="15" t="s">
        <v>2853</v>
      </c>
      <c r="C289" s="15">
        <v>3886</v>
      </c>
      <c r="D289" s="15" t="s">
        <v>403</v>
      </c>
      <c r="E289" s="15" t="s">
        <v>2846</v>
      </c>
      <c r="F289" s="15" t="s">
        <v>2846</v>
      </c>
      <c r="G289" s="15" t="s">
        <v>385</v>
      </c>
      <c r="H289" s="15" t="s">
        <v>988</v>
      </c>
      <c r="I289" s="15" t="s">
        <v>2855</v>
      </c>
      <c r="J289" s="15" t="s">
        <v>246</v>
      </c>
      <c r="K289" s="15" t="s">
        <v>247</v>
      </c>
      <c r="L289" s="15" t="s">
        <v>6</v>
      </c>
      <c r="M289" s="15" t="s">
        <v>7</v>
      </c>
      <c r="N289" s="16">
        <v>43101</v>
      </c>
      <c r="O289" s="16">
        <v>43646</v>
      </c>
      <c r="P289" s="15">
        <v>100</v>
      </c>
      <c r="Q289" s="15">
        <v>100</v>
      </c>
      <c r="R289" s="15">
        <v>45</v>
      </c>
      <c r="S289" s="17">
        <v>0.45</v>
      </c>
      <c r="T289" s="17">
        <v>0.45</v>
      </c>
    </row>
    <row r="290" spans="1:20" x14ac:dyDescent="0.25">
      <c r="A290" s="15">
        <v>289</v>
      </c>
      <c r="B290" s="15" t="s">
        <v>2853</v>
      </c>
      <c r="C290" s="15">
        <v>3886</v>
      </c>
      <c r="D290" s="15" t="s">
        <v>403</v>
      </c>
      <c r="E290" s="15" t="s">
        <v>2846</v>
      </c>
      <c r="F290" s="15" t="s">
        <v>2846</v>
      </c>
      <c r="G290" s="15" t="s">
        <v>38</v>
      </c>
      <c r="H290" s="15" t="s">
        <v>989</v>
      </c>
      <c r="I290" s="15" t="s">
        <v>2856</v>
      </c>
      <c r="J290" s="15" t="s">
        <v>246</v>
      </c>
      <c r="K290" s="15" t="s">
        <v>247</v>
      </c>
      <c r="L290" s="15" t="s">
        <v>6</v>
      </c>
      <c r="M290" s="15" t="s">
        <v>7</v>
      </c>
      <c r="N290" s="16">
        <v>42863</v>
      </c>
      <c r="O290" s="16">
        <v>43708</v>
      </c>
      <c r="P290" s="15">
        <v>100</v>
      </c>
      <c r="Q290" s="15">
        <v>100</v>
      </c>
      <c r="R290" s="15">
        <v>30</v>
      </c>
      <c r="S290" s="17">
        <v>0.3</v>
      </c>
      <c r="T290" s="17">
        <v>0.3</v>
      </c>
    </row>
    <row r="291" spans="1:20" x14ac:dyDescent="0.25">
      <c r="A291" s="15">
        <v>290</v>
      </c>
      <c r="B291" s="15" t="s">
        <v>2853</v>
      </c>
      <c r="C291" s="15">
        <v>3886</v>
      </c>
      <c r="D291" s="15" t="s">
        <v>403</v>
      </c>
      <c r="E291" s="15" t="s">
        <v>2846</v>
      </c>
      <c r="F291" s="15" t="s">
        <v>2846</v>
      </c>
      <c r="G291" s="15" t="s">
        <v>74</v>
      </c>
      <c r="H291" s="15" t="s">
        <v>990</v>
      </c>
      <c r="I291" s="15" t="s">
        <v>2856</v>
      </c>
      <c r="J291" s="15" t="s">
        <v>148</v>
      </c>
      <c r="K291" s="15" t="s">
        <v>149</v>
      </c>
      <c r="L291" s="15" t="s">
        <v>132</v>
      </c>
      <c r="M291" s="15" t="s">
        <v>133</v>
      </c>
      <c r="N291" s="16">
        <v>42917</v>
      </c>
      <c r="O291" s="16">
        <v>43616</v>
      </c>
      <c r="P291" s="15">
        <v>100</v>
      </c>
      <c r="Q291" s="15">
        <v>100</v>
      </c>
      <c r="R291" s="15">
        <v>0</v>
      </c>
      <c r="S291" s="17">
        <v>0</v>
      </c>
      <c r="T291" s="17">
        <v>0</v>
      </c>
    </row>
    <row r="292" spans="1:20" x14ac:dyDescent="0.25">
      <c r="A292" s="15">
        <v>291</v>
      </c>
      <c r="B292" s="15" t="s">
        <v>2853</v>
      </c>
      <c r="C292" s="15">
        <v>3886</v>
      </c>
      <c r="D292" s="15" t="s">
        <v>403</v>
      </c>
      <c r="E292" s="15" t="s">
        <v>2846</v>
      </c>
      <c r="F292" s="15" t="s">
        <v>2846</v>
      </c>
      <c r="G292" s="15" t="s">
        <v>337</v>
      </c>
      <c r="H292" s="15" t="s">
        <v>1002</v>
      </c>
      <c r="I292" s="15" t="s">
        <v>2051</v>
      </c>
      <c r="J292" s="15" t="s">
        <v>246</v>
      </c>
      <c r="K292" s="15" t="s">
        <v>247</v>
      </c>
      <c r="L292" s="15" t="s">
        <v>6</v>
      </c>
      <c r="M292" s="15" t="s">
        <v>7</v>
      </c>
      <c r="N292" s="16">
        <v>42863</v>
      </c>
      <c r="O292" s="16">
        <v>43100</v>
      </c>
      <c r="P292" s="15">
        <v>100</v>
      </c>
      <c r="Q292" s="15">
        <v>100</v>
      </c>
      <c r="R292" s="15">
        <v>25</v>
      </c>
      <c r="S292" s="17">
        <v>0.25</v>
      </c>
      <c r="T292" s="17">
        <v>0.25</v>
      </c>
    </row>
    <row r="293" spans="1:20" x14ac:dyDescent="0.25">
      <c r="A293" s="15">
        <v>292</v>
      </c>
      <c r="B293" s="15" t="s">
        <v>2853</v>
      </c>
      <c r="C293" s="15">
        <v>3886</v>
      </c>
      <c r="D293" s="15" t="s">
        <v>403</v>
      </c>
      <c r="E293" s="15" t="s">
        <v>2846</v>
      </c>
      <c r="F293" s="15" t="s">
        <v>2846</v>
      </c>
      <c r="G293" s="15" t="s">
        <v>69</v>
      </c>
      <c r="H293" s="15" t="s">
        <v>1015</v>
      </c>
      <c r="I293" s="15" t="s">
        <v>2856</v>
      </c>
      <c r="J293" s="15" t="s">
        <v>148</v>
      </c>
      <c r="K293" s="15" t="s">
        <v>149</v>
      </c>
      <c r="L293" s="15" t="s">
        <v>132</v>
      </c>
      <c r="M293" s="15" t="s">
        <v>133</v>
      </c>
      <c r="N293" s="16">
        <v>43101</v>
      </c>
      <c r="O293" s="16">
        <v>43830</v>
      </c>
      <c r="P293" s="15">
        <v>100</v>
      </c>
      <c r="Q293" s="15">
        <v>100</v>
      </c>
      <c r="R293" s="15">
        <v>0</v>
      </c>
      <c r="S293" s="17">
        <v>0</v>
      </c>
      <c r="T293" s="17">
        <v>0</v>
      </c>
    </row>
    <row r="294" spans="1:20" x14ac:dyDescent="0.25">
      <c r="A294" s="15">
        <v>293</v>
      </c>
      <c r="B294" s="15" t="s">
        <v>2853</v>
      </c>
      <c r="C294" s="15">
        <v>3886</v>
      </c>
      <c r="D294" s="15" t="s">
        <v>403</v>
      </c>
      <c r="E294" s="15" t="s">
        <v>2846</v>
      </c>
      <c r="F294" s="15" t="s">
        <v>2846</v>
      </c>
      <c r="G294" s="15" t="s">
        <v>62</v>
      </c>
      <c r="H294" s="15" t="s">
        <v>1031</v>
      </c>
      <c r="I294" s="15" t="s">
        <v>2855</v>
      </c>
      <c r="J294" s="15" t="s">
        <v>175</v>
      </c>
      <c r="K294" s="15" t="s">
        <v>176</v>
      </c>
      <c r="L294" s="15" t="s">
        <v>177</v>
      </c>
      <c r="M294" s="15" t="s">
        <v>177</v>
      </c>
      <c r="N294" s="16">
        <v>43101</v>
      </c>
      <c r="O294" s="16">
        <v>43830</v>
      </c>
      <c r="P294" s="15">
        <v>100</v>
      </c>
      <c r="Q294" s="15">
        <v>100</v>
      </c>
      <c r="R294" s="15">
        <v>40</v>
      </c>
      <c r="S294" s="17">
        <v>0.4</v>
      </c>
      <c r="T294" s="17">
        <v>0.4</v>
      </c>
    </row>
    <row r="295" spans="1:20" x14ac:dyDescent="0.25">
      <c r="A295" s="15">
        <v>294</v>
      </c>
      <c r="B295" s="15" t="s">
        <v>2853</v>
      </c>
      <c r="C295" s="15">
        <v>3886</v>
      </c>
      <c r="D295" s="15" t="s">
        <v>403</v>
      </c>
      <c r="E295" s="15" t="s">
        <v>2846</v>
      </c>
      <c r="F295" s="15" t="s">
        <v>2846</v>
      </c>
      <c r="G295" s="15" t="s">
        <v>115</v>
      </c>
      <c r="H295" s="15" t="s">
        <v>1032</v>
      </c>
      <c r="I295" s="15" t="s">
        <v>2856</v>
      </c>
      <c r="J295" s="15" t="s">
        <v>175</v>
      </c>
      <c r="K295" s="15" t="s">
        <v>176</v>
      </c>
      <c r="L295" s="15" t="s">
        <v>177</v>
      </c>
      <c r="M295" s="15" t="s">
        <v>177</v>
      </c>
      <c r="N295" s="16">
        <v>42826</v>
      </c>
      <c r="O295" s="16">
        <v>44196</v>
      </c>
      <c r="P295" s="15">
        <v>100</v>
      </c>
      <c r="Q295" s="15">
        <v>100</v>
      </c>
      <c r="R295" s="15">
        <v>90</v>
      </c>
      <c r="S295" s="17">
        <v>0.9</v>
      </c>
      <c r="T295" s="17">
        <v>0.9</v>
      </c>
    </row>
    <row r="296" spans="1:20" x14ac:dyDescent="0.25">
      <c r="A296" s="15">
        <v>295</v>
      </c>
      <c r="B296" s="15" t="s">
        <v>2853</v>
      </c>
      <c r="C296" s="15">
        <v>3886</v>
      </c>
      <c r="D296" s="15" t="s">
        <v>403</v>
      </c>
      <c r="E296" s="15" t="s">
        <v>2846</v>
      </c>
      <c r="F296" s="15" t="s">
        <v>2846</v>
      </c>
      <c r="G296" s="15" t="s">
        <v>70</v>
      </c>
      <c r="H296" s="15" t="s">
        <v>1033</v>
      </c>
      <c r="I296" s="15" t="s">
        <v>2856</v>
      </c>
      <c r="J296" s="15" t="s">
        <v>175</v>
      </c>
      <c r="K296" s="15" t="s">
        <v>176</v>
      </c>
      <c r="L296" s="15" t="s">
        <v>177</v>
      </c>
      <c r="M296" s="15" t="s">
        <v>177</v>
      </c>
      <c r="N296" s="16">
        <v>42887</v>
      </c>
      <c r="O296" s="16">
        <v>43434</v>
      </c>
      <c r="P296" s="15">
        <v>100</v>
      </c>
      <c r="Q296" s="15">
        <v>100</v>
      </c>
      <c r="R296" s="15">
        <v>95</v>
      </c>
      <c r="S296" s="17">
        <v>0.95</v>
      </c>
      <c r="T296" s="17">
        <v>0.95</v>
      </c>
    </row>
    <row r="297" spans="1:20" x14ac:dyDescent="0.25">
      <c r="A297" s="15">
        <v>296</v>
      </c>
      <c r="B297" s="15" t="s">
        <v>2853</v>
      </c>
      <c r="C297" s="15">
        <v>3886</v>
      </c>
      <c r="D297" s="15" t="s">
        <v>403</v>
      </c>
      <c r="E297" s="15" t="s">
        <v>2846</v>
      </c>
      <c r="F297" s="15" t="s">
        <v>2846</v>
      </c>
      <c r="G297" s="15" t="s">
        <v>374</v>
      </c>
      <c r="H297" s="15" t="s">
        <v>1036</v>
      </c>
      <c r="I297" s="15" t="s">
        <v>2855</v>
      </c>
      <c r="J297" s="15" t="s">
        <v>246</v>
      </c>
      <c r="K297" s="15" t="s">
        <v>247</v>
      </c>
      <c r="L297" s="15" t="s">
        <v>6</v>
      </c>
      <c r="M297" s="15" t="s">
        <v>7</v>
      </c>
      <c r="N297" s="16">
        <v>42863</v>
      </c>
      <c r="O297" s="16">
        <v>43434</v>
      </c>
      <c r="P297" s="15">
        <v>100</v>
      </c>
      <c r="Q297" s="15">
        <v>100</v>
      </c>
      <c r="R297" s="15">
        <v>100</v>
      </c>
      <c r="S297" s="17">
        <v>1</v>
      </c>
      <c r="T297" s="17">
        <v>1</v>
      </c>
    </row>
    <row r="298" spans="1:20" x14ac:dyDescent="0.25">
      <c r="A298" s="15">
        <v>297</v>
      </c>
      <c r="B298" s="15" t="s">
        <v>2853</v>
      </c>
      <c r="C298" s="15">
        <v>3886</v>
      </c>
      <c r="D298" s="15" t="s">
        <v>403</v>
      </c>
      <c r="E298" s="15" t="s">
        <v>2846</v>
      </c>
      <c r="F298" s="15" t="s">
        <v>2846</v>
      </c>
      <c r="G298" s="15" t="s">
        <v>372</v>
      </c>
      <c r="H298" s="15" t="s">
        <v>1088</v>
      </c>
      <c r="I298" s="15" t="s">
        <v>2855</v>
      </c>
      <c r="J298" s="15" t="s">
        <v>246</v>
      </c>
      <c r="K298" s="15" t="s">
        <v>247</v>
      </c>
      <c r="L298" s="15" t="s">
        <v>6</v>
      </c>
      <c r="M298" s="15" t="s">
        <v>7</v>
      </c>
      <c r="N298" s="16">
        <v>42863</v>
      </c>
      <c r="O298" s="16">
        <v>44165</v>
      </c>
      <c r="P298" s="15">
        <v>4</v>
      </c>
      <c r="Q298" s="15">
        <v>4</v>
      </c>
      <c r="R298" s="15">
        <v>3</v>
      </c>
      <c r="S298" s="17">
        <v>0.75</v>
      </c>
      <c r="T298" s="17">
        <v>0.75</v>
      </c>
    </row>
    <row r="299" spans="1:20" x14ac:dyDescent="0.25">
      <c r="A299" s="15">
        <v>298</v>
      </c>
      <c r="B299" s="15" t="s">
        <v>2853</v>
      </c>
      <c r="C299" s="15">
        <v>3886</v>
      </c>
      <c r="D299" s="15" t="s">
        <v>403</v>
      </c>
      <c r="E299" s="15" t="s">
        <v>2846</v>
      </c>
      <c r="F299" s="15" t="s">
        <v>2846</v>
      </c>
      <c r="G299" s="15" t="s">
        <v>68</v>
      </c>
      <c r="H299" s="15" t="s">
        <v>1296</v>
      </c>
      <c r="I299" s="15" t="s">
        <v>2855</v>
      </c>
      <c r="J299" s="15" t="s">
        <v>148</v>
      </c>
      <c r="K299" s="15" t="s">
        <v>149</v>
      </c>
      <c r="L299" s="15" t="s">
        <v>132</v>
      </c>
      <c r="M299" s="15" t="s">
        <v>133</v>
      </c>
      <c r="N299" s="16">
        <v>42887</v>
      </c>
      <c r="O299" s="16">
        <v>43434</v>
      </c>
      <c r="P299" s="15">
        <v>100</v>
      </c>
      <c r="Q299" s="15">
        <v>100</v>
      </c>
      <c r="R299" s="15">
        <v>0</v>
      </c>
      <c r="S299" s="17">
        <v>0</v>
      </c>
      <c r="T299" s="17">
        <v>0</v>
      </c>
    </row>
    <row r="300" spans="1:20" x14ac:dyDescent="0.25">
      <c r="A300" s="15">
        <v>299</v>
      </c>
      <c r="B300" s="15" t="s">
        <v>2853</v>
      </c>
      <c r="C300" s="15">
        <v>3886</v>
      </c>
      <c r="D300" s="15" t="s">
        <v>403</v>
      </c>
      <c r="E300" s="15" t="s">
        <v>2846</v>
      </c>
      <c r="F300" s="15" t="s">
        <v>2846</v>
      </c>
      <c r="G300" s="15" t="s">
        <v>15</v>
      </c>
      <c r="H300" s="15" t="s">
        <v>1298</v>
      </c>
      <c r="I300" s="15" t="s">
        <v>2856</v>
      </c>
      <c r="J300" s="15" t="s">
        <v>246</v>
      </c>
      <c r="K300" s="15" t="s">
        <v>247</v>
      </c>
      <c r="L300" s="15" t="s">
        <v>6</v>
      </c>
      <c r="M300" s="15" t="s">
        <v>7</v>
      </c>
      <c r="N300" s="16">
        <v>42863</v>
      </c>
      <c r="O300" s="16">
        <v>43100</v>
      </c>
      <c r="P300" s="15">
        <v>100</v>
      </c>
      <c r="Q300" s="15">
        <v>100</v>
      </c>
      <c r="R300" s="15">
        <v>100</v>
      </c>
      <c r="S300" s="17">
        <v>1</v>
      </c>
      <c r="T300" s="17">
        <v>1</v>
      </c>
    </row>
    <row r="301" spans="1:20" x14ac:dyDescent="0.25">
      <c r="A301" s="15">
        <v>300</v>
      </c>
      <c r="B301" s="15" t="s">
        <v>2853</v>
      </c>
      <c r="C301" s="15">
        <v>3886</v>
      </c>
      <c r="D301" s="15" t="s">
        <v>403</v>
      </c>
      <c r="E301" s="15" t="s">
        <v>2846</v>
      </c>
      <c r="F301" s="15" t="s">
        <v>2846</v>
      </c>
      <c r="G301" s="15" t="s">
        <v>17</v>
      </c>
      <c r="H301" s="15" t="s">
        <v>1299</v>
      </c>
      <c r="I301" s="15" t="s">
        <v>2856</v>
      </c>
      <c r="J301" s="15" t="s">
        <v>246</v>
      </c>
      <c r="K301" s="15" t="s">
        <v>247</v>
      </c>
      <c r="L301" s="15" t="s">
        <v>6</v>
      </c>
      <c r="M301" s="15" t="s">
        <v>7</v>
      </c>
      <c r="N301" s="16">
        <v>42863</v>
      </c>
      <c r="O301" s="16">
        <v>43100</v>
      </c>
      <c r="P301" s="15">
        <v>100</v>
      </c>
      <c r="Q301" s="15">
        <v>100</v>
      </c>
      <c r="R301" s="15">
        <v>100</v>
      </c>
      <c r="S301" s="17">
        <v>1</v>
      </c>
      <c r="T301" s="17">
        <v>1</v>
      </c>
    </row>
    <row r="302" spans="1:20" x14ac:dyDescent="0.25">
      <c r="A302" s="15">
        <v>301</v>
      </c>
      <c r="B302" s="15" t="s">
        <v>2853</v>
      </c>
      <c r="C302" s="15">
        <v>3886</v>
      </c>
      <c r="D302" s="15" t="s">
        <v>403</v>
      </c>
      <c r="E302" s="15" t="s">
        <v>2846</v>
      </c>
      <c r="F302" s="15" t="s">
        <v>2846</v>
      </c>
      <c r="G302" s="15" t="s">
        <v>63</v>
      </c>
      <c r="H302" s="15" t="s">
        <v>1457</v>
      </c>
      <c r="I302" s="15" t="s">
        <v>2855</v>
      </c>
      <c r="J302" s="15" t="s">
        <v>321</v>
      </c>
      <c r="K302" s="15" t="s">
        <v>322</v>
      </c>
      <c r="L302" s="15" t="s">
        <v>180</v>
      </c>
      <c r="M302" s="15" t="s">
        <v>181</v>
      </c>
      <c r="N302" s="16">
        <v>43101</v>
      </c>
      <c r="O302" s="16">
        <v>46387</v>
      </c>
      <c r="P302" s="15">
        <v>4</v>
      </c>
      <c r="Q302" s="15">
        <v>10</v>
      </c>
      <c r="R302" s="15">
        <v>16</v>
      </c>
      <c r="S302" s="17">
        <v>1</v>
      </c>
      <c r="T302" s="17">
        <v>1</v>
      </c>
    </row>
    <row r="303" spans="1:20" x14ac:dyDescent="0.25">
      <c r="A303" s="15">
        <v>302</v>
      </c>
      <c r="B303" s="15" t="s">
        <v>2853</v>
      </c>
      <c r="C303" s="15">
        <v>3886</v>
      </c>
      <c r="D303" s="15" t="s">
        <v>403</v>
      </c>
      <c r="E303" s="15" t="s">
        <v>2846</v>
      </c>
      <c r="F303" s="15" t="s">
        <v>2846</v>
      </c>
      <c r="G303" s="15" t="s">
        <v>134</v>
      </c>
      <c r="H303" s="15" t="s">
        <v>1476</v>
      </c>
      <c r="I303" s="15" t="s">
        <v>2856</v>
      </c>
      <c r="J303" s="15" t="s">
        <v>246</v>
      </c>
      <c r="K303" s="15" t="s">
        <v>247</v>
      </c>
      <c r="L303" s="15" t="s">
        <v>6</v>
      </c>
      <c r="M303" s="15" t="s">
        <v>7</v>
      </c>
      <c r="N303" s="16">
        <v>42863</v>
      </c>
      <c r="O303" s="16">
        <v>43683</v>
      </c>
      <c r="P303" s="15">
        <v>100</v>
      </c>
      <c r="Q303" s="15">
        <v>100</v>
      </c>
      <c r="R303" s="15">
        <v>100</v>
      </c>
      <c r="S303" s="17">
        <v>1</v>
      </c>
      <c r="T303" s="17">
        <v>1</v>
      </c>
    </row>
    <row r="304" spans="1:20" x14ac:dyDescent="0.25">
      <c r="A304" s="15">
        <v>303</v>
      </c>
      <c r="B304" s="15" t="s">
        <v>2853</v>
      </c>
      <c r="C304" s="15">
        <v>3886</v>
      </c>
      <c r="D304" s="15" t="s">
        <v>403</v>
      </c>
      <c r="E304" s="15" t="s">
        <v>2846</v>
      </c>
      <c r="F304" s="15" t="s">
        <v>2846</v>
      </c>
      <c r="G304" s="15" t="s">
        <v>209</v>
      </c>
      <c r="H304" s="15" t="s">
        <v>1487</v>
      </c>
      <c r="I304" s="15" t="s">
        <v>2856</v>
      </c>
      <c r="J304" s="15" t="s">
        <v>246</v>
      </c>
      <c r="K304" s="15" t="s">
        <v>247</v>
      </c>
      <c r="L304" s="15" t="s">
        <v>6</v>
      </c>
      <c r="M304" s="15" t="s">
        <v>7</v>
      </c>
      <c r="N304" s="16">
        <v>42863</v>
      </c>
      <c r="O304" s="16">
        <v>43404</v>
      </c>
      <c r="P304" s="15">
        <v>100</v>
      </c>
      <c r="Q304" s="15">
        <v>100</v>
      </c>
      <c r="R304" s="15">
        <v>25</v>
      </c>
      <c r="S304" s="17">
        <v>0.25</v>
      </c>
      <c r="T304" s="17">
        <v>0.25</v>
      </c>
    </row>
    <row r="305" spans="1:20" x14ac:dyDescent="0.25">
      <c r="A305" s="15">
        <v>304</v>
      </c>
      <c r="B305" s="15" t="s">
        <v>2853</v>
      </c>
      <c r="C305" s="15">
        <v>3886</v>
      </c>
      <c r="D305" s="15" t="s">
        <v>403</v>
      </c>
      <c r="E305" s="15" t="s">
        <v>2846</v>
      </c>
      <c r="F305" s="15" t="s">
        <v>2846</v>
      </c>
      <c r="G305" s="15" t="s">
        <v>206</v>
      </c>
      <c r="H305" s="15" t="s">
        <v>1488</v>
      </c>
      <c r="I305" s="15" t="s">
        <v>2855</v>
      </c>
      <c r="J305" s="15" t="s">
        <v>246</v>
      </c>
      <c r="K305" s="15" t="s">
        <v>247</v>
      </c>
      <c r="L305" s="15" t="s">
        <v>6</v>
      </c>
      <c r="M305" s="15" t="s">
        <v>7</v>
      </c>
      <c r="N305" s="16">
        <v>42863</v>
      </c>
      <c r="O305" s="16">
        <v>43404</v>
      </c>
      <c r="P305" s="15">
        <v>100</v>
      </c>
      <c r="Q305" s="15">
        <v>100</v>
      </c>
      <c r="R305" s="15">
        <v>100</v>
      </c>
      <c r="S305" s="17">
        <v>1</v>
      </c>
      <c r="T305" s="17">
        <v>1</v>
      </c>
    </row>
    <row r="306" spans="1:20" x14ac:dyDescent="0.25">
      <c r="A306" s="15">
        <v>305</v>
      </c>
      <c r="B306" s="15" t="s">
        <v>2853</v>
      </c>
      <c r="C306" s="15">
        <v>3886</v>
      </c>
      <c r="D306" s="15" t="s">
        <v>403</v>
      </c>
      <c r="E306" s="15" t="s">
        <v>2846</v>
      </c>
      <c r="F306" s="15" t="s">
        <v>2846</v>
      </c>
      <c r="G306" s="15" t="s">
        <v>244</v>
      </c>
      <c r="H306" s="15" t="s">
        <v>1489</v>
      </c>
      <c r="I306" s="15" t="s">
        <v>2856</v>
      </c>
      <c r="J306" s="15" t="s">
        <v>246</v>
      </c>
      <c r="K306" s="15" t="s">
        <v>247</v>
      </c>
      <c r="L306" s="15" t="s">
        <v>6</v>
      </c>
      <c r="M306" s="15" t="s">
        <v>7</v>
      </c>
      <c r="N306" s="16">
        <v>42863</v>
      </c>
      <c r="O306" s="16">
        <v>43100</v>
      </c>
      <c r="P306" s="15">
        <v>100</v>
      </c>
      <c r="Q306" s="15">
        <v>100</v>
      </c>
      <c r="R306" s="15">
        <v>100</v>
      </c>
      <c r="S306" s="17">
        <v>1</v>
      </c>
      <c r="T306" s="17">
        <v>1</v>
      </c>
    </row>
    <row r="307" spans="1:20" x14ac:dyDescent="0.25">
      <c r="A307" s="15">
        <v>306</v>
      </c>
      <c r="B307" s="15" t="s">
        <v>2853</v>
      </c>
      <c r="C307" s="15">
        <v>3886</v>
      </c>
      <c r="D307" s="15" t="s">
        <v>403</v>
      </c>
      <c r="E307" s="15" t="s">
        <v>2846</v>
      </c>
      <c r="F307" s="15" t="s">
        <v>2846</v>
      </c>
      <c r="G307" s="15" t="s">
        <v>208</v>
      </c>
      <c r="H307" s="15" t="s">
        <v>1491</v>
      </c>
      <c r="I307" s="15" t="s">
        <v>2856</v>
      </c>
      <c r="J307" s="15" t="s">
        <v>246</v>
      </c>
      <c r="K307" s="15" t="s">
        <v>247</v>
      </c>
      <c r="L307" s="15" t="s">
        <v>6</v>
      </c>
      <c r="M307" s="15" t="s">
        <v>7</v>
      </c>
      <c r="N307" s="16">
        <v>42863</v>
      </c>
      <c r="O307" s="16">
        <v>43689</v>
      </c>
      <c r="P307" s="15">
        <v>100</v>
      </c>
      <c r="Q307" s="15">
        <v>100</v>
      </c>
      <c r="R307" s="15">
        <v>30</v>
      </c>
      <c r="S307" s="17">
        <v>0.3</v>
      </c>
      <c r="T307" s="17">
        <v>0.3</v>
      </c>
    </row>
    <row r="308" spans="1:20" x14ac:dyDescent="0.25">
      <c r="A308" s="15">
        <v>307</v>
      </c>
      <c r="B308" s="15" t="s">
        <v>2853</v>
      </c>
      <c r="C308" s="15">
        <v>3886</v>
      </c>
      <c r="D308" s="15" t="s">
        <v>403</v>
      </c>
      <c r="E308" s="15" t="s">
        <v>2846</v>
      </c>
      <c r="F308" s="15" t="s">
        <v>2846</v>
      </c>
      <c r="G308" s="15" t="s">
        <v>94</v>
      </c>
      <c r="H308" s="15" t="s">
        <v>1493</v>
      </c>
      <c r="I308" s="15" t="s">
        <v>2856</v>
      </c>
      <c r="J308" s="15" t="s">
        <v>246</v>
      </c>
      <c r="K308" s="15" t="s">
        <v>247</v>
      </c>
      <c r="L308" s="15" t="s">
        <v>6</v>
      </c>
      <c r="M308" s="15" t="s">
        <v>7</v>
      </c>
      <c r="N308" s="16">
        <v>42863</v>
      </c>
      <c r="O308" s="16">
        <v>43465</v>
      </c>
      <c r="P308" s="15">
        <v>100</v>
      </c>
      <c r="Q308" s="15">
        <v>100</v>
      </c>
      <c r="R308" s="15">
        <v>5</v>
      </c>
      <c r="S308" s="17">
        <v>0.05</v>
      </c>
      <c r="T308" s="17">
        <v>0.05</v>
      </c>
    </row>
    <row r="309" spans="1:20" x14ac:dyDescent="0.25">
      <c r="A309" s="15">
        <v>308</v>
      </c>
      <c r="B309" s="15" t="s">
        <v>2853</v>
      </c>
      <c r="C309" s="15">
        <v>3886</v>
      </c>
      <c r="D309" s="15" t="s">
        <v>403</v>
      </c>
      <c r="E309" s="15" t="s">
        <v>2846</v>
      </c>
      <c r="F309" s="15" t="s">
        <v>2846</v>
      </c>
      <c r="G309" s="15" t="s">
        <v>89</v>
      </c>
      <c r="H309" s="15" t="s">
        <v>1494</v>
      </c>
      <c r="I309" s="15" t="s">
        <v>2855</v>
      </c>
      <c r="J309" s="15" t="s">
        <v>246</v>
      </c>
      <c r="K309" s="15" t="s">
        <v>247</v>
      </c>
      <c r="L309" s="15" t="s">
        <v>6</v>
      </c>
      <c r="M309" s="15" t="s">
        <v>7</v>
      </c>
      <c r="N309" s="16">
        <v>42863</v>
      </c>
      <c r="O309" s="16">
        <v>43373</v>
      </c>
      <c r="P309" s="15">
        <v>100</v>
      </c>
      <c r="Q309" s="15">
        <v>100</v>
      </c>
      <c r="R309" s="15">
        <v>50</v>
      </c>
      <c r="S309" s="17">
        <v>0.5</v>
      </c>
      <c r="T309" s="17">
        <v>0.5</v>
      </c>
    </row>
    <row r="310" spans="1:20" x14ac:dyDescent="0.25">
      <c r="A310" s="15">
        <v>309</v>
      </c>
      <c r="B310" s="15" t="s">
        <v>2853</v>
      </c>
      <c r="C310" s="15">
        <v>3886</v>
      </c>
      <c r="D310" s="15" t="s">
        <v>403</v>
      </c>
      <c r="E310" s="15" t="s">
        <v>2846</v>
      </c>
      <c r="F310" s="15" t="s">
        <v>2846</v>
      </c>
      <c r="G310" s="15" t="s">
        <v>51</v>
      </c>
      <c r="H310" s="15" t="s">
        <v>1495</v>
      </c>
      <c r="I310" s="15" t="s">
        <v>2856</v>
      </c>
      <c r="J310" s="15" t="s">
        <v>246</v>
      </c>
      <c r="K310" s="15" t="s">
        <v>247</v>
      </c>
      <c r="L310" s="15" t="s">
        <v>6</v>
      </c>
      <c r="M310" s="15" t="s">
        <v>7</v>
      </c>
      <c r="N310" s="16">
        <v>42917</v>
      </c>
      <c r="O310" s="16">
        <v>43465</v>
      </c>
      <c r="P310" s="15">
        <v>100</v>
      </c>
      <c r="Q310" s="15">
        <v>100</v>
      </c>
      <c r="R310" s="15">
        <v>75</v>
      </c>
      <c r="S310" s="17">
        <v>0.75</v>
      </c>
      <c r="T310" s="17">
        <v>0.75</v>
      </c>
    </row>
    <row r="311" spans="1:20" x14ac:dyDescent="0.25">
      <c r="A311" s="15">
        <v>310</v>
      </c>
      <c r="B311" s="15" t="s">
        <v>2853</v>
      </c>
      <c r="C311" s="15">
        <v>3886</v>
      </c>
      <c r="D311" s="15" t="s">
        <v>403</v>
      </c>
      <c r="E311" s="15" t="s">
        <v>2846</v>
      </c>
      <c r="F311" s="15" t="s">
        <v>2846</v>
      </c>
      <c r="G311" s="15" t="s">
        <v>13</v>
      </c>
      <c r="H311" s="15" t="s">
        <v>1505</v>
      </c>
      <c r="I311" s="15" t="s">
        <v>2856</v>
      </c>
      <c r="J311" s="15" t="s">
        <v>246</v>
      </c>
      <c r="K311" s="15" t="s">
        <v>247</v>
      </c>
      <c r="L311" s="15" t="s">
        <v>6</v>
      </c>
      <c r="M311" s="15" t="s">
        <v>7</v>
      </c>
      <c r="N311" s="16">
        <v>42863</v>
      </c>
      <c r="O311" s="16">
        <v>43100</v>
      </c>
      <c r="P311" s="15">
        <v>100</v>
      </c>
      <c r="Q311" s="15">
        <v>100</v>
      </c>
      <c r="R311" s="15">
        <v>100</v>
      </c>
      <c r="S311" s="17">
        <v>1</v>
      </c>
      <c r="T311" s="17">
        <v>1</v>
      </c>
    </row>
    <row r="312" spans="1:20" x14ac:dyDescent="0.25">
      <c r="A312" s="15">
        <v>311</v>
      </c>
      <c r="B312" s="15" t="s">
        <v>2853</v>
      </c>
      <c r="C312" s="15">
        <v>3886</v>
      </c>
      <c r="D312" s="15" t="s">
        <v>403</v>
      </c>
      <c r="E312" s="15" t="s">
        <v>2846</v>
      </c>
      <c r="F312" s="15" t="s">
        <v>2846</v>
      </c>
      <c r="G312" s="15" t="s">
        <v>66</v>
      </c>
      <c r="H312" s="15" t="s">
        <v>1515</v>
      </c>
      <c r="I312" s="15" t="s">
        <v>2856</v>
      </c>
      <c r="J312" s="15" t="s">
        <v>148</v>
      </c>
      <c r="K312" s="15" t="s">
        <v>149</v>
      </c>
      <c r="L312" s="15" t="s">
        <v>132</v>
      </c>
      <c r="M312" s="15" t="s">
        <v>133</v>
      </c>
      <c r="N312" s="16">
        <v>42863</v>
      </c>
      <c r="O312" s="16">
        <v>43647</v>
      </c>
      <c r="P312" s="15">
        <v>100</v>
      </c>
      <c r="Q312" s="15">
        <v>100</v>
      </c>
      <c r="R312" s="15">
        <v>100</v>
      </c>
      <c r="S312" s="17">
        <v>1</v>
      </c>
      <c r="T312" s="17">
        <v>1</v>
      </c>
    </row>
    <row r="313" spans="1:20" x14ac:dyDescent="0.25">
      <c r="A313" s="15">
        <v>312</v>
      </c>
      <c r="B313" s="15" t="s">
        <v>2853</v>
      </c>
      <c r="C313" s="15">
        <v>3886</v>
      </c>
      <c r="D313" s="15" t="s">
        <v>403</v>
      </c>
      <c r="E313" s="15" t="s">
        <v>2846</v>
      </c>
      <c r="F313" s="15" t="s">
        <v>2846</v>
      </c>
      <c r="G313" s="15" t="s">
        <v>205</v>
      </c>
      <c r="H313" s="15" t="s">
        <v>1523</v>
      </c>
      <c r="I313" s="15" t="s">
        <v>2855</v>
      </c>
      <c r="J313" s="15" t="s">
        <v>410</v>
      </c>
      <c r="K313" s="15" t="s">
        <v>411</v>
      </c>
      <c r="L313" s="15" t="s">
        <v>6</v>
      </c>
      <c r="M313" s="15" t="s">
        <v>7</v>
      </c>
      <c r="N313" s="16">
        <v>42863</v>
      </c>
      <c r="O313" s="16">
        <v>43830</v>
      </c>
      <c r="P313" s="15">
        <v>100</v>
      </c>
      <c r="Q313" s="15">
        <v>100</v>
      </c>
      <c r="R313" s="15">
        <v>100</v>
      </c>
      <c r="S313" s="17">
        <v>1</v>
      </c>
      <c r="T313" s="17">
        <v>1</v>
      </c>
    </row>
    <row r="314" spans="1:20" x14ac:dyDescent="0.25">
      <c r="A314" s="15">
        <v>313</v>
      </c>
      <c r="B314" s="15" t="s">
        <v>2853</v>
      </c>
      <c r="C314" s="15">
        <v>3886</v>
      </c>
      <c r="D314" s="15" t="s">
        <v>403</v>
      </c>
      <c r="E314" s="15" t="s">
        <v>2846</v>
      </c>
      <c r="F314" s="15" t="s">
        <v>2846</v>
      </c>
      <c r="G314" s="15" t="s">
        <v>207</v>
      </c>
      <c r="H314" s="15" t="s">
        <v>1527</v>
      </c>
      <c r="I314" s="15" t="s">
        <v>2856</v>
      </c>
      <c r="J314" s="15" t="s">
        <v>246</v>
      </c>
      <c r="K314" s="15" t="s">
        <v>247</v>
      </c>
      <c r="L314" s="15" t="s">
        <v>6</v>
      </c>
      <c r="M314" s="15" t="s">
        <v>7</v>
      </c>
      <c r="N314" s="16">
        <v>42917</v>
      </c>
      <c r="O314" s="16">
        <v>43830</v>
      </c>
      <c r="P314" s="15">
        <v>100</v>
      </c>
      <c r="Q314" s="15">
        <v>100</v>
      </c>
      <c r="R314" s="15">
        <v>0</v>
      </c>
      <c r="S314" s="17">
        <v>0</v>
      </c>
      <c r="T314" s="17">
        <v>0</v>
      </c>
    </row>
    <row r="315" spans="1:20" x14ac:dyDescent="0.25">
      <c r="A315" s="15">
        <v>314</v>
      </c>
      <c r="B315" s="15" t="s">
        <v>2853</v>
      </c>
      <c r="C315" s="15">
        <v>3886</v>
      </c>
      <c r="D315" s="15" t="s">
        <v>403</v>
      </c>
      <c r="E315" s="15" t="s">
        <v>2846</v>
      </c>
      <c r="F315" s="15" t="s">
        <v>2846</v>
      </c>
      <c r="G315" s="15" t="s">
        <v>67</v>
      </c>
      <c r="H315" s="15" t="s">
        <v>1528</v>
      </c>
      <c r="I315" s="15" t="s">
        <v>2856</v>
      </c>
      <c r="J315" s="15" t="s">
        <v>321</v>
      </c>
      <c r="K315" s="15" t="s">
        <v>322</v>
      </c>
      <c r="L315" s="15" t="s">
        <v>180</v>
      </c>
      <c r="M315" s="15" t="s">
        <v>181</v>
      </c>
      <c r="N315" s="16">
        <v>42863</v>
      </c>
      <c r="O315" s="16">
        <v>43465</v>
      </c>
      <c r="P315" s="15">
        <v>100</v>
      </c>
      <c r="Q315" s="15">
        <v>100</v>
      </c>
      <c r="R315" s="15">
        <v>42.5</v>
      </c>
      <c r="S315" s="17">
        <v>0.42499999999999999</v>
      </c>
      <c r="T315" s="17">
        <v>0.42499999999999999</v>
      </c>
    </row>
    <row r="316" spans="1:20" x14ac:dyDescent="0.25">
      <c r="A316" s="15">
        <v>315</v>
      </c>
      <c r="B316" s="15" t="s">
        <v>2853</v>
      </c>
      <c r="C316" s="15">
        <v>3886</v>
      </c>
      <c r="D316" s="15" t="s">
        <v>403</v>
      </c>
      <c r="E316" s="15" t="s">
        <v>2846</v>
      </c>
      <c r="F316" s="15" t="s">
        <v>2846</v>
      </c>
      <c r="G316" s="15" t="s">
        <v>210</v>
      </c>
      <c r="H316" s="15" t="s">
        <v>1530</v>
      </c>
      <c r="I316" s="15" t="s">
        <v>2855</v>
      </c>
      <c r="J316" s="15" t="s">
        <v>246</v>
      </c>
      <c r="K316" s="15" t="s">
        <v>247</v>
      </c>
      <c r="L316" s="15" t="s">
        <v>6</v>
      </c>
      <c r="M316" s="15" t="s">
        <v>7</v>
      </c>
      <c r="N316" s="16">
        <v>42863</v>
      </c>
      <c r="O316" s="16">
        <v>44681</v>
      </c>
      <c r="P316" s="15">
        <v>85</v>
      </c>
      <c r="Q316" s="15">
        <v>100</v>
      </c>
      <c r="R316" s="15">
        <v>0</v>
      </c>
      <c r="S316" s="17">
        <v>0</v>
      </c>
      <c r="T316" s="17">
        <v>0</v>
      </c>
    </row>
    <row r="317" spans="1:20" x14ac:dyDescent="0.25">
      <c r="A317" s="15">
        <v>316</v>
      </c>
      <c r="B317" s="15" t="s">
        <v>2853</v>
      </c>
      <c r="C317" s="15">
        <v>3886</v>
      </c>
      <c r="D317" s="15" t="s">
        <v>403</v>
      </c>
      <c r="E317" s="15" t="s">
        <v>2846</v>
      </c>
      <c r="F317" s="15" t="s">
        <v>2846</v>
      </c>
      <c r="G317" s="15" t="s">
        <v>129</v>
      </c>
      <c r="H317" s="15" t="s">
        <v>1534</v>
      </c>
      <c r="I317" s="15" t="s">
        <v>2856</v>
      </c>
      <c r="J317" s="15" t="s">
        <v>226</v>
      </c>
      <c r="K317" s="15" t="s">
        <v>227</v>
      </c>
      <c r="L317" s="15" t="s">
        <v>228</v>
      </c>
      <c r="M317" s="15" t="s">
        <v>229</v>
      </c>
      <c r="N317" s="16">
        <v>42917</v>
      </c>
      <c r="O317" s="16">
        <v>43100</v>
      </c>
      <c r="P317" s="15">
        <v>100</v>
      </c>
      <c r="Q317" s="15">
        <v>100</v>
      </c>
      <c r="R317" s="15">
        <v>50</v>
      </c>
      <c r="S317" s="17">
        <v>0.5</v>
      </c>
      <c r="T317" s="17">
        <v>0.5</v>
      </c>
    </row>
    <row r="318" spans="1:20" x14ac:dyDescent="0.25">
      <c r="A318" s="15">
        <v>317</v>
      </c>
      <c r="B318" s="15" t="s">
        <v>2853</v>
      </c>
      <c r="C318" s="15">
        <v>3886</v>
      </c>
      <c r="D318" s="15" t="s">
        <v>403</v>
      </c>
      <c r="E318" s="15" t="s">
        <v>2846</v>
      </c>
      <c r="F318" s="15" t="s">
        <v>2846</v>
      </c>
      <c r="G318" s="15" t="s">
        <v>211</v>
      </c>
      <c r="H318" s="15" t="s">
        <v>1535</v>
      </c>
      <c r="I318" s="15" t="s">
        <v>2855</v>
      </c>
      <c r="J318" s="15" t="s">
        <v>175</v>
      </c>
      <c r="K318" s="15" t="s">
        <v>176</v>
      </c>
      <c r="L318" s="15" t="s">
        <v>177</v>
      </c>
      <c r="M318" s="15" t="s">
        <v>177</v>
      </c>
      <c r="N318" s="16">
        <v>43101</v>
      </c>
      <c r="O318" s="16">
        <v>44196</v>
      </c>
      <c r="P318" s="15">
        <v>100</v>
      </c>
      <c r="Q318" s="15">
        <v>100</v>
      </c>
      <c r="R318" s="15">
        <v>26.6</v>
      </c>
      <c r="S318" s="17">
        <v>0.26600000000000001</v>
      </c>
      <c r="T318" s="17">
        <v>0.26600000000000001</v>
      </c>
    </row>
    <row r="319" spans="1:20" x14ac:dyDescent="0.25">
      <c r="A319" s="15">
        <v>318</v>
      </c>
      <c r="B319" s="15" t="s">
        <v>2853</v>
      </c>
      <c r="C319" s="15">
        <v>3886</v>
      </c>
      <c r="D319" s="15" t="s">
        <v>403</v>
      </c>
      <c r="E319" s="15" t="s">
        <v>2846</v>
      </c>
      <c r="F319" s="15" t="s">
        <v>2846</v>
      </c>
      <c r="G319" s="15" t="s">
        <v>65</v>
      </c>
      <c r="H319" s="15" t="s">
        <v>1572</v>
      </c>
      <c r="I319" s="15" t="s">
        <v>2855</v>
      </c>
      <c r="J319" s="15" t="s">
        <v>321</v>
      </c>
      <c r="K319" s="15" t="s">
        <v>322</v>
      </c>
      <c r="L319" s="15" t="s">
        <v>180</v>
      </c>
      <c r="M319" s="15" t="s">
        <v>181</v>
      </c>
      <c r="N319" s="16">
        <v>42863</v>
      </c>
      <c r="O319" s="16">
        <v>43465</v>
      </c>
      <c r="P319" s="15">
        <v>100</v>
      </c>
      <c r="Q319" s="15">
        <v>100</v>
      </c>
      <c r="R319" s="15">
        <v>50</v>
      </c>
      <c r="S319" s="17">
        <v>0.5</v>
      </c>
      <c r="T319" s="17">
        <v>0.5</v>
      </c>
    </row>
    <row r="320" spans="1:20" x14ac:dyDescent="0.25">
      <c r="A320" s="15">
        <v>319</v>
      </c>
      <c r="B320" s="15" t="s">
        <v>2853</v>
      </c>
      <c r="C320" s="15">
        <v>3886</v>
      </c>
      <c r="D320" s="15" t="s">
        <v>403</v>
      </c>
      <c r="E320" s="15" t="s">
        <v>2846</v>
      </c>
      <c r="F320" s="15" t="s">
        <v>2846</v>
      </c>
      <c r="G320" s="15" t="s">
        <v>513</v>
      </c>
      <c r="H320" s="15" t="s">
        <v>1583</v>
      </c>
      <c r="I320" s="15" t="s">
        <v>2856</v>
      </c>
      <c r="J320" s="15" t="s">
        <v>246</v>
      </c>
      <c r="K320" s="15" t="s">
        <v>247</v>
      </c>
      <c r="L320" s="15" t="s">
        <v>6</v>
      </c>
      <c r="M320" s="15" t="s">
        <v>7</v>
      </c>
      <c r="N320" s="16">
        <v>42863</v>
      </c>
      <c r="O320" s="16">
        <v>43100</v>
      </c>
      <c r="P320" s="15">
        <v>100</v>
      </c>
      <c r="Q320" s="15">
        <v>100</v>
      </c>
      <c r="R320" s="15">
        <v>100</v>
      </c>
      <c r="S320" s="17">
        <v>1</v>
      </c>
      <c r="T320" s="17">
        <v>1</v>
      </c>
    </row>
    <row r="321" spans="1:20" x14ac:dyDescent="0.25">
      <c r="A321" s="15">
        <v>320</v>
      </c>
      <c r="B321" s="15" t="s">
        <v>2853</v>
      </c>
      <c r="C321" s="15">
        <v>3886</v>
      </c>
      <c r="D321" s="15" t="s">
        <v>403</v>
      </c>
      <c r="E321" s="15" t="s">
        <v>2846</v>
      </c>
      <c r="F321" s="15" t="s">
        <v>2846</v>
      </c>
      <c r="G321" s="15" t="s">
        <v>809</v>
      </c>
      <c r="H321" s="15" t="s">
        <v>1584</v>
      </c>
      <c r="I321" s="15" t="s">
        <v>2856</v>
      </c>
      <c r="J321" s="15" t="s">
        <v>246</v>
      </c>
      <c r="K321" s="15" t="s">
        <v>247</v>
      </c>
      <c r="L321" s="15" t="s">
        <v>6</v>
      </c>
      <c r="M321" s="15" t="s">
        <v>7</v>
      </c>
      <c r="N321" s="16">
        <v>42887</v>
      </c>
      <c r="O321" s="16">
        <v>43419</v>
      </c>
      <c r="P321" s="15">
        <v>100</v>
      </c>
      <c r="Q321" s="15">
        <v>100</v>
      </c>
      <c r="R321" s="15">
        <v>100</v>
      </c>
      <c r="S321" s="17">
        <v>1</v>
      </c>
      <c r="T321" s="17">
        <v>1</v>
      </c>
    </row>
    <row r="322" spans="1:20" x14ac:dyDescent="0.25">
      <c r="A322" s="15">
        <v>321</v>
      </c>
      <c r="B322" s="15" t="s">
        <v>2853</v>
      </c>
      <c r="C322" s="15">
        <v>3886</v>
      </c>
      <c r="D322" s="15" t="s">
        <v>403</v>
      </c>
      <c r="E322" s="15" t="s">
        <v>2846</v>
      </c>
      <c r="F322" s="15" t="s">
        <v>2846</v>
      </c>
      <c r="G322" s="15" t="s">
        <v>355</v>
      </c>
      <c r="H322" s="15" t="s">
        <v>1614</v>
      </c>
      <c r="I322" s="15" t="s">
        <v>2051</v>
      </c>
      <c r="J322" s="15" t="s">
        <v>175</v>
      </c>
      <c r="K322" s="15" t="s">
        <v>176</v>
      </c>
      <c r="L322" s="15" t="s">
        <v>177</v>
      </c>
      <c r="M322" s="15" t="s">
        <v>177</v>
      </c>
      <c r="N322" s="16">
        <v>43101</v>
      </c>
      <c r="O322" s="16">
        <v>46387</v>
      </c>
      <c r="P322" s="15">
        <v>3</v>
      </c>
      <c r="Q322" s="15">
        <v>5</v>
      </c>
      <c r="R322" s="15">
        <v>3</v>
      </c>
      <c r="S322" s="17">
        <v>1</v>
      </c>
      <c r="T322" s="17">
        <v>0.6</v>
      </c>
    </row>
    <row r="323" spans="1:20" x14ac:dyDescent="0.25">
      <c r="A323" s="15">
        <v>322</v>
      </c>
      <c r="B323" s="15" t="s">
        <v>2853</v>
      </c>
      <c r="C323" s="15">
        <v>3886</v>
      </c>
      <c r="D323" s="15" t="s">
        <v>403</v>
      </c>
      <c r="E323" s="15" t="s">
        <v>2846</v>
      </c>
      <c r="F323" s="15" t="s">
        <v>2846</v>
      </c>
      <c r="G323" s="15" t="s">
        <v>212</v>
      </c>
      <c r="H323" s="15" t="s">
        <v>1627</v>
      </c>
      <c r="I323" s="15" t="s">
        <v>2856</v>
      </c>
      <c r="J323" s="15" t="s">
        <v>246</v>
      </c>
      <c r="K323" s="15" t="s">
        <v>247</v>
      </c>
      <c r="L323" s="15" t="s">
        <v>6</v>
      </c>
      <c r="M323" s="15" t="s">
        <v>7</v>
      </c>
      <c r="N323" s="16">
        <v>43281</v>
      </c>
      <c r="O323" s="16">
        <v>46356</v>
      </c>
      <c r="P323" s="15">
        <v>3</v>
      </c>
      <c r="Q323" s="15">
        <v>9</v>
      </c>
      <c r="R323" s="15">
        <v>2</v>
      </c>
      <c r="S323" s="17">
        <v>0.66666666666666663</v>
      </c>
      <c r="T323" s="17">
        <v>0.22222222222222221</v>
      </c>
    </row>
    <row r="324" spans="1:20" x14ac:dyDescent="0.25">
      <c r="A324" s="15">
        <v>323</v>
      </c>
      <c r="B324" s="15" t="s">
        <v>2853</v>
      </c>
      <c r="C324" s="15">
        <v>3886</v>
      </c>
      <c r="D324" s="15" t="s">
        <v>403</v>
      </c>
      <c r="E324" s="15" t="s">
        <v>2846</v>
      </c>
      <c r="F324" s="15" t="s">
        <v>2846</v>
      </c>
      <c r="G324" s="15" t="s">
        <v>128</v>
      </c>
      <c r="H324" s="15" t="s">
        <v>1754</v>
      </c>
      <c r="I324" s="15" t="s">
        <v>2856</v>
      </c>
      <c r="J324" s="15" t="s">
        <v>246</v>
      </c>
      <c r="K324" s="15" t="s">
        <v>247</v>
      </c>
      <c r="L324" s="15" t="s">
        <v>6</v>
      </c>
      <c r="M324" s="15" t="s">
        <v>7</v>
      </c>
      <c r="N324" s="16">
        <v>42863</v>
      </c>
      <c r="O324" s="16">
        <v>43434</v>
      </c>
      <c r="P324" s="15">
        <v>100</v>
      </c>
      <c r="Q324" s="15">
        <v>100</v>
      </c>
      <c r="R324" s="15">
        <v>100</v>
      </c>
      <c r="S324" s="17">
        <v>1</v>
      </c>
      <c r="T324" s="17">
        <v>1</v>
      </c>
    </row>
    <row r="325" spans="1:20" x14ac:dyDescent="0.25">
      <c r="A325" s="15">
        <v>324</v>
      </c>
      <c r="B325" s="15" t="s">
        <v>2853</v>
      </c>
      <c r="C325" s="15">
        <v>3886</v>
      </c>
      <c r="D325" s="15" t="s">
        <v>403</v>
      </c>
      <c r="E325" s="15" t="s">
        <v>2846</v>
      </c>
      <c r="F325" s="15" t="s">
        <v>2846</v>
      </c>
      <c r="G325" s="15" t="s">
        <v>12</v>
      </c>
      <c r="H325" s="15" t="s">
        <v>1756</v>
      </c>
      <c r="I325" s="15" t="s">
        <v>2856</v>
      </c>
      <c r="J325" s="15" t="s">
        <v>246</v>
      </c>
      <c r="K325" s="15" t="s">
        <v>247</v>
      </c>
      <c r="L325" s="15" t="s">
        <v>6</v>
      </c>
      <c r="M325" s="15" t="s">
        <v>7</v>
      </c>
      <c r="N325" s="16">
        <v>42863</v>
      </c>
      <c r="O325" s="16">
        <v>43799</v>
      </c>
      <c r="P325" s="15">
        <v>100</v>
      </c>
      <c r="Q325" s="15">
        <v>100</v>
      </c>
      <c r="R325" s="15">
        <v>10</v>
      </c>
      <c r="S325" s="17">
        <v>0.1</v>
      </c>
      <c r="T325" s="17">
        <v>0.1</v>
      </c>
    </row>
    <row r="326" spans="1:20" x14ac:dyDescent="0.25">
      <c r="A326" s="15">
        <v>325</v>
      </c>
      <c r="B326" s="15" t="s">
        <v>2853</v>
      </c>
      <c r="C326" s="15">
        <v>3886</v>
      </c>
      <c r="D326" s="15" t="s">
        <v>403</v>
      </c>
      <c r="E326" s="15" t="s">
        <v>2846</v>
      </c>
      <c r="F326" s="15" t="s">
        <v>2846</v>
      </c>
      <c r="G326" s="15" t="s">
        <v>97</v>
      </c>
      <c r="H326" s="15" t="s">
        <v>1757</v>
      </c>
      <c r="I326" s="15" t="s">
        <v>2856</v>
      </c>
      <c r="J326" s="15" t="s">
        <v>246</v>
      </c>
      <c r="K326" s="15" t="s">
        <v>247</v>
      </c>
      <c r="L326" s="15" t="s">
        <v>6</v>
      </c>
      <c r="M326" s="15" t="s">
        <v>7</v>
      </c>
      <c r="N326" s="16">
        <v>42863</v>
      </c>
      <c r="O326" s="16">
        <v>43465</v>
      </c>
      <c r="P326" s="15">
        <v>100</v>
      </c>
      <c r="Q326" s="15">
        <v>100</v>
      </c>
      <c r="R326" s="15">
        <v>100</v>
      </c>
      <c r="S326" s="17">
        <v>1</v>
      </c>
      <c r="T326" s="17">
        <v>1</v>
      </c>
    </row>
    <row r="327" spans="1:20" x14ac:dyDescent="0.25">
      <c r="A327" s="15">
        <v>326</v>
      </c>
      <c r="B327" s="15" t="s">
        <v>2853</v>
      </c>
      <c r="C327" s="15">
        <v>3886</v>
      </c>
      <c r="D327" s="15" t="s">
        <v>403</v>
      </c>
      <c r="E327" s="15" t="s">
        <v>2846</v>
      </c>
      <c r="F327" s="15" t="s">
        <v>2846</v>
      </c>
      <c r="G327" s="15" t="s">
        <v>102</v>
      </c>
      <c r="H327" s="15" t="s">
        <v>1758</v>
      </c>
      <c r="I327" s="15" t="s">
        <v>2856</v>
      </c>
      <c r="J327" s="15" t="s">
        <v>246</v>
      </c>
      <c r="K327" s="15" t="s">
        <v>247</v>
      </c>
      <c r="L327" s="15" t="s">
        <v>6</v>
      </c>
      <c r="M327" s="15" t="s">
        <v>7</v>
      </c>
      <c r="N327" s="16">
        <v>42826</v>
      </c>
      <c r="O327" s="16">
        <v>43131</v>
      </c>
      <c r="P327" s="15">
        <v>100</v>
      </c>
      <c r="Q327" s="15">
        <v>100</v>
      </c>
      <c r="R327" s="15">
        <v>30</v>
      </c>
      <c r="S327" s="17">
        <v>0.3</v>
      </c>
      <c r="T327" s="17">
        <v>0.3</v>
      </c>
    </row>
    <row r="328" spans="1:20" x14ac:dyDescent="0.25">
      <c r="A328" s="15">
        <v>327</v>
      </c>
      <c r="B328" s="15" t="s">
        <v>2853</v>
      </c>
      <c r="C328" s="15">
        <v>3886</v>
      </c>
      <c r="D328" s="15" t="s">
        <v>403</v>
      </c>
      <c r="E328" s="15" t="s">
        <v>2846</v>
      </c>
      <c r="F328" s="15" t="s">
        <v>2846</v>
      </c>
      <c r="G328" s="15" t="s">
        <v>64</v>
      </c>
      <c r="H328" s="15" t="s">
        <v>1771</v>
      </c>
      <c r="I328" s="15" t="s">
        <v>2856</v>
      </c>
      <c r="J328" s="15" t="s">
        <v>321</v>
      </c>
      <c r="K328" s="15" t="s">
        <v>322</v>
      </c>
      <c r="L328" s="15" t="s">
        <v>180</v>
      </c>
      <c r="M328" s="15" t="s">
        <v>181</v>
      </c>
      <c r="N328" s="16">
        <v>42863</v>
      </c>
      <c r="O328" s="16">
        <v>43312</v>
      </c>
      <c r="P328" s="15">
        <v>100</v>
      </c>
      <c r="Q328" s="15">
        <v>100</v>
      </c>
      <c r="R328" s="15">
        <v>90</v>
      </c>
      <c r="S328" s="17">
        <v>0.9</v>
      </c>
      <c r="T328" s="17">
        <v>0.9</v>
      </c>
    </row>
    <row r="329" spans="1:20" x14ac:dyDescent="0.25">
      <c r="A329" s="15">
        <v>328</v>
      </c>
      <c r="B329" s="15" t="s">
        <v>2853</v>
      </c>
      <c r="C329" s="15">
        <v>3886</v>
      </c>
      <c r="D329" s="15" t="s">
        <v>403</v>
      </c>
      <c r="E329" s="15" t="s">
        <v>2846</v>
      </c>
      <c r="F329" s="15" t="s">
        <v>2846</v>
      </c>
      <c r="G329" s="15" t="s">
        <v>9</v>
      </c>
      <c r="H329" s="15" t="s">
        <v>1957</v>
      </c>
      <c r="I329" s="15" t="s">
        <v>2856</v>
      </c>
      <c r="J329" s="15" t="s">
        <v>246</v>
      </c>
      <c r="K329" s="15" t="s">
        <v>247</v>
      </c>
      <c r="L329" s="15" t="s">
        <v>6</v>
      </c>
      <c r="M329" s="15" t="s">
        <v>7</v>
      </c>
      <c r="N329" s="16">
        <v>42863</v>
      </c>
      <c r="O329" s="16">
        <v>43281</v>
      </c>
      <c r="P329" s="15">
        <v>100</v>
      </c>
      <c r="Q329" s="15">
        <v>100</v>
      </c>
      <c r="R329" s="15">
        <v>85</v>
      </c>
      <c r="S329" s="17">
        <v>0.85</v>
      </c>
      <c r="T329" s="17">
        <v>0.85</v>
      </c>
    </row>
    <row r="330" spans="1:20" x14ac:dyDescent="0.25">
      <c r="A330" s="15">
        <v>329</v>
      </c>
      <c r="B330" s="15" t="s">
        <v>2853</v>
      </c>
      <c r="C330" s="15">
        <v>3886</v>
      </c>
      <c r="D330" s="15" t="s">
        <v>403</v>
      </c>
      <c r="E330" s="15" t="s">
        <v>2846</v>
      </c>
      <c r="F330" s="15" t="s">
        <v>2846</v>
      </c>
      <c r="G330" s="15" t="s">
        <v>530</v>
      </c>
      <c r="H330" s="15" t="s">
        <v>1959</v>
      </c>
      <c r="I330" s="15" t="s">
        <v>2856</v>
      </c>
      <c r="J330" s="15" t="s">
        <v>246</v>
      </c>
      <c r="K330" s="15" t="s">
        <v>247</v>
      </c>
      <c r="L330" s="15" t="s">
        <v>6</v>
      </c>
      <c r="M330" s="15" t="s">
        <v>7</v>
      </c>
      <c r="N330" s="16">
        <v>42863</v>
      </c>
      <c r="O330" s="16">
        <v>42947</v>
      </c>
      <c r="P330" s="15">
        <v>100</v>
      </c>
      <c r="Q330" s="15">
        <v>100</v>
      </c>
      <c r="R330" s="15">
        <v>100</v>
      </c>
      <c r="S330" s="17">
        <v>1</v>
      </c>
      <c r="T330" s="17">
        <v>1</v>
      </c>
    </row>
    <row r="331" spans="1:20" x14ac:dyDescent="0.25">
      <c r="A331" s="15">
        <v>330</v>
      </c>
      <c r="B331" s="15" t="s">
        <v>2853</v>
      </c>
      <c r="C331" s="15">
        <v>3886</v>
      </c>
      <c r="D331" s="15" t="s">
        <v>403</v>
      </c>
      <c r="E331" s="15" t="s">
        <v>2846</v>
      </c>
      <c r="F331" s="15" t="s">
        <v>2846</v>
      </c>
      <c r="G331" s="15" t="s">
        <v>18</v>
      </c>
      <c r="H331" s="15" t="s">
        <v>1976</v>
      </c>
      <c r="I331" s="15" t="s">
        <v>2856</v>
      </c>
      <c r="J331" s="15" t="s">
        <v>246</v>
      </c>
      <c r="K331" s="15" t="s">
        <v>247</v>
      </c>
      <c r="L331" s="15" t="s">
        <v>6</v>
      </c>
      <c r="M331" s="15" t="s">
        <v>7</v>
      </c>
      <c r="N331" s="16">
        <v>43647</v>
      </c>
      <c r="O331" s="16">
        <v>46387</v>
      </c>
      <c r="P331" s="15">
        <v>208333</v>
      </c>
      <c r="Q331" s="15">
        <v>600000</v>
      </c>
      <c r="R331" s="15">
        <v>0</v>
      </c>
      <c r="S331" s="17">
        <v>0</v>
      </c>
      <c r="T331" s="17">
        <v>0</v>
      </c>
    </row>
    <row r="332" spans="1:20" x14ac:dyDescent="0.25">
      <c r="A332" s="15">
        <v>331</v>
      </c>
      <c r="B332" s="15" t="s">
        <v>2853</v>
      </c>
      <c r="C332" s="15">
        <v>3889</v>
      </c>
      <c r="D332" s="15" t="s">
        <v>1412</v>
      </c>
      <c r="E332" s="15" t="s">
        <v>2846</v>
      </c>
      <c r="F332" s="15" t="s">
        <v>2846</v>
      </c>
      <c r="G332" s="15" t="s">
        <v>244</v>
      </c>
      <c r="H332" s="15" t="s">
        <v>1413</v>
      </c>
      <c r="I332" s="15" t="s">
        <v>2856</v>
      </c>
      <c r="J332" s="15" t="s">
        <v>249</v>
      </c>
      <c r="K332" s="15" t="s">
        <v>250</v>
      </c>
      <c r="L332" s="15" t="s">
        <v>31</v>
      </c>
      <c r="M332" s="15" t="s">
        <v>31</v>
      </c>
      <c r="N332" s="16">
        <v>42899</v>
      </c>
      <c r="O332" s="16">
        <v>42931</v>
      </c>
      <c r="P332" s="15">
        <v>100</v>
      </c>
      <c r="Q332" s="15">
        <v>100</v>
      </c>
      <c r="R332" s="15">
        <v>100</v>
      </c>
      <c r="S332" s="17">
        <v>1</v>
      </c>
      <c r="T332" s="17">
        <v>1</v>
      </c>
    </row>
    <row r="333" spans="1:20" x14ac:dyDescent="0.25">
      <c r="A333" s="15">
        <v>332</v>
      </c>
      <c r="B333" s="15" t="s">
        <v>2853</v>
      </c>
      <c r="C333" s="15">
        <v>3889</v>
      </c>
      <c r="D333" s="15" t="s">
        <v>1412</v>
      </c>
      <c r="E333" s="15" t="s">
        <v>2846</v>
      </c>
      <c r="F333" s="15" t="s">
        <v>2846</v>
      </c>
      <c r="G333" s="15" t="s">
        <v>353</v>
      </c>
      <c r="H333" s="15" t="s">
        <v>1418</v>
      </c>
      <c r="I333" s="15" t="s">
        <v>2856</v>
      </c>
      <c r="J333" s="15" t="s">
        <v>249</v>
      </c>
      <c r="K333" s="15" t="s">
        <v>250</v>
      </c>
      <c r="L333" s="15" t="s">
        <v>31</v>
      </c>
      <c r="M333" s="15" t="s">
        <v>31</v>
      </c>
      <c r="N333" s="16">
        <v>43070</v>
      </c>
      <c r="O333" s="16">
        <v>44926</v>
      </c>
      <c r="P333" s="15">
        <v>100</v>
      </c>
      <c r="Q333" s="15">
        <v>100</v>
      </c>
      <c r="R333" s="15">
        <v>0</v>
      </c>
      <c r="S333" s="17">
        <v>0</v>
      </c>
      <c r="T333" s="17">
        <v>0</v>
      </c>
    </row>
    <row r="334" spans="1:20" x14ac:dyDescent="0.25">
      <c r="A334" s="15">
        <v>333</v>
      </c>
      <c r="B334" s="15" t="s">
        <v>2853</v>
      </c>
      <c r="C334" s="15">
        <v>3889</v>
      </c>
      <c r="D334" s="15" t="s">
        <v>1412</v>
      </c>
      <c r="E334" s="15" t="s">
        <v>2846</v>
      </c>
      <c r="F334" s="15" t="s">
        <v>2846</v>
      </c>
      <c r="G334" s="15" t="s">
        <v>337</v>
      </c>
      <c r="H334" s="15" t="s">
        <v>1439</v>
      </c>
      <c r="I334" s="15" t="s">
        <v>2856</v>
      </c>
      <c r="J334" s="15" t="s">
        <v>249</v>
      </c>
      <c r="K334" s="15" t="s">
        <v>250</v>
      </c>
      <c r="L334" s="15" t="s">
        <v>31</v>
      </c>
      <c r="M334" s="15" t="s">
        <v>31</v>
      </c>
      <c r="N334" s="16">
        <v>42932</v>
      </c>
      <c r="O334" s="16">
        <v>43069</v>
      </c>
      <c r="P334" s="15">
        <v>5</v>
      </c>
      <c r="Q334" s="15">
        <v>5</v>
      </c>
      <c r="R334" s="15">
        <v>5</v>
      </c>
      <c r="S334" s="17">
        <v>1</v>
      </c>
      <c r="T334" s="17">
        <v>1</v>
      </c>
    </row>
    <row r="335" spans="1:20" x14ac:dyDescent="0.25">
      <c r="A335" s="15">
        <v>334</v>
      </c>
      <c r="B335" s="15" t="s">
        <v>2853</v>
      </c>
      <c r="C335" s="15">
        <v>3889</v>
      </c>
      <c r="D335" s="15" t="s">
        <v>1412</v>
      </c>
      <c r="E335" s="15" t="s">
        <v>2846</v>
      </c>
      <c r="F335" s="15" t="s">
        <v>2846</v>
      </c>
      <c r="G335" s="15" t="s">
        <v>359</v>
      </c>
      <c r="H335" s="15" t="s">
        <v>1973</v>
      </c>
      <c r="I335" s="15" t="s">
        <v>2856</v>
      </c>
      <c r="J335" s="15" t="s">
        <v>249</v>
      </c>
      <c r="K335" s="15" t="s">
        <v>250</v>
      </c>
      <c r="L335" s="15" t="s">
        <v>31</v>
      </c>
      <c r="M335" s="15" t="s">
        <v>31</v>
      </c>
      <c r="N335" s="16">
        <v>43101</v>
      </c>
      <c r="O335" s="16">
        <v>43281</v>
      </c>
      <c r="P335" s="15">
        <v>3</v>
      </c>
      <c r="Q335" s="15">
        <v>3</v>
      </c>
      <c r="R335" s="15">
        <v>2.2999999999999998</v>
      </c>
      <c r="S335" s="17">
        <v>0.76666666666666661</v>
      </c>
      <c r="T335" s="17">
        <v>0.76666666666666661</v>
      </c>
    </row>
    <row r="336" spans="1:20" x14ac:dyDescent="0.25">
      <c r="A336" s="15">
        <v>335</v>
      </c>
      <c r="B336" s="15" t="s">
        <v>2853</v>
      </c>
      <c r="C336" s="15">
        <v>3889</v>
      </c>
      <c r="D336" s="15" t="s">
        <v>1412</v>
      </c>
      <c r="E336" s="15" t="s">
        <v>2846</v>
      </c>
      <c r="F336" s="15" t="s">
        <v>2846</v>
      </c>
      <c r="G336" s="15" t="s">
        <v>374</v>
      </c>
      <c r="H336" s="15" t="s">
        <v>2016</v>
      </c>
      <c r="I336" s="15" t="s">
        <v>2856</v>
      </c>
      <c r="J336" s="15" t="s">
        <v>249</v>
      </c>
      <c r="K336" s="15" t="s">
        <v>250</v>
      </c>
      <c r="L336" s="15" t="s">
        <v>31</v>
      </c>
      <c r="M336" s="15" t="s">
        <v>31</v>
      </c>
      <c r="N336" s="16">
        <v>43101</v>
      </c>
      <c r="O336" s="16">
        <v>44926</v>
      </c>
      <c r="P336" s="15">
        <v>6</v>
      </c>
      <c r="Q336" s="15">
        <v>10</v>
      </c>
      <c r="R336" s="15">
        <v>2</v>
      </c>
      <c r="S336" s="17">
        <v>0.33333333333333331</v>
      </c>
      <c r="T336" s="17">
        <v>0.2</v>
      </c>
    </row>
    <row r="337" spans="1:20" x14ac:dyDescent="0.25">
      <c r="A337" s="15">
        <v>336</v>
      </c>
      <c r="B337" s="15" t="s">
        <v>2853</v>
      </c>
      <c r="C337" s="15">
        <v>3892</v>
      </c>
      <c r="D337" s="15" t="s">
        <v>1086</v>
      </c>
      <c r="E337" s="15" t="s">
        <v>2846</v>
      </c>
      <c r="F337" s="15" t="s">
        <v>2846</v>
      </c>
      <c r="G337" s="15" t="s">
        <v>359</v>
      </c>
      <c r="H337" s="15" t="s">
        <v>1087</v>
      </c>
      <c r="I337" s="15" t="s">
        <v>2856</v>
      </c>
      <c r="J337" s="15" t="s">
        <v>85</v>
      </c>
      <c r="K337" s="15" t="s">
        <v>86</v>
      </c>
      <c r="L337" s="15" t="s">
        <v>87</v>
      </c>
      <c r="M337" s="15" t="s">
        <v>88</v>
      </c>
      <c r="N337" s="16">
        <v>42200</v>
      </c>
      <c r="O337" s="16">
        <v>43465</v>
      </c>
      <c r="P337" s="15">
        <v>4</v>
      </c>
      <c r="Q337" s="15">
        <v>4</v>
      </c>
      <c r="R337" s="15">
        <v>7</v>
      </c>
      <c r="S337" s="17">
        <v>1</v>
      </c>
      <c r="T337" s="17">
        <v>1</v>
      </c>
    </row>
    <row r="338" spans="1:20" x14ac:dyDescent="0.25">
      <c r="A338" s="15">
        <v>337</v>
      </c>
      <c r="B338" s="15" t="s">
        <v>2853</v>
      </c>
      <c r="C338" s="15">
        <v>3892</v>
      </c>
      <c r="D338" s="15" t="s">
        <v>1086</v>
      </c>
      <c r="E338" s="15" t="s">
        <v>2846</v>
      </c>
      <c r="F338" s="15" t="s">
        <v>2846</v>
      </c>
      <c r="G338" s="15" t="s">
        <v>205</v>
      </c>
      <c r="H338" s="15" t="s">
        <v>1442</v>
      </c>
      <c r="I338" s="15" t="s">
        <v>2855</v>
      </c>
      <c r="J338" s="15" t="s">
        <v>888</v>
      </c>
      <c r="K338" s="15" t="s">
        <v>889</v>
      </c>
      <c r="L338" s="15" t="s">
        <v>228</v>
      </c>
      <c r="M338" s="15" t="s">
        <v>229</v>
      </c>
      <c r="N338" s="16">
        <v>42200</v>
      </c>
      <c r="O338" s="16">
        <v>42308</v>
      </c>
      <c r="P338" s="15">
        <v>1</v>
      </c>
      <c r="Q338" s="15">
        <v>1</v>
      </c>
      <c r="R338" s="15">
        <v>1</v>
      </c>
      <c r="S338" s="17">
        <v>1</v>
      </c>
      <c r="T338" s="17">
        <v>1</v>
      </c>
    </row>
    <row r="339" spans="1:20" x14ac:dyDescent="0.25">
      <c r="A339" s="15">
        <v>338</v>
      </c>
      <c r="B339" s="15" t="s">
        <v>2853</v>
      </c>
      <c r="C339" s="15">
        <v>3892</v>
      </c>
      <c r="D339" s="15" t="s">
        <v>1086</v>
      </c>
      <c r="E339" s="15" t="s">
        <v>2846</v>
      </c>
      <c r="F339" s="15" t="s">
        <v>2846</v>
      </c>
      <c r="G339" s="15" t="s">
        <v>209</v>
      </c>
      <c r="H339" s="15" t="s">
        <v>1443</v>
      </c>
      <c r="I339" s="15" t="s">
        <v>2855</v>
      </c>
      <c r="J339" s="15" t="s">
        <v>311</v>
      </c>
      <c r="K339" s="15" t="s">
        <v>312</v>
      </c>
      <c r="L339" s="15" t="s">
        <v>313</v>
      </c>
      <c r="M339" s="15" t="s">
        <v>314</v>
      </c>
      <c r="N339" s="16">
        <v>42917</v>
      </c>
      <c r="O339" s="16">
        <v>42978</v>
      </c>
      <c r="P339" s="15">
        <v>1</v>
      </c>
      <c r="Q339" s="15">
        <v>1</v>
      </c>
      <c r="R339" s="15">
        <v>1</v>
      </c>
      <c r="S339" s="17">
        <v>1</v>
      </c>
      <c r="T339" s="17">
        <v>1</v>
      </c>
    </row>
    <row r="340" spans="1:20" x14ac:dyDescent="0.25">
      <c r="A340" s="15">
        <v>339</v>
      </c>
      <c r="B340" s="15" t="s">
        <v>2853</v>
      </c>
      <c r="C340" s="15">
        <v>3892</v>
      </c>
      <c r="D340" s="15" t="s">
        <v>1086</v>
      </c>
      <c r="E340" s="15" t="s">
        <v>2846</v>
      </c>
      <c r="F340" s="15" t="s">
        <v>2846</v>
      </c>
      <c r="G340" s="15" t="s">
        <v>210</v>
      </c>
      <c r="H340" s="15" t="s">
        <v>1444</v>
      </c>
      <c r="I340" s="15" t="s">
        <v>2855</v>
      </c>
      <c r="J340" s="15" t="s">
        <v>311</v>
      </c>
      <c r="K340" s="15" t="s">
        <v>312</v>
      </c>
      <c r="L340" s="15" t="s">
        <v>313</v>
      </c>
      <c r="M340" s="15" t="s">
        <v>314</v>
      </c>
      <c r="N340" s="16">
        <v>42917</v>
      </c>
      <c r="O340" s="16">
        <v>43465</v>
      </c>
      <c r="P340" s="15">
        <v>1</v>
      </c>
      <c r="Q340" s="15">
        <v>1</v>
      </c>
      <c r="R340" s="15">
        <v>2</v>
      </c>
      <c r="S340" s="17">
        <v>1</v>
      </c>
      <c r="T340" s="17">
        <v>1</v>
      </c>
    </row>
    <row r="341" spans="1:20" x14ac:dyDescent="0.25">
      <c r="A341" s="15">
        <v>340</v>
      </c>
      <c r="B341" s="15" t="s">
        <v>2853</v>
      </c>
      <c r="C341" s="15">
        <v>3892</v>
      </c>
      <c r="D341" s="15" t="s">
        <v>1086</v>
      </c>
      <c r="E341" s="15" t="s">
        <v>2846</v>
      </c>
      <c r="F341" s="15" t="s">
        <v>2846</v>
      </c>
      <c r="G341" s="15" t="s">
        <v>38</v>
      </c>
      <c r="H341" s="15" t="s">
        <v>1447</v>
      </c>
      <c r="I341" s="15" t="s">
        <v>2855</v>
      </c>
      <c r="J341" s="15" t="s">
        <v>311</v>
      </c>
      <c r="K341" s="15" t="s">
        <v>312</v>
      </c>
      <c r="L341" s="15" t="s">
        <v>313</v>
      </c>
      <c r="M341" s="15" t="s">
        <v>314</v>
      </c>
      <c r="N341" s="16">
        <v>42200</v>
      </c>
      <c r="O341" s="16">
        <v>42369</v>
      </c>
      <c r="P341" s="15">
        <v>1</v>
      </c>
      <c r="Q341" s="15">
        <v>1</v>
      </c>
      <c r="R341" s="15">
        <v>1</v>
      </c>
      <c r="S341" s="17">
        <v>1</v>
      </c>
      <c r="T341" s="17">
        <v>1</v>
      </c>
    </row>
    <row r="342" spans="1:20" x14ac:dyDescent="0.25">
      <c r="A342" s="15">
        <v>341</v>
      </c>
      <c r="B342" s="15" t="s">
        <v>2853</v>
      </c>
      <c r="C342" s="15">
        <v>3892</v>
      </c>
      <c r="D342" s="15" t="s">
        <v>1086</v>
      </c>
      <c r="E342" s="15" t="s">
        <v>2846</v>
      </c>
      <c r="F342" s="15" t="s">
        <v>2846</v>
      </c>
      <c r="G342" s="15" t="s">
        <v>71</v>
      </c>
      <c r="H342" s="15" t="s">
        <v>1448</v>
      </c>
      <c r="I342" s="15" t="s">
        <v>2856</v>
      </c>
      <c r="J342" s="15" t="s">
        <v>311</v>
      </c>
      <c r="K342" s="15" t="s">
        <v>312</v>
      </c>
      <c r="L342" s="15" t="s">
        <v>313</v>
      </c>
      <c r="M342" s="15" t="s">
        <v>314</v>
      </c>
      <c r="N342" s="16">
        <v>42200</v>
      </c>
      <c r="O342" s="16">
        <v>42369</v>
      </c>
      <c r="P342" s="15">
        <v>1</v>
      </c>
      <c r="Q342" s="15">
        <v>1</v>
      </c>
      <c r="R342" s="15">
        <v>1</v>
      </c>
      <c r="S342" s="17">
        <v>1</v>
      </c>
      <c r="T342" s="17">
        <v>1</v>
      </c>
    </row>
    <row r="343" spans="1:20" x14ac:dyDescent="0.25">
      <c r="A343" s="15">
        <v>342</v>
      </c>
      <c r="B343" s="15" t="s">
        <v>2853</v>
      </c>
      <c r="C343" s="15">
        <v>3892</v>
      </c>
      <c r="D343" s="15" t="s">
        <v>1086</v>
      </c>
      <c r="E343" s="15" t="s">
        <v>2846</v>
      </c>
      <c r="F343" s="15" t="s">
        <v>2846</v>
      </c>
      <c r="G343" s="15" t="s">
        <v>68</v>
      </c>
      <c r="H343" s="15" t="s">
        <v>1450</v>
      </c>
      <c r="I343" s="15" t="s">
        <v>2856</v>
      </c>
      <c r="J343" s="15" t="s">
        <v>311</v>
      </c>
      <c r="K343" s="15" t="s">
        <v>312</v>
      </c>
      <c r="L343" s="15" t="s">
        <v>313</v>
      </c>
      <c r="M343" s="15" t="s">
        <v>314</v>
      </c>
      <c r="N343" s="16">
        <v>42736</v>
      </c>
      <c r="O343" s="16">
        <v>42916</v>
      </c>
      <c r="P343" s="15">
        <v>1</v>
      </c>
      <c r="Q343" s="15">
        <v>1</v>
      </c>
      <c r="R343" s="15">
        <v>1</v>
      </c>
      <c r="S343" s="17">
        <v>1</v>
      </c>
      <c r="T343" s="17">
        <v>1</v>
      </c>
    </row>
    <row r="344" spans="1:20" x14ac:dyDescent="0.25">
      <c r="A344" s="15">
        <v>343</v>
      </c>
      <c r="B344" s="15" t="s">
        <v>2853</v>
      </c>
      <c r="C344" s="15">
        <v>3892</v>
      </c>
      <c r="D344" s="15" t="s">
        <v>1086</v>
      </c>
      <c r="E344" s="15" t="s">
        <v>2846</v>
      </c>
      <c r="F344" s="15" t="s">
        <v>2846</v>
      </c>
      <c r="G344" s="15" t="s">
        <v>69</v>
      </c>
      <c r="H344" s="15" t="s">
        <v>1451</v>
      </c>
      <c r="I344" s="15" t="s">
        <v>2856</v>
      </c>
      <c r="J344" s="15" t="s">
        <v>311</v>
      </c>
      <c r="K344" s="15" t="s">
        <v>312</v>
      </c>
      <c r="L344" s="15" t="s">
        <v>313</v>
      </c>
      <c r="M344" s="15" t="s">
        <v>314</v>
      </c>
      <c r="N344" s="16">
        <v>42736</v>
      </c>
      <c r="O344" s="16">
        <v>42916</v>
      </c>
      <c r="P344" s="15">
        <v>1</v>
      </c>
      <c r="Q344" s="15">
        <v>1</v>
      </c>
      <c r="R344" s="15">
        <v>1</v>
      </c>
      <c r="S344" s="17">
        <v>1</v>
      </c>
      <c r="T344" s="17">
        <v>1</v>
      </c>
    </row>
    <row r="345" spans="1:20" x14ac:dyDescent="0.25">
      <c r="A345" s="15">
        <v>344</v>
      </c>
      <c r="B345" s="15" t="s">
        <v>2853</v>
      </c>
      <c r="C345" s="15">
        <v>3892</v>
      </c>
      <c r="D345" s="15" t="s">
        <v>1086</v>
      </c>
      <c r="E345" s="15" t="s">
        <v>2846</v>
      </c>
      <c r="F345" s="15" t="s">
        <v>2846</v>
      </c>
      <c r="G345" s="15" t="s">
        <v>208</v>
      </c>
      <c r="H345" s="15" t="s">
        <v>1538</v>
      </c>
      <c r="I345" s="15" t="s">
        <v>2855</v>
      </c>
      <c r="J345" s="15" t="s">
        <v>311</v>
      </c>
      <c r="K345" s="15" t="s">
        <v>312</v>
      </c>
      <c r="L345" s="15" t="s">
        <v>313</v>
      </c>
      <c r="M345" s="15" t="s">
        <v>314</v>
      </c>
      <c r="N345" s="16">
        <v>42217</v>
      </c>
      <c r="O345" s="16">
        <v>42491</v>
      </c>
      <c r="P345" s="15">
        <v>100</v>
      </c>
      <c r="Q345" s="15">
        <v>100</v>
      </c>
      <c r="R345" s="15">
        <v>100</v>
      </c>
      <c r="S345" s="17">
        <v>1</v>
      </c>
      <c r="T345" s="17">
        <v>1</v>
      </c>
    </row>
    <row r="346" spans="1:20" x14ac:dyDescent="0.25">
      <c r="A346" s="15">
        <v>345</v>
      </c>
      <c r="B346" s="15" t="s">
        <v>2853</v>
      </c>
      <c r="C346" s="15">
        <v>3892</v>
      </c>
      <c r="D346" s="15" t="s">
        <v>1086</v>
      </c>
      <c r="E346" s="15" t="s">
        <v>2846</v>
      </c>
      <c r="F346" s="15" t="s">
        <v>2846</v>
      </c>
      <c r="G346" s="15" t="s">
        <v>62</v>
      </c>
      <c r="H346" s="15" t="s">
        <v>1567</v>
      </c>
      <c r="I346" s="15" t="s">
        <v>2051</v>
      </c>
      <c r="J346" s="15" t="s">
        <v>311</v>
      </c>
      <c r="K346" s="15" t="s">
        <v>312</v>
      </c>
      <c r="L346" s="15" t="s">
        <v>313</v>
      </c>
      <c r="M346" s="15" t="s">
        <v>314</v>
      </c>
      <c r="N346" s="16">
        <v>42206</v>
      </c>
      <c r="O346" s="16">
        <v>43100</v>
      </c>
      <c r="P346" s="15">
        <v>100</v>
      </c>
      <c r="Q346" s="15">
        <v>100</v>
      </c>
      <c r="R346" s="15">
        <v>100</v>
      </c>
      <c r="S346" s="17">
        <v>1</v>
      </c>
      <c r="T346" s="17">
        <v>1</v>
      </c>
    </row>
    <row r="347" spans="1:20" x14ac:dyDescent="0.25">
      <c r="A347" s="15">
        <v>346</v>
      </c>
      <c r="B347" s="15" t="s">
        <v>2853</v>
      </c>
      <c r="C347" s="15">
        <v>3892</v>
      </c>
      <c r="D347" s="15" t="s">
        <v>1086</v>
      </c>
      <c r="E347" s="15" t="s">
        <v>2846</v>
      </c>
      <c r="F347" s="15" t="s">
        <v>2846</v>
      </c>
      <c r="G347" s="15" t="s">
        <v>72</v>
      </c>
      <c r="H347" s="15" t="s">
        <v>1609</v>
      </c>
      <c r="I347" s="15" t="s">
        <v>2856</v>
      </c>
      <c r="J347" s="15" t="s">
        <v>311</v>
      </c>
      <c r="K347" s="15" t="s">
        <v>312</v>
      </c>
      <c r="L347" s="15" t="s">
        <v>313</v>
      </c>
      <c r="M347" s="15" t="s">
        <v>314</v>
      </c>
      <c r="N347" s="16">
        <v>42917</v>
      </c>
      <c r="O347" s="16">
        <v>43465</v>
      </c>
      <c r="P347" s="15">
        <v>4</v>
      </c>
      <c r="Q347" s="15">
        <v>4</v>
      </c>
      <c r="R347" s="15">
        <v>4</v>
      </c>
      <c r="S347" s="17">
        <v>1</v>
      </c>
      <c r="T347" s="17">
        <v>1</v>
      </c>
    </row>
    <row r="348" spans="1:20" x14ac:dyDescent="0.25">
      <c r="A348" s="15">
        <v>347</v>
      </c>
      <c r="B348" s="15" t="s">
        <v>2853</v>
      </c>
      <c r="C348" s="15">
        <v>3892</v>
      </c>
      <c r="D348" s="15" t="s">
        <v>1086</v>
      </c>
      <c r="E348" s="15" t="s">
        <v>2846</v>
      </c>
      <c r="F348" s="15" t="s">
        <v>2846</v>
      </c>
      <c r="G348" s="15" t="s">
        <v>73</v>
      </c>
      <c r="H348" s="15" t="s">
        <v>1615</v>
      </c>
      <c r="I348" s="15" t="s">
        <v>2855</v>
      </c>
      <c r="J348" s="15" t="s">
        <v>888</v>
      </c>
      <c r="K348" s="15" t="s">
        <v>889</v>
      </c>
      <c r="L348" s="15" t="s">
        <v>228</v>
      </c>
      <c r="M348" s="15" t="s">
        <v>229</v>
      </c>
      <c r="N348" s="16">
        <v>43101</v>
      </c>
      <c r="O348" s="16">
        <v>44926</v>
      </c>
      <c r="P348" s="15">
        <v>3</v>
      </c>
      <c r="Q348" s="15">
        <v>5</v>
      </c>
      <c r="R348" s="15">
        <v>2</v>
      </c>
      <c r="S348" s="17">
        <v>0.66666666666666663</v>
      </c>
      <c r="T348" s="17">
        <v>0.4</v>
      </c>
    </row>
    <row r="349" spans="1:20" x14ac:dyDescent="0.25">
      <c r="A349" s="15">
        <v>348</v>
      </c>
      <c r="B349" s="15" t="s">
        <v>2853</v>
      </c>
      <c r="C349" s="15">
        <v>3892</v>
      </c>
      <c r="D349" s="15" t="s">
        <v>1086</v>
      </c>
      <c r="E349" s="15" t="s">
        <v>2846</v>
      </c>
      <c r="F349" s="15" t="s">
        <v>2846</v>
      </c>
      <c r="G349" s="15" t="s">
        <v>67</v>
      </c>
      <c r="H349" s="15" t="s">
        <v>1728</v>
      </c>
      <c r="I349" s="15" t="s">
        <v>2856</v>
      </c>
      <c r="J349" s="15" t="s">
        <v>311</v>
      </c>
      <c r="K349" s="15" t="s">
        <v>312</v>
      </c>
      <c r="L349" s="15" t="s">
        <v>313</v>
      </c>
      <c r="M349" s="15" t="s">
        <v>314</v>
      </c>
      <c r="N349" s="16">
        <v>42200</v>
      </c>
      <c r="O349" s="16">
        <v>42369</v>
      </c>
      <c r="P349" s="15">
        <v>1</v>
      </c>
      <c r="Q349" s="15">
        <v>1</v>
      </c>
      <c r="R349" s="15">
        <v>1</v>
      </c>
      <c r="S349" s="17">
        <v>1</v>
      </c>
      <c r="T349" s="17">
        <v>1</v>
      </c>
    </row>
    <row r="350" spans="1:20" x14ac:dyDescent="0.25">
      <c r="A350" s="15">
        <v>349</v>
      </c>
      <c r="B350" s="15" t="s">
        <v>2853</v>
      </c>
      <c r="C350" s="15">
        <v>3892</v>
      </c>
      <c r="D350" s="15" t="s">
        <v>1086</v>
      </c>
      <c r="E350" s="15" t="s">
        <v>2846</v>
      </c>
      <c r="F350" s="15" t="s">
        <v>2846</v>
      </c>
      <c r="G350" s="15" t="s">
        <v>207</v>
      </c>
      <c r="H350" s="15" t="s">
        <v>1732</v>
      </c>
      <c r="I350" s="15" t="s">
        <v>2855</v>
      </c>
      <c r="J350" s="15" t="s">
        <v>311</v>
      </c>
      <c r="K350" s="15" t="s">
        <v>312</v>
      </c>
      <c r="L350" s="15" t="s">
        <v>313</v>
      </c>
      <c r="M350" s="15" t="s">
        <v>314</v>
      </c>
      <c r="N350" s="16">
        <v>42370</v>
      </c>
      <c r="O350" s="16">
        <v>42551</v>
      </c>
      <c r="P350" s="15">
        <v>1</v>
      </c>
      <c r="Q350" s="15">
        <v>1</v>
      </c>
      <c r="R350" s="15">
        <v>1</v>
      </c>
      <c r="S350" s="17">
        <v>1</v>
      </c>
      <c r="T350" s="17">
        <v>1</v>
      </c>
    </row>
    <row r="351" spans="1:20" x14ac:dyDescent="0.25">
      <c r="A351" s="15">
        <v>350</v>
      </c>
      <c r="B351" s="15" t="s">
        <v>2853</v>
      </c>
      <c r="C351" s="15">
        <v>3892</v>
      </c>
      <c r="D351" s="15" t="s">
        <v>1086</v>
      </c>
      <c r="E351" s="15" t="s">
        <v>2846</v>
      </c>
      <c r="F351" s="15" t="s">
        <v>2846</v>
      </c>
      <c r="G351" s="15" t="s">
        <v>353</v>
      </c>
      <c r="H351" s="15" t="s">
        <v>1733</v>
      </c>
      <c r="I351" s="15" t="s">
        <v>2855</v>
      </c>
      <c r="J351" s="15" t="s">
        <v>311</v>
      </c>
      <c r="K351" s="15" t="s">
        <v>312</v>
      </c>
      <c r="L351" s="15" t="s">
        <v>313</v>
      </c>
      <c r="M351" s="15" t="s">
        <v>314</v>
      </c>
      <c r="N351" s="16">
        <v>42200</v>
      </c>
      <c r="O351" s="16">
        <v>42369</v>
      </c>
      <c r="P351" s="15">
        <v>1</v>
      </c>
      <c r="Q351" s="15">
        <v>1</v>
      </c>
      <c r="R351" s="15">
        <v>1</v>
      </c>
      <c r="S351" s="17">
        <v>1</v>
      </c>
      <c r="T351" s="17">
        <v>1</v>
      </c>
    </row>
    <row r="352" spans="1:20" x14ac:dyDescent="0.25">
      <c r="A352" s="15">
        <v>351</v>
      </c>
      <c r="B352" s="15" t="s">
        <v>2853</v>
      </c>
      <c r="C352" s="15">
        <v>3892</v>
      </c>
      <c r="D352" s="15" t="s">
        <v>1086</v>
      </c>
      <c r="E352" s="15" t="s">
        <v>2846</v>
      </c>
      <c r="F352" s="15" t="s">
        <v>2846</v>
      </c>
      <c r="G352" s="15" t="s">
        <v>337</v>
      </c>
      <c r="H352" s="15" t="s">
        <v>1785</v>
      </c>
      <c r="I352" s="15" t="s">
        <v>2856</v>
      </c>
      <c r="J352" s="15" t="s">
        <v>888</v>
      </c>
      <c r="K352" s="15" t="s">
        <v>889</v>
      </c>
      <c r="L352" s="15" t="s">
        <v>228</v>
      </c>
      <c r="M352" s="15" t="s">
        <v>229</v>
      </c>
      <c r="N352" s="16">
        <v>42200</v>
      </c>
      <c r="O352" s="16">
        <v>42906</v>
      </c>
      <c r="P352" s="15">
        <v>100</v>
      </c>
      <c r="Q352" s="15">
        <v>100</v>
      </c>
      <c r="R352" s="15">
        <v>100</v>
      </c>
      <c r="S352" s="17">
        <v>1</v>
      </c>
      <c r="T352" s="17">
        <v>1</v>
      </c>
    </row>
    <row r="353" spans="1:20" x14ac:dyDescent="0.25">
      <c r="A353" s="15">
        <v>352</v>
      </c>
      <c r="B353" s="15" t="s">
        <v>2853</v>
      </c>
      <c r="C353" s="15">
        <v>3892</v>
      </c>
      <c r="D353" s="15" t="s">
        <v>1086</v>
      </c>
      <c r="E353" s="15" t="s">
        <v>2846</v>
      </c>
      <c r="F353" s="15" t="s">
        <v>2846</v>
      </c>
      <c r="G353" s="15" t="s">
        <v>63</v>
      </c>
      <c r="H353" s="15" t="s">
        <v>1804</v>
      </c>
      <c r="I353" s="15" t="s">
        <v>2855</v>
      </c>
      <c r="J353" s="15" t="s">
        <v>311</v>
      </c>
      <c r="K353" s="15" t="s">
        <v>312</v>
      </c>
      <c r="L353" s="15" t="s">
        <v>313</v>
      </c>
      <c r="M353" s="15" t="s">
        <v>314</v>
      </c>
      <c r="N353" s="16">
        <v>42200</v>
      </c>
      <c r="O353" s="16">
        <v>43465</v>
      </c>
      <c r="P353" s="15">
        <v>2</v>
      </c>
      <c r="Q353" s="15">
        <v>2</v>
      </c>
      <c r="R353" s="15">
        <v>1</v>
      </c>
      <c r="S353" s="17">
        <v>0.5</v>
      </c>
      <c r="T353" s="17">
        <v>0.5</v>
      </c>
    </row>
    <row r="354" spans="1:20" x14ac:dyDescent="0.25">
      <c r="A354" s="15">
        <v>353</v>
      </c>
      <c r="B354" s="15" t="s">
        <v>2853</v>
      </c>
      <c r="C354" s="15">
        <v>3892</v>
      </c>
      <c r="D354" s="15" t="s">
        <v>1086</v>
      </c>
      <c r="E354" s="15" t="s">
        <v>2846</v>
      </c>
      <c r="F354" s="15" t="s">
        <v>2846</v>
      </c>
      <c r="G354" s="15" t="s">
        <v>70</v>
      </c>
      <c r="H354" s="15" t="s">
        <v>1805</v>
      </c>
      <c r="I354" s="15" t="s">
        <v>2856</v>
      </c>
      <c r="J354" s="15" t="s">
        <v>311</v>
      </c>
      <c r="K354" s="15" t="s">
        <v>312</v>
      </c>
      <c r="L354" s="15" t="s">
        <v>313</v>
      </c>
      <c r="M354" s="15" t="s">
        <v>314</v>
      </c>
      <c r="N354" s="16">
        <v>42370</v>
      </c>
      <c r="O354" s="16">
        <v>42735</v>
      </c>
      <c r="P354" s="15">
        <v>3</v>
      </c>
      <c r="Q354" s="15">
        <v>3</v>
      </c>
      <c r="R354" s="15">
        <v>0</v>
      </c>
      <c r="S354" s="17">
        <v>0</v>
      </c>
      <c r="T354" s="17">
        <v>0</v>
      </c>
    </row>
    <row r="355" spans="1:20" x14ac:dyDescent="0.25">
      <c r="A355" s="15">
        <v>354</v>
      </c>
      <c r="B355" s="15" t="s">
        <v>2853</v>
      </c>
      <c r="C355" s="15">
        <v>3892</v>
      </c>
      <c r="D355" s="15" t="s">
        <v>1086</v>
      </c>
      <c r="E355" s="15" t="s">
        <v>2846</v>
      </c>
      <c r="F355" s="15" t="s">
        <v>2846</v>
      </c>
      <c r="G355" s="15" t="s">
        <v>355</v>
      </c>
      <c r="H355" s="15" t="s">
        <v>1806</v>
      </c>
      <c r="I355" s="15" t="s">
        <v>2855</v>
      </c>
      <c r="J355" s="15" t="s">
        <v>311</v>
      </c>
      <c r="K355" s="15" t="s">
        <v>312</v>
      </c>
      <c r="L355" s="15" t="s">
        <v>313</v>
      </c>
      <c r="M355" s="15" t="s">
        <v>314</v>
      </c>
      <c r="N355" s="16">
        <v>42200</v>
      </c>
      <c r="O355" s="16">
        <v>43100</v>
      </c>
      <c r="P355" s="15">
        <v>30</v>
      </c>
      <c r="Q355" s="15">
        <v>30</v>
      </c>
      <c r="R355" s="15">
        <v>55</v>
      </c>
      <c r="S355" s="17">
        <v>1</v>
      </c>
      <c r="T355" s="17">
        <v>1</v>
      </c>
    </row>
    <row r="356" spans="1:20" x14ac:dyDescent="0.25">
      <c r="A356" s="15">
        <v>355</v>
      </c>
      <c r="B356" s="15" t="s">
        <v>2853</v>
      </c>
      <c r="C356" s="15">
        <v>3892</v>
      </c>
      <c r="D356" s="15" t="s">
        <v>1086</v>
      </c>
      <c r="E356" s="15" t="s">
        <v>2846</v>
      </c>
      <c r="F356" s="15" t="s">
        <v>2846</v>
      </c>
      <c r="G356" s="15" t="s">
        <v>374</v>
      </c>
      <c r="H356" s="15" t="s">
        <v>1896</v>
      </c>
      <c r="I356" s="15" t="s">
        <v>2855</v>
      </c>
      <c r="J356" s="15" t="s">
        <v>311</v>
      </c>
      <c r="K356" s="15" t="s">
        <v>312</v>
      </c>
      <c r="L356" s="15" t="s">
        <v>313</v>
      </c>
      <c r="M356" s="15" t="s">
        <v>314</v>
      </c>
      <c r="N356" s="16">
        <v>42200</v>
      </c>
      <c r="O356" s="16">
        <v>43465</v>
      </c>
      <c r="P356" s="15">
        <v>100</v>
      </c>
      <c r="Q356" s="15">
        <v>100</v>
      </c>
      <c r="R356" s="15">
        <v>100</v>
      </c>
      <c r="S356" s="17">
        <v>1</v>
      </c>
      <c r="T356" s="17">
        <v>1</v>
      </c>
    </row>
    <row r="357" spans="1:20" x14ac:dyDescent="0.25">
      <c r="A357" s="15">
        <v>356</v>
      </c>
      <c r="B357" s="15" t="s">
        <v>2853</v>
      </c>
      <c r="C357" s="15">
        <v>3892</v>
      </c>
      <c r="D357" s="15" t="s">
        <v>1086</v>
      </c>
      <c r="E357" s="15" t="s">
        <v>2846</v>
      </c>
      <c r="F357" s="15" t="s">
        <v>2846</v>
      </c>
      <c r="G357" s="15" t="s">
        <v>372</v>
      </c>
      <c r="H357" s="15" t="s">
        <v>1930</v>
      </c>
      <c r="I357" s="15" t="s">
        <v>2855</v>
      </c>
      <c r="J357" s="15" t="s">
        <v>311</v>
      </c>
      <c r="K357" s="15" t="s">
        <v>312</v>
      </c>
      <c r="L357" s="15" t="s">
        <v>313</v>
      </c>
      <c r="M357" s="15" t="s">
        <v>314</v>
      </c>
      <c r="N357" s="16">
        <v>42206</v>
      </c>
      <c r="O357" s="16">
        <v>42247</v>
      </c>
      <c r="P357" s="15">
        <v>1</v>
      </c>
      <c r="Q357" s="15">
        <v>1</v>
      </c>
      <c r="R357" s="15">
        <v>1</v>
      </c>
      <c r="S357" s="17">
        <v>1</v>
      </c>
      <c r="T357" s="17">
        <v>1</v>
      </c>
    </row>
    <row r="358" spans="1:20" x14ac:dyDescent="0.25">
      <c r="A358" s="15">
        <v>357</v>
      </c>
      <c r="B358" s="15" t="s">
        <v>2853</v>
      </c>
      <c r="C358" s="15">
        <v>3892</v>
      </c>
      <c r="D358" s="15" t="s">
        <v>1086</v>
      </c>
      <c r="E358" s="15" t="s">
        <v>2846</v>
      </c>
      <c r="F358" s="15" t="s">
        <v>2846</v>
      </c>
      <c r="G358" s="15" t="s">
        <v>65</v>
      </c>
      <c r="H358" s="15" t="s">
        <v>1931</v>
      </c>
      <c r="I358" s="15" t="s">
        <v>2855</v>
      </c>
      <c r="J358" s="15" t="s">
        <v>311</v>
      </c>
      <c r="K358" s="15" t="s">
        <v>312</v>
      </c>
      <c r="L358" s="15" t="s">
        <v>313</v>
      </c>
      <c r="M358" s="15" t="s">
        <v>314</v>
      </c>
      <c r="N358" s="16">
        <v>42200</v>
      </c>
      <c r="O358" s="16">
        <v>42369</v>
      </c>
      <c r="P358" s="15">
        <v>1</v>
      </c>
      <c r="Q358" s="15">
        <v>1</v>
      </c>
      <c r="R358" s="15">
        <v>1</v>
      </c>
      <c r="S358" s="17">
        <v>1</v>
      </c>
      <c r="T358" s="17">
        <v>1</v>
      </c>
    </row>
    <row r="359" spans="1:20" x14ac:dyDescent="0.25">
      <c r="A359" s="15">
        <v>358</v>
      </c>
      <c r="B359" s="15" t="s">
        <v>2853</v>
      </c>
      <c r="C359" s="15">
        <v>3892</v>
      </c>
      <c r="D359" s="15" t="s">
        <v>1086</v>
      </c>
      <c r="E359" s="15" t="s">
        <v>2846</v>
      </c>
      <c r="F359" s="15" t="s">
        <v>2846</v>
      </c>
      <c r="G359" s="15" t="s">
        <v>66</v>
      </c>
      <c r="H359" s="15" t="s">
        <v>1933</v>
      </c>
      <c r="I359" s="15" t="s">
        <v>2856</v>
      </c>
      <c r="J359" s="15" t="s">
        <v>311</v>
      </c>
      <c r="K359" s="15" t="s">
        <v>312</v>
      </c>
      <c r="L359" s="15" t="s">
        <v>313</v>
      </c>
      <c r="M359" s="15" t="s">
        <v>314</v>
      </c>
      <c r="N359" s="16">
        <v>42370</v>
      </c>
      <c r="O359" s="16">
        <v>42735</v>
      </c>
      <c r="P359" s="15">
        <v>1</v>
      </c>
      <c r="Q359" s="15">
        <v>1</v>
      </c>
      <c r="R359" s="15">
        <v>1</v>
      </c>
      <c r="S359" s="17">
        <v>1</v>
      </c>
      <c r="T359" s="17">
        <v>1</v>
      </c>
    </row>
    <row r="360" spans="1:20" x14ac:dyDescent="0.25">
      <c r="A360" s="15">
        <v>359</v>
      </c>
      <c r="B360" s="15" t="s">
        <v>2853</v>
      </c>
      <c r="C360" s="15">
        <v>3892</v>
      </c>
      <c r="D360" s="15" t="s">
        <v>1086</v>
      </c>
      <c r="E360" s="15" t="s">
        <v>2846</v>
      </c>
      <c r="F360" s="15" t="s">
        <v>2846</v>
      </c>
      <c r="G360" s="15" t="s">
        <v>206</v>
      </c>
      <c r="H360" s="15" t="s">
        <v>1934</v>
      </c>
      <c r="I360" s="15" t="s">
        <v>2855</v>
      </c>
      <c r="J360" s="15" t="s">
        <v>311</v>
      </c>
      <c r="K360" s="15" t="s">
        <v>312</v>
      </c>
      <c r="L360" s="15" t="s">
        <v>313</v>
      </c>
      <c r="M360" s="15" t="s">
        <v>314</v>
      </c>
      <c r="N360" s="16">
        <v>42200</v>
      </c>
      <c r="O360" s="16">
        <v>42369</v>
      </c>
      <c r="P360" s="15">
        <v>1</v>
      </c>
      <c r="Q360" s="15">
        <v>1</v>
      </c>
      <c r="R360" s="15">
        <v>1</v>
      </c>
      <c r="S360" s="17">
        <v>1</v>
      </c>
      <c r="T360" s="17">
        <v>1</v>
      </c>
    </row>
    <row r="361" spans="1:20" x14ac:dyDescent="0.25">
      <c r="A361" s="15">
        <v>360</v>
      </c>
      <c r="B361" s="15" t="s">
        <v>2853</v>
      </c>
      <c r="C361" s="15">
        <v>3892</v>
      </c>
      <c r="D361" s="15" t="s">
        <v>1086</v>
      </c>
      <c r="E361" s="15" t="s">
        <v>2846</v>
      </c>
      <c r="F361" s="15" t="s">
        <v>2846</v>
      </c>
      <c r="G361" s="15" t="s">
        <v>244</v>
      </c>
      <c r="H361" s="15" t="s">
        <v>2031</v>
      </c>
      <c r="I361" s="15" t="s">
        <v>2855</v>
      </c>
      <c r="J361" s="15" t="s">
        <v>311</v>
      </c>
      <c r="K361" s="15" t="s">
        <v>312</v>
      </c>
      <c r="L361" s="15" t="s">
        <v>313</v>
      </c>
      <c r="M361" s="15" t="s">
        <v>314</v>
      </c>
      <c r="N361" s="16">
        <v>42200</v>
      </c>
      <c r="O361" s="16">
        <v>42369</v>
      </c>
      <c r="P361" s="15">
        <v>1</v>
      </c>
      <c r="Q361" s="15">
        <v>1</v>
      </c>
      <c r="R361" s="15">
        <v>1</v>
      </c>
      <c r="S361" s="17">
        <v>1</v>
      </c>
      <c r="T361" s="17">
        <v>1</v>
      </c>
    </row>
    <row r="362" spans="1:20" x14ac:dyDescent="0.25">
      <c r="A362" s="15">
        <v>361</v>
      </c>
      <c r="B362" s="15" t="s">
        <v>2853</v>
      </c>
      <c r="C362" s="15">
        <v>3892</v>
      </c>
      <c r="D362" s="15" t="s">
        <v>1086</v>
      </c>
      <c r="E362" s="15" t="s">
        <v>2846</v>
      </c>
      <c r="F362" s="15" t="s">
        <v>2846</v>
      </c>
      <c r="G362" s="15" t="s">
        <v>64</v>
      </c>
      <c r="H362" s="15" t="s">
        <v>2032</v>
      </c>
      <c r="I362" s="15" t="s">
        <v>2856</v>
      </c>
      <c r="J362" s="15" t="s">
        <v>311</v>
      </c>
      <c r="K362" s="15" t="s">
        <v>312</v>
      </c>
      <c r="L362" s="15" t="s">
        <v>313</v>
      </c>
      <c r="M362" s="15" t="s">
        <v>314</v>
      </c>
      <c r="N362" s="16">
        <v>42200</v>
      </c>
      <c r="O362" s="16">
        <v>42369</v>
      </c>
      <c r="P362" s="15">
        <v>1</v>
      </c>
      <c r="Q362" s="15">
        <v>1</v>
      </c>
      <c r="R362" s="15">
        <v>1</v>
      </c>
      <c r="S362" s="17">
        <v>1</v>
      </c>
      <c r="T362" s="17">
        <v>1</v>
      </c>
    </row>
    <row r="363" spans="1:20" x14ac:dyDescent="0.25">
      <c r="A363" s="15">
        <v>362</v>
      </c>
      <c r="B363" s="15" t="s">
        <v>2853</v>
      </c>
      <c r="C363" s="15">
        <v>3900</v>
      </c>
      <c r="D363" s="15" t="s">
        <v>1722</v>
      </c>
      <c r="E363" s="15" t="s">
        <v>2846</v>
      </c>
      <c r="F363" s="15" t="s">
        <v>2846</v>
      </c>
      <c r="G363" s="15" t="s">
        <v>244</v>
      </c>
      <c r="H363" s="15" t="s">
        <v>1723</v>
      </c>
      <c r="I363" s="15" t="s">
        <v>2856</v>
      </c>
      <c r="J363" s="15" t="s">
        <v>226</v>
      </c>
      <c r="K363" s="15" t="s">
        <v>227</v>
      </c>
      <c r="L363" s="15" t="s">
        <v>228</v>
      </c>
      <c r="M363" s="15" t="s">
        <v>229</v>
      </c>
      <c r="N363" s="16">
        <v>43003</v>
      </c>
      <c r="O363" s="16">
        <v>43049</v>
      </c>
      <c r="P363" s="15">
        <v>1</v>
      </c>
      <c r="Q363" s="15">
        <v>1</v>
      </c>
      <c r="R363" s="15">
        <v>1</v>
      </c>
      <c r="S363" s="17">
        <v>1</v>
      </c>
      <c r="T363" s="17">
        <v>1</v>
      </c>
    </row>
    <row r="364" spans="1:20" x14ac:dyDescent="0.25">
      <c r="A364" s="15">
        <v>363</v>
      </c>
      <c r="B364" s="15" t="s">
        <v>2853</v>
      </c>
      <c r="C364" s="15">
        <v>3900</v>
      </c>
      <c r="D364" s="15" t="s">
        <v>1722</v>
      </c>
      <c r="E364" s="15" t="s">
        <v>2846</v>
      </c>
      <c r="F364" s="15" t="s">
        <v>2846</v>
      </c>
      <c r="G364" s="15" t="s">
        <v>206</v>
      </c>
      <c r="H364" s="15" t="s">
        <v>1724</v>
      </c>
      <c r="I364" s="15" t="s">
        <v>2856</v>
      </c>
      <c r="J364" s="15" t="s">
        <v>252</v>
      </c>
      <c r="K364" s="15" t="s">
        <v>253</v>
      </c>
      <c r="L364" s="15" t="s">
        <v>31</v>
      </c>
      <c r="M364" s="15" t="s">
        <v>31</v>
      </c>
      <c r="N364" s="16">
        <v>43101</v>
      </c>
      <c r="O364" s="16">
        <v>44926</v>
      </c>
      <c r="P364" s="15">
        <v>6</v>
      </c>
      <c r="Q364" s="15">
        <v>10</v>
      </c>
      <c r="R364" s="15">
        <v>4</v>
      </c>
      <c r="S364" s="17">
        <v>0.66666666666666663</v>
      </c>
      <c r="T364" s="17">
        <v>0.4</v>
      </c>
    </row>
    <row r="365" spans="1:20" x14ac:dyDescent="0.25">
      <c r="A365" s="15">
        <v>364</v>
      </c>
      <c r="B365" s="15" t="s">
        <v>2853</v>
      </c>
      <c r="C365" s="15">
        <v>3900</v>
      </c>
      <c r="D365" s="15" t="s">
        <v>1722</v>
      </c>
      <c r="E365" s="15" t="s">
        <v>2846</v>
      </c>
      <c r="F365" s="15" t="s">
        <v>2846</v>
      </c>
      <c r="G365" s="15" t="s">
        <v>207</v>
      </c>
      <c r="H365" s="15" t="s">
        <v>1725</v>
      </c>
      <c r="I365" s="15" t="s">
        <v>2856</v>
      </c>
      <c r="J365" s="15" t="s">
        <v>252</v>
      </c>
      <c r="K365" s="15" t="s">
        <v>253</v>
      </c>
      <c r="L365" s="15" t="s">
        <v>31</v>
      </c>
      <c r="M365" s="15" t="s">
        <v>31</v>
      </c>
      <c r="N365" s="16">
        <v>43101</v>
      </c>
      <c r="O365" s="16">
        <v>43281</v>
      </c>
      <c r="P365" s="15">
        <v>100</v>
      </c>
      <c r="Q365" s="15">
        <v>100</v>
      </c>
      <c r="R365" s="15">
        <v>66</v>
      </c>
      <c r="S365" s="17">
        <v>0.66</v>
      </c>
      <c r="T365" s="17">
        <v>0.66</v>
      </c>
    </row>
    <row r="366" spans="1:20" x14ac:dyDescent="0.25">
      <c r="A366" s="15">
        <v>365</v>
      </c>
      <c r="B366" s="15" t="s">
        <v>2853</v>
      </c>
      <c r="C366" s="15">
        <v>3900</v>
      </c>
      <c r="D366" s="15" t="s">
        <v>1722</v>
      </c>
      <c r="E366" s="15" t="s">
        <v>2846</v>
      </c>
      <c r="F366" s="15" t="s">
        <v>2846</v>
      </c>
      <c r="G366" s="15" t="s">
        <v>205</v>
      </c>
      <c r="H366" s="15" t="s">
        <v>1726</v>
      </c>
      <c r="I366" s="15" t="s">
        <v>2856</v>
      </c>
      <c r="J366" s="15" t="s">
        <v>252</v>
      </c>
      <c r="K366" s="15" t="s">
        <v>253</v>
      </c>
      <c r="L366" s="15" t="s">
        <v>31</v>
      </c>
      <c r="M366" s="15" t="s">
        <v>31</v>
      </c>
      <c r="N366" s="16">
        <v>43003</v>
      </c>
      <c r="O366" s="16">
        <v>43049</v>
      </c>
      <c r="P366" s="15">
        <v>100</v>
      </c>
      <c r="Q366" s="15">
        <v>100</v>
      </c>
      <c r="R366" s="15">
        <v>100</v>
      </c>
      <c r="S366" s="17">
        <v>1</v>
      </c>
      <c r="T366" s="17">
        <v>1</v>
      </c>
    </row>
    <row r="367" spans="1:20" x14ac:dyDescent="0.25">
      <c r="A367" s="15">
        <v>366</v>
      </c>
      <c r="B367" s="15" t="s">
        <v>2853</v>
      </c>
      <c r="C367" s="15">
        <v>3902</v>
      </c>
      <c r="D367" s="15" t="s">
        <v>1844</v>
      </c>
      <c r="E367" s="15" t="s">
        <v>2846</v>
      </c>
      <c r="F367" s="15" t="s">
        <v>2846</v>
      </c>
      <c r="G367" s="15" t="s">
        <v>244</v>
      </c>
      <c r="H367" s="15" t="s">
        <v>1845</v>
      </c>
      <c r="I367" s="15" t="s">
        <v>2856</v>
      </c>
      <c r="J367" s="15" t="s">
        <v>226</v>
      </c>
      <c r="K367" s="15" t="s">
        <v>227</v>
      </c>
      <c r="L367" s="15" t="s">
        <v>228</v>
      </c>
      <c r="M367" s="15" t="s">
        <v>229</v>
      </c>
      <c r="N367" s="16">
        <v>43034</v>
      </c>
      <c r="O367" s="16">
        <v>43049</v>
      </c>
      <c r="P367" s="15">
        <v>1</v>
      </c>
      <c r="Q367" s="15">
        <v>1</v>
      </c>
      <c r="R367" s="15">
        <v>1</v>
      </c>
      <c r="S367" s="17">
        <v>1</v>
      </c>
      <c r="T367" s="17">
        <v>1</v>
      </c>
    </row>
    <row r="368" spans="1:20" x14ac:dyDescent="0.25">
      <c r="A368" s="15">
        <v>367</v>
      </c>
      <c r="B368" s="15" t="s">
        <v>2853</v>
      </c>
      <c r="C368" s="15">
        <v>3902</v>
      </c>
      <c r="D368" s="15" t="s">
        <v>1844</v>
      </c>
      <c r="E368" s="15" t="s">
        <v>2846</v>
      </c>
      <c r="F368" s="15" t="s">
        <v>2846</v>
      </c>
      <c r="G368" s="15" t="s">
        <v>205</v>
      </c>
      <c r="H368" s="15" t="s">
        <v>1846</v>
      </c>
      <c r="I368" s="15" t="s">
        <v>2856</v>
      </c>
      <c r="J368" s="15" t="s">
        <v>252</v>
      </c>
      <c r="K368" s="15" t="s">
        <v>253</v>
      </c>
      <c r="L368" s="15" t="s">
        <v>31</v>
      </c>
      <c r="M368" s="15" t="s">
        <v>31</v>
      </c>
      <c r="N368" s="16">
        <v>43034</v>
      </c>
      <c r="O368" s="16">
        <v>43049</v>
      </c>
      <c r="P368" s="15">
        <v>100</v>
      </c>
      <c r="Q368" s="15">
        <v>100</v>
      </c>
      <c r="R368" s="15">
        <v>100</v>
      </c>
      <c r="S368" s="17">
        <v>1</v>
      </c>
      <c r="T368" s="17">
        <v>1</v>
      </c>
    </row>
    <row r="369" spans="1:20" x14ac:dyDescent="0.25">
      <c r="A369" s="15">
        <v>368</v>
      </c>
      <c r="B369" s="15" t="s">
        <v>2853</v>
      </c>
      <c r="C369" s="15">
        <v>3902</v>
      </c>
      <c r="D369" s="15" t="s">
        <v>1844</v>
      </c>
      <c r="E369" s="15" t="s">
        <v>2846</v>
      </c>
      <c r="F369" s="15" t="s">
        <v>2846</v>
      </c>
      <c r="G369" s="15" t="s">
        <v>206</v>
      </c>
      <c r="H369" s="15" t="s">
        <v>1724</v>
      </c>
      <c r="I369" s="15" t="s">
        <v>2856</v>
      </c>
      <c r="J369" s="15" t="s">
        <v>252</v>
      </c>
      <c r="K369" s="15" t="s">
        <v>253</v>
      </c>
      <c r="L369" s="15" t="s">
        <v>31</v>
      </c>
      <c r="M369" s="15" t="s">
        <v>31</v>
      </c>
      <c r="N369" s="16">
        <v>43101</v>
      </c>
      <c r="O369" s="16">
        <v>44926</v>
      </c>
      <c r="P369" s="15">
        <v>6</v>
      </c>
      <c r="Q369" s="15">
        <v>10</v>
      </c>
      <c r="R369" s="15">
        <v>4</v>
      </c>
      <c r="S369" s="17">
        <v>0.66666666666666663</v>
      </c>
      <c r="T369" s="17">
        <v>0.4</v>
      </c>
    </row>
    <row r="370" spans="1:20" x14ac:dyDescent="0.25">
      <c r="A370" s="15">
        <v>369</v>
      </c>
      <c r="B370" s="15" t="s">
        <v>2853</v>
      </c>
      <c r="C370" s="15">
        <v>3904</v>
      </c>
      <c r="D370" s="15" t="s">
        <v>392</v>
      </c>
      <c r="E370" s="15" t="s">
        <v>2846</v>
      </c>
      <c r="F370" s="15" t="s">
        <v>2846</v>
      </c>
      <c r="G370" s="15" t="s">
        <v>27</v>
      </c>
      <c r="H370" s="15" t="s">
        <v>393</v>
      </c>
      <c r="I370" s="15" t="s">
        <v>2855</v>
      </c>
      <c r="J370" s="15" t="s">
        <v>315</v>
      </c>
      <c r="K370" s="15" t="s">
        <v>316</v>
      </c>
      <c r="L370" s="15" t="s">
        <v>146</v>
      </c>
      <c r="M370" s="15" t="s">
        <v>147</v>
      </c>
      <c r="N370" s="16">
        <v>43646</v>
      </c>
      <c r="O370" s="16">
        <v>44196</v>
      </c>
      <c r="P370" s="15">
        <v>100</v>
      </c>
      <c r="Q370" s="15">
        <v>100</v>
      </c>
      <c r="R370" s="15">
        <v>0</v>
      </c>
      <c r="S370" s="17">
        <v>0</v>
      </c>
      <c r="T370" s="17">
        <v>0</v>
      </c>
    </row>
    <row r="371" spans="1:20" x14ac:dyDescent="0.25">
      <c r="A371" s="15">
        <v>370</v>
      </c>
      <c r="B371" s="15" t="s">
        <v>2853</v>
      </c>
      <c r="C371" s="15">
        <v>3904</v>
      </c>
      <c r="D371" s="15" t="s">
        <v>392</v>
      </c>
      <c r="E371" s="15" t="s">
        <v>2846</v>
      </c>
      <c r="F371" s="15" t="s">
        <v>2846</v>
      </c>
      <c r="G371" s="15" t="s">
        <v>9</v>
      </c>
      <c r="H371" s="15" t="s">
        <v>394</v>
      </c>
      <c r="I371" s="15" t="s">
        <v>2855</v>
      </c>
      <c r="J371" s="15" t="s">
        <v>297</v>
      </c>
      <c r="K371" s="15" t="s">
        <v>298</v>
      </c>
      <c r="L371" s="15" t="s">
        <v>299</v>
      </c>
      <c r="M371" s="15" t="s">
        <v>299</v>
      </c>
      <c r="N371" s="16">
        <v>43101</v>
      </c>
      <c r="O371" s="16">
        <v>44926</v>
      </c>
      <c r="P371" s="15">
        <v>50</v>
      </c>
      <c r="Q371" s="15">
        <v>100</v>
      </c>
      <c r="R371" s="15">
        <v>68.56</v>
      </c>
      <c r="S371" s="17">
        <v>1</v>
      </c>
      <c r="T371" s="17">
        <v>0.68559999999999999</v>
      </c>
    </row>
    <row r="372" spans="1:20" x14ac:dyDescent="0.25">
      <c r="A372" s="15">
        <v>371</v>
      </c>
      <c r="B372" s="15" t="s">
        <v>2853</v>
      </c>
      <c r="C372" s="15">
        <v>3904</v>
      </c>
      <c r="D372" s="15" t="s">
        <v>392</v>
      </c>
      <c r="E372" s="15" t="s">
        <v>2846</v>
      </c>
      <c r="F372" s="15" t="s">
        <v>2846</v>
      </c>
      <c r="G372" s="15" t="s">
        <v>24</v>
      </c>
      <c r="H372" s="15" t="s">
        <v>397</v>
      </c>
      <c r="I372" s="15" t="s">
        <v>2855</v>
      </c>
      <c r="J372" s="15" t="s">
        <v>304</v>
      </c>
      <c r="K372" s="15" t="s">
        <v>305</v>
      </c>
      <c r="L372" s="15" t="s">
        <v>146</v>
      </c>
      <c r="M372" s="15" t="s">
        <v>147</v>
      </c>
      <c r="N372" s="16">
        <v>43040</v>
      </c>
      <c r="O372" s="16">
        <v>43252</v>
      </c>
      <c r="P372" s="15">
        <v>100</v>
      </c>
      <c r="Q372" s="15">
        <v>100</v>
      </c>
      <c r="R372" s="15">
        <v>100</v>
      </c>
      <c r="S372" s="17">
        <v>1</v>
      </c>
      <c r="T372" s="17">
        <v>1</v>
      </c>
    </row>
    <row r="373" spans="1:20" x14ac:dyDescent="0.25">
      <c r="A373" s="15">
        <v>372</v>
      </c>
      <c r="B373" s="15" t="s">
        <v>2853</v>
      </c>
      <c r="C373" s="15">
        <v>3904</v>
      </c>
      <c r="D373" s="15" t="s">
        <v>392</v>
      </c>
      <c r="E373" s="15" t="s">
        <v>2846</v>
      </c>
      <c r="F373" s="15" t="s">
        <v>2846</v>
      </c>
      <c r="G373" s="15" t="s">
        <v>25</v>
      </c>
      <c r="H373" s="15" t="s">
        <v>399</v>
      </c>
      <c r="I373" s="15" t="s">
        <v>2855</v>
      </c>
      <c r="J373" s="15" t="s">
        <v>400</v>
      </c>
      <c r="K373" s="15" t="s">
        <v>401</v>
      </c>
      <c r="L373" s="15" t="s">
        <v>156</v>
      </c>
      <c r="M373" s="15" t="s">
        <v>156</v>
      </c>
      <c r="N373" s="16">
        <v>43040</v>
      </c>
      <c r="O373" s="16">
        <v>44926</v>
      </c>
      <c r="P373" s="15">
        <v>75</v>
      </c>
      <c r="Q373" s="15">
        <v>100</v>
      </c>
      <c r="R373" s="15">
        <v>175</v>
      </c>
      <c r="S373" s="17">
        <v>1</v>
      </c>
      <c r="T373" s="17">
        <v>1</v>
      </c>
    </row>
    <row r="374" spans="1:20" x14ac:dyDescent="0.25">
      <c r="A374" s="15">
        <v>373</v>
      </c>
      <c r="B374" s="15" t="s">
        <v>2853</v>
      </c>
      <c r="C374" s="15">
        <v>3904</v>
      </c>
      <c r="D374" s="15" t="s">
        <v>392</v>
      </c>
      <c r="E374" s="15" t="s">
        <v>2846</v>
      </c>
      <c r="F374" s="15" t="s">
        <v>2846</v>
      </c>
      <c r="G374" s="15" t="s">
        <v>20</v>
      </c>
      <c r="H374" s="15" t="s">
        <v>416</v>
      </c>
      <c r="I374" s="15" t="s">
        <v>2855</v>
      </c>
      <c r="J374" s="15" t="s">
        <v>183</v>
      </c>
      <c r="K374" s="15" t="s">
        <v>184</v>
      </c>
      <c r="L374" s="15" t="s">
        <v>146</v>
      </c>
      <c r="M374" s="15" t="s">
        <v>147</v>
      </c>
      <c r="N374" s="16">
        <v>43040</v>
      </c>
      <c r="O374" s="16">
        <v>44926</v>
      </c>
      <c r="P374" s="15">
        <v>138</v>
      </c>
      <c r="Q374" s="15">
        <v>138</v>
      </c>
      <c r="R374" s="15">
        <v>103</v>
      </c>
      <c r="S374" s="17">
        <v>0.74637681159420288</v>
      </c>
      <c r="T374" s="17">
        <v>0.74637681159420288</v>
      </c>
    </row>
    <row r="375" spans="1:20" x14ac:dyDescent="0.25">
      <c r="A375" s="15">
        <v>374</v>
      </c>
      <c r="B375" s="15" t="s">
        <v>2853</v>
      </c>
      <c r="C375" s="15">
        <v>3904</v>
      </c>
      <c r="D375" s="15" t="s">
        <v>392</v>
      </c>
      <c r="E375" s="15" t="s">
        <v>2846</v>
      </c>
      <c r="F375" s="15" t="s">
        <v>2846</v>
      </c>
      <c r="G375" s="15" t="s">
        <v>19</v>
      </c>
      <c r="H375" s="15" t="s">
        <v>417</v>
      </c>
      <c r="I375" s="15" t="s">
        <v>2855</v>
      </c>
      <c r="J375" s="15" t="s">
        <v>183</v>
      </c>
      <c r="K375" s="15" t="s">
        <v>184</v>
      </c>
      <c r="L375" s="15" t="s">
        <v>146</v>
      </c>
      <c r="M375" s="15" t="s">
        <v>147</v>
      </c>
      <c r="N375" s="16">
        <v>43040</v>
      </c>
      <c r="O375" s="16">
        <v>44926</v>
      </c>
      <c r="P375" s="15">
        <v>1680</v>
      </c>
      <c r="Q375" s="15">
        <v>1680</v>
      </c>
      <c r="R375" s="15">
        <v>6125</v>
      </c>
      <c r="S375" s="17">
        <v>1</v>
      </c>
      <c r="T375" s="17">
        <v>1</v>
      </c>
    </row>
    <row r="376" spans="1:20" x14ac:dyDescent="0.25">
      <c r="A376" s="15">
        <v>375</v>
      </c>
      <c r="B376" s="15" t="s">
        <v>2853</v>
      </c>
      <c r="C376" s="15">
        <v>3904</v>
      </c>
      <c r="D376" s="15" t="s">
        <v>392</v>
      </c>
      <c r="E376" s="15" t="s">
        <v>2846</v>
      </c>
      <c r="F376" s="15" t="s">
        <v>2846</v>
      </c>
      <c r="G376" s="15" t="s">
        <v>54</v>
      </c>
      <c r="H376" s="15" t="s">
        <v>418</v>
      </c>
      <c r="I376" s="15" t="s">
        <v>2855</v>
      </c>
      <c r="J376" s="15" t="s">
        <v>125</v>
      </c>
      <c r="K376" s="15" t="s">
        <v>126</v>
      </c>
      <c r="L376" s="15" t="s">
        <v>122</v>
      </c>
      <c r="M376" s="15" t="s">
        <v>123</v>
      </c>
      <c r="N376" s="16">
        <v>43040</v>
      </c>
      <c r="O376" s="16">
        <v>43100</v>
      </c>
      <c r="P376" s="15">
        <v>2</v>
      </c>
      <c r="Q376" s="15">
        <v>2</v>
      </c>
      <c r="R376" s="15">
        <v>3</v>
      </c>
      <c r="S376" s="17">
        <v>1</v>
      </c>
      <c r="T376" s="17">
        <v>1</v>
      </c>
    </row>
    <row r="377" spans="1:20" x14ac:dyDescent="0.25">
      <c r="A377" s="15">
        <v>376</v>
      </c>
      <c r="B377" s="15" t="s">
        <v>2853</v>
      </c>
      <c r="C377" s="15">
        <v>3904</v>
      </c>
      <c r="D377" s="15" t="s">
        <v>392</v>
      </c>
      <c r="E377" s="15" t="s">
        <v>2846</v>
      </c>
      <c r="F377" s="15" t="s">
        <v>2846</v>
      </c>
      <c r="G377" s="15" t="s">
        <v>22</v>
      </c>
      <c r="H377" s="15" t="s">
        <v>419</v>
      </c>
      <c r="I377" s="15" t="s">
        <v>2855</v>
      </c>
      <c r="J377" s="15" t="s">
        <v>183</v>
      </c>
      <c r="K377" s="15" t="s">
        <v>184</v>
      </c>
      <c r="L377" s="15" t="s">
        <v>146</v>
      </c>
      <c r="M377" s="15" t="s">
        <v>147</v>
      </c>
      <c r="N377" s="16">
        <v>43040</v>
      </c>
      <c r="O377" s="16">
        <v>44926</v>
      </c>
      <c r="P377" s="15">
        <v>337</v>
      </c>
      <c r="Q377" s="15">
        <v>337</v>
      </c>
      <c r="R377" s="15">
        <v>956</v>
      </c>
      <c r="S377" s="17">
        <v>1</v>
      </c>
      <c r="T377" s="17">
        <v>1</v>
      </c>
    </row>
    <row r="378" spans="1:20" x14ac:dyDescent="0.25">
      <c r="A378" s="15">
        <v>377</v>
      </c>
      <c r="B378" s="15" t="s">
        <v>2853</v>
      </c>
      <c r="C378" s="15">
        <v>3904</v>
      </c>
      <c r="D378" s="15" t="s">
        <v>392</v>
      </c>
      <c r="E378" s="15" t="s">
        <v>2846</v>
      </c>
      <c r="F378" s="15" t="s">
        <v>2846</v>
      </c>
      <c r="G378" s="15" t="s">
        <v>23</v>
      </c>
      <c r="H378" s="15" t="s">
        <v>421</v>
      </c>
      <c r="I378" s="15" t="s">
        <v>2855</v>
      </c>
      <c r="J378" s="15" t="s">
        <v>183</v>
      </c>
      <c r="K378" s="15" t="s">
        <v>184</v>
      </c>
      <c r="L378" s="15" t="s">
        <v>146</v>
      </c>
      <c r="M378" s="15" t="s">
        <v>147</v>
      </c>
      <c r="N378" s="16">
        <v>43040</v>
      </c>
      <c r="O378" s="16">
        <v>44926</v>
      </c>
      <c r="P378" s="15">
        <v>450</v>
      </c>
      <c r="Q378" s="15">
        <v>450</v>
      </c>
      <c r="R378" s="15">
        <v>3282</v>
      </c>
      <c r="S378" s="17">
        <v>1</v>
      </c>
      <c r="T378" s="17">
        <v>1</v>
      </c>
    </row>
    <row r="379" spans="1:20" x14ac:dyDescent="0.25">
      <c r="A379" s="15">
        <v>378</v>
      </c>
      <c r="B379" s="15" t="s">
        <v>2853</v>
      </c>
      <c r="C379" s="15">
        <v>3904</v>
      </c>
      <c r="D379" s="15" t="s">
        <v>392</v>
      </c>
      <c r="E379" s="15" t="s">
        <v>2846</v>
      </c>
      <c r="F379" s="15" t="s">
        <v>2846</v>
      </c>
      <c r="G379" s="15" t="s">
        <v>17</v>
      </c>
      <c r="H379" s="15" t="s">
        <v>425</v>
      </c>
      <c r="I379" s="15" t="s">
        <v>2856</v>
      </c>
      <c r="J379" s="15" t="s">
        <v>154</v>
      </c>
      <c r="K379" s="15" t="s">
        <v>155</v>
      </c>
      <c r="L379" s="15" t="s">
        <v>156</v>
      </c>
      <c r="M379" s="15" t="s">
        <v>156</v>
      </c>
      <c r="N379" s="16">
        <v>43101</v>
      </c>
      <c r="O379" s="16">
        <v>44926</v>
      </c>
      <c r="P379" s="15">
        <v>40</v>
      </c>
      <c r="Q379" s="15">
        <v>60</v>
      </c>
      <c r="R379" s="15">
        <v>0</v>
      </c>
      <c r="S379" s="17">
        <v>0</v>
      </c>
      <c r="T379" s="17">
        <v>0</v>
      </c>
    </row>
    <row r="380" spans="1:20" x14ac:dyDescent="0.25">
      <c r="A380" s="15">
        <v>379</v>
      </c>
      <c r="B380" s="15" t="s">
        <v>2853</v>
      </c>
      <c r="C380" s="15">
        <v>3904</v>
      </c>
      <c r="D380" s="15" t="s">
        <v>392</v>
      </c>
      <c r="E380" s="15" t="s">
        <v>2846</v>
      </c>
      <c r="F380" s="15" t="s">
        <v>2846</v>
      </c>
      <c r="G380" s="15" t="s">
        <v>21</v>
      </c>
      <c r="H380" s="15" t="s">
        <v>426</v>
      </c>
      <c r="I380" s="15" t="s">
        <v>2855</v>
      </c>
      <c r="J380" s="15" t="s">
        <v>183</v>
      </c>
      <c r="K380" s="15" t="s">
        <v>184</v>
      </c>
      <c r="L380" s="15" t="s">
        <v>146</v>
      </c>
      <c r="M380" s="15" t="s">
        <v>147</v>
      </c>
      <c r="N380" s="16">
        <v>43040</v>
      </c>
      <c r="O380" s="16">
        <v>44926</v>
      </c>
      <c r="P380" s="15">
        <v>62</v>
      </c>
      <c r="Q380" s="15">
        <v>62</v>
      </c>
      <c r="R380" s="15">
        <v>150</v>
      </c>
      <c r="S380" s="17">
        <v>1</v>
      </c>
      <c r="T380" s="17">
        <v>1</v>
      </c>
    </row>
    <row r="381" spans="1:20" x14ac:dyDescent="0.25">
      <c r="A381" s="15">
        <v>380</v>
      </c>
      <c r="B381" s="15" t="s">
        <v>2853</v>
      </c>
      <c r="C381" s="15">
        <v>3904</v>
      </c>
      <c r="D381" s="15" t="s">
        <v>392</v>
      </c>
      <c r="E381" s="15" t="s">
        <v>2846</v>
      </c>
      <c r="F381" s="15" t="s">
        <v>2846</v>
      </c>
      <c r="G381" s="15" t="s">
        <v>12</v>
      </c>
      <c r="H381" s="15" t="s">
        <v>427</v>
      </c>
      <c r="I381" s="15" t="s">
        <v>2855</v>
      </c>
      <c r="J381" s="15" t="s">
        <v>90</v>
      </c>
      <c r="K381" s="15" t="s">
        <v>91</v>
      </c>
      <c r="L381" s="15" t="s">
        <v>92</v>
      </c>
      <c r="M381" s="15" t="s">
        <v>93</v>
      </c>
      <c r="N381" s="16">
        <v>43038</v>
      </c>
      <c r="O381" s="16">
        <v>43100</v>
      </c>
      <c r="P381" s="15">
        <v>6833</v>
      </c>
      <c r="Q381" s="15">
        <v>6833</v>
      </c>
      <c r="R381" s="15">
        <v>5192</v>
      </c>
      <c r="S381" s="17">
        <v>0.75984194350943945</v>
      </c>
      <c r="T381" s="17">
        <v>0.75984194350943945</v>
      </c>
    </row>
    <row r="382" spans="1:20" x14ac:dyDescent="0.25">
      <c r="A382" s="15">
        <v>381</v>
      </c>
      <c r="B382" s="15" t="s">
        <v>2853</v>
      </c>
      <c r="C382" s="15">
        <v>3904</v>
      </c>
      <c r="D382" s="15" t="s">
        <v>392</v>
      </c>
      <c r="E382" s="15" t="s">
        <v>2846</v>
      </c>
      <c r="F382" s="15" t="s">
        <v>2846</v>
      </c>
      <c r="G382" s="15" t="s">
        <v>64</v>
      </c>
      <c r="H382" s="15" t="s">
        <v>878</v>
      </c>
      <c r="I382" s="15" t="s">
        <v>2855</v>
      </c>
      <c r="J382" s="15" t="s">
        <v>178</v>
      </c>
      <c r="K382" s="15" t="s">
        <v>179</v>
      </c>
      <c r="L382" s="15" t="s">
        <v>180</v>
      </c>
      <c r="M382" s="15" t="s">
        <v>181</v>
      </c>
      <c r="N382" s="16">
        <v>43101</v>
      </c>
      <c r="O382" s="16">
        <v>43465</v>
      </c>
      <c r="P382" s="15">
        <v>1</v>
      </c>
      <c r="Q382" s="15">
        <v>1</v>
      </c>
      <c r="R382" s="15">
        <v>0</v>
      </c>
      <c r="S382" s="17">
        <v>0</v>
      </c>
      <c r="T382" s="17">
        <v>0</v>
      </c>
    </row>
    <row r="383" spans="1:20" x14ac:dyDescent="0.25">
      <c r="A383" s="15">
        <v>382</v>
      </c>
      <c r="B383" s="15" t="s">
        <v>2853</v>
      </c>
      <c r="C383" s="15">
        <v>3904</v>
      </c>
      <c r="D383" s="15" t="s">
        <v>392</v>
      </c>
      <c r="E383" s="15" t="s">
        <v>2846</v>
      </c>
      <c r="F383" s="15" t="s">
        <v>2846</v>
      </c>
      <c r="G383" s="15" t="s">
        <v>13</v>
      </c>
      <c r="H383" s="15" t="s">
        <v>879</v>
      </c>
      <c r="I383" s="15" t="s">
        <v>2855</v>
      </c>
      <c r="J383" s="15" t="s">
        <v>90</v>
      </c>
      <c r="K383" s="15" t="s">
        <v>91</v>
      </c>
      <c r="L383" s="15" t="s">
        <v>92</v>
      </c>
      <c r="M383" s="15" t="s">
        <v>93</v>
      </c>
      <c r="N383" s="16">
        <v>43101</v>
      </c>
      <c r="O383" s="16">
        <v>43465</v>
      </c>
      <c r="P383" s="15">
        <v>1</v>
      </c>
      <c r="Q383" s="15">
        <v>1</v>
      </c>
      <c r="R383" s="15">
        <v>1</v>
      </c>
      <c r="S383" s="17">
        <v>1</v>
      </c>
      <c r="T383" s="17">
        <v>1</v>
      </c>
    </row>
    <row r="384" spans="1:20" x14ac:dyDescent="0.25">
      <c r="A384" s="15">
        <v>383</v>
      </c>
      <c r="B384" s="15" t="s">
        <v>2853</v>
      </c>
      <c r="C384" s="15">
        <v>3904</v>
      </c>
      <c r="D384" s="15" t="s">
        <v>392</v>
      </c>
      <c r="E384" s="15" t="s">
        <v>2846</v>
      </c>
      <c r="F384" s="15" t="s">
        <v>2846</v>
      </c>
      <c r="G384" s="15" t="s">
        <v>666</v>
      </c>
      <c r="H384" s="15" t="s">
        <v>880</v>
      </c>
      <c r="I384" s="15" t="s">
        <v>2855</v>
      </c>
      <c r="J384" s="15" t="s">
        <v>95</v>
      </c>
      <c r="K384" s="15" t="s">
        <v>96</v>
      </c>
      <c r="L384" s="15" t="s">
        <v>87</v>
      </c>
      <c r="M384" s="15" t="s">
        <v>88</v>
      </c>
      <c r="N384" s="16">
        <v>43040</v>
      </c>
      <c r="O384" s="16">
        <v>43100</v>
      </c>
      <c r="P384" s="15">
        <v>1</v>
      </c>
      <c r="Q384" s="15">
        <v>1</v>
      </c>
      <c r="R384" s="15">
        <v>1</v>
      </c>
      <c r="S384" s="17">
        <v>1</v>
      </c>
      <c r="T384" s="17">
        <v>1</v>
      </c>
    </row>
    <row r="385" spans="1:20" x14ac:dyDescent="0.25">
      <c r="A385" s="15">
        <v>384</v>
      </c>
      <c r="B385" s="15" t="s">
        <v>2853</v>
      </c>
      <c r="C385" s="15">
        <v>3904</v>
      </c>
      <c r="D385" s="15" t="s">
        <v>392</v>
      </c>
      <c r="E385" s="15" t="s">
        <v>2846</v>
      </c>
      <c r="F385" s="15" t="s">
        <v>2846</v>
      </c>
      <c r="G385" s="15" t="s">
        <v>332</v>
      </c>
      <c r="H385" s="15" t="s">
        <v>902</v>
      </c>
      <c r="I385" s="15" t="s">
        <v>2856</v>
      </c>
      <c r="J385" s="15" t="s">
        <v>189</v>
      </c>
      <c r="K385" s="15" t="s">
        <v>190</v>
      </c>
      <c r="L385" s="15" t="s">
        <v>164</v>
      </c>
      <c r="M385" s="15" t="s">
        <v>164</v>
      </c>
      <c r="N385" s="16">
        <v>43040</v>
      </c>
      <c r="O385" s="16">
        <v>44926</v>
      </c>
      <c r="P385" s="15">
        <v>83</v>
      </c>
      <c r="Q385" s="15">
        <v>100</v>
      </c>
      <c r="R385" s="15">
        <v>88</v>
      </c>
      <c r="S385" s="17">
        <v>1</v>
      </c>
      <c r="T385" s="17">
        <v>0.88</v>
      </c>
    </row>
    <row r="386" spans="1:20" x14ac:dyDescent="0.25">
      <c r="A386" s="15">
        <v>385</v>
      </c>
      <c r="B386" s="15" t="s">
        <v>2853</v>
      </c>
      <c r="C386" s="15">
        <v>3904</v>
      </c>
      <c r="D386" s="15" t="s">
        <v>392</v>
      </c>
      <c r="E386" s="15" t="s">
        <v>2846</v>
      </c>
      <c r="F386" s="15" t="s">
        <v>2846</v>
      </c>
      <c r="G386" s="15" t="s">
        <v>63</v>
      </c>
      <c r="H386" s="15" t="s">
        <v>903</v>
      </c>
      <c r="I386" s="15" t="s">
        <v>2855</v>
      </c>
      <c r="J386" s="15" t="s">
        <v>154</v>
      </c>
      <c r="K386" s="15" t="s">
        <v>155</v>
      </c>
      <c r="L386" s="15" t="s">
        <v>156</v>
      </c>
      <c r="M386" s="15" t="s">
        <v>156</v>
      </c>
      <c r="N386" s="16">
        <v>43101</v>
      </c>
      <c r="O386" s="16">
        <v>43830</v>
      </c>
      <c r="P386" s="15">
        <v>100</v>
      </c>
      <c r="Q386" s="15">
        <v>100</v>
      </c>
      <c r="R386" s="15">
        <v>25</v>
      </c>
      <c r="S386" s="17">
        <v>0.25</v>
      </c>
      <c r="T386" s="17">
        <v>0.25</v>
      </c>
    </row>
    <row r="387" spans="1:20" x14ac:dyDescent="0.25">
      <c r="A387" s="15">
        <v>386</v>
      </c>
      <c r="B387" s="15" t="s">
        <v>2853</v>
      </c>
      <c r="C387" s="15">
        <v>3904</v>
      </c>
      <c r="D387" s="15" t="s">
        <v>392</v>
      </c>
      <c r="E387" s="15" t="s">
        <v>2846</v>
      </c>
      <c r="F387" s="15" t="s">
        <v>2846</v>
      </c>
      <c r="G387" s="15" t="s">
        <v>374</v>
      </c>
      <c r="H387" s="15" t="s">
        <v>904</v>
      </c>
      <c r="I387" s="15" t="s">
        <v>2855</v>
      </c>
      <c r="J387" s="15" t="s">
        <v>317</v>
      </c>
      <c r="K387" s="15" t="s">
        <v>318</v>
      </c>
      <c r="L387" s="15" t="s">
        <v>319</v>
      </c>
      <c r="M387" s="15" t="s">
        <v>320</v>
      </c>
      <c r="N387" s="16">
        <v>43101</v>
      </c>
      <c r="O387" s="16">
        <v>43465</v>
      </c>
      <c r="P387" s="15">
        <v>100</v>
      </c>
      <c r="Q387" s="15">
        <v>100</v>
      </c>
      <c r="R387" s="15">
        <v>100</v>
      </c>
      <c r="S387" s="17">
        <v>1</v>
      </c>
      <c r="T387" s="17">
        <v>1</v>
      </c>
    </row>
    <row r="388" spans="1:20" x14ac:dyDescent="0.25">
      <c r="A388" s="15">
        <v>387</v>
      </c>
      <c r="B388" s="15" t="s">
        <v>2853</v>
      </c>
      <c r="C388" s="15">
        <v>3904</v>
      </c>
      <c r="D388" s="15" t="s">
        <v>392</v>
      </c>
      <c r="E388" s="15" t="s">
        <v>2846</v>
      </c>
      <c r="F388" s="15" t="s">
        <v>2846</v>
      </c>
      <c r="G388" s="15" t="s">
        <v>38</v>
      </c>
      <c r="H388" s="15" t="s">
        <v>905</v>
      </c>
      <c r="I388" s="15" t="s">
        <v>2855</v>
      </c>
      <c r="J388" s="15" t="s">
        <v>193</v>
      </c>
      <c r="K388" s="15" t="s">
        <v>194</v>
      </c>
      <c r="L388" s="15" t="s">
        <v>195</v>
      </c>
      <c r="M388" s="15" t="s">
        <v>195</v>
      </c>
      <c r="N388" s="16">
        <v>43101</v>
      </c>
      <c r="O388" s="16">
        <v>43195</v>
      </c>
      <c r="P388" s="15">
        <v>100</v>
      </c>
      <c r="Q388" s="15">
        <v>100</v>
      </c>
      <c r="R388" s="15">
        <v>100</v>
      </c>
      <c r="S388" s="17">
        <v>1</v>
      </c>
      <c r="T388" s="17">
        <v>1</v>
      </c>
    </row>
    <row r="389" spans="1:20" x14ac:dyDescent="0.25">
      <c r="A389" s="15">
        <v>388</v>
      </c>
      <c r="B389" s="15" t="s">
        <v>2853</v>
      </c>
      <c r="C389" s="15">
        <v>3904</v>
      </c>
      <c r="D389" s="15" t="s">
        <v>392</v>
      </c>
      <c r="E389" s="15" t="s">
        <v>2846</v>
      </c>
      <c r="F389" s="15" t="s">
        <v>2846</v>
      </c>
      <c r="G389" s="15" t="s">
        <v>55</v>
      </c>
      <c r="H389" s="15" t="s">
        <v>906</v>
      </c>
      <c r="I389" s="15" t="s">
        <v>2855</v>
      </c>
      <c r="J389" s="15" t="s">
        <v>144</v>
      </c>
      <c r="K389" s="15" t="s">
        <v>145</v>
      </c>
      <c r="L389" s="15" t="s">
        <v>146</v>
      </c>
      <c r="M389" s="15" t="s">
        <v>147</v>
      </c>
      <c r="N389" s="16">
        <v>42887</v>
      </c>
      <c r="O389" s="16">
        <v>43281</v>
      </c>
      <c r="P389" s="15">
        <v>100</v>
      </c>
      <c r="Q389" s="15">
        <v>100</v>
      </c>
      <c r="R389" s="15">
        <v>100</v>
      </c>
      <c r="S389" s="17">
        <v>1</v>
      </c>
      <c r="T389" s="17">
        <v>1</v>
      </c>
    </row>
    <row r="390" spans="1:20" x14ac:dyDescent="0.25">
      <c r="A390" s="15">
        <v>389</v>
      </c>
      <c r="B390" s="15" t="s">
        <v>2853</v>
      </c>
      <c r="C390" s="15">
        <v>3904</v>
      </c>
      <c r="D390" s="15" t="s">
        <v>392</v>
      </c>
      <c r="E390" s="15" t="s">
        <v>2846</v>
      </c>
      <c r="F390" s="15" t="s">
        <v>2846</v>
      </c>
      <c r="G390" s="15" t="s">
        <v>513</v>
      </c>
      <c r="H390" s="15" t="s">
        <v>907</v>
      </c>
      <c r="I390" s="15" t="s">
        <v>2855</v>
      </c>
      <c r="J390" s="15" t="s">
        <v>148</v>
      </c>
      <c r="K390" s="15" t="s">
        <v>149</v>
      </c>
      <c r="L390" s="15" t="s">
        <v>132</v>
      </c>
      <c r="M390" s="15" t="s">
        <v>133</v>
      </c>
      <c r="N390" s="16">
        <v>43101</v>
      </c>
      <c r="O390" s="16">
        <v>43465</v>
      </c>
      <c r="P390" s="15">
        <v>100</v>
      </c>
      <c r="Q390" s="15">
        <v>100</v>
      </c>
      <c r="R390" s="15">
        <v>0</v>
      </c>
      <c r="S390" s="17">
        <v>0</v>
      </c>
      <c r="T390" s="17">
        <v>0</v>
      </c>
    </row>
    <row r="391" spans="1:20" x14ac:dyDescent="0.25">
      <c r="A391" s="15">
        <v>390</v>
      </c>
      <c r="B391" s="15" t="s">
        <v>2853</v>
      </c>
      <c r="C391" s="15">
        <v>3904</v>
      </c>
      <c r="D391" s="15" t="s">
        <v>392</v>
      </c>
      <c r="E391" s="15" t="s">
        <v>2846</v>
      </c>
      <c r="F391" s="15" t="s">
        <v>2846</v>
      </c>
      <c r="G391" s="15" t="s">
        <v>52</v>
      </c>
      <c r="H391" s="15" t="s">
        <v>908</v>
      </c>
      <c r="I391" s="15" t="s">
        <v>2855</v>
      </c>
      <c r="J391" s="15" t="s">
        <v>315</v>
      </c>
      <c r="K391" s="15" t="s">
        <v>316</v>
      </c>
      <c r="L391" s="15" t="s">
        <v>146</v>
      </c>
      <c r="M391" s="15" t="s">
        <v>147</v>
      </c>
      <c r="N391" s="16">
        <v>43040</v>
      </c>
      <c r="O391" s="16">
        <v>44926</v>
      </c>
      <c r="P391" s="15">
        <v>100</v>
      </c>
      <c r="Q391" s="15">
        <v>100</v>
      </c>
      <c r="R391" s="15">
        <v>86</v>
      </c>
      <c r="S391" s="17">
        <v>0.86</v>
      </c>
      <c r="T391" s="17">
        <v>0.86</v>
      </c>
    </row>
    <row r="392" spans="1:20" x14ac:dyDescent="0.25">
      <c r="A392" s="15">
        <v>391</v>
      </c>
      <c r="B392" s="15" t="s">
        <v>2853</v>
      </c>
      <c r="C392" s="15">
        <v>3904</v>
      </c>
      <c r="D392" s="15" t="s">
        <v>392</v>
      </c>
      <c r="E392" s="15" t="s">
        <v>2846</v>
      </c>
      <c r="F392" s="15" t="s">
        <v>2846</v>
      </c>
      <c r="G392" s="15" t="s">
        <v>372</v>
      </c>
      <c r="H392" s="15" t="s">
        <v>909</v>
      </c>
      <c r="I392" s="15" t="s">
        <v>2855</v>
      </c>
      <c r="J392" s="15" t="s">
        <v>338</v>
      </c>
      <c r="K392" s="15" t="s">
        <v>339</v>
      </c>
      <c r="L392" s="15" t="s">
        <v>180</v>
      </c>
      <c r="M392" s="15" t="s">
        <v>181</v>
      </c>
      <c r="N392" s="16">
        <v>42856</v>
      </c>
      <c r="O392" s="16">
        <v>43252</v>
      </c>
      <c r="P392" s="15">
        <v>100</v>
      </c>
      <c r="Q392" s="15">
        <v>100</v>
      </c>
      <c r="R392" s="15">
        <v>100</v>
      </c>
      <c r="S392" s="17">
        <v>1</v>
      </c>
      <c r="T392" s="17">
        <v>1</v>
      </c>
    </row>
    <row r="393" spans="1:20" x14ac:dyDescent="0.25">
      <c r="A393" s="15">
        <v>392</v>
      </c>
      <c r="B393" s="15" t="s">
        <v>2853</v>
      </c>
      <c r="C393" s="15">
        <v>3904</v>
      </c>
      <c r="D393" s="15" t="s">
        <v>392</v>
      </c>
      <c r="E393" s="15" t="s">
        <v>2846</v>
      </c>
      <c r="F393" s="15" t="s">
        <v>2846</v>
      </c>
      <c r="G393" s="15" t="s">
        <v>385</v>
      </c>
      <c r="H393" s="15" t="s">
        <v>910</v>
      </c>
      <c r="I393" s="15" t="s">
        <v>2855</v>
      </c>
      <c r="J393" s="15" t="s">
        <v>277</v>
      </c>
      <c r="K393" s="15" t="s">
        <v>278</v>
      </c>
      <c r="L393" s="15" t="s">
        <v>132</v>
      </c>
      <c r="M393" s="15" t="s">
        <v>133</v>
      </c>
      <c r="N393" s="16">
        <v>43101</v>
      </c>
      <c r="O393" s="16">
        <v>43465</v>
      </c>
      <c r="P393" s="15">
        <v>100</v>
      </c>
      <c r="Q393" s="15">
        <v>100</v>
      </c>
      <c r="R393" s="15">
        <v>34</v>
      </c>
      <c r="S393" s="17">
        <v>0.34</v>
      </c>
      <c r="T393" s="17">
        <v>0.34</v>
      </c>
    </row>
    <row r="394" spans="1:20" x14ac:dyDescent="0.25">
      <c r="A394" s="15">
        <v>393</v>
      </c>
      <c r="B394" s="15" t="s">
        <v>2853</v>
      </c>
      <c r="C394" s="15">
        <v>3904</v>
      </c>
      <c r="D394" s="15" t="s">
        <v>392</v>
      </c>
      <c r="E394" s="15" t="s">
        <v>2846</v>
      </c>
      <c r="F394" s="15" t="s">
        <v>2846</v>
      </c>
      <c r="G394" s="15" t="s">
        <v>530</v>
      </c>
      <c r="H394" s="15" t="s">
        <v>911</v>
      </c>
      <c r="I394" s="15" t="s">
        <v>2855</v>
      </c>
      <c r="J394" s="15" t="s">
        <v>269</v>
      </c>
      <c r="K394" s="15" t="s">
        <v>270</v>
      </c>
      <c r="L394" s="15" t="s">
        <v>132</v>
      </c>
      <c r="M394" s="15" t="s">
        <v>133</v>
      </c>
      <c r="N394" s="16">
        <v>43101</v>
      </c>
      <c r="O394" s="16">
        <v>44926</v>
      </c>
      <c r="P394" s="15">
        <v>100</v>
      </c>
      <c r="Q394" s="15">
        <v>100</v>
      </c>
      <c r="R394" s="15">
        <v>0</v>
      </c>
      <c r="S394" s="17">
        <v>0</v>
      </c>
      <c r="T394" s="17">
        <v>0</v>
      </c>
    </row>
    <row r="395" spans="1:20" x14ac:dyDescent="0.25">
      <c r="A395" s="15">
        <v>394</v>
      </c>
      <c r="B395" s="15" t="s">
        <v>2853</v>
      </c>
      <c r="C395" s="15">
        <v>3904</v>
      </c>
      <c r="D395" s="15" t="s">
        <v>392</v>
      </c>
      <c r="E395" s="15" t="s">
        <v>2846</v>
      </c>
      <c r="F395" s="15" t="s">
        <v>2846</v>
      </c>
      <c r="G395" s="15" t="s">
        <v>53</v>
      </c>
      <c r="H395" s="15" t="s">
        <v>912</v>
      </c>
      <c r="I395" s="15" t="s">
        <v>2855</v>
      </c>
      <c r="J395" s="15" t="s">
        <v>315</v>
      </c>
      <c r="K395" s="15" t="s">
        <v>316</v>
      </c>
      <c r="L395" s="15" t="s">
        <v>146</v>
      </c>
      <c r="M395" s="15" t="s">
        <v>147</v>
      </c>
      <c r="N395" s="16">
        <v>43040</v>
      </c>
      <c r="O395" s="16">
        <v>43465</v>
      </c>
      <c r="P395" s="15">
        <v>100</v>
      </c>
      <c r="Q395" s="15">
        <v>100</v>
      </c>
      <c r="R395" s="15">
        <v>0</v>
      </c>
      <c r="S395" s="17">
        <v>0</v>
      </c>
      <c r="T395" s="17">
        <v>0</v>
      </c>
    </row>
    <row r="396" spans="1:20" x14ac:dyDescent="0.25">
      <c r="A396" s="15">
        <v>395</v>
      </c>
      <c r="B396" s="15" t="s">
        <v>2853</v>
      </c>
      <c r="C396" s="15">
        <v>3904</v>
      </c>
      <c r="D396" s="15" t="s">
        <v>392</v>
      </c>
      <c r="E396" s="15" t="s">
        <v>2846</v>
      </c>
      <c r="F396" s="15" t="s">
        <v>2846</v>
      </c>
      <c r="G396" s="15" t="s">
        <v>210</v>
      </c>
      <c r="H396" s="15" t="s">
        <v>913</v>
      </c>
      <c r="I396" s="15" t="s">
        <v>2855</v>
      </c>
      <c r="J396" s="15" t="s">
        <v>862</v>
      </c>
      <c r="K396" s="15" t="s">
        <v>863</v>
      </c>
      <c r="L396" s="15" t="s">
        <v>308</v>
      </c>
      <c r="M396" s="15" t="s">
        <v>308</v>
      </c>
      <c r="N396" s="16">
        <v>43132</v>
      </c>
      <c r="O396" s="16">
        <v>43465</v>
      </c>
      <c r="P396" s="15">
        <v>100</v>
      </c>
      <c r="Q396" s="15">
        <v>100</v>
      </c>
      <c r="R396" s="15">
        <v>100</v>
      </c>
      <c r="S396" s="17">
        <v>1</v>
      </c>
      <c r="T396" s="17">
        <v>1</v>
      </c>
    </row>
    <row r="397" spans="1:20" x14ac:dyDescent="0.25">
      <c r="A397" s="15">
        <v>396</v>
      </c>
      <c r="B397" s="15" t="s">
        <v>2853</v>
      </c>
      <c r="C397" s="15">
        <v>3904</v>
      </c>
      <c r="D397" s="15" t="s">
        <v>392</v>
      </c>
      <c r="E397" s="15" t="s">
        <v>2846</v>
      </c>
      <c r="F397" s="15" t="s">
        <v>2846</v>
      </c>
      <c r="G397" s="15" t="s">
        <v>407</v>
      </c>
      <c r="H397" s="15" t="s">
        <v>1064</v>
      </c>
      <c r="I397" s="15" t="s">
        <v>2856</v>
      </c>
      <c r="J397" s="15" t="s">
        <v>525</v>
      </c>
      <c r="K397" s="15" t="s">
        <v>526</v>
      </c>
      <c r="L397" s="15" t="s">
        <v>164</v>
      </c>
      <c r="M397" s="15" t="s">
        <v>164</v>
      </c>
      <c r="N397" s="16">
        <v>43040</v>
      </c>
      <c r="O397" s="16">
        <v>44926</v>
      </c>
      <c r="P397" s="15">
        <v>8</v>
      </c>
      <c r="Q397" s="15">
        <v>12</v>
      </c>
      <c r="R397" s="15">
        <v>16</v>
      </c>
      <c r="S397" s="17">
        <v>1</v>
      </c>
      <c r="T397" s="17">
        <v>1</v>
      </c>
    </row>
    <row r="398" spans="1:20" x14ac:dyDescent="0.25">
      <c r="A398" s="15">
        <v>397</v>
      </c>
      <c r="B398" s="15" t="s">
        <v>2853</v>
      </c>
      <c r="C398" s="15">
        <v>3904</v>
      </c>
      <c r="D398" s="15" t="s">
        <v>392</v>
      </c>
      <c r="E398" s="15" t="s">
        <v>2846</v>
      </c>
      <c r="F398" s="15" t="s">
        <v>2846</v>
      </c>
      <c r="G398" s="15" t="s">
        <v>26</v>
      </c>
      <c r="H398" s="15" t="s">
        <v>1066</v>
      </c>
      <c r="I398" s="15" t="s">
        <v>2855</v>
      </c>
      <c r="J398" s="15" t="s">
        <v>315</v>
      </c>
      <c r="K398" s="15" t="s">
        <v>316</v>
      </c>
      <c r="L398" s="15" t="s">
        <v>146</v>
      </c>
      <c r="M398" s="15" t="s">
        <v>147</v>
      </c>
      <c r="N398" s="16">
        <v>43040</v>
      </c>
      <c r="O398" s="16">
        <v>43100</v>
      </c>
      <c r="P398" s="15">
        <v>12</v>
      </c>
      <c r="Q398" s="15">
        <v>12</v>
      </c>
      <c r="R398" s="15">
        <v>12</v>
      </c>
      <c r="S398" s="17">
        <v>1</v>
      </c>
      <c r="T398" s="17">
        <v>1</v>
      </c>
    </row>
    <row r="399" spans="1:20" x14ac:dyDescent="0.25">
      <c r="A399" s="15">
        <v>398</v>
      </c>
      <c r="B399" s="15" t="s">
        <v>2853</v>
      </c>
      <c r="C399" s="15">
        <v>3904</v>
      </c>
      <c r="D399" s="15" t="s">
        <v>392</v>
      </c>
      <c r="E399" s="15" t="s">
        <v>2846</v>
      </c>
      <c r="F399" s="15" t="s">
        <v>2846</v>
      </c>
      <c r="G399" s="15" t="s">
        <v>331</v>
      </c>
      <c r="H399" s="15" t="s">
        <v>1067</v>
      </c>
      <c r="I399" s="15" t="s">
        <v>2855</v>
      </c>
      <c r="J399" s="15" t="s">
        <v>162</v>
      </c>
      <c r="K399" s="15" t="s">
        <v>163</v>
      </c>
      <c r="L399" s="15" t="s">
        <v>164</v>
      </c>
      <c r="M399" s="15" t="s">
        <v>164</v>
      </c>
      <c r="N399" s="16">
        <v>43101</v>
      </c>
      <c r="O399" s="16">
        <v>44926</v>
      </c>
      <c r="P399" s="15">
        <v>12528</v>
      </c>
      <c r="Q399" s="15">
        <v>12528</v>
      </c>
      <c r="R399" s="15">
        <v>44528</v>
      </c>
      <c r="S399" s="17">
        <v>1</v>
      </c>
      <c r="T399" s="17">
        <v>1</v>
      </c>
    </row>
    <row r="400" spans="1:20" x14ac:dyDescent="0.25">
      <c r="A400" s="15">
        <v>399</v>
      </c>
      <c r="B400" s="15" t="s">
        <v>2853</v>
      </c>
      <c r="C400" s="15">
        <v>3904</v>
      </c>
      <c r="D400" s="15" t="s">
        <v>392</v>
      </c>
      <c r="E400" s="15" t="s">
        <v>2846</v>
      </c>
      <c r="F400" s="15" t="s">
        <v>2846</v>
      </c>
      <c r="G400" s="15" t="s">
        <v>16</v>
      </c>
      <c r="H400" s="15" t="s">
        <v>1072</v>
      </c>
      <c r="I400" s="15" t="s">
        <v>2855</v>
      </c>
      <c r="J400" s="15" t="s">
        <v>154</v>
      </c>
      <c r="K400" s="15" t="s">
        <v>155</v>
      </c>
      <c r="L400" s="15" t="s">
        <v>156</v>
      </c>
      <c r="M400" s="15" t="s">
        <v>156</v>
      </c>
      <c r="N400" s="16">
        <v>43040</v>
      </c>
      <c r="O400" s="16">
        <v>44926</v>
      </c>
      <c r="P400" s="15">
        <v>155</v>
      </c>
      <c r="Q400" s="15">
        <v>155</v>
      </c>
      <c r="R400" s="15">
        <v>175</v>
      </c>
      <c r="S400" s="17">
        <v>1</v>
      </c>
      <c r="T400" s="17">
        <v>1</v>
      </c>
    </row>
    <row r="401" spans="1:20" x14ac:dyDescent="0.25">
      <c r="A401" s="15">
        <v>400</v>
      </c>
      <c r="B401" s="15" t="s">
        <v>2853</v>
      </c>
      <c r="C401" s="15">
        <v>3904</v>
      </c>
      <c r="D401" s="15" t="s">
        <v>392</v>
      </c>
      <c r="E401" s="15" t="s">
        <v>2846</v>
      </c>
      <c r="F401" s="15" t="s">
        <v>2846</v>
      </c>
      <c r="G401" s="15" t="s">
        <v>809</v>
      </c>
      <c r="H401" s="15" t="s">
        <v>1073</v>
      </c>
      <c r="I401" s="15" t="s">
        <v>2855</v>
      </c>
      <c r="J401" s="15" t="s">
        <v>85</v>
      </c>
      <c r="K401" s="15" t="s">
        <v>86</v>
      </c>
      <c r="L401" s="15" t="s">
        <v>87</v>
      </c>
      <c r="M401" s="15" t="s">
        <v>88</v>
      </c>
      <c r="N401" s="16">
        <v>43040</v>
      </c>
      <c r="O401" s="16">
        <v>43465</v>
      </c>
      <c r="P401" s="15">
        <v>170</v>
      </c>
      <c r="Q401" s="15">
        <v>170</v>
      </c>
      <c r="R401" s="15">
        <v>173</v>
      </c>
      <c r="S401" s="17">
        <v>1</v>
      </c>
      <c r="T401" s="17">
        <v>1</v>
      </c>
    </row>
    <row r="402" spans="1:20" x14ac:dyDescent="0.25">
      <c r="A402" s="15">
        <v>401</v>
      </c>
      <c r="B402" s="15" t="s">
        <v>2853</v>
      </c>
      <c r="C402" s="15">
        <v>3904</v>
      </c>
      <c r="D402" s="15" t="s">
        <v>392</v>
      </c>
      <c r="E402" s="15" t="s">
        <v>2846</v>
      </c>
      <c r="F402" s="15" t="s">
        <v>2846</v>
      </c>
      <c r="G402" s="15" t="s">
        <v>390</v>
      </c>
      <c r="H402" s="15" t="s">
        <v>1075</v>
      </c>
      <c r="I402" s="15" t="s">
        <v>2856</v>
      </c>
      <c r="J402" s="15" t="s">
        <v>249</v>
      </c>
      <c r="K402" s="15" t="s">
        <v>250</v>
      </c>
      <c r="L402" s="15" t="s">
        <v>31</v>
      </c>
      <c r="M402" s="15" t="s">
        <v>31</v>
      </c>
      <c r="N402" s="16">
        <v>43040</v>
      </c>
      <c r="O402" s="16">
        <v>43465</v>
      </c>
      <c r="P402" s="15">
        <v>2</v>
      </c>
      <c r="Q402" s="15">
        <v>2</v>
      </c>
      <c r="R402" s="15">
        <v>2</v>
      </c>
      <c r="S402" s="17">
        <v>1</v>
      </c>
      <c r="T402" s="17">
        <v>1</v>
      </c>
    </row>
    <row r="403" spans="1:20" x14ac:dyDescent="0.25">
      <c r="A403" s="15">
        <v>402</v>
      </c>
      <c r="B403" s="15" t="s">
        <v>2853</v>
      </c>
      <c r="C403" s="15">
        <v>3904</v>
      </c>
      <c r="D403" s="15" t="s">
        <v>392</v>
      </c>
      <c r="E403" s="15" t="s">
        <v>2846</v>
      </c>
      <c r="F403" s="15" t="s">
        <v>2846</v>
      </c>
      <c r="G403" s="15" t="s">
        <v>391</v>
      </c>
      <c r="H403" s="15" t="s">
        <v>1077</v>
      </c>
      <c r="I403" s="15" t="s">
        <v>2855</v>
      </c>
      <c r="J403" s="15" t="s">
        <v>90</v>
      </c>
      <c r="K403" s="15" t="s">
        <v>91</v>
      </c>
      <c r="L403" s="15" t="s">
        <v>92</v>
      </c>
      <c r="M403" s="15" t="s">
        <v>93</v>
      </c>
      <c r="N403" s="16">
        <v>43038</v>
      </c>
      <c r="O403" s="16">
        <v>43281</v>
      </c>
      <c r="P403" s="15">
        <v>200</v>
      </c>
      <c r="Q403" s="15">
        <v>200</v>
      </c>
      <c r="R403" s="15">
        <v>239</v>
      </c>
      <c r="S403" s="17">
        <v>1</v>
      </c>
      <c r="T403" s="17">
        <v>1</v>
      </c>
    </row>
    <row r="404" spans="1:20" x14ac:dyDescent="0.25">
      <c r="A404" s="15">
        <v>403</v>
      </c>
      <c r="B404" s="15" t="s">
        <v>2853</v>
      </c>
      <c r="C404" s="15">
        <v>3904</v>
      </c>
      <c r="D404" s="15" t="s">
        <v>392</v>
      </c>
      <c r="E404" s="15" t="s">
        <v>2846</v>
      </c>
      <c r="F404" s="15" t="s">
        <v>2846</v>
      </c>
      <c r="G404" s="15" t="s">
        <v>14</v>
      </c>
      <c r="H404" s="15" t="s">
        <v>1078</v>
      </c>
      <c r="I404" s="15" t="s">
        <v>2855</v>
      </c>
      <c r="J404" s="15" t="s">
        <v>154</v>
      </c>
      <c r="K404" s="15" t="s">
        <v>155</v>
      </c>
      <c r="L404" s="15" t="s">
        <v>156</v>
      </c>
      <c r="M404" s="15" t="s">
        <v>156</v>
      </c>
      <c r="N404" s="16">
        <v>43101</v>
      </c>
      <c r="O404" s="16">
        <v>43465</v>
      </c>
      <c r="P404" s="15">
        <v>210</v>
      </c>
      <c r="Q404" s="15">
        <v>210</v>
      </c>
      <c r="R404" s="15">
        <v>0</v>
      </c>
      <c r="S404" s="17">
        <v>0</v>
      </c>
      <c r="T404" s="17">
        <v>0</v>
      </c>
    </row>
    <row r="405" spans="1:20" x14ac:dyDescent="0.25">
      <c r="A405" s="15">
        <v>404</v>
      </c>
      <c r="B405" s="15" t="s">
        <v>2853</v>
      </c>
      <c r="C405" s="15">
        <v>3904</v>
      </c>
      <c r="D405" s="15" t="s">
        <v>392</v>
      </c>
      <c r="E405" s="15" t="s">
        <v>2846</v>
      </c>
      <c r="F405" s="15" t="s">
        <v>2846</v>
      </c>
      <c r="G405" s="15" t="s">
        <v>208</v>
      </c>
      <c r="H405" s="15" t="s">
        <v>1079</v>
      </c>
      <c r="I405" s="15" t="s">
        <v>2051</v>
      </c>
      <c r="J405" s="15" t="s">
        <v>862</v>
      </c>
      <c r="K405" s="15" t="s">
        <v>863</v>
      </c>
      <c r="L405" s="15" t="s">
        <v>308</v>
      </c>
      <c r="M405" s="15" t="s">
        <v>308</v>
      </c>
      <c r="N405" s="16">
        <v>43101</v>
      </c>
      <c r="O405" s="16">
        <v>43465</v>
      </c>
      <c r="P405" s="15">
        <v>2100</v>
      </c>
      <c r="Q405" s="15">
        <v>2100</v>
      </c>
      <c r="R405" s="15">
        <v>2750</v>
      </c>
      <c r="S405" s="17">
        <v>1</v>
      </c>
      <c r="T405" s="17">
        <v>1</v>
      </c>
    </row>
    <row r="406" spans="1:20" x14ac:dyDescent="0.25">
      <c r="A406" s="15">
        <v>405</v>
      </c>
      <c r="B406" s="15" t="s">
        <v>2853</v>
      </c>
      <c r="C406" s="15">
        <v>3904</v>
      </c>
      <c r="D406" s="15" t="s">
        <v>392</v>
      </c>
      <c r="E406" s="15" t="s">
        <v>2846</v>
      </c>
      <c r="F406" s="15" t="s">
        <v>2846</v>
      </c>
      <c r="G406" s="15" t="s">
        <v>355</v>
      </c>
      <c r="H406" s="15" t="s">
        <v>1081</v>
      </c>
      <c r="I406" s="15" t="s">
        <v>2856</v>
      </c>
      <c r="J406" s="15" t="s">
        <v>297</v>
      </c>
      <c r="K406" s="15" t="s">
        <v>298</v>
      </c>
      <c r="L406" s="15" t="s">
        <v>299</v>
      </c>
      <c r="M406" s="15" t="s">
        <v>299</v>
      </c>
      <c r="N406" s="16">
        <v>43101</v>
      </c>
      <c r="O406" s="16">
        <v>43465</v>
      </c>
      <c r="P406" s="15">
        <v>3</v>
      </c>
      <c r="Q406" s="15">
        <v>3</v>
      </c>
      <c r="R406" s="15">
        <v>0</v>
      </c>
      <c r="S406" s="17">
        <v>0</v>
      </c>
      <c r="T406" s="17">
        <v>0</v>
      </c>
    </row>
    <row r="407" spans="1:20" x14ac:dyDescent="0.25">
      <c r="A407" s="15">
        <v>406</v>
      </c>
      <c r="B407" s="15" t="s">
        <v>2853</v>
      </c>
      <c r="C407" s="15">
        <v>3904</v>
      </c>
      <c r="D407" s="15" t="s">
        <v>392</v>
      </c>
      <c r="E407" s="15" t="s">
        <v>2846</v>
      </c>
      <c r="F407" s="15" t="s">
        <v>2846</v>
      </c>
      <c r="G407" s="15" t="s">
        <v>359</v>
      </c>
      <c r="H407" s="15" t="s">
        <v>1084</v>
      </c>
      <c r="I407" s="15" t="s">
        <v>2855</v>
      </c>
      <c r="J407" s="15" t="s">
        <v>144</v>
      </c>
      <c r="K407" s="15" t="s">
        <v>145</v>
      </c>
      <c r="L407" s="15" t="s">
        <v>146</v>
      </c>
      <c r="M407" s="15" t="s">
        <v>147</v>
      </c>
      <c r="N407" s="16">
        <v>43040</v>
      </c>
      <c r="O407" s="16">
        <v>43646</v>
      </c>
      <c r="P407" s="15">
        <v>300</v>
      </c>
      <c r="Q407" s="15">
        <v>300</v>
      </c>
      <c r="R407" s="15">
        <v>141</v>
      </c>
      <c r="S407" s="17">
        <v>0.47</v>
      </c>
      <c r="T407" s="17">
        <v>0.47</v>
      </c>
    </row>
    <row r="408" spans="1:20" x14ac:dyDescent="0.25">
      <c r="A408" s="15">
        <v>407</v>
      </c>
      <c r="B408" s="15" t="s">
        <v>2853</v>
      </c>
      <c r="C408" s="15">
        <v>3904</v>
      </c>
      <c r="D408" s="15" t="s">
        <v>392</v>
      </c>
      <c r="E408" s="15" t="s">
        <v>2846</v>
      </c>
      <c r="F408" s="15" t="s">
        <v>2846</v>
      </c>
      <c r="G408" s="15" t="s">
        <v>386</v>
      </c>
      <c r="H408" s="15" t="s">
        <v>1085</v>
      </c>
      <c r="I408" s="15" t="s">
        <v>2855</v>
      </c>
      <c r="J408" s="15" t="s">
        <v>140</v>
      </c>
      <c r="K408" s="15" t="s">
        <v>141</v>
      </c>
      <c r="L408" s="15" t="s">
        <v>87</v>
      </c>
      <c r="M408" s="15" t="s">
        <v>88</v>
      </c>
      <c r="N408" s="16">
        <v>43101</v>
      </c>
      <c r="O408" s="16">
        <v>43830</v>
      </c>
      <c r="P408" s="15">
        <v>300</v>
      </c>
      <c r="Q408" s="15">
        <v>300</v>
      </c>
      <c r="R408" s="15">
        <v>0</v>
      </c>
      <c r="S408" s="17">
        <v>0</v>
      </c>
      <c r="T408" s="17">
        <v>0</v>
      </c>
    </row>
    <row r="409" spans="1:20" x14ac:dyDescent="0.25">
      <c r="A409" s="15">
        <v>408</v>
      </c>
      <c r="B409" s="15" t="s">
        <v>2853</v>
      </c>
      <c r="C409" s="15">
        <v>3904</v>
      </c>
      <c r="D409" s="15" t="s">
        <v>392</v>
      </c>
      <c r="E409" s="15" t="s">
        <v>2846</v>
      </c>
      <c r="F409" s="15" t="s">
        <v>2846</v>
      </c>
      <c r="G409" s="15" t="s">
        <v>15</v>
      </c>
      <c r="H409" s="15" t="s">
        <v>1091</v>
      </c>
      <c r="I409" s="15" t="s">
        <v>2855</v>
      </c>
      <c r="J409" s="15" t="s">
        <v>154</v>
      </c>
      <c r="K409" s="15" t="s">
        <v>155</v>
      </c>
      <c r="L409" s="15" t="s">
        <v>156</v>
      </c>
      <c r="M409" s="15" t="s">
        <v>156</v>
      </c>
      <c r="N409" s="16">
        <v>43040</v>
      </c>
      <c r="O409" s="16">
        <v>44926</v>
      </c>
      <c r="P409" s="15">
        <v>60</v>
      </c>
      <c r="Q409" s="15">
        <v>400</v>
      </c>
      <c r="R409" s="15">
        <v>497</v>
      </c>
      <c r="S409" s="17">
        <v>1</v>
      </c>
      <c r="T409" s="17">
        <v>1</v>
      </c>
    </row>
    <row r="410" spans="1:20" x14ac:dyDescent="0.25">
      <c r="A410" s="15">
        <v>409</v>
      </c>
      <c r="B410" s="15" t="s">
        <v>2853</v>
      </c>
      <c r="C410" s="15">
        <v>3904</v>
      </c>
      <c r="D410" s="15" t="s">
        <v>392</v>
      </c>
      <c r="E410" s="15" t="s">
        <v>2846</v>
      </c>
      <c r="F410" s="15" t="s">
        <v>2846</v>
      </c>
      <c r="G410" s="15" t="s">
        <v>209</v>
      </c>
      <c r="H410" s="15" t="s">
        <v>1092</v>
      </c>
      <c r="I410" s="15" t="s">
        <v>2855</v>
      </c>
      <c r="J410" s="15" t="s">
        <v>862</v>
      </c>
      <c r="K410" s="15" t="s">
        <v>863</v>
      </c>
      <c r="L410" s="15" t="s">
        <v>308</v>
      </c>
      <c r="M410" s="15" t="s">
        <v>308</v>
      </c>
      <c r="N410" s="16">
        <v>43132</v>
      </c>
      <c r="O410" s="16">
        <v>43465</v>
      </c>
      <c r="P410" s="15">
        <v>451</v>
      </c>
      <c r="Q410" s="15">
        <v>451</v>
      </c>
      <c r="R410" s="15">
        <v>451</v>
      </c>
      <c r="S410" s="17">
        <v>1</v>
      </c>
      <c r="T410" s="17">
        <v>1</v>
      </c>
    </row>
    <row r="411" spans="1:20" x14ac:dyDescent="0.25">
      <c r="A411" s="15">
        <v>410</v>
      </c>
      <c r="B411" s="15" t="s">
        <v>2853</v>
      </c>
      <c r="C411" s="15">
        <v>3904</v>
      </c>
      <c r="D411" s="15" t="s">
        <v>392</v>
      </c>
      <c r="E411" s="15" t="s">
        <v>2846</v>
      </c>
      <c r="F411" s="15" t="s">
        <v>2846</v>
      </c>
      <c r="G411" s="15" t="s">
        <v>543</v>
      </c>
      <c r="H411" s="15" t="s">
        <v>1093</v>
      </c>
      <c r="I411" s="15" t="s">
        <v>2855</v>
      </c>
      <c r="J411" s="15" t="s">
        <v>85</v>
      </c>
      <c r="K411" s="15" t="s">
        <v>86</v>
      </c>
      <c r="L411" s="15" t="s">
        <v>87</v>
      </c>
      <c r="M411" s="15" t="s">
        <v>88</v>
      </c>
      <c r="N411" s="16">
        <v>43101</v>
      </c>
      <c r="O411" s="16">
        <v>43465</v>
      </c>
      <c r="P411" s="15">
        <v>5</v>
      </c>
      <c r="Q411" s="15">
        <v>5</v>
      </c>
      <c r="R411" s="15">
        <v>5</v>
      </c>
      <c r="S411" s="17">
        <v>1</v>
      </c>
      <c r="T411" s="17">
        <v>1</v>
      </c>
    </row>
    <row r="412" spans="1:20" x14ac:dyDescent="0.25">
      <c r="A412" s="15">
        <v>411</v>
      </c>
      <c r="B412" s="15" t="s">
        <v>2853</v>
      </c>
      <c r="C412" s="15">
        <v>3904</v>
      </c>
      <c r="D412" s="15" t="s">
        <v>392</v>
      </c>
      <c r="E412" s="15" t="s">
        <v>2846</v>
      </c>
      <c r="F412" s="15" t="s">
        <v>2846</v>
      </c>
      <c r="G412" s="15" t="s">
        <v>18</v>
      </c>
      <c r="H412" s="15" t="s">
        <v>1094</v>
      </c>
      <c r="I412" s="15" t="s">
        <v>2855</v>
      </c>
      <c r="J412" s="15" t="s">
        <v>154</v>
      </c>
      <c r="K412" s="15" t="s">
        <v>155</v>
      </c>
      <c r="L412" s="15" t="s">
        <v>156</v>
      </c>
      <c r="M412" s="15" t="s">
        <v>156</v>
      </c>
      <c r="N412" s="16">
        <v>43101</v>
      </c>
      <c r="O412" s="16">
        <v>44926</v>
      </c>
      <c r="P412" s="15">
        <v>33000</v>
      </c>
      <c r="Q412" s="15">
        <v>55000</v>
      </c>
      <c r="R412" s="15">
        <v>19511</v>
      </c>
      <c r="S412" s="17">
        <v>0.59124242424242424</v>
      </c>
      <c r="T412" s="17">
        <v>0.35474545454545453</v>
      </c>
    </row>
    <row r="413" spans="1:20" x14ac:dyDescent="0.25">
      <c r="A413" s="15">
        <v>412</v>
      </c>
      <c r="B413" s="15" t="s">
        <v>2853</v>
      </c>
      <c r="C413" s="15">
        <v>3904</v>
      </c>
      <c r="D413" s="15" t="s">
        <v>392</v>
      </c>
      <c r="E413" s="15" t="s">
        <v>2846</v>
      </c>
      <c r="F413" s="15" t="s">
        <v>2846</v>
      </c>
      <c r="G413" s="15" t="s">
        <v>203</v>
      </c>
      <c r="H413" s="15" t="s">
        <v>1221</v>
      </c>
      <c r="I413" s="15" t="s">
        <v>2855</v>
      </c>
      <c r="J413" s="15" t="s">
        <v>196</v>
      </c>
      <c r="K413" s="15" t="s">
        <v>197</v>
      </c>
      <c r="L413" s="15" t="s">
        <v>198</v>
      </c>
      <c r="M413" s="15" t="s">
        <v>198</v>
      </c>
      <c r="N413" s="16">
        <v>43040</v>
      </c>
      <c r="O413" s="16">
        <v>43100</v>
      </c>
      <c r="P413" s="15">
        <v>100</v>
      </c>
      <c r="Q413" s="15">
        <v>100</v>
      </c>
      <c r="R413" s="15">
        <v>100</v>
      </c>
      <c r="S413" s="17">
        <v>1</v>
      </c>
      <c r="T413" s="17">
        <v>1</v>
      </c>
    </row>
    <row r="414" spans="1:20" x14ac:dyDescent="0.25">
      <c r="A414" s="15">
        <v>413</v>
      </c>
      <c r="B414" s="15" t="s">
        <v>2853</v>
      </c>
      <c r="C414" s="15">
        <v>3904</v>
      </c>
      <c r="D414" s="15" t="s">
        <v>392</v>
      </c>
      <c r="E414" s="15" t="s">
        <v>2846</v>
      </c>
      <c r="F414" s="15" t="s">
        <v>2846</v>
      </c>
      <c r="G414" s="15" t="s">
        <v>188</v>
      </c>
      <c r="H414" s="15" t="s">
        <v>1222</v>
      </c>
      <c r="I414" s="15" t="s">
        <v>2856</v>
      </c>
      <c r="J414" s="15" t="s">
        <v>1223</v>
      </c>
      <c r="K414" s="15" t="s">
        <v>1224</v>
      </c>
      <c r="L414" s="15" t="s">
        <v>182</v>
      </c>
      <c r="M414" s="15" t="s">
        <v>182</v>
      </c>
      <c r="N414" s="16">
        <v>43101</v>
      </c>
      <c r="O414" s="16">
        <v>43465</v>
      </c>
      <c r="P414" s="15">
        <v>100</v>
      </c>
      <c r="Q414" s="15">
        <v>100</v>
      </c>
      <c r="R414" s="15">
        <v>0</v>
      </c>
      <c r="S414" s="17">
        <v>0</v>
      </c>
      <c r="T414" s="17">
        <v>0</v>
      </c>
    </row>
    <row r="415" spans="1:20" x14ac:dyDescent="0.25">
      <c r="A415" s="15">
        <v>414</v>
      </c>
      <c r="B415" s="15" t="s">
        <v>2853</v>
      </c>
      <c r="C415" s="15">
        <v>3904</v>
      </c>
      <c r="D415" s="15" t="s">
        <v>392</v>
      </c>
      <c r="E415" s="15" t="s">
        <v>2846</v>
      </c>
      <c r="F415" s="15" t="s">
        <v>2846</v>
      </c>
      <c r="G415" s="15" t="s">
        <v>186</v>
      </c>
      <c r="H415" s="15" t="s">
        <v>1233</v>
      </c>
      <c r="I415" s="15" t="s">
        <v>2855</v>
      </c>
      <c r="J415" s="15" t="s">
        <v>577</v>
      </c>
      <c r="K415" s="15" t="s">
        <v>578</v>
      </c>
      <c r="L415" s="15" t="s">
        <v>579</v>
      </c>
      <c r="M415" s="15" t="s">
        <v>580</v>
      </c>
      <c r="N415" s="16">
        <v>43101</v>
      </c>
      <c r="O415" s="16">
        <v>44561</v>
      </c>
      <c r="P415" s="15">
        <v>100</v>
      </c>
      <c r="Q415" s="15">
        <v>100</v>
      </c>
      <c r="R415" s="15">
        <v>100</v>
      </c>
      <c r="S415" s="17">
        <v>1</v>
      </c>
      <c r="T415" s="17">
        <v>1</v>
      </c>
    </row>
    <row r="416" spans="1:20" x14ac:dyDescent="0.25">
      <c r="A416" s="15">
        <v>415</v>
      </c>
      <c r="B416" s="15" t="s">
        <v>2853</v>
      </c>
      <c r="C416" s="15">
        <v>3904</v>
      </c>
      <c r="D416" s="15" t="s">
        <v>392</v>
      </c>
      <c r="E416" s="15" t="s">
        <v>2846</v>
      </c>
      <c r="F416" s="15" t="s">
        <v>2846</v>
      </c>
      <c r="G416" s="15" t="s">
        <v>199</v>
      </c>
      <c r="H416" s="15" t="s">
        <v>1239</v>
      </c>
      <c r="I416" s="15" t="s">
        <v>2855</v>
      </c>
      <c r="J416" s="15" t="s">
        <v>196</v>
      </c>
      <c r="K416" s="15" t="s">
        <v>197</v>
      </c>
      <c r="L416" s="15" t="s">
        <v>198</v>
      </c>
      <c r="M416" s="15" t="s">
        <v>198</v>
      </c>
      <c r="N416" s="16">
        <v>43040</v>
      </c>
      <c r="O416" s="16">
        <v>43373</v>
      </c>
      <c r="P416" s="15">
        <v>186</v>
      </c>
      <c r="Q416" s="15">
        <v>186</v>
      </c>
      <c r="R416" s="15">
        <v>186</v>
      </c>
      <c r="S416" s="17">
        <v>1</v>
      </c>
      <c r="T416" s="17">
        <v>1</v>
      </c>
    </row>
    <row r="417" spans="1:20" x14ac:dyDescent="0.25">
      <c r="A417" s="15">
        <v>416</v>
      </c>
      <c r="B417" s="15" t="s">
        <v>2853</v>
      </c>
      <c r="C417" s="15">
        <v>3904</v>
      </c>
      <c r="D417" s="15" t="s">
        <v>392</v>
      </c>
      <c r="E417" s="15" t="s">
        <v>2846</v>
      </c>
      <c r="F417" s="15" t="s">
        <v>2846</v>
      </c>
      <c r="G417" s="15" t="s">
        <v>202</v>
      </c>
      <c r="H417" s="15" t="s">
        <v>1463</v>
      </c>
      <c r="I417" s="15" t="s">
        <v>2855</v>
      </c>
      <c r="J417" s="15" t="s">
        <v>191</v>
      </c>
      <c r="K417" s="15" t="s">
        <v>192</v>
      </c>
      <c r="L417" s="15" t="s">
        <v>182</v>
      </c>
      <c r="M417" s="15" t="s">
        <v>182</v>
      </c>
      <c r="N417" s="16">
        <v>43101</v>
      </c>
      <c r="O417" s="16">
        <v>44561</v>
      </c>
      <c r="P417" s="15">
        <v>100</v>
      </c>
      <c r="Q417" s="15">
        <v>100</v>
      </c>
      <c r="R417" s="15">
        <v>0</v>
      </c>
      <c r="S417" s="17">
        <v>0</v>
      </c>
      <c r="T417" s="17">
        <v>0</v>
      </c>
    </row>
    <row r="418" spans="1:20" x14ac:dyDescent="0.25">
      <c r="A418" s="15">
        <v>417</v>
      </c>
      <c r="B418" s="15" t="s">
        <v>2853</v>
      </c>
      <c r="C418" s="15">
        <v>3904</v>
      </c>
      <c r="D418" s="15" t="s">
        <v>392</v>
      </c>
      <c r="E418" s="15" t="s">
        <v>2846</v>
      </c>
      <c r="F418" s="15" t="s">
        <v>2846</v>
      </c>
      <c r="G418" s="15" t="s">
        <v>187</v>
      </c>
      <c r="H418" s="15" t="s">
        <v>1464</v>
      </c>
      <c r="I418" s="15" t="s">
        <v>2856</v>
      </c>
      <c r="J418" s="15" t="s">
        <v>881</v>
      </c>
      <c r="K418" s="15" t="s">
        <v>882</v>
      </c>
      <c r="L418" s="15" t="s">
        <v>170</v>
      </c>
      <c r="M418" s="15" t="s">
        <v>171</v>
      </c>
      <c r="N418" s="16">
        <v>43101</v>
      </c>
      <c r="O418" s="16">
        <v>43465</v>
      </c>
      <c r="P418" s="15">
        <v>100</v>
      </c>
      <c r="Q418" s="15">
        <v>100</v>
      </c>
      <c r="R418" s="15">
        <v>0</v>
      </c>
      <c r="S418" s="17">
        <v>0</v>
      </c>
      <c r="T418" s="17">
        <v>0</v>
      </c>
    </row>
    <row r="419" spans="1:20" x14ac:dyDescent="0.25">
      <c r="A419" s="15">
        <v>418</v>
      </c>
      <c r="B419" s="15" t="s">
        <v>2853</v>
      </c>
      <c r="C419" s="15">
        <v>3904</v>
      </c>
      <c r="D419" s="15" t="s">
        <v>392</v>
      </c>
      <c r="E419" s="15" t="s">
        <v>2846</v>
      </c>
      <c r="F419" s="15" t="s">
        <v>2846</v>
      </c>
      <c r="G419" s="15" t="s">
        <v>65</v>
      </c>
      <c r="H419" s="15" t="s">
        <v>1465</v>
      </c>
      <c r="I419" s="15" t="s">
        <v>2855</v>
      </c>
      <c r="J419" s="15" t="s">
        <v>317</v>
      </c>
      <c r="K419" s="15" t="s">
        <v>318</v>
      </c>
      <c r="L419" s="15" t="s">
        <v>319</v>
      </c>
      <c r="M419" s="15" t="s">
        <v>320</v>
      </c>
      <c r="N419" s="16">
        <v>43040</v>
      </c>
      <c r="O419" s="16">
        <v>43830</v>
      </c>
      <c r="P419" s="15">
        <v>100</v>
      </c>
      <c r="Q419" s="15">
        <v>100</v>
      </c>
      <c r="R419" s="15">
        <v>80</v>
      </c>
      <c r="S419" s="17">
        <v>0.8</v>
      </c>
      <c r="T419" s="17">
        <v>0.8</v>
      </c>
    </row>
    <row r="420" spans="1:20" x14ac:dyDescent="0.25">
      <c r="A420" s="15">
        <v>419</v>
      </c>
      <c r="B420" s="15" t="s">
        <v>2853</v>
      </c>
      <c r="C420" s="15">
        <v>3904</v>
      </c>
      <c r="D420" s="15" t="s">
        <v>392</v>
      </c>
      <c r="E420" s="15" t="s">
        <v>2846</v>
      </c>
      <c r="F420" s="15" t="s">
        <v>2846</v>
      </c>
      <c r="G420" s="15" t="s">
        <v>51</v>
      </c>
      <c r="H420" s="15" t="s">
        <v>1466</v>
      </c>
      <c r="I420" s="15" t="s">
        <v>2855</v>
      </c>
      <c r="J420" s="15" t="s">
        <v>338</v>
      </c>
      <c r="K420" s="15" t="s">
        <v>339</v>
      </c>
      <c r="L420" s="15" t="s">
        <v>180</v>
      </c>
      <c r="M420" s="15" t="s">
        <v>181</v>
      </c>
      <c r="N420" s="16">
        <v>42870</v>
      </c>
      <c r="O420" s="16">
        <v>43281</v>
      </c>
      <c r="P420" s="15">
        <v>100</v>
      </c>
      <c r="Q420" s="15">
        <v>100</v>
      </c>
      <c r="R420" s="15">
        <v>100</v>
      </c>
      <c r="S420" s="17">
        <v>1</v>
      </c>
      <c r="T420" s="17">
        <v>1</v>
      </c>
    </row>
    <row r="421" spans="1:20" x14ac:dyDescent="0.25">
      <c r="A421" s="15">
        <v>420</v>
      </c>
      <c r="B421" s="15" t="s">
        <v>2853</v>
      </c>
      <c r="C421" s="15">
        <v>3904</v>
      </c>
      <c r="D421" s="15" t="s">
        <v>392</v>
      </c>
      <c r="E421" s="15" t="s">
        <v>2846</v>
      </c>
      <c r="F421" s="15" t="s">
        <v>2846</v>
      </c>
      <c r="G421" s="15" t="s">
        <v>89</v>
      </c>
      <c r="H421" s="15" t="s">
        <v>1467</v>
      </c>
      <c r="I421" s="15" t="s">
        <v>2855</v>
      </c>
      <c r="J421" s="15" t="s">
        <v>1468</v>
      </c>
      <c r="K421" s="15" t="s">
        <v>1469</v>
      </c>
      <c r="L421" s="15" t="s">
        <v>92</v>
      </c>
      <c r="M421" s="15" t="s">
        <v>93</v>
      </c>
      <c r="N421" s="16">
        <v>43405</v>
      </c>
      <c r="O421" s="16">
        <v>43190</v>
      </c>
      <c r="P421" s="15">
        <v>100</v>
      </c>
      <c r="Q421" s="15">
        <v>100</v>
      </c>
      <c r="R421" s="15">
        <v>100</v>
      </c>
      <c r="S421" s="17">
        <v>1</v>
      </c>
      <c r="T421" s="17">
        <v>1</v>
      </c>
    </row>
    <row r="422" spans="1:20" x14ac:dyDescent="0.25">
      <c r="A422" s="15">
        <v>421</v>
      </c>
      <c r="B422" s="15" t="s">
        <v>2853</v>
      </c>
      <c r="C422" s="15">
        <v>3904</v>
      </c>
      <c r="D422" s="15" t="s">
        <v>392</v>
      </c>
      <c r="E422" s="15" t="s">
        <v>2846</v>
      </c>
      <c r="F422" s="15" t="s">
        <v>2846</v>
      </c>
      <c r="G422" s="15" t="s">
        <v>200</v>
      </c>
      <c r="H422" s="15" t="s">
        <v>1553</v>
      </c>
      <c r="I422" s="15" t="s">
        <v>2855</v>
      </c>
      <c r="J422" s="15" t="s">
        <v>1554</v>
      </c>
      <c r="K422" s="15" t="s">
        <v>1555</v>
      </c>
      <c r="L422" s="15" t="s">
        <v>152</v>
      </c>
      <c r="M422" s="15" t="s">
        <v>152</v>
      </c>
      <c r="N422" s="16">
        <v>43101</v>
      </c>
      <c r="O422" s="16">
        <v>43465</v>
      </c>
      <c r="P422" s="15">
        <v>100</v>
      </c>
      <c r="Q422" s="15">
        <v>100</v>
      </c>
      <c r="R422" s="15">
        <v>100</v>
      </c>
      <c r="S422" s="17">
        <v>1</v>
      </c>
      <c r="T422" s="17">
        <v>1</v>
      </c>
    </row>
    <row r="423" spans="1:20" x14ac:dyDescent="0.25">
      <c r="A423" s="15">
        <v>422</v>
      </c>
      <c r="B423" s="15" t="s">
        <v>2853</v>
      </c>
      <c r="C423" s="15">
        <v>3904</v>
      </c>
      <c r="D423" s="15" t="s">
        <v>392</v>
      </c>
      <c r="E423" s="15" t="s">
        <v>2846</v>
      </c>
      <c r="F423" s="15" t="s">
        <v>2846</v>
      </c>
      <c r="G423" s="15" t="s">
        <v>244</v>
      </c>
      <c r="H423" s="15" t="s">
        <v>1556</v>
      </c>
      <c r="I423" s="15" t="s">
        <v>2856</v>
      </c>
      <c r="J423" s="15" t="s">
        <v>688</v>
      </c>
      <c r="K423" s="15" t="s">
        <v>689</v>
      </c>
      <c r="L423" s="15" t="s">
        <v>6</v>
      </c>
      <c r="M423" s="15" t="s">
        <v>7</v>
      </c>
      <c r="N423" s="16">
        <v>43040</v>
      </c>
      <c r="O423" s="16">
        <v>44196</v>
      </c>
      <c r="P423" s="15">
        <v>100</v>
      </c>
      <c r="Q423" s="15">
        <v>100</v>
      </c>
      <c r="R423" s="15">
        <v>96</v>
      </c>
      <c r="S423" s="17">
        <v>0.96</v>
      </c>
      <c r="T423" s="17">
        <v>0.96</v>
      </c>
    </row>
    <row r="424" spans="1:20" x14ac:dyDescent="0.25">
      <c r="A424" s="15">
        <v>423</v>
      </c>
      <c r="B424" s="15" t="s">
        <v>2853</v>
      </c>
      <c r="C424" s="15">
        <v>3904</v>
      </c>
      <c r="D424" s="15" t="s">
        <v>392</v>
      </c>
      <c r="E424" s="15" t="s">
        <v>2846</v>
      </c>
      <c r="F424" s="15" t="s">
        <v>2846</v>
      </c>
      <c r="G424" s="15" t="s">
        <v>185</v>
      </c>
      <c r="H424" s="15" t="s">
        <v>1557</v>
      </c>
      <c r="I424" s="15" t="s">
        <v>2855</v>
      </c>
      <c r="J424" s="15" t="s">
        <v>1558</v>
      </c>
      <c r="K424" s="15" t="s">
        <v>1559</v>
      </c>
      <c r="L424" s="15" t="s">
        <v>174</v>
      </c>
      <c r="M424" s="15" t="s">
        <v>174</v>
      </c>
      <c r="N424" s="16">
        <v>43466</v>
      </c>
      <c r="O424" s="16">
        <v>44196</v>
      </c>
      <c r="P424" s="15">
        <v>100</v>
      </c>
      <c r="Q424" s="15">
        <v>100</v>
      </c>
      <c r="R424" s="15">
        <v>0</v>
      </c>
      <c r="S424" s="17">
        <v>0</v>
      </c>
      <c r="T424" s="17">
        <v>0</v>
      </c>
    </row>
    <row r="425" spans="1:20" x14ac:dyDescent="0.25">
      <c r="A425" s="15">
        <v>424</v>
      </c>
      <c r="B425" s="15" t="s">
        <v>2853</v>
      </c>
      <c r="C425" s="15">
        <v>3904</v>
      </c>
      <c r="D425" s="15" t="s">
        <v>392</v>
      </c>
      <c r="E425" s="15" t="s">
        <v>2846</v>
      </c>
      <c r="F425" s="15" t="s">
        <v>2846</v>
      </c>
      <c r="G425" s="15" t="s">
        <v>204</v>
      </c>
      <c r="H425" s="15" t="s">
        <v>1561</v>
      </c>
      <c r="I425" s="15" t="s">
        <v>2855</v>
      </c>
      <c r="J425" s="15" t="s">
        <v>338</v>
      </c>
      <c r="K425" s="15" t="s">
        <v>339</v>
      </c>
      <c r="L425" s="15" t="s">
        <v>180</v>
      </c>
      <c r="M425" s="15" t="s">
        <v>181</v>
      </c>
      <c r="N425" s="16">
        <v>42856</v>
      </c>
      <c r="O425" s="16">
        <v>43830</v>
      </c>
      <c r="P425" s="15">
        <v>100</v>
      </c>
      <c r="Q425" s="15">
        <v>100</v>
      </c>
      <c r="R425" s="15">
        <v>0</v>
      </c>
      <c r="S425" s="17">
        <v>0</v>
      </c>
      <c r="T425" s="17">
        <v>0</v>
      </c>
    </row>
    <row r="426" spans="1:20" x14ac:dyDescent="0.25">
      <c r="A426" s="15">
        <v>425</v>
      </c>
      <c r="B426" s="15" t="s">
        <v>2853</v>
      </c>
      <c r="C426" s="15">
        <v>3904</v>
      </c>
      <c r="D426" s="15" t="s">
        <v>392</v>
      </c>
      <c r="E426" s="15" t="s">
        <v>2846</v>
      </c>
      <c r="F426" s="15" t="s">
        <v>2846</v>
      </c>
      <c r="G426" s="15" t="s">
        <v>211</v>
      </c>
      <c r="H426" s="15" t="s">
        <v>1578</v>
      </c>
      <c r="I426" s="15" t="s">
        <v>2855</v>
      </c>
      <c r="J426" s="15" t="s">
        <v>891</v>
      </c>
      <c r="K426" s="15" t="s">
        <v>892</v>
      </c>
      <c r="L426" s="15" t="s">
        <v>122</v>
      </c>
      <c r="M426" s="15" t="s">
        <v>123</v>
      </c>
      <c r="N426" s="16">
        <v>43009</v>
      </c>
      <c r="O426" s="16">
        <v>43190</v>
      </c>
      <c r="P426" s="15">
        <v>100</v>
      </c>
      <c r="Q426" s="15">
        <v>100</v>
      </c>
      <c r="R426" s="15">
        <v>100</v>
      </c>
      <c r="S426" s="17">
        <v>1</v>
      </c>
      <c r="T426" s="17">
        <v>1</v>
      </c>
    </row>
    <row r="427" spans="1:20" x14ac:dyDescent="0.25">
      <c r="A427" s="15">
        <v>426</v>
      </c>
      <c r="B427" s="15" t="s">
        <v>2853</v>
      </c>
      <c r="C427" s="15">
        <v>3904</v>
      </c>
      <c r="D427" s="15" t="s">
        <v>392</v>
      </c>
      <c r="E427" s="15" t="s">
        <v>2846</v>
      </c>
      <c r="F427" s="15" t="s">
        <v>2846</v>
      </c>
      <c r="G427" s="15" t="s">
        <v>62</v>
      </c>
      <c r="H427" s="15" t="s">
        <v>1588</v>
      </c>
      <c r="I427" s="15" t="s">
        <v>2856</v>
      </c>
      <c r="J427" s="15" t="s">
        <v>154</v>
      </c>
      <c r="K427" s="15" t="s">
        <v>155</v>
      </c>
      <c r="L427" s="15" t="s">
        <v>156</v>
      </c>
      <c r="M427" s="15" t="s">
        <v>156</v>
      </c>
      <c r="N427" s="16">
        <v>43101</v>
      </c>
      <c r="O427" s="16">
        <v>43465</v>
      </c>
      <c r="P427" s="15">
        <v>12</v>
      </c>
      <c r="Q427" s="15">
        <v>12</v>
      </c>
      <c r="R427" s="15">
        <v>12</v>
      </c>
      <c r="S427" s="17">
        <v>1</v>
      </c>
      <c r="T427" s="17">
        <v>1</v>
      </c>
    </row>
    <row r="428" spans="1:20" x14ac:dyDescent="0.25">
      <c r="A428" s="15">
        <v>427</v>
      </c>
      <c r="B428" s="15" t="s">
        <v>2853</v>
      </c>
      <c r="C428" s="15">
        <v>3904</v>
      </c>
      <c r="D428" s="15" t="s">
        <v>392</v>
      </c>
      <c r="E428" s="15" t="s">
        <v>2846</v>
      </c>
      <c r="F428" s="15" t="s">
        <v>2846</v>
      </c>
      <c r="G428" s="15" t="s">
        <v>353</v>
      </c>
      <c r="H428" s="15" t="s">
        <v>1591</v>
      </c>
      <c r="I428" s="15" t="s">
        <v>2855</v>
      </c>
      <c r="J428" s="15" t="s">
        <v>317</v>
      </c>
      <c r="K428" s="15" t="s">
        <v>318</v>
      </c>
      <c r="L428" s="15" t="s">
        <v>319</v>
      </c>
      <c r="M428" s="15" t="s">
        <v>320</v>
      </c>
      <c r="N428" s="16">
        <v>43040</v>
      </c>
      <c r="O428" s="16">
        <v>43646</v>
      </c>
      <c r="P428" s="15">
        <v>1209</v>
      </c>
      <c r="Q428" s="15">
        <v>1209</v>
      </c>
      <c r="R428" s="15">
        <v>300</v>
      </c>
      <c r="S428" s="17">
        <v>0.24813895781637718</v>
      </c>
      <c r="T428" s="17">
        <v>0.24813895781637718</v>
      </c>
    </row>
    <row r="429" spans="1:20" x14ac:dyDescent="0.25">
      <c r="A429" s="15">
        <v>428</v>
      </c>
      <c r="B429" s="15" t="s">
        <v>2853</v>
      </c>
      <c r="C429" s="15">
        <v>3904</v>
      </c>
      <c r="D429" s="15" t="s">
        <v>392</v>
      </c>
      <c r="E429" s="15" t="s">
        <v>2846</v>
      </c>
      <c r="F429" s="15" t="s">
        <v>2846</v>
      </c>
      <c r="G429" s="15" t="s">
        <v>207</v>
      </c>
      <c r="H429" s="15" t="s">
        <v>1599</v>
      </c>
      <c r="I429" s="15" t="s">
        <v>2855</v>
      </c>
      <c r="J429" s="15" t="s">
        <v>306</v>
      </c>
      <c r="K429" s="15" t="s">
        <v>307</v>
      </c>
      <c r="L429" s="15" t="s">
        <v>308</v>
      </c>
      <c r="M429" s="15" t="s">
        <v>308</v>
      </c>
      <c r="N429" s="16">
        <v>42736</v>
      </c>
      <c r="O429" s="16">
        <v>44561</v>
      </c>
      <c r="P429" s="15">
        <v>14</v>
      </c>
      <c r="Q429" s="15">
        <v>17</v>
      </c>
      <c r="R429" s="15">
        <v>17</v>
      </c>
      <c r="S429" s="17">
        <v>1</v>
      </c>
      <c r="T429" s="17">
        <v>1</v>
      </c>
    </row>
    <row r="430" spans="1:20" x14ac:dyDescent="0.25">
      <c r="A430" s="15">
        <v>429</v>
      </c>
      <c r="B430" s="15" t="s">
        <v>2853</v>
      </c>
      <c r="C430" s="15">
        <v>3904</v>
      </c>
      <c r="D430" s="15" t="s">
        <v>392</v>
      </c>
      <c r="E430" s="15" t="s">
        <v>2846</v>
      </c>
      <c r="F430" s="15" t="s">
        <v>2846</v>
      </c>
      <c r="G430" s="15" t="s">
        <v>206</v>
      </c>
      <c r="H430" s="15" t="s">
        <v>1600</v>
      </c>
      <c r="I430" s="15" t="s">
        <v>2856</v>
      </c>
      <c r="J430" s="15" t="s">
        <v>249</v>
      </c>
      <c r="K430" s="15" t="s">
        <v>250</v>
      </c>
      <c r="L430" s="15" t="s">
        <v>31</v>
      </c>
      <c r="M430" s="15" t="s">
        <v>31</v>
      </c>
      <c r="N430" s="16">
        <v>43040</v>
      </c>
      <c r="O430" s="16">
        <v>43100</v>
      </c>
      <c r="P430" s="15">
        <v>2</v>
      </c>
      <c r="Q430" s="15">
        <v>2</v>
      </c>
      <c r="R430" s="15">
        <v>2</v>
      </c>
      <c r="S430" s="17">
        <v>1</v>
      </c>
      <c r="T430" s="17">
        <v>1</v>
      </c>
    </row>
    <row r="431" spans="1:20" x14ac:dyDescent="0.25">
      <c r="A431" s="15">
        <v>430</v>
      </c>
      <c r="B431" s="15" t="s">
        <v>2853</v>
      </c>
      <c r="C431" s="15">
        <v>3904</v>
      </c>
      <c r="D431" s="15" t="s">
        <v>392</v>
      </c>
      <c r="E431" s="15" t="s">
        <v>2846</v>
      </c>
      <c r="F431" s="15" t="s">
        <v>2846</v>
      </c>
      <c r="G431" s="15" t="s">
        <v>128</v>
      </c>
      <c r="H431" s="15" t="s">
        <v>1603</v>
      </c>
      <c r="I431" s="15" t="s">
        <v>2855</v>
      </c>
      <c r="J431" s="15" t="s">
        <v>90</v>
      </c>
      <c r="K431" s="15" t="s">
        <v>91</v>
      </c>
      <c r="L431" s="15" t="s">
        <v>92</v>
      </c>
      <c r="M431" s="15" t="s">
        <v>93</v>
      </c>
      <c r="N431" s="16">
        <v>43101</v>
      </c>
      <c r="O431" s="16">
        <v>43465</v>
      </c>
      <c r="P431" s="15">
        <v>200</v>
      </c>
      <c r="Q431" s="15">
        <v>200</v>
      </c>
      <c r="R431" s="15">
        <v>207</v>
      </c>
      <c r="S431" s="17">
        <v>1</v>
      </c>
      <c r="T431" s="17">
        <v>1</v>
      </c>
    </row>
    <row r="432" spans="1:20" x14ac:dyDescent="0.25">
      <c r="A432" s="15">
        <v>431</v>
      </c>
      <c r="B432" s="15" t="s">
        <v>2853</v>
      </c>
      <c r="C432" s="15">
        <v>3904</v>
      </c>
      <c r="D432" s="15" t="s">
        <v>392</v>
      </c>
      <c r="E432" s="15" t="s">
        <v>2846</v>
      </c>
      <c r="F432" s="15" t="s">
        <v>2846</v>
      </c>
      <c r="G432" s="15" t="s">
        <v>97</v>
      </c>
      <c r="H432" s="15" t="s">
        <v>1617</v>
      </c>
      <c r="I432" s="15" t="s">
        <v>2855</v>
      </c>
      <c r="J432" s="15" t="s">
        <v>90</v>
      </c>
      <c r="K432" s="15" t="s">
        <v>91</v>
      </c>
      <c r="L432" s="15" t="s">
        <v>92</v>
      </c>
      <c r="M432" s="15" t="s">
        <v>93</v>
      </c>
      <c r="N432" s="16">
        <v>43039</v>
      </c>
      <c r="O432" s="16">
        <v>43312</v>
      </c>
      <c r="P432" s="15">
        <v>6</v>
      </c>
      <c r="Q432" s="15">
        <v>6</v>
      </c>
      <c r="R432" s="15">
        <v>6</v>
      </c>
      <c r="S432" s="17">
        <v>1</v>
      </c>
      <c r="T432" s="17">
        <v>1</v>
      </c>
    </row>
    <row r="433" spans="1:20" x14ac:dyDescent="0.25">
      <c r="A433" s="15">
        <v>432</v>
      </c>
      <c r="B433" s="15" t="s">
        <v>2853</v>
      </c>
      <c r="C433" s="15">
        <v>3904</v>
      </c>
      <c r="D433" s="15" t="s">
        <v>392</v>
      </c>
      <c r="E433" s="15" t="s">
        <v>2846</v>
      </c>
      <c r="F433" s="15" t="s">
        <v>2846</v>
      </c>
      <c r="G433" s="15" t="s">
        <v>529</v>
      </c>
      <c r="H433" s="15" t="s">
        <v>1736</v>
      </c>
      <c r="I433" s="15" t="s">
        <v>2855</v>
      </c>
      <c r="J433" s="15" t="s">
        <v>338</v>
      </c>
      <c r="K433" s="15" t="s">
        <v>339</v>
      </c>
      <c r="L433" s="15" t="s">
        <v>180</v>
      </c>
      <c r="M433" s="15" t="s">
        <v>181</v>
      </c>
      <c r="N433" s="16">
        <v>43101</v>
      </c>
      <c r="O433" s="16">
        <v>43465</v>
      </c>
      <c r="P433" s="15">
        <v>100</v>
      </c>
      <c r="Q433" s="15">
        <v>100</v>
      </c>
      <c r="R433" s="15">
        <v>5</v>
      </c>
      <c r="S433" s="17">
        <v>0.05</v>
      </c>
      <c r="T433" s="17">
        <v>0.05</v>
      </c>
    </row>
    <row r="434" spans="1:20" x14ac:dyDescent="0.25">
      <c r="A434" s="15">
        <v>433</v>
      </c>
      <c r="B434" s="15" t="s">
        <v>2853</v>
      </c>
      <c r="C434" s="15">
        <v>3904</v>
      </c>
      <c r="D434" s="15" t="s">
        <v>392</v>
      </c>
      <c r="E434" s="15" t="s">
        <v>2846</v>
      </c>
      <c r="F434" s="15" t="s">
        <v>2846</v>
      </c>
      <c r="G434" s="15" t="s">
        <v>115</v>
      </c>
      <c r="H434" s="15" t="s">
        <v>1737</v>
      </c>
      <c r="I434" s="15" t="s">
        <v>2856</v>
      </c>
      <c r="J434" s="15" t="s">
        <v>338</v>
      </c>
      <c r="K434" s="15" t="s">
        <v>339</v>
      </c>
      <c r="L434" s="15" t="s">
        <v>180</v>
      </c>
      <c r="M434" s="15" t="s">
        <v>181</v>
      </c>
      <c r="N434" s="16">
        <v>42887</v>
      </c>
      <c r="O434" s="16">
        <v>43465</v>
      </c>
      <c r="P434" s="15">
        <v>100</v>
      </c>
      <c r="Q434" s="15">
        <v>100</v>
      </c>
      <c r="R434" s="15">
        <v>80</v>
      </c>
      <c r="S434" s="17">
        <v>0.8</v>
      </c>
      <c r="T434" s="17">
        <v>0.8</v>
      </c>
    </row>
    <row r="435" spans="1:20" x14ac:dyDescent="0.25">
      <c r="A435" s="15">
        <v>434</v>
      </c>
      <c r="B435" s="15" t="s">
        <v>2853</v>
      </c>
      <c r="C435" s="15">
        <v>3904</v>
      </c>
      <c r="D435" s="15" t="s">
        <v>392</v>
      </c>
      <c r="E435" s="15" t="s">
        <v>2846</v>
      </c>
      <c r="F435" s="15" t="s">
        <v>2846</v>
      </c>
      <c r="G435" s="15" t="s">
        <v>129</v>
      </c>
      <c r="H435" s="15" t="s">
        <v>1738</v>
      </c>
      <c r="I435" s="15" t="s">
        <v>2855</v>
      </c>
      <c r="J435" s="15" t="s">
        <v>29</v>
      </c>
      <c r="K435" s="15" t="s">
        <v>30</v>
      </c>
      <c r="L435" s="15" t="s">
        <v>31</v>
      </c>
      <c r="M435" s="15" t="s">
        <v>31</v>
      </c>
      <c r="N435" s="16">
        <v>43466</v>
      </c>
      <c r="O435" s="16">
        <v>44926</v>
      </c>
      <c r="P435" s="15">
        <v>100</v>
      </c>
      <c r="Q435" s="15">
        <v>100</v>
      </c>
      <c r="R435" s="15">
        <v>0</v>
      </c>
      <c r="S435" s="17">
        <v>0</v>
      </c>
      <c r="T435" s="17">
        <v>0</v>
      </c>
    </row>
    <row r="436" spans="1:20" x14ac:dyDescent="0.25">
      <c r="A436" s="15">
        <v>435</v>
      </c>
      <c r="B436" s="15" t="s">
        <v>2853</v>
      </c>
      <c r="C436" s="15">
        <v>3904</v>
      </c>
      <c r="D436" s="15" t="s">
        <v>392</v>
      </c>
      <c r="E436" s="15" t="s">
        <v>2846</v>
      </c>
      <c r="F436" s="15" t="s">
        <v>2846</v>
      </c>
      <c r="G436" s="15" t="s">
        <v>102</v>
      </c>
      <c r="H436" s="15" t="s">
        <v>1739</v>
      </c>
      <c r="I436" s="15" t="s">
        <v>2856</v>
      </c>
      <c r="J436" s="15" t="s">
        <v>249</v>
      </c>
      <c r="K436" s="15" t="s">
        <v>250</v>
      </c>
      <c r="L436" s="15" t="s">
        <v>31</v>
      </c>
      <c r="M436" s="15" t="s">
        <v>31</v>
      </c>
      <c r="N436" s="16">
        <v>43040</v>
      </c>
      <c r="O436" s="16">
        <v>43830</v>
      </c>
      <c r="P436" s="15">
        <v>100</v>
      </c>
      <c r="Q436" s="15">
        <v>100</v>
      </c>
      <c r="R436" s="15">
        <v>86</v>
      </c>
      <c r="S436" s="17">
        <v>0.86</v>
      </c>
      <c r="T436" s="17">
        <v>0.86</v>
      </c>
    </row>
    <row r="437" spans="1:20" x14ac:dyDescent="0.25">
      <c r="A437" s="15">
        <v>436</v>
      </c>
      <c r="B437" s="15" t="s">
        <v>2853</v>
      </c>
      <c r="C437" s="15">
        <v>3904</v>
      </c>
      <c r="D437" s="15" t="s">
        <v>392</v>
      </c>
      <c r="E437" s="15" t="s">
        <v>2846</v>
      </c>
      <c r="F437" s="15" t="s">
        <v>2846</v>
      </c>
      <c r="G437" s="15" t="s">
        <v>205</v>
      </c>
      <c r="H437" s="15" t="s">
        <v>1740</v>
      </c>
      <c r="I437" s="15" t="s">
        <v>2856</v>
      </c>
      <c r="J437" s="15" t="s">
        <v>1741</v>
      </c>
      <c r="K437" s="15" t="s">
        <v>1742</v>
      </c>
      <c r="L437" s="15" t="s">
        <v>6</v>
      </c>
      <c r="M437" s="15" t="s">
        <v>7</v>
      </c>
      <c r="N437" s="16">
        <v>43101</v>
      </c>
      <c r="O437" s="16">
        <v>43465</v>
      </c>
      <c r="P437" s="15">
        <v>100</v>
      </c>
      <c r="Q437" s="15">
        <v>100</v>
      </c>
      <c r="R437" s="15">
        <v>55</v>
      </c>
      <c r="S437" s="17">
        <v>0.55000000000000004</v>
      </c>
      <c r="T437" s="17">
        <v>0.55000000000000004</v>
      </c>
    </row>
    <row r="438" spans="1:20" x14ac:dyDescent="0.25">
      <c r="A438" s="15">
        <v>437</v>
      </c>
      <c r="B438" s="15" t="s">
        <v>2853</v>
      </c>
      <c r="C438" s="15">
        <v>3904</v>
      </c>
      <c r="D438" s="15" t="s">
        <v>392</v>
      </c>
      <c r="E438" s="15" t="s">
        <v>2846</v>
      </c>
      <c r="F438" s="15" t="s">
        <v>2846</v>
      </c>
      <c r="G438" s="15" t="s">
        <v>337</v>
      </c>
      <c r="H438" s="15" t="s">
        <v>1809</v>
      </c>
      <c r="I438" s="15" t="s">
        <v>2855</v>
      </c>
      <c r="J438" s="15" t="s">
        <v>148</v>
      </c>
      <c r="K438" s="15" t="s">
        <v>149</v>
      </c>
      <c r="L438" s="15" t="s">
        <v>132</v>
      </c>
      <c r="M438" s="15" t="s">
        <v>133</v>
      </c>
      <c r="N438" s="16">
        <v>43101</v>
      </c>
      <c r="O438" s="16">
        <v>43465</v>
      </c>
      <c r="P438" s="15">
        <v>650</v>
      </c>
      <c r="Q438" s="15">
        <v>650</v>
      </c>
      <c r="R438" s="15">
        <v>0</v>
      </c>
      <c r="S438" s="17">
        <v>0</v>
      </c>
      <c r="T438" s="17">
        <v>0</v>
      </c>
    </row>
    <row r="439" spans="1:20" x14ac:dyDescent="0.25">
      <c r="A439" s="15">
        <v>438</v>
      </c>
      <c r="B439" s="15" t="s">
        <v>2853</v>
      </c>
      <c r="C439" s="15">
        <v>3904</v>
      </c>
      <c r="D439" s="15" t="s">
        <v>392</v>
      </c>
      <c r="E439" s="15" t="s">
        <v>2846</v>
      </c>
      <c r="F439" s="15" t="s">
        <v>2846</v>
      </c>
      <c r="G439" s="15" t="s">
        <v>67</v>
      </c>
      <c r="H439" s="15" t="s">
        <v>1858</v>
      </c>
      <c r="I439" s="15" t="s">
        <v>2855</v>
      </c>
      <c r="J439" s="15" t="s">
        <v>317</v>
      </c>
      <c r="K439" s="15" t="s">
        <v>318</v>
      </c>
      <c r="L439" s="15" t="s">
        <v>319</v>
      </c>
      <c r="M439" s="15" t="s">
        <v>320</v>
      </c>
      <c r="N439" s="16">
        <v>43252</v>
      </c>
      <c r="O439" s="16">
        <v>44926</v>
      </c>
      <c r="P439" s="15">
        <v>20</v>
      </c>
      <c r="Q439" s="15">
        <v>100</v>
      </c>
      <c r="R439" s="15">
        <v>0</v>
      </c>
      <c r="S439" s="17">
        <v>0</v>
      </c>
      <c r="T439" s="17">
        <v>0</v>
      </c>
    </row>
    <row r="440" spans="1:20" x14ac:dyDescent="0.25">
      <c r="A440" s="15">
        <v>439</v>
      </c>
      <c r="B440" s="15" t="s">
        <v>2853</v>
      </c>
      <c r="C440" s="15">
        <v>3904</v>
      </c>
      <c r="D440" s="15" t="s">
        <v>392</v>
      </c>
      <c r="E440" s="15" t="s">
        <v>2846</v>
      </c>
      <c r="F440" s="15" t="s">
        <v>2846</v>
      </c>
      <c r="G440" s="15" t="s">
        <v>212</v>
      </c>
      <c r="H440" s="15" t="s">
        <v>1890</v>
      </c>
      <c r="I440" s="15" t="s">
        <v>2856</v>
      </c>
      <c r="J440" s="15" t="s">
        <v>175</v>
      </c>
      <c r="K440" s="15" t="s">
        <v>176</v>
      </c>
      <c r="L440" s="15" t="s">
        <v>177</v>
      </c>
      <c r="M440" s="15" t="s">
        <v>177</v>
      </c>
      <c r="N440" s="16">
        <v>42950</v>
      </c>
      <c r="O440" s="16">
        <v>43312</v>
      </c>
      <c r="P440" s="15">
        <v>100</v>
      </c>
      <c r="Q440" s="15">
        <v>100</v>
      </c>
      <c r="R440" s="15">
        <v>99.5</v>
      </c>
      <c r="S440" s="17">
        <v>0.995</v>
      </c>
      <c r="T440" s="17">
        <v>0.995</v>
      </c>
    </row>
    <row r="441" spans="1:20" x14ac:dyDescent="0.25">
      <c r="A441" s="15">
        <v>440</v>
      </c>
      <c r="B441" s="15" t="s">
        <v>2853</v>
      </c>
      <c r="C441" s="15">
        <v>3914</v>
      </c>
      <c r="D441" s="15" t="s">
        <v>1409</v>
      </c>
      <c r="E441" s="15" t="s">
        <v>2846</v>
      </c>
      <c r="F441" s="15" t="s">
        <v>2846</v>
      </c>
      <c r="G441" s="15" t="s">
        <v>353</v>
      </c>
      <c r="H441" s="15" t="s">
        <v>1410</v>
      </c>
      <c r="I441" s="15" t="s">
        <v>2855</v>
      </c>
      <c r="J441" s="15" t="s">
        <v>175</v>
      </c>
      <c r="K441" s="15" t="s">
        <v>176</v>
      </c>
      <c r="L441" s="15" t="s">
        <v>177</v>
      </c>
      <c r="M441" s="15" t="s">
        <v>177</v>
      </c>
      <c r="N441" s="16">
        <v>44564</v>
      </c>
      <c r="O441" s="16">
        <v>45291</v>
      </c>
      <c r="P441" s="15">
        <v>0</v>
      </c>
      <c r="Q441" s="15">
        <v>100</v>
      </c>
      <c r="R441" s="15">
        <v>0</v>
      </c>
      <c r="S441" s="17">
        <v>0</v>
      </c>
      <c r="T441" s="17">
        <v>0</v>
      </c>
    </row>
    <row r="442" spans="1:20" x14ac:dyDescent="0.25">
      <c r="A442" s="15">
        <v>441</v>
      </c>
      <c r="B442" s="15" t="s">
        <v>2853</v>
      </c>
      <c r="C442" s="15">
        <v>3914</v>
      </c>
      <c r="D442" s="15" t="s">
        <v>1409</v>
      </c>
      <c r="E442" s="15" t="s">
        <v>2846</v>
      </c>
      <c r="F442" s="15" t="s">
        <v>2846</v>
      </c>
      <c r="G442" s="15" t="s">
        <v>209</v>
      </c>
      <c r="H442" s="15" t="s">
        <v>1414</v>
      </c>
      <c r="I442" s="15" t="s">
        <v>2856</v>
      </c>
      <c r="J442" s="15" t="s">
        <v>154</v>
      </c>
      <c r="K442" s="15" t="s">
        <v>155</v>
      </c>
      <c r="L442" s="15" t="s">
        <v>156</v>
      </c>
      <c r="M442" s="15" t="s">
        <v>156</v>
      </c>
      <c r="N442" s="16">
        <v>43313</v>
      </c>
      <c r="O442" s="16">
        <v>43281</v>
      </c>
      <c r="P442" s="15">
        <v>100</v>
      </c>
      <c r="Q442" s="15">
        <v>100</v>
      </c>
      <c r="R442" s="15">
        <v>100</v>
      </c>
      <c r="S442" s="17">
        <v>1</v>
      </c>
      <c r="T442" s="17">
        <v>1</v>
      </c>
    </row>
    <row r="443" spans="1:20" x14ac:dyDescent="0.25">
      <c r="A443" s="15">
        <v>442</v>
      </c>
      <c r="B443" s="15" t="s">
        <v>2853</v>
      </c>
      <c r="C443" s="15">
        <v>3914</v>
      </c>
      <c r="D443" s="15" t="s">
        <v>1409</v>
      </c>
      <c r="E443" s="15" t="s">
        <v>2846</v>
      </c>
      <c r="F443" s="15" t="s">
        <v>2846</v>
      </c>
      <c r="G443" s="15" t="s">
        <v>207</v>
      </c>
      <c r="H443" s="15" t="s">
        <v>1434</v>
      </c>
      <c r="I443" s="15" t="s">
        <v>2855</v>
      </c>
      <c r="J443" s="15" t="s">
        <v>154</v>
      </c>
      <c r="K443" s="15" t="s">
        <v>155</v>
      </c>
      <c r="L443" s="15" t="s">
        <v>156</v>
      </c>
      <c r="M443" s="15" t="s">
        <v>156</v>
      </c>
      <c r="N443" s="16">
        <v>42767</v>
      </c>
      <c r="O443" s="16">
        <v>43146</v>
      </c>
      <c r="P443" s="15">
        <v>100</v>
      </c>
      <c r="Q443" s="15">
        <v>100</v>
      </c>
      <c r="R443" s="15">
        <v>75</v>
      </c>
      <c r="S443" s="17">
        <v>0.75</v>
      </c>
      <c r="T443" s="17">
        <v>0.75</v>
      </c>
    </row>
    <row r="444" spans="1:20" x14ac:dyDescent="0.25">
      <c r="A444" s="15">
        <v>443</v>
      </c>
      <c r="B444" s="15" t="s">
        <v>2853</v>
      </c>
      <c r="C444" s="15">
        <v>3914</v>
      </c>
      <c r="D444" s="15" t="s">
        <v>1409</v>
      </c>
      <c r="E444" s="15" t="s">
        <v>2846</v>
      </c>
      <c r="F444" s="15" t="s">
        <v>2846</v>
      </c>
      <c r="G444" s="15" t="s">
        <v>206</v>
      </c>
      <c r="H444" s="15" t="s">
        <v>1435</v>
      </c>
      <c r="I444" s="15" t="s">
        <v>2855</v>
      </c>
      <c r="J444" s="15" t="s">
        <v>154</v>
      </c>
      <c r="K444" s="15" t="s">
        <v>155</v>
      </c>
      <c r="L444" s="15" t="s">
        <v>156</v>
      </c>
      <c r="M444" s="15" t="s">
        <v>156</v>
      </c>
      <c r="N444" s="16">
        <v>42767</v>
      </c>
      <c r="O444" s="16">
        <v>45115</v>
      </c>
      <c r="P444" s="15">
        <v>180373</v>
      </c>
      <c r="Q444" s="15">
        <v>200432</v>
      </c>
      <c r="R444" s="15">
        <v>113093</v>
      </c>
      <c r="S444" s="17">
        <v>0.62699517111762848</v>
      </c>
      <c r="T444" s="17">
        <v>0.56424622814720204</v>
      </c>
    </row>
    <row r="445" spans="1:20" x14ac:dyDescent="0.25">
      <c r="A445" s="15">
        <v>444</v>
      </c>
      <c r="B445" s="15" t="s">
        <v>2853</v>
      </c>
      <c r="C445" s="15">
        <v>3914</v>
      </c>
      <c r="D445" s="15" t="s">
        <v>1409</v>
      </c>
      <c r="E445" s="15" t="s">
        <v>2846</v>
      </c>
      <c r="F445" s="15" t="s">
        <v>2846</v>
      </c>
      <c r="G445" s="15" t="s">
        <v>359</v>
      </c>
      <c r="H445" s="15" t="s">
        <v>1436</v>
      </c>
      <c r="I445" s="15" t="s">
        <v>2855</v>
      </c>
      <c r="J445" s="15" t="s">
        <v>154</v>
      </c>
      <c r="K445" s="15" t="s">
        <v>155</v>
      </c>
      <c r="L445" s="15" t="s">
        <v>156</v>
      </c>
      <c r="M445" s="15" t="s">
        <v>156</v>
      </c>
      <c r="N445" s="16">
        <v>42767</v>
      </c>
      <c r="O445" s="16">
        <v>45275</v>
      </c>
      <c r="P445" s="15">
        <v>2626133</v>
      </c>
      <c r="Q445" s="15">
        <v>2984645</v>
      </c>
      <c r="R445" s="15">
        <v>392584</v>
      </c>
      <c r="S445" s="17">
        <v>0.14949128623721647</v>
      </c>
      <c r="T445" s="17">
        <v>0.13153457111314745</v>
      </c>
    </row>
    <row r="446" spans="1:20" x14ac:dyDescent="0.25">
      <c r="A446" s="15">
        <v>445</v>
      </c>
      <c r="B446" s="15" t="s">
        <v>2853</v>
      </c>
      <c r="C446" s="15">
        <v>3914</v>
      </c>
      <c r="D446" s="15" t="s">
        <v>1409</v>
      </c>
      <c r="E446" s="15" t="s">
        <v>2846</v>
      </c>
      <c r="F446" s="15" t="s">
        <v>2846</v>
      </c>
      <c r="G446" s="15" t="s">
        <v>337</v>
      </c>
      <c r="H446" s="15" t="s">
        <v>1714</v>
      </c>
      <c r="I446" s="15" t="s">
        <v>2855</v>
      </c>
      <c r="J446" s="15" t="s">
        <v>154</v>
      </c>
      <c r="K446" s="15" t="s">
        <v>155</v>
      </c>
      <c r="L446" s="15" t="s">
        <v>156</v>
      </c>
      <c r="M446" s="15" t="s">
        <v>156</v>
      </c>
      <c r="N446" s="16">
        <v>42767</v>
      </c>
      <c r="O446" s="16">
        <v>43289</v>
      </c>
      <c r="P446" s="15">
        <v>100</v>
      </c>
      <c r="Q446" s="15">
        <v>100</v>
      </c>
      <c r="R446" s="15">
        <v>67</v>
      </c>
      <c r="S446" s="17">
        <v>0.67</v>
      </c>
      <c r="T446" s="17">
        <v>0.67</v>
      </c>
    </row>
    <row r="447" spans="1:20" x14ac:dyDescent="0.25">
      <c r="A447" s="15">
        <v>446</v>
      </c>
      <c r="B447" s="15" t="s">
        <v>2853</v>
      </c>
      <c r="C447" s="15">
        <v>3914</v>
      </c>
      <c r="D447" s="15" t="s">
        <v>1409</v>
      </c>
      <c r="E447" s="15" t="s">
        <v>2846</v>
      </c>
      <c r="F447" s="15" t="s">
        <v>2846</v>
      </c>
      <c r="G447" s="15" t="s">
        <v>208</v>
      </c>
      <c r="H447" s="15" t="s">
        <v>2019</v>
      </c>
      <c r="I447" s="15" t="s">
        <v>2855</v>
      </c>
      <c r="J447" s="15" t="s">
        <v>154</v>
      </c>
      <c r="K447" s="15" t="s">
        <v>155</v>
      </c>
      <c r="L447" s="15" t="s">
        <v>156</v>
      </c>
      <c r="M447" s="15" t="s">
        <v>156</v>
      </c>
      <c r="N447" s="16">
        <v>42737</v>
      </c>
      <c r="O447" s="16">
        <v>43100</v>
      </c>
      <c r="P447" s="15">
        <v>100</v>
      </c>
      <c r="Q447" s="15">
        <v>100</v>
      </c>
      <c r="R447" s="15">
        <v>100</v>
      </c>
      <c r="S447" s="17">
        <v>1</v>
      </c>
      <c r="T447" s="17">
        <v>1</v>
      </c>
    </row>
    <row r="448" spans="1:20" x14ac:dyDescent="0.25">
      <c r="A448" s="15">
        <v>447</v>
      </c>
      <c r="B448" s="15" t="s">
        <v>2853</v>
      </c>
      <c r="C448" s="15">
        <v>3914</v>
      </c>
      <c r="D448" s="15" t="s">
        <v>1409</v>
      </c>
      <c r="E448" s="15" t="s">
        <v>2846</v>
      </c>
      <c r="F448" s="15" t="s">
        <v>2846</v>
      </c>
      <c r="G448" s="15" t="s">
        <v>205</v>
      </c>
      <c r="H448" s="15" t="s">
        <v>2037</v>
      </c>
      <c r="I448" s="15" t="s">
        <v>2855</v>
      </c>
      <c r="J448" s="15" t="s">
        <v>154</v>
      </c>
      <c r="K448" s="15" t="s">
        <v>155</v>
      </c>
      <c r="L448" s="15" t="s">
        <v>156</v>
      </c>
      <c r="M448" s="15" t="s">
        <v>156</v>
      </c>
      <c r="N448" s="16">
        <v>43313</v>
      </c>
      <c r="O448" s="16">
        <v>45291</v>
      </c>
      <c r="P448" s="15">
        <v>79</v>
      </c>
      <c r="Q448" s="15">
        <v>100</v>
      </c>
      <c r="R448" s="15">
        <v>68.5</v>
      </c>
      <c r="S448" s="17">
        <v>0.86708860759493667</v>
      </c>
      <c r="T448" s="17">
        <v>0.68500000000000005</v>
      </c>
    </row>
    <row r="449" spans="1:20" x14ac:dyDescent="0.25">
      <c r="A449" s="15">
        <v>448</v>
      </c>
      <c r="B449" s="15" t="s">
        <v>2853</v>
      </c>
      <c r="C449" s="15">
        <v>3914</v>
      </c>
      <c r="D449" s="15" t="s">
        <v>1409</v>
      </c>
      <c r="E449" s="15" t="s">
        <v>2846</v>
      </c>
      <c r="F449" s="15" t="s">
        <v>2846</v>
      </c>
      <c r="G449" s="15" t="s">
        <v>244</v>
      </c>
      <c r="H449" s="15" t="s">
        <v>2039</v>
      </c>
      <c r="I449" s="15" t="s">
        <v>2855</v>
      </c>
      <c r="J449" s="15" t="s">
        <v>154</v>
      </c>
      <c r="K449" s="15" t="s">
        <v>155</v>
      </c>
      <c r="L449" s="15" t="s">
        <v>156</v>
      </c>
      <c r="M449" s="15" t="s">
        <v>156</v>
      </c>
      <c r="N449" s="16">
        <v>42767</v>
      </c>
      <c r="O449" s="16">
        <v>45291</v>
      </c>
      <c r="P449" s="15">
        <v>83</v>
      </c>
      <c r="Q449" s="15">
        <v>100</v>
      </c>
      <c r="R449" s="15">
        <v>80</v>
      </c>
      <c r="S449" s="17">
        <v>0.96385542168674698</v>
      </c>
      <c r="T449" s="17">
        <v>0.8</v>
      </c>
    </row>
    <row r="450" spans="1:20" x14ac:dyDescent="0.25">
      <c r="A450" s="15">
        <v>449</v>
      </c>
      <c r="B450" s="15" t="s">
        <v>2853</v>
      </c>
      <c r="C450" s="15">
        <v>3915</v>
      </c>
      <c r="D450" s="15" t="s">
        <v>408</v>
      </c>
      <c r="E450" s="15" t="s">
        <v>2846</v>
      </c>
      <c r="F450" s="15" t="s">
        <v>2846</v>
      </c>
      <c r="G450" s="15" t="s">
        <v>51</v>
      </c>
      <c r="H450" s="15" t="s">
        <v>409</v>
      </c>
      <c r="I450" s="15" t="s">
        <v>2855</v>
      </c>
      <c r="J450" s="15" t="s">
        <v>410</v>
      </c>
      <c r="K450" s="15" t="s">
        <v>411</v>
      </c>
      <c r="L450" s="15" t="s">
        <v>6</v>
      </c>
      <c r="M450" s="15" t="s">
        <v>7</v>
      </c>
      <c r="N450" s="16">
        <v>43435</v>
      </c>
      <c r="O450" s="16">
        <v>44926</v>
      </c>
      <c r="P450" s="15">
        <v>60</v>
      </c>
      <c r="Q450" s="15">
        <v>100</v>
      </c>
      <c r="R450" s="15">
        <v>0</v>
      </c>
      <c r="S450" s="17">
        <v>0</v>
      </c>
      <c r="T450" s="17">
        <v>0</v>
      </c>
    </row>
    <row r="451" spans="1:20" x14ac:dyDescent="0.25">
      <c r="A451" s="15">
        <v>450</v>
      </c>
      <c r="B451" s="15" t="s">
        <v>2853</v>
      </c>
      <c r="C451" s="15">
        <v>3915</v>
      </c>
      <c r="D451" s="15" t="s">
        <v>408</v>
      </c>
      <c r="E451" s="15" t="s">
        <v>2846</v>
      </c>
      <c r="F451" s="15" t="s">
        <v>2846</v>
      </c>
      <c r="G451" s="15" t="s">
        <v>212</v>
      </c>
      <c r="H451" s="15" t="s">
        <v>422</v>
      </c>
      <c r="I451" s="15" t="s">
        <v>2856</v>
      </c>
      <c r="J451" s="15" t="s">
        <v>423</v>
      </c>
      <c r="K451" s="15" t="s">
        <v>424</v>
      </c>
      <c r="L451" s="15" t="s">
        <v>6</v>
      </c>
      <c r="M451" s="15" t="s">
        <v>7</v>
      </c>
      <c r="N451" s="16">
        <v>43465</v>
      </c>
      <c r="O451" s="16">
        <v>44196</v>
      </c>
      <c r="P451" s="15">
        <v>6</v>
      </c>
      <c r="Q451" s="15">
        <v>6</v>
      </c>
      <c r="R451" s="15">
        <v>0</v>
      </c>
      <c r="S451" s="17">
        <v>0</v>
      </c>
      <c r="T451" s="17">
        <v>0</v>
      </c>
    </row>
    <row r="452" spans="1:20" x14ac:dyDescent="0.25">
      <c r="A452" s="15">
        <v>451</v>
      </c>
      <c r="B452" s="15" t="s">
        <v>2853</v>
      </c>
      <c r="C452" s="15">
        <v>3915</v>
      </c>
      <c r="D452" s="15" t="s">
        <v>408</v>
      </c>
      <c r="E452" s="15" t="s">
        <v>2846</v>
      </c>
      <c r="F452" s="15" t="s">
        <v>2846</v>
      </c>
      <c r="G452" s="15" t="s">
        <v>139</v>
      </c>
      <c r="H452" s="15" t="s">
        <v>884</v>
      </c>
      <c r="I452" s="15" t="s">
        <v>2856</v>
      </c>
      <c r="J452" s="15" t="s">
        <v>246</v>
      </c>
      <c r="K452" s="15" t="s">
        <v>247</v>
      </c>
      <c r="L452" s="15" t="s">
        <v>6</v>
      </c>
      <c r="M452" s="15" t="s">
        <v>7</v>
      </c>
      <c r="N452" s="16">
        <v>43132</v>
      </c>
      <c r="O452" s="16">
        <v>44561</v>
      </c>
      <c r="P452" s="15">
        <v>100</v>
      </c>
      <c r="Q452" s="15">
        <v>100</v>
      </c>
      <c r="R452" s="15">
        <v>0</v>
      </c>
      <c r="S452" s="17">
        <v>0</v>
      </c>
      <c r="T452" s="17">
        <v>0</v>
      </c>
    </row>
    <row r="453" spans="1:20" x14ac:dyDescent="0.25">
      <c r="A453" s="15">
        <v>452</v>
      </c>
      <c r="B453" s="15" t="s">
        <v>2853</v>
      </c>
      <c r="C453" s="15">
        <v>3915</v>
      </c>
      <c r="D453" s="15" t="s">
        <v>408</v>
      </c>
      <c r="E453" s="15" t="s">
        <v>2846</v>
      </c>
      <c r="F453" s="15" t="s">
        <v>2846</v>
      </c>
      <c r="G453" s="15" t="s">
        <v>36</v>
      </c>
      <c r="H453" s="15" t="s">
        <v>899</v>
      </c>
      <c r="I453" s="15" t="s">
        <v>2856</v>
      </c>
      <c r="J453" s="15" t="s">
        <v>900</v>
      </c>
      <c r="K453" s="15" t="s">
        <v>901</v>
      </c>
      <c r="L453" s="15" t="s">
        <v>10</v>
      </c>
      <c r="M453" s="15" t="s">
        <v>10</v>
      </c>
      <c r="N453" s="16">
        <v>43132</v>
      </c>
      <c r="O453" s="16">
        <v>44196</v>
      </c>
      <c r="P453" s="15">
        <v>100</v>
      </c>
      <c r="Q453" s="15">
        <v>100</v>
      </c>
      <c r="R453" s="15">
        <v>0</v>
      </c>
      <c r="S453" s="17">
        <v>0</v>
      </c>
      <c r="T453" s="17">
        <v>0</v>
      </c>
    </row>
    <row r="454" spans="1:20" x14ac:dyDescent="0.25">
      <c r="A454" s="15">
        <v>453</v>
      </c>
      <c r="B454" s="15" t="s">
        <v>2853</v>
      </c>
      <c r="C454" s="15">
        <v>3915</v>
      </c>
      <c r="D454" s="15" t="s">
        <v>408</v>
      </c>
      <c r="E454" s="15" t="s">
        <v>2846</v>
      </c>
      <c r="F454" s="15" t="s">
        <v>2846</v>
      </c>
      <c r="G454" s="15" t="s">
        <v>103</v>
      </c>
      <c r="H454" s="15" t="s">
        <v>920</v>
      </c>
      <c r="I454" s="15" t="s">
        <v>2051</v>
      </c>
      <c r="J454" s="15" t="s">
        <v>60</v>
      </c>
      <c r="K454" s="15" t="s">
        <v>61</v>
      </c>
      <c r="L454" s="15" t="s">
        <v>6</v>
      </c>
      <c r="M454" s="15" t="s">
        <v>7</v>
      </c>
      <c r="N454" s="16">
        <v>43132</v>
      </c>
      <c r="O454" s="16">
        <v>44196</v>
      </c>
      <c r="P454" s="15">
        <v>100</v>
      </c>
      <c r="Q454" s="15">
        <v>100</v>
      </c>
      <c r="R454" s="15">
        <v>0</v>
      </c>
      <c r="S454" s="17">
        <v>0</v>
      </c>
      <c r="T454" s="17">
        <v>0</v>
      </c>
    </row>
    <row r="455" spans="1:20" x14ac:dyDescent="0.25">
      <c r="A455" s="15">
        <v>454</v>
      </c>
      <c r="B455" s="15" t="s">
        <v>2853</v>
      </c>
      <c r="C455" s="15">
        <v>3915</v>
      </c>
      <c r="D455" s="15" t="s">
        <v>408</v>
      </c>
      <c r="E455" s="15" t="s">
        <v>2846</v>
      </c>
      <c r="F455" s="15" t="s">
        <v>2846</v>
      </c>
      <c r="G455" s="15" t="s">
        <v>208</v>
      </c>
      <c r="H455" s="15" t="s">
        <v>921</v>
      </c>
      <c r="I455" s="15" t="s">
        <v>2856</v>
      </c>
      <c r="J455" s="15" t="s">
        <v>410</v>
      </c>
      <c r="K455" s="15" t="s">
        <v>411</v>
      </c>
      <c r="L455" s="15" t="s">
        <v>6</v>
      </c>
      <c r="M455" s="15" t="s">
        <v>7</v>
      </c>
      <c r="N455" s="16">
        <v>43132</v>
      </c>
      <c r="O455" s="16">
        <v>46022</v>
      </c>
      <c r="P455" s="15">
        <v>20</v>
      </c>
      <c r="Q455" s="15">
        <v>100</v>
      </c>
      <c r="R455" s="15">
        <v>0</v>
      </c>
      <c r="S455" s="17">
        <v>0</v>
      </c>
      <c r="T455" s="17">
        <v>0</v>
      </c>
    </row>
    <row r="456" spans="1:20" x14ac:dyDescent="0.25">
      <c r="A456" s="15">
        <v>455</v>
      </c>
      <c r="B456" s="15" t="s">
        <v>2853</v>
      </c>
      <c r="C456" s="15">
        <v>3915</v>
      </c>
      <c r="D456" s="15" t="s">
        <v>408</v>
      </c>
      <c r="E456" s="15" t="s">
        <v>2846</v>
      </c>
      <c r="F456" s="15" t="s">
        <v>2846</v>
      </c>
      <c r="G456" s="15" t="s">
        <v>66</v>
      </c>
      <c r="H456" s="15" t="s">
        <v>922</v>
      </c>
      <c r="I456" s="15" t="s">
        <v>2856</v>
      </c>
      <c r="J456" s="15" t="s">
        <v>60</v>
      </c>
      <c r="K456" s="15" t="s">
        <v>61</v>
      </c>
      <c r="L456" s="15" t="s">
        <v>6</v>
      </c>
      <c r="M456" s="15" t="s">
        <v>7</v>
      </c>
      <c r="N456" s="16">
        <v>43466</v>
      </c>
      <c r="O456" s="16">
        <v>44926</v>
      </c>
      <c r="P456" s="15">
        <v>50</v>
      </c>
      <c r="Q456" s="15">
        <v>100</v>
      </c>
      <c r="R456" s="15">
        <v>0</v>
      </c>
      <c r="S456" s="17">
        <v>0</v>
      </c>
      <c r="T456" s="17">
        <v>0</v>
      </c>
    </row>
    <row r="457" spans="1:20" x14ac:dyDescent="0.25">
      <c r="A457" s="15">
        <v>456</v>
      </c>
      <c r="B457" s="15" t="s">
        <v>2853</v>
      </c>
      <c r="C457" s="15">
        <v>3915</v>
      </c>
      <c r="D457" s="15" t="s">
        <v>408</v>
      </c>
      <c r="E457" s="15" t="s">
        <v>2846</v>
      </c>
      <c r="F457" s="15" t="s">
        <v>2846</v>
      </c>
      <c r="G457" s="15" t="s">
        <v>134</v>
      </c>
      <c r="H457" s="15" t="s">
        <v>926</v>
      </c>
      <c r="I457" s="15" t="s">
        <v>2855</v>
      </c>
      <c r="J457" s="15" t="s">
        <v>321</v>
      </c>
      <c r="K457" s="15" t="s">
        <v>322</v>
      </c>
      <c r="L457" s="15" t="s">
        <v>180</v>
      </c>
      <c r="M457" s="15" t="s">
        <v>181</v>
      </c>
      <c r="N457" s="16">
        <v>43132</v>
      </c>
      <c r="O457" s="16">
        <v>44012</v>
      </c>
      <c r="P457" s="15">
        <v>100</v>
      </c>
      <c r="Q457" s="15">
        <v>100</v>
      </c>
      <c r="R457" s="15">
        <v>60</v>
      </c>
      <c r="S457" s="17">
        <v>0.6</v>
      </c>
      <c r="T457" s="17">
        <v>0.6</v>
      </c>
    </row>
    <row r="458" spans="1:20" x14ac:dyDescent="0.25">
      <c r="A458" s="15">
        <v>457</v>
      </c>
      <c r="B458" s="15" t="s">
        <v>2853</v>
      </c>
      <c r="C458" s="15">
        <v>3915</v>
      </c>
      <c r="D458" s="15" t="s">
        <v>408</v>
      </c>
      <c r="E458" s="15" t="s">
        <v>2846</v>
      </c>
      <c r="F458" s="15" t="s">
        <v>2846</v>
      </c>
      <c r="G458" s="15" t="s">
        <v>112</v>
      </c>
      <c r="H458" s="15" t="s">
        <v>928</v>
      </c>
      <c r="I458" s="15" t="s">
        <v>2856</v>
      </c>
      <c r="J458" s="15" t="s">
        <v>60</v>
      </c>
      <c r="K458" s="15" t="s">
        <v>61</v>
      </c>
      <c r="L458" s="15" t="s">
        <v>6</v>
      </c>
      <c r="M458" s="15" t="s">
        <v>7</v>
      </c>
      <c r="N458" s="16">
        <v>43132</v>
      </c>
      <c r="O458" s="16">
        <v>44196</v>
      </c>
      <c r="P458" s="15">
        <v>100</v>
      </c>
      <c r="Q458" s="15">
        <v>100</v>
      </c>
      <c r="R458" s="15">
        <v>0</v>
      </c>
      <c r="S458" s="17">
        <v>0</v>
      </c>
      <c r="T458" s="17">
        <v>0</v>
      </c>
    </row>
    <row r="459" spans="1:20" x14ac:dyDescent="0.25">
      <c r="A459" s="15">
        <v>458</v>
      </c>
      <c r="B459" s="15" t="s">
        <v>2853</v>
      </c>
      <c r="C459" s="15">
        <v>3915</v>
      </c>
      <c r="D459" s="15" t="s">
        <v>408</v>
      </c>
      <c r="E459" s="15" t="s">
        <v>2846</v>
      </c>
      <c r="F459" s="15" t="s">
        <v>2846</v>
      </c>
      <c r="G459" s="15" t="s">
        <v>205</v>
      </c>
      <c r="H459" s="15" t="s">
        <v>930</v>
      </c>
      <c r="I459" s="15" t="s">
        <v>2856</v>
      </c>
      <c r="J459" s="15" t="s">
        <v>423</v>
      </c>
      <c r="K459" s="15" t="s">
        <v>424</v>
      </c>
      <c r="L459" s="15" t="s">
        <v>6</v>
      </c>
      <c r="M459" s="15" t="s">
        <v>7</v>
      </c>
      <c r="N459" s="16">
        <v>43282</v>
      </c>
      <c r="O459" s="16">
        <v>43830</v>
      </c>
      <c r="P459" s="15">
        <v>100</v>
      </c>
      <c r="Q459" s="15">
        <v>100</v>
      </c>
      <c r="R459" s="15">
        <v>0</v>
      </c>
      <c r="S459" s="17">
        <v>0</v>
      </c>
      <c r="T459" s="17">
        <v>0</v>
      </c>
    </row>
    <row r="460" spans="1:20" x14ac:dyDescent="0.25">
      <c r="A460" s="15">
        <v>459</v>
      </c>
      <c r="B460" s="15" t="s">
        <v>2853</v>
      </c>
      <c r="C460" s="15">
        <v>3915</v>
      </c>
      <c r="D460" s="15" t="s">
        <v>408</v>
      </c>
      <c r="E460" s="15" t="s">
        <v>2846</v>
      </c>
      <c r="F460" s="15" t="s">
        <v>2846</v>
      </c>
      <c r="G460" s="15" t="s">
        <v>206</v>
      </c>
      <c r="H460" s="15" t="s">
        <v>931</v>
      </c>
      <c r="I460" s="15" t="s">
        <v>2856</v>
      </c>
      <c r="J460" s="15" t="s">
        <v>932</v>
      </c>
      <c r="K460" s="15" t="s">
        <v>933</v>
      </c>
      <c r="L460" s="15" t="s">
        <v>6</v>
      </c>
      <c r="M460" s="15" t="s">
        <v>7</v>
      </c>
      <c r="N460" s="16">
        <v>43132</v>
      </c>
      <c r="O460" s="16">
        <v>44195</v>
      </c>
      <c r="P460" s="15">
        <v>100</v>
      </c>
      <c r="Q460" s="15">
        <v>100</v>
      </c>
      <c r="R460" s="15">
        <v>0</v>
      </c>
      <c r="S460" s="17">
        <v>0</v>
      </c>
      <c r="T460" s="17">
        <v>0</v>
      </c>
    </row>
    <row r="461" spans="1:20" x14ac:dyDescent="0.25">
      <c r="A461" s="15">
        <v>460</v>
      </c>
      <c r="B461" s="15" t="s">
        <v>2853</v>
      </c>
      <c r="C461" s="15">
        <v>3915</v>
      </c>
      <c r="D461" s="15" t="s">
        <v>408</v>
      </c>
      <c r="E461" s="15" t="s">
        <v>2846</v>
      </c>
      <c r="F461" s="15" t="s">
        <v>2846</v>
      </c>
      <c r="G461" s="15" t="s">
        <v>244</v>
      </c>
      <c r="H461" s="15" t="s">
        <v>934</v>
      </c>
      <c r="I461" s="15" t="s">
        <v>2856</v>
      </c>
      <c r="J461" s="15" t="s">
        <v>935</v>
      </c>
      <c r="K461" s="15" t="s">
        <v>936</v>
      </c>
      <c r="L461" s="15" t="s">
        <v>6</v>
      </c>
      <c r="M461" s="15" t="s">
        <v>7</v>
      </c>
      <c r="N461" s="16">
        <v>43132</v>
      </c>
      <c r="O461" s="16">
        <v>43830</v>
      </c>
      <c r="P461" s="15">
        <v>100</v>
      </c>
      <c r="Q461" s="15">
        <v>100</v>
      </c>
      <c r="R461" s="15">
        <v>0</v>
      </c>
      <c r="S461" s="17">
        <v>0</v>
      </c>
      <c r="T461" s="17">
        <v>0</v>
      </c>
    </row>
    <row r="462" spans="1:20" x14ac:dyDescent="0.25">
      <c r="A462" s="15">
        <v>461</v>
      </c>
      <c r="B462" s="15" t="s">
        <v>2853</v>
      </c>
      <c r="C462" s="15">
        <v>3915</v>
      </c>
      <c r="D462" s="15" t="s">
        <v>408</v>
      </c>
      <c r="E462" s="15" t="s">
        <v>2846</v>
      </c>
      <c r="F462" s="15" t="s">
        <v>2846</v>
      </c>
      <c r="G462" s="15" t="s">
        <v>207</v>
      </c>
      <c r="H462" s="15" t="s">
        <v>937</v>
      </c>
      <c r="I462" s="15" t="s">
        <v>2856</v>
      </c>
      <c r="J462" s="15" t="s">
        <v>938</v>
      </c>
      <c r="K462" s="15" t="s">
        <v>939</v>
      </c>
      <c r="L462" s="15" t="s">
        <v>6</v>
      </c>
      <c r="M462" s="15" t="s">
        <v>7</v>
      </c>
      <c r="N462" s="16">
        <v>43132</v>
      </c>
      <c r="O462" s="16">
        <v>43830</v>
      </c>
      <c r="P462" s="15">
        <v>100</v>
      </c>
      <c r="Q462" s="15">
        <v>100</v>
      </c>
      <c r="R462" s="15">
        <v>75</v>
      </c>
      <c r="S462" s="17">
        <v>0.75</v>
      </c>
      <c r="T462" s="17">
        <v>0.75</v>
      </c>
    </row>
    <row r="463" spans="1:20" x14ac:dyDescent="0.25">
      <c r="A463" s="15">
        <v>462</v>
      </c>
      <c r="B463" s="15" t="s">
        <v>2853</v>
      </c>
      <c r="C463" s="15">
        <v>3915</v>
      </c>
      <c r="D463" s="15" t="s">
        <v>408</v>
      </c>
      <c r="E463" s="15" t="s">
        <v>2846</v>
      </c>
      <c r="F463" s="15" t="s">
        <v>2846</v>
      </c>
      <c r="G463" s="15" t="s">
        <v>359</v>
      </c>
      <c r="H463" s="15" t="s">
        <v>945</v>
      </c>
      <c r="I463" s="15" t="s">
        <v>2856</v>
      </c>
      <c r="J463" s="15" t="s">
        <v>142</v>
      </c>
      <c r="K463" s="15" t="s">
        <v>143</v>
      </c>
      <c r="L463" s="15" t="s">
        <v>132</v>
      </c>
      <c r="M463" s="15" t="s">
        <v>133</v>
      </c>
      <c r="N463" s="16">
        <v>43132</v>
      </c>
      <c r="O463" s="16">
        <v>44926</v>
      </c>
      <c r="P463" s="15">
        <v>76</v>
      </c>
      <c r="Q463" s="15">
        <v>100</v>
      </c>
      <c r="R463" s="15">
        <v>0</v>
      </c>
      <c r="S463" s="17">
        <v>0</v>
      </c>
      <c r="T463" s="17">
        <v>0</v>
      </c>
    </row>
    <row r="464" spans="1:20" x14ac:dyDescent="0.25">
      <c r="A464" s="15">
        <v>463</v>
      </c>
      <c r="B464" s="15" t="s">
        <v>2853</v>
      </c>
      <c r="C464" s="15">
        <v>3915</v>
      </c>
      <c r="D464" s="15" t="s">
        <v>408</v>
      </c>
      <c r="E464" s="15" t="s">
        <v>2846</v>
      </c>
      <c r="F464" s="15" t="s">
        <v>2846</v>
      </c>
      <c r="G464" s="15" t="s">
        <v>210</v>
      </c>
      <c r="H464" s="15" t="s">
        <v>955</v>
      </c>
      <c r="I464" s="15" t="s">
        <v>2855</v>
      </c>
      <c r="J464" s="15" t="s">
        <v>410</v>
      </c>
      <c r="K464" s="15" t="s">
        <v>411</v>
      </c>
      <c r="L464" s="15" t="s">
        <v>6</v>
      </c>
      <c r="M464" s="15" t="s">
        <v>7</v>
      </c>
      <c r="N464" s="16">
        <v>43132</v>
      </c>
      <c r="O464" s="16">
        <v>47483</v>
      </c>
      <c r="P464" s="15">
        <v>91</v>
      </c>
      <c r="Q464" s="15">
        <v>100</v>
      </c>
      <c r="R464" s="15">
        <v>0</v>
      </c>
      <c r="S464" s="17">
        <v>0</v>
      </c>
      <c r="T464" s="17">
        <v>0</v>
      </c>
    </row>
    <row r="465" spans="1:20" x14ac:dyDescent="0.25">
      <c r="A465" s="15">
        <v>464</v>
      </c>
      <c r="B465" s="15" t="s">
        <v>2853</v>
      </c>
      <c r="C465" s="15">
        <v>3915</v>
      </c>
      <c r="D465" s="15" t="s">
        <v>408</v>
      </c>
      <c r="E465" s="15" t="s">
        <v>2846</v>
      </c>
      <c r="F465" s="15" t="s">
        <v>2846</v>
      </c>
      <c r="G465" s="15" t="s">
        <v>374</v>
      </c>
      <c r="H465" s="15" t="s">
        <v>958</v>
      </c>
      <c r="I465" s="15" t="s">
        <v>2856</v>
      </c>
      <c r="J465" s="15" t="s">
        <v>862</v>
      </c>
      <c r="K465" s="15" t="s">
        <v>863</v>
      </c>
      <c r="L465" s="15" t="s">
        <v>308</v>
      </c>
      <c r="M465" s="15" t="s">
        <v>308</v>
      </c>
      <c r="N465" s="16">
        <v>43132</v>
      </c>
      <c r="O465" s="16">
        <v>43465</v>
      </c>
      <c r="P465" s="15">
        <v>100</v>
      </c>
      <c r="Q465" s="15">
        <v>100</v>
      </c>
      <c r="R465" s="15">
        <v>70</v>
      </c>
      <c r="S465" s="17">
        <v>0.7</v>
      </c>
      <c r="T465" s="17">
        <v>0.7</v>
      </c>
    </row>
    <row r="466" spans="1:20" x14ac:dyDescent="0.25">
      <c r="A466" s="15">
        <v>465</v>
      </c>
      <c r="B466" s="15" t="s">
        <v>2853</v>
      </c>
      <c r="C466" s="15">
        <v>3915</v>
      </c>
      <c r="D466" s="15" t="s">
        <v>408</v>
      </c>
      <c r="E466" s="15" t="s">
        <v>2846</v>
      </c>
      <c r="F466" s="15" t="s">
        <v>2846</v>
      </c>
      <c r="G466" s="15" t="s">
        <v>50</v>
      </c>
      <c r="H466" s="15" t="s">
        <v>964</v>
      </c>
      <c r="I466" s="15" t="s">
        <v>2856</v>
      </c>
      <c r="J466" s="15" t="s">
        <v>60</v>
      </c>
      <c r="K466" s="15" t="s">
        <v>61</v>
      </c>
      <c r="L466" s="15" t="s">
        <v>6</v>
      </c>
      <c r="M466" s="15" t="s">
        <v>7</v>
      </c>
      <c r="N466" s="16">
        <v>43466</v>
      </c>
      <c r="O466" s="16">
        <v>44926</v>
      </c>
      <c r="P466" s="15">
        <v>60</v>
      </c>
      <c r="Q466" s="15">
        <v>100</v>
      </c>
      <c r="R466" s="15">
        <v>0</v>
      </c>
      <c r="S466" s="17">
        <v>0</v>
      </c>
      <c r="T466" s="17">
        <v>0</v>
      </c>
    </row>
    <row r="467" spans="1:20" x14ac:dyDescent="0.25">
      <c r="A467" s="15">
        <v>466</v>
      </c>
      <c r="B467" s="15" t="s">
        <v>2853</v>
      </c>
      <c r="C467" s="15">
        <v>3915</v>
      </c>
      <c r="D467" s="15" t="s">
        <v>408</v>
      </c>
      <c r="E467" s="15" t="s">
        <v>2846</v>
      </c>
      <c r="F467" s="15" t="s">
        <v>2846</v>
      </c>
      <c r="G467" s="15" t="s">
        <v>114</v>
      </c>
      <c r="H467" s="15" t="s">
        <v>978</v>
      </c>
      <c r="I467" s="15" t="s">
        <v>2855</v>
      </c>
      <c r="J467" s="15" t="s">
        <v>938</v>
      </c>
      <c r="K467" s="15" t="s">
        <v>939</v>
      </c>
      <c r="L467" s="15" t="s">
        <v>6</v>
      </c>
      <c r="M467" s="15" t="s">
        <v>7</v>
      </c>
      <c r="N467" s="16">
        <v>43132</v>
      </c>
      <c r="O467" s="16">
        <v>44196</v>
      </c>
      <c r="P467" s="15">
        <v>100</v>
      </c>
      <c r="Q467" s="15">
        <v>100</v>
      </c>
      <c r="R467" s="15">
        <v>100</v>
      </c>
      <c r="S467" s="17">
        <v>1</v>
      </c>
      <c r="T467" s="17">
        <v>1</v>
      </c>
    </row>
    <row r="468" spans="1:20" x14ac:dyDescent="0.25">
      <c r="A468" s="15">
        <v>467</v>
      </c>
      <c r="B468" s="15" t="s">
        <v>2853</v>
      </c>
      <c r="C468" s="15">
        <v>3915</v>
      </c>
      <c r="D468" s="15" t="s">
        <v>408</v>
      </c>
      <c r="E468" s="15" t="s">
        <v>2846</v>
      </c>
      <c r="F468" s="15" t="s">
        <v>2846</v>
      </c>
      <c r="G468" s="15" t="s">
        <v>117</v>
      </c>
      <c r="H468" s="15" t="s">
        <v>979</v>
      </c>
      <c r="I468" s="15" t="s">
        <v>2855</v>
      </c>
      <c r="J468" s="15" t="s">
        <v>60</v>
      </c>
      <c r="K468" s="15" t="s">
        <v>61</v>
      </c>
      <c r="L468" s="15" t="s">
        <v>6</v>
      </c>
      <c r="M468" s="15" t="s">
        <v>7</v>
      </c>
      <c r="N468" s="16">
        <v>43132</v>
      </c>
      <c r="O468" s="16">
        <v>44561</v>
      </c>
      <c r="P468" s="15">
        <v>80</v>
      </c>
      <c r="Q468" s="15">
        <v>100</v>
      </c>
      <c r="R468" s="15">
        <v>0</v>
      </c>
      <c r="S468" s="17">
        <v>0</v>
      </c>
      <c r="T468" s="17">
        <v>0</v>
      </c>
    </row>
    <row r="469" spans="1:20" x14ac:dyDescent="0.25">
      <c r="A469" s="15">
        <v>468</v>
      </c>
      <c r="B469" s="15" t="s">
        <v>2853</v>
      </c>
      <c r="C469" s="15">
        <v>3915</v>
      </c>
      <c r="D469" s="15" t="s">
        <v>408</v>
      </c>
      <c r="E469" s="15" t="s">
        <v>2846</v>
      </c>
      <c r="F469" s="15" t="s">
        <v>2846</v>
      </c>
      <c r="G469" s="15" t="s">
        <v>39</v>
      </c>
      <c r="H469" s="15" t="s">
        <v>983</v>
      </c>
      <c r="I469" s="15" t="s">
        <v>2855</v>
      </c>
      <c r="J469" s="15" t="s">
        <v>60</v>
      </c>
      <c r="K469" s="15" t="s">
        <v>61</v>
      </c>
      <c r="L469" s="15" t="s">
        <v>6</v>
      </c>
      <c r="M469" s="15" t="s">
        <v>7</v>
      </c>
      <c r="N469" s="16">
        <v>43132</v>
      </c>
      <c r="O469" s="16">
        <v>44561</v>
      </c>
      <c r="P469" s="15">
        <v>80</v>
      </c>
      <c r="Q469" s="15">
        <v>100</v>
      </c>
      <c r="R469" s="15">
        <v>0</v>
      </c>
      <c r="S469" s="17">
        <v>0</v>
      </c>
      <c r="T469" s="17">
        <v>0</v>
      </c>
    </row>
    <row r="470" spans="1:20" x14ac:dyDescent="0.25">
      <c r="A470" s="15">
        <v>469</v>
      </c>
      <c r="B470" s="15" t="s">
        <v>2853</v>
      </c>
      <c r="C470" s="15">
        <v>3915</v>
      </c>
      <c r="D470" s="15" t="s">
        <v>408</v>
      </c>
      <c r="E470" s="15" t="s">
        <v>2846</v>
      </c>
      <c r="F470" s="15" t="s">
        <v>2846</v>
      </c>
      <c r="G470" s="15" t="s">
        <v>118</v>
      </c>
      <c r="H470" s="15" t="s">
        <v>984</v>
      </c>
      <c r="I470" s="15" t="s">
        <v>2856</v>
      </c>
      <c r="J470" s="15" t="s">
        <v>246</v>
      </c>
      <c r="K470" s="15" t="s">
        <v>247</v>
      </c>
      <c r="L470" s="15" t="s">
        <v>6</v>
      </c>
      <c r="M470" s="15" t="s">
        <v>7</v>
      </c>
      <c r="N470" s="16">
        <v>43647</v>
      </c>
      <c r="O470" s="16">
        <v>44926</v>
      </c>
      <c r="P470" s="15">
        <v>50</v>
      </c>
      <c r="Q470" s="15">
        <v>100</v>
      </c>
      <c r="R470" s="15">
        <v>15</v>
      </c>
      <c r="S470" s="17">
        <v>0.3</v>
      </c>
      <c r="T470" s="17">
        <v>0.15</v>
      </c>
    </row>
    <row r="471" spans="1:20" x14ac:dyDescent="0.25">
      <c r="A471" s="15">
        <v>470</v>
      </c>
      <c r="B471" s="15" t="s">
        <v>2853</v>
      </c>
      <c r="C471" s="15">
        <v>3915</v>
      </c>
      <c r="D471" s="15" t="s">
        <v>408</v>
      </c>
      <c r="E471" s="15" t="s">
        <v>2846</v>
      </c>
      <c r="F471" s="15" t="s">
        <v>2846</v>
      </c>
      <c r="G471" s="15" t="s">
        <v>119</v>
      </c>
      <c r="H471" s="15" t="s">
        <v>986</v>
      </c>
      <c r="I471" s="15" t="s">
        <v>2856</v>
      </c>
      <c r="J471" s="15" t="s">
        <v>246</v>
      </c>
      <c r="K471" s="15" t="s">
        <v>247</v>
      </c>
      <c r="L471" s="15" t="s">
        <v>6</v>
      </c>
      <c r="M471" s="15" t="s">
        <v>7</v>
      </c>
      <c r="N471" s="16">
        <v>43466</v>
      </c>
      <c r="O471" s="16">
        <v>45291</v>
      </c>
      <c r="P471" s="15">
        <v>70</v>
      </c>
      <c r="Q471" s="15">
        <v>100</v>
      </c>
      <c r="R471" s="15">
        <v>0</v>
      </c>
      <c r="S471" s="17">
        <v>0</v>
      </c>
      <c r="T471" s="17">
        <v>0</v>
      </c>
    </row>
    <row r="472" spans="1:20" x14ac:dyDescent="0.25">
      <c r="A472" s="15">
        <v>471</v>
      </c>
      <c r="B472" s="15" t="s">
        <v>2853</v>
      </c>
      <c r="C472" s="15">
        <v>3915</v>
      </c>
      <c r="D472" s="15" t="s">
        <v>408</v>
      </c>
      <c r="E472" s="15" t="s">
        <v>2846</v>
      </c>
      <c r="F472" s="15" t="s">
        <v>2846</v>
      </c>
      <c r="G472" s="15" t="s">
        <v>355</v>
      </c>
      <c r="H472" s="15" t="s">
        <v>987</v>
      </c>
      <c r="I472" s="15" t="s">
        <v>2856</v>
      </c>
      <c r="J472" s="15" t="s">
        <v>60</v>
      </c>
      <c r="K472" s="15" t="s">
        <v>61</v>
      </c>
      <c r="L472" s="15" t="s">
        <v>6</v>
      </c>
      <c r="M472" s="15" t="s">
        <v>7</v>
      </c>
      <c r="N472" s="16">
        <v>44562</v>
      </c>
      <c r="O472" s="16">
        <v>45657</v>
      </c>
      <c r="P472" s="15">
        <v>0</v>
      </c>
      <c r="Q472" s="15">
        <v>100</v>
      </c>
      <c r="R472" s="15">
        <v>0</v>
      </c>
      <c r="S472" s="17">
        <v>0</v>
      </c>
      <c r="T472" s="17">
        <v>0</v>
      </c>
    </row>
    <row r="473" spans="1:20" x14ac:dyDescent="0.25">
      <c r="A473" s="15">
        <v>472</v>
      </c>
      <c r="B473" s="15" t="s">
        <v>2853</v>
      </c>
      <c r="C473" s="15">
        <v>3915</v>
      </c>
      <c r="D473" s="15" t="s">
        <v>408</v>
      </c>
      <c r="E473" s="15" t="s">
        <v>2846</v>
      </c>
      <c r="F473" s="15" t="s">
        <v>2846</v>
      </c>
      <c r="G473" s="15" t="s">
        <v>337</v>
      </c>
      <c r="H473" s="15" t="s">
        <v>996</v>
      </c>
      <c r="I473" s="15" t="s">
        <v>2855</v>
      </c>
      <c r="J473" s="15" t="s">
        <v>148</v>
      </c>
      <c r="K473" s="15" t="s">
        <v>149</v>
      </c>
      <c r="L473" s="15" t="s">
        <v>132</v>
      </c>
      <c r="M473" s="15" t="s">
        <v>133</v>
      </c>
      <c r="N473" s="16">
        <v>43435</v>
      </c>
      <c r="O473" s="16">
        <v>43830</v>
      </c>
      <c r="P473" s="15">
        <v>100</v>
      </c>
      <c r="Q473" s="15">
        <v>100</v>
      </c>
      <c r="R473" s="15">
        <v>0</v>
      </c>
      <c r="S473" s="17">
        <v>0</v>
      </c>
      <c r="T473" s="17">
        <v>0</v>
      </c>
    </row>
    <row r="474" spans="1:20" x14ac:dyDescent="0.25">
      <c r="A474" s="15">
        <v>473</v>
      </c>
      <c r="B474" s="15" t="s">
        <v>2853</v>
      </c>
      <c r="C474" s="15">
        <v>3915</v>
      </c>
      <c r="D474" s="15" t="s">
        <v>408</v>
      </c>
      <c r="E474" s="15" t="s">
        <v>2846</v>
      </c>
      <c r="F474" s="15" t="s">
        <v>2846</v>
      </c>
      <c r="G474" s="15" t="s">
        <v>116</v>
      </c>
      <c r="H474" s="15" t="s">
        <v>1003</v>
      </c>
      <c r="I474" s="15" t="s">
        <v>2051</v>
      </c>
      <c r="J474" s="15" t="s">
        <v>175</v>
      </c>
      <c r="K474" s="15" t="s">
        <v>176</v>
      </c>
      <c r="L474" s="15" t="s">
        <v>177</v>
      </c>
      <c r="M474" s="15" t="s">
        <v>177</v>
      </c>
      <c r="N474" s="16">
        <v>43132</v>
      </c>
      <c r="O474" s="16">
        <v>43830</v>
      </c>
      <c r="P474" s="15">
        <v>100</v>
      </c>
      <c r="Q474" s="15">
        <v>100</v>
      </c>
      <c r="R474" s="15">
        <v>100</v>
      </c>
      <c r="S474" s="17">
        <v>1</v>
      </c>
      <c r="T474" s="17">
        <v>1</v>
      </c>
    </row>
    <row r="475" spans="1:20" x14ac:dyDescent="0.25">
      <c r="A475" s="15">
        <v>474</v>
      </c>
      <c r="B475" s="15" t="s">
        <v>2853</v>
      </c>
      <c r="C475" s="15">
        <v>3915</v>
      </c>
      <c r="D475" s="15" t="s">
        <v>408</v>
      </c>
      <c r="E475" s="15" t="s">
        <v>2846</v>
      </c>
      <c r="F475" s="15" t="s">
        <v>2846</v>
      </c>
      <c r="G475" s="15" t="s">
        <v>45</v>
      </c>
      <c r="H475" s="15" t="s">
        <v>1006</v>
      </c>
      <c r="I475" s="15" t="s">
        <v>2856</v>
      </c>
      <c r="J475" s="15" t="s">
        <v>246</v>
      </c>
      <c r="K475" s="15" t="s">
        <v>247</v>
      </c>
      <c r="L475" s="15" t="s">
        <v>6</v>
      </c>
      <c r="M475" s="15" t="s">
        <v>7</v>
      </c>
      <c r="N475" s="16">
        <v>43132</v>
      </c>
      <c r="O475" s="16">
        <v>44561</v>
      </c>
      <c r="P475" s="15">
        <v>90</v>
      </c>
      <c r="Q475" s="15">
        <v>100</v>
      </c>
      <c r="R475" s="15">
        <v>45</v>
      </c>
      <c r="S475" s="17">
        <v>0.5</v>
      </c>
      <c r="T475" s="17">
        <v>0.45</v>
      </c>
    </row>
    <row r="476" spans="1:20" x14ac:dyDescent="0.25">
      <c r="A476" s="15">
        <v>475</v>
      </c>
      <c r="B476" s="15" t="s">
        <v>2853</v>
      </c>
      <c r="C476" s="15">
        <v>3915</v>
      </c>
      <c r="D476" s="15" t="s">
        <v>408</v>
      </c>
      <c r="E476" s="15" t="s">
        <v>2846</v>
      </c>
      <c r="F476" s="15" t="s">
        <v>2846</v>
      </c>
      <c r="G476" s="15" t="s">
        <v>107</v>
      </c>
      <c r="H476" s="15" t="s">
        <v>1012</v>
      </c>
      <c r="I476" s="15" t="s">
        <v>2855</v>
      </c>
      <c r="J476" s="15" t="s">
        <v>60</v>
      </c>
      <c r="K476" s="15" t="s">
        <v>61</v>
      </c>
      <c r="L476" s="15" t="s">
        <v>6</v>
      </c>
      <c r="M476" s="15" t="s">
        <v>7</v>
      </c>
      <c r="N476" s="16">
        <v>43282</v>
      </c>
      <c r="O476" s="16">
        <v>44561</v>
      </c>
      <c r="P476" s="15">
        <v>80</v>
      </c>
      <c r="Q476" s="15">
        <v>100</v>
      </c>
      <c r="R476" s="15">
        <v>0</v>
      </c>
      <c r="S476" s="17">
        <v>0</v>
      </c>
      <c r="T476" s="17">
        <v>0</v>
      </c>
    </row>
    <row r="477" spans="1:20" x14ac:dyDescent="0.25">
      <c r="A477" s="15">
        <v>476</v>
      </c>
      <c r="B477" s="15" t="s">
        <v>2853</v>
      </c>
      <c r="C477" s="15">
        <v>3915</v>
      </c>
      <c r="D477" s="15" t="s">
        <v>408</v>
      </c>
      <c r="E477" s="15" t="s">
        <v>2846</v>
      </c>
      <c r="F477" s="15" t="s">
        <v>2846</v>
      </c>
      <c r="G477" s="15" t="s">
        <v>44</v>
      </c>
      <c r="H477" s="15" t="s">
        <v>1013</v>
      </c>
      <c r="I477" s="15" t="s">
        <v>2856</v>
      </c>
      <c r="J477" s="15" t="s">
        <v>60</v>
      </c>
      <c r="K477" s="15" t="s">
        <v>61</v>
      </c>
      <c r="L477" s="15" t="s">
        <v>6</v>
      </c>
      <c r="M477" s="15" t="s">
        <v>7</v>
      </c>
      <c r="N477" s="16">
        <v>43466</v>
      </c>
      <c r="O477" s="16">
        <v>44926</v>
      </c>
      <c r="P477" s="15">
        <v>50</v>
      </c>
      <c r="Q477" s="15">
        <v>100</v>
      </c>
      <c r="R477" s="15">
        <v>0</v>
      </c>
      <c r="S477" s="17">
        <v>0</v>
      </c>
      <c r="T477" s="17">
        <v>0</v>
      </c>
    </row>
    <row r="478" spans="1:20" x14ac:dyDescent="0.25">
      <c r="A478" s="15">
        <v>477</v>
      </c>
      <c r="B478" s="15" t="s">
        <v>2853</v>
      </c>
      <c r="C478" s="15">
        <v>3915</v>
      </c>
      <c r="D478" s="15" t="s">
        <v>408</v>
      </c>
      <c r="E478" s="15" t="s">
        <v>2846</v>
      </c>
      <c r="F478" s="15" t="s">
        <v>2846</v>
      </c>
      <c r="G478" s="15" t="s">
        <v>42</v>
      </c>
      <c r="H478" s="15" t="s">
        <v>1018</v>
      </c>
      <c r="I478" s="15" t="s">
        <v>2856</v>
      </c>
      <c r="J478" s="15" t="s">
        <v>60</v>
      </c>
      <c r="K478" s="15" t="s">
        <v>61</v>
      </c>
      <c r="L478" s="15" t="s">
        <v>6</v>
      </c>
      <c r="M478" s="15" t="s">
        <v>7</v>
      </c>
      <c r="N478" s="16">
        <v>43435</v>
      </c>
      <c r="O478" s="16">
        <v>44196</v>
      </c>
      <c r="P478" s="15">
        <v>100</v>
      </c>
      <c r="Q478" s="15">
        <v>100</v>
      </c>
      <c r="R478" s="15">
        <v>0</v>
      </c>
      <c r="S478" s="17">
        <v>0</v>
      </c>
      <c r="T478" s="17">
        <v>0</v>
      </c>
    </row>
    <row r="479" spans="1:20" x14ac:dyDescent="0.25">
      <c r="A479" s="15">
        <v>478</v>
      </c>
      <c r="B479" s="15" t="s">
        <v>2853</v>
      </c>
      <c r="C479" s="15">
        <v>3915</v>
      </c>
      <c r="D479" s="15" t="s">
        <v>408</v>
      </c>
      <c r="E479" s="15" t="s">
        <v>2846</v>
      </c>
      <c r="F479" s="15" t="s">
        <v>2846</v>
      </c>
      <c r="G479" s="15" t="s">
        <v>49</v>
      </c>
      <c r="H479" s="15" t="s">
        <v>1020</v>
      </c>
      <c r="I479" s="15" t="s">
        <v>2856</v>
      </c>
      <c r="J479" s="15" t="s">
        <v>938</v>
      </c>
      <c r="K479" s="15" t="s">
        <v>939</v>
      </c>
      <c r="L479" s="15" t="s">
        <v>6</v>
      </c>
      <c r="M479" s="15" t="s">
        <v>7</v>
      </c>
      <c r="N479" s="16">
        <v>43132</v>
      </c>
      <c r="O479" s="16">
        <v>44196</v>
      </c>
      <c r="P479" s="15">
        <v>100</v>
      </c>
      <c r="Q479" s="15">
        <v>100</v>
      </c>
      <c r="R479" s="15">
        <v>92</v>
      </c>
      <c r="S479" s="17">
        <v>0.92</v>
      </c>
      <c r="T479" s="17">
        <v>0.92</v>
      </c>
    </row>
    <row r="480" spans="1:20" x14ac:dyDescent="0.25">
      <c r="A480" s="15">
        <v>479</v>
      </c>
      <c r="B480" s="15" t="s">
        <v>2853</v>
      </c>
      <c r="C480" s="15">
        <v>3915</v>
      </c>
      <c r="D480" s="15" t="s">
        <v>408</v>
      </c>
      <c r="E480" s="15" t="s">
        <v>2846</v>
      </c>
      <c r="F480" s="15" t="s">
        <v>2846</v>
      </c>
      <c r="G480" s="15" t="s">
        <v>209</v>
      </c>
      <c r="H480" s="15" t="s">
        <v>1021</v>
      </c>
      <c r="I480" s="15" t="s">
        <v>2855</v>
      </c>
      <c r="J480" s="15" t="s">
        <v>60</v>
      </c>
      <c r="K480" s="15" t="s">
        <v>61</v>
      </c>
      <c r="L480" s="15" t="s">
        <v>6</v>
      </c>
      <c r="M480" s="15" t="s">
        <v>7</v>
      </c>
      <c r="N480" s="16">
        <v>43435</v>
      </c>
      <c r="O480" s="16">
        <v>44196</v>
      </c>
      <c r="P480" s="15">
        <v>100</v>
      </c>
      <c r="Q480" s="15">
        <v>100</v>
      </c>
      <c r="R480" s="15">
        <v>0</v>
      </c>
      <c r="S480" s="17">
        <v>0</v>
      </c>
      <c r="T480" s="17">
        <v>0</v>
      </c>
    </row>
    <row r="481" spans="1:20" x14ac:dyDescent="0.25">
      <c r="A481" s="15">
        <v>480</v>
      </c>
      <c r="B481" s="15" t="s">
        <v>2853</v>
      </c>
      <c r="C481" s="15">
        <v>3915</v>
      </c>
      <c r="D481" s="15" t="s">
        <v>408</v>
      </c>
      <c r="E481" s="15" t="s">
        <v>2846</v>
      </c>
      <c r="F481" s="15" t="s">
        <v>2846</v>
      </c>
      <c r="G481" s="15" t="s">
        <v>102</v>
      </c>
      <c r="H481" s="15" t="s">
        <v>1022</v>
      </c>
      <c r="I481" s="15" t="s">
        <v>2051</v>
      </c>
      <c r="J481" s="15" t="s">
        <v>423</v>
      </c>
      <c r="K481" s="15" t="s">
        <v>424</v>
      </c>
      <c r="L481" s="15" t="s">
        <v>6</v>
      </c>
      <c r="M481" s="15" t="s">
        <v>7</v>
      </c>
      <c r="N481" s="16">
        <v>43132</v>
      </c>
      <c r="O481" s="16">
        <v>44196</v>
      </c>
      <c r="P481" s="15">
        <v>100</v>
      </c>
      <c r="Q481" s="15">
        <v>100</v>
      </c>
      <c r="R481" s="15">
        <v>0</v>
      </c>
      <c r="S481" s="17">
        <v>0</v>
      </c>
      <c r="T481" s="17">
        <v>0</v>
      </c>
    </row>
    <row r="482" spans="1:20" x14ac:dyDescent="0.25">
      <c r="A482" s="15">
        <v>481</v>
      </c>
      <c r="B482" s="15" t="s">
        <v>2853</v>
      </c>
      <c r="C482" s="15">
        <v>3915</v>
      </c>
      <c r="D482" s="15" t="s">
        <v>408</v>
      </c>
      <c r="E482" s="15" t="s">
        <v>2846</v>
      </c>
      <c r="F482" s="15" t="s">
        <v>2846</v>
      </c>
      <c r="G482" s="15" t="s">
        <v>99</v>
      </c>
      <c r="H482" s="15" t="s">
        <v>1023</v>
      </c>
      <c r="I482" s="15" t="s">
        <v>2856</v>
      </c>
      <c r="J482" s="15" t="s">
        <v>60</v>
      </c>
      <c r="K482" s="15" t="s">
        <v>61</v>
      </c>
      <c r="L482" s="15" t="s">
        <v>6</v>
      </c>
      <c r="M482" s="15" t="s">
        <v>7</v>
      </c>
      <c r="N482" s="16">
        <v>43132</v>
      </c>
      <c r="O482" s="16">
        <v>47118</v>
      </c>
      <c r="P482" s="15">
        <v>30</v>
      </c>
      <c r="Q482" s="15">
        <v>100</v>
      </c>
      <c r="R482" s="15">
        <v>0</v>
      </c>
      <c r="S482" s="17">
        <v>0</v>
      </c>
      <c r="T482" s="17">
        <v>0</v>
      </c>
    </row>
    <row r="483" spans="1:20" x14ac:dyDescent="0.25">
      <c r="A483" s="15">
        <v>482</v>
      </c>
      <c r="B483" s="15" t="s">
        <v>2853</v>
      </c>
      <c r="C483" s="15">
        <v>3915</v>
      </c>
      <c r="D483" s="15" t="s">
        <v>408</v>
      </c>
      <c r="E483" s="15" t="s">
        <v>2846</v>
      </c>
      <c r="F483" s="15" t="s">
        <v>2846</v>
      </c>
      <c r="G483" s="15" t="s">
        <v>211</v>
      </c>
      <c r="H483" s="15" t="s">
        <v>1024</v>
      </c>
      <c r="I483" s="15" t="s">
        <v>2856</v>
      </c>
      <c r="J483" s="15" t="s">
        <v>410</v>
      </c>
      <c r="K483" s="15" t="s">
        <v>411</v>
      </c>
      <c r="L483" s="15" t="s">
        <v>6</v>
      </c>
      <c r="M483" s="15" t="s">
        <v>7</v>
      </c>
      <c r="N483" s="16">
        <v>43435</v>
      </c>
      <c r="O483" s="16">
        <v>47483</v>
      </c>
      <c r="P483" s="15">
        <v>82</v>
      </c>
      <c r="Q483" s="15">
        <v>100</v>
      </c>
      <c r="R483" s="15">
        <v>0</v>
      </c>
      <c r="S483" s="17">
        <v>0</v>
      </c>
      <c r="T483" s="17">
        <v>0</v>
      </c>
    </row>
    <row r="484" spans="1:20" x14ac:dyDescent="0.25">
      <c r="A484" s="15">
        <v>483</v>
      </c>
      <c r="B484" s="15" t="s">
        <v>2853</v>
      </c>
      <c r="C484" s="15">
        <v>3915</v>
      </c>
      <c r="D484" s="15" t="s">
        <v>408</v>
      </c>
      <c r="E484" s="15" t="s">
        <v>2846</v>
      </c>
      <c r="F484" s="15" t="s">
        <v>2846</v>
      </c>
      <c r="G484" s="15" t="s">
        <v>64</v>
      </c>
      <c r="H484" s="15" t="s">
        <v>1029</v>
      </c>
      <c r="I484" s="15" t="s">
        <v>2855</v>
      </c>
      <c r="J484" s="15" t="s">
        <v>148</v>
      </c>
      <c r="K484" s="15" t="s">
        <v>149</v>
      </c>
      <c r="L484" s="15" t="s">
        <v>132</v>
      </c>
      <c r="M484" s="15" t="s">
        <v>133</v>
      </c>
      <c r="N484" s="16">
        <v>43281</v>
      </c>
      <c r="O484" s="16">
        <v>44561</v>
      </c>
      <c r="P484" s="15">
        <v>80</v>
      </c>
      <c r="Q484" s="15">
        <v>100</v>
      </c>
      <c r="R484" s="15">
        <v>0</v>
      </c>
      <c r="S484" s="17">
        <v>0</v>
      </c>
      <c r="T484" s="17">
        <v>0</v>
      </c>
    </row>
    <row r="485" spans="1:20" x14ac:dyDescent="0.25">
      <c r="A485" s="15">
        <v>484</v>
      </c>
      <c r="B485" s="15" t="s">
        <v>2853</v>
      </c>
      <c r="C485" s="15">
        <v>3915</v>
      </c>
      <c r="D485" s="15" t="s">
        <v>408</v>
      </c>
      <c r="E485" s="15" t="s">
        <v>2846</v>
      </c>
      <c r="F485" s="15" t="s">
        <v>2846</v>
      </c>
      <c r="G485" s="15" t="s">
        <v>40</v>
      </c>
      <c r="H485" s="15" t="s">
        <v>1044</v>
      </c>
      <c r="I485" s="15" t="s">
        <v>2855</v>
      </c>
      <c r="J485" s="15" t="s">
        <v>246</v>
      </c>
      <c r="K485" s="15" t="s">
        <v>247</v>
      </c>
      <c r="L485" s="15" t="s">
        <v>6</v>
      </c>
      <c r="M485" s="15" t="s">
        <v>7</v>
      </c>
      <c r="N485" s="16">
        <v>43132</v>
      </c>
      <c r="O485" s="16">
        <v>43281</v>
      </c>
      <c r="P485" s="15">
        <v>100</v>
      </c>
      <c r="Q485" s="15">
        <v>100</v>
      </c>
      <c r="R485" s="15">
        <v>100</v>
      </c>
      <c r="S485" s="17">
        <v>1</v>
      </c>
      <c r="T485" s="17">
        <v>1</v>
      </c>
    </row>
    <row r="486" spans="1:20" x14ac:dyDescent="0.25">
      <c r="A486" s="15">
        <v>485</v>
      </c>
      <c r="B486" s="15" t="s">
        <v>2853</v>
      </c>
      <c r="C486" s="15">
        <v>3915</v>
      </c>
      <c r="D486" s="15" t="s">
        <v>408</v>
      </c>
      <c r="E486" s="15" t="s">
        <v>2846</v>
      </c>
      <c r="F486" s="15" t="s">
        <v>2846</v>
      </c>
      <c r="G486" s="15" t="s">
        <v>65</v>
      </c>
      <c r="H486" s="15" t="s">
        <v>1049</v>
      </c>
      <c r="I486" s="15" t="s">
        <v>2855</v>
      </c>
      <c r="J486" s="15" t="s">
        <v>1050</v>
      </c>
      <c r="K486" s="15" t="s">
        <v>1051</v>
      </c>
      <c r="L486" s="15" t="s">
        <v>6</v>
      </c>
      <c r="M486" s="15" t="s">
        <v>7</v>
      </c>
      <c r="N486" s="16">
        <v>43132</v>
      </c>
      <c r="O486" s="16">
        <v>44562</v>
      </c>
      <c r="P486" s="15">
        <v>50</v>
      </c>
      <c r="Q486" s="15">
        <v>100</v>
      </c>
      <c r="R486" s="15">
        <v>46.6</v>
      </c>
      <c r="S486" s="17">
        <v>0.93200000000000005</v>
      </c>
      <c r="T486" s="17">
        <v>0.46600000000000003</v>
      </c>
    </row>
    <row r="487" spans="1:20" x14ac:dyDescent="0.25">
      <c r="A487" s="15">
        <v>486</v>
      </c>
      <c r="B487" s="15" t="s">
        <v>2853</v>
      </c>
      <c r="C487" s="15">
        <v>3915</v>
      </c>
      <c r="D487" s="15" t="s">
        <v>408</v>
      </c>
      <c r="E487" s="15" t="s">
        <v>2846</v>
      </c>
      <c r="F487" s="15" t="s">
        <v>2846</v>
      </c>
      <c r="G487" s="15" t="s">
        <v>41</v>
      </c>
      <c r="H487" s="15" t="s">
        <v>1070</v>
      </c>
      <c r="I487" s="15" t="s">
        <v>2856</v>
      </c>
      <c r="J487" s="15" t="s">
        <v>274</v>
      </c>
      <c r="K487" s="15" t="s">
        <v>275</v>
      </c>
      <c r="L487" s="15" t="s">
        <v>122</v>
      </c>
      <c r="M487" s="15" t="s">
        <v>123</v>
      </c>
      <c r="N487" s="16">
        <v>43435</v>
      </c>
      <c r="O487" s="16">
        <v>43465</v>
      </c>
      <c r="P487" s="15">
        <v>14</v>
      </c>
      <c r="Q487" s="15">
        <v>14</v>
      </c>
      <c r="R487" s="15">
        <v>28</v>
      </c>
      <c r="S487" s="17">
        <v>1</v>
      </c>
      <c r="T487" s="17">
        <v>1</v>
      </c>
    </row>
    <row r="488" spans="1:20" x14ac:dyDescent="0.25">
      <c r="A488" s="15">
        <v>487</v>
      </c>
      <c r="B488" s="15" t="s">
        <v>2853</v>
      </c>
      <c r="C488" s="15">
        <v>3915</v>
      </c>
      <c r="D488" s="15" t="s">
        <v>408</v>
      </c>
      <c r="E488" s="15" t="s">
        <v>2846</v>
      </c>
      <c r="F488" s="15" t="s">
        <v>2846</v>
      </c>
      <c r="G488" s="15" t="s">
        <v>97</v>
      </c>
      <c r="H488" s="15" t="s">
        <v>1071</v>
      </c>
      <c r="I488" s="15" t="s">
        <v>2051</v>
      </c>
      <c r="J488" s="15" t="s">
        <v>900</v>
      </c>
      <c r="K488" s="15" t="s">
        <v>901</v>
      </c>
      <c r="L488" s="15" t="s">
        <v>10</v>
      </c>
      <c r="M488" s="15" t="s">
        <v>10</v>
      </c>
      <c r="N488" s="16">
        <v>43132</v>
      </c>
      <c r="O488" s="16">
        <v>43830</v>
      </c>
      <c r="P488" s="15">
        <v>15</v>
      </c>
      <c r="Q488" s="15">
        <v>15</v>
      </c>
      <c r="R488" s="15">
        <v>0</v>
      </c>
      <c r="S488" s="17">
        <v>0</v>
      </c>
      <c r="T488" s="17">
        <v>0</v>
      </c>
    </row>
    <row r="489" spans="1:20" x14ac:dyDescent="0.25">
      <c r="A489" s="15">
        <v>488</v>
      </c>
      <c r="B489" s="15" t="s">
        <v>2853</v>
      </c>
      <c r="C489" s="15">
        <v>3915</v>
      </c>
      <c r="D489" s="15" t="s">
        <v>408</v>
      </c>
      <c r="E489" s="15" t="s">
        <v>2846</v>
      </c>
      <c r="F489" s="15" t="s">
        <v>2846</v>
      </c>
      <c r="G489" s="15" t="s">
        <v>47</v>
      </c>
      <c r="H489" s="15" t="s">
        <v>1080</v>
      </c>
      <c r="I489" s="15" t="s">
        <v>2855</v>
      </c>
      <c r="J489" s="15" t="s">
        <v>125</v>
      </c>
      <c r="K489" s="15" t="s">
        <v>126</v>
      </c>
      <c r="L489" s="15" t="s">
        <v>122</v>
      </c>
      <c r="M489" s="15" t="s">
        <v>123</v>
      </c>
      <c r="N489" s="16">
        <v>43435</v>
      </c>
      <c r="O489" s="16">
        <v>43465</v>
      </c>
      <c r="P489" s="15">
        <v>250</v>
      </c>
      <c r="Q489" s="15">
        <v>250</v>
      </c>
      <c r="R489" s="15">
        <v>1728</v>
      </c>
      <c r="S489" s="17">
        <v>1</v>
      </c>
      <c r="T489" s="17">
        <v>1</v>
      </c>
    </row>
    <row r="490" spans="1:20" x14ac:dyDescent="0.25">
      <c r="A490" s="15">
        <v>489</v>
      </c>
      <c r="B490" s="15" t="s">
        <v>2853</v>
      </c>
      <c r="C490" s="15">
        <v>3915</v>
      </c>
      <c r="D490" s="15" t="s">
        <v>408</v>
      </c>
      <c r="E490" s="15" t="s">
        <v>2846</v>
      </c>
      <c r="F490" s="15" t="s">
        <v>2846</v>
      </c>
      <c r="G490" s="15" t="s">
        <v>84</v>
      </c>
      <c r="H490" s="15" t="s">
        <v>1082</v>
      </c>
      <c r="I490" s="15" t="s">
        <v>2856</v>
      </c>
      <c r="J490" s="15" t="s">
        <v>60</v>
      </c>
      <c r="K490" s="15" t="s">
        <v>61</v>
      </c>
      <c r="L490" s="15" t="s">
        <v>6</v>
      </c>
      <c r="M490" s="15" t="s">
        <v>7</v>
      </c>
      <c r="N490" s="16">
        <v>43132</v>
      </c>
      <c r="O490" s="16">
        <v>46387</v>
      </c>
      <c r="P490" s="15">
        <v>1</v>
      </c>
      <c r="Q490" s="15">
        <v>3</v>
      </c>
      <c r="R490" s="15">
        <v>0</v>
      </c>
      <c r="S490" s="17">
        <v>0</v>
      </c>
      <c r="T490" s="17">
        <v>0</v>
      </c>
    </row>
    <row r="491" spans="1:20" x14ac:dyDescent="0.25">
      <c r="A491" s="15">
        <v>490</v>
      </c>
      <c r="B491" s="15" t="s">
        <v>2853</v>
      </c>
      <c r="C491" s="15">
        <v>3915</v>
      </c>
      <c r="D491" s="15" t="s">
        <v>408</v>
      </c>
      <c r="E491" s="15" t="s">
        <v>2846</v>
      </c>
      <c r="F491" s="15" t="s">
        <v>2846</v>
      </c>
      <c r="G491" s="15" t="s">
        <v>113</v>
      </c>
      <c r="H491" s="15" t="s">
        <v>1090</v>
      </c>
      <c r="I491" s="15" t="s">
        <v>2855</v>
      </c>
      <c r="J491" s="15" t="s">
        <v>154</v>
      </c>
      <c r="K491" s="15" t="s">
        <v>155</v>
      </c>
      <c r="L491" s="15" t="s">
        <v>156</v>
      </c>
      <c r="M491" s="15" t="s">
        <v>156</v>
      </c>
      <c r="N491" s="16">
        <v>43132</v>
      </c>
      <c r="O491" s="16">
        <v>44196</v>
      </c>
      <c r="P491" s="15">
        <v>4</v>
      </c>
      <c r="Q491" s="15">
        <v>4</v>
      </c>
      <c r="R491" s="15">
        <v>3</v>
      </c>
      <c r="S491" s="17">
        <v>0.75</v>
      </c>
      <c r="T491" s="17">
        <v>0.75</v>
      </c>
    </row>
    <row r="492" spans="1:20" x14ac:dyDescent="0.25">
      <c r="A492" s="15">
        <v>491</v>
      </c>
      <c r="B492" s="15" t="s">
        <v>2853</v>
      </c>
      <c r="C492" s="15">
        <v>3915</v>
      </c>
      <c r="D492" s="15" t="s">
        <v>408</v>
      </c>
      <c r="E492" s="15" t="s">
        <v>2846</v>
      </c>
      <c r="F492" s="15" t="s">
        <v>2846</v>
      </c>
      <c r="G492" s="15" t="s">
        <v>124</v>
      </c>
      <c r="H492" s="15" t="s">
        <v>1096</v>
      </c>
      <c r="I492" s="15" t="s">
        <v>2856</v>
      </c>
      <c r="J492" s="15" t="s">
        <v>246</v>
      </c>
      <c r="K492" s="15" t="s">
        <v>247</v>
      </c>
      <c r="L492" s="15" t="s">
        <v>6</v>
      </c>
      <c r="M492" s="15" t="s">
        <v>7</v>
      </c>
      <c r="N492" s="16">
        <v>43132</v>
      </c>
      <c r="O492" s="16">
        <v>44561</v>
      </c>
      <c r="P492" s="15">
        <v>6</v>
      </c>
      <c r="Q492" s="15">
        <v>6</v>
      </c>
      <c r="R492" s="15">
        <v>3</v>
      </c>
      <c r="S492" s="17">
        <v>0.5</v>
      </c>
      <c r="T492" s="17">
        <v>0.5</v>
      </c>
    </row>
    <row r="493" spans="1:20" x14ac:dyDescent="0.25">
      <c r="A493" s="15">
        <v>492</v>
      </c>
      <c r="B493" s="15" t="s">
        <v>2853</v>
      </c>
      <c r="C493" s="15">
        <v>3915</v>
      </c>
      <c r="D493" s="15" t="s">
        <v>408</v>
      </c>
      <c r="E493" s="15" t="s">
        <v>2846</v>
      </c>
      <c r="F493" s="15" t="s">
        <v>2846</v>
      </c>
      <c r="G493" s="15" t="s">
        <v>105</v>
      </c>
      <c r="H493" s="15" t="s">
        <v>1098</v>
      </c>
      <c r="I493" s="15" t="s">
        <v>2856</v>
      </c>
      <c r="J493" s="15" t="s">
        <v>60</v>
      </c>
      <c r="K493" s="15" t="s">
        <v>61</v>
      </c>
      <c r="L493" s="15" t="s">
        <v>6</v>
      </c>
      <c r="M493" s="15" t="s">
        <v>7</v>
      </c>
      <c r="N493" s="16">
        <v>43132</v>
      </c>
      <c r="O493" s="16">
        <v>44196</v>
      </c>
      <c r="P493" s="15">
        <v>6</v>
      </c>
      <c r="Q493" s="15">
        <v>6</v>
      </c>
      <c r="R493" s="15">
        <v>0</v>
      </c>
      <c r="S493" s="17">
        <v>0</v>
      </c>
      <c r="T493" s="17">
        <v>0</v>
      </c>
    </row>
    <row r="494" spans="1:20" x14ac:dyDescent="0.25">
      <c r="A494" s="15">
        <v>493</v>
      </c>
      <c r="B494" s="15" t="s">
        <v>2853</v>
      </c>
      <c r="C494" s="15">
        <v>3915</v>
      </c>
      <c r="D494" s="15" t="s">
        <v>408</v>
      </c>
      <c r="E494" s="15" t="s">
        <v>2846</v>
      </c>
      <c r="F494" s="15" t="s">
        <v>2846</v>
      </c>
      <c r="G494" s="15" t="s">
        <v>127</v>
      </c>
      <c r="H494" s="15" t="s">
        <v>1101</v>
      </c>
      <c r="I494" s="15" t="s">
        <v>2856</v>
      </c>
      <c r="J494" s="15" t="s">
        <v>246</v>
      </c>
      <c r="K494" s="15" t="s">
        <v>247</v>
      </c>
      <c r="L494" s="15" t="s">
        <v>6</v>
      </c>
      <c r="M494" s="15" t="s">
        <v>7</v>
      </c>
      <c r="N494" s="16">
        <v>43132</v>
      </c>
      <c r="O494" s="16">
        <v>44196</v>
      </c>
      <c r="P494" s="15">
        <v>89</v>
      </c>
      <c r="Q494" s="15">
        <v>89</v>
      </c>
      <c r="R494" s="15">
        <v>18</v>
      </c>
      <c r="S494" s="17">
        <v>0.20224719101123595</v>
      </c>
      <c r="T494" s="17">
        <v>0.20224719101123595</v>
      </c>
    </row>
    <row r="495" spans="1:20" x14ac:dyDescent="0.25">
      <c r="A495" s="15">
        <v>494</v>
      </c>
      <c r="B495" s="15" t="s">
        <v>2853</v>
      </c>
      <c r="C495" s="15">
        <v>3915</v>
      </c>
      <c r="D495" s="15" t="s">
        <v>408</v>
      </c>
      <c r="E495" s="15" t="s">
        <v>2846</v>
      </c>
      <c r="F495" s="15" t="s">
        <v>2846</v>
      </c>
      <c r="G495" s="15" t="s">
        <v>68</v>
      </c>
      <c r="H495" s="15" t="s">
        <v>1102</v>
      </c>
      <c r="I495" s="15" t="s">
        <v>2856</v>
      </c>
      <c r="J495" s="15" t="s">
        <v>269</v>
      </c>
      <c r="K495" s="15" t="s">
        <v>270</v>
      </c>
      <c r="L495" s="15" t="s">
        <v>132</v>
      </c>
      <c r="M495" s="15" t="s">
        <v>133</v>
      </c>
      <c r="N495" s="16">
        <v>43132</v>
      </c>
      <c r="O495" s="16">
        <v>44196</v>
      </c>
      <c r="P495" s="15">
        <v>8914</v>
      </c>
      <c r="Q495" s="15">
        <v>8914</v>
      </c>
      <c r="R495" s="15">
        <v>6799</v>
      </c>
      <c r="S495" s="17">
        <v>0.76273277989679156</v>
      </c>
      <c r="T495" s="17">
        <v>0.76273277989679156</v>
      </c>
    </row>
    <row r="496" spans="1:20" x14ac:dyDescent="0.25">
      <c r="A496" s="15">
        <v>495</v>
      </c>
      <c r="B496" s="15" t="s">
        <v>2853</v>
      </c>
      <c r="C496" s="15">
        <v>3915</v>
      </c>
      <c r="D496" s="15" t="s">
        <v>408</v>
      </c>
      <c r="E496" s="15" t="s">
        <v>2846</v>
      </c>
      <c r="F496" s="15" t="s">
        <v>2846</v>
      </c>
      <c r="G496" s="15" t="s">
        <v>43</v>
      </c>
      <c r="H496" s="15" t="s">
        <v>1103</v>
      </c>
      <c r="I496" s="15" t="s">
        <v>2855</v>
      </c>
      <c r="J496" s="15" t="s">
        <v>125</v>
      </c>
      <c r="K496" s="15" t="s">
        <v>126</v>
      </c>
      <c r="L496" s="15" t="s">
        <v>122</v>
      </c>
      <c r="M496" s="15" t="s">
        <v>123</v>
      </c>
      <c r="N496" s="16">
        <v>43132</v>
      </c>
      <c r="O496" s="16">
        <v>43465</v>
      </c>
      <c r="P496" s="15">
        <v>9</v>
      </c>
      <c r="Q496" s="15">
        <v>9</v>
      </c>
      <c r="R496" s="15">
        <v>9</v>
      </c>
      <c r="S496" s="17">
        <v>1</v>
      </c>
      <c r="T496" s="17">
        <v>1</v>
      </c>
    </row>
    <row r="497" spans="1:20" x14ac:dyDescent="0.25">
      <c r="A497" s="15">
        <v>496</v>
      </c>
      <c r="B497" s="15" t="s">
        <v>2853</v>
      </c>
      <c r="C497" s="15">
        <v>3915</v>
      </c>
      <c r="D497" s="15" t="s">
        <v>408</v>
      </c>
      <c r="E497" s="15" t="s">
        <v>2846</v>
      </c>
      <c r="F497" s="15" t="s">
        <v>2846</v>
      </c>
      <c r="G497" s="15" t="s">
        <v>63</v>
      </c>
      <c r="H497" s="15" t="s">
        <v>1458</v>
      </c>
      <c r="I497" s="15" t="s">
        <v>2856</v>
      </c>
      <c r="J497" s="15" t="s">
        <v>148</v>
      </c>
      <c r="K497" s="15" t="s">
        <v>149</v>
      </c>
      <c r="L497" s="15" t="s">
        <v>132</v>
      </c>
      <c r="M497" s="15" t="s">
        <v>133</v>
      </c>
      <c r="N497" s="16">
        <v>43132</v>
      </c>
      <c r="O497" s="16">
        <v>45657</v>
      </c>
      <c r="P497" s="15">
        <v>60</v>
      </c>
      <c r="Q497" s="15">
        <v>100</v>
      </c>
      <c r="R497" s="15">
        <v>0</v>
      </c>
      <c r="S497" s="17">
        <v>0</v>
      </c>
      <c r="T497" s="17">
        <v>0</v>
      </c>
    </row>
    <row r="498" spans="1:20" x14ac:dyDescent="0.25">
      <c r="A498" s="15">
        <v>497</v>
      </c>
      <c r="B498" s="15" t="s">
        <v>2853</v>
      </c>
      <c r="C498" s="15">
        <v>3915</v>
      </c>
      <c r="D498" s="15" t="s">
        <v>408</v>
      </c>
      <c r="E498" s="15" t="s">
        <v>2846</v>
      </c>
      <c r="F498" s="15" t="s">
        <v>2846</v>
      </c>
      <c r="G498" s="15" t="s">
        <v>110</v>
      </c>
      <c r="H498" s="15" t="s">
        <v>1473</v>
      </c>
      <c r="I498" s="15" t="s">
        <v>2856</v>
      </c>
      <c r="J498" s="15" t="s">
        <v>410</v>
      </c>
      <c r="K498" s="15" t="s">
        <v>411</v>
      </c>
      <c r="L498" s="15" t="s">
        <v>6</v>
      </c>
      <c r="M498" s="15" t="s">
        <v>7</v>
      </c>
      <c r="N498" s="16">
        <v>43132</v>
      </c>
      <c r="O498" s="16">
        <v>46387</v>
      </c>
      <c r="P498" s="15">
        <v>40</v>
      </c>
      <c r="Q498" s="15">
        <v>100</v>
      </c>
      <c r="R498" s="15">
        <v>0</v>
      </c>
      <c r="S498" s="17">
        <v>0</v>
      </c>
      <c r="T498" s="17">
        <v>0</v>
      </c>
    </row>
    <row r="499" spans="1:20" x14ac:dyDescent="0.25">
      <c r="A499" s="15">
        <v>498</v>
      </c>
      <c r="B499" s="15" t="s">
        <v>2853</v>
      </c>
      <c r="C499" s="15">
        <v>3915</v>
      </c>
      <c r="D499" s="15" t="s">
        <v>408</v>
      </c>
      <c r="E499" s="15" t="s">
        <v>2846</v>
      </c>
      <c r="F499" s="15" t="s">
        <v>2846</v>
      </c>
      <c r="G499" s="15" t="s">
        <v>62</v>
      </c>
      <c r="H499" s="15" t="s">
        <v>1475</v>
      </c>
      <c r="I499" s="15" t="s">
        <v>2856</v>
      </c>
      <c r="J499" s="15" t="s">
        <v>148</v>
      </c>
      <c r="K499" s="15" t="s">
        <v>149</v>
      </c>
      <c r="L499" s="15" t="s">
        <v>132</v>
      </c>
      <c r="M499" s="15" t="s">
        <v>133</v>
      </c>
      <c r="N499" s="16">
        <v>43466</v>
      </c>
      <c r="O499" s="16">
        <v>44926</v>
      </c>
      <c r="P499" s="15">
        <v>30</v>
      </c>
      <c r="Q499" s="15">
        <v>100</v>
      </c>
      <c r="R499" s="15">
        <v>0</v>
      </c>
      <c r="S499" s="17">
        <v>0</v>
      </c>
      <c r="T499" s="17">
        <v>0</v>
      </c>
    </row>
    <row r="500" spans="1:20" x14ac:dyDescent="0.25">
      <c r="A500" s="15">
        <v>499</v>
      </c>
      <c r="B500" s="15" t="s">
        <v>2853</v>
      </c>
      <c r="C500" s="15">
        <v>3915</v>
      </c>
      <c r="D500" s="15" t="s">
        <v>408</v>
      </c>
      <c r="E500" s="15" t="s">
        <v>2846</v>
      </c>
      <c r="F500" s="15" t="s">
        <v>2846</v>
      </c>
      <c r="G500" s="15" t="s">
        <v>37</v>
      </c>
      <c r="H500" s="15" t="s">
        <v>1514</v>
      </c>
      <c r="I500" s="15" t="s">
        <v>2856</v>
      </c>
      <c r="J500" s="15" t="s">
        <v>246</v>
      </c>
      <c r="K500" s="15" t="s">
        <v>247</v>
      </c>
      <c r="L500" s="15" t="s">
        <v>6</v>
      </c>
      <c r="M500" s="15" t="s">
        <v>7</v>
      </c>
      <c r="N500" s="16">
        <v>43132</v>
      </c>
      <c r="O500" s="16">
        <v>44561</v>
      </c>
      <c r="P500" s="15">
        <v>90</v>
      </c>
      <c r="Q500" s="15">
        <v>100</v>
      </c>
      <c r="R500" s="15">
        <v>0</v>
      </c>
      <c r="S500" s="17">
        <v>0</v>
      </c>
      <c r="T500" s="17">
        <v>0</v>
      </c>
    </row>
    <row r="501" spans="1:20" x14ac:dyDescent="0.25">
      <c r="A501" s="15">
        <v>500</v>
      </c>
      <c r="B501" s="15" t="s">
        <v>2853</v>
      </c>
      <c r="C501" s="15">
        <v>3915</v>
      </c>
      <c r="D501" s="15" t="s">
        <v>408</v>
      </c>
      <c r="E501" s="15" t="s">
        <v>2846</v>
      </c>
      <c r="F501" s="15" t="s">
        <v>2846</v>
      </c>
      <c r="G501" s="15" t="s">
        <v>35</v>
      </c>
      <c r="H501" s="15" t="s">
        <v>1517</v>
      </c>
      <c r="I501" s="15" t="s">
        <v>2856</v>
      </c>
      <c r="J501" s="15" t="s">
        <v>178</v>
      </c>
      <c r="K501" s="15" t="s">
        <v>179</v>
      </c>
      <c r="L501" s="15" t="s">
        <v>180</v>
      </c>
      <c r="M501" s="15" t="s">
        <v>181</v>
      </c>
      <c r="N501" s="16">
        <v>43435</v>
      </c>
      <c r="O501" s="16">
        <v>44196</v>
      </c>
      <c r="P501" s="15">
        <v>50</v>
      </c>
      <c r="Q501" s="15">
        <v>100</v>
      </c>
      <c r="R501" s="15">
        <v>100</v>
      </c>
      <c r="S501" s="17">
        <v>1</v>
      </c>
      <c r="T501" s="17">
        <v>1</v>
      </c>
    </row>
    <row r="502" spans="1:20" x14ac:dyDescent="0.25">
      <c r="A502" s="15">
        <v>501</v>
      </c>
      <c r="B502" s="15" t="s">
        <v>2853</v>
      </c>
      <c r="C502" s="15">
        <v>3915</v>
      </c>
      <c r="D502" s="15" t="s">
        <v>408</v>
      </c>
      <c r="E502" s="15" t="s">
        <v>2846</v>
      </c>
      <c r="F502" s="15" t="s">
        <v>2846</v>
      </c>
      <c r="G502" s="15" t="s">
        <v>48</v>
      </c>
      <c r="H502" s="15" t="s">
        <v>1519</v>
      </c>
      <c r="I502" s="15" t="s">
        <v>2855</v>
      </c>
      <c r="J502" s="15" t="s">
        <v>60</v>
      </c>
      <c r="K502" s="15" t="s">
        <v>61</v>
      </c>
      <c r="L502" s="15" t="s">
        <v>6</v>
      </c>
      <c r="M502" s="15" t="s">
        <v>7</v>
      </c>
      <c r="N502" s="16">
        <v>43466</v>
      </c>
      <c r="O502" s="16">
        <v>44561</v>
      </c>
      <c r="P502" s="15">
        <v>60</v>
      </c>
      <c r="Q502" s="15">
        <v>100</v>
      </c>
      <c r="R502" s="15">
        <v>0</v>
      </c>
      <c r="S502" s="17">
        <v>0</v>
      </c>
      <c r="T502" s="17">
        <v>0</v>
      </c>
    </row>
    <row r="503" spans="1:20" x14ac:dyDescent="0.25">
      <c r="A503" s="15">
        <v>502</v>
      </c>
      <c r="B503" s="15" t="s">
        <v>2853</v>
      </c>
      <c r="C503" s="15">
        <v>3915</v>
      </c>
      <c r="D503" s="15" t="s">
        <v>408</v>
      </c>
      <c r="E503" s="15" t="s">
        <v>2846</v>
      </c>
      <c r="F503" s="15" t="s">
        <v>2846</v>
      </c>
      <c r="G503" s="15" t="s">
        <v>111</v>
      </c>
      <c r="H503" s="15" t="s">
        <v>1520</v>
      </c>
      <c r="I503" s="15" t="s">
        <v>2856</v>
      </c>
      <c r="J503" s="15" t="s">
        <v>175</v>
      </c>
      <c r="K503" s="15" t="s">
        <v>176</v>
      </c>
      <c r="L503" s="15" t="s">
        <v>177</v>
      </c>
      <c r="M503" s="15" t="s">
        <v>177</v>
      </c>
      <c r="N503" s="16">
        <v>43132</v>
      </c>
      <c r="O503" s="16">
        <v>45291</v>
      </c>
      <c r="P503" s="15">
        <v>70</v>
      </c>
      <c r="Q503" s="15">
        <v>100</v>
      </c>
      <c r="R503" s="15">
        <v>0</v>
      </c>
      <c r="S503" s="17">
        <v>0</v>
      </c>
      <c r="T503" s="17">
        <v>0</v>
      </c>
    </row>
    <row r="504" spans="1:20" x14ac:dyDescent="0.25">
      <c r="A504" s="15">
        <v>503</v>
      </c>
      <c r="B504" s="15" t="s">
        <v>2853</v>
      </c>
      <c r="C504" s="15">
        <v>3915</v>
      </c>
      <c r="D504" s="15" t="s">
        <v>408</v>
      </c>
      <c r="E504" s="15" t="s">
        <v>2846</v>
      </c>
      <c r="F504" s="15" t="s">
        <v>2846</v>
      </c>
      <c r="G504" s="15" t="s">
        <v>38</v>
      </c>
      <c r="H504" s="15" t="s">
        <v>1525</v>
      </c>
      <c r="I504" s="15" t="s">
        <v>2856</v>
      </c>
      <c r="J504" s="15" t="s">
        <v>246</v>
      </c>
      <c r="K504" s="15" t="s">
        <v>247</v>
      </c>
      <c r="L504" s="15" t="s">
        <v>6</v>
      </c>
      <c r="M504" s="15" t="s">
        <v>7</v>
      </c>
      <c r="N504" s="16">
        <v>43252</v>
      </c>
      <c r="O504" s="16">
        <v>44196</v>
      </c>
      <c r="P504" s="15">
        <v>100</v>
      </c>
      <c r="Q504" s="15">
        <v>100</v>
      </c>
      <c r="R504" s="15">
        <v>0</v>
      </c>
      <c r="S504" s="17">
        <v>0</v>
      </c>
      <c r="T504" s="17">
        <v>0</v>
      </c>
    </row>
    <row r="505" spans="1:20" x14ac:dyDescent="0.25">
      <c r="A505" s="15">
        <v>504</v>
      </c>
      <c r="B505" s="15" t="s">
        <v>2853</v>
      </c>
      <c r="C505" s="15">
        <v>3915</v>
      </c>
      <c r="D505" s="15" t="s">
        <v>408</v>
      </c>
      <c r="E505" s="15" t="s">
        <v>2846</v>
      </c>
      <c r="F505" s="15" t="s">
        <v>2846</v>
      </c>
      <c r="G505" s="15" t="s">
        <v>106</v>
      </c>
      <c r="H505" s="15" t="s">
        <v>1529</v>
      </c>
      <c r="I505" s="15" t="s">
        <v>2855</v>
      </c>
      <c r="J505" s="15" t="s">
        <v>90</v>
      </c>
      <c r="K505" s="15" t="s">
        <v>91</v>
      </c>
      <c r="L505" s="15" t="s">
        <v>92</v>
      </c>
      <c r="M505" s="15" t="s">
        <v>93</v>
      </c>
      <c r="N505" s="16">
        <v>43466</v>
      </c>
      <c r="O505" s="16">
        <v>44561</v>
      </c>
      <c r="P505" s="15">
        <v>80</v>
      </c>
      <c r="Q505" s="15">
        <v>100</v>
      </c>
      <c r="R505" s="15">
        <v>40</v>
      </c>
      <c r="S505" s="17">
        <v>0.5</v>
      </c>
      <c r="T505" s="17">
        <v>0.4</v>
      </c>
    </row>
    <row r="506" spans="1:20" x14ac:dyDescent="0.25">
      <c r="A506" s="15">
        <v>505</v>
      </c>
      <c r="B506" s="15" t="s">
        <v>2853</v>
      </c>
      <c r="C506" s="15">
        <v>3915</v>
      </c>
      <c r="D506" s="15" t="s">
        <v>408</v>
      </c>
      <c r="E506" s="15" t="s">
        <v>2846</v>
      </c>
      <c r="F506" s="15" t="s">
        <v>2846</v>
      </c>
      <c r="G506" s="15" t="s">
        <v>72</v>
      </c>
      <c r="H506" s="15" t="s">
        <v>1531</v>
      </c>
      <c r="I506" s="15" t="s">
        <v>2855</v>
      </c>
      <c r="J506" s="15" t="s">
        <v>85</v>
      </c>
      <c r="K506" s="15" t="s">
        <v>86</v>
      </c>
      <c r="L506" s="15" t="s">
        <v>87</v>
      </c>
      <c r="M506" s="15" t="s">
        <v>88</v>
      </c>
      <c r="N506" s="16">
        <v>43132</v>
      </c>
      <c r="O506" s="16">
        <v>44196</v>
      </c>
      <c r="P506" s="15">
        <v>100</v>
      </c>
      <c r="Q506" s="15">
        <v>100</v>
      </c>
      <c r="R506" s="15">
        <v>100</v>
      </c>
      <c r="S506" s="17">
        <v>1</v>
      </c>
      <c r="T506" s="17">
        <v>1</v>
      </c>
    </row>
    <row r="507" spans="1:20" x14ac:dyDescent="0.25">
      <c r="A507" s="15">
        <v>506</v>
      </c>
      <c r="B507" s="15" t="s">
        <v>2853</v>
      </c>
      <c r="C507" s="15">
        <v>3915</v>
      </c>
      <c r="D507" s="15" t="s">
        <v>408</v>
      </c>
      <c r="E507" s="15" t="s">
        <v>2846</v>
      </c>
      <c r="F507" s="15" t="s">
        <v>2846</v>
      </c>
      <c r="G507" s="15" t="s">
        <v>34</v>
      </c>
      <c r="H507" s="15" t="s">
        <v>1532</v>
      </c>
      <c r="I507" s="15" t="s">
        <v>2855</v>
      </c>
      <c r="J507" s="15" t="s">
        <v>60</v>
      </c>
      <c r="K507" s="15" t="s">
        <v>61</v>
      </c>
      <c r="L507" s="15" t="s">
        <v>6</v>
      </c>
      <c r="M507" s="15" t="s">
        <v>7</v>
      </c>
      <c r="N507" s="16">
        <v>43831</v>
      </c>
      <c r="O507" s="16">
        <v>44896</v>
      </c>
      <c r="P507" s="15">
        <v>50</v>
      </c>
      <c r="Q507" s="15">
        <v>100</v>
      </c>
      <c r="R507" s="15">
        <v>0</v>
      </c>
      <c r="S507" s="17">
        <v>0</v>
      </c>
      <c r="T507" s="17">
        <v>0</v>
      </c>
    </row>
    <row r="508" spans="1:20" x14ac:dyDescent="0.25">
      <c r="A508" s="15">
        <v>507</v>
      </c>
      <c r="B508" s="15" t="s">
        <v>2853</v>
      </c>
      <c r="C508" s="15">
        <v>3915</v>
      </c>
      <c r="D508" s="15" t="s">
        <v>408</v>
      </c>
      <c r="E508" s="15" t="s">
        <v>2846</v>
      </c>
      <c r="F508" s="15" t="s">
        <v>2846</v>
      </c>
      <c r="G508" s="15" t="s">
        <v>69</v>
      </c>
      <c r="H508" s="15" t="s">
        <v>1536</v>
      </c>
      <c r="I508" s="15" t="s">
        <v>2855</v>
      </c>
      <c r="J508" s="15" t="s">
        <v>60</v>
      </c>
      <c r="K508" s="15" t="s">
        <v>61</v>
      </c>
      <c r="L508" s="15" t="s">
        <v>6</v>
      </c>
      <c r="M508" s="15" t="s">
        <v>7</v>
      </c>
      <c r="N508" s="16">
        <v>43466</v>
      </c>
      <c r="O508" s="16">
        <v>44926</v>
      </c>
      <c r="P508" s="15">
        <v>30</v>
      </c>
      <c r="Q508" s="15">
        <v>100</v>
      </c>
      <c r="R508" s="15">
        <v>0</v>
      </c>
      <c r="S508" s="17">
        <v>0</v>
      </c>
      <c r="T508" s="17">
        <v>0</v>
      </c>
    </row>
    <row r="509" spans="1:20" x14ac:dyDescent="0.25">
      <c r="A509" s="15">
        <v>508</v>
      </c>
      <c r="B509" s="15" t="s">
        <v>2853</v>
      </c>
      <c r="C509" s="15">
        <v>3915</v>
      </c>
      <c r="D509" s="15" t="s">
        <v>408</v>
      </c>
      <c r="E509" s="15" t="s">
        <v>2846</v>
      </c>
      <c r="F509" s="15" t="s">
        <v>2846</v>
      </c>
      <c r="G509" s="15" t="s">
        <v>89</v>
      </c>
      <c r="H509" s="15" t="s">
        <v>1540</v>
      </c>
      <c r="I509" s="15" t="s">
        <v>2856</v>
      </c>
      <c r="J509" s="15" t="s">
        <v>60</v>
      </c>
      <c r="K509" s="15" t="s">
        <v>61</v>
      </c>
      <c r="L509" s="15" t="s">
        <v>6</v>
      </c>
      <c r="M509" s="15" t="s">
        <v>7</v>
      </c>
      <c r="N509" s="16">
        <v>43466</v>
      </c>
      <c r="O509" s="16">
        <v>44196</v>
      </c>
      <c r="P509" s="15">
        <v>100</v>
      </c>
      <c r="Q509" s="15">
        <v>100</v>
      </c>
      <c r="R509" s="15">
        <v>0</v>
      </c>
      <c r="S509" s="17">
        <v>0</v>
      </c>
      <c r="T509" s="17">
        <v>0</v>
      </c>
    </row>
    <row r="510" spans="1:20" x14ac:dyDescent="0.25">
      <c r="A510" s="15">
        <v>509</v>
      </c>
      <c r="B510" s="15" t="s">
        <v>2853</v>
      </c>
      <c r="C510" s="15">
        <v>3915</v>
      </c>
      <c r="D510" s="15" t="s">
        <v>408</v>
      </c>
      <c r="E510" s="15" t="s">
        <v>2846</v>
      </c>
      <c r="F510" s="15" t="s">
        <v>2846</v>
      </c>
      <c r="G510" s="15" t="s">
        <v>353</v>
      </c>
      <c r="H510" s="15" t="s">
        <v>1550</v>
      </c>
      <c r="I510" s="15" t="s">
        <v>2856</v>
      </c>
      <c r="J510" s="15" t="s">
        <v>142</v>
      </c>
      <c r="K510" s="15" t="s">
        <v>143</v>
      </c>
      <c r="L510" s="15" t="s">
        <v>132</v>
      </c>
      <c r="M510" s="15" t="s">
        <v>133</v>
      </c>
      <c r="N510" s="16">
        <v>43132</v>
      </c>
      <c r="O510" s="16">
        <v>44926</v>
      </c>
      <c r="P510" s="15">
        <v>76</v>
      </c>
      <c r="Q510" s="15">
        <v>100</v>
      </c>
      <c r="R510" s="15">
        <v>0</v>
      </c>
      <c r="S510" s="17">
        <v>0</v>
      </c>
      <c r="T510" s="17">
        <v>0</v>
      </c>
    </row>
    <row r="511" spans="1:20" x14ac:dyDescent="0.25">
      <c r="A511" s="15">
        <v>510</v>
      </c>
      <c r="B511" s="15" t="s">
        <v>2853</v>
      </c>
      <c r="C511" s="15">
        <v>3915</v>
      </c>
      <c r="D511" s="15" t="s">
        <v>408</v>
      </c>
      <c r="E511" s="15" t="s">
        <v>2846</v>
      </c>
      <c r="F511" s="15" t="s">
        <v>2846</v>
      </c>
      <c r="G511" s="15" t="s">
        <v>71</v>
      </c>
      <c r="H511" s="15" t="s">
        <v>1551</v>
      </c>
      <c r="I511" s="15" t="s">
        <v>2856</v>
      </c>
      <c r="J511" s="15" t="s">
        <v>85</v>
      </c>
      <c r="K511" s="15" t="s">
        <v>86</v>
      </c>
      <c r="L511" s="15" t="s">
        <v>87</v>
      </c>
      <c r="M511" s="15" t="s">
        <v>88</v>
      </c>
      <c r="N511" s="16">
        <v>43132</v>
      </c>
      <c r="O511" s="16">
        <v>44926</v>
      </c>
      <c r="P511" s="15">
        <v>60</v>
      </c>
      <c r="Q511" s="15">
        <v>100</v>
      </c>
      <c r="R511" s="15">
        <v>60</v>
      </c>
      <c r="S511" s="17">
        <v>1</v>
      </c>
      <c r="T511" s="17">
        <v>0.6</v>
      </c>
    </row>
    <row r="512" spans="1:20" x14ac:dyDescent="0.25">
      <c r="A512" s="15">
        <v>511</v>
      </c>
      <c r="B512" s="15" t="s">
        <v>2853</v>
      </c>
      <c r="C512" s="15">
        <v>3915</v>
      </c>
      <c r="D512" s="15" t="s">
        <v>408</v>
      </c>
      <c r="E512" s="15" t="s">
        <v>2846</v>
      </c>
      <c r="F512" s="15" t="s">
        <v>2846</v>
      </c>
      <c r="G512" s="15" t="s">
        <v>70</v>
      </c>
      <c r="H512" s="15" t="s">
        <v>1560</v>
      </c>
      <c r="I512" s="15" t="s">
        <v>2855</v>
      </c>
      <c r="J512" s="15" t="s">
        <v>60</v>
      </c>
      <c r="K512" s="15" t="s">
        <v>61</v>
      </c>
      <c r="L512" s="15" t="s">
        <v>6</v>
      </c>
      <c r="M512" s="15" t="s">
        <v>7</v>
      </c>
      <c r="N512" s="16">
        <v>43132</v>
      </c>
      <c r="O512" s="16">
        <v>44926</v>
      </c>
      <c r="P512" s="15">
        <v>80</v>
      </c>
      <c r="Q512" s="15">
        <v>100</v>
      </c>
      <c r="R512" s="15">
        <v>0</v>
      </c>
      <c r="S512" s="17">
        <v>0</v>
      </c>
      <c r="T512" s="17">
        <v>0</v>
      </c>
    </row>
    <row r="513" spans="1:20" x14ac:dyDescent="0.25">
      <c r="A513" s="15">
        <v>512</v>
      </c>
      <c r="B513" s="15" t="s">
        <v>2853</v>
      </c>
      <c r="C513" s="15">
        <v>3915</v>
      </c>
      <c r="D513" s="15" t="s">
        <v>408</v>
      </c>
      <c r="E513" s="15" t="s">
        <v>2846</v>
      </c>
      <c r="F513" s="15" t="s">
        <v>2846</v>
      </c>
      <c r="G513" s="15" t="s">
        <v>67</v>
      </c>
      <c r="H513" s="15" t="s">
        <v>1581</v>
      </c>
      <c r="I513" s="15" t="s">
        <v>2856</v>
      </c>
      <c r="J513" s="15" t="s">
        <v>670</v>
      </c>
      <c r="K513" s="15" t="s">
        <v>671</v>
      </c>
      <c r="L513" s="15" t="s">
        <v>132</v>
      </c>
      <c r="M513" s="15" t="s">
        <v>133</v>
      </c>
      <c r="N513" s="16">
        <v>43466</v>
      </c>
      <c r="O513" s="16">
        <v>44926</v>
      </c>
      <c r="P513" s="15">
        <v>50</v>
      </c>
      <c r="Q513" s="15">
        <v>100</v>
      </c>
      <c r="R513" s="15">
        <v>0</v>
      </c>
      <c r="S513" s="17">
        <v>0</v>
      </c>
      <c r="T513" s="17">
        <v>0</v>
      </c>
    </row>
    <row r="514" spans="1:20" x14ac:dyDescent="0.25">
      <c r="A514" s="15">
        <v>513</v>
      </c>
      <c r="B514" s="15" t="s">
        <v>2853</v>
      </c>
      <c r="C514" s="15">
        <v>3915</v>
      </c>
      <c r="D514" s="15" t="s">
        <v>408</v>
      </c>
      <c r="E514" s="15" t="s">
        <v>2846</v>
      </c>
      <c r="F514" s="15" t="s">
        <v>2846</v>
      </c>
      <c r="G514" s="15" t="s">
        <v>94</v>
      </c>
      <c r="H514" s="15" t="s">
        <v>1589</v>
      </c>
      <c r="I514" s="15" t="s">
        <v>2855</v>
      </c>
      <c r="J514" s="15" t="s">
        <v>175</v>
      </c>
      <c r="K514" s="15" t="s">
        <v>176</v>
      </c>
      <c r="L514" s="15" t="s">
        <v>177</v>
      </c>
      <c r="M514" s="15" t="s">
        <v>177</v>
      </c>
      <c r="N514" s="16">
        <v>43132</v>
      </c>
      <c r="O514" s="16">
        <v>43830</v>
      </c>
      <c r="P514" s="15">
        <v>12</v>
      </c>
      <c r="Q514" s="15">
        <v>12</v>
      </c>
      <c r="R514" s="15">
        <v>51</v>
      </c>
      <c r="S514" s="17">
        <v>1</v>
      </c>
      <c r="T514" s="17">
        <v>1</v>
      </c>
    </row>
    <row r="515" spans="1:20" x14ac:dyDescent="0.25">
      <c r="A515" s="15">
        <v>514</v>
      </c>
      <c r="B515" s="15" t="s">
        <v>2853</v>
      </c>
      <c r="C515" s="15">
        <v>3915</v>
      </c>
      <c r="D515" s="15" t="s">
        <v>408</v>
      </c>
      <c r="E515" s="15" t="s">
        <v>2846</v>
      </c>
      <c r="F515" s="15" t="s">
        <v>2846</v>
      </c>
      <c r="G515" s="15" t="s">
        <v>115</v>
      </c>
      <c r="H515" s="15" t="s">
        <v>1607</v>
      </c>
      <c r="I515" s="15" t="s">
        <v>2856</v>
      </c>
      <c r="J515" s="15" t="s">
        <v>175</v>
      </c>
      <c r="K515" s="15" t="s">
        <v>176</v>
      </c>
      <c r="L515" s="15" t="s">
        <v>177</v>
      </c>
      <c r="M515" s="15" t="s">
        <v>177</v>
      </c>
      <c r="N515" s="16">
        <v>43132</v>
      </c>
      <c r="O515" s="16">
        <v>46387</v>
      </c>
      <c r="P515" s="15">
        <v>1</v>
      </c>
      <c r="Q515" s="15">
        <v>3</v>
      </c>
      <c r="R515" s="15">
        <v>0</v>
      </c>
      <c r="S515" s="17">
        <v>0</v>
      </c>
      <c r="T515" s="17">
        <v>0</v>
      </c>
    </row>
    <row r="516" spans="1:20" x14ac:dyDescent="0.25">
      <c r="A516" s="15">
        <v>515</v>
      </c>
      <c r="B516" s="15" t="s">
        <v>2853</v>
      </c>
      <c r="C516" s="15">
        <v>3915</v>
      </c>
      <c r="D516" s="15" t="s">
        <v>408</v>
      </c>
      <c r="E516" s="15" t="s">
        <v>2846</v>
      </c>
      <c r="F516" s="15" t="s">
        <v>2846</v>
      </c>
      <c r="G516" s="15" t="s">
        <v>73</v>
      </c>
      <c r="H516" s="15" t="s">
        <v>1613</v>
      </c>
      <c r="I516" s="15" t="s">
        <v>2856</v>
      </c>
      <c r="J516" s="15" t="s">
        <v>246</v>
      </c>
      <c r="K516" s="15" t="s">
        <v>247</v>
      </c>
      <c r="L516" s="15" t="s">
        <v>6</v>
      </c>
      <c r="M516" s="15" t="s">
        <v>7</v>
      </c>
      <c r="N516" s="16">
        <v>43132</v>
      </c>
      <c r="O516" s="16">
        <v>43465</v>
      </c>
      <c r="P516" s="15">
        <v>5</v>
      </c>
      <c r="Q516" s="15">
        <v>5</v>
      </c>
      <c r="R516" s="15">
        <v>0</v>
      </c>
      <c r="S516" s="17">
        <v>0</v>
      </c>
      <c r="T516" s="17">
        <v>0</v>
      </c>
    </row>
    <row r="517" spans="1:20" x14ac:dyDescent="0.25">
      <c r="A517" s="15">
        <v>516</v>
      </c>
      <c r="B517" s="15" t="s">
        <v>2853</v>
      </c>
      <c r="C517" s="15">
        <v>3915</v>
      </c>
      <c r="D517" s="15" t="s">
        <v>408</v>
      </c>
      <c r="E517" s="15" t="s">
        <v>2846</v>
      </c>
      <c r="F517" s="15" t="s">
        <v>2846</v>
      </c>
      <c r="G517" s="15" t="s">
        <v>372</v>
      </c>
      <c r="H517" s="15" t="s">
        <v>1621</v>
      </c>
      <c r="I517" s="15" t="s">
        <v>2856</v>
      </c>
      <c r="J517" s="15" t="s">
        <v>277</v>
      </c>
      <c r="K517" s="15" t="s">
        <v>278</v>
      </c>
      <c r="L517" s="15" t="s">
        <v>132</v>
      </c>
      <c r="M517" s="15" t="s">
        <v>133</v>
      </c>
      <c r="N517" s="16">
        <v>43132</v>
      </c>
      <c r="O517" s="16">
        <v>44196</v>
      </c>
      <c r="P517" s="15">
        <v>7</v>
      </c>
      <c r="Q517" s="15">
        <v>7</v>
      </c>
      <c r="R517" s="15">
        <v>3</v>
      </c>
      <c r="S517" s="17">
        <v>0.42857142857142855</v>
      </c>
      <c r="T517" s="17">
        <v>0.42857142857142855</v>
      </c>
    </row>
    <row r="518" spans="1:20" x14ac:dyDescent="0.25">
      <c r="A518" s="15">
        <v>517</v>
      </c>
      <c r="B518" s="15" t="s">
        <v>2853</v>
      </c>
      <c r="C518" s="15">
        <v>3915</v>
      </c>
      <c r="D518" s="15" t="s">
        <v>408</v>
      </c>
      <c r="E518" s="15" t="s">
        <v>2846</v>
      </c>
      <c r="F518" s="15" t="s">
        <v>2846</v>
      </c>
      <c r="G518" s="15" t="s">
        <v>46</v>
      </c>
      <c r="H518" s="15" t="s">
        <v>1628</v>
      </c>
      <c r="I518" s="15" t="s">
        <v>2856</v>
      </c>
      <c r="J518" s="15" t="s">
        <v>125</v>
      </c>
      <c r="K518" s="15" t="s">
        <v>126</v>
      </c>
      <c r="L518" s="15" t="s">
        <v>122</v>
      </c>
      <c r="M518" s="15" t="s">
        <v>123</v>
      </c>
      <c r="N518" s="16">
        <v>43132</v>
      </c>
      <c r="O518" s="16">
        <v>43465</v>
      </c>
      <c r="P518" s="15">
        <v>90</v>
      </c>
      <c r="Q518" s="15">
        <v>90</v>
      </c>
      <c r="R518" s="15">
        <v>109</v>
      </c>
      <c r="S518" s="17">
        <v>1</v>
      </c>
      <c r="T518" s="17">
        <v>1</v>
      </c>
    </row>
    <row r="519" spans="1:20" x14ac:dyDescent="0.25">
      <c r="A519" s="15">
        <v>518</v>
      </c>
      <c r="B519" s="15" t="s">
        <v>2853</v>
      </c>
      <c r="C519" s="15">
        <v>3915</v>
      </c>
      <c r="D519" s="15" t="s">
        <v>408</v>
      </c>
      <c r="E519" s="15" t="s">
        <v>2846</v>
      </c>
      <c r="F519" s="15" t="s">
        <v>2846</v>
      </c>
      <c r="G519" s="15" t="s">
        <v>129</v>
      </c>
      <c r="H519" s="15" t="s">
        <v>1770</v>
      </c>
      <c r="I519" s="15" t="s">
        <v>2051</v>
      </c>
      <c r="J519" s="15" t="s">
        <v>175</v>
      </c>
      <c r="K519" s="15" t="s">
        <v>176</v>
      </c>
      <c r="L519" s="15" t="s">
        <v>177</v>
      </c>
      <c r="M519" s="15" t="s">
        <v>177</v>
      </c>
      <c r="N519" s="16">
        <v>43435</v>
      </c>
      <c r="O519" s="16">
        <v>44196</v>
      </c>
      <c r="P519" s="15">
        <v>100</v>
      </c>
      <c r="Q519" s="15">
        <v>100</v>
      </c>
      <c r="R519" s="15">
        <v>65</v>
      </c>
      <c r="S519" s="17">
        <v>0.65</v>
      </c>
      <c r="T519" s="17">
        <v>0.65</v>
      </c>
    </row>
    <row r="520" spans="1:20" x14ac:dyDescent="0.25">
      <c r="A520" s="15">
        <v>519</v>
      </c>
      <c r="B520" s="15" t="s">
        <v>2853</v>
      </c>
      <c r="C520" s="15">
        <v>3915</v>
      </c>
      <c r="D520" s="15" t="s">
        <v>408</v>
      </c>
      <c r="E520" s="15" t="s">
        <v>2846</v>
      </c>
      <c r="F520" s="15" t="s">
        <v>2846</v>
      </c>
      <c r="G520" s="15" t="s">
        <v>128</v>
      </c>
      <c r="H520" s="15" t="s">
        <v>1780</v>
      </c>
      <c r="I520" s="15" t="s">
        <v>2051</v>
      </c>
      <c r="J520" s="15" t="s">
        <v>60</v>
      </c>
      <c r="K520" s="15" t="s">
        <v>61</v>
      </c>
      <c r="L520" s="15" t="s">
        <v>6</v>
      </c>
      <c r="M520" s="15" t="s">
        <v>7</v>
      </c>
      <c r="N520" s="16">
        <v>43435</v>
      </c>
      <c r="O520" s="16">
        <v>43312</v>
      </c>
      <c r="P520" s="15">
        <v>100</v>
      </c>
      <c r="Q520" s="15">
        <v>100</v>
      </c>
      <c r="R520" s="15">
        <v>0</v>
      </c>
      <c r="S520" s="17">
        <v>0</v>
      </c>
      <c r="T520" s="17">
        <v>0</v>
      </c>
    </row>
    <row r="521" spans="1:20" x14ac:dyDescent="0.25">
      <c r="A521" s="15">
        <v>520</v>
      </c>
      <c r="B521" s="15" t="s">
        <v>2853</v>
      </c>
      <c r="C521" s="15">
        <v>3915</v>
      </c>
      <c r="D521" s="15" t="s">
        <v>408</v>
      </c>
      <c r="E521" s="15" t="s">
        <v>2846</v>
      </c>
      <c r="F521" s="15" t="s">
        <v>2846</v>
      </c>
      <c r="G521" s="15" t="s">
        <v>104</v>
      </c>
      <c r="H521" s="15" t="s">
        <v>1881</v>
      </c>
      <c r="I521" s="15" t="s">
        <v>2856</v>
      </c>
      <c r="J521" s="15" t="s">
        <v>60</v>
      </c>
      <c r="K521" s="15" t="s">
        <v>61</v>
      </c>
      <c r="L521" s="15" t="s">
        <v>6</v>
      </c>
      <c r="M521" s="15" t="s">
        <v>7</v>
      </c>
      <c r="N521" s="16">
        <v>43132</v>
      </c>
      <c r="O521" s="16">
        <v>44196</v>
      </c>
      <c r="P521" s="15">
        <v>100</v>
      </c>
      <c r="Q521" s="15">
        <v>100</v>
      </c>
      <c r="R521" s="15">
        <v>0</v>
      </c>
      <c r="S521" s="17">
        <v>0</v>
      </c>
      <c r="T521" s="17">
        <v>0</v>
      </c>
    </row>
    <row r="522" spans="1:20" x14ac:dyDescent="0.25">
      <c r="A522" s="15">
        <v>521</v>
      </c>
      <c r="B522" s="15" t="s">
        <v>2853</v>
      </c>
      <c r="C522" s="15">
        <v>3916</v>
      </c>
      <c r="D522" s="15" t="s">
        <v>1921</v>
      </c>
      <c r="E522" s="15" t="s">
        <v>2846</v>
      </c>
      <c r="F522" s="15" t="s">
        <v>2846</v>
      </c>
      <c r="G522" s="15" t="s">
        <v>244</v>
      </c>
      <c r="H522" s="15" t="s">
        <v>1922</v>
      </c>
      <c r="I522" s="15" t="s">
        <v>2856</v>
      </c>
      <c r="J522" s="15" t="s">
        <v>249</v>
      </c>
      <c r="K522" s="15" t="s">
        <v>250</v>
      </c>
      <c r="L522" s="15" t="s">
        <v>31</v>
      </c>
      <c r="M522" s="15" t="s">
        <v>31</v>
      </c>
      <c r="N522" s="16">
        <v>43132</v>
      </c>
      <c r="O522" s="16">
        <v>43159</v>
      </c>
      <c r="P522" s="15">
        <v>100</v>
      </c>
      <c r="Q522" s="15">
        <v>100</v>
      </c>
      <c r="R522" s="15">
        <v>100</v>
      </c>
      <c r="S522" s="17">
        <v>1</v>
      </c>
      <c r="T522" s="17">
        <v>1</v>
      </c>
    </row>
    <row r="523" spans="1:20" x14ac:dyDescent="0.25">
      <c r="A523" s="15">
        <v>522</v>
      </c>
      <c r="B523" s="15" t="s">
        <v>2853</v>
      </c>
      <c r="C523" s="15">
        <v>3916</v>
      </c>
      <c r="D523" s="15" t="s">
        <v>1921</v>
      </c>
      <c r="E523" s="15" t="s">
        <v>2846</v>
      </c>
      <c r="F523" s="15" t="s">
        <v>2846</v>
      </c>
      <c r="G523" s="15" t="s">
        <v>205</v>
      </c>
      <c r="H523" s="15" t="s">
        <v>2017</v>
      </c>
      <c r="I523" s="15" t="s">
        <v>2856</v>
      </c>
      <c r="J523" s="15" t="s">
        <v>249</v>
      </c>
      <c r="K523" s="15" t="s">
        <v>250</v>
      </c>
      <c r="L523" s="15" t="s">
        <v>31</v>
      </c>
      <c r="M523" s="15" t="s">
        <v>31</v>
      </c>
      <c r="N523" s="16">
        <v>43252</v>
      </c>
      <c r="O523" s="16">
        <v>44926</v>
      </c>
      <c r="P523" s="15">
        <v>6</v>
      </c>
      <c r="Q523" s="15">
        <v>10</v>
      </c>
      <c r="R523" s="15">
        <v>4</v>
      </c>
      <c r="S523" s="17">
        <v>0.66666666666666663</v>
      </c>
      <c r="T523" s="17">
        <v>0.4</v>
      </c>
    </row>
    <row r="524" spans="1:20" x14ac:dyDescent="0.25">
      <c r="A524" s="15">
        <v>523</v>
      </c>
      <c r="B524" s="15" t="s">
        <v>2853</v>
      </c>
      <c r="C524" s="15">
        <v>3919</v>
      </c>
      <c r="D524" s="15" t="s">
        <v>1856</v>
      </c>
      <c r="E524" s="15" t="s">
        <v>2846</v>
      </c>
      <c r="F524" s="15" t="s">
        <v>2846</v>
      </c>
      <c r="G524" s="15" t="s">
        <v>208</v>
      </c>
      <c r="H524" s="15" t="s">
        <v>1857</v>
      </c>
      <c r="I524" s="15" t="s">
        <v>2855</v>
      </c>
      <c r="J524" s="15" t="s">
        <v>144</v>
      </c>
      <c r="K524" s="15" t="s">
        <v>145</v>
      </c>
      <c r="L524" s="15" t="s">
        <v>146</v>
      </c>
      <c r="M524" s="15" t="s">
        <v>147</v>
      </c>
      <c r="N524" s="16">
        <v>43252</v>
      </c>
      <c r="O524" s="16">
        <v>43646</v>
      </c>
      <c r="P524" s="15">
        <v>100</v>
      </c>
      <c r="Q524" s="15">
        <v>100</v>
      </c>
      <c r="R524" s="15">
        <v>80</v>
      </c>
      <c r="S524" s="17">
        <v>0.8</v>
      </c>
      <c r="T524" s="17">
        <v>0.8</v>
      </c>
    </row>
    <row r="525" spans="1:20" x14ac:dyDescent="0.25">
      <c r="A525" s="15">
        <v>524</v>
      </c>
      <c r="B525" s="15" t="s">
        <v>2853</v>
      </c>
      <c r="C525" s="15">
        <v>3919</v>
      </c>
      <c r="D525" s="15" t="s">
        <v>1856</v>
      </c>
      <c r="E525" s="15" t="s">
        <v>2846</v>
      </c>
      <c r="F525" s="15" t="s">
        <v>2846</v>
      </c>
      <c r="G525" s="15" t="s">
        <v>205</v>
      </c>
      <c r="H525" s="15" t="s">
        <v>1862</v>
      </c>
      <c r="I525" s="15" t="s">
        <v>2856</v>
      </c>
      <c r="J525" s="15" t="s">
        <v>246</v>
      </c>
      <c r="K525" s="15" t="s">
        <v>247</v>
      </c>
      <c r="L525" s="15" t="s">
        <v>6</v>
      </c>
      <c r="M525" s="15" t="s">
        <v>7</v>
      </c>
      <c r="N525" s="16">
        <v>43252</v>
      </c>
      <c r="O525" s="16">
        <v>44408</v>
      </c>
      <c r="P525" s="15">
        <v>70</v>
      </c>
      <c r="Q525" s="15">
        <v>100</v>
      </c>
      <c r="R525" s="15">
        <v>70</v>
      </c>
      <c r="S525" s="17">
        <v>1</v>
      </c>
      <c r="T525" s="17">
        <v>0.7</v>
      </c>
    </row>
    <row r="526" spans="1:20" x14ac:dyDescent="0.25">
      <c r="A526" s="15">
        <v>525</v>
      </c>
      <c r="B526" s="15" t="s">
        <v>2853</v>
      </c>
      <c r="C526" s="15">
        <v>3919</v>
      </c>
      <c r="D526" s="15" t="s">
        <v>1856</v>
      </c>
      <c r="E526" s="15" t="s">
        <v>2846</v>
      </c>
      <c r="F526" s="15" t="s">
        <v>2846</v>
      </c>
      <c r="G526" s="15" t="s">
        <v>97</v>
      </c>
      <c r="H526" s="15" t="s">
        <v>1865</v>
      </c>
      <c r="I526" s="15" t="s">
        <v>2855</v>
      </c>
      <c r="J526" s="15" t="s">
        <v>1866</v>
      </c>
      <c r="K526" s="15" t="s">
        <v>1867</v>
      </c>
      <c r="L526" s="15" t="s">
        <v>319</v>
      </c>
      <c r="M526" s="15" t="s">
        <v>320</v>
      </c>
      <c r="N526" s="16">
        <v>43252</v>
      </c>
      <c r="O526" s="16">
        <v>43646</v>
      </c>
      <c r="P526" s="15">
        <v>100</v>
      </c>
      <c r="Q526" s="15">
        <v>100</v>
      </c>
      <c r="R526" s="15">
        <v>100</v>
      </c>
      <c r="S526" s="17">
        <v>1</v>
      </c>
      <c r="T526" s="17">
        <v>1</v>
      </c>
    </row>
    <row r="527" spans="1:20" x14ac:dyDescent="0.25">
      <c r="A527" s="15">
        <v>526</v>
      </c>
      <c r="B527" s="15" t="s">
        <v>2853</v>
      </c>
      <c r="C527" s="15">
        <v>3919</v>
      </c>
      <c r="D527" s="15" t="s">
        <v>1856</v>
      </c>
      <c r="E527" s="15" t="s">
        <v>2846</v>
      </c>
      <c r="F527" s="15" t="s">
        <v>2846</v>
      </c>
      <c r="G527" s="15" t="s">
        <v>209</v>
      </c>
      <c r="H527" s="15" t="s">
        <v>1869</v>
      </c>
      <c r="I527" s="15" t="s">
        <v>2856</v>
      </c>
      <c r="J527" s="15" t="s">
        <v>675</v>
      </c>
      <c r="K527" s="15" t="s">
        <v>676</v>
      </c>
      <c r="L527" s="15" t="s">
        <v>177</v>
      </c>
      <c r="M527" s="15" t="s">
        <v>177</v>
      </c>
      <c r="N527" s="16">
        <v>43647</v>
      </c>
      <c r="O527" s="16">
        <v>44196</v>
      </c>
      <c r="P527" s="15">
        <v>100</v>
      </c>
      <c r="Q527" s="15">
        <v>100</v>
      </c>
      <c r="R527" s="15">
        <v>0</v>
      </c>
      <c r="S527" s="17">
        <v>0</v>
      </c>
      <c r="T527" s="17">
        <v>0</v>
      </c>
    </row>
    <row r="528" spans="1:20" x14ac:dyDescent="0.25">
      <c r="A528" s="15">
        <v>527</v>
      </c>
      <c r="B528" s="15" t="s">
        <v>2853</v>
      </c>
      <c r="C528" s="15">
        <v>3919</v>
      </c>
      <c r="D528" s="15" t="s">
        <v>1856</v>
      </c>
      <c r="E528" s="15" t="s">
        <v>2846</v>
      </c>
      <c r="F528" s="15" t="s">
        <v>2846</v>
      </c>
      <c r="G528" s="15" t="s">
        <v>206</v>
      </c>
      <c r="H528" s="15" t="s">
        <v>1870</v>
      </c>
      <c r="I528" s="15" t="s">
        <v>2855</v>
      </c>
      <c r="J528" s="15" t="s">
        <v>148</v>
      </c>
      <c r="K528" s="15" t="s">
        <v>149</v>
      </c>
      <c r="L528" s="15" t="s">
        <v>132</v>
      </c>
      <c r="M528" s="15" t="s">
        <v>133</v>
      </c>
      <c r="N528" s="16">
        <v>43252</v>
      </c>
      <c r="O528" s="16">
        <v>44196</v>
      </c>
      <c r="P528" s="15">
        <v>100</v>
      </c>
      <c r="Q528" s="15">
        <v>100</v>
      </c>
      <c r="R528" s="15">
        <v>15</v>
      </c>
      <c r="S528" s="17">
        <v>0.15</v>
      </c>
      <c r="T528" s="17">
        <v>0.15</v>
      </c>
    </row>
    <row r="529" spans="1:20" x14ac:dyDescent="0.25">
      <c r="A529" s="15">
        <v>528</v>
      </c>
      <c r="B529" s="15" t="s">
        <v>2853</v>
      </c>
      <c r="C529" s="15">
        <v>3919</v>
      </c>
      <c r="D529" s="15" t="s">
        <v>1856</v>
      </c>
      <c r="E529" s="15" t="s">
        <v>2846</v>
      </c>
      <c r="F529" s="15" t="s">
        <v>2846</v>
      </c>
      <c r="G529" s="15" t="s">
        <v>89</v>
      </c>
      <c r="H529" s="15" t="s">
        <v>1879</v>
      </c>
      <c r="I529" s="15" t="s">
        <v>2855</v>
      </c>
      <c r="J529" s="15" t="s">
        <v>1866</v>
      </c>
      <c r="K529" s="15" t="s">
        <v>1867</v>
      </c>
      <c r="L529" s="15" t="s">
        <v>319</v>
      </c>
      <c r="M529" s="15" t="s">
        <v>320</v>
      </c>
      <c r="N529" s="16">
        <v>43252</v>
      </c>
      <c r="O529" s="16">
        <v>43646</v>
      </c>
      <c r="P529" s="15">
        <v>100</v>
      </c>
      <c r="Q529" s="15">
        <v>100</v>
      </c>
      <c r="R529" s="15">
        <v>100</v>
      </c>
      <c r="S529" s="17">
        <v>1</v>
      </c>
      <c r="T529" s="17">
        <v>1</v>
      </c>
    </row>
    <row r="530" spans="1:20" x14ac:dyDescent="0.25">
      <c r="A530" s="15">
        <v>529</v>
      </c>
      <c r="B530" s="15" t="s">
        <v>2853</v>
      </c>
      <c r="C530" s="15">
        <v>3919</v>
      </c>
      <c r="D530" s="15" t="s">
        <v>1856</v>
      </c>
      <c r="E530" s="15" t="s">
        <v>2846</v>
      </c>
      <c r="F530" s="15" t="s">
        <v>2846</v>
      </c>
      <c r="G530" s="15" t="s">
        <v>210</v>
      </c>
      <c r="H530" s="15" t="s">
        <v>1882</v>
      </c>
      <c r="I530" s="15" t="s">
        <v>2856</v>
      </c>
      <c r="J530" s="15" t="s">
        <v>611</v>
      </c>
      <c r="K530" s="15" t="s">
        <v>612</v>
      </c>
      <c r="L530" s="15" t="s">
        <v>122</v>
      </c>
      <c r="M530" s="15" t="s">
        <v>123</v>
      </c>
      <c r="N530" s="16">
        <v>43252</v>
      </c>
      <c r="O530" s="16">
        <v>43646</v>
      </c>
      <c r="P530" s="15">
        <v>100</v>
      </c>
      <c r="Q530" s="15">
        <v>100</v>
      </c>
      <c r="R530" s="15">
        <v>100</v>
      </c>
      <c r="S530" s="17">
        <v>1</v>
      </c>
      <c r="T530" s="17">
        <v>1</v>
      </c>
    </row>
    <row r="531" spans="1:20" x14ac:dyDescent="0.25">
      <c r="A531" s="15">
        <v>530</v>
      </c>
      <c r="B531" s="15" t="s">
        <v>2853</v>
      </c>
      <c r="C531" s="15">
        <v>3919</v>
      </c>
      <c r="D531" s="15" t="s">
        <v>1856</v>
      </c>
      <c r="E531" s="15" t="s">
        <v>2846</v>
      </c>
      <c r="F531" s="15" t="s">
        <v>2846</v>
      </c>
      <c r="G531" s="15" t="s">
        <v>51</v>
      </c>
      <c r="H531" s="15" t="s">
        <v>1883</v>
      </c>
      <c r="I531" s="15" t="s">
        <v>2855</v>
      </c>
      <c r="J531" s="15" t="s">
        <v>154</v>
      </c>
      <c r="K531" s="15" t="s">
        <v>155</v>
      </c>
      <c r="L531" s="15" t="s">
        <v>156</v>
      </c>
      <c r="M531" s="15" t="s">
        <v>156</v>
      </c>
      <c r="N531" s="16">
        <v>43252</v>
      </c>
      <c r="O531" s="16">
        <v>43830</v>
      </c>
      <c r="P531" s="15">
        <v>100</v>
      </c>
      <c r="Q531" s="15">
        <v>100</v>
      </c>
      <c r="R531" s="15">
        <v>0</v>
      </c>
      <c r="S531" s="17">
        <v>0</v>
      </c>
      <c r="T531" s="17">
        <v>0</v>
      </c>
    </row>
    <row r="532" spans="1:20" x14ac:dyDescent="0.25">
      <c r="A532" s="15">
        <v>531</v>
      </c>
      <c r="B532" s="15" t="s">
        <v>2853</v>
      </c>
      <c r="C532" s="15">
        <v>3919</v>
      </c>
      <c r="D532" s="15" t="s">
        <v>1856</v>
      </c>
      <c r="E532" s="15" t="s">
        <v>2846</v>
      </c>
      <c r="F532" s="15" t="s">
        <v>2846</v>
      </c>
      <c r="G532" s="15" t="s">
        <v>244</v>
      </c>
      <c r="H532" s="15" t="s">
        <v>1885</v>
      </c>
      <c r="I532" s="15" t="s">
        <v>2051</v>
      </c>
      <c r="J532" s="15" t="s">
        <v>317</v>
      </c>
      <c r="K532" s="15" t="s">
        <v>318</v>
      </c>
      <c r="L532" s="15" t="s">
        <v>319</v>
      </c>
      <c r="M532" s="15" t="s">
        <v>320</v>
      </c>
      <c r="N532" s="16">
        <v>43617</v>
      </c>
      <c r="O532" s="16">
        <v>44196</v>
      </c>
      <c r="P532" s="15">
        <v>100</v>
      </c>
      <c r="Q532" s="15">
        <v>100</v>
      </c>
      <c r="R532" s="15">
        <v>30</v>
      </c>
      <c r="S532" s="17">
        <v>0.3</v>
      </c>
      <c r="T532" s="17">
        <v>0.3</v>
      </c>
    </row>
    <row r="533" spans="1:20" x14ac:dyDescent="0.25">
      <c r="A533" s="15">
        <v>532</v>
      </c>
      <c r="B533" s="15" t="s">
        <v>2853</v>
      </c>
      <c r="C533" s="15">
        <v>3919</v>
      </c>
      <c r="D533" s="15" t="s">
        <v>1856</v>
      </c>
      <c r="E533" s="15" t="s">
        <v>2846</v>
      </c>
      <c r="F533" s="15" t="s">
        <v>2846</v>
      </c>
      <c r="G533" s="15" t="s">
        <v>211</v>
      </c>
      <c r="H533" s="15" t="s">
        <v>1886</v>
      </c>
      <c r="I533" s="15" t="s">
        <v>2856</v>
      </c>
      <c r="J533" s="15" t="s">
        <v>125</v>
      </c>
      <c r="K533" s="15" t="s">
        <v>126</v>
      </c>
      <c r="L533" s="15" t="s">
        <v>122</v>
      </c>
      <c r="M533" s="15" t="s">
        <v>123</v>
      </c>
      <c r="N533" s="16">
        <v>43252</v>
      </c>
      <c r="O533" s="16">
        <v>43646</v>
      </c>
      <c r="P533" s="15">
        <v>100</v>
      </c>
      <c r="Q533" s="15">
        <v>100</v>
      </c>
      <c r="R533" s="15">
        <v>60</v>
      </c>
      <c r="S533" s="17">
        <v>0.6</v>
      </c>
      <c r="T533" s="17">
        <v>0.6</v>
      </c>
    </row>
    <row r="534" spans="1:20" x14ac:dyDescent="0.25">
      <c r="A534" s="15">
        <v>533</v>
      </c>
      <c r="B534" s="15" t="s">
        <v>2853</v>
      </c>
      <c r="C534" s="15">
        <v>3919</v>
      </c>
      <c r="D534" s="15" t="s">
        <v>1856</v>
      </c>
      <c r="E534" s="15" t="s">
        <v>2846</v>
      </c>
      <c r="F534" s="15" t="s">
        <v>2846</v>
      </c>
      <c r="G534" s="15" t="s">
        <v>128</v>
      </c>
      <c r="H534" s="15" t="s">
        <v>1887</v>
      </c>
      <c r="I534" s="15" t="s">
        <v>2855</v>
      </c>
      <c r="J534" s="15" t="s">
        <v>498</v>
      </c>
      <c r="K534" s="15" t="s">
        <v>499</v>
      </c>
      <c r="L534" s="15" t="s">
        <v>228</v>
      </c>
      <c r="M534" s="15" t="s">
        <v>229</v>
      </c>
      <c r="N534" s="16">
        <v>43252</v>
      </c>
      <c r="O534" s="16">
        <v>43646</v>
      </c>
      <c r="P534" s="15">
        <v>100</v>
      </c>
      <c r="Q534" s="15">
        <v>100</v>
      </c>
      <c r="R534" s="15">
        <v>100</v>
      </c>
      <c r="S534" s="17">
        <v>1</v>
      </c>
      <c r="T534" s="17">
        <v>1</v>
      </c>
    </row>
    <row r="535" spans="1:20" x14ac:dyDescent="0.25">
      <c r="A535" s="15">
        <v>534</v>
      </c>
      <c r="B535" s="15" t="s">
        <v>2853</v>
      </c>
      <c r="C535" s="15">
        <v>3919</v>
      </c>
      <c r="D535" s="15" t="s">
        <v>1856</v>
      </c>
      <c r="E535" s="15" t="s">
        <v>2846</v>
      </c>
      <c r="F535" s="15" t="s">
        <v>2846</v>
      </c>
      <c r="G535" s="15" t="s">
        <v>102</v>
      </c>
      <c r="H535" s="15" t="s">
        <v>1888</v>
      </c>
      <c r="I535" s="15" t="s">
        <v>2855</v>
      </c>
      <c r="J535" s="15" t="s">
        <v>148</v>
      </c>
      <c r="K535" s="15" t="s">
        <v>149</v>
      </c>
      <c r="L535" s="15" t="s">
        <v>132</v>
      </c>
      <c r="M535" s="15" t="s">
        <v>133</v>
      </c>
      <c r="N535" s="16">
        <v>43252</v>
      </c>
      <c r="O535" s="16">
        <v>44196</v>
      </c>
      <c r="P535" s="15">
        <v>100</v>
      </c>
      <c r="Q535" s="15">
        <v>100</v>
      </c>
      <c r="R535" s="15">
        <v>1</v>
      </c>
      <c r="S535" s="17">
        <v>0.01</v>
      </c>
      <c r="T535" s="17">
        <v>0.01</v>
      </c>
    </row>
    <row r="536" spans="1:20" x14ac:dyDescent="0.25">
      <c r="A536" s="15">
        <v>535</v>
      </c>
      <c r="B536" s="15" t="s">
        <v>2853</v>
      </c>
      <c r="C536" s="15">
        <v>3919</v>
      </c>
      <c r="D536" s="15" t="s">
        <v>1856</v>
      </c>
      <c r="E536" s="15" t="s">
        <v>2846</v>
      </c>
      <c r="F536" s="15" t="s">
        <v>2846</v>
      </c>
      <c r="G536" s="15" t="s">
        <v>212</v>
      </c>
      <c r="H536" s="15" t="s">
        <v>1889</v>
      </c>
      <c r="I536" s="15" t="s">
        <v>2855</v>
      </c>
      <c r="J536" s="15" t="s">
        <v>611</v>
      </c>
      <c r="K536" s="15" t="s">
        <v>612</v>
      </c>
      <c r="L536" s="15" t="s">
        <v>122</v>
      </c>
      <c r="M536" s="15" t="s">
        <v>123</v>
      </c>
      <c r="N536" s="16">
        <v>43497</v>
      </c>
      <c r="O536" s="16">
        <v>44561</v>
      </c>
      <c r="P536" s="15">
        <v>70</v>
      </c>
      <c r="Q536" s="15">
        <v>100</v>
      </c>
      <c r="R536" s="15">
        <v>0</v>
      </c>
      <c r="S536" s="17">
        <v>0</v>
      </c>
      <c r="T536" s="17">
        <v>0</v>
      </c>
    </row>
    <row r="537" spans="1:20" x14ac:dyDescent="0.25">
      <c r="A537" s="15">
        <v>536</v>
      </c>
      <c r="B537" s="15" t="s">
        <v>2853</v>
      </c>
      <c r="C537" s="15">
        <v>3919</v>
      </c>
      <c r="D537" s="15" t="s">
        <v>1856</v>
      </c>
      <c r="E537" s="15" t="s">
        <v>2846</v>
      </c>
      <c r="F537" s="15" t="s">
        <v>2846</v>
      </c>
      <c r="G537" s="15" t="s">
        <v>129</v>
      </c>
      <c r="H537" s="15" t="s">
        <v>1894</v>
      </c>
      <c r="I537" s="15" t="s">
        <v>2051</v>
      </c>
      <c r="J537" s="15" t="s">
        <v>317</v>
      </c>
      <c r="K537" s="15" t="s">
        <v>318</v>
      </c>
      <c r="L537" s="15" t="s">
        <v>319</v>
      </c>
      <c r="M537" s="15" t="s">
        <v>320</v>
      </c>
      <c r="N537" s="16">
        <v>43497</v>
      </c>
      <c r="O537" s="16">
        <v>44561</v>
      </c>
      <c r="P537" s="15">
        <v>60</v>
      </c>
      <c r="Q537" s="15">
        <v>100</v>
      </c>
      <c r="R537" s="15">
        <v>100</v>
      </c>
      <c r="S537" s="17">
        <v>1</v>
      </c>
      <c r="T537" s="17">
        <v>1</v>
      </c>
    </row>
    <row r="538" spans="1:20" x14ac:dyDescent="0.25">
      <c r="A538" s="15">
        <v>537</v>
      </c>
      <c r="B538" s="15" t="s">
        <v>2853</v>
      </c>
      <c r="C538" s="15">
        <v>3919</v>
      </c>
      <c r="D538" s="15" t="s">
        <v>1856</v>
      </c>
      <c r="E538" s="15" t="s">
        <v>2846</v>
      </c>
      <c r="F538" s="15" t="s">
        <v>2846</v>
      </c>
      <c r="G538" s="15" t="s">
        <v>42</v>
      </c>
      <c r="H538" s="15" t="s">
        <v>1897</v>
      </c>
      <c r="I538" s="15" t="s">
        <v>2856</v>
      </c>
      <c r="J538" s="15" t="s">
        <v>246</v>
      </c>
      <c r="K538" s="15" t="s">
        <v>247</v>
      </c>
      <c r="L538" s="15" t="s">
        <v>6</v>
      </c>
      <c r="M538" s="15" t="s">
        <v>7</v>
      </c>
      <c r="N538" s="16">
        <v>43252</v>
      </c>
      <c r="O538" s="16">
        <v>44773</v>
      </c>
      <c r="P538" s="15">
        <v>40</v>
      </c>
      <c r="Q538" s="15">
        <v>100</v>
      </c>
      <c r="R538" s="15">
        <v>0</v>
      </c>
      <c r="S538" s="17">
        <v>0</v>
      </c>
      <c r="T538" s="17">
        <v>0</v>
      </c>
    </row>
    <row r="539" spans="1:20" x14ac:dyDescent="0.25">
      <c r="A539" s="15">
        <v>538</v>
      </c>
      <c r="B539" s="15" t="s">
        <v>2853</v>
      </c>
      <c r="C539" s="15">
        <v>3919</v>
      </c>
      <c r="D539" s="15" t="s">
        <v>1856</v>
      </c>
      <c r="E539" s="15" t="s">
        <v>2846</v>
      </c>
      <c r="F539" s="15" t="s">
        <v>2846</v>
      </c>
      <c r="G539" s="15" t="s">
        <v>45</v>
      </c>
      <c r="H539" s="15" t="s">
        <v>1899</v>
      </c>
      <c r="I539" s="15" t="s">
        <v>2856</v>
      </c>
      <c r="J539" s="15" t="s">
        <v>175</v>
      </c>
      <c r="K539" s="15" t="s">
        <v>176</v>
      </c>
      <c r="L539" s="15" t="s">
        <v>177</v>
      </c>
      <c r="M539" s="15" t="s">
        <v>177</v>
      </c>
      <c r="N539" s="16">
        <v>43252</v>
      </c>
      <c r="O539" s="16">
        <v>44074</v>
      </c>
      <c r="P539" s="15">
        <v>100</v>
      </c>
      <c r="Q539" s="15">
        <v>100</v>
      </c>
      <c r="R539" s="15">
        <v>70</v>
      </c>
      <c r="S539" s="17">
        <v>0.7</v>
      </c>
      <c r="T539" s="17">
        <v>0.7</v>
      </c>
    </row>
    <row r="540" spans="1:20" x14ac:dyDescent="0.25">
      <c r="A540" s="15">
        <v>539</v>
      </c>
      <c r="B540" s="15" t="s">
        <v>2853</v>
      </c>
      <c r="C540" s="15">
        <v>3919</v>
      </c>
      <c r="D540" s="15" t="s">
        <v>1856</v>
      </c>
      <c r="E540" s="15" t="s">
        <v>2846</v>
      </c>
      <c r="F540" s="15" t="s">
        <v>2846</v>
      </c>
      <c r="G540" s="15" t="s">
        <v>207</v>
      </c>
      <c r="H540" s="15" t="s">
        <v>1902</v>
      </c>
      <c r="I540" s="15" t="s">
        <v>2855</v>
      </c>
      <c r="J540" s="15" t="s">
        <v>175</v>
      </c>
      <c r="K540" s="15" t="s">
        <v>176</v>
      </c>
      <c r="L540" s="15" t="s">
        <v>177</v>
      </c>
      <c r="M540" s="15" t="s">
        <v>177</v>
      </c>
      <c r="N540" s="16">
        <v>43252</v>
      </c>
      <c r="O540" s="16">
        <v>43646</v>
      </c>
      <c r="P540" s="15">
        <v>100</v>
      </c>
      <c r="Q540" s="15">
        <v>100</v>
      </c>
      <c r="R540" s="15">
        <v>55</v>
      </c>
      <c r="S540" s="17">
        <v>0.55000000000000004</v>
      </c>
      <c r="T540" s="17">
        <v>0.55000000000000004</v>
      </c>
    </row>
    <row r="541" spans="1:20" x14ac:dyDescent="0.25">
      <c r="A541" s="15">
        <v>540</v>
      </c>
      <c r="B541" s="15" t="s">
        <v>2853</v>
      </c>
      <c r="C541" s="15">
        <v>3919</v>
      </c>
      <c r="D541" s="15" t="s">
        <v>1856</v>
      </c>
      <c r="E541" s="15" t="s">
        <v>2846</v>
      </c>
      <c r="F541" s="15" t="s">
        <v>2846</v>
      </c>
      <c r="G541" s="15" t="s">
        <v>39</v>
      </c>
      <c r="H541" s="15" t="s">
        <v>1909</v>
      </c>
      <c r="I541" s="15" t="s">
        <v>2855</v>
      </c>
      <c r="J541" s="15" t="s">
        <v>274</v>
      </c>
      <c r="K541" s="15" t="s">
        <v>275</v>
      </c>
      <c r="L541" s="15" t="s">
        <v>122</v>
      </c>
      <c r="M541" s="15" t="s">
        <v>123</v>
      </c>
      <c r="N541" s="16">
        <v>43191</v>
      </c>
      <c r="O541" s="16">
        <v>44561</v>
      </c>
      <c r="P541" s="15">
        <v>15</v>
      </c>
      <c r="Q541" s="15">
        <v>20</v>
      </c>
      <c r="R541" s="15">
        <v>13</v>
      </c>
      <c r="S541" s="17">
        <v>0.8666666666666667</v>
      </c>
      <c r="T541" s="17">
        <v>0.65</v>
      </c>
    </row>
    <row r="542" spans="1:20" x14ac:dyDescent="0.25">
      <c r="A542" s="15">
        <v>541</v>
      </c>
      <c r="B542" s="15" t="s">
        <v>2853</v>
      </c>
      <c r="C542" s="15">
        <v>3919</v>
      </c>
      <c r="D542" s="15" t="s">
        <v>1856</v>
      </c>
      <c r="E542" s="15" t="s">
        <v>2846</v>
      </c>
      <c r="F542" s="15" t="s">
        <v>2846</v>
      </c>
      <c r="G542" s="15" t="s">
        <v>50</v>
      </c>
      <c r="H542" s="15" t="s">
        <v>1910</v>
      </c>
      <c r="I542" s="15" t="s">
        <v>2855</v>
      </c>
      <c r="J542" s="15" t="s">
        <v>317</v>
      </c>
      <c r="K542" s="15" t="s">
        <v>318</v>
      </c>
      <c r="L542" s="15" t="s">
        <v>319</v>
      </c>
      <c r="M542" s="15" t="s">
        <v>320</v>
      </c>
      <c r="N542" s="16">
        <v>43252</v>
      </c>
      <c r="O542" s="16">
        <v>44439</v>
      </c>
      <c r="P542" s="15">
        <v>2</v>
      </c>
      <c r="Q542" s="15">
        <v>4</v>
      </c>
      <c r="R542" s="15">
        <v>4</v>
      </c>
      <c r="S542" s="17">
        <v>1</v>
      </c>
      <c r="T542" s="17">
        <v>1</v>
      </c>
    </row>
    <row r="543" spans="1:20" x14ac:dyDescent="0.25">
      <c r="A543" s="15">
        <v>542</v>
      </c>
      <c r="B543" s="15" t="s">
        <v>2853</v>
      </c>
      <c r="C543" s="15">
        <v>3919</v>
      </c>
      <c r="D543" s="15" t="s">
        <v>1856</v>
      </c>
      <c r="E543" s="15" t="s">
        <v>2846</v>
      </c>
      <c r="F543" s="15" t="s">
        <v>2846</v>
      </c>
      <c r="G543" s="15" t="s">
        <v>40</v>
      </c>
      <c r="H543" s="15" t="s">
        <v>1913</v>
      </c>
      <c r="I543" s="15" t="s">
        <v>2855</v>
      </c>
      <c r="J543" s="15" t="s">
        <v>317</v>
      </c>
      <c r="K543" s="15" t="s">
        <v>318</v>
      </c>
      <c r="L543" s="15" t="s">
        <v>319</v>
      </c>
      <c r="M543" s="15" t="s">
        <v>320</v>
      </c>
      <c r="N543" s="16">
        <v>43252</v>
      </c>
      <c r="O543" s="16">
        <v>46022</v>
      </c>
      <c r="P543" s="15">
        <v>3</v>
      </c>
      <c r="Q543" s="15">
        <v>8</v>
      </c>
      <c r="R543" s="15">
        <v>0</v>
      </c>
      <c r="S543" s="17">
        <v>0</v>
      </c>
      <c r="T543" s="17">
        <v>0</v>
      </c>
    </row>
    <row r="544" spans="1:20" x14ac:dyDescent="0.25">
      <c r="A544" s="15">
        <v>543</v>
      </c>
      <c r="B544" s="15" t="s">
        <v>2853</v>
      </c>
      <c r="C544" s="15">
        <v>3919</v>
      </c>
      <c r="D544" s="15" t="s">
        <v>1856</v>
      </c>
      <c r="E544" s="15" t="s">
        <v>2846</v>
      </c>
      <c r="F544" s="15" t="s">
        <v>2846</v>
      </c>
      <c r="G544" s="15" t="s">
        <v>353</v>
      </c>
      <c r="H544" s="15" t="s">
        <v>2008</v>
      </c>
      <c r="I544" s="15" t="s">
        <v>2856</v>
      </c>
      <c r="J544" s="15" t="s">
        <v>306</v>
      </c>
      <c r="K544" s="15" t="s">
        <v>307</v>
      </c>
      <c r="L544" s="15" t="s">
        <v>308</v>
      </c>
      <c r="M544" s="15" t="s">
        <v>308</v>
      </c>
      <c r="N544" s="16">
        <v>43252</v>
      </c>
      <c r="O544" s="16">
        <v>43646</v>
      </c>
      <c r="P544" s="15">
        <v>100</v>
      </c>
      <c r="Q544" s="15">
        <v>100</v>
      </c>
      <c r="R544" s="15">
        <v>100</v>
      </c>
      <c r="S544" s="17">
        <v>1</v>
      </c>
      <c r="T544" s="17">
        <v>1</v>
      </c>
    </row>
    <row r="545" spans="1:20" x14ac:dyDescent="0.25">
      <c r="A545" s="15">
        <v>544</v>
      </c>
      <c r="B545" s="15" t="s">
        <v>2853</v>
      </c>
      <c r="C545" s="15">
        <v>3919</v>
      </c>
      <c r="D545" s="15" t="s">
        <v>1856</v>
      </c>
      <c r="E545" s="15" t="s">
        <v>2846</v>
      </c>
      <c r="F545" s="15" t="s">
        <v>2846</v>
      </c>
      <c r="G545" s="15" t="s">
        <v>337</v>
      </c>
      <c r="H545" s="15" t="s">
        <v>2009</v>
      </c>
      <c r="I545" s="15" t="s">
        <v>2855</v>
      </c>
      <c r="J545" s="15" t="s">
        <v>317</v>
      </c>
      <c r="K545" s="15" t="s">
        <v>318</v>
      </c>
      <c r="L545" s="15" t="s">
        <v>319</v>
      </c>
      <c r="M545" s="15" t="s">
        <v>320</v>
      </c>
      <c r="N545" s="16">
        <v>43252</v>
      </c>
      <c r="O545" s="16">
        <v>43829</v>
      </c>
      <c r="P545" s="15">
        <v>100</v>
      </c>
      <c r="Q545" s="15">
        <v>100</v>
      </c>
      <c r="R545" s="15">
        <v>50</v>
      </c>
      <c r="S545" s="17">
        <v>0.5</v>
      </c>
      <c r="T545" s="17">
        <v>0.5</v>
      </c>
    </row>
    <row r="546" spans="1:20" x14ac:dyDescent="0.25">
      <c r="A546" s="15">
        <v>545</v>
      </c>
      <c r="B546" s="15" t="s">
        <v>2853</v>
      </c>
      <c r="C546" s="15">
        <v>3919</v>
      </c>
      <c r="D546" s="15" t="s">
        <v>1856</v>
      </c>
      <c r="E546" s="15" t="s">
        <v>2846</v>
      </c>
      <c r="F546" s="15" t="s">
        <v>2846</v>
      </c>
      <c r="G546" s="15" t="s">
        <v>359</v>
      </c>
      <c r="H546" s="15" t="s">
        <v>2010</v>
      </c>
      <c r="I546" s="15" t="s">
        <v>2855</v>
      </c>
      <c r="J546" s="15" t="s">
        <v>175</v>
      </c>
      <c r="K546" s="15" t="s">
        <v>176</v>
      </c>
      <c r="L546" s="15" t="s">
        <v>177</v>
      </c>
      <c r="M546" s="15" t="s">
        <v>177</v>
      </c>
      <c r="N546" s="16">
        <v>43282</v>
      </c>
      <c r="O546" s="16">
        <v>44196</v>
      </c>
      <c r="P546" s="15">
        <v>100</v>
      </c>
      <c r="Q546" s="15">
        <v>100</v>
      </c>
      <c r="R546" s="15">
        <v>100</v>
      </c>
      <c r="S546" s="17">
        <v>1</v>
      </c>
      <c r="T546" s="17">
        <v>1</v>
      </c>
    </row>
    <row r="547" spans="1:20" x14ac:dyDescent="0.25">
      <c r="A547" s="15">
        <v>546</v>
      </c>
      <c r="B547" s="15" t="s">
        <v>2853</v>
      </c>
      <c r="C547" s="15">
        <v>3920</v>
      </c>
      <c r="D547" s="15" t="s">
        <v>914</v>
      </c>
      <c r="E547" s="15" t="s">
        <v>2846</v>
      </c>
      <c r="F547" s="15" t="s">
        <v>2846</v>
      </c>
      <c r="G547" s="15" t="s">
        <v>385</v>
      </c>
      <c r="H547" s="15" t="s">
        <v>915</v>
      </c>
      <c r="I547" s="15" t="s">
        <v>2855</v>
      </c>
      <c r="J547" s="15" t="s">
        <v>85</v>
      </c>
      <c r="K547" s="15" t="s">
        <v>86</v>
      </c>
      <c r="L547" s="15" t="s">
        <v>87</v>
      </c>
      <c r="M547" s="15" t="s">
        <v>88</v>
      </c>
      <c r="N547" s="16">
        <v>43221</v>
      </c>
      <c r="O547" s="16">
        <v>43373</v>
      </c>
      <c r="P547" s="15">
        <v>100</v>
      </c>
      <c r="Q547" s="15">
        <v>100</v>
      </c>
      <c r="R547" s="15">
        <v>100</v>
      </c>
      <c r="S547" s="17">
        <v>1</v>
      </c>
      <c r="T547" s="17">
        <v>1</v>
      </c>
    </row>
    <row r="548" spans="1:20" x14ac:dyDescent="0.25">
      <c r="A548" s="15">
        <v>547</v>
      </c>
      <c r="B548" s="15" t="s">
        <v>2853</v>
      </c>
      <c r="C548" s="15">
        <v>3920</v>
      </c>
      <c r="D548" s="15" t="s">
        <v>914</v>
      </c>
      <c r="E548" s="15" t="s">
        <v>2846</v>
      </c>
      <c r="F548" s="15" t="s">
        <v>2846</v>
      </c>
      <c r="G548" s="15" t="s">
        <v>529</v>
      </c>
      <c r="H548" s="15" t="s">
        <v>916</v>
      </c>
      <c r="I548" s="15" t="s">
        <v>2051</v>
      </c>
      <c r="J548" s="15" t="s">
        <v>175</v>
      </c>
      <c r="K548" s="15" t="s">
        <v>176</v>
      </c>
      <c r="L548" s="15" t="s">
        <v>177</v>
      </c>
      <c r="M548" s="15" t="s">
        <v>177</v>
      </c>
      <c r="N548" s="16">
        <v>43221</v>
      </c>
      <c r="O548" s="16">
        <v>43465</v>
      </c>
      <c r="P548" s="15">
        <v>100</v>
      </c>
      <c r="Q548" s="15">
        <v>100</v>
      </c>
      <c r="R548" s="15">
        <v>100</v>
      </c>
      <c r="S548" s="17">
        <v>1</v>
      </c>
      <c r="T548" s="17">
        <v>1</v>
      </c>
    </row>
    <row r="549" spans="1:20" x14ac:dyDescent="0.25">
      <c r="A549" s="15">
        <v>548</v>
      </c>
      <c r="B549" s="15" t="s">
        <v>2853</v>
      </c>
      <c r="C549" s="15">
        <v>3920</v>
      </c>
      <c r="D549" s="15" t="s">
        <v>914</v>
      </c>
      <c r="E549" s="15" t="s">
        <v>2846</v>
      </c>
      <c r="F549" s="15" t="s">
        <v>2846</v>
      </c>
      <c r="G549" s="15" t="s">
        <v>39</v>
      </c>
      <c r="H549" s="15" t="s">
        <v>918</v>
      </c>
      <c r="I549" s="15" t="s">
        <v>2051</v>
      </c>
      <c r="J549" s="15" t="s">
        <v>90</v>
      </c>
      <c r="K549" s="15" t="s">
        <v>91</v>
      </c>
      <c r="L549" s="15" t="s">
        <v>92</v>
      </c>
      <c r="M549" s="15" t="s">
        <v>93</v>
      </c>
      <c r="N549" s="16">
        <v>43281</v>
      </c>
      <c r="O549" s="16">
        <v>43677</v>
      </c>
      <c r="P549" s="15">
        <v>100</v>
      </c>
      <c r="Q549" s="15">
        <v>100</v>
      </c>
      <c r="R549" s="15">
        <v>100</v>
      </c>
      <c r="S549" s="17">
        <v>1</v>
      </c>
      <c r="T549" s="17">
        <v>1</v>
      </c>
    </row>
    <row r="550" spans="1:20" x14ac:dyDescent="0.25">
      <c r="A550" s="15">
        <v>549</v>
      </c>
      <c r="B550" s="15" t="s">
        <v>2853</v>
      </c>
      <c r="C550" s="15">
        <v>3920</v>
      </c>
      <c r="D550" s="15" t="s">
        <v>914</v>
      </c>
      <c r="E550" s="15" t="s">
        <v>2846</v>
      </c>
      <c r="F550" s="15" t="s">
        <v>2846</v>
      </c>
      <c r="G550" s="15" t="s">
        <v>666</v>
      </c>
      <c r="H550" s="15" t="s">
        <v>929</v>
      </c>
      <c r="I550" s="15" t="s">
        <v>2855</v>
      </c>
      <c r="J550" s="15" t="s">
        <v>175</v>
      </c>
      <c r="K550" s="15" t="s">
        <v>176</v>
      </c>
      <c r="L550" s="15" t="s">
        <v>177</v>
      </c>
      <c r="M550" s="15" t="s">
        <v>177</v>
      </c>
      <c r="N550" s="16">
        <v>43554</v>
      </c>
      <c r="O550" s="16">
        <v>43830</v>
      </c>
      <c r="P550" s="15">
        <v>100</v>
      </c>
      <c r="Q550" s="15">
        <v>100</v>
      </c>
      <c r="R550" s="15">
        <v>100</v>
      </c>
      <c r="S550" s="17">
        <v>1</v>
      </c>
      <c r="T550" s="17">
        <v>1</v>
      </c>
    </row>
    <row r="551" spans="1:20" x14ac:dyDescent="0.25">
      <c r="A551" s="15">
        <v>550</v>
      </c>
      <c r="B551" s="15" t="s">
        <v>2853</v>
      </c>
      <c r="C551" s="15">
        <v>3920</v>
      </c>
      <c r="D551" s="15" t="s">
        <v>914</v>
      </c>
      <c r="E551" s="15" t="s">
        <v>2846</v>
      </c>
      <c r="F551" s="15" t="s">
        <v>2846</v>
      </c>
      <c r="G551" s="15" t="s">
        <v>63</v>
      </c>
      <c r="H551" s="15" t="s">
        <v>942</v>
      </c>
      <c r="I551" s="15" t="s">
        <v>2051</v>
      </c>
      <c r="J551" s="15" t="s">
        <v>175</v>
      </c>
      <c r="K551" s="15" t="s">
        <v>176</v>
      </c>
      <c r="L551" s="15" t="s">
        <v>177</v>
      </c>
      <c r="M551" s="15" t="s">
        <v>177</v>
      </c>
      <c r="N551" s="16">
        <v>43252</v>
      </c>
      <c r="O551" s="16">
        <v>43646</v>
      </c>
      <c r="P551" s="15">
        <v>100</v>
      </c>
      <c r="Q551" s="15">
        <v>100</v>
      </c>
      <c r="R551" s="15">
        <v>100</v>
      </c>
      <c r="S551" s="17">
        <v>1</v>
      </c>
      <c r="T551" s="17">
        <v>1</v>
      </c>
    </row>
    <row r="552" spans="1:20" x14ac:dyDescent="0.25">
      <c r="A552" s="15">
        <v>551</v>
      </c>
      <c r="B552" s="15" t="s">
        <v>2853</v>
      </c>
      <c r="C552" s="15">
        <v>3920</v>
      </c>
      <c r="D552" s="15" t="s">
        <v>914</v>
      </c>
      <c r="E552" s="15" t="s">
        <v>2846</v>
      </c>
      <c r="F552" s="15" t="s">
        <v>2846</v>
      </c>
      <c r="G552" s="15" t="s">
        <v>513</v>
      </c>
      <c r="H552" s="15" t="s">
        <v>943</v>
      </c>
      <c r="I552" s="15" t="s">
        <v>2051</v>
      </c>
      <c r="J552" s="15" t="s">
        <v>175</v>
      </c>
      <c r="K552" s="15" t="s">
        <v>176</v>
      </c>
      <c r="L552" s="15" t="s">
        <v>177</v>
      </c>
      <c r="M552" s="15" t="s">
        <v>177</v>
      </c>
      <c r="N552" s="16">
        <v>43252</v>
      </c>
      <c r="O552" s="16">
        <v>43465</v>
      </c>
      <c r="P552" s="15">
        <v>100</v>
      </c>
      <c r="Q552" s="15">
        <v>100</v>
      </c>
      <c r="R552" s="15">
        <v>100</v>
      </c>
      <c r="S552" s="17">
        <v>1</v>
      </c>
      <c r="T552" s="17">
        <v>1</v>
      </c>
    </row>
    <row r="553" spans="1:20" x14ac:dyDescent="0.25">
      <c r="A553" s="15">
        <v>552</v>
      </c>
      <c r="B553" s="15" t="s">
        <v>2853</v>
      </c>
      <c r="C553" s="15">
        <v>3920</v>
      </c>
      <c r="D553" s="15" t="s">
        <v>914</v>
      </c>
      <c r="E553" s="15" t="s">
        <v>2846</v>
      </c>
      <c r="F553" s="15" t="s">
        <v>2846</v>
      </c>
      <c r="G553" s="15" t="s">
        <v>65</v>
      </c>
      <c r="H553" s="15" t="s">
        <v>959</v>
      </c>
      <c r="I553" s="15" t="s">
        <v>2856</v>
      </c>
      <c r="J553" s="15" t="s">
        <v>175</v>
      </c>
      <c r="K553" s="15" t="s">
        <v>176</v>
      </c>
      <c r="L553" s="15" t="s">
        <v>177</v>
      </c>
      <c r="M553" s="15" t="s">
        <v>177</v>
      </c>
      <c r="N553" s="16">
        <v>43221</v>
      </c>
      <c r="O553" s="16">
        <v>43646</v>
      </c>
      <c r="P553" s="15">
        <v>100</v>
      </c>
      <c r="Q553" s="15">
        <v>100</v>
      </c>
      <c r="R553" s="15">
        <v>100</v>
      </c>
      <c r="S553" s="17">
        <v>1</v>
      </c>
      <c r="T553" s="17">
        <v>1</v>
      </c>
    </row>
    <row r="554" spans="1:20" x14ac:dyDescent="0.25">
      <c r="A554" s="15">
        <v>553</v>
      </c>
      <c r="B554" s="15" t="s">
        <v>2853</v>
      </c>
      <c r="C554" s="15">
        <v>3920</v>
      </c>
      <c r="D554" s="15" t="s">
        <v>914</v>
      </c>
      <c r="E554" s="15" t="s">
        <v>2846</v>
      </c>
      <c r="F554" s="15" t="s">
        <v>2846</v>
      </c>
      <c r="G554" s="15" t="s">
        <v>519</v>
      </c>
      <c r="H554" s="15" t="s">
        <v>975</v>
      </c>
      <c r="I554" s="15" t="s">
        <v>2051</v>
      </c>
      <c r="J554" s="15" t="s">
        <v>90</v>
      </c>
      <c r="K554" s="15" t="s">
        <v>91</v>
      </c>
      <c r="L554" s="15" t="s">
        <v>92</v>
      </c>
      <c r="M554" s="15" t="s">
        <v>93</v>
      </c>
      <c r="N554" s="16">
        <v>43281</v>
      </c>
      <c r="O554" s="16">
        <v>43465</v>
      </c>
      <c r="P554" s="15">
        <v>100</v>
      </c>
      <c r="Q554" s="15">
        <v>100</v>
      </c>
      <c r="R554" s="15">
        <v>100</v>
      </c>
      <c r="S554" s="17">
        <v>1</v>
      </c>
      <c r="T554" s="17">
        <v>1</v>
      </c>
    </row>
    <row r="555" spans="1:20" x14ac:dyDescent="0.25">
      <c r="A555" s="15">
        <v>554</v>
      </c>
      <c r="B555" s="15" t="s">
        <v>2853</v>
      </c>
      <c r="C555" s="15">
        <v>3920</v>
      </c>
      <c r="D555" s="15" t="s">
        <v>914</v>
      </c>
      <c r="E555" s="15" t="s">
        <v>2846</v>
      </c>
      <c r="F555" s="15" t="s">
        <v>2846</v>
      </c>
      <c r="G555" s="15" t="s">
        <v>386</v>
      </c>
      <c r="H555" s="15" t="s">
        <v>976</v>
      </c>
      <c r="I555" s="15" t="s">
        <v>2855</v>
      </c>
      <c r="J555" s="15" t="s">
        <v>175</v>
      </c>
      <c r="K555" s="15" t="s">
        <v>176</v>
      </c>
      <c r="L555" s="15" t="s">
        <v>177</v>
      </c>
      <c r="M555" s="15" t="s">
        <v>177</v>
      </c>
      <c r="N555" s="16">
        <v>43252</v>
      </c>
      <c r="O555" s="16">
        <v>43830</v>
      </c>
      <c r="P555" s="15">
        <v>100</v>
      </c>
      <c r="Q555" s="15">
        <v>100</v>
      </c>
      <c r="R555" s="15">
        <v>100</v>
      </c>
      <c r="S555" s="17">
        <v>1</v>
      </c>
      <c r="T555" s="17">
        <v>1</v>
      </c>
    </row>
    <row r="556" spans="1:20" x14ac:dyDescent="0.25">
      <c r="A556" s="15">
        <v>555</v>
      </c>
      <c r="B556" s="15" t="s">
        <v>2853</v>
      </c>
      <c r="C556" s="15">
        <v>3920</v>
      </c>
      <c r="D556" s="15" t="s">
        <v>914</v>
      </c>
      <c r="E556" s="15" t="s">
        <v>2846</v>
      </c>
      <c r="F556" s="15" t="s">
        <v>2846</v>
      </c>
      <c r="G556" s="15" t="s">
        <v>51</v>
      </c>
      <c r="H556" s="15" t="s">
        <v>1016</v>
      </c>
      <c r="I556" s="15" t="s">
        <v>2855</v>
      </c>
      <c r="J556" s="15" t="s">
        <v>90</v>
      </c>
      <c r="K556" s="15" t="s">
        <v>91</v>
      </c>
      <c r="L556" s="15" t="s">
        <v>92</v>
      </c>
      <c r="M556" s="15" t="s">
        <v>93</v>
      </c>
      <c r="N556" s="16">
        <v>43281</v>
      </c>
      <c r="O556" s="16">
        <v>43677</v>
      </c>
      <c r="P556" s="15">
        <v>100</v>
      </c>
      <c r="Q556" s="15">
        <v>100</v>
      </c>
      <c r="R556" s="15">
        <v>100</v>
      </c>
      <c r="S556" s="17">
        <v>1</v>
      </c>
      <c r="T556" s="17">
        <v>1</v>
      </c>
    </row>
    <row r="557" spans="1:20" x14ac:dyDescent="0.25">
      <c r="A557" s="15">
        <v>556</v>
      </c>
      <c r="B557" s="15" t="s">
        <v>2853</v>
      </c>
      <c r="C557" s="15">
        <v>3920</v>
      </c>
      <c r="D557" s="15" t="s">
        <v>914</v>
      </c>
      <c r="E557" s="15" t="s">
        <v>2846</v>
      </c>
      <c r="F557" s="15" t="s">
        <v>2846</v>
      </c>
      <c r="G557" s="15" t="s">
        <v>536</v>
      </c>
      <c r="H557" s="15" t="s">
        <v>1030</v>
      </c>
      <c r="I557" s="15" t="s">
        <v>2855</v>
      </c>
      <c r="J557" s="15" t="s">
        <v>90</v>
      </c>
      <c r="K557" s="15" t="s">
        <v>91</v>
      </c>
      <c r="L557" s="15" t="s">
        <v>92</v>
      </c>
      <c r="M557" s="15" t="s">
        <v>93</v>
      </c>
      <c r="N557" s="16">
        <v>43554</v>
      </c>
      <c r="O557" s="16">
        <v>44561</v>
      </c>
      <c r="P557" s="15">
        <v>75</v>
      </c>
      <c r="Q557" s="15">
        <v>100</v>
      </c>
      <c r="R557" s="15">
        <v>55</v>
      </c>
      <c r="S557" s="17">
        <v>0.73333333333333328</v>
      </c>
      <c r="T557" s="17">
        <v>0.55000000000000004</v>
      </c>
    </row>
    <row r="558" spans="1:20" x14ac:dyDescent="0.25">
      <c r="A558" s="15">
        <v>557</v>
      </c>
      <c r="B558" s="15" t="s">
        <v>2853</v>
      </c>
      <c r="C558" s="15">
        <v>3920</v>
      </c>
      <c r="D558" s="15" t="s">
        <v>914</v>
      </c>
      <c r="E558" s="15" t="s">
        <v>2846</v>
      </c>
      <c r="F558" s="15" t="s">
        <v>2846</v>
      </c>
      <c r="G558" s="15" t="s">
        <v>331</v>
      </c>
      <c r="H558" s="15" t="s">
        <v>1034</v>
      </c>
      <c r="I558" s="15" t="s">
        <v>2051</v>
      </c>
      <c r="J558" s="15" t="s">
        <v>90</v>
      </c>
      <c r="K558" s="15" t="s">
        <v>91</v>
      </c>
      <c r="L558" s="15" t="s">
        <v>92</v>
      </c>
      <c r="M558" s="15" t="s">
        <v>93</v>
      </c>
      <c r="N558" s="16">
        <v>43281</v>
      </c>
      <c r="O558" s="16">
        <v>44561</v>
      </c>
      <c r="P558" s="15">
        <v>75</v>
      </c>
      <c r="Q558" s="15">
        <v>100</v>
      </c>
      <c r="R558" s="15">
        <v>35</v>
      </c>
      <c r="S558" s="17">
        <v>0.46666666666666667</v>
      </c>
      <c r="T558" s="17">
        <v>0.35</v>
      </c>
    </row>
    <row r="559" spans="1:20" x14ac:dyDescent="0.25">
      <c r="A559" s="15">
        <v>558</v>
      </c>
      <c r="B559" s="15" t="s">
        <v>2853</v>
      </c>
      <c r="C559" s="15">
        <v>3920</v>
      </c>
      <c r="D559" s="15" t="s">
        <v>914</v>
      </c>
      <c r="E559" s="15" t="s">
        <v>2846</v>
      </c>
      <c r="F559" s="15" t="s">
        <v>2846</v>
      </c>
      <c r="G559" s="15" t="s">
        <v>64</v>
      </c>
      <c r="H559" s="15" t="s">
        <v>1040</v>
      </c>
      <c r="I559" s="15" t="s">
        <v>2855</v>
      </c>
      <c r="J559" s="15" t="s">
        <v>175</v>
      </c>
      <c r="K559" s="15" t="s">
        <v>176</v>
      </c>
      <c r="L559" s="15" t="s">
        <v>177</v>
      </c>
      <c r="M559" s="15" t="s">
        <v>177</v>
      </c>
      <c r="N559" s="16">
        <v>43282</v>
      </c>
      <c r="O559" s="16">
        <v>44196</v>
      </c>
      <c r="P559" s="15">
        <v>100</v>
      </c>
      <c r="Q559" s="15">
        <v>100</v>
      </c>
      <c r="R559" s="15">
        <v>75</v>
      </c>
      <c r="S559" s="17">
        <v>0.75</v>
      </c>
      <c r="T559" s="17">
        <v>0.75</v>
      </c>
    </row>
    <row r="560" spans="1:20" x14ac:dyDescent="0.25">
      <c r="A560" s="15">
        <v>559</v>
      </c>
      <c r="B560" s="15" t="s">
        <v>2853</v>
      </c>
      <c r="C560" s="15">
        <v>3920</v>
      </c>
      <c r="D560" s="15" t="s">
        <v>914</v>
      </c>
      <c r="E560" s="15" t="s">
        <v>2846</v>
      </c>
      <c r="F560" s="15" t="s">
        <v>2846</v>
      </c>
      <c r="G560" s="15" t="s">
        <v>332</v>
      </c>
      <c r="H560" s="15" t="s">
        <v>1041</v>
      </c>
      <c r="I560" s="15" t="s">
        <v>2856</v>
      </c>
      <c r="J560" s="15" t="s">
        <v>85</v>
      </c>
      <c r="K560" s="15" t="s">
        <v>86</v>
      </c>
      <c r="L560" s="15" t="s">
        <v>87</v>
      </c>
      <c r="M560" s="15" t="s">
        <v>88</v>
      </c>
      <c r="N560" s="16">
        <v>43221</v>
      </c>
      <c r="O560" s="16">
        <v>43465</v>
      </c>
      <c r="P560" s="15">
        <v>100</v>
      </c>
      <c r="Q560" s="15">
        <v>100</v>
      </c>
      <c r="R560" s="15">
        <v>100</v>
      </c>
      <c r="S560" s="17">
        <v>1</v>
      </c>
      <c r="T560" s="17">
        <v>1</v>
      </c>
    </row>
    <row r="561" spans="1:20" x14ac:dyDescent="0.25">
      <c r="A561" s="15">
        <v>560</v>
      </c>
      <c r="B561" s="15" t="s">
        <v>2853</v>
      </c>
      <c r="C561" s="15">
        <v>3920</v>
      </c>
      <c r="D561" s="15" t="s">
        <v>914</v>
      </c>
      <c r="E561" s="15" t="s">
        <v>2846</v>
      </c>
      <c r="F561" s="15" t="s">
        <v>2846</v>
      </c>
      <c r="G561" s="15" t="s">
        <v>62</v>
      </c>
      <c r="H561" s="15" t="s">
        <v>1045</v>
      </c>
      <c r="I561" s="15" t="s">
        <v>2051</v>
      </c>
      <c r="J561" s="15" t="s">
        <v>175</v>
      </c>
      <c r="K561" s="15" t="s">
        <v>176</v>
      </c>
      <c r="L561" s="15" t="s">
        <v>177</v>
      </c>
      <c r="M561" s="15" t="s">
        <v>177</v>
      </c>
      <c r="N561" s="16">
        <v>43252</v>
      </c>
      <c r="O561" s="16">
        <v>43646</v>
      </c>
      <c r="P561" s="15">
        <v>100</v>
      </c>
      <c r="Q561" s="15">
        <v>100</v>
      </c>
      <c r="R561" s="15">
        <v>100</v>
      </c>
      <c r="S561" s="17">
        <v>1</v>
      </c>
      <c r="T561" s="17">
        <v>1</v>
      </c>
    </row>
    <row r="562" spans="1:20" x14ac:dyDescent="0.25">
      <c r="A562" s="15">
        <v>561</v>
      </c>
      <c r="B562" s="15" t="s">
        <v>2853</v>
      </c>
      <c r="C562" s="15">
        <v>3920</v>
      </c>
      <c r="D562" s="15" t="s">
        <v>914</v>
      </c>
      <c r="E562" s="15" t="s">
        <v>2846</v>
      </c>
      <c r="F562" s="15" t="s">
        <v>2846</v>
      </c>
      <c r="G562" s="15" t="s">
        <v>543</v>
      </c>
      <c r="H562" s="15" t="s">
        <v>1286</v>
      </c>
      <c r="I562" s="15" t="s">
        <v>2856</v>
      </c>
      <c r="J562" s="15" t="s">
        <v>90</v>
      </c>
      <c r="K562" s="15" t="s">
        <v>91</v>
      </c>
      <c r="L562" s="15" t="s">
        <v>92</v>
      </c>
      <c r="M562" s="15" t="s">
        <v>93</v>
      </c>
      <c r="N562" s="16">
        <v>43281</v>
      </c>
      <c r="O562" s="16">
        <v>44196</v>
      </c>
      <c r="P562" s="15">
        <v>100</v>
      </c>
      <c r="Q562" s="15">
        <v>100</v>
      </c>
      <c r="R562" s="15">
        <v>40</v>
      </c>
      <c r="S562" s="17">
        <v>0.4</v>
      </c>
      <c r="T562" s="17">
        <v>0.4</v>
      </c>
    </row>
    <row r="563" spans="1:20" x14ac:dyDescent="0.25">
      <c r="A563" s="15">
        <v>562</v>
      </c>
      <c r="B563" s="15" t="s">
        <v>2853</v>
      </c>
      <c r="C563" s="15">
        <v>3920</v>
      </c>
      <c r="D563" s="15" t="s">
        <v>914</v>
      </c>
      <c r="E563" s="15" t="s">
        <v>2846</v>
      </c>
      <c r="F563" s="15" t="s">
        <v>2846</v>
      </c>
      <c r="G563" s="15" t="s">
        <v>391</v>
      </c>
      <c r="H563" s="15" t="s">
        <v>1287</v>
      </c>
      <c r="I563" s="15" t="s">
        <v>2051</v>
      </c>
      <c r="J563" s="15" t="s">
        <v>1288</v>
      </c>
      <c r="K563" s="15" t="s">
        <v>1289</v>
      </c>
      <c r="L563" s="15" t="s">
        <v>170</v>
      </c>
      <c r="M563" s="15" t="s">
        <v>171</v>
      </c>
      <c r="N563" s="16">
        <v>43221</v>
      </c>
      <c r="O563" s="16">
        <v>43830</v>
      </c>
      <c r="P563" s="15">
        <v>100</v>
      </c>
      <c r="Q563" s="15">
        <v>100</v>
      </c>
      <c r="R563" s="15">
        <v>100</v>
      </c>
      <c r="S563" s="17">
        <v>1</v>
      </c>
      <c r="T563" s="17">
        <v>1</v>
      </c>
    </row>
    <row r="564" spans="1:20" x14ac:dyDescent="0.25">
      <c r="A564" s="15">
        <v>563</v>
      </c>
      <c r="B564" s="15" t="s">
        <v>2853</v>
      </c>
      <c r="C564" s="15">
        <v>3920</v>
      </c>
      <c r="D564" s="15" t="s">
        <v>914</v>
      </c>
      <c r="E564" s="15" t="s">
        <v>2846</v>
      </c>
      <c r="F564" s="15" t="s">
        <v>2846</v>
      </c>
      <c r="G564" s="15" t="s">
        <v>407</v>
      </c>
      <c r="H564" s="15" t="s">
        <v>1292</v>
      </c>
      <c r="I564" s="15" t="s">
        <v>2051</v>
      </c>
      <c r="J564" s="15" t="s">
        <v>178</v>
      </c>
      <c r="K564" s="15" t="s">
        <v>179</v>
      </c>
      <c r="L564" s="15" t="s">
        <v>180</v>
      </c>
      <c r="M564" s="15" t="s">
        <v>181</v>
      </c>
      <c r="N564" s="16">
        <v>43466</v>
      </c>
      <c r="O564" s="16">
        <v>43677</v>
      </c>
      <c r="P564" s="15">
        <v>100</v>
      </c>
      <c r="Q564" s="15">
        <v>100</v>
      </c>
      <c r="R564" s="15">
        <v>100</v>
      </c>
      <c r="S564" s="17">
        <v>1</v>
      </c>
      <c r="T564" s="17">
        <v>1</v>
      </c>
    </row>
    <row r="565" spans="1:20" x14ac:dyDescent="0.25">
      <c r="A565" s="15">
        <v>564</v>
      </c>
      <c r="B565" s="15" t="s">
        <v>2853</v>
      </c>
      <c r="C565" s="15">
        <v>3920</v>
      </c>
      <c r="D565" s="15" t="s">
        <v>914</v>
      </c>
      <c r="E565" s="15" t="s">
        <v>2846</v>
      </c>
      <c r="F565" s="15" t="s">
        <v>2846</v>
      </c>
      <c r="G565" s="15" t="s">
        <v>530</v>
      </c>
      <c r="H565" s="15" t="s">
        <v>1295</v>
      </c>
      <c r="I565" s="15" t="s">
        <v>2855</v>
      </c>
      <c r="J565" s="15" t="s">
        <v>175</v>
      </c>
      <c r="K565" s="15" t="s">
        <v>176</v>
      </c>
      <c r="L565" s="15" t="s">
        <v>177</v>
      </c>
      <c r="M565" s="15" t="s">
        <v>177</v>
      </c>
      <c r="N565" s="16">
        <v>43466</v>
      </c>
      <c r="O565" s="16">
        <v>44012</v>
      </c>
      <c r="P565" s="15">
        <v>100</v>
      </c>
      <c r="Q565" s="15">
        <v>100</v>
      </c>
      <c r="R565" s="15">
        <v>100</v>
      </c>
      <c r="S565" s="17">
        <v>1</v>
      </c>
      <c r="T565" s="17">
        <v>1</v>
      </c>
    </row>
    <row r="566" spans="1:20" x14ac:dyDescent="0.25">
      <c r="A566" s="15">
        <v>565</v>
      </c>
      <c r="B566" s="15" t="s">
        <v>2853</v>
      </c>
      <c r="C566" s="15">
        <v>3920</v>
      </c>
      <c r="D566" s="15" t="s">
        <v>914</v>
      </c>
      <c r="E566" s="15" t="s">
        <v>2846</v>
      </c>
      <c r="F566" s="15" t="s">
        <v>2846</v>
      </c>
      <c r="G566" s="15" t="s">
        <v>809</v>
      </c>
      <c r="H566" s="15" t="s">
        <v>1300</v>
      </c>
      <c r="I566" s="15" t="s">
        <v>2855</v>
      </c>
      <c r="J566" s="15" t="s">
        <v>175</v>
      </c>
      <c r="K566" s="15" t="s">
        <v>176</v>
      </c>
      <c r="L566" s="15" t="s">
        <v>177</v>
      </c>
      <c r="M566" s="15" t="s">
        <v>177</v>
      </c>
      <c r="N566" s="16">
        <v>43221</v>
      </c>
      <c r="O566" s="16">
        <v>43830</v>
      </c>
      <c r="P566" s="15">
        <v>100</v>
      </c>
      <c r="Q566" s="15">
        <v>100</v>
      </c>
      <c r="R566" s="15">
        <v>100</v>
      </c>
      <c r="S566" s="17">
        <v>1</v>
      </c>
      <c r="T566" s="17">
        <v>1</v>
      </c>
    </row>
    <row r="567" spans="1:20" x14ac:dyDescent="0.25">
      <c r="A567" s="15">
        <v>566</v>
      </c>
      <c r="B567" s="15" t="s">
        <v>2853</v>
      </c>
      <c r="C567" s="15">
        <v>3920</v>
      </c>
      <c r="D567" s="15" t="s">
        <v>914</v>
      </c>
      <c r="E567" s="15" t="s">
        <v>2846</v>
      </c>
      <c r="F567" s="15" t="s">
        <v>2846</v>
      </c>
      <c r="G567" s="15" t="s">
        <v>390</v>
      </c>
      <c r="H567" s="15" t="s">
        <v>1318</v>
      </c>
      <c r="I567" s="15" t="s">
        <v>2051</v>
      </c>
      <c r="J567" s="15" t="s">
        <v>175</v>
      </c>
      <c r="K567" s="15" t="s">
        <v>176</v>
      </c>
      <c r="L567" s="15" t="s">
        <v>177</v>
      </c>
      <c r="M567" s="15" t="s">
        <v>177</v>
      </c>
      <c r="N567" s="16">
        <v>43221</v>
      </c>
      <c r="O567" s="16">
        <v>43465</v>
      </c>
      <c r="P567" s="15">
        <v>100</v>
      </c>
      <c r="Q567" s="15">
        <v>100</v>
      </c>
      <c r="R567" s="15">
        <v>100</v>
      </c>
      <c r="S567" s="17">
        <v>1</v>
      </c>
      <c r="T567" s="17">
        <v>1</v>
      </c>
    </row>
    <row r="568" spans="1:20" x14ac:dyDescent="0.25">
      <c r="A568" s="15">
        <v>567</v>
      </c>
      <c r="B568" s="15" t="s">
        <v>2853</v>
      </c>
      <c r="C568" s="15">
        <v>3920</v>
      </c>
      <c r="D568" s="15" t="s">
        <v>914</v>
      </c>
      <c r="E568" s="15" t="s">
        <v>2846</v>
      </c>
      <c r="F568" s="15" t="s">
        <v>2846</v>
      </c>
      <c r="G568" s="15" t="s">
        <v>211</v>
      </c>
      <c r="H568" s="15" t="s">
        <v>1477</v>
      </c>
      <c r="I568" s="15" t="s">
        <v>2856</v>
      </c>
      <c r="J568" s="15" t="s">
        <v>90</v>
      </c>
      <c r="K568" s="15" t="s">
        <v>91</v>
      </c>
      <c r="L568" s="15" t="s">
        <v>92</v>
      </c>
      <c r="M568" s="15" t="s">
        <v>93</v>
      </c>
      <c r="N568" s="16">
        <v>43281</v>
      </c>
      <c r="O568" s="16">
        <v>43676</v>
      </c>
      <c r="P568" s="15">
        <v>100</v>
      </c>
      <c r="Q568" s="15">
        <v>100</v>
      </c>
      <c r="R568" s="15">
        <v>100</v>
      </c>
      <c r="S568" s="17">
        <v>1</v>
      </c>
      <c r="T568" s="17">
        <v>1</v>
      </c>
    </row>
    <row r="569" spans="1:20" x14ac:dyDescent="0.25">
      <c r="A569" s="15">
        <v>568</v>
      </c>
      <c r="B569" s="15" t="s">
        <v>2853</v>
      </c>
      <c r="C569" s="15">
        <v>3920</v>
      </c>
      <c r="D569" s="15" t="s">
        <v>914</v>
      </c>
      <c r="E569" s="15" t="s">
        <v>2846</v>
      </c>
      <c r="F569" s="15" t="s">
        <v>2846</v>
      </c>
      <c r="G569" s="15" t="s">
        <v>355</v>
      </c>
      <c r="H569" s="15" t="s">
        <v>1479</v>
      </c>
      <c r="I569" s="15" t="s">
        <v>2051</v>
      </c>
      <c r="J569" s="15" t="s">
        <v>234</v>
      </c>
      <c r="K569" s="15" t="s">
        <v>235</v>
      </c>
      <c r="L569" s="15" t="s">
        <v>87</v>
      </c>
      <c r="M569" s="15" t="s">
        <v>88</v>
      </c>
      <c r="N569" s="16">
        <v>43647</v>
      </c>
      <c r="O569" s="16">
        <v>43830</v>
      </c>
      <c r="P569" s="15">
        <v>100</v>
      </c>
      <c r="Q569" s="15">
        <v>100</v>
      </c>
      <c r="R569" s="15">
        <v>100</v>
      </c>
      <c r="S569" s="17">
        <v>1</v>
      </c>
      <c r="T569" s="17">
        <v>1</v>
      </c>
    </row>
    <row r="570" spans="1:20" x14ac:dyDescent="0.25">
      <c r="A570" s="15">
        <v>569</v>
      </c>
      <c r="B570" s="15" t="s">
        <v>2853</v>
      </c>
      <c r="C570" s="15">
        <v>3920</v>
      </c>
      <c r="D570" s="15" t="s">
        <v>914</v>
      </c>
      <c r="E570" s="15" t="s">
        <v>2846</v>
      </c>
      <c r="F570" s="15" t="s">
        <v>2846</v>
      </c>
      <c r="G570" s="15" t="s">
        <v>210</v>
      </c>
      <c r="H570" s="15" t="s">
        <v>1481</v>
      </c>
      <c r="I570" s="15" t="s">
        <v>2051</v>
      </c>
      <c r="J570" s="15" t="s">
        <v>90</v>
      </c>
      <c r="K570" s="15" t="s">
        <v>91</v>
      </c>
      <c r="L570" s="15" t="s">
        <v>92</v>
      </c>
      <c r="M570" s="15" t="s">
        <v>93</v>
      </c>
      <c r="N570" s="16">
        <v>43281</v>
      </c>
      <c r="O570" s="16">
        <v>43465</v>
      </c>
      <c r="P570" s="15">
        <v>100</v>
      </c>
      <c r="Q570" s="15">
        <v>100</v>
      </c>
      <c r="R570" s="15">
        <v>100</v>
      </c>
      <c r="S570" s="17">
        <v>1</v>
      </c>
      <c r="T570" s="17">
        <v>1</v>
      </c>
    </row>
    <row r="571" spans="1:20" x14ac:dyDescent="0.25">
      <c r="A571" s="15">
        <v>570</v>
      </c>
      <c r="B571" s="15" t="s">
        <v>2853</v>
      </c>
      <c r="C571" s="15">
        <v>3920</v>
      </c>
      <c r="D571" s="15" t="s">
        <v>914</v>
      </c>
      <c r="E571" s="15" t="s">
        <v>2846</v>
      </c>
      <c r="F571" s="15" t="s">
        <v>2846</v>
      </c>
      <c r="G571" s="15" t="s">
        <v>209</v>
      </c>
      <c r="H571" s="15" t="s">
        <v>1482</v>
      </c>
      <c r="I571" s="15" t="s">
        <v>2855</v>
      </c>
      <c r="J571" s="15" t="s">
        <v>90</v>
      </c>
      <c r="K571" s="15" t="s">
        <v>91</v>
      </c>
      <c r="L571" s="15" t="s">
        <v>92</v>
      </c>
      <c r="M571" s="15" t="s">
        <v>93</v>
      </c>
      <c r="N571" s="16">
        <v>43281</v>
      </c>
      <c r="O571" s="16">
        <v>43830</v>
      </c>
      <c r="P571" s="15">
        <v>100</v>
      </c>
      <c r="Q571" s="15">
        <v>100</v>
      </c>
      <c r="R571" s="15">
        <v>100</v>
      </c>
      <c r="S571" s="17">
        <v>1</v>
      </c>
      <c r="T571" s="17">
        <v>1</v>
      </c>
    </row>
    <row r="572" spans="1:20" x14ac:dyDescent="0.25">
      <c r="A572" s="15">
        <v>571</v>
      </c>
      <c r="B572" s="15" t="s">
        <v>2853</v>
      </c>
      <c r="C572" s="15">
        <v>3920</v>
      </c>
      <c r="D572" s="15" t="s">
        <v>914</v>
      </c>
      <c r="E572" s="15" t="s">
        <v>2846</v>
      </c>
      <c r="F572" s="15" t="s">
        <v>2846</v>
      </c>
      <c r="G572" s="15" t="s">
        <v>208</v>
      </c>
      <c r="H572" s="15" t="s">
        <v>1483</v>
      </c>
      <c r="I572" s="15" t="s">
        <v>2051</v>
      </c>
      <c r="J572" s="15" t="s">
        <v>295</v>
      </c>
      <c r="K572" s="15" t="s">
        <v>296</v>
      </c>
      <c r="L572" s="15" t="s">
        <v>195</v>
      </c>
      <c r="M572" s="15" t="s">
        <v>195</v>
      </c>
      <c r="N572" s="16">
        <v>43313</v>
      </c>
      <c r="O572" s="16">
        <v>43830</v>
      </c>
      <c r="P572" s="15">
        <v>100</v>
      </c>
      <c r="Q572" s="15">
        <v>100</v>
      </c>
      <c r="R572" s="15">
        <v>100</v>
      </c>
      <c r="S572" s="17">
        <v>1</v>
      </c>
      <c r="T572" s="17">
        <v>1</v>
      </c>
    </row>
    <row r="573" spans="1:20" x14ac:dyDescent="0.25">
      <c r="A573" s="15">
        <v>572</v>
      </c>
      <c r="B573" s="15" t="s">
        <v>2853</v>
      </c>
      <c r="C573" s="15">
        <v>3920</v>
      </c>
      <c r="D573" s="15" t="s">
        <v>914</v>
      </c>
      <c r="E573" s="15" t="s">
        <v>2846</v>
      </c>
      <c r="F573" s="15" t="s">
        <v>2846</v>
      </c>
      <c r="G573" s="15" t="s">
        <v>38</v>
      </c>
      <c r="H573" s="15" t="s">
        <v>1496</v>
      </c>
      <c r="I573" s="15" t="s">
        <v>2051</v>
      </c>
      <c r="J573" s="15" t="s">
        <v>234</v>
      </c>
      <c r="K573" s="15" t="s">
        <v>235</v>
      </c>
      <c r="L573" s="15" t="s">
        <v>87</v>
      </c>
      <c r="M573" s="15" t="s">
        <v>88</v>
      </c>
      <c r="N573" s="16">
        <v>43497</v>
      </c>
      <c r="O573" s="16">
        <v>43646</v>
      </c>
      <c r="P573" s="15">
        <v>100</v>
      </c>
      <c r="Q573" s="15">
        <v>100</v>
      </c>
      <c r="R573" s="15">
        <v>100</v>
      </c>
      <c r="S573" s="17">
        <v>1</v>
      </c>
      <c r="T573" s="17">
        <v>1</v>
      </c>
    </row>
    <row r="574" spans="1:20" x14ac:dyDescent="0.25">
      <c r="A574" s="15">
        <v>573</v>
      </c>
      <c r="B574" s="15" t="s">
        <v>2853</v>
      </c>
      <c r="C574" s="15">
        <v>3920</v>
      </c>
      <c r="D574" s="15" t="s">
        <v>914</v>
      </c>
      <c r="E574" s="15" t="s">
        <v>2846</v>
      </c>
      <c r="F574" s="15" t="s">
        <v>2846</v>
      </c>
      <c r="G574" s="15" t="s">
        <v>372</v>
      </c>
      <c r="H574" s="15" t="s">
        <v>1571</v>
      </c>
      <c r="I574" s="15" t="s">
        <v>2051</v>
      </c>
      <c r="J574" s="15" t="s">
        <v>675</v>
      </c>
      <c r="K574" s="15" t="s">
        <v>676</v>
      </c>
      <c r="L574" s="15" t="s">
        <v>177</v>
      </c>
      <c r="M574" s="15" t="s">
        <v>177</v>
      </c>
      <c r="N574" s="16">
        <v>43221</v>
      </c>
      <c r="O574" s="16">
        <v>43465</v>
      </c>
      <c r="P574" s="15">
        <v>100</v>
      </c>
      <c r="Q574" s="15">
        <v>100</v>
      </c>
      <c r="R574" s="15">
        <v>100</v>
      </c>
      <c r="S574" s="17">
        <v>1</v>
      </c>
      <c r="T574" s="17">
        <v>1</v>
      </c>
    </row>
    <row r="575" spans="1:20" x14ac:dyDescent="0.25">
      <c r="A575" s="15">
        <v>574</v>
      </c>
      <c r="B575" s="15" t="s">
        <v>2853</v>
      </c>
      <c r="C575" s="15">
        <v>3920</v>
      </c>
      <c r="D575" s="15" t="s">
        <v>914</v>
      </c>
      <c r="E575" s="15" t="s">
        <v>2846</v>
      </c>
      <c r="F575" s="15" t="s">
        <v>2846</v>
      </c>
      <c r="G575" s="15" t="s">
        <v>528</v>
      </c>
      <c r="H575" s="15" t="s">
        <v>1573</v>
      </c>
      <c r="I575" s="15" t="s">
        <v>2855</v>
      </c>
      <c r="J575" s="15" t="s">
        <v>675</v>
      </c>
      <c r="K575" s="15" t="s">
        <v>676</v>
      </c>
      <c r="L575" s="15" t="s">
        <v>177</v>
      </c>
      <c r="M575" s="15" t="s">
        <v>177</v>
      </c>
      <c r="N575" s="16">
        <v>43221</v>
      </c>
      <c r="O575" s="16">
        <v>43251</v>
      </c>
      <c r="P575" s="15">
        <v>100</v>
      </c>
      <c r="Q575" s="15">
        <v>100</v>
      </c>
      <c r="R575" s="15">
        <v>100</v>
      </c>
      <c r="S575" s="17">
        <v>1</v>
      </c>
      <c r="T575" s="17">
        <v>1</v>
      </c>
    </row>
    <row r="576" spans="1:20" x14ac:dyDescent="0.25">
      <c r="A576" s="15">
        <v>575</v>
      </c>
      <c r="B576" s="15" t="s">
        <v>2853</v>
      </c>
      <c r="C576" s="15">
        <v>3920</v>
      </c>
      <c r="D576" s="15" t="s">
        <v>914</v>
      </c>
      <c r="E576" s="15" t="s">
        <v>2846</v>
      </c>
      <c r="F576" s="15" t="s">
        <v>2846</v>
      </c>
      <c r="G576" s="15" t="s">
        <v>374</v>
      </c>
      <c r="H576" s="15" t="s">
        <v>1574</v>
      </c>
      <c r="I576" s="15" t="s">
        <v>2051</v>
      </c>
      <c r="J576" s="15" t="s">
        <v>387</v>
      </c>
      <c r="K576" s="15" t="s">
        <v>388</v>
      </c>
      <c r="L576" s="15" t="s">
        <v>198</v>
      </c>
      <c r="M576" s="15" t="s">
        <v>198</v>
      </c>
      <c r="N576" s="16">
        <v>43466</v>
      </c>
      <c r="O576" s="16">
        <v>44012</v>
      </c>
      <c r="P576" s="15">
        <v>100</v>
      </c>
      <c r="Q576" s="15">
        <v>100</v>
      </c>
      <c r="R576" s="15">
        <v>40</v>
      </c>
      <c r="S576" s="17">
        <v>0.4</v>
      </c>
      <c r="T576" s="17">
        <v>0.4</v>
      </c>
    </row>
    <row r="577" spans="1:20" x14ac:dyDescent="0.25">
      <c r="A577" s="15">
        <v>576</v>
      </c>
      <c r="B577" s="15" t="s">
        <v>2853</v>
      </c>
      <c r="C577" s="15">
        <v>3920</v>
      </c>
      <c r="D577" s="15" t="s">
        <v>914</v>
      </c>
      <c r="E577" s="15" t="s">
        <v>2846</v>
      </c>
      <c r="F577" s="15" t="s">
        <v>2846</v>
      </c>
      <c r="G577" s="15" t="s">
        <v>359</v>
      </c>
      <c r="H577" s="15" t="s">
        <v>1575</v>
      </c>
      <c r="I577" s="15" t="s">
        <v>2051</v>
      </c>
      <c r="J577" s="15" t="s">
        <v>234</v>
      </c>
      <c r="K577" s="15" t="s">
        <v>235</v>
      </c>
      <c r="L577" s="15" t="s">
        <v>87</v>
      </c>
      <c r="M577" s="15" t="s">
        <v>88</v>
      </c>
      <c r="N577" s="16">
        <v>43466</v>
      </c>
      <c r="O577" s="16">
        <v>43830</v>
      </c>
      <c r="P577" s="15">
        <v>100</v>
      </c>
      <c r="Q577" s="15">
        <v>100</v>
      </c>
      <c r="R577" s="15">
        <v>100</v>
      </c>
      <c r="S577" s="17">
        <v>1</v>
      </c>
      <c r="T577" s="17">
        <v>1</v>
      </c>
    </row>
    <row r="578" spans="1:20" x14ac:dyDescent="0.25">
      <c r="A578" s="15">
        <v>577</v>
      </c>
      <c r="B578" s="15" t="s">
        <v>2853</v>
      </c>
      <c r="C578" s="15">
        <v>3920</v>
      </c>
      <c r="D578" s="15" t="s">
        <v>914</v>
      </c>
      <c r="E578" s="15" t="s">
        <v>2846</v>
      </c>
      <c r="F578" s="15" t="s">
        <v>2846</v>
      </c>
      <c r="G578" s="15" t="s">
        <v>337</v>
      </c>
      <c r="H578" s="15" t="s">
        <v>1752</v>
      </c>
      <c r="I578" s="15" t="s">
        <v>2051</v>
      </c>
      <c r="J578" s="15" t="s">
        <v>175</v>
      </c>
      <c r="K578" s="15" t="s">
        <v>176</v>
      </c>
      <c r="L578" s="15" t="s">
        <v>177</v>
      </c>
      <c r="M578" s="15" t="s">
        <v>177</v>
      </c>
      <c r="N578" s="16">
        <v>43282</v>
      </c>
      <c r="O578" s="16">
        <v>43646</v>
      </c>
      <c r="P578" s="15">
        <v>100</v>
      </c>
      <c r="Q578" s="15">
        <v>100</v>
      </c>
      <c r="R578" s="15">
        <v>100</v>
      </c>
      <c r="S578" s="17">
        <v>1</v>
      </c>
      <c r="T578" s="17">
        <v>1</v>
      </c>
    </row>
    <row r="579" spans="1:20" x14ac:dyDescent="0.25">
      <c r="A579" s="15">
        <v>578</v>
      </c>
      <c r="B579" s="15" t="s">
        <v>2853</v>
      </c>
      <c r="C579" s="15">
        <v>3920</v>
      </c>
      <c r="D579" s="15" t="s">
        <v>914</v>
      </c>
      <c r="E579" s="15" t="s">
        <v>2846</v>
      </c>
      <c r="F579" s="15" t="s">
        <v>2846</v>
      </c>
      <c r="G579" s="15" t="s">
        <v>353</v>
      </c>
      <c r="H579" s="15" t="s">
        <v>1793</v>
      </c>
      <c r="I579" s="15" t="s">
        <v>2051</v>
      </c>
      <c r="J579" s="15" t="s">
        <v>175</v>
      </c>
      <c r="K579" s="15" t="s">
        <v>176</v>
      </c>
      <c r="L579" s="15" t="s">
        <v>177</v>
      </c>
      <c r="M579" s="15" t="s">
        <v>177</v>
      </c>
      <c r="N579" s="16">
        <v>43647</v>
      </c>
      <c r="O579" s="16">
        <v>44012</v>
      </c>
      <c r="P579" s="15">
        <v>100</v>
      </c>
      <c r="Q579" s="15">
        <v>100</v>
      </c>
      <c r="R579" s="15">
        <v>100</v>
      </c>
      <c r="S579" s="17">
        <v>1</v>
      </c>
      <c r="T579" s="17">
        <v>1</v>
      </c>
    </row>
    <row r="580" spans="1:20" x14ac:dyDescent="0.25">
      <c r="A580" s="15">
        <v>579</v>
      </c>
      <c r="B580" s="15" t="s">
        <v>2853</v>
      </c>
      <c r="C580" s="15">
        <v>3920</v>
      </c>
      <c r="D580" s="15" t="s">
        <v>914</v>
      </c>
      <c r="E580" s="15" t="s">
        <v>2846</v>
      </c>
      <c r="F580" s="15" t="s">
        <v>2846</v>
      </c>
      <c r="G580" s="15" t="s">
        <v>244</v>
      </c>
      <c r="H580" s="15" t="s">
        <v>1864</v>
      </c>
      <c r="I580" s="15" t="s">
        <v>2855</v>
      </c>
      <c r="J580" s="15" t="s">
        <v>175</v>
      </c>
      <c r="K580" s="15" t="s">
        <v>176</v>
      </c>
      <c r="L580" s="15" t="s">
        <v>177</v>
      </c>
      <c r="M580" s="15" t="s">
        <v>177</v>
      </c>
      <c r="N580" s="16">
        <v>43221</v>
      </c>
      <c r="O580" s="16">
        <v>43404</v>
      </c>
      <c r="P580" s="15">
        <v>100</v>
      </c>
      <c r="Q580" s="15">
        <v>100</v>
      </c>
      <c r="R580" s="15">
        <v>100</v>
      </c>
      <c r="S580" s="17">
        <v>1</v>
      </c>
      <c r="T580" s="17">
        <v>1</v>
      </c>
    </row>
    <row r="581" spans="1:20" x14ac:dyDescent="0.25">
      <c r="A581" s="15">
        <v>580</v>
      </c>
      <c r="B581" s="15" t="s">
        <v>2853</v>
      </c>
      <c r="C581" s="15">
        <v>3920</v>
      </c>
      <c r="D581" s="15" t="s">
        <v>914</v>
      </c>
      <c r="E581" s="15" t="s">
        <v>2846</v>
      </c>
      <c r="F581" s="15" t="s">
        <v>2846</v>
      </c>
      <c r="G581" s="15" t="s">
        <v>129</v>
      </c>
      <c r="H581" s="15" t="s">
        <v>1871</v>
      </c>
      <c r="I581" s="15" t="s">
        <v>2051</v>
      </c>
      <c r="J581" s="15" t="s">
        <v>90</v>
      </c>
      <c r="K581" s="15" t="s">
        <v>91</v>
      </c>
      <c r="L581" s="15" t="s">
        <v>92</v>
      </c>
      <c r="M581" s="15" t="s">
        <v>93</v>
      </c>
      <c r="N581" s="16">
        <v>43281</v>
      </c>
      <c r="O581" s="16">
        <v>44561</v>
      </c>
      <c r="P581" s="15">
        <v>99</v>
      </c>
      <c r="Q581" s="15">
        <v>100</v>
      </c>
      <c r="R581" s="15">
        <v>33</v>
      </c>
      <c r="S581" s="17">
        <v>0.33333333333333331</v>
      </c>
      <c r="T581" s="17">
        <v>0.33</v>
      </c>
    </row>
    <row r="582" spans="1:20" x14ac:dyDescent="0.25">
      <c r="A582" s="15">
        <v>581</v>
      </c>
      <c r="B582" s="15" t="s">
        <v>2853</v>
      </c>
      <c r="C582" s="15">
        <v>3920</v>
      </c>
      <c r="D582" s="15" t="s">
        <v>914</v>
      </c>
      <c r="E582" s="15" t="s">
        <v>2846</v>
      </c>
      <c r="F582" s="15" t="s">
        <v>2846</v>
      </c>
      <c r="G582" s="15" t="s">
        <v>205</v>
      </c>
      <c r="H582" s="15" t="s">
        <v>1873</v>
      </c>
      <c r="I582" s="15" t="s">
        <v>2855</v>
      </c>
      <c r="J582" s="15" t="s">
        <v>90</v>
      </c>
      <c r="K582" s="15" t="s">
        <v>91</v>
      </c>
      <c r="L582" s="15" t="s">
        <v>92</v>
      </c>
      <c r="M582" s="15" t="s">
        <v>93</v>
      </c>
      <c r="N582" s="16">
        <v>43281</v>
      </c>
      <c r="O582" s="16">
        <v>43465</v>
      </c>
      <c r="P582" s="15">
        <v>100</v>
      </c>
      <c r="Q582" s="15">
        <v>100</v>
      </c>
      <c r="R582" s="15">
        <v>100</v>
      </c>
      <c r="S582" s="17">
        <v>1</v>
      </c>
      <c r="T582" s="17">
        <v>1</v>
      </c>
    </row>
    <row r="583" spans="1:20" x14ac:dyDescent="0.25">
      <c r="A583" s="15">
        <v>582</v>
      </c>
      <c r="B583" s="15" t="s">
        <v>2853</v>
      </c>
      <c r="C583" s="15">
        <v>3920</v>
      </c>
      <c r="D583" s="15" t="s">
        <v>914</v>
      </c>
      <c r="E583" s="15" t="s">
        <v>2846</v>
      </c>
      <c r="F583" s="15" t="s">
        <v>2846</v>
      </c>
      <c r="G583" s="15" t="s">
        <v>207</v>
      </c>
      <c r="H583" s="15" t="s">
        <v>1875</v>
      </c>
      <c r="I583" s="15" t="s">
        <v>2051</v>
      </c>
      <c r="J583" s="15" t="s">
        <v>90</v>
      </c>
      <c r="K583" s="15" t="s">
        <v>91</v>
      </c>
      <c r="L583" s="15" t="s">
        <v>92</v>
      </c>
      <c r="M583" s="15" t="s">
        <v>93</v>
      </c>
      <c r="N583" s="16">
        <v>43281</v>
      </c>
      <c r="O583" s="16">
        <v>43465</v>
      </c>
      <c r="P583" s="15">
        <v>100</v>
      </c>
      <c r="Q583" s="15">
        <v>100</v>
      </c>
      <c r="R583" s="15">
        <v>100</v>
      </c>
      <c r="S583" s="17">
        <v>1</v>
      </c>
      <c r="T583" s="17">
        <v>1</v>
      </c>
    </row>
    <row r="584" spans="1:20" x14ac:dyDescent="0.25">
      <c r="A584" s="15">
        <v>583</v>
      </c>
      <c r="B584" s="15" t="s">
        <v>2853</v>
      </c>
      <c r="C584" s="15">
        <v>3920</v>
      </c>
      <c r="D584" s="15" t="s">
        <v>914</v>
      </c>
      <c r="E584" s="15" t="s">
        <v>2846</v>
      </c>
      <c r="F584" s="15" t="s">
        <v>2846</v>
      </c>
      <c r="G584" s="15" t="s">
        <v>206</v>
      </c>
      <c r="H584" s="15" t="s">
        <v>1893</v>
      </c>
      <c r="I584" s="15" t="s">
        <v>2855</v>
      </c>
      <c r="J584" s="15" t="s">
        <v>295</v>
      </c>
      <c r="K584" s="15" t="s">
        <v>296</v>
      </c>
      <c r="L584" s="15" t="s">
        <v>195</v>
      </c>
      <c r="M584" s="15" t="s">
        <v>195</v>
      </c>
      <c r="N584" s="16">
        <v>43313</v>
      </c>
      <c r="O584" s="16">
        <v>44561</v>
      </c>
      <c r="P584" s="15">
        <v>80</v>
      </c>
      <c r="Q584" s="15">
        <v>100</v>
      </c>
      <c r="R584" s="15">
        <v>40</v>
      </c>
      <c r="S584" s="17">
        <v>0.5</v>
      </c>
      <c r="T584" s="17">
        <v>0.4</v>
      </c>
    </row>
    <row r="585" spans="1:20" x14ac:dyDescent="0.25">
      <c r="A585" s="15">
        <v>584</v>
      </c>
      <c r="B585" s="15" t="s">
        <v>2853</v>
      </c>
      <c r="C585" s="15">
        <v>3920</v>
      </c>
      <c r="D585" s="15" t="s">
        <v>914</v>
      </c>
      <c r="E585" s="15" t="s">
        <v>2846</v>
      </c>
      <c r="F585" s="15" t="s">
        <v>2846</v>
      </c>
      <c r="G585" s="15" t="s">
        <v>115</v>
      </c>
      <c r="H585" s="15" t="s">
        <v>1895</v>
      </c>
      <c r="I585" s="15" t="s">
        <v>2051</v>
      </c>
      <c r="J585" s="15" t="s">
        <v>154</v>
      </c>
      <c r="K585" s="15" t="s">
        <v>155</v>
      </c>
      <c r="L585" s="15" t="s">
        <v>156</v>
      </c>
      <c r="M585" s="15" t="s">
        <v>156</v>
      </c>
      <c r="N585" s="16">
        <v>43221</v>
      </c>
      <c r="O585" s="16">
        <v>43738</v>
      </c>
      <c r="P585" s="15">
        <v>100</v>
      </c>
      <c r="Q585" s="15">
        <v>100</v>
      </c>
      <c r="R585" s="15">
        <v>35</v>
      </c>
      <c r="S585" s="17">
        <v>0.35</v>
      </c>
      <c r="T585" s="17">
        <v>0.35</v>
      </c>
    </row>
    <row r="586" spans="1:20" x14ac:dyDescent="0.25">
      <c r="A586" s="15">
        <v>585</v>
      </c>
      <c r="B586" s="15" t="s">
        <v>2853</v>
      </c>
      <c r="C586" s="15">
        <v>3920</v>
      </c>
      <c r="D586" s="15" t="s">
        <v>914</v>
      </c>
      <c r="E586" s="15" t="s">
        <v>2846</v>
      </c>
      <c r="F586" s="15" t="s">
        <v>2846</v>
      </c>
      <c r="G586" s="15" t="s">
        <v>97</v>
      </c>
      <c r="H586" s="15" t="s">
        <v>1903</v>
      </c>
      <c r="I586" s="15" t="s">
        <v>2051</v>
      </c>
      <c r="J586" s="15" t="s">
        <v>387</v>
      </c>
      <c r="K586" s="15" t="s">
        <v>388</v>
      </c>
      <c r="L586" s="15" t="s">
        <v>198</v>
      </c>
      <c r="M586" s="15" t="s">
        <v>198</v>
      </c>
      <c r="N586" s="16">
        <v>43466</v>
      </c>
      <c r="O586" s="16">
        <v>44196</v>
      </c>
      <c r="P586" s="15">
        <v>100</v>
      </c>
      <c r="Q586" s="15">
        <v>100</v>
      </c>
      <c r="R586" s="15">
        <v>70</v>
      </c>
      <c r="S586" s="17">
        <v>0.7</v>
      </c>
      <c r="T586" s="17">
        <v>0.7</v>
      </c>
    </row>
    <row r="587" spans="1:20" x14ac:dyDescent="0.25">
      <c r="A587" s="15">
        <v>586</v>
      </c>
      <c r="B587" s="15" t="s">
        <v>2853</v>
      </c>
      <c r="C587" s="15">
        <v>3920</v>
      </c>
      <c r="D587" s="15" t="s">
        <v>914</v>
      </c>
      <c r="E587" s="15" t="s">
        <v>2846</v>
      </c>
      <c r="F587" s="15" t="s">
        <v>2846</v>
      </c>
      <c r="G587" s="15" t="s">
        <v>84</v>
      </c>
      <c r="H587" s="15" t="s">
        <v>1904</v>
      </c>
      <c r="I587" s="15" t="s">
        <v>2856</v>
      </c>
      <c r="J587" s="15" t="s">
        <v>85</v>
      </c>
      <c r="K587" s="15" t="s">
        <v>86</v>
      </c>
      <c r="L587" s="15" t="s">
        <v>87</v>
      </c>
      <c r="M587" s="15" t="s">
        <v>88</v>
      </c>
      <c r="N587" s="16">
        <v>43221</v>
      </c>
      <c r="O587" s="16">
        <v>43312</v>
      </c>
      <c r="P587" s="15">
        <v>100</v>
      </c>
      <c r="Q587" s="15">
        <v>100</v>
      </c>
      <c r="R587" s="15">
        <v>100</v>
      </c>
      <c r="S587" s="17">
        <v>1</v>
      </c>
      <c r="T587" s="17">
        <v>1</v>
      </c>
    </row>
    <row r="588" spans="1:20" x14ac:dyDescent="0.25">
      <c r="A588" s="15">
        <v>587</v>
      </c>
      <c r="B588" s="15" t="s">
        <v>2853</v>
      </c>
      <c r="C588" s="15">
        <v>3920</v>
      </c>
      <c r="D588" s="15" t="s">
        <v>914</v>
      </c>
      <c r="E588" s="15" t="s">
        <v>2846</v>
      </c>
      <c r="F588" s="15" t="s">
        <v>2846</v>
      </c>
      <c r="G588" s="15" t="s">
        <v>212</v>
      </c>
      <c r="H588" s="15" t="s">
        <v>1905</v>
      </c>
      <c r="I588" s="15" t="s">
        <v>2051</v>
      </c>
      <c r="J588" s="15" t="s">
        <v>175</v>
      </c>
      <c r="K588" s="15" t="s">
        <v>176</v>
      </c>
      <c r="L588" s="15" t="s">
        <v>177</v>
      </c>
      <c r="M588" s="15" t="s">
        <v>177</v>
      </c>
      <c r="N588" s="16">
        <v>43252</v>
      </c>
      <c r="O588" s="16">
        <v>43646</v>
      </c>
      <c r="P588" s="15">
        <v>100</v>
      </c>
      <c r="Q588" s="15">
        <v>100</v>
      </c>
      <c r="R588" s="15">
        <v>100</v>
      </c>
      <c r="S588" s="17">
        <v>1</v>
      </c>
      <c r="T588" s="17">
        <v>1</v>
      </c>
    </row>
    <row r="589" spans="1:20" x14ac:dyDescent="0.25">
      <c r="A589" s="15">
        <v>588</v>
      </c>
      <c r="B589" s="15" t="s">
        <v>2853</v>
      </c>
      <c r="C589" s="15">
        <v>3920</v>
      </c>
      <c r="D589" s="15" t="s">
        <v>914</v>
      </c>
      <c r="E589" s="15" t="s">
        <v>2846</v>
      </c>
      <c r="F589" s="15" t="s">
        <v>2846</v>
      </c>
      <c r="G589" s="15" t="s">
        <v>102</v>
      </c>
      <c r="H589" s="15" t="s">
        <v>1907</v>
      </c>
      <c r="I589" s="15" t="s">
        <v>2855</v>
      </c>
      <c r="J589" s="15" t="s">
        <v>90</v>
      </c>
      <c r="K589" s="15" t="s">
        <v>91</v>
      </c>
      <c r="L589" s="15" t="s">
        <v>92</v>
      </c>
      <c r="M589" s="15" t="s">
        <v>93</v>
      </c>
      <c r="N589" s="16">
        <v>43281</v>
      </c>
      <c r="O589" s="16">
        <v>44561</v>
      </c>
      <c r="P589" s="15">
        <v>45</v>
      </c>
      <c r="Q589" s="15">
        <v>100</v>
      </c>
      <c r="R589" s="15">
        <v>40</v>
      </c>
      <c r="S589" s="17">
        <v>0.88888888888888884</v>
      </c>
      <c r="T589" s="17">
        <v>0.4</v>
      </c>
    </row>
    <row r="590" spans="1:20" x14ac:dyDescent="0.25">
      <c r="A590" s="15">
        <v>589</v>
      </c>
      <c r="B590" s="15" t="s">
        <v>2853</v>
      </c>
      <c r="C590" s="15">
        <v>3920</v>
      </c>
      <c r="D590" s="15" t="s">
        <v>914</v>
      </c>
      <c r="E590" s="15" t="s">
        <v>2846</v>
      </c>
      <c r="F590" s="15" t="s">
        <v>2846</v>
      </c>
      <c r="G590" s="15" t="s">
        <v>89</v>
      </c>
      <c r="H590" s="15" t="s">
        <v>1962</v>
      </c>
      <c r="I590" s="15" t="s">
        <v>2051</v>
      </c>
      <c r="J590" s="15" t="s">
        <v>90</v>
      </c>
      <c r="K590" s="15" t="s">
        <v>91</v>
      </c>
      <c r="L590" s="15" t="s">
        <v>92</v>
      </c>
      <c r="M590" s="15" t="s">
        <v>93</v>
      </c>
      <c r="N590" s="16">
        <v>43646</v>
      </c>
      <c r="O590" s="16">
        <v>44561</v>
      </c>
      <c r="P590" s="15">
        <v>40</v>
      </c>
      <c r="Q590" s="15">
        <v>100</v>
      </c>
      <c r="R590" s="15">
        <v>35</v>
      </c>
      <c r="S590" s="17">
        <v>0.875</v>
      </c>
      <c r="T590" s="17">
        <v>0.35</v>
      </c>
    </row>
    <row r="591" spans="1:20" x14ac:dyDescent="0.25">
      <c r="A591" s="15">
        <v>590</v>
      </c>
      <c r="B591" s="15" t="s">
        <v>2853</v>
      </c>
      <c r="C591" s="15">
        <v>3920</v>
      </c>
      <c r="D591" s="15" t="s">
        <v>914</v>
      </c>
      <c r="E591" s="15" t="s">
        <v>2846</v>
      </c>
      <c r="F591" s="15" t="s">
        <v>2846</v>
      </c>
      <c r="G591" s="15" t="s">
        <v>128</v>
      </c>
      <c r="H591" s="15" t="s">
        <v>1965</v>
      </c>
      <c r="I591" s="15" t="s">
        <v>2855</v>
      </c>
      <c r="J591" s="15" t="s">
        <v>90</v>
      </c>
      <c r="K591" s="15" t="s">
        <v>91</v>
      </c>
      <c r="L591" s="15" t="s">
        <v>92</v>
      </c>
      <c r="M591" s="15" t="s">
        <v>93</v>
      </c>
      <c r="N591" s="16">
        <v>43281</v>
      </c>
      <c r="O591" s="16">
        <v>44561</v>
      </c>
      <c r="P591" s="15">
        <v>75</v>
      </c>
      <c r="Q591" s="15">
        <v>100</v>
      </c>
      <c r="R591" s="15">
        <v>75</v>
      </c>
      <c r="S591" s="17">
        <v>1</v>
      </c>
      <c r="T591" s="17">
        <v>0.75</v>
      </c>
    </row>
    <row r="592" spans="1:20" x14ac:dyDescent="0.25">
      <c r="A592" s="15">
        <v>591</v>
      </c>
      <c r="B592" s="15" t="s">
        <v>2853</v>
      </c>
      <c r="C592" s="15">
        <v>3934</v>
      </c>
      <c r="D592" s="15" t="s">
        <v>492</v>
      </c>
      <c r="E592" s="15" t="s">
        <v>2846</v>
      </c>
      <c r="F592" s="15" t="s">
        <v>2846</v>
      </c>
      <c r="G592" s="15" t="s">
        <v>21</v>
      </c>
      <c r="H592" s="15" t="s">
        <v>493</v>
      </c>
      <c r="I592" s="15" t="s">
        <v>2856</v>
      </c>
      <c r="J592" s="15" t="s">
        <v>175</v>
      </c>
      <c r="K592" s="15" t="s">
        <v>176</v>
      </c>
      <c r="L592" s="15" t="s">
        <v>177</v>
      </c>
      <c r="M592" s="15" t="s">
        <v>177</v>
      </c>
      <c r="N592" s="16">
        <v>45292</v>
      </c>
      <c r="O592" s="16">
        <v>45473</v>
      </c>
      <c r="P592" s="15">
        <v>0</v>
      </c>
      <c r="Q592" s="15">
        <v>1</v>
      </c>
      <c r="R592" s="15">
        <v>0</v>
      </c>
      <c r="S592" s="17">
        <v>0</v>
      </c>
      <c r="T592" s="17">
        <v>0</v>
      </c>
    </row>
    <row r="593" spans="1:20" x14ac:dyDescent="0.25">
      <c r="A593" s="15">
        <v>592</v>
      </c>
      <c r="B593" s="15" t="s">
        <v>2853</v>
      </c>
      <c r="C593" s="15">
        <v>3934</v>
      </c>
      <c r="D593" s="15" t="s">
        <v>492</v>
      </c>
      <c r="E593" s="15" t="s">
        <v>2846</v>
      </c>
      <c r="F593" s="15" t="s">
        <v>2846</v>
      </c>
      <c r="G593" s="15" t="s">
        <v>23</v>
      </c>
      <c r="H593" s="15" t="s">
        <v>496</v>
      </c>
      <c r="I593" s="15" t="s">
        <v>2855</v>
      </c>
      <c r="J593" s="15" t="s">
        <v>135</v>
      </c>
      <c r="K593" s="15" t="s">
        <v>136</v>
      </c>
      <c r="L593" s="15" t="s">
        <v>132</v>
      </c>
      <c r="M593" s="15" t="s">
        <v>133</v>
      </c>
      <c r="N593" s="16">
        <v>43466</v>
      </c>
      <c r="O593" s="16">
        <v>44926</v>
      </c>
      <c r="P593" s="15">
        <v>40</v>
      </c>
      <c r="Q593" s="15">
        <v>100</v>
      </c>
      <c r="R593" s="15">
        <v>28</v>
      </c>
      <c r="S593" s="17">
        <v>0.7</v>
      </c>
      <c r="T593" s="17">
        <v>0.28000000000000003</v>
      </c>
    </row>
    <row r="594" spans="1:20" x14ac:dyDescent="0.25">
      <c r="A594" s="15">
        <v>593</v>
      </c>
      <c r="B594" s="15" t="s">
        <v>2853</v>
      </c>
      <c r="C594" s="15">
        <v>3934</v>
      </c>
      <c r="D594" s="15" t="s">
        <v>492</v>
      </c>
      <c r="E594" s="15" t="s">
        <v>2846</v>
      </c>
      <c r="F594" s="15" t="s">
        <v>2846</v>
      </c>
      <c r="G594" s="15" t="s">
        <v>22</v>
      </c>
      <c r="H594" s="15" t="s">
        <v>497</v>
      </c>
      <c r="I594" s="15" t="s">
        <v>2855</v>
      </c>
      <c r="J594" s="15" t="s">
        <v>498</v>
      </c>
      <c r="K594" s="15" t="s">
        <v>499</v>
      </c>
      <c r="L594" s="15" t="s">
        <v>228</v>
      </c>
      <c r="M594" s="15" t="s">
        <v>229</v>
      </c>
      <c r="N594" s="16">
        <v>43466</v>
      </c>
      <c r="O594" s="16">
        <v>44926</v>
      </c>
      <c r="P594" s="15">
        <v>40</v>
      </c>
      <c r="Q594" s="15">
        <v>100</v>
      </c>
      <c r="R594" s="15">
        <v>15</v>
      </c>
      <c r="S594" s="17">
        <v>0.375</v>
      </c>
      <c r="T594" s="17">
        <v>0.15</v>
      </c>
    </row>
    <row r="595" spans="1:20" x14ac:dyDescent="0.25">
      <c r="A595" s="15">
        <v>594</v>
      </c>
      <c r="B595" s="15" t="s">
        <v>2853</v>
      </c>
      <c r="C595" s="15">
        <v>3934</v>
      </c>
      <c r="D595" s="15" t="s">
        <v>492</v>
      </c>
      <c r="E595" s="15" t="s">
        <v>2846</v>
      </c>
      <c r="F595" s="15" t="s">
        <v>2846</v>
      </c>
      <c r="G595" s="15" t="s">
        <v>26</v>
      </c>
      <c r="H595" s="15" t="s">
        <v>500</v>
      </c>
      <c r="I595" s="15" t="s">
        <v>2856</v>
      </c>
      <c r="J595" s="15" t="s">
        <v>501</v>
      </c>
      <c r="K595" s="15" t="s">
        <v>502</v>
      </c>
      <c r="L595" s="15" t="s">
        <v>228</v>
      </c>
      <c r="M595" s="15" t="s">
        <v>229</v>
      </c>
      <c r="N595" s="16">
        <v>43291</v>
      </c>
      <c r="O595" s="16">
        <v>44561</v>
      </c>
      <c r="P595" s="15">
        <v>60</v>
      </c>
      <c r="Q595" s="15">
        <v>100</v>
      </c>
      <c r="R595" s="15">
        <v>60</v>
      </c>
      <c r="S595" s="17">
        <v>1</v>
      </c>
      <c r="T595" s="17">
        <v>0.6</v>
      </c>
    </row>
    <row r="596" spans="1:20" x14ac:dyDescent="0.25">
      <c r="A596" s="15">
        <v>595</v>
      </c>
      <c r="B596" s="15" t="s">
        <v>2853</v>
      </c>
      <c r="C596" s="15">
        <v>3934</v>
      </c>
      <c r="D596" s="15" t="s">
        <v>492</v>
      </c>
      <c r="E596" s="15" t="s">
        <v>2846</v>
      </c>
      <c r="F596" s="15" t="s">
        <v>2846</v>
      </c>
      <c r="G596" s="15" t="s">
        <v>27</v>
      </c>
      <c r="H596" s="15" t="s">
        <v>503</v>
      </c>
      <c r="I596" s="15" t="s">
        <v>2051</v>
      </c>
      <c r="J596" s="15" t="s">
        <v>175</v>
      </c>
      <c r="K596" s="15" t="s">
        <v>176</v>
      </c>
      <c r="L596" s="15" t="s">
        <v>177</v>
      </c>
      <c r="M596" s="15" t="s">
        <v>177</v>
      </c>
      <c r="N596" s="16">
        <v>43282</v>
      </c>
      <c r="O596" s="16">
        <v>44196</v>
      </c>
      <c r="P596" s="15">
        <v>100</v>
      </c>
      <c r="Q596" s="15">
        <v>100</v>
      </c>
      <c r="R596" s="15">
        <v>70</v>
      </c>
      <c r="S596" s="17">
        <v>0.7</v>
      </c>
      <c r="T596" s="17">
        <v>0.7</v>
      </c>
    </row>
    <row r="597" spans="1:20" x14ac:dyDescent="0.25">
      <c r="A597" s="15">
        <v>596</v>
      </c>
      <c r="B597" s="15" t="s">
        <v>2853</v>
      </c>
      <c r="C597" s="15">
        <v>3934</v>
      </c>
      <c r="D597" s="15" t="s">
        <v>492</v>
      </c>
      <c r="E597" s="15" t="s">
        <v>2846</v>
      </c>
      <c r="F597" s="15" t="s">
        <v>2846</v>
      </c>
      <c r="G597" s="15" t="s">
        <v>25</v>
      </c>
      <c r="H597" s="15" t="s">
        <v>504</v>
      </c>
      <c r="I597" s="15" t="s">
        <v>2856</v>
      </c>
      <c r="J597" s="15" t="s">
        <v>95</v>
      </c>
      <c r="K597" s="15" t="s">
        <v>96</v>
      </c>
      <c r="L597" s="15" t="s">
        <v>87</v>
      </c>
      <c r="M597" s="15" t="s">
        <v>88</v>
      </c>
      <c r="N597" s="16">
        <v>43404</v>
      </c>
      <c r="O597" s="16">
        <v>44196</v>
      </c>
      <c r="P597" s="15">
        <v>100</v>
      </c>
      <c r="Q597" s="15">
        <v>100</v>
      </c>
      <c r="R597" s="15">
        <v>100</v>
      </c>
      <c r="S597" s="17">
        <v>1</v>
      </c>
      <c r="T597" s="17">
        <v>1</v>
      </c>
    </row>
    <row r="598" spans="1:20" x14ac:dyDescent="0.25">
      <c r="A598" s="15">
        <v>597</v>
      </c>
      <c r="B598" s="15" t="s">
        <v>2853</v>
      </c>
      <c r="C598" s="15">
        <v>3934</v>
      </c>
      <c r="D598" s="15" t="s">
        <v>492</v>
      </c>
      <c r="E598" s="15" t="s">
        <v>2846</v>
      </c>
      <c r="F598" s="15" t="s">
        <v>2846</v>
      </c>
      <c r="G598" s="15" t="s">
        <v>24</v>
      </c>
      <c r="H598" s="15" t="s">
        <v>507</v>
      </c>
      <c r="I598" s="15" t="s">
        <v>2856</v>
      </c>
      <c r="J598" s="15" t="s">
        <v>95</v>
      </c>
      <c r="K598" s="15" t="s">
        <v>96</v>
      </c>
      <c r="L598" s="15" t="s">
        <v>87</v>
      </c>
      <c r="M598" s="15" t="s">
        <v>88</v>
      </c>
      <c r="N598" s="16">
        <v>43291</v>
      </c>
      <c r="O598" s="16">
        <v>44926</v>
      </c>
      <c r="P598" s="15">
        <v>450000</v>
      </c>
      <c r="Q598" s="15">
        <v>850000</v>
      </c>
      <c r="R598" s="15">
        <v>383749</v>
      </c>
      <c r="S598" s="17">
        <v>0.85277555555555551</v>
      </c>
      <c r="T598" s="17">
        <v>0.4514694117647059</v>
      </c>
    </row>
    <row r="599" spans="1:20" x14ac:dyDescent="0.25">
      <c r="A599" s="15">
        <v>598</v>
      </c>
      <c r="B599" s="15" t="s">
        <v>2853</v>
      </c>
      <c r="C599" s="15">
        <v>3934</v>
      </c>
      <c r="D599" s="15" t="s">
        <v>492</v>
      </c>
      <c r="E599" s="15" t="s">
        <v>2846</v>
      </c>
      <c r="F599" s="15" t="s">
        <v>2846</v>
      </c>
      <c r="G599" s="15" t="s">
        <v>20</v>
      </c>
      <c r="H599" s="15" t="s">
        <v>508</v>
      </c>
      <c r="I599" s="15" t="s">
        <v>2855</v>
      </c>
      <c r="J599" s="15" t="s">
        <v>246</v>
      </c>
      <c r="K599" s="15" t="s">
        <v>247</v>
      </c>
      <c r="L599" s="15" t="s">
        <v>6</v>
      </c>
      <c r="M599" s="15" t="s">
        <v>7</v>
      </c>
      <c r="N599" s="16">
        <v>43291</v>
      </c>
      <c r="O599" s="16">
        <v>44196</v>
      </c>
      <c r="P599" s="15">
        <v>100</v>
      </c>
      <c r="Q599" s="15">
        <v>100</v>
      </c>
      <c r="R599" s="15">
        <v>7</v>
      </c>
      <c r="S599" s="17">
        <v>7.0000000000000007E-2</v>
      </c>
      <c r="T599" s="17">
        <v>7.0000000000000007E-2</v>
      </c>
    </row>
    <row r="600" spans="1:20" x14ac:dyDescent="0.25">
      <c r="A600" s="15">
        <v>599</v>
      </c>
      <c r="B600" s="15" t="s">
        <v>2853</v>
      </c>
      <c r="C600" s="15">
        <v>3934</v>
      </c>
      <c r="D600" s="15" t="s">
        <v>492</v>
      </c>
      <c r="E600" s="15" t="s">
        <v>2846</v>
      </c>
      <c r="F600" s="15" t="s">
        <v>2846</v>
      </c>
      <c r="G600" s="15" t="s">
        <v>14</v>
      </c>
      <c r="H600" s="15" t="s">
        <v>509</v>
      </c>
      <c r="I600" s="15" t="s">
        <v>2856</v>
      </c>
      <c r="J600" s="15" t="s">
        <v>175</v>
      </c>
      <c r="K600" s="15" t="s">
        <v>176</v>
      </c>
      <c r="L600" s="15" t="s">
        <v>177</v>
      </c>
      <c r="M600" s="15" t="s">
        <v>177</v>
      </c>
      <c r="N600" s="16">
        <v>43466</v>
      </c>
      <c r="O600" s="16">
        <v>47848</v>
      </c>
      <c r="P600" s="15">
        <v>30</v>
      </c>
      <c r="Q600" s="15">
        <v>100</v>
      </c>
      <c r="R600" s="15">
        <v>20</v>
      </c>
      <c r="S600" s="17">
        <v>0.66666666666666663</v>
      </c>
      <c r="T600" s="17">
        <v>0.2</v>
      </c>
    </row>
    <row r="601" spans="1:20" x14ac:dyDescent="0.25">
      <c r="A601" s="15">
        <v>600</v>
      </c>
      <c r="B601" s="15" t="s">
        <v>2853</v>
      </c>
      <c r="C601" s="15">
        <v>3934</v>
      </c>
      <c r="D601" s="15" t="s">
        <v>492</v>
      </c>
      <c r="E601" s="15" t="s">
        <v>2846</v>
      </c>
      <c r="F601" s="15" t="s">
        <v>2846</v>
      </c>
      <c r="G601" s="15" t="s">
        <v>15</v>
      </c>
      <c r="H601" s="15" t="s">
        <v>510</v>
      </c>
      <c r="I601" s="15" t="s">
        <v>2855</v>
      </c>
      <c r="J601" s="15" t="s">
        <v>175</v>
      </c>
      <c r="K601" s="15" t="s">
        <v>176</v>
      </c>
      <c r="L601" s="15" t="s">
        <v>177</v>
      </c>
      <c r="M601" s="15" t="s">
        <v>177</v>
      </c>
      <c r="N601" s="16">
        <v>43831</v>
      </c>
      <c r="O601" s="16">
        <v>44561</v>
      </c>
      <c r="P601" s="15">
        <v>50</v>
      </c>
      <c r="Q601" s="15">
        <v>100</v>
      </c>
      <c r="R601" s="15">
        <v>0</v>
      </c>
      <c r="S601" s="17">
        <v>0</v>
      </c>
      <c r="T601" s="17">
        <v>0</v>
      </c>
    </row>
    <row r="602" spans="1:20" x14ac:dyDescent="0.25">
      <c r="A602" s="15">
        <v>601</v>
      </c>
      <c r="B602" s="15" t="s">
        <v>2853</v>
      </c>
      <c r="C602" s="15">
        <v>3934</v>
      </c>
      <c r="D602" s="15" t="s">
        <v>492</v>
      </c>
      <c r="E602" s="15" t="s">
        <v>2846</v>
      </c>
      <c r="F602" s="15" t="s">
        <v>2846</v>
      </c>
      <c r="G602" s="15" t="s">
        <v>13</v>
      </c>
      <c r="H602" s="15" t="s">
        <v>511</v>
      </c>
      <c r="I602" s="15" t="s">
        <v>2856</v>
      </c>
      <c r="J602" s="15" t="s">
        <v>175</v>
      </c>
      <c r="K602" s="15" t="s">
        <v>176</v>
      </c>
      <c r="L602" s="15" t="s">
        <v>177</v>
      </c>
      <c r="M602" s="15" t="s">
        <v>177</v>
      </c>
      <c r="N602" s="16">
        <v>43466</v>
      </c>
      <c r="O602" s="16">
        <v>44926</v>
      </c>
      <c r="P602" s="15">
        <v>50</v>
      </c>
      <c r="Q602" s="15">
        <v>100</v>
      </c>
      <c r="R602" s="15">
        <v>25</v>
      </c>
      <c r="S602" s="17">
        <v>0.5</v>
      </c>
      <c r="T602" s="17">
        <v>0.25</v>
      </c>
    </row>
    <row r="603" spans="1:20" x14ac:dyDescent="0.25">
      <c r="A603" s="15">
        <v>602</v>
      </c>
      <c r="B603" s="15" t="s">
        <v>2853</v>
      </c>
      <c r="C603" s="15">
        <v>3934</v>
      </c>
      <c r="D603" s="15" t="s">
        <v>492</v>
      </c>
      <c r="E603" s="15" t="s">
        <v>2846</v>
      </c>
      <c r="F603" s="15" t="s">
        <v>2846</v>
      </c>
      <c r="G603" s="15" t="s">
        <v>9</v>
      </c>
      <c r="H603" s="15" t="s">
        <v>512</v>
      </c>
      <c r="I603" s="15" t="s">
        <v>2856</v>
      </c>
      <c r="J603" s="15" t="s">
        <v>178</v>
      </c>
      <c r="K603" s="15" t="s">
        <v>179</v>
      </c>
      <c r="L603" s="15" t="s">
        <v>180</v>
      </c>
      <c r="M603" s="15" t="s">
        <v>181</v>
      </c>
      <c r="N603" s="16">
        <v>43344</v>
      </c>
      <c r="O603" s="16">
        <v>43465</v>
      </c>
      <c r="P603" s="15">
        <v>100</v>
      </c>
      <c r="Q603" s="15">
        <v>100</v>
      </c>
      <c r="R603" s="15">
        <v>100</v>
      </c>
      <c r="S603" s="17">
        <v>1</v>
      </c>
      <c r="T603" s="17">
        <v>1</v>
      </c>
    </row>
    <row r="604" spans="1:20" x14ac:dyDescent="0.25">
      <c r="A604" s="15">
        <v>603</v>
      </c>
      <c r="B604" s="15" t="s">
        <v>2853</v>
      </c>
      <c r="C604" s="15">
        <v>3934</v>
      </c>
      <c r="D604" s="15" t="s">
        <v>492</v>
      </c>
      <c r="E604" s="15" t="s">
        <v>2846</v>
      </c>
      <c r="F604" s="15" t="s">
        <v>2846</v>
      </c>
      <c r="G604" s="15" t="s">
        <v>18</v>
      </c>
      <c r="H604" s="15" t="s">
        <v>514</v>
      </c>
      <c r="I604" s="15" t="s">
        <v>2856</v>
      </c>
      <c r="J604" s="15" t="s">
        <v>306</v>
      </c>
      <c r="K604" s="15" t="s">
        <v>307</v>
      </c>
      <c r="L604" s="15" t="s">
        <v>308</v>
      </c>
      <c r="M604" s="15" t="s">
        <v>308</v>
      </c>
      <c r="N604" s="16">
        <v>43466</v>
      </c>
      <c r="O604" s="16">
        <v>45657</v>
      </c>
      <c r="P604" s="15">
        <v>60</v>
      </c>
      <c r="Q604" s="15">
        <v>100</v>
      </c>
      <c r="R604" s="15">
        <v>40</v>
      </c>
      <c r="S604" s="17">
        <v>0.66666666666666663</v>
      </c>
      <c r="T604" s="17">
        <v>0.4</v>
      </c>
    </row>
    <row r="605" spans="1:20" x14ac:dyDescent="0.25">
      <c r="A605" s="15">
        <v>604</v>
      </c>
      <c r="B605" s="15" t="s">
        <v>2853</v>
      </c>
      <c r="C605" s="15">
        <v>3934</v>
      </c>
      <c r="D605" s="15" t="s">
        <v>492</v>
      </c>
      <c r="E605" s="15" t="s">
        <v>2846</v>
      </c>
      <c r="F605" s="15" t="s">
        <v>2846</v>
      </c>
      <c r="G605" s="15" t="s">
        <v>17</v>
      </c>
      <c r="H605" s="15" t="s">
        <v>515</v>
      </c>
      <c r="I605" s="15" t="s">
        <v>2856</v>
      </c>
      <c r="J605" s="15" t="s">
        <v>306</v>
      </c>
      <c r="K605" s="15" t="s">
        <v>307</v>
      </c>
      <c r="L605" s="15" t="s">
        <v>308</v>
      </c>
      <c r="M605" s="15" t="s">
        <v>308</v>
      </c>
      <c r="N605" s="16">
        <v>43466</v>
      </c>
      <c r="O605" s="16">
        <v>47848</v>
      </c>
      <c r="P605" s="15">
        <v>40</v>
      </c>
      <c r="Q605" s="15">
        <v>100</v>
      </c>
      <c r="R605" s="15">
        <v>65</v>
      </c>
      <c r="S605" s="17">
        <v>1</v>
      </c>
      <c r="T605" s="17">
        <v>0.65</v>
      </c>
    </row>
    <row r="606" spans="1:20" x14ac:dyDescent="0.25">
      <c r="A606" s="15">
        <v>605</v>
      </c>
      <c r="B606" s="15" t="s">
        <v>2853</v>
      </c>
      <c r="C606" s="15">
        <v>3934</v>
      </c>
      <c r="D606" s="15" t="s">
        <v>492</v>
      </c>
      <c r="E606" s="15" t="s">
        <v>2846</v>
      </c>
      <c r="F606" s="15" t="s">
        <v>2846</v>
      </c>
      <c r="G606" s="15" t="s">
        <v>19</v>
      </c>
      <c r="H606" s="15" t="s">
        <v>516</v>
      </c>
      <c r="I606" s="15" t="s">
        <v>2856</v>
      </c>
      <c r="J606" s="15" t="s">
        <v>246</v>
      </c>
      <c r="K606" s="15" t="s">
        <v>247</v>
      </c>
      <c r="L606" s="15" t="s">
        <v>6</v>
      </c>
      <c r="M606" s="15" t="s">
        <v>7</v>
      </c>
      <c r="N606" s="16">
        <v>43291</v>
      </c>
      <c r="O606" s="16">
        <v>44196</v>
      </c>
      <c r="P606" s="15">
        <v>100</v>
      </c>
      <c r="Q606" s="15">
        <v>100</v>
      </c>
      <c r="R606" s="15">
        <v>45</v>
      </c>
      <c r="S606" s="17">
        <v>0.45</v>
      </c>
      <c r="T606" s="17">
        <v>0.45</v>
      </c>
    </row>
    <row r="607" spans="1:20" x14ac:dyDescent="0.25">
      <c r="A607" s="15">
        <v>606</v>
      </c>
      <c r="B607" s="15" t="s">
        <v>2853</v>
      </c>
      <c r="C607" s="15">
        <v>3934</v>
      </c>
      <c r="D607" s="15" t="s">
        <v>492</v>
      </c>
      <c r="E607" s="15" t="s">
        <v>2846</v>
      </c>
      <c r="F607" s="15" t="s">
        <v>2846</v>
      </c>
      <c r="G607" s="15" t="s">
        <v>16</v>
      </c>
      <c r="H607" s="15" t="s">
        <v>517</v>
      </c>
      <c r="I607" s="15" t="s">
        <v>2855</v>
      </c>
      <c r="J607" s="15" t="s">
        <v>175</v>
      </c>
      <c r="K607" s="15" t="s">
        <v>176</v>
      </c>
      <c r="L607" s="15" t="s">
        <v>177</v>
      </c>
      <c r="M607" s="15" t="s">
        <v>177</v>
      </c>
      <c r="N607" s="16">
        <v>43831</v>
      </c>
      <c r="O607" s="16">
        <v>47848</v>
      </c>
      <c r="P607" s="15">
        <v>50</v>
      </c>
      <c r="Q607" s="15">
        <v>100</v>
      </c>
      <c r="R607" s="15">
        <v>0</v>
      </c>
      <c r="S607" s="17">
        <v>0</v>
      </c>
      <c r="T607" s="17">
        <v>0</v>
      </c>
    </row>
    <row r="608" spans="1:20" x14ac:dyDescent="0.25">
      <c r="A608" s="15">
        <v>607</v>
      </c>
      <c r="B608" s="15" t="s">
        <v>2853</v>
      </c>
      <c r="C608" s="15">
        <v>3934</v>
      </c>
      <c r="D608" s="15" t="s">
        <v>492</v>
      </c>
      <c r="E608" s="15" t="s">
        <v>2846</v>
      </c>
      <c r="F608" s="15" t="s">
        <v>2846</v>
      </c>
      <c r="G608" s="15" t="s">
        <v>12</v>
      </c>
      <c r="H608" s="15" t="s">
        <v>518</v>
      </c>
      <c r="I608" s="15" t="s">
        <v>2051</v>
      </c>
      <c r="J608" s="15" t="s">
        <v>175</v>
      </c>
      <c r="K608" s="15" t="s">
        <v>176</v>
      </c>
      <c r="L608" s="15" t="s">
        <v>177</v>
      </c>
      <c r="M608" s="15" t="s">
        <v>177</v>
      </c>
      <c r="N608" s="16">
        <v>44562</v>
      </c>
      <c r="O608" s="16">
        <v>47848</v>
      </c>
      <c r="P608" s="15">
        <v>0</v>
      </c>
      <c r="Q608" s="15">
        <v>3</v>
      </c>
      <c r="R608" s="15">
        <v>0</v>
      </c>
      <c r="S608" s="17">
        <v>0</v>
      </c>
      <c r="T608" s="17">
        <v>0</v>
      </c>
    </row>
    <row r="609" spans="1:20" x14ac:dyDescent="0.25">
      <c r="A609" s="15">
        <v>608</v>
      </c>
      <c r="B609" s="15" t="s">
        <v>2853</v>
      </c>
      <c r="C609" s="15">
        <v>3934</v>
      </c>
      <c r="D609" s="15" t="s">
        <v>492</v>
      </c>
      <c r="E609" s="15" t="s">
        <v>2846</v>
      </c>
      <c r="F609" s="15" t="s">
        <v>2846</v>
      </c>
      <c r="G609" s="15" t="s">
        <v>666</v>
      </c>
      <c r="H609" s="15" t="s">
        <v>667</v>
      </c>
      <c r="I609" s="15" t="s">
        <v>2856</v>
      </c>
      <c r="J609" s="15" t="s">
        <v>311</v>
      </c>
      <c r="K609" s="15" t="s">
        <v>312</v>
      </c>
      <c r="L609" s="15" t="s">
        <v>313</v>
      </c>
      <c r="M609" s="15" t="s">
        <v>314</v>
      </c>
      <c r="N609" s="16">
        <v>43557</v>
      </c>
      <c r="O609" s="16">
        <v>43830</v>
      </c>
      <c r="P609" s="15">
        <v>1</v>
      </c>
      <c r="Q609" s="15">
        <v>1</v>
      </c>
      <c r="R609" s="15">
        <v>0</v>
      </c>
      <c r="S609" s="17">
        <v>0</v>
      </c>
      <c r="T609" s="17">
        <v>0</v>
      </c>
    </row>
    <row r="610" spans="1:20" x14ac:dyDescent="0.25">
      <c r="A610" s="15">
        <v>609</v>
      </c>
      <c r="B610" s="15" t="s">
        <v>2853</v>
      </c>
      <c r="C610" s="15">
        <v>3934</v>
      </c>
      <c r="D610" s="15" t="s">
        <v>492</v>
      </c>
      <c r="E610" s="15" t="s">
        <v>2846</v>
      </c>
      <c r="F610" s="15" t="s">
        <v>2846</v>
      </c>
      <c r="G610" s="15" t="s">
        <v>47</v>
      </c>
      <c r="H610" s="15" t="s">
        <v>668</v>
      </c>
      <c r="I610" s="15" t="s">
        <v>2856</v>
      </c>
      <c r="J610" s="15" t="s">
        <v>311</v>
      </c>
      <c r="K610" s="15" t="s">
        <v>312</v>
      </c>
      <c r="L610" s="15" t="s">
        <v>313</v>
      </c>
      <c r="M610" s="15" t="s">
        <v>314</v>
      </c>
      <c r="N610" s="16">
        <v>43466</v>
      </c>
      <c r="O610" s="16">
        <v>43830</v>
      </c>
      <c r="P610" s="15">
        <v>1</v>
      </c>
      <c r="Q610" s="15">
        <v>1</v>
      </c>
      <c r="R610" s="15">
        <v>0</v>
      </c>
      <c r="S610" s="17">
        <v>0</v>
      </c>
      <c r="T610" s="17">
        <v>0</v>
      </c>
    </row>
    <row r="611" spans="1:20" x14ac:dyDescent="0.25">
      <c r="A611" s="15">
        <v>610</v>
      </c>
      <c r="B611" s="15" t="s">
        <v>2853</v>
      </c>
      <c r="C611" s="15">
        <v>3934</v>
      </c>
      <c r="D611" s="15" t="s">
        <v>492</v>
      </c>
      <c r="E611" s="15" t="s">
        <v>2846</v>
      </c>
      <c r="F611" s="15" t="s">
        <v>2846</v>
      </c>
      <c r="G611" s="15" t="s">
        <v>40</v>
      </c>
      <c r="H611" s="15" t="s">
        <v>672</v>
      </c>
      <c r="I611" s="15" t="s">
        <v>2856</v>
      </c>
      <c r="J611" s="15" t="s">
        <v>311</v>
      </c>
      <c r="K611" s="15" t="s">
        <v>312</v>
      </c>
      <c r="L611" s="15" t="s">
        <v>313</v>
      </c>
      <c r="M611" s="15" t="s">
        <v>314</v>
      </c>
      <c r="N611" s="16">
        <v>43466</v>
      </c>
      <c r="O611" s="16">
        <v>43830</v>
      </c>
      <c r="P611" s="15">
        <v>1</v>
      </c>
      <c r="Q611" s="15">
        <v>1</v>
      </c>
      <c r="R611" s="15">
        <v>0</v>
      </c>
      <c r="S611" s="17">
        <v>0</v>
      </c>
      <c r="T611" s="17">
        <v>0</v>
      </c>
    </row>
    <row r="612" spans="1:20" x14ac:dyDescent="0.25">
      <c r="A612" s="15">
        <v>611</v>
      </c>
      <c r="B612" s="15" t="s">
        <v>2853</v>
      </c>
      <c r="C612" s="15">
        <v>3934</v>
      </c>
      <c r="D612" s="15" t="s">
        <v>492</v>
      </c>
      <c r="E612" s="15" t="s">
        <v>2846</v>
      </c>
      <c r="F612" s="15" t="s">
        <v>2846</v>
      </c>
      <c r="G612" s="15" t="s">
        <v>166</v>
      </c>
      <c r="H612" s="15" t="s">
        <v>674</v>
      </c>
      <c r="I612" s="15" t="s">
        <v>2856</v>
      </c>
      <c r="J612" s="15" t="s">
        <v>675</v>
      </c>
      <c r="K612" s="15" t="s">
        <v>676</v>
      </c>
      <c r="L612" s="15" t="s">
        <v>177</v>
      </c>
      <c r="M612" s="15" t="s">
        <v>177</v>
      </c>
      <c r="N612" s="16">
        <v>43291</v>
      </c>
      <c r="O612" s="16">
        <v>43465</v>
      </c>
      <c r="P612" s="15">
        <v>1</v>
      </c>
      <c r="Q612" s="15">
        <v>1</v>
      </c>
      <c r="R612" s="15">
        <v>0</v>
      </c>
      <c r="S612" s="17">
        <v>0</v>
      </c>
      <c r="T612" s="17">
        <v>0</v>
      </c>
    </row>
    <row r="613" spans="1:20" x14ac:dyDescent="0.25">
      <c r="A613" s="15">
        <v>612</v>
      </c>
      <c r="B613" s="15" t="s">
        <v>2853</v>
      </c>
      <c r="C613" s="15">
        <v>3934</v>
      </c>
      <c r="D613" s="15" t="s">
        <v>492</v>
      </c>
      <c r="E613" s="15" t="s">
        <v>2846</v>
      </c>
      <c r="F613" s="15" t="s">
        <v>2846</v>
      </c>
      <c r="G613" s="15" t="s">
        <v>285</v>
      </c>
      <c r="H613" s="15" t="s">
        <v>678</v>
      </c>
      <c r="I613" s="15" t="s">
        <v>2855</v>
      </c>
      <c r="J613" s="15" t="s">
        <v>125</v>
      </c>
      <c r="K613" s="15" t="s">
        <v>126</v>
      </c>
      <c r="L613" s="15" t="s">
        <v>122</v>
      </c>
      <c r="M613" s="15" t="s">
        <v>123</v>
      </c>
      <c r="N613" s="16">
        <v>43291</v>
      </c>
      <c r="O613" s="16">
        <v>43312</v>
      </c>
      <c r="P613" s="15">
        <v>1</v>
      </c>
      <c r="Q613" s="15">
        <v>1</v>
      </c>
      <c r="R613" s="15">
        <v>1</v>
      </c>
      <c r="S613" s="17">
        <v>1</v>
      </c>
      <c r="T613" s="17">
        <v>1</v>
      </c>
    </row>
    <row r="614" spans="1:20" x14ac:dyDescent="0.25">
      <c r="A614" s="15">
        <v>613</v>
      </c>
      <c r="B614" s="15" t="s">
        <v>2853</v>
      </c>
      <c r="C614" s="15">
        <v>3934</v>
      </c>
      <c r="D614" s="15" t="s">
        <v>492</v>
      </c>
      <c r="E614" s="15" t="s">
        <v>2846</v>
      </c>
      <c r="F614" s="15" t="s">
        <v>2846</v>
      </c>
      <c r="G614" s="15" t="s">
        <v>390</v>
      </c>
      <c r="H614" s="15" t="s">
        <v>679</v>
      </c>
      <c r="I614" s="15" t="s">
        <v>2856</v>
      </c>
      <c r="J614" s="15" t="s">
        <v>680</v>
      </c>
      <c r="K614" s="15" t="s">
        <v>681</v>
      </c>
      <c r="L614" s="15" t="s">
        <v>87</v>
      </c>
      <c r="M614" s="15" t="s">
        <v>88</v>
      </c>
      <c r="N614" s="16">
        <v>43466</v>
      </c>
      <c r="O614" s="16">
        <v>45291</v>
      </c>
      <c r="P614" s="15">
        <v>4</v>
      </c>
      <c r="Q614" s="15">
        <v>10</v>
      </c>
      <c r="R614" s="15">
        <v>2</v>
      </c>
      <c r="S614" s="17">
        <v>0.5</v>
      </c>
      <c r="T614" s="17">
        <v>0.2</v>
      </c>
    </row>
    <row r="615" spans="1:20" x14ac:dyDescent="0.25">
      <c r="A615" s="15">
        <v>614</v>
      </c>
      <c r="B615" s="15" t="s">
        <v>2853</v>
      </c>
      <c r="C615" s="15">
        <v>3934</v>
      </c>
      <c r="D615" s="15" t="s">
        <v>492</v>
      </c>
      <c r="E615" s="15" t="s">
        <v>2846</v>
      </c>
      <c r="F615" s="15" t="s">
        <v>2846</v>
      </c>
      <c r="G615" s="15" t="s">
        <v>343</v>
      </c>
      <c r="H615" s="15" t="s">
        <v>682</v>
      </c>
      <c r="I615" s="15" t="s">
        <v>2856</v>
      </c>
      <c r="J615" s="15" t="s">
        <v>317</v>
      </c>
      <c r="K615" s="15" t="s">
        <v>318</v>
      </c>
      <c r="L615" s="15" t="s">
        <v>319</v>
      </c>
      <c r="M615" s="15" t="s">
        <v>320</v>
      </c>
      <c r="N615" s="16">
        <v>43617</v>
      </c>
      <c r="O615" s="16">
        <v>43983</v>
      </c>
      <c r="P615" s="15">
        <v>50</v>
      </c>
      <c r="Q615" s="15">
        <v>100</v>
      </c>
      <c r="R615" s="15">
        <v>100</v>
      </c>
      <c r="S615" s="17">
        <v>1</v>
      </c>
      <c r="T615" s="17">
        <v>1</v>
      </c>
    </row>
    <row r="616" spans="1:20" x14ac:dyDescent="0.25">
      <c r="A616" s="15">
        <v>615</v>
      </c>
      <c r="B616" s="15" t="s">
        <v>2853</v>
      </c>
      <c r="C616" s="15">
        <v>3934</v>
      </c>
      <c r="D616" s="15" t="s">
        <v>492</v>
      </c>
      <c r="E616" s="15" t="s">
        <v>2846</v>
      </c>
      <c r="F616" s="15" t="s">
        <v>2846</v>
      </c>
      <c r="G616" s="15" t="s">
        <v>363</v>
      </c>
      <c r="H616" s="15" t="s">
        <v>683</v>
      </c>
      <c r="I616" s="15" t="s">
        <v>2856</v>
      </c>
      <c r="J616" s="15" t="s">
        <v>317</v>
      </c>
      <c r="K616" s="15" t="s">
        <v>318</v>
      </c>
      <c r="L616" s="15" t="s">
        <v>319</v>
      </c>
      <c r="M616" s="15" t="s">
        <v>320</v>
      </c>
      <c r="N616" s="16">
        <v>43617</v>
      </c>
      <c r="O616" s="16">
        <v>47635</v>
      </c>
      <c r="P616" s="15">
        <v>55</v>
      </c>
      <c r="Q616" s="15">
        <v>100</v>
      </c>
      <c r="R616" s="15">
        <v>55</v>
      </c>
      <c r="S616" s="17">
        <v>1</v>
      </c>
      <c r="T616" s="17">
        <v>0.55000000000000004</v>
      </c>
    </row>
    <row r="617" spans="1:20" x14ac:dyDescent="0.25">
      <c r="A617" s="15">
        <v>616</v>
      </c>
      <c r="B617" s="15" t="s">
        <v>2853</v>
      </c>
      <c r="C617" s="15">
        <v>3934</v>
      </c>
      <c r="D617" s="15" t="s">
        <v>492</v>
      </c>
      <c r="E617" s="15" t="s">
        <v>2846</v>
      </c>
      <c r="F617" s="15" t="s">
        <v>2846</v>
      </c>
      <c r="G617" s="15" t="s">
        <v>209</v>
      </c>
      <c r="H617" s="15" t="s">
        <v>684</v>
      </c>
      <c r="I617" s="15" t="s">
        <v>2856</v>
      </c>
      <c r="J617" s="15" t="s">
        <v>311</v>
      </c>
      <c r="K617" s="15" t="s">
        <v>312</v>
      </c>
      <c r="L617" s="15" t="s">
        <v>313</v>
      </c>
      <c r="M617" s="15" t="s">
        <v>314</v>
      </c>
      <c r="N617" s="16">
        <v>43466</v>
      </c>
      <c r="O617" s="16">
        <v>47848</v>
      </c>
      <c r="P617" s="15">
        <v>50</v>
      </c>
      <c r="Q617" s="15">
        <v>100</v>
      </c>
      <c r="R617" s="15">
        <v>0</v>
      </c>
      <c r="S617" s="17">
        <v>0</v>
      </c>
      <c r="T617" s="17">
        <v>0</v>
      </c>
    </row>
    <row r="618" spans="1:20" x14ac:dyDescent="0.25">
      <c r="A618" s="15">
        <v>617</v>
      </c>
      <c r="B618" s="15" t="s">
        <v>2853</v>
      </c>
      <c r="C618" s="15">
        <v>3934</v>
      </c>
      <c r="D618" s="15" t="s">
        <v>492</v>
      </c>
      <c r="E618" s="15" t="s">
        <v>2846</v>
      </c>
      <c r="F618" s="15" t="s">
        <v>2846</v>
      </c>
      <c r="G618" s="15" t="s">
        <v>291</v>
      </c>
      <c r="H618" s="15" t="s">
        <v>685</v>
      </c>
      <c r="I618" s="15" t="s">
        <v>2856</v>
      </c>
      <c r="J618" s="15" t="s">
        <v>125</v>
      </c>
      <c r="K618" s="15" t="s">
        <v>126</v>
      </c>
      <c r="L618" s="15" t="s">
        <v>122</v>
      </c>
      <c r="M618" s="15" t="s">
        <v>123</v>
      </c>
      <c r="N618" s="16">
        <v>43466</v>
      </c>
      <c r="O618" s="16">
        <v>44196</v>
      </c>
      <c r="P618" s="15">
        <v>100</v>
      </c>
      <c r="Q618" s="15">
        <v>100</v>
      </c>
      <c r="R618" s="15">
        <v>0</v>
      </c>
      <c r="S618" s="17">
        <v>0</v>
      </c>
      <c r="T618" s="17">
        <v>0</v>
      </c>
    </row>
    <row r="619" spans="1:20" x14ac:dyDescent="0.25">
      <c r="A619" s="15">
        <v>618</v>
      </c>
      <c r="B619" s="15" t="s">
        <v>2853</v>
      </c>
      <c r="C619" s="15">
        <v>3934</v>
      </c>
      <c r="D619" s="15" t="s">
        <v>492</v>
      </c>
      <c r="E619" s="15" t="s">
        <v>2846</v>
      </c>
      <c r="F619" s="15" t="s">
        <v>2846</v>
      </c>
      <c r="G619" s="15" t="s">
        <v>360</v>
      </c>
      <c r="H619" s="15" t="s">
        <v>686</v>
      </c>
      <c r="I619" s="15" t="s">
        <v>2856</v>
      </c>
      <c r="J619" s="15" t="s">
        <v>317</v>
      </c>
      <c r="K619" s="15" t="s">
        <v>318</v>
      </c>
      <c r="L619" s="15" t="s">
        <v>319</v>
      </c>
      <c r="M619" s="15" t="s">
        <v>320</v>
      </c>
      <c r="N619" s="16">
        <v>43617</v>
      </c>
      <c r="O619" s="16">
        <v>43983</v>
      </c>
      <c r="P619" s="15">
        <v>100</v>
      </c>
      <c r="Q619" s="15">
        <v>100</v>
      </c>
      <c r="R619" s="15">
        <v>50</v>
      </c>
      <c r="S619" s="17">
        <v>0.5</v>
      </c>
      <c r="T619" s="17">
        <v>0.5</v>
      </c>
    </row>
    <row r="620" spans="1:20" x14ac:dyDescent="0.25">
      <c r="A620" s="15">
        <v>619</v>
      </c>
      <c r="B620" s="15" t="s">
        <v>2853</v>
      </c>
      <c r="C620" s="15">
        <v>3934</v>
      </c>
      <c r="D620" s="15" t="s">
        <v>492</v>
      </c>
      <c r="E620" s="15" t="s">
        <v>2846</v>
      </c>
      <c r="F620" s="15" t="s">
        <v>2846</v>
      </c>
      <c r="G620" s="15" t="s">
        <v>267</v>
      </c>
      <c r="H620" s="15" t="s">
        <v>687</v>
      </c>
      <c r="I620" s="15" t="s">
        <v>2856</v>
      </c>
      <c r="J620" s="15" t="s">
        <v>688</v>
      </c>
      <c r="K620" s="15" t="s">
        <v>689</v>
      </c>
      <c r="L620" s="15" t="s">
        <v>6</v>
      </c>
      <c r="M620" s="15" t="s">
        <v>7</v>
      </c>
      <c r="N620" s="16">
        <v>43497</v>
      </c>
      <c r="O620" s="16">
        <v>47848</v>
      </c>
      <c r="P620" s="15">
        <v>20</v>
      </c>
      <c r="Q620" s="15">
        <v>100</v>
      </c>
      <c r="R620" s="15">
        <v>10</v>
      </c>
      <c r="S620" s="17">
        <v>0.5</v>
      </c>
      <c r="T620" s="17">
        <v>0.1</v>
      </c>
    </row>
    <row r="621" spans="1:20" x14ac:dyDescent="0.25">
      <c r="A621" s="15">
        <v>620</v>
      </c>
      <c r="B621" s="15" t="s">
        <v>2853</v>
      </c>
      <c r="C621" s="15">
        <v>3934</v>
      </c>
      <c r="D621" s="15" t="s">
        <v>492</v>
      </c>
      <c r="E621" s="15" t="s">
        <v>2846</v>
      </c>
      <c r="F621" s="15" t="s">
        <v>2846</v>
      </c>
      <c r="G621" s="15" t="s">
        <v>254</v>
      </c>
      <c r="H621" s="15" t="s">
        <v>690</v>
      </c>
      <c r="I621" s="15" t="s">
        <v>2856</v>
      </c>
      <c r="J621" s="15" t="s">
        <v>125</v>
      </c>
      <c r="K621" s="15" t="s">
        <v>126</v>
      </c>
      <c r="L621" s="15" t="s">
        <v>122</v>
      </c>
      <c r="M621" s="15" t="s">
        <v>123</v>
      </c>
      <c r="N621" s="16">
        <v>43313</v>
      </c>
      <c r="O621" s="16">
        <v>47848</v>
      </c>
      <c r="P621" s="15">
        <v>3</v>
      </c>
      <c r="Q621" s="15">
        <v>100</v>
      </c>
      <c r="R621" s="15">
        <v>17.059999999999999</v>
      </c>
      <c r="S621" s="17">
        <v>1</v>
      </c>
      <c r="T621" s="17">
        <v>0.17059999999999997</v>
      </c>
    </row>
    <row r="622" spans="1:20" x14ac:dyDescent="0.25">
      <c r="A622" s="15">
        <v>621</v>
      </c>
      <c r="B622" s="15" t="s">
        <v>2853</v>
      </c>
      <c r="C622" s="15">
        <v>3934</v>
      </c>
      <c r="D622" s="15" t="s">
        <v>492</v>
      </c>
      <c r="E622" s="15" t="s">
        <v>2846</v>
      </c>
      <c r="F622" s="15" t="s">
        <v>2846</v>
      </c>
      <c r="G622" s="15" t="s">
        <v>32</v>
      </c>
      <c r="H622" s="15" t="s">
        <v>691</v>
      </c>
      <c r="I622" s="15" t="s">
        <v>2856</v>
      </c>
      <c r="J622" s="15" t="s">
        <v>246</v>
      </c>
      <c r="K622" s="15" t="s">
        <v>247</v>
      </c>
      <c r="L622" s="15" t="s">
        <v>6</v>
      </c>
      <c r="M622" s="15" t="s">
        <v>7</v>
      </c>
      <c r="N622" s="16">
        <v>43291</v>
      </c>
      <c r="O622" s="16">
        <v>47818</v>
      </c>
      <c r="P622" s="15">
        <v>42</v>
      </c>
      <c r="Q622" s="15">
        <v>100</v>
      </c>
      <c r="R622" s="15">
        <v>0</v>
      </c>
      <c r="S622" s="17">
        <v>0</v>
      </c>
      <c r="T622" s="17">
        <v>0</v>
      </c>
    </row>
    <row r="623" spans="1:20" x14ac:dyDescent="0.25">
      <c r="A623" s="15">
        <v>622</v>
      </c>
      <c r="B623" s="15" t="s">
        <v>2853</v>
      </c>
      <c r="C623" s="15">
        <v>3934</v>
      </c>
      <c r="D623" s="15" t="s">
        <v>492</v>
      </c>
      <c r="E623" s="15" t="s">
        <v>2846</v>
      </c>
      <c r="F623" s="15" t="s">
        <v>2846</v>
      </c>
      <c r="G623" s="15" t="s">
        <v>287</v>
      </c>
      <c r="H623" s="15" t="s">
        <v>692</v>
      </c>
      <c r="I623" s="15" t="s">
        <v>2856</v>
      </c>
      <c r="J623" s="15" t="s">
        <v>148</v>
      </c>
      <c r="K623" s="15" t="s">
        <v>149</v>
      </c>
      <c r="L623" s="15" t="s">
        <v>132</v>
      </c>
      <c r="M623" s="15" t="s">
        <v>133</v>
      </c>
      <c r="N623" s="16">
        <v>43291</v>
      </c>
      <c r="O623" s="16">
        <v>43830</v>
      </c>
      <c r="P623" s="15">
        <v>100</v>
      </c>
      <c r="Q623" s="15">
        <v>100</v>
      </c>
      <c r="R623" s="15">
        <v>100</v>
      </c>
      <c r="S623" s="17">
        <v>1</v>
      </c>
      <c r="T623" s="17">
        <v>1</v>
      </c>
    </row>
    <row r="624" spans="1:20" x14ac:dyDescent="0.25">
      <c r="A624" s="15">
        <v>623</v>
      </c>
      <c r="B624" s="15" t="s">
        <v>2853</v>
      </c>
      <c r="C624" s="15">
        <v>3934</v>
      </c>
      <c r="D624" s="15" t="s">
        <v>492</v>
      </c>
      <c r="E624" s="15" t="s">
        <v>2846</v>
      </c>
      <c r="F624" s="15" t="s">
        <v>2846</v>
      </c>
      <c r="G624" s="15" t="s">
        <v>266</v>
      </c>
      <c r="H624" s="15" t="s">
        <v>693</v>
      </c>
      <c r="I624" s="15" t="s">
        <v>2855</v>
      </c>
      <c r="J624" s="15" t="s">
        <v>246</v>
      </c>
      <c r="K624" s="15" t="s">
        <v>247</v>
      </c>
      <c r="L624" s="15" t="s">
        <v>6</v>
      </c>
      <c r="M624" s="15" t="s">
        <v>7</v>
      </c>
      <c r="N624" s="16">
        <v>43291</v>
      </c>
      <c r="O624" s="16">
        <v>43800</v>
      </c>
      <c r="P624" s="15">
        <v>100</v>
      </c>
      <c r="Q624" s="15">
        <v>100</v>
      </c>
      <c r="R624" s="15">
        <v>0</v>
      </c>
      <c r="S624" s="17">
        <v>0</v>
      </c>
      <c r="T624" s="17">
        <v>0</v>
      </c>
    </row>
    <row r="625" spans="1:20" x14ac:dyDescent="0.25">
      <c r="A625" s="15">
        <v>624</v>
      </c>
      <c r="B625" s="15" t="s">
        <v>2853</v>
      </c>
      <c r="C625" s="15">
        <v>3934</v>
      </c>
      <c r="D625" s="15" t="s">
        <v>492</v>
      </c>
      <c r="E625" s="15" t="s">
        <v>2846</v>
      </c>
      <c r="F625" s="15" t="s">
        <v>2846</v>
      </c>
      <c r="G625" s="15" t="s">
        <v>258</v>
      </c>
      <c r="H625" s="15" t="s">
        <v>694</v>
      </c>
      <c r="I625" s="15" t="s">
        <v>2856</v>
      </c>
      <c r="J625" s="15" t="s">
        <v>246</v>
      </c>
      <c r="K625" s="15" t="s">
        <v>247</v>
      </c>
      <c r="L625" s="15" t="s">
        <v>6</v>
      </c>
      <c r="M625" s="15" t="s">
        <v>7</v>
      </c>
      <c r="N625" s="16">
        <v>43291</v>
      </c>
      <c r="O625" s="16">
        <v>46022</v>
      </c>
      <c r="P625" s="15">
        <v>75</v>
      </c>
      <c r="Q625" s="15">
        <v>100</v>
      </c>
      <c r="R625" s="15">
        <v>80</v>
      </c>
      <c r="S625" s="17">
        <v>1</v>
      </c>
      <c r="T625" s="17">
        <v>0.8</v>
      </c>
    </row>
    <row r="626" spans="1:20" x14ac:dyDescent="0.25">
      <c r="A626" s="15">
        <v>625</v>
      </c>
      <c r="B626" s="15" t="s">
        <v>2853</v>
      </c>
      <c r="C626" s="15">
        <v>3934</v>
      </c>
      <c r="D626" s="15" t="s">
        <v>492</v>
      </c>
      <c r="E626" s="15" t="s">
        <v>2846</v>
      </c>
      <c r="F626" s="15" t="s">
        <v>2846</v>
      </c>
      <c r="G626" s="15" t="s">
        <v>357</v>
      </c>
      <c r="H626" s="15" t="s">
        <v>695</v>
      </c>
      <c r="I626" s="15" t="s">
        <v>2856</v>
      </c>
      <c r="J626" s="15" t="s">
        <v>246</v>
      </c>
      <c r="K626" s="15" t="s">
        <v>247</v>
      </c>
      <c r="L626" s="15" t="s">
        <v>6</v>
      </c>
      <c r="M626" s="15" t="s">
        <v>7</v>
      </c>
      <c r="N626" s="16">
        <v>43466</v>
      </c>
      <c r="O626" s="16">
        <v>44551</v>
      </c>
      <c r="P626" s="15">
        <v>75</v>
      </c>
      <c r="Q626" s="15">
        <v>100</v>
      </c>
      <c r="R626" s="15">
        <v>0</v>
      </c>
      <c r="S626" s="17">
        <v>0</v>
      </c>
      <c r="T626" s="17">
        <v>0</v>
      </c>
    </row>
    <row r="627" spans="1:20" x14ac:dyDescent="0.25">
      <c r="A627" s="15">
        <v>626</v>
      </c>
      <c r="B627" s="15" t="s">
        <v>2853</v>
      </c>
      <c r="C627" s="15">
        <v>3934</v>
      </c>
      <c r="D627" s="15" t="s">
        <v>492</v>
      </c>
      <c r="E627" s="15" t="s">
        <v>2846</v>
      </c>
      <c r="F627" s="15" t="s">
        <v>2846</v>
      </c>
      <c r="G627" s="15" t="s">
        <v>37</v>
      </c>
      <c r="H627" s="15" t="s">
        <v>696</v>
      </c>
      <c r="I627" s="15" t="s">
        <v>2856</v>
      </c>
      <c r="J627" s="15" t="s">
        <v>246</v>
      </c>
      <c r="K627" s="15" t="s">
        <v>247</v>
      </c>
      <c r="L627" s="15" t="s">
        <v>6</v>
      </c>
      <c r="M627" s="15" t="s">
        <v>7</v>
      </c>
      <c r="N627" s="16">
        <v>43313</v>
      </c>
      <c r="O627" s="16">
        <v>43646</v>
      </c>
      <c r="P627" s="15">
        <v>100</v>
      </c>
      <c r="Q627" s="15">
        <v>100</v>
      </c>
      <c r="R627" s="15">
        <v>60</v>
      </c>
      <c r="S627" s="17">
        <v>0.6</v>
      </c>
      <c r="T627" s="17">
        <v>0.6</v>
      </c>
    </row>
    <row r="628" spans="1:20" x14ac:dyDescent="0.25">
      <c r="A628" s="15">
        <v>627</v>
      </c>
      <c r="B628" s="15" t="s">
        <v>2853</v>
      </c>
      <c r="C628" s="15">
        <v>3934</v>
      </c>
      <c r="D628" s="15" t="s">
        <v>492</v>
      </c>
      <c r="E628" s="15" t="s">
        <v>2846</v>
      </c>
      <c r="F628" s="15" t="s">
        <v>2846</v>
      </c>
      <c r="G628" s="15" t="s">
        <v>35</v>
      </c>
      <c r="H628" s="15" t="s">
        <v>697</v>
      </c>
      <c r="I628" s="15" t="s">
        <v>2856</v>
      </c>
      <c r="J628" s="15" t="s">
        <v>246</v>
      </c>
      <c r="K628" s="15" t="s">
        <v>247</v>
      </c>
      <c r="L628" s="15" t="s">
        <v>6</v>
      </c>
      <c r="M628" s="15" t="s">
        <v>7</v>
      </c>
      <c r="N628" s="16">
        <v>43313</v>
      </c>
      <c r="O628" s="16">
        <v>43799</v>
      </c>
      <c r="P628" s="15">
        <v>100</v>
      </c>
      <c r="Q628" s="15">
        <v>100</v>
      </c>
      <c r="R628" s="15">
        <v>40</v>
      </c>
      <c r="S628" s="17">
        <v>0.4</v>
      </c>
      <c r="T628" s="17">
        <v>0.4</v>
      </c>
    </row>
    <row r="629" spans="1:20" x14ac:dyDescent="0.25">
      <c r="A629" s="15">
        <v>628</v>
      </c>
      <c r="B629" s="15" t="s">
        <v>2853</v>
      </c>
      <c r="C629" s="15">
        <v>3934</v>
      </c>
      <c r="D629" s="15" t="s">
        <v>492</v>
      </c>
      <c r="E629" s="15" t="s">
        <v>2846</v>
      </c>
      <c r="F629" s="15" t="s">
        <v>2846</v>
      </c>
      <c r="G629" s="15" t="s">
        <v>290</v>
      </c>
      <c r="H629" s="15" t="s">
        <v>698</v>
      </c>
      <c r="I629" s="15" t="s">
        <v>2856</v>
      </c>
      <c r="J629" s="15" t="s">
        <v>246</v>
      </c>
      <c r="K629" s="15" t="s">
        <v>247</v>
      </c>
      <c r="L629" s="15" t="s">
        <v>6</v>
      </c>
      <c r="M629" s="15" t="s">
        <v>7</v>
      </c>
      <c r="N629" s="16">
        <v>43291</v>
      </c>
      <c r="O629" s="16">
        <v>44013</v>
      </c>
      <c r="P629" s="15">
        <v>100</v>
      </c>
      <c r="Q629" s="15">
        <v>100</v>
      </c>
      <c r="R629" s="15">
        <v>100</v>
      </c>
      <c r="S629" s="17">
        <v>1</v>
      </c>
      <c r="T629" s="17">
        <v>1</v>
      </c>
    </row>
    <row r="630" spans="1:20" x14ac:dyDescent="0.25">
      <c r="A630" s="15">
        <v>629</v>
      </c>
      <c r="B630" s="15" t="s">
        <v>2853</v>
      </c>
      <c r="C630" s="15">
        <v>3934</v>
      </c>
      <c r="D630" s="15" t="s">
        <v>492</v>
      </c>
      <c r="E630" s="15" t="s">
        <v>2846</v>
      </c>
      <c r="F630" s="15" t="s">
        <v>2846</v>
      </c>
      <c r="G630" s="15" t="s">
        <v>335</v>
      </c>
      <c r="H630" s="15" t="s">
        <v>699</v>
      </c>
      <c r="I630" s="15" t="s">
        <v>2856</v>
      </c>
      <c r="J630" s="15" t="s">
        <v>611</v>
      </c>
      <c r="K630" s="15" t="s">
        <v>612</v>
      </c>
      <c r="L630" s="15" t="s">
        <v>122</v>
      </c>
      <c r="M630" s="15" t="s">
        <v>123</v>
      </c>
      <c r="N630" s="16">
        <v>43291</v>
      </c>
      <c r="O630" s="16">
        <v>44926</v>
      </c>
      <c r="P630" s="15">
        <v>56</v>
      </c>
      <c r="Q630" s="15">
        <v>100</v>
      </c>
      <c r="R630" s="15">
        <v>0</v>
      </c>
      <c r="S630" s="17">
        <v>0</v>
      </c>
      <c r="T630" s="17">
        <v>0</v>
      </c>
    </row>
    <row r="631" spans="1:20" x14ac:dyDescent="0.25">
      <c r="A631" s="15">
        <v>630</v>
      </c>
      <c r="B631" s="15" t="s">
        <v>2853</v>
      </c>
      <c r="C631" s="15">
        <v>3934</v>
      </c>
      <c r="D631" s="15" t="s">
        <v>492</v>
      </c>
      <c r="E631" s="15" t="s">
        <v>2846</v>
      </c>
      <c r="F631" s="15" t="s">
        <v>2846</v>
      </c>
      <c r="G631" s="15" t="s">
        <v>69</v>
      </c>
      <c r="H631" s="15" t="s">
        <v>700</v>
      </c>
      <c r="I631" s="15" t="s">
        <v>2856</v>
      </c>
      <c r="J631" s="15" t="s">
        <v>277</v>
      </c>
      <c r="K631" s="15" t="s">
        <v>278</v>
      </c>
      <c r="L631" s="15" t="s">
        <v>132</v>
      </c>
      <c r="M631" s="15" t="s">
        <v>133</v>
      </c>
      <c r="N631" s="16">
        <v>43466</v>
      </c>
      <c r="O631" s="16">
        <v>44196</v>
      </c>
      <c r="P631" s="15">
        <v>100</v>
      </c>
      <c r="Q631" s="15">
        <v>100</v>
      </c>
      <c r="R631" s="15">
        <v>0</v>
      </c>
      <c r="S631" s="17">
        <v>0</v>
      </c>
      <c r="T631" s="17">
        <v>0</v>
      </c>
    </row>
    <row r="632" spans="1:20" x14ac:dyDescent="0.25">
      <c r="A632" s="15">
        <v>631</v>
      </c>
      <c r="B632" s="15" t="s">
        <v>2853</v>
      </c>
      <c r="C632" s="15">
        <v>3934</v>
      </c>
      <c r="D632" s="15" t="s">
        <v>492</v>
      </c>
      <c r="E632" s="15" t="s">
        <v>2846</v>
      </c>
      <c r="F632" s="15" t="s">
        <v>2846</v>
      </c>
      <c r="G632" s="15" t="s">
        <v>353</v>
      </c>
      <c r="H632" s="15" t="s">
        <v>701</v>
      </c>
      <c r="I632" s="15" t="s">
        <v>2856</v>
      </c>
      <c r="J632" s="15" t="s">
        <v>670</v>
      </c>
      <c r="K632" s="15" t="s">
        <v>671</v>
      </c>
      <c r="L632" s="15" t="s">
        <v>132</v>
      </c>
      <c r="M632" s="15" t="s">
        <v>133</v>
      </c>
      <c r="N632" s="16">
        <v>43466</v>
      </c>
      <c r="O632" s="16">
        <v>44926</v>
      </c>
      <c r="P632" s="15">
        <v>60</v>
      </c>
      <c r="Q632" s="15">
        <v>100</v>
      </c>
      <c r="R632" s="15">
        <v>0</v>
      </c>
      <c r="S632" s="17">
        <v>0</v>
      </c>
      <c r="T632" s="17">
        <v>0</v>
      </c>
    </row>
    <row r="633" spans="1:20" x14ac:dyDescent="0.25">
      <c r="A633" s="15">
        <v>632</v>
      </c>
      <c r="B633" s="15" t="s">
        <v>2853</v>
      </c>
      <c r="C633" s="15">
        <v>3934</v>
      </c>
      <c r="D633" s="15" t="s">
        <v>492</v>
      </c>
      <c r="E633" s="15" t="s">
        <v>2846</v>
      </c>
      <c r="F633" s="15" t="s">
        <v>2846</v>
      </c>
      <c r="G633" s="15" t="s">
        <v>281</v>
      </c>
      <c r="H633" s="15" t="s">
        <v>702</v>
      </c>
      <c r="I633" s="15" t="s">
        <v>2855</v>
      </c>
      <c r="J633" s="15" t="s">
        <v>246</v>
      </c>
      <c r="K633" s="15" t="s">
        <v>247</v>
      </c>
      <c r="L633" s="15" t="s">
        <v>6</v>
      </c>
      <c r="M633" s="15" t="s">
        <v>7</v>
      </c>
      <c r="N633" s="16">
        <v>43466</v>
      </c>
      <c r="O633" s="16">
        <v>45657</v>
      </c>
      <c r="P633" s="15">
        <v>50</v>
      </c>
      <c r="Q633" s="15">
        <v>100</v>
      </c>
      <c r="R633" s="15">
        <v>0</v>
      </c>
      <c r="S633" s="17">
        <v>0</v>
      </c>
      <c r="T633" s="17">
        <v>0</v>
      </c>
    </row>
    <row r="634" spans="1:20" x14ac:dyDescent="0.25">
      <c r="A634" s="15">
        <v>633</v>
      </c>
      <c r="B634" s="15" t="s">
        <v>2853</v>
      </c>
      <c r="C634" s="15">
        <v>3934</v>
      </c>
      <c r="D634" s="15" t="s">
        <v>492</v>
      </c>
      <c r="E634" s="15" t="s">
        <v>2846</v>
      </c>
      <c r="F634" s="15" t="s">
        <v>2846</v>
      </c>
      <c r="G634" s="15" t="s">
        <v>43</v>
      </c>
      <c r="H634" s="15" t="s">
        <v>703</v>
      </c>
      <c r="I634" s="15" t="s">
        <v>2856</v>
      </c>
      <c r="J634" s="15" t="s">
        <v>311</v>
      </c>
      <c r="K634" s="15" t="s">
        <v>312</v>
      </c>
      <c r="L634" s="15" t="s">
        <v>313</v>
      </c>
      <c r="M634" s="15" t="s">
        <v>314</v>
      </c>
      <c r="N634" s="16">
        <v>43466</v>
      </c>
      <c r="O634" s="16">
        <v>47848</v>
      </c>
      <c r="P634" s="15">
        <v>55</v>
      </c>
      <c r="Q634" s="15">
        <v>100</v>
      </c>
      <c r="R634" s="15">
        <v>50</v>
      </c>
      <c r="S634" s="17">
        <v>0.90909090909090906</v>
      </c>
      <c r="T634" s="17">
        <v>0.5</v>
      </c>
    </row>
    <row r="635" spans="1:20" x14ac:dyDescent="0.25">
      <c r="A635" s="15">
        <v>634</v>
      </c>
      <c r="B635" s="15" t="s">
        <v>2853</v>
      </c>
      <c r="C635" s="15">
        <v>3934</v>
      </c>
      <c r="D635" s="15" t="s">
        <v>492</v>
      </c>
      <c r="E635" s="15" t="s">
        <v>2846</v>
      </c>
      <c r="F635" s="15" t="s">
        <v>2846</v>
      </c>
      <c r="G635" s="15" t="s">
        <v>244</v>
      </c>
      <c r="H635" s="15" t="s">
        <v>704</v>
      </c>
      <c r="I635" s="15" t="s">
        <v>2855</v>
      </c>
      <c r="J635" s="15" t="s">
        <v>175</v>
      </c>
      <c r="K635" s="15" t="s">
        <v>176</v>
      </c>
      <c r="L635" s="15" t="s">
        <v>177</v>
      </c>
      <c r="M635" s="15" t="s">
        <v>177</v>
      </c>
      <c r="N635" s="16">
        <v>43466</v>
      </c>
      <c r="O635" s="16">
        <v>44561</v>
      </c>
      <c r="P635" s="15">
        <v>80</v>
      </c>
      <c r="Q635" s="15">
        <v>100</v>
      </c>
      <c r="R635" s="15">
        <v>20</v>
      </c>
      <c r="S635" s="17">
        <v>0.25</v>
      </c>
      <c r="T635" s="17">
        <v>0.2</v>
      </c>
    </row>
    <row r="636" spans="1:20" x14ac:dyDescent="0.25">
      <c r="A636" s="15">
        <v>635</v>
      </c>
      <c r="B636" s="15" t="s">
        <v>2853</v>
      </c>
      <c r="C636" s="15">
        <v>3934</v>
      </c>
      <c r="D636" s="15" t="s">
        <v>492</v>
      </c>
      <c r="E636" s="15" t="s">
        <v>2846</v>
      </c>
      <c r="F636" s="15" t="s">
        <v>2846</v>
      </c>
      <c r="G636" s="15" t="s">
        <v>153</v>
      </c>
      <c r="H636" s="15" t="s">
        <v>705</v>
      </c>
      <c r="I636" s="15" t="s">
        <v>2855</v>
      </c>
      <c r="J636" s="15" t="s">
        <v>611</v>
      </c>
      <c r="K636" s="15" t="s">
        <v>612</v>
      </c>
      <c r="L636" s="15" t="s">
        <v>122</v>
      </c>
      <c r="M636" s="15" t="s">
        <v>123</v>
      </c>
      <c r="N636" s="16">
        <v>43466</v>
      </c>
      <c r="O636" s="16">
        <v>44926</v>
      </c>
      <c r="P636" s="15">
        <v>15</v>
      </c>
      <c r="Q636" s="15">
        <v>100</v>
      </c>
      <c r="R636" s="15">
        <v>100</v>
      </c>
      <c r="S636" s="17">
        <v>1</v>
      </c>
      <c r="T636" s="17">
        <v>1</v>
      </c>
    </row>
    <row r="637" spans="1:20" x14ac:dyDescent="0.25">
      <c r="A637" s="15">
        <v>636</v>
      </c>
      <c r="B637" s="15" t="s">
        <v>2853</v>
      </c>
      <c r="C637" s="15">
        <v>3934</v>
      </c>
      <c r="D637" s="15" t="s">
        <v>492</v>
      </c>
      <c r="E637" s="15" t="s">
        <v>2846</v>
      </c>
      <c r="F637" s="15" t="s">
        <v>2846</v>
      </c>
      <c r="G637" s="15" t="s">
        <v>239</v>
      </c>
      <c r="H637" s="15" t="s">
        <v>706</v>
      </c>
      <c r="I637" s="15" t="s">
        <v>2856</v>
      </c>
      <c r="J637" s="15" t="s">
        <v>148</v>
      </c>
      <c r="K637" s="15" t="s">
        <v>149</v>
      </c>
      <c r="L637" s="15" t="s">
        <v>132</v>
      </c>
      <c r="M637" s="15" t="s">
        <v>133</v>
      </c>
      <c r="N637" s="16">
        <v>43466</v>
      </c>
      <c r="O637" s="16">
        <v>44196</v>
      </c>
      <c r="P637" s="15">
        <v>100</v>
      </c>
      <c r="Q637" s="15">
        <v>100</v>
      </c>
      <c r="R637" s="15">
        <v>100</v>
      </c>
      <c r="S637" s="17">
        <v>1</v>
      </c>
      <c r="T637" s="17">
        <v>1</v>
      </c>
    </row>
    <row r="638" spans="1:20" x14ac:dyDescent="0.25">
      <c r="A638" s="15">
        <v>637</v>
      </c>
      <c r="B638" s="15" t="s">
        <v>2853</v>
      </c>
      <c r="C638" s="15">
        <v>3934</v>
      </c>
      <c r="D638" s="15" t="s">
        <v>492</v>
      </c>
      <c r="E638" s="15" t="s">
        <v>2846</v>
      </c>
      <c r="F638" s="15" t="s">
        <v>2846</v>
      </c>
      <c r="G638" s="15" t="s">
        <v>161</v>
      </c>
      <c r="H638" s="15" t="s">
        <v>707</v>
      </c>
      <c r="I638" s="15" t="s">
        <v>2051</v>
      </c>
      <c r="J638" s="15" t="s">
        <v>125</v>
      </c>
      <c r="K638" s="15" t="s">
        <v>126</v>
      </c>
      <c r="L638" s="15" t="s">
        <v>122</v>
      </c>
      <c r="M638" s="15" t="s">
        <v>123</v>
      </c>
      <c r="N638" s="16">
        <v>43466</v>
      </c>
      <c r="O638" s="16">
        <v>44166</v>
      </c>
      <c r="P638" s="15">
        <v>100</v>
      </c>
      <c r="Q638" s="15">
        <v>100</v>
      </c>
      <c r="R638" s="15">
        <v>0</v>
      </c>
      <c r="S638" s="17">
        <v>0</v>
      </c>
      <c r="T638" s="17">
        <v>0</v>
      </c>
    </row>
    <row r="639" spans="1:20" x14ac:dyDescent="0.25">
      <c r="A639" s="15">
        <v>638</v>
      </c>
      <c r="B639" s="15" t="s">
        <v>2853</v>
      </c>
      <c r="C639" s="15">
        <v>3934</v>
      </c>
      <c r="D639" s="15" t="s">
        <v>492</v>
      </c>
      <c r="E639" s="15" t="s">
        <v>2846</v>
      </c>
      <c r="F639" s="15" t="s">
        <v>2846</v>
      </c>
      <c r="G639" s="15" t="s">
        <v>65</v>
      </c>
      <c r="H639" s="15" t="s">
        <v>708</v>
      </c>
      <c r="I639" s="15" t="s">
        <v>2855</v>
      </c>
      <c r="J639" s="15" t="s">
        <v>148</v>
      </c>
      <c r="K639" s="15" t="s">
        <v>149</v>
      </c>
      <c r="L639" s="15" t="s">
        <v>132</v>
      </c>
      <c r="M639" s="15" t="s">
        <v>133</v>
      </c>
      <c r="N639" s="16">
        <v>43373</v>
      </c>
      <c r="O639" s="16">
        <v>43738</v>
      </c>
      <c r="P639" s="15">
        <v>100</v>
      </c>
      <c r="Q639" s="15">
        <v>100</v>
      </c>
      <c r="R639" s="15">
        <v>100</v>
      </c>
      <c r="S639" s="17">
        <v>1</v>
      </c>
      <c r="T639" s="17">
        <v>1</v>
      </c>
    </row>
    <row r="640" spans="1:20" x14ac:dyDescent="0.25">
      <c r="A640" s="15">
        <v>639</v>
      </c>
      <c r="B640" s="15" t="s">
        <v>2853</v>
      </c>
      <c r="C640" s="15">
        <v>3934</v>
      </c>
      <c r="D640" s="15" t="s">
        <v>492</v>
      </c>
      <c r="E640" s="15" t="s">
        <v>2846</v>
      </c>
      <c r="F640" s="15" t="s">
        <v>2846</v>
      </c>
      <c r="G640" s="15" t="s">
        <v>68</v>
      </c>
      <c r="H640" s="15" t="s">
        <v>709</v>
      </c>
      <c r="I640" s="15" t="s">
        <v>2856</v>
      </c>
      <c r="J640" s="15" t="s">
        <v>148</v>
      </c>
      <c r="K640" s="15" t="s">
        <v>149</v>
      </c>
      <c r="L640" s="15" t="s">
        <v>132</v>
      </c>
      <c r="M640" s="15" t="s">
        <v>133</v>
      </c>
      <c r="N640" s="16">
        <v>43466</v>
      </c>
      <c r="O640" s="16">
        <v>44196</v>
      </c>
      <c r="P640" s="15">
        <v>100</v>
      </c>
      <c r="Q640" s="15">
        <v>100</v>
      </c>
      <c r="R640" s="15">
        <v>100</v>
      </c>
      <c r="S640" s="17">
        <v>1</v>
      </c>
      <c r="T640" s="17">
        <v>1</v>
      </c>
    </row>
    <row r="641" spans="1:20" x14ac:dyDescent="0.25">
      <c r="A641" s="15">
        <v>640</v>
      </c>
      <c r="B641" s="15" t="s">
        <v>2853</v>
      </c>
      <c r="C641" s="15">
        <v>3934</v>
      </c>
      <c r="D641" s="15" t="s">
        <v>492</v>
      </c>
      <c r="E641" s="15" t="s">
        <v>2846</v>
      </c>
      <c r="F641" s="15" t="s">
        <v>2846</v>
      </c>
      <c r="G641" s="15" t="s">
        <v>67</v>
      </c>
      <c r="H641" s="15" t="s">
        <v>710</v>
      </c>
      <c r="I641" s="15" t="s">
        <v>2855</v>
      </c>
      <c r="J641" s="15" t="s">
        <v>148</v>
      </c>
      <c r="K641" s="15" t="s">
        <v>149</v>
      </c>
      <c r="L641" s="15" t="s">
        <v>132</v>
      </c>
      <c r="M641" s="15" t="s">
        <v>133</v>
      </c>
      <c r="N641" s="16">
        <v>43373</v>
      </c>
      <c r="O641" s="16">
        <v>43738</v>
      </c>
      <c r="P641" s="15">
        <v>100</v>
      </c>
      <c r="Q641" s="15">
        <v>100</v>
      </c>
      <c r="R641" s="15">
        <v>100</v>
      </c>
      <c r="S641" s="17">
        <v>1</v>
      </c>
      <c r="T641" s="17">
        <v>1</v>
      </c>
    </row>
    <row r="642" spans="1:20" x14ac:dyDescent="0.25">
      <c r="A642" s="15">
        <v>641</v>
      </c>
      <c r="B642" s="15" t="s">
        <v>2853</v>
      </c>
      <c r="C642" s="15">
        <v>3934</v>
      </c>
      <c r="D642" s="15" t="s">
        <v>492</v>
      </c>
      <c r="E642" s="15" t="s">
        <v>2846</v>
      </c>
      <c r="F642" s="15" t="s">
        <v>2846</v>
      </c>
      <c r="G642" s="15" t="s">
        <v>66</v>
      </c>
      <c r="H642" s="15" t="s">
        <v>711</v>
      </c>
      <c r="I642" s="15" t="s">
        <v>2856</v>
      </c>
      <c r="J642" s="15" t="s">
        <v>148</v>
      </c>
      <c r="K642" s="15" t="s">
        <v>149</v>
      </c>
      <c r="L642" s="15" t="s">
        <v>132</v>
      </c>
      <c r="M642" s="15" t="s">
        <v>133</v>
      </c>
      <c r="N642" s="16">
        <v>43466</v>
      </c>
      <c r="O642" s="16">
        <v>44196</v>
      </c>
      <c r="P642" s="15">
        <v>100</v>
      </c>
      <c r="Q642" s="15">
        <v>100</v>
      </c>
      <c r="R642" s="15">
        <v>45</v>
      </c>
      <c r="S642" s="17">
        <v>0.45</v>
      </c>
      <c r="T642" s="17">
        <v>0.45</v>
      </c>
    </row>
    <row r="643" spans="1:20" x14ac:dyDescent="0.25">
      <c r="A643" s="15">
        <v>642</v>
      </c>
      <c r="B643" s="15" t="s">
        <v>2853</v>
      </c>
      <c r="C643" s="15">
        <v>3934</v>
      </c>
      <c r="D643" s="15" t="s">
        <v>492</v>
      </c>
      <c r="E643" s="15" t="s">
        <v>2846</v>
      </c>
      <c r="F643" s="15" t="s">
        <v>2846</v>
      </c>
      <c r="G643" s="15" t="s">
        <v>366</v>
      </c>
      <c r="H643" s="15" t="s">
        <v>712</v>
      </c>
      <c r="I643" s="15" t="s">
        <v>2856</v>
      </c>
      <c r="J643" s="15" t="s">
        <v>252</v>
      </c>
      <c r="K643" s="15" t="s">
        <v>253</v>
      </c>
      <c r="L643" s="15" t="s">
        <v>31</v>
      </c>
      <c r="M643" s="15" t="s">
        <v>31</v>
      </c>
      <c r="N643" s="16">
        <v>43466</v>
      </c>
      <c r="O643" s="16">
        <v>45291</v>
      </c>
      <c r="P643" s="15">
        <v>30</v>
      </c>
      <c r="Q643" s="15">
        <v>100</v>
      </c>
      <c r="R643" s="15">
        <v>4</v>
      </c>
      <c r="S643" s="17">
        <v>0.13333333333333333</v>
      </c>
      <c r="T643" s="17">
        <v>0.04</v>
      </c>
    </row>
    <row r="644" spans="1:20" x14ac:dyDescent="0.25">
      <c r="A644" s="15">
        <v>643</v>
      </c>
      <c r="B644" s="15" t="s">
        <v>2853</v>
      </c>
      <c r="C644" s="15">
        <v>3934</v>
      </c>
      <c r="D644" s="15" t="s">
        <v>492</v>
      </c>
      <c r="E644" s="15" t="s">
        <v>2846</v>
      </c>
      <c r="F644" s="15" t="s">
        <v>2846</v>
      </c>
      <c r="G644" s="15" t="s">
        <v>367</v>
      </c>
      <c r="H644" s="15" t="s">
        <v>713</v>
      </c>
      <c r="I644" s="15" t="s">
        <v>2855</v>
      </c>
      <c r="J644" s="15" t="s">
        <v>85</v>
      </c>
      <c r="K644" s="15" t="s">
        <v>86</v>
      </c>
      <c r="L644" s="15" t="s">
        <v>87</v>
      </c>
      <c r="M644" s="15" t="s">
        <v>88</v>
      </c>
      <c r="N644" s="16">
        <v>43556</v>
      </c>
      <c r="O644" s="16">
        <v>43830</v>
      </c>
      <c r="P644" s="15">
        <v>100</v>
      </c>
      <c r="Q644" s="15">
        <v>100</v>
      </c>
      <c r="R644" s="15">
        <v>100</v>
      </c>
      <c r="S644" s="17">
        <v>1</v>
      </c>
      <c r="T644" s="17">
        <v>1</v>
      </c>
    </row>
    <row r="645" spans="1:20" x14ac:dyDescent="0.25">
      <c r="A645" s="15">
        <v>644</v>
      </c>
      <c r="B645" s="15" t="s">
        <v>2853</v>
      </c>
      <c r="C645" s="15">
        <v>3934</v>
      </c>
      <c r="D645" s="15" t="s">
        <v>492</v>
      </c>
      <c r="E645" s="15" t="s">
        <v>2846</v>
      </c>
      <c r="F645" s="15" t="s">
        <v>2846</v>
      </c>
      <c r="G645" s="15" t="s">
        <v>71</v>
      </c>
      <c r="H645" s="15" t="s">
        <v>714</v>
      </c>
      <c r="I645" s="15" t="s">
        <v>2855</v>
      </c>
      <c r="J645" s="15" t="s">
        <v>277</v>
      </c>
      <c r="K645" s="15" t="s">
        <v>278</v>
      </c>
      <c r="L645" s="15" t="s">
        <v>132</v>
      </c>
      <c r="M645" s="15" t="s">
        <v>133</v>
      </c>
      <c r="N645" s="16">
        <v>43466</v>
      </c>
      <c r="O645" s="16">
        <v>44196</v>
      </c>
      <c r="P645" s="15">
        <v>100</v>
      </c>
      <c r="Q645" s="15">
        <v>100</v>
      </c>
      <c r="R645" s="15">
        <v>0</v>
      </c>
      <c r="S645" s="17">
        <v>0</v>
      </c>
      <c r="T645" s="17">
        <v>0</v>
      </c>
    </row>
    <row r="646" spans="1:20" x14ac:dyDescent="0.25">
      <c r="A646" s="15">
        <v>645</v>
      </c>
      <c r="B646" s="15" t="s">
        <v>2853</v>
      </c>
      <c r="C646" s="15">
        <v>3934</v>
      </c>
      <c r="D646" s="15" t="s">
        <v>492</v>
      </c>
      <c r="E646" s="15" t="s">
        <v>2846</v>
      </c>
      <c r="F646" s="15" t="s">
        <v>2846</v>
      </c>
      <c r="G646" s="15" t="s">
        <v>222</v>
      </c>
      <c r="H646" s="15" t="s">
        <v>715</v>
      </c>
      <c r="I646" s="15" t="s">
        <v>2856</v>
      </c>
      <c r="J646" s="15" t="s">
        <v>688</v>
      </c>
      <c r="K646" s="15" t="s">
        <v>689</v>
      </c>
      <c r="L646" s="15" t="s">
        <v>6</v>
      </c>
      <c r="M646" s="15" t="s">
        <v>7</v>
      </c>
      <c r="N646" s="16">
        <v>43466</v>
      </c>
      <c r="O646" s="16">
        <v>47848</v>
      </c>
      <c r="P646" s="15">
        <v>10</v>
      </c>
      <c r="Q646" s="15">
        <v>100</v>
      </c>
      <c r="R646" s="15">
        <v>0</v>
      </c>
      <c r="S646" s="17">
        <v>0</v>
      </c>
      <c r="T646" s="17">
        <v>0</v>
      </c>
    </row>
    <row r="647" spans="1:20" x14ac:dyDescent="0.25">
      <c r="A647" s="15">
        <v>646</v>
      </c>
      <c r="B647" s="15" t="s">
        <v>2853</v>
      </c>
      <c r="C647" s="15">
        <v>3934</v>
      </c>
      <c r="D647" s="15" t="s">
        <v>492</v>
      </c>
      <c r="E647" s="15" t="s">
        <v>2846</v>
      </c>
      <c r="F647" s="15" t="s">
        <v>2846</v>
      </c>
      <c r="G647" s="15" t="s">
        <v>97</v>
      </c>
      <c r="H647" s="15" t="s">
        <v>716</v>
      </c>
      <c r="I647" s="15" t="s">
        <v>2855</v>
      </c>
      <c r="J647" s="15" t="s">
        <v>189</v>
      </c>
      <c r="K647" s="15" t="s">
        <v>190</v>
      </c>
      <c r="L647" s="15" t="s">
        <v>164</v>
      </c>
      <c r="M647" s="15" t="s">
        <v>164</v>
      </c>
      <c r="N647" s="16">
        <v>43831</v>
      </c>
      <c r="O647" s="16">
        <v>46387</v>
      </c>
      <c r="P647" s="15">
        <v>10</v>
      </c>
      <c r="Q647" s="15">
        <v>100</v>
      </c>
      <c r="R647" s="15">
        <v>10</v>
      </c>
      <c r="S647" s="17">
        <v>1</v>
      </c>
      <c r="T647" s="17">
        <v>0.1</v>
      </c>
    </row>
    <row r="648" spans="1:20" x14ac:dyDescent="0.25">
      <c r="A648" s="15">
        <v>647</v>
      </c>
      <c r="B648" s="15" t="s">
        <v>2853</v>
      </c>
      <c r="C648" s="15">
        <v>3934</v>
      </c>
      <c r="D648" s="15" t="s">
        <v>492</v>
      </c>
      <c r="E648" s="15" t="s">
        <v>2846</v>
      </c>
      <c r="F648" s="15" t="s">
        <v>2846</v>
      </c>
      <c r="G648" s="15" t="s">
        <v>351</v>
      </c>
      <c r="H648" s="15" t="s">
        <v>717</v>
      </c>
      <c r="I648" s="15" t="s">
        <v>2856</v>
      </c>
      <c r="J648" s="15" t="s">
        <v>611</v>
      </c>
      <c r="K648" s="15" t="s">
        <v>612</v>
      </c>
      <c r="L648" s="15" t="s">
        <v>122</v>
      </c>
      <c r="M648" s="15" t="s">
        <v>123</v>
      </c>
      <c r="N648" s="16">
        <v>43466</v>
      </c>
      <c r="O648" s="16">
        <v>44926</v>
      </c>
      <c r="P648" s="15">
        <v>57</v>
      </c>
      <c r="Q648" s="15">
        <v>100</v>
      </c>
      <c r="R648" s="15">
        <v>55</v>
      </c>
      <c r="S648" s="17">
        <v>0.96491228070175439</v>
      </c>
      <c r="T648" s="17">
        <v>0.55000000000000004</v>
      </c>
    </row>
    <row r="649" spans="1:20" x14ac:dyDescent="0.25">
      <c r="A649" s="15">
        <v>648</v>
      </c>
      <c r="B649" s="15" t="s">
        <v>2853</v>
      </c>
      <c r="C649" s="15">
        <v>3934</v>
      </c>
      <c r="D649" s="15" t="s">
        <v>492</v>
      </c>
      <c r="E649" s="15" t="s">
        <v>2846</v>
      </c>
      <c r="F649" s="15" t="s">
        <v>2846</v>
      </c>
      <c r="G649" s="15" t="s">
        <v>372</v>
      </c>
      <c r="H649" s="15" t="s">
        <v>718</v>
      </c>
      <c r="I649" s="15" t="s">
        <v>2856</v>
      </c>
      <c r="J649" s="15" t="s">
        <v>670</v>
      </c>
      <c r="K649" s="15" t="s">
        <v>671</v>
      </c>
      <c r="L649" s="15" t="s">
        <v>132</v>
      </c>
      <c r="M649" s="15" t="s">
        <v>133</v>
      </c>
      <c r="N649" s="16">
        <v>43466</v>
      </c>
      <c r="O649" s="16">
        <v>44926</v>
      </c>
      <c r="P649" s="15">
        <v>40</v>
      </c>
      <c r="Q649" s="15">
        <v>100</v>
      </c>
      <c r="R649" s="15">
        <v>0</v>
      </c>
      <c r="S649" s="17">
        <v>0</v>
      </c>
      <c r="T649" s="17">
        <v>0</v>
      </c>
    </row>
    <row r="650" spans="1:20" x14ac:dyDescent="0.25">
      <c r="A650" s="15">
        <v>649</v>
      </c>
      <c r="B650" s="15" t="s">
        <v>2853</v>
      </c>
      <c r="C650" s="15">
        <v>3934</v>
      </c>
      <c r="D650" s="15" t="s">
        <v>492</v>
      </c>
      <c r="E650" s="15" t="s">
        <v>2846</v>
      </c>
      <c r="F650" s="15" t="s">
        <v>2846</v>
      </c>
      <c r="G650" s="15" t="s">
        <v>378</v>
      </c>
      <c r="H650" s="15" t="s">
        <v>719</v>
      </c>
      <c r="I650" s="15" t="s">
        <v>2051</v>
      </c>
      <c r="J650" s="15" t="s">
        <v>611</v>
      </c>
      <c r="K650" s="15" t="s">
        <v>612</v>
      </c>
      <c r="L650" s="15" t="s">
        <v>122</v>
      </c>
      <c r="M650" s="15" t="s">
        <v>123</v>
      </c>
      <c r="N650" s="16">
        <v>43466</v>
      </c>
      <c r="O650" s="16">
        <v>44196</v>
      </c>
      <c r="P650" s="15">
        <v>100</v>
      </c>
      <c r="Q650" s="15">
        <v>100</v>
      </c>
      <c r="R650" s="15">
        <v>0</v>
      </c>
      <c r="S650" s="17">
        <v>0</v>
      </c>
      <c r="T650" s="17">
        <v>0</v>
      </c>
    </row>
    <row r="651" spans="1:20" x14ac:dyDescent="0.25">
      <c r="A651" s="15">
        <v>650</v>
      </c>
      <c r="B651" s="15" t="s">
        <v>2853</v>
      </c>
      <c r="C651" s="15">
        <v>3934</v>
      </c>
      <c r="D651" s="15" t="s">
        <v>492</v>
      </c>
      <c r="E651" s="15" t="s">
        <v>2846</v>
      </c>
      <c r="F651" s="15" t="s">
        <v>2846</v>
      </c>
      <c r="G651" s="15" t="s">
        <v>361</v>
      </c>
      <c r="H651" s="15" t="s">
        <v>720</v>
      </c>
      <c r="I651" s="15" t="s">
        <v>2855</v>
      </c>
      <c r="J651" s="15" t="s">
        <v>246</v>
      </c>
      <c r="K651" s="15" t="s">
        <v>247</v>
      </c>
      <c r="L651" s="15" t="s">
        <v>6</v>
      </c>
      <c r="M651" s="15" t="s">
        <v>7</v>
      </c>
      <c r="N651" s="16">
        <v>43466</v>
      </c>
      <c r="O651" s="16">
        <v>44926</v>
      </c>
      <c r="P651" s="15">
        <v>50</v>
      </c>
      <c r="Q651" s="15">
        <v>100</v>
      </c>
      <c r="R651" s="15">
        <v>12.5</v>
      </c>
      <c r="S651" s="17">
        <v>0.25</v>
      </c>
      <c r="T651" s="17">
        <v>0.125</v>
      </c>
    </row>
    <row r="652" spans="1:20" x14ac:dyDescent="0.25">
      <c r="A652" s="15">
        <v>651</v>
      </c>
      <c r="B652" s="15" t="s">
        <v>2853</v>
      </c>
      <c r="C652" s="15">
        <v>3934</v>
      </c>
      <c r="D652" s="15" t="s">
        <v>492</v>
      </c>
      <c r="E652" s="15" t="s">
        <v>2846</v>
      </c>
      <c r="F652" s="15" t="s">
        <v>2846</v>
      </c>
      <c r="G652" s="15" t="s">
        <v>74</v>
      </c>
      <c r="H652" s="15" t="s">
        <v>721</v>
      </c>
      <c r="I652" s="15" t="s">
        <v>2856</v>
      </c>
      <c r="J652" s="15" t="s">
        <v>130</v>
      </c>
      <c r="K652" s="15" t="s">
        <v>131</v>
      </c>
      <c r="L652" s="15" t="s">
        <v>132</v>
      </c>
      <c r="M652" s="15" t="s">
        <v>133</v>
      </c>
      <c r="N652" s="16">
        <v>43466</v>
      </c>
      <c r="O652" s="16">
        <v>47483</v>
      </c>
      <c r="P652" s="15">
        <v>10</v>
      </c>
      <c r="Q652" s="15">
        <v>100</v>
      </c>
      <c r="R652" s="15">
        <v>0</v>
      </c>
      <c r="S652" s="17">
        <v>0</v>
      </c>
      <c r="T652" s="17">
        <v>0</v>
      </c>
    </row>
    <row r="653" spans="1:20" x14ac:dyDescent="0.25">
      <c r="A653" s="15">
        <v>652</v>
      </c>
      <c r="B653" s="15" t="s">
        <v>2853</v>
      </c>
      <c r="C653" s="15">
        <v>3934</v>
      </c>
      <c r="D653" s="15" t="s">
        <v>492</v>
      </c>
      <c r="E653" s="15" t="s">
        <v>2846</v>
      </c>
      <c r="F653" s="15" t="s">
        <v>2846</v>
      </c>
      <c r="G653" s="15" t="s">
        <v>75</v>
      </c>
      <c r="H653" s="15" t="s">
        <v>722</v>
      </c>
      <c r="I653" s="15" t="s">
        <v>2855</v>
      </c>
      <c r="J653" s="15" t="s">
        <v>246</v>
      </c>
      <c r="K653" s="15" t="s">
        <v>247</v>
      </c>
      <c r="L653" s="15" t="s">
        <v>6</v>
      </c>
      <c r="M653" s="15" t="s">
        <v>7</v>
      </c>
      <c r="N653" s="16">
        <v>43525</v>
      </c>
      <c r="O653" s="16">
        <v>47848</v>
      </c>
      <c r="P653" s="15">
        <v>70</v>
      </c>
      <c r="Q653" s="15">
        <v>100</v>
      </c>
      <c r="R653" s="15">
        <v>10</v>
      </c>
      <c r="S653" s="17">
        <v>0.14285714285714285</v>
      </c>
      <c r="T653" s="17">
        <v>0.1</v>
      </c>
    </row>
    <row r="654" spans="1:20" x14ac:dyDescent="0.25">
      <c r="A654" s="15">
        <v>653</v>
      </c>
      <c r="B654" s="15" t="s">
        <v>2853</v>
      </c>
      <c r="C654" s="15">
        <v>3934</v>
      </c>
      <c r="D654" s="15" t="s">
        <v>492</v>
      </c>
      <c r="E654" s="15" t="s">
        <v>2846</v>
      </c>
      <c r="F654" s="15" t="s">
        <v>2846</v>
      </c>
      <c r="G654" s="15" t="s">
        <v>358</v>
      </c>
      <c r="H654" s="15" t="s">
        <v>723</v>
      </c>
      <c r="I654" s="15" t="s">
        <v>2051</v>
      </c>
      <c r="J654" s="15" t="s">
        <v>252</v>
      </c>
      <c r="K654" s="15" t="s">
        <v>253</v>
      </c>
      <c r="L654" s="15" t="s">
        <v>31</v>
      </c>
      <c r="M654" s="15" t="s">
        <v>31</v>
      </c>
      <c r="N654" s="16">
        <v>44562</v>
      </c>
      <c r="O654" s="16">
        <v>47848</v>
      </c>
      <c r="P654" s="15">
        <v>0</v>
      </c>
      <c r="Q654" s="15">
        <v>100</v>
      </c>
      <c r="R654" s="15">
        <v>0</v>
      </c>
      <c r="S654" s="17">
        <v>0</v>
      </c>
      <c r="T654" s="17">
        <v>0</v>
      </c>
    </row>
    <row r="655" spans="1:20" x14ac:dyDescent="0.25">
      <c r="A655" s="15">
        <v>654</v>
      </c>
      <c r="B655" s="15" t="s">
        <v>2853</v>
      </c>
      <c r="C655" s="15">
        <v>3934</v>
      </c>
      <c r="D655" s="15" t="s">
        <v>492</v>
      </c>
      <c r="E655" s="15" t="s">
        <v>2846</v>
      </c>
      <c r="F655" s="15" t="s">
        <v>2846</v>
      </c>
      <c r="G655" s="15" t="s">
        <v>44</v>
      </c>
      <c r="H655" s="15" t="s">
        <v>724</v>
      </c>
      <c r="I655" s="15" t="s">
        <v>2855</v>
      </c>
      <c r="J655" s="15" t="s">
        <v>311</v>
      </c>
      <c r="K655" s="15" t="s">
        <v>312</v>
      </c>
      <c r="L655" s="15" t="s">
        <v>313</v>
      </c>
      <c r="M655" s="15" t="s">
        <v>314</v>
      </c>
      <c r="N655" s="16">
        <v>43466</v>
      </c>
      <c r="O655" s="16">
        <v>44196</v>
      </c>
      <c r="P655" s="15">
        <v>100</v>
      </c>
      <c r="Q655" s="15">
        <v>100</v>
      </c>
      <c r="R655" s="15">
        <v>10</v>
      </c>
      <c r="S655" s="17">
        <v>0.1</v>
      </c>
      <c r="T655" s="17">
        <v>0.1</v>
      </c>
    </row>
    <row r="656" spans="1:20" x14ac:dyDescent="0.25">
      <c r="A656" s="15">
        <v>655</v>
      </c>
      <c r="B656" s="15" t="s">
        <v>2853</v>
      </c>
      <c r="C656" s="15">
        <v>3934</v>
      </c>
      <c r="D656" s="15" t="s">
        <v>492</v>
      </c>
      <c r="E656" s="15" t="s">
        <v>2846</v>
      </c>
      <c r="F656" s="15" t="s">
        <v>2846</v>
      </c>
      <c r="G656" s="15" t="s">
        <v>38</v>
      </c>
      <c r="H656" s="15" t="s">
        <v>725</v>
      </c>
      <c r="I656" s="15" t="s">
        <v>2855</v>
      </c>
      <c r="J656" s="15" t="s">
        <v>670</v>
      </c>
      <c r="K656" s="15" t="s">
        <v>671</v>
      </c>
      <c r="L656" s="15" t="s">
        <v>132</v>
      </c>
      <c r="M656" s="15" t="s">
        <v>133</v>
      </c>
      <c r="N656" s="16">
        <v>43831</v>
      </c>
      <c r="O656" s="16">
        <v>44926</v>
      </c>
      <c r="P656" s="15">
        <v>20</v>
      </c>
      <c r="Q656" s="15">
        <v>100</v>
      </c>
      <c r="R656" s="15">
        <v>0</v>
      </c>
      <c r="S656" s="17">
        <v>0</v>
      </c>
      <c r="T656" s="17">
        <v>0</v>
      </c>
    </row>
    <row r="657" spans="1:20" x14ac:dyDescent="0.25">
      <c r="A657" s="15">
        <v>656</v>
      </c>
      <c r="B657" s="15" t="s">
        <v>2853</v>
      </c>
      <c r="C657" s="15">
        <v>3934</v>
      </c>
      <c r="D657" s="15" t="s">
        <v>492</v>
      </c>
      <c r="E657" s="15" t="s">
        <v>2846</v>
      </c>
      <c r="F657" s="15" t="s">
        <v>2846</v>
      </c>
      <c r="G657" s="15" t="s">
        <v>370</v>
      </c>
      <c r="H657" s="15" t="s">
        <v>726</v>
      </c>
      <c r="I657" s="15" t="s">
        <v>2856</v>
      </c>
      <c r="J657" s="15" t="s">
        <v>125</v>
      </c>
      <c r="K657" s="15" t="s">
        <v>126</v>
      </c>
      <c r="L657" s="15" t="s">
        <v>122</v>
      </c>
      <c r="M657" s="15" t="s">
        <v>123</v>
      </c>
      <c r="N657" s="16">
        <v>43291</v>
      </c>
      <c r="O657" s="16">
        <v>43830</v>
      </c>
      <c r="P657" s="15">
        <v>100</v>
      </c>
      <c r="Q657" s="15">
        <v>100</v>
      </c>
      <c r="R657" s="15">
        <v>100</v>
      </c>
      <c r="S657" s="17">
        <v>1</v>
      </c>
      <c r="T657" s="17">
        <v>1</v>
      </c>
    </row>
    <row r="658" spans="1:20" x14ac:dyDescent="0.25">
      <c r="A658" s="15">
        <v>657</v>
      </c>
      <c r="B658" s="15" t="s">
        <v>2853</v>
      </c>
      <c r="C658" s="15">
        <v>3934</v>
      </c>
      <c r="D658" s="15" t="s">
        <v>492</v>
      </c>
      <c r="E658" s="15" t="s">
        <v>2846</v>
      </c>
      <c r="F658" s="15" t="s">
        <v>2846</v>
      </c>
      <c r="G658" s="15" t="s">
        <v>273</v>
      </c>
      <c r="H658" s="15" t="s">
        <v>727</v>
      </c>
      <c r="I658" s="15" t="s">
        <v>2856</v>
      </c>
      <c r="J658" s="15" t="s">
        <v>125</v>
      </c>
      <c r="K658" s="15" t="s">
        <v>126</v>
      </c>
      <c r="L658" s="15" t="s">
        <v>122</v>
      </c>
      <c r="M658" s="15" t="s">
        <v>123</v>
      </c>
      <c r="N658" s="16">
        <v>43291</v>
      </c>
      <c r="O658" s="16">
        <v>43830</v>
      </c>
      <c r="P658" s="15">
        <v>100</v>
      </c>
      <c r="Q658" s="15">
        <v>100</v>
      </c>
      <c r="R658" s="15">
        <v>100</v>
      </c>
      <c r="S658" s="17">
        <v>1</v>
      </c>
      <c r="T658" s="17">
        <v>1</v>
      </c>
    </row>
    <row r="659" spans="1:20" x14ac:dyDescent="0.25">
      <c r="A659" s="15">
        <v>658</v>
      </c>
      <c r="B659" s="15" t="s">
        <v>2853</v>
      </c>
      <c r="C659" s="15">
        <v>3934</v>
      </c>
      <c r="D659" s="15" t="s">
        <v>492</v>
      </c>
      <c r="E659" s="15" t="s">
        <v>2846</v>
      </c>
      <c r="F659" s="15" t="s">
        <v>2846</v>
      </c>
      <c r="G659" s="15" t="s">
        <v>241</v>
      </c>
      <c r="H659" s="15" t="s">
        <v>728</v>
      </c>
      <c r="I659" s="15" t="s">
        <v>2855</v>
      </c>
      <c r="J659" s="15" t="s">
        <v>246</v>
      </c>
      <c r="K659" s="15" t="s">
        <v>247</v>
      </c>
      <c r="L659" s="15" t="s">
        <v>6</v>
      </c>
      <c r="M659" s="15" t="s">
        <v>7</v>
      </c>
      <c r="N659" s="16">
        <v>43291</v>
      </c>
      <c r="O659" s="16">
        <v>44196</v>
      </c>
      <c r="P659" s="15">
        <v>100</v>
      </c>
      <c r="Q659" s="15">
        <v>100</v>
      </c>
      <c r="R659" s="15">
        <v>100</v>
      </c>
      <c r="S659" s="17">
        <v>1</v>
      </c>
      <c r="T659" s="17">
        <v>1</v>
      </c>
    </row>
    <row r="660" spans="1:20" x14ac:dyDescent="0.25">
      <c r="A660" s="15">
        <v>659</v>
      </c>
      <c r="B660" s="15" t="s">
        <v>2853</v>
      </c>
      <c r="C660" s="15">
        <v>3934</v>
      </c>
      <c r="D660" s="15" t="s">
        <v>492</v>
      </c>
      <c r="E660" s="15" t="s">
        <v>2846</v>
      </c>
      <c r="F660" s="15" t="s">
        <v>2846</v>
      </c>
      <c r="G660" s="15" t="s">
        <v>159</v>
      </c>
      <c r="H660" s="15" t="s">
        <v>729</v>
      </c>
      <c r="I660" s="15" t="s">
        <v>2856</v>
      </c>
      <c r="J660" s="15" t="s">
        <v>252</v>
      </c>
      <c r="K660" s="15" t="s">
        <v>253</v>
      </c>
      <c r="L660" s="15" t="s">
        <v>31</v>
      </c>
      <c r="M660" s="15" t="s">
        <v>31</v>
      </c>
      <c r="N660" s="16">
        <v>43466</v>
      </c>
      <c r="O660" s="16">
        <v>46387</v>
      </c>
      <c r="P660" s="15">
        <v>50</v>
      </c>
      <c r="Q660" s="15">
        <v>100</v>
      </c>
      <c r="R660" s="15">
        <v>10</v>
      </c>
      <c r="S660" s="17">
        <v>0.2</v>
      </c>
      <c r="T660" s="17">
        <v>0.1</v>
      </c>
    </row>
    <row r="661" spans="1:20" x14ac:dyDescent="0.25">
      <c r="A661" s="15">
        <v>660</v>
      </c>
      <c r="B661" s="15" t="s">
        <v>2853</v>
      </c>
      <c r="C661" s="15">
        <v>3934</v>
      </c>
      <c r="D661" s="15" t="s">
        <v>492</v>
      </c>
      <c r="E661" s="15" t="s">
        <v>2846</v>
      </c>
      <c r="F661" s="15" t="s">
        <v>2846</v>
      </c>
      <c r="G661" s="15" t="s">
        <v>72</v>
      </c>
      <c r="H661" s="15" t="s">
        <v>730</v>
      </c>
      <c r="I661" s="15" t="s">
        <v>2856</v>
      </c>
      <c r="J661" s="15" t="s">
        <v>148</v>
      </c>
      <c r="K661" s="15" t="s">
        <v>149</v>
      </c>
      <c r="L661" s="15" t="s">
        <v>132</v>
      </c>
      <c r="M661" s="15" t="s">
        <v>133</v>
      </c>
      <c r="N661" s="16">
        <v>43466</v>
      </c>
      <c r="O661" s="16">
        <v>44196</v>
      </c>
      <c r="P661" s="15">
        <v>100</v>
      </c>
      <c r="Q661" s="15">
        <v>100</v>
      </c>
      <c r="R661" s="15">
        <v>25</v>
      </c>
      <c r="S661" s="17">
        <v>0.25</v>
      </c>
      <c r="T661" s="17">
        <v>0.25</v>
      </c>
    </row>
    <row r="662" spans="1:20" x14ac:dyDescent="0.25">
      <c r="A662" s="15">
        <v>661</v>
      </c>
      <c r="B662" s="15" t="s">
        <v>2853</v>
      </c>
      <c r="C662" s="15">
        <v>3934</v>
      </c>
      <c r="D662" s="15" t="s">
        <v>492</v>
      </c>
      <c r="E662" s="15" t="s">
        <v>2846</v>
      </c>
      <c r="F662" s="15" t="s">
        <v>2846</v>
      </c>
      <c r="G662" s="15" t="s">
        <v>513</v>
      </c>
      <c r="H662" s="15" t="s">
        <v>731</v>
      </c>
      <c r="I662" s="15" t="s">
        <v>2856</v>
      </c>
      <c r="J662" s="15" t="s">
        <v>311</v>
      </c>
      <c r="K662" s="15" t="s">
        <v>312</v>
      </c>
      <c r="L662" s="15" t="s">
        <v>313</v>
      </c>
      <c r="M662" s="15" t="s">
        <v>314</v>
      </c>
      <c r="N662" s="16">
        <v>43497</v>
      </c>
      <c r="O662" s="16">
        <v>43830</v>
      </c>
      <c r="P662" s="15">
        <v>100</v>
      </c>
      <c r="Q662" s="15">
        <v>100</v>
      </c>
      <c r="R662" s="15">
        <v>0</v>
      </c>
      <c r="S662" s="17">
        <v>0</v>
      </c>
      <c r="T662" s="17">
        <v>0</v>
      </c>
    </row>
    <row r="663" spans="1:20" x14ac:dyDescent="0.25">
      <c r="A663" s="15">
        <v>662</v>
      </c>
      <c r="B663" s="15" t="s">
        <v>2853</v>
      </c>
      <c r="C663" s="15">
        <v>3934</v>
      </c>
      <c r="D663" s="15" t="s">
        <v>492</v>
      </c>
      <c r="E663" s="15" t="s">
        <v>2846</v>
      </c>
      <c r="F663" s="15" t="s">
        <v>2846</v>
      </c>
      <c r="G663" s="15" t="s">
        <v>283</v>
      </c>
      <c r="H663" s="15" t="s">
        <v>732</v>
      </c>
      <c r="I663" s="15" t="s">
        <v>2856</v>
      </c>
      <c r="J663" s="15" t="s">
        <v>246</v>
      </c>
      <c r="K663" s="15" t="s">
        <v>247</v>
      </c>
      <c r="L663" s="15" t="s">
        <v>6</v>
      </c>
      <c r="M663" s="15" t="s">
        <v>7</v>
      </c>
      <c r="N663" s="16">
        <v>43291</v>
      </c>
      <c r="O663" s="16">
        <v>43435</v>
      </c>
      <c r="P663" s="15">
        <v>100</v>
      </c>
      <c r="Q663" s="15">
        <v>100</v>
      </c>
      <c r="R663" s="15">
        <v>0</v>
      </c>
      <c r="S663" s="17">
        <v>0</v>
      </c>
      <c r="T663" s="17">
        <v>0</v>
      </c>
    </row>
    <row r="664" spans="1:20" x14ac:dyDescent="0.25">
      <c r="A664" s="15">
        <v>663</v>
      </c>
      <c r="B664" s="15" t="s">
        <v>2853</v>
      </c>
      <c r="C664" s="15">
        <v>3934</v>
      </c>
      <c r="D664" s="15" t="s">
        <v>492</v>
      </c>
      <c r="E664" s="15" t="s">
        <v>2846</v>
      </c>
      <c r="F664" s="15" t="s">
        <v>2846</v>
      </c>
      <c r="G664" s="15" t="s">
        <v>376</v>
      </c>
      <c r="H664" s="15" t="s">
        <v>733</v>
      </c>
      <c r="I664" s="15" t="s">
        <v>2856</v>
      </c>
      <c r="J664" s="15" t="s">
        <v>125</v>
      </c>
      <c r="K664" s="15" t="s">
        <v>126</v>
      </c>
      <c r="L664" s="15" t="s">
        <v>122</v>
      </c>
      <c r="M664" s="15" t="s">
        <v>123</v>
      </c>
      <c r="N664" s="16">
        <v>43466</v>
      </c>
      <c r="O664" s="16">
        <v>44196</v>
      </c>
      <c r="P664" s="15">
        <v>100</v>
      </c>
      <c r="Q664" s="15">
        <v>100</v>
      </c>
      <c r="R664" s="15">
        <v>0</v>
      </c>
      <c r="S664" s="17">
        <v>0</v>
      </c>
      <c r="T664" s="17">
        <v>0</v>
      </c>
    </row>
    <row r="665" spans="1:20" x14ac:dyDescent="0.25">
      <c r="A665" s="15">
        <v>664</v>
      </c>
      <c r="B665" s="15" t="s">
        <v>2853</v>
      </c>
      <c r="C665" s="15">
        <v>3934</v>
      </c>
      <c r="D665" s="15" t="s">
        <v>492</v>
      </c>
      <c r="E665" s="15" t="s">
        <v>2846</v>
      </c>
      <c r="F665" s="15" t="s">
        <v>2846</v>
      </c>
      <c r="G665" s="15" t="s">
        <v>167</v>
      </c>
      <c r="H665" s="15" t="s">
        <v>734</v>
      </c>
      <c r="I665" s="15" t="s">
        <v>2051</v>
      </c>
      <c r="J665" s="15" t="s">
        <v>611</v>
      </c>
      <c r="K665" s="15" t="s">
        <v>612</v>
      </c>
      <c r="L665" s="15" t="s">
        <v>122</v>
      </c>
      <c r="M665" s="15" t="s">
        <v>123</v>
      </c>
      <c r="N665" s="16">
        <v>43466</v>
      </c>
      <c r="O665" s="16">
        <v>43830</v>
      </c>
      <c r="P665" s="15">
        <v>100</v>
      </c>
      <c r="Q665" s="15">
        <v>100</v>
      </c>
      <c r="R665" s="15">
        <v>0</v>
      </c>
      <c r="S665" s="17">
        <v>0</v>
      </c>
      <c r="T665" s="17">
        <v>0</v>
      </c>
    </row>
    <row r="666" spans="1:20" x14ac:dyDescent="0.25">
      <c r="A666" s="15">
        <v>665</v>
      </c>
      <c r="B666" s="15" t="s">
        <v>2853</v>
      </c>
      <c r="C666" s="15">
        <v>3934</v>
      </c>
      <c r="D666" s="15" t="s">
        <v>492</v>
      </c>
      <c r="E666" s="15" t="s">
        <v>2846</v>
      </c>
      <c r="F666" s="15" t="s">
        <v>2846</v>
      </c>
      <c r="G666" s="15" t="s">
        <v>364</v>
      </c>
      <c r="H666" s="15" t="s">
        <v>735</v>
      </c>
      <c r="I666" s="15" t="s">
        <v>2856</v>
      </c>
      <c r="J666" s="15" t="s">
        <v>125</v>
      </c>
      <c r="K666" s="15" t="s">
        <v>126</v>
      </c>
      <c r="L666" s="15" t="s">
        <v>122</v>
      </c>
      <c r="M666" s="15" t="s">
        <v>123</v>
      </c>
      <c r="N666" s="16">
        <v>43466</v>
      </c>
      <c r="O666" s="16">
        <v>44196</v>
      </c>
      <c r="P666" s="15">
        <v>100</v>
      </c>
      <c r="Q666" s="15">
        <v>100</v>
      </c>
      <c r="R666" s="15">
        <v>75</v>
      </c>
      <c r="S666" s="17">
        <v>0.75</v>
      </c>
      <c r="T666" s="17">
        <v>0.75</v>
      </c>
    </row>
    <row r="667" spans="1:20" x14ac:dyDescent="0.25">
      <c r="A667" s="15">
        <v>666</v>
      </c>
      <c r="B667" s="15" t="s">
        <v>2853</v>
      </c>
      <c r="C667" s="15">
        <v>3934</v>
      </c>
      <c r="D667" s="15" t="s">
        <v>492</v>
      </c>
      <c r="E667" s="15" t="s">
        <v>2846</v>
      </c>
      <c r="F667" s="15" t="s">
        <v>2846</v>
      </c>
      <c r="G667" s="15" t="s">
        <v>337</v>
      </c>
      <c r="H667" s="15" t="s">
        <v>736</v>
      </c>
      <c r="I667" s="15" t="s">
        <v>2856</v>
      </c>
      <c r="J667" s="15" t="s">
        <v>142</v>
      </c>
      <c r="K667" s="15" t="s">
        <v>143</v>
      </c>
      <c r="L667" s="15" t="s">
        <v>132</v>
      </c>
      <c r="M667" s="15" t="s">
        <v>133</v>
      </c>
      <c r="N667" s="16">
        <v>43831</v>
      </c>
      <c r="O667" s="16">
        <v>44926</v>
      </c>
      <c r="P667" s="15">
        <v>30</v>
      </c>
      <c r="Q667" s="15">
        <v>100</v>
      </c>
      <c r="R667" s="15">
        <v>0</v>
      </c>
      <c r="S667" s="17">
        <v>0</v>
      </c>
      <c r="T667" s="17">
        <v>0</v>
      </c>
    </row>
    <row r="668" spans="1:20" x14ac:dyDescent="0.25">
      <c r="A668" s="15">
        <v>667</v>
      </c>
      <c r="B668" s="15" t="s">
        <v>2853</v>
      </c>
      <c r="C668" s="15">
        <v>3934</v>
      </c>
      <c r="D668" s="15" t="s">
        <v>492</v>
      </c>
      <c r="E668" s="15" t="s">
        <v>2846</v>
      </c>
      <c r="F668" s="15" t="s">
        <v>2846</v>
      </c>
      <c r="G668" s="15" t="s">
        <v>205</v>
      </c>
      <c r="H668" s="15" t="s">
        <v>737</v>
      </c>
      <c r="I668" s="15" t="s">
        <v>2856</v>
      </c>
      <c r="J668" s="15" t="s">
        <v>311</v>
      </c>
      <c r="K668" s="15" t="s">
        <v>312</v>
      </c>
      <c r="L668" s="15" t="s">
        <v>313</v>
      </c>
      <c r="M668" s="15" t="s">
        <v>314</v>
      </c>
      <c r="N668" s="16">
        <v>43466</v>
      </c>
      <c r="O668" s="16">
        <v>44926</v>
      </c>
      <c r="P668" s="15">
        <v>60</v>
      </c>
      <c r="Q668" s="15">
        <v>100</v>
      </c>
      <c r="R668" s="15">
        <v>60</v>
      </c>
      <c r="S668" s="17">
        <v>1</v>
      </c>
      <c r="T668" s="17">
        <v>0.6</v>
      </c>
    </row>
    <row r="669" spans="1:20" x14ac:dyDescent="0.25">
      <c r="A669" s="15">
        <v>668</v>
      </c>
      <c r="B669" s="15" t="s">
        <v>2853</v>
      </c>
      <c r="C669" s="15">
        <v>3934</v>
      </c>
      <c r="D669" s="15" t="s">
        <v>492</v>
      </c>
      <c r="E669" s="15" t="s">
        <v>2846</v>
      </c>
      <c r="F669" s="15" t="s">
        <v>2846</v>
      </c>
      <c r="G669" s="15" t="s">
        <v>157</v>
      </c>
      <c r="H669" s="15" t="s">
        <v>738</v>
      </c>
      <c r="I669" s="15" t="s">
        <v>2856</v>
      </c>
      <c r="J669" s="15" t="s">
        <v>611</v>
      </c>
      <c r="K669" s="15" t="s">
        <v>612</v>
      </c>
      <c r="L669" s="15" t="s">
        <v>122</v>
      </c>
      <c r="M669" s="15" t="s">
        <v>123</v>
      </c>
      <c r="N669" s="16">
        <v>43466</v>
      </c>
      <c r="O669" s="16">
        <v>44196</v>
      </c>
      <c r="P669" s="15">
        <v>100</v>
      </c>
      <c r="Q669" s="15">
        <v>100</v>
      </c>
      <c r="R669" s="15">
        <v>60</v>
      </c>
      <c r="S669" s="17">
        <v>0.6</v>
      </c>
      <c r="T669" s="17">
        <v>0.6</v>
      </c>
    </row>
    <row r="670" spans="1:20" x14ac:dyDescent="0.25">
      <c r="A670" s="15">
        <v>669</v>
      </c>
      <c r="B670" s="15" t="s">
        <v>2853</v>
      </c>
      <c r="C670" s="15">
        <v>3934</v>
      </c>
      <c r="D670" s="15" t="s">
        <v>492</v>
      </c>
      <c r="E670" s="15" t="s">
        <v>2846</v>
      </c>
      <c r="F670" s="15" t="s">
        <v>2846</v>
      </c>
      <c r="G670" s="15" t="s">
        <v>346</v>
      </c>
      <c r="H670" s="15" t="s">
        <v>739</v>
      </c>
      <c r="I670" s="15" t="s">
        <v>2855</v>
      </c>
      <c r="J670" s="15" t="s">
        <v>246</v>
      </c>
      <c r="K670" s="15" t="s">
        <v>247</v>
      </c>
      <c r="L670" s="15" t="s">
        <v>6</v>
      </c>
      <c r="M670" s="15" t="s">
        <v>7</v>
      </c>
      <c r="N670" s="16">
        <v>43313</v>
      </c>
      <c r="O670" s="16">
        <v>43830</v>
      </c>
      <c r="P670" s="15">
        <v>100</v>
      </c>
      <c r="Q670" s="15">
        <v>100</v>
      </c>
      <c r="R670" s="15">
        <v>75</v>
      </c>
      <c r="S670" s="17">
        <v>0.75</v>
      </c>
      <c r="T670" s="17">
        <v>0.75</v>
      </c>
    </row>
    <row r="671" spans="1:20" x14ac:dyDescent="0.25">
      <c r="A671" s="15">
        <v>670</v>
      </c>
      <c r="B671" s="15" t="s">
        <v>2853</v>
      </c>
      <c r="C671" s="15">
        <v>3934</v>
      </c>
      <c r="D671" s="15" t="s">
        <v>492</v>
      </c>
      <c r="E671" s="15" t="s">
        <v>2846</v>
      </c>
      <c r="F671" s="15" t="s">
        <v>2846</v>
      </c>
      <c r="G671" s="15" t="s">
        <v>70</v>
      </c>
      <c r="H671" s="15" t="s">
        <v>740</v>
      </c>
      <c r="I671" s="15" t="s">
        <v>2856</v>
      </c>
      <c r="J671" s="15" t="s">
        <v>175</v>
      </c>
      <c r="K671" s="15" t="s">
        <v>176</v>
      </c>
      <c r="L671" s="15" t="s">
        <v>177</v>
      </c>
      <c r="M671" s="15" t="s">
        <v>177</v>
      </c>
      <c r="N671" s="16">
        <v>43466</v>
      </c>
      <c r="O671" s="16">
        <v>44561</v>
      </c>
      <c r="P671" s="15">
        <v>90</v>
      </c>
      <c r="Q671" s="15">
        <v>100</v>
      </c>
      <c r="R671" s="15">
        <v>20</v>
      </c>
      <c r="S671" s="17">
        <v>0.22222222222222221</v>
      </c>
      <c r="T671" s="17">
        <v>0.2</v>
      </c>
    </row>
    <row r="672" spans="1:20" x14ac:dyDescent="0.25">
      <c r="A672" s="15">
        <v>671</v>
      </c>
      <c r="B672" s="15" t="s">
        <v>2853</v>
      </c>
      <c r="C672" s="15">
        <v>3934</v>
      </c>
      <c r="D672" s="15" t="s">
        <v>492</v>
      </c>
      <c r="E672" s="15" t="s">
        <v>2846</v>
      </c>
      <c r="F672" s="15" t="s">
        <v>2846</v>
      </c>
      <c r="G672" s="15" t="s">
        <v>379</v>
      </c>
      <c r="H672" s="15" t="s">
        <v>741</v>
      </c>
      <c r="I672" s="15" t="s">
        <v>2856</v>
      </c>
      <c r="J672" s="15" t="s">
        <v>323</v>
      </c>
      <c r="K672" s="15" t="s">
        <v>324</v>
      </c>
      <c r="L672" s="15" t="s">
        <v>319</v>
      </c>
      <c r="M672" s="15" t="s">
        <v>320</v>
      </c>
      <c r="N672" s="16">
        <v>43291</v>
      </c>
      <c r="O672" s="16">
        <v>43830</v>
      </c>
      <c r="P672" s="15">
        <v>100</v>
      </c>
      <c r="Q672" s="15">
        <v>100</v>
      </c>
      <c r="R672" s="15">
        <v>90</v>
      </c>
      <c r="S672" s="17">
        <v>0.9</v>
      </c>
      <c r="T672" s="17">
        <v>0.9</v>
      </c>
    </row>
    <row r="673" spans="1:20" x14ac:dyDescent="0.25">
      <c r="A673" s="15">
        <v>672</v>
      </c>
      <c r="B673" s="15" t="s">
        <v>2853</v>
      </c>
      <c r="C673" s="15">
        <v>3934</v>
      </c>
      <c r="D673" s="15" t="s">
        <v>492</v>
      </c>
      <c r="E673" s="15" t="s">
        <v>2846</v>
      </c>
      <c r="F673" s="15" t="s">
        <v>2846</v>
      </c>
      <c r="G673" s="15" t="s">
        <v>344</v>
      </c>
      <c r="H673" s="15" t="s">
        <v>742</v>
      </c>
      <c r="I673" s="15" t="s">
        <v>2855</v>
      </c>
      <c r="J673" s="15" t="s">
        <v>246</v>
      </c>
      <c r="K673" s="15" t="s">
        <v>247</v>
      </c>
      <c r="L673" s="15" t="s">
        <v>6</v>
      </c>
      <c r="M673" s="15" t="s">
        <v>7</v>
      </c>
      <c r="N673" s="16">
        <v>43831</v>
      </c>
      <c r="O673" s="16">
        <v>47848</v>
      </c>
      <c r="P673" s="15">
        <v>20</v>
      </c>
      <c r="Q673" s="15">
        <v>100</v>
      </c>
      <c r="R673" s="15">
        <v>0</v>
      </c>
      <c r="S673" s="17">
        <v>0</v>
      </c>
      <c r="T673" s="17">
        <v>0</v>
      </c>
    </row>
    <row r="674" spans="1:20" x14ac:dyDescent="0.25">
      <c r="A674" s="15">
        <v>673</v>
      </c>
      <c r="B674" s="15" t="s">
        <v>2853</v>
      </c>
      <c r="C674" s="15">
        <v>3934</v>
      </c>
      <c r="D674" s="15" t="s">
        <v>492</v>
      </c>
      <c r="E674" s="15" t="s">
        <v>2846</v>
      </c>
      <c r="F674" s="15" t="s">
        <v>2846</v>
      </c>
      <c r="G674" s="15" t="s">
        <v>208</v>
      </c>
      <c r="H674" s="15" t="s">
        <v>743</v>
      </c>
      <c r="I674" s="15" t="s">
        <v>2856</v>
      </c>
      <c r="J674" s="15" t="s">
        <v>306</v>
      </c>
      <c r="K674" s="15" t="s">
        <v>307</v>
      </c>
      <c r="L674" s="15" t="s">
        <v>308</v>
      </c>
      <c r="M674" s="15" t="s">
        <v>308</v>
      </c>
      <c r="N674" s="16">
        <v>43466</v>
      </c>
      <c r="O674" s="16">
        <v>45657</v>
      </c>
      <c r="P674" s="15">
        <v>20</v>
      </c>
      <c r="Q674" s="15">
        <v>100</v>
      </c>
      <c r="R674" s="15">
        <v>28</v>
      </c>
      <c r="S674" s="17">
        <v>1</v>
      </c>
      <c r="T674" s="17">
        <v>0.28000000000000003</v>
      </c>
    </row>
    <row r="675" spans="1:20" x14ac:dyDescent="0.25">
      <c r="A675" s="15">
        <v>674</v>
      </c>
      <c r="B675" s="15" t="s">
        <v>2853</v>
      </c>
      <c r="C675" s="15">
        <v>3934</v>
      </c>
      <c r="D675" s="15" t="s">
        <v>492</v>
      </c>
      <c r="E675" s="15" t="s">
        <v>2846</v>
      </c>
      <c r="F675" s="15" t="s">
        <v>2846</v>
      </c>
      <c r="G675" s="15" t="s">
        <v>129</v>
      </c>
      <c r="H675" s="15" t="s">
        <v>744</v>
      </c>
      <c r="I675" s="15" t="s">
        <v>2856</v>
      </c>
      <c r="J675" s="15" t="s">
        <v>306</v>
      </c>
      <c r="K675" s="15" t="s">
        <v>307</v>
      </c>
      <c r="L675" s="15" t="s">
        <v>308</v>
      </c>
      <c r="M675" s="15" t="s">
        <v>308</v>
      </c>
      <c r="N675" s="16">
        <v>43466</v>
      </c>
      <c r="O675" s="16">
        <v>45657</v>
      </c>
      <c r="P675" s="15">
        <v>20</v>
      </c>
      <c r="Q675" s="15">
        <v>100</v>
      </c>
      <c r="R675" s="15">
        <v>29</v>
      </c>
      <c r="S675" s="17">
        <v>1</v>
      </c>
      <c r="T675" s="17">
        <v>0.28999999999999998</v>
      </c>
    </row>
    <row r="676" spans="1:20" x14ac:dyDescent="0.25">
      <c r="A676" s="15">
        <v>675</v>
      </c>
      <c r="B676" s="15" t="s">
        <v>2853</v>
      </c>
      <c r="C676" s="15">
        <v>3934</v>
      </c>
      <c r="D676" s="15" t="s">
        <v>492</v>
      </c>
      <c r="E676" s="15" t="s">
        <v>2846</v>
      </c>
      <c r="F676" s="15" t="s">
        <v>2846</v>
      </c>
      <c r="G676" s="15" t="s">
        <v>365</v>
      </c>
      <c r="H676" s="15" t="s">
        <v>745</v>
      </c>
      <c r="I676" s="15" t="s">
        <v>2856</v>
      </c>
      <c r="J676" s="15" t="s">
        <v>252</v>
      </c>
      <c r="K676" s="15" t="s">
        <v>253</v>
      </c>
      <c r="L676" s="15" t="s">
        <v>31</v>
      </c>
      <c r="M676" s="15" t="s">
        <v>31</v>
      </c>
      <c r="N676" s="16">
        <v>43291</v>
      </c>
      <c r="O676" s="16">
        <v>43830</v>
      </c>
      <c r="P676" s="15">
        <v>100</v>
      </c>
      <c r="Q676" s="15">
        <v>100</v>
      </c>
      <c r="R676" s="15">
        <v>100</v>
      </c>
      <c r="S676" s="17">
        <v>1</v>
      </c>
      <c r="T676" s="17">
        <v>1</v>
      </c>
    </row>
    <row r="677" spans="1:20" x14ac:dyDescent="0.25">
      <c r="A677" s="15">
        <v>676</v>
      </c>
      <c r="B677" s="15" t="s">
        <v>2853</v>
      </c>
      <c r="C677" s="15">
        <v>3934</v>
      </c>
      <c r="D677" s="15" t="s">
        <v>492</v>
      </c>
      <c r="E677" s="15" t="s">
        <v>2846</v>
      </c>
      <c r="F677" s="15" t="s">
        <v>2846</v>
      </c>
      <c r="G677" s="15" t="s">
        <v>350</v>
      </c>
      <c r="H677" s="15" t="s">
        <v>746</v>
      </c>
      <c r="I677" s="15" t="s">
        <v>2856</v>
      </c>
      <c r="J677" s="15" t="s">
        <v>306</v>
      </c>
      <c r="K677" s="15" t="s">
        <v>307</v>
      </c>
      <c r="L677" s="15" t="s">
        <v>308</v>
      </c>
      <c r="M677" s="15" t="s">
        <v>308</v>
      </c>
      <c r="N677" s="16">
        <v>43466</v>
      </c>
      <c r="O677" s="16">
        <v>45657</v>
      </c>
      <c r="P677" s="15">
        <v>20</v>
      </c>
      <c r="Q677" s="15">
        <v>100</v>
      </c>
      <c r="R677" s="15">
        <v>20</v>
      </c>
      <c r="S677" s="17">
        <v>1</v>
      </c>
      <c r="T677" s="17">
        <v>0.2</v>
      </c>
    </row>
    <row r="678" spans="1:20" x14ac:dyDescent="0.25">
      <c r="A678" s="15">
        <v>677</v>
      </c>
      <c r="B678" s="15" t="s">
        <v>2853</v>
      </c>
      <c r="C678" s="15">
        <v>3934</v>
      </c>
      <c r="D678" s="15" t="s">
        <v>492</v>
      </c>
      <c r="E678" s="15" t="s">
        <v>2846</v>
      </c>
      <c r="F678" s="15" t="s">
        <v>2846</v>
      </c>
      <c r="G678" s="15" t="s">
        <v>158</v>
      </c>
      <c r="H678" s="15" t="s">
        <v>747</v>
      </c>
      <c r="I678" s="15" t="s">
        <v>2856</v>
      </c>
      <c r="J678" s="15" t="s">
        <v>611</v>
      </c>
      <c r="K678" s="15" t="s">
        <v>612</v>
      </c>
      <c r="L678" s="15" t="s">
        <v>122</v>
      </c>
      <c r="M678" s="15" t="s">
        <v>123</v>
      </c>
      <c r="N678" s="16">
        <v>43291</v>
      </c>
      <c r="O678" s="16">
        <v>44196</v>
      </c>
      <c r="P678" s="15">
        <v>100</v>
      </c>
      <c r="Q678" s="15">
        <v>100</v>
      </c>
      <c r="R678" s="15">
        <v>80</v>
      </c>
      <c r="S678" s="17">
        <v>0.8</v>
      </c>
      <c r="T678" s="17">
        <v>0.8</v>
      </c>
    </row>
    <row r="679" spans="1:20" x14ac:dyDescent="0.25">
      <c r="A679" s="15">
        <v>678</v>
      </c>
      <c r="B679" s="15" t="s">
        <v>2853</v>
      </c>
      <c r="C679" s="15">
        <v>3934</v>
      </c>
      <c r="D679" s="15" t="s">
        <v>492</v>
      </c>
      <c r="E679" s="15" t="s">
        <v>2846</v>
      </c>
      <c r="F679" s="15" t="s">
        <v>2846</v>
      </c>
      <c r="G679" s="15" t="s">
        <v>62</v>
      </c>
      <c r="H679" s="15" t="s">
        <v>748</v>
      </c>
      <c r="I679" s="15" t="s">
        <v>2855</v>
      </c>
      <c r="J679" s="15" t="s">
        <v>148</v>
      </c>
      <c r="K679" s="15" t="s">
        <v>149</v>
      </c>
      <c r="L679" s="15" t="s">
        <v>132</v>
      </c>
      <c r="M679" s="15" t="s">
        <v>133</v>
      </c>
      <c r="N679" s="16">
        <v>43466</v>
      </c>
      <c r="O679" s="16">
        <v>47848</v>
      </c>
      <c r="P679" s="15">
        <v>35</v>
      </c>
      <c r="Q679" s="15">
        <v>100</v>
      </c>
      <c r="R679" s="15">
        <v>0</v>
      </c>
      <c r="S679" s="17">
        <v>0</v>
      </c>
      <c r="T679" s="17">
        <v>0</v>
      </c>
    </row>
    <row r="680" spans="1:20" x14ac:dyDescent="0.25">
      <c r="A680" s="15">
        <v>679</v>
      </c>
      <c r="B680" s="15" t="s">
        <v>2853</v>
      </c>
      <c r="C680" s="15">
        <v>3934</v>
      </c>
      <c r="D680" s="15" t="s">
        <v>492</v>
      </c>
      <c r="E680" s="15" t="s">
        <v>2846</v>
      </c>
      <c r="F680" s="15" t="s">
        <v>2846</v>
      </c>
      <c r="G680" s="15" t="s">
        <v>77</v>
      </c>
      <c r="H680" s="15" t="s">
        <v>749</v>
      </c>
      <c r="I680" s="15" t="s">
        <v>2855</v>
      </c>
      <c r="J680" s="15" t="s">
        <v>317</v>
      </c>
      <c r="K680" s="15" t="s">
        <v>318</v>
      </c>
      <c r="L680" s="15" t="s">
        <v>319</v>
      </c>
      <c r="M680" s="15" t="s">
        <v>320</v>
      </c>
      <c r="N680" s="16">
        <v>43466</v>
      </c>
      <c r="O680" s="16">
        <v>44012</v>
      </c>
      <c r="P680" s="15">
        <v>100</v>
      </c>
      <c r="Q680" s="15">
        <v>100</v>
      </c>
      <c r="R680" s="15">
        <v>10</v>
      </c>
      <c r="S680" s="17">
        <v>0.1</v>
      </c>
      <c r="T680" s="17">
        <v>0.1</v>
      </c>
    </row>
    <row r="681" spans="1:20" x14ac:dyDescent="0.25">
      <c r="A681" s="15">
        <v>680</v>
      </c>
      <c r="B681" s="15" t="s">
        <v>2853</v>
      </c>
      <c r="C681" s="15">
        <v>3934</v>
      </c>
      <c r="D681" s="15" t="s">
        <v>492</v>
      </c>
      <c r="E681" s="15" t="s">
        <v>2846</v>
      </c>
      <c r="F681" s="15" t="s">
        <v>2846</v>
      </c>
      <c r="G681" s="15" t="s">
        <v>207</v>
      </c>
      <c r="H681" s="15" t="s">
        <v>750</v>
      </c>
      <c r="I681" s="15" t="s">
        <v>2855</v>
      </c>
      <c r="J681" s="15" t="s">
        <v>311</v>
      </c>
      <c r="K681" s="15" t="s">
        <v>312</v>
      </c>
      <c r="L681" s="15" t="s">
        <v>313</v>
      </c>
      <c r="M681" s="15" t="s">
        <v>314</v>
      </c>
      <c r="N681" s="16">
        <v>43466</v>
      </c>
      <c r="O681" s="16">
        <v>44561</v>
      </c>
      <c r="P681" s="15">
        <v>60</v>
      </c>
      <c r="Q681" s="15">
        <v>100</v>
      </c>
      <c r="R681" s="15">
        <v>0</v>
      </c>
      <c r="S681" s="17">
        <v>0</v>
      </c>
      <c r="T681" s="17">
        <v>0</v>
      </c>
    </row>
    <row r="682" spans="1:20" x14ac:dyDescent="0.25">
      <c r="A682" s="15">
        <v>681</v>
      </c>
      <c r="B682" s="15" t="s">
        <v>2853</v>
      </c>
      <c r="C682" s="15">
        <v>3934</v>
      </c>
      <c r="D682" s="15" t="s">
        <v>492</v>
      </c>
      <c r="E682" s="15" t="s">
        <v>2846</v>
      </c>
      <c r="F682" s="15" t="s">
        <v>2846</v>
      </c>
      <c r="G682" s="15" t="s">
        <v>257</v>
      </c>
      <c r="H682" s="15" t="s">
        <v>751</v>
      </c>
      <c r="I682" s="15" t="s">
        <v>2855</v>
      </c>
      <c r="J682" s="15" t="s">
        <v>246</v>
      </c>
      <c r="K682" s="15" t="s">
        <v>247</v>
      </c>
      <c r="L682" s="15" t="s">
        <v>6</v>
      </c>
      <c r="M682" s="15" t="s">
        <v>7</v>
      </c>
      <c r="N682" s="16">
        <v>43291</v>
      </c>
      <c r="O682" s="16">
        <v>43647</v>
      </c>
      <c r="P682" s="15">
        <v>100</v>
      </c>
      <c r="Q682" s="15">
        <v>100</v>
      </c>
      <c r="R682" s="15">
        <v>0</v>
      </c>
      <c r="S682" s="17">
        <v>0</v>
      </c>
      <c r="T682" s="17">
        <v>0</v>
      </c>
    </row>
    <row r="683" spans="1:20" x14ac:dyDescent="0.25">
      <c r="A683" s="15">
        <v>682</v>
      </c>
      <c r="B683" s="15" t="s">
        <v>2853</v>
      </c>
      <c r="C683" s="15">
        <v>3934</v>
      </c>
      <c r="D683" s="15" t="s">
        <v>492</v>
      </c>
      <c r="E683" s="15" t="s">
        <v>2846</v>
      </c>
      <c r="F683" s="15" t="s">
        <v>2846</v>
      </c>
      <c r="G683" s="15" t="s">
        <v>359</v>
      </c>
      <c r="H683" s="15" t="s">
        <v>752</v>
      </c>
      <c r="I683" s="15" t="s">
        <v>2856</v>
      </c>
      <c r="J683" s="15" t="s">
        <v>277</v>
      </c>
      <c r="K683" s="15" t="s">
        <v>278</v>
      </c>
      <c r="L683" s="15" t="s">
        <v>132</v>
      </c>
      <c r="M683" s="15" t="s">
        <v>133</v>
      </c>
      <c r="N683" s="16">
        <v>43466</v>
      </c>
      <c r="O683" s="16">
        <v>44166</v>
      </c>
      <c r="P683" s="15">
        <v>100</v>
      </c>
      <c r="Q683" s="15">
        <v>100</v>
      </c>
      <c r="R683" s="15">
        <v>18</v>
      </c>
      <c r="S683" s="17">
        <v>0.18</v>
      </c>
      <c r="T683" s="17">
        <v>0.18</v>
      </c>
    </row>
    <row r="684" spans="1:20" x14ac:dyDescent="0.25">
      <c r="A684" s="15">
        <v>683</v>
      </c>
      <c r="B684" s="15" t="s">
        <v>2853</v>
      </c>
      <c r="C684" s="15">
        <v>3934</v>
      </c>
      <c r="D684" s="15" t="s">
        <v>492</v>
      </c>
      <c r="E684" s="15" t="s">
        <v>2846</v>
      </c>
      <c r="F684" s="15" t="s">
        <v>2846</v>
      </c>
      <c r="G684" s="15" t="s">
        <v>206</v>
      </c>
      <c r="H684" s="15" t="s">
        <v>753</v>
      </c>
      <c r="I684" s="15" t="s">
        <v>2855</v>
      </c>
      <c r="J684" s="15" t="s">
        <v>246</v>
      </c>
      <c r="K684" s="15" t="s">
        <v>247</v>
      </c>
      <c r="L684" s="15" t="s">
        <v>6</v>
      </c>
      <c r="M684" s="15" t="s">
        <v>7</v>
      </c>
      <c r="N684" s="16">
        <v>43466</v>
      </c>
      <c r="O684" s="16">
        <v>47848</v>
      </c>
      <c r="P684" s="15">
        <v>90</v>
      </c>
      <c r="Q684" s="15">
        <v>100</v>
      </c>
      <c r="R684" s="15">
        <v>50</v>
      </c>
      <c r="S684" s="17">
        <v>0.55555555555555558</v>
      </c>
      <c r="T684" s="17">
        <v>0.5</v>
      </c>
    </row>
    <row r="685" spans="1:20" x14ac:dyDescent="0.25">
      <c r="A685" s="15">
        <v>684</v>
      </c>
      <c r="B685" s="15" t="s">
        <v>2853</v>
      </c>
      <c r="C685" s="15">
        <v>3934</v>
      </c>
      <c r="D685" s="15" t="s">
        <v>492</v>
      </c>
      <c r="E685" s="15" t="s">
        <v>2846</v>
      </c>
      <c r="F685" s="15" t="s">
        <v>2846</v>
      </c>
      <c r="G685" s="15" t="s">
        <v>218</v>
      </c>
      <c r="H685" s="15" t="s">
        <v>754</v>
      </c>
      <c r="I685" s="15" t="s">
        <v>2051</v>
      </c>
      <c r="J685" s="15" t="s">
        <v>246</v>
      </c>
      <c r="K685" s="15" t="s">
        <v>247</v>
      </c>
      <c r="L685" s="15" t="s">
        <v>6</v>
      </c>
      <c r="M685" s="15" t="s">
        <v>7</v>
      </c>
      <c r="N685" s="16">
        <v>43291</v>
      </c>
      <c r="O685" s="16">
        <v>47665</v>
      </c>
      <c r="P685" s="15">
        <v>36</v>
      </c>
      <c r="Q685" s="15">
        <v>100</v>
      </c>
      <c r="R685" s="15">
        <v>0</v>
      </c>
      <c r="S685" s="17">
        <v>0</v>
      </c>
      <c r="T685" s="17">
        <v>0</v>
      </c>
    </row>
    <row r="686" spans="1:20" x14ac:dyDescent="0.25">
      <c r="A686" s="15">
        <v>685</v>
      </c>
      <c r="B686" s="15" t="s">
        <v>2853</v>
      </c>
      <c r="C686" s="15">
        <v>3934</v>
      </c>
      <c r="D686" s="15" t="s">
        <v>492</v>
      </c>
      <c r="E686" s="15" t="s">
        <v>2846</v>
      </c>
      <c r="F686" s="15" t="s">
        <v>2846</v>
      </c>
      <c r="G686" s="15" t="s">
        <v>76</v>
      </c>
      <c r="H686" s="15" t="s">
        <v>755</v>
      </c>
      <c r="I686" s="15" t="s">
        <v>2856</v>
      </c>
      <c r="J686" s="15" t="s">
        <v>688</v>
      </c>
      <c r="K686" s="15" t="s">
        <v>689</v>
      </c>
      <c r="L686" s="15" t="s">
        <v>6</v>
      </c>
      <c r="M686" s="15" t="s">
        <v>7</v>
      </c>
      <c r="N686" s="16">
        <v>43497</v>
      </c>
      <c r="O686" s="16">
        <v>47848</v>
      </c>
      <c r="P686" s="15">
        <v>20</v>
      </c>
      <c r="Q686" s="15">
        <v>100</v>
      </c>
      <c r="R686" s="15">
        <v>10</v>
      </c>
      <c r="S686" s="17">
        <v>0.5</v>
      </c>
      <c r="T686" s="17">
        <v>0.1</v>
      </c>
    </row>
    <row r="687" spans="1:20" x14ac:dyDescent="0.25">
      <c r="A687" s="15">
        <v>686</v>
      </c>
      <c r="B687" s="15" t="s">
        <v>2853</v>
      </c>
      <c r="C687" s="15">
        <v>3934</v>
      </c>
      <c r="D687" s="15" t="s">
        <v>492</v>
      </c>
      <c r="E687" s="15" t="s">
        <v>2846</v>
      </c>
      <c r="F687" s="15" t="s">
        <v>2846</v>
      </c>
      <c r="G687" s="15" t="s">
        <v>128</v>
      </c>
      <c r="H687" s="15" t="s">
        <v>756</v>
      </c>
      <c r="I687" s="15" t="s">
        <v>2855</v>
      </c>
      <c r="J687" s="15" t="s">
        <v>189</v>
      </c>
      <c r="K687" s="15" t="s">
        <v>190</v>
      </c>
      <c r="L687" s="15" t="s">
        <v>164</v>
      </c>
      <c r="M687" s="15" t="s">
        <v>164</v>
      </c>
      <c r="N687" s="16">
        <v>43466</v>
      </c>
      <c r="O687" s="16">
        <v>46387</v>
      </c>
      <c r="P687" s="15">
        <v>57</v>
      </c>
      <c r="Q687" s="15">
        <v>100</v>
      </c>
      <c r="R687" s="15">
        <v>54</v>
      </c>
      <c r="S687" s="17">
        <v>0.94736842105263153</v>
      </c>
      <c r="T687" s="17">
        <v>0.54</v>
      </c>
    </row>
    <row r="688" spans="1:20" x14ac:dyDescent="0.25">
      <c r="A688" s="15">
        <v>687</v>
      </c>
      <c r="B688" s="15" t="s">
        <v>2853</v>
      </c>
      <c r="C688" s="15">
        <v>3934</v>
      </c>
      <c r="D688" s="15" t="s">
        <v>492</v>
      </c>
      <c r="E688" s="15" t="s">
        <v>2846</v>
      </c>
      <c r="F688" s="15" t="s">
        <v>2846</v>
      </c>
      <c r="G688" s="15" t="s">
        <v>377</v>
      </c>
      <c r="H688" s="15" t="s">
        <v>757</v>
      </c>
      <c r="I688" s="15" t="s">
        <v>2855</v>
      </c>
      <c r="J688" s="15" t="s">
        <v>246</v>
      </c>
      <c r="K688" s="15" t="s">
        <v>247</v>
      </c>
      <c r="L688" s="15" t="s">
        <v>6</v>
      </c>
      <c r="M688" s="15" t="s">
        <v>7</v>
      </c>
      <c r="N688" s="16">
        <v>43466</v>
      </c>
      <c r="O688" s="16">
        <v>47848</v>
      </c>
      <c r="P688" s="15">
        <v>50</v>
      </c>
      <c r="Q688" s="15">
        <v>100</v>
      </c>
      <c r="R688" s="15">
        <v>20</v>
      </c>
      <c r="S688" s="17">
        <v>0.4</v>
      </c>
      <c r="T688" s="17">
        <v>0.2</v>
      </c>
    </row>
    <row r="689" spans="1:20" x14ac:dyDescent="0.25">
      <c r="A689" s="15">
        <v>688</v>
      </c>
      <c r="B689" s="15" t="s">
        <v>2853</v>
      </c>
      <c r="C689" s="15">
        <v>3934</v>
      </c>
      <c r="D689" s="15" t="s">
        <v>492</v>
      </c>
      <c r="E689" s="15" t="s">
        <v>2846</v>
      </c>
      <c r="F689" s="15" t="s">
        <v>2846</v>
      </c>
      <c r="G689" s="15" t="s">
        <v>28</v>
      </c>
      <c r="H689" s="15" t="s">
        <v>758</v>
      </c>
      <c r="I689" s="15" t="s">
        <v>2856</v>
      </c>
      <c r="J689" s="15" t="s">
        <v>246</v>
      </c>
      <c r="K689" s="15" t="s">
        <v>247</v>
      </c>
      <c r="L689" s="15" t="s">
        <v>6</v>
      </c>
      <c r="M689" s="15" t="s">
        <v>7</v>
      </c>
      <c r="N689" s="16">
        <v>43291</v>
      </c>
      <c r="O689" s="16">
        <v>43830</v>
      </c>
      <c r="P689" s="15">
        <v>100</v>
      </c>
      <c r="Q689" s="15">
        <v>100</v>
      </c>
      <c r="R689" s="15">
        <v>85</v>
      </c>
      <c r="S689" s="17">
        <v>0.85</v>
      </c>
      <c r="T689" s="17">
        <v>0.85</v>
      </c>
    </row>
    <row r="690" spans="1:20" x14ac:dyDescent="0.25">
      <c r="A690" s="15">
        <v>689</v>
      </c>
      <c r="B690" s="15" t="s">
        <v>2853</v>
      </c>
      <c r="C690" s="15">
        <v>3934</v>
      </c>
      <c r="D690" s="15" t="s">
        <v>492</v>
      </c>
      <c r="E690" s="15" t="s">
        <v>2846</v>
      </c>
      <c r="F690" s="15" t="s">
        <v>2846</v>
      </c>
      <c r="G690" s="15" t="s">
        <v>160</v>
      </c>
      <c r="H690" s="15" t="s">
        <v>759</v>
      </c>
      <c r="I690" s="15" t="s">
        <v>2051</v>
      </c>
      <c r="J690" s="15" t="s">
        <v>611</v>
      </c>
      <c r="K690" s="15" t="s">
        <v>612</v>
      </c>
      <c r="L690" s="15" t="s">
        <v>122</v>
      </c>
      <c r="M690" s="15" t="s">
        <v>123</v>
      </c>
      <c r="N690" s="16">
        <v>43466</v>
      </c>
      <c r="O690" s="16">
        <v>44926</v>
      </c>
      <c r="P690" s="15">
        <v>60</v>
      </c>
      <c r="Q690" s="15">
        <v>100</v>
      </c>
      <c r="R690" s="15">
        <v>0</v>
      </c>
      <c r="S690" s="17">
        <v>0</v>
      </c>
      <c r="T690" s="17">
        <v>0</v>
      </c>
    </row>
    <row r="691" spans="1:20" x14ac:dyDescent="0.25">
      <c r="A691" s="15">
        <v>690</v>
      </c>
      <c r="B691" s="15" t="s">
        <v>2853</v>
      </c>
      <c r="C691" s="15">
        <v>3934</v>
      </c>
      <c r="D691" s="15" t="s">
        <v>492</v>
      </c>
      <c r="E691" s="15" t="s">
        <v>2846</v>
      </c>
      <c r="F691" s="15" t="s">
        <v>2846</v>
      </c>
      <c r="G691" s="15" t="s">
        <v>340</v>
      </c>
      <c r="H691" s="15" t="s">
        <v>760</v>
      </c>
      <c r="I691" s="15" t="s">
        <v>2856</v>
      </c>
      <c r="J691" s="15" t="s">
        <v>246</v>
      </c>
      <c r="K691" s="15" t="s">
        <v>247</v>
      </c>
      <c r="L691" s="15" t="s">
        <v>6</v>
      </c>
      <c r="M691" s="15" t="s">
        <v>7</v>
      </c>
      <c r="N691" s="16">
        <v>43291</v>
      </c>
      <c r="O691" s="16">
        <v>47848</v>
      </c>
      <c r="P691" s="15">
        <v>50</v>
      </c>
      <c r="Q691" s="15">
        <v>100</v>
      </c>
      <c r="R691" s="15">
        <v>27</v>
      </c>
      <c r="S691" s="17">
        <v>0.54</v>
      </c>
      <c r="T691" s="17">
        <v>0.27</v>
      </c>
    </row>
    <row r="692" spans="1:20" x14ac:dyDescent="0.25">
      <c r="A692" s="15">
        <v>691</v>
      </c>
      <c r="B692" s="15" t="s">
        <v>2853</v>
      </c>
      <c r="C692" s="15">
        <v>3934</v>
      </c>
      <c r="D692" s="15" t="s">
        <v>492</v>
      </c>
      <c r="E692" s="15" t="s">
        <v>2846</v>
      </c>
      <c r="F692" s="15" t="s">
        <v>2846</v>
      </c>
      <c r="G692" s="15" t="s">
        <v>345</v>
      </c>
      <c r="H692" s="15" t="s">
        <v>761</v>
      </c>
      <c r="I692" s="15" t="s">
        <v>2855</v>
      </c>
      <c r="J692" s="15" t="s">
        <v>246</v>
      </c>
      <c r="K692" s="15" t="s">
        <v>247</v>
      </c>
      <c r="L692" s="15" t="s">
        <v>6</v>
      </c>
      <c r="M692" s="15" t="s">
        <v>7</v>
      </c>
      <c r="N692" s="16">
        <v>43617</v>
      </c>
      <c r="O692" s="16">
        <v>47848</v>
      </c>
      <c r="P692" s="15">
        <v>80</v>
      </c>
      <c r="Q692" s="15">
        <v>100</v>
      </c>
      <c r="R692" s="15">
        <v>25</v>
      </c>
      <c r="S692" s="17">
        <v>0.3125</v>
      </c>
      <c r="T692" s="17">
        <v>0.25</v>
      </c>
    </row>
    <row r="693" spans="1:20" x14ac:dyDescent="0.25">
      <c r="A693" s="15">
        <v>692</v>
      </c>
      <c r="B693" s="15" t="s">
        <v>2853</v>
      </c>
      <c r="C693" s="15">
        <v>3934</v>
      </c>
      <c r="D693" s="15" t="s">
        <v>492</v>
      </c>
      <c r="E693" s="15" t="s">
        <v>2846</v>
      </c>
      <c r="F693" s="15" t="s">
        <v>2846</v>
      </c>
      <c r="G693" s="15" t="s">
        <v>284</v>
      </c>
      <c r="H693" s="15" t="s">
        <v>762</v>
      </c>
      <c r="I693" s="15" t="s">
        <v>2856</v>
      </c>
      <c r="J693" s="15" t="s">
        <v>246</v>
      </c>
      <c r="K693" s="15" t="s">
        <v>247</v>
      </c>
      <c r="L693" s="15" t="s">
        <v>6</v>
      </c>
      <c r="M693" s="15" t="s">
        <v>7</v>
      </c>
      <c r="N693" s="16">
        <v>43831</v>
      </c>
      <c r="O693" s="16">
        <v>44926</v>
      </c>
      <c r="P693" s="15">
        <v>50</v>
      </c>
      <c r="Q693" s="15">
        <v>100</v>
      </c>
      <c r="R693" s="15">
        <v>0</v>
      </c>
      <c r="S693" s="17">
        <v>0</v>
      </c>
      <c r="T693" s="17">
        <v>0</v>
      </c>
    </row>
    <row r="694" spans="1:20" x14ac:dyDescent="0.25">
      <c r="A694" s="15">
        <v>693</v>
      </c>
      <c r="B694" s="15" t="s">
        <v>2853</v>
      </c>
      <c r="C694" s="15">
        <v>3934</v>
      </c>
      <c r="D694" s="15" t="s">
        <v>492</v>
      </c>
      <c r="E694" s="15" t="s">
        <v>2846</v>
      </c>
      <c r="F694" s="15" t="s">
        <v>2846</v>
      </c>
      <c r="G694" s="15" t="s">
        <v>102</v>
      </c>
      <c r="H694" s="15" t="s">
        <v>763</v>
      </c>
      <c r="I694" s="15" t="s">
        <v>2855</v>
      </c>
      <c r="J694" s="15" t="s">
        <v>189</v>
      </c>
      <c r="K694" s="15" t="s">
        <v>190</v>
      </c>
      <c r="L694" s="15" t="s">
        <v>164</v>
      </c>
      <c r="M694" s="15" t="s">
        <v>164</v>
      </c>
      <c r="N694" s="16">
        <v>43466</v>
      </c>
      <c r="O694" s="16">
        <v>47848</v>
      </c>
      <c r="P694" s="15">
        <v>6</v>
      </c>
      <c r="Q694" s="15">
        <v>100</v>
      </c>
      <c r="R694" s="15">
        <v>2</v>
      </c>
      <c r="S694" s="17">
        <v>0.33333333333333331</v>
      </c>
      <c r="T694" s="17">
        <v>0.02</v>
      </c>
    </row>
    <row r="695" spans="1:20" x14ac:dyDescent="0.25">
      <c r="A695" s="15">
        <v>694</v>
      </c>
      <c r="B695" s="15" t="s">
        <v>2853</v>
      </c>
      <c r="C695" s="15">
        <v>3934</v>
      </c>
      <c r="D695" s="15" t="s">
        <v>492</v>
      </c>
      <c r="E695" s="15" t="s">
        <v>2846</v>
      </c>
      <c r="F695" s="15" t="s">
        <v>2846</v>
      </c>
      <c r="G695" s="15" t="s">
        <v>543</v>
      </c>
      <c r="H695" s="15" t="s">
        <v>764</v>
      </c>
      <c r="I695" s="15" t="s">
        <v>2856</v>
      </c>
      <c r="J695" s="15" t="s">
        <v>175</v>
      </c>
      <c r="K695" s="15" t="s">
        <v>176</v>
      </c>
      <c r="L695" s="15" t="s">
        <v>177</v>
      </c>
      <c r="M695" s="15" t="s">
        <v>177</v>
      </c>
      <c r="N695" s="16">
        <v>43291</v>
      </c>
      <c r="O695" s="16">
        <v>43951</v>
      </c>
      <c r="P695" s="15">
        <v>100</v>
      </c>
      <c r="Q695" s="15">
        <v>100</v>
      </c>
      <c r="R695" s="15">
        <v>75</v>
      </c>
      <c r="S695" s="17">
        <v>0.75</v>
      </c>
      <c r="T695" s="17">
        <v>0.75</v>
      </c>
    </row>
    <row r="696" spans="1:20" x14ac:dyDescent="0.25">
      <c r="A696" s="15">
        <v>695</v>
      </c>
      <c r="B696" s="15" t="s">
        <v>2853</v>
      </c>
      <c r="C696" s="15">
        <v>3934</v>
      </c>
      <c r="D696" s="15" t="s">
        <v>492</v>
      </c>
      <c r="E696" s="15" t="s">
        <v>2846</v>
      </c>
      <c r="F696" s="15" t="s">
        <v>2846</v>
      </c>
      <c r="G696" s="15" t="s">
        <v>49</v>
      </c>
      <c r="H696" s="15" t="s">
        <v>765</v>
      </c>
      <c r="I696" s="15" t="s">
        <v>2856</v>
      </c>
      <c r="J696" s="15" t="s">
        <v>85</v>
      </c>
      <c r="K696" s="15" t="s">
        <v>86</v>
      </c>
      <c r="L696" s="15" t="s">
        <v>87</v>
      </c>
      <c r="M696" s="15" t="s">
        <v>88</v>
      </c>
      <c r="N696" s="16">
        <v>43466</v>
      </c>
      <c r="O696" s="16">
        <v>44561</v>
      </c>
      <c r="P696" s="15">
        <v>40</v>
      </c>
      <c r="Q696" s="15">
        <v>100</v>
      </c>
      <c r="R696" s="15">
        <v>100</v>
      </c>
      <c r="S696" s="17">
        <v>1</v>
      </c>
      <c r="T696" s="17">
        <v>1</v>
      </c>
    </row>
    <row r="697" spans="1:20" x14ac:dyDescent="0.25">
      <c r="A697" s="15">
        <v>696</v>
      </c>
      <c r="B697" s="15" t="s">
        <v>2853</v>
      </c>
      <c r="C697" s="15">
        <v>3934</v>
      </c>
      <c r="D697" s="15" t="s">
        <v>492</v>
      </c>
      <c r="E697" s="15" t="s">
        <v>2846</v>
      </c>
      <c r="F697" s="15" t="s">
        <v>2846</v>
      </c>
      <c r="G697" s="15" t="s">
        <v>368</v>
      </c>
      <c r="H697" s="15" t="s">
        <v>766</v>
      </c>
      <c r="I697" s="15" t="s">
        <v>2856</v>
      </c>
      <c r="J697" s="15" t="s">
        <v>252</v>
      </c>
      <c r="K697" s="15" t="s">
        <v>253</v>
      </c>
      <c r="L697" s="15" t="s">
        <v>31</v>
      </c>
      <c r="M697" s="15" t="s">
        <v>31</v>
      </c>
      <c r="N697" s="16">
        <v>43831</v>
      </c>
      <c r="O697" s="16">
        <v>44196</v>
      </c>
      <c r="P697" s="15">
        <v>100</v>
      </c>
      <c r="Q697" s="15">
        <v>100</v>
      </c>
      <c r="R697" s="15">
        <v>0</v>
      </c>
      <c r="S697" s="17">
        <v>0</v>
      </c>
      <c r="T697" s="17">
        <v>0</v>
      </c>
    </row>
    <row r="698" spans="1:20" x14ac:dyDescent="0.25">
      <c r="A698" s="15">
        <v>697</v>
      </c>
      <c r="B698" s="15" t="s">
        <v>2853</v>
      </c>
      <c r="C698" s="15">
        <v>3934</v>
      </c>
      <c r="D698" s="15" t="s">
        <v>492</v>
      </c>
      <c r="E698" s="15" t="s">
        <v>2846</v>
      </c>
      <c r="F698" s="15" t="s">
        <v>2846</v>
      </c>
      <c r="G698" s="15" t="s">
        <v>63</v>
      </c>
      <c r="H698" s="15" t="s">
        <v>767</v>
      </c>
      <c r="I698" s="15" t="s">
        <v>2856</v>
      </c>
      <c r="J698" s="15" t="s">
        <v>670</v>
      </c>
      <c r="K698" s="15" t="s">
        <v>671</v>
      </c>
      <c r="L698" s="15" t="s">
        <v>132</v>
      </c>
      <c r="M698" s="15" t="s">
        <v>133</v>
      </c>
      <c r="N698" s="16">
        <v>43831</v>
      </c>
      <c r="O698" s="16">
        <v>44561</v>
      </c>
      <c r="P698" s="15">
        <v>50</v>
      </c>
      <c r="Q698" s="15">
        <v>100</v>
      </c>
      <c r="R698" s="15">
        <v>0</v>
      </c>
      <c r="S698" s="17">
        <v>0</v>
      </c>
      <c r="T698" s="17">
        <v>0</v>
      </c>
    </row>
    <row r="699" spans="1:20" x14ac:dyDescent="0.25">
      <c r="A699" s="15">
        <v>698</v>
      </c>
      <c r="B699" s="15" t="s">
        <v>2853</v>
      </c>
      <c r="C699" s="15">
        <v>3934</v>
      </c>
      <c r="D699" s="15" t="s">
        <v>492</v>
      </c>
      <c r="E699" s="15" t="s">
        <v>2846</v>
      </c>
      <c r="F699" s="15" t="s">
        <v>2846</v>
      </c>
      <c r="G699" s="15" t="s">
        <v>264</v>
      </c>
      <c r="H699" s="15" t="s">
        <v>768</v>
      </c>
      <c r="I699" s="15" t="s">
        <v>2856</v>
      </c>
      <c r="J699" s="15" t="s">
        <v>670</v>
      </c>
      <c r="K699" s="15" t="s">
        <v>671</v>
      </c>
      <c r="L699" s="15" t="s">
        <v>132</v>
      </c>
      <c r="M699" s="15" t="s">
        <v>133</v>
      </c>
      <c r="N699" s="16">
        <v>43466</v>
      </c>
      <c r="O699" s="16">
        <v>45291</v>
      </c>
      <c r="P699" s="15">
        <v>30</v>
      </c>
      <c r="Q699" s="15">
        <v>100</v>
      </c>
      <c r="R699" s="15">
        <v>0</v>
      </c>
      <c r="S699" s="17">
        <v>0</v>
      </c>
      <c r="T699" s="17">
        <v>0</v>
      </c>
    </row>
    <row r="700" spans="1:20" x14ac:dyDescent="0.25">
      <c r="A700" s="15">
        <v>699</v>
      </c>
      <c r="B700" s="15" t="s">
        <v>2853</v>
      </c>
      <c r="C700" s="15">
        <v>3934</v>
      </c>
      <c r="D700" s="15" t="s">
        <v>492</v>
      </c>
      <c r="E700" s="15" t="s">
        <v>2846</v>
      </c>
      <c r="F700" s="15" t="s">
        <v>2846</v>
      </c>
      <c r="G700" s="15" t="s">
        <v>83</v>
      </c>
      <c r="H700" s="15" t="s">
        <v>769</v>
      </c>
      <c r="I700" s="15" t="s">
        <v>2855</v>
      </c>
      <c r="J700" s="15" t="s">
        <v>688</v>
      </c>
      <c r="K700" s="15" t="s">
        <v>689</v>
      </c>
      <c r="L700" s="15" t="s">
        <v>6</v>
      </c>
      <c r="M700" s="15" t="s">
        <v>7</v>
      </c>
      <c r="N700" s="16">
        <v>43647</v>
      </c>
      <c r="O700" s="16">
        <v>47848</v>
      </c>
      <c r="P700" s="15">
        <v>20</v>
      </c>
      <c r="Q700" s="15">
        <v>100</v>
      </c>
      <c r="R700" s="15">
        <v>10</v>
      </c>
      <c r="S700" s="17">
        <v>0.5</v>
      </c>
      <c r="T700" s="17">
        <v>0.1</v>
      </c>
    </row>
    <row r="701" spans="1:20" x14ac:dyDescent="0.25">
      <c r="A701" s="15">
        <v>700</v>
      </c>
      <c r="B701" s="15" t="s">
        <v>2853</v>
      </c>
      <c r="C701" s="15">
        <v>3934</v>
      </c>
      <c r="D701" s="15" t="s">
        <v>492</v>
      </c>
      <c r="E701" s="15" t="s">
        <v>2846</v>
      </c>
      <c r="F701" s="15" t="s">
        <v>2846</v>
      </c>
      <c r="G701" s="15" t="s">
        <v>78</v>
      </c>
      <c r="H701" s="15" t="s">
        <v>770</v>
      </c>
      <c r="I701" s="15" t="s">
        <v>2856</v>
      </c>
      <c r="J701" s="15" t="s">
        <v>317</v>
      </c>
      <c r="K701" s="15" t="s">
        <v>318</v>
      </c>
      <c r="L701" s="15" t="s">
        <v>319</v>
      </c>
      <c r="M701" s="15" t="s">
        <v>320</v>
      </c>
      <c r="N701" s="16">
        <v>43466</v>
      </c>
      <c r="O701" s="16">
        <v>44196</v>
      </c>
      <c r="P701" s="15">
        <v>100</v>
      </c>
      <c r="Q701" s="15">
        <v>100</v>
      </c>
      <c r="R701" s="15">
        <v>50</v>
      </c>
      <c r="S701" s="17">
        <v>0.5</v>
      </c>
      <c r="T701" s="17">
        <v>0.5</v>
      </c>
    </row>
    <row r="702" spans="1:20" x14ac:dyDescent="0.25">
      <c r="A702" s="15">
        <v>701</v>
      </c>
      <c r="B702" s="15" t="s">
        <v>2853</v>
      </c>
      <c r="C702" s="15">
        <v>3934</v>
      </c>
      <c r="D702" s="15" t="s">
        <v>492</v>
      </c>
      <c r="E702" s="15" t="s">
        <v>2846</v>
      </c>
      <c r="F702" s="15" t="s">
        <v>2846</v>
      </c>
      <c r="G702" s="15" t="s">
        <v>529</v>
      </c>
      <c r="H702" s="15" t="s">
        <v>771</v>
      </c>
      <c r="I702" s="15" t="s">
        <v>2856</v>
      </c>
      <c r="J702" s="15" t="s">
        <v>85</v>
      </c>
      <c r="K702" s="15" t="s">
        <v>86</v>
      </c>
      <c r="L702" s="15" t="s">
        <v>87</v>
      </c>
      <c r="M702" s="15" t="s">
        <v>88</v>
      </c>
      <c r="N702" s="16">
        <v>43466</v>
      </c>
      <c r="O702" s="16">
        <v>43983</v>
      </c>
      <c r="P702" s="15">
        <v>100</v>
      </c>
      <c r="Q702" s="15">
        <v>100</v>
      </c>
      <c r="R702" s="15">
        <v>70</v>
      </c>
      <c r="S702" s="17">
        <v>0.7</v>
      </c>
      <c r="T702" s="17">
        <v>0.7</v>
      </c>
    </row>
    <row r="703" spans="1:20" x14ac:dyDescent="0.25">
      <c r="A703" s="15">
        <v>702</v>
      </c>
      <c r="B703" s="15" t="s">
        <v>2853</v>
      </c>
      <c r="C703" s="15">
        <v>3934</v>
      </c>
      <c r="D703" s="15" t="s">
        <v>492</v>
      </c>
      <c r="E703" s="15" t="s">
        <v>2846</v>
      </c>
      <c r="F703" s="15" t="s">
        <v>2846</v>
      </c>
      <c r="G703" s="15" t="s">
        <v>362</v>
      </c>
      <c r="H703" s="15" t="s">
        <v>772</v>
      </c>
      <c r="I703" s="15" t="s">
        <v>2856</v>
      </c>
      <c r="J703" s="15" t="s">
        <v>323</v>
      </c>
      <c r="K703" s="15" t="s">
        <v>324</v>
      </c>
      <c r="L703" s="15" t="s">
        <v>319</v>
      </c>
      <c r="M703" s="15" t="s">
        <v>320</v>
      </c>
      <c r="N703" s="16">
        <v>44013</v>
      </c>
      <c r="O703" s="16">
        <v>44561</v>
      </c>
      <c r="P703" s="15">
        <v>30</v>
      </c>
      <c r="Q703" s="15">
        <v>100</v>
      </c>
      <c r="R703" s="15">
        <v>0</v>
      </c>
      <c r="S703" s="17">
        <v>0</v>
      </c>
      <c r="T703" s="17">
        <v>0</v>
      </c>
    </row>
    <row r="704" spans="1:20" x14ac:dyDescent="0.25">
      <c r="A704" s="15">
        <v>703</v>
      </c>
      <c r="B704" s="15" t="s">
        <v>2853</v>
      </c>
      <c r="C704" s="15">
        <v>3934</v>
      </c>
      <c r="D704" s="15" t="s">
        <v>492</v>
      </c>
      <c r="E704" s="15" t="s">
        <v>2846</v>
      </c>
      <c r="F704" s="15" t="s">
        <v>2846</v>
      </c>
      <c r="G704" s="15" t="s">
        <v>355</v>
      </c>
      <c r="H704" s="15" t="s">
        <v>773</v>
      </c>
      <c r="I704" s="15" t="s">
        <v>2856</v>
      </c>
      <c r="J704" s="15" t="s">
        <v>670</v>
      </c>
      <c r="K704" s="15" t="s">
        <v>671</v>
      </c>
      <c r="L704" s="15" t="s">
        <v>132</v>
      </c>
      <c r="M704" s="15" t="s">
        <v>133</v>
      </c>
      <c r="N704" s="16">
        <v>43466</v>
      </c>
      <c r="O704" s="16">
        <v>44561</v>
      </c>
      <c r="P704" s="15">
        <v>70</v>
      </c>
      <c r="Q704" s="15">
        <v>100</v>
      </c>
      <c r="R704" s="15">
        <v>0</v>
      </c>
      <c r="S704" s="17">
        <v>0</v>
      </c>
      <c r="T704" s="17">
        <v>0</v>
      </c>
    </row>
    <row r="705" spans="1:20" x14ac:dyDescent="0.25">
      <c r="A705" s="15">
        <v>704</v>
      </c>
      <c r="B705" s="15" t="s">
        <v>2853</v>
      </c>
      <c r="C705" s="15">
        <v>3934</v>
      </c>
      <c r="D705" s="15" t="s">
        <v>492</v>
      </c>
      <c r="E705" s="15" t="s">
        <v>2846</v>
      </c>
      <c r="F705" s="15" t="s">
        <v>2846</v>
      </c>
      <c r="G705" s="15" t="s">
        <v>248</v>
      </c>
      <c r="H705" s="15" t="s">
        <v>774</v>
      </c>
      <c r="I705" s="15" t="s">
        <v>2856</v>
      </c>
      <c r="J705" s="15" t="s">
        <v>670</v>
      </c>
      <c r="K705" s="15" t="s">
        <v>671</v>
      </c>
      <c r="L705" s="15" t="s">
        <v>132</v>
      </c>
      <c r="M705" s="15" t="s">
        <v>133</v>
      </c>
      <c r="N705" s="16">
        <v>43466</v>
      </c>
      <c r="O705" s="16">
        <v>44926</v>
      </c>
      <c r="P705" s="15">
        <v>20</v>
      </c>
      <c r="Q705" s="15">
        <v>100</v>
      </c>
      <c r="R705" s="15">
        <v>0</v>
      </c>
      <c r="S705" s="17">
        <v>0</v>
      </c>
      <c r="T705" s="17">
        <v>0</v>
      </c>
    </row>
    <row r="706" spans="1:20" x14ac:dyDescent="0.25">
      <c r="A706" s="15">
        <v>705</v>
      </c>
      <c r="B706" s="15" t="s">
        <v>2853</v>
      </c>
      <c r="C706" s="15">
        <v>3934</v>
      </c>
      <c r="D706" s="15" t="s">
        <v>492</v>
      </c>
      <c r="E706" s="15" t="s">
        <v>2846</v>
      </c>
      <c r="F706" s="15" t="s">
        <v>2846</v>
      </c>
      <c r="G706" s="15" t="s">
        <v>288</v>
      </c>
      <c r="H706" s="15" t="s">
        <v>775</v>
      </c>
      <c r="I706" s="15" t="s">
        <v>2855</v>
      </c>
      <c r="J706" s="15" t="s">
        <v>688</v>
      </c>
      <c r="K706" s="15" t="s">
        <v>689</v>
      </c>
      <c r="L706" s="15" t="s">
        <v>6</v>
      </c>
      <c r="M706" s="15" t="s">
        <v>7</v>
      </c>
      <c r="N706" s="16">
        <v>43647</v>
      </c>
      <c r="O706" s="16">
        <v>44196</v>
      </c>
      <c r="P706" s="15">
        <v>100</v>
      </c>
      <c r="Q706" s="15">
        <v>100</v>
      </c>
      <c r="R706" s="15">
        <v>0</v>
      </c>
      <c r="S706" s="17">
        <v>0</v>
      </c>
      <c r="T706" s="17">
        <v>0</v>
      </c>
    </row>
    <row r="707" spans="1:20" x14ac:dyDescent="0.25">
      <c r="A707" s="15">
        <v>706</v>
      </c>
      <c r="B707" s="15" t="s">
        <v>2853</v>
      </c>
      <c r="C707" s="15">
        <v>3934</v>
      </c>
      <c r="D707" s="15" t="s">
        <v>492</v>
      </c>
      <c r="E707" s="15" t="s">
        <v>2846</v>
      </c>
      <c r="F707" s="15" t="s">
        <v>2846</v>
      </c>
      <c r="G707" s="15" t="s">
        <v>34</v>
      </c>
      <c r="H707" s="15" t="s">
        <v>776</v>
      </c>
      <c r="I707" s="15" t="s">
        <v>2856</v>
      </c>
      <c r="J707" s="15" t="s">
        <v>148</v>
      </c>
      <c r="K707" s="15" t="s">
        <v>149</v>
      </c>
      <c r="L707" s="15" t="s">
        <v>132</v>
      </c>
      <c r="M707" s="15" t="s">
        <v>133</v>
      </c>
      <c r="N707" s="16">
        <v>43313</v>
      </c>
      <c r="O707" s="16">
        <v>43800</v>
      </c>
      <c r="P707" s="15">
        <v>100</v>
      </c>
      <c r="Q707" s="15">
        <v>100</v>
      </c>
      <c r="R707" s="15">
        <v>80</v>
      </c>
      <c r="S707" s="17">
        <v>0.8</v>
      </c>
      <c r="T707" s="17">
        <v>0.8</v>
      </c>
    </row>
    <row r="708" spans="1:20" x14ac:dyDescent="0.25">
      <c r="A708" s="15">
        <v>707</v>
      </c>
      <c r="B708" s="15" t="s">
        <v>2853</v>
      </c>
      <c r="C708" s="15">
        <v>3934</v>
      </c>
      <c r="D708" s="15" t="s">
        <v>492</v>
      </c>
      <c r="E708" s="15" t="s">
        <v>2846</v>
      </c>
      <c r="F708" s="15" t="s">
        <v>2846</v>
      </c>
      <c r="G708" s="15" t="s">
        <v>373</v>
      </c>
      <c r="H708" s="15" t="s">
        <v>777</v>
      </c>
      <c r="I708" s="15" t="s">
        <v>2856</v>
      </c>
      <c r="J708" s="15" t="s">
        <v>246</v>
      </c>
      <c r="K708" s="15" t="s">
        <v>247</v>
      </c>
      <c r="L708" s="15" t="s">
        <v>6</v>
      </c>
      <c r="M708" s="15" t="s">
        <v>7</v>
      </c>
      <c r="N708" s="16">
        <v>43466</v>
      </c>
      <c r="O708" s="16">
        <v>44196</v>
      </c>
      <c r="P708" s="15">
        <v>100</v>
      </c>
      <c r="Q708" s="15">
        <v>100</v>
      </c>
      <c r="R708" s="15">
        <v>30</v>
      </c>
      <c r="S708" s="17">
        <v>0.3</v>
      </c>
      <c r="T708" s="17">
        <v>0.3</v>
      </c>
    </row>
    <row r="709" spans="1:20" x14ac:dyDescent="0.25">
      <c r="A709" s="15">
        <v>708</v>
      </c>
      <c r="B709" s="15" t="s">
        <v>2853</v>
      </c>
      <c r="C709" s="15">
        <v>3934</v>
      </c>
      <c r="D709" s="15" t="s">
        <v>492</v>
      </c>
      <c r="E709" s="15" t="s">
        <v>2846</v>
      </c>
      <c r="F709" s="15" t="s">
        <v>2846</v>
      </c>
      <c r="G709" s="15" t="s">
        <v>64</v>
      </c>
      <c r="H709" s="15" t="s">
        <v>778</v>
      </c>
      <c r="I709" s="15" t="s">
        <v>2855</v>
      </c>
      <c r="J709" s="15" t="s">
        <v>148</v>
      </c>
      <c r="K709" s="15" t="s">
        <v>149</v>
      </c>
      <c r="L709" s="15" t="s">
        <v>132</v>
      </c>
      <c r="M709" s="15" t="s">
        <v>133</v>
      </c>
      <c r="N709" s="16">
        <v>43311</v>
      </c>
      <c r="O709" s="16">
        <v>43830</v>
      </c>
      <c r="P709" s="15">
        <v>100</v>
      </c>
      <c r="Q709" s="15">
        <v>100</v>
      </c>
      <c r="R709" s="15">
        <v>100</v>
      </c>
      <c r="S709" s="17">
        <v>1</v>
      </c>
      <c r="T709" s="17">
        <v>1</v>
      </c>
    </row>
    <row r="710" spans="1:20" x14ac:dyDescent="0.25">
      <c r="A710" s="15">
        <v>709</v>
      </c>
      <c r="B710" s="15" t="s">
        <v>2853</v>
      </c>
      <c r="C710" s="15">
        <v>3934</v>
      </c>
      <c r="D710" s="15" t="s">
        <v>492</v>
      </c>
      <c r="E710" s="15" t="s">
        <v>2846</v>
      </c>
      <c r="F710" s="15" t="s">
        <v>2846</v>
      </c>
      <c r="G710" s="15" t="s">
        <v>36</v>
      </c>
      <c r="H710" s="15" t="s">
        <v>779</v>
      </c>
      <c r="I710" s="15" t="s">
        <v>2855</v>
      </c>
      <c r="J710" s="15" t="s">
        <v>246</v>
      </c>
      <c r="K710" s="15" t="s">
        <v>247</v>
      </c>
      <c r="L710" s="15" t="s">
        <v>6</v>
      </c>
      <c r="M710" s="15" t="s">
        <v>7</v>
      </c>
      <c r="N710" s="16">
        <v>43291</v>
      </c>
      <c r="O710" s="16">
        <v>43800</v>
      </c>
      <c r="P710" s="15">
        <v>100</v>
      </c>
      <c r="Q710" s="15">
        <v>100</v>
      </c>
      <c r="R710" s="15">
        <v>0</v>
      </c>
      <c r="S710" s="17">
        <v>0</v>
      </c>
      <c r="T710" s="17">
        <v>0</v>
      </c>
    </row>
    <row r="711" spans="1:20" x14ac:dyDescent="0.25">
      <c r="A711" s="15">
        <v>710</v>
      </c>
      <c r="B711" s="15" t="s">
        <v>2853</v>
      </c>
      <c r="C711" s="15">
        <v>3934</v>
      </c>
      <c r="D711" s="15" t="s">
        <v>492</v>
      </c>
      <c r="E711" s="15" t="s">
        <v>2846</v>
      </c>
      <c r="F711" s="15" t="s">
        <v>2846</v>
      </c>
      <c r="G711" s="15" t="s">
        <v>89</v>
      </c>
      <c r="H711" s="15" t="s">
        <v>780</v>
      </c>
      <c r="I711" s="15" t="s">
        <v>2855</v>
      </c>
      <c r="J711" s="15" t="s">
        <v>189</v>
      </c>
      <c r="K711" s="15" t="s">
        <v>190</v>
      </c>
      <c r="L711" s="15" t="s">
        <v>164</v>
      </c>
      <c r="M711" s="15" t="s">
        <v>164</v>
      </c>
      <c r="N711" s="16">
        <v>44562</v>
      </c>
      <c r="O711" s="16">
        <v>46752</v>
      </c>
      <c r="P711" s="15">
        <v>0</v>
      </c>
      <c r="Q711" s="15">
        <v>100</v>
      </c>
      <c r="R711" s="15">
        <v>0</v>
      </c>
      <c r="S711" s="17">
        <v>0</v>
      </c>
      <c r="T711" s="17">
        <v>0</v>
      </c>
    </row>
    <row r="712" spans="1:20" x14ac:dyDescent="0.25">
      <c r="A712" s="15">
        <v>711</v>
      </c>
      <c r="B712" s="15" t="s">
        <v>2853</v>
      </c>
      <c r="C712" s="15">
        <v>3934</v>
      </c>
      <c r="D712" s="15" t="s">
        <v>492</v>
      </c>
      <c r="E712" s="15" t="s">
        <v>2846</v>
      </c>
      <c r="F712" s="15" t="s">
        <v>2846</v>
      </c>
      <c r="G712" s="15" t="s">
        <v>349</v>
      </c>
      <c r="H712" s="15" t="s">
        <v>783</v>
      </c>
      <c r="I712" s="15" t="s">
        <v>2855</v>
      </c>
      <c r="J712" s="15" t="s">
        <v>611</v>
      </c>
      <c r="K712" s="15" t="s">
        <v>612</v>
      </c>
      <c r="L712" s="15" t="s">
        <v>122</v>
      </c>
      <c r="M712" s="15" t="s">
        <v>123</v>
      </c>
      <c r="N712" s="16">
        <v>43831</v>
      </c>
      <c r="O712" s="16">
        <v>44196</v>
      </c>
      <c r="P712" s="15">
        <v>100</v>
      </c>
      <c r="Q712" s="15">
        <v>100</v>
      </c>
      <c r="R712" s="15">
        <v>0</v>
      </c>
      <c r="S712" s="17">
        <v>0</v>
      </c>
      <c r="T712" s="17">
        <v>0</v>
      </c>
    </row>
    <row r="713" spans="1:20" x14ac:dyDescent="0.25">
      <c r="A713" s="15">
        <v>712</v>
      </c>
      <c r="B713" s="15" t="s">
        <v>2853</v>
      </c>
      <c r="C713" s="15">
        <v>3934</v>
      </c>
      <c r="D713" s="15" t="s">
        <v>492</v>
      </c>
      <c r="E713" s="15" t="s">
        <v>2846</v>
      </c>
      <c r="F713" s="15" t="s">
        <v>2846</v>
      </c>
      <c r="G713" s="15" t="s">
        <v>256</v>
      </c>
      <c r="H713" s="15" t="s">
        <v>784</v>
      </c>
      <c r="I713" s="15" t="s">
        <v>2856</v>
      </c>
      <c r="J713" s="15" t="s">
        <v>246</v>
      </c>
      <c r="K713" s="15" t="s">
        <v>247</v>
      </c>
      <c r="L713" s="15" t="s">
        <v>6</v>
      </c>
      <c r="M713" s="15" t="s">
        <v>7</v>
      </c>
      <c r="N713" s="16">
        <v>43466</v>
      </c>
      <c r="O713" s="16">
        <v>44561</v>
      </c>
      <c r="P713" s="15">
        <v>20</v>
      </c>
      <c r="Q713" s="15">
        <v>100</v>
      </c>
      <c r="R713" s="15">
        <v>20</v>
      </c>
      <c r="S713" s="17">
        <v>1</v>
      </c>
      <c r="T713" s="17">
        <v>0.2</v>
      </c>
    </row>
    <row r="714" spans="1:20" x14ac:dyDescent="0.25">
      <c r="A714" s="15">
        <v>713</v>
      </c>
      <c r="B714" s="15" t="s">
        <v>2853</v>
      </c>
      <c r="C714" s="15">
        <v>3934</v>
      </c>
      <c r="D714" s="15" t="s">
        <v>492</v>
      </c>
      <c r="E714" s="15" t="s">
        <v>2846</v>
      </c>
      <c r="F714" s="15" t="s">
        <v>2846</v>
      </c>
      <c r="G714" s="15" t="s">
        <v>354</v>
      </c>
      <c r="H714" s="15" t="s">
        <v>785</v>
      </c>
      <c r="I714" s="15" t="s">
        <v>2856</v>
      </c>
      <c r="J714" s="15" t="s">
        <v>611</v>
      </c>
      <c r="K714" s="15" t="s">
        <v>612</v>
      </c>
      <c r="L714" s="15" t="s">
        <v>122</v>
      </c>
      <c r="M714" s="15" t="s">
        <v>123</v>
      </c>
      <c r="N714" s="16">
        <v>43466</v>
      </c>
      <c r="O714" s="16">
        <v>44196</v>
      </c>
      <c r="P714" s="15">
        <v>100</v>
      </c>
      <c r="Q714" s="15">
        <v>100</v>
      </c>
      <c r="R714" s="15">
        <v>20</v>
      </c>
      <c r="S714" s="17">
        <v>0.2</v>
      </c>
      <c r="T714" s="17">
        <v>0.2</v>
      </c>
    </row>
    <row r="715" spans="1:20" x14ac:dyDescent="0.25">
      <c r="A715" s="15">
        <v>714</v>
      </c>
      <c r="B715" s="15" t="s">
        <v>2853</v>
      </c>
      <c r="C715" s="15">
        <v>3934</v>
      </c>
      <c r="D715" s="15" t="s">
        <v>492</v>
      </c>
      <c r="E715" s="15" t="s">
        <v>2846</v>
      </c>
      <c r="F715" s="15" t="s">
        <v>2846</v>
      </c>
      <c r="G715" s="15" t="s">
        <v>33</v>
      </c>
      <c r="H715" s="15" t="s">
        <v>786</v>
      </c>
      <c r="I715" s="15" t="s">
        <v>2856</v>
      </c>
      <c r="J715" s="15" t="s">
        <v>246</v>
      </c>
      <c r="K715" s="15" t="s">
        <v>247</v>
      </c>
      <c r="L715" s="15" t="s">
        <v>6</v>
      </c>
      <c r="M715" s="15" t="s">
        <v>7</v>
      </c>
      <c r="N715" s="16">
        <v>43466</v>
      </c>
      <c r="O715" s="16">
        <v>44196</v>
      </c>
      <c r="P715" s="15">
        <v>100</v>
      </c>
      <c r="Q715" s="15">
        <v>100</v>
      </c>
      <c r="R715" s="15">
        <v>0</v>
      </c>
      <c r="S715" s="17">
        <v>0</v>
      </c>
      <c r="T715" s="17">
        <v>0</v>
      </c>
    </row>
    <row r="716" spans="1:20" x14ac:dyDescent="0.25">
      <c r="A716" s="15">
        <v>715</v>
      </c>
      <c r="B716" s="15" t="s">
        <v>2853</v>
      </c>
      <c r="C716" s="15">
        <v>3934</v>
      </c>
      <c r="D716" s="15" t="s">
        <v>492</v>
      </c>
      <c r="E716" s="15" t="s">
        <v>2846</v>
      </c>
      <c r="F716" s="15" t="s">
        <v>2846</v>
      </c>
      <c r="G716" s="15" t="s">
        <v>272</v>
      </c>
      <c r="H716" s="15" t="s">
        <v>787</v>
      </c>
      <c r="I716" s="15" t="s">
        <v>2855</v>
      </c>
      <c r="J716" s="15" t="s">
        <v>246</v>
      </c>
      <c r="K716" s="15" t="s">
        <v>247</v>
      </c>
      <c r="L716" s="15" t="s">
        <v>6</v>
      </c>
      <c r="M716" s="15" t="s">
        <v>7</v>
      </c>
      <c r="N716" s="16">
        <v>43291</v>
      </c>
      <c r="O716" s="16">
        <v>43308</v>
      </c>
      <c r="P716" s="15">
        <v>100</v>
      </c>
      <c r="Q716" s="15">
        <v>100</v>
      </c>
      <c r="R716" s="15">
        <v>0</v>
      </c>
      <c r="S716" s="17">
        <v>0</v>
      </c>
      <c r="T716" s="17">
        <v>0</v>
      </c>
    </row>
    <row r="717" spans="1:20" x14ac:dyDescent="0.25">
      <c r="A717" s="15">
        <v>716</v>
      </c>
      <c r="B717" s="15" t="s">
        <v>2853</v>
      </c>
      <c r="C717" s="15">
        <v>3934</v>
      </c>
      <c r="D717" s="15" t="s">
        <v>492</v>
      </c>
      <c r="E717" s="15" t="s">
        <v>2846</v>
      </c>
      <c r="F717" s="15" t="s">
        <v>2846</v>
      </c>
      <c r="G717" s="15" t="s">
        <v>352</v>
      </c>
      <c r="H717" s="15" t="s">
        <v>790</v>
      </c>
      <c r="I717" s="15" t="s">
        <v>2856</v>
      </c>
      <c r="J717" s="15" t="s">
        <v>688</v>
      </c>
      <c r="K717" s="15" t="s">
        <v>689</v>
      </c>
      <c r="L717" s="15" t="s">
        <v>6</v>
      </c>
      <c r="M717" s="15" t="s">
        <v>7</v>
      </c>
      <c r="N717" s="16">
        <v>43647</v>
      </c>
      <c r="O717" s="16">
        <v>47848</v>
      </c>
      <c r="P717" s="15">
        <v>20</v>
      </c>
      <c r="Q717" s="15">
        <v>100</v>
      </c>
      <c r="R717" s="15">
        <v>10</v>
      </c>
      <c r="S717" s="17">
        <v>0.5</v>
      </c>
      <c r="T717" s="17">
        <v>0.1</v>
      </c>
    </row>
    <row r="718" spans="1:20" x14ac:dyDescent="0.25">
      <c r="A718" s="15">
        <v>717</v>
      </c>
      <c r="B718" s="15" t="s">
        <v>2853</v>
      </c>
      <c r="C718" s="15">
        <v>3934</v>
      </c>
      <c r="D718" s="15" t="s">
        <v>492</v>
      </c>
      <c r="E718" s="15" t="s">
        <v>2846</v>
      </c>
      <c r="F718" s="15" t="s">
        <v>2846</v>
      </c>
      <c r="G718" s="15" t="s">
        <v>391</v>
      </c>
      <c r="H718" s="15" t="s">
        <v>791</v>
      </c>
      <c r="I718" s="15" t="s">
        <v>2855</v>
      </c>
      <c r="J718" s="15" t="s">
        <v>85</v>
      </c>
      <c r="K718" s="15" t="s">
        <v>86</v>
      </c>
      <c r="L718" s="15" t="s">
        <v>87</v>
      </c>
      <c r="M718" s="15" t="s">
        <v>88</v>
      </c>
      <c r="N718" s="16">
        <v>43466</v>
      </c>
      <c r="O718" s="16">
        <v>44196</v>
      </c>
      <c r="P718" s="15">
        <v>100</v>
      </c>
      <c r="Q718" s="15">
        <v>100</v>
      </c>
      <c r="R718" s="15">
        <v>100</v>
      </c>
      <c r="S718" s="17">
        <v>1</v>
      </c>
      <c r="T718" s="17">
        <v>1</v>
      </c>
    </row>
    <row r="719" spans="1:20" x14ac:dyDescent="0.25">
      <c r="A719" s="15">
        <v>718</v>
      </c>
      <c r="B719" s="15" t="s">
        <v>2853</v>
      </c>
      <c r="C719" s="15">
        <v>3934</v>
      </c>
      <c r="D719" s="15" t="s">
        <v>492</v>
      </c>
      <c r="E719" s="15" t="s">
        <v>2846</v>
      </c>
      <c r="F719" s="15" t="s">
        <v>2846</v>
      </c>
      <c r="G719" s="15" t="s">
        <v>212</v>
      </c>
      <c r="H719" s="15" t="s">
        <v>792</v>
      </c>
      <c r="I719" s="15" t="s">
        <v>2856</v>
      </c>
      <c r="J719" s="15" t="s">
        <v>311</v>
      </c>
      <c r="K719" s="15" t="s">
        <v>312</v>
      </c>
      <c r="L719" s="15" t="s">
        <v>313</v>
      </c>
      <c r="M719" s="15" t="s">
        <v>314</v>
      </c>
      <c r="N719" s="16">
        <v>43466</v>
      </c>
      <c r="O719" s="16">
        <v>47848</v>
      </c>
      <c r="P719" s="15">
        <v>172647</v>
      </c>
      <c r="Q719" s="15">
        <v>1000000</v>
      </c>
      <c r="R719" s="15">
        <v>11602</v>
      </c>
      <c r="S719" s="17">
        <v>6.720070432732686E-2</v>
      </c>
      <c r="T719" s="17">
        <v>1.1601999999999999E-2</v>
      </c>
    </row>
    <row r="720" spans="1:20" x14ac:dyDescent="0.25">
      <c r="A720" s="15">
        <v>719</v>
      </c>
      <c r="B720" s="15" t="s">
        <v>2853</v>
      </c>
      <c r="C720" s="15">
        <v>3934</v>
      </c>
      <c r="D720" s="15" t="s">
        <v>492</v>
      </c>
      <c r="E720" s="15" t="s">
        <v>2846</v>
      </c>
      <c r="F720" s="15" t="s">
        <v>2846</v>
      </c>
      <c r="G720" s="15" t="s">
        <v>211</v>
      </c>
      <c r="H720" s="15" t="s">
        <v>793</v>
      </c>
      <c r="I720" s="15" t="s">
        <v>2856</v>
      </c>
      <c r="J720" s="15" t="s">
        <v>311</v>
      </c>
      <c r="K720" s="15" t="s">
        <v>312</v>
      </c>
      <c r="L720" s="15" t="s">
        <v>313</v>
      </c>
      <c r="M720" s="15" t="s">
        <v>314</v>
      </c>
      <c r="N720" s="16">
        <v>43466</v>
      </c>
      <c r="O720" s="16">
        <v>47848</v>
      </c>
      <c r="P720" s="15">
        <v>5776380</v>
      </c>
      <c r="Q720" s="15">
        <v>10000000</v>
      </c>
      <c r="R720" s="15">
        <v>0</v>
      </c>
      <c r="S720" s="17">
        <v>0</v>
      </c>
      <c r="T720" s="17">
        <v>0</v>
      </c>
    </row>
    <row r="721" spans="1:20" x14ac:dyDescent="0.25">
      <c r="A721" s="15">
        <v>720</v>
      </c>
      <c r="B721" s="15" t="s">
        <v>2853</v>
      </c>
      <c r="C721" s="15">
        <v>3934</v>
      </c>
      <c r="D721" s="15" t="s">
        <v>492</v>
      </c>
      <c r="E721" s="15" t="s">
        <v>2846</v>
      </c>
      <c r="F721" s="15" t="s">
        <v>2846</v>
      </c>
      <c r="G721" s="15" t="s">
        <v>220</v>
      </c>
      <c r="H721" s="15" t="s">
        <v>794</v>
      </c>
      <c r="I721" s="15" t="s">
        <v>2856</v>
      </c>
      <c r="J721" s="15" t="s">
        <v>148</v>
      </c>
      <c r="K721" s="15" t="s">
        <v>149</v>
      </c>
      <c r="L721" s="15" t="s">
        <v>132</v>
      </c>
      <c r="M721" s="15" t="s">
        <v>133</v>
      </c>
      <c r="N721" s="16">
        <v>43466</v>
      </c>
      <c r="O721" s="16">
        <v>47818</v>
      </c>
      <c r="P721" s="15">
        <v>527000</v>
      </c>
      <c r="Q721" s="15">
        <v>1042000</v>
      </c>
      <c r="R721" s="15">
        <v>0</v>
      </c>
      <c r="S721" s="17">
        <v>0</v>
      </c>
      <c r="T721" s="17">
        <v>0</v>
      </c>
    </row>
    <row r="722" spans="1:20" x14ac:dyDescent="0.25">
      <c r="A722" s="15">
        <v>721</v>
      </c>
      <c r="B722" s="15" t="s">
        <v>2853</v>
      </c>
      <c r="C722" s="15">
        <v>3934</v>
      </c>
      <c r="D722" s="15" t="s">
        <v>492</v>
      </c>
      <c r="E722" s="15" t="s">
        <v>2846</v>
      </c>
      <c r="F722" s="15" t="s">
        <v>2846</v>
      </c>
      <c r="G722" s="15" t="s">
        <v>386</v>
      </c>
      <c r="H722" s="15" t="s">
        <v>796</v>
      </c>
      <c r="I722" s="15" t="s">
        <v>2856</v>
      </c>
      <c r="J722" s="15" t="s">
        <v>234</v>
      </c>
      <c r="K722" s="15" t="s">
        <v>235</v>
      </c>
      <c r="L722" s="15" t="s">
        <v>87</v>
      </c>
      <c r="M722" s="15" t="s">
        <v>88</v>
      </c>
      <c r="N722" s="16">
        <v>43647</v>
      </c>
      <c r="O722" s="16">
        <v>47848</v>
      </c>
      <c r="P722" s="15">
        <v>2</v>
      </c>
      <c r="Q722" s="15">
        <v>12</v>
      </c>
      <c r="R722" s="15">
        <v>2</v>
      </c>
      <c r="S722" s="17">
        <v>1</v>
      </c>
      <c r="T722" s="17">
        <v>0.16666666666666666</v>
      </c>
    </row>
    <row r="723" spans="1:20" x14ac:dyDescent="0.25">
      <c r="A723" s="15">
        <v>722</v>
      </c>
      <c r="B723" s="15" t="s">
        <v>2853</v>
      </c>
      <c r="C723" s="15">
        <v>3934</v>
      </c>
      <c r="D723" s="15" t="s">
        <v>492</v>
      </c>
      <c r="E723" s="15" t="s">
        <v>2846</v>
      </c>
      <c r="F723" s="15" t="s">
        <v>2846</v>
      </c>
      <c r="G723" s="15" t="s">
        <v>210</v>
      </c>
      <c r="H723" s="15" t="s">
        <v>797</v>
      </c>
      <c r="I723" s="15" t="s">
        <v>2856</v>
      </c>
      <c r="J723" s="15" t="s">
        <v>311</v>
      </c>
      <c r="K723" s="15" t="s">
        <v>312</v>
      </c>
      <c r="L723" s="15" t="s">
        <v>313</v>
      </c>
      <c r="M723" s="15" t="s">
        <v>314</v>
      </c>
      <c r="N723" s="16">
        <v>43466</v>
      </c>
      <c r="O723" s="16">
        <v>47848</v>
      </c>
      <c r="P723" s="15">
        <v>38</v>
      </c>
      <c r="Q723" s="15">
        <v>120</v>
      </c>
      <c r="R723" s="15">
        <v>21</v>
      </c>
      <c r="S723" s="17">
        <v>0.55263157894736847</v>
      </c>
      <c r="T723" s="17">
        <v>0.17499999999999999</v>
      </c>
    </row>
    <row r="724" spans="1:20" x14ac:dyDescent="0.25">
      <c r="A724" s="15">
        <v>723</v>
      </c>
      <c r="B724" s="15" t="s">
        <v>2853</v>
      </c>
      <c r="C724" s="15">
        <v>3934</v>
      </c>
      <c r="D724" s="15" t="s">
        <v>492</v>
      </c>
      <c r="E724" s="15" t="s">
        <v>2846</v>
      </c>
      <c r="F724" s="15" t="s">
        <v>2846</v>
      </c>
      <c r="G724" s="15" t="s">
        <v>369</v>
      </c>
      <c r="H724" s="15" t="s">
        <v>798</v>
      </c>
      <c r="I724" s="15" t="s">
        <v>2855</v>
      </c>
      <c r="J724" s="15" t="s">
        <v>252</v>
      </c>
      <c r="K724" s="15" t="s">
        <v>253</v>
      </c>
      <c r="L724" s="15" t="s">
        <v>31</v>
      </c>
      <c r="M724" s="15" t="s">
        <v>31</v>
      </c>
      <c r="N724" s="16">
        <v>43466</v>
      </c>
      <c r="O724" s="16">
        <v>47670</v>
      </c>
      <c r="P724" s="15">
        <v>2</v>
      </c>
      <c r="Q724" s="15">
        <v>14</v>
      </c>
      <c r="R724" s="15">
        <v>1</v>
      </c>
      <c r="S724" s="17">
        <v>0.5</v>
      </c>
      <c r="T724" s="17">
        <v>7.1428571428571425E-2</v>
      </c>
    </row>
    <row r="725" spans="1:20" x14ac:dyDescent="0.25">
      <c r="A725" s="15">
        <v>724</v>
      </c>
      <c r="B725" s="15" t="s">
        <v>2853</v>
      </c>
      <c r="C725" s="15">
        <v>3934</v>
      </c>
      <c r="D725" s="15" t="s">
        <v>492</v>
      </c>
      <c r="E725" s="15" t="s">
        <v>2846</v>
      </c>
      <c r="F725" s="15" t="s">
        <v>2846</v>
      </c>
      <c r="G725" s="15" t="s">
        <v>371</v>
      </c>
      <c r="H725" s="15" t="s">
        <v>799</v>
      </c>
      <c r="I725" s="15" t="s">
        <v>2856</v>
      </c>
      <c r="J725" s="15" t="s">
        <v>252</v>
      </c>
      <c r="K725" s="15" t="s">
        <v>253</v>
      </c>
      <c r="L725" s="15" t="s">
        <v>31</v>
      </c>
      <c r="M725" s="15" t="s">
        <v>31</v>
      </c>
      <c r="N725" s="16">
        <v>43652</v>
      </c>
      <c r="O725" s="16">
        <v>47670</v>
      </c>
      <c r="P725" s="15">
        <v>2</v>
      </c>
      <c r="Q725" s="15">
        <v>14</v>
      </c>
      <c r="R725" s="15">
        <v>0</v>
      </c>
      <c r="S725" s="17">
        <v>0</v>
      </c>
      <c r="T725" s="17">
        <v>0</v>
      </c>
    </row>
    <row r="726" spans="1:20" x14ac:dyDescent="0.25">
      <c r="A726" s="15">
        <v>725</v>
      </c>
      <c r="B726" s="15" t="s">
        <v>2853</v>
      </c>
      <c r="C726" s="15">
        <v>3934</v>
      </c>
      <c r="D726" s="15" t="s">
        <v>492</v>
      </c>
      <c r="E726" s="15" t="s">
        <v>2846</v>
      </c>
      <c r="F726" s="15" t="s">
        <v>2846</v>
      </c>
      <c r="G726" s="15" t="s">
        <v>46</v>
      </c>
      <c r="H726" s="15" t="s">
        <v>801</v>
      </c>
      <c r="I726" s="15" t="s">
        <v>2856</v>
      </c>
      <c r="J726" s="15" t="s">
        <v>311</v>
      </c>
      <c r="K726" s="15" t="s">
        <v>312</v>
      </c>
      <c r="L726" s="15" t="s">
        <v>313</v>
      </c>
      <c r="M726" s="15" t="s">
        <v>314</v>
      </c>
      <c r="N726" s="16">
        <v>43466</v>
      </c>
      <c r="O726" s="16">
        <v>47848</v>
      </c>
      <c r="P726" s="15">
        <v>2</v>
      </c>
      <c r="Q726" s="15">
        <v>15</v>
      </c>
      <c r="R726" s="15">
        <v>2</v>
      </c>
      <c r="S726" s="17">
        <v>1</v>
      </c>
      <c r="T726" s="17">
        <v>0.13333333333333333</v>
      </c>
    </row>
    <row r="727" spans="1:20" x14ac:dyDescent="0.25">
      <c r="A727" s="15">
        <v>726</v>
      </c>
      <c r="B727" s="15" t="s">
        <v>2853</v>
      </c>
      <c r="C727" s="15">
        <v>3934</v>
      </c>
      <c r="D727" s="15" t="s">
        <v>492</v>
      </c>
      <c r="E727" s="15" t="s">
        <v>2846</v>
      </c>
      <c r="F727" s="15" t="s">
        <v>2846</v>
      </c>
      <c r="G727" s="15" t="s">
        <v>73</v>
      </c>
      <c r="H727" s="15" t="s">
        <v>802</v>
      </c>
      <c r="I727" s="15" t="s">
        <v>2856</v>
      </c>
      <c r="J727" s="15" t="s">
        <v>148</v>
      </c>
      <c r="K727" s="15" t="s">
        <v>149</v>
      </c>
      <c r="L727" s="15" t="s">
        <v>132</v>
      </c>
      <c r="M727" s="15" t="s">
        <v>133</v>
      </c>
      <c r="N727" s="16">
        <v>43466</v>
      </c>
      <c r="O727" s="16">
        <v>47088</v>
      </c>
      <c r="P727" s="15">
        <v>76000</v>
      </c>
      <c r="Q727" s="15">
        <v>156000</v>
      </c>
      <c r="R727" s="15">
        <v>57434</v>
      </c>
      <c r="S727" s="17">
        <v>0.7557105263157895</v>
      </c>
      <c r="T727" s="17">
        <v>0.36816666666666664</v>
      </c>
    </row>
    <row r="728" spans="1:20" x14ac:dyDescent="0.25">
      <c r="A728" s="15">
        <v>727</v>
      </c>
      <c r="B728" s="15" t="s">
        <v>2853</v>
      </c>
      <c r="C728" s="15">
        <v>3934</v>
      </c>
      <c r="D728" s="15" t="s">
        <v>492</v>
      </c>
      <c r="E728" s="15" t="s">
        <v>2846</v>
      </c>
      <c r="F728" s="15" t="s">
        <v>2846</v>
      </c>
      <c r="G728" s="15" t="s">
        <v>45</v>
      </c>
      <c r="H728" s="15" t="s">
        <v>803</v>
      </c>
      <c r="I728" s="15" t="s">
        <v>2856</v>
      </c>
      <c r="J728" s="15" t="s">
        <v>85</v>
      </c>
      <c r="K728" s="15" t="s">
        <v>86</v>
      </c>
      <c r="L728" s="15" t="s">
        <v>87</v>
      </c>
      <c r="M728" s="15" t="s">
        <v>88</v>
      </c>
      <c r="N728" s="16">
        <v>43466</v>
      </c>
      <c r="O728" s="16">
        <v>47848</v>
      </c>
      <c r="P728" s="15">
        <v>6</v>
      </c>
      <c r="Q728" s="15">
        <v>16</v>
      </c>
      <c r="R728" s="15">
        <v>0</v>
      </c>
      <c r="S728" s="17">
        <v>0</v>
      </c>
      <c r="T728" s="17">
        <v>0</v>
      </c>
    </row>
    <row r="729" spans="1:20" x14ac:dyDescent="0.25">
      <c r="A729" s="15">
        <v>728</v>
      </c>
      <c r="B729" s="15" t="s">
        <v>2853</v>
      </c>
      <c r="C729" s="15">
        <v>3934</v>
      </c>
      <c r="D729" s="15" t="s">
        <v>492</v>
      </c>
      <c r="E729" s="15" t="s">
        <v>2846</v>
      </c>
      <c r="F729" s="15" t="s">
        <v>2846</v>
      </c>
      <c r="G729" s="15" t="s">
        <v>356</v>
      </c>
      <c r="H729" s="15" t="s">
        <v>804</v>
      </c>
      <c r="I729" s="15" t="s">
        <v>2856</v>
      </c>
      <c r="J729" s="15" t="s">
        <v>675</v>
      </c>
      <c r="K729" s="15" t="s">
        <v>676</v>
      </c>
      <c r="L729" s="15" t="s">
        <v>177</v>
      </c>
      <c r="M729" s="15" t="s">
        <v>177</v>
      </c>
      <c r="N729" s="16">
        <v>43291</v>
      </c>
      <c r="O729" s="16">
        <v>44926</v>
      </c>
      <c r="P729" s="15">
        <v>13</v>
      </c>
      <c r="Q729" s="15">
        <v>18</v>
      </c>
      <c r="R729" s="15">
        <v>0</v>
      </c>
      <c r="S729" s="17">
        <v>0</v>
      </c>
      <c r="T729" s="17">
        <v>0</v>
      </c>
    </row>
    <row r="730" spans="1:20" x14ac:dyDescent="0.25">
      <c r="A730" s="15">
        <v>729</v>
      </c>
      <c r="B730" s="15" t="s">
        <v>2853</v>
      </c>
      <c r="C730" s="15">
        <v>3934</v>
      </c>
      <c r="D730" s="15" t="s">
        <v>492</v>
      </c>
      <c r="E730" s="15" t="s">
        <v>2846</v>
      </c>
      <c r="F730" s="15" t="s">
        <v>2846</v>
      </c>
      <c r="G730" s="15" t="s">
        <v>165</v>
      </c>
      <c r="H730" s="15" t="s">
        <v>805</v>
      </c>
      <c r="I730" s="15" t="s">
        <v>2855</v>
      </c>
      <c r="J730" s="15" t="s">
        <v>675</v>
      </c>
      <c r="K730" s="15" t="s">
        <v>676</v>
      </c>
      <c r="L730" s="15" t="s">
        <v>177</v>
      </c>
      <c r="M730" s="15" t="s">
        <v>177</v>
      </c>
      <c r="N730" s="16">
        <v>43291</v>
      </c>
      <c r="O730" s="16">
        <v>44926</v>
      </c>
      <c r="P730" s="15">
        <v>10</v>
      </c>
      <c r="Q730" s="15">
        <v>18</v>
      </c>
      <c r="R730" s="15">
        <v>0</v>
      </c>
      <c r="S730" s="17">
        <v>0</v>
      </c>
      <c r="T730" s="17">
        <v>0</v>
      </c>
    </row>
    <row r="731" spans="1:20" x14ac:dyDescent="0.25">
      <c r="A731" s="15">
        <v>730</v>
      </c>
      <c r="B731" s="15" t="s">
        <v>2853</v>
      </c>
      <c r="C731" s="15">
        <v>3934</v>
      </c>
      <c r="D731" s="15" t="s">
        <v>492</v>
      </c>
      <c r="E731" s="15" t="s">
        <v>2846</v>
      </c>
      <c r="F731" s="15" t="s">
        <v>2846</v>
      </c>
      <c r="G731" s="15" t="s">
        <v>251</v>
      </c>
      <c r="H731" s="15" t="s">
        <v>807</v>
      </c>
      <c r="I731" s="15" t="s">
        <v>2856</v>
      </c>
      <c r="J731" s="15" t="s">
        <v>246</v>
      </c>
      <c r="K731" s="15" t="s">
        <v>247</v>
      </c>
      <c r="L731" s="15" t="s">
        <v>6</v>
      </c>
      <c r="M731" s="15" t="s">
        <v>7</v>
      </c>
      <c r="N731" s="16">
        <v>43291</v>
      </c>
      <c r="O731" s="16">
        <v>44926</v>
      </c>
      <c r="P731" s="15">
        <v>1104</v>
      </c>
      <c r="Q731" s="15">
        <v>1865</v>
      </c>
      <c r="R731" s="15">
        <v>1012</v>
      </c>
      <c r="S731" s="17">
        <v>0.91666666666666663</v>
      </c>
      <c r="T731" s="17">
        <v>0.54262734584450401</v>
      </c>
    </row>
    <row r="732" spans="1:20" x14ac:dyDescent="0.25">
      <c r="A732" s="15">
        <v>731</v>
      </c>
      <c r="B732" s="15" t="s">
        <v>2853</v>
      </c>
      <c r="C732" s="15">
        <v>3934</v>
      </c>
      <c r="D732" s="15" t="s">
        <v>492</v>
      </c>
      <c r="E732" s="15" t="s">
        <v>2846</v>
      </c>
      <c r="F732" s="15" t="s">
        <v>2846</v>
      </c>
      <c r="G732" s="15" t="s">
        <v>51</v>
      </c>
      <c r="H732" s="15" t="s">
        <v>808</v>
      </c>
      <c r="I732" s="15" t="s">
        <v>2856</v>
      </c>
      <c r="J732" s="15" t="s">
        <v>311</v>
      </c>
      <c r="K732" s="15" t="s">
        <v>312</v>
      </c>
      <c r="L732" s="15" t="s">
        <v>313</v>
      </c>
      <c r="M732" s="15" t="s">
        <v>314</v>
      </c>
      <c r="N732" s="16">
        <v>43466</v>
      </c>
      <c r="O732" s="16">
        <v>47848</v>
      </c>
      <c r="P732" s="15">
        <v>9854489</v>
      </c>
      <c r="Q732" s="15">
        <v>19854489</v>
      </c>
      <c r="R732" s="15">
        <v>7323693</v>
      </c>
      <c r="S732" s="17">
        <v>0.74318343650289731</v>
      </c>
      <c r="T732" s="17">
        <v>0.36886837027132757</v>
      </c>
    </row>
    <row r="733" spans="1:20" x14ac:dyDescent="0.25">
      <c r="A733" s="15">
        <v>732</v>
      </c>
      <c r="B733" s="15" t="s">
        <v>2853</v>
      </c>
      <c r="C733" s="15">
        <v>3934</v>
      </c>
      <c r="D733" s="15" t="s">
        <v>492</v>
      </c>
      <c r="E733" s="15" t="s">
        <v>2846</v>
      </c>
      <c r="F733" s="15" t="s">
        <v>2846</v>
      </c>
      <c r="G733" s="15" t="s">
        <v>809</v>
      </c>
      <c r="H733" s="15" t="s">
        <v>810</v>
      </c>
      <c r="I733" s="15" t="s">
        <v>2855</v>
      </c>
      <c r="J733" s="15" t="s">
        <v>311</v>
      </c>
      <c r="K733" s="15" t="s">
        <v>312</v>
      </c>
      <c r="L733" s="15" t="s">
        <v>313</v>
      </c>
      <c r="M733" s="15" t="s">
        <v>314</v>
      </c>
      <c r="N733" s="16">
        <v>44229</v>
      </c>
      <c r="O733" s="16">
        <v>44379</v>
      </c>
      <c r="P733" s="15">
        <v>0</v>
      </c>
      <c r="Q733" s="15">
        <v>2</v>
      </c>
      <c r="R733" s="15">
        <v>0</v>
      </c>
      <c r="S733" s="17">
        <v>0</v>
      </c>
      <c r="T733" s="17">
        <v>0</v>
      </c>
    </row>
    <row r="734" spans="1:20" x14ac:dyDescent="0.25">
      <c r="A734" s="15">
        <v>733</v>
      </c>
      <c r="B734" s="15" t="s">
        <v>2853</v>
      </c>
      <c r="C734" s="15">
        <v>3934</v>
      </c>
      <c r="D734" s="15" t="s">
        <v>492</v>
      </c>
      <c r="E734" s="15" t="s">
        <v>2846</v>
      </c>
      <c r="F734" s="15" t="s">
        <v>2846</v>
      </c>
      <c r="G734" s="15" t="s">
        <v>39</v>
      </c>
      <c r="H734" s="15" t="s">
        <v>814</v>
      </c>
      <c r="I734" s="15" t="s">
        <v>2855</v>
      </c>
      <c r="J734" s="15" t="s">
        <v>311</v>
      </c>
      <c r="K734" s="15" t="s">
        <v>312</v>
      </c>
      <c r="L734" s="15" t="s">
        <v>313</v>
      </c>
      <c r="M734" s="15" t="s">
        <v>314</v>
      </c>
      <c r="N734" s="16">
        <v>43466</v>
      </c>
      <c r="O734" s="16">
        <v>47848</v>
      </c>
      <c r="P734" s="15">
        <v>4</v>
      </c>
      <c r="Q734" s="15">
        <v>25</v>
      </c>
      <c r="R734" s="15">
        <v>1</v>
      </c>
      <c r="S734" s="17">
        <v>0.25</v>
      </c>
      <c r="T734" s="17">
        <v>0.04</v>
      </c>
    </row>
    <row r="735" spans="1:20" x14ac:dyDescent="0.25">
      <c r="A735" s="15">
        <v>734</v>
      </c>
      <c r="B735" s="15" t="s">
        <v>2853</v>
      </c>
      <c r="C735" s="15">
        <v>3934</v>
      </c>
      <c r="D735" s="15" t="s">
        <v>492</v>
      </c>
      <c r="E735" s="15" t="s">
        <v>2846</v>
      </c>
      <c r="F735" s="15" t="s">
        <v>2846</v>
      </c>
      <c r="G735" s="15" t="s">
        <v>294</v>
      </c>
      <c r="H735" s="15" t="s">
        <v>823</v>
      </c>
      <c r="I735" s="15" t="s">
        <v>2855</v>
      </c>
      <c r="J735" s="15" t="s">
        <v>148</v>
      </c>
      <c r="K735" s="15" t="s">
        <v>149</v>
      </c>
      <c r="L735" s="15" t="s">
        <v>132</v>
      </c>
      <c r="M735" s="15" t="s">
        <v>133</v>
      </c>
      <c r="N735" s="16">
        <v>43466</v>
      </c>
      <c r="O735" s="16">
        <v>44896</v>
      </c>
      <c r="P735" s="15">
        <v>2</v>
      </c>
      <c r="Q735" s="15">
        <v>4</v>
      </c>
      <c r="R735" s="15">
        <v>0</v>
      </c>
      <c r="S735" s="17">
        <v>0</v>
      </c>
      <c r="T735" s="17">
        <v>0</v>
      </c>
    </row>
    <row r="736" spans="1:20" x14ac:dyDescent="0.25">
      <c r="A736" s="15">
        <v>735</v>
      </c>
      <c r="B736" s="15" t="s">
        <v>2853</v>
      </c>
      <c r="C736" s="15">
        <v>3934</v>
      </c>
      <c r="D736" s="15" t="s">
        <v>492</v>
      </c>
      <c r="E736" s="15" t="s">
        <v>2846</v>
      </c>
      <c r="F736" s="15" t="s">
        <v>2846</v>
      </c>
      <c r="G736" s="15" t="s">
        <v>50</v>
      </c>
      <c r="H736" s="15" t="s">
        <v>824</v>
      </c>
      <c r="I736" s="15" t="s">
        <v>2855</v>
      </c>
      <c r="J736" s="15" t="s">
        <v>95</v>
      </c>
      <c r="K736" s="15" t="s">
        <v>96</v>
      </c>
      <c r="L736" s="15" t="s">
        <v>87</v>
      </c>
      <c r="M736" s="15" t="s">
        <v>88</v>
      </c>
      <c r="N736" s="16">
        <v>43291</v>
      </c>
      <c r="O736" s="16">
        <v>44926</v>
      </c>
      <c r="P736" s="15">
        <v>3</v>
      </c>
      <c r="Q736" s="15">
        <v>4</v>
      </c>
      <c r="R736" s="15">
        <v>2</v>
      </c>
      <c r="S736" s="17">
        <v>0.66666666666666663</v>
      </c>
      <c r="T736" s="17">
        <v>0.5</v>
      </c>
    </row>
    <row r="737" spans="1:20" x14ac:dyDescent="0.25">
      <c r="A737" s="15">
        <v>736</v>
      </c>
      <c r="B737" s="15" t="s">
        <v>2853</v>
      </c>
      <c r="C737" s="15">
        <v>3934</v>
      </c>
      <c r="D737" s="15" t="s">
        <v>492</v>
      </c>
      <c r="E737" s="15" t="s">
        <v>2846</v>
      </c>
      <c r="F737" s="15" t="s">
        <v>2846</v>
      </c>
      <c r="G737" s="15" t="s">
        <v>41</v>
      </c>
      <c r="H737" s="15" t="s">
        <v>825</v>
      </c>
      <c r="I737" s="15" t="s">
        <v>2856</v>
      </c>
      <c r="J737" s="15" t="s">
        <v>311</v>
      </c>
      <c r="K737" s="15" t="s">
        <v>312</v>
      </c>
      <c r="L737" s="15" t="s">
        <v>313</v>
      </c>
      <c r="M737" s="15" t="s">
        <v>314</v>
      </c>
      <c r="N737" s="16">
        <v>44562</v>
      </c>
      <c r="O737" s="16">
        <v>47848</v>
      </c>
      <c r="P737" s="15">
        <v>0</v>
      </c>
      <c r="Q737" s="15">
        <v>4</v>
      </c>
      <c r="R737" s="15">
        <v>0</v>
      </c>
      <c r="S737" s="17">
        <v>0</v>
      </c>
      <c r="T737" s="17">
        <v>0</v>
      </c>
    </row>
    <row r="738" spans="1:20" x14ac:dyDescent="0.25">
      <c r="A738" s="15">
        <v>737</v>
      </c>
      <c r="B738" s="15" t="s">
        <v>2853</v>
      </c>
      <c r="C738" s="15">
        <v>3934</v>
      </c>
      <c r="D738" s="15" t="s">
        <v>492</v>
      </c>
      <c r="E738" s="15" t="s">
        <v>2846</v>
      </c>
      <c r="F738" s="15" t="s">
        <v>2846</v>
      </c>
      <c r="G738" s="15" t="s">
        <v>375</v>
      </c>
      <c r="H738" s="15" t="s">
        <v>826</v>
      </c>
      <c r="I738" s="15" t="s">
        <v>2856</v>
      </c>
      <c r="J738" s="15" t="s">
        <v>85</v>
      </c>
      <c r="K738" s="15" t="s">
        <v>86</v>
      </c>
      <c r="L738" s="15" t="s">
        <v>87</v>
      </c>
      <c r="M738" s="15" t="s">
        <v>88</v>
      </c>
      <c r="N738" s="16">
        <v>44562</v>
      </c>
      <c r="O738" s="16">
        <v>46022</v>
      </c>
      <c r="P738" s="15">
        <v>0</v>
      </c>
      <c r="Q738" s="15">
        <v>4</v>
      </c>
      <c r="R738" s="15">
        <v>0</v>
      </c>
      <c r="S738" s="17">
        <v>0</v>
      </c>
      <c r="T738" s="17">
        <v>0</v>
      </c>
    </row>
    <row r="739" spans="1:20" x14ac:dyDescent="0.25">
      <c r="A739" s="15">
        <v>738</v>
      </c>
      <c r="B739" s="15" t="s">
        <v>2853</v>
      </c>
      <c r="C739" s="15">
        <v>3934</v>
      </c>
      <c r="D739" s="15" t="s">
        <v>492</v>
      </c>
      <c r="E739" s="15" t="s">
        <v>2846</v>
      </c>
      <c r="F739" s="15" t="s">
        <v>2846</v>
      </c>
      <c r="G739" s="15" t="s">
        <v>265</v>
      </c>
      <c r="H739" s="15" t="s">
        <v>827</v>
      </c>
      <c r="I739" s="15" t="s">
        <v>2856</v>
      </c>
      <c r="J739" s="15" t="s">
        <v>246</v>
      </c>
      <c r="K739" s="15" t="s">
        <v>247</v>
      </c>
      <c r="L739" s="15" t="s">
        <v>6</v>
      </c>
      <c r="M739" s="15" t="s">
        <v>7</v>
      </c>
      <c r="N739" s="16">
        <v>43291</v>
      </c>
      <c r="O739" s="16">
        <v>44540</v>
      </c>
      <c r="P739" s="15">
        <v>30</v>
      </c>
      <c r="Q739" s="15">
        <v>44</v>
      </c>
      <c r="R739" s="15">
        <v>10</v>
      </c>
      <c r="S739" s="17">
        <v>0.33333333333333331</v>
      </c>
      <c r="T739" s="17">
        <v>0.22727272727272727</v>
      </c>
    </row>
    <row r="740" spans="1:20" x14ac:dyDescent="0.25">
      <c r="A740" s="15">
        <v>739</v>
      </c>
      <c r="B740" s="15" t="s">
        <v>2853</v>
      </c>
      <c r="C740" s="15">
        <v>3934</v>
      </c>
      <c r="D740" s="15" t="s">
        <v>492</v>
      </c>
      <c r="E740" s="15" t="s">
        <v>2846</v>
      </c>
      <c r="F740" s="15" t="s">
        <v>2846</v>
      </c>
      <c r="G740" s="15" t="s">
        <v>42</v>
      </c>
      <c r="H740" s="15" t="s">
        <v>831</v>
      </c>
      <c r="I740" s="15" t="s">
        <v>2855</v>
      </c>
      <c r="J740" s="15" t="s">
        <v>311</v>
      </c>
      <c r="K740" s="15" t="s">
        <v>312</v>
      </c>
      <c r="L740" s="15" t="s">
        <v>313</v>
      </c>
      <c r="M740" s="15" t="s">
        <v>314</v>
      </c>
      <c r="N740" s="16">
        <v>43466</v>
      </c>
      <c r="O740" s="16">
        <v>47848</v>
      </c>
      <c r="P740" s="15">
        <v>154</v>
      </c>
      <c r="Q740" s="15">
        <v>500</v>
      </c>
      <c r="R740" s="15">
        <v>91</v>
      </c>
      <c r="S740" s="17">
        <v>0.59090909090909094</v>
      </c>
      <c r="T740" s="17">
        <v>0.182</v>
      </c>
    </row>
    <row r="741" spans="1:20" x14ac:dyDescent="0.25">
      <c r="A741" s="15">
        <v>740</v>
      </c>
      <c r="B741" s="15" t="s">
        <v>2853</v>
      </c>
      <c r="C741" s="15">
        <v>3934</v>
      </c>
      <c r="D741" s="15" t="s">
        <v>492</v>
      </c>
      <c r="E741" s="15" t="s">
        <v>2846</v>
      </c>
      <c r="F741" s="15" t="s">
        <v>2846</v>
      </c>
      <c r="G741" s="15" t="s">
        <v>407</v>
      </c>
      <c r="H741" s="15" t="s">
        <v>832</v>
      </c>
      <c r="I741" s="15" t="s">
        <v>2855</v>
      </c>
      <c r="J741" s="15" t="s">
        <v>311</v>
      </c>
      <c r="K741" s="15" t="s">
        <v>312</v>
      </c>
      <c r="L741" s="15" t="s">
        <v>313</v>
      </c>
      <c r="M741" s="15" t="s">
        <v>314</v>
      </c>
      <c r="N741" s="16">
        <v>43557</v>
      </c>
      <c r="O741" s="16">
        <v>44926</v>
      </c>
      <c r="P741" s="15">
        <v>3</v>
      </c>
      <c r="Q741" s="15">
        <v>6</v>
      </c>
      <c r="R741" s="15">
        <v>2</v>
      </c>
      <c r="S741" s="17">
        <v>0.66666666666666663</v>
      </c>
      <c r="T741" s="17">
        <v>0.33333333333333331</v>
      </c>
    </row>
    <row r="742" spans="1:20" x14ac:dyDescent="0.25">
      <c r="A742" s="15">
        <v>741</v>
      </c>
      <c r="B742" s="15" t="s">
        <v>2853</v>
      </c>
      <c r="C742" s="15">
        <v>3934</v>
      </c>
      <c r="D742" s="15" t="s">
        <v>492</v>
      </c>
      <c r="E742" s="15" t="s">
        <v>2846</v>
      </c>
      <c r="F742" s="15" t="s">
        <v>2846</v>
      </c>
      <c r="G742" s="15" t="s">
        <v>530</v>
      </c>
      <c r="H742" s="15" t="s">
        <v>833</v>
      </c>
      <c r="I742" s="15" t="s">
        <v>2856</v>
      </c>
      <c r="J742" s="15" t="s">
        <v>311</v>
      </c>
      <c r="K742" s="15" t="s">
        <v>312</v>
      </c>
      <c r="L742" s="15" t="s">
        <v>313</v>
      </c>
      <c r="M742" s="15" t="s">
        <v>314</v>
      </c>
      <c r="N742" s="16">
        <v>43557</v>
      </c>
      <c r="O742" s="16">
        <v>44196</v>
      </c>
      <c r="P742" s="15">
        <v>6</v>
      </c>
      <c r="Q742" s="15">
        <v>6</v>
      </c>
      <c r="R742" s="15">
        <v>0</v>
      </c>
      <c r="S742" s="17">
        <v>0</v>
      </c>
      <c r="T742" s="17">
        <v>0</v>
      </c>
    </row>
    <row r="743" spans="1:20" x14ac:dyDescent="0.25">
      <c r="A743" s="15">
        <v>742</v>
      </c>
      <c r="B743" s="15" t="s">
        <v>2853</v>
      </c>
      <c r="C743" s="15">
        <v>3934</v>
      </c>
      <c r="D743" s="15" t="s">
        <v>492</v>
      </c>
      <c r="E743" s="15" t="s">
        <v>2846</v>
      </c>
      <c r="F743" s="15" t="s">
        <v>2846</v>
      </c>
      <c r="G743" s="15" t="s">
        <v>48</v>
      </c>
      <c r="H743" s="15" t="s">
        <v>834</v>
      </c>
      <c r="I743" s="15" t="s">
        <v>2856</v>
      </c>
      <c r="J743" s="15" t="s">
        <v>85</v>
      </c>
      <c r="K743" s="15" t="s">
        <v>86</v>
      </c>
      <c r="L743" s="15" t="s">
        <v>87</v>
      </c>
      <c r="M743" s="15" t="s">
        <v>88</v>
      </c>
      <c r="N743" s="16">
        <v>43831</v>
      </c>
      <c r="O743" s="16">
        <v>45291</v>
      </c>
      <c r="P743" s="15">
        <v>1</v>
      </c>
      <c r="Q743" s="15">
        <v>7</v>
      </c>
      <c r="R743" s="15">
        <v>0</v>
      </c>
      <c r="S743" s="17">
        <v>0</v>
      </c>
      <c r="T743" s="17">
        <v>0</v>
      </c>
    </row>
    <row r="744" spans="1:20" x14ac:dyDescent="0.25">
      <c r="A744" s="15">
        <v>743</v>
      </c>
      <c r="B744" s="15" t="s">
        <v>2853</v>
      </c>
      <c r="C744" s="15">
        <v>3934</v>
      </c>
      <c r="D744" s="15" t="s">
        <v>492</v>
      </c>
      <c r="E744" s="15" t="s">
        <v>2846</v>
      </c>
      <c r="F744" s="15" t="s">
        <v>2846</v>
      </c>
      <c r="G744" s="15" t="s">
        <v>374</v>
      </c>
      <c r="H744" s="15" t="s">
        <v>835</v>
      </c>
      <c r="I744" s="15" t="s">
        <v>2856</v>
      </c>
      <c r="J744" s="15" t="s">
        <v>246</v>
      </c>
      <c r="K744" s="15" t="s">
        <v>247</v>
      </c>
      <c r="L744" s="15" t="s">
        <v>6</v>
      </c>
      <c r="M744" s="15" t="s">
        <v>7</v>
      </c>
      <c r="N744" s="16">
        <v>43291</v>
      </c>
      <c r="O744" s="16">
        <v>47695</v>
      </c>
      <c r="P744" s="15">
        <v>2</v>
      </c>
      <c r="Q744" s="15">
        <v>8</v>
      </c>
      <c r="R744" s="15">
        <v>1</v>
      </c>
      <c r="S744" s="17">
        <v>0.5</v>
      </c>
      <c r="T744" s="17">
        <v>0.125</v>
      </c>
    </row>
    <row r="745" spans="1:20" x14ac:dyDescent="0.25">
      <c r="A745" s="15">
        <v>744</v>
      </c>
      <c r="B745" s="15" t="s">
        <v>2853</v>
      </c>
      <c r="C745" s="15">
        <v>3934</v>
      </c>
      <c r="D745" s="15" t="s">
        <v>492</v>
      </c>
      <c r="E745" s="15" t="s">
        <v>2846</v>
      </c>
      <c r="F745" s="15" t="s">
        <v>2846</v>
      </c>
      <c r="G745" s="15" t="s">
        <v>385</v>
      </c>
      <c r="H745" s="15" t="s">
        <v>836</v>
      </c>
      <c r="I745" s="15" t="s">
        <v>2051</v>
      </c>
      <c r="J745" s="15" t="s">
        <v>311</v>
      </c>
      <c r="K745" s="15" t="s">
        <v>312</v>
      </c>
      <c r="L745" s="15" t="s">
        <v>313</v>
      </c>
      <c r="M745" s="15" t="s">
        <v>314</v>
      </c>
      <c r="N745" s="16">
        <v>43557</v>
      </c>
      <c r="O745" s="16">
        <v>46387</v>
      </c>
      <c r="P745" s="15">
        <v>2</v>
      </c>
      <c r="Q745" s="15">
        <v>8</v>
      </c>
      <c r="R745" s="15">
        <v>0</v>
      </c>
      <c r="S745" s="17">
        <v>0</v>
      </c>
      <c r="T745" s="17">
        <v>0</v>
      </c>
    </row>
    <row r="746" spans="1:20" x14ac:dyDescent="0.25">
      <c r="A746" s="15">
        <v>745</v>
      </c>
      <c r="B746" s="15" t="s">
        <v>2853</v>
      </c>
      <c r="C746" s="15">
        <v>3934</v>
      </c>
      <c r="D746" s="15" t="s">
        <v>492</v>
      </c>
      <c r="E746" s="15" t="s">
        <v>2846</v>
      </c>
      <c r="F746" s="15" t="s">
        <v>2846</v>
      </c>
      <c r="G746" s="15" t="s">
        <v>255</v>
      </c>
      <c r="H746" s="15" t="s">
        <v>837</v>
      </c>
      <c r="I746" s="15" t="s">
        <v>2051</v>
      </c>
      <c r="J746" s="15" t="s">
        <v>277</v>
      </c>
      <c r="K746" s="15" t="s">
        <v>278</v>
      </c>
      <c r="L746" s="15" t="s">
        <v>132</v>
      </c>
      <c r="M746" s="15" t="s">
        <v>133</v>
      </c>
      <c r="N746" s="16">
        <v>43466</v>
      </c>
      <c r="O746" s="16">
        <v>47818</v>
      </c>
      <c r="P746" s="15">
        <v>2060</v>
      </c>
      <c r="Q746" s="15">
        <v>8460</v>
      </c>
      <c r="R746" s="15">
        <v>726</v>
      </c>
      <c r="S746" s="17">
        <v>0.35242718446601939</v>
      </c>
      <c r="T746" s="17">
        <v>8.5815602836879432E-2</v>
      </c>
    </row>
    <row r="747" spans="1:20" x14ac:dyDescent="0.25">
      <c r="A747" s="15">
        <v>746</v>
      </c>
      <c r="B747" s="15" t="s">
        <v>2853</v>
      </c>
      <c r="C747" s="15">
        <v>3943</v>
      </c>
      <c r="D747" s="15" t="s">
        <v>1461</v>
      </c>
      <c r="E747" s="15" t="s">
        <v>2846</v>
      </c>
      <c r="F747" s="15" t="s">
        <v>2846</v>
      </c>
      <c r="G747" s="15" t="s">
        <v>210</v>
      </c>
      <c r="H747" s="15" t="s">
        <v>1462</v>
      </c>
      <c r="I747" s="15" t="s">
        <v>2856</v>
      </c>
      <c r="J747" s="15" t="s">
        <v>246</v>
      </c>
      <c r="K747" s="15" t="s">
        <v>247</v>
      </c>
      <c r="L747" s="15" t="s">
        <v>6</v>
      </c>
      <c r="M747" s="15" t="s">
        <v>7</v>
      </c>
      <c r="N747" s="16">
        <v>43466</v>
      </c>
      <c r="O747" s="16">
        <v>44561</v>
      </c>
      <c r="P747" s="15">
        <v>75</v>
      </c>
      <c r="Q747" s="15">
        <v>100</v>
      </c>
      <c r="R747" s="15">
        <v>32</v>
      </c>
      <c r="S747" s="17">
        <v>0.42666666666666669</v>
      </c>
      <c r="T747" s="17">
        <v>0.32</v>
      </c>
    </row>
    <row r="748" spans="1:20" x14ac:dyDescent="0.25">
      <c r="A748" s="15">
        <v>747</v>
      </c>
      <c r="B748" s="15" t="s">
        <v>2853</v>
      </c>
      <c r="C748" s="15">
        <v>3943</v>
      </c>
      <c r="D748" s="15" t="s">
        <v>1461</v>
      </c>
      <c r="E748" s="15" t="s">
        <v>2846</v>
      </c>
      <c r="F748" s="15" t="s">
        <v>2846</v>
      </c>
      <c r="G748" s="15" t="s">
        <v>209</v>
      </c>
      <c r="H748" s="15" t="s">
        <v>1564</v>
      </c>
      <c r="I748" s="15" t="s">
        <v>2855</v>
      </c>
      <c r="J748" s="15" t="s">
        <v>125</v>
      </c>
      <c r="K748" s="15" t="s">
        <v>126</v>
      </c>
      <c r="L748" s="15" t="s">
        <v>122</v>
      </c>
      <c r="M748" s="15" t="s">
        <v>123</v>
      </c>
      <c r="N748" s="16">
        <v>43466</v>
      </c>
      <c r="O748" s="16">
        <v>44926</v>
      </c>
      <c r="P748" s="15">
        <v>60</v>
      </c>
      <c r="Q748" s="15">
        <v>100</v>
      </c>
      <c r="R748" s="15">
        <v>0</v>
      </c>
      <c r="S748" s="17">
        <v>0</v>
      </c>
      <c r="T748" s="17">
        <v>0</v>
      </c>
    </row>
    <row r="749" spans="1:20" x14ac:dyDescent="0.25">
      <c r="A749" s="15">
        <v>748</v>
      </c>
      <c r="B749" s="15" t="s">
        <v>2853</v>
      </c>
      <c r="C749" s="15">
        <v>3943</v>
      </c>
      <c r="D749" s="15" t="s">
        <v>1461</v>
      </c>
      <c r="E749" s="15" t="s">
        <v>2846</v>
      </c>
      <c r="F749" s="15" t="s">
        <v>2846</v>
      </c>
      <c r="G749" s="15" t="s">
        <v>89</v>
      </c>
      <c r="H749" s="15" t="s">
        <v>1735</v>
      </c>
      <c r="I749" s="15" t="s">
        <v>2855</v>
      </c>
      <c r="J749" s="15" t="s">
        <v>688</v>
      </c>
      <c r="K749" s="15" t="s">
        <v>689</v>
      </c>
      <c r="L749" s="15" t="s">
        <v>6</v>
      </c>
      <c r="M749" s="15" t="s">
        <v>7</v>
      </c>
      <c r="N749" s="16">
        <v>43466</v>
      </c>
      <c r="O749" s="16">
        <v>44926</v>
      </c>
      <c r="P749" s="15">
        <v>50</v>
      </c>
      <c r="Q749" s="15">
        <v>100</v>
      </c>
      <c r="R749" s="15">
        <v>95</v>
      </c>
      <c r="S749" s="17">
        <v>1</v>
      </c>
      <c r="T749" s="17">
        <v>0.95</v>
      </c>
    </row>
    <row r="750" spans="1:20" x14ac:dyDescent="0.25">
      <c r="A750" s="15">
        <v>749</v>
      </c>
      <c r="B750" s="15" t="s">
        <v>2853</v>
      </c>
      <c r="C750" s="15">
        <v>3943</v>
      </c>
      <c r="D750" s="15" t="s">
        <v>1461</v>
      </c>
      <c r="E750" s="15" t="s">
        <v>2846</v>
      </c>
      <c r="F750" s="15" t="s">
        <v>2846</v>
      </c>
      <c r="G750" s="15" t="s">
        <v>39</v>
      </c>
      <c r="H750" s="15" t="s">
        <v>1749</v>
      </c>
      <c r="I750" s="15" t="s">
        <v>2856</v>
      </c>
      <c r="J750" s="15" t="s">
        <v>246</v>
      </c>
      <c r="K750" s="15" t="s">
        <v>247</v>
      </c>
      <c r="L750" s="15" t="s">
        <v>6</v>
      </c>
      <c r="M750" s="15" t="s">
        <v>7</v>
      </c>
      <c r="N750" s="16">
        <v>43466</v>
      </c>
      <c r="O750" s="16">
        <v>45657</v>
      </c>
      <c r="P750" s="15">
        <v>80</v>
      </c>
      <c r="Q750" s="15">
        <v>100</v>
      </c>
      <c r="R750" s="15">
        <v>50</v>
      </c>
      <c r="S750" s="17">
        <v>0.625</v>
      </c>
      <c r="T750" s="17">
        <v>0.5</v>
      </c>
    </row>
    <row r="751" spans="1:20" x14ac:dyDescent="0.25">
      <c r="A751" s="15">
        <v>750</v>
      </c>
      <c r="B751" s="15" t="s">
        <v>2853</v>
      </c>
      <c r="C751" s="15">
        <v>3943</v>
      </c>
      <c r="D751" s="15" t="s">
        <v>1461</v>
      </c>
      <c r="E751" s="15" t="s">
        <v>2846</v>
      </c>
      <c r="F751" s="15" t="s">
        <v>2846</v>
      </c>
      <c r="G751" s="15" t="s">
        <v>117</v>
      </c>
      <c r="H751" s="15" t="s">
        <v>1750</v>
      </c>
      <c r="I751" s="15" t="s">
        <v>2051</v>
      </c>
      <c r="J751" s="15" t="s">
        <v>246</v>
      </c>
      <c r="K751" s="15" t="s">
        <v>247</v>
      </c>
      <c r="L751" s="15" t="s">
        <v>6</v>
      </c>
      <c r="M751" s="15" t="s">
        <v>7</v>
      </c>
      <c r="N751" s="16">
        <v>43466</v>
      </c>
      <c r="O751" s="16">
        <v>44926</v>
      </c>
      <c r="P751" s="15">
        <v>70</v>
      </c>
      <c r="Q751" s="15">
        <v>100</v>
      </c>
      <c r="R751" s="15">
        <v>30</v>
      </c>
      <c r="S751" s="17">
        <v>0.42857142857142855</v>
      </c>
      <c r="T751" s="17">
        <v>0.3</v>
      </c>
    </row>
    <row r="752" spans="1:20" x14ac:dyDescent="0.25">
      <c r="A752" s="15">
        <v>751</v>
      </c>
      <c r="B752" s="15" t="s">
        <v>2853</v>
      </c>
      <c r="C752" s="15">
        <v>3943</v>
      </c>
      <c r="D752" s="15" t="s">
        <v>1461</v>
      </c>
      <c r="E752" s="15" t="s">
        <v>2846</v>
      </c>
      <c r="F752" s="15" t="s">
        <v>2846</v>
      </c>
      <c r="G752" s="15" t="s">
        <v>128</v>
      </c>
      <c r="H752" s="15" t="s">
        <v>1751</v>
      </c>
      <c r="I752" s="15" t="s">
        <v>2855</v>
      </c>
      <c r="J752" s="15" t="s">
        <v>246</v>
      </c>
      <c r="K752" s="15" t="s">
        <v>247</v>
      </c>
      <c r="L752" s="15" t="s">
        <v>6</v>
      </c>
      <c r="M752" s="15" t="s">
        <v>7</v>
      </c>
      <c r="N752" s="16">
        <v>43831</v>
      </c>
      <c r="O752" s="16">
        <v>44561</v>
      </c>
      <c r="P752" s="15">
        <v>50</v>
      </c>
      <c r="Q752" s="15">
        <v>100</v>
      </c>
      <c r="R752" s="15">
        <v>0</v>
      </c>
      <c r="S752" s="17">
        <v>0</v>
      </c>
      <c r="T752" s="17">
        <v>0</v>
      </c>
    </row>
    <row r="753" spans="1:20" x14ac:dyDescent="0.25">
      <c r="A753" s="15">
        <v>752</v>
      </c>
      <c r="B753" s="15" t="s">
        <v>2853</v>
      </c>
      <c r="C753" s="15">
        <v>3943</v>
      </c>
      <c r="D753" s="15" t="s">
        <v>1461</v>
      </c>
      <c r="E753" s="15" t="s">
        <v>2846</v>
      </c>
      <c r="F753" s="15" t="s">
        <v>2846</v>
      </c>
      <c r="G753" s="15" t="s">
        <v>372</v>
      </c>
      <c r="H753" s="15" t="s">
        <v>1761</v>
      </c>
      <c r="I753" s="15" t="s">
        <v>2855</v>
      </c>
      <c r="J753" s="15" t="s">
        <v>125</v>
      </c>
      <c r="K753" s="15" t="s">
        <v>126</v>
      </c>
      <c r="L753" s="15" t="s">
        <v>122</v>
      </c>
      <c r="M753" s="15" t="s">
        <v>123</v>
      </c>
      <c r="N753" s="16">
        <v>43466</v>
      </c>
      <c r="O753" s="16">
        <v>44196</v>
      </c>
      <c r="P753" s="15">
        <v>100</v>
      </c>
      <c r="Q753" s="15">
        <v>100</v>
      </c>
      <c r="R753" s="15">
        <v>0</v>
      </c>
      <c r="S753" s="17">
        <v>0</v>
      </c>
      <c r="T753" s="17">
        <v>0</v>
      </c>
    </row>
    <row r="754" spans="1:20" x14ac:dyDescent="0.25">
      <c r="A754" s="15">
        <v>753</v>
      </c>
      <c r="B754" s="15" t="s">
        <v>2853</v>
      </c>
      <c r="C754" s="15">
        <v>3943</v>
      </c>
      <c r="D754" s="15" t="s">
        <v>1461</v>
      </c>
      <c r="E754" s="15" t="s">
        <v>2846</v>
      </c>
      <c r="F754" s="15" t="s">
        <v>2846</v>
      </c>
      <c r="G754" s="15" t="s">
        <v>84</v>
      </c>
      <c r="H754" s="15" t="s">
        <v>1773</v>
      </c>
      <c r="I754" s="15" t="s">
        <v>2855</v>
      </c>
      <c r="J754" s="15" t="s">
        <v>246</v>
      </c>
      <c r="K754" s="15" t="s">
        <v>247</v>
      </c>
      <c r="L754" s="15" t="s">
        <v>6</v>
      </c>
      <c r="M754" s="15" t="s">
        <v>7</v>
      </c>
      <c r="N754" s="16">
        <v>43831</v>
      </c>
      <c r="O754" s="16">
        <v>44196</v>
      </c>
      <c r="P754" s="15">
        <v>100</v>
      </c>
      <c r="Q754" s="15">
        <v>100</v>
      </c>
      <c r="R754" s="15">
        <v>0</v>
      </c>
      <c r="S754" s="17">
        <v>0</v>
      </c>
      <c r="T754" s="17">
        <v>0</v>
      </c>
    </row>
    <row r="755" spans="1:20" x14ac:dyDescent="0.25">
      <c r="A755" s="15">
        <v>754</v>
      </c>
      <c r="B755" s="15" t="s">
        <v>2853</v>
      </c>
      <c r="C755" s="15">
        <v>3943</v>
      </c>
      <c r="D755" s="15" t="s">
        <v>1461</v>
      </c>
      <c r="E755" s="15" t="s">
        <v>2846</v>
      </c>
      <c r="F755" s="15" t="s">
        <v>2846</v>
      </c>
      <c r="G755" s="15" t="s">
        <v>206</v>
      </c>
      <c r="H755" s="15" t="s">
        <v>1775</v>
      </c>
      <c r="I755" s="15" t="s">
        <v>2856</v>
      </c>
      <c r="J755" s="15" t="s">
        <v>252</v>
      </c>
      <c r="K755" s="15" t="s">
        <v>253</v>
      </c>
      <c r="L755" s="15" t="s">
        <v>31</v>
      </c>
      <c r="M755" s="15" t="s">
        <v>31</v>
      </c>
      <c r="N755" s="16">
        <v>43466</v>
      </c>
      <c r="O755" s="16">
        <v>43830</v>
      </c>
      <c r="P755" s="15">
        <v>100</v>
      </c>
      <c r="Q755" s="15">
        <v>100</v>
      </c>
      <c r="R755" s="15">
        <v>0</v>
      </c>
      <c r="S755" s="17">
        <v>0</v>
      </c>
      <c r="T755" s="17">
        <v>0</v>
      </c>
    </row>
    <row r="756" spans="1:20" x14ac:dyDescent="0.25">
      <c r="A756" s="15">
        <v>755</v>
      </c>
      <c r="B756" s="15" t="s">
        <v>2853</v>
      </c>
      <c r="C756" s="15">
        <v>3943</v>
      </c>
      <c r="D756" s="15" t="s">
        <v>1461</v>
      </c>
      <c r="E756" s="15" t="s">
        <v>2846</v>
      </c>
      <c r="F756" s="15" t="s">
        <v>2846</v>
      </c>
      <c r="G756" s="15" t="s">
        <v>51</v>
      </c>
      <c r="H756" s="15" t="s">
        <v>1776</v>
      </c>
      <c r="I756" s="15" t="s">
        <v>2856</v>
      </c>
      <c r="J756" s="15" t="s">
        <v>252</v>
      </c>
      <c r="K756" s="15" t="s">
        <v>253</v>
      </c>
      <c r="L756" s="15" t="s">
        <v>31</v>
      </c>
      <c r="M756" s="15" t="s">
        <v>31</v>
      </c>
      <c r="N756" s="16">
        <v>43466</v>
      </c>
      <c r="O756" s="16">
        <v>44196</v>
      </c>
      <c r="P756" s="15">
        <v>100</v>
      </c>
      <c r="Q756" s="15">
        <v>100</v>
      </c>
      <c r="R756" s="15">
        <v>0</v>
      </c>
      <c r="S756" s="17">
        <v>0</v>
      </c>
      <c r="T756" s="17">
        <v>0</v>
      </c>
    </row>
    <row r="757" spans="1:20" x14ac:dyDescent="0.25">
      <c r="A757" s="15">
        <v>756</v>
      </c>
      <c r="B757" s="15" t="s">
        <v>2853</v>
      </c>
      <c r="C757" s="15">
        <v>3943</v>
      </c>
      <c r="D757" s="15" t="s">
        <v>1461</v>
      </c>
      <c r="E757" s="15" t="s">
        <v>2846</v>
      </c>
      <c r="F757" s="15" t="s">
        <v>2846</v>
      </c>
      <c r="G757" s="15" t="s">
        <v>211</v>
      </c>
      <c r="H757" s="15" t="s">
        <v>1787</v>
      </c>
      <c r="I757" s="15" t="s">
        <v>2856</v>
      </c>
      <c r="J757" s="15" t="s">
        <v>252</v>
      </c>
      <c r="K757" s="15" t="s">
        <v>253</v>
      </c>
      <c r="L757" s="15" t="s">
        <v>31</v>
      </c>
      <c r="M757" s="15" t="s">
        <v>31</v>
      </c>
      <c r="N757" s="16">
        <v>43466</v>
      </c>
      <c r="O757" s="16">
        <v>45657</v>
      </c>
      <c r="P757" s="15">
        <v>75</v>
      </c>
      <c r="Q757" s="15">
        <v>100</v>
      </c>
      <c r="R757" s="15">
        <v>25</v>
      </c>
      <c r="S757" s="17">
        <v>0.33333333333333331</v>
      </c>
      <c r="T757" s="17">
        <v>0.25</v>
      </c>
    </row>
    <row r="758" spans="1:20" x14ac:dyDescent="0.25">
      <c r="A758" s="15">
        <v>757</v>
      </c>
      <c r="B758" s="15" t="s">
        <v>2853</v>
      </c>
      <c r="C758" s="15">
        <v>3943</v>
      </c>
      <c r="D758" s="15" t="s">
        <v>1461</v>
      </c>
      <c r="E758" s="15" t="s">
        <v>2846</v>
      </c>
      <c r="F758" s="15" t="s">
        <v>2846</v>
      </c>
      <c r="G758" s="15" t="s">
        <v>102</v>
      </c>
      <c r="H758" s="15" t="s">
        <v>1790</v>
      </c>
      <c r="I758" s="15" t="s">
        <v>2855</v>
      </c>
      <c r="J758" s="15" t="s">
        <v>311</v>
      </c>
      <c r="K758" s="15" t="s">
        <v>312</v>
      </c>
      <c r="L758" s="15" t="s">
        <v>313</v>
      </c>
      <c r="M758" s="15" t="s">
        <v>314</v>
      </c>
      <c r="N758" s="16">
        <v>43466</v>
      </c>
      <c r="O758" s="16">
        <v>44926</v>
      </c>
      <c r="P758" s="15">
        <v>50</v>
      </c>
      <c r="Q758" s="15">
        <v>100</v>
      </c>
      <c r="R758" s="15">
        <v>90</v>
      </c>
      <c r="S758" s="17">
        <v>1</v>
      </c>
      <c r="T758" s="17">
        <v>0.9</v>
      </c>
    </row>
    <row r="759" spans="1:20" x14ac:dyDescent="0.25">
      <c r="A759" s="15">
        <v>758</v>
      </c>
      <c r="B759" s="15" t="s">
        <v>2853</v>
      </c>
      <c r="C759" s="15">
        <v>3943</v>
      </c>
      <c r="D759" s="15" t="s">
        <v>1461</v>
      </c>
      <c r="E759" s="15" t="s">
        <v>2846</v>
      </c>
      <c r="F759" s="15" t="s">
        <v>2846</v>
      </c>
      <c r="G759" s="15" t="s">
        <v>205</v>
      </c>
      <c r="H759" s="15" t="s">
        <v>1798</v>
      </c>
      <c r="I759" s="15" t="s">
        <v>2051</v>
      </c>
      <c r="J759" s="15" t="s">
        <v>252</v>
      </c>
      <c r="K759" s="15" t="s">
        <v>253</v>
      </c>
      <c r="L759" s="15" t="s">
        <v>31</v>
      </c>
      <c r="M759" s="15" t="s">
        <v>31</v>
      </c>
      <c r="N759" s="16">
        <v>43831</v>
      </c>
      <c r="O759" s="16">
        <v>44926</v>
      </c>
      <c r="P759" s="15">
        <v>30</v>
      </c>
      <c r="Q759" s="15">
        <v>100</v>
      </c>
      <c r="R759" s="15">
        <v>0</v>
      </c>
      <c r="S759" s="17">
        <v>0</v>
      </c>
      <c r="T759" s="17">
        <v>0</v>
      </c>
    </row>
    <row r="760" spans="1:20" x14ac:dyDescent="0.25">
      <c r="A760" s="15">
        <v>759</v>
      </c>
      <c r="B760" s="15" t="s">
        <v>2853</v>
      </c>
      <c r="C760" s="15">
        <v>3943</v>
      </c>
      <c r="D760" s="15" t="s">
        <v>1461</v>
      </c>
      <c r="E760" s="15" t="s">
        <v>2846</v>
      </c>
      <c r="F760" s="15" t="s">
        <v>2846</v>
      </c>
      <c r="G760" s="15" t="s">
        <v>208</v>
      </c>
      <c r="H760" s="15" t="s">
        <v>1855</v>
      </c>
      <c r="I760" s="15" t="s">
        <v>2856</v>
      </c>
      <c r="J760" s="15" t="s">
        <v>125</v>
      </c>
      <c r="K760" s="15" t="s">
        <v>126</v>
      </c>
      <c r="L760" s="15" t="s">
        <v>122</v>
      </c>
      <c r="M760" s="15" t="s">
        <v>123</v>
      </c>
      <c r="N760" s="16">
        <v>43466</v>
      </c>
      <c r="O760" s="16">
        <v>43830</v>
      </c>
      <c r="P760" s="15">
        <v>100</v>
      </c>
      <c r="Q760" s="15">
        <v>100</v>
      </c>
      <c r="R760" s="15">
        <v>70</v>
      </c>
      <c r="S760" s="17">
        <v>0.7</v>
      </c>
      <c r="T760" s="17">
        <v>0.7</v>
      </c>
    </row>
    <row r="761" spans="1:20" x14ac:dyDescent="0.25">
      <c r="A761" s="15">
        <v>760</v>
      </c>
      <c r="B761" s="15" t="s">
        <v>2853</v>
      </c>
      <c r="C761" s="15">
        <v>3943</v>
      </c>
      <c r="D761" s="15" t="s">
        <v>1461</v>
      </c>
      <c r="E761" s="15" t="s">
        <v>2846</v>
      </c>
      <c r="F761" s="15" t="s">
        <v>2846</v>
      </c>
      <c r="G761" s="15" t="s">
        <v>94</v>
      </c>
      <c r="H761" s="15" t="s">
        <v>1859</v>
      </c>
      <c r="I761" s="15" t="s">
        <v>2856</v>
      </c>
      <c r="J761" s="15" t="s">
        <v>246</v>
      </c>
      <c r="K761" s="15" t="s">
        <v>247</v>
      </c>
      <c r="L761" s="15" t="s">
        <v>6</v>
      </c>
      <c r="M761" s="15" t="s">
        <v>7</v>
      </c>
      <c r="N761" s="16">
        <v>43466</v>
      </c>
      <c r="O761" s="16">
        <v>44196</v>
      </c>
      <c r="P761" s="15">
        <v>100</v>
      </c>
      <c r="Q761" s="15">
        <v>100</v>
      </c>
      <c r="R761" s="15">
        <v>35</v>
      </c>
      <c r="S761" s="17">
        <v>0.35</v>
      </c>
      <c r="T761" s="17">
        <v>0.35</v>
      </c>
    </row>
    <row r="762" spans="1:20" x14ac:dyDescent="0.25">
      <c r="A762" s="15">
        <v>761</v>
      </c>
      <c r="B762" s="15" t="s">
        <v>2853</v>
      </c>
      <c r="C762" s="15">
        <v>3943</v>
      </c>
      <c r="D762" s="15" t="s">
        <v>1461</v>
      </c>
      <c r="E762" s="15" t="s">
        <v>2846</v>
      </c>
      <c r="F762" s="15" t="s">
        <v>2846</v>
      </c>
      <c r="G762" s="15" t="s">
        <v>207</v>
      </c>
      <c r="H762" s="15" t="s">
        <v>1860</v>
      </c>
      <c r="I762" s="15" t="s">
        <v>2855</v>
      </c>
      <c r="J762" s="15" t="s">
        <v>246</v>
      </c>
      <c r="K762" s="15" t="s">
        <v>247</v>
      </c>
      <c r="L762" s="15" t="s">
        <v>6</v>
      </c>
      <c r="M762" s="15" t="s">
        <v>7</v>
      </c>
      <c r="N762" s="16">
        <v>43475</v>
      </c>
      <c r="O762" s="16">
        <v>47118</v>
      </c>
      <c r="P762" s="15">
        <v>60</v>
      </c>
      <c r="Q762" s="15">
        <v>100</v>
      </c>
      <c r="R762" s="15">
        <v>23</v>
      </c>
      <c r="S762" s="17">
        <v>0.38333333333333336</v>
      </c>
      <c r="T762" s="17">
        <v>0.23</v>
      </c>
    </row>
    <row r="763" spans="1:20" x14ac:dyDescent="0.25">
      <c r="A763" s="15">
        <v>762</v>
      </c>
      <c r="B763" s="15" t="s">
        <v>2853</v>
      </c>
      <c r="C763" s="15">
        <v>3943</v>
      </c>
      <c r="D763" s="15" t="s">
        <v>1461</v>
      </c>
      <c r="E763" s="15" t="s">
        <v>2846</v>
      </c>
      <c r="F763" s="15" t="s">
        <v>2846</v>
      </c>
      <c r="G763" s="15" t="s">
        <v>115</v>
      </c>
      <c r="H763" s="15" t="s">
        <v>1872</v>
      </c>
      <c r="I763" s="15" t="s">
        <v>2855</v>
      </c>
      <c r="J763" s="15" t="s">
        <v>246</v>
      </c>
      <c r="K763" s="15" t="s">
        <v>247</v>
      </c>
      <c r="L763" s="15" t="s">
        <v>6</v>
      </c>
      <c r="M763" s="15" t="s">
        <v>7</v>
      </c>
      <c r="N763" s="16">
        <v>43466</v>
      </c>
      <c r="O763" s="16">
        <v>47118</v>
      </c>
      <c r="P763" s="15">
        <v>60</v>
      </c>
      <c r="Q763" s="15">
        <v>100</v>
      </c>
      <c r="R763" s="15">
        <v>50</v>
      </c>
      <c r="S763" s="17">
        <v>0.83333333333333337</v>
      </c>
      <c r="T763" s="17">
        <v>0.5</v>
      </c>
    </row>
    <row r="764" spans="1:20" x14ac:dyDescent="0.25">
      <c r="A764" s="15">
        <v>763</v>
      </c>
      <c r="B764" s="15" t="s">
        <v>2853</v>
      </c>
      <c r="C764" s="15">
        <v>3943</v>
      </c>
      <c r="D764" s="15" t="s">
        <v>1461</v>
      </c>
      <c r="E764" s="15" t="s">
        <v>2846</v>
      </c>
      <c r="F764" s="15" t="s">
        <v>2846</v>
      </c>
      <c r="G764" s="15" t="s">
        <v>129</v>
      </c>
      <c r="H764" s="15" t="s">
        <v>1876</v>
      </c>
      <c r="I764" s="15" t="s">
        <v>2856</v>
      </c>
      <c r="J764" s="15" t="s">
        <v>56</v>
      </c>
      <c r="K764" s="15" t="s">
        <v>57</v>
      </c>
      <c r="L764" s="15" t="s">
        <v>58</v>
      </c>
      <c r="M764" s="15" t="s">
        <v>59</v>
      </c>
      <c r="N764" s="16">
        <v>44927</v>
      </c>
      <c r="O764" s="16">
        <v>46387</v>
      </c>
      <c r="P764" s="15">
        <v>0</v>
      </c>
      <c r="Q764" s="15">
        <v>100</v>
      </c>
      <c r="R764" s="15">
        <v>0</v>
      </c>
      <c r="S764" s="17">
        <v>0</v>
      </c>
      <c r="T764" s="17">
        <v>0</v>
      </c>
    </row>
    <row r="765" spans="1:20" x14ac:dyDescent="0.25">
      <c r="A765" s="15">
        <v>764</v>
      </c>
      <c r="B765" s="15" t="s">
        <v>2853</v>
      </c>
      <c r="C765" s="15">
        <v>3943</v>
      </c>
      <c r="D765" s="15" t="s">
        <v>1461</v>
      </c>
      <c r="E765" s="15" t="s">
        <v>2846</v>
      </c>
      <c r="F765" s="15" t="s">
        <v>2846</v>
      </c>
      <c r="G765" s="15" t="s">
        <v>134</v>
      </c>
      <c r="H765" s="15" t="s">
        <v>1877</v>
      </c>
      <c r="I765" s="15" t="s">
        <v>2051</v>
      </c>
      <c r="J765" s="15" t="s">
        <v>246</v>
      </c>
      <c r="K765" s="15" t="s">
        <v>247</v>
      </c>
      <c r="L765" s="15" t="s">
        <v>6</v>
      </c>
      <c r="M765" s="15" t="s">
        <v>7</v>
      </c>
      <c r="N765" s="16">
        <v>43466</v>
      </c>
      <c r="O765" s="16">
        <v>44196</v>
      </c>
      <c r="P765" s="15">
        <v>100</v>
      </c>
      <c r="Q765" s="15">
        <v>100</v>
      </c>
      <c r="R765" s="15">
        <v>55</v>
      </c>
      <c r="S765" s="17">
        <v>0.55000000000000004</v>
      </c>
      <c r="T765" s="17">
        <v>0.55000000000000004</v>
      </c>
    </row>
    <row r="766" spans="1:20" x14ac:dyDescent="0.25">
      <c r="A766" s="15">
        <v>765</v>
      </c>
      <c r="B766" s="15" t="s">
        <v>2853</v>
      </c>
      <c r="C766" s="15">
        <v>3943</v>
      </c>
      <c r="D766" s="15" t="s">
        <v>1461</v>
      </c>
      <c r="E766" s="15" t="s">
        <v>2846</v>
      </c>
      <c r="F766" s="15" t="s">
        <v>2846</v>
      </c>
      <c r="G766" s="15" t="s">
        <v>353</v>
      </c>
      <c r="H766" s="15" t="s">
        <v>1880</v>
      </c>
      <c r="I766" s="15" t="s">
        <v>2855</v>
      </c>
      <c r="J766" s="15" t="s">
        <v>246</v>
      </c>
      <c r="K766" s="15" t="s">
        <v>247</v>
      </c>
      <c r="L766" s="15" t="s">
        <v>6</v>
      </c>
      <c r="M766" s="15" t="s">
        <v>7</v>
      </c>
      <c r="N766" s="16">
        <v>43466</v>
      </c>
      <c r="O766" s="16">
        <v>43830</v>
      </c>
      <c r="P766" s="15">
        <v>100</v>
      </c>
      <c r="Q766" s="15">
        <v>100</v>
      </c>
      <c r="R766" s="15">
        <v>100</v>
      </c>
      <c r="S766" s="17">
        <v>1</v>
      </c>
      <c r="T766" s="17">
        <v>1</v>
      </c>
    </row>
    <row r="767" spans="1:20" x14ac:dyDescent="0.25">
      <c r="A767" s="15">
        <v>766</v>
      </c>
      <c r="B767" s="15" t="s">
        <v>2853</v>
      </c>
      <c r="C767" s="15">
        <v>3943</v>
      </c>
      <c r="D767" s="15" t="s">
        <v>1461</v>
      </c>
      <c r="E767" s="15" t="s">
        <v>2846</v>
      </c>
      <c r="F767" s="15" t="s">
        <v>2846</v>
      </c>
      <c r="G767" s="15" t="s">
        <v>97</v>
      </c>
      <c r="H767" s="15" t="s">
        <v>1892</v>
      </c>
      <c r="I767" s="15" t="s">
        <v>2856</v>
      </c>
      <c r="J767" s="15" t="s">
        <v>688</v>
      </c>
      <c r="K767" s="15" t="s">
        <v>689</v>
      </c>
      <c r="L767" s="15" t="s">
        <v>6</v>
      </c>
      <c r="M767" s="15" t="s">
        <v>7</v>
      </c>
      <c r="N767" s="16">
        <v>43466</v>
      </c>
      <c r="O767" s="16">
        <v>47118</v>
      </c>
      <c r="P767" s="15">
        <v>55</v>
      </c>
      <c r="Q767" s="15">
        <v>100</v>
      </c>
      <c r="R767" s="15">
        <v>0</v>
      </c>
      <c r="S767" s="17">
        <v>0</v>
      </c>
      <c r="T767" s="17">
        <v>0</v>
      </c>
    </row>
    <row r="768" spans="1:20" x14ac:dyDescent="0.25">
      <c r="A768" s="15">
        <v>767</v>
      </c>
      <c r="B768" s="15" t="s">
        <v>2853</v>
      </c>
      <c r="C768" s="15">
        <v>3943</v>
      </c>
      <c r="D768" s="15" t="s">
        <v>1461</v>
      </c>
      <c r="E768" s="15" t="s">
        <v>2846</v>
      </c>
      <c r="F768" s="15" t="s">
        <v>2846</v>
      </c>
      <c r="G768" s="15" t="s">
        <v>359</v>
      </c>
      <c r="H768" s="15" t="s">
        <v>1898</v>
      </c>
      <c r="I768" s="15" t="s">
        <v>2856</v>
      </c>
      <c r="J768" s="15" t="s">
        <v>125</v>
      </c>
      <c r="K768" s="15" t="s">
        <v>126</v>
      </c>
      <c r="L768" s="15" t="s">
        <v>122</v>
      </c>
      <c r="M768" s="15" t="s">
        <v>123</v>
      </c>
      <c r="N768" s="16">
        <v>43831</v>
      </c>
      <c r="O768" s="16">
        <v>46022</v>
      </c>
      <c r="P768" s="15">
        <v>25</v>
      </c>
      <c r="Q768" s="15">
        <v>100</v>
      </c>
      <c r="R768" s="15">
        <v>0</v>
      </c>
      <c r="S768" s="17">
        <v>0</v>
      </c>
      <c r="T768" s="17">
        <v>0</v>
      </c>
    </row>
    <row r="769" spans="1:20" x14ac:dyDescent="0.25">
      <c r="A769" s="15">
        <v>768</v>
      </c>
      <c r="B769" s="15" t="s">
        <v>2853</v>
      </c>
      <c r="C769" s="15">
        <v>3943</v>
      </c>
      <c r="D769" s="15" t="s">
        <v>1461</v>
      </c>
      <c r="E769" s="15" t="s">
        <v>2846</v>
      </c>
      <c r="F769" s="15" t="s">
        <v>2846</v>
      </c>
      <c r="G769" s="15" t="s">
        <v>244</v>
      </c>
      <c r="H769" s="15" t="s">
        <v>1900</v>
      </c>
      <c r="I769" s="15" t="s">
        <v>2856</v>
      </c>
      <c r="J769" s="15" t="s">
        <v>252</v>
      </c>
      <c r="K769" s="15" t="s">
        <v>253</v>
      </c>
      <c r="L769" s="15" t="s">
        <v>31</v>
      </c>
      <c r="M769" s="15" t="s">
        <v>31</v>
      </c>
      <c r="N769" s="16">
        <v>43466</v>
      </c>
      <c r="O769" s="16">
        <v>47097</v>
      </c>
      <c r="P769" s="15">
        <v>50</v>
      </c>
      <c r="Q769" s="15">
        <v>100</v>
      </c>
      <c r="R769" s="15">
        <v>45</v>
      </c>
      <c r="S769" s="17">
        <v>0.9</v>
      </c>
      <c r="T769" s="17">
        <v>0.45</v>
      </c>
    </row>
    <row r="770" spans="1:20" x14ac:dyDescent="0.25">
      <c r="A770" s="15">
        <v>769</v>
      </c>
      <c r="B770" s="15" t="s">
        <v>2853</v>
      </c>
      <c r="C770" s="15">
        <v>3943</v>
      </c>
      <c r="D770" s="15" t="s">
        <v>1461</v>
      </c>
      <c r="E770" s="15" t="s">
        <v>2846</v>
      </c>
      <c r="F770" s="15" t="s">
        <v>2846</v>
      </c>
      <c r="G770" s="15" t="s">
        <v>212</v>
      </c>
      <c r="H770" s="15" t="s">
        <v>1901</v>
      </c>
      <c r="I770" s="15" t="s">
        <v>2856</v>
      </c>
      <c r="J770" s="15" t="s">
        <v>246</v>
      </c>
      <c r="K770" s="15" t="s">
        <v>247</v>
      </c>
      <c r="L770" s="15" t="s">
        <v>6</v>
      </c>
      <c r="M770" s="15" t="s">
        <v>7</v>
      </c>
      <c r="N770" s="16">
        <v>43466</v>
      </c>
      <c r="O770" s="16">
        <v>47118</v>
      </c>
      <c r="P770" s="15">
        <v>80</v>
      </c>
      <c r="Q770" s="15">
        <v>100</v>
      </c>
      <c r="R770" s="15">
        <v>25</v>
      </c>
      <c r="S770" s="17">
        <v>0.3125</v>
      </c>
      <c r="T770" s="17">
        <v>0.25</v>
      </c>
    </row>
    <row r="771" spans="1:20" x14ac:dyDescent="0.25">
      <c r="A771" s="15">
        <v>770</v>
      </c>
      <c r="B771" s="15" t="s">
        <v>2853</v>
      </c>
      <c r="C771" s="15">
        <v>3943</v>
      </c>
      <c r="D771" s="15" t="s">
        <v>1461</v>
      </c>
      <c r="E771" s="15" t="s">
        <v>2846</v>
      </c>
      <c r="F771" s="15" t="s">
        <v>2846</v>
      </c>
      <c r="G771" s="15" t="s">
        <v>355</v>
      </c>
      <c r="H771" s="15" t="s">
        <v>1908</v>
      </c>
      <c r="I771" s="15" t="s">
        <v>2856</v>
      </c>
      <c r="J771" s="15" t="s">
        <v>246</v>
      </c>
      <c r="K771" s="15" t="s">
        <v>247</v>
      </c>
      <c r="L771" s="15" t="s">
        <v>6</v>
      </c>
      <c r="M771" s="15" t="s">
        <v>7</v>
      </c>
      <c r="N771" s="16">
        <v>43466</v>
      </c>
      <c r="O771" s="16">
        <v>44561</v>
      </c>
      <c r="P771" s="15">
        <v>75</v>
      </c>
      <c r="Q771" s="15">
        <v>100</v>
      </c>
      <c r="R771" s="15">
        <v>40</v>
      </c>
      <c r="S771" s="17">
        <v>0.53333333333333333</v>
      </c>
      <c r="T771" s="17">
        <v>0.4</v>
      </c>
    </row>
    <row r="772" spans="1:20" x14ac:dyDescent="0.25">
      <c r="A772" s="15">
        <v>771</v>
      </c>
      <c r="B772" s="15" t="s">
        <v>2853</v>
      </c>
      <c r="C772" s="15">
        <v>3943</v>
      </c>
      <c r="D772" s="15" t="s">
        <v>1461</v>
      </c>
      <c r="E772" s="15" t="s">
        <v>2846</v>
      </c>
      <c r="F772" s="15" t="s">
        <v>2846</v>
      </c>
      <c r="G772" s="15" t="s">
        <v>337</v>
      </c>
      <c r="H772" s="15" t="s">
        <v>1944</v>
      </c>
      <c r="I772" s="15" t="s">
        <v>2856</v>
      </c>
      <c r="J772" s="15" t="s">
        <v>246</v>
      </c>
      <c r="K772" s="15" t="s">
        <v>247</v>
      </c>
      <c r="L772" s="15" t="s">
        <v>6</v>
      </c>
      <c r="M772" s="15" t="s">
        <v>7</v>
      </c>
      <c r="N772" s="16">
        <v>43466</v>
      </c>
      <c r="O772" s="16">
        <v>47118</v>
      </c>
      <c r="P772" s="15">
        <v>70</v>
      </c>
      <c r="Q772" s="15">
        <v>100</v>
      </c>
      <c r="R772" s="15">
        <v>45</v>
      </c>
      <c r="S772" s="17">
        <v>0.6428571428571429</v>
      </c>
      <c r="T772" s="17">
        <v>0.45</v>
      </c>
    </row>
    <row r="773" spans="1:20" x14ac:dyDescent="0.25">
      <c r="A773" s="15">
        <v>772</v>
      </c>
      <c r="B773" s="15" t="s">
        <v>2853</v>
      </c>
      <c r="C773" s="15">
        <v>3943</v>
      </c>
      <c r="D773" s="15" t="s">
        <v>1461</v>
      </c>
      <c r="E773" s="15" t="s">
        <v>2846</v>
      </c>
      <c r="F773" s="15" t="s">
        <v>2846</v>
      </c>
      <c r="G773" s="15" t="s">
        <v>38</v>
      </c>
      <c r="H773" s="15" t="s">
        <v>1947</v>
      </c>
      <c r="I773" s="15" t="s">
        <v>2856</v>
      </c>
      <c r="J773" s="15" t="s">
        <v>246</v>
      </c>
      <c r="K773" s="15" t="s">
        <v>247</v>
      </c>
      <c r="L773" s="15" t="s">
        <v>6</v>
      </c>
      <c r="M773" s="15" t="s">
        <v>7</v>
      </c>
      <c r="N773" s="16">
        <v>43831</v>
      </c>
      <c r="O773" s="16">
        <v>44561</v>
      </c>
      <c r="P773" s="15">
        <v>40</v>
      </c>
      <c r="Q773" s="15">
        <v>100</v>
      </c>
      <c r="R773" s="15">
        <v>0</v>
      </c>
      <c r="S773" s="17">
        <v>0</v>
      </c>
      <c r="T773" s="17">
        <v>0</v>
      </c>
    </row>
    <row r="774" spans="1:20" x14ac:dyDescent="0.25">
      <c r="A774" s="15">
        <v>773</v>
      </c>
      <c r="B774" s="15" t="s">
        <v>2853</v>
      </c>
      <c r="C774" s="15">
        <v>3943</v>
      </c>
      <c r="D774" s="15" t="s">
        <v>1461</v>
      </c>
      <c r="E774" s="15" t="s">
        <v>2846</v>
      </c>
      <c r="F774" s="15" t="s">
        <v>2846</v>
      </c>
      <c r="G774" s="15" t="s">
        <v>374</v>
      </c>
      <c r="H774" s="15" t="s">
        <v>1954</v>
      </c>
      <c r="I774" s="15" t="s">
        <v>2051</v>
      </c>
      <c r="J774" s="15" t="s">
        <v>246</v>
      </c>
      <c r="K774" s="15" t="s">
        <v>247</v>
      </c>
      <c r="L774" s="15" t="s">
        <v>6</v>
      </c>
      <c r="M774" s="15" t="s">
        <v>7</v>
      </c>
      <c r="N774" s="16">
        <v>43466</v>
      </c>
      <c r="O774" s="16">
        <v>44561</v>
      </c>
      <c r="P774" s="15">
        <v>75</v>
      </c>
      <c r="Q774" s="15">
        <v>100</v>
      </c>
      <c r="R774" s="15">
        <v>30</v>
      </c>
      <c r="S774" s="17">
        <v>0.4</v>
      </c>
      <c r="T774" s="17">
        <v>0.3</v>
      </c>
    </row>
    <row r="775" spans="1:20" x14ac:dyDescent="0.25">
      <c r="A775" s="15">
        <v>774</v>
      </c>
      <c r="B775" s="15" t="s">
        <v>2853</v>
      </c>
      <c r="C775" s="15">
        <v>3944</v>
      </c>
      <c r="D775" s="15" t="s">
        <v>521</v>
      </c>
      <c r="E775" s="15" t="s">
        <v>2846</v>
      </c>
      <c r="F775" s="15" t="s">
        <v>2846</v>
      </c>
      <c r="G775" s="15" t="s">
        <v>109</v>
      </c>
      <c r="H775" s="15" t="s">
        <v>522</v>
      </c>
      <c r="I775" s="15" t="s">
        <v>2051</v>
      </c>
      <c r="J775" s="15" t="s">
        <v>387</v>
      </c>
      <c r="K775" s="15" t="s">
        <v>388</v>
      </c>
      <c r="L775" s="15" t="s">
        <v>198</v>
      </c>
      <c r="M775" s="15" t="s">
        <v>198</v>
      </c>
      <c r="N775" s="16">
        <v>43466</v>
      </c>
      <c r="O775" s="16">
        <v>44926</v>
      </c>
      <c r="P775" s="15">
        <v>100</v>
      </c>
      <c r="Q775" s="15">
        <v>100</v>
      </c>
      <c r="R775" s="15">
        <v>0</v>
      </c>
      <c r="S775" s="17">
        <v>0</v>
      </c>
      <c r="T775" s="17">
        <v>0</v>
      </c>
    </row>
    <row r="776" spans="1:20" x14ac:dyDescent="0.25">
      <c r="A776" s="15">
        <v>775</v>
      </c>
      <c r="B776" s="15" t="s">
        <v>2853</v>
      </c>
      <c r="C776" s="15">
        <v>3944</v>
      </c>
      <c r="D776" s="15" t="s">
        <v>521</v>
      </c>
      <c r="E776" s="15" t="s">
        <v>2846</v>
      </c>
      <c r="F776" s="15" t="s">
        <v>2846</v>
      </c>
      <c r="G776" s="15" t="s">
        <v>107</v>
      </c>
      <c r="H776" s="15" t="s">
        <v>523</v>
      </c>
      <c r="I776" s="15" t="s">
        <v>2856</v>
      </c>
      <c r="J776" s="15" t="s">
        <v>150</v>
      </c>
      <c r="K776" s="15" t="s">
        <v>151</v>
      </c>
      <c r="L776" s="15" t="s">
        <v>152</v>
      </c>
      <c r="M776" s="15" t="s">
        <v>152</v>
      </c>
      <c r="N776" s="16">
        <v>43466</v>
      </c>
      <c r="O776" s="16">
        <v>44926</v>
      </c>
      <c r="P776" s="15">
        <v>100</v>
      </c>
      <c r="Q776" s="15">
        <v>100</v>
      </c>
      <c r="R776" s="15">
        <v>0</v>
      </c>
      <c r="S776" s="17">
        <v>0</v>
      </c>
      <c r="T776" s="17">
        <v>0</v>
      </c>
    </row>
    <row r="777" spans="1:20" x14ac:dyDescent="0.25">
      <c r="A777" s="15">
        <v>776</v>
      </c>
      <c r="B777" s="15" t="s">
        <v>2853</v>
      </c>
      <c r="C777" s="15">
        <v>3944</v>
      </c>
      <c r="D777" s="15" t="s">
        <v>521</v>
      </c>
      <c r="E777" s="15" t="s">
        <v>2846</v>
      </c>
      <c r="F777" s="15" t="s">
        <v>2846</v>
      </c>
      <c r="G777" s="15" t="s">
        <v>100</v>
      </c>
      <c r="H777" s="15" t="s">
        <v>524</v>
      </c>
      <c r="I777" s="15" t="s">
        <v>2855</v>
      </c>
      <c r="J777" s="15" t="s">
        <v>387</v>
      </c>
      <c r="K777" s="15" t="s">
        <v>388</v>
      </c>
      <c r="L777" s="15" t="s">
        <v>198</v>
      </c>
      <c r="M777" s="15" t="s">
        <v>198</v>
      </c>
      <c r="N777" s="16">
        <v>43318</v>
      </c>
      <c r="O777" s="16">
        <v>43465</v>
      </c>
      <c r="P777" s="15">
        <v>60</v>
      </c>
      <c r="Q777" s="15">
        <v>100</v>
      </c>
      <c r="R777" s="15">
        <v>60</v>
      </c>
      <c r="S777" s="17">
        <v>1</v>
      </c>
      <c r="T777" s="17">
        <v>0.6</v>
      </c>
    </row>
    <row r="778" spans="1:20" x14ac:dyDescent="0.25">
      <c r="A778" s="15">
        <v>777</v>
      </c>
      <c r="B778" s="15" t="s">
        <v>2853</v>
      </c>
      <c r="C778" s="15">
        <v>3944</v>
      </c>
      <c r="D778" s="15" t="s">
        <v>521</v>
      </c>
      <c r="E778" s="15" t="s">
        <v>2846</v>
      </c>
      <c r="F778" s="15" t="s">
        <v>2846</v>
      </c>
      <c r="G778" s="15" t="s">
        <v>99</v>
      </c>
      <c r="H778" s="15" t="s">
        <v>531</v>
      </c>
      <c r="I778" s="15" t="s">
        <v>2856</v>
      </c>
      <c r="J778" s="15" t="s">
        <v>178</v>
      </c>
      <c r="K778" s="15" t="s">
        <v>179</v>
      </c>
      <c r="L778" s="15" t="s">
        <v>180</v>
      </c>
      <c r="M778" s="15" t="s">
        <v>181</v>
      </c>
      <c r="N778" s="16">
        <v>43318</v>
      </c>
      <c r="O778" s="16">
        <v>43830</v>
      </c>
      <c r="P778" s="15">
        <v>15</v>
      </c>
      <c r="Q778" s="15">
        <v>15</v>
      </c>
      <c r="R778" s="15">
        <v>16</v>
      </c>
      <c r="S778" s="17">
        <v>1</v>
      </c>
      <c r="T778" s="17">
        <v>1</v>
      </c>
    </row>
    <row r="779" spans="1:20" x14ac:dyDescent="0.25">
      <c r="A779" s="15">
        <v>778</v>
      </c>
      <c r="B779" s="15" t="s">
        <v>2853</v>
      </c>
      <c r="C779" s="15">
        <v>3944</v>
      </c>
      <c r="D779" s="15" t="s">
        <v>521</v>
      </c>
      <c r="E779" s="15" t="s">
        <v>2846</v>
      </c>
      <c r="F779" s="15" t="s">
        <v>2846</v>
      </c>
      <c r="G779" s="15" t="s">
        <v>106</v>
      </c>
      <c r="H779" s="15" t="s">
        <v>532</v>
      </c>
      <c r="I779" s="15" t="s">
        <v>2051</v>
      </c>
      <c r="J779" s="15" t="s">
        <v>178</v>
      </c>
      <c r="K779" s="15" t="s">
        <v>179</v>
      </c>
      <c r="L779" s="15" t="s">
        <v>180</v>
      </c>
      <c r="M779" s="15" t="s">
        <v>181</v>
      </c>
      <c r="N779" s="16">
        <v>43318</v>
      </c>
      <c r="O779" s="16">
        <v>44561</v>
      </c>
      <c r="P779" s="15">
        <v>11</v>
      </c>
      <c r="Q779" s="15">
        <v>15</v>
      </c>
      <c r="R779" s="15">
        <v>4</v>
      </c>
      <c r="S779" s="17">
        <v>0.36363636363636365</v>
      </c>
      <c r="T779" s="17">
        <v>0.26666666666666666</v>
      </c>
    </row>
    <row r="780" spans="1:20" x14ac:dyDescent="0.25">
      <c r="A780" s="15">
        <v>779</v>
      </c>
      <c r="B780" s="15" t="s">
        <v>2853</v>
      </c>
      <c r="C780" s="15">
        <v>3944</v>
      </c>
      <c r="D780" s="15" t="s">
        <v>521</v>
      </c>
      <c r="E780" s="15" t="s">
        <v>2846</v>
      </c>
      <c r="F780" s="15" t="s">
        <v>2846</v>
      </c>
      <c r="G780" s="15" t="s">
        <v>101</v>
      </c>
      <c r="H780" s="15" t="s">
        <v>533</v>
      </c>
      <c r="I780" s="15" t="s">
        <v>2051</v>
      </c>
      <c r="J780" s="15" t="s">
        <v>150</v>
      </c>
      <c r="K780" s="15" t="s">
        <v>151</v>
      </c>
      <c r="L780" s="15" t="s">
        <v>152</v>
      </c>
      <c r="M780" s="15" t="s">
        <v>152</v>
      </c>
      <c r="N780" s="16">
        <v>43466</v>
      </c>
      <c r="O780" s="16">
        <v>44561</v>
      </c>
      <c r="P780" s="15">
        <v>100</v>
      </c>
      <c r="Q780" s="15">
        <v>150</v>
      </c>
      <c r="R780" s="15">
        <v>0</v>
      </c>
      <c r="S780" s="17">
        <v>0</v>
      </c>
      <c r="T780" s="17">
        <v>0</v>
      </c>
    </row>
    <row r="781" spans="1:20" x14ac:dyDescent="0.25">
      <c r="A781" s="15">
        <v>780</v>
      </c>
      <c r="B781" s="15" t="s">
        <v>2853</v>
      </c>
      <c r="C781" s="15">
        <v>3944</v>
      </c>
      <c r="D781" s="15" t="s">
        <v>521</v>
      </c>
      <c r="E781" s="15" t="s">
        <v>2846</v>
      </c>
      <c r="F781" s="15" t="s">
        <v>2846</v>
      </c>
      <c r="G781" s="15" t="s">
        <v>108</v>
      </c>
      <c r="H781" s="15" t="s">
        <v>534</v>
      </c>
      <c r="I781" s="15" t="s">
        <v>2051</v>
      </c>
      <c r="J781" s="15" t="s">
        <v>150</v>
      </c>
      <c r="K781" s="15" t="s">
        <v>151</v>
      </c>
      <c r="L781" s="15" t="s">
        <v>152</v>
      </c>
      <c r="M781" s="15" t="s">
        <v>152</v>
      </c>
      <c r="N781" s="16">
        <v>43466</v>
      </c>
      <c r="O781" s="16">
        <v>44926</v>
      </c>
      <c r="P781" s="15">
        <v>100</v>
      </c>
      <c r="Q781" s="15">
        <v>200</v>
      </c>
      <c r="R781" s="15">
        <v>91</v>
      </c>
      <c r="S781" s="17">
        <v>0.91</v>
      </c>
      <c r="T781" s="17">
        <v>0.45500000000000002</v>
      </c>
    </row>
    <row r="782" spans="1:20" x14ac:dyDescent="0.25">
      <c r="A782" s="15">
        <v>781</v>
      </c>
      <c r="B782" s="15" t="s">
        <v>2853</v>
      </c>
      <c r="C782" s="15">
        <v>3944</v>
      </c>
      <c r="D782" s="15" t="s">
        <v>521</v>
      </c>
      <c r="E782" s="15" t="s">
        <v>2846</v>
      </c>
      <c r="F782" s="15" t="s">
        <v>2846</v>
      </c>
      <c r="G782" s="15" t="s">
        <v>112</v>
      </c>
      <c r="H782" s="15" t="s">
        <v>535</v>
      </c>
      <c r="I782" s="15" t="s">
        <v>2051</v>
      </c>
      <c r="J782" s="15" t="s">
        <v>178</v>
      </c>
      <c r="K782" s="15" t="s">
        <v>179</v>
      </c>
      <c r="L782" s="15" t="s">
        <v>180</v>
      </c>
      <c r="M782" s="15" t="s">
        <v>181</v>
      </c>
      <c r="N782" s="16">
        <v>43466</v>
      </c>
      <c r="O782" s="16">
        <v>43830</v>
      </c>
      <c r="P782" s="15">
        <v>2000</v>
      </c>
      <c r="Q782" s="15">
        <v>2000</v>
      </c>
      <c r="R782" s="15">
        <v>0</v>
      </c>
      <c r="S782" s="17">
        <v>0</v>
      </c>
      <c r="T782" s="17">
        <v>0</v>
      </c>
    </row>
    <row r="783" spans="1:20" x14ac:dyDescent="0.25">
      <c r="A783" s="15">
        <v>782</v>
      </c>
      <c r="B783" s="15" t="s">
        <v>2853</v>
      </c>
      <c r="C783" s="15">
        <v>3944</v>
      </c>
      <c r="D783" s="15" t="s">
        <v>521</v>
      </c>
      <c r="E783" s="15" t="s">
        <v>2846</v>
      </c>
      <c r="F783" s="15" t="s">
        <v>2846</v>
      </c>
      <c r="G783" s="15" t="s">
        <v>116</v>
      </c>
      <c r="H783" s="15" t="s">
        <v>537</v>
      </c>
      <c r="I783" s="15" t="s">
        <v>2855</v>
      </c>
      <c r="J783" s="15" t="s">
        <v>175</v>
      </c>
      <c r="K783" s="15" t="s">
        <v>176</v>
      </c>
      <c r="L783" s="15" t="s">
        <v>177</v>
      </c>
      <c r="M783" s="15" t="s">
        <v>177</v>
      </c>
      <c r="N783" s="16">
        <v>43318</v>
      </c>
      <c r="O783" s="16">
        <v>43830</v>
      </c>
      <c r="P783" s="15">
        <v>29</v>
      </c>
      <c r="Q783" s="15">
        <v>29</v>
      </c>
      <c r="R783" s="15">
        <v>0</v>
      </c>
      <c r="S783" s="17">
        <v>0</v>
      </c>
      <c r="T783" s="17">
        <v>0</v>
      </c>
    </row>
    <row r="784" spans="1:20" x14ac:dyDescent="0.25">
      <c r="A784" s="15">
        <v>783</v>
      </c>
      <c r="B784" s="15" t="s">
        <v>2853</v>
      </c>
      <c r="C784" s="15">
        <v>3944</v>
      </c>
      <c r="D784" s="15" t="s">
        <v>521</v>
      </c>
      <c r="E784" s="15" t="s">
        <v>2846</v>
      </c>
      <c r="F784" s="15" t="s">
        <v>2846</v>
      </c>
      <c r="G784" s="15" t="s">
        <v>119</v>
      </c>
      <c r="H784" s="15" t="s">
        <v>538</v>
      </c>
      <c r="I784" s="15" t="s">
        <v>2855</v>
      </c>
      <c r="J784" s="15" t="s">
        <v>175</v>
      </c>
      <c r="K784" s="15" t="s">
        <v>176</v>
      </c>
      <c r="L784" s="15" t="s">
        <v>177</v>
      </c>
      <c r="M784" s="15" t="s">
        <v>177</v>
      </c>
      <c r="N784" s="16">
        <v>43318</v>
      </c>
      <c r="O784" s="16">
        <v>43830</v>
      </c>
      <c r="P784" s="15">
        <v>4</v>
      </c>
      <c r="Q784" s="15">
        <v>4</v>
      </c>
      <c r="R784" s="15">
        <v>0</v>
      </c>
      <c r="S784" s="17">
        <v>0</v>
      </c>
      <c r="T784" s="17">
        <v>0</v>
      </c>
    </row>
    <row r="785" spans="1:20" x14ac:dyDescent="0.25">
      <c r="A785" s="15">
        <v>784</v>
      </c>
      <c r="B785" s="15" t="s">
        <v>2853</v>
      </c>
      <c r="C785" s="15">
        <v>3944</v>
      </c>
      <c r="D785" s="15" t="s">
        <v>521</v>
      </c>
      <c r="E785" s="15" t="s">
        <v>2846</v>
      </c>
      <c r="F785" s="15" t="s">
        <v>2846</v>
      </c>
      <c r="G785" s="15" t="s">
        <v>113</v>
      </c>
      <c r="H785" s="15" t="s">
        <v>539</v>
      </c>
      <c r="I785" s="15" t="s">
        <v>2855</v>
      </c>
      <c r="J785" s="15" t="s">
        <v>178</v>
      </c>
      <c r="K785" s="15" t="s">
        <v>179</v>
      </c>
      <c r="L785" s="15" t="s">
        <v>180</v>
      </c>
      <c r="M785" s="15" t="s">
        <v>181</v>
      </c>
      <c r="N785" s="16">
        <v>43318</v>
      </c>
      <c r="O785" s="16">
        <v>43830</v>
      </c>
      <c r="P785" s="15">
        <v>4</v>
      </c>
      <c r="Q785" s="15">
        <v>4</v>
      </c>
      <c r="R785" s="15">
        <v>0</v>
      </c>
      <c r="S785" s="17">
        <v>0</v>
      </c>
      <c r="T785" s="17">
        <v>0</v>
      </c>
    </row>
    <row r="786" spans="1:20" x14ac:dyDescent="0.25">
      <c r="A786" s="15">
        <v>785</v>
      </c>
      <c r="B786" s="15" t="s">
        <v>2853</v>
      </c>
      <c r="C786" s="15">
        <v>3944</v>
      </c>
      <c r="D786" s="15" t="s">
        <v>521</v>
      </c>
      <c r="E786" s="15" t="s">
        <v>2846</v>
      </c>
      <c r="F786" s="15" t="s">
        <v>2846</v>
      </c>
      <c r="G786" s="15" t="s">
        <v>110</v>
      </c>
      <c r="H786" s="15" t="s">
        <v>540</v>
      </c>
      <c r="I786" s="15" t="s">
        <v>2855</v>
      </c>
      <c r="J786" s="15" t="s">
        <v>150</v>
      </c>
      <c r="K786" s="15" t="s">
        <v>151</v>
      </c>
      <c r="L786" s="15" t="s">
        <v>152</v>
      </c>
      <c r="M786" s="15" t="s">
        <v>152</v>
      </c>
      <c r="N786" s="16">
        <v>43466</v>
      </c>
      <c r="O786" s="16">
        <v>44926</v>
      </c>
      <c r="P786" s="15">
        <v>3</v>
      </c>
      <c r="Q786" s="15">
        <v>5</v>
      </c>
      <c r="R786" s="15">
        <v>0</v>
      </c>
      <c r="S786" s="17">
        <v>0</v>
      </c>
      <c r="T786" s="17">
        <v>0</v>
      </c>
    </row>
    <row r="787" spans="1:20" x14ac:dyDescent="0.25">
      <c r="A787" s="15">
        <v>786</v>
      </c>
      <c r="B787" s="15" t="s">
        <v>2853</v>
      </c>
      <c r="C787" s="15">
        <v>3944</v>
      </c>
      <c r="D787" s="15" t="s">
        <v>521</v>
      </c>
      <c r="E787" s="15" t="s">
        <v>2846</v>
      </c>
      <c r="F787" s="15" t="s">
        <v>2846</v>
      </c>
      <c r="G787" s="15" t="s">
        <v>111</v>
      </c>
      <c r="H787" s="15" t="s">
        <v>541</v>
      </c>
      <c r="I787" s="15" t="s">
        <v>2855</v>
      </c>
      <c r="J787" s="15" t="s">
        <v>150</v>
      </c>
      <c r="K787" s="15" t="s">
        <v>151</v>
      </c>
      <c r="L787" s="15" t="s">
        <v>152</v>
      </c>
      <c r="M787" s="15" t="s">
        <v>152</v>
      </c>
      <c r="N787" s="16">
        <v>43466</v>
      </c>
      <c r="O787" s="16">
        <v>44926</v>
      </c>
      <c r="P787" s="15">
        <v>3</v>
      </c>
      <c r="Q787" s="15">
        <v>5</v>
      </c>
      <c r="R787" s="15">
        <v>0</v>
      </c>
      <c r="S787" s="17">
        <v>0</v>
      </c>
      <c r="T787" s="17">
        <v>0</v>
      </c>
    </row>
    <row r="788" spans="1:20" x14ac:dyDescent="0.25">
      <c r="A788" s="15">
        <v>787</v>
      </c>
      <c r="B788" s="15" t="s">
        <v>2853</v>
      </c>
      <c r="C788" s="15">
        <v>3944</v>
      </c>
      <c r="D788" s="15" t="s">
        <v>521</v>
      </c>
      <c r="E788" s="15" t="s">
        <v>2846</v>
      </c>
      <c r="F788" s="15" t="s">
        <v>2846</v>
      </c>
      <c r="G788" s="15" t="s">
        <v>98</v>
      </c>
      <c r="H788" s="15" t="s">
        <v>542</v>
      </c>
      <c r="I788" s="15" t="s">
        <v>2051</v>
      </c>
      <c r="J788" s="15" t="s">
        <v>150</v>
      </c>
      <c r="K788" s="15" t="s">
        <v>151</v>
      </c>
      <c r="L788" s="15" t="s">
        <v>152</v>
      </c>
      <c r="M788" s="15" t="s">
        <v>152</v>
      </c>
      <c r="N788" s="16">
        <v>43466</v>
      </c>
      <c r="O788" s="16">
        <v>43830</v>
      </c>
      <c r="P788" s="15">
        <v>6</v>
      </c>
      <c r="Q788" s="15">
        <v>6</v>
      </c>
      <c r="R788" s="15">
        <v>4</v>
      </c>
      <c r="S788" s="17">
        <v>0.66666666666666663</v>
      </c>
      <c r="T788" s="17">
        <v>0.66666666666666663</v>
      </c>
    </row>
    <row r="789" spans="1:20" x14ac:dyDescent="0.25">
      <c r="A789" s="15">
        <v>788</v>
      </c>
      <c r="B789" s="15" t="s">
        <v>2853</v>
      </c>
      <c r="C789" s="15">
        <v>3944</v>
      </c>
      <c r="D789" s="15" t="s">
        <v>521</v>
      </c>
      <c r="E789" s="15" t="s">
        <v>2846</v>
      </c>
      <c r="F789" s="15" t="s">
        <v>2846</v>
      </c>
      <c r="G789" s="15" t="s">
        <v>114</v>
      </c>
      <c r="H789" s="15" t="s">
        <v>544</v>
      </c>
      <c r="I789" s="15" t="s">
        <v>2051</v>
      </c>
      <c r="J789" s="15" t="s">
        <v>178</v>
      </c>
      <c r="K789" s="15" t="s">
        <v>179</v>
      </c>
      <c r="L789" s="15" t="s">
        <v>180</v>
      </c>
      <c r="M789" s="15" t="s">
        <v>181</v>
      </c>
      <c r="N789" s="16">
        <v>43318</v>
      </c>
      <c r="O789" s="16">
        <v>44561</v>
      </c>
      <c r="P789" s="15">
        <v>6</v>
      </c>
      <c r="Q789" s="15">
        <v>8</v>
      </c>
      <c r="R789" s="15">
        <v>0</v>
      </c>
      <c r="S789" s="17">
        <v>0</v>
      </c>
      <c r="T789" s="17">
        <v>0</v>
      </c>
    </row>
    <row r="790" spans="1:20" x14ac:dyDescent="0.25">
      <c r="A790" s="15">
        <v>789</v>
      </c>
      <c r="B790" s="15" t="s">
        <v>2853</v>
      </c>
      <c r="C790" s="15">
        <v>3944</v>
      </c>
      <c r="D790" s="15" t="s">
        <v>521</v>
      </c>
      <c r="E790" s="15" t="s">
        <v>2846</v>
      </c>
      <c r="F790" s="15" t="s">
        <v>2846</v>
      </c>
      <c r="G790" s="15" t="s">
        <v>104</v>
      </c>
      <c r="H790" s="15" t="s">
        <v>545</v>
      </c>
      <c r="I790" s="15" t="s">
        <v>2051</v>
      </c>
      <c r="J790" s="15" t="s">
        <v>196</v>
      </c>
      <c r="K790" s="15" t="s">
        <v>197</v>
      </c>
      <c r="L790" s="15" t="s">
        <v>198</v>
      </c>
      <c r="M790" s="15" t="s">
        <v>198</v>
      </c>
      <c r="N790" s="16">
        <v>43318</v>
      </c>
      <c r="O790" s="16">
        <v>44926</v>
      </c>
      <c r="P790" s="15">
        <v>5</v>
      </c>
      <c r="Q790" s="15">
        <v>9</v>
      </c>
      <c r="R790" s="15">
        <v>3</v>
      </c>
      <c r="S790" s="17">
        <v>0.6</v>
      </c>
      <c r="T790" s="17">
        <v>0.33333333333333331</v>
      </c>
    </row>
    <row r="791" spans="1:20" x14ac:dyDescent="0.25">
      <c r="A791" s="15">
        <v>790</v>
      </c>
      <c r="B791" s="15" t="s">
        <v>2853</v>
      </c>
      <c r="C791" s="15">
        <v>3944</v>
      </c>
      <c r="D791" s="15" t="s">
        <v>521</v>
      </c>
      <c r="E791" s="15" t="s">
        <v>2846</v>
      </c>
      <c r="F791" s="15" t="s">
        <v>2846</v>
      </c>
      <c r="G791" s="15" t="s">
        <v>287</v>
      </c>
      <c r="H791" s="15" t="s">
        <v>546</v>
      </c>
      <c r="I791" s="15" t="s">
        <v>2855</v>
      </c>
      <c r="J791" s="15" t="s">
        <v>56</v>
      </c>
      <c r="K791" s="15" t="s">
        <v>57</v>
      </c>
      <c r="L791" s="15" t="s">
        <v>58</v>
      </c>
      <c r="M791" s="15" t="s">
        <v>59</v>
      </c>
      <c r="N791" s="16">
        <v>43318</v>
      </c>
      <c r="O791" s="16">
        <v>43465</v>
      </c>
      <c r="P791" s="15">
        <v>1</v>
      </c>
      <c r="Q791" s="15">
        <v>1</v>
      </c>
      <c r="R791" s="15">
        <v>1</v>
      </c>
      <c r="S791" s="17">
        <v>1</v>
      </c>
      <c r="T791" s="17">
        <v>1</v>
      </c>
    </row>
    <row r="792" spans="1:20" x14ac:dyDescent="0.25">
      <c r="A792" s="15">
        <v>791</v>
      </c>
      <c r="B792" s="15" t="s">
        <v>2853</v>
      </c>
      <c r="C792" s="15">
        <v>3944</v>
      </c>
      <c r="D792" s="15" t="s">
        <v>521</v>
      </c>
      <c r="E792" s="15" t="s">
        <v>2846</v>
      </c>
      <c r="F792" s="15" t="s">
        <v>2846</v>
      </c>
      <c r="G792" s="15" t="s">
        <v>102</v>
      </c>
      <c r="H792" s="15" t="s">
        <v>547</v>
      </c>
      <c r="I792" s="15" t="s">
        <v>2855</v>
      </c>
      <c r="J792" s="15" t="s">
        <v>175</v>
      </c>
      <c r="K792" s="15" t="s">
        <v>176</v>
      </c>
      <c r="L792" s="15" t="s">
        <v>177</v>
      </c>
      <c r="M792" s="15" t="s">
        <v>177</v>
      </c>
      <c r="N792" s="16">
        <v>43318</v>
      </c>
      <c r="O792" s="16">
        <v>43676</v>
      </c>
      <c r="P792" s="15">
        <v>10</v>
      </c>
      <c r="Q792" s="15">
        <v>10</v>
      </c>
      <c r="R792" s="15">
        <v>1</v>
      </c>
      <c r="S792" s="17">
        <v>0.1</v>
      </c>
      <c r="T792" s="17">
        <v>0.1</v>
      </c>
    </row>
    <row r="793" spans="1:20" x14ac:dyDescent="0.25">
      <c r="A793" s="15">
        <v>792</v>
      </c>
      <c r="B793" s="15" t="s">
        <v>2853</v>
      </c>
      <c r="C793" s="15">
        <v>3944</v>
      </c>
      <c r="D793" s="15" t="s">
        <v>521</v>
      </c>
      <c r="E793" s="15" t="s">
        <v>2846</v>
      </c>
      <c r="F793" s="15" t="s">
        <v>2846</v>
      </c>
      <c r="G793" s="15" t="s">
        <v>257</v>
      </c>
      <c r="H793" s="15" t="s">
        <v>548</v>
      </c>
      <c r="I793" s="15" t="s">
        <v>2855</v>
      </c>
      <c r="J793" s="15" t="s">
        <v>154</v>
      </c>
      <c r="K793" s="15" t="s">
        <v>155</v>
      </c>
      <c r="L793" s="15" t="s">
        <v>156</v>
      </c>
      <c r="M793" s="15" t="s">
        <v>156</v>
      </c>
      <c r="N793" s="16">
        <v>43318</v>
      </c>
      <c r="O793" s="16">
        <v>43465</v>
      </c>
      <c r="P793" s="15">
        <v>100</v>
      </c>
      <c r="Q793" s="15">
        <v>100</v>
      </c>
      <c r="R793" s="15">
        <v>100</v>
      </c>
      <c r="S793" s="17">
        <v>1</v>
      </c>
      <c r="T793" s="17">
        <v>1</v>
      </c>
    </row>
    <row r="794" spans="1:20" x14ac:dyDescent="0.25">
      <c r="A794" s="15">
        <v>793</v>
      </c>
      <c r="B794" s="15" t="s">
        <v>2853</v>
      </c>
      <c r="C794" s="15">
        <v>3944</v>
      </c>
      <c r="D794" s="15" t="s">
        <v>521</v>
      </c>
      <c r="E794" s="15" t="s">
        <v>2846</v>
      </c>
      <c r="F794" s="15" t="s">
        <v>2846</v>
      </c>
      <c r="G794" s="15" t="s">
        <v>282</v>
      </c>
      <c r="H794" s="15" t="s">
        <v>549</v>
      </c>
      <c r="I794" s="15" t="s">
        <v>2855</v>
      </c>
      <c r="J794" s="15" t="s">
        <v>150</v>
      </c>
      <c r="K794" s="15" t="s">
        <v>151</v>
      </c>
      <c r="L794" s="15" t="s">
        <v>152</v>
      </c>
      <c r="M794" s="15" t="s">
        <v>152</v>
      </c>
      <c r="N794" s="16">
        <v>43497</v>
      </c>
      <c r="O794" s="16">
        <v>44196</v>
      </c>
      <c r="P794" s="15">
        <v>100</v>
      </c>
      <c r="Q794" s="15">
        <v>100</v>
      </c>
      <c r="R794" s="15">
        <v>0</v>
      </c>
      <c r="S794" s="17">
        <v>0</v>
      </c>
      <c r="T794" s="17">
        <v>0</v>
      </c>
    </row>
    <row r="795" spans="1:20" x14ac:dyDescent="0.25">
      <c r="A795" s="15">
        <v>794</v>
      </c>
      <c r="B795" s="15" t="s">
        <v>2853</v>
      </c>
      <c r="C795" s="15">
        <v>3944</v>
      </c>
      <c r="D795" s="15" t="s">
        <v>521</v>
      </c>
      <c r="E795" s="15" t="s">
        <v>2846</v>
      </c>
      <c r="F795" s="15" t="s">
        <v>2846</v>
      </c>
      <c r="G795" s="15" t="s">
        <v>218</v>
      </c>
      <c r="H795" s="15" t="s">
        <v>550</v>
      </c>
      <c r="I795" s="15" t="s">
        <v>2855</v>
      </c>
      <c r="J795" s="15" t="s">
        <v>56</v>
      </c>
      <c r="K795" s="15" t="s">
        <v>57</v>
      </c>
      <c r="L795" s="15" t="s">
        <v>58</v>
      </c>
      <c r="M795" s="15" t="s">
        <v>59</v>
      </c>
      <c r="N795" s="16">
        <v>43318</v>
      </c>
      <c r="O795" s="16">
        <v>44925</v>
      </c>
      <c r="P795" s="15">
        <v>100</v>
      </c>
      <c r="Q795" s="15">
        <v>100</v>
      </c>
      <c r="R795" s="15">
        <v>100</v>
      </c>
      <c r="S795" s="17">
        <v>1</v>
      </c>
      <c r="T795" s="17">
        <v>1</v>
      </c>
    </row>
    <row r="796" spans="1:20" x14ac:dyDescent="0.25">
      <c r="A796" s="15">
        <v>795</v>
      </c>
      <c r="B796" s="15" t="s">
        <v>2853</v>
      </c>
      <c r="C796" s="15">
        <v>3944</v>
      </c>
      <c r="D796" s="15" t="s">
        <v>521</v>
      </c>
      <c r="E796" s="15" t="s">
        <v>2846</v>
      </c>
      <c r="F796" s="15" t="s">
        <v>2846</v>
      </c>
      <c r="G796" s="15" t="s">
        <v>266</v>
      </c>
      <c r="H796" s="15" t="s">
        <v>551</v>
      </c>
      <c r="I796" s="15" t="s">
        <v>2855</v>
      </c>
      <c r="J796" s="15" t="s">
        <v>56</v>
      </c>
      <c r="K796" s="15" t="s">
        <v>57</v>
      </c>
      <c r="L796" s="15" t="s">
        <v>58</v>
      </c>
      <c r="M796" s="15" t="s">
        <v>59</v>
      </c>
      <c r="N796" s="16">
        <v>43318</v>
      </c>
      <c r="O796" s="16">
        <v>44910</v>
      </c>
      <c r="P796" s="15">
        <v>66</v>
      </c>
      <c r="Q796" s="15">
        <v>100</v>
      </c>
      <c r="R796" s="15">
        <v>33</v>
      </c>
      <c r="S796" s="17">
        <v>0.5</v>
      </c>
      <c r="T796" s="17">
        <v>0.33</v>
      </c>
    </row>
    <row r="797" spans="1:20" x14ac:dyDescent="0.25">
      <c r="A797" s="15">
        <v>796</v>
      </c>
      <c r="B797" s="15" t="s">
        <v>2853</v>
      </c>
      <c r="C797" s="15">
        <v>3944</v>
      </c>
      <c r="D797" s="15" t="s">
        <v>521</v>
      </c>
      <c r="E797" s="15" t="s">
        <v>2846</v>
      </c>
      <c r="F797" s="15" t="s">
        <v>2846</v>
      </c>
      <c r="G797" s="15" t="s">
        <v>292</v>
      </c>
      <c r="H797" s="15" t="s">
        <v>552</v>
      </c>
      <c r="I797" s="15" t="s">
        <v>2855</v>
      </c>
      <c r="J797" s="15" t="s">
        <v>175</v>
      </c>
      <c r="K797" s="15" t="s">
        <v>176</v>
      </c>
      <c r="L797" s="15" t="s">
        <v>177</v>
      </c>
      <c r="M797" s="15" t="s">
        <v>177</v>
      </c>
      <c r="N797" s="16">
        <v>43497</v>
      </c>
      <c r="O797" s="16">
        <v>44196</v>
      </c>
      <c r="P797" s="15">
        <v>100</v>
      </c>
      <c r="Q797" s="15">
        <v>100</v>
      </c>
      <c r="R797" s="15">
        <v>100</v>
      </c>
      <c r="S797" s="17">
        <v>1</v>
      </c>
      <c r="T797" s="17">
        <v>1</v>
      </c>
    </row>
    <row r="798" spans="1:20" x14ac:dyDescent="0.25">
      <c r="A798" s="15">
        <v>797</v>
      </c>
      <c r="B798" s="15" t="s">
        <v>2853</v>
      </c>
      <c r="C798" s="15">
        <v>3944</v>
      </c>
      <c r="D798" s="15" t="s">
        <v>521</v>
      </c>
      <c r="E798" s="15" t="s">
        <v>2846</v>
      </c>
      <c r="F798" s="15" t="s">
        <v>2846</v>
      </c>
      <c r="G798" s="15" t="s">
        <v>276</v>
      </c>
      <c r="H798" s="15" t="s">
        <v>553</v>
      </c>
      <c r="I798" s="15" t="s">
        <v>2855</v>
      </c>
      <c r="J798" s="15" t="s">
        <v>317</v>
      </c>
      <c r="K798" s="15" t="s">
        <v>318</v>
      </c>
      <c r="L798" s="15" t="s">
        <v>319</v>
      </c>
      <c r="M798" s="15" t="s">
        <v>320</v>
      </c>
      <c r="N798" s="16">
        <v>43497</v>
      </c>
      <c r="O798" s="16">
        <v>44196</v>
      </c>
      <c r="P798" s="15">
        <v>100</v>
      </c>
      <c r="Q798" s="15">
        <v>100</v>
      </c>
      <c r="R798" s="15">
        <v>40</v>
      </c>
      <c r="S798" s="17">
        <v>0.4</v>
      </c>
      <c r="T798" s="17">
        <v>0.4</v>
      </c>
    </row>
    <row r="799" spans="1:20" x14ac:dyDescent="0.25">
      <c r="A799" s="15">
        <v>798</v>
      </c>
      <c r="B799" s="15" t="s">
        <v>2853</v>
      </c>
      <c r="C799" s="15">
        <v>3944</v>
      </c>
      <c r="D799" s="15" t="s">
        <v>521</v>
      </c>
      <c r="E799" s="15" t="s">
        <v>2846</v>
      </c>
      <c r="F799" s="15" t="s">
        <v>2846</v>
      </c>
      <c r="G799" s="15" t="s">
        <v>255</v>
      </c>
      <c r="H799" s="15" t="s">
        <v>554</v>
      </c>
      <c r="I799" s="15" t="s">
        <v>2855</v>
      </c>
      <c r="J799" s="15" t="s">
        <v>154</v>
      </c>
      <c r="K799" s="15" t="s">
        <v>155</v>
      </c>
      <c r="L799" s="15" t="s">
        <v>156</v>
      </c>
      <c r="M799" s="15" t="s">
        <v>156</v>
      </c>
      <c r="N799" s="16">
        <v>44197</v>
      </c>
      <c r="O799" s="16">
        <v>44742</v>
      </c>
      <c r="P799" s="15">
        <v>0</v>
      </c>
      <c r="Q799" s="15">
        <v>100</v>
      </c>
      <c r="R799" s="15">
        <v>0</v>
      </c>
      <c r="S799" s="17">
        <v>0</v>
      </c>
      <c r="T799" s="17">
        <v>0</v>
      </c>
    </row>
    <row r="800" spans="1:20" x14ac:dyDescent="0.25">
      <c r="A800" s="15">
        <v>799</v>
      </c>
      <c r="B800" s="15" t="s">
        <v>2853</v>
      </c>
      <c r="C800" s="15">
        <v>3944</v>
      </c>
      <c r="D800" s="15" t="s">
        <v>521</v>
      </c>
      <c r="E800" s="15" t="s">
        <v>2846</v>
      </c>
      <c r="F800" s="15" t="s">
        <v>2846</v>
      </c>
      <c r="G800" s="15" t="s">
        <v>84</v>
      </c>
      <c r="H800" s="15" t="s">
        <v>555</v>
      </c>
      <c r="I800" s="15" t="s">
        <v>2051</v>
      </c>
      <c r="J800" s="15" t="s">
        <v>306</v>
      </c>
      <c r="K800" s="15" t="s">
        <v>307</v>
      </c>
      <c r="L800" s="15" t="s">
        <v>308</v>
      </c>
      <c r="M800" s="15" t="s">
        <v>308</v>
      </c>
      <c r="N800" s="16">
        <v>43466</v>
      </c>
      <c r="O800" s="16">
        <v>43983</v>
      </c>
      <c r="P800" s="15">
        <v>100</v>
      </c>
      <c r="Q800" s="15">
        <v>100</v>
      </c>
      <c r="R800" s="15">
        <v>30</v>
      </c>
      <c r="S800" s="17">
        <v>0.3</v>
      </c>
      <c r="T800" s="17">
        <v>0.3</v>
      </c>
    </row>
    <row r="801" spans="1:20" x14ac:dyDescent="0.25">
      <c r="A801" s="15">
        <v>800</v>
      </c>
      <c r="B801" s="15" t="s">
        <v>2853</v>
      </c>
      <c r="C801" s="15">
        <v>3944</v>
      </c>
      <c r="D801" s="15" t="s">
        <v>521</v>
      </c>
      <c r="E801" s="15" t="s">
        <v>2846</v>
      </c>
      <c r="F801" s="15" t="s">
        <v>2846</v>
      </c>
      <c r="G801" s="15" t="s">
        <v>115</v>
      </c>
      <c r="H801" s="15" t="s">
        <v>556</v>
      </c>
      <c r="I801" s="15" t="s">
        <v>2855</v>
      </c>
      <c r="J801" s="15" t="s">
        <v>306</v>
      </c>
      <c r="K801" s="15" t="s">
        <v>307</v>
      </c>
      <c r="L801" s="15" t="s">
        <v>308</v>
      </c>
      <c r="M801" s="15" t="s">
        <v>308</v>
      </c>
      <c r="N801" s="16">
        <v>43466</v>
      </c>
      <c r="O801" s="16">
        <v>43983</v>
      </c>
      <c r="P801" s="15">
        <v>100</v>
      </c>
      <c r="Q801" s="15">
        <v>100</v>
      </c>
      <c r="R801" s="15">
        <v>75</v>
      </c>
      <c r="S801" s="17">
        <v>0.75</v>
      </c>
      <c r="T801" s="17">
        <v>0.75</v>
      </c>
    </row>
    <row r="802" spans="1:20" x14ac:dyDescent="0.25">
      <c r="A802" s="15">
        <v>801</v>
      </c>
      <c r="B802" s="15" t="s">
        <v>2853</v>
      </c>
      <c r="C802" s="15">
        <v>3944</v>
      </c>
      <c r="D802" s="15" t="s">
        <v>521</v>
      </c>
      <c r="E802" s="15" t="s">
        <v>2846</v>
      </c>
      <c r="F802" s="15" t="s">
        <v>2846</v>
      </c>
      <c r="G802" s="15" t="s">
        <v>280</v>
      </c>
      <c r="H802" s="15" t="s">
        <v>557</v>
      </c>
      <c r="I802" s="15" t="s">
        <v>2855</v>
      </c>
      <c r="J802" s="15" t="s">
        <v>56</v>
      </c>
      <c r="K802" s="15" t="s">
        <v>57</v>
      </c>
      <c r="L802" s="15" t="s">
        <v>58</v>
      </c>
      <c r="M802" s="15" t="s">
        <v>59</v>
      </c>
      <c r="N802" s="16">
        <v>43497</v>
      </c>
      <c r="O802" s="16">
        <v>44196</v>
      </c>
      <c r="P802" s="15">
        <v>100</v>
      </c>
      <c r="Q802" s="15">
        <v>100</v>
      </c>
      <c r="R802" s="15">
        <v>0</v>
      </c>
      <c r="S802" s="17">
        <v>0</v>
      </c>
      <c r="T802" s="17">
        <v>0</v>
      </c>
    </row>
    <row r="803" spans="1:20" x14ac:dyDescent="0.25">
      <c r="A803" s="15">
        <v>802</v>
      </c>
      <c r="B803" s="15" t="s">
        <v>2853</v>
      </c>
      <c r="C803" s="15">
        <v>3944</v>
      </c>
      <c r="D803" s="15" t="s">
        <v>521</v>
      </c>
      <c r="E803" s="15" t="s">
        <v>2846</v>
      </c>
      <c r="F803" s="15" t="s">
        <v>2846</v>
      </c>
      <c r="G803" s="15" t="s">
        <v>139</v>
      </c>
      <c r="H803" s="15" t="s">
        <v>558</v>
      </c>
      <c r="I803" s="15" t="s">
        <v>2051</v>
      </c>
      <c r="J803" s="15" t="s">
        <v>150</v>
      </c>
      <c r="K803" s="15" t="s">
        <v>151</v>
      </c>
      <c r="L803" s="15" t="s">
        <v>152</v>
      </c>
      <c r="M803" s="15" t="s">
        <v>152</v>
      </c>
      <c r="N803" s="16">
        <v>43466</v>
      </c>
      <c r="O803" s="16">
        <v>44926</v>
      </c>
      <c r="P803" s="15">
        <v>50</v>
      </c>
      <c r="Q803" s="15">
        <v>100</v>
      </c>
      <c r="R803" s="15">
        <v>0</v>
      </c>
      <c r="S803" s="17">
        <v>0</v>
      </c>
      <c r="T803" s="17">
        <v>0</v>
      </c>
    </row>
    <row r="804" spans="1:20" x14ac:dyDescent="0.25">
      <c r="A804" s="15">
        <v>803</v>
      </c>
      <c r="B804" s="15" t="s">
        <v>2853</v>
      </c>
      <c r="C804" s="15">
        <v>3944</v>
      </c>
      <c r="D804" s="15" t="s">
        <v>521</v>
      </c>
      <c r="E804" s="15" t="s">
        <v>2846</v>
      </c>
      <c r="F804" s="15" t="s">
        <v>2846</v>
      </c>
      <c r="G804" s="15" t="s">
        <v>103</v>
      </c>
      <c r="H804" s="15" t="s">
        <v>559</v>
      </c>
      <c r="I804" s="15" t="s">
        <v>2051</v>
      </c>
      <c r="J804" s="15" t="s">
        <v>150</v>
      </c>
      <c r="K804" s="15" t="s">
        <v>151</v>
      </c>
      <c r="L804" s="15" t="s">
        <v>152</v>
      </c>
      <c r="M804" s="15" t="s">
        <v>152</v>
      </c>
      <c r="N804" s="16">
        <v>43466</v>
      </c>
      <c r="O804" s="16">
        <v>44926</v>
      </c>
      <c r="P804" s="15">
        <v>50</v>
      </c>
      <c r="Q804" s="15">
        <v>100</v>
      </c>
      <c r="R804" s="15">
        <v>0</v>
      </c>
      <c r="S804" s="17">
        <v>0</v>
      </c>
      <c r="T804" s="17">
        <v>0</v>
      </c>
    </row>
    <row r="805" spans="1:20" x14ac:dyDescent="0.25">
      <c r="A805" s="15">
        <v>804</v>
      </c>
      <c r="B805" s="15" t="s">
        <v>2853</v>
      </c>
      <c r="C805" s="15">
        <v>3944</v>
      </c>
      <c r="D805" s="15" t="s">
        <v>521</v>
      </c>
      <c r="E805" s="15" t="s">
        <v>2846</v>
      </c>
      <c r="F805" s="15" t="s">
        <v>2846</v>
      </c>
      <c r="G805" s="15" t="s">
        <v>33</v>
      </c>
      <c r="H805" s="15" t="s">
        <v>560</v>
      </c>
      <c r="I805" s="15" t="s">
        <v>2855</v>
      </c>
      <c r="J805" s="15" t="s">
        <v>56</v>
      </c>
      <c r="K805" s="15" t="s">
        <v>57</v>
      </c>
      <c r="L805" s="15" t="s">
        <v>58</v>
      </c>
      <c r="M805" s="15" t="s">
        <v>59</v>
      </c>
      <c r="N805" s="16">
        <v>43318</v>
      </c>
      <c r="O805" s="16">
        <v>44926</v>
      </c>
      <c r="P805" s="15">
        <v>60</v>
      </c>
      <c r="Q805" s="15">
        <v>100</v>
      </c>
      <c r="R805" s="15">
        <v>100</v>
      </c>
      <c r="S805" s="17">
        <v>1</v>
      </c>
      <c r="T805" s="17">
        <v>1</v>
      </c>
    </row>
    <row r="806" spans="1:20" x14ac:dyDescent="0.25">
      <c r="A806" s="15">
        <v>805</v>
      </c>
      <c r="B806" s="15" t="s">
        <v>2853</v>
      </c>
      <c r="C806" s="15">
        <v>3944</v>
      </c>
      <c r="D806" s="15" t="s">
        <v>521</v>
      </c>
      <c r="E806" s="15" t="s">
        <v>2846</v>
      </c>
      <c r="F806" s="15" t="s">
        <v>2846</v>
      </c>
      <c r="G806" s="15" t="s">
        <v>134</v>
      </c>
      <c r="H806" s="15" t="s">
        <v>561</v>
      </c>
      <c r="I806" s="15" t="s">
        <v>2855</v>
      </c>
      <c r="J806" s="15" t="s">
        <v>144</v>
      </c>
      <c r="K806" s="15" t="s">
        <v>145</v>
      </c>
      <c r="L806" s="15" t="s">
        <v>146</v>
      </c>
      <c r="M806" s="15" t="s">
        <v>147</v>
      </c>
      <c r="N806" s="16">
        <v>43318</v>
      </c>
      <c r="O806" s="16">
        <v>43465</v>
      </c>
      <c r="P806" s="15">
        <v>100</v>
      </c>
      <c r="Q806" s="15">
        <v>100</v>
      </c>
      <c r="R806" s="15">
        <v>100</v>
      </c>
      <c r="S806" s="17">
        <v>1</v>
      </c>
      <c r="T806" s="17">
        <v>1</v>
      </c>
    </row>
    <row r="807" spans="1:20" x14ac:dyDescent="0.25">
      <c r="A807" s="15">
        <v>806</v>
      </c>
      <c r="B807" s="15" t="s">
        <v>2853</v>
      </c>
      <c r="C807" s="15">
        <v>3944</v>
      </c>
      <c r="D807" s="15" t="s">
        <v>521</v>
      </c>
      <c r="E807" s="15" t="s">
        <v>2846</v>
      </c>
      <c r="F807" s="15" t="s">
        <v>2846</v>
      </c>
      <c r="G807" s="15" t="s">
        <v>283</v>
      </c>
      <c r="H807" s="15" t="s">
        <v>562</v>
      </c>
      <c r="I807" s="15" t="s">
        <v>2855</v>
      </c>
      <c r="J807" s="15" t="s">
        <v>56</v>
      </c>
      <c r="K807" s="15" t="s">
        <v>57</v>
      </c>
      <c r="L807" s="15" t="s">
        <v>58</v>
      </c>
      <c r="M807" s="15" t="s">
        <v>59</v>
      </c>
      <c r="N807" s="16">
        <v>43318</v>
      </c>
      <c r="O807" s="16">
        <v>44196</v>
      </c>
      <c r="P807" s="15">
        <v>100</v>
      </c>
      <c r="Q807" s="15">
        <v>100</v>
      </c>
      <c r="R807" s="15">
        <v>100</v>
      </c>
      <c r="S807" s="17">
        <v>1</v>
      </c>
      <c r="T807" s="17">
        <v>1</v>
      </c>
    </row>
    <row r="808" spans="1:20" x14ac:dyDescent="0.25">
      <c r="A808" s="15">
        <v>807</v>
      </c>
      <c r="B808" s="15" t="s">
        <v>2853</v>
      </c>
      <c r="C808" s="15">
        <v>3944</v>
      </c>
      <c r="D808" s="15" t="s">
        <v>521</v>
      </c>
      <c r="E808" s="15" t="s">
        <v>2846</v>
      </c>
      <c r="F808" s="15" t="s">
        <v>2846</v>
      </c>
      <c r="G808" s="15" t="s">
        <v>32</v>
      </c>
      <c r="H808" s="15" t="s">
        <v>563</v>
      </c>
      <c r="I808" s="15" t="s">
        <v>2855</v>
      </c>
      <c r="J808" s="15" t="s">
        <v>56</v>
      </c>
      <c r="K808" s="15" t="s">
        <v>57</v>
      </c>
      <c r="L808" s="15" t="s">
        <v>58</v>
      </c>
      <c r="M808" s="15" t="s">
        <v>59</v>
      </c>
      <c r="N808" s="16">
        <v>43318</v>
      </c>
      <c r="O808" s="16">
        <v>44926</v>
      </c>
      <c r="P808" s="15">
        <v>100</v>
      </c>
      <c r="Q808" s="15">
        <v>100</v>
      </c>
      <c r="R808" s="15">
        <v>100</v>
      </c>
      <c r="S808" s="17">
        <v>1</v>
      </c>
      <c r="T808" s="17">
        <v>1</v>
      </c>
    </row>
    <row r="809" spans="1:20" x14ac:dyDescent="0.25">
      <c r="A809" s="15">
        <v>808</v>
      </c>
      <c r="B809" s="15" t="s">
        <v>2853</v>
      </c>
      <c r="C809" s="15">
        <v>3944</v>
      </c>
      <c r="D809" s="15" t="s">
        <v>521</v>
      </c>
      <c r="E809" s="15" t="s">
        <v>2846</v>
      </c>
      <c r="F809" s="15" t="s">
        <v>2846</v>
      </c>
      <c r="G809" s="15" t="s">
        <v>124</v>
      </c>
      <c r="H809" s="15" t="s">
        <v>564</v>
      </c>
      <c r="I809" s="15" t="s">
        <v>2855</v>
      </c>
      <c r="J809" s="15" t="s">
        <v>150</v>
      </c>
      <c r="K809" s="15" t="s">
        <v>151</v>
      </c>
      <c r="L809" s="15" t="s">
        <v>152</v>
      </c>
      <c r="M809" s="15" t="s">
        <v>152</v>
      </c>
      <c r="N809" s="16">
        <v>43466</v>
      </c>
      <c r="O809" s="16">
        <v>43830</v>
      </c>
      <c r="P809" s="15">
        <v>100</v>
      </c>
      <c r="Q809" s="15">
        <v>100</v>
      </c>
      <c r="R809" s="15">
        <v>0</v>
      </c>
      <c r="S809" s="17">
        <v>0</v>
      </c>
      <c r="T809" s="17">
        <v>0</v>
      </c>
    </row>
    <row r="810" spans="1:20" x14ac:dyDescent="0.25">
      <c r="A810" s="15">
        <v>809</v>
      </c>
      <c r="B810" s="15" t="s">
        <v>2853</v>
      </c>
      <c r="C810" s="15">
        <v>3944</v>
      </c>
      <c r="D810" s="15" t="s">
        <v>521</v>
      </c>
      <c r="E810" s="15" t="s">
        <v>2846</v>
      </c>
      <c r="F810" s="15" t="s">
        <v>2846</v>
      </c>
      <c r="G810" s="15" t="s">
        <v>259</v>
      </c>
      <c r="H810" s="15" t="s">
        <v>565</v>
      </c>
      <c r="I810" s="15" t="s">
        <v>2855</v>
      </c>
      <c r="J810" s="15" t="s">
        <v>183</v>
      </c>
      <c r="K810" s="15" t="s">
        <v>184</v>
      </c>
      <c r="L810" s="15" t="s">
        <v>146</v>
      </c>
      <c r="M810" s="15" t="s">
        <v>147</v>
      </c>
      <c r="N810" s="16">
        <v>43318</v>
      </c>
      <c r="O810" s="16">
        <v>44926</v>
      </c>
      <c r="P810" s="15">
        <v>11</v>
      </c>
      <c r="Q810" s="15">
        <v>11</v>
      </c>
      <c r="R810" s="15">
        <v>4</v>
      </c>
      <c r="S810" s="17">
        <v>0.36363636363636365</v>
      </c>
      <c r="T810" s="17">
        <v>0.36363636363636365</v>
      </c>
    </row>
    <row r="811" spans="1:20" x14ac:dyDescent="0.25">
      <c r="A811" s="15">
        <v>810</v>
      </c>
      <c r="B811" s="15" t="s">
        <v>2853</v>
      </c>
      <c r="C811" s="15">
        <v>3944</v>
      </c>
      <c r="D811" s="15" t="s">
        <v>521</v>
      </c>
      <c r="E811" s="15" t="s">
        <v>2846</v>
      </c>
      <c r="F811" s="15" t="s">
        <v>2846</v>
      </c>
      <c r="G811" s="15" t="s">
        <v>127</v>
      </c>
      <c r="H811" s="15" t="s">
        <v>566</v>
      </c>
      <c r="I811" s="15" t="s">
        <v>2855</v>
      </c>
      <c r="J811" s="15" t="s">
        <v>150</v>
      </c>
      <c r="K811" s="15" t="s">
        <v>151</v>
      </c>
      <c r="L811" s="15" t="s">
        <v>152</v>
      </c>
      <c r="M811" s="15" t="s">
        <v>152</v>
      </c>
      <c r="N811" s="16">
        <v>43466</v>
      </c>
      <c r="O811" s="16">
        <v>44926</v>
      </c>
      <c r="P811" s="15">
        <v>6</v>
      </c>
      <c r="Q811" s="15">
        <v>12</v>
      </c>
      <c r="R811" s="15">
        <v>11</v>
      </c>
      <c r="S811" s="17">
        <v>1</v>
      </c>
      <c r="T811" s="17">
        <v>0.91666666666666663</v>
      </c>
    </row>
    <row r="812" spans="1:20" x14ac:dyDescent="0.25">
      <c r="A812" s="15">
        <v>811</v>
      </c>
      <c r="B812" s="15" t="s">
        <v>2853</v>
      </c>
      <c r="C812" s="15">
        <v>3944</v>
      </c>
      <c r="D812" s="15" t="s">
        <v>521</v>
      </c>
      <c r="E812" s="15" t="s">
        <v>2846</v>
      </c>
      <c r="F812" s="15" t="s">
        <v>2846</v>
      </c>
      <c r="G812" s="15" t="s">
        <v>281</v>
      </c>
      <c r="H812" s="15" t="s">
        <v>567</v>
      </c>
      <c r="I812" s="15" t="s">
        <v>2855</v>
      </c>
      <c r="J812" s="15" t="s">
        <v>154</v>
      </c>
      <c r="K812" s="15" t="s">
        <v>155</v>
      </c>
      <c r="L812" s="15" t="s">
        <v>156</v>
      </c>
      <c r="M812" s="15" t="s">
        <v>156</v>
      </c>
      <c r="N812" s="16">
        <v>43318</v>
      </c>
      <c r="O812" s="16">
        <v>43465</v>
      </c>
      <c r="P812" s="15">
        <v>12</v>
      </c>
      <c r="Q812" s="15">
        <v>12</v>
      </c>
      <c r="R812" s="15">
        <v>12</v>
      </c>
      <c r="S812" s="17">
        <v>1</v>
      </c>
      <c r="T812" s="17">
        <v>1</v>
      </c>
    </row>
    <row r="813" spans="1:20" x14ac:dyDescent="0.25">
      <c r="A813" s="15">
        <v>812</v>
      </c>
      <c r="B813" s="15" t="s">
        <v>2853</v>
      </c>
      <c r="C813" s="15">
        <v>3944</v>
      </c>
      <c r="D813" s="15" t="s">
        <v>521</v>
      </c>
      <c r="E813" s="15" t="s">
        <v>2846</v>
      </c>
      <c r="F813" s="15" t="s">
        <v>2846</v>
      </c>
      <c r="G813" s="15" t="s">
        <v>220</v>
      </c>
      <c r="H813" s="15" t="s">
        <v>568</v>
      </c>
      <c r="I813" s="15" t="s">
        <v>2855</v>
      </c>
      <c r="J813" s="15" t="s">
        <v>154</v>
      </c>
      <c r="K813" s="15" t="s">
        <v>155</v>
      </c>
      <c r="L813" s="15" t="s">
        <v>156</v>
      </c>
      <c r="M813" s="15" t="s">
        <v>156</v>
      </c>
      <c r="N813" s="16">
        <v>43318</v>
      </c>
      <c r="O813" s="16">
        <v>44165</v>
      </c>
      <c r="P813" s="15">
        <v>12500</v>
      </c>
      <c r="Q813" s="15">
        <v>12500</v>
      </c>
      <c r="R813" s="15">
        <v>3831</v>
      </c>
      <c r="S813" s="17">
        <v>0.30647999999999997</v>
      </c>
      <c r="T813" s="17">
        <v>0.30647999999999997</v>
      </c>
    </row>
    <row r="814" spans="1:20" x14ac:dyDescent="0.25">
      <c r="A814" s="15">
        <v>813</v>
      </c>
      <c r="B814" s="15" t="s">
        <v>2853</v>
      </c>
      <c r="C814" s="15">
        <v>3944</v>
      </c>
      <c r="D814" s="15" t="s">
        <v>521</v>
      </c>
      <c r="E814" s="15" t="s">
        <v>2846</v>
      </c>
      <c r="F814" s="15" t="s">
        <v>2846</v>
      </c>
      <c r="G814" s="15" t="s">
        <v>273</v>
      </c>
      <c r="H814" s="15" t="s">
        <v>569</v>
      </c>
      <c r="I814" s="15" t="s">
        <v>2855</v>
      </c>
      <c r="J814" s="15" t="s">
        <v>183</v>
      </c>
      <c r="K814" s="15" t="s">
        <v>184</v>
      </c>
      <c r="L814" s="15" t="s">
        <v>146</v>
      </c>
      <c r="M814" s="15" t="s">
        <v>147</v>
      </c>
      <c r="N814" s="16">
        <v>43318</v>
      </c>
      <c r="O814" s="16">
        <v>44926</v>
      </c>
      <c r="P814" s="15">
        <v>12</v>
      </c>
      <c r="Q814" s="15">
        <v>15</v>
      </c>
      <c r="R814" s="15">
        <v>24</v>
      </c>
      <c r="S814" s="17">
        <v>1</v>
      </c>
      <c r="T814" s="17">
        <v>1</v>
      </c>
    </row>
    <row r="815" spans="1:20" x14ac:dyDescent="0.25">
      <c r="A815" s="15">
        <v>814</v>
      </c>
      <c r="B815" s="15" t="s">
        <v>2853</v>
      </c>
      <c r="C815" s="15">
        <v>3944</v>
      </c>
      <c r="D815" s="15" t="s">
        <v>521</v>
      </c>
      <c r="E815" s="15" t="s">
        <v>2846</v>
      </c>
      <c r="F815" s="15" t="s">
        <v>2846</v>
      </c>
      <c r="G815" s="15" t="s">
        <v>94</v>
      </c>
      <c r="H815" s="15" t="s">
        <v>570</v>
      </c>
      <c r="I815" s="15" t="s">
        <v>2855</v>
      </c>
      <c r="J815" s="15" t="s">
        <v>150</v>
      </c>
      <c r="K815" s="15" t="s">
        <v>151</v>
      </c>
      <c r="L815" s="15" t="s">
        <v>152</v>
      </c>
      <c r="M815" s="15" t="s">
        <v>152</v>
      </c>
      <c r="N815" s="16">
        <v>43466</v>
      </c>
      <c r="O815" s="16">
        <v>43830</v>
      </c>
      <c r="P815" s="15">
        <v>15</v>
      </c>
      <c r="Q815" s="15">
        <v>15</v>
      </c>
      <c r="R815" s="15">
        <v>7</v>
      </c>
      <c r="S815" s="17">
        <v>0.46666666666666667</v>
      </c>
      <c r="T815" s="17">
        <v>0.46666666666666667</v>
      </c>
    </row>
    <row r="816" spans="1:20" x14ac:dyDescent="0.25">
      <c r="A816" s="15">
        <v>815</v>
      </c>
      <c r="B816" s="15" t="s">
        <v>2853</v>
      </c>
      <c r="C816" s="15">
        <v>3944</v>
      </c>
      <c r="D816" s="15" t="s">
        <v>521</v>
      </c>
      <c r="E816" s="15" t="s">
        <v>2846</v>
      </c>
      <c r="F816" s="15" t="s">
        <v>2846</v>
      </c>
      <c r="G816" s="15" t="s">
        <v>241</v>
      </c>
      <c r="H816" s="15" t="s">
        <v>571</v>
      </c>
      <c r="I816" s="15" t="s">
        <v>2855</v>
      </c>
      <c r="J816" s="15" t="s">
        <v>183</v>
      </c>
      <c r="K816" s="15" t="s">
        <v>184</v>
      </c>
      <c r="L816" s="15" t="s">
        <v>146</v>
      </c>
      <c r="M816" s="15" t="s">
        <v>147</v>
      </c>
      <c r="N816" s="16">
        <v>43318</v>
      </c>
      <c r="O816" s="16">
        <v>44926</v>
      </c>
      <c r="P816" s="15">
        <v>15</v>
      </c>
      <c r="Q816" s="15">
        <v>15</v>
      </c>
      <c r="R816" s="15">
        <v>15</v>
      </c>
      <c r="S816" s="17">
        <v>1</v>
      </c>
      <c r="T816" s="17">
        <v>1</v>
      </c>
    </row>
    <row r="817" spans="1:20" x14ac:dyDescent="0.25">
      <c r="A817" s="15">
        <v>816</v>
      </c>
      <c r="B817" s="15" t="s">
        <v>2853</v>
      </c>
      <c r="C817" s="15">
        <v>3944</v>
      </c>
      <c r="D817" s="15" t="s">
        <v>521</v>
      </c>
      <c r="E817" s="15" t="s">
        <v>2846</v>
      </c>
      <c r="F817" s="15" t="s">
        <v>2846</v>
      </c>
      <c r="G817" s="15" t="s">
        <v>256</v>
      </c>
      <c r="H817" s="15" t="s">
        <v>572</v>
      </c>
      <c r="I817" s="15" t="s">
        <v>2855</v>
      </c>
      <c r="J817" s="15" t="s">
        <v>183</v>
      </c>
      <c r="K817" s="15" t="s">
        <v>184</v>
      </c>
      <c r="L817" s="15" t="s">
        <v>146</v>
      </c>
      <c r="M817" s="15" t="s">
        <v>147</v>
      </c>
      <c r="N817" s="16">
        <v>43318</v>
      </c>
      <c r="O817" s="16">
        <v>44926</v>
      </c>
      <c r="P817" s="15">
        <v>15</v>
      </c>
      <c r="Q817" s="15">
        <v>15</v>
      </c>
      <c r="R817" s="15">
        <v>15</v>
      </c>
      <c r="S817" s="17">
        <v>1</v>
      </c>
      <c r="T817" s="17">
        <v>1</v>
      </c>
    </row>
    <row r="818" spans="1:20" x14ac:dyDescent="0.25">
      <c r="A818" s="15">
        <v>817</v>
      </c>
      <c r="B818" s="15" t="s">
        <v>2853</v>
      </c>
      <c r="C818" s="15">
        <v>3944</v>
      </c>
      <c r="D818" s="15" t="s">
        <v>521</v>
      </c>
      <c r="E818" s="15" t="s">
        <v>2846</v>
      </c>
      <c r="F818" s="15" t="s">
        <v>2846</v>
      </c>
      <c r="G818" s="15" t="s">
        <v>89</v>
      </c>
      <c r="H818" s="15" t="s">
        <v>573</v>
      </c>
      <c r="I818" s="15" t="s">
        <v>2855</v>
      </c>
      <c r="J818" s="15" t="s">
        <v>175</v>
      </c>
      <c r="K818" s="15" t="s">
        <v>176</v>
      </c>
      <c r="L818" s="15" t="s">
        <v>177</v>
      </c>
      <c r="M818" s="15" t="s">
        <v>177</v>
      </c>
      <c r="N818" s="16">
        <v>43318</v>
      </c>
      <c r="O818" s="16">
        <v>45291</v>
      </c>
      <c r="P818" s="15">
        <v>9</v>
      </c>
      <c r="Q818" s="15">
        <v>15</v>
      </c>
      <c r="R818" s="15">
        <v>0</v>
      </c>
      <c r="S818" s="17">
        <v>0</v>
      </c>
      <c r="T818" s="17">
        <v>0</v>
      </c>
    </row>
    <row r="819" spans="1:20" x14ac:dyDescent="0.25">
      <c r="A819" s="15">
        <v>818</v>
      </c>
      <c r="B819" s="15" t="s">
        <v>2853</v>
      </c>
      <c r="C819" s="15">
        <v>3944</v>
      </c>
      <c r="D819" s="15" t="s">
        <v>521</v>
      </c>
      <c r="E819" s="15" t="s">
        <v>2846</v>
      </c>
      <c r="F819" s="15" t="s">
        <v>2846</v>
      </c>
      <c r="G819" s="15" t="s">
        <v>232</v>
      </c>
      <c r="H819" s="15" t="s">
        <v>574</v>
      </c>
      <c r="I819" s="15" t="s">
        <v>2855</v>
      </c>
      <c r="J819" s="15" t="s">
        <v>183</v>
      </c>
      <c r="K819" s="15" t="s">
        <v>184</v>
      </c>
      <c r="L819" s="15" t="s">
        <v>146</v>
      </c>
      <c r="M819" s="15" t="s">
        <v>147</v>
      </c>
      <c r="N819" s="16">
        <v>43318</v>
      </c>
      <c r="O819" s="16">
        <v>44925</v>
      </c>
      <c r="P819" s="15">
        <v>900</v>
      </c>
      <c r="Q819" s="15">
        <v>1500</v>
      </c>
      <c r="R819" s="15">
        <v>1627</v>
      </c>
      <c r="S819" s="17">
        <v>1</v>
      </c>
      <c r="T819" s="17">
        <v>1</v>
      </c>
    </row>
    <row r="820" spans="1:20" x14ac:dyDescent="0.25">
      <c r="A820" s="15">
        <v>819</v>
      </c>
      <c r="B820" s="15" t="s">
        <v>2853</v>
      </c>
      <c r="C820" s="15">
        <v>3944</v>
      </c>
      <c r="D820" s="15" t="s">
        <v>521</v>
      </c>
      <c r="E820" s="15" t="s">
        <v>2846</v>
      </c>
      <c r="F820" s="15" t="s">
        <v>2846</v>
      </c>
      <c r="G820" s="15" t="s">
        <v>129</v>
      </c>
      <c r="H820" s="15" t="s">
        <v>575</v>
      </c>
      <c r="I820" s="15" t="s">
        <v>2855</v>
      </c>
      <c r="J820" s="15" t="s">
        <v>387</v>
      </c>
      <c r="K820" s="15" t="s">
        <v>388</v>
      </c>
      <c r="L820" s="15" t="s">
        <v>198</v>
      </c>
      <c r="M820" s="15" t="s">
        <v>198</v>
      </c>
      <c r="N820" s="16">
        <v>43318</v>
      </c>
      <c r="O820" s="16">
        <v>44926</v>
      </c>
      <c r="P820" s="15">
        <v>16</v>
      </c>
      <c r="Q820" s="15">
        <v>16</v>
      </c>
      <c r="R820" s="15">
        <v>10</v>
      </c>
      <c r="S820" s="17">
        <v>0.625</v>
      </c>
      <c r="T820" s="17">
        <v>0.625</v>
      </c>
    </row>
    <row r="821" spans="1:20" x14ac:dyDescent="0.25">
      <c r="A821" s="15">
        <v>820</v>
      </c>
      <c r="B821" s="15" t="s">
        <v>2853</v>
      </c>
      <c r="C821" s="15">
        <v>3944</v>
      </c>
      <c r="D821" s="15" t="s">
        <v>521</v>
      </c>
      <c r="E821" s="15" t="s">
        <v>2846</v>
      </c>
      <c r="F821" s="15" t="s">
        <v>2846</v>
      </c>
      <c r="G821" s="15" t="s">
        <v>290</v>
      </c>
      <c r="H821" s="15" t="s">
        <v>576</v>
      </c>
      <c r="I821" s="15" t="s">
        <v>2856</v>
      </c>
      <c r="J821" s="15" t="s">
        <v>577</v>
      </c>
      <c r="K821" s="15" t="s">
        <v>578</v>
      </c>
      <c r="L821" s="15" t="s">
        <v>579</v>
      </c>
      <c r="M821" s="15" t="s">
        <v>580</v>
      </c>
      <c r="N821" s="16">
        <v>43318</v>
      </c>
      <c r="O821" s="16">
        <v>44561</v>
      </c>
      <c r="P821" s="15">
        <v>13028</v>
      </c>
      <c r="Q821" s="15">
        <v>16353</v>
      </c>
      <c r="R821" s="15">
        <v>17647</v>
      </c>
      <c r="S821" s="17">
        <v>1</v>
      </c>
      <c r="T821" s="17">
        <v>1</v>
      </c>
    </row>
    <row r="822" spans="1:20" x14ac:dyDescent="0.25">
      <c r="A822" s="15">
        <v>821</v>
      </c>
      <c r="B822" s="15" t="s">
        <v>2853</v>
      </c>
      <c r="C822" s="15">
        <v>3944</v>
      </c>
      <c r="D822" s="15" t="s">
        <v>521</v>
      </c>
      <c r="E822" s="15" t="s">
        <v>2846</v>
      </c>
      <c r="F822" s="15" t="s">
        <v>2846</v>
      </c>
      <c r="G822" s="15" t="s">
        <v>284</v>
      </c>
      <c r="H822" s="15" t="s">
        <v>581</v>
      </c>
      <c r="I822" s="15" t="s">
        <v>2856</v>
      </c>
      <c r="J822" s="15" t="s">
        <v>577</v>
      </c>
      <c r="K822" s="15" t="s">
        <v>578</v>
      </c>
      <c r="L822" s="15" t="s">
        <v>579</v>
      </c>
      <c r="M822" s="15" t="s">
        <v>580</v>
      </c>
      <c r="N822" s="16">
        <v>43318</v>
      </c>
      <c r="O822" s="16">
        <v>44561</v>
      </c>
      <c r="P822" s="15">
        <v>14773</v>
      </c>
      <c r="Q822" s="15">
        <v>18816</v>
      </c>
      <c r="R822" s="15">
        <v>16315</v>
      </c>
      <c r="S822" s="17">
        <v>1</v>
      </c>
      <c r="T822" s="17">
        <v>0.86708120748299322</v>
      </c>
    </row>
    <row r="823" spans="1:20" x14ac:dyDescent="0.25">
      <c r="A823" s="15">
        <v>822</v>
      </c>
      <c r="B823" s="15" t="s">
        <v>2853</v>
      </c>
      <c r="C823" s="15">
        <v>3944</v>
      </c>
      <c r="D823" s="15" t="s">
        <v>521</v>
      </c>
      <c r="E823" s="15" t="s">
        <v>2846</v>
      </c>
      <c r="F823" s="15" t="s">
        <v>2846</v>
      </c>
      <c r="G823" s="15" t="s">
        <v>118</v>
      </c>
      <c r="H823" s="15" t="s">
        <v>582</v>
      </c>
      <c r="I823" s="15" t="s">
        <v>2856</v>
      </c>
      <c r="J823" s="15" t="s">
        <v>150</v>
      </c>
      <c r="K823" s="15" t="s">
        <v>151</v>
      </c>
      <c r="L823" s="15" t="s">
        <v>152</v>
      </c>
      <c r="M823" s="15" t="s">
        <v>152</v>
      </c>
      <c r="N823" s="16">
        <v>43466</v>
      </c>
      <c r="O823" s="16">
        <v>44196</v>
      </c>
      <c r="P823" s="15">
        <v>2</v>
      </c>
      <c r="Q823" s="15">
        <v>2</v>
      </c>
      <c r="R823" s="15">
        <v>0</v>
      </c>
      <c r="S823" s="17">
        <v>0</v>
      </c>
      <c r="T823" s="17">
        <v>0</v>
      </c>
    </row>
    <row r="824" spans="1:20" x14ac:dyDescent="0.25">
      <c r="A824" s="15">
        <v>823</v>
      </c>
      <c r="B824" s="15" t="s">
        <v>2853</v>
      </c>
      <c r="C824" s="15">
        <v>3944</v>
      </c>
      <c r="D824" s="15" t="s">
        <v>521</v>
      </c>
      <c r="E824" s="15" t="s">
        <v>2846</v>
      </c>
      <c r="F824" s="15" t="s">
        <v>2846</v>
      </c>
      <c r="G824" s="15" t="s">
        <v>97</v>
      </c>
      <c r="H824" s="15" t="s">
        <v>583</v>
      </c>
      <c r="I824" s="15" t="s">
        <v>2855</v>
      </c>
      <c r="J824" s="15" t="s">
        <v>175</v>
      </c>
      <c r="K824" s="15" t="s">
        <v>176</v>
      </c>
      <c r="L824" s="15" t="s">
        <v>177</v>
      </c>
      <c r="M824" s="15" t="s">
        <v>177</v>
      </c>
      <c r="N824" s="16">
        <v>43466</v>
      </c>
      <c r="O824" s="16">
        <v>44196</v>
      </c>
      <c r="P824" s="15">
        <v>2</v>
      </c>
      <c r="Q824" s="15">
        <v>2</v>
      </c>
      <c r="R824" s="15">
        <v>0</v>
      </c>
      <c r="S824" s="17">
        <v>0</v>
      </c>
      <c r="T824" s="17">
        <v>0</v>
      </c>
    </row>
    <row r="825" spans="1:20" x14ac:dyDescent="0.25">
      <c r="A825" s="15">
        <v>824</v>
      </c>
      <c r="B825" s="15" t="s">
        <v>2853</v>
      </c>
      <c r="C825" s="15">
        <v>3944</v>
      </c>
      <c r="D825" s="15" t="s">
        <v>521</v>
      </c>
      <c r="E825" s="15" t="s">
        <v>2846</v>
      </c>
      <c r="F825" s="15" t="s">
        <v>2846</v>
      </c>
      <c r="G825" s="15" t="s">
        <v>230</v>
      </c>
      <c r="H825" s="15" t="s">
        <v>584</v>
      </c>
      <c r="I825" s="15" t="s">
        <v>2855</v>
      </c>
      <c r="J825" s="15" t="s">
        <v>183</v>
      </c>
      <c r="K825" s="15" t="s">
        <v>184</v>
      </c>
      <c r="L825" s="15" t="s">
        <v>146</v>
      </c>
      <c r="M825" s="15" t="s">
        <v>147</v>
      </c>
      <c r="N825" s="16">
        <v>43318</v>
      </c>
      <c r="O825" s="16">
        <v>44926</v>
      </c>
      <c r="P825" s="15">
        <v>14568</v>
      </c>
      <c r="Q825" s="15">
        <v>23960</v>
      </c>
      <c r="R825" s="15">
        <v>10226</v>
      </c>
      <c r="S825" s="17">
        <v>0.70194947830862164</v>
      </c>
      <c r="T825" s="17">
        <v>0.42679465776293823</v>
      </c>
    </row>
    <row r="826" spans="1:20" x14ac:dyDescent="0.25">
      <c r="A826" s="15">
        <v>825</v>
      </c>
      <c r="B826" s="15" t="s">
        <v>2853</v>
      </c>
      <c r="C826" s="15">
        <v>3944</v>
      </c>
      <c r="D826" s="15" t="s">
        <v>521</v>
      </c>
      <c r="E826" s="15" t="s">
        <v>2846</v>
      </c>
      <c r="F826" s="15" t="s">
        <v>2846</v>
      </c>
      <c r="G826" s="15" t="s">
        <v>117</v>
      </c>
      <c r="H826" s="15" t="s">
        <v>585</v>
      </c>
      <c r="I826" s="15" t="s">
        <v>2855</v>
      </c>
      <c r="J826" s="15" t="s">
        <v>150</v>
      </c>
      <c r="K826" s="15" t="s">
        <v>151</v>
      </c>
      <c r="L826" s="15" t="s">
        <v>152</v>
      </c>
      <c r="M826" s="15" t="s">
        <v>152</v>
      </c>
      <c r="N826" s="16">
        <v>43466</v>
      </c>
      <c r="O826" s="16">
        <v>43830</v>
      </c>
      <c r="P826" s="15">
        <v>26</v>
      </c>
      <c r="Q826" s="15">
        <v>26</v>
      </c>
      <c r="R826" s="15">
        <v>10</v>
      </c>
      <c r="S826" s="17">
        <v>0.38461538461538464</v>
      </c>
      <c r="T826" s="17">
        <v>0.38461538461538464</v>
      </c>
    </row>
    <row r="827" spans="1:20" x14ac:dyDescent="0.25">
      <c r="A827" s="15">
        <v>826</v>
      </c>
      <c r="B827" s="15" t="s">
        <v>2853</v>
      </c>
      <c r="C827" s="15">
        <v>3944</v>
      </c>
      <c r="D827" s="15" t="s">
        <v>521</v>
      </c>
      <c r="E827" s="15" t="s">
        <v>2846</v>
      </c>
      <c r="F827" s="15" t="s">
        <v>2846</v>
      </c>
      <c r="G827" s="15" t="s">
        <v>251</v>
      </c>
      <c r="H827" s="15" t="s">
        <v>586</v>
      </c>
      <c r="I827" s="15" t="s">
        <v>2855</v>
      </c>
      <c r="J827" s="15" t="s">
        <v>183</v>
      </c>
      <c r="K827" s="15" t="s">
        <v>184</v>
      </c>
      <c r="L827" s="15" t="s">
        <v>146</v>
      </c>
      <c r="M827" s="15" t="s">
        <v>147</v>
      </c>
      <c r="N827" s="16">
        <v>43318</v>
      </c>
      <c r="O827" s="16">
        <v>44925</v>
      </c>
      <c r="P827" s="15">
        <v>17700</v>
      </c>
      <c r="Q827" s="15">
        <v>29500</v>
      </c>
      <c r="R827" s="15">
        <v>14025</v>
      </c>
      <c r="S827" s="17">
        <v>0.7923728813559322</v>
      </c>
      <c r="T827" s="17">
        <v>0.47542372881355932</v>
      </c>
    </row>
    <row r="828" spans="1:20" x14ac:dyDescent="0.25">
      <c r="A828" s="15">
        <v>827</v>
      </c>
      <c r="B828" s="15" t="s">
        <v>2853</v>
      </c>
      <c r="C828" s="15">
        <v>3944</v>
      </c>
      <c r="D828" s="15" t="s">
        <v>521</v>
      </c>
      <c r="E828" s="15" t="s">
        <v>2846</v>
      </c>
      <c r="F828" s="15" t="s">
        <v>2846</v>
      </c>
      <c r="G828" s="15" t="s">
        <v>279</v>
      </c>
      <c r="H828" s="15" t="s">
        <v>587</v>
      </c>
      <c r="I828" s="15" t="s">
        <v>2855</v>
      </c>
      <c r="J828" s="15" t="s">
        <v>148</v>
      </c>
      <c r="K828" s="15" t="s">
        <v>149</v>
      </c>
      <c r="L828" s="15" t="s">
        <v>132</v>
      </c>
      <c r="M828" s="15" t="s">
        <v>133</v>
      </c>
      <c r="N828" s="16">
        <v>43318</v>
      </c>
      <c r="O828" s="16">
        <v>43830</v>
      </c>
      <c r="P828" s="15">
        <v>3</v>
      </c>
      <c r="Q828" s="15">
        <v>3</v>
      </c>
      <c r="R828" s="15">
        <v>10</v>
      </c>
      <c r="S828" s="17">
        <v>1</v>
      </c>
      <c r="T828" s="17">
        <v>1</v>
      </c>
    </row>
    <row r="829" spans="1:20" x14ac:dyDescent="0.25">
      <c r="A829" s="15">
        <v>828</v>
      </c>
      <c r="B829" s="15" t="s">
        <v>2853</v>
      </c>
      <c r="C829" s="15">
        <v>3944</v>
      </c>
      <c r="D829" s="15" t="s">
        <v>521</v>
      </c>
      <c r="E829" s="15" t="s">
        <v>2846</v>
      </c>
      <c r="F829" s="15" t="s">
        <v>2846</v>
      </c>
      <c r="G829" s="15" t="s">
        <v>105</v>
      </c>
      <c r="H829" s="15" t="s">
        <v>588</v>
      </c>
      <c r="I829" s="15" t="s">
        <v>2855</v>
      </c>
      <c r="J829" s="15" t="s">
        <v>175</v>
      </c>
      <c r="K829" s="15" t="s">
        <v>176</v>
      </c>
      <c r="L829" s="15" t="s">
        <v>177</v>
      </c>
      <c r="M829" s="15" t="s">
        <v>177</v>
      </c>
      <c r="N829" s="16">
        <v>43318</v>
      </c>
      <c r="O829" s="16">
        <v>43830</v>
      </c>
      <c r="P829" s="15">
        <v>3</v>
      </c>
      <c r="Q829" s="15">
        <v>3</v>
      </c>
      <c r="R829" s="15">
        <v>0</v>
      </c>
      <c r="S829" s="17">
        <v>0</v>
      </c>
      <c r="T829" s="17">
        <v>0</v>
      </c>
    </row>
    <row r="830" spans="1:20" x14ac:dyDescent="0.25">
      <c r="A830" s="15">
        <v>829</v>
      </c>
      <c r="B830" s="15" t="s">
        <v>2853</v>
      </c>
      <c r="C830" s="15">
        <v>3944</v>
      </c>
      <c r="D830" s="15" t="s">
        <v>521</v>
      </c>
      <c r="E830" s="15" t="s">
        <v>2846</v>
      </c>
      <c r="F830" s="15" t="s">
        <v>2846</v>
      </c>
      <c r="G830" s="15" t="s">
        <v>293</v>
      </c>
      <c r="H830" s="15" t="s">
        <v>589</v>
      </c>
      <c r="I830" s="15" t="s">
        <v>2855</v>
      </c>
      <c r="J830" s="15" t="s">
        <v>183</v>
      </c>
      <c r="K830" s="15" t="s">
        <v>184</v>
      </c>
      <c r="L830" s="15" t="s">
        <v>146</v>
      </c>
      <c r="M830" s="15" t="s">
        <v>147</v>
      </c>
      <c r="N830" s="16">
        <v>43497</v>
      </c>
      <c r="O830" s="16">
        <v>44196</v>
      </c>
      <c r="P830" s="15">
        <v>300</v>
      </c>
      <c r="Q830" s="15">
        <v>300</v>
      </c>
      <c r="R830" s="15">
        <v>440</v>
      </c>
      <c r="S830" s="17">
        <v>1</v>
      </c>
      <c r="T830" s="17">
        <v>1</v>
      </c>
    </row>
    <row r="831" spans="1:20" x14ac:dyDescent="0.25">
      <c r="A831" s="15">
        <v>830</v>
      </c>
      <c r="B831" s="15" t="s">
        <v>2853</v>
      </c>
      <c r="C831" s="15">
        <v>3944</v>
      </c>
      <c r="D831" s="15" t="s">
        <v>521</v>
      </c>
      <c r="E831" s="15" t="s">
        <v>2846</v>
      </c>
      <c r="F831" s="15" t="s">
        <v>2846</v>
      </c>
      <c r="G831" s="15" t="s">
        <v>291</v>
      </c>
      <c r="H831" s="15" t="s">
        <v>590</v>
      </c>
      <c r="I831" s="15" t="s">
        <v>2855</v>
      </c>
      <c r="J831" s="15" t="s">
        <v>154</v>
      </c>
      <c r="K831" s="15" t="s">
        <v>155</v>
      </c>
      <c r="L831" s="15" t="s">
        <v>156</v>
      </c>
      <c r="M831" s="15" t="s">
        <v>156</v>
      </c>
      <c r="N831" s="16">
        <v>43318</v>
      </c>
      <c r="O831" s="16">
        <v>43465</v>
      </c>
      <c r="P831" s="15">
        <v>4</v>
      </c>
      <c r="Q831" s="15">
        <v>4</v>
      </c>
      <c r="R831" s="15">
        <v>4</v>
      </c>
      <c r="S831" s="17">
        <v>1</v>
      </c>
      <c r="T831" s="17">
        <v>1</v>
      </c>
    </row>
    <row r="832" spans="1:20" x14ac:dyDescent="0.25">
      <c r="A832" s="15">
        <v>831</v>
      </c>
      <c r="B832" s="15" t="s">
        <v>2853</v>
      </c>
      <c r="C832" s="15">
        <v>3944</v>
      </c>
      <c r="D832" s="15" t="s">
        <v>521</v>
      </c>
      <c r="E832" s="15" t="s">
        <v>2846</v>
      </c>
      <c r="F832" s="15" t="s">
        <v>2846</v>
      </c>
      <c r="G832" s="15" t="s">
        <v>289</v>
      </c>
      <c r="H832" s="15" t="s">
        <v>591</v>
      </c>
      <c r="I832" s="15" t="s">
        <v>2855</v>
      </c>
      <c r="J832" s="15" t="s">
        <v>154</v>
      </c>
      <c r="K832" s="15" t="s">
        <v>155</v>
      </c>
      <c r="L832" s="15" t="s">
        <v>156</v>
      </c>
      <c r="M832" s="15" t="s">
        <v>156</v>
      </c>
      <c r="N832" s="16">
        <v>43497</v>
      </c>
      <c r="O832" s="16">
        <v>44196</v>
      </c>
      <c r="P832" s="15">
        <v>4</v>
      </c>
      <c r="Q832" s="15">
        <v>4</v>
      </c>
      <c r="R832" s="15">
        <v>0</v>
      </c>
      <c r="S832" s="17">
        <v>0</v>
      </c>
      <c r="T832" s="17">
        <v>0</v>
      </c>
    </row>
    <row r="833" spans="1:20" x14ac:dyDescent="0.25">
      <c r="A833" s="15">
        <v>832</v>
      </c>
      <c r="B833" s="15" t="s">
        <v>2853</v>
      </c>
      <c r="C833" s="15">
        <v>3944</v>
      </c>
      <c r="D833" s="15" t="s">
        <v>521</v>
      </c>
      <c r="E833" s="15" t="s">
        <v>2846</v>
      </c>
      <c r="F833" s="15" t="s">
        <v>2846</v>
      </c>
      <c r="G833" s="15" t="s">
        <v>128</v>
      </c>
      <c r="H833" s="15" t="s">
        <v>592</v>
      </c>
      <c r="I833" s="15" t="s">
        <v>2855</v>
      </c>
      <c r="J833" s="15" t="s">
        <v>150</v>
      </c>
      <c r="K833" s="15" t="s">
        <v>151</v>
      </c>
      <c r="L833" s="15" t="s">
        <v>152</v>
      </c>
      <c r="M833" s="15" t="s">
        <v>152</v>
      </c>
      <c r="N833" s="16">
        <v>43466</v>
      </c>
      <c r="O833" s="16">
        <v>44926</v>
      </c>
      <c r="P833" s="15">
        <v>2</v>
      </c>
      <c r="Q833" s="15">
        <v>4</v>
      </c>
      <c r="R833" s="15">
        <v>1</v>
      </c>
      <c r="S833" s="17">
        <v>0.5</v>
      </c>
      <c r="T833" s="17">
        <v>0.25</v>
      </c>
    </row>
    <row r="834" spans="1:20" x14ac:dyDescent="0.25">
      <c r="A834" s="15">
        <v>833</v>
      </c>
      <c r="B834" s="15" t="s">
        <v>2853</v>
      </c>
      <c r="C834" s="15">
        <v>3944</v>
      </c>
      <c r="D834" s="15" t="s">
        <v>521</v>
      </c>
      <c r="E834" s="15" t="s">
        <v>2846</v>
      </c>
      <c r="F834" s="15" t="s">
        <v>2846</v>
      </c>
      <c r="G834" s="15" t="s">
        <v>254</v>
      </c>
      <c r="H834" s="15" t="s">
        <v>593</v>
      </c>
      <c r="I834" s="15" t="s">
        <v>2855</v>
      </c>
      <c r="J834" s="15" t="s">
        <v>154</v>
      </c>
      <c r="K834" s="15" t="s">
        <v>155</v>
      </c>
      <c r="L834" s="15" t="s">
        <v>156</v>
      </c>
      <c r="M834" s="15" t="s">
        <v>156</v>
      </c>
      <c r="N834" s="16">
        <v>43318</v>
      </c>
      <c r="O834" s="16">
        <v>43465</v>
      </c>
      <c r="P834" s="15">
        <v>4</v>
      </c>
      <c r="Q834" s="15">
        <v>4</v>
      </c>
      <c r="R834" s="15">
        <v>4</v>
      </c>
      <c r="S834" s="17">
        <v>1</v>
      </c>
      <c r="T834" s="17">
        <v>1</v>
      </c>
    </row>
    <row r="835" spans="1:20" x14ac:dyDescent="0.25">
      <c r="A835" s="15">
        <v>834</v>
      </c>
      <c r="B835" s="15" t="s">
        <v>2853</v>
      </c>
      <c r="C835" s="15">
        <v>3944</v>
      </c>
      <c r="D835" s="15" t="s">
        <v>521</v>
      </c>
      <c r="E835" s="15" t="s">
        <v>2846</v>
      </c>
      <c r="F835" s="15" t="s">
        <v>2846</v>
      </c>
      <c r="G835" s="15" t="s">
        <v>267</v>
      </c>
      <c r="H835" s="15" t="s">
        <v>594</v>
      </c>
      <c r="I835" s="15" t="s">
        <v>2855</v>
      </c>
      <c r="J835" s="15" t="s">
        <v>154</v>
      </c>
      <c r="K835" s="15" t="s">
        <v>155</v>
      </c>
      <c r="L835" s="15" t="s">
        <v>156</v>
      </c>
      <c r="M835" s="15" t="s">
        <v>156</v>
      </c>
      <c r="N835" s="16">
        <v>43318</v>
      </c>
      <c r="O835" s="16">
        <v>43465</v>
      </c>
      <c r="P835" s="15">
        <v>4</v>
      </c>
      <c r="Q835" s="15">
        <v>4</v>
      </c>
      <c r="R835" s="15">
        <v>4</v>
      </c>
      <c r="S835" s="17">
        <v>1</v>
      </c>
      <c r="T835" s="17">
        <v>1</v>
      </c>
    </row>
    <row r="836" spans="1:20" x14ac:dyDescent="0.25">
      <c r="A836" s="15">
        <v>835</v>
      </c>
      <c r="B836" s="15" t="s">
        <v>2853</v>
      </c>
      <c r="C836" s="15">
        <v>3944</v>
      </c>
      <c r="D836" s="15" t="s">
        <v>521</v>
      </c>
      <c r="E836" s="15" t="s">
        <v>2846</v>
      </c>
      <c r="F836" s="15" t="s">
        <v>2846</v>
      </c>
      <c r="G836" s="15" t="s">
        <v>286</v>
      </c>
      <c r="H836" s="15" t="s">
        <v>595</v>
      </c>
      <c r="I836" s="15" t="s">
        <v>2855</v>
      </c>
      <c r="J836" s="15" t="s">
        <v>154</v>
      </c>
      <c r="K836" s="15" t="s">
        <v>155</v>
      </c>
      <c r="L836" s="15" t="s">
        <v>156</v>
      </c>
      <c r="M836" s="15" t="s">
        <v>156</v>
      </c>
      <c r="N836" s="16">
        <v>43497</v>
      </c>
      <c r="O836" s="16">
        <v>44196</v>
      </c>
      <c r="P836" s="15">
        <v>4</v>
      </c>
      <c r="Q836" s="15">
        <v>4</v>
      </c>
      <c r="R836" s="15">
        <v>22</v>
      </c>
      <c r="S836" s="17">
        <v>1</v>
      </c>
      <c r="T836" s="17">
        <v>1</v>
      </c>
    </row>
    <row r="837" spans="1:20" x14ac:dyDescent="0.25">
      <c r="A837" s="15">
        <v>836</v>
      </c>
      <c r="B837" s="15" t="s">
        <v>2853</v>
      </c>
      <c r="C837" s="15">
        <v>3944</v>
      </c>
      <c r="D837" s="15" t="s">
        <v>521</v>
      </c>
      <c r="E837" s="15" t="s">
        <v>2846</v>
      </c>
      <c r="F837" s="15" t="s">
        <v>2846</v>
      </c>
      <c r="G837" s="15" t="s">
        <v>294</v>
      </c>
      <c r="H837" s="15" t="s">
        <v>596</v>
      </c>
      <c r="I837" s="15" t="s">
        <v>2855</v>
      </c>
      <c r="J837" s="15" t="s">
        <v>154</v>
      </c>
      <c r="K837" s="15" t="s">
        <v>155</v>
      </c>
      <c r="L837" s="15" t="s">
        <v>156</v>
      </c>
      <c r="M837" s="15" t="s">
        <v>156</v>
      </c>
      <c r="N837" s="16">
        <v>43318</v>
      </c>
      <c r="O837" s="16">
        <v>43465</v>
      </c>
      <c r="P837" s="15">
        <v>4</v>
      </c>
      <c r="Q837" s="15">
        <v>4</v>
      </c>
      <c r="R837" s="15">
        <v>4</v>
      </c>
      <c r="S837" s="17">
        <v>1</v>
      </c>
      <c r="T837" s="17">
        <v>1</v>
      </c>
    </row>
    <row r="838" spans="1:20" x14ac:dyDescent="0.25">
      <c r="A838" s="15">
        <v>837</v>
      </c>
      <c r="B838" s="15" t="s">
        <v>2853</v>
      </c>
      <c r="C838" s="15">
        <v>3944</v>
      </c>
      <c r="D838" s="15" t="s">
        <v>521</v>
      </c>
      <c r="E838" s="15" t="s">
        <v>2846</v>
      </c>
      <c r="F838" s="15" t="s">
        <v>2846</v>
      </c>
      <c r="G838" s="15" t="s">
        <v>265</v>
      </c>
      <c r="H838" s="15" t="s">
        <v>597</v>
      </c>
      <c r="I838" s="15" t="s">
        <v>2856</v>
      </c>
      <c r="J838" s="15" t="s">
        <v>154</v>
      </c>
      <c r="K838" s="15" t="s">
        <v>155</v>
      </c>
      <c r="L838" s="15" t="s">
        <v>156</v>
      </c>
      <c r="M838" s="15" t="s">
        <v>156</v>
      </c>
      <c r="N838" s="16">
        <v>43318</v>
      </c>
      <c r="O838" s="16">
        <v>43465</v>
      </c>
      <c r="P838" s="15">
        <v>4</v>
      </c>
      <c r="Q838" s="15">
        <v>4</v>
      </c>
      <c r="R838" s="15">
        <v>4</v>
      </c>
      <c r="S838" s="17">
        <v>1</v>
      </c>
      <c r="T838" s="17">
        <v>1</v>
      </c>
    </row>
    <row r="839" spans="1:20" x14ac:dyDescent="0.25">
      <c r="A839" s="15">
        <v>838</v>
      </c>
      <c r="B839" s="15" t="s">
        <v>2853</v>
      </c>
      <c r="C839" s="15">
        <v>3944</v>
      </c>
      <c r="D839" s="15" t="s">
        <v>521</v>
      </c>
      <c r="E839" s="15" t="s">
        <v>2846</v>
      </c>
      <c r="F839" s="15" t="s">
        <v>2846</v>
      </c>
      <c r="G839" s="15" t="s">
        <v>28</v>
      </c>
      <c r="H839" s="15" t="s">
        <v>598</v>
      </c>
      <c r="I839" s="15" t="s">
        <v>2855</v>
      </c>
      <c r="J839" s="15" t="s">
        <v>56</v>
      </c>
      <c r="K839" s="15" t="s">
        <v>57</v>
      </c>
      <c r="L839" s="15" t="s">
        <v>58</v>
      </c>
      <c r="M839" s="15" t="s">
        <v>59</v>
      </c>
      <c r="N839" s="16">
        <v>43318</v>
      </c>
      <c r="O839" s="16">
        <v>43465</v>
      </c>
      <c r="P839" s="15">
        <v>4</v>
      </c>
      <c r="Q839" s="15">
        <v>4</v>
      </c>
      <c r="R839" s="15">
        <v>4</v>
      </c>
      <c r="S839" s="17">
        <v>1</v>
      </c>
      <c r="T839" s="17">
        <v>1</v>
      </c>
    </row>
    <row r="840" spans="1:20" x14ac:dyDescent="0.25">
      <c r="A840" s="15">
        <v>839</v>
      </c>
      <c r="B840" s="15" t="s">
        <v>2853</v>
      </c>
      <c r="C840" s="15">
        <v>3944</v>
      </c>
      <c r="D840" s="15" t="s">
        <v>521</v>
      </c>
      <c r="E840" s="15" t="s">
        <v>2846</v>
      </c>
      <c r="F840" s="15" t="s">
        <v>2846</v>
      </c>
      <c r="G840" s="15" t="s">
        <v>224</v>
      </c>
      <c r="H840" s="15" t="s">
        <v>599</v>
      </c>
      <c r="I840" s="15" t="s">
        <v>2855</v>
      </c>
      <c r="J840" s="15" t="s">
        <v>183</v>
      </c>
      <c r="K840" s="15" t="s">
        <v>184</v>
      </c>
      <c r="L840" s="15" t="s">
        <v>146</v>
      </c>
      <c r="M840" s="15" t="s">
        <v>147</v>
      </c>
      <c r="N840" s="16">
        <v>43318</v>
      </c>
      <c r="O840" s="16">
        <v>44926</v>
      </c>
      <c r="P840" s="15">
        <v>2592</v>
      </c>
      <c r="Q840" s="15">
        <v>4320</v>
      </c>
      <c r="R840" s="15">
        <v>864</v>
      </c>
      <c r="S840" s="17">
        <v>0.33333333333333331</v>
      </c>
      <c r="T840" s="17">
        <v>0.2</v>
      </c>
    </row>
    <row r="841" spans="1:20" x14ac:dyDescent="0.25">
      <c r="A841" s="15">
        <v>840</v>
      </c>
      <c r="B841" s="15" t="s">
        <v>2853</v>
      </c>
      <c r="C841" s="15">
        <v>3944</v>
      </c>
      <c r="D841" s="15" t="s">
        <v>521</v>
      </c>
      <c r="E841" s="15" t="s">
        <v>2846</v>
      </c>
      <c r="F841" s="15" t="s">
        <v>2846</v>
      </c>
      <c r="G841" s="15" t="s">
        <v>268</v>
      </c>
      <c r="H841" s="15" t="s">
        <v>600</v>
      </c>
      <c r="I841" s="15" t="s">
        <v>2855</v>
      </c>
      <c r="J841" s="15" t="s">
        <v>183</v>
      </c>
      <c r="K841" s="15" t="s">
        <v>184</v>
      </c>
      <c r="L841" s="15" t="s">
        <v>146</v>
      </c>
      <c r="M841" s="15" t="s">
        <v>147</v>
      </c>
      <c r="N841" s="16">
        <v>43647</v>
      </c>
      <c r="O841" s="16">
        <v>44926</v>
      </c>
      <c r="P841" s="15">
        <v>240</v>
      </c>
      <c r="Q841" s="15">
        <v>480</v>
      </c>
      <c r="R841" s="15">
        <v>449</v>
      </c>
      <c r="S841" s="17">
        <v>1</v>
      </c>
      <c r="T841" s="17">
        <v>0.93541666666666667</v>
      </c>
    </row>
    <row r="842" spans="1:20" x14ac:dyDescent="0.25">
      <c r="A842" s="15">
        <v>841</v>
      </c>
      <c r="B842" s="15" t="s">
        <v>2853</v>
      </c>
      <c r="C842" s="15">
        <v>3944</v>
      </c>
      <c r="D842" s="15" t="s">
        <v>521</v>
      </c>
      <c r="E842" s="15" t="s">
        <v>2846</v>
      </c>
      <c r="F842" s="15" t="s">
        <v>2846</v>
      </c>
      <c r="G842" s="15" t="s">
        <v>288</v>
      </c>
      <c r="H842" s="15" t="s">
        <v>601</v>
      </c>
      <c r="I842" s="15" t="s">
        <v>2855</v>
      </c>
      <c r="J842" s="15" t="s">
        <v>183</v>
      </c>
      <c r="K842" s="15" t="s">
        <v>184</v>
      </c>
      <c r="L842" s="15" t="s">
        <v>146</v>
      </c>
      <c r="M842" s="15" t="s">
        <v>147</v>
      </c>
      <c r="N842" s="16">
        <v>43318</v>
      </c>
      <c r="O842" s="16">
        <v>44926</v>
      </c>
      <c r="P842" s="15">
        <v>50</v>
      </c>
      <c r="Q842" s="15">
        <v>50</v>
      </c>
      <c r="R842" s="15">
        <v>81.099999999999994</v>
      </c>
      <c r="S842" s="17">
        <v>1</v>
      </c>
      <c r="T842" s="17">
        <v>1</v>
      </c>
    </row>
    <row r="843" spans="1:20" x14ac:dyDescent="0.25">
      <c r="A843" s="15">
        <v>842</v>
      </c>
      <c r="B843" s="15" t="s">
        <v>2853</v>
      </c>
      <c r="C843" s="15">
        <v>3944</v>
      </c>
      <c r="D843" s="15" t="s">
        <v>521</v>
      </c>
      <c r="E843" s="15" t="s">
        <v>2846</v>
      </c>
      <c r="F843" s="15" t="s">
        <v>2846</v>
      </c>
      <c r="G843" s="15" t="s">
        <v>239</v>
      </c>
      <c r="H843" s="15" t="s">
        <v>602</v>
      </c>
      <c r="I843" s="15" t="s">
        <v>2051</v>
      </c>
      <c r="J843" s="15" t="s">
        <v>154</v>
      </c>
      <c r="K843" s="15" t="s">
        <v>155</v>
      </c>
      <c r="L843" s="15" t="s">
        <v>156</v>
      </c>
      <c r="M843" s="15" t="s">
        <v>156</v>
      </c>
      <c r="N843" s="16">
        <v>43318</v>
      </c>
      <c r="O843" s="16">
        <v>43836</v>
      </c>
      <c r="P843" s="15">
        <v>520252</v>
      </c>
      <c r="Q843" s="15">
        <v>520252</v>
      </c>
      <c r="R843" s="15">
        <v>481300</v>
      </c>
      <c r="S843" s="17">
        <v>0.92512859152872073</v>
      </c>
      <c r="T843" s="17">
        <v>0.92512859152872073</v>
      </c>
    </row>
    <row r="844" spans="1:20" x14ac:dyDescent="0.25">
      <c r="A844" s="15">
        <v>843</v>
      </c>
      <c r="B844" s="15" t="s">
        <v>2853</v>
      </c>
      <c r="C844" s="15">
        <v>3944</v>
      </c>
      <c r="D844" s="15" t="s">
        <v>521</v>
      </c>
      <c r="E844" s="15" t="s">
        <v>2846</v>
      </c>
      <c r="F844" s="15" t="s">
        <v>2846</v>
      </c>
      <c r="G844" s="15" t="s">
        <v>248</v>
      </c>
      <c r="H844" s="15" t="s">
        <v>603</v>
      </c>
      <c r="I844" s="15" t="s">
        <v>2051</v>
      </c>
      <c r="J844" s="15" t="s">
        <v>154</v>
      </c>
      <c r="K844" s="15" t="s">
        <v>155</v>
      </c>
      <c r="L844" s="15" t="s">
        <v>156</v>
      </c>
      <c r="M844" s="15" t="s">
        <v>156</v>
      </c>
      <c r="N844" s="16">
        <v>43318</v>
      </c>
      <c r="O844" s="16">
        <v>44196</v>
      </c>
      <c r="P844" s="15">
        <v>6</v>
      </c>
      <c r="Q844" s="15">
        <v>6</v>
      </c>
      <c r="R844" s="15">
        <v>25</v>
      </c>
      <c r="S844" s="17">
        <v>1</v>
      </c>
      <c r="T844" s="17">
        <v>1</v>
      </c>
    </row>
    <row r="845" spans="1:20" x14ac:dyDescent="0.25">
      <c r="A845" s="15">
        <v>844</v>
      </c>
      <c r="B845" s="15" t="s">
        <v>2853</v>
      </c>
      <c r="C845" s="15">
        <v>3944</v>
      </c>
      <c r="D845" s="15" t="s">
        <v>521</v>
      </c>
      <c r="E845" s="15" t="s">
        <v>2846</v>
      </c>
      <c r="F845" s="15" t="s">
        <v>2846</v>
      </c>
      <c r="G845" s="15" t="s">
        <v>258</v>
      </c>
      <c r="H845" s="15" t="s">
        <v>604</v>
      </c>
      <c r="I845" s="15" t="s">
        <v>2855</v>
      </c>
      <c r="J845" s="15" t="s">
        <v>183</v>
      </c>
      <c r="K845" s="15" t="s">
        <v>184</v>
      </c>
      <c r="L845" s="15" t="s">
        <v>146</v>
      </c>
      <c r="M845" s="15" t="s">
        <v>147</v>
      </c>
      <c r="N845" s="16">
        <v>43318</v>
      </c>
      <c r="O845" s="16">
        <v>44926</v>
      </c>
      <c r="P845" s="15">
        <v>79088</v>
      </c>
      <c r="Q845" s="15">
        <v>79088</v>
      </c>
      <c r="R845" s="15">
        <v>83417</v>
      </c>
      <c r="S845" s="17">
        <v>1</v>
      </c>
      <c r="T845" s="17">
        <v>1</v>
      </c>
    </row>
    <row r="846" spans="1:20" x14ac:dyDescent="0.25">
      <c r="A846" s="15">
        <v>845</v>
      </c>
      <c r="B846" s="15" t="s">
        <v>2853</v>
      </c>
      <c r="C846" s="15">
        <v>3944</v>
      </c>
      <c r="D846" s="15" t="s">
        <v>521</v>
      </c>
      <c r="E846" s="15" t="s">
        <v>2846</v>
      </c>
      <c r="F846" s="15" t="s">
        <v>2846</v>
      </c>
      <c r="G846" s="15" t="s">
        <v>285</v>
      </c>
      <c r="H846" s="15" t="s">
        <v>605</v>
      </c>
      <c r="I846" s="15" t="s">
        <v>2856</v>
      </c>
      <c r="J846" s="15" t="s">
        <v>577</v>
      </c>
      <c r="K846" s="15" t="s">
        <v>578</v>
      </c>
      <c r="L846" s="15" t="s">
        <v>579</v>
      </c>
      <c r="M846" s="15" t="s">
        <v>580</v>
      </c>
      <c r="N846" s="16">
        <v>43318</v>
      </c>
      <c r="O846" s="16">
        <v>44561</v>
      </c>
      <c r="P846" s="15">
        <v>6339</v>
      </c>
      <c r="Q846" s="15">
        <v>7991</v>
      </c>
      <c r="R846" s="15">
        <v>4836</v>
      </c>
      <c r="S846" s="17">
        <v>0.76289635589209659</v>
      </c>
      <c r="T846" s="17">
        <v>0.60518082843198595</v>
      </c>
    </row>
    <row r="847" spans="1:20" x14ac:dyDescent="0.25">
      <c r="A847" s="15">
        <v>846</v>
      </c>
      <c r="B847" s="15" t="s">
        <v>2853</v>
      </c>
      <c r="C847" s="15">
        <v>3944</v>
      </c>
      <c r="D847" s="15" t="s">
        <v>521</v>
      </c>
      <c r="E847" s="15" t="s">
        <v>2846</v>
      </c>
      <c r="F847" s="15" t="s">
        <v>2846</v>
      </c>
      <c r="G847" s="15" t="s">
        <v>264</v>
      </c>
      <c r="H847" s="15" t="s">
        <v>606</v>
      </c>
      <c r="I847" s="15" t="s">
        <v>2855</v>
      </c>
      <c r="J847" s="15" t="s">
        <v>154</v>
      </c>
      <c r="K847" s="15" t="s">
        <v>155</v>
      </c>
      <c r="L847" s="15" t="s">
        <v>156</v>
      </c>
      <c r="M847" s="15" t="s">
        <v>156</v>
      </c>
      <c r="N847" s="16">
        <v>43318</v>
      </c>
      <c r="O847" s="16">
        <v>43830</v>
      </c>
      <c r="P847" s="15">
        <v>8</v>
      </c>
      <c r="Q847" s="15">
        <v>8</v>
      </c>
      <c r="R847" s="15">
        <v>7</v>
      </c>
      <c r="S847" s="17">
        <v>0.875</v>
      </c>
      <c r="T847" s="17">
        <v>0.875</v>
      </c>
    </row>
    <row r="848" spans="1:20" x14ac:dyDescent="0.25">
      <c r="A848" s="15">
        <v>847</v>
      </c>
      <c r="B848" s="15" t="s">
        <v>2853</v>
      </c>
      <c r="C848" s="15">
        <v>3944</v>
      </c>
      <c r="D848" s="15" t="s">
        <v>521</v>
      </c>
      <c r="E848" s="15" t="s">
        <v>2846</v>
      </c>
      <c r="F848" s="15" t="s">
        <v>2846</v>
      </c>
      <c r="G848" s="15" t="s">
        <v>222</v>
      </c>
      <c r="H848" s="15" t="s">
        <v>607</v>
      </c>
      <c r="I848" s="15" t="s">
        <v>2855</v>
      </c>
      <c r="J848" s="15" t="s">
        <v>183</v>
      </c>
      <c r="K848" s="15" t="s">
        <v>184</v>
      </c>
      <c r="L848" s="15" t="s">
        <v>146</v>
      </c>
      <c r="M848" s="15" t="s">
        <v>147</v>
      </c>
      <c r="N848" s="16">
        <v>43318</v>
      </c>
      <c r="O848" s="16">
        <v>44926</v>
      </c>
      <c r="P848" s="15">
        <v>80</v>
      </c>
      <c r="Q848" s="15">
        <v>80</v>
      </c>
      <c r="R848" s="15">
        <v>81.8</v>
      </c>
      <c r="S848" s="17">
        <v>1</v>
      </c>
      <c r="T848" s="17">
        <v>1</v>
      </c>
    </row>
    <row r="849" spans="1:20" x14ac:dyDescent="0.25">
      <c r="A849" s="15">
        <v>848</v>
      </c>
      <c r="B849" s="15" t="s">
        <v>2853</v>
      </c>
      <c r="C849" s="15">
        <v>3944</v>
      </c>
      <c r="D849" s="15" t="s">
        <v>521</v>
      </c>
      <c r="E849" s="15" t="s">
        <v>2846</v>
      </c>
      <c r="F849" s="15" t="s">
        <v>2846</v>
      </c>
      <c r="G849" s="15" t="s">
        <v>271</v>
      </c>
      <c r="H849" s="15" t="s">
        <v>608</v>
      </c>
      <c r="I849" s="15" t="s">
        <v>2855</v>
      </c>
      <c r="J849" s="15" t="s">
        <v>144</v>
      </c>
      <c r="K849" s="15" t="s">
        <v>145</v>
      </c>
      <c r="L849" s="15" t="s">
        <v>146</v>
      </c>
      <c r="M849" s="15" t="s">
        <v>147</v>
      </c>
      <c r="N849" s="16">
        <v>43318</v>
      </c>
      <c r="O849" s="16">
        <v>44378</v>
      </c>
      <c r="P849" s="15">
        <v>800</v>
      </c>
      <c r="Q849" s="15">
        <v>850</v>
      </c>
      <c r="R849" s="15">
        <v>675</v>
      </c>
      <c r="S849" s="17">
        <v>0.84375</v>
      </c>
      <c r="T849" s="17">
        <v>0.79411764705882348</v>
      </c>
    </row>
    <row r="850" spans="1:20" x14ac:dyDescent="0.25">
      <c r="A850" s="15">
        <v>849</v>
      </c>
      <c r="B850" s="15" t="s">
        <v>2853</v>
      </c>
      <c r="C850" s="15">
        <v>3944</v>
      </c>
      <c r="D850" s="15" t="s">
        <v>521</v>
      </c>
      <c r="E850" s="15" t="s">
        <v>2846</v>
      </c>
      <c r="F850" s="15" t="s">
        <v>2846</v>
      </c>
      <c r="G850" s="15" t="s">
        <v>237</v>
      </c>
      <c r="H850" s="15" t="s">
        <v>609</v>
      </c>
      <c r="I850" s="15" t="s">
        <v>2855</v>
      </c>
      <c r="J850" s="15" t="s">
        <v>183</v>
      </c>
      <c r="K850" s="15" t="s">
        <v>184</v>
      </c>
      <c r="L850" s="15" t="s">
        <v>146</v>
      </c>
      <c r="M850" s="15" t="s">
        <v>147</v>
      </c>
      <c r="N850" s="16">
        <v>43318</v>
      </c>
      <c r="O850" s="16">
        <v>44926</v>
      </c>
      <c r="P850" s="15">
        <v>90</v>
      </c>
      <c r="Q850" s="15">
        <v>90</v>
      </c>
      <c r="R850" s="15">
        <v>93.3</v>
      </c>
      <c r="S850" s="17">
        <v>1</v>
      </c>
      <c r="T850" s="17">
        <v>1</v>
      </c>
    </row>
    <row r="851" spans="1:20" x14ac:dyDescent="0.25">
      <c r="A851" s="15">
        <v>850</v>
      </c>
      <c r="B851" s="15" t="s">
        <v>2853</v>
      </c>
      <c r="C851" s="15">
        <v>3944</v>
      </c>
      <c r="D851" s="15" t="s">
        <v>521</v>
      </c>
      <c r="E851" s="15" t="s">
        <v>2846</v>
      </c>
      <c r="F851" s="15" t="s">
        <v>2846</v>
      </c>
      <c r="G851" s="15" t="s">
        <v>161</v>
      </c>
      <c r="H851" s="15" t="s">
        <v>610</v>
      </c>
      <c r="I851" s="15" t="s">
        <v>2051</v>
      </c>
      <c r="J851" s="15" t="s">
        <v>611</v>
      </c>
      <c r="K851" s="15" t="s">
        <v>612</v>
      </c>
      <c r="L851" s="15" t="s">
        <v>122</v>
      </c>
      <c r="M851" s="15" t="s">
        <v>123</v>
      </c>
      <c r="N851" s="16">
        <v>44562</v>
      </c>
      <c r="O851" s="16">
        <v>44926</v>
      </c>
      <c r="P851" s="15">
        <v>0</v>
      </c>
      <c r="Q851" s="15">
        <v>100</v>
      </c>
      <c r="R851" s="15">
        <v>0</v>
      </c>
      <c r="S851" s="17">
        <v>0</v>
      </c>
      <c r="T851" s="17">
        <v>0</v>
      </c>
    </row>
    <row r="852" spans="1:20" x14ac:dyDescent="0.25">
      <c r="A852" s="15">
        <v>851</v>
      </c>
      <c r="B852" s="15" t="s">
        <v>2853</v>
      </c>
      <c r="C852" s="15">
        <v>3944</v>
      </c>
      <c r="D852" s="15" t="s">
        <v>521</v>
      </c>
      <c r="E852" s="15" t="s">
        <v>2846</v>
      </c>
      <c r="F852" s="15" t="s">
        <v>2846</v>
      </c>
      <c r="G852" s="15" t="s">
        <v>43</v>
      </c>
      <c r="H852" s="15" t="s">
        <v>613</v>
      </c>
      <c r="I852" s="15" t="s">
        <v>2855</v>
      </c>
      <c r="J852" s="15" t="s">
        <v>56</v>
      </c>
      <c r="K852" s="15" t="s">
        <v>57</v>
      </c>
      <c r="L852" s="15" t="s">
        <v>58</v>
      </c>
      <c r="M852" s="15" t="s">
        <v>59</v>
      </c>
      <c r="N852" s="16">
        <v>43318</v>
      </c>
      <c r="O852" s="16">
        <v>44926</v>
      </c>
      <c r="P852" s="15">
        <v>70</v>
      </c>
      <c r="Q852" s="15">
        <v>100</v>
      </c>
      <c r="R852" s="15">
        <v>66.66</v>
      </c>
      <c r="S852" s="17">
        <v>0.95228571428571429</v>
      </c>
      <c r="T852" s="17">
        <v>0.66659999999999997</v>
      </c>
    </row>
    <row r="853" spans="1:20" x14ac:dyDescent="0.25">
      <c r="A853" s="15">
        <v>852</v>
      </c>
      <c r="B853" s="15" t="s">
        <v>2853</v>
      </c>
      <c r="C853" s="15">
        <v>3944</v>
      </c>
      <c r="D853" s="15" t="s">
        <v>521</v>
      </c>
      <c r="E853" s="15" t="s">
        <v>2846</v>
      </c>
      <c r="F853" s="15" t="s">
        <v>2846</v>
      </c>
      <c r="G853" s="15" t="s">
        <v>335</v>
      </c>
      <c r="H853" s="15" t="s">
        <v>614</v>
      </c>
      <c r="I853" s="15" t="s">
        <v>2856</v>
      </c>
      <c r="J853" s="15" t="s">
        <v>249</v>
      </c>
      <c r="K853" s="15" t="s">
        <v>250</v>
      </c>
      <c r="L853" s="15" t="s">
        <v>31</v>
      </c>
      <c r="M853" s="15" t="s">
        <v>31</v>
      </c>
      <c r="N853" s="16">
        <v>43466</v>
      </c>
      <c r="O853" s="16">
        <v>43830</v>
      </c>
      <c r="P853" s="15">
        <v>100</v>
      </c>
      <c r="Q853" s="15">
        <v>100</v>
      </c>
      <c r="R853" s="15">
        <v>100</v>
      </c>
      <c r="S853" s="17">
        <v>1</v>
      </c>
      <c r="T853" s="17">
        <v>1</v>
      </c>
    </row>
    <row r="854" spans="1:20" x14ac:dyDescent="0.25">
      <c r="A854" s="15">
        <v>853</v>
      </c>
      <c r="B854" s="15" t="s">
        <v>2853</v>
      </c>
      <c r="C854" s="15">
        <v>3944</v>
      </c>
      <c r="D854" s="15" t="s">
        <v>521</v>
      </c>
      <c r="E854" s="15" t="s">
        <v>2846</v>
      </c>
      <c r="F854" s="15" t="s">
        <v>2846</v>
      </c>
      <c r="G854" s="15" t="s">
        <v>370</v>
      </c>
      <c r="H854" s="15" t="s">
        <v>615</v>
      </c>
      <c r="I854" s="15" t="s">
        <v>2051</v>
      </c>
      <c r="J854" s="15" t="s">
        <v>252</v>
      </c>
      <c r="K854" s="15" t="s">
        <v>253</v>
      </c>
      <c r="L854" s="15" t="s">
        <v>31</v>
      </c>
      <c r="M854" s="15" t="s">
        <v>31</v>
      </c>
      <c r="N854" s="16">
        <v>43318</v>
      </c>
      <c r="O854" s="16">
        <v>43449</v>
      </c>
      <c r="P854" s="15">
        <v>100</v>
      </c>
      <c r="Q854" s="15">
        <v>100</v>
      </c>
      <c r="R854" s="15">
        <v>100</v>
      </c>
      <c r="S854" s="17">
        <v>1</v>
      </c>
      <c r="T854" s="17">
        <v>1</v>
      </c>
    </row>
    <row r="855" spans="1:20" x14ac:dyDescent="0.25">
      <c r="A855" s="15">
        <v>854</v>
      </c>
      <c r="B855" s="15" t="s">
        <v>2853</v>
      </c>
      <c r="C855" s="15">
        <v>3944</v>
      </c>
      <c r="D855" s="15" t="s">
        <v>521</v>
      </c>
      <c r="E855" s="15" t="s">
        <v>2846</v>
      </c>
      <c r="F855" s="15" t="s">
        <v>2846</v>
      </c>
      <c r="G855" s="15" t="s">
        <v>49</v>
      </c>
      <c r="H855" s="15" t="s">
        <v>616</v>
      </c>
      <c r="I855" s="15" t="s">
        <v>2855</v>
      </c>
      <c r="J855" s="15" t="s">
        <v>56</v>
      </c>
      <c r="K855" s="15" t="s">
        <v>57</v>
      </c>
      <c r="L855" s="15" t="s">
        <v>58</v>
      </c>
      <c r="M855" s="15" t="s">
        <v>59</v>
      </c>
      <c r="N855" s="16">
        <v>43318</v>
      </c>
      <c r="O855" s="16">
        <v>44196</v>
      </c>
      <c r="P855" s="15">
        <v>90</v>
      </c>
      <c r="Q855" s="15">
        <v>100</v>
      </c>
      <c r="R855" s="15">
        <v>100</v>
      </c>
      <c r="S855" s="17">
        <v>1</v>
      </c>
      <c r="T855" s="17">
        <v>1</v>
      </c>
    </row>
    <row r="856" spans="1:20" x14ac:dyDescent="0.25">
      <c r="A856" s="15">
        <v>855</v>
      </c>
      <c r="B856" s="15" t="s">
        <v>2853</v>
      </c>
      <c r="C856" s="15">
        <v>3944</v>
      </c>
      <c r="D856" s="15" t="s">
        <v>521</v>
      </c>
      <c r="E856" s="15" t="s">
        <v>2846</v>
      </c>
      <c r="F856" s="15" t="s">
        <v>2846</v>
      </c>
      <c r="G856" s="15" t="s">
        <v>51</v>
      </c>
      <c r="H856" s="15" t="s">
        <v>617</v>
      </c>
      <c r="I856" s="15" t="s">
        <v>2855</v>
      </c>
      <c r="J856" s="15" t="s">
        <v>317</v>
      </c>
      <c r="K856" s="15" t="s">
        <v>318</v>
      </c>
      <c r="L856" s="15" t="s">
        <v>319</v>
      </c>
      <c r="M856" s="15" t="s">
        <v>320</v>
      </c>
      <c r="N856" s="16">
        <v>43318</v>
      </c>
      <c r="O856" s="16">
        <v>43830</v>
      </c>
      <c r="P856" s="15">
        <v>100</v>
      </c>
      <c r="Q856" s="15">
        <v>100</v>
      </c>
      <c r="R856" s="15">
        <v>50</v>
      </c>
      <c r="S856" s="17">
        <v>0.5</v>
      </c>
      <c r="T856" s="17">
        <v>0.5</v>
      </c>
    </row>
    <row r="857" spans="1:20" x14ac:dyDescent="0.25">
      <c r="A857" s="15">
        <v>856</v>
      </c>
      <c r="B857" s="15" t="s">
        <v>2853</v>
      </c>
      <c r="C857" s="15">
        <v>3944</v>
      </c>
      <c r="D857" s="15" t="s">
        <v>521</v>
      </c>
      <c r="E857" s="15" t="s">
        <v>2846</v>
      </c>
      <c r="F857" s="15" t="s">
        <v>2846</v>
      </c>
      <c r="G857" s="15" t="s">
        <v>50</v>
      </c>
      <c r="H857" s="15" t="s">
        <v>618</v>
      </c>
      <c r="I857" s="15" t="s">
        <v>2855</v>
      </c>
      <c r="J857" s="15" t="s">
        <v>317</v>
      </c>
      <c r="K857" s="15" t="s">
        <v>318</v>
      </c>
      <c r="L857" s="15" t="s">
        <v>319</v>
      </c>
      <c r="M857" s="15" t="s">
        <v>320</v>
      </c>
      <c r="N857" s="16">
        <v>43318</v>
      </c>
      <c r="O857" s="16">
        <v>44561</v>
      </c>
      <c r="P857" s="15">
        <v>70</v>
      </c>
      <c r="Q857" s="15">
        <v>100</v>
      </c>
      <c r="R857" s="15">
        <v>33.299999999999997</v>
      </c>
      <c r="S857" s="17">
        <v>0.4757142857142857</v>
      </c>
      <c r="T857" s="17">
        <v>0.33299999999999996</v>
      </c>
    </row>
    <row r="858" spans="1:20" x14ac:dyDescent="0.25">
      <c r="A858" s="15">
        <v>857</v>
      </c>
      <c r="B858" s="15" t="s">
        <v>2853</v>
      </c>
      <c r="C858" s="15">
        <v>3944</v>
      </c>
      <c r="D858" s="15" t="s">
        <v>521</v>
      </c>
      <c r="E858" s="15" t="s">
        <v>2846</v>
      </c>
      <c r="F858" s="15" t="s">
        <v>2846</v>
      </c>
      <c r="G858" s="15" t="s">
        <v>41</v>
      </c>
      <c r="H858" s="15" t="s">
        <v>619</v>
      </c>
      <c r="I858" s="15" t="s">
        <v>2855</v>
      </c>
      <c r="J858" s="15" t="s">
        <v>56</v>
      </c>
      <c r="K858" s="15" t="s">
        <v>57</v>
      </c>
      <c r="L858" s="15" t="s">
        <v>58</v>
      </c>
      <c r="M858" s="15" t="s">
        <v>59</v>
      </c>
      <c r="N858" s="16">
        <v>43318</v>
      </c>
      <c r="O858" s="16">
        <v>44926</v>
      </c>
      <c r="P858" s="15">
        <v>70</v>
      </c>
      <c r="Q858" s="15">
        <v>100</v>
      </c>
      <c r="R858" s="15">
        <v>100</v>
      </c>
      <c r="S858" s="17">
        <v>1</v>
      </c>
      <c r="T858" s="17">
        <v>1</v>
      </c>
    </row>
    <row r="859" spans="1:20" x14ac:dyDescent="0.25">
      <c r="A859" s="15">
        <v>858</v>
      </c>
      <c r="B859" s="15" t="s">
        <v>2853</v>
      </c>
      <c r="C859" s="15">
        <v>3944</v>
      </c>
      <c r="D859" s="15" t="s">
        <v>521</v>
      </c>
      <c r="E859" s="15" t="s">
        <v>2846</v>
      </c>
      <c r="F859" s="15" t="s">
        <v>2846</v>
      </c>
      <c r="G859" s="15" t="s">
        <v>83</v>
      </c>
      <c r="H859" s="15" t="s">
        <v>620</v>
      </c>
      <c r="I859" s="15" t="s">
        <v>2855</v>
      </c>
      <c r="J859" s="15" t="s">
        <v>85</v>
      </c>
      <c r="K859" s="15" t="s">
        <v>86</v>
      </c>
      <c r="L859" s="15" t="s">
        <v>87</v>
      </c>
      <c r="M859" s="15" t="s">
        <v>88</v>
      </c>
      <c r="N859" s="16">
        <v>43318</v>
      </c>
      <c r="O859" s="16">
        <v>43465</v>
      </c>
      <c r="P859" s="15">
        <v>100</v>
      </c>
      <c r="Q859" s="15">
        <v>100</v>
      </c>
      <c r="R859" s="15">
        <v>100</v>
      </c>
      <c r="S859" s="17">
        <v>1</v>
      </c>
      <c r="T859" s="17">
        <v>1</v>
      </c>
    </row>
    <row r="860" spans="1:20" x14ac:dyDescent="0.25">
      <c r="A860" s="15">
        <v>859</v>
      </c>
      <c r="B860" s="15" t="s">
        <v>2853</v>
      </c>
      <c r="C860" s="15">
        <v>3944</v>
      </c>
      <c r="D860" s="15" t="s">
        <v>521</v>
      </c>
      <c r="E860" s="15" t="s">
        <v>2846</v>
      </c>
      <c r="F860" s="15" t="s">
        <v>2846</v>
      </c>
      <c r="G860" s="15" t="s">
        <v>76</v>
      </c>
      <c r="H860" s="15" t="s">
        <v>621</v>
      </c>
      <c r="I860" s="15" t="s">
        <v>2856</v>
      </c>
      <c r="J860" s="15" t="s">
        <v>85</v>
      </c>
      <c r="K860" s="15" t="s">
        <v>86</v>
      </c>
      <c r="L860" s="15" t="s">
        <v>87</v>
      </c>
      <c r="M860" s="15" t="s">
        <v>88</v>
      </c>
      <c r="N860" s="16">
        <v>43318</v>
      </c>
      <c r="O860" s="16">
        <v>43465</v>
      </c>
      <c r="P860" s="15">
        <v>100</v>
      </c>
      <c r="Q860" s="15">
        <v>100</v>
      </c>
      <c r="R860" s="15">
        <v>17</v>
      </c>
      <c r="S860" s="17">
        <v>0.17</v>
      </c>
      <c r="T860" s="17">
        <v>0.17</v>
      </c>
    </row>
    <row r="861" spans="1:20" x14ac:dyDescent="0.25">
      <c r="A861" s="15">
        <v>860</v>
      </c>
      <c r="B861" s="15" t="s">
        <v>2853</v>
      </c>
      <c r="C861" s="15">
        <v>3944</v>
      </c>
      <c r="D861" s="15" t="s">
        <v>521</v>
      </c>
      <c r="E861" s="15" t="s">
        <v>2846</v>
      </c>
      <c r="F861" s="15" t="s">
        <v>2846</v>
      </c>
      <c r="G861" s="15" t="s">
        <v>34</v>
      </c>
      <c r="H861" s="15" t="s">
        <v>622</v>
      </c>
      <c r="I861" s="15" t="s">
        <v>2855</v>
      </c>
      <c r="J861" s="15" t="s">
        <v>623</v>
      </c>
      <c r="K861" s="15" t="s">
        <v>624</v>
      </c>
      <c r="L861" s="15" t="s">
        <v>58</v>
      </c>
      <c r="M861" s="15" t="s">
        <v>59</v>
      </c>
      <c r="N861" s="16">
        <v>43318</v>
      </c>
      <c r="O861" s="16">
        <v>43465</v>
      </c>
      <c r="P861" s="15">
        <v>100</v>
      </c>
      <c r="Q861" s="15">
        <v>100</v>
      </c>
      <c r="R861" s="15">
        <v>100</v>
      </c>
      <c r="S861" s="17">
        <v>1</v>
      </c>
      <c r="T861" s="17">
        <v>1</v>
      </c>
    </row>
    <row r="862" spans="1:20" x14ac:dyDescent="0.25">
      <c r="A862" s="15">
        <v>861</v>
      </c>
      <c r="B862" s="15" t="s">
        <v>2853</v>
      </c>
      <c r="C862" s="15">
        <v>3944</v>
      </c>
      <c r="D862" s="15" t="s">
        <v>521</v>
      </c>
      <c r="E862" s="15" t="s">
        <v>2846</v>
      </c>
      <c r="F862" s="15" t="s">
        <v>2846</v>
      </c>
      <c r="G862" s="15" t="s">
        <v>48</v>
      </c>
      <c r="H862" s="15" t="s">
        <v>625</v>
      </c>
      <c r="I862" s="15" t="s">
        <v>2855</v>
      </c>
      <c r="J862" s="15" t="s">
        <v>56</v>
      </c>
      <c r="K862" s="15" t="s">
        <v>57</v>
      </c>
      <c r="L862" s="15" t="s">
        <v>58</v>
      </c>
      <c r="M862" s="15" t="s">
        <v>59</v>
      </c>
      <c r="N862" s="16">
        <v>43318</v>
      </c>
      <c r="O862" s="16">
        <v>43465</v>
      </c>
      <c r="P862" s="15">
        <v>100</v>
      </c>
      <c r="Q862" s="15">
        <v>100</v>
      </c>
      <c r="R862" s="15">
        <v>100</v>
      </c>
      <c r="S862" s="17">
        <v>1</v>
      </c>
      <c r="T862" s="17">
        <v>1</v>
      </c>
    </row>
    <row r="863" spans="1:20" x14ac:dyDescent="0.25">
      <c r="A863" s="15">
        <v>862</v>
      </c>
      <c r="B863" s="15" t="s">
        <v>2853</v>
      </c>
      <c r="C863" s="15">
        <v>3944</v>
      </c>
      <c r="D863" s="15" t="s">
        <v>521</v>
      </c>
      <c r="E863" s="15" t="s">
        <v>2846</v>
      </c>
      <c r="F863" s="15" t="s">
        <v>2846</v>
      </c>
      <c r="G863" s="15" t="s">
        <v>354</v>
      </c>
      <c r="H863" s="15" t="s">
        <v>626</v>
      </c>
      <c r="I863" s="15" t="s">
        <v>2855</v>
      </c>
      <c r="J863" s="15" t="s">
        <v>162</v>
      </c>
      <c r="K863" s="15" t="s">
        <v>163</v>
      </c>
      <c r="L863" s="15" t="s">
        <v>164</v>
      </c>
      <c r="M863" s="15" t="s">
        <v>164</v>
      </c>
      <c r="N863" s="16">
        <v>43318</v>
      </c>
      <c r="O863" s="16">
        <v>44926</v>
      </c>
      <c r="P863" s="15">
        <v>100</v>
      </c>
      <c r="Q863" s="15">
        <v>100</v>
      </c>
      <c r="R863" s="15">
        <v>100</v>
      </c>
      <c r="S863" s="17">
        <v>1</v>
      </c>
      <c r="T863" s="17">
        <v>1</v>
      </c>
    </row>
    <row r="864" spans="1:20" x14ac:dyDescent="0.25">
      <c r="A864" s="15">
        <v>863</v>
      </c>
      <c r="B864" s="15" t="s">
        <v>2853</v>
      </c>
      <c r="C864" s="15">
        <v>3944</v>
      </c>
      <c r="D864" s="15" t="s">
        <v>521</v>
      </c>
      <c r="E864" s="15" t="s">
        <v>2846</v>
      </c>
      <c r="F864" s="15" t="s">
        <v>2846</v>
      </c>
      <c r="G864" s="15" t="s">
        <v>47</v>
      </c>
      <c r="H864" s="15" t="s">
        <v>627</v>
      </c>
      <c r="I864" s="15" t="s">
        <v>2855</v>
      </c>
      <c r="J864" s="15" t="s">
        <v>56</v>
      </c>
      <c r="K864" s="15" t="s">
        <v>57</v>
      </c>
      <c r="L864" s="15" t="s">
        <v>58</v>
      </c>
      <c r="M864" s="15" t="s">
        <v>59</v>
      </c>
      <c r="N864" s="16">
        <v>43318</v>
      </c>
      <c r="O864" s="16">
        <v>43465</v>
      </c>
      <c r="P864" s="15">
        <v>100</v>
      </c>
      <c r="Q864" s="15">
        <v>100</v>
      </c>
      <c r="R864" s="15">
        <v>100</v>
      </c>
      <c r="S864" s="17">
        <v>1</v>
      </c>
      <c r="T864" s="17">
        <v>1</v>
      </c>
    </row>
    <row r="865" spans="1:20" x14ac:dyDescent="0.25">
      <c r="A865" s="15">
        <v>864</v>
      </c>
      <c r="B865" s="15" t="s">
        <v>2853</v>
      </c>
      <c r="C865" s="15">
        <v>3944</v>
      </c>
      <c r="D865" s="15" t="s">
        <v>521</v>
      </c>
      <c r="E865" s="15" t="s">
        <v>2846</v>
      </c>
      <c r="F865" s="15" t="s">
        <v>2846</v>
      </c>
      <c r="G865" s="15" t="s">
        <v>75</v>
      </c>
      <c r="H865" s="15" t="s">
        <v>628</v>
      </c>
      <c r="I865" s="15" t="s">
        <v>2051</v>
      </c>
      <c r="J865" s="15" t="s">
        <v>85</v>
      </c>
      <c r="K865" s="15" t="s">
        <v>86</v>
      </c>
      <c r="L865" s="15" t="s">
        <v>87</v>
      </c>
      <c r="M865" s="15" t="s">
        <v>88</v>
      </c>
      <c r="N865" s="16">
        <v>43318</v>
      </c>
      <c r="O865" s="16">
        <v>43830</v>
      </c>
      <c r="P865" s="15">
        <v>100</v>
      </c>
      <c r="Q865" s="15">
        <v>100</v>
      </c>
      <c r="R865" s="15">
        <v>100</v>
      </c>
      <c r="S865" s="17">
        <v>1</v>
      </c>
      <c r="T865" s="17">
        <v>1</v>
      </c>
    </row>
    <row r="866" spans="1:20" x14ac:dyDescent="0.25">
      <c r="A866" s="15">
        <v>865</v>
      </c>
      <c r="B866" s="15" t="s">
        <v>2853</v>
      </c>
      <c r="C866" s="15">
        <v>3944</v>
      </c>
      <c r="D866" s="15" t="s">
        <v>521</v>
      </c>
      <c r="E866" s="15" t="s">
        <v>2846</v>
      </c>
      <c r="F866" s="15" t="s">
        <v>2846</v>
      </c>
      <c r="G866" s="15" t="s">
        <v>244</v>
      </c>
      <c r="H866" s="15" t="s">
        <v>629</v>
      </c>
      <c r="I866" s="15" t="s">
        <v>2855</v>
      </c>
      <c r="J866" s="15" t="s">
        <v>317</v>
      </c>
      <c r="K866" s="15" t="s">
        <v>318</v>
      </c>
      <c r="L866" s="15" t="s">
        <v>319</v>
      </c>
      <c r="M866" s="15" t="s">
        <v>320</v>
      </c>
      <c r="N866" s="16">
        <v>43318</v>
      </c>
      <c r="O866" s="16">
        <v>43465</v>
      </c>
      <c r="P866" s="15">
        <v>100</v>
      </c>
      <c r="Q866" s="15">
        <v>100</v>
      </c>
      <c r="R866" s="15">
        <v>100</v>
      </c>
      <c r="S866" s="17">
        <v>1</v>
      </c>
      <c r="T866" s="17">
        <v>1</v>
      </c>
    </row>
    <row r="867" spans="1:20" x14ac:dyDescent="0.25">
      <c r="A867" s="15">
        <v>866</v>
      </c>
      <c r="B867" s="15" t="s">
        <v>2853</v>
      </c>
      <c r="C867" s="15">
        <v>3944</v>
      </c>
      <c r="D867" s="15" t="s">
        <v>521</v>
      </c>
      <c r="E867" s="15" t="s">
        <v>2846</v>
      </c>
      <c r="F867" s="15" t="s">
        <v>2846</v>
      </c>
      <c r="G867" s="15" t="s">
        <v>46</v>
      </c>
      <c r="H867" s="15" t="s">
        <v>630</v>
      </c>
      <c r="I867" s="15" t="s">
        <v>2855</v>
      </c>
      <c r="J867" s="15" t="s">
        <v>56</v>
      </c>
      <c r="K867" s="15" t="s">
        <v>57</v>
      </c>
      <c r="L867" s="15" t="s">
        <v>58</v>
      </c>
      <c r="M867" s="15" t="s">
        <v>59</v>
      </c>
      <c r="N867" s="16">
        <v>43318</v>
      </c>
      <c r="O867" s="16">
        <v>44926</v>
      </c>
      <c r="P867" s="15">
        <v>70</v>
      </c>
      <c r="Q867" s="15">
        <v>100</v>
      </c>
      <c r="R867" s="15">
        <v>0</v>
      </c>
      <c r="S867" s="17">
        <v>0</v>
      </c>
      <c r="T867" s="17">
        <v>0</v>
      </c>
    </row>
    <row r="868" spans="1:20" x14ac:dyDescent="0.25">
      <c r="A868" s="15">
        <v>867</v>
      </c>
      <c r="B868" s="15" t="s">
        <v>2853</v>
      </c>
      <c r="C868" s="15">
        <v>3944</v>
      </c>
      <c r="D868" s="15" t="s">
        <v>521</v>
      </c>
      <c r="E868" s="15" t="s">
        <v>2846</v>
      </c>
      <c r="F868" s="15" t="s">
        <v>2846</v>
      </c>
      <c r="G868" s="15" t="s">
        <v>157</v>
      </c>
      <c r="H868" s="15" t="s">
        <v>631</v>
      </c>
      <c r="I868" s="15" t="s">
        <v>2856</v>
      </c>
      <c r="J868" s="15" t="s">
        <v>125</v>
      </c>
      <c r="K868" s="15" t="s">
        <v>126</v>
      </c>
      <c r="L868" s="15" t="s">
        <v>122</v>
      </c>
      <c r="M868" s="15" t="s">
        <v>123</v>
      </c>
      <c r="N868" s="16">
        <v>43318</v>
      </c>
      <c r="O868" s="16">
        <v>43800</v>
      </c>
      <c r="P868" s="15">
        <v>100</v>
      </c>
      <c r="Q868" s="15">
        <v>100</v>
      </c>
      <c r="R868" s="15">
        <v>75</v>
      </c>
      <c r="S868" s="17">
        <v>0.75</v>
      </c>
      <c r="T868" s="17">
        <v>0.75</v>
      </c>
    </row>
    <row r="869" spans="1:20" x14ac:dyDescent="0.25">
      <c r="A869" s="15">
        <v>868</v>
      </c>
      <c r="B869" s="15" t="s">
        <v>2853</v>
      </c>
      <c r="C869" s="15">
        <v>3944</v>
      </c>
      <c r="D869" s="15" t="s">
        <v>521</v>
      </c>
      <c r="E869" s="15" t="s">
        <v>2846</v>
      </c>
      <c r="F869" s="15" t="s">
        <v>2846</v>
      </c>
      <c r="G869" s="15" t="s">
        <v>39</v>
      </c>
      <c r="H869" s="15" t="s">
        <v>632</v>
      </c>
      <c r="I869" s="15" t="s">
        <v>2855</v>
      </c>
      <c r="J869" s="15" t="s">
        <v>317</v>
      </c>
      <c r="K869" s="15" t="s">
        <v>318</v>
      </c>
      <c r="L869" s="15" t="s">
        <v>319</v>
      </c>
      <c r="M869" s="15" t="s">
        <v>320</v>
      </c>
      <c r="N869" s="16">
        <v>43318</v>
      </c>
      <c r="O869" s="16">
        <v>44196</v>
      </c>
      <c r="P869" s="15">
        <v>100</v>
      </c>
      <c r="Q869" s="15">
        <v>100</v>
      </c>
      <c r="R869" s="15">
        <v>15</v>
      </c>
      <c r="S869" s="17">
        <v>0.15</v>
      </c>
      <c r="T869" s="17">
        <v>0.15</v>
      </c>
    </row>
    <row r="870" spans="1:20" x14ac:dyDescent="0.25">
      <c r="A870" s="15">
        <v>869</v>
      </c>
      <c r="B870" s="15" t="s">
        <v>2853</v>
      </c>
      <c r="C870" s="15">
        <v>3944</v>
      </c>
      <c r="D870" s="15" t="s">
        <v>521</v>
      </c>
      <c r="E870" s="15" t="s">
        <v>2846</v>
      </c>
      <c r="F870" s="15" t="s">
        <v>2846</v>
      </c>
      <c r="G870" s="15" t="s">
        <v>40</v>
      </c>
      <c r="H870" s="15" t="s">
        <v>633</v>
      </c>
      <c r="I870" s="15" t="s">
        <v>2855</v>
      </c>
      <c r="J870" s="15" t="s">
        <v>317</v>
      </c>
      <c r="K870" s="15" t="s">
        <v>318</v>
      </c>
      <c r="L870" s="15" t="s">
        <v>319</v>
      </c>
      <c r="M870" s="15" t="s">
        <v>320</v>
      </c>
      <c r="N870" s="16">
        <v>43318</v>
      </c>
      <c r="O870" s="16">
        <v>43830</v>
      </c>
      <c r="P870" s="15">
        <v>100</v>
      </c>
      <c r="Q870" s="15">
        <v>100</v>
      </c>
      <c r="R870" s="15">
        <v>100</v>
      </c>
      <c r="S870" s="17">
        <v>1</v>
      </c>
      <c r="T870" s="17">
        <v>1</v>
      </c>
    </row>
    <row r="871" spans="1:20" x14ac:dyDescent="0.25">
      <c r="A871" s="15">
        <v>870</v>
      </c>
      <c r="B871" s="15" t="s">
        <v>2853</v>
      </c>
      <c r="C871" s="15">
        <v>3944</v>
      </c>
      <c r="D871" s="15" t="s">
        <v>521</v>
      </c>
      <c r="E871" s="15" t="s">
        <v>2846</v>
      </c>
      <c r="F871" s="15" t="s">
        <v>2846</v>
      </c>
      <c r="G871" s="15" t="s">
        <v>210</v>
      </c>
      <c r="H871" s="15" t="s">
        <v>634</v>
      </c>
      <c r="I871" s="15" t="s">
        <v>2051</v>
      </c>
      <c r="J871" s="15" t="s">
        <v>317</v>
      </c>
      <c r="K871" s="15" t="s">
        <v>318</v>
      </c>
      <c r="L871" s="15" t="s">
        <v>319</v>
      </c>
      <c r="M871" s="15" t="s">
        <v>320</v>
      </c>
      <c r="N871" s="16">
        <v>43318</v>
      </c>
      <c r="O871" s="16">
        <v>43922</v>
      </c>
      <c r="P871" s="15">
        <v>100</v>
      </c>
      <c r="Q871" s="15">
        <v>100</v>
      </c>
      <c r="R871" s="15">
        <v>91</v>
      </c>
      <c r="S871" s="17">
        <v>0.91</v>
      </c>
      <c r="T871" s="17">
        <v>0.91</v>
      </c>
    </row>
    <row r="872" spans="1:20" x14ac:dyDescent="0.25">
      <c r="A872" s="15">
        <v>871</v>
      </c>
      <c r="B872" s="15" t="s">
        <v>2853</v>
      </c>
      <c r="C872" s="15">
        <v>3944</v>
      </c>
      <c r="D872" s="15" t="s">
        <v>521</v>
      </c>
      <c r="E872" s="15" t="s">
        <v>2846</v>
      </c>
      <c r="F872" s="15" t="s">
        <v>2846</v>
      </c>
      <c r="G872" s="15" t="s">
        <v>272</v>
      </c>
      <c r="H872" s="15" t="s">
        <v>635</v>
      </c>
      <c r="I872" s="15" t="s">
        <v>2855</v>
      </c>
      <c r="J872" s="15" t="s">
        <v>56</v>
      </c>
      <c r="K872" s="15" t="s">
        <v>57</v>
      </c>
      <c r="L872" s="15" t="s">
        <v>58</v>
      </c>
      <c r="M872" s="15" t="s">
        <v>59</v>
      </c>
      <c r="N872" s="16">
        <v>43318</v>
      </c>
      <c r="O872" s="16">
        <v>44926</v>
      </c>
      <c r="P872" s="15">
        <v>65</v>
      </c>
      <c r="Q872" s="15">
        <v>100</v>
      </c>
      <c r="R872" s="15">
        <v>0</v>
      </c>
      <c r="S872" s="17">
        <v>0</v>
      </c>
      <c r="T872" s="17">
        <v>0</v>
      </c>
    </row>
    <row r="873" spans="1:20" x14ac:dyDescent="0.25">
      <c r="A873" s="15">
        <v>872</v>
      </c>
      <c r="B873" s="15" t="s">
        <v>2853</v>
      </c>
      <c r="C873" s="15">
        <v>3944</v>
      </c>
      <c r="D873" s="15" t="s">
        <v>521</v>
      </c>
      <c r="E873" s="15" t="s">
        <v>2846</v>
      </c>
      <c r="F873" s="15" t="s">
        <v>2846</v>
      </c>
      <c r="G873" s="15" t="s">
        <v>205</v>
      </c>
      <c r="H873" s="15" t="s">
        <v>636</v>
      </c>
      <c r="I873" s="15" t="s">
        <v>2051</v>
      </c>
      <c r="J873" s="15" t="s">
        <v>317</v>
      </c>
      <c r="K873" s="15" t="s">
        <v>318</v>
      </c>
      <c r="L873" s="15" t="s">
        <v>319</v>
      </c>
      <c r="M873" s="15" t="s">
        <v>320</v>
      </c>
      <c r="N873" s="16">
        <v>43318</v>
      </c>
      <c r="O873" s="16">
        <v>44196</v>
      </c>
      <c r="P873" s="15">
        <v>75</v>
      </c>
      <c r="Q873" s="15">
        <v>100</v>
      </c>
      <c r="R873" s="15">
        <v>100</v>
      </c>
      <c r="S873" s="17">
        <v>1</v>
      </c>
      <c r="T873" s="17">
        <v>1</v>
      </c>
    </row>
    <row r="874" spans="1:20" x14ac:dyDescent="0.25">
      <c r="A874" s="15">
        <v>873</v>
      </c>
      <c r="B874" s="15" t="s">
        <v>2853</v>
      </c>
      <c r="C874" s="15">
        <v>3944</v>
      </c>
      <c r="D874" s="15" t="s">
        <v>521</v>
      </c>
      <c r="E874" s="15" t="s">
        <v>2846</v>
      </c>
      <c r="F874" s="15" t="s">
        <v>2846</v>
      </c>
      <c r="G874" s="15" t="s">
        <v>212</v>
      </c>
      <c r="H874" s="15" t="s">
        <v>637</v>
      </c>
      <c r="I874" s="15" t="s">
        <v>2051</v>
      </c>
      <c r="J874" s="15" t="s">
        <v>317</v>
      </c>
      <c r="K874" s="15" t="s">
        <v>318</v>
      </c>
      <c r="L874" s="15" t="s">
        <v>319</v>
      </c>
      <c r="M874" s="15" t="s">
        <v>320</v>
      </c>
      <c r="N874" s="16">
        <v>43318</v>
      </c>
      <c r="O874" s="16">
        <v>44196</v>
      </c>
      <c r="P874" s="15">
        <v>100</v>
      </c>
      <c r="Q874" s="15">
        <v>100</v>
      </c>
      <c r="R874" s="15">
        <v>38.5</v>
      </c>
      <c r="S874" s="17">
        <v>0.38500000000000001</v>
      </c>
      <c r="T874" s="17">
        <v>0.38500000000000001</v>
      </c>
    </row>
    <row r="875" spans="1:20" x14ac:dyDescent="0.25">
      <c r="A875" s="15">
        <v>874</v>
      </c>
      <c r="B875" s="15" t="s">
        <v>2853</v>
      </c>
      <c r="C875" s="15">
        <v>3944</v>
      </c>
      <c r="D875" s="15" t="s">
        <v>521</v>
      </c>
      <c r="E875" s="15" t="s">
        <v>2846</v>
      </c>
      <c r="F875" s="15" t="s">
        <v>2846</v>
      </c>
      <c r="G875" s="15" t="s">
        <v>35</v>
      </c>
      <c r="H875" s="15" t="s">
        <v>638</v>
      </c>
      <c r="I875" s="15" t="s">
        <v>2855</v>
      </c>
      <c r="J875" s="15" t="s">
        <v>56</v>
      </c>
      <c r="K875" s="15" t="s">
        <v>57</v>
      </c>
      <c r="L875" s="15" t="s">
        <v>58</v>
      </c>
      <c r="M875" s="15" t="s">
        <v>59</v>
      </c>
      <c r="N875" s="16">
        <v>43318</v>
      </c>
      <c r="O875" s="16">
        <v>44926</v>
      </c>
      <c r="P875" s="15">
        <v>70</v>
      </c>
      <c r="Q875" s="15">
        <v>100</v>
      </c>
      <c r="R875" s="15">
        <v>100</v>
      </c>
      <c r="S875" s="17">
        <v>1</v>
      </c>
      <c r="T875" s="17">
        <v>1</v>
      </c>
    </row>
    <row r="876" spans="1:20" x14ac:dyDescent="0.25">
      <c r="A876" s="15">
        <v>875</v>
      </c>
      <c r="B876" s="15" t="s">
        <v>2853</v>
      </c>
      <c r="C876" s="15">
        <v>3944</v>
      </c>
      <c r="D876" s="15" t="s">
        <v>521</v>
      </c>
      <c r="E876" s="15" t="s">
        <v>2846</v>
      </c>
      <c r="F876" s="15" t="s">
        <v>2846</v>
      </c>
      <c r="G876" s="15" t="s">
        <v>208</v>
      </c>
      <c r="H876" s="15" t="s">
        <v>639</v>
      </c>
      <c r="I876" s="15" t="s">
        <v>2855</v>
      </c>
      <c r="J876" s="15" t="s">
        <v>317</v>
      </c>
      <c r="K876" s="15" t="s">
        <v>318</v>
      </c>
      <c r="L876" s="15" t="s">
        <v>319</v>
      </c>
      <c r="M876" s="15" t="s">
        <v>320</v>
      </c>
      <c r="N876" s="16">
        <v>43318</v>
      </c>
      <c r="O876" s="16">
        <v>43830</v>
      </c>
      <c r="P876" s="15">
        <v>100</v>
      </c>
      <c r="Q876" s="15">
        <v>100</v>
      </c>
      <c r="R876" s="15">
        <v>64.150000000000006</v>
      </c>
      <c r="S876" s="17">
        <v>0.64150000000000007</v>
      </c>
      <c r="T876" s="17">
        <v>0.64150000000000007</v>
      </c>
    </row>
    <row r="877" spans="1:20" x14ac:dyDescent="0.25">
      <c r="A877" s="15">
        <v>876</v>
      </c>
      <c r="B877" s="15" t="s">
        <v>2853</v>
      </c>
      <c r="C877" s="15">
        <v>3944</v>
      </c>
      <c r="D877" s="15" t="s">
        <v>521</v>
      </c>
      <c r="E877" s="15" t="s">
        <v>2846</v>
      </c>
      <c r="F877" s="15" t="s">
        <v>2846</v>
      </c>
      <c r="G877" s="15" t="s">
        <v>209</v>
      </c>
      <c r="H877" s="15" t="s">
        <v>640</v>
      </c>
      <c r="I877" s="15" t="s">
        <v>2051</v>
      </c>
      <c r="J877" s="15" t="s">
        <v>317</v>
      </c>
      <c r="K877" s="15" t="s">
        <v>318</v>
      </c>
      <c r="L877" s="15" t="s">
        <v>319</v>
      </c>
      <c r="M877" s="15" t="s">
        <v>320</v>
      </c>
      <c r="N877" s="16">
        <v>43318</v>
      </c>
      <c r="O877" s="16">
        <v>43646</v>
      </c>
      <c r="P877" s="15">
        <v>100</v>
      </c>
      <c r="Q877" s="15">
        <v>100</v>
      </c>
      <c r="R877" s="15">
        <v>30.1</v>
      </c>
      <c r="S877" s="17">
        <v>0.30099999999999999</v>
      </c>
      <c r="T877" s="17">
        <v>0.30099999999999999</v>
      </c>
    </row>
    <row r="878" spans="1:20" x14ac:dyDescent="0.25">
      <c r="A878" s="15">
        <v>877</v>
      </c>
      <c r="B878" s="15" t="s">
        <v>2853</v>
      </c>
      <c r="C878" s="15">
        <v>3944</v>
      </c>
      <c r="D878" s="15" t="s">
        <v>521</v>
      </c>
      <c r="E878" s="15" t="s">
        <v>2846</v>
      </c>
      <c r="F878" s="15" t="s">
        <v>2846</v>
      </c>
      <c r="G878" s="15" t="s">
        <v>349</v>
      </c>
      <c r="H878" s="15" t="s">
        <v>641</v>
      </c>
      <c r="I878" s="15" t="s">
        <v>2856</v>
      </c>
      <c r="J878" s="15" t="s">
        <v>162</v>
      </c>
      <c r="K878" s="15" t="s">
        <v>163</v>
      </c>
      <c r="L878" s="15" t="s">
        <v>164</v>
      </c>
      <c r="M878" s="15" t="s">
        <v>164</v>
      </c>
      <c r="N878" s="16">
        <v>43318</v>
      </c>
      <c r="O878" s="16">
        <v>43465</v>
      </c>
      <c r="P878" s="15">
        <v>100</v>
      </c>
      <c r="Q878" s="15">
        <v>100</v>
      </c>
      <c r="R878" s="15">
        <v>100</v>
      </c>
      <c r="S878" s="17">
        <v>1</v>
      </c>
      <c r="T878" s="17">
        <v>1</v>
      </c>
    </row>
    <row r="879" spans="1:20" x14ac:dyDescent="0.25">
      <c r="A879" s="15">
        <v>878</v>
      </c>
      <c r="B879" s="15" t="s">
        <v>2853</v>
      </c>
      <c r="C879" s="15">
        <v>3944</v>
      </c>
      <c r="D879" s="15" t="s">
        <v>521</v>
      </c>
      <c r="E879" s="15" t="s">
        <v>2846</v>
      </c>
      <c r="F879" s="15" t="s">
        <v>2846</v>
      </c>
      <c r="G879" s="15" t="s">
        <v>207</v>
      </c>
      <c r="H879" s="15" t="s">
        <v>642</v>
      </c>
      <c r="I879" s="15" t="s">
        <v>2855</v>
      </c>
      <c r="J879" s="15" t="s">
        <v>317</v>
      </c>
      <c r="K879" s="15" t="s">
        <v>318</v>
      </c>
      <c r="L879" s="15" t="s">
        <v>319</v>
      </c>
      <c r="M879" s="15" t="s">
        <v>320</v>
      </c>
      <c r="N879" s="16">
        <v>43318</v>
      </c>
      <c r="O879" s="16">
        <v>44196</v>
      </c>
      <c r="P879" s="15">
        <v>100</v>
      </c>
      <c r="Q879" s="15">
        <v>100</v>
      </c>
      <c r="R879" s="15">
        <v>73</v>
      </c>
      <c r="S879" s="17">
        <v>0.73</v>
      </c>
      <c r="T879" s="17">
        <v>0.73</v>
      </c>
    </row>
    <row r="880" spans="1:20" x14ac:dyDescent="0.25">
      <c r="A880" s="15">
        <v>879</v>
      </c>
      <c r="B880" s="15" t="s">
        <v>2853</v>
      </c>
      <c r="C880" s="15">
        <v>3944</v>
      </c>
      <c r="D880" s="15" t="s">
        <v>521</v>
      </c>
      <c r="E880" s="15" t="s">
        <v>2846</v>
      </c>
      <c r="F880" s="15" t="s">
        <v>2846</v>
      </c>
      <c r="G880" s="15" t="s">
        <v>206</v>
      </c>
      <c r="H880" s="15" t="s">
        <v>643</v>
      </c>
      <c r="I880" s="15" t="s">
        <v>2855</v>
      </c>
      <c r="J880" s="15" t="s">
        <v>317</v>
      </c>
      <c r="K880" s="15" t="s">
        <v>318</v>
      </c>
      <c r="L880" s="15" t="s">
        <v>319</v>
      </c>
      <c r="M880" s="15" t="s">
        <v>320</v>
      </c>
      <c r="N880" s="16">
        <v>43318</v>
      </c>
      <c r="O880" s="16">
        <v>43829</v>
      </c>
      <c r="P880" s="15">
        <v>100</v>
      </c>
      <c r="Q880" s="15">
        <v>100</v>
      </c>
      <c r="R880" s="15">
        <v>30</v>
      </c>
      <c r="S880" s="17">
        <v>0.3</v>
      </c>
      <c r="T880" s="17">
        <v>0.3</v>
      </c>
    </row>
    <row r="881" spans="1:20" x14ac:dyDescent="0.25">
      <c r="A881" s="15">
        <v>880</v>
      </c>
      <c r="B881" s="15" t="s">
        <v>2853</v>
      </c>
      <c r="C881" s="15">
        <v>3944</v>
      </c>
      <c r="D881" s="15" t="s">
        <v>521</v>
      </c>
      <c r="E881" s="15" t="s">
        <v>2846</v>
      </c>
      <c r="F881" s="15" t="s">
        <v>2846</v>
      </c>
      <c r="G881" s="15" t="s">
        <v>160</v>
      </c>
      <c r="H881" s="15" t="s">
        <v>644</v>
      </c>
      <c r="I881" s="15" t="s">
        <v>2856</v>
      </c>
      <c r="J881" s="15" t="s">
        <v>252</v>
      </c>
      <c r="K881" s="15" t="s">
        <v>253</v>
      </c>
      <c r="L881" s="15" t="s">
        <v>31</v>
      </c>
      <c r="M881" s="15" t="s">
        <v>31</v>
      </c>
      <c r="N881" s="16">
        <v>43318</v>
      </c>
      <c r="O881" s="16">
        <v>43465</v>
      </c>
      <c r="P881" s="15">
        <v>100</v>
      </c>
      <c r="Q881" s="15">
        <v>100</v>
      </c>
      <c r="R881" s="15">
        <v>100</v>
      </c>
      <c r="S881" s="17">
        <v>1</v>
      </c>
      <c r="T881" s="17">
        <v>1</v>
      </c>
    </row>
    <row r="882" spans="1:20" x14ac:dyDescent="0.25">
      <c r="A882" s="15">
        <v>881</v>
      </c>
      <c r="B882" s="15" t="s">
        <v>2853</v>
      </c>
      <c r="C882" s="15">
        <v>3944</v>
      </c>
      <c r="D882" s="15" t="s">
        <v>521</v>
      </c>
      <c r="E882" s="15" t="s">
        <v>2846</v>
      </c>
      <c r="F882" s="15" t="s">
        <v>2846</v>
      </c>
      <c r="G882" s="15" t="s">
        <v>36</v>
      </c>
      <c r="H882" s="15" t="s">
        <v>645</v>
      </c>
      <c r="I882" s="15" t="s">
        <v>2855</v>
      </c>
      <c r="J882" s="15" t="s">
        <v>623</v>
      </c>
      <c r="K882" s="15" t="s">
        <v>624</v>
      </c>
      <c r="L882" s="15" t="s">
        <v>58</v>
      </c>
      <c r="M882" s="15" t="s">
        <v>59</v>
      </c>
      <c r="N882" s="16">
        <v>43318</v>
      </c>
      <c r="O882" s="16">
        <v>44926</v>
      </c>
      <c r="P882" s="15">
        <v>60</v>
      </c>
      <c r="Q882" s="15">
        <v>100</v>
      </c>
      <c r="R882" s="15">
        <v>100</v>
      </c>
      <c r="S882" s="17">
        <v>1</v>
      </c>
      <c r="T882" s="17">
        <v>1</v>
      </c>
    </row>
    <row r="883" spans="1:20" x14ac:dyDescent="0.25">
      <c r="A883" s="15">
        <v>882</v>
      </c>
      <c r="B883" s="15" t="s">
        <v>2853</v>
      </c>
      <c r="C883" s="15">
        <v>3944</v>
      </c>
      <c r="D883" s="15" t="s">
        <v>521</v>
      </c>
      <c r="E883" s="15" t="s">
        <v>2846</v>
      </c>
      <c r="F883" s="15" t="s">
        <v>2846</v>
      </c>
      <c r="G883" s="15" t="s">
        <v>37</v>
      </c>
      <c r="H883" s="15" t="s">
        <v>646</v>
      </c>
      <c r="I883" s="15" t="s">
        <v>2855</v>
      </c>
      <c r="J883" s="15" t="s">
        <v>623</v>
      </c>
      <c r="K883" s="15" t="s">
        <v>624</v>
      </c>
      <c r="L883" s="15" t="s">
        <v>58</v>
      </c>
      <c r="M883" s="15" t="s">
        <v>59</v>
      </c>
      <c r="N883" s="16">
        <v>43318</v>
      </c>
      <c r="O883" s="16">
        <v>44926</v>
      </c>
      <c r="P883" s="15">
        <v>60</v>
      </c>
      <c r="Q883" s="15">
        <v>100</v>
      </c>
      <c r="R883" s="15">
        <v>100</v>
      </c>
      <c r="S883" s="17">
        <v>1</v>
      </c>
      <c r="T883" s="17">
        <v>1</v>
      </c>
    </row>
    <row r="884" spans="1:20" x14ac:dyDescent="0.25">
      <c r="A884" s="15">
        <v>883</v>
      </c>
      <c r="B884" s="15" t="s">
        <v>2853</v>
      </c>
      <c r="C884" s="15">
        <v>3944</v>
      </c>
      <c r="D884" s="15" t="s">
        <v>521</v>
      </c>
      <c r="E884" s="15" t="s">
        <v>2846</v>
      </c>
      <c r="F884" s="15" t="s">
        <v>2846</v>
      </c>
      <c r="G884" s="15" t="s">
        <v>45</v>
      </c>
      <c r="H884" s="15" t="s">
        <v>647</v>
      </c>
      <c r="I884" s="15" t="s">
        <v>2051</v>
      </c>
      <c r="J884" s="15" t="s">
        <v>325</v>
      </c>
      <c r="K884" s="15" t="s">
        <v>326</v>
      </c>
      <c r="L884" s="15" t="s">
        <v>177</v>
      </c>
      <c r="M884" s="15" t="s">
        <v>177</v>
      </c>
      <c r="N884" s="16">
        <v>43525</v>
      </c>
      <c r="O884" s="16">
        <v>44926</v>
      </c>
      <c r="P884" s="15">
        <v>100</v>
      </c>
      <c r="Q884" s="15">
        <v>100</v>
      </c>
      <c r="R884" s="15">
        <v>100</v>
      </c>
      <c r="S884" s="17">
        <v>1</v>
      </c>
      <c r="T884" s="17">
        <v>1</v>
      </c>
    </row>
    <row r="885" spans="1:20" x14ac:dyDescent="0.25">
      <c r="A885" s="15">
        <v>884</v>
      </c>
      <c r="B885" s="15" t="s">
        <v>2853</v>
      </c>
      <c r="C885" s="15">
        <v>3944</v>
      </c>
      <c r="D885" s="15" t="s">
        <v>521</v>
      </c>
      <c r="E885" s="15" t="s">
        <v>2846</v>
      </c>
      <c r="F885" s="15" t="s">
        <v>2846</v>
      </c>
      <c r="G885" s="15" t="s">
        <v>344</v>
      </c>
      <c r="H885" s="15" t="s">
        <v>648</v>
      </c>
      <c r="I885" s="15" t="s">
        <v>2855</v>
      </c>
      <c r="J885" s="15" t="s">
        <v>85</v>
      </c>
      <c r="K885" s="15" t="s">
        <v>86</v>
      </c>
      <c r="L885" s="15" t="s">
        <v>87</v>
      </c>
      <c r="M885" s="15" t="s">
        <v>88</v>
      </c>
      <c r="N885" s="16">
        <v>43318</v>
      </c>
      <c r="O885" s="16">
        <v>43830</v>
      </c>
      <c r="P885" s="15">
        <v>12</v>
      </c>
      <c r="Q885" s="15">
        <v>12</v>
      </c>
      <c r="R885" s="15">
        <v>12</v>
      </c>
      <c r="S885" s="17">
        <v>1</v>
      </c>
      <c r="T885" s="17">
        <v>1</v>
      </c>
    </row>
    <row r="886" spans="1:20" x14ac:dyDescent="0.25">
      <c r="A886" s="15">
        <v>885</v>
      </c>
      <c r="B886" s="15" t="s">
        <v>2853</v>
      </c>
      <c r="C886" s="15">
        <v>3944</v>
      </c>
      <c r="D886" s="15" t="s">
        <v>521</v>
      </c>
      <c r="E886" s="15" t="s">
        <v>2846</v>
      </c>
      <c r="F886" s="15" t="s">
        <v>2846</v>
      </c>
      <c r="G886" s="15" t="s">
        <v>378</v>
      </c>
      <c r="H886" s="15" t="s">
        <v>649</v>
      </c>
      <c r="I886" s="15" t="s">
        <v>2855</v>
      </c>
      <c r="J886" s="15" t="s">
        <v>162</v>
      </c>
      <c r="K886" s="15" t="s">
        <v>163</v>
      </c>
      <c r="L886" s="15" t="s">
        <v>164</v>
      </c>
      <c r="M886" s="15" t="s">
        <v>164</v>
      </c>
      <c r="N886" s="16">
        <v>43318</v>
      </c>
      <c r="O886" s="16">
        <v>44742</v>
      </c>
      <c r="P886" s="15">
        <v>106</v>
      </c>
      <c r="Q886" s="15">
        <v>154</v>
      </c>
      <c r="R886" s="15">
        <v>88</v>
      </c>
      <c r="S886" s="17">
        <v>0.83018867924528306</v>
      </c>
      <c r="T886" s="17">
        <v>0.5714285714285714</v>
      </c>
    </row>
    <row r="887" spans="1:20" x14ac:dyDescent="0.25">
      <c r="A887" s="15">
        <v>886</v>
      </c>
      <c r="B887" s="15" t="s">
        <v>2853</v>
      </c>
      <c r="C887" s="15">
        <v>3944</v>
      </c>
      <c r="D887" s="15" t="s">
        <v>521</v>
      </c>
      <c r="E887" s="15" t="s">
        <v>2846</v>
      </c>
      <c r="F887" s="15" t="s">
        <v>2846</v>
      </c>
      <c r="G887" s="15" t="s">
        <v>377</v>
      </c>
      <c r="H887" s="15" t="s">
        <v>650</v>
      </c>
      <c r="I887" s="15" t="s">
        <v>2855</v>
      </c>
      <c r="J887" s="15" t="s">
        <v>140</v>
      </c>
      <c r="K887" s="15" t="s">
        <v>141</v>
      </c>
      <c r="L887" s="15" t="s">
        <v>87</v>
      </c>
      <c r="M887" s="15" t="s">
        <v>88</v>
      </c>
      <c r="N887" s="16">
        <v>43318</v>
      </c>
      <c r="O887" s="16">
        <v>44926</v>
      </c>
      <c r="P887" s="15">
        <v>12</v>
      </c>
      <c r="Q887" s="15">
        <v>18</v>
      </c>
      <c r="R887" s="15">
        <v>47</v>
      </c>
      <c r="S887" s="17">
        <v>1</v>
      </c>
      <c r="T887" s="17">
        <v>1</v>
      </c>
    </row>
    <row r="888" spans="1:20" x14ac:dyDescent="0.25">
      <c r="A888" s="15">
        <v>887</v>
      </c>
      <c r="B888" s="15" t="s">
        <v>2853</v>
      </c>
      <c r="C888" s="15">
        <v>3944</v>
      </c>
      <c r="D888" s="15" t="s">
        <v>521</v>
      </c>
      <c r="E888" s="15" t="s">
        <v>2846</v>
      </c>
      <c r="F888" s="15" t="s">
        <v>2846</v>
      </c>
      <c r="G888" s="15" t="s">
        <v>340</v>
      </c>
      <c r="H888" s="15" t="s">
        <v>651</v>
      </c>
      <c r="I888" s="15" t="s">
        <v>2855</v>
      </c>
      <c r="J888" s="15" t="s">
        <v>162</v>
      </c>
      <c r="K888" s="15" t="s">
        <v>163</v>
      </c>
      <c r="L888" s="15" t="s">
        <v>164</v>
      </c>
      <c r="M888" s="15" t="s">
        <v>164</v>
      </c>
      <c r="N888" s="16">
        <v>43318</v>
      </c>
      <c r="O888" s="16">
        <v>44742</v>
      </c>
      <c r="P888" s="15">
        <v>190</v>
      </c>
      <c r="Q888" s="15">
        <v>290</v>
      </c>
      <c r="R888" s="15">
        <v>157</v>
      </c>
      <c r="S888" s="17">
        <v>0.82631578947368423</v>
      </c>
      <c r="T888" s="17">
        <v>0.54137931034482756</v>
      </c>
    </row>
    <row r="889" spans="1:20" x14ac:dyDescent="0.25">
      <c r="A889" s="15">
        <v>888</v>
      </c>
      <c r="B889" s="15" t="s">
        <v>2853</v>
      </c>
      <c r="C889" s="15">
        <v>3944</v>
      </c>
      <c r="D889" s="15" t="s">
        <v>521</v>
      </c>
      <c r="E889" s="15" t="s">
        <v>2846</v>
      </c>
      <c r="F889" s="15" t="s">
        <v>2846</v>
      </c>
      <c r="G889" s="15" t="s">
        <v>379</v>
      </c>
      <c r="H889" s="15" t="s">
        <v>652</v>
      </c>
      <c r="I889" s="15" t="s">
        <v>2855</v>
      </c>
      <c r="J889" s="15" t="s">
        <v>85</v>
      </c>
      <c r="K889" s="15" t="s">
        <v>86</v>
      </c>
      <c r="L889" s="15" t="s">
        <v>87</v>
      </c>
      <c r="M889" s="15" t="s">
        <v>88</v>
      </c>
      <c r="N889" s="16">
        <v>43466</v>
      </c>
      <c r="O889" s="16">
        <v>43830</v>
      </c>
      <c r="P889" s="15">
        <v>4</v>
      </c>
      <c r="Q889" s="15">
        <v>4</v>
      </c>
      <c r="R889" s="15">
        <v>1</v>
      </c>
      <c r="S889" s="17">
        <v>0.25</v>
      </c>
      <c r="T889" s="17">
        <v>0.25</v>
      </c>
    </row>
    <row r="890" spans="1:20" x14ac:dyDescent="0.25">
      <c r="A890" s="15">
        <v>889</v>
      </c>
      <c r="B890" s="15" t="s">
        <v>2853</v>
      </c>
      <c r="C890" s="15">
        <v>3944</v>
      </c>
      <c r="D890" s="15" t="s">
        <v>521</v>
      </c>
      <c r="E890" s="15" t="s">
        <v>2846</v>
      </c>
      <c r="F890" s="15" t="s">
        <v>2846</v>
      </c>
      <c r="G890" s="15" t="s">
        <v>42</v>
      </c>
      <c r="H890" s="15" t="s">
        <v>653</v>
      </c>
      <c r="I890" s="15" t="s">
        <v>2855</v>
      </c>
      <c r="J890" s="15" t="s">
        <v>317</v>
      </c>
      <c r="K890" s="15" t="s">
        <v>318</v>
      </c>
      <c r="L890" s="15" t="s">
        <v>319</v>
      </c>
      <c r="M890" s="15" t="s">
        <v>320</v>
      </c>
      <c r="N890" s="16">
        <v>43318</v>
      </c>
      <c r="O890" s="16">
        <v>43465</v>
      </c>
      <c r="P890" s="15">
        <v>4</v>
      </c>
      <c r="Q890" s="15">
        <v>4</v>
      </c>
      <c r="R890" s="15">
        <v>5</v>
      </c>
      <c r="S890" s="17">
        <v>1</v>
      </c>
      <c r="T890" s="17">
        <v>1</v>
      </c>
    </row>
    <row r="891" spans="1:20" x14ac:dyDescent="0.25">
      <c r="A891" s="15">
        <v>890</v>
      </c>
      <c r="B891" s="15" t="s">
        <v>2853</v>
      </c>
      <c r="C891" s="15">
        <v>3944</v>
      </c>
      <c r="D891" s="15" t="s">
        <v>521</v>
      </c>
      <c r="E891" s="15" t="s">
        <v>2846</v>
      </c>
      <c r="F891" s="15" t="s">
        <v>2846</v>
      </c>
      <c r="G891" s="15" t="s">
        <v>44</v>
      </c>
      <c r="H891" s="15" t="s">
        <v>654</v>
      </c>
      <c r="I891" s="15" t="s">
        <v>2855</v>
      </c>
      <c r="J891" s="15" t="s">
        <v>325</v>
      </c>
      <c r="K891" s="15" t="s">
        <v>326</v>
      </c>
      <c r="L891" s="15" t="s">
        <v>177</v>
      </c>
      <c r="M891" s="15" t="s">
        <v>177</v>
      </c>
      <c r="N891" s="16">
        <v>43617</v>
      </c>
      <c r="O891" s="16">
        <v>44926</v>
      </c>
      <c r="P891" s="15">
        <v>2</v>
      </c>
      <c r="Q891" s="15">
        <v>4</v>
      </c>
      <c r="R891" s="15">
        <v>1</v>
      </c>
      <c r="S891" s="17">
        <v>0.5</v>
      </c>
      <c r="T891" s="17">
        <v>0.25</v>
      </c>
    </row>
    <row r="892" spans="1:20" x14ac:dyDescent="0.25">
      <c r="A892" s="15">
        <v>891</v>
      </c>
      <c r="B892" s="15" t="s">
        <v>2853</v>
      </c>
      <c r="C892" s="15">
        <v>3944</v>
      </c>
      <c r="D892" s="15" t="s">
        <v>521</v>
      </c>
      <c r="E892" s="15" t="s">
        <v>2846</v>
      </c>
      <c r="F892" s="15" t="s">
        <v>2846</v>
      </c>
      <c r="G892" s="15" t="s">
        <v>352</v>
      </c>
      <c r="H892" s="15" t="s">
        <v>655</v>
      </c>
      <c r="I892" s="15" t="s">
        <v>2856</v>
      </c>
      <c r="J892" s="15" t="s">
        <v>85</v>
      </c>
      <c r="K892" s="15" t="s">
        <v>86</v>
      </c>
      <c r="L892" s="15" t="s">
        <v>87</v>
      </c>
      <c r="M892" s="15" t="s">
        <v>88</v>
      </c>
      <c r="N892" s="16">
        <v>43318</v>
      </c>
      <c r="O892" s="16">
        <v>44926</v>
      </c>
      <c r="P892" s="15">
        <v>3</v>
      </c>
      <c r="Q892" s="15">
        <v>5</v>
      </c>
      <c r="R892" s="15">
        <v>2</v>
      </c>
      <c r="S892" s="17">
        <v>0.66666666666666663</v>
      </c>
      <c r="T892" s="17">
        <v>0.4</v>
      </c>
    </row>
    <row r="893" spans="1:20" x14ac:dyDescent="0.25">
      <c r="A893" s="15">
        <v>892</v>
      </c>
      <c r="B893" s="15" t="s">
        <v>2853</v>
      </c>
      <c r="C893" s="15">
        <v>3944</v>
      </c>
      <c r="D893" s="15" t="s">
        <v>521</v>
      </c>
      <c r="E893" s="15" t="s">
        <v>2846</v>
      </c>
      <c r="F893" s="15" t="s">
        <v>2846</v>
      </c>
      <c r="G893" s="15" t="s">
        <v>362</v>
      </c>
      <c r="H893" s="15" t="s">
        <v>656</v>
      </c>
      <c r="I893" s="15" t="s">
        <v>2856</v>
      </c>
      <c r="J893" s="15" t="s">
        <v>85</v>
      </c>
      <c r="K893" s="15" t="s">
        <v>86</v>
      </c>
      <c r="L893" s="15" t="s">
        <v>87</v>
      </c>
      <c r="M893" s="15" t="s">
        <v>88</v>
      </c>
      <c r="N893" s="16">
        <v>43318</v>
      </c>
      <c r="O893" s="16">
        <v>43465</v>
      </c>
      <c r="P893" s="15">
        <v>5</v>
      </c>
      <c r="Q893" s="15">
        <v>5</v>
      </c>
      <c r="R893" s="15">
        <v>28</v>
      </c>
      <c r="S893" s="17">
        <v>1</v>
      </c>
      <c r="T893" s="17">
        <v>1</v>
      </c>
    </row>
    <row r="894" spans="1:20" x14ac:dyDescent="0.25">
      <c r="A894" s="15">
        <v>893</v>
      </c>
      <c r="B894" s="15" t="s">
        <v>2853</v>
      </c>
      <c r="C894" s="15">
        <v>3944</v>
      </c>
      <c r="D894" s="15" t="s">
        <v>521</v>
      </c>
      <c r="E894" s="15" t="s">
        <v>2846</v>
      </c>
      <c r="F894" s="15" t="s">
        <v>2846</v>
      </c>
      <c r="G894" s="15" t="s">
        <v>77</v>
      </c>
      <c r="H894" s="15" t="s">
        <v>657</v>
      </c>
      <c r="I894" s="15" t="s">
        <v>2856</v>
      </c>
      <c r="J894" s="15" t="s">
        <v>85</v>
      </c>
      <c r="K894" s="15" t="s">
        <v>86</v>
      </c>
      <c r="L894" s="15" t="s">
        <v>87</v>
      </c>
      <c r="M894" s="15" t="s">
        <v>88</v>
      </c>
      <c r="N894" s="16">
        <v>43318</v>
      </c>
      <c r="O894" s="16">
        <v>44926</v>
      </c>
      <c r="P894" s="15">
        <v>3</v>
      </c>
      <c r="Q894" s="15">
        <v>5</v>
      </c>
      <c r="R894" s="15">
        <v>2</v>
      </c>
      <c r="S894" s="17">
        <v>0.66666666666666663</v>
      </c>
      <c r="T894" s="17">
        <v>0.4</v>
      </c>
    </row>
    <row r="895" spans="1:20" x14ac:dyDescent="0.25">
      <c r="A895" s="15">
        <v>894</v>
      </c>
      <c r="B895" s="15" t="s">
        <v>2853</v>
      </c>
      <c r="C895" s="15">
        <v>3944</v>
      </c>
      <c r="D895" s="15" t="s">
        <v>521</v>
      </c>
      <c r="E895" s="15" t="s">
        <v>2846</v>
      </c>
      <c r="F895" s="15" t="s">
        <v>2846</v>
      </c>
      <c r="G895" s="15" t="s">
        <v>78</v>
      </c>
      <c r="H895" s="15" t="s">
        <v>658</v>
      </c>
      <c r="I895" s="15" t="s">
        <v>2856</v>
      </c>
      <c r="J895" s="15" t="s">
        <v>85</v>
      </c>
      <c r="K895" s="15" t="s">
        <v>86</v>
      </c>
      <c r="L895" s="15" t="s">
        <v>87</v>
      </c>
      <c r="M895" s="15" t="s">
        <v>88</v>
      </c>
      <c r="N895" s="16">
        <v>43318</v>
      </c>
      <c r="O895" s="16">
        <v>44926</v>
      </c>
      <c r="P895" s="15">
        <v>3</v>
      </c>
      <c r="Q895" s="15">
        <v>5</v>
      </c>
      <c r="R895" s="15">
        <v>2</v>
      </c>
      <c r="S895" s="17">
        <v>0.66666666666666663</v>
      </c>
      <c r="T895" s="17">
        <v>0.4</v>
      </c>
    </row>
    <row r="896" spans="1:20" x14ac:dyDescent="0.25">
      <c r="A896" s="15">
        <v>895</v>
      </c>
      <c r="B896" s="15" t="s">
        <v>2853</v>
      </c>
      <c r="C896" s="15">
        <v>3944</v>
      </c>
      <c r="D896" s="15" t="s">
        <v>521</v>
      </c>
      <c r="E896" s="15" t="s">
        <v>2846</v>
      </c>
      <c r="F896" s="15" t="s">
        <v>2846</v>
      </c>
      <c r="G896" s="15" t="s">
        <v>211</v>
      </c>
      <c r="H896" s="15" t="s">
        <v>659</v>
      </c>
      <c r="I896" s="15" t="s">
        <v>2051</v>
      </c>
      <c r="J896" s="15" t="s">
        <v>325</v>
      </c>
      <c r="K896" s="15" t="s">
        <v>326</v>
      </c>
      <c r="L896" s="15" t="s">
        <v>177</v>
      </c>
      <c r="M896" s="15" t="s">
        <v>177</v>
      </c>
      <c r="N896" s="16">
        <v>43318</v>
      </c>
      <c r="O896" s="16">
        <v>44926</v>
      </c>
      <c r="P896" s="15">
        <v>3</v>
      </c>
      <c r="Q896" s="15">
        <v>5</v>
      </c>
      <c r="R896" s="15">
        <v>2</v>
      </c>
      <c r="S896" s="17">
        <v>0.66666666666666663</v>
      </c>
      <c r="T896" s="17">
        <v>0.4</v>
      </c>
    </row>
    <row r="897" spans="1:20" x14ac:dyDescent="0.25">
      <c r="A897" s="15">
        <v>896</v>
      </c>
      <c r="B897" s="15" t="s">
        <v>2853</v>
      </c>
      <c r="C897" s="15">
        <v>3944</v>
      </c>
      <c r="D897" s="15" t="s">
        <v>521</v>
      </c>
      <c r="E897" s="15" t="s">
        <v>2846</v>
      </c>
      <c r="F897" s="15" t="s">
        <v>2846</v>
      </c>
      <c r="G897" s="15" t="s">
        <v>153</v>
      </c>
      <c r="H897" s="15" t="s">
        <v>660</v>
      </c>
      <c r="I897" s="15" t="s">
        <v>2856</v>
      </c>
      <c r="J897" s="15" t="s">
        <v>125</v>
      </c>
      <c r="K897" s="15" t="s">
        <v>126</v>
      </c>
      <c r="L897" s="15" t="s">
        <v>122</v>
      </c>
      <c r="M897" s="15" t="s">
        <v>123</v>
      </c>
      <c r="N897" s="16">
        <v>43318</v>
      </c>
      <c r="O897" s="16">
        <v>43799</v>
      </c>
      <c r="P897" s="15">
        <v>5</v>
      </c>
      <c r="Q897" s="15">
        <v>6</v>
      </c>
      <c r="R897" s="15">
        <v>4</v>
      </c>
      <c r="S897" s="17">
        <v>0.8</v>
      </c>
      <c r="T897" s="17">
        <v>0.66666666666666663</v>
      </c>
    </row>
    <row r="898" spans="1:20" x14ac:dyDescent="0.25">
      <c r="A898" s="15">
        <v>897</v>
      </c>
      <c r="B898" s="15" t="s">
        <v>2853</v>
      </c>
      <c r="C898" s="15">
        <v>3944</v>
      </c>
      <c r="D898" s="15" t="s">
        <v>521</v>
      </c>
      <c r="E898" s="15" t="s">
        <v>2846</v>
      </c>
      <c r="F898" s="15" t="s">
        <v>2846</v>
      </c>
      <c r="G898" s="15" t="s">
        <v>346</v>
      </c>
      <c r="H898" s="15" t="s">
        <v>661</v>
      </c>
      <c r="I898" s="15" t="s">
        <v>2855</v>
      </c>
      <c r="J898" s="15" t="s">
        <v>162</v>
      </c>
      <c r="K898" s="15" t="s">
        <v>163</v>
      </c>
      <c r="L898" s="15" t="s">
        <v>164</v>
      </c>
      <c r="M898" s="15" t="s">
        <v>164</v>
      </c>
      <c r="N898" s="16">
        <v>43318</v>
      </c>
      <c r="O898" s="16">
        <v>43829</v>
      </c>
      <c r="P898" s="15">
        <v>60</v>
      </c>
      <c r="Q898" s="15">
        <v>60</v>
      </c>
      <c r="R898" s="15">
        <v>402</v>
      </c>
      <c r="S898" s="17">
        <v>1</v>
      </c>
      <c r="T898" s="17">
        <v>1</v>
      </c>
    </row>
    <row r="899" spans="1:20" x14ac:dyDescent="0.25">
      <c r="A899" s="15">
        <v>898</v>
      </c>
      <c r="B899" s="15" t="s">
        <v>2853</v>
      </c>
      <c r="C899" s="15">
        <v>3944</v>
      </c>
      <c r="D899" s="15" t="s">
        <v>521</v>
      </c>
      <c r="E899" s="15" t="s">
        <v>2846</v>
      </c>
      <c r="F899" s="15" t="s">
        <v>2846</v>
      </c>
      <c r="G899" s="15" t="s">
        <v>345</v>
      </c>
      <c r="H899" s="15" t="s">
        <v>662</v>
      </c>
      <c r="I899" s="15" t="s">
        <v>2855</v>
      </c>
      <c r="J899" s="15" t="s">
        <v>162</v>
      </c>
      <c r="K899" s="15" t="s">
        <v>163</v>
      </c>
      <c r="L899" s="15" t="s">
        <v>164</v>
      </c>
      <c r="M899" s="15" t="s">
        <v>164</v>
      </c>
      <c r="N899" s="16">
        <v>43318</v>
      </c>
      <c r="O899" s="16">
        <v>44742</v>
      </c>
      <c r="P899" s="15">
        <v>3800</v>
      </c>
      <c r="Q899" s="15">
        <v>6800</v>
      </c>
      <c r="R899" s="15">
        <v>6000</v>
      </c>
      <c r="S899" s="17">
        <v>1</v>
      </c>
      <c r="T899" s="17">
        <v>0.88235294117647056</v>
      </c>
    </row>
    <row r="900" spans="1:20" x14ac:dyDescent="0.25">
      <c r="A900" s="15">
        <v>899</v>
      </c>
      <c r="B900" s="15" t="s">
        <v>2853</v>
      </c>
      <c r="C900" s="15">
        <v>3944</v>
      </c>
      <c r="D900" s="15" t="s">
        <v>521</v>
      </c>
      <c r="E900" s="15" t="s">
        <v>2846</v>
      </c>
      <c r="F900" s="15" t="s">
        <v>2846</v>
      </c>
      <c r="G900" s="15" t="s">
        <v>364</v>
      </c>
      <c r="H900" s="15" t="s">
        <v>663</v>
      </c>
      <c r="I900" s="15" t="s">
        <v>2855</v>
      </c>
      <c r="J900" s="15" t="s">
        <v>611</v>
      </c>
      <c r="K900" s="15" t="s">
        <v>612</v>
      </c>
      <c r="L900" s="15" t="s">
        <v>122</v>
      </c>
      <c r="M900" s="15" t="s">
        <v>123</v>
      </c>
      <c r="N900" s="16">
        <v>43318</v>
      </c>
      <c r="O900" s="16">
        <v>44895</v>
      </c>
      <c r="P900" s="15">
        <v>5</v>
      </c>
      <c r="Q900" s="15">
        <v>9</v>
      </c>
      <c r="R900" s="15">
        <v>0</v>
      </c>
      <c r="S900" s="17">
        <v>0</v>
      </c>
      <c r="T900" s="17">
        <v>0</v>
      </c>
    </row>
    <row r="901" spans="1:20" x14ac:dyDescent="0.25">
      <c r="A901" s="15">
        <v>900</v>
      </c>
      <c r="B901" s="15" t="s">
        <v>2853</v>
      </c>
      <c r="C901" s="15">
        <v>3944</v>
      </c>
      <c r="D901" s="15" t="s">
        <v>521</v>
      </c>
      <c r="E901" s="15" t="s">
        <v>2846</v>
      </c>
      <c r="F901" s="15" t="s">
        <v>2846</v>
      </c>
      <c r="G901" s="15" t="s">
        <v>351</v>
      </c>
      <c r="H901" s="15" t="s">
        <v>664</v>
      </c>
      <c r="I901" s="15" t="s">
        <v>2051</v>
      </c>
      <c r="J901" s="15" t="s">
        <v>120</v>
      </c>
      <c r="K901" s="15" t="s">
        <v>121</v>
      </c>
      <c r="L901" s="15" t="s">
        <v>122</v>
      </c>
      <c r="M901" s="15" t="s">
        <v>123</v>
      </c>
      <c r="N901" s="16">
        <v>43318</v>
      </c>
      <c r="O901" s="16">
        <v>44895</v>
      </c>
      <c r="P901" s="15">
        <v>5</v>
      </c>
      <c r="Q901" s="15">
        <v>9</v>
      </c>
      <c r="R901" s="15">
        <v>2</v>
      </c>
      <c r="S901" s="17">
        <v>0.4</v>
      </c>
      <c r="T901" s="17">
        <v>0.22222222222222221</v>
      </c>
    </row>
    <row r="902" spans="1:20" x14ac:dyDescent="0.25">
      <c r="A902" s="15">
        <v>901</v>
      </c>
      <c r="B902" s="15" t="s">
        <v>2853</v>
      </c>
      <c r="C902" s="15">
        <v>3944</v>
      </c>
      <c r="D902" s="15" t="s">
        <v>521</v>
      </c>
      <c r="E902" s="15" t="s">
        <v>2846</v>
      </c>
      <c r="F902" s="15" t="s">
        <v>2846</v>
      </c>
      <c r="G902" s="15" t="s">
        <v>361</v>
      </c>
      <c r="H902" s="15" t="s">
        <v>665</v>
      </c>
      <c r="I902" s="15" t="s">
        <v>2855</v>
      </c>
      <c r="J902" s="15" t="s">
        <v>162</v>
      </c>
      <c r="K902" s="15" t="s">
        <v>163</v>
      </c>
      <c r="L902" s="15" t="s">
        <v>164</v>
      </c>
      <c r="M902" s="15" t="s">
        <v>164</v>
      </c>
      <c r="N902" s="16">
        <v>43318</v>
      </c>
      <c r="O902" s="16">
        <v>44742</v>
      </c>
      <c r="P902" s="15">
        <v>9217</v>
      </c>
      <c r="Q902" s="15">
        <v>9217</v>
      </c>
      <c r="R902" s="15">
        <v>28646</v>
      </c>
      <c r="S902" s="17">
        <v>1</v>
      </c>
      <c r="T902" s="17">
        <v>1</v>
      </c>
    </row>
    <row r="903" spans="1:20" x14ac:dyDescent="0.25">
      <c r="A903" s="15">
        <v>902</v>
      </c>
      <c r="B903" s="15" t="s">
        <v>2853</v>
      </c>
      <c r="C903" s="15">
        <v>3944</v>
      </c>
      <c r="D903" s="15" t="s">
        <v>521</v>
      </c>
      <c r="E903" s="15" t="s">
        <v>2846</v>
      </c>
      <c r="F903" s="15" t="s">
        <v>2846</v>
      </c>
      <c r="G903" s="15" t="s">
        <v>65</v>
      </c>
      <c r="H903" s="15" t="s">
        <v>669</v>
      </c>
      <c r="I903" s="15" t="s">
        <v>2855</v>
      </c>
      <c r="J903" s="15" t="s">
        <v>670</v>
      </c>
      <c r="K903" s="15" t="s">
        <v>671</v>
      </c>
      <c r="L903" s="15" t="s">
        <v>132</v>
      </c>
      <c r="M903" s="15" t="s">
        <v>133</v>
      </c>
      <c r="N903" s="16">
        <v>43318</v>
      </c>
      <c r="O903" s="16">
        <v>43465</v>
      </c>
      <c r="P903" s="15">
        <v>1</v>
      </c>
      <c r="Q903" s="15">
        <v>1</v>
      </c>
      <c r="R903" s="15">
        <v>1</v>
      </c>
      <c r="S903" s="17">
        <v>1</v>
      </c>
      <c r="T903" s="17">
        <v>1</v>
      </c>
    </row>
    <row r="904" spans="1:20" x14ac:dyDescent="0.25">
      <c r="A904" s="15">
        <v>903</v>
      </c>
      <c r="B904" s="15" t="s">
        <v>2853</v>
      </c>
      <c r="C904" s="15">
        <v>3944</v>
      </c>
      <c r="D904" s="15" t="s">
        <v>521</v>
      </c>
      <c r="E904" s="15" t="s">
        <v>2846</v>
      </c>
      <c r="F904" s="15" t="s">
        <v>2846</v>
      </c>
      <c r="G904" s="15" t="s">
        <v>63</v>
      </c>
      <c r="H904" s="15" t="s">
        <v>673</v>
      </c>
      <c r="I904" s="15" t="s">
        <v>2855</v>
      </c>
      <c r="J904" s="15" t="s">
        <v>262</v>
      </c>
      <c r="K904" s="15" t="s">
        <v>263</v>
      </c>
      <c r="L904" s="15" t="s">
        <v>132</v>
      </c>
      <c r="M904" s="15" t="s">
        <v>133</v>
      </c>
      <c r="N904" s="16">
        <v>43318</v>
      </c>
      <c r="O904" s="16">
        <v>43465</v>
      </c>
      <c r="P904" s="15">
        <v>1</v>
      </c>
      <c r="Q904" s="15">
        <v>1</v>
      </c>
      <c r="R904" s="15">
        <v>1</v>
      </c>
      <c r="S904" s="17">
        <v>1</v>
      </c>
      <c r="T904" s="17">
        <v>1</v>
      </c>
    </row>
    <row r="905" spans="1:20" x14ac:dyDescent="0.25">
      <c r="A905" s="15">
        <v>904</v>
      </c>
      <c r="B905" s="15" t="s">
        <v>2853</v>
      </c>
      <c r="C905" s="15">
        <v>3944</v>
      </c>
      <c r="D905" s="15" t="s">
        <v>521</v>
      </c>
      <c r="E905" s="15" t="s">
        <v>2846</v>
      </c>
      <c r="F905" s="15" t="s">
        <v>2846</v>
      </c>
      <c r="G905" s="15" t="s">
        <v>374</v>
      </c>
      <c r="H905" s="15" t="s">
        <v>677</v>
      </c>
      <c r="I905" s="15" t="s">
        <v>2856</v>
      </c>
      <c r="J905" s="15" t="s">
        <v>277</v>
      </c>
      <c r="K905" s="15" t="s">
        <v>278</v>
      </c>
      <c r="L905" s="15" t="s">
        <v>132</v>
      </c>
      <c r="M905" s="15" t="s">
        <v>133</v>
      </c>
      <c r="N905" s="16">
        <v>43318</v>
      </c>
      <c r="O905" s="16">
        <v>44926</v>
      </c>
      <c r="P905" s="15">
        <v>1</v>
      </c>
      <c r="Q905" s="15">
        <v>1</v>
      </c>
      <c r="R905" s="15">
        <v>1</v>
      </c>
      <c r="S905" s="17">
        <v>1</v>
      </c>
      <c r="T905" s="17">
        <v>1</v>
      </c>
    </row>
    <row r="906" spans="1:20" x14ac:dyDescent="0.25">
      <c r="A906" s="15">
        <v>905</v>
      </c>
      <c r="B906" s="15" t="s">
        <v>2853</v>
      </c>
      <c r="C906" s="15">
        <v>3944</v>
      </c>
      <c r="D906" s="15" t="s">
        <v>521</v>
      </c>
      <c r="E906" s="15" t="s">
        <v>2846</v>
      </c>
      <c r="F906" s="15" t="s">
        <v>2846</v>
      </c>
      <c r="G906" s="15" t="s">
        <v>74</v>
      </c>
      <c r="H906" s="15" t="s">
        <v>781</v>
      </c>
      <c r="I906" s="15" t="s">
        <v>2855</v>
      </c>
      <c r="J906" s="15" t="s">
        <v>269</v>
      </c>
      <c r="K906" s="15" t="s">
        <v>270</v>
      </c>
      <c r="L906" s="15" t="s">
        <v>132</v>
      </c>
      <c r="M906" s="15" t="s">
        <v>133</v>
      </c>
      <c r="N906" s="16">
        <v>43318</v>
      </c>
      <c r="O906" s="16">
        <v>43465</v>
      </c>
      <c r="P906" s="15">
        <v>100</v>
      </c>
      <c r="Q906" s="15">
        <v>100</v>
      </c>
      <c r="R906" s="15">
        <v>25</v>
      </c>
      <c r="S906" s="17">
        <v>0.25</v>
      </c>
      <c r="T906" s="17">
        <v>0.25</v>
      </c>
    </row>
    <row r="907" spans="1:20" x14ac:dyDescent="0.25">
      <c r="A907" s="15">
        <v>906</v>
      </c>
      <c r="B907" s="15" t="s">
        <v>2853</v>
      </c>
      <c r="C907" s="15">
        <v>3944</v>
      </c>
      <c r="D907" s="15" t="s">
        <v>521</v>
      </c>
      <c r="E907" s="15" t="s">
        <v>2846</v>
      </c>
      <c r="F907" s="15" t="s">
        <v>2846</v>
      </c>
      <c r="G907" s="15" t="s">
        <v>70</v>
      </c>
      <c r="H907" s="15" t="s">
        <v>782</v>
      </c>
      <c r="I907" s="15" t="s">
        <v>2051</v>
      </c>
      <c r="J907" s="15" t="s">
        <v>142</v>
      </c>
      <c r="K907" s="15" t="s">
        <v>143</v>
      </c>
      <c r="L907" s="15" t="s">
        <v>132</v>
      </c>
      <c r="M907" s="15" t="s">
        <v>133</v>
      </c>
      <c r="N907" s="16">
        <v>43831</v>
      </c>
      <c r="O907" s="16">
        <v>44196</v>
      </c>
      <c r="P907" s="15">
        <v>100</v>
      </c>
      <c r="Q907" s="15">
        <v>100</v>
      </c>
      <c r="R907" s="15">
        <v>0</v>
      </c>
      <c r="S907" s="17">
        <v>0</v>
      </c>
      <c r="T907" s="17">
        <v>0</v>
      </c>
    </row>
    <row r="908" spans="1:20" x14ac:dyDescent="0.25">
      <c r="A908" s="15">
        <v>907</v>
      </c>
      <c r="B908" s="15" t="s">
        <v>2853</v>
      </c>
      <c r="C908" s="15">
        <v>3944</v>
      </c>
      <c r="D908" s="15" t="s">
        <v>521</v>
      </c>
      <c r="E908" s="15" t="s">
        <v>2846</v>
      </c>
      <c r="F908" s="15" t="s">
        <v>2846</v>
      </c>
      <c r="G908" s="15" t="s">
        <v>38</v>
      </c>
      <c r="H908" s="15" t="s">
        <v>795</v>
      </c>
      <c r="I908" s="15" t="s">
        <v>2855</v>
      </c>
      <c r="J908" s="15" t="s">
        <v>144</v>
      </c>
      <c r="K908" s="15" t="s">
        <v>145</v>
      </c>
      <c r="L908" s="15" t="s">
        <v>146</v>
      </c>
      <c r="M908" s="15" t="s">
        <v>147</v>
      </c>
      <c r="N908" s="16">
        <v>43318</v>
      </c>
      <c r="O908" s="16">
        <v>43465</v>
      </c>
      <c r="P908" s="15">
        <v>1120</v>
      </c>
      <c r="Q908" s="15">
        <v>1120</v>
      </c>
      <c r="R908" s="15">
        <v>0</v>
      </c>
      <c r="S908" s="17">
        <v>0</v>
      </c>
      <c r="T908" s="17">
        <v>0</v>
      </c>
    </row>
    <row r="909" spans="1:20" x14ac:dyDescent="0.25">
      <c r="A909" s="15">
        <v>908</v>
      </c>
      <c r="B909" s="15" t="s">
        <v>2853</v>
      </c>
      <c r="C909" s="15">
        <v>3944</v>
      </c>
      <c r="D909" s="15" t="s">
        <v>521</v>
      </c>
      <c r="E909" s="15" t="s">
        <v>2846</v>
      </c>
      <c r="F909" s="15" t="s">
        <v>2846</v>
      </c>
      <c r="G909" s="15" t="s">
        <v>67</v>
      </c>
      <c r="H909" s="15" t="s">
        <v>800</v>
      </c>
      <c r="I909" s="15" t="s">
        <v>2855</v>
      </c>
      <c r="J909" s="15" t="s">
        <v>148</v>
      </c>
      <c r="K909" s="15" t="s">
        <v>149</v>
      </c>
      <c r="L909" s="15" t="s">
        <v>132</v>
      </c>
      <c r="M909" s="15" t="s">
        <v>133</v>
      </c>
      <c r="N909" s="16">
        <v>43318</v>
      </c>
      <c r="O909" s="16">
        <v>43465</v>
      </c>
      <c r="P909" s="15">
        <v>14</v>
      </c>
      <c r="Q909" s="15">
        <v>14</v>
      </c>
      <c r="R909" s="15">
        <v>13</v>
      </c>
      <c r="S909" s="17">
        <v>0.9285714285714286</v>
      </c>
      <c r="T909" s="17">
        <v>0.9285714285714286</v>
      </c>
    </row>
    <row r="910" spans="1:20" x14ac:dyDescent="0.25">
      <c r="A910" s="15">
        <v>909</v>
      </c>
      <c r="B910" s="15" t="s">
        <v>2853</v>
      </c>
      <c r="C910" s="15">
        <v>3944</v>
      </c>
      <c r="D910" s="15" t="s">
        <v>521</v>
      </c>
      <c r="E910" s="15" t="s">
        <v>2846</v>
      </c>
      <c r="F910" s="15" t="s">
        <v>2846</v>
      </c>
      <c r="G910" s="15" t="s">
        <v>71</v>
      </c>
      <c r="H910" s="15" t="s">
        <v>806</v>
      </c>
      <c r="I910" s="15" t="s">
        <v>2856</v>
      </c>
      <c r="J910" s="15" t="s">
        <v>269</v>
      </c>
      <c r="K910" s="15" t="s">
        <v>270</v>
      </c>
      <c r="L910" s="15" t="s">
        <v>132</v>
      </c>
      <c r="M910" s="15" t="s">
        <v>133</v>
      </c>
      <c r="N910" s="16">
        <v>43318</v>
      </c>
      <c r="O910" s="16">
        <v>43830</v>
      </c>
      <c r="P910" s="15">
        <v>1817</v>
      </c>
      <c r="Q910" s="15">
        <v>1817</v>
      </c>
      <c r="R910" s="15">
        <v>522</v>
      </c>
      <c r="S910" s="17">
        <v>0.2872867363786461</v>
      </c>
      <c r="T910" s="17">
        <v>0.2872867363786461</v>
      </c>
    </row>
    <row r="911" spans="1:20" x14ac:dyDescent="0.25">
      <c r="A911" s="15">
        <v>910</v>
      </c>
      <c r="B911" s="15" t="s">
        <v>2853</v>
      </c>
      <c r="C911" s="15">
        <v>3944</v>
      </c>
      <c r="D911" s="15" t="s">
        <v>521</v>
      </c>
      <c r="E911" s="15" t="s">
        <v>2846</v>
      </c>
      <c r="F911" s="15" t="s">
        <v>2846</v>
      </c>
      <c r="G911" s="15" t="s">
        <v>66</v>
      </c>
      <c r="H911" s="15" t="s">
        <v>811</v>
      </c>
      <c r="I911" s="15" t="s">
        <v>2855</v>
      </c>
      <c r="J911" s="15" t="s">
        <v>148</v>
      </c>
      <c r="K911" s="15" t="s">
        <v>149</v>
      </c>
      <c r="L911" s="15" t="s">
        <v>132</v>
      </c>
      <c r="M911" s="15" t="s">
        <v>133</v>
      </c>
      <c r="N911" s="16">
        <v>43318</v>
      </c>
      <c r="O911" s="16">
        <v>43830</v>
      </c>
      <c r="P911" s="15">
        <v>2</v>
      </c>
      <c r="Q911" s="15">
        <v>2</v>
      </c>
      <c r="R911" s="15">
        <v>2</v>
      </c>
      <c r="S911" s="17">
        <v>1</v>
      </c>
      <c r="T911" s="17">
        <v>1</v>
      </c>
    </row>
    <row r="912" spans="1:20" x14ac:dyDescent="0.25">
      <c r="A912" s="15">
        <v>911</v>
      </c>
      <c r="B912" s="15" t="s">
        <v>2853</v>
      </c>
      <c r="C912" s="15">
        <v>3944</v>
      </c>
      <c r="D912" s="15" t="s">
        <v>521</v>
      </c>
      <c r="E912" s="15" t="s">
        <v>2846</v>
      </c>
      <c r="F912" s="15" t="s">
        <v>2846</v>
      </c>
      <c r="G912" s="15" t="s">
        <v>359</v>
      </c>
      <c r="H912" s="15" t="s">
        <v>812</v>
      </c>
      <c r="I912" s="15" t="s">
        <v>2855</v>
      </c>
      <c r="J912" s="15" t="s">
        <v>277</v>
      </c>
      <c r="K912" s="15" t="s">
        <v>278</v>
      </c>
      <c r="L912" s="15" t="s">
        <v>132</v>
      </c>
      <c r="M912" s="15" t="s">
        <v>133</v>
      </c>
      <c r="N912" s="16">
        <v>43318</v>
      </c>
      <c r="O912" s="16">
        <v>44926</v>
      </c>
      <c r="P912" s="15">
        <v>16</v>
      </c>
      <c r="Q912" s="15">
        <v>20</v>
      </c>
      <c r="R912" s="15">
        <v>10</v>
      </c>
      <c r="S912" s="17">
        <v>0.625</v>
      </c>
      <c r="T912" s="17">
        <v>0.5</v>
      </c>
    </row>
    <row r="913" spans="1:20" x14ac:dyDescent="0.25">
      <c r="A913" s="15">
        <v>912</v>
      </c>
      <c r="B913" s="15" t="s">
        <v>2853</v>
      </c>
      <c r="C913" s="15">
        <v>3944</v>
      </c>
      <c r="D913" s="15" t="s">
        <v>521</v>
      </c>
      <c r="E913" s="15" t="s">
        <v>2846</v>
      </c>
      <c r="F913" s="15" t="s">
        <v>2846</v>
      </c>
      <c r="G913" s="15" t="s">
        <v>355</v>
      </c>
      <c r="H913" s="15" t="s">
        <v>813</v>
      </c>
      <c r="I913" s="15" t="s">
        <v>2855</v>
      </c>
      <c r="J913" s="15" t="s">
        <v>144</v>
      </c>
      <c r="K913" s="15" t="s">
        <v>145</v>
      </c>
      <c r="L913" s="15" t="s">
        <v>146</v>
      </c>
      <c r="M913" s="15" t="s">
        <v>147</v>
      </c>
      <c r="N913" s="16">
        <v>43318</v>
      </c>
      <c r="O913" s="16">
        <v>43465</v>
      </c>
      <c r="P913" s="15">
        <v>2240</v>
      </c>
      <c r="Q913" s="15">
        <v>2240</v>
      </c>
      <c r="R913" s="15">
        <v>0</v>
      </c>
      <c r="S913" s="17">
        <v>0</v>
      </c>
      <c r="T913" s="17">
        <v>0</v>
      </c>
    </row>
    <row r="914" spans="1:20" x14ac:dyDescent="0.25">
      <c r="A914" s="15">
        <v>913</v>
      </c>
      <c r="B914" s="15" t="s">
        <v>2853</v>
      </c>
      <c r="C914" s="15">
        <v>3944</v>
      </c>
      <c r="D914" s="15" t="s">
        <v>521</v>
      </c>
      <c r="E914" s="15" t="s">
        <v>2846</v>
      </c>
      <c r="F914" s="15" t="s">
        <v>2846</v>
      </c>
      <c r="G914" s="15" t="s">
        <v>372</v>
      </c>
      <c r="H914" s="15" t="s">
        <v>815</v>
      </c>
      <c r="I914" s="15" t="s">
        <v>2051</v>
      </c>
      <c r="J914" s="15" t="s">
        <v>144</v>
      </c>
      <c r="K914" s="15" t="s">
        <v>145</v>
      </c>
      <c r="L914" s="15" t="s">
        <v>146</v>
      </c>
      <c r="M914" s="15" t="s">
        <v>147</v>
      </c>
      <c r="N914" s="16">
        <v>43318</v>
      </c>
      <c r="O914" s="16">
        <v>43465</v>
      </c>
      <c r="P914" s="15">
        <v>27</v>
      </c>
      <c r="Q914" s="15">
        <v>27</v>
      </c>
      <c r="R914" s="15">
        <v>0</v>
      </c>
      <c r="S914" s="17">
        <v>0</v>
      </c>
      <c r="T914" s="17">
        <v>0</v>
      </c>
    </row>
    <row r="915" spans="1:20" x14ac:dyDescent="0.25">
      <c r="A915" s="15">
        <v>914</v>
      </c>
      <c r="B915" s="15" t="s">
        <v>2853</v>
      </c>
      <c r="C915" s="15">
        <v>3944</v>
      </c>
      <c r="D915" s="15" t="s">
        <v>521</v>
      </c>
      <c r="E915" s="15" t="s">
        <v>2846</v>
      </c>
      <c r="F915" s="15" t="s">
        <v>2846</v>
      </c>
      <c r="G915" s="15" t="s">
        <v>337</v>
      </c>
      <c r="H915" s="15" t="s">
        <v>816</v>
      </c>
      <c r="I915" s="15" t="s">
        <v>2855</v>
      </c>
      <c r="J915" s="15" t="s">
        <v>277</v>
      </c>
      <c r="K915" s="15" t="s">
        <v>278</v>
      </c>
      <c r="L915" s="15" t="s">
        <v>132</v>
      </c>
      <c r="M915" s="15" t="s">
        <v>133</v>
      </c>
      <c r="N915" s="16">
        <v>43318</v>
      </c>
      <c r="O915" s="16">
        <v>44926</v>
      </c>
      <c r="P915" s="15">
        <v>22</v>
      </c>
      <c r="Q915" s="15">
        <v>28</v>
      </c>
      <c r="R915" s="15">
        <v>28</v>
      </c>
      <c r="S915" s="17">
        <v>1</v>
      </c>
      <c r="T915" s="17">
        <v>1</v>
      </c>
    </row>
    <row r="916" spans="1:20" x14ac:dyDescent="0.25">
      <c r="A916" s="15">
        <v>915</v>
      </c>
      <c r="B916" s="15" t="s">
        <v>2853</v>
      </c>
      <c r="C916" s="15">
        <v>3944</v>
      </c>
      <c r="D916" s="15" t="s">
        <v>521</v>
      </c>
      <c r="E916" s="15" t="s">
        <v>2846</v>
      </c>
      <c r="F916" s="15" t="s">
        <v>2846</v>
      </c>
      <c r="G916" s="15" t="s">
        <v>68</v>
      </c>
      <c r="H916" s="15" t="s">
        <v>817</v>
      </c>
      <c r="I916" s="15" t="s">
        <v>2855</v>
      </c>
      <c r="J916" s="15" t="s">
        <v>148</v>
      </c>
      <c r="K916" s="15" t="s">
        <v>149</v>
      </c>
      <c r="L916" s="15" t="s">
        <v>132</v>
      </c>
      <c r="M916" s="15" t="s">
        <v>133</v>
      </c>
      <c r="N916" s="16">
        <v>43318</v>
      </c>
      <c r="O916" s="16">
        <v>43646</v>
      </c>
      <c r="P916" s="15">
        <v>3</v>
      </c>
      <c r="Q916" s="15">
        <v>3</v>
      </c>
      <c r="R916" s="15">
        <v>2</v>
      </c>
      <c r="S916" s="17">
        <v>0.66666666666666663</v>
      </c>
      <c r="T916" s="17">
        <v>0.66666666666666663</v>
      </c>
    </row>
    <row r="917" spans="1:20" x14ac:dyDescent="0.25">
      <c r="A917" s="15">
        <v>916</v>
      </c>
      <c r="B917" s="15" t="s">
        <v>2853</v>
      </c>
      <c r="C917" s="15">
        <v>3944</v>
      </c>
      <c r="D917" s="15" t="s">
        <v>521</v>
      </c>
      <c r="E917" s="15" t="s">
        <v>2846</v>
      </c>
      <c r="F917" s="15" t="s">
        <v>2846</v>
      </c>
      <c r="G917" s="15" t="s">
        <v>73</v>
      </c>
      <c r="H917" s="15" t="s">
        <v>818</v>
      </c>
      <c r="I917" s="15" t="s">
        <v>2855</v>
      </c>
      <c r="J917" s="15" t="s">
        <v>269</v>
      </c>
      <c r="K917" s="15" t="s">
        <v>270</v>
      </c>
      <c r="L917" s="15" t="s">
        <v>132</v>
      </c>
      <c r="M917" s="15" t="s">
        <v>133</v>
      </c>
      <c r="N917" s="16">
        <v>43318</v>
      </c>
      <c r="O917" s="16">
        <v>43465</v>
      </c>
      <c r="P917" s="15">
        <v>300</v>
      </c>
      <c r="Q917" s="15">
        <v>300</v>
      </c>
      <c r="R917" s="15">
        <v>364</v>
      </c>
      <c r="S917" s="17">
        <v>1</v>
      </c>
      <c r="T917" s="17">
        <v>1</v>
      </c>
    </row>
    <row r="918" spans="1:20" x14ac:dyDescent="0.25">
      <c r="A918" s="15">
        <v>917</v>
      </c>
      <c r="B918" s="15" t="s">
        <v>2853</v>
      </c>
      <c r="C918" s="15">
        <v>3944</v>
      </c>
      <c r="D918" s="15" t="s">
        <v>521</v>
      </c>
      <c r="E918" s="15" t="s">
        <v>2846</v>
      </c>
      <c r="F918" s="15" t="s">
        <v>2846</v>
      </c>
      <c r="G918" s="15" t="s">
        <v>62</v>
      </c>
      <c r="H918" s="15" t="s">
        <v>820</v>
      </c>
      <c r="I918" s="15" t="s">
        <v>2855</v>
      </c>
      <c r="J918" s="15" t="s">
        <v>821</v>
      </c>
      <c r="K918" s="15" t="s">
        <v>822</v>
      </c>
      <c r="L918" s="15" t="s">
        <v>6</v>
      </c>
      <c r="M918" s="15" t="s">
        <v>7</v>
      </c>
      <c r="N918" s="16">
        <v>43344</v>
      </c>
      <c r="O918" s="16">
        <v>44926</v>
      </c>
      <c r="P918" s="15">
        <v>22</v>
      </c>
      <c r="Q918" s="15">
        <v>38</v>
      </c>
      <c r="R918" s="15">
        <v>6</v>
      </c>
      <c r="S918" s="17">
        <v>0.27272727272727271</v>
      </c>
      <c r="T918" s="17">
        <v>0.15789473684210525</v>
      </c>
    </row>
    <row r="919" spans="1:20" x14ac:dyDescent="0.25">
      <c r="A919" s="15">
        <v>918</v>
      </c>
      <c r="B919" s="15" t="s">
        <v>2853</v>
      </c>
      <c r="C919" s="15">
        <v>3944</v>
      </c>
      <c r="D919" s="15" t="s">
        <v>521</v>
      </c>
      <c r="E919" s="15" t="s">
        <v>2846</v>
      </c>
      <c r="F919" s="15" t="s">
        <v>2846</v>
      </c>
      <c r="G919" s="15" t="s">
        <v>69</v>
      </c>
      <c r="H919" s="15" t="s">
        <v>828</v>
      </c>
      <c r="I919" s="15" t="s">
        <v>2855</v>
      </c>
      <c r="J919" s="15" t="s">
        <v>148</v>
      </c>
      <c r="K919" s="15" t="s">
        <v>149</v>
      </c>
      <c r="L919" s="15" t="s">
        <v>132</v>
      </c>
      <c r="M919" s="15" t="s">
        <v>133</v>
      </c>
      <c r="N919" s="16">
        <v>43318</v>
      </c>
      <c r="O919" s="16">
        <v>43830</v>
      </c>
      <c r="P919" s="15">
        <v>45</v>
      </c>
      <c r="Q919" s="15">
        <v>45</v>
      </c>
      <c r="R919" s="15">
        <v>76</v>
      </c>
      <c r="S919" s="17">
        <v>1</v>
      </c>
      <c r="T919" s="17">
        <v>1</v>
      </c>
    </row>
    <row r="920" spans="1:20" x14ac:dyDescent="0.25">
      <c r="A920" s="15">
        <v>919</v>
      </c>
      <c r="B920" s="15" t="s">
        <v>2853</v>
      </c>
      <c r="C920" s="15">
        <v>3944</v>
      </c>
      <c r="D920" s="15" t="s">
        <v>521</v>
      </c>
      <c r="E920" s="15" t="s">
        <v>2846</v>
      </c>
      <c r="F920" s="15" t="s">
        <v>2846</v>
      </c>
      <c r="G920" s="15" t="s">
        <v>72</v>
      </c>
      <c r="H920" s="15" t="s">
        <v>829</v>
      </c>
      <c r="I920" s="15" t="s">
        <v>2855</v>
      </c>
      <c r="J920" s="15" t="s">
        <v>269</v>
      </c>
      <c r="K920" s="15" t="s">
        <v>270</v>
      </c>
      <c r="L920" s="15" t="s">
        <v>132</v>
      </c>
      <c r="M920" s="15" t="s">
        <v>133</v>
      </c>
      <c r="N920" s="16">
        <v>43318</v>
      </c>
      <c r="O920" s="16">
        <v>43465</v>
      </c>
      <c r="P920" s="15">
        <v>463</v>
      </c>
      <c r="Q920" s="15">
        <v>463</v>
      </c>
      <c r="R920" s="15">
        <v>0</v>
      </c>
      <c r="S920" s="17">
        <v>0</v>
      </c>
      <c r="T920" s="17">
        <v>0</v>
      </c>
    </row>
    <row r="921" spans="1:20" x14ac:dyDescent="0.25">
      <c r="A921" s="15">
        <v>920</v>
      </c>
      <c r="B921" s="15" t="s">
        <v>2853</v>
      </c>
      <c r="C921" s="15">
        <v>3944</v>
      </c>
      <c r="D921" s="15" t="s">
        <v>521</v>
      </c>
      <c r="E921" s="15" t="s">
        <v>2846</v>
      </c>
      <c r="F921" s="15" t="s">
        <v>2846</v>
      </c>
      <c r="G921" s="15" t="s">
        <v>64</v>
      </c>
      <c r="H921" s="15" t="s">
        <v>830</v>
      </c>
      <c r="I921" s="15" t="s">
        <v>2855</v>
      </c>
      <c r="J921" s="15" t="s">
        <v>262</v>
      </c>
      <c r="K921" s="15" t="s">
        <v>263</v>
      </c>
      <c r="L921" s="15" t="s">
        <v>132</v>
      </c>
      <c r="M921" s="15" t="s">
        <v>133</v>
      </c>
      <c r="N921" s="16">
        <v>43318</v>
      </c>
      <c r="O921" s="16">
        <v>43465</v>
      </c>
      <c r="P921" s="15">
        <v>2</v>
      </c>
      <c r="Q921" s="15">
        <v>5</v>
      </c>
      <c r="R921" s="15">
        <v>5</v>
      </c>
      <c r="S921" s="17">
        <v>1</v>
      </c>
      <c r="T921" s="17">
        <v>1</v>
      </c>
    </row>
    <row r="922" spans="1:20" x14ac:dyDescent="0.25">
      <c r="A922" s="15">
        <v>921</v>
      </c>
      <c r="B922" s="15" t="s">
        <v>2853</v>
      </c>
      <c r="C922" s="15">
        <v>3944</v>
      </c>
      <c r="D922" s="15" t="s">
        <v>521</v>
      </c>
      <c r="E922" s="15" t="s">
        <v>2846</v>
      </c>
      <c r="F922" s="15" t="s">
        <v>2846</v>
      </c>
      <c r="G922" s="15" t="s">
        <v>353</v>
      </c>
      <c r="H922" s="15" t="s">
        <v>838</v>
      </c>
      <c r="I922" s="15" t="s">
        <v>2855</v>
      </c>
      <c r="J922" s="15" t="s">
        <v>277</v>
      </c>
      <c r="K922" s="15" t="s">
        <v>278</v>
      </c>
      <c r="L922" s="15" t="s">
        <v>132</v>
      </c>
      <c r="M922" s="15" t="s">
        <v>133</v>
      </c>
      <c r="N922" s="16">
        <v>43318</v>
      </c>
      <c r="O922" s="16">
        <v>44926</v>
      </c>
      <c r="P922" s="15">
        <v>7</v>
      </c>
      <c r="Q922" s="15">
        <v>9</v>
      </c>
      <c r="R922" s="15">
        <v>6</v>
      </c>
      <c r="S922" s="17">
        <v>0.8571428571428571</v>
      </c>
      <c r="T922" s="17">
        <v>0.66666666666666663</v>
      </c>
    </row>
    <row r="923" spans="1:20" x14ac:dyDescent="0.25">
      <c r="A923" s="15">
        <v>922</v>
      </c>
      <c r="B923" s="15" t="s">
        <v>2853</v>
      </c>
      <c r="C923" s="15">
        <v>3944</v>
      </c>
      <c r="D923" s="15" t="s">
        <v>521</v>
      </c>
      <c r="E923" s="15" t="s">
        <v>2846</v>
      </c>
      <c r="F923" s="15" t="s">
        <v>2846</v>
      </c>
      <c r="G923" s="15" t="s">
        <v>386</v>
      </c>
      <c r="H923" s="15" t="s">
        <v>839</v>
      </c>
      <c r="I923" s="15" t="s">
        <v>2856</v>
      </c>
      <c r="J923" s="15" t="s">
        <v>821</v>
      </c>
      <c r="K923" s="15" t="s">
        <v>822</v>
      </c>
      <c r="L923" s="15" t="s">
        <v>6</v>
      </c>
      <c r="M923" s="15" t="s">
        <v>7</v>
      </c>
      <c r="N923" s="16">
        <v>43497</v>
      </c>
      <c r="O923" s="16">
        <v>43830</v>
      </c>
      <c r="P923" s="15">
        <v>3</v>
      </c>
      <c r="Q923" s="15">
        <v>3</v>
      </c>
      <c r="R923" s="15">
        <v>0</v>
      </c>
      <c r="S923" s="17">
        <v>0</v>
      </c>
      <c r="T923" s="17">
        <v>0</v>
      </c>
    </row>
    <row r="924" spans="1:20" x14ac:dyDescent="0.25">
      <c r="A924" s="15">
        <v>923</v>
      </c>
      <c r="B924" s="15" t="s">
        <v>2853</v>
      </c>
      <c r="C924" s="15">
        <v>3944</v>
      </c>
      <c r="D924" s="15" t="s">
        <v>521</v>
      </c>
      <c r="E924" s="15" t="s">
        <v>2846</v>
      </c>
      <c r="F924" s="15" t="s">
        <v>2846</v>
      </c>
      <c r="G924" s="15" t="s">
        <v>407</v>
      </c>
      <c r="H924" s="15" t="s">
        <v>840</v>
      </c>
      <c r="I924" s="15" t="s">
        <v>2855</v>
      </c>
      <c r="J924" s="15" t="s">
        <v>821</v>
      </c>
      <c r="K924" s="15" t="s">
        <v>822</v>
      </c>
      <c r="L924" s="15" t="s">
        <v>6</v>
      </c>
      <c r="M924" s="15" t="s">
        <v>7</v>
      </c>
      <c r="N924" s="16">
        <v>43617</v>
      </c>
      <c r="O924" s="16">
        <v>44196</v>
      </c>
      <c r="P924" s="15">
        <v>8</v>
      </c>
      <c r="Q924" s="15">
        <v>8</v>
      </c>
      <c r="R924" s="15">
        <v>4</v>
      </c>
      <c r="S924" s="17">
        <v>0.5</v>
      </c>
      <c r="T924" s="17">
        <v>0.5</v>
      </c>
    </row>
    <row r="925" spans="1:20" x14ac:dyDescent="0.25">
      <c r="A925" s="15">
        <v>924</v>
      </c>
      <c r="B925" s="15" t="s">
        <v>2853</v>
      </c>
      <c r="C925" s="15">
        <v>3944</v>
      </c>
      <c r="D925" s="15" t="s">
        <v>521</v>
      </c>
      <c r="E925" s="15" t="s">
        <v>2846</v>
      </c>
      <c r="F925" s="15" t="s">
        <v>2846</v>
      </c>
      <c r="G925" s="15" t="s">
        <v>390</v>
      </c>
      <c r="H925" s="15" t="s">
        <v>841</v>
      </c>
      <c r="I925" s="15" t="s">
        <v>2856</v>
      </c>
      <c r="J925" s="15" t="s">
        <v>821</v>
      </c>
      <c r="K925" s="15" t="s">
        <v>822</v>
      </c>
      <c r="L925" s="15" t="s">
        <v>6</v>
      </c>
      <c r="M925" s="15" t="s">
        <v>7</v>
      </c>
      <c r="N925" s="16">
        <v>43318</v>
      </c>
      <c r="O925" s="16">
        <v>43830</v>
      </c>
      <c r="P925" s="15">
        <v>90</v>
      </c>
      <c r="Q925" s="15">
        <v>90</v>
      </c>
      <c r="R925" s="15">
        <v>204</v>
      </c>
      <c r="S925" s="17">
        <v>1</v>
      </c>
      <c r="T925" s="17">
        <v>1</v>
      </c>
    </row>
    <row r="926" spans="1:20" x14ac:dyDescent="0.25">
      <c r="A926" s="15">
        <v>925</v>
      </c>
      <c r="B926" s="15" t="s">
        <v>2853</v>
      </c>
      <c r="C926" s="15">
        <v>3944</v>
      </c>
      <c r="D926" s="15" t="s">
        <v>521</v>
      </c>
      <c r="E926" s="15" t="s">
        <v>2846</v>
      </c>
      <c r="F926" s="15" t="s">
        <v>2846</v>
      </c>
      <c r="G926" s="15" t="s">
        <v>543</v>
      </c>
      <c r="H926" s="15" t="s">
        <v>842</v>
      </c>
      <c r="I926" s="15" t="s">
        <v>2855</v>
      </c>
      <c r="J926" s="15" t="s">
        <v>821</v>
      </c>
      <c r="K926" s="15" t="s">
        <v>822</v>
      </c>
      <c r="L926" s="15" t="s">
        <v>6</v>
      </c>
      <c r="M926" s="15" t="s">
        <v>7</v>
      </c>
      <c r="N926" s="16">
        <v>44228</v>
      </c>
      <c r="O926" s="16">
        <v>44561</v>
      </c>
      <c r="P926" s="15">
        <v>0</v>
      </c>
      <c r="Q926" s="15">
        <v>100</v>
      </c>
      <c r="R926" s="15">
        <v>0</v>
      </c>
      <c r="S926" s="17">
        <v>0</v>
      </c>
      <c r="T926" s="17">
        <v>0</v>
      </c>
    </row>
    <row r="927" spans="1:20" x14ac:dyDescent="0.25">
      <c r="A927" s="15">
        <v>926</v>
      </c>
      <c r="B927" s="15" t="s">
        <v>2853</v>
      </c>
      <c r="C927" s="15">
        <v>3944</v>
      </c>
      <c r="D927" s="15" t="s">
        <v>521</v>
      </c>
      <c r="E927" s="15" t="s">
        <v>2846</v>
      </c>
      <c r="F927" s="15" t="s">
        <v>2846</v>
      </c>
      <c r="G927" s="15" t="s">
        <v>809</v>
      </c>
      <c r="H927" s="15" t="s">
        <v>843</v>
      </c>
      <c r="I927" s="15" t="s">
        <v>2856</v>
      </c>
      <c r="J927" s="15" t="s">
        <v>821</v>
      </c>
      <c r="K927" s="15" t="s">
        <v>822</v>
      </c>
      <c r="L927" s="15" t="s">
        <v>6</v>
      </c>
      <c r="M927" s="15" t="s">
        <v>7</v>
      </c>
      <c r="N927" s="16">
        <v>43862</v>
      </c>
      <c r="O927" s="16">
        <v>44196</v>
      </c>
      <c r="P927" s="15">
        <v>100</v>
      </c>
      <c r="Q927" s="15">
        <v>100</v>
      </c>
      <c r="R927" s="15">
        <v>0</v>
      </c>
      <c r="S927" s="17">
        <v>0</v>
      </c>
      <c r="T927" s="17">
        <v>0</v>
      </c>
    </row>
    <row r="928" spans="1:20" x14ac:dyDescent="0.25">
      <c r="A928" s="15">
        <v>927</v>
      </c>
      <c r="B928" s="15" t="s">
        <v>2853</v>
      </c>
      <c r="C928" s="15">
        <v>3944</v>
      </c>
      <c r="D928" s="15" t="s">
        <v>521</v>
      </c>
      <c r="E928" s="15" t="s">
        <v>2846</v>
      </c>
      <c r="F928" s="15" t="s">
        <v>2846</v>
      </c>
      <c r="G928" s="15" t="s">
        <v>385</v>
      </c>
      <c r="H928" s="15" t="s">
        <v>844</v>
      </c>
      <c r="I928" s="15" t="s">
        <v>2856</v>
      </c>
      <c r="J928" s="15" t="s">
        <v>821</v>
      </c>
      <c r="K928" s="15" t="s">
        <v>822</v>
      </c>
      <c r="L928" s="15" t="s">
        <v>6</v>
      </c>
      <c r="M928" s="15" t="s">
        <v>7</v>
      </c>
      <c r="N928" s="16">
        <v>43497</v>
      </c>
      <c r="O928" s="16">
        <v>43830</v>
      </c>
      <c r="P928" s="15">
        <v>3</v>
      </c>
      <c r="Q928" s="15">
        <v>3</v>
      </c>
      <c r="R928" s="15">
        <v>0</v>
      </c>
      <c r="S928" s="17">
        <v>0</v>
      </c>
      <c r="T928" s="17">
        <v>0</v>
      </c>
    </row>
    <row r="929" spans="1:20" x14ac:dyDescent="0.25">
      <c r="A929" s="15">
        <v>928</v>
      </c>
      <c r="B929" s="15" t="s">
        <v>2853</v>
      </c>
      <c r="C929" s="15">
        <v>3944</v>
      </c>
      <c r="D929" s="15" t="s">
        <v>521</v>
      </c>
      <c r="E929" s="15" t="s">
        <v>2846</v>
      </c>
      <c r="F929" s="15" t="s">
        <v>2846</v>
      </c>
      <c r="G929" s="15" t="s">
        <v>513</v>
      </c>
      <c r="H929" s="15" t="s">
        <v>845</v>
      </c>
      <c r="I929" s="15" t="s">
        <v>2856</v>
      </c>
      <c r="J929" s="15" t="s">
        <v>821</v>
      </c>
      <c r="K929" s="15" t="s">
        <v>822</v>
      </c>
      <c r="L929" s="15" t="s">
        <v>6</v>
      </c>
      <c r="M929" s="15" t="s">
        <v>7</v>
      </c>
      <c r="N929" s="16">
        <v>43497</v>
      </c>
      <c r="O929" s="16">
        <v>44196</v>
      </c>
      <c r="P929" s="15">
        <v>4</v>
      </c>
      <c r="Q929" s="15">
        <v>4</v>
      </c>
      <c r="R929" s="15">
        <v>0</v>
      </c>
      <c r="S929" s="17">
        <v>0</v>
      </c>
      <c r="T929" s="17">
        <v>0</v>
      </c>
    </row>
    <row r="930" spans="1:20" x14ac:dyDescent="0.25">
      <c r="A930" s="15">
        <v>929</v>
      </c>
      <c r="B930" s="15" t="s">
        <v>2853</v>
      </c>
      <c r="C930" s="15">
        <v>3944</v>
      </c>
      <c r="D930" s="15" t="s">
        <v>521</v>
      </c>
      <c r="E930" s="15" t="s">
        <v>2846</v>
      </c>
      <c r="F930" s="15" t="s">
        <v>2846</v>
      </c>
      <c r="G930" s="15" t="s">
        <v>666</v>
      </c>
      <c r="H930" s="15" t="s">
        <v>846</v>
      </c>
      <c r="I930" s="15" t="s">
        <v>2856</v>
      </c>
      <c r="J930" s="15" t="s">
        <v>821</v>
      </c>
      <c r="K930" s="15" t="s">
        <v>822</v>
      </c>
      <c r="L930" s="15" t="s">
        <v>6</v>
      </c>
      <c r="M930" s="15" t="s">
        <v>7</v>
      </c>
      <c r="N930" s="16">
        <v>43497</v>
      </c>
      <c r="O930" s="16">
        <v>44560</v>
      </c>
      <c r="P930" s="15">
        <v>2</v>
      </c>
      <c r="Q930" s="15">
        <v>4</v>
      </c>
      <c r="R930" s="15">
        <v>0</v>
      </c>
      <c r="S930" s="17">
        <v>0</v>
      </c>
      <c r="T930" s="17">
        <v>0</v>
      </c>
    </row>
    <row r="931" spans="1:20" x14ac:dyDescent="0.25">
      <c r="A931" s="15">
        <v>930</v>
      </c>
      <c r="B931" s="15" t="s">
        <v>2853</v>
      </c>
      <c r="C931" s="15">
        <v>3944</v>
      </c>
      <c r="D931" s="15" t="s">
        <v>521</v>
      </c>
      <c r="E931" s="15" t="s">
        <v>2846</v>
      </c>
      <c r="F931" s="15" t="s">
        <v>2846</v>
      </c>
      <c r="G931" s="15" t="s">
        <v>530</v>
      </c>
      <c r="H931" s="15" t="s">
        <v>847</v>
      </c>
      <c r="I931" s="15" t="s">
        <v>2856</v>
      </c>
      <c r="J931" s="15" t="s">
        <v>821</v>
      </c>
      <c r="K931" s="15" t="s">
        <v>822</v>
      </c>
      <c r="L931" s="15" t="s">
        <v>6</v>
      </c>
      <c r="M931" s="15" t="s">
        <v>7</v>
      </c>
      <c r="N931" s="16">
        <v>43497</v>
      </c>
      <c r="O931" s="16">
        <v>44196</v>
      </c>
      <c r="P931" s="15">
        <v>4</v>
      </c>
      <c r="Q931" s="15">
        <v>4</v>
      </c>
      <c r="R931" s="15">
        <v>0</v>
      </c>
      <c r="S931" s="17">
        <v>0</v>
      </c>
      <c r="T931" s="17">
        <v>0</v>
      </c>
    </row>
    <row r="932" spans="1:20" x14ac:dyDescent="0.25">
      <c r="A932" s="15">
        <v>931</v>
      </c>
      <c r="B932" s="15" t="s">
        <v>2853</v>
      </c>
      <c r="C932" s="15">
        <v>3945</v>
      </c>
      <c r="D932" s="15" t="s">
        <v>1925</v>
      </c>
      <c r="E932" s="15" t="s">
        <v>2846</v>
      </c>
      <c r="F932" s="15" t="s">
        <v>2846</v>
      </c>
      <c r="G932" s="15" t="s">
        <v>244</v>
      </c>
      <c r="H932" s="15" t="s">
        <v>1926</v>
      </c>
      <c r="I932" s="15" t="s">
        <v>2856</v>
      </c>
      <c r="J932" s="15" t="s">
        <v>226</v>
      </c>
      <c r="K932" s="15" t="s">
        <v>227</v>
      </c>
      <c r="L932" s="15" t="s">
        <v>228</v>
      </c>
      <c r="M932" s="15" t="s">
        <v>229</v>
      </c>
      <c r="N932" s="16">
        <v>43315</v>
      </c>
      <c r="O932" s="16">
        <v>43465</v>
      </c>
      <c r="P932" s="15">
        <v>100</v>
      </c>
      <c r="Q932" s="15">
        <v>100</v>
      </c>
      <c r="R932" s="15">
        <v>100</v>
      </c>
      <c r="S932" s="17">
        <v>1</v>
      </c>
      <c r="T932" s="17">
        <v>1</v>
      </c>
    </row>
    <row r="933" spans="1:20" x14ac:dyDescent="0.25">
      <c r="A933" s="15">
        <v>932</v>
      </c>
      <c r="B933" s="15" t="s">
        <v>2853</v>
      </c>
      <c r="C933" s="15">
        <v>3945</v>
      </c>
      <c r="D933" s="15" t="s">
        <v>1925</v>
      </c>
      <c r="E933" s="15" t="s">
        <v>2846</v>
      </c>
      <c r="F933" s="15" t="s">
        <v>2846</v>
      </c>
      <c r="G933" s="15" t="s">
        <v>205</v>
      </c>
      <c r="H933" s="15" t="s">
        <v>2017</v>
      </c>
      <c r="I933" s="15" t="s">
        <v>2856</v>
      </c>
      <c r="J933" s="15" t="s">
        <v>252</v>
      </c>
      <c r="K933" s="15" t="s">
        <v>253</v>
      </c>
      <c r="L933" s="15" t="s">
        <v>31</v>
      </c>
      <c r="M933" s="15" t="s">
        <v>31</v>
      </c>
      <c r="N933" s="16">
        <v>43318</v>
      </c>
      <c r="O933" s="16">
        <v>46022</v>
      </c>
      <c r="P933" s="15">
        <v>5</v>
      </c>
      <c r="Q933" s="15">
        <v>15</v>
      </c>
      <c r="R933" s="15">
        <v>3</v>
      </c>
      <c r="S933" s="17">
        <v>0.6</v>
      </c>
      <c r="T933" s="17">
        <v>0.2</v>
      </c>
    </row>
    <row r="934" spans="1:20" x14ac:dyDescent="0.25">
      <c r="A934" s="15">
        <v>933</v>
      </c>
      <c r="B934" s="15" t="s">
        <v>2853</v>
      </c>
      <c r="C934" s="15">
        <v>3950</v>
      </c>
      <c r="D934" s="15" t="s">
        <v>1128</v>
      </c>
      <c r="E934" s="15" t="s">
        <v>2846</v>
      </c>
      <c r="F934" s="15" t="s">
        <v>2846</v>
      </c>
      <c r="G934" s="15" t="s">
        <v>267</v>
      </c>
      <c r="H934" s="15" t="s">
        <v>1129</v>
      </c>
      <c r="I934" s="15" t="s">
        <v>2855</v>
      </c>
      <c r="J934" s="15" t="s">
        <v>315</v>
      </c>
      <c r="K934" s="15" t="s">
        <v>316</v>
      </c>
      <c r="L934" s="15" t="s">
        <v>146</v>
      </c>
      <c r="M934" s="15" t="s">
        <v>147</v>
      </c>
      <c r="N934" s="16">
        <v>43430</v>
      </c>
      <c r="O934" s="16">
        <v>44561</v>
      </c>
      <c r="P934" s="15">
        <v>100</v>
      </c>
      <c r="Q934" s="15">
        <v>100</v>
      </c>
      <c r="R934" s="15">
        <v>100</v>
      </c>
      <c r="S934" s="17">
        <v>1</v>
      </c>
      <c r="T934" s="17">
        <v>1</v>
      </c>
    </row>
    <row r="935" spans="1:20" x14ac:dyDescent="0.25">
      <c r="A935" s="15">
        <v>934</v>
      </c>
      <c r="B935" s="15" t="s">
        <v>2853</v>
      </c>
      <c r="C935" s="15">
        <v>3950</v>
      </c>
      <c r="D935" s="15" t="s">
        <v>1128</v>
      </c>
      <c r="E935" s="15" t="s">
        <v>2846</v>
      </c>
      <c r="F935" s="15" t="s">
        <v>2846</v>
      </c>
      <c r="G935" s="15" t="s">
        <v>248</v>
      </c>
      <c r="H935" s="15" t="s">
        <v>1130</v>
      </c>
      <c r="I935" s="15" t="s">
        <v>2856</v>
      </c>
      <c r="J935" s="15" t="s">
        <v>178</v>
      </c>
      <c r="K935" s="15" t="s">
        <v>179</v>
      </c>
      <c r="L935" s="15" t="s">
        <v>180</v>
      </c>
      <c r="M935" s="15" t="s">
        <v>181</v>
      </c>
      <c r="N935" s="16">
        <v>43466</v>
      </c>
      <c r="O935" s="16">
        <v>43830</v>
      </c>
      <c r="P935" s="15">
        <v>100</v>
      </c>
      <c r="Q935" s="15">
        <v>100</v>
      </c>
      <c r="R935" s="15">
        <v>100</v>
      </c>
      <c r="S935" s="17">
        <v>1</v>
      </c>
      <c r="T935" s="17">
        <v>1</v>
      </c>
    </row>
    <row r="936" spans="1:20" x14ac:dyDescent="0.25">
      <c r="A936" s="15">
        <v>935</v>
      </c>
      <c r="B936" s="15" t="s">
        <v>2853</v>
      </c>
      <c r="C936" s="15">
        <v>3950</v>
      </c>
      <c r="D936" s="15" t="s">
        <v>1128</v>
      </c>
      <c r="E936" s="15" t="s">
        <v>2846</v>
      </c>
      <c r="F936" s="15" t="s">
        <v>2846</v>
      </c>
      <c r="G936" s="15" t="s">
        <v>241</v>
      </c>
      <c r="H936" s="15" t="s">
        <v>1131</v>
      </c>
      <c r="I936" s="15" t="s">
        <v>2855</v>
      </c>
      <c r="J936" s="15" t="s">
        <v>315</v>
      </c>
      <c r="K936" s="15" t="s">
        <v>316</v>
      </c>
      <c r="L936" s="15" t="s">
        <v>146</v>
      </c>
      <c r="M936" s="15" t="s">
        <v>147</v>
      </c>
      <c r="N936" s="16">
        <v>43430</v>
      </c>
      <c r="O936" s="16">
        <v>44561</v>
      </c>
      <c r="P936" s="15">
        <v>100</v>
      </c>
      <c r="Q936" s="15">
        <v>100</v>
      </c>
      <c r="R936" s="15">
        <v>100</v>
      </c>
      <c r="S936" s="17">
        <v>1</v>
      </c>
      <c r="T936" s="17">
        <v>1</v>
      </c>
    </row>
    <row r="937" spans="1:20" x14ac:dyDescent="0.25">
      <c r="A937" s="15">
        <v>936</v>
      </c>
      <c r="B937" s="15" t="s">
        <v>2853</v>
      </c>
      <c r="C937" s="15">
        <v>3950</v>
      </c>
      <c r="D937" s="15" t="s">
        <v>1128</v>
      </c>
      <c r="E937" s="15" t="s">
        <v>2846</v>
      </c>
      <c r="F937" s="15" t="s">
        <v>2846</v>
      </c>
      <c r="G937" s="15" t="s">
        <v>290</v>
      </c>
      <c r="H937" s="15" t="s">
        <v>1132</v>
      </c>
      <c r="I937" s="15" t="s">
        <v>2855</v>
      </c>
      <c r="J937" s="15" t="s">
        <v>150</v>
      </c>
      <c r="K937" s="15" t="s">
        <v>151</v>
      </c>
      <c r="L937" s="15" t="s">
        <v>152</v>
      </c>
      <c r="M937" s="15" t="s">
        <v>152</v>
      </c>
      <c r="N937" s="16">
        <v>43498</v>
      </c>
      <c r="O937" s="16">
        <v>44196</v>
      </c>
      <c r="P937" s="15">
        <v>100</v>
      </c>
      <c r="Q937" s="15">
        <v>100</v>
      </c>
      <c r="R937" s="15">
        <v>50</v>
      </c>
      <c r="S937" s="17">
        <v>0.5</v>
      </c>
      <c r="T937" s="17">
        <v>0.5</v>
      </c>
    </row>
    <row r="938" spans="1:20" x14ac:dyDescent="0.25">
      <c r="A938" s="15">
        <v>937</v>
      </c>
      <c r="B938" s="15" t="s">
        <v>2853</v>
      </c>
      <c r="C938" s="15">
        <v>3950</v>
      </c>
      <c r="D938" s="15" t="s">
        <v>1128</v>
      </c>
      <c r="E938" s="15" t="s">
        <v>2846</v>
      </c>
      <c r="F938" s="15" t="s">
        <v>2846</v>
      </c>
      <c r="G938" s="15" t="s">
        <v>220</v>
      </c>
      <c r="H938" s="15" t="s">
        <v>1133</v>
      </c>
      <c r="I938" s="15" t="s">
        <v>2856</v>
      </c>
      <c r="J938" s="15" t="s">
        <v>85</v>
      </c>
      <c r="K938" s="15" t="s">
        <v>86</v>
      </c>
      <c r="L938" s="15" t="s">
        <v>87</v>
      </c>
      <c r="M938" s="15" t="s">
        <v>88</v>
      </c>
      <c r="N938" s="16">
        <v>43466</v>
      </c>
      <c r="O938" s="16">
        <v>43830</v>
      </c>
      <c r="P938" s="15">
        <v>100</v>
      </c>
      <c r="Q938" s="15">
        <v>100</v>
      </c>
      <c r="R938" s="15">
        <v>95</v>
      </c>
      <c r="S938" s="17">
        <v>0.95</v>
      </c>
      <c r="T938" s="17">
        <v>0.95</v>
      </c>
    </row>
    <row r="939" spans="1:20" x14ac:dyDescent="0.25">
      <c r="A939" s="15">
        <v>938</v>
      </c>
      <c r="B939" s="15" t="s">
        <v>2853</v>
      </c>
      <c r="C939" s="15">
        <v>3950</v>
      </c>
      <c r="D939" s="15" t="s">
        <v>1128</v>
      </c>
      <c r="E939" s="15" t="s">
        <v>2846</v>
      </c>
      <c r="F939" s="15" t="s">
        <v>2846</v>
      </c>
      <c r="G939" s="15" t="s">
        <v>256</v>
      </c>
      <c r="H939" s="15" t="s">
        <v>1134</v>
      </c>
      <c r="I939" s="15" t="s">
        <v>2855</v>
      </c>
      <c r="J939" s="15" t="s">
        <v>315</v>
      </c>
      <c r="K939" s="15" t="s">
        <v>316</v>
      </c>
      <c r="L939" s="15" t="s">
        <v>146</v>
      </c>
      <c r="M939" s="15" t="s">
        <v>147</v>
      </c>
      <c r="N939" s="16">
        <v>43430</v>
      </c>
      <c r="O939" s="16">
        <v>44561</v>
      </c>
      <c r="P939" s="15">
        <v>100</v>
      </c>
      <c r="Q939" s="15">
        <v>100</v>
      </c>
      <c r="R939" s="15">
        <v>95.2</v>
      </c>
      <c r="S939" s="17">
        <v>0.95200000000000007</v>
      </c>
      <c r="T939" s="17">
        <v>0.95200000000000007</v>
      </c>
    </row>
    <row r="940" spans="1:20" x14ac:dyDescent="0.25">
      <c r="A940" s="15">
        <v>939</v>
      </c>
      <c r="B940" s="15" t="s">
        <v>2853</v>
      </c>
      <c r="C940" s="15">
        <v>3950</v>
      </c>
      <c r="D940" s="15" t="s">
        <v>1128</v>
      </c>
      <c r="E940" s="15" t="s">
        <v>2846</v>
      </c>
      <c r="F940" s="15" t="s">
        <v>2846</v>
      </c>
      <c r="G940" s="15" t="s">
        <v>273</v>
      </c>
      <c r="H940" s="15" t="s">
        <v>1135</v>
      </c>
      <c r="I940" s="15" t="s">
        <v>2855</v>
      </c>
      <c r="J940" s="15" t="s">
        <v>315</v>
      </c>
      <c r="K940" s="15" t="s">
        <v>316</v>
      </c>
      <c r="L940" s="15" t="s">
        <v>146</v>
      </c>
      <c r="M940" s="15" t="s">
        <v>147</v>
      </c>
      <c r="N940" s="16">
        <v>43430</v>
      </c>
      <c r="O940" s="16">
        <v>44561</v>
      </c>
      <c r="P940" s="15">
        <v>100</v>
      </c>
      <c r="Q940" s="15">
        <v>100</v>
      </c>
      <c r="R940" s="15">
        <v>98</v>
      </c>
      <c r="S940" s="17">
        <v>0.98</v>
      </c>
      <c r="T940" s="17">
        <v>0.98</v>
      </c>
    </row>
    <row r="941" spans="1:20" x14ac:dyDescent="0.25">
      <c r="A941" s="15">
        <v>940</v>
      </c>
      <c r="B941" s="15" t="s">
        <v>2853</v>
      </c>
      <c r="C941" s="15">
        <v>3950</v>
      </c>
      <c r="D941" s="15" t="s">
        <v>1128</v>
      </c>
      <c r="E941" s="15" t="s">
        <v>2846</v>
      </c>
      <c r="F941" s="15" t="s">
        <v>2846</v>
      </c>
      <c r="G941" s="15" t="s">
        <v>264</v>
      </c>
      <c r="H941" s="15" t="s">
        <v>1136</v>
      </c>
      <c r="I941" s="15" t="s">
        <v>2855</v>
      </c>
      <c r="J941" s="15" t="s">
        <v>189</v>
      </c>
      <c r="K941" s="15" t="s">
        <v>190</v>
      </c>
      <c r="L941" s="15" t="s">
        <v>164</v>
      </c>
      <c r="M941" s="15" t="s">
        <v>164</v>
      </c>
      <c r="N941" s="16">
        <v>43466</v>
      </c>
      <c r="O941" s="16">
        <v>44561</v>
      </c>
      <c r="P941" s="15">
        <v>80</v>
      </c>
      <c r="Q941" s="15">
        <v>100</v>
      </c>
      <c r="R941" s="15">
        <v>75</v>
      </c>
      <c r="S941" s="17">
        <v>0.9375</v>
      </c>
      <c r="T941" s="17">
        <v>0.75</v>
      </c>
    </row>
    <row r="942" spans="1:20" x14ac:dyDescent="0.25">
      <c r="A942" s="15">
        <v>941</v>
      </c>
      <c r="B942" s="15" t="s">
        <v>2853</v>
      </c>
      <c r="C942" s="15">
        <v>3950</v>
      </c>
      <c r="D942" s="15" t="s">
        <v>1128</v>
      </c>
      <c r="E942" s="15" t="s">
        <v>2846</v>
      </c>
      <c r="F942" s="15" t="s">
        <v>2846</v>
      </c>
      <c r="G942" s="15" t="s">
        <v>255</v>
      </c>
      <c r="H942" s="15" t="s">
        <v>1137</v>
      </c>
      <c r="I942" s="15" t="s">
        <v>2856</v>
      </c>
      <c r="J942" s="15" t="s">
        <v>85</v>
      </c>
      <c r="K942" s="15" t="s">
        <v>86</v>
      </c>
      <c r="L942" s="15" t="s">
        <v>87</v>
      </c>
      <c r="M942" s="15" t="s">
        <v>88</v>
      </c>
      <c r="N942" s="16">
        <v>43466</v>
      </c>
      <c r="O942" s="16">
        <v>43636</v>
      </c>
      <c r="P942" s="15">
        <v>100</v>
      </c>
      <c r="Q942" s="15">
        <v>100</v>
      </c>
      <c r="R942" s="15">
        <v>100</v>
      </c>
      <c r="S942" s="17">
        <v>1</v>
      </c>
      <c r="T942" s="17">
        <v>1</v>
      </c>
    </row>
    <row r="943" spans="1:20" x14ac:dyDescent="0.25">
      <c r="A943" s="15">
        <v>942</v>
      </c>
      <c r="B943" s="15" t="s">
        <v>2853</v>
      </c>
      <c r="C943" s="15">
        <v>3950</v>
      </c>
      <c r="D943" s="15" t="s">
        <v>1128</v>
      </c>
      <c r="E943" s="15" t="s">
        <v>2846</v>
      </c>
      <c r="F943" s="15" t="s">
        <v>2846</v>
      </c>
      <c r="G943" s="15" t="s">
        <v>232</v>
      </c>
      <c r="H943" s="15" t="s">
        <v>1138</v>
      </c>
      <c r="I943" s="15" t="s">
        <v>2855</v>
      </c>
      <c r="J943" s="15" t="s">
        <v>150</v>
      </c>
      <c r="K943" s="15" t="s">
        <v>151</v>
      </c>
      <c r="L943" s="15" t="s">
        <v>152</v>
      </c>
      <c r="M943" s="15" t="s">
        <v>152</v>
      </c>
      <c r="N943" s="16">
        <v>43500</v>
      </c>
      <c r="O943" s="16">
        <v>44561</v>
      </c>
      <c r="P943" s="15">
        <v>70</v>
      </c>
      <c r="Q943" s="15">
        <v>100</v>
      </c>
      <c r="R943" s="15">
        <v>40</v>
      </c>
      <c r="S943" s="17">
        <v>0.5714285714285714</v>
      </c>
      <c r="T943" s="17">
        <v>0.4</v>
      </c>
    </row>
    <row r="944" spans="1:20" x14ac:dyDescent="0.25">
      <c r="A944" s="15">
        <v>943</v>
      </c>
      <c r="B944" s="15" t="s">
        <v>2853</v>
      </c>
      <c r="C944" s="15">
        <v>3950</v>
      </c>
      <c r="D944" s="15" t="s">
        <v>1128</v>
      </c>
      <c r="E944" s="15" t="s">
        <v>2846</v>
      </c>
      <c r="F944" s="15" t="s">
        <v>2846</v>
      </c>
      <c r="G944" s="15" t="s">
        <v>258</v>
      </c>
      <c r="H944" s="15" t="s">
        <v>1139</v>
      </c>
      <c r="I944" s="15" t="s">
        <v>2051</v>
      </c>
      <c r="J944" s="15" t="s">
        <v>150</v>
      </c>
      <c r="K944" s="15" t="s">
        <v>151</v>
      </c>
      <c r="L944" s="15" t="s">
        <v>152</v>
      </c>
      <c r="M944" s="15" t="s">
        <v>152</v>
      </c>
      <c r="N944" s="16">
        <v>43500</v>
      </c>
      <c r="O944" s="16">
        <v>44196</v>
      </c>
      <c r="P944" s="15">
        <v>100</v>
      </c>
      <c r="Q944" s="15">
        <v>100</v>
      </c>
      <c r="R944" s="15">
        <v>95</v>
      </c>
      <c r="S944" s="17">
        <v>0.95</v>
      </c>
      <c r="T944" s="17">
        <v>0.95</v>
      </c>
    </row>
    <row r="945" spans="1:20" x14ac:dyDescent="0.25">
      <c r="A945" s="15">
        <v>944</v>
      </c>
      <c r="B945" s="15" t="s">
        <v>2853</v>
      </c>
      <c r="C945" s="15">
        <v>3950</v>
      </c>
      <c r="D945" s="15" t="s">
        <v>1128</v>
      </c>
      <c r="E945" s="15" t="s">
        <v>2846</v>
      </c>
      <c r="F945" s="15" t="s">
        <v>2846</v>
      </c>
      <c r="G945" s="15" t="s">
        <v>254</v>
      </c>
      <c r="H945" s="15" t="s">
        <v>1140</v>
      </c>
      <c r="I945" s="15" t="s">
        <v>2855</v>
      </c>
      <c r="J945" s="15" t="s">
        <v>315</v>
      </c>
      <c r="K945" s="15" t="s">
        <v>316</v>
      </c>
      <c r="L945" s="15" t="s">
        <v>146</v>
      </c>
      <c r="M945" s="15" t="s">
        <v>147</v>
      </c>
      <c r="N945" s="16">
        <v>43430</v>
      </c>
      <c r="O945" s="16">
        <v>44561</v>
      </c>
      <c r="P945" s="15">
        <v>100</v>
      </c>
      <c r="Q945" s="15">
        <v>100</v>
      </c>
      <c r="R945" s="15">
        <v>100</v>
      </c>
      <c r="S945" s="17">
        <v>1</v>
      </c>
      <c r="T945" s="17">
        <v>1</v>
      </c>
    </row>
    <row r="946" spans="1:20" x14ac:dyDescent="0.25">
      <c r="A946" s="15">
        <v>945</v>
      </c>
      <c r="B946" s="15" t="s">
        <v>2853</v>
      </c>
      <c r="C946" s="15">
        <v>3950</v>
      </c>
      <c r="D946" s="15" t="s">
        <v>1128</v>
      </c>
      <c r="E946" s="15" t="s">
        <v>2846</v>
      </c>
      <c r="F946" s="15" t="s">
        <v>2846</v>
      </c>
      <c r="G946" s="15" t="s">
        <v>285</v>
      </c>
      <c r="H946" s="15" t="s">
        <v>1141</v>
      </c>
      <c r="I946" s="15" t="s">
        <v>2855</v>
      </c>
      <c r="J946" s="15" t="s">
        <v>189</v>
      </c>
      <c r="K946" s="15" t="s">
        <v>190</v>
      </c>
      <c r="L946" s="15" t="s">
        <v>164</v>
      </c>
      <c r="M946" s="15" t="s">
        <v>164</v>
      </c>
      <c r="N946" s="16">
        <v>43466</v>
      </c>
      <c r="O946" s="16">
        <v>44561</v>
      </c>
      <c r="P946" s="15">
        <v>8</v>
      </c>
      <c r="Q946" s="15">
        <v>12</v>
      </c>
      <c r="R946" s="15">
        <v>4</v>
      </c>
      <c r="S946" s="17">
        <v>0.5</v>
      </c>
      <c r="T946" s="17">
        <v>0.33333333333333331</v>
      </c>
    </row>
    <row r="947" spans="1:20" x14ac:dyDescent="0.25">
      <c r="A947" s="15">
        <v>946</v>
      </c>
      <c r="B947" s="15" t="s">
        <v>2853</v>
      </c>
      <c r="C947" s="15">
        <v>3950</v>
      </c>
      <c r="D947" s="15" t="s">
        <v>1128</v>
      </c>
      <c r="E947" s="15" t="s">
        <v>2846</v>
      </c>
      <c r="F947" s="15" t="s">
        <v>2846</v>
      </c>
      <c r="G947" s="15" t="s">
        <v>237</v>
      </c>
      <c r="H947" s="15" t="s">
        <v>1142</v>
      </c>
      <c r="I947" s="15" t="s">
        <v>2855</v>
      </c>
      <c r="J947" s="15" t="s">
        <v>150</v>
      </c>
      <c r="K947" s="15" t="s">
        <v>151</v>
      </c>
      <c r="L947" s="15" t="s">
        <v>152</v>
      </c>
      <c r="M947" s="15" t="s">
        <v>152</v>
      </c>
      <c r="N947" s="16">
        <v>43466</v>
      </c>
      <c r="O947" s="16">
        <v>44561</v>
      </c>
      <c r="P947" s="15">
        <v>9</v>
      </c>
      <c r="Q947" s="15">
        <v>13</v>
      </c>
      <c r="R947" s="15">
        <v>5</v>
      </c>
      <c r="S947" s="17">
        <v>0.55555555555555558</v>
      </c>
      <c r="T947" s="17">
        <v>0.38461538461538464</v>
      </c>
    </row>
    <row r="948" spans="1:20" x14ac:dyDescent="0.25">
      <c r="A948" s="15">
        <v>947</v>
      </c>
      <c r="B948" s="15" t="s">
        <v>2853</v>
      </c>
      <c r="C948" s="15">
        <v>3950</v>
      </c>
      <c r="D948" s="15" t="s">
        <v>1128</v>
      </c>
      <c r="E948" s="15" t="s">
        <v>2846</v>
      </c>
      <c r="F948" s="15" t="s">
        <v>2846</v>
      </c>
      <c r="G948" s="15" t="s">
        <v>259</v>
      </c>
      <c r="H948" s="15" t="s">
        <v>1143</v>
      </c>
      <c r="I948" s="15" t="s">
        <v>2855</v>
      </c>
      <c r="J948" s="15" t="s">
        <v>309</v>
      </c>
      <c r="K948" s="15" t="s">
        <v>310</v>
      </c>
      <c r="L948" s="15" t="s">
        <v>174</v>
      </c>
      <c r="M948" s="15" t="s">
        <v>174</v>
      </c>
      <c r="N948" s="16">
        <v>43484</v>
      </c>
      <c r="O948" s="16">
        <v>43805</v>
      </c>
      <c r="P948" s="15">
        <v>2</v>
      </c>
      <c r="Q948" s="15">
        <v>2</v>
      </c>
      <c r="R948" s="15">
        <v>2</v>
      </c>
      <c r="S948" s="17">
        <v>1</v>
      </c>
      <c r="T948" s="17">
        <v>1</v>
      </c>
    </row>
    <row r="949" spans="1:20" x14ac:dyDescent="0.25">
      <c r="A949" s="15">
        <v>948</v>
      </c>
      <c r="B949" s="15" t="s">
        <v>2853</v>
      </c>
      <c r="C949" s="15">
        <v>3950</v>
      </c>
      <c r="D949" s="15" t="s">
        <v>1128</v>
      </c>
      <c r="E949" s="15" t="s">
        <v>2846</v>
      </c>
      <c r="F949" s="15" t="s">
        <v>2846</v>
      </c>
      <c r="G949" s="15" t="s">
        <v>291</v>
      </c>
      <c r="H949" s="15" t="s">
        <v>1144</v>
      </c>
      <c r="I949" s="15" t="s">
        <v>2855</v>
      </c>
      <c r="J949" s="15" t="s">
        <v>300</v>
      </c>
      <c r="K949" s="15" t="s">
        <v>301</v>
      </c>
      <c r="L949" s="15" t="s">
        <v>302</v>
      </c>
      <c r="M949" s="15" t="s">
        <v>303</v>
      </c>
      <c r="N949" s="16">
        <v>43430</v>
      </c>
      <c r="O949" s="16">
        <v>44561</v>
      </c>
      <c r="P949" s="15">
        <v>7157</v>
      </c>
      <c r="Q949" s="15">
        <v>27355</v>
      </c>
      <c r="R949" s="15">
        <v>3879</v>
      </c>
      <c r="S949" s="17">
        <v>0.54198686600530954</v>
      </c>
      <c r="T949" s="17">
        <v>0.14180222993968197</v>
      </c>
    </row>
    <row r="950" spans="1:20" x14ac:dyDescent="0.25">
      <c r="A950" s="15">
        <v>949</v>
      </c>
      <c r="B950" s="15" t="s">
        <v>2853</v>
      </c>
      <c r="C950" s="15">
        <v>3950</v>
      </c>
      <c r="D950" s="15" t="s">
        <v>1128</v>
      </c>
      <c r="E950" s="15" t="s">
        <v>2846</v>
      </c>
      <c r="F950" s="15" t="s">
        <v>2846</v>
      </c>
      <c r="G950" s="15" t="s">
        <v>224</v>
      </c>
      <c r="H950" s="15" t="s">
        <v>1145</v>
      </c>
      <c r="I950" s="15" t="s">
        <v>2855</v>
      </c>
      <c r="J950" s="15" t="s">
        <v>125</v>
      </c>
      <c r="K950" s="15" t="s">
        <v>126</v>
      </c>
      <c r="L950" s="15" t="s">
        <v>122</v>
      </c>
      <c r="M950" s="15" t="s">
        <v>123</v>
      </c>
      <c r="N950" s="16">
        <v>43430</v>
      </c>
      <c r="O950" s="16">
        <v>44561</v>
      </c>
      <c r="P950" s="15">
        <v>26</v>
      </c>
      <c r="Q950" s="15">
        <v>38</v>
      </c>
      <c r="R950" s="15">
        <v>11</v>
      </c>
      <c r="S950" s="17">
        <v>0.42307692307692307</v>
      </c>
      <c r="T950" s="17">
        <v>0.28947368421052633</v>
      </c>
    </row>
    <row r="951" spans="1:20" x14ac:dyDescent="0.25">
      <c r="A951" s="15">
        <v>950</v>
      </c>
      <c r="B951" s="15" t="s">
        <v>2853</v>
      </c>
      <c r="C951" s="15">
        <v>3950</v>
      </c>
      <c r="D951" s="15" t="s">
        <v>1128</v>
      </c>
      <c r="E951" s="15" t="s">
        <v>2846</v>
      </c>
      <c r="F951" s="15" t="s">
        <v>2846</v>
      </c>
      <c r="G951" s="15" t="s">
        <v>239</v>
      </c>
      <c r="H951" s="15" t="s">
        <v>1146</v>
      </c>
      <c r="I951" s="15" t="s">
        <v>2855</v>
      </c>
      <c r="J951" s="15" t="s">
        <v>162</v>
      </c>
      <c r="K951" s="15" t="s">
        <v>163</v>
      </c>
      <c r="L951" s="15" t="s">
        <v>164</v>
      </c>
      <c r="M951" s="15" t="s">
        <v>164</v>
      </c>
      <c r="N951" s="16">
        <v>43466</v>
      </c>
      <c r="O951" s="16">
        <v>44561</v>
      </c>
      <c r="P951" s="15">
        <v>32000</v>
      </c>
      <c r="Q951" s="15">
        <v>40000</v>
      </c>
      <c r="R951" s="15">
        <v>20500</v>
      </c>
      <c r="S951" s="17">
        <v>0.640625</v>
      </c>
      <c r="T951" s="17">
        <v>0.51249999999999996</v>
      </c>
    </row>
    <row r="952" spans="1:20" x14ac:dyDescent="0.25">
      <c r="A952" s="15">
        <v>951</v>
      </c>
      <c r="B952" s="15" t="s">
        <v>2853</v>
      </c>
      <c r="C952" s="15">
        <v>3950</v>
      </c>
      <c r="D952" s="15" t="s">
        <v>1128</v>
      </c>
      <c r="E952" s="15" t="s">
        <v>2846</v>
      </c>
      <c r="F952" s="15" t="s">
        <v>2846</v>
      </c>
      <c r="G952" s="15" t="s">
        <v>251</v>
      </c>
      <c r="H952" s="15" t="s">
        <v>1147</v>
      </c>
      <c r="I952" s="15" t="s">
        <v>2855</v>
      </c>
      <c r="J952" s="15" t="s">
        <v>150</v>
      </c>
      <c r="K952" s="15" t="s">
        <v>151</v>
      </c>
      <c r="L952" s="15" t="s">
        <v>152</v>
      </c>
      <c r="M952" s="15" t="s">
        <v>152</v>
      </c>
      <c r="N952" s="16">
        <v>43500</v>
      </c>
      <c r="O952" s="16">
        <v>44561</v>
      </c>
      <c r="P952" s="15">
        <v>4</v>
      </c>
      <c r="Q952" s="15">
        <v>6</v>
      </c>
      <c r="R952" s="15">
        <v>3</v>
      </c>
      <c r="S952" s="17">
        <v>0.75</v>
      </c>
      <c r="T952" s="17">
        <v>0.5</v>
      </c>
    </row>
    <row r="953" spans="1:20" x14ac:dyDescent="0.25">
      <c r="A953" s="15">
        <v>952</v>
      </c>
      <c r="B953" s="15" t="s">
        <v>2853</v>
      </c>
      <c r="C953" s="15">
        <v>3950</v>
      </c>
      <c r="D953" s="15" t="s">
        <v>1128</v>
      </c>
      <c r="E953" s="15" t="s">
        <v>2846</v>
      </c>
      <c r="F953" s="15" t="s">
        <v>2846</v>
      </c>
      <c r="G953" s="15" t="s">
        <v>284</v>
      </c>
      <c r="H953" s="15" t="s">
        <v>1148</v>
      </c>
      <c r="I953" s="15" t="s">
        <v>2855</v>
      </c>
      <c r="J953" s="15" t="s">
        <v>150</v>
      </c>
      <c r="K953" s="15" t="s">
        <v>151</v>
      </c>
      <c r="L953" s="15" t="s">
        <v>152</v>
      </c>
      <c r="M953" s="15" t="s">
        <v>152</v>
      </c>
      <c r="N953" s="16">
        <v>43498</v>
      </c>
      <c r="O953" s="16">
        <v>44196</v>
      </c>
      <c r="P953" s="15">
        <v>4</v>
      </c>
      <c r="Q953" s="15">
        <v>7</v>
      </c>
      <c r="R953" s="15">
        <v>6</v>
      </c>
      <c r="S953" s="17">
        <v>1</v>
      </c>
      <c r="T953" s="17">
        <v>0.8571428571428571</v>
      </c>
    </row>
    <row r="954" spans="1:20" x14ac:dyDescent="0.25">
      <c r="A954" s="15">
        <v>953</v>
      </c>
      <c r="B954" s="15" t="s">
        <v>2853</v>
      </c>
      <c r="C954" s="15">
        <v>3950</v>
      </c>
      <c r="D954" s="15" t="s">
        <v>1128</v>
      </c>
      <c r="E954" s="15" t="s">
        <v>2846</v>
      </c>
      <c r="F954" s="15" t="s">
        <v>2846</v>
      </c>
      <c r="G954" s="15" t="s">
        <v>283</v>
      </c>
      <c r="H954" s="15" t="s">
        <v>1149</v>
      </c>
      <c r="I954" s="15" t="s">
        <v>2051</v>
      </c>
      <c r="J954" s="15" t="s">
        <v>178</v>
      </c>
      <c r="K954" s="15" t="s">
        <v>179</v>
      </c>
      <c r="L954" s="15" t="s">
        <v>180</v>
      </c>
      <c r="M954" s="15" t="s">
        <v>181</v>
      </c>
      <c r="N954" s="16">
        <v>43430</v>
      </c>
      <c r="O954" s="16">
        <v>43435</v>
      </c>
      <c r="P954" s="15">
        <v>1</v>
      </c>
      <c r="Q954" s="15">
        <v>1</v>
      </c>
      <c r="R954" s="15">
        <v>4</v>
      </c>
      <c r="S954" s="17">
        <v>1</v>
      </c>
      <c r="T954" s="17">
        <v>1</v>
      </c>
    </row>
    <row r="955" spans="1:20" x14ac:dyDescent="0.25">
      <c r="A955" s="15">
        <v>954</v>
      </c>
      <c r="B955" s="15" t="s">
        <v>2853</v>
      </c>
      <c r="C955" s="15">
        <v>3950</v>
      </c>
      <c r="D955" s="15" t="s">
        <v>1128</v>
      </c>
      <c r="E955" s="15" t="s">
        <v>2846</v>
      </c>
      <c r="F955" s="15" t="s">
        <v>2846</v>
      </c>
      <c r="G955" s="15" t="s">
        <v>222</v>
      </c>
      <c r="H955" s="15" t="s">
        <v>1150</v>
      </c>
      <c r="I955" s="15" t="s">
        <v>2855</v>
      </c>
      <c r="J955" s="15" t="s">
        <v>162</v>
      </c>
      <c r="K955" s="15" t="s">
        <v>163</v>
      </c>
      <c r="L955" s="15" t="s">
        <v>164</v>
      </c>
      <c r="M955" s="15" t="s">
        <v>164</v>
      </c>
      <c r="N955" s="16">
        <v>43466</v>
      </c>
      <c r="O955" s="16">
        <v>44561</v>
      </c>
      <c r="P955" s="15">
        <v>10</v>
      </c>
      <c r="Q955" s="15">
        <v>10</v>
      </c>
      <c r="R955" s="15">
        <v>24</v>
      </c>
      <c r="S955" s="17">
        <v>1</v>
      </c>
      <c r="T955" s="17">
        <v>1</v>
      </c>
    </row>
    <row r="956" spans="1:20" x14ac:dyDescent="0.25">
      <c r="A956" s="15">
        <v>955</v>
      </c>
      <c r="B956" s="15" t="s">
        <v>2853</v>
      </c>
      <c r="C956" s="15">
        <v>3950</v>
      </c>
      <c r="D956" s="15" t="s">
        <v>1128</v>
      </c>
      <c r="E956" s="15" t="s">
        <v>2846</v>
      </c>
      <c r="F956" s="15" t="s">
        <v>2846</v>
      </c>
      <c r="G956" s="15" t="s">
        <v>42</v>
      </c>
      <c r="H956" s="15" t="s">
        <v>1151</v>
      </c>
      <c r="I956" s="15" t="s">
        <v>2855</v>
      </c>
      <c r="J956" s="15" t="s">
        <v>154</v>
      </c>
      <c r="K956" s="15" t="s">
        <v>155</v>
      </c>
      <c r="L956" s="15" t="s">
        <v>156</v>
      </c>
      <c r="M956" s="15" t="s">
        <v>156</v>
      </c>
      <c r="N956" s="16">
        <v>43466</v>
      </c>
      <c r="O956" s="16">
        <v>44196</v>
      </c>
      <c r="P956" s="15">
        <v>100</v>
      </c>
      <c r="Q956" s="15">
        <v>100</v>
      </c>
      <c r="R956" s="15">
        <v>80</v>
      </c>
      <c r="S956" s="17">
        <v>0.8</v>
      </c>
      <c r="T956" s="17">
        <v>0.8</v>
      </c>
    </row>
    <row r="957" spans="1:20" x14ac:dyDescent="0.25">
      <c r="A957" s="15">
        <v>956</v>
      </c>
      <c r="B957" s="15" t="s">
        <v>2853</v>
      </c>
      <c r="C957" s="15">
        <v>3950</v>
      </c>
      <c r="D957" s="15" t="s">
        <v>1128</v>
      </c>
      <c r="E957" s="15" t="s">
        <v>2846</v>
      </c>
      <c r="F957" s="15" t="s">
        <v>2846</v>
      </c>
      <c r="G957" s="15" t="s">
        <v>210</v>
      </c>
      <c r="H957" s="15" t="s">
        <v>1152</v>
      </c>
      <c r="I957" s="15" t="s">
        <v>2855</v>
      </c>
      <c r="J957" s="15" t="s">
        <v>56</v>
      </c>
      <c r="K957" s="15" t="s">
        <v>57</v>
      </c>
      <c r="L957" s="15" t="s">
        <v>58</v>
      </c>
      <c r="M957" s="15" t="s">
        <v>59</v>
      </c>
      <c r="N957" s="16">
        <v>43430</v>
      </c>
      <c r="O957" s="16">
        <v>44561</v>
      </c>
      <c r="P957" s="15">
        <v>75</v>
      </c>
      <c r="Q957" s="15">
        <v>100</v>
      </c>
      <c r="R957" s="15">
        <v>45</v>
      </c>
      <c r="S957" s="17">
        <v>0.6</v>
      </c>
      <c r="T957" s="17">
        <v>0.45</v>
      </c>
    </row>
    <row r="958" spans="1:20" x14ac:dyDescent="0.25">
      <c r="A958" s="15">
        <v>957</v>
      </c>
      <c r="B958" s="15" t="s">
        <v>2853</v>
      </c>
      <c r="C958" s="15">
        <v>3950</v>
      </c>
      <c r="D958" s="15" t="s">
        <v>1128</v>
      </c>
      <c r="E958" s="15" t="s">
        <v>2846</v>
      </c>
      <c r="F958" s="15" t="s">
        <v>2846</v>
      </c>
      <c r="G958" s="15" t="s">
        <v>43</v>
      </c>
      <c r="H958" s="15" t="s">
        <v>1153</v>
      </c>
      <c r="I958" s="15" t="s">
        <v>2855</v>
      </c>
      <c r="J958" s="15" t="s">
        <v>183</v>
      </c>
      <c r="K958" s="15" t="s">
        <v>184</v>
      </c>
      <c r="L958" s="15" t="s">
        <v>146</v>
      </c>
      <c r="M958" s="15" t="s">
        <v>147</v>
      </c>
      <c r="N958" s="16">
        <v>43466</v>
      </c>
      <c r="O958" s="16">
        <v>44561</v>
      </c>
      <c r="P958" s="15">
        <v>60</v>
      </c>
      <c r="Q958" s="15">
        <v>100</v>
      </c>
      <c r="R958" s="15">
        <v>83.3</v>
      </c>
      <c r="S958" s="17">
        <v>1</v>
      </c>
      <c r="T958" s="17">
        <v>0.83299999999999996</v>
      </c>
    </row>
    <row r="959" spans="1:20" x14ac:dyDescent="0.25">
      <c r="A959" s="15">
        <v>958</v>
      </c>
      <c r="B959" s="15" t="s">
        <v>2853</v>
      </c>
      <c r="C959" s="15">
        <v>3950</v>
      </c>
      <c r="D959" s="15" t="s">
        <v>1128</v>
      </c>
      <c r="E959" s="15" t="s">
        <v>2846</v>
      </c>
      <c r="F959" s="15" t="s">
        <v>2846</v>
      </c>
      <c r="G959" s="15" t="s">
        <v>287</v>
      </c>
      <c r="H959" s="15" t="s">
        <v>1154</v>
      </c>
      <c r="I959" s="15" t="s">
        <v>2855</v>
      </c>
      <c r="J959" s="15" t="s">
        <v>300</v>
      </c>
      <c r="K959" s="15" t="s">
        <v>301</v>
      </c>
      <c r="L959" s="15" t="s">
        <v>302</v>
      </c>
      <c r="M959" s="15" t="s">
        <v>303</v>
      </c>
      <c r="N959" s="16">
        <v>43430</v>
      </c>
      <c r="O959" s="16">
        <v>43555</v>
      </c>
      <c r="P959" s="15">
        <v>100</v>
      </c>
      <c r="Q959" s="15">
        <v>100</v>
      </c>
      <c r="R959" s="15">
        <v>100</v>
      </c>
      <c r="S959" s="17">
        <v>1</v>
      </c>
      <c r="T959" s="17">
        <v>1</v>
      </c>
    </row>
    <row r="960" spans="1:20" x14ac:dyDescent="0.25">
      <c r="A960" s="15">
        <v>959</v>
      </c>
      <c r="B960" s="15" t="s">
        <v>2853</v>
      </c>
      <c r="C960" s="15">
        <v>3950</v>
      </c>
      <c r="D960" s="15" t="s">
        <v>1128</v>
      </c>
      <c r="E960" s="15" t="s">
        <v>2846</v>
      </c>
      <c r="F960" s="15" t="s">
        <v>2846</v>
      </c>
      <c r="G960" s="15" t="s">
        <v>266</v>
      </c>
      <c r="H960" s="15" t="s">
        <v>1155</v>
      </c>
      <c r="I960" s="15" t="s">
        <v>2855</v>
      </c>
      <c r="J960" s="15" t="s">
        <v>338</v>
      </c>
      <c r="K960" s="15" t="s">
        <v>339</v>
      </c>
      <c r="L960" s="15" t="s">
        <v>180</v>
      </c>
      <c r="M960" s="15" t="s">
        <v>181</v>
      </c>
      <c r="N960" s="16">
        <v>43436</v>
      </c>
      <c r="O960" s="16">
        <v>43496</v>
      </c>
      <c r="P960" s="15">
        <v>100</v>
      </c>
      <c r="Q960" s="15">
        <v>100</v>
      </c>
      <c r="R960" s="15">
        <v>40</v>
      </c>
      <c r="S960" s="17">
        <v>0.4</v>
      </c>
      <c r="T960" s="17">
        <v>0.4</v>
      </c>
    </row>
    <row r="961" spans="1:20" x14ac:dyDescent="0.25">
      <c r="A961" s="15">
        <v>960</v>
      </c>
      <c r="B961" s="15" t="s">
        <v>2853</v>
      </c>
      <c r="C961" s="15">
        <v>3950</v>
      </c>
      <c r="D961" s="15" t="s">
        <v>1128</v>
      </c>
      <c r="E961" s="15" t="s">
        <v>2846</v>
      </c>
      <c r="F961" s="15" t="s">
        <v>2846</v>
      </c>
      <c r="G961" s="15" t="s">
        <v>207</v>
      </c>
      <c r="H961" s="15" t="s">
        <v>1156</v>
      </c>
      <c r="I961" s="15" t="s">
        <v>2855</v>
      </c>
      <c r="J961" s="15" t="s">
        <v>56</v>
      </c>
      <c r="K961" s="15" t="s">
        <v>57</v>
      </c>
      <c r="L961" s="15" t="s">
        <v>58</v>
      </c>
      <c r="M961" s="15" t="s">
        <v>59</v>
      </c>
      <c r="N961" s="16">
        <v>43466</v>
      </c>
      <c r="O961" s="16">
        <v>44196</v>
      </c>
      <c r="P961" s="15">
        <v>100</v>
      </c>
      <c r="Q961" s="15">
        <v>100</v>
      </c>
      <c r="R961" s="15">
        <v>75</v>
      </c>
      <c r="S961" s="17">
        <v>0.75</v>
      </c>
      <c r="T961" s="17">
        <v>0.75</v>
      </c>
    </row>
    <row r="962" spans="1:20" x14ac:dyDescent="0.25">
      <c r="A962" s="15">
        <v>961</v>
      </c>
      <c r="B962" s="15" t="s">
        <v>2853</v>
      </c>
      <c r="C962" s="15">
        <v>3950</v>
      </c>
      <c r="D962" s="15" t="s">
        <v>1128</v>
      </c>
      <c r="E962" s="15" t="s">
        <v>2846</v>
      </c>
      <c r="F962" s="15" t="s">
        <v>2846</v>
      </c>
      <c r="G962" s="15" t="s">
        <v>41</v>
      </c>
      <c r="H962" s="15" t="s">
        <v>1157</v>
      </c>
      <c r="I962" s="15" t="s">
        <v>2855</v>
      </c>
      <c r="J962" s="15" t="s">
        <v>183</v>
      </c>
      <c r="K962" s="15" t="s">
        <v>184</v>
      </c>
      <c r="L962" s="15" t="s">
        <v>146</v>
      </c>
      <c r="M962" s="15" t="s">
        <v>147</v>
      </c>
      <c r="N962" s="16">
        <v>43466</v>
      </c>
      <c r="O962" s="16">
        <v>44561</v>
      </c>
      <c r="P962" s="15">
        <v>100</v>
      </c>
      <c r="Q962" s="15">
        <v>100</v>
      </c>
      <c r="R962" s="15">
        <v>100</v>
      </c>
      <c r="S962" s="17">
        <v>1</v>
      </c>
      <c r="T962" s="17">
        <v>1</v>
      </c>
    </row>
    <row r="963" spans="1:20" x14ac:dyDescent="0.25">
      <c r="A963" s="15">
        <v>962</v>
      </c>
      <c r="B963" s="15" t="s">
        <v>2853</v>
      </c>
      <c r="C963" s="15">
        <v>3950</v>
      </c>
      <c r="D963" s="15" t="s">
        <v>1128</v>
      </c>
      <c r="E963" s="15" t="s">
        <v>2846</v>
      </c>
      <c r="F963" s="15" t="s">
        <v>2846</v>
      </c>
      <c r="G963" s="15" t="s">
        <v>47</v>
      </c>
      <c r="H963" s="15" t="s">
        <v>1158</v>
      </c>
      <c r="I963" s="15" t="s">
        <v>2855</v>
      </c>
      <c r="J963" s="15" t="s">
        <v>183</v>
      </c>
      <c r="K963" s="15" t="s">
        <v>184</v>
      </c>
      <c r="L963" s="15" t="s">
        <v>146</v>
      </c>
      <c r="M963" s="15" t="s">
        <v>147</v>
      </c>
      <c r="N963" s="16">
        <v>43466</v>
      </c>
      <c r="O963" s="16">
        <v>44561</v>
      </c>
      <c r="P963" s="15">
        <v>100</v>
      </c>
      <c r="Q963" s="15">
        <v>100</v>
      </c>
      <c r="R963" s="15">
        <v>100</v>
      </c>
      <c r="S963" s="17">
        <v>1</v>
      </c>
      <c r="T963" s="17">
        <v>1</v>
      </c>
    </row>
    <row r="964" spans="1:20" x14ac:dyDescent="0.25">
      <c r="A964" s="15">
        <v>963</v>
      </c>
      <c r="B964" s="15" t="s">
        <v>2853</v>
      </c>
      <c r="C964" s="15">
        <v>3950</v>
      </c>
      <c r="D964" s="15" t="s">
        <v>1128</v>
      </c>
      <c r="E964" s="15" t="s">
        <v>2846</v>
      </c>
      <c r="F964" s="15" t="s">
        <v>2846</v>
      </c>
      <c r="G964" s="15" t="s">
        <v>50</v>
      </c>
      <c r="H964" s="15" t="s">
        <v>1159</v>
      </c>
      <c r="I964" s="15" t="s">
        <v>2855</v>
      </c>
      <c r="J964" s="15" t="s">
        <v>154</v>
      </c>
      <c r="K964" s="15" t="s">
        <v>155</v>
      </c>
      <c r="L964" s="15" t="s">
        <v>156</v>
      </c>
      <c r="M964" s="15" t="s">
        <v>156</v>
      </c>
      <c r="N964" s="16">
        <v>43466</v>
      </c>
      <c r="O964" s="16">
        <v>44561</v>
      </c>
      <c r="P964" s="15">
        <v>80</v>
      </c>
      <c r="Q964" s="15">
        <v>100</v>
      </c>
      <c r="R964" s="15">
        <v>20</v>
      </c>
      <c r="S964" s="17">
        <v>0.25</v>
      </c>
      <c r="T964" s="17">
        <v>0.2</v>
      </c>
    </row>
    <row r="965" spans="1:20" x14ac:dyDescent="0.25">
      <c r="A965" s="15">
        <v>964</v>
      </c>
      <c r="B965" s="15" t="s">
        <v>2853</v>
      </c>
      <c r="C965" s="15">
        <v>3950</v>
      </c>
      <c r="D965" s="15" t="s">
        <v>1128</v>
      </c>
      <c r="E965" s="15" t="s">
        <v>2846</v>
      </c>
      <c r="F965" s="15" t="s">
        <v>2846</v>
      </c>
      <c r="G965" s="15" t="s">
        <v>48</v>
      </c>
      <c r="H965" s="15" t="s">
        <v>1160</v>
      </c>
      <c r="I965" s="15" t="s">
        <v>2855</v>
      </c>
      <c r="J965" s="15" t="s">
        <v>154</v>
      </c>
      <c r="K965" s="15" t="s">
        <v>155</v>
      </c>
      <c r="L965" s="15" t="s">
        <v>156</v>
      </c>
      <c r="M965" s="15" t="s">
        <v>156</v>
      </c>
      <c r="N965" s="16">
        <v>43466</v>
      </c>
      <c r="O965" s="16">
        <v>44196</v>
      </c>
      <c r="P965" s="15">
        <v>100</v>
      </c>
      <c r="Q965" s="15">
        <v>100</v>
      </c>
      <c r="R965" s="15">
        <v>15</v>
      </c>
      <c r="S965" s="17">
        <v>0.15</v>
      </c>
      <c r="T965" s="17">
        <v>0.15</v>
      </c>
    </row>
    <row r="966" spans="1:20" x14ac:dyDescent="0.25">
      <c r="A966" s="15">
        <v>965</v>
      </c>
      <c r="B966" s="15" t="s">
        <v>2853</v>
      </c>
      <c r="C966" s="15">
        <v>3950</v>
      </c>
      <c r="D966" s="15" t="s">
        <v>1128</v>
      </c>
      <c r="E966" s="15" t="s">
        <v>2846</v>
      </c>
      <c r="F966" s="15" t="s">
        <v>2846</v>
      </c>
      <c r="G966" s="15" t="s">
        <v>39</v>
      </c>
      <c r="H966" s="15" t="s">
        <v>1161</v>
      </c>
      <c r="I966" s="15" t="s">
        <v>2855</v>
      </c>
      <c r="J966" s="15" t="s">
        <v>154</v>
      </c>
      <c r="K966" s="15" t="s">
        <v>155</v>
      </c>
      <c r="L966" s="15" t="s">
        <v>156</v>
      </c>
      <c r="M966" s="15" t="s">
        <v>156</v>
      </c>
      <c r="N966" s="16">
        <v>43466</v>
      </c>
      <c r="O966" s="16">
        <v>44561</v>
      </c>
      <c r="P966" s="15">
        <v>100</v>
      </c>
      <c r="Q966" s="15">
        <v>100</v>
      </c>
      <c r="R966" s="15">
        <v>83.9</v>
      </c>
      <c r="S966" s="17">
        <v>0.83900000000000008</v>
      </c>
      <c r="T966" s="17">
        <v>0.83900000000000008</v>
      </c>
    </row>
    <row r="967" spans="1:20" x14ac:dyDescent="0.25">
      <c r="A967" s="15">
        <v>966</v>
      </c>
      <c r="B967" s="15" t="s">
        <v>2853</v>
      </c>
      <c r="C967" s="15">
        <v>3950</v>
      </c>
      <c r="D967" s="15" t="s">
        <v>1128</v>
      </c>
      <c r="E967" s="15" t="s">
        <v>2846</v>
      </c>
      <c r="F967" s="15" t="s">
        <v>2846</v>
      </c>
      <c r="G967" s="15" t="s">
        <v>40</v>
      </c>
      <c r="H967" s="15" t="s">
        <v>1162</v>
      </c>
      <c r="I967" s="15" t="s">
        <v>2855</v>
      </c>
      <c r="J967" s="15" t="s">
        <v>154</v>
      </c>
      <c r="K967" s="15" t="s">
        <v>155</v>
      </c>
      <c r="L967" s="15" t="s">
        <v>156</v>
      </c>
      <c r="M967" s="15" t="s">
        <v>156</v>
      </c>
      <c r="N967" s="16">
        <v>43430</v>
      </c>
      <c r="O967" s="16">
        <v>44561</v>
      </c>
      <c r="P967" s="15">
        <v>100</v>
      </c>
      <c r="Q967" s="15">
        <v>100</v>
      </c>
      <c r="R967" s="15">
        <v>0</v>
      </c>
      <c r="S967" s="17">
        <v>0</v>
      </c>
      <c r="T967" s="17">
        <v>0</v>
      </c>
    </row>
    <row r="968" spans="1:20" x14ac:dyDescent="0.25">
      <c r="A968" s="15">
        <v>967</v>
      </c>
      <c r="B968" s="15" t="s">
        <v>2853</v>
      </c>
      <c r="C968" s="15">
        <v>3950</v>
      </c>
      <c r="D968" s="15" t="s">
        <v>1128</v>
      </c>
      <c r="E968" s="15" t="s">
        <v>2846</v>
      </c>
      <c r="F968" s="15" t="s">
        <v>2846</v>
      </c>
      <c r="G968" s="15" t="s">
        <v>44</v>
      </c>
      <c r="H968" s="15" t="s">
        <v>1163</v>
      </c>
      <c r="I968" s="15" t="s">
        <v>2855</v>
      </c>
      <c r="J968" s="15" t="s">
        <v>154</v>
      </c>
      <c r="K968" s="15" t="s">
        <v>155</v>
      </c>
      <c r="L968" s="15" t="s">
        <v>156</v>
      </c>
      <c r="M968" s="15" t="s">
        <v>156</v>
      </c>
      <c r="N968" s="16">
        <v>43466</v>
      </c>
      <c r="O968" s="16">
        <v>44196</v>
      </c>
      <c r="P968" s="15">
        <v>100</v>
      </c>
      <c r="Q968" s="15">
        <v>100</v>
      </c>
      <c r="R968" s="15">
        <v>15</v>
      </c>
      <c r="S968" s="17">
        <v>0.15</v>
      </c>
      <c r="T968" s="17">
        <v>0.15</v>
      </c>
    </row>
    <row r="969" spans="1:20" x14ac:dyDescent="0.25">
      <c r="A969" s="15">
        <v>968</v>
      </c>
      <c r="B969" s="15" t="s">
        <v>2853</v>
      </c>
      <c r="C969" s="15">
        <v>3950</v>
      </c>
      <c r="D969" s="15" t="s">
        <v>1128</v>
      </c>
      <c r="E969" s="15" t="s">
        <v>2846</v>
      </c>
      <c r="F969" s="15" t="s">
        <v>2846</v>
      </c>
      <c r="G969" s="15" t="s">
        <v>49</v>
      </c>
      <c r="H969" s="15" t="s">
        <v>1164</v>
      </c>
      <c r="I969" s="15" t="s">
        <v>2855</v>
      </c>
      <c r="J969" s="15" t="s">
        <v>183</v>
      </c>
      <c r="K969" s="15" t="s">
        <v>184</v>
      </c>
      <c r="L969" s="15" t="s">
        <v>146</v>
      </c>
      <c r="M969" s="15" t="s">
        <v>147</v>
      </c>
      <c r="N969" s="16">
        <v>43466</v>
      </c>
      <c r="O969" s="16">
        <v>43830</v>
      </c>
      <c r="P969" s="15">
        <v>100</v>
      </c>
      <c r="Q969" s="15">
        <v>100</v>
      </c>
      <c r="R969" s="15">
        <v>100</v>
      </c>
      <c r="S969" s="17">
        <v>1</v>
      </c>
      <c r="T969" s="17">
        <v>1</v>
      </c>
    </row>
    <row r="970" spans="1:20" x14ac:dyDescent="0.25">
      <c r="A970" s="15">
        <v>969</v>
      </c>
      <c r="B970" s="15" t="s">
        <v>2853</v>
      </c>
      <c r="C970" s="15">
        <v>3950</v>
      </c>
      <c r="D970" s="15" t="s">
        <v>1128</v>
      </c>
      <c r="E970" s="15" t="s">
        <v>2846</v>
      </c>
      <c r="F970" s="15" t="s">
        <v>2846</v>
      </c>
      <c r="G970" s="15" t="s">
        <v>211</v>
      </c>
      <c r="H970" s="15" t="s">
        <v>1165</v>
      </c>
      <c r="I970" s="15" t="s">
        <v>2855</v>
      </c>
      <c r="J970" s="15" t="s">
        <v>154</v>
      </c>
      <c r="K970" s="15" t="s">
        <v>155</v>
      </c>
      <c r="L970" s="15" t="s">
        <v>156</v>
      </c>
      <c r="M970" s="15" t="s">
        <v>156</v>
      </c>
      <c r="N970" s="16">
        <v>43430</v>
      </c>
      <c r="O970" s="16">
        <v>44561</v>
      </c>
      <c r="P970" s="15">
        <v>80</v>
      </c>
      <c r="Q970" s="15">
        <v>100</v>
      </c>
      <c r="R970" s="15">
        <v>100</v>
      </c>
      <c r="S970" s="17">
        <v>1</v>
      </c>
      <c r="T970" s="17">
        <v>1</v>
      </c>
    </row>
    <row r="971" spans="1:20" x14ac:dyDescent="0.25">
      <c r="A971" s="15">
        <v>970</v>
      </c>
      <c r="B971" s="15" t="s">
        <v>2853</v>
      </c>
      <c r="C971" s="15">
        <v>3950</v>
      </c>
      <c r="D971" s="15" t="s">
        <v>1128</v>
      </c>
      <c r="E971" s="15" t="s">
        <v>2846</v>
      </c>
      <c r="F971" s="15" t="s">
        <v>2846</v>
      </c>
      <c r="G971" s="15" t="s">
        <v>209</v>
      </c>
      <c r="H971" s="15" t="s">
        <v>1166</v>
      </c>
      <c r="I971" s="15" t="s">
        <v>2855</v>
      </c>
      <c r="J971" s="15" t="s">
        <v>56</v>
      </c>
      <c r="K971" s="15" t="s">
        <v>57</v>
      </c>
      <c r="L971" s="15" t="s">
        <v>58</v>
      </c>
      <c r="M971" s="15" t="s">
        <v>59</v>
      </c>
      <c r="N971" s="16">
        <v>43430</v>
      </c>
      <c r="O971" s="16">
        <v>43830</v>
      </c>
      <c r="P971" s="15">
        <v>100</v>
      </c>
      <c r="Q971" s="15">
        <v>100</v>
      </c>
      <c r="R971" s="15">
        <v>100</v>
      </c>
      <c r="S971" s="17">
        <v>1</v>
      </c>
      <c r="T971" s="17">
        <v>1</v>
      </c>
    </row>
    <row r="972" spans="1:20" x14ac:dyDescent="0.25">
      <c r="A972" s="15">
        <v>971</v>
      </c>
      <c r="B972" s="15" t="s">
        <v>2853</v>
      </c>
      <c r="C972" s="15">
        <v>3950</v>
      </c>
      <c r="D972" s="15" t="s">
        <v>1128</v>
      </c>
      <c r="E972" s="15" t="s">
        <v>2846</v>
      </c>
      <c r="F972" s="15" t="s">
        <v>2846</v>
      </c>
      <c r="G972" s="15" t="s">
        <v>244</v>
      </c>
      <c r="H972" s="15" t="s">
        <v>1167</v>
      </c>
      <c r="I972" s="15" t="s">
        <v>2855</v>
      </c>
      <c r="J972" s="15" t="s">
        <v>56</v>
      </c>
      <c r="K972" s="15" t="s">
        <v>57</v>
      </c>
      <c r="L972" s="15" t="s">
        <v>58</v>
      </c>
      <c r="M972" s="15" t="s">
        <v>59</v>
      </c>
      <c r="N972" s="16">
        <v>43430</v>
      </c>
      <c r="O972" s="16">
        <v>43830</v>
      </c>
      <c r="P972" s="15">
        <v>100</v>
      </c>
      <c r="Q972" s="15">
        <v>100</v>
      </c>
      <c r="R972" s="15">
        <v>100</v>
      </c>
      <c r="S972" s="17">
        <v>1</v>
      </c>
      <c r="T972" s="17">
        <v>1</v>
      </c>
    </row>
    <row r="973" spans="1:20" x14ac:dyDescent="0.25">
      <c r="A973" s="15">
        <v>972</v>
      </c>
      <c r="B973" s="15" t="s">
        <v>2853</v>
      </c>
      <c r="C973" s="15">
        <v>3950</v>
      </c>
      <c r="D973" s="15" t="s">
        <v>1128</v>
      </c>
      <c r="E973" s="15" t="s">
        <v>2846</v>
      </c>
      <c r="F973" s="15" t="s">
        <v>2846</v>
      </c>
      <c r="G973" s="15" t="s">
        <v>208</v>
      </c>
      <c r="H973" s="15" t="s">
        <v>1168</v>
      </c>
      <c r="I973" s="15" t="s">
        <v>2855</v>
      </c>
      <c r="J973" s="15" t="s">
        <v>56</v>
      </c>
      <c r="K973" s="15" t="s">
        <v>57</v>
      </c>
      <c r="L973" s="15" t="s">
        <v>58</v>
      </c>
      <c r="M973" s="15" t="s">
        <v>59</v>
      </c>
      <c r="N973" s="16">
        <v>43466</v>
      </c>
      <c r="O973" s="16">
        <v>44561</v>
      </c>
      <c r="P973" s="15">
        <v>75</v>
      </c>
      <c r="Q973" s="15">
        <v>100</v>
      </c>
      <c r="R973" s="15">
        <v>75</v>
      </c>
      <c r="S973" s="17">
        <v>1</v>
      </c>
      <c r="T973" s="17">
        <v>0.75</v>
      </c>
    </row>
    <row r="974" spans="1:20" x14ac:dyDescent="0.25">
      <c r="A974" s="15">
        <v>973</v>
      </c>
      <c r="B974" s="15" t="s">
        <v>2853</v>
      </c>
      <c r="C974" s="15">
        <v>3950</v>
      </c>
      <c r="D974" s="15" t="s">
        <v>1128</v>
      </c>
      <c r="E974" s="15" t="s">
        <v>2846</v>
      </c>
      <c r="F974" s="15" t="s">
        <v>2846</v>
      </c>
      <c r="G974" s="15" t="s">
        <v>205</v>
      </c>
      <c r="H974" s="15" t="s">
        <v>1169</v>
      </c>
      <c r="I974" s="15" t="s">
        <v>2855</v>
      </c>
      <c r="J974" s="15" t="s">
        <v>56</v>
      </c>
      <c r="K974" s="15" t="s">
        <v>57</v>
      </c>
      <c r="L974" s="15" t="s">
        <v>58</v>
      </c>
      <c r="M974" s="15" t="s">
        <v>59</v>
      </c>
      <c r="N974" s="16">
        <v>43430</v>
      </c>
      <c r="O974" s="16">
        <v>44561</v>
      </c>
      <c r="P974" s="15">
        <v>70</v>
      </c>
      <c r="Q974" s="15">
        <v>100</v>
      </c>
      <c r="R974" s="15">
        <v>67.5</v>
      </c>
      <c r="S974" s="17">
        <v>0.9642857142857143</v>
      </c>
      <c r="T974" s="17">
        <v>0.67500000000000004</v>
      </c>
    </row>
    <row r="975" spans="1:20" x14ac:dyDescent="0.25">
      <c r="A975" s="15">
        <v>974</v>
      </c>
      <c r="B975" s="15" t="s">
        <v>2853</v>
      </c>
      <c r="C975" s="15">
        <v>3950</v>
      </c>
      <c r="D975" s="15" t="s">
        <v>1128</v>
      </c>
      <c r="E975" s="15" t="s">
        <v>2846</v>
      </c>
      <c r="F975" s="15" t="s">
        <v>2846</v>
      </c>
      <c r="G975" s="15" t="s">
        <v>51</v>
      </c>
      <c r="H975" s="15" t="s">
        <v>1170</v>
      </c>
      <c r="I975" s="15" t="s">
        <v>2855</v>
      </c>
      <c r="J975" s="15" t="s">
        <v>154</v>
      </c>
      <c r="K975" s="15" t="s">
        <v>155</v>
      </c>
      <c r="L975" s="15" t="s">
        <v>156</v>
      </c>
      <c r="M975" s="15" t="s">
        <v>156</v>
      </c>
      <c r="N975" s="16">
        <v>43466</v>
      </c>
      <c r="O975" s="16">
        <v>44561</v>
      </c>
      <c r="P975" s="15">
        <v>100</v>
      </c>
      <c r="Q975" s="15">
        <v>100</v>
      </c>
      <c r="R975" s="15">
        <v>48</v>
      </c>
      <c r="S975" s="17">
        <v>0.48</v>
      </c>
      <c r="T975" s="17">
        <v>0.48</v>
      </c>
    </row>
    <row r="976" spans="1:20" x14ac:dyDescent="0.25">
      <c r="A976" s="15">
        <v>975</v>
      </c>
      <c r="B976" s="15" t="s">
        <v>2853</v>
      </c>
      <c r="C976" s="15">
        <v>3950</v>
      </c>
      <c r="D976" s="15" t="s">
        <v>1128</v>
      </c>
      <c r="E976" s="15" t="s">
        <v>2846</v>
      </c>
      <c r="F976" s="15" t="s">
        <v>2846</v>
      </c>
      <c r="G976" s="15" t="s">
        <v>212</v>
      </c>
      <c r="H976" s="15" t="s">
        <v>1171</v>
      </c>
      <c r="I976" s="15" t="s">
        <v>2855</v>
      </c>
      <c r="J976" s="15" t="s">
        <v>154</v>
      </c>
      <c r="K976" s="15" t="s">
        <v>155</v>
      </c>
      <c r="L976" s="15" t="s">
        <v>156</v>
      </c>
      <c r="M976" s="15" t="s">
        <v>156</v>
      </c>
      <c r="N976" s="16">
        <v>43497</v>
      </c>
      <c r="O976" s="16">
        <v>44228</v>
      </c>
      <c r="P976" s="15">
        <v>80</v>
      </c>
      <c r="Q976" s="15">
        <v>120</v>
      </c>
      <c r="R976" s="15">
        <v>50</v>
      </c>
      <c r="S976" s="17">
        <v>0.625</v>
      </c>
      <c r="T976" s="17">
        <v>0.41666666666666669</v>
      </c>
    </row>
    <row r="977" spans="1:20" x14ac:dyDescent="0.25">
      <c r="A977" s="15">
        <v>976</v>
      </c>
      <c r="B977" s="15" t="s">
        <v>2853</v>
      </c>
      <c r="C977" s="15">
        <v>3950</v>
      </c>
      <c r="D977" s="15" t="s">
        <v>1128</v>
      </c>
      <c r="E977" s="15" t="s">
        <v>2846</v>
      </c>
      <c r="F977" s="15" t="s">
        <v>2846</v>
      </c>
      <c r="G977" s="15" t="s">
        <v>37</v>
      </c>
      <c r="H977" s="15" t="s">
        <v>1172</v>
      </c>
      <c r="I977" s="15" t="s">
        <v>2855</v>
      </c>
      <c r="J977" s="15" t="s">
        <v>183</v>
      </c>
      <c r="K977" s="15" t="s">
        <v>184</v>
      </c>
      <c r="L977" s="15" t="s">
        <v>146</v>
      </c>
      <c r="M977" s="15" t="s">
        <v>147</v>
      </c>
      <c r="N977" s="16">
        <v>43466</v>
      </c>
      <c r="O977" s="16">
        <v>44561</v>
      </c>
      <c r="P977" s="15">
        <v>1500</v>
      </c>
      <c r="Q977" s="15">
        <v>1500</v>
      </c>
      <c r="R977" s="15">
        <v>1279</v>
      </c>
      <c r="S977" s="17">
        <v>0.85266666666666668</v>
      </c>
      <c r="T977" s="17">
        <v>0.85266666666666668</v>
      </c>
    </row>
    <row r="978" spans="1:20" x14ac:dyDescent="0.25">
      <c r="A978" s="15">
        <v>977</v>
      </c>
      <c r="B978" s="15" t="s">
        <v>2853</v>
      </c>
      <c r="C978" s="15">
        <v>3950</v>
      </c>
      <c r="D978" s="15" t="s">
        <v>1128</v>
      </c>
      <c r="E978" s="15" t="s">
        <v>2846</v>
      </c>
      <c r="F978" s="15" t="s">
        <v>2846</v>
      </c>
      <c r="G978" s="15" t="s">
        <v>294</v>
      </c>
      <c r="H978" s="15" t="s">
        <v>1173</v>
      </c>
      <c r="I978" s="15" t="s">
        <v>2855</v>
      </c>
      <c r="J978" s="15" t="s">
        <v>162</v>
      </c>
      <c r="K978" s="15" t="s">
        <v>163</v>
      </c>
      <c r="L978" s="15" t="s">
        <v>164</v>
      </c>
      <c r="M978" s="15" t="s">
        <v>164</v>
      </c>
      <c r="N978" s="16">
        <v>43497</v>
      </c>
      <c r="O978" s="16">
        <v>44561</v>
      </c>
      <c r="P978" s="15">
        <v>1000</v>
      </c>
      <c r="Q978" s="15">
        <v>1500</v>
      </c>
      <c r="R978" s="15">
        <v>334</v>
      </c>
      <c r="S978" s="17">
        <v>0.33400000000000002</v>
      </c>
      <c r="T978" s="17">
        <v>0.22266666666666668</v>
      </c>
    </row>
    <row r="979" spans="1:20" x14ac:dyDescent="0.25">
      <c r="A979" s="15">
        <v>978</v>
      </c>
      <c r="B979" s="15" t="s">
        <v>2853</v>
      </c>
      <c r="C979" s="15">
        <v>3950</v>
      </c>
      <c r="D979" s="15" t="s">
        <v>1128</v>
      </c>
      <c r="E979" s="15" t="s">
        <v>2846</v>
      </c>
      <c r="F979" s="15" t="s">
        <v>2846</v>
      </c>
      <c r="G979" s="15" t="s">
        <v>46</v>
      </c>
      <c r="H979" s="15" t="s">
        <v>1174</v>
      </c>
      <c r="I979" s="15" t="s">
        <v>2855</v>
      </c>
      <c r="J979" s="15" t="s">
        <v>183</v>
      </c>
      <c r="K979" s="15" t="s">
        <v>184</v>
      </c>
      <c r="L979" s="15" t="s">
        <v>146</v>
      </c>
      <c r="M979" s="15" t="s">
        <v>147</v>
      </c>
      <c r="N979" s="16">
        <v>43466</v>
      </c>
      <c r="O979" s="16">
        <v>44561</v>
      </c>
      <c r="P979" s="15">
        <v>1104</v>
      </c>
      <c r="Q979" s="15">
        <v>1508</v>
      </c>
      <c r="R979" s="15">
        <v>969</v>
      </c>
      <c r="S979" s="17">
        <v>0.87771739130434778</v>
      </c>
      <c r="T979" s="17">
        <v>0.64257294429708223</v>
      </c>
    </row>
    <row r="980" spans="1:20" x14ac:dyDescent="0.25">
      <c r="A980" s="15">
        <v>979</v>
      </c>
      <c r="B980" s="15" t="s">
        <v>2853</v>
      </c>
      <c r="C980" s="15">
        <v>3950</v>
      </c>
      <c r="D980" s="15" t="s">
        <v>1128</v>
      </c>
      <c r="E980" s="15" t="s">
        <v>2846</v>
      </c>
      <c r="F980" s="15" t="s">
        <v>2846</v>
      </c>
      <c r="G980" s="15" t="s">
        <v>36</v>
      </c>
      <c r="H980" s="15" t="s">
        <v>1175</v>
      </c>
      <c r="I980" s="15" t="s">
        <v>2855</v>
      </c>
      <c r="J980" s="15" t="s">
        <v>183</v>
      </c>
      <c r="K980" s="15" t="s">
        <v>184</v>
      </c>
      <c r="L980" s="15" t="s">
        <v>146</v>
      </c>
      <c r="M980" s="15" t="s">
        <v>147</v>
      </c>
      <c r="N980" s="16">
        <v>43466</v>
      </c>
      <c r="O980" s="16">
        <v>44561</v>
      </c>
      <c r="P980" s="15">
        <v>1200</v>
      </c>
      <c r="Q980" s="15">
        <v>1600</v>
      </c>
      <c r="R980" s="15">
        <v>2254</v>
      </c>
      <c r="S980" s="17">
        <v>1</v>
      </c>
      <c r="T980" s="17">
        <v>1</v>
      </c>
    </row>
    <row r="981" spans="1:20" x14ac:dyDescent="0.25">
      <c r="A981" s="15">
        <v>980</v>
      </c>
      <c r="B981" s="15" t="s">
        <v>2853</v>
      </c>
      <c r="C981" s="15">
        <v>3950</v>
      </c>
      <c r="D981" s="15" t="s">
        <v>1128</v>
      </c>
      <c r="E981" s="15" t="s">
        <v>2846</v>
      </c>
      <c r="F981" s="15" t="s">
        <v>2846</v>
      </c>
      <c r="G981" s="15" t="s">
        <v>281</v>
      </c>
      <c r="H981" s="15" t="s">
        <v>1176</v>
      </c>
      <c r="I981" s="15" t="s">
        <v>2855</v>
      </c>
      <c r="J981" s="15" t="s">
        <v>347</v>
      </c>
      <c r="K981" s="15" t="s">
        <v>348</v>
      </c>
      <c r="L981" s="15" t="s">
        <v>164</v>
      </c>
      <c r="M981" s="15" t="s">
        <v>164</v>
      </c>
      <c r="N981" s="16">
        <v>43770</v>
      </c>
      <c r="O981" s="16">
        <v>44561</v>
      </c>
      <c r="P981" s="15">
        <v>161000</v>
      </c>
      <c r="Q981" s="15">
        <v>271000</v>
      </c>
      <c r="R981" s="15">
        <v>93558</v>
      </c>
      <c r="S981" s="17">
        <v>0.58110559006211182</v>
      </c>
      <c r="T981" s="17">
        <v>0.34523247232472326</v>
      </c>
    </row>
    <row r="982" spans="1:20" x14ac:dyDescent="0.25">
      <c r="A982" s="15">
        <v>981</v>
      </c>
      <c r="B982" s="15" t="s">
        <v>2853</v>
      </c>
      <c r="C982" s="15">
        <v>3950</v>
      </c>
      <c r="D982" s="15" t="s">
        <v>1128</v>
      </c>
      <c r="E982" s="15" t="s">
        <v>2846</v>
      </c>
      <c r="F982" s="15" t="s">
        <v>2846</v>
      </c>
      <c r="G982" s="15" t="s">
        <v>218</v>
      </c>
      <c r="H982" s="15" t="s">
        <v>1177</v>
      </c>
      <c r="I982" s="15" t="s">
        <v>2051</v>
      </c>
      <c r="J982" s="15" t="s">
        <v>317</v>
      </c>
      <c r="K982" s="15" t="s">
        <v>318</v>
      </c>
      <c r="L982" s="15" t="s">
        <v>319</v>
      </c>
      <c r="M982" s="15" t="s">
        <v>320</v>
      </c>
      <c r="N982" s="16">
        <v>43466</v>
      </c>
      <c r="O982" s="16">
        <v>44561</v>
      </c>
      <c r="P982" s="15">
        <v>1</v>
      </c>
      <c r="Q982" s="15">
        <v>3</v>
      </c>
      <c r="R982" s="15">
        <v>13</v>
      </c>
      <c r="S982" s="17">
        <v>1</v>
      </c>
      <c r="T982" s="17">
        <v>1</v>
      </c>
    </row>
    <row r="983" spans="1:20" x14ac:dyDescent="0.25">
      <c r="A983" s="15">
        <v>982</v>
      </c>
      <c r="B983" s="15" t="s">
        <v>2853</v>
      </c>
      <c r="C983" s="15">
        <v>3950</v>
      </c>
      <c r="D983" s="15" t="s">
        <v>1128</v>
      </c>
      <c r="E983" s="15" t="s">
        <v>2846</v>
      </c>
      <c r="F983" s="15" t="s">
        <v>2846</v>
      </c>
      <c r="G983" s="15" t="s">
        <v>34</v>
      </c>
      <c r="H983" s="15" t="s">
        <v>1178</v>
      </c>
      <c r="I983" s="15" t="s">
        <v>2855</v>
      </c>
      <c r="J983" s="15" t="s">
        <v>183</v>
      </c>
      <c r="K983" s="15" t="s">
        <v>184</v>
      </c>
      <c r="L983" s="15" t="s">
        <v>146</v>
      </c>
      <c r="M983" s="15" t="s">
        <v>147</v>
      </c>
      <c r="N983" s="16">
        <v>43466</v>
      </c>
      <c r="O983" s="16">
        <v>44561</v>
      </c>
      <c r="P983" s="15">
        <v>24</v>
      </c>
      <c r="Q983" s="15">
        <v>36</v>
      </c>
      <c r="R983" s="15">
        <v>12</v>
      </c>
      <c r="S983" s="17">
        <v>0.5</v>
      </c>
      <c r="T983" s="17">
        <v>0.33333333333333331</v>
      </c>
    </row>
    <row r="984" spans="1:20" x14ac:dyDescent="0.25">
      <c r="A984" s="15">
        <v>983</v>
      </c>
      <c r="B984" s="15" t="s">
        <v>2853</v>
      </c>
      <c r="C984" s="15">
        <v>3950</v>
      </c>
      <c r="D984" s="15" t="s">
        <v>1128</v>
      </c>
      <c r="E984" s="15" t="s">
        <v>2846</v>
      </c>
      <c r="F984" s="15" t="s">
        <v>2846</v>
      </c>
      <c r="G984" s="15" t="s">
        <v>32</v>
      </c>
      <c r="H984" s="15" t="s">
        <v>1179</v>
      </c>
      <c r="I984" s="15" t="s">
        <v>2855</v>
      </c>
      <c r="J984" s="15" t="s">
        <v>338</v>
      </c>
      <c r="K984" s="15" t="s">
        <v>339</v>
      </c>
      <c r="L984" s="15" t="s">
        <v>180</v>
      </c>
      <c r="M984" s="15" t="s">
        <v>181</v>
      </c>
      <c r="N984" s="16">
        <v>43466</v>
      </c>
      <c r="O984" s="16">
        <v>43830</v>
      </c>
      <c r="P984" s="15">
        <v>4</v>
      </c>
      <c r="Q984" s="15">
        <v>4</v>
      </c>
      <c r="R984" s="15">
        <v>1</v>
      </c>
      <c r="S984" s="17">
        <v>0.25</v>
      </c>
      <c r="T984" s="17">
        <v>0.25</v>
      </c>
    </row>
    <row r="985" spans="1:20" x14ac:dyDescent="0.25">
      <c r="A985" s="15">
        <v>984</v>
      </c>
      <c r="B985" s="15" t="s">
        <v>2853</v>
      </c>
      <c r="C985" s="15">
        <v>3950</v>
      </c>
      <c r="D985" s="15" t="s">
        <v>1128</v>
      </c>
      <c r="E985" s="15" t="s">
        <v>2846</v>
      </c>
      <c r="F985" s="15" t="s">
        <v>2846</v>
      </c>
      <c r="G985" s="15" t="s">
        <v>33</v>
      </c>
      <c r="H985" s="15" t="s">
        <v>1180</v>
      </c>
      <c r="I985" s="15" t="s">
        <v>2855</v>
      </c>
      <c r="J985" s="15" t="s">
        <v>338</v>
      </c>
      <c r="K985" s="15" t="s">
        <v>339</v>
      </c>
      <c r="L985" s="15" t="s">
        <v>180</v>
      </c>
      <c r="M985" s="15" t="s">
        <v>181</v>
      </c>
      <c r="N985" s="16">
        <v>43525</v>
      </c>
      <c r="O985" s="16">
        <v>43830</v>
      </c>
      <c r="P985" s="15">
        <v>4</v>
      </c>
      <c r="Q985" s="15">
        <v>4</v>
      </c>
      <c r="R985" s="15">
        <v>1</v>
      </c>
      <c r="S985" s="17">
        <v>0.25</v>
      </c>
      <c r="T985" s="17">
        <v>0.25</v>
      </c>
    </row>
    <row r="986" spans="1:20" x14ac:dyDescent="0.25">
      <c r="A986" s="15">
        <v>985</v>
      </c>
      <c r="B986" s="15" t="s">
        <v>2853</v>
      </c>
      <c r="C986" s="15">
        <v>3950</v>
      </c>
      <c r="D986" s="15" t="s">
        <v>1128</v>
      </c>
      <c r="E986" s="15" t="s">
        <v>2846</v>
      </c>
      <c r="F986" s="15" t="s">
        <v>2846</v>
      </c>
      <c r="G986" s="15" t="s">
        <v>28</v>
      </c>
      <c r="H986" s="15" t="s">
        <v>1181</v>
      </c>
      <c r="I986" s="15" t="s">
        <v>2855</v>
      </c>
      <c r="J986" s="15" t="s">
        <v>338</v>
      </c>
      <c r="K986" s="15" t="s">
        <v>339</v>
      </c>
      <c r="L986" s="15" t="s">
        <v>180</v>
      </c>
      <c r="M986" s="15" t="s">
        <v>181</v>
      </c>
      <c r="N986" s="16">
        <v>43436</v>
      </c>
      <c r="O986" s="16">
        <v>43555</v>
      </c>
      <c r="P986" s="15">
        <v>4</v>
      </c>
      <c r="Q986" s="15">
        <v>4</v>
      </c>
      <c r="R986" s="15">
        <v>1</v>
      </c>
      <c r="S986" s="17">
        <v>0.25</v>
      </c>
      <c r="T986" s="17">
        <v>0.25</v>
      </c>
    </row>
    <row r="987" spans="1:20" x14ac:dyDescent="0.25">
      <c r="A987" s="15">
        <v>986</v>
      </c>
      <c r="B987" s="15" t="s">
        <v>2853</v>
      </c>
      <c r="C987" s="15">
        <v>3950</v>
      </c>
      <c r="D987" s="15" t="s">
        <v>1128</v>
      </c>
      <c r="E987" s="15" t="s">
        <v>2846</v>
      </c>
      <c r="F987" s="15" t="s">
        <v>2846</v>
      </c>
      <c r="G987" s="15" t="s">
        <v>257</v>
      </c>
      <c r="H987" s="15" t="s">
        <v>1182</v>
      </c>
      <c r="I987" s="15" t="s">
        <v>2855</v>
      </c>
      <c r="J987" s="15" t="s">
        <v>347</v>
      </c>
      <c r="K987" s="15" t="s">
        <v>348</v>
      </c>
      <c r="L987" s="15" t="s">
        <v>164</v>
      </c>
      <c r="M987" s="15" t="s">
        <v>164</v>
      </c>
      <c r="N987" s="16">
        <v>43770</v>
      </c>
      <c r="O987" s="16">
        <v>44561</v>
      </c>
      <c r="P987" s="15">
        <v>40</v>
      </c>
      <c r="Q987" s="15">
        <v>40</v>
      </c>
      <c r="R987" s="15">
        <v>57.6</v>
      </c>
      <c r="S987" s="17">
        <v>1</v>
      </c>
      <c r="T987" s="17">
        <v>1</v>
      </c>
    </row>
    <row r="988" spans="1:20" x14ac:dyDescent="0.25">
      <c r="A988" s="15">
        <v>987</v>
      </c>
      <c r="B988" s="15" t="s">
        <v>2853</v>
      </c>
      <c r="C988" s="15">
        <v>3950</v>
      </c>
      <c r="D988" s="15" t="s">
        <v>1128</v>
      </c>
      <c r="E988" s="15" t="s">
        <v>2846</v>
      </c>
      <c r="F988" s="15" t="s">
        <v>2846</v>
      </c>
      <c r="G988" s="15" t="s">
        <v>272</v>
      </c>
      <c r="H988" s="15" t="s">
        <v>1183</v>
      </c>
      <c r="I988" s="15" t="s">
        <v>2855</v>
      </c>
      <c r="J988" s="15" t="s">
        <v>183</v>
      </c>
      <c r="K988" s="15" t="s">
        <v>184</v>
      </c>
      <c r="L988" s="15" t="s">
        <v>146</v>
      </c>
      <c r="M988" s="15" t="s">
        <v>147</v>
      </c>
      <c r="N988" s="16">
        <v>43466</v>
      </c>
      <c r="O988" s="16">
        <v>44561</v>
      </c>
      <c r="P988" s="15">
        <v>44375</v>
      </c>
      <c r="Q988" s="15">
        <v>44375</v>
      </c>
      <c r="R988" s="15">
        <v>88169</v>
      </c>
      <c r="S988" s="17">
        <v>1</v>
      </c>
      <c r="T988" s="17">
        <v>1</v>
      </c>
    </row>
    <row r="989" spans="1:20" x14ac:dyDescent="0.25">
      <c r="A989" s="15">
        <v>988</v>
      </c>
      <c r="B989" s="15" t="s">
        <v>2853</v>
      </c>
      <c r="C989" s="15">
        <v>3950</v>
      </c>
      <c r="D989" s="15" t="s">
        <v>1128</v>
      </c>
      <c r="E989" s="15" t="s">
        <v>2846</v>
      </c>
      <c r="F989" s="15" t="s">
        <v>2846</v>
      </c>
      <c r="G989" s="15" t="s">
        <v>288</v>
      </c>
      <c r="H989" s="15" t="s">
        <v>1184</v>
      </c>
      <c r="I989" s="15" t="s">
        <v>2855</v>
      </c>
      <c r="J989" s="15" t="s">
        <v>317</v>
      </c>
      <c r="K989" s="15" t="s">
        <v>318</v>
      </c>
      <c r="L989" s="15" t="s">
        <v>319</v>
      </c>
      <c r="M989" s="15" t="s">
        <v>320</v>
      </c>
      <c r="N989" s="16">
        <v>43466</v>
      </c>
      <c r="O989" s="16">
        <v>44561</v>
      </c>
      <c r="P989" s="15">
        <v>3</v>
      </c>
      <c r="Q989" s="15">
        <v>5</v>
      </c>
      <c r="R989" s="15">
        <v>13</v>
      </c>
      <c r="S989" s="17">
        <v>1</v>
      </c>
      <c r="T989" s="17">
        <v>1</v>
      </c>
    </row>
    <row r="990" spans="1:20" x14ac:dyDescent="0.25">
      <c r="A990" s="15">
        <v>989</v>
      </c>
      <c r="B990" s="15" t="s">
        <v>2853</v>
      </c>
      <c r="C990" s="15">
        <v>3950</v>
      </c>
      <c r="D990" s="15" t="s">
        <v>1128</v>
      </c>
      <c r="E990" s="15" t="s">
        <v>2846</v>
      </c>
      <c r="F990" s="15" t="s">
        <v>2846</v>
      </c>
      <c r="G990" s="15" t="s">
        <v>206</v>
      </c>
      <c r="H990" s="15" t="s">
        <v>1185</v>
      </c>
      <c r="I990" s="15" t="s">
        <v>2855</v>
      </c>
      <c r="J990" s="15" t="s">
        <v>216</v>
      </c>
      <c r="K990" s="15" t="s">
        <v>217</v>
      </c>
      <c r="L990" s="15" t="s">
        <v>58</v>
      </c>
      <c r="M990" s="15" t="s">
        <v>59</v>
      </c>
      <c r="N990" s="16">
        <v>43466</v>
      </c>
      <c r="O990" s="16">
        <v>44561</v>
      </c>
      <c r="P990" s="15">
        <v>5</v>
      </c>
      <c r="Q990" s="15">
        <v>6</v>
      </c>
      <c r="R990" s="15">
        <v>4</v>
      </c>
      <c r="S990" s="17">
        <v>0.8</v>
      </c>
      <c r="T990" s="17">
        <v>0.66666666666666663</v>
      </c>
    </row>
    <row r="991" spans="1:20" x14ac:dyDescent="0.25">
      <c r="A991" s="15">
        <v>990</v>
      </c>
      <c r="B991" s="15" t="s">
        <v>2853</v>
      </c>
      <c r="C991" s="15">
        <v>3950</v>
      </c>
      <c r="D991" s="15" t="s">
        <v>1128</v>
      </c>
      <c r="E991" s="15" t="s">
        <v>2846</v>
      </c>
      <c r="F991" s="15" t="s">
        <v>2846</v>
      </c>
      <c r="G991" s="15" t="s">
        <v>35</v>
      </c>
      <c r="H991" s="15" t="s">
        <v>1186</v>
      </c>
      <c r="I991" s="15" t="s">
        <v>2855</v>
      </c>
      <c r="J991" s="15" t="s">
        <v>183</v>
      </c>
      <c r="K991" s="15" t="s">
        <v>184</v>
      </c>
      <c r="L991" s="15" t="s">
        <v>146</v>
      </c>
      <c r="M991" s="15" t="s">
        <v>147</v>
      </c>
      <c r="N991" s="16">
        <v>43466</v>
      </c>
      <c r="O991" s="16">
        <v>44561</v>
      </c>
      <c r="P991" s="15">
        <v>561</v>
      </c>
      <c r="Q991" s="15">
        <v>748</v>
      </c>
      <c r="R991" s="15">
        <v>4181</v>
      </c>
      <c r="S991" s="17">
        <v>1</v>
      </c>
      <c r="T991" s="17">
        <v>1</v>
      </c>
    </row>
    <row r="992" spans="1:20" x14ac:dyDescent="0.25">
      <c r="A992" s="15">
        <v>991</v>
      </c>
      <c r="B992" s="15" t="s">
        <v>2853</v>
      </c>
      <c r="C992" s="15">
        <v>3950</v>
      </c>
      <c r="D992" s="15" t="s">
        <v>1128</v>
      </c>
      <c r="E992" s="15" t="s">
        <v>2846</v>
      </c>
      <c r="F992" s="15" t="s">
        <v>2846</v>
      </c>
      <c r="G992" s="15" t="s">
        <v>265</v>
      </c>
      <c r="H992" s="15" t="s">
        <v>1187</v>
      </c>
      <c r="I992" s="15" t="s">
        <v>2855</v>
      </c>
      <c r="J992" s="15" t="s">
        <v>125</v>
      </c>
      <c r="K992" s="15" t="s">
        <v>126</v>
      </c>
      <c r="L992" s="15" t="s">
        <v>122</v>
      </c>
      <c r="M992" s="15" t="s">
        <v>123</v>
      </c>
      <c r="N992" s="16">
        <v>43466</v>
      </c>
      <c r="O992" s="16">
        <v>44561</v>
      </c>
      <c r="P992" s="15">
        <v>6</v>
      </c>
      <c r="Q992" s="15">
        <v>9</v>
      </c>
      <c r="R992" s="15">
        <v>4</v>
      </c>
      <c r="S992" s="17">
        <v>0.66666666666666663</v>
      </c>
      <c r="T992" s="17">
        <v>0.44444444444444442</v>
      </c>
    </row>
    <row r="993" spans="1:20" x14ac:dyDescent="0.25">
      <c r="A993" s="15">
        <v>992</v>
      </c>
      <c r="B993" s="15" t="s">
        <v>2853</v>
      </c>
      <c r="C993" s="15">
        <v>3950</v>
      </c>
      <c r="D993" s="15" t="s">
        <v>1128</v>
      </c>
      <c r="E993" s="15" t="s">
        <v>2846</v>
      </c>
      <c r="F993" s="15" t="s">
        <v>2846</v>
      </c>
      <c r="G993" s="15" t="s">
        <v>45</v>
      </c>
      <c r="H993" s="15" t="s">
        <v>1188</v>
      </c>
      <c r="I993" s="15" t="s">
        <v>2855</v>
      </c>
      <c r="J993" s="15" t="s">
        <v>154</v>
      </c>
      <c r="K993" s="15" t="s">
        <v>155</v>
      </c>
      <c r="L993" s="15" t="s">
        <v>156</v>
      </c>
      <c r="M993" s="15" t="s">
        <v>156</v>
      </c>
      <c r="N993" s="16">
        <v>43466</v>
      </c>
      <c r="O993" s="16">
        <v>44561</v>
      </c>
      <c r="P993" s="15">
        <v>90</v>
      </c>
      <c r="Q993" s="15">
        <v>90</v>
      </c>
      <c r="R993" s="15">
        <v>0</v>
      </c>
      <c r="S993" s="17">
        <v>0</v>
      </c>
      <c r="T993" s="17">
        <v>0</v>
      </c>
    </row>
    <row r="994" spans="1:20" x14ac:dyDescent="0.25">
      <c r="A994" s="15">
        <v>993</v>
      </c>
      <c r="B994" s="15" t="s">
        <v>2853</v>
      </c>
      <c r="C994" s="15">
        <v>3950</v>
      </c>
      <c r="D994" s="15" t="s">
        <v>1128</v>
      </c>
      <c r="E994" s="15" t="s">
        <v>2846</v>
      </c>
      <c r="F994" s="15" t="s">
        <v>2846</v>
      </c>
      <c r="G994" s="15" t="s">
        <v>359</v>
      </c>
      <c r="H994" s="15" t="s">
        <v>1832</v>
      </c>
      <c r="I994" s="15" t="s">
        <v>2855</v>
      </c>
      <c r="J994" s="15" t="s">
        <v>178</v>
      </c>
      <c r="K994" s="15" t="s">
        <v>179</v>
      </c>
      <c r="L994" s="15" t="s">
        <v>180</v>
      </c>
      <c r="M994" s="15" t="s">
        <v>181</v>
      </c>
      <c r="N994" s="16">
        <v>43466</v>
      </c>
      <c r="O994" s="16">
        <v>43554</v>
      </c>
      <c r="P994" s="15">
        <v>100</v>
      </c>
      <c r="Q994" s="15">
        <v>100</v>
      </c>
      <c r="R994" s="15">
        <v>100</v>
      </c>
      <c r="S994" s="17">
        <v>1</v>
      </c>
      <c r="T994" s="17">
        <v>1</v>
      </c>
    </row>
    <row r="995" spans="1:20" x14ac:dyDescent="0.25">
      <c r="A995" s="15">
        <v>994</v>
      </c>
      <c r="B995" s="15" t="s">
        <v>2853</v>
      </c>
      <c r="C995" s="15">
        <v>3950</v>
      </c>
      <c r="D995" s="15" t="s">
        <v>1128</v>
      </c>
      <c r="E995" s="15" t="s">
        <v>2846</v>
      </c>
      <c r="F995" s="15" t="s">
        <v>2846</v>
      </c>
      <c r="G995" s="15" t="s">
        <v>337</v>
      </c>
      <c r="H995" s="15" t="s">
        <v>1833</v>
      </c>
      <c r="I995" s="15" t="s">
        <v>2855</v>
      </c>
      <c r="J995" s="15" t="s">
        <v>178</v>
      </c>
      <c r="K995" s="15" t="s">
        <v>179</v>
      </c>
      <c r="L995" s="15" t="s">
        <v>180</v>
      </c>
      <c r="M995" s="15" t="s">
        <v>181</v>
      </c>
      <c r="N995" s="16">
        <v>43466</v>
      </c>
      <c r="O995" s="16">
        <v>43555</v>
      </c>
      <c r="P995" s="15">
        <v>100</v>
      </c>
      <c r="Q995" s="15">
        <v>100</v>
      </c>
      <c r="R995" s="15">
        <v>25</v>
      </c>
      <c r="S995" s="17">
        <v>0.25</v>
      </c>
      <c r="T995" s="17">
        <v>0.25</v>
      </c>
    </row>
    <row r="996" spans="1:20" x14ac:dyDescent="0.25">
      <c r="A996" s="15">
        <v>995</v>
      </c>
      <c r="B996" s="15" t="s">
        <v>2853</v>
      </c>
      <c r="C996" s="15">
        <v>3950</v>
      </c>
      <c r="D996" s="15" t="s">
        <v>1128</v>
      </c>
      <c r="E996" s="15" t="s">
        <v>2846</v>
      </c>
      <c r="F996" s="15" t="s">
        <v>2846</v>
      </c>
      <c r="G996" s="15" t="s">
        <v>353</v>
      </c>
      <c r="H996" s="15" t="s">
        <v>1834</v>
      </c>
      <c r="I996" s="15" t="s">
        <v>2855</v>
      </c>
      <c r="J996" s="15" t="s">
        <v>178</v>
      </c>
      <c r="K996" s="15" t="s">
        <v>179</v>
      </c>
      <c r="L996" s="15" t="s">
        <v>180</v>
      </c>
      <c r="M996" s="15" t="s">
        <v>181</v>
      </c>
      <c r="N996" s="16">
        <v>43466</v>
      </c>
      <c r="O996" s="16">
        <v>43646</v>
      </c>
      <c r="P996" s="15">
        <v>100</v>
      </c>
      <c r="Q996" s="15">
        <v>100</v>
      </c>
      <c r="R996" s="15">
        <v>50</v>
      </c>
      <c r="S996" s="17">
        <v>0.5</v>
      </c>
      <c r="T996" s="17">
        <v>0.5</v>
      </c>
    </row>
    <row r="997" spans="1:20" x14ac:dyDescent="0.25">
      <c r="A997" s="15">
        <v>996</v>
      </c>
      <c r="B997" s="15" t="s">
        <v>2853</v>
      </c>
      <c r="C997" s="15">
        <v>3950</v>
      </c>
      <c r="D997" s="15" t="s">
        <v>1128</v>
      </c>
      <c r="E997" s="15" t="s">
        <v>2846</v>
      </c>
      <c r="F997" s="15" t="s">
        <v>2846</v>
      </c>
      <c r="G997" s="15" t="s">
        <v>355</v>
      </c>
      <c r="H997" s="15" t="s">
        <v>1835</v>
      </c>
      <c r="I997" s="15" t="s">
        <v>2855</v>
      </c>
      <c r="J997" s="15" t="s">
        <v>327</v>
      </c>
      <c r="K997" s="15" t="s">
        <v>328</v>
      </c>
      <c r="L997" s="15" t="s">
        <v>302</v>
      </c>
      <c r="M997" s="15" t="s">
        <v>303</v>
      </c>
      <c r="N997" s="16">
        <v>43466</v>
      </c>
      <c r="O997" s="16">
        <v>44196</v>
      </c>
      <c r="P997" s="15">
        <v>100</v>
      </c>
      <c r="Q997" s="15">
        <v>100</v>
      </c>
      <c r="R997" s="15">
        <v>100</v>
      </c>
      <c r="S997" s="17">
        <v>1</v>
      </c>
      <c r="T997" s="17">
        <v>1</v>
      </c>
    </row>
    <row r="998" spans="1:20" x14ac:dyDescent="0.25">
      <c r="A998" s="15">
        <v>997</v>
      </c>
      <c r="B998" s="15" t="s">
        <v>2853</v>
      </c>
      <c r="C998" s="15">
        <v>3950</v>
      </c>
      <c r="D998" s="15" t="s">
        <v>1128</v>
      </c>
      <c r="E998" s="15" t="s">
        <v>2846</v>
      </c>
      <c r="F998" s="15" t="s">
        <v>2846</v>
      </c>
      <c r="G998" s="15" t="s">
        <v>374</v>
      </c>
      <c r="H998" s="15" t="s">
        <v>1836</v>
      </c>
      <c r="I998" s="15" t="s">
        <v>2051</v>
      </c>
      <c r="J998" s="15" t="s">
        <v>300</v>
      </c>
      <c r="K998" s="15" t="s">
        <v>301</v>
      </c>
      <c r="L998" s="15" t="s">
        <v>302</v>
      </c>
      <c r="M998" s="15" t="s">
        <v>303</v>
      </c>
      <c r="N998" s="16">
        <v>43430</v>
      </c>
      <c r="O998" s="16">
        <v>43830</v>
      </c>
      <c r="P998" s="15">
        <v>100</v>
      </c>
      <c r="Q998" s="15">
        <v>100</v>
      </c>
      <c r="R998" s="15">
        <v>100</v>
      </c>
      <c r="S998" s="17">
        <v>1</v>
      </c>
      <c r="T998" s="17">
        <v>1</v>
      </c>
    </row>
    <row r="999" spans="1:20" x14ac:dyDescent="0.25">
      <c r="A999" s="15">
        <v>998</v>
      </c>
      <c r="B999" s="15" t="s">
        <v>2853</v>
      </c>
      <c r="C999" s="15">
        <v>3950</v>
      </c>
      <c r="D999" s="15" t="s">
        <v>1128</v>
      </c>
      <c r="E999" s="15" t="s">
        <v>2846</v>
      </c>
      <c r="F999" s="15" t="s">
        <v>2846</v>
      </c>
      <c r="G999" s="15" t="s">
        <v>62</v>
      </c>
      <c r="H999" s="15" t="s">
        <v>1837</v>
      </c>
      <c r="I999" s="15" t="s">
        <v>2855</v>
      </c>
      <c r="J999" s="15" t="s">
        <v>306</v>
      </c>
      <c r="K999" s="15" t="s">
        <v>307</v>
      </c>
      <c r="L999" s="15" t="s">
        <v>308</v>
      </c>
      <c r="M999" s="15" t="s">
        <v>308</v>
      </c>
      <c r="N999" s="16">
        <v>43430</v>
      </c>
      <c r="O999" s="16">
        <v>43435</v>
      </c>
      <c r="P999" s="15">
        <v>100</v>
      </c>
      <c r="Q999" s="15">
        <v>100</v>
      </c>
      <c r="R999" s="15">
        <v>100</v>
      </c>
      <c r="S999" s="17">
        <v>1</v>
      </c>
      <c r="T999" s="17">
        <v>1</v>
      </c>
    </row>
    <row r="1000" spans="1:20" x14ac:dyDescent="0.25">
      <c r="A1000" s="15">
        <v>999</v>
      </c>
      <c r="B1000" s="15" t="s">
        <v>2853</v>
      </c>
      <c r="C1000" s="15">
        <v>3950</v>
      </c>
      <c r="D1000" s="15" t="s">
        <v>1128</v>
      </c>
      <c r="E1000" s="15" t="s">
        <v>2846</v>
      </c>
      <c r="F1000" s="15" t="s">
        <v>2846</v>
      </c>
      <c r="G1000" s="15" t="s">
        <v>38</v>
      </c>
      <c r="H1000" s="15" t="s">
        <v>1838</v>
      </c>
      <c r="I1000" s="15" t="s">
        <v>2855</v>
      </c>
      <c r="J1000" s="15" t="s">
        <v>226</v>
      </c>
      <c r="K1000" s="15" t="s">
        <v>227</v>
      </c>
      <c r="L1000" s="15" t="s">
        <v>228</v>
      </c>
      <c r="M1000" s="15" t="s">
        <v>229</v>
      </c>
      <c r="N1000" s="16">
        <v>43430</v>
      </c>
      <c r="O1000" s="16">
        <v>43646</v>
      </c>
      <c r="P1000" s="15">
        <v>100</v>
      </c>
      <c r="Q1000" s="15">
        <v>100</v>
      </c>
      <c r="R1000" s="15">
        <v>30</v>
      </c>
      <c r="S1000" s="17">
        <v>0.3</v>
      </c>
      <c r="T1000" s="17">
        <v>0.3</v>
      </c>
    </row>
    <row r="1001" spans="1:20" x14ac:dyDescent="0.25">
      <c r="A1001" s="15">
        <v>1000</v>
      </c>
      <c r="B1001" s="15" t="s">
        <v>2853</v>
      </c>
      <c r="C1001" s="15">
        <v>3950</v>
      </c>
      <c r="D1001" s="15" t="s">
        <v>1128</v>
      </c>
      <c r="E1001" s="15" t="s">
        <v>2846</v>
      </c>
      <c r="F1001" s="15" t="s">
        <v>2846</v>
      </c>
      <c r="G1001" s="15" t="s">
        <v>372</v>
      </c>
      <c r="H1001" s="15" t="s">
        <v>1839</v>
      </c>
      <c r="I1001" s="15" t="s">
        <v>2855</v>
      </c>
      <c r="J1001" s="15" t="s">
        <v>150</v>
      </c>
      <c r="K1001" s="15" t="s">
        <v>151</v>
      </c>
      <c r="L1001" s="15" t="s">
        <v>152</v>
      </c>
      <c r="M1001" s="15" t="s">
        <v>152</v>
      </c>
      <c r="N1001" s="16">
        <v>43500</v>
      </c>
      <c r="O1001" s="16">
        <v>44196</v>
      </c>
      <c r="P1001" s="15">
        <v>90</v>
      </c>
      <c r="Q1001" s="15">
        <v>120</v>
      </c>
      <c r="R1001" s="15">
        <v>0</v>
      </c>
      <c r="S1001" s="17">
        <v>0</v>
      </c>
      <c r="T1001" s="17">
        <v>0</v>
      </c>
    </row>
    <row r="1002" spans="1:20" x14ac:dyDescent="0.25">
      <c r="A1002" s="15">
        <v>1001</v>
      </c>
      <c r="B1002" s="15" t="s">
        <v>2853</v>
      </c>
      <c r="C1002" s="15">
        <v>3955</v>
      </c>
      <c r="D1002" s="15" t="s">
        <v>1471</v>
      </c>
      <c r="E1002" s="15" t="s">
        <v>2846</v>
      </c>
      <c r="F1002" s="15" t="s">
        <v>2846</v>
      </c>
      <c r="G1002" s="15" t="s">
        <v>210</v>
      </c>
      <c r="H1002" s="15" t="s">
        <v>1472</v>
      </c>
      <c r="I1002" s="15" t="s">
        <v>2855</v>
      </c>
      <c r="J1002" s="15" t="s">
        <v>150</v>
      </c>
      <c r="K1002" s="15" t="s">
        <v>151</v>
      </c>
      <c r="L1002" s="15" t="s">
        <v>152</v>
      </c>
      <c r="M1002" s="15" t="s">
        <v>152</v>
      </c>
      <c r="N1002" s="16">
        <v>43497</v>
      </c>
      <c r="O1002" s="16">
        <v>44926</v>
      </c>
      <c r="P1002" s="15">
        <v>60.62</v>
      </c>
      <c r="Q1002" s="15">
        <v>100</v>
      </c>
      <c r="R1002" s="15">
        <v>38.799999999999997</v>
      </c>
      <c r="S1002" s="17">
        <v>0.64005278785879249</v>
      </c>
      <c r="T1002" s="17">
        <v>0.38799999999999996</v>
      </c>
    </row>
    <row r="1003" spans="1:20" x14ac:dyDescent="0.25">
      <c r="A1003" s="15">
        <v>1002</v>
      </c>
      <c r="B1003" s="15" t="s">
        <v>2853</v>
      </c>
      <c r="C1003" s="15">
        <v>3955</v>
      </c>
      <c r="D1003" s="15" t="s">
        <v>1471</v>
      </c>
      <c r="E1003" s="15" t="s">
        <v>2846</v>
      </c>
      <c r="F1003" s="15" t="s">
        <v>2846</v>
      </c>
      <c r="G1003" s="15" t="s">
        <v>129</v>
      </c>
      <c r="H1003" s="15" t="s">
        <v>1490</v>
      </c>
      <c r="I1003" s="15" t="s">
        <v>2051</v>
      </c>
      <c r="J1003" s="15" t="s">
        <v>144</v>
      </c>
      <c r="K1003" s="15" t="s">
        <v>145</v>
      </c>
      <c r="L1003" s="15" t="s">
        <v>146</v>
      </c>
      <c r="M1003" s="15" t="s">
        <v>147</v>
      </c>
      <c r="N1003" s="16">
        <v>43466</v>
      </c>
      <c r="O1003" s="16">
        <v>44926</v>
      </c>
      <c r="P1003" s="15">
        <v>90</v>
      </c>
      <c r="Q1003" s="15">
        <v>100</v>
      </c>
      <c r="R1003" s="15">
        <v>27</v>
      </c>
      <c r="S1003" s="17">
        <v>0.3</v>
      </c>
      <c r="T1003" s="17">
        <v>0.27</v>
      </c>
    </row>
    <row r="1004" spans="1:20" x14ac:dyDescent="0.25">
      <c r="A1004" s="15">
        <v>1003</v>
      </c>
      <c r="B1004" s="15" t="s">
        <v>2853</v>
      </c>
      <c r="C1004" s="15">
        <v>3955</v>
      </c>
      <c r="D1004" s="15" t="s">
        <v>1471</v>
      </c>
      <c r="E1004" s="15" t="s">
        <v>2846</v>
      </c>
      <c r="F1004" s="15" t="s">
        <v>2846</v>
      </c>
      <c r="G1004" s="15" t="s">
        <v>337</v>
      </c>
      <c r="H1004" s="15" t="s">
        <v>1498</v>
      </c>
      <c r="I1004" s="15" t="s">
        <v>2051</v>
      </c>
      <c r="J1004" s="15" t="s">
        <v>150</v>
      </c>
      <c r="K1004" s="15" t="s">
        <v>151</v>
      </c>
      <c r="L1004" s="15" t="s">
        <v>152</v>
      </c>
      <c r="M1004" s="15" t="s">
        <v>152</v>
      </c>
      <c r="N1004" s="16">
        <v>43678</v>
      </c>
      <c r="O1004" s="16">
        <v>44926</v>
      </c>
      <c r="P1004" s="15">
        <v>46.87</v>
      </c>
      <c r="Q1004" s="15">
        <v>100</v>
      </c>
      <c r="R1004" s="15">
        <v>26.56</v>
      </c>
      <c r="S1004" s="17">
        <v>0.56667377853637724</v>
      </c>
      <c r="T1004" s="17">
        <v>0.2656</v>
      </c>
    </row>
    <row r="1005" spans="1:20" x14ac:dyDescent="0.25">
      <c r="A1005" s="15">
        <v>1004</v>
      </c>
      <c r="B1005" s="15" t="s">
        <v>2853</v>
      </c>
      <c r="C1005" s="15">
        <v>3955</v>
      </c>
      <c r="D1005" s="15" t="s">
        <v>1471</v>
      </c>
      <c r="E1005" s="15" t="s">
        <v>2846</v>
      </c>
      <c r="F1005" s="15" t="s">
        <v>2846</v>
      </c>
      <c r="G1005" s="15" t="s">
        <v>38</v>
      </c>
      <c r="H1005" s="15" t="s">
        <v>1500</v>
      </c>
      <c r="I1005" s="15" t="s">
        <v>2051</v>
      </c>
      <c r="J1005" s="15" t="s">
        <v>150</v>
      </c>
      <c r="K1005" s="15" t="s">
        <v>151</v>
      </c>
      <c r="L1005" s="15" t="s">
        <v>152</v>
      </c>
      <c r="M1005" s="15" t="s">
        <v>152</v>
      </c>
      <c r="N1005" s="16">
        <v>43525</v>
      </c>
      <c r="O1005" s="16">
        <v>44926</v>
      </c>
      <c r="P1005" s="15">
        <v>50</v>
      </c>
      <c r="Q1005" s="15">
        <v>100</v>
      </c>
      <c r="R1005" s="15">
        <v>43.75</v>
      </c>
      <c r="S1005" s="17">
        <v>0.875</v>
      </c>
      <c r="T1005" s="17">
        <v>0.4375</v>
      </c>
    </row>
    <row r="1006" spans="1:20" x14ac:dyDescent="0.25">
      <c r="A1006" s="15">
        <v>1005</v>
      </c>
      <c r="B1006" s="15" t="s">
        <v>2853</v>
      </c>
      <c r="C1006" s="15">
        <v>3955</v>
      </c>
      <c r="D1006" s="15" t="s">
        <v>1471</v>
      </c>
      <c r="E1006" s="15" t="s">
        <v>2846</v>
      </c>
      <c r="F1006" s="15" t="s">
        <v>2846</v>
      </c>
      <c r="G1006" s="15" t="s">
        <v>207</v>
      </c>
      <c r="H1006" s="15" t="s">
        <v>1503</v>
      </c>
      <c r="I1006" s="15" t="s">
        <v>2856</v>
      </c>
      <c r="J1006" s="15" t="s">
        <v>150</v>
      </c>
      <c r="K1006" s="15" t="s">
        <v>151</v>
      </c>
      <c r="L1006" s="15" t="s">
        <v>152</v>
      </c>
      <c r="M1006" s="15" t="s">
        <v>152</v>
      </c>
      <c r="N1006" s="16">
        <v>43678</v>
      </c>
      <c r="O1006" s="16">
        <v>43830</v>
      </c>
      <c r="P1006" s="15">
        <v>100</v>
      </c>
      <c r="Q1006" s="15">
        <v>100</v>
      </c>
      <c r="R1006" s="15">
        <v>100</v>
      </c>
      <c r="S1006" s="17">
        <v>1</v>
      </c>
      <c r="T1006" s="17">
        <v>1</v>
      </c>
    </row>
    <row r="1007" spans="1:20" x14ac:dyDescent="0.25">
      <c r="A1007" s="15">
        <v>1006</v>
      </c>
      <c r="B1007" s="15" t="s">
        <v>2853</v>
      </c>
      <c r="C1007" s="15">
        <v>3955</v>
      </c>
      <c r="D1007" s="15" t="s">
        <v>1471</v>
      </c>
      <c r="E1007" s="15" t="s">
        <v>2846</v>
      </c>
      <c r="F1007" s="15" t="s">
        <v>2846</v>
      </c>
      <c r="G1007" s="15" t="s">
        <v>203</v>
      </c>
      <c r="H1007" s="15" t="s">
        <v>1524</v>
      </c>
      <c r="I1007" s="15" t="s">
        <v>2051</v>
      </c>
      <c r="J1007" s="15" t="s">
        <v>150</v>
      </c>
      <c r="K1007" s="15" t="s">
        <v>151</v>
      </c>
      <c r="L1007" s="15" t="s">
        <v>152</v>
      </c>
      <c r="M1007" s="15" t="s">
        <v>152</v>
      </c>
      <c r="N1007" s="16">
        <v>43525</v>
      </c>
      <c r="O1007" s="16">
        <v>43830</v>
      </c>
      <c r="P1007" s="15">
        <v>100</v>
      </c>
      <c r="Q1007" s="15">
        <v>100</v>
      </c>
      <c r="R1007" s="15">
        <v>100</v>
      </c>
      <c r="S1007" s="17">
        <v>1</v>
      </c>
      <c r="T1007" s="17">
        <v>1</v>
      </c>
    </row>
    <row r="1008" spans="1:20" x14ac:dyDescent="0.25">
      <c r="A1008" s="15">
        <v>1007</v>
      </c>
      <c r="B1008" s="15" t="s">
        <v>2853</v>
      </c>
      <c r="C1008" s="15">
        <v>3955</v>
      </c>
      <c r="D1008" s="15" t="s">
        <v>1471</v>
      </c>
      <c r="E1008" s="15" t="s">
        <v>2846</v>
      </c>
      <c r="F1008" s="15" t="s">
        <v>2846</v>
      </c>
      <c r="G1008" s="15" t="s">
        <v>64</v>
      </c>
      <c r="H1008" s="15" t="s">
        <v>1568</v>
      </c>
      <c r="I1008" s="15" t="s">
        <v>2855</v>
      </c>
      <c r="J1008" s="15" t="s">
        <v>144</v>
      </c>
      <c r="K1008" s="15" t="s">
        <v>145</v>
      </c>
      <c r="L1008" s="15" t="s">
        <v>146</v>
      </c>
      <c r="M1008" s="15" t="s">
        <v>147</v>
      </c>
      <c r="N1008" s="16">
        <v>43647</v>
      </c>
      <c r="O1008" s="16">
        <v>44196</v>
      </c>
      <c r="P1008" s="15">
        <v>100</v>
      </c>
      <c r="Q1008" s="15">
        <v>100</v>
      </c>
      <c r="R1008" s="15">
        <v>0</v>
      </c>
      <c r="S1008" s="17">
        <v>0</v>
      </c>
      <c r="T1008" s="17">
        <v>0</v>
      </c>
    </row>
    <row r="1009" spans="1:20" x14ac:dyDescent="0.25">
      <c r="A1009" s="15">
        <v>1008</v>
      </c>
      <c r="B1009" s="15" t="s">
        <v>2853</v>
      </c>
      <c r="C1009" s="15">
        <v>3955</v>
      </c>
      <c r="D1009" s="15" t="s">
        <v>1471</v>
      </c>
      <c r="E1009" s="15" t="s">
        <v>2846</v>
      </c>
      <c r="F1009" s="15" t="s">
        <v>2846</v>
      </c>
      <c r="G1009" s="15" t="s">
        <v>62</v>
      </c>
      <c r="H1009" s="15" t="s">
        <v>1577</v>
      </c>
      <c r="I1009" s="15" t="s">
        <v>2855</v>
      </c>
      <c r="J1009" s="15" t="s">
        <v>144</v>
      </c>
      <c r="K1009" s="15" t="s">
        <v>145</v>
      </c>
      <c r="L1009" s="15" t="s">
        <v>146</v>
      </c>
      <c r="M1009" s="15" t="s">
        <v>147</v>
      </c>
      <c r="N1009" s="16">
        <v>43525</v>
      </c>
      <c r="O1009" s="16">
        <v>44926</v>
      </c>
      <c r="P1009" s="15">
        <v>100</v>
      </c>
      <c r="Q1009" s="15">
        <v>100</v>
      </c>
      <c r="R1009" s="15">
        <v>100</v>
      </c>
      <c r="S1009" s="17">
        <v>1</v>
      </c>
      <c r="T1009" s="17">
        <v>1</v>
      </c>
    </row>
    <row r="1010" spans="1:20" x14ac:dyDescent="0.25">
      <c r="A1010" s="15">
        <v>1009</v>
      </c>
      <c r="B1010" s="15" t="s">
        <v>2853</v>
      </c>
      <c r="C1010" s="15">
        <v>3955</v>
      </c>
      <c r="D1010" s="15" t="s">
        <v>1471</v>
      </c>
      <c r="E1010" s="15" t="s">
        <v>2846</v>
      </c>
      <c r="F1010" s="15" t="s">
        <v>2846</v>
      </c>
      <c r="G1010" s="15" t="s">
        <v>385</v>
      </c>
      <c r="H1010" s="15" t="s">
        <v>1579</v>
      </c>
      <c r="I1010" s="15" t="s">
        <v>2051</v>
      </c>
      <c r="J1010" s="15" t="s">
        <v>150</v>
      </c>
      <c r="K1010" s="15" t="s">
        <v>151</v>
      </c>
      <c r="L1010" s="15" t="s">
        <v>152</v>
      </c>
      <c r="M1010" s="15" t="s">
        <v>152</v>
      </c>
      <c r="N1010" s="16">
        <v>43678</v>
      </c>
      <c r="O1010" s="16">
        <v>44926</v>
      </c>
      <c r="P1010" s="15">
        <v>100</v>
      </c>
      <c r="Q1010" s="15">
        <v>100</v>
      </c>
      <c r="R1010" s="15">
        <v>100</v>
      </c>
      <c r="S1010" s="17">
        <v>1</v>
      </c>
      <c r="T1010" s="17">
        <v>1</v>
      </c>
    </row>
    <row r="1011" spans="1:20" x14ac:dyDescent="0.25">
      <c r="A1011" s="15">
        <v>1010</v>
      </c>
      <c r="B1011" s="15" t="s">
        <v>2853</v>
      </c>
      <c r="C1011" s="15">
        <v>3955</v>
      </c>
      <c r="D1011" s="15" t="s">
        <v>1471</v>
      </c>
      <c r="E1011" s="15" t="s">
        <v>2846</v>
      </c>
      <c r="F1011" s="15" t="s">
        <v>2846</v>
      </c>
      <c r="G1011" s="15" t="s">
        <v>244</v>
      </c>
      <c r="H1011" s="15" t="s">
        <v>1582</v>
      </c>
      <c r="I1011" s="15" t="s">
        <v>2855</v>
      </c>
      <c r="J1011" s="15" t="s">
        <v>150</v>
      </c>
      <c r="K1011" s="15" t="s">
        <v>151</v>
      </c>
      <c r="L1011" s="15" t="s">
        <v>152</v>
      </c>
      <c r="M1011" s="15" t="s">
        <v>152</v>
      </c>
      <c r="N1011" s="16">
        <v>43467</v>
      </c>
      <c r="O1011" s="16">
        <v>43830</v>
      </c>
      <c r="P1011" s="15">
        <v>100</v>
      </c>
      <c r="Q1011" s="15">
        <v>100</v>
      </c>
      <c r="R1011" s="15">
        <v>100</v>
      </c>
      <c r="S1011" s="17">
        <v>1</v>
      </c>
      <c r="T1011" s="17">
        <v>1</v>
      </c>
    </row>
    <row r="1012" spans="1:20" x14ac:dyDescent="0.25">
      <c r="A1012" s="15">
        <v>1011</v>
      </c>
      <c r="B1012" s="15" t="s">
        <v>2853</v>
      </c>
      <c r="C1012" s="15">
        <v>3955</v>
      </c>
      <c r="D1012" s="15" t="s">
        <v>1471</v>
      </c>
      <c r="E1012" s="15" t="s">
        <v>2846</v>
      </c>
      <c r="F1012" s="15" t="s">
        <v>2846</v>
      </c>
      <c r="G1012" s="15" t="s">
        <v>353</v>
      </c>
      <c r="H1012" s="15" t="s">
        <v>1585</v>
      </c>
      <c r="I1012" s="15" t="s">
        <v>2051</v>
      </c>
      <c r="J1012" s="15" t="s">
        <v>150</v>
      </c>
      <c r="K1012" s="15" t="s">
        <v>151</v>
      </c>
      <c r="L1012" s="15" t="s">
        <v>152</v>
      </c>
      <c r="M1012" s="15" t="s">
        <v>152</v>
      </c>
      <c r="N1012" s="16">
        <v>43466</v>
      </c>
      <c r="O1012" s="16">
        <v>43830</v>
      </c>
      <c r="P1012" s="15">
        <v>100</v>
      </c>
      <c r="Q1012" s="15">
        <v>100</v>
      </c>
      <c r="R1012" s="15">
        <v>100</v>
      </c>
      <c r="S1012" s="17">
        <v>1</v>
      </c>
      <c r="T1012" s="17">
        <v>1</v>
      </c>
    </row>
    <row r="1013" spans="1:20" x14ac:dyDescent="0.25">
      <c r="A1013" s="15">
        <v>1012</v>
      </c>
      <c r="B1013" s="15" t="s">
        <v>2853</v>
      </c>
      <c r="C1013" s="15">
        <v>3955</v>
      </c>
      <c r="D1013" s="15" t="s">
        <v>1471</v>
      </c>
      <c r="E1013" s="15" t="s">
        <v>2846</v>
      </c>
      <c r="F1013" s="15" t="s">
        <v>2846</v>
      </c>
      <c r="G1013" s="15" t="s">
        <v>97</v>
      </c>
      <c r="H1013" s="15" t="s">
        <v>1590</v>
      </c>
      <c r="I1013" s="15" t="s">
        <v>2855</v>
      </c>
      <c r="J1013" s="15" t="s">
        <v>150</v>
      </c>
      <c r="K1013" s="15" t="s">
        <v>151</v>
      </c>
      <c r="L1013" s="15" t="s">
        <v>152</v>
      </c>
      <c r="M1013" s="15" t="s">
        <v>152</v>
      </c>
      <c r="N1013" s="16">
        <v>43525</v>
      </c>
      <c r="O1013" s="16">
        <v>44926</v>
      </c>
      <c r="P1013" s="15">
        <v>600</v>
      </c>
      <c r="Q1013" s="15">
        <v>1200</v>
      </c>
      <c r="R1013" s="15">
        <v>603</v>
      </c>
      <c r="S1013" s="17">
        <v>1</v>
      </c>
      <c r="T1013" s="17">
        <v>0.50249999999999995</v>
      </c>
    </row>
    <row r="1014" spans="1:20" x14ac:dyDescent="0.25">
      <c r="A1014" s="15">
        <v>1013</v>
      </c>
      <c r="B1014" s="15" t="s">
        <v>2853</v>
      </c>
      <c r="C1014" s="15">
        <v>3955</v>
      </c>
      <c r="D1014" s="15" t="s">
        <v>1471</v>
      </c>
      <c r="E1014" s="15" t="s">
        <v>2846</v>
      </c>
      <c r="F1014" s="15" t="s">
        <v>2846</v>
      </c>
      <c r="G1014" s="15" t="s">
        <v>206</v>
      </c>
      <c r="H1014" s="15" t="s">
        <v>1592</v>
      </c>
      <c r="I1014" s="15" t="s">
        <v>2855</v>
      </c>
      <c r="J1014" s="15" t="s">
        <v>150</v>
      </c>
      <c r="K1014" s="15" t="s">
        <v>151</v>
      </c>
      <c r="L1014" s="15" t="s">
        <v>152</v>
      </c>
      <c r="M1014" s="15" t="s">
        <v>152</v>
      </c>
      <c r="N1014" s="16">
        <v>43497</v>
      </c>
      <c r="O1014" s="16">
        <v>44712</v>
      </c>
      <c r="P1014" s="15">
        <v>64</v>
      </c>
      <c r="Q1014" s="15">
        <v>128</v>
      </c>
      <c r="R1014" s="15">
        <v>12</v>
      </c>
      <c r="S1014" s="17">
        <v>0.1875</v>
      </c>
      <c r="T1014" s="17">
        <v>9.375E-2</v>
      </c>
    </row>
    <row r="1015" spans="1:20" x14ac:dyDescent="0.25">
      <c r="A1015" s="15">
        <v>1014</v>
      </c>
      <c r="B1015" s="15" t="s">
        <v>2853</v>
      </c>
      <c r="C1015" s="15">
        <v>3955</v>
      </c>
      <c r="D1015" s="15" t="s">
        <v>1471</v>
      </c>
      <c r="E1015" s="15" t="s">
        <v>2846</v>
      </c>
      <c r="F1015" s="15" t="s">
        <v>2846</v>
      </c>
      <c r="G1015" s="15" t="s">
        <v>513</v>
      </c>
      <c r="H1015" s="15" t="s">
        <v>1593</v>
      </c>
      <c r="I1015" s="15" t="s">
        <v>2051</v>
      </c>
      <c r="J1015" s="15" t="s">
        <v>150</v>
      </c>
      <c r="K1015" s="15" t="s">
        <v>151</v>
      </c>
      <c r="L1015" s="15" t="s">
        <v>152</v>
      </c>
      <c r="M1015" s="15" t="s">
        <v>152</v>
      </c>
      <c r="N1015" s="16">
        <v>43525</v>
      </c>
      <c r="O1015" s="16">
        <v>44926</v>
      </c>
      <c r="P1015" s="15">
        <v>64</v>
      </c>
      <c r="Q1015" s="15">
        <v>128</v>
      </c>
      <c r="R1015" s="15">
        <v>13</v>
      </c>
      <c r="S1015" s="17">
        <v>0.203125</v>
      </c>
      <c r="T1015" s="17">
        <v>0.1015625</v>
      </c>
    </row>
    <row r="1016" spans="1:20" x14ac:dyDescent="0.25">
      <c r="A1016" s="15">
        <v>1015</v>
      </c>
      <c r="B1016" s="15" t="s">
        <v>2853</v>
      </c>
      <c r="C1016" s="15">
        <v>3955</v>
      </c>
      <c r="D1016" s="15" t="s">
        <v>1471</v>
      </c>
      <c r="E1016" s="15" t="s">
        <v>2846</v>
      </c>
      <c r="F1016" s="15" t="s">
        <v>2846</v>
      </c>
      <c r="G1016" s="15" t="s">
        <v>84</v>
      </c>
      <c r="H1016" s="15" t="s">
        <v>1595</v>
      </c>
      <c r="I1016" s="15" t="s">
        <v>2051</v>
      </c>
      <c r="J1016" s="15" t="s">
        <v>338</v>
      </c>
      <c r="K1016" s="15" t="s">
        <v>339</v>
      </c>
      <c r="L1016" s="15" t="s">
        <v>180</v>
      </c>
      <c r="M1016" s="15" t="s">
        <v>181</v>
      </c>
      <c r="N1016" s="16">
        <v>43525</v>
      </c>
      <c r="O1016" s="16">
        <v>44926</v>
      </c>
      <c r="P1016" s="15">
        <v>700</v>
      </c>
      <c r="Q1016" s="15">
        <v>1400</v>
      </c>
      <c r="R1016" s="15">
        <v>0</v>
      </c>
      <c r="S1016" s="17">
        <v>0</v>
      </c>
      <c r="T1016" s="17">
        <v>0</v>
      </c>
    </row>
    <row r="1017" spans="1:20" x14ac:dyDescent="0.25">
      <c r="A1017" s="15">
        <v>1016</v>
      </c>
      <c r="B1017" s="15" t="s">
        <v>2853</v>
      </c>
      <c r="C1017" s="15">
        <v>3955</v>
      </c>
      <c r="D1017" s="15" t="s">
        <v>1471</v>
      </c>
      <c r="E1017" s="15" t="s">
        <v>2846</v>
      </c>
      <c r="F1017" s="15" t="s">
        <v>2846</v>
      </c>
      <c r="G1017" s="15" t="s">
        <v>65</v>
      </c>
      <c r="H1017" s="15" t="s">
        <v>1597</v>
      </c>
      <c r="I1017" s="15" t="s">
        <v>2051</v>
      </c>
      <c r="J1017" s="15" t="s">
        <v>150</v>
      </c>
      <c r="K1017" s="15" t="s">
        <v>151</v>
      </c>
      <c r="L1017" s="15" t="s">
        <v>152</v>
      </c>
      <c r="M1017" s="15" t="s">
        <v>152</v>
      </c>
      <c r="N1017" s="16">
        <v>43525</v>
      </c>
      <c r="O1017" s="16">
        <v>44926</v>
      </c>
      <c r="P1017" s="15">
        <v>8</v>
      </c>
      <c r="Q1017" s="15">
        <v>16</v>
      </c>
      <c r="R1017" s="15">
        <v>6</v>
      </c>
      <c r="S1017" s="17">
        <v>0.75</v>
      </c>
      <c r="T1017" s="17">
        <v>0.375</v>
      </c>
    </row>
    <row r="1018" spans="1:20" x14ac:dyDescent="0.25">
      <c r="A1018" s="15">
        <v>1017</v>
      </c>
      <c r="B1018" s="15" t="s">
        <v>2853</v>
      </c>
      <c r="C1018" s="15">
        <v>3955</v>
      </c>
      <c r="D1018" s="15" t="s">
        <v>1471</v>
      </c>
      <c r="E1018" s="15" t="s">
        <v>2846</v>
      </c>
      <c r="F1018" s="15" t="s">
        <v>2846</v>
      </c>
      <c r="G1018" s="15" t="s">
        <v>134</v>
      </c>
      <c r="H1018" s="15" t="s">
        <v>1602</v>
      </c>
      <c r="I1018" s="15" t="s">
        <v>2855</v>
      </c>
      <c r="J1018" s="15" t="s">
        <v>193</v>
      </c>
      <c r="K1018" s="15" t="s">
        <v>194</v>
      </c>
      <c r="L1018" s="15" t="s">
        <v>195</v>
      </c>
      <c r="M1018" s="15" t="s">
        <v>195</v>
      </c>
      <c r="N1018" s="16">
        <v>43466</v>
      </c>
      <c r="O1018" s="16">
        <v>44926</v>
      </c>
      <c r="P1018" s="15">
        <v>10</v>
      </c>
      <c r="Q1018" s="15">
        <v>20</v>
      </c>
      <c r="R1018" s="15">
        <v>0</v>
      </c>
      <c r="S1018" s="17">
        <v>0</v>
      </c>
      <c r="T1018" s="17">
        <v>0</v>
      </c>
    </row>
    <row r="1019" spans="1:20" x14ac:dyDescent="0.25">
      <c r="A1019" s="15">
        <v>1018</v>
      </c>
      <c r="B1019" s="15" t="s">
        <v>2853</v>
      </c>
      <c r="C1019" s="15">
        <v>3955</v>
      </c>
      <c r="D1019" s="15" t="s">
        <v>1471</v>
      </c>
      <c r="E1019" s="15" t="s">
        <v>2846</v>
      </c>
      <c r="F1019" s="15" t="s">
        <v>2846</v>
      </c>
      <c r="G1019" s="15" t="s">
        <v>211</v>
      </c>
      <c r="H1019" s="15" t="s">
        <v>1604</v>
      </c>
      <c r="I1019" s="15" t="s">
        <v>2855</v>
      </c>
      <c r="J1019" s="15" t="s">
        <v>90</v>
      </c>
      <c r="K1019" s="15" t="s">
        <v>91</v>
      </c>
      <c r="L1019" s="15" t="s">
        <v>92</v>
      </c>
      <c r="M1019" s="15" t="s">
        <v>93</v>
      </c>
      <c r="N1019" s="16">
        <v>43678</v>
      </c>
      <c r="O1019" s="16">
        <v>44896</v>
      </c>
      <c r="P1019" s="15">
        <v>1000</v>
      </c>
      <c r="Q1019" s="15">
        <v>2000</v>
      </c>
      <c r="R1019" s="15">
        <v>2469</v>
      </c>
      <c r="S1019" s="17">
        <v>1</v>
      </c>
      <c r="T1019" s="17">
        <v>1</v>
      </c>
    </row>
    <row r="1020" spans="1:20" x14ac:dyDescent="0.25">
      <c r="A1020" s="15">
        <v>1019</v>
      </c>
      <c r="B1020" s="15" t="s">
        <v>2853</v>
      </c>
      <c r="C1020" s="15">
        <v>3955</v>
      </c>
      <c r="D1020" s="15" t="s">
        <v>1471</v>
      </c>
      <c r="E1020" s="15" t="s">
        <v>2846</v>
      </c>
      <c r="F1020" s="15" t="s">
        <v>2846</v>
      </c>
      <c r="G1020" s="15" t="s">
        <v>530</v>
      </c>
      <c r="H1020" s="15" t="s">
        <v>1608</v>
      </c>
      <c r="I1020" s="15" t="s">
        <v>2855</v>
      </c>
      <c r="J1020" s="15" t="s">
        <v>150</v>
      </c>
      <c r="K1020" s="15" t="s">
        <v>151</v>
      </c>
      <c r="L1020" s="15" t="s">
        <v>152</v>
      </c>
      <c r="M1020" s="15" t="s">
        <v>152</v>
      </c>
      <c r="N1020" s="16">
        <v>43525</v>
      </c>
      <c r="O1020" s="16">
        <v>43830</v>
      </c>
      <c r="P1020" s="15">
        <v>32</v>
      </c>
      <c r="Q1020" s="15">
        <v>32</v>
      </c>
      <c r="R1020" s="15">
        <v>32</v>
      </c>
      <c r="S1020" s="17">
        <v>1</v>
      </c>
      <c r="T1020" s="17">
        <v>1</v>
      </c>
    </row>
    <row r="1021" spans="1:20" x14ac:dyDescent="0.25">
      <c r="A1021" s="15">
        <v>1020</v>
      </c>
      <c r="B1021" s="15" t="s">
        <v>2853</v>
      </c>
      <c r="C1021" s="15">
        <v>3955</v>
      </c>
      <c r="D1021" s="15" t="s">
        <v>1471</v>
      </c>
      <c r="E1021" s="15" t="s">
        <v>2846</v>
      </c>
      <c r="F1021" s="15" t="s">
        <v>2846</v>
      </c>
      <c r="G1021" s="15" t="s">
        <v>355</v>
      </c>
      <c r="H1021" s="15" t="s">
        <v>1610</v>
      </c>
      <c r="I1021" s="15" t="s">
        <v>2051</v>
      </c>
      <c r="J1021" s="15" t="s">
        <v>150</v>
      </c>
      <c r="K1021" s="15" t="s">
        <v>151</v>
      </c>
      <c r="L1021" s="15" t="s">
        <v>152</v>
      </c>
      <c r="M1021" s="15" t="s">
        <v>152</v>
      </c>
      <c r="N1021" s="16">
        <v>43525</v>
      </c>
      <c r="O1021" s="16">
        <v>44926</v>
      </c>
      <c r="P1021" s="15">
        <v>2</v>
      </c>
      <c r="Q1021" s="15">
        <v>4</v>
      </c>
      <c r="R1021" s="15">
        <v>4</v>
      </c>
      <c r="S1021" s="17">
        <v>1</v>
      </c>
      <c r="T1021" s="17">
        <v>1</v>
      </c>
    </row>
    <row r="1022" spans="1:20" x14ac:dyDescent="0.25">
      <c r="A1022" s="15">
        <v>1021</v>
      </c>
      <c r="B1022" s="15" t="s">
        <v>2853</v>
      </c>
      <c r="C1022" s="15">
        <v>3955</v>
      </c>
      <c r="D1022" s="15" t="s">
        <v>1471</v>
      </c>
      <c r="E1022" s="15" t="s">
        <v>2846</v>
      </c>
      <c r="F1022" s="15" t="s">
        <v>2846</v>
      </c>
      <c r="G1022" s="15" t="s">
        <v>115</v>
      </c>
      <c r="H1022" s="15" t="s">
        <v>1616</v>
      </c>
      <c r="I1022" s="15" t="s">
        <v>2855</v>
      </c>
      <c r="J1022" s="15" t="s">
        <v>249</v>
      </c>
      <c r="K1022" s="15" t="s">
        <v>250</v>
      </c>
      <c r="L1022" s="15" t="s">
        <v>31</v>
      </c>
      <c r="M1022" s="15" t="s">
        <v>31</v>
      </c>
      <c r="N1022" s="16">
        <v>43466</v>
      </c>
      <c r="O1022" s="16">
        <v>44926</v>
      </c>
      <c r="P1022" s="15">
        <v>50</v>
      </c>
      <c r="Q1022" s="15">
        <v>50</v>
      </c>
      <c r="R1022" s="15">
        <v>0</v>
      </c>
      <c r="S1022" s="17">
        <v>0</v>
      </c>
      <c r="T1022" s="17">
        <v>0</v>
      </c>
    </row>
    <row r="1023" spans="1:20" x14ac:dyDescent="0.25">
      <c r="A1023" s="15">
        <v>1022</v>
      </c>
      <c r="B1023" s="15" t="s">
        <v>2853</v>
      </c>
      <c r="C1023" s="15">
        <v>3955</v>
      </c>
      <c r="D1023" s="15" t="s">
        <v>1471</v>
      </c>
      <c r="E1023" s="15" t="s">
        <v>2846</v>
      </c>
      <c r="F1023" s="15" t="s">
        <v>2846</v>
      </c>
      <c r="G1023" s="15" t="s">
        <v>94</v>
      </c>
      <c r="H1023" s="15" t="s">
        <v>1620</v>
      </c>
      <c r="I1023" s="15" t="s">
        <v>2855</v>
      </c>
      <c r="J1023" s="15" t="s">
        <v>193</v>
      </c>
      <c r="K1023" s="15" t="s">
        <v>194</v>
      </c>
      <c r="L1023" s="15" t="s">
        <v>195</v>
      </c>
      <c r="M1023" s="15" t="s">
        <v>195</v>
      </c>
      <c r="N1023" s="16">
        <v>43466</v>
      </c>
      <c r="O1023" s="16">
        <v>44926</v>
      </c>
      <c r="P1023" s="15">
        <v>31</v>
      </c>
      <c r="Q1023" s="15">
        <v>62</v>
      </c>
      <c r="R1023" s="15">
        <v>19</v>
      </c>
      <c r="S1023" s="17">
        <v>0.61290322580645162</v>
      </c>
      <c r="T1023" s="17">
        <v>0.30645161290322581</v>
      </c>
    </row>
    <row r="1024" spans="1:20" x14ac:dyDescent="0.25">
      <c r="A1024" s="15">
        <v>1023</v>
      </c>
      <c r="B1024" s="15" t="s">
        <v>2853</v>
      </c>
      <c r="C1024" s="15">
        <v>3955</v>
      </c>
      <c r="D1024" s="15" t="s">
        <v>1471</v>
      </c>
      <c r="E1024" s="15" t="s">
        <v>2846</v>
      </c>
      <c r="F1024" s="15" t="s">
        <v>2846</v>
      </c>
      <c r="G1024" s="15" t="s">
        <v>63</v>
      </c>
      <c r="H1024" s="15" t="s">
        <v>1763</v>
      </c>
      <c r="I1024" s="15" t="s">
        <v>2051</v>
      </c>
      <c r="J1024" s="15" t="s">
        <v>150</v>
      </c>
      <c r="K1024" s="15" t="s">
        <v>151</v>
      </c>
      <c r="L1024" s="15" t="s">
        <v>152</v>
      </c>
      <c r="M1024" s="15" t="s">
        <v>152</v>
      </c>
      <c r="N1024" s="16">
        <v>43525</v>
      </c>
      <c r="O1024" s="16">
        <v>44926</v>
      </c>
      <c r="P1024" s="15">
        <v>50</v>
      </c>
      <c r="Q1024" s="15">
        <v>100</v>
      </c>
      <c r="R1024" s="15">
        <v>43.75</v>
      </c>
      <c r="S1024" s="17">
        <v>0.875</v>
      </c>
      <c r="T1024" s="17">
        <v>0.4375</v>
      </c>
    </row>
    <row r="1025" spans="1:20" x14ac:dyDescent="0.25">
      <c r="A1025" s="15">
        <v>1024</v>
      </c>
      <c r="B1025" s="15" t="s">
        <v>2853</v>
      </c>
      <c r="C1025" s="15">
        <v>3955</v>
      </c>
      <c r="D1025" s="15" t="s">
        <v>1471</v>
      </c>
      <c r="E1025" s="15" t="s">
        <v>2846</v>
      </c>
      <c r="F1025" s="15" t="s">
        <v>2846</v>
      </c>
      <c r="G1025" s="15" t="s">
        <v>9</v>
      </c>
      <c r="H1025" s="15" t="s">
        <v>1765</v>
      </c>
      <c r="I1025" s="15" t="s">
        <v>2856</v>
      </c>
      <c r="J1025" s="15" t="s">
        <v>150</v>
      </c>
      <c r="K1025" s="15" t="s">
        <v>151</v>
      </c>
      <c r="L1025" s="15" t="s">
        <v>152</v>
      </c>
      <c r="M1025" s="15" t="s">
        <v>152</v>
      </c>
      <c r="N1025" s="16">
        <v>43525</v>
      </c>
      <c r="O1025" s="16">
        <v>43830</v>
      </c>
      <c r="P1025" s="15">
        <v>100</v>
      </c>
      <c r="Q1025" s="15">
        <v>100</v>
      </c>
      <c r="R1025" s="15">
        <v>100</v>
      </c>
      <c r="S1025" s="17">
        <v>1</v>
      </c>
      <c r="T1025" s="17">
        <v>1</v>
      </c>
    </row>
    <row r="1026" spans="1:20" x14ac:dyDescent="0.25">
      <c r="A1026" s="15">
        <v>1025</v>
      </c>
      <c r="B1026" s="15" t="s">
        <v>2853</v>
      </c>
      <c r="C1026" s="15">
        <v>3955</v>
      </c>
      <c r="D1026" s="15" t="s">
        <v>1471</v>
      </c>
      <c r="E1026" s="15" t="s">
        <v>2846</v>
      </c>
      <c r="F1026" s="15" t="s">
        <v>2846</v>
      </c>
      <c r="G1026" s="15" t="s">
        <v>205</v>
      </c>
      <c r="H1026" s="15" t="s">
        <v>1794</v>
      </c>
      <c r="I1026" s="15" t="s">
        <v>2855</v>
      </c>
      <c r="J1026" s="15" t="s">
        <v>150</v>
      </c>
      <c r="K1026" s="15" t="s">
        <v>151</v>
      </c>
      <c r="L1026" s="15" t="s">
        <v>152</v>
      </c>
      <c r="M1026" s="15" t="s">
        <v>152</v>
      </c>
      <c r="N1026" s="16">
        <v>43525</v>
      </c>
      <c r="O1026" s="16">
        <v>44926</v>
      </c>
      <c r="P1026" s="15">
        <v>46</v>
      </c>
      <c r="Q1026" s="15">
        <v>100</v>
      </c>
      <c r="R1026" s="15">
        <v>10</v>
      </c>
      <c r="S1026" s="17">
        <v>0.21739130434782608</v>
      </c>
      <c r="T1026" s="17">
        <v>0.1</v>
      </c>
    </row>
    <row r="1027" spans="1:20" x14ac:dyDescent="0.25">
      <c r="A1027" s="15">
        <v>1026</v>
      </c>
      <c r="B1027" s="15" t="s">
        <v>2853</v>
      </c>
      <c r="C1027" s="15">
        <v>3955</v>
      </c>
      <c r="D1027" s="15" t="s">
        <v>1471</v>
      </c>
      <c r="E1027" s="15" t="s">
        <v>2846</v>
      </c>
      <c r="F1027" s="15" t="s">
        <v>2846</v>
      </c>
      <c r="G1027" s="15" t="s">
        <v>208</v>
      </c>
      <c r="H1027" s="15" t="s">
        <v>1796</v>
      </c>
      <c r="I1027" s="15" t="s">
        <v>2855</v>
      </c>
      <c r="J1027" s="15" t="s">
        <v>150</v>
      </c>
      <c r="K1027" s="15" t="s">
        <v>151</v>
      </c>
      <c r="L1027" s="15" t="s">
        <v>152</v>
      </c>
      <c r="M1027" s="15" t="s">
        <v>152</v>
      </c>
      <c r="N1027" s="16">
        <v>43497</v>
      </c>
      <c r="O1027" s="16">
        <v>43830</v>
      </c>
      <c r="P1027" s="15">
        <v>100</v>
      </c>
      <c r="Q1027" s="15">
        <v>100</v>
      </c>
      <c r="R1027" s="15">
        <v>100</v>
      </c>
      <c r="S1027" s="17">
        <v>1</v>
      </c>
      <c r="T1027" s="17">
        <v>1</v>
      </c>
    </row>
    <row r="1028" spans="1:20" x14ac:dyDescent="0.25">
      <c r="A1028" s="15">
        <v>1027</v>
      </c>
      <c r="B1028" s="15" t="s">
        <v>2853</v>
      </c>
      <c r="C1028" s="15">
        <v>3955</v>
      </c>
      <c r="D1028" s="15" t="s">
        <v>1471</v>
      </c>
      <c r="E1028" s="15" t="s">
        <v>2846</v>
      </c>
      <c r="F1028" s="15" t="s">
        <v>2846</v>
      </c>
      <c r="G1028" s="15" t="s">
        <v>12</v>
      </c>
      <c r="H1028" s="15" t="s">
        <v>1799</v>
      </c>
      <c r="I1028" s="15" t="s">
        <v>2051</v>
      </c>
      <c r="J1028" s="15" t="s">
        <v>150</v>
      </c>
      <c r="K1028" s="15" t="s">
        <v>151</v>
      </c>
      <c r="L1028" s="15" t="s">
        <v>152</v>
      </c>
      <c r="M1028" s="15" t="s">
        <v>152</v>
      </c>
      <c r="N1028" s="16">
        <v>44105</v>
      </c>
      <c r="O1028" s="16">
        <v>44926</v>
      </c>
      <c r="P1028" s="15">
        <v>100</v>
      </c>
      <c r="Q1028" s="15">
        <v>100</v>
      </c>
      <c r="R1028" s="15">
        <v>0</v>
      </c>
      <c r="S1028" s="17">
        <v>0</v>
      </c>
      <c r="T1028" s="17">
        <v>0</v>
      </c>
    </row>
    <row r="1029" spans="1:20" x14ac:dyDescent="0.25">
      <c r="A1029" s="15">
        <v>1028</v>
      </c>
      <c r="B1029" s="15" t="s">
        <v>2853</v>
      </c>
      <c r="C1029" s="15">
        <v>3955</v>
      </c>
      <c r="D1029" s="15" t="s">
        <v>1471</v>
      </c>
      <c r="E1029" s="15" t="s">
        <v>2846</v>
      </c>
      <c r="F1029" s="15" t="s">
        <v>2846</v>
      </c>
      <c r="G1029" s="15" t="s">
        <v>13</v>
      </c>
      <c r="H1029" s="15" t="s">
        <v>1801</v>
      </c>
      <c r="I1029" s="15" t="s">
        <v>2855</v>
      </c>
      <c r="J1029" s="15" t="s">
        <v>150</v>
      </c>
      <c r="K1029" s="15" t="s">
        <v>151</v>
      </c>
      <c r="L1029" s="15" t="s">
        <v>152</v>
      </c>
      <c r="M1029" s="15" t="s">
        <v>152</v>
      </c>
      <c r="N1029" s="16">
        <v>43891</v>
      </c>
      <c r="O1029" s="16">
        <v>44926</v>
      </c>
      <c r="P1029" s="15">
        <v>4</v>
      </c>
      <c r="Q1029" s="15">
        <v>12</v>
      </c>
      <c r="R1029" s="15">
        <v>17</v>
      </c>
      <c r="S1029" s="17">
        <v>1</v>
      </c>
      <c r="T1029" s="17">
        <v>1</v>
      </c>
    </row>
    <row r="1030" spans="1:20" x14ac:dyDescent="0.25">
      <c r="A1030" s="15">
        <v>1029</v>
      </c>
      <c r="B1030" s="15" t="s">
        <v>2853</v>
      </c>
      <c r="C1030" s="15">
        <v>3955</v>
      </c>
      <c r="D1030" s="15" t="s">
        <v>1471</v>
      </c>
      <c r="E1030" s="15" t="s">
        <v>2846</v>
      </c>
      <c r="F1030" s="15" t="s">
        <v>2846</v>
      </c>
      <c r="G1030" s="15" t="s">
        <v>374</v>
      </c>
      <c r="H1030" s="15" t="s">
        <v>1802</v>
      </c>
      <c r="I1030" s="15" t="s">
        <v>2051</v>
      </c>
      <c r="J1030" s="15" t="s">
        <v>150</v>
      </c>
      <c r="K1030" s="15" t="s">
        <v>151</v>
      </c>
      <c r="L1030" s="15" t="s">
        <v>152</v>
      </c>
      <c r="M1030" s="15" t="s">
        <v>152</v>
      </c>
      <c r="N1030" s="16">
        <v>43525</v>
      </c>
      <c r="O1030" s="16">
        <v>44926</v>
      </c>
      <c r="P1030" s="15">
        <v>64</v>
      </c>
      <c r="Q1030" s="15">
        <v>128</v>
      </c>
      <c r="R1030" s="15">
        <v>39</v>
      </c>
      <c r="S1030" s="17">
        <v>0.609375</v>
      </c>
      <c r="T1030" s="17">
        <v>0.3046875</v>
      </c>
    </row>
    <row r="1031" spans="1:20" x14ac:dyDescent="0.25">
      <c r="A1031" s="15">
        <v>1030</v>
      </c>
      <c r="B1031" s="15" t="s">
        <v>2853</v>
      </c>
      <c r="C1031" s="15">
        <v>3955</v>
      </c>
      <c r="D1031" s="15" t="s">
        <v>1471</v>
      </c>
      <c r="E1031" s="15" t="s">
        <v>2846</v>
      </c>
      <c r="F1031" s="15" t="s">
        <v>2846</v>
      </c>
      <c r="G1031" s="15" t="s">
        <v>209</v>
      </c>
      <c r="H1031" s="15" t="s">
        <v>1807</v>
      </c>
      <c r="I1031" s="15" t="s">
        <v>2855</v>
      </c>
      <c r="J1031" s="15" t="s">
        <v>150</v>
      </c>
      <c r="K1031" s="15" t="s">
        <v>151</v>
      </c>
      <c r="L1031" s="15" t="s">
        <v>152</v>
      </c>
      <c r="M1031" s="15" t="s">
        <v>152</v>
      </c>
      <c r="N1031" s="16">
        <v>43862</v>
      </c>
      <c r="O1031" s="16">
        <v>44926</v>
      </c>
      <c r="P1031" s="15">
        <v>1000</v>
      </c>
      <c r="Q1031" s="15">
        <v>3000</v>
      </c>
      <c r="R1031" s="15">
        <v>0</v>
      </c>
      <c r="S1031" s="17">
        <v>0</v>
      </c>
      <c r="T1031" s="17">
        <v>0</v>
      </c>
    </row>
    <row r="1032" spans="1:20" x14ac:dyDescent="0.25">
      <c r="A1032" s="15">
        <v>1031</v>
      </c>
      <c r="B1032" s="15" t="s">
        <v>2853</v>
      </c>
      <c r="C1032" s="15">
        <v>3955</v>
      </c>
      <c r="D1032" s="15" t="s">
        <v>1471</v>
      </c>
      <c r="E1032" s="15" t="s">
        <v>2846</v>
      </c>
      <c r="F1032" s="15" t="s">
        <v>2846</v>
      </c>
      <c r="G1032" s="15" t="s">
        <v>128</v>
      </c>
      <c r="H1032" s="15" t="s">
        <v>1808</v>
      </c>
      <c r="I1032" s="15" t="s">
        <v>2855</v>
      </c>
      <c r="J1032" s="15" t="s">
        <v>150</v>
      </c>
      <c r="K1032" s="15" t="s">
        <v>151</v>
      </c>
      <c r="L1032" s="15" t="s">
        <v>152</v>
      </c>
      <c r="M1032" s="15" t="s">
        <v>152</v>
      </c>
      <c r="N1032" s="16">
        <v>43678</v>
      </c>
      <c r="O1032" s="16">
        <v>44926</v>
      </c>
      <c r="P1032" s="15">
        <v>3200</v>
      </c>
      <c r="Q1032" s="15">
        <v>6400</v>
      </c>
      <c r="R1032" s="15">
        <v>3182</v>
      </c>
      <c r="S1032" s="17">
        <v>0.99437500000000001</v>
      </c>
      <c r="T1032" s="17">
        <v>0.4971875</v>
      </c>
    </row>
    <row r="1033" spans="1:20" x14ac:dyDescent="0.25">
      <c r="A1033" s="15">
        <v>1032</v>
      </c>
      <c r="B1033" s="15" t="s">
        <v>2853</v>
      </c>
      <c r="C1033" s="15">
        <v>3955</v>
      </c>
      <c r="D1033" s="15" t="s">
        <v>1471</v>
      </c>
      <c r="E1033" s="15" t="s">
        <v>2846</v>
      </c>
      <c r="F1033" s="15" t="s">
        <v>2846</v>
      </c>
      <c r="G1033" s="15" t="s">
        <v>543</v>
      </c>
      <c r="H1033" s="15" t="s">
        <v>1810</v>
      </c>
      <c r="I1033" s="15" t="s">
        <v>2051</v>
      </c>
      <c r="J1033" s="15" t="s">
        <v>150</v>
      </c>
      <c r="K1033" s="15" t="s">
        <v>151</v>
      </c>
      <c r="L1033" s="15" t="s">
        <v>152</v>
      </c>
      <c r="M1033" s="15" t="s">
        <v>152</v>
      </c>
      <c r="N1033" s="16">
        <v>43525</v>
      </c>
      <c r="O1033" s="16">
        <v>44926</v>
      </c>
      <c r="P1033" s="15">
        <v>40</v>
      </c>
      <c r="Q1033" s="15">
        <v>80</v>
      </c>
      <c r="R1033" s="15">
        <v>0</v>
      </c>
      <c r="S1033" s="17">
        <v>0</v>
      </c>
      <c r="T1033" s="17">
        <v>0</v>
      </c>
    </row>
    <row r="1034" spans="1:20" x14ac:dyDescent="0.25">
      <c r="A1034" s="15">
        <v>1033</v>
      </c>
      <c r="B1034" s="15" t="s">
        <v>2853</v>
      </c>
      <c r="C1034" s="15">
        <v>3955</v>
      </c>
      <c r="D1034" s="15" t="s">
        <v>1471</v>
      </c>
      <c r="E1034" s="15" t="s">
        <v>2846</v>
      </c>
      <c r="F1034" s="15" t="s">
        <v>2846</v>
      </c>
      <c r="G1034" s="15" t="s">
        <v>372</v>
      </c>
      <c r="H1034" s="15" t="s">
        <v>1852</v>
      </c>
      <c r="I1034" s="15" t="s">
        <v>2855</v>
      </c>
      <c r="J1034" s="15" t="s">
        <v>150</v>
      </c>
      <c r="K1034" s="15" t="s">
        <v>151</v>
      </c>
      <c r="L1034" s="15" t="s">
        <v>152</v>
      </c>
      <c r="M1034" s="15" t="s">
        <v>152</v>
      </c>
      <c r="N1034" s="16">
        <v>43525</v>
      </c>
      <c r="O1034" s="16">
        <v>43830</v>
      </c>
      <c r="P1034" s="15">
        <v>1</v>
      </c>
      <c r="Q1034" s="15">
        <v>1</v>
      </c>
      <c r="R1034" s="15">
        <v>0</v>
      </c>
      <c r="S1034" s="17">
        <v>0</v>
      </c>
      <c r="T1034" s="17">
        <v>0</v>
      </c>
    </row>
    <row r="1035" spans="1:20" x14ac:dyDescent="0.25">
      <c r="A1035" s="15">
        <v>1034</v>
      </c>
      <c r="B1035" s="15" t="s">
        <v>2853</v>
      </c>
      <c r="C1035" s="15">
        <v>3955</v>
      </c>
      <c r="D1035" s="15" t="s">
        <v>1471</v>
      </c>
      <c r="E1035" s="15" t="s">
        <v>2846</v>
      </c>
      <c r="F1035" s="15" t="s">
        <v>2846</v>
      </c>
      <c r="G1035" s="15" t="s">
        <v>359</v>
      </c>
      <c r="H1035" s="15" t="s">
        <v>1884</v>
      </c>
      <c r="I1035" s="15" t="s">
        <v>2855</v>
      </c>
      <c r="J1035" s="15" t="s">
        <v>150</v>
      </c>
      <c r="K1035" s="15" t="s">
        <v>151</v>
      </c>
      <c r="L1035" s="15" t="s">
        <v>152</v>
      </c>
      <c r="M1035" s="15" t="s">
        <v>152</v>
      </c>
      <c r="N1035" s="16">
        <v>43678</v>
      </c>
      <c r="O1035" s="16">
        <v>44926</v>
      </c>
      <c r="P1035" s="15">
        <v>50</v>
      </c>
      <c r="Q1035" s="15">
        <v>100</v>
      </c>
      <c r="R1035" s="15">
        <v>260</v>
      </c>
      <c r="S1035" s="17">
        <v>1</v>
      </c>
      <c r="T1035" s="17">
        <v>1</v>
      </c>
    </row>
    <row r="1036" spans="1:20" x14ac:dyDescent="0.25">
      <c r="A1036" s="15">
        <v>1035</v>
      </c>
      <c r="B1036" s="15" t="s">
        <v>2853</v>
      </c>
      <c r="C1036" s="15">
        <v>3955</v>
      </c>
      <c r="D1036" s="15" t="s">
        <v>1471</v>
      </c>
      <c r="E1036" s="15" t="s">
        <v>2846</v>
      </c>
      <c r="F1036" s="15" t="s">
        <v>2846</v>
      </c>
      <c r="G1036" s="15" t="s">
        <v>89</v>
      </c>
      <c r="H1036" s="15" t="s">
        <v>1911</v>
      </c>
      <c r="I1036" s="15" t="s">
        <v>2051</v>
      </c>
      <c r="J1036" s="15" t="s">
        <v>859</v>
      </c>
      <c r="K1036" s="15" t="s">
        <v>860</v>
      </c>
      <c r="L1036" s="15" t="s">
        <v>132</v>
      </c>
      <c r="M1036" s="15" t="s">
        <v>133</v>
      </c>
      <c r="N1036" s="16">
        <v>43525</v>
      </c>
      <c r="O1036" s="16">
        <v>44926</v>
      </c>
      <c r="P1036" s="15">
        <v>240</v>
      </c>
      <c r="Q1036" s="15">
        <v>480</v>
      </c>
      <c r="R1036" s="15">
        <v>535</v>
      </c>
      <c r="S1036" s="17">
        <v>1</v>
      </c>
      <c r="T1036" s="17">
        <v>1</v>
      </c>
    </row>
    <row r="1037" spans="1:20" x14ac:dyDescent="0.25">
      <c r="A1037" s="15">
        <v>1036</v>
      </c>
      <c r="B1037" s="15" t="s">
        <v>2853</v>
      </c>
      <c r="C1037" s="15">
        <v>3955</v>
      </c>
      <c r="D1037" s="15" t="s">
        <v>1471</v>
      </c>
      <c r="E1037" s="15" t="s">
        <v>2846</v>
      </c>
      <c r="F1037" s="15" t="s">
        <v>2846</v>
      </c>
      <c r="G1037" s="15" t="s">
        <v>102</v>
      </c>
      <c r="H1037" s="15" t="s">
        <v>1912</v>
      </c>
      <c r="I1037" s="15" t="s">
        <v>2856</v>
      </c>
      <c r="J1037" s="15" t="s">
        <v>525</v>
      </c>
      <c r="K1037" s="15" t="s">
        <v>526</v>
      </c>
      <c r="L1037" s="15" t="s">
        <v>164</v>
      </c>
      <c r="M1037" s="15" t="s">
        <v>164</v>
      </c>
      <c r="N1037" s="16">
        <v>43497</v>
      </c>
      <c r="O1037" s="16">
        <v>44926</v>
      </c>
      <c r="P1037" s="15">
        <v>4</v>
      </c>
      <c r="Q1037" s="15">
        <v>8</v>
      </c>
      <c r="R1037" s="15">
        <v>2</v>
      </c>
      <c r="S1037" s="17">
        <v>0.5</v>
      </c>
      <c r="T1037" s="17">
        <v>0.25</v>
      </c>
    </row>
    <row r="1038" spans="1:20" x14ac:dyDescent="0.25">
      <c r="A1038" s="15">
        <v>1037</v>
      </c>
      <c r="B1038" s="15" t="s">
        <v>2853</v>
      </c>
      <c r="C1038" s="15">
        <v>3955</v>
      </c>
      <c r="D1038" s="15" t="s">
        <v>1471</v>
      </c>
      <c r="E1038" s="15" t="s">
        <v>2846</v>
      </c>
      <c r="F1038" s="15" t="s">
        <v>2846</v>
      </c>
      <c r="G1038" s="15" t="s">
        <v>809</v>
      </c>
      <c r="H1038" s="15" t="s">
        <v>1958</v>
      </c>
      <c r="I1038" s="15" t="s">
        <v>2855</v>
      </c>
      <c r="J1038" s="15" t="s">
        <v>150</v>
      </c>
      <c r="K1038" s="15" t="s">
        <v>151</v>
      </c>
      <c r="L1038" s="15" t="s">
        <v>152</v>
      </c>
      <c r="M1038" s="15" t="s">
        <v>152</v>
      </c>
      <c r="N1038" s="16">
        <v>43525</v>
      </c>
      <c r="O1038" s="16">
        <v>43830</v>
      </c>
      <c r="P1038" s="15">
        <v>100</v>
      </c>
      <c r="Q1038" s="15">
        <v>100</v>
      </c>
      <c r="R1038" s="15">
        <v>70</v>
      </c>
      <c r="S1038" s="17">
        <v>0.7</v>
      </c>
      <c r="T1038" s="17">
        <v>0.7</v>
      </c>
    </row>
    <row r="1039" spans="1:20" x14ac:dyDescent="0.25">
      <c r="A1039" s="15">
        <v>1038</v>
      </c>
      <c r="B1039" s="15" t="s">
        <v>2853</v>
      </c>
      <c r="C1039" s="15">
        <v>3955</v>
      </c>
      <c r="D1039" s="15" t="s">
        <v>1471</v>
      </c>
      <c r="E1039" s="15" t="s">
        <v>2846</v>
      </c>
      <c r="F1039" s="15" t="s">
        <v>2846</v>
      </c>
      <c r="G1039" s="15" t="s">
        <v>666</v>
      </c>
      <c r="H1039" s="15" t="s">
        <v>1977</v>
      </c>
      <c r="I1039" s="15" t="s">
        <v>2855</v>
      </c>
      <c r="J1039" s="15" t="s">
        <v>297</v>
      </c>
      <c r="K1039" s="15" t="s">
        <v>298</v>
      </c>
      <c r="L1039" s="15" t="s">
        <v>299</v>
      </c>
      <c r="M1039" s="15" t="s">
        <v>299</v>
      </c>
      <c r="N1039" s="16">
        <v>43525</v>
      </c>
      <c r="O1039" s="16">
        <v>44926</v>
      </c>
      <c r="P1039" s="15">
        <v>40</v>
      </c>
      <c r="Q1039" s="15">
        <v>80</v>
      </c>
      <c r="R1039" s="15">
        <v>24</v>
      </c>
      <c r="S1039" s="17">
        <v>0.6</v>
      </c>
      <c r="T1039" s="17">
        <v>0.3</v>
      </c>
    </row>
    <row r="1040" spans="1:20" x14ac:dyDescent="0.25">
      <c r="A1040" s="15">
        <v>1039</v>
      </c>
      <c r="B1040" s="15" t="s">
        <v>2853</v>
      </c>
      <c r="C1040" s="15">
        <v>3956</v>
      </c>
      <c r="D1040" s="15" t="s">
        <v>395</v>
      </c>
      <c r="E1040" s="15" t="s">
        <v>2846</v>
      </c>
      <c r="F1040" s="15" t="s">
        <v>2846</v>
      </c>
      <c r="G1040" s="15" t="s">
        <v>272</v>
      </c>
      <c r="H1040" s="15" t="s">
        <v>396</v>
      </c>
      <c r="I1040" s="15" t="s">
        <v>2855</v>
      </c>
      <c r="J1040" s="15" t="s">
        <v>85</v>
      </c>
      <c r="K1040" s="15" t="s">
        <v>86</v>
      </c>
      <c r="L1040" s="15" t="s">
        <v>87</v>
      </c>
      <c r="M1040" s="15" t="s">
        <v>88</v>
      </c>
      <c r="N1040" s="16">
        <v>43480</v>
      </c>
      <c r="O1040" s="16">
        <v>43830</v>
      </c>
      <c r="P1040" s="15">
        <v>100</v>
      </c>
      <c r="Q1040" s="15">
        <v>100</v>
      </c>
      <c r="R1040" s="15">
        <v>60</v>
      </c>
      <c r="S1040" s="17">
        <v>0.6</v>
      </c>
      <c r="T1040" s="17">
        <v>0.6</v>
      </c>
    </row>
    <row r="1041" spans="1:20" x14ac:dyDescent="0.25">
      <c r="A1041" s="15">
        <v>1040</v>
      </c>
      <c r="B1041" s="15" t="s">
        <v>2853</v>
      </c>
      <c r="C1041" s="15">
        <v>3956</v>
      </c>
      <c r="D1041" s="15" t="s">
        <v>395</v>
      </c>
      <c r="E1041" s="15" t="s">
        <v>2846</v>
      </c>
      <c r="F1041" s="15" t="s">
        <v>2846</v>
      </c>
      <c r="G1041" s="15" t="s">
        <v>285</v>
      </c>
      <c r="H1041" s="15" t="s">
        <v>398</v>
      </c>
      <c r="I1041" s="15" t="s">
        <v>2051</v>
      </c>
      <c r="J1041" s="15" t="s">
        <v>196</v>
      </c>
      <c r="K1041" s="15" t="s">
        <v>197</v>
      </c>
      <c r="L1041" s="15" t="s">
        <v>198</v>
      </c>
      <c r="M1041" s="15" t="s">
        <v>198</v>
      </c>
      <c r="N1041" s="16">
        <v>43831</v>
      </c>
      <c r="O1041" s="16">
        <v>45291</v>
      </c>
      <c r="P1041" s="15">
        <v>5</v>
      </c>
      <c r="Q1041" s="15">
        <v>100</v>
      </c>
      <c r="R1041" s="15">
        <v>0</v>
      </c>
      <c r="S1041" s="17">
        <v>0</v>
      </c>
      <c r="T1041" s="17">
        <v>0</v>
      </c>
    </row>
    <row r="1042" spans="1:20" x14ac:dyDescent="0.25">
      <c r="A1042" s="15">
        <v>1041</v>
      </c>
      <c r="B1042" s="15" t="s">
        <v>2853</v>
      </c>
      <c r="C1042" s="15">
        <v>3956</v>
      </c>
      <c r="D1042" s="15" t="s">
        <v>395</v>
      </c>
      <c r="E1042" s="15" t="s">
        <v>2846</v>
      </c>
      <c r="F1042" s="15" t="s">
        <v>2846</v>
      </c>
      <c r="G1042" s="15" t="s">
        <v>273</v>
      </c>
      <c r="H1042" s="15" t="s">
        <v>402</v>
      </c>
      <c r="I1042" s="15" t="s">
        <v>2856</v>
      </c>
      <c r="J1042" s="15" t="s">
        <v>234</v>
      </c>
      <c r="K1042" s="15" t="s">
        <v>235</v>
      </c>
      <c r="L1042" s="15" t="s">
        <v>87</v>
      </c>
      <c r="M1042" s="15" t="s">
        <v>88</v>
      </c>
      <c r="N1042" s="16">
        <v>43480</v>
      </c>
      <c r="O1042" s="16">
        <v>43830</v>
      </c>
      <c r="P1042" s="15">
        <v>100</v>
      </c>
      <c r="Q1042" s="15">
        <v>100</v>
      </c>
      <c r="R1042" s="15">
        <v>100</v>
      </c>
      <c r="S1042" s="17">
        <v>1</v>
      </c>
      <c r="T1042" s="17">
        <v>1</v>
      </c>
    </row>
    <row r="1043" spans="1:20" x14ac:dyDescent="0.25">
      <c r="A1043" s="15">
        <v>1042</v>
      </c>
      <c r="B1043" s="15" t="s">
        <v>2853</v>
      </c>
      <c r="C1043" s="15">
        <v>3956</v>
      </c>
      <c r="D1043" s="15" t="s">
        <v>395</v>
      </c>
      <c r="E1043" s="15" t="s">
        <v>2846</v>
      </c>
      <c r="F1043" s="15" t="s">
        <v>2846</v>
      </c>
      <c r="G1043" s="15" t="s">
        <v>67</v>
      </c>
      <c r="H1043" s="15" t="s">
        <v>415</v>
      </c>
      <c r="I1043" s="15" t="s">
        <v>2856</v>
      </c>
      <c r="J1043" s="15" t="s">
        <v>175</v>
      </c>
      <c r="K1043" s="15" t="s">
        <v>176</v>
      </c>
      <c r="L1043" s="15" t="s">
        <v>177</v>
      </c>
      <c r="M1043" s="15" t="s">
        <v>177</v>
      </c>
      <c r="N1043" s="16">
        <v>43647</v>
      </c>
      <c r="O1043" s="16">
        <v>44926</v>
      </c>
      <c r="P1043" s="15">
        <v>50</v>
      </c>
      <c r="Q1043" s="15">
        <v>100</v>
      </c>
      <c r="R1043" s="15">
        <v>35</v>
      </c>
      <c r="S1043" s="17">
        <v>0.7</v>
      </c>
      <c r="T1043" s="17">
        <v>0.35</v>
      </c>
    </row>
    <row r="1044" spans="1:20" x14ac:dyDescent="0.25">
      <c r="A1044" s="15">
        <v>1043</v>
      </c>
      <c r="B1044" s="15" t="s">
        <v>2853</v>
      </c>
      <c r="C1044" s="15">
        <v>3956</v>
      </c>
      <c r="D1044" s="15" t="s">
        <v>395</v>
      </c>
      <c r="E1044" s="15" t="s">
        <v>2846</v>
      </c>
      <c r="F1044" s="15" t="s">
        <v>2846</v>
      </c>
      <c r="G1044" s="15" t="s">
        <v>254</v>
      </c>
      <c r="H1044" s="15" t="s">
        <v>428</v>
      </c>
      <c r="I1044" s="15" t="s">
        <v>2856</v>
      </c>
      <c r="J1044" s="15" t="s">
        <v>234</v>
      </c>
      <c r="K1044" s="15" t="s">
        <v>235</v>
      </c>
      <c r="L1044" s="15" t="s">
        <v>87</v>
      </c>
      <c r="M1044" s="15" t="s">
        <v>88</v>
      </c>
      <c r="N1044" s="16">
        <v>43831</v>
      </c>
      <c r="O1044" s="16">
        <v>47118</v>
      </c>
      <c r="P1044" s="15">
        <v>1</v>
      </c>
      <c r="Q1044" s="15">
        <v>9</v>
      </c>
      <c r="R1044" s="15">
        <v>0</v>
      </c>
      <c r="S1044" s="17">
        <v>0</v>
      </c>
      <c r="T1044" s="17">
        <v>0</v>
      </c>
    </row>
    <row r="1045" spans="1:20" x14ac:dyDescent="0.25">
      <c r="A1045" s="15">
        <v>1044</v>
      </c>
      <c r="B1045" s="15" t="s">
        <v>2853</v>
      </c>
      <c r="C1045" s="15">
        <v>3956</v>
      </c>
      <c r="D1045" s="15" t="s">
        <v>395</v>
      </c>
      <c r="E1045" s="15" t="s">
        <v>2846</v>
      </c>
      <c r="F1045" s="15" t="s">
        <v>2846</v>
      </c>
      <c r="G1045" s="15" t="s">
        <v>359</v>
      </c>
      <c r="H1045" s="15" t="s">
        <v>429</v>
      </c>
      <c r="I1045" s="15" t="s">
        <v>2856</v>
      </c>
      <c r="J1045" s="15" t="s">
        <v>95</v>
      </c>
      <c r="K1045" s="15" t="s">
        <v>96</v>
      </c>
      <c r="L1045" s="15" t="s">
        <v>87</v>
      </c>
      <c r="M1045" s="15" t="s">
        <v>88</v>
      </c>
      <c r="N1045" s="16">
        <v>44013</v>
      </c>
      <c r="O1045" s="16">
        <v>47118</v>
      </c>
      <c r="P1045" s="15">
        <v>1</v>
      </c>
      <c r="Q1045" s="15">
        <v>9</v>
      </c>
      <c r="R1045" s="15">
        <v>0</v>
      </c>
      <c r="S1045" s="17">
        <v>0</v>
      </c>
      <c r="T1045" s="17">
        <v>0</v>
      </c>
    </row>
    <row r="1046" spans="1:20" x14ac:dyDescent="0.25">
      <c r="A1046" s="15">
        <v>1045</v>
      </c>
      <c r="B1046" s="15" t="s">
        <v>2853</v>
      </c>
      <c r="C1046" s="15">
        <v>3956</v>
      </c>
      <c r="D1046" s="15" t="s">
        <v>395</v>
      </c>
      <c r="E1046" s="15" t="s">
        <v>2846</v>
      </c>
      <c r="F1046" s="15" t="s">
        <v>2846</v>
      </c>
      <c r="G1046" s="15" t="s">
        <v>37</v>
      </c>
      <c r="H1046" s="15" t="s">
        <v>893</v>
      </c>
      <c r="I1046" s="15" t="s">
        <v>2051</v>
      </c>
      <c r="J1046" s="15" t="s">
        <v>90</v>
      </c>
      <c r="K1046" s="15" t="s">
        <v>91</v>
      </c>
      <c r="L1046" s="15" t="s">
        <v>92</v>
      </c>
      <c r="M1046" s="15" t="s">
        <v>93</v>
      </c>
      <c r="N1046" s="16">
        <v>43647</v>
      </c>
      <c r="O1046" s="16">
        <v>44042</v>
      </c>
      <c r="P1046" s="15">
        <v>100</v>
      </c>
      <c r="Q1046" s="15">
        <v>100</v>
      </c>
      <c r="R1046" s="15">
        <v>75</v>
      </c>
      <c r="S1046" s="17">
        <v>0.75</v>
      </c>
      <c r="T1046" s="17">
        <v>0.75</v>
      </c>
    </row>
    <row r="1047" spans="1:20" x14ac:dyDescent="0.25">
      <c r="A1047" s="15">
        <v>1046</v>
      </c>
      <c r="B1047" s="15" t="s">
        <v>2853</v>
      </c>
      <c r="C1047" s="15">
        <v>3956</v>
      </c>
      <c r="D1047" s="15" t="s">
        <v>395</v>
      </c>
      <c r="E1047" s="15" t="s">
        <v>2846</v>
      </c>
      <c r="F1047" s="15" t="s">
        <v>2846</v>
      </c>
      <c r="G1047" s="15" t="s">
        <v>45</v>
      </c>
      <c r="H1047" s="15" t="s">
        <v>898</v>
      </c>
      <c r="I1047" s="15" t="s">
        <v>2856</v>
      </c>
      <c r="J1047" s="15" t="s">
        <v>387</v>
      </c>
      <c r="K1047" s="15" t="s">
        <v>388</v>
      </c>
      <c r="L1047" s="15" t="s">
        <v>198</v>
      </c>
      <c r="M1047" s="15" t="s">
        <v>198</v>
      </c>
      <c r="N1047" s="16">
        <v>43647</v>
      </c>
      <c r="O1047" s="16">
        <v>44561</v>
      </c>
      <c r="P1047" s="15">
        <v>67</v>
      </c>
      <c r="Q1047" s="15">
        <v>100</v>
      </c>
      <c r="R1047" s="15">
        <v>66.5</v>
      </c>
      <c r="S1047" s="17">
        <v>0.9925373134328358</v>
      </c>
      <c r="T1047" s="17">
        <v>0.66500000000000004</v>
      </c>
    </row>
    <row r="1048" spans="1:20" x14ac:dyDescent="0.25">
      <c r="A1048" s="15">
        <v>1047</v>
      </c>
      <c r="B1048" s="15" t="s">
        <v>2853</v>
      </c>
      <c r="C1048" s="15">
        <v>3956</v>
      </c>
      <c r="D1048" s="15" t="s">
        <v>395</v>
      </c>
      <c r="E1048" s="15" t="s">
        <v>2846</v>
      </c>
      <c r="F1048" s="15" t="s">
        <v>2846</v>
      </c>
      <c r="G1048" s="15" t="s">
        <v>222</v>
      </c>
      <c r="H1048" s="15" t="s">
        <v>919</v>
      </c>
      <c r="I1048" s="15" t="s">
        <v>2856</v>
      </c>
      <c r="J1048" s="15" t="s">
        <v>85</v>
      </c>
      <c r="K1048" s="15" t="s">
        <v>86</v>
      </c>
      <c r="L1048" s="15" t="s">
        <v>87</v>
      </c>
      <c r="M1048" s="15" t="s">
        <v>88</v>
      </c>
      <c r="N1048" s="16">
        <v>43480</v>
      </c>
      <c r="O1048" s="16">
        <v>43830</v>
      </c>
      <c r="P1048" s="15">
        <v>100</v>
      </c>
      <c r="Q1048" s="15">
        <v>100</v>
      </c>
      <c r="R1048" s="15">
        <v>100</v>
      </c>
      <c r="S1048" s="17">
        <v>1</v>
      </c>
      <c r="T1048" s="17">
        <v>1</v>
      </c>
    </row>
    <row r="1049" spans="1:20" x14ac:dyDescent="0.25">
      <c r="A1049" s="15">
        <v>1048</v>
      </c>
      <c r="B1049" s="15" t="s">
        <v>2853</v>
      </c>
      <c r="C1049" s="15">
        <v>3956</v>
      </c>
      <c r="D1049" s="15" t="s">
        <v>395</v>
      </c>
      <c r="E1049" s="15" t="s">
        <v>2846</v>
      </c>
      <c r="F1049" s="15" t="s">
        <v>2846</v>
      </c>
      <c r="G1049" s="15" t="s">
        <v>50</v>
      </c>
      <c r="H1049" s="15" t="s">
        <v>927</v>
      </c>
      <c r="I1049" s="15" t="s">
        <v>2856</v>
      </c>
      <c r="J1049" s="15" t="s">
        <v>85</v>
      </c>
      <c r="K1049" s="15" t="s">
        <v>86</v>
      </c>
      <c r="L1049" s="15" t="s">
        <v>87</v>
      </c>
      <c r="M1049" s="15" t="s">
        <v>88</v>
      </c>
      <c r="N1049" s="16">
        <v>43480</v>
      </c>
      <c r="O1049" s="16">
        <v>44561</v>
      </c>
      <c r="P1049" s="15">
        <v>70</v>
      </c>
      <c r="Q1049" s="15">
        <v>100</v>
      </c>
      <c r="R1049" s="15">
        <v>52</v>
      </c>
      <c r="S1049" s="17">
        <v>0.74285714285714288</v>
      </c>
      <c r="T1049" s="17">
        <v>0.52</v>
      </c>
    </row>
    <row r="1050" spans="1:20" x14ac:dyDescent="0.25">
      <c r="A1050" s="15">
        <v>1049</v>
      </c>
      <c r="B1050" s="15" t="s">
        <v>2853</v>
      </c>
      <c r="C1050" s="15">
        <v>3956</v>
      </c>
      <c r="D1050" s="15" t="s">
        <v>395</v>
      </c>
      <c r="E1050" s="15" t="s">
        <v>2846</v>
      </c>
      <c r="F1050" s="15" t="s">
        <v>2846</v>
      </c>
      <c r="G1050" s="15" t="s">
        <v>208</v>
      </c>
      <c r="H1050" s="15" t="s">
        <v>944</v>
      </c>
      <c r="I1050" s="15" t="s">
        <v>2855</v>
      </c>
      <c r="J1050" s="15" t="s">
        <v>56</v>
      </c>
      <c r="K1050" s="15" t="s">
        <v>57</v>
      </c>
      <c r="L1050" s="15" t="s">
        <v>58</v>
      </c>
      <c r="M1050" s="15" t="s">
        <v>59</v>
      </c>
      <c r="N1050" s="16">
        <v>43480</v>
      </c>
      <c r="O1050" s="16">
        <v>43830</v>
      </c>
      <c r="P1050" s="15">
        <v>100</v>
      </c>
      <c r="Q1050" s="15">
        <v>100</v>
      </c>
      <c r="R1050" s="15">
        <v>100</v>
      </c>
      <c r="S1050" s="17">
        <v>1</v>
      </c>
      <c r="T1050" s="17">
        <v>1</v>
      </c>
    </row>
    <row r="1051" spans="1:20" x14ac:dyDescent="0.25">
      <c r="A1051" s="15">
        <v>1050</v>
      </c>
      <c r="B1051" s="15" t="s">
        <v>2853</v>
      </c>
      <c r="C1051" s="15">
        <v>3956</v>
      </c>
      <c r="D1051" s="15" t="s">
        <v>395</v>
      </c>
      <c r="E1051" s="15" t="s">
        <v>2846</v>
      </c>
      <c r="F1051" s="15" t="s">
        <v>2846</v>
      </c>
      <c r="G1051" s="15" t="s">
        <v>210</v>
      </c>
      <c r="H1051" s="15" t="s">
        <v>954</v>
      </c>
      <c r="I1051" s="15" t="s">
        <v>2856</v>
      </c>
      <c r="J1051" s="15" t="s">
        <v>56</v>
      </c>
      <c r="K1051" s="15" t="s">
        <v>57</v>
      </c>
      <c r="L1051" s="15" t="s">
        <v>58</v>
      </c>
      <c r="M1051" s="15" t="s">
        <v>59</v>
      </c>
      <c r="N1051" s="16">
        <v>43480</v>
      </c>
      <c r="O1051" s="16">
        <v>43830</v>
      </c>
      <c r="P1051" s="15">
        <v>100</v>
      </c>
      <c r="Q1051" s="15">
        <v>100</v>
      </c>
      <c r="R1051" s="15">
        <v>100</v>
      </c>
      <c r="S1051" s="17">
        <v>1</v>
      </c>
      <c r="T1051" s="17">
        <v>1</v>
      </c>
    </row>
    <row r="1052" spans="1:20" x14ac:dyDescent="0.25">
      <c r="A1052" s="15">
        <v>1051</v>
      </c>
      <c r="B1052" s="15" t="s">
        <v>2853</v>
      </c>
      <c r="C1052" s="15">
        <v>3956</v>
      </c>
      <c r="D1052" s="15" t="s">
        <v>395</v>
      </c>
      <c r="E1052" s="15" t="s">
        <v>2846</v>
      </c>
      <c r="F1052" s="15" t="s">
        <v>2846</v>
      </c>
      <c r="G1052" s="15" t="s">
        <v>290</v>
      </c>
      <c r="H1052" s="15" t="s">
        <v>961</v>
      </c>
      <c r="I1052" s="15" t="s">
        <v>2856</v>
      </c>
      <c r="J1052" s="15" t="s">
        <v>175</v>
      </c>
      <c r="K1052" s="15" t="s">
        <v>176</v>
      </c>
      <c r="L1052" s="15" t="s">
        <v>177</v>
      </c>
      <c r="M1052" s="15" t="s">
        <v>177</v>
      </c>
      <c r="N1052" s="16">
        <v>43647</v>
      </c>
      <c r="O1052" s="16">
        <v>44561</v>
      </c>
      <c r="P1052" s="15">
        <v>50</v>
      </c>
      <c r="Q1052" s="15">
        <v>100</v>
      </c>
      <c r="R1052" s="15">
        <v>100</v>
      </c>
      <c r="S1052" s="17">
        <v>1</v>
      </c>
      <c r="T1052" s="17">
        <v>1</v>
      </c>
    </row>
    <row r="1053" spans="1:20" x14ac:dyDescent="0.25">
      <c r="A1053" s="15">
        <v>1052</v>
      </c>
      <c r="B1053" s="15" t="s">
        <v>2853</v>
      </c>
      <c r="C1053" s="15">
        <v>3956</v>
      </c>
      <c r="D1053" s="15" t="s">
        <v>395</v>
      </c>
      <c r="E1053" s="15" t="s">
        <v>2846</v>
      </c>
      <c r="F1053" s="15" t="s">
        <v>2846</v>
      </c>
      <c r="G1053" s="15" t="s">
        <v>220</v>
      </c>
      <c r="H1053" s="15" t="s">
        <v>962</v>
      </c>
      <c r="I1053" s="15" t="s">
        <v>2051</v>
      </c>
      <c r="J1053" s="15" t="s">
        <v>85</v>
      </c>
      <c r="K1053" s="15" t="s">
        <v>86</v>
      </c>
      <c r="L1053" s="15" t="s">
        <v>87</v>
      </c>
      <c r="M1053" s="15" t="s">
        <v>88</v>
      </c>
      <c r="N1053" s="16">
        <v>43831</v>
      </c>
      <c r="O1053" s="16">
        <v>44196</v>
      </c>
      <c r="P1053" s="15">
        <v>100</v>
      </c>
      <c r="Q1053" s="15">
        <v>100</v>
      </c>
      <c r="R1053" s="15">
        <v>50</v>
      </c>
      <c r="S1053" s="17">
        <v>0.5</v>
      </c>
      <c r="T1053" s="17">
        <v>0.5</v>
      </c>
    </row>
    <row r="1054" spans="1:20" x14ac:dyDescent="0.25">
      <c r="A1054" s="15">
        <v>1053</v>
      </c>
      <c r="B1054" s="15" t="s">
        <v>2853</v>
      </c>
      <c r="C1054" s="15">
        <v>3956</v>
      </c>
      <c r="D1054" s="15" t="s">
        <v>395</v>
      </c>
      <c r="E1054" s="15" t="s">
        <v>2846</v>
      </c>
      <c r="F1054" s="15" t="s">
        <v>2846</v>
      </c>
      <c r="G1054" s="15" t="s">
        <v>46</v>
      </c>
      <c r="H1054" s="15" t="s">
        <v>963</v>
      </c>
      <c r="I1054" s="15" t="s">
        <v>2855</v>
      </c>
      <c r="J1054" s="15" t="s">
        <v>178</v>
      </c>
      <c r="K1054" s="15" t="s">
        <v>179</v>
      </c>
      <c r="L1054" s="15" t="s">
        <v>180</v>
      </c>
      <c r="M1054" s="15" t="s">
        <v>181</v>
      </c>
      <c r="N1054" s="16">
        <v>43480</v>
      </c>
      <c r="O1054" s="16">
        <v>43830</v>
      </c>
      <c r="P1054" s="15">
        <v>100</v>
      </c>
      <c r="Q1054" s="15">
        <v>100</v>
      </c>
      <c r="R1054" s="15">
        <v>80</v>
      </c>
      <c r="S1054" s="17">
        <v>0.8</v>
      </c>
      <c r="T1054" s="17">
        <v>0.8</v>
      </c>
    </row>
    <row r="1055" spans="1:20" x14ac:dyDescent="0.25">
      <c r="A1055" s="15">
        <v>1054</v>
      </c>
      <c r="B1055" s="15" t="s">
        <v>2853</v>
      </c>
      <c r="C1055" s="15">
        <v>3956</v>
      </c>
      <c r="D1055" s="15" t="s">
        <v>395</v>
      </c>
      <c r="E1055" s="15" t="s">
        <v>2846</v>
      </c>
      <c r="F1055" s="15" t="s">
        <v>2846</v>
      </c>
      <c r="G1055" s="15" t="s">
        <v>218</v>
      </c>
      <c r="H1055" s="15" t="s">
        <v>965</v>
      </c>
      <c r="I1055" s="15" t="s">
        <v>2856</v>
      </c>
      <c r="J1055" s="15" t="s">
        <v>85</v>
      </c>
      <c r="K1055" s="15" t="s">
        <v>86</v>
      </c>
      <c r="L1055" s="15" t="s">
        <v>87</v>
      </c>
      <c r="M1055" s="15" t="s">
        <v>88</v>
      </c>
      <c r="N1055" s="16">
        <v>43480</v>
      </c>
      <c r="O1055" s="16">
        <v>44926</v>
      </c>
      <c r="P1055" s="15">
        <v>50</v>
      </c>
      <c r="Q1055" s="15">
        <v>100</v>
      </c>
      <c r="R1055" s="15">
        <v>35</v>
      </c>
      <c r="S1055" s="17">
        <v>0.7</v>
      </c>
      <c r="T1055" s="17">
        <v>0.35</v>
      </c>
    </row>
    <row r="1056" spans="1:20" x14ac:dyDescent="0.25">
      <c r="A1056" s="15">
        <v>1055</v>
      </c>
      <c r="B1056" s="15" t="s">
        <v>2853</v>
      </c>
      <c r="C1056" s="15">
        <v>3956</v>
      </c>
      <c r="D1056" s="15" t="s">
        <v>395</v>
      </c>
      <c r="E1056" s="15" t="s">
        <v>2846</v>
      </c>
      <c r="F1056" s="15" t="s">
        <v>2846</v>
      </c>
      <c r="G1056" s="15" t="s">
        <v>281</v>
      </c>
      <c r="H1056" s="15" t="s">
        <v>969</v>
      </c>
      <c r="I1056" s="15" t="s">
        <v>2855</v>
      </c>
      <c r="J1056" s="15" t="s">
        <v>970</v>
      </c>
      <c r="K1056" s="15" t="s">
        <v>971</v>
      </c>
      <c r="L1056" s="15" t="s">
        <v>228</v>
      </c>
      <c r="M1056" s="15" t="s">
        <v>229</v>
      </c>
      <c r="N1056" s="16">
        <v>43647</v>
      </c>
      <c r="O1056" s="16">
        <v>45291</v>
      </c>
      <c r="P1056" s="15">
        <v>40</v>
      </c>
      <c r="Q1056" s="15">
        <v>100</v>
      </c>
      <c r="R1056" s="15">
        <v>20</v>
      </c>
      <c r="S1056" s="17">
        <v>0.5</v>
      </c>
      <c r="T1056" s="17">
        <v>0.2</v>
      </c>
    </row>
    <row r="1057" spans="1:20" x14ac:dyDescent="0.25">
      <c r="A1057" s="15">
        <v>1056</v>
      </c>
      <c r="B1057" s="15" t="s">
        <v>2853</v>
      </c>
      <c r="C1057" s="15">
        <v>3956</v>
      </c>
      <c r="D1057" s="15" t="s">
        <v>395</v>
      </c>
      <c r="E1057" s="15" t="s">
        <v>2846</v>
      </c>
      <c r="F1057" s="15" t="s">
        <v>2846</v>
      </c>
      <c r="G1057" s="15" t="s">
        <v>44</v>
      </c>
      <c r="H1057" s="15" t="s">
        <v>977</v>
      </c>
      <c r="I1057" s="15" t="s">
        <v>2856</v>
      </c>
      <c r="J1057" s="15" t="s">
        <v>90</v>
      </c>
      <c r="K1057" s="15" t="s">
        <v>91</v>
      </c>
      <c r="L1057" s="15" t="s">
        <v>92</v>
      </c>
      <c r="M1057" s="15" t="s">
        <v>93</v>
      </c>
      <c r="N1057" s="16">
        <v>43647</v>
      </c>
      <c r="O1057" s="16">
        <v>44561</v>
      </c>
      <c r="P1057" s="15">
        <v>67</v>
      </c>
      <c r="Q1057" s="15">
        <v>100</v>
      </c>
      <c r="R1057" s="15">
        <v>39</v>
      </c>
      <c r="S1057" s="17">
        <v>0.58208955223880599</v>
      </c>
      <c r="T1057" s="17">
        <v>0.39</v>
      </c>
    </row>
    <row r="1058" spans="1:20" x14ac:dyDescent="0.25">
      <c r="A1058" s="15">
        <v>1057</v>
      </c>
      <c r="B1058" s="15" t="s">
        <v>2853</v>
      </c>
      <c r="C1058" s="15">
        <v>3956</v>
      </c>
      <c r="D1058" s="15" t="s">
        <v>395</v>
      </c>
      <c r="E1058" s="15" t="s">
        <v>2846</v>
      </c>
      <c r="F1058" s="15" t="s">
        <v>2846</v>
      </c>
      <c r="G1058" s="15" t="s">
        <v>267</v>
      </c>
      <c r="H1058" s="15" t="s">
        <v>992</v>
      </c>
      <c r="I1058" s="15" t="s">
        <v>2856</v>
      </c>
      <c r="J1058" s="15" t="s">
        <v>234</v>
      </c>
      <c r="K1058" s="15" t="s">
        <v>235</v>
      </c>
      <c r="L1058" s="15" t="s">
        <v>87</v>
      </c>
      <c r="M1058" s="15" t="s">
        <v>88</v>
      </c>
      <c r="N1058" s="16">
        <v>43480</v>
      </c>
      <c r="O1058" s="16">
        <v>47118</v>
      </c>
      <c r="P1058" s="15">
        <v>20</v>
      </c>
      <c r="Q1058" s="15">
        <v>100</v>
      </c>
      <c r="R1058" s="15">
        <v>16.11</v>
      </c>
      <c r="S1058" s="17">
        <v>0.80549999999999999</v>
      </c>
      <c r="T1058" s="17">
        <v>0.16109999999999999</v>
      </c>
    </row>
    <row r="1059" spans="1:20" x14ac:dyDescent="0.25">
      <c r="A1059" s="15">
        <v>1058</v>
      </c>
      <c r="B1059" s="15" t="s">
        <v>2853</v>
      </c>
      <c r="C1059" s="15">
        <v>3956</v>
      </c>
      <c r="D1059" s="15" t="s">
        <v>395</v>
      </c>
      <c r="E1059" s="15" t="s">
        <v>2846</v>
      </c>
      <c r="F1059" s="15" t="s">
        <v>2846</v>
      </c>
      <c r="G1059" s="15" t="s">
        <v>284</v>
      </c>
      <c r="H1059" s="15" t="s">
        <v>993</v>
      </c>
      <c r="I1059" s="15" t="s">
        <v>2856</v>
      </c>
      <c r="J1059" s="15" t="s">
        <v>175</v>
      </c>
      <c r="K1059" s="15" t="s">
        <v>176</v>
      </c>
      <c r="L1059" s="15" t="s">
        <v>177</v>
      </c>
      <c r="M1059" s="15" t="s">
        <v>177</v>
      </c>
      <c r="N1059" s="16">
        <v>43647</v>
      </c>
      <c r="O1059" s="16">
        <v>44196</v>
      </c>
      <c r="P1059" s="15">
        <v>100</v>
      </c>
      <c r="Q1059" s="15">
        <v>100</v>
      </c>
      <c r="R1059" s="15">
        <v>40</v>
      </c>
      <c r="S1059" s="17">
        <v>0.4</v>
      </c>
      <c r="T1059" s="17">
        <v>0.4</v>
      </c>
    </row>
    <row r="1060" spans="1:20" x14ac:dyDescent="0.25">
      <c r="A1060" s="15">
        <v>1059</v>
      </c>
      <c r="B1060" s="15" t="s">
        <v>2853</v>
      </c>
      <c r="C1060" s="15">
        <v>3956</v>
      </c>
      <c r="D1060" s="15" t="s">
        <v>395</v>
      </c>
      <c r="E1060" s="15" t="s">
        <v>2846</v>
      </c>
      <c r="F1060" s="15" t="s">
        <v>2846</v>
      </c>
      <c r="G1060" s="15" t="s">
        <v>35</v>
      </c>
      <c r="H1060" s="15" t="s">
        <v>994</v>
      </c>
      <c r="I1060" s="15" t="s">
        <v>2856</v>
      </c>
      <c r="J1060" s="15" t="s">
        <v>888</v>
      </c>
      <c r="K1060" s="15" t="s">
        <v>889</v>
      </c>
      <c r="L1060" s="15" t="s">
        <v>228</v>
      </c>
      <c r="M1060" s="15" t="s">
        <v>229</v>
      </c>
      <c r="N1060" s="16">
        <v>44197</v>
      </c>
      <c r="O1060" s="16">
        <v>44561</v>
      </c>
      <c r="P1060" s="15">
        <v>0</v>
      </c>
      <c r="Q1060" s="15">
        <v>100</v>
      </c>
      <c r="R1060" s="15">
        <v>0</v>
      </c>
      <c r="S1060" s="17">
        <v>0</v>
      </c>
      <c r="T1060" s="17">
        <v>0</v>
      </c>
    </row>
    <row r="1061" spans="1:20" x14ac:dyDescent="0.25">
      <c r="A1061" s="15">
        <v>1060</v>
      </c>
      <c r="B1061" s="15" t="s">
        <v>2853</v>
      </c>
      <c r="C1061" s="15">
        <v>3956</v>
      </c>
      <c r="D1061" s="15" t="s">
        <v>395</v>
      </c>
      <c r="E1061" s="15" t="s">
        <v>2846</v>
      </c>
      <c r="F1061" s="15" t="s">
        <v>2846</v>
      </c>
      <c r="G1061" s="15" t="s">
        <v>288</v>
      </c>
      <c r="H1061" s="15" t="s">
        <v>998</v>
      </c>
      <c r="I1061" s="15" t="s">
        <v>2855</v>
      </c>
      <c r="J1061" s="15" t="s">
        <v>999</v>
      </c>
      <c r="K1061" s="15" t="s">
        <v>1000</v>
      </c>
      <c r="L1061" s="15" t="s">
        <v>228</v>
      </c>
      <c r="M1061" s="15" t="s">
        <v>229</v>
      </c>
      <c r="N1061" s="16">
        <v>43480</v>
      </c>
      <c r="O1061" s="16">
        <v>44926</v>
      </c>
      <c r="P1061" s="15">
        <v>50</v>
      </c>
      <c r="Q1061" s="15">
        <v>100</v>
      </c>
      <c r="R1061" s="15">
        <v>100</v>
      </c>
      <c r="S1061" s="17">
        <v>1</v>
      </c>
      <c r="T1061" s="17">
        <v>1</v>
      </c>
    </row>
    <row r="1062" spans="1:20" x14ac:dyDescent="0.25">
      <c r="A1062" s="15">
        <v>1061</v>
      </c>
      <c r="B1062" s="15" t="s">
        <v>2853</v>
      </c>
      <c r="C1062" s="15">
        <v>3956</v>
      </c>
      <c r="D1062" s="15" t="s">
        <v>395</v>
      </c>
      <c r="E1062" s="15" t="s">
        <v>2846</v>
      </c>
      <c r="F1062" s="15" t="s">
        <v>2846</v>
      </c>
      <c r="G1062" s="15" t="s">
        <v>294</v>
      </c>
      <c r="H1062" s="15" t="s">
        <v>1001</v>
      </c>
      <c r="I1062" s="15" t="s">
        <v>2855</v>
      </c>
      <c r="J1062" s="15" t="s">
        <v>85</v>
      </c>
      <c r="K1062" s="15" t="s">
        <v>86</v>
      </c>
      <c r="L1062" s="15" t="s">
        <v>87</v>
      </c>
      <c r="M1062" s="15" t="s">
        <v>88</v>
      </c>
      <c r="N1062" s="16">
        <v>43480</v>
      </c>
      <c r="O1062" s="16">
        <v>44561</v>
      </c>
      <c r="P1062" s="15">
        <v>80</v>
      </c>
      <c r="Q1062" s="15">
        <v>100</v>
      </c>
      <c r="R1062" s="15">
        <v>70</v>
      </c>
      <c r="S1062" s="17">
        <v>0.875</v>
      </c>
      <c r="T1062" s="17">
        <v>0.7</v>
      </c>
    </row>
    <row r="1063" spans="1:20" x14ac:dyDescent="0.25">
      <c r="A1063" s="15">
        <v>1062</v>
      </c>
      <c r="B1063" s="15" t="s">
        <v>2853</v>
      </c>
      <c r="C1063" s="15">
        <v>3956</v>
      </c>
      <c r="D1063" s="15" t="s">
        <v>395</v>
      </c>
      <c r="E1063" s="15" t="s">
        <v>2846</v>
      </c>
      <c r="F1063" s="15" t="s">
        <v>2846</v>
      </c>
      <c r="G1063" s="15" t="s">
        <v>48</v>
      </c>
      <c r="H1063" s="15" t="s">
        <v>1004</v>
      </c>
      <c r="I1063" s="15" t="s">
        <v>2856</v>
      </c>
      <c r="J1063" s="15" t="s">
        <v>387</v>
      </c>
      <c r="K1063" s="15" t="s">
        <v>388</v>
      </c>
      <c r="L1063" s="15" t="s">
        <v>198</v>
      </c>
      <c r="M1063" s="15" t="s">
        <v>198</v>
      </c>
      <c r="N1063" s="16">
        <v>43480</v>
      </c>
      <c r="O1063" s="16">
        <v>43830</v>
      </c>
      <c r="P1063" s="15">
        <v>100</v>
      </c>
      <c r="Q1063" s="15">
        <v>100</v>
      </c>
      <c r="R1063" s="15">
        <v>100</v>
      </c>
      <c r="S1063" s="17">
        <v>1</v>
      </c>
      <c r="T1063" s="17">
        <v>1</v>
      </c>
    </row>
    <row r="1064" spans="1:20" x14ac:dyDescent="0.25">
      <c r="A1064" s="15">
        <v>1063</v>
      </c>
      <c r="B1064" s="15" t="s">
        <v>2853</v>
      </c>
      <c r="C1064" s="15">
        <v>3956</v>
      </c>
      <c r="D1064" s="15" t="s">
        <v>395</v>
      </c>
      <c r="E1064" s="15" t="s">
        <v>2846</v>
      </c>
      <c r="F1064" s="15" t="s">
        <v>2846</v>
      </c>
      <c r="G1064" s="15" t="s">
        <v>34</v>
      </c>
      <c r="H1064" s="15" t="s">
        <v>1007</v>
      </c>
      <c r="I1064" s="15" t="s">
        <v>2856</v>
      </c>
      <c r="J1064" s="15" t="s">
        <v>175</v>
      </c>
      <c r="K1064" s="15" t="s">
        <v>176</v>
      </c>
      <c r="L1064" s="15" t="s">
        <v>177</v>
      </c>
      <c r="M1064" s="15" t="s">
        <v>177</v>
      </c>
      <c r="N1064" s="16">
        <v>44378</v>
      </c>
      <c r="O1064" s="16">
        <v>44926</v>
      </c>
      <c r="P1064" s="15">
        <v>0</v>
      </c>
      <c r="Q1064" s="15">
        <v>100</v>
      </c>
      <c r="R1064" s="15">
        <v>0</v>
      </c>
      <c r="S1064" s="17">
        <v>0</v>
      </c>
      <c r="T1064" s="17">
        <v>0</v>
      </c>
    </row>
    <row r="1065" spans="1:20" x14ac:dyDescent="0.25">
      <c r="A1065" s="15">
        <v>1064</v>
      </c>
      <c r="B1065" s="15" t="s">
        <v>2853</v>
      </c>
      <c r="C1065" s="15">
        <v>3956</v>
      </c>
      <c r="D1065" s="15" t="s">
        <v>395</v>
      </c>
      <c r="E1065" s="15" t="s">
        <v>2846</v>
      </c>
      <c r="F1065" s="15" t="s">
        <v>2846</v>
      </c>
      <c r="G1065" s="15" t="s">
        <v>64</v>
      </c>
      <c r="H1065" s="15" t="s">
        <v>1008</v>
      </c>
      <c r="I1065" s="15" t="s">
        <v>2856</v>
      </c>
      <c r="J1065" s="15" t="s">
        <v>175</v>
      </c>
      <c r="K1065" s="15" t="s">
        <v>176</v>
      </c>
      <c r="L1065" s="15" t="s">
        <v>177</v>
      </c>
      <c r="M1065" s="15" t="s">
        <v>177</v>
      </c>
      <c r="N1065" s="16">
        <v>44013</v>
      </c>
      <c r="O1065" s="16">
        <v>44377</v>
      </c>
      <c r="P1065" s="15">
        <v>33</v>
      </c>
      <c r="Q1065" s="15">
        <v>100</v>
      </c>
      <c r="R1065" s="15">
        <v>0</v>
      </c>
      <c r="S1065" s="17">
        <v>0</v>
      </c>
      <c r="T1065" s="17">
        <v>0</v>
      </c>
    </row>
    <row r="1066" spans="1:20" x14ac:dyDescent="0.25">
      <c r="A1066" s="15">
        <v>1065</v>
      </c>
      <c r="B1066" s="15" t="s">
        <v>2853</v>
      </c>
      <c r="C1066" s="15">
        <v>3956</v>
      </c>
      <c r="D1066" s="15" t="s">
        <v>395</v>
      </c>
      <c r="E1066" s="15" t="s">
        <v>2846</v>
      </c>
      <c r="F1066" s="15" t="s">
        <v>2846</v>
      </c>
      <c r="G1066" s="15" t="s">
        <v>28</v>
      </c>
      <c r="H1066" s="15" t="s">
        <v>1019</v>
      </c>
      <c r="I1066" s="15" t="s">
        <v>2856</v>
      </c>
      <c r="J1066" s="15" t="s">
        <v>234</v>
      </c>
      <c r="K1066" s="15" t="s">
        <v>235</v>
      </c>
      <c r="L1066" s="15" t="s">
        <v>87</v>
      </c>
      <c r="M1066" s="15" t="s">
        <v>88</v>
      </c>
      <c r="N1066" s="16">
        <v>43480</v>
      </c>
      <c r="O1066" s="16">
        <v>47118</v>
      </c>
      <c r="P1066" s="15">
        <v>47</v>
      </c>
      <c r="Q1066" s="15">
        <v>100</v>
      </c>
      <c r="R1066" s="15">
        <v>43.5</v>
      </c>
      <c r="S1066" s="17">
        <v>0.92553191489361697</v>
      </c>
      <c r="T1066" s="17">
        <v>0.435</v>
      </c>
    </row>
    <row r="1067" spans="1:20" x14ac:dyDescent="0.25">
      <c r="A1067" s="15">
        <v>1066</v>
      </c>
      <c r="B1067" s="15" t="s">
        <v>2853</v>
      </c>
      <c r="C1067" s="15">
        <v>3956</v>
      </c>
      <c r="D1067" s="15" t="s">
        <v>395</v>
      </c>
      <c r="E1067" s="15" t="s">
        <v>2846</v>
      </c>
      <c r="F1067" s="15" t="s">
        <v>2846</v>
      </c>
      <c r="G1067" s="15" t="s">
        <v>40</v>
      </c>
      <c r="H1067" s="15" t="s">
        <v>1037</v>
      </c>
      <c r="I1067" s="15" t="s">
        <v>2855</v>
      </c>
      <c r="J1067" s="15" t="s">
        <v>1038</v>
      </c>
      <c r="K1067" s="15" t="s">
        <v>1039</v>
      </c>
      <c r="L1067" s="15" t="s">
        <v>164</v>
      </c>
      <c r="M1067" s="15" t="s">
        <v>164</v>
      </c>
      <c r="N1067" s="16">
        <v>43480</v>
      </c>
      <c r="O1067" s="16">
        <v>44926</v>
      </c>
      <c r="P1067" s="15">
        <v>50</v>
      </c>
      <c r="Q1067" s="15">
        <v>100</v>
      </c>
      <c r="R1067" s="15">
        <v>55.26</v>
      </c>
      <c r="S1067" s="17">
        <v>1</v>
      </c>
      <c r="T1067" s="17">
        <v>0.55259999999999998</v>
      </c>
    </row>
    <row r="1068" spans="1:20" x14ac:dyDescent="0.25">
      <c r="A1068" s="15">
        <v>1067</v>
      </c>
      <c r="B1068" s="15" t="s">
        <v>2853</v>
      </c>
      <c r="C1068" s="15">
        <v>3956</v>
      </c>
      <c r="D1068" s="15" t="s">
        <v>395</v>
      </c>
      <c r="E1068" s="15" t="s">
        <v>2846</v>
      </c>
      <c r="F1068" s="15" t="s">
        <v>2846</v>
      </c>
      <c r="G1068" s="15" t="s">
        <v>248</v>
      </c>
      <c r="H1068" s="15" t="s">
        <v>1043</v>
      </c>
      <c r="I1068" s="15" t="s">
        <v>2855</v>
      </c>
      <c r="J1068" s="15" t="s">
        <v>675</v>
      </c>
      <c r="K1068" s="15" t="s">
        <v>676</v>
      </c>
      <c r="L1068" s="15" t="s">
        <v>177</v>
      </c>
      <c r="M1068" s="15" t="s">
        <v>177</v>
      </c>
      <c r="N1068" s="16">
        <v>43831</v>
      </c>
      <c r="O1068" s="16">
        <v>44926</v>
      </c>
      <c r="P1068" s="15">
        <v>50</v>
      </c>
      <c r="Q1068" s="15">
        <v>100</v>
      </c>
      <c r="R1068" s="15">
        <v>0</v>
      </c>
      <c r="S1068" s="17">
        <v>0</v>
      </c>
      <c r="T1068" s="17">
        <v>0</v>
      </c>
    </row>
    <row r="1069" spans="1:20" x14ac:dyDescent="0.25">
      <c r="A1069" s="15">
        <v>1068</v>
      </c>
      <c r="B1069" s="15" t="s">
        <v>2853</v>
      </c>
      <c r="C1069" s="15">
        <v>3956</v>
      </c>
      <c r="D1069" s="15" t="s">
        <v>395</v>
      </c>
      <c r="E1069" s="15" t="s">
        <v>2846</v>
      </c>
      <c r="F1069" s="15" t="s">
        <v>2846</v>
      </c>
      <c r="G1069" s="15" t="s">
        <v>239</v>
      </c>
      <c r="H1069" s="15" t="s">
        <v>1048</v>
      </c>
      <c r="I1069" s="15" t="s">
        <v>2051</v>
      </c>
      <c r="J1069" s="15" t="s">
        <v>175</v>
      </c>
      <c r="K1069" s="15" t="s">
        <v>176</v>
      </c>
      <c r="L1069" s="15" t="s">
        <v>177</v>
      </c>
      <c r="M1069" s="15" t="s">
        <v>177</v>
      </c>
      <c r="N1069" s="16">
        <v>43480</v>
      </c>
      <c r="O1069" s="16">
        <v>43830</v>
      </c>
      <c r="P1069" s="15">
        <v>100</v>
      </c>
      <c r="Q1069" s="15">
        <v>100</v>
      </c>
      <c r="R1069" s="15">
        <v>100</v>
      </c>
      <c r="S1069" s="17">
        <v>1</v>
      </c>
      <c r="T1069" s="17">
        <v>1</v>
      </c>
    </row>
    <row r="1070" spans="1:20" x14ac:dyDescent="0.25">
      <c r="A1070" s="15">
        <v>1069</v>
      </c>
      <c r="B1070" s="15" t="s">
        <v>2853</v>
      </c>
      <c r="C1070" s="15">
        <v>3956</v>
      </c>
      <c r="D1070" s="15" t="s">
        <v>395</v>
      </c>
      <c r="E1070" s="15" t="s">
        <v>2846</v>
      </c>
      <c r="F1070" s="15" t="s">
        <v>2846</v>
      </c>
      <c r="G1070" s="15" t="s">
        <v>63</v>
      </c>
      <c r="H1070" s="15" t="s">
        <v>1052</v>
      </c>
      <c r="I1070" s="15" t="s">
        <v>2856</v>
      </c>
      <c r="J1070" s="15" t="s">
        <v>175</v>
      </c>
      <c r="K1070" s="15" t="s">
        <v>176</v>
      </c>
      <c r="L1070" s="15" t="s">
        <v>177</v>
      </c>
      <c r="M1070" s="15" t="s">
        <v>177</v>
      </c>
      <c r="N1070" s="16">
        <v>43647</v>
      </c>
      <c r="O1070" s="16">
        <v>44377</v>
      </c>
      <c r="P1070" s="15">
        <v>66</v>
      </c>
      <c r="Q1070" s="15">
        <v>100</v>
      </c>
      <c r="R1070" s="15">
        <v>20</v>
      </c>
      <c r="S1070" s="17">
        <v>0.30303030303030304</v>
      </c>
      <c r="T1070" s="17">
        <v>0.2</v>
      </c>
    </row>
    <row r="1071" spans="1:20" x14ac:dyDescent="0.25">
      <c r="A1071" s="15">
        <v>1070</v>
      </c>
      <c r="B1071" s="15" t="s">
        <v>2853</v>
      </c>
      <c r="C1071" s="15">
        <v>3956</v>
      </c>
      <c r="D1071" s="15" t="s">
        <v>395</v>
      </c>
      <c r="E1071" s="15" t="s">
        <v>2846</v>
      </c>
      <c r="F1071" s="15" t="s">
        <v>2846</v>
      </c>
      <c r="G1071" s="15" t="s">
        <v>291</v>
      </c>
      <c r="H1071" s="15" t="s">
        <v>1058</v>
      </c>
      <c r="I1071" s="15" t="s">
        <v>2856</v>
      </c>
      <c r="J1071" s="15" t="s">
        <v>175</v>
      </c>
      <c r="K1071" s="15" t="s">
        <v>176</v>
      </c>
      <c r="L1071" s="15" t="s">
        <v>177</v>
      </c>
      <c r="M1071" s="15" t="s">
        <v>177</v>
      </c>
      <c r="N1071" s="16">
        <v>43480</v>
      </c>
      <c r="O1071" s="16">
        <v>44377</v>
      </c>
      <c r="P1071" s="15">
        <v>80</v>
      </c>
      <c r="Q1071" s="15">
        <v>100</v>
      </c>
      <c r="R1071" s="15">
        <v>60</v>
      </c>
      <c r="S1071" s="17">
        <v>0.75</v>
      </c>
      <c r="T1071" s="17">
        <v>0.6</v>
      </c>
    </row>
    <row r="1072" spans="1:20" x14ac:dyDescent="0.25">
      <c r="A1072" s="15">
        <v>1071</v>
      </c>
      <c r="B1072" s="15" t="s">
        <v>2853</v>
      </c>
      <c r="C1072" s="15">
        <v>3956</v>
      </c>
      <c r="D1072" s="15" t="s">
        <v>395</v>
      </c>
      <c r="E1072" s="15" t="s">
        <v>2846</v>
      </c>
      <c r="F1072" s="15" t="s">
        <v>2846</v>
      </c>
      <c r="G1072" s="15" t="s">
        <v>32</v>
      </c>
      <c r="H1072" s="15" t="s">
        <v>1063</v>
      </c>
      <c r="I1072" s="15" t="s">
        <v>2855</v>
      </c>
      <c r="J1072" s="15" t="s">
        <v>876</v>
      </c>
      <c r="K1072" s="15" t="s">
        <v>877</v>
      </c>
      <c r="L1072" s="15" t="s">
        <v>87</v>
      </c>
      <c r="M1072" s="15" t="s">
        <v>88</v>
      </c>
      <c r="N1072" s="16">
        <v>43480</v>
      </c>
      <c r="O1072" s="16">
        <v>43830</v>
      </c>
      <c r="P1072" s="15">
        <v>100</v>
      </c>
      <c r="Q1072" s="15">
        <v>100</v>
      </c>
      <c r="R1072" s="15">
        <v>100</v>
      </c>
      <c r="S1072" s="17">
        <v>1</v>
      </c>
      <c r="T1072" s="17">
        <v>1</v>
      </c>
    </row>
    <row r="1073" spans="1:20" x14ac:dyDescent="0.25">
      <c r="A1073" s="15">
        <v>1072</v>
      </c>
      <c r="B1073" s="15" t="s">
        <v>2853</v>
      </c>
      <c r="C1073" s="15">
        <v>3956</v>
      </c>
      <c r="D1073" s="15" t="s">
        <v>395</v>
      </c>
      <c r="E1073" s="15" t="s">
        <v>2846</v>
      </c>
      <c r="F1073" s="15" t="s">
        <v>2846</v>
      </c>
      <c r="G1073" s="15" t="s">
        <v>264</v>
      </c>
      <c r="H1073" s="15" t="s">
        <v>1074</v>
      </c>
      <c r="I1073" s="15" t="s">
        <v>2051</v>
      </c>
      <c r="J1073" s="15" t="s">
        <v>675</v>
      </c>
      <c r="K1073" s="15" t="s">
        <v>676</v>
      </c>
      <c r="L1073" s="15" t="s">
        <v>177</v>
      </c>
      <c r="M1073" s="15" t="s">
        <v>177</v>
      </c>
      <c r="N1073" s="16">
        <v>43831</v>
      </c>
      <c r="O1073" s="16">
        <v>45291</v>
      </c>
      <c r="P1073" s="15">
        <v>3</v>
      </c>
      <c r="Q1073" s="15">
        <v>18</v>
      </c>
      <c r="R1073" s="15">
        <v>0</v>
      </c>
      <c r="S1073" s="17">
        <v>0</v>
      </c>
      <c r="T1073" s="17">
        <v>0</v>
      </c>
    </row>
    <row r="1074" spans="1:20" x14ac:dyDescent="0.25">
      <c r="A1074" s="15">
        <v>1073</v>
      </c>
      <c r="B1074" s="15" t="s">
        <v>2853</v>
      </c>
      <c r="C1074" s="15">
        <v>3956</v>
      </c>
      <c r="D1074" s="15" t="s">
        <v>395</v>
      </c>
      <c r="E1074" s="15" t="s">
        <v>2846</v>
      </c>
      <c r="F1074" s="15" t="s">
        <v>2846</v>
      </c>
      <c r="G1074" s="15" t="s">
        <v>241</v>
      </c>
      <c r="H1074" s="15" t="s">
        <v>1076</v>
      </c>
      <c r="I1074" s="15" t="s">
        <v>2051</v>
      </c>
      <c r="J1074" s="15" t="s">
        <v>189</v>
      </c>
      <c r="K1074" s="15" t="s">
        <v>190</v>
      </c>
      <c r="L1074" s="15" t="s">
        <v>164</v>
      </c>
      <c r="M1074" s="15" t="s">
        <v>164</v>
      </c>
      <c r="N1074" s="16">
        <v>43480</v>
      </c>
      <c r="O1074" s="16">
        <v>47118</v>
      </c>
      <c r="P1074" s="15">
        <v>4</v>
      </c>
      <c r="Q1074" s="15">
        <v>20</v>
      </c>
      <c r="R1074" s="15">
        <v>3</v>
      </c>
      <c r="S1074" s="17">
        <v>0.75</v>
      </c>
      <c r="T1074" s="17">
        <v>0.15</v>
      </c>
    </row>
    <row r="1075" spans="1:20" x14ac:dyDescent="0.25">
      <c r="A1075" s="15">
        <v>1074</v>
      </c>
      <c r="B1075" s="15" t="s">
        <v>2853</v>
      </c>
      <c r="C1075" s="15">
        <v>3956</v>
      </c>
      <c r="D1075" s="15" t="s">
        <v>395</v>
      </c>
      <c r="E1075" s="15" t="s">
        <v>2846</v>
      </c>
      <c r="F1075" s="15" t="s">
        <v>2846</v>
      </c>
      <c r="G1075" s="15" t="s">
        <v>33</v>
      </c>
      <c r="H1075" s="15" t="s">
        <v>1083</v>
      </c>
      <c r="I1075" s="15" t="s">
        <v>2856</v>
      </c>
      <c r="J1075" s="15" t="s">
        <v>876</v>
      </c>
      <c r="K1075" s="15" t="s">
        <v>877</v>
      </c>
      <c r="L1075" s="15" t="s">
        <v>87</v>
      </c>
      <c r="M1075" s="15" t="s">
        <v>88</v>
      </c>
      <c r="N1075" s="16">
        <v>43480</v>
      </c>
      <c r="O1075" s="16">
        <v>44561</v>
      </c>
      <c r="P1075" s="15">
        <v>1</v>
      </c>
      <c r="Q1075" s="15">
        <v>3</v>
      </c>
      <c r="R1075" s="15">
        <v>3</v>
      </c>
      <c r="S1075" s="17">
        <v>1</v>
      </c>
      <c r="T1075" s="17">
        <v>1</v>
      </c>
    </row>
    <row r="1076" spans="1:20" x14ac:dyDescent="0.25">
      <c r="A1076" s="15">
        <v>1075</v>
      </c>
      <c r="B1076" s="15" t="s">
        <v>2853</v>
      </c>
      <c r="C1076" s="15">
        <v>3956</v>
      </c>
      <c r="D1076" s="15" t="s">
        <v>395</v>
      </c>
      <c r="E1076" s="15" t="s">
        <v>2846</v>
      </c>
      <c r="F1076" s="15" t="s">
        <v>2846</v>
      </c>
      <c r="G1076" s="15" t="s">
        <v>65</v>
      </c>
      <c r="H1076" s="15" t="s">
        <v>1089</v>
      </c>
      <c r="I1076" s="15" t="s">
        <v>2856</v>
      </c>
      <c r="J1076" s="15" t="s">
        <v>175</v>
      </c>
      <c r="K1076" s="15" t="s">
        <v>176</v>
      </c>
      <c r="L1076" s="15" t="s">
        <v>177</v>
      </c>
      <c r="M1076" s="15" t="s">
        <v>177</v>
      </c>
      <c r="N1076" s="16">
        <v>43831</v>
      </c>
      <c r="O1076" s="16">
        <v>44561</v>
      </c>
      <c r="P1076" s="15">
        <v>2</v>
      </c>
      <c r="Q1076" s="15">
        <v>4</v>
      </c>
      <c r="R1076" s="15">
        <v>0</v>
      </c>
      <c r="S1076" s="17">
        <v>0</v>
      </c>
      <c r="T1076" s="17">
        <v>0</v>
      </c>
    </row>
    <row r="1077" spans="1:20" x14ac:dyDescent="0.25">
      <c r="A1077" s="15">
        <v>1076</v>
      </c>
      <c r="B1077" s="15" t="s">
        <v>2853</v>
      </c>
      <c r="C1077" s="15">
        <v>3956</v>
      </c>
      <c r="D1077" s="15" t="s">
        <v>395</v>
      </c>
      <c r="E1077" s="15" t="s">
        <v>2846</v>
      </c>
      <c r="F1077" s="15" t="s">
        <v>2846</v>
      </c>
      <c r="G1077" s="15" t="s">
        <v>287</v>
      </c>
      <c r="H1077" s="15" t="s">
        <v>1095</v>
      </c>
      <c r="I1077" s="15" t="s">
        <v>2856</v>
      </c>
      <c r="J1077" s="15" t="s">
        <v>175</v>
      </c>
      <c r="K1077" s="15" t="s">
        <v>176</v>
      </c>
      <c r="L1077" s="15" t="s">
        <v>177</v>
      </c>
      <c r="M1077" s="15" t="s">
        <v>177</v>
      </c>
      <c r="N1077" s="16">
        <v>43647</v>
      </c>
      <c r="O1077" s="16">
        <v>44196</v>
      </c>
      <c r="P1077" s="15">
        <v>57</v>
      </c>
      <c r="Q1077" s="15">
        <v>57</v>
      </c>
      <c r="R1077" s="15">
        <v>26</v>
      </c>
      <c r="S1077" s="17">
        <v>0.45614035087719296</v>
      </c>
      <c r="T1077" s="17">
        <v>0.45614035087719296</v>
      </c>
    </row>
    <row r="1078" spans="1:20" x14ac:dyDescent="0.25">
      <c r="A1078" s="15">
        <v>1077</v>
      </c>
      <c r="B1078" s="15" t="s">
        <v>2853</v>
      </c>
      <c r="C1078" s="15">
        <v>3956</v>
      </c>
      <c r="D1078" s="15" t="s">
        <v>395</v>
      </c>
      <c r="E1078" s="15" t="s">
        <v>2846</v>
      </c>
      <c r="F1078" s="15" t="s">
        <v>2846</v>
      </c>
      <c r="G1078" s="15" t="s">
        <v>49</v>
      </c>
      <c r="H1078" s="15" t="s">
        <v>1312</v>
      </c>
      <c r="I1078" s="15" t="s">
        <v>2856</v>
      </c>
      <c r="J1078" s="15" t="s">
        <v>387</v>
      </c>
      <c r="K1078" s="15" t="s">
        <v>388</v>
      </c>
      <c r="L1078" s="15" t="s">
        <v>198</v>
      </c>
      <c r="M1078" s="15" t="s">
        <v>198</v>
      </c>
      <c r="N1078" s="16">
        <v>43647</v>
      </c>
      <c r="O1078" s="16">
        <v>44561</v>
      </c>
      <c r="P1078" s="15">
        <v>70</v>
      </c>
      <c r="Q1078" s="15">
        <v>100</v>
      </c>
      <c r="R1078" s="15">
        <v>70</v>
      </c>
      <c r="S1078" s="17">
        <v>1</v>
      </c>
      <c r="T1078" s="17">
        <v>0.7</v>
      </c>
    </row>
    <row r="1079" spans="1:20" x14ac:dyDescent="0.25">
      <c r="A1079" s="15">
        <v>1078</v>
      </c>
      <c r="B1079" s="15" t="s">
        <v>2853</v>
      </c>
      <c r="C1079" s="15">
        <v>3956</v>
      </c>
      <c r="D1079" s="15" t="s">
        <v>395</v>
      </c>
      <c r="E1079" s="15" t="s">
        <v>2846</v>
      </c>
      <c r="F1079" s="15" t="s">
        <v>2846</v>
      </c>
      <c r="G1079" s="15" t="s">
        <v>43</v>
      </c>
      <c r="H1079" s="15" t="s">
        <v>1315</v>
      </c>
      <c r="I1079" s="15" t="s">
        <v>2856</v>
      </c>
      <c r="J1079" s="15" t="s">
        <v>950</v>
      </c>
      <c r="K1079" s="15" t="s">
        <v>951</v>
      </c>
      <c r="L1079" s="15" t="s">
        <v>58</v>
      </c>
      <c r="M1079" s="15" t="s">
        <v>59</v>
      </c>
      <c r="N1079" s="16">
        <v>43480</v>
      </c>
      <c r="O1079" s="16">
        <v>44561</v>
      </c>
      <c r="P1079" s="15">
        <v>60</v>
      </c>
      <c r="Q1079" s="15">
        <v>100</v>
      </c>
      <c r="R1079" s="15">
        <v>0</v>
      </c>
      <c r="S1079" s="17">
        <v>0</v>
      </c>
      <c r="T1079" s="17">
        <v>0</v>
      </c>
    </row>
    <row r="1080" spans="1:20" x14ac:dyDescent="0.25">
      <c r="A1080" s="15">
        <v>1079</v>
      </c>
      <c r="B1080" s="15" t="s">
        <v>2853</v>
      </c>
      <c r="C1080" s="15">
        <v>3956</v>
      </c>
      <c r="D1080" s="15" t="s">
        <v>395</v>
      </c>
      <c r="E1080" s="15" t="s">
        <v>2846</v>
      </c>
      <c r="F1080" s="15" t="s">
        <v>2846</v>
      </c>
      <c r="G1080" s="15" t="s">
        <v>42</v>
      </c>
      <c r="H1080" s="15" t="s">
        <v>1456</v>
      </c>
      <c r="I1080" s="15" t="s">
        <v>2856</v>
      </c>
      <c r="J1080" s="15" t="s">
        <v>189</v>
      </c>
      <c r="K1080" s="15" t="s">
        <v>190</v>
      </c>
      <c r="L1080" s="15" t="s">
        <v>164</v>
      </c>
      <c r="M1080" s="15" t="s">
        <v>164</v>
      </c>
      <c r="N1080" s="16">
        <v>43480</v>
      </c>
      <c r="O1080" s="16">
        <v>47118</v>
      </c>
      <c r="P1080" s="15">
        <v>2</v>
      </c>
      <c r="Q1080" s="15">
        <v>10</v>
      </c>
      <c r="R1080" s="15">
        <v>1</v>
      </c>
      <c r="S1080" s="17">
        <v>0.5</v>
      </c>
      <c r="T1080" s="17">
        <v>0.1</v>
      </c>
    </row>
    <row r="1081" spans="1:20" x14ac:dyDescent="0.25">
      <c r="A1081" s="15">
        <v>1080</v>
      </c>
      <c r="B1081" s="15" t="s">
        <v>2853</v>
      </c>
      <c r="C1081" s="15">
        <v>3956</v>
      </c>
      <c r="D1081" s="15" t="s">
        <v>395</v>
      </c>
      <c r="E1081" s="15" t="s">
        <v>2846</v>
      </c>
      <c r="F1081" s="15" t="s">
        <v>2846</v>
      </c>
      <c r="G1081" s="15" t="s">
        <v>39</v>
      </c>
      <c r="H1081" s="15" t="s">
        <v>1474</v>
      </c>
      <c r="I1081" s="15" t="s">
        <v>2855</v>
      </c>
      <c r="J1081" s="15" t="s">
        <v>189</v>
      </c>
      <c r="K1081" s="15" t="s">
        <v>190</v>
      </c>
      <c r="L1081" s="15" t="s">
        <v>164</v>
      </c>
      <c r="M1081" s="15" t="s">
        <v>164</v>
      </c>
      <c r="N1081" s="16">
        <v>43845</v>
      </c>
      <c r="O1081" s="16">
        <v>44196</v>
      </c>
      <c r="P1081" s="15">
        <v>100</v>
      </c>
      <c r="Q1081" s="15">
        <v>100</v>
      </c>
      <c r="R1081" s="15">
        <v>40</v>
      </c>
      <c r="S1081" s="17">
        <v>0.4</v>
      </c>
      <c r="T1081" s="17">
        <v>0.4</v>
      </c>
    </row>
    <row r="1082" spans="1:20" x14ac:dyDescent="0.25">
      <c r="A1082" s="15">
        <v>1081</v>
      </c>
      <c r="B1082" s="15" t="s">
        <v>2853</v>
      </c>
      <c r="C1082" s="15">
        <v>3956</v>
      </c>
      <c r="D1082" s="15" t="s">
        <v>395</v>
      </c>
      <c r="E1082" s="15" t="s">
        <v>2846</v>
      </c>
      <c r="F1082" s="15" t="s">
        <v>2846</v>
      </c>
      <c r="G1082" s="15" t="s">
        <v>257</v>
      </c>
      <c r="H1082" s="15" t="s">
        <v>1480</v>
      </c>
      <c r="I1082" s="15" t="s">
        <v>2855</v>
      </c>
      <c r="J1082" s="15" t="s">
        <v>95</v>
      </c>
      <c r="K1082" s="15" t="s">
        <v>96</v>
      </c>
      <c r="L1082" s="15" t="s">
        <v>87</v>
      </c>
      <c r="M1082" s="15" t="s">
        <v>88</v>
      </c>
      <c r="N1082" s="16">
        <v>43647</v>
      </c>
      <c r="O1082" s="16">
        <v>47118</v>
      </c>
      <c r="P1082" s="15">
        <v>70</v>
      </c>
      <c r="Q1082" s="15">
        <v>100</v>
      </c>
      <c r="R1082" s="15">
        <v>12</v>
      </c>
      <c r="S1082" s="17">
        <v>0.17142857142857143</v>
      </c>
      <c r="T1082" s="17">
        <v>0.12</v>
      </c>
    </row>
    <row r="1083" spans="1:20" x14ac:dyDescent="0.25">
      <c r="A1083" s="15">
        <v>1082</v>
      </c>
      <c r="B1083" s="15" t="s">
        <v>2853</v>
      </c>
      <c r="C1083" s="15">
        <v>3956</v>
      </c>
      <c r="D1083" s="15" t="s">
        <v>395</v>
      </c>
      <c r="E1083" s="15" t="s">
        <v>2846</v>
      </c>
      <c r="F1083" s="15" t="s">
        <v>2846</v>
      </c>
      <c r="G1083" s="15" t="s">
        <v>265</v>
      </c>
      <c r="H1083" s="15" t="s">
        <v>1492</v>
      </c>
      <c r="I1083" s="15" t="s">
        <v>2855</v>
      </c>
      <c r="J1083" s="15" t="s">
        <v>999</v>
      </c>
      <c r="K1083" s="15" t="s">
        <v>1000</v>
      </c>
      <c r="L1083" s="15" t="s">
        <v>228</v>
      </c>
      <c r="M1083" s="15" t="s">
        <v>229</v>
      </c>
      <c r="N1083" s="16">
        <v>43831</v>
      </c>
      <c r="O1083" s="16">
        <v>44561</v>
      </c>
      <c r="P1083" s="15">
        <v>50</v>
      </c>
      <c r="Q1083" s="15">
        <v>100</v>
      </c>
      <c r="R1083" s="15">
        <v>90</v>
      </c>
      <c r="S1083" s="17">
        <v>1</v>
      </c>
      <c r="T1083" s="17">
        <v>0.9</v>
      </c>
    </row>
    <row r="1084" spans="1:20" x14ac:dyDescent="0.25">
      <c r="A1084" s="15">
        <v>1083</v>
      </c>
      <c r="B1084" s="15" t="s">
        <v>2853</v>
      </c>
      <c r="C1084" s="15">
        <v>3956</v>
      </c>
      <c r="D1084" s="15" t="s">
        <v>395</v>
      </c>
      <c r="E1084" s="15" t="s">
        <v>2846</v>
      </c>
      <c r="F1084" s="15" t="s">
        <v>2846</v>
      </c>
      <c r="G1084" s="15" t="s">
        <v>374</v>
      </c>
      <c r="H1084" s="15" t="s">
        <v>1497</v>
      </c>
      <c r="I1084" s="15" t="s">
        <v>2855</v>
      </c>
      <c r="J1084" s="15" t="s">
        <v>234</v>
      </c>
      <c r="K1084" s="15" t="s">
        <v>235</v>
      </c>
      <c r="L1084" s="15" t="s">
        <v>87</v>
      </c>
      <c r="M1084" s="15" t="s">
        <v>88</v>
      </c>
      <c r="N1084" s="16">
        <v>43480</v>
      </c>
      <c r="O1084" s="16">
        <v>43830</v>
      </c>
      <c r="P1084" s="15">
        <v>100</v>
      </c>
      <c r="Q1084" s="15">
        <v>100</v>
      </c>
      <c r="R1084" s="15">
        <v>100</v>
      </c>
      <c r="S1084" s="17">
        <v>1</v>
      </c>
      <c r="T1084" s="17">
        <v>1</v>
      </c>
    </row>
    <row r="1085" spans="1:20" x14ac:dyDescent="0.25">
      <c r="A1085" s="15">
        <v>1084</v>
      </c>
      <c r="B1085" s="15" t="s">
        <v>2853</v>
      </c>
      <c r="C1085" s="15">
        <v>3956</v>
      </c>
      <c r="D1085" s="15" t="s">
        <v>395</v>
      </c>
      <c r="E1085" s="15" t="s">
        <v>2846</v>
      </c>
      <c r="F1085" s="15" t="s">
        <v>2846</v>
      </c>
      <c r="G1085" s="15" t="s">
        <v>353</v>
      </c>
      <c r="H1085" s="15" t="s">
        <v>1511</v>
      </c>
      <c r="I1085" s="15" t="s">
        <v>2855</v>
      </c>
      <c r="J1085" s="15" t="s">
        <v>306</v>
      </c>
      <c r="K1085" s="15" t="s">
        <v>307</v>
      </c>
      <c r="L1085" s="15" t="s">
        <v>308</v>
      </c>
      <c r="M1085" s="15" t="s">
        <v>308</v>
      </c>
      <c r="N1085" s="16">
        <v>43480</v>
      </c>
      <c r="O1085" s="16">
        <v>44561</v>
      </c>
      <c r="P1085" s="15">
        <v>60</v>
      </c>
      <c r="Q1085" s="15">
        <v>100</v>
      </c>
      <c r="R1085" s="15">
        <v>20</v>
      </c>
      <c r="S1085" s="17">
        <v>0.33333333333333331</v>
      </c>
      <c r="T1085" s="17">
        <v>0.2</v>
      </c>
    </row>
    <row r="1086" spans="1:20" x14ac:dyDescent="0.25">
      <c r="A1086" s="15">
        <v>1085</v>
      </c>
      <c r="B1086" s="15" t="s">
        <v>2853</v>
      </c>
      <c r="C1086" s="15">
        <v>3956</v>
      </c>
      <c r="D1086" s="15" t="s">
        <v>395</v>
      </c>
      <c r="E1086" s="15" t="s">
        <v>2846</v>
      </c>
      <c r="F1086" s="15" t="s">
        <v>2846</v>
      </c>
      <c r="G1086" s="15" t="s">
        <v>255</v>
      </c>
      <c r="H1086" s="15" t="s">
        <v>1526</v>
      </c>
      <c r="I1086" s="15" t="s">
        <v>2051</v>
      </c>
      <c r="J1086" s="15" t="s">
        <v>175</v>
      </c>
      <c r="K1086" s="15" t="s">
        <v>176</v>
      </c>
      <c r="L1086" s="15" t="s">
        <v>177</v>
      </c>
      <c r="M1086" s="15" t="s">
        <v>177</v>
      </c>
      <c r="N1086" s="16">
        <v>43831</v>
      </c>
      <c r="O1086" s="16">
        <v>44196</v>
      </c>
      <c r="P1086" s="15">
        <v>100</v>
      </c>
      <c r="Q1086" s="15">
        <v>100</v>
      </c>
      <c r="R1086" s="15">
        <v>60</v>
      </c>
      <c r="S1086" s="17">
        <v>0.6</v>
      </c>
      <c r="T1086" s="17">
        <v>0.6</v>
      </c>
    </row>
    <row r="1087" spans="1:20" x14ac:dyDescent="0.25">
      <c r="A1087" s="15">
        <v>1086</v>
      </c>
      <c r="B1087" s="15" t="s">
        <v>2853</v>
      </c>
      <c r="C1087" s="15">
        <v>3956</v>
      </c>
      <c r="D1087" s="15" t="s">
        <v>395</v>
      </c>
      <c r="E1087" s="15" t="s">
        <v>2846</v>
      </c>
      <c r="F1087" s="15" t="s">
        <v>2846</v>
      </c>
      <c r="G1087" s="15" t="s">
        <v>283</v>
      </c>
      <c r="H1087" s="15" t="s">
        <v>1539</v>
      </c>
      <c r="I1087" s="15" t="s">
        <v>2856</v>
      </c>
      <c r="J1087" s="15" t="s">
        <v>85</v>
      </c>
      <c r="K1087" s="15" t="s">
        <v>86</v>
      </c>
      <c r="L1087" s="15" t="s">
        <v>87</v>
      </c>
      <c r="M1087" s="15" t="s">
        <v>88</v>
      </c>
      <c r="N1087" s="16">
        <v>43480</v>
      </c>
      <c r="O1087" s="16">
        <v>47118</v>
      </c>
      <c r="P1087" s="15">
        <v>20</v>
      </c>
      <c r="Q1087" s="15">
        <v>100</v>
      </c>
      <c r="R1087" s="15">
        <v>100</v>
      </c>
      <c r="S1087" s="17">
        <v>1</v>
      </c>
      <c r="T1087" s="17">
        <v>1</v>
      </c>
    </row>
    <row r="1088" spans="1:20" x14ac:dyDescent="0.25">
      <c r="A1088" s="15">
        <v>1087</v>
      </c>
      <c r="B1088" s="15" t="s">
        <v>2853</v>
      </c>
      <c r="C1088" s="15">
        <v>3956</v>
      </c>
      <c r="D1088" s="15" t="s">
        <v>395</v>
      </c>
      <c r="E1088" s="15" t="s">
        <v>2846</v>
      </c>
      <c r="F1088" s="15" t="s">
        <v>2846</v>
      </c>
      <c r="G1088" s="15" t="s">
        <v>62</v>
      </c>
      <c r="H1088" s="15" t="s">
        <v>1541</v>
      </c>
      <c r="I1088" s="15" t="s">
        <v>2856</v>
      </c>
      <c r="J1088" s="15" t="s">
        <v>90</v>
      </c>
      <c r="K1088" s="15" t="s">
        <v>91</v>
      </c>
      <c r="L1088" s="15" t="s">
        <v>92</v>
      </c>
      <c r="M1088" s="15" t="s">
        <v>93</v>
      </c>
      <c r="N1088" s="16">
        <v>43480</v>
      </c>
      <c r="O1088" s="16">
        <v>44561</v>
      </c>
      <c r="P1088" s="15">
        <v>80</v>
      </c>
      <c r="Q1088" s="15">
        <v>100</v>
      </c>
      <c r="R1088" s="15">
        <v>60</v>
      </c>
      <c r="S1088" s="17">
        <v>0.75</v>
      </c>
      <c r="T1088" s="17">
        <v>0.6</v>
      </c>
    </row>
    <row r="1089" spans="1:20" x14ac:dyDescent="0.25">
      <c r="A1089" s="15">
        <v>1088</v>
      </c>
      <c r="B1089" s="15" t="s">
        <v>2853</v>
      </c>
      <c r="C1089" s="15">
        <v>3956</v>
      </c>
      <c r="D1089" s="15" t="s">
        <v>395</v>
      </c>
      <c r="E1089" s="15" t="s">
        <v>2846</v>
      </c>
      <c r="F1089" s="15" t="s">
        <v>2846</v>
      </c>
      <c r="G1089" s="15" t="s">
        <v>372</v>
      </c>
      <c r="H1089" s="15" t="s">
        <v>1544</v>
      </c>
      <c r="I1089" s="15" t="s">
        <v>2051</v>
      </c>
      <c r="J1089" s="15" t="s">
        <v>85</v>
      </c>
      <c r="K1089" s="15" t="s">
        <v>86</v>
      </c>
      <c r="L1089" s="15" t="s">
        <v>87</v>
      </c>
      <c r="M1089" s="15" t="s">
        <v>88</v>
      </c>
      <c r="N1089" s="16">
        <v>43480</v>
      </c>
      <c r="O1089" s="16">
        <v>43646</v>
      </c>
      <c r="P1089" s="15">
        <v>100</v>
      </c>
      <c r="Q1089" s="15">
        <v>100</v>
      </c>
      <c r="R1089" s="15">
        <v>100</v>
      </c>
      <c r="S1089" s="17">
        <v>1</v>
      </c>
      <c r="T1089" s="17">
        <v>1</v>
      </c>
    </row>
    <row r="1090" spans="1:20" x14ac:dyDescent="0.25">
      <c r="A1090" s="15">
        <v>1089</v>
      </c>
      <c r="B1090" s="15" t="s">
        <v>2853</v>
      </c>
      <c r="C1090" s="15">
        <v>3956</v>
      </c>
      <c r="D1090" s="15" t="s">
        <v>395</v>
      </c>
      <c r="E1090" s="15" t="s">
        <v>2846</v>
      </c>
      <c r="F1090" s="15" t="s">
        <v>2846</v>
      </c>
      <c r="G1090" s="15" t="s">
        <v>266</v>
      </c>
      <c r="H1090" s="15" t="s">
        <v>1562</v>
      </c>
      <c r="I1090" s="15" t="s">
        <v>2856</v>
      </c>
      <c r="J1090" s="15" t="s">
        <v>234</v>
      </c>
      <c r="K1090" s="15" t="s">
        <v>235</v>
      </c>
      <c r="L1090" s="15" t="s">
        <v>87</v>
      </c>
      <c r="M1090" s="15" t="s">
        <v>88</v>
      </c>
      <c r="N1090" s="16">
        <v>43480</v>
      </c>
      <c r="O1090" s="16">
        <v>47118</v>
      </c>
      <c r="P1090" s="15">
        <v>47</v>
      </c>
      <c r="Q1090" s="15">
        <v>100</v>
      </c>
      <c r="R1090" s="15">
        <v>40</v>
      </c>
      <c r="S1090" s="17">
        <v>0.85106382978723405</v>
      </c>
      <c r="T1090" s="17">
        <v>0.4</v>
      </c>
    </row>
    <row r="1091" spans="1:20" x14ac:dyDescent="0.25">
      <c r="A1091" s="15">
        <v>1090</v>
      </c>
      <c r="B1091" s="15" t="s">
        <v>2853</v>
      </c>
      <c r="C1091" s="15">
        <v>3956</v>
      </c>
      <c r="D1091" s="15" t="s">
        <v>395</v>
      </c>
      <c r="E1091" s="15" t="s">
        <v>2846</v>
      </c>
      <c r="F1091" s="15" t="s">
        <v>2846</v>
      </c>
      <c r="G1091" s="15" t="s">
        <v>41</v>
      </c>
      <c r="H1091" s="15" t="s">
        <v>1563</v>
      </c>
      <c r="I1091" s="15" t="s">
        <v>2856</v>
      </c>
      <c r="J1091" s="15" t="s">
        <v>888</v>
      </c>
      <c r="K1091" s="15" t="s">
        <v>889</v>
      </c>
      <c r="L1091" s="15" t="s">
        <v>228</v>
      </c>
      <c r="M1091" s="15" t="s">
        <v>229</v>
      </c>
      <c r="N1091" s="16">
        <v>43647</v>
      </c>
      <c r="O1091" s="16">
        <v>44196</v>
      </c>
      <c r="P1091" s="15">
        <v>100</v>
      </c>
      <c r="Q1091" s="15">
        <v>100</v>
      </c>
      <c r="R1091" s="15">
        <v>91</v>
      </c>
      <c r="S1091" s="17">
        <v>0.91</v>
      </c>
      <c r="T1091" s="17">
        <v>0.91</v>
      </c>
    </row>
    <row r="1092" spans="1:20" x14ac:dyDescent="0.25">
      <c r="A1092" s="15">
        <v>1091</v>
      </c>
      <c r="B1092" s="15" t="s">
        <v>2853</v>
      </c>
      <c r="C1092" s="15">
        <v>3956</v>
      </c>
      <c r="D1092" s="15" t="s">
        <v>395</v>
      </c>
      <c r="E1092" s="15" t="s">
        <v>2846</v>
      </c>
      <c r="F1092" s="15" t="s">
        <v>2846</v>
      </c>
      <c r="G1092" s="15" t="s">
        <v>38</v>
      </c>
      <c r="H1092" s="15" t="s">
        <v>1624</v>
      </c>
      <c r="I1092" s="15" t="s">
        <v>2856</v>
      </c>
      <c r="J1092" s="15" t="s">
        <v>306</v>
      </c>
      <c r="K1092" s="15" t="s">
        <v>307</v>
      </c>
      <c r="L1092" s="15" t="s">
        <v>308</v>
      </c>
      <c r="M1092" s="15" t="s">
        <v>308</v>
      </c>
      <c r="N1092" s="16">
        <v>44378</v>
      </c>
      <c r="O1092" s="16">
        <v>47118</v>
      </c>
      <c r="P1092" s="15">
        <v>0</v>
      </c>
      <c r="Q1092" s="15">
        <v>8</v>
      </c>
      <c r="R1092" s="15">
        <v>0</v>
      </c>
      <c r="S1092" s="17">
        <v>0</v>
      </c>
      <c r="T1092" s="17">
        <v>0</v>
      </c>
    </row>
    <row r="1093" spans="1:20" x14ac:dyDescent="0.25">
      <c r="A1093" s="15">
        <v>1092</v>
      </c>
      <c r="B1093" s="15" t="s">
        <v>2853</v>
      </c>
      <c r="C1093" s="15">
        <v>3956</v>
      </c>
      <c r="D1093" s="15" t="s">
        <v>395</v>
      </c>
      <c r="E1093" s="15" t="s">
        <v>2846</v>
      </c>
      <c r="F1093" s="15" t="s">
        <v>2846</v>
      </c>
      <c r="G1093" s="15" t="s">
        <v>205</v>
      </c>
      <c r="H1093" s="15" t="s">
        <v>1659</v>
      </c>
      <c r="I1093" s="15" t="s">
        <v>2855</v>
      </c>
      <c r="J1093" s="15" t="s">
        <v>888</v>
      </c>
      <c r="K1093" s="15" t="s">
        <v>889</v>
      </c>
      <c r="L1093" s="15" t="s">
        <v>228</v>
      </c>
      <c r="M1093" s="15" t="s">
        <v>229</v>
      </c>
      <c r="N1093" s="16">
        <v>43480</v>
      </c>
      <c r="O1093" s="16">
        <v>44196</v>
      </c>
      <c r="P1093" s="15">
        <v>100</v>
      </c>
      <c r="Q1093" s="15">
        <v>100</v>
      </c>
      <c r="R1093" s="15">
        <v>0</v>
      </c>
      <c r="S1093" s="17">
        <v>0</v>
      </c>
      <c r="T1093" s="17">
        <v>0</v>
      </c>
    </row>
    <row r="1094" spans="1:20" x14ac:dyDescent="0.25">
      <c r="A1094" s="15">
        <v>1093</v>
      </c>
      <c r="B1094" s="15" t="s">
        <v>2853</v>
      </c>
      <c r="C1094" s="15">
        <v>3956</v>
      </c>
      <c r="D1094" s="15" t="s">
        <v>395</v>
      </c>
      <c r="E1094" s="15" t="s">
        <v>2846</v>
      </c>
      <c r="F1094" s="15" t="s">
        <v>2846</v>
      </c>
      <c r="G1094" s="15" t="s">
        <v>211</v>
      </c>
      <c r="H1094" s="15" t="s">
        <v>1662</v>
      </c>
      <c r="I1094" s="15" t="s">
        <v>2856</v>
      </c>
      <c r="J1094" s="15" t="s">
        <v>56</v>
      </c>
      <c r="K1094" s="15" t="s">
        <v>57</v>
      </c>
      <c r="L1094" s="15" t="s">
        <v>58</v>
      </c>
      <c r="M1094" s="15" t="s">
        <v>59</v>
      </c>
      <c r="N1094" s="16">
        <v>43480</v>
      </c>
      <c r="O1094" s="16">
        <v>45291</v>
      </c>
      <c r="P1094" s="15">
        <v>50</v>
      </c>
      <c r="Q1094" s="15">
        <v>100</v>
      </c>
      <c r="R1094" s="15">
        <v>37.5</v>
      </c>
      <c r="S1094" s="17">
        <v>0.75</v>
      </c>
      <c r="T1094" s="17">
        <v>0.375</v>
      </c>
    </row>
    <row r="1095" spans="1:20" x14ac:dyDescent="0.25">
      <c r="A1095" s="15">
        <v>1094</v>
      </c>
      <c r="B1095" s="15" t="s">
        <v>2853</v>
      </c>
      <c r="C1095" s="15">
        <v>3956</v>
      </c>
      <c r="D1095" s="15" t="s">
        <v>395</v>
      </c>
      <c r="E1095" s="15" t="s">
        <v>2846</v>
      </c>
      <c r="F1095" s="15" t="s">
        <v>2846</v>
      </c>
      <c r="G1095" s="15" t="s">
        <v>209</v>
      </c>
      <c r="H1095" s="15" t="s">
        <v>1666</v>
      </c>
      <c r="I1095" s="15" t="s">
        <v>2855</v>
      </c>
      <c r="J1095" s="15" t="s">
        <v>189</v>
      </c>
      <c r="K1095" s="15" t="s">
        <v>190</v>
      </c>
      <c r="L1095" s="15" t="s">
        <v>164</v>
      </c>
      <c r="M1095" s="15" t="s">
        <v>164</v>
      </c>
      <c r="N1095" s="16">
        <v>43480</v>
      </c>
      <c r="O1095" s="16">
        <v>43830</v>
      </c>
      <c r="P1095" s="15">
        <v>100</v>
      </c>
      <c r="Q1095" s="15">
        <v>100</v>
      </c>
      <c r="R1095" s="15">
        <v>18</v>
      </c>
      <c r="S1095" s="17">
        <v>0.18</v>
      </c>
      <c r="T1095" s="17">
        <v>0.18</v>
      </c>
    </row>
    <row r="1096" spans="1:20" x14ac:dyDescent="0.25">
      <c r="A1096" s="15">
        <v>1095</v>
      </c>
      <c r="B1096" s="15" t="s">
        <v>2853</v>
      </c>
      <c r="C1096" s="15">
        <v>3956</v>
      </c>
      <c r="D1096" s="15" t="s">
        <v>395</v>
      </c>
      <c r="E1096" s="15" t="s">
        <v>2846</v>
      </c>
      <c r="F1096" s="15" t="s">
        <v>2846</v>
      </c>
      <c r="G1096" s="15" t="s">
        <v>51</v>
      </c>
      <c r="H1096" s="15" t="s">
        <v>1693</v>
      </c>
      <c r="I1096" s="15" t="s">
        <v>2856</v>
      </c>
      <c r="J1096" s="15" t="s">
        <v>56</v>
      </c>
      <c r="K1096" s="15" t="s">
        <v>57</v>
      </c>
      <c r="L1096" s="15" t="s">
        <v>58</v>
      </c>
      <c r="M1096" s="15" t="s">
        <v>59</v>
      </c>
      <c r="N1096" s="16">
        <v>43480</v>
      </c>
      <c r="O1096" s="16">
        <v>44926</v>
      </c>
      <c r="P1096" s="15">
        <v>50</v>
      </c>
      <c r="Q1096" s="15">
        <v>100</v>
      </c>
      <c r="R1096" s="15">
        <v>33</v>
      </c>
      <c r="S1096" s="17">
        <v>0.66</v>
      </c>
      <c r="T1096" s="17">
        <v>0.33</v>
      </c>
    </row>
    <row r="1097" spans="1:20" x14ac:dyDescent="0.25">
      <c r="A1097" s="15">
        <v>1096</v>
      </c>
      <c r="B1097" s="15" t="s">
        <v>2853</v>
      </c>
      <c r="C1097" s="15">
        <v>3956</v>
      </c>
      <c r="D1097" s="15" t="s">
        <v>395</v>
      </c>
      <c r="E1097" s="15" t="s">
        <v>2846</v>
      </c>
      <c r="F1097" s="15" t="s">
        <v>2846</v>
      </c>
      <c r="G1097" s="15" t="s">
        <v>212</v>
      </c>
      <c r="H1097" s="15" t="s">
        <v>1695</v>
      </c>
      <c r="I1097" s="15" t="s">
        <v>2856</v>
      </c>
      <c r="J1097" s="15" t="s">
        <v>189</v>
      </c>
      <c r="K1097" s="15" t="s">
        <v>190</v>
      </c>
      <c r="L1097" s="15" t="s">
        <v>164</v>
      </c>
      <c r="M1097" s="15" t="s">
        <v>164</v>
      </c>
      <c r="N1097" s="16">
        <v>43480</v>
      </c>
      <c r="O1097" s="16">
        <v>45291</v>
      </c>
      <c r="P1097" s="15">
        <v>50</v>
      </c>
      <c r="Q1097" s="15">
        <v>100</v>
      </c>
      <c r="R1097" s="15">
        <v>39</v>
      </c>
      <c r="S1097" s="17">
        <v>0.78</v>
      </c>
      <c r="T1097" s="17">
        <v>0.39</v>
      </c>
    </row>
    <row r="1098" spans="1:20" x14ac:dyDescent="0.25">
      <c r="A1098" s="15">
        <v>1097</v>
      </c>
      <c r="B1098" s="15" t="s">
        <v>2853</v>
      </c>
      <c r="C1098" s="15">
        <v>3956</v>
      </c>
      <c r="D1098" s="15" t="s">
        <v>395</v>
      </c>
      <c r="E1098" s="15" t="s">
        <v>2846</v>
      </c>
      <c r="F1098" s="15" t="s">
        <v>2846</v>
      </c>
      <c r="G1098" s="15" t="s">
        <v>337</v>
      </c>
      <c r="H1098" s="15" t="s">
        <v>1734</v>
      </c>
      <c r="I1098" s="15" t="s">
        <v>2855</v>
      </c>
      <c r="J1098" s="15" t="s">
        <v>306</v>
      </c>
      <c r="K1098" s="15" t="s">
        <v>307</v>
      </c>
      <c r="L1098" s="15" t="s">
        <v>308</v>
      </c>
      <c r="M1098" s="15" t="s">
        <v>308</v>
      </c>
      <c r="N1098" s="16">
        <v>43480</v>
      </c>
      <c r="O1098" s="16">
        <v>47118</v>
      </c>
      <c r="P1098" s="15">
        <v>2</v>
      </c>
      <c r="Q1098" s="15">
        <v>10</v>
      </c>
      <c r="R1098" s="15">
        <v>2</v>
      </c>
      <c r="S1098" s="17">
        <v>1</v>
      </c>
      <c r="T1098" s="17">
        <v>0.2</v>
      </c>
    </row>
    <row r="1099" spans="1:20" x14ac:dyDescent="0.25">
      <c r="A1099" s="15">
        <v>1098</v>
      </c>
      <c r="B1099" s="15" t="s">
        <v>2853</v>
      </c>
      <c r="C1099" s="15">
        <v>3956</v>
      </c>
      <c r="D1099" s="15" t="s">
        <v>395</v>
      </c>
      <c r="E1099" s="15" t="s">
        <v>2846</v>
      </c>
      <c r="F1099" s="15" t="s">
        <v>2846</v>
      </c>
      <c r="G1099" s="15" t="s">
        <v>355</v>
      </c>
      <c r="H1099" s="15" t="s">
        <v>1766</v>
      </c>
      <c r="I1099" s="15" t="s">
        <v>2856</v>
      </c>
      <c r="J1099" s="15" t="s">
        <v>306</v>
      </c>
      <c r="K1099" s="15" t="s">
        <v>307</v>
      </c>
      <c r="L1099" s="15" t="s">
        <v>308</v>
      </c>
      <c r="M1099" s="15" t="s">
        <v>308</v>
      </c>
      <c r="N1099" s="16">
        <v>44013</v>
      </c>
      <c r="O1099" s="16">
        <v>44377</v>
      </c>
      <c r="P1099" s="15">
        <v>50</v>
      </c>
      <c r="Q1099" s="15">
        <v>100</v>
      </c>
      <c r="R1099" s="15">
        <v>0</v>
      </c>
      <c r="S1099" s="17">
        <v>0</v>
      </c>
      <c r="T1099" s="17">
        <v>0</v>
      </c>
    </row>
    <row r="1100" spans="1:20" x14ac:dyDescent="0.25">
      <c r="A1100" s="15">
        <v>1099</v>
      </c>
      <c r="B1100" s="15" t="s">
        <v>2853</v>
      </c>
      <c r="C1100" s="15">
        <v>3956</v>
      </c>
      <c r="D1100" s="15" t="s">
        <v>395</v>
      </c>
      <c r="E1100" s="15" t="s">
        <v>2846</v>
      </c>
      <c r="F1100" s="15" t="s">
        <v>2846</v>
      </c>
      <c r="G1100" s="15" t="s">
        <v>36</v>
      </c>
      <c r="H1100" s="15" t="s">
        <v>1826</v>
      </c>
      <c r="I1100" s="15" t="s">
        <v>2856</v>
      </c>
      <c r="J1100" s="15" t="s">
        <v>85</v>
      </c>
      <c r="K1100" s="15" t="s">
        <v>86</v>
      </c>
      <c r="L1100" s="15" t="s">
        <v>87</v>
      </c>
      <c r="M1100" s="15" t="s">
        <v>88</v>
      </c>
      <c r="N1100" s="16">
        <v>43480</v>
      </c>
      <c r="O1100" s="16">
        <v>47118</v>
      </c>
      <c r="P1100" s="15">
        <v>60</v>
      </c>
      <c r="Q1100" s="15">
        <v>100</v>
      </c>
      <c r="R1100" s="15">
        <v>82</v>
      </c>
      <c r="S1100" s="17">
        <v>1</v>
      </c>
      <c r="T1100" s="17">
        <v>0.82</v>
      </c>
    </row>
    <row r="1101" spans="1:20" x14ac:dyDescent="0.25">
      <c r="A1101" s="15">
        <v>1100</v>
      </c>
      <c r="B1101" s="15" t="s">
        <v>2853</v>
      </c>
      <c r="C1101" s="15">
        <v>3956</v>
      </c>
      <c r="D1101" s="15" t="s">
        <v>395</v>
      </c>
      <c r="E1101" s="15" t="s">
        <v>2846</v>
      </c>
      <c r="F1101" s="15" t="s">
        <v>2846</v>
      </c>
      <c r="G1101" s="15" t="s">
        <v>244</v>
      </c>
      <c r="H1101" s="15" t="s">
        <v>1827</v>
      </c>
      <c r="I1101" s="15" t="s">
        <v>2856</v>
      </c>
      <c r="J1101" s="15" t="s">
        <v>85</v>
      </c>
      <c r="K1101" s="15" t="s">
        <v>86</v>
      </c>
      <c r="L1101" s="15" t="s">
        <v>87</v>
      </c>
      <c r="M1101" s="15" t="s">
        <v>88</v>
      </c>
      <c r="N1101" s="16">
        <v>43480</v>
      </c>
      <c r="O1101" s="16">
        <v>43830</v>
      </c>
      <c r="P1101" s="15">
        <v>100</v>
      </c>
      <c r="Q1101" s="15">
        <v>100</v>
      </c>
      <c r="R1101" s="15">
        <v>100</v>
      </c>
      <c r="S1101" s="17">
        <v>1</v>
      </c>
      <c r="T1101" s="17">
        <v>1</v>
      </c>
    </row>
    <row r="1102" spans="1:20" x14ac:dyDescent="0.25">
      <c r="A1102" s="15">
        <v>1101</v>
      </c>
      <c r="B1102" s="15" t="s">
        <v>2853</v>
      </c>
      <c r="C1102" s="15">
        <v>3956</v>
      </c>
      <c r="D1102" s="15" t="s">
        <v>395</v>
      </c>
      <c r="E1102" s="15" t="s">
        <v>2846</v>
      </c>
      <c r="F1102" s="15" t="s">
        <v>2846</v>
      </c>
      <c r="G1102" s="15" t="s">
        <v>207</v>
      </c>
      <c r="H1102" s="15" t="s">
        <v>1828</v>
      </c>
      <c r="I1102" s="15" t="s">
        <v>2855</v>
      </c>
      <c r="J1102" s="15" t="s">
        <v>85</v>
      </c>
      <c r="K1102" s="15" t="s">
        <v>86</v>
      </c>
      <c r="L1102" s="15" t="s">
        <v>87</v>
      </c>
      <c r="M1102" s="15" t="s">
        <v>88</v>
      </c>
      <c r="N1102" s="16">
        <v>43480</v>
      </c>
      <c r="O1102" s="16">
        <v>44926</v>
      </c>
      <c r="P1102" s="15">
        <v>50</v>
      </c>
      <c r="Q1102" s="15">
        <v>100</v>
      </c>
      <c r="R1102" s="15">
        <v>65</v>
      </c>
      <c r="S1102" s="17">
        <v>1</v>
      </c>
      <c r="T1102" s="17">
        <v>0.65</v>
      </c>
    </row>
    <row r="1103" spans="1:20" x14ac:dyDescent="0.25">
      <c r="A1103" s="15">
        <v>1102</v>
      </c>
      <c r="B1103" s="15" t="s">
        <v>2853</v>
      </c>
      <c r="C1103" s="15">
        <v>3956</v>
      </c>
      <c r="D1103" s="15" t="s">
        <v>395</v>
      </c>
      <c r="E1103" s="15" t="s">
        <v>2846</v>
      </c>
      <c r="F1103" s="15" t="s">
        <v>2846</v>
      </c>
      <c r="G1103" s="15" t="s">
        <v>206</v>
      </c>
      <c r="H1103" s="15" t="s">
        <v>1829</v>
      </c>
      <c r="I1103" s="15" t="s">
        <v>2856</v>
      </c>
      <c r="J1103" s="15" t="s">
        <v>85</v>
      </c>
      <c r="K1103" s="15" t="s">
        <v>86</v>
      </c>
      <c r="L1103" s="15" t="s">
        <v>87</v>
      </c>
      <c r="M1103" s="15" t="s">
        <v>88</v>
      </c>
      <c r="N1103" s="16">
        <v>43480</v>
      </c>
      <c r="O1103" s="16">
        <v>47118</v>
      </c>
      <c r="P1103" s="15">
        <v>30</v>
      </c>
      <c r="Q1103" s="15">
        <v>100</v>
      </c>
      <c r="R1103" s="15">
        <v>37</v>
      </c>
      <c r="S1103" s="17">
        <v>1</v>
      </c>
      <c r="T1103" s="17">
        <v>0.37</v>
      </c>
    </row>
    <row r="1104" spans="1:20" x14ac:dyDescent="0.25">
      <c r="A1104" s="15">
        <v>1103</v>
      </c>
      <c r="B1104" s="15" t="s">
        <v>2853</v>
      </c>
      <c r="C1104" s="15">
        <v>3956</v>
      </c>
      <c r="D1104" s="15" t="s">
        <v>395</v>
      </c>
      <c r="E1104" s="15" t="s">
        <v>2846</v>
      </c>
      <c r="F1104" s="15" t="s">
        <v>2846</v>
      </c>
      <c r="G1104" s="15" t="s">
        <v>47</v>
      </c>
      <c r="H1104" s="15" t="s">
        <v>1830</v>
      </c>
      <c r="I1104" s="15" t="s">
        <v>2855</v>
      </c>
      <c r="J1104" s="15" t="s">
        <v>888</v>
      </c>
      <c r="K1104" s="15" t="s">
        <v>889</v>
      </c>
      <c r="L1104" s="15" t="s">
        <v>228</v>
      </c>
      <c r="M1104" s="15" t="s">
        <v>229</v>
      </c>
      <c r="N1104" s="16">
        <v>43480</v>
      </c>
      <c r="O1104" s="16">
        <v>44196</v>
      </c>
      <c r="P1104" s="15">
        <v>100</v>
      </c>
      <c r="Q1104" s="15">
        <v>100</v>
      </c>
      <c r="R1104" s="15">
        <v>90</v>
      </c>
      <c r="S1104" s="17">
        <v>0.9</v>
      </c>
      <c r="T1104" s="17">
        <v>0.9</v>
      </c>
    </row>
    <row r="1105" spans="1:20" x14ac:dyDescent="0.25">
      <c r="A1105" s="15">
        <v>1104</v>
      </c>
      <c r="B1105" s="15" t="s">
        <v>2853</v>
      </c>
      <c r="C1105" s="15">
        <v>3957</v>
      </c>
      <c r="D1105" s="15" t="s">
        <v>885</v>
      </c>
      <c r="E1105" s="15" t="s">
        <v>2846</v>
      </c>
      <c r="F1105" s="15" t="s">
        <v>2846</v>
      </c>
      <c r="G1105" s="15" t="s">
        <v>43</v>
      </c>
      <c r="H1105" s="15" t="s">
        <v>886</v>
      </c>
      <c r="I1105" s="15" t="s">
        <v>2051</v>
      </c>
      <c r="J1105" s="15" t="s">
        <v>688</v>
      </c>
      <c r="K1105" s="15" t="s">
        <v>689</v>
      </c>
      <c r="L1105" s="15" t="s">
        <v>6</v>
      </c>
      <c r="M1105" s="15" t="s">
        <v>7</v>
      </c>
      <c r="N1105" s="16">
        <v>43480</v>
      </c>
      <c r="O1105" s="16">
        <v>44926</v>
      </c>
      <c r="P1105" s="15">
        <v>50</v>
      </c>
      <c r="Q1105" s="15">
        <v>100</v>
      </c>
      <c r="R1105" s="15">
        <v>0</v>
      </c>
      <c r="S1105" s="17">
        <v>0</v>
      </c>
      <c r="T1105" s="17">
        <v>0</v>
      </c>
    </row>
    <row r="1106" spans="1:20" x14ac:dyDescent="0.25">
      <c r="A1106" s="15">
        <v>1105</v>
      </c>
      <c r="B1106" s="15" t="s">
        <v>2853</v>
      </c>
      <c r="C1106" s="15">
        <v>3957</v>
      </c>
      <c r="D1106" s="15" t="s">
        <v>885</v>
      </c>
      <c r="E1106" s="15" t="s">
        <v>2846</v>
      </c>
      <c r="F1106" s="15" t="s">
        <v>2846</v>
      </c>
      <c r="G1106" s="15" t="s">
        <v>41</v>
      </c>
      <c r="H1106" s="15" t="s">
        <v>887</v>
      </c>
      <c r="I1106" s="15" t="s">
        <v>2051</v>
      </c>
      <c r="J1106" s="15" t="s">
        <v>888</v>
      </c>
      <c r="K1106" s="15" t="s">
        <v>889</v>
      </c>
      <c r="L1106" s="15" t="s">
        <v>228</v>
      </c>
      <c r="M1106" s="15" t="s">
        <v>229</v>
      </c>
      <c r="N1106" s="16">
        <v>44013</v>
      </c>
      <c r="O1106" s="16">
        <v>45291</v>
      </c>
      <c r="P1106" s="15">
        <v>5</v>
      </c>
      <c r="Q1106" s="15">
        <v>100</v>
      </c>
      <c r="R1106" s="15">
        <v>0</v>
      </c>
      <c r="S1106" s="17">
        <v>0</v>
      </c>
      <c r="T1106" s="17">
        <v>0</v>
      </c>
    </row>
    <row r="1107" spans="1:20" x14ac:dyDescent="0.25">
      <c r="A1107" s="15">
        <v>1106</v>
      </c>
      <c r="B1107" s="15" t="s">
        <v>2853</v>
      </c>
      <c r="C1107" s="15">
        <v>3957</v>
      </c>
      <c r="D1107" s="15" t="s">
        <v>885</v>
      </c>
      <c r="E1107" s="15" t="s">
        <v>2846</v>
      </c>
      <c r="F1107" s="15" t="s">
        <v>2846</v>
      </c>
      <c r="G1107" s="15" t="s">
        <v>47</v>
      </c>
      <c r="H1107" s="15" t="s">
        <v>890</v>
      </c>
      <c r="I1107" s="15" t="s">
        <v>2051</v>
      </c>
      <c r="J1107" s="15" t="s">
        <v>891</v>
      </c>
      <c r="K1107" s="15" t="s">
        <v>892</v>
      </c>
      <c r="L1107" s="15" t="s">
        <v>122</v>
      </c>
      <c r="M1107" s="15" t="s">
        <v>123</v>
      </c>
      <c r="N1107" s="16">
        <v>43480</v>
      </c>
      <c r="O1107" s="16">
        <v>45291</v>
      </c>
      <c r="P1107" s="15">
        <v>40</v>
      </c>
      <c r="Q1107" s="15">
        <v>100</v>
      </c>
      <c r="R1107" s="15">
        <v>26</v>
      </c>
      <c r="S1107" s="17">
        <v>0.65</v>
      </c>
      <c r="T1107" s="17">
        <v>0.26</v>
      </c>
    </row>
    <row r="1108" spans="1:20" x14ac:dyDescent="0.25">
      <c r="A1108" s="15">
        <v>1107</v>
      </c>
      <c r="B1108" s="15" t="s">
        <v>2853</v>
      </c>
      <c r="C1108" s="15">
        <v>3957</v>
      </c>
      <c r="D1108" s="15" t="s">
        <v>885</v>
      </c>
      <c r="E1108" s="15" t="s">
        <v>2846</v>
      </c>
      <c r="F1108" s="15" t="s">
        <v>2846</v>
      </c>
      <c r="G1108" s="15" t="s">
        <v>42</v>
      </c>
      <c r="H1108" s="15" t="s">
        <v>974</v>
      </c>
      <c r="I1108" s="15" t="s">
        <v>2855</v>
      </c>
      <c r="J1108" s="15" t="s">
        <v>680</v>
      </c>
      <c r="K1108" s="15" t="s">
        <v>681</v>
      </c>
      <c r="L1108" s="15" t="s">
        <v>87</v>
      </c>
      <c r="M1108" s="15" t="s">
        <v>88</v>
      </c>
      <c r="N1108" s="16">
        <v>43480</v>
      </c>
      <c r="O1108" s="16">
        <v>43830</v>
      </c>
      <c r="P1108" s="15">
        <v>100</v>
      </c>
      <c r="Q1108" s="15">
        <v>100</v>
      </c>
      <c r="R1108" s="15">
        <v>100</v>
      </c>
      <c r="S1108" s="17">
        <v>1</v>
      </c>
      <c r="T1108" s="17">
        <v>1</v>
      </c>
    </row>
    <row r="1109" spans="1:20" x14ac:dyDescent="0.25">
      <c r="A1109" s="15">
        <v>1108</v>
      </c>
      <c r="B1109" s="15" t="s">
        <v>2853</v>
      </c>
      <c r="C1109" s="15">
        <v>3957</v>
      </c>
      <c r="D1109" s="15" t="s">
        <v>885</v>
      </c>
      <c r="E1109" s="15" t="s">
        <v>2846</v>
      </c>
      <c r="F1109" s="15" t="s">
        <v>2846</v>
      </c>
      <c r="G1109" s="15" t="s">
        <v>210</v>
      </c>
      <c r="H1109" s="15" t="s">
        <v>1005</v>
      </c>
      <c r="I1109" s="15" t="s">
        <v>2856</v>
      </c>
      <c r="J1109" s="15" t="s">
        <v>95</v>
      </c>
      <c r="K1109" s="15" t="s">
        <v>96</v>
      </c>
      <c r="L1109" s="15" t="s">
        <v>87</v>
      </c>
      <c r="M1109" s="15" t="s">
        <v>88</v>
      </c>
      <c r="N1109" s="16">
        <v>43480</v>
      </c>
      <c r="O1109" s="16">
        <v>43830</v>
      </c>
      <c r="P1109" s="15">
        <v>100</v>
      </c>
      <c r="Q1109" s="15">
        <v>100</v>
      </c>
      <c r="R1109" s="15">
        <v>100</v>
      </c>
      <c r="S1109" s="17">
        <v>1</v>
      </c>
      <c r="T1109" s="17">
        <v>1</v>
      </c>
    </row>
    <row r="1110" spans="1:20" x14ac:dyDescent="0.25">
      <c r="A1110" s="15">
        <v>1109</v>
      </c>
      <c r="B1110" s="15" t="s">
        <v>2853</v>
      </c>
      <c r="C1110" s="15">
        <v>3957</v>
      </c>
      <c r="D1110" s="15" t="s">
        <v>885</v>
      </c>
      <c r="E1110" s="15" t="s">
        <v>2846</v>
      </c>
      <c r="F1110" s="15" t="s">
        <v>2846</v>
      </c>
      <c r="G1110" s="15" t="s">
        <v>211</v>
      </c>
      <c r="H1110" s="15" t="s">
        <v>1009</v>
      </c>
      <c r="I1110" s="15" t="s">
        <v>2855</v>
      </c>
      <c r="J1110" s="15" t="s">
        <v>175</v>
      </c>
      <c r="K1110" s="15" t="s">
        <v>176</v>
      </c>
      <c r="L1110" s="15" t="s">
        <v>177</v>
      </c>
      <c r="M1110" s="15" t="s">
        <v>177</v>
      </c>
      <c r="N1110" s="16">
        <v>43480</v>
      </c>
      <c r="O1110" s="16">
        <v>43830</v>
      </c>
      <c r="P1110" s="15">
        <v>100</v>
      </c>
      <c r="Q1110" s="15">
        <v>100</v>
      </c>
      <c r="R1110" s="15">
        <v>25</v>
      </c>
      <c r="S1110" s="17">
        <v>0.25</v>
      </c>
      <c r="T1110" s="17">
        <v>0.25</v>
      </c>
    </row>
    <row r="1111" spans="1:20" x14ac:dyDescent="0.25">
      <c r="A1111" s="15">
        <v>1110</v>
      </c>
      <c r="B1111" s="15" t="s">
        <v>2853</v>
      </c>
      <c r="C1111" s="15">
        <v>3957</v>
      </c>
      <c r="D1111" s="15" t="s">
        <v>885</v>
      </c>
      <c r="E1111" s="15" t="s">
        <v>2846</v>
      </c>
      <c r="F1111" s="15" t="s">
        <v>2846</v>
      </c>
      <c r="G1111" s="15" t="s">
        <v>209</v>
      </c>
      <c r="H1111" s="15" t="s">
        <v>1017</v>
      </c>
      <c r="I1111" s="15" t="s">
        <v>2855</v>
      </c>
      <c r="J1111" s="15" t="s">
        <v>387</v>
      </c>
      <c r="K1111" s="15" t="s">
        <v>388</v>
      </c>
      <c r="L1111" s="15" t="s">
        <v>198</v>
      </c>
      <c r="M1111" s="15" t="s">
        <v>198</v>
      </c>
      <c r="N1111" s="16">
        <v>43831</v>
      </c>
      <c r="O1111" s="16">
        <v>44196</v>
      </c>
      <c r="P1111" s="15">
        <v>100</v>
      </c>
      <c r="Q1111" s="15">
        <v>100</v>
      </c>
      <c r="R1111" s="15">
        <v>55</v>
      </c>
      <c r="S1111" s="17">
        <v>0.55000000000000004</v>
      </c>
      <c r="T1111" s="17">
        <v>0.55000000000000004</v>
      </c>
    </row>
    <row r="1112" spans="1:20" x14ac:dyDescent="0.25">
      <c r="A1112" s="15">
        <v>1111</v>
      </c>
      <c r="B1112" s="15" t="s">
        <v>2853</v>
      </c>
      <c r="C1112" s="15">
        <v>3957</v>
      </c>
      <c r="D1112" s="15" t="s">
        <v>885</v>
      </c>
      <c r="E1112" s="15" t="s">
        <v>2846</v>
      </c>
      <c r="F1112" s="15" t="s">
        <v>2846</v>
      </c>
      <c r="G1112" s="15" t="s">
        <v>51</v>
      </c>
      <c r="H1112" s="15" t="s">
        <v>1025</v>
      </c>
      <c r="I1112" s="15" t="s">
        <v>2855</v>
      </c>
      <c r="J1112" s="15" t="s">
        <v>680</v>
      </c>
      <c r="K1112" s="15" t="s">
        <v>681</v>
      </c>
      <c r="L1112" s="15" t="s">
        <v>87</v>
      </c>
      <c r="M1112" s="15" t="s">
        <v>88</v>
      </c>
      <c r="N1112" s="16">
        <v>43480</v>
      </c>
      <c r="O1112" s="16">
        <v>45657</v>
      </c>
      <c r="P1112" s="15">
        <v>30</v>
      </c>
      <c r="Q1112" s="15">
        <v>100</v>
      </c>
      <c r="R1112" s="15">
        <v>63</v>
      </c>
      <c r="S1112" s="17">
        <v>1</v>
      </c>
      <c r="T1112" s="17">
        <v>0.63</v>
      </c>
    </row>
    <row r="1113" spans="1:20" x14ac:dyDescent="0.25">
      <c r="A1113" s="15">
        <v>1112</v>
      </c>
      <c r="B1113" s="15" t="s">
        <v>2853</v>
      </c>
      <c r="C1113" s="15">
        <v>3957</v>
      </c>
      <c r="D1113" s="15" t="s">
        <v>885</v>
      </c>
      <c r="E1113" s="15" t="s">
        <v>2846</v>
      </c>
      <c r="F1113" s="15" t="s">
        <v>2846</v>
      </c>
      <c r="G1113" s="15" t="s">
        <v>46</v>
      </c>
      <c r="H1113" s="15" t="s">
        <v>1028</v>
      </c>
      <c r="I1113" s="15" t="s">
        <v>2855</v>
      </c>
      <c r="J1113" s="15" t="s">
        <v>891</v>
      </c>
      <c r="K1113" s="15" t="s">
        <v>892</v>
      </c>
      <c r="L1113" s="15" t="s">
        <v>122</v>
      </c>
      <c r="M1113" s="15" t="s">
        <v>123</v>
      </c>
      <c r="N1113" s="16">
        <v>43480</v>
      </c>
      <c r="O1113" s="16">
        <v>45291</v>
      </c>
      <c r="P1113" s="15">
        <v>40</v>
      </c>
      <c r="Q1113" s="15">
        <v>100</v>
      </c>
      <c r="R1113" s="15">
        <v>30</v>
      </c>
      <c r="S1113" s="17">
        <v>0.75</v>
      </c>
      <c r="T1113" s="17">
        <v>0.3</v>
      </c>
    </row>
    <row r="1114" spans="1:20" x14ac:dyDescent="0.25">
      <c r="A1114" s="15">
        <v>1113</v>
      </c>
      <c r="B1114" s="15" t="s">
        <v>2853</v>
      </c>
      <c r="C1114" s="15">
        <v>3957</v>
      </c>
      <c r="D1114" s="15" t="s">
        <v>885</v>
      </c>
      <c r="E1114" s="15" t="s">
        <v>2846</v>
      </c>
      <c r="F1114" s="15" t="s">
        <v>2846</v>
      </c>
      <c r="G1114" s="15" t="s">
        <v>44</v>
      </c>
      <c r="H1114" s="15" t="s">
        <v>1053</v>
      </c>
      <c r="I1114" s="15" t="s">
        <v>2855</v>
      </c>
      <c r="J1114" s="15" t="s">
        <v>950</v>
      </c>
      <c r="K1114" s="15" t="s">
        <v>951</v>
      </c>
      <c r="L1114" s="15" t="s">
        <v>58</v>
      </c>
      <c r="M1114" s="15" t="s">
        <v>59</v>
      </c>
      <c r="N1114" s="16">
        <v>43480</v>
      </c>
      <c r="O1114" s="16">
        <v>45657</v>
      </c>
      <c r="P1114" s="15">
        <v>40</v>
      </c>
      <c r="Q1114" s="15">
        <v>100</v>
      </c>
      <c r="R1114" s="15">
        <v>10</v>
      </c>
      <c r="S1114" s="17">
        <v>0.25</v>
      </c>
      <c r="T1114" s="17">
        <v>0.1</v>
      </c>
    </row>
    <row r="1115" spans="1:20" x14ac:dyDescent="0.25">
      <c r="A1115" s="15">
        <v>1114</v>
      </c>
      <c r="B1115" s="15" t="s">
        <v>2853</v>
      </c>
      <c r="C1115" s="15">
        <v>3957</v>
      </c>
      <c r="D1115" s="15" t="s">
        <v>885</v>
      </c>
      <c r="E1115" s="15" t="s">
        <v>2846</v>
      </c>
      <c r="F1115" s="15" t="s">
        <v>2846</v>
      </c>
      <c r="G1115" s="15" t="s">
        <v>50</v>
      </c>
      <c r="H1115" s="15" t="s">
        <v>1054</v>
      </c>
      <c r="I1115" s="15" t="s">
        <v>2855</v>
      </c>
      <c r="J1115" s="15" t="s">
        <v>130</v>
      </c>
      <c r="K1115" s="15" t="s">
        <v>131</v>
      </c>
      <c r="L1115" s="15" t="s">
        <v>132</v>
      </c>
      <c r="M1115" s="15" t="s">
        <v>133</v>
      </c>
      <c r="N1115" s="16">
        <v>43480</v>
      </c>
      <c r="O1115" s="16">
        <v>46387</v>
      </c>
      <c r="P1115" s="15">
        <v>40</v>
      </c>
      <c r="Q1115" s="15">
        <v>100</v>
      </c>
      <c r="R1115" s="15">
        <v>30</v>
      </c>
      <c r="S1115" s="17">
        <v>0.75</v>
      </c>
      <c r="T1115" s="17">
        <v>0.3</v>
      </c>
    </row>
    <row r="1116" spans="1:20" x14ac:dyDescent="0.25">
      <c r="A1116" s="15">
        <v>1115</v>
      </c>
      <c r="B1116" s="15" t="s">
        <v>2853</v>
      </c>
      <c r="C1116" s="15">
        <v>3957</v>
      </c>
      <c r="D1116" s="15" t="s">
        <v>885</v>
      </c>
      <c r="E1116" s="15" t="s">
        <v>2846</v>
      </c>
      <c r="F1116" s="15" t="s">
        <v>2846</v>
      </c>
      <c r="G1116" s="15" t="s">
        <v>45</v>
      </c>
      <c r="H1116" s="15" t="s">
        <v>1055</v>
      </c>
      <c r="I1116" s="15" t="s">
        <v>2855</v>
      </c>
      <c r="J1116" s="15" t="s">
        <v>216</v>
      </c>
      <c r="K1116" s="15" t="s">
        <v>217</v>
      </c>
      <c r="L1116" s="15" t="s">
        <v>58</v>
      </c>
      <c r="M1116" s="15" t="s">
        <v>59</v>
      </c>
      <c r="N1116" s="16">
        <v>43480</v>
      </c>
      <c r="O1116" s="16">
        <v>44196</v>
      </c>
      <c r="P1116" s="15">
        <v>100</v>
      </c>
      <c r="Q1116" s="15">
        <v>100</v>
      </c>
      <c r="R1116" s="15">
        <v>65</v>
      </c>
      <c r="S1116" s="17">
        <v>0.65</v>
      </c>
      <c r="T1116" s="17">
        <v>0.65</v>
      </c>
    </row>
    <row r="1117" spans="1:20" x14ac:dyDescent="0.25">
      <c r="A1117" s="15">
        <v>1116</v>
      </c>
      <c r="B1117" s="15" t="s">
        <v>2853</v>
      </c>
      <c r="C1117" s="15">
        <v>3957</v>
      </c>
      <c r="D1117" s="15" t="s">
        <v>885</v>
      </c>
      <c r="E1117" s="15" t="s">
        <v>2846</v>
      </c>
      <c r="F1117" s="15" t="s">
        <v>2846</v>
      </c>
      <c r="G1117" s="15" t="s">
        <v>48</v>
      </c>
      <c r="H1117" s="15" t="s">
        <v>1056</v>
      </c>
      <c r="I1117" s="15" t="s">
        <v>2855</v>
      </c>
      <c r="J1117" s="15" t="s">
        <v>688</v>
      </c>
      <c r="K1117" s="15" t="s">
        <v>689</v>
      </c>
      <c r="L1117" s="15" t="s">
        <v>6</v>
      </c>
      <c r="M1117" s="15" t="s">
        <v>7</v>
      </c>
      <c r="N1117" s="16">
        <v>43480</v>
      </c>
      <c r="O1117" s="16">
        <v>44926</v>
      </c>
      <c r="P1117" s="15">
        <v>50</v>
      </c>
      <c r="Q1117" s="15">
        <v>100</v>
      </c>
      <c r="R1117" s="15">
        <v>30</v>
      </c>
      <c r="S1117" s="17">
        <v>0.6</v>
      </c>
      <c r="T1117" s="17">
        <v>0.3</v>
      </c>
    </row>
    <row r="1118" spans="1:20" x14ac:dyDescent="0.25">
      <c r="A1118" s="15">
        <v>1117</v>
      </c>
      <c r="B1118" s="15" t="s">
        <v>2853</v>
      </c>
      <c r="C1118" s="15">
        <v>3957</v>
      </c>
      <c r="D1118" s="15" t="s">
        <v>885</v>
      </c>
      <c r="E1118" s="15" t="s">
        <v>2846</v>
      </c>
      <c r="F1118" s="15" t="s">
        <v>2846</v>
      </c>
      <c r="G1118" s="15" t="s">
        <v>49</v>
      </c>
      <c r="H1118" s="15" t="s">
        <v>1057</v>
      </c>
      <c r="I1118" s="15" t="s">
        <v>2856</v>
      </c>
      <c r="J1118" s="15" t="s">
        <v>891</v>
      </c>
      <c r="K1118" s="15" t="s">
        <v>892</v>
      </c>
      <c r="L1118" s="15" t="s">
        <v>122</v>
      </c>
      <c r="M1118" s="15" t="s">
        <v>123</v>
      </c>
      <c r="N1118" s="16">
        <v>43480</v>
      </c>
      <c r="O1118" s="16">
        <v>45291</v>
      </c>
      <c r="P1118" s="15">
        <v>50</v>
      </c>
      <c r="Q1118" s="15">
        <v>100</v>
      </c>
      <c r="R1118" s="15">
        <v>35</v>
      </c>
      <c r="S1118" s="17">
        <v>0.7</v>
      </c>
      <c r="T1118" s="17">
        <v>0.35</v>
      </c>
    </row>
    <row r="1119" spans="1:20" x14ac:dyDescent="0.25">
      <c r="A1119" s="15">
        <v>1118</v>
      </c>
      <c r="B1119" s="15" t="s">
        <v>2853</v>
      </c>
      <c r="C1119" s="15">
        <v>3957</v>
      </c>
      <c r="D1119" s="15" t="s">
        <v>885</v>
      </c>
      <c r="E1119" s="15" t="s">
        <v>2846</v>
      </c>
      <c r="F1119" s="15" t="s">
        <v>2846</v>
      </c>
      <c r="G1119" s="15" t="s">
        <v>337</v>
      </c>
      <c r="H1119" s="15" t="s">
        <v>1455</v>
      </c>
      <c r="I1119" s="15" t="s">
        <v>2856</v>
      </c>
      <c r="J1119" s="15" t="s">
        <v>85</v>
      </c>
      <c r="K1119" s="15" t="s">
        <v>86</v>
      </c>
      <c r="L1119" s="15" t="s">
        <v>87</v>
      </c>
      <c r="M1119" s="15" t="s">
        <v>88</v>
      </c>
      <c r="N1119" s="16">
        <v>43480</v>
      </c>
      <c r="O1119" s="16">
        <v>47118</v>
      </c>
      <c r="P1119" s="15">
        <v>2</v>
      </c>
      <c r="Q1119" s="15">
        <v>10</v>
      </c>
      <c r="R1119" s="15">
        <v>0</v>
      </c>
      <c r="S1119" s="17">
        <v>0</v>
      </c>
      <c r="T1119" s="17">
        <v>0</v>
      </c>
    </row>
    <row r="1120" spans="1:20" x14ac:dyDescent="0.25">
      <c r="A1120" s="15">
        <v>1119</v>
      </c>
      <c r="B1120" s="15" t="s">
        <v>2853</v>
      </c>
      <c r="C1120" s="15">
        <v>3957</v>
      </c>
      <c r="D1120" s="15" t="s">
        <v>885</v>
      </c>
      <c r="E1120" s="15" t="s">
        <v>2846</v>
      </c>
      <c r="F1120" s="15" t="s">
        <v>2846</v>
      </c>
      <c r="G1120" s="15" t="s">
        <v>205</v>
      </c>
      <c r="H1120" s="15" t="s">
        <v>1499</v>
      </c>
      <c r="I1120" s="15" t="s">
        <v>2855</v>
      </c>
      <c r="J1120" s="15" t="s">
        <v>680</v>
      </c>
      <c r="K1120" s="15" t="s">
        <v>681</v>
      </c>
      <c r="L1120" s="15" t="s">
        <v>87</v>
      </c>
      <c r="M1120" s="15" t="s">
        <v>88</v>
      </c>
      <c r="N1120" s="16">
        <v>43831</v>
      </c>
      <c r="O1120" s="16">
        <v>45291</v>
      </c>
      <c r="P1120" s="15">
        <v>25</v>
      </c>
      <c r="Q1120" s="15">
        <v>100</v>
      </c>
      <c r="R1120" s="15">
        <v>5</v>
      </c>
      <c r="S1120" s="17">
        <v>0.2</v>
      </c>
      <c r="T1120" s="17">
        <v>0.05</v>
      </c>
    </row>
    <row r="1121" spans="1:20" x14ac:dyDescent="0.25">
      <c r="A1121" s="15">
        <v>1120</v>
      </c>
      <c r="B1121" s="15" t="s">
        <v>2853</v>
      </c>
      <c r="C1121" s="15">
        <v>3957</v>
      </c>
      <c r="D1121" s="15" t="s">
        <v>885</v>
      </c>
      <c r="E1121" s="15" t="s">
        <v>2846</v>
      </c>
      <c r="F1121" s="15" t="s">
        <v>2846</v>
      </c>
      <c r="G1121" s="15" t="s">
        <v>38</v>
      </c>
      <c r="H1121" s="15" t="s">
        <v>1501</v>
      </c>
      <c r="I1121" s="15" t="s">
        <v>2856</v>
      </c>
      <c r="J1121" s="15" t="s">
        <v>130</v>
      </c>
      <c r="K1121" s="15" t="s">
        <v>131</v>
      </c>
      <c r="L1121" s="15" t="s">
        <v>132</v>
      </c>
      <c r="M1121" s="15" t="s">
        <v>133</v>
      </c>
      <c r="N1121" s="16">
        <v>43480</v>
      </c>
      <c r="O1121" s="16">
        <v>44561</v>
      </c>
      <c r="P1121" s="15">
        <v>35</v>
      </c>
      <c r="Q1121" s="15">
        <v>100</v>
      </c>
      <c r="R1121" s="15">
        <v>15</v>
      </c>
      <c r="S1121" s="17">
        <v>0.42857142857142855</v>
      </c>
      <c r="T1121" s="17">
        <v>0.15</v>
      </c>
    </row>
    <row r="1122" spans="1:20" x14ac:dyDescent="0.25">
      <c r="A1122" s="15">
        <v>1121</v>
      </c>
      <c r="B1122" s="15" t="s">
        <v>2853</v>
      </c>
      <c r="C1122" s="15">
        <v>3957</v>
      </c>
      <c r="D1122" s="15" t="s">
        <v>885</v>
      </c>
      <c r="E1122" s="15" t="s">
        <v>2846</v>
      </c>
      <c r="F1122" s="15" t="s">
        <v>2846</v>
      </c>
      <c r="G1122" s="15" t="s">
        <v>62</v>
      </c>
      <c r="H1122" s="15" t="s">
        <v>1502</v>
      </c>
      <c r="I1122" s="15" t="s">
        <v>2856</v>
      </c>
      <c r="J1122" s="15" t="s">
        <v>216</v>
      </c>
      <c r="K1122" s="15" t="s">
        <v>217</v>
      </c>
      <c r="L1122" s="15" t="s">
        <v>58</v>
      </c>
      <c r="M1122" s="15" t="s">
        <v>59</v>
      </c>
      <c r="N1122" s="16">
        <v>43480</v>
      </c>
      <c r="O1122" s="16">
        <v>45291</v>
      </c>
      <c r="P1122" s="15">
        <v>30</v>
      </c>
      <c r="Q1122" s="15">
        <v>100</v>
      </c>
      <c r="R1122" s="15">
        <v>18</v>
      </c>
      <c r="S1122" s="17">
        <v>0.6</v>
      </c>
      <c r="T1122" s="17">
        <v>0.18</v>
      </c>
    </row>
    <row r="1123" spans="1:20" x14ac:dyDescent="0.25">
      <c r="A1123" s="15">
        <v>1122</v>
      </c>
      <c r="B1123" s="15" t="s">
        <v>2853</v>
      </c>
      <c r="C1123" s="15">
        <v>3957</v>
      </c>
      <c r="D1123" s="15" t="s">
        <v>885</v>
      </c>
      <c r="E1123" s="15" t="s">
        <v>2846</v>
      </c>
      <c r="F1123" s="15" t="s">
        <v>2846</v>
      </c>
      <c r="G1123" s="15" t="s">
        <v>208</v>
      </c>
      <c r="H1123" s="15" t="s">
        <v>1512</v>
      </c>
      <c r="I1123" s="15" t="s">
        <v>2855</v>
      </c>
      <c r="J1123" s="15" t="s">
        <v>680</v>
      </c>
      <c r="K1123" s="15" t="s">
        <v>681</v>
      </c>
      <c r="L1123" s="15" t="s">
        <v>87</v>
      </c>
      <c r="M1123" s="15" t="s">
        <v>88</v>
      </c>
      <c r="N1123" s="16">
        <v>43480</v>
      </c>
      <c r="O1123" s="16">
        <v>43830</v>
      </c>
      <c r="P1123" s="15">
        <v>100</v>
      </c>
      <c r="Q1123" s="15">
        <v>100</v>
      </c>
      <c r="R1123" s="15">
        <v>100</v>
      </c>
      <c r="S1123" s="17">
        <v>1</v>
      </c>
      <c r="T1123" s="17">
        <v>1</v>
      </c>
    </row>
    <row r="1124" spans="1:20" x14ac:dyDescent="0.25">
      <c r="A1124" s="15">
        <v>1123</v>
      </c>
      <c r="B1124" s="15" t="s">
        <v>2853</v>
      </c>
      <c r="C1124" s="15">
        <v>3957</v>
      </c>
      <c r="D1124" s="15" t="s">
        <v>885</v>
      </c>
      <c r="E1124" s="15" t="s">
        <v>2846</v>
      </c>
      <c r="F1124" s="15" t="s">
        <v>2846</v>
      </c>
      <c r="G1124" s="15" t="s">
        <v>207</v>
      </c>
      <c r="H1124" s="15" t="s">
        <v>1513</v>
      </c>
      <c r="I1124" s="15" t="s">
        <v>2856</v>
      </c>
      <c r="J1124" s="15" t="s">
        <v>680</v>
      </c>
      <c r="K1124" s="15" t="s">
        <v>681</v>
      </c>
      <c r="L1124" s="15" t="s">
        <v>87</v>
      </c>
      <c r="M1124" s="15" t="s">
        <v>88</v>
      </c>
      <c r="N1124" s="16">
        <v>43480</v>
      </c>
      <c r="O1124" s="16">
        <v>46022</v>
      </c>
      <c r="P1124" s="15">
        <v>35</v>
      </c>
      <c r="Q1124" s="15">
        <v>100</v>
      </c>
      <c r="R1124" s="15">
        <v>25</v>
      </c>
      <c r="S1124" s="17">
        <v>0.7142857142857143</v>
      </c>
      <c r="T1124" s="17">
        <v>0.25</v>
      </c>
    </row>
    <row r="1125" spans="1:20" x14ac:dyDescent="0.25">
      <c r="A1125" s="15">
        <v>1124</v>
      </c>
      <c r="B1125" s="15" t="s">
        <v>2853</v>
      </c>
      <c r="C1125" s="15">
        <v>3957</v>
      </c>
      <c r="D1125" s="15" t="s">
        <v>885</v>
      </c>
      <c r="E1125" s="15" t="s">
        <v>2846</v>
      </c>
      <c r="F1125" s="15" t="s">
        <v>2846</v>
      </c>
      <c r="G1125" s="15" t="s">
        <v>355</v>
      </c>
      <c r="H1125" s="15" t="s">
        <v>1606</v>
      </c>
      <c r="I1125" s="15" t="s">
        <v>2856</v>
      </c>
      <c r="J1125" s="15" t="s">
        <v>680</v>
      </c>
      <c r="K1125" s="15" t="s">
        <v>681</v>
      </c>
      <c r="L1125" s="15" t="s">
        <v>87</v>
      </c>
      <c r="M1125" s="15" t="s">
        <v>88</v>
      </c>
      <c r="N1125" s="16">
        <v>43480</v>
      </c>
      <c r="O1125" s="16">
        <v>46022</v>
      </c>
      <c r="P1125" s="15">
        <v>7</v>
      </c>
      <c r="Q1125" s="15">
        <v>27</v>
      </c>
      <c r="R1125" s="15">
        <v>3</v>
      </c>
      <c r="S1125" s="17">
        <v>0.42857142857142855</v>
      </c>
      <c r="T1125" s="17">
        <v>0.1111111111111111</v>
      </c>
    </row>
    <row r="1126" spans="1:20" x14ac:dyDescent="0.25">
      <c r="A1126" s="15">
        <v>1125</v>
      </c>
      <c r="B1126" s="15" t="s">
        <v>2853</v>
      </c>
      <c r="C1126" s="15">
        <v>3957</v>
      </c>
      <c r="D1126" s="15" t="s">
        <v>885</v>
      </c>
      <c r="E1126" s="15" t="s">
        <v>2846</v>
      </c>
      <c r="F1126" s="15" t="s">
        <v>2846</v>
      </c>
      <c r="G1126" s="15" t="s">
        <v>40</v>
      </c>
      <c r="H1126" s="15" t="s">
        <v>1743</v>
      </c>
      <c r="I1126" s="15" t="s">
        <v>2856</v>
      </c>
      <c r="J1126" s="15" t="s">
        <v>85</v>
      </c>
      <c r="K1126" s="15" t="s">
        <v>86</v>
      </c>
      <c r="L1126" s="15" t="s">
        <v>87</v>
      </c>
      <c r="M1126" s="15" t="s">
        <v>88</v>
      </c>
      <c r="N1126" s="16">
        <v>43647</v>
      </c>
      <c r="O1126" s="16">
        <v>44926</v>
      </c>
      <c r="P1126" s="15">
        <v>46</v>
      </c>
      <c r="Q1126" s="15">
        <v>100</v>
      </c>
      <c r="R1126" s="15">
        <v>100</v>
      </c>
      <c r="S1126" s="17">
        <v>1</v>
      </c>
      <c r="T1126" s="17">
        <v>1</v>
      </c>
    </row>
    <row r="1127" spans="1:20" x14ac:dyDescent="0.25">
      <c r="A1127" s="15">
        <v>1126</v>
      </c>
      <c r="B1127" s="15" t="s">
        <v>2853</v>
      </c>
      <c r="C1127" s="15">
        <v>3957</v>
      </c>
      <c r="D1127" s="15" t="s">
        <v>885</v>
      </c>
      <c r="E1127" s="15" t="s">
        <v>2846</v>
      </c>
      <c r="F1127" s="15" t="s">
        <v>2846</v>
      </c>
      <c r="G1127" s="15" t="s">
        <v>89</v>
      </c>
      <c r="H1127" s="15" t="s">
        <v>1759</v>
      </c>
      <c r="I1127" s="15" t="s">
        <v>2856</v>
      </c>
      <c r="J1127" s="15" t="s">
        <v>688</v>
      </c>
      <c r="K1127" s="15" t="s">
        <v>689</v>
      </c>
      <c r="L1127" s="15" t="s">
        <v>6</v>
      </c>
      <c r="M1127" s="15" t="s">
        <v>7</v>
      </c>
      <c r="N1127" s="16">
        <v>43495</v>
      </c>
      <c r="O1127" s="16">
        <v>44650</v>
      </c>
      <c r="P1127" s="15">
        <v>60</v>
      </c>
      <c r="Q1127" s="15">
        <v>100</v>
      </c>
      <c r="R1127" s="15">
        <v>10</v>
      </c>
      <c r="S1127" s="17">
        <v>0.16666666666666666</v>
      </c>
      <c r="T1127" s="17">
        <v>0.1</v>
      </c>
    </row>
    <row r="1128" spans="1:20" x14ac:dyDescent="0.25">
      <c r="A1128" s="15">
        <v>1127</v>
      </c>
      <c r="B1128" s="15" t="s">
        <v>2853</v>
      </c>
      <c r="C1128" s="15">
        <v>3957</v>
      </c>
      <c r="D1128" s="15" t="s">
        <v>885</v>
      </c>
      <c r="E1128" s="15" t="s">
        <v>2846</v>
      </c>
      <c r="F1128" s="15" t="s">
        <v>2846</v>
      </c>
      <c r="G1128" s="15" t="s">
        <v>102</v>
      </c>
      <c r="H1128" s="15" t="s">
        <v>1762</v>
      </c>
      <c r="I1128" s="15" t="s">
        <v>2856</v>
      </c>
      <c r="J1128" s="15" t="s">
        <v>56</v>
      </c>
      <c r="K1128" s="15" t="s">
        <v>57</v>
      </c>
      <c r="L1128" s="15" t="s">
        <v>58</v>
      </c>
      <c r="M1128" s="15" t="s">
        <v>59</v>
      </c>
      <c r="N1128" s="16">
        <v>43480</v>
      </c>
      <c r="O1128" s="16">
        <v>44377</v>
      </c>
      <c r="P1128" s="15">
        <v>65</v>
      </c>
      <c r="Q1128" s="15">
        <v>100</v>
      </c>
      <c r="R1128" s="15">
        <v>15</v>
      </c>
      <c r="S1128" s="17">
        <v>0.23076923076923078</v>
      </c>
      <c r="T1128" s="17">
        <v>0.15</v>
      </c>
    </row>
    <row r="1129" spans="1:20" x14ac:dyDescent="0.25">
      <c r="A1129" s="15">
        <v>1128</v>
      </c>
      <c r="B1129" s="15" t="s">
        <v>2853</v>
      </c>
      <c r="C1129" s="15">
        <v>3957</v>
      </c>
      <c r="D1129" s="15" t="s">
        <v>885</v>
      </c>
      <c r="E1129" s="15" t="s">
        <v>2846</v>
      </c>
      <c r="F1129" s="15" t="s">
        <v>2846</v>
      </c>
      <c r="G1129" s="15" t="s">
        <v>206</v>
      </c>
      <c r="H1129" s="15" t="s">
        <v>1764</v>
      </c>
      <c r="I1129" s="15" t="s">
        <v>2856</v>
      </c>
      <c r="J1129" s="15" t="s">
        <v>680</v>
      </c>
      <c r="K1129" s="15" t="s">
        <v>681</v>
      </c>
      <c r="L1129" s="15" t="s">
        <v>87</v>
      </c>
      <c r="M1129" s="15" t="s">
        <v>88</v>
      </c>
      <c r="N1129" s="16">
        <v>43480</v>
      </c>
      <c r="O1129" s="16">
        <v>45657</v>
      </c>
      <c r="P1129" s="15">
        <v>45</v>
      </c>
      <c r="Q1129" s="15">
        <v>100</v>
      </c>
      <c r="R1129" s="15">
        <v>25</v>
      </c>
      <c r="S1129" s="17">
        <v>0.55555555555555558</v>
      </c>
      <c r="T1129" s="17">
        <v>0.25</v>
      </c>
    </row>
    <row r="1130" spans="1:20" x14ac:dyDescent="0.25">
      <c r="A1130" s="15">
        <v>1129</v>
      </c>
      <c r="B1130" s="15" t="s">
        <v>2853</v>
      </c>
      <c r="C1130" s="15">
        <v>3957</v>
      </c>
      <c r="D1130" s="15" t="s">
        <v>885</v>
      </c>
      <c r="E1130" s="15" t="s">
        <v>2846</v>
      </c>
      <c r="F1130" s="15" t="s">
        <v>2846</v>
      </c>
      <c r="G1130" s="15" t="s">
        <v>353</v>
      </c>
      <c r="H1130" s="15" t="s">
        <v>1767</v>
      </c>
      <c r="I1130" s="15" t="s">
        <v>2855</v>
      </c>
      <c r="J1130" s="15" t="s">
        <v>175</v>
      </c>
      <c r="K1130" s="15" t="s">
        <v>176</v>
      </c>
      <c r="L1130" s="15" t="s">
        <v>177</v>
      </c>
      <c r="M1130" s="15" t="s">
        <v>177</v>
      </c>
      <c r="N1130" s="16">
        <v>43480</v>
      </c>
      <c r="O1130" s="16">
        <v>44196</v>
      </c>
      <c r="P1130" s="15">
        <v>100</v>
      </c>
      <c r="Q1130" s="15">
        <v>100</v>
      </c>
      <c r="R1130" s="15">
        <v>100</v>
      </c>
      <c r="S1130" s="17">
        <v>1</v>
      </c>
      <c r="T1130" s="17">
        <v>1</v>
      </c>
    </row>
    <row r="1131" spans="1:20" x14ac:dyDescent="0.25">
      <c r="A1131" s="15">
        <v>1130</v>
      </c>
      <c r="B1131" s="15" t="s">
        <v>2853</v>
      </c>
      <c r="C1131" s="15">
        <v>3957</v>
      </c>
      <c r="D1131" s="15" t="s">
        <v>885</v>
      </c>
      <c r="E1131" s="15" t="s">
        <v>2846</v>
      </c>
      <c r="F1131" s="15" t="s">
        <v>2846</v>
      </c>
      <c r="G1131" s="15" t="s">
        <v>359</v>
      </c>
      <c r="H1131" s="15" t="s">
        <v>1768</v>
      </c>
      <c r="I1131" s="15" t="s">
        <v>2856</v>
      </c>
      <c r="J1131" s="15" t="s">
        <v>680</v>
      </c>
      <c r="K1131" s="15" t="s">
        <v>681</v>
      </c>
      <c r="L1131" s="15" t="s">
        <v>87</v>
      </c>
      <c r="M1131" s="15" t="s">
        <v>88</v>
      </c>
      <c r="N1131" s="16">
        <v>43480</v>
      </c>
      <c r="O1131" s="16">
        <v>44196</v>
      </c>
      <c r="P1131" s="15">
        <v>100</v>
      </c>
      <c r="Q1131" s="15">
        <v>100</v>
      </c>
      <c r="R1131" s="15">
        <v>50</v>
      </c>
      <c r="S1131" s="17">
        <v>0.5</v>
      </c>
      <c r="T1131" s="17">
        <v>0.5</v>
      </c>
    </row>
    <row r="1132" spans="1:20" x14ac:dyDescent="0.25">
      <c r="A1132" s="15">
        <v>1131</v>
      </c>
      <c r="B1132" s="15" t="s">
        <v>2853</v>
      </c>
      <c r="C1132" s="15">
        <v>3957</v>
      </c>
      <c r="D1132" s="15" t="s">
        <v>885</v>
      </c>
      <c r="E1132" s="15" t="s">
        <v>2846</v>
      </c>
      <c r="F1132" s="15" t="s">
        <v>2846</v>
      </c>
      <c r="G1132" s="15" t="s">
        <v>39</v>
      </c>
      <c r="H1132" s="15" t="s">
        <v>1769</v>
      </c>
      <c r="I1132" s="15" t="s">
        <v>2856</v>
      </c>
      <c r="J1132" s="15" t="s">
        <v>680</v>
      </c>
      <c r="K1132" s="15" t="s">
        <v>681</v>
      </c>
      <c r="L1132" s="15" t="s">
        <v>87</v>
      </c>
      <c r="M1132" s="15" t="s">
        <v>88</v>
      </c>
      <c r="N1132" s="16">
        <v>43480</v>
      </c>
      <c r="O1132" s="16">
        <v>45473</v>
      </c>
      <c r="P1132" s="15">
        <v>40</v>
      </c>
      <c r="Q1132" s="15">
        <v>100</v>
      </c>
      <c r="R1132" s="15">
        <v>20</v>
      </c>
      <c r="S1132" s="17">
        <v>0.5</v>
      </c>
      <c r="T1132" s="17">
        <v>0.2</v>
      </c>
    </row>
    <row r="1133" spans="1:20" x14ac:dyDescent="0.25">
      <c r="A1133" s="15">
        <v>1132</v>
      </c>
      <c r="B1133" s="15" t="s">
        <v>2853</v>
      </c>
      <c r="C1133" s="15">
        <v>3957</v>
      </c>
      <c r="D1133" s="15" t="s">
        <v>885</v>
      </c>
      <c r="E1133" s="15" t="s">
        <v>2846</v>
      </c>
      <c r="F1133" s="15" t="s">
        <v>2846</v>
      </c>
      <c r="G1133" s="15" t="s">
        <v>212</v>
      </c>
      <c r="H1133" s="15" t="s">
        <v>1774</v>
      </c>
      <c r="I1133" s="15" t="s">
        <v>2856</v>
      </c>
      <c r="J1133" s="15" t="s">
        <v>680</v>
      </c>
      <c r="K1133" s="15" t="s">
        <v>681</v>
      </c>
      <c r="L1133" s="15" t="s">
        <v>87</v>
      </c>
      <c r="M1133" s="15" t="s">
        <v>88</v>
      </c>
      <c r="N1133" s="16">
        <v>43480</v>
      </c>
      <c r="O1133" s="16">
        <v>43830</v>
      </c>
      <c r="P1133" s="15">
        <v>100</v>
      </c>
      <c r="Q1133" s="15">
        <v>100</v>
      </c>
      <c r="R1133" s="15">
        <v>100</v>
      </c>
      <c r="S1133" s="17">
        <v>1</v>
      </c>
      <c r="T1133" s="17">
        <v>1</v>
      </c>
    </row>
    <row r="1134" spans="1:20" x14ac:dyDescent="0.25">
      <c r="A1134" s="15">
        <v>1133</v>
      </c>
      <c r="B1134" s="15" t="s">
        <v>2853</v>
      </c>
      <c r="C1134" s="15">
        <v>3957</v>
      </c>
      <c r="D1134" s="15" t="s">
        <v>885</v>
      </c>
      <c r="E1134" s="15" t="s">
        <v>2846</v>
      </c>
      <c r="F1134" s="15" t="s">
        <v>2846</v>
      </c>
      <c r="G1134" s="15" t="s">
        <v>244</v>
      </c>
      <c r="H1134" s="15" t="s">
        <v>1784</v>
      </c>
      <c r="I1134" s="15" t="s">
        <v>2855</v>
      </c>
      <c r="J1134" s="15" t="s">
        <v>189</v>
      </c>
      <c r="K1134" s="15" t="s">
        <v>190</v>
      </c>
      <c r="L1134" s="15" t="s">
        <v>164</v>
      </c>
      <c r="M1134" s="15" t="s">
        <v>164</v>
      </c>
      <c r="N1134" s="16">
        <v>43480</v>
      </c>
      <c r="O1134" s="16">
        <v>43830</v>
      </c>
      <c r="P1134" s="15">
        <v>100</v>
      </c>
      <c r="Q1134" s="15">
        <v>100</v>
      </c>
      <c r="R1134" s="15">
        <v>100</v>
      </c>
      <c r="S1134" s="17">
        <v>1</v>
      </c>
      <c r="T1134" s="17">
        <v>1</v>
      </c>
    </row>
    <row r="1135" spans="1:20" x14ac:dyDescent="0.25">
      <c r="A1135" s="15">
        <v>1134</v>
      </c>
      <c r="B1135" s="15" t="s">
        <v>2853</v>
      </c>
      <c r="C1135" s="15">
        <v>3957</v>
      </c>
      <c r="D1135" s="15" t="s">
        <v>885</v>
      </c>
      <c r="E1135" s="15" t="s">
        <v>2846</v>
      </c>
      <c r="F1135" s="15" t="s">
        <v>2846</v>
      </c>
      <c r="G1135" s="15" t="s">
        <v>374</v>
      </c>
      <c r="H1135" s="15" t="s">
        <v>1792</v>
      </c>
      <c r="I1135" s="15" t="s">
        <v>2856</v>
      </c>
      <c r="J1135" s="15" t="s">
        <v>178</v>
      </c>
      <c r="K1135" s="15" t="s">
        <v>179</v>
      </c>
      <c r="L1135" s="15" t="s">
        <v>180</v>
      </c>
      <c r="M1135" s="15" t="s">
        <v>181</v>
      </c>
      <c r="N1135" s="16">
        <v>43480</v>
      </c>
      <c r="O1135" s="16">
        <v>43830</v>
      </c>
      <c r="P1135" s="15">
        <v>100</v>
      </c>
      <c r="Q1135" s="15">
        <v>100</v>
      </c>
      <c r="R1135" s="15">
        <v>100</v>
      </c>
      <c r="S1135" s="17">
        <v>1</v>
      </c>
      <c r="T1135" s="17">
        <v>1</v>
      </c>
    </row>
    <row r="1136" spans="1:20" x14ac:dyDescent="0.25">
      <c r="A1136" s="15">
        <v>1135</v>
      </c>
      <c r="B1136" s="15" t="s">
        <v>2853</v>
      </c>
      <c r="C1136" s="15">
        <v>3957</v>
      </c>
      <c r="D1136" s="15" t="s">
        <v>885</v>
      </c>
      <c r="E1136" s="15" t="s">
        <v>2846</v>
      </c>
      <c r="F1136" s="15" t="s">
        <v>2846</v>
      </c>
      <c r="G1136" s="15" t="s">
        <v>372</v>
      </c>
      <c r="H1136" s="15" t="s">
        <v>1953</v>
      </c>
      <c r="I1136" s="15" t="s">
        <v>2855</v>
      </c>
      <c r="J1136" s="15" t="s">
        <v>85</v>
      </c>
      <c r="K1136" s="15" t="s">
        <v>86</v>
      </c>
      <c r="L1136" s="15" t="s">
        <v>87</v>
      </c>
      <c r="M1136" s="15" t="s">
        <v>88</v>
      </c>
      <c r="N1136" s="16">
        <v>43480</v>
      </c>
      <c r="O1136" s="16">
        <v>44196</v>
      </c>
      <c r="P1136" s="15">
        <v>100</v>
      </c>
      <c r="Q1136" s="15">
        <v>100</v>
      </c>
      <c r="R1136" s="15">
        <v>50</v>
      </c>
      <c r="S1136" s="17">
        <v>0.5</v>
      </c>
      <c r="T1136" s="17">
        <v>0.5</v>
      </c>
    </row>
    <row r="1137" spans="1:20" x14ac:dyDescent="0.25">
      <c r="A1137" s="15">
        <v>1136</v>
      </c>
      <c r="B1137" s="15" t="s">
        <v>2853</v>
      </c>
      <c r="C1137" s="15">
        <v>3957</v>
      </c>
      <c r="D1137" s="15" t="s">
        <v>885</v>
      </c>
      <c r="E1137" s="15" t="s">
        <v>2846</v>
      </c>
      <c r="F1137" s="15" t="s">
        <v>2846</v>
      </c>
      <c r="G1137" s="15" t="s">
        <v>63</v>
      </c>
      <c r="H1137" s="15" t="s">
        <v>1966</v>
      </c>
      <c r="I1137" s="15" t="s">
        <v>2855</v>
      </c>
      <c r="J1137" s="15" t="s">
        <v>85</v>
      </c>
      <c r="K1137" s="15" t="s">
        <v>86</v>
      </c>
      <c r="L1137" s="15" t="s">
        <v>87</v>
      </c>
      <c r="M1137" s="15" t="s">
        <v>88</v>
      </c>
      <c r="N1137" s="16">
        <v>43480</v>
      </c>
      <c r="O1137" s="16">
        <v>45291</v>
      </c>
      <c r="P1137" s="15">
        <v>55</v>
      </c>
      <c r="Q1137" s="15">
        <v>100</v>
      </c>
      <c r="R1137" s="15">
        <v>20</v>
      </c>
      <c r="S1137" s="17">
        <v>0.36363636363636365</v>
      </c>
      <c r="T1137" s="17">
        <v>0.2</v>
      </c>
    </row>
    <row r="1138" spans="1:20" x14ac:dyDescent="0.25">
      <c r="A1138" s="15">
        <v>1137</v>
      </c>
      <c r="B1138" s="15" t="s">
        <v>2853</v>
      </c>
      <c r="C1138" s="15">
        <v>3957</v>
      </c>
      <c r="D1138" s="15" t="s">
        <v>885</v>
      </c>
      <c r="E1138" s="15" t="s">
        <v>2846</v>
      </c>
      <c r="F1138" s="15" t="s">
        <v>2846</v>
      </c>
      <c r="G1138" s="15" t="s">
        <v>64</v>
      </c>
      <c r="H1138" s="15" t="s">
        <v>1967</v>
      </c>
      <c r="I1138" s="15" t="s">
        <v>2855</v>
      </c>
      <c r="J1138" s="15" t="s">
        <v>680</v>
      </c>
      <c r="K1138" s="15" t="s">
        <v>681</v>
      </c>
      <c r="L1138" s="15" t="s">
        <v>87</v>
      </c>
      <c r="M1138" s="15" t="s">
        <v>88</v>
      </c>
      <c r="N1138" s="16">
        <v>43480</v>
      </c>
      <c r="O1138" s="16">
        <v>45107</v>
      </c>
      <c r="P1138" s="15">
        <v>40</v>
      </c>
      <c r="Q1138" s="15">
        <v>100</v>
      </c>
      <c r="R1138" s="15">
        <v>60</v>
      </c>
      <c r="S1138" s="17">
        <v>1</v>
      </c>
      <c r="T1138" s="17">
        <v>0.6</v>
      </c>
    </row>
    <row r="1139" spans="1:20" x14ac:dyDescent="0.25">
      <c r="A1139" s="15">
        <v>1138</v>
      </c>
      <c r="B1139" s="15" t="s">
        <v>2853</v>
      </c>
      <c r="C1139" s="15">
        <v>3957</v>
      </c>
      <c r="D1139" s="15" t="s">
        <v>885</v>
      </c>
      <c r="E1139" s="15" t="s">
        <v>2846</v>
      </c>
      <c r="F1139" s="15" t="s">
        <v>2846</v>
      </c>
      <c r="G1139" s="15" t="s">
        <v>128</v>
      </c>
      <c r="H1139" s="15" t="s">
        <v>1991</v>
      </c>
      <c r="I1139" s="15" t="s">
        <v>2856</v>
      </c>
      <c r="J1139" s="15" t="s">
        <v>85</v>
      </c>
      <c r="K1139" s="15" t="s">
        <v>86</v>
      </c>
      <c r="L1139" s="15" t="s">
        <v>87</v>
      </c>
      <c r="M1139" s="15" t="s">
        <v>88</v>
      </c>
      <c r="N1139" s="16">
        <v>43480</v>
      </c>
      <c r="O1139" s="16">
        <v>43830</v>
      </c>
      <c r="P1139" s="15">
        <v>100</v>
      </c>
      <c r="Q1139" s="15">
        <v>100</v>
      </c>
      <c r="R1139" s="15">
        <v>100</v>
      </c>
      <c r="S1139" s="17">
        <v>1</v>
      </c>
      <c r="T1139" s="17">
        <v>1</v>
      </c>
    </row>
    <row r="1140" spans="1:20" x14ac:dyDescent="0.25">
      <c r="A1140" s="15">
        <v>1139</v>
      </c>
      <c r="B1140" s="15" t="s">
        <v>2853</v>
      </c>
      <c r="C1140" s="15">
        <v>3957</v>
      </c>
      <c r="D1140" s="15" t="s">
        <v>885</v>
      </c>
      <c r="E1140" s="15" t="s">
        <v>2846</v>
      </c>
      <c r="F1140" s="15" t="s">
        <v>2846</v>
      </c>
      <c r="G1140" s="15" t="s">
        <v>97</v>
      </c>
      <c r="H1140" s="15" t="s">
        <v>2018</v>
      </c>
      <c r="I1140" s="15" t="s">
        <v>2856</v>
      </c>
      <c r="J1140" s="15" t="s">
        <v>178</v>
      </c>
      <c r="K1140" s="15" t="s">
        <v>179</v>
      </c>
      <c r="L1140" s="15" t="s">
        <v>180</v>
      </c>
      <c r="M1140" s="15" t="s">
        <v>181</v>
      </c>
      <c r="N1140" s="16">
        <v>43831</v>
      </c>
      <c r="O1140" s="16">
        <v>44196</v>
      </c>
      <c r="P1140" s="15">
        <v>100</v>
      </c>
      <c r="Q1140" s="15">
        <v>100</v>
      </c>
      <c r="R1140" s="15">
        <v>0</v>
      </c>
      <c r="S1140" s="17">
        <v>0</v>
      </c>
      <c r="T1140" s="17">
        <v>0</v>
      </c>
    </row>
    <row r="1141" spans="1:20" x14ac:dyDescent="0.25">
      <c r="A1141" s="15">
        <v>1140</v>
      </c>
      <c r="B1141" s="15" t="s">
        <v>2853</v>
      </c>
      <c r="C1141" s="15">
        <v>3957</v>
      </c>
      <c r="D1141" s="15" t="s">
        <v>885</v>
      </c>
      <c r="E1141" s="15" t="s">
        <v>2846</v>
      </c>
      <c r="F1141" s="15" t="s">
        <v>2846</v>
      </c>
      <c r="G1141" s="15" t="s">
        <v>129</v>
      </c>
      <c r="H1141" s="15" t="s">
        <v>2020</v>
      </c>
      <c r="I1141" s="15" t="s">
        <v>2051</v>
      </c>
      <c r="J1141" s="15" t="s">
        <v>178</v>
      </c>
      <c r="K1141" s="15" t="s">
        <v>179</v>
      </c>
      <c r="L1141" s="15" t="s">
        <v>180</v>
      </c>
      <c r="M1141" s="15" t="s">
        <v>181</v>
      </c>
      <c r="N1141" s="16">
        <v>43480</v>
      </c>
      <c r="O1141" s="16">
        <v>43830</v>
      </c>
      <c r="P1141" s="15">
        <v>100</v>
      </c>
      <c r="Q1141" s="15">
        <v>100</v>
      </c>
      <c r="R1141" s="15">
        <v>100</v>
      </c>
      <c r="S1141" s="17">
        <v>1</v>
      </c>
      <c r="T1141" s="17">
        <v>1</v>
      </c>
    </row>
    <row r="1142" spans="1:20" x14ac:dyDescent="0.25">
      <c r="A1142" s="15">
        <v>1141</v>
      </c>
      <c r="B1142" s="15" t="s">
        <v>2853</v>
      </c>
      <c r="C1142" s="15">
        <v>3957</v>
      </c>
      <c r="D1142" s="15" t="s">
        <v>885</v>
      </c>
      <c r="E1142" s="15" t="s">
        <v>2846</v>
      </c>
      <c r="F1142" s="15" t="s">
        <v>2846</v>
      </c>
      <c r="G1142" s="15" t="s">
        <v>115</v>
      </c>
      <c r="H1142" s="15" t="s">
        <v>2021</v>
      </c>
      <c r="I1142" s="15" t="s">
        <v>2855</v>
      </c>
      <c r="J1142" s="15" t="s">
        <v>85</v>
      </c>
      <c r="K1142" s="15" t="s">
        <v>86</v>
      </c>
      <c r="L1142" s="15" t="s">
        <v>87</v>
      </c>
      <c r="M1142" s="15" t="s">
        <v>88</v>
      </c>
      <c r="N1142" s="16">
        <v>43480</v>
      </c>
      <c r="O1142" s="16">
        <v>44926</v>
      </c>
      <c r="P1142" s="15">
        <v>200</v>
      </c>
      <c r="Q1142" s="15">
        <v>500</v>
      </c>
      <c r="R1142" s="15">
        <v>143</v>
      </c>
      <c r="S1142" s="17">
        <v>0.71499999999999997</v>
      </c>
      <c r="T1142" s="17">
        <v>0.28599999999999998</v>
      </c>
    </row>
    <row r="1143" spans="1:20" x14ac:dyDescent="0.25">
      <c r="A1143" s="15">
        <v>1142</v>
      </c>
      <c r="B1143" s="15" t="s">
        <v>2853</v>
      </c>
      <c r="C1143" s="15">
        <v>3963</v>
      </c>
      <c r="D1143" s="15" t="s">
        <v>1405</v>
      </c>
      <c r="E1143" s="15" t="s">
        <v>2846</v>
      </c>
      <c r="F1143" s="15" t="s">
        <v>2846</v>
      </c>
      <c r="G1143" s="15" t="s">
        <v>337</v>
      </c>
      <c r="H1143" s="15" t="s">
        <v>1406</v>
      </c>
      <c r="I1143" s="15" t="s">
        <v>2051</v>
      </c>
      <c r="J1143" s="15" t="s">
        <v>252</v>
      </c>
      <c r="K1143" s="15" t="s">
        <v>253</v>
      </c>
      <c r="L1143" s="15" t="s">
        <v>31</v>
      </c>
      <c r="M1143" s="15" t="s">
        <v>31</v>
      </c>
      <c r="N1143" s="16">
        <v>43831</v>
      </c>
      <c r="O1143" s="16">
        <v>44196</v>
      </c>
      <c r="P1143" s="15">
        <v>1</v>
      </c>
      <c r="Q1143" s="15">
        <v>1</v>
      </c>
      <c r="R1143" s="15">
        <v>0</v>
      </c>
      <c r="S1143" s="17">
        <v>0</v>
      </c>
      <c r="T1143" s="17">
        <v>0</v>
      </c>
    </row>
    <row r="1144" spans="1:20" x14ac:dyDescent="0.25">
      <c r="A1144" s="15">
        <v>1143</v>
      </c>
      <c r="B1144" s="15" t="s">
        <v>2853</v>
      </c>
      <c r="C1144" s="15">
        <v>3963</v>
      </c>
      <c r="D1144" s="15" t="s">
        <v>1405</v>
      </c>
      <c r="E1144" s="15" t="s">
        <v>2846</v>
      </c>
      <c r="F1144" s="15" t="s">
        <v>2846</v>
      </c>
      <c r="G1144" s="15" t="s">
        <v>205</v>
      </c>
      <c r="H1144" s="15" t="s">
        <v>1407</v>
      </c>
      <c r="I1144" s="15" t="s">
        <v>2856</v>
      </c>
      <c r="J1144" s="15" t="s">
        <v>252</v>
      </c>
      <c r="K1144" s="15" t="s">
        <v>253</v>
      </c>
      <c r="L1144" s="15" t="s">
        <v>31</v>
      </c>
      <c r="M1144" s="15" t="s">
        <v>31</v>
      </c>
      <c r="N1144" s="16">
        <v>43472</v>
      </c>
      <c r="O1144" s="16">
        <v>43830</v>
      </c>
      <c r="P1144" s="15">
        <v>1</v>
      </c>
      <c r="Q1144" s="15">
        <v>1</v>
      </c>
      <c r="R1144" s="15">
        <v>1</v>
      </c>
      <c r="S1144" s="17">
        <v>1</v>
      </c>
      <c r="T1144" s="17">
        <v>1</v>
      </c>
    </row>
    <row r="1145" spans="1:20" x14ac:dyDescent="0.25">
      <c r="A1145" s="15">
        <v>1144</v>
      </c>
      <c r="B1145" s="15" t="s">
        <v>2853</v>
      </c>
      <c r="C1145" s="15">
        <v>3963</v>
      </c>
      <c r="D1145" s="15" t="s">
        <v>1405</v>
      </c>
      <c r="E1145" s="15" t="s">
        <v>2846</v>
      </c>
      <c r="F1145" s="15" t="s">
        <v>2846</v>
      </c>
      <c r="G1145" s="15" t="s">
        <v>353</v>
      </c>
      <c r="H1145" s="15" t="s">
        <v>1408</v>
      </c>
      <c r="I1145" s="15" t="s">
        <v>2856</v>
      </c>
      <c r="J1145" s="15" t="s">
        <v>252</v>
      </c>
      <c r="K1145" s="15" t="s">
        <v>253</v>
      </c>
      <c r="L1145" s="15" t="s">
        <v>31</v>
      </c>
      <c r="M1145" s="15" t="s">
        <v>31</v>
      </c>
      <c r="N1145" s="16">
        <v>44197</v>
      </c>
      <c r="O1145" s="16">
        <v>44926</v>
      </c>
      <c r="P1145" s="15">
        <v>0</v>
      </c>
      <c r="Q1145" s="15">
        <v>100</v>
      </c>
      <c r="R1145" s="15">
        <v>0</v>
      </c>
      <c r="S1145" s="17">
        <v>0</v>
      </c>
      <c r="T1145" s="17">
        <v>0</v>
      </c>
    </row>
    <row r="1146" spans="1:20" x14ac:dyDescent="0.25">
      <c r="A1146" s="15">
        <v>1145</v>
      </c>
      <c r="B1146" s="15" t="s">
        <v>2853</v>
      </c>
      <c r="C1146" s="15">
        <v>3963</v>
      </c>
      <c r="D1146" s="15" t="s">
        <v>1405</v>
      </c>
      <c r="E1146" s="15" t="s">
        <v>2846</v>
      </c>
      <c r="F1146" s="15" t="s">
        <v>2846</v>
      </c>
      <c r="G1146" s="15" t="s">
        <v>206</v>
      </c>
      <c r="H1146" s="15" t="s">
        <v>1411</v>
      </c>
      <c r="I1146" s="15" t="s">
        <v>2856</v>
      </c>
      <c r="J1146" s="15" t="s">
        <v>252</v>
      </c>
      <c r="K1146" s="15" t="s">
        <v>253</v>
      </c>
      <c r="L1146" s="15" t="s">
        <v>31</v>
      </c>
      <c r="M1146" s="15" t="s">
        <v>31</v>
      </c>
      <c r="N1146" s="16">
        <v>44197</v>
      </c>
      <c r="O1146" s="16">
        <v>44926</v>
      </c>
      <c r="P1146" s="15">
        <v>0</v>
      </c>
      <c r="Q1146" s="15">
        <v>100</v>
      </c>
      <c r="R1146" s="15">
        <v>0</v>
      </c>
      <c r="S1146" s="17">
        <v>0</v>
      </c>
      <c r="T1146" s="17">
        <v>0</v>
      </c>
    </row>
    <row r="1147" spans="1:20" x14ac:dyDescent="0.25">
      <c r="A1147" s="15">
        <v>1146</v>
      </c>
      <c r="B1147" s="15" t="s">
        <v>2853</v>
      </c>
      <c r="C1147" s="15">
        <v>3963</v>
      </c>
      <c r="D1147" s="15" t="s">
        <v>1405</v>
      </c>
      <c r="E1147" s="15" t="s">
        <v>2846</v>
      </c>
      <c r="F1147" s="15" t="s">
        <v>2846</v>
      </c>
      <c r="G1147" s="15" t="s">
        <v>359</v>
      </c>
      <c r="H1147" s="15" t="s">
        <v>1417</v>
      </c>
      <c r="I1147" s="15" t="s">
        <v>2856</v>
      </c>
      <c r="J1147" s="15" t="s">
        <v>252</v>
      </c>
      <c r="K1147" s="15" t="s">
        <v>253</v>
      </c>
      <c r="L1147" s="15" t="s">
        <v>31</v>
      </c>
      <c r="M1147" s="15" t="s">
        <v>31</v>
      </c>
      <c r="N1147" s="16">
        <v>43831</v>
      </c>
      <c r="O1147" s="16">
        <v>44561</v>
      </c>
      <c r="P1147" s="15">
        <v>50</v>
      </c>
      <c r="Q1147" s="15">
        <v>100</v>
      </c>
      <c r="R1147" s="15">
        <v>0</v>
      </c>
      <c r="S1147" s="17">
        <v>0</v>
      </c>
      <c r="T1147" s="17">
        <v>0</v>
      </c>
    </row>
    <row r="1148" spans="1:20" x14ac:dyDescent="0.25">
      <c r="A1148" s="15">
        <v>1147</v>
      </c>
      <c r="B1148" s="15" t="s">
        <v>2853</v>
      </c>
      <c r="C1148" s="15">
        <v>3963</v>
      </c>
      <c r="D1148" s="15" t="s">
        <v>1405</v>
      </c>
      <c r="E1148" s="15" t="s">
        <v>2846</v>
      </c>
      <c r="F1148" s="15" t="s">
        <v>2846</v>
      </c>
      <c r="G1148" s="15" t="s">
        <v>244</v>
      </c>
      <c r="H1148" s="15" t="s">
        <v>1713</v>
      </c>
      <c r="I1148" s="15" t="s">
        <v>2856</v>
      </c>
      <c r="J1148" s="15" t="s">
        <v>252</v>
      </c>
      <c r="K1148" s="15" t="s">
        <v>253</v>
      </c>
      <c r="L1148" s="15" t="s">
        <v>31</v>
      </c>
      <c r="M1148" s="15" t="s">
        <v>31</v>
      </c>
      <c r="N1148" s="16">
        <v>43472</v>
      </c>
      <c r="O1148" s="16">
        <v>43830</v>
      </c>
      <c r="P1148" s="15">
        <v>100</v>
      </c>
      <c r="Q1148" s="15">
        <v>100</v>
      </c>
      <c r="R1148" s="15">
        <v>0</v>
      </c>
      <c r="S1148" s="17">
        <v>0</v>
      </c>
      <c r="T1148" s="17">
        <v>0</v>
      </c>
    </row>
    <row r="1149" spans="1:20" x14ac:dyDescent="0.25">
      <c r="A1149" s="15">
        <v>1148</v>
      </c>
      <c r="B1149" s="15" t="s">
        <v>2853</v>
      </c>
      <c r="C1149" s="15">
        <v>3963</v>
      </c>
      <c r="D1149" s="15" t="s">
        <v>1405</v>
      </c>
      <c r="E1149" s="15" t="s">
        <v>2846</v>
      </c>
      <c r="F1149" s="15" t="s">
        <v>2846</v>
      </c>
      <c r="G1149" s="15" t="s">
        <v>128</v>
      </c>
      <c r="H1149" s="15" t="s">
        <v>1993</v>
      </c>
      <c r="I1149" s="15" t="s">
        <v>2856</v>
      </c>
      <c r="J1149" s="15" t="s">
        <v>252</v>
      </c>
      <c r="K1149" s="15" t="s">
        <v>253</v>
      </c>
      <c r="L1149" s="15" t="s">
        <v>31</v>
      </c>
      <c r="M1149" s="15" t="s">
        <v>31</v>
      </c>
      <c r="N1149" s="16">
        <v>43831</v>
      </c>
      <c r="O1149" s="16">
        <v>44377</v>
      </c>
      <c r="P1149" s="15">
        <v>50</v>
      </c>
      <c r="Q1149" s="15">
        <v>100</v>
      </c>
      <c r="R1149" s="15">
        <v>0</v>
      </c>
      <c r="S1149" s="17">
        <v>0</v>
      </c>
      <c r="T1149" s="17">
        <v>0</v>
      </c>
    </row>
    <row r="1150" spans="1:20" x14ac:dyDescent="0.25">
      <c r="A1150" s="15">
        <v>1149</v>
      </c>
      <c r="B1150" s="15" t="s">
        <v>2853</v>
      </c>
      <c r="C1150" s="15">
        <v>3963</v>
      </c>
      <c r="D1150" s="15" t="s">
        <v>1405</v>
      </c>
      <c r="E1150" s="15" t="s">
        <v>2846</v>
      </c>
      <c r="F1150" s="15" t="s">
        <v>2846</v>
      </c>
      <c r="G1150" s="15" t="s">
        <v>129</v>
      </c>
      <c r="H1150" s="15" t="s">
        <v>1996</v>
      </c>
      <c r="I1150" s="15" t="s">
        <v>2856</v>
      </c>
      <c r="J1150" s="15" t="s">
        <v>252</v>
      </c>
      <c r="K1150" s="15" t="s">
        <v>253</v>
      </c>
      <c r="L1150" s="15" t="s">
        <v>31</v>
      </c>
      <c r="M1150" s="15" t="s">
        <v>31</v>
      </c>
      <c r="N1150" s="16">
        <v>43472</v>
      </c>
      <c r="O1150" s="16">
        <v>43831</v>
      </c>
      <c r="P1150" s="15">
        <v>100</v>
      </c>
      <c r="Q1150" s="15">
        <v>100</v>
      </c>
      <c r="R1150" s="15">
        <v>0</v>
      </c>
      <c r="S1150" s="17">
        <v>0</v>
      </c>
      <c r="T1150" s="17">
        <v>0</v>
      </c>
    </row>
    <row r="1151" spans="1:20" x14ac:dyDescent="0.25">
      <c r="A1151" s="15">
        <v>1150</v>
      </c>
      <c r="B1151" s="15" t="s">
        <v>2853</v>
      </c>
      <c r="C1151" s="15">
        <v>3963</v>
      </c>
      <c r="D1151" s="15" t="s">
        <v>1405</v>
      </c>
      <c r="E1151" s="15" t="s">
        <v>2846</v>
      </c>
      <c r="F1151" s="15" t="s">
        <v>2846</v>
      </c>
      <c r="G1151" s="15" t="s">
        <v>89</v>
      </c>
      <c r="H1151" s="15" t="s">
        <v>1997</v>
      </c>
      <c r="I1151" s="15" t="s">
        <v>2856</v>
      </c>
      <c r="J1151" s="15" t="s">
        <v>1998</v>
      </c>
      <c r="K1151" s="15" t="s">
        <v>1999</v>
      </c>
      <c r="L1151" s="15" t="s">
        <v>31</v>
      </c>
      <c r="M1151" s="15" t="s">
        <v>31</v>
      </c>
      <c r="N1151" s="16">
        <v>43831</v>
      </c>
      <c r="O1151" s="16">
        <v>44377</v>
      </c>
      <c r="P1151" s="15">
        <v>50</v>
      </c>
      <c r="Q1151" s="15">
        <v>100</v>
      </c>
      <c r="R1151" s="15">
        <v>0</v>
      </c>
      <c r="S1151" s="17">
        <v>0</v>
      </c>
      <c r="T1151" s="17">
        <v>0</v>
      </c>
    </row>
    <row r="1152" spans="1:20" x14ac:dyDescent="0.25">
      <c r="A1152" s="15">
        <v>1151</v>
      </c>
      <c r="B1152" s="15" t="s">
        <v>2853</v>
      </c>
      <c r="C1152" s="15">
        <v>3963</v>
      </c>
      <c r="D1152" s="15" t="s">
        <v>1405</v>
      </c>
      <c r="E1152" s="15" t="s">
        <v>2846</v>
      </c>
      <c r="F1152" s="15" t="s">
        <v>2846</v>
      </c>
      <c r="G1152" s="15" t="s">
        <v>102</v>
      </c>
      <c r="H1152" s="15" t="s">
        <v>2000</v>
      </c>
      <c r="I1152" s="15" t="s">
        <v>2856</v>
      </c>
      <c r="J1152" s="15" t="s">
        <v>896</v>
      </c>
      <c r="K1152" s="15" t="s">
        <v>897</v>
      </c>
      <c r="L1152" s="15" t="s">
        <v>31</v>
      </c>
      <c r="M1152" s="15" t="s">
        <v>31</v>
      </c>
      <c r="N1152" s="16">
        <v>43831</v>
      </c>
      <c r="O1152" s="16">
        <v>44377</v>
      </c>
      <c r="P1152" s="15">
        <v>50</v>
      </c>
      <c r="Q1152" s="15">
        <v>100</v>
      </c>
      <c r="R1152" s="15">
        <v>0</v>
      </c>
      <c r="S1152" s="17">
        <v>0</v>
      </c>
      <c r="T1152" s="17">
        <v>0</v>
      </c>
    </row>
    <row r="1153" spans="1:20" x14ac:dyDescent="0.25">
      <c r="A1153" s="15">
        <v>1152</v>
      </c>
      <c r="B1153" s="15" t="s">
        <v>2853</v>
      </c>
      <c r="C1153" s="15">
        <v>3963</v>
      </c>
      <c r="D1153" s="15" t="s">
        <v>1405</v>
      </c>
      <c r="E1153" s="15" t="s">
        <v>2846</v>
      </c>
      <c r="F1153" s="15" t="s">
        <v>2846</v>
      </c>
      <c r="G1153" s="15" t="s">
        <v>97</v>
      </c>
      <c r="H1153" s="15" t="s">
        <v>2001</v>
      </c>
      <c r="I1153" s="15" t="s">
        <v>2856</v>
      </c>
      <c r="J1153" s="15" t="s">
        <v>252</v>
      </c>
      <c r="K1153" s="15" t="s">
        <v>253</v>
      </c>
      <c r="L1153" s="15" t="s">
        <v>31</v>
      </c>
      <c r="M1153" s="15" t="s">
        <v>31</v>
      </c>
      <c r="N1153" s="16">
        <v>43473</v>
      </c>
      <c r="O1153" s="16">
        <v>44196</v>
      </c>
      <c r="P1153" s="15">
        <v>100</v>
      </c>
      <c r="Q1153" s="15">
        <v>100</v>
      </c>
      <c r="R1153" s="15">
        <v>0</v>
      </c>
      <c r="S1153" s="17">
        <v>0</v>
      </c>
      <c r="T1153" s="17">
        <v>0</v>
      </c>
    </row>
    <row r="1154" spans="1:20" x14ac:dyDescent="0.25">
      <c r="A1154" s="15">
        <v>1153</v>
      </c>
      <c r="B1154" s="15" t="s">
        <v>2853</v>
      </c>
      <c r="C1154" s="15">
        <v>3968</v>
      </c>
      <c r="D1154" s="15" t="s">
        <v>1923</v>
      </c>
      <c r="E1154" s="15" t="s">
        <v>2846</v>
      </c>
      <c r="F1154" s="15" t="s">
        <v>2846</v>
      </c>
      <c r="G1154" s="15" t="s">
        <v>244</v>
      </c>
      <c r="H1154" s="15" t="s">
        <v>1924</v>
      </c>
      <c r="I1154" s="15" t="s">
        <v>2855</v>
      </c>
      <c r="J1154" s="15" t="s">
        <v>90</v>
      </c>
      <c r="K1154" s="15" t="s">
        <v>91</v>
      </c>
      <c r="L1154" s="15" t="s">
        <v>92</v>
      </c>
      <c r="M1154" s="15" t="s">
        <v>93</v>
      </c>
      <c r="N1154" s="16">
        <v>43717</v>
      </c>
      <c r="O1154" s="16">
        <v>43738</v>
      </c>
      <c r="P1154" s="15">
        <v>100</v>
      </c>
      <c r="Q1154" s="15">
        <v>100</v>
      </c>
      <c r="R1154" s="15">
        <v>100</v>
      </c>
      <c r="S1154" s="17">
        <v>1</v>
      </c>
      <c r="T1154" s="17">
        <v>1</v>
      </c>
    </row>
    <row r="1155" spans="1:20" x14ac:dyDescent="0.25">
      <c r="A1155" s="15">
        <v>1154</v>
      </c>
      <c r="B1155" s="15" t="s">
        <v>2853</v>
      </c>
      <c r="C1155" s="15">
        <v>3968</v>
      </c>
      <c r="D1155" s="15" t="s">
        <v>1923</v>
      </c>
      <c r="E1155" s="15" t="s">
        <v>2846</v>
      </c>
      <c r="F1155" s="15" t="s">
        <v>2846</v>
      </c>
      <c r="G1155" s="15" t="s">
        <v>205</v>
      </c>
      <c r="H1155" s="15" t="s">
        <v>2017</v>
      </c>
      <c r="I1155" s="15" t="s">
        <v>2855</v>
      </c>
      <c r="J1155" s="15" t="s">
        <v>90</v>
      </c>
      <c r="K1155" s="15" t="s">
        <v>91</v>
      </c>
      <c r="L1155" s="15" t="s">
        <v>92</v>
      </c>
      <c r="M1155" s="15" t="s">
        <v>93</v>
      </c>
      <c r="N1155" s="16">
        <v>43831</v>
      </c>
      <c r="O1155" s="16">
        <v>44957</v>
      </c>
      <c r="P1155" s="15">
        <v>1</v>
      </c>
      <c r="Q1155" s="15">
        <v>4</v>
      </c>
      <c r="R1155" s="15">
        <v>0</v>
      </c>
      <c r="S1155" s="17">
        <v>0</v>
      </c>
      <c r="T1155" s="17">
        <v>0</v>
      </c>
    </row>
    <row r="1156" spans="1:20" x14ac:dyDescent="0.25">
      <c r="A1156" s="15">
        <v>1155</v>
      </c>
      <c r="B1156" s="15" t="s">
        <v>2853</v>
      </c>
      <c r="C1156" s="15">
        <v>3975</v>
      </c>
      <c r="D1156" s="15" t="s">
        <v>1189</v>
      </c>
      <c r="E1156" s="15" t="s">
        <v>2846</v>
      </c>
      <c r="F1156" s="15" t="s">
        <v>2846</v>
      </c>
      <c r="G1156" s="15" t="s">
        <v>520</v>
      </c>
      <c r="H1156" s="15" t="s">
        <v>1190</v>
      </c>
      <c r="I1156" s="15" t="s">
        <v>2855</v>
      </c>
      <c r="J1156" s="15" t="s">
        <v>90</v>
      </c>
      <c r="K1156" s="15" t="s">
        <v>91</v>
      </c>
      <c r="L1156" s="15" t="s">
        <v>92</v>
      </c>
      <c r="M1156" s="15" t="s">
        <v>93</v>
      </c>
      <c r="N1156" s="16">
        <v>43862</v>
      </c>
      <c r="O1156" s="16">
        <v>44196</v>
      </c>
      <c r="P1156" s="15">
        <v>100</v>
      </c>
      <c r="Q1156" s="15">
        <v>100</v>
      </c>
      <c r="R1156" s="15">
        <v>0</v>
      </c>
      <c r="S1156" s="17">
        <v>0</v>
      </c>
      <c r="T1156" s="17">
        <v>0</v>
      </c>
    </row>
    <row r="1157" spans="1:20" x14ac:dyDescent="0.25">
      <c r="A1157" s="15">
        <v>1156</v>
      </c>
      <c r="B1157" s="15" t="s">
        <v>2853</v>
      </c>
      <c r="C1157" s="15">
        <v>3975</v>
      </c>
      <c r="D1157" s="15" t="s">
        <v>1189</v>
      </c>
      <c r="E1157" s="15" t="s">
        <v>2846</v>
      </c>
      <c r="F1157" s="15" t="s">
        <v>2846</v>
      </c>
      <c r="G1157" s="15" t="s">
        <v>386</v>
      </c>
      <c r="H1157" s="15" t="s">
        <v>1191</v>
      </c>
      <c r="I1157" s="15" t="s">
        <v>2051</v>
      </c>
      <c r="J1157" s="15" t="s">
        <v>90</v>
      </c>
      <c r="K1157" s="15" t="s">
        <v>91</v>
      </c>
      <c r="L1157" s="15" t="s">
        <v>92</v>
      </c>
      <c r="M1157" s="15" t="s">
        <v>93</v>
      </c>
      <c r="N1157" s="16">
        <v>43983</v>
      </c>
      <c r="O1157" s="16">
        <v>44926</v>
      </c>
      <c r="P1157" s="15">
        <v>20</v>
      </c>
      <c r="Q1157" s="15">
        <v>100</v>
      </c>
      <c r="R1157" s="15">
        <v>0</v>
      </c>
      <c r="S1157" s="17">
        <v>0</v>
      </c>
      <c r="T1157" s="17">
        <v>0</v>
      </c>
    </row>
    <row r="1158" spans="1:20" x14ac:dyDescent="0.25">
      <c r="A1158" s="15">
        <v>1157</v>
      </c>
      <c r="B1158" s="15" t="s">
        <v>2853</v>
      </c>
      <c r="C1158" s="15">
        <v>3975</v>
      </c>
      <c r="D1158" s="15" t="s">
        <v>1189</v>
      </c>
      <c r="E1158" s="15" t="s">
        <v>2846</v>
      </c>
      <c r="F1158" s="15" t="s">
        <v>2846</v>
      </c>
      <c r="G1158" s="15" t="s">
        <v>385</v>
      </c>
      <c r="H1158" s="15" t="s">
        <v>1192</v>
      </c>
      <c r="I1158" s="15" t="s">
        <v>2855</v>
      </c>
      <c r="J1158" s="15" t="s">
        <v>90</v>
      </c>
      <c r="K1158" s="15" t="s">
        <v>91</v>
      </c>
      <c r="L1158" s="15" t="s">
        <v>92</v>
      </c>
      <c r="M1158" s="15" t="s">
        <v>93</v>
      </c>
      <c r="N1158" s="16">
        <v>43862</v>
      </c>
      <c r="O1158" s="16">
        <v>44531</v>
      </c>
      <c r="P1158" s="15">
        <v>30</v>
      </c>
      <c r="Q1158" s="15">
        <v>100</v>
      </c>
      <c r="R1158" s="15">
        <v>0</v>
      </c>
      <c r="S1158" s="17">
        <v>0</v>
      </c>
      <c r="T1158" s="17">
        <v>0</v>
      </c>
    </row>
    <row r="1159" spans="1:20" x14ac:dyDescent="0.25">
      <c r="A1159" s="15">
        <v>1158</v>
      </c>
      <c r="B1159" s="15" t="s">
        <v>2853</v>
      </c>
      <c r="C1159" s="15">
        <v>3975</v>
      </c>
      <c r="D1159" s="15" t="s">
        <v>1189</v>
      </c>
      <c r="E1159" s="15" t="s">
        <v>2846</v>
      </c>
      <c r="F1159" s="15" t="s">
        <v>2846</v>
      </c>
      <c r="G1159" s="15" t="s">
        <v>407</v>
      </c>
      <c r="H1159" s="15" t="s">
        <v>1193</v>
      </c>
      <c r="I1159" s="15" t="s">
        <v>2051</v>
      </c>
      <c r="J1159" s="15" t="s">
        <v>311</v>
      </c>
      <c r="K1159" s="15" t="s">
        <v>312</v>
      </c>
      <c r="L1159" s="15" t="s">
        <v>313</v>
      </c>
      <c r="M1159" s="15" t="s">
        <v>314</v>
      </c>
      <c r="N1159" s="16">
        <v>43784</v>
      </c>
      <c r="O1159" s="16">
        <v>44074</v>
      </c>
      <c r="P1159" s="15">
        <v>100</v>
      </c>
      <c r="Q1159" s="15">
        <v>100</v>
      </c>
      <c r="R1159" s="15">
        <v>10</v>
      </c>
      <c r="S1159" s="17">
        <v>0.1</v>
      </c>
      <c r="T1159" s="17">
        <v>0.1</v>
      </c>
    </row>
    <row r="1160" spans="1:20" x14ac:dyDescent="0.25">
      <c r="A1160" s="15">
        <v>1159</v>
      </c>
      <c r="B1160" s="15" t="s">
        <v>2853</v>
      </c>
      <c r="C1160" s="15">
        <v>3975</v>
      </c>
      <c r="D1160" s="15" t="s">
        <v>1189</v>
      </c>
      <c r="E1160" s="15" t="s">
        <v>2846</v>
      </c>
      <c r="F1160" s="15" t="s">
        <v>2846</v>
      </c>
      <c r="G1160" s="15" t="s">
        <v>529</v>
      </c>
      <c r="H1160" s="15" t="s">
        <v>1194</v>
      </c>
      <c r="I1160" s="15" t="s">
        <v>2855</v>
      </c>
      <c r="J1160" s="15" t="s">
        <v>90</v>
      </c>
      <c r="K1160" s="15" t="s">
        <v>91</v>
      </c>
      <c r="L1160" s="15" t="s">
        <v>92</v>
      </c>
      <c r="M1160" s="15" t="s">
        <v>93</v>
      </c>
      <c r="N1160" s="16">
        <v>43831</v>
      </c>
      <c r="O1160" s="16">
        <v>44196</v>
      </c>
      <c r="P1160" s="15">
        <v>100</v>
      </c>
      <c r="Q1160" s="15">
        <v>100</v>
      </c>
      <c r="R1160" s="15">
        <v>0</v>
      </c>
      <c r="S1160" s="17">
        <v>0</v>
      </c>
      <c r="T1160" s="17">
        <v>0</v>
      </c>
    </row>
    <row r="1161" spans="1:20" x14ac:dyDescent="0.25">
      <c r="A1161" s="15">
        <v>1160</v>
      </c>
      <c r="B1161" s="15" t="s">
        <v>2853</v>
      </c>
      <c r="C1161" s="15">
        <v>3975</v>
      </c>
      <c r="D1161" s="15" t="s">
        <v>1189</v>
      </c>
      <c r="E1161" s="15" t="s">
        <v>2846</v>
      </c>
      <c r="F1161" s="15" t="s">
        <v>2846</v>
      </c>
      <c r="G1161" s="15" t="s">
        <v>390</v>
      </c>
      <c r="H1161" s="15" t="s">
        <v>1195</v>
      </c>
      <c r="I1161" s="15" t="s">
        <v>2856</v>
      </c>
      <c r="J1161" s="15" t="s">
        <v>311</v>
      </c>
      <c r="K1161" s="15" t="s">
        <v>312</v>
      </c>
      <c r="L1161" s="15" t="s">
        <v>313</v>
      </c>
      <c r="M1161" s="15" t="s">
        <v>314</v>
      </c>
      <c r="N1161" s="16">
        <v>43784</v>
      </c>
      <c r="O1161" s="16">
        <v>44285</v>
      </c>
      <c r="P1161" s="15">
        <v>60</v>
      </c>
      <c r="Q1161" s="15">
        <v>100</v>
      </c>
      <c r="R1161" s="15">
        <v>30</v>
      </c>
      <c r="S1161" s="17">
        <v>0.5</v>
      </c>
      <c r="T1161" s="17">
        <v>0.3</v>
      </c>
    </row>
    <row r="1162" spans="1:20" x14ac:dyDescent="0.25">
      <c r="A1162" s="15">
        <v>1161</v>
      </c>
      <c r="B1162" s="15" t="s">
        <v>2853</v>
      </c>
      <c r="C1162" s="15">
        <v>3975</v>
      </c>
      <c r="D1162" s="15" t="s">
        <v>1189</v>
      </c>
      <c r="E1162" s="15" t="s">
        <v>2846</v>
      </c>
      <c r="F1162" s="15" t="s">
        <v>2846</v>
      </c>
      <c r="G1162" s="15" t="s">
        <v>527</v>
      </c>
      <c r="H1162" s="15" t="s">
        <v>1196</v>
      </c>
      <c r="I1162" s="15" t="s">
        <v>2051</v>
      </c>
      <c r="J1162" s="15" t="s">
        <v>175</v>
      </c>
      <c r="K1162" s="15" t="s">
        <v>176</v>
      </c>
      <c r="L1162" s="15" t="s">
        <v>177</v>
      </c>
      <c r="M1162" s="15" t="s">
        <v>177</v>
      </c>
      <c r="N1162" s="16">
        <v>43862</v>
      </c>
      <c r="O1162" s="16">
        <v>44196</v>
      </c>
      <c r="P1162" s="15">
        <v>100</v>
      </c>
      <c r="Q1162" s="15">
        <v>100</v>
      </c>
      <c r="R1162" s="15">
        <v>30</v>
      </c>
      <c r="S1162" s="17">
        <v>0.3</v>
      </c>
      <c r="T1162" s="17">
        <v>0.3</v>
      </c>
    </row>
    <row r="1163" spans="1:20" x14ac:dyDescent="0.25">
      <c r="A1163" s="15">
        <v>1162</v>
      </c>
      <c r="B1163" s="15" t="s">
        <v>2853</v>
      </c>
      <c r="C1163" s="15">
        <v>3975</v>
      </c>
      <c r="D1163" s="15" t="s">
        <v>1189</v>
      </c>
      <c r="E1163" s="15" t="s">
        <v>2846</v>
      </c>
      <c r="F1163" s="15" t="s">
        <v>2846</v>
      </c>
      <c r="G1163" s="15" t="s">
        <v>530</v>
      </c>
      <c r="H1163" s="15" t="s">
        <v>1197</v>
      </c>
      <c r="I1163" s="15" t="s">
        <v>2855</v>
      </c>
      <c r="J1163" s="15" t="s">
        <v>90</v>
      </c>
      <c r="K1163" s="15" t="s">
        <v>91</v>
      </c>
      <c r="L1163" s="15" t="s">
        <v>92</v>
      </c>
      <c r="M1163" s="15" t="s">
        <v>93</v>
      </c>
      <c r="N1163" s="16">
        <v>43831</v>
      </c>
      <c r="O1163" s="16">
        <v>44165</v>
      </c>
      <c r="P1163" s="15">
        <v>100</v>
      </c>
      <c r="Q1163" s="15">
        <v>100</v>
      </c>
      <c r="R1163" s="15">
        <v>0</v>
      </c>
      <c r="S1163" s="17">
        <v>0</v>
      </c>
      <c r="T1163" s="17">
        <v>0</v>
      </c>
    </row>
    <row r="1164" spans="1:20" x14ac:dyDescent="0.25">
      <c r="A1164" s="15">
        <v>1163</v>
      </c>
      <c r="B1164" s="15" t="s">
        <v>2853</v>
      </c>
      <c r="C1164" s="15">
        <v>3975</v>
      </c>
      <c r="D1164" s="15" t="s">
        <v>1189</v>
      </c>
      <c r="E1164" s="15" t="s">
        <v>2846</v>
      </c>
      <c r="F1164" s="15" t="s">
        <v>2846</v>
      </c>
      <c r="G1164" s="15" t="s">
        <v>543</v>
      </c>
      <c r="H1164" s="15" t="s">
        <v>1198</v>
      </c>
      <c r="I1164" s="15" t="s">
        <v>2855</v>
      </c>
      <c r="J1164" s="15" t="s">
        <v>178</v>
      </c>
      <c r="K1164" s="15" t="s">
        <v>179</v>
      </c>
      <c r="L1164" s="15" t="s">
        <v>180</v>
      </c>
      <c r="M1164" s="15" t="s">
        <v>181</v>
      </c>
      <c r="N1164" s="16">
        <v>43831</v>
      </c>
      <c r="O1164" s="16">
        <v>44926</v>
      </c>
      <c r="P1164" s="15">
        <v>50</v>
      </c>
      <c r="Q1164" s="15">
        <v>100</v>
      </c>
      <c r="R1164" s="15">
        <v>0</v>
      </c>
      <c r="S1164" s="17">
        <v>0</v>
      </c>
      <c r="T1164" s="17">
        <v>0</v>
      </c>
    </row>
    <row r="1165" spans="1:20" x14ac:dyDescent="0.25">
      <c r="A1165" s="15">
        <v>1164</v>
      </c>
      <c r="B1165" s="15" t="s">
        <v>2853</v>
      </c>
      <c r="C1165" s="15">
        <v>3975</v>
      </c>
      <c r="D1165" s="15" t="s">
        <v>1189</v>
      </c>
      <c r="E1165" s="15" t="s">
        <v>2846</v>
      </c>
      <c r="F1165" s="15" t="s">
        <v>2846</v>
      </c>
      <c r="G1165" s="15" t="s">
        <v>852</v>
      </c>
      <c r="H1165" s="15" t="s">
        <v>1199</v>
      </c>
      <c r="I1165" s="15" t="s">
        <v>2855</v>
      </c>
      <c r="J1165" s="15" t="s">
        <v>175</v>
      </c>
      <c r="K1165" s="15" t="s">
        <v>176</v>
      </c>
      <c r="L1165" s="15" t="s">
        <v>177</v>
      </c>
      <c r="M1165" s="15" t="s">
        <v>177</v>
      </c>
      <c r="N1165" s="16">
        <v>44013</v>
      </c>
      <c r="O1165" s="16">
        <v>44408</v>
      </c>
      <c r="P1165" s="15">
        <v>50</v>
      </c>
      <c r="Q1165" s="15">
        <v>100</v>
      </c>
      <c r="R1165" s="15">
        <v>0</v>
      </c>
      <c r="S1165" s="17">
        <v>0</v>
      </c>
      <c r="T1165" s="17">
        <v>0</v>
      </c>
    </row>
    <row r="1166" spans="1:20" x14ac:dyDescent="0.25">
      <c r="A1166" s="15">
        <v>1165</v>
      </c>
      <c r="B1166" s="15" t="s">
        <v>2853</v>
      </c>
      <c r="C1166" s="15">
        <v>3975</v>
      </c>
      <c r="D1166" s="15" t="s">
        <v>1189</v>
      </c>
      <c r="E1166" s="15" t="s">
        <v>2846</v>
      </c>
      <c r="F1166" s="15" t="s">
        <v>2846</v>
      </c>
      <c r="G1166" s="15" t="s">
        <v>519</v>
      </c>
      <c r="H1166" s="15" t="s">
        <v>1200</v>
      </c>
      <c r="I1166" s="15" t="s">
        <v>2856</v>
      </c>
      <c r="J1166" s="15" t="s">
        <v>178</v>
      </c>
      <c r="K1166" s="15" t="s">
        <v>179</v>
      </c>
      <c r="L1166" s="15" t="s">
        <v>180</v>
      </c>
      <c r="M1166" s="15" t="s">
        <v>181</v>
      </c>
      <c r="N1166" s="16">
        <v>43831</v>
      </c>
      <c r="O1166" s="16">
        <v>44347</v>
      </c>
      <c r="P1166" s="15">
        <v>80</v>
      </c>
      <c r="Q1166" s="15">
        <v>100</v>
      </c>
      <c r="R1166" s="15">
        <v>0</v>
      </c>
      <c r="S1166" s="17">
        <v>0</v>
      </c>
      <c r="T1166" s="17">
        <v>0</v>
      </c>
    </row>
    <row r="1167" spans="1:20" x14ac:dyDescent="0.25">
      <c r="A1167" s="15">
        <v>1166</v>
      </c>
      <c r="B1167" s="15" t="s">
        <v>2853</v>
      </c>
      <c r="C1167" s="15">
        <v>3975</v>
      </c>
      <c r="D1167" s="15" t="s">
        <v>1189</v>
      </c>
      <c r="E1167" s="15" t="s">
        <v>2846</v>
      </c>
      <c r="F1167" s="15" t="s">
        <v>2846</v>
      </c>
      <c r="G1167" s="15" t="s">
        <v>528</v>
      </c>
      <c r="H1167" s="15" t="s">
        <v>1201</v>
      </c>
      <c r="I1167" s="15" t="s">
        <v>2855</v>
      </c>
      <c r="J1167" s="15" t="s">
        <v>175</v>
      </c>
      <c r="K1167" s="15" t="s">
        <v>176</v>
      </c>
      <c r="L1167" s="15" t="s">
        <v>177</v>
      </c>
      <c r="M1167" s="15" t="s">
        <v>177</v>
      </c>
      <c r="N1167" s="16">
        <v>43784</v>
      </c>
      <c r="O1167" s="16">
        <v>44196</v>
      </c>
      <c r="P1167" s="15">
        <v>100</v>
      </c>
      <c r="Q1167" s="15">
        <v>100</v>
      </c>
      <c r="R1167" s="15">
        <v>100</v>
      </c>
      <c r="S1167" s="17">
        <v>1</v>
      </c>
      <c r="T1167" s="17">
        <v>1</v>
      </c>
    </row>
    <row r="1168" spans="1:20" x14ac:dyDescent="0.25">
      <c r="A1168" s="15">
        <v>1167</v>
      </c>
      <c r="B1168" s="15" t="s">
        <v>2853</v>
      </c>
      <c r="C1168" s="15">
        <v>3975</v>
      </c>
      <c r="D1168" s="15" t="s">
        <v>1189</v>
      </c>
      <c r="E1168" s="15" t="s">
        <v>2846</v>
      </c>
      <c r="F1168" s="15" t="s">
        <v>2846</v>
      </c>
      <c r="G1168" s="15" t="s">
        <v>513</v>
      </c>
      <c r="H1168" s="15" t="s">
        <v>1202</v>
      </c>
      <c r="I1168" s="15" t="s">
        <v>2051</v>
      </c>
      <c r="J1168" s="15" t="s">
        <v>175</v>
      </c>
      <c r="K1168" s="15" t="s">
        <v>176</v>
      </c>
      <c r="L1168" s="15" t="s">
        <v>177</v>
      </c>
      <c r="M1168" s="15" t="s">
        <v>177</v>
      </c>
      <c r="N1168" s="16">
        <v>43784</v>
      </c>
      <c r="O1168" s="16">
        <v>43921</v>
      </c>
      <c r="P1168" s="15">
        <v>100</v>
      </c>
      <c r="Q1168" s="15">
        <v>100</v>
      </c>
      <c r="R1168" s="15">
        <v>100</v>
      </c>
      <c r="S1168" s="17">
        <v>1</v>
      </c>
      <c r="T1168" s="17">
        <v>1</v>
      </c>
    </row>
    <row r="1169" spans="1:20" x14ac:dyDescent="0.25">
      <c r="A1169" s="15">
        <v>1168</v>
      </c>
      <c r="B1169" s="15" t="s">
        <v>2853</v>
      </c>
      <c r="C1169" s="15">
        <v>3975</v>
      </c>
      <c r="D1169" s="15" t="s">
        <v>1189</v>
      </c>
      <c r="E1169" s="15" t="s">
        <v>2846</v>
      </c>
      <c r="F1169" s="15" t="s">
        <v>2846</v>
      </c>
      <c r="G1169" s="15" t="s">
        <v>536</v>
      </c>
      <c r="H1169" s="15" t="s">
        <v>1203</v>
      </c>
      <c r="I1169" s="15" t="s">
        <v>2051</v>
      </c>
      <c r="J1169" s="15" t="s">
        <v>178</v>
      </c>
      <c r="K1169" s="15" t="s">
        <v>179</v>
      </c>
      <c r="L1169" s="15" t="s">
        <v>180</v>
      </c>
      <c r="M1169" s="15" t="s">
        <v>181</v>
      </c>
      <c r="N1169" s="16">
        <v>43831</v>
      </c>
      <c r="O1169" s="16">
        <v>44135</v>
      </c>
      <c r="P1169" s="15">
        <v>100</v>
      </c>
      <c r="Q1169" s="15">
        <v>100</v>
      </c>
      <c r="R1169" s="15">
        <v>0</v>
      </c>
      <c r="S1169" s="17">
        <v>0</v>
      </c>
      <c r="T1169" s="17">
        <v>0</v>
      </c>
    </row>
    <row r="1170" spans="1:20" x14ac:dyDescent="0.25">
      <c r="A1170" s="15">
        <v>1169</v>
      </c>
      <c r="B1170" s="15" t="s">
        <v>2853</v>
      </c>
      <c r="C1170" s="15">
        <v>3975</v>
      </c>
      <c r="D1170" s="15" t="s">
        <v>1189</v>
      </c>
      <c r="E1170" s="15" t="s">
        <v>2846</v>
      </c>
      <c r="F1170" s="15" t="s">
        <v>2846</v>
      </c>
      <c r="G1170" s="15" t="s">
        <v>666</v>
      </c>
      <c r="H1170" s="15" t="s">
        <v>1204</v>
      </c>
      <c r="I1170" s="15" t="s">
        <v>2855</v>
      </c>
      <c r="J1170" s="15" t="s">
        <v>311</v>
      </c>
      <c r="K1170" s="15" t="s">
        <v>312</v>
      </c>
      <c r="L1170" s="15" t="s">
        <v>313</v>
      </c>
      <c r="M1170" s="15" t="s">
        <v>314</v>
      </c>
      <c r="N1170" s="16">
        <v>43784</v>
      </c>
      <c r="O1170" s="16">
        <v>44012</v>
      </c>
      <c r="P1170" s="15">
        <v>100</v>
      </c>
      <c r="Q1170" s="15">
        <v>100</v>
      </c>
      <c r="R1170" s="15">
        <v>80</v>
      </c>
      <c r="S1170" s="17">
        <v>0.8</v>
      </c>
      <c r="T1170" s="17">
        <v>0.8</v>
      </c>
    </row>
    <row r="1171" spans="1:20" x14ac:dyDescent="0.25">
      <c r="A1171" s="15">
        <v>1170</v>
      </c>
      <c r="B1171" s="15" t="s">
        <v>2853</v>
      </c>
      <c r="C1171" s="15">
        <v>3975</v>
      </c>
      <c r="D1171" s="15" t="s">
        <v>1189</v>
      </c>
      <c r="E1171" s="15" t="s">
        <v>2846</v>
      </c>
      <c r="F1171" s="15" t="s">
        <v>2846</v>
      </c>
      <c r="G1171" s="15" t="s">
        <v>332</v>
      </c>
      <c r="H1171" s="15" t="s">
        <v>1205</v>
      </c>
      <c r="I1171" s="15" t="s">
        <v>2855</v>
      </c>
      <c r="J1171" s="15" t="s">
        <v>154</v>
      </c>
      <c r="K1171" s="15" t="s">
        <v>155</v>
      </c>
      <c r="L1171" s="15" t="s">
        <v>156</v>
      </c>
      <c r="M1171" s="15" t="s">
        <v>156</v>
      </c>
      <c r="N1171" s="16">
        <v>43784</v>
      </c>
      <c r="O1171" s="16">
        <v>44806</v>
      </c>
      <c r="P1171" s="15">
        <v>64</v>
      </c>
      <c r="Q1171" s="15">
        <v>100</v>
      </c>
      <c r="R1171" s="15">
        <v>25</v>
      </c>
      <c r="S1171" s="17">
        <v>0.390625</v>
      </c>
      <c r="T1171" s="17">
        <v>0.25</v>
      </c>
    </row>
    <row r="1172" spans="1:20" x14ac:dyDescent="0.25">
      <c r="A1172" s="15">
        <v>1171</v>
      </c>
      <c r="B1172" s="15" t="s">
        <v>2853</v>
      </c>
      <c r="C1172" s="15">
        <v>3975</v>
      </c>
      <c r="D1172" s="15" t="s">
        <v>1189</v>
      </c>
      <c r="E1172" s="15" t="s">
        <v>2846</v>
      </c>
      <c r="F1172" s="15" t="s">
        <v>2846</v>
      </c>
      <c r="G1172" s="15" t="s">
        <v>384</v>
      </c>
      <c r="H1172" s="15" t="s">
        <v>1206</v>
      </c>
      <c r="I1172" s="15" t="s">
        <v>2856</v>
      </c>
      <c r="J1172" s="15" t="s">
        <v>90</v>
      </c>
      <c r="K1172" s="15" t="s">
        <v>91</v>
      </c>
      <c r="L1172" s="15" t="s">
        <v>92</v>
      </c>
      <c r="M1172" s="15" t="s">
        <v>93</v>
      </c>
      <c r="N1172" s="16">
        <v>43862</v>
      </c>
      <c r="O1172" s="16">
        <v>44196</v>
      </c>
      <c r="P1172" s="15">
        <v>100</v>
      </c>
      <c r="Q1172" s="15">
        <v>100</v>
      </c>
      <c r="R1172" s="15">
        <v>0</v>
      </c>
      <c r="S1172" s="17">
        <v>0</v>
      </c>
      <c r="T1172" s="17">
        <v>0</v>
      </c>
    </row>
    <row r="1173" spans="1:20" x14ac:dyDescent="0.25">
      <c r="A1173" s="15">
        <v>1172</v>
      </c>
      <c r="B1173" s="15" t="s">
        <v>2853</v>
      </c>
      <c r="C1173" s="15">
        <v>3975</v>
      </c>
      <c r="D1173" s="15" t="s">
        <v>1189</v>
      </c>
      <c r="E1173" s="15" t="s">
        <v>2846</v>
      </c>
      <c r="F1173" s="15" t="s">
        <v>2846</v>
      </c>
      <c r="G1173" s="15" t="s">
        <v>331</v>
      </c>
      <c r="H1173" s="15" t="s">
        <v>1207</v>
      </c>
      <c r="I1173" s="15" t="s">
        <v>2051</v>
      </c>
      <c r="J1173" s="15" t="s">
        <v>162</v>
      </c>
      <c r="K1173" s="15" t="s">
        <v>163</v>
      </c>
      <c r="L1173" s="15" t="s">
        <v>164</v>
      </c>
      <c r="M1173" s="15" t="s">
        <v>164</v>
      </c>
      <c r="N1173" s="16">
        <v>43784</v>
      </c>
      <c r="O1173" s="16">
        <v>44377</v>
      </c>
      <c r="P1173" s="15">
        <v>40</v>
      </c>
      <c r="Q1173" s="15">
        <v>100</v>
      </c>
      <c r="R1173" s="15">
        <v>80</v>
      </c>
      <c r="S1173" s="17">
        <v>1</v>
      </c>
      <c r="T1173" s="17">
        <v>0.8</v>
      </c>
    </row>
    <row r="1174" spans="1:20" x14ac:dyDescent="0.25">
      <c r="A1174" s="15">
        <v>1173</v>
      </c>
      <c r="B1174" s="15" t="s">
        <v>2853</v>
      </c>
      <c r="C1174" s="15">
        <v>3975</v>
      </c>
      <c r="D1174" s="15" t="s">
        <v>1189</v>
      </c>
      <c r="E1174" s="15" t="s">
        <v>2846</v>
      </c>
      <c r="F1174" s="15" t="s">
        <v>2846</v>
      </c>
      <c r="G1174" s="15" t="s">
        <v>809</v>
      </c>
      <c r="H1174" s="15" t="s">
        <v>1208</v>
      </c>
      <c r="I1174" s="15" t="s">
        <v>2856</v>
      </c>
      <c r="J1174" s="15" t="s">
        <v>85</v>
      </c>
      <c r="K1174" s="15" t="s">
        <v>86</v>
      </c>
      <c r="L1174" s="15" t="s">
        <v>87</v>
      </c>
      <c r="M1174" s="15" t="s">
        <v>88</v>
      </c>
      <c r="N1174" s="16">
        <v>43784</v>
      </c>
      <c r="O1174" s="16">
        <v>43920</v>
      </c>
      <c r="P1174" s="15">
        <v>100</v>
      </c>
      <c r="Q1174" s="15">
        <v>100</v>
      </c>
      <c r="R1174" s="15">
        <v>40</v>
      </c>
      <c r="S1174" s="17">
        <v>0.4</v>
      </c>
      <c r="T1174" s="17">
        <v>0.4</v>
      </c>
    </row>
    <row r="1175" spans="1:20" x14ac:dyDescent="0.25">
      <c r="A1175" s="15">
        <v>1174</v>
      </c>
      <c r="B1175" s="15" t="s">
        <v>2853</v>
      </c>
      <c r="C1175" s="15">
        <v>3975</v>
      </c>
      <c r="D1175" s="15" t="s">
        <v>1189</v>
      </c>
      <c r="E1175" s="15" t="s">
        <v>2846</v>
      </c>
      <c r="F1175" s="15" t="s">
        <v>2846</v>
      </c>
      <c r="G1175" s="15" t="s">
        <v>389</v>
      </c>
      <c r="H1175" s="15" t="s">
        <v>1209</v>
      </c>
      <c r="I1175" s="15" t="s">
        <v>2855</v>
      </c>
      <c r="J1175" s="15" t="s">
        <v>175</v>
      </c>
      <c r="K1175" s="15" t="s">
        <v>176</v>
      </c>
      <c r="L1175" s="15" t="s">
        <v>177</v>
      </c>
      <c r="M1175" s="15" t="s">
        <v>177</v>
      </c>
      <c r="N1175" s="16">
        <v>43862</v>
      </c>
      <c r="O1175" s="16">
        <v>44196</v>
      </c>
      <c r="P1175" s="15">
        <v>100</v>
      </c>
      <c r="Q1175" s="15">
        <v>100</v>
      </c>
      <c r="R1175" s="15">
        <v>40</v>
      </c>
      <c r="S1175" s="17">
        <v>0.4</v>
      </c>
      <c r="T1175" s="17">
        <v>0.4</v>
      </c>
    </row>
    <row r="1176" spans="1:20" x14ac:dyDescent="0.25">
      <c r="A1176" s="15">
        <v>1175</v>
      </c>
      <c r="B1176" s="15" t="s">
        <v>2853</v>
      </c>
      <c r="C1176" s="15">
        <v>3975</v>
      </c>
      <c r="D1176" s="15" t="s">
        <v>1189</v>
      </c>
      <c r="E1176" s="15" t="s">
        <v>2846</v>
      </c>
      <c r="F1176" s="15" t="s">
        <v>2846</v>
      </c>
      <c r="G1176" s="15" t="s">
        <v>391</v>
      </c>
      <c r="H1176" s="15" t="s">
        <v>1210</v>
      </c>
      <c r="I1176" s="15" t="s">
        <v>2855</v>
      </c>
      <c r="J1176" s="15" t="s">
        <v>189</v>
      </c>
      <c r="K1176" s="15" t="s">
        <v>190</v>
      </c>
      <c r="L1176" s="15" t="s">
        <v>164</v>
      </c>
      <c r="M1176" s="15" t="s">
        <v>164</v>
      </c>
      <c r="N1176" s="16">
        <v>43784</v>
      </c>
      <c r="O1176" s="16">
        <v>44196</v>
      </c>
      <c r="P1176" s="15">
        <v>100</v>
      </c>
      <c r="Q1176" s="15">
        <v>100</v>
      </c>
      <c r="R1176" s="15">
        <v>0</v>
      </c>
      <c r="S1176" s="17">
        <v>0</v>
      </c>
      <c r="T1176" s="17">
        <v>0</v>
      </c>
    </row>
    <row r="1177" spans="1:20" x14ac:dyDescent="0.25">
      <c r="A1177" s="15">
        <v>1176</v>
      </c>
      <c r="B1177" s="15" t="s">
        <v>2853</v>
      </c>
      <c r="C1177" s="15">
        <v>3975</v>
      </c>
      <c r="D1177" s="15" t="s">
        <v>1189</v>
      </c>
      <c r="E1177" s="15" t="s">
        <v>2846</v>
      </c>
      <c r="F1177" s="15" t="s">
        <v>2846</v>
      </c>
      <c r="G1177" s="15" t="s">
        <v>38</v>
      </c>
      <c r="H1177" s="15" t="s">
        <v>1245</v>
      </c>
      <c r="I1177" s="15" t="s">
        <v>2855</v>
      </c>
      <c r="J1177" s="15" t="s">
        <v>675</v>
      </c>
      <c r="K1177" s="15" t="s">
        <v>676</v>
      </c>
      <c r="L1177" s="15" t="s">
        <v>177</v>
      </c>
      <c r="M1177" s="15" t="s">
        <v>177</v>
      </c>
      <c r="N1177" s="16">
        <v>43784</v>
      </c>
      <c r="O1177" s="16">
        <v>44104</v>
      </c>
      <c r="P1177" s="15">
        <v>100</v>
      </c>
      <c r="Q1177" s="15">
        <v>100</v>
      </c>
      <c r="R1177" s="15">
        <v>0</v>
      </c>
      <c r="S1177" s="17">
        <v>0</v>
      </c>
      <c r="T1177" s="17">
        <v>0</v>
      </c>
    </row>
    <row r="1178" spans="1:20" x14ac:dyDescent="0.25">
      <c r="A1178" s="15">
        <v>1177</v>
      </c>
      <c r="B1178" s="15" t="s">
        <v>2853</v>
      </c>
      <c r="C1178" s="15">
        <v>3975</v>
      </c>
      <c r="D1178" s="15" t="s">
        <v>1189</v>
      </c>
      <c r="E1178" s="15" t="s">
        <v>2846</v>
      </c>
      <c r="F1178" s="15" t="s">
        <v>2846</v>
      </c>
      <c r="G1178" s="15" t="s">
        <v>64</v>
      </c>
      <c r="H1178" s="15" t="s">
        <v>1246</v>
      </c>
      <c r="I1178" s="15" t="s">
        <v>2051</v>
      </c>
      <c r="J1178" s="15" t="s">
        <v>90</v>
      </c>
      <c r="K1178" s="15" t="s">
        <v>91</v>
      </c>
      <c r="L1178" s="15" t="s">
        <v>92</v>
      </c>
      <c r="M1178" s="15" t="s">
        <v>93</v>
      </c>
      <c r="N1178" s="16">
        <v>43784</v>
      </c>
      <c r="O1178" s="16">
        <v>44196</v>
      </c>
      <c r="P1178" s="15">
        <v>100</v>
      </c>
      <c r="Q1178" s="15">
        <v>100</v>
      </c>
      <c r="R1178" s="15">
        <v>20</v>
      </c>
      <c r="S1178" s="17">
        <v>0.2</v>
      </c>
      <c r="T1178" s="17">
        <v>0.2</v>
      </c>
    </row>
    <row r="1179" spans="1:20" x14ac:dyDescent="0.25">
      <c r="A1179" s="15">
        <v>1178</v>
      </c>
      <c r="B1179" s="15" t="s">
        <v>2853</v>
      </c>
      <c r="C1179" s="15">
        <v>3975</v>
      </c>
      <c r="D1179" s="15" t="s">
        <v>1189</v>
      </c>
      <c r="E1179" s="15" t="s">
        <v>2846</v>
      </c>
      <c r="F1179" s="15" t="s">
        <v>2846</v>
      </c>
      <c r="G1179" s="15" t="s">
        <v>71</v>
      </c>
      <c r="H1179" s="15" t="s">
        <v>1247</v>
      </c>
      <c r="I1179" s="15" t="s">
        <v>2855</v>
      </c>
      <c r="J1179" s="15" t="s">
        <v>295</v>
      </c>
      <c r="K1179" s="15" t="s">
        <v>296</v>
      </c>
      <c r="L1179" s="15" t="s">
        <v>195</v>
      </c>
      <c r="M1179" s="15" t="s">
        <v>195</v>
      </c>
      <c r="N1179" s="16">
        <v>43952</v>
      </c>
      <c r="O1179" s="16">
        <v>44561</v>
      </c>
      <c r="P1179" s="15">
        <v>60</v>
      </c>
      <c r="Q1179" s="15">
        <v>100</v>
      </c>
      <c r="R1179" s="15">
        <v>0</v>
      </c>
      <c r="S1179" s="17">
        <v>0</v>
      </c>
      <c r="T1179" s="17">
        <v>0</v>
      </c>
    </row>
    <row r="1180" spans="1:20" x14ac:dyDescent="0.25">
      <c r="A1180" s="15">
        <v>1179</v>
      </c>
      <c r="B1180" s="15" t="s">
        <v>2853</v>
      </c>
      <c r="C1180" s="15">
        <v>3975</v>
      </c>
      <c r="D1180" s="15" t="s">
        <v>1189</v>
      </c>
      <c r="E1180" s="15" t="s">
        <v>2846</v>
      </c>
      <c r="F1180" s="15" t="s">
        <v>2846</v>
      </c>
      <c r="G1180" s="15" t="s">
        <v>67</v>
      </c>
      <c r="H1180" s="15" t="s">
        <v>1248</v>
      </c>
      <c r="I1180" s="15" t="s">
        <v>2051</v>
      </c>
      <c r="J1180" s="15" t="s">
        <v>168</v>
      </c>
      <c r="K1180" s="15" t="s">
        <v>169</v>
      </c>
      <c r="L1180" s="15" t="s">
        <v>170</v>
      </c>
      <c r="M1180" s="15" t="s">
        <v>171</v>
      </c>
      <c r="N1180" s="16">
        <v>43784</v>
      </c>
      <c r="O1180" s="16">
        <v>44561</v>
      </c>
      <c r="P1180" s="15">
        <v>30</v>
      </c>
      <c r="Q1180" s="15">
        <v>100</v>
      </c>
      <c r="R1180" s="15">
        <v>10</v>
      </c>
      <c r="S1180" s="17">
        <v>0.33333333333333331</v>
      </c>
      <c r="T1180" s="17">
        <v>0.1</v>
      </c>
    </row>
    <row r="1181" spans="1:20" x14ac:dyDescent="0.25">
      <c r="A1181" s="15">
        <v>1180</v>
      </c>
      <c r="B1181" s="15" t="s">
        <v>2853</v>
      </c>
      <c r="C1181" s="15">
        <v>3975</v>
      </c>
      <c r="D1181" s="15" t="s">
        <v>1189</v>
      </c>
      <c r="E1181" s="15" t="s">
        <v>2846</v>
      </c>
      <c r="F1181" s="15" t="s">
        <v>2846</v>
      </c>
      <c r="G1181" s="15" t="s">
        <v>355</v>
      </c>
      <c r="H1181" s="15" t="s">
        <v>1249</v>
      </c>
      <c r="I1181" s="15" t="s">
        <v>2856</v>
      </c>
      <c r="J1181" s="15" t="s">
        <v>85</v>
      </c>
      <c r="K1181" s="15" t="s">
        <v>86</v>
      </c>
      <c r="L1181" s="15" t="s">
        <v>87</v>
      </c>
      <c r="M1181" s="15" t="s">
        <v>88</v>
      </c>
      <c r="N1181" s="16">
        <v>43831</v>
      </c>
      <c r="O1181" s="16">
        <v>44561</v>
      </c>
      <c r="P1181" s="15">
        <v>50</v>
      </c>
      <c r="Q1181" s="15">
        <v>100</v>
      </c>
      <c r="R1181" s="15">
        <v>0</v>
      </c>
      <c r="S1181" s="17">
        <v>0</v>
      </c>
      <c r="T1181" s="17">
        <v>0</v>
      </c>
    </row>
    <row r="1182" spans="1:20" x14ac:dyDescent="0.25">
      <c r="A1182" s="15">
        <v>1181</v>
      </c>
      <c r="B1182" s="15" t="s">
        <v>2853</v>
      </c>
      <c r="C1182" s="15">
        <v>3975</v>
      </c>
      <c r="D1182" s="15" t="s">
        <v>1189</v>
      </c>
      <c r="E1182" s="15" t="s">
        <v>2846</v>
      </c>
      <c r="F1182" s="15" t="s">
        <v>2846</v>
      </c>
      <c r="G1182" s="15" t="s">
        <v>63</v>
      </c>
      <c r="H1182" s="15" t="s">
        <v>1250</v>
      </c>
      <c r="I1182" s="15" t="s">
        <v>2856</v>
      </c>
      <c r="J1182" s="15" t="s">
        <v>90</v>
      </c>
      <c r="K1182" s="15" t="s">
        <v>91</v>
      </c>
      <c r="L1182" s="15" t="s">
        <v>92</v>
      </c>
      <c r="M1182" s="15" t="s">
        <v>93</v>
      </c>
      <c r="N1182" s="16">
        <v>43831</v>
      </c>
      <c r="O1182" s="16">
        <v>44196</v>
      </c>
      <c r="P1182" s="15">
        <v>100</v>
      </c>
      <c r="Q1182" s="15">
        <v>100</v>
      </c>
      <c r="R1182" s="15">
        <v>0</v>
      </c>
      <c r="S1182" s="17">
        <v>0</v>
      </c>
      <c r="T1182" s="17">
        <v>0</v>
      </c>
    </row>
    <row r="1183" spans="1:20" x14ac:dyDescent="0.25">
      <c r="A1183" s="15">
        <v>1182</v>
      </c>
      <c r="B1183" s="15" t="s">
        <v>2853</v>
      </c>
      <c r="C1183" s="15">
        <v>3975</v>
      </c>
      <c r="D1183" s="15" t="s">
        <v>1189</v>
      </c>
      <c r="E1183" s="15" t="s">
        <v>2846</v>
      </c>
      <c r="F1183" s="15" t="s">
        <v>2846</v>
      </c>
      <c r="G1183" s="15" t="s">
        <v>359</v>
      </c>
      <c r="H1183" s="15" t="s">
        <v>1251</v>
      </c>
      <c r="I1183" s="15" t="s">
        <v>2855</v>
      </c>
      <c r="J1183" s="15" t="s">
        <v>175</v>
      </c>
      <c r="K1183" s="15" t="s">
        <v>176</v>
      </c>
      <c r="L1183" s="15" t="s">
        <v>177</v>
      </c>
      <c r="M1183" s="15" t="s">
        <v>177</v>
      </c>
      <c r="N1183" s="16">
        <v>43831</v>
      </c>
      <c r="O1183" s="16">
        <v>44804</v>
      </c>
      <c r="P1183" s="15">
        <v>55</v>
      </c>
      <c r="Q1183" s="15">
        <v>100</v>
      </c>
      <c r="R1183" s="15">
        <v>0</v>
      </c>
      <c r="S1183" s="17">
        <v>0</v>
      </c>
      <c r="T1183" s="17">
        <v>0</v>
      </c>
    </row>
    <row r="1184" spans="1:20" x14ac:dyDescent="0.25">
      <c r="A1184" s="15">
        <v>1183</v>
      </c>
      <c r="B1184" s="15" t="s">
        <v>2853</v>
      </c>
      <c r="C1184" s="15">
        <v>3975</v>
      </c>
      <c r="D1184" s="15" t="s">
        <v>1189</v>
      </c>
      <c r="E1184" s="15" t="s">
        <v>2846</v>
      </c>
      <c r="F1184" s="15" t="s">
        <v>2846</v>
      </c>
      <c r="G1184" s="15" t="s">
        <v>70</v>
      </c>
      <c r="H1184" s="15" t="s">
        <v>1252</v>
      </c>
      <c r="I1184" s="15" t="s">
        <v>2855</v>
      </c>
      <c r="J1184" s="15" t="s">
        <v>295</v>
      </c>
      <c r="K1184" s="15" t="s">
        <v>296</v>
      </c>
      <c r="L1184" s="15" t="s">
        <v>195</v>
      </c>
      <c r="M1184" s="15" t="s">
        <v>195</v>
      </c>
      <c r="N1184" s="16">
        <v>43952</v>
      </c>
      <c r="O1184" s="16">
        <v>44561</v>
      </c>
      <c r="P1184" s="15">
        <v>50</v>
      </c>
      <c r="Q1184" s="15">
        <v>100</v>
      </c>
      <c r="R1184" s="15">
        <v>0</v>
      </c>
      <c r="S1184" s="17">
        <v>0</v>
      </c>
      <c r="T1184" s="17">
        <v>0</v>
      </c>
    </row>
    <row r="1185" spans="1:20" x14ac:dyDescent="0.25">
      <c r="A1185" s="15">
        <v>1184</v>
      </c>
      <c r="B1185" s="15" t="s">
        <v>2853</v>
      </c>
      <c r="C1185" s="15">
        <v>3975</v>
      </c>
      <c r="D1185" s="15" t="s">
        <v>1189</v>
      </c>
      <c r="E1185" s="15" t="s">
        <v>2846</v>
      </c>
      <c r="F1185" s="15" t="s">
        <v>2846</v>
      </c>
      <c r="G1185" s="15" t="s">
        <v>72</v>
      </c>
      <c r="H1185" s="15" t="s">
        <v>1253</v>
      </c>
      <c r="I1185" s="15" t="s">
        <v>2855</v>
      </c>
      <c r="J1185" s="15" t="s">
        <v>501</v>
      </c>
      <c r="K1185" s="15" t="s">
        <v>502</v>
      </c>
      <c r="L1185" s="15" t="s">
        <v>228</v>
      </c>
      <c r="M1185" s="15" t="s">
        <v>229</v>
      </c>
      <c r="N1185" s="16">
        <v>43784</v>
      </c>
      <c r="O1185" s="16">
        <v>43861</v>
      </c>
      <c r="P1185" s="15">
        <v>100</v>
      </c>
      <c r="Q1185" s="15">
        <v>100</v>
      </c>
      <c r="R1185" s="15">
        <v>0</v>
      </c>
      <c r="S1185" s="17">
        <v>0</v>
      </c>
      <c r="T1185" s="17">
        <v>0</v>
      </c>
    </row>
    <row r="1186" spans="1:20" x14ac:dyDescent="0.25">
      <c r="A1186" s="15">
        <v>1185</v>
      </c>
      <c r="B1186" s="15" t="s">
        <v>2853</v>
      </c>
      <c r="C1186" s="15">
        <v>3975</v>
      </c>
      <c r="D1186" s="15" t="s">
        <v>1189</v>
      </c>
      <c r="E1186" s="15" t="s">
        <v>2846</v>
      </c>
      <c r="F1186" s="15" t="s">
        <v>2846</v>
      </c>
      <c r="G1186" s="15" t="s">
        <v>66</v>
      </c>
      <c r="H1186" s="15" t="s">
        <v>1254</v>
      </c>
      <c r="I1186" s="15" t="s">
        <v>2855</v>
      </c>
      <c r="J1186" s="15" t="s">
        <v>888</v>
      </c>
      <c r="K1186" s="15" t="s">
        <v>889</v>
      </c>
      <c r="L1186" s="15" t="s">
        <v>228</v>
      </c>
      <c r="M1186" s="15" t="s">
        <v>229</v>
      </c>
      <c r="N1186" s="16">
        <v>43784</v>
      </c>
      <c r="O1186" s="16">
        <v>44834</v>
      </c>
      <c r="P1186" s="15">
        <v>70</v>
      </c>
      <c r="Q1186" s="15">
        <v>100</v>
      </c>
      <c r="R1186" s="15">
        <v>40</v>
      </c>
      <c r="S1186" s="17">
        <v>0.5714285714285714</v>
      </c>
      <c r="T1186" s="17">
        <v>0.4</v>
      </c>
    </row>
    <row r="1187" spans="1:20" x14ac:dyDescent="0.25">
      <c r="A1187" s="15">
        <v>1186</v>
      </c>
      <c r="B1187" s="15" t="s">
        <v>2853</v>
      </c>
      <c r="C1187" s="15">
        <v>3975</v>
      </c>
      <c r="D1187" s="15" t="s">
        <v>1189</v>
      </c>
      <c r="E1187" s="15" t="s">
        <v>2846</v>
      </c>
      <c r="F1187" s="15" t="s">
        <v>2846</v>
      </c>
      <c r="G1187" s="15" t="s">
        <v>65</v>
      </c>
      <c r="H1187" s="15" t="s">
        <v>1255</v>
      </c>
      <c r="I1187" s="15" t="s">
        <v>2855</v>
      </c>
      <c r="J1187" s="15" t="s">
        <v>56</v>
      </c>
      <c r="K1187" s="15" t="s">
        <v>57</v>
      </c>
      <c r="L1187" s="15" t="s">
        <v>58</v>
      </c>
      <c r="M1187" s="15" t="s">
        <v>59</v>
      </c>
      <c r="N1187" s="16">
        <v>43784</v>
      </c>
      <c r="O1187" s="16">
        <v>44925</v>
      </c>
      <c r="P1187" s="15">
        <v>56</v>
      </c>
      <c r="Q1187" s="15">
        <v>100</v>
      </c>
      <c r="R1187" s="15">
        <v>34</v>
      </c>
      <c r="S1187" s="17">
        <v>0.6071428571428571</v>
      </c>
      <c r="T1187" s="17">
        <v>0.34</v>
      </c>
    </row>
    <row r="1188" spans="1:20" x14ac:dyDescent="0.25">
      <c r="A1188" s="15">
        <v>1187</v>
      </c>
      <c r="B1188" s="15" t="s">
        <v>2853</v>
      </c>
      <c r="C1188" s="15">
        <v>3975</v>
      </c>
      <c r="D1188" s="15" t="s">
        <v>1189</v>
      </c>
      <c r="E1188" s="15" t="s">
        <v>2846</v>
      </c>
      <c r="F1188" s="15" t="s">
        <v>2846</v>
      </c>
      <c r="G1188" s="15" t="s">
        <v>73</v>
      </c>
      <c r="H1188" s="15" t="s">
        <v>1256</v>
      </c>
      <c r="I1188" s="15" t="s">
        <v>2051</v>
      </c>
      <c r="J1188" s="15" t="s">
        <v>90</v>
      </c>
      <c r="K1188" s="15" t="s">
        <v>91</v>
      </c>
      <c r="L1188" s="15" t="s">
        <v>92</v>
      </c>
      <c r="M1188" s="15" t="s">
        <v>93</v>
      </c>
      <c r="N1188" s="16">
        <v>43831</v>
      </c>
      <c r="O1188" s="16">
        <v>44834</v>
      </c>
      <c r="P1188" s="15">
        <v>20</v>
      </c>
      <c r="Q1188" s="15">
        <v>100</v>
      </c>
      <c r="R1188" s="15">
        <v>0</v>
      </c>
      <c r="S1188" s="17">
        <v>0</v>
      </c>
      <c r="T1188" s="17">
        <v>0</v>
      </c>
    </row>
    <row r="1189" spans="1:20" x14ac:dyDescent="0.25">
      <c r="A1189" s="15">
        <v>1188</v>
      </c>
      <c r="B1189" s="15" t="s">
        <v>2853</v>
      </c>
      <c r="C1189" s="15">
        <v>3975</v>
      </c>
      <c r="D1189" s="15" t="s">
        <v>1189</v>
      </c>
      <c r="E1189" s="15" t="s">
        <v>2846</v>
      </c>
      <c r="F1189" s="15" t="s">
        <v>2846</v>
      </c>
      <c r="G1189" s="15" t="s">
        <v>69</v>
      </c>
      <c r="H1189" s="15" t="s">
        <v>1257</v>
      </c>
      <c r="I1189" s="15" t="s">
        <v>2855</v>
      </c>
      <c r="J1189" s="15" t="s">
        <v>175</v>
      </c>
      <c r="K1189" s="15" t="s">
        <v>176</v>
      </c>
      <c r="L1189" s="15" t="s">
        <v>177</v>
      </c>
      <c r="M1189" s="15" t="s">
        <v>177</v>
      </c>
      <c r="N1189" s="16">
        <v>43784</v>
      </c>
      <c r="O1189" s="16">
        <v>44196</v>
      </c>
      <c r="P1189" s="15">
        <v>100</v>
      </c>
      <c r="Q1189" s="15">
        <v>100</v>
      </c>
      <c r="R1189" s="15">
        <v>0</v>
      </c>
      <c r="S1189" s="17">
        <v>0</v>
      </c>
      <c r="T1189" s="17">
        <v>0</v>
      </c>
    </row>
    <row r="1190" spans="1:20" x14ac:dyDescent="0.25">
      <c r="A1190" s="15">
        <v>1189</v>
      </c>
      <c r="B1190" s="15" t="s">
        <v>2853</v>
      </c>
      <c r="C1190" s="15">
        <v>3975</v>
      </c>
      <c r="D1190" s="15" t="s">
        <v>1189</v>
      </c>
      <c r="E1190" s="15" t="s">
        <v>2846</v>
      </c>
      <c r="F1190" s="15" t="s">
        <v>2846</v>
      </c>
      <c r="G1190" s="15" t="s">
        <v>337</v>
      </c>
      <c r="H1190" s="15" t="s">
        <v>1258</v>
      </c>
      <c r="I1190" s="15" t="s">
        <v>2855</v>
      </c>
      <c r="J1190" s="15" t="s">
        <v>85</v>
      </c>
      <c r="K1190" s="15" t="s">
        <v>86</v>
      </c>
      <c r="L1190" s="15" t="s">
        <v>87</v>
      </c>
      <c r="M1190" s="15" t="s">
        <v>88</v>
      </c>
      <c r="N1190" s="16">
        <v>43784</v>
      </c>
      <c r="O1190" s="16">
        <v>43830</v>
      </c>
      <c r="P1190" s="15">
        <v>100</v>
      </c>
      <c r="Q1190" s="15">
        <v>100</v>
      </c>
      <c r="R1190" s="15">
        <v>100</v>
      </c>
      <c r="S1190" s="17">
        <v>1</v>
      </c>
      <c r="T1190" s="17">
        <v>1</v>
      </c>
    </row>
    <row r="1191" spans="1:20" x14ac:dyDescent="0.25">
      <c r="A1191" s="15">
        <v>1190</v>
      </c>
      <c r="B1191" s="15" t="s">
        <v>2853</v>
      </c>
      <c r="C1191" s="15">
        <v>3975</v>
      </c>
      <c r="D1191" s="15" t="s">
        <v>1189</v>
      </c>
      <c r="E1191" s="15" t="s">
        <v>2846</v>
      </c>
      <c r="F1191" s="15" t="s">
        <v>2846</v>
      </c>
      <c r="G1191" s="15" t="s">
        <v>68</v>
      </c>
      <c r="H1191" s="15" t="s">
        <v>1259</v>
      </c>
      <c r="I1191" s="15" t="s">
        <v>2855</v>
      </c>
      <c r="J1191" s="15" t="s">
        <v>178</v>
      </c>
      <c r="K1191" s="15" t="s">
        <v>179</v>
      </c>
      <c r="L1191" s="15" t="s">
        <v>180</v>
      </c>
      <c r="M1191" s="15" t="s">
        <v>181</v>
      </c>
      <c r="N1191" s="16">
        <v>43831</v>
      </c>
      <c r="O1191" s="16">
        <v>44926</v>
      </c>
      <c r="P1191" s="15">
        <v>40</v>
      </c>
      <c r="Q1191" s="15">
        <v>100</v>
      </c>
      <c r="R1191" s="15">
        <v>0</v>
      </c>
      <c r="S1191" s="17">
        <v>0</v>
      </c>
      <c r="T1191" s="17">
        <v>0</v>
      </c>
    </row>
    <row r="1192" spans="1:20" x14ac:dyDescent="0.25">
      <c r="A1192" s="15">
        <v>1191</v>
      </c>
      <c r="B1192" s="15" t="s">
        <v>2853</v>
      </c>
      <c r="C1192" s="15">
        <v>3975</v>
      </c>
      <c r="D1192" s="15" t="s">
        <v>1189</v>
      </c>
      <c r="E1192" s="15" t="s">
        <v>2846</v>
      </c>
      <c r="F1192" s="15" t="s">
        <v>2846</v>
      </c>
      <c r="G1192" s="15" t="s">
        <v>372</v>
      </c>
      <c r="H1192" s="15" t="s">
        <v>1260</v>
      </c>
      <c r="I1192" s="15" t="s">
        <v>2856</v>
      </c>
      <c r="J1192" s="15" t="s">
        <v>178</v>
      </c>
      <c r="K1192" s="15" t="s">
        <v>179</v>
      </c>
      <c r="L1192" s="15" t="s">
        <v>180</v>
      </c>
      <c r="M1192" s="15" t="s">
        <v>181</v>
      </c>
      <c r="N1192" s="16">
        <v>43831</v>
      </c>
      <c r="O1192" s="16">
        <v>44561</v>
      </c>
      <c r="P1192" s="15">
        <v>60</v>
      </c>
      <c r="Q1192" s="15">
        <v>100</v>
      </c>
      <c r="R1192" s="15">
        <v>0</v>
      </c>
      <c r="S1192" s="17">
        <v>0</v>
      </c>
      <c r="T1192" s="17">
        <v>0</v>
      </c>
    </row>
    <row r="1193" spans="1:20" x14ac:dyDescent="0.25">
      <c r="A1193" s="15">
        <v>1192</v>
      </c>
      <c r="B1193" s="15" t="s">
        <v>2853</v>
      </c>
      <c r="C1193" s="15">
        <v>3975</v>
      </c>
      <c r="D1193" s="15" t="s">
        <v>1189</v>
      </c>
      <c r="E1193" s="15" t="s">
        <v>2846</v>
      </c>
      <c r="F1193" s="15" t="s">
        <v>2846</v>
      </c>
      <c r="G1193" s="15" t="s">
        <v>353</v>
      </c>
      <c r="H1193" s="15" t="s">
        <v>1261</v>
      </c>
      <c r="I1193" s="15" t="s">
        <v>2051</v>
      </c>
      <c r="J1193" s="15" t="s">
        <v>85</v>
      </c>
      <c r="K1193" s="15" t="s">
        <v>86</v>
      </c>
      <c r="L1193" s="15" t="s">
        <v>87</v>
      </c>
      <c r="M1193" s="15" t="s">
        <v>88</v>
      </c>
      <c r="N1193" s="16">
        <v>43784</v>
      </c>
      <c r="O1193" s="16">
        <v>43920</v>
      </c>
      <c r="P1193" s="15">
        <v>100</v>
      </c>
      <c r="Q1193" s="15">
        <v>100</v>
      </c>
      <c r="R1193" s="15">
        <v>30</v>
      </c>
      <c r="S1193" s="17">
        <v>0.3</v>
      </c>
      <c r="T1193" s="17">
        <v>0.3</v>
      </c>
    </row>
    <row r="1194" spans="1:20" x14ac:dyDescent="0.25">
      <c r="A1194" s="15">
        <v>1193</v>
      </c>
      <c r="B1194" s="15" t="s">
        <v>2853</v>
      </c>
      <c r="C1194" s="15">
        <v>3975</v>
      </c>
      <c r="D1194" s="15" t="s">
        <v>1189</v>
      </c>
      <c r="E1194" s="15" t="s">
        <v>2846</v>
      </c>
      <c r="F1194" s="15" t="s">
        <v>2846</v>
      </c>
      <c r="G1194" s="15" t="s">
        <v>62</v>
      </c>
      <c r="H1194" s="15" t="s">
        <v>1262</v>
      </c>
      <c r="I1194" s="15" t="s">
        <v>2051</v>
      </c>
      <c r="J1194" s="15" t="s">
        <v>675</v>
      </c>
      <c r="K1194" s="15" t="s">
        <v>676</v>
      </c>
      <c r="L1194" s="15" t="s">
        <v>177</v>
      </c>
      <c r="M1194" s="15" t="s">
        <v>177</v>
      </c>
      <c r="N1194" s="16">
        <v>43784</v>
      </c>
      <c r="O1194" s="16">
        <v>44074</v>
      </c>
      <c r="P1194" s="15">
        <v>100</v>
      </c>
      <c r="Q1194" s="15">
        <v>100</v>
      </c>
      <c r="R1194" s="15">
        <v>0</v>
      </c>
      <c r="S1194" s="17">
        <v>0</v>
      </c>
      <c r="T1194" s="17">
        <v>0</v>
      </c>
    </row>
    <row r="1195" spans="1:20" x14ac:dyDescent="0.25">
      <c r="A1195" s="15">
        <v>1194</v>
      </c>
      <c r="B1195" s="15" t="s">
        <v>2853</v>
      </c>
      <c r="C1195" s="15">
        <v>3975</v>
      </c>
      <c r="D1195" s="15" t="s">
        <v>1189</v>
      </c>
      <c r="E1195" s="15" t="s">
        <v>2846</v>
      </c>
      <c r="F1195" s="15" t="s">
        <v>2846</v>
      </c>
      <c r="G1195" s="15" t="s">
        <v>374</v>
      </c>
      <c r="H1195" s="15" t="s">
        <v>1263</v>
      </c>
      <c r="I1195" s="15" t="s">
        <v>2856</v>
      </c>
      <c r="J1195" s="15" t="s">
        <v>95</v>
      </c>
      <c r="K1195" s="15" t="s">
        <v>96</v>
      </c>
      <c r="L1195" s="15" t="s">
        <v>87</v>
      </c>
      <c r="M1195" s="15" t="s">
        <v>88</v>
      </c>
      <c r="N1195" s="16">
        <v>43831</v>
      </c>
      <c r="O1195" s="16">
        <v>44926</v>
      </c>
      <c r="P1195" s="15">
        <v>13000</v>
      </c>
      <c r="Q1195" s="15">
        <v>39000</v>
      </c>
      <c r="R1195" s="15">
        <v>22538</v>
      </c>
      <c r="S1195" s="17">
        <v>1</v>
      </c>
      <c r="T1195" s="17">
        <v>0.57789743589743592</v>
      </c>
    </row>
    <row r="1196" spans="1:20" x14ac:dyDescent="0.25">
      <c r="A1196" s="15">
        <v>1195</v>
      </c>
      <c r="B1196" s="15" t="s">
        <v>2853</v>
      </c>
      <c r="C1196" s="15">
        <v>3975</v>
      </c>
      <c r="D1196" s="15" t="s">
        <v>1189</v>
      </c>
      <c r="E1196" s="15" t="s">
        <v>2846</v>
      </c>
      <c r="F1196" s="15" t="s">
        <v>2846</v>
      </c>
      <c r="G1196" s="15" t="s">
        <v>244</v>
      </c>
      <c r="H1196" s="15" t="s">
        <v>1378</v>
      </c>
      <c r="I1196" s="15" t="s">
        <v>2855</v>
      </c>
      <c r="J1196" s="15" t="s">
        <v>85</v>
      </c>
      <c r="K1196" s="15" t="s">
        <v>86</v>
      </c>
      <c r="L1196" s="15" t="s">
        <v>87</v>
      </c>
      <c r="M1196" s="15" t="s">
        <v>88</v>
      </c>
      <c r="N1196" s="16">
        <v>43784</v>
      </c>
      <c r="O1196" s="16">
        <v>43830</v>
      </c>
      <c r="P1196" s="15">
        <v>1</v>
      </c>
      <c r="Q1196" s="15">
        <v>1</v>
      </c>
      <c r="R1196" s="15">
        <v>1</v>
      </c>
      <c r="S1196" s="17">
        <v>1</v>
      </c>
      <c r="T1196" s="17">
        <v>1</v>
      </c>
    </row>
    <row r="1197" spans="1:20" x14ac:dyDescent="0.25">
      <c r="A1197" s="15">
        <v>1196</v>
      </c>
      <c r="B1197" s="15" t="s">
        <v>2853</v>
      </c>
      <c r="C1197" s="15">
        <v>3975</v>
      </c>
      <c r="D1197" s="15" t="s">
        <v>1189</v>
      </c>
      <c r="E1197" s="15" t="s">
        <v>2846</v>
      </c>
      <c r="F1197" s="15" t="s">
        <v>2846</v>
      </c>
      <c r="G1197" s="15" t="s">
        <v>212</v>
      </c>
      <c r="H1197" s="15" t="s">
        <v>1379</v>
      </c>
      <c r="I1197" s="15" t="s">
        <v>2855</v>
      </c>
      <c r="J1197" s="15" t="s">
        <v>178</v>
      </c>
      <c r="K1197" s="15" t="s">
        <v>179</v>
      </c>
      <c r="L1197" s="15" t="s">
        <v>180</v>
      </c>
      <c r="M1197" s="15" t="s">
        <v>181</v>
      </c>
      <c r="N1197" s="16">
        <v>43831</v>
      </c>
      <c r="O1197" s="16">
        <v>44561</v>
      </c>
      <c r="P1197" s="15">
        <v>60</v>
      </c>
      <c r="Q1197" s="15">
        <v>100</v>
      </c>
      <c r="R1197" s="15">
        <v>0</v>
      </c>
      <c r="S1197" s="17">
        <v>0</v>
      </c>
      <c r="T1197" s="17">
        <v>0</v>
      </c>
    </row>
    <row r="1198" spans="1:20" x14ac:dyDescent="0.25">
      <c r="A1198" s="15">
        <v>1197</v>
      </c>
      <c r="B1198" s="15" t="s">
        <v>2853</v>
      </c>
      <c r="C1198" s="15">
        <v>3975</v>
      </c>
      <c r="D1198" s="15" t="s">
        <v>1189</v>
      </c>
      <c r="E1198" s="15" t="s">
        <v>2846</v>
      </c>
      <c r="F1198" s="15" t="s">
        <v>2846</v>
      </c>
      <c r="G1198" s="15" t="s">
        <v>50</v>
      </c>
      <c r="H1198" s="15" t="s">
        <v>1380</v>
      </c>
      <c r="I1198" s="15" t="s">
        <v>2855</v>
      </c>
      <c r="J1198" s="15" t="s">
        <v>90</v>
      </c>
      <c r="K1198" s="15" t="s">
        <v>91</v>
      </c>
      <c r="L1198" s="15" t="s">
        <v>92</v>
      </c>
      <c r="M1198" s="15" t="s">
        <v>93</v>
      </c>
      <c r="N1198" s="16">
        <v>43831</v>
      </c>
      <c r="O1198" s="16">
        <v>44196</v>
      </c>
      <c r="P1198" s="15">
        <v>100</v>
      </c>
      <c r="Q1198" s="15">
        <v>100</v>
      </c>
      <c r="R1198" s="15">
        <v>20</v>
      </c>
      <c r="S1198" s="17">
        <v>0.2</v>
      </c>
      <c r="T1198" s="17">
        <v>0.2</v>
      </c>
    </row>
    <row r="1199" spans="1:20" x14ac:dyDescent="0.25">
      <c r="A1199" s="15">
        <v>1198</v>
      </c>
      <c r="B1199" s="15" t="s">
        <v>2853</v>
      </c>
      <c r="C1199" s="15">
        <v>3975</v>
      </c>
      <c r="D1199" s="15" t="s">
        <v>1189</v>
      </c>
      <c r="E1199" s="15" t="s">
        <v>2846</v>
      </c>
      <c r="F1199" s="15" t="s">
        <v>2846</v>
      </c>
      <c r="G1199" s="15" t="s">
        <v>39</v>
      </c>
      <c r="H1199" s="15" t="s">
        <v>1381</v>
      </c>
      <c r="I1199" s="15" t="s">
        <v>2856</v>
      </c>
      <c r="J1199" s="15" t="s">
        <v>85</v>
      </c>
      <c r="K1199" s="15" t="s">
        <v>86</v>
      </c>
      <c r="L1199" s="15" t="s">
        <v>87</v>
      </c>
      <c r="M1199" s="15" t="s">
        <v>88</v>
      </c>
      <c r="N1199" s="16">
        <v>43784</v>
      </c>
      <c r="O1199" s="16">
        <v>44561</v>
      </c>
      <c r="P1199" s="15">
        <v>50</v>
      </c>
      <c r="Q1199" s="15">
        <v>100</v>
      </c>
      <c r="R1199" s="15">
        <v>20</v>
      </c>
      <c r="S1199" s="17">
        <v>0.4</v>
      </c>
      <c r="T1199" s="17">
        <v>0.2</v>
      </c>
    </row>
    <row r="1200" spans="1:20" x14ac:dyDescent="0.25">
      <c r="A1200" s="15">
        <v>1199</v>
      </c>
      <c r="B1200" s="15" t="s">
        <v>2853</v>
      </c>
      <c r="C1200" s="15">
        <v>3975</v>
      </c>
      <c r="D1200" s="15" t="s">
        <v>1189</v>
      </c>
      <c r="E1200" s="15" t="s">
        <v>2846</v>
      </c>
      <c r="F1200" s="15" t="s">
        <v>2846</v>
      </c>
      <c r="G1200" s="15" t="s">
        <v>51</v>
      </c>
      <c r="H1200" s="15" t="s">
        <v>1383</v>
      </c>
      <c r="I1200" s="15" t="s">
        <v>2855</v>
      </c>
      <c r="J1200" s="15" t="s">
        <v>1384</v>
      </c>
      <c r="K1200" s="15" t="s">
        <v>1385</v>
      </c>
      <c r="L1200" s="15" t="s">
        <v>92</v>
      </c>
      <c r="M1200" s="15" t="s">
        <v>93</v>
      </c>
      <c r="N1200" s="16">
        <v>43784</v>
      </c>
      <c r="O1200" s="16">
        <v>44196</v>
      </c>
      <c r="P1200" s="15">
        <v>100</v>
      </c>
      <c r="Q1200" s="15">
        <v>100</v>
      </c>
      <c r="R1200" s="15">
        <v>50</v>
      </c>
      <c r="S1200" s="17">
        <v>0.5</v>
      </c>
      <c r="T1200" s="17">
        <v>0.5</v>
      </c>
    </row>
    <row r="1201" spans="1:20" x14ac:dyDescent="0.25">
      <c r="A1201" s="15">
        <v>1200</v>
      </c>
      <c r="B1201" s="15" t="s">
        <v>2853</v>
      </c>
      <c r="C1201" s="15">
        <v>3975</v>
      </c>
      <c r="D1201" s="15" t="s">
        <v>1189</v>
      </c>
      <c r="E1201" s="15" t="s">
        <v>2846</v>
      </c>
      <c r="F1201" s="15" t="s">
        <v>2846</v>
      </c>
      <c r="G1201" s="15" t="s">
        <v>40</v>
      </c>
      <c r="H1201" s="15" t="s">
        <v>1387</v>
      </c>
      <c r="I1201" s="15" t="s">
        <v>2855</v>
      </c>
      <c r="J1201" s="15" t="s">
        <v>90</v>
      </c>
      <c r="K1201" s="15" t="s">
        <v>91</v>
      </c>
      <c r="L1201" s="15" t="s">
        <v>92</v>
      </c>
      <c r="M1201" s="15" t="s">
        <v>93</v>
      </c>
      <c r="N1201" s="16">
        <v>43784</v>
      </c>
      <c r="O1201" s="16">
        <v>43920</v>
      </c>
      <c r="P1201" s="15">
        <v>100</v>
      </c>
      <c r="Q1201" s="15">
        <v>100</v>
      </c>
      <c r="R1201" s="15">
        <v>0</v>
      </c>
      <c r="S1201" s="17">
        <v>0</v>
      </c>
      <c r="T1201" s="17">
        <v>0</v>
      </c>
    </row>
    <row r="1202" spans="1:20" x14ac:dyDescent="0.25">
      <c r="A1202" s="15">
        <v>1201</v>
      </c>
      <c r="B1202" s="15" t="s">
        <v>2853</v>
      </c>
      <c r="C1202" s="15">
        <v>3975</v>
      </c>
      <c r="D1202" s="15" t="s">
        <v>1189</v>
      </c>
      <c r="E1202" s="15" t="s">
        <v>2846</v>
      </c>
      <c r="F1202" s="15" t="s">
        <v>2846</v>
      </c>
      <c r="G1202" s="15" t="s">
        <v>42</v>
      </c>
      <c r="H1202" s="15" t="s">
        <v>1389</v>
      </c>
      <c r="I1202" s="15" t="s">
        <v>2856</v>
      </c>
      <c r="J1202" s="15" t="s">
        <v>90</v>
      </c>
      <c r="K1202" s="15" t="s">
        <v>91</v>
      </c>
      <c r="L1202" s="15" t="s">
        <v>92</v>
      </c>
      <c r="M1202" s="15" t="s">
        <v>93</v>
      </c>
      <c r="N1202" s="16">
        <v>43831</v>
      </c>
      <c r="O1202" s="16">
        <v>44196</v>
      </c>
      <c r="P1202" s="15">
        <v>100</v>
      </c>
      <c r="Q1202" s="15">
        <v>100</v>
      </c>
      <c r="R1202" s="15">
        <v>0</v>
      </c>
      <c r="S1202" s="17">
        <v>0</v>
      </c>
      <c r="T1202" s="17">
        <v>0</v>
      </c>
    </row>
    <row r="1203" spans="1:20" x14ac:dyDescent="0.25">
      <c r="A1203" s="15">
        <v>1202</v>
      </c>
      <c r="B1203" s="15" t="s">
        <v>2853</v>
      </c>
      <c r="C1203" s="15">
        <v>3975</v>
      </c>
      <c r="D1203" s="15" t="s">
        <v>1189</v>
      </c>
      <c r="E1203" s="15" t="s">
        <v>2846</v>
      </c>
      <c r="F1203" s="15" t="s">
        <v>2846</v>
      </c>
      <c r="G1203" s="15" t="s">
        <v>205</v>
      </c>
      <c r="H1203" s="15" t="s">
        <v>1391</v>
      </c>
      <c r="I1203" s="15" t="s">
        <v>2856</v>
      </c>
      <c r="J1203" s="15" t="s">
        <v>90</v>
      </c>
      <c r="K1203" s="15" t="s">
        <v>91</v>
      </c>
      <c r="L1203" s="15" t="s">
        <v>92</v>
      </c>
      <c r="M1203" s="15" t="s">
        <v>93</v>
      </c>
      <c r="N1203" s="16">
        <v>43831</v>
      </c>
      <c r="O1203" s="16">
        <v>44196</v>
      </c>
      <c r="P1203" s="15">
        <v>100</v>
      </c>
      <c r="Q1203" s="15">
        <v>100</v>
      </c>
      <c r="R1203" s="15">
        <v>0</v>
      </c>
      <c r="S1203" s="17">
        <v>0</v>
      </c>
      <c r="T1203" s="17">
        <v>0</v>
      </c>
    </row>
    <row r="1204" spans="1:20" x14ac:dyDescent="0.25">
      <c r="A1204" s="15">
        <v>1203</v>
      </c>
      <c r="B1204" s="15" t="s">
        <v>2853</v>
      </c>
      <c r="C1204" s="15">
        <v>3975</v>
      </c>
      <c r="D1204" s="15" t="s">
        <v>1189</v>
      </c>
      <c r="E1204" s="15" t="s">
        <v>2846</v>
      </c>
      <c r="F1204" s="15" t="s">
        <v>2846</v>
      </c>
      <c r="G1204" s="15" t="s">
        <v>210</v>
      </c>
      <c r="H1204" s="15" t="s">
        <v>1393</v>
      </c>
      <c r="I1204" s="15" t="s">
        <v>2856</v>
      </c>
      <c r="J1204" s="15" t="s">
        <v>85</v>
      </c>
      <c r="K1204" s="15" t="s">
        <v>86</v>
      </c>
      <c r="L1204" s="15" t="s">
        <v>87</v>
      </c>
      <c r="M1204" s="15" t="s">
        <v>88</v>
      </c>
      <c r="N1204" s="16">
        <v>43784</v>
      </c>
      <c r="O1204" s="16">
        <v>44196</v>
      </c>
      <c r="P1204" s="15">
        <v>100</v>
      </c>
      <c r="Q1204" s="15">
        <v>100</v>
      </c>
      <c r="R1204" s="15">
        <v>60</v>
      </c>
      <c r="S1204" s="17">
        <v>0.6</v>
      </c>
      <c r="T1204" s="17">
        <v>0.6</v>
      </c>
    </row>
    <row r="1205" spans="1:20" x14ac:dyDescent="0.25">
      <c r="A1205" s="15">
        <v>1204</v>
      </c>
      <c r="B1205" s="15" t="s">
        <v>2853</v>
      </c>
      <c r="C1205" s="15">
        <v>3975</v>
      </c>
      <c r="D1205" s="15" t="s">
        <v>1189</v>
      </c>
      <c r="E1205" s="15" t="s">
        <v>2846</v>
      </c>
      <c r="F1205" s="15" t="s">
        <v>2846</v>
      </c>
      <c r="G1205" s="15" t="s">
        <v>209</v>
      </c>
      <c r="H1205" s="15" t="s">
        <v>1397</v>
      </c>
      <c r="I1205" s="15" t="s">
        <v>2855</v>
      </c>
      <c r="J1205" s="15" t="s">
        <v>888</v>
      </c>
      <c r="K1205" s="15" t="s">
        <v>889</v>
      </c>
      <c r="L1205" s="15" t="s">
        <v>228</v>
      </c>
      <c r="M1205" s="15" t="s">
        <v>229</v>
      </c>
      <c r="N1205" s="16">
        <v>43784</v>
      </c>
      <c r="O1205" s="16">
        <v>44012</v>
      </c>
      <c r="P1205" s="15">
        <v>100</v>
      </c>
      <c r="Q1205" s="15">
        <v>100</v>
      </c>
      <c r="R1205" s="15">
        <v>70</v>
      </c>
      <c r="S1205" s="17">
        <v>0.7</v>
      </c>
      <c r="T1205" s="17">
        <v>0.7</v>
      </c>
    </row>
    <row r="1206" spans="1:20" x14ac:dyDescent="0.25">
      <c r="A1206" s="15">
        <v>1205</v>
      </c>
      <c r="B1206" s="15" t="s">
        <v>2853</v>
      </c>
      <c r="C1206" s="15">
        <v>3975</v>
      </c>
      <c r="D1206" s="15" t="s">
        <v>1189</v>
      </c>
      <c r="E1206" s="15" t="s">
        <v>2846</v>
      </c>
      <c r="F1206" s="15" t="s">
        <v>2846</v>
      </c>
      <c r="G1206" s="15" t="s">
        <v>207</v>
      </c>
      <c r="H1206" s="15" t="s">
        <v>1398</v>
      </c>
      <c r="I1206" s="15" t="s">
        <v>2855</v>
      </c>
      <c r="J1206" s="15" t="s">
        <v>90</v>
      </c>
      <c r="K1206" s="15" t="s">
        <v>91</v>
      </c>
      <c r="L1206" s="15" t="s">
        <v>92</v>
      </c>
      <c r="M1206" s="15" t="s">
        <v>93</v>
      </c>
      <c r="N1206" s="16">
        <v>43831</v>
      </c>
      <c r="O1206" s="16">
        <v>44377</v>
      </c>
      <c r="P1206" s="15">
        <v>50</v>
      </c>
      <c r="Q1206" s="15">
        <v>100</v>
      </c>
      <c r="R1206" s="15">
        <v>0</v>
      </c>
      <c r="S1206" s="17">
        <v>0</v>
      </c>
      <c r="T1206" s="17">
        <v>0</v>
      </c>
    </row>
    <row r="1207" spans="1:20" x14ac:dyDescent="0.25">
      <c r="A1207" s="15">
        <v>1206</v>
      </c>
      <c r="B1207" s="15" t="s">
        <v>2853</v>
      </c>
      <c r="C1207" s="15">
        <v>3975</v>
      </c>
      <c r="D1207" s="15" t="s">
        <v>1189</v>
      </c>
      <c r="E1207" s="15" t="s">
        <v>2846</v>
      </c>
      <c r="F1207" s="15" t="s">
        <v>2846</v>
      </c>
      <c r="G1207" s="15" t="s">
        <v>206</v>
      </c>
      <c r="H1207" s="15" t="s">
        <v>1399</v>
      </c>
      <c r="I1207" s="15" t="s">
        <v>2855</v>
      </c>
      <c r="J1207" s="15" t="s">
        <v>999</v>
      </c>
      <c r="K1207" s="15" t="s">
        <v>1000</v>
      </c>
      <c r="L1207" s="15" t="s">
        <v>228</v>
      </c>
      <c r="M1207" s="15" t="s">
        <v>229</v>
      </c>
      <c r="N1207" s="16">
        <v>43784</v>
      </c>
      <c r="O1207" s="16">
        <v>44196</v>
      </c>
      <c r="P1207" s="15">
        <v>100</v>
      </c>
      <c r="Q1207" s="15">
        <v>100</v>
      </c>
      <c r="R1207" s="15">
        <v>40</v>
      </c>
      <c r="S1207" s="17">
        <v>0.4</v>
      </c>
      <c r="T1207" s="17">
        <v>0.4</v>
      </c>
    </row>
    <row r="1208" spans="1:20" x14ac:dyDescent="0.25">
      <c r="A1208" s="15">
        <v>1207</v>
      </c>
      <c r="B1208" s="15" t="s">
        <v>2853</v>
      </c>
      <c r="C1208" s="15">
        <v>3975</v>
      </c>
      <c r="D1208" s="15" t="s">
        <v>1189</v>
      </c>
      <c r="E1208" s="15" t="s">
        <v>2846</v>
      </c>
      <c r="F1208" s="15" t="s">
        <v>2846</v>
      </c>
      <c r="G1208" s="15" t="s">
        <v>208</v>
      </c>
      <c r="H1208" s="15" t="s">
        <v>1400</v>
      </c>
      <c r="I1208" s="15" t="s">
        <v>2051</v>
      </c>
      <c r="J1208" s="15" t="s">
        <v>90</v>
      </c>
      <c r="K1208" s="15" t="s">
        <v>91</v>
      </c>
      <c r="L1208" s="15" t="s">
        <v>92</v>
      </c>
      <c r="M1208" s="15" t="s">
        <v>93</v>
      </c>
      <c r="N1208" s="16">
        <v>43784</v>
      </c>
      <c r="O1208" s="16">
        <v>43830</v>
      </c>
      <c r="P1208" s="15">
        <v>100</v>
      </c>
      <c r="Q1208" s="15">
        <v>100</v>
      </c>
      <c r="R1208" s="15">
        <v>100</v>
      </c>
      <c r="S1208" s="17">
        <v>1</v>
      </c>
      <c r="T1208" s="17">
        <v>1</v>
      </c>
    </row>
    <row r="1209" spans="1:20" x14ac:dyDescent="0.25">
      <c r="A1209" s="15">
        <v>1208</v>
      </c>
      <c r="B1209" s="15" t="s">
        <v>2853</v>
      </c>
      <c r="C1209" s="15">
        <v>3975</v>
      </c>
      <c r="D1209" s="15" t="s">
        <v>1189</v>
      </c>
      <c r="E1209" s="15" t="s">
        <v>2846</v>
      </c>
      <c r="F1209" s="15" t="s">
        <v>2846</v>
      </c>
      <c r="G1209" s="15" t="s">
        <v>211</v>
      </c>
      <c r="H1209" s="15" t="s">
        <v>1401</v>
      </c>
      <c r="I1209" s="15" t="s">
        <v>2855</v>
      </c>
      <c r="J1209" s="15" t="s">
        <v>189</v>
      </c>
      <c r="K1209" s="15" t="s">
        <v>190</v>
      </c>
      <c r="L1209" s="15" t="s">
        <v>164</v>
      </c>
      <c r="M1209" s="15" t="s">
        <v>164</v>
      </c>
      <c r="N1209" s="16">
        <v>43831</v>
      </c>
      <c r="O1209" s="16">
        <v>44196</v>
      </c>
      <c r="P1209" s="15">
        <v>100</v>
      </c>
      <c r="Q1209" s="15">
        <v>100</v>
      </c>
      <c r="R1209" s="15">
        <v>0</v>
      </c>
      <c r="S1209" s="17">
        <v>0</v>
      </c>
      <c r="T1209" s="17">
        <v>0</v>
      </c>
    </row>
    <row r="1210" spans="1:20" x14ac:dyDescent="0.25">
      <c r="A1210" s="15">
        <v>1209</v>
      </c>
      <c r="B1210" s="15" t="s">
        <v>2853</v>
      </c>
      <c r="C1210" s="15">
        <v>3975</v>
      </c>
      <c r="D1210" s="15" t="s">
        <v>1189</v>
      </c>
      <c r="E1210" s="15" t="s">
        <v>2846</v>
      </c>
      <c r="F1210" s="15" t="s">
        <v>2846</v>
      </c>
      <c r="G1210" s="15" t="s">
        <v>84</v>
      </c>
      <c r="H1210" s="15" t="s">
        <v>1703</v>
      </c>
      <c r="I1210" s="15" t="s">
        <v>2855</v>
      </c>
      <c r="J1210" s="15" t="s">
        <v>90</v>
      </c>
      <c r="K1210" s="15" t="s">
        <v>91</v>
      </c>
      <c r="L1210" s="15" t="s">
        <v>92</v>
      </c>
      <c r="M1210" s="15" t="s">
        <v>93</v>
      </c>
      <c r="N1210" s="16">
        <v>43831</v>
      </c>
      <c r="O1210" s="16">
        <v>44316</v>
      </c>
      <c r="P1210" s="15">
        <v>80</v>
      </c>
      <c r="Q1210" s="15">
        <v>100</v>
      </c>
      <c r="R1210" s="15">
        <v>0</v>
      </c>
      <c r="S1210" s="17">
        <v>0</v>
      </c>
      <c r="T1210" s="17">
        <v>0</v>
      </c>
    </row>
    <row r="1211" spans="1:20" x14ac:dyDescent="0.25">
      <c r="A1211" s="15">
        <v>1210</v>
      </c>
      <c r="B1211" s="15" t="s">
        <v>2853</v>
      </c>
      <c r="C1211" s="15">
        <v>3975</v>
      </c>
      <c r="D1211" s="15" t="s">
        <v>1189</v>
      </c>
      <c r="E1211" s="15" t="s">
        <v>2846</v>
      </c>
      <c r="F1211" s="15" t="s">
        <v>2846</v>
      </c>
      <c r="G1211" s="15" t="s">
        <v>128</v>
      </c>
      <c r="H1211" s="15" t="s">
        <v>1704</v>
      </c>
      <c r="I1211" s="15" t="s">
        <v>2855</v>
      </c>
      <c r="J1211" s="15" t="s">
        <v>154</v>
      </c>
      <c r="K1211" s="15" t="s">
        <v>155</v>
      </c>
      <c r="L1211" s="15" t="s">
        <v>156</v>
      </c>
      <c r="M1211" s="15" t="s">
        <v>156</v>
      </c>
      <c r="N1211" s="16">
        <v>43784</v>
      </c>
      <c r="O1211" s="16">
        <v>44806</v>
      </c>
      <c r="P1211" s="15">
        <v>70</v>
      </c>
      <c r="Q1211" s="15">
        <v>100</v>
      </c>
      <c r="R1211" s="15">
        <v>0</v>
      </c>
      <c r="S1211" s="17">
        <v>0</v>
      </c>
      <c r="T1211" s="17">
        <v>0</v>
      </c>
    </row>
    <row r="1212" spans="1:20" x14ac:dyDescent="0.25">
      <c r="A1212" s="15">
        <v>1211</v>
      </c>
      <c r="B1212" s="15" t="s">
        <v>2853</v>
      </c>
      <c r="C1212" s="15">
        <v>3975</v>
      </c>
      <c r="D1212" s="15" t="s">
        <v>1189</v>
      </c>
      <c r="E1212" s="15" t="s">
        <v>2846</v>
      </c>
      <c r="F1212" s="15" t="s">
        <v>2846</v>
      </c>
      <c r="G1212" s="15" t="s">
        <v>115</v>
      </c>
      <c r="H1212" s="15" t="s">
        <v>1705</v>
      </c>
      <c r="I1212" s="15" t="s">
        <v>2855</v>
      </c>
      <c r="J1212" s="15" t="s">
        <v>154</v>
      </c>
      <c r="K1212" s="15" t="s">
        <v>155</v>
      </c>
      <c r="L1212" s="15" t="s">
        <v>156</v>
      </c>
      <c r="M1212" s="15" t="s">
        <v>156</v>
      </c>
      <c r="N1212" s="16">
        <v>43784</v>
      </c>
      <c r="O1212" s="16">
        <v>44806</v>
      </c>
      <c r="P1212" s="15">
        <v>55</v>
      </c>
      <c r="Q1212" s="15">
        <v>100</v>
      </c>
      <c r="R1212" s="15">
        <v>23</v>
      </c>
      <c r="S1212" s="17">
        <v>0.41818181818181815</v>
      </c>
      <c r="T1212" s="17">
        <v>0.23</v>
      </c>
    </row>
    <row r="1213" spans="1:20" x14ac:dyDescent="0.25">
      <c r="A1213" s="15">
        <v>1212</v>
      </c>
      <c r="B1213" s="15" t="s">
        <v>2853</v>
      </c>
      <c r="C1213" s="15">
        <v>3975</v>
      </c>
      <c r="D1213" s="15" t="s">
        <v>1189</v>
      </c>
      <c r="E1213" s="15" t="s">
        <v>2846</v>
      </c>
      <c r="F1213" s="15" t="s">
        <v>2846</v>
      </c>
      <c r="G1213" s="15" t="s">
        <v>89</v>
      </c>
      <c r="H1213" s="15" t="s">
        <v>1706</v>
      </c>
      <c r="I1213" s="15" t="s">
        <v>2855</v>
      </c>
      <c r="J1213" s="15" t="s">
        <v>154</v>
      </c>
      <c r="K1213" s="15" t="s">
        <v>155</v>
      </c>
      <c r="L1213" s="15" t="s">
        <v>156</v>
      </c>
      <c r="M1213" s="15" t="s">
        <v>156</v>
      </c>
      <c r="N1213" s="16">
        <v>43784</v>
      </c>
      <c r="O1213" s="16">
        <v>44806</v>
      </c>
      <c r="P1213" s="15">
        <v>53</v>
      </c>
      <c r="Q1213" s="15">
        <v>100</v>
      </c>
      <c r="R1213" s="15">
        <v>0</v>
      </c>
      <c r="S1213" s="17">
        <v>0</v>
      </c>
      <c r="T1213" s="17">
        <v>0</v>
      </c>
    </row>
    <row r="1214" spans="1:20" x14ac:dyDescent="0.25">
      <c r="A1214" s="15">
        <v>1213</v>
      </c>
      <c r="B1214" s="15" t="s">
        <v>2853</v>
      </c>
      <c r="C1214" s="15">
        <v>3975</v>
      </c>
      <c r="D1214" s="15" t="s">
        <v>1189</v>
      </c>
      <c r="E1214" s="15" t="s">
        <v>2846</v>
      </c>
      <c r="F1214" s="15" t="s">
        <v>2846</v>
      </c>
      <c r="G1214" s="15" t="s">
        <v>102</v>
      </c>
      <c r="H1214" s="15" t="s">
        <v>1707</v>
      </c>
      <c r="I1214" s="15" t="s">
        <v>2855</v>
      </c>
      <c r="J1214" s="15" t="s">
        <v>154</v>
      </c>
      <c r="K1214" s="15" t="s">
        <v>155</v>
      </c>
      <c r="L1214" s="15" t="s">
        <v>156</v>
      </c>
      <c r="M1214" s="15" t="s">
        <v>156</v>
      </c>
      <c r="N1214" s="16">
        <v>43784</v>
      </c>
      <c r="O1214" s="16">
        <v>44806</v>
      </c>
      <c r="P1214" s="15">
        <v>30</v>
      </c>
      <c r="Q1214" s="15">
        <v>100</v>
      </c>
      <c r="R1214" s="15">
        <v>5</v>
      </c>
      <c r="S1214" s="17">
        <v>0.16666666666666666</v>
      </c>
      <c r="T1214" s="17">
        <v>0.05</v>
      </c>
    </row>
    <row r="1215" spans="1:20" x14ac:dyDescent="0.25">
      <c r="A1215" s="15">
        <v>1214</v>
      </c>
      <c r="B1215" s="15" t="s">
        <v>2853</v>
      </c>
      <c r="C1215" s="15">
        <v>3975</v>
      </c>
      <c r="D1215" s="15" t="s">
        <v>1189</v>
      </c>
      <c r="E1215" s="15" t="s">
        <v>2846</v>
      </c>
      <c r="F1215" s="15" t="s">
        <v>2846</v>
      </c>
      <c r="G1215" s="15" t="s">
        <v>129</v>
      </c>
      <c r="H1215" s="15" t="s">
        <v>1708</v>
      </c>
      <c r="I1215" s="15" t="s">
        <v>2855</v>
      </c>
      <c r="J1215" s="15" t="s">
        <v>154</v>
      </c>
      <c r="K1215" s="15" t="s">
        <v>155</v>
      </c>
      <c r="L1215" s="15" t="s">
        <v>156</v>
      </c>
      <c r="M1215" s="15" t="s">
        <v>156</v>
      </c>
      <c r="N1215" s="16">
        <v>43952</v>
      </c>
      <c r="O1215" s="16">
        <v>44806</v>
      </c>
      <c r="P1215" s="15">
        <v>50</v>
      </c>
      <c r="Q1215" s="15">
        <v>100</v>
      </c>
      <c r="R1215" s="15">
        <v>0</v>
      </c>
      <c r="S1215" s="17">
        <v>0</v>
      </c>
      <c r="T1215" s="17">
        <v>0</v>
      </c>
    </row>
    <row r="1216" spans="1:20" x14ac:dyDescent="0.25">
      <c r="A1216" s="15">
        <v>1215</v>
      </c>
      <c r="B1216" s="15" t="s">
        <v>2853</v>
      </c>
      <c r="C1216" s="15">
        <v>3975</v>
      </c>
      <c r="D1216" s="15" t="s">
        <v>1189</v>
      </c>
      <c r="E1216" s="15" t="s">
        <v>2846</v>
      </c>
      <c r="F1216" s="15" t="s">
        <v>2846</v>
      </c>
      <c r="G1216" s="15" t="s">
        <v>94</v>
      </c>
      <c r="H1216" s="15" t="s">
        <v>1709</v>
      </c>
      <c r="I1216" s="15" t="s">
        <v>2855</v>
      </c>
      <c r="J1216" s="15" t="s">
        <v>154</v>
      </c>
      <c r="K1216" s="15" t="s">
        <v>155</v>
      </c>
      <c r="L1216" s="15" t="s">
        <v>156</v>
      </c>
      <c r="M1216" s="15" t="s">
        <v>156</v>
      </c>
      <c r="N1216" s="16">
        <v>43784</v>
      </c>
      <c r="O1216" s="16">
        <v>44806</v>
      </c>
      <c r="P1216" s="15">
        <v>51</v>
      </c>
      <c r="Q1216" s="15">
        <v>100</v>
      </c>
      <c r="R1216" s="15">
        <v>0</v>
      </c>
      <c r="S1216" s="17">
        <v>0</v>
      </c>
      <c r="T1216" s="17">
        <v>0</v>
      </c>
    </row>
    <row r="1217" spans="1:20" x14ac:dyDescent="0.25">
      <c r="A1217" s="15">
        <v>1216</v>
      </c>
      <c r="B1217" s="15" t="s">
        <v>2853</v>
      </c>
      <c r="C1217" s="15">
        <v>3975</v>
      </c>
      <c r="D1217" s="15" t="s">
        <v>1189</v>
      </c>
      <c r="E1217" s="15" t="s">
        <v>2846</v>
      </c>
      <c r="F1217" s="15" t="s">
        <v>2846</v>
      </c>
      <c r="G1217" s="15" t="s">
        <v>134</v>
      </c>
      <c r="H1217" s="15" t="s">
        <v>1710</v>
      </c>
      <c r="I1217" s="15" t="s">
        <v>2855</v>
      </c>
      <c r="J1217" s="15" t="s">
        <v>311</v>
      </c>
      <c r="K1217" s="15" t="s">
        <v>312</v>
      </c>
      <c r="L1217" s="15" t="s">
        <v>313</v>
      </c>
      <c r="M1217" s="15" t="s">
        <v>314</v>
      </c>
      <c r="N1217" s="16">
        <v>43784</v>
      </c>
      <c r="O1217" s="16">
        <v>44012</v>
      </c>
      <c r="P1217" s="15">
        <v>100</v>
      </c>
      <c r="Q1217" s="15">
        <v>100</v>
      </c>
      <c r="R1217" s="15">
        <v>100</v>
      </c>
      <c r="S1217" s="17">
        <v>1</v>
      </c>
      <c r="T1217" s="17">
        <v>1</v>
      </c>
    </row>
    <row r="1218" spans="1:20" x14ac:dyDescent="0.25">
      <c r="A1218" s="15">
        <v>1217</v>
      </c>
      <c r="B1218" s="15" t="s">
        <v>2853</v>
      </c>
      <c r="C1218" s="15">
        <v>3975</v>
      </c>
      <c r="D1218" s="15" t="s">
        <v>1189</v>
      </c>
      <c r="E1218" s="15" t="s">
        <v>2846</v>
      </c>
      <c r="F1218" s="15" t="s">
        <v>2846</v>
      </c>
      <c r="G1218" s="15" t="s">
        <v>97</v>
      </c>
      <c r="H1218" s="15" t="s">
        <v>1711</v>
      </c>
      <c r="I1218" s="15" t="s">
        <v>2855</v>
      </c>
      <c r="J1218" s="15" t="s">
        <v>162</v>
      </c>
      <c r="K1218" s="15" t="s">
        <v>163</v>
      </c>
      <c r="L1218" s="15" t="s">
        <v>164</v>
      </c>
      <c r="M1218" s="15" t="s">
        <v>164</v>
      </c>
      <c r="N1218" s="16">
        <v>43784</v>
      </c>
      <c r="O1218" s="16">
        <v>44074</v>
      </c>
      <c r="P1218" s="15">
        <v>100</v>
      </c>
      <c r="Q1218" s="15">
        <v>100</v>
      </c>
      <c r="R1218" s="15">
        <v>45</v>
      </c>
      <c r="S1218" s="17">
        <v>0.45</v>
      </c>
      <c r="T1218" s="17">
        <v>0.45</v>
      </c>
    </row>
    <row r="1219" spans="1:20" x14ac:dyDescent="0.25">
      <c r="A1219" s="15">
        <v>1218</v>
      </c>
      <c r="B1219" s="15" t="s">
        <v>2853</v>
      </c>
      <c r="C1219" s="15">
        <v>3977</v>
      </c>
      <c r="D1219" s="15" t="s">
        <v>1717</v>
      </c>
      <c r="E1219" s="15" t="s">
        <v>2846</v>
      </c>
      <c r="F1219" s="15" t="s">
        <v>2846</v>
      </c>
      <c r="G1219" s="15" t="s">
        <v>206</v>
      </c>
      <c r="H1219" s="15" t="s">
        <v>1718</v>
      </c>
      <c r="I1219" s="15" t="s">
        <v>2855</v>
      </c>
      <c r="J1219" s="15" t="s">
        <v>317</v>
      </c>
      <c r="K1219" s="15" t="s">
        <v>318</v>
      </c>
      <c r="L1219" s="15" t="s">
        <v>319</v>
      </c>
      <c r="M1219" s="15" t="s">
        <v>320</v>
      </c>
      <c r="N1219" s="16">
        <v>43831</v>
      </c>
      <c r="O1219" s="16">
        <v>46022</v>
      </c>
      <c r="P1219" s="15">
        <v>20000</v>
      </c>
      <c r="Q1219" s="15">
        <v>120000</v>
      </c>
      <c r="R1219" s="15">
        <v>0</v>
      </c>
      <c r="S1219" s="17">
        <v>0</v>
      </c>
      <c r="T1219" s="17">
        <v>0</v>
      </c>
    </row>
    <row r="1220" spans="1:20" x14ac:dyDescent="0.25">
      <c r="A1220" s="15">
        <v>1219</v>
      </c>
      <c r="B1220" s="15" t="s">
        <v>2853</v>
      </c>
      <c r="C1220" s="15">
        <v>3977</v>
      </c>
      <c r="D1220" s="15" t="s">
        <v>1717</v>
      </c>
      <c r="E1220" s="15" t="s">
        <v>2846</v>
      </c>
      <c r="F1220" s="15" t="s">
        <v>2846</v>
      </c>
      <c r="G1220" s="15" t="s">
        <v>89</v>
      </c>
      <c r="H1220" s="15" t="s">
        <v>1720</v>
      </c>
      <c r="I1220" s="15" t="s">
        <v>2855</v>
      </c>
      <c r="J1220" s="15" t="s">
        <v>317</v>
      </c>
      <c r="K1220" s="15" t="s">
        <v>318</v>
      </c>
      <c r="L1220" s="15" t="s">
        <v>319</v>
      </c>
      <c r="M1220" s="15" t="s">
        <v>320</v>
      </c>
      <c r="N1220" s="16">
        <v>43831</v>
      </c>
      <c r="O1220" s="16">
        <v>46022</v>
      </c>
      <c r="P1220" s="15">
        <v>25000</v>
      </c>
      <c r="Q1220" s="15">
        <v>170000</v>
      </c>
      <c r="R1220" s="15">
        <v>0</v>
      </c>
      <c r="S1220" s="17">
        <v>0</v>
      </c>
      <c r="T1220" s="17">
        <v>0</v>
      </c>
    </row>
    <row r="1221" spans="1:20" x14ac:dyDescent="0.25">
      <c r="A1221" s="15">
        <v>1220</v>
      </c>
      <c r="B1221" s="15" t="s">
        <v>2853</v>
      </c>
      <c r="C1221" s="15">
        <v>3977</v>
      </c>
      <c r="D1221" s="15" t="s">
        <v>1717</v>
      </c>
      <c r="E1221" s="15" t="s">
        <v>2846</v>
      </c>
      <c r="F1221" s="15" t="s">
        <v>2846</v>
      </c>
      <c r="G1221" s="15" t="s">
        <v>97</v>
      </c>
      <c r="H1221" s="15" t="s">
        <v>1744</v>
      </c>
      <c r="I1221" s="15" t="s">
        <v>2855</v>
      </c>
      <c r="J1221" s="15" t="s">
        <v>317</v>
      </c>
      <c r="K1221" s="15" t="s">
        <v>318</v>
      </c>
      <c r="L1221" s="15" t="s">
        <v>319</v>
      </c>
      <c r="M1221" s="15" t="s">
        <v>320</v>
      </c>
      <c r="N1221" s="16">
        <v>43808</v>
      </c>
      <c r="O1221" s="16">
        <v>43830</v>
      </c>
      <c r="P1221" s="15">
        <v>100</v>
      </c>
      <c r="Q1221" s="15">
        <v>100</v>
      </c>
      <c r="R1221" s="15">
        <v>0</v>
      </c>
      <c r="S1221" s="17">
        <v>0</v>
      </c>
      <c r="T1221" s="17">
        <v>0</v>
      </c>
    </row>
    <row r="1222" spans="1:20" x14ac:dyDescent="0.25">
      <c r="A1222" s="15">
        <v>1221</v>
      </c>
      <c r="B1222" s="15" t="s">
        <v>2853</v>
      </c>
      <c r="C1222" s="15">
        <v>3977</v>
      </c>
      <c r="D1222" s="15" t="s">
        <v>1717</v>
      </c>
      <c r="E1222" s="15" t="s">
        <v>2846</v>
      </c>
      <c r="F1222" s="15" t="s">
        <v>2846</v>
      </c>
      <c r="G1222" s="15" t="s">
        <v>205</v>
      </c>
      <c r="H1222" s="15" t="s">
        <v>1745</v>
      </c>
      <c r="I1222" s="15" t="s">
        <v>2855</v>
      </c>
      <c r="J1222" s="15" t="s">
        <v>317</v>
      </c>
      <c r="K1222" s="15" t="s">
        <v>318</v>
      </c>
      <c r="L1222" s="15" t="s">
        <v>319</v>
      </c>
      <c r="M1222" s="15" t="s">
        <v>320</v>
      </c>
      <c r="N1222" s="16">
        <v>43808</v>
      </c>
      <c r="O1222" s="16">
        <v>43830</v>
      </c>
      <c r="P1222" s="15">
        <v>100</v>
      </c>
      <c r="Q1222" s="15">
        <v>100</v>
      </c>
      <c r="R1222" s="15">
        <v>0</v>
      </c>
      <c r="S1222" s="17">
        <v>0</v>
      </c>
      <c r="T1222" s="17">
        <v>0</v>
      </c>
    </row>
    <row r="1223" spans="1:20" x14ac:dyDescent="0.25">
      <c r="A1223" s="15">
        <v>1222</v>
      </c>
      <c r="B1223" s="15" t="s">
        <v>2853</v>
      </c>
      <c r="C1223" s="15">
        <v>3977</v>
      </c>
      <c r="D1223" s="15" t="s">
        <v>1717</v>
      </c>
      <c r="E1223" s="15" t="s">
        <v>2846</v>
      </c>
      <c r="F1223" s="15" t="s">
        <v>2846</v>
      </c>
      <c r="G1223" s="15" t="s">
        <v>359</v>
      </c>
      <c r="H1223" s="15" t="s">
        <v>1746</v>
      </c>
      <c r="I1223" s="15" t="s">
        <v>2855</v>
      </c>
      <c r="J1223" s="15" t="s">
        <v>317</v>
      </c>
      <c r="K1223" s="15" t="s">
        <v>318</v>
      </c>
      <c r="L1223" s="15" t="s">
        <v>319</v>
      </c>
      <c r="M1223" s="15" t="s">
        <v>320</v>
      </c>
      <c r="N1223" s="16">
        <v>43808</v>
      </c>
      <c r="O1223" s="16">
        <v>43830</v>
      </c>
      <c r="P1223" s="15">
        <v>100</v>
      </c>
      <c r="Q1223" s="15">
        <v>100</v>
      </c>
      <c r="R1223" s="15">
        <v>0</v>
      </c>
      <c r="S1223" s="17">
        <v>0</v>
      </c>
      <c r="T1223" s="17">
        <v>0</v>
      </c>
    </row>
    <row r="1224" spans="1:20" x14ac:dyDescent="0.25">
      <c r="A1224" s="15">
        <v>1223</v>
      </c>
      <c r="B1224" s="15" t="s">
        <v>2853</v>
      </c>
      <c r="C1224" s="15">
        <v>3977</v>
      </c>
      <c r="D1224" s="15" t="s">
        <v>1717</v>
      </c>
      <c r="E1224" s="15" t="s">
        <v>2846</v>
      </c>
      <c r="F1224" s="15" t="s">
        <v>2846</v>
      </c>
      <c r="G1224" s="15" t="s">
        <v>244</v>
      </c>
      <c r="H1224" s="15" t="s">
        <v>1781</v>
      </c>
      <c r="I1224" s="15" t="s">
        <v>2855</v>
      </c>
      <c r="J1224" s="15" t="s">
        <v>317</v>
      </c>
      <c r="K1224" s="15" t="s">
        <v>318</v>
      </c>
      <c r="L1224" s="15" t="s">
        <v>319</v>
      </c>
      <c r="M1224" s="15" t="s">
        <v>320</v>
      </c>
      <c r="N1224" s="16">
        <v>43808</v>
      </c>
      <c r="O1224" s="16">
        <v>43830</v>
      </c>
      <c r="P1224" s="15">
        <v>100</v>
      </c>
      <c r="Q1224" s="15">
        <v>100</v>
      </c>
      <c r="R1224" s="15">
        <v>0</v>
      </c>
      <c r="S1224" s="17">
        <v>0</v>
      </c>
      <c r="T1224" s="17">
        <v>0</v>
      </c>
    </row>
    <row r="1225" spans="1:20" x14ac:dyDescent="0.25">
      <c r="A1225" s="15">
        <v>1224</v>
      </c>
      <c r="B1225" s="15" t="s">
        <v>2853</v>
      </c>
      <c r="C1225" s="15">
        <v>3977</v>
      </c>
      <c r="D1225" s="15" t="s">
        <v>1717</v>
      </c>
      <c r="E1225" s="15" t="s">
        <v>2846</v>
      </c>
      <c r="F1225" s="15" t="s">
        <v>2846</v>
      </c>
      <c r="G1225" s="15" t="s">
        <v>337</v>
      </c>
      <c r="H1225" s="15" t="s">
        <v>1782</v>
      </c>
      <c r="I1225" s="15" t="s">
        <v>2855</v>
      </c>
      <c r="J1225" s="15" t="s">
        <v>317</v>
      </c>
      <c r="K1225" s="15" t="s">
        <v>318</v>
      </c>
      <c r="L1225" s="15" t="s">
        <v>319</v>
      </c>
      <c r="M1225" s="15" t="s">
        <v>320</v>
      </c>
      <c r="N1225" s="16">
        <v>43808</v>
      </c>
      <c r="O1225" s="16">
        <v>43830</v>
      </c>
      <c r="P1225" s="15">
        <v>100</v>
      </c>
      <c r="Q1225" s="15">
        <v>100</v>
      </c>
      <c r="R1225" s="15">
        <v>0</v>
      </c>
      <c r="S1225" s="17">
        <v>0</v>
      </c>
      <c r="T1225" s="17">
        <v>0</v>
      </c>
    </row>
    <row r="1226" spans="1:20" x14ac:dyDescent="0.25">
      <c r="A1226" s="15">
        <v>1225</v>
      </c>
      <c r="B1226" s="15" t="s">
        <v>2853</v>
      </c>
      <c r="C1226" s="15">
        <v>3977</v>
      </c>
      <c r="D1226" s="15" t="s">
        <v>1717</v>
      </c>
      <c r="E1226" s="15" t="s">
        <v>2846</v>
      </c>
      <c r="F1226" s="15" t="s">
        <v>2846</v>
      </c>
      <c r="G1226" s="15" t="s">
        <v>128</v>
      </c>
      <c r="H1226" s="15" t="s">
        <v>1783</v>
      </c>
      <c r="I1226" s="15" t="s">
        <v>2855</v>
      </c>
      <c r="J1226" s="15" t="s">
        <v>317</v>
      </c>
      <c r="K1226" s="15" t="s">
        <v>318</v>
      </c>
      <c r="L1226" s="15" t="s">
        <v>319</v>
      </c>
      <c r="M1226" s="15" t="s">
        <v>320</v>
      </c>
      <c r="N1226" s="16">
        <v>43808</v>
      </c>
      <c r="O1226" s="16">
        <v>43830</v>
      </c>
      <c r="P1226" s="15">
        <v>100</v>
      </c>
      <c r="Q1226" s="15">
        <v>100</v>
      </c>
      <c r="R1226" s="15">
        <v>0</v>
      </c>
      <c r="S1226" s="17">
        <v>0</v>
      </c>
      <c r="T1226" s="17">
        <v>0</v>
      </c>
    </row>
    <row r="1227" spans="1:20" x14ac:dyDescent="0.25">
      <c r="A1227" s="15">
        <v>1226</v>
      </c>
      <c r="B1227" s="15" t="s">
        <v>2853</v>
      </c>
      <c r="C1227" s="15">
        <v>3977</v>
      </c>
      <c r="D1227" s="15" t="s">
        <v>1717</v>
      </c>
      <c r="E1227" s="15" t="s">
        <v>2846</v>
      </c>
      <c r="F1227" s="15" t="s">
        <v>2846</v>
      </c>
      <c r="G1227" s="15" t="s">
        <v>355</v>
      </c>
      <c r="H1227" s="15" t="s">
        <v>1795</v>
      </c>
      <c r="I1227" s="15" t="s">
        <v>2855</v>
      </c>
      <c r="J1227" s="15" t="s">
        <v>175</v>
      </c>
      <c r="K1227" s="15" t="s">
        <v>176</v>
      </c>
      <c r="L1227" s="15" t="s">
        <v>177</v>
      </c>
      <c r="M1227" s="15" t="s">
        <v>177</v>
      </c>
      <c r="N1227" s="16">
        <v>43831</v>
      </c>
      <c r="O1227" s="16">
        <v>44742</v>
      </c>
      <c r="P1227" s="15">
        <v>40</v>
      </c>
      <c r="Q1227" s="15">
        <v>100</v>
      </c>
      <c r="R1227" s="15">
        <v>0</v>
      </c>
      <c r="S1227" s="17">
        <v>0</v>
      </c>
      <c r="T1227" s="17">
        <v>0</v>
      </c>
    </row>
    <row r="1228" spans="1:20" x14ac:dyDescent="0.25">
      <c r="A1228" s="15">
        <v>1227</v>
      </c>
      <c r="B1228" s="15" t="s">
        <v>2853</v>
      </c>
      <c r="C1228" s="15">
        <v>3977</v>
      </c>
      <c r="D1228" s="15" t="s">
        <v>1717</v>
      </c>
      <c r="E1228" s="15" t="s">
        <v>2846</v>
      </c>
      <c r="F1228" s="15" t="s">
        <v>2846</v>
      </c>
      <c r="G1228" s="15" t="s">
        <v>372</v>
      </c>
      <c r="H1228" s="15" t="s">
        <v>2003</v>
      </c>
      <c r="I1228" s="15" t="s">
        <v>2855</v>
      </c>
      <c r="J1228" s="15" t="s">
        <v>317</v>
      </c>
      <c r="K1228" s="15" t="s">
        <v>318</v>
      </c>
      <c r="L1228" s="15" t="s">
        <v>319</v>
      </c>
      <c r="M1228" s="15" t="s">
        <v>320</v>
      </c>
      <c r="N1228" s="16">
        <v>43831</v>
      </c>
      <c r="O1228" s="16">
        <v>46022</v>
      </c>
      <c r="P1228" s="15">
        <v>2</v>
      </c>
      <c r="Q1228" s="15">
        <v>12</v>
      </c>
      <c r="R1228" s="15">
        <v>0</v>
      </c>
      <c r="S1228" s="17">
        <v>0</v>
      </c>
      <c r="T1228" s="17">
        <v>0</v>
      </c>
    </row>
    <row r="1229" spans="1:20" x14ac:dyDescent="0.25">
      <c r="A1229" s="15">
        <v>1228</v>
      </c>
      <c r="B1229" s="15" t="s">
        <v>2853</v>
      </c>
      <c r="C1229" s="15">
        <v>3977</v>
      </c>
      <c r="D1229" s="15" t="s">
        <v>1717</v>
      </c>
      <c r="E1229" s="15" t="s">
        <v>2846</v>
      </c>
      <c r="F1229" s="15" t="s">
        <v>2846</v>
      </c>
      <c r="G1229" s="15" t="s">
        <v>207</v>
      </c>
      <c r="H1229" s="15" t="s">
        <v>2022</v>
      </c>
      <c r="I1229" s="15" t="s">
        <v>2855</v>
      </c>
      <c r="J1229" s="15" t="s">
        <v>317</v>
      </c>
      <c r="K1229" s="15" t="s">
        <v>318</v>
      </c>
      <c r="L1229" s="15" t="s">
        <v>319</v>
      </c>
      <c r="M1229" s="15" t="s">
        <v>320</v>
      </c>
      <c r="N1229" s="16">
        <v>43831</v>
      </c>
      <c r="O1229" s="16">
        <v>46022</v>
      </c>
      <c r="P1229" s="15">
        <v>2</v>
      </c>
      <c r="Q1229" s="15">
        <v>12</v>
      </c>
      <c r="R1229" s="15">
        <v>0</v>
      </c>
      <c r="S1229" s="17">
        <v>0</v>
      </c>
      <c r="T1229" s="17">
        <v>0</v>
      </c>
    </row>
    <row r="1230" spans="1:20" x14ac:dyDescent="0.25">
      <c r="A1230" s="15">
        <v>1229</v>
      </c>
      <c r="B1230" s="15" t="s">
        <v>2853</v>
      </c>
      <c r="C1230" s="15">
        <v>3977</v>
      </c>
      <c r="D1230" s="15" t="s">
        <v>1717</v>
      </c>
      <c r="E1230" s="15" t="s">
        <v>2846</v>
      </c>
      <c r="F1230" s="15" t="s">
        <v>2846</v>
      </c>
      <c r="G1230" s="15" t="s">
        <v>102</v>
      </c>
      <c r="H1230" s="15" t="s">
        <v>2023</v>
      </c>
      <c r="I1230" s="15" t="s">
        <v>2855</v>
      </c>
      <c r="J1230" s="15" t="s">
        <v>317</v>
      </c>
      <c r="K1230" s="15" t="s">
        <v>318</v>
      </c>
      <c r="L1230" s="15" t="s">
        <v>319</v>
      </c>
      <c r="M1230" s="15" t="s">
        <v>320</v>
      </c>
      <c r="N1230" s="16">
        <v>43831</v>
      </c>
      <c r="O1230" s="16">
        <v>46022</v>
      </c>
      <c r="P1230" s="15">
        <v>2</v>
      </c>
      <c r="Q1230" s="15">
        <v>12</v>
      </c>
      <c r="R1230" s="15">
        <v>0</v>
      </c>
      <c r="S1230" s="17">
        <v>0</v>
      </c>
      <c r="T1230" s="17">
        <v>0</v>
      </c>
    </row>
    <row r="1231" spans="1:20" x14ac:dyDescent="0.25">
      <c r="A1231" s="15">
        <v>1230</v>
      </c>
      <c r="B1231" s="15" t="s">
        <v>2853</v>
      </c>
      <c r="C1231" s="15">
        <v>3977</v>
      </c>
      <c r="D1231" s="15" t="s">
        <v>1717</v>
      </c>
      <c r="E1231" s="15" t="s">
        <v>2846</v>
      </c>
      <c r="F1231" s="15" t="s">
        <v>2846</v>
      </c>
      <c r="G1231" s="15" t="s">
        <v>374</v>
      </c>
      <c r="H1231" s="15" t="s">
        <v>2046</v>
      </c>
      <c r="I1231" s="15" t="s">
        <v>2855</v>
      </c>
      <c r="J1231" s="15" t="s">
        <v>317</v>
      </c>
      <c r="K1231" s="15" t="s">
        <v>318</v>
      </c>
      <c r="L1231" s="15" t="s">
        <v>319</v>
      </c>
      <c r="M1231" s="15" t="s">
        <v>320</v>
      </c>
      <c r="N1231" s="16">
        <v>43831</v>
      </c>
      <c r="O1231" s="16">
        <v>46022</v>
      </c>
      <c r="P1231" s="15">
        <v>30540</v>
      </c>
      <c r="Q1231" s="15">
        <v>178540</v>
      </c>
      <c r="R1231" s="15">
        <v>0</v>
      </c>
      <c r="S1231" s="17">
        <v>0</v>
      </c>
      <c r="T1231" s="17">
        <v>0</v>
      </c>
    </row>
    <row r="1232" spans="1:20" x14ac:dyDescent="0.25">
      <c r="A1232" s="15">
        <v>1231</v>
      </c>
      <c r="B1232" s="15" t="s">
        <v>2853</v>
      </c>
      <c r="C1232" s="15">
        <v>3977</v>
      </c>
      <c r="D1232" s="15" t="s">
        <v>1717</v>
      </c>
      <c r="E1232" s="15" t="s">
        <v>2846</v>
      </c>
      <c r="F1232" s="15" t="s">
        <v>2846</v>
      </c>
      <c r="G1232" s="15" t="s">
        <v>353</v>
      </c>
      <c r="H1232" s="15" t="s">
        <v>2047</v>
      </c>
      <c r="I1232" s="15" t="s">
        <v>2855</v>
      </c>
      <c r="J1232" s="15" t="s">
        <v>317</v>
      </c>
      <c r="K1232" s="15" t="s">
        <v>318</v>
      </c>
      <c r="L1232" s="15" t="s">
        <v>319</v>
      </c>
      <c r="M1232" s="15" t="s">
        <v>320</v>
      </c>
      <c r="N1232" s="16">
        <v>43831</v>
      </c>
      <c r="O1232" s="16">
        <v>46022</v>
      </c>
      <c r="P1232" s="15">
        <v>25945</v>
      </c>
      <c r="Q1232" s="15">
        <v>178540</v>
      </c>
      <c r="R1232" s="15">
        <v>0</v>
      </c>
      <c r="S1232" s="17">
        <v>0</v>
      </c>
      <c r="T1232" s="17">
        <v>0</v>
      </c>
    </row>
    <row r="1233" spans="1:20" x14ac:dyDescent="0.25">
      <c r="A1233" s="15">
        <v>1232</v>
      </c>
      <c r="B1233" s="15" t="s">
        <v>2853</v>
      </c>
      <c r="C1233" s="15">
        <v>3981</v>
      </c>
      <c r="D1233" s="15" t="s">
        <v>1428</v>
      </c>
      <c r="E1233" s="15" t="s">
        <v>2846</v>
      </c>
      <c r="F1233" s="15" t="s">
        <v>2846</v>
      </c>
      <c r="G1233" s="15" t="s">
        <v>207</v>
      </c>
      <c r="H1233" s="15" t="s">
        <v>1429</v>
      </c>
      <c r="I1233" s="15" t="s">
        <v>2855</v>
      </c>
      <c r="J1233" s="15" t="s">
        <v>311</v>
      </c>
      <c r="K1233" s="15" t="s">
        <v>312</v>
      </c>
      <c r="L1233" s="15" t="s">
        <v>313</v>
      </c>
      <c r="M1233" s="15" t="s">
        <v>314</v>
      </c>
      <c r="N1233" s="16">
        <v>43845</v>
      </c>
      <c r="O1233" s="16">
        <v>44926</v>
      </c>
      <c r="P1233" s="15">
        <v>2</v>
      </c>
      <c r="Q1233" s="15">
        <v>4</v>
      </c>
      <c r="R1233" s="15">
        <v>0</v>
      </c>
      <c r="S1233" s="17">
        <v>0</v>
      </c>
      <c r="T1233" s="17">
        <v>0</v>
      </c>
    </row>
    <row r="1234" spans="1:20" x14ac:dyDescent="0.25">
      <c r="A1234" s="15">
        <v>1233</v>
      </c>
      <c r="B1234" s="15" t="s">
        <v>2853</v>
      </c>
      <c r="C1234" s="15">
        <v>3981</v>
      </c>
      <c r="D1234" s="15" t="s">
        <v>1428</v>
      </c>
      <c r="E1234" s="15" t="s">
        <v>2846</v>
      </c>
      <c r="F1234" s="15" t="s">
        <v>2846</v>
      </c>
      <c r="G1234" s="15" t="s">
        <v>205</v>
      </c>
      <c r="H1234" s="15" t="s">
        <v>1437</v>
      </c>
      <c r="I1234" s="15" t="s">
        <v>2051</v>
      </c>
      <c r="J1234" s="15" t="s">
        <v>311</v>
      </c>
      <c r="K1234" s="15" t="s">
        <v>312</v>
      </c>
      <c r="L1234" s="15" t="s">
        <v>313</v>
      </c>
      <c r="M1234" s="15" t="s">
        <v>314</v>
      </c>
      <c r="N1234" s="16">
        <v>43831</v>
      </c>
      <c r="O1234" s="16">
        <v>44561</v>
      </c>
      <c r="P1234" s="15">
        <v>60</v>
      </c>
      <c r="Q1234" s="15">
        <v>100</v>
      </c>
      <c r="R1234" s="15">
        <v>10</v>
      </c>
      <c r="S1234" s="17">
        <v>0.16666666666666666</v>
      </c>
      <c r="T1234" s="17">
        <v>0.1</v>
      </c>
    </row>
    <row r="1235" spans="1:20" x14ac:dyDescent="0.25">
      <c r="A1235" s="15">
        <v>1234</v>
      </c>
      <c r="B1235" s="15" t="s">
        <v>2853</v>
      </c>
      <c r="C1235" s="15">
        <v>3981</v>
      </c>
      <c r="D1235" s="15" t="s">
        <v>1428</v>
      </c>
      <c r="E1235" s="15" t="s">
        <v>2846</v>
      </c>
      <c r="F1235" s="15" t="s">
        <v>2846</v>
      </c>
      <c r="G1235" s="15" t="s">
        <v>206</v>
      </c>
      <c r="H1235" s="15" t="s">
        <v>1438</v>
      </c>
      <c r="I1235" s="15" t="s">
        <v>2855</v>
      </c>
      <c r="J1235" s="15" t="s">
        <v>311</v>
      </c>
      <c r="K1235" s="15" t="s">
        <v>312</v>
      </c>
      <c r="L1235" s="15" t="s">
        <v>313</v>
      </c>
      <c r="M1235" s="15" t="s">
        <v>314</v>
      </c>
      <c r="N1235" s="16">
        <v>43822</v>
      </c>
      <c r="O1235" s="16">
        <v>44926</v>
      </c>
      <c r="P1235" s="15">
        <v>83</v>
      </c>
      <c r="Q1235" s="15">
        <v>100</v>
      </c>
      <c r="R1235" s="15">
        <v>0</v>
      </c>
      <c r="S1235" s="17">
        <v>0</v>
      </c>
      <c r="T1235" s="17">
        <v>0</v>
      </c>
    </row>
    <row r="1236" spans="1:20" x14ac:dyDescent="0.25">
      <c r="A1236" s="15">
        <v>1235</v>
      </c>
      <c r="B1236" s="15" t="s">
        <v>2853</v>
      </c>
      <c r="C1236" s="15">
        <v>3981</v>
      </c>
      <c r="D1236" s="15" t="s">
        <v>1428</v>
      </c>
      <c r="E1236" s="15" t="s">
        <v>2846</v>
      </c>
      <c r="F1236" s="15" t="s">
        <v>2846</v>
      </c>
      <c r="G1236" s="15" t="s">
        <v>359</v>
      </c>
      <c r="H1236" s="15" t="s">
        <v>1715</v>
      </c>
      <c r="I1236" s="15" t="s">
        <v>2855</v>
      </c>
      <c r="J1236" s="15" t="s">
        <v>311</v>
      </c>
      <c r="K1236" s="15" t="s">
        <v>312</v>
      </c>
      <c r="L1236" s="15" t="s">
        <v>313</v>
      </c>
      <c r="M1236" s="15" t="s">
        <v>314</v>
      </c>
      <c r="N1236" s="16">
        <v>43822</v>
      </c>
      <c r="O1236" s="16">
        <v>44196</v>
      </c>
      <c r="P1236" s="15">
        <v>100</v>
      </c>
      <c r="Q1236" s="15">
        <v>100</v>
      </c>
      <c r="R1236" s="15">
        <v>66.599999999999994</v>
      </c>
      <c r="S1236" s="17">
        <v>0.66599999999999993</v>
      </c>
      <c r="T1236" s="17">
        <v>0.66599999999999993</v>
      </c>
    </row>
    <row r="1237" spans="1:20" x14ac:dyDescent="0.25">
      <c r="A1237" s="15">
        <v>1236</v>
      </c>
      <c r="B1237" s="15" t="s">
        <v>2853</v>
      </c>
      <c r="C1237" s="15">
        <v>3981</v>
      </c>
      <c r="D1237" s="15" t="s">
        <v>1428</v>
      </c>
      <c r="E1237" s="15" t="s">
        <v>2846</v>
      </c>
      <c r="F1237" s="15" t="s">
        <v>2846</v>
      </c>
      <c r="G1237" s="15" t="s">
        <v>244</v>
      </c>
      <c r="H1237" s="15" t="s">
        <v>1719</v>
      </c>
      <c r="I1237" s="15" t="s">
        <v>2855</v>
      </c>
      <c r="J1237" s="15" t="s">
        <v>311</v>
      </c>
      <c r="K1237" s="15" t="s">
        <v>312</v>
      </c>
      <c r="L1237" s="15" t="s">
        <v>313</v>
      </c>
      <c r="M1237" s="15" t="s">
        <v>314</v>
      </c>
      <c r="N1237" s="16">
        <v>43891</v>
      </c>
      <c r="O1237" s="16">
        <v>44926</v>
      </c>
      <c r="P1237" s="15">
        <v>702</v>
      </c>
      <c r="Q1237" s="15">
        <v>1302</v>
      </c>
      <c r="R1237" s="15">
        <v>0</v>
      </c>
      <c r="S1237" s="17">
        <v>0</v>
      </c>
      <c r="T1237" s="17">
        <v>0</v>
      </c>
    </row>
    <row r="1238" spans="1:20" x14ac:dyDescent="0.25">
      <c r="A1238" s="15">
        <v>1237</v>
      </c>
      <c r="B1238" s="15" t="s">
        <v>2853</v>
      </c>
      <c r="C1238" s="15">
        <v>3981</v>
      </c>
      <c r="D1238" s="15" t="s">
        <v>1428</v>
      </c>
      <c r="E1238" s="15" t="s">
        <v>2846</v>
      </c>
      <c r="F1238" s="15" t="s">
        <v>2846</v>
      </c>
      <c r="G1238" s="15" t="s">
        <v>337</v>
      </c>
      <c r="H1238" s="15" t="s">
        <v>1721</v>
      </c>
      <c r="I1238" s="15" t="s">
        <v>2856</v>
      </c>
      <c r="J1238" s="15" t="s">
        <v>311</v>
      </c>
      <c r="K1238" s="15" t="s">
        <v>312</v>
      </c>
      <c r="L1238" s="15" t="s">
        <v>313</v>
      </c>
      <c r="M1238" s="15" t="s">
        <v>314</v>
      </c>
      <c r="N1238" s="16">
        <v>43891</v>
      </c>
      <c r="O1238" s="16">
        <v>44926</v>
      </c>
      <c r="P1238" s="15">
        <v>400</v>
      </c>
      <c r="Q1238" s="15">
        <v>800</v>
      </c>
      <c r="R1238" s="15">
        <v>0</v>
      </c>
      <c r="S1238" s="17">
        <v>0</v>
      </c>
      <c r="T1238" s="17">
        <v>0</v>
      </c>
    </row>
    <row r="1239" spans="1:20" x14ac:dyDescent="0.25">
      <c r="A1239" s="15">
        <v>1238</v>
      </c>
      <c r="B1239" s="15" t="s">
        <v>2853</v>
      </c>
      <c r="C1239" s="15">
        <v>3982</v>
      </c>
      <c r="D1239" s="15" t="s">
        <v>894</v>
      </c>
      <c r="E1239" s="15" t="s">
        <v>2846</v>
      </c>
      <c r="F1239" s="15" t="s">
        <v>2846</v>
      </c>
      <c r="G1239" s="15" t="s">
        <v>63</v>
      </c>
      <c r="H1239" s="15" t="s">
        <v>895</v>
      </c>
      <c r="I1239" s="15" t="s">
        <v>2856</v>
      </c>
      <c r="J1239" s="15" t="s">
        <v>896</v>
      </c>
      <c r="K1239" s="15" t="s">
        <v>897</v>
      </c>
      <c r="L1239" s="15" t="s">
        <v>31</v>
      </c>
      <c r="M1239" s="15" t="s">
        <v>31</v>
      </c>
      <c r="N1239" s="16">
        <v>43843</v>
      </c>
      <c r="O1239" s="16">
        <v>44561</v>
      </c>
      <c r="P1239" s="15">
        <v>30</v>
      </c>
      <c r="Q1239" s="15">
        <v>100</v>
      </c>
      <c r="R1239" s="15">
        <v>0</v>
      </c>
      <c r="S1239" s="17">
        <v>0</v>
      </c>
      <c r="T1239" s="17">
        <v>0</v>
      </c>
    </row>
    <row r="1240" spans="1:20" x14ac:dyDescent="0.25">
      <c r="A1240" s="15">
        <v>1239</v>
      </c>
      <c r="B1240" s="15" t="s">
        <v>2853</v>
      </c>
      <c r="C1240" s="15">
        <v>3982</v>
      </c>
      <c r="D1240" s="15" t="s">
        <v>894</v>
      </c>
      <c r="E1240" s="15" t="s">
        <v>2846</v>
      </c>
      <c r="F1240" s="15" t="s">
        <v>2846</v>
      </c>
      <c r="G1240" s="15" t="s">
        <v>67</v>
      </c>
      <c r="H1240" s="15" t="s">
        <v>917</v>
      </c>
      <c r="I1240" s="15" t="s">
        <v>2856</v>
      </c>
      <c r="J1240" s="15" t="s">
        <v>260</v>
      </c>
      <c r="K1240" s="15" t="s">
        <v>261</v>
      </c>
      <c r="L1240" s="15" t="s">
        <v>31</v>
      </c>
      <c r="M1240" s="15" t="s">
        <v>31</v>
      </c>
      <c r="N1240" s="16">
        <v>43843</v>
      </c>
      <c r="O1240" s="16">
        <v>45291</v>
      </c>
      <c r="P1240" s="15">
        <v>20</v>
      </c>
      <c r="Q1240" s="15">
        <v>100</v>
      </c>
      <c r="R1240" s="15">
        <v>0</v>
      </c>
      <c r="S1240" s="17">
        <v>0</v>
      </c>
      <c r="T1240" s="17">
        <v>0</v>
      </c>
    </row>
    <row r="1241" spans="1:20" x14ac:dyDescent="0.25">
      <c r="A1241" s="15">
        <v>1240</v>
      </c>
      <c r="B1241" s="15" t="s">
        <v>2853</v>
      </c>
      <c r="C1241" s="15">
        <v>3982</v>
      </c>
      <c r="D1241" s="15" t="s">
        <v>894</v>
      </c>
      <c r="E1241" s="15" t="s">
        <v>2846</v>
      </c>
      <c r="F1241" s="15" t="s">
        <v>2846</v>
      </c>
      <c r="G1241" s="15" t="s">
        <v>68</v>
      </c>
      <c r="H1241" s="15" t="s">
        <v>940</v>
      </c>
      <c r="I1241" s="15" t="s">
        <v>2856</v>
      </c>
      <c r="J1241" s="15" t="s">
        <v>252</v>
      </c>
      <c r="K1241" s="15" t="s">
        <v>253</v>
      </c>
      <c r="L1241" s="15" t="s">
        <v>31</v>
      </c>
      <c r="M1241" s="15" t="s">
        <v>31</v>
      </c>
      <c r="N1241" s="16">
        <v>43843</v>
      </c>
      <c r="O1241" s="16">
        <v>44196</v>
      </c>
      <c r="P1241" s="15">
        <v>100</v>
      </c>
      <c r="Q1241" s="15">
        <v>100</v>
      </c>
      <c r="R1241" s="15">
        <v>0</v>
      </c>
      <c r="S1241" s="17">
        <v>0</v>
      </c>
      <c r="T1241" s="17">
        <v>0</v>
      </c>
    </row>
    <row r="1242" spans="1:20" x14ac:dyDescent="0.25">
      <c r="A1242" s="15">
        <v>1241</v>
      </c>
      <c r="B1242" s="15" t="s">
        <v>2853</v>
      </c>
      <c r="C1242" s="15">
        <v>3982</v>
      </c>
      <c r="D1242" s="15" t="s">
        <v>894</v>
      </c>
      <c r="E1242" s="15" t="s">
        <v>2846</v>
      </c>
      <c r="F1242" s="15" t="s">
        <v>2846</v>
      </c>
      <c r="G1242" s="15" t="s">
        <v>75</v>
      </c>
      <c r="H1242" s="15" t="s">
        <v>947</v>
      </c>
      <c r="I1242" s="15" t="s">
        <v>2856</v>
      </c>
      <c r="J1242" s="15" t="s">
        <v>172</v>
      </c>
      <c r="K1242" s="15" t="s">
        <v>173</v>
      </c>
      <c r="L1242" s="15" t="s">
        <v>174</v>
      </c>
      <c r="M1242" s="15" t="s">
        <v>174</v>
      </c>
      <c r="N1242" s="16">
        <v>43843</v>
      </c>
      <c r="O1242" s="16">
        <v>45657</v>
      </c>
      <c r="P1242" s="15">
        <v>30</v>
      </c>
      <c r="Q1242" s="15">
        <v>100</v>
      </c>
      <c r="R1242" s="15">
        <v>20</v>
      </c>
      <c r="S1242" s="17">
        <v>0.66666666666666663</v>
      </c>
      <c r="T1242" s="17">
        <v>0.2</v>
      </c>
    </row>
    <row r="1243" spans="1:20" x14ac:dyDescent="0.25">
      <c r="A1243" s="15">
        <v>1242</v>
      </c>
      <c r="B1243" s="15" t="s">
        <v>2853</v>
      </c>
      <c r="C1243" s="15">
        <v>3982</v>
      </c>
      <c r="D1243" s="15" t="s">
        <v>894</v>
      </c>
      <c r="E1243" s="15" t="s">
        <v>2846</v>
      </c>
      <c r="F1243" s="15" t="s">
        <v>2846</v>
      </c>
      <c r="G1243" s="15" t="s">
        <v>73</v>
      </c>
      <c r="H1243" s="15" t="s">
        <v>948</v>
      </c>
      <c r="I1243" s="15" t="s">
        <v>2856</v>
      </c>
      <c r="J1243" s="15" t="s">
        <v>130</v>
      </c>
      <c r="K1243" s="15" t="s">
        <v>131</v>
      </c>
      <c r="L1243" s="15" t="s">
        <v>132</v>
      </c>
      <c r="M1243" s="15" t="s">
        <v>133</v>
      </c>
      <c r="N1243" s="16">
        <v>43843</v>
      </c>
      <c r="O1243" s="16">
        <v>45657</v>
      </c>
      <c r="P1243" s="15">
        <v>30</v>
      </c>
      <c r="Q1243" s="15">
        <v>100</v>
      </c>
      <c r="R1243" s="15">
        <v>0</v>
      </c>
      <c r="S1243" s="17">
        <v>0</v>
      </c>
      <c r="T1243" s="17">
        <v>0</v>
      </c>
    </row>
    <row r="1244" spans="1:20" x14ac:dyDescent="0.25">
      <c r="A1244" s="15">
        <v>1243</v>
      </c>
      <c r="B1244" s="15" t="s">
        <v>2853</v>
      </c>
      <c r="C1244" s="15">
        <v>3982</v>
      </c>
      <c r="D1244" s="15" t="s">
        <v>894</v>
      </c>
      <c r="E1244" s="15" t="s">
        <v>2846</v>
      </c>
      <c r="F1244" s="15" t="s">
        <v>2846</v>
      </c>
      <c r="G1244" s="15" t="s">
        <v>74</v>
      </c>
      <c r="H1244" s="15" t="s">
        <v>949</v>
      </c>
      <c r="I1244" s="15" t="s">
        <v>2856</v>
      </c>
      <c r="J1244" s="15" t="s">
        <v>950</v>
      </c>
      <c r="K1244" s="15" t="s">
        <v>951</v>
      </c>
      <c r="L1244" s="15" t="s">
        <v>58</v>
      </c>
      <c r="M1244" s="15" t="s">
        <v>59</v>
      </c>
      <c r="N1244" s="16">
        <v>43843</v>
      </c>
      <c r="O1244" s="16">
        <v>45657</v>
      </c>
      <c r="P1244" s="15">
        <v>30</v>
      </c>
      <c r="Q1244" s="15">
        <v>100</v>
      </c>
      <c r="R1244" s="15">
        <v>5</v>
      </c>
      <c r="S1244" s="17">
        <v>0.16666666666666666</v>
      </c>
      <c r="T1244" s="17">
        <v>0.05</v>
      </c>
    </row>
    <row r="1245" spans="1:20" x14ac:dyDescent="0.25">
      <c r="A1245" s="15">
        <v>1244</v>
      </c>
      <c r="B1245" s="15" t="s">
        <v>2853</v>
      </c>
      <c r="C1245" s="15">
        <v>3982</v>
      </c>
      <c r="D1245" s="15" t="s">
        <v>894</v>
      </c>
      <c r="E1245" s="15" t="s">
        <v>2846</v>
      </c>
      <c r="F1245" s="15" t="s">
        <v>2846</v>
      </c>
      <c r="G1245" s="15" t="s">
        <v>77</v>
      </c>
      <c r="H1245" s="15" t="s">
        <v>952</v>
      </c>
      <c r="I1245" s="15" t="s">
        <v>2856</v>
      </c>
      <c r="J1245" s="15" t="s">
        <v>888</v>
      </c>
      <c r="K1245" s="15" t="s">
        <v>889</v>
      </c>
      <c r="L1245" s="15" t="s">
        <v>228</v>
      </c>
      <c r="M1245" s="15" t="s">
        <v>229</v>
      </c>
      <c r="N1245" s="16">
        <v>43843</v>
      </c>
      <c r="O1245" s="16">
        <v>45657</v>
      </c>
      <c r="P1245" s="15">
        <v>30</v>
      </c>
      <c r="Q1245" s="15">
        <v>100</v>
      </c>
      <c r="R1245" s="15">
        <v>0</v>
      </c>
      <c r="S1245" s="17">
        <v>0</v>
      </c>
      <c r="T1245" s="17">
        <v>0</v>
      </c>
    </row>
    <row r="1246" spans="1:20" x14ac:dyDescent="0.25">
      <c r="A1246" s="15">
        <v>1245</v>
      </c>
      <c r="B1246" s="15" t="s">
        <v>2853</v>
      </c>
      <c r="C1246" s="15">
        <v>3982</v>
      </c>
      <c r="D1246" s="15" t="s">
        <v>894</v>
      </c>
      <c r="E1246" s="15" t="s">
        <v>2846</v>
      </c>
      <c r="F1246" s="15" t="s">
        <v>2846</v>
      </c>
      <c r="G1246" s="15" t="s">
        <v>72</v>
      </c>
      <c r="H1246" s="15" t="s">
        <v>953</v>
      </c>
      <c r="I1246" s="15" t="s">
        <v>2856</v>
      </c>
      <c r="J1246" s="15" t="s">
        <v>888</v>
      </c>
      <c r="K1246" s="15" t="s">
        <v>889</v>
      </c>
      <c r="L1246" s="15" t="s">
        <v>228</v>
      </c>
      <c r="M1246" s="15" t="s">
        <v>229</v>
      </c>
      <c r="N1246" s="16">
        <v>43843</v>
      </c>
      <c r="O1246" s="16">
        <v>45657</v>
      </c>
      <c r="P1246" s="15">
        <v>30</v>
      </c>
      <c r="Q1246" s="15">
        <v>100</v>
      </c>
      <c r="R1246" s="15">
        <v>0</v>
      </c>
      <c r="S1246" s="17">
        <v>0</v>
      </c>
      <c r="T1246" s="17">
        <v>0</v>
      </c>
    </row>
    <row r="1247" spans="1:20" x14ac:dyDescent="0.25">
      <c r="A1247" s="15">
        <v>1246</v>
      </c>
      <c r="B1247" s="15" t="s">
        <v>2853</v>
      </c>
      <c r="C1247" s="15">
        <v>3982</v>
      </c>
      <c r="D1247" s="15" t="s">
        <v>894</v>
      </c>
      <c r="E1247" s="15" t="s">
        <v>2846</v>
      </c>
      <c r="F1247" s="15" t="s">
        <v>2846</v>
      </c>
      <c r="G1247" s="15" t="s">
        <v>119</v>
      </c>
      <c r="H1247" s="15" t="s">
        <v>960</v>
      </c>
      <c r="I1247" s="15" t="s">
        <v>2855</v>
      </c>
      <c r="J1247" s="15" t="s">
        <v>189</v>
      </c>
      <c r="K1247" s="15" t="s">
        <v>190</v>
      </c>
      <c r="L1247" s="15" t="s">
        <v>164</v>
      </c>
      <c r="M1247" s="15" t="s">
        <v>164</v>
      </c>
      <c r="N1247" s="16">
        <v>43843</v>
      </c>
      <c r="O1247" s="16">
        <v>44896</v>
      </c>
      <c r="P1247" s="15">
        <v>30</v>
      </c>
      <c r="Q1247" s="15">
        <v>100</v>
      </c>
      <c r="R1247" s="15">
        <v>0</v>
      </c>
      <c r="S1247" s="17">
        <v>0</v>
      </c>
      <c r="T1247" s="17">
        <v>0</v>
      </c>
    </row>
    <row r="1248" spans="1:20" x14ac:dyDescent="0.25">
      <c r="A1248" s="15">
        <v>1247</v>
      </c>
      <c r="B1248" s="15" t="s">
        <v>2853</v>
      </c>
      <c r="C1248" s="15">
        <v>3982</v>
      </c>
      <c r="D1248" s="15" t="s">
        <v>894</v>
      </c>
      <c r="E1248" s="15" t="s">
        <v>2846</v>
      </c>
      <c r="F1248" s="15" t="s">
        <v>2846</v>
      </c>
      <c r="G1248" s="15" t="s">
        <v>65</v>
      </c>
      <c r="H1248" s="15" t="s">
        <v>966</v>
      </c>
      <c r="I1248" s="15" t="s">
        <v>2856</v>
      </c>
      <c r="J1248" s="15" t="s">
        <v>300</v>
      </c>
      <c r="K1248" s="15" t="s">
        <v>301</v>
      </c>
      <c r="L1248" s="15" t="s">
        <v>302</v>
      </c>
      <c r="M1248" s="15" t="s">
        <v>303</v>
      </c>
      <c r="N1248" s="16">
        <v>43843</v>
      </c>
      <c r="O1248" s="16">
        <v>44561</v>
      </c>
      <c r="P1248" s="15">
        <v>40</v>
      </c>
      <c r="Q1248" s="15">
        <v>100</v>
      </c>
      <c r="R1248" s="15">
        <v>0</v>
      </c>
      <c r="S1248" s="17">
        <v>0</v>
      </c>
      <c r="T1248" s="17">
        <v>0</v>
      </c>
    </row>
    <row r="1249" spans="1:20" x14ac:dyDescent="0.25">
      <c r="A1249" s="15">
        <v>1248</v>
      </c>
      <c r="B1249" s="15" t="s">
        <v>2853</v>
      </c>
      <c r="C1249" s="15">
        <v>3982</v>
      </c>
      <c r="D1249" s="15" t="s">
        <v>894</v>
      </c>
      <c r="E1249" s="15" t="s">
        <v>2846</v>
      </c>
      <c r="F1249" s="15" t="s">
        <v>2846</v>
      </c>
      <c r="G1249" s="15" t="s">
        <v>124</v>
      </c>
      <c r="H1249" s="15" t="s">
        <v>980</v>
      </c>
      <c r="I1249" s="15" t="s">
        <v>2856</v>
      </c>
      <c r="J1249" s="15" t="s">
        <v>175</v>
      </c>
      <c r="K1249" s="15" t="s">
        <v>176</v>
      </c>
      <c r="L1249" s="15" t="s">
        <v>177</v>
      </c>
      <c r="M1249" s="15" t="s">
        <v>177</v>
      </c>
      <c r="N1249" s="16">
        <v>43843</v>
      </c>
      <c r="O1249" s="16">
        <v>44926</v>
      </c>
      <c r="P1249" s="15">
        <v>30</v>
      </c>
      <c r="Q1249" s="15">
        <v>100</v>
      </c>
      <c r="R1249" s="15">
        <v>0</v>
      </c>
      <c r="S1249" s="17">
        <v>0</v>
      </c>
      <c r="T1249" s="17">
        <v>0</v>
      </c>
    </row>
    <row r="1250" spans="1:20" x14ac:dyDescent="0.25">
      <c r="A1250" s="15">
        <v>1249</v>
      </c>
      <c r="B1250" s="15" t="s">
        <v>2853</v>
      </c>
      <c r="C1250" s="15">
        <v>3982</v>
      </c>
      <c r="D1250" s="15" t="s">
        <v>894</v>
      </c>
      <c r="E1250" s="15" t="s">
        <v>2846</v>
      </c>
      <c r="F1250" s="15" t="s">
        <v>2846</v>
      </c>
      <c r="G1250" s="15" t="s">
        <v>70</v>
      </c>
      <c r="H1250" s="15" t="s">
        <v>982</v>
      </c>
      <c r="I1250" s="15" t="s">
        <v>2856</v>
      </c>
      <c r="J1250" s="15" t="s">
        <v>252</v>
      </c>
      <c r="K1250" s="15" t="s">
        <v>253</v>
      </c>
      <c r="L1250" s="15" t="s">
        <v>31</v>
      </c>
      <c r="M1250" s="15" t="s">
        <v>31</v>
      </c>
      <c r="N1250" s="16">
        <v>43843</v>
      </c>
      <c r="O1250" s="16">
        <v>45657</v>
      </c>
      <c r="P1250" s="15">
        <v>20</v>
      </c>
      <c r="Q1250" s="15">
        <v>100</v>
      </c>
      <c r="R1250" s="15">
        <v>0</v>
      </c>
      <c r="S1250" s="17">
        <v>0</v>
      </c>
      <c r="T1250" s="17">
        <v>0</v>
      </c>
    </row>
    <row r="1251" spans="1:20" x14ac:dyDescent="0.25">
      <c r="A1251" s="15">
        <v>1250</v>
      </c>
      <c r="B1251" s="15" t="s">
        <v>2853</v>
      </c>
      <c r="C1251" s="15">
        <v>3982</v>
      </c>
      <c r="D1251" s="15" t="s">
        <v>894</v>
      </c>
      <c r="E1251" s="15" t="s">
        <v>2846</v>
      </c>
      <c r="F1251" s="15" t="s">
        <v>2846</v>
      </c>
      <c r="G1251" s="15" t="s">
        <v>127</v>
      </c>
      <c r="H1251" s="15" t="s">
        <v>997</v>
      </c>
      <c r="I1251" s="15" t="s">
        <v>2856</v>
      </c>
      <c r="J1251" s="15" t="s">
        <v>252</v>
      </c>
      <c r="K1251" s="15" t="s">
        <v>253</v>
      </c>
      <c r="L1251" s="15" t="s">
        <v>31</v>
      </c>
      <c r="M1251" s="15" t="s">
        <v>31</v>
      </c>
      <c r="N1251" s="16">
        <v>43843</v>
      </c>
      <c r="O1251" s="16">
        <v>45657</v>
      </c>
      <c r="P1251" s="15">
        <v>20</v>
      </c>
      <c r="Q1251" s="15">
        <v>100</v>
      </c>
      <c r="R1251" s="15">
        <v>0</v>
      </c>
      <c r="S1251" s="17">
        <v>0</v>
      </c>
      <c r="T1251" s="17">
        <v>0</v>
      </c>
    </row>
    <row r="1252" spans="1:20" x14ac:dyDescent="0.25">
      <c r="A1252" s="15">
        <v>1251</v>
      </c>
      <c r="B1252" s="15" t="s">
        <v>2853</v>
      </c>
      <c r="C1252" s="15">
        <v>3982</v>
      </c>
      <c r="D1252" s="15" t="s">
        <v>894</v>
      </c>
      <c r="E1252" s="15" t="s">
        <v>2846</v>
      </c>
      <c r="F1252" s="15" t="s">
        <v>2846</v>
      </c>
      <c r="G1252" s="15" t="s">
        <v>129</v>
      </c>
      <c r="H1252" s="15" t="s">
        <v>1010</v>
      </c>
      <c r="I1252" s="15" t="s">
        <v>2856</v>
      </c>
      <c r="J1252" s="15" t="s">
        <v>252</v>
      </c>
      <c r="K1252" s="15" t="s">
        <v>253</v>
      </c>
      <c r="L1252" s="15" t="s">
        <v>31</v>
      </c>
      <c r="M1252" s="15" t="s">
        <v>31</v>
      </c>
      <c r="N1252" s="16">
        <v>43843</v>
      </c>
      <c r="O1252" s="16">
        <v>44926</v>
      </c>
      <c r="P1252" s="15">
        <v>35</v>
      </c>
      <c r="Q1252" s="15">
        <v>100</v>
      </c>
      <c r="R1252" s="15">
        <v>0</v>
      </c>
      <c r="S1252" s="17">
        <v>0</v>
      </c>
      <c r="T1252" s="17">
        <v>0</v>
      </c>
    </row>
    <row r="1253" spans="1:20" x14ac:dyDescent="0.25">
      <c r="A1253" s="15">
        <v>1252</v>
      </c>
      <c r="B1253" s="15" t="s">
        <v>2853</v>
      </c>
      <c r="C1253" s="15">
        <v>3982</v>
      </c>
      <c r="D1253" s="15" t="s">
        <v>894</v>
      </c>
      <c r="E1253" s="15" t="s">
        <v>2846</v>
      </c>
      <c r="F1253" s="15" t="s">
        <v>2846</v>
      </c>
      <c r="G1253" s="15" t="s">
        <v>139</v>
      </c>
      <c r="H1253" s="15" t="s">
        <v>1026</v>
      </c>
      <c r="I1253" s="15" t="s">
        <v>2855</v>
      </c>
      <c r="J1253" s="15" t="s">
        <v>252</v>
      </c>
      <c r="K1253" s="15" t="s">
        <v>253</v>
      </c>
      <c r="L1253" s="15" t="s">
        <v>31</v>
      </c>
      <c r="M1253" s="15" t="s">
        <v>31</v>
      </c>
      <c r="N1253" s="16">
        <v>43843</v>
      </c>
      <c r="O1253" s="16">
        <v>44561</v>
      </c>
      <c r="P1253" s="15">
        <v>50</v>
      </c>
      <c r="Q1253" s="15">
        <v>100</v>
      </c>
      <c r="R1253" s="15">
        <v>0</v>
      </c>
      <c r="S1253" s="17">
        <v>0</v>
      </c>
      <c r="T1253" s="17">
        <v>0</v>
      </c>
    </row>
    <row r="1254" spans="1:20" x14ac:dyDescent="0.25">
      <c r="A1254" s="15">
        <v>1253</v>
      </c>
      <c r="B1254" s="15" t="s">
        <v>2853</v>
      </c>
      <c r="C1254" s="15">
        <v>3982</v>
      </c>
      <c r="D1254" s="15" t="s">
        <v>894</v>
      </c>
      <c r="E1254" s="15" t="s">
        <v>2846</v>
      </c>
      <c r="F1254" s="15" t="s">
        <v>2846</v>
      </c>
      <c r="G1254" s="15" t="s">
        <v>344</v>
      </c>
      <c r="H1254" s="15" t="s">
        <v>1027</v>
      </c>
      <c r="I1254" s="15" t="s">
        <v>2856</v>
      </c>
      <c r="J1254" s="15" t="s">
        <v>175</v>
      </c>
      <c r="K1254" s="15" t="s">
        <v>176</v>
      </c>
      <c r="L1254" s="15" t="s">
        <v>177</v>
      </c>
      <c r="M1254" s="15" t="s">
        <v>177</v>
      </c>
      <c r="N1254" s="16">
        <v>43843</v>
      </c>
      <c r="O1254" s="16">
        <v>44561</v>
      </c>
      <c r="P1254" s="15">
        <v>30</v>
      </c>
      <c r="Q1254" s="15">
        <v>100</v>
      </c>
      <c r="R1254" s="15">
        <v>0</v>
      </c>
      <c r="S1254" s="17">
        <v>0</v>
      </c>
      <c r="T1254" s="17">
        <v>0</v>
      </c>
    </row>
    <row r="1255" spans="1:20" x14ac:dyDescent="0.25">
      <c r="A1255" s="15">
        <v>1254</v>
      </c>
      <c r="B1255" s="15" t="s">
        <v>2853</v>
      </c>
      <c r="C1255" s="15">
        <v>3982</v>
      </c>
      <c r="D1255" s="15" t="s">
        <v>894</v>
      </c>
      <c r="E1255" s="15" t="s">
        <v>2846</v>
      </c>
      <c r="F1255" s="15" t="s">
        <v>2846</v>
      </c>
      <c r="G1255" s="15" t="s">
        <v>118</v>
      </c>
      <c r="H1255" s="15" t="s">
        <v>1035</v>
      </c>
      <c r="I1255" s="15" t="s">
        <v>2855</v>
      </c>
      <c r="J1255" s="15" t="s">
        <v>175</v>
      </c>
      <c r="K1255" s="15" t="s">
        <v>176</v>
      </c>
      <c r="L1255" s="15" t="s">
        <v>177</v>
      </c>
      <c r="M1255" s="15" t="s">
        <v>177</v>
      </c>
      <c r="N1255" s="16">
        <v>43843</v>
      </c>
      <c r="O1255" s="16">
        <v>44926</v>
      </c>
      <c r="P1255" s="15">
        <v>40</v>
      </c>
      <c r="Q1255" s="15">
        <v>100</v>
      </c>
      <c r="R1255" s="15">
        <v>0</v>
      </c>
      <c r="S1255" s="17">
        <v>0</v>
      </c>
      <c r="T1255" s="17">
        <v>0</v>
      </c>
    </row>
    <row r="1256" spans="1:20" x14ac:dyDescent="0.25">
      <c r="A1256" s="15">
        <v>1255</v>
      </c>
      <c r="B1256" s="15" t="s">
        <v>2853</v>
      </c>
      <c r="C1256" s="15">
        <v>3982</v>
      </c>
      <c r="D1256" s="15" t="s">
        <v>894</v>
      </c>
      <c r="E1256" s="15" t="s">
        <v>2846</v>
      </c>
      <c r="F1256" s="15" t="s">
        <v>2846</v>
      </c>
      <c r="G1256" s="15" t="s">
        <v>105</v>
      </c>
      <c r="H1256" s="15" t="s">
        <v>1042</v>
      </c>
      <c r="I1256" s="15" t="s">
        <v>2856</v>
      </c>
      <c r="J1256" s="15" t="s">
        <v>154</v>
      </c>
      <c r="K1256" s="15" t="s">
        <v>155</v>
      </c>
      <c r="L1256" s="15" t="s">
        <v>156</v>
      </c>
      <c r="M1256" s="15" t="s">
        <v>156</v>
      </c>
      <c r="N1256" s="16">
        <v>43843</v>
      </c>
      <c r="O1256" s="16">
        <v>44196</v>
      </c>
      <c r="P1256" s="15">
        <v>100</v>
      </c>
      <c r="Q1256" s="15">
        <v>100</v>
      </c>
      <c r="R1256" s="15">
        <v>0</v>
      </c>
      <c r="S1256" s="17">
        <v>0</v>
      </c>
      <c r="T1256" s="17">
        <v>0</v>
      </c>
    </row>
    <row r="1257" spans="1:20" x14ac:dyDescent="0.25">
      <c r="A1257" s="15">
        <v>1256</v>
      </c>
      <c r="B1257" s="15" t="s">
        <v>2853</v>
      </c>
      <c r="C1257" s="15">
        <v>3982</v>
      </c>
      <c r="D1257" s="15" t="s">
        <v>894</v>
      </c>
      <c r="E1257" s="15" t="s">
        <v>2846</v>
      </c>
      <c r="F1257" s="15" t="s">
        <v>2846</v>
      </c>
      <c r="G1257" s="15" t="s">
        <v>97</v>
      </c>
      <c r="H1257" s="15" t="s">
        <v>1046</v>
      </c>
      <c r="I1257" s="15" t="s">
        <v>2856</v>
      </c>
      <c r="J1257" s="15" t="s">
        <v>175</v>
      </c>
      <c r="K1257" s="15" t="s">
        <v>176</v>
      </c>
      <c r="L1257" s="15" t="s">
        <v>177</v>
      </c>
      <c r="M1257" s="15" t="s">
        <v>177</v>
      </c>
      <c r="N1257" s="16">
        <v>43843</v>
      </c>
      <c r="O1257" s="16">
        <v>44196</v>
      </c>
      <c r="P1257" s="15">
        <v>100</v>
      </c>
      <c r="Q1257" s="15">
        <v>100</v>
      </c>
      <c r="R1257" s="15">
        <v>30</v>
      </c>
      <c r="S1257" s="17">
        <v>0.3</v>
      </c>
      <c r="T1257" s="17">
        <v>0.3</v>
      </c>
    </row>
    <row r="1258" spans="1:20" x14ac:dyDescent="0.25">
      <c r="A1258" s="15">
        <v>1257</v>
      </c>
      <c r="B1258" s="15" t="s">
        <v>2853</v>
      </c>
      <c r="C1258" s="15">
        <v>3982</v>
      </c>
      <c r="D1258" s="15" t="s">
        <v>894</v>
      </c>
      <c r="E1258" s="15" t="s">
        <v>2846</v>
      </c>
      <c r="F1258" s="15" t="s">
        <v>2846</v>
      </c>
      <c r="G1258" s="15" t="s">
        <v>66</v>
      </c>
      <c r="H1258" s="15" t="s">
        <v>1047</v>
      </c>
      <c r="I1258" s="15" t="s">
        <v>2856</v>
      </c>
      <c r="J1258" s="15" t="s">
        <v>252</v>
      </c>
      <c r="K1258" s="15" t="s">
        <v>253</v>
      </c>
      <c r="L1258" s="15" t="s">
        <v>31</v>
      </c>
      <c r="M1258" s="15" t="s">
        <v>31</v>
      </c>
      <c r="N1258" s="16">
        <v>43843</v>
      </c>
      <c r="O1258" s="16">
        <v>44926</v>
      </c>
      <c r="P1258" s="15">
        <v>30</v>
      </c>
      <c r="Q1258" s="15">
        <v>100</v>
      </c>
      <c r="R1258" s="15">
        <v>0</v>
      </c>
      <c r="S1258" s="17">
        <v>0</v>
      </c>
      <c r="T1258" s="17">
        <v>0</v>
      </c>
    </row>
    <row r="1259" spans="1:20" x14ac:dyDescent="0.25">
      <c r="A1259" s="15">
        <v>1258</v>
      </c>
      <c r="B1259" s="15" t="s">
        <v>2853</v>
      </c>
      <c r="C1259" s="15">
        <v>3982</v>
      </c>
      <c r="D1259" s="15" t="s">
        <v>894</v>
      </c>
      <c r="E1259" s="15" t="s">
        <v>2846</v>
      </c>
      <c r="F1259" s="15" t="s">
        <v>2846</v>
      </c>
      <c r="G1259" s="15" t="s">
        <v>69</v>
      </c>
      <c r="H1259" s="15" t="s">
        <v>1060</v>
      </c>
      <c r="I1259" s="15" t="s">
        <v>2856</v>
      </c>
      <c r="J1259" s="15" t="s">
        <v>888</v>
      </c>
      <c r="K1259" s="15" t="s">
        <v>889</v>
      </c>
      <c r="L1259" s="15" t="s">
        <v>228</v>
      </c>
      <c r="M1259" s="15" t="s">
        <v>229</v>
      </c>
      <c r="N1259" s="16">
        <v>43843</v>
      </c>
      <c r="O1259" s="16">
        <v>44926</v>
      </c>
      <c r="P1259" s="15">
        <v>30</v>
      </c>
      <c r="Q1259" s="15">
        <v>100</v>
      </c>
      <c r="R1259" s="15">
        <v>0</v>
      </c>
      <c r="S1259" s="17">
        <v>0</v>
      </c>
      <c r="T1259" s="17">
        <v>0</v>
      </c>
    </row>
    <row r="1260" spans="1:20" x14ac:dyDescent="0.25">
      <c r="A1260" s="15">
        <v>1259</v>
      </c>
      <c r="B1260" s="15" t="s">
        <v>2853</v>
      </c>
      <c r="C1260" s="15">
        <v>3982</v>
      </c>
      <c r="D1260" s="15" t="s">
        <v>894</v>
      </c>
      <c r="E1260" s="15" t="s">
        <v>2846</v>
      </c>
      <c r="F1260" s="15" t="s">
        <v>2846</v>
      </c>
      <c r="G1260" s="15" t="s">
        <v>115</v>
      </c>
      <c r="H1260" s="15" t="s">
        <v>1065</v>
      </c>
      <c r="I1260" s="15" t="s">
        <v>2855</v>
      </c>
      <c r="J1260" s="15" t="s">
        <v>178</v>
      </c>
      <c r="K1260" s="15" t="s">
        <v>179</v>
      </c>
      <c r="L1260" s="15" t="s">
        <v>180</v>
      </c>
      <c r="M1260" s="15" t="s">
        <v>181</v>
      </c>
      <c r="N1260" s="16">
        <v>43843</v>
      </c>
      <c r="O1260" s="16">
        <v>45657</v>
      </c>
      <c r="P1260" s="15">
        <v>4</v>
      </c>
      <c r="Q1260" s="15">
        <v>12</v>
      </c>
      <c r="R1260" s="15">
        <v>0</v>
      </c>
      <c r="S1260" s="17">
        <v>0</v>
      </c>
      <c r="T1260" s="17">
        <v>0</v>
      </c>
    </row>
    <row r="1261" spans="1:20" x14ac:dyDescent="0.25">
      <c r="A1261" s="15">
        <v>1260</v>
      </c>
      <c r="B1261" s="15" t="s">
        <v>2853</v>
      </c>
      <c r="C1261" s="15">
        <v>3982</v>
      </c>
      <c r="D1261" s="15" t="s">
        <v>894</v>
      </c>
      <c r="E1261" s="15" t="s">
        <v>2846</v>
      </c>
      <c r="F1261" s="15" t="s">
        <v>2846</v>
      </c>
      <c r="G1261" s="15" t="s">
        <v>134</v>
      </c>
      <c r="H1261" s="15" t="s">
        <v>1069</v>
      </c>
      <c r="I1261" s="15" t="s">
        <v>2856</v>
      </c>
      <c r="J1261" s="15" t="s">
        <v>252</v>
      </c>
      <c r="K1261" s="15" t="s">
        <v>253</v>
      </c>
      <c r="L1261" s="15" t="s">
        <v>31</v>
      </c>
      <c r="M1261" s="15" t="s">
        <v>31</v>
      </c>
      <c r="N1261" s="16">
        <v>43843</v>
      </c>
      <c r="O1261" s="16">
        <v>44926</v>
      </c>
      <c r="P1261" s="15">
        <v>10</v>
      </c>
      <c r="Q1261" s="15">
        <v>14</v>
      </c>
      <c r="R1261" s="15">
        <v>0</v>
      </c>
      <c r="S1261" s="17">
        <v>0</v>
      </c>
      <c r="T1261" s="17">
        <v>0</v>
      </c>
    </row>
    <row r="1262" spans="1:20" x14ac:dyDescent="0.25">
      <c r="A1262" s="15">
        <v>1261</v>
      </c>
      <c r="B1262" s="15" t="s">
        <v>2853</v>
      </c>
      <c r="C1262" s="15">
        <v>3982</v>
      </c>
      <c r="D1262" s="15" t="s">
        <v>894</v>
      </c>
      <c r="E1262" s="15" t="s">
        <v>2846</v>
      </c>
      <c r="F1262" s="15" t="s">
        <v>2846</v>
      </c>
      <c r="G1262" s="15" t="s">
        <v>84</v>
      </c>
      <c r="H1262" s="15" t="s">
        <v>1099</v>
      </c>
      <c r="I1262" s="15" t="s">
        <v>2856</v>
      </c>
      <c r="J1262" s="15" t="s">
        <v>252</v>
      </c>
      <c r="K1262" s="15" t="s">
        <v>253</v>
      </c>
      <c r="L1262" s="15" t="s">
        <v>31</v>
      </c>
      <c r="M1262" s="15" t="s">
        <v>31</v>
      </c>
      <c r="N1262" s="16">
        <v>43843</v>
      </c>
      <c r="O1262" s="16">
        <v>44926</v>
      </c>
      <c r="P1262" s="15">
        <v>4</v>
      </c>
      <c r="Q1262" s="15">
        <v>7</v>
      </c>
      <c r="R1262" s="15">
        <v>0</v>
      </c>
      <c r="S1262" s="17">
        <v>0</v>
      </c>
      <c r="T1262" s="17">
        <v>0</v>
      </c>
    </row>
    <row r="1263" spans="1:20" x14ac:dyDescent="0.25">
      <c r="A1263" s="15">
        <v>1262</v>
      </c>
      <c r="B1263" s="15" t="s">
        <v>2853</v>
      </c>
      <c r="C1263" s="15">
        <v>3982</v>
      </c>
      <c r="D1263" s="15" t="s">
        <v>894</v>
      </c>
      <c r="E1263" s="15" t="s">
        <v>2846</v>
      </c>
      <c r="F1263" s="15" t="s">
        <v>2846</v>
      </c>
      <c r="G1263" s="15" t="s">
        <v>359</v>
      </c>
      <c r="H1263" s="15" t="s">
        <v>1290</v>
      </c>
      <c r="I1263" s="15" t="s">
        <v>2855</v>
      </c>
      <c r="J1263" s="15" t="s">
        <v>252</v>
      </c>
      <c r="K1263" s="15" t="s">
        <v>253</v>
      </c>
      <c r="L1263" s="15" t="s">
        <v>31</v>
      </c>
      <c r="M1263" s="15" t="s">
        <v>31</v>
      </c>
      <c r="N1263" s="16">
        <v>43843</v>
      </c>
      <c r="O1263" s="16">
        <v>44561</v>
      </c>
      <c r="P1263" s="15">
        <v>60</v>
      </c>
      <c r="Q1263" s="15">
        <v>100</v>
      </c>
      <c r="R1263" s="15">
        <v>0</v>
      </c>
      <c r="S1263" s="17">
        <v>0</v>
      </c>
      <c r="T1263" s="17">
        <v>0</v>
      </c>
    </row>
    <row r="1264" spans="1:20" x14ac:dyDescent="0.25">
      <c r="A1264" s="15">
        <v>1263</v>
      </c>
      <c r="B1264" s="15" t="s">
        <v>2853</v>
      </c>
      <c r="C1264" s="15">
        <v>3982</v>
      </c>
      <c r="D1264" s="15" t="s">
        <v>894</v>
      </c>
      <c r="E1264" s="15" t="s">
        <v>2846</v>
      </c>
      <c r="F1264" s="15" t="s">
        <v>2846</v>
      </c>
      <c r="G1264" s="15" t="s">
        <v>103</v>
      </c>
      <c r="H1264" s="15" t="s">
        <v>1291</v>
      </c>
      <c r="I1264" s="15" t="s">
        <v>2856</v>
      </c>
      <c r="J1264" s="15" t="s">
        <v>252</v>
      </c>
      <c r="K1264" s="15" t="s">
        <v>253</v>
      </c>
      <c r="L1264" s="15" t="s">
        <v>31</v>
      </c>
      <c r="M1264" s="15" t="s">
        <v>31</v>
      </c>
      <c r="N1264" s="16">
        <v>43843</v>
      </c>
      <c r="O1264" s="16">
        <v>44926</v>
      </c>
      <c r="P1264" s="15">
        <v>30</v>
      </c>
      <c r="Q1264" s="15">
        <v>100</v>
      </c>
      <c r="R1264" s="15">
        <v>0</v>
      </c>
      <c r="S1264" s="17">
        <v>0</v>
      </c>
      <c r="T1264" s="17">
        <v>0</v>
      </c>
    </row>
    <row r="1265" spans="1:20" x14ac:dyDescent="0.25">
      <c r="A1265" s="15">
        <v>1264</v>
      </c>
      <c r="B1265" s="15" t="s">
        <v>2853</v>
      </c>
      <c r="C1265" s="15">
        <v>3982</v>
      </c>
      <c r="D1265" s="15" t="s">
        <v>894</v>
      </c>
      <c r="E1265" s="15" t="s">
        <v>2846</v>
      </c>
      <c r="F1265" s="15" t="s">
        <v>2846</v>
      </c>
      <c r="G1265" s="15" t="s">
        <v>64</v>
      </c>
      <c r="H1265" s="15" t="s">
        <v>1293</v>
      </c>
      <c r="I1265" s="15" t="s">
        <v>2856</v>
      </c>
      <c r="J1265" s="15" t="s">
        <v>300</v>
      </c>
      <c r="K1265" s="15" t="s">
        <v>301</v>
      </c>
      <c r="L1265" s="15" t="s">
        <v>302</v>
      </c>
      <c r="M1265" s="15" t="s">
        <v>303</v>
      </c>
      <c r="N1265" s="16">
        <v>43843</v>
      </c>
      <c r="O1265" s="16">
        <v>44196</v>
      </c>
      <c r="P1265" s="15">
        <v>100</v>
      </c>
      <c r="Q1265" s="15">
        <v>100</v>
      </c>
      <c r="R1265" s="15">
        <v>0</v>
      </c>
      <c r="S1265" s="17">
        <v>0</v>
      </c>
      <c r="T1265" s="17">
        <v>0</v>
      </c>
    </row>
    <row r="1266" spans="1:20" x14ac:dyDescent="0.25">
      <c r="A1266" s="15">
        <v>1265</v>
      </c>
      <c r="B1266" s="15" t="s">
        <v>2853</v>
      </c>
      <c r="C1266" s="15">
        <v>3982</v>
      </c>
      <c r="D1266" s="15" t="s">
        <v>894</v>
      </c>
      <c r="E1266" s="15" t="s">
        <v>2846</v>
      </c>
      <c r="F1266" s="15" t="s">
        <v>2846</v>
      </c>
      <c r="G1266" s="15" t="s">
        <v>62</v>
      </c>
      <c r="H1266" s="15" t="s">
        <v>1294</v>
      </c>
      <c r="I1266" s="15" t="s">
        <v>2856</v>
      </c>
      <c r="J1266" s="15" t="s">
        <v>252</v>
      </c>
      <c r="K1266" s="15" t="s">
        <v>253</v>
      </c>
      <c r="L1266" s="15" t="s">
        <v>31</v>
      </c>
      <c r="M1266" s="15" t="s">
        <v>31</v>
      </c>
      <c r="N1266" s="16">
        <v>43843</v>
      </c>
      <c r="O1266" s="16">
        <v>44926</v>
      </c>
      <c r="P1266" s="15">
        <v>30</v>
      </c>
      <c r="Q1266" s="15">
        <v>100</v>
      </c>
      <c r="R1266" s="15">
        <v>0</v>
      </c>
      <c r="S1266" s="17">
        <v>0</v>
      </c>
      <c r="T1266" s="17">
        <v>0</v>
      </c>
    </row>
    <row r="1267" spans="1:20" x14ac:dyDescent="0.25">
      <c r="A1267" s="15">
        <v>1266</v>
      </c>
      <c r="B1267" s="15" t="s">
        <v>2853</v>
      </c>
      <c r="C1267" s="15">
        <v>3982</v>
      </c>
      <c r="D1267" s="15" t="s">
        <v>894</v>
      </c>
      <c r="E1267" s="15" t="s">
        <v>2846</v>
      </c>
      <c r="F1267" s="15" t="s">
        <v>2846</v>
      </c>
      <c r="G1267" s="15" t="s">
        <v>83</v>
      </c>
      <c r="H1267" s="15" t="s">
        <v>1303</v>
      </c>
      <c r="I1267" s="15" t="s">
        <v>2856</v>
      </c>
      <c r="J1267" s="15" t="s">
        <v>90</v>
      </c>
      <c r="K1267" s="15" t="s">
        <v>91</v>
      </c>
      <c r="L1267" s="15" t="s">
        <v>92</v>
      </c>
      <c r="M1267" s="15" t="s">
        <v>93</v>
      </c>
      <c r="N1267" s="16">
        <v>43843</v>
      </c>
      <c r="O1267" s="16">
        <v>44196</v>
      </c>
      <c r="P1267" s="15">
        <v>100</v>
      </c>
      <c r="Q1267" s="15">
        <v>100</v>
      </c>
      <c r="R1267" s="15">
        <v>0</v>
      </c>
      <c r="S1267" s="17">
        <v>0</v>
      </c>
      <c r="T1267" s="17">
        <v>0</v>
      </c>
    </row>
    <row r="1268" spans="1:20" x14ac:dyDescent="0.25">
      <c r="A1268" s="15">
        <v>1267</v>
      </c>
      <c r="B1268" s="15" t="s">
        <v>2853</v>
      </c>
      <c r="C1268" s="15">
        <v>3982</v>
      </c>
      <c r="D1268" s="15" t="s">
        <v>894</v>
      </c>
      <c r="E1268" s="15" t="s">
        <v>2846</v>
      </c>
      <c r="F1268" s="15" t="s">
        <v>2846</v>
      </c>
      <c r="G1268" s="15" t="s">
        <v>76</v>
      </c>
      <c r="H1268" s="15" t="s">
        <v>1307</v>
      </c>
      <c r="I1268" s="15" t="s">
        <v>2856</v>
      </c>
      <c r="J1268" s="15" t="s">
        <v>888</v>
      </c>
      <c r="K1268" s="15" t="s">
        <v>889</v>
      </c>
      <c r="L1268" s="15" t="s">
        <v>228</v>
      </c>
      <c r="M1268" s="15" t="s">
        <v>229</v>
      </c>
      <c r="N1268" s="16">
        <v>43843</v>
      </c>
      <c r="O1268" s="16">
        <v>44926</v>
      </c>
      <c r="P1268" s="15">
        <v>30</v>
      </c>
      <c r="Q1268" s="15">
        <v>100</v>
      </c>
      <c r="R1268" s="15">
        <v>0</v>
      </c>
      <c r="S1268" s="17">
        <v>0</v>
      </c>
      <c r="T1268" s="17">
        <v>0</v>
      </c>
    </row>
    <row r="1269" spans="1:20" x14ac:dyDescent="0.25">
      <c r="A1269" s="15">
        <v>1268</v>
      </c>
      <c r="B1269" s="15" t="s">
        <v>2853</v>
      </c>
      <c r="C1269" s="15">
        <v>3982</v>
      </c>
      <c r="D1269" s="15" t="s">
        <v>894</v>
      </c>
      <c r="E1269" s="15" t="s">
        <v>2846</v>
      </c>
      <c r="F1269" s="15" t="s">
        <v>2846</v>
      </c>
      <c r="G1269" s="15" t="s">
        <v>379</v>
      </c>
      <c r="H1269" s="15" t="s">
        <v>1308</v>
      </c>
      <c r="I1269" s="15" t="s">
        <v>2856</v>
      </c>
      <c r="J1269" s="15" t="s">
        <v>888</v>
      </c>
      <c r="K1269" s="15" t="s">
        <v>889</v>
      </c>
      <c r="L1269" s="15" t="s">
        <v>228</v>
      </c>
      <c r="M1269" s="15" t="s">
        <v>229</v>
      </c>
      <c r="N1269" s="16">
        <v>43843</v>
      </c>
      <c r="O1269" s="16">
        <v>44926</v>
      </c>
      <c r="P1269" s="15">
        <v>30</v>
      </c>
      <c r="Q1269" s="15">
        <v>100</v>
      </c>
      <c r="R1269" s="15">
        <v>0</v>
      </c>
      <c r="S1269" s="17">
        <v>0</v>
      </c>
      <c r="T1269" s="17">
        <v>0</v>
      </c>
    </row>
    <row r="1270" spans="1:20" x14ac:dyDescent="0.25">
      <c r="A1270" s="15">
        <v>1269</v>
      </c>
      <c r="B1270" s="15" t="s">
        <v>2853</v>
      </c>
      <c r="C1270" s="15">
        <v>3982</v>
      </c>
      <c r="D1270" s="15" t="s">
        <v>894</v>
      </c>
      <c r="E1270" s="15" t="s">
        <v>2846</v>
      </c>
      <c r="F1270" s="15" t="s">
        <v>2846</v>
      </c>
      <c r="G1270" s="15" t="s">
        <v>355</v>
      </c>
      <c r="H1270" s="15" t="s">
        <v>1309</v>
      </c>
      <c r="I1270" s="15" t="s">
        <v>2856</v>
      </c>
      <c r="J1270" s="15" t="s">
        <v>252</v>
      </c>
      <c r="K1270" s="15" t="s">
        <v>253</v>
      </c>
      <c r="L1270" s="15" t="s">
        <v>31</v>
      </c>
      <c r="M1270" s="15" t="s">
        <v>31</v>
      </c>
      <c r="N1270" s="16">
        <v>43843</v>
      </c>
      <c r="O1270" s="16">
        <v>44561</v>
      </c>
      <c r="P1270" s="15">
        <v>70</v>
      </c>
      <c r="Q1270" s="15">
        <v>100</v>
      </c>
      <c r="R1270" s="15">
        <v>0</v>
      </c>
      <c r="S1270" s="17">
        <v>0</v>
      </c>
      <c r="T1270" s="17">
        <v>0</v>
      </c>
    </row>
    <row r="1271" spans="1:20" x14ac:dyDescent="0.25">
      <c r="A1271" s="15">
        <v>1270</v>
      </c>
      <c r="B1271" s="15" t="s">
        <v>2853</v>
      </c>
      <c r="C1271" s="15">
        <v>3982</v>
      </c>
      <c r="D1271" s="15" t="s">
        <v>894</v>
      </c>
      <c r="E1271" s="15" t="s">
        <v>2846</v>
      </c>
      <c r="F1271" s="15" t="s">
        <v>2846</v>
      </c>
      <c r="G1271" s="15" t="s">
        <v>362</v>
      </c>
      <c r="H1271" s="15" t="s">
        <v>1310</v>
      </c>
      <c r="I1271" s="15" t="s">
        <v>2856</v>
      </c>
      <c r="J1271" s="15" t="s">
        <v>888</v>
      </c>
      <c r="K1271" s="15" t="s">
        <v>889</v>
      </c>
      <c r="L1271" s="15" t="s">
        <v>228</v>
      </c>
      <c r="M1271" s="15" t="s">
        <v>229</v>
      </c>
      <c r="N1271" s="16">
        <v>43843</v>
      </c>
      <c r="O1271" s="16">
        <v>44926</v>
      </c>
      <c r="P1271" s="15">
        <v>30</v>
      </c>
      <c r="Q1271" s="15">
        <v>100</v>
      </c>
      <c r="R1271" s="15">
        <v>0</v>
      </c>
      <c r="S1271" s="17">
        <v>0</v>
      </c>
      <c r="T1271" s="17">
        <v>0</v>
      </c>
    </row>
    <row r="1272" spans="1:20" x14ac:dyDescent="0.25">
      <c r="A1272" s="15">
        <v>1271</v>
      </c>
      <c r="B1272" s="15" t="s">
        <v>2853</v>
      </c>
      <c r="C1272" s="15">
        <v>3982</v>
      </c>
      <c r="D1272" s="15" t="s">
        <v>894</v>
      </c>
      <c r="E1272" s="15" t="s">
        <v>2846</v>
      </c>
      <c r="F1272" s="15" t="s">
        <v>2846</v>
      </c>
      <c r="G1272" s="15" t="s">
        <v>71</v>
      </c>
      <c r="H1272" s="15" t="s">
        <v>1311</v>
      </c>
      <c r="I1272" s="15" t="s">
        <v>2855</v>
      </c>
      <c r="J1272" s="15" t="s">
        <v>85</v>
      </c>
      <c r="K1272" s="15" t="s">
        <v>86</v>
      </c>
      <c r="L1272" s="15" t="s">
        <v>87</v>
      </c>
      <c r="M1272" s="15" t="s">
        <v>88</v>
      </c>
      <c r="N1272" s="16">
        <v>43843</v>
      </c>
      <c r="O1272" s="16">
        <v>44926</v>
      </c>
      <c r="P1272" s="15">
        <v>50</v>
      </c>
      <c r="Q1272" s="15">
        <v>100</v>
      </c>
      <c r="R1272" s="15">
        <v>0</v>
      </c>
      <c r="S1272" s="17">
        <v>0</v>
      </c>
      <c r="T1272" s="17">
        <v>0</v>
      </c>
    </row>
    <row r="1273" spans="1:20" x14ac:dyDescent="0.25">
      <c r="A1273" s="15">
        <v>1272</v>
      </c>
      <c r="B1273" s="15" t="s">
        <v>2853</v>
      </c>
      <c r="C1273" s="15">
        <v>3982</v>
      </c>
      <c r="D1273" s="15" t="s">
        <v>894</v>
      </c>
      <c r="E1273" s="15" t="s">
        <v>2846</v>
      </c>
      <c r="F1273" s="15" t="s">
        <v>2846</v>
      </c>
      <c r="G1273" s="15" t="s">
        <v>352</v>
      </c>
      <c r="H1273" s="15" t="s">
        <v>1313</v>
      </c>
      <c r="I1273" s="15" t="s">
        <v>2856</v>
      </c>
      <c r="J1273" s="15" t="s">
        <v>888</v>
      </c>
      <c r="K1273" s="15" t="s">
        <v>889</v>
      </c>
      <c r="L1273" s="15" t="s">
        <v>228</v>
      </c>
      <c r="M1273" s="15" t="s">
        <v>229</v>
      </c>
      <c r="N1273" s="16">
        <v>43843</v>
      </c>
      <c r="O1273" s="16">
        <v>45657</v>
      </c>
      <c r="P1273" s="15">
        <v>20</v>
      </c>
      <c r="Q1273" s="15">
        <v>100</v>
      </c>
      <c r="R1273" s="15">
        <v>0</v>
      </c>
      <c r="S1273" s="17">
        <v>0</v>
      </c>
      <c r="T1273" s="17">
        <v>0</v>
      </c>
    </row>
    <row r="1274" spans="1:20" x14ac:dyDescent="0.25">
      <c r="A1274" s="15">
        <v>1273</v>
      </c>
      <c r="B1274" s="15" t="s">
        <v>2853</v>
      </c>
      <c r="C1274" s="15">
        <v>3982</v>
      </c>
      <c r="D1274" s="15" t="s">
        <v>894</v>
      </c>
      <c r="E1274" s="15" t="s">
        <v>2846</v>
      </c>
      <c r="F1274" s="15" t="s">
        <v>2846</v>
      </c>
      <c r="G1274" s="15" t="s">
        <v>78</v>
      </c>
      <c r="H1274" s="15" t="s">
        <v>1314</v>
      </c>
      <c r="I1274" s="15" t="s">
        <v>2856</v>
      </c>
      <c r="J1274" s="15" t="s">
        <v>888</v>
      </c>
      <c r="K1274" s="15" t="s">
        <v>889</v>
      </c>
      <c r="L1274" s="15" t="s">
        <v>228</v>
      </c>
      <c r="M1274" s="15" t="s">
        <v>229</v>
      </c>
      <c r="N1274" s="16">
        <v>43843</v>
      </c>
      <c r="O1274" s="16">
        <v>45657</v>
      </c>
      <c r="P1274" s="15">
        <v>60</v>
      </c>
      <c r="Q1274" s="15">
        <v>100</v>
      </c>
      <c r="R1274" s="15">
        <v>0</v>
      </c>
      <c r="S1274" s="17">
        <v>0</v>
      </c>
      <c r="T1274" s="17">
        <v>0</v>
      </c>
    </row>
    <row r="1275" spans="1:20" x14ac:dyDescent="0.25">
      <c r="A1275" s="15">
        <v>1274</v>
      </c>
      <c r="B1275" s="15" t="s">
        <v>2853</v>
      </c>
      <c r="C1275" s="15">
        <v>3982</v>
      </c>
      <c r="D1275" s="15" t="s">
        <v>894</v>
      </c>
      <c r="E1275" s="15" t="s">
        <v>2846</v>
      </c>
      <c r="F1275" s="15" t="s">
        <v>2846</v>
      </c>
      <c r="G1275" s="15" t="s">
        <v>128</v>
      </c>
      <c r="H1275" s="15" t="s">
        <v>1316</v>
      </c>
      <c r="I1275" s="15" t="s">
        <v>2856</v>
      </c>
      <c r="J1275" s="15" t="s">
        <v>252</v>
      </c>
      <c r="K1275" s="15" t="s">
        <v>253</v>
      </c>
      <c r="L1275" s="15" t="s">
        <v>31</v>
      </c>
      <c r="M1275" s="15" t="s">
        <v>31</v>
      </c>
      <c r="N1275" s="16">
        <v>43843</v>
      </c>
      <c r="O1275" s="16">
        <v>44926</v>
      </c>
      <c r="P1275" s="15">
        <v>35</v>
      </c>
      <c r="Q1275" s="15">
        <v>100</v>
      </c>
      <c r="R1275" s="15">
        <v>0</v>
      </c>
      <c r="S1275" s="17">
        <v>0</v>
      </c>
      <c r="T1275" s="17">
        <v>0</v>
      </c>
    </row>
    <row r="1276" spans="1:20" x14ac:dyDescent="0.25">
      <c r="A1276" s="15">
        <v>1275</v>
      </c>
      <c r="B1276" s="15" t="s">
        <v>2853</v>
      </c>
      <c r="C1276" s="15">
        <v>3982</v>
      </c>
      <c r="D1276" s="15" t="s">
        <v>894</v>
      </c>
      <c r="E1276" s="15" t="s">
        <v>2846</v>
      </c>
      <c r="F1276" s="15" t="s">
        <v>2846</v>
      </c>
      <c r="G1276" s="15" t="s">
        <v>102</v>
      </c>
      <c r="H1276" s="15" t="s">
        <v>1319</v>
      </c>
      <c r="I1276" s="15" t="s">
        <v>2856</v>
      </c>
      <c r="J1276" s="15" t="s">
        <v>252</v>
      </c>
      <c r="K1276" s="15" t="s">
        <v>253</v>
      </c>
      <c r="L1276" s="15" t="s">
        <v>31</v>
      </c>
      <c r="M1276" s="15" t="s">
        <v>31</v>
      </c>
      <c r="N1276" s="16">
        <v>43843</v>
      </c>
      <c r="O1276" s="16">
        <v>44926</v>
      </c>
      <c r="P1276" s="15">
        <v>25</v>
      </c>
      <c r="Q1276" s="15">
        <v>100</v>
      </c>
      <c r="R1276" s="15">
        <v>0</v>
      </c>
      <c r="S1276" s="17">
        <v>0</v>
      </c>
      <c r="T1276" s="17">
        <v>0</v>
      </c>
    </row>
    <row r="1277" spans="1:20" x14ac:dyDescent="0.25">
      <c r="A1277" s="15">
        <v>1276</v>
      </c>
      <c r="B1277" s="15" t="s">
        <v>2853</v>
      </c>
      <c r="C1277" s="15">
        <v>3982</v>
      </c>
      <c r="D1277" s="15" t="s">
        <v>894</v>
      </c>
      <c r="E1277" s="15" t="s">
        <v>2846</v>
      </c>
      <c r="F1277" s="15" t="s">
        <v>2846</v>
      </c>
      <c r="G1277" s="15" t="s">
        <v>89</v>
      </c>
      <c r="H1277" s="15" t="s">
        <v>1320</v>
      </c>
      <c r="I1277" s="15" t="s">
        <v>2856</v>
      </c>
      <c r="J1277" s="15" t="s">
        <v>252</v>
      </c>
      <c r="K1277" s="15" t="s">
        <v>253</v>
      </c>
      <c r="L1277" s="15" t="s">
        <v>31</v>
      </c>
      <c r="M1277" s="15" t="s">
        <v>31</v>
      </c>
      <c r="N1277" s="16">
        <v>43843</v>
      </c>
      <c r="O1277" s="16">
        <v>44926</v>
      </c>
      <c r="P1277" s="15">
        <v>25</v>
      </c>
      <c r="Q1277" s="15">
        <v>100</v>
      </c>
      <c r="R1277" s="15">
        <v>0</v>
      </c>
      <c r="S1277" s="17">
        <v>0</v>
      </c>
      <c r="T1277" s="17">
        <v>0</v>
      </c>
    </row>
    <row r="1278" spans="1:20" x14ac:dyDescent="0.25">
      <c r="A1278" s="15">
        <v>1277</v>
      </c>
      <c r="B1278" s="15" t="s">
        <v>2853</v>
      </c>
      <c r="C1278" s="15">
        <v>3982</v>
      </c>
      <c r="D1278" s="15" t="s">
        <v>894</v>
      </c>
      <c r="E1278" s="15" t="s">
        <v>2846</v>
      </c>
      <c r="F1278" s="15" t="s">
        <v>2846</v>
      </c>
      <c r="G1278" s="15" t="s">
        <v>94</v>
      </c>
      <c r="H1278" s="15" t="s">
        <v>1321</v>
      </c>
      <c r="I1278" s="15" t="s">
        <v>2855</v>
      </c>
      <c r="J1278" s="15" t="s">
        <v>175</v>
      </c>
      <c r="K1278" s="15" t="s">
        <v>176</v>
      </c>
      <c r="L1278" s="15" t="s">
        <v>177</v>
      </c>
      <c r="M1278" s="15" t="s">
        <v>177</v>
      </c>
      <c r="N1278" s="16">
        <v>43843</v>
      </c>
      <c r="O1278" s="16">
        <v>44561</v>
      </c>
      <c r="P1278" s="15">
        <v>50</v>
      </c>
      <c r="Q1278" s="15">
        <v>100</v>
      </c>
      <c r="R1278" s="15">
        <v>0</v>
      </c>
      <c r="S1278" s="17">
        <v>0</v>
      </c>
      <c r="T1278" s="17">
        <v>0</v>
      </c>
    </row>
    <row r="1279" spans="1:20" x14ac:dyDescent="0.25">
      <c r="A1279" s="15">
        <v>1278</v>
      </c>
      <c r="B1279" s="15" t="s">
        <v>2853</v>
      </c>
      <c r="C1279" s="15">
        <v>3982</v>
      </c>
      <c r="D1279" s="15" t="s">
        <v>894</v>
      </c>
      <c r="E1279" s="15" t="s">
        <v>2846</v>
      </c>
      <c r="F1279" s="15" t="s">
        <v>2846</v>
      </c>
      <c r="G1279" s="15" t="s">
        <v>117</v>
      </c>
      <c r="H1279" s="15" t="s">
        <v>1326</v>
      </c>
      <c r="I1279" s="15" t="s">
        <v>2856</v>
      </c>
      <c r="J1279" s="15" t="s">
        <v>175</v>
      </c>
      <c r="K1279" s="15" t="s">
        <v>176</v>
      </c>
      <c r="L1279" s="15" t="s">
        <v>177</v>
      </c>
      <c r="M1279" s="15" t="s">
        <v>177</v>
      </c>
      <c r="N1279" s="16">
        <v>43843</v>
      </c>
      <c r="O1279" s="16">
        <v>45657</v>
      </c>
      <c r="P1279" s="15">
        <v>2</v>
      </c>
      <c r="Q1279" s="15">
        <v>4</v>
      </c>
      <c r="R1279" s="15">
        <v>1</v>
      </c>
      <c r="S1279" s="17">
        <v>0.5</v>
      </c>
      <c r="T1279" s="17">
        <v>0.25</v>
      </c>
    </row>
    <row r="1280" spans="1:20" x14ac:dyDescent="0.25">
      <c r="A1280" s="15">
        <v>1279</v>
      </c>
      <c r="B1280" s="15" t="s">
        <v>2853</v>
      </c>
      <c r="C1280" s="15">
        <v>3982</v>
      </c>
      <c r="D1280" s="15" t="s">
        <v>894</v>
      </c>
      <c r="E1280" s="15" t="s">
        <v>2846</v>
      </c>
      <c r="F1280" s="15" t="s">
        <v>2846</v>
      </c>
      <c r="G1280" s="15" t="s">
        <v>40</v>
      </c>
      <c r="H1280" s="15" t="s">
        <v>1460</v>
      </c>
      <c r="I1280" s="15" t="s">
        <v>2856</v>
      </c>
      <c r="J1280" s="15" t="s">
        <v>252</v>
      </c>
      <c r="K1280" s="15" t="s">
        <v>253</v>
      </c>
      <c r="L1280" s="15" t="s">
        <v>31</v>
      </c>
      <c r="M1280" s="15" t="s">
        <v>31</v>
      </c>
      <c r="N1280" s="16">
        <v>43843</v>
      </c>
      <c r="O1280" s="16">
        <v>45291</v>
      </c>
      <c r="P1280" s="15">
        <v>25</v>
      </c>
      <c r="Q1280" s="15">
        <v>100</v>
      </c>
      <c r="R1280" s="15">
        <v>0</v>
      </c>
      <c r="S1280" s="17">
        <v>0</v>
      </c>
      <c r="T1280" s="17">
        <v>0</v>
      </c>
    </row>
    <row r="1281" spans="1:20" x14ac:dyDescent="0.25">
      <c r="A1281" s="15">
        <v>1280</v>
      </c>
      <c r="B1281" s="15" t="s">
        <v>2853</v>
      </c>
      <c r="C1281" s="15">
        <v>3982</v>
      </c>
      <c r="D1281" s="15" t="s">
        <v>894</v>
      </c>
      <c r="E1281" s="15" t="s">
        <v>2846</v>
      </c>
      <c r="F1281" s="15" t="s">
        <v>2846</v>
      </c>
      <c r="G1281" s="15" t="s">
        <v>244</v>
      </c>
      <c r="H1281" s="15" t="s">
        <v>1478</v>
      </c>
      <c r="I1281" s="15" t="s">
        <v>2856</v>
      </c>
      <c r="J1281" s="15" t="s">
        <v>252</v>
      </c>
      <c r="K1281" s="15" t="s">
        <v>253</v>
      </c>
      <c r="L1281" s="15" t="s">
        <v>31</v>
      </c>
      <c r="M1281" s="15" t="s">
        <v>31</v>
      </c>
      <c r="N1281" s="16">
        <v>43843</v>
      </c>
      <c r="O1281" s="16">
        <v>44926</v>
      </c>
      <c r="P1281" s="15">
        <v>30</v>
      </c>
      <c r="Q1281" s="15">
        <v>100</v>
      </c>
      <c r="R1281" s="15">
        <v>0</v>
      </c>
      <c r="S1281" s="17">
        <v>0</v>
      </c>
      <c r="T1281" s="17">
        <v>0</v>
      </c>
    </row>
    <row r="1282" spans="1:20" x14ac:dyDescent="0.25">
      <c r="A1282" s="15">
        <v>1281</v>
      </c>
      <c r="B1282" s="15" t="s">
        <v>2853</v>
      </c>
      <c r="C1282" s="15">
        <v>3982</v>
      </c>
      <c r="D1282" s="15" t="s">
        <v>894</v>
      </c>
      <c r="E1282" s="15" t="s">
        <v>2846</v>
      </c>
      <c r="F1282" s="15" t="s">
        <v>2846</v>
      </c>
      <c r="G1282" s="15" t="s">
        <v>38</v>
      </c>
      <c r="H1282" s="15" t="s">
        <v>1485</v>
      </c>
      <c r="I1282" s="15" t="s">
        <v>2856</v>
      </c>
      <c r="J1282" s="15" t="s">
        <v>382</v>
      </c>
      <c r="K1282" s="15" t="s">
        <v>383</v>
      </c>
      <c r="L1282" s="15" t="s">
        <v>174</v>
      </c>
      <c r="M1282" s="15" t="s">
        <v>174</v>
      </c>
      <c r="N1282" s="16">
        <v>43843</v>
      </c>
      <c r="O1282" s="16">
        <v>44561</v>
      </c>
      <c r="P1282" s="15">
        <v>60</v>
      </c>
      <c r="Q1282" s="15">
        <v>100</v>
      </c>
      <c r="R1282" s="15">
        <v>0</v>
      </c>
      <c r="S1282" s="17">
        <v>0</v>
      </c>
      <c r="T1282" s="17">
        <v>0</v>
      </c>
    </row>
    <row r="1283" spans="1:20" x14ac:dyDescent="0.25">
      <c r="A1283" s="15">
        <v>1282</v>
      </c>
      <c r="B1283" s="15" t="s">
        <v>2853</v>
      </c>
      <c r="C1283" s="15">
        <v>3982</v>
      </c>
      <c r="D1283" s="15" t="s">
        <v>894</v>
      </c>
      <c r="E1283" s="15" t="s">
        <v>2846</v>
      </c>
      <c r="F1283" s="15" t="s">
        <v>2846</v>
      </c>
      <c r="G1283" s="15" t="s">
        <v>353</v>
      </c>
      <c r="H1283" s="15" t="s">
        <v>1504</v>
      </c>
      <c r="I1283" s="15" t="s">
        <v>2855</v>
      </c>
      <c r="J1283" s="15" t="s">
        <v>252</v>
      </c>
      <c r="K1283" s="15" t="s">
        <v>253</v>
      </c>
      <c r="L1283" s="15" t="s">
        <v>31</v>
      </c>
      <c r="M1283" s="15" t="s">
        <v>31</v>
      </c>
      <c r="N1283" s="16">
        <v>43843</v>
      </c>
      <c r="O1283" s="16">
        <v>44561</v>
      </c>
      <c r="P1283" s="15">
        <v>60</v>
      </c>
      <c r="Q1283" s="15">
        <v>100</v>
      </c>
      <c r="R1283" s="15">
        <v>0</v>
      </c>
      <c r="S1283" s="17">
        <v>0</v>
      </c>
      <c r="T1283" s="17">
        <v>0</v>
      </c>
    </row>
    <row r="1284" spans="1:20" x14ac:dyDescent="0.25">
      <c r="A1284" s="15">
        <v>1283</v>
      </c>
      <c r="B1284" s="15" t="s">
        <v>2853</v>
      </c>
      <c r="C1284" s="15">
        <v>3982</v>
      </c>
      <c r="D1284" s="15" t="s">
        <v>894</v>
      </c>
      <c r="E1284" s="15" t="s">
        <v>2846</v>
      </c>
      <c r="F1284" s="15" t="s">
        <v>2846</v>
      </c>
      <c r="G1284" s="15" t="s">
        <v>45</v>
      </c>
      <c r="H1284" s="15" t="s">
        <v>1506</v>
      </c>
      <c r="I1284" s="15" t="s">
        <v>2856</v>
      </c>
      <c r="J1284" s="15" t="s">
        <v>252</v>
      </c>
      <c r="K1284" s="15" t="s">
        <v>253</v>
      </c>
      <c r="L1284" s="15" t="s">
        <v>31</v>
      </c>
      <c r="M1284" s="15" t="s">
        <v>31</v>
      </c>
      <c r="N1284" s="16">
        <v>43843</v>
      </c>
      <c r="O1284" s="16">
        <v>44926</v>
      </c>
      <c r="P1284" s="15">
        <v>30</v>
      </c>
      <c r="Q1284" s="15">
        <v>100</v>
      </c>
      <c r="R1284" s="15">
        <v>0</v>
      </c>
      <c r="S1284" s="17">
        <v>0</v>
      </c>
      <c r="T1284" s="17">
        <v>0</v>
      </c>
    </row>
    <row r="1285" spans="1:20" x14ac:dyDescent="0.25">
      <c r="A1285" s="15">
        <v>1284</v>
      </c>
      <c r="B1285" s="15" t="s">
        <v>2853</v>
      </c>
      <c r="C1285" s="15">
        <v>3982</v>
      </c>
      <c r="D1285" s="15" t="s">
        <v>894</v>
      </c>
      <c r="E1285" s="15" t="s">
        <v>2846</v>
      </c>
      <c r="F1285" s="15" t="s">
        <v>2846</v>
      </c>
      <c r="G1285" s="15" t="s">
        <v>212</v>
      </c>
      <c r="H1285" s="15" t="s">
        <v>1507</v>
      </c>
      <c r="I1285" s="15" t="s">
        <v>2856</v>
      </c>
      <c r="J1285" s="15" t="s">
        <v>148</v>
      </c>
      <c r="K1285" s="15" t="s">
        <v>149</v>
      </c>
      <c r="L1285" s="15" t="s">
        <v>132</v>
      </c>
      <c r="M1285" s="15" t="s">
        <v>133</v>
      </c>
      <c r="N1285" s="16">
        <v>43843</v>
      </c>
      <c r="O1285" s="16">
        <v>44196</v>
      </c>
      <c r="P1285" s="15">
        <v>100</v>
      </c>
      <c r="Q1285" s="15">
        <v>100</v>
      </c>
      <c r="R1285" s="15">
        <v>0</v>
      </c>
      <c r="S1285" s="17">
        <v>0</v>
      </c>
      <c r="T1285" s="17">
        <v>0</v>
      </c>
    </row>
    <row r="1286" spans="1:20" x14ac:dyDescent="0.25">
      <c r="A1286" s="15">
        <v>1285</v>
      </c>
      <c r="B1286" s="15" t="s">
        <v>2853</v>
      </c>
      <c r="C1286" s="15">
        <v>3982</v>
      </c>
      <c r="D1286" s="15" t="s">
        <v>894</v>
      </c>
      <c r="E1286" s="15" t="s">
        <v>2846</v>
      </c>
      <c r="F1286" s="15" t="s">
        <v>2846</v>
      </c>
      <c r="G1286" s="15" t="s">
        <v>209</v>
      </c>
      <c r="H1286" s="15" t="s">
        <v>1508</v>
      </c>
      <c r="I1286" s="15" t="s">
        <v>2856</v>
      </c>
      <c r="J1286" s="15" t="s">
        <v>252</v>
      </c>
      <c r="K1286" s="15" t="s">
        <v>253</v>
      </c>
      <c r="L1286" s="15" t="s">
        <v>31</v>
      </c>
      <c r="M1286" s="15" t="s">
        <v>31</v>
      </c>
      <c r="N1286" s="16">
        <v>43843</v>
      </c>
      <c r="O1286" s="16">
        <v>44926</v>
      </c>
      <c r="P1286" s="15">
        <v>25</v>
      </c>
      <c r="Q1286" s="15">
        <v>100</v>
      </c>
      <c r="R1286" s="15">
        <v>0</v>
      </c>
      <c r="S1286" s="17">
        <v>0</v>
      </c>
      <c r="T1286" s="17">
        <v>0</v>
      </c>
    </row>
    <row r="1287" spans="1:20" x14ac:dyDescent="0.25">
      <c r="A1287" s="15">
        <v>1286</v>
      </c>
      <c r="B1287" s="15" t="s">
        <v>2853</v>
      </c>
      <c r="C1287" s="15">
        <v>3982</v>
      </c>
      <c r="D1287" s="15" t="s">
        <v>894</v>
      </c>
      <c r="E1287" s="15" t="s">
        <v>2846</v>
      </c>
      <c r="F1287" s="15" t="s">
        <v>2846</v>
      </c>
      <c r="G1287" s="15" t="s">
        <v>42</v>
      </c>
      <c r="H1287" s="15" t="s">
        <v>1509</v>
      </c>
      <c r="I1287" s="15" t="s">
        <v>2856</v>
      </c>
      <c r="J1287" s="15" t="s">
        <v>252</v>
      </c>
      <c r="K1287" s="15" t="s">
        <v>253</v>
      </c>
      <c r="L1287" s="15" t="s">
        <v>31</v>
      </c>
      <c r="M1287" s="15" t="s">
        <v>31</v>
      </c>
      <c r="N1287" s="16">
        <v>44562</v>
      </c>
      <c r="O1287" s="16">
        <v>45657</v>
      </c>
      <c r="P1287" s="15">
        <v>0</v>
      </c>
      <c r="Q1287" s="15">
        <v>100</v>
      </c>
      <c r="R1287" s="15">
        <v>0</v>
      </c>
      <c r="S1287" s="17">
        <v>0</v>
      </c>
      <c r="T1287" s="17">
        <v>0</v>
      </c>
    </row>
    <row r="1288" spans="1:20" x14ac:dyDescent="0.25">
      <c r="A1288" s="15">
        <v>1287</v>
      </c>
      <c r="B1288" s="15" t="s">
        <v>2853</v>
      </c>
      <c r="C1288" s="15">
        <v>3982</v>
      </c>
      <c r="D1288" s="15" t="s">
        <v>894</v>
      </c>
      <c r="E1288" s="15" t="s">
        <v>2846</v>
      </c>
      <c r="F1288" s="15" t="s">
        <v>2846</v>
      </c>
      <c r="G1288" s="15" t="s">
        <v>208</v>
      </c>
      <c r="H1288" s="15" t="s">
        <v>1510</v>
      </c>
      <c r="I1288" s="15" t="s">
        <v>2856</v>
      </c>
      <c r="J1288" s="15" t="s">
        <v>252</v>
      </c>
      <c r="K1288" s="15" t="s">
        <v>253</v>
      </c>
      <c r="L1288" s="15" t="s">
        <v>31</v>
      </c>
      <c r="M1288" s="15" t="s">
        <v>31</v>
      </c>
      <c r="N1288" s="16">
        <v>43843</v>
      </c>
      <c r="O1288" s="16">
        <v>44926</v>
      </c>
      <c r="P1288" s="15">
        <v>25</v>
      </c>
      <c r="Q1288" s="15">
        <v>100</v>
      </c>
      <c r="R1288" s="15">
        <v>0</v>
      </c>
      <c r="S1288" s="17">
        <v>0</v>
      </c>
      <c r="T1288" s="17">
        <v>0</v>
      </c>
    </row>
    <row r="1289" spans="1:20" x14ac:dyDescent="0.25">
      <c r="A1289" s="15">
        <v>1288</v>
      </c>
      <c r="B1289" s="15" t="s">
        <v>2853</v>
      </c>
      <c r="C1289" s="15">
        <v>3982</v>
      </c>
      <c r="D1289" s="15" t="s">
        <v>894</v>
      </c>
      <c r="E1289" s="15" t="s">
        <v>2846</v>
      </c>
      <c r="F1289" s="15" t="s">
        <v>2846</v>
      </c>
      <c r="G1289" s="15" t="s">
        <v>374</v>
      </c>
      <c r="H1289" s="15" t="s">
        <v>1537</v>
      </c>
      <c r="I1289" s="15" t="s">
        <v>2856</v>
      </c>
      <c r="J1289" s="15" t="s">
        <v>252</v>
      </c>
      <c r="K1289" s="15" t="s">
        <v>253</v>
      </c>
      <c r="L1289" s="15" t="s">
        <v>31</v>
      </c>
      <c r="M1289" s="15" t="s">
        <v>31</v>
      </c>
      <c r="N1289" s="16">
        <v>43843</v>
      </c>
      <c r="O1289" s="16">
        <v>44561</v>
      </c>
      <c r="P1289" s="15">
        <v>35</v>
      </c>
      <c r="Q1289" s="15">
        <v>100</v>
      </c>
      <c r="R1289" s="15">
        <v>0</v>
      </c>
      <c r="S1289" s="17">
        <v>0</v>
      </c>
      <c r="T1289" s="17">
        <v>0</v>
      </c>
    </row>
    <row r="1290" spans="1:20" x14ac:dyDescent="0.25">
      <c r="A1290" s="15">
        <v>1289</v>
      </c>
      <c r="B1290" s="15" t="s">
        <v>2853</v>
      </c>
      <c r="C1290" s="15">
        <v>3982</v>
      </c>
      <c r="D1290" s="15" t="s">
        <v>894</v>
      </c>
      <c r="E1290" s="15" t="s">
        <v>2846</v>
      </c>
      <c r="F1290" s="15" t="s">
        <v>2846</v>
      </c>
      <c r="G1290" s="15" t="s">
        <v>211</v>
      </c>
      <c r="H1290" s="15" t="s">
        <v>1542</v>
      </c>
      <c r="I1290" s="15" t="s">
        <v>2856</v>
      </c>
      <c r="J1290" s="15" t="s">
        <v>175</v>
      </c>
      <c r="K1290" s="15" t="s">
        <v>176</v>
      </c>
      <c r="L1290" s="15" t="s">
        <v>177</v>
      </c>
      <c r="M1290" s="15" t="s">
        <v>177</v>
      </c>
      <c r="N1290" s="16">
        <v>43843</v>
      </c>
      <c r="O1290" s="16">
        <v>44196</v>
      </c>
      <c r="P1290" s="15">
        <v>100</v>
      </c>
      <c r="Q1290" s="15">
        <v>100</v>
      </c>
      <c r="R1290" s="15">
        <v>0</v>
      </c>
      <c r="S1290" s="17">
        <v>0</v>
      </c>
      <c r="T1290" s="17">
        <v>0</v>
      </c>
    </row>
    <row r="1291" spans="1:20" x14ac:dyDescent="0.25">
      <c r="A1291" s="15">
        <v>1290</v>
      </c>
      <c r="B1291" s="15" t="s">
        <v>2853</v>
      </c>
      <c r="C1291" s="15">
        <v>3982</v>
      </c>
      <c r="D1291" s="15" t="s">
        <v>894</v>
      </c>
      <c r="E1291" s="15" t="s">
        <v>2846</v>
      </c>
      <c r="F1291" s="15" t="s">
        <v>2846</v>
      </c>
      <c r="G1291" s="15" t="s">
        <v>48</v>
      </c>
      <c r="H1291" s="15" t="s">
        <v>1549</v>
      </c>
      <c r="I1291" s="15" t="s">
        <v>2856</v>
      </c>
      <c r="J1291" s="15" t="s">
        <v>252</v>
      </c>
      <c r="K1291" s="15" t="s">
        <v>253</v>
      </c>
      <c r="L1291" s="15" t="s">
        <v>31</v>
      </c>
      <c r="M1291" s="15" t="s">
        <v>31</v>
      </c>
      <c r="N1291" s="16">
        <v>43983</v>
      </c>
      <c r="O1291" s="16">
        <v>44926</v>
      </c>
      <c r="P1291" s="15">
        <v>30</v>
      </c>
      <c r="Q1291" s="15">
        <v>100</v>
      </c>
      <c r="R1291" s="15">
        <v>0</v>
      </c>
      <c r="S1291" s="17">
        <v>0</v>
      </c>
      <c r="T1291" s="17">
        <v>0</v>
      </c>
    </row>
    <row r="1292" spans="1:20" x14ac:dyDescent="0.25">
      <c r="A1292" s="15">
        <v>1291</v>
      </c>
      <c r="B1292" s="15" t="s">
        <v>2853</v>
      </c>
      <c r="C1292" s="15">
        <v>3982</v>
      </c>
      <c r="D1292" s="15" t="s">
        <v>894</v>
      </c>
      <c r="E1292" s="15" t="s">
        <v>2846</v>
      </c>
      <c r="F1292" s="15" t="s">
        <v>2846</v>
      </c>
      <c r="G1292" s="15" t="s">
        <v>205</v>
      </c>
      <c r="H1292" s="15" t="s">
        <v>1552</v>
      </c>
      <c r="I1292" s="15" t="s">
        <v>2856</v>
      </c>
      <c r="J1292" s="15" t="s">
        <v>252</v>
      </c>
      <c r="K1292" s="15" t="s">
        <v>253</v>
      </c>
      <c r="L1292" s="15" t="s">
        <v>31</v>
      </c>
      <c r="M1292" s="15" t="s">
        <v>31</v>
      </c>
      <c r="N1292" s="16">
        <v>43843</v>
      </c>
      <c r="O1292" s="16">
        <v>44926</v>
      </c>
      <c r="P1292" s="15">
        <v>50</v>
      </c>
      <c r="Q1292" s="15">
        <v>100</v>
      </c>
      <c r="R1292" s="15">
        <v>0</v>
      </c>
      <c r="S1292" s="17">
        <v>0</v>
      </c>
      <c r="T1292" s="17">
        <v>0</v>
      </c>
    </row>
    <row r="1293" spans="1:20" x14ac:dyDescent="0.25">
      <c r="A1293" s="15">
        <v>1292</v>
      </c>
      <c r="B1293" s="15" t="s">
        <v>2853</v>
      </c>
      <c r="C1293" s="15">
        <v>3982</v>
      </c>
      <c r="D1293" s="15" t="s">
        <v>894</v>
      </c>
      <c r="E1293" s="15" t="s">
        <v>2846</v>
      </c>
      <c r="F1293" s="15" t="s">
        <v>2846</v>
      </c>
      <c r="G1293" s="15" t="s">
        <v>372</v>
      </c>
      <c r="H1293" s="15" t="s">
        <v>1626</v>
      </c>
      <c r="I1293" s="15" t="s">
        <v>2856</v>
      </c>
      <c r="J1293" s="15" t="s">
        <v>252</v>
      </c>
      <c r="K1293" s="15" t="s">
        <v>253</v>
      </c>
      <c r="L1293" s="15" t="s">
        <v>31</v>
      </c>
      <c r="M1293" s="15" t="s">
        <v>31</v>
      </c>
      <c r="N1293" s="16">
        <v>43843</v>
      </c>
      <c r="O1293" s="16">
        <v>45657</v>
      </c>
      <c r="P1293" s="15">
        <v>1</v>
      </c>
      <c r="Q1293" s="15">
        <v>9</v>
      </c>
      <c r="R1293" s="15">
        <v>0</v>
      </c>
      <c r="S1293" s="17">
        <v>0</v>
      </c>
      <c r="T1293" s="17">
        <v>0</v>
      </c>
    </row>
    <row r="1294" spans="1:20" x14ac:dyDescent="0.25">
      <c r="A1294" s="15">
        <v>1293</v>
      </c>
      <c r="B1294" s="15" t="s">
        <v>2853</v>
      </c>
      <c r="C1294" s="15">
        <v>3982</v>
      </c>
      <c r="D1294" s="15" t="s">
        <v>894</v>
      </c>
      <c r="E1294" s="15" t="s">
        <v>2846</v>
      </c>
      <c r="F1294" s="15" t="s">
        <v>2846</v>
      </c>
      <c r="G1294" s="15" t="s">
        <v>50</v>
      </c>
      <c r="H1294" s="15" t="s">
        <v>1658</v>
      </c>
      <c r="I1294" s="15" t="s">
        <v>2856</v>
      </c>
      <c r="J1294" s="15" t="s">
        <v>252</v>
      </c>
      <c r="K1294" s="15" t="s">
        <v>253</v>
      </c>
      <c r="L1294" s="15" t="s">
        <v>31</v>
      </c>
      <c r="M1294" s="15" t="s">
        <v>31</v>
      </c>
      <c r="N1294" s="16">
        <v>43843</v>
      </c>
      <c r="O1294" s="16">
        <v>44926</v>
      </c>
      <c r="P1294" s="15">
        <v>45</v>
      </c>
      <c r="Q1294" s="15">
        <v>100</v>
      </c>
      <c r="R1294" s="15">
        <v>0</v>
      </c>
      <c r="S1294" s="17">
        <v>0</v>
      </c>
      <c r="T1294" s="17">
        <v>0</v>
      </c>
    </row>
    <row r="1295" spans="1:20" x14ac:dyDescent="0.25">
      <c r="A1295" s="15">
        <v>1294</v>
      </c>
      <c r="B1295" s="15" t="s">
        <v>2853</v>
      </c>
      <c r="C1295" s="15">
        <v>3982</v>
      </c>
      <c r="D1295" s="15" t="s">
        <v>894</v>
      </c>
      <c r="E1295" s="15" t="s">
        <v>2846</v>
      </c>
      <c r="F1295" s="15" t="s">
        <v>2846</v>
      </c>
      <c r="G1295" s="15" t="s">
        <v>51</v>
      </c>
      <c r="H1295" s="15" t="s">
        <v>1660</v>
      </c>
      <c r="I1295" s="15" t="s">
        <v>2856</v>
      </c>
      <c r="J1295" s="15" t="s">
        <v>252</v>
      </c>
      <c r="K1295" s="15" t="s">
        <v>253</v>
      </c>
      <c r="L1295" s="15" t="s">
        <v>31</v>
      </c>
      <c r="M1295" s="15" t="s">
        <v>31</v>
      </c>
      <c r="N1295" s="16">
        <v>43843</v>
      </c>
      <c r="O1295" s="16">
        <v>44926</v>
      </c>
      <c r="P1295" s="15">
        <v>40</v>
      </c>
      <c r="Q1295" s="15">
        <v>100</v>
      </c>
      <c r="R1295" s="15">
        <v>0</v>
      </c>
      <c r="S1295" s="17">
        <v>0</v>
      </c>
      <c r="T1295" s="17">
        <v>0</v>
      </c>
    </row>
    <row r="1296" spans="1:20" x14ac:dyDescent="0.25">
      <c r="A1296" s="15">
        <v>1295</v>
      </c>
      <c r="B1296" s="15" t="s">
        <v>2853</v>
      </c>
      <c r="C1296" s="15">
        <v>3982</v>
      </c>
      <c r="D1296" s="15" t="s">
        <v>894</v>
      </c>
      <c r="E1296" s="15" t="s">
        <v>2846</v>
      </c>
      <c r="F1296" s="15" t="s">
        <v>2846</v>
      </c>
      <c r="G1296" s="15" t="s">
        <v>39</v>
      </c>
      <c r="H1296" s="15" t="s">
        <v>1661</v>
      </c>
      <c r="I1296" s="15" t="s">
        <v>2856</v>
      </c>
      <c r="J1296" s="15" t="s">
        <v>252</v>
      </c>
      <c r="K1296" s="15" t="s">
        <v>253</v>
      </c>
      <c r="L1296" s="15" t="s">
        <v>31</v>
      </c>
      <c r="M1296" s="15" t="s">
        <v>31</v>
      </c>
      <c r="N1296" s="16">
        <v>43843</v>
      </c>
      <c r="O1296" s="16">
        <v>44561</v>
      </c>
      <c r="P1296" s="15">
        <v>40</v>
      </c>
      <c r="Q1296" s="15">
        <v>100</v>
      </c>
      <c r="R1296" s="15">
        <v>0</v>
      </c>
      <c r="S1296" s="17">
        <v>0</v>
      </c>
      <c r="T1296" s="17">
        <v>0</v>
      </c>
    </row>
    <row r="1297" spans="1:20" x14ac:dyDescent="0.25">
      <c r="A1297" s="15">
        <v>1296</v>
      </c>
      <c r="B1297" s="15" t="s">
        <v>2853</v>
      </c>
      <c r="C1297" s="15">
        <v>3982</v>
      </c>
      <c r="D1297" s="15" t="s">
        <v>894</v>
      </c>
      <c r="E1297" s="15" t="s">
        <v>2846</v>
      </c>
      <c r="F1297" s="15" t="s">
        <v>2846</v>
      </c>
      <c r="G1297" s="15" t="s">
        <v>207</v>
      </c>
      <c r="H1297" s="15" t="s">
        <v>1672</v>
      </c>
      <c r="I1297" s="15" t="s">
        <v>2856</v>
      </c>
      <c r="J1297" s="15" t="s">
        <v>252</v>
      </c>
      <c r="K1297" s="15" t="s">
        <v>253</v>
      </c>
      <c r="L1297" s="15" t="s">
        <v>31</v>
      </c>
      <c r="M1297" s="15" t="s">
        <v>31</v>
      </c>
      <c r="N1297" s="16">
        <v>43843</v>
      </c>
      <c r="O1297" s="16">
        <v>44926</v>
      </c>
      <c r="P1297" s="15">
        <v>25</v>
      </c>
      <c r="Q1297" s="15">
        <v>100</v>
      </c>
      <c r="R1297" s="15">
        <v>0</v>
      </c>
      <c r="S1297" s="17">
        <v>0</v>
      </c>
      <c r="T1297" s="17">
        <v>0</v>
      </c>
    </row>
    <row r="1298" spans="1:20" x14ac:dyDescent="0.25">
      <c r="A1298" s="15">
        <v>1297</v>
      </c>
      <c r="B1298" s="15" t="s">
        <v>2853</v>
      </c>
      <c r="C1298" s="15">
        <v>3982</v>
      </c>
      <c r="D1298" s="15" t="s">
        <v>894</v>
      </c>
      <c r="E1298" s="15" t="s">
        <v>2846</v>
      </c>
      <c r="F1298" s="15" t="s">
        <v>2846</v>
      </c>
      <c r="G1298" s="15" t="s">
        <v>210</v>
      </c>
      <c r="H1298" s="15" t="s">
        <v>1673</v>
      </c>
      <c r="I1298" s="15" t="s">
        <v>2856</v>
      </c>
      <c r="J1298" s="15" t="s">
        <v>175</v>
      </c>
      <c r="K1298" s="15" t="s">
        <v>176</v>
      </c>
      <c r="L1298" s="15" t="s">
        <v>177</v>
      </c>
      <c r="M1298" s="15" t="s">
        <v>177</v>
      </c>
      <c r="N1298" s="16">
        <v>43843</v>
      </c>
      <c r="O1298" s="16">
        <v>44196</v>
      </c>
      <c r="P1298" s="15">
        <v>100</v>
      </c>
      <c r="Q1298" s="15">
        <v>100</v>
      </c>
      <c r="R1298" s="15">
        <v>0</v>
      </c>
      <c r="S1298" s="17">
        <v>0</v>
      </c>
      <c r="T1298" s="17">
        <v>0</v>
      </c>
    </row>
    <row r="1299" spans="1:20" x14ac:dyDescent="0.25">
      <c r="A1299" s="15">
        <v>1298</v>
      </c>
      <c r="B1299" s="15" t="s">
        <v>2853</v>
      </c>
      <c r="C1299" s="15">
        <v>3982</v>
      </c>
      <c r="D1299" s="15" t="s">
        <v>894</v>
      </c>
      <c r="E1299" s="15" t="s">
        <v>2846</v>
      </c>
      <c r="F1299" s="15" t="s">
        <v>2846</v>
      </c>
      <c r="G1299" s="15" t="s">
        <v>49</v>
      </c>
      <c r="H1299" s="15" t="s">
        <v>1680</v>
      </c>
      <c r="I1299" s="15" t="s">
        <v>2856</v>
      </c>
      <c r="J1299" s="15" t="s">
        <v>252</v>
      </c>
      <c r="K1299" s="15" t="s">
        <v>253</v>
      </c>
      <c r="L1299" s="15" t="s">
        <v>31</v>
      </c>
      <c r="M1299" s="15" t="s">
        <v>31</v>
      </c>
      <c r="N1299" s="16">
        <v>43843</v>
      </c>
      <c r="O1299" s="16">
        <v>44926</v>
      </c>
      <c r="P1299" s="15">
        <v>30</v>
      </c>
      <c r="Q1299" s="15">
        <v>100</v>
      </c>
      <c r="R1299" s="15">
        <v>0</v>
      </c>
      <c r="S1299" s="17">
        <v>0</v>
      </c>
      <c r="T1299" s="17">
        <v>0</v>
      </c>
    </row>
    <row r="1300" spans="1:20" x14ac:dyDescent="0.25">
      <c r="A1300" s="15">
        <v>1299</v>
      </c>
      <c r="B1300" s="15" t="s">
        <v>2853</v>
      </c>
      <c r="C1300" s="15">
        <v>3982</v>
      </c>
      <c r="D1300" s="15" t="s">
        <v>894</v>
      </c>
      <c r="E1300" s="15" t="s">
        <v>2846</v>
      </c>
      <c r="F1300" s="15" t="s">
        <v>2846</v>
      </c>
      <c r="G1300" s="15" t="s">
        <v>206</v>
      </c>
      <c r="H1300" s="15" t="s">
        <v>1686</v>
      </c>
      <c r="I1300" s="15" t="s">
        <v>2856</v>
      </c>
      <c r="J1300" s="15" t="s">
        <v>175</v>
      </c>
      <c r="K1300" s="15" t="s">
        <v>176</v>
      </c>
      <c r="L1300" s="15" t="s">
        <v>177</v>
      </c>
      <c r="M1300" s="15" t="s">
        <v>177</v>
      </c>
      <c r="N1300" s="16">
        <v>43843</v>
      </c>
      <c r="O1300" s="16">
        <v>44196</v>
      </c>
      <c r="P1300" s="15">
        <v>100</v>
      </c>
      <c r="Q1300" s="15">
        <v>100</v>
      </c>
      <c r="R1300" s="15">
        <v>0</v>
      </c>
      <c r="S1300" s="17">
        <v>0</v>
      </c>
      <c r="T1300" s="17">
        <v>0</v>
      </c>
    </row>
    <row r="1301" spans="1:20" x14ac:dyDescent="0.25">
      <c r="A1301" s="15">
        <v>1300</v>
      </c>
      <c r="B1301" s="15" t="s">
        <v>2853</v>
      </c>
      <c r="C1301" s="15">
        <v>3982</v>
      </c>
      <c r="D1301" s="15" t="s">
        <v>894</v>
      </c>
      <c r="E1301" s="15" t="s">
        <v>2846</v>
      </c>
      <c r="F1301" s="15" t="s">
        <v>2846</v>
      </c>
      <c r="G1301" s="15" t="s">
        <v>337</v>
      </c>
      <c r="H1301" s="15" t="s">
        <v>1687</v>
      </c>
      <c r="I1301" s="15" t="s">
        <v>2856</v>
      </c>
      <c r="J1301" s="15" t="s">
        <v>252</v>
      </c>
      <c r="K1301" s="15" t="s">
        <v>253</v>
      </c>
      <c r="L1301" s="15" t="s">
        <v>31</v>
      </c>
      <c r="M1301" s="15" t="s">
        <v>31</v>
      </c>
      <c r="N1301" s="16">
        <v>43843</v>
      </c>
      <c r="O1301" s="16">
        <v>44561</v>
      </c>
      <c r="P1301" s="15">
        <v>60</v>
      </c>
      <c r="Q1301" s="15">
        <v>100</v>
      </c>
      <c r="R1301" s="15">
        <v>0</v>
      </c>
      <c r="S1301" s="17">
        <v>0</v>
      </c>
      <c r="T1301" s="17">
        <v>0</v>
      </c>
    </row>
    <row r="1302" spans="1:20" x14ac:dyDescent="0.25">
      <c r="A1302" s="15">
        <v>1301</v>
      </c>
      <c r="B1302" s="15" t="s">
        <v>2853</v>
      </c>
      <c r="C1302" s="15">
        <v>3982</v>
      </c>
      <c r="D1302" s="15" t="s">
        <v>894</v>
      </c>
      <c r="E1302" s="15" t="s">
        <v>2846</v>
      </c>
      <c r="F1302" s="15" t="s">
        <v>2846</v>
      </c>
      <c r="G1302" s="15" t="s">
        <v>44</v>
      </c>
      <c r="H1302" s="15" t="s">
        <v>1694</v>
      </c>
      <c r="I1302" s="15" t="s">
        <v>2856</v>
      </c>
      <c r="J1302" s="15" t="s">
        <v>252</v>
      </c>
      <c r="K1302" s="15" t="s">
        <v>253</v>
      </c>
      <c r="L1302" s="15" t="s">
        <v>31</v>
      </c>
      <c r="M1302" s="15" t="s">
        <v>31</v>
      </c>
      <c r="N1302" s="16">
        <v>43843</v>
      </c>
      <c r="O1302" s="16">
        <v>44926</v>
      </c>
      <c r="P1302" s="15">
        <v>35</v>
      </c>
      <c r="Q1302" s="15">
        <v>100</v>
      </c>
      <c r="R1302" s="15">
        <v>0</v>
      </c>
      <c r="S1302" s="17">
        <v>0</v>
      </c>
      <c r="T1302" s="17">
        <v>0</v>
      </c>
    </row>
    <row r="1303" spans="1:20" x14ac:dyDescent="0.25">
      <c r="A1303" s="15">
        <v>1302</v>
      </c>
      <c r="B1303" s="15" t="s">
        <v>2853</v>
      </c>
      <c r="C1303" s="15">
        <v>3983</v>
      </c>
      <c r="D1303" s="15" t="s">
        <v>1643</v>
      </c>
      <c r="E1303" s="15" t="s">
        <v>2846</v>
      </c>
      <c r="F1303" s="15" t="s">
        <v>2846</v>
      </c>
      <c r="G1303" s="15" t="s">
        <v>359</v>
      </c>
      <c r="H1303" s="15" t="s">
        <v>1644</v>
      </c>
      <c r="I1303" s="15" t="s">
        <v>2856</v>
      </c>
      <c r="J1303" s="15" t="s">
        <v>95</v>
      </c>
      <c r="K1303" s="15" t="s">
        <v>96</v>
      </c>
      <c r="L1303" s="15" t="s">
        <v>87</v>
      </c>
      <c r="M1303" s="15" t="s">
        <v>88</v>
      </c>
      <c r="N1303" s="16">
        <v>43862</v>
      </c>
      <c r="O1303" s="16">
        <v>44104</v>
      </c>
      <c r="P1303" s="15">
        <v>100</v>
      </c>
      <c r="Q1303" s="15">
        <v>100</v>
      </c>
      <c r="R1303" s="15">
        <v>0</v>
      </c>
      <c r="S1303" s="17">
        <v>0</v>
      </c>
      <c r="T1303" s="17">
        <v>0</v>
      </c>
    </row>
    <row r="1304" spans="1:20" x14ac:dyDescent="0.25">
      <c r="A1304" s="15">
        <v>1303</v>
      </c>
      <c r="B1304" s="15" t="s">
        <v>2853</v>
      </c>
      <c r="C1304" s="15">
        <v>3983</v>
      </c>
      <c r="D1304" s="15" t="s">
        <v>1643</v>
      </c>
      <c r="E1304" s="15" t="s">
        <v>2846</v>
      </c>
      <c r="F1304" s="15" t="s">
        <v>2846</v>
      </c>
      <c r="G1304" s="15" t="s">
        <v>337</v>
      </c>
      <c r="H1304" s="15" t="s">
        <v>1645</v>
      </c>
      <c r="I1304" s="15" t="s">
        <v>2856</v>
      </c>
      <c r="J1304" s="15" t="s">
        <v>175</v>
      </c>
      <c r="K1304" s="15" t="s">
        <v>176</v>
      </c>
      <c r="L1304" s="15" t="s">
        <v>177</v>
      </c>
      <c r="M1304" s="15" t="s">
        <v>177</v>
      </c>
      <c r="N1304" s="16">
        <v>43862</v>
      </c>
      <c r="O1304" s="16">
        <v>44104</v>
      </c>
      <c r="P1304" s="15">
        <v>100</v>
      </c>
      <c r="Q1304" s="15">
        <v>100</v>
      </c>
      <c r="R1304" s="15">
        <v>33.299999999999997</v>
      </c>
      <c r="S1304" s="17">
        <v>0.33299999999999996</v>
      </c>
      <c r="T1304" s="17">
        <v>0.33299999999999996</v>
      </c>
    </row>
    <row r="1305" spans="1:20" x14ac:dyDescent="0.25">
      <c r="A1305" s="15">
        <v>1304</v>
      </c>
      <c r="B1305" s="15" t="s">
        <v>2853</v>
      </c>
      <c r="C1305" s="15">
        <v>3983</v>
      </c>
      <c r="D1305" s="15" t="s">
        <v>1643</v>
      </c>
      <c r="E1305" s="15" t="s">
        <v>2846</v>
      </c>
      <c r="F1305" s="15" t="s">
        <v>2846</v>
      </c>
      <c r="G1305" s="15" t="s">
        <v>63</v>
      </c>
      <c r="H1305" s="15" t="s">
        <v>1646</v>
      </c>
      <c r="I1305" s="15" t="s">
        <v>2855</v>
      </c>
      <c r="J1305" s="15" t="s">
        <v>85</v>
      </c>
      <c r="K1305" s="15" t="s">
        <v>86</v>
      </c>
      <c r="L1305" s="15" t="s">
        <v>87</v>
      </c>
      <c r="M1305" s="15" t="s">
        <v>88</v>
      </c>
      <c r="N1305" s="16">
        <v>43862</v>
      </c>
      <c r="O1305" s="16">
        <v>44196</v>
      </c>
      <c r="P1305" s="15">
        <v>100</v>
      </c>
      <c r="Q1305" s="15">
        <v>100</v>
      </c>
      <c r="R1305" s="15">
        <v>51.3</v>
      </c>
      <c r="S1305" s="17">
        <v>0.51300000000000001</v>
      </c>
      <c r="T1305" s="17">
        <v>0.51300000000000001</v>
      </c>
    </row>
    <row r="1306" spans="1:20" x14ac:dyDescent="0.25">
      <c r="A1306" s="15">
        <v>1305</v>
      </c>
      <c r="B1306" s="15" t="s">
        <v>2853</v>
      </c>
      <c r="C1306" s="15">
        <v>3983</v>
      </c>
      <c r="D1306" s="15" t="s">
        <v>1643</v>
      </c>
      <c r="E1306" s="15" t="s">
        <v>2846</v>
      </c>
      <c r="F1306" s="15" t="s">
        <v>2846</v>
      </c>
      <c r="G1306" s="15" t="s">
        <v>65</v>
      </c>
      <c r="H1306" s="15" t="s">
        <v>1647</v>
      </c>
      <c r="I1306" s="15" t="s">
        <v>2856</v>
      </c>
      <c r="J1306" s="15" t="s">
        <v>85</v>
      </c>
      <c r="K1306" s="15" t="s">
        <v>86</v>
      </c>
      <c r="L1306" s="15" t="s">
        <v>87</v>
      </c>
      <c r="M1306" s="15" t="s">
        <v>88</v>
      </c>
      <c r="N1306" s="16">
        <v>43862</v>
      </c>
      <c r="O1306" s="16">
        <v>44561</v>
      </c>
      <c r="P1306" s="15">
        <v>50</v>
      </c>
      <c r="Q1306" s="15">
        <v>100</v>
      </c>
      <c r="R1306" s="15">
        <v>0</v>
      </c>
      <c r="S1306" s="17">
        <v>0</v>
      </c>
      <c r="T1306" s="17">
        <v>0</v>
      </c>
    </row>
    <row r="1307" spans="1:20" x14ac:dyDescent="0.25">
      <c r="A1307" s="15">
        <v>1306</v>
      </c>
      <c r="B1307" s="15" t="s">
        <v>2853</v>
      </c>
      <c r="C1307" s="15">
        <v>3983</v>
      </c>
      <c r="D1307" s="15" t="s">
        <v>1643</v>
      </c>
      <c r="E1307" s="15" t="s">
        <v>2846</v>
      </c>
      <c r="F1307" s="15" t="s">
        <v>2846</v>
      </c>
      <c r="G1307" s="15" t="s">
        <v>38</v>
      </c>
      <c r="H1307" s="15" t="s">
        <v>1648</v>
      </c>
      <c r="I1307" s="15" t="s">
        <v>2051</v>
      </c>
      <c r="J1307" s="15" t="s">
        <v>311</v>
      </c>
      <c r="K1307" s="15" t="s">
        <v>312</v>
      </c>
      <c r="L1307" s="15" t="s">
        <v>313</v>
      </c>
      <c r="M1307" s="15" t="s">
        <v>314</v>
      </c>
      <c r="N1307" s="16">
        <v>43862</v>
      </c>
      <c r="O1307" s="16">
        <v>44104</v>
      </c>
      <c r="P1307" s="15">
        <v>100</v>
      </c>
      <c r="Q1307" s="15">
        <v>100</v>
      </c>
      <c r="R1307" s="15">
        <v>0</v>
      </c>
      <c r="S1307" s="17">
        <v>0</v>
      </c>
      <c r="T1307" s="17">
        <v>0</v>
      </c>
    </row>
    <row r="1308" spans="1:20" x14ac:dyDescent="0.25">
      <c r="A1308" s="15">
        <v>1307</v>
      </c>
      <c r="B1308" s="15" t="s">
        <v>2853</v>
      </c>
      <c r="C1308" s="15">
        <v>3983</v>
      </c>
      <c r="D1308" s="15" t="s">
        <v>1643</v>
      </c>
      <c r="E1308" s="15" t="s">
        <v>2846</v>
      </c>
      <c r="F1308" s="15" t="s">
        <v>2846</v>
      </c>
      <c r="G1308" s="15" t="s">
        <v>64</v>
      </c>
      <c r="H1308" s="15" t="s">
        <v>1649</v>
      </c>
      <c r="I1308" s="15" t="s">
        <v>2855</v>
      </c>
      <c r="J1308" s="15" t="s">
        <v>90</v>
      </c>
      <c r="K1308" s="15" t="s">
        <v>91</v>
      </c>
      <c r="L1308" s="15" t="s">
        <v>92</v>
      </c>
      <c r="M1308" s="15" t="s">
        <v>93</v>
      </c>
      <c r="N1308" s="16">
        <v>43862</v>
      </c>
      <c r="O1308" s="16">
        <v>44377</v>
      </c>
      <c r="P1308" s="15">
        <v>33.299999999999997</v>
      </c>
      <c r="Q1308" s="15">
        <v>100</v>
      </c>
      <c r="R1308" s="15">
        <v>0</v>
      </c>
      <c r="S1308" s="17">
        <v>0</v>
      </c>
      <c r="T1308" s="17">
        <v>0</v>
      </c>
    </row>
    <row r="1309" spans="1:20" x14ac:dyDescent="0.25">
      <c r="A1309" s="15">
        <v>1308</v>
      </c>
      <c r="B1309" s="15" t="s">
        <v>2853</v>
      </c>
      <c r="C1309" s="15">
        <v>3983</v>
      </c>
      <c r="D1309" s="15" t="s">
        <v>1643</v>
      </c>
      <c r="E1309" s="15" t="s">
        <v>2846</v>
      </c>
      <c r="F1309" s="15" t="s">
        <v>2846</v>
      </c>
      <c r="G1309" s="15" t="s">
        <v>355</v>
      </c>
      <c r="H1309" s="15" t="s">
        <v>1650</v>
      </c>
      <c r="I1309" s="15" t="s">
        <v>2855</v>
      </c>
      <c r="J1309" s="15" t="s">
        <v>309</v>
      </c>
      <c r="K1309" s="15" t="s">
        <v>310</v>
      </c>
      <c r="L1309" s="15" t="s">
        <v>174</v>
      </c>
      <c r="M1309" s="15" t="s">
        <v>174</v>
      </c>
      <c r="N1309" s="16">
        <v>43862</v>
      </c>
      <c r="O1309" s="16">
        <v>44104</v>
      </c>
      <c r="P1309" s="15">
        <v>100</v>
      </c>
      <c r="Q1309" s="15">
        <v>100</v>
      </c>
      <c r="R1309" s="15">
        <v>20</v>
      </c>
      <c r="S1309" s="17">
        <v>0.2</v>
      </c>
      <c r="T1309" s="17">
        <v>0.2</v>
      </c>
    </row>
    <row r="1310" spans="1:20" x14ac:dyDescent="0.25">
      <c r="A1310" s="15">
        <v>1309</v>
      </c>
      <c r="B1310" s="15" t="s">
        <v>2853</v>
      </c>
      <c r="C1310" s="15">
        <v>3983</v>
      </c>
      <c r="D1310" s="15" t="s">
        <v>1643</v>
      </c>
      <c r="E1310" s="15" t="s">
        <v>2846</v>
      </c>
      <c r="F1310" s="15" t="s">
        <v>2846</v>
      </c>
      <c r="G1310" s="15" t="s">
        <v>372</v>
      </c>
      <c r="H1310" s="15" t="s">
        <v>1651</v>
      </c>
      <c r="I1310" s="15" t="s">
        <v>2856</v>
      </c>
      <c r="J1310" s="15" t="s">
        <v>90</v>
      </c>
      <c r="K1310" s="15" t="s">
        <v>91</v>
      </c>
      <c r="L1310" s="15" t="s">
        <v>92</v>
      </c>
      <c r="M1310" s="15" t="s">
        <v>93</v>
      </c>
      <c r="N1310" s="16">
        <v>43862</v>
      </c>
      <c r="O1310" s="16">
        <v>44196</v>
      </c>
      <c r="P1310" s="15">
        <v>100</v>
      </c>
      <c r="Q1310" s="15">
        <v>100</v>
      </c>
      <c r="R1310" s="15">
        <v>0</v>
      </c>
      <c r="S1310" s="17">
        <v>0</v>
      </c>
      <c r="T1310" s="17">
        <v>0</v>
      </c>
    </row>
    <row r="1311" spans="1:20" x14ac:dyDescent="0.25">
      <c r="A1311" s="15">
        <v>1310</v>
      </c>
      <c r="B1311" s="15" t="s">
        <v>2853</v>
      </c>
      <c r="C1311" s="15">
        <v>3983</v>
      </c>
      <c r="D1311" s="15" t="s">
        <v>1643</v>
      </c>
      <c r="E1311" s="15" t="s">
        <v>2846</v>
      </c>
      <c r="F1311" s="15" t="s">
        <v>2846</v>
      </c>
      <c r="G1311" s="15" t="s">
        <v>62</v>
      </c>
      <c r="H1311" s="15" t="s">
        <v>1652</v>
      </c>
      <c r="I1311" s="15" t="s">
        <v>2855</v>
      </c>
      <c r="J1311" s="15" t="s">
        <v>311</v>
      </c>
      <c r="K1311" s="15" t="s">
        <v>312</v>
      </c>
      <c r="L1311" s="15" t="s">
        <v>313</v>
      </c>
      <c r="M1311" s="15" t="s">
        <v>314</v>
      </c>
      <c r="N1311" s="16">
        <v>43862</v>
      </c>
      <c r="O1311" s="16">
        <v>44104</v>
      </c>
      <c r="P1311" s="15">
        <v>100</v>
      </c>
      <c r="Q1311" s="15">
        <v>100</v>
      </c>
      <c r="R1311" s="15">
        <v>0</v>
      </c>
      <c r="S1311" s="17">
        <v>0</v>
      </c>
      <c r="T1311" s="17">
        <v>0</v>
      </c>
    </row>
    <row r="1312" spans="1:20" x14ac:dyDescent="0.25">
      <c r="A1312" s="15">
        <v>1311</v>
      </c>
      <c r="B1312" s="15" t="s">
        <v>2853</v>
      </c>
      <c r="C1312" s="15">
        <v>3983</v>
      </c>
      <c r="D1312" s="15" t="s">
        <v>1643</v>
      </c>
      <c r="E1312" s="15" t="s">
        <v>2846</v>
      </c>
      <c r="F1312" s="15" t="s">
        <v>2846</v>
      </c>
      <c r="G1312" s="15" t="s">
        <v>66</v>
      </c>
      <c r="H1312" s="15" t="s">
        <v>1653</v>
      </c>
      <c r="I1312" s="15" t="s">
        <v>2855</v>
      </c>
      <c r="J1312" s="15" t="s">
        <v>675</v>
      </c>
      <c r="K1312" s="15" t="s">
        <v>676</v>
      </c>
      <c r="L1312" s="15" t="s">
        <v>177</v>
      </c>
      <c r="M1312" s="15" t="s">
        <v>177</v>
      </c>
      <c r="N1312" s="16">
        <v>43862</v>
      </c>
      <c r="O1312" s="16">
        <v>44377</v>
      </c>
      <c r="P1312" s="15">
        <v>33.299999999999997</v>
      </c>
      <c r="Q1312" s="15">
        <v>100</v>
      </c>
      <c r="R1312" s="15">
        <v>0</v>
      </c>
      <c r="S1312" s="17">
        <v>0</v>
      </c>
      <c r="T1312" s="17">
        <v>0</v>
      </c>
    </row>
    <row r="1313" spans="1:20" x14ac:dyDescent="0.25">
      <c r="A1313" s="15">
        <v>1312</v>
      </c>
      <c r="B1313" s="15" t="s">
        <v>2853</v>
      </c>
      <c r="C1313" s="15">
        <v>3983</v>
      </c>
      <c r="D1313" s="15" t="s">
        <v>1643</v>
      </c>
      <c r="E1313" s="15" t="s">
        <v>2846</v>
      </c>
      <c r="F1313" s="15" t="s">
        <v>2846</v>
      </c>
      <c r="G1313" s="15" t="s">
        <v>67</v>
      </c>
      <c r="H1313" s="15" t="s">
        <v>1654</v>
      </c>
      <c r="I1313" s="15" t="s">
        <v>2855</v>
      </c>
      <c r="J1313" s="15" t="s">
        <v>675</v>
      </c>
      <c r="K1313" s="15" t="s">
        <v>676</v>
      </c>
      <c r="L1313" s="15" t="s">
        <v>177</v>
      </c>
      <c r="M1313" s="15" t="s">
        <v>177</v>
      </c>
      <c r="N1313" s="16">
        <v>43862</v>
      </c>
      <c r="O1313" s="16">
        <v>44012</v>
      </c>
      <c r="P1313" s="15">
        <v>100</v>
      </c>
      <c r="Q1313" s="15">
        <v>100</v>
      </c>
      <c r="R1313" s="15">
        <v>0</v>
      </c>
      <c r="S1313" s="17">
        <v>0</v>
      </c>
      <c r="T1313" s="17">
        <v>0</v>
      </c>
    </row>
    <row r="1314" spans="1:20" x14ac:dyDescent="0.25">
      <c r="A1314" s="15">
        <v>1313</v>
      </c>
      <c r="B1314" s="15" t="s">
        <v>2853</v>
      </c>
      <c r="C1314" s="15">
        <v>3983</v>
      </c>
      <c r="D1314" s="15" t="s">
        <v>1643</v>
      </c>
      <c r="E1314" s="15" t="s">
        <v>2846</v>
      </c>
      <c r="F1314" s="15" t="s">
        <v>2846</v>
      </c>
      <c r="G1314" s="15" t="s">
        <v>353</v>
      </c>
      <c r="H1314" s="15" t="s">
        <v>1655</v>
      </c>
      <c r="I1314" s="15" t="s">
        <v>2855</v>
      </c>
      <c r="J1314" s="15" t="s">
        <v>85</v>
      </c>
      <c r="K1314" s="15" t="s">
        <v>86</v>
      </c>
      <c r="L1314" s="15" t="s">
        <v>87</v>
      </c>
      <c r="M1314" s="15" t="s">
        <v>88</v>
      </c>
      <c r="N1314" s="16">
        <v>43862</v>
      </c>
      <c r="O1314" s="16">
        <v>44196</v>
      </c>
      <c r="P1314" s="15">
        <v>100</v>
      </c>
      <c r="Q1314" s="15">
        <v>100</v>
      </c>
      <c r="R1314" s="15">
        <v>15</v>
      </c>
      <c r="S1314" s="17">
        <v>0.15</v>
      </c>
      <c r="T1314" s="17">
        <v>0.15</v>
      </c>
    </row>
    <row r="1315" spans="1:20" x14ac:dyDescent="0.25">
      <c r="A1315" s="15">
        <v>1314</v>
      </c>
      <c r="B1315" s="15" t="s">
        <v>2853</v>
      </c>
      <c r="C1315" s="15">
        <v>3983</v>
      </c>
      <c r="D1315" s="15" t="s">
        <v>1643</v>
      </c>
      <c r="E1315" s="15" t="s">
        <v>2846</v>
      </c>
      <c r="F1315" s="15" t="s">
        <v>2846</v>
      </c>
      <c r="G1315" s="15" t="s">
        <v>68</v>
      </c>
      <c r="H1315" s="15" t="s">
        <v>1656</v>
      </c>
      <c r="I1315" s="15" t="s">
        <v>2856</v>
      </c>
      <c r="J1315" s="15" t="s">
        <v>309</v>
      </c>
      <c r="K1315" s="15" t="s">
        <v>310</v>
      </c>
      <c r="L1315" s="15" t="s">
        <v>174</v>
      </c>
      <c r="M1315" s="15" t="s">
        <v>174</v>
      </c>
      <c r="N1315" s="16">
        <v>43862</v>
      </c>
      <c r="O1315" s="16">
        <v>44104</v>
      </c>
      <c r="P1315" s="15">
        <v>100</v>
      </c>
      <c r="Q1315" s="15">
        <v>100</v>
      </c>
      <c r="R1315" s="15">
        <v>66.599999999999994</v>
      </c>
      <c r="S1315" s="17">
        <v>0.66599999999999993</v>
      </c>
      <c r="T1315" s="17">
        <v>0.66599999999999993</v>
      </c>
    </row>
    <row r="1316" spans="1:20" x14ac:dyDescent="0.25">
      <c r="A1316" s="15">
        <v>1315</v>
      </c>
      <c r="B1316" s="15" t="s">
        <v>2853</v>
      </c>
      <c r="C1316" s="15">
        <v>3983</v>
      </c>
      <c r="D1316" s="15" t="s">
        <v>1643</v>
      </c>
      <c r="E1316" s="15" t="s">
        <v>2846</v>
      </c>
      <c r="F1316" s="15" t="s">
        <v>2846</v>
      </c>
      <c r="G1316" s="15" t="s">
        <v>374</v>
      </c>
      <c r="H1316" s="15" t="s">
        <v>1657</v>
      </c>
      <c r="I1316" s="15" t="s">
        <v>2856</v>
      </c>
      <c r="J1316" s="15" t="s">
        <v>90</v>
      </c>
      <c r="K1316" s="15" t="s">
        <v>91</v>
      </c>
      <c r="L1316" s="15" t="s">
        <v>92</v>
      </c>
      <c r="M1316" s="15" t="s">
        <v>93</v>
      </c>
      <c r="N1316" s="16">
        <v>43862</v>
      </c>
      <c r="O1316" s="16">
        <v>44196</v>
      </c>
      <c r="P1316" s="15">
        <v>100</v>
      </c>
      <c r="Q1316" s="15">
        <v>100</v>
      </c>
      <c r="R1316" s="15">
        <v>50</v>
      </c>
      <c r="S1316" s="17">
        <v>0.5</v>
      </c>
      <c r="T1316" s="17">
        <v>0.5</v>
      </c>
    </row>
    <row r="1317" spans="1:20" x14ac:dyDescent="0.25">
      <c r="A1317" s="15">
        <v>1316</v>
      </c>
      <c r="B1317" s="15" t="s">
        <v>2853</v>
      </c>
      <c r="C1317" s="15">
        <v>3983</v>
      </c>
      <c r="D1317" s="15" t="s">
        <v>1643</v>
      </c>
      <c r="E1317" s="15" t="s">
        <v>2846</v>
      </c>
      <c r="F1317" s="15" t="s">
        <v>2846</v>
      </c>
      <c r="G1317" s="15" t="s">
        <v>129</v>
      </c>
      <c r="H1317" s="15" t="s">
        <v>2011</v>
      </c>
      <c r="I1317" s="15" t="s">
        <v>2051</v>
      </c>
      <c r="J1317" s="15" t="s">
        <v>90</v>
      </c>
      <c r="K1317" s="15" t="s">
        <v>91</v>
      </c>
      <c r="L1317" s="15" t="s">
        <v>92</v>
      </c>
      <c r="M1317" s="15" t="s">
        <v>93</v>
      </c>
      <c r="N1317" s="16">
        <v>43862</v>
      </c>
      <c r="O1317" s="16">
        <v>44377</v>
      </c>
      <c r="P1317" s="15">
        <v>33.299999999999997</v>
      </c>
      <c r="Q1317" s="15">
        <v>100</v>
      </c>
      <c r="R1317" s="15">
        <v>33.299999999999997</v>
      </c>
      <c r="S1317" s="17">
        <v>1</v>
      </c>
      <c r="T1317" s="17">
        <v>0.33299999999999996</v>
      </c>
    </row>
    <row r="1318" spans="1:20" x14ac:dyDescent="0.25">
      <c r="A1318" s="15">
        <v>1317</v>
      </c>
      <c r="B1318" s="15" t="s">
        <v>2853</v>
      </c>
      <c r="C1318" s="15">
        <v>3983</v>
      </c>
      <c r="D1318" s="15" t="s">
        <v>1643</v>
      </c>
      <c r="E1318" s="15" t="s">
        <v>2846</v>
      </c>
      <c r="F1318" s="15" t="s">
        <v>2846</v>
      </c>
      <c r="G1318" s="15" t="s">
        <v>102</v>
      </c>
      <c r="H1318" s="15" t="s">
        <v>2012</v>
      </c>
      <c r="I1318" s="15" t="s">
        <v>2051</v>
      </c>
      <c r="J1318" s="15" t="s">
        <v>178</v>
      </c>
      <c r="K1318" s="15" t="s">
        <v>179</v>
      </c>
      <c r="L1318" s="15" t="s">
        <v>180</v>
      </c>
      <c r="M1318" s="15" t="s">
        <v>181</v>
      </c>
      <c r="N1318" s="16">
        <v>43862</v>
      </c>
      <c r="O1318" s="16">
        <v>44012</v>
      </c>
      <c r="P1318" s="15">
        <v>100</v>
      </c>
      <c r="Q1318" s="15">
        <v>100</v>
      </c>
      <c r="R1318" s="15">
        <v>50</v>
      </c>
      <c r="S1318" s="17">
        <v>0.5</v>
      </c>
      <c r="T1318" s="17">
        <v>0.5</v>
      </c>
    </row>
    <row r="1319" spans="1:20" x14ac:dyDescent="0.25">
      <c r="A1319" s="15">
        <v>1318</v>
      </c>
      <c r="B1319" s="15" t="s">
        <v>2853</v>
      </c>
      <c r="C1319" s="15">
        <v>3983</v>
      </c>
      <c r="D1319" s="15" t="s">
        <v>1643</v>
      </c>
      <c r="E1319" s="15" t="s">
        <v>2846</v>
      </c>
      <c r="F1319" s="15" t="s">
        <v>2846</v>
      </c>
      <c r="G1319" s="15" t="s">
        <v>128</v>
      </c>
      <c r="H1319" s="15" t="s">
        <v>2013</v>
      </c>
      <c r="I1319" s="15" t="s">
        <v>2855</v>
      </c>
      <c r="J1319" s="15" t="s">
        <v>300</v>
      </c>
      <c r="K1319" s="15" t="s">
        <v>301</v>
      </c>
      <c r="L1319" s="15" t="s">
        <v>302</v>
      </c>
      <c r="M1319" s="15" t="s">
        <v>303</v>
      </c>
      <c r="N1319" s="16">
        <v>43862</v>
      </c>
      <c r="O1319" s="16">
        <v>44012</v>
      </c>
      <c r="P1319" s="15">
        <v>100</v>
      </c>
      <c r="Q1319" s="15">
        <v>100</v>
      </c>
      <c r="R1319" s="15">
        <v>100</v>
      </c>
      <c r="S1319" s="17">
        <v>1</v>
      </c>
      <c r="T1319" s="17">
        <v>1</v>
      </c>
    </row>
    <row r="1320" spans="1:20" x14ac:dyDescent="0.25">
      <c r="A1320" s="15">
        <v>1319</v>
      </c>
      <c r="B1320" s="15" t="s">
        <v>2853</v>
      </c>
      <c r="C1320" s="15">
        <v>3983</v>
      </c>
      <c r="D1320" s="15" t="s">
        <v>1643</v>
      </c>
      <c r="E1320" s="15" t="s">
        <v>2846</v>
      </c>
      <c r="F1320" s="15" t="s">
        <v>2846</v>
      </c>
      <c r="G1320" s="15" t="s">
        <v>89</v>
      </c>
      <c r="H1320" s="15" t="s">
        <v>2014</v>
      </c>
      <c r="I1320" s="15" t="s">
        <v>2051</v>
      </c>
      <c r="J1320" s="15" t="s">
        <v>300</v>
      </c>
      <c r="K1320" s="15" t="s">
        <v>301</v>
      </c>
      <c r="L1320" s="15" t="s">
        <v>302</v>
      </c>
      <c r="M1320" s="15" t="s">
        <v>303</v>
      </c>
      <c r="N1320" s="16">
        <v>43862</v>
      </c>
      <c r="O1320" s="16">
        <v>44012</v>
      </c>
      <c r="P1320" s="15">
        <v>100</v>
      </c>
      <c r="Q1320" s="15">
        <v>100</v>
      </c>
      <c r="R1320" s="15">
        <v>100</v>
      </c>
      <c r="S1320" s="17">
        <v>1</v>
      </c>
      <c r="T1320" s="17">
        <v>1</v>
      </c>
    </row>
    <row r="1321" spans="1:20" x14ac:dyDescent="0.25">
      <c r="A1321" s="15">
        <v>1320</v>
      </c>
      <c r="B1321" s="15" t="s">
        <v>2853</v>
      </c>
      <c r="C1321" s="15">
        <v>3983</v>
      </c>
      <c r="D1321" s="15" t="s">
        <v>1643</v>
      </c>
      <c r="E1321" s="15" t="s">
        <v>2846</v>
      </c>
      <c r="F1321" s="15" t="s">
        <v>2846</v>
      </c>
      <c r="G1321" s="15" t="s">
        <v>97</v>
      </c>
      <c r="H1321" s="15" t="s">
        <v>2015</v>
      </c>
      <c r="I1321" s="15" t="s">
        <v>2855</v>
      </c>
      <c r="J1321" s="15" t="s">
        <v>309</v>
      </c>
      <c r="K1321" s="15" t="s">
        <v>310</v>
      </c>
      <c r="L1321" s="15" t="s">
        <v>174</v>
      </c>
      <c r="M1321" s="15" t="s">
        <v>174</v>
      </c>
      <c r="N1321" s="16">
        <v>43862</v>
      </c>
      <c r="O1321" s="16">
        <v>44377</v>
      </c>
      <c r="P1321" s="15">
        <v>33.299999999999997</v>
      </c>
      <c r="Q1321" s="15">
        <v>100</v>
      </c>
      <c r="R1321" s="15">
        <v>0</v>
      </c>
      <c r="S1321" s="17">
        <v>0</v>
      </c>
      <c r="T1321" s="17">
        <v>0</v>
      </c>
    </row>
    <row r="1322" spans="1:20" x14ac:dyDescent="0.25">
      <c r="A1322" s="15">
        <v>1321</v>
      </c>
      <c r="B1322" s="15" t="s">
        <v>2853</v>
      </c>
      <c r="C1322" s="15">
        <v>3983</v>
      </c>
      <c r="D1322" s="15" t="s">
        <v>1643</v>
      </c>
      <c r="E1322" s="15" t="s">
        <v>2846</v>
      </c>
      <c r="F1322" s="15" t="s">
        <v>2846</v>
      </c>
      <c r="G1322" s="15" t="s">
        <v>207</v>
      </c>
      <c r="H1322" s="15" t="s">
        <v>2041</v>
      </c>
      <c r="I1322" s="15" t="s">
        <v>2855</v>
      </c>
      <c r="J1322" s="15" t="s">
        <v>311</v>
      </c>
      <c r="K1322" s="15" t="s">
        <v>312</v>
      </c>
      <c r="L1322" s="15" t="s">
        <v>313</v>
      </c>
      <c r="M1322" s="15" t="s">
        <v>314</v>
      </c>
      <c r="N1322" s="16">
        <v>43862</v>
      </c>
      <c r="O1322" s="16">
        <v>44377</v>
      </c>
      <c r="P1322" s="15">
        <v>50</v>
      </c>
      <c r="Q1322" s="15">
        <v>100</v>
      </c>
      <c r="R1322" s="15">
        <v>35</v>
      </c>
      <c r="S1322" s="17">
        <v>0.7</v>
      </c>
      <c r="T1322" s="17">
        <v>0.35</v>
      </c>
    </row>
    <row r="1323" spans="1:20" x14ac:dyDescent="0.25">
      <c r="A1323" s="15">
        <v>1322</v>
      </c>
      <c r="B1323" s="15" t="s">
        <v>2853</v>
      </c>
      <c r="C1323" s="15">
        <v>3983</v>
      </c>
      <c r="D1323" s="15" t="s">
        <v>1643</v>
      </c>
      <c r="E1323" s="15" t="s">
        <v>2846</v>
      </c>
      <c r="F1323" s="15" t="s">
        <v>2846</v>
      </c>
      <c r="G1323" s="15" t="s">
        <v>206</v>
      </c>
      <c r="H1323" s="15" t="s">
        <v>2042</v>
      </c>
      <c r="I1323" s="15" t="s">
        <v>2051</v>
      </c>
      <c r="J1323" s="15" t="s">
        <v>311</v>
      </c>
      <c r="K1323" s="15" t="s">
        <v>312</v>
      </c>
      <c r="L1323" s="15" t="s">
        <v>313</v>
      </c>
      <c r="M1323" s="15" t="s">
        <v>314</v>
      </c>
      <c r="N1323" s="16">
        <v>43862</v>
      </c>
      <c r="O1323" s="16">
        <v>44012</v>
      </c>
      <c r="P1323" s="15">
        <v>100</v>
      </c>
      <c r="Q1323" s="15">
        <v>100</v>
      </c>
      <c r="R1323" s="15">
        <v>0</v>
      </c>
      <c r="S1323" s="17">
        <v>0</v>
      </c>
      <c r="T1323" s="17">
        <v>0</v>
      </c>
    </row>
    <row r="1324" spans="1:20" x14ac:dyDescent="0.25">
      <c r="A1324" s="15">
        <v>1323</v>
      </c>
      <c r="B1324" s="15" t="s">
        <v>2853</v>
      </c>
      <c r="C1324" s="15">
        <v>3983</v>
      </c>
      <c r="D1324" s="15" t="s">
        <v>1643</v>
      </c>
      <c r="E1324" s="15" t="s">
        <v>2846</v>
      </c>
      <c r="F1324" s="15" t="s">
        <v>2846</v>
      </c>
      <c r="G1324" s="15" t="s">
        <v>205</v>
      </c>
      <c r="H1324" s="15" t="s">
        <v>2043</v>
      </c>
      <c r="I1324" s="15" t="s">
        <v>2051</v>
      </c>
      <c r="J1324" s="15" t="s">
        <v>85</v>
      </c>
      <c r="K1324" s="15" t="s">
        <v>86</v>
      </c>
      <c r="L1324" s="15" t="s">
        <v>87</v>
      </c>
      <c r="M1324" s="15" t="s">
        <v>88</v>
      </c>
      <c r="N1324" s="16">
        <v>43862</v>
      </c>
      <c r="O1324" s="16">
        <v>44196</v>
      </c>
      <c r="P1324" s="15">
        <v>100</v>
      </c>
      <c r="Q1324" s="15">
        <v>100</v>
      </c>
      <c r="R1324" s="15">
        <v>66.599999999999994</v>
      </c>
      <c r="S1324" s="17">
        <v>0.66599999999999993</v>
      </c>
      <c r="T1324" s="17">
        <v>0.66599999999999993</v>
      </c>
    </row>
    <row r="1325" spans="1:20" x14ac:dyDescent="0.25">
      <c r="A1325" s="15">
        <v>1324</v>
      </c>
      <c r="B1325" s="15" t="s">
        <v>2853</v>
      </c>
      <c r="C1325" s="15">
        <v>3983</v>
      </c>
      <c r="D1325" s="15" t="s">
        <v>1643</v>
      </c>
      <c r="E1325" s="15" t="s">
        <v>2846</v>
      </c>
      <c r="F1325" s="15" t="s">
        <v>2846</v>
      </c>
      <c r="G1325" s="15" t="s">
        <v>244</v>
      </c>
      <c r="H1325" s="15" t="s">
        <v>2044</v>
      </c>
      <c r="I1325" s="15" t="s">
        <v>2855</v>
      </c>
      <c r="J1325" s="15" t="s">
        <v>175</v>
      </c>
      <c r="K1325" s="15" t="s">
        <v>176</v>
      </c>
      <c r="L1325" s="15" t="s">
        <v>177</v>
      </c>
      <c r="M1325" s="15" t="s">
        <v>177</v>
      </c>
      <c r="N1325" s="16">
        <v>43862</v>
      </c>
      <c r="O1325" s="16">
        <v>44561</v>
      </c>
      <c r="P1325" s="15">
        <v>75</v>
      </c>
      <c r="Q1325" s="15">
        <v>100</v>
      </c>
      <c r="R1325" s="15">
        <v>25</v>
      </c>
      <c r="S1325" s="17">
        <v>0.33333333333333331</v>
      </c>
      <c r="T1325" s="17">
        <v>0.25</v>
      </c>
    </row>
    <row r="1326" spans="1:20" x14ac:dyDescent="0.25">
      <c r="A1326" s="15">
        <v>1325</v>
      </c>
      <c r="B1326" s="15" t="s">
        <v>2853</v>
      </c>
      <c r="C1326" s="15">
        <v>3988</v>
      </c>
      <c r="D1326" s="15" t="s">
        <v>1371</v>
      </c>
      <c r="E1326" s="15" t="s">
        <v>2846</v>
      </c>
      <c r="F1326" s="15" t="s">
        <v>2846</v>
      </c>
      <c r="G1326" s="15" t="s">
        <v>50</v>
      </c>
      <c r="H1326" s="15" t="s">
        <v>1372</v>
      </c>
      <c r="I1326" s="15" t="s">
        <v>2855</v>
      </c>
      <c r="J1326" s="15" t="s">
        <v>90</v>
      </c>
      <c r="K1326" s="15" t="s">
        <v>91</v>
      </c>
      <c r="L1326" s="15" t="s">
        <v>92</v>
      </c>
      <c r="M1326" s="15" t="s">
        <v>93</v>
      </c>
      <c r="N1326" s="16">
        <v>43922</v>
      </c>
      <c r="O1326" s="16">
        <v>43983</v>
      </c>
      <c r="P1326" s="15">
        <v>100</v>
      </c>
      <c r="Q1326" s="15">
        <v>100</v>
      </c>
      <c r="R1326" s="15">
        <v>100</v>
      </c>
      <c r="S1326" s="17">
        <v>1</v>
      </c>
      <c r="T1326" s="17">
        <v>1</v>
      </c>
    </row>
    <row r="1327" spans="1:20" x14ac:dyDescent="0.25">
      <c r="A1327" s="15">
        <v>1326</v>
      </c>
      <c r="B1327" s="15" t="s">
        <v>2853</v>
      </c>
      <c r="C1327" s="15">
        <v>3988</v>
      </c>
      <c r="D1327" s="15" t="s">
        <v>1371</v>
      </c>
      <c r="E1327" s="15" t="s">
        <v>2846</v>
      </c>
      <c r="F1327" s="15" t="s">
        <v>2846</v>
      </c>
      <c r="G1327" s="15" t="s">
        <v>39</v>
      </c>
      <c r="H1327" s="15" t="s">
        <v>1373</v>
      </c>
      <c r="I1327" s="15" t="s">
        <v>2855</v>
      </c>
      <c r="J1327" s="15" t="s">
        <v>154</v>
      </c>
      <c r="K1327" s="15" t="s">
        <v>155</v>
      </c>
      <c r="L1327" s="15" t="s">
        <v>156</v>
      </c>
      <c r="M1327" s="15" t="s">
        <v>156</v>
      </c>
      <c r="N1327" s="16">
        <v>44166</v>
      </c>
      <c r="O1327" s="16">
        <v>44561</v>
      </c>
      <c r="P1327" s="15">
        <v>10</v>
      </c>
      <c r="Q1327" s="15">
        <v>100</v>
      </c>
      <c r="R1327" s="15">
        <v>0</v>
      </c>
      <c r="S1327" s="17">
        <v>0</v>
      </c>
      <c r="T1327" s="17">
        <v>0</v>
      </c>
    </row>
    <row r="1328" spans="1:20" x14ac:dyDescent="0.25">
      <c r="A1328" s="15">
        <v>1327</v>
      </c>
      <c r="B1328" s="15" t="s">
        <v>2853</v>
      </c>
      <c r="C1328" s="15">
        <v>3988</v>
      </c>
      <c r="D1328" s="15" t="s">
        <v>1371</v>
      </c>
      <c r="E1328" s="15" t="s">
        <v>2846</v>
      </c>
      <c r="F1328" s="15" t="s">
        <v>2846</v>
      </c>
      <c r="G1328" s="15" t="s">
        <v>212</v>
      </c>
      <c r="H1328" s="15" t="s">
        <v>1374</v>
      </c>
      <c r="I1328" s="15" t="s">
        <v>2855</v>
      </c>
      <c r="J1328" s="15" t="s">
        <v>90</v>
      </c>
      <c r="K1328" s="15" t="s">
        <v>91</v>
      </c>
      <c r="L1328" s="15" t="s">
        <v>92</v>
      </c>
      <c r="M1328" s="15" t="s">
        <v>93</v>
      </c>
      <c r="N1328" s="16">
        <v>43922</v>
      </c>
      <c r="O1328" s="16">
        <v>45656</v>
      </c>
      <c r="P1328" s="15">
        <v>50</v>
      </c>
      <c r="Q1328" s="15">
        <v>100</v>
      </c>
      <c r="R1328" s="15">
        <v>50</v>
      </c>
      <c r="S1328" s="17">
        <v>1</v>
      </c>
      <c r="T1328" s="17">
        <v>0.5</v>
      </c>
    </row>
    <row r="1329" spans="1:20" x14ac:dyDescent="0.25">
      <c r="A1329" s="15">
        <v>1328</v>
      </c>
      <c r="B1329" s="15" t="s">
        <v>2853</v>
      </c>
      <c r="C1329" s="15">
        <v>3988</v>
      </c>
      <c r="D1329" s="15" t="s">
        <v>1371</v>
      </c>
      <c r="E1329" s="15" t="s">
        <v>2846</v>
      </c>
      <c r="F1329" s="15" t="s">
        <v>2846</v>
      </c>
      <c r="G1329" s="15" t="s">
        <v>40</v>
      </c>
      <c r="H1329" s="15" t="s">
        <v>1375</v>
      </c>
      <c r="I1329" s="15" t="s">
        <v>2855</v>
      </c>
      <c r="J1329" s="15" t="s">
        <v>90</v>
      </c>
      <c r="K1329" s="15" t="s">
        <v>91</v>
      </c>
      <c r="L1329" s="15" t="s">
        <v>92</v>
      </c>
      <c r="M1329" s="15" t="s">
        <v>93</v>
      </c>
      <c r="N1329" s="16">
        <v>43922</v>
      </c>
      <c r="O1329" s="16">
        <v>45657</v>
      </c>
      <c r="P1329" s="15">
        <v>52</v>
      </c>
      <c r="Q1329" s="15">
        <v>100</v>
      </c>
      <c r="R1329" s="15">
        <v>0</v>
      </c>
      <c r="S1329" s="17">
        <v>0</v>
      </c>
      <c r="T1329" s="17">
        <v>0</v>
      </c>
    </row>
    <row r="1330" spans="1:20" x14ac:dyDescent="0.25">
      <c r="A1330" s="15">
        <v>1329</v>
      </c>
      <c r="B1330" s="15" t="s">
        <v>2853</v>
      </c>
      <c r="C1330" s="15">
        <v>3988</v>
      </c>
      <c r="D1330" s="15" t="s">
        <v>1371</v>
      </c>
      <c r="E1330" s="15" t="s">
        <v>2846</v>
      </c>
      <c r="F1330" s="15" t="s">
        <v>2846</v>
      </c>
      <c r="G1330" s="15" t="s">
        <v>51</v>
      </c>
      <c r="H1330" s="15" t="s">
        <v>1376</v>
      </c>
      <c r="I1330" s="15" t="s">
        <v>2855</v>
      </c>
      <c r="J1330" s="15" t="s">
        <v>90</v>
      </c>
      <c r="K1330" s="15" t="s">
        <v>91</v>
      </c>
      <c r="L1330" s="15" t="s">
        <v>92</v>
      </c>
      <c r="M1330" s="15" t="s">
        <v>93</v>
      </c>
      <c r="N1330" s="16">
        <v>43922</v>
      </c>
      <c r="O1330" s="16">
        <v>45657</v>
      </c>
      <c r="P1330" s="15">
        <v>52</v>
      </c>
      <c r="Q1330" s="15">
        <v>100</v>
      </c>
      <c r="R1330" s="15">
        <v>0</v>
      </c>
      <c r="S1330" s="17">
        <v>0</v>
      </c>
      <c r="T1330" s="17">
        <v>0</v>
      </c>
    </row>
    <row r="1331" spans="1:20" x14ac:dyDescent="0.25">
      <c r="A1331" s="15">
        <v>1330</v>
      </c>
      <c r="B1331" s="15" t="s">
        <v>2853</v>
      </c>
      <c r="C1331" s="15">
        <v>3988</v>
      </c>
      <c r="D1331" s="15" t="s">
        <v>1371</v>
      </c>
      <c r="E1331" s="15" t="s">
        <v>2846</v>
      </c>
      <c r="F1331" s="15" t="s">
        <v>2846</v>
      </c>
      <c r="G1331" s="15" t="s">
        <v>42</v>
      </c>
      <c r="H1331" s="15" t="s">
        <v>1377</v>
      </c>
      <c r="I1331" s="15" t="s">
        <v>2855</v>
      </c>
      <c r="J1331" s="15" t="s">
        <v>125</v>
      </c>
      <c r="K1331" s="15" t="s">
        <v>126</v>
      </c>
      <c r="L1331" s="15" t="s">
        <v>122</v>
      </c>
      <c r="M1331" s="15" t="s">
        <v>123</v>
      </c>
      <c r="N1331" s="16">
        <v>44197</v>
      </c>
      <c r="O1331" s="16">
        <v>44561</v>
      </c>
      <c r="P1331" s="15">
        <v>0</v>
      </c>
      <c r="Q1331" s="15">
        <v>100</v>
      </c>
      <c r="R1331" s="15">
        <v>0</v>
      </c>
      <c r="S1331" s="17">
        <v>0</v>
      </c>
      <c r="T1331" s="17">
        <v>0</v>
      </c>
    </row>
    <row r="1332" spans="1:20" x14ac:dyDescent="0.25">
      <c r="A1332" s="15">
        <v>1331</v>
      </c>
      <c r="B1332" s="15" t="s">
        <v>2853</v>
      </c>
      <c r="C1332" s="15">
        <v>3988</v>
      </c>
      <c r="D1332" s="15" t="s">
        <v>1371</v>
      </c>
      <c r="E1332" s="15" t="s">
        <v>2846</v>
      </c>
      <c r="F1332" s="15" t="s">
        <v>2846</v>
      </c>
      <c r="G1332" s="15" t="s">
        <v>207</v>
      </c>
      <c r="H1332" s="15" t="s">
        <v>1382</v>
      </c>
      <c r="I1332" s="15" t="s">
        <v>2051</v>
      </c>
      <c r="J1332" s="15" t="s">
        <v>90</v>
      </c>
      <c r="K1332" s="15" t="s">
        <v>91</v>
      </c>
      <c r="L1332" s="15" t="s">
        <v>92</v>
      </c>
      <c r="M1332" s="15" t="s">
        <v>93</v>
      </c>
      <c r="N1332" s="16">
        <v>43922</v>
      </c>
      <c r="O1332" s="16">
        <v>45657</v>
      </c>
      <c r="P1332" s="15">
        <v>80</v>
      </c>
      <c r="Q1332" s="15">
        <v>100</v>
      </c>
      <c r="R1332" s="15">
        <v>0</v>
      </c>
      <c r="S1332" s="17">
        <v>0</v>
      </c>
      <c r="T1332" s="17">
        <v>0</v>
      </c>
    </row>
    <row r="1333" spans="1:20" x14ac:dyDescent="0.25">
      <c r="A1333" s="15">
        <v>1332</v>
      </c>
      <c r="B1333" s="15" t="s">
        <v>2853</v>
      </c>
      <c r="C1333" s="15">
        <v>3988</v>
      </c>
      <c r="D1333" s="15" t="s">
        <v>1371</v>
      </c>
      <c r="E1333" s="15" t="s">
        <v>2846</v>
      </c>
      <c r="F1333" s="15" t="s">
        <v>2846</v>
      </c>
      <c r="G1333" s="15" t="s">
        <v>205</v>
      </c>
      <c r="H1333" s="15" t="s">
        <v>1386</v>
      </c>
      <c r="I1333" s="15" t="s">
        <v>2855</v>
      </c>
      <c r="J1333" s="15" t="s">
        <v>90</v>
      </c>
      <c r="K1333" s="15" t="s">
        <v>91</v>
      </c>
      <c r="L1333" s="15" t="s">
        <v>92</v>
      </c>
      <c r="M1333" s="15" t="s">
        <v>93</v>
      </c>
      <c r="N1333" s="16">
        <v>43922</v>
      </c>
      <c r="O1333" s="16">
        <v>45657</v>
      </c>
      <c r="P1333" s="15">
        <v>100</v>
      </c>
      <c r="Q1333" s="15">
        <v>100</v>
      </c>
      <c r="R1333" s="15">
        <v>0</v>
      </c>
      <c r="S1333" s="17">
        <v>0</v>
      </c>
      <c r="T1333" s="17">
        <v>0</v>
      </c>
    </row>
    <row r="1334" spans="1:20" x14ac:dyDescent="0.25">
      <c r="A1334" s="15">
        <v>1333</v>
      </c>
      <c r="B1334" s="15" t="s">
        <v>2853</v>
      </c>
      <c r="C1334" s="15">
        <v>3988</v>
      </c>
      <c r="D1334" s="15" t="s">
        <v>1371</v>
      </c>
      <c r="E1334" s="15" t="s">
        <v>2846</v>
      </c>
      <c r="F1334" s="15" t="s">
        <v>2846</v>
      </c>
      <c r="G1334" s="15" t="s">
        <v>211</v>
      </c>
      <c r="H1334" s="15" t="s">
        <v>1388</v>
      </c>
      <c r="I1334" s="15" t="s">
        <v>2855</v>
      </c>
      <c r="J1334" s="15" t="s">
        <v>90</v>
      </c>
      <c r="K1334" s="15" t="s">
        <v>91</v>
      </c>
      <c r="L1334" s="15" t="s">
        <v>92</v>
      </c>
      <c r="M1334" s="15" t="s">
        <v>93</v>
      </c>
      <c r="N1334" s="16">
        <v>43922</v>
      </c>
      <c r="O1334" s="16">
        <v>45656</v>
      </c>
      <c r="P1334" s="15">
        <v>55</v>
      </c>
      <c r="Q1334" s="15">
        <v>100</v>
      </c>
      <c r="R1334" s="15">
        <v>20</v>
      </c>
      <c r="S1334" s="17">
        <v>0.36363636363636365</v>
      </c>
      <c r="T1334" s="17">
        <v>0.2</v>
      </c>
    </row>
    <row r="1335" spans="1:20" x14ac:dyDescent="0.25">
      <c r="A1335" s="15">
        <v>1334</v>
      </c>
      <c r="B1335" s="15" t="s">
        <v>2853</v>
      </c>
      <c r="C1335" s="15">
        <v>3988</v>
      </c>
      <c r="D1335" s="15" t="s">
        <v>1371</v>
      </c>
      <c r="E1335" s="15" t="s">
        <v>2846</v>
      </c>
      <c r="F1335" s="15" t="s">
        <v>2846</v>
      </c>
      <c r="G1335" s="15" t="s">
        <v>208</v>
      </c>
      <c r="H1335" s="15" t="s">
        <v>1390</v>
      </c>
      <c r="I1335" s="15" t="s">
        <v>2855</v>
      </c>
      <c r="J1335" s="15" t="s">
        <v>90</v>
      </c>
      <c r="K1335" s="15" t="s">
        <v>91</v>
      </c>
      <c r="L1335" s="15" t="s">
        <v>92</v>
      </c>
      <c r="M1335" s="15" t="s">
        <v>93</v>
      </c>
      <c r="N1335" s="16">
        <v>43922</v>
      </c>
      <c r="O1335" s="16">
        <v>45657</v>
      </c>
      <c r="P1335" s="15">
        <v>60</v>
      </c>
      <c r="Q1335" s="15">
        <v>100</v>
      </c>
      <c r="R1335" s="15">
        <v>30</v>
      </c>
      <c r="S1335" s="17">
        <v>0.5</v>
      </c>
      <c r="T1335" s="17">
        <v>0.3</v>
      </c>
    </row>
    <row r="1336" spans="1:20" x14ac:dyDescent="0.25">
      <c r="A1336" s="15">
        <v>1335</v>
      </c>
      <c r="B1336" s="15" t="s">
        <v>2853</v>
      </c>
      <c r="C1336" s="15">
        <v>3988</v>
      </c>
      <c r="D1336" s="15" t="s">
        <v>1371</v>
      </c>
      <c r="E1336" s="15" t="s">
        <v>2846</v>
      </c>
      <c r="F1336" s="15" t="s">
        <v>2846</v>
      </c>
      <c r="G1336" s="15" t="s">
        <v>244</v>
      </c>
      <c r="H1336" s="15" t="s">
        <v>1392</v>
      </c>
      <c r="I1336" s="15" t="s">
        <v>2855</v>
      </c>
      <c r="J1336" s="15" t="s">
        <v>175</v>
      </c>
      <c r="K1336" s="15" t="s">
        <v>176</v>
      </c>
      <c r="L1336" s="15" t="s">
        <v>177</v>
      </c>
      <c r="M1336" s="15" t="s">
        <v>177</v>
      </c>
      <c r="N1336" s="16">
        <v>43922</v>
      </c>
      <c r="O1336" s="16">
        <v>44196</v>
      </c>
      <c r="P1336" s="15">
        <v>100</v>
      </c>
      <c r="Q1336" s="15">
        <v>100</v>
      </c>
      <c r="R1336" s="15">
        <v>30</v>
      </c>
      <c r="S1336" s="17">
        <v>0.3</v>
      </c>
      <c r="T1336" s="17">
        <v>0.3</v>
      </c>
    </row>
    <row r="1337" spans="1:20" x14ac:dyDescent="0.25">
      <c r="A1337" s="15">
        <v>1336</v>
      </c>
      <c r="B1337" s="15" t="s">
        <v>2853</v>
      </c>
      <c r="C1337" s="15">
        <v>3988</v>
      </c>
      <c r="D1337" s="15" t="s">
        <v>1371</v>
      </c>
      <c r="E1337" s="15" t="s">
        <v>2846</v>
      </c>
      <c r="F1337" s="15" t="s">
        <v>2846</v>
      </c>
      <c r="G1337" s="15" t="s">
        <v>210</v>
      </c>
      <c r="H1337" s="15" t="s">
        <v>1394</v>
      </c>
      <c r="I1337" s="15" t="s">
        <v>2855</v>
      </c>
      <c r="J1337" s="15" t="s">
        <v>90</v>
      </c>
      <c r="K1337" s="15" t="s">
        <v>91</v>
      </c>
      <c r="L1337" s="15" t="s">
        <v>92</v>
      </c>
      <c r="M1337" s="15" t="s">
        <v>93</v>
      </c>
      <c r="N1337" s="16">
        <v>43922</v>
      </c>
      <c r="O1337" s="16">
        <v>45657</v>
      </c>
      <c r="P1337" s="15">
        <v>52</v>
      </c>
      <c r="Q1337" s="15">
        <v>100</v>
      </c>
      <c r="R1337" s="15">
        <v>0</v>
      </c>
      <c r="S1337" s="17">
        <v>0</v>
      </c>
      <c r="T1337" s="17">
        <v>0</v>
      </c>
    </row>
    <row r="1338" spans="1:20" x14ac:dyDescent="0.25">
      <c r="A1338" s="15">
        <v>1337</v>
      </c>
      <c r="B1338" s="15" t="s">
        <v>2853</v>
      </c>
      <c r="C1338" s="15">
        <v>3988</v>
      </c>
      <c r="D1338" s="15" t="s">
        <v>1371</v>
      </c>
      <c r="E1338" s="15" t="s">
        <v>2846</v>
      </c>
      <c r="F1338" s="15" t="s">
        <v>2846</v>
      </c>
      <c r="G1338" s="15" t="s">
        <v>209</v>
      </c>
      <c r="H1338" s="15" t="s">
        <v>1395</v>
      </c>
      <c r="I1338" s="15" t="s">
        <v>2855</v>
      </c>
      <c r="J1338" s="15" t="s">
        <v>90</v>
      </c>
      <c r="K1338" s="15" t="s">
        <v>91</v>
      </c>
      <c r="L1338" s="15" t="s">
        <v>92</v>
      </c>
      <c r="M1338" s="15" t="s">
        <v>93</v>
      </c>
      <c r="N1338" s="16">
        <v>43922</v>
      </c>
      <c r="O1338" s="16">
        <v>45657</v>
      </c>
      <c r="P1338" s="15">
        <v>20</v>
      </c>
      <c r="Q1338" s="15">
        <v>100</v>
      </c>
      <c r="R1338" s="15">
        <v>0</v>
      </c>
      <c r="S1338" s="17">
        <v>0</v>
      </c>
      <c r="T1338" s="17">
        <v>0</v>
      </c>
    </row>
    <row r="1339" spans="1:20" x14ac:dyDescent="0.25">
      <c r="A1339" s="15">
        <v>1338</v>
      </c>
      <c r="B1339" s="15" t="s">
        <v>2853</v>
      </c>
      <c r="C1339" s="15">
        <v>3988</v>
      </c>
      <c r="D1339" s="15" t="s">
        <v>1371</v>
      </c>
      <c r="E1339" s="15" t="s">
        <v>2846</v>
      </c>
      <c r="F1339" s="15" t="s">
        <v>2846</v>
      </c>
      <c r="G1339" s="15" t="s">
        <v>206</v>
      </c>
      <c r="H1339" s="15" t="s">
        <v>1396</v>
      </c>
      <c r="I1339" s="15" t="s">
        <v>2855</v>
      </c>
      <c r="J1339" s="15" t="s">
        <v>90</v>
      </c>
      <c r="K1339" s="15" t="s">
        <v>91</v>
      </c>
      <c r="L1339" s="15" t="s">
        <v>92</v>
      </c>
      <c r="M1339" s="15" t="s">
        <v>93</v>
      </c>
      <c r="N1339" s="16">
        <v>43922</v>
      </c>
      <c r="O1339" s="16">
        <v>45657</v>
      </c>
      <c r="P1339" s="15">
        <v>100</v>
      </c>
      <c r="Q1339" s="15">
        <v>100</v>
      </c>
      <c r="R1339" s="15">
        <v>0</v>
      </c>
      <c r="S1339" s="17">
        <v>0</v>
      </c>
      <c r="T1339" s="17">
        <v>0</v>
      </c>
    </row>
    <row r="1340" spans="1:20" x14ac:dyDescent="0.25">
      <c r="A1340" s="15">
        <v>1339</v>
      </c>
      <c r="B1340" s="15" t="s">
        <v>2853</v>
      </c>
      <c r="C1340" s="15">
        <v>3988</v>
      </c>
      <c r="D1340" s="15" t="s">
        <v>1371</v>
      </c>
      <c r="E1340" s="15" t="s">
        <v>2846</v>
      </c>
      <c r="F1340" s="15" t="s">
        <v>2846</v>
      </c>
      <c r="G1340" s="15" t="s">
        <v>129</v>
      </c>
      <c r="H1340" s="15" t="s">
        <v>1631</v>
      </c>
      <c r="I1340" s="15" t="s">
        <v>2855</v>
      </c>
      <c r="J1340" s="15" t="s">
        <v>90</v>
      </c>
      <c r="K1340" s="15" t="s">
        <v>91</v>
      </c>
      <c r="L1340" s="15" t="s">
        <v>92</v>
      </c>
      <c r="M1340" s="15" t="s">
        <v>93</v>
      </c>
      <c r="N1340" s="16">
        <v>43922</v>
      </c>
      <c r="O1340" s="16">
        <v>45657</v>
      </c>
      <c r="P1340" s="15">
        <v>100</v>
      </c>
      <c r="Q1340" s="15">
        <v>100</v>
      </c>
      <c r="R1340" s="15">
        <v>0</v>
      </c>
      <c r="S1340" s="17">
        <v>0</v>
      </c>
      <c r="T1340" s="17">
        <v>0</v>
      </c>
    </row>
    <row r="1341" spans="1:20" x14ac:dyDescent="0.25">
      <c r="A1341" s="15">
        <v>1340</v>
      </c>
      <c r="B1341" s="15" t="s">
        <v>2853</v>
      </c>
      <c r="C1341" s="15">
        <v>3988</v>
      </c>
      <c r="D1341" s="15" t="s">
        <v>1371</v>
      </c>
      <c r="E1341" s="15" t="s">
        <v>2846</v>
      </c>
      <c r="F1341" s="15" t="s">
        <v>2846</v>
      </c>
      <c r="G1341" s="15" t="s">
        <v>94</v>
      </c>
      <c r="H1341" s="15" t="s">
        <v>1632</v>
      </c>
      <c r="I1341" s="15" t="s">
        <v>2855</v>
      </c>
      <c r="J1341" s="15" t="s">
        <v>90</v>
      </c>
      <c r="K1341" s="15" t="s">
        <v>91</v>
      </c>
      <c r="L1341" s="15" t="s">
        <v>92</v>
      </c>
      <c r="M1341" s="15" t="s">
        <v>93</v>
      </c>
      <c r="N1341" s="16">
        <v>43983</v>
      </c>
      <c r="O1341" s="16">
        <v>45657</v>
      </c>
      <c r="P1341" s="15">
        <v>45</v>
      </c>
      <c r="Q1341" s="15">
        <v>100</v>
      </c>
      <c r="R1341" s="15">
        <v>0</v>
      </c>
      <c r="S1341" s="17">
        <v>0</v>
      </c>
      <c r="T1341" s="17">
        <v>0</v>
      </c>
    </row>
    <row r="1342" spans="1:20" x14ac:dyDescent="0.25">
      <c r="A1342" s="15">
        <v>1341</v>
      </c>
      <c r="B1342" s="15" t="s">
        <v>2853</v>
      </c>
      <c r="C1342" s="15">
        <v>3988</v>
      </c>
      <c r="D1342" s="15" t="s">
        <v>1371</v>
      </c>
      <c r="E1342" s="15" t="s">
        <v>2846</v>
      </c>
      <c r="F1342" s="15" t="s">
        <v>2846</v>
      </c>
      <c r="G1342" s="15" t="s">
        <v>134</v>
      </c>
      <c r="H1342" s="15" t="s">
        <v>1633</v>
      </c>
      <c r="I1342" s="15" t="s">
        <v>2855</v>
      </c>
      <c r="J1342" s="15" t="s">
        <v>90</v>
      </c>
      <c r="K1342" s="15" t="s">
        <v>91</v>
      </c>
      <c r="L1342" s="15" t="s">
        <v>92</v>
      </c>
      <c r="M1342" s="15" t="s">
        <v>93</v>
      </c>
      <c r="N1342" s="16">
        <v>43983</v>
      </c>
      <c r="O1342" s="16">
        <v>45657</v>
      </c>
      <c r="P1342" s="15">
        <v>45</v>
      </c>
      <c r="Q1342" s="15">
        <v>100</v>
      </c>
      <c r="R1342" s="15">
        <v>40</v>
      </c>
      <c r="S1342" s="17">
        <v>0.88888888888888884</v>
      </c>
      <c r="T1342" s="17">
        <v>0.4</v>
      </c>
    </row>
    <row r="1343" spans="1:20" x14ac:dyDescent="0.25">
      <c r="A1343" s="15">
        <v>1342</v>
      </c>
      <c r="B1343" s="15" t="s">
        <v>2853</v>
      </c>
      <c r="C1343" s="15">
        <v>3988</v>
      </c>
      <c r="D1343" s="15" t="s">
        <v>1371</v>
      </c>
      <c r="E1343" s="15" t="s">
        <v>2846</v>
      </c>
      <c r="F1343" s="15" t="s">
        <v>2846</v>
      </c>
      <c r="G1343" s="15" t="s">
        <v>139</v>
      </c>
      <c r="H1343" s="15" t="s">
        <v>1634</v>
      </c>
      <c r="I1343" s="15" t="s">
        <v>2855</v>
      </c>
      <c r="J1343" s="15" t="s">
        <v>154</v>
      </c>
      <c r="K1343" s="15" t="s">
        <v>155</v>
      </c>
      <c r="L1343" s="15" t="s">
        <v>156</v>
      </c>
      <c r="M1343" s="15" t="s">
        <v>156</v>
      </c>
      <c r="N1343" s="16">
        <v>43983</v>
      </c>
      <c r="O1343" s="16">
        <v>45657</v>
      </c>
      <c r="P1343" s="15">
        <v>20</v>
      </c>
      <c r="Q1343" s="15">
        <v>100</v>
      </c>
      <c r="R1343" s="15">
        <v>10</v>
      </c>
      <c r="S1343" s="17">
        <v>0.5</v>
      </c>
      <c r="T1343" s="17">
        <v>0.1</v>
      </c>
    </row>
    <row r="1344" spans="1:20" x14ac:dyDescent="0.25">
      <c r="A1344" s="15">
        <v>1343</v>
      </c>
      <c r="B1344" s="15" t="s">
        <v>2853</v>
      </c>
      <c r="C1344" s="15">
        <v>3988</v>
      </c>
      <c r="D1344" s="15" t="s">
        <v>1371</v>
      </c>
      <c r="E1344" s="15" t="s">
        <v>2846</v>
      </c>
      <c r="F1344" s="15" t="s">
        <v>2846</v>
      </c>
      <c r="G1344" s="15" t="s">
        <v>115</v>
      </c>
      <c r="H1344" s="15" t="s">
        <v>1635</v>
      </c>
      <c r="I1344" s="15" t="s">
        <v>2855</v>
      </c>
      <c r="J1344" s="15" t="s">
        <v>154</v>
      </c>
      <c r="K1344" s="15" t="s">
        <v>155</v>
      </c>
      <c r="L1344" s="15" t="s">
        <v>156</v>
      </c>
      <c r="M1344" s="15" t="s">
        <v>156</v>
      </c>
      <c r="N1344" s="16">
        <v>43922</v>
      </c>
      <c r="O1344" s="16">
        <v>44926</v>
      </c>
      <c r="P1344" s="15">
        <v>25</v>
      </c>
      <c r="Q1344" s="15">
        <v>100</v>
      </c>
      <c r="R1344" s="15">
        <v>23</v>
      </c>
      <c r="S1344" s="17">
        <v>0.92</v>
      </c>
      <c r="T1344" s="17">
        <v>0.23</v>
      </c>
    </row>
    <row r="1345" spans="1:20" x14ac:dyDescent="0.25">
      <c r="A1345" s="15">
        <v>1344</v>
      </c>
      <c r="B1345" s="15" t="s">
        <v>2853</v>
      </c>
      <c r="C1345" s="15">
        <v>3988</v>
      </c>
      <c r="D1345" s="15" t="s">
        <v>1371</v>
      </c>
      <c r="E1345" s="15" t="s">
        <v>2846</v>
      </c>
      <c r="F1345" s="15" t="s">
        <v>2846</v>
      </c>
      <c r="G1345" s="15" t="s">
        <v>84</v>
      </c>
      <c r="H1345" s="15" t="s">
        <v>1636</v>
      </c>
      <c r="I1345" s="15" t="s">
        <v>2855</v>
      </c>
      <c r="J1345" s="15" t="s">
        <v>90</v>
      </c>
      <c r="K1345" s="15" t="s">
        <v>91</v>
      </c>
      <c r="L1345" s="15" t="s">
        <v>92</v>
      </c>
      <c r="M1345" s="15" t="s">
        <v>93</v>
      </c>
      <c r="N1345" s="16">
        <v>43922</v>
      </c>
      <c r="O1345" s="16">
        <v>45657</v>
      </c>
      <c r="P1345" s="15">
        <v>40</v>
      </c>
      <c r="Q1345" s="15">
        <v>100</v>
      </c>
      <c r="R1345" s="15">
        <v>0</v>
      </c>
      <c r="S1345" s="17">
        <v>0</v>
      </c>
      <c r="T1345" s="17">
        <v>0</v>
      </c>
    </row>
    <row r="1346" spans="1:20" x14ac:dyDescent="0.25">
      <c r="A1346" s="15">
        <v>1345</v>
      </c>
      <c r="B1346" s="15" t="s">
        <v>2853</v>
      </c>
      <c r="C1346" s="15">
        <v>3988</v>
      </c>
      <c r="D1346" s="15" t="s">
        <v>1371</v>
      </c>
      <c r="E1346" s="15" t="s">
        <v>2846</v>
      </c>
      <c r="F1346" s="15" t="s">
        <v>2846</v>
      </c>
      <c r="G1346" s="15" t="s">
        <v>118</v>
      </c>
      <c r="H1346" s="15" t="s">
        <v>1637</v>
      </c>
      <c r="I1346" s="15" t="s">
        <v>2855</v>
      </c>
      <c r="J1346" s="15" t="s">
        <v>90</v>
      </c>
      <c r="K1346" s="15" t="s">
        <v>91</v>
      </c>
      <c r="L1346" s="15" t="s">
        <v>92</v>
      </c>
      <c r="M1346" s="15" t="s">
        <v>93</v>
      </c>
      <c r="N1346" s="16">
        <v>43922</v>
      </c>
      <c r="O1346" s="16">
        <v>45657</v>
      </c>
      <c r="P1346" s="15">
        <v>100</v>
      </c>
      <c r="Q1346" s="15">
        <v>100</v>
      </c>
      <c r="R1346" s="15">
        <v>0</v>
      </c>
      <c r="S1346" s="17">
        <v>0</v>
      </c>
      <c r="T1346" s="17">
        <v>0</v>
      </c>
    </row>
    <row r="1347" spans="1:20" x14ac:dyDescent="0.25">
      <c r="A1347" s="15">
        <v>1346</v>
      </c>
      <c r="B1347" s="15" t="s">
        <v>2853</v>
      </c>
      <c r="C1347" s="15">
        <v>3988</v>
      </c>
      <c r="D1347" s="15" t="s">
        <v>1371</v>
      </c>
      <c r="E1347" s="15" t="s">
        <v>2846</v>
      </c>
      <c r="F1347" s="15" t="s">
        <v>2846</v>
      </c>
      <c r="G1347" s="15" t="s">
        <v>117</v>
      </c>
      <c r="H1347" s="15" t="s">
        <v>1638</v>
      </c>
      <c r="I1347" s="15" t="s">
        <v>2855</v>
      </c>
      <c r="J1347" s="15" t="s">
        <v>162</v>
      </c>
      <c r="K1347" s="15" t="s">
        <v>163</v>
      </c>
      <c r="L1347" s="15" t="s">
        <v>164</v>
      </c>
      <c r="M1347" s="15" t="s">
        <v>164</v>
      </c>
      <c r="N1347" s="16">
        <v>43922</v>
      </c>
      <c r="O1347" s="16">
        <v>45657</v>
      </c>
      <c r="P1347" s="15">
        <v>100</v>
      </c>
      <c r="Q1347" s="15">
        <v>100</v>
      </c>
      <c r="R1347" s="15">
        <v>55</v>
      </c>
      <c r="S1347" s="17">
        <v>0.55000000000000004</v>
      </c>
      <c r="T1347" s="17">
        <v>0.55000000000000004</v>
      </c>
    </row>
    <row r="1348" spans="1:20" x14ac:dyDescent="0.25">
      <c r="A1348" s="15">
        <v>1347</v>
      </c>
      <c r="B1348" s="15" t="s">
        <v>2853</v>
      </c>
      <c r="C1348" s="15">
        <v>3988</v>
      </c>
      <c r="D1348" s="15" t="s">
        <v>1371</v>
      </c>
      <c r="E1348" s="15" t="s">
        <v>2846</v>
      </c>
      <c r="F1348" s="15" t="s">
        <v>2846</v>
      </c>
      <c r="G1348" s="15" t="s">
        <v>89</v>
      </c>
      <c r="H1348" s="15" t="s">
        <v>1639</v>
      </c>
      <c r="I1348" s="15" t="s">
        <v>2855</v>
      </c>
      <c r="J1348" s="15" t="s">
        <v>154</v>
      </c>
      <c r="K1348" s="15" t="s">
        <v>155</v>
      </c>
      <c r="L1348" s="15" t="s">
        <v>156</v>
      </c>
      <c r="M1348" s="15" t="s">
        <v>156</v>
      </c>
      <c r="N1348" s="16">
        <v>43922</v>
      </c>
      <c r="O1348" s="16">
        <v>45657</v>
      </c>
      <c r="P1348" s="15">
        <v>20</v>
      </c>
      <c r="Q1348" s="15">
        <v>100</v>
      </c>
      <c r="R1348" s="15">
        <v>10</v>
      </c>
      <c r="S1348" s="17">
        <v>0.5</v>
      </c>
      <c r="T1348" s="17">
        <v>0.1</v>
      </c>
    </row>
    <row r="1349" spans="1:20" x14ac:dyDescent="0.25">
      <c r="A1349" s="15">
        <v>1348</v>
      </c>
      <c r="B1349" s="15" t="s">
        <v>2853</v>
      </c>
      <c r="C1349" s="15">
        <v>3988</v>
      </c>
      <c r="D1349" s="15" t="s">
        <v>1371</v>
      </c>
      <c r="E1349" s="15" t="s">
        <v>2846</v>
      </c>
      <c r="F1349" s="15" t="s">
        <v>2846</v>
      </c>
      <c r="G1349" s="15" t="s">
        <v>97</v>
      </c>
      <c r="H1349" s="15" t="s">
        <v>1640</v>
      </c>
      <c r="I1349" s="15" t="s">
        <v>2855</v>
      </c>
      <c r="J1349" s="15" t="s">
        <v>90</v>
      </c>
      <c r="K1349" s="15" t="s">
        <v>91</v>
      </c>
      <c r="L1349" s="15" t="s">
        <v>92</v>
      </c>
      <c r="M1349" s="15" t="s">
        <v>93</v>
      </c>
      <c r="N1349" s="16">
        <v>43922</v>
      </c>
      <c r="O1349" s="16">
        <v>45657</v>
      </c>
      <c r="P1349" s="15">
        <v>20</v>
      </c>
      <c r="Q1349" s="15">
        <v>100</v>
      </c>
      <c r="R1349" s="15">
        <v>0</v>
      </c>
      <c r="S1349" s="17">
        <v>0</v>
      </c>
      <c r="T1349" s="17">
        <v>0</v>
      </c>
    </row>
    <row r="1350" spans="1:20" x14ac:dyDescent="0.25">
      <c r="A1350" s="15">
        <v>1349</v>
      </c>
      <c r="B1350" s="15" t="s">
        <v>2853</v>
      </c>
      <c r="C1350" s="15">
        <v>3988</v>
      </c>
      <c r="D1350" s="15" t="s">
        <v>1371</v>
      </c>
      <c r="E1350" s="15" t="s">
        <v>2846</v>
      </c>
      <c r="F1350" s="15" t="s">
        <v>2846</v>
      </c>
      <c r="G1350" s="15" t="s">
        <v>102</v>
      </c>
      <c r="H1350" s="15" t="s">
        <v>1641</v>
      </c>
      <c r="I1350" s="15" t="s">
        <v>2855</v>
      </c>
      <c r="J1350" s="15" t="s">
        <v>90</v>
      </c>
      <c r="K1350" s="15" t="s">
        <v>91</v>
      </c>
      <c r="L1350" s="15" t="s">
        <v>92</v>
      </c>
      <c r="M1350" s="15" t="s">
        <v>93</v>
      </c>
      <c r="N1350" s="16">
        <v>43922</v>
      </c>
      <c r="O1350" s="16">
        <v>45596</v>
      </c>
      <c r="P1350" s="15">
        <v>20</v>
      </c>
      <c r="Q1350" s="15">
        <v>100</v>
      </c>
      <c r="R1350" s="15">
        <v>0</v>
      </c>
      <c r="S1350" s="17">
        <v>0</v>
      </c>
      <c r="T1350" s="17">
        <v>0</v>
      </c>
    </row>
    <row r="1351" spans="1:20" x14ac:dyDescent="0.25">
      <c r="A1351" s="15">
        <v>1350</v>
      </c>
      <c r="B1351" s="15" t="s">
        <v>2853</v>
      </c>
      <c r="C1351" s="15">
        <v>3988</v>
      </c>
      <c r="D1351" s="15" t="s">
        <v>1371</v>
      </c>
      <c r="E1351" s="15" t="s">
        <v>2846</v>
      </c>
      <c r="F1351" s="15" t="s">
        <v>2846</v>
      </c>
      <c r="G1351" s="15" t="s">
        <v>128</v>
      </c>
      <c r="H1351" s="15" t="s">
        <v>1642</v>
      </c>
      <c r="I1351" s="15" t="s">
        <v>2855</v>
      </c>
      <c r="J1351" s="15" t="s">
        <v>90</v>
      </c>
      <c r="K1351" s="15" t="s">
        <v>91</v>
      </c>
      <c r="L1351" s="15" t="s">
        <v>92</v>
      </c>
      <c r="M1351" s="15" t="s">
        <v>93</v>
      </c>
      <c r="N1351" s="16">
        <v>43922</v>
      </c>
      <c r="O1351" s="16">
        <v>45657</v>
      </c>
      <c r="P1351" s="15">
        <v>20</v>
      </c>
      <c r="Q1351" s="15">
        <v>100</v>
      </c>
      <c r="R1351" s="15">
        <v>0</v>
      </c>
      <c r="S1351" s="17">
        <v>0</v>
      </c>
      <c r="T1351" s="17">
        <v>0</v>
      </c>
    </row>
    <row r="1352" spans="1:20" x14ac:dyDescent="0.25">
      <c r="A1352" s="15">
        <v>1351</v>
      </c>
      <c r="B1352" s="15" t="s">
        <v>2853</v>
      </c>
      <c r="C1352" s="15">
        <v>3988</v>
      </c>
      <c r="D1352" s="15" t="s">
        <v>1371</v>
      </c>
      <c r="E1352" s="15" t="s">
        <v>2846</v>
      </c>
      <c r="F1352" s="15" t="s">
        <v>2846</v>
      </c>
      <c r="G1352" s="15" t="s">
        <v>543</v>
      </c>
      <c r="H1352" s="15" t="s">
        <v>1811</v>
      </c>
      <c r="I1352" s="15" t="s">
        <v>2855</v>
      </c>
      <c r="J1352" s="15" t="s">
        <v>90</v>
      </c>
      <c r="K1352" s="15" t="s">
        <v>91</v>
      </c>
      <c r="L1352" s="15" t="s">
        <v>92</v>
      </c>
      <c r="M1352" s="15" t="s">
        <v>93</v>
      </c>
      <c r="N1352" s="16">
        <v>43922</v>
      </c>
      <c r="O1352" s="16">
        <v>45107</v>
      </c>
      <c r="P1352" s="15">
        <v>25</v>
      </c>
      <c r="Q1352" s="15">
        <v>100</v>
      </c>
      <c r="R1352" s="15">
        <v>3</v>
      </c>
      <c r="S1352" s="17">
        <v>0.12</v>
      </c>
      <c r="T1352" s="17">
        <v>0.03</v>
      </c>
    </row>
    <row r="1353" spans="1:20" x14ac:dyDescent="0.25">
      <c r="A1353" s="15">
        <v>1352</v>
      </c>
      <c r="B1353" s="15" t="s">
        <v>2853</v>
      </c>
      <c r="C1353" s="15">
        <v>3988</v>
      </c>
      <c r="D1353" s="15" t="s">
        <v>1371</v>
      </c>
      <c r="E1353" s="15" t="s">
        <v>2846</v>
      </c>
      <c r="F1353" s="15" t="s">
        <v>2846</v>
      </c>
      <c r="G1353" s="15" t="s">
        <v>666</v>
      </c>
      <c r="H1353" s="15" t="s">
        <v>1812</v>
      </c>
      <c r="I1353" s="15" t="s">
        <v>2855</v>
      </c>
      <c r="J1353" s="15" t="s">
        <v>154</v>
      </c>
      <c r="K1353" s="15" t="s">
        <v>155</v>
      </c>
      <c r="L1353" s="15" t="s">
        <v>156</v>
      </c>
      <c r="M1353" s="15" t="s">
        <v>156</v>
      </c>
      <c r="N1353" s="16">
        <v>43922</v>
      </c>
      <c r="O1353" s="16">
        <v>44561</v>
      </c>
      <c r="P1353" s="15">
        <v>30</v>
      </c>
      <c r="Q1353" s="15">
        <v>100</v>
      </c>
      <c r="R1353" s="15">
        <v>15</v>
      </c>
      <c r="S1353" s="17">
        <v>0.5</v>
      </c>
      <c r="T1353" s="17">
        <v>0.15</v>
      </c>
    </row>
    <row r="1354" spans="1:20" x14ac:dyDescent="0.25">
      <c r="A1354" s="15">
        <v>1353</v>
      </c>
      <c r="B1354" s="15" t="s">
        <v>2853</v>
      </c>
      <c r="C1354" s="15">
        <v>3988</v>
      </c>
      <c r="D1354" s="15" t="s">
        <v>1371</v>
      </c>
      <c r="E1354" s="15" t="s">
        <v>2846</v>
      </c>
      <c r="F1354" s="15" t="s">
        <v>2846</v>
      </c>
      <c r="G1354" s="15" t="s">
        <v>386</v>
      </c>
      <c r="H1354" s="15" t="s">
        <v>1813</v>
      </c>
      <c r="I1354" s="15" t="s">
        <v>2051</v>
      </c>
      <c r="J1354" s="15" t="s">
        <v>1814</v>
      </c>
      <c r="K1354" s="15" t="s">
        <v>1815</v>
      </c>
      <c r="L1354" s="15" t="s">
        <v>156</v>
      </c>
      <c r="M1354" s="15" t="s">
        <v>156</v>
      </c>
      <c r="N1354" s="16">
        <v>43922</v>
      </c>
      <c r="O1354" s="16">
        <v>44561</v>
      </c>
      <c r="P1354" s="15">
        <v>50</v>
      </c>
      <c r="Q1354" s="15">
        <v>100</v>
      </c>
      <c r="R1354" s="15">
        <v>25</v>
      </c>
      <c r="S1354" s="17">
        <v>0.5</v>
      </c>
      <c r="T1354" s="17">
        <v>0.25</v>
      </c>
    </row>
    <row r="1355" spans="1:20" x14ac:dyDescent="0.25">
      <c r="A1355" s="15">
        <v>1354</v>
      </c>
      <c r="B1355" s="15" t="s">
        <v>2853</v>
      </c>
      <c r="C1355" s="15">
        <v>3988</v>
      </c>
      <c r="D1355" s="15" t="s">
        <v>1371</v>
      </c>
      <c r="E1355" s="15" t="s">
        <v>2846</v>
      </c>
      <c r="F1355" s="15" t="s">
        <v>2846</v>
      </c>
      <c r="G1355" s="15" t="s">
        <v>390</v>
      </c>
      <c r="H1355" s="15" t="s">
        <v>1816</v>
      </c>
      <c r="I1355" s="15" t="s">
        <v>2855</v>
      </c>
      <c r="J1355" s="15" t="s">
        <v>90</v>
      </c>
      <c r="K1355" s="15" t="s">
        <v>91</v>
      </c>
      <c r="L1355" s="15" t="s">
        <v>92</v>
      </c>
      <c r="M1355" s="15" t="s">
        <v>93</v>
      </c>
      <c r="N1355" s="16">
        <v>45108</v>
      </c>
      <c r="O1355" s="16">
        <v>45657</v>
      </c>
      <c r="P1355" s="15">
        <v>0</v>
      </c>
      <c r="Q1355" s="15">
        <v>100</v>
      </c>
      <c r="R1355" s="15">
        <v>0</v>
      </c>
      <c r="S1355" s="17">
        <v>0</v>
      </c>
      <c r="T1355" s="17">
        <v>0</v>
      </c>
    </row>
    <row r="1356" spans="1:20" x14ac:dyDescent="0.25">
      <c r="A1356" s="15">
        <v>1355</v>
      </c>
      <c r="B1356" s="15" t="s">
        <v>2853</v>
      </c>
      <c r="C1356" s="15">
        <v>3988</v>
      </c>
      <c r="D1356" s="15" t="s">
        <v>1371</v>
      </c>
      <c r="E1356" s="15" t="s">
        <v>2846</v>
      </c>
      <c r="F1356" s="15" t="s">
        <v>2846</v>
      </c>
      <c r="G1356" s="15" t="s">
        <v>513</v>
      </c>
      <c r="H1356" s="15" t="s">
        <v>1817</v>
      </c>
      <c r="I1356" s="15" t="s">
        <v>2855</v>
      </c>
      <c r="J1356" s="15" t="s">
        <v>90</v>
      </c>
      <c r="K1356" s="15" t="s">
        <v>91</v>
      </c>
      <c r="L1356" s="15" t="s">
        <v>92</v>
      </c>
      <c r="M1356" s="15" t="s">
        <v>93</v>
      </c>
      <c r="N1356" s="16">
        <v>43983</v>
      </c>
      <c r="O1356" s="16">
        <v>45657</v>
      </c>
      <c r="P1356" s="15">
        <v>30</v>
      </c>
      <c r="Q1356" s="15">
        <v>100</v>
      </c>
      <c r="R1356" s="15">
        <v>10</v>
      </c>
      <c r="S1356" s="17">
        <v>0.33333333333333331</v>
      </c>
      <c r="T1356" s="17">
        <v>0.1</v>
      </c>
    </row>
    <row r="1357" spans="1:20" x14ac:dyDescent="0.25">
      <c r="A1357" s="15">
        <v>1356</v>
      </c>
      <c r="B1357" s="15" t="s">
        <v>2853</v>
      </c>
      <c r="C1357" s="15">
        <v>3988</v>
      </c>
      <c r="D1357" s="15" t="s">
        <v>1371</v>
      </c>
      <c r="E1357" s="15" t="s">
        <v>2846</v>
      </c>
      <c r="F1357" s="15" t="s">
        <v>2846</v>
      </c>
      <c r="G1357" s="15" t="s">
        <v>809</v>
      </c>
      <c r="H1357" s="15" t="s">
        <v>1818</v>
      </c>
      <c r="I1357" s="15" t="s">
        <v>2855</v>
      </c>
      <c r="J1357" s="15" t="s">
        <v>154</v>
      </c>
      <c r="K1357" s="15" t="s">
        <v>155</v>
      </c>
      <c r="L1357" s="15" t="s">
        <v>156</v>
      </c>
      <c r="M1357" s="15" t="s">
        <v>156</v>
      </c>
      <c r="N1357" s="16">
        <v>43922</v>
      </c>
      <c r="O1357" s="16">
        <v>45291</v>
      </c>
      <c r="P1357" s="15">
        <v>50</v>
      </c>
      <c r="Q1357" s="15">
        <v>100</v>
      </c>
      <c r="R1357" s="15">
        <v>20</v>
      </c>
      <c r="S1357" s="17">
        <v>0.4</v>
      </c>
      <c r="T1357" s="17">
        <v>0.2</v>
      </c>
    </row>
    <row r="1358" spans="1:20" x14ac:dyDescent="0.25">
      <c r="A1358" s="15">
        <v>1357</v>
      </c>
      <c r="B1358" s="15" t="s">
        <v>2853</v>
      </c>
      <c r="C1358" s="15">
        <v>3988</v>
      </c>
      <c r="D1358" s="15" t="s">
        <v>1371</v>
      </c>
      <c r="E1358" s="15" t="s">
        <v>2846</v>
      </c>
      <c r="F1358" s="15" t="s">
        <v>2846</v>
      </c>
      <c r="G1358" s="15" t="s">
        <v>530</v>
      </c>
      <c r="H1358" s="15" t="s">
        <v>1819</v>
      </c>
      <c r="I1358" s="15" t="s">
        <v>2855</v>
      </c>
      <c r="J1358" s="15" t="s">
        <v>154</v>
      </c>
      <c r="K1358" s="15" t="s">
        <v>155</v>
      </c>
      <c r="L1358" s="15" t="s">
        <v>156</v>
      </c>
      <c r="M1358" s="15" t="s">
        <v>156</v>
      </c>
      <c r="N1358" s="16">
        <v>43983</v>
      </c>
      <c r="O1358" s="16">
        <v>45627</v>
      </c>
      <c r="P1358" s="15">
        <v>20</v>
      </c>
      <c r="Q1358" s="15">
        <v>100</v>
      </c>
      <c r="R1358" s="15">
        <v>10</v>
      </c>
      <c r="S1358" s="17">
        <v>0.5</v>
      </c>
      <c r="T1358" s="17">
        <v>0.1</v>
      </c>
    </row>
    <row r="1359" spans="1:20" x14ac:dyDescent="0.25">
      <c r="A1359" s="15">
        <v>1358</v>
      </c>
      <c r="B1359" s="15" t="s">
        <v>2853</v>
      </c>
      <c r="C1359" s="15">
        <v>3988</v>
      </c>
      <c r="D1359" s="15" t="s">
        <v>1371</v>
      </c>
      <c r="E1359" s="15" t="s">
        <v>2846</v>
      </c>
      <c r="F1359" s="15" t="s">
        <v>2846</v>
      </c>
      <c r="G1359" s="15" t="s">
        <v>385</v>
      </c>
      <c r="H1359" s="15" t="s">
        <v>1820</v>
      </c>
      <c r="I1359" s="15" t="s">
        <v>2855</v>
      </c>
      <c r="J1359" s="15" t="s">
        <v>90</v>
      </c>
      <c r="K1359" s="15" t="s">
        <v>91</v>
      </c>
      <c r="L1359" s="15" t="s">
        <v>92</v>
      </c>
      <c r="M1359" s="15" t="s">
        <v>93</v>
      </c>
      <c r="N1359" s="16">
        <v>43922</v>
      </c>
      <c r="O1359" s="16">
        <v>44377</v>
      </c>
      <c r="P1359" s="15">
        <v>70</v>
      </c>
      <c r="Q1359" s="15">
        <v>100</v>
      </c>
      <c r="R1359" s="15">
        <v>50</v>
      </c>
      <c r="S1359" s="17">
        <v>0.7142857142857143</v>
      </c>
      <c r="T1359" s="17">
        <v>0.5</v>
      </c>
    </row>
    <row r="1360" spans="1:20" x14ac:dyDescent="0.25">
      <c r="A1360" s="15">
        <v>1359</v>
      </c>
      <c r="B1360" s="15" t="s">
        <v>2853</v>
      </c>
      <c r="C1360" s="15">
        <v>3988</v>
      </c>
      <c r="D1360" s="15" t="s">
        <v>1371</v>
      </c>
      <c r="E1360" s="15" t="s">
        <v>2846</v>
      </c>
      <c r="F1360" s="15" t="s">
        <v>2846</v>
      </c>
      <c r="G1360" s="15" t="s">
        <v>355</v>
      </c>
      <c r="H1360" s="15" t="s">
        <v>1914</v>
      </c>
      <c r="I1360" s="15" t="s">
        <v>2855</v>
      </c>
      <c r="J1360" s="15" t="s">
        <v>675</v>
      </c>
      <c r="K1360" s="15" t="s">
        <v>676</v>
      </c>
      <c r="L1360" s="15" t="s">
        <v>177</v>
      </c>
      <c r="M1360" s="15" t="s">
        <v>177</v>
      </c>
      <c r="N1360" s="16">
        <v>43922</v>
      </c>
      <c r="O1360" s="16">
        <v>44196</v>
      </c>
      <c r="P1360" s="15">
        <v>100</v>
      </c>
      <c r="Q1360" s="15">
        <v>100</v>
      </c>
      <c r="R1360" s="15">
        <v>0</v>
      </c>
      <c r="S1360" s="17">
        <v>0</v>
      </c>
      <c r="T1360" s="17">
        <v>0</v>
      </c>
    </row>
    <row r="1361" spans="1:20" x14ac:dyDescent="0.25">
      <c r="A1361" s="15">
        <v>1360</v>
      </c>
      <c r="B1361" s="15" t="s">
        <v>2853</v>
      </c>
      <c r="C1361" s="15">
        <v>3988</v>
      </c>
      <c r="D1361" s="15" t="s">
        <v>1371</v>
      </c>
      <c r="E1361" s="15" t="s">
        <v>2846</v>
      </c>
      <c r="F1361" s="15" t="s">
        <v>2846</v>
      </c>
      <c r="G1361" s="15" t="s">
        <v>372</v>
      </c>
      <c r="H1361" s="15" t="s">
        <v>1915</v>
      </c>
      <c r="I1361" s="15" t="s">
        <v>2855</v>
      </c>
      <c r="J1361" s="15" t="s">
        <v>90</v>
      </c>
      <c r="K1361" s="15" t="s">
        <v>91</v>
      </c>
      <c r="L1361" s="15" t="s">
        <v>92</v>
      </c>
      <c r="M1361" s="15" t="s">
        <v>93</v>
      </c>
      <c r="N1361" s="16">
        <v>43922</v>
      </c>
      <c r="O1361" s="16">
        <v>45657</v>
      </c>
      <c r="P1361" s="15">
        <v>80</v>
      </c>
      <c r="Q1361" s="15">
        <v>100</v>
      </c>
      <c r="R1361" s="15">
        <v>20</v>
      </c>
      <c r="S1361" s="17">
        <v>0.25</v>
      </c>
      <c r="T1361" s="17">
        <v>0.2</v>
      </c>
    </row>
    <row r="1362" spans="1:20" x14ac:dyDescent="0.25">
      <c r="A1362" s="15">
        <v>1361</v>
      </c>
      <c r="B1362" s="15" t="s">
        <v>2853</v>
      </c>
      <c r="C1362" s="15">
        <v>3988</v>
      </c>
      <c r="D1362" s="15" t="s">
        <v>1371</v>
      </c>
      <c r="E1362" s="15" t="s">
        <v>2846</v>
      </c>
      <c r="F1362" s="15" t="s">
        <v>2846</v>
      </c>
      <c r="G1362" s="15" t="s">
        <v>374</v>
      </c>
      <c r="H1362" s="15" t="s">
        <v>1916</v>
      </c>
      <c r="I1362" s="15" t="s">
        <v>2855</v>
      </c>
      <c r="J1362" s="15" t="s">
        <v>675</v>
      </c>
      <c r="K1362" s="15" t="s">
        <v>676</v>
      </c>
      <c r="L1362" s="15" t="s">
        <v>177</v>
      </c>
      <c r="M1362" s="15" t="s">
        <v>177</v>
      </c>
      <c r="N1362" s="16">
        <v>43922</v>
      </c>
      <c r="O1362" s="16">
        <v>44104</v>
      </c>
      <c r="P1362" s="15">
        <v>100</v>
      </c>
      <c r="Q1362" s="15">
        <v>100</v>
      </c>
      <c r="R1362" s="15">
        <v>20</v>
      </c>
      <c r="S1362" s="17">
        <v>0.2</v>
      </c>
      <c r="T1362" s="17">
        <v>0.2</v>
      </c>
    </row>
    <row r="1363" spans="1:20" x14ac:dyDescent="0.25">
      <c r="A1363" s="15">
        <v>1362</v>
      </c>
      <c r="B1363" s="15" t="s">
        <v>2853</v>
      </c>
      <c r="C1363" s="15">
        <v>3988</v>
      </c>
      <c r="D1363" s="15" t="s">
        <v>1371</v>
      </c>
      <c r="E1363" s="15" t="s">
        <v>2846</v>
      </c>
      <c r="F1363" s="15" t="s">
        <v>2846</v>
      </c>
      <c r="G1363" s="15" t="s">
        <v>353</v>
      </c>
      <c r="H1363" s="15" t="s">
        <v>1917</v>
      </c>
      <c r="I1363" s="15" t="s">
        <v>2855</v>
      </c>
      <c r="J1363" s="15" t="s">
        <v>154</v>
      </c>
      <c r="K1363" s="15" t="s">
        <v>155</v>
      </c>
      <c r="L1363" s="15" t="s">
        <v>156</v>
      </c>
      <c r="M1363" s="15" t="s">
        <v>156</v>
      </c>
      <c r="N1363" s="16">
        <v>43922</v>
      </c>
      <c r="O1363" s="16">
        <v>44377</v>
      </c>
      <c r="P1363" s="15">
        <v>40</v>
      </c>
      <c r="Q1363" s="15">
        <v>100</v>
      </c>
      <c r="R1363" s="15">
        <v>0</v>
      </c>
      <c r="S1363" s="17">
        <v>0</v>
      </c>
      <c r="T1363" s="17">
        <v>0</v>
      </c>
    </row>
    <row r="1364" spans="1:20" x14ac:dyDescent="0.25">
      <c r="A1364" s="15">
        <v>1363</v>
      </c>
      <c r="B1364" s="15" t="s">
        <v>2853</v>
      </c>
      <c r="C1364" s="15">
        <v>3988</v>
      </c>
      <c r="D1364" s="15" t="s">
        <v>1371</v>
      </c>
      <c r="E1364" s="15" t="s">
        <v>2846</v>
      </c>
      <c r="F1364" s="15" t="s">
        <v>2846</v>
      </c>
      <c r="G1364" s="15" t="s">
        <v>359</v>
      </c>
      <c r="H1364" s="15" t="s">
        <v>1918</v>
      </c>
      <c r="I1364" s="15" t="s">
        <v>2855</v>
      </c>
      <c r="J1364" s="15" t="s">
        <v>90</v>
      </c>
      <c r="K1364" s="15" t="s">
        <v>91</v>
      </c>
      <c r="L1364" s="15" t="s">
        <v>92</v>
      </c>
      <c r="M1364" s="15" t="s">
        <v>93</v>
      </c>
      <c r="N1364" s="16">
        <v>43983</v>
      </c>
      <c r="O1364" s="16">
        <v>44196</v>
      </c>
      <c r="P1364" s="15">
        <v>100</v>
      </c>
      <c r="Q1364" s="15">
        <v>100</v>
      </c>
      <c r="R1364" s="15">
        <v>0</v>
      </c>
      <c r="S1364" s="17">
        <v>0</v>
      </c>
      <c r="T1364" s="17">
        <v>0</v>
      </c>
    </row>
    <row r="1365" spans="1:20" x14ac:dyDescent="0.25">
      <c r="A1365" s="15">
        <v>1364</v>
      </c>
      <c r="B1365" s="15" t="s">
        <v>2853</v>
      </c>
      <c r="C1365" s="15">
        <v>3988</v>
      </c>
      <c r="D1365" s="15" t="s">
        <v>1371</v>
      </c>
      <c r="E1365" s="15" t="s">
        <v>2846</v>
      </c>
      <c r="F1365" s="15" t="s">
        <v>2846</v>
      </c>
      <c r="G1365" s="15" t="s">
        <v>337</v>
      </c>
      <c r="H1365" s="15" t="s">
        <v>1919</v>
      </c>
      <c r="I1365" s="15" t="s">
        <v>2855</v>
      </c>
      <c r="J1365" s="15" t="s">
        <v>154</v>
      </c>
      <c r="K1365" s="15" t="s">
        <v>155</v>
      </c>
      <c r="L1365" s="15" t="s">
        <v>156</v>
      </c>
      <c r="M1365" s="15" t="s">
        <v>156</v>
      </c>
      <c r="N1365" s="16">
        <v>43922</v>
      </c>
      <c r="O1365" s="16">
        <v>44377</v>
      </c>
      <c r="P1365" s="15">
        <v>50</v>
      </c>
      <c r="Q1365" s="15">
        <v>100</v>
      </c>
      <c r="R1365" s="15">
        <v>0</v>
      </c>
      <c r="S1365" s="17">
        <v>0</v>
      </c>
      <c r="T1365" s="17">
        <v>0</v>
      </c>
    </row>
    <row r="1366" spans="1:20" x14ac:dyDescent="0.25">
      <c r="A1366" s="15">
        <v>1365</v>
      </c>
      <c r="B1366" s="15" t="s">
        <v>2853</v>
      </c>
      <c r="C1366" s="15">
        <v>3990</v>
      </c>
      <c r="D1366" s="15" t="s">
        <v>1104</v>
      </c>
      <c r="E1366" s="15" t="s">
        <v>2846</v>
      </c>
      <c r="F1366" s="15" t="s">
        <v>2846</v>
      </c>
      <c r="G1366" s="15" t="s">
        <v>543</v>
      </c>
      <c r="H1366" s="15" t="s">
        <v>1105</v>
      </c>
      <c r="I1366" s="15" t="s">
        <v>2856</v>
      </c>
      <c r="J1366" s="15" t="s">
        <v>246</v>
      </c>
      <c r="K1366" s="15" t="s">
        <v>247</v>
      </c>
      <c r="L1366" s="15" t="s">
        <v>6</v>
      </c>
      <c r="M1366" s="15" t="s">
        <v>7</v>
      </c>
      <c r="N1366" s="16">
        <v>43952</v>
      </c>
      <c r="O1366" s="16">
        <v>47848</v>
      </c>
      <c r="P1366" s="15">
        <v>8</v>
      </c>
      <c r="Q1366" s="15">
        <v>100</v>
      </c>
      <c r="R1366" s="15">
        <v>0</v>
      </c>
      <c r="S1366" s="17">
        <v>0</v>
      </c>
      <c r="T1366" s="17">
        <v>0</v>
      </c>
    </row>
    <row r="1367" spans="1:20" x14ac:dyDescent="0.25">
      <c r="A1367" s="15">
        <v>1366</v>
      </c>
      <c r="B1367" s="15" t="s">
        <v>2853</v>
      </c>
      <c r="C1367" s="15">
        <v>3990</v>
      </c>
      <c r="D1367" s="15" t="s">
        <v>1104</v>
      </c>
      <c r="E1367" s="15" t="s">
        <v>2846</v>
      </c>
      <c r="F1367" s="15" t="s">
        <v>2846</v>
      </c>
      <c r="G1367" s="15" t="s">
        <v>407</v>
      </c>
      <c r="H1367" s="15" t="s">
        <v>1106</v>
      </c>
      <c r="I1367" s="15" t="s">
        <v>2856</v>
      </c>
      <c r="J1367" s="15" t="s">
        <v>246</v>
      </c>
      <c r="K1367" s="15" t="s">
        <v>247</v>
      </c>
      <c r="L1367" s="15" t="s">
        <v>6</v>
      </c>
      <c r="M1367" s="15" t="s">
        <v>7</v>
      </c>
      <c r="N1367" s="16">
        <v>43952</v>
      </c>
      <c r="O1367" s="16">
        <v>44926</v>
      </c>
      <c r="P1367" s="15">
        <v>33</v>
      </c>
      <c r="Q1367" s="15">
        <v>100</v>
      </c>
      <c r="R1367" s="15">
        <v>0</v>
      </c>
      <c r="S1367" s="17">
        <v>0</v>
      </c>
      <c r="T1367" s="17">
        <v>0</v>
      </c>
    </row>
    <row r="1368" spans="1:20" x14ac:dyDescent="0.25">
      <c r="A1368" s="15">
        <v>1367</v>
      </c>
      <c r="B1368" s="15" t="s">
        <v>2853</v>
      </c>
      <c r="C1368" s="15">
        <v>3990</v>
      </c>
      <c r="D1368" s="15" t="s">
        <v>1104</v>
      </c>
      <c r="E1368" s="15" t="s">
        <v>2846</v>
      </c>
      <c r="F1368" s="15" t="s">
        <v>2846</v>
      </c>
      <c r="G1368" s="15" t="s">
        <v>519</v>
      </c>
      <c r="H1368" s="15" t="s">
        <v>1107</v>
      </c>
      <c r="I1368" s="15" t="s">
        <v>2856</v>
      </c>
      <c r="J1368" s="15" t="s">
        <v>246</v>
      </c>
      <c r="K1368" s="15" t="s">
        <v>247</v>
      </c>
      <c r="L1368" s="15" t="s">
        <v>6</v>
      </c>
      <c r="M1368" s="15" t="s">
        <v>7</v>
      </c>
      <c r="N1368" s="16">
        <v>43952</v>
      </c>
      <c r="O1368" s="16">
        <v>44926</v>
      </c>
      <c r="P1368" s="15">
        <v>20</v>
      </c>
      <c r="Q1368" s="15">
        <v>100</v>
      </c>
      <c r="R1368" s="15">
        <v>25</v>
      </c>
      <c r="S1368" s="17">
        <v>1</v>
      </c>
      <c r="T1368" s="17">
        <v>0.25</v>
      </c>
    </row>
    <row r="1369" spans="1:20" x14ac:dyDescent="0.25">
      <c r="A1369" s="15">
        <v>1368</v>
      </c>
      <c r="B1369" s="15" t="s">
        <v>2853</v>
      </c>
      <c r="C1369" s="15">
        <v>3990</v>
      </c>
      <c r="D1369" s="15" t="s">
        <v>1104</v>
      </c>
      <c r="E1369" s="15" t="s">
        <v>2846</v>
      </c>
      <c r="F1369" s="15" t="s">
        <v>2846</v>
      </c>
      <c r="G1369" s="15" t="s">
        <v>528</v>
      </c>
      <c r="H1369" s="15" t="s">
        <v>1108</v>
      </c>
      <c r="I1369" s="15" t="s">
        <v>2855</v>
      </c>
      <c r="J1369" s="15" t="s">
        <v>246</v>
      </c>
      <c r="K1369" s="15" t="s">
        <v>247</v>
      </c>
      <c r="L1369" s="15" t="s">
        <v>6</v>
      </c>
      <c r="M1369" s="15" t="s">
        <v>7</v>
      </c>
      <c r="N1369" s="16">
        <v>43952</v>
      </c>
      <c r="O1369" s="16">
        <v>47848</v>
      </c>
      <c r="P1369" s="15">
        <v>100</v>
      </c>
      <c r="Q1369" s="15">
        <v>100</v>
      </c>
      <c r="R1369" s="15">
        <v>0</v>
      </c>
      <c r="S1369" s="17">
        <v>0</v>
      </c>
      <c r="T1369" s="17">
        <v>0</v>
      </c>
    </row>
    <row r="1370" spans="1:20" x14ac:dyDescent="0.25">
      <c r="A1370" s="15">
        <v>1369</v>
      </c>
      <c r="B1370" s="15" t="s">
        <v>2853</v>
      </c>
      <c r="C1370" s="15">
        <v>3990</v>
      </c>
      <c r="D1370" s="15" t="s">
        <v>1104</v>
      </c>
      <c r="E1370" s="15" t="s">
        <v>2846</v>
      </c>
      <c r="F1370" s="15" t="s">
        <v>2846</v>
      </c>
      <c r="G1370" s="15" t="s">
        <v>391</v>
      </c>
      <c r="H1370" s="15" t="s">
        <v>1109</v>
      </c>
      <c r="I1370" s="15" t="s">
        <v>2855</v>
      </c>
      <c r="J1370" s="15" t="s">
        <v>246</v>
      </c>
      <c r="K1370" s="15" t="s">
        <v>247</v>
      </c>
      <c r="L1370" s="15" t="s">
        <v>6</v>
      </c>
      <c r="M1370" s="15" t="s">
        <v>7</v>
      </c>
      <c r="N1370" s="16">
        <v>43952</v>
      </c>
      <c r="O1370" s="16">
        <v>47848</v>
      </c>
      <c r="P1370" s="15">
        <v>100</v>
      </c>
      <c r="Q1370" s="15">
        <v>100</v>
      </c>
      <c r="R1370" s="15">
        <v>0</v>
      </c>
      <c r="S1370" s="17">
        <v>0</v>
      </c>
      <c r="T1370" s="17">
        <v>0</v>
      </c>
    </row>
    <row r="1371" spans="1:20" x14ac:dyDescent="0.25">
      <c r="A1371" s="15">
        <v>1370</v>
      </c>
      <c r="B1371" s="15" t="s">
        <v>2853</v>
      </c>
      <c r="C1371" s="15">
        <v>3990</v>
      </c>
      <c r="D1371" s="15" t="s">
        <v>1104</v>
      </c>
      <c r="E1371" s="15" t="s">
        <v>2846</v>
      </c>
      <c r="F1371" s="15" t="s">
        <v>2846</v>
      </c>
      <c r="G1371" s="15" t="s">
        <v>385</v>
      </c>
      <c r="H1371" s="15" t="s">
        <v>1110</v>
      </c>
      <c r="I1371" s="15" t="s">
        <v>2855</v>
      </c>
      <c r="J1371" s="15" t="s">
        <v>382</v>
      </c>
      <c r="K1371" s="15" t="s">
        <v>383</v>
      </c>
      <c r="L1371" s="15" t="s">
        <v>174</v>
      </c>
      <c r="M1371" s="15" t="s">
        <v>174</v>
      </c>
      <c r="N1371" s="16">
        <v>43921</v>
      </c>
      <c r="O1371" s="16">
        <v>47848</v>
      </c>
      <c r="P1371" s="15">
        <v>9</v>
      </c>
      <c r="Q1371" s="15">
        <v>100</v>
      </c>
      <c r="R1371" s="15">
        <v>0</v>
      </c>
      <c r="S1371" s="17">
        <v>0</v>
      </c>
      <c r="T1371" s="17">
        <v>0</v>
      </c>
    </row>
    <row r="1372" spans="1:20" x14ac:dyDescent="0.25">
      <c r="A1372" s="15">
        <v>1371</v>
      </c>
      <c r="B1372" s="15" t="s">
        <v>2853</v>
      </c>
      <c r="C1372" s="15">
        <v>3990</v>
      </c>
      <c r="D1372" s="15" t="s">
        <v>1104</v>
      </c>
      <c r="E1372" s="15" t="s">
        <v>2846</v>
      </c>
      <c r="F1372" s="15" t="s">
        <v>2846</v>
      </c>
      <c r="G1372" s="15" t="s">
        <v>386</v>
      </c>
      <c r="H1372" s="15" t="s">
        <v>1111</v>
      </c>
      <c r="I1372" s="15" t="s">
        <v>2856</v>
      </c>
      <c r="J1372" s="15" t="s">
        <v>410</v>
      </c>
      <c r="K1372" s="15" t="s">
        <v>411</v>
      </c>
      <c r="L1372" s="15" t="s">
        <v>6</v>
      </c>
      <c r="M1372" s="15" t="s">
        <v>7</v>
      </c>
      <c r="N1372" s="16">
        <v>43922</v>
      </c>
      <c r="O1372" s="16">
        <v>47848</v>
      </c>
      <c r="P1372" s="15">
        <v>9</v>
      </c>
      <c r="Q1372" s="15">
        <v>100</v>
      </c>
      <c r="R1372" s="15">
        <v>0</v>
      </c>
      <c r="S1372" s="17">
        <v>0</v>
      </c>
      <c r="T1372" s="17">
        <v>0</v>
      </c>
    </row>
    <row r="1373" spans="1:20" x14ac:dyDescent="0.25">
      <c r="A1373" s="15">
        <v>1372</v>
      </c>
      <c r="B1373" s="15" t="s">
        <v>2853</v>
      </c>
      <c r="C1373" s="15">
        <v>3990</v>
      </c>
      <c r="D1373" s="15" t="s">
        <v>1104</v>
      </c>
      <c r="E1373" s="15" t="s">
        <v>2846</v>
      </c>
      <c r="F1373" s="15" t="s">
        <v>2846</v>
      </c>
      <c r="G1373" s="15" t="s">
        <v>390</v>
      </c>
      <c r="H1373" s="15" t="s">
        <v>1112</v>
      </c>
      <c r="I1373" s="15" t="s">
        <v>2856</v>
      </c>
      <c r="J1373" s="15" t="s">
        <v>410</v>
      </c>
      <c r="K1373" s="15" t="s">
        <v>411</v>
      </c>
      <c r="L1373" s="15" t="s">
        <v>6</v>
      </c>
      <c r="M1373" s="15" t="s">
        <v>7</v>
      </c>
      <c r="N1373" s="16">
        <v>43922</v>
      </c>
      <c r="O1373" s="16">
        <v>47848</v>
      </c>
      <c r="P1373" s="15">
        <v>20</v>
      </c>
      <c r="Q1373" s="15">
        <v>100</v>
      </c>
      <c r="R1373" s="15">
        <v>0</v>
      </c>
      <c r="S1373" s="17">
        <v>0</v>
      </c>
      <c r="T1373" s="17">
        <v>0</v>
      </c>
    </row>
    <row r="1374" spans="1:20" x14ac:dyDescent="0.25">
      <c r="A1374" s="15">
        <v>1373</v>
      </c>
      <c r="B1374" s="15" t="s">
        <v>2853</v>
      </c>
      <c r="C1374" s="15">
        <v>3990</v>
      </c>
      <c r="D1374" s="15" t="s">
        <v>1104</v>
      </c>
      <c r="E1374" s="15" t="s">
        <v>2846</v>
      </c>
      <c r="F1374" s="15" t="s">
        <v>2846</v>
      </c>
      <c r="G1374" s="15" t="s">
        <v>331</v>
      </c>
      <c r="H1374" s="15" t="s">
        <v>1113</v>
      </c>
      <c r="I1374" s="15" t="s">
        <v>2856</v>
      </c>
      <c r="J1374" s="15" t="s">
        <v>410</v>
      </c>
      <c r="K1374" s="15" t="s">
        <v>411</v>
      </c>
      <c r="L1374" s="15" t="s">
        <v>6</v>
      </c>
      <c r="M1374" s="15" t="s">
        <v>7</v>
      </c>
      <c r="N1374" s="16">
        <v>43921</v>
      </c>
      <c r="O1374" s="16">
        <v>47848</v>
      </c>
      <c r="P1374" s="15">
        <v>10</v>
      </c>
      <c r="Q1374" s="15">
        <v>100</v>
      </c>
      <c r="R1374" s="15">
        <v>0</v>
      </c>
      <c r="S1374" s="17">
        <v>0</v>
      </c>
      <c r="T1374" s="17">
        <v>0</v>
      </c>
    </row>
    <row r="1375" spans="1:20" x14ac:dyDescent="0.25">
      <c r="A1375" s="15">
        <v>1374</v>
      </c>
      <c r="B1375" s="15" t="s">
        <v>2853</v>
      </c>
      <c r="C1375" s="15">
        <v>3990</v>
      </c>
      <c r="D1375" s="15" t="s">
        <v>1104</v>
      </c>
      <c r="E1375" s="15" t="s">
        <v>2846</v>
      </c>
      <c r="F1375" s="15" t="s">
        <v>2846</v>
      </c>
      <c r="G1375" s="15" t="s">
        <v>530</v>
      </c>
      <c r="H1375" s="15" t="s">
        <v>1114</v>
      </c>
      <c r="I1375" s="15" t="s">
        <v>2855</v>
      </c>
      <c r="J1375" s="15" t="s">
        <v>175</v>
      </c>
      <c r="K1375" s="15" t="s">
        <v>176</v>
      </c>
      <c r="L1375" s="15" t="s">
        <v>177</v>
      </c>
      <c r="M1375" s="15" t="s">
        <v>177</v>
      </c>
      <c r="N1375" s="16">
        <v>43921</v>
      </c>
      <c r="O1375" s="16">
        <v>44926</v>
      </c>
      <c r="P1375" s="15">
        <v>30</v>
      </c>
      <c r="Q1375" s="15">
        <v>100</v>
      </c>
      <c r="R1375" s="15">
        <v>10</v>
      </c>
      <c r="S1375" s="17">
        <v>0.33333333333333331</v>
      </c>
      <c r="T1375" s="17">
        <v>0.1</v>
      </c>
    </row>
    <row r="1376" spans="1:20" x14ac:dyDescent="0.25">
      <c r="A1376" s="15">
        <v>1375</v>
      </c>
      <c r="B1376" s="15" t="s">
        <v>2853</v>
      </c>
      <c r="C1376" s="15">
        <v>3990</v>
      </c>
      <c r="D1376" s="15" t="s">
        <v>1104</v>
      </c>
      <c r="E1376" s="15" t="s">
        <v>2846</v>
      </c>
      <c r="F1376" s="15" t="s">
        <v>2846</v>
      </c>
      <c r="G1376" s="15" t="s">
        <v>809</v>
      </c>
      <c r="H1376" s="15" t="s">
        <v>1115</v>
      </c>
      <c r="I1376" s="15" t="s">
        <v>2855</v>
      </c>
      <c r="J1376" s="15" t="s">
        <v>79</v>
      </c>
      <c r="K1376" s="15" t="s">
        <v>80</v>
      </c>
      <c r="L1376" s="15" t="s">
        <v>81</v>
      </c>
      <c r="M1376" s="15" t="s">
        <v>82</v>
      </c>
      <c r="N1376" s="16">
        <v>43921</v>
      </c>
      <c r="O1376" s="16">
        <v>47848</v>
      </c>
      <c r="P1376" s="15">
        <v>30</v>
      </c>
      <c r="Q1376" s="15">
        <v>100</v>
      </c>
      <c r="R1376" s="15">
        <v>0</v>
      </c>
      <c r="S1376" s="17">
        <v>0</v>
      </c>
      <c r="T1376" s="17">
        <v>0</v>
      </c>
    </row>
    <row r="1377" spans="1:20" x14ac:dyDescent="0.25">
      <c r="A1377" s="15">
        <v>1376</v>
      </c>
      <c r="B1377" s="15" t="s">
        <v>2853</v>
      </c>
      <c r="C1377" s="15">
        <v>3990</v>
      </c>
      <c r="D1377" s="15" t="s">
        <v>1104</v>
      </c>
      <c r="E1377" s="15" t="s">
        <v>2846</v>
      </c>
      <c r="F1377" s="15" t="s">
        <v>2846</v>
      </c>
      <c r="G1377" s="15" t="s">
        <v>520</v>
      </c>
      <c r="H1377" s="15" t="s">
        <v>1116</v>
      </c>
      <c r="I1377" s="15" t="s">
        <v>2856</v>
      </c>
      <c r="J1377" s="15" t="s">
        <v>178</v>
      </c>
      <c r="K1377" s="15" t="s">
        <v>179</v>
      </c>
      <c r="L1377" s="15" t="s">
        <v>180</v>
      </c>
      <c r="M1377" s="15" t="s">
        <v>181</v>
      </c>
      <c r="N1377" s="16">
        <v>43983</v>
      </c>
      <c r="O1377" s="16">
        <v>47848</v>
      </c>
      <c r="P1377" s="15">
        <v>10</v>
      </c>
      <c r="Q1377" s="15">
        <v>100</v>
      </c>
      <c r="R1377" s="15">
        <v>0</v>
      </c>
      <c r="S1377" s="17">
        <v>0</v>
      </c>
      <c r="T1377" s="17">
        <v>0</v>
      </c>
    </row>
    <row r="1378" spans="1:20" x14ac:dyDescent="0.25">
      <c r="A1378" s="15">
        <v>1377</v>
      </c>
      <c r="B1378" s="15" t="s">
        <v>2853</v>
      </c>
      <c r="C1378" s="15">
        <v>3990</v>
      </c>
      <c r="D1378" s="15" t="s">
        <v>1104</v>
      </c>
      <c r="E1378" s="15" t="s">
        <v>2846</v>
      </c>
      <c r="F1378" s="15" t="s">
        <v>2846</v>
      </c>
      <c r="G1378" s="15" t="s">
        <v>513</v>
      </c>
      <c r="H1378" s="15" t="s">
        <v>1117</v>
      </c>
      <c r="I1378" s="15" t="s">
        <v>2051</v>
      </c>
      <c r="J1378" s="15" t="s">
        <v>382</v>
      </c>
      <c r="K1378" s="15" t="s">
        <v>383</v>
      </c>
      <c r="L1378" s="15" t="s">
        <v>174</v>
      </c>
      <c r="M1378" s="15" t="s">
        <v>174</v>
      </c>
      <c r="N1378" s="16">
        <v>43921</v>
      </c>
      <c r="O1378" s="16">
        <v>46387</v>
      </c>
      <c r="P1378" s="15">
        <v>15</v>
      </c>
      <c r="Q1378" s="15">
        <v>100</v>
      </c>
      <c r="R1378" s="15">
        <v>0</v>
      </c>
      <c r="S1378" s="17">
        <v>0</v>
      </c>
      <c r="T1378" s="17">
        <v>0</v>
      </c>
    </row>
    <row r="1379" spans="1:20" x14ac:dyDescent="0.25">
      <c r="A1379" s="15">
        <v>1378</v>
      </c>
      <c r="B1379" s="15" t="s">
        <v>2853</v>
      </c>
      <c r="C1379" s="15">
        <v>3990</v>
      </c>
      <c r="D1379" s="15" t="s">
        <v>1104</v>
      </c>
      <c r="E1379" s="15" t="s">
        <v>2846</v>
      </c>
      <c r="F1379" s="15" t="s">
        <v>2846</v>
      </c>
      <c r="G1379" s="15" t="s">
        <v>332</v>
      </c>
      <c r="H1379" s="15" t="s">
        <v>1118</v>
      </c>
      <c r="I1379" s="15" t="s">
        <v>2856</v>
      </c>
      <c r="J1379" s="15" t="s">
        <v>262</v>
      </c>
      <c r="K1379" s="15" t="s">
        <v>263</v>
      </c>
      <c r="L1379" s="15" t="s">
        <v>132</v>
      </c>
      <c r="M1379" s="15" t="s">
        <v>133</v>
      </c>
      <c r="N1379" s="16">
        <v>43921</v>
      </c>
      <c r="O1379" s="16">
        <v>44531</v>
      </c>
      <c r="P1379" s="15">
        <v>60</v>
      </c>
      <c r="Q1379" s="15">
        <v>100</v>
      </c>
      <c r="R1379" s="15">
        <v>0</v>
      </c>
      <c r="S1379" s="17">
        <v>0</v>
      </c>
      <c r="T1379" s="17">
        <v>0</v>
      </c>
    </row>
    <row r="1380" spans="1:20" x14ac:dyDescent="0.25">
      <c r="A1380" s="15">
        <v>1379</v>
      </c>
      <c r="B1380" s="15" t="s">
        <v>2853</v>
      </c>
      <c r="C1380" s="15">
        <v>3990</v>
      </c>
      <c r="D1380" s="15" t="s">
        <v>1104</v>
      </c>
      <c r="E1380" s="15" t="s">
        <v>2846</v>
      </c>
      <c r="F1380" s="15" t="s">
        <v>2846</v>
      </c>
      <c r="G1380" s="15" t="s">
        <v>666</v>
      </c>
      <c r="H1380" s="15" t="s">
        <v>1119</v>
      </c>
      <c r="I1380" s="15" t="s">
        <v>2856</v>
      </c>
      <c r="J1380" s="15" t="s">
        <v>410</v>
      </c>
      <c r="K1380" s="15" t="s">
        <v>411</v>
      </c>
      <c r="L1380" s="15" t="s">
        <v>6</v>
      </c>
      <c r="M1380" s="15" t="s">
        <v>7</v>
      </c>
      <c r="N1380" s="16">
        <v>43922</v>
      </c>
      <c r="O1380" s="16">
        <v>47848</v>
      </c>
      <c r="P1380" s="15">
        <v>1</v>
      </c>
      <c r="Q1380" s="15">
        <v>16</v>
      </c>
      <c r="R1380" s="15">
        <v>0</v>
      </c>
      <c r="S1380" s="17">
        <v>0</v>
      </c>
      <c r="T1380" s="17">
        <v>0</v>
      </c>
    </row>
    <row r="1381" spans="1:20" x14ac:dyDescent="0.25">
      <c r="A1381" s="15">
        <v>1380</v>
      </c>
      <c r="B1381" s="15" t="s">
        <v>2853</v>
      </c>
      <c r="C1381" s="15">
        <v>3990</v>
      </c>
      <c r="D1381" s="15" t="s">
        <v>1104</v>
      </c>
      <c r="E1381" s="15" t="s">
        <v>2846</v>
      </c>
      <c r="F1381" s="15" t="s">
        <v>2846</v>
      </c>
      <c r="G1381" s="15" t="s">
        <v>529</v>
      </c>
      <c r="H1381" s="15" t="s">
        <v>1120</v>
      </c>
      <c r="I1381" s="15" t="s">
        <v>2856</v>
      </c>
      <c r="J1381" s="15" t="s">
        <v>262</v>
      </c>
      <c r="K1381" s="15" t="s">
        <v>263</v>
      </c>
      <c r="L1381" s="15" t="s">
        <v>132</v>
      </c>
      <c r="M1381" s="15" t="s">
        <v>133</v>
      </c>
      <c r="N1381" s="16">
        <v>43921</v>
      </c>
      <c r="O1381" s="16">
        <v>44926</v>
      </c>
      <c r="P1381" s="15">
        <v>14</v>
      </c>
      <c r="Q1381" s="15">
        <v>20</v>
      </c>
      <c r="R1381" s="15">
        <v>0</v>
      </c>
      <c r="S1381" s="17">
        <v>0</v>
      </c>
      <c r="T1381" s="17">
        <v>0</v>
      </c>
    </row>
    <row r="1382" spans="1:20" x14ac:dyDescent="0.25">
      <c r="A1382" s="15">
        <v>1381</v>
      </c>
      <c r="B1382" s="15" t="s">
        <v>2853</v>
      </c>
      <c r="C1382" s="15">
        <v>3990</v>
      </c>
      <c r="D1382" s="15" t="s">
        <v>1104</v>
      </c>
      <c r="E1382" s="15" t="s">
        <v>2846</v>
      </c>
      <c r="F1382" s="15" t="s">
        <v>2846</v>
      </c>
      <c r="G1382" s="15" t="s">
        <v>389</v>
      </c>
      <c r="H1382" s="15" t="s">
        <v>1121</v>
      </c>
      <c r="I1382" s="15" t="s">
        <v>2856</v>
      </c>
      <c r="J1382" s="15" t="s">
        <v>338</v>
      </c>
      <c r="K1382" s="15" t="s">
        <v>339</v>
      </c>
      <c r="L1382" s="15" t="s">
        <v>180</v>
      </c>
      <c r="M1382" s="15" t="s">
        <v>181</v>
      </c>
      <c r="N1382" s="16">
        <v>44287</v>
      </c>
      <c r="O1382" s="16">
        <v>45291</v>
      </c>
      <c r="P1382" s="15">
        <v>0</v>
      </c>
      <c r="Q1382" s="15">
        <v>4</v>
      </c>
      <c r="R1382" s="15">
        <v>0</v>
      </c>
      <c r="S1382" s="17">
        <v>0</v>
      </c>
      <c r="T1382" s="17">
        <v>0</v>
      </c>
    </row>
    <row r="1383" spans="1:20" x14ac:dyDescent="0.25">
      <c r="A1383" s="15">
        <v>1382</v>
      </c>
      <c r="B1383" s="15" t="s">
        <v>2853</v>
      </c>
      <c r="C1383" s="15">
        <v>3990</v>
      </c>
      <c r="D1383" s="15" t="s">
        <v>1104</v>
      </c>
      <c r="E1383" s="15" t="s">
        <v>2846</v>
      </c>
      <c r="F1383" s="15" t="s">
        <v>2846</v>
      </c>
      <c r="G1383" s="15" t="s">
        <v>536</v>
      </c>
      <c r="H1383" s="15" t="s">
        <v>1122</v>
      </c>
      <c r="I1383" s="15" t="s">
        <v>2856</v>
      </c>
      <c r="J1383" s="15" t="s">
        <v>338</v>
      </c>
      <c r="K1383" s="15" t="s">
        <v>339</v>
      </c>
      <c r="L1383" s="15" t="s">
        <v>180</v>
      </c>
      <c r="M1383" s="15" t="s">
        <v>181</v>
      </c>
      <c r="N1383" s="16">
        <v>43922</v>
      </c>
      <c r="O1383" s="16">
        <v>45657</v>
      </c>
      <c r="P1383" s="15">
        <v>1</v>
      </c>
      <c r="Q1383" s="15">
        <v>5</v>
      </c>
      <c r="R1383" s="15">
        <v>0</v>
      </c>
      <c r="S1383" s="17">
        <v>0</v>
      </c>
      <c r="T1383" s="17">
        <v>0</v>
      </c>
    </row>
    <row r="1384" spans="1:20" x14ac:dyDescent="0.25">
      <c r="A1384" s="15">
        <v>1383</v>
      </c>
      <c r="B1384" s="15" t="s">
        <v>2853</v>
      </c>
      <c r="C1384" s="15">
        <v>3990</v>
      </c>
      <c r="D1384" s="15" t="s">
        <v>1104</v>
      </c>
      <c r="E1384" s="15" t="s">
        <v>2846</v>
      </c>
      <c r="F1384" s="15" t="s">
        <v>2846</v>
      </c>
      <c r="G1384" s="15" t="s">
        <v>384</v>
      </c>
      <c r="H1384" s="15" t="s">
        <v>1127</v>
      </c>
      <c r="I1384" s="15" t="s">
        <v>2855</v>
      </c>
      <c r="J1384" s="15" t="s">
        <v>246</v>
      </c>
      <c r="K1384" s="15" t="s">
        <v>247</v>
      </c>
      <c r="L1384" s="15" t="s">
        <v>6</v>
      </c>
      <c r="M1384" s="15" t="s">
        <v>7</v>
      </c>
      <c r="N1384" s="16">
        <v>43952</v>
      </c>
      <c r="O1384" s="16">
        <v>44926</v>
      </c>
      <c r="P1384" s="15">
        <v>1</v>
      </c>
      <c r="Q1384" s="15">
        <v>4</v>
      </c>
      <c r="R1384" s="15">
        <v>0</v>
      </c>
      <c r="S1384" s="17">
        <v>0</v>
      </c>
      <c r="T1384" s="17">
        <v>0</v>
      </c>
    </row>
    <row r="1385" spans="1:20" x14ac:dyDescent="0.25">
      <c r="A1385" s="15">
        <v>1384</v>
      </c>
      <c r="B1385" s="15" t="s">
        <v>2853</v>
      </c>
      <c r="C1385" s="15">
        <v>3990</v>
      </c>
      <c r="D1385" s="15" t="s">
        <v>1104</v>
      </c>
      <c r="E1385" s="15" t="s">
        <v>2846</v>
      </c>
      <c r="F1385" s="15" t="s">
        <v>2846</v>
      </c>
      <c r="G1385" s="15" t="s">
        <v>124</v>
      </c>
      <c r="H1385" s="15" t="s">
        <v>1225</v>
      </c>
      <c r="I1385" s="15" t="s">
        <v>2855</v>
      </c>
      <c r="J1385" s="15" t="s">
        <v>178</v>
      </c>
      <c r="K1385" s="15" t="s">
        <v>179</v>
      </c>
      <c r="L1385" s="15" t="s">
        <v>180</v>
      </c>
      <c r="M1385" s="15" t="s">
        <v>181</v>
      </c>
      <c r="N1385" s="16">
        <v>44197</v>
      </c>
      <c r="O1385" s="16">
        <v>46022</v>
      </c>
      <c r="P1385" s="15">
        <v>0</v>
      </c>
      <c r="Q1385" s="15">
        <v>100</v>
      </c>
      <c r="R1385" s="15">
        <v>0</v>
      </c>
      <c r="S1385" s="17">
        <v>0</v>
      </c>
      <c r="T1385" s="17">
        <v>0</v>
      </c>
    </row>
    <row r="1386" spans="1:20" x14ac:dyDescent="0.25">
      <c r="A1386" s="15">
        <v>1385</v>
      </c>
      <c r="B1386" s="15" t="s">
        <v>2853</v>
      </c>
      <c r="C1386" s="15">
        <v>3990</v>
      </c>
      <c r="D1386" s="15" t="s">
        <v>1104</v>
      </c>
      <c r="E1386" s="15" t="s">
        <v>2846</v>
      </c>
      <c r="F1386" s="15" t="s">
        <v>2846</v>
      </c>
      <c r="G1386" s="15" t="s">
        <v>118</v>
      </c>
      <c r="H1386" s="15" t="s">
        <v>1226</v>
      </c>
      <c r="I1386" s="15" t="s">
        <v>2856</v>
      </c>
      <c r="J1386" s="15" t="s">
        <v>178</v>
      </c>
      <c r="K1386" s="15" t="s">
        <v>179</v>
      </c>
      <c r="L1386" s="15" t="s">
        <v>180</v>
      </c>
      <c r="M1386" s="15" t="s">
        <v>181</v>
      </c>
      <c r="N1386" s="16">
        <v>43983</v>
      </c>
      <c r="O1386" s="16">
        <v>44561</v>
      </c>
      <c r="P1386" s="15">
        <v>45</v>
      </c>
      <c r="Q1386" s="15">
        <v>100</v>
      </c>
      <c r="R1386" s="15">
        <v>45</v>
      </c>
      <c r="S1386" s="17">
        <v>1</v>
      </c>
      <c r="T1386" s="17">
        <v>0.45</v>
      </c>
    </row>
    <row r="1387" spans="1:20" x14ac:dyDescent="0.25">
      <c r="A1387" s="15">
        <v>1386</v>
      </c>
      <c r="B1387" s="15" t="s">
        <v>2853</v>
      </c>
      <c r="C1387" s="15">
        <v>3990</v>
      </c>
      <c r="D1387" s="15" t="s">
        <v>1104</v>
      </c>
      <c r="E1387" s="15" t="s">
        <v>2846</v>
      </c>
      <c r="F1387" s="15" t="s">
        <v>2846</v>
      </c>
      <c r="G1387" s="15" t="s">
        <v>128</v>
      </c>
      <c r="H1387" s="15" t="s">
        <v>1227</v>
      </c>
      <c r="I1387" s="15" t="s">
        <v>2856</v>
      </c>
      <c r="J1387" s="15" t="s">
        <v>178</v>
      </c>
      <c r="K1387" s="15" t="s">
        <v>179</v>
      </c>
      <c r="L1387" s="15" t="s">
        <v>180</v>
      </c>
      <c r="M1387" s="15" t="s">
        <v>181</v>
      </c>
      <c r="N1387" s="16">
        <v>43983</v>
      </c>
      <c r="O1387" s="16">
        <v>47848</v>
      </c>
      <c r="P1387" s="15">
        <v>12.58</v>
      </c>
      <c r="Q1387" s="15">
        <v>100</v>
      </c>
      <c r="R1387" s="15">
        <v>0</v>
      </c>
      <c r="S1387" s="17">
        <v>0</v>
      </c>
      <c r="T1387" s="17">
        <v>0</v>
      </c>
    </row>
    <row r="1388" spans="1:20" x14ac:dyDescent="0.25">
      <c r="A1388" s="15">
        <v>1387</v>
      </c>
      <c r="B1388" s="15" t="s">
        <v>2853</v>
      </c>
      <c r="C1388" s="15">
        <v>3990</v>
      </c>
      <c r="D1388" s="15" t="s">
        <v>1104</v>
      </c>
      <c r="E1388" s="15" t="s">
        <v>2846</v>
      </c>
      <c r="F1388" s="15" t="s">
        <v>2846</v>
      </c>
      <c r="G1388" s="15" t="s">
        <v>89</v>
      </c>
      <c r="H1388" s="15" t="s">
        <v>1228</v>
      </c>
      <c r="I1388" s="15" t="s">
        <v>2855</v>
      </c>
      <c r="J1388" s="15" t="s">
        <v>1229</v>
      </c>
      <c r="K1388" s="15" t="s">
        <v>1230</v>
      </c>
      <c r="L1388" s="15" t="s">
        <v>195</v>
      </c>
      <c r="M1388" s="15" t="s">
        <v>195</v>
      </c>
      <c r="N1388" s="16">
        <v>44227</v>
      </c>
      <c r="O1388" s="16">
        <v>47483</v>
      </c>
      <c r="P1388" s="15">
        <v>0</v>
      </c>
      <c r="Q1388" s="15">
        <v>100</v>
      </c>
      <c r="R1388" s="15">
        <v>0</v>
      </c>
      <c r="S1388" s="17">
        <v>0</v>
      </c>
      <c r="T1388" s="17">
        <v>0</v>
      </c>
    </row>
    <row r="1389" spans="1:20" x14ac:dyDescent="0.25">
      <c r="A1389" s="15">
        <v>1388</v>
      </c>
      <c r="B1389" s="15" t="s">
        <v>2853</v>
      </c>
      <c r="C1389" s="15">
        <v>3990</v>
      </c>
      <c r="D1389" s="15" t="s">
        <v>1104</v>
      </c>
      <c r="E1389" s="15" t="s">
        <v>2846</v>
      </c>
      <c r="F1389" s="15" t="s">
        <v>2846</v>
      </c>
      <c r="G1389" s="15" t="s">
        <v>129</v>
      </c>
      <c r="H1389" s="15" t="s">
        <v>1231</v>
      </c>
      <c r="I1389" s="15" t="s">
        <v>2855</v>
      </c>
      <c r="J1389" s="15" t="s">
        <v>178</v>
      </c>
      <c r="K1389" s="15" t="s">
        <v>179</v>
      </c>
      <c r="L1389" s="15" t="s">
        <v>180</v>
      </c>
      <c r="M1389" s="15" t="s">
        <v>181</v>
      </c>
      <c r="N1389" s="16">
        <v>43983</v>
      </c>
      <c r="O1389" s="16">
        <v>47848</v>
      </c>
      <c r="P1389" s="15">
        <v>12.5</v>
      </c>
      <c r="Q1389" s="15">
        <v>100</v>
      </c>
      <c r="R1389" s="15">
        <v>6</v>
      </c>
      <c r="S1389" s="17">
        <v>0.48</v>
      </c>
      <c r="T1389" s="17">
        <v>0.06</v>
      </c>
    </row>
    <row r="1390" spans="1:20" x14ac:dyDescent="0.25">
      <c r="A1390" s="15">
        <v>1389</v>
      </c>
      <c r="B1390" s="15" t="s">
        <v>2853</v>
      </c>
      <c r="C1390" s="15">
        <v>3990</v>
      </c>
      <c r="D1390" s="15" t="s">
        <v>1104</v>
      </c>
      <c r="E1390" s="15" t="s">
        <v>2846</v>
      </c>
      <c r="F1390" s="15" t="s">
        <v>2846</v>
      </c>
      <c r="G1390" s="15" t="s">
        <v>102</v>
      </c>
      <c r="H1390" s="15" t="s">
        <v>1232</v>
      </c>
      <c r="I1390" s="15" t="s">
        <v>2855</v>
      </c>
      <c r="J1390" s="15" t="s">
        <v>1229</v>
      </c>
      <c r="K1390" s="15" t="s">
        <v>1230</v>
      </c>
      <c r="L1390" s="15" t="s">
        <v>195</v>
      </c>
      <c r="M1390" s="15" t="s">
        <v>195</v>
      </c>
      <c r="N1390" s="16">
        <v>44227</v>
      </c>
      <c r="O1390" s="16">
        <v>46752</v>
      </c>
      <c r="P1390" s="15">
        <v>0</v>
      </c>
      <c r="Q1390" s="15">
        <v>100</v>
      </c>
      <c r="R1390" s="15">
        <v>0</v>
      </c>
      <c r="S1390" s="17">
        <v>0</v>
      </c>
      <c r="T1390" s="17">
        <v>0</v>
      </c>
    </row>
    <row r="1391" spans="1:20" x14ac:dyDescent="0.25">
      <c r="A1391" s="15">
        <v>1390</v>
      </c>
      <c r="B1391" s="15" t="s">
        <v>2853</v>
      </c>
      <c r="C1391" s="15">
        <v>3990</v>
      </c>
      <c r="D1391" s="15" t="s">
        <v>1104</v>
      </c>
      <c r="E1391" s="15" t="s">
        <v>2846</v>
      </c>
      <c r="F1391" s="15" t="s">
        <v>2846</v>
      </c>
      <c r="G1391" s="15" t="s">
        <v>103</v>
      </c>
      <c r="H1391" s="15" t="s">
        <v>1234</v>
      </c>
      <c r="I1391" s="15" t="s">
        <v>2051</v>
      </c>
      <c r="J1391" s="15" t="s">
        <v>178</v>
      </c>
      <c r="K1391" s="15" t="s">
        <v>179</v>
      </c>
      <c r="L1391" s="15" t="s">
        <v>180</v>
      </c>
      <c r="M1391" s="15" t="s">
        <v>181</v>
      </c>
      <c r="N1391" s="16">
        <v>43983</v>
      </c>
      <c r="O1391" s="16">
        <v>44926</v>
      </c>
      <c r="P1391" s="15">
        <v>41</v>
      </c>
      <c r="Q1391" s="15">
        <v>100</v>
      </c>
      <c r="R1391" s="15">
        <v>0</v>
      </c>
      <c r="S1391" s="17">
        <v>0</v>
      </c>
      <c r="T1391" s="17">
        <v>0</v>
      </c>
    </row>
    <row r="1392" spans="1:20" x14ac:dyDescent="0.25">
      <c r="A1392" s="15">
        <v>1391</v>
      </c>
      <c r="B1392" s="15" t="s">
        <v>2853</v>
      </c>
      <c r="C1392" s="15">
        <v>3990</v>
      </c>
      <c r="D1392" s="15" t="s">
        <v>1104</v>
      </c>
      <c r="E1392" s="15" t="s">
        <v>2846</v>
      </c>
      <c r="F1392" s="15" t="s">
        <v>2846</v>
      </c>
      <c r="G1392" s="15" t="s">
        <v>127</v>
      </c>
      <c r="H1392" s="15" t="s">
        <v>1235</v>
      </c>
      <c r="I1392" s="15" t="s">
        <v>2856</v>
      </c>
      <c r="J1392" s="15" t="s">
        <v>178</v>
      </c>
      <c r="K1392" s="15" t="s">
        <v>179</v>
      </c>
      <c r="L1392" s="15" t="s">
        <v>180</v>
      </c>
      <c r="M1392" s="15" t="s">
        <v>181</v>
      </c>
      <c r="N1392" s="16">
        <v>45292</v>
      </c>
      <c r="O1392" s="16">
        <v>47118</v>
      </c>
      <c r="P1392" s="15">
        <v>0</v>
      </c>
      <c r="Q1392" s="15">
        <v>100</v>
      </c>
      <c r="R1392" s="15">
        <v>0</v>
      </c>
      <c r="S1392" s="17">
        <v>0</v>
      </c>
      <c r="T1392" s="17">
        <v>0</v>
      </c>
    </row>
    <row r="1393" spans="1:20" x14ac:dyDescent="0.25">
      <c r="A1393" s="15">
        <v>1392</v>
      </c>
      <c r="B1393" s="15" t="s">
        <v>2853</v>
      </c>
      <c r="C1393" s="15">
        <v>3990</v>
      </c>
      <c r="D1393" s="15" t="s">
        <v>1104</v>
      </c>
      <c r="E1393" s="15" t="s">
        <v>2846</v>
      </c>
      <c r="F1393" s="15" t="s">
        <v>2846</v>
      </c>
      <c r="G1393" s="15" t="s">
        <v>134</v>
      </c>
      <c r="H1393" s="15" t="s">
        <v>1236</v>
      </c>
      <c r="I1393" s="15" t="s">
        <v>2051</v>
      </c>
      <c r="J1393" s="15" t="s">
        <v>311</v>
      </c>
      <c r="K1393" s="15" t="s">
        <v>312</v>
      </c>
      <c r="L1393" s="15" t="s">
        <v>313</v>
      </c>
      <c r="M1393" s="15" t="s">
        <v>314</v>
      </c>
      <c r="N1393" s="16">
        <v>44105</v>
      </c>
      <c r="O1393" s="16">
        <v>47848</v>
      </c>
      <c r="P1393" s="15">
        <v>2</v>
      </c>
      <c r="Q1393" s="15">
        <v>12</v>
      </c>
      <c r="R1393" s="15">
        <v>0</v>
      </c>
      <c r="S1393" s="17">
        <v>0</v>
      </c>
      <c r="T1393" s="17">
        <v>0</v>
      </c>
    </row>
    <row r="1394" spans="1:20" x14ac:dyDescent="0.25">
      <c r="A1394" s="15">
        <v>1393</v>
      </c>
      <c r="B1394" s="15" t="s">
        <v>2853</v>
      </c>
      <c r="C1394" s="15">
        <v>3990</v>
      </c>
      <c r="D1394" s="15" t="s">
        <v>1104</v>
      </c>
      <c r="E1394" s="15" t="s">
        <v>2846</v>
      </c>
      <c r="F1394" s="15" t="s">
        <v>2846</v>
      </c>
      <c r="G1394" s="15" t="s">
        <v>139</v>
      </c>
      <c r="H1394" s="15" t="s">
        <v>1237</v>
      </c>
      <c r="I1394" s="15" t="s">
        <v>2051</v>
      </c>
      <c r="J1394" s="15" t="s">
        <v>311</v>
      </c>
      <c r="K1394" s="15" t="s">
        <v>312</v>
      </c>
      <c r="L1394" s="15" t="s">
        <v>313</v>
      </c>
      <c r="M1394" s="15" t="s">
        <v>314</v>
      </c>
      <c r="N1394" s="16">
        <v>44013</v>
      </c>
      <c r="O1394" s="16">
        <v>47848</v>
      </c>
      <c r="P1394" s="15">
        <v>2</v>
      </c>
      <c r="Q1394" s="15">
        <v>12</v>
      </c>
      <c r="R1394" s="15">
        <v>0</v>
      </c>
      <c r="S1394" s="17">
        <v>0</v>
      </c>
      <c r="T1394" s="17">
        <v>0</v>
      </c>
    </row>
    <row r="1395" spans="1:20" x14ac:dyDescent="0.25">
      <c r="A1395" s="15">
        <v>1394</v>
      </c>
      <c r="B1395" s="15" t="s">
        <v>2853</v>
      </c>
      <c r="C1395" s="15">
        <v>3990</v>
      </c>
      <c r="D1395" s="15" t="s">
        <v>1104</v>
      </c>
      <c r="E1395" s="15" t="s">
        <v>2846</v>
      </c>
      <c r="F1395" s="15" t="s">
        <v>2846</v>
      </c>
      <c r="G1395" s="15" t="s">
        <v>105</v>
      </c>
      <c r="H1395" s="15" t="s">
        <v>1238</v>
      </c>
      <c r="I1395" s="15" t="s">
        <v>2855</v>
      </c>
      <c r="J1395" s="15" t="s">
        <v>382</v>
      </c>
      <c r="K1395" s="15" t="s">
        <v>383</v>
      </c>
      <c r="L1395" s="15" t="s">
        <v>174</v>
      </c>
      <c r="M1395" s="15" t="s">
        <v>174</v>
      </c>
      <c r="N1395" s="16">
        <v>43921</v>
      </c>
      <c r="O1395" s="16">
        <v>44926</v>
      </c>
      <c r="P1395" s="15">
        <v>14</v>
      </c>
      <c r="Q1395" s="15">
        <v>15</v>
      </c>
      <c r="R1395" s="15">
        <v>0</v>
      </c>
      <c r="S1395" s="17">
        <v>0</v>
      </c>
      <c r="T1395" s="17">
        <v>0</v>
      </c>
    </row>
    <row r="1396" spans="1:20" x14ac:dyDescent="0.25">
      <c r="A1396" s="15">
        <v>1395</v>
      </c>
      <c r="B1396" s="15" t="s">
        <v>2853</v>
      </c>
      <c r="C1396" s="15">
        <v>3990</v>
      </c>
      <c r="D1396" s="15" t="s">
        <v>1104</v>
      </c>
      <c r="E1396" s="15" t="s">
        <v>2846</v>
      </c>
      <c r="F1396" s="15" t="s">
        <v>2846</v>
      </c>
      <c r="G1396" s="15" t="s">
        <v>115</v>
      </c>
      <c r="H1396" s="15" t="s">
        <v>1240</v>
      </c>
      <c r="I1396" s="15" t="s">
        <v>2855</v>
      </c>
      <c r="J1396" s="15" t="s">
        <v>162</v>
      </c>
      <c r="K1396" s="15" t="s">
        <v>163</v>
      </c>
      <c r="L1396" s="15" t="s">
        <v>164</v>
      </c>
      <c r="M1396" s="15" t="s">
        <v>164</v>
      </c>
      <c r="N1396" s="16">
        <v>43921</v>
      </c>
      <c r="O1396" s="16">
        <v>47848</v>
      </c>
      <c r="P1396" s="15">
        <v>16600</v>
      </c>
      <c r="Q1396" s="15">
        <v>19160</v>
      </c>
      <c r="R1396" s="15">
        <v>7806</v>
      </c>
      <c r="S1396" s="17">
        <v>0.47024096385542169</v>
      </c>
      <c r="T1396" s="17">
        <v>0.40741127348643008</v>
      </c>
    </row>
    <row r="1397" spans="1:20" x14ac:dyDescent="0.25">
      <c r="A1397" s="15">
        <v>1396</v>
      </c>
      <c r="B1397" s="15" t="s">
        <v>2853</v>
      </c>
      <c r="C1397" s="15">
        <v>3990</v>
      </c>
      <c r="D1397" s="15" t="s">
        <v>1104</v>
      </c>
      <c r="E1397" s="15" t="s">
        <v>2846</v>
      </c>
      <c r="F1397" s="15" t="s">
        <v>2846</v>
      </c>
      <c r="G1397" s="15" t="s">
        <v>117</v>
      </c>
      <c r="H1397" s="15" t="s">
        <v>1241</v>
      </c>
      <c r="I1397" s="15" t="s">
        <v>2856</v>
      </c>
      <c r="J1397" s="15" t="s">
        <v>262</v>
      </c>
      <c r="K1397" s="15" t="s">
        <v>263</v>
      </c>
      <c r="L1397" s="15" t="s">
        <v>132</v>
      </c>
      <c r="M1397" s="15" t="s">
        <v>133</v>
      </c>
      <c r="N1397" s="16">
        <v>43921</v>
      </c>
      <c r="O1397" s="16">
        <v>47848</v>
      </c>
      <c r="P1397" s="15">
        <v>27</v>
      </c>
      <c r="Q1397" s="15">
        <v>272.04000000000002</v>
      </c>
      <c r="R1397" s="15">
        <v>0</v>
      </c>
      <c r="S1397" s="17">
        <v>0</v>
      </c>
      <c r="T1397" s="17">
        <v>0</v>
      </c>
    </row>
    <row r="1398" spans="1:20" x14ac:dyDescent="0.25">
      <c r="A1398" s="15">
        <v>1397</v>
      </c>
      <c r="B1398" s="15" t="s">
        <v>2853</v>
      </c>
      <c r="C1398" s="15">
        <v>3990</v>
      </c>
      <c r="D1398" s="15" t="s">
        <v>1104</v>
      </c>
      <c r="E1398" s="15" t="s">
        <v>2846</v>
      </c>
      <c r="F1398" s="15" t="s">
        <v>2846</v>
      </c>
      <c r="G1398" s="15" t="s">
        <v>84</v>
      </c>
      <c r="H1398" s="15" t="s">
        <v>1242</v>
      </c>
      <c r="I1398" s="15" t="s">
        <v>2051</v>
      </c>
      <c r="J1398" s="15" t="s">
        <v>311</v>
      </c>
      <c r="K1398" s="15" t="s">
        <v>312</v>
      </c>
      <c r="L1398" s="15" t="s">
        <v>313</v>
      </c>
      <c r="M1398" s="15" t="s">
        <v>314</v>
      </c>
      <c r="N1398" s="16">
        <v>44119</v>
      </c>
      <c r="O1398" s="16">
        <v>47848</v>
      </c>
      <c r="P1398" s="15">
        <v>3</v>
      </c>
      <c r="Q1398" s="15">
        <v>33</v>
      </c>
      <c r="R1398" s="15">
        <v>0</v>
      </c>
      <c r="S1398" s="17">
        <v>0</v>
      </c>
      <c r="T1398" s="17">
        <v>0</v>
      </c>
    </row>
    <row r="1399" spans="1:20" x14ac:dyDescent="0.25">
      <c r="A1399" s="15">
        <v>1398</v>
      </c>
      <c r="B1399" s="15" t="s">
        <v>2853</v>
      </c>
      <c r="C1399" s="15">
        <v>3990</v>
      </c>
      <c r="D1399" s="15" t="s">
        <v>1104</v>
      </c>
      <c r="E1399" s="15" t="s">
        <v>2846</v>
      </c>
      <c r="F1399" s="15" t="s">
        <v>2846</v>
      </c>
      <c r="G1399" s="15" t="s">
        <v>94</v>
      </c>
      <c r="H1399" s="15" t="s">
        <v>1243</v>
      </c>
      <c r="I1399" s="15" t="s">
        <v>2856</v>
      </c>
      <c r="J1399" s="15" t="s">
        <v>311</v>
      </c>
      <c r="K1399" s="15" t="s">
        <v>312</v>
      </c>
      <c r="L1399" s="15" t="s">
        <v>313</v>
      </c>
      <c r="M1399" s="15" t="s">
        <v>314</v>
      </c>
      <c r="N1399" s="16">
        <v>44119</v>
      </c>
      <c r="O1399" s="16">
        <v>47848</v>
      </c>
      <c r="P1399" s="15">
        <v>3</v>
      </c>
      <c r="Q1399" s="15">
        <v>33</v>
      </c>
      <c r="R1399" s="15">
        <v>0</v>
      </c>
      <c r="S1399" s="17">
        <v>0</v>
      </c>
      <c r="T1399" s="17">
        <v>0</v>
      </c>
    </row>
    <row r="1400" spans="1:20" x14ac:dyDescent="0.25">
      <c r="A1400" s="15">
        <v>1399</v>
      </c>
      <c r="B1400" s="15" t="s">
        <v>2853</v>
      </c>
      <c r="C1400" s="15">
        <v>3990</v>
      </c>
      <c r="D1400" s="15" t="s">
        <v>1104</v>
      </c>
      <c r="E1400" s="15" t="s">
        <v>2846</v>
      </c>
      <c r="F1400" s="15" t="s">
        <v>2846</v>
      </c>
      <c r="G1400" s="15" t="s">
        <v>97</v>
      </c>
      <c r="H1400" s="15" t="s">
        <v>1244</v>
      </c>
      <c r="I1400" s="15" t="s">
        <v>2855</v>
      </c>
      <c r="J1400" s="15" t="s">
        <v>154</v>
      </c>
      <c r="K1400" s="15" t="s">
        <v>155</v>
      </c>
      <c r="L1400" s="15" t="s">
        <v>156</v>
      </c>
      <c r="M1400" s="15" t="s">
        <v>156</v>
      </c>
      <c r="N1400" s="16">
        <v>43921</v>
      </c>
      <c r="O1400" s="16">
        <v>45291</v>
      </c>
      <c r="P1400" s="15">
        <v>2</v>
      </c>
      <c r="Q1400" s="15">
        <v>5</v>
      </c>
      <c r="R1400" s="15">
        <v>0</v>
      </c>
      <c r="S1400" s="17">
        <v>0</v>
      </c>
      <c r="T1400" s="17">
        <v>0</v>
      </c>
    </row>
    <row r="1401" spans="1:20" x14ac:dyDescent="0.25">
      <c r="A1401" s="15">
        <v>1400</v>
      </c>
      <c r="B1401" s="15" t="s">
        <v>2853</v>
      </c>
      <c r="C1401" s="15">
        <v>3990</v>
      </c>
      <c r="D1401" s="15" t="s">
        <v>1104</v>
      </c>
      <c r="E1401" s="15" t="s">
        <v>2846</v>
      </c>
      <c r="F1401" s="15" t="s">
        <v>2846</v>
      </c>
      <c r="G1401" s="15" t="s">
        <v>24</v>
      </c>
      <c r="H1401" s="15" t="s">
        <v>1272</v>
      </c>
      <c r="I1401" s="15" t="s">
        <v>2855</v>
      </c>
      <c r="J1401" s="15" t="s">
        <v>178</v>
      </c>
      <c r="K1401" s="15" t="s">
        <v>179</v>
      </c>
      <c r="L1401" s="15" t="s">
        <v>180</v>
      </c>
      <c r="M1401" s="15" t="s">
        <v>181</v>
      </c>
      <c r="N1401" s="16">
        <v>43921</v>
      </c>
      <c r="O1401" s="16">
        <v>47848</v>
      </c>
      <c r="P1401" s="15">
        <v>16.899999999999999</v>
      </c>
      <c r="Q1401" s="15">
        <v>100</v>
      </c>
      <c r="R1401" s="15">
        <v>0</v>
      </c>
      <c r="S1401" s="17">
        <v>0</v>
      </c>
      <c r="T1401" s="17">
        <v>0</v>
      </c>
    </row>
    <row r="1402" spans="1:20" x14ac:dyDescent="0.25">
      <c r="A1402" s="15">
        <v>1401</v>
      </c>
      <c r="B1402" s="15" t="s">
        <v>2853</v>
      </c>
      <c r="C1402" s="15">
        <v>3990</v>
      </c>
      <c r="D1402" s="15" t="s">
        <v>1104</v>
      </c>
      <c r="E1402" s="15" t="s">
        <v>2846</v>
      </c>
      <c r="F1402" s="15" t="s">
        <v>2846</v>
      </c>
      <c r="G1402" s="15" t="s">
        <v>23</v>
      </c>
      <c r="H1402" s="15" t="s">
        <v>1273</v>
      </c>
      <c r="I1402" s="15" t="s">
        <v>2855</v>
      </c>
      <c r="J1402" s="15" t="s">
        <v>175</v>
      </c>
      <c r="K1402" s="15" t="s">
        <v>176</v>
      </c>
      <c r="L1402" s="15" t="s">
        <v>177</v>
      </c>
      <c r="M1402" s="15" t="s">
        <v>177</v>
      </c>
      <c r="N1402" s="16">
        <v>43921</v>
      </c>
      <c r="O1402" s="16">
        <v>47848</v>
      </c>
      <c r="P1402" s="15">
        <v>50</v>
      </c>
      <c r="Q1402" s="15">
        <v>100</v>
      </c>
      <c r="R1402" s="15">
        <v>20</v>
      </c>
      <c r="S1402" s="17">
        <v>0.4</v>
      </c>
      <c r="T1402" s="17">
        <v>0.2</v>
      </c>
    </row>
    <row r="1403" spans="1:20" x14ac:dyDescent="0.25">
      <c r="A1403" s="15">
        <v>1402</v>
      </c>
      <c r="B1403" s="15" t="s">
        <v>2853</v>
      </c>
      <c r="C1403" s="15">
        <v>3990</v>
      </c>
      <c r="D1403" s="15" t="s">
        <v>1104</v>
      </c>
      <c r="E1403" s="15" t="s">
        <v>2846</v>
      </c>
      <c r="F1403" s="15" t="s">
        <v>2846</v>
      </c>
      <c r="G1403" s="15" t="s">
        <v>12</v>
      </c>
      <c r="H1403" s="15" t="s">
        <v>1274</v>
      </c>
      <c r="I1403" s="15" t="s">
        <v>2856</v>
      </c>
      <c r="J1403" s="15" t="s">
        <v>262</v>
      </c>
      <c r="K1403" s="15" t="s">
        <v>263</v>
      </c>
      <c r="L1403" s="15" t="s">
        <v>132</v>
      </c>
      <c r="M1403" s="15" t="s">
        <v>133</v>
      </c>
      <c r="N1403" s="16">
        <v>43921</v>
      </c>
      <c r="O1403" s="16">
        <v>47848</v>
      </c>
      <c r="P1403" s="15">
        <v>100</v>
      </c>
      <c r="Q1403" s="15">
        <v>100</v>
      </c>
      <c r="R1403" s="15">
        <v>0</v>
      </c>
      <c r="S1403" s="17">
        <v>0</v>
      </c>
      <c r="T1403" s="17">
        <v>0</v>
      </c>
    </row>
    <row r="1404" spans="1:20" x14ac:dyDescent="0.25">
      <c r="A1404" s="15">
        <v>1403</v>
      </c>
      <c r="B1404" s="15" t="s">
        <v>2853</v>
      </c>
      <c r="C1404" s="15">
        <v>3990</v>
      </c>
      <c r="D1404" s="15" t="s">
        <v>1104</v>
      </c>
      <c r="E1404" s="15" t="s">
        <v>2846</v>
      </c>
      <c r="F1404" s="15" t="s">
        <v>2846</v>
      </c>
      <c r="G1404" s="15" t="s">
        <v>20</v>
      </c>
      <c r="H1404" s="15" t="s">
        <v>1275</v>
      </c>
      <c r="I1404" s="15" t="s">
        <v>2051</v>
      </c>
      <c r="J1404" s="15" t="s">
        <v>611</v>
      </c>
      <c r="K1404" s="15" t="s">
        <v>612</v>
      </c>
      <c r="L1404" s="15" t="s">
        <v>122</v>
      </c>
      <c r="M1404" s="15" t="s">
        <v>123</v>
      </c>
      <c r="N1404" s="16">
        <v>44348</v>
      </c>
      <c r="O1404" s="16">
        <v>45657</v>
      </c>
      <c r="P1404" s="15">
        <v>0</v>
      </c>
      <c r="Q1404" s="15">
        <v>100</v>
      </c>
      <c r="R1404" s="15">
        <v>0</v>
      </c>
      <c r="S1404" s="17">
        <v>0</v>
      </c>
      <c r="T1404" s="17">
        <v>0</v>
      </c>
    </row>
    <row r="1405" spans="1:20" x14ac:dyDescent="0.25">
      <c r="A1405" s="15">
        <v>1404</v>
      </c>
      <c r="B1405" s="15" t="s">
        <v>2853</v>
      </c>
      <c r="C1405" s="15">
        <v>3990</v>
      </c>
      <c r="D1405" s="15" t="s">
        <v>1104</v>
      </c>
      <c r="E1405" s="15" t="s">
        <v>2846</v>
      </c>
      <c r="F1405" s="15" t="s">
        <v>2846</v>
      </c>
      <c r="G1405" s="15" t="s">
        <v>14</v>
      </c>
      <c r="H1405" s="15" t="s">
        <v>1276</v>
      </c>
      <c r="I1405" s="15" t="s">
        <v>2856</v>
      </c>
      <c r="J1405" s="15" t="s">
        <v>85</v>
      </c>
      <c r="K1405" s="15" t="s">
        <v>86</v>
      </c>
      <c r="L1405" s="15" t="s">
        <v>87</v>
      </c>
      <c r="M1405" s="15" t="s">
        <v>88</v>
      </c>
      <c r="N1405" s="16">
        <v>43922</v>
      </c>
      <c r="O1405" s="16">
        <v>47848</v>
      </c>
      <c r="P1405" s="15">
        <v>15</v>
      </c>
      <c r="Q1405" s="15">
        <v>100</v>
      </c>
      <c r="R1405" s="15">
        <v>7.5</v>
      </c>
      <c r="S1405" s="17">
        <v>0.5</v>
      </c>
      <c r="T1405" s="17">
        <v>7.4999999999999997E-2</v>
      </c>
    </row>
    <row r="1406" spans="1:20" x14ac:dyDescent="0.25">
      <c r="A1406" s="15">
        <v>1405</v>
      </c>
      <c r="B1406" s="15" t="s">
        <v>2853</v>
      </c>
      <c r="C1406" s="15">
        <v>3990</v>
      </c>
      <c r="D1406" s="15" t="s">
        <v>1104</v>
      </c>
      <c r="E1406" s="15" t="s">
        <v>2846</v>
      </c>
      <c r="F1406" s="15" t="s">
        <v>2846</v>
      </c>
      <c r="G1406" s="15" t="s">
        <v>16</v>
      </c>
      <c r="H1406" s="15" t="s">
        <v>1277</v>
      </c>
      <c r="I1406" s="15" t="s">
        <v>2856</v>
      </c>
      <c r="J1406" s="15" t="s">
        <v>85</v>
      </c>
      <c r="K1406" s="15" t="s">
        <v>86</v>
      </c>
      <c r="L1406" s="15" t="s">
        <v>87</v>
      </c>
      <c r="M1406" s="15" t="s">
        <v>88</v>
      </c>
      <c r="N1406" s="16">
        <v>43921</v>
      </c>
      <c r="O1406" s="16">
        <v>44377</v>
      </c>
      <c r="P1406" s="15">
        <v>80</v>
      </c>
      <c r="Q1406" s="15">
        <v>100</v>
      </c>
      <c r="R1406" s="15">
        <v>25</v>
      </c>
      <c r="S1406" s="17">
        <v>0.3125</v>
      </c>
      <c r="T1406" s="17">
        <v>0.25</v>
      </c>
    </row>
    <row r="1407" spans="1:20" x14ac:dyDescent="0.25">
      <c r="A1407" s="15">
        <v>1406</v>
      </c>
      <c r="B1407" s="15" t="s">
        <v>2853</v>
      </c>
      <c r="C1407" s="15">
        <v>3990</v>
      </c>
      <c r="D1407" s="15" t="s">
        <v>1104</v>
      </c>
      <c r="E1407" s="15" t="s">
        <v>2846</v>
      </c>
      <c r="F1407" s="15" t="s">
        <v>2846</v>
      </c>
      <c r="G1407" s="15" t="s">
        <v>17</v>
      </c>
      <c r="H1407" s="15" t="s">
        <v>1278</v>
      </c>
      <c r="I1407" s="15" t="s">
        <v>2856</v>
      </c>
      <c r="J1407" s="15" t="s">
        <v>85</v>
      </c>
      <c r="K1407" s="15" t="s">
        <v>86</v>
      </c>
      <c r="L1407" s="15" t="s">
        <v>87</v>
      </c>
      <c r="M1407" s="15" t="s">
        <v>88</v>
      </c>
      <c r="N1407" s="16">
        <v>43921</v>
      </c>
      <c r="O1407" s="16">
        <v>47848</v>
      </c>
      <c r="P1407" s="15">
        <v>20</v>
      </c>
      <c r="Q1407" s="15">
        <v>100</v>
      </c>
      <c r="R1407" s="15">
        <v>5</v>
      </c>
      <c r="S1407" s="17">
        <v>0.25</v>
      </c>
      <c r="T1407" s="17">
        <v>0.05</v>
      </c>
    </row>
    <row r="1408" spans="1:20" x14ac:dyDescent="0.25">
      <c r="A1408" s="15">
        <v>1407</v>
      </c>
      <c r="B1408" s="15" t="s">
        <v>2853</v>
      </c>
      <c r="C1408" s="15">
        <v>3990</v>
      </c>
      <c r="D1408" s="15" t="s">
        <v>1104</v>
      </c>
      <c r="E1408" s="15" t="s">
        <v>2846</v>
      </c>
      <c r="F1408" s="15" t="s">
        <v>2846</v>
      </c>
      <c r="G1408" s="15" t="s">
        <v>18</v>
      </c>
      <c r="H1408" s="15" t="s">
        <v>1279</v>
      </c>
      <c r="I1408" s="15" t="s">
        <v>2855</v>
      </c>
      <c r="J1408" s="15" t="s">
        <v>125</v>
      </c>
      <c r="K1408" s="15" t="s">
        <v>126</v>
      </c>
      <c r="L1408" s="15" t="s">
        <v>122</v>
      </c>
      <c r="M1408" s="15" t="s">
        <v>123</v>
      </c>
      <c r="N1408" s="16">
        <v>43921</v>
      </c>
      <c r="O1408" s="16">
        <v>44377</v>
      </c>
      <c r="P1408" s="15">
        <v>35</v>
      </c>
      <c r="Q1408" s="15">
        <v>100</v>
      </c>
      <c r="R1408" s="15">
        <v>0</v>
      </c>
      <c r="S1408" s="17">
        <v>0</v>
      </c>
      <c r="T1408" s="17">
        <v>0</v>
      </c>
    </row>
    <row r="1409" spans="1:20" x14ac:dyDescent="0.25">
      <c r="A1409" s="15">
        <v>1408</v>
      </c>
      <c r="B1409" s="15" t="s">
        <v>2853</v>
      </c>
      <c r="C1409" s="15">
        <v>3990</v>
      </c>
      <c r="D1409" s="15" t="s">
        <v>1104</v>
      </c>
      <c r="E1409" s="15" t="s">
        <v>2846</v>
      </c>
      <c r="F1409" s="15" t="s">
        <v>2846</v>
      </c>
      <c r="G1409" s="15" t="s">
        <v>21</v>
      </c>
      <c r="H1409" s="15" t="s">
        <v>1280</v>
      </c>
      <c r="I1409" s="15" t="s">
        <v>2856</v>
      </c>
      <c r="J1409" s="15" t="s">
        <v>611</v>
      </c>
      <c r="K1409" s="15" t="s">
        <v>612</v>
      </c>
      <c r="L1409" s="15" t="s">
        <v>122</v>
      </c>
      <c r="M1409" s="15" t="s">
        <v>123</v>
      </c>
      <c r="N1409" s="16">
        <v>45658</v>
      </c>
      <c r="O1409" s="16">
        <v>46022</v>
      </c>
      <c r="P1409" s="15">
        <v>0</v>
      </c>
      <c r="Q1409" s="15">
        <v>100</v>
      </c>
      <c r="R1409" s="15">
        <v>0</v>
      </c>
      <c r="S1409" s="17">
        <v>0</v>
      </c>
      <c r="T1409" s="17">
        <v>0</v>
      </c>
    </row>
    <row r="1410" spans="1:20" x14ac:dyDescent="0.25">
      <c r="A1410" s="15">
        <v>1409</v>
      </c>
      <c r="B1410" s="15" t="s">
        <v>2853</v>
      </c>
      <c r="C1410" s="15">
        <v>3990</v>
      </c>
      <c r="D1410" s="15" t="s">
        <v>1104</v>
      </c>
      <c r="E1410" s="15" t="s">
        <v>2846</v>
      </c>
      <c r="F1410" s="15" t="s">
        <v>2846</v>
      </c>
      <c r="G1410" s="15" t="s">
        <v>13</v>
      </c>
      <c r="H1410" s="15" t="s">
        <v>1281</v>
      </c>
      <c r="I1410" s="15" t="s">
        <v>2855</v>
      </c>
      <c r="J1410" s="15" t="s">
        <v>262</v>
      </c>
      <c r="K1410" s="15" t="s">
        <v>263</v>
      </c>
      <c r="L1410" s="15" t="s">
        <v>132</v>
      </c>
      <c r="M1410" s="15" t="s">
        <v>133</v>
      </c>
      <c r="N1410" s="16">
        <v>43921</v>
      </c>
      <c r="O1410" s="16">
        <v>47848</v>
      </c>
      <c r="P1410" s="15">
        <v>7700</v>
      </c>
      <c r="Q1410" s="15">
        <v>106151</v>
      </c>
      <c r="R1410" s="15">
        <v>0</v>
      </c>
      <c r="S1410" s="17">
        <v>0</v>
      </c>
      <c r="T1410" s="17">
        <v>0</v>
      </c>
    </row>
    <row r="1411" spans="1:20" x14ac:dyDescent="0.25">
      <c r="A1411" s="15">
        <v>1410</v>
      </c>
      <c r="B1411" s="15" t="s">
        <v>2853</v>
      </c>
      <c r="C1411" s="15">
        <v>3990</v>
      </c>
      <c r="D1411" s="15" t="s">
        <v>1104</v>
      </c>
      <c r="E1411" s="15" t="s">
        <v>2846</v>
      </c>
      <c r="F1411" s="15" t="s">
        <v>2846</v>
      </c>
      <c r="G1411" s="15" t="s">
        <v>22</v>
      </c>
      <c r="H1411" s="15" t="s">
        <v>1282</v>
      </c>
      <c r="I1411" s="15" t="s">
        <v>2051</v>
      </c>
      <c r="J1411" s="15" t="s">
        <v>311</v>
      </c>
      <c r="K1411" s="15" t="s">
        <v>312</v>
      </c>
      <c r="L1411" s="15" t="s">
        <v>313</v>
      </c>
      <c r="M1411" s="15" t="s">
        <v>314</v>
      </c>
      <c r="N1411" s="16">
        <v>43922</v>
      </c>
      <c r="O1411" s="16">
        <v>47848</v>
      </c>
      <c r="P1411" s="15">
        <v>1</v>
      </c>
      <c r="Q1411" s="15">
        <v>11</v>
      </c>
      <c r="R1411" s="15">
        <v>0</v>
      </c>
      <c r="S1411" s="17">
        <v>0</v>
      </c>
      <c r="T1411" s="17">
        <v>0</v>
      </c>
    </row>
    <row r="1412" spans="1:20" x14ac:dyDescent="0.25">
      <c r="A1412" s="15">
        <v>1411</v>
      </c>
      <c r="B1412" s="15" t="s">
        <v>2853</v>
      </c>
      <c r="C1412" s="15">
        <v>3990</v>
      </c>
      <c r="D1412" s="15" t="s">
        <v>1104</v>
      </c>
      <c r="E1412" s="15" t="s">
        <v>2846</v>
      </c>
      <c r="F1412" s="15" t="s">
        <v>2846</v>
      </c>
      <c r="G1412" s="15" t="s">
        <v>15</v>
      </c>
      <c r="H1412" s="15" t="s">
        <v>1283</v>
      </c>
      <c r="I1412" s="15" t="s">
        <v>2051</v>
      </c>
      <c r="J1412" s="15" t="s">
        <v>137</v>
      </c>
      <c r="K1412" s="15" t="s">
        <v>138</v>
      </c>
      <c r="L1412" s="15" t="s">
        <v>87</v>
      </c>
      <c r="M1412" s="15" t="s">
        <v>88</v>
      </c>
      <c r="N1412" s="16">
        <v>44013</v>
      </c>
      <c r="O1412" s="16">
        <v>47848</v>
      </c>
      <c r="P1412" s="15">
        <v>2</v>
      </c>
      <c r="Q1412" s="15">
        <v>12</v>
      </c>
      <c r="R1412" s="15">
        <v>0</v>
      </c>
      <c r="S1412" s="17">
        <v>0</v>
      </c>
      <c r="T1412" s="17">
        <v>0</v>
      </c>
    </row>
    <row r="1413" spans="1:20" x14ac:dyDescent="0.25">
      <c r="A1413" s="15">
        <v>1412</v>
      </c>
      <c r="B1413" s="15" t="s">
        <v>2853</v>
      </c>
      <c r="C1413" s="15">
        <v>3990</v>
      </c>
      <c r="D1413" s="15" t="s">
        <v>1104</v>
      </c>
      <c r="E1413" s="15" t="s">
        <v>2846</v>
      </c>
      <c r="F1413" s="15" t="s">
        <v>2846</v>
      </c>
      <c r="G1413" s="15" t="s">
        <v>19</v>
      </c>
      <c r="H1413" s="15" t="s">
        <v>1284</v>
      </c>
      <c r="I1413" s="15" t="s">
        <v>2051</v>
      </c>
      <c r="J1413" s="15" t="s">
        <v>871</v>
      </c>
      <c r="K1413" s="15" t="s">
        <v>872</v>
      </c>
      <c r="L1413" s="15" t="s">
        <v>122</v>
      </c>
      <c r="M1413" s="15" t="s">
        <v>123</v>
      </c>
      <c r="N1413" s="16">
        <v>43921</v>
      </c>
      <c r="O1413" s="16">
        <v>47848</v>
      </c>
      <c r="P1413" s="15">
        <v>7</v>
      </c>
      <c r="Q1413" s="15">
        <v>22</v>
      </c>
      <c r="R1413" s="15">
        <v>5</v>
      </c>
      <c r="S1413" s="17">
        <v>0.7142857142857143</v>
      </c>
      <c r="T1413" s="17">
        <v>0.22727272727272727</v>
      </c>
    </row>
    <row r="1414" spans="1:20" x14ac:dyDescent="0.25">
      <c r="A1414" s="15">
        <v>1413</v>
      </c>
      <c r="B1414" s="15" t="s">
        <v>2853</v>
      </c>
      <c r="C1414" s="15">
        <v>3990</v>
      </c>
      <c r="D1414" s="15" t="s">
        <v>1104</v>
      </c>
      <c r="E1414" s="15" t="s">
        <v>2846</v>
      </c>
      <c r="F1414" s="15" t="s">
        <v>2846</v>
      </c>
      <c r="G1414" s="15" t="s">
        <v>9</v>
      </c>
      <c r="H1414" s="15" t="s">
        <v>1285</v>
      </c>
      <c r="I1414" s="15" t="s">
        <v>2855</v>
      </c>
      <c r="J1414" s="15" t="s">
        <v>262</v>
      </c>
      <c r="K1414" s="15" t="s">
        <v>263</v>
      </c>
      <c r="L1414" s="15" t="s">
        <v>132</v>
      </c>
      <c r="M1414" s="15" t="s">
        <v>133</v>
      </c>
      <c r="N1414" s="16">
        <v>43921</v>
      </c>
      <c r="O1414" s="16">
        <v>47848</v>
      </c>
      <c r="P1414" s="15">
        <v>120</v>
      </c>
      <c r="Q1414" s="15">
        <v>220</v>
      </c>
      <c r="R1414" s="15">
        <v>0</v>
      </c>
      <c r="S1414" s="17">
        <v>0</v>
      </c>
      <c r="T1414" s="17">
        <v>0</v>
      </c>
    </row>
    <row r="1415" spans="1:20" x14ac:dyDescent="0.25">
      <c r="A1415" s="15">
        <v>1414</v>
      </c>
      <c r="B1415" s="15" t="s">
        <v>2853</v>
      </c>
      <c r="C1415" s="15">
        <v>3990</v>
      </c>
      <c r="D1415" s="15" t="s">
        <v>1104</v>
      </c>
      <c r="E1415" s="15" t="s">
        <v>2846</v>
      </c>
      <c r="F1415" s="15" t="s">
        <v>2846</v>
      </c>
      <c r="G1415" s="15" t="s">
        <v>355</v>
      </c>
      <c r="H1415" s="15" t="s">
        <v>1459</v>
      </c>
      <c r="I1415" s="15" t="s">
        <v>2856</v>
      </c>
      <c r="J1415" s="15" t="s">
        <v>382</v>
      </c>
      <c r="K1415" s="15" t="s">
        <v>383</v>
      </c>
      <c r="L1415" s="15" t="s">
        <v>174</v>
      </c>
      <c r="M1415" s="15" t="s">
        <v>174</v>
      </c>
      <c r="N1415" s="16">
        <v>43921</v>
      </c>
      <c r="O1415" s="16">
        <v>44561</v>
      </c>
      <c r="P1415" s="15">
        <v>90</v>
      </c>
      <c r="Q1415" s="15">
        <v>100</v>
      </c>
      <c r="R1415" s="15">
        <v>0</v>
      </c>
      <c r="S1415" s="17">
        <v>0</v>
      </c>
      <c r="T1415" s="17">
        <v>0</v>
      </c>
    </row>
    <row r="1416" spans="1:20" x14ac:dyDescent="0.25">
      <c r="A1416" s="15">
        <v>1415</v>
      </c>
      <c r="B1416" s="15" t="s">
        <v>2853</v>
      </c>
      <c r="C1416" s="15">
        <v>3990</v>
      </c>
      <c r="D1416" s="15" t="s">
        <v>1104</v>
      </c>
      <c r="E1416" s="15" t="s">
        <v>2846</v>
      </c>
      <c r="F1416" s="15" t="s">
        <v>2846</v>
      </c>
      <c r="G1416" s="15" t="s">
        <v>38</v>
      </c>
      <c r="H1416" s="15" t="s">
        <v>1470</v>
      </c>
      <c r="I1416" s="15" t="s">
        <v>2051</v>
      </c>
      <c r="J1416" s="15" t="s">
        <v>382</v>
      </c>
      <c r="K1416" s="15" t="s">
        <v>383</v>
      </c>
      <c r="L1416" s="15" t="s">
        <v>174</v>
      </c>
      <c r="M1416" s="15" t="s">
        <v>174</v>
      </c>
      <c r="N1416" s="16">
        <v>43921</v>
      </c>
      <c r="O1416" s="16">
        <v>44561</v>
      </c>
      <c r="P1416" s="15">
        <v>45</v>
      </c>
      <c r="Q1416" s="15">
        <v>100</v>
      </c>
      <c r="R1416" s="15">
        <v>0</v>
      </c>
      <c r="S1416" s="17">
        <v>0</v>
      </c>
      <c r="T1416" s="17">
        <v>0</v>
      </c>
    </row>
    <row r="1417" spans="1:20" x14ac:dyDescent="0.25">
      <c r="A1417" s="15">
        <v>1416</v>
      </c>
      <c r="B1417" s="15" t="s">
        <v>2853</v>
      </c>
      <c r="C1417" s="15">
        <v>3990</v>
      </c>
      <c r="D1417" s="15" t="s">
        <v>1104</v>
      </c>
      <c r="E1417" s="15" t="s">
        <v>2846</v>
      </c>
      <c r="F1417" s="15" t="s">
        <v>2846</v>
      </c>
      <c r="G1417" s="15" t="s">
        <v>353</v>
      </c>
      <c r="H1417" s="15" t="s">
        <v>1516</v>
      </c>
      <c r="I1417" s="15" t="s">
        <v>2856</v>
      </c>
      <c r="J1417" s="15" t="s">
        <v>380</v>
      </c>
      <c r="K1417" s="15" t="s">
        <v>381</v>
      </c>
      <c r="L1417" s="15" t="s">
        <v>174</v>
      </c>
      <c r="M1417" s="15" t="s">
        <v>174</v>
      </c>
      <c r="N1417" s="16">
        <v>43921</v>
      </c>
      <c r="O1417" s="16">
        <v>44196</v>
      </c>
      <c r="P1417" s="15">
        <v>100</v>
      </c>
      <c r="Q1417" s="15">
        <v>100</v>
      </c>
      <c r="R1417" s="15">
        <v>100</v>
      </c>
      <c r="S1417" s="17">
        <v>1</v>
      </c>
      <c r="T1417" s="17">
        <v>1</v>
      </c>
    </row>
    <row r="1418" spans="1:20" x14ac:dyDescent="0.25">
      <c r="A1418" s="15">
        <v>1417</v>
      </c>
      <c r="B1418" s="15" t="s">
        <v>2853</v>
      </c>
      <c r="C1418" s="15">
        <v>3990</v>
      </c>
      <c r="D1418" s="15" t="s">
        <v>1104</v>
      </c>
      <c r="E1418" s="15" t="s">
        <v>2846</v>
      </c>
      <c r="F1418" s="15" t="s">
        <v>2846</v>
      </c>
      <c r="G1418" s="15" t="s">
        <v>359</v>
      </c>
      <c r="H1418" s="15" t="s">
        <v>1521</v>
      </c>
      <c r="I1418" s="15" t="s">
        <v>2856</v>
      </c>
      <c r="J1418" s="15" t="s">
        <v>380</v>
      </c>
      <c r="K1418" s="15" t="s">
        <v>381</v>
      </c>
      <c r="L1418" s="15" t="s">
        <v>174</v>
      </c>
      <c r="M1418" s="15" t="s">
        <v>174</v>
      </c>
      <c r="N1418" s="16">
        <v>43921</v>
      </c>
      <c r="O1418" s="16">
        <v>44561</v>
      </c>
      <c r="P1418" s="15">
        <v>50</v>
      </c>
      <c r="Q1418" s="15">
        <v>100</v>
      </c>
      <c r="R1418" s="15">
        <v>0</v>
      </c>
      <c r="S1418" s="17">
        <v>0</v>
      </c>
      <c r="T1418" s="17">
        <v>0</v>
      </c>
    </row>
    <row r="1419" spans="1:20" x14ac:dyDescent="0.25">
      <c r="A1419" s="15">
        <v>1418</v>
      </c>
      <c r="B1419" s="15" t="s">
        <v>2853</v>
      </c>
      <c r="C1419" s="15">
        <v>3990</v>
      </c>
      <c r="D1419" s="15" t="s">
        <v>1104</v>
      </c>
      <c r="E1419" s="15" t="s">
        <v>2846</v>
      </c>
      <c r="F1419" s="15" t="s">
        <v>2846</v>
      </c>
      <c r="G1419" s="15" t="s">
        <v>374</v>
      </c>
      <c r="H1419" s="15" t="s">
        <v>1522</v>
      </c>
      <c r="I1419" s="15" t="s">
        <v>2856</v>
      </c>
      <c r="J1419" s="15" t="s">
        <v>175</v>
      </c>
      <c r="K1419" s="15" t="s">
        <v>176</v>
      </c>
      <c r="L1419" s="15" t="s">
        <v>177</v>
      </c>
      <c r="M1419" s="15" t="s">
        <v>177</v>
      </c>
      <c r="N1419" s="16">
        <v>43921</v>
      </c>
      <c r="O1419" s="16">
        <v>44926</v>
      </c>
      <c r="P1419" s="15">
        <v>15</v>
      </c>
      <c r="Q1419" s="15">
        <v>100</v>
      </c>
      <c r="R1419" s="15">
        <v>5</v>
      </c>
      <c r="S1419" s="17">
        <v>0.33333333333333331</v>
      </c>
      <c r="T1419" s="17">
        <v>0.05</v>
      </c>
    </row>
    <row r="1420" spans="1:20" x14ac:dyDescent="0.25">
      <c r="A1420" s="15">
        <v>1419</v>
      </c>
      <c r="B1420" s="15" t="s">
        <v>2853</v>
      </c>
      <c r="C1420" s="15">
        <v>3990</v>
      </c>
      <c r="D1420" s="15" t="s">
        <v>1104</v>
      </c>
      <c r="E1420" s="15" t="s">
        <v>2846</v>
      </c>
      <c r="F1420" s="15" t="s">
        <v>2846</v>
      </c>
      <c r="G1420" s="15" t="s">
        <v>372</v>
      </c>
      <c r="H1420" s="15" t="s">
        <v>1533</v>
      </c>
      <c r="I1420" s="15" t="s">
        <v>2856</v>
      </c>
      <c r="J1420" s="15" t="s">
        <v>380</v>
      </c>
      <c r="K1420" s="15" t="s">
        <v>381</v>
      </c>
      <c r="L1420" s="15" t="s">
        <v>174</v>
      </c>
      <c r="M1420" s="15" t="s">
        <v>174</v>
      </c>
      <c r="N1420" s="16">
        <v>43921</v>
      </c>
      <c r="O1420" s="16">
        <v>44561</v>
      </c>
      <c r="P1420" s="15">
        <v>50</v>
      </c>
      <c r="Q1420" s="15">
        <v>100</v>
      </c>
      <c r="R1420" s="15">
        <v>4.5</v>
      </c>
      <c r="S1420" s="17">
        <v>0.09</v>
      </c>
      <c r="T1420" s="17">
        <v>4.4999999999999998E-2</v>
      </c>
    </row>
    <row r="1421" spans="1:20" x14ac:dyDescent="0.25">
      <c r="A1421" s="15">
        <v>1420</v>
      </c>
      <c r="B1421" s="15" t="s">
        <v>2853</v>
      </c>
      <c r="C1421" s="15">
        <v>3990</v>
      </c>
      <c r="D1421" s="15" t="s">
        <v>1104</v>
      </c>
      <c r="E1421" s="15" t="s">
        <v>2846</v>
      </c>
      <c r="F1421" s="15" t="s">
        <v>2846</v>
      </c>
      <c r="G1421" s="15" t="s">
        <v>337</v>
      </c>
      <c r="H1421" s="15" t="s">
        <v>1576</v>
      </c>
      <c r="I1421" s="15" t="s">
        <v>2856</v>
      </c>
      <c r="J1421" s="15" t="s">
        <v>300</v>
      </c>
      <c r="K1421" s="15" t="s">
        <v>301</v>
      </c>
      <c r="L1421" s="15" t="s">
        <v>302</v>
      </c>
      <c r="M1421" s="15" t="s">
        <v>303</v>
      </c>
      <c r="N1421" s="16">
        <v>43921</v>
      </c>
      <c r="O1421" s="16">
        <v>46387</v>
      </c>
      <c r="P1421" s="15">
        <v>5</v>
      </c>
      <c r="Q1421" s="15">
        <v>100</v>
      </c>
      <c r="R1421" s="15">
        <v>0</v>
      </c>
      <c r="S1421" s="17">
        <v>0</v>
      </c>
      <c r="T1421" s="17">
        <v>0</v>
      </c>
    </row>
    <row r="1422" spans="1:20" x14ac:dyDescent="0.25">
      <c r="A1422" s="15">
        <v>1421</v>
      </c>
      <c r="B1422" s="15" t="s">
        <v>2853</v>
      </c>
      <c r="C1422" s="15">
        <v>3990</v>
      </c>
      <c r="D1422" s="15" t="s">
        <v>1104</v>
      </c>
      <c r="E1422" s="15" t="s">
        <v>2846</v>
      </c>
      <c r="F1422" s="15" t="s">
        <v>2846</v>
      </c>
      <c r="G1422" s="15" t="s">
        <v>63</v>
      </c>
      <c r="H1422" s="15" t="s">
        <v>1586</v>
      </c>
      <c r="I1422" s="15" t="s">
        <v>2856</v>
      </c>
      <c r="J1422" s="15" t="s">
        <v>382</v>
      </c>
      <c r="K1422" s="15" t="s">
        <v>383</v>
      </c>
      <c r="L1422" s="15" t="s">
        <v>174</v>
      </c>
      <c r="M1422" s="15" t="s">
        <v>174</v>
      </c>
      <c r="N1422" s="16">
        <v>43921</v>
      </c>
      <c r="O1422" s="16">
        <v>44561</v>
      </c>
      <c r="P1422" s="15">
        <v>10</v>
      </c>
      <c r="Q1422" s="15">
        <v>11</v>
      </c>
      <c r="R1422" s="15">
        <v>0</v>
      </c>
      <c r="S1422" s="17">
        <v>0</v>
      </c>
      <c r="T1422" s="17">
        <v>0</v>
      </c>
    </row>
    <row r="1423" spans="1:20" x14ac:dyDescent="0.25">
      <c r="A1423" s="15">
        <v>1422</v>
      </c>
      <c r="B1423" s="15" t="s">
        <v>2853</v>
      </c>
      <c r="C1423" s="15">
        <v>3990</v>
      </c>
      <c r="D1423" s="15" t="s">
        <v>1104</v>
      </c>
      <c r="E1423" s="15" t="s">
        <v>2846</v>
      </c>
      <c r="F1423" s="15" t="s">
        <v>2846</v>
      </c>
      <c r="G1423" s="15" t="s">
        <v>64</v>
      </c>
      <c r="H1423" s="15" t="s">
        <v>1596</v>
      </c>
      <c r="I1423" s="15" t="s">
        <v>2051</v>
      </c>
      <c r="J1423" s="15" t="s">
        <v>410</v>
      </c>
      <c r="K1423" s="15" t="s">
        <v>411</v>
      </c>
      <c r="L1423" s="15" t="s">
        <v>6</v>
      </c>
      <c r="M1423" s="15" t="s">
        <v>7</v>
      </c>
      <c r="N1423" s="16">
        <v>43922</v>
      </c>
      <c r="O1423" s="16">
        <v>47848</v>
      </c>
      <c r="P1423" s="15">
        <v>1</v>
      </c>
      <c r="Q1423" s="15">
        <v>16</v>
      </c>
      <c r="R1423" s="15">
        <v>0</v>
      </c>
      <c r="S1423" s="17">
        <v>0</v>
      </c>
      <c r="T1423" s="17">
        <v>0</v>
      </c>
    </row>
    <row r="1424" spans="1:20" x14ac:dyDescent="0.25">
      <c r="A1424" s="15">
        <v>1423</v>
      </c>
      <c r="B1424" s="15" t="s">
        <v>2853</v>
      </c>
      <c r="C1424" s="15">
        <v>3990</v>
      </c>
      <c r="D1424" s="15" t="s">
        <v>1104</v>
      </c>
      <c r="E1424" s="15" t="s">
        <v>2846</v>
      </c>
      <c r="F1424" s="15" t="s">
        <v>2846</v>
      </c>
      <c r="G1424" s="15" t="s">
        <v>62</v>
      </c>
      <c r="H1424" s="15" t="s">
        <v>1618</v>
      </c>
      <c r="I1424" s="15" t="s">
        <v>2051</v>
      </c>
      <c r="J1424" s="15" t="s">
        <v>382</v>
      </c>
      <c r="K1424" s="15" t="s">
        <v>383</v>
      </c>
      <c r="L1424" s="15" t="s">
        <v>174</v>
      </c>
      <c r="M1424" s="15" t="s">
        <v>174</v>
      </c>
      <c r="N1424" s="16">
        <v>47119</v>
      </c>
      <c r="O1424" s="16">
        <v>47483</v>
      </c>
      <c r="P1424" s="15">
        <v>0</v>
      </c>
      <c r="Q1424" s="15">
        <v>6</v>
      </c>
      <c r="R1424" s="15">
        <v>0</v>
      </c>
      <c r="S1424" s="17">
        <v>0</v>
      </c>
      <c r="T1424" s="17">
        <v>0</v>
      </c>
    </row>
    <row r="1425" spans="1:20" x14ac:dyDescent="0.25">
      <c r="A1425" s="15">
        <v>1424</v>
      </c>
      <c r="B1425" s="15" t="s">
        <v>2853</v>
      </c>
      <c r="C1425" s="15">
        <v>3990</v>
      </c>
      <c r="D1425" s="15" t="s">
        <v>1104</v>
      </c>
      <c r="E1425" s="15" t="s">
        <v>2846</v>
      </c>
      <c r="F1425" s="15" t="s">
        <v>2846</v>
      </c>
      <c r="G1425" s="15" t="s">
        <v>206</v>
      </c>
      <c r="H1425" s="15" t="s">
        <v>1663</v>
      </c>
      <c r="I1425" s="15" t="s">
        <v>2051</v>
      </c>
      <c r="J1425" s="15" t="s">
        <v>178</v>
      </c>
      <c r="K1425" s="15" t="s">
        <v>179</v>
      </c>
      <c r="L1425" s="15" t="s">
        <v>180</v>
      </c>
      <c r="M1425" s="15" t="s">
        <v>181</v>
      </c>
      <c r="N1425" s="16">
        <v>43983</v>
      </c>
      <c r="O1425" s="16">
        <v>47848</v>
      </c>
      <c r="P1425" s="15">
        <v>14</v>
      </c>
      <c r="Q1425" s="15">
        <v>100</v>
      </c>
      <c r="R1425" s="15">
        <v>10.5</v>
      </c>
      <c r="S1425" s="17">
        <v>0.75</v>
      </c>
      <c r="T1425" s="17">
        <v>0.105</v>
      </c>
    </row>
    <row r="1426" spans="1:20" x14ac:dyDescent="0.25">
      <c r="A1426" s="15">
        <v>1425</v>
      </c>
      <c r="B1426" s="15" t="s">
        <v>2853</v>
      </c>
      <c r="C1426" s="15">
        <v>3990</v>
      </c>
      <c r="D1426" s="15" t="s">
        <v>1104</v>
      </c>
      <c r="E1426" s="15" t="s">
        <v>2846</v>
      </c>
      <c r="F1426" s="15" t="s">
        <v>2846</v>
      </c>
      <c r="G1426" s="15" t="s">
        <v>208</v>
      </c>
      <c r="H1426" s="15" t="s">
        <v>1664</v>
      </c>
      <c r="I1426" s="15" t="s">
        <v>2855</v>
      </c>
      <c r="J1426" s="15" t="s">
        <v>382</v>
      </c>
      <c r="K1426" s="15" t="s">
        <v>383</v>
      </c>
      <c r="L1426" s="15" t="s">
        <v>174</v>
      </c>
      <c r="M1426" s="15" t="s">
        <v>174</v>
      </c>
      <c r="N1426" s="16">
        <v>43921</v>
      </c>
      <c r="O1426" s="16">
        <v>44561</v>
      </c>
      <c r="P1426" s="15">
        <v>70</v>
      </c>
      <c r="Q1426" s="15">
        <v>100</v>
      </c>
      <c r="R1426" s="15">
        <v>0</v>
      </c>
      <c r="S1426" s="17">
        <v>0</v>
      </c>
      <c r="T1426" s="17">
        <v>0</v>
      </c>
    </row>
    <row r="1427" spans="1:20" x14ac:dyDescent="0.25">
      <c r="A1427" s="15">
        <v>1426</v>
      </c>
      <c r="B1427" s="15" t="s">
        <v>2853</v>
      </c>
      <c r="C1427" s="15">
        <v>3990</v>
      </c>
      <c r="D1427" s="15" t="s">
        <v>1104</v>
      </c>
      <c r="E1427" s="15" t="s">
        <v>2846</v>
      </c>
      <c r="F1427" s="15" t="s">
        <v>2846</v>
      </c>
      <c r="G1427" s="15" t="s">
        <v>205</v>
      </c>
      <c r="H1427" s="15" t="s">
        <v>1671</v>
      </c>
      <c r="I1427" s="15" t="s">
        <v>2856</v>
      </c>
      <c r="J1427" s="15" t="s">
        <v>178</v>
      </c>
      <c r="K1427" s="15" t="s">
        <v>179</v>
      </c>
      <c r="L1427" s="15" t="s">
        <v>180</v>
      </c>
      <c r="M1427" s="15" t="s">
        <v>181</v>
      </c>
      <c r="N1427" s="16">
        <v>43983</v>
      </c>
      <c r="O1427" s="16">
        <v>47848</v>
      </c>
      <c r="P1427" s="15">
        <v>30</v>
      </c>
      <c r="Q1427" s="15">
        <v>100</v>
      </c>
      <c r="R1427" s="15">
        <v>0</v>
      </c>
      <c r="S1427" s="17">
        <v>0</v>
      </c>
      <c r="T1427" s="17">
        <v>0</v>
      </c>
    </row>
    <row r="1428" spans="1:20" x14ac:dyDescent="0.25">
      <c r="A1428" s="15">
        <v>1427</v>
      </c>
      <c r="B1428" s="15" t="s">
        <v>2853</v>
      </c>
      <c r="C1428" s="15">
        <v>3990</v>
      </c>
      <c r="D1428" s="15" t="s">
        <v>1104</v>
      </c>
      <c r="E1428" s="15" t="s">
        <v>2846</v>
      </c>
      <c r="F1428" s="15" t="s">
        <v>2846</v>
      </c>
      <c r="G1428" s="15" t="s">
        <v>244</v>
      </c>
      <c r="H1428" s="15" t="s">
        <v>1679</v>
      </c>
      <c r="I1428" s="15" t="s">
        <v>2856</v>
      </c>
      <c r="J1428" s="15" t="s">
        <v>178</v>
      </c>
      <c r="K1428" s="15" t="s">
        <v>179</v>
      </c>
      <c r="L1428" s="15" t="s">
        <v>180</v>
      </c>
      <c r="M1428" s="15" t="s">
        <v>181</v>
      </c>
      <c r="N1428" s="16">
        <v>43983</v>
      </c>
      <c r="O1428" s="16">
        <v>44531</v>
      </c>
      <c r="P1428" s="15">
        <v>60</v>
      </c>
      <c r="Q1428" s="15">
        <v>100</v>
      </c>
      <c r="R1428" s="15">
        <v>15</v>
      </c>
      <c r="S1428" s="17">
        <v>0.25</v>
      </c>
      <c r="T1428" s="17">
        <v>0.15</v>
      </c>
    </row>
    <row r="1429" spans="1:20" x14ac:dyDescent="0.25">
      <c r="A1429" s="15">
        <v>1428</v>
      </c>
      <c r="B1429" s="15" t="s">
        <v>2853</v>
      </c>
      <c r="C1429" s="15">
        <v>3990</v>
      </c>
      <c r="D1429" s="15" t="s">
        <v>1104</v>
      </c>
      <c r="E1429" s="15" t="s">
        <v>2846</v>
      </c>
      <c r="F1429" s="15" t="s">
        <v>2846</v>
      </c>
      <c r="G1429" s="15" t="s">
        <v>209</v>
      </c>
      <c r="H1429" s="15" t="s">
        <v>1688</v>
      </c>
      <c r="I1429" s="15" t="s">
        <v>2855</v>
      </c>
      <c r="J1429" s="15" t="s">
        <v>178</v>
      </c>
      <c r="K1429" s="15" t="s">
        <v>179</v>
      </c>
      <c r="L1429" s="15" t="s">
        <v>180</v>
      </c>
      <c r="M1429" s="15" t="s">
        <v>181</v>
      </c>
      <c r="N1429" s="16">
        <v>43983</v>
      </c>
      <c r="O1429" s="16">
        <v>47848</v>
      </c>
      <c r="P1429" s="15">
        <v>15.8</v>
      </c>
      <c r="Q1429" s="15">
        <v>100</v>
      </c>
      <c r="R1429" s="15">
        <v>0</v>
      </c>
      <c r="S1429" s="17">
        <v>0</v>
      </c>
      <c r="T1429" s="17">
        <v>0</v>
      </c>
    </row>
    <row r="1430" spans="1:20" x14ac:dyDescent="0.25">
      <c r="A1430" s="15">
        <v>1429</v>
      </c>
      <c r="B1430" s="15" t="s">
        <v>2853</v>
      </c>
      <c r="C1430" s="15">
        <v>3990</v>
      </c>
      <c r="D1430" s="15" t="s">
        <v>1104</v>
      </c>
      <c r="E1430" s="15" t="s">
        <v>2846</v>
      </c>
      <c r="F1430" s="15" t="s">
        <v>2846</v>
      </c>
      <c r="G1430" s="15" t="s">
        <v>210</v>
      </c>
      <c r="H1430" s="15" t="s">
        <v>1692</v>
      </c>
      <c r="I1430" s="15" t="s">
        <v>2855</v>
      </c>
      <c r="J1430" s="15" t="s">
        <v>175</v>
      </c>
      <c r="K1430" s="15" t="s">
        <v>176</v>
      </c>
      <c r="L1430" s="15" t="s">
        <v>177</v>
      </c>
      <c r="M1430" s="15" t="s">
        <v>177</v>
      </c>
      <c r="N1430" s="16">
        <v>43921</v>
      </c>
      <c r="O1430" s="16">
        <v>46387</v>
      </c>
      <c r="P1430" s="15">
        <v>25</v>
      </c>
      <c r="Q1430" s="15">
        <v>100</v>
      </c>
      <c r="R1430" s="15">
        <v>12.5</v>
      </c>
      <c r="S1430" s="17">
        <v>0.5</v>
      </c>
      <c r="T1430" s="17">
        <v>0.125</v>
      </c>
    </row>
    <row r="1431" spans="1:20" x14ac:dyDescent="0.25">
      <c r="A1431" s="15">
        <v>1430</v>
      </c>
      <c r="B1431" s="15" t="s">
        <v>2853</v>
      </c>
      <c r="C1431" s="15">
        <v>3990</v>
      </c>
      <c r="D1431" s="15" t="s">
        <v>1104</v>
      </c>
      <c r="E1431" s="15" t="s">
        <v>2846</v>
      </c>
      <c r="F1431" s="15" t="s">
        <v>2846</v>
      </c>
      <c r="G1431" s="15" t="s">
        <v>207</v>
      </c>
      <c r="H1431" s="15" t="s">
        <v>1696</v>
      </c>
      <c r="I1431" s="15" t="s">
        <v>2051</v>
      </c>
      <c r="J1431" s="15" t="s">
        <v>300</v>
      </c>
      <c r="K1431" s="15" t="s">
        <v>301</v>
      </c>
      <c r="L1431" s="15" t="s">
        <v>302</v>
      </c>
      <c r="M1431" s="15" t="s">
        <v>303</v>
      </c>
      <c r="N1431" s="16">
        <v>43921</v>
      </c>
      <c r="O1431" s="16">
        <v>47847</v>
      </c>
      <c r="P1431" s="15">
        <v>1</v>
      </c>
      <c r="Q1431" s="15">
        <v>11</v>
      </c>
      <c r="R1431" s="15">
        <v>0</v>
      </c>
      <c r="S1431" s="17">
        <v>0</v>
      </c>
      <c r="T1431" s="17">
        <v>0</v>
      </c>
    </row>
    <row r="1432" spans="1:20" x14ac:dyDescent="0.25">
      <c r="A1432" s="15">
        <v>1431</v>
      </c>
      <c r="B1432" s="15" t="s">
        <v>2853</v>
      </c>
      <c r="C1432" s="15">
        <v>3990</v>
      </c>
      <c r="D1432" s="15" t="s">
        <v>1104</v>
      </c>
      <c r="E1432" s="15" t="s">
        <v>2846</v>
      </c>
      <c r="F1432" s="15" t="s">
        <v>2846</v>
      </c>
      <c r="G1432" s="15" t="s">
        <v>211</v>
      </c>
      <c r="H1432" s="15" t="s">
        <v>1697</v>
      </c>
      <c r="I1432" s="15" t="s">
        <v>2855</v>
      </c>
      <c r="J1432" s="15" t="s">
        <v>306</v>
      </c>
      <c r="K1432" s="15" t="s">
        <v>307</v>
      </c>
      <c r="L1432" s="15" t="s">
        <v>308</v>
      </c>
      <c r="M1432" s="15" t="s">
        <v>308</v>
      </c>
      <c r="N1432" s="16">
        <v>44013</v>
      </c>
      <c r="O1432" s="16">
        <v>47847</v>
      </c>
      <c r="P1432" s="15">
        <v>2</v>
      </c>
      <c r="Q1432" s="15">
        <v>12</v>
      </c>
      <c r="R1432" s="15">
        <v>0</v>
      </c>
      <c r="S1432" s="17">
        <v>0</v>
      </c>
      <c r="T1432" s="17">
        <v>0</v>
      </c>
    </row>
    <row r="1433" spans="1:20" x14ac:dyDescent="0.25">
      <c r="A1433" s="15">
        <v>1432</v>
      </c>
      <c r="B1433" s="15" t="s">
        <v>2853</v>
      </c>
      <c r="C1433" s="15">
        <v>3992</v>
      </c>
      <c r="D1433" s="15" t="s">
        <v>430</v>
      </c>
      <c r="E1433" s="15" t="s">
        <v>2846</v>
      </c>
      <c r="F1433" s="15" t="s">
        <v>2846</v>
      </c>
      <c r="G1433" s="15" t="s">
        <v>153</v>
      </c>
      <c r="H1433" s="15" t="s">
        <v>431</v>
      </c>
      <c r="I1433" s="15" t="s">
        <v>2051</v>
      </c>
      <c r="J1433" s="15" t="s">
        <v>168</v>
      </c>
      <c r="K1433" s="15" t="s">
        <v>169</v>
      </c>
      <c r="L1433" s="15" t="s">
        <v>170</v>
      </c>
      <c r="M1433" s="15" t="s">
        <v>171</v>
      </c>
      <c r="N1433" s="16">
        <v>43952</v>
      </c>
      <c r="O1433" s="16">
        <v>45291</v>
      </c>
      <c r="P1433" s="15">
        <v>37</v>
      </c>
      <c r="Q1433" s="15">
        <v>100</v>
      </c>
      <c r="R1433" s="15">
        <v>8</v>
      </c>
      <c r="S1433" s="17">
        <v>0.21621621621621623</v>
      </c>
      <c r="T1433" s="17">
        <v>0.08</v>
      </c>
    </row>
    <row r="1434" spans="1:20" x14ac:dyDescent="0.25">
      <c r="A1434" s="15">
        <v>1433</v>
      </c>
      <c r="B1434" s="15" t="s">
        <v>2853</v>
      </c>
      <c r="C1434" s="15">
        <v>3992</v>
      </c>
      <c r="D1434" s="15" t="s">
        <v>430</v>
      </c>
      <c r="E1434" s="15" t="s">
        <v>2846</v>
      </c>
      <c r="F1434" s="15" t="s">
        <v>2846</v>
      </c>
      <c r="G1434" s="15" t="s">
        <v>375</v>
      </c>
      <c r="H1434" s="15" t="s">
        <v>432</v>
      </c>
      <c r="I1434" s="15" t="s">
        <v>2855</v>
      </c>
      <c r="J1434" s="15" t="s">
        <v>56</v>
      </c>
      <c r="K1434" s="15" t="s">
        <v>57</v>
      </c>
      <c r="L1434" s="15" t="s">
        <v>58</v>
      </c>
      <c r="M1434" s="15" t="s">
        <v>59</v>
      </c>
      <c r="N1434" s="16">
        <v>43983</v>
      </c>
      <c r="O1434" s="16">
        <v>44742</v>
      </c>
      <c r="P1434" s="15">
        <v>40</v>
      </c>
      <c r="Q1434" s="15">
        <v>100</v>
      </c>
      <c r="R1434" s="15">
        <v>20</v>
      </c>
      <c r="S1434" s="17">
        <v>0.5</v>
      </c>
      <c r="T1434" s="17">
        <v>0.2</v>
      </c>
    </row>
    <row r="1435" spans="1:20" x14ac:dyDescent="0.25">
      <c r="A1435" s="15">
        <v>1434</v>
      </c>
      <c r="B1435" s="15" t="s">
        <v>2853</v>
      </c>
      <c r="C1435" s="15">
        <v>3992</v>
      </c>
      <c r="D1435" s="15" t="s">
        <v>430</v>
      </c>
      <c r="E1435" s="15" t="s">
        <v>2846</v>
      </c>
      <c r="F1435" s="15" t="s">
        <v>2846</v>
      </c>
      <c r="G1435" s="15" t="s">
        <v>370</v>
      </c>
      <c r="H1435" s="15" t="s">
        <v>433</v>
      </c>
      <c r="I1435" s="15" t="s">
        <v>2855</v>
      </c>
      <c r="J1435" s="15" t="s">
        <v>56</v>
      </c>
      <c r="K1435" s="15" t="s">
        <v>57</v>
      </c>
      <c r="L1435" s="15" t="s">
        <v>58</v>
      </c>
      <c r="M1435" s="15" t="s">
        <v>59</v>
      </c>
      <c r="N1435" s="16">
        <v>43983</v>
      </c>
      <c r="O1435" s="16">
        <v>44561</v>
      </c>
      <c r="P1435" s="15">
        <v>50</v>
      </c>
      <c r="Q1435" s="15">
        <v>100</v>
      </c>
      <c r="R1435" s="15">
        <v>0</v>
      </c>
      <c r="S1435" s="17">
        <v>0</v>
      </c>
      <c r="T1435" s="17">
        <v>0</v>
      </c>
    </row>
    <row r="1436" spans="1:20" x14ac:dyDescent="0.25">
      <c r="A1436" s="15">
        <v>1435</v>
      </c>
      <c r="B1436" s="15" t="s">
        <v>2853</v>
      </c>
      <c r="C1436" s="15">
        <v>3992</v>
      </c>
      <c r="D1436" s="15" t="s">
        <v>430</v>
      </c>
      <c r="E1436" s="15" t="s">
        <v>2846</v>
      </c>
      <c r="F1436" s="15" t="s">
        <v>2846</v>
      </c>
      <c r="G1436" s="15" t="s">
        <v>354</v>
      </c>
      <c r="H1436" s="15" t="s">
        <v>434</v>
      </c>
      <c r="I1436" s="15" t="s">
        <v>2855</v>
      </c>
      <c r="J1436" s="15" t="s">
        <v>56</v>
      </c>
      <c r="K1436" s="15" t="s">
        <v>57</v>
      </c>
      <c r="L1436" s="15" t="s">
        <v>58</v>
      </c>
      <c r="M1436" s="15" t="s">
        <v>59</v>
      </c>
      <c r="N1436" s="16">
        <v>43983</v>
      </c>
      <c r="O1436" s="16">
        <v>44377</v>
      </c>
      <c r="P1436" s="15">
        <v>50</v>
      </c>
      <c r="Q1436" s="15">
        <v>100</v>
      </c>
      <c r="R1436" s="15">
        <v>0</v>
      </c>
      <c r="S1436" s="17">
        <v>0</v>
      </c>
      <c r="T1436" s="17">
        <v>0</v>
      </c>
    </row>
    <row r="1437" spans="1:20" x14ac:dyDescent="0.25">
      <c r="A1437" s="15">
        <v>1436</v>
      </c>
      <c r="B1437" s="15" t="s">
        <v>2853</v>
      </c>
      <c r="C1437" s="15">
        <v>3992</v>
      </c>
      <c r="D1437" s="15" t="s">
        <v>430</v>
      </c>
      <c r="E1437" s="15" t="s">
        <v>2846</v>
      </c>
      <c r="F1437" s="15" t="s">
        <v>2846</v>
      </c>
      <c r="G1437" s="15" t="s">
        <v>377</v>
      </c>
      <c r="H1437" s="15" t="s">
        <v>435</v>
      </c>
      <c r="I1437" s="15" t="s">
        <v>2855</v>
      </c>
      <c r="J1437" s="15" t="s">
        <v>56</v>
      </c>
      <c r="K1437" s="15" t="s">
        <v>57</v>
      </c>
      <c r="L1437" s="15" t="s">
        <v>58</v>
      </c>
      <c r="M1437" s="15" t="s">
        <v>59</v>
      </c>
      <c r="N1437" s="16">
        <v>43988</v>
      </c>
      <c r="O1437" s="16">
        <v>44926</v>
      </c>
      <c r="P1437" s="15">
        <v>20</v>
      </c>
      <c r="Q1437" s="15">
        <v>100</v>
      </c>
      <c r="R1437" s="15">
        <v>0</v>
      </c>
      <c r="S1437" s="17">
        <v>0</v>
      </c>
      <c r="T1437" s="17">
        <v>0</v>
      </c>
    </row>
    <row r="1438" spans="1:20" x14ac:dyDescent="0.25">
      <c r="A1438" s="15">
        <v>1437</v>
      </c>
      <c r="B1438" s="15" t="s">
        <v>2853</v>
      </c>
      <c r="C1438" s="15">
        <v>3992</v>
      </c>
      <c r="D1438" s="15" t="s">
        <v>430</v>
      </c>
      <c r="E1438" s="15" t="s">
        <v>2846</v>
      </c>
      <c r="F1438" s="15" t="s">
        <v>2846</v>
      </c>
      <c r="G1438" s="15" t="s">
        <v>364</v>
      </c>
      <c r="H1438" s="15" t="s">
        <v>436</v>
      </c>
      <c r="I1438" s="15" t="s">
        <v>2855</v>
      </c>
      <c r="J1438" s="15" t="s">
        <v>168</v>
      </c>
      <c r="K1438" s="15" t="s">
        <v>169</v>
      </c>
      <c r="L1438" s="15" t="s">
        <v>170</v>
      </c>
      <c r="M1438" s="15" t="s">
        <v>171</v>
      </c>
      <c r="N1438" s="16">
        <v>44440</v>
      </c>
      <c r="O1438" s="16">
        <v>45291</v>
      </c>
      <c r="P1438" s="15">
        <v>0</v>
      </c>
      <c r="Q1438" s="15">
        <v>100</v>
      </c>
      <c r="R1438" s="15">
        <v>0</v>
      </c>
      <c r="S1438" s="17">
        <v>0</v>
      </c>
      <c r="T1438" s="17">
        <v>0</v>
      </c>
    </row>
    <row r="1439" spans="1:20" x14ac:dyDescent="0.25">
      <c r="A1439" s="15">
        <v>1438</v>
      </c>
      <c r="B1439" s="15" t="s">
        <v>2853</v>
      </c>
      <c r="C1439" s="15">
        <v>3992</v>
      </c>
      <c r="D1439" s="15" t="s">
        <v>430</v>
      </c>
      <c r="E1439" s="15" t="s">
        <v>2846</v>
      </c>
      <c r="F1439" s="15" t="s">
        <v>2846</v>
      </c>
      <c r="G1439" s="15" t="s">
        <v>349</v>
      </c>
      <c r="H1439" s="15" t="s">
        <v>437</v>
      </c>
      <c r="I1439" s="15" t="s">
        <v>2855</v>
      </c>
      <c r="J1439" s="15" t="s">
        <v>56</v>
      </c>
      <c r="K1439" s="15" t="s">
        <v>57</v>
      </c>
      <c r="L1439" s="15" t="s">
        <v>58</v>
      </c>
      <c r="M1439" s="15" t="s">
        <v>59</v>
      </c>
      <c r="N1439" s="16">
        <v>43983</v>
      </c>
      <c r="O1439" s="16">
        <v>44926</v>
      </c>
      <c r="P1439" s="15">
        <v>25</v>
      </c>
      <c r="Q1439" s="15">
        <v>100</v>
      </c>
      <c r="R1439" s="15">
        <v>0</v>
      </c>
      <c r="S1439" s="17">
        <v>0</v>
      </c>
      <c r="T1439" s="17">
        <v>0</v>
      </c>
    </row>
    <row r="1440" spans="1:20" x14ac:dyDescent="0.25">
      <c r="A1440" s="15">
        <v>1439</v>
      </c>
      <c r="B1440" s="15" t="s">
        <v>2853</v>
      </c>
      <c r="C1440" s="15">
        <v>3992</v>
      </c>
      <c r="D1440" s="15" t="s">
        <v>430</v>
      </c>
      <c r="E1440" s="15" t="s">
        <v>2846</v>
      </c>
      <c r="F1440" s="15" t="s">
        <v>2846</v>
      </c>
      <c r="G1440" s="15" t="s">
        <v>373</v>
      </c>
      <c r="H1440" s="15" t="s">
        <v>438</v>
      </c>
      <c r="I1440" s="15" t="s">
        <v>2855</v>
      </c>
      <c r="J1440" s="15" t="s">
        <v>183</v>
      </c>
      <c r="K1440" s="15" t="s">
        <v>184</v>
      </c>
      <c r="L1440" s="15" t="s">
        <v>146</v>
      </c>
      <c r="M1440" s="15" t="s">
        <v>147</v>
      </c>
      <c r="N1440" s="16">
        <v>43936</v>
      </c>
      <c r="O1440" s="16">
        <v>45291</v>
      </c>
      <c r="P1440" s="15">
        <v>100</v>
      </c>
      <c r="Q1440" s="15">
        <v>100</v>
      </c>
      <c r="R1440" s="15">
        <v>0</v>
      </c>
      <c r="S1440" s="17">
        <v>0</v>
      </c>
      <c r="T1440" s="17">
        <v>0</v>
      </c>
    </row>
    <row r="1441" spans="1:20" x14ac:dyDescent="0.25">
      <c r="A1441" s="15">
        <v>1440</v>
      </c>
      <c r="B1441" s="15" t="s">
        <v>2853</v>
      </c>
      <c r="C1441" s="15">
        <v>3992</v>
      </c>
      <c r="D1441" s="15" t="s">
        <v>430</v>
      </c>
      <c r="E1441" s="15" t="s">
        <v>2846</v>
      </c>
      <c r="F1441" s="15" t="s">
        <v>2846</v>
      </c>
      <c r="G1441" s="15" t="s">
        <v>345</v>
      </c>
      <c r="H1441" s="15" t="s">
        <v>439</v>
      </c>
      <c r="I1441" s="15" t="s">
        <v>2855</v>
      </c>
      <c r="J1441" s="15" t="s">
        <v>56</v>
      </c>
      <c r="K1441" s="15" t="s">
        <v>57</v>
      </c>
      <c r="L1441" s="15" t="s">
        <v>58</v>
      </c>
      <c r="M1441" s="15" t="s">
        <v>59</v>
      </c>
      <c r="N1441" s="16">
        <v>44197</v>
      </c>
      <c r="O1441" s="16">
        <v>44926</v>
      </c>
      <c r="P1441" s="15">
        <v>0</v>
      </c>
      <c r="Q1441" s="15">
        <v>100</v>
      </c>
      <c r="R1441" s="15">
        <v>0</v>
      </c>
      <c r="S1441" s="17">
        <v>0</v>
      </c>
      <c r="T1441" s="17">
        <v>0</v>
      </c>
    </row>
    <row r="1442" spans="1:20" x14ac:dyDescent="0.25">
      <c r="A1442" s="15">
        <v>1441</v>
      </c>
      <c r="B1442" s="15" t="s">
        <v>2853</v>
      </c>
      <c r="C1442" s="15">
        <v>3992</v>
      </c>
      <c r="D1442" s="15" t="s">
        <v>430</v>
      </c>
      <c r="E1442" s="15" t="s">
        <v>2846</v>
      </c>
      <c r="F1442" s="15" t="s">
        <v>2846</v>
      </c>
      <c r="G1442" s="15" t="s">
        <v>340</v>
      </c>
      <c r="H1442" s="15" t="s">
        <v>440</v>
      </c>
      <c r="I1442" s="15" t="s">
        <v>2855</v>
      </c>
      <c r="J1442" s="15" t="s">
        <v>56</v>
      </c>
      <c r="K1442" s="15" t="s">
        <v>57</v>
      </c>
      <c r="L1442" s="15" t="s">
        <v>58</v>
      </c>
      <c r="M1442" s="15" t="s">
        <v>59</v>
      </c>
      <c r="N1442" s="16">
        <v>44197</v>
      </c>
      <c r="O1442" s="16">
        <v>44926</v>
      </c>
      <c r="P1442" s="15">
        <v>0</v>
      </c>
      <c r="Q1442" s="15">
        <v>100</v>
      </c>
      <c r="R1442" s="15">
        <v>0</v>
      </c>
      <c r="S1442" s="17">
        <v>0</v>
      </c>
      <c r="T1442" s="17">
        <v>0</v>
      </c>
    </row>
    <row r="1443" spans="1:20" x14ac:dyDescent="0.25">
      <c r="A1443" s="15">
        <v>1442</v>
      </c>
      <c r="B1443" s="15" t="s">
        <v>2853</v>
      </c>
      <c r="C1443" s="15">
        <v>3992</v>
      </c>
      <c r="D1443" s="15" t="s">
        <v>430</v>
      </c>
      <c r="E1443" s="15" t="s">
        <v>2846</v>
      </c>
      <c r="F1443" s="15" t="s">
        <v>2846</v>
      </c>
      <c r="G1443" s="15" t="s">
        <v>344</v>
      </c>
      <c r="H1443" s="15" t="s">
        <v>441</v>
      </c>
      <c r="I1443" s="15" t="s">
        <v>2855</v>
      </c>
      <c r="J1443" s="15" t="s">
        <v>297</v>
      </c>
      <c r="K1443" s="15" t="s">
        <v>298</v>
      </c>
      <c r="L1443" s="15" t="s">
        <v>299</v>
      </c>
      <c r="M1443" s="15" t="s">
        <v>299</v>
      </c>
      <c r="N1443" s="16">
        <v>43955</v>
      </c>
      <c r="O1443" s="16">
        <v>45290</v>
      </c>
      <c r="P1443" s="15">
        <v>10</v>
      </c>
      <c r="Q1443" s="15">
        <v>100</v>
      </c>
      <c r="R1443" s="15">
        <v>0</v>
      </c>
      <c r="S1443" s="17">
        <v>0</v>
      </c>
      <c r="T1443" s="17">
        <v>0</v>
      </c>
    </row>
    <row r="1444" spans="1:20" x14ac:dyDescent="0.25">
      <c r="A1444" s="15">
        <v>1443</v>
      </c>
      <c r="B1444" s="15" t="s">
        <v>2853</v>
      </c>
      <c r="C1444" s="15">
        <v>3992</v>
      </c>
      <c r="D1444" s="15" t="s">
        <v>430</v>
      </c>
      <c r="E1444" s="15" t="s">
        <v>2846</v>
      </c>
      <c r="F1444" s="15" t="s">
        <v>2846</v>
      </c>
      <c r="G1444" s="15" t="s">
        <v>358</v>
      </c>
      <c r="H1444" s="15" t="s">
        <v>442</v>
      </c>
      <c r="I1444" s="15" t="s">
        <v>2855</v>
      </c>
      <c r="J1444" s="15" t="s">
        <v>144</v>
      </c>
      <c r="K1444" s="15" t="s">
        <v>145</v>
      </c>
      <c r="L1444" s="15" t="s">
        <v>146</v>
      </c>
      <c r="M1444" s="15" t="s">
        <v>147</v>
      </c>
      <c r="N1444" s="16">
        <v>43952</v>
      </c>
      <c r="O1444" s="16">
        <v>44926</v>
      </c>
      <c r="P1444" s="15">
        <v>20</v>
      </c>
      <c r="Q1444" s="15">
        <v>100</v>
      </c>
      <c r="R1444" s="15">
        <v>27.7</v>
      </c>
      <c r="S1444" s="17">
        <v>1</v>
      </c>
      <c r="T1444" s="17">
        <v>0.27699999999999997</v>
      </c>
    </row>
    <row r="1445" spans="1:20" x14ac:dyDescent="0.25">
      <c r="A1445" s="15">
        <v>1444</v>
      </c>
      <c r="B1445" s="15" t="s">
        <v>2853</v>
      </c>
      <c r="C1445" s="15">
        <v>3992</v>
      </c>
      <c r="D1445" s="15" t="s">
        <v>430</v>
      </c>
      <c r="E1445" s="15" t="s">
        <v>2846</v>
      </c>
      <c r="F1445" s="15" t="s">
        <v>2846</v>
      </c>
      <c r="G1445" s="15" t="s">
        <v>378</v>
      </c>
      <c r="H1445" s="15" t="s">
        <v>443</v>
      </c>
      <c r="I1445" s="15" t="s">
        <v>2855</v>
      </c>
      <c r="J1445" s="15" t="s">
        <v>56</v>
      </c>
      <c r="K1445" s="15" t="s">
        <v>57</v>
      </c>
      <c r="L1445" s="15" t="s">
        <v>58</v>
      </c>
      <c r="M1445" s="15" t="s">
        <v>59</v>
      </c>
      <c r="N1445" s="16">
        <v>44348</v>
      </c>
      <c r="O1445" s="16">
        <v>44926</v>
      </c>
      <c r="P1445" s="15">
        <v>0</v>
      </c>
      <c r="Q1445" s="15">
        <v>100</v>
      </c>
      <c r="R1445" s="15">
        <v>0</v>
      </c>
      <c r="S1445" s="17">
        <v>0</v>
      </c>
      <c r="T1445" s="17">
        <v>0</v>
      </c>
    </row>
    <row r="1446" spans="1:20" x14ac:dyDescent="0.25">
      <c r="A1446" s="15">
        <v>1445</v>
      </c>
      <c r="B1446" s="15" t="s">
        <v>2853</v>
      </c>
      <c r="C1446" s="15">
        <v>3992</v>
      </c>
      <c r="D1446" s="15" t="s">
        <v>430</v>
      </c>
      <c r="E1446" s="15" t="s">
        <v>2846</v>
      </c>
      <c r="F1446" s="15" t="s">
        <v>2846</v>
      </c>
      <c r="G1446" s="15" t="s">
        <v>365</v>
      </c>
      <c r="H1446" s="15" t="s">
        <v>444</v>
      </c>
      <c r="I1446" s="15" t="s">
        <v>2855</v>
      </c>
      <c r="J1446" s="15" t="s">
        <v>154</v>
      </c>
      <c r="K1446" s="15" t="s">
        <v>155</v>
      </c>
      <c r="L1446" s="15" t="s">
        <v>156</v>
      </c>
      <c r="M1446" s="15" t="s">
        <v>156</v>
      </c>
      <c r="N1446" s="16">
        <v>44197</v>
      </c>
      <c r="O1446" s="16">
        <v>44926</v>
      </c>
      <c r="P1446" s="15">
        <v>0</v>
      </c>
      <c r="Q1446" s="15">
        <v>100</v>
      </c>
      <c r="R1446" s="15">
        <v>0</v>
      </c>
      <c r="S1446" s="17">
        <v>0</v>
      </c>
      <c r="T1446" s="17">
        <v>0</v>
      </c>
    </row>
    <row r="1447" spans="1:20" x14ac:dyDescent="0.25">
      <c r="A1447" s="15">
        <v>1446</v>
      </c>
      <c r="B1447" s="15" t="s">
        <v>2853</v>
      </c>
      <c r="C1447" s="15">
        <v>3992</v>
      </c>
      <c r="D1447" s="15" t="s">
        <v>430</v>
      </c>
      <c r="E1447" s="15" t="s">
        <v>2846</v>
      </c>
      <c r="F1447" s="15" t="s">
        <v>2846</v>
      </c>
      <c r="G1447" s="15" t="s">
        <v>335</v>
      </c>
      <c r="H1447" s="15" t="s">
        <v>445</v>
      </c>
      <c r="I1447" s="15" t="s">
        <v>2855</v>
      </c>
      <c r="J1447" s="15" t="s">
        <v>193</v>
      </c>
      <c r="K1447" s="15" t="s">
        <v>194</v>
      </c>
      <c r="L1447" s="15" t="s">
        <v>195</v>
      </c>
      <c r="M1447" s="15" t="s">
        <v>195</v>
      </c>
      <c r="N1447" s="16">
        <v>44013</v>
      </c>
      <c r="O1447" s="16">
        <v>44926</v>
      </c>
      <c r="P1447" s="15">
        <v>20</v>
      </c>
      <c r="Q1447" s="15">
        <v>100</v>
      </c>
      <c r="R1447" s="15">
        <v>0</v>
      </c>
      <c r="S1447" s="17">
        <v>0</v>
      </c>
      <c r="T1447" s="17">
        <v>0</v>
      </c>
    </row>
    <row r="1448" spans="1:20" x14ac:dyDescent="0.25">
      <c r="A1448" s="15">
        <v>1447</v>
      </c>
      <c r="B1448" s="15" t="s">
        <v>2853</v>
      </c>
      <c r="C1448" s="15">
        <v>3992</v>
      </c>
      <c r="D1448" s="15" t="s">
        <v>430</v>
      </c>
      <c r="E1448" s="15" t="s">
        <v>2846</v>
      </c>
      <c r="F1448" s="15" t="s">
        <v>2846</v>
      </c>
      <c r="G1448" s="15" t="s">
        <v>343</v>
      </c>
      <c r="H1448" s="15" t="s">
        <v>446</v>
      </c>
      <c r="I1448" s="15" t="s">
        <v>2855</v>
      </c>
      <c r="J1448" s="15" t="s">
        <v>144</v>
      </c>
      <c r="K1448" s="15" t="s">
        <v>145</v>
      </c>
      <c r="L1448" s="15" t="s">
        <v>146</v>
      </c>
      <c r="M1448" s="15" t="s">
        <v>147</v>
      </c>
      <c r="N1448" s="16">
        <v>43952</v>
      </c>
      <c r="O1448" s="16">
        <v>44926</v>
      </c>
      <c r="P1448" s="15">
        <v>100</v>
      </c>
      <c r="Q1448" s="15">
        <v>100</v>
      </c>
      <c r="R1448" s="15">
        <v>0</v>
      </c>
      <c r="S1448" s="17">
        <v>0</v>
      </c>
      <c r="T1448" s="17">
        <v>0</v>
      </c>
    </row>
    <row r="1449" spans="1:20" x14ac:dyDescent="0.25">
      <c r="A1449" s="15">
        <v>1448</v>
      </c>
      <c r="B1449" s="15" t="s">
        <v>2853</v>
      </c>
      <c r="C1449" s="15">
        <v>3992</v>
      </c>
      <c r="D1449" s="15" t="s">
        <v>430</v>
      </c>
      <c r="E1449" s="15" t="s">
        <v>2846</v>
      </c>
      <c r="F1449" s="15" t="s">
        <v>2846</v>
      </c>
      <c r="G1449" s="15" t="s">
        <v>352</v>
      </c>
      <c r="H1449" s="15" t="s">
        <v>447</v>
      </c>
      <c r="I1449" s="15" t="s">
        <v>2855</v>
      </c>
      <c r="J1449" s="15" t="s">
        <v>144</v>
      </c>
      <c r="K1449" s="15" t="s">
        <v>145</v>
      </c>
      <c r="L1449" s="15" t="s">
        <v>146</v>
      </c>
      <c r="M1449" s="15" t="s">
        <v>147</v>
      </c>
      <c r="N1449" s="16">
        <v>43952</v>
      </c>
      <c r="O1449" s="16">
        <v>44926</v>
      </c>
      <c r="P1449" s="15">
        <v>100</v>
      </c>
      <c r="Q1449" s="15">
        <v>100</v>
      </c>
      <c r="R1449" s="15">
        <v>0</v>
      </c>
      <c r="S1449" s="17">
        <v>0</v>
      </c>
      <c r="T1449" s="17">
        <v>0</v>
      </c>
    </row>
    <row r="1450" spans="1:20" x14ac:dyDescent="0.25">
      <c r="A1450" s="15">
        <v>1449</v>
      </c>
      <c r="B1450" s="15" t="s">
        <v>2853</v>
      </c>
      <c r="C1450" s="15">
        <v>3992</v>
      </c>
      <c r="D1450" s="15" t="s">
        <v>430</v>
      </c>
      <c r="E1450" s="15" t="s">
        <v>2846</v>
      </c>
      <c r="F1450" s="15" t="s">
        <v>2846</v>
      </c>
      <c r="G1450" s="15" t="s">
        <v>346</v>
      </c>
      <c r="H1450" s="15" t="s">
        <v>448</v>
      </c>
      <c r="I1450" s="15" t="s">
        <v>2855</v>
      </c>
      <c r="J1450" s="15" t="s">
        <v>56</v>
      </c>
      <c r="K1450" s="15" t="s">
        <v>57</v>
      </c>
      <c r="L1450" s="15" t="s">
        <v>58</v>
      </c>
      <c r="M1450" s="15" t="s">
        <v>59</v>
      </c>
      <c r="N1450" s="16">
        <v>44013</v>
      </c>
      <c r="O1450" s="16">
        <v>44926</v>
      </c>
      <c r="P1450" s="15">
        <v>100</v>
      </c>
      <c r="Q1450" s="15">
        <v>100</v>
      </c>
      <c r="R1450" s="15">
        <v>0</v>
      </c>
      <c r="S1450" s="17">
        <v>0</v>
      </c>
      <c r="T1450" s="17">
        <v>0</v>
      </c>
    </row>
    <row r="1451" spans="1:20" x14ac:dyDescent="0.25">
      <c r="A1451" s="15">
        <v>1450</v>
      </c>
      <c r="B1451" s="15" t="s">
        <v>2853</v>
      </c>
      <c r="C1451" s="15">
        <v>3992</v>
      </c>
      <c r="D1451" s="15" t="s">
        <v>430</v>
      </c>
      <c r="E1451" s="15" t="s">
        <v>2846</v>
      </c>
      <c r="F1451" s="15" t="s">
        <v>2846</v>
      </c>
      <c r="G1451" s="15" t="s">
        <v>167</v>
      </c>
      <c r="H1451" s="15" t="s">
        <v>449</v>
      </c>
      <c r="I1451" s="15" t="s">
        <v>2855</v>
      </c>
      <c r="J1451" s="15" t="s">
        <v>450</v>
      </c>
      <c r="K1451" s="15" t="s">
        <v>451</v>
      </c>
      <c r="L1451" s="15" t="s">
        <v>170</v>
      </c>
      <c r="M1451" s="15" t="s">
        <v>171</v>
      </c>
      <c r="N1451" s="16">
        <v>43936</v>
      </c>
      <c r="O1451" s="16">
        <v>44195</v>
      </c>
      <c r="P1451" s="15">
        <v>120</v>
      </c>
      <c r="Q1451" s="15">
        <v>120</v>
      </c>
      <c r="R1451" s="15">
        <v>0</v>
      </c>
      <c r="S1451" s="17">
        <v>0</v>
      </c>
      <c r="T1451" s="17">
        <v>0</v>
      </c>
    </row>
    <row r="1452" spans="1:20" x14ac:dyDescent="0.25">
      <c r="A1452" s="15">
        <v>1451</v>
      </c>
      <c r="B1452" s="15" t="s">
        <v>2853</v>
      </c>
      <c r="C1452" s="15">
        <v>3992</v>
      </c>
      <c r="D1452" s="15" t="s">
        <v>430</v>
      </c>
      <c r="E1452" s="15" t="s">
        <v>2846</v>
      </c>
      <c r="F1452" s="15" t="s">
        <v>2846</v>
      </c>
      <c r="G1452" s="15" t="s">
        <v>159</v>
      </c>
      <c r="H1452" s="15" t="s">
        <v>452</v>
      </c>
      <c r="I1452" s="15" t="s">
        <v>2855</v>
      </c>
      <c r="J1452" s="15" t="s">
        <v>154</v>
      </c>
      <c r="K1452" s="15" t="s">
        <v>155</v>
      </c>
      <c r="L1452" s="15" t="s">
        <v>156</v>
      </c>
      <c r="M1452" s="15" t="s">
        <v>156</v>
      </c>
      <c r="N1452" s="16">
        <v>43952</v>
      </c>
      <c r="O1452" s="16">
        <v>44926</v>
      </c>
      <c r="P1452" s="15">
        <v>150</v>
      </c>
      <c r="Q1452" s="15">
        <v>150</v>
      </c>
      <c r="R1452" s="15">
        <v>0</v>
      </c>
      <c r="S1452" s="17">
        <v>0</v>
      </c>
      <c r="T1452" s="17">
        <v>0</v>
      </c>
    </row>
    <row r="1453" spans="1:20" x14ac:dyDescent="0.25">
      <c r="A1453" s="15">
        <v>1452</v>
      </c>
      <c r="B1453" s="15" t="s">
        <v>2853</v>
      </c>
      <c r="C1453" s="15">
        <v>3992</v>
      </c>
      <c r="D1453" s="15" t="s">
        <v>430</v>
      </c>
      <c r="E1453" s="15" t="s">
        <v>2846</v>
      </c>
      <c r="F1453" s="15" t="s">
        <v>2846</v>
      </c>
      <c r="G1453" s="15" t="s">
        <v>369</v>
      </c>
      <c r="H1453" s="15" t="s">
        <v>453</v>
      </c>
      <c r="I1453" s="15" t="s">
        <v>2855</v>
      </c>
      <c r="J1453" s="15" t="s">
        <v>183</v>
      </c>
      <c r="K1453" s="15" t="s">
        <v>184</v>
      </c>
      <c r="L1453" s="15" t="s">
        <v>146</v>
      </c>
      <c r="M1453" s="15" t="s">
        <v>147</v>
      </c>
      <c r="N1453" s="16">
        <v>43936</v>
      </c>
      <c r="O1453" s="16">
        <v>44926</v>
      </c>
      <c r="P1453" s="15">
        <v>50</v>
      </c>
      <c r="Q1453" s="15">
        <v>150</v>
      </c>
      <c r="R1453" s="15">
        <v>27</v>
      </c>
      <c r="S1453" s="17">
        <v>0.54</v>
      </c>
      <c r="T1453" s="17">
        <v>0.18</v>
      </c>
    </row>
    <row r="1454" spans="1:20" x14ac:dyDescent="0.25">
      <c r="A1454" s="15">
        <v>1453</v>
      </c>
      <c r="B1454" s="15" t="s">
        <v>2853</v>
      </c>
      <c r="C1454" s="15">
        <v>3992</v>
      </c>
      <c r="D1454" s="15" t="s">
        <v>430</v>
      </c>
      <c r="E1454" s="15" t="s">
        <v>2846</v>
      </c>
      <c r="F1454" s="15" t="s">
        <v>2846</v>
      </c>
      <c r="G1454" s="15" t="s">
        <v>368</v>
      </c>
      <c r="H1454" s="15" t="s">
        <v>454</v>
      </c>
      <c r="I1454" s="15" t="s">
        <v>2855</v>
      </c>
      <c r="J1454" s="15" t="s">
        <v>154</v>
      </c>
      <c r="K1454" s="15" t="s">
        <v>155</v>
      </c>
      <c r="L1454" s="15" t="s">
        <v>156</v>
      </c>
      <c r="M1454" s="15" t="s">
        <v>156</v>
      </c>
      <c r="N1454" s="16">
        <v>43952</v>
      </c>
      <c r="O1454" s="16">
        <v>44926</v>
      </c>
      <c r="P1454" s="15">
        <v>200</v>
      </c>
      <c r="Q1454" s="15">
        <v>200</v>
      </c>
      <c r="R1454" s="15">
        <v>0</v>
      </c>
      <c r="S1454" s="17">
        <v>0</v>
      </c>
      <c r="T1454" s="17">
        <v>0</v>
      </c>
    </row>
    <row r="1455" spans="1:20" x14ac:dyDescent="0.25">
      <c r="A1455" s="15">
        <v>1454</v>
      </c>
      <c r="B1455" s="15" t="s">
        <v>2853</v>
      </c>
      <c r="C1455" s="15">
        <v>3992</v>
      </c>
      <c r="D1455" s="15" t="s">
        <v>430</v>
      </c>
      <c r="E1455" s="15" t="s">
        <v>2846</v>
      </c>
      <c r="F1455" s="15" t="s">
        <v>2846</v>
      </c>
      <c r="G1455" s="15" t="s">
        <v>367</v>
      </c>
      <c r="H1455" s="15" t="s">
        <v>455</v>
      </c>
      <c r="I1455" s="15" t="s">
        <v>2855</v>
      </c>
      <c r="J1455" s="15" t="s">
        <v>183</v>
      </c>
      <c r="K1455" s="15" t="s">
        <v>184</v>
      </c>
      <c r="L1455" s="15" t="s">
        <v>146</v>
      </c>
      <c r="M1455" s="15" t="s">
        <v>147</v>
      </c>
      <c r="N1455" s="16">
        <v>43936</v>
      </c>
      <c r="O1455" s="16">
        <v>44926</v>
      </c>
      <c r="P1455" s="15">
        <v>64480</v>
      </c>
      <c r="Q1455" s="15">
        <v>223060</v>
      </c>
      <c r="R1455" s="15">
        <v>64237</v>
      </c>
      <c r="S1455" s="17">
        <v>0.99623138957816382</v>
      </c>
      <c r="T1455" s="17">
        <v>0.28798081233748768</v>
      </c>
    </row>
    <row r="1456" spans="1:20" x14ac:dyDescent="0.25">
      <c r="A1456" s="15">
        <v>1455</v>
      </c>
      <c r="B1456" s="15" t="s">
        <v>2853</v>
      </c>
      <c r="C1456" s="15">
        <v>3992</v>
      </c>
      <c r="D1456" s="15" t="s">
        <v>430</v>
      </c>
      <c r="E1456" s="15" t="s">
        <v>2846</v>
      </c>
      <c r="F1456" s="15" t="s">
        <v>2846</v>
      </c>
      <c r="G1456" s="15" t="s">
        <v>161</v>
      </c>
      <c r="H1456" s="15" t="s">
        <v>456</v>
      </c>
      <c r="I1456" s="15" t="s">
        <v>2855</v>
      </c>
      <c r="J1456" s="15" t="s">
        <v>193</v>
      </c>
      <c r="K1456" s="15" t="s">
        <v>194</v>
      </c>
      <c r="L1456" s="15" t="s">
        <v>195</v>
      </c>
      <c r="M1456" s="15" t="s">
        <v>195</v>
      </c>
      <c r="N1456" s="16">
        <v>44013</v>
      </c>
      <c r="O1456" s="16">
        <v>44926</v>
      </c>
      <c r="P1456" s="15">
        <v>9</v>
      </c>
      <c r="Q1456" s="15">
        <v>24</v>
      </c>
      <c r="R1456" s="15">
        <v>0</v>
      </c>
      <c r="S1456" s="17">
        <v>0</v>
      </c>
      <c r="T1456" s="17">
        <v>0</v>
      </c>
    </row>
    <row r="1457" spans="1:20" x14ac:dyDescent="0.25">
      <c r="A1457" s="15">
        <v>1456</v>
      </c>
      <c r="B1457" s="15" t="s">
        <v>2853</v>
      </c>
      <c r="C1457" s="15">
        <v>3992</v>
      </c>
      <c r="D1457" s="15" t="s">
        <v>430</v>
      </c>
      <c r="E1457" s="15" t="s">
        <v>2846</v>
      </c>
      <c r="F1457" s="15" t="s">
        <v>2846</v>
      </c>
      <c r="G1457" s="15" t="s">
        <v>157</v>
      </c>
      <c r="H1457" s="15" t="s">
        <v>457</v>
      </c>
      <c r="I1457" s="15" t="s">
        <v>2855</v>
      </c>
      <c r="J1457" s="15" t="s">
        <v>168</v>
      </c>
      <c r="K1457" s="15" t="s">
        <v>169</v>
      </c>
      <c r="L1457" s="15" t="s">
        <v>170</v>
      </c>
      <c r="M1457" s="15" t="s">
        <v>171</v>
      </c>
      <c r="N1457" s="16">
        <v>43936</v>
      </c>
      <c r="O1457" s="16">
        <v>45291</v>
      </c>
      <c r="P1457" s="15">
        <v>1000</v>
      </c>
      <c r="Q1457" s="15">
        <v>2500</v>
      </c>
      <c r="R1457" s="15">
        <v>0</v>
      </c>
      <c r="S1457" s="17">
        <v>0</v>
      </c>
      <c r="T1457" s="17">
        <v>0</v>
      </c>
    </row>
    <row r="1458" spans="1:20" x14ac:dyDescent="0.25">
      <c r="A1458" s="15">
        <v>1457</v>
      </c>
      <c r="B1458" s="15" t="s">
        <v>2853</v>
      </c>
      <c r="C1458" s="15">
        <v>3992</v>
      </c>
      <c r="D1458" s="15" t="s">
        <v>430</v>
      </c>
      <c r="E1458" s="15" t="s">
        <v>2846</v>
      </c>
      <c r="F1458" s="15" t="s">
        <v>2846</v>
      </c>
      <c r="G1458" s="15" t="s">
        <v>158</v>
      </c>
      <c r="H1458" s="15" t="s">
        <v>458</v>
      </c>
      <c r="I1458" s="15" t="s">
        <v>2855</v>
      </c>
      <c r="J1458" s="15" t="s">
        <v>154</v>
      </c>
      <c r="K1458" s="15" t="s">
        <v>155</v>
      </c>
      <c r="L1458" s="15" t="s">
        <v>156</v>
      </c>
      <c r="M1458" s="15" t="s">
        <v>156</v>
      </c>
      <c r="N1458" s="16">
        <v>43952</v>
      </c>
      <c r="O1458" s="16">
        <v>44926</v>
      </c>
      <c r="P1458" s="15">
        <v>1000</v>
      </c>
      <c r="Q1458" s="15">
        <v>2500</v>
      </c>
      <c r="R1458" s="15">
        <v>0</v>
      </c>
      <c r="S1458" s="17">
        <v>0</v>
      </c>
      <c r="T1458" s="17">
        <v>0</v>
      </c>
    </row>
    <row r="1459" spans="1:20" x14ac:dyDescent="0.25">
      <c r="A1459" s="15">
        <v>1458</v>
      </c>
      <c r="B1459" s="15" t="s">
        <v>2853</v>
      </c>
      <c r="C1459" s="15">
        <v>3992</v>
      </c>
      <c r="D1459" s="15" t="s">
        <v>430</v>
      </c>
      <c r="E1459" s="15" t="s">
        <v>2846</v>
      </c>
      <c r="F1459" s="15" t="s">
        <v>2846</v>
      </c>
      <c r="G1459" s="15" t="s">
        <v>160</v>
      </c>
      <c r="H1459" s="15" t="s">
        <v>459</v>
      </c>
      <c r="I1459" s="15" t="s">
        <v>2855</v>
      </c>
      <c r="J1459" s="15" t="s">
        <v>193</v>
      </c>
      <c r="K1459" s="15" t="s">
        <v>194</v>
      </c>
      <c r="L1459" s="15" t="s">
        <v>195</v>
      </c>
      <c r="M1459" s="15" t="s">
        <v>195</v>
      </c>
      <c r="N1459" s="16">
        <v>44013</v>
      </c>
      <c r="O1459" s="16">
        <v>44926</v>
      </c>
      <c r="P1459" s="15">
        <v>62</v>
      </c>
      <c r="Q1459" s="15">
        <v>262</v>
      </c>
      <c r="R1459" s="15">
        <v>0</v>
      </c>
      <c r="S1459" s="17">
        <v>0</v>
      </c>
      <c r="T1459" s="17">
        <v>0</v>
      </c>
    </row>
    <row r="1460" spans="1:20" x14ac:dyDescent="0.25">
      <c r="A1460" s="15">
        <v>1459</v>
      </c>
      <c r="B1460" s="15" t="s">
        <v>2853</v>
      </c>
      <c r="C1460" s="15">
        <v>3992</v>
      </c>
      <c r="D1460" s="15" t="s">
        <v>430</v>
      </c>
      <c r="E1460" s="15" t="s">
        <v>2846</v>
      </c>
      <c r="F1460" s="15" t="s">
        <v>2846</v>
      </c>
      <c r="G1460" s="15" t="s">
        <v>361</v>
      </c>
      <c r="H1460" s="15" t="s">
        <v>460</v>
      </c>
      <c r="I1460" s="15" t="s">
        <v>2855</v>
      </c>
      <c r="J1460" s="15" t="s">
        <v>56</v>
      </c>
      <c r="K1460" s="15" t="s">
        <v>57</v>
      </c>
      <c r="L1460" s="15" t="s">
        <v>58</v>
      </c>
      <c r="M1460" s="15" t="s">
        <v>59</v>
      </c>
      <c r="N1460" s="16">
        <v>43983</v>
      </c>
      <c r="O1460" s="16">
        <v>44926</v>
      </c>
      <c r="P1460" s="15">
        <v>10</v>
      </c>
      <c r="Q1460" s="15">
        <v>37</v>
      </c>
      <c r="R1460" s="15">
        <v>0</v>
      </c>
      <c r="S1460" s="17">
        <v>0</v>
      </c>
      <c r="T1460" s="17">
        <v>0</v>
      </c>
    </row>
    <row r="1461" spans="1:20" x14ac:dyDescent="0.25">
      <c r="A1461" s="15">
        <v>1460</v>
      </c>
      <c r="B1461" s="15" t="s">
        <v>2853</v>
      </c>
      <c r="C1461" s="15">
        <v>3992</v>
      </c>
      <c r="D1461" s="15" t="s">
        <v>430</v>
      </c>
      <c r="E1461" s="15" t="s">
        <v>2846</v>
      </c>
      <c r="F1461" s="15" t="s">
        <v>2846</v>
      </c>
      <c r="G1461" s="15" t="s">
        <v>371</v>
      </c>
      <c r="H1461" s="15" t="s">
        <v>461</v>
      </c>
      <c r="I1461" s="15" t="s">
        <v>2855</v>
      </c>
      <c r="J1461" s="15" t="s">
        <v>183</v>
      </c>
      <c r="K1461" s="15" t="s">
        <v>184</v>
      </c>
      <c r="L1461" s="15" t="s">
        <v>146</v>
      </c>
      <c r="M1461" s="15" t="s">
        <v>147</v>
      </c>
      <c r="N1461" s="16">
        <v>43936</v>
      </c>
      <c r="O1461" s="16">
        <v>45291</v>
      </c>
      <c r="P1461" s="15">
        <v>9</v>
      </c>
      <c r="Q1461" s="15">
        <v>38</v>
      </c>
      <c r="R1461" s="15">
        <v>0</v>
      </c>
      <c r="S1461" s="17">
        <v>0</v>
      </c>
      <c r="T1461" s="17">
        <v>0</v>
      </c>
    </row>
    <row r="1462" spans="1:20" x14ac:dyDescent="0.25">
      <c r="A1462" s="15">
        <v>1461</v>
      </c>
      <c r="B1462" s="15" t="s">
        <v>2853</v>
      </c>
      <c r="C1462" s="15">
        <v>3992</v>
      </c>
      <c r="D1462" s="15" t="s">
        <v>430</v>
      </c>
      <c r="E1462" s="15" t="s">
        <v>2846</v>
      </c>
      <c r="F1462" s="15" t="s">
        <v>2846</v>
      </c>
      <c r="G1462" s="15" t="s">
        <v>351</v>
      </c>
      <c r="H1462" s="15" t="s">
        <v>462</v>
      </c>
      <c r="I1462" s="15" t="s">
        <v>2855</v>
      </c>
      <c r="J1462" s="15" t="s">
        <v>168</v>
      </c>
      <c r="K1462" s="15" t="s">
        <v>169</v>
      </c>
      <c r="L1462" s="15" t="s">
        <v>170</v>
      </c>
      <c r="M1462" s="15" t="s">
        <v>171</v>
      </c>
      <c r="N1462" s="16">
        <v>43936</v>
      </c>
      <c r="O1462" s="16">
        <v>45291</v>
      </c>
      <c r="P1462" s="15">
        <v>1</v>
      </c>
      <c r="Q1462" s="15">
        <v>4</v>
      </c>
      <c r="R1462" s="15">
        <v>0</v>
      </c>
      <c r="S1462" s="17">
        <v>0</v>
      </c>
      <c r="T1462" s="17">
        <v>0</v>
      </c>
    </row>
    <row r="1463" spans="1:20" x14ac:dyDescent="0.25">
      <c r="A1463" s="15">
        <v>1462</v>
      </c>
      <c r="B1463" s="15" t="s">
        <v>2853</v>
      </c>
      <c r="C1463" s="15">
        <v>3992</v>
      </c>
      <c r="D1463" s="15" t="s">
        <v>430</v>
      </c>
      <c r="E1463" s="15" t="s">
        <v>2846</v>
      </c>
      <c r="F1463" s="15" t="s">
        <v>2846</v>
      </c>
      <c r="G1463" s="15" t="s">
        <v>366</v>
      </c>
      <c r="H1463" s="15" t="s">
        <v>463</v>
      </c>
      <c r="I1463" s="15" t="s">
        <v>2855</v>
      </c>
      <c r="J1463" s="15" t="s">
        <v>183</v>
      </c>
      <c r="K1463" s="15" t="s">
        <v>184</v>
      </c>
      <c r="L1463" s="15" t="s">
        <v>146</v>
      </c>
      <c r="M1463" s="15" t="s">
        <v>147</v>
      </c>
      <c r="N1463" s="16">
        <v>43936</v>
      </c>
      <c r="O1463" s="16">
        <v>45291</v>
      </c>
      <c r="P1463" s="15">
        <v>10</v>
      </c>
      <c r="Q1463" s="15">
        <v>40</v>
      </c>
      <c r="R1463" s="15">
        <v>0</v>
      </c>
      <c r="S1463" s="17">
        <v>0</v>
      </c>
      <c r="T1463" s="17">
        <v>0</v>
      </c>
    </row>
    <row r="1464" spans="1:20" x14ac:dyDescent="0.25">
      <c r="A1464" s="15">
        <v>1463</v>
      </c>
      <c r="B1464" s="15" t="s">
        <v>2853</v>
      </c>
      <c r="C1464" s="15">
        <v>3992</v>
      </c>
      <c r="D1464" s="15" t="s">
        <v>430</v>
      </c>
      <c r="E1464" s="15" t="s">
        <v>2846</v>
      </c>
      <c r="F1464" s="15" t="s">
        <v>2846</v>
      </c>
      <c r="G1464" s="15" t="s">
        <v>376</v>
      </c>
      <c r="H1464" s="15" t="s">
        <v>464</v>
      </c>
      <c r="I1464" s="15" t="s">
        <v>2855</v>
      </c>
      <c r="J1464" s="15" t="s">
        <v>183</v>
      </c>
      <c r="K1464" s="15" t="s">
        <v>184</v>
      </c>
      <c r="L1464" s="15" t="s">
        <v>146</v>
      </c>
      <c r="M1464" s="15" t="s">
        <v>147</v>
      </c>
      <c r="N1464" s="16">
        <v>43936</v>
      </c>
      <c r="O1464" s="16">
        <v>45291</v>
      </c>
      <c r="P1464" s="15">
        <v>10</v>
      </c>
      <c r="Q1464" s="15">
        <v>40</v>
      </c>
      <c r="R1464" s="15">
        <v>5</v>
      </c>
      <c r="S1464" s="17">
        <v>0.5</v>
      </c>
      <c r="T1464" s="17">
        <v>0.125</v>
      </c>
    </row>
    <row r="1465" spans="1:20" x14ac:dyDescent="0.25">
      <c r="A1465" s="15">
        <v>1464</v>
      </c>
      <c r="B1465" s="15" t="s">
        <v>2853</v>
      </c>
      <c r="C1465" s="15">
        <v>3992</v>
      </c>
      <c r="D1465" s="15" t="s">
        <v>430</v>
      </c>
      <c r="E1465" s="15" t="s">
        <v>2846</v>
      </c>
      <c r="F1465" s="15" t="s">
        <v>2846</v>
      </c>
      <c r="G1465" s="15" t="s">
        <v>83</v>
      </c>
      <c r="H1465" s="15" t="s">
        <v>465</v>
      </c>
      <c r="I1465" s="15" t="s">
        <v>2855</v>
      </c>
      <c r="J1465" s="15" t="s">
        <v>144</v>
      </c>
      <c r="K1465" s="15" t="s">
        <v>145</v>
      </c>
      <c r="L1465" s="15" t="s">
        <v>146</v>
      </c>
      <c r="M1465" s="15" t="s">
        <v>147</v>
      </c>
      <c r="N1465" s="16">
        <v>43952</v>
      </c>
      <c r="O1465" s="16">
        <v>44926</v>
      </c>
      <c r="P1465" s="15">
        <v>55000</v>
      </c>
      <c r="Q1465" s="15">
        <v>55000</v>
      </c>
      <c r="R1465" s="15">
        <v>0</v>
      </c>
      <c r="S1465" s="17">
        <v>0</v>
      </c>
      <c r="T1465" s="17">
        <v>0</v>
      </c>
    </row>
    <row r="1466" spans="1:20" x14ac:dyDescent="0.25">
      <c r="A1466" s="15">
        <v>1465</v>
      </c>
      <c r="B1466" s="15" t="s">
        <v>2853</v>
      </c>
      <c r="C1466" s="15">
        <v>3992</v>
      </c>
      <c r="D1466" s="15" t="s">
        <v>430</v>
      </c>
      <c r="E1466" s="15" t="s">
        <v>2846</v>
      </c>
      <c r="F1466" s="15" t="s">
        <v>2846</v>
      </c>
      <c r="G1466" s="15" t="s">
        <v>362</v>
      </c>
      <c r="H1466" s="15" t="s">
        <v>466</v>
      </c>
      <c r="I1466" s="15" t="s">
        <v>2855</v>
      </c>
      <c r="J1466" s="15" t="s">
        <v>154</v>
      </c>
      <c r="K1466" s="15" t="s">
        <v>155</v>
      </c>
      <c r="L1466" s="15" t="s">
        <v>156</v>
      </c>
      <c r="M1466" s="15" t="s">
        <v>156</v>
      </c>
      <c r="N1466" s="16">
        <v>43983</v>
      </c>
      <c r="O1466" s="16">
        <v>44926</v>
      </c>
      <c r="P1466" s="15">
        <v>25</v>
      </c>
      <c r="Q1466" s="15">
        <v>100</v>
      </c>
      <c r="R1466" s="15">
        <v>25</v>
      </c>
      <c r="S1466" s="17">
        <v>1</v>
      </c>
      <c r="T1466" s="17">
        <v>0.25</v>
      </c>
    </row>
    <row r="1467" spans="1:20" x14ac:dyDescent="0.25">
      <c r="A1467" s="15">
        <v>1466</v>
      </c>
      <c r="B1467" s="15" t="s">
        <v>2853</v>
      </c>
      <c r="C1467" s="15">
        <v>3992</v>
      </c>
      <c r="D1467" s="15" t="s">
        <v>430</v>
      </c>
      <c r="E1467" s="15" t="s">
        <v>2846</v>
      </c>
      <c r="F1467" s="15" t="s">
        <v>2846</v>
      </c>
      <c r="G1467" s="15" t="s">
        <v>74</v>
      </c>
      <c r="H1467" s="15" t="s">
        <v>467</v>
      </c>
      <c r="I1467" s="15" t="s">
        <v>2855</v>
      </c>
      <c r="J1467" s="15" t="s">
        <v>450</v>
      </c>
      <c r="K1467" s="15" t="s">
        <v>451</v>
      </c>
      <c r="L1467" s="15" t="s">
        <v>170</v>
      </c>
      <c r="M1467" s="15" t="s">
        <v>171</v>
      </c>
      <c r="N1467" s="16">
        <v>44287</v>
      </c>
      <c r="O1467" s="16">
        <v>44561</v>
      </c>
      <c r="P1467" s="15">
        <v>0</v>
      </c>
      <c r="Q1467" s="15">
        <v>100</v>
      </c>
      <c r="R1467" s="15">
        <v>0</v>
      </c>
      <c r="S1467" s="17">
        <v>0</v>
      </c>
      <c r="T1467" s="17">
        <v>0</v>
      </c>
    </row>
    <row r="1468" spans="1:20" x14ac:dyDescent="0.25">
      <c r="A1468" s="15">
        <v>1467</v>
      </c>
      <c r="B1468" s="15" t="s">
        <v>2853</v>
      </c>
      <c r="C1468" s="15">
        <v>3992</v>
      </c>
      <c r="D1468" s="15" t="s">
        <v>430</v>
      </c>
      <c r="E1468" s="15" t="s">
        <v>2846</v>
      </c>
      <c r="F1468" s="15" t="s">
        <v>2846</v>
      </c>
      <c r="G1468" s="15" t="s">
        <v>379</v>
      </c>
      <c r="H1468" s="15" t="s">
        <v>468</v>
      </c>
      <c r="I1468" s="15" t="s">
        <v>2855</v>
      </c>
      <c r="J1468" s="15" t="s">
        <v>175</v>
      </c>
      <c r="K1468" s="15" t="s">
        <v>176</v>
      </c>
      <c r="L1468" s="15" t="s">
        <v>177</v>
      </c>
      <c r="M1468" s="15" t="s">
        <v>177</v>
      </c>
      <c r="N1468" s="16">
        <v>44013</v>
      </c>
      <c r="O1468" s="16">
        <v>44408</v>
      </c>
      <c r="P1468" s="15">
        <v>80</v>
      </c>
      <c r="Q1468" s="15">
        <v>100</v>
      </c>
      <c r="R1468" s="15">
        <v>0</v>
      </c>
      <c r="S1468" s="17">
        <v>0</v>
      </c>
      <c r="T1468" s="17">
        <v>0</v>
      </c>
    </row>
    <row r="1469" spans="1:20" x14ac:dyDescent="0.25">
      <c r="A1469" s="15">
        <v>1468</v>
      </c>
      <c r="B1469" s="15" t="s">
        <v>2853</v>
      </c>
      <c r="C1469" s="15">
        <v>3992</v>
      </c>
      <c r="D1469" s="15" t="s">
        <v>430</v>
      </c>
      <c r="E1469" s="15" t="s">
        <v>2846</v>
      </c>
      <c r="F1469" s="15" t="s">
        <v>2846</v>
      </c>
      <c r="G1469" s="15" t="s">
        <v>73</v>
      </c>
      <c r="H1469" s="15" t="s">
        <v>469</v>
      </c>
      <c r="I1469" s="15" t="s">
        <v>2855</v>
      </c>
      <c r="J1469" s="15" t="s">
        <v>90</v>
      </c>
      <c r="K1469" s="15" t="s">
        <v>91</v>
      </c>
      <c r="L1469" s="15" t="s">
        <v>92</v>
      </c>
      <c r="M1469" s="15" t="s">
        <v>93</v>
      </c>
      <c r="N1469" s="16">
        <v>43936</v>
      </c>
      <c r="O1469" s="16">
        <v>44196</v>
      </c>
      <c r="P1469" s="15">
        <v>100</v>
      </c>
      <c r="Q1469" s="15">
        <v>100</v>
      </c>
      <c r="R1469" s="15">
        <v>30</v>
      </c>
      <c r="S1469" s="17">
        <v>0.3</v>
      </c>
      <c r="T1469" s="17">
        <v>0.3</v>
      </c>
    </row>
    <row r="1470" spans="1:20" x14ac:dyDescent="0.25">
      <c r="A1470" s="15">
        <v>1469</v>
      </c>
      <c r="B1470" s="15" t="s">
        <v>2853</v>
      </c>
      <c r="C1470" s="15">
        <v>3992</v>
      </c>
      <c r="D1470" s="15" t="s">
        <v>430</v>
      </c>
      <c r="E1470" s="15" t="s">
        <v>2846</v>
      </c>
      <c r="F1470" s="15" t="s">
        <v>2846</v>
      </c>
      <c r="G1470" s="15" t="s">
        <v>63</v>
      </c>
      <c r="H1470" s="15" t="s">
        <v>470</v>
      </c>
      <c r="I1470" s="15" t="s">
        <v>2855</v>
      </c>
      <c r="J1470" s="15" t="s">
        <v>154</v>
      </c>
      <c r="K1470" s="15" t="s">
        <v>155</v>
      </c>
      <c r="L1470" s="15" t="s">
        <v>156</v>
      </c>
      <c r="M1470" s="15" t="s">
        <v>156</v>
      </c>
      <c r="N1470" s="16">
        <v>43952</v>
      </c>
      <c r="O1470" s="16">
        <v>44926</v>
      </c>
      <c r="P1470" s="15">
        <v>30</v>
      </c>
      <c r="Q1470" s="15">
        <v>100</v>
      </c>
      <c r="R1470" s="15">
        <v>0</v>
      </c>
      <c r="S1470" s="17">
        <v>0</v>
      </c>
      <c r="T1470" s="17">
        <v>0</v>
      </c>
    </row>
    <row r="1471" spans="1:20" x14ac:dyDescent="0.25">
      <c r="A1471" s="15">
        <v>1470</v>
      </c>
      <c r="B1471" s="15" t="s">
        <v>2853</v>
      </c>
      <c r="C1471" s="15">
        <v>3992</v>
      </c>
      <c r="D1471" s="15" t="s">
        <v>430</v>
      </c>
      <c r="E1471" s="15" t="s">
        <v>2846</v>
      </c>
      <c r="F1471" s="15" t="s">
        <v>2846</v>
      </c>
      <c r="G1471" s="15" t="s">
        <v>71</v>
      </c>
      <c r="H1471" s="15" t="s">
        <v>471</v>
      </c>
      <c r="I1471" s="15" t="s">
        <v>2855</v>
      </c>
      <c r="J1471" s="15" t="s">
        <v>56</v>
      </c>
      <c r="K1471" s="15" t="s">
        <v>57</v>
      </c>
      <c r="L1471" s="15" t="s">
        <v>58</v>
      </c>
      <c r="M1471" s="15" t="s">
        <v>59</v>
      </c>
      <c r="N1471" s="16">
        <v>44197</v>
      </c>
      <c r="O1471" s="16">
        <v>44926</v>
      </c>
      <c r="P1471" s="15">
        <v>0</v>
      </c>
      <c r="Q1471" s="15">
        <v>100</v>
      </c>
      <c r="R1471" s="15">
        <v>0</v>
      </c>
      <c r="S1471" s="17">
        <v>0</v>
      </c>
      <c r="T1471" s="17">
        <v>0</v>
      </c>
    </row>
    <row r="1472" spans="1:20" x14ac:dyDescent="0.25">
      <c r="A1472" s="15">
        <v>1471</v>
      </c>
      <c r="B1472" s="15" t="s">
        <v>2853</v>
      </c>
      <c r="C1472" s="15">
        <v>3992</v>
      </c>
      <c r="D1472" s="15" t="s">
        <v>430</v>
      </c>
      <c r="E1472" s="15" t="s">
        <v>2846</v>
      </c>
      <c r="F1472" s="15" t="s">
        <v>2846</v>
      </c>
      <c r="G1472" s="15" t="s">
        <v>76</v>
      </c>
      <c r="H1472" s="15" t="s">
        <v>472</v>
      </c>
      <c r="I1472" s="15" t="s">
        <v>2855</v>
      </c>
      <c r="J1472" s="15" t="s">
        <v>56</v>
      </c>
      <c r="K1472" s="15" t="s">
        <v>57</v>
      </c>
      <c r="L1472" s="15" t="s">
        <v>58</v>
      </c>
      <c r="M1472" s="15" t="s">
        <v>59</v>
      </c>
      <c r="N1472" s="16">
        <v>43952</v>
      </c>
      <c r="O1472" s="16">
        <v>44926</v>
      </c>
      <c r="P1472" s="15">
        <v>10</v>
      </c>
      <c r="Q1472" s="15">
        <v>100</v>
      </c>
      <c r="R1472" s="15">
        <v>0</v>
      </c>
      <c r="S1472" s="17">
        <v>0</v>
      </c>
      <c r="T1472" s="17">
        <v>0</v>
      </c>
    </row>
    <row r="1473" spans="1:20" x14ac:dyDescent="0.25">
      <c r="A1473" s="15">
        <v>1472</v>
      </c>
      <c r="B1473" s="15" t="s">
        <v>2853</v>
      </c>
      <c r="C1473" s="15">
        <v>3992</v>
      </c>
      <c r="D1473" s="15" t="s">
        <v>430</v>
      </c>
      <c r="E1473" s="15" t="s">
        <v>2846</v>
      </c>
      <c r="F1473" s="15" t="s">
        <v>2846</v>
      </c>
      <c r="G1473" s="15" t="s">
        <v>64</v>
      </c>
      <c r="H1473" s="15" t="s">
        <v>473</v>
      </c>
      <c r="I1473" s="15" t="s">
        <v>2855</v>
      </c>
      <c r="J1473" s="15" t="s">
        <v>154</v>
      </c>
      <c r="K1473" s="15" t="s">
        <v>155</v>
      </c>
      <c r="L1473" s="15" t="s">
        <v>156</v>
      </c>
      <c r="M1473" s="15" t="s">
        <v>156</v>
      </c>
      <c r="N1473" s="16">
        <v>44197</v>
      </c>
      <c r="O1473" s="16">
        <v>44926</v>
      </c>
      <c r="P1473" s="15">
        <v>0</v>
      </c>
      <c r="Q1473" s="15">
        <v>100</v>
      </c>
      <c r="R1473" s="15">
        <v>0</v>
      </c>
      <c r="S1473" s="17">
        <v>0</v>
      </c>
      <c r="T1473" s="17">
        <v>0</v>
      </c>
    </row>
    <row r="1474" spans="1:20" x14ac:dyDescent="0.25">
      <c r="A1474" s="15">
        <v>1473</v>
      </c>
      <c r="B1474" s="15" t="s">
        <v>2853</v>
      </c>
      <c r="C1474" s="15">
        <v>3992</v>
      </c>
      <c r="D1474" s="15" t="s">
        <v>430</v>
      </c>
      <c r="E1474" s="15" t="s">
        <v>2846</v>
      </c>
      <c r="F1474" s="15" t="s">
        <v>2846</v>
      </c>
      <c r="G1474" s="15" t="s">
        <v>372</v>
      </c>
      <c r="H1474" s="15" t="s">
        <v>474</v>
      </c>
      <c r="I1474" s="15" t="s">
        <v>2855</v>
      </c>
      <c r="J1474" s="15" t="s">
        <v>189</v>
      </c>
      <c r="K1474" s="15" t="s">
        <v>190</v>
      </c>
      <c r="L1474" s="15" t="s">
        <v>164</v>
      </c>
      <c r="M1474" s="15" t="s">
        <v>164</v>
      </c>
      <c r="N1474" s="16">
        <v>43936</v>
      </c>
      <c r="O1474" s="16">
        <v>44926</v>
      </c>
      <c r="P1474" s="15">
        <v>40</v>
      </c>
      <c r="Q1474" s="15">
        <v>100</v>
      </c>
      <c r="R1474" s="15">
        <v>0</v>
      </c>
      <c r="S1474" s="17">
        <v>0</v>
      </c>
      <c r="T1474" s="17">
        <v>0</v>
      </c>
    </row>
    <row r="1475" spans="1:20" x14ac:dyDescent="0.25">
      <c r="A1475" s="15">
        <v>1474</v>
      </c>
      <c r="B1475" s="15" t="s">
        <v>2853</v>
      </c>
      <c r="C1475" s="15">
        <v>3992</v>
      </c>
      <c r="D1475" s="15" t="s">
        <v>430</v>
      </c>
      <c r="E1475" s="15" t="s">
        <v>2846</v>
      </c>
      <c r="F1475" s="15" t="s">
        <v>2846</v>
      </c>
      <c r="G1475" s="15" t="s">
        <v>77</v>
      </c>
      <c r="H1475" s="15" t="s">
        <v>475</v>
      </c>
      <c r="I1475" s="15" t="s">
        <v>2855</v>
      </c>
      <c r="J1475" s="15" t="s">
        <v>144</v>
      </c>
      <c r="K1475" s="15" t="s">
        <v>145</v>
      </c>
      <c r="L1475" s="15" t="s">
        <v>146</v>
      </c>
      <c r="M1475" s="15" t="s">
        <v>147</v>
      </c>
      <c r="N1475" s="16">
        <v>43952</v>
      </c>
      <c r="O1475" s="16">
        <v>44561</v>
      </c>
      <c r="P1475" s="15">
        <v>100</v>
      </c>
      <c r="Q1475" s="15">
        <v>100</v>
      </c>
      <c r="R1475" s="15">
        <v>0</v>
      </c>
      <c r="S1475" s="17">
        <v>0</v>
      </c>
      <c r="T1475" s="17">
        <v>0</v>
      </c>
    </row>
    <row r="1476" spans="1:20" x14ac:dyDescent="0.25">
      <c r="A1476" s="15">
        <v>1475</v>
      </c>
      <c r="B1476" s="15" t="s">
        <v>2853</v>
      </c>
      <c r="C1476" s="15">
        <v>3992</v>
      </c>
      <c r="D1476" s="15" t="s">
        <v>430</v>
      </c>
      <c r="E1476" s="15" t="s">
        <v>2846</v>
      </c>
      <c r="F1476" s="15" t="s">
        <v>2846</v>
      </c>
      <c r="G1476" s="15" t="s">
        <v>38</v>
      </c>
      <c r="H1476" s="15" t="s">
        <v>476</v>
      </c>
      <c r="I1476" s="15" t="s">
        <v>2855</v>
      </c>
      <c r="J1476" s="15" t="s">
        <v>154</v>
      </c>
      <c r="K1476" s="15" t="s">
        <v>155</v>
      </c>
      <c r="L1476" s="15" t="s">
        <v>156</v>
      </c>
      <c r="M1476" s="15" t="s">
        <v>156</v>
      </c>
      <c r="N1476" s="16">
        <v>43936</v>
      </c>
      <c r="O1476" s="16">
        <v>44926</v>
      </c>
      <c r="P1476" s="15">
        <v>40</v>
      </c>
      <c r="Q1476" s="15">
        <v>100</v>
      </c>
      <c r="R1476" s="15">
        <v>50</v>
      </c>
      <c r="S1476" s="17">
        <v>1</v>
      </c>
      <c r="T1476" s="17">
        <v>0.5</v>
      </c>
    </row>
    <row r="1477" spans="1:20" x14ac:dyDescent="0.25">
      <c r="A1477" s="15">
        <v>1476</v>
      </c>
      <c r="B1477" s="15" t="s">
        <v>2853</v>
      </c>
      <c r="C1477" s="15">
        <v>3992</v>
      </c>
      <c r="D1477" s="15" t="s">
        <v>430</v>
      </c>
      <c r="E1477" s="15" t="s">
        <v>2846</v>
      </c>
      <c r="F1477" s="15" t="s">
        <v>2846</v>
      </c>
      <c r="G1477" s="15" t="s">
        <v>355</v>
      </c>
      <c r="H1477" s="15" t="s">
        <v>477</v>
      </c>
      <c r="I1477" s="15" t="s">
        <v>2855</v>
      </c>
      <c r="J1477" s="15" t="s">
        <v>189</v>
      </c>
      <c r="K1477" s="15" t="s">
        <v>190</v>
      </c>
      <c r="L1477" s="15" t="s">
        <v>164</v>
      </c>
      <c r="M1477" s="15" t="s">
        <v>164</v>
      </c>
      <c r="N1477" s="16">
        <v>43936</v>
      </c>
      <c r="O1477" s="16">
        <v>44926</v>
      </c>
      <c r="P1477" s="15">
        <v>30</v>
      </c>
      <c r="Q1477" s="15">
        <v>100</v>
      </c>
      <c r="R1477" s="15">
        <v>0</v>
      </c>
      <c r="S1477" s="17">
        <v>0</v>
      </c>
      <c r="T1477" s="17">
        <v>0</v>
      </c>
    </row>
    <row r="1478" spans="1:20" x14ac:dyDescent="0.25">
      <c r="A1478" s="15">
        <v>1477</v>
      </c>
      <c r="B1478" s="15" t="s">
        <v>2853</v>
      </c>
      <c r="C1478" s="15">
        <v>3992</v>
      </c>
      <c r="D1478" s="15" t="s">
        <v>430</v>
      </c>
      <c r="E1478" s="15" t="s">
        <v>2846</v>
      </c>
      <c r="F1478" s="15" t="s">
        <v>2846</v>
      </c>
      <c r="G1478" s="15" t="s">
        <v>374</v>
      </c>
      <c r="H1478" s="15" t="s">
        <v>478</v>
      </c>
      <c r="I1478" s="15" t="s">
        <v>2855</v>
      </c>
      <c r="J1478" s="15" t="s">
        <v>189</v>
      </c>
      <c r="K1478" s="15" t="s">
        <v>190</v>
      </c>
      <c r="L1478" s="15" t="s">
        <v>164</v>
      </c>
      <c r="M1478" s="15" t="s">
        <v>164</v>
      </c>
      <c r="N1478" s="16">
        <v>44032</v>
      </c>
      <c r="O1478" s="16">
        <v>44824</v>
      </c>
      <c r="P1478" s="15">
        <v>40</v>
      </c>
      <c r="Q1478" s="15">
        <v>100</v>
      </c>
      <c r="R1478" s="15">
        <v>0</v>
      </c>
      <c r="S1478" s="17">
        <v>0</v>
      </c>
      <c r="T1478" s="17">
        <v>0</v>
      </c>
    </row>
    <row r="1479" spans="1:20" x14ac:dyDescent="0.25">
      <c r="A1479" s="15">
        <v>1478</v>
      </c>
      <c r="B1479" s="15" t="s">
        <v>2853</v>
      </c>
      <c r="C1479" s="15">
        <v>3992</v>
      </c>
      <c r="D1479" s="15" t="s">
        <v>430</v>
      </c>
      <c r="E1479" s="15" t="s">
        <v>2846</v>
      </c>
      <c r="F1479" s="15" t="s">
        <v>2846</v>
      </c>
      <c r="G1479" s="15" t="s">
        <v>70</v>
      </c>
      <c r="H1479" s="15" t="s">
        <v>479</v>
      </c>
      <c r="I1479" s="15" t="s">
        <v>2051</v>
      </c>
      <c r="J1479" s="15" t="s">
        <v>168</v>
      </c>
      <c r="K1479" s="15" t="s">
        <v>169</v>
      </c>
      <c r="L1479" s="15" t="s">
        <v>170</v>
      </c>
      <c r="M1479" s="15" t="s">
        <v>171</v>
      </c>
      <c r="N1479" s="16">
        <v>43936</v>
      </c>
      <c r="O1479" s="16">
        <v>45291</v>
      </c>
      <c r="P1479" s="15">
        <v>8</v>
      </c>
      <c r="Q1479" s="15">
        <v>11</v>
      </c>
      <c r="R1479" s="15">
        <v>0</v>
      </c>
      <c r="S1479" s="17">
        <v>0</v>
      </c>
      <c r="T1479" s="17">
        <v>0</v>
      </c>
    </row>
    <row r="1480" spans="1:20" x14ac:dyDescent="0.25">
      <c r="A1480" s="15">
        <v>1479</v>
      </c>
      <c r="B1480" s="15" t="s">
        <v>2853</v>
      </c>
      <c r="C1480" s="15">
        <v>3992</v>
      </c>
      <c r="D1480" s="15" t="s">
        <v>430</v>
      </c>
      <c r="E1480" s="15" t="s">
        <v>2846</v>
      </c>
      <c r="F1480" s="15" t="s">
        <v>2846</v>
      </c>
      <c r="G1480" s="15" t="s">
        <v>75</v>
      </c>
      <c r="H1480" s="15" t="s">
        <v>480</v>
      </c>
      <c r="I1480" s="15" t="s">
        <v>2855</v>
      </c>
      <c r="J1480" s="15" t="s">
        <v>183</v>
      </c>
      <c r="K1480" s="15" t="s">
        <v>184</v>
      </c>
      <c r="L1480" s="15" t="s">
        <v>146</v>
      </c>
      <c r="M1480" s="15" t="s">
        <v>147</v>
      </c>
      <c r="N1480" s="16">
        <v>43936</v>
      </c>
      <c r="O1480" s="16">
        <v>45291</v>
      </c>
      <c r="P1480" s="15">
        <v>3</v>
      </c>
      <c r="Q1480" s="15">
        <v>12</v>
      </c>
      <c r="R1480" s="15">
        <v>3</v>
      </c>
      <c r="S1480" s="17">
        <v>1</v>
      </c>
      <c r="T1480" s="17">
        <v>0.25</v>
      </c>
    </row>
    <row r="1481" spans="1:20" x14ac:dyDescent="0.25">
      <c r="A1481" s="15">
        <v>1480</v>
      </c>
      <c r="B1481" s="15" t="s">
        <v>2853</v>
      </c>
      <c r="C1481" s="15">
        <v>3992</v>
      </c>
      <c r="D1481" s="15" t="s">
        <v>430</v>
      </c>
      <c r="E1481" s="15" t="s">
        <v>2846</v>
      </c>
      <c r="F1481" s="15" t="s">
        <v>2846</v>
      </c>
      <c r="G1481" s="15" t="s">
        <v>72</v>
      </c>
      <c r="H1481" s="15" t="s">
        <v>481</v>
      </c>
      <c r="I1481" s="15" t="s">
        <v>2855</v>
      </c>
      <c r="J1481" s="15" t="s">
        <v>90</v>
      </c>
      <c r="K1481" s="15" t="s">
        <v>91</v>
      </c>
      <c r="L1481" s="15" t="s">
        <v>92</v>
      </c>
      <c r="M1481" s="15" t="s">
        <v>93</v>
      </c>
      <c r="N1481" s="16">
        <v>44013</v>
      </c>
      <c r="O1481" s="16">
        <v>44926</v>
      </c>
      <c r="P1481" s="15">
        <v>400</v>
      </c>
      <c r="Q1481" s="15">
        <v>1200</v>
      </c>
      <c r="R1481" s="15">
        <v>0</v>
      </c>
      <c r="S1481" s="17">
        <v>0</v>
      </c>
      <c r="T1481" s="17">
        <v>0</v>
      </c>
    </row>
    <row r="1482" spans="1:20" x14ac:dyDescent="0.25">
      <c r="A1482" s="15">
        <v>1481</v>
      </c>
      <c r="B1482" s="15" t="s">
        <v>2853</v>
      </c>
      <c r="C1482" s="15">
        <v>3992</v>
      </c>
      <c r="D1482" s="15" t="s">
        <v>430</v>
      </c>
      <c r="E1482" s="15" t="s">
        <v>2846</v>
      </c>
      <c r="F1482" s="15" t="s">
        <v>2846</v>
      </c>
      <c r="G1482" s="15" t="s">
        <v>359</v>
      </c>
      <c r="H1482" s="15" t="s">
        <v>482</v>
      </c>
      <c r="I1482" s="15" t="s">
        <v>2855</v>
      </c>
      <c r="J1482" s="15" t="s">
        <v>193</v>
      </c>
      <c r="K1482" s="15" t="s">
        <v>194</v>
      </c>
      <c r="L1482" s="15" t="s">
        <v>195</v>
      </c>
      <c r="M1482" s="15" t="s">
        <v>195</v>
      </c>
      <c r="N1482" s="16">
        <v>44013</v>
      </c>
      <c r="O1482" s="16">
        <v>44926</v>
      </c>
      <c r="P1482" s="15">
        <v>65</v>
      </c>
      <c r="Q1482" s="15">
        <v>179</v>
      </c>
      <c r="R1482" s="15">
        <v>0</v>
      </c>
      <c r="S1482" s="17">
        <v>0</v>
      </c>
      <c r="T1482" s="17">
        <v>0</v>
      </c>
    </row>
    <row r="1483" spans="1:20" x14ac:dyDescent="0.25">
      <c r="A1483" s="15">
        <v>1482</v>
      </c>
      <c r="B1483" s="15" t="s">
        <v>2853</v>
      </c>
      <c r="C1483" s="15">
        <v>3992</v>
      </c>
      <c r="D1483" s="15" t="s">
        <v>430</v>
      </c>
      <c r="E1483" s="15" t="s">
        <v>2846</v>
      </c>
      <c r="F1483" s="15" t="s">
        <v>2846</v>
      </c>
      <c r="G1483" s="15" t="s">
        <v>353</v>
      </c>
      <c r="H1483" s="15" t="s">
        <v>483</v>
      </c>
      <c r="I1483" s="15" t="s">
        <v>2855</v>
      </c>
      <c r="J1483" s="15" t="s">
        <v>193</v>
      </c>
      <c r="K1483" s="15" t="s">
        <v>194</v>
      </c>
      <c r="L1483" s="15" t="s">
        <v>195</v>
      </c>
      <c r="M1483" s="15" t="s">
        <v>195</v>
      </c>
      <c r="N1483" s="16">
        <v>44197</v>
      </c>
      <c r="O1483" s="16">
        <v>44926</v>
      </c>
      <c r="P1483" s="15">
        <v>0</v>
      </c>
      <c r="Q1483" s="15">
        <v>19444</v>
      </c>
      <c r="R1483" s="15">
        <v>0</v>
      </c>
      <c r="S1483" s="17">
        <v>0</v>
      </c>
      <c r="T1483" s="17">
        <v>0</v>
      </c>
    </row>
    <row r="1484" spans="1:20" x14ac:dyDescent="0.25">
      <c r="A1484" s="15">
        <v>1483</v>
      </c>
      <c r="B1484" s="15" t="s">
        <v>2853</v>
      </c>
      <c r="C1484" s="15">
        <v>3992</v>
      </c>
      <c r="D1484" s="15" t="s">
        <v>430</v>
      </c>
      <c r="E1484" s="15" t="s">
        <v>2846</v>
      </c>
      <c r="F1484" s="15" t="s">
        <v>2846</v>
      </c>
      <c r="G1484" s="15" t="s">
        <v>66</v>
      </c>
      <c r="H1484" s="15" t="s">
        <v>484</v>
      </c>
      <c r="I1484" s="15" t="s">
        <v>2855</v>
      </c>
      <c r="J1484" s="15" t="s">
        <v>317</v>
      </c>
      <c r="K1484" s="15" t="s">
        <v>318</v>
      </c>
      <c r="L1484" s="15" t="s">
        <v>319</v>
      </c>
      <c r="M1484" s="15" t="s">
        <v>320</v>
      </c>
      <c r="N1484" s="16">
        <v>43983</v>
      </c>
      <c r="O1484" s="16">
        <v>44926</v>
      </c>
      <c r="P1484" s="15">
        <v>20</v>
      </c>
      <c r="Q1484" s="15">
        <v>20</v>
      </c>
      <c r="R1484" s="15">
        <v>0</v>
      </c>
      <c r="S1484" s="17">
        <v>0</v>
      </c>
      <c r="T1484" s="17">
        <v>0</v>
      </c>
    </row>
    <row r="1485" spans="1:20" x14ac:dyDescent="0.25">
      <c r="A1485" s="15">
        <v>1484</v>
      </c>
      <c r="B1485" s="15" t="s">
        <v>2853</v>
      </c>
      <c r="C1485" s="15">
        <v>3992</v>
      </c>
      <c r="D1485" s="15" t="s">
        <v>430</v>
      </c>
      <c r="E1485" s="15" t="s">
        <v>2846</v>
      </c>
      <c r="F1485" s="15" t="s">
        <v>2846</v>
      </c>
      <c r="G1485" s="15" t="s">
        <v>65</v>
      </c>
      <c r="H1485" s="15" t="s">
        <v>485</v>
      </c>
      <c r="I1485" s="15" t="s">
        <v>2855</v>
      </c>
      <c r="J1485" s="15" t="s">
        <v>183</v>
      </c>
      <c r="K1485" s="15" t="s">
        <v>184</v>
      </c>
      <c r="L1485" s="15" t="s">
        <v>146</v>
      </c>
      <c r="M1485" s="15" t="s">
        <v>147</v>
      </c>
      <c r="N1485" s="16">
        <v>43936</v>
      </c>
      <c r="O1485" s="16">
        <v>44926</v>
      </c>
      <c r="P1485" s="15">
        <v>230500</v>
      </c>
      <c r="Q1485" s="15">
        <v>230500</v>
      </c>
      <c r="R1485" s="15">
        <v>36948</v>
      </c>
      <c r="S1485" s="17">
        <v>0.16029501084598699</v>
      </c>
      <c r="T1485" s="17">
        <v>0.16029501084598699</v>
      </c>
    </row>
    <row r="1486" spans="1:20" x14ac:dyDescent="0.25">
      <c r="A1486" s="15">
        <v>1485</v>
      </c>
      <c r="B1486" s="15" t="s">
        <v>2853</v>
      </c>
      <c r="C1486" s="15">
        <v>3992</v>
      </c>
      <c r="D1486" s="15" t="s">
        <v>430</v>
      </c>
      <c r="E1486" s="15" t="s">
        <v>2846</v>
      </c>
      <c r="F1486" s="15" t="s">
        <v>2846</v>
      </c>
      <c r="G1486" s="15" t="s">
        <v>68</v>
      </c>
      <c r="H1486" s="15" t="s">
        <v>486</v>
      </c>
      <c r="I1486" s="15" t="s">
        <v>2855</v>
      </c>
      <c r="J1486" s="15" t="s">
        <v>144</v>
      </c>
      <c r="K1486" s="15" t="s">
        <v>145</v>
      </c>
      <c r="L1486" s="15" t="s">
        <v>146</v>
      </c>
      <c r="M1486" s="15" t="s">
        <v>147</v>
      </c>
      <c r="N1486" s="16">
        <v>43952</v>
      </c>
      <c r="O1486" s="16">
        <v>44926</v>
      </c>
      <c r="P1486" s="15">
        <v>25</v>
      </c>
      <c r="Q1486" s="15">
        <v>25</v>
      </c>
      <c r="R1486" s="15">
        <v>0</v>
      </c>
      <c r="S1486" s="17">
        <v>0</v>
      </c>
      <c r="T1486" s="17">
        <v>0</v>
      </c>
    </row>
    <row r="1487" spans="1:20" x14ac:dyDescent="0.25">
      <c r="A1487" s="15">
        <v>1486</v>
      </c>
      <c r="B1487" s="15" t="s">
        <v>2853</v>
      </c>
      <c r="C1487" s="15">
        <v>3992</v>
      </c>
      <c r="D1487" s="15" t="s">
        <v>430</v>
      </c>
      <c r="E1487" s="15" t="s">
        <v>2846</v>
      </c>
      <c r="F1487" s="15" t="s">
        <v>2846</v>
      </c>
      <c r="G1487" s="15" t="s">
        <v>69</v>
      </c>
      <c r="H1487" s="15" t="s">
        <v>487</v>
      </c>
      <c r="I1487" s="15" t="s">
        <v>2855</v>
      </c>
      <c r="J1487" s="15" t="s">
        <v>168</v>
      </c>
      <c r="K1487" s="15" t="s">
        <v>169</v>
      </c>
      <c r="L1487" s="15" t="s">
        <v>170</v>
      </c>
      <c r="M1487" s="15" t="s">
        <v>171</v>
      </c>
      <c r="N1487" s="16">
        <v>43952</v>
      </c>
      <c r="O1487" s="16">
        <v>45291</v>
      </c>
      <c r="P1487" s="15">
        <v>1000</v>
      </c>
      <c r="Q1487" s="15">
        <v>2500</v>
      </c>
      <c r="R1487" s="15">
        <v>0</v>
      </c>
      <c r="S1487" s="17">
        <v>0</v>
      </c>
      <c r="T1487" s="17">
        <v>0</v>
      </c>
    </row>
    <row r="1488" spans="1:20" x14ac:dyDescent="0.25">
      <c r="A1488" s="15">
        <v>1487</v>
      </c>
      <c r="B1488" s="15" t="s">
        <v>2853</v>
      </c>
      <c r="C1488" s="15">
        <v>3992</v>
      </c>
      <c r="D1488" s="15" t="s">
        <v>430</v>
      </c>
      <c r="E1488" s="15" t="s">
        <v>2846</v>
      </c>
      <c r="F1488" s="15" t="s">
        <v>2846</v>
      </c>
      <c r="G1488" s="15" t="s">
        <v>337</v>
      </c>
      <c r="H1488" s="15" t="s">
        <v>488</v>
      </c>
      <c r="I1488" s="15" t="s">
        <v>2051</v>
      </c>
      <c r="J1488" s="15" t="s">
        <v>193</v>
      </c>
      <c r="K1488" s="15" t="s">
        <v>194</v>
      </c>
      <c r="L1488" s="15" t="s">
        <v>195</v>
      </c>
      <c r="M1488" s="15" t="s">
        <v>195</v>
      </c>
      <c r="N1488" s="16">
        <v>44197</v>
      </c>
      <c r="O1488" s="16">
        <v>44926</v>
      </c>
      <c r="P1488" s="15">
        <v>0</v>
      </c>
      <c r="Q1488" s="15">
        <v>300</v>
      </c>
      <c r="R1488" s="15">
        <v>0</v>
      </c>
      <c r="S1488" s="17">
        <v>0</v>
      </c>
      <c r="T1488" s="17">
        <v>0</v>
      </c>
    </row>
    <row r="1489" spans="1:20" x14ac:dyDescent="0.25">
      <c r="A1489" s="15">
        <v>1488</v>
      </c>
      <c r="B1489" s="15" t="s">
        <v>2853</v>
      </c>
      <c r="C1489" s="15">
        <v>3992</v>
      </c>
      <c r="D1489" s="15" t="s">
        <v>430</v>
      </c>
      <c r="E1489" s="15" t="s">
        <v>2846</v>
      </c>
      <c r="F1489" s="15" t="s">
        <v>2846</v>
      </c>
      <c r="G1489" s="15" t="s">
        <v>67</v>
      </c>
      <c r="H1489" s="15" t="s">
        <v>489</v>
      </c>
      <c r="I1489" s="15" t="s">
        <v>2855</v>
      </c>
      <c r="J1489" s="15" t="s">
        <v>183</v>
      </c>
      <c r="K1489" s="15" t="s">
        <v>184</v>
      </c>
      <c r="L1489" s="15" t="s">
        <v>146</v>
      </c>
      <c r="M1489" s="15" t="s">
        <v>147</v>
      </c>
      <c r="N1489" s="16">
        <v>43936</v>
      </c>
      <c r="O1489" s="16">
        <v>44926</v>
      </c>
      <c r="P1489" s="15">
        <v>1000</v>
      </c>
      <c r="Q1489" s="15">
        <v>3000</v>
      </c>
      <c r="R1489" s="15">
        <v>0</v>
      </c>
      <c r="S1489" s="17">
        <v>0</v>
      </c>
      <c r="T1489" s="17">
        <v>0</v>
      </c>
    </row>
    <row r="1490" spans="1:20" x14ac:dyDescent="0.25">
      <c r="A1490" s="15">
        <v>1489</v>
      </c>
      <c r="B1490" s="15" t="s">
        <v>2853</v>
      </c>
      <c r="C1490" s="15">
        <v>3992</v>
      </c>
      <c r="D1490" s="15" t="s">
        <v>430</v>
      </c>
      <c r="E1490" s="15" t="s">
        <v>2846</v>
      </c>
      <c r="F1490" s="15" t="s">
        <v>2846</v>
      </c>
      <c r="G1490" s="15" t="s">
        <v>78</v>
      </c>
      <c r="H1490" s="15" t="s">
        <v>490</v>
      </c>
      <c r="I1490" s="15" t="s">
        <v>2855</v>
      </c>
      <c r="J1490" s="15" t="s">
        <v>56</v>
      </c>
      <c r="K1490" s="15" t="s">
        <v>57</v>
      </c>
      <c r="L1490" s="15" t="s">
        <v>58</v>
      </c>
      <c r="M1490" s="15" t="s">
        <v>59</v>
      </c>
      <c r="N1490" s="16">
        <v>43983</v>
      </c>
      <c r="O1490" s="16">
        <v>44926</v>
      </c>
      <c r="P1490" s="15">
        <v>12</v>
      </c>
      <c r="Q1490" s="15">
        <v>37</v>
      </c>
      <c r="R1490" s="15">
        <v>6</v>
      </c>
      <c r="S1490" s="17">
        <v>0.5</v>
      </c>
      <c r="T1490" s="17">
        <v>0.16216216216216217</v>
      </c>
    </row>
    <row r="1491" spans="1:20" x14ac:dyDescent="0.25">
      <c r="A1491" s="15">
        <v>1490</v>
      </c>
      <c r="B1491" s="15" t="s">
        <v>2853</v>
      </c>
      <c r="C1491" s="15">
        <v>3992</v>
      </c>
      <c r="D1491" s="15" t="s">
        <v>430</v>
      </c>
      <c r="E1491" s="15" t="s">
        <v>2846</v>
      </c>
      <c r="F1491" s="15" t="s">
        <v>2846</v>
      </c>
      <c r="G1491" s="15" t="s">
        <v>62</v>
      </c>
      <c r="H1491" s="15" t="s">
        <v>491</v>
      </c>
      <c r="I1491" s="15" t="s">
        <v>2855</v>
      </c>
      <c r="J1491" s="15" t="s">
        <v>154</v>
      </c>
      <c r="K1491" s="15" t="s">
        <v>155</v>
      </c>
      <c r="L1491" s="15" t="s">
        <v>156</v>
      </c>
      <c r="M1491" s="15" t="s">
        <v>156</v>
      </c>
      <c r="N1491" s="16">
        <v>43983</v>
      </c>
      <c r="O1491" s="16">
        <v>44926</v>
      </c>
      <c r="P1491" s="15">
        <v>4800</v>
      </c>
      <c r="Q1491" s="15">
        <v>9800</v>
      </c>
      <c r="R1491" s="15">
        <v>6</v>
      </c>
      <c r="S1491" s="17">
        <v>1.25E-3</v>
      </c>
      <c r="T1491" s="17">
        <v>6.1224489795918364E-4</v>
      </c>
    </row>
    <row r="1492" spans="1:20" x14ac:dyDescent="0.25">
      <c r="A1492" s="15">
        <v>1491</v>
      </c>
      <c r="B1492" s="15" t="s">
        <v>2853</v>
      </c>
      <c r="C1492" s="15">
        <v>3992</v>
      </c>
      <c r="D1492" s="15" t="s">
        <v>430</v>
      </c>
      <c r="E1492" s="15" t="s">
        <v>2846</v>
      </c>
      <c r="F1492" s="15" t="s">
        <v>2846</v>
      </c>
      <c r="G1492" s="15" t="s">
        <v>45</v>
      </c>
      <c r="H1492" s="15" t="s">
        <v>1330</v>
      </c>
      <c r="I1492" s="15" t="s">
        <v>2051</v>
      </c>
      <c r="J1492" s="15" t="s">
        <v>56</v>
      </c>
      <c r="K1492" s="15" t="s">
        <v>57</v>
      </c>
      <c r="L1492" s="15" t="s">
        <v>58</v>
      </c>
      <c r="M1492" s="15" t="s">
        <v>59</v>
      </c>
      <c r="N1492" s="16">
        <v>43983</v>
      </c>
      <c r="O1492" s="16">
        <v>44926</v>
      </c>
      <c r="P1492" s="15">
        <v>100</v>
      </c>
      <c r="Q1492" s="15">
        <v>100</v>
      </c>
      <c r="R1492" s="15">
        <v>0</v>
      </c>
      <c r="S1492" s="17">
        <v>0</v>
      </c>
      <c r="T1492" s="17">
        <v>0</v>
      </c>
    </row>
    <row r="1493" spans="1:20" x14ac:dyDescent="0.25">
      <c r="A1493" s="15">
        <v>1492</v>
      </c>
      <c r="B1493" s="15" t="s">
        <v>2853</v>
      </c>
      <c r="C1493" s="15">
        <v>3992</v>
      </c>
      <c r="D1493" s="15" t="s">
        <v>430</v>
      </c>
      <c r="E1493" s="15" t="s">
        <v>2846</v>
      </c>
      <c r="F1493" s="15" t="s">
        <v>2846</v>
      </c>
      <c r="G1493" s="15" t="s">
        <v>42</v>
      </c>
      <c r="H1493" s="15" t="s">
        <v>1331</v>
      </c>
      <c r="I1493" s="15" t="s">
        <v>2855</v>
      </c>
      <c r="J1493" s="15" t="s">
        <v>175</v>
      </c>
      <c r="K1493" s="15" t="s">
        <v>176</v>
      </c>
      <c r="L1493" s="15" t="s">
        <v>177</v>
      </c>
      <c r="M1493" s="15" t="s">
        <v>177</v>
      </c>
      <c r="N1493" s="16">
        <v>43936</v>
      </c>
      <c r="O1493" s="16">
        <v>44561</v>
      </c>
      <c r="P1493" s="15">
        <v>60</v>
      </c>
      <c r="Q1493" s="15">
        <v>100</v>
      </c>
      <c r="R1493" s="15">
        <v>10</v>
      </c>
      <c r="S1493" s="17">
        <v>0.16666666666666666</v>
      </c>
      <c r="T1493" s="17">
        <v>0.1</v>
      </c>
    </row>
    <row r="1494" spans="1:20" x14ac:dyDescent="0.25">
      <c r="A1494" s="15">
        <v>1493</v>
      </c>
      <c r="B1494" s="15" t="s">
        <v>2853</v>
      </c>
      <c r="C1494" s="15">
        <v>3992</v>
      </c>
      <c r="D1494" s="15" t="s">
        <v>430</v>
      </c>
      <c r="E1494" s="15" t="s">
        <v>2846</v>
      </c>
      <c r="F1494" s="15" t="s">
        <v>2846</v>
      </c>
      <c r="G1494" s="15" t="s">
        <v>206</v>
      </c>
      <c r="H1494" s="15" t="s">
        <v>1332</v>
      </c>
      <c r="I1494" s="15" t="s">
        <v>2855</v>
      </c>
      <c r="J1494" s="15" t="s">
        <v>56</v>
      </c>
      <c r="K1494" s="15" t="s">
        <v>57</v>
      </c>
      <c r="L1494" s="15" t="s">
        <v>58</v>
      </c>
      <c r="M1494" s="15" t="s">
        <v>59</v>
      </c>
      <c r="N1494" s="16">
        <v>44197</v>
      </c>
      <c r="O1494" s="16">
        <v>44926</v>
      </c>
      <c r="P1494" s="15">
        <v>0</v>
      </c>
      <c r="Q1494" s="15">
        <v>100</v>
      </c>
      <c r="R1494" s="15">
        <v>0</v>
      </c>
      <c r="S1494" s="17">
        <v>0</v>
      </c>
      <c r="T1494" s="17">
        <v>0</v>
      </c>
    </row>
    <row r="1495" spans="1:20" x14ac:dyDescent="0.25">
      <c r="A1495" s="15">
        <v>1494</v>
      </c>
      <c r="B1495" s="15" t="s">
        <v>2853</v>
      </c>
      <c r="C1495" s="15">
        <v>3992</v>
      </c>
      <c r="D1495" s="15" t="s">
        <v>430</v>
      </c>
      <c r="E1495" s="15" t="s">
        <v>2846</v>
      </c>
      <c r="F1495" s="15" t="s">
        <v>2846</v>
      </c>
      <c r="G1495" s="15" t="s">
        <v>210</v>
      </c>
      <c r="H1495" s="15" t="s">
        <v>1333</v>
      </c>
      <c r="I1495" s="15" t="s">
        <v>2855</v>
      </c>
      <c r="J1495" s="15" t="s">
        <v>168</v>
      </c>
      <c r="K1495" s="15" t="s">
        <v>169</v>
      </c>
      <c r="L1495" s="15" t="s">
        <v>170</v>
      </c>
      <c r="M1495" s="15" t="s">
        <v>171</v>
      </c>
      <c r="N1495" s="16">
        <v>43952</v>
      </c>
      <c r="O1495" s="16">
        <v>44926</v>
      </c>
      <c r="P1495" s="15">
        <v>100</v>
      </c>
      <c r="Q1495" s="15">
        <v>100</v>
      </c>
      <c r="R1495" s="15">
        <v>5</v>
      </c>
      <c r="S1495" s="17">
        <v>0.05</v>
      </c>
      <c r="T1495" s="17">
        <v>0.05</v>
      </c>
    </row>
    <row r="1496" spans="1:20" x14ac:dyDescent="0.25">
      <c r="A1496" s="15">
        <v>1495</v>
      </c>
      <c r="B1496" s="15" t="s">
        <v>2853</v>
      </c>
      <c r="C1496" s="15">
        <v>3992</v>
      </c>
      <c r="D1496" s="15" t="s">
        <v>430</v>
      </c>
      <c r="E1496" s="15" t="s">
        <v>2846</v>
      </c>
      <c r="F1496" s="15" t="s">
        <v>2846</v>
      </c>
      <c r="G1496" s="15" t="s">
        <v>205</v>
      </c>
      <c r="H1496" s="15" t="s">
        <v>1334</v>
      </c>
      <c r="I1496" s="15" t="s">
        <v>2855</v>
      </c>
      <c r="J1496" s="15" t="s">
        <v>56</v>
      </c>
      <c r="K1496" s="15" t="s">
        <v>57</v>
      </c>
      <c r="L1496" s="15" t="s">
        <v>58</v>
      </c>
      <c r="M1496" s="15" t="s">
        <v>59</v>
      </c>
      <c r="N1496" s="16">
        <v>44166</v>
      </c>
      <c r="O1496" s="16">
        <v>44926</v>
      </c>
      <c r="P1496" s="15">
        <v>50</v>
      </c>
      <c r="Q1496" s="15">
        <v>100</v>
      </c>
      <c r="R1496" s="15">
        <v>0</v>
      </c>
      <c r="S1496" s="17">
        <v>0</v>
      </c>
      <c r="T1496" s="17">
        <v>0</v>
      </c>
    </row>
    <row r="1497" spans="1:20" x14ac:dyDescent="0.25">
      <c r="A1497" s="15">
        <v>1496</v>
      </c>
      <c r="B1497" s="15" t="s">
        <v>2853</v>
      </c>
      <c r="C1497" s="15">
        <v>3992</v>
      </c>
      <c r="D1497" s="15" t="s">
        <v>430</v>
      </c>
      <c r="E1497" s="15" t="s">
        <v>2846</v>
      </c>
      <c r="F1497" s="15" t="s">
        <v>2846</v>
      </c>
      <c r="G1497" s="15" t="s">
        <v>211</v>
      </c>
      <c r="H1497" s="15" t="s">
        <v>1335</v>
      </c>
      <c r="I1497" s="15" t="s">
        <v>2855</v>
      </c>
      <c r="J1497" s="15" t="s">
        <v>183</v>
      </c>
      <c r="K1497" s="15" t="s">
        <v>184</v>
      </c>
      <c r="L1497" s="15" t="s">
        <v>146</v>
      </c>
      <c r="M1497" s="15" t="s">
        <v>147</v>
      </c>
      <c r="N1497" s="16">
        <v>43952</v>
      </c>
      <c r="O1497" s="16">
        <v>44377</v>
      </c>
      <c r="P1497" s="15">
        <v>30</v>
      </c>
      <c r="Q1497" s="15">
        <v>100</v>
      </c>
      <c r="R1497" s="15">
        <v>15</v>
      </c>
      <c r="S1497" s="17">
        <v>0.5</v>
      </c>
      <c r="T1497" s="17">
        <v>0.15</v>
      </c>
    </row>
    <row r="1498" spans="1:20" x14ac:dyDescent="0.25">
      <c r="A1498" s="15">
        <v>1497</v>
      </c>
      <c r="B1498" s="15" t="s">
        <v>2853</v>
      </c>
      <c r="C1498" s="15">
        <v>3992</v>
      </c>
      <c r="D1498" s="15" t="s">
        <v>430</v>
      </c>
      <c r="E1498" s="15" t="s">
        <v>2846</v>
      </c>
      <c r="F1498" s="15" t="s">
        <v>2846</v>
      </c>
      <c r="G1498" s="15" t="s">
        <v>51</v>
      </c>
      <c r="H1498" s="15" t="s">
        <v>1336</v>
      </c>
      <c r="I1498" s="15" t="s">
        <v>2855</v>
      </c>
      <c r="J1498" s="15" t="s">
        <v>175</v>
      </c>
      <c r="K1498" s="15" t="s">
        <v>176</v>
      </c>
      <c r="L1498" s="15" t="s">
        <v>177</v>
      </c>
      <c r="M1498" s="15" t="s">
        <v>177</v>
      </c>
      <c r="N1498" s="16">
        <v>43983</v>
      </c>
      <c r="O1498" s="16">
        <v>44377</v>
      </c>
      <c r="P1498" s="15">
        <v>60</v>
      </c>
      <c r="Q1498" s="15">
        <v>100</v>
      </c>
      <c r="R1498" s="15">
        <v>4</v>
      </c>
      <c r="S1498" s="17">
        <v>6.6666666666666666E-2</v>
      </c>
      <c r="T1498" s="17">
        <v>0.04</v>
      </c>
    </row>
    <row r="1499" spans="1:20" x14ac:dyDescent="0.25">
      <c r="A1499" s="15">
        <v>1498</v>
      </c>
      <c r="B1499" s="15" t="s">
        <v>2853</v>
      </c>
      <c r="C1499" s="15">
        <v>3992</v>
      </c>
      <c r="D1499" s="15" t="s">
        <v>430</v>
      </c>
      <c r="E1499" s="15" t="s">
        <v>2846</v>
      </c>
      <c r="F1499" s="15" t="s">
        <v>2846</v>
      </c>
      <c r="G1499" s="15" t="s">
        <v>208</v>
      </c>
      <c r="H1499" s="15" t="s">
        <v>1337</v>
      </c>
      <c r="I1499" s="15" t="s">
        <v>2855</v>
      </c>
      <c r="J1499" s="15" t="s">
        <v>56</v>
      </c>
      <c r="K1499" s="15" t="s">
        <v>57</v>
      </c>
      <c r="L1499" s="15" t="s">
        <v>58</v>
      </c>
      <c r="M1499" s="15" t="s">
        <v>59</v>
      </c>
      <c r="N1499" s="16">
        <v>44409</v>
      </c>
      <c r="O1499" s="16">
        <v>44926</v>
      </c>
      <c r="P1499" s="15">
        <v>0</v>
      </c>
      <c r="Q1499" s="15">
        <v>100</v>
      </c>
      <c r="R1499" s="15">
        <v>0</v>
      </c>
      <c r="S1499" s="17">
        <v>0</v>
      </c>
      <c r="T1499" s="17">
        <v>0</v>
      </c>
    </row>
    <row r="1500" spans="1:20" x14ac:dyDescent="0.25">
      <c r="A1500" s="15">
        <v>1499</v>
      </c>
      <c r="B1500" s="15" t="s">
        <v>2853</v>
      </c>
      <c r="C1500" s="15">
        <v>3992</v>
      </c>
      <c r="D1500" s="15" t="s">
        <v>430</v>
      </c>
      <c r="E1500" s="15" t="s">
        <v>2846</v>
      </c>
      <c r="F1500" s="15" t="s">
        <v>2846</v>
      </c>
      <c r="G1500" s="15" t="s">
        <v>209</v>
      </c>
      <c r="H1500" s="15" t="s">
        <v>1338</v>
      </c>
      <c r="I1500" s="15" t="s">
        <v>2855</v>
      </c>
      <c r="J1500" s="15" t="s">
        <v>56</v>
      </c>
      <c r="K1500" s="15" t="s">
        <v>57</v>
      </c>
      <c r="L1500" s="15" t="s">
        <v>58</v>
      </c>
      <c r="M1500" s="15" t="s">
        <v>59</v>
      </c>
      <c r="N1500" s="16">
        <v>43983</v>
      </c>
      <c r="O1500" s="16">
        <v>44926</v>
      </c>
      <c r="P1500" s="15">
        <v>30</v>
      </c>
      <c r="Q1500" s="15">
        <v>100</v>
      </c>
      <c r="R1500" s="15">
        <v>20</v>
      </c>
      <c r="S1500" s="17">
        <v>0.66666666666666663</v>
      </c>
      <c r="T1500" s="17">
        <v>0.2</v>
      </c>
    </row>
    <row r="1501" spans="1:20" x14ac:dyDescent="0.25">
      <c r="A1501" s="15">
        <v>1500</v>
      </c>
      <c r="B1501" s="15" t="s">
        <v>2853</v>
      </c>
      <c r="C1501" s="15">
        <v>3992</v>
      </c>
      <c r="D1501" s="15" t="s">
        <v>430</v>
      </c>
      <c r="E1501" s="15" t="s">
        <v>2846</v>
      </c>
      <c r="F1501" s="15" t="s">
        <v>2846</v>
      </c>
      <c r="G1501" s="15" t="s">
        <v>46</v>
      </c>
      <c r="H1501" s="15" t="s">
        <v>1339</v>
      </c>
      <c r="I1501" s="15" t="s">
        <v>2855</v>
      </c>
      <c r="J1501" s="15" t="s">
        <v>183</v>
      </c>
      <c r="K1501" s="15" t="s">
        <v>184</v>
      </c>
      <c r="L1501" s="15" t="s">
        <v>146</v>
      </c>
      <c r="M1501" s="15" t="s">
        <v>147</v>
      </c>
      <c r="N1501" s="16">
        <v>43952</v>
      </c>
      <c r="O1501" s="16">
        <v>45291</v>
      </c>
      <c r="P1501" s="15">
        <v>100</v>
      </c>
      <c r="Q1501" s="15">
        <v>100</v>
      </c>
      <c r="R1501" s="15">
        <v>0</v>
      </c>
      <c r="S1501" s="17">
        <v>0</v>
      </c>
      <c r="T1501" s="17">
        <v>0</v>
      </c>
    </row>
    <row r="1502" spans="1:20" x14ac:dyDescent="0.25">
      <c r="A1502" s="15">
        <v>1501</v>
      </c>
      <c r="B1502" s="15" t="s">
        <v>2853</v>
      </c>
      <c r="C1502" s="15">
        <v>3992</v>
      </c>
      <c r="D1502" s="15" t="s">
        <v>430</v>
      </c>
      <c r="E1502" s="15" t="s">
        <v>2846</v>
      </c>
      <c r="F1502" s="15" t="s">
        <v>2846</v>
      </c>
      <c r="G1502" s="15" t="s">
        <v>40</v>
      </c>
      <c r="H1502" s="15" t="s">
        <v>1340</v>
      </c>
      <c r="I1502" s="15" t="s">
        <v>2855</v>
      </c>
      <c r="J1502" s="15" t="s">
        <v>175</v>
      </c>
      <c r="K1502" s="15" t="s">
        <v>176</v>
      </c>
      <c r="L1502" s="15" t="s">
        <v>177</v>
      </c>
      <c r="M1502" s="15" t="s">
        <v>177</v>
      </c>
      <c r="N1502" s="16">
        <v>44013</v>
      </c>
      <c r="O1502" s="16">
        <v>44926</v>
      </c>
      <c r="P1502" s="15">
        <v>10</v>
      </c>
      <c r="Q1502" s="15">
        <v>100</v>
      </c>
      <c r="R1502" s="15">
        <v>0</v>
      </c>
      <c r="S1502" s="17">
        <v>0</v>
      </c>
      <c r="T1502" s="17">
        <v>0</v>
      </c>
    </row>
    <row r="1503" spans="1:20" x14ac:dyDescent="0.25">
      <c r="A1503" s="15">
        <v>1502</v>
      </c>
      <c r="B1503" s="15" t="s">
        <v>2853</v>
      </c>
      <c r="C1503" s="15">
        <v>3992</v>
      </c>
      <c r="D1503" s="15" t="s">
        <v>430</v>
      </c>
      <c r="E1503" s="15" t="s">
        <v>2846</v>
      </c>
      <c r="F1503" s="15" t="s">
        <v>2846</v>
      </c>
      <c r="G1503" s="15" t="s">
        <v>48</v>
      </c>
      <c r="H1503" s="15" t="s">
        <v>1341</v>
      </c>
      <c r="I1503" s="15" t="s">
        <v>2855</v>
      </c>
      <c r="J1503" s="15" t="s">
        <v>168</v>
      </c>
      <c r="K1503" s="15" t="s">
        <v>169</v>
      </c>
      <c r="L1503" s="15" t="s">
        <v>170</v>
      </c>
      <c r="M1503" s="15" t="s">
        <v>171</v>
      </c>
      <c r="N1503" s="16">
        <v>44013</v>
      </c>
      <c r="O1503" s="16">
        <v>45291</v>
      </c>
      <c r="P1503" s="15">
        <v>47</v>
      </c>
      <c r="Q1503" s="15">
        <v>100</v>
      </c>
      <c r="R1503" s="15">
        <v>0</v>
      </c>
      <c r="S1503" s="17">
        <v>0</v>
      </c>
      <c r="T1503" s="17">
        <v>0</v>
      </c>
    </row>
    <row r="1504" spans="1:20" x14ac:dyDescent="0.25">
      <c r="A1504" s="15">
        <v>1503</v>
      </c>
      <c r="B1504" s="15" t="s">
        <v>2853</v>
      </c>
      <c r="C1504" s="15">
        <v>3992</v>
      </c>
      <c r="D1504" s="15" t="s">
        <v>430</v>
      </c>
      <c r="E1504" s="15" t="s">
        <v>2846</v>
      </c>
      <c r="F1504" s="15" t="s">
        <v>2846</v>
      </c>
      <c r="G1504" s="15" t="s">
        <v>43</v>
      </c>
      <c r="H1504" s="15" t="s">
        <v>1342</v>
      </c>
      <c r="I1504" s="15" t="s">
        <v>2855</v>
      </c>
      <c r="J1504" s="15" t="s">
        <v>168</v>
      </c>
      <c r="K1504" s="15" t="s">
        <v>169</v>
      </c>
      <c r="L1504" s="15" t="s">
        <v>170</v>
      </c>
      <c r="M1504" s="15" t="s">
        <v>171</v>
      </c>
      <c r="N1504" s="16">
        <v>44013</v>
      </c>
      <c r="O1504" s="16">
        <v>44926</v>
      </c>
      <c r="P1504" s="15">
        <v>3</v>
      </c>
      <c r="Q1504" s="15">
        <v>100</v>
      </c>
      <c r="R1504" s="15">
        <v>0</v>
      </c>
      <c r="S1504" s="17">
        <v>0</v>
      </c>
      <c r="T1504" s="17">
        <v>0</v>
      </c>
    </row>
    <row r="1505" spans="1:20" x14ac:dyDescent="0.25">
      <c r="A1505" s="15">
        <v>1504</v>
      </c>
      <c r="B1505" s="15" t="s">
        <v>2853</v>
      </c>
      <c r="C1505" s="15">
        <v>3992</v>
      </c>
      <c r="D1505" s="15" t="s">
        <v>430</v>
      </c>
      <c r="E1505" s="15" t="s">
        <v>2846</v>
      </c>
      <c r="F1505" s="15" t="s">
        <v>2846</v>
      </c>
      <c r="G1505" s="15" t="s">
        <v>49</v>
      </c>
      <c r="H1505" s="15" t="s">
        <v>1343</v>
      </c>
      <c r="I1505" s="15" t="s">
        <v>2855</v>
      </c>
      <c r="J1505" s="15" t="s">
        <v>168</v>
      </c>
      <c r="K1505" s="15" t="s">
        <v>169</v>
      </c>
      <c r="L1505" s="15" t="s">
        <v>170</v>
      </c>
      <c r="M1505" s="15" t="s">
        <v>171</v>
      </c>
      <c r="N1505" s="16">
        <v>44013</v>
      </c>
      <c r="O1505" s="16">
        <v>45291</v>
      </c>
      <c r="P1505" s="15">
        <v>47</v>
      </c>
      <c r="Q1505" s="15">
        <v>100</v>
      </c>
      <c r="R1505" s="15">
        <v>0</v>
      </c>
      <c r="S1505" s="17">
        <v>0</v>
      </c>
      <c r="T1505" s="17">
        <v>0</v>
      </c>
    </row>
    <row r="1506" spans="1:20" x14ac:dyDescent="0.25">
      <c r="A1506" s="15">
        <v>1505</v>
      </c>
      <c r="B1506" s="15" t="s">
        <v>2853</v>
      </c>
      <c r="C1506" s="15">
        <v>3992</v>
      </c>
      <c r="D1506" s="15" t="s">
        <v>430</v>
      </c>
      <c r="E1506" s="15" t="s">
        <v>2846</v>
      </c>
      <c r="F1506" s="15" t="s">
        <v>2846</v>
      </c>
      <c r="G1506" s="15" t="s">
        <v>39</v>
      </c>
      <c r="H1506" s="15" t="s">
        <v>1344</v>
      </c>
      <c r="I1506" s="15" t="s">
        <v>2855</v>
      </c>
      <c r="J1506" s="15" t="s">
        <v>175</v>
      </c>
      <c r="K1506" s="15" t="s">
        <v>176</v>
      </c>
      <c r="L1506" s="15" t="s">
        <v>177</v>
      </c>
      <c r="M1506" s="15" t="s">
        <v>177</v>
      </c>
      <c r="N1506" s="16">
        <v>43936</v>
      </c>
      <c r="O1506" s="16">
        <v>44926</v>
      </c>
      <c r="P1506" s="15">
        <v>100</v>
      </c>
      <c r="Q1506" s="15">
        <v>100</v>
      </c>
      <c r="R1506" s="15">
        <v>30</v>
      </c>
      <c r="S1506" s="17">
        <v>0.3</v>
      </c>
      <c r="T1506" s="17">
        <v>0.3</v>
      </c>
    </row>
    <row r="1507" spans="1:20" x14ac:dyDescent="0.25">
      <c r="A1507" s="15">
        <v>1506</v>
      </c>
      <c r="B1507" s="15" t="s">
        <v>2853</v>
      </c>
      <c r="C1507" s="15">
        <v>3992</v>
      </c>
      <c r="D1507" s="15" t="s">
        <v>430</v>
      </c>
      <c r="E1507" s="15" t="s">
        <v>2846</v>
      </c>
      <c r="F1507" s="15" t="s">
        <v>2846</v>
      </c>
      <c r="G1507" s="15" t="s">
        <v>44</v>
      </c>
      <c r="H1507" s="15" t="s">
        <v>1345</v>
      </c>
      <c r="I1507" s="15" t="s">
        <v>2855</v>
      </c>
      <c r="J1507" s="15" t="s">
        <v>168</v>
      </c>
      <c r="K1507" s="15" t="s">
        <v>169</v>
      </c>
      <c r="L1507" s="15" t="s">
        <v>170</v>
      </c>
      <c r="M1507" s="15" t="s">
        <v>171</v>
      </c>
      <c r="N1507" s="16">
        <v>44196</v>
      </c>
      <c r="O1507" s="16">
        <v>45291</v>
      </c>
      <c r="P1507" s="15">
        <v>3</v>
      </c>
      <c r="Q1507" s="15">
        <v>100</v>
      </c>
      <c r="R1507" s="15">
        <v>0</v>
      </c>
      <c r="S1507" s="17">
        <v>0</v>
      </c>
      <c r="T1507" s="17">
        <v>0</v>
      </c>
    </row>
    <row r="1508" spans="1:20" x14ac:dyDescent="0.25">
      <c r="A1508" s="15">
        <v>1507</v>
      </c>
      <c r="B1508" s="15" t="s">
        <v>2853</v>
      </c>
      <c r="C1508" s="15">
        <v>3992</v>
      </c>
      <c r="D1508" s="15" t="s">
        <v>430</v>
      </c>
      <c r="E1508" s="15" t="s">
        <v>2846</v>
      </c>
      <c r="F1508" s="15" t="s">
        <v>2846</v>
      </c>
      <c r="G1508" s="15" t="s">
        <v>207</v>
      </c>
      <c r="H1508" s="15" t="s">
        <v>1346</v>
      </c>
      <c r="I1508" s="15" t="s">
        <v>2855</v>
      </c>
      <c r="J1508" s="15" t="s">
        <v>175</v>
      </c>
      <c r="K1508" s="15" t="s">
        <v>176</v>
      </c>
      <c r="L1508" s="15" t="s">
        <v>177</v>
      </c>
      <c r="M1508" s="15" t="s">
        <v>177</v>
      </c>
      <c r="N1508" s="16">
        <v>44650</v>
      </c>
      <c r="O1508" s="16">
        <v>45153</v>
      </c>
      <c r="P1508" s="15">
        <v>0</v>
      </c>
      <c r="Q1508" s="15">
        <v>100</v>
      </c>
      <c r="R1508" s="15">
        <v>0</v>
      </c>
      <c r="S1508" s="17">
        <v>0</v>
      </c>
      <c r="T1508" s="17">
        <v>0</v>
      </c>
    </row>
    <row r="1509" spans="1:20" x14ac:dyDescent="0.25">
      <c r="A1509" s="15">
        <v>1508</v>
      </c>
      <c r="B1509" s="15" t="s">
        <v>2853</v>
      </c>
      <c r="C1509" s="15">
        <v>3992</v>
      </c>
      <c r="D1509" s="15" t="s">
        <v>430</v>
      </c>
      <c r="E1509" s="15" t="s">
        <v>2846</v>
      </c>
      <c r="F1509" s="15" t="s">
        <v>2846</v>
      </c>
      <c r="G1509" s="15" t="s">
        <v>212</v>
      </c>
      <c r="H1509" s="15" t="s">
        <v>1347</v>
      </c>
      <c r="I1509" s="15" t="s">
        <v>2855</v>
      </c>
      <c r="J1509" s="15" t="s">
        <v>168</v>
      </c>
      <c r="K1509" s="15" t="s">
        <v>169</v>
      </c>
      <c r="L1509" s="15" t="s">
        <v>170</v>
      </c>
      <c r="M1509" s="15" t="s">
        <v>171</v>
      </c>
      <c r="N1509" s="16">
        <v>43952</v>
      </c>
      <c r="O1509" s="16">
        <v>44926</v>
      </c>
      <c r="P1509" s="15">
        <v>1</v>
      </c>
      <c r="Q1509" s="15">
        <v>3</v>
      </c>
      <c r="R1509" s="15">
        <v>0</v>
      </c>
      <c r="S1509" s="17">
        <v>0</v>
      </c>
      <c r="T1509" s="17">
        <v>0</v>
      </c>
    </row>
    <row r="1510" spans="1:20" x14ac:dyDescent="0.25">
      <c r="A1510" s="15">
        <v>1509</v>
      </c>
      <c r="B1510" s="15" t="s">
        <v>2853</v>
      </c>
      <c r="C1510" s="15">
        <v>3992</v>
      </c>
      <c r="D1510" s="15" t="s">
        <v>430</v>
      </c>
      <c r="E1510" s="15" t="s">
        <v>2846</v>
      </c>
      <c r="F1510" s="15" t="s">
        <v>2846</v>
      </c>
      <c r="G1510" s="15" t="s">
        <v>47</v>
      </c>
      <c r="H1510" s="15" t="s">
        <v>1348</v>
      </c>
      <c r="I1510" s="15" t="s">
        <v>2855</v>
      </c>
      <c r="J1510" s="15" t="s">
        <v>183</v>
      </c>
      <c r="K1510" s="15" t="s">
        <v>184</v>
      </c>
      <c r="L1510" s="15" t="s">
        <v>146</v>
      </c>
      <c r="M1510" s="15" t="s">
        <v>147</v>
      </c>
      <c r="N1510" s="16">
        <v>43952</v>
      </c>
      <c r="O1510" s="16">
        <v>44926</v>
      </c>
      <c r="P1510" s="15">
        <v>1</v>
      </c>
      <c r="Q1510" s="15">
        <v>3</v>
      </c>
      <c r="R1510" s="15">
        <v>0</v>
      </c>
      <c r="S1510" s="17">
        <v>0</v>
      </c>
      <c r="T1510" s="17">
        <v>0</v>
      </c>
    </row>
    <row r="1511" spans="1:20" x14ac:dyDescent="0.25">
      <c r="A1511" s="15">
        <v>1510</v>
      </c>
      <c r="B1511" s="15" t="s">
        <v>2853</v>
      </c>
      <c r="C1511" s="15">
        <v>3992</v>
      </c>
      <c r="D1511" s="15" t="s">
        <v>430</v>
      </c>
      <c r="E1511" s="15" t="s">
        <v>2846</v>
      </c>
      <c r="F1511" s="15" t="s">
        <v>2846</v>
      </c>
      <c r="G1511" s="15" t="s">
        <v>50</v>
      </c>
      <c r="H1511" s="15" t="s">
        <v>1349</v>
      </c>
      <c r="I1511" s="15" t="s">
        <v>2855</v>
      </c>
      <c r="J1511" s="15" t="s">
        <v>56</v>
      </c>
      <c r="K1511" s="15" t="s">
        <v>57</v>
      </c>
      <c r="L1511" s="15" t="s">
        <v>58</v>
      </c>
      <c r="M1511" s="15" t="s">
        <v>59</v>
      </c>
      <c r="N1511" s="16">
        <v>43983</v>
      </c>
      <c r="O1511" s="16">
        <v>44926</v>
      </c>
      <c r="P1511" s="15">
        <v>10</v>
      </c>
      <c r="Q1511" s="15">
        <v>32</v>
      </c>
      <c r="R1511" s="15">
        <v>1</v>
      </c>
      <c r="S1511" s="17">
        <v>0.1</v>
      </c>
      <c r="T1511" s="17">
        <v>3.125E-2</v>
      </c>
    </row>
    <row r="1512" spans="1:20" x14ac:dyDescent="0.25">
      <c r="A1512" s="15">
        <v>1511</v>
      </c>
      <c r="B1512" s="15" t="s">
        <v>2853</v>
      </c>
      <c r="C1512" s="15">
        <v>3992</v>
      </c>
      <c r="D1512" s="15" t="s">
        <v>430</v>
      </c>
      <c r="E1512" s="15" t="s">
        <v>2846</v>
      </c>
      <c r="F1512" s="15" t="s">
        <v>2846</v>
      </c>
      <c r="G1512" s="15" t="s">
        <v>244</v>
      </c>
      <c r="H1512" s="15" t="s">
        <v>1350</v>
      </c>
      <c r="I1512" s="15" t="s">
        <v>2855</v>
      </c>
      <c r="J1512" s="15" t="s">
        <v>56</v>
      </c>
      <c r="K1512" s="15" t="s">
        <v>57</v>
      </c>
      <c r="L1512" s="15" t="s">
        <v>58</v>
      </c>
      <c r="M1512" s="15" t="s">
        <v>59</v>
      </c>
      <c r="N1512" s="16">
        <v>43983</v>
      </c>
      <c r="O1512" s="16">
        <v>44348</v>
      </c>
      <c r="P1512" s="15">
        <v>50</v>
      </c>
      <c r="Q1512" s="15">
        <v>100</v>
      </c>
      <c r="R1512" s="15">
        <v>0</v>
      </c>
      <c r="S1512" s="17">
        <v>0</v>
      </c>
      <c r="T1512" s="17">
        <v>0</v>
      </c>
    </row>
    <row r="1513" spans="1:20" x14ac:dyDescent="0.25">
      <c r="A1513" s="15">
        <v>1512</v>
      </c>
      <c r="B1513" s="15" t="s">
        <v>2853</v>
      </c>
      <c r="C1513" s="15">
        <v>3992</v>
      </c>
      <c r="D1513" s="15" t="s">
        <v>430</v>
      </c>
      <c r="E1513" s="15" t="s">
        <v>2846</v>
      </c>
      <c r="F1513" s="15" t="s">
        <v>2846</v>
      </c>
      <c r="G1513" s="15" t="s">
        <v>127</v>
      </c>
      <c r="H1513" s="15" t="s">
        <v>1351</v>
      </c>
      <c r="I1513" s="15" t="s">
        <v>2855</v>
      </c>
      <c r="J1513" s="15" t="s">
        <v>881</v>
      </c>
      <c r="K1513" s="15" t="s">
        <v>882</v>
      </c>
      <c r="L1513" s="15" t="s">
        <v>170</v>
      </c>
      <c r="M1513" s="15" t="s">
        <v>171</v>
      </c>
      <c r="N1513" s="16">
        <v>44136</v>
      </c>
      <c r="O1513" s="16">
        <v>44531</v>
      </c>
      <c r="P1513" s="15">
        <v>50</v>
      </c>
      <c r="Q1513" s="15">
        <v>100</v>
      </c>
      <c r="R1513" s="15">
        <v>0</v>
      </c>
      <c r="S1513" s="17">
        <v>0</v>
      </c>
      <c r="T1513" s="17">
        <v>0</v>
      </c>
    </row>
    <row r="1514" spans="1:20" x14ac:dyDescent="0.25">
      <c r="A1514" s="15">
        <v>1513</v>
      </c>
      <c r="B1514" s="15" t="s">
        <v>2853</v>
      </c>
      <c r="C1514" s="15">
        <v>3992</v>
      </c>
      <c r="D1514" s="15" t="s">
        <v>430</v>
      </c>
      <c r="E1514" s="15" t="s">
        <v>2846</v>
      </c>
      <c r="F1514" s="15" t="s">
        <v>2846</v>
      </c>
      <c r="G1514" s="15" t="s">
        <v>139</v>
      </c>
      <c r="H1514" s="15" t="s">
        <v>1352</v>
      </c>
      <c r="I1514" s="15" t="s">
        <v>2855</v>
      </c>
      <c r="J1514" s="15" t="s">
        <v>881</v>
      </c>
      <c r="K1514" s="15" t="s">
        <v>882</v>
      </c>
      <c r="L1514" s="15" t="s">
        <v>170</v>
      </c>
      <c r="M1514" s="15" t="s">
        <v>171</v>
      </c>
      <c r="N1514" s="16">
        <v>44013</v>
      </c>
      <c r="O1514" s="16">
        <v>44196</v>
      </c>
      <c r="P1514" s="15">
        <v>100</v>
      </c>
      <c r="Q1514" s="15">
        <v>100</v>
      </c>
      <c r="R1514" s="15">
        <v>0</v>
      </c>
      <c r="S1514" s="17">
        <v>0</v>
      </c>
      <c r="T1514" s="17">
        <v>0</v>
      </c>
    </row>
    <row r="1515" spans="1:20" x14ac:dyDescent="0.25">
      <c r="A1515" s="15">
        <v>1514</v>
      </c>
      <c r="B1515" s="15" t="s">
        <v>2853</v>
      </c>
      <c r="C1515" s="15">
        <v>3992</v>
      </c>
      <c r="D1515" s="15" t="s">
        <v>430</v>
      </c>
      <c r="E1515" s="15" t="s">
        <v>2846</v>
      </c>
      <c r="F1515" s="15" t="s">
        <v>2846</v>
      </c>
      <c r="G1515" s="15" t="s">
        <v>104</v>
      </c>
      <c r="H1515" s="15" t="s">
        <v>1353</v>
      </c>
      <c r="I1515" s="15" t="s">
        <v>2855</v>
      </c>
      <c r="J1515" s="15" t="s">
        <v>317</v>
      </c>
      <c r="K1515" s="15" t="s">
        <v>318</v>
      </c>
      <c r="L1515" s="15" t="s">
        <v>319</v>
      </c>
      <c r="M1515" s="15" t="s">
        <v>320</v>
      </c>
      <c r="N1515" s="16">
        <v>43983</v>
      </c>
      <c r="O1515" s="16">
        <v>44196</v>
      </c>
      <c r="P1515" s="15">
        <v>100</v>
      </c>
      <c r="Q1515" s="15">
        <v>100</v>
      </c>
      <c r="R1515" s="15">
        <v>0</v>
      </c>
      <c r="S1515" s="17">
        <v>0</v>
      </c>
      <c r="T1515" s="17">
        <v>0</v>
      </c>
    </row>
    <row r="1516" spans="1:20" x14ac:dyDescent="0.25">
      <c r="A1516" s="15">
        <v>1515</v>
      </c>
      <c r="B1516" s="15" t="s">
        <v>2853</v>
      </c>
      <c r="C1516" s="15">
        <v>3992</v>
      </c>
      <c r="D1516" s="15" t="s">
        <v>430</v>
      </c>
      <c r="E1516" s="15" t="s">
        <v>2846</v>
      </c>
      <c r="F1516" s="15" t="s">
        <v>2846</v>
      </c>
      <c r="G1516" s="15" t="s">
        <v>118</v>
      </c>
      <c r="H1516" s="15" t="s">
        <v>1354</v>
      </c>
      <c r="I1516" s="15" t="s">
        <v>2855</v>
      </c>
      <c r="J1516" s="15" t="s">
        <v>56</v>
      </c>
      <c r="K1516" s="15" t="s">
        <v>57</v>
      </c>
      <c r="L1516" s="15" t="s">
        <v>58</v>
      </c>
      <c r="M1516" s="15" t="s">
        <v>59</v>
      </c>
      <c r="N1516" s="16">
        <v>43966</v>
      </c>
      <c r="O1516" s="16">
        <v>44545</v>
      </c>
      <c r="P1516" s="15">
        <v>50</v>
      </c>
      <c r="Q1516" s="15">
        <v>100</v>
      </c>
      <c r="R1516" s="15">
        <v>28</v>
      </c>
      <c r="S1516" s="17">
        <v>0.56000000000000005</v>
      </c>
      <c r="T1516" s="17">
        <v>0.28000000000000003</v>
      </c>
    </row>
    <row r="1517" spans="1:20" x14ac:dyDescent="0.25">
      <c r="A1517" s="15">
        <v>1516</v>
      </c>
      <c r="B1517" s="15" t="s">
        <v>2853</v>
      </c>
      <c r="C1517" s="15">
        <v>3992</v>
      </c>
      <c r="D1517" s="15" t="s">
        <v>430</v>
      </c>
      <c r="E1517" s="15" t="s">
        <v>2846</v>
      </c>
      <c r="F1517" s="15" t="s">
        <v>2846</v>
      </c>
      <c r="G1517" s="15" t="s">
        <v>103</v>
      </c>
      <c r="H1517" s="15" t="s">
        <v>1355</v>
      </c>
      <c r="I1517" s="15" t="s">
        <v>2855</v>
      </c>
      <c r="J1517" s="15" t="s">
        <v>881</v>
      </c>
      <c r="K1517" s="15" t="s">
        <v>882</v>
      </c>
      <c r="L1517" s="15" t="s">
        <v>170</v>
      </c>
      <c r="M1517" s="15" t="s">
        <v>171</v>
      </c>
      <c r="N1517" s="16">
        <v>44136</v>
      </c>
      <c r="O1517" s="16">
        <v>44531</v>
      </c>
      <c r="P1517" s="15">
        <v>50</v>
      </c>
      <c r="Q1517" s="15">
        <v>100</v>
      </c>
      <c r="R1517" s="15">
        <v>0</v>
      </c>
      <c r="S1517" s="17">
        <v>0</v>
      </c>
      <c r="T1517" s="17">
        <v>0</v>
      </c>
    </row>
    <row r="1518" spans="1:20" x14ac:dyDescent="0.25">
      <c r="A1518" s="15">
        <v>1517</v>
      </c>
      <c r="B1518" s="15" t="s">
        <v>2853</v>
      </c>
      <c r="C1518" s="15">
        <v>3992</v>
      </c>
      <c r="D1518" s="15" t="s">
        <v>430</v>
      </c>
      <c r="E1518" s="15" t="s">
        <v>2846</v>
      </c>
      <c r="F1518" s="15" t="s">
        <v>2846</v>
      </c>
      <c r="G1518" s="15" t="s">
        <v>105</v>
      </c>
      <c r="H1518" s="15" t="s">
        <v>1356</v>
      </c>
      <c r="I1518" s="15" t="s">
        <v>2855</v>
      </c>
      <c r="J1518" s="15" t="s">
        <v>56</v>
      </c>
      <c r="K1518" s="15" t="s">
        <v>57</v>
      </c>
      <c r="L1518" s="15" t="s">
        <v>58</v>
      </c>
      <c r="M1518" s="15" t="s">
        <v>59</v>
      </c>
      <c r="N1518" s="16">
        <v>43983</v>
      </c>
      <c r="O1518" s="16">
        <v>44926</v>
      </c>
      <c r="P1518" s="15">
        <v>20</v>
      </c>
      <c r="Q1518" s="15">
        <v>100</v>
      </c>
      <c r="R1518" s="15">
        <v>12</v>
      </c>
      <c r="S1518" s="17">
        <v>0.6</v>
      </c>
      <c r="T1518" s="17">
        <v>0.12</v>
      </c>
    </row>
    <row r="1519" spans="1:20" x14ac:dyDescent="0.25">
      <c r="A1519" s="15">
        <v>1518</v>
      </c>
      <c r="B1519" s="15" t="s">
        <v>2853</v>
      </c>
      <c r="C1519" s="15">
        <v>3992</v>
      </c>
      <c r="D1519" s="15" t="s">
        <v>430</v>
      </c>
      <c r="E1519" s="15" t="s">
        <v>2846</v>
      </c>
      <c r="F1519" s="15" t="s">
        <v>2846</v>
      </c>
      <c r="G1519" s="15" t="s">
        <v>119</v>
      </c>
      <c r="H1519" s="15" t="s">
        <v>1357</v>
      </c>
      <c r="I1519" s="15" t="s">
        <v>2855</v>
      </c>
      <c r="J1519" s="15" t="s">
        <v>56</v>
      </c>
      <c r="K1519" s="15" t="s">
        <v>57</v>
      </c>
      <c r="L1519" s="15" t="s">
        <v>58</v>
      </c>
      <c r="M1519" s="15" t="s">
        <v>59</v>
      </c>
      <c r="N1519" s="16">
        <v>43983</v>
      </c>
      <c r="O1519" s="16">
        <v>44925</v>
      </c>
      <c r="P1519" s="15">
        <v>10</v>
      </c>
      <c r="Q1519" s="15">
        <v>100</v>
      </c>
      <c r="R1519" s="15">
        <v>0</v>
      </c>
      <c r="S1519" s="17">
        <v>0</v>
      </c>
      <c r="T1519" s="17">
        <v>0</v>
      </c>
    </row>
    <row r="1520" spans="1:20" x14ac:dyDescent="0.25">
      <c r="A1520" s="15">
        <v>1519</v>
      </c>
      <c r="B1520" s="15" t="s">
        <v>2853</v>
      </c>
      <c r="C1520" s="15">
        <v>3992</v>
      </c>
      <c r="D1520" s="15" t="s">
        <v>430</v>
      </c>
      <c r="E1520" s="15" t="s">
        <v>2846</v>
      </c>
      <c r="F1520" s="15" t="s">
        <v>2846</v>
      </c>
      <c r="G1520" s="15" t="s">
        <v>107</v>
      </c>
      <c r="H1520" s="15" t="s">
        <v>1358</v>
      </c>
      <c r="I1520" s="15" t="s">
        <v>2855</v>
      </c>
      <c r="J1520" s="15" t="s">
        <v>317</v>
      </c>
      <c r="K1520" s="15" t="s">
        <v>318</v>
      </c>
      <c r="L1520" s="15" t="s">
        <v>319</v>
      </c>
      <c r="M1520" s="15" t="s">
        <v>320</v>
      </c>
      <c r="N1520" s="16">
        <v>44286</v>
      </c>
      <c r="O1520" s="16">
        <v>44926</v>
      </c>
      <c r="P1520" s="15">
        <v>0</v>
      </c>
      <c r="Q1520" s="15">
        <v>100</v>
      </c>
      <c r="R1520" s="15">
        <v>0</v>
      </c>
      <c r="S1520" s="17">
        <v>0</v>
      </c>
      <c r="T1520" s="17">
        <v>0</v>
      </c>
    </row>
    <row r="1521" spans="1:20" x14ac:dyDescent="0.25">
      <c r="A1521" s="15">
        <v>1520</v>
      </c>
      <c r="B1521" s="15" t="s">
        <v>2853</v>
      </c>
      <c r="C1521" s="15">
        <v>3992</v>
      </c>
      <c r="D1521" s="15" t="s">
        <v>430</v>
      </c>
      <c r="E1521" s="15" t="s">
        <v>2846</v>
      </c>
      <c r="F1521" s="15" t="s">
        <v>2846</v>
      </c>
      <c r="G1521" s="15" t="s">
        <v>124</v>
      </c>
      <c r="H1521" s="15" t="s">
        <v>1359</v>
      </c>
      <c r="I1521" s="15" t="s">
        <v>2855</v>
      </c>
      <c r="J1521" s="15" t="s">
        <v>56</v>
      </c>
      <c r="K1521" s="15" t="s">
        <v>57</v>
      </c>
      <c r="L1521" s="15" t="s">
        <v>58</v>
      </c>
      <c r="M1521" s="15" t="s">
        <v>59</v>
      </c>
      <c r="N1521" s="16">
        <v>44013</v>
      </c>
      <c r="O1521" s="16">
        <v>44561</v>
      </c>
      <c r="P1521" s="15">
        <v>25</v>
      </c>
      <c r="Q1521" s="15">
        <v>100</v>
      </c>
      <c r="R1521" s="15">
        <v>0</v>
      </c>
      <c r="S1521" s="17">
        <v>0</v>
      </c>
      <c r="T1521" s="17">
        <v>0</v>
      </c>
    </row>
    <row r="1522" spans="1:20" x14ac:dyDescent="0.25">
      <c r="A1522" s="15">
        <v>1521</v>
      </c>
      <c r="B1522" s="15" t="s">
        <v>2853</v>
      </c>
      <c r="C1522" s="15">
        <v>3992</v>
      </c>
      <c r="D1522" s="15" t="s">
        <v>430</v>
      </c>
      <c r="E1522" s="15" t="s">
        <v>2846</v>
      </c>
      <c r="F1522" s="15" t="s">
        <v>2846</v>
      </c>
      <c r="G1522" s="15" t="s">
        <v>116</v>
      </c>
      <c r="H1522" s="15" t="s">
        <v>1360</v>
      </c>
      <c r="I1522" s="15" t="s">
        <v>2855</v>
      </c>
      <c r="J1522" s="15" t="s">
        <v>56</v>
      </c>
      <c r="K1522" s="15" t="s">
        <v>57</v>
      </c>
      <c r="L1522" s="15" t="s">
        <v>58</v>
      </c>
      <c r="M1522" s="15" t="s">
        <v>59</v>
      </c>
      <c r="N1522" s="16">
        <v>44013</v>
      </c>
      <c r="O1522" s="16">
        <v>44926</v>
      </c>
      <c r="P1522" s="15">
        <v>20</v>
      </c>
      <c r="Q1522" s="15">
        <v>100</v>
      </c>
      <c r="R1522" s="15">
        <v>0</v>
      </c>
      <c r="S1522" s="17">
        <v>0</v>
      </c>
      <c r="T1522" s="17">
        <v>0</v>
      </c>
    </row>
    <row r="1523" spans="1:20" x14ac:dyDescent="0.25">
      <c r="A1523" s="15">
        <v>1522</v>
      </c>
      <c r="B1523" s="15" t="s">
        <v>2853</v>
      </c>
      <c r="C1523" s="15">
        <v>3992</v>
      </c>
      <c r="D1523" s="15" t="s">
        <v>430</v>
      </c>
      <c r="E1523" s="15" t="s">
        <v>2846</v>
      </c>
      <c r="F1523" s="15" t="s">
        <v>2846</v>
      </c>
      <c r="G1523" s="15" t="s">
        <v>115</v>
      </c>
      <c r="H1523" s="15" t="s">
        <v>1361</v>
      </c>
      <c r="I1523" s="15" t="s">
        <v>2855</v>
      </c>
      <c r="J1523" s="15" t="s">
        <v>317</v>
      </c>
      <c r="K1523" s="15" t="s">
        <v>318</v>
      </c>
      <c r="L1523" s="15" t="s">
        <v>319</v>
      </c>
      <c r="M1523" s="15" t="s">
        <v>320</v>
      </c>
      <c r="N1523" s="16">
        <v>44197</v>
      </c>
      <c r="O1523" s="16">
        <v>44896</v>
      </c>
      <c r="P1523" s="15">
        <v>0</v>
      </c>
      <c r="Q1523" s="15">
        <v>100</v>
      </c>
      <c r="R1523" s="15">
        <v>0</v>
      </c>
      <c r="S1523" s="17">
        <v>0</v>
      </c>
      <c r="T1523" s="17">
        <v>0</v>
      </c>
    </row>
    <row r="1524" spans="1:20" x14ac:dyDescent="0.25">
      <c r="A1524" s="15">
        <v>1523</v>
      </c>
      <c r="B1524" s="15" t="s">
        <v>2853</v>
      </c>
      <c r="C1524" s="15">
        <v>3992</v>
      </c>
      <c r="D1524" s="15" t="s">
        <v>430</v>
      </c>
      <c r="E1524" s="15" t="s">
        <v>2846</v>
      </c>
      <c r="F1524" s="15" t="s">
        <v>2846</v>
      </c>
      <c r="G1524" s="15" t="s">
        <v>117</v>
      </c>
      <c r="H1524" s="15" t="s">
        <v>1362</v>
      </c>
      <c r="I1524" s="15" t="s">
        <v>2855</v>
      </c>
      <c r="J1524" s="15" t="s">
        <v>56</v>
      </c>
      <c r="K1524" s="15" t="s">
        <v>57</v>
      </c>
      <c r="L1524" s="15" t="s">
        <v>58</v>
      </c>
      <c r="M1524" s="15" t="s">
        <v>59</v>
      </c>
      <c r="N1524" s="16">
        <v>43966</v>
      </c>
      <c r="O1524" s="16">
        <v>44545</v>
      </c>
      <c r="P1524" s="15">
        <v>50</v>
      </c>
      <c r="Q1524" s="15">
        <v>100</v>
      </c>
      <c r="R1524" s="15">
        <v>0</v>
      </c>
      <c r="S1524" s="17">
        <v>0</v>
      </c>
      <c r="T1524" s="17">
        <v>0</v>
      </c>
    </row>
    <row r="1525" spans="1:20" x14ac:dyDescent="0.25">
      <c r="A1525" s="15">
        <v>1524</v>
      </c>
      <c r="B1525" s="15" t="s">
        <v>2853</v>
      </c>
      <c r="C1525" s="15">
        <v>3992</v>
      </c>
      <c r="D1525" s="15" t="s">
        <v>430</v>
      </c>
      <c r="E1525" s="15" t="s">
        <v>2846</v>
      </c>
      <c r="F1525" s="15" t="s">
        <v>2846</v>
      </c>
      <c r="G1525" s="15" t="s">
        <v>134</v>
      </c>
      <c r="H1525" s="15" t="s">
        <v>1363</v>
      </c>
      <c r="I1525" s="15" t="s">
        <v>2051</v>
      </c>
      <c r="J1525" s="15" t="s">
        <v>56</v>
      </c>
      <c r="K1525" s="15" t="s">
        <v>57</v>
      </c>
      <c r="L1525" s="15" t="s">
        <v>58</v>
      </c>
      <c r="M1525" s="15" t="s">
        <v>59</v>
      </c>
      <c r="N1525" s="16">
        <v>44197</v>
      </c>
      <c r="O1525" s="16">
        <v>44742</v>
      </c>
      <c r="P1525" s="15">
        <v>0</v>
      </c>
      <c r="Q1525" s="15">
        <v>100</v>
      </c>
      <c r="R1525" s="15">
        <v>0</v>
      </c>
      <c r="S1525" s="17">
        <v>0</v>
      </c>
      <c r="T1525" s="17">
        <v>0</v>
      </c>
    </row>
    <row r="1526" spans="1:20" x14ac:dyDescent="0.25">
      <c r="A1526" s="15">
        <v>1525</v>
      </c>
      <c r="B1526" s="15" t="s">
        <v>2853</v>
      </c>
      <c r="C1526" s="15">
        <v>3992</v>
      </c>
      <c r="D1526" s="15" t="s">
        <v>430</v>
      </c>
      <c r="E1526" s="15" t="s">
        <v>2846</v>
      </c>
      <c r="F1526" s="15" t="s">
        <v>2846</v>
      </c>
      <c r="G1526" s="15" t="s">
        <v>97</v>
      </c>
      <c r="H1526" s="15" t="s">
        <v>1364</v>
      </c>
      <c r="I1526" s="15" t="s">
        <v>2855</v>
      </c>
      <c r="J1526" s="15" t="s">
        <v>56</v>
      </c>
      <c r="K1526" s="15" t="s">
        <v>57</v>
      </c>
      <c r="L1526" s="15" t="s">
        <v>58</v>
      </c>
      <c r="M1526" s="15" t="s">
        <v>59</v>
      </c>
      <c r="N1526" s="16">
        <v>43983</v>
      </c>
      <c r="O1526" s="16">
        <v>44926</v>
      </c>
      <c r="P1526" s="15">
        <v>25</v>
      </c>
      <c r="Q1526" s="15">
        <v>100</v>
      </c>
      <c r="R1526" s="15">
        <v>15</v>
      </c>
      <c r="S1526" s="17">
        <v>0.6</v>
      </c>
      <c r="T1526" s="17">
        <v>0.15</v>
      </c>
    </row>
    <row r="1527" spans="1:20" x14ac:dyDescent="0.25">
      <c r="A1527" s="15">
        <v>1526</v>
      </c>
      <c r="B1527" s="15" t="s">
        <v>2853</v>
      </c>
      <c r="C1527" s="15">
        <v>3992</v>
      </c>
      <c r="D1527" s="15" t="s">
        <v>430</v>
      </c>
      <c r="E1527" s="15" t="s">
        <v>2846</v>
      </c>
      <c r="F1527" s="15" t="s">
        <v>2846</v>
      </c>
      <c r="G1527" s="15" t="s">
        <v>129</v>
      </c>
      <c r="H1527" s="15" t="s">
        <v>1365</v>
      </c>
      <c r="I1527" s="15" t="s">
        <v>2855</v>
      </c>
      <c r="J1527" s="15" t="s">
        <v>347</v>
      </c>
      <c r="K1527" s="15" t="s">
        <v>348</v>
      </c>
      <c r="L1527" s="15" t="s">
        <v>164</v>
      </c>
      <c r="M1527" s="15" t="s">
        <v>164</v>
      </c>
      <c r="N1527" s="16">
        <v>43952</v>
      </c>
      <c r="O1527" s="16">
        <v>44926</v>
      </c>
      <c r="P1527" s="15">
        <v>30</v>
      </c>
      <c r="Q1527" s="15">
        <v>100</v>
      </c>
      <c r="R1527" s="15">
        <v>5</v>
      </c>
      <c r="S1527" s="17">
        <v>0.16666666666666666</v>
      </c>
      <c r="T1527" s="17">
        <v>0.05</v>
      </c>
    </row>
    <row r="1528" spans="1:20" x14ac:dyDescent="0.25">
      <c r="A1528" s="15">
        <v>1527</v>
      </c>
      <c r="B1528" s="15" t="s">
        <v>2853</v>
      </c>
      <c r="C1528" s="15">
        <v>3992</v>
      </c>
      <c r="D1528" s="15" t="s">
        <v>430</v>
      </c>
      <c r="E1528" s="15" t="s">
        <v>2846</v>
      </c>
      <c r="F1528" s="15" t="s">
        <v>2846</v>
      </c>
      <c r="G1528" s="15" t="s">
        <v>84</v>
      </c>
      <c r="H1528" s="15" t="s">
        <v>1366</v>
      </c>
      <c r="I1528" s="15" t="s">
        <v>2855</v>
      </c>
      <c r="J1528" s="15" t="s">
        <v>56</v>
      </c>
      <c r="K1528" s="15" t="s">
        <v>57</v>
      </c>
      <c r="L1528" s="15" t="s">
        <v>58</v>
      </c>
      <c r="M1528" s="15" t="s">
        <v>59</v>
      </c>
      <c r="N1528" s="16">
        <v>44197</v>
      </c>
      <c r="O1528" s="16">
        <v>44925</v>
      </c>
      <c r="P1528" s="15">
        <v>0</v>
      </c>
      <c r="Q1528" s="15">
        <v>100</v>
      </c>
      <c r="R1528" s="15">
        <v>0</v>
      </c>
      <c r="S1528" s="17">
        <v>0</v>
      </c>
      <c r="T1528" s="17">
        <v>0</v>
      </c>
    </row>
    <row r="1529" spans="1:20" x14ac:dyDescent="0.25">
      <c r="A1529" s="15">
        <v>1528</v>
      </c>
      <c r="B1529" s="15" t="s">
        <v>2853</v>
      </c>
      <c r="C1529" s="15">
        <v>3992</v>
      </c>
      <c r="D1529" s="15" t="s">
        <v>430</v>
      </c>
      <c r="E1529" s="15" t="s">
        <v>2846</v>
      </c>
      <c r="F1529" s="15" t="s">
        <v>2846</v>
      </c>
      <c r="G1529" s="15" t="s">
        <v>102</v>
      </c>
      <c r="H1529" s="15" t="s">
        <v>1367</v>
      </c>
      <c r="I1529" s="15" t="s">
        <v>2855</v>
      </c>
      <c r="J1529" s="15" t="s">
        <v>56</v>
      </c>
      <c r="K1529" s="15" t="s">
        <v>57</v>
      </c>
      <c r="L1529" s="15" t="s">
        <v>58</v>
      </c>
      <c r="M1529" s="15" t="s">
        <v>59</v>
      </c>
      <c r="N1529" s="16">
        <v>44197</v>
      </c>
      <c r="O1529" s="16">
        <v>44926</v>
      </c>
      <c r="P1529" s="15">
        <v>0</v>
      </c>
      <c r="Q1529" s="15">
        <v>100</v>
      </c>
      <c r="R1529" s="15">
        <v>0</v>
      </c>
      <c r="S1529" s="17">
        <v>0</v>
      </c>
      <c r="T1529" s="17">
        <v>0</v>
      </c>
    </row>
    <row r="1530" spans="1:20" x14ac:dyDescent="0.25">
      <c r="A1530" s="15">
        <v>1529</v>
      </c>
      <c r="B1530" s="15" t="s">
        <v>2853</v>
      </c>
      <c r="C1530" s="15">
        <v>3992</v>
      </c>
      <c r="D1530" s="15" t="s">
        <v>430</v>
      </c>
      <c r="E1530" s="15" t="s">
        <v>2846</v>
      </c>
      <c r="F1530" s="15" t="s">
        <v>2846</v>
      </c>
      <c r="G1530" s="15" t="s">
        <v>89</v>
      </c>
      <c r="H1530" s="15" t="s">
        <v>1368</v>
      </c>
      <c r="I1530" s="15" t="s">
        <v>2855</v>
      </c>
      <c r="J1530" s="15" t="s">
        <v>56</v>
      </c>
      <c r="K1530" s="15" t="s">
        <v>57</v>
      </c>
      <c r="L1530" s="15" t="s">
        <v>58</v>
      </c>
      <c r="M1530" s="15" t="s">
        <v>59</v>
      </c>
      <c r="N1530" s="16">
        <v>44197</v>
      </c>
      <c r="O1530" s="16">
        <v>44926</v>
      </c>
      <c r="P1530" s="15">
        <v>0</v>
      </c>
      <c r="Q1530" s="15">
        <v>100</v>
      </c>
      <c r="R1530" s="15">
        <v>0</v>
      </c>
      <c r="S1530" s="17">
        <v>0</v>
      </c>
      <c r="T1530" s="17">
        <v>0</v>
      </c>
    </row>
    <row r="1531" spans="1:20" x14ac:dyDescent="0.25">
      <c r="A1531" s="15">
        <v>1530</v>
      </c>
      <c r="B1531" s="15" t="s">
        <v>2853</v>
      </c>
      <c r="C1531" s="15">
        <v>3992</v>
      </c>
      <c r="D1531" s="15" t="s">
        <v>430</v>
      </c>
      <c r="E1531" s="15" t="s">
        <v>2846</v>
      </c>
      <c r="F1531" s="15" t="s">
        <v>2846</v>
      </c>
      <c r="G1531" s="15" t="s">
        <v>94</v>
      </c>
      <c r="H1531" s="15" t="s">
        <v>1369</v>
      </c>
      <c r="I1531" s="15" t="s">
        <v>2855</v>
      </c>
      <c r="J1531" s="15" t="s">
        <v>56</v>
      </c>
      <c r="K1531" s="15" t="s">
        <v>57</v>
      </c>
      <c r="L1531" s="15" t="s">
        <v>58</v>
      </c>
      <c r="M1531" s="15" t="s">
        <v>59</v>
      </c>
      <c r="N1531" s="16">
        <v>44197</v>
      </c>
      <c r="O1531" s="16">
        <v>44926</v>
      </c>
      <c r="P1531" s="15">
        <v>0</v>
      </c>
      <c r="Q1531" s="15">
        <v>100</v>
      </c>
      <c r="R1531" s="15">
        <v>0</v>
      </c>
      <c r="S1531" s="17">
        <v>0</v>
      </c>
      <c r="T1531" s="17">
        <v>0</v>
      </c>
    </row>
    <row r="1532" spans="1:20" x14ac:dyDescent="0.25">
      <c r="A1532" s="15">
        <v>1531</v>
      </c>
      <c r="B1532" s="15" t="s">
        <v>2853</v>
      </c>
      <c r="C1532" s="15">
        <v>3992</v>
      </c>
      <c r="D1532" s="15" t="s">
        <v>430</v>
      </c>
      <c r="E1532" s="15" t="s">
        <v>2846</v>
      </c>
      <c r="F1532" s="15" t="s">
        <v>2846</v>
      </c>
      <c r="G1532" s="15" t="s">
        <v>128</v>
      </c>
      <c r="H1532" s="15" t="s">
        <v>1370</v>
      </c>
      <c r="I1532" s="15" t="s">
        <v>2855</v>
      </c>
      <c r="J1532" s="15" t="s">
        <v>56</v>
      </c>
      <c r="K1532" s="15" t="s">
        <v>57</v>
      </c>
      <c r="L1532" s="15" t="s">
        <v>58</v>
      </c>
      <c r="M1532" s="15" t="s">
        <v>59</v>
      </c>
      <c r="N1532" s="16">
        <v>43966</v>
      </c>
      <c r="O1532" s="16">
        <v>44545</v>
      </c>
      <c r="P1532" s="15">
        <v>50</v>
      </c>
      <c r="Q1532" s="15">
        <v>100</v>
      </c>
      <c r="R1532" s="15">
        <v>10</v>
      </c>
      <c r="S1532" s="17">
        <v>0.2</v>
      </c>
      <c r="T1532" s="17">
        <v>0.1</v>
      </c>
    </row>
    <row r="1533" spans="1:20" x14ac:dyDescent="0.25">
      <c r="A1533" s="15">
        <v>1532</v>
      </c>
      <c r="B1533" s="15" t="s">
        <v>2853</v>
      </c>
      <c r="C1533" s="15">
        <v>3995</v>
      </c>
      <c r="D1533" s="15" t="s">
        <v>2932</v>
      </c>
      <c r="E1533" s="15" t="s">
        <v>2846</v>
      </c>
      <c r="F1533" s="15" t="s">
        <v>2846</v>
      </c>
      <c r="G1533" s="15" t="s">
        <v>2933</v>
      </c>
      <c r="H1533" s="15" t="s">
        <v>2934</v>
      </c>
      <c r="I1533" s="15" t="s">
        <v>2855</v>
      </c>
      <c r="J1533" s="15" t="s">
        <v>178</v>
      </c>
      <c r="K1533" s="15" t="s">
        <v>179</v>
      </c>
      <c r="L1533" s="15" t="s">
        <v>180</v>
      </c>
      <c r="M1533" s="15" t="s">
        <v>181</v>
      </c>
      <c r="N1533" s="16">
        <v>44348</v>
      </c>
      <c r="O1533" s="16">
        <v>44926</v>
      </c>
      <c r="P1533" s="18">
        <v>0</v>
      </c>
      <c r="Q1533" s="15">
        <v>100</v>
      </c>
      <c r="R1533" s="15">
        <v>0</v>
      </c>
      <c r="S1533" s="17">
        <v>0</v>
      </c>
      <c r="T1533" s="17">
        <v>0</v>
      </c>
    </row>
    <row r="1534" spans="1:20" x14ac:dyDescent="0.25">
      <c r="A1534" s="15">
        <v>1533</v>
      </c>
      <c r="B1534" s="15" t="s">
        <v>2853</v>
      </c>
      <c r="C1534" s="15">
        <v>3995</v>
      </c>
      <c r="D1534" s="15" t="s">
        <v>2932</v>
      </c>
      <c r="E1534" s="15" t="s">
        <v>2846</v>
      </c>
      <c r="F1534" s="15" t="s">
        <v>2846</v>
      </c>
      <c r="G1534" s="15" t="s">
        <v>2935</v>
      </c>
      <c r="H1534" s="15" t="s">
        <v>2936</v>
      </c>
      <c r="I1534" s="15" t="s">
        <v>2855</v>
      </c>
      <c r="J1534" s="15" t="s">
        <v>90</v>
      </c>
      <c r="K1534" s="15" t="s">
        <v>91</v>
      </c>
      <c r="L1534" s="15" t="s">
        <v>92</v>
      </c>
      <c r="M1534" s="15" t="s">
        <v>93</v>
      </c>
      <c r="N1534" s="16">
        <v>44013</v>
      </c>
      <c r="O1534" s="16">
        <v>44926</v>
      </c>
      <c r="P1534" s="18">
        <v>20</v>
      </c>
      <c r="Q1534" s="15">
        <v>100</v>
      </c>
      <c r="R1534" s="15">
        <v>0</v>
      </c>
      <c r="S1534" s="17">
        <v>0</v>
      </c>
      <c r="T1534" s="17">
        <v>0</v>
      </c>
    </row>
    <row r="1535" spans="1:20" x14ac:dyDescent="0.25">
      <c r="A1535" s="15">
        <v>1534</v>
      </c>
      <c r="B1535" s="15" t="s">
        <v>2853</v>
      </c>
      <c r="C1535" s="15">
        <v>3995</v>
      </c>
      <c r="D1535" s="15" t="s">
        <v>2932</v>
      </c>
      <c r="E1535" s="15" t="s">
        <v>2846</v>
      </c>
      <c r="F1535" s="15" t="s">
        <v>2846</v>
      </c>
      <c r="G1535" s="15" t="s">
        <v>2937</v>
      </c>
      <c r="H1535" s="15" t="s">
        <v>2938</v>
      </c>
      <c r="I1535" s="15" t="s">
        <v>2855</v>
      </c>
      <c r="J1535" s="15" t="s">
        <v>90</v>
      </c>
      <c r="K1535" s="15" t="s">
        <v>91</v>
      </c>
      <c r="L1535" s="15" t="s">
        <v>92</v>
      </c>
      <c r="M1535" s="15" t="s">
        <v>93</v>
      </c>
      <c r="N1535" s="16">
        <v>44013</v>
      </c>
      <c r="O1535" s="16">
        <v>44926</v>
      </c>
      <c r="P1535" s="18">
        <v>10</v>
      </c>
      <c r="Q1535" s="15">
        <v>100</v>
      </c>
      <c r="R1535" s="15">
        <v>0</v>
      </c>
      <c r="S1535" s="17">
        <v>0</v>
      </c>
      <c r="T1535" s="17">
        <v>0</v>
      </c>
    </row>
    <row r="1536" spans="1:20" x14ac:dyDescent="0.25">
      <c r="A1536" s="15">
        <v>1535</v>
      </c>
      <c r="B1536" s="15" t="s">
        <v>2853</v>
      </c>
      <c r="C1536" s="15">
        <v>3995</v>
      </c>
      <c r="D1536" s="15" t="s">
        <v>2932</v>
      </c>
      <c r="E1536" s="15" t="s">
        <v>2846</v>
      </c>
      <c r="F1536" s="15" t="s">
        <v>2846</v>
      </c>
      <c r="G1536" s="15" t="s">
        <v>2939</v>
      </c>
      <c r="H1536" s="15" t="s">
        <v>2940</v>
      </c>
      <c r="I1536" s="15" t="s">
        <v>2855</v>
      </c>
      <c r="J1536" s="15" t="s">
        <v>154</v>
      </c>
      <c r="K1536" s="15" t="s">
        <v>155</v>
      </c>
      <c r="L1536" s="15" t="s">
        <v>156</v>
      </c>
      <c r="M1536" s="15" t="s">
        <v>156</v>
      </c>
      <c r="N1536" s="16">
        <v>44013</v>
      </c>
      <c r="O1536" s="16">
        <v>44743</v>
      </c>
      <c r="P1536" s="18">
        <v>20</v>
      </c>
      <c r="Q1536" s="15">
        <v>100</v>
      </c>
      <c r="R1536" s="15">
        <v>0</v>
      </c>
      <c r="S1536" s="17">
        <v>0</v>
      </c>
      <c r="T1536" s="17">
        <v>0</v>
      </c>
    </row>
    <row r="1537" spans="1:20" x14ac:dyDescent="0.25">
      <c r="A1537" s="15">
        <v>1536</v>
      </c>
      <c r="B1537" s="15" t="s">
        <v>2853</v>
      </c>
      <c r="C1537" s="15">
        <v>3995</v>
      </c>
      <c r="D1537" s="15" t="s">
        <v>2932</v>
      </c>
      <c r="E1537" s="15" t="s">
        <v>2846</v>
      </c>
      <c r="F1537" s="15" t="s">
        <v>2846</v>
      </c>
      <c r="G1537" s="15" t="s">
        <v>2941</v>
      </c>
      <c r="H1537" s="15" t="s">
        <v>2942</v>
      </c>
      <c r="I1537" s="15" t="s">
        <v>2855</v>
      </c>
      <c r="J1537" s="15" t="s">
        <v>2987</v>
      </c>
      <c r="K1537" s="15" t="s">
        <v>163</v>
      </c>
      <c r="L1537" s="15" t="s">
        <v>164</v>
      </c>
      <c r="M1537" s="15" t="s">
        <v>164</v>
      </c>
      <c r="N1537" s="16">
        <v>44348</v>
      </c>
      <c r="O1537" s="16">
        <v>44651</v>
      </c>
      <c r="P1537" s="18">
        <v>0</v>
      </c>
      <c r="Q1537" s="15">
        <v>100</v>
      </c>
      <c r="R1537" s="15">
        <v>0</v>
      </c>
      <c r="S1537" s="17">
        <v>0</v>
      </c>
      <c r="T1537" s="17">
        <v>0</v>
      </c>
    </row>
    <row r="1538" spans="1:20" x14ac:dyDescent="0.25">
      <c r="A1538" s="15">
        <v>1537</v>
      </c>
      <c r="B1538" s="15" t="s">
        <v>2853</v>
      </c>
      <c r="C1538" s="15">
        <v>3995</v>
      </c>
      <c r="D1538" s="15" t="s">
        <v>2932</v>
      </c>
      <c r="E1538" s="15" t="s">
        <v>2846</v>
      </c>
      <c r="F1538" s="15" t="s">
        <v>2846</v>
      </c>
      <c r="G1538" s="15" t="s">
        <v>2943</v>
      </c>
      <c r="H1538" s="15" t="s">
        <v>2944</v>
      </c>
      <c r="I1538" s="15" t="s">
        <v>2051</v>
      </c>
      <c r="J1538" s="15" t="s">
        <v>90</v>
      </c>
      <c r="K1538" s="15" t="s">
        <v>91</v>
      </c>
      <c r="L1538" s="15" t="s">
        <v>92</v>
      </c>
      <c r="M1538" s="15" t="s">
        <v>93</v>
      </c>
      <c r="N1538" s="16">
        <v>44013</v>
      </c>
      <c r="O1538" s="16">
        <v>44926</v>
      </c>
      <c r="P1538" s="18">
        <v>20</v>
      </c>
      <c r="Q1538" s="15">
        <v>100</v>
      </c>
      <c r="R1538" s="15">
        <v>0</v>
      </c>
      <c r="S1538" s="17">
        <v>0</v>
      </c>
      <c r="T1538" s="17">
        <v>0</v>
      </c>
    </row>
    <row r="1539" spans="1:20" x14ac:dyDescent="0.25">
      <c r="A1539" s="15">
        <v>1538</v>
      </c>
      <c r="B1539" s="15" t="s">
        <v>2853</v>
      </c>
      <c r="C1539" s="15">
        <v>3995</v>
      </c>
      <c r="D1539" s="15" t="s">
        <v>2932</v>
      </c>
      <c r="E1539" s="15" t="s">
        <v>2846</v>
      </c>
      <c r="F1539" s="15" t="s">
        <v>2846</v>
      </c>
      <c r="G1539" s="15" t="s">
        <v>2945</v>
      </c>
      <c r="H1539" s="15" t="s">
        <v>2946</v>
      </c>
      <c r="I1539" s="15" t="s">
        <v>2051</v>
      </c>
      <c r="J1539" s="15" t="s">
        <v>90</v>
      </c>
      <c r="K1539" s="15" t="s">
        <v>91</v>
      </c>
      <c r="L1539" s="15" t="s">
        <v>92</v>
      </c>
      <c r="M1539" s="15" t="s">
        <v>93</v>
      </c>
      <c r="N1539" s="16">
        <v>44228</v>
      </c>
      <c r="O1539" s="16">
        <v>44926</v>
      </c>
      <c r="P1539" s="18">
        <v>0</v>
      </c>
      <c r="Q1539" s="15">
        <v>100</v>
      </c>
      <c r="R1539" s="15">
        <v>0</v>
      </c>
      <c r="S1539" s="17">
        <v>0</v>
      </c>
      <c r="T1539" s="17">
        <v>0</v>
      </c>
    </row>
    <row r="1540" spans="1:20" x14ac:dyDescent="0.25">
      <c r="A1540" s="15">
        <v>1539</v>
      </c>
      <c r="B1540" s="15" t="s">
        <v>2853</v>
      </c>
      <c r="C1540" s="15">
        <v>3995</v>
      </c>
      <c r="D1540" s="15" t="s">
        <v>2932</v>
      </c>
      <c r="E1540" s="15" t="s">
        <v>2846</v>
      </c>
      <c r="F1540" s="15" t="s">
        <v>2846</v>
      </c>
      <c r="G1540" s="15" t="s">
        <v>2947</v>
      </c>
      <c r="H1540" s="15" t="s">
        <v>2948</v>
      </c>
      <c r="I1540" s="15" t="s">
        <v>2856</v>
      </c>
      <c r="J1540" s="15" t="s">
        <v>90</v>
      </c>
      <c r="K1540" s="15" t="s">
        <v>91</v>
      </c>
      <c r="L1540" s="15" t="s">
        <v>92</v>
      </c>
      <c r="M1540" s="15" t="s">
        <v>93</v>
      </c>
      <c r="N1540" s="16">
        <v>44228</v>
      </c>
      <c r="O1540" s="16">
        <v>44926</v>
      </c>
      <c r="P1540" s="18">
        <v>0</v>
      </c>
      <c r="Q1540" s="15">
        <v>100</v>
      </c>
      <c r="R1540" s="15">
        <v>0</v>
      </c>
      <c r="S1540" s="17">
        <v>0</v>
      </c>
      <c r="T1540" s="17">
        <v>0</v>
      </c>
    </row>
    <row r="1541" spans="1:20" x14ac:dyDescent="0.25">
      <c r="A1541" s="15">
        <v>1540</v>
      </c>
      <c r="B1541" s="15" t="s">
        <v>2853</v>
      </c>
      <c r="C1541" s="15">
        <v>3995</v>
      </c>
      <c r="D1541" s="15" t="s">
        <v>2932</v>
      </c>
      <c r="E1541" s="15" t="s">
        <v>2846</v>
      </c>
      <c r="F1541" s="15" t="s">
        <v>2846</v>
      </c>
      <c r="G1541" s="15" t="s">
        <v>2949</v>
      </c>
      <c r="H1541" s="15" t="s">
        <v>2950</v>
      </c>
      <c r="I1541" s="15" t="s">
        <v>2856</v>
      </c>
      <c r="J1541" s="15" t="s">
        <v>90</v>
      </c>
      <c r="K1541" s="15" t="s">
        <v>91</v>
      </c>
      <c r="L1541" s="15" t="s">
        <v>92</v>
      </c>
      <c r="M1541" s="15" t="s">
        <v>93</v>
      </c>
      <c r="N1541" s="16">
        <v>44197</v>
      </c>
      <c r="O1541" s="16">
        <v>44926</v>
      </c>
      <c r="P1541" s="18">
        <v>0</v>
      </c>
      <c r="Q1541" s="15">
        <v>100</v>
      </c>
      <c r="R1541" s="15">
        <v>0</v>
      </c>
      <c r="S1541" s="17">
        <v>0</v>
      </c>
      <c r="T1541" s="17">
        <v>0</v>
      </c>
    </row>
    <row r="1542" spans="1:20" x14ac:dyDescent="0.25">
      <c r="A1542" s="15">
        <v>1541</v>
      </c>
      <c r="B1542" s="15" t="s">
        <v>2853</v>
      </c>
      <c r="C1542" s="15">
        <v>3995</v>
      </c>
      <c r="D1542" s="15" t="s">
        <v>2932</v>
      </c>
      <c r="E1542" s="15" t="s">
        <v>2846</v>
      </c>
      <c r="F1542" s="15" t="s">
        <v>2846</v>
      </c>
      <c r="G1542" s="15" t="s">
        <v>51</v>
      </c>
      <c r="H1542" s="15" t="s">
        <v>2951</v>
      </c>
      <c r="I1542" s="15" t="s">
        <v>2051</v>
      </c>
      <c r="J1542" s="15" t="s">
        <v>168</v>
      </c>
      <c r="K1542" s="15" t="s">
        <v>169</v>
      </c>
      <c r="L1542" s="15" t="s">
        <v>170</v>
      </c>
      <c r="M1542" s="15" t="s">
        <v>171</v>
      </c>
      <c r="N1542" s="16">
        <v>44013</v>
      </c>
      <c r="O1542" s="16">
        <v>44926</v>
      </c>
      <c r="P1542" s="18">
        <v>10</v>
      </c>
      <c r="Q1542" s="15">
        <v>100</v>
      </c>
      <c r="R1542" s="15">
        <v>0</v>
      </c>
      <c r="S1542" s="17">
        <v>0</v>
      </c>
      <c r="T1542" s="17">
        <v>0</v>
      </c>
    </row>
    <row r="1543" spans="1:20" x14ac:dyDescent="0.25">
      <c r="A1543" s="15">
        <v>1542</v>
      </c>
      <c r="B1543" s="15" t="s">
        <v>2853</v>
      </c>
      <c r="C1543" s="15">
        <v>3995</v>
      </c>
      <c r="D1543" s="15" t="s">
        <v>2932</v>
      </c>
      <c r="E1543" s="15" t="s">
        <v>2846</v>
      </c>
      <c r="F1543" s="15" t="s">
        <v>2846</v>
      </c>
      <c r="G1543" s="15" t="s">
        <v>39</v>
      </c>
      <c r="H1543" s="15" t="s">
        <v>2952</v>
      </c>
      <c r="I1543" s="15" t="s">
        <v>2051</v>
      </c>
      <c r="J1543" s="15" t="s">
        <v>178</v>
      </c>
      <c r="K1543" s="15" t="s">
        <v>179</v>
      </c>
      <c r="L1543" s="15" t="s">
        <v>180</v>
      </c>
      <c r="M1543" s="15" t="s">
        <v>181</v>
      </c>
      <c r="N1543" s="16">
        <v>44378</v>
      </c>
      <c r="O1543" s="16">
        <v>44926</v>
      </c>
      <c r="P1543" s="18">
        <v>0</v>
      </c>
      <c r="Q1543" s="15">
        <v>100</v>
      </c>
      <c r="R1543" s="15">
        <v>0</v>
      </c>
      <c r="S1543" s="17">
        <v>0</v>
      </c>
      <c r="T1543" s="17">
        <v>0</v>
      </c>
    </row>
    <row r="1544" spans="1:20" x14ac:dyDescent="0.25">
      <c r="A1544" s="15">
        <v>1543</v>
      </c>
      <c r="B1544" s="15" t="s">
        <v>2853</v>
      </c>
      <c r="C1544" s="15">
        <v>3995</v>
      </c>
      <c r="D1544" s="15" t="s">
        <v>2932</v>
      </c>
      <c r="E1544" s="15" t="s">
        <v>2846</v>
      </c>
      <c r="F1544" s="15" t="s">
        <v>2846</v>
      </c>
      <c r="G1544" s="15" t="s">
        <v>42</v>
      </c>
      <c r="H1544" s="15" t="s">
        <v>2953</v>
      </c>
      <c r="I1544" s="15" t="s">
        <v>2051</v>
      </c>
      <c r="J1544" s="15" t="s">
        <v>90</v>
      </c>
      <c r="K1544" s="15" t="s">
        <v>91</v>
      </c>
      <c r="L1544" s="15" t="s">
        <v>92</v>
      </c>
      <c r="M1544" s="15" t="s">
        <v>93</v>
      </c>
      <c r="N1544" s="16">
        <v>44013</v>
      </c>
      <c r="O1544" s="16">
        <v>44926</v>
      </c>
      <c r="P1544" s="18">
        <v>30</v>
      </c>
      <c r="Q1544" s="15">
        <v>100</v>
      </c>
      <c r="R1544" s="15">
        <v>0</v>
      </c>
      <c r="S1544" s="17">
        <v>0</v>
      </c>
      <c r="T1544" s="17">
        <v>0</v>
      </c>
    </row>
    <row r="1545" spans="1:20" x14ac:dyDescent="0.25">
      <c r="A1545" s="15">
        <v>1544</v>
      </c>
      <c r="B1545" s="15" t="s">
        <v>2853</v>
      </c>
      <c r="C1545" s="15">
        <v>3995</v>
      </c>
      <c r="D1545" s="15" t="s">
        <v>2932</v>
      </c>
      <c r="E1545" s="15" t="s">
        <v>2846</v>
      </c>
      <c r="F1545" s="15" t="s">
        <v>2846</v>
      </c>
      <c r="G1545" s="15" t="s">
        <v>40</v>
      </c>
      <c r="H1545" s="15" t="s">
        <v>2954</v>
      </c>
      <c r="I1545" s="15" t="s">
        <v>2051</v>
      </c>
      <c r="J1545" s="15" t="s">
        <v>309</v>
      </c>
      <c r="K1545" s="15" t="s">
        <v>310</v>
      </c>
      <c r="L1545" s="15" t="s">
        <v>174</v>
      </c>
      <c r="M1545" s="15" t="s">
        <v>174</v>
      </c>
      <c r="N1545" s="16">
        <v>44013</v>
      </c>
      <c r="O1545" s="16">
        <v>44561</v>
      </c>
      <c r="P1545" s="18">
        <v>40</v>
      </c>
      <c r="Q1545" s="15">
        <v>100</v>
      </c>
      <c r="R1545" s="15">
        <v>0</v>
      </c>
      <c r="S1545" s="17">
        <v>0</v>
      </c>
      <c r="T1545" s="17">
        <v>0</v>
      </c>
    </row>
    <row r="1546" spans="1:20" x14ac:dyDescent="0.25">
      <c r="A1546" s="15">
        <v>1545</v>
      </c>
      <c r="B1546" s="15" t="s">
        <v>2853</v>
      </c>
      <c r="C1546" s="15">
        <v>3995</v>
      </c>
      <c r="D1546" s="15" t="s">
        <v>2932</v>
      </c>
      <c r="E1546" s="15" t="s">
        <v>2846</v>
      </c>
      <c r="F1546" s="15" t="s">
        <v>2846</v>
      </c>
      <c r="G1546" s="15" t="s">
        <v>50</v>
      </c>
      <c r="H1546" s="15" t="s">
        <v>2955</v>
      </c>
      <c r="I1546" s="15" t="s">
        <v>2051</v>
      </c>
      <c r="J1546" s="15" t="s">
        <v>175</v>
      </c>
      <c r="K1546" s="15" t="s">
        <v>176</v>
      </c>
      <c r="L1546" s="15" t="s">
        <v>177</v>
      </c>
      <c r="M1546" s="15" t="s">
        <v>177</v>
      </c>
      <c r="N1546" s="16">
        <v>44105</v>
      </c>
      <c r="O1546" s="16">
        <v>44651</v>
      </c>
      <c r="P1546" s="18">
        <v>25</v>
      </c>
      <c r="Q1546" s="15">
        <v>100</v>
      </c>
      <c r="R1546" s="15">
        <v>0</v>
      </c>
      <c r="S1546" s="17">
        <v>0</v>
      </c>
      <c r="T1546" s="17">
        <v>0</v>
      </c>
    </row>
    <row r="1547" spans="1:20" x14ac:dyDescent="0.25">
      <c r="A1547" s="15">
        <v>1546</v>
      </c>
      <c r="B1547" s="15" t="s">
        <v>2853</v>
      </c>
      <c r="C1547" s="15">
        <v>3995</v>
      </c>
      <c r="D1547" s="15" t="s">
        <v>2932</v>
      </c>
      <c r="E1547" s="15" t="s">
        <v>2846</v>
      </c>
      <c r="F1547" s="15" t="s">
        <v>2846</v>
      </c>
      <c r="G1547" s="15" t="s">
        <v>45</v>
      </c>
      <c r="H1547" s="15" t="s">
        <v>2956</v>
      </c>
      <c r="I1547" s="15" t="s">
        <v>2051</v>
      </c>
      <c r="J1547" s="15" t="s">
        <v>309</v>
      </c>
      <c r="K1547" s="15" t="s">
        <v>310</v>
      </c>
      <c r="L1547" s="15" t="s">
        <v>174</v>
      </c>
      <c r="M1547" s="15" t="s">
        <v>174</v>
      </c>
      <c r="N1547" s="16">
        <v>44440</v>
      </c>
      <c r="O1547" s="16">
        <v>44621</v>
      </c>
      <c r="P1547" s="18">
        <v>0</v>
      </c>
      <c r="Q1547" s="15">
        <v>100</v>
      </c>
      <c r="R1547" s="15">
        <v>0</v>
      </c>
      <c r="S1547" s="17">
        <v>0</v>
      </c>
      <c r="T1547" s="17">
        <v>0</v>
      </c>
    </row>
    <row r="1548" spans="1:20" x14ac:dyDescent="0.25">
      <c r="A1548" s="15">
        <v>1547</v>
      </c>
      <c r="B1548" s="15" t="s">
        <v>2853</v>
      </c>
      <c r="C1548" s="15">
        <v>3995</v>
      </c>
      <c r="D1548" s="15" t="s">
        <v>2932</v>
      </c>
      <c r="E1548" s="15" t="s">
        <v>2846</v>
      </c>
      <c r="F1548" s="15" t="s">
        <v>2846</v>
      </c>
      <c r="G1548" s="15" t="s">
        <v>44</v>
      </c>
      <c r="H1548" s="15" t="s">
        <v>2957</v>
      </c>
      <c r="I1548" s="15" t="s">
        <v>2051</v>
      </c>
      <c r="J1548" s="15" t="s">
        <v>175</v>
      </c>
      <c r="K1548" s="15" t="s">
        <v>176</v>
      </c>
      <c r="L1548" s="15" t="s">
        <v>177</v>
      </c>
      <c r="M1548" s="15" t="s">
        <v>177</v>
      </c>
      <c r="N1548" s="16">
        <v>44287</v>
      </c>
      <c r="O1548" s="16">
        <v>44926</v>
      </c>
      <c r="P1548" s="18">
        <v>0</v>
      </c>
      <c r="Q1548" s="15">
        <v>100</v>
      </c>
      <c r="R1548" s="15">
        <v>0</v>
      </c>
      <c r="S1548" s="17">
        <v>0</v>
      </c>
      <c r="T1548" s="17">
        <v>0</v>
      </c>
    </row>
    <row r="1549" spans="1:20" x14ac:dyDescent="0.25">
      <c r="A1549" s="15">
        <v>1548</v>
      </c>
      <c r="B1549" s="15" t="s">
        <v>2853</v>
      </c>
      <c r="C1549" s="15">
        <v>3995</v>
      </c>
      <c r="D1549" s="15" t="s">
        <v>2932</v>
      </c>
      <c r="E1549" s="15" t="s">
        <v>2846</v>
      </c>
      <c r="F1549" s="15" t="s">
        <v>2846</v>
      </c>
      <c r="G1549" s="15" t="s">
        <v>48</v>
      </c>
      <c r="H1549" s="15" t="s">
        <v>2958</v>
      </c>
      <c r="I1549" s="15" t="s">
        <v>2051</v>
      </c>
      <c r="J1549" s="15" t="s">
        <v>175</v>
      </c>
      <c r="K1549" s="15" t="s">
        <v>176</v>
      </c>
      <c r="L1549" s="15" t="s">
        <v>177</v>
      </c>
      <c r="M1549" s="15" t="s">
        <v>177</v>
      </c>
      <c r="N1549" s="16">
        <v>44166</v>
      </c>
      <c r="O1549" s="16">
        <v>44926</v>
      </c>
      <c r="P1549" s="18">
        <v>30</v>
      </c>
      <c r="Q1549" s="15">
        <v>100</v>
      </c>
      <c r="R1549" s="15">
        <v>0</v>
      </c>
      <c r="S1549" s="17">
        <v>0</v>
      </c>
      <c r="T1549" s="17">
        <v>0</v>
      </c>
    </row>
    <row r="1550" spans="1:20" x14ac:dyDescent="0.25">
      <c r="A1550" s="15">
        <v>1549</v>
      </c>
      <c r="B1550" s="15" t="s">
        <v>2853</v>
      </c>
      <c r="C1550" s="15">
        <v>3995</v>
      </c>
      <c r="D1550" s="15" t="s">
        <v>2932</v>
      </c>
      <c r="E1550" s="15" t="s">
        <v>2846</v>
      </c>
      <c r="F1550" s="15" t="s">
        <v>2846</v>
      </c>
      <c r="G1550" s="15" t="s">
        <v>49</v>
      </c>
      <c r="H1550" s="15" t="s">
        <v>2959</v>
      </c>
      <c r="I1550" s="15" t="s">
        <v>2051</v>
      </c>
      <c r="J1550" s="15" t="s">
        <v>2986</v>
      </c>
      <c r="K1550" s="15" t="s">
        <v>2988</v>
      </c>
      <c r="L1550" s="15" t="s">
        <v>2989</v>
      </c>
      <c r="M1550" s="15" t="s">
        <v>2844</v>
      </c>
      <c r="N1550" s="16">
        <v>44013</v>
      </c>
      <c r="O1550" s="16">
        <v>44926</v>
      </c>
      <c r="P1550" s="18">
        <v>30</v>
      </c>
      <c r="Q1550" s="15">
        <v>100</v>
      </c>
      <c r="R1550" s="15">
        <v>0</v>
      </c>
      <c r="S1550" s="17">
        <v>0</v>
      </c>
      <c r="T1550" s="17">
        <v>0</v>
      </c>
    </row>
    <row r="1551" spans="1:20" x14ac:dyDescent="0.25">
      <c r="A1551" s="15">
        <v>1550</v>
      </c>
      <c r="B1551" s="15" t="s">
        <v>2853</v>
      </c>
      <c r="C1551" s="15">
        <v>3995</v>
      </c>
      <c r="D1551" s="15" t="s">
        <v>2932</v>
      </c>
      <c r="E1551" s="15" t="s">
        <v>2846</v>
      </c>
      <c r="F1551" s="15" t="s">
        <v>2846</v>
      </c>
      <c r="G1551" s="15" t="s">
        <v>43</v>
      </c>
      <c r="H1551" s="15" t="s">
        <v>2960</v>
      </c>
      <c r="I1551" s="15" t="s">
        <v>2051</v>
      </c>
      <c r="J1551" s="15" t="s">
        <v>309</v>
      </c>
      <c r="K1551" s="15" t="s">
        <v>310</v>
      </c>
      <c r="L1551" s="15" t="s">
        <v>174</v>
      </c>
      <c r="M1551" s="15" t="s">
        <v>174</v>
      </c>
      <c r="N1551" s="16">
        <v>44317</v>
      </c>
      <c r="O1551" s="16">
        <v>44560</v>
      </c>
      <c r="P1551" s="18">
        <v>0</v>
      </c>
      <c r="Q1551" s="15">
        <v>100</v>
      </c>
      <c r="R1551" s="15">
        <v>0</v>
      </c>
      <c r="S1551" s="17">
        <v>0</v>
      </c>
      <c r="T1551" s="17">
        <v>0</v>
      </c>
    </row>
    <row r="1552" spans="1:20" x14ac:dyDescent="0.25">
      <c r="A1552" s="15">
        <v>1551</v>
      </c>
      <c r="B1552" s="15" t="s">
        <v>2853</v>
      </c>
      <c r="C1552" s="15">
        <v>3995</v>
      </c>
      <c r="D1552" s="15" t="s">
        <v>2932</v>
      </c>
      <c r="E1552" s="15" t="s">
        <v>2846</v>
      </c>
      <c r="F1552" s="15" t="s">
        <v>2846</v>
      </c>
      <c r="G1552" s="15" t="s">
        <v>2961</v>
      </c>
      <c r="H1552" s="15" t="s">
        <v>2962</v>
      </c>
      <c r="I1552" s="15" t="s">
        <v>2051</v>
      </c>
      <c r="J1552" s="15" t="s">
        <v>178</v>
      </c>
      <c r="K1552" s="15" t="s">
        <v>179</v>
      </c>
      <c r="L1552" s="15" t="s">
        <v>180</v>
      </c>
      <c r="M1552" s="15" t="s">
        <v>181</v>
      </c>
      <c r="N1552" s="16">
        <v>44013</v>
      </c>
      <c r="O1552" s="16">
        <v>44773</v>
      </c>
      <c r="P1552" s="18">
        <v>30</v>
      </c>
      <c r="Q1552" s="15">
        <v>100</v>
      </c>
      <c r="R1552" s="15">
        <v>0</v>
      </c>
      <c r="S1552" s="17">
        <v>0</v>
      </c>
      <c r="T1552" s="17">
        <v>0</v>
      </c>
    </row>
    <row r="1553" spans="1:20" x14ac:dyDescent="0.25">
      <c r="A1553" s="15">
        <v>1552</v>
      </c>
      <c r="B1553" s="15" t="s">
        <v>2853</v>
      </c>
      <c r="C1553" s="15">
        <v>3995</v>
      </c>
      <c r="D1553" s="15" t="s">
        <v>2932</v>
      </c>
      <c r="E1553" s="15" t="s">
        <v>2846</v>
      </c>
      <c r="F1553" s="15" t="s">
        <v>2846</v>
      </c>
      <c r="G1553" s="15" t="s">
        <v>2963</v>
      </c>
      <c r="H1553" s="15" t="s">
        <v>2964</v>
      </c>
      <c r="I1553" s="15" t="s">
        <v>2051</v>
      </c>
      <c r="J1553" s="15" t="s">
        <v>178</v>
      </c>
      <c r="K1553" s="15" t="s">
        <v>179</v>
      </c>
      <c r="L1553" s="15" t="s">
        <v>180</v>
      </c>
      <c r="M1553" s="15" t="s">
        <v>181</v>
      </c>
      <c r="N1553" s="16">
        <v>44013</v>
      </c>
      <c r="O1553" s="16">
        <v>44926</v>
      </c>
      <c r="P1553" s="18">
        <v>90</v>
      </c>
      <c r="Q1553" s="15">
        <v>90</v>
      </c>
      <c r="R1553" s="15">
        <v>0</v>
      </c>
      <c r="S1553" s="17">
        <v>0</v>
      </c>
      <c r="T1553" s="17">
        <v>0</v>
      </c>
    </row>
    <row r="1554" spans="1:20" x14ac:dyDescent="0.25">
      <c r="A1554" s="15">
        <v>1553</v>
      </c>
      <c r="B1554" s="15" t="s">
        <v>2853</v>
      </c>
      <c r="C1554" s="15">
        <v>3995</v>
      </c>
      <c r="D1554" s="15" t="s">
        <v>2932</v>
      </c>
      <c r="E1554" s="15" t="s">
        <v>2846</v>
      </c>
      <c r="F1554" s="15" t="s">
        <v>2846</v>
      </c>
      <c r="G1554" s="15" t="s">
        <v>2965</v>
      </c>
      <c r="H1554" s="15" t="s">
        <v>2966</v>
      </c>
      <c r="I1554" s="15" t="s">
        <v>2051</v>
      </c>
      <c r="J1554" s="15" t="s">
        <v>178</v>
      </c>
      <c r="K1554" s="15" t="s">
        <v>179</v>
      </c>
      <c r="L1554" s="15" t="s">
        <v>180</v>
      </c>
      <c r="M1554" s="15" t="s">
        <v>181</v>
      </c>
      <c r="N1554" s="16">
        <v>44166</v>
      </c>
      <c r="O1554" s="16">
        <v>44926</v>
      </c>
      <c r="P1554" s="18">
        <v>1</v>
      </c>
      <c r="Q1554" s="15">
        <v>3</v>
      </c>
      <c r="R1554" s="15">
        <v>0</v>
      </c>
      <c r="S1554" s="17">
        <v>0</v>
      </c>
      <c r="T1554" s="17">
        <v>0</v>
      </c>
    </row>
    <row r="1555" spans="1:20" x14ac:dyDescent="0.25">
      <c r="A1555" s="15">
        <v>1554</v>
      </c>
      <c r="B1555" s="15" t="s">
        <v>2853</v>
      </c>
      <c r="C1555" s="15">
        <v>3995</v>
      </c>
      <c r="D1555" s="15" t="s">
        <v>2932</v>
      </c>
      <c r="E1555" s="15" t="s">
        <v>2846</v>
      </c>
      <c r="F1555" s="15" t="s">
        <v>2846</v>
      </c>
      <c r="G1555" s="15" t="s">
        <v>2967</v>
      </c>
      <c r="H1555" s="15" t="s">
        <v>2968</v>
      </c>
      <c r="I1555" s="15" t="s">
        <v>2051</v>
      </c>
      <c r="J1555" s="15" t="s">
        <v>309</v>
      </c>
      <c r="K1555" s="15" t="s">
        <v>310</v>
      </c>
      <c r="L1555" s="15" t="s">
        <v>174</v>
      </c>
      <c r="M1555" s="15" t="s">
        <v>174</v>
      </c>
      <c r="N1555" s="16">
        <v>44105</v>
      </c>
      <c r="O1555" s="16">
        <v>44926</v>
      </c>
      <c r="P1555" s="18">
        <v>20</v>
      </c>
      <c r="Q1555" s="15">
        <v>100</v>
      </c>
      <c r="R1555" s="15">
        <v>0</v>
      </c>
      <c r="S1555" s="17">
        <v>0</v>
      </c>
      <c r="T1555" s="17">
        <v>0</v>
      </c>
    </row>
    <row r="1556" spans="1:20" x14ac:dyDescent="0.25">
      <c r="A1556" s="15">
        <v>1555</v>
      </c>
      <c r="B1556" s="15" t="s">
        <v>2853</v>
      </c>
      <c r="C1556" s="15">
        <v>3995</v>
      </c>
      <c r="D1556" s="15" t="s">
        <v>2932</v>
      </c>
      <c r="E1556" s="15" t="s">
        <v>2846</v>
      </c>
      <c r="F1556" s="15" t="s">
        <v>2846</v>
      </c>
      <c r="G1556" s="15" t="s">
        <v>2969</v>
      </c>
      <c r="H1556" s="15" t="s">
        <v>2970</v>
      </c>
      <c r="I1556" s="15" t="s">
        <v>2051</v>
      </c>
      <c r="J1556" s="15" t="s">
        <v>309</v>
      </c>
      <c r="K1556" s="15" t="s">
        <v>310</v>
      </c>
      <c r="L1556" s="15" t="s">
        <v>174</v>
      </c>
      <c r="M1556" s="15" t="s">
        <v>174</v>
      </c>
      <c r="N1556" s="16">
        <v>44013</v>
      </c>
      <c r="O1556" s="16">
        <v>44377</v>
      </c>
      <c r="P1556" s="18">
        <v>40</v>
      </c>
      <c r="Q1556" s="15">
        <v>100</v>
      </c>
      <c r="R1556" s="15">
        <v>0</v>
      </c>
      <c r="S1556" s="17">
        <v>0</v>
      </c>
      <c r="T1556" s="17">
        <v>0</v>
      </c>
    </row>
    <row r="1557" spans="1:20" x14ac:dyDescent="0.25">
      <c r="A1557" s="15">
        <v>1556</v>
      </c>
      <c r="B1557" s="15" t="s">
        <v>2853</v>
      </c>
      <c r="C1557" s="15">
        <v>3995</v>
      </c>
      <c r="D1557" s="15" t="s">
        <v>2932</v>
      </c>
      <c r="E1557" s="15" t="s">
        <v>2846</v>
      </c>
      <c r="F1557" s="15" t="s">
        <v>2846</v>
      </c>
      <c r="G1557" s="15" t="s">
        <v>2971</v>
      </c>
      <c r="H1557" s="15" t="s">
        <v>2972</v>
      </c>
      <c r="I1557" s="15" t="s">
        <v>2051</v>
      </c>
      <c r="J1557" s="15" t="s">
        <v>90</v>
      </c>
      <c r="K1557" s="15" t="s">
        <v>91</v>
      </c>
      <c r="L1557" s="15" t="s">
        <v>92</v>
      </c>
      <c r="M1557" s="15" t="s">
        <v>93</v>
      </c>
      <c r="N1557" s="16">
        <v>44256</v>
      </c>
      <c r="O1557" s="16">
        <v>44409</v>
      </c>
      <c r="P1557" s="18">
        <v>0</v>
      </c>
      <c r="Q1557" s="15">
        <v>100</v>
      </c>
      <c r="R1557" s="15">
        <v>0</v>
      </c>
      <c r="S1557" s="17">
        <v>0</v>
      </c>
      <c r="T1557" s="17">
        <v>0</v>
      </c>
    </row>
    <row r="1558" spans="1:20" x14ac:dyDescent="0.25">
      <c r="A1558" s="15">
        <v>1557</v>
      </c>
      <c r="B1558" s="15" t="s">
        <v>2853</v>
      </c>
      <c r="C1558" s="15">
        <v>3995</v>
      </c>
      <c r="D1558" s="15" t="s">
        <v>2932</v>
      </c>
      <c r="E1558" s="15" t="s">
        <v>2846</v>
      </c>
      <c r="F1558" s="15" t="s">
        <v>2846</v>
      </c>
      <c r="G1558" s="15" t="s">
        <v>2973</v>
      </c>
      <c r="H1558" s="15" t="s">
        <v>2974</v>
      </c>
      <c r="I1558" s="15" t="s">
        <v>2051</v>
      </c>
      <c r="J1558" s="15" t="s">
        <v>309</v>
      </c>
      <c r="K1558" s="15" t="s">
        <v>310</v>
      </c>
      <c r="L1558" s="15" t="s">
        <v>174</v>
      </c>
      <c r="M1558" s="15" t="s">
        <v>174</v>
      </c>
      <c r="N1558" s="16">
        <v>44013</v>
      </c>
      <c r="O1558" s="16">
        <v>44347</v>
      </c>
      <c r="P1558" s="18">
        <v>50</v>
      </c>
      <c r="Q1558" s="15">
        <v>100</v>
      </c>
      <c r="R1558" s="15">
        <v>0</v>
      </c>
      <c r="S1558" s="17">
        <v>0</v>
      </c>
      <c r="T1558" s="17">
        <v>0</v>
      </c>
    </row>
    <row r="1559" spans="1:20" x14ac:dyDescent="0.25">
      <c r="A1559" s="15">
        <v>1558</v>
      </c>
      <c r="B1559" s="15" t="s">
        <v>2853</v>
      </c>
      <c r="C1559" s="15">
        <v>3995</v>
      </c>
      <c r="D1559" s="15" t="s">
        <v>2932</v>
      </c>
      <c r="E1559" s="15" t="s">
        <v>2846</v>
      </c>
      <c r="F1559" s="15" t="s">
        <v>2846</v>
      </c>
      <c r="G1559" s="15" t="s">
        <v>2975</v>
      </c>
      <c r="H1559" s="15" t="s">
        <v>2976</v>
      </c>
      <c r="I1559" s="15" t="s">
        <v>2051</v>
      </c>
      <c r="J1559" s="15" t="s">
        <v>90</v>
      </c>
      <c r="K1559" s="15" t="s">
        <v>91</v>
      </c>
      <c r="L1559" s="15" t="s">
        <v>92</v>
      </c>
      <c r="M1559" s="15" t="s">
        <v>93</v>
      </c>
      <c r="N1559" s="16">
        <v>44013</v>
      </c>
      <c r="O1559" s="16">
        <v>44196</v>
      </c>
      <c r="P1559" s="18">
        <v>100</v>
      </c>
      <c r="Q1559" s="15">
        <v>100</v>
      </c>
      <c r="R1559" s="15">
        <v>0</v>
      </c>
      <c r="S1559" s="17">
        <v>0</v>
      </c>
      <c r="T1559" s="17">
        <v>0</v>
      </c>
    </row>
    <row r="1560" spans="1:20" x14ac:dyDescent="0.25">
      <c r="A1560" s="15">
        <v>1559</v>
      </c>
      <c r="B1560" s="15" t="s">
        <v>2853</v>
      </c>
      <c r="C1560" s="15">
        <v>3995</v>
      </c>
      <c r="D1560" s="15" t="s">
        <v>2932</v>
      </c>
      <c r="E1560" s="15" t="s">
        <v>2846</v>
      </c>
      <c r="F1560" s="15" t="s">
        <v>2846</v>
      </c>
      <c r="G1560" s="15" t="s">
        <v>2977</v>
      </c>
      <c r="H1560" s="15" t="s">
        <v>2978</v>
      </c>
      <c r="I1560" s="15" t="s">
        <v>2051</v>
      </c>
      <c r="J1560" s="15" t="s">
        <v>90</v>
      </c>
      <c r="K1560" s="15" t="s">
        <v>91</v>
      </c>
      <c r="L1560" s="15" t="s">
        <v>92</v>
      </c>
      <c r="M1560" s="15" t="s">
        <v>93</v>
      </c>
      <c r="N1560" s="16">
        <v>44562</v>
      </c>
      <c r="O1560" s="16">
        <v>44926</v>
      </c>
      <c r="P1560" s="18">
        <v>0</v>
      </c>
      <c r="Q1560" s="15">
        <v>100</v>
      </c>
      <c r="R1560" s="15">
        <v>0</v>
      </c>
      <c r="S1560" s="17">
        <v>0</v>
      </c>
      <c r="T1560" s="17">
        <v>0</v>
      </c>
    </row>
    <row r="1561" spans="1:20" x14ac:dyDescent="0.25">
      <c r="A1561" s="15">
        <v>1560</v>
      </c>
      <c r="B1561" s="15" t="s">
        <v>2853</v>
      </c>
      <c r="C1561" s="15">
        <v>3995</v>
      </c>
      <c r="D1561" s="15" t="s">
        <v>2932</v>
      </c>
      <c r="E1561" s="15" t="s">
        <v>2846</v>
      </c>
      <c r="F1561" s="15" t="s">
        <v>2846</v>
      </c>
      <c r="G1561" s="15" t="s">
        <v>64</v>
      </c>
      <c r="H1561" s="15" t="s">
        <v>2979</v>
      </c>
      <c r="I1561" s="15" t="s">
        <v>2051</v>
      </c>
      <c r="J1561" s="15" t="s">
        <v>309</v>
      </c>
      <c r="K1561" s="15" t="s">
        <v>310</v>
      </c>
      <c r="L1561" s="15" t="s">
        <v>174</v>
      </c>
      <c r="M1561" s="15" t="s">
        <v>174</v>
      </c>
      <c r="N1561" s="16">
        <v>44531</v>
      </c>
      <c r="O1561" s="16">
        <v>44926</v>
      </c>
      <c r="P1561" s="18">
        <v>0</v>
      </c>
      <c r="Q1561" s="15">
        <v>2</v>
      </c>
      <c r="R1561" s="15">
        <v>0</v>
      </c>
      <c r="S1561" s="17">
        <v>0</v>
      </c>
      <c r="T1561" s="17">
        <v>0</v>
      </c>
    </row>
    <row r="1562" spans="1:20" x14ac:dyDescent="0.25">
      <c r="A1562" s="15">
        <v>1561</v>
      </c>
      <c r="B1562" s="15" t="s">
        <v>2853</v>
      </c>
      <c r="C1562" s="15">
        <v>3995</v>
      </c>
      <c r="D1562" s="15" t="s">
        <v>2932</v>
      </c>
      <c r="E1562" s="15" t="s">
        <v>2846</v>
      </c>
      <c r="F1562" s="15" t="s">
        <v>2846</v>
      </c>
      <c r="G1562" s="15" t="s">
        <v>2980</v>
      </c>
      <c r="H1562" s="15" t="s">
        <v>2981</v>
      </c>
      <c r="I1562" s="15" t="s">
        <v>2051</v>
      </c>
      <c r="J1562" s="15" t="s">
        <v>178</v>
      </c>
      <c r="K1562" s="15" t="s">
        <v>179</v>
      </c>
      <c r="L1562" s="15" t="s">
        <v>180</v>
      </c>
      <c r="M1562" s="15" t="s">
        <v>181</v>
      </c>
      <c r="N1562" s="16">
        <v>44013</v>
      </c>
      <c r="O1562" s="16">
        <v>44195</v>
      </c>
      <c r="P1562" s="18">
        <v>100</v>
      </c>
      <c r="Q1562" s="15">
        <v>100</v>
      </c>
      <c r="R1562" s="15">
        <v>0</v>
      </c>
      <c r="S1562" s="17">
        <v>0</v>
      </c>
      <c r="T1562" s="17">
        <v>0</v>
      </c>
    </row>
    <row r="1563" spans="1:20" x14ac:dyDescent="0.25">
      <c r="A1563" s="15">
        <v>1562</v>
      </c>
      <c r="B1563" s="15" t="s">
        <v>2853</v>
      </c>
      <c r="C1563" s="15">
        <v>3995</v>
      </c>
      <c r="D1563" s="15" t="s">
        <v>2932</v>
      </c>
      <c r="E1563" s="15" t="s">
        <v>2846</v>
      </c>
      <c r="F1563" s="15" t="s">
        <v>2846</v>
      </c>
      <c r="G1563" s="15" t="s">
        <v>2982</v>
      </c>
      <c r="H1563" s="15" t="s">
        <v>2983</v>
      </c>
      <c r="I1563" s="15" t="s">
        <v>2051</v>
      </c>
      <c r="J1563" s="15" t="s">
        <v>90</v>
      </c>
      <c r="K1563" s="15" t="s">
        <v>91</v>
      </c>
      <c r="L1563" s="15" t="s">
        <v>92</v>
      </c>
      <c r="M1563" s="15" t="s">
        <v>93</v>
      </c>
      <c r="N1563" s="16">
        <v>44075</v>
      </c>
      <c r="O1563" s="16">
        <v>44256</v>
      </c>
      <c r="P1563" s="18">
        <v>67</v>
      </c>
      <c r="Q1563" s="15">
        <v>100</v>
      </c>
      <c r="R1563" s="15">
        <v>0</v>
      </c>
      <c r="S1563" s="17">
        <v>0</v>
      </c>
      <c r="T1563" s="17">
        <v>0</v>
      </c>
    </row>
    <row r="1564" spans="1:20" x14ac:dyDescent="0.25">
      <c r="A1564" s="15">
        <v>1563</v>
      </c>
      <c r="B1564" s="15" t="s">
        <v>2853</v>
      </c>
      <c r="C1564" s="15">
        <v>3995</v>
      </c>
      <c r="D1564" s="15" t="s">
        <v>2932</v>
      </c>
      <c r="E1564" s="15" t="s">
        <v>2846</v>
      </c>
      <c r="F1564" s="15" t="s">
        <v>2846</v>
      </c>
      <c r="G1564" s="15" t="s">
        <v>2984</v>
      </c>
      <c r="H1564" s="15" t="s">
        <v>2985</v>
      </c>
      <c r="I1564" s="15" t="s">
        <v>2051</v>
      </c>
      <c r="J1564" s="15" t="s">
        <v>90</v>
      </c>
      <c r="K1564" s="15" t="s">
        <v>91</v>
      </c>
      <c r="L1564" s="15" t="s">
        <v>92</v>
      </c>
      <c r="M1564" s="15" t="s">
        <v>93</v>
      </c>
      <c r="N1564" s="16">
        <v>44044</v>
      </c>
      <c r="O1564" s="16">
        <v>44470</v>
      </c>
      <c r="P1564" s="18">
        <v>50</v>
      </c>
      <c r="Q1564" s="15">
        <v>100</v>
      </c>
      <c r="R1564" s="15">
        <v>0</v>
      </c>
      <c r="S1564" s="17">
        <v>0</v>
      </c>
      <c r="T1564" s="17">
        <v>0</v>
      </c>
    </row>
    <row r="1565" spans="1:20" x14ac:dyDescent="0.25">
      <c r="A1565" s="15">
        <v>1564</v>
      </c>
      <c r="B1565" s="15" t="s">
        <v>2853</v>
      </c>
      <c r="C1565" s="15">
        <v>4004</v>
      </c>
      <c r="D1565" s="15" t="s">
        <v>3037</v>
      </c>
      <c r="E1565" s="15" t="s">
        <v>2846</v>
      </c>
      <c r="F1565" s="15" t="s">
        <v>2846</v>
      </c>
      <c r="G1565" s="15" t="s">
        <v>244</v>
      </c>
      <c r="H1565" s="15" t="s">
        <v>2990</v>
      </c>
      <c r="I1565" s="15" t="s">
        <v>2051</v>
      </c>
      <c r="J1565" s="15" t="s">
        <v>246</v>
      </c>
      <c r="K1565" s="15" t="s">
        <v>247</v>
      </c>
      <c r="L1565" s="15" t="s">
        <v>6</v>
      </c>
      <c r="M1565" s="15" t="s">
        <v>7</v>
      </c>
      <c r="N1565" s="16">
        <v>44105</v>
      </c>
      <c r="O1565" s="16">
        <v>44926</v>
      </c>
      <c r="P1565" s="18">
        <v>60</v>
      </c>
      <c r="Q1565" s="15">
        <v>100</v>
      </c>
      <c r="R1565" s="15">
        <v>0</v>
      </c>
      <c r="S1565" s="17">
        <v>0</v>
      </c>
      <c r="T1565" s="17">
        <v>0</v>
      </c>
    </row>
    <row r="1566" spans="1:20" x14ac:dyDescent="0.25">
      <c r="A1566" s="15">
        <v>1565</v>
      </c>
      <c r="B1566" s="15" t="s">
        <v>2853</v>
      </c>
      <c r="C1566" s="15">
        <v>4004</v>
      </c>
      <c r="D1566" s="15" t="s">
        <v>3037</v>
      </c>
      <c r="E1566" s="15" t="s">
        <v>2846</v>
      </c>
      <c r="F1566" s="15" t="s">
        <v>2846</v>
      </c>
      <c r="G1566" s="15" t="s">
        <v>205</v>
      </c>
      <c r="H1566" s="15" t="s">
        <v>2991</v>
      </c>
      <c r="I1566" s="15" t="s">
        <v>2051</v>
      </c>
      <c r="J1566" s="15" t="s">
        <v>175</v>
      </c>
      <c r="K1566" s="15" t="s">
        <v>176</v>
      </c>
      <c r="L1566" s="15" t="s">
        <v>177</v>
      </c>
      <c r="M1566" s="15" t="s">
        <v>177</v>
      </c>
      <c r="N1566" s="16">
        <v>44105</v>
      </c>
      <c r="O1566" s="16">
        <v>44561</v>
      </c>
      <c r="P1566" s="18">
        <v>30</v>
      </c>
      <c r="Q1566" s="15">
        <v>100</v>
      </c>
      <c r="R1566" s="15">
        <v>0</v>
      </c>
      <c r="S1566" s="17">
        <v>0</v>
      </c>
      <c r="T1566" s="17">
        <v>0</v>
      </c>
    </row>
    <row r="1567" spans="1:20" x14ac:dyDescent="0.25">
      <c r="A1567" s="15">
        <v>1566</v>
      </c>
      <c r="B1567" s="15" t="s">
        <v>2853</v>
      </c>
      <c r="C1567" s="15">
        <v>4004</v>
      </c>
      <c r="D1567" s="15" t="s">
        <v>3037</v>
      </c>
      <c r="E1567" s="15" t="s">
        <v>2846</v>
      </c>
      <c r="F1567" s="15" t="s">
        <v>2846</v>
      </c>
      <c r="G1567" s="15" t="s">
        <v>206</v>
      </c>
      <c r="H1567" s="15" t="s">
        <v>2992</v>
      </c>
      <c r="I1567" s="15" t="s">
        <v>2051</v>
      </c>
      <c r="J1567" s="15" t="s">
        <v>317</v>
      </c>
      <c r="K1567" s="15" t="s">
        <v>318</v>
      </c>
      <c r="L1567" s="15" t="s">
        <v>319</v>
      </c>
      <c r="M1567" s="15" t="s">
        <v>320</v>
      </c>
      <c r="N1567" s="16">
        <v>44105</v>
      </c>
      <c r="O1567" s="16">
        <v>44561</v>
      </c>
      <c r="P1567" s="18">
        <v>20</v>
      </c>
      <c r="Q1567" s="15">
        <v>100</v>
      </c>
      <c r="R1567" s="15">
        <v>0</v>
      </c>
      <c r="S1567" s="17">
        <v>0</v>
      </c>
      <c r="T1567" s="17">
        <v>0</v>
      </c>
    </row>
    <row r="1568" spans="1:20" x14ac:dyDescent="0.25">
      <c r="A1568" s="15">
        <v>1567</v>
      </c>
      <c r="B1568" s="15" t="s">
        <v>2853</v>
      </c>
      <c r="C1568" s="15">
        <v>4004</v>
      </c>
      <c r="D1568" s="15" t="s">
        <v>3037</v>
      </c>
      <c r="E1568" s="15" t="s">
        <v>2846</v>
      </c>
      <c r="F1568" s="15" t="s">
        <v>2846</v>
      </c>
      <c r="G1568" s="15" t="s">
        <v>207</v>
      </c>
      <c r="H1568" s="15" t="s">
        <v>2993</v>
      </c>
      <c r="I1568" s="15" t="s">
        <v>2051</v>
      </c>
      <c r="J1568" s="15" t="s">
        <v>317</v>
      </c>
      <c r="K1568" s="15" t="s">
        <v>318</v>
      </c>
      <c r="L1568" s="15" t="s">
        <v>319</v>
      </c>
      <c r="M1568" s="15" t="s">
        <v>320</v>
      </c>
      <c r="N1568" s="16">
        <v>44197</v>
      </c>
      <c r="O1568" s="16">
        <v>45291</v>
      </c>
      <c r="P1568" s="18">
        <v>0</v>
      </c>
      <c r="Q1568" s="19">
        <v>2</v>
      </c>
      <c r="R1568" s="15">
        <v>0</v>
      </c>
      <c r="S1568" s="17">
        <v>0</v>
      </c>
      <c r="T1568" s="17">
        <v>0</v>
      </c>
    </row>
    <row r="1569" spans="1:20" x14ac:dyDescent="0.25">
      <c r="A1569" s="15">
        <v>1568</v>
      </c>
      <c r="B1569" s="15" t="s">
        <v>2853</v>
      </c>
      <c r="C1569" s="15">
        <v>4004</v>
      </c>
      <c r="D1569" s="15" t="s">
        <v>3037</v>
      </c>
      <c r="E1569" s="15" t="s">
        <v>2846</v>
      </c>
      <c r="F1569" s="15" t="s">
        <v>2846</v>
      </c>
      <c r="G1569" s="15" t="s">
        <v>208</v>
      </c>
      <c r="H1569" s="15" t="s">
        <v>2994</v>
      </c>
      <c r="I1569" s="15" t="s">
        <v>2051</v>
      </c>
      <c r="J1569" s="15" t="s">
        <v>3032</v>
      </c>
      <c r="K1569" s="15" t="s">
        <v>324</v>
      </c>
      <c r="L1569" s="15" t="s">
        <v>319</v>
      </c>
      <c r="M1569" s="15" t="s">
        <v>320</v>
      </c>
      <c r="N1569" s="16">
        <v>44197</v>
      </c>
      <c r="O1569" s="16">
        <v>44926</v>
      </c>
      <c r="P1569" s="18">
        <v>0</v>
      </c>
      <c r="Q1569" s="15">
        <v>100</v>
      </c>
      <c r="R1569" s="15">
        <v>0</v>
      </c>
      <c r="S1569" s="17">
        <v>0</v>
      </c>
      <c r="T1569" s="17">
        <v>0</v>
      </c>
    </row>
    <row r="1570" spans="1:20" x14ac:dyDescent="0.25">
      <c r="A1570" s="15">
        <v>1569</v>
      </c>
      <c r="B1570" s="15" t="s">
        <v>2853</v>
      </c>
      <c r="C1570" s="15">
        <v>4004</v>
      </c>
      <c r="D1570" s="15" t="s">
        <v>3037</v>
      </c>
      <c r="E1570" s="15" t="s">
        <v>2846</v>
      </c>
      <c r="F1570" s="15" t="s">
        <v>2846</v>
      </c>
      <c r="G1570" s="15" t="s">
        <v>209</v>
      </c>
      <c r="H1570" s="15" t="s">
        <v>2995</v>
      </c>
      <c r="I1570" s="15" t="s">
        <v>2051</v>
      </c>
      <c r="J1570" s="15" t="s">
        <v>317</v>
      </c>
      <c r="K1570" s="15" t="s">
        <v>318</v>
      </c>
      <c r="L1570" s="15" t="s">
        <v>319</v>
      </c>
      <c r="M1570" s="15" t="s">
        <v>320</v>
      </c>
      <c r="N1570" s="16">
        <v>44105</v>
      </c>
      <c r="O1570" s="16">
        <v>44561</v>
      </c>
      <c r="P1570" s="18">
        <v>50</v>
      </c>
      <c r="Q1570" s="15">
        <v>100</v>
      </c>
      <c r="R1570" s="15">
        <v>0</v>
      </c>
      <c r="S1570" s="17">
        <v>0</v>
      </c>
      <c r="T1570" s="17">
        <v>0</v>
      </c>
    </row>
    <row r="1571" spans="1:20" x14ac:dyDescent="0.25">
      <c r="A1571" s="15">
        <v>1570</v>
      </c>
      <c r="B1571" s="15" t="s">
        <v>2853</v>
      </c>
      <c r="C1571" s="15">
        <v>4004</v>
      </c>
      <c r="D1571" s="15" t="s">
        <v>3037</v>
      </c>
      <c r="E1571" s="15" t="s">
        <v>2846</v>
      </c>
      <c r="F1571" s="15" t="s">
        <v>2846</v>
      </c>
      <c r="G1571" s="15" t="s">
        <v>210</v>
      </c>
      <c r="H1571" s="15" t="s">
        <v>2996</v>
      </c>
      <c r="I1571" s="15" t="s">
        <v>2051</v>
      </c>
      <c r="J1571" s="15" t="s">
        <v>317</v>
      </c>
      <c r="K1571" s="15" t="s">
        <v>318</v>
      </c>
      <c r="L1571" s="15" t="s">
        <v>319</v>
      </c>
      <c r="M1571" s="15" t="s">
        <v>320</v>
      </c>
      <c r="N1571" s="16">
        <v>44409</v>
      </c>
      <c r="O1571" s="16">
        <v>44561</v>
      </c>
      <c r="P1571" s="18">
        <v>0</v>
      </c>
      <c r="Q1571" s="15">
        <v>100</v>
      </c>
      <c r="R1571" s="15">
        <v>0</v>
      </c>
      <c r="S1571" s="17">
        <v>0</v>
      </c>
      <c r="T1571" s="17">
        <v>0</v>
      </c>
    </row>
    <row r="1572" spans="1:20" x14ac:dyDescent="0.25">
      <c r="A1572" s="15">
        <v>1571</v>
      </c>
      <c r="B1572" s="15" t="s">
        <v>2853</v>
      </c>
      <c r="C1572" s="15">
        <v>4004</v>
      </c>
      <c r="D1572" s="15" t="s">
        <v>3037</v>
      </c>
      <c r="E1572" s="15" t="s">
        <v>2846</v>
      </c>
      <c r="F1572" s="15" t="s">
        <v>2846</v>
      </c>
      <c r="G1572" s="15" t="s">
        <v>211</v>
      </c>
      <c r="H1572" s="15" t="s">
        <v>2997</v>
      </c>
      <c r="I1572" s="15" t="s">
        <v>2051</v>
      </c>
      <c r="J1572" s="15" t="s">
        <v>3034</v>
      </c>
      <c r="K1572" s="15" t="s">
        <v>326</v>
      </c>
      <c r="L1572" s="15" t="s">
        <v>177</v>
      </c>
      <c r="M1572" s="15" t="s">
        <v>177</v>
      </c>
      <c r="N1572" s="16">
        <v>44197</v>
      </c>
      <c r="O1572" s="16">
        <v>44926</v>
      </c>
      <c r="P1572" s="18">
        <v>0</v>
      </c>
      <c r="Q1572" s="15">
        <v>100</v>
      </c>
      <c r="R1572" s="15">
        <v>0</v>
      </c>
      <c r="S1572" s="17">
        <v>0</v>
      </c>
      <c r="T1572" s="17">
        <v>0</v>
      </c>
    </row>
    <row r="1573" spans="1:20" x14ac:dyDescent="0.25">
      <c r="A1573" s="15">
        <v>1572</v>
      </c>
      <c r="B1573" s="15" t="s">
        <v>2853</v>
      </c>
      <c r="C1573" s="15">
        <v>4004</v>
      </c>
      <c r="D1573" s="15" t="s">
        <v>3037</v>
      </c>
      <c r="E1573" s="15" t="s">
        <v>2846</v>
      </c>
      <c r="F1573" s="15" t="s">
        <v>2846</v>
      </c>
      <c r="G1573" s="15" t="s">
        <v>212</v>
      </c>
      <c r="H1573" s="15" t="s">
        <v>2998</v>
      </c>
      <c r="I1573" s="15" t="s">
        <v>2051</v>
      </c>
      <c r="J1573" s="15" t="s">
        <v>175</v>
      </c>
      <c r="K1573" s="15" t="s">
        <v>176</v>
      </c>
      <c r="L1573" s="15" t="s">
        <v>177</v>
      </c>
      <c r="M1573" s="15" t="s">
        <v>177</v>
      </c>
      <c r="N1573" s="16">
        <v>44409</v>
      </c>
      <c r="O1573" s="16">
        <v>44926</v>
      </c>
      <c r="P1573" s="18">
        <v>0</v>
      </c>
      <c r="Q1573" s="19">
        <v>2</v>
      </c>
      <c r="R1573" s="15">
        <v>0</v>
      </c>
      <c r="S1573" s="17">
        <v>0</v>
      </c>
      <c r="T1573" s="17">
        <v>0</v>
      </c>
    </row>
    <row r="1574" spans="1:20" x14ac:dyDescent="0.25">
      <c r="A1574" s="15">
        <v>1573</v>
      </c>
      <c r="B1574" s="15" t="s">
        <v>2853</v>
      </c>
      <c r="C1574" s="15">
        <v>4004</v>
      </c>
      <c r="D1574" s="15" t="s">
        <v>3037</v>
      </c>
      <c r="E1574" s="15" t="s">
        <v>2846</v>
      </c>
      <c r="F1574" s="15" t="s">
        <v>2846</v>
      </c>
      <c r="G1574" s="15" t="s">
        <v>51</v>
      </c>
      <c r="H1574" s="15" t="s">
        <v>2999</v>
      </c>
      <c r="I1574" s="15" t="s">
        <v>2051</v>
      </c>
      <c r="J1574" s="15" t="s">
        <v>317</v>
      </c>
      <c r="K1574" s="15" t="s">
        <v>318</v>
      </c>
      <c r="L1574" s="15" t="s">
        <v>319</v>
      </c>
      <c r="M1574" s="15" t="s">
        <v>320</v>
      </c>
      <c r="N1574" s="16">
        <v>44197</v>
      </c>
      <c r="O1574" s="16">
        <v>44561</v>
      </c>
      <c r="P1574" s="18">
        <v>0</v>
      </c>
      <c r="Q1574" s="15">
        <v>100</v>
      </c>
      <c r="R1574" s="15">
        <v>0</v>
      </c>
      <c r="S1574" s="17">
        <v>0</v>
      </c>
      <c r="T1574" s="17">
        <v>0</v>
      </c>
    </row>
    <row r="1575" spans="1:20" x14ac:dyDescent="0.25">
      <c r="A1575" s="15">
        <v>1574</v>
      </c>
      <c r="B1575" s="15" t="s">
        <v>2853</v>
      </c>
      <c r="C1575" s="15">
        <v>4004</v>
      </c>
      <c r="D1575" s="15" t="s">
        <v>3037</v>
      </c>
      <c r="E1575" s="15" t="s">
        <v>2846</v>
      </c>
      <c r="F1575" s="15" t="s">
        <v>2846</v>
      </c>
      <c r="G1575" s="15" t="s">
        <v>39</v>
      </c>
      <c r="H1575" s="15" t="s">
        <v>3000</v>
      </c>
      <c r="I1575" s="15" t="s">
        <v>2051</v>
      </c>
      <c r="J1575" s="15" t="s">
        <v>317</v>
      </c>
      <c r="K1575" s="15" t="s">
        <v>318</v>
      </c>
      <c r="L1575" s="15" t="s">
        <v>319</v>
      </c>
      <c r="M1575" s="15" t="s">
        <v>320</v>
      </c>
      <c r="N1575" s="16">
        <v>44197</v>
      </c>
      <c r="O1575" s="16">
        <v>44926</v>
      </c>
      <c r="P1575" s="18">
        <v>0</v>
      </c>
      <c r="Q1575" s="19">
        <v>2</v>
      </c>
      <c r="R1575" s="15">
        <v>0</v>
      </c>
      <c r="S1575" s="17">
        <v>0</v>
      </c>
      <c r="T1575" s="17">
        <v>0</v>
      </c>
    </row>
    <row r="1576" spans="1:20" x14ac:dyDescent="0.25">
      <c r="A1576" s="15">
        <v>1575</v>
      </c>
      <c r="B1576" s="15" t="s">
        <v>2853</v>
      </c>
      <c r="C1576" s="15">
        <v>4004</v>
      </c>
      <c r="D1576" s="15" t="s">
        <v>3037</v>
      </c>
      <c r="E1576" s="15" t="s">
        <v>2846</v>
      </c>
      <c r="F1576" s="15" t="s">
        <v>2846</v>
      </c>
      <c r="G1576" s="15" t="s">
        <v>42</v>
      </c>
      <c r="H1576" s="15" t="s">
        <v>3001</v>
      </c>
      <c r="I1576" s="15" t="s">
        <v>2051</v>
      </c>
      <c r="J1576" s="15" t="s">
        <v>317</v>
      </c>
      <c r="K1576" s="15" t="s">
        <v>318</v>
      </c>
      <c r="L1576" s="15" t="s">
        <v>319</v>
      </c>
      <c r="M1576" s="15" t="s">
        <v>320</v>
      </c>
      <c r="N1576" s="16">
        <v>44105</v>
      </c>
      <c r="O1576" s="16">
        <v>44926</v>
      </c>
      <c r="P1576" s="18">
        <v>100</v>
      </c>
      <c r="Q1576" s="15">
        <v>100</v>
      </c>
      <c r="R1576" s="15">
        <v>0</v>
      </c>
      <c r="S1576" s="17">
        <v>0</v>
      </c>
      <c r="T1576" s="17">
        <v>0</v>
      </c>
    </row>
    <row r="1577" spans="1:20" x14ac:dyDescent="0.25">
      <c r="A1577" s="15">
        <v>1576</v>
      </c>
      <c r="B1577" s="15" t="s">
        <v>2853</v>
      </c>
      <c r="C1577" s="15">
        <v>4004</v>
      </c>
      <c r="D1577" s="15" t="s">
        <v>3037</v>
      </c>
      <c r="E1577" s="15" t="s">
        <v>2846</v>
      </c>
      <c r="F1577" s="15" t="s">
        <v>2846</v>
      </c>
      <c r="G1577" s="15" t="s">
        <v>40</v>
      </c>
      <c r="H1577" s="15" t="s">
        <v>3002</v>
      </c>
      <c r="I1577" s="15" t="s">
        <v>2051</v>
      </c>
      <c r="J1577" s="15" t="s">
        <v>3032</v>
      </c>
      <c r="K1577" s="15" t="s">
        <v>324</v>
      </c>
      <c r="L1577" s="15" t="s">
        <v>319</v>
      </c>
      <c r="M1577" s="15" t="s">
        <v>320</v>
      </c>
      <c r="N1577" s="16">
        <v>44197</v>
      </c>
      <c r="O1577" s="16">
        <v>44926</v>
      </c>
      <c r="P1577" s="18">
        <v>0</v>
      </c>
      <c r="Q1577" s="15">
        <v>100</v>
      </c>
      <c r="R1577" s="15">
        <v>0</v>
      </c>
      <c r="S1577" s="17">
        <v>0</v>
      </c>
      <c r="T1577" s="17">
        <v>0</v>
      </c>
    </row>
    <row r="1578" spans="1:20" x14ac:dyDescent="0.25">
      <c r="A1578" s="15">
        <v>1577</v>
      </c>
      <c r="B1578" s="15" t="s">
        <v>2853</v>
      </c>
      <c r="C1578" s="15">
        <v>4004</v>
      </c>
      <c r="D1578" s="15" t="s">
        <v>3037</v>
      </c>
      <c r="E1578" s="15" t="s">
        <v>2846</v>
      </c>
      <c r="F1578" s="15" t="s">
        <v>2846</v>
      </c>
      <c r="G1578" s="15" t="s">
        <v>50</v>
      </c>
      <c r="H1578" s="15" t="s">
        <v>3003</v>
      </c>
      <c r="I1578" s="15" t="s">
        <v>2051</v>
      </c>
      <c r="J1578" s="15" t="s">
        <v>175</v>
      </c>
      <c r="K1578" s="15" t="s">
        <v>176</v>
      </c>
      <c r="L1578" s="15" t="s">
        <v>177</v>
      </c>
      <c r="M1578" s="15" t="s">
        <v>177</v>
      </c>
      <c r="N1578" s="16">
        <v>44105</v>
      </c>
      <c r="O1578" s="16">
        <v>45657</v>
      </c>
      <c r="P1578" s="19">
        <v>1</v>
      </c>
      <c r="Q1578" s="19">
        <v>2</v>
      </c>
      <c r="R1578" s="15">
        <v>0</v>
      </c>
      <c r="S1578" s="17">
        <v>0</v>
      </c>
      <c r="T1578" s="17">
        <v>0</v>
      </c>
    </row>
    <row r="1579" spans="1:20" x14ac:dyDescent="0.25">
      <c r="A1579" s="15">
        <v>1578</v>
      </c>
      <c r="B1579" s="15" t="s">
        <v>2853</v>
      </c>
      <c r="C1579" s="15">
        <v>4004</v>
      </c>
      <c r="D1579" s="15" t="s">
        <v>3037</v>
      </c>
      <c r="E1579" s="15" t="s">
        <v>2846</v>
      </c>
      <c r="F1579" s="15" t="s">
        <v>2846</v>
      </c>
      <c r="G1579" s="15" t="s">
        <v>45</v>
      </c>
      <c r="H1579" s="15" t="s">
        <v>3004</v>
      </c>
      <c r="I1579" s="15" t="s">
        <v>2051</v>
      </c>
      <c r="J1579" s="15" t="s">
        <v>3033</v>
      </c>
      <c r="K1579" s="15" t="s">
        <v>318</v>
      </c>
      <c r="L1579" s="15" t="s">
        <v>319</v>
      </c>
      <c r="M1579" s="15" t="s">
        <v>320</v>
      </c>
      <c r="N1579" s="16">
        <v>44105</v>
      </c>
      <c r="O1579" s="16">
        <v>44561</v>
      </c>
      <c r="P1579" s="19">
        <v>8</v>
      </c>
      <c r="Q1579" s="19">
        <v>16</v>
      </c>
      <c r="R1579" s="15">
        <v>0</v>
      </c>
      <c r="S1579" s="17">
        <v>0</v>
      </c>
      <c r="T1579" s="17">
        <v>0</v>
      </c>
    </row>
    <row r="1580" spans="1:20" x14ac:dyDescent="0.25">
      <c r="A1580" s="15">
        <v>1579</v>
      </c>
      <c r="B1580" s="15" t="s">
        <v>2853</v>
      </c>
      <c r="C1580" s="15">
        <v>4004</v>
      </c>
      <c r="D1580" s="15" t="s">
        <v>3037</v>
      </c>
      <c r="E1580" s="15" t="s">
        <v>2846</v>
      </c>
      <c r="F1580" s="15" t="s">
        <v>2846</v>
      </c>
      <c r="G1580" s="15" t="s">
        <v>44</v>
      </c>
      <c r="H1580" s="15" t="s">
        <v>3005</v>
      </c>
      <c r="I1580" s="15" t="s">
        <v>2051</v>
      </c>
      <c r="J1580" s="15" t="s">
        <v>175</v>
      </c>
      <c r="K1580" s="15" t="s">
        <v>176</v>
      </c>
      <c r="L1580" s="15" t="s">
        <v>177</v>
      </c>
      <c r="M1580" s="15" t="s">
        <v>177</v>
      </c>
      <c r="N1580" s="16">
        <v>44105</v>
      </c>
      <c r="O1580" s="16">
        <v>44561</v>
      </c>
      <c r="P1580" s="18">
        <v>30</v>
      </c>
      <c r="Q1580" s="15">
        <v>100</v>
      </c>
      <c r="R1580" s="15">
        <v>0</v>
      </c>
      <c r="S1580" s="17">
        <v>0</v>
      </c>
      <c r="T1580" s="17">
        <v>0</v>
      </c>
    </row>
    <row r="1581" spans="1:20" x14ac:dyDescent="0.25">
      <c r="A1581" s="15">
        <v>1580</v>
      </c>
      <c r="B1581" s="15" t="s">
        <v>2853</v>
      </c>
      <c r="C1581" s="15">
        <v>4004</v>
      </c>
      <c r="D1581" s="15" t="s">
        <v>3037</v>
      </c>
      <c r="E1581" s="15" t="s">
        <v>2846</v>
      </c>
      <c r="F1581" s="15" t="s">
        <v>2846</v>
      </c>
      <c r="G1581" s="15" t="s">
        <v>48</v>
      </c>
      <c r="H1581" s="15" t="s">
        <v>3006</v>
      </c>
      <c r="I1581" s="15" t="s">
        <v>2051</v>
      </c>
      <c r="J1581" s="15" t="s">
        <v>317</v>
      </c>
      <c r="K1581" s="15" t="s">
        <v>318</v>
      </c>
      <c r="L1581" s="15" t="s">
        <v>319</v>
      </c>
      <c r="M1581" s="15" t="s">
        <v>320</v>
      </c>
      <c r="N1581" s="16">
        <v>44105</v>
      </c>
      <c r="O1581" s="16">
        <v>44926</v>
      </c>
      <c r="P1581" s="19">
        <v>1</v>
      </c>
      <c r="Q1581" s="19">
        <v>3</v>
      </c>
      <c r="R1581" s="15">
        <v>0</v>
      </c>
      <c r="S1581" s="17">
        <v>0</v>
      </c>
      <c r="T1581" s="17">
        <v>0</v>
      </c>
    </row>
    <row r="1582" spans="1:20" x14ac:dyDescent="0.25">
      <c r="A1582" s="15">
        <v>1581</v>
      </c>
      <c r="B1582" s="15" t="s">
        <v>2853</v>
      </c>
      <c r="C1582" s="15">
        <v>4004</v>
      </c>
      <c r="D1582" s="15" t="s">
        <v>3037</v>
      </c>
      <c r="E1582" s="15" t="s">
        <v>2846</v>
      </c>
      <c r="F1582" s="15" t="s">
        <v>2846</v>
      </c>
      <c r="G1582" s="15" t="s">
        <v>49</v>
      </c>
      <c r="H1582" s="15" t="s">
        <v>3007</v>
      </c>
      <c r="I1582" s="15" t="s">
        <v>2051</v>
      </c>
      <c r="J1582" s="15" t="s">
        <v>317</v>
      </c>
      <c r="K1582" s="15" t="s">
        <v>318</v>
      </c>
      <c r="L1582" s="15" t="s">
        <v>319</v>
      </c>
      <c r="M1582" s="15" t="s">
        <v>320</v>
      </c>
      <c r="N1582" s="16">
        <v>44105</v>
      </c>
      <c r="O1582" s="16">
        <v>44561</v>
      </c>
      <c r="P1582" s="18">
        <v>30</v>
      </c>
      <c r="Q1582" s="15">
        <v>100</v>
      </c>
      <c r="R1582" s="15">
        <v>0</v>
      </c>
      <c r="S1582" s="17">
        <v>0</v>
      </c>
      <c r="T1582" s="17">
        <v>0</v>
      </c>
    </row>
    <row r="1583" spans="1:20" x14ac:dyDescent="0.25">
      <c r="A1583" s="15">
        <v>1582</v>
      </c>
      <c r="B1583" s="15" t="s">
        <v>2853</v>
      </c>
      <c r="C1583" s="15">
        <v>4004</v>
      </c>
      <c r="D1583" s="15" t="s">
        <v>3037</v>
      </c>
      <c r="E1583" s="15" t="s">
        <v>2846</v>
      </c>
      <c r="F1583" s="15" t="s">
        <v>2846</v>
      </c>
      <c r="G1583" s="15" t="s">
        <v>43</v>
      </c>
      <c r="H1583" s="15" t="s">
        <v>3008</v>
      </c>
      <c r="I1583" s="15" t="s">
        <v>2051</v>
      </c>
      <c r="J1583" s="15" t="s">
        <v>3035</v>
      </c>
      <c r="K1583" s="15" t="s">
        <v>176</v>
      </c>
      <c r="L1583" s="15" t="s">
        <v>177</v>
      </c>
      <c r="M1583" s="15" t="s">
        <v>177</v>
      </c>
      <c r="N1583" s="16">
        <v>44105</v>
      </c>
      <c r="O1583" s="16">
        <v>44561</v>
      </c>
      <c r="P1583" s="18">
        <v>50</v>
      </c>
      <c r="Q1583" s="15">
        <v>100</v>
      </c>
      <c r="R1583" s="15">
        <v>0</v>
      </c>
      <c r="S1583" s="17">
        <v>0</v>
      </c>
      <c r="T1583" s="17">
        <v>0</v>
      </c>
    </row>
    <row r="1584" spans="1:20" x14ac:dyDescent="0.25">
      <c r="A1584" s="15">
        <v>1583</v>
      </c>
      <c r="B1584" s="15" t="s">
        <v>2853</v>
      </c>
      <c r="C1584" s="15">
        <v>4004</v>
      </c>
      <c r="D1584" s="15" t="s">
        <v>3037</v>
      </c>
      <c r="E1584" s="15" t="s">
        <v>2846</v>
      </c>
      <c r="F1584" s="15" t="s">
        <v>2846</v>
      </c>
      <c r="G1584" s="15" t="s">
        <v>46</v>
      </c>
      <c r="H1584" s="15" t="s">
        <v>3009</v>
      </c>
      <c r="I1584" s="15" t="s">
        <v>2051</v>
      </c>
      <c r="J1584" s="15" t="s">
        <v>175</v>
      </c>
      <c r="K1584" s="15" t="s">
        <v>176</v>
      </c>
      <c r="L1584" s="15" t="s">
        <v>177</v>
      </c>
      <c r="M1584" s="15" t="s">
        <v>177</v>
      </c>
      <c r="N1584" s="16">
        <v>44197</v>
      </c>
      <c r="O1584" s="16">
        <v>44926.5</v>
      </c>
      <c r="P1584" s="18">
        <v>0</v>
      </c>
      <c r="Q1584" s="15">
        <v>100</v>
      </c>
      <c r="R1584" s="15">
        <v>0</v>
      </c>
      <c r="S1584" s="17">
        <v>0</v>
      </c>
      <c r="T1584" s="17">
        <v>0</v>
      </c>
    </row>
    <row r="1585" spans="1:20" x14ac:dyDescent="0.25">
      <c r="A1585" s="15">
        <v>1584</v>
      </c>
      <c r="B1585" s="15" t="s">
        <v>2853</v>
      </c>
      <c r="C1585" s="15">
        <v>4004</v>
      </c>
      <c r="D1585" s="15" t="s">
        <v>3037</v>
      </c>
      <c r="E1585" s="15" t="s">
        <v>2846</v>
      </c>
      <c r="F1585" s="15" t="s">
        <v>2846</v>
      </c>
      <c r="G1585" s="15" t="s">
        <v>47</v>
      </c>
      <c r="H1585" s="15" t="s">
        <v>3010</v>
      </c>
      <c r="I1585" s="15" t="s">
        <v>2051</v>
      </c>
      <c r="J1585" s="15" t="s">
        <v>306</v>
      </c>
      <c r="K1585" s="15" t="s">
        <v>307</v>
      </c>
      <c r="L1585" s="15" t="s">
        <v>308</v>
      </c>
      <c r="M1585" s="15" t="s">
        <v>308</v>
      </c>
      <c r="N1585" s="16">
        <v>44105</v>
      </c>
      <c r="O1585" s="16">
        <v>44531.5</v>
      </c>
      <c r="P1585" s="18">
        <v>50</v>
      </c>
      <c r="Q1585" s="15">
        <v>100</v>
      </c>
      <c r="R1585" s="15">
        <v>0</v>
      </c>
      <c r="S1585" s="17">
        <v>0</v>
      </c>
      <c r="T1585" s="17">
        <v>0</v>
      </c>
    </row>
    <row r="1586" spans="1:20" x14ac:dyDescent="0.25">
      <c r="A1586" s="15">
        <v>1585</v>
      </c>
      <c r="B1586" s="15" t="s">
        <v>2853</v>
      </c>
      <c r="C1586" s="15">
        <v>4004</v>
      </c>
      <c r="D1586" s="15" t="s">
        <v>3037</v>
      </c>
      <c r="E1586" s="15" t="s">
        <v>2846</v>
      </c>
      <c r="F1586" s="15" t="s">
        <v>2846</v>
      </c>
      <c r="G1586" s="15" t="s">
        <v>41</v>
      </c>
      <c r="H1586" s="15" t="s">
        <v>3011</v>
      </c>
      <c r="I1586" s="15" t="s">
        <v>2051</v>
      </c>
      <c r="J1586" s="15" t="s">
        <v>317</v>
      </c>
      <c r="K1586" s="15" t="s">
        <v>318</v>
      </c>
      <c r="L1586" s="15" t="s">
        <v>319</v>
      </c>
      <c r="M1586" s="15" t="s">
        <v>320</v>
      </c>
      <c r="N1586" s="16">
        <v>44197</v>
      </c>
      <c r="O1586" s="16">
        <v>44561</v>
      </c>
      <c r="P1586" s="18">
        <v>0</v>
      </c>
      <c r="Q1586" s="15">
        <v>100</v>
      </c>
      <c r="R1586" s="15">
        <v>0</v>
      </c>
      <c r="S1586" s="17">
        <v>0</v>
      </c>
      <c r="T1586" s="17">
        <v>0</v>
      </c>
    </row>
    <row r="1587" spans="1:20" x14ac:dyDescent="0.25">
      <c r="A1587" s="15">
        <v>1586</v>
      </c>
      <c r="B1587" s="15" t="s">
        <v>2853</v>
      </c>
      <c r="C1587" s="15">
        <v>4004</v>
      </c>
      <c r="D1587" s="15" t="s">
        <v>3037</v>
      </c>
      <c r="E1587" s="15" t="s">
        <v>2846</v>
      </c>
      <c r="F1587" s="15" t="s">
        <v>2846</v>
      </c>
      <c r="G1587" s="15" t="s">
        <v>35</v>
      </c>
      <c r="H1587" s="15" t="s">
        <v>3012</v>
      </c>
      <c r="I1587" s="15" t="s">
        <v>2051</v>
      </c>
      <c r="J1587" s="15" t="s">
        <v>3032</v>
      </c>
      <c r="K1587" s="15" t="s">
        <v>324</v>
      </c>
      <c r="L1587" s="15" t="s">
        <v>319</v>
      </c>
      <c r="M1587" s="15" t="s">
        <v>320</v>
      </c>
      <c r="N1587" s="16">
        <v>44105</v>
      </c>
      <c r="O1587" s="16">
        <v>44561</v>
      </c>
      <c r="P1587" s="18">
        <v>20</v>
      </c>
      <c r="Q1587" s="15">
        <v>100</v>
      </c>
      <c r="R1587" s="15">
        <v>0</v>
      </c>
      <c r="S1587" s="17">
        <v>0</v>
      </c>
      <c r="T1587" s="17">
        <v>0</v>
      </c>
    </row>
    <row r="1588" spans="1:20" x14ac:dyDescent="0.25">
      <c r="A1588" s="15">
        <v>1587</v>
      </c>
      <c r="B1588" s="15" t="s">
        <v>2853</v>
      </c>
      <c r="C1588" s="15">
        <v>4004</v>
      </c>
      <c r="D1588" s="15" t="s">
        <v>3037</v>
      </c>
      <c r="E1588" s="15" t="s">
        <v>2846</v>
      </c>
      <c r="F1588" s="15" t="s">
        <v>2846</v>
      </c>
      <c r="G1588" s="15" t="s">
        <v>337</v>
      </c>
      <c r="H1588" s="15" t="s">
        <v>3013</v>
      </c>
      <c r="I1588" s="15" t="s">
        <v>2051</v>
      </c>
      <c r="J1588" s="15" t="s">
        <v>246</v>
      </c>
      <c r="K1588" s="15" t="s">
        <v>247</v>
      </c>
      <c r="L1588" s="15" t="s">
        <v>6</v>
      </c>
      <c r="M1588" s="15" t="s">
        <v>7</v>
      </c>
      <c r="N1588" s="16">
        <v>44105</v>
      </c>
      <c r="O1588" s="16">
        <v>44926</v>
      </c>
      <c r="P1588" s="18">
        <v>40</v>
      </c>
      <c r="Q1588" s="15">
        <v>100</v>
      </c>
      <c r="R1588" s="15">
        <v>0</v>
      </c>
      <c r="S1588" s="17">
        <v>0</v>
      </c>
      <c r="T1588" s="17">
        <v>0</v>
      </c>
    </row>
    <row r="1589" spans="1:20" x14ac:dyDescent="0.25">
      <c r="A1589" s="15">
        <v>1588</v>
      </c>
      <c r="B1589" s="15" t="s">
        <v>2853</v>
      </c>
      <c r="C1589" s="15">
        <v>4004</v>
      </c>
      <c r="D1589" s="15" t="s">
        <v>3037</v>
      </c>
      <c r="E1589" s="15" t="s">
        <v>2846</v>
      </c>
      <c r="F1589" s="15" t="s">
        <v>2846</v>
      </c>
      <c r="G1589" s="15" t="s">
        <v>359</v>
      </c>
      <c r="H1589" s="15" t="s">
        <v>3014</v>
      </c>
      <c r="I1589" s="15" t="s">
        <v>2051</v>
      </c>
      <c r="J1589" s="15" t="s">
        <v>3033</v>
      </c>
      <c r="K1589" s="15" t="s">
        <v>318</v>
      </c>
      <c r="L1589" s="15" t="s">
        <v>319</v>
      </c>
      <c r="M1589" s="15" t="s">
        <v>320</v>
      </c>
      <c r="N1589" s="16">
        <v>44105</v>
      </c>
      <c r="O1589" s="16">
        <v>44561</v>
      </c>
      <c r="P1589" s="18">
        <v>50</v>
      </c>
      <c r="Q1589" s="15">
        <v>100</v>
      </c>
      <c r="R1589" s="15">
        <v>0</v>
      </c>
      <c r="S1589" s="17">
        <v>0</v>
      </c>
      <c r="T1589" s="17">
        <v>0</v>
      </c>
    </row>
    <row r="1590" spans="1:20" x14ac:dyDescent="0.25">
      <c r="A1590" s="15">
        <v>1589</v>
      </c>
      <c r="B1590" s="15" t="s">
        <v>2853</v>
      </c>
      <c r="C1590" s="15">
        <v>4004</v>
      </c>
      <c r="D1590" s="15" t="s">
        <v>3037</v>
      </c>
      <c r="E1590" s="15" t="s">
        <v>2846</v>
      </c>
      <c r="F1590" s="15" t="s">
        <v>2846</v>
      </c>
      <c r="G1590" s="15" t="s">
        <v>353</v>
      </c>
      <c r="H1590" s="15" t="s">
        <v>3015</v>
      </c>
      <c r="I1590" s="15" t="s">
        <v>2051</v>
      </c>
      <c r="J1590" s="15" t="s">
        <v>175</v>
      </c>
      <c r="K1590" s="15" t="s">
        <v>176</v>
      </c>
      <c r="L1590" s="15" t="s">
        <v>177</v>
      </c>
      <c r="M1590" s="15" t="s">
        <v>177</v>
      </c>
      <c r="N1590" s="16">
        <v>44105</v>
      </c>
      <c r="O1590" s="16">
        <v>46022</v>
      </c>
      <c r="P1590" s="18">
        <v>2</v>
      </c>
      <c r="Q1590" s="19">
        <v>5</v>
      </c>
      <c r="R1590" s="15">
        <v>0</v>
      </c>
      <c r="S1590" s="17">
        <v>0</v>
      </c>
      <c r="T1590" s="17">
        <v>0</v>
      </c>
    </row>
    <row r="1591" spans="1:20" x14ac:dyDescent="0.25">
      <c r="A1591" s="15">
        <v>1590</v>
      </c>
      <c r="B1591" s="15" t="s">
        <v>2853</v>
      </c>
      <c r="C1591" s="15">
        <v>4004</v>
      </c>
      <c r="D1591" s="15" t="s">
        <v>3037</v>
      </c>
      <c r="E1591" s="15" t="s">
        <v>2846</v>
      </c>
      <c r="F1591" s="15" t="s">
        <v>2846</v>
      </c>
      <c r="G1591" s="15" t="s">
        <v>374</v>
      </c>
      <c r="H1591" s="15" t="s">
        <v>3016</v>
      </c>
      <c r="I1591" s="15" t="s">
        <v>2051</v>
      </c>
      <c r="J1591" s="15" t="s">
        <v>175</v>
      </c>
      <c r="K1591" s="15" t="s">
        <v>176</v>
      </c>
      <c r="L1591" s="15" t="s">
        <v>177</v>
      </c>
      <c r="M1591" s="15" t="s">
        <v>177</v>
      </c>
      <c r="N1591" s="16">
        <v>44197</v>
      </c>
      <c r="O1591" s="16">
        <v>45291</v>
      </c>
      <c r="P1591" s="18">
        <v>0</v>
      </c>
      <c r="Q1591" s="19">
        <v>3</v>
      </c>
      <c r="R1591" s="15">
        <v>0</v>
      </c>
      <c r="S1591" s="17">
        <v>0</v>
      </c>
      <c r="T1591" s="17">
        <v>0</v>
      </c>
    </row>
    <row r="1592" spans="1:20" x14ac:dyDescent="0.25">
      <c r="A1592" s="15">
        <v>1591</v>
      </c>
      <c r="B1592" s="15" t="s">
        <v>2853</v>
      </c>
      <c r="C1592" s="15">
        <v>4004</v>
      </c>
      <c r="D1592" s="15" t="s">
        <v>3037</v>
      </c>
      <c r="E1592" s="15" t="s">
        <v>2846</v>
      </c>
      <c r="F1592" s="15" t="s">
        <v>2846</v>
      </c>
      <c r="G1592" s="15" t="s">
        <v>372</v>
      </c>
      <c r="H1592" s="15" t="s">
        <v>3017</v>
      </c>
      <c r="I1592" s="15" t="s">
        <v>2051</v>
      </c>
      <c r="J1592" s="15" t="s">
        <v>317</v>
      </c>
      <c r="K1592" s="15" t="s">
        <v>318</v>
      </c>
      <c r="L1592" s="15" t="s">
        <v>319</v>
      </c>
      <c r="M1592" s="15" t="s">
        <v>320</v>
      </c>
      <c r="N1592" s="16">
        <v>44105</v>
      </c>
      <c r="O1592" s="16">
        <v>44561</v>
      </c>
      <c r="P1592" s="18">
        <v>50</v>
      </c>
      <c r="Q1592" s="15">
        <v>100</v>
      </c>
      <c r="R1592" s="15">
        <v>0</v>
      </c>
      <c r="S1592" s="17">
        <v>0</v>
      </c>
      <c r="T1592" s="17">
        <v>0</v>
      </c>
    </row>
    <row r="1593" spans="1:20" x14ac:dyDescent="0.25">
      <c r="A1593" s="15">
        <v>1592</v>
      </c>
      <c r="B1593" s="15" t="s">
        <v>2853</v>
      </c>
      <c r="C1593" s="15">
        <v>4004</v>
      </c>
      <c r="D1593" s="15" t="s">
        <v>3037</v>
      </c>
      <c r="E1593" s="15" t="s">
        <v>2846</v>
      </c>
      <c r="F1593" s="15" t="s">
        <v>2846</v>
      </c>
      <c r="G1593" s="15" t="s">
        <v>355</v>
      </c>
      <c r="H1593" s="15" t="s">
        <v>3018</v>
      </c>
      <c r="I1593" s="15" t="s">
        <v>2856</v>
      </c>
      <c r="J1593" s="15" t="s">
        <v>175</v>
      </c>
      <c r="K1593" s="15" t="s">
        <v>176</v>
      </c>
      <c r="L1593" s="15" t="s">
        <v>177</v>
      </c>
      <c r="M1593" s="15" t="s">
        <v>177</v>
      </c>
      <c r="N1593" s="16">
        <v>44197</v>
      </c>
      <c r="O1593" s="16">
        <v>44926</v>
      </c>
      <c r="P1593" s="18">
        <v>0</v>
      </c>
      <c r="Q1593" s="15">
        <v>100</v>
      </c>
      <c r="R1593" s="15">
        <v>0</v>
      </c>
      <c r="S1593" s="17">
        <v>0</v>
      </c>
      <c r="T1593" s="17">
        <v>0</v>
      </c>
    </row>
    <row r="1594" spans="1:20" x14ac:dyDescent="0.25">
      <c r="A1594" s="15">
        <v>1593</v>
      </c>
      <c r="B1594" s="15" t="s">
        <v>2853</v>
      </c>
      <c r="C1594" s="15">
        <v>4004</v>
      </c>
      <c r="D1594" s="15" t="s">
        <v>3037</v>
      </c>
      <c r="E1594" s="15" t="s">
        <v>2846</v>
      </c>
      <c r="F1594" s="15" t="s">
        <v>2846</v>
      </c>
      <c r="G1594" s="15" t="s">
        <v>38</v>
      </c>
      <c r="H1594" s="15" t="s">
        <v>3019</v>
      </c>
      <c r="I1594" s="15" t="s">
        <v>2856</v>
      </c>
      <c r="J1594" s="15" t="s">
        <v>3035</v>
      </c>
      <c r="K1594" s="15" t="s">
        <v>176</v>
      </c>
      <c r="L1594" s="15" t="s">
        <v>177</v>
      </c>
      <c r="M1594" s="15" t="s">
        <v>177</v>
      </c>
      <c r="N1594" s="16">
        <v>44105</v>
      </c>
      <c r="O1594" s="16">
        <v>44196</v>
      </c>
      <c r="P1594" s="18">
        <v>100</v>
      </c>
      <c r="Q1594" s="15">
        <v>100</v>
      </c>
      <c r="R1594" s="15">
        <v>0</v>
      </c>
      <c r="S1594" s="17">
        <v>0</v>
      </c>
      <c r="T1594" s="17">
        <v>0</v>
      </c>
    </row>
    <row r="1595" spans="1:20" x14ac:dyDescent="0.25">
      <c r="A1595" s="15">
        <v>1594</v>
      </c>
      <c r="B1595" s="15" t="s">
        <v>2853</v>
      </c>
      <c r="C1595" s="15">
        <v>4004</v>
      </c>
      <c r="D1595" s="15" t="s">
        <v>3037</v>
      </c>
      <c r="E1595" s="15" t="s">
        <v>2846</v>
      </c>
      <c r="F1595" s="15" t="s">
        <v>2846</v>
      </c>
      <c r="G1595" s="15" t="s">
        <v>62</v>
      </c>
      <c r="H1595" s="15" t="s">
        <v>3020</v>
      </c>
      <c r="I1595" s="15" t="s">
        <v>2856</v>
      </c>
      <c r="J1595" s="15" t="s">
        <v>317</v>
      </c>
      <c r="K1595" s="15" t="s">
        <v>318</v>
      </c>
      <c r="L1595" s="15" t="s">
        <v>319</v>
      </c>
      <c r="M1595" s="15" t="s">
        <v>320</v>
      </c>
      <c r="N1595" s="16">
        <v>44105</v>
      </c>
      <c r="O1595" s="16">
        <v>44196</v>
      </c>
      <c r="P1595" s="18">
        <v>100</v>
      </c>
      <c r="Q1595" s="15">
        <v>100</v>
      </c>
      <c r="R1595" s="15">
        <v>0</v>
      </c>
      <c r="S1595" s="17">
        <v>0</v>
      </c>
      <c r="T1595" s="17">
        <v>0</v>
      </c>
    </row>
    <row r="1596" spans="1:20" x14ac:dyDescent="0.25">
      <c r="A1596" s="15">
        <v>1595</v>
      </c>
      <c r="B1596" s="15" t="s">
        <v>2853</v>
      </c>
      <c r="C1596" s="15">
        <v>4004</v>
      </c>
      <c r="D1596" s="15" t="s">
        <v>3037</v>
      </c>
      <c r="E1596" s="15" t="s">
        <v>2846</v>
      </c>
      <c r="F1596" s="15" t="s">
        <v>2846</v>
      </c>
      <c r="G1596" s="15" t="s">
        <v>63</v>
      </c>
      <c r="H1596" s="15" t="s">
        <v>3021</v>
      </c>
      <c r="I1596" s="15" t="s">
        <v>2051</v>
      </c>
      <c r="J1596" s="15" t="s">
        <v>175</v>
      </c>
      <c r="K1596" s="15" t="s">
        <v>176</v>
      </c>
      <c r="L1596" s="15" t="s">
        <v>177</v>
      </c>
      <c r="M1596" s="15" t="s">
        <v>177</v>
      </c>
      <c r="N1596" s="16">
        <v>44197</v>
      </c>
      <c r="O1596" s="16">
        <v>44561</v>
      </c>
      <c r="P1596" s="18">
        <v>0</v>
      </c>
      <c r="Q1596" s="15">
        <v>100</v>
      </c>
      <c r="R1596" s="15">
        <v>0</v>
      </c>
      <c r="S1596" s="17">
        <v>0</v>
      </c>
      <c r="T1596" s="17">
        <v>0</v>
      </c>
    </row>
    <row r="1597" spans="1:20" x14ac:dyDescent="0.25">
      <c r="A1597" s="15">
        <v>1596</v>
      </c>
      <c r="B1597" s="15" t="s">
        <v>2853</v>
      </c>
      <c r="C1597" s="15">
        <v>4004</v>
      </c>
      <c r="D1597" s="15" t="s">
        <v>3037</v>
      </c>
      <c r="E1597" s="15" t="s">
        <v>2846</v>
      </c>
      <c r="F1597" s="15" t="s">
        <v>2846</v>
      </c>
      <c r="G1597" s="15" t="s">
        <v>64</v>
      </c>
      <c r="H1597" s="15" t="s">
        <v>3022</v>
      </c>
      <c r="I1597" s="15" t="s">
        <v>2856</v>
      </c>
      <c r="J1597" s="15" t="s">
        <v>246</v>
      </c>
      <c r="K1597" s="15" t="s">
        <v>247</v>
      </c>
      <c r="L1597" s="15" t="s">
        <v>6</v>
      </c>
      <c r="M1597" s="15" t="s">
        <v>7</v>
      </c>
      <c r="N1597" s="16">
        <v>44105</v>
      </c>
      <c r="O1597" s="16">
        <v>44561</v>
      </c>
      <c r="P1597" s="20">
        <v>4</v>
      </c>
      <c r="Q1597" s="20">
        <v>7</v>
      </c>
      <c r="R1597" s="15">
        <v>0</v>
      </c>
      <c r="S1597" s="17">
        <v>0</v>
      </c>
      <c r="T1597" s="17">
        <v>0</v>
      </c>
    </row>
    <row r="1598" spans="1:20" x14ac:dyDescent="0.25">
      <c r="A1598" s="15">
        <v>1597</v>
      </c>
      <c r="B1598" s="15" t="s">
        <v>2853</v>
      </c>
      <c r="C1598" s="15">
        <v>4004</v>
      </c>
      <c r="D1598" s="15" t="s">
        <v>3037</v>
      </c>
      <c r="E1598" s="15" t="s">
        <v>2846</v>
      </c>
      <c r="F1598" s="15" t="s">
        <v>2846</v>
      </c>
      <c r="G1598" s="15" t="s">
        <v>65</v>
      </c>
      <c r="H1598" s="15" t="s">
        <v>3023</v>
      </c>
      <c r="I1598" s="15" t="s">
        <v>2051</v>
      </c>
      <c r="J1598" s="15" t="s">
        <v>3033</v>
      </c>
      <c r="K1598" s="15" t="s">
        <v>318</v>
      </c>
      <c r="L1598" s="15" t="s">
        <v>319</v>
      </c>
      <c r="M1598" s="15" t="s">
        <v>320</v>
      </c>
      <c r="N1598" s="16">
        <v>44105</v>
      </c>
      <c r="O1598" s="16">
        <v>44561</v>
      </c>
      <c r="P1598" s="18">
        <v>50</v>
      </c>
      <c r="Q1598" s="15">
        <v>100</v>
      </c>
      <c r="R1598" s="15">
        <v>0</v>
      </c>
      <c r="S1598" s="17">
        <v>0</v>
      </c>
      <c r="T1598" s="17">
        <v>0</v>
      </c>
    </row>
    <row r="1599" spans="1:20" x14ac:dyDescent="0.25">
      <c r="A1599" s="15">
        <v>1598</v>
      </c>
      <c r="B1599" s="15" t="s">
        <v>2853</v>
      </c>
      <c r="C1599" s="15">
        <v>4004</v>
      </c>
      <c r="D1599" s="15" t="s">
        <v>3037</v>
      </c>
      <c r="E1599" s="15" t="s">
        <v>2846</v>
      </c>
      <c r="F1599" s="15" t="s">
        <v>2846</v>
      </c>
      <c r="G1599" s="15" t="s">
        <v>67</v>
      </c>
      <c r="H1599" s="15" t="s">
        <v>3024</v>
      </c>
      <c r="I1599" s="15" t="s">
        <v>2051</v>
      </c>
      <c r="J1599" s="15" t="s">
        <v>3036</v>
      </c>
      <c r="K1599" s="15" t="s">
        <v>318</v>
      </c>
      <c r="L1599" s="15" t="s">
        <v>319</v>
      </c>
      <c r="M1599" s="15" t="s">
        <v>320</v>
      </c>
      <c r="N1599" s="16">
        <v>44105</v>
      </c>
      <c r="O1599" s="16">
        <v>44926</v>
      </c>
      <c r="P1599" s="18">
        <v>30</v>
      </c>
      <c r="Q1599" s="15">
        <v>100</v>
      </c>
      <c r="R1599" s="15">
        <v>0</v>
      </c>
      <c r="S1599" s="17">
        <v>0</v>
      </c>
      <c r="T1599" s="17">
        <v>0</v>
      </c>
    </row>
    <row r="1600" spans="1:20" x14ac:dyDescent="0.25">
      <c r="A1600" s="15">
        <v>1599</v>
      </c>
      <c r="B1600" s="15" t="s">
        <v>2853</v>
      </c>
      <c r="C1600" s="15">
        <v>4004</v>
      </c>
      <c r="D1600" s="15" t="s">
        <v>3037</v>
      </c>
      <c r="E1600" s="15" t="s">
        <v>2846</v>
      </c>
      <c r="F1600" s="15" t="s">
        <v>2846</v>
      </c>
      <c r="G1600" s="15" t="s">
        <v>128</v>
      </c>
      <c r="H1600" s="15" t="s">
        <v>3025</v>
      </c>
      <c r="I1600" s="15" t="s">
        <v>2051</v>
      </c>
      <c r="J1600" s="15" t="s">
        <v>3034</v>
      </c>
      <c r="K1600" s="15" t="s">
        <v>326</v>
      </c>
      <c r="L1600" s="15" t="s">
        <v>177</v>
      </c>
      <c r="M1600" s="15" t="s">
        <v>177</v>
      </c>
      <c r="N1600" s="16">
        <v>44105</v>
      </c>
      <c r="O1600" s="16">
        <v>44926</v>
      </c>
      <c r="P1600" s="18">
        <v>30</v>
      </c>
      <c r="Q1600" s="15">
        <v>100</v>
      </c>
      <c r="R1600" s="15">
        <v>0</v>
      </c>
      <c r="S1600" s="17">
        <v>0</v>
      </c>
      <c r="T1600" s="17">
        <v>0</v>
      </c>
    </row>
    <row r="1601" spans="1:20" x14ac:dyDescent="0.25">
      <c r="A1601" s="15">
        <v>1600</v>
      </c>
      <c r="B1601" s="15" t="s">
        <v>2853</v>
      </c>
      <c r="C1601" s="15">
        <v>4004</v>
      </c>
      <c r="D1601" s="15" t="s">
        <v>3037</v>
      </c>
      <c r="E1601" s="15" t="s">
        <v>2846</v>
      </c>
      <c r="F1601" s="15" t="s">
        <v>2846</v>
      </c>
      <c r="G1601" s="15" t="s">
        <v>97</v>
      </c>
      <c r="H1601" s="15" t="s">
        <v>3026</v>
      </c>
      <c r="I1601" s="15" t="s">
        <v>2051</v>
      </c>
      <c r="J1601" s="15" t="s">
        <v>175</v>
      </c>
      <c r="K1601" s="15" t="s">
        <v>176</v>
      </c>
      <c r="L1601" s="15" t="s">
        <v>177</v>
      </c>
      <c r="M1601" s="15" t="s">
        <v>177</v>
      </c>
      <c r="N1601" s="16">
        <v>44105</v>
      </c>
      <c r="O1601" s="16">
        <v>44926</v>
      </c>
      <c r="P1601" s="18">
        <v>30</v>
      </c>
      <c r="Q1601" s="15">
        <v>100</v>
      </c>
      <c r="R1601" s="15">
        <v>0</v>
      </c>
      <c r="S1601" s="17">
        <v>0</v>
      </c>
      <c r="T1601" s="17">
        <v>0</v>
      </c>
    </row>
    <row r="1602" spans="1:20" x14ac:dyDescent="0.25">
      <c r="A1602" s="15">
        <v>1601</v>
      </c>
      <c r="B1602" s="15" t="s">
        <v>2853</v>
      </c>
      <c r="C1602" s="15">
        <v>4004</v>
      </c>
      <c r="D1602" s="15" t="s">
        <v>3037</v>
      </c>
      <c r="E1602" s="15" t="s">
        <v>2846</v>
      </c>
      <c r="F1602" s="15" t="s">
        <v>2846</v>
      </c>
      <c r="G1602" s="15" t="s">
        <v>89</v>
      </c>
      <c r="H1602" s="15" t="s">
        <v>3027</v>
      </c>
      <c r="I1602" s="15" t="s">
        <v>2051</v>
      </c>
      <c r="J1602" s="15" t="s">
        <v>175</v>
      </c>
      <c r="K1602" s="15" t="s">
        <v>176</v>
      </c>
      <c r="L1602" s="15" t="s">
        <v>177</v>
      </c>
      <c r="M1602" s="15" t="s">
        <v>177</v>
      </c>
      <c r="N1602" s="16">
        <v>44105</v>
      </c>
      <c r="O1602" s="16">
        <v>44743.5</v>
      </c>
      <c r="P1602" s="18">
        <v>30</v>
      </c>
      <c r="Q1602" s="15">
        <v>100</v>
      </c>
      <c r="R1602" s="15">
        <v>0</v>
      </c>
      <c r="S1602" s="17">
        <v>0</v>
      </c>
      <c r="T1602" s="17">
        <v>0</v>
      </c>
    </row>
    <row r="1603" spans="1:20" x14ac:dyDescent="0.25">
      <c r="A1603" s="15">
        <v>1602</v>
      </c>
      <c r="B1603" s="15" t="s">
        <v>2853</v>
      </c>
      <c r="C1603" s="15">
        <v>4004</v>
      </c>
      <c r="D1603" s="15" t="s">
        <v>3037</v>
      </c>
      <c r="E1603" s="15" t="s">
        <v>2846</v>
      </c>
      <c r="F1603" s="15" t="s">
        <v>2846</v>
      </c>
      <c r="G1603" s="15" t="s">
        <v>102</v>
      </c>
      <c r="H1603" s="15" t="s">
        <v>3028</v>
      </c>
      <c r="I1603" s="15" t="s">
        <v>2051</v>
      </c>
      <c r="J1603" s="15" t="s">
        <v>306</v>
      </c>
      <c r="K1603" s="15" t="s">
        <v>307</v>
      </c>
      <c r="L1603" s="15" t="s">
        <v>308</v>
      </c>
      <c r="M1603" s="15" t="s">
        <v>308</v>
      </c>
      <c r="N1603" s="16">
        <v>44105</v>
      </c>
      <c r="O1603" s="16">
        <v>44926</v>
      </c>
      <c r="P1603" s="18">
        <v>10</v>
      </c>
      <c r="Q1603" s="15">
        <v>100</v>
      </c>
      <c r="R1603" s="15">
        <v>0</v>
      </c>
      <c r="S1603" s="17">
        <v>0</v>
      </c>
      <c r="T1603" s="17">
        <v>0</v>
      </c>
    </row>
    <row r="1604" spans="1:20" x14ac:dyDescent="0.25">
      <c r="A1604" s="15">
        <v>1603</v>
      </c>
      <c r="B1604" s="15" t="s">
        <v>2853</v>
      </c>
      <c r="C1604" s="15">
        <v>4004</v>
      </c>
      <c r="D1604" s="15" t="s">
        <v>3037</v>
      </c>
      <c r="E1604" s="15" t="s">
        <v>2846</v>
      </c>
      <c r="F1604" s="15" t="s">
        <v>2846</v>
      </c>
      <c r="G1604" s="15" t="s">
        <v>129</v>
      </c>
      <c r="H1604" s="15" t="s">
        <v>3029</v>
      </c>
      <c r="I1604" s="15" t="s">
        <v>2051</v>
      </c>
      <c r="J1604" s="15" t="s">
        <v>306</v>
      </c>
      <c r="K1604" s="15" t="s">
        <v>307</v>
      </c>
      <c r="L1604" s="15" t="s">
        <v>308</v>
      </c>
      <c r="M1604" s="15" t="s">
        <v>308</v>
      </c>
      <c r="N1604" s="16">
        <v>44105</v>
      </c>
      <c r="O1604" s="16">
        <v>44925.5</v>
      </c>
      <c r="P1604" s="18">
        <v>10</v>
      </c>
      <c r="Q1604" s="15">
        <v>100</v>
      </c>
      <c r="R1604" s="15">
        <v>0</v>
      </c>
      <c r="S1604" s="17">
        <v>0</v>
      </c>
      <c r="T1604" s="17">
        <v>0</v>
      </c>
    </row>
    <row r="1605" spans="1:20" x14ac:dyDescent="0.25">
      <c r="A1605" s="15">
        <v>1604</v>
      </c>
      <c r="B1605" s="15" t="s">
        <v>2853</v>
      </c>
      <c r="C1605" s="15">
        <v>4004</v>
      </c>
      <c r="D1605" s="15" t="s">
        <v>3037</v>
      </c>
      <c r="E1605" s="15" t="s">
        <v>2846</v>
      </c>
      <c r="F1605" s="15" t="s">
        <v>2846</v>
      </c>
      <c r="G1605" s="15" t="s">
        <v>115</v>
      </c>
      <c r="H1605" s="15" t="s">
        <v>3030</v>
      </c>
      <c r="I1605" s="15" t="s">
        <v>2051</v>
      </c>
      <c r="J1605" s="15" t="s">
        <v>306</v>
      </c>
      <c r="K1605" s="15" t="s">
        <v>307</v>
      </c>
      <c r="L1605" s="15" t="s">
        <v>308</v>
      </c>
      <c r="M1605" s="15" t="s">
        <v>308</v>
      </c>
      <c r="N1605" s="16">
        <v>44105</v>
      </c>
      <c r="O1605" s="16">
        <v>44925.5</v>
      </c>
      <c r="P1605" s="18">
        <v>30</v>
      </c>
      <c r="Q1605" s="15">
        <v>100</v>
      </c>
      <c r="R1605" s="15">
        <v>0</v>
      </c>
      <c r="S1605" s="17">
        <v>0</v>
      </c>
      <c r="T1605" s="17">
        <v>0</v>
      </c>
    </row>
    <row r="1606" spans="1:20" x14ac:dyDescent="0.25">
      <c r="A1606" s="15">
        <v>1605</v>
      </c>
      <c r="B1606" s="15" t="s">
        <v>2853</v>
      </c>
      <c r="C1606" s="15">
        <v>4004</v>
      </c>
      <c r="D1606" s="15" t="s">
        <v>3037</v>
      </c>
      <c r="E1606" s="15" t="s">
        <v>2846</v>
      </c>
      <c r="F1606" s="15" t="s">
        <v>2846</v>
      </c>
      <c r="G1606" s="15" t="s">
        <v>84</v>
      </c>
      <c r="H1606" s="15" t="s">
        <v>3031</v>
      </c>
      <c r="I1606" s="15" t="s">
        <v>2051</v>
      </c>
      <c r="J1606" s="15" t="s">
        <v>3033</v>
      </c>
      <c r="K1606" s="15" t="s">
        <v>318</v>
      </c>
      <c r="L1606" s="15" t="s">
        <v>319</v>
      </c>
      <c r="M1606" s="15" t="s">
        <v>320</v>
      </c>
      <c r="N1606" s="16">
        <v>44105</v>
      </c>
      <c r="O1606" s="16">
        <v>44926</v>
      </c>
      <c r="P1606" s="18">
        <v>30</v>
      </c>
      <c r="Q1606" s="15">
        <v>100</v>
      </c>
      <c r="R1606" s="15">
        <v>0</v>
      </c>
      <c r="S1606" s="17">
        <v>0</v>
      </c>
      <c r="T1606" s="17">
        <v>0</v>
      </c>
    </row>
    <row r="1607" spans="1:20" x14ac:dyDescent="0.25">
      <c r="A1607" s="15">
        <v>1606</v>
      </c>
      <c r="B1607" s="15" t="s">
        <v>2853</v>
      </c>
      <c r="C1607" s="15">
        <v>4005</v>
      </c>
      <c r="D1607" s="15" t="s">
        <v>3126</v>
      </c>
      <c r="E1607" s="15" t="s">
        <v>2846</v>
      </c>
      <c r="F1607" s="15" t="s">
        <v>2846</v>
      </c>
      <c r="G1607" s="15" t="s">
        <v>244</v>
      </c>
      <c r="H1607" s="15" t="s">
        <v>3038</v>
      </c>
      <c r="I1607" s="15" t="s">
        <v>2856</v>
      </c>
      <c r="J1607" s="15" t="s">
        <v>226</v>
      </c>
      <c r="K1607" s="15" t="s">
        <v>227</v>
      </c>
      <c r="L1607" s="15" t="s">
        <v>228</v>
      </c>
      <c r="M1607" s="15" t="s">
        <v>229</v>
      </c>
      <c r="N1607" s="16">
        <v>44197</v>
      </c>
      <c r="O1607" s="16">
        <v>44896</v>
      </c>
      <c r="P1607" s="18">
        <v>0</v>
      </c>
      <c r="Q1607" s="15">
        <v>100</v>
      </c>
      <c r="R1607" s="15">
        <v>0</v>
      </c>
      <c r="S1607" s="17">
        <v>0</v>
      </c>
      <c r="T1607" s="17">
        <v>0</v>
      </c>
    </row>
    <row r="1608" spans="1:20" x14ac:dyDescent="0.25">
      <c r="A1608" s="15">
        <v>1607</v>
      </c>
      <c r="B1608" s="15" t="s">
        <v>2853</v>
      </c>
      <c r="C1608" s="15">
        <v>4005</v>
      </c>
      <c r="D1608" s="15" t="s">
        <v>3126</v>
      </c>
      <c r="E1608" s="15" t="s">
        <v>2846</v>
      </c>
      <c r="F1608" s="15" t="s">
        <v>2846</v>
      </c>
      <c r="G1608" s="15" t="s">
        <v>205</v>
      </c>
      <c r="H1608" s="15" t="s">
        <v>3039</v>
      </c>
      <c r="I1608" s="15" t="s">
        <v>2856</v>
      </c>
      <c r="J1608" s="15" t="s">
        <v>95</v>
      </c>
      <c r="K1608" s="15" t="s">
        <v>96</v>
      </c>
      <c r="L1608" s="15" t="s">
        <v>87</v>
      </c>
      <c r="M1608" s="15" t="s">
        <v>88</v>
      </c>
      <c r="N1608" s="16">
        <v>44198</v>
      </c>
      <c r="O1608" s="16">
        <v>44896</v>
      </c>
      <c r="P1608" s="18">
        <v>0</v>
      </c>
      <c r="Q1608" s="15">
        <v>11</v>
      </c>
      <c r="R1608" s="15">
        <v>0</v>
      </c>
      <c r="S1608" s="17">
        <v>0</v>
      </c>
      <c r="T1608" s="17">
        <v>0</v>
      </c>
    </row>
    <row r="1609" spans="1:20" x14ac:dyDescent="0.25">
      <c r="A1609" s="15">
        <v>1608</v>
      </c>
      <c r="B1609" s="15" t="s">
        <v>2853</v>
      </c>
      <c r="C1609" s="15">
        <v>4005</v>
      </c>
      <c r="D1609" s="15" t="s">
        <v>3126</v>
      </c>
      <c r="E1609" s="15" t="s">
        <v>2846</v>
      </c>
      <c r="F1609" s="15" t="s">
        <v>2846</v>
      </c>
      <c r="G1609" s="15" t="s">
        <v>206</v>
      </c>
      <c r="H1609" s="15" t="s">
        <v>3040</v>
      </c>
      <c r="I1609" s="15" t="s">
        <v>2051</v>
      </c>
      <c r="J1609" s="15" t="s">
        <v>999</v>
      </c>
      <c r="K1609" s="15" t="s">
        <v>1000</v>
      </c>
      <c r="L1609" s="15" t="s">
        <v>228</v>
      </c>
      <c r="M1609" s="15" t="s">
        <v>229</v>
      </c>
      <c r="N1609" s="16">
        <v>44197</v>
      </c>
      <c r="O1609" s="16">
        <v>44926</v>
      </c>
      <c r="P1609" s="18">
        <v>0</v>
      </c>
      <c r="Q1609" s="15">
        <v>100</v>
      </c>
      <c r="R1609" s="15">
        <v>0</v>
      </c>
      <c r="S1609" s="17">
        <v>0</v>
      </c>
      <c r="T1609" s="17">
        <v>0</v>
      </c>
    </row>
    <row r="1610" spans="1:20" x14ac:dyDescent="0.25">
      <c r="A1610" s="15">
        <v>1609</v>
      </c>
      <c r="B1610" s="15" t="s">
        <v>2853</v>
      </c>
      <c r="C1610" s="15">
        <v>4005</v>
      </c>
      <c r="D1610" s="15" t="s">
        <v>3126</v>
      </c>
      <c r="E1610" s="15" t="s">
        <v>2846</v>
      </c>
      <c r="F1610" s="15" t="s">
        <v>2846</v>
      </c>
      <c r="G1610" s="15" t="s">
        <v>207</v>
      </c>
      <c r="H1610" s="15" t="s">
        <v>3041</v>
      </c>
      <c r="I1610" s="15" t="s">
        <v>2051</v>
      </c>
      <c r="J1610" s="15" t="s">
        <v>3115</v>
      </c>
      <c r="K1610" s="15" t="s">
        <v>136</v>
      </c>
      <c r="L1610" s="15" t="s">
        <v>132</v>
      </c>
      <c r="M1610" s="15" t="s">
        <v>133</v>
      </c>
      <c r="N1610" s="16">
        <v>44166</v>
      </c>
      <c r="O1610" s="16">
        <v>44531</v>
      </c>
      <c r="P1610" s="18">
        <v>40</v>
      </c>
      <c r="Q1610" s="15">
        <v>100</v>
      </c>
      <c r="R1610" s="15">
        <v>0</v>
      </c>
      <c r="S1610" s="17">
        <v>0</v>
      </c>
      <c r="T1610" s="17">
        <v>0</v>
      </c>
    </row>
    <row r="1611" spans="1:20" x14ac:dyDescent="0.25">
      <c r="A1611" s="15">
        <v>1610</v>
      </c>
      <c r="B1611" s="15" t="s">
        <v>2853</v>
      </c>
      <c r="C1611" s="15">
        <v>4005</v>
      </c>
      <c r="D1611" s="15" t="s">
        <v>3126</v>
      </c>
      <c r="E1611" s="15" t="s">
        <v>2846</v>
      </c>
      <c r="F1611" s="15" t="s">
        <v>2846</v>
      </c>
      <c r="G1611" s="15" t="s">
        <v>208</v>
      </c>
      <c r="H1611" s="15" t="s">
        <v>3042</v>
      </c>
      <c r="I1611" s="15" t="s">
        <v>2856</v>
      </c>
      <c r="J1611" s="15" t="s">
        <v>3116</v>
      </c>
      <c r="K1611" s="15" t="s">
        <v>889</v>
      </c>
      <c r="L1611" s="15" t="s">
        <v>228</v>
      </c>
      <c r="M1611" s="15" t="s">
        <v>229</v>
      </c>
      <c r="N1611" s="16">
        <v>44287</v>
      </c>
      <c r="O1611" s="16">
        <v>44561</v>
      </c>
      <c r="P1611" s="18">
        <v>0</v>
      </c>
      <c r="Q1611" s="15">
        <v>100</v>
      </c>
      <c r="R1611" s="15">
        <v>0</v>
      </c>
      <c r="S1611" s="17">
        <v>0</v>
      </c>
      <c r="T1611" s="17">
        <v>0</v>
      </c>
    </row>
    <row r="1612" spans="1:20" x14ac:dyDescent="0.25">
      <c r="A1612" s="15">
        <v>1611</v>
      </c>
      <c r="B1612" s="15" t="s">
        <v>2853</v>
      </c>
      <c r="C1612" s="15">
        <v>4005</v>
      </c>
      <c r="D1612" s="15" t="s">
        <v>3126</v>
      </c>
      <c r="E1612" s="15" t="s">
        <v>2846</v>
      </c>
      <c r="F1612" s="15" t="s">
        <v>2846</v>
      </c>
      <c r="G1612" s="15" t="s">
        <v>209</v>
      </c>
      <c r="H1612" s="15" t="s">
        <v>3043</v>
      </c>
      <c r="I1612" s="15" t="s">
        <v>2051</v>
      </c>
      <c r="J1612" s="15" t="s">
        <v>175</v>
      </c>
      <c r="K1612" s="15" t="s">
        <v>176</v>
      </c>
      <c r="L1612" s="15" t="s">
        <v>177</v>
      </c>
      <c r="M1612" s="15" t="s">
        <v>177</v>
      </c>
      <c r="N1612" s="16">
        <v>44743</v>
      </c>
      <c r="O1612" s="16">
        <v>45108</v>
      </c>
      <c r="P1612" s="18">
        <v>0</v>
      </c>
      <c r="Q1612" s="15">
        <v>100</v>
      </c>
      <c r="R1612" s="15">
        <v>0</v>
      </c>
      <c r="S1612" s="17">
        <v>0</v>
      </c>
      <c r="T1612" s="17">
        <v>0</v>
      </c>
    </row>
    <row r="1613" spans="1:20" x14ac:dyDescent="0.25">
      <c r="A1613" s="15">
        <v>1612</v>
      </c>
      <c r="B1613" s="15" t="s">
        <v>2853</v>
      </c>
      <c r="C1613" s="15">
        <v>4005</v>
      </c>
      <c r="D1613" s="15" t="s">
        <v>3126</v>
      </c>
      <c r="E1613" s="15" t="s">
        <v>2846</v>
      </c>
      <c r="F1613" s="15" t="s">
        <v>2846</v>
      </c>
      <c r="G1613" s="15" t="s">
        <v>210</v>
      </c>
      <c r="H1613" s="15" t="s">
        <v>3044</v>
      </c>
      <c r="I1613" s="15" t="s">
        <v>2051</v>
      </c>
      <c r="J1613" s="15" t="s">
        <v>3117</v>
      </c>
      <c r="K1613" s="15" t="s">
        <v>1000</v>
      </c>
      <c r="L1613" s="15" t="s">
        <v>228</v>
      </c>
      <c r="M1613" s="15" t="s">
        <v>229</v>
      </c>
      <c r="N1613" s="16">
        <v>44378</v>
      </c>
      <c r="O1613" s="16">
        <v>44743</v>
      </c>
      <c r="P1613" s="18">
        <v>0</v>
      </c>
      <c r="Q1613" s="15">
        <v>100</v>
      </c>
      <c r="R1613" s="15">
        <v>0</v>
      </c>
      <c r="S1613" s="17">
        <v>0</v>
      </c>
      <c r="T1613" s="17">
        <v>0</v>
      </c>
    </row>
    <row r="1614" spans="1:20" x14ac:dyDescent="0.25">
      <c r="A1614" s="15">
        <v>1613</v>
      </c>
      <c r="B1614" s="15" t="s">
        <v>2853</v>
      </c>
      <c r="C1614" s="15">
        <v>4005</v>
      </c>
      <c r="D1614" s="15" t="s">
        <v>3126</v>
      </c>
      <c r="E1614" s="15" t="s">
        <v>2846</v>
      </c>
      <c r="F1614" s="15" t="s">
        <v>2846</v>
      </c>
      <c r="G1614" s="15" t="s">
        <v>211</v>
      </c>
      <c r="H1614" s="15" t="s">
        <v>3045</v>
      </c>
      <c r="I1614" s="15" t="s">
        <v>2051</v>
      </c>
      <c r="J1614" s="15" t="s">
        <v>970</v>
      </c>
      <c r="K1614" s="15" t="s">
        <v>971</v>
      </c>
      <c r="L1614" s="15" t="s">
        <v>228</v>
      </c>
      <c r="M1614" s="15" t="s">
        <v>229</v>
      </c>
      <c r="N1614" s="16">
        <v>44197</v>
      </c>
      <c r="O1614" s="16">
        <v>44561</v>
      </c>
      <c r="P1614" s="18">
        <v>0</v>
      </c>
      <c r="Q1614" s="15">
        <v>100</v>
      </c>
      <c r="R1614" s="15">
        <v>0</v>
      </c>
      <c r="S1614" s="17">
        <v>0</v>
      </c>
      <c r="T1614" s="17">
        <v>0</v>
      </c>
    </row>
    <row r="1615" spans="1:20" x14ac:dyDescent="0.25">
      <c r="A1615" s="15">
        <v>1614</v>
      </c>
      <c r="B1615" s="15" t="s">
        <v>2853</v>
      </c>
      <c r="C1615" s="15">
        <v>4005</v>
      </c>
      <c r="D1615" s="15" t="s">
        <v>3126</v>
      </c>
      <c r="E1615" s="15" t="s">
        <v>2846</v>
      </c>
      <c r="F1615" s="15" t="s">
        <v>2846</v>
      </c>
      <c r="G1615" s="15" t="s">
        <v>212</v>
      </c>
      <c r="H1615" s="15" t="s">
        <v>3046</v>
      </c>
      <c r="I1615" s="15" t="s">
        <v>2855</v>
      </c>
      <c r="J1615" s="15" t="s">
        <v>175</v>
      </c>
      <c r="K1615" s="15" t="s">
        <v>176</v>
      </c>
      <c r="L1615" s="15" t="s">
        <v>177</v>
      </c>
      <c r="M1615" s="15" t="s">
        <v>177</v>
      </c>
      <c r="N1615" s="16">
        <v>44378</v>
      </c>
      <c r="O1615" s="16">
        <v>44743</v>
      </c>
      <c r="P1615" s="18">
        <v>0</v>
      </c>
      <c r="Q1615" s="15">
        <v>100</v>
      </c>
      <c r="R1615" s="15">
        <v>0</v>
      </c>
      <c r="S1615" s="17">
        <v>0</v>
      </c>
      <c r="T1615" s="17">
        <v>0</v>
      </c>
    </row>
    <row r="1616" spans="1:20" x14ac:dyDescent="0.25">
      <c r="A1616" s="15">
        <v>1615</v>
      </c>
      <c r="B1616" s="15" t="s">
        <v>2853</v>
      </c>
      <c r="C1616" s="15">
        <v>4005</v>
      </c>
      <c r="D1616" s="15" t="s">
        <v>3126</v>
      </c>
      <c r="E1616" s="15" t="s">
        <v>2846</v>
      </c>
      <c r="F1616" s="15" t="s">
        <v>2846</v>
      </c>
      <c r="G1616" s="15" t="s">
        <v>51</v>
      </c>
      <c r="H1616" s="15" t="s">
        <v>3047</v>
      </c>
      <c r="I1616" s="15" t="s">
        <v>2855</v>
      </c>
      <c r="J1616" s="15" t="s">
        <v>3118</v>
      </c>
      <c r="K1616" s="15" t="s">
        <v>3122</v>
      </c>
      <c r="L1616" s="15" t="s">
        <v>156</v>
      </c>
      <c r="M1616" s="15" t="s">
        <v>156</v>
      </c>
      <c r="N1616" s="16">
        <v>44774</v>
      </c>
      <c r="O1616" s="16">
        <v>45657</v>
      </c>
      <c r="P1616" s="18">
        <v>0</v>
      </c>
      <c r="Q1616" s="15">
        <v>100</v>
      </c>
      <c r="R1616" s="15">
        <v>0</v>
      </c>
      <c r="S1616" s="17">
        <v>0</v>
      </c>
      <c r="T1616" s="17">
        <v>0</v>
      </c>
    </row>
    <row r="1617" spans="1:20" x14ac:dyDescent="0.25">
      <c r="A1617" s="15">
        <v>1616</v>
      </c>
      <c r="B1617" s="15" t="s">
        <v>2853</v>
      </c>
      <c r="C1617" s="15">
        <v>4005</v>
      </c>
      <c r="D1617" s="15" t="s">
        <v>3126</v>
      </c>
      <c r="E1617" s="15" t="s">
        <v>2846</v>
      </c>
      <c r="F1617" s="15" t="s">
        <v>2846</v>
      </c>
      <c r="G1617" s="15" t="s">
        <v>39</v>
      </c>
      <c r="H1617" s="15" t="s">
        <v>3048</v>
      </c>
      <c r="I1617" s="15" t="s">
        <v>2856</v>
      </c>
      <c r="J1617" s="15" t="s">
        <v>3119</v>
      </c>
      <c r="K1617" s="15" t="s">
        <v>3123</v>
      </c>
      <c r="L1617" s="15" t="s">
        <v>228</v>
      </c>
      <c r="M1617" s="15" t="s">
        <v>229</v>
      </c>
      <c r="N1617" s="16">
        <v>44105</v>
      </c>
      <c r="O1617" s="16">
        <v>44926</v>
      </c>
      <c r="P1617" s="18">
        <v>20</v>
      </c>
      <c r="Q1617" s="15">
        <v>100</v>
      </c>
      <c r="R1617" s="15">
        <v>0</v>
      </c>
      <c r="S1617" s="17">
        <v>0</v>
      </c>
      <c r="T1617" s="17">
        <v>0</v>
      </c>
    </row>
    <row r="1618" spans="1:20" x14ac:dyDescent="0.25">
      <c r="A1618" s="15">
        <v>1617</v>
      </c>
      <c r="B1618" s="15" t="s">
        <v>2853</v>
      </c>
      <c r="C1618" s="15">
        <v>4005</v>
      </c>
      <c r="D1618" s="15" t="s">
        <v>3126</v>
      </c>
      <c r="E1618" s="15" t="s">
        <v>2846</v>
      </c>
      <c r="F1618" s="15" t="s">
        <v>2846</v>
      </c>
      <c r="G1618" s="15" t="s">
        <v>42</v>
      </c>
      <c r="H1618" s="15" t="s">
        <v>3049</v>
      </c>
      <c r="I1618" s="15" t="s">
        <v>2856</v>
      </c>
      <c r="J1618" s="15" t="s">
        <v>95</v>
      </c>
      <c r="K1618" s="15" t="s">
        <v>96</v>
      </c>
      <c r="L1618" s="15" t="s">
        <v>87</v>
      </c>
      <c r="M1618" s="15" t="s">
        <v>88</v>
      </c>
      <c r="N1618" s="16">
        <v>44105</v>
      </c>
      <c r="O1618" s="16">
        <v>44926</v>
      </c>
      <c r="P1618" s="18">
        <v>1769000</v>
      </c>
      <c r="Q1618" s="15">
        <v>3589122</v>
      </c>
      <c r="R1618" s="15">
        <v>0</v>
      </c>
      <c r="S1618" s="17">
        <v>0</v>
      </c>
      <c r="T1618" s="17">
        <v>0</v>
      </c>
    </row>
    <row r="1619" spans="1:20" x14ac:dyDescent="0.25">
      <c r="A1619" s="15">
        <v>1618</v>
      </c>
      <c r="B1619" s="15" t="s">
        <v>2853</v>
      </c>
      <c r="C1619" s="15">
        <v>4005</v>
      </c>
      <c r="D1619" s="15" t="s">
        <v>3126</v>
      </c>
      <c r="E1619" s="15" t="s">
        <v>2846</v>
      </c>
      <c r="F1619" s="15" t="s">
        <v>2846</v>
      </c>
      <c r="G1619" s="15" t="s">
        <v>40</v>
      </c>
      <c r="H1619" s="15" t="s">
        <v>3050</v>
      </c>
      <c r="I1619" s="15" t="s">
        <v>2856</v>
      </c>
      <c r="J1619" s="15" t="s">
        <v>95</v>
      </c>
      <c r="K1619" s="15" t="s">
        <v>96</v>
      </c>
      <c r="L1619" s="15" t="s">
        <v>87</v>
      </c>
      <c r="M1619" s="15" t="s">
        <v>88</v>
      </c>
      <c r="N1619" s="16">
        <v>44197</v>
      </c>
      <c r="O1619" s="16">
        <v>44896</v>
      </c>
      <c r="P1619" s="18">
        <v>0</v>
      </c>
      <c r="Q1619" s="15">
        <v>100</v>
      </c>
      <c r="R1619" s="15">
        <v>0</v>
      </c>
      <c r="S1619" s="17">
        <v>0</v>
      </c>
      <c r="T1619" s="17">
        <v>0</v>
      </c>
    </row>
    <row r="1620" spans="1:20" x14ac:dyDescent="0.25">
      <c r="A1620" s="15">
        <v>1619</v>
      </c>
      <c r="B1620" s="15" t="s">
        <v>2853</v>
      </c>
      <c r="C1620" s="15">
        <v>4005</v>
      </c>
      <c r="D1620" s="15" t="s">
        <v>3126</v>
      </c>
      <c r="E1620" s="15" t="s">
        <v>2846</v>
      </c>
      <c r="F1620" s="15" t="s">
        <v>2846</v>
      </c>
      <c r="G1620" s="15" t="s">
        <v>50</v>
      </c>
      <c r="H1620" s="15" t="s">
        <v>3051</v>
      </c>
      <c r="I1620" s="15" t="s">
        <v>2856</v>
      </c>
      <c r="J1620" s="15" t="s">
        <v>85</v>
      </c>
      <c r="K1620" s="15" t="s">
        <v>86</v>
      </c>
      <c r="L1620" s="15" t="s">
        <v>87</v>
      </c>
      <c r="M1620" s="15" t="s">
        <v>88</v>
      </c>
      <c r="N1620" s="16">
        <v>44197</v>
      </c>
      <c r="O1620" s="16">
        <v>46022</v>
      </c>
      <c r="P1620" s="18">
        <v>0</v>
      </c>
      <c r="Q1620" s="15">
        <v>100</v>
      </c>
      <c r="R1620" s="15">
        <v>0</v>
      </c>
      <c r="S1620" s="17">
        <v>0</v>
      </c>
      <c r="T1620" s="17">
        <v>0</v>
      </c>
    </row>
    <row r="1621" spans="1:20" x14ac:dyDescent="0.25">
      <c r="A1621" s="15">
        <v>1620</v>
      </c>
      <c r="B1621" s="15" t="s">
        <v>2853</v>
      </c>
      <c r="C1621" s="15">
        <v>4005</v>
      </c>
      <c r="D1621" s="15" t="s">
        <v>3126</v>
      </c>
      <c r="E1621" s="15" t="s">
        <v>2846</v>
      </c>
      <c r="F1621" s="15" t="s">
        <v>2846</v>
      </c>
      <c r="G1621" s="15" t="s">
        <v>45</v>
      </c>
      <c r="H1621" s="15" t="s">
        <v>3052</v>
      </c>
      <c r="I1621" s="15" t="s">
        <v>2051</v>
      </c>
      <c r="J1621" s="15" t="s">
        <v>3115</v>
      </c>
      <c r="K1621" s="15" t="s">
        <v>136</v>
      </c>
      <c r="L1621" s="15" t="s">
        <v>132</v>
      </c>
      <c r="M1621" s="15" t="s">
        <v>133</v>
      </c>
      <c r="N1621" s="16">
        <v>44197</v>
      </c>
      <c r="O1621" s="16">
        <v>44743</v>
      </c>
      <c r="P1621" s="18">
        <v>0</v>
      </c>
      <c r="Q1621" s="15">
        <v>100</v>
      </c>
      <c r="R1621" s="15">
        <v>0</v>
      </c>
      <c r="S1621" s="17">
        <v>0</v>
      </c>
      <c r="T1621" s="17">
        <v>0</v>
      </c>
    </row>
    <row r="1622" spans="1:20" x14ac:dyDescent="0.25">
      <c r="A1622" s="15">
        <v>1621</v>
      </c>
      <c r="B1622" s="15" t="s">
        <v>2853</v>
      </c>
      <c r="C1622" s="15">
        <v>4005</v>
      </c>
      <c r="D1622" s="15" t="s">
        <v>3126</v>
      </c>
      <c r="E1622" s="15" t="s">
        <v>2846</v>
      </c>
      <c r="F1622" s="15" t="s">
        <v>2846</v>
      </c>
      <c r="G1622" s="15" t="s">
        <v>44</v>
      </c>
      <c r="H1622" s="15" t="s">
        <v>3053</v>
      </c>
      <c r="I1622" s="15" t="s">
        <v>2051</v>
      </c>
      <c r="J1622" s="15" t="s">
        <v>3115</v>
      </c>
      <c r="K1622" s="15" t="s">
        <v>136</v>
      </c>
      <c r="L1622" s="15" t="s">
        <v>132</v>
      </c>
      <c r="M1622" s="15" t="s">
        <v>133</v>
      </c>
      <c r="N1622" s="16">
        <v>44197</v>
      </c>
      <c r="O1622" s="16">
        <v>44926</v>
      </c>
      <c r="P1622" s="18">
        <v>0</v>
      </c>
      <c r="Q1622" s="15">
        <v>100</v>
      </c>
      <c r="R1622" s="15">
        <v>0</v>
      </c>
      <c r="S1622" s="17">
        <v>0</v>
      </c>
      <c r="T1622" s="17">
        <v>0</v>
      </c>
    </row>
    <row r="1623" spans="1:20" x14ac:dyDescent="0.25">
      <c r="A1623" s="15">
        <v>1622</v>
      </c>
      <c r="B1623" s="15" t="s">
        <v>2853</v>
      </c>
      <c r="C1623" s="15">
        <v>4005</v>
      </c>
      <c r="D1623" s="15" t="s">
        <v>3126</v>
      </c>
      <c r="E1623" s="15" t="s">
        <v>2846</v>
      </c>
      <c r="F1623" s="15" t="s">
        <v>2846</v>
      </c>
      <c r="G1623" s="15" t="s">
        <v>48</v>
      </c>
      <c r="H1623" s="15" t="s">
        <v>3054</v>
      </c>
      <c r="I1623" s="15" t="s">
        <v>2856</v>
      </c>
      <c r="J1623" s="15" t="s">
        <v>148</v>
      </c>
      <c r="K1623" s="15" t="s">
        <v>149</v>
      </c>
      <c r="L1623" s="15" t="s">
        <v>132</v>
      </c>
      <c r="M1623" s="15" t="s">
        <v>133</v>
      </c>
      <c r="N1623" s="16">
        <v>44166</v>
      </c>
      <c r="O1623" s="16">
        <v>44531</v>
      </c>
      <c r="P1623" s="18">
        <v>10</v>
      </c>
      <c r="Q1623" s="15">
        <v>100</v>
      </c>
      <c r="R1623" s="15">
        <v>0</v>
      </c>
      <c r="S1623" s="17">
        <v>0</v>
      </c>
      <c r="T1623" s="17">
        <v>0</v>
      </c>
    </row>
    <row r="1624" spans="1:20" x14ac:dyDescent="0.25">
      <c r="A1624" s="15">
        <v>1623</v>
      </c>
      <c r="B1624" s="15" t="s">
        <v>2853</v>
      </c>
      <c r="C1624" s="15">
        <v>4005</v>
      </c>
      <c r="D1624" s="15" t="s">
        <v>3126</v>
      </c>
      <c r="E1624" s="15" t="s">
        <v>2846</v>
      </c>
      <c r="F1624" s="15" t="s">
        <v>2846</v>
      </c>
      <c r="G1624" s="15" t="s">
        <v>49</v>
      </c>
      <c r="H1624" s="15" t="s">
        <v>3055</v>
      </c>
      <c r="I1624" s="15" t="s">
        <v>2856</v>
      </c>
      <c r="J1624" s="15" t="s">
        <v>3115</v>
      </c>
      <c r="K1624" s="15" t="s">
        <v>136</v>
      </c>
      <c r="L1624" s="15" t="s">
        <v>132</v>
      </c>
      <c r="M1624" s="15" t="s">
        <v>133</v>
      </c>
      <c r="N1624" s="16">
        <v>44197</v>
      </c>
      <c r="O1624" s="16">
        <v>44926</v>
      </c>
      <c r="P1624" s="18">
        <v>0</v>
      </c>
      <c r="Q1624" s="15">
        <v>100</v>
      </c>
      <c r="R1624" s="15">
        <v>0</v>
      </c>
      <c r="S1624" s="17">
        <v>0</v>
      </c>
      <c r="T1624" s="17">
        <v>0</v>
      </c>
    </row>
    <row r="1625" spans="1:20" x14ac:dyDescent="0.25">
      <c r="A1625" s="15">
        <v>1624</v>
      </c>
      <c r="B1625" s="15" t="s">
        <v>2853</v>
      </c>
      <c r="C1625" s="15">
        <v>4005</v>
      </c>
      <c r="D1625" s="15" t="s">
        <v>3126</v>
      </c>
      <c r="E1625" s="15" t="s">
        <v>2846</v>
      </c>
      <c r="F1625" s="15" t="s">
        <v>2846</v>
      </c>
      <c r="G1625" s="15" t="s">
        <v>43</v>
      </c>
      <c r="H1625" s="15" t="s">
        <v>3056</v>
      </c>
      <c r="I1625" s="15" t="s">
        <v>2051</v>
      </c>
      <c r="J1625" s="15" t="s">
        <v>3115</v>
      </c>
      <c r="K1625" s="15" t="s">
        <v>136</v>
      </c>
      <c r="L1625" s="15" t="s">
        <v>132</v>
      </c>
      <c r="M1625" s="15" t="s">
        <v>133</v>
      </c>
      <c r="N1625" s="16">
        <v>44166</v>
      </c>
      <c r="O1625" s="16">
        <v>44531</v>
      </c>
      <c r="P1625" s="18">
        <v>25</v>
      </c>
      <c r="Q1625" s="15">
        <v>100</v>
      </c>
      <c r="R1625" s="15">
        <v>0</v>
      </c>
      <c r="S1625" s="17">
        <v>0</v>
      </c>
      <c r="T1625" s="17">
        <v>0</v>
      </c>
    </row>
    <row r="1626" spans="1:20" x14ac:dyDescent="0.25">
      <c r="A1626" s="15">
        <v>1625</v>
      </c>
      <c r="B1626" s="15" t="s">
        <v>2853</v>
      </c>
      <c r="C1626" s="15">
        <v>4005</v>
      </c>
      <c r="D1626" s="15" t="s">
        <v>3126</v>
      </c>
      <c r="E1626" s="15" t="s">
        <v>2846</v>
      </c>
      <c r="F1626" s="15" t="s">
        <v>2846</v>
      </c>
      <c r="G1626" s="15" t="s">
        <v>46</v>
      </c>
      <c r="H1626" s="15" t="s">
        <v>3057</v>
      </c>
      <c r="I1626" s="15" t="s">
        <v>2855</v>
      </c>
      <c r="J1626" s="15" t="s">
        <v>3115</v>
      </c>
      <c r="K1626" s="15" t="s">
        <v>136</v>
      </c>
      <c r="L1626" s="15" t="s">
        <v>132</v>
      </c>
      <c r="M1626" s="15" t="s">
        <v>133</v>
      </c>
      <c r="N1626" s="16">
        <v>44197</v>
      </c>
      <c r="O1626" s="16">
        <v>44561</v>
      </c>
      <c r="P1626" s="18">
        <v>0</v>
      </c>
      <c r="Q1626" s="15">
        <v>100</v>
      </c>
      <c r="R1626" s="15">
        <v>0</v>
      </c>
      <c r="S1626" s="17">
        <v>0</v>
      </c>
      <c r="T1626" s="17">
        <v>0</v>
      </c>
    </row>
    <row r="1627" spans="1:20" x14ac:dyDescent="0.25">
      <c r="A1627" s="15">
        <v>1626</v>
      </c>
      <c r="B1627" s="15" t="s">
        <v>2853</v>
      </c>
      <c r="C1627" s="15">
        <v>4005</v>
      </c>
      <c r="D1627" s="15" t="s">
        <v>3126</v>
      </c>
      <c r="E1627" s="15" t="s">
        <v>2846</v>
      </c>
      <c r="F1627" s="15" t="s">
        <v>2846</v>
      </c>
      <c r="G1627" s="15" t="s">
        <v>47</v>
      </c>
      <c r="H1627" s="15" t="s">
        <v>3058</v>
      </c>
      <c r="I1627" s="15" t="s">
        <v>2855</v>
      </c>
      <c r="J1627" s="15" t="s">
        <v>148</v>
      </c>
      <c r="K1627" s="15" t="s">
        <v>149</v>
      </c>
      <c r="L1627" s="15" t="s">
        <v>132</v>
      </c>
      <c r="M1627" s="15" t="s">
        <v>133</v>
      </c>
      <c r="N1627" s="16">
        <v>44409</v>
      </c>
      <c r="O1627" s="16">
        <v>46022</v>
      </c>
      <c r="P1627" s="18">
        <v>0</v>
      </c>
      <c r="Q1627" s="15">
        <v>5</v>
      </c>
      <c r="R1627" s="15">
        <v>0</v>
      </c>
      <c r="S1627" s="17">
        <v>0</v>
      </c>
      <c r="T1627" s="17">
        <v>0</v>
      </c>
    </row>
    <row r="1628" spans="1:20" x14ac:dyDescent="0.25">
      <c r="A1628" s="15">
        <v>1627</v>
      </c>
      <c r="B1628" s="15" t="s">
        <v>2853</v>
      </c>
      <c r="C1628" s="15">
        <v>4005</v>
      </c>
      <c r="D1628" s="15" t="s">
        <v>3126</v>
      </c>
      <c r="E1628" s="15" t="s">
        <v>2846</v>
      </c>
      <c r="F1628" s="15" t="s">
        <v>2846</v>
      </c>
      <c r="G1628" s="15" t="s">
        <v>41</v>
      </c>
      <c r="H1628" s="15" t="s">
        <v>3059</v>
      </c>
      <c r="I1628" s="15" t="s">
        <v>2051</v>
      </c>
      <c r="J1628" s="15" t="s">
        <v>148</v>
      </c>
      <c r="K1628" s="15" t="s">
        <v>149</v>
      </c>
      <c r="L1628" s="15" t="s">
        <v>132</v>
      </c>
      <c r="M1628" s="15" t="s">
        <v>133</v>
      </c>
      <c r="N1628" s="16">
        <v>44409</v>
      </c>
      <c r="O1628" s="16">
        <v>44651</v>
      </c>
      <c r="P1628" s="18">
        <v>0</v>
      </c>
      <c r="Q1628" s="15">
        <v>100</v>
      </c>
      <c r="R1628" s="15">
        <v>0</v>
      </c>
      <c r="S1628" s="17">
        <v>0</v>
      </c>
      <c r="T1628" s="17">
        <v>0</v>
      </c>
    </row>
    <row r="1629" spans="1:20" x14ac:dyDescent="0.25">
      <c r="A1629" s="15">
        <v>1628</v>
      </c>
      <c r="B1629" s="15" t="s">
        <v>2853</v>
      </c>
      <c r="C1629" s="15">
        <v>4005</v>
      </c>
      <c r="D1629" s="15" t="s">
        <v>3126</v>
      </c>
      <c r="E1629" s="15" t="s">
        <v>2846</v>
      </c>
      <c r="F1629" s="15" t="s">
        <v>2846</v>
      </c>
      <c r="G1629" s="15" t="s">
        <v>35</v>
      </c>
      <c r="H1629" s="15" t="s">
        <v>3060</v>
      </c>
      <c r="I1629" s="15" t="s">
        <v>2051</v>
      </c>
      <c r="J1629" s="15" t="s">
        <v>226</v>
      </c>
      <c r="K1629" s="15" t="s">
        <v>227</v>
      </c>
      <c r="L1629" s="15" t="s">
        <v>228</v>
      </c>
      <c r="M1629" s="15" t="s">
        <v>229</v>
      </c>
      <c r="N1629" s="16">
        <v>44197</v>
      </c>
      <c r="O1629" s="16">
        <v>44926</v>
      </c>
      <c r="P1629" s="18">
        <v>0</v>
      </c>
      <c r="Q1629" s="15">
        <v>100</v>
      </c>
      <c r="R1629" s="15">
        <v>0</v>
      </c>
      <c r="S1629" s="17">
        <v>0</v>
      </c>
      <c r="T1629" s="17">
        <v>0</v>
      </c>
    </row>
    <row r="1630" spans="1:20" x14ac:dyDescent="0.25">
      <c r="A1630" s="15">
        <v>1629</v>
      </c>
      <c r="B1630" s="15" t="s">
        <v>2853</v>
      </c>
      <c r="C1630" s="15">
        <v>4005</v>
      </c>
      <c r="D1630" s="15" t="s">
        <v>3126</v>
      </c>
      <c r="E1630" s="15" t="s">
        <v>2846</v>
      </c>
      <c r="F1630" s="15" t="s">
        <v>2846</v>
      </c>
      <c r="G1630" s="15" t="s">
        <v>37</v>
      </c>
      <c r="H1630" s="15" t="s">
        <v>3061</v>
      </c>
      <c r="I1630" s="15" t="s">
        <v>2051</v>
      </c>
      <c r="J1630" s="15" t="s">
        <v>144</v>
      </c>
      <c r="K1630" s="15" t="s">
        <v>145</v>
      </c>
      <c r="L1630" s="15" t="s">
        <v>146</v>
      </c>
      <c r="M1630" s="15" t="s">
        <v>147</v>
      </c>
      <c r="N1630" s="16">
        <v>44287</v>
      </c>
      <c r="O1630" s="16">
        <v>44742</v>
      </c>
      <c r="P1630" s="18">
        <v>0</v>
      </c>
      <c r="Q1630" s="15">
        <v>100</v>
      </c>
      <c r="R1630" s="15">
        <v>0</v>
      </c>
      <c r="S1630" s="17">
        <v>0</v>
      </c>
      <c r="T1630" s="17">
        <v>0</v>
      </c>
    </row>
    <row r="1631" spans="1:20" x14ac:dyDescent="0.25">
      <c r="A1631" s="15">
        <v>1630</v>
      </c>
      <c r="B1631" s="15" t="s">
        <v>2853</v>
      </c>
      <c r="C1631" s="15">
        <v>4005</v>
      </c>
      <c r="D1631" s="15" t="s">
        <v>3126</v>
      </c>
      <c r="E1631" s="15" t="s">
        <v>2846</v>
      </c>
      <c r="F1631" s="15" t="s">
        <v>2846</v>
      </c>
      <c r="G1631" s="15" t="s">
        <v>34</v>
      </c>
      <c r="H1631" s="15" t="s">
        <v>3062</v>
      </c>
      <c r="I1631" s="15" t="s">
        <v>2051</v>
      </c>
      <c r="J1631" s="15" t="s">
        <v>175</v>
      </c>
      <c r="K1631" s="15" t="s">
        <v>176</v>
      </c>
      <c r="L1631" s="15" t="s">
        <v>177</v>
      </c>
      <c r="M1631" s="15" t="s">
        <v>177</v>
      </c>
      <c r="N1631" s="16">
        <v>44197</v>
      </c>
      <c r="O1631" s="16">
        <v>44773</v>
      </c>
      <c r="P1631" s="18">
        <v>0</v>
      </c>
      <c r="Q1631" s="15">
        <v>100</v>
      </c>
      <c r="R1631" s="15">
        <v>0</v>
      </c>
      <c r="S1631" s="17">
        <v>0</v>
      </c>
      <c r="T1631" s="17">
        <v>0</v>
      </c>
    </row>
    <row r="1632" spans="1:20" x14ac:dyDescent="0.25">
      <c r="A1632" s="15">
        <v>1631</v>
      </c>
      <c r="B1632" s="15" t="s">
        <v>2853</v>
      </c>
      <c r="C1632" s="15">
        <v>4005</v>
      </c>
      <c r="D1632" s="15" t="s">
        <v>3126</v>
      </c>
      <c r="E1632" s="15" t="s">
        <v>2846</v>
      </c>
      <c r="F1632" s="15" t="s">
        <v>2846</v>
      </c>
      <c r="G1632" s="15" t="s">
        <v>36</v>
      </c>
      <c r="H1632" s="15" t="s">
        <v>3063</v>
      </c>
      <c r="I1632" s="15" t="s">
        <v>2051</v>
      </c>
      <c r="J1632" s="15" t="s">
        <v>226</v>
      </c>
      <c r="K1632" s="15" t="s">
        <v>227</v>
      </c>
      <c r="L1632" s="15" t="s">
        <v>228</v>
      </c>
      <c r="M1632" s="15" t="s">
        <v>229</v>
      </c>
      <c r="N1632" s="16">
        <v>44197</v>
      </c>
      <c r="O1632" s="16">
        <v>44531</v>
      </c>
      <c r="P1632" s="18">
        <v>0</v>
      </c>
      <c r="Q1632" s="15">
        <v>100</v>
      </c>
      <c r="R1632" s="15">
        <v>0</v>
      </c>
      <c r="S1632" s="17">
        <v>0</v>
      </c>
      <c r="T1632" s="17">
        <v>0</v>
      </c>
    </row>
    <row r="1633" spans="1:20" x14ac:dyDescent="0.25">
      <c r="A1633" s="15">
        <v>1632</v>
      </c>
      <c r="B1633" s="15" t="s">
        <v>2853</v>
      </c>
      <c r="C1633" s="15">
        <v>4005</v>
      </c>
      <c r="D1633" s="15" t="s">
        <v>3126</v>
      </c>
      <c r="E1633" s="15" t="s">
        <v>2846</v>
      </c>
      <c r="F1633" s="15" t="s">
        <v>2846</v>
      </c>
      <c r="G1633" s="15" t="s">
        <v>272</v>
      </c>
      <c r="H1633" s="15" t="s">
        <v>3064</v>
      </c>
      <c r="I1633" s="15" t="s">
        <v>2051</v>
      </c>
      <c r="J1633" s="15" t="s">
        <v>148</v>
      </c>
      <c r="K1633" s="15" t="s">
        <v>149</v>
      </c>
      <c r="L1633" s="15" t="s">
        <v>132</v>
      </c>
      <c r="M1633" s="15" t="s">
        <v>133</v>
      </c>
      <c r="N1633" s="16">
        <v>44197</v>
      </c>
      <c r="O1633" s="16">
        <v>44926</v>
      </c>
      <c r="P1633" s="18">
        <v>0</v>
      </c>
      <c r="Q1633" s="15">
        <v>100</v>
      </c>
      <c r="R1633" s="15">
        <v>0</v>
      </c>
      <c r="S1633" s="17">
        <v>0</v>
      </c>
      <c r="T1633" s="17">
        <v>0</v>
      </c>
    </row>
    <row r="1634" spans="1:20" x14ac:dyDescent="0.25">
      <c r="A1634" s="15">
        <v>1633</v>
      </c>
      <c r="B1634" s="15" t="s">
        <v>2853</v>
      </c>
      <c r="C1634" s="15">
        <v>4005</v>
      </c>
      <c r="D1634" s="15" t="s">
        <v>3126</v>
      </c>
      <c r="E1634" s="15" t="s">
        <v>2846</v>
      </c>
      <c r="F1634" s="15" t="s">
        <v>2846</v>
      </c>
      <c r="G1634" s="15" t="s">
        <v>266</v>
      </c>
      <c r="H1634" s="15" t="s">
        <v>3065</v>
      </c>
      <c r="I1634" s="15" t="s">
        <v>2051</v>
      </c>
      <c r="J1634" s="15" t="s">
        <v>3120</v>
      </c>
      <c r="K1634" s="15" t="s">
        <v>91</v>
      </c>
      <c r="L1634" s="15" t="s">
        <v>92</v>
      </c>
      <c r="M1634" s="15" t="s">
        <v>93</v>
      </c>
      <c r="N1634" s="16">
        <v>44562</v>
      </c>
      <c r="O1634" s="16">
        <v>44926</v>
      </c>
      <c r="P1634" s="18">
        <v>0</v>
      </c>
      <c r="Q1634" s="15">
        <v>100</v>
      </c>
      <c r="R1634" s="15">
        <v>0</v>
      </c>
      <c r="S1634" s="17">
        <v>0</v>
      </c>
      <c r="T1634" s="17">
        <v>0</v>
      </c>
    </row>
    <row r="1635" spans="1:20" x14ac:dyDescent="0.25">
      <c r="A1635" s="15">
        <v>1634</v>
      </c>
      <c r="B1635" s="15" t="s">
        <v>2853</v>
      </c>
      <c r="C1635" s="15">
        <v>4005</v>
      </c>
      <c r="D1635" s="15" t="s">
        <v>3126</v>
      </c>
      <c r="E1635" s="15" t="s">
        <v>2846</v>
      </c>
      <c r="F1635" s="15" t="s">
        <v>2846</v>
      </c>
      <c r="G1635" s="15" t="s">
        <v>287</v>
      </c>
      <c r="H1635" s="15" t="s">
        <v>3066</v>
      </c>
      <c r="I1635" s="15" t="s">
        <v>2051</v>
      </c>
      <c r="J1635" s="15" t="s">
        <v>226</v>
      </c>
      <c r="K1635" s="15" t="s">
        <v>227</v>
      </c>
      <c r="L1635" s="15" t="s">
        <v>228</v>
      </c>
      <c r="M1635" s="15" t="s">
        <v>229</v>
      </c>
      <c r="N1635" s="16">
        <v>44197</v>
      </c>
      <c r="O1635" s="16">
        <v>44377</v>
      </c>
      <c r="P1635" s="18">
        <v>0</v>
      </c>
      <c r="Q1635" s="15">
        <v>100</v>
      </c>
      <c r="R1635" s="15">
        <v>0</v>
      </c>
      <c r="S1635" s="17">
        <v>0</v>
      </c>
      <c r="T1635" s="17">
        <v>0</v>
      </c>
    </row>
    <row r="1636" spans="1:20" x14ac:dyDescent="0.25">
      <c r="A1636" s="15">
        <v>1635</v>
      </c>
      <c r="B1636" s="15" t="s">
        <v>2853</v>
      </c>
      <c r="C1636" s="15">
        <v>4005</v>
      </c>
      <c r="D1636" s="15" t="s">
        <v>3126</v>
      </c>
      <c r="E1636" s="15" t="s">
        <v>2846</v>
      </c>
      <c r="F1636" s="15" t="s">
        <v>2846</v>
      </c>
      <c r="G1636" s="15" t="s">
        <v>283</v>
      </c>
      <c r="H1636" s="15" t="s">
        <v>3067</v>
      </c>
      <c r="I1636" s="15" t="s">
        <v>2051</v>
      </c>
      <c r="J1636" s="15" t="s">
        <v>317</v>
      </c>
      <c r="K1636" s="15" t="s">
        <v>318</v>
      </c>
      <c r="L1636" s="15" t="s">
        <v>319</v>
      </c>
      <c r="M1636" s="15" t="s">
        <v>320</v>
      </c>
      <c r="N1636" s="16">
        <v>44378</v>
      </c>
      <c r="O1636" s="16">
        <v>44834</v>
      </c>
      <c r="P1636" s="18">
        <v>0</v>
      </c>
      <c r="Q1636" s="15">
        <v>100</v>
      </c>
      <c r="R1636" s="15">
        <v>0</v>
      </c>
      <c r="S1636" s="17">
        <v>0</v>
      </c>
      <c r="T1636" s="17">
        <v>0</v>
      </c>
    </row>
    <row r="1637" spans="1:20" x14ac:dyDescent="0.25">
      <c r="A1637" s="15">
        <v>1636</v>
      </c>
      <c r="B1637" s="15" t="s">
        <v>2853</v>
      </c>
      <c r="C1637" s="15">
        <v>4005</v>
      </c>
      <c r="D1637" s="15" t="s">
        <v>3126</v>
      </c>
      <c r="E1637" s="15" t="s">
        <v>2846</v>
      </c>
      <c r="F1637" s="15" t="s">
        <v>2846</v>
      </c>
      <c r="G1637" s="15" t="s">
        <v>337</v>
      </c>
      <c r="H1637" s="15" t="s">
        <v>3068</v>
      </c>
      <c r="I1637" s="15" t="s">
        <v>2051</v>
      </c>
      <c r="J1637" s="15" t="s">
        <v>154</v>
      </c>
      <c r="K1637" s="15" t="s">
        <v>155</v>
      </c>
      <c r="L1637" s="15" t="s">
        <v>156</v>
      </c>
      <c r="M1637" s="15" t="s">
        <v>156</v>
      </c>
      <c r="N1637" s="16">
        <v>44197</v>
      </c>
      <c r="O1637" s="16">
        <v>44925</v>
      </c>
      <c r="P1637" s="18">
        <v>0</v>
      </c>
      <c r="Q1637" s="15">
        <v>100</v>
      </c>
      <c r="R1637" s="15">
        <v>0</v>
      </c>
      <c r="S1637" s="17">
        <v>0</v>
      </c>
      <c r="T1637" s="17">
        <v>0</v>
      </c>
    </row>
    <row r="1638" spans="1:20" x14ac:dyDescent="0.25">
      <c r="A1638" s="15">
        <v>1637</v>
      </c>
      <c r="B1638" s="15" t="s">
        <v>2853</v>
      </c>
      <c r="C1638" s="15">
        <v>4005</v>
      </c>
      <c r="D1638" s="15" t="s">
        <v>3126</v>
      </c>
      <c r="E1638" s="15" t="s">
        <v>2846</v>
      </c>
      <c r="F1638" s="15" t="s">
        <v>2846</v>
      </c>
      <c r="G1638" s="15" t="s">
        <v>359</v>
      </c>
      <c r="H1638" s="15" t="s">
        <v>3069</v>
      </c>
      <c r="I1638" s="15" t="s">
        <v>2051</v>
      </c>
      <c r="J1638" s="15" t="s">
        <v>154</v>
      </c>
      <c r="K1638" s="15" t="s">
        <v>155</v>
      </c>
      <c r="L1638" s="15" t="s">
        <v>156</v>
      </c>
      <c r="M1638" s="15" t="s">
        <v>156</v>
      </c>
      <c r="N1638" s="16">
        <v>44197</v>
      </c>
      <c r="O1638" s="16">
        <v>45290</v>
      </c>
      <c r="P1638" s="18">
        <v>0</v>
      </c>
      <c r="Q1638" s="15">
        <v>100</v>
      </c>
      <c r="R1638" s="15">
        <v>0</v>
      </c>
      <c r="S1638" s="17">
        <v>0</v>
      </c>
      <c r="T1638" s="17">
        <v>0</v>
      </c>
    </row>
    <row r="1639" spans="1:20" x14ac:dyDescent="0.25">
      <c r="A1639" s="15">
        <v>1638</v>
      </c>
      <c r="B1639" s="15" t="s">
        <v>2853</v>
      </c>
      <c r="C1639" s="15">
        <v>4005</v>
      </c>
      <c r="D1639" s="15" t="s">
        <v>3126</v>
      </c>
      <c r="E1639" s="15" t="s">
        <v>2846</v>
      </c>
      <c r="F1639" s="15" t="s">
        <v>2846</v>
      </c>
      <c r="G1639" s="15" t="s">
        <v>353</v>
      </c>
      <c r="H1639" s="15" t="s">
        <v>3070</v>
      </c>
      <c r="I1639" s="15" t="s">
        <v>2855</v>
      </c>
      <c r="J1639" s="15" t="s">
        <v>154</v>
      </c>
      <c r="K1639" s="15" t="s">
        <v>155</v>
      </c>
      <c r="L1639" s="15" t="s">
        <v>156</v>
      </c>
      <c r="M1639" s="15" t="s">
        <v>156</v>
      </c>
      <c r="N1639" s="16">
        <v>44197</v>
      </c>
      <c r="O1639" s="16">
        <v>45291</v>
      </c>
      <c r="P1639" s="18">
        <v>0</v>
      </c>
      <c r="Q1639" s="15">
        <v>100</v>
      </c>
      <c r="R1639" s="15">
        <v>0</v>
      </c>
      <c r="S1639" s="17">
        <v>0</v>
      </c>
      <c r="T1639" s="17">
        <v>0</v>
      </c>
    </row>
    <row r="1640" spans="1:20" x14ac:dyDescent="0.25">
      <c r="A1640" s="15">
        <v>1639</v>
      </c>
      <c r="B1640" s="15" t="s">
        <v>2853</v>
      </c>
      <c r="C1640" s="15">
        <v>4005</v>
      </c>
      <c r="D1640" s="15" t="s">
        <v>3126</v>
      </c>
      <c r="E1640" s="15" t="s">
        <v>2846</v>
      </c>
      <c r="F1640" s="15" t="s">
        <v>2846</v>
      </c>
      <c r="G1640" s="15" t="s">
        <v>374</v>
      </c>
      <c r="H1640" s="15" t="s">
        <v>3071</v>
      </c>
      <c r="I1640" s="15" t="s">
        <v>2855</v>
      </c>
      <c r="J1640" s="15" t="s">
        <v>154</v>
      </c>
      <c r="K1640" s="15" t="s">
        <v>155</v>
      </c>
      <c r="L1640" s="15" t="s">
        <v>156</v>
      </c>
      <c r="M1640" s="15" t="s">
        <v>156</v>
      </c>
      <c r="N1640" s="16">
        <v>44197</v>
      </c>
      <c r="O1640" s="16">
        <v>44925</v>
      </c>
      <c r="P1640" s="18">
        <v>0</v>
      </c>
      <c r="Q1640" s="15">
        <v>100</v>
      </c>
      <c r="R1640" s="15">
        <v>0</v>
      </c>
      <c r="S1640" s="17">
        <v>0</v>
      </c>
      <c r="T1640" s="17">
        <v>0</v>
      </c>
    </row>
    <row r="1641" spans="1:20" x14ac:dyDescent="0.25">
      <c r="A1641" s="15">
        <v>1640</v>
      </c>
      <c r="B1641" s="15" t="s">
        <v>2853</v>
      </c>
      <c r="C1641" s="15">
        <v>4005</v>
      </c>
      <c r="D1641" s="15" t="s">
        <v>3126</v>
      </c>
      <c r="E1641" s="15" t="s">
        <v>2846</v>
      </c>
      <c r="F1641" s="15" t="s">
        <v>2846</v>
      </c>
      <c r="G1641" s="15" t="s">
        <v>372</v>
      </c>
      <c r="H1641" s="15" t="s">
        <v>3072</v>
      </c>
      <c r="I1641" s="15" t="s">
        <v>2855</v>
      </c>
      <c r="J1641" s="15" t="s">
        <v>162</v>
      </c>
      <c r="K1641" s="15" t="s">
        <v>163</v>
      </c>
      <c r="L1641" s="15" t="s">
        <v>164</v>
      </c>
      <c r="M1641" s="15" t="s">
        <v>164</v>
      </c>
      <c r="N1641" s="16">
        <v>44105</v>
      </c>
      <c r="O1641" s="16">
        <v>44208</v>
      </c>
      <c r="P1641" s="18">
        <v>60</v>
      </c>
      <c r="Q1641" s="15">
        <v>100</v>
      </c>
      <c r="R1641" s="15">
        <v>0</v>
      </c>
      <c r="S1641" s="17">
        <v>0</v>
      </c>
      <c r="T1641" s="17">
        <v>0</v>
      </c>
    </row>
    <row r="1642" spans="1:20" x14ac:dyDescent="0.25">
      <c r="A1642" s="15">
        <v>1641</v>
      </c>
      <c r="B1642" s="15" t="s">
        <v>2853</v>
      </c>
      <c r="C1642" s="15">
        <v>4005</v>
      </c>
      <c r="D1642" s="15" t="s">
        <v>3126</v>
      </c>
      <c r="E1642" s="15" t="s">
        <v>2846</v>
      </c>
      <c r="F1642" s="15" t="s">
        <v>2846</v>
      </c>
      <c r="G1642" s="15" t="s">
        <v>355</v>
      </c>
      <c r="H1642" s="15" t="s">
        <v>3073</v>
      </c>
      <c r="I1642" s="15" t="s">
        <v>2856</v>
      </c>
      <c r="J1642" s="15" t="s">
        <v>154</v>
      </c>
      <c r="K1642" s="15" t="s">
        <v>155</v>
      </c>
      <c r="L1642" s="15" t="s">
        <v>156</v>
      </c>
      <c r="M1642" s="15" t="s">
        <v>156</v>
      </c>
      <c r="N1642" s="16">
        <v>44197</v>
      </c>
      <c r="O1642" s="16">
        <v>44926</v>
      </c>
      <c r="P1642" s="18">
        <v>0</v>
      </c>
      <c r="Q1642" s="15">
        <v>100</v>
      </c>
      <c r="R1642" s="15">
        <v>0</v>
      </c>
      <c r="S1642" s="17">
        <v>0</v>
      </c>
      <c r="T1642" s="17">
        <v>0</v>
      </c>
    </row>
    <row r="1643" spans="1:20" x14ac:dyDescent="0.25">
      <c r="A1643" s="15">
        <v>1642</v>
      </c>
      <c r="B1643" s="15" t="s">
        <v>2853</v>
      </c>
      <c r="C1643" s="15">
        <v>4005</v>
      </c>
      <c r="D1643" s="15" t="s">
        <v>3126</v>
      </c>
      <c r="E1643" s="15" t="s">
        <v>2846</v>
      </c>
      <c r="F1643" s="15" t="s">
        <v>2846</v>
      </c>
      <c r="G1643" s="15" t="s">
        <v>38</v>
      </c>
      <c r="H1643" s="15" t="s">
        <v>3074</v>
      </c>
      <c r="I1643" s="15" t="s">
        <v>2855</v>
      </c>
      <c r="J1643" s="15" t="s">
        <v>154</v>
      </c>
      <c r="K1643" s="15" t="s">
        <v>155</v>
      </c>
      <c r="L1643" s="15" t="s">
        <v>156</v>
      </c>
      <c r="M1643" s="15" t="s">
        <v>156</v>
      </c>
      <c r="N1643" s="16">
        <v>44197</v>
      </c>
      <c r="O1643" s="16">
        <v>44910</v>
      </c>
      <c r="P1643" s="18">
        <v>0</v>
      </c>
      <c r="Q1643" s="15">
        <v>100</v>
      </c>
      <c r="R1643" s="15">
        <v>0</v>
      </c>
      <c r="S1643" s="17">
        <v>0</v>
      </c>
      <c r="T1643" s="17">
        <v>0</v>
      </c>
    </row>
    <row r="1644" spans="1:20" x14ac:dyDescent="0.25">
      <c r="A1644" s="15">
        <v>1643</v>
      </c>
      <c r="B1644" s="15" t="s">
        <v>2853</v>
      </c>
      <c r="C1644" s="15">
        <v>4005</v>
      </c>
      <c r="D1644" s="15" t="s">
        <v>3126</v>
      </c>
      <c r="E1644" s="15" t="s">
        <v>2846</v>
      </c>
      <c r="F1644" s="15" t="s">
        <v>2846</v>
      </c>
      <c r="G1644" s="15" t="s">
        <v>62</v>
      </c>
      <c r="H1644" s="15" t="s">
        <v>3075</v>
      </c>
      <c r="I1644" s="15" t="s">
        <v>2855</v>
      </c>
      <c r="J1644" s="15" t="s">
        <v>154</v>
      </c>
      <c r="K1644" s="15" t="s">
        <v>155</v>
      </c>
      <c r="L1644" s="15" t="s">
        <v>156</v>
      </c>
      <c r="M1644" s="15" t="s">
        <v>156</v>
      </c>
      <c r="N1644" s="16">
        <v>44197</v>
      </c>
      <c r="O1644" s="16">
        <v>44926</v>
      </c>
      <c r="P1644" s="18">
        <v>0</v>
      </c>
      <c r="Q1644" s="15">
        <v>2</v>
      </c>
      <c r="R1644" s="15">
        <v>0</v>
      </c>
      <c r="S1644" s="17">
        <v>0</v>
      </c>
      <c r="T1644" s="17">
        <v>0</v>
      </c>
    </row>
    <row r="1645" spans="1:20" x14ac:dyDescent="0.25">
      <c r="A1645" s="15">
        <v>1644</v>
      </c>
      <c r="B1645" s="15" t="s">
        <v>2853</v>
      </c>
      <c r="C1645" s="15">
        <v>4005</v>
      </c>
      <c r="D1645" s="15" t="s">
        <v>3126</v>
      </c>
      <c r="E1645" s="15" t="s">
        <v>2846</v>
      </c>
      <c r="F1645" s="15" t="s">
        <v>2846</v>
      </c>
      <c r="G1645" s="15" t="s">
        <v>63</v>
      </c>
      <c r="H1645" s="15" t="s">
        <v>3076</v>
      </c>
      <c r="I1645" s="15" t="s">
        <v>2051</v>
      </c>
      <c r="J1645" s="15" t="s">
        <v>154</v>
      </c>
      <c r="K1645" s="15" t="s">
        <v>155</v>
      </c>
      <c r="L1645" s="15" t="s">
        <v>156</v>
      </c>
      <c r="M1645" s="15" t="s">
        <v>156</v>
      </c>
      <c r="N1645" s="16">
        <v>44197</v>
      </c>
      <c r="O1645" s="16">
        <v>44561</v>
      </c>
      <c r="P1645" s="18">
        <v>0</v>
      </c>
      <c r="Q1645" s="15">
        <v>96</v>
      </c>
      <c r="R1645" s="15">
        <v>0</v>
      </c>
      <c r="S1645" s="17">
        <v>0</v>
      </c>
      <c r="T1645" s="17">
        <v>0</v>
      </c>
    </row>
    <row r="1646" spans="1:20" x14ac:dyDescent="0.25">
      <c r="A1646" s="15">
        <v>1645</v>
      </c>
      <c r="B1646" s="15" t="s">
        <v>2853</v>
      </c>
      <c r="C1646" s="15">
        <v>4005</v>
      </c>
      <c r="D1646" s="15" t="s">
        <v>3126</v>
      </c>
      <c r="E1646" s="15" t="s">
        <v>2846</v>
      </c>
      <c r="F1646" s="15" t="s">
        <v>2846</v>
      </c>
      <c r="G1646" s="15" t="s">
        <v>64</v>
      </c>
      <c r="H1646" s="15" t="s">
        <v>3077</v>
      </c>
      <c r="I1646" s="15" t="s">
        <v>2051</v>
      </c>
      <c r="J1646" s="15" t="s">
        <v>175</v>
      </c>
      <c r="K1646" s="15" t="s">
        <v>176</v>
      </c>
      <c r="L1646" s="15" t="s">
        <v>177</v>
      </c>
      <c r="M1646" s="15" t="s">
        <v>177</v>
      </c>
      <c r="N1646" s="16">
        <v>44927</v>
      </c>
      <c r="O1646" s="16">
        <v>45291</v>
      </c>
      <c r="P1646" s="18">
        <v>0</v>
      </c>
      <c r="Q1646" s="15">
        <v>100</v>
      </c>
      <c r="R1646" s="15">
        <v>0</v>
      </c>
      <c r="S1646" s="17">
        <v>0</v>
      </c>
      <c r="T1646" s="17">
        <v>0</v>
      </c>
    </row>
    <row r="1647" spans="1:20" x14ac:dyDescent="0.25">
      <c r="A1647" s="15">
        <v>1646</v>
      </c>
      <c r="B1647" s="15" t="s">
        <v>2853</v>
      </c>
      <c r="C1647" s="15">
        <v>4005</v>
      </c>
      <c r="D1647" s="15" t="s">
        <v>3126</v>
      </c>
      <c r="E1647" s="15" t="s">
        <v>2846</v>
      </c>
      <c r="F1647" s="15" t="s">
        <v>2846</v>
      </c>
      <c r="G1647" s="15" t="s">
        <v>65</v>
      </c>
      <c r="H1647" s="15" t="s">
        <v>3078</v>
      </c>
      <c r="I1647" s="15" t="s">
        <v>2855</v>
      </c>
      <c r="J1647" s="15" t="s">
        <v>154</v>
      </c>
      <c r="K1647" s="15" t="s">
        <v>155</v>
      </c>
      <c r="L1647" s="15" t="s">
        <v>156</v>
      </c>
      <c r="M1647" s="15" t="s">
        <v>156</v>
      </c>
      <c r="N1647" s="16">
        <v>44197</v>
      </c>
      <c r="O1647" s="16">
        <v>45261</v>
      </c>
      <c r="P1647" s="18">
        <v>0</v>
      </c>
      <c r="Q1647" s="15">
        <v>100</v>
      </c>
      <c r="R1647" s="15">
        <v>0</v>
      </c>
      <c r="S1647" s="17">
        <v>0</v>
      </c>
      <c r="T1647" s="17">
        <v>0</v>
      </c>
    </row>
    <row r="1648" spans="1:20" x14ac:dyDescent="0.25">
      <c r="A1648" s="15">
        <v>1647</v>
      </c>
      <c r="B1648" s="15" t="s">
        <v>2853</v>
      </c>
      <c r="C1648" s="15">
        <v>4005</v>
      </c>
      <c r="D1648" s="15" t="s">
        <v>3126</v>
      </c>
      <c r="E1648" s="15" t="s">
        <v>2846</v>
      </c>
      <c r="F1648" s="15" t="s">
        <v>2846</v>
      </c>
      <c r="G1648" s="15" t="s">
        <v>67</v>
      </c>
      <c r="H1648" s="15" t="s">
        <v>3079</v>
      </c>
      <c r="I1648" s="15" t="s">
        <v>2855</v>
      </c>
      <c r="J1648" s="15" t="s">
        <v>162</v>
      </c>
      <c r="K1648" s="15" t="s">
        <v>163</v>
      </c>
      <c r="L1648" s="15" t="s">
        <v>164</v>
      </c>
      <c r="M1648" s="15" t="s">
        <v>164</v>
      </c>
      <c r="N1648" s="16">
        <v>44562</v>
      </c>
      <c r="O1648" s="16">
        <v>46022</v>
      </c>
      <c r="P1648" s="18">
        <v>0</v>
      </c>
      <c r="Q1648" s="15">
        <v>400</v>
      </c>
      <c r="R1648" s="15">
        <v>0</v>
      </c>
      <c r="S1648" s="17">
        <v>0</v>
      </c>
      <c r="T1648" s="17">
        <v>0</v>
      </c>
    </row>
    <row r="1649" spans="1:20" x14ac:dyDescent="0.25">
      <c r="A1649" s="15">
        <v>1648</v>
      </c>
      <c r="B1649" s="15" t="s">
        <v>2853</v>
      </c>
      <c r="C1649" s="15">
        <v>4005</v>
      </c>
      <c r="D1649" s="15" t="s">
        <v>3126</v>
      </c>
      <c r="E1649" s="15" t="s">
        <v>2846</v>
      </c>
      <c r="F1649" s="15" t="s">
        <v>2846</v>
      </c>
      <c r="G1649" s="15" t="s">
        <v>66</v>
      </c>
      <c r="H1649" s="15" t="s">
        <v>3080</v>
      </c>
      <c r="I1649" s="15" t="s">
        <v>2855</v>
      </c>
      <c r="J1649" s="15" t="s">
        <v>3118</v>
      </c>
      <c r="K1649" s="15" t="s">
        <v>3122</v>
      </c>
      <c r="L1649" s="15" t="s">
        <v>156</v>
      </c>
      <c r="M1649" s="15" t="s">
        <v>156</v>
      </c>
      <c r="N1649" s="16">
        <v>44197</v>
      </c>
      <c r="O1649" s="16">
        <v>46022</v>
      </c>
      <c r="P1649" s="18">
        <v>0</v>
      </c>
      <c r="Q1649" s="15">
        <v>100</v>
      </c>
      <c r="R1649" s="15">
        <v>0</v>
      </c>
      <c r="S1649" s="17">
        <v>0</v>
      </c>
      <c r="T1649" s="17">
        <v>0</v>
      </c>
    </row>
    <row r="1650" spans="1:20" x14ac:dyDescent="0.25">
      <c r="A1650" s="15">
        <v>1649</v>
      </c>
      <c r="B1650" s="15" t="s">
        <v>2853</v>
      </c>
      <c r="C1650" s="15">
        <v>4005</v>
      </c>
      <c r="D1650" s="15" t="s">
        <v>3126</v>
      </c>
      <c r="E1650" s="15" t="s">
        <v>2846</v>
      </c>
      <c r="F1650" s="15" t="s">
        <v>2846</v>
      </c>
      <c r="G1650" s="15" t="s">
        <v>68</v>
      </c>
      <c r="H1650" s="15" t="s">
        <v>3081</v>
      </c>
      <c r="I1650" s="15" t="s">
        <v>2051</v>
      </c>
      <c r="J1650" s="15" t="s">
        <v>3118</v>
      </c>
      <c r="K1650" s="15" t="s">
        <v>3122</v>
      </c>
      <c r="L1650" s="15" t="s">
        <v>156</v>
      </c>
      <c r="M1650" s="15" t="s">
        <v>156</v>
      </c>
      <c r="N1650" s="16">
        <v>44197</v>
      </c>
      <c r="O1650" s="16">
        <v>45657</v>
      </c>
      <c r="P1650" s="18">
        <v>0</v>
      </c>
      <c r="Q1650" s="15">
        <v>100</v>
      </c>
      <c r="R1650" s="15">
        <v>0</v>
      </c>
      <c r="S1650" s="17">
        <v>0</v>
      </c>
      <c r="T1650" s="17">
        <v>0</v>
      </c>
    </row>
    <row r="1651" spans="1:20" x14ac:dyDescent="0.25">
      <c r="A1651" s="15">
        <v>1650</v>
      </c>
      <c r="B1651" s="15" t="s">
        <v>2853</v>
      </c>
      <c r="C1651" s="15">
        <v>4005</v>
      </c>
      <c r="D1651" s="15" t="s">
        <v>3126</v>
      </c>
      <c r="E1651" s="15" t="s">
        <v>2846</v>
      </c>
      <c r="F1651" s="15" t="s">
        <v>2846</v>
      </c>
      <c r="G1651" s="15" t="s">
        <v>69</v>
      </c>
      <c r="H1651" s="15" t="s">
        <v>3082</v>
      </c>
      <c r="I1651" s="15" t="s">
        <v>2855</v>
      </c>
      <c r="J1651" s="15" t="s">
        <v>3118</v>
      </c>
      <c r="K1651" s="15" t="s">
        <v>3122</v>
      </c>
      <c r="L1651" s="15" t="s">
        <v>156</v>
      </c>
      <c r="M1651" s="15" t="s">
        <v>156</v>
      </c>
      <c r="N1651" s="16">
        <v>44197</v>
      </c>
      <c r="O1651" s="16">
        <v>46022</v>
      </c>
      <c r="P1651" s="18">
        <v>0</v>
      </c>
      <c r="Q1651" s="15">
        <v>100</v>
      </c>
      <c r="R1651" s="15">
        <v>0</v>
      </c>
      <c r="S1651" s="17">
        <v>0</v>
      </c>
      <c r="T1651" s="17">
        <v>0</v>
      </c>
    </row>
    <row r="1652" spans="1:20" x14ac:dyDescent="0.25">
      <c r="A1652" s="15">
        <v>1651</v>
      </c>
      <c r="B1652" s="15" t="s">
        <v>2853</v>
      </c>
      <c r="C1652" s="15">
        <v>4005</v>
      </c>
      <c r="D1652" s="15" t="s">
        <v>3126</v>
      </c>
      <c r="E1652" s="15" t="s">
        <v>2846</v>
      </c>
      <c r="F1652" s="15" t="s">
        <v>2846</v>
      </c>
      <c r="G1652" s="15" t="s">
        <v>70</v>
      </c>
      <c r="H1652" s="15" t="s">
        <v>3083</v>
      </c>
      <c r="I1652" s="15" t="s">
        <v>2856</v>
      </c>
      <c r="J1652" s="15" t="s">
        <v>162</v>
      </c>
      <c r="K1652" s="15" t="s">
        <v>163</v>
      </c>
      <c r="L1652" s="15" t="s">
        <v>164</v>
      </c>
      <c r="M1652" s="15" t="s">
        <v>164</v>
      </c>
      <c r="N1652" s="16">
        <v>44197</v>
      </c>
      <c r="O1652" s="16">
        <v>46022</v>
      </c>
      <c r="P1652" s="18">
        <v>0</v>
      </c>
      <c r="Q1652" s="15">
        <v>100</v>
      </c>
      <c r="R1652" s="15">
        <v>0</v>
      </c>
      <c r="S1652" s="17">
        <v>0</v>
      </c>
      <c r="T1652" s="17">
        <v>0</v>
      </c>
    </row>
    <row r="1653" spans="1:20" x14ac:dyDescent="0.25">
      <c r="A1653" s="15">
        <v>1652</v>
      </c>
      <c r="B1653" s="15" t="s">
        <v>2853</v>
      </c>
      <c r="C1653" s="15">
        <v>4005</v>
      </c>
      <c r="D1653" s="15" t="s">
        <v>3126</v>
      </c>
      <c r="E1653" s="15" t="s">
        <v>2846</v>
      </c>
      <c r="F1653" s="15" t="s">
        <v>2846</v>
      </c>
      <c r="G1653" s="15" t="s">
        <v>71</v>
      </c>
      <c r="H1653" s="15" t="s">
        <v>3084</v>
      </c>
      <c r="I1653" s="15" t="s">
        <v>2855</v>
      </c>
      <c r="J1653" s="15" t="s">
        <v>226</v>
      </c>
      <c r="K1653" s="15" t="s">
        <v>227</v>
      </c>
      <c r="L1653" s="15" t="s">
        <v>228</v>
      </c>
      <c r="M1653" s="15" t="s">
        <v>229</v>
      </c>
      <c r="N1653" s="16">
        <v>44197</v>
      </c>
      <c r="O1653" s="16">
        <v>44926</v>
      </c>
      <c r="P1653" s="18">
        <v>0</v>
      </c>
      <c r="Q1653" s="15">
        <v>100</v>
      </c>
      <c r="R1653" s="15">
        <v>0</v>
      </c>
      <c r="S1653" s="17">
        <v>0</v>
      </c>
      <c r="T1653" s="17">
        <v>0</v>
      </c>
    </row>
    <row r="1654" spans="1:20" x14ac:dyDescent="0.25">
      <c r="A1654" s="15">
        <v>1653</v>
      </c>
      <c r="B1654" s="15" t="s">
        <v>2853</v>
      </c>
      <c r="C1654" s="15">
        <v>4005</v>
      </c>
      <c r="D1654" s="15" t="s">
        <v>3126</v>
      </c>
      <c r="E1654" s="15" t="s">
        <v>2846</v>
      </c>
      <c r="F1654" s="15" t="s">
        <v>2846</v>
      </c>
      <c r="G1654" s="15" t="s">
        <v>72</v>
      </c>
      <c r="H1654" s="15" t="s">
        <v>3085</v>
      </c>
      <c r="I1654" s="15" t="s">
        <v>2051</v>
      </c>
      <c r="J1654" s="15" t="s">
        <v>970</v>
      </c>
      <c r="K1654" s="15" t="s">
        <v>971</v>
      </c>
      <c r="L1654" s="15" t="s">
        <v>228</v>
      </c>
      <c r="M1654" s="15" t="s">
        <v>229</v>
      </c>
      <c r="N1654" s="16">
        <v>44197</v>
      </c>
      <c r="O1654" s="16">
        <v>45992</v>
      </c>
      <c r="P1654" s="18">
        <v>0</v>
      </c>
      <c r="Q1654" s="15">
        <v>100</v>
      </c>
      <c r="R1654" s="15">
        <v>0</v>
      </c>
      <c r="S1654" s="17">
        <v>0</v>
      </c>
      <c r="T1654" s="17">
        <v>0</v>
      </c>
    </row>
    <row r="1655" spans="1:20" x14ac:dyDescent="0.25">
      <c r="A1655" s="15">
        <v>1654</v>
      </c>
      <c r="B1655" s="15" t="s">
        <v>2853</v>
      </c>
      <c r="C1655" s="15">
        <v>4005</v>
      </c>
      <c r="D1655" s="15" t="s">
        <v>3126</v>
      </c>
      <c r="E1655" s="15" t="s">
        <v>2846</v>
      </c>
      <c r="F1655" s="15" t="s">
        <v>2846</v>
      </c>
      <c r="G1655" s="15" t="s">
        <v>73</v>
      </c>
      <c r="H1655" s="15" t="s">
        <v>3086</v>
      </c>
      <c r="I1655" s="15" t="s">
        <v>2051</v>
      </c>
      <c r="J1655" s="15" t="s">
        <v>525</v>
      </c>
      <c r="K1655" s="15" t="s">
        <v>526</v>
      </c>
      <c r="L1655" s="15" t="s">
        <v>164</v>
      </c>
      <c r="M1655" s="15" t="s">
        <v>164</v>
      </c>
      <c r="N1655" s="16">
        <v>44593</v>
      </c>
      <c r="O1655" s="16">
        <v>45992</v>
      </c>
      <c r="P1655" s="18">
        <v>0</v>
      </c>
      <c r="Q1655" s="15">
        <v>32</v>
      </c>
      <c r="R1655" s="15">
        <v>0</v>
      </c>
      <c r="S1655" s="17">
        <v>0</v>
      </c>
      <c r="T1655" s="17">
        <v>0</v>
      </c>
    </row>
    <row r="1656" spans="1:20" x14ac:dyDescent="0.25">
      <c r="A1656" s="15">
        <v>1655</v>
      </c>
      <c r="B1656" s="15" t="s">
        <v>2853</v>
      </c>
      <c r="C1656" s="15">
        <v>4005</v>
      </c>
      <c r="D1656" s="15" t="s">
        <v>3126</v>
      </c>
      <c r="E1656" s="15" t="s">
        <v>2846</v>
      </c>
      <c r="F1656" s="15" t="s">
        <v>2846</v>
      </c>
      <c r="G1656" s="15" t="s">
        <v>74</v>
      </c>
      <c r="H1656" s="15" t="s">
        <v>3087</v>
      </c>
      <c r="I1656" s="15" t="s">
        <v>2051</v>
      </c>
      <c r="J1656" s="15" t="s">
        <v>3121</v>
      </c>
      <c r="K1656" s="15" t="s">
        <v>3124</v>
      </c>
      <c r="L1656" s="15" t="s">
        <v>3125</v>
      </c>
      <c r="M1656" s="15" t="s">
        <v>3125</v>
      </c>
      <c r="N1656" s="16">
        <v>44105</v>
      </c>
      <c r="O1656" s="16">
        <v>45627</v>
      </c>
      <c r="P1656" s="18">
        <v>33</v>
      </c>
      <c r="Q1656" s="15">
        <v>100</v>
      </c>
      <c r="R1656" s="15">
        <v>0</v>
      </c>
      <c r="S1656" s="17">
        <v>0</v>
      </c>
      <c r="T1656" s="17">
        <v>0</v>
      </c>
    </row>
    <row r="1657" spans="1:20" x14ac:dyDescent="0.25">
      <c r="A1657" s="15">
        <v>1656</v>
      </c>
      <c r="B1657" s="15" t="s">
        <v>2853</v>
      </c>
      <c r="C1657" s="15">
        <v>4005</v>
      </c>
      <c r="D1657" s="15" t="s">
        <v>3126</v>
      </c>
      <c r="E1657" s="15" t="s">
        <v>2846</v>
      </c>
      <c r="F1657" s="15" t="s">
        <v>2846</v>
      </c>
      <c r="G1657" s="15" t="s">
        <v>75</v>
      </c>
      <c r="H1657" s="15" t="s">
        <v>3088</v>
      </c>
      <c r="I1657" s="15" t="s">
        <v>2051</v>
      </c>
      <c r="J1657" s="15" t="s">
        <v>175</v>
      </c>
      <c r="K1657" s="15" t="s">
        <v>176</v>
      </c>
      <c r="L1657" s="15" t="s">
        <v>177</v>
      </c>
      <c r="M1657" s="15" t="s">
        <v>177</v>
      </c>
      <c r="N1657" s="16">
        <v>44197</v>
      </c>
      <c r="O1657" s="16">
        <v>44531</v>
      </c>
      <c r="P1657" s="18">
        <v>0</v>
      </c>
      <c r="Q1657" s="15">
        <v>100</v>
      </c>
      <c r="R1657" s="15">
        <v>0</v>
      </c>
      <c r="S1657" s="17">
        <v>0</v>
      </c>
      <c r="T1657" s="17">
        <v>0</v>
      </c>
    </row>
    <row r="1658" spans="1:20" x14ac:dyDescent="0.25">
      <c r="A1658" s="15">
        <v>1657</v>
      </c>
      <c r="B1658" s="15" t="s">
        <v>2853</v>
      </c>
      <c r="C1658" s="15">
        <v>4005</v>
      </c>
      <c r="D1658" s="15" t="s">
        <v>3126</v>
      </c>
      <c r="E1658" s="15" t="s">
        <v>2846</v>
      </c>
      <c r="F1658" s="15" t="s">
        <v>2846</v>
      </c>
      <c r="G1658" s="15" t="s">
        <v>76</v>
      </c>
      <c r="H1658" s="15" t="s">
        <v>3089</v>
      </c>
      <c r="I1658" s="15" t="s">
        <v>2051</v>
      </c>
      <c r="J1658" s="15" t="s">
        <v>226</v>
      </c>
      <c r="K1658" s="15" t="s">
        <v>227</v>
      </c>
      <c r="L1658" s="15" t="s">
        <v>228</v>
      </c>
      <c r="M1658" s="15" t="s">
        <v>229</v>
      </c>
      <c r="N1658" s="16">
        <v>44197</v>
      </c>
      <c r="O1658" s="16">
        <v>46022</v>
      </c>
      <c r="P1658" s="18">
        <v>0</v>
      </c>
      <c r="Q1658" s="15">
        <v>100</v>
      </c>
      <c r="R1658" s="15">
        <v>0</v>
      </c>
      <c r="S1658" s="17">
        <v>0</v>
      </c>
      <c r="T1658" s="17">
        <v>0</v>
      </c>
    </row>
    <row r="1659" spans="1:20" x14ac:dyDescent="0.25">
      <c r="A1659" s="15">
        <v>1658</v>
      </c>
      <c r="B1659" s="15" t="s">
        <v>2853</v>
      </c>
      <c r="C1659" s="15">
        <v>4005</v>
      </c>
      <c r="D1659" s="15" t="s">
        <v>3126</v>
      </c>
      <c r="E1659" s="15" t="s">
        <v>2846</v>
      </c>
      <c r="F1659" s="15" t="s">
        <v>2846</v>
      </c>
      <c r="G1659" s="15" t="s">
        <v>77</v>
      </c>
      <c r="H1659" s="15" t="s">
        <v>3090</v>
      </c>
      <c r="I1659" s="15" t="s">
        <v>2051</v>
      </c>
      <c r="J1659" s="15" t="s">
        <v>226</v>
      </c>
      <c r="K1659" s="15" t="s">
        <v>227</v>
      </c>
      <c r="L1659" s="15" t="s">
        <v>228</v>
      </c>
      <c r="M1659" s="15" t="s">
        <v>229</v>
      </c>
      <c r="N1659" s="16">
        <v>44197</v>
      </c>
      <c r="O1659" s="16">
        <v>44531</v>
      </c>
      <c r="P1659" s="18">
        <v>0</v>
      </c>
      <c r="Q1659" s="15">
        <v>100</v>
      </c>
      <c r="R1659" s="15">
        <v>0</v>
      </c>
      <c r="S1659" s="17">
        <v>0</v>
      </c>
      <c r="T1659" s="17">
        <v>0</v>
      </c>
    </row>
    <row r="1660" spans="1:20" x14ac:dyDescent="0.25">
      <c r="A1660" s="15">
        <v>1659</v>
      </c>
      <c r="B1660" s="15" t="s">
        <v>2853</v>
      </c>
      <c r="C1660" s="15">
        <v>4005</v>
      </c>
      <c r="D1660" s="15" t="s">
        <v>3126</v>
      </c>
      <c r="E1660" s="15" t="s">
        <v>2846</v>
      </c>
      <c r="F1660" s="15" t="s">
        <v>2846</v>
      </c>
      <c r="G1660" s="15" t="s">
        <v>78</v>
      </c>
      <c r="H1660" s="15" t="s">
        <v>3091</v>
      </c>
      <c r="I1660" s="15" t="s">
        <v>2855</v>
      </c>
      <c r="J1660" s="15" t="s">
        <v>148</v>
      </c>
      <c r="K1660" s="15" t="s">
        <v>149</v>
      </c>
      <c r="L1660" s="15" t="s">
        <v>132</v>
      </c>
      <c r="M1660" s="15" t="s">
        <v>133</v>
      </c>
      <c r="N1660" s="16">
        <v>44197</v>
      </c>
      <c r="O1660" s="16">
        <v>44378</v>
      </c>
      <c r="P1660" s="18">
        <v>0</v>
      </c>
      <c r="Q1660" s="15">
        <v>100</v>
      </c>
      <c r="R1660" s="15">
        <v>0</v>
      </c>
      <c r="S1660" s="17">
        <v>0</v>
      </c>
      <c r="T1660" s="17">
        <v>0</v>
      </c>
    </row>
    <row r="1661" spans="1:20" x14ac:dyDescent="0.25">
      <c r="A1661" s="15">
        <v>1660</v>
      </c>
      <c r="B1661" s="15" t="s">
        <v>2853</v>
      </c>
      <c r="C1661" s="15">
        <v>4005</v>
      </c>
      <c r="D1661" s="15" t="s">
        <v>3126</v>
      </c>
      <c r="E1661" s="15" t="s">
        <v>2846</v>
      </c>
      <c r="F1661" s="15" t="s">
        <v>2846</v>
      </c>
      <c r="G1661" s="15" t="s">
        <v>379</v>
      </c>
      <c r="H1661" s="15" t="s">
        <v>3092</v>
      </c>
      <c r="I1661" s="15" t="s">
        <v>2856</v>
      </c>
      <c r="J1661" s="15" t="s">
        <v>85</v>
      </c>
      <c r="K1661" s="15" t="s">
        <v>86</v>
      </c>
      <c r="L1661" s="15" t="s">
        <v>87</v>
      </c>
      <c r="M1661" s="15" t="s">
        <v>88</v>
      </c>
      <c r="N1661" s="16">
        <v>44197</v>
      </c>
      <c r="O1661" s="16">
        <v>44926</v>
      </c>
      <c r="P1661" s="18">
        <v>0</v>
      </c>
      <c r="Q1661" s="15">
        <v>100</v>
      </c>
      <c r="R1661" s="15">
        <v>0</v>
      </c>
      <c r="S1661" s="17">
        <v>0</v>
      </c>
      <c r="T1661" s="17">
        <v>0</v>
      </c>
    </row>
    <row r="1662" spans="1:20" x14ac:dyDescent="0.25">
      <c r="A1662" s="15">
        <v>1661</v>
      </c>
      <c r="B1662" s="15" t="s">
        <v>2853</v>
      </c>
      <c r="C1662" s="15">
        <v>4005</v>
      </c>
      <c r="D1662" s="15" t="s">
        <v>3126</v>
      </c>
      <c r="E1662" s="15" t="s">
        <v>2846</v>
      </c>
      <c r="F1662" s="15" t="s">
        <v>2846</v>
      </c>
      <c r="G1662" s="15" t="s">
        <v>362</v>
      </c>
      <c r="H1662" s="15" t="s">
        <v>3093</v>
      </c>
      <c r="I1662" s="15" t="s">
        <v>2856</v>
      </c>
      <c r="J1662" s="15" t="s">
        <v>85</v>
      </c>
      <c r="K1662" s="15" t="s">
        <v>86</v>
      </c>
      <c r="L1662" s="15" t="s">
        <v>87</v>
      </c>
      <c r="M1662" s="15" t="s">
        <v>88</v>
      </c>
      <c r="N1662" s="16">
        <v>44197</v>
      </c>
      <c r="O1662" s="16">
        <v>44926</v>
      </c>
      <c r="P1662" s="18">
        <v>0</v>
      </c>
      <c r="Q1662" s="15">
        <v>100</v>
      </c>
      <c r="R1662" s="15">
        <v>0</v>
      </c>
      <c r="S1662" s="17">
        <v>0</v>
      </c>
      <c r="T1662" s="17">
        <v>0</v>
      </c>
    </row>
    <row r="1663" spans="1:20" x14ac:dyDescent="0.25">
      <c r="A1663" s="15">
        <v>1662</v>
      </c>
      <c r="B1663" s="15" t="s">
        <v>2853</v>
      </c>
      <c r="C1663" s="15">
        <v>4005</v>
      </c>
      <c r="D1663" s="15" t="s">
        <v>3126</v>
      </c>
      <c r="E1663" s="15" t="s">
        <v>2846</v>
      </c>
      <c r="F1663" s="15" t="s">
        <v>2846</v>
      </c>
      <c r="G1663" s="15" t="s">
        <v>83</v>
      </c>
      <c r="H1663" s="15" t="s">
        <v>3094</v>
      </c>
      <c r="I1663" s="15" t="s">
        <v>2856</v>
      </c>
      <c r="J1663" s="15" t="s">
        <v>95</v>
      </c>
      <c r="K1663" s="15" t="s">
        <v>96</v>
      </c>
      <c r="L1663" s="15" t="s">
        <v>87</v>
      </c>
      <c r="M1663" s="15" t="s">
        <v>88</v>
      </c>
      <c r="N1663" s="16">
        <v>44199</v>
      </c>
      <c r="O1663" s="16">
        <v>44896</v>
      </c>
      <c r="P1663" s="18">
        <v>0</v>
      </c>
      <c r="Q1663" s="15">
        <v>100</v>
      </c>
      <c r="R1663" s="15">
        <v>0</v>
      </c>
      <c r="S1663" s="17">
        <v>0</v>
      </c>
      <c r="T1663" s="17">
        <v>0</v>
      </c>
    </row>
    <row r="1664" spans="1:20" x14ac:dyDescent="0.25">
      <c r="A1664" s="15">
        <v>1663</v>
      </c>
      <c r="B1664" s="15" t="s">
        <v>2853</v>
      </c>
      <c r="C1664" s="15">
        <v>4005</v>
      </c>
      <c r="D1664" s="15" t="s">
        <v>3126</v>
      </c>
      <c r="E1664" s="15" t="s">
        <v>2846</v>
      </c>
      <c r="F1664" s="15" t="s">
        <v>2846</v>
      </c>
      <c r="G1664" s="15" t="s">
        <v>352</v>
      </c>
      <c r="H1664" s="15" t="s">
        <v>3095</v>
      </c>
      <c r="I1664" s="15" t="s">
        <v>2856</v>
      </c>
      <c r="J1664" s="15" t="s">
        <v>175</v>
      </c>
      <c r="K1664" s="15" t="s">
        <v>176</v>
      </c>
      <c r="L1664" s="15" t="s">
        <v>177</v>
      </c>
      <c r="M1664" s="15" t="s">
        <v>177</v>
      </c>
      <c r="N1664" s="16">
        <v>44197</v>
      </c>
      <c r="O1664" s="16">
        <v>44804</v>
      </c>
      <c r="P1664" s="18">
        <v>0</v>
      </c>
      <c r="Q1664" s="15">
        <v>100</v>
      </c>
      <c r="R1664" s="15">
        <v>0</v>
      </c>
      <c r="S1664" s="17">
        <v>0</v>
      </c>
      <c r="T1664" s="17">
        <v>0</v>
      </c>
    </row>
    <row r="1665" spans="1:20" x14ac:dyDescent="0.25">
      <c r="A1665" s="15">
        <v>1664</v>
      </c>
      <c r="B1665" s="15" t="s">
        <v>2853</v>
      </c>
      <c r="C1665" s="15">
        <v>4005</v>
      </c>
      <c r="D1665" s="15" t="s">
        <v>3126</v>
      </c>
      <c r="E1665" s="15" t="s">
        <v>2846</v>
      </c>
      <c r="F1665" s="15" t="s">
        <v>2846</v>
      </c>
      <c r="G1665" s="15" t="s">
        <v>344</v>
      </c>
      <c r="H1665" s="15" t="s">
        <v>3096</v>
      </c>
      <c r="I1665" s="15" t="s">
        <v>2855</v>
      </c>
      <c r="J1665" s="15" t="s">
        <v>970</v>
      </c>
      <c r="K1665" s="15" t="s">
        <v>971</v>
      </c>
      <c r="L1665" s="15" t="s">
        <v>228</v>
      </c>
      <c r="M1665" s="15" t="s">
        <v>229</v>
      </c>
      <c r="N1665" s="16">
        <v>44562</v>
      </c>
      <c r="O1665" s="16">
        <v>45992</v>
      </c>
      <c r="P1665" s="18">
        <v>0</v>
      </c>
      <c r="Q1665" s="15">
        <v>100</v>
      </c>
      <c r="R1665" s="15">
        <v>0</v>
      </c>
      <c r="S1665" s="17">
        <v>0</v>
      </c>
      <c r="T1665" s="17">
        <v>0</v>
      </c>
    </row>
    <row r="1666" spans="1:20" x14ac:dyDescent="0.25">
      <c r="A1666" s="15">
        <v>1665</v>
      </c>
      <c r="B1666" s="15" t="s">
        <v>2853</v>
      </c>
      <c r="C1666" s="15">
        <v>4005</v>
      </c>
      <c r="D1666" s="15" t="s">
        <v>3126</v>
      </c>
      <c r="E1666" s="15" t="s">
        <v>2846</v>
      </c>
      <c r="F1666" s="15" t="s">
        <v>2846</v>
      </c>
      <c r="G1666" s="15" t="s">
        <v>377</v>
      </c>
      <c r="H1666" s="15" t="s">
        <v>3097</v>
      </c>
      <c r="I1666" s="15" t="s">
        <v>2856</v>
      </c>
      <c r="J1666" s="15" t="s">
        <v>226</v>
      </c>
      <c r="K1666" s="15" t="s">
        <v>227</v>
      </c>
      <c r="L1666" s="15" t="s">
        <v>228</v>
      </c>
      <c r="M1666" s="15" t="s">
        <v>229</v>
      </c>
      <c r="N1666" s="16">
        <v>44378</v>
      </c>
      <c r="O1666" s="16">
        <v>44896</v>
      </c>
      <c r="P1666" s="18">
        <v>0</v>
      </c>
      <c r="Q1666" s="15">
        <v>100</v>
      </c>
      <c r="R1666" s="15">
        <v>0</v>
      </c>
      <c r="S1666" s="17">
        <v>0</v>
      </c>
      <c r="T1666" s="17">
        <v>0</v>
      </c>
    </row>
    <row r="1667" spans="1:20" x14ac:dyDescent="0.25">
      <c r="A1667" s="15">
        <v>1666</v>
      </c>
      <c r="B1667" s="15" t="s">
        <v>2853</v>
      </c>
      <c r="C1667" s="15">
        <v>4005</v>
      </c>
      <c r="D1667" s="15" t="s">
        <v>3126</v>
      </c>
      <c r="E1667" s="15" t="s">
        <v>2846</v>
      </c>
      <c r="F1667" s="15" t="s">
        <v>2846</v>
      </c>
      <c r="G1667" s="15" t="s">
        <v>346</v>
      </c>
      <c r="H1667" s="15" t="s">
        <v>3098</v>
      </c>
      <c r="I1667" s="15" t="s">
        <v>2051</v>
      </c>
      <c r="J1667" s="15" t="s">
        <v>970</v>
      </c>
      <c r="K1667" s="15" t="s">
        <v>971</v>
      </c>
      <c r="L1667" s="15" t="s">
        <v>228</v>
      </c>
      <c r="M1667" s="15" t="s">
        <v>229</v>
      </c>
      <c r="N1667" s="16">
        <v>44197</v>
      </c>
      <c r="O1667" s="16">
        <v>44896</v>
      </c>
      <c r="P1667" s="18">
        <v>0</v>
      </c>
      <c r="Q1667" s="15">
        <v>100</v>
      </c>
      <c r="R1667" s="15">
        <v>0</v>
      </c>
      <c r="S1667" s="17">
        <v>0</v>
      </c>
      <c r="T1667" s="17">
        <v>0</v>
      </c>
    </row>
    <row r="1668" spans="1:20" x14ac:dyDescent="0.25">
      <c r="A1668" s="15">
        <v>1667</v>
      </c>
      <c r="B1668" s="15" t="s">
        <v>2853</v>
      </c>
      <c r="C1668" s="15">
        <v>4005</v>
      </c>
      <c r="D1668" s="15" t="s">
        <v>3126</v>
      </c>
      <c r="E1668" s="15" t="s">
        <v>2846</v>
      </c>
      <c r="F1668" s="15" t="s">
        <v>2846</v>
      </c>
      <c r="G1668" s="15" t="s">
        <v>361</v>
      </c>
      <c r="H1668" s="15" t="s">
        <v>3099</v>
      </c>
      <c r="I1668" s="15" t="s">
        <v>2051</v>
      </c>
      <c r="J1668" s="15" t="s">
        <v>3119</v>
      </c>
      <c r="K1668" s="15" t="s">
        <v>3123</v>
      </c>
      <c r="L1668" s="15" t="s">
        <v>228</v>
      </c>
      <c r="M1668" s="15" t="s">
        <v>229</v>
      </c>
      <c r="N1668" s="16">
        <v>44197</v>
      </c>
      <c r="O1668" s="16">
        <v>45473</v>
      </c>
      <c r="P1668" s="18">
        <v>0</v>
      </c>
      <c r="Q1668" s="15">
        <v>16</v>
      </c>
      <c r="R1668" s="15">
        <v>0</v>
      </c>
      <c r="S1668" s="17">
        <v>0</v>
      </c>
      <c r="T1668" s="17">
        <v>0</v>
      </c>
    </row>
    <row r="1669" spans="1:20" x14ac:dyDescent="0.25">
      <c r="A1669" s="15">
        <v>1668</v>
      </c>
      <c r="B1669" s="15" t="s">
        <v>2853</v>
      </c>
      <c r="C1669" s="15">
        <v>4005</v>
      </c>
      <c r="D1669" s="15" t="s">
        <v>3126</v>
      </c>
      <c r="E1669" s="15" t="s">
        <v>2846</v>
      </c>
      <c r="F1669" s="15" t="s">
        <v>2846</v>
      </c>
      <c r="G1669" s="15" t="s">
        <v>345</v>
      </c>
      <c r="H1669" s="15" t="s">
        <v>3100</v>
      </c>
      <c r="I1669" s="15" t="s">
        <v>2051</v>
      </c>
      <c r="J1669" s="15" t="s">
        <v>3119</v>
      </c>
      <c r="K1669" s="15" t="s">
        <v>3123</v>
      </c>
      <c r="L1669" s="15" t="s">
        <v>228</v>
      </c>
      <c r="M1669" s="15" t="s">
        <v>229</v>
      </c>
      <c r="N1669" s="16">
        <v>44470</v>
      </c>
      <c r="O1669" s="16">
        <v>44742</v>
      </c>
      <c r="P1669" s="18">
        <v>0</v>
      </c>
      <c r="Q1669" s="15">
        <v>100</v>
      </c>
      <c r="R1669" s="15">
        <v>0</v>
      </c>
      <c r="S1669" s="17">
        <v>0</v>
      </c>
      <c r="T1669" s="17">
        <v>0</v>
      </c>
    </row>
    <row r="1670" spans="1:20" x14ac:dyDescent="0.25">
      <c r="A1670" s="15">
        <v>1669</v>
      </c>
      <c r="B1670" s="15" t="s">
        <v>2853</v>
      </c>
      <c r="C1670" s="15">
        <v>4005</v>
      </c>
      <c r="D1670" s="15" t="s">
        <v>3126</v>
      </c>
      <c r="E1670" s="15" t="s">
        <v>2846</v>
      </c>
      <c r="F1670" s="15" t="s">
        <v>2846</v>
      </c>
      <c r="G1670" s="15" t="s">
        <v>340</v>
      </c>
      <c r="H1670" s="15" t="s">
        <v>3101</v>
      </c>
      <c r="I1670" s="15" t="s">
        <v>2856</v>
      </c>
      <c r="J1670" s="15" t="s">
        <v>3119</v>
      </c>
      <c r="K1670" s="15" t="s">
        <v>3123</v>
      </c>
      <c r="L1670" s="15" t="s">
        <v>228</v>
      </c>
      <c r="M1670" s="15" t="s">
        <v>229</v>
      </c>
      <c r="N1670" s="16">
        <v>44470</v>
      </c>
      <c r="O1670" s="16">
        <v>46022</v>
      </c>
      <c r="P1670" s="18">
        <v>0</v>
      </c>
      <c r="Q1670" s="15">
        <v>100</v>
      </c>
      <c r="R1670" s="15">
        <v>0</v>
      </c>
      <c r="S1670" s="17">
        <v>0</v>
      </c>
      <c r="T1670" s="17">
        <v>0</v>
      </c>
    </row>
    <row r="1671" spans="1:20" x14ac:dyDescent="0.25">
      <c r="A1671" s="15">
        <v>1670</v>
      </c>
      <c r="B1671" s="15" t="s">
        <v>2853</v>
      </c>
      <c r="C1671" s="15">
        <v>4005</v>
      </c>
      <c r="D1671" s="15" t="s">
        <v>3126</v>
      </c>
      <c r="E1671" s="15" t="s">
        <v>2846</v>
      </c>
      <c r="F1671" s="15" t="s">
        <v>2846</v>
      </c>
      <c r="G1671" s="15" t="s">
        <v>378</v>
      </c>
      <c r="H1671" s="15" t="s">
        <v>3102</v>
      </c>
      <c r="I1671" s="15" t="s">
        <v>2051</v>
      </c>
      <c r="J1671" s="15" t="s">
        <v>234</v>
      </c>
      <c r="K1671" s="15" t="s">
        <v>235</v>
      </c>
      <c r="L1671" s="15" t="s">
        <v>87</v>
      </c>
      <c r="M1671" s="15" t="s">
        <v>88</v>
      </c>
      <c r="N1671" s="16">
        <v>44197</v>
      </c>
      <c r="O1671" s="16">
        <v>45657</v>
      </c>
      <c r="P1671" s="18">
        <v>0</v>
      </c>
      <c r="Q1671" s="15">
        <v>8</v>
      </c>
      <c r="R1671" s="15">
        <v>0</v>
      </c>
      <c r="S1671" s="17">
        <v>0</v>
      </c>
      <c r="T1671" s="17">
        <v>0</v>
      </c>
    </row>
    <row r="1672" spans="1:20" x14ac:dyDescent="0.25">
      <c r="A1672" s="15">
        <v>1671</v>
      </c>
      <c r="B1672" s="15" t="s">
        <v>2853</v>
      </c>
      <c r="C1672" s="15">
        <v>4005</v>
      </c>
      <c r="D1672" s="15" t="s">
        <v>3126</v>
      </c>
      <c r="E1672" s="15" t="s">
        <v>2846</v>
      </c>
      <c r="F1672" s="15" t="s">
        <v>2846</v>
      </c>
      <c r="G1672" s="15" t="s">
        <v>128</v>
      </c>
      <c r="H1672" s="15" t="s">
        <v>3103</v>
      </c>
      <c r="I1672" s="15" t="s">
        <v>2051</v>
      </c>
      <c r="J1672" s="15" t="s">
        <v>90</v>
      </c>
      <c r="K1672" s="15" t="s">
        <v>91</v>
      </c>
      <c r="L1672" s="15" t="s">
        <v>92</v>
      </c>
      <c r="M1672" s="15" t="s">
        <v>93</v>
      </c>
      <c r="N1672" s="16">
        <v>44105</v>
      </c>
      <c r="O1672" s="16">
        <v>44926</v>
      </c>
      <c r="P1672" s="18">
        <v>30</v>
      </c>
      <c r="Q1672" s="15">
        <v>100</v>
      </c>
      <c r="R1672" s="15">
        <v>0</v>
      </c>
      <c r="S1672" s="17">
        <v>0</v>
      </c>
      <c r="T1672" s="17">
        <v>0</v>
      </c>
    </row>
    <row r="1673" spans="1:20" x14ac:dyDescent="0.25">
      <c r="A1673" s="15">
        <v>1672</v>
      </c>
      <c r="B1673" s="15" t="s">
        <v>2853</v>
      </c>
      <c r="C1673" s="15">
        <v>4005</v>
      </c>
      <c r="D1673" s="15" t="s">
        <v>3126</v>
      </c>
      <c r="E1673" s="15" t="s">
        <v>2846</v>
      </c>
      <c r="F1673" s="15" t="s">
        <v>2846</v>
      </c>
      <c r="G1673" s="15" t="s">
        <v>97</v>
      </c>
      <c r="H1673" s="15" t="s">
        <v>3104</v>
      </c>
      <c r="I1673" s="15" t="s">
        <v>2051</v>
      </c>
      <c r="J1673" s="15" t="s">
        <v>999</v>
      </c>
      <c r="K1673" s="15" t="s">
        <v>1000</v>
      </c>
      <c r="L1673" s="15" t="s">
        <v>228</v>
      </c>
      <c r="M1673" s="15" t="s">
        <v>229</v>
      </c>
      <c r="N1673" s="16">
        <v>44197</v>
      </c>
      <c r="O1673" s="16">
        <v>44561</v>
      </c>
      <c r="P1673" s="18">
        <v>0</v>
      </c>
      <c r="Q1673" s="15">
        <v>100</v>
      </c>
      <c r="R1673" s="15">
        <v>0</v>
      </c>
      <c r="S1673" s="17">
        <v>0</v>
      </c>
      <c r="T1673" s="17">
        <v>0</v>
      </c>
    </row>
    <row r="1674" spans="1:20" x14ac:dyDescent="0.25">
      <c r="A1674" s="15">
        <v>1673</v>
      </c>
      <c r="B1674" s="15" t="s">
        <v>2853</v>
      </c>
      <c r="C1674" s="15">
        <v>4005</v>
      </c>
      <c r="D1674" s="15" t="s">
        <v>3126</v>
      </c>
      <c r="E1674" s="15" t="s">
        <v>2846</v>
      </c>
      <c r="F1674" s="15" t="s">
        <v>2846</v>
      </c>
      <c r="G1674" s="15" t="s">
        <v>89</v>
      </c>
      <c r="H1674" s="15" t="s">
        <v>3105</v>
      </c>
      <c r="I1674" s="15" t="s">
        <v>2051</v>
      </c>
      <c r="J1674" s="15" t="s">
        <v>999</v>
      </c>
      <c r="K1674" s="15" t="s">
        <v>1000</v>
      </c>
      <c r="L1674" s="15" t="s">
        <v>228</v>
      </c>
      <c r="M1674" s="15" t="s">
        <v>229</v>
      </c>
      <c r="N1674" s="16">
        <v>44197</v>
      </c>
      <c r="O1674" s="16">
        <v>44896</v>
      </c>
      <c r="P1674" s="18">
        <v>0</v>
      </c>
      <c r="Q1674" s="15">
        <v>100</v>
      </c>
      <c r="R1674" s="15">
        <v>0</v>
      </c>
      <c r="S1674" s="17">
        <v>0</v>
      </c>
      <c r="T1674" s="17">
        <v>0</v>
      </c>
    </row>
    <row r="1675" spans="1:20" x14ac:dyDescent="0.25">
      <c r="A1675" s="15">
        <v>1674</v>
      </c>
      <c r="B1675" s="15" t="s">
        <v>2853</v>
      </c>
      <c r="C1675" s="15">
        <v>4005</v>
      </c>
      <c r="D1675" s="15" t="s">
        <v>3126</v>
      </c>
      <c r="E1675" s="15" t="s">
        <v>2846</v>
      </c>
      <c r="F1675" s="15" t="s">
        <v>2846</v>
      </c>
      <c r="G1675" s="15" t="s">
        <v>102</v>
      </c>
      <c r="H1675" s="15" t="s">
        <v>3106</v>
      </c>
      <c r="I1675" s="15" t="s">
        <v>2051</v>
      </c>
      <c r="J1675" s="15" t="s">
        <v>999</v>
      </c>
      <c r="K1675" s="15" t="s">
        <v>1000</v>
      </c>
      <c r="L1675" s="15" t="s">
        <v>228</v>
      </c>
      <c r="M1675" s="15" t="s">
        <v>229</v>
      </c>
      <c r="N1675" s="16">
        <v>44409</v>
      </c>
      <c r="O1675" s="16">
        <v>44531</v>
      </c>
      <c r="P1675" s="18">
        <v>0</v>
      </c>
      <c r="Q1675" s="15">
        <v>100</v>
      </c>
      <c r="R1675" s="15">
        <v>0</v>
      </c>
      <c r="S1675" s="17">
        <v>0</v>
      </c>
      <c r="T1675" s="17">
        <v>0</v>
      </c>
    </row>
    <row r="1676" spans="1:20" x14ac:dyDescent="0.25">
      <c r="A1676" s="15">
        <v>1675</v>
      </c>
      <c r="B1676" s="15" t="s">
        <v>2853</v>
      </c>
      <c r="C1676" s="15">
        <v>4005</v>
      </c>
      <c r="D1676" s="15" t="s">
        <v>3126</v>
      </c>
      <c r="E1676" s="15" t="s">
        <v>2846</v>
      </c>
      <c r="F1676" s="15" t="s">
        <v>2846</v>
      </c>
      <c r="G1676" s="15" t="s">
        <v>129</v>
      </c>
      <c r="H1676" s="15" t="s">
        <v>3107</v>
      </c>
      <c r="I1676" s="15" t="s">
        <v>2051</v>
      </c>
      <c r="J1676" s="15" t="s">
        <v>175</v>
      </c>
      <c r="K1676" s="15" t="s">
        <v>176</v>
      </c>
      <c r="L1676" s="15" t="s">
        <v>177</v>
      </c>
      <c r="M1676" s="15" t="s">
        <v>177</v>
      </c>
      <c r="N1676" s="16">
        <v>44197</v>
      </c>
      <c r="O1676" s="16">
        <v>44926</v>
      </c>
      <c r="P1676" s="18">
        <v>0</v>
      </c>
      <c r="Q1676" s="15">
        <v>100</v>
      </c>
      <c r="R1676" s="15">
        <v>0</v>
      </c>
      <c r="S1676" s="17">
        <v>0</v>
      </c>
      <c r="T1676" s="17">
        <v>0</v>
      </c>
    </row>
    <row r="1677" spans="1:20" x14ac:dyDescent="0.25">
      <c r="A1677" s="15">
        <v>1676</v>
      </c>
      <c r="B1677" s="15" t="s">
        <v>2853</v>
      </c>
      <c r="C1677" s="15">
        <v>4005</v>
      </c>
      <c r="D1677" s="15" t="s">
        <v>3126</v>
      </c>
      <c r="E1677" s="15" t="s">
        <v>2846</v>
      </c>
      <c r="F1677" s="15" t="s">
        <v>2846</v>
      </c>
      <c r="G1677" s="15" t="s">
        <v>530</v>
      </c>
      <c r="H1677" s="15" t="s">
        <v>3108</v>
      </c>
      <c r="I1677" s="15" t="s">
        <v>2051</v>
      </c>
      <c r="J1677" s="15" t="s">
        <v>226</v>
      </c>
      <c r="K1677" s="15" t="s">
        <v>227</v>
      </c>
      <c r="L1677" s="15" t="s">
        <v>228</v>
      </c>
      <c r="M1677" s="15" t="s">
        <v>229</v>
      </c>
      <c r="N1677" s="16">
        <v>44197</v>
      </c>
      <c r="O1677" s="16">
        <v>44377</v>
      </c>
      <c r="P1677" s="18">
        <v>0</v>
      </c>
      <c r="Q1677" s="15">
        <v>100</v>
      </c>
      <c r="R1677" s="15">
        <v>0</v>
      </c>
      <c r="S1677" s="17">
        <v>0</v>
      </c>
      <c r="T1677" s="17">
        <v>0</v>
      </c>
    </row>
    <row r="1678" spans="1:20" x14ac:dyDescent="0.25">
      <c r="A1678" s="15">
        <v>1677</v>
      </c>
      <c r="B1678" s="15" t="s">
        <v>2853</v>
      </c>
      <c r="C1678" s="15">
        <v>4005</v>
      </c>
      <c r="D1678" s="15" t="s">
        <v>3126</v>
      </c>
      <c r="E1678" s="15" t="s">
        <v>2846</v>
      </c>
      <c r="F1678" s="15" t="s">
        <v>2846</v>
      </c>
      <c r="G1678" s="15" t="s">
        <v>385</v>
      </c>
      <c r="H1678" s="15" t="s">
        <v>3109</v>
      </c>
      <c r="I1678" s="15" t="s">
        <v>2051</v>
      </c>
      <c r="J1678" s="15" t="s">
        <v>148</v>
      </c>
      <c r="K1678" s="15" t="s">
        <v>149</v>
      </c>
      <c r="L1678" s="15" t="s">
        <v>132</v>
      </c>
      <c r="M1678" s="15" t="s">
        <v>133</v>
      </c>
      <c r="N1678" s="16">
        <v>44531</v>
      </c>
      <c r="O1678" s="16">
        <v>46022</v>
      </c>
      <c r="P1678" s="18">
        <v>0</v>
      </c>
      <c r="Q1678" s="15">
        <v>5</v>
      </c>
      <c r="R1678" s="15">
        <v>0</v>
      </c>
      <c r="S1678" s="17">
        <v>0</v>
      </c>
      <c r="T1678" s="17">
        <v>0</v>
      </c>
    </row>
    <row r="1679" spans="1:20" x14ac:dyDescent="0.25">
      <c r="A1679" s="15">
        <v>1678</v>
      </c>
      <c r="B1679" s="15" t="s">
        <v>2853</v>
      </c>
      <c r="C1679" s="15">
        <v>4005</v>
      </c>
      <c r="D1679" s="15" t="s">
        <v>3126</v>
      </c>
      <c r="E1679" s="15" t="s">
        <v>2846</v>
      </c>
      <c r="F1679" s="15" t="s">
        <v>2846</v>
      </c>
      <c r="G1679" s="15" t="s">
        <v>513</v>
      </c>
      <c r="H1679" s="15" t="s">
        <v>3110</v>
      </c>
      <c r="I1679" s="15" t="s">
        <v>2051</v>
      </c>
      <c r="J1679" s="15" t="s">
        <v>175</v>
      </c>
      <c r="K1679" s="15" t="s">
        <v>176</v>
      </c>
      <c r="L1679" s="15" t="s">
        <v>177</v>
      </c>
      <c r="M1679" s="15" t="s">
        <v>177</v>
      </c>
      <c r="N1679" s="16">
        <v>44348</v>
      </c>
      <c r="O1679" s="16">
        <v>45809</v>
      </c>
      <c r="P1679" s="18">
        <v>0</v>
      </c>
      <c r="Q1679" s="15">
        <v>100</v>
      </c>
      <c r="R1679" s="15">
        <v>0</v>
      </c>
      <c r="S1679" s="17">
        <v>0</v>
      </c>
      <c r="T1679" s="17">
        <v>0</v>
      </c>
    </row>
    <row r="1680" spans="1:20" x14ac:dyDescent="0.25">
      <c r="A1680" s="15">
        <v>1679</v>
      </c>
      <c r="B1680" s="15" t="s">
        <v>2853</v>
      </c>
      <c r="C1680" s="15">
        <v>4005</v>
      </c>
      <c r="D1680" s="15" t="s">
        <v>3126</v>
      </c>
      <c r="E1680" s="15" t="s">
        <v>2846</v>
      </c>
      <c r="F1680" s="15" t="s">
        <v>2846</v>
      </c>
      <c r="G1680" s="15" t="s">
        <v>809</v>
      </c>
      <c r="H1680" s="15" t="s">
        <v>3111</v>
      </c>
      <c r="I1680" s="15" t="s">
        <v>2051</v>
      </c>
      <c r="J1680" s="15" t="s">
        <v>226</v>
      </c>
      <c r="K1680" s="15" t="s">
        <v>227</v>
      </c>
      <c r="L1680" s="15" t="s">
        <v>228</v>
      </c>
      <c r="M1680" s="15" t="s">
        <v>229</v>
      </c>
      <c r="N1680" s="16">
        <v>44197</v>
      </c>
      <c r="O1680" s="16">
        <v>44561</v>
      </c>
      <c r="P1680" s="18">
        <v>0</v>
      </c>
      <c r="Q1680" s="15">
        <v>100</v>
      </c>
      <c r="R1680" s="15">
        <v>0</v>
      </c>
      <c r="S1680" s="17">
        <v>0</v>
      </c>
      <c r="T1680" s="17">
        <v>0</v>
      </c>
    </row>
    <row r="1681" spans="1:20" x14ac:dyDescent="0.25">
      <c r="A1681" s="15">
        <v>1680</v>
      </c>
      <c r="B1681" s="15" t="s">
        <v>2853</v>
      </c>
      <c r="C1681" s="15">
        <v>4005</v>
      </c>
      <c r="D1681" s="15" t="s">
        <v>3126</v>
      </c>
      <c r="E1681" s="15" t="s">
        <v>2846</v>
      </c>
      <c r="F1681" s="15" t="s">
        <v>2846</v>
      </c>
      <c r="G1681" s="15" t="s">
        <v>543</v>
      </c>
      <c r="H1681" s="15" t="s">
        <v>3112</v>
      </c>
      <c r="I1681" s="15" t="s">
        <v>2051</v>
      </c>
      <c r="J1681" s="15" t="s">
        <v>226</v>
      </c>
      <c r="K1681" s="15" t="s">
        <v>227</v>
      </c>
      <c r="L1681" s="15" t="s">
        <v>228</v>
      </c>
      <c r="M1681" s="15" t="s">
        <v>229</v>
      </c>
      <c r="N1681" s="16">
        <v>44713</v>
      </c>
      <c r="O1681" s="16">
        <v>44986</v>
      </c>
      <c r="P1681" s="18">
        <v>0</v>
      </c>
      <c r="Q1681" s="15">
        <v>100</v>
      </c>
      <c r="R1681" s="15">
        <v>0</v>
      </c>
      <c r="S1681" s="17">
        <v>0</v>
      </c>
      <c r="T1681" s="17">
        <v>0</v>
      </c>
    </row>
    <row r="1682" spans="1:20" x14ac:dyDescent="0.25">
      <c r="A1682" s="15">
        <v>1681</v>
      </c>
      <c r="B1682" s="15" t="s">
        <v>2853</v>
      </c>
      <c r="C1682" s="15">
        <v>4005</v>
      </c>
      <c r="D1682" s="15" t="s">
        <v>3126</v>
      </c>
      <c r="E1682" s="15" t="s">
        <v>2846</v>
      </c>
      <c r="F1682" s="15" t="s">
        <v>2846</v>
      </c>
      <c r="G1682" s="15" t="s">
        <v>666</v>
      </c>
      <c r="H1682" s="15" t="s">
        <v>3113</v>
      </c>
      <c r="I1682" s="15" t="s">
        <v>2051</v>
      </c>
      <c r="J1682" s="15" t="s">
        <v>306</v>
      </c>
      <c r="K1682" s="15" t="s">
        <v>307</v>
      </c>
      <c r="L1682" s="15" t="s">
        <v>308</v>
      </c>
      <c r="M1682" s="15" t="s">
        <v>308</v>
      </c>
      <c r="N1682" s="16">
        <v>44197</v>
      </c>
      <c r="O1682" s="16">
        <v>44531</v>
      </c>
      <c r="P1682" s="18">
        <v>0</v>
      </c>
      <c r="Q1682" s="15">
        <v>100</v>
      </c>
      <c r="R1682" s="15">
        <v>0</v>
      </c>
      <c r="S1682" s="17">
        <v>0</v>
      </c>
      <c r="T1682" s="17">
        <v>0</v>
      </c>
    </row>
    <row r="1683" spans="1:20" x14ac:dyDescent="0.25">
      <c r="A1683" s="15">
        <v>1682</v>
      </c>
      <c r="B1683" s="15" t="s">
        <v>2853</v>
      </c>
      <c r="C1683" s="15">
        <v>4005</v>
      </c>
      <c r="D1683" s="15" t="s">
        <v>3126</v>
      </c>
      <c r="E1683" s="15" t="s">
        <v>2846</v>
      </c>
      <c r="F1683" s="15" t="s">
        <v>2846</v>
      </c>
      <c r="G1683" s="15" t="s">
        <v>386</v>
      </c>
      <c r="H1683" s="15" t="s">
        <v>3114</v>
      </c>
      <c r="I1683" s="15" t="s">
        <v>2051</v>
      </c>
      <c r="J1683" s="15" t="s">
        <v>148</v>
      </c>
      <c r="K1683" s="15" t="s">
        <v>149</v>
      </c>
      <c r="L1683" s="15" t="s">
        <v>132</v>
      </c>
      <c r="M1683" s="15" t="s">
        <v>133</v>
      </c>
      <c r="N1683" s="16">
        <v>44197</v>
      </c>
      <c r="O1683" s="16">
        <v>44531</v>
      </c>
      <c r="P1683" s="18">
        <v>0</v>
      </c>
      <c r="Q1683" s="15">
        <v>100</v>
      </c>
      <c r="R1683" s="15">
        <v>0</v>
      </c>
      <c r="S1683" s="17">
        <v>0</v>
      </c>
      <c r="T1683" s="17">
        <v>0</v>
      </c>
    </row>
    <row r="1684" spans="1:20" x14ac:dyDescent="0.25">
      <c r="A1684" s="15">
        <v>1683</v>
      </c>
      <c r="B1684" s="15" t="s">
        <v>2853</v>
      </c>
      <c r="C1684" s="15">
        <v>4007</v>
      </c>
      <c r="D1684" s="15" t="s">
        <v>3151</v>
      </c>
      <c r="E1684" s="15" t="s">
        <v>2846</v>
      </c>
      <c r="F1684" s="15" t="s">
        <v>2846</v>
      </c>
      <c r="G1684" s="15" t="s">
        <v>2933</v>
      </c>
      <c r="H1684" s="15" t="s">
        <v>3127</v>
      </c>
      <c r="I1684" s="15" t="s">
        <v>2051</v>
      </c>
      <c r="J1684" s="15" t="s">
        <v>862</v>
      </c>
      <c r="K1684" s="15" t="s">
        <v>863</v>
      </c>
      <c r="L1684" s="15" t="s">
        <v>308</v>
      </c>
      <c r="M1684" s="15" t="s">
        <v>308</v>
      </c>
      <c r="N1684" s="16">
        <v>44211</v>
      </c>
      <c r="O1684" s="16">
        <v>44285</v>
      </c>
      <c r="P1684" s="15">
        <v>0</v>
      </c>
      <c r="Q1684" s="15">
        <v>100</v>
      </c>
      <c r="R1684" s="15">
        <v>0</v>
      </c>
      <c r="S1684" s="17">
        <v>0</v>
      </c>
      <c r="T1684" s="17">
        <v>0</v>
      </c>
    </row>
    <row r="1685" spans="1:20" x14ac:dyDescent="0.25">
      <c r="A1685" s="15">
        <v>1684</v>
      </c>
      <c r="B1685" s="15" t="s">
        <v>2853</v>
      </c>
      <c r="C1685" s="15">
        <v>4007</v>
      </c>
      <c r="D1685" s="15" t="s">
        <v>3151</v>
      </c>
      <c r="E1685" s="15" t="s">
        <v>2846</v>
      </c>
      <c r="F1685" s="15" t="s">
        <v>2846</v>
      </c>
      <c r="G1685" s="15" t="s">
        <v>2935</v>
      </c>
      <c r="H1685" s="15" t="s">
        <v>3128</v>
      </c>
      <c r="I1685" s="15" t="s">
        <v>2051</v>
      </c>
      <c r="J1685" s="15" t="s">
        <v>862</v>
      </c>
      <c r="K1685" s="15" t="s">
        <v>863</v>
      </c>
      <c r="L1685" s="15" t="s">
        <v>308</v>
      </c>
      <c r="M1685" s="15" t="s">
        <v>308</v>
      </c>
      <c r="N1685" s="16">
        <v>44211</v>
      </c>
      <c r="O1685" s="16">
        <v>44926</v>
      </c>
      <c r="P1685" s="15">
        <v>0</v>
      </c>
      <c r="Q1685" s="15">
        <v>100</v>
      </c>
      <c r="R1685" s="15">
        <v>0</v>
      </c>
      <c r="S1685" s="17">
        <v>0</v>
      </c>
      <c r="T1685" s="17">
        <v>0</v>
      </c>
    </row>
    <row r="1686" spans="1:20" x14ac:dyDescent="0.25">
      <c r="A1686" s="15">
        <v>1685</v>
      </c>
      <c r="B1686" s="15" t="s">
        <v>2853</v>
      </c>
      <c r="C1686" s="15">
        <v>4007</v>
      </c>
      <c r="D1686" s="15" t="s">
        <v>3151</v>
      </c>
      <c r="E1686" s="15" t="s">
        <v>2846</v>
      </c>
      <c r="F1686" s="15" t="s">
        <v>2846</v>
      </c>
      <c r="G1686" s="15" t="s">
        <v>2937</v>
      </c>
      <c r="H1686" s="15" t="s">
        <v>3129</v>
      </c>
      <c r="I1686" s="15" t="s">
        <v>2051</v>
      </c>
      <c r="J1686" s="15" t="s">
        <v>862</v>
      </c>
      <c r="K1686" s="15" t="s">
        <v>863</v>
      </c>
      <c r="L1686" s="15" t="s">
        <v>308</v>
      </c>
      <c r="M1686" s="15" t="s">
        <v>308</v>
      </c>
      <c r="N1686" s="16">
        <v>44228</v>
      </c>
      <c r="O1686" s="16">
        <v>44561</v>
      </c>
      <c r="P1686" s="15">
        <v>0</v>
      </c>
      <c r="Q1686" s="15">
        <v>100</v>
      </c>
      <c r="R1686" s="15">
        <v>0</v>
      </c>
      <c r="S1686" s="17">
        <v>0</v>
      </c>
      <c r="T1686" s="17">
        <v>0</v>
      </c>
    </row>
    <row r="1687" spans="1:20" x14ac:dyDescent="0.25">
      <c r="A1687" s="15">
        <v>1686</v>
      </c>
      <c r="B1687" s="15" t="s">
        <v>2853</v>
      </c>
      <c r="C1687" s="15">
        <v>4007</v>
      </c>
      <c r="D1687" s="15" t="s">
        <v>3151</v>
      </c>
      <c r="E1687" s="15" t="s">
        <v>2846</v>
      </c>
      <c r="F1687" s="15" t="s">
        <v>2846</v>
      </c>
      <c r="G1687" s="15" t="s">
        <v>2939</v>
      </c>
      <c r="H1687" s="15" t="s">
        <v>3130</v>
      </c>
      <c r="I1687" s="15" t="s">
        <v>2051</v>
      </c>
      <c r="J1687" s="15" t="s">
        <v>175</v>
      </c>
      <c r="K1687" s="15" t="s">
        <v>176</v>
      </c>
      <c r="L1687" s="15" t="s">
        <v>177</v>
      </c>
      <c r="M1687" s="15" t="s">
        <v>177</v>
      </c>
      <c r="N1687" s="16">
        <v>44594</v>
      </c>
      <c r="O1687" s="16">
        <v>45657</v>
      </c>
      <c r="P1687" s="15">
        <v>0</v>
      </c>
      <c r="Q1687" s="15">
        <v>3</v>
      </c>
      <c r="R1687" s="15">
        <v>0</v>
      </c>
      <c r="S1687" s="17">
        <v>0</v>
      </c>
      <c r="T1687" s="17">
        <v>0</v>
      </c>
    </row>
    <row r="1688" spans="1:20" x14ac:dyDescent="0.25">
      <c r="A1688" s="15">
        <v>1687</v>
      </c>
      <c r="B1688" s="15" t="s">
        <v>2853</v>
      </c>
      <c r="C1688" s="15">
        <v>4007</v>
      </c>
      <c r="D1688" s="15" t="s">
        <v>3151</v>
      </c>
      <c r="E1688" s="15" t="s">
        <v>2846</v>
      </c>
      <c r="F1688" s="15" t="s">
        <v>2846</v>
      </c>
      <c r="G1688" s="15" t="s">
        <v>2941</v>
      </c>
      <c r="H1688" s="15" t="s">
        <v>3131</v>
      </c>
      <c r="I1688" s="15" t="s">
        <v>2051</v>
      </c>
      <c r="J1688" s="15" t="s">
        <v>862</v>
      </c>
      <c r="K1688" s="15" t="s">
        <v>863</v>
      </c>
      <c r="L1688" s="15" t="s">
        <v>308</v>
      </c>
      <c r="M1688" s="15" t="s">
        <v>308</v>
      </c>
      <c r="N1688" s="16">
        <v>44593</v>
      </c>
      <c r="O1688" s="16">
        <v>45657</v>
      </c>
      <c r="P1688" s="15">
        <v>0</v>
      </c>
      <c r="Q1688" s="15">
        <v>50</v>
      </c>
      <c r="R1688" s="15">
        <v>0</v>
      </c>
      <c r="S1688" s="17">
        <v>0</v>
      </c>
      <c r="T1688" s="17">
        <v>0</v>
      </c>
    </row>
    <row r="1689" spans="1:20" x14ac:dyDescent="0.25">
      <c r="A1689" s="15">
        <v>1688</v>
      </c>
      <c r="B1689" s="15" t="s">
        <v>2853</v>
      </c>
      <c r="C1689" s="15">
        <v>4007</v>
      </c>
      <c r="D1689" s="15" t="s">
        <v>3151</v>
      </c>
      <c r="E1689" s="15" t="s">
        <v>2846</v>
      </c>
      <c r="F1689" s="15" t="s">
        <v>2846</v>
      </c>
      <c r="G1689" s="15" t="s">
        <v>2943</v>
      </c>
      <c r="H1689" s="15" t="s">
        <v>3132</v>
      </c>
      <c r="I1689" s="15" t="s">
        <v>2051</v>
      </c>
      <c r="J1689" s="15" t="s">
        <v>862</v>
      </c>
      <c r="K1689" s="15" t="s">
        <v>863</v>
      </c>
      <c r="L1689" s="15" t="s">
        <v>308</v>
      </c>
      <c r="M1689" s="15" t="s">
        <v>308</v>
      </c>
      <c r="N1689" s="16">
        <v>44562</v>
      </c>
      <c r="O1689" s="16">
        <v>45657</v>
      </c>
      <c r="P1689" s="15">
        <v>0</v>
      </c>
      <c r="Q1689" s="15">
        <v>3</v>
      </c>
      <c r="R1689" s="15">
        <v>0</v>
      </c>
      <c r="S1689" s="17">
        <v>0</v>
      </c>
      <c r="T1689" s="17">
        <v>0</v>
      </c>
    </row>
    <row r="1690" spans="1:20" x14ac:dyDescent="0.25">
      <c r="A1690" s="15">
        <v>1689</v>
      </c>
      <c r="B1690" s="15" t="s">
        <v>2853</v>
      </c>
      <c r="C1690" s="15">
        <v>4007</v>
      </c>
      <c r="D1690" s="15" t="s">
        <v>3151</v>
      </c>
      <c r="E1690" s="15" t="s">
        <v>2846</v>
      </c>
      <c r="F1690" s="15" t="s">
        <v>2846</v>
      </c>
      <c r="G1690" s="15" t="s">
        <v>2945</v>
      </c>
      <c r="H1690" s="15" t="s">
        <v>3133</v>
      </c>
      <c r="I1690" s="15" t="s">
        <v>2051</v>
      </c>
      <c r="J1690" s="15" t="s">
        <v>862</v>
      </c>
      <c r="K1690" s="15" t="s">
        <v>863</v>
      </c>
      <c r="L1690" s="15" t="s">
        <v>308</v>
      </c>
      <c r="M1690" s="15" t="s">
        <v>308</v>
      </c>
      <c r="N1690" s="16">
        <v>44958</v>
      </c>
      <c r="O1690" s="16">
        <v>45657</v>
      </c>
      <c r="P1690" s="15">
        <v>0</v>
      </c>
      <c r="Q1690" s="15">
        <v>50</v>
      </c>
      <c r="R1690" s="15">
        <v>0</v>
      </c>
      <c r="S1690" s="17">
        <v>0</v>
      </c>
      <c r="T1690" s="17">
        <v>0</v>
      </c>
    </row>
    <row r="1691" spans="1:20" x14ac:dyDescent="0.25">
      <c r="A1691" s="15">
        <v>1690</v>
      </c>
      <c r="B1691" s="15" t="s">
        <v>2853</v>
      </c>
      <c r="C1691" s="15">
        <v>4007</v>
      </c>
      <c r="D1691" s="15" t="s">
        <v>3151</v>
      </c>
      <c r="E1691" s="15" t="s">
        <v>2846</v>
      </c>
      <c r="F1691" s="15" t="s">
        <v>2846</v>
      </c>
      <c r="G1691" s="15" t="s">
        <v>2961</v>
      </c>
      <c r="H1691" s="15" t="s">
        <v>3134</v>
      </c>
      <c r="I1691" s="15" t="s">
        <v>2051</v>
      </c>
      <c r="J1691" s="15" t="s">
        <v>387</v>
      </c>
      <c r="K1691" s="15" t="s">
        <v>388</v>
      </c>
      <c r="L1691" s="15" t="s">
        <v>198</v>
      </c>
      <c r="M1691" s="15" t="s">
        <v>198</v>
      </c>
      <c r="N1691" s="16">
        <v>44136</v>
      </c>
      <c r="O1691" s="16">
        <v>44773</v>
      </c>
      <c r="P1691" s="15">
        <v>10</v>
      </c>
      <c r="Q1691" s="15">
        <v>100</v>
      </c>
      <c r="R1691" s="15">
        <v>0</v>
      </c>
      <c r="S1691" s="17">
        <v>0</v>
      </c>
      <c r="T1691" s="17">
        <v>0</v>
      </c>
    </row>
    <row r="1692" spans="1:20" x14ac:dyDescent="0.25">
      <c r="A1692" s="15">
        <v>1691</v>
      </c>
      <c r="B1692" s="15" t="s">
        <v>2853</v>
      </c>
      <c r="C1692" s="15">
        <v>4007</v>
      </c>
      <c r="D1692" s="15" t="s">
        <v>3151</v>
      </c>
      <c r="E1692" s="15" t="s">
        <v>2846</v>
      </c>
      <c r="F1692" s="15" t="s">
        <v>2846</v>
      </c>
      <c r="G1692" s="15" t="s">
        <v>359</v>
      </c>
      <c r="H1692" s="15" t="s">
        <v>3135</v>
      </c>
      <c r="I1692" s="15" t="s">
        <v>2051</v>
      </c>
      <c r="J1692" s="15" t="s">
        <v>387</v>
      </c>
      <c r="K1692" s="15" t="s">
        <v>388</v>
      </c>
      <c r="L1692" s="15" t="s">
        <v>198</v>
      </c>
      <c r="M1692" s="15" t="s">
        <v>198</v>
      </c>
      <c r="N1692" s="16">
        <v>44593</v>
      </c>
      <c r="O1692" s="16">
        <v>45657</v>
      </c>
      <c r="P1692" s="15">
        <v>0</v>
      </c>
      <c r="Q1692" s="15">
        <v>5</v>
      </c>
      <c r="R1692" s="15">
        <v>0</v>
      </c>
      <c r="S1692" s="17">
        <v>0</v>
      </c>
      <c r="T1692" s="17">
        <v>0</v>
      </c>
    </row>
    <row r="1693" spans="1:20" x14ac:dyDescent="0.25">
      <c r="A1693" s="15">
        <v>1692</v>
      </c>
      <c r="B1693" s="15" t="s">
        <v>2853</v>
      </c>
      <c r="C1693" s="15">
        <v>4007</v>
      </c>
      <c r="D1693" s="15" t="s">
        <v>3151</v>
      </c>
      <c r="E1693" s="15" t="s">
        <v>2846</v>
      </c>
      <c r="F1693" s="15" t="s">
        <v>2846</v>
      </c>
      <c r="G1693" s="15" t="s">
        <v>2965</v>
      </c>
      <c r="H1693" s="15" t="s">
        <v>3136</v>
      </c>
      <c r="I1693" s="15" t="s">
        <v>2051</v>
      </c>
      <c r="J1693" s="15" t="s">
        <v>306</v>
      </c>
      <c r="K1693" s="15" t="s">
        <v>307</v>
      </c>
      <c r="L1693" s="15" t="s">
        <v>308</v>
      </c>
      <c r="M1693" s="15" t="s">
        <v>308</v>
      </c>
      <c r="N1693" s="16">
        <v>44229</v>
      </c>
      <c r="O1693" s="16">
        <v>44512</v>
      </c>
      <c r="P1693" s="15">
        <v>0</v>
      </c>
      <c r="Q1693" s="15">
        <v>100</v>
      </c>
      <c r="R1693" s="15">
        <v>0</v>
      </c>
      <c r="S1693" s="17">
        <v>0</v>
      </c>
      <c r="T1693" s="17">
        <v>0</v>
      </c>
    </row>
    <row r="1694" spans="1:20" x14ac:dyDescent="0.25">
      <c r="A1694" s="15">
        <v>1693</v>
      </c>
      <c r="B1694" s="15" t="s">
        <v>2853</v>
      </c>
      <c r="C1694" s="15">
        <v>4007</v>
      </c>
      <c r="D1694" s="15" t="s">
        <v>3151</v>
      </c>
      <c r="E1694" s="15" t="s">
        <v>2846</v>
      </c>
      <c r="F1694" s="15" t="s">
        <v>2846</v>
      </c>
      <c r="G1694" s="15" t="s">
        <v>2967</v>
      </c>
      <c r="H1694" s="15" t="s">
        <v>3137</v>
      </c>
      <c r="I1694" s="15" t="s">
        <v>2051</v>
      </c>
      <c r="J1694" s="15" t="s">
        <v>306</v>
      </c>
      <c r="K1694" s="15" t="s">
        <v>307</v>
      </c>
      <c r="L1694" s="15" t="s">
        <v>308</v>
      </c>
      <c r="M1694" s="15" t="s">
        <v>308</v>
      </c>
      <c r="N1694" s="16">
        <v>44229</v>
      </c>
      <c r="O1694" s="16">
        <v>45241</v>
      </c>
      <c r="P1694" s="15">
        <v>0</v>
      </c>
      <c r="Q1694" s="15">
        <v>100</v>
      </c>
      <c r="R1694" s="15">
        <v>0</v>
      </c>
      <c r="S1694" s="17">
        <v>0</v>
      </c>
      <c r="T1694" s="17">
        <v>0</v>
      </c>
    </row>
    <row r="1695" spans="1:20" x14ac:dyDescent="0.25">
      <c r="A1695" s="15">
        <v>1694</v>
      </c>
      <c r="B1695" s="15" t="s">
        <v>2853</v>
      </c>
      <c r="C1695" s="15">
        <v>4007</v>
      </c>
      <c r="D1695" s="15" t="s">
        <v>3151</v>
      </c>
      <c r="E1695" s="15" t="s">
        <v>2846</v>
      </c>
      <c r="F1695" s="15" t="s">
        <v>2846</v>
      </c>
      <c r="G1695" s="15" t="s">
        <v>2969</v>
      </c>
      <c r="H1695" s="15" t="s">
        <v>3138</v>
      </c>
      <c r="I1695" s="15" t="s">
        <v>2051</v>
      </c>
      <c r="J1695" s="15" t="s">
        <v>175</v>
      </c>
      <c r="K1695" s="15" t="s">
        <v>176</v>
      </c>
      <c r="L1695" s="15" t="s">
        <v>177</v>
      </c>
      <c r="M1695" s="15" t="s">
        <v>177</v>
      </c>
      <c r="N1695" s="16">
        <v>44150</v>
      </c>
      <c r="O1695" s="16">
        <v>44561</v>
      </c>
      <c r="P1695" s="15">
        <v>30</v>
      </c>
      <c r="Q1695" s="15">
        <v>100</v>
      </c>
      <c r="R1695" s="15">
        <v>0</v>
      </c>
      <c r="S1695" s="17">
        <v>0</v>
      </c>
      <c r="T1695" s="17">
        <v>0</v>
      </c>
    </row>
    <row r="1696" spans="1:20" x14ac:dyDescent="0.25">
      <c r="A1696" s="15">
        <v>1695</v>
      </c>
      <c r="B1696" s="15" t="s">
        <v>2853</v>
      </c>
      <c r="C1696" s="15">
        <v>4007</v>
      </c>
      <c r="D1696" s="15" t="s">
        <v>3151</v>
      </c>
      <c r="E1696" s="15" t="s">
        <v>2846</v>
      </c>
      <c r="F1696" s="15" t="s">
        <v>2846</v>
      </c>
      <c r="G1696" s="15" t="s">
        <v>2971</v>
      </c>
      <c r="H1696" s="15" t="s">
        <v>3139</v>
      </c>
      <c r="I1696" s="15" t="s">
        <v>2051</v>
      </c>
      <c r="J1696" s="15" t="s">
        <v>175</v>
      </c>
      <c r="K1696" s="15" t="s">
        <v>176</v>
      </c>
      <c r="L1696" s="15" t="s">
        <v>177</v>
      </c>
      <c r="M1696" s="15" t="s">
        <v>177</v>
      </c>
      <c r="N1696" s="16">
        <v>44317</v>
      </c>
      <c r="O1696" s="16">
        <v>44438</v>
      </c>
      <c r="P1696" s="15">
        <v>0</v>
      </c>
      <c r="Q1696" s="15">
        <v>100</v>
      </c>
      <c r="R1696" s="15">
        <v>0</v>
      </c>
      <c r="S1696" s="17">
        <v>0</v>
      </c>
      <c r="T1696" s="17">
        <v>0</v>
      </c>
    </row>
    <row r="1697" spans="1:20" x14ac:dyDescent="0.25">
      <c r="A1697" s="15">
        <v>1696</v>
      </c>
      <c r="B1697" s="15" t="s">
        <v>2853</v>
      </c>
      <c r="C1697" s="15">
        <v>4007</v>
      </c>
      <c r="D1697" s="15" t="s">
        <v>3151</v>
      </c>
      <c r="E1697" s="15" t="s">
        <v>2846</v>
      </c>
      <c r="F1697" s="15" t="s">
        <v>2846</v>
      </c>
      <c r="G1697" s="15" t="s">
        <v>2973</v>
      </c>
      <c r="H1697" s="15" t="s">
        <v>3140</v>
      </c>
      <c r="I1697" s="15" t="s">
        <v>2051</v>
      </c>
      <c r="J1697" s="15" t="s">
        <v>175</v>
      </c>
      <c r="K1697" s="15" t="s">
        <v>176</v>
      </c>
      <c r="L1697" s="15" t="s">
        <v>177</v>
      </c>
      <c r="M1697" s="15" t="s">
        <v>177</v>
      </c>
      <c r="N1697" s="16">
        <v>44470</v>
      </c>
      <c r="O1697" s="16">
        <v>44650</v>
      </c>
      <c r="P1697" s="15">
        <v>0</v>
      </c>
      <c r="Q1697" s="15">
        <v>50</v>
      </c>
      <c r="R1697" s="15">
        <v>0</v>
      </c>
      <c r="S1697" s="17">
        <v>0</v>
      </c>
      <c r="T1697" s="17">
        <v>0</v>
      </c>
    </row>
    <row r="1698" spans="1:20" x14ac:dyDescent="0.25">
      <c r="A1698" s="15">
        <v>1697</v>
      </c>
      <c r="B1698" s="15" t="s">
        <v>2853</v>
      </c>
      <c r="C1698" s="15">
        <v>4007</v>
      </c>
      <c r="D1698" s="15" t="s">
        <v>3151</v>
      </c>
      <c r="E1698" s="15" t="s">
        <v>2846</v>
      </c>
      <c r="F1698" s="15" t="s">
        <v>2846</v>
      </c>
      <c r="G1698" s="15" t="s">
        <v>2975</v>
      </c>
      <c r="H1698" s="15" t="s">
        <v>3141</v>
      </c>
      <c r="I1698" s="15" t="s">
        <v>2051</v>
      </c>
      <c r="J1698" s="15" t="s">
        <v>175</v>
      </c>
      <c r="K1698" s="15" t="s">
        <v>176</v>
      </c>
      <c r="L1698" s="15" t="s">
        <v>177</v>
      </c>
      <c r="M1698" s="15" t="s">
        <v>177</v>
      </c>
      <c r="N1698" s="16">
        <v>44713</v>
      </c>
      <c r="O1698" s="16">
        <v>45657</v>
      </c>
      <c r="P1698" s="15">
        <v>0</v>
      </c>
      <c r="Q1698" s="15">
        <v>550</v>
      </c>
      <c r="R1698" s="15">
        <v>0</v>
      </c>
      <c r="S1698" s="17">
        <v>0</v>
      </c>
      <c r="T1698" s="17">
        <v>0</v>
      </c>
    </row>
    <row r="1699" spans="1:20" x14ac:dyDescent="0.25">
      <c r="A1699" s="15">
        <v>1698</v>
      </c>
      <c r="B1699" s="15" t="s">
        <v>2853</v>
      </c>
      <c r="C1699" s="15">
        <v>4007</v>
      </c>
      <c r="D1699" s="15" t="s">
        <v>3151</v>
      </c>
      <c r="E1699" s="15" t="s">
        <v>2846</v>
      </c>
      <c r="F1699" s="15" t="s">
        <v>2846</v>
      </c>
      <c r="G1699" s="15" t="s">
        <v>2980</v>
      </c>
      <c r="H1699" s="15" t="s">
        <v>3142</v>
      </c>
      <c r="I1699" s="15" t="s">
        <v>2051</v>
      </c>
      <c r="J1699" s="15" t="s">
        <v>317</v>
      </c>
      <c r="K1699" s="15" t="s">
        <v>318</v>
      </c>
      <c r="L1699" s="15" t="s">
        <v>319</v>
      </c>
      <c r="M1699" s="15" t="s">
        <v>320</v>
      </c>
      <c r="N1699" s="16">
        <v>44228</v>
      </c>
      <c r="O1699" s="16">
        <v>44561</v>
      </c>
      <c r="P1699" s="15">
        <v>0</v>
      </c>
      <c r="Q1699" s="15">
        <v>100</v>
      </c>
      <c r="R1699" s="15">
        <v>0</v>
      </c>
      <c r="S1699" s="17">
        <v>0</v>
      </c>
      <c r="T1699" s="17">
        <v>0</v>
      </c>
    </row>
    <row r="1700" spans="1:20" x14ac:dyDescent="0.25">
      <c r="A1700" s="15">
        <v>1699</v>
      </c>
      <c r="B1700" s="15" t="s">
        <v>2853</v>
      </c>
      <c r="C1700" s="15">
        <v>4007</v>
      </c>
      <c r="D1700" s="15" t="s">
        <v>3151</v>
      </c>
      <c r="E1700" s="15" t="s">
        <v>2846</v>
      </c>
      <c r="F1700" s="15" t="s">
        <v>2846</v>
      </c>
      <c r="G1700" s="15" t="s">
        <v>2982</v>
      </c>
      <c r="H1700" s="15" t="s">
        <v>3143</v>
      </c>
      <c r="I1700" s="15" t="s">
        <v>2051</v>
      </c>
      <c r="J1700" s="15" t="s">
        <v>387</v>
      </c>
      <c r="K1700" s="15" t="s">
        <v>388</v>
      </c>
      <c r="L1700" s="15" t="s">
        <v>198</v>
      </c>
      <c r="M1700" s="15" t="s">
        <v>198</v>
      </c>
      <c r="N1700" s="16">
        <v>44593</v>
      </c>
      <c r="O1700" s="16">
        <v>44925</v>
      </c>
      <c r="P1700" s="15">
        <v>0</v>
      </c>
      <c r="Q1700" s="15">
        <v>100</v>
      </c>
      <c r="R1700" s="15">
        <v>0</v>
      </c>
      <c r="S1700" s="17">
        <v>0</v>
      </c>
      <c r="T1700" s="17">
        <v>0</v>
      </c>
    </row>
    <row r="1701" spans="1:20" x14ac:dyDescent="0.25">
      <c r="A1701" s="15">
        <v>1700</v>
      </c>
      <c r="B1701" s="15" t="s">
        <v>2853</v>
      </c>
      <c r="C1701" s="15">
        <v>4007</v>
      </c>
      <c r="D1701" s="15" t="s">
        <v>3151</v>
      </c>
      <c r="E1701" s="15" t="s">
        <v>2846</v>
      </c>
      <c r="F1701" s="15" t="s">
        <v>2846</v>
      </c>
      <c r="G1701" s="15" t="s">
        <v>2984</v>
      </c>
      <c r="H1701" s="15" t="s">
        <v>3144</v>
      </c>
      <c r="I1701" s="15" t="s">
        <v>2051</v>
      </c>
      <c r="J1701" s="15" t="s">
        <v>317</v>
      </c>
      <c r="K1701" s="15" t="s">
        <v>318</v>
      </c>
      <c r="L1701" s="15" t="s">
        <v>319</v>
      </c>
      <c r="M1701" s="15" t="s">
        <v>320</v>
      </c>
      <c r="N1701" s="16">
        <v>44593</v>
      </c>
      <c r="O1701" s="16">
        <v>44895</v>
      </c>
      <c r="P1701" s="15">
        <v>0</v>
      </c>
      <c r="Q1701" s="15">
        <v>100</v>
      </c>
      <c r="R1701" s="15">
        <v>0</v>
      </c>
      <c r="S1701" s="17">
        <v>0</v>
      </c>
      <c r="T1701" s="17">
        <v>0</v>
      </c>
    </row>
    <row r="1702" spans="1:20" x14ac:dyDescent="0.25">
      <c r="A1702" s="15">
        <v>1701</v>
      </c>
      <c r="B1702" s="15" t="s">
        <v>2853</v>
      </c>
      <c r="C1702" s="15">
        <v>4007</v>
      </c>
      <c r="D1702" s="15" t="s">
        <v>3151</v>
      </c>
      <c r="E1702" s="15" t="s">
        <v>2846</v>
      </c>
      <c r="F1702" s="15" t="s">
        <v>2846</v>
      </c>
      <c r="G1702" s="15" t="s">
        <v>3145</v>
      </c>
      <c r="H1702" s="15" t="s">
        <v>3146</v>
      </c>
      <c r="I1702" s="15" t="s">
        <v>2051</v>
      </c>
      <c r="J1702" s="15" t="s">
        <v>317</v>
      </c>
      <c r="K1702" s="15" t="s">
        <v>318</v>
      </c>
      <c r="L1702" s="15" t="s">
        <v>319</v>
      </c>
      <c r="M1702" s="15" t="s">
        <v>320</v>
      </c>
      <c r="N1702" s="16">
        <v>44593</v>
      </c>
      <c r="O1702" s="16">
        <v>44895</v>
      </c>
      <c r="P1702" s="15">
        <v>0</v>
      </c>
      <c r="Q1702" s="15">
        <v>100</v>
      </c>
      <c r="R1702" s="15">
        <v>0</v>
      </c>
      <c r="S1702" s="17">
        <v>0</v>
      </c>
      <c r="T1702" s="17">
        <v>0</v>
      </c>
    </row>
    <row r="1703" spans="1:20" x14ac:dyDescent="0.25">
      <c r="A1703" s="15">
        <v>1702</v>
      </c>
      <c r="B1703" s="15" t="s">
        <v>2853</v>
      </c>
      <c r="C1703" s="15">
        <v>4007</v>
      </c>
      <c r="D1703" s="15" t="s">
        <v>3151</v>
      </c>
      <c r="E1703" s="15" t="s">
        <v>2846</v>
      </c>
      <c r="F1703" s="15" t="s">
        <v>2846</v>
      </c>
      <c r="G1703" s="15" t="s">
        <v>3147</v>
      </c>
      <c r="H1703" s="15" t="s">
        <v>3148</v>
      </c>
      <c r="I1703" s="15" t="s">
        <v>2051</v>
      </c>
      <c r="J1703" s="15" t="s">
        <v>387</v>
      </c>
      <c r="K1703" s="15" t="s">
        <v>388</v>
      </c>
      <c r="L1703" s="15" t="s">
        <v>198</v>
      </c>
      <c r="M1703" s="15" t="s">
        <v>198</v>
      </c>
      <c r="N1703" s="16">
        <v>45078</v>
      </c>
      <c r="O1703" s="16">
        <v>45291</v>
      </c>
      <c r="P1703" s="15">
        <v>0</v>
      </c>
      <c r="Q1703" s="15">
        <v>100</v>
      </c>
      <c r="R1703" s="15">
        <v>0</v>
      </c>
      <c r="S1703" s="17">
        <v>0</v>
      </c>
      <c r="T1703" s="17">
        <v>0</v>
      </c>
    </row>
    <row r="1704" spans="1:20" x14ac:dyDescent="0.25">
      <c r="A1704" s="15">
        <v>1703</v>
      </c>
      <c r="B1704" s="15" t="s">
        <v>2853</v>
      </c>
      <c r="C1704" s="15">
        <v>4007</v>
      </c>
      <c r="D1704" s="15" t="s">
        <v>3151</v>
      </c>
      <c r="E1704" s="15" t="s">
        <v>2846</v>
      </c>
      <c r="F1704" s="15" t="s">
        <v>2846</v>
      </c>
      <c r="G1704" s="15" t="s">
        <v>3149</v>
      </c>
      <c r="H1704" s="15" t="s">
        <v>3150</v>
      </c>
      <c r="I1704" s="15" t="s">
        <v>2051</v>
      </c>
      <c r="J1704" s="15" t="s">
        <v>317</v>
      </c>
      <c r="K1704" s="15" t="s">
        <v>318</v>
      </c>
      <c r="L1704" s="15" t="s">
        <v>319</v>
      </c>
      <c r="M1704" s="15" t="s">
        <v>320</v>
      </c>
      <c r="N1704" s="16">
        <v>45323</v>
      </c>
      <c r="O1704" s="16">
        <v>45504</v>
      </c>
      <c r="P1704" s="15">
        <v>0</v>
      </c>
      <c r="Q1704" s="15">
        <v>100</v>
      </c>
      <c r="R1704" s="15">
        <v>0</v>
      </c>
      <c r="S1704" s="17">
        <v>0</v>
      </c>
      <c r="T1704" s="17">
        <v>0</v>
      </c>
    </row>
    <row r="1705" spans="1:20" x14ac:dyDescent="0.25">
      <c r="A1705" s="15">
        <v>1704</v>
      </c>
      <c r="B1705" s="15" t="s">
        <v>2853</v>
      </c>
      <c r="C1705" s="15">
        <v>4008</v>
      </c>
      <c r="D1705" s="15" t="s">
        <v>3189</v>
      </c>
      <c r="E1705" s="15" t="s">
        <v>2846</v>
      </c>
      <c r="F1705" s="15" t="s">
        <v>2846</v>
      </c>
      <c r="G1705" s="15" t="s">
        <v>244</v>
      </c>
      <c r="H1705" s="15" t="s">
        <v>3152</v>
      </c>
      <c r="I1705" s="15" t="s">
        <v>2051</v>
      </c>
      <c r="J1705" s="15" t="s">
        <v>226</v>
      </c>
      <c r="K1705" s="15" t="s">
        <v>227</v>
      </c>
      <c r="L1705" s="15" t="s">
        <v>228</v>
      </c>
      <c r="M1705" s="15" t="s">
        <v>229</v>
      </c>
      <c r="N1705" s="16">
        <v>44136</v>
      </c>
      <c r="O1705" s="16">
        <v>44196</v>
      </c>
      <c r="P1705" s="15">
        <v>1</v>
      </c>
      <c r="Q1705" s="15">
        <v>1</v>
      </c>
      <c r="R1705" s="15">
        <v>0</v>
      </c>
      <c r="S1705" s="17">
        <v>0</v>
      </c>
      <c r="T1705" s="17">
        <v>0</v>
      </c>
    </row>
    <row r="1706" spans="1:20" x14ac:dyDescent="0.25">
      <c r="A1706" s="15">
        <v>1705</v>
      </c>
      <c r="B1706" s="15" t="s">
        <v>2853</v>
      </c>
      <c r="C1706" s="15">
        <v>4008</v>
      </c>
      <c r="D1706" s="15" t="s">
        <v>3189</v>
      </c>
      <c r="E1706" s="15" t="s">
        <v>2846</v>
      </c>
      <c r="F1706" s="15" t="s">
        <v>2846</v>
      </c>
      <c r="G1706" s="15" t="s">
        <v>205</v>
      </c>
      <c r="H1706" s="15" t="s">
        <v>3153</v>
      </c>
      <c r="I1706" s="15" t="s">
        <v>2051</v>
      </c>
      <c r="J1706" s="15" t="s">
        <v>226</v>
      </c>
      <c r="K1706" s="15" t="s">
        <v>227</v>
      </c>
      <c r="L1706" s="15" t="s">
        <v>228</v>
      </c>
      <c r="M1706" s="15" t="s">
        <v>229</v>
      </c>
      <c r="N1706" s="16">
        <v>44378</v>
      </c>
      <c r="O1706" s="16">
        <v>45657</v>
      </c>
      <c r="P1706" s="15">
        <v>0</v>
      </c>
      <c r="Q1706" s="15">
        <v>100</v>
      </c>
      <c r="R1706" s="15">
        <v>0</v>
      </c>
      <c r="S1706" s="17">
        <v>0</v>
      </c>
      <c r="T1706" s="17">
        <v>0</v>
      </c>
    </row>
    <row r="1707" spans="1:20" x14ac:dyDescent="0.25">
      <c r="A1707" s="15">
        <v>1706</v>
      </c>
      <c r="B1707" s="15" t="s">
        <v>2853</v>
      </c>
      <c r="C1707" s="15">
        <v>4008</v>
      </c>
      <c r="D1707" s="15" t="s">
        <v>3189</v>
      </c>
      <c r="E1707" s="15" t="s">
        <v>2846</v>
      </c>
      <c r="F1707" s="15" t="s">
        <v>2846</v>
      </c>
      <c r="G1707" s="15" t="s">
        <v>206</v>
      </c>
      <c r="H1707" s="15" t="s">
        <v>3154</v>
      </c>
      <c r="I1707" s="15" t="s">
        <v>2051</v>
      </c>
      <c r="J1707" s="15" t="s">
        <v>3185</v>
      </c>
      <c r="K1707" s="15" t="s">
        <v>3187</v>
      </c>
      <c r="L1707" s="15" t="s">
        <v>228</v>
      </c>
      <c r="M1707" s="15" t="s">
        <v>229</v>
      </c>
      <c r="N1707" s="16">
        <v>44378</v>
      </c>
      <c r="O1707" s="16">
        <v>45657</v>
      </c>
      <c r="P1707" s="15">
        <v>0</v>
      </c>
      <c r="Q1707" s="15">
        <v>100</v>
      </c>
      <c r="R1707" s="15">
        <v>0</v>
      </c>
      <c r="S1707" s="17">
        <v>0</v>
      </c>
      <c r="T1707" s="17">
        <v>0</v>
      </c>
    </row>
    <row r="1708" spans="1:20" x14ac:dyDescent="0.25">
      <c r="A1708" s="15">
        <v>1707</v>
      </c>
      <c r="B1708" s="15" t="s">
        <v>2853</v>
      </c>
      <c r="C1708" s="15">
        <v>4008</v>
      </c>
      <c r="D1708" s="15" t="s">
        <v>3189</v>
      </c>
      <c r="E1708" s="15" t="s">
        <v>2846</v>
      </c>
      <c r="F1708" s="15" t="s">
        <v>2846</v>
      </c>
      <c r="G1708" s="15" t="s">
        <v>207</v>
      </c>
      <c r="H1708" s="15" t="s">
        <v>3155</v>
      </c>
      <c r="I1708" s="15" t="s">
        <v>2051</v>
      </c>
      <c r="J1708" s="15" t="s">
        <v>226</v>
      </c>
      <c r="K1708" s="15" t="s">
        <v>227</v>
      </c>
      <c r="L1708" s="15" t="s">
        <v>228</v>
      </c>
      <c r="M1708" s="15" t="s">
        <v>229</v>
      </c>
      <c r="N1708" s="16">
        <v>44378</v>
      </c>
      <c r="O1708" s="16">
        <v>45657</v>
      </c>
      <c r="P1708" s="15">
        <v>0</v>
      </c>
      <c r="Q1708" s="15">
        <v>100</v>
      </c>
      <c r="R1708" s="15">
        <v>0</v>
      </c>
      <c r="S1708" s="17">
        <v>0</v>
      </c>
      <c r="T1708" s="17">
        <v>0</v>
      </c>
    </row>
    <row r="1709" spans="1:20" x14ac:dyDescent="0.25">
      <c r="A1709" s="15">
        <v>1708</v>
      </c>
      <c r="B1709" s="15" t="s">
        <v>2853</v>
      </c>
      <c r="C1709" s="15">
        <v>4008</v>
      </c>
      <c r="D1709" s="15" t="s">
        <v>3189</v>
      </c>
      <c r="E1709" s="15" t="s">
        <v>2846</v>
      </c>
      <c r="F1709" s="15" t="s">
        <v>2846</v>
      </c>
      <c r="G1709" s="15" t="s">
        <v>208</v>
      </c>
      <c r="H1709" s="15" t="s">
        <v>3156</v>
      </c>
      <c r="I1709" s="15" t="s">
        <v>2051</v>
      </c>
      <c r="J1709" s="15" t="s">
        <v>226</v>
      </c>
      <c r="K1709" s="15" t="s">
        <v>227</v>
      </c>
      <c r="L1709" s="15" t="s">
        <v>228</v>
      </c>
      <c r="M1709" s="15" t="s">
        <v>229</v>
      </c>
      <c r="N1709" s="16">
        <v>44378</v>
      </c>
      <c r="O1709" s="16">
        <v>45657</v>
      </c>
      <c r="P1709" s="15">
        <v>0</v>
      </c>
      <c r="Q1709" s="15">
        <v>100</v>
      </c>
      <c r="R1709" s="15">
        <v>0</v>
      </c>
      <c r="S1709" s="17">
        <v>0</v>
      </c>
      <c r="T1709" s="17">
        <v>0</v>
      </c>
    </row>
    <row r="1710" spans="1:20" x14ac:dyDescent="0.25">
      <c r="A1710" s="15">
        <v>1709</v>
      </c>
      <c r="B1710" s="15" t="s">
        <v>2853</v>
      </c>
      <c r="C1710" s="15">
        <v>4008</v>
      </c>
      <c r="D1710" s="15" t="s">
        <v>3189</v>
      </c>
      <c r="E1710" s="15" t="s">
        <v>2846</v>
      </c>
      <c r="F1710" s="15" t="s">
        <v>2846</v>
      </c>
      <c r="G1710" s="15" t="s">
        <v>209</v>
      </c>
      <c r="H1710" s="15" t="s">
        <v>3157</v>
      </c>
      <c r="I1710" s="15" t="s">
        <v>2051</v>
      </c>
      <c r="J1710" s="15" t="s">
        <v>226</v>
      </c>
      <c r="K1710" s="15" t="s">
        <v>227</v>
      </c>
      <c r="L1710" s="15" t="s">
        <v>228</v>
      </c>
      <c r="M1710" s="15" t="s">
        <v>229</v>
      </c>
      <c r="N1710" s="16">
        <v>44378</v>
      </c>
      <c r="O1710" s="16">
        <v>45657</v>
      </c>
      <c r="P1710" s="15">
        <v>0</v>
      </c>
      <c r="Q1710" s="15">
        <v>100</v>
      </c>
      <c r="R1710" s="15">
        <v>0</v>
      </c>
      <c r="S1710" s="17">
        <v>0</v>
      </c>
      <c r="T1710" s="17">
        <v>0</v>
      </c>
    </row>
    <row r="1711" spans="1:20" x14ac:dyDescent="0.25">
      <c r="A1711" s="15">
        <v>1710</v>
      </c>
      <c r="B1711" s="15" t="s">
        <v>2853</v>
      </c>
      <c r="C1711" s="15">
        <v>4008</v>
      </c>
      <c r="D1711" s="15" t="s">
        <v>3189</v>
      </c>
      <c r="E1711" s="15" t="s">
        <v>2846</v>
      </c>
      <c r="F1711" s="15" t="s">
        <v>2846</v>
      </c>
      <c r="G1711" s="15" t="s">
        <v>210</v>
      </c>
      <c r="H1711" s="15" t="s">
        <v>3158</v>
      </c>
      <c r="I1711" s="15" t="s">
        <v>2051</v>
      </c>
      <c r="J1711" s="15" t="s">
        <v>3185</v>
      </c>
      <c r="K1711" s="15" t="s">
        <v>3187</v>
      </c>
      <c r="L1711" s="15" t="s">
        <v>228</v>
      </c>
      <c r="M1711" s="15" t="s">
        <v>229</v>
      </c>
      <c r="N1711" s="16">
        <v>44378</v>
      </c>
      <c r="O1711" s="16">
        <v>45657</v>
      </c>
      <c r="P1711" s="15">
        <v>0</v>
      </c>
      <c r="Q1711" s="15">
        <v>100</v>
      </c>
      <c r="R1711" s="15">
        <v>0</v>
      </c>
      <c r="S1711" s="17">
        <v>0</v>
      </c>
      <c r="T1711" s="17">
        <v>0</v>
      </c>
    </row>
    <row r="1712" spans="1:20" x14ac:dyDescent="0.25">
      <c r="A1712" s="15">
        <v>1711</v>
      </c>
      <c r="B1712" s="15" t="s">
        <v>2853</v>
      </c>
      <c r="C1712" s="15">
        <v>4008</v>
      </c>
      <c r="D1712" s="15" t="s">
        <v>3189</v>
      </c>
      <c r="E1712" s="15" t="s">
        <v>2846</v>
      </c>
      <c r="F1712" s="15" t="s">
        <v>2846</v>
      </c>
      <c r="G1712" s="15" t="s">
        <v>211</v>
      </c>
      <c r="H1712" s="15" t="s">
        <v>3159</v>
      </c>
      <c r="I1712" s="15" t="s">
        <v>2051</v>
      </c>
      <c r="J1712" s="15" t="s">
        <v>226</v>
      </c>
      <c r="K1712" s="15" t="s">
        <v>227</v>
      </c>
      <c r="L1712" s="15" t="s">
        <v>228</v>
      </c>
      <c r="M1712" s="15" t="s">
        <v>229</v>
      </c>
      <c r="N1712" s="16">
        <v>44378</v>
      </c>
      <c r="O1712" s="16">
        <v>45657</v>
      </c>
      <c r="P1712" s="15">
        <v>0</v>
      </c>
      <c r="Q1712" s="15">
        <v>100</v>
      </c>
      <c r="R1712" s="15">
        <v>0</v>
      </c>
      <c r="S1712" s="17">
        <v>0</v>
      </c>
      <c r="T1712" s="17">
        <v>0</v>
      </c>
    </row>
    <row r="1713" spans="1:20" x14ac:dyDescent="0.25">
      <c r="A1713" s="15">
        <v>1712</v>
      </c>
      <c r="B1713" s="15" t="s">
        <v>2853</v>
      </c>
      <c r="C1713" s="15">
        <v>4008</v>
      </c>
      <c r="D1713" s="15" t="s">
        <v>3189</v>
      </c>
      <c r="E1713" s="15" t="s">
        <v>2846</v>
      </c>
      <c r="F1713" s="15" t="s">
        <v>2846</v>
      </c>
      <c r="G1713" s="15" t="s">
        <v>212</v>
      </c>
      <c r="H1713" s="15" t="s">
        <v>3160</v>
      </c>
      <c r="I1713" s="15" t="s">
        <v>2051</v>
      </c>
      <c r="J1713" s="15" t="s">
        <v>226</v>
      </c>
      <c r="K1713" s="15" t="s">
        <v>227</v>
      </c>
      <c r="L1713" s="15" t="s">
        <v>228</v>
      </c>
      <c r="M1713" s="15" t="s">
        <v>229</v>
      </c>
      <c r="N1713" s="16">
        <v>44378</v>
      </c>
      <c r="O1713" s="16">
        <v>45657</v>
      </c>
      <c r="P1713" s="15">
        <v>0</v>
      </c>
      <c r="Q1713" s="15">
        <v>100</v>
      </c>
      <c r="R1713" s="15">
        <v>0</v>
      </c>
      <c r="S1713" s="17">
        <v>0</v>
      </c>
      <c r="T1713" s="17">
        <v>0</v>
      </c>
    </row>
    <row r="1714" spans="1:20" x14ac:dyDescent="0.25">
      <c r="A1714" s="15">
        <v>1713</v>
      </c>
      <c r="B1714" s="15" t="s">
        <v>2853</v>
      </c>
      <c r="C1714" s="15">
        <v>4008</v>
      </c>
      <c r="D1714" s="15" t="s">
        <v>3189</v>
      </c>
      <c r="E1714" s="15" t="s">
        <v>2846</v>
      </c>
      <c r="F1714" s="15" t="s">
        <v>2846</v>
      </c>
      <c r="G1714" s="15" t="s">
        <v>51</v>
      </c>
      <c r="H1714" s="15" t="s">
        <v>3161</v>
      </c>
      <c r="I1714" s="15" t="s">
        <v>2051</v>
      </c>
      <c r="J1714" s="15" t="s">
        <v>226</v>
      </c>
      <c r="K1714" s="15" t="s">
        <v>227</v>
      </c>
      <c r="L1714" s="15" t="s">
        <v>228</v>
      </c>
      <c r="M1714" s="15" t="s">
        <v>229</v>
      </c>
      <c r="N1714" s="16">
        <v>44378</v>
      </c>
      <c r="O1714" s="16">
        <v>45657</v>
      </c>
      <c r="P1714" s="15">
        <v>0</v>
      </c>
      <c r="Q1714" s="15">
        <v>100</v>
      </c>
      <c r="R1714" s="15">
        <v>0</v>
      </c>
      <c r="S1714" s="17">
        <v>0</v>
      </c>
      <c r="T1714" s="17">
        <v>0</v>
      </c>
    </row>
    <row r="1715" spans="1:20" x14ac:dyDescent="0.25">
      <c r="A1715" s="15">
        <v>1714</v>
      </c>
      <c r="B1715" s="15" t="s">
        <v>2853</v>
      </c>
      <c r="C1715" s="15">
        <v>4008</v>
      </c>
      <c r="D1715" s="15" t="s">
        <v>3189</v>
      </c>
      <c r="E1715" s="15" t="s">
        <v>2846</v>
      </c>
      <c r="F1715" s="15" t="s">
        <v>2846</v>
      </c>
      <c r="G1715" s="15" t="s">
        <v>39</v>
      </c>
      <c r="H1715" s="15" t="s">
        <v>3162</v>
      </c>
      <c r="I1715" s="15" t="s">
        <v>2051</v>
      </c>
      <c r="J1715" s="15" t="s">
        <v>226</v>
      </c>
      <c r="K1715" s="15" t="s">
        <v>227</v>
      </c>
      <c r="L1715" s="15" t="s">
        <v>228</v>
      </c>
      <c r="M1715" s="15" t="s">
        <v>229</v>
      </c>
      <c r="N1715" s="16">
        <v>44378</v>
      </c>
      <c r="O1715" s="16">
        <v>45657</v>
      </c>
      <c r="P1715" s="15">
        <v>0</v>
      </c>
      <c r="Q1715" s="15">
        <v>100</v>
      </c>
      <c r="R1715" s="15">
        <v>0</v>
      </c>
      <c r="S1715" s="17">
        <v>0</v>
      </c>
      <c r="T1715" s="17">
        <v>0</v>
      </c>
    </row>
    <row r="1716" spans="1:20" x14ac:dyDescent="0.25">
      <c r="A1716" s="15">
        <v>1715</v>
      </c>
      <c r="B1716" s="15" t="s">
        <v>2853</v>
      </c>
      <c r="C1716" s="15">
        <v>4008</v>
      </c>
      <c r="D1716" s="15" t="s">
        <v>3189</v>
      </c>
      <c r="E1716" s="15" t="s">
        <v>2846</v>
      </c>
      <c r="F1716" s="15" t="s">
        <v>2846</v>
      </c>
      <c r="G1716" s="15" t="s">
        <v>42</v>
      </c>
      <c r="H1716" s="15" t="s">
        <v>3163</v>
      </c>
      <c r="I1716" s="15" t="s">
        <v>2051</v>
      </c>
      <c r="J1716" s="15" t="s">
        <v>226</v>
      </c>
      <c r="K1716" s="15" t="s">
        <v>227</v>
      </c>
      <c r="L1716" s="15" t="s">
        <v>228</v>
      </c>
      <c r="M1716" s="15" t="s">
        <v>229</v>
      </c>
      <c r="N1716" s="16">
        <v>44228</v>
      </c>
      <c r="O1716" s="16">
        <v>45657</v>
      </c>
      <c r="P1716" s="15">
        <v>0</v>
      </c>
      <c r="Q1716" s="15">
        <v>100</v>
      </c>
      <c r="R1716" s="15">
        <v>0</v>
      </c>
      <c r="S1716" s="17">
        <v>0</v>
      </c>
      <c r="T1716" s="17">
        <v>0</v>
      </c>
    </row>
    <row r="1717" spans="1:20" x14ac:dyDescent="0.25">
      <c r="A1717" s="15">
        <v>1716</v>
      </c>
      <c r="B1717" s="15" t="s">
        <v>2853</v>
      </c>
      <c r="C1717" s="15">
        <v>4008</v>
      </c>
      <c r="D1717" s="15" t="s">
        <v>3189</v>
      </c>
      <c r="E1717" s="15" t="s">
        <v>2846</v>
      </c>
      <c r="F1717" s="15" t="s">
        <v>2846</v>
      </c>
      <c r="G1717" s="15" t="s">
        <v>40</v>
      </c>
      <c r="H1717" s="15" t="s">
        <v>3164</v>
      </c>
      <c r="I1717" s="15" t="s">
        <v>2051</v>
      </c>
      <c r="J1717" s="15" t="s">
        <v>226</v>
      </c>
      <c r="K1717" s="15" t="s">
        <v>227</v>
      </c>
      <c r="L1717" s="15" t="s">
        <v>228</v>
      </c>
      <c r="M1717" s="15" t="s">
        <v>229</v>
      </c>
      <c r="N1717" s="16">
        <v>44378</v>
      </c>
      <c r="O1717" s="16">
        <v>45657</v>
      </c>
      <c r="P1717" s="15">
        <v>0</v>
      </c>
      <c r="Q1717" s="15">
        <v>100</v>
      </c>
      <c r="R1717" s="15">
        <v>0</v>
      </c>
      <c r="S1717" s="17">
        <v>0</v>
      </c>
      <c r="T1717" s="17">
        <v>0</v>
      </c>
    </row>
    <row r="1718" spans="1:20" x14ac:dyDescent="0.25">
      <c r="A1718" s="15">
        <v>1717</v>
      </c>
      <c r="B1718" s="15" t="s">
        <v>2853</v>
      </c>
      <c r="C1718" s="15">
        <v>4008</v>
      </c>
      <c r="D1718" s="15" t="s">
        <v>3189</v>
      </c>
      <c r="E1718" s="15" t="s">
        <v>2846</v>
      </c>
      <c r="F1718" s="15" t="s">
        <v>2846</v>
      </c>
      <c r="G1718" s="15" t="s">
        <v>50</v>
      </c>
      <c r="H1718" s="15" t="s">
        <v>3165</v>
      </c>
      <c r="I1718" s="15" t="s">
        <v>2051</v>
      </c>
      <c r="J1718" s="15" t="s">
        <v>3185</v>
      </c>
      <c r="K1718" s="15" t="s">
        <v>3187</v>
      </c>
      <c r="L1718" s="15" t="s">
        <v>228</v>
      </c>
      <c r="M1718" s="15" t="s">
        <v>229</v>
      </c>
      <c r="N1718" s="16">
        <v>44378</v>
      </c>
      <c r="O1718" s="16">
        <v>45657</v>
      </c>
      <c r="P1718" s="15">
        <v>0</v>
      </c>
      <c r="Q1718" s="15">
        <v>100</v>
      </c>
      <c r="R1718" s="15">
        <v>0</v>
      </c>
      <c r="S1718" s="17">
        <v>0</v>
      </c>
      <c r="T1718" s="17">
        <v>0</v>
      </c>
    </row>
    <row r="1719" spans="1:20" x14ac:dyDescent="0.25">
      <c r="A1719" s="15">
        <v>1718</v>
      </c>
      <c r="B1719" s="15" t="s">
        <v>2853</v>
      </c>
      <c r="C1719" s="15">
        <v>4008</v>
      </c>
      <c r="D1719" s="15" t="s">
        <v>3189</v>
      </c>
      <c r="E1719" s="15" t="s">
        <v>2846</v>
      </c>
      <c r="F1719" s="15" t="s">
        <v>2846</v>
      </c>
      <c r="G1719" s="15" t="s">
        <v>45</v>
      </c>
      <c r="H1719" s="15" t="s">
        <v>3166</v>
      </c>
      <c r="I1719" s="15" t="s">
        <v>2051</v>
      </c>
      <c r="J1719" s="15" t="s">
        <v>226</v>
      </c>
      <c r="K1719" s="15" t="s">
        <v>227</v>
      </c>
      <c r="L1719" s="15" t="s">
        <v>228</v>
      </c>
      <c r="M1719" s="15" t="s">
        <v>229</v>
      </c>
      <c r="N1719" s="16">
        <v>44378</v>
      </c>
      <c r="O1719" s="16">
        <v>45657</v>
      </c>
      <c r="P1719" s="15">
        <v>0</v>
      </c>
      <c r="Q1719" s="15">
        <v>100</v>
      </c>
      <c r="R1719" s="15">
        <v>0</v>
      </c>
      <c r="S1719" s="17">
        <v>0</v>
      </c>
      <c r="T1719" s="17">
        <v>0</v>
      </c>
    </row>
    <row r="1720" spans="1:20" x14ac:dyDescent="0.25">
      <c r="A1720" s="15">
        <v>1719</v>
      </c>
      <c r="B1720" s="15" t="s">
        <v>2853</v>
      </c>
      <c r="C1720" s="15">
        <v>4008</v>
      </c>
      <c r="D1720" s="15" t="s">
        <v>3189</v>
      </c>
      <c r="E1720" s="15" t="s">
        <v>2846</v>
      </c>
      <c r="F1720" s="15" t="s">
        <v>2846</v>
      </c>
      <c r="G1720" s="15" t="s">
        <v>44</v>
      </c>
      <c r="H1720" s="15" t="s">
        <v>3167</v>
      </c>
      <c r="I1720" s="15" t="s">
        <v>2051</v>
      </c>
      <c r="J1720" s="15" t="s">
        <v>226</v>
      </c>
      <c r="K1720" s="15" t="s">
        <v>227</v>
      </c>
      <c r="L1720" s="15" t="s">
        <v>228</v>
      </c>
      <c r="M1720" s="15" t="s">
        <v>229</v>
      </c>
      <c r="N1720" s="16">
        <v>44378</v>
      </c>
      <c r="O1720" s="16">
        <v>45657</v>
      </c>
      <c r="P1720" s="15">
        <v>0</v>
      </c>
      <c r="Q1720" s="15">
        <v>100</v>
      </c>
      <c r="R1720" s="15">
        <v>0</v>
      </c>
      <c r="S1720" s="17">
        <v>0</v>
      </c>
      <c r="T1720" s="17">
        <v>0</v>
      </c>
    </row>
    <row r="1721" spans="1:20" x14ac:dyDescent="0.25">
      <c r="A1721" s="15">
        <v>1720</v>
      </c>
      <c r="B1721" s="15" t="s">
        <v>2853</v>
      </c>
      <c r="C1721" s="15">
        <v>4008</v>
      </c>
      <c r="D1721" s="15" t="s">
        <v>3189</v>
      </c>
      <c r="E1721" s="15" t="s">
        <v>2846</v>
      </c>
      <c r="F1721" s="15" t="s">
        <v>2846</v>
      </c>
      <c r="G1721" s="15" t="s">
        <v>48</v>
      </c>
      <c r="H1721" s="15" t="s">
        <v>3168</v>
      </c>
      <c r="I1721" s="15" t="s">
        <v>2051</v>
      </c>
      <c r="J1721" s="15" t="s">
        <v>226</v>
      </c>
      <c r="K1721" s="15" t="s">
        <v>227</v>
      </c>
      <c r="L1721" s="15" t="s">
        <v>228</v>
      </c>
      <c r="M1721" s="15" t="s">
        <v>229</v>
      </c>
      <c r="N1721" s="16">
        <v>44378</v>
      </c>
      <c r="O1721" s="16">
        <v>45657</v>
      </c>
      <c r="P1721" s="15">
        <v>0</v>
      </c>
      <c r="Q1721" s="15">
        <v>100</v>
      </c>
      <c r="R1721" s="15">
        <v>0</v>
      </c>
      <c r="S1721" s="17">
        <v>0</v>
      </c>
      <c r="T1721" s="17">
        <v>0</v>
      </c>
    </row>
    <row r="1722" spans="1:20" x14ac:dyDescent="0.25">
      <c r="A1722" s="15">
        <v>1721</v>
      </c>
      <c r="B1722" s="15" t="s">
        <v>2853</v>
      </c>
      <c r="C1722" s="15">
        <v>4008</v>
      </c>
      <c r="D1722" s="15" t="s">
        <v>3189</v>
      </c>
      <c r="E1722" s="15" t="s">
        <v>2846</v>
      </c>
      <c r="F1722" s="15" t="s">
        <v>2846</v>
      </c>
      <c r="G1722" s="15" t="s">
        <v>49</v>
      </c>
      <c r="H1722" s="15" t="s">
        <v>3169</v>
      </c>
      <c r="I1722" s="15" t="s">
        <v>2051</v>
      </c>
      <c r="J1722" s="15" t="s">
        <v>3185</v>
      </c>
      <c r="K1722" s="15" t="s">
        <v>3187</v>
      </c>
      <c r="L1722" s="15" t="s">
        <v>228</v>
      </c>
      <c r="M1722" s="15" t="s">
        <v>229</v>
      </c>
      <c r="N1722" s="16">
        <v>44378</v>
      </c>
      <c r="O1722" s="16">
        <v>45657</v>
      </c>
      <c r="P1722" s="15">
        <v>0</v>
      </c>
      <c r="Q1722" s="15">
        <v>100</v>
      </c>
      <c r="R1722" s="15">
        <v>0</v>
      </c>
      <c r="S1722" s="17">
        <v>0</v>
      </c>
      <c r="T1722" s="17">
        <v>0</v>
      </c>
    </row>
    <row r="1723" spans="1:20" x14ac:dyDescent="0.25">
      <c r="A1723" s="15">
        <v>1722</v>
      </c>
      <c r="B1723" s="15" t="s">
        <v>2853</v>
      </c>
      <c r="C1723" s="15">
        <v>4008</v>
      </c>
      <c r="D1723" s="15" t="s">
        <v>3189</v>
      </c>
      <c r="E1723" s="15" t="s">
        <v>2846</v>
      </c>
      <c r="F1723" s="15" t="s">
        <v>2846</v>
      </c>
      <c r="G1723" s="15" t="s">
        <v>43</v>
      </c>
      <c r="H1723" s="15" t="s">
        <v>3170</v>
      </c>
      <c r="I1723" s="15" t="s">
        <v>2051</v>
      </c>
      <c r="J1723" s="15" t="s">
        <v>226</v>
      </c>
      <c r="K1723" s="15" t="s">
        <v>227</v>
      </c>
      <c r="L1723" s="15" t="s">
        <v>228</v>
      </c>
      <c r="M1723" s="15" t="s">
        <v>229</v>
      </c>
      <c r="N1723" s="16">
        <v>44378</v>
      </c>
      <c r="O1723" s="16">
        <v>45657</v>
      </c>
      <c r="P1723" s="15">
        <v>0</v>
      </c>
      <c r="Q1723" s="15">
        <v>100</v>
      </c>
      <c r="R1723" s="15">
        <v>0</v>
      </c>
      <c r="S1723" s="17">
        <v>0</v>
      </c>
      <c r="T1723" s="17">
        <v>0</v>
      </c>
    </row>
    <row r="1724" spans="1:20" x14ac:dyDescent="0.25">
      <c r="A1724" s="15">
        <v>1723</v>
      </c>
      <c r="B1724" s="15" t="s">
        <v>2853</v>
      </c>
      <c r="C1724" s="15">
        <v>4008</v>
      </c>
      <c r="D1724" s="15" t="s">
        <v>3189</v>
      </c>
      <c r="E1724" s="15" t="s">
        <v>2846</v>
      </c>
      <c r="F1724" s="15" t="s">
        <v>2846</v>
      </c>
      <c r="G1724" s="15" t="s">
        <v>46</v>
      </c>
      <c r="H1724" s="15" t="s">
        <v>3171</v>
      </c>
      <c r="I1724" s="15" t="s">
        <v>2051</v>
      </c>
      <c r="J1724" s="15" t="s">
        <v>226</v>
      </c>
      <c r="K1724" s="15" t="s">
        <v>227</v>
      </c>
      <c r="L1724" s="15" t="s">
        <v>228</v>
      </c>
      <c r="M1724" s="15" t="s">
        <v>229</v>
      </c>
      <c r="N1724" s="16">
        <v>44378</v>
      </c>
      <c r="O1724" s="16">
        <v>45657</v>
      </c>
      <c r="P1724" s="15">
        <v>0</v>
      </c>
      <c r="Q1724" s="15">
        <v>100</v>
      </c>
      <c r="R1724" s="15">
        <v>0</v>
      </c>
      <c r="S1724" s="17">
        <v>0</v>
      </c>
      <c r="T1724" s="17">
        <v>0</v>
      </c>
    </row>
    <row r="1725" spans="1:20" x14ac:dyDescent="0.25">
      <c r="A1725" s="15">
        <v>1724</v>
      </c>
      <c r="B1725" s="15" t="s">
        <v>2853</v>
      </c>
      <c r="C1725" s="15">
        <v>4008</v>
      </c>
      <c r="D1725" s="15" t="s">
        <v>3189</v>
      </c>
      <c r="E1725" s="15" t="s">
        <v>2846</v>
      </c>
      <c r="F1725" s="15" t="s">
        <v>2846</v>
      </c>
      <c r="G1725" s="15" t="s">
        <v>47</v>
      </c>
      <c r="H1725" s="15" t="s">
        <v>3172</v>
      </c>
      <c r="I1725" s="15" t="s">
        <v>2051</v>
      </c>
      <c r="J1725" s="15" t="s">
        <v>226</v>
      </c>
      <c r="K1725" s="15" t="s">
        <v>227</v>
      </c>
      <c r="L1725" s="15" t="s">
        <v>228</v>
      </c>
      <c r="M1725" s="15" t="s">
        <v>229</v>
      </c>
      <c r="N1725" s="16">
        <v>44378</v>
      </c>
      <c r="O1725" s="16">
        <v>45657</v>
      </c>
      <c r="P1725" s="15">
        <v>0</v>
      </c>
      <c r="Q1725" s="15">
        <v>100</v>
      </c>
      <c r="R1725" s="15">
        <v>0</v>
      </c>
      <c r="S1725" s="17">
        <v>0</v>
      </c>
      <c r="T1725" s="17">
        <v>0</v>
      </c>
    </row>
    <row r="1726" spans="1:20" x14ac:dyDescent="0.25">
      <c r="A1726" s="15">
        <v>1725</v>
      </c>
      <c r="B1726" s="15" t="s">
        <v>2853</v>
      </c>
      <c r="C1726" s="15">
        <v>4008</v>
      </c>
      <c r="D1726" s="15" t="s">
        <v>3189</v>
      </c>
      <c r="E1726" s="15" t="s">
        <v>2846</v>
      </c>
      <c r="F1726" s="15" t="s">
        <v>2846</v>
      </c>
      <c r="G1726" s="15" t="s">
        <v>337</v>
      </c>
      <c r="H1726" s="15" t="s">
        <v>3173</v>
      </c>
      <c r="I1726" s="15" t="s">
        <v>2051</v>
      </c>
      <c r="J1726" s="15" t="s">
        <v>226</v>
      </c>
      <c r="K1726" s="15" t="s">
        <v>227</v>
      </c>
      <c r="L1726" s="15" t="s">
        <v>228</v>
      </c>
      <c r="M1726" s="15" t="s">
        <v>229</v>
      </c>
      <c r="N1726" s="16">
        <v>44136</v>
      </c>
      <c r="O1726" s="16">
        <v>45657</v>
      </c>
      <c r="P1726" s="15">
        <v>5</v>
      </c>
      <c r="Q1726" s="15">
        <v>100</v>
      </c>
      <c r="R1726" s="15">
        <v>0</v>
      </c>
      <c r="S1726" s="17">
        <v>0</v>
      </c>
      <c r="T1726" s="17">
        <v>0</v>
      </c>
    </row>
    <row r="1727" spans="1:20" x14ac:dyDescent="0.25">
      <c r="A1727" s="15">
        <v>1726</v>
      </c>
      <c r="B1727" s="15" t="s">
        <v>2853</v>
      </c>
      <c r="C1727" s="15">
        <v>4008</v>
      </c>
      <c r="D1727" s="15" t="s">
        <v>3189</v>
      </c>
      <c r="E1727" s="15" t="s">
        <v>2846</v>
      </c>
      <c r="F1727" s="15" t="s">
        <v>2846</v>
      </c>
      <c r="G1727" s="15" t="s">
        <v>359</v>
      </c>
      <c r="H1727" s="15" t="s">
        <v>3174</v>
      </c>
      <c r="I1727" s="15" t="s">
        <v>2051</v>
      </c>
      <c r="J1727" s="15" t="s">
        <v>3186</v>
      </c>
      <c r="K1727" s="15" t="s">
        <v>3188</v>
      </c>
      <c r="L1727" s="15" t="s">
        <v>81</v>
      </c>
      <c r="M1727" s="15" t="s">
        <v>82</v>
      </c>
      <c r="N1727" s="16">
        <v>44136</v>
      </c>
      <c r="O1727" s="16">
        <v>45657</v>
      </c>
      <c r="P1727" s="15">
        <v>10</v>
      </c>
      <c r="Q1727" s="15">
        <v>100</v>
      </c>
      <c r="R1727" s="15">
        <v>0</v>
      </c>
      <c r="S1727" s="17">
        <v>0</v>
      </c>
      <c r="T1727" s="17">
        <v>0</v>
      </c>
    </row>
    <row r="1728" spans="1:20" x14ac:dyDescent="0.25">
      <c r="A1728" s="15">
        <v>1727</v>
      </c>
      <c r="B1728" s="15" t="s">
        <v>2853</v>
      </c>
      <c r="C1728" s="15">
        <v>4008</v>
      </c>
      <c r="D1728" s="15" t="s">
        <v>3189</v>
      </c>
      <c r="E1728" s="15" t="s">
        <v>2846</v>
      </c>
      <c r="F1728" s="15" t="s">
        <v>2846</v>
      </c>
      <c r="G1728" s="15" t="s">
        <v>353</v>
      </c>
      <c r="H1728" s="15" t="s">
        <v>3175</v>
      </c>
      <c r="I1728" s="15" t="s">
        <v>2051</v>
      </c>
      <c r="J1728" s="15" t="s">
        <v>226</v>
      </c>
      <c r="K1728" s="15" t="s">
        <v>227</v>
      </c>
      <c r="L1728" s="15" t="s">
        <v>228</v>
      </c>
      <c r="M1728" s="15" t="s">
        <v>229</v>
      </c>
      <c r="N1728" s="16">
        <v>44136</v>
      </c>
      <c r="O1728" s="16">
        <v>45657</v>
      </c>
      <c r="P1728" s="15">
        <v>10</v>
      </c>
      <c r="Q1728" s="15">
        <v>100</v>
      </c>
      <c r="R1728" s="15">
        <v>0</v>
      </c>
      <c r="S1728" s="17">
        <v>0</v>
      </c>
      <c r="T1728" s="17">
        <v>0</v>
      </c>
    </row>
    <row r="1729" spans="1:20" x14ac:dyDescent="0.25">
      <c r="A1729" s="15">
        <v>1728</v>
      </c>
      <c r="B1729" s="15" t="s">
        <v>2853</v>
      </c>
      <c r="C1729" s="15">
        <v>4008</v>
      </c>
      <c r="D1729" s="15" t="s">
        <v>3189</v>
      </c>
      <c r="E1729" s="15" t="s">
        <v>2846</v>
      </c>
      <c r="F1729" s="15" t="s">
        <v>2846</v>
      </c>
      <c r="G1729" s="15" t="s">
        <v>374</v>
      </c>
      <c r="H1729" s="15" t="s">
        <v>3176</v>
      </c>
      <c r="I1729" s="15" t="s">
        <v>2051</v>
      </c>
      <c r="J1729" s="15" t="s">
        <v>3185</v>
      </c>
      <c r="K1729" s="15" t="s">
        <v>3187</v>
      </c>
      <c r="L1729" s="15" t="s">
        <v>228</v>
      </c>
      <c r="M1729" s="15" t="s">
        <v>229</v>
      </c>
      <c r="N1729" s="16">
        <v>44228</v>
      </c>
      <c r="O1729" s="16">
        <v>45657</v>
      </c>
      <c r="P1729" s="15">
        <v>0</v>
      </c>
      <c r="Q1729" s="15">
        <v>100</v>
      </c>
      <c r="R1729" s="15">
        <v>0</v>
      </c>
      <c r="S1729" s="17">
        <v>0</v>
      </c>
      <c r="T1729" s="17">
        <v>0</v>
      </c>
    </row>
    <row r="1730" spans="1:20" x14ac:dyDescent="0.25">
      <c r="A1730" s="15">
        <v>1729</v>
      </c>
      <c r="B1730" s="15" t="s">
        <v>2853</v>
      </c>
      <c r="C1730" s="15">
        <v>4008</v>
      </c>
      <c r="D1730" s="15" t="s">
        <v>3189</v>
      </c>
      <c r="E1730" s="15" t="s">
        <v>2846</v>
      </c>
      <c r="F1730" s="15" t="s">
        <v>2846</v>
      </c>
      <c r="G1730" s="15" t="s">
        <v>372</v>
      </c>
      <c r="H1730" s="15" t="s">
        <v>3177</v>
      </c>
      <c r="I1730" s="15" t="s">
        <v>2051</v>
      </c>
      <c r="J1730" s="15" t="s">
        <v>226</v>
      </c>
      <c r="K1730" s="15" t="s">
        <v>227</v>
      </c>
      <c r="L1730" s="15" t="s">
        <v>228</v>
      </c>
      <c r="M1730" s="15" t="s">
        <v>229</v>
      </c>
      <c r="N1730" s="16">
        <v>44228</v>
      </c>
      <c r="O1730" s="16">
        <v>45657</v>
      </c>
      <c r="P1730" s="15">
        <v>0</v>
      </c>
      <c r="Q1730" s="15">
        <v>100</v>
      </c>
      <c r="R1730" s="15">
        <v>0</v>
      </c>
      <c r="S1730" s="17">
        <v>0</v>
      </c>
      <c r="T1730" s="17">
        <v>0</v>
      </c>
    </row>
    <row r="1731" spans="1:20" x14ac:dyDescent="0.25">
      <c r="A1731" s="15">
        <v>1730</v>
      </c>
      <c r="B1731" s="15" t="s">
        <v>2853</v>
      </c>
      <c r="C1731" s="15">
        <v>4008</v>
      </c>
      <c r="D1731" s="15" t="s">
        <v>3189</v>
      </c>
      <c r="E1731" s="15" t="s">
        <v>2846</v>
      </c>
      <c r="F1731" s="15" t="s">
        <v>2846</v>
      </c>
      <c r="G1731" s="15" t="s">
        <v>355</v>
      </c>
      <c r="H1731" s="15" t="s">
        <v>3178</v>
      </c>
      <c r="I1731" s="15" t="s">
        <v>2051</v>
      </c>
      <c r="J1731" s="15" t="s">
        <v>3185</v>
      </c>
      <c r="K1731" s="15" t="s">
        <v>3187</v>
      </c>
      <c r="L1731" s="15" t="s">
        <v>228</v>
      </c>
      <c r="M1731" s="15" t="s">
        <v>229</v>
      </c>
      <c r="N1731" s="16">
        <v>44136</v>
      </c>
      <c r="O1731" s="16">
        <v>45657</v>
      </c>
      <c r="P1731" s="15">
        <v>10</v>
      </c>
      <c r="Q1731" s="15">
        <v>100</v>
      </c>
      <c r="R1731" s="15">
        <v>0</v>
      </c>
      <c r="S1731" s="17">
        <v>0</v>
      </c>
      <c r="T1731" s="17">
        <v>0</v>
      </c>
    </row>
    <row r="1732" spans="1:20" x14ac:dyDescent="0.25">
      <c r="A1732" s="15">
        <v>1731</v>
      </c>
      <c r="B1732" s="15" t="s">
        <v>2853</v>
      </c>
      <c r="C1732" s="15">
        <v>4008</v>
      </c>
      <c r="D1732" s="15" t="s">
        <v>3189</v>
      </c>
      <c r="E1732" s="15" t="s">
        <v>2846</v>
      </c>
      <c r="F1732" s="15" t="s">
        <v>2846</v>
      </c>
      <c r="G1732" s="15" t="s">
        <v>38</v>
      </c>
      <c r="H1732" s="15" t="s">
        <v>3179</v>
      </c>
      <c r="I1732" s="15" t="s">
        <v>2051</v>
      </c>
      <c r="J1732" s="15" t="s">
        <v>226</v>
      </c>
      <c r="K1732" s="15" t="s">
        <v>227</v>
      </c>
      <c r="L1732" s="15" t="s">
        <v>228</v>
      </c>
      <c r="M1732" s="15" t="s">
        <v>229</v>
      </c>
      <c r="N1732" s="16">
        <v>44228</v>
      </c>
      <c r="O1732" s="16">
        <v>45657</v>
      </c>
      <c r="P1732" s="15">
        <v>0</v>
      </c>
      <c r="Q1732" s="15">
        <v>100</v>
      </c>
      <c r="R1732" s="15">
        <v>0</v>
      </c>
      <c r="S1732" s="17">
        <v>0</v>
      </c>
      <c r="T1732" s="17">
        <v>0</v>
      </c>
    </row>
    <row r="1733" spans="1:20" x14ac:dyDescent="0.25">
      <c r="A1733" s="15">
        <v>1732</v>
      </c>
      <c r="B1733" s="15" t="s">
        <v>2853</v>
      </c>
      <c r="C1733" s="15">
        <v>4008</v>
      </c>
      <c r="D1733" s="15" t="s">
        <v>3189</v>
      </c>
      <c r="E1733" s="15" t="s">
        <v>2846</v>
      </c>
      <c r="F1733" s="15" t="s">
        <v>2846</v>
      </c>
      <c r="G1733" s="15" t="s">
        <v>62</v>
      </c>
      <c r="H1733" s="15" t="s">
        <v>3180</v>
      </c>
      <c r="I1733" s="15" t="s">
        <v>2051</v>
      </c>
      <c r="J1733" s="15" t="s">
        <v>226</v>
      </c>
      <c r="K1733" s="15" t="s">
        <v>227</v>
      </c>
      <c r="L1733" s="15" t="s">
        <v>228</v>
      </c>
      <c r="M1733" s="15" t="s">
        <v>229</v>
      </c>
      <c r="N1733" s="16">
        <v>44378</v>
      </c>
      <c r="O1733" s="16">
        <v>45657</v>
      </c>
      <c r="P1733" s="15">
        <v>0</v>
      </c>
      <c r="Q1733" s="15">
        <v>100</v>
      </c>
      <c r="R1733" s="15">
        <v>0</v>
      </c>
      <c r="S1733" s="17">
        <v>0</v>
      </c>
      <c r="T1733" s="17">
        <v>0</v>
      </c>
    </row>
    <row r="1734" spans="1:20" x14ac:dyDescent="0.25">
      <c r="A1734" s="15">
        <v>1733</v>
      </c>
      <c r="B1734" s="15" t="s">
        <v>2853</v>
      </c>
      <c r="C1734" s="15">
        <v>4008</v>
      </c>
      <c r="D1734" s="15" t="s">
        <v>3189</v>
      </c>
      <c r="E1734" s="15" t="s">
        <v>2846</v>
      </c>
      <c r="F1734" s="15" t="s">
        <v>2846</v>
      </c>
      <c r="G1734" s="15" t="s">
        <v>63</v>
      </c>
      <c r="H1734" s="15" t="s">
        <v>3181</v>
      </c>
      <c r="I1734" s="15" t="s">
        <v>2051</v>
      </c>
      <c r="J1734" s="15" t="s">
        <v>226</v>
      </c>
      <c r="K1734" s="15" t="s">
        <v>227</v>
      </c>
      <c r="L1734" s="15" t="s">
        <v>228</v>
      </c>
      <c r="M1734" s="15" t="s">
        <v>229</v>
      </c>
      <c r="N1734" s="16">
        <v>44136</v>
      </c>
      <c r="O1734" s="16">
        <v>45657</v>
      </c>
      <c r="P1734" s="15">
        <v>5</v>
      </c>
      <c r="Q1734" s="15">
        <v>100</v>
      </c>
      <c r="R1734" s="15">
        <v>0</v>
      </c>
      <c r="S1734" s="17">
        <v>0</v>
      </c>
      <c r="T1734" s="17">
        <v>0</v>
      </c>
    </row>
    <row r="1735" spans="1:20" x14ac:dyDescent="0.25">
      <c r="A1735" s="15">
        <v>1734</v>
      </c>
      <c r="B1735" s="15" t="s">
        <v>2853</v>
      </c>
      <c r="C1735" s="15">
        <v>4008</v>
      </c>
      <c r="D1735" s="15" t="s">
        <v>3189</v>
      </c>
      <c r="E1735" s="15" t="s">
        <v>2846</v>
      </c>
      <c r="F1735" s="15" t="s">
        <v>2846</v>
      </c>
      <c r="G1735" s="15" t="s">
        <v>64</v>
      </c>
      <c r="H1735" s="15" t="s">
        <v>3182</v>
      </c>
      <c r="I1735" s="15" t="s">
        <v>2051</v>
      </c>
      <c r="J1735" s="15" t="s">
        <v>226</v>
      </c>
      <c r="K1735" s="15" t="s">
        <v>227</v>
      </c>
      <c r="L1735" s="15" t="s">
        <v>228</v>
      </c>
      <c r="M1735" s="15" t="s">
        <v>229</v>
      </c>
      <c r="N1735" s="16">
        <v>44136</v>
      </c>
      <c r="O1735" s="16">
        <v>45657</v>
      </c>
      <c r="P1735" s="15">
        <v>100</v>
      </c>
      <c r="Q1735" s="15">
        <v>100</v>
      </c>
      <c r="R1735" s="15">
        <v>0</v>
      </c>
      <c r="S1735" s="17">
        <v>0</v>
      </c>
      <c r="T1735" s="17">
        <v>0</v>
      </c>
    </row>
    <row r="1736" spans="1:20" x14ac:dyDescent="0.25">
      <c r="A1736" s="15">
        <v>1735</v>
      </c>
      <c r="B1736" s="15" t="s">
        <v>2853</v>
      </c>
      <c r="C1736" s="15">
        <v>4008</v>
      </c>
      <c r="D1736" s="15" t="s">
        <v>3189</v>
      </c>
      <c r="E1736" s="15" t="s">
        <v>2846</v>
      </c>
      <c r="F1736" s="15" t="s">
        <v>2846</v>
      </c>
      <c r="G1736" s="15" t="s">
        <v>65</v>
      </c>
      <c r="H1736" s="15" t="s">
        <v>3183</v>
      </c>
      <c r="I1736" s="15" t="s">
        <v>2051</v>
      </c>
      <c r="J1736" s="15" t="s">
        <v>226</v>
      </c>
      <c r="K1736" s="15" t="s">
        <v>227</v>
      </c>
      <c r="L1736" s="15" t="s">
        <v>228</v>
      </c>
      <c r="M1736" s="15" t="s">
        <v>229</v>
      </c>
      <c r="N1736" s="16">
        <v>44378</v>
      </c>
      <c r="O1736" s="16">
        <v>45657</v>
      </c>
      <c r="P1736" s="15">
        <v>0</v>
      </c>
      <c r="Q1736" s="15">
        <v>100</v>
      </c>
      <c r="R1736" s="15">
        <v>0</v>
      </c>
      <c r="S1736" s="17">
        <v>0</v>
      </c>
      <c r="T1736" s="17">
        <v>0</v>
      </c>
    </row>
    <row r="1737" spans="1:20" x14ac:dyDescent="0.25">
      <c r="A1737" s="15">
        <v>1736</v>
      </c>
      <c r="B1737" s="15" t="s">
        <v>2853</v>
      </c>
      <c r="C1737" s="15">
        <v>4008</v>
      </c>
      <c r="D1737" s="15" t="s">
        <v>3189</v>
      </c>
      <c r="E1737" s="15" t="s">
        <v>2846</v>
      </c>
      <c r="F1737" s="15" t="s">
        <v>2846</v>
      </c>
      <c r="G1737" s="15" t="s">
        <v>67</v>
      </c>
      <c r="H1737" s="15" t="s">
        <v>3184</v>
      </c>
      <c r="I1737" s="15" t="s">
        <v>2051</v>
      </c>
      <c r="J1737" s="15" t="s">
        <v>226</v>
      </c>
      <c r="K1737" s="15" t="s">
        <v>227</v>
      </c>
      <c r="L1737" s="15" t="s">
        <v>228</v>
      </c>
      <c r="M1737" s="15" t="s">
        <v>229</v>
      </c>
      <c r="N1737" s="16">
        <v>45658</v>
      </c>
      <c r="O1737" s="16">
        <v>47483</v>
      </c>
      <c r="P1737" s="15">
        <v>0</v>
      </c>
      <c r="Q1737" s="15">
        <v>100</v>
      </c>
      <c r="R1737" s="15">
        <v>0</v>
      </c>
      <c r="S1737" s="17">
        <v>0</v>
      </c>
      <c r="T1737" s="17">
        <v>0</v>
      </c>
    </row>
    <row r="1738" spans="1:20" x14ac:dyDescent="0.25">
      <c r="A1738" s="15">
        <v>1737</v>
      </c>
      <c r="B1738" s="15" t="s">
        <v>2853</v>
      </c>
      <c r="C1738" s="15">
        <v>4011</v>
      </c>
      <c r="D1738" s="15" t="s">
        <v>3278</v>
      </c>
      <c r="E1738" s="15" t="s">
        <v>2846</v>
      </c>
      <c r="F1738" s="15" t="s">
        <v>2846</v>
      </c>
      <c r="G1738" s="15" t="s">
        <v>2933</v>
      </c>
      <c r="H1738" s="15" t="s">
        <v>3190</v>
      </c>
      <c r="I1738" s="15" t="s">
        <v>2856</v>
      </c>
      <c r="J1738" s="15" t="s">
        <v>85</v>
      </c>
      <c r="K1738" s="15" t="s">
        <v>86</v>
      </c>
      <c r="L1738" s="15" t="s">
        <v>87</v>
      </c>
      <c r="M1738" s="15" t="s">
        <v>88</v>
      </c>
      <c r="N1738" s="16">
        <v>44211</v>
      </c>
      <c r="O1738" s="16">
        <v>45291</v>
      </c>
      <c r="P1738" s="15">
        <v>50</v>
      </c>
      <c r="Q1738" s="15">
        <v>100</v>
      </c>
      <c r="R1738" s="15">
        <v>0</v>
      </c>
      <c r="S1738" s="17">
        <v>0</v>
      </c>
      <c r="T1738" s="17">
        <v>0</v>
      </c>
    </row>
    <row r="1739" spans="1:20" x14ac:dyDescent="0.25">
      <c r="A1739" s="15">
        <v>1738</v>
      </c>
      <c r="B1739" s="15" t="s">
        <v>2853</v>
      </c>
      <c r="C1739" s="15">
        <v>4011</v>
      </c>
      <c r="D1739" s="15" t="s">
        <v>3278</v>
      </c>
      <c r="E1739" s="15" t="s">
        <v>2846</v>
      </c>
      <c r="F1739" s="15" t="s">
        <v>2846</v>
      </c>
      <c r="G1739" s="15" t="s">
        <v>2935</v>
      </c>
      <c r="H1739" s="15" t="s">
        <v>3191</v>
      </c>
      <c r="I1739" s="15" t="s">
        <v>2856</v>
      </c>
      <c r="J1739" s="15" t="s">
        <v>3274</v>
      </c>
      <c r="K1739" s="15" t="s">
        <v>316</v>
      </c>
      <c r="L1739" s="15" t="s">
        <v>146</v>
      </c>
      <c r="M1739" s="15" t="s">
        <v>147</v>
      </c>
      <c r="N1739" s="16">
        <v>44211</v>
      </c>
      <c r="O1739" s="16">
        <v>45657</v>
      </c>
      <c r="P1739" s="15">
        <v>40</v>
      </c>
      <c r="Q1739" s="15">
        <v>100</v>
      </c>
      <c r="R1739" s="15">
        <v>0</v>
      </c>
      <c r="S1739" s="17">
        <v>0</v>
      </c>
      <c r="T1739" s="17">
        <v>0</v>
      </c>
    </row>
    <row r="1740" spans="1:20" x14ac:dyDescent="0.25">
      <c r="A1740" s="15">
        <v>1739</v>
      </c>
      <c r="B1740" s="15" t="s">
        <v>2853</v>
      </c>
      <c r="C1740" s="15">
        <v>4011</v>
      </c>
      <c r="D1740" s="15" t="s">
        <v>3278</v>
      </c>
      <c r="E1740" s="15" t="s">
        <v>2846</v>
      </c>
      <c r="F1740" s="15" t="s">
        <v>2846</v>
      </c>
      <c r="G1740" s="15" t="s">
        <v>2937</v>
      </c>
      <c r="H1740" s="15" t="s">
        <v>3192</v>
      </c>
      <c r="I1740" s="15" t="s">
        <v>2856</v>
      </c>
      <c r="J1740" s="15" t="s">
        <v>162</v>
      </c>
      <c r="K1740" s="15" t="s">
        <v>163</v>
      </c>
      <c r="L1740" s="15" t="s">
        <v>164</v>
      </c>
      <c r="M1740" s="15" t="s">
        <v>164</v>
      </c>
      <c r="N1740" s="16">
        <v>44211</v>
      </c>
      <c r="O1740" s="16">
        <v>45291</v>
      </c>
      <c r="P1740" s="15">
        <v>50</v>
      </c>
      <c r="Q1740" s="15">
        <v>100</v>
      </c>
      <c r="R1740" s="15">
        <v>0</v>
      </c>
      <c r="S1740" s="17">
        <v>0</v>
      </c>
      <c r="T1740" s="17">
        <v>0</v>
      </c>
    </row>
    <row r="1741" spans="1:20" x14ac:dyDescent="0.25">
      <c r="A1741" s="15">
        <v>1740</v>
      </c>
      <c r="B1741" s="15" t="s">
        <v>2853</v>
      </c>
      <c r="C1741" s="15">
        <v>4011</v>
      </c>
      <c r="D1741" s="15" t="s">
        <v>3278</v>
      </c>
      <c r="E1741" s="15" t="s">
        <v>2846</v>
      </c>
      <c r="F1741" s="15" t="s">
        <v>2846</v>
      </c>
      <c r="G1741" s="15" t="s">
        <v>2939</v>
      </c>
      <c r="H1741" s="15" t="s">
        <v>3193</v>
      </c>
      <c r="I1741" s="15" t="s">
        <v>2856</v>
      </c>
      <c r="J1741" s="15" t="s">
        <v>85</v>
      </c>
      <c r="K1741" s="15" t="s">
        <v>86</v>
      </c>
      <c r="L1741" s="15" t="s">
        <v>87</v>
      </c>
      <c r="M1741" s="15" t="s">
        <v>88</v>
      </c>
      <c r="N1741" s="16">
        <v>44211</v>
      </c>
      <c r="O1741" s="16">
        <v>45657</v>
      </c>
      <c r="P1741" s="15">
        <v>40</v>
      </c>
      <c r="Q1741" s="15">
        <v>100</v>
      </c>
      <c r="R1741" s="15">
        <v>0</v>
      </c>
      <c r="S1741" s="17">
        <v>0</v>
      </c>
      <c r="T1741" s="17">
        <v>0</v>
      </c>
    </row>
    <row r="1742" spans="1:20" x14ac:dyDescent="0.25">
      <c r="A1742" s="15">
        <v>1741</v>
      </c>
      <c r="B1742" s="15" t="s">
        <v>2853</v>
      </c>
      <c r="C1742" s="15">
        <v>4011</v>
      </c>
      <c r="D1742" s="15" t="s">
        <v>3278</v>
      </c>
      <c r="E1742" s="15" t="s">
        <v>2846</v>
      </c>
      <c r="F1742" s="15" t="s">
        <v>2846</v>
      </c>
      <c r="G1742" s="15" t="s">
        <v>2941</v>
      </c>
      <c r="H1742" s="15" t="s">
        <v>3194</v>
      </c>
      <c r="I1742" s="15" t="s">
        <v>2856</v>
      </c>
      <c r="J1742" s="15" t="s">
        <v>3035</v>
      </c>
      <c r="K1742" s="15" t="s">
        <v>176</v>
      </c>
      <c r="L1742" s="15" t="s">
        <v>177</v>
      </c>
      <c r="M1742" s="15" t="s">
        <v>177</v>
      </c>
      <c r="N1742" s="16">
        <v>44211</v>
      </c>
      <c r="O1742" s="16">
        <v>44926</v>
      </c>
      <c r="P1742" s="15">
        <v>50</v>
      </c>
      <c r="Q1742" s="15">
        <v>100</v>
      </c>
      <c r="R1742" s="15">
        <v>0</v>
      </c>
      <c r="S1742" s="17">
        <v>0</v>
      </c>
      <c r="T1742" s="17">
        <v>0</v>
      </c>
    </row>
    <row r="1743" spans="1:20" x14ac:dyDescent="0.25">
      <c r="A1743" s="15">
        <v>1742</v>
      </c>
      <c r="B1743" s="15" t="s">
        <v>2853</v>
      </c>
      <c r="C1743" s="15">
        <v>4011</v>
      </c>
      <c r="D1743" s="15" t="s">
        <v>3278</v>
      </c>
      <c r="E1743" s="15" t="s">
        <v>2846</v>
      </c>
      <c r="F1743" s="15" t="s">
        <v>2846</v>
      </c>
      <c r="G1743" s="15" t="s">
        <v>2943</v>
      </c>
      <c r="H1743" s="15" t="s">
        <v>3195</v>
      </c>
      <c r="I1743" s="15" t="s">
        <v>2856</v>
      </c>
      <c r="J1743" s="15" t="s">
        <v>85</v>
      </c>
      <c r="K1743" s="15" t="s">
        <v>86</v>
      </c>
      <c r="L1743" s="15" t="s">
        <v>87</v>
      </c>
      <c r="M1743" s="15" t="s">
        <v>88</v>
      </c>
      <c r="N1743" s="16">
        <v>44211</v>
      </c>
      <c r="O1743" s="16">
        <v>45291</v>
      </c>
      <c r="P1743" s="15">
        <v>50</v>
      </c>
      <c r="Q1743" s="15">
        <v>100</v>
      </c>
      <c r="R1743" s="15">
        <v>0</v>
      </c>
      <c r="S1743" s="17">
        <v>0</v>
      </c>
      <c r="T1743" s="17">
        <v>0</v>
      </c>
    </row>
    <row r="1744" spans="1:20" x14ac:dyDescent="0.25">
      <c r="A1744" s="15">
        <v>1743</v>
      </c>
      <c r="B1744" s="15" t="s">
        <v>2853</v>
      </c>
      <c r="C1744" s="15">
        <v>4011</v>
      </c>
      <c r="D1744" s="15" t="s">
        <v>3278</v>
      </c>
      <c r="E1744" s="15" t="s">
        <v>2846</v>
      </c>
      <c r="F1744" s="15" t="s">
        <v>2846</v>
      </c>
      <c r="G1744" s="15" t="s">
        <v>2945</v>
      </c>
      <c r="H1744" s="15" t="s">
        <v>3196</v>
      </c>
      <c r="I1744" s="15" t="s">
        <v>2856</v>
      </c>
      <c r="J1744" s="15" t="s">
        <v>85</v>
      </c>
      <c r="K1744" s="15" t="s">
        <v>86</v>
      </c>
      <c r="L1744" s="15" t="s">
        <v>87</v>
      </c>
      <c r="M1744" s="15" t="s">
        <v>88</v>
      </c>
      <c r="N1744" s="16">
        <v>44242</v>
      </c>
      <c r="O1744" s="16">
        <v>45291</v>
      </c>
      <c r="P1744" s="15">
        <v>50</v>
      </c>
      <c r="Q1744" s="15">
        <v>100</v>
      </c>
      <c r="R1744" s="15">
        <v>0</v>
      </c>
      <c r="S1744" s="17">
        <v>0</v>
      </c>
      <c r="T1744" s="17">
        <v>0</v>
      </c>
    </row>
    <row r="1745" spans="1:20" x14ac:dyDescent="0.25">
      <c r="A1745" s="15">
        <v>1744</v>
      </c>
      <c r="B1745" s="15" t="s">
        <v>2853</v>
      </c>
      <c r="C1745" s="15">
        <v>4011</v>
      </c>
      <c r="D1745" s="15" t="s">
        <v>3278</v>
      </c>
      <c r="E1745" s="15" t="s">
        <v>2846</v>
      </c>
      <c r="F1745" s="15" t="s">
        <v>2846</v>
      </c>
      <c r="G1745" s="15" t="s">
        <v>2947</v>
      </c>
      <c r="H1745" s="15" t="s">
        <v>3197</v>
      </c>
      <c r="I1745" s="15" t="s">
        <v>2856</v>
      </c>
      <c r="J1745" s="15" t="s">
        <v>178</v>
      </c>
      <c r="K1745" s="15" t="s">
        <v>179</v>
      </c>
      <c r="L1745" s="15" t="s">
        <v>180</v>
      </c>
      <c r="M1745" s="15" t="s">
        <v>181</v>
      </c>
      <c r="N1745" s="16">
        <v>44197</v>
      </c>
      <c r="O1745" s="16">
        <v>46022</v>
      </c>
      <c r="P1745" s="15">
        <v>30</v>
      </c>
      <c r="Q1745" s="15">
        <v>100</v>
      </c>
      <c r="R1745" s="15">
        <v>0</v>
      </c>
      <c r="S1745" s="17">
        <v>0</v>
      </c>
      <c r="T1745" s="17">
        <v>0</v>
      </c>
    </row>
    <row r="1746" spans="1:20" x14ac:dyDescent="0.25">
      <c r="A1746" s="15">
        <v>1745</v>
      </c>
      <c r="B1746" s="15" t="s">
        <v>2853</v>
      </c>
      <c r="C1746" s="15">
        <v>4011</v>
      </c>
      <c r="D1746" s="15" t="s">
        <v>3278</v>
      </c>
      <c r="E1746" s="15" t="s">
        <v>2846</v>
      </c>
      <c r="F1746" s="15" t="s">
        <v>2846</v>
      </c>
      <c r="G1746" s="15" t="s">
        <v>2949</v>
      </c>
      <c r="H1746" s="15" t="s">
        <v>3198</v>
      </c>
      <c r="I1746" s="15" t="s">
        <v>2856</v>
      </c>
      <c r="J1746" s="15" t="s">
        <v>85</v>
      </c>
      <c r="K1746" s="15" t="s">
        <v>86</v>
      </c>
      <c r="L1746" s="15" t="s">
        <v>87</v>
      </c>
      <c r="M1746" s="15" t="s">
        <v>88</v>
      </c>
      <c r="N1746" s="16">
        <v>44211</v>
      </c>
      <c r="O1746" s="16">
        <v>44926</v>
      </c>
      <c r="P1746" s="15">
        <v>50</v>
      </c>
      <c r="Q1746" s="15">
        <v>100</v>
      </c>
      <c r="R1746" s="15">
        <v>0</v>
      </c>
      <c r="S1746" s="17">
        <v>0</v>
      </c>
      <c r="T1746" s="17">
        <v>0</v>
      </c>
    </row>
    <row r="1747" spans="1:20" x14ac:dyDescent="0.25">
      <c r="A1747" s="15">
        <v>1746</v>
      </c>
      <c r="B1747" s="15" t="s">
        <v>2853</v>
      </c>
      <c r="C1747" s="15">
        <v>4011</v>
      </c>
      <c r="D1747" s="15" t="s">
        <v>3278</v>
      </c>
      <c r="E1747" s="15" t="s">
        <v>2846</v>
      </c>
      <c r="F1747" s="15" t="s">
        <v>2846</v>
      </c>
      <c r="G1747" s="15" t="s">
        <v>51</v>
      </c>
      <c r="H1747" s="15" t="s">
        <v>3199</v>
      </c>
      <c r="I1747" s="15" t="s">
        <v>2856</v>
      </c>
      <c r="J1747" s="15" t="s">
        <v>85</v>
      </c>
      <c r="K1747" s="15" t="s">
        <v>86</v>
      </c>
      <c r="L1747" s="15" t="s">
        <v>87</v>
      </c>
      <c r="M1747" s="15" t="s">
        <v>88</v>
      </c>
      <c r="N1747" s="16">
        <v>44211</v>
      </c>
      <c r="O1747" s="16">
        <v>45657</v>
      </c>
      <c r="P1747" s="15">
        <v>25</v>
      </c>
      <c r="Q1747" s="15">
        <v>100</v>
      </c>
      <c r="R1747" s="15">
        <v>0</v>
      </c>
      <c r="S1747" s="17">
        <v>0</v>
      </c>
      <c r="T1747" s="17">
        <v>0</v>
      </c>
    </row>
    <row r="1748" spans="1:20" x14ac:dyDescent="0.25">
      <c r="A1748" s="15">
        <v>1747</v>
      </c>
      <c r="B1748" s="15" t="s">
        <v>2853</v>
      </c>
      <c r="C1748" s="15">
        <v>4011</v>
      </c>
      <c r="D1748" s="15" t="s">
        <v>3278</v>
      </c>
      <c r="E1748" s="15" t="s">
        <v>2846</v>
      </c>
      <c r="F1748" s="15" t="s">
        <v>2846</v>
      </c>
      <c r="G1748" s="15" t="s">
        <v>2961</v>
      </c>
      <c r="H1748" s="15" t="s">
        <v>3200</v>
      </c>
      <c r="I1748" s="15" t="s">
        <v>2856</v>
      </c>
      <c r="J1748" s="15" t="s">
        <v>85</v>
      </c>
      <c r="K1748" s="15" t="s">
        <v>86</v>
      </c>
      <c r="L1748" s="15" t="s">
        <v>87</v>
      </c>
      <c r="M1748" s="15" t="s">
        <v>88</v>
      </c>
      <c r="N1748" s="16">
        <v>44378</v>
      </c>
      <c r="O1748" s="16">
        <v>45291</v>
      </c>
      <c r="P1748" s="15">
        <v>30</v>
      </c>
      <c r="Q1748" s="15">
        <v>100</v>
      </c>
      <c r="R1748" s="15">
        <v>0</v>
      </c>
      <c r="S1748" s="17">
        <v>0</v>
      </c>
      <c r="T1748" s="17">
        <v>0</v>
      </c>
    </row>
    <row r="1749" spans="1:20" x14ac:dyDescent="0.25">
      <c r="A1749" s="15">
        <v>1748</v>
      </c>
      <c r="B1749" s="15" t="s">
        <v>2853</v>
      </c>
      <c r="C1749" s="15">
        <v>4011</v>
      </c>
      <c r="D1749" s="15" t="s">
        <v>3278</v>
      </c>
      <c r="E1749" s="15" t="s">
        <v>2846</v>
      </c>
      <c r="F1749" s="15" t="s">
        <v>2846</v>
      </c>
      <c r="G1749" s="15" t="s">
        <v>2963</v>
      </c>
      <c r="H1749" s="15" t="s">
        <v>3201</v>
      </c>
      <c r="I1749" s="15" t="s">
        <v>2856</v>
      </c>
      <c r="J1749" s="15" t="s">
        <v>175</v>
      </c>
      <c r="K1749" s="15" t="s">
        <v>176</v>
      </c>
      <c r="L1749" s="15" t="s">
        <v>177</v>
      </c>
      <c r="M1749" s="15" t="s">
        <v>177</v>
      </c>
      <c r="N1749" s="16">
        <v>44378</v>
      </c>
      <c r="O1749" s="16" t="s">
        <v>3277</v>
      </c>
      <c r="P1749" s="15">
        <v>50</v>
      </c>
      <c r="Q1749" s="15">
        <v>100</v>
      </c>
      <c r="R1749" s="15">
        <v>0</v>
      </c>
      <c r="S1749" s="17">
        <v>0</v>
      </c>
      <c r="T1749" s="17">
        <v>0</v>
      </c>
    </row>
    <row r="1750" spans="1:20" x14ac:dyDescent="0.25">
      <c r="A1750" s="15">
        <v>1749</v>
      </c>
      <c r="B1750" s="15" t="s">
        <v>2853</v>
      </c>
      <c r="C1750" s="15">
        <v>4011</v>
      </c>
      <c r="D1750" s="15" t="s">
        <v>3278</v>
      </c>
      <c r="E1750" s="15" t="s">
        <v>2846</v>
      </c>
      <c r="F1750" s="15" t="s">
        <v>2846</v>
      </c>
      <c r="G1750" s="15" t="s">
        <v>2965</v>
      </c>
      <c r="H1750" s="15" t="s">
        <v>3202</v>
      </c>
      <c r="I1750" s="15" t="s">
        <v>2856</v>
      </c>
      <c r="J1750" s="15" t="s">
        <v>144</v>
      </c>
      <c r="K1750" s="15" t="s">
        <v>145</v>
      </c>
      <c r="L1750" s="15" t="s">
        <v>146</v>
      </c>
      <c r="M1750" s="15" t="s">
        <v>147</v>
      </c>
      <c r="N1750" s="16">
        <v>44211</v>
      </c>
      <c r="O1750" s="16">
        <v>45657</v>
      </c>
      <c r="P1750" s="15">
        <v>30</v>
      </c>
      <c r="Q1750" s="15">
        <v>100</v>
      </c>
      <c r="R1750" s="15">
        <v>0</v>
      </c>
      <c r="S1750" s="17">
        <v>0</v>
      </c>
      <c r="T1750" s="17">
        <v>0</v>
      </c>
    </row>
    <row r="1751" spans="1:20" x14ac:dyDescent="0.25">
      <c r="A1751" s="15">
        <v>1750</v>
      </c>
      <c r="B1751" s="15" t="s">
        <v>2853</v>
      </c>
      <c r="C1751" s="15">
        <v>4011</v>
      </c>
      <c r="D1751" s="15" t="s">
        <v>3278</v>
      </c>
      <c r="E1751" s="15" t="s">
        <v>2846</v>
      </c>
      <c r="F1751" s="15" t="s">
        <v>2846</v>
      </c>
      <c r="G1751" s="15" t="s">
        <v>2967</v>
      </c>
      <c r="H1751" s="15" t="s">
        <v>3203</v>
      </c>
      <c r="I1751" s="15" t="s">
        <v>2856</v>
      </c>
      <c r="J1751" s="15" t="s">
        <v>162</v>
      </c>
      <c r="K1751" s="15" t="s">
        <v>163</v>
      </c>
      <c r="L1751" s="15" t="s">
        <v>164</v>
      </c>
      <c r="M1751" s="15" t="s">
        <v>164</v>
      </c>
      <c r="N1751" s="16">
        <v>44211</v>
      </c>
      <c r="O1751" s="16">
        <v>44926</v>
      </c>
      <c r="P1751" s="15">
        <v>50</v>
      </c>
      <c r="Q1751" s="15">
        <v>100</v>
      </c>
      <c r="R1751" s="15">
        <v>0</v>
      </c>
      <c r="S1751" s="17">
        <v>0</v>
      </c>
      <c r="T1751" s="17">
        <v>0</v>
      </c>
    </row>
    <row r="1752" spans="1:20" x14ac:dyDescent="0.25">
      <c r="A1752" s="15">
        <v>1751</v>
      </c>
      <c r="B1752" s="15" t="s">
        <v>2853</v>
      </c>
      <c r="C1752" s="15">
        <v>4011</v>
      </c>
      <c r="D1752" s="15" t="s">
        <v>3278</v>
      </c>
      <c r="E1752" s="15" t="s">
        <v>2846</v>
      </c>
      <c r="F1752" s="15" t="s">
        <v>2846</v>
      </c>
      <c r="G1752" s="15" t="s">
        <v>2969</v>
      </c>
      <c r="H1752" s="15" t="s">
        <v>3204</v>
      </c>
      <c r="I1752" s="15" t="s">
        <v>2856</v>
      </c>
      <c r="J1752" s="15" t="s">
        <v>162</v>
      </c>
      <c r="K1752" s="15" t="s">
        <v>163</v>
      </c>
      <c r="L1752" s="15" t="s">
        <v>164</v>
      </c>
      <c r="M1752" s="15" t="s">
        <v>164</v>
      </c>
      <c r="N1752" s="16">
        <v>44211</v>
      </c>
      <c r="O1752" s="16">
        <v>45657</v>
      </c>
      <c r="P1752" s="15">
        <v>30</v>
      </c>
      <c r="Q1752" s="15">
        <v>100</v>
      </c>
      <c r="R1752" s="15">
        <v>0</v>
      </c>
      <c r="S1752" s="17">
        <v>0</v>
      </c>
      <c r="T1752" s="17">
        <v>0</v>
      </c>
    </row>
    <row r="1753" spans="1:20" x14ac:dyDescent="0.25">
      <c r="A1753" s="15">
        <v>1752</v>
      </c>
      <c r="B1753" s="15" t="s">
        <v>2853</v>
      </c>
      <c r="C1753" s="15">
        <v>4011</v>
      </c>
      <c r="D1753" s="15" t="s">
        <v>3278</v>
      </c>
      <c r="E1753" s="15" t="s">
        <v>2846</v>
      </c>
      <c r="F1753" s="15" t="s">
        <v>2846</v>
      </c>
      <c r="G1753" s="15" t="s">
        <v>2971</v>
      </c>
      <c r="H1753" s="15" t="s">
        <v>3205</v>
      </c>
      <c r="I1753" s="15" t="s">
        <v>2856</v>
      </c>
      <c r="J1753" s="15" t="s">
        <v>3273</v>
      </c>
      <c r="K1753" s="15" t="s">
        <v>312</v>
      </c>
      <c r="L1753" s="15" t="s">
        <v>313</v>
      </c>
      <c r="M1753" s="15" t="s">
        <v>314</v>
      </c>
      <c r="N1753" s="16">
        <v>44211</v>
      </c>
      <c r="O1753" s="16">
        <v>46022</v>
      </c>
      <c r="P1753" s="15">
        <v>10</v>
      </c>
      <c r="Q1753" s="15">
        <v>100</v>
      </c>
      <c r="R1753" s="15">
        <v>0</v>
      </c>
      <c r="S1753" s="17">
        <v>0</v>
      </c>
      <c r="T1753" s="17">
        <v>0</v>
      </c>
    </row>
    <row r="1754" spans="1:20" x14ac:dyDescent="0.25">
      <c r="A1754" s="15">
        <v>1753</v>
      </c>
      <c r="B1754" s="15" t="s">
        <v>2853</v>
      </c>
      <c r="C1754" s="15">
        <v>4011</v>
      </c>
      <c r="D1754" s="15" t="s">
        <v>3278</v>
      </c>
      <c r="E1754" s="15" t="s">
        <v>2846</v>
      </c>
      <c r="F1754" s="15" t="s">
        <v>2846</v>
      </c>
      <c r="G1754" s="15" t="s">
        <v>2973</v>
      </c>
      <c r="H1754" s="15" t="s">
        <v>3206</v>
      </c>
      <c r="I1754" s="15" t="s">
        <v>2856</v>
      </c>
      <c r="J1754" s="15" t="s">
        <v>178</v>
      </c>
      <c r="K1754" s="15" t="s">
        <v>179</v>
      </c>
      <c r="L1754" s="15" t="s">
        <v>180</v>
      </c>
      <c r="M1754" s="15" t="s">
        <v>181</v>
      </c>
      <c r="N1754" s="16">
        <v>44197</v>
      </c>
      <c r="O1754" s="16">
        <v>46022</v>
      </c>
      <c r="P1754" s="15">
        <v>30</v>
      </c>
      <c r="Q1754" s="15">
        <v>100</v>
      </c>
      <c r="R1754" s="15">
        <v>0</v>
      </c>
      <c r="S1754" s="17">
        <v>0</v>
      </c>
      <c r="T1754" s="17">
        <v>0</v>
      </c>
    </row>
    <row r="1755" spans="1:20" x14ac:dyDescent="0.25">
      <c r="A1755" s="15">
        <v>1754</v>
      </c>
      <c r="B1755" s="15" t="s">
        <v>2853</v>
      </c>
      <c r="C1755" s="15">
        <v>4011</v>
      </c>
      <c r="D1755" s="15" t="s">
        <v>3278</v>
      </c>
      <c r="E1755" s="15" t="s">
        <v>2846</v>
      </c>
      <c r="F1755" s="15" t="s">
        <v>2846</v>
      </c>
      <c r="G1755" s="15" t="s">
        <v>2975</v>
      </c>
      <c r="H1755" s="15" t="s">
        <v>3207</v>
      </c>
      <c r="I1755" s="15" t="s">
        <v>2856</v>
      </c>
      <c r="J1755" s="15" t="s">
        <v>148</v>
      </c>
      <c r="K1755" s="15" t="s">
        <v>149</v>
      </c>
      <c r="L1755" s="15" t="s">
        <v>132</v>
      </c>
      <c r="M1755" s="15" t="s">
        <v>133</v>
      </c>
      <c r="N1755" s="16">
        <v>44197</v>
      </c>
      <c r="O1755" s="16">
        <v>44742</v>
      </c>
      <c r="P1755" s="15">
        <v>80</v>
      </c>
      <c r="Q1755" s="15">
        <v>100</v>
      </c>
      <c r="R1755" s="15">
        <v>0</v>
      </c>
      <c r="S1755" s="17">
        <v>0</v>
      </c>
      <c r="T1755" s="17">
        <v>0</v>
      </c>
    </row>
    <row r="1756" spans="1:20" x14ac:dyDescent="0.25">
      <c r="A1756" s="15">
        <v>1755</v>
      </c>
      <c r="B1756" s="15" t="s">
        <v>2853</v>
      </c>
      <c r="C1756" s="15">
        <v>4011</v>
      </c>
      <c r="D1756" s="15" t="s">
        <v>3278</v>
      </c>
      <c r="E1756" s="15" t="s">
        <v>2846</v>
      </c>
      <c r="F1756" s="15" t="s">
        <v>2846</v>
      </c>
      <c r="G1756" s="15" t="s">
        <v>2977</v>
      </c>
      <c r="H1756" s="15" t="s">
        <v>3208</v>
      </c>
      <c r="I1756" s="15" t="s">
        <v>2856</v>
      </c>
      <c r="J1756" s="15" t="s">
        <v>85</v>
      </c>
      <c r="K1756" s="15" t="s">
        <v>86</v>
      </c>
      <c r="L1756" s="15" t="s">
        <v>87</v>
      </c>
      <c r="M1756" s="15" t="s">
        <v>88</v>
      </c>
      <c r="N1756" s="16">
        <v>44211</v>
      </c>
      <c r="O1756" s="16">
        <v>44926</v>
      </c>
      <c r="P1756" s="15">
        <v>50</v>
      </c>
      <c r="Q1756" s="15">
        <v>100</v>
      </c>
      <c r="R1756" s="15">
        <v>0</v>
      </c>
      <c r="S1756" s="17">
        <v>0</v>
      </c>
      <c r="T1756" s="17">
        <v>0</v>
      </c>
    </row>
    <row r="1757" spans="1:20" x14ac:dyDescent="0.25">
      <c r="A1757" s="15">
        <v>1756</v>
      </c>
      <c r="B1757" s="15" t="s">
        <v>2853</v>
      </c>
      <c r="C1757" s="15">
        <v>4011</v>
      </c>
      <c r="D1757" s="15" t="s">
        <v>3278</v>
      </c>
      <c r="E1757" s="15" t="s">
        <v>2846</v>
      </c>
      <c r="F1757" s="15" t="s">
        <v>2846</v>
      </c>
      <c r="G1757" s="15" t="s">
        <v>64</v>
      </c>
      <c r="H1757" s="15" t="s">
        <v>3209</v>
      </c>
      <c r="I1757" s="15" t="s">
        <v>2856</v>
      </c>
      <c r="J1757" s="15" t="s">
        <v>148</v>
      </c>
      <c r="K1757" s="15" t="s">
        <v>149</v>
      </c>
      <c r="L1757" s="15" t="s">
        <v>132</v>
      </c>
      <c r="M1757" s="15" t="s">
        <v>133</v>
      </c>
      <c r="N1757" s="16">
        <v>44211</v>
      </c>
      <c r="O1757" s="16">
        <v>46022</v>
      </c>
      <c r="P1757" s="15">
        <v>30</v>
      </c>
      <c r="Q1757" s="15">
        <v>100</v>
      </c>
      <c r="R1757" s="15">
        <v>0</v>
      </c>
      <c r="S1757" s="17">
        <v>0</v>
      </c>
      <c r="T1757" s="17">
        <v>0</v>
      </c>
    </row>
    <row r="1758" spans="1:20" x14ac:dyDescent="0.25">
      <c r="A1758" s="15">
        <v>1757</v>
      </c>
      <c r="B1758" s="15" t="s">
        <v>2853</v>
      </c>
      <c r="C1758" s="15">
        <v>4011</v>
      </c>
      <c r="D1758" s="15" t="s">
        <v>3278</v>
      </c>
      <c r="E1758" s="15" t="s">
        <v>2846</v>
      </c>
      <c r="F1758" s="15" t="s">
        <v>2846</v>
      </c>
      <c r="G1758" s="15" t="s">
        <v>65</v>
      </c>
      <c r="H1758" s="15" t="s">
        <v>3210</v>
      </c>
      <c r="I1758" s="15" t="s">
        <v>2856</v>
      </c>
      <c r="J1758" s="15" t="s">
        <v>85</v>
      </c>
      <c r="K1758" s="15" t="s">
        <v>86</v>
      </c>
      <c r="L1758" s="15" t="s">
        <v>87</v>
      </c>
      <c r="M1758" s="15" t="s">
        <v>88</v>
      </c>
      <c r="N1758" s="16">
        <v>44211</v>
      </c>
      <c r="O1758" s="16">
        <v>45657</v>
      </c>
      <c r="P1758" s="15">
        <v>50</v>
      </c>
      <c r="Q1758" s="15">
        <v>100</v>
      </c>
      <c r="R1758" s="15">
        <v>0</v>
      </c>
      <c r="S1758" s="17">
        <v>0</v>
      </c>
      <c r="T1758" s="17">
        <v>0</v>
      </c>
    </row>
    <row r="1759" spans="1:20" x14ac:dyDescent="0.25">
      <c r="A1759" s="15">
        <v>1758</v>
      </c>
      <c r="B1759" s="15" t="s">
        <v>2853</v>
      </c>
      <c r="C1759" s="15">
        <v>4011</v>
      </c>
      <c r="D1759" s="15" t="s">
        <v>3278</v>
      </c>
      <c r="E1759" s="15" t="s">
        <v>2846</v>
      </c>
      <c r="F1759" s="15" t="s">
        <v>2846</v>
      </c>
      <c r="G1759" s="15" t="s">
        <v>67</v>
      </c>
      <c r="H1759" s="15" t="s">
        <v>3211</v>
      </c>
      <c r="I1759" s="15" t="s">
        <v>2856</v>
      </c>
      <c r="J1759" s="15" t="s">
        <v>999</v>
      </c>
      <c r="K1759" s="15" t="s">
        <v>1000</v>
      </c>
      <c r="L1759" s="15" t="s">
        <v>228</v>
      </c>
      <c r="M1759" s="15" t="s">
        <v>229</v>
      </c>
      <c r="N1759" s="16">
        <v>44211</v>
      </c>
      <c r="O1759" s="16">
        <v>44561</v>
      </c>
      <c r="P1759" s="15">
        <v>100</v>
      </c>
      <c r="Q1759" s="15">
        <v>100</v>
      </c>
      <c r="R1759" s="15">
        <v>0</v>
      </c>
      <c r="S1759" s="17">
        <v>0</v>
      </c>
      <c r="T1759" s="17">
        <v>0</v>
      </c>
    </row>
    <row r="1760" spans="1:20" x14ac:dyDescent="0.25">
      <c r="A1760" s="15">
        <v>1759</v>
      </c>
      <c r="B1760" s="15" t="s">
        <v>2853</v>
      </c>
      <c r="C1760" s="15">
        <v>4011</v>
      </c>
      <c r="D1760" s="15" t="s">
        <v>3278</v>
      </c>
      <c r="E1760" s="15" t="s">
        <v>2846</v>
      </c>
      <c r="F1760" s="15" t="s">
        <v>2846</v>
      </c>
      <c r="G1760" s="15" t="s">
        <v>66</v>
      </c>
      <c r="H1760" s="15" t="s">
        <v>3212</v>
      </c>
      <c r="I1760" s="15" t="s">
        <v>2856</v>
      </c>
      <c r="J1760" s="15" t="s">
        <v>3275</v>
      </c>
      <c r="K1760" s="15" t="s">
        <v>3276</v>
      </c>
      <c r="L1760" s="15" t="s">
        <v>87</v>
      </c>
      <c r="M1760" s="15" t="s">
        <v>88</v>
      </c>
      <c r="N1760" s="16">
        <v>44211</v>
      </c>
      <c r="O1760" s="16">
        <v>45291</v>
      </c>
      <c r="P1760" s="15">
        <v>40</v>
      </c>
      <c r="Q1760" s="15">
        <v>100</v>
      </c>
      <c r="R1760" s="15">
        <v>0</v>
      </c>
      <c r="S1760" s="17">
        <v>0</v>
      </c>
      <c r="T1760" s="17">
        <v>0</v>
      </c>
    </row>
    <row r="1761" spans="1:20" x14ac:dyDescent="0.25">
      <c r="A1761" s="15">
        <v>1760</v>
      </c>
      <c r="B1761" s="15" t="s">
        <v>2853</v>
      </c>
      <c r="C1761" s="15">
        <v>4011</v>
      </c>
      <c r="D1761" s="15" t="s">
        <v>3278</v>
      </c>
      <c r="E1761" s="15" t="s">
        <v>2846</v>
      </c>
      <c r="F1761" s="15" t="s">
        <v>2846</v>
      </c>
      <c r="G1761" s="15" t="s">
        <v>68</v>
      </c>
      <c r="H1761" s="15" t="s">
        <v>3213</v>
      </c>
      <c r="I1761" s="15" t="s">
        <v>2856</v>
      </c>
      <c r="J1761" s="15" t="s">
        <v>3035</v>
      </c>
      <c r="K1761" s="15" t="s">
        <v>176</v>
      </c>
      <c r="L1761" s="15" t="s">
        <v>177</v>
      </c>
      <c r="M1761" s="15" t="s">
        <v>177</v>
      </c>
      <c r="N1761" s="16">
        <v>44652</v>
      </c>
      <c r="O1761" s="16">
        <v>45291</v>
      </c>
      <c r="P1761" s="15">
        <v>0</v>
      </c>
      <c r="Q1761" s="15">
        <v>100</v>
      </c>
      <c r="R1761" s="15">
        <v>0</v>
      </c>
      <c r="S1761" s="17">
        <v>0</v>
      </c>
      <c r="T1761" s="17">
        <v>0</v>
      </c>
    </row>
    <row r="1762" spans="1:20" x14ac:dyDescent="0.25">
      <c r="A1762" s="15">
        <v>1761</v>
      </c>
      <c r="B1762" s="15" t="s">
        <v>2853</v>
      </c>
      <c r="C1762" s="15">
        <v>4011</v>
      </c>
      <c r="D1762" s="15" t="s">
        <v>3278</v>
      </c>
      <c r="E1762" s="15" t="s">
        <v>2846</v>
      </c>
      <c r="F1762" s="15" t="s">
        <v>2846</v>
      </c>
      <c r="G1762" s="15" t="s">
        <v>69</v>
      </c>
      <c r="H1762" s="15" t="s">
        <v>3214</v>
      </c>
      <c r="I1762" s="15" t="s">
        <v>2856</v>
      </c>
      <c r="J1762" s="15" t="s">
        <v>3035</v>
      </c>
      <c r="K1762" s="15" t="s">
        <v>176</v>
      </c>
      <c r="L1762" s="15" t="s">
        <v>177</v>
      </c>
      <c r="M1762" s="15" t="s">
        <v>177</v>
      </c>
      <c r="N1762" s="16">
        <v>44378</v>
      </c>
      <c r="O1762" s="16">
        <v>45291</v>
      </c>
      <c r="P1762" s="15">
        <v>50</v>
      </c>
      <c r="Q1762" s="15">
        <v>100</v>
      </c>
      <c r="R1762" s="15">
        <v>0</v>
      </c>
      <c r="S1762" s="17">
        <v>0</v>
      </c>
      <c r="T1762" s="17">
        <v>0</v>
      </c>
    </row>
    <row r="1763" spans="1:20" x14ac:dyDescent="0.25">
      <c r="A1763" s="15">
        <v>1762</v>
      </c>
      <c r="B1763" s="15" t="s">
        <v>2853</v>
      </c>
      <c r="C1763" s="15">
        <v>4011</v>
      </c>
      <c r="D1763" s="15" t="s">
        <v>3278</v>
      </c>
      <c r="E1763" s="15" t="s">
        <v>2846</v>
      </c>
      <c r="F1763" s="15" t="s">
        <v>2846</v>
      </c>
      <c r="G1763" s="15" t="s">
        <v>2980</v>
      </c>
      <c r="H1763" s="15" t="s">
        <v>3215</v>
      </c>
      <c r="I1763" s="15" t="s">
        <v>2856</v>
      </c>
      <c r="J1763" s="15" t="s">
        <v>144</v>
      </c>
      <c r="K1763" s="15" t="s">
        <v>145</v>
      </c>
      <c r="L1763" s="15" t="s">
        <v>146</v>
      </c>
      <c r="M1763" s="15" t="s">
        <v>147</v>
      </c>
      <c r="N1763" s="16">
        <v>44576</v>
      </c>
      <c r="O1763" s="16">
        <v>45657</v>
      </c>
      <c r="P1763" s="15">
        <v>0</v>
      </c>
      <c r="Q1763" s="15">
        <v>100</v>
      </c>
      <c r="R1763" s="15">
        <v>0</v>
      </c>
      <c r="S1763" s="17">
        <v>0</v>
      </c>
      <c r="T1763" s="17">
        <v>0</v>
      </c>
    </row>
    <row r="1764" spans="1:20" x14ac:dyDescent="0.25">
      <c r="A1764" s="15">
        <v>1763</v>
      </c>
      <c r="B1764" s="15" t="s">
        <v>2853</v>
      </c>
      <c r="C1764" s="15">
        <v>4011</v>
      </c>
      <c r="D1764" s="15" t="s">
        <v>3278</v>
      </c>
      <c r="E1764" s="15" t="s">
        <v>2846</v>
      </c>
      <c r="F1764" s="15" t="s">
        <v>2846</v>
      </c>
      <c r="G1764" s="15" t="s">
        <v>2982</v>
      </c>
      <c r="H1764" s="15" t="s">
        <v>3216</v>
      </c>
      <c r="I1764" s="15" t="s">
        <v>2856</v>
      </c>
      <c r="J1764" s="15" t="s">
        <v>162</v>
      </c>
      <c r="K1764" s="15" t="s">
        <v>163</v>
      </c>
      <c r="L1764" s="15" t="s">
        <v>164</v>
      </c>
      <c r="M1764" s="15" t="s">
        <v>164</v>
      </c>
      <c r="N1764" s="16">
        <v>44211</v>
      </c>
      <c r="O1764" s="16">
        <v>45291</v>
      </c>
      <c r="P1764" s="15">
        <v>50</v>
      </c>
      <c r="Q1764" s="15">
        <v>100</v>
      </c>
      <c r="R1764" s="15">
        <v>0</v>
      </c>
      <c r="S1764" s="17">
        <v>0</v>
      </c>
      <c r="T1764" s="17">
        <v>0</v>
      </c>
    </row>
    <row r="1765" spans="1:20" x14ac:dyDescent="0.25">
      <c r="A1765" s="15">
        <v>1764</v>
      </c>
      <c r="B1765" s="15" t="s">
        <v>2853</v>
      </c>
      <c r="C1765" s="15">
        <v>4011</v>
      </c>
      <c r="D1765" s="15" t="s">
        <v>3278</v>
      </c>
      <c r="E1765" s="15" t="s">
        <v>2846</v>
      </c>
      <c r="F1765" s="15" t="s">
        <v>2846</v>
      </c>
      <c r="G1765" s="15" t="s">
        <v>2984</v>
      </c>
      <c r="H1765" s="15" t="s">
        <v>3217</v>
      </c>
      <c r="I1765" s="15" t="s">
        <v>2856</v>
      </c>
      <c r="J1765" s="15" t="s">
        <v>85</v>
      </c>
      <c r="K1765" s="15" t="s">
        <v>86</v>
      </c>
      <c r="L1765" s="15" t="s">
        <v>87</v>
      </c>
      <c r="M1765" s="15" t="s">
        <v>88</v>
      </c>
      <c r="N1765" s="16">
        <v>44211</v>
      </c>
      <c r="O1765" s="16">
        <v>44926</v>
      </c>
      <c r="P1765" s="15">
        <v>60</v>
      </c>
      <c r="Q1765" s="15">
        <v>100</v>
      </c>
      <c r="R1765" s="15">
        <v>0</v>
      </c>
      <c r="S1765" s="17">
        <v>0</v>
      </c>
      <c r="T1765" s="17">
        <v>0</v>
      </c>
    </row>
    <row r="1766" spans="1:20" x14ac:dyDescent="0.25">
      <c r="A1766" s="15">
        <v>1765</v>
      </c>
      <c r="B1766" s="15" t="s">
        <v>2853</v>
      </c>
      <c r="C1766" s="15">
        <v>4011</v>
      </c>
      <c r="D1766" s="15" t="s">
        <v>3278</v>
      </c>
      <c r="E1766" s="15" t="s">
        <v>2846</v>
      </c>
      <c r="F1766" s="15" t="s">
        <v>2846</v>
      </c>
      <c r="G1766" s="15" t="s">
        <v>3145</v>
      </c>
      <c r="H1766" s="15" t="s">
        <v>3218</v>
      </c>
      <c r="I1766" s="15" t="s">
        <v>2856</v>
      </c>
      <c r="J1766" s="15" t="s">
        <v>85</v>
      </c>
      <c r="K1766" s="15" t="s">
        <v>86</v>
      </c>
      <c r="L1766" s="15" t="s">
        <v>87</v>
      </c>
      <c r="M1766" s="15" t="s">
        <v>88</v>
      </c>
      <c r="N1766" s="16">
        <v>44211</v>
      </c>
      <c r="O1766" s="16">
        <v>46022</v>
      </c>
      <c r="P1766" s="15">
        <v>25</v>
      </c>
      <c r="Q1766" s="15">
        <v>100</v>
      </c>
      <c r="R1766" s="15">
        <v>0</v>
      </c>
      <c r="S1766" s="17">
        <v>0</v>
      </c>
      <c r="T1766" s="17">
        <v>0</v>
      </c>
    </row>
    <row r="1767" spans="1:20" x14ac:dyDescent="0.25">
      <c r="A1767" s="15">
        <v>1766</v>
      </c>
      <c r="B1767" s="15" t="s">
        <v>2853</v>
      </c>
      <c r="C1767" s="15">
        <v>4011</v>
      </c>
      <c r="D1767" s="15" t="s">
        <v>3278</v>
      </c>
      <c r="E1767" s="15" t="s">
        <v>2846</v>
      </c>
      <c r="F1767" s="15" t="s">
        <v>2846</v>
      </c>
      <c r="G1767" s="15" t="s">
        <v>3147</v>
      </c>
      <c r="H1767" s="15" t="s">
        <v>3219</v>
      </c>
      <c r="I1767" s="15" t="s">
        <v>2856</v>
      </c>
      <c r="J1767" s="15" t="s">
        <v>85</v>
      </c>
      <c r="K1767" s="15" t="s">
        <v>86</v>
      </c>
      <c r="L1767" s="15" t="s">
        <v>87</v>
      </c>
      <c r="M1767" s="15" t="s">
        <v>88</v>
      </c>
      <c r="N1767" s="16">
        <v>44211</v>
      </c>
      <c r="O1767" s="16">
        <v>46022</v>
      </c>
      <c r="P1767" s="15">
        <v>25</v>
      </c>
      <c r="Q1767" s="15">
        <v>100</v>
      </c>
      <c r="R1767" s="15">
        <v>0</v>
      </c>
      <c r="S1767" s="17">
        <v>0</v>
      </c>
      <c r="T1767" s="17">
        <v>0</v>
      </c>
    </row>
    <row r="1768" spans="1:20" x14ac:dyDescent="0.25">
      <c r="A1768" s="15">
        <v>1767</v>
      </c>
      <c r="B1768" s="15" t="s">
        <v>2853</v>
      </c>
      <c r="C1768" s="15">
        <v>4011</v>
      </c>
      <c r="D1768" s="15" t="s">
        <v>3278</v>
      </c>
      <c r="E1768" s="15" t="s">
        <v>2846</v>
      </c>
      <c r="F1768" s="15" t="s">
        <v>2846</v>
      </c>
      <c r="G1768" s="15" t="s">
        <v>3149</v>
      </c>
      <c r="H1768" s="15" t="s">
        <v>3220</v>
      </c>
      <c r="I1768" s="15" t="s">
        <v>2856</v>
      </c>
      <c r="J1768" s="15" t="s">
        <v>85</v>
      </c>
      <c r="K1768" s="15" t="s">
        <v>86</v>
      </c>
      <c r="L1768" s="15" t="s">
        <v>87</v>
      </c>
      <c r="M1768" s="15" t="s">
        <v>88</v>
      </c>
      <c r="N1768" s="16">
        <v>44211</v>
      </c>
      <c r="O1768" s="16">
        <v>46022</v>
      </c>
      <c r="P1768" s="15">
        <v>25</v>
      </c>
      <c r="Q1768" s="15">
        <v>100</v>
      </c>
      <c r="R1768" s="15">
        <v>0</v>
      </c>
      <c r="S1768" s="17">
        <v>0</v>
      </c>
      <c r="T1768" s="17">
        <v>0</v>
      </c>
    </row>
    <row r="1769" spans="1:20" x14ac:dyDescent="0.25">
      <c r="A1769" s="15">
        <v>1768</v>
      </c>
      <c r="B1769" s="15" t="s">
        <v>2853</v>
      </c>
      <c r="C1769" s="15">
        <v>4011</v>
      </c>
      <c r="D1769" s="15" t="s">
        <v>3278</v>
      </c>
      <c r="E1769" s="15" t="s">
        <v>2846</v>
      </c>
      <c r="F1769" s="15" t="s">
        <v>2846</v>
      </c>
      <c r="G1769" s="15" t="s">
        <v>3221</v>
      </c>
      <c r="H1769" s="15" t="s">
        <v>3222</v>
      </c>
      <c r="I1769" s="15" t="s">
        <v>2856</v>
      </c>
      <c r="J1769" s="15" t="s">
        <v>148</v>
      </c>
      <c r="K1769" s="15" t="s">
        <v>149</v>
      </c>
      <c r="L1769" s="15" t="s">
        <v>132</v>
      </c>
      <c r="M1769" s="15" t="s">
        <v>133</v>
      </c>
      <c r="N1769" s="16">
        <v>44211</v>
      </c>
      <c r="O1769" s="16">
        <v>44926</v>
      </c>
      <c r="P1769" s="15">
        <v>60</v>
      </c>
      <c r="Q1769" s="15">
        <v>100</v>
      </c>
      <c r="R1769" s="15">
        <v>0</v>
      </c>
      <c r="S1769" s="17">
        <v>0</v>
      </c>
      <c r="T1769" s="17">
        <v>0</v>
      </c>
    </row>
    <row r="1770" spans="1:20" x14ac:dyDescent="0.25">
      <c r="A1770" s="15">
        <v>1769</v>
      </c>
      <c r="B1770" s="15" t="s">
        <v>2853</v>
      </c>
      <c r="C1770" s="15">
        <v>4011</v>
      </c>
      <c r="D1770" s="15" t="s">
        <v>3278</v>
      </c>
      <c r="E1770" s="15" t="s">
        <v>2846</v>
      </c>
      <c r="F1770" s="15" t="s">
        <v>2846</v>
      </c>
      <c r="G1770" s="15" t="s">
        <v>3223</v>
      </c>
      <c r="H1770" s="15" t="s">
        <v>3224</v>
      </c>
      <c r="I1770" s="15" t="s">
        <v>2856</v>
      </c>
      <c r="J1770" s="15" t="s">
        <v>85</v>
      </c>
      <c r="K1770" s="15" t="s">
        <v>86</v>
      </c>
      <c r="L1770" s="15" t="s">
        <v>87</v>
      </c>
      <c r="M1770" s="15" t="s">
        <v>88</v>
      </c>
      <c r="N1770" s="16">
        <v>44211</v>
      </c>
      <c r="O1770" s="16">
        <v>45291</v>
      </c>
      <c r="P1770" s="15">
        <v>35</v>
      </c>
      <c r="Q1770" s="15">
        <v>100</v>
      </c>
      <c r="R1770" s="15">
        <v>0</v>
      </c>
      <c r="S1770" s="17">
        <v>0</v>
      </c>
      <c r="T1770" s="17">
        <v>0</v>
      </c>
    </row>
    <row r="1771" spans="1:20" x14ac:dyDescent="0.25">
      <c r="A1771" s="15">
        <v>1770</v>
      </c>
      <c r="B1771" s="15" t="s">
        <v>2853</v>
      </c>
      <c r="C1771" s="15">
        <v>4011</v>
      </c>
      <c r="D1771" s="15" t="s">
        <v>3278</v>
      </c>
      <c r="E1771" s="15" t="s">
        <v>2846</v>
      </c>
      <c r="F1771" s="15" t="s">
        <v>2846</v>
      </c>
      <c r="G1771" s="15" t="s">
        <v>3225</v>
      </c>
      <c r="H1771" s="15" t="s">
        <v>3226</v>
      </c>
      <c r="I1771" s="15" t="s">
        <v>2856</v>
      </c>
      <c r="J1771" s="15" t="s">
        <v>85</v>
      </c>
      <c r="K1771" s="15" t="s">
        <v>86</v>
      </c>
      <c r="L1771" s="15" t="s">
        <v>87</v>
      </c>
      <c r="M1771" s="15" t="s">
        <v>88</v>
      </c>
      <c r="N1771" s="16">
        <v>44211</v>
      </c>
      <c r="O1771" s="16">
        <v>45291</v>
      </c>
      <c r="P1771" s="15">
        <v>50</v>
      </c>
      <c r="Q1771" s="15">
        <v>100</v>
      </c>
      <c r="R1771" s="15">
        <v>0</v>
      </c>
      <c r="S1771" s="17">
        <v>0</v>
      </c>
      <c r="T1771" s="17">
        <v>0</v>
      </c>
    </row>
    <row r="1772" spans="1:20" x14ac:dyDescent="0.25">
      <c r="A1772" s="15">
        <v>1771</v>
      </c>
      <c r="B1772" s="15" t="s">
        <v>2853</v>
      </c>
      <c r="C1772" s="15">
        <v>4011</v>
      </c>
      <c r="D1772" s="15" t="s">
        <v>3278</v>
      </c>
      <c r="E1772" s="15" t="s">
        <v>2846</v>
      </c>
      <c r="F1772" s="15" t="s">
        <v>2846</v>
      </c>
      <c r="G1772" s="15" t="s">
        <v>117</v>
      </c>
      <c r="H1772" s="15" t="s">
        <v>3227</v>
      </c>
      <c r="I1772" s="15" t="s">
        <v>2856</v>
      </c>
      <c r="J1772" s="15" t="s">
        <v>85</v>
      </c>
      <c r="K1772" s="15" t="s">
        <v>86</v>
      </c>
      <c r="L1772" s="15" t="s">
        <v>87</v>
      </c>
      <c r="M1772" s="15" t="s">
        <v>88</v>
      </c>
      <c r="N1772" s="16">
        <v>44211</v>
      </c>
      <c r="O1772" s="16">
        <v>45291</v>
      </c>
      <c r="P1772" s="15">
        <v>50</v>
      </c>
      <c r="Q1772" s="15">
        <v>100</v>
      </c>
      <c r="R1772" s="15">
        <v>0</v>
      </c>
      <c r="S1772" s="17">
        <v>0</v>
      </c>
      <c r="T1772" s="17">
        <v>0</v>
      </c>
    </row>
    <row r="1773" spans="1:20" x14ac:dyDescent="0.25">
      <c r="A1773" s="15">
        <v>1772</v>
      </c>
      <c r="B1773" s="15" t="s">
        <v>2853</v>
      </c>
      <c r="C1773" s="15">
        <v>4011</v>
      </c>
      <c r="D1773" s="15" t="s">
        <v>3278</v>
      </c>
      <c r="E1773" s="15" t="s">
        <v>2846</v>
      </c>
      <c r="F1773" s="15" t="s">
        <v>2846</v>
      </c>
      <c r="G1773" s="15" t="s">
        <v>530</v>
      </c>
      <c r="H1773" s="15" t="s">
        <v>3228</v>
      </c>
      <c r="I1773" s="15" t="s">
        <v>2856</v>
      </c>
      <c r="J1773" s="15" t="s">
        <v>90</v>
      </c>
      <c r="K1773" s="15" t="s">
        <v>91</v>
      </c>
      <c r="L1773" s="15" t="s">
        <v>92</v>
      </c>
      <c r="M1773" s="15" t="s">
        <v>93</v>
      </c>
      <c r="N1773" s="16">
        <v>44211</v>
      </c>
      <c r="O1773" s="16">
        <v>46022</v>
      </c>
      <c r="P1773" s="15">
        <v>25</v>
      </c>
      <c r="Q1773" s="15">
        <v>100</v>
      </c>
      <c r="R1773" s="15">
        <v>0</v>
      </c>
      <c r="S1773" s="17">
        <v>0</v>
      </c>
      <c r="T1773" s="17">
        <v>0</v>
      </c>
    </row>
    <row r="1774" spans="1:20" x14ac:dyDescent="0.25">
      <c r="A1774" s="15">
        <v>1773</v>
      </c>
      <c r="B1774" s="15" t="s">
        <v>2853</v>
      </c>
      <c r="C1774" s="15">
        <v>4011</v>
      </c>
      <c r="D1774" s="15" t="s">
        <v>3278</v>
      </c>
      <c r="E1774" s="15" t="s">
        <v>2846</v>
      </c>
      <c r="F1774" s="15" t="s">
        <v>2846</v>
      </c>
      <c r="G1774" s="15" t="s">
        <v>3229</v>
      </c>
      <c r="H1774" s="15" t="s">
        <v>3230</v>
      </c>
      <c r="I1774" s="15" t="s">
        <v>2856</v>
      </c>
      <c r="J1774" s="15" t="s">
        <v>90</v>
      </c>
      <c r="K1774" s="15" t="s">
        <v>91</v>
      </c>
      <c r="L1774" s="15" t="s">
        <v>92</v>
      </c>
      <c r="M1774" s="15" t="s">
        <v>93</v>
      </c>
      <c r="N1774" s="16">
        <v>44211</v>
      </c>
      <c r="O1774" s="16">
        <v>44926</v>
      </c>
      <c r="P1774" s="15">
        <v>40</v>
      </c>
      <c r="Q1774" s="15">
        <v>100</v>
      </c>
      <c r="R1774" s="15">
        <v>0</v>
      </c>
      <c r="S1774" s="17">
        <v>0</v>
      </c>
      <c r="T1774" s="17">
        <v>0</v>
      </c>
    </row>
    <row r="1775" spans="1:20" x14ac:dyDescent="0.25">
      <c r="A1775" s="15">
        <v>1774</v>
      </c>
      <c r="B1775" s="15" t="s">
        <v>2853</v>
      </c>
      <c r="C1775" s="15">
        <v>4011</v>
      </c>
      <c r="D1775" s="15" t="s">
        <v>3278</v>
      </c>
      <c r="E1775" s="15" t="s">
        <v>2846</v>
      </c>
      <c r="F1775" s="15" t="s">
        <v>2846</v>
      </c>
      <c r="G1775" s="15" t="s">
        <v>3231</v>
      </c>
      <c r="H1775" s="15" t="s">
        <v>3232</v>
      </c>
      <c r="I1775" s="15" t="s">
        <v>2856</v>
      </c>
      <c r="J1775" s="15" t="s">
        <v>85</v>
      </c>
      <c r="K1775" s="15" t="s">
        <v>86</v>
      </c>
      <c r="L1775" s="15" t="s">
        <v>87</v>
      </c>
      <c r="M1775" s="15" t="s">
        <v>88</v>
      </c>
      <c r="N1775" s="16">
        <v>44211</v>
      </c>
      <c r="O1775" s="16">
        <v>45291</v>
      </c>
      <c r="P1775" s="15">
        <v>40</v>
      </c>
      <c r="Q1775" s="15">
        <v>100</v>
      </c>
      <c r="R1775" s="15">
        <v>0</v>
      </c>
      <c r="S1775" s="17">
        <v>0</v>
      </c>
      <c r="T1775" s="17">
        <v>0</v>
      </c>
    </row>
    <row r="1776" spans="1:20" x14ac:dyDescent="0.25">
      <c r="A1776" s="15">
        <v>1775</v>
      </c>
      <c r="B1776" s="15" t="s">
        <v>2853</v>
      </c>
      <c r="C1776" s="15">
        <v>4011</v>
      </c>
      <c r="D1776" s="15" t="s">
        <v>3278</v>
      </c>
      <c r="E1776" s="15" t="s">
        <v>2846</v>
      </c>
      <c r="F1776" s="15" t="s">
        <v>2846</v>
      </c>
      <c r="G1776" s="15" t="s">
        <v>3233</v>
      </c>
      <c r="H1776" s="15" t="s">
        <v>3234</v>
      </c>
      <c r="I1776" s="15" t="s">
        <v>2856</v>
      </c>
      <c r="J1776" s="15" t="s">
        <v>162</v>
      </c>
      <c r="K1776" s="15" t="s">
        <v>163</v>
      </c>
      <c r="L1776" s="15" t="s">
        <v>164</v>
      </c>
      <c r="M1776" s="15" t="s">
        <v>164</v>
      </c>
      <c r="N1776" s="16">
        <v>44211</v>
      </c>
      <c r="O1776" s="16">
        <v>46022</v>
      </c>
      <c r="P1776" s="15">
        <v>25</v>
      </c>
      <c r="Q1776" s="15">
        <v>100</v>
      </c>
      <c r="R1776" s="15">
        <v>0</v>
      </c>
      <c r="S1776" s="17">
        <v>0</v>
      </c>
      <c r="T1776" s="17">
        <v>0</v>
      </c>
    </row>
    <row r="1777" spans="1:20" x14ac:dyDescent="0.25">
      <c r="A1777" s="15">
        <v>1776</v>
      </c>
      <c r="B1777" s="15" t="s">
        <v>2853</v>
      </c>
      <c r="C1777" s="15">
        <v>4011</v>
      </c>
      <c r="D1777" s="15" t="s">
        <v>3278</v>
      </c>
      <c r="E1777" s="15" t="s">
        <v>2846</v>
      </c>
      <c r="F1777" s="15" t="s">
        <v>2846</v>
      </c>
      <c r="G1777" s="15" t="s">
        <v>3235</v>
      </c>
      <c r="H1777" s="15" t="s">
        <v>3236</v>
      </c>
      <c r="I1777" s="15" t="s">
        <v>2856</v>
      </c>
      <c r="J1777" s="15" t="s">
        <v>3273</v>
      </c>
      <c r="K1777" s="15" t="s">
        <v>312</v>
      </c>
      <c r="L1777" s="15" t="s">
        <v>313</v>
      </c>
      <c r="M1777" s="15" t="s">
        <v>314</v>
      </c>
      <c r="N1777" s="16">
        <v>44211</v>
      </c>
      <c r="O1777" s="16">
        <v>46022</v>
      </c>
      <c r="P1777" s="15">
        <v>25</v>
      </c>
      <c r="Q1777" s="15">
        <v>100</v>
      </c>
      <c r="R1777" s="15">
        <v>0</v>
      </c>
      <c r="S1777" s="17">
        <v>0</v>
      </c>
      <c r="T1777" s="17">
        <v>0</v>
      </c>
    </row>
    <row r="1778" spans="1:20" x14ac:dyDescent="0.25">
      <c r="A1778" s="15">
        <v>1777</v>
      </c>
      <c r="B1778" s="15" t="s">
        <v>2853</v>
      </c>
      <c r="C1778" s="15">
        <v>4011</v>
      </c>
      <c r="D1778" s="15" t="s">
        <v>3278</v>
      </c>
      <c r="E1778" s="15" t="s">
        <v>2846</v>
      </c>
      <c r="F1778" s="15" t="s">
        <v>2846</v>
      </c>
      <c r="G1778" s="15" t="s">
        <v>3237</v>
      </c>
      <c r="H1778" s="15" t="s">
        <v>3238</v>
      </c>
      <c r="I1778" s="15" t="s">
        <v>2856</v>
      </c>
      <c r="J1778" s="15" t="s">
        <v>175</v>
      </c>
      <c r="K1778" s="15" t="s">
        <v>176</v>
      </c>
      <c r="L1778" s="15" t="s">
        <v>177</v>
      </c>
      <c r="M1778" s="15" t="s">
        <v>177</v>
      </c>
      <c r="N1778" s="16">
        <v>44211</v>
      </c>
      <c r="O1778" s="16">
        <v>46022</v>
      </c>
      <c r="P1778" s="15">
        <v>25</v>
      </c>
      <c r="Q1778" s="15">
        <v>100</v>
      </c>
      <c r="R1778" s="15">
        <v>0</v>
      </c>
      <c r="S1778" s="17">
        <v>0</v>
      </c>
      <c r="T1778" s="17">
        <v>0</v>
      </c>
    </row>
    <row r="1779" spans="1:20" x14ac:dyDescent="0.25">
      <c r="A1779" s="15">
        <v>1778</v>
      </c>
      <c r="B1779" s="15" t="s">
        <v>2853</v>
      </c>
      <c r="C1779" s="15">
        <v>4011</v>
      </c>
      <c r="D1779" s="15" t="s">
        <v>3278</v>
      </c>
      <c r="E1779" s="15" t="s">
        <v>2846</v>
      </c>
      <c r="F1779" s="15" t="s">
        <v>2846</v>
      </c>
      <c r="G1779" s="15" t="s">
        <v>3239</v>
      </c>
      <c r="H1779" s="15" t="s">
        <v>3240</v>
      </c>
      <c r="I1779" s="15" t="s">
        <v>2856</v>
      </c>
      <c r="J1779" s="15" t="s">
        <v>85</v>
      </c>
      <c r="K1779" s="15" t="s">
        <v>86</v>
      </c>
      <c r="L1779" s="15" t="s">
        <v>87</v>
      </c>
      <c r="M1779" s="15" t="s">
        <v>88</v>
      </c>
      <c r="N1779" s="16">
        <v>44211</v>
      </c>
      <c r="O1779" s="16">
        <v>46022</v>
      </c>
      <c r="P1779" s="15">
        <v>25</v>
      </c>
      <c r="Q1779" s="15">
        <v>100</v>
      </c>
      <c r="R1779" s="15">
        <v>0</v>
      </c>
      <c r="S1779" s="17">
        <v>0</v>
      </c>
      <c r="T1779" s="17">
        <v>0</v>
      </c>
    </row>
    <row r="1780" spans="1:20" x14ac:dyDescent="0.25">
      <c r="A1780" s="15">
        <v>1779</v>
      </c>
      <c r="B1780" s="15" t="s">
        <v>2853</v>
      </c>
      <c r="C1780" s="15">
        <v>4011</v>
      </c>
      <c r="D1780" s="15" t="s">
        <v>3278</v>
      </c>
      <c r="E1780" s="15" t="s">
        <v>2846</v>
      </c>
      <c r="F1780" s="15" t="s">
        <v>2846</v>
      </c>
      <c r="G1780" s="15" t="s">
        <v>3241</v>
      </c>
      <c r="H1780" s="15" t="s">
        <v>3242</v>
      </c>
      <c r="I1780" s="15" t="s">
        <v>2856</v>
      </c>
      <c r="J1780" s="15" t="s">
        <v>3035</v>
      </c>
      <c r="K1780" s="15" t="s">
        <v>176</v>
      </c>
      <c r="L1780" s="15" t="s">
        <v>177</v>
      </c>
      <c r="M1780" s="15" t="s">
        <v>177</v>
      </c>
      <c r="N1780" s="16">
        <v>44576</v>
      </c>
      <c r="O1780" s="16">
        <v>45291</v>
      </c>
      <c r="P1780" s="15">
        <v>0</v>
      </c>
      <c r="Q1780" s="15">
        <v>100</v>
      </c>
      <c r="R1780" s="15">
        <v>0</v>
      </c>
      <c r="S1780" s="17">
        <v>0</v>
      </c>
      <c r="T1780" s="17">
        <v>0</v>
      </c>
    </row>
    <row r="1781" spans="1:20" x14ac:dyDescent="0.25">
      <c r="A1781" s="15">
        <v>1780</v>
      </c>
      <c r="B1781" s="15" t="s">
        <v>2853</v>
      </c>
      <c r="C1781" s="15">
        <v>4011</v>
      </c>
      <c r="D1781" s="15" t="s">
        <v>3278</v>
      </c>
      <c r="E1781" s="15" t="s">
        <v>2846</v>
      </c>
      <c r="F1781" s="15" t="s">
        <v>2846</v>
      </c>
      <c r="G1781" s="15" t="s">
        <v>3243</v>
      </c>
      <c r="H1781" s="15" t="s">
        <v>3244</v>
      </c>
      <c r="I1781" s="15" t="s">
        <v>2856</v>
      </c>
      <c r="J1781" s="15" t="s">
        <v>85</v>
      </c>
      <c r="K1781" s="15" t="s">
        <v>86</v>
      </c>
      <c r="L1781" s="15" t="s">
        <v>87</v>
      </c>
      <c r="M1781" s="15" t="s">
        <v>88</v>
      </c>
      <c r="N1781" s="16">
        <v>44211</v>
      </c>
      <c r="O1781" s="16">
        <v>45291</v>
      </c>
      <c r="P1781" s="15">
        <v>50</v>
      </c>
      <c r="Q1781" s="15">
        <v>100</v>
      </c>
      <c r="R1781" s="15">
        <v>0</v>
      </c>
      <c r="S1781" s="17">
        <v>0</v>
      </c>
      <c r="T1781" s="17">
        <v>0</v>
      </c>
    </row>
    <row r="1782" spans="1:20" x14ac:dyDescent="0.25">
      <c r="A1782" s="15">
        <v>1781</v>
      </c>
      <c r="B1782" s="15" t="s">
        <v>2853</v>
      </c>
      <c r="C1782" s="15">
        <v>4011</v>
      </c>
      <c r="D1782" s="15" t="s">
        <v>3278</v>
      </c>
      <c r="E1782" s="15" t="s">
        <v>2846</v>
      </c>
      <c r="F1782" s="15" t="s">
        <v>2846</v>
      </c>
      <c r="G1782" s="15" t="s">
        <v>3245</v>
      </c>
      <c r="H1782" s="15" t="s">
        <v>3246</v>
      </c>
      <c r="I1782" s="15" t="s">
        <v>2856</v>
      </c>
      <c r="J1782" s="15" t="s">
        <v>175</v>
      </c>
      <c r="K1782" s="15" t="s">
        <v>176</v>
      </c>
      <c r="L1782" s="15" t="s">
        <v>177</v>
      </c>
      <c r="M1782" s="15" t="s">
        <v>177</v>
      </c>
      <c r="N1782" s="16">
        <v>44211</v>
      </c>
      <c r="O1782" s="16">
        <v>46022</v>
      </c>
      <c r="P1782" s="15">
        <v>20</v>
      </c>
      <c r="Q1782" s="15">
        <v>100</v>
      </c>
      <c r="R1782" s="15">
        <v>0</v>
      </c>
      <c r="S1782" s="17">
        <v>0</v>
      </c>
      <c r="T1782" s="17">
        <v>0</v>
      </c>
    </row>
    <row r="1783" spans="1:20" x14ac:dyDescent="0.25">
      <c r="A1783" s="15">
        <v>1782</v>
      </c>
      <c r="B1783" s="15" t="s">
        <v>2853</v>
      </c>
      <c r="C1783" s="15">
        <v>4011</v>
      </c>
      <c r="D1783" s="15" t="s">
        <v>3278</v>
      </c>
      <c r="E1783" s="15" t="s">
        <v>2846</v>
      </c>
      <c r="F1783" s="15" t="s">
        <v>2846</v>
      </c>
      <c r="G1783" s="15" t="s">
        <v>3247</v>
      </c>
      <c r="H1783" s="15" t="s">
        <v>3248</v>
      </c>
      <c r="I1783" s="15" t="s">
        <v>2856</v>
      </c>
      <c r="J1783" s="15" t="s">
        <v>148</v>
      </c>
      <c r="K1783" s="15" t="s">
        <v>149</v>
      </c>
      <c r="L1783" s="15" t="s">
        <v>132</v>
      </c>
      <c r="M1783" s="15" t="s">
        <v>133</v>
      </c>
      <c r="N1783" s="16">
        <v>44270</v>
      </c>
      <c r="O1783" s="16">
        <v>44926</v>
      </c>
      <c r="P1783" s="15">
        <v>40</v>
      </c>
      <c r="Q1783" s="15">
        <v>100</v>
      </c>
      <c r="R1783" s="15">
        <v>0</v>
      </c>
      <c r="S1783" s="17">
        <v>0</v>
      </c>
      <c r="T1783" s="17">
        <v>0</v>
      </c>
    </row>
    <row r="1784" spans="1:20" x14ac:dyDescent="0.25">
      <c r="A1784" s="15">
        <v>1783</v>
      </c>
      <c r="B1784" s="15" t="s">
        <v>2853</v>
      </c>
      <c r="C1784" s="15">
        <v>4011</v>
      </c>
      <c r="D1784" s="15" t="s">
        <v>3278</v>
      </c>
      <c r="E1784" s="15" t="s">
        <v>2846</v>
      </c>
      <c r="F1784" s="15" t="s">
        <v>2846</v>
      </c>
      <c r="G1784" s="15" t="s">
        <v>3249</v>
      </c>
      <c r="H1784" s="15" t="s">
        <v>3250</v>
      </c>
      <c r="I1784" s="15" t="s">
        <v>2856</v>
      </c>
      <c r="J1784" s="15" t="s">
        <v>85</v>
      </c>
      <c r="K1784" s="15" t="s">
        <v>86</v>
      </c>
      <c r="L1784" s="15" t="s">
        <v>87</v>
      </c>
      <c r="M1784" s="15" t="s">
        <v>88</v>
      </c>
      <c r="N1784" s="16">
        <v>44211</v>
      </c>
      <c r="O1784" s="16">
        <v>44926</v>
      </c>
      <c r="P1784" s="15">
        <v>50</v>
      </c>
      <c r="Q1784" s="15">
        <v>100</v>
      </c>
      <c r="R1784" s="15">
        <v>0</v>
      </c>
      <c r="S1784" s="17">
        <v>0</v>
      </c>
      <c r="T1784" s="17">
        <v>0</v>
      </c>
    </row>
    <row r="1785" spans="1:20" x14ac:dyDescent="0.25">
      <c r="A1785" s="15">
        <v>1784</v>
      </c>
      <c r="B1785" s="15" t="s">
        <v>2853</v>
      </c>
      <c r="C1785" s="15">
        <v>4011</v>
      </c>
      <c r="D1785" s="15" t="s">
        <v>3278</v>
      </c>
      <c r="E1785" s="15" t="s">
        <v>2846</v>
      </c>
      <c r="F1785" s="15" t="s">
        <v>2846</v>
      </c>
      <c r="G1785" s="15" t="s">
        <v>3251</v>
      </c>
      <c r="H1785" s="15" t="s">
        <v>3252</v>
      </c>
      <c r="I1785" s="15" t="s">
        <v>2856</v>
      </c>
      <c r="J1785" s="15" t="s">
        <v>144</v>
      </c>
      <c r="K1785" s="15" t="s">
        <v>145</v>
      </c>
      <c r="L1785" s="15" t="s">
        <v>146</v>
      </c>
      <c r="M1785" s="15" t="s">
        <v>147</v>
      </c>
      <c r="N1785" s="16">
        <v>44197</v>
      </c>
      <c r="O1785" s="16">
        <v>44926</v>
      </c>
      <c r="P1785" s="15">
        <v>50</v>
      </c>
      <c r="Q1785" s="15">
        <v>100</v>
      </c>
      <c r="R1785" s="15">
        <v>0</v>
      </c>
      <c r="S1785" s="17">
        <v>0</v>
      </c>
      <c r="T1785" s="17">
        <v>0</v>
      </c>
    </row>
    <row r="1786" spans="1:20" x14ac:dyDescent="0.25">
      <c r="A1786" s="15">
        <v>1785</v>
      </c>
      <c r="B1786" s="15" t="s">
        <v>2853</v>
      </c>
      <c r="C1786" s="15">
        <v>4011</v>
      </c>
      <c r="D1786" s="15" t="s">
        <v>3278</v>
      </c>
      <c r="E1786" s="15" t="s">
        <v>2846</v>
      </c>
      <c r="F1786" s="15" t="s">
        <v>2846</v>
      </c>
      <c r="G1786" s="15" t="s">
        <v>3253</v>
      </c>
      <c r="H1786" s="15" t="s">
        <v>3254</v>
      </c>
      <c r="I1786" s="15" t="s">
        <v>2856</v>
      </c>
      <c r="J1786" s="15" t="s">
        <v>85</v>
      </c>
      <c r="K1786" s="15" t="s">
        <v>86</v>
      </c>
      <c r="L1786" s="15" t="s">
        <v>87</v>
      </c>
      <c r="M1786" s="15" t="s">
        <v>88</v>
      </c>
      <c r="N1786" s="16">
        <v>44211</v>
      </c>
      <c r="O1786" s="16">
        <v>45291</v>
      </c>
      <c r="P1786" s="15">
        <v>35</v>
      </c>
      <c r="Q1786" s="15">
        <v>100</v>
      </c>
      <c r="R1786" s="15">
        <v>0</v>
      </c>
      <c r="S1786" s="17">
        <v>0</v>
      </c>
      <c r="T1786" s="17">
        <v>0</v>
      </c>
    </row>
    <row r="1787" spans="1:20" x14ac:dyDescent="0.25">
      <c r="A1787" s="15">
        <v>1786</v>
      </c>
      <c r="B1787" s="15" t="s">
        <v>2853</v>
      </c>
      <c r="C1787" s="15">
        <v>4011</v>
      </c>
      <c r="D1787" s="15" t="s">
        <v>3278</v>
      </c>
      <c r="E1787" s="15" t="s">
        <v>2846</v>
      </c>
      <c r="F1787" s="15" t="s">
        <v>2846</v>
      </c>
      <c r="G1787" s="15" t="s">
        <v>3255</v>
      </c>
      <c r="H1787" s="15" t="s">
        <v>3256</v>
      </c>
      <c r="I1787" s="15" t="s">
        <v>2856</v>
      </c>
      <c r="J1787" s="15" t="s">
        <v>85</v>
      </c>
      <c r="K1787" s="15" t="s">
        <v>86</v>
      </c>
      <c r="L1787" s="15" t="s">
        <v>87</v>
      </c>
      <c r="M1787" s="15" t="s">
        <v>88</v>
      </c>
      <c r="N1787" s="16">
        <v>44211</v>
      </c>
      <c r="O1787" s="16">
        <v>45291</v>
      </c>
      <c r="P1787" s="15">
        <v>40</v>
      </c>
      <c r="Q1787" s="15">
        <v>100</v>
      </c>
      <c r="R1787" s="15">
        <v>0</v>
      </c>
      <c r="S1787" s="17">
        <v>0</v>
      </c>
      <c r="T1787" s="17">
        <v>0</v>
      </c>
    </row>
    <row r="1788" spans="1:20" x14ac:dyDescent="0.25">
      <c r="A1788" s="15">
        <v>1787</v>
      </c>
      <c r="B1788" s="15" t="s">
        <v>2853</v>
      </c>
      <c r="C1788" s="15">
        <v>4011</v>
      </c>
      <c r="D1788" s="15" t="s">
        <v>3278</v>
      </c>
      <c r="E1788" s="15" t="s">
        <v>2846</v>
      </c>
      <c r="F1788" s="15" t="s">
        <v>2846</v>
      </c>
      <c r="G1788" s="15" t="s">
        <v>3257</v>
      </c>
      <c r="H1788" s="15" t="s">
        <v>3258</v>
      </c>
      <c r="I1788" s="15" t="s">
        <v>2856</v>
      </c>
      <c r="J1788" s="15" t="s">
        <v>178</v>
      </c>
      <c r="K1788" s="15" t="s">
        <v>179</v>
      </c>
      <c r="L1788" s="15" t="s">
        <v>180</v>
      </c>
      <c r="M1788" s="15" t="s">
        <v>181</v>
      </c>
      <c r="N1788" s="16">
        <v>44197</v>
      </c>
      <c r="O1788" s="16">
        <v>45291</v>
      </c>
      <c r="P1788" s="15">
        <v>35</v>
      </c>
      <c r="Q1788" s="15">
        <v>100</v>
      </c>
      <c r="R1788" s="15">
        <v>0</v>
      </c>
      <c r="S1788" s="17">
        <v>0</v>
      </c>
      <c r="T1788" s="17">
        <v>0</v>
      </c>
    </row>
    <row r="1789" spans="1:20" x14ac:dyDescent="0.25">
      <c r="A1789" s="15">
        <v>1788</v>
      </c>
      <c r="B1789" s="15" t="s">
        <v>2853</v>
      </c>
      <c r="C1789" s="15">
        <v>4011</v>
      </c>
      <c r="D1789" s="15" t="s">
        <v>3278</v>
      </c>
      <c r="E1789" s="15" t="s">
        <v>2846</v>
      </c>
      <c r="F1789" s="15" t="s">
        <v>2846</v>
      </c>
      <c r="G1789" s="15" t="s">
        <v>3259</v>
      </c>
      <c r="H1789" s="15" t="s">
        <v>3260</v>
      </c>
      <c r="I1789" s="15" t="s">
        <v>2856</v>
      </c>
      <c r="J1789" s="15" t="s">
        <v>85</v>
      </c>
      <c r="K1789" s="15" t="s">
        <v>86</v>
      </c>
      <c r="L1789" s="15" t="s">
        <v>87</v>
      </c>
      <c r="M1789" s="15" t="s">
        <v>88</v>
      </c>
      <c r="N1789" s="16">
        <v>44211</v>
      </c>
      <c r="O1789" s="16">
        <v>46022</v>
      </c>
      <c r="P1789" s="15">
        <v>25</v>
      </c>
      <c r="Q1789" s="15">
        <v>100</v>
      </c>
      <c r="R1789" s="15">
        <v>0</v>
      </c>
      <c r="S1789" s="17">
        <v>0</v>
      </c>
      <c r="T1789" s="17">
        <v>0</v>
      </c>
    </row>
    <row r="1790" spans="1:20" x14ac:dyDescent="0.25">
      <c r="A1790" s="15">
        <v>1789</v>
      </c>
      <c r="B1790" s="15" t="s">
        <v>2853</v>
      </c>
      <c r="C1790" s="15">
        <v>4011</v>
      </c>
      <c r="D1790" s="15" t="s">
        <v>3278</v>
      </c>
      <c r="E1790" s="15" t="s">
        <v>2846</v>
      </c>
      <c r="F1790" s="15" t="s">
        <v>2846</v>
      </c>
      <c r="G1790" s="15" t="s">
        <v>20</v>
      </c>
      <c r="H1790" s="15" t="s">
        <v>3261</v>
      </c>
      <c r="I1790" s="15" t="s">
        <v>2856</v>
      </c>
      <c r="J1790" s="15" t="s">
        <v>175</v>
      </c>
      <c r="K1790" s="15" t="s">
        <v>176</v>
      </c>
      <c r="L1790" s="15" t="s">
        <v>177</v>
      </c>
      <c r="M1790" s="15" t="s">
        <v>177</v>
      </c>
      <c r="N1790" s="16">
        <v>44211</v>
      </c>
      <c r="O1790" s="16">
        <v>46022</v>
      </c>
      <c r="P1790" s="15">
        <v>30</v>
      </c>
      <c r="Q1790" s="15">
        <v>100</v>
      </c>
      <c r="R1790" s="15">
        <v>0</v>
      </c>
      <c r="S1790" s="17">
        <v>0</v>
      </c>
      <c r="T1790" s="17">
        <v>0</v>
      </c>
    </row>
    <row r="1791" spans="1:20" x14ac:dyDescent="0.25">
      <c r="A1791" s="15">
        <v>1790</v>
      </c>
      <c r="B1791" s="15" t="s">
        <v>2853</v>
      </c>
      <c r="C1791" s="15">
        <v>4011</v>
      </c>
      <c r="D1791" s="15" t="s">
        <v>3278</v>
      </c>
      <c r="E1791" s="15" t="s">
        <v>2846</v>
      </c>
      <c r="F1791" s="15" t="s">
        <v>2846</v>
      </c>
      <c r="G1791" s="15" t="s">
        <v>21</v>
      </c>
      <c r="H1791" s="15" t="s">
        <v>3262</v>
      </c>
      <c r="I1791" s="15" t="s">
        <v>2856</v>
      </c>
      <c r="J1791" s="15" t="s">
        <v>85</v>
      </c>
      <c r="K1791" s="15" t="s">
        <v>86</v>
      </c>
      <c r="L1791" s="15" t="s">
        <v>87</v>
      </c>
      <c r="M1791" s="15" t="s">
        <v>88</v>
      </c>
      <c r="N1791" s="16">
        <v>44211</v>
      </c>
      <c r="O1791" s="16">
        <v>46022</v>
      </c>
      <c r="P1791" s="15">
        <v>25</v>
      </c>
      <c r="Q1791" s="15">
        <v>100</v>
      </c>
      <c r="R1791" s="15">
        <v>0</v>
      </c>
      <c r="S1791" s="17">
        <v>0</v>
      </c>
      <c r="T1791" s="17">
        <v>0</v>
      </c>
    </row>
    <row r="1792" spans="1:20" x14ac:dyDescent="0.25">
      <c r="A1792" s="15">
        <v>1791</v>
      </c>
      <c r="B1792" s="15" t="s">
        <v>2853</v>
      </c>
      <c r="C1792" s="15">
        <v>4011</v>
      </c>
      <c r="D1792" s="15" t="s">
        <v>3278</v>
      </c>
      <c r="E1792" s="15" t="s">
        <v>2846</v>
      </c>
      <c r="F1792" s="15" t="s">
        <v>2846</v>
      </c>
      <c r="G1792" s="15" t="s">
        <v>22</v>
      </c>
      <c r="H1792" s="15" t="s">
        <v>3263</v>
      </c>
      <c r="I1792" s="15" t="s">
        <v>2856</v>
      </c>
      <c r="J1792" s="15" t="s">
        <v>306</v>
      </c>
      <c r="K1792" s="15" t="s">
        <v>307</v>
      </c>
      <c r="L1792" s="15" t="s">
        <v>308</v>
      </c>
      <c r="M1792" s="15" t="s">
        <v>308</v>
      </c>
      <c r="N1792" s="16">
        <v>44211</v>
      </c>
      <c r="O1792" s="16">
        <v>46022</v>
      </c>
      <c r="P1792" s="15">
        <v>55.000000000000007</v>
      </c>
      <c r="Q1792" s="15">
        <v>100</v>
      </c>
      <c r="R1792" s="15">
        <v>0</v>
      </c>
      <c r="S1792" s="17">
        <v>0</v>
      </c>
      <c r="T1792" s="17">
        <v>0</v>
      </c>
    </row>
    <row r="1793" spans="1:20" x14ac:dyDescent="0.25">
      <c r="A1793" s="15">
        <v>1792</v>
      </c>
      <c r="B1793" s="15" t="s">
        <v>2853</v>
      </c>
      <c r="C1793" s="15">
        <v>4011</v>
      </c>
      <c r="D1793" s="15" t="s">
        <v>3278</v>
      </c>
      <c r="E1793" s="15" t="s">
        <v>2846</v>
      </c>
      <c r="F1793" s="15" t="s">
        <v>2846</v>
      </c>
      <c r="G1793" s="15" t="s">
        <v>23</v>
      </c>
      <c r="H1793" s="15" t="s">
        <v>3264</v>
      </c>
      <c r="I1793" s="15" t="s">
        <v>2856</v>
      </c>
      <c r="J1793" s="15" t="s">
        <v>144</v>
      </c>
      <c r="K1793" s="15" t="s">
        <v>145</v>
      </c>
      <c r="L1793" s="15" t="s">
        <v>146</v>
      </c>
      <c r="M1793" s="15" t="s">
        <v>147</v>
      </c>
      <c r="N1793" s="16">
        <v>44941</v>
      </c>
      <c r="O1793" s="16">
        <v>46022</v>
      </c>
      <c r="P1793" s="15">
        <v>0</v>
      </c>
      <c r="Q1793" s="15">
        <v>100</v>
      </c>
      <c r="R1793" s="15">
        <v>0</v>
      </c>
      <c r="S1793" s="17">
        <v>0</v>
      </c>
      <c r="T1793" s="17">
        <v>0</v>
      </c>
    </row>
    <row r="1794" spans="1:20" x14ac:dyDescent="0.25">
      <c r="A1794" s="15">
        <v>1793</v>
      </c>
      <c r="B1794" s="15" t="s">
        <v>2853</v>
      </c>
      <c r="C1794" s="15">
        <v>4011</v>
      </c>
      <c r="D1794" s="15" t="s">
        <v>3278</v>
      </c>
      <c r="E1794" s="15" t="s">
        <v>2846</v>
      </c>
      <c r="F1794" s="15" t="s">
        <v>2846</v>
      </c>
      <c r="G1794" s="15" t="s">
        <v>24</v>
      </c>
      <c r="H1794" s="15" t="s">
        <v>3265</v>
      </c>
      <c r="I1794" s="15" t="s">
        <v>2856</v>
      </c>
      <c r="J1794" s="15" t="s">
        <v>162</v>
      </c>
      <c r="K1794" s="15" t="s">
        <v>163</v>
      </c>
      <c r="L1794" s="15" t="s">
        <v>164</v>
      </c>
      <c r="M1794" s="15" t="s">
        <v>164</v>
      </c>
      <c r="N1794" s="16">
        <v>44211</v>
      </c>
      <c r="O1794" s="16">
        <v>45291</v>
      </c>
      <c r="P1794" s="15">
        <v>30</v>
      </c>
      <c r="Q1794" s="15">
        <v>100</v>
      </c>
      <c r="R1794" s="15">
        <v>0</v>
      </c>
      <c r="S1794" s="17">
        <v>0</v>
      </c>
      <c r="T1794" s="17">
        <v>0</v>
      </c>
    </row>
    <row r="1795" spans="1:20" x14ac:dyDescent="0.25">
      <c r="A1795" s="15">
        <v>1794</v>
      </c>
      <c r="B1795" s="15" t="s">
        <v>2853</v>
      </c>
      <c r="C1795" s="15">
        <v>4011</v>
      </c>
      <c r="D1795" s="15" t="s">
        <v>3278</v>
      </c>
      <c r="E1795" s="15" t="s">
        <v>2846</v>
      </c>
      <c r="F1795" s="15" t="s">
        <v>2846</v>
      </c>
      <c r="G1795" s="15" t="s">
        <v>25</v>
      </c>
      <c r="H1795" s="15" t="s">
        <v>3266</v>
      </c>
      <c r="I1795" s="15" t="s">
        <v>2856</v>
      </c>
      <c r="J1795" s="15" t="s">
        <v>85</v>
      </c>
      <c r="K1795" s="15" t="s">
        <v>86</v>
      </c>
      <c r="L1795" s="15" t="s">
        <v>87</v>
      </c>
      <c r="M1795" s="15" t="s">
        <v>88</v>
      </c>
      <c r="N1795" s="16">
        <v>44211</v>
      </c>
      <c r="O1795" s="16">
        <v>45291</v>
      </c>
      <c r="P1795" s="15">
        <v>30</v>
      </c>
      <c r="Q1795" s="15">
        <v>100</v>
      </c>
      <c r="R1795" s="15">
        <v>0</v>
      </c>
      <c r="S1795" s="17">
        <v>0</v>
      </c>
      <c r="T1795" s="17">
        <v>0</v>
      </c>
    </row>
    <row r="1796" spans="1:20" x14ac:dyDescent="0.25">
      <c r="A1796" s="15">
        <v>1795</v>
      </c>
      <c r="B1796" s="15" t="s">
        <v>2853</v>
      </c>
      <c r="C1796" s="15">
        <v>4011</v>
      </c>
      <c r="D1796" s="15" t="s">
        <v>3278</v>
      </c>
      <c r="E1796" s="15" t="s">
        <v>2846</v>
      </c>
      <c r="F1796" s="15" t="s">
        <v>2846</v>
      </c>
      <c r="G1796" s="15" t="s">
        <v>26</v>
      </c>
      <c r="H1796" s="15" t="s">
        <v>3267</v>
      </c>
      <c r="I1796" s="15" t="s">
        <v>2856</v>
      </c>
      <c r="J1796" s="15" t="s">
        <v>148</v>
      </c>
      <c r="K1796" s="15" t="s">
        <v>149</v>
      </c>
      <c r="L1796" s="15" t="s">
        <v>132</v>
      </c>
      <c r="M1796" s="15" t="s">
        <v>133</v>
      </c>
      <c r="N1796" s="16">
        <v>44211</v>
      </c>
      <c r="O1796" s="16">
        <v>44561</v>
      </c>
      <c r="P1796" s="15">
        <v>3</v>
      </c>
      <c r="Q1796" s="15">
        <v>3</v>
      </c>
      <c r="R1796" s="15">
        <v>0</v>
      </c>
      <c r="S1796" s="17">
        <v>0</v>
      </c>
      <c r="T1796" s="17">
        <v>0</v>
      </c>
    </row>
    <row r="1797" spans="1:20" x14ac:dyDescent="0.25">
      <c r="A1797" s="15">
        <v>1796</v>
      </c>
      <c r="B1797" s="15" t="s">
        <v>2853</v>
      </c>
      <c r="C1797" s="15">
        <v>4011</v>
      </c>
      <c r="D1797" s="15" t="s">
        <v>3278</v>
      </c>
      <c r="E1797" s="15" t="s">
        <v>2846</v>
      </c>
      <c r="F1797" s="15" t="s">
        <v>2846</v>
      </c>
      <c r="G1797" s="15" t="s">
        <v>27</v>
      </c>
      <c r="H1797" s="15" t="s">
        <v>3268</v>
      </c>
      <c r="I1797" s="15" t="s">
        <v>2856</v>
      </c>
      <c r="J1797" s="15" t="s">
        <v>3035</v>
      </c>
      <c r="K1797" s="15" t="s">
        <v>176</v>
      </c>
      <c r="L1797" s="15" t="s">
        <v>177</v>
      </c>
      <c r="M1797" s="15" t="s">
        <v>177</v>
      </c>
      <c r="N1797" s="16">
        <v>44378</v>
      </c>
      <c r="O1797" s="16">
        <v>44926</v>
      </c>
      <c r="P1797" s="15">
        <v>50</v>
      </c>
      <c r="Q1797" s="15">
        <v>100</v>
      </c>
      <c r="R1797" s="15">
        <v>0</v>
      </c>
      <c r="S1797" s="17">
        <v>0</v>
      </c>
      <c r="T1797" s="17">
        <v>0</v>
      </c>
    </row>
    <row r="1798" spans="1:20" x14ac:dyDescent="0.25">
      <c r="A1798" s="15">
        <v>1797</v>
      </c>
      <c r="B1798" s="15" t="s">
        <v>2853</v>
      </c>
      <c r="C1798" s="15">
        <v>4011</v>
      </c>
      <c r="D1798" s="15" t="s">
        <v>3278</v>
      </c>
      <c r="E1798" s="15" t="s">
        <v>2846</v>
      </c>
      <c r="F1798" s="15" t="s">
        <v>2846</v>
      </c>
      <c r="G1798" s="15" t="s">
        <v>52</v>
      </c>
      <c r="H1798" s="15" t="s">
        <v>3269</v>
      </c>
      <c r="I1798" s="15" t="s">
        <v>2856</v>
      </c>
      <c r="J1798" s="15" t="s">
        <v>175</v>
      </c>
      <c r="K1798" s="15" t="s">
        <v>176</v>
      </c>
      <c r="L1798" s="15" t="s">
        <v>177</v>
      </c>
      <c r="M1798" s="15" t="s">
        <v>177</v>
      </c>
      <c r="N1798" s="16">
        <v>44211</v>
      </c>
      <c r="O1798" s="16">
        <v>46022</v>
      </c>
      <c r="P1798" s="15">
        <v>55.000000000000007</v>
      </c>
      <c r="Q1798" s="15">
        <v>100</v>
      </c>
      <c r="R1798" s="15">
        <v>0</v>
      </c>
      <c r="S1798" s="17">
        <v>0</v>
      </c>
      <c r="T1798" s="17">
        <v>0</v>
      </c>
    </row>
    <row r="1799" spans="1:20" x14ac:dyDescent="0.25">
      <c r="A1799" s="15">
        <v>1798</v>
      </c>
      <c r="B1799" s="15" t="s">
        <v>2853</v>
      </c>
      <c r="C1799" s="15">
        <v>4011</v>
      </c>
      <c r="D1799" s="15" t="s">
        <v>3278</v>
      </c>
      <c r="E1799" s="15" t="s">
        <v>2846</v>
      </c>
      <c r="F1799" s="15" t="s">
        <v>2846</v>
      </c>
      <c r="G1799" s="15" t="s">
        <v>53</v>
      </c>
      <c r="H1799" s="15" t="s">
        <v>3270</v>
      </c>
      <c r="I1799" s="15" t="s">
        <v>2856</v>
      </c>
      <c r="J1799" s="15" t="s">
        <v>85</v>
      </c>
      <c r="K1799" s="15" t="s">
        <v>86</v>
      </c>
      <c r="L1799" s="15" t="s">
        <v>87</v>
      </c>
      <c r="M1799" s="15" t="s">
        <v>88</v>
      </c>
      <c r="N1799" s="16">
        <v>44211</v>
      </c>
      <c r="O1799" s="16">
        <v>44926</v>
      </c>
      <c r="P1799" s="15">
        <v>70</v>
      </c>
      <c r="Q1799" s="15">
        <v>100</v>
      </c>
      <c r="R1799" s="15">
        <v>0</v>
      </c>
      <c r="S1799" s="17">
        <v>0</v>
      </c>
      <c r="T1799" s="17">
        <v>0</v>
      </c>
    </row>
    <row r="1800" spans="1:20" x14ac:dyDescent="0.25">
      <c r="A1800" s="15">
        <v>1799</v>
      </c>
      <c r="B1800" s="15" t="s">
        <v>2853</v>
      </c>
      <c r="C1800" s="15">
        <v>4011</v>
      </c>
      <c r="D1800" s="15" t="s">
        <v>3278</v>
      </c>
      <c r="E1800" s="15" t="s">
        <v>2846</v>
      </c>
      <c r="F1800" s="15" t="s">
        <v>2846</v>
      </c>
      <c r="G1800" s="15" t="s">
        <v>3271</v>
      </c>
      <c r="H1800" s="15" t="s">
        <v>3272</v>
      </c>
      <c r="I1800" s="15" t="s">
        <v>2856</v>
      </c>
      <c r="J1800" s="15" t="s">
        <v>85</v>
      </c>
      <c r="K1800" s="15" t="s">
        <v>86</v>
      </c>
      <c r="L1800" s="15" t="s">
        <v>87</v>
      </c>
      <c r="M1800" s="15" t="s">
        <v>88</v>
      </c>
      <c r="N1800" s="16">
        <v>44211</v>
      </c>
      <c r="O1800" s="16">
        <v>45291</v>
      </c>
      <c r="P1800" s="15">
        <v>40</v>
      </c>
      <c r="Q1800" s="15">
        <v>100</v>
      </c>
      <c r="R1800" s="15">
        <v>0</v>
      </c>
      <c r="S1800" s="17">
        <v>0</v>
      </c>
      <c r="T1800" s="17">
        <v>0</v>
      </c>
    </row>
    <row r="1801" spans="1:20" x14ac:dyDescent="0.25">
      <c r="A1801" s="15">
        <v>1800</v>
      </c>
      <c r="B1801" s="15" t="s">
        <v>2853</v>
      </c>
      <c r="C1801" s="15">
        <v>4012</v>
      </c>
      <c r="D1801" s="15" t="s">
        <v>3279</v>
      </c>
      <c r="E1801" s="15" t="s">
        <v>2846</v>
      </c>
      <c r="F1801" s="15" t="s">
        <v>2846</v>
      </c>
      <c r="G1801" s="15" t="s">
        <v>2933</v>
      </c>
      <c r="H1801" s="15" t="s">
        <v>3280</v>
      </c>
      <c r="I1801" s="15" t="s">
        <v>2855</v>
      </c>
      <c r="J1801" s="15" t="s">
        <v>148</v>
      </c>
      <c r="K1801" s="15" t="s">
        <v>149</v>
      </c>
      <c r="L1801" s="15" t="s">
        <v>132</v>
      </c>
      <c r="M1801" s="15" t="s">
        <v>133</v>
      </c>
      <c r="N1801" s="16">
        <v>44197</v>
      </c>
      <c r="O1801" s="16">
        <v>46022</v>
      </c>
      <c r="P1801" s="15">
        <v>20</v>
      </c>
      <c r="Q1801" s="15">
        <v>100</v>
      </c>
      <c r="R1801" s="15">
        <v>0</v>
      </c>
      <c r="S1801" s="17">
        <v>0</v>
      </c>
      <c r="T1801" s="17">
        <v>0</v>
      </c>
    </row>
    <row r="1802" spans="1:20" x14ac:dyDescent="0.25">
      <c r="A1802" s="15">
        <v>1801</v>
      </c>
      <c r="B1802" s="15" t="s">
        <v>2853</v>
      </c>
      <c r="C1802" s="15">
        <v>4012</v>
      </c>
      <c r="D1802" s="15" t="s">
        <v>3279</v>
      </c>
      <c r="E1802" s="15" t="s">
        <v>2846</v>
      </c>
      <c r="F1802" s="15" t="s">
        <v>2846</v>
      </c>
      <c r="G1802" s="15" t="s">
        <v>2935</v>
      </c>
      <c r="H1802" s="15" t="s">
        <v>3281</v>
      </c>
      <c r="I1802" s="15" t="s">
        <v>2855</v>
      </c>
      <c r="J1802" s="15" t="s">
        <v>162</v>
      </c>
      <c r="K1802" s="15" t="s">
        <v>163</v>
      </c>
      <c r="L1802" s="15" t="s">
        <v>164</v>
      </c>
      <c r="M1802" s="15" t="s">
        <v>164</v>
      </c>
      <c r="N1802" s="16">
        <v>44211</v>
      </c>
      <c r="O1802" s="16">
        <v>45291</v>
      </c>
      <c r="P1802" s="15">
        <v>15000</v>
      </c>
      <c r="Q1802" s="15">
        <v>8800</v>
      </c>
      <c r="R1802" s="15">
        <v>0</v>
      </c>
      <c r="S1802" s="17">
        <v>0</v>
      </c>
      <c r="T1802" s="17">
        <v>0</v>
      </c>
    </row>
    <row r="1803" spans="1:20" x14ac:dyDescent="0.25">
      <c r="A1803" s="15">
        <v>1802</v>
      </c>
      <c r="B1803" s="15" t="s">
        <v>2853</v>
      </c>
      <c r="C1803" s="15">
        <v>4012</v>
      </c>
      <c r="D1803" s="15" t="s">
        <v>3279</v>
      </c>
      <c r="E1803" s="15" t="s">
        <v>2846</v>
      </c>
      <c r="F1803" s="15" t="s">
        <v>2846</v>
      </c>
      <c r="G1803" s="15" t="s">
        <v>2937</v>
      </c>
      <c r="H1803" s="15" t="s">
        <v>3282</v>
      </c>
      <c r="I1803" s="15" t="s">
        <v>2856</v>
      </c>
      <c r="J1803" s="15" t="s">
        <v>175</v>
      </c>
      <c r="K1803" s="15" t="s">
        <v>176</v>
      </c>
      <c r="L1803" s="15" t="s">
        <v>177</v>
      </c>
      <c r="M1803" s="15" t="s">
        <v>177</v>
      </c>
      <c r="N1803" s="16">
        <v>44197</v>
      </c>
      <c r="O1803" s="16">
        <v>44561</v>
      </c>
      <c r="P1803" s="15">
        <v>100</v>
      </c>
      <c r="Q1803" s="15">
        <v>100</v>
      </c>
      <c r="R1803" s="15">
        <v>0</v>
      </c>
      <c r="S1803" s="17">
        <v>0</v>
      </c>
      <c r="T1803" s="17">
        <v>0</v>
      </c>
    </row>
    <row r="1804" spans="1:20" x14ac:dyDescent="0.25">
      <c r="A1804" s="15">
        <v>1803</v>
      </c>
      <c r="B1804" s="15" t="s">
        <v>2853</v>
      </c>
      <c r="C1804" s="15">
        <v>4012</v>
      </c>
      <c r="D1804" s="15" t="s">
        <v>3279</v>
      </c>
      <c r="E1804" s="15" t="s">
        <v>2846</v>
      </c>
      <c r="F1804" s="15" t="s">
        <v>2846</v>
      </c>
      <c r="G1804" s="15" t="s">
        <v>2939</v>
      </c>
      <c r="H1804" s="15" t="s">
        <v>3283</v>
      </c>
      <c r="I1804" s="15" t="s">
        <v>2856</v>
      </c>
      <c r="J1804" s="15" t="s">
        <v>3306</v>
      </c>
      <c r="K1804" s="15" t="s">
        <v>86</v>
      </c>
      <c r="L1804" s="15" t="s">
        <v>87</v>
      </c>
      <c r="M1804" s="15" t="s">
        <v>88</v>
      </c>
      <c r="N1804" s="16">
        <v>44197</v>
      </c>
      <c r="O1804" s="16">
        <v>44561</v>
      </c>
      <c r="P1804" s="15">
        <v>100</v>
      </c>
      <c r="Q1804" s="15">
        <v>0</v>
      </c>
      <c r="R1804" s="15">
        <v>0</v>
      </c>
      <c r="S1804" s="17">
        <v>0</v>
      </c>
      <c r="T1804" s="17">
        <v>0</v>
      </c>
    </row>
    <row r="1805" spans="1:20" x14ac:dyDescent="0.25">
      <c r="A1805" s="15">
        <v>1804</v>
      </c>
      <c r="B1805" s="15" t="s">
        <v>2853</v>
      </c>
      <c r="C1805" s="15">
        <v>4012</v>
      </c>
      <c r="D1805" s="15" t="s">
        <v>3279</v>
      </c>
      <c r="E1805" s="15" t="s">
        <v>2846</v>
      </c>
      <c r="F1805" s="15" t="s">
        <v>2846</v>
      </c>
      <c r="G1805" s="15" t="s">
        <v>2941</v>
      </c>
      <c r="H1805" s="15" t="s">
        <v>3284</v>
      </c>
      <c r="I1805" s="15" t="s">
        <v>2856</v>
      </c>
      <c r="J1805" s="15" t="s">
        <v>3307</v>
      </c>
      <c r="K1805" s="15" t="s">
        <v>91</v>
      </c>
      <c r="L1805" s="15" t="s">
        <v>92</v>
      </c>
      <c r="M1805" s="15" t="s">
        <v>93</v>
      </c>
      <c r="N1805" s="16">
        <v>44378</v>
      </c>
      <c r="O1805" s="16">
        <v>44926</v>
      </c>
      <c r="P1805" s="19">
        <v>9600</v>
      </c>
      <c r="Q1805" s="19">
        <v>20000</v>
      </c>
      <c r="R1805" s="15">
        <v>0</v>
      </c>
      <c r="S1805" s="17">
        <v>0</v>
      </c>
      <c r="T1805" s="17">
        <v>0</v>
      </c>
    </row>
    <row r="1806" spans="1:20" x14ac:dyDescent="0.25">
      <c r="A1806" s="15">
        <v>1805</v>
      </c>
      <c r="B1806" s="15" t="s">
        <v>2853</v>
      </c>
      <c r="C1806" s="15">
        <v>4012</v>
      </c>
      <c r="D1806" s="15" t="s">
        <v>3279</v>
      </c>
      <c r="E1806" s="15" t="s">
        <v>2846</v>
      </c>
      <c r="F1806" s="15" t="s">
        <v>2846</v>
      </c>
      <c r="G1806" s="15" t="s">
        <v>2943</v>
      </c>
      <c r="H1806" s="15" t="s">
        <v>3285</v>
      </c>
      <c r="I1806" s="15" t="s">
        <v>2051</v>
      </c>
      <c r="J1806" s="15" t="s">
        <v>3308</v>
      </c>
      <c r="K1806" s="15" t="s">
        <v>179</v>
      </c>
      <c r="L1806" s="15" t="s">
        <v>180</v>
      </c>
      <c r="M1806" s="15" t="s">
        <v>181</v>
      </c>
      <c r="N1806" s="16">
        <v>44256</v>
      </c>
      <c r="O1806" s="16">
        <v>45291</v>
      </c>
      <c r="P1806" s="15">
        <v>20</v>
      </c>
      <c r="Q1806" s="15">
        <v>100</v>
      </c>
      <c r="R1806" s="15">
        <v>0</v>
      </c>
      <c r="S1806" s="17">
        <v>0</v>
      </c>
      <c r="T1806" s="17">
        <v>0</v>
      </c>
    </row>
    <row r="1807" spans="1:20" x14ac:dyDescent="0.25">
      <c r="A1807" s="15">
        <v>1806</v>
      </c>
      <c r="B1807" s="15" t="s">
        <v>2853</v>
      </c>
      <c r="C1807" s="15">
        <v>4012</v>
      </c>
      <c r="D1807" s="15" t="s">
        <v>3279</v>
      </c>
      <c r="E1807" s="15" t="s">
        <v>2846</v>
      </c>
      <c r="F1807" s="15" t="s">
        <v>2846</v>
      </c>
      <c r="G1807" s="15" t="s">
        <v>2945</v>
      </c>
      <c r="H1807" s="15" t="s">
        <v>3286</v>
      </c>
      <c r="I1807" s="15" t="s">
        <v>2051</v>
      </c>
      <c r="J1807" s="15" t="s">
        <v>226</v>
      </c>
      <c r="K1807" s="15" t="s">
        <v>227</v>
      </c>
      <c r="L1807" s="15" t="s">
        <v>228</v>
      </c>
      <c r="M1807" s="15" t="s">
        <v>229</v>
      </c>
      <c r="N1807" s="16">
        <v>44197</v>
      </c>
      <c r="O1807" s="16">
        <v>44530</v>
      </c>
      <c r="P1807" s="15">
        <v>100</v>
      </c>
      <c r="Q1807" s="15">
        <v>100</v>
      </c>
      <c r="R1807" s="15">
        <v>0</v>
      </c>
      <c r="S1807" s="17">
        <v>0</v>
      </c>
      <c r="T1807" s="17">
        <v>0</v>
      </c>
    </row>
    <row r="1808" spans="1:20" x14ac:dyDescent="0.25">
      <c r="A1808" s="15">
        <v>1807</v>
      </c>
      <c r="B1808" s="15" t="s">
        <v>2853</v>
      </c>
      <c r="C1808" s="15">
        <v>4012</v>
      </c>
      <c r="D1808" s="15" t="s">
        <v>3279</v>
      </c>
      <c r="E1808" s="15" t="s">
        <v>2846</v>
      </c>
      <c r="F1808" s="15" t="s">
        <v>2846</v>
      </c>
      <c r="G1808" s="15" t="s">
        <v>2947</v>
      </c>
      <c r="H1808" s="15" t="s">
        <v>3287</v>
      </c>
      <c r="I1808" s="15" t="s">
        <v>2051</v>
      </c>
      <c r="J1808" s="15" t="s">
        <v>3035</v>
      </c>
      <c r="K1808" s="15" t="s">
        <v>176</v>
      </c>
      <c r="L1808" s="15" t="s">
        <v>177</v>
      </c>
      <c r="M1808" s="15" t="s">
        <v>177</v>
      </c>
      <c r="N1808" s="16">
        <v>44197</v>
      </c>
      <c r="O1808" s="16">
        <v>44377</v>
      </c>
      <c r="P1808" s="15">
        <v>100</v>
      </c>
      <c r="Q1808" s="15">
        <v>100</v>
      </c>
      <c r="R1808" s="15">
        <v>0</v>
      </c>
      <c r="S1808" s="17">
        <v>0</v>
      </c>
      <c r="T1808" s="17">
        <v>0</v>
      </c>
    </row>
    <row r="1809" spans="1:20" x14ac:dyDescent="0.25">
      <c r="A1809" s="15">
        <v>1808</v>
      </c>
      <c r="B1809" s="15" t="s">
        <v>2853</v>
      </c>
      <c r="C1809" s="15">
        <v>4012</v>
      </c>
      <c r="D1809" s="15" t="s">
        <v>3279</v>
      </c>
      <c r="E1809" s="15" t="s">
        <v>2846</v>
      </c>
      <c r="F1809" s="15" t="s">
        <v>2846</v>
      </c>
      <c r="G1809" s="15" t="s">
        <v>2949</v>
      </c>
      <c r="H1809" s="15" t="s">
        <v>3288</v>
      </c>
      <c r="I1809" s="15" t="s">
        <v>2856</v>
      </c>
      <c r="J1809" s="15" t="s">
        <v>90</v>
      </c>
      <c r="K1809" s="15" t="s">
        <v>91</v>
      </c>
      <c r="L1809" s="15" t="s">
        <v>92</v>
      </c>
      <c r="M1809" s="15" t="s">
        <v>93</v>
      </c>
      <c r="N1809" s="16">
        <v>44348</v>
      </c>
      <c r="O1809" s="16">
        <v>45291</v>
      </c>
      <c r="P1809" s="15">
        <v>34</v>
      </c>
      <c r="Q1809" s="15">
        <v>100</v>
      </c>
      <c r="R1809" s="15">
        <v>0</v>
      </c>
      <c r="S1809" s="17">
        <v>0</v>
      </c>
      <c r="T1809" s="17">
        <v>0</v>
      </c>
    </row>
    <row r="1810" spans="1:20" x14ac:dyDescent="0.25">
      <c r="A1810" s="15">
        <v>1809</v>
      </c>
      <c r="B1810" s="15" t="s">
        <v>2853</v>
      </c>
      <c r="C1810" s="15">
        <v>4012</v>
      </c>
      <c r="D1810" s="15" t="s">
        <v>3279</v>
      </c>
      <c r="E1810" s="15" t="s">
        <v>2846</v>
      </c>
      <c r="F1810" s="15" t="s">
        <v>2846</v>
      </c>
      <c r="G1810" s="15" t="s">
        <v>51</v>
      </c>
      <c r="H1810" s="15" t="s">
        <v>3289</v>
      </c>
      <c r="I1810" s="15" t="s">
        <v>2051</v>
      </c>
      <c r="J1810" s="15" t="s">
        <v>189</v>
      </c>
      <c r="K1810" s="15" t="s">
        <v>190</v>
      </c>
      <c r="L1810" s="15" t="s">
        <v>164</v>
      </c>
      <c r="M1810" s="15" t="s">
        <v>164</v>
      </c>
      <c r="N1810" s="16">
        <v>44197</v>
      </c>
      <c r="O1810" s="16">
        <v>44438</v>
      </c>
      <c r="P1810" s="15">
        <v>100</v>
      </c>
      <c r="Q1810" s="15">
        <v>100</v>
      </c>
      <c r="R1810" s="15">
        <v>0</v>
      </c>
      <c r="S1810" s="17">
        <v>0</v>
      </c>
      <c r="T1810" s="17">
        <v>0</v>
      </c>
    </row>
    <row r="1811" spans="1:20" x14ac:dyDescent="0.25">
      <c r="A1811" s="15">
        <v>1810</v>
      </c>
      <c r="B1811" s="15" t="s">
        <v>2853</v>
      </c>
      <c r="C1811" s="15">
        <v>4012</v>
      </c>
      <c r="D1811" s="15" t="s">
        <v>3279</v>
      </c>
      <c r="E1811" s="15" t="s">
        <v>2846</v>
      </c>
      <c r="F1811" s="15" t="s">
        <v>2846</v>
      </c>
      <c r="G1811" s="15" t="s">
        <v>39</v>
      </c>
      <c r="H1811" s="15" t="s">
        <v>3290</v>
      </c>
      <c r="I1811" s="15" t="s">
        <v>2856</v>
      </c>
      <c r="J1811" s="15" t="s">
        <v>3309</v>
      </c>
      <c r="K1811" s="15" t="s">
        <v>163</v>
      </c>
      <c r="L1811" s="15" t="s">
        <v>164</v>
      </c>
      <c r="M1811" s="15" t="s">
        <v>164</v>
      </c>
      <c r="N1811" s="16">
        <v>44211</v>
      </c>
      <c r="O1811" s="16">
        <v>45291</v>
      </c>
      <c r="P1811" s="19">
        <v>1500</v>
      </c>
      <c r="Q1811" s="19">
        <v>3900</v>
      </c>
      <c r="R1811" s="15">
        <v>0</v>
      </c>
      <c r="S1811" s="17">
        <v>0</v>
      </c>
      <c r="T1811" s="17">
        <v>0</v>
      </c>
    </row>
    <row r="1812" spans="1:20" x14ac:dyDescent="0.25">
      <c r="A1812" s="15">
        <v>1811</v>
      </c>
      <c r="B1812" s="15" t="s">
        <v>2853</v>
      </c>
      <c r="C1812" s="15">
        <v>4012</v>
      </c>
      <c r="D1812" s="15" t="s">
        <v>3279</v>
      </c>
      <c r="E1812" s="15" t="s">
        <v>2846</v>
      </c>
      <c r="F1812" s="15" t="s">
        <v>2846</v>
      </c>
      <c r="G1812" s="15" t="s">
        <v>42</v>
      </c>
      <c r="H1812" s="15" t="s">
        <v>3291</v>
      </c>
      <c r="I1812" s="15" t="s">
        <v>2856</v>
      </c>
      <c r="J1812" s="15" t="s">
        <v>138</v>
      </c>
      <c r="K1812" s="15" t="s">
        <v>138</v>
      </c>
      <c r="L1812" s="15" t="s">
        <v>87</v>
      </c>
      <c r="M1812" s="15" t="s">
        <v>88</v>
      </c>
      <c r="N1812" s="16">
        <v>44197</v>
      </c>
      <c r="O1812" s="16">
        <v>44561</v>
      </c>
      <c r="P1812" s="15">
        <v>100</v>
      </c>
      <c r="Q1812" s="15">
        <v>100</v>
      </c>
      <c r="R1812" s="15">
        <v>0</v>
      </c>
      <c r="S1812" s="17">
        <v>0</v>
      </c>
      <c r="T1812" s="17">
        <v>0</v>
      </c>
    </row>
    <row r="1813" spans="1:20" x14ac:dyDescent="0.25">
      <c r="A1813" s="15">
        <v>1812</v>
      </c>
      <c r="B1813" s="15" t="s">
        <v>2853</v>
      </c>
      <c r="C1813" s="15">
        <v>4012</v>
      </c>
      <c r="D1813" s="15" t="s">
        <v>3279</v>
      </c>
      <c r="E1813" s="15" t="s">
        <v>2846</v>
      </c>
      <c r="F1813" s="15" t="s">
        <v>2846</v>
      </c>
      <c r="G1813" s="15" t="s">
        <v>40</v>
      </c>
      <c r="H1813" s="15" t="s">
        <v>3292</v>
      </c>
      <c r="I1813" s="15" t="s">
        <v>2856</v>
      </c>
      <c r="J1813" s="15" t="s">
        <v>85</v>
      </c>
      <c r="K1813" s="15" t="s">
        <v>86</v>
      </c>
      <c r="L1813" s="15" t="s">
        <v>87</v>
      </c>
      <c r="M1813" s="15" t="s">
        <v>88</v>
      </c>
      <c r="N1813" s="16">
        <v>44197</v>
      </c>
      <c r="O1813" s="16" t="s">
        <v>3313</v>
      </c>
      <c r="P1813" s="15">
        <v>100</v>
      </c>
      <c r="Q1813" s="15">
        <v>100</v>
      </c>
      <c r="R1813" s="15">
        <v>0</v>
      </c>
      <c r="S1813" s="17">
        <v>0</v>
      </c>
      <c r="T1813" s="17">
        <v>0</v>
      </c>
    </row>
    <row r="1814" spans="1:20" x14ac:dyDescent="0.25">
      <c r="A1814" s="15">
        <v>1813</v>
      </c>
      <c r="B1814" s="15" t="s">
        <v>2853</v>
      </c>
      <c r="C1814" s="15">
        <v>4012</v>
      </c>
      <c r="D1814" s="15" t="s">
        <v>3279</v>
      </c>
      <c r="E1814" s="15" t="s">
        <v>2846</v>
      </c>
      <c r="F1814" s="15" t="s">
        <v>2846</v>
      </c>
      <c r="G1814" s="15" t="s">
        <v>2961</v>
      </c>
      <c r="H1814" s="15" t="s">
        <v>3293</v>
      </c>
      <c r="I1814" s="15" t="s">
        <v>2855</v>
      </c>
      <c r="J1814" s="15" t="s">
        <v>3310</v>
      </c>
      <c r="K1814" s="15" t="s">
        <v>235</v>
      </c>
      <c r="L1814" s="15" t="s">
        <v>87</v>
      </c>
      <c r="M1814" s="15" t="s">
        <v>88</v>
      </c>
      <c r="N1814" s="16">
        <v>44197</v>
      </c>
      <c r="O1814" s="16">
        <v>44561</v>
      </c>
      <c r="P1814" s="15">
        <v>100</v>
      </c>
      <c r="Q1814" s="15">
        <v>100</v>
      </c>
      <c r="R1814" s="15">
        <v>0</v>
      </c>
      <c r="S1814" s="17">
        <v>0</v>
      </c>
      <c r="T1814" s="17">
        <v>0</v>
      </c>
    </row>
    <row r="1815" spans="1:20" x14ac:dyDescent="0.25">
      <c r="A1815" s="15">
        <v>1814</v>
      </c>
      <c r="B1815" s="15" t="s">
        <v>2853</v>
      </c>
      <c r="C1815" s="15">
        <v>4012</v>
      </c>
      <c r="D1815" s="15" t="s">
        <v>3279</v>
      </c>
      <c r="E1815" s="15" t="s">
        <v>2846</v>
      </c>
      <c r="F1815" s="15" t="s">
        <v>2846</v>
      </c>
      <c r="G1815" s="15" t="s">
        <v>2963</v>
      </c>
      <c r="H1815" s="15" t="s">
        <v>3294</v>
      </c>
      <c r="I1815" s="15" t="s">
        <v>2051</v>
      </c>
      <c r="J1815" s="15" t="s">
        <v>3308</v>
      </c>
      <c r="K1815" s="15" t="s">
        <v>179</v>
      </c>
      <c r="L1815" s="15" t="s">
        <v>180</v>
      </c>
      <c r="M1815" s="15" t="s">
        <v>181</v>
      </c>
      <c r="N1815" s="16">
        <v>44197</v>
      </c>
      <c r="O1815" s="16">
        <v>45291</v>
      </c>
      <c r="P1815" s="15">
        <v>20</v>
      </c>
      <c r="Q1815" s="15">
        <v>100</v>
      </c>
      <c r="R1815" s="15">
        <v>0</v>
      </c>
      <c r="S1815" s="17">
        <v>0</v>
      </c>
      <c r="T1815" s="17">
        <v>0</v>
      </c>
    </row>
    <row r="1816" spans="1:20" x14ac:dyDescent="0.25">
      <c r="A1816" s="15">
        <v>1815</v>
      </c>
      <c r="B1816" s="15" t="s">
        <v>2853</v>
      </c>
      <c r="C1816" s="15">
        <v>4012</v>
      </c>
      <c r="D1816" s="15" t="s">
        <v>3279</v>
      </c>
      <c r="E1816" s="15" t="s">
        <v>2846</v>
      </c>
      <c r="F1816" s="15" t="s">
        <v>2846</v>
      </c>
      <c r="G1816" s="15" t="s">
        <v>2965</v>
      </c>
      <c r="H1816" s="15" t="s">
        <v>3295</v>
      </c>
      <c r="I1816" s="15" t="s">
        <v>2855</v>
      </c>
      <c r="J1816" s="15" t="s">
        <v>3310</v>
      </c>
      <c r="K1816" s="15" t="s">
        <v>235</v>
      </c>
      <c r="L1816" s="15" t="s">
        <v>87</v>
      </c>
      <c r="M1816" s="15" t="s">
        <v>88</v>
      </c>
      <c r="N1816" s="16">
        <v>44197</v>
      </c>
      <c r="O1816" s="16">
        <v>45291</v>
      </c>
      <c r="P1816" s="19">
        <v>8</v>
      </c>
      <c r="Q1816" s="19">
        <v>30</v>
      </c>
      <c r="R1816" s="15">
        <v>0</v>
      </c>
      <c r="S1816" s="17">
        <v>0</v>
      </c>
      <c r="T1816" s="17">
        <v>0</v>
      </c>
    </row>
    <row r="1817" spans="1:20" x14ac:dyDescent="0.25">
      <c r="A1817" s="15">
        <v>1816</v>
      </c>
      <c r="B1817" s="15" t="s">
        <v>2853</v>
      </c>
      <c r="C1817" s="15">
        <v>4012</v>
      </c>
      <c r="D1817" s="15" t="s">
        <v>3279</v>
      </c>
      <c r="E1817" s="15" t="s">
        <v>2846</v>
      </c>
      <c r="F1817" s="15" t="s">
        <v>2846</v>
      </c>
      <c r="G1817" s="15" t="s">
        <v>2980</v>
      </c>
      <c r="H1817" s="15" t="s">
        <v>3296</v>
      </c>
      <c r="I1817" s="15" t="s">
        <v>2051</v>
      </c>
      <c r="J1817" s="15" t="s">
        <v>175</v>
      </c>
      <c r="K1817" s="15" t="s">
        <v>176</v>
      </c>
      <c r="L1817" s="15" t="s">
        <v>177</v>
      </c>
      <c r="M1817" s="15" t="s">
        <v>177</v>
      </c>
      <c r="N1817" s="16">
        <v>44562</v>
      </c>
      <c r="O1817" s="16">
        <v>44926</v>
      </c>
      <c r="P1817" s="15">
        <v>0</v>
      </c>
      <c r="Q1817" s="15">
        <v>100</v>
      </c>
      <c r="R1817" s="15">
        <v>0</v>
      </c>
      <c r="S1817" s="17">
        <v>0</v>
      </c>
      <c r="T1817" s="17">
        <v>0</v>
      </c>
    </row>
    <row r="1818" spans="1:20" x14ac:dyDescent="0.25">
      <c r="A1818" s="15">
        <v>1817</v>
      </c>
      <c r="B1818" s="15" t="s">
        <v>2853</v>
      </c>
      <c r="C1818" s="15">
        <v>4012</v>
      </c>
      <c r="D1818" s="15" t="s">
        <v>3279</v>
      </c>
      <c r="E1818" s="15" t="s">
        <v>2846</v>
      </c>
      <c r="F1818" s="15" t="s">
        <v>2846</v>
      </c>
      <c r="G1818" s="15" t="s">
        <v>3305</v>
      </c>
      <c r="H1818" s="15" t="s">
        <v>3297</v>
      </c>
      <c r="I1818" s="15" t="s">
        <v>2051</v>
      </c>
      <c r="J1818" s="15" t="s">
        <v>175</v>
      </c>
      <c r="K1818" s="15" t="s">
        <v>176</v>
      </c>
      <c r="L1818" s="15" t="s">
        <v>177</v>
      </c>
      <c r="M1818" s="15" t="s">
        <v>177</v>
      </c>
      <c r="N1818" s="16">
        <v>44197</v>
      </c>
      <c r="O1818" s="16">
        <v>46022</v>
      </c>
      <c r="P1818" s="15">
        <v>20</v>
      </c>
      <c r="Q1818" s="15">
        <v>100</v>
      </c>
      <c r="R1818" s="15">
        <v>0</v>
      </c>
      <c r="S1818" s="17">
        <v>0</v>
      </c>
      <c r="T1818" s="17">
        <v>0</v>
      </c>
    </row>
    <row r="1819" spans="1:20" x14ac:dyDescent="0.25">
      <c r="A1819" s="15">
        <v>1818</v>
      </c>
      <c r="B1819" s="15" t="s">
        <v>2853</v>
      </c>
      <c r="C1819" s="15">
        <v>4012</v>
      </c>
      <c r="D1819" s="15" t="s">
        <v>3279</v>
      </c>
      <c r="E1819" s="15" t="s">
        <v>2846</v>
      </c>
      <c r="F1819" s="15" t="s">
        <v>2846</v>
      </c>
      <c r="G1819" s="15" t="s">
        <v>3229</v>
      </c>
      <c r="H1819" s="15" t="s">
        <v>3298</v>
      </c>
      <c r="I1819" s="15" t="s">
        <v>2051</v>
      </c>
      <c r="J1819" s="15" t="s">
        <v>3311</v>
      </c>
      <c r="K1819" s="15" t="s">
        <v>86</v>
      </c>
      <c r="L1819" s="15" t="s">
        <v>87</v>
      </c>
      <c r="M1819" s="15" t="s">
        <v>88</v>
      </c>
      <c r="N1819" s="16">
        <v>44197</v>
      </c>
      <c r="O1819" s="16">
        <v>44561</v>
      </c>
      <c r="P1819" s="15">
        <v>100</v>
      </c>
      <c r="Q1819" s="15">
        <v>100</v>
      </c>
      <c r="R1819" s="15">
        <v>0</v>
      </c>
      <c r="S1819" s="17">
        <v>0</v>
      </c>
      <c r="T1819" s="17">
        <v>0</v>
      </c>
    </row>
    <row r="1820" spans="1:20" x14ac:dyDescent="0.25">
      <c r="A1820" s="15">
        <v>1819</v>
      </c>
      <c r="B1820" s="15" t="s">
        <v>2853</v>
      </c>
      <c r="C1820" s="15">
        <v>4012</v>
      </c>
      <c r="D1820" s="15" t="s">
        <v>3279</v>
      </c>
      <c r="E1820" s="15" t="s">
        <v>2846</v>
      </c>
      <c r="F1820" s="15" t="s">
        <v>2846</v>
      </c>
      <c r="G1820" s="15" t="s">
        <v>3231</v>
      </c>
      <c r="H1820" s="15" t="s">
        <v>3299</v>
      </c>
      <c r="I1820" s="15" t="s">
        <v>2051</v>
      </c>
      <c r="J1820" s="15" t="s">
        <v>178</v>
      </c>
      <c r="K1820" s="15" t="s">
        <v>179</v>
      </c>
      <c r="L1820" s="15" t="s">
        <v>180</v>
      </c>
      <c r="M1820" s="15" t="s">
        <v>181</v>
      </c>
      <c r="N1820" s="16">
        <v>44378</v>
      </c>
      <c r="O1820" s="16">
        <v>44926</v>
      </c>
      <c r="P1820" s="15">
        <v>20</v>
      </c>
      <c r="Q1820" s="15">
        <v>100</v>
      </c>
      <c r="R1820" s="15">
        <v>0</v>
      </c>
      <c r="S1820" s="17">
        <v>0</v>
      </c>
      <c r="T1820" s="17">
        <v>0</v>
      </c>
    </row>
    <row r="1821" spans="1:20" x14ac:dyDescent="0.25">
      <c r="A1821" s="15">
        <v>1820</v>
      </c>
      <c r="B1821" s="15" t="s">
        <v>2853</v>
      </c>
      <c r="C1821" s="15">
        <v>4012</v>
      </c>
      <c r="D1821" s="15" t="s">
        <v>3279</v>
      </c>
      <c r="E1821" s="15" t="s">
        <v>2846</v>
      </c>
      <c r="F1821" s="15" t="s">
        <v>2846</v>
      </c>
      <c r="G1821" s="15" t="s">
        <v>3233</v>
      </c>
      <c r="H1821" s="15" t="s">
        <v>3300</v>
      </c>
      <c r="I1821" s="15" t="s">
        <v>2051</v>
      </c>
      <c r="J1821" s="15" t="s">
        <v>234</v>
      </c>
      <c r="K1821" s="15" t="s">
        <v>235</v>
      </c>
      <c r="L1821" s="15" t="s">
        <v>87</v>
      </c>
      <c r="M1821" s="15" t="s">
        <v>88</v>
      </c>
      <c r="N1821" s="16">
        <v>44197</v>
      </c>
      <c r="O1821" s="16">
        <v>45657</v>
      </c>
      <c r="P1821" s="15">
        <v>25</v>
      </c>
      <c r="Q1821" s="15">
        <v>100</v>
      </c>
      <c r="R1821" s="15">
        <v>0</v>
      </c>
      <c r="S1821" s="17">
        <v>0</v>
      </c>
      <c r="T1821" s="17">
        <v>0</v>
      </c>
    </row>
    <row r="1822" spans="1:20" x14ac:dyDescent="0.25">
      <c r="A1822" s="15">
        <v>1821</v>
      </c>
      <c r="B1822" s="15" t="s">
        <v>2853</v>
      </c>
      <c r="C1822" s="15">
        <v>4012</v>
      </c>
      <c r="D1822" s="15" t="s">
        <v>3279</v>
      </c>
      <c r="E1822" s="15" t="s">
        <v>2846</v>
      </c>
      <c r="F1822" s="15" t="s">
        <v>2846</v>
      </c>
      <c r="G1822" s="15" t="s">
        <v>3235</v>
      </c>
      <c r="H1822" s="15" t="s">
        <v>3301</v>
      </c>
      <c r="I1822" s="15" t="s">
        <v>2051</v>
      </c>
      <c r="J1822" s="15" t="s">
        <v>3312</v>
      </c>
      <c r="K1822" s="15" t="s">
        <v>889</v>
      </c>
      <c r="L1822" s="15" t="s">
        <v>228</v>
      </c>
      <c r="M1822" s="15" t="s">
        <v>229</v>
      </c>
      <c r="N1822" s="16">
        <v>44197</v>
      </c>
      <c r="O1822" s="16">
        <v>44377</v>
      </c>
      <c r="P1822" s="15">
        <v>100</v>
      </c>
      <c r="Q1822" s="15">
        <v>100</v>
      </c>
      <c r="R1822" s="15">
        <v>0</v>
      </c>
      <c r="S1822" s="17">
        <v>0</v>
      </c>
      <c r="T1822" s="17">
        <v>0</v>
      </c>
    </row>
    <row r="1823" spans="1:20" x14ac:dyDescent="0.25">
      <c r="A1823" s="15">
        <v>1822</v>
      </c>
      <c r="B1823" s="15" t="s">
        <v>2853</v>
      </c>
      <c r="C1823" s="15">
        <v>4012</v>
      </c>
      <c r="D1823" s="15" t="s">
        <v>3279</v>
      </c>
      <c r="E1823" s="15" t="s">
        <v>2846</v>
      </c>
      <c r="F1823" s="15" t="s">
        <v>2846</v>
      </c>
      <c r="G1823" s="15" t="s">
        <v>3237</v>
      </c>
      <c r="H1823" s="15" t="s">
        <v>3302</v>
      </c>
      <c r="I1823" s="15" t="s">
        <v>2051</v>
      </c>
      <c r="J1823" s="15" t="s">
        <v>175</v>
      </c>
      <c r="K1823" s="15" t="s">
        <v>176</v>
      </c>
      <c r="L1823" s="15" t="s">
        <v>177</v>
      </c>
      <c r="M1823" s="15" t="s">
        <v>177</v>
      </c>
      <c r="N1823" s="16">
        <v>44377</v>
      </c>
      <c r="O1823" s="16">
        <v>44561</v>
      </c>
      <c r="P1823" s="15">
        <v>100</v>
      </c>
      <c r="Q1823" s="15">
        <v>100</v>
      </c>
      <c r="R1823" s="15">
        <v>0</v>
      </c>
      <c r="S1823" s="17">
        <v>0</v>
      </c>
      <c r="T1823" s="17">
        <v>0</v>
      </c>
    </row>
    <row r="1824" spans="1:20" x14ac:dyDescent="0.25">
      <c r="A1824" s="15">
        <v>1823</v>
      </c>
      <c r="B1824" s="15" t="s">
        <v>2853</v>
      </c>
      <c r="C1824" s="15">
        <v>4012</v>
      </c>
      <c r="D1824" s="15" t="s">
        <v>3279</v>
      </c>
      <c r="E1824" s="15" t="s">
        <v>2846</v>
      </c>
      <c r="F1824" s="15" t="s">
        <v>2846</v>
      </c>
      <c r="G1824" s="15" t="s">
        <v>3239</v>
      </c>
      <c r="H1824" s="15" t="s">
        <v>3303</v>
      </c>
      <c r="I1824" s="15" t="s">
        <v>2051</v>
      </c>
      <c r="J1824" s="15" t="s">
        <v>175</v>
      </c>
      <c r="K1824" s="15" t="s">
        <v>176</v>
      </c>
      <c r="L1824" s="15" t="s">
        <v>177</v>
      </c>
      <c r="M1824" s="15" t="s">
        <v>177</v>
      </c>
      <c r="N1824" s="16">
        <v>44562</v>
      </c>
      <c r="O1824" s="16">
        <v>44926</v>
      </c>
      <c r="P1824" s="15">
        <v>0</v>
      </c>
      <c r="Q1824" s="15">
        <v>100</v>
      </c>
      <c r="R1824" s="15">
        <v>0</v>
      </c>
      <c r="S1824" s="17">
        <v>0</v>
      </c>
      <c r="T1824" s="17">
        <v>0</v>
      </c>
    </row>
    <row r="1825" spans="1:20" x14ac:dyDescent="0.25">
      <c r="A1825" s="15">
        <v>1824</v>
      </c>
      <c r="B1825" s="15" t="s">
        <v>2853</v>
      </c>
      <c r="C1825" s="15">
        <v>4012</v>
      </c>
      <c r="D1825" s="15" t="s">
        <v>3279</v>
      </c>
      <c r="E1825" s="15" t="s">
        <v>2846</v>
      </c>
      <c r="F1825" s="15" t="s">
        <v>2846</v>
      </c>
      <c r="G1825" s="15" t="s">
        <v>3241</v>
      </c>
      <c r="H1825" s="15" t="s">
        <v>3304</v>
      </c>
      <c r="I1825" s="15" t="s">
        <v>2051</v>
      </c>
      <c r="J1825" s="15" t="s">
        <v>90</v>
      </c>
      <c r="K1825" s="15" t="s">
        <v>91</v>
      </c>
      <c r="L1825" s="15" t="s">
        <v>92</v>
      </c>
      <c r="M1825" s="15" t="s">
        <v>93</v>
      </c>
      <c r="N1825" s="16">
        <v>44348</v>
      </c>
      <c r="O1825" s="16">
        <v>45291</v>
      </c>
      <c r="P1825" s="15">
        <v>20</v>
      </c>
      <c r="Q1825" s="15">
        <v>100</v>
      </c>
      <c r="R1825" s="15">
        <v>0</v>
      </c>
      <c r="S1825" s="17">
        <v>0</v>
      </c>
      <c r="T1825" s="17">
        <v>0</v>
      </c>
    </row>
    <row r="1826" spans="1:20" x14ac:dyDescent="0.25">
      <c r="A1826" s="15">
        <v>1825</v>
      </c>
      <c r="B1826" s="15" t="s">
        <v>2854</v>
      </c>
      <c r="C1826" s="15" t="s">
        <v>2846</v>
      </c>
      <c r="D1826" s="15" t="s">
        <v>2846</v>
      </c>
      <c r="E1826" s="15" t="s">
        <v>2728</v>
      </c>
      <c r="F1826" s="15" t="s">
        <v>2729</v>
      </c>
      <c r="G1826" s="15">
        <v>5799</v>
      </c>
      <c r="H1826" s="15" t="s">
        <v>2066</v>
      </c>
      <c r="I1826" s="15" t="s">
        <v>2856</v>
      </c>
      <c r="L1826" s="15" t="s">
        <v>31</v>
      </c>
      <c r="M1826" s="15" t="s">
        <v>31</v>
      </c>
      <c r="S1826" s="15" t="s">
        <v>2731</v>
      </c>
      <c r="T1826" s="15" t="s">
        <v>2731</v>
      </c>
    </row>
    <row r="1827" spans="1:20" x14ac:dyDescent="0.25">
      <c r="A1827" s="15">
        <v>1826</v>
      </c>
      <c r="B1827" s="15" t="s">
        <v>2854</v>
      </c>
      <c r="C1827" s="15" t="s">
        <v>2846</v>
      </c>
      <c r="D1827" s="15" t="s">
        <v>2846</v>
      </c>
      <c r="E1827" s="15" t="s">
        <v>2733</v>
      </c>
      <c r="F1827" s="15" t="s">
        <v>2734</v>
      </c>
      <c r="G1827" s="15">
        <v>6555</v>
      </c>
      <c r="H1827" s="15" t="s">
        <v>2066</v>
      </c>
      <c r="I1827" s="15" t="s">
        <v>2856</v>
      </c>
      <c r="L1827" s="15" t="s">
        <v>31</v>
      </c>
      <c r="M1827" s="15" t="s">
        <v>31</v>
      </c>
      <c r="S1827" s="15" t="s">
        <v>2731</v>
      </c>
      <c r="T1827" s="15" t="s">
        <v>2731</v>
      </c>
    </row>
    <row r="1828" spans="1:20" x14ac:dyDescent="0.25">
      <c r="A1828" s="15">
        <v>1827</v>
      </c>
      <c r="B1828" s="15" t="s">
        <v>2854</v>
      </c>
      <c r="C1828" s="15" t="s">
        <v>2846</v>
      </c>
      <c r="D1828" s="15" t="s">
        <v>2846</v>
      </c>
      <c r="E1828" s="15" t="s">
        <v>2735</v>
      </c>
      <c r="F1828" s="15" t="s">
        <v>2736</v>
      </c>
      <c r="G1828" s="15">
        <v>5523</v>
      </c>
      <c r="H1828" s="15" t="s">
        <v>2067</v>
      </c>
      <c r="I1828" s="15" t="s">
        <v>2855</v>
      </c>
      <c r="L1828" s="15" t="s">
        <v>156</v>
      </c>
      <c r="M1828" s="15" t="s">
        <v>156</v>
      </c>
      <c r="S1828" s="15" t="s">
        <v>2731</v>
      </c>
      <c r="T1828" s="15" t="s">
        <v>2731</v>
      </c>
    </row>
    <row r="1829" spans="1:20" x14ac:dyDescent="0.25">
      <c r="A1829" s="15">
        <v>1828</v>
      </c>
      <c r="B1829" s="15" t="s">
        <v>2854</v>
      </c>
      <c r="C1829" s="15" t="s">
        <v>2846</v>
      </c>
      <c r="D1829" s="15" t="s">
        <v>2846</v>
      </c>
      <c r="E1829" s="15" t="s">
        <v>2735</v>
      </c>
      <c r="F1829" s="15" t="s">
        <v>2736</v>
      </c>
      <c r="G1829" s="15">
        <v>5524</v>
      </c>
      <c r="H1829" s="15" t="s">
        <v>2068</v>
      </c>
      <c r="I1829" s="15" t="s">
        <v>2855</v>
      </c>
      <c r="L1829" s="15" t="s">
        <v>156</v>
      </c>
      <c r="M1829" s="15" t="s">
        <v>156</v>
      </c>
      <c r="S1829" s="15" t="s">
        <v>2731</v>
      </c>
      <c r="T1829" s="15" t="s">
        <v>2731</v>
      </c>
    </row>
    <row r="1830" spans="1:20" x14ac:dyDescent="0.25">
      <c r="A1830" s="15">
        <v>1829</v>
      </c>
      <c r="B1830" s="15" t="s">
        <v>2854</v>
      </c>
      <c r="C1830" s="15" t="s">
        <v>2846</v>
      </c>
      <c r="D1830" s="15" t="s">
        <v>2846</v>
      </c>
      <c r="E1830" s="15" t="s">
        <v>2735</v>
      </c>
      <c r="F1830" s="15" t="s">
        <v>2736</v>
      </c>
      <c r="G1830" s="15">
        <v>5525</v>
      </c>
      <c r="H1830" s="15" t="s">
        <v>2069</v>
      </c>
      <c r="I1830" s="15" t="s">
        <v>2855</v>
      </c>
      <c r="L1830" s="15" t="s">
        <v>156</v>
      </c>
      <c r="M1830" s="15" t="s">
        <v>156</v>
      </c>
      <c r="S1830" s="15" t="s">
        <v>2731</v>
      </c>
      <c r="T1830" s="15" t="s">
        <v>2731</v>
      </c>
    </row>
    <row r="1831" spans="1:20" x14ac:dyDescent="0.25">
      <c r="A1831" s="15">
        <v>1830</v>
      </c>
      <c r="B1831" s="15" t="s">
        <v>2854</v>
      </c>
      <c r="C1831" s="15" t="s">
        <v>2846</v>
      </c>
      <c r="D1831" s="15" t="s">
        <v>2846</v>
      </c>
      <c r="E1831" s="15" t="s">
        <v>2735</v>
      </c>
      <c r="F1831" s="15" t="s">
        <v>2736</v>
      </c>
      <c r="G1831" s="15">
        <v>5526</v>
      </c>
      <c r="H1831" s="15" t="s">
        <v>2070</v>
      </c>
      <c r="I1831" s="15" t="s">
        <v>2855</v>
      </c>
      <c r="L1831" s="15" t="s">
        <v>156</v>
      </c>
      <c r="M1831" s="15" t="s">
        <v>156</v>
      </c>
      <c r="S1831" s="15" t="s">
        <v>2731</v>
      </c>
      <c r="T1831" s="15" t="s">
        <v>2731</v>
      </c>
    </row>
    <row r="1832" spans="1:20" x14ac:dyDescent="0.25">
      <c r="A1832" s="15">
        <v>1831</v>
      </c>
      <c r="B1832" s="15" t="s">
        <v>2854</v>
      </c>
      <c r="C1832" s="15" t="s">
        <v>2846</v>
      </c>
      <c r="D1832" s="15" t="s">
        <v>2846</v>
      </c>
      <c r="E1832" s="15" t="s">
        <v>2735</v>
      </c>
      <c r="F1832" s="15" t="s">
        <v>2736</v>
      </c>
      <c r="G1832" s="15">
        <v>5527</v>
      </c>
      <c r="H1832" s="15" t="s">
        <v>2070</v>
      </c>
      <c r="I1832" s="15" t="s">
        <v>2855</v>
      </c>
      <c r="L1832" s="15" t="s">
        <v>156</v>
      </c>
      <c r="M1832" s="15" t="s">
        <v>156</v>
      </c>
      <c r="S1832" s="15" t="s">
        <v>2731</v>
      </c>
      <c r="T1832" s="15" t="s">
        <v>2731</v>
      </c>
    </row>
    <row r="1833" spans="1:20" x14ac:dyDescent="0.25">
      <c r="A1833" s="15">
        <v>1832</v>
      </c>
      <c r="B1833" s="15" t="s">
        <v>2854</v>
      </c>
      <c r="C1833" s="15" t="s">
        <v>2846</v>
      </c>
      <c r="D1833" s="15" t="s">
        <v>2846</v>
      </c>
      <c r="E1833" s="15" t="s">
        <v>2735</v>
      </c>
      <c r="F1833" s="15" t="s">
        <v>2736</v>
      </c>
      <c r="G1833" s="15">
        <v>5529</v>
      </c>
      <c r="H1833" s="15" t="s">
        <v>2070</v>
      </c>
      <c r="I1833" s="15" t="s">
        <v>2855</v>
      </c>
      <c r="L1833" s="15" t="s">
        <v>156</v>
      </c>
      <c r="M1833" s="15" t="s">
        <v>156</v>
      </c>
      <c r="S1833" s="15" t="s">
        <v>2731</v>
      </c>
      <c r="T1833" s="15" t="s">
        <v>2731</v>
      </c>
    </row>
    <row r="1834" spans="1:20" x14ac:dyDescent="0.25">
      <c r="A1834" s="15">
        <v>1833</v>
      </c>
      <c r="B1834" s="15" t="s">
        <v>2854</v>
      </c>
      <c r="C1834" s="15" t="s">
        <v>2846</v>
      </c>
      <c r="D1834" s="15" t="s">
        <v>2846</v>
      </c>
      <c r="E1834" s="15" t="s">
        <v>2735</v>
      </c>
      <c r="F1834" s="15" t="s">
        <v>2736</v>
      </c>
      <c r="G1834" s="15">
        <v>5533</v>
      </c>
      <c r="H1834" s="15" t="s">
        <v>2070</v>
      </c>
      <c r="I1834" s="15" t="s">
        <v>2855</v>
      </c>
      <c r="L1834" s="15" t="s">
        <v>156</v>
      </c>
      <c r="M1834" s="15" t="s">
        <v>156</v>
      </c>
      <c r="S1834" s="15" t="s">
        <v>2731</v>
      </c>
      <c r="T1834" s="15" t="s">
        <v>2731</v>
      </c>
    </row>
    <row r="1835" spans="1:20" x14ac:dyDescent="0.25">
      <c r="A1835" s="15">
        <v>1834</v>
      </c>
      <c r="B1835" s="15" t="s">
        <v>2854</v>
      </c>
      <c r="C1835" s="15" t="s">
        <v>2846</v>
      </c>
      <c r="D1835" s="15" t="s">
        <v>2846</v>
      </c>
      <c r="E1835" s="15" t="s">
        <v>2740</v>
      </c>
      <c r="F1835" s="15" t="s">
        <v>2741</v>
      </c>
      <c r="G1835" s="15">
        <v>5537</v>
      </c>
      <c r="H1835" s="15" t="s">
        <v>2071</v>
      </c>
      <c r="I1835" s="15" t="s">
        <v>2855</v>
      </c>
      <c r="L1835" s="15" t="s">
        <v>156</v>
      </c>
      <c r="M1835" s="15" t="s">
        <v>156</v>
      </c>
      <c r="S1835" s="15" t="s">
        <v>2731</v>
      </c>
      <c r="T1835" s="15" t="s">
        <v>2731</v>
      </c>
    </row>
    <row r="1836" spans="1:20" x14ac:dyDescent="0.25">
      <c r="A1836" s="15">
        <v>1835</v>
      </c>
      <c r="B1836" s="15" t="s">
        <v>2854</v>
      </c>
      <c r="C1836" s="15" t="s">
        <v>2846</v>
      </c>
      <c r="D1836" s="15" t="s">
        <v>2846</v>
      </c>
      <c r="E1836" s="15" t="s">
        <v>2740</v>
      </c>
      <c r="F1836" s="15" t="s">
        <v>2741</v>
      </c>
      <c r="G1836" s="15">
        <v>5539</v>
      </c>
      <c r="H1836" s="15" t="s">
        <v>2072</v>
      </c>
      <c r="I1836" s="15" t="s">
        <v>2855</v>
      </c>
      <c r="L1836" s="15" t="s">
        <v>156</v>
      </c>
      <c r="M1836" s="15" t="s">
        <v>156</v>
      </c>
      <c r="S1836" s="15" t="s">
        <v>2731</v>
      </c>
      <c r="T1836" s="15" t="s">
        <v>2731</v>
      </c>
    </row>
    <row r="1837" spans="1:20" x14ac:dyDescent="0.25">
      <c r="A1837" s="15">
        <v>1836</v>
      </c>
      <c r="B1837" s="15" t="s">
        <v>2854</v>
      </c>
      <c r="C1837" s="15" t="s">
        <v>2846</v>
      </c>
      <c r="D1837" s="15" t="s">
        <v>2846</v>
      </c>
      <c r="E1837" s="15" t="s">
        <v>2740</v>
      </c>
      <c r="F1837" s="15" t="s">
        <v>2741</v>
      </c>
      <c r="G1837" s="15">
        <v>5546</v>
      </c>
      <c r="H1837" s="15" t="s">
        <v>2073</v>
      </c>
      <c r="I1837" s="15" t="s">
        <v>2855</v>
      </c>
      <c r="L1837" s="15" t="s">
        <v>156</v>
      </c>
      <c r="M1837" s="15" t="s">
        <v>156</v>
      </c>
      <c r="S1837" s="15" t="s">
        <v>2731</v>
      </c>
      <c r="T1837" s="15" t="s">
        <v>2731</v>
      </c>
    </row>
    <row r="1838" spans="1:20" x14ac:dyDescent="0.25">
      <c r="A1838" s="15">
        <v>1837</v>
      </c>
      <c r="B1838" s="15" t="s">
        <v>2854</v>
      </c>
      <c r="C1838" s="15" t="s">
        <v>2846</v>
      </c>
      <c r="D1838" s="15" t="s">
        <v>2846</v>
      </c>
      <c r="E1838" s="15" t="s">
        <v>2740</v>
      </c>
      <c r="F1838" s="15" t="s">
        <v>2741</v>
      </c>
      <c r="G1838" s="15">
        <v>5547</v>
      </c>
      <c r="H1838" s="15" t="s">
        <v>2074</v>
      </c>
      <c r="I1838" s="15" t="s">
        <v>2855</v>
      </c>
      <c r="L1838" s="15" t="s">
        <v>156</v>
      </c>
      <c r="M1838" s="15" t="s">
        <v>156</v>
      </c>
      <c r="S1838" s="15" t="s">
        <v>2731</v>
      </c>
      <c r="T1838" s="15" t="s">
        <v>2731</v>
      </c>
    </row>
    <row r="1839" spans="1:20" x14ac:dyDescent="0.25">
      <c r="A1839" s="15">
        <v>1838</v>
      </c>
      <c r="B1839" s="15" t="s">
        <v>2854</v>
      </c>
      <c r="C1839" s="15" t="s">
        <v>2846</v>
      </c>
      <c r="D1839" s="15" t="s">
        <v>2846</v>
      </c>
      <c r="E1839" s="15" t="s">
        <v>2740</v>
      </c>
      <c r="F1839" s="15" t="s">
        <v>2741</v>
      </c>
      <c r="G1839" s="15">
        <v>5548</v>
      </c>
      <c r="H1839" s="15" t="s">
        <v>2075</v>
      </c>
      <c r="I1839" s="15" t="s">
        <v>2855</v>
      </c>
      <c r="L1839" s="15" t="s">
        <v>156</v>
      </c>
      <c r="M1839" s="15" t="s">
        <v>156</v>
      </c>
      <c r="S1839" s="15" t="s">
        <v>2731</v>
      </c>
      <c r="T1839" s="15" t="s">
        <v>2731</v>
      </c>
    </row>
    <row r="1840" spans="1:20" x14ac:dyDescent="0.25">
      <c r="A1840" s="15">
        <v>1839</v>
      </c>
      <c r="B1840" s="15" t="s">
        <v>2854</v>
      </c>
      <c r="C1840" s="15" t="s">
        <v>2846</v>
      </c>
      <c r="D1840" s="15" t="s">
        <v>2846</v>
      </c>
      <c r="E1840" s="15" t="s">
        <v>2740</v>
      </c>
      <c r="F1840" s="15" t="s">
        <v>2741</v>
      </c>
      <c r="G1840" s="15">
        <v>5554</v>
      </c>
      <c r="H1840" s="15" t="s">
        <v>2076</v>
      </c>
      <c r="I1840" s="15" t="s">
        <v>2855</v>
      </c>
      <c r="L1840" s="15" t="s">
        <v>156</v>
      </c>
      <c r="M1840" s="15" t="s">
        <v>156</v>
      </c>
      <c r="S1840" s="15" t="s">
        <v>2731</v>
      </c>
      <c r="T1840" s="15" t="s">
        <v>2731</v>
      </c>
    </row>
    <row r="1841" spans="1:20" x14ac:dyDescent="0.25">
      <c r="A1841" s="15">
        <v>1840</v>
      </c>
      <c r="B1841" s="15" t="s">
        <v>2854</v>
      </c>
      <c r="C1841" s="15" t="s">
        <v>2846</v>
      </c>
      <c r="D1841" s="15" t="s">
        <v>2846</v>
      </c>
      <c r="E1841" s="15" t="s">
        <v>2743</v>
      </c>
      <c r="F1841" s="15" t="s">
        <v>2744</v>
      </c>
      <c r="G1841" s="15">
        <v>5577</v>
      </c>
      <c r="H1841" s="15" t="s">
        <v>2077</v>
      </c>
      <c r="I1841" s="15" t="s">
        <v>2855</v>
      </c>
      <c r="L1841" s="15" t="s">
        <v>195</v>
      </c>
      <c r="M1841" s="15" t="s">
        <v>195</v>
      </c>
      <c r="S1841" s="15" t="s">
        <v>2731</v>
      </c>
      <c r="T1841" s="15" t="s">
        <v>2731</v>
      </c>
    </row>
    <row r="1842" spans="1:20" x14ac:dyDescent="0.25">
      <c r="A1842" s="15">
        <v>1841</v>
      </c>
      <c r="B1842" s="15" t="s">
        <v>2854</v>
      </c>
      <c r="C1842" s="15" t="s">
        <v>2846</v>
      </c>
      <c r="D1842" s="15" t="s">
        <v>2846</v>
      </c>
      <c r="E1842" s="15" t="s">
        <v>2743</v>
      </c>
      <c r="F1842" s="15" t="s">
        <v>2744</v>
      </c>
      <c r="G1842" s="15">
        <v>5578</v>
      </c>
      <c r="H1842" s="15" t="s">
        <v>2078</v>
      </c>
      <c r="I1842" s="15" t="s">
        <v>2855</v>
      </c>
      <c r="L1842" s="15" t="s">
        <v>195</v>
      </c>
      <c r="M1842" s="15" t="s">
        <v>195</v>
      </c>
      <c r="S1842" s="15" t="s">
        <v>2731</v>
      </c>
      <c r="T1842" s="15" t="s">
        <v>2731</v>
      </c>
    </row>
    <row r="1843" spans="1:20" x14ac:dyDescent="0.25">
      <c r="A1843" s="15">
        <v>1842</v>
      </c>
      <c r="B1843" s="15" t="s">
        <v>2854</v>
      </c>
      <c r="C1843" s="15" t="s">
        <v>2846</v>
      </c>
      <c r="D1843" s="15" t="s">
        <v>2846</v>
      </c>
      <c r="E1843" s="15" t="s">
        <v>2743</v>
      </c>
      <c r="F1843" s="15" t="s">
        <v>2746</v>
      </c>
      <c r="G1843" s="15">
        <v>5579</v>
      </c>
      <c r="H1843" s="15" t="s">
        <v>2079</v>
      </c>
      <c r="I1843" s="15" t="s">
        <v>2856</v>
      </c>
      <c r="L1843" s="15" t="s">
        <v>195</v>
      </c>
      <c r="M1843" s="15" t="s">
        <v>195</v>
      </c>
      <c r="S1843" s="15" t="s">
        <v>2731</v>
      </c>
      <c r="T1843" s="15" t="s">
        <v>2731</v>
      </c>
    </row>
    <row r="1844" spans="1:20" x14ac:dyDescent="0.25">
      <c r="A1844" s="15">
        <v>1843</v>
      </c>
      <c r="B1844" s="15" t="s">
        <v>2854</v>
      </c>
      <c r="C1844" s="15" t="s">
        <v>2846</v>
      </c>
      <c r="D1844" s="15" t="s">
        <v>2846</v>
      </c>
      <c r="E1844" s="15" t="s">
        <v>2735</v>
      </c>
      <c r="F1844" s="15" t="s">
        <v>2736</v>
      </c>
      <c r="G1844" s="15">
        <v>5588</v>
      </c>
      <c r="H1844" s="15" t="s">
        <v>2080</v>
      </c>
      <c r="I1844" s="15" t="s">
        <v>2856</v>
      </c>
      <c r="L1844" s="15" t="s">
        <v>195</v>
      </c>
      <c r="M1844" s="15" t="s">
        <v>195</v>
      </c>
      <c r="S1844" s="15" t="s">
        <v>2731</v>
      </c>
      <c r="T1844" s="15" t="s">
        <v>2731</v>
      </c>
    </row>
    <row r="1845" spans="1:20" x14ac:dyDescent="0.25">
      <c r="A1845" s="15">
        <v>1844</v>
      </c>
      <c r="B1845" s="15" t="s">
        <v>2854</v>
      </c>
      <c r="C1845" s="15" t="s">
        <v>2846</v>
      </c>
      <c r="D1845" s="15" t="s">
        <v>2846</v>
      </c>
      <c r="E1845" s="15" t="s">
        <v>2740</v>
      </c>
      <c r="F1845" s="15" t="s">
        <v>2747</v>
      </c>
      <c r="G1845" s="15">
        <v>5630</v>
      </c>
      <c r="H1845" s="15" t="s">
        <v>2081</v>
      </c>
      <c r="I1845" s="15" t="s">
        <v>2855</v>
      </c>
      <c r="L1845" s="15" t="s">
        <v>132</v>
      </c>
      <c r="M1845" s="15" t="s">
        <v>133</v>
      </c>
      <c r="S1845" s="15" t="s">
        <v>2731</v>
      </c>
      <c r="T1845" s="15" t="s">
        <v>2731</v>
      </c>
    </row>
    <row r="1846" spans="1:20" x14ac:dyDescent="0.25">
      <c r="A1846" s="15">
        <v>1845</v>
      </c>
      <c r="B1846" s="15" t="s">
        <v>2854</v>
      </c>
      <c r="C1846" s="15" t="s">
        <v>2846</v>
      </c>
      <c r="D1846" s="15" t="s">
        <v>2846</v>
      </c>
      <c r="E1846" s="15" t="s">
        <v>2728</v>
      </c>
      <c r="F1846" s="15" t="s">
        <v>2729</v>
      </c>
      <c r="G1846" s="15">
        <v>5601</v>
      </c>
      <c r="H1846" s="15" t="s">
        <v>2082</v>
      </c>
      <c r="I1846" s="15" t="s">
        <v>2856</v>
      </c>
      <c r="L1846" s="15" t="s">
        <v>132</v>
      </c>
      <c r="M1846" s="15" t="s">
        <v>133</v>
      </c>
      <c r="S1846" s="15" t="s">
        <v>2731</v>
      </c>
      <c r="T1846" s="15" t="s">
        <v>2731</v>
      </c>
    </row>
    <row r="1847" spans="1:20" x14ac:dyDescent="0.25">
      <c r="A1847" s="15">
        <v>1846</v>
      </c>
      <c r="B1847" s="15" t="s">
        <v>2854</v>
      </c>
      <c r="C1847" s="15" t="s">
        <v>2846</v>
      </c>
      <c r="D1847" s="15" t="s">
        <v>2846</v>
      </c>
      <c r="E1847" s="15" t="s">
        <v>2728</v>
      </c>
      <c r="F1847" s="15" t="s">
        <v>2729</v>
      </c>
      <c r="G1847" s="15">
        <v>5602</v>
      </c>
      <c r="H1847" s="15" t="s">
        <v>2083</v>
      </c>
      <c r="I1847" s="15" t="s">
        <v>2855</v>
      </c>
      <c r="L1847" s="15" t="s">
        <v>132</v>
      </c>
      <c r="M1847" s="15" t="s">
        <v>133</v>
      </c>
      <c r="S1847" s="15" t="s">
        <v>2731</v>
      </c>
      <c r="T1847" s="15" t="s">
        <v>2731</v>
      </c>
    </row>
    <row r="1848" spans="1:20" x14ac:dyDescent="0.25">
      <c r="A1848" s="15">
        <v>1847</v>
      </c>
      <c r="B1848" s="15" t="s">
        <v>2854</v>
      </c>
      <c r="C1848" s="15" t="s">
        <v>2846</v>
      </c>
      <c r="D1848" s="15" t="s">
        <v>2846</v>
      </c>
      <c r="E1848" s="15" t="s">
        <v>2735</v>
      </c>
      <c r="F1848" s="15" t="s">
        <v>2736</v>
      </c>
      <c r="G1848" s="15">
        <v>5624</v>
      </c>
      <c r="H1848" s="15" t="s">
        <v>2084</v>
      </c>
      <c r="I1848" s="15" t="s">
        <v>2856</v>
      </c>
      <c r="L1848" s="15" t="s">
        <v>132</v>
      </c>
      <c r="M1848" s="15" t="s">
        <v>133</v>
      </c>
      <c r="S1848" s="15" t="s">
        <v>2731</v>
      </c>
      <c r="T1848" s="15" t="s">
        <v>2731</v>
      </c>
    </row>
    <row r="1849" spans="1:20" x14ac:dyDescent="0.25">
      <c r="A1849" s="15">
        <v>1848</v>
      </c>
      <c r="B1849" s="15" t="s">
        <v>2854</v>
      </c>
      <c r="C1849" s="15" t="s">
        <v>2846</v>
      </c>
      <c r="D1849" s="15" t="s">
        <v>2846</v>
      </c>
      <c r="E1849" s="15" t="s">
        <v>2740</v>
      </c>
      <c r="F1849" s="15" t="s">
        <v>2747</v>
      </c>
      <c r="G1849" s="15">
        <v>5616</v>
      </c>
      <c r="H1849" s="15" t="s">
        <v>2083</v>
      </c>
      <c r="I1849" s="15" t="s">
        <v>2855</v>
      </c>
      <c r="L1849" s="15" t="s">
        <v>132</v>
      </c>
      <c r="M1849" s="15" t="s">
        <v>133</v>
      </c>
      <c r="S1849" s="15" t="s">
        <v>2731</v>
      </c>
      <c r="T1849" s="15" t="s">
        <v>2731</v>
      </c>
    </row>
    <row r="1850" spans="1:20" x14ac:dyDescent="0.25">
      <c r="A1850" s="15">
        <v>1849</v>
      </c>
      <c r="B1850" s="15" t="s">
        <v>2854</v>
      </c>
      <c r="C1850" s="15" t="s">
        <v>2846</v>
      </c>
      <c r="D1850" s="15" t="s">
        <v>2846</v>
      </c>
      <c r="E1850" s="15" t="s">
        <v>2733</v>
      </c>
      <c r="F1850" s="15" t="s">
        <v>2750</v>
      </c>
      <c r="G1850" s="15">
        <v>5652</v>
      </c>
      <c r="H1850" s="15" t="s">
        <v>2085</v>
      </c>
      <c r="I1850" s="15" t="s">
        <v>2051</v>
      </c>
      <c r="L1850" s="15" t="s">
        <v>177</v>
      </c>
      <c r="M1850" s="15" t="s">
        <v>177</v>
      </c>
      <c r="S1850" s="15" t="s">
        <v>2731</v>
      </c>
      <c r="T1850" s="15" t="s">
        <v>2731</v>
      </c>
    </row>
    <row r="1851" spans="1:20" x14ac:dyDescent="0.25">
      <c r="A1851" s="15">
        <v>1850</v>
      </c>
      <c r="B1851" s="15" t="s">
        <v>2854</v>
      </c>
      <c r="C1851" s="15" t="s">
        <v>2846</v>
      </c>
      <c r="D1851" s="15" t="s">
        <v>2846</v>
      </c>
      <c r="E1851" s="15" t="s">
        <v>2733</v>
      </c>
      <c r="F1851" s="15" t="s">
        <v>2750</v>
      </c>
      <c r="G1851" s="15">
        <v>5653</v>
      </c>
      <c r="H1851" s="15" t="s">
        <v>2086</v>
      </c>
      <c r="I1851" s="15" t="s">
        <v>2051</v>
      </c>
      <c r="L1851" s="15" t="s">
        <v>177</v>
      </c>
      <c r="M1851" s="15" t="s">
        <v>177</v>
      </c>
      <c r="S1851" s="15" t="s">
        <v>2731</v>
      </c>
      <c r="T1851" s="15" t="s">
        <v>2731</v>
      </c>
    </row>
    <row r="1852" spans="1:20" x14ac:dyDescent="0.25">
      <c r="A1852" s="15">
        <v>1851</v>
      </c>
      <c r="B1852" s="15" t="s">
        <v>2854</v>
      </c>
      <c r="C1852" s="15" t="s">
        <v>2846</v>
      </c>
      <c r="D1852" s="15" t="s">
        <v>2846</v>
      </c>
      <c r="E1852" s="15" t="s">
        <v>2752</v>
      </c>
      <c r="F1852" s="15" t="s">
        <v>2753</v>
      </c>
      <c r="G1852" s="15">
        <v>5667</v>
      </c>
      <c r="H1852" s="15" t="s">
        <v>2087</v>
      </c>
      <c r="I1852" s="15" t="s">
        <v>2855</v>
      </c>
      <c r="L1852" s="15" t="s">
        <v>174</v>
      </c>
      <c r="M1852" s="15" t="s">
        <v>174</v>
      </c>
      <c r="S1852" s="15" t="s">
        <v>2731</v>
      </c>
      <c r="T1852" s="15" t="s">
        <v>2731</v>
      </c>
    </row>
    <row r="1853" spans="1:20" x14ac:dyDescent="0.25">
      <c r="A1853" s="15">
        <v>1852</v>
      </c>
      <c r="B1853" s="15" t="s">
        <v>2854</v>
      </c>
      <c r="C1853" s="15" t="s">
        <v>2846</v>
      </c>
      <c r="D1853" s="15" t="s">
        <v>2846</v>
      </c>
      <c r="E1853" s="15" t="s">
        <v>2755</v>
      </c>
      <c r="F1853" s="15" t="s">
        <v>2756</v>
      </c>
      <c r="G1853" s="15">
        <v>5686</v>
      </c>
      <c r="H1853" s="15" t="s">
        <v>2088</v>
      </c>
      <c r="I1853" s="15" t="s">
        <v>2855</v>
      </c>
      <c r="L1853" s="15" t="s">
        <v>87</v>
      </c>
      <c r="M1853" s="15" t="s">
        <v>88</v>
      </c>
      <c r="S1853" s="15" t="s">
        <v>2731</v>
      </c>
      <c r="T1853" s="15" t="s">
        <v>2731</v>
      </c>
    </row>
    <row r="1854" spans="1:20" x14ac:dyDescent="0.25">
      <c r="A1854" s="15">
        <v>1853</v>
      </c>
      <c r="B1854" s="15" t="s">
        <v>2854</v>
      </c>
      <c r="C1854" s="15" t="s">
        <v>2846</v>
      </c>
      <c r="D1854" s="15" t="s">
        <v>2846</v>
      </c>
      <c r="E1854" s="15" t="s">
        <v>2755</v>
      </c>
      <c r="F1854" s="15" t="s">
        <v>2756</v>
      </c>
      <c r="G1854" s="15">
        <v>5687</v>
      </c>
      <c r="H1854" s="15" t="s">
        <v>2089</v>
      </c>
      <c r="I1854" s="15" t="s">
        <v>2855</v>
      </c>
      <c r="L1854" s="15" t="s">
        <v>87</v>
      </c>
      <c r="M1854" s="15" t="s">
        <v>88</v>
      </c>
      <c r="S1854" s="15" t="s">
        <v>2731</v>
      </c>
      <c r="T1854" s="15" t="s">
        <v>2731</v>
      </c>
    </row>
    <row r="1855" spans="1:20" x14ac:dyDescent="0.25">
      <c r="A1855" s="15">
        <v>1854</v>
      </c>
      <c r="B1855" s="15" t="s">
        <v>2854</v>
      </c>
      <c r="C1855" s="15" t="s">
        <v>2846</v>
      </c>
      <c r="D1855" s="15" t="s">
        <v>2846</v>
      </c>
      <c r="E1855" s="15" t="s">
        <v>2757</v>
      </c>
      <c r="F1855" s="15" t="s">
        <v>2758</v>
      </c>
      <c r="G1855" s="15">
        <v>5756</v>
      </c>
      <c r="H1855" s="15" t="s">
        <v>2090</v>
      </c>
      <c r="I1855" s="15" t="s">
        <v>2855</v>
      </c>
      <c r="L1855" s="15" t="s">
        <v>92</v>
      </c>
      <c r="M1855" s="15" t="s">
        <v>93</v>
      </c>
      <c r="S1855" s="15" t="s">
        <v>2731</v>
      </c>
      <c r="T1855" s="15" t="s">
        <v>2731</v>
      </c>
    </row>
    <row r="1856" spans="1:20" x14ac:dyDescent="0.25">
      <c r="A1856" s="15">
        <v>1855</v>
      </c>
      <c r="B1856" s="15" t="s">
        <v>2854</v>
      </c>
      <c r="C1856" s="15" t="s">
        <v>2846</v>
      </c>
      <c r="D1856" s="15" t="s">
        <v>2846</v>
      </c>
      <c r="E1856" s="15" t="s">
        <v>2757</v>
      </c>
      <c r="F1856" s="15" t="s">
        <v>2758</v>
      </c>
      <c r="G1856" s="15">
        <v>5757</v>
      </c>
      <c r="H1856" s="15" t="s">
        <v>2091</v>
      </c>
      <c r="I1856" s="15" t="s">
        <v>2855</v>
      </c>
      <c r="L1856" s="15" t="s">
        <v>92</v>
      </c>
      <c r="M1856" s="15" t="s">
        <v>93</v>
      </c>
      <c r="S1856" s="15" t="s">
        <v>2731</v>
      </c>
      <c r="T1856" s="15" t="s">
        <v>2731</v>
      </c>
    </row>
    <row r="1857" spans="1:20" x14ac:dyDescent="0.25">
      <c r="A1857" s="15">
        <v>1856</v>
      </c>
      <c r="B1857" s="15" t="s">
        <v>2854</v>
      </c>
      <c r="C1857" s="15" t="s">
        <v>2846</v>
      </c>
      <c r="D1857" s="15" t="s">
        <v>2846</v>
      </c>
      <c r="E1857" s="15" t="s">
        <v>2735</v>
      </c>
      <c r="F1857" s="15" t="s">
        <v>2736</v>
      </c>
      <c r="G1857" s="15">
        <v>5821</v>
      </c>
      <c r="H1857" s="15" t="s">
        <v>2092</v>
      </c>
      <c r="I1857" s="15" t="s">
        <v>2856</v>
      </c>
      <c r="L1857" s="15" t="s">
        <v>302</v>
      </c>
      <c r="M1857" s="15" t="s">
        <v>303</v>
      </c>
      <c r="S1857" s="15" t="s">
        <v>2731</v>
      </c>
      <c r="T1857" s="15" t="s">
        <v>2731</v>
      </c>
    </row>
    <row r="1858" spans="1:20" x14ac:dyDescent="0.25">
      <c r="A1858" s="15">
        <v>1857</v>
      </c>
      <c r="B1858" s="15" t="s">
        <v>2854</v>
      </c>
      <c r="C1858" s="15" t="s">
        <v>2846</v>
      </c>
      <c r="D1858" s="15" t="s">
        <v>2846</v>
      </c>
      <c r="E1858" s="15" t="s">
        <v>2728</v>
      </c>
      <c r="F1858" s="15" t="s">
        <v>2729</v>
      </c>
      <c r="G1858" s="15">
        <v>5836</v>
      </c>
      <c r="H1858" s="15" t="s">
        <v>2093</v>
      </c>
      <c r="I1858" s="15" t="s">
        <v>2855</v>
      </c>
      <c r="L1858" s="15" t="s">
        <v>180</v>
      </c>
      <c r="M1858" s="15" t="s">
        <v>181</v>
      </c>
      <c r="S1858" s="15" t="s">
        <v>2731</v>
      </c>
      <c r="T1858" s="15" t="s">
        <v>2731</v>
      </c>
    </row>
    <row r="1859" spans="1:20" x14ac:dyDescent="0.25">
      <c r="A1859" s="15">
        <v>1858</v>
      </c>
      <c r="B1859" s="15" t="s">
        <v>2854</v>
      </c>
      <c r="C1859" s="15" t="s">
        <v>2846</v>
      </c>
      <c r="D1859" s="15" t="s">
        <v>2846</v>
      </c>
      <c r="E1859" s="15" t="s">
        <v>2752</v>
      </c>
      <c r="F1859" s="15" t="s">
        <v>2759</v>
      </c>
      <c r="G1859" s="15">
        <v>5852</v>
      </c>
      <c r="H1859" s="15" t="s">
        <v>2094</v>
      </c>
      <c r="I1859" s="15" t="s">
        <v>2855</v>
      </c>
      <c r="L1859" s="15" t="s">
        <v>180</v>
      </c>
      <c r="M1859" s="15" t="s">
        <v>181</v>
      </c>
      <c r="S1859" s="15" t="s">
        <v>2731</v>
      </c>
      <c r="T1859" s="15" t="s">
        <v>2731</v>
      </c>
    </row>
    <row r="1860" spans="1:20" x14ac:dyDescent="0.25">
      <c r="A1860" s="15">
        <v>1859</v>
      </c>
      <c r="B1860" s="15" t="s">
        <v>2854</v>
      </c>
      <c r="C1860" s="15" t="s">
        <v>2846</v>
      </c>
      <c r="D1860" s="15" t="s">
        <v>2846</v>
      </c>
      <c r="E1860" s="15" t="s">
        <v>2740</v>
      </c>
      <c r="F1860" s="15" t="s">
        <v>2747</v>
      </c>
      <c r="G1860" s="15">
        <v>5882</v>
      </c>
      <c r="H1860" s="15" t="s">
        <v>2095</v>
      </c>
      <c r="I1860" s="15" t="s">
        <v>2855</v>
      </c>
      <c r="L1860" s="15" t="s">
        <v>319</v>
      </c>
      <c r="M1860" s="15" t="s">
        <v>320</v>
      </c>
      <c r="S1860" s="15" t="s">
        <v>2731</v>
      </c>
      <c r="T1860" s="15" t="s">
        <v>2731</v>
      </c>
    </row>
    <row r="1861" spans="1:20" x14ac:dyDescent="0.25">
      <c r="A1861" s="15">
        <v>1860</v>
      </c>
      <c r="B1861" s="15" t="s">
        <v>2854</v>
      </c>
      <c r="C1861" s="15" t="s">
        <v>2846</v>
      </c>
      <c r="D1861" s="15" t="s">
        <v>2846</v>
      </c>
      <c r="E1861" s="15" t="s">
        <v>2760</v>
      </c>
      <c r="F1861" s="15" t="s">
        <v>2761</v>
      </c>
      <c r="G1861" s="15">
        <v>5894</v>
      </c>
      <c r="H1861" s="15" t="s">
        <v>2096</v>
      </c>
      <c r="I1861" s="15" t="s">
        <v>2856</v>
      </c>
      <c r="L1861" s="15" t="s">
        <v>319</v>
      </c>
      <c r="M1861" s="15" t="s">
        <v>320</v>
      </c>
      <c r="S1861" s="15" t="s">
        <v>2731</v>
      </c>
      <c r="T1861" s="15" t="s">
        <v>2731</v>
      </c>
    </row>
    <row r="1862" spans="1:20" x14ac:dyDescent="0.25">
      <c r="A1862" s="15">
        <v>1861</v>
      </c>
      <c r="B1862" s="15" t="s">
        <v>2854</v>
      </c>
      <c r="C1862" s="15" t="s">
        <v>2846</v>
      </c>
      <c r="D1862" s="15" t="s">
        <v>2846</v>
      </c>
      <c r="E1862" s="15" t="s">
        <v>2760</v>
      </c>
      <c r="F1862" s="15" t="s">
        <v>2761</v>
      </c>
      <c r="G1862" s="15">
        <v>5899</v>
      </c>
      <c r="H1862" s="15" t="s">
        <v>2097</v>
      </c>
      <c r="I1862" s="15" t="s">
        <v>2855</v>
      </c>
      <c r="L1862" s="15" t="s">
        <v>319</v>
      </c>
      <c r="M1862" s="15" t="s">
        <v>320</v>
      </c>
      <c r="S1862" s="15" t="s">
        <v>2731</v>
      </c>
      <c r="T1862" s="15" t="s">
        <v>2731</v>
      </c>
    </row>
    <row r="1863" spans="1:20" x14ac:dyDescent="0.25">
      <c r="A1863" s="15">
        <v>1862</v>
      </c>
      <c r="B1863" s="15" t="s">
        <v>2854</v>
      </c>
      <c r="C1863" s="15" t="s">
        <v>2846</v>
      </c>
      <c r="D1863" s="15" t="s">
        <v>2846</v>
      </c>
      <c r="E1863" s="15" t="s">
        <v>2760</v>
      </c>
      <c r="F1863" s="15" t="s">
        <v>2761</v>
      </c>
      <c r="G1863" s="15">
        <v>5900</v>
      </c>
      <c r="H1863" s="15" t="s">
        <v>2098</v>
      </c>
      <c r="I1863" s="15" t="s">
        <v>2856</v>
      </c>
      <c r="L1863" s="15" t="s">
        <v>319</v>
      </c>
      <c r="M1863" s="15" t="s">
        <v>320</v>
      </c>
      <c r="S1863" s="15" t="s">
        <v>2731</v>
      </c>
      <c r="T1863" s="15" t="s">
        <v>2731</v>
      </c>
    </row>
    <row r="1864" spans="1:20" x14ac:dyDescent="0.25">
      <c r="A1864" s="15">
        <v>1863</v>
      </c>
      <c r="B1864" s="15" t="s">
        <v>2854</v>
      </c>
      <c r="C1864" s="15" t="s">
        <v>2846</v>
      </c>
      <c r="D1864" s="15" t="s">
        <v>2846</v>
      </c>
      <c r="E1864" s="15" t="s">
        <v>2735</v>
      </c>
      <c r="F1864" s="15" t="s">
        <v>2736</v>
      </c>
      <c r="G1864" s="15">
        <v>5904</v>
      </c>
      <c r="H1864" s="15" t="s">
        <v>2099</v>
      </c>
      <c r="I1864" s="15" t="s">
        <v>2855</v>
      </c>
      <c r="L1864" s="15" t="s">
        <v>319</v>
      </c>
      <c r="M1864" s="15" t="s">
        <v>320</v>
      </c>
      <c r="S1864" s="15" t="s">
        <v>2731</v>
      </c>
      <c r="T1864" s="15" t="s">
        <v>2731</v>
      </c>
    </row>
    <row r="1865" spans="1:20" x14ac:dyDescent="0.25">
      <c r="A1865" s="15">
        <v>1864</v>
      </c>
      <c r="B1865" s="15" t="s">
        <v>2854</v>
      </c>
      <c r="C1865" s="15" t="s">
        <v>2846</v>
      </c>
      <c r="D1865" s="15" t="s">
        <v>2846</v>
      </c>
      <c r="E1865" s="15" t="s">
        <v>2762</v>
      </c>
      <c r="F1865" s="15" t="s">
        <v>2763</v>
      </c>
      <c r="G1865" s="15">
        <v>5921</v>
      </c>
      <c r="H1865" s="15" t="s">
        <v>2100</v>
      </c>
      <c r="I1865" s="15" t="s">
        <v>2051</v>
      </c>
      <c r="L1865" s="15" t="s">
        <v>6</v>
      </c>
      <c r="M1865" s="15" t="s">
        <v>7</v>
      </c>
      <c r="S1865" s="15" t="s">
        <v>2731</v>
      </c>
      <c r="T1865" s="15" t="s">
        <v>2731</v>
      </c>
    </row>
    <row r="1866" spans="1:20" x14ac:dyDescent="0.25">
      <c r="A1866" s="15">
        <v>1865</v>
      </c>
      <c r="B1866" s="15" t="s">
        <v>2854</v>
      </c>
      <c r="C1866" s="15" t="s">
        <v>2846</v>
      </c>
      <c r="D1866" s="15" t="s">
        <v>2846</v>
      </c>
      <c r="E1866" s="15" t="s">
        <v>2762</v>
      </c>
      <c r="F1866" s="15" t="s">
        <v>2764</v>
      </c>
      <c r="G1866" s="15">
        <v>5937</v>
      </c>
      <c r="H1866" s="15" t="s">
        <v>2101</v>
      </c>
      <c r="I1866" s="15" t="s">
        <v>2051</v>
      </c>
      <c r="L1866" s="15" t="s">
        <v>6</v>
      </c>
      <c r="M1866" s="15" t="s">
        <v>7</v>
      </c>
      <c r="S1866" s="15" t="s">
        <v>2731</v>
      </c>
      <c r="T1866" s="15" t="s">
        <v>2731</v>
      </c>
    </row>
    <row r="1867" spans="1:20" x14ac:dyDescent="0.25">
      <c r="A1867" s="15">
        <v>1866</v>
      </c>
      <c r="B1867" s="15" t="s">
        <v>2854</v>
      </c>
      <c r="C1867" s="15" t="s">
        <v>2846</v>
      </c>
      <c r="D1867" s="15" t="s">
        <v>2846</v>
      </c>
      <c r="E1867" s="15" t="s">
        <v>2752</v>
      </c>
      <c r="F1867" s="15" t="s">
        <v>2753</v>
      </c>
      <c r="G1867" s="15">
        <v>5958</v>
      </c>
      <c r="H1867" s="15" t="s">
        <v>2102</v>
      </c>
      <c r="I1867" s="15" t="s">
        <v>2051</v>
      </c>
      <c r="L1867" s="15" t="s">
        <v>152</v>
      </c>
      <c r="M1867" s="15" t="s">
        <v>152</v>
      </c>
      <c r="S1867" s="15" t="s">
        <v>2731</v>
      </c>
      <c r="T1867" s="15" t="s">
        <v>2731</v>
      </c>
    </row>
    <row r="1868" spans="1:20" x14ac:dyDescent="0.25">
      <c r="A1868" s="15">
        <v>1867</v>
      </c>
      <c r="B1868" s="15" t="s">
        <v>2854</v>
      </c>
      <c r="C1868" s="15" t="s">
        <v>2846</v>
      </c>
      <c r="D1868" s="15" t="s">
        <v>2846</v>
      </c>
      <c r="E1868" s="15" t="s">
        <v>2740</v>
      </c>
      <c r="F1868" s="15" t="s">
        <v>2765</v>
      </c>
      <c r="G1868" s="15">
        <v>5967</v>
      </c>
      <c r="H1868" s="15" t="s">
        <v>2103</v>
      </c>
      <c r="I1868" s="15" t="s">
        <v>2855</v>
      </c>
      <c r="L1868" s="15" t="s">
        <v>152</v>
      </c>
      <c r="M1868" s="15" t="s">
        <v>152</v>
      </c>
      <c r="S1868" s="15" t="s">
        <v>2731</v>
      </c>
      <c r="T1868" s="15" t="s">
        <v>2731</v>
      </c>
    </row>
    <row r="1869" spans="1:20" x14ac:dyDescent="0.25">
      <c r="A1869" s="15">
        <v>1868</v>
      </c>
      <c r="B1869" s="15" t="s">
        <v>2854</v>
      </c>
      <c r="C1869" s="15" t="s">
        <v>2846</v>
      </c>
      <c r="D1869" s="15" t="s">
        <v>2846</v>
      </c>
      <c r="E1869" s="15" t="s">
        <v>2735</v>
      </c>
      <c r="F1869" s="15" t="s">
        <v>2736</v>
      </c>
      <c r="G1869" s="15">
        <v>5969</v>
      </c>
      <c r="H1869" s="15" t="s">
        <v>2104</v>
      </c>
      <c r="I1869" s="15" t="s">
        <v>2855</v>
      </c>
      <c r="L1869" s="15" t="s">
        <v>152</v>
      </c>
      <c r="M1869" s="15" t="s">
        <v>152</v>
      </c>
      <c r="S1869" s="15" t="s">
        <v>2731</v>
      </c>
      <c r="T1869" s="15" t="s">
        <v>2731</v>
      </c>
    </row>
    <row r="1870" spans="1:20" x14ac:dyDescent="0.25">
      <c r="A1870" s="15">
        <v>1869</v>
      </c>
      <c r="B1870" s="15" t="s">
        <v>2854</v>
      </c>
      <c r="C1870" s="15" t="s">
        <v>2846</v>
      </c>
      <c r="D1870" s="15" t="s">
        <v>2846</v>
      </c>
      <c r="E1870" s="15" t="s">
        <v>2740</v>
      </c>
      <c r="F1870" s="15" t="s">
        <v>2765</v>
      </c>
      <c r="G1870" s="15">
        <v>5765</v>
      </c>
      <c r="H1870" s="15" t="s">
        <v>2105</v>
      </c>
      <c r="I1870" s="15" t="s">
        <v>2855</v>
      </c>
      <c r="L1870" s="15" t="s">
        <v>152</v>
      </c>
      <c r="M1870" s="15" t="s">
        <v>152</v>
      </c>
      <c r="S1870" s="15" t="s">
        <v>2731</v>
      </c>
      <c r="T1870" s="15" t="s">
        <v>2731</v>
      </c>
    </row>
    <row r="1871" spans="1:20" x14ac:dyDescent="0.25">
      <c r="A1871" s="15">
        <v>1870</v>
      </c>
      <c r="B1871" s="15" t="s">
        <v>2854</v>
      </c>
      <c r="C1871" s="15" t="s">
        <v>2846</v>
      </c>
      <c r="D1871" s="15" t="s">
        <v>2846</v>
      </c>
      <c r="E1871" s="15" t="s">
        <v>2752</v>
      </c>
      <c r="F1871" s="15" t="s">
        <v>2766</v>
      </c>
      <c r="G1871" s="15">
        <v>5979</v>
      </c>
      <c r="H1871" s="15" t="s">
        <v>2106</v>
      </c>
      <c r="I1871" s="15" t="s">
        <v>2051</v>
      </c>
      <c r="L1871" s="15" t="s">
        <v>170</v>
      </c>
      <c r="M1871" s="15" t="s">
        <v>171</v>
      </c>
      <c r="S1871" s="15" t="s">
        <v>2731</v>
      </c>
      <c r="T1871" s="15" t="s">
        <v>2731</v>
      </c>
    </row>
    <row r="1872" spans="1:20" x14ac:dyDescent="0.25">
      <c r="A1872" s="15">
        <v>1871</v>
      </c>
      <c r="B1872" s="15" t="s">
        <v>2854</v>
      </c>
      <c r="C1872" s="15" t="s">
        <v>2846</v>
      </c>
      <c r="D1872" s="15" t="s">
        <v>2846</v>
      </c>
      <c r="E1872" s="15" t="s">
        <v>2752</v>
      </c>
      <c r="F1872" s="15" t="s">
        <v>2766</v>
      </c>
      <c r="G1872" s="15">
        <v>5987</v>
      </c>
      <c r="H1872" s="15" t="s">
        <v>2107</v>
      </c>
      <c r="I1872" s="15" t="s">
        <v>2051</v>
      </c>
      <c r="L1872" s="15" t="s">
        <v>170</v>
      </c>
      <c r="M1872" s="15" t="s">
        <v>171</v>
      </c>
      <c r="S1872" s="15" t="s">
        <v>2731</v>
      </c>
      <c r="T1872" s="15" t="s">
        <v>2731</v>
      </c>
    </row>
    <row r="1873" spans="1:20" x14ac:dyDescent="0.25">
      <c r="A1873" s="15">
        <v>1872</v>
      </c>
      <c r="B1873" s="15" t="s">
        <v>2854</v>
      </c>
      <c r="C1873" s="15" t="s">
        <v>2846</v>
      </c>
      <c r="D1873" s="15" t="s">
        <v>2846</v>
      </c>
      <c r="E1873" s="15" t="s">
        <v>2767</v>
      </c>
      <c r="F1873" s="15" t="s">
        <v>2768</v>
      </c>
      <c r="G1873" s="15">
        <v>6001</v>
      </c>
      <c r="H1873" s="15" t="s">
        <v>2108</v>
      </c>
      <c r="I1873" s="15" t="s">
        <v>2855</v>
      </c>
      <c r="L1873" s="15" t="s">
        <v>164</v>
      </c>
      <c r="M1873" s="15" t="s">
        <v>164</v>
      </c>
      <c r="S1873" s="15" t="s">
        <v>2731</v>
      </c>
      <c r="T1873" s="15" t="s">
        <v>2731</v>
      </c>
    </row>
    <row r="1874" spans="1:20" x14ac:dyDescent="0.25">
      <c r="A1874" s="15">
        <v>1873</v>
      </c>
      <c r="B1874" s="15" t="s">
        <v>2854</v>
      </c>
      <c r="C1874" s="15" t="s">
        <v>2846</v>
      </c>
      <c r="D1874" s="15" t="s">
        <v>2846</v>
      </c>
      <c r="E1874" s="15" t="s">
        <v>2740</v>
      </c>
      <c r="F1874" s="15" t="s">
        <v>2769</v>
      </c>
      <c r="G1874" s="15">
        <v>6031</v>
      </c>
      <c r="H1874" s="15" t="s">
        <v>2109</v>
      </c>
      <c r="I1874" s="15" t="s">
        <v>2855</v>
      </c>
      <c r="L1874" s="15" t="s">
        <v>146</v>
      </c>
      <c r="M1874" s="15" t="s">
        <v>147</v>
      </c>
      <c r="S1874" s="15" t="s">
        <v>2731</v>
      </c>
      <c r="T1874" s="15" t="s">
        <v>2731</v>
      </c>
    </row>
    <row r="1875" spans="1:20" x14ac:dyDescent="0.25">
      <c r="A1875" s="15">
        <v>1874</v>
      </c>
      <c r="B1875" s="15" t="s">
        <v>2854</v>
      </c>
      <c r="C1875" s="15" t="s">
        <v>2846</v>
      </c>
      <c r="D1875" s="15" t="s">
        <v>2846</v>
      </c>
      <c r="E1875" s="15" t="s">
        <v>2740</v>
      </c>
      <c r="F1875" s="15" t="s">
        <v>2769</v>
      </c>
      <c r="G1875" s="15">
        <v>6032</v>
      </c>
      <c r="H1875" s="15" t="s">
        <v>2110</v>
      </c>
      <c r="I1875" s="15" t="s">
        <v>2855</v>
      </c>
      <c r="L1875" s="15" t="s">
        <v>146</v>
      </c>
      <c r="M1875" s="15" t="s">
        <v>147</v>
      </c>
      <c r="S1875" s="15" t="s">
        <v>2731</v>
      </c>
      <c r="T1875" s="15" t="s">
        <v>2731</v>
      </c>
    </row>
    <row r="1876" spans="1:20" x14ac:dyDescent="0.25">
      <c r="A1876" s="15">
        <v>1875</v>
      </c>
      <c r="B1876" s="15" t="s">
        <v>2854</v>
      </c>
      <c r="C1876" s="15" t="s">
        <v>2846</v>
      </c>
      <c r="D1876" s="15" t="s">
        <v>2846</v>
      </c>
      <c r="E1876" s="15" t="s">
        <v>2740</v>
      </c>
      <c r="F1876" s="15" t="s">
        <v>2769</v>
      </c>
      <c r="G1876" s="15">
        <v>6041</v>
      </c>
      <c r="H1876" s="15" t="s">
        <v>2111</v>
      </c>
      <c r="I1876" s="15" t="s">
        <v>2855</v>
      </c>
      <c r="L1876" s="15" t="s">
        <v>146</v>
      </c>
      <c r="M1876" s="15" t="s">
        <v>147</v>
      </c>
      <c r="S1876" s="15" t="s">
        <v>2731</v>
      </c>
      <c r="T1876" s="15" t="s">
        <v>2731</v>
      </c>
    </row>
    <row r="1877" spans="1:20" x14ac:dyDescent="0.25">
      <c r="A1877" s="15">
        <v>1876</v>
      </c>
      <c r="B1877" s="15" t="s">
        <v>2854</v>
      </c>
      <c r="C1877" s="15" t="s">
        <v>2846</v>
      </c>
      <c r="D1877" s="15" t="s">
        <v>2846</v>
      </c>
      <c r="E1877" s="15" t="s">
        <v>2740</v>
      </c>
      <c r="F1877" s="15" t="s">
        <v>2769</v>
      </c>
      <c r="G1877" s="15">
        <v>6042</v>
      </c>
      <c r="H1877" s="15" t="s">
        <v>2112</v>
      </c>
      <c r="I1877" s="15" t="s">
        <v>2855</v>
      </c>
      <c r="L1877" s="15" t="s">
        <v>146</v>
      </c>
      <c r="M1877" s="15" t="s">
        <v>147</v>
      </c>
      <c r="S1877" s="15" t="s">
        <v>2731</v>
      </c>
      <c r="T1877" s="15" t="s">
        <v>2731</v>
      </c>
    </row>
    <row r="1878" spans="1:20" x14ac:dyDescent="0.25">
      <c r="A1878" s="15">
        <v>1877</v>
      </c>
      <c r="B1878" s="15" t="s">
        <v>2854</v>
      </c>
      <c r="C1878" s="15" t="s">
        <v>2846</v>
      </c>
      <c r="D1878" s="15" t="s">
        <v>2846</v>
      </c>
      <c r="E1878" s="15" t="s">
        <v>2740</v>
      </c>
      <c r="F1878" s="15" t="s">
        <v>2769</v>
      </c>
      <c r="G1878" s="15">
        <v>6043</v>
      </c>
      <c r="H1878" s="15" t="s">
        <v>2113</v>
      </c>
      <c r="I1878" s="15" t="s">
        <v>2855</v>
      </c>
      <c r="L1878" s="15" t="s">
        <v>146</v>
      </c>
      <c r="M1878" s="15" t="s">
        <v>147</v>
      </c>
      <c r="S1878" s="15" t="s">
        <v>2731</v>
      </c>
      <c r="T1878" s="15" t="s">
        <v>2731</v>
      </c>
    </row>
    <row r="1879" spans="1:20" x14ac:dyDescent="0.25">
      <c r="A1879" s="15">
        <v>1878</v>
      </c>
      <c r="B1879" s="15" t="s">
        <v>2854</v>
      </c>
      <c r="C1879" s="15" t="s">
        <v>2846</v>
      </c>
      <c r="D1879" s="15" t="s">
        <v>2846</v>
      </c>
      <c r="E1879" s="15" t="s">
        <v>2740</v>
      </c>
      <c r="F1879" s="15" t="s">
        <v>2769</v>
      </c>
      <c r="G1879" s="15">
        <v>6044</v>
      </c>
      <c r="H1879" s="15" t="s">
        <v>2114</v>
      </c>
      <c r="I1879" s="15" t="s">
        <v>2855</v>
      </c>
      <c r="L1879" s="15" t="s">
        <v>146</v>
      </c>
      <c r="M1879" s="15" t="s">
        <v>147</v>
      </c>
      <c r="S1879" s="15" t="s">
        <v>2731</v>
      </c>
      <c r="T1879" s="15" t="s">
        <v>2731</v>
      </c>
    </row>
    <row r="1880" spans="1:20" x14ac:dyDescent="0.25">
      <c r="A1880" s="15">
        <v>1879</v>
      </c>
      <c r="B1880" s="15" t="s">
        <v>2854</v>
      </c>
      <c r="C1880" s="15" t="s">
        <v>2846</v>
      </c>
      <c r="D1880" s="15" t="s">
        <v>2846</v>
      </c>
      <c r="E1880" s="15" t="s">
        <v>2728</v>
      </c>
      <c r="F1880" s="15" t="s">
        <v>2729</v>
      </c>
      <c r="G1880" s="15">
        <v>6045</v>
      </c>
      <c r="H1880" s="15" t="s">
        <v>2109</v>
      </c>
      <c r="I1880" s="15" t="s">
        <v>2855</v>
      </c>
      <c r="L1880" s="15" t="s">
        <v>146</v>
      </c>
      <c r="M1880" s="15" t="s">
        <v>147</v>
      </c>
      <c r="S1880" s="15" t="s">
        <v>2731</v>
      </c>
      <c r="T1880" s="15" t="s">
        <v>2731</v>
      </c>
    </row>
    <row r="1881" spans="1:20" x14ac:dyDescent="0.25">
      <c r="A1881" s="15">
        <v>1880</v>
      </c>
      <c r="B1881" s="15" t="s">
        <v>2854</v>
      </c>
      <c r="C1881" s="15" t="s">
        <v>2846</v>
      </c>
      <c r="D1881" s="15" t="s">
        <v>2846</v>
      </c>
      <c r="E1881" s="15" t="s">
        <v>2728</v>
      </c>
      <c r="F1881" s="15" t="s">
        <v>2729</v>
      </c>
      <c r="G1881" s="15">
        <v>6048</v>
      </c>
      <c r="H1881" s="15" t="s">
        <v>2110</v>
      </c>
      <c r="I1881" s="15" t="s">
        <v>2855</v>
      </c>
      <c r="L1881" s="15" t="s">
        <v>146</v>
      </c>
      <c r="M1881" s="15" t="s">
        <v>147</v>
      </c>
      <c r="S1881" s="15" t="s">
        <v>2731</v>
      </c>
      <c r="T1881" s="15" t="s">
        <v>2731</v>
      </c>
    </row>
    <row r="1882" spans="1:20" x14ac:dyDescent="0.25">
      <c r="A1882" s="15">
        <v>1881</v>
      </c>
      <c r="B1882" s="15" t="s">
        <v>2854</v>
      </c>
      <c r="C1882" s="15" t="s">
        <v>2846</v>
      </c>
      <c r="D1882" s="15" t="s">
        <v>2846</v>
      </c>
      <c r="E1882" s="15" t="s">
        <v>2740</v>
      </c>
      <c r="F1882" s="15" t="s">
        <v>2769</v>
      </c>
      <c r="G1882" s="15">
        <v>6049</v>
      </c>
      <c r="H1882" s="15" t="s">
        <v>2115</v>
      </c>
      <c r="I1882" s="15" t="s">
        <v>2855</v>
      </c>
      <c r="L1882" s="15" t="s">
        <v>146</v>
      </c>
      <c r="M1882" s="15" t="s">
        <v>147</v>
      </c>
      <c r="S1882" s="15" t="s">
        <v>2731</v>
      </c>
      <c r="T1882" s="15" t="s">
        <v>2731</v>
      </c>
    </row>
    <row r="1883" spans="1:20" x14ac:dyDescent="0.25">
      <c r="A1883" s="15">
        <v>1882</v>
      </c>
      <c r="B1883" s="15" t="s">
        <v>2854</v>
      </c>
      <c r="C1883" s="15" t="s">
        <v>2846</v>
      </c>
      <c r="D1883" s="15" t="s">
        <v>2846</v>
      </c>
      <c r="E1883" s="15" t="s">
        <v>2771</v>
      </c>
      <c r="F1883" s="15" t="s">
        <v>2772</v>
      </c>
      <c r="G1883" s="15">
        <v>6050</v>
      </c>
      <c r="H1883" s="15" t="s">
        <v>2116</v>
      </c>
      <c r="I1883" s="15" t="s">
        <v>2855</v>
      </c>
      <c r="L1883" s="15" t="s">
        <v>146</v>
      </c>
      <c r="M1883" s="15" t="s">
        <v>147</v>
      </c>
      <c r="S1883" s="15" t="s">
        <v>2731</v>
      </c>
      <c r="T1883" s="15" t="s">
        <v>2731</v>
      </c>
    </row>
    <row r="1884" spans="1:20" x14ac:dyDescent="0.25">
      <c r="A1884" s="15">
        <v>1883</v>
      </c>
      <c r="B1884" s="15" t="s">
        <v>2854</v>
      </c>
      <c r="C1884" s="15" t="s">
        <v>2846</v>
      </c>
      <c r="D1884" s="15" t="s">
        <v>2846</v>
      </c>
      <c r="E1884" s="15" t="s">
        <v>2771</v>
      </c>
      <c r="F1884" s="15" t="s">
        <v>2772</v>
      </c>
      <c r="G1884" s="15">
        <v>6051</v>
      </c>
      <c r="H1884" s="15" t="s">
        <v>2117</v>
      </c>
      <c r="I1884" s="15" t="s">
        <v>2855</v>
      </c>
      <c r="L1884" s="15" t="s">
        <v>146</v>
      </c>
      <c r="M1884" s="15" t="s">
        <v>147</v>
      </c>
      <c r="S1884" s="15" t="s">
        <v>2731</v>
      </c>
      <c r="T1884" s="15" t="s">
        <v>2731</v>
      </c>
    </row>
    <row r="1885" spans="1:20" x14ac:dyDescent="0.25">
      <c r="A1885" s="15">
        <v>1884</v>
      </c>
      <c r="B1885" s="15" t="s">
        <v>2854</v>
      </c>
      <c r="C1885" s="15" t="s">
        <v>2846</v>
      </c>
      <c r="D1885" s="15" t="s">
        <v>2846</v>
      </c>
      <c r="E1885" s="15" t="s">
        <v>2773</v>
      </c>
      <c r="F1885" s="15" t="s">
        <v>2772</v>
      </c>
      <c r="G1885" s="15">
        <v>6052</v>
      </c>
      <c r="H1885" s="15" t="s">
        <v>2118</v>
      </c>
      <c r="I1885" s="15" t="s">
        <v>2855</v>
      </c>
      <c r="L1885" s="15" t="s">
        <v>146</v>
      </c>
      <c r="M1885" s="15" t="s">
        <v>147</v>
      </c>
      <c r="S1885" s="15" t="s">
        <v>2731</v>
      </c>
      <c r="T1885" s="15" t="s">
        <v>2731</v>
      </c>
    </row>
    <row r="1886" spans="1:20" x14ac:dyDescent="0.25">
      <c r="A1886" s="15">
        <v>1885</v>
      </c>
      <c r="B1886" s="15" t="s">
        <v>2854</v>
      </c>
      <c r="C1886" s="15" t="s">
        <v>2846</v>
      </c>
      <c r="D1886" s="15" t="s">
        <v>2846</v>
      </c>
      <c r="E1886" s="15" t="s">
        <v>2773</v>
      </c>
      <c r="F1886" s="15" t="s">
        <v>2772</v>
      </c>
      <c r="G1886" s="15">
        <v>6053</v>
      </c>
      <c r="H1886" s="15" t="s">
        <v>2119</v>
      </c>
      <c r="I1886" s="15" t="s">
        <v>2855</v>
      </c>
      <c r="L1886" s="15" t="s">
        <v>146</v>
      </c>
      <c r="M1886" s="15" t="s">
        <v>147</v>
      </c>
      <c r="S1886" s="15" t="s">
        <v>2731</v>
      </c>
      <c r="T1886" s="15" t="s">
        <v>2731</v>
      </c>
    </row>
    <row r="1887" spans="1:20" x14ac:dyDescent="0.25">
      <c r="A1887" s="15">
        <v>1886</v>
      </c>
      <c r="B1887" s="15" t="s">
        <v>2854</v>
      </c>
      <c r="C1887" s="15" t="s">
        <v>2846</v>
      </c>
      <c r="D1887" s="15" t="s">
        <v>2846</v>
      </c>
      <c r="E1887" s="15" t="s">
        <v>2740</v>
      </c>
      <c r="F1887" s="15" t="s">
        <v>2774</v>
      </c>
      <c r="G1887" s="15">
        <v>6066</v>
      </c>
      <c r="H1887" s="15" t="s">
        <v>2120</v>
      </c>
      <c r="I1887" s="15" t="s">
        <v>2855</v>
      </c>
      <c r="L1887" s="15" t="s">
        <v>58</v>
      </c>
      <c r="M1887" s="15" t="s">
        <v>59</v>
      </c>
      <c r="S1887" s="15" t="s">
        <v>2731</v>
      </c>
      <c r="T1887" s="15" t="s">
        <v>2731</v>
      </c>
    </row>
    <row r="1888" spans="1:20" x14ac:dyDescent="0.25">
      <c r="A1888" s="15">
        <v>1887</v>
      </c>
      <c r="B1888" s="15" t="s">
        <v>2854</v>
      </c>
      <c r="C1888" s="15" t="s">
        <v>2846</v>
      </c>
      <c r="D1888" s="15" t="s">
        <v>2846</v>
      </c>
      <c r="E1888" s="15" t="s">
        <v>2740</v>
      </c>
      <c r="F1888" s="15" t="s">
        <v>2774</v>
      </c>
      <c r="G1888" s="15">
        <v>6071</v>
      </c>
      <c r="H1888" s="15" t="s">
        <v>2121</v>
      </c>
      <c r="I1888" s="15" t="s">
        <v>2855</v>
      </c>
      <c r="L1888" s="15" t="s">
        <v>58</v>
      </c>
      <c r="M1888" s="15" t="s">
        <v>59</v>
      </c>
      <c r="S1888" s="15" t="s">
        <v>2731</v>
      </c>
      <c r="T1888" s="15" t="s">
        <v>2731</v>
      </c>
    </row>
    <row r="1889" spans="1:20" x14ac:dyDescent="0.25">
      <c r="A1889" s="15">
        <v>1888</v>
      </c>
      <c r="B1889" s="15" t="s">
        <v>2854</v>
      </c>
      <c r="C1889" s="15" t="s">
        <v>2846</v>
      </c>
      <c r="D1889" s="15" t="s">
        <v>2846</v>
      </c>
      <c r="E1889" s="15" t="s">
        <v>2740</v>
      </c>
      <c r="F1889" s="15" t="s">
        <v>2774</v>
      </c>
      <c r="G1889" s="15">
        <v>6072</v>
      </c>
      <c r="H1889" s="15" t="s">
        <v>2122</v>
      </c>
      <c r="I1889" s="15" t="s">
        <v>2855</v>
      </c>
      <c r="L1889" s="15" t="s">
        <v>58</v>
      </c>
      <c r="M1889" s="15" t="s">
        <v>59</v>
      </c>
      <c r="S1889" s="15" t="s">
        <v>2731</v>
      </c>
      <c r="T1889" s="15" t="s">
        <v>2731</v>
      </c>
    </row>
    <row r="1890" spans="1:20" x14ac:dyDescent="0.25">
      <c r="A1890" s="15">
        <v>1889</v>
      </c>
      <c r="B1890" s="15" t="s">
        <v>2854</v>
      </c>
      <c r="C1890" s="15" t="s">
        <v>2846</v>
      </c>
      <c r="D1890" s="15" t="s">
        <v>2846</v>
      </c>
      <c r="E1890" s="15" t="s">
        <v>2740</v>
      </c>
      <c r="F1890" s="15" t="s">
        <v>2774</v>
      </c>
      <c r="G1890" s="15">
        <v>6073</v>
      </c>
      <c r="H1890" s="15" t="s">
        <v>2123</v>
      </c>
      <c r="I1890" s="15" t="s">
        <v>2855</v>
      </c>
      <c r="L1890" s="15" t="s">
        <v>58</v>
      </c>
      <c r="M1890" s="15" t="s">
        <v>59</v>
      </c>
      <c r="S1890" s="15" t="s">
        <v>2731</v>
      </c>
      <c r="T1890" s="15" t="s">
        <v>2731</v>
      </c>
    </row>
    <row r="1891" spans="1:20" x14ac:dyDescent="0.25">
      <c r="A1891" s="15">
        <v>1890</v>
      </c>
      <c r="B1891" s="15" t="s">
        <v>2854</v>
      </c>
      <c r="C1891" s="15" t="s">
        <v>2846</v>
      </c>
      <c r="D1891" s="15" t="s">
        <v>2846</v>
      </c>
      <c r="E1891" s="15" t="s">
        <v>2740</v>
      </c>
      <c r="F1891" s="15" t="s">
        <v>2774</v>
      </c>
      <c r="G1891" s="15">
        <v>6074</v>
      </c>
      <c r="H1891" s="15" t="s">
        <v>2124</v>
      </c>
      <c r="I1891" s="15" t="s">
        <v>2855</v>
      </c>
      <c r="L1891" s="15" t="s">
        <v>58</v>
      </c>
      <c r="M1891" s="15" t="s">
        <v>59</v>
      </c>
      <c r="S1891" s="15" t="s">
        <v>2731</v>
      </c>
      <c r="T1891" s="15" t="s">
        <v>2731</v>
      </c>
    </row>
    <row r="1892" spans="1:20" x14ac:dyDescent="0.25">
      <c r="A1892" s="15">
        <v>1891</v>
      </c>
      <c r="B1892" s="15" t="s">
        <v>2854</v>
      </c>
      <c r="C1892" s="15" t="s">
        <v>2846</v>
      </c>
      <c r="D1892" s="15" t="s">
        <v>2846</v>
      </c>
      <c r="E1892" s="15" t="s">
        <v>2740</v>
      </c>
      <c r="F1892" s="15" t="s">
        <v>2774</v>
      </c>
      <c r="G1892" s="15">
        <v>6068</v>
      </c>
      <c r="H1892" s="15" t="s">
        <v>2125</v>
      </c>
      <c r="I1892" s="15" t="s">
        <v>2855</v>
      </c>
      <c r="L1892" s="15" t="s">
        <v>58</v>
      </c>
      <c r="M1892" s="15" t="s">
        <v>59</v>
      </c>
      <c r="S1892" s="15" t="s">
        <v>2731</v>
      </c>
      <c r="T1892" s="15" t="s">
        <v>2731</v>
      </c>
    </row>
    <row r="1893" spans="1:20" x14ac:dyDescent="0.25">
      <c r="A1893" s="15">
        <v>1892</v>
      </c>
      <c r="B1893" s="15" t="s">
        <v>2854</v>
      </c>
      <c r="C1893" s="15" t="s">
        <v>2846</v>
      </c>
      <c r="D1893" s="15" t="s">
        <v>2846</v>
      </c>
      <c r="E1893" s="15" t="s">
        <v>2740</v>
      </c>
      <c r="F1893" s="15" t="s">
        <v>2774</v>
      </c>
      <c r="G1893" s="15">
        <v>6093</v>
      </c>
      <c r="H1893" s="15" t="s">
        <v>2126</v>
      </c>
      <c r="I1893" s="15" t="s">
        <v>2855</v>
      </c>
      <c r="L1893" s="15" t="s">
        <v>58</v>
      </c>
      <c r="M1893" s="15" t="s">
        <v>59</v>
      </c>
      <c r="S1893" s="15" t="s">
        <v>2731</v>
      </c>
      <c r="T1893" s="15" t="s">
        <v>2731</v>
      </c>
    </row>
    <row r="1894" spans="1:20" x14ac:dyDescent="0.25">
      <c r="A1894" s="15">
        <v>1893</v>
      </c>
      <c r="B1894" s="15" t="s">
        <v>2854</v>
      </c>
      <c r="C1894" s="15" t="s">
        <v>2846</v>
      </c>
      <c r="D1894" s="15" t="s">
        <v>2846</v>
      </c>
      <c r="E1894" s="15" t="s">
        <v>2740</v>
      </c>
      <c r="F1894" s="15" t="s">
        <v>2774</v>
      </c>
      <c r="G1894" s="15">
        <v>6094</v>
      </c>
      <c r="H1894" s="15" t="s">
        <v>2127</v>
      </c>
      <c r="I1894" s="15" t="s">
        <v>2855</v>
      </c>
      <c r="L1894" s="15" t="s">
        <v>58</v>
      </c>
      <c r="M1894" s="15" t="s">
        <v>59</v>
      </c>
      <c r="S1894" s="15" t="s">
        <v>2731</v>
      </c>
      <c r="T1894" s="15" t="s">
        <v>2731</v>
      </c>
    </row>
    <row r="1895" spans="1:20" x14ac:dyDescent="0.25">
      <c r="A1895" s="15">
        <v>1894</v>
      </c>
      <c r="B1895" s="15" t="s">
        <v>2854</v>
      </c>
      <c r="C1895" s="15" t="s">
        <v>2846</v>
      </c>
      <c r="D1895" s="15" t="s">
        <v>2846</v>
      </c>
      <c r="E1895" s="15" t="s">
        <v>2740</v>
      </c>
      <c r="F1895" s="15" t="s">
        <v>2775</v>
      </c>
      <c r="G1895" s="15">
        <v>6095</v>
      </c>
      <c r="H1895" s="15" t="s">
        <v>2128</v>
      </c>
      <c r="I1895" s="15" t="s">
        <v>2855</v>
      </c>
      <c r="L1895" s="15" t="s">
        <v>58</v>
      </c>
      <c r="M1895" s="15" t="s">
        <v>59</v>
      </c>
      <c r="S1895" s="15" t="s">
        <v>2731</v>
      </c>
      <c r="T1895" s="15" t="s">
        <v>2731</v>
      </c>
    </row>
    <row r="1896" spans="1:20" x14ac:dyDescent="0.25">
      <c r="A1896" s="15">
        <v>1895</v>
      </c>
      <c r="B1896" s="15" t="s">
        <v>2854</v>
      </c>
      <c r="C1896" s="15" t="s">
        <v>2846</v>
      </c>
      <c r="D1896" s="15" t="s">
        <v>2846</v>
      </c>
      <c r="E1896" s="15" t="s">
        <v>2740</v>
      </c>
      <c r="F1896" s="15" t="s">
        <v>2775</v>
      </c>
      <c r="G1896" s="15">
        <v>6096</v>
      </c>
      <c r="H1896" s="15" t="s">
        <v>2129</v>
      </c>
      <c r="I1896" s="15" t="s">
        <v>2855</v>
      </c>
      <c r="L1896" s="15" t="s">
        <v>58</v>
      </c>
      <c r="M1896" s="15" t="s">
        <v>59</v>
      </c>
      <c r="S1896" s="15" t="s">
        <v>2731</v>
      </c>
      <c r="T1896" s="15" t="s">
        <v>2731</v>
      </c>
    </row>
    <row r="1897" spans="1:20" x14ac:dyDescent="0.25">
      <c r="A1897" s="15">
        <v>1896</v>
      </c>
      <c r="B1897" s="15" t="s">
        <v>2854</v>
      </c>
      <c r="C1897" s="15" t="s">
        <v>2846</v>
      </c>
      <c r="D1897" s="15" t="s">
        <v>2846</v>
      </c>
      <c r="E1897" s="15" t="s">
        <v>2740</v>
      </c>
      <c r="F1897" s="15" t="s">
        <v>2775</v>
      </c>
      <c r="G1897" s="15">
        <v>6097</v>
      </c>
      <c r="H1897" s="15" t="s">
        <v>2130</v>
      </c>
      <c r="I1897" s="15" t="s">
        <v>2855</v>
      </c>
      <c r="L1897" s="15" t="s">
        <v>58</v>
      </c>
      <c r="M1897" s="15" t="s">
        <v>59</v>
      </c>
      <c r="S1897" s="15" t="s">
        <v>2731</v>
      </c>
      <c r="T1897" s="15" t="s">
        <v>2731</v>
      </c>
    </row>
    <row r="1898" spans="1:20" x14ac:dyDescent="0.25">
      <c r="A1898" s="15">
        <v>1897</v>
      </c>
      <c r="B1898" s="15" t="s">
        <v>2854</v>
      </c>
      <c r="C1898" s="15" t="s">
        <v>2846</v>
      </c>
      <c r="D1898" s="15" t="s">
        <v>2846</v>
      </c>
      <c r="E1898" s="15" t="s">
        <v>2740</v>
      </c>
      <c r="F1898" s="15" t="s">
        <v>2775</v>
      </c>
      <c r="G1898" s="15">
        <v>6098</v>
      </c>
      <c r="H1898" s="15" t="s">
        <v>2131</v>
      </c>
      <c r="I1898" s="15" t="s">
        <v>2855</v>
      </c>
      <c r="L1898" s="15" t="s">
        <v>58</v>
      </c>
      <c r="M1898" s="15" t="s">
        <v>59</v>
      </c>
      <c r="S1898" s="15" t="s">
        <v>2731</v>
      </c>
      <c r="T1898" s="15" t="s">
        <v>2731</v>
      </c>
    </row>
    <row r="1899" spans="1:20" x14ac:dyDescent="0.25">
      <c r="A1899" s="15">
        <v>1898</v>
      </c>
      <c r="B1899" s="15" t="s">
        <v>2854</v>
      </c>
      <c r="C1899" s="15" t="s">
        <v>2846</v>
      </c>
      <c r="D1899" s="15" t="s">
        <v>2846</v>
      </c>
      <c r="E1899" s="15" t="s">
        <v>2740</v>
      </c>
      <c r="F1899" s="15" t="s">
        <v>2775</v>
      </c>
      <c r="G1899" s="15">
        <v>6099</v>
      </c>
      <c r="H1899" s="15" t="s">
        <v>2132</v>
      </c>
      <c r="I1899" s="15" t="s">
        <v>2855</v>
      </c>
      <c r="L1899" s="15" t="s">
        <v>58</v>
      </c>
      <c r="M1899" s="15" t="s">
        <v>59</v>
      </c>
      <c r="S1899" s="15" t="s">
        <v>2731</v>
      </c>
      <c r="T1899" s="15" t="s">
        <v>2731</v>
      </c>
    </row>
    <row r="1900" spans="1:20" x14ac:dyDescent="0.25">
      <c r="A1900" s="15">
        <v>1899</v>
      </c>
      <c r="B1900" s="15" t="s">
        <v>2854</v>
      </c>
      <c r="C1900" s="15" t="s">
        <v>2846</v>
      </c>
      <c r="D1900" s="15" t="s">
        <v>2846</v>
      </c>
      <c r="E1900" s="15" t="s">
        <v>2740</v>
      </c>
      <c r="F1900" s="15" t="s">
        <v>2775</v>
      </c>
      <c r="G1900" s="15">
        <v>6100</v>
      </c>
      <c r="H1900" s="15" t="s">
        <v>2133</v>
      </c>
      <c r="I1900" s="15" t="s">
        <v>2051</v>
      </c>
      <c r="L1900" s="15" t="s">
        <v>58</v>
      </c>
      <c r="M1900" s="15" t="s">
        <v>59</v>
      </c>
      <c r="S1900" s="15" t="s">
        <v>2731</v>
      </c>
      <c r="T1900" s="15" t="s">
        <v>2731</v>
      </c>
    </row>
    <row r="1901" spans="1:20" x14ac:dyDescent="0.25">
      <c r="A1901" s="15">
        <v>1900</v>
      </c>
      <c r="B1901" s="15" t="s">
        <v>2854</v>
      </c>
      <c r="C1901" s="15" t="s">
        <v>2846</v>
      </c>
      <c r="D1901" s="15" t="s">
        <v>2846</v>
      </c>
      <c r="E1901" s="15" t="s">
        <v>2740</v>
      </c>
      <c r="F1901" s="15" t="s">
        <v>2775</v>
      </c>
      <c r="G1901" s="15">
        <v>6101</v>
      </c>
      <c r="H1901" s="15" t="s">
        <v>2134</v>
      </c>
      <c r="I1901" s="15" t="s">
        <v>2051</v>
      </c>
      <c r="L1901" s="15" t="s">
        <v>58</v>
      </c>
      <c r="M1901" s="15" t="s">
        <v>59</v>
      </c>
      <c r="S1901" s="15" t="s">
        <v>2731</v>
      </c>
      <c r="T1901" s="15" t="s">
        <v>2731</v>
      </c>
    </row>
    <row r="1902" spans="1:20" x14ac:dyDescent="0.25">
      <c r="A1902" s="15">
        <v>1901</v>
      </c>
      <c r="B1902" s="15" t="s">
        <v>2854</v>
      </c>
      <c r="C1902" s="15" t="s">
        <v>2846</v>
      </c>
      <c r="D1902" s="15" t="s">
        <v>2846</v>
      </c>
      <c r="E1902" s="15" t="s">
        <v>2740</v>
      </c>
      <c r="F1902" s="15" t="s">
        <v>2775</v>
      </c>
      <c r="G1902" s="15">
        <v>6102</v>
      </c>
      <c r="H1902" s="15" t="s">
        <v>2135</v>
      </c>
      <c r="I1902" s="15" t="s">
        <v>2855</v>
      </c>
      <c r="L1902" s="15" t="s">
        <v>58</v>
      </c>
      <c r="M1902" s="15" t="s">
        <v>59</v>
      </c>
      <c r="S1902" s="15" t="s">
        <v>2731</v>
      </c>
      <c r="T1902" s="15" t="s">
        <v>2731</v>
      </c>
    </row>
    <row r="1903" spans="1:20" x14ac:dyDescent="0.25">
      <c r="A1903" s="15">
        <v>1902</v>
      </c>
      <c r="B1903" s="15" t="s">
        <v>2854</v>
      </c>
      <c r="C1903" s="15" t="s">
        <v>2846</v>
      </c>
      <c r="D1903" s="15" t="s">
        <v>2846</v>
      </c>
      <c r="E1903" s="15" t="s">
        <v>2740</v>
      </c>
      <c r="F1903" s="15" t="s">
        <v>2775</v>
      </c>
      <c r="G1903" s="15">
        <v>6103</v>
      </c>
      <c r="H1903" s="15" t="s">
        <v>2136</v>
      </c>
      <c r="I1903" s="15" t="s">
        <v>2855</v>
      </c>
      <c r="L1903" s="15" t="s">
        <v>58</v>
      </c>
      <c r="M1903" s="15" t="s">
        <v>59</v>
      </c>
      <c r="S1903" s="15" t="s">
        <v>2731</v>
      </c>
      <c r="T1903" s="15" t="s">
        <v>2731</v>
      </c>
    </row>
    <row r="1904" spans="1:20" x14ac:dyDescent="0.25">
      <c r="A1904" s="15">
        <v>1903</v>
      </c>
      <c r="B1904" s="15" t="s">
        <v>2854</v>
      </c>
      <c r="C1904" s="15" t="s">
        <v>2846</v>
      </c>
      <c r="D1904" s="15" t="s">
        <v>2846</v>
      </c>
      <c r="E1904" s="15" t="s">
        <v>2740</v>
      </c>
      <c r="F1904" s="15" t="s">
        <v>2775</v>
      </c>
      <c r="G1904" s="15">
        <v>6104</v>
      </c>
      <c r="H1904" s="15" t="s">
        <v>2137</v>
      </c>
      <c r="I1904" s="15" t="s">
        <v>2855</v>
      </c>
      <c r="L1904" s="15" t="s">
        <v>58</v>
      </c>
      <c r="M1904" s="15" t="s">
        <v>59</v>
      </c>
      <c r="S1904" s="15" t="s">
        <v>2731</v>
      </c>
      <c r="T1904" s="15" t="s">
        <v>2731</v>
      </c>
    </row>
    <row r="1905" spans="1:20" x14ac:dyDescent="0.25">
      <c r="A1905" s="15">
        <v>1904</v>
      </c>
      <c r="B1905" s="15" t="s">
        <v>2854</v>
      </c>
      <c r="C1905" s="15" t="s">
        <v>2846</v>
      </c>
      <c r="D1905" s="15" t="s">
        <v>2846</v>
      </c>
      <c r="E1905" s="15" t="s">
        <v>2740</v>
      </c>
      <c r="F1905" s="15" t="s">
        <v>2775</v>
      </c>
      <c r="G1905" s="15">
        <v>6105</v>
      </c>
      <c r="H1905" s="15" t="s">
        <v>2138</v>
      </c>
      <c r="I1905" s="15" t="s">
        <v>2855</v>
      </c>
      <c r="L1905" s="15" t="s">
        <v>58</v>
      </c>
      <c r="M1905" s="15" t="s">
        <v>59</v>
      </c>
      <c r="S1905" s="15" t="s">
        <v>2731</v>
      </c>
      <c r="T1905" s="15" t="s">
        <v>2731</v>
      </c>
    </row>
    <row r="1906" spans="1:20" x14ac:dyDescent="0.25">
      <c r="A1906" s="15">
        <v>1905</v>
      </c>
      <c r="B1906" s="15" t="s">
        <v>2854</v>
      </c>
      <c r="C1906" s="15" t="s">
        <v>2846</v>
      </c>
      <c r="D1906" s="15" t="s">
        <v>2846</v>
      </c>
      <c r="E1906" s="15" t="s">
        <v>2740</v>
      </c>
      <c r="F1906" s="15" t="s">
        <v>2775</v>
      </c>
      <c r="G1906" s="15">
        <v>6106</v>
      </c>
      <c r="H1906" s="15" t="s">
        <v>2139</v>
      </c>
      <c r="I1906" s="15" t="s">
        <v>2855</v>
      </c>
      <c r="L1906" s="15" t="s">
        <v>58</v>
      </c>
      <c r="M1906" s="15" t="s">
        <v>59</v>
      </c>
      <c r="S1906" s="15" t="s">
        <v>2731</v>
      </c>
      <c r="T1906" s="15" t="s">
        <v>2731</v>
      </c>
    </row>
    <row r="1907" spans="1:20" x14ac:dyDescent="0.25">
      <c r="A1907" s="15">
        <v>1906</v>
      </c>
      <c r="B1907" s="15" t="s">
        <v>2854</v>
      </c>
      <c r="C1907" s="15" t="s">
        <v>2846</v>
      </c>
      <c r="D1907" s="15" t="s">
        <v>2846</v>
      </c>
      <c r="E1907" s="15" t="s">
        <v>2740</v>
      </c>
      <c r="F1907" s="15" t="s">
        <v>2775</v>
      </c>
      <c r="G1907" s="15">
        <v>6107</v>
      </c>
      <c r="H1907" s="15" t="s">
        <v>2140</v>
      </c>
      <c r="I1907" s="15" t="s">
        <v>2855</v>
      </c>
      <c r="L1907" s="15" t="s">
        <v>58</v>
      </c>
      <c r="M1907" s="15" t="s">
        <v>59</v>
      </c>
      <c r="S1907" s="15" t="s">
        <v>2731</v>
      </c>
      <c r="T1907" s="15" t="s">
        <v>2731</v>
      </c>
    </row>
    <row r="1908" spans="1:20" x14ac:dyDescent="0.25">
      <c r="A1908" s="15">
        <v>1907</v>
      </c>
      <c r="B1908" s="15" t="s">
        <v>2854</v>
      </c>
      <c r="C1908" s="15" t="s">
        <v>2846</v>
      </c>
      <c r="D1908" s="15" t="s">
        <v>2846</v>
      </c>
      <c r="E1908" s="15" t="s">
        <v>2740</v>
      </c>
      <c r="F1908" s="15" t="s">
        <v>2775</v>
      </c>
      <c r="G1908" s="15">
        <v>6108</v>
      </c>
      <c r="H1908" s="15" t="s">
        <v>2141</v>
      </c>
      <c r="I1908" s="15" t="s">
        <v>2855</v>
      </c>
      <c r="L1908" s="15" t="s">
        <v>58</v>
      </c>
      <c r="M1908" s="15" t="s">
        <v>59</v>
      </c>
      <c r="S1908" s="15" t="s">
        <v>2731</v>
      </c>
      <c r="T1908" s="15" t="s">
        <v>2731</v>
      </c>
    </row>
    <row r="1909" spans="1:20" x14ac:dyDescent="0.25">
      <c r="A1909" s="15">
        <v>1908</v>
      </c>
      <c r="B1909" s="15" t="s">
        <v>2854</v>
      </c>
      <c r="C1909" s="15" t="s">
        <v>2846</v>
      </c>
      <c r="D1909" s="15" t="s">
        <v>2846</v>
      </c>
      <c r="E1909" s="15" t="s">
        <v>2740</v>
      </c>
      <c r="F1909" s="15" t="s">
        <v>2775</v>
      </c>
      <c r="G1909" s="15">
        <v>6109</v>
      </c>
      <c r="H1909" s="15" t="s">
        <v>2142</v>
      </c>
      <c r="I1909" s="15" t="s">
        <v>2855</v>
      </c>
      <c r="L1909" s="15" t="s">
        <v>58</v>
      </c>
      <c r="M1909" s="15" t="s">
        <v>59</v>
      </c>
      <c r="S1909" s="15" t="s">
        <v>2731</v>
      </c>
      <c r="T1909" s="15" t="s">
        <v>2731</v>
      </c>
    </row>
    <row r="1910" spans="1:20" x14ac:dyDescent="0.25">
      <c r="A1910" s="15">
        <v>1909</v>
      </c>
      <c r="B1910" s="15" t="s">
        <v>2854</v>
      </c>
      <c r="C1910" s="15" t="s">
        <v>2846</v>
      </c>
      <c r="D1910" s="15" t="s">
        <v>2846</v>
      </c>
      <c r="E1910" s="15" t="s">
        <v>2740</v>
      </c>
      <c r="F1910" s="15" t="s">
        <v>2774</v>
      </c>
      <c r="G1910" s="15">
        <v>6081</v>
      </c>
      <c r="H1910" s="15" t="s">
        <v>2143</v>
      </c>
      <c r="I1910" s="15" t="s">
        <v>2855</v>
      </c>
      <c r="L1910" s="15" t="s">
        <v>58</v>
      </c>
      <c r="M1910" s="15" t="s">
        <v>59</v>
      </c>
      <c r="S1910" s="15" t="s">
        <v>2731</v>
      </c>
      <c r="T1910" s="15" t="s">
        <v>2731</v>
      </c>
    </row>
    <row r="1911" spans="1:20" x14ac:dyDescent="0.25">
      <c r="A1911" s="15">
        <v>1910</v>
      </c>
      <c r="B1911" s="15" t="s">
        <v>2854</v>
      </c>
      <c r="C1911" s="15" t="s">
        <v>2846</v>
      </c>
      <c r="D1911" s="15" t="s">
        <v>2846</v>
      </c>
      <c r="E1911" s="15" t="s">
        <v>2740</v>
      </c>
      <c r="F1911" s="15" t="s">
        <v>2774</v>
      </c>
      <c r="G1911" s="15">
        <v>6082</v>
      </c>
      <c r="H1911" s="15" t="s">
        <v>2144</v>
      </c>
      <c r="I1911" s="15" t="s">
        <v>2855</v>
      </c>
      <c r="L1911" s="15" t="s">
        <v>58</v>
      </c>
      <c r="M1911" s="15" t="s">
        <v>59</v>
      </c>
      <c r="S1911" s="15" t="s">
        <v>2731</v>
      </c>
      <c r="T1911" s="15" t="s">
        <v>2731</v>
      </c>
    </row>
    <row r="1912" spans="1:20" x14ac:dyDescent="0.25">
      <c r="A1912" s="15">
        <v>1911</v>
      </c>
      <c r="B1912" s="15" t="s">
        <v>2854</v>
      </c>
      <c r="C1912" s="15" t="s">
        <v>2846</v>
      </c>
      <c r="D1912" s="15" t="s">
        <v>2846</v>
      </c>
      <c r="E1912" s="15" t="s">
        <v>2740</v>
      </c>
      <c r="F1912" s="15" t="s">
        <v>2774</v>
      </c>
      <c r="G1912" s="15">
        <v>6083</v>
      </c>
      <c r="H1912" s="15" t="s">
        <v>2145</v>
      </c>
      <c r="I1912" s="15" t="s">
        <v>2856</v>
      </c>
      <c r="L1912" s="15" t="s">
        <v>58</v>
      </c>
      <c r="M1912" s="15" t="s">
        <v>59</v>
      </c>
      <c r="S1912" s="15" t="s">
        <v>2731</v>
      </c>
      <c r="T1912" s="15" t="s">
        <v>2731</v>
      </c>
    </row>
    <row r="1913" spans="1:20" x14ac:dyDescent="0.25">
      <c r="A1913" s="15">
        <v>1912</v>
      </c>
      <c r="B1913" s="15" t="s">
        <v>2854</v>
      </c>
      <c r="C1913" s="15" t="s">
        <v>2846</v>
      </c>
      <c r="D1913" s="15" t="s">
        <v>2846</v>
      </c>
      <c r="E1913" s="15" t="s">
        <v>2740</v>
      </c>
      <c r="F1913" s="15" t="s">
        <v>2774</v>
      </c>
      <c r="G1913" s="15">
        <v>6086</v>
      </c>
      <c r="H1913" s="15" t="s">
        <v>2146</v>
      </c>
      <c r="I1913" s="15" t="s">
        <v>2855</v>
      </c>
      <c r="L1913" s="15" t="s">
        <v>58</v>
      </c>
      <c r="M1913" s="15" t="s">
        <v>59</v>
      </c>
      <c r="S1913" s="15" t="s">
        <v>2731</v>
      </c>
      <c r="T1913" s="15" t="s">
        <v>2731</v>
      </c>
    </row>
    <row r="1914" spans="1:20" x14ac:dyDescent="0.25">
      <c r="A1914" s="15">
        <v>1913</v>
      </c>
      <c r="B1914" s="15" t="s">
        <v>2854</v>
      </c>
      <c r="C1914" s="15" t="s">
        <v>2846</v>
      </c>
      <c r="D1914" s="15" t="s">
        <v>2846</v>
      </c>
      <c r="E1914" s="15" t="s">
        <v>2740</v>
      </c>
      <c r="F1914" s="15" t="s">
        <v>2774</v>
      </c>
      <c r="G1914" s="15">
        <v>6087</v>
      </c>
      <c r="H1914" s="15" t="s">
        <v>2147</v>
      </c>
      <c r="I1914" s="15" t="s">
        <v>2855</v>
      </c>
      <c r="L1914" s="15" t="s">
        <v>58</v>
      </c>
      <c r="M1914" s="15" t="s">
        <v>59</v>
      </c>
      <c r="S1914" s="15" t="s">
        <v>2731</v>
      </c>
      <c r="T1914" s="15" t="s">
        <v>2731</v>
      </c>
    </row>
    <row r="1915" spans="1:20" x14ac:dyDescent="0.25">
      <c r="A1915" s="15">
        <v>1914</v>
      </c>
      <c r="B1915" s="15" t="s">
        <v>2854</v>
      </c>
      <c r="C1915" s="15" t="s">
        <v>2846</v>
      </c>
      <c r="D1915" s="15" t="s">
        <v>2846</v>
      </c>
      <c r="E1915" s="15" t="s">
        <v>2740</v>
      </c>
      <c r="F1915" s="15" t="s">
        <v>2774</v>
      </c>
      <c r="G1915" s="15">
        <v>6088</v>
      </c>
      <c r="H1915" s="15" t="s">
        <v>2148</v>
      </c>
      <c r="I1915" s="15" t="s">
        <v>2855</v>
      </c>
      <c r="L1915" s="15" t="s">
        <v>58</v>
      </c>
      <c r="M1915" s="15" t="s">
        <v>59</v>
      </c>
      <c r="S1915" s="15" t="s">
        <v>2731</v>
      </c>
      <c r="T1915" s="15" t="s">
        <v>2731</v>
      </c>
    </row>
    <row r="1916" spans="1:20" x14ac:dyDescent="0.25">
      <c r="A1916" s="15">
        <v>1915</v>
      </c>
      <c r="B1916" s="15" t="s">
        <v>2854</v>
      </c>
      <c r="C1916" s="15" t="s">
        <v>2846</v>
      </c>
      <c r="D1916" s="15" t="s">
        <v>2846</v>
      </c>
      <c r="E1916" s="15" t="s">
        <v>2740</v>
      </c>
      <c r="F1916" s="15" t="s">
        <v>2774</v>
      </c>
      <c r="G1916" s="15">
        <v>6089</v>
      </c>
      <c r="H1916" s="15" t="s">
        <v>2149</v>
      </c>
      <c r="I1916" s="15" t="s">
        <v>2855</v>
      </c>
      <c r="L1916" s="15" t="s">
        <v>58</v>
      </c>
      <c r="M1916" s="15" t="s">
        <v>59</v>
      </c>
      <c r="S1916" s="15" t="s">
        <v>2731</v>
      </c>
      <c r="T1916" s="15" t="s">
        <v>2731</v>
      </c>
    </row>
    <row r="1917" spans="1:20" x14ac:dyDescent="0.25">
      <c r="A1917" s="15">
        <v>1916</v>
      </c>
      <c r="B1917" s="15" t="s">
        <v>2854</v>
      </c>
      <c r="C1917" s="15" t="s">
        <v>2846</v>
      </c>
      <c r="D1917" s="15" t="s">
        <v>2846</v>
      </c>
      <c r="E1917" s="15" t="s">
        <v>2740</v>
      </c>
      <c r="F1917" s="15" t="s">
        <v>2774</v>
      </c>
      <c r="G1917" s="15">
        <v>6090</v>
      </c>
      <c r="H1917" s="15" t="s">
        <v>2150</v>
      </c>
      <c r="I1917" s="15" t="s">
        <v>2855</v>
      </c>
      <c r="L1917" s="15" t="s">
        <v>58</v>
      </c>
      <c r="M1917" s="15" t="s">
        <v>59</v>
      </c>
      <c r="S1917" s="15" t="s">
        <v>2731</v>
      </c>
      <c r="T1917" s="15" t="s">
        <v>2731</v>
      </c>
    </row>
    <row r="1918" spans="1:20" x14ac:dyDescent="0.25">
      <c r="A1918" s="15">
        <v>1917</v>
      </c>
      <c r="B1918" s="15" t="s">
        <v>2854</v>
      </c>
      <c r="C1918" s="15" t="s">
        <v>2846</v>
      </c>
      <c r="D1918" s="15" t="s">
        <v>2846</v>
      </c>
      <c r="E1918" s="15" t="s">
        <v>2740</v>
      </c>
      <c r="F1918" s="15" t="s">
        <v>2774</v>
      </c>
      <c r="G1918" s="15">
        <v>6091</v>
      </c>
      <c r="H1918" s="15" t="s">
        <v>2151</v>
      </c>
      <c r="I1918" s="15" t="s">
        <v>2855</v>
      </c>
      <c r="L1918" s="15" t="s">
        <v>58</v>
      </c>
      <c r="M1918" s="15" t="s">
        <v>59</v>
      </c>
      <c r="S1918" s="15" t="s">
        <v>2731</v>
      </c>
      <c r="T1918" s="15" t="s">
        <v>2731</v>
      </c>
    </row>
    <row r="1919" spans="1:20" x14ac:dyDescent="0.25">
      <c r="A1919" s="15">
        <v>1918</v>
      </c>
      <c r="B1919" s="15" t="s">
        <v>2854</v>
      </c>
      <c r="C1919" s="15" t="s">
        <v>2846</v>
      </c>
      <c r="D1919" s="15" t="s">
        <v>2846</v>
      </c>
      <c r="E1919" s="15" t="s">
        <v>2767</v>
      </c>
      <c r="F1919" s="15" t="s">
        <v>2777</v>
      </c>
      <c r="G1919" s="15">
        <v>6111</v>
      </c>
      <c r="H1919" s="15" t="s">
        <v>2152</v>
      </c>
      <c r="I1919" s="15" t="s">
        <v>2855</v>
      </c>
      <c r="L1919" s="15" t="s">
        <v>58</v>
      </c>
      <c r="M1919" s="15" t="s">
        <v>59</v>
      </c>
      <c r="S1919" s="15" t="s">
        <v>2731</v>
      </c>
      <c r="T1919" s="15" t="s">
        <v>2731</v>
      </c>
    </row>
    <row r="1920" spans="1:20" x14ac:dyDescent="0.25">
      <c r="A1920" s="15">
        <v>1919</v>
      </c>
      <c r="B1920" s="15" t="s">
        <v>2854</v>
      </c>
      <c r="C1920" s="15" t="s">
        <v>2846</v>
      </c>
      <c r="D1920" s="15" t="s">
        <v>2846</v>
      </c>
      <c r="E1920" s="15" t="s">
        <v>2767</v>
      </c>
      <c r="F1920" s="15" t="s">
        <v>2777</v>
      </c>
      <c r="G1920" s="15">
        <v>6112</v>
      </c>
      <c r="H1920" s="15" t="s">
        <v>2153</v>
      </c>
      <c r="I1920" s="15" t="s">
        <v>2855</v>
      </c>
      <c r="L1920" s="15" t="s">
        <v>58</v>
      </c>
      <c r="M1920" s="15" t="s">
        <v>59</v>
      </c>
      <c r="S1920" s="15" t="s">
        <v>2731</v>
      </c>
      <c r="T1920" s="15" t="s">
        <v>2731</v>
      </c>
    </row>
    <row r="1921" spans="1:20" x14ac:dyDescent="0.25">
      <c r="A1921" s="15">
        <v>1920</v>
      </c>
      <c r="B1921" s="15" t="s">
        <v>2854</v>
      </c>
      <c r="C1921" s="15" t="s">
        <v>2846</v>
      </c>
      <c r="D1921" s="15" t="s">
        <v>2846</v>
      </c>
      <c r="E1921" s="15" t="s">
        <v>2767</v>
      </c>
      <c r="F1921" s="15" t="s">
        <v>2777</v>
      </c>
      <c r="G1921" s="15">
        <v>6113</v>
      </c>
      <c r="H1921" s="15" t="s">
        <v>2154</v>
      </c>
      <c r="I1921" s="15" t="s">
        <v>2855</v>
      </c>
      <c r="L1921" s="15" t="s">
        <v>58</v>
      </c>
      <c r="M1921" s="15" t="s">
        <v>59</v>
      </c>
      <c r="S1921" s="15" t="s">
        <v>2731</v>
      </c>
      <c r="T1921" s="15" t="s">
        <v>2731</v>
      </c>
    </row>
    <row r="1922" spans="1:20" x14ac:dyDescent="0.25">
      <c r="A1922" s="15">
        <v>1921</v>
      </c>
      <c r="B1922" s="15" t="s">
        <v>2854</v>
      </c>
      <c r="C1922" s="15" t="s">
        <v>2846</v>
      </c>
      <c r="D1922" s="15" t="s">
        <v>2846</v>
      </c>
      <c r="E1922" s="15" t="s">
        <v>2767</v>
      </c>
      <c r="F1922" s="15" t="s">
        <v>2777</v>
      </c>
      <c r="G1922" s="15">
        <v>6114</v>
      </c>
      <c r="H1922" s="15" t="s">
        <v>2155</v>
      </c>
      <c r="I1922" s="15" t="s">
        <v>2855</v>
      </c>
      <c r="L1922" s="15" t="s">
        <v>58</v>
      </c>
      <c r="M1922" s="15" t="s">
        <v>59</v>
      </c>
      <c r="S1922" s="15" t="s">
        <v>2731</v>
      </c>
      <c r="T1922" s="15" t="s">
        <v>2731</v>
      </c>
    </row>
    <row r="1923" spans="1:20" x14ac:dyDescent="0.25">
      <c r="A1923" s="15">
        <v>1922</v>
      </c>
      <c r="B1923" s="15" t="s">
        <v>2854</v>
      </c>
      <c r="C1923" s="15" t="s">
        <v>2846</v>
      </c>
      <c r="D1923" s="15" t="s">
        <v>2846</v>
      </c>
      <c r="E1923" s="15" t="s">
        <v>2767</v>
      </c>
      <c r="F1923" s="15" t="s">
        <v>2777</v>
      </c>
      <c r="G1923" s="15">
        <v>6115</v>
      </c>
      <c r="H1923" s="15" t="s">
        <v>2156</v>
      </c>
      <c r="I1923" s="15" t="s">
        <v>2855</v>
      </c>
      <c r="L1923" s="15" t="s">
        <v>58</v>
      </c>
      <c r="M1923" s="15" t="s">
        <v>59</v>
      </c>
      <c r="S1923" s="15" t="s">
        <v>2731</v>
      </c>
      <c r="T1923" s="15" t="s">
        <v>2731</v>
      </c>
    </row>
    <row r="1924" spans="1:20" x14ac:dyDescent="0.25">
      <c r="A1924" s="15">
        <v>1923</v>
      </c>
      <c r="B1924" s="15" t="s">
        <v>2854</v>
      </c>
      <c r="C1924" s="15" t="s">
        <v>2846</v>
      </c>
      <c r="D1924" s="15" t="s">
        <v>2846</v>
      </c>
      <c r="E1924" s="15" t="s">
        <v>2767</v>
      </c>
      <c r="F1924" s="15" t="s">
        <v>2778</v>
      </c>
      <c r="G1924" s="15">
        <v>6117</v>
      </c>
      <c r="H1924" s="15" t="s">
        <v>2157</v>
      </c>
      <c r="I1924" s="15" t="s">
        <v>2855</v>
      </c>
      <c r="L1924" s="15" t="s">
        <v>58</v>
      </c>
      <c r="M1924" s="15" t="s">
        <v>59</v>
      </c>
      <c r="S1924" s="15" t="s">
        <v>2731</v>
      </c>
      <c r="T1924" s="15" t="s">
        <v>2731</v>
      </c>
    </row>
    <row r="1925" spans="1:20" x14ac:dyDescent="0.25">
      <c r="A1925" s="15">
        <v>1924</v>
      </c>
      <c r="B1925" s="15" t="s">
        <v>2854</v>
      </c>
      <c r="C1925" s="15" t="s">
        <v>2846</v>
      </c>
      <c r="D1925" s="15" t="s">
        <v>2846</v>
      </c>
      <c r="E1925" s="15" t="s">
        <v>2740</v>
      </c>
      <c r="F1925" s="15" t="s">
        <v>2779</v>
      </c>
      <c r="G1925" s="15">
        <v>6118</v>
      </c>
      <c r="H1925" s="15" t="s">
        <v>2158</v>
      </c>
      <c r="I1925" s="15" t="s">
        <v>2855</v>
      </c>
      <c r="L1925" s="15" t="s">
        <v>58</v>
      </c>
      <c r="M1925" s="15" t="s">
        <v>59</v>
      </c>
      <c r="S1925" s="15" t="s">
        <v>2731</v>
      </c>
      <c r="T1925" s="15" t="s">
        <v>2731</v>
      </c>
    </row>
    <row r="1926" spans="1:20" x14ac:dyDescent="0.25">
      <c r="A1926" s="15">
        <v>1925</v>
      </c>
      <c r="B1926" s="15" t="s">
        <v>2854</v>
      </c>
      <c r="C1926" s="15" t="s">
        <v>2846</v>
      </c>
      <c r="D1926" s="15" t="s">
        <v>2846</v>
      </c>
      <c r="E1926" s="15" t="s">
        <v>2740</v>
      </c>
      <c r="F1926" s="15" t="s">
        <v>2780</v>
      </c>
      <c r="G1926" s="15">
        <v>6119</v>
      </c>
      <c r="H1926" s="15" t="s">
        <v>2159</v>
      </c>
      <c r="I1926" s="15" t="s">
        <v>2855</v>
      </c>
      <c r="L1926" s="15" t="s">
        <v>58</v>
      </c>
      <c r="M1926" s="15" t="s">
        <v>59</v>
      </c>
      <c r="S1926" s="15" t="s">
        <v>2731</v>
      </c>
      <c r="T1926" s="15" t="s">
        <v>2731</v>
      </c>
    </row>
    <row r="1927" spans="1:20" x14ac:dyDescent="0.25">
      <c r="A1927" s="15">
        <v>1926</v>
      </c>
      <c r="B1927" s="15" t="s">
        <v>2854</v>
      </c>
      <c r="C1927" s="15" t="s">
        <v>2846</v>
      </c>
      <c r="D1927" s="15" t="s">
        <v>2846</v>
      </c>
      <c r="E1927" s="15" t="s">
        <v>2740</v>
      </c>
      <c r="F1927" s="15" t="s">
        <v>2781</v>
      </c>
      <c r="G1927" s="15">
        <v>6240</v>
      </c>
      <c r="H1927" s="15" t="s">
        <v>2152</v>
      </c>
      <c r="I1927" s="15" t="s">
        <v>2855</v>
      </c>
      <c r="L1927" s="15" t="s">
        <v>58</v>
      </c>
      <c r="M1927" s="15" t="s">
        <v>59</v>
      </c>
      <c r="S1927" s="15" t="s">
        <v>2731</v>
      </c>
      <c r="T1927" s="15" t="s">
        <v>2731</v>
      </c>
    </row>
    <row r="1928" spans="1:20" x14ac:dyDescent="0.25">
      <c r="A1928" s="15">
        <v>1927</v>
      </c>
      <c r="B1928" s="15" t="s">
        <v>2854</v>
      </c>
      <c r="C1928" s="15" t="s">
        <v>2846</v>
      </c>
      <c r="D1928" s="15" t="s">
        <v>2846</v>
      </c>
      <c r="E1928" s="15" t="s">
        <v>2740</v>
      </c>
      <c r="F1928" s="15" t="s">
        <v>2781</v>
      </c>
      <c r="G1928" s="15">
        <v>6241</v>
      </c>
      <c r="H1928" s="15" t="s">
        <v>2155</v>
      </c>
      <c r="I1928" s="15" t="s">
        <v>2855</v>
      </c>
      <c r="L1928" s="15" t="s">
        <v>58</v>
      </c>
      <c r="M1928" s="15" t="s">
        <v>59</v>
      </c>
      <c r="S1928" s="15" t="s">
        <v>2731</v>
      </c>
      <c r="T1928" s="15" t="s">
        <v>2731</v>
      </c>
    </row>
    <row r="1929" spans="1:20" x14ac:dyDescent="0.25">
      <c r="A1929" s="15">
        <v>1928</v>
      </c>
      <c r="B1929" s="15" t="s">
        <v>2854</v>
      </c>
      <c r="C1929" s="15" t="s">
        <v>2846</v>
      </c>
      <c r="D1929" s="15" t="s">
        <v>2846</v>
      </c>
      <c r="E1929" s="15" t="s">
        <v>2740</v>
      </c>
      <c r="F1929" s="15" t="s">
        <v>2781</v>
      </c>
      <c r="G1929" s="15">
        <v>6242</v>
      </c>
      <c r="H1929" s="15" t="s">
        <v>2156</v>
      </c>
      <c r="I1929" s="15" t="s">
        <v>2855</v>
      </c>
      <c r="L1929" s="15" t="s">
        <v>58</v>
      </c>
      <c r="M1929" s="15" t="s">
        <v>59</v>
      </c>
      <c r="S1929" s="15" t="s">
        <v>2731</v>
      </c>
      <c r="T1929" s="15" t="s">
        <v>2731</v>
      </c>
    </row>
    <row r="1930" spans="1:20" x14ac:dyDescent="0.25">
      <c r="A1930" s="15">
        <v>1929</v>
      </c>
      <c r="B1930" s="15" t="s">
        <v>2854</v>
      </c>
      <c r="C1930" s="15" t="s">
        <v>2846</v>
      </c>
      <c r="D1930" s="15" t="s">
        <v>2846</v>
      </c>
      <c r="E1930" s="15" t="s">
        <v>2740</v>
      </c>
      <c r="F1930" s="15" t="s">
        <v>2781</v>
      </c>
      <c r="G1930" s="15">
        <v>6236</v>
      </c>
      <c r="H1930" s="15" t="s">
        <v>2160</v>
      </c>
      <c r="I1930" s="15" t="s">
        <v>2855</v>
      </c>
      <c r="L1930" s="15" t="s">
        <v>58</v>
      </c>
      <c r="M1930" s="15" t="s">
        <v>59</v>
      </c>
      <c r="S1930" s="15" t="s">
        <v>2731</v>
      </c>
      <c r="T1930" s="15" t="s">
        <v>2731</v>
      </c>
    </row>
    <row r="1931" spans="1:20" x14ac:dyDescent="0.25">
      <c r="A1931" s="15">
        <v>1930</v>
      </c>
      <c r="B1931" s="15" t="s">
        <v>2854</v>
      </c>
      <c r="C1931" s="15" t="s">
        <v>2846</v>
      </c>
      <c r="D1931" s="15" t="s">
        <v>2846</v>
      </c>
      <c r="E1931" s="15" t="s">
        <v>2740</v>
      </c>
      <c r="F1931" s="15" t="s">
        <v>2781</v>
      </c>
      <c r="G1931" s="15">
        <v>6243</v>
      </c>
      <c r="H1931" s="15" t="s">
        <v>2161</v>
      </c>
      <c r="I1931" s="15" t="s">
        <v>2855</v>
      </c>
      <c r="L1931" s="15" t="s">
        <v>146</v>
      </c>
      <c r="M1931" s="15" t="s">
        <v>147</v>
      </c>
      <c r="S1931" s="15" t="s">
        <v>2731</v>
      </c>
      <c r="T1931" s="15" t="s">
        <v>2731</v>
      </c>
    </row>
    <row r="1932" spans="1:20" x14ac:dyDescent="0.25">
      <c r="A1932" s="15">
        <v>1931</v>
      </c>
      <c r="B1932" s="15" t="s">
        <v>2854</v>
      </c>
      <c r="C1932" s="15" t="s">
        <v>2846</v>
      </c>
      <c r="D1932" s="15" t="s">
        <v>2846</v>
      </c>
      <c r="E1932" s="15" t="s">
        <v>2740</v>
      </c>
      <c r="F1932" s="15" t="s">
        <v>2781</v>
      </c>
      <c r="G1932" s="15">
        <v>6244</v>
      </c>
      <c r="H1932" s="15" t="s">
        <v>2162</v>
      </c>
      <c r="I1932" s="15" t="s">
        <v>2855</v>
      </c>
      <c r="L1932" s="15" t="s">
        <v>146</v>
      </c>
      <c r="M1932" s="15" t="s">
        <v>147</v>
      </c>
      <c r="S1932" s="15" t="s">
        <v>2731</v>
      </c>
      <c r="T1932" s="15" t="s">
        <v>2731</v>
      </c>
    </row>
    <row r="1933" spans="1:20" x14ac:dyDescent="0.25">
      <c r="A1933" s="15">
        <v>1932</v>
      </c>
      <c r="B1933" s="15" t="s">
        <v>2854</v>
      </c>
      <c r="C1933" s="15" t="s">
        <v>2846</v>
      </c>
      <c r="D1933" s="15" t="s">
        <v>2846</v>
      </c>
      <c r="E1933" s="15" t="s">
        <v>2740</v>
      </c>
      <c r="F1933" s="15" t="s">
        <v>2782</v>
      </c>
      <c r="G1933" s="15">
        <v>6129</v>
      </c>
      <c r="H1933" s="15" t="s">
        <v>2163</v>
      </c>
      <c r="I1933" s="15" t="s">
        <v>2855</v>
      </c>
      <c r="L1933" s="15" t="s">
        <v>146</v>
      </c>
      <c r="M1933" s="15" t="s">
        <v>147</v>
      </c>
      <c r="S1933" s="15" t="s">
        <v>2731</v>
      </c>
      <c r="T1933" s="15" t="s">
        <v>2731</v>
      </c>
    </row>
    <row r="1934" spans="1:20" x14ac:dyDescent="0.25">
      <c r="A1934" s="15">
        <v>1933</v>
      </c>
      <c r="B1934" s="15" t="s">
        <v>2854</v>
      </c>
      <c r="C1934" s="15" t="s">
        <v>2846</v>
      </c>
      <c r="D1934" s="15" t="s">
        <v>2846</v>
      </c>
      <c r="E1934" s="15" t="s">
        <v>2755</v>
      </c>
      <c r="F1934" s="15" t="s">
        <v>2783</v>
      </c>
      <c r="G1934" s="15">
        <v>5715</v>
      </c>
      <c r="H1934" s="15" t="s">
        <v>2164</v>
      </c>
      <c r="I1934" s="15" t="s">
        <v>2856</v>
      </c>
      <c r="L1934" s="15" t="s">
        <v>87</v>
      </c>
      <c r="M1934" s="15" t="s">
        <v>88</v>
      </c>
      <c r="S1934" s="15" t="s">
        <v>2731</v>
      </c>
      <c r="T1934" s="15" t="s">
        <v>2731</v>
      </c>
    </row>
    <row r="1935" spans="1:20" x14ac:dyDescent="0.25">
      <c r="A1935" s="15">
        <v>1934</v>
      </c>
      <c r="B1935" s="15" t="s">
        <v>2854</v>
      </c>
      <c r="C1935" s="15" t="s">
        <v>2846</v>
      </c>
      <c r="D1935" s="15" t="s">
        <v>2846</v>
      </c>
      <c r="E1935" s="15" t="s">
        <v>2735</v>
      </c>
      <c r="F1935" s="15" t="s">
        <v>2736</v>
      </c>
      <c r="G1935" s="15">
        <v>6169</v>
      </c>
      <c r="H1935" s="15" t="s">
        <v>2165</v>
      </c>
      <c r="I1935" s="15" t="s">
        <v>2855</v>
      </c>
      <c r="L1935" s="15" t="s">
        <v>579</v>
      </c>
      <c r="M1935" s="15" t="s">
        <v>580</v>
      </c>
      <c r="S1935" s="15" t="s">
        <v>2731</v>
      </c>
      <c r="T1935" s="15" t="s">
        <v>2731</v>
      </c>
    </row>
    <row r="1936" spans="1:20" x14ac:dyDescent="0.25">
      <c r="A1936" s="15">
        <v>1935</v>
      </c>
      <c r="B1936" s="15" t="s">
        <v>2854</v>
      </c>
      <c r="C1936" s="15" t="s">
        <v>2846</v>
      </c>
      <c r="D1936" s="15" t="s">
        <v>2846</v>
      </c>
      <c r="E1936" s="15" t="s">
        <v>2752</v>
      </c>
      <c r="F1936" s="15" t="s">
        <v>2753</v>
      </c>
      <c r="G1936" s="15">
        <v>6166</v>
      </c>
      <c r="H1936" s="15" t="s">
        <v>2166</v>
      </c>
      <c r="I1936" s="15" t="s">
        <v>2855</v>
      </c>
      <c r="L1936" s="15" t="s">
        <v>174</v>
      </c>
      <c r="M1936" s="15" t="s">
        <v>174</v>
      </c>
      <c r="S1936" s="15" t="s">
        <v>2731</v>
      </c>
      <c r="T1936" s="15" t="s">
        <v>2731</v>
      </c>
    </row>
    <row r="1937" spans="1:20" x14ac:dyDescent="0.25">
      <c r="A1937" s="15">
        <v>1936</v>
      </c>
      <c r="B1937" s="15" t="s">
        <v>2854</v>
      </c>
      <c r="C1937" s="15" t="s">
        <v>2846</v>
      </c>
      <c r="D1937" s="15" t="s">
        <v>2846</v>
      </c>
      <c r="E1937" s="15" t="s">
        <v>2733</v>
      </c>
      <c r="F1937" s="15" t="s">
        <v>2785</v>
      </c>
      <c r="G1937" s="15">
        <v>5508</v>
      </c>
      <c r="H1937" s="15" t="s">
        <v>2167</v>
      </c>
      <c r="I1937" s="15" t="s">
        <v>2855</v>
      </c>
      <c r="L1937" s="15" t="s">
        <v>308</v>
      </c>
      <c r="M1937" s="15" t="s">
        <v>308</v>
      </c>
      <c r="S1937" s="15">
        <v>1</v>
      </c>
      <c r="T1937" s="15">
        <v>0.5</v>
      </c>
    </row>
    <row r="1938" spans="1:20" x14ac:dyDescent="0.25">
      <c r="A1938" s="15">
        <v>1937</v>
      </c>
      <c r="B1938" s="15" t="s">
        <v>2854</v>
      </c>
      <c r="C1938" s="15" t="s">
        <v>2846</v>
      </c>
      <c r="D1938" s="15" t="s">
        <v>2846</v>
      </c>
      <c r="E1938" s="15" t="s">
        <v>2733</v>
      </c>
      <c r="F1938" s="15" t="s">
        <v>2785</v>
      </c>
      <c r="G1938" s="15">
        <v>5509</v>
      </c>
      <c r="H1938" s="15" t="s">
        <v>2168</v>
      </c>
      <c r="I1938" s="15" t="s">
        <v>2855</v>
      </c>
      <c r="L1938" s="15" t="s">
        <v>308</v>
      </c>
      <c r="M1938" s="15" t="s">
        <v>308</v>
      </c>
      <c r="S1938" s="15">
        <v>0.46667000000000003</v>
      </c>
      <c r="T1938" s="15">
        <v>0.14000000000000001</v>
      </c>
    </row>
    <row r="1939" spans="1:20" x14ac:dyDescent="0.25">
      <c r="A1939" s="15">
        <v>1938</v>
      </c>
      <c r="B1939" s="15" t="s">
        <v>2854</v>
      </c>
      <c r="C1939" s="15" t="s">
        <v>2846</v>
      </c>
      <c r="D1939" s="15" t="s">
        <v>2846</v>
      </c>
      <c r="E1939" s="15" t="s">
        <v>2740</v>
      </c>
      <c r="F1939" s="15" t="s">
        <v>2765</v>
      </c>
      <c r="G1939" s="15">
        <v>5510</v>
      </c>
      <c r="H1939" s="15" t="s">
        <v>2169</v>
      </c>
      <c r="I1939" s="15" t="s">
        <v>2051</v>
      </c>
      <c r="L1939" s="15" t="s">
        <v>308</v>
      </c>
      <c r="M1939" s="15" t="s">
        <v>308</v>
      </c>
      <c r="S1939" s="15">
        <v>1</v>
      </c>
      <c r="T1939" s="15">
        <v>1</v>
      </c>
    </row>
    <row r="1940" spans="1:20" x14ac:dyDescent="0.25">
      <c r="A1940" s="15">
        <v>1939</v>
      </c>
      <c r="B1940" s="15" t="s">
        <v>2854</v>
      </c>
      <c r="C1940" s="15" t="s">
        <v>2846</v>
      </c>
      <c r="D1940" s="15" t="s">
        <v>2846</v>
      </c>
      <c r="E1940" s="15" t="s">
        <v>2740</v>
      </c>
      <c r="F1940" s="15" t="s">
        <v>2765</v>
      </c>
      <c r="G1940" s="15">
        <v>5511</v>
      </c>
      <c r="H1940" s="15" t="s">
        <v>2170</v>
      </c>
      <c r="I1940" s="15" t="s">
        <v>2051</v>
      </c>
      <c r="L1940" s="15" t="s">
        <v>308</v>
      </c>
      <c r="M1940" s="15" t="s">
        <v>308</v>
      </c>
      <c r="S1940" s="15">
        <v>0.6</v>
      </c>
      <c r="T1940" s="15">
        <v>0.3</v>
      </c>
    </row>
    <row r="1941" spans="1:20" x14ac:dyDescent="0.25">
      <c r="A1941" s="15">
        <v>1940</v>
      </c>
      <c r="B1941" s="15" t="s">
        <v>2854</v>
      </c>
      <c r="C1941" s="15" t="s">
        <v>2846</v>
      </c>
      <c r="D1941" s="15" t="s">
        <v>2846</v>
      </c>
      <c r="E1941" s="15" t="s">
        <v>2733</v>
      </c>
      <c r="F1941" s="15" t="s">
        <v>2785</v>
      </c>
      <c r="G1941" s="15">
        <v>5512</v>
      </c>
      <c r="H1941" s="15" t="s">
        <v>2171</v>
      </c>
      <c r="I1941" s="15" t="s">
        <v>2051</v>
      </c>
      <c r="L1941" s="15" t="s">
        <v>308</v>
      </c>
      <c r="M1941" s="15" t="s">
        <v>308</v>
      </c>
      <c r="S1941" s="15">
        <v>1</v>
      </c>
      <c r="T1941" s="15">
        <v>3.0999999999999999E-3</v>
      </c>
    </row>
    <row r="1942" spans="1:20" x14ac:dyDescent="0.25">
      <c r="A1942" s="15">
        <v>1941</v>
      </c>
      <c r="B1942" s="15" t="s">
        <v>2854</v>
      </c>
      <c r="C1942" s="15" t="s">
        <v>2846</v>
      </c>
      <c r="D1942" s="15" t="s">
        <v>2846</v>
      </c>
      <c r="E1942" s="15" t="s">
        <v>2733</v>
      </c>
      <c r="F1942" s="15" t="s">
        <v>2785</v>
      </c>
      <c r="G1942" s="15">
        <v>5513</v>
      </c>
      <c r="H1942" s="15" t="s">
        <v>2172</v>
      </c>
      <c r="I1942" s="15" t="s">
        <v>2051</v>
      </c>
      <c r="L1942" s="15" t="s">
        <v>308</v>
      </c>
      <c r="M1942" s="15" t="s">
        <v>308</v>
      </c>
      <c r="S1942" s="15">
        <v>1</v>
      </c>
      <c r="T1942" s="15">
        <v>0.55000000000000004</v>
      </c>
    </row>
    <row r="1943" spans="1:20" x14ac:dyDescent="0.25">
      <c r="A1943" s="15">
        <v>1942</v>
      </c>
      <c r="B1943" s="15" t="s">
        <v>2854</v>
      </c>
      <c r="C1943" s="15" t="s">
        <v>2846</v>
      </c>
      <c r="D1943" s="15" t="s">
        <v>2846</v>
      </c>
      <c r="E1943" s="15" t="s">
        <v>2733</v>
      </c>
      <c r="F1943" s="15" t="s">
        <v>2785</v>
      </c>
      <c r="G1943" s="15">
        <v>5514</v>
      </c>
      <c r="H1943" s="15" t="s">
        <v>2171</v>
      </c>
      <c r="I1943" s="15" t="s">
        <v>2051</v>
      </c>
      <c r="L1943" s="15" t="s">
        <v>308</v>
      </c>
      <c r="M1943" s="15" t="s">
        <v>308</v>
      </c>
      <c r="S1943" s="15">
        <v>1</v>
      </c>
      <c r="T1943" s="15">
        <v>3.0999999999999999E-3</v>
      </c>
    </row>
    <row r="1944" spans="1:20" x14ac:dyDescent="0.25">
      <c r="A1944" s="15">
        <v>1943</v>
      </c>
      <c r="B1944" s="15" t="s">
        <v>2854</v>
      </c>
      <c r="C1944" s="15" t="s">
        <v>2846</v>
      </c>
      <c r="D1944" s="15" t="s">
        <v>2846</v>
      </c>
      <c r="E1944" s="15" t="s">
        <v>2733</v>
      </c>
      <c r="F1944" s="15" t="s">
        <v>2785</v>
      </c>
      <c r="G1944" s="15">
        <v>5515</v>
      </c>
      <c r="H1944" s="15" t="s">
        <v>2173</v>
      </c>
      <c r="I1944" s="15" t="s">
        <v>2051</v>
      </c>
      <c r="L1944" s="15" t="s">
        <v>308</v>
      </c>
      <c r="M1944" s="15" t="s">
        <v>308</v>
      </c>
      <c r="S1944" s="15">
        <v>0.26471</v>
      </c>
      <c r="T1944" s="15">
        <v>3.7499999999999999E-2</v>
      </c>
    </row>
    <row r="1945" spans="1:20" x14ac:dyDescent="0.25">
      <c r="A1945" s="15">
        <v>1944</v>
      </c>
      <c r="B1945" s="15" t="s">
        <v>2854</v>
      </c>
      <c r="C1945" s="15" t="s">
        <v>2846</v>
      </c>
      <c r="D1945" s="15" t="s">
        <v>2846</v>
      </c>
      <c r="E1945" s="15" t="s">
        <v>2733</v>
      </c>
      <c r="F1945" s="15" t="s">
        <v>2785</v>
      </c>
      <c r="G1945" s="15">
        <v>5516</v>
      </c>
      <c r="H1945" s="15" t="s">
        <v>2174</v>
      </c>
      <c r="I1945" s="15" t="s">
        <v>2856</v>
      </c>
      <c r="L1945" s="15" t="s">
        <v>308</v>
      </c>
      <c r="M1945" s="15" t="s">
        <v>308</v>
      </c>
      <c r="S1945" s="15">
        <v>1</v>
      </c>
      <c r="T1945" s="15">
        <v>0.05</v>
      </c>
    </row>
    <row r="1946" spans="1:20" x14ac:dyDescent="0.25">
      <c r="A1946" s="15">
        <v>1945</v>
      </c>
      <c r="B1946" s="15" t="s">
        <v>2854</v>
      </c>
      <c r="C1946" s="15" t="s">
        <v>2846</v>
      </c>
      <c r="D1946" s="15" t="s">
        <v>2846</v>
      </c>
      <c r="E1946" s="15" t="s">
        <v>2733</v>
      </c>
      <c r="F1946" s="15" t="s">
        <v>2785</v>
      </c>
      <c r="G1946" s="15">
        <v>5517</v>
      </c>
      <c r="H1946" s="15" t="s">
        <v>2175</v>
      </c>
      <c r="I1946" s="15" t="s">
        <v>2051</v>
      </c>
      <c r="L1946" s="15" t="s">
        <v>308</v>
      </c>
      <c r="M1946" s="15" t="s">
        <v>308</v>
      </c>
      <c r="S1946" s="15">
        <v>1</v>
      </c>
      <c r="T1946" s="15">
        <v>0.38333</v>
      </c>
    </row>
    <row r="1947" spans="1:20" x14ac:dyDescent="0.25">
      <c r="A1947" s="15">
        <v>1946</v>
      </c>
      <c r="B1947" s="15" t="s">
        <v>2854</v>
      </c>
      <c r="C1947" s="15" t="s">
        <v>2846</v>
      </c>
      <c r="D1947" s="15" t="s">
        <v>2846</v>
      </c>
      <c r="E1947" s="15" t="s">
        <v>2755</v>
      </c>
      <c r="F1947" s="15" t="s">
        <v>2786</v>
      </c>
      <c r="G1947" s="15">
        <v>5518</v>
      </c>
      <c r="H1947" s="15" t="s">
        <v>2176</v>
      </c>
      <c r="I1947" s="15" t="s">
        <v>2856</v>
      </c>
      <c r="L1947" s="15" t="s">
        <v>228</v>
      </c>
      <c r="M1947" s="15" t="s">
        <v>229</v>
      </c>
      <c r="S1947" s="15">
        <v>1</v>
      </c>
      <c r="T1947" s="15">
        <v>1</v>
      </c>
    </row>
    <row r="1948" spans="1:20" x14ac:dyDescent="0.25">
      <c r="A1948" s="15">
        <v>1947</v>
      </c>
      <c r="B1948" s="15" t="s">
        <v>2854</v>
      </c>
      <c r="C1948" s="15" t="s">
        <v>2846</v>
      </c>
      <c r="D1948" s="15" t="s">
        <v>2846</v>
      </c>
      <c r="E1948" s="15" t="s">
        <v>2755</v>
      </c>
      <c r="F1948" s="15" t="s">
        <v>2786</v>
      </c>
      <c r="G1948" s="15">
        <v>5519</v>
      </c>
      <c r="H1948" s="15" t="s">
        <v>2177</v>
      </c>
      <c r="I1948" s="15" t="s">
        <v>2856</v>
      </c>
      <c r="L1948" s="15" t="s">
        <v>228</v>
      </c>
      <c r="M1948" s="15" t="s">
        <v>229</v>
      </c>
      <c r="S1948" s="15">
        <v>1</v>
      </c>
      <c r="T1948" s="15">
        <v>1</v>
      </c>
    </row>
    <row r="1949" spans="1:20" x14ac:dyDescent="0.25">
      <c r="A1949" s="15">
        <v>1948</v>
      </c>
      <c r="B1949" s="15" t="s">
        <v>2854</v>
      </c>
      <c r="C1949" s="15" t="s">
        <v>2846</v>
      </c>
      <c r="D1949" s="15" t="s">
        <v>2846</v>
      </c>
      <c r="E1949" s="15" t="s">
        <v>2755</v>
      </c>
      <c r="F1949" s="15" t="s">
        <v>2786</v>
      </c>
      <c r="G1949" s="15">
        <v>5520</v>
      </c>
      <c r="H1949" s="15" t="s">
        <v>2178</v>
      </c>
      <c r="I1949" s="15" t="s">
        <v>2856</v>
      </c>
      <c r="L1949" s="15" t="s">
        <v>228</v>
      </c>
      <c r="M1949" s="15" t="s">
        <v>229</v>
      </c>
      <c r="S1949" s="15">
        <v>0</v>
      </c>
      <c r="T1949" s="15">
        <v>0</v>
      </c>
    </row>
    <row r="1950" spans="1:20" x14ac:dyDescent="0.25">
      <c r="A1950" s="15">
        <v>1949</v>
      </c>
      <c r="B1950" s="15" t="s">
        <v>2854</v>
      </c>
      <c r="C1950" s="15" t="s">
        <v>2846</v>
      </c>
      <c r="D1950" s="15" t="s">
        <v>2846</v>
      </c>
      <c r="E1950" s="15" t="s">
        <v>2735</v>
      </c>
      <c r="F1950" s="15" t="s">
        <v>2736</v>
      </c>
      <c r="G1950" s="15">
        <v>5521</v>
      </c>
      <c r="H1950" s="15" t="s">
        <v>2179</v>
      </c>
      <c r="I1950" s="15" t="s">
        <v>2855</v>
      </c>
      <c r="L1950" s="15" t="s">
        <v>198</v>
      </c>
      <c r="M1950" s="15" t="s">
        <v>198</v>
      </c>
      <c r="S1950" s="15">
        <v>1</v>
      </c>
      <c r="T1950" s="15">
        <v>1</v>
      </c>
    </row>
    <row r="1951" spans="1:20" x14ac:dyDescent="0.25">
      <c r="A1951" s="15">
        <v>1950</v>
      </c>
      <c r="B1951" s="15" t="s">
        <v>2854</v>
      </c>
      <c r="C1951" s="15" t="s">
        <v>2846</v>
      </c>
      <c r="D1951" s="15" t="s">
        <v>2846</v>
      </c>
      <c r="E1951" s="15" t="s">
        <v>2789</v>
      </c>
      <c r="F1951" s="15" t="s">
        <v>2790</v>
      </c>
      <c r="G1951" s="15">
        <v>5522</v>
      </c>
      <c r="H1951" s="15" t="s">
        <v>2180</v>
      </c>
      <c r="I1951" s="15" t="s">
        <v>2051</v>
      </c>
      <c r="L1951" s="15" t="s">
        <v>198</v>
      </c>
      <c r="M1951" s="15" t="s">
        <v>198</v>
      </c>
      <c r="S1951" s="15">
        <v>0.77500000000000002</v>
      </c>
      <c r="T1951" s="15">
        <v>0.46825000000000006</v>
      </c>
    </row>
    <row r="1952" spans="1:20" x14ac:dyDescent="0.25">
      <c r="A1952" s="15">
        <v>1951</v>
      </c>
      <c r="B1952" s="15" t="s">
        <v>2854</v>
      </c>
      <c r="C1952" s="15" t="s">
        <v>2846</v>
      </c>
      <c r="D1952" s="15" t="s">
        <v>2846</v>
      </c>
      <c r="E1952" s="15" t="s">
        <v>2735</v>
      </c>
      <c r="F1952" s="15" t="s">
        <v>2736</v>
      </c>
      <c r="G1952" s="15">
        <v>5528</v>
      </c>
      <c r="H1952" s="15" t="s">
        <v>2181</v>
      </c>
      <c r="I1952" s="15" t="s">
        <v>2855</v>
      </c>
      <c r="L1952" s="15" t="s">
        <v>156</v>
      </c>
      <c r="M1952" s="15" t="s">
        <v>156</v>
      </c>
      <c r="S1952" s="15">
        <v>1</v>
      </c>
      <c r="T1952" s="15">
        <v>0.08</v>
      </c>
    </row>
    <row r="1953" spans="1:20" x14ac:dyDescent="0.25">
      <c r="A1953" s="15">
        <v>1952</v>
      </c>
      <c r="B1953" s="15" t="s">
        <v>2854</v>
      </c>
      <c r="C1953" s="15" t="s">
        <v>2846</v>
      </c>
      <c r="D1953" s="15" t="s">
        <v>2846</v>
      </c>
      <c r="E1953" s="15" t="s">
        <v>2735</v>
      </c>
      <c r="F1953" s="15" t="s">
        <v>2736</v>
      </c>
      <c r="G1953" s="15">
        <v>5530</v>
      </c>
      <c r="H1953" s="15" t="s">
        <v>2181</v>
      </c>
      <c r="I1953" s="15" t="s">
        <v>2855</v>
      </c>
      <c r="L1953" s="15" t="s">
        <v>156</v>
      </c>
      <c r="M1953" s="15" t="s">
        <v>156</v>
      </c>
      <c r="S1953" s="15">
        <v>1</v>
      </c>
      <c r="T1953" s="15">
        <v>0.08</v>
      </c>
    </row>
    <row r="1954" spans="1:20" x14ac:dyDescent="0.25">
      <c r="A1954" s="15">
        <v>1953</v>
      </c>
      <c r="B1954" s="15" t="s">
        <v>2854</v>
      </c>
      <c r="C1954" s="15" t="s">
        <v>2846</v>
      </c>
      <c r="D1954" s="15" t="s">
        <v>2846</v>
      </c>
      <c r="E1954" s="15" t="s">
        <v>2735</v>
      </c>
      <c r="F1954" s="15" t="s">
        <v>2736</v>
      </c>
      <c r="G1954" s="15">
        <v>5531</v>
      </c>
      <c r="H1954" s="15" t="s">
        <v>2182</v>
      </c>
      <c r="I1954" s="15" t="s">
        <v>2051</v>
      </c>
      <c r="L1954" s="15" t="s">
        <v>156</v>
      </c>
      <c r="M1954" s="15" t="s">
        <v>156</v>
      </c>
      <c r="S1954" s="15">
        <v>1</v>
      </c>
      <c r="T1954" s="15">
        <v>0.52500000000000002</v>
      </c>
    </row>
    <row r="1955" spans="1:20" x14ac:dyDescent="0.25">
      <c r="A1955" s="15">
        <v>1954</v>
      </c>
      <c r="B1955" s="15" t="s">
        <v>2854</v>
      </c>
      <c r="C1955" s="15" t="s">
        <v>2846</v>
      </c>
      <c r="D1955" s="15" t="s">
        <v>2846</v>
      </c>
      <c r="E1955" s="15" t="s">
        <v>2735</v>
      </c>
      <c r="F1955" s="15" t="s">
        <v>2736</v>
      </c>
      <c r="G1955" s="15">
        <v>5532</v>
      </c>
      <c r="H1955" s="15" t="s">
        <v>2183</v>
      </c>
      <c r="I1955" s="15" t="s">
        <v>2855</v>
      </c>
      <c r="L1955" s="15" t="s">
        <v>156</v>
      </c>
      <c r="M1955" s="15" t="s">
        <v>156</v>
      </c>
      <c r="S1955" s="15">
        <v>0.83299999999999996</v>
      </c>
      <c r="T1955" s="15">
        <v>0.47600000000000003</v>
      </c>
    </row>
    <row r="1956" spans="1:20" x14ac:dyDescent="0.25">
      <c r="A1956" s="15">
        <v>1955</v>
      </c>
      <c r="B1956" s="15" t="s">
        <v>2854</v>
      </c>
      <c r="C1956" s="15" t="s">
        <v>2846</v>
      </c>
      <c r="D1956" s="15" t="s">
        <v>2846</v>
      </c>
      <c r="E1956" s="15" t="s">
        <v>2735</v>
      </c>
      <c r="F1956" s="15" t="s">
        <v>2736</v>
      </c>
      <c r="G1956" s="15">
        <v>5534</v>
      </c>
      <c r="H1956" s="15" t="s">
        <v>2184</v>
      </c>
      <c r="I1956" s="15" t="s">
        <v>2855</v>
      </c>
      <c r="L1956" s="15" t="s">
        <v>146</v>
      </c>
      <c r="M1956" s="15" t="s">
        <v>147</v>
      </c>
      <c r="S1956" s="15">
        <v>0</v>
      </c>
      <c r="T1956" s="15">
        <v>0</v>
      </c>
    </row>
    <row r="1957" spans="1:20" x14ac:dyDescent="0.25">
      <c r="A1957" s="15">
        <v>1956</v>
      </c>
      <c r="B1957" s="15" t="s">
        <v>2854</v>
      </c>
      <c r="C1957" s="15" t="s">
        <v>2846</v>
      </c>
      <c r="D1957" s="15" t="s">
        <v>2846</v>
      </c>
      <c r="E1957" s="15" t="s">
        <v>2740</v>
      </c>
      <c r="F1957" s="15" t="s">
        <v>2741</v>
      </c>
      <c r="G1957" s="15">
        <v>5535</v>
      </c>
      <c r="H1957" s="15" t="s">
        <v>2185</v>
      </c>
      <c r="I1957" s="15" t="s">
        <v>2855</v>
      </c>
      <c r="L1957" s="15" t="s">
        <v>156</v>
      </c>
      <c r="M1957" s="15" t="s">
        <v>156</v>
      </c>
      <c r="S1957" s="15">
        <v>1</v>
      </c>
      <c r="T1957" s="15">
        <v>0.93691000000000002</v>
      </c>
    </row>
    <row r="1958" spans="1:20" x14ac:dyDescent="0.25">
      <c r="A1958" s="15">
        <v>1957</v>
      </c>
      <c r="B1958" s="15" t="s">
        <v>2854</v>
      </c>
      <c r="C1958" s="15" t="s">
        <v>2846</v>
      </c>
      <c r="D1958" s="15" t="s">
        <v>2846</v>
      </c>
      <c r="E1958" s="15" t="s">
        <v>2740</v>
      </c>
      <c r="F1958" s="15" t="s">
        <v>2741</v>
      </c>
      <c r="G1958" s="15">
        <v>5536</v>
      </c>
      <c r="H1958" s="15" t="s">
        <v>2186</v>
      </c>
      <c r="I1958" s="15" t="s">
        <v>2855</v>
      </c>
      <c r="L1958" s="15" t="s">
        <v>156</v>
      </c>
      <c r="M1958" s="15" t="s">
        <v>156</v>
      </c>
      <c r="S1958" s="15">
        <v>1</v>
      </c>
      <c r="T1958" s="15">
        <v>1</v>
      </c>
    </row>
    <row r="1959" spans="1:20" x14ac:dyDescent="0.25">
      <c r="A1959" s="15">
        <v>1958</v>
      </c>
      <c r="B1959" s="15" t="s">
        <v>2854</v>
      </c>
      <c r="C1959" s="15" t="s">
        <v>2846</v>
      </c>
      <c r="D1959" s="15" t="s">
        <v>2846</v>
      </c>
      <c r="E1959" s="15" t="s">
        <v>2740</v>
      </c>
      <c r="F1959" s="15" t="s">
        <v>2741</v>
      </c>
      <c r="G1959" s="15">
        <v>5538</v>
      </c>
      <c r="H1959" s="15" t="s">
        <v>2187</v>
      </c>
      <c r="I1959" s="15" t="s">
        <v>2855</v>
      </c>
      <c r="L1959" s="15" t="s">
        <v>156</v>
      </c>
      <c r="M1959" s="15" t="s">
        <v>156</v>
      </c>
      <c r="S1959" s="15">
        <v>0.62832999999999994</v>
      </c>
      <c r="T1959" s="15">
        <v>0.31417</v>
      </c>
    </row>
    <row r="1960" spans="1:20" x14ac:dyDescent="0.25">
      <c r="A1960" s="15">
        <v>1959</v>
      </c>
      <c r="B1960" s="15" t="s">
        <v>2854</v>
      </c>
      <c r="C1960" s="15" t="s">
        <v>2846</v>
      </c>
      <c r="D1960" s="15" t="s">
        <v>2846</v>
      </c>
      <c r="E1960" s="15" t="s">
        <v>2740</v>
      </c>
      <c r="F1960" s="15" t="s">
        <v>2741</v>
      </c>
      <c r="G1960" s="15">
        <v>5540</v>
      </c>
      <c r="H1960" s="15" t="s">
        <v>2188</v>
      </c>
      <c r="I1960" s="15" t="s">
        <v>2855</v>
      </c>
      <c r="L1960" s="15" t="s">
        <v>156</v>
      </c>
      <c r="M1960" s="15" t="s">
        <v>156</v>
      </c>
      <c r="S1960" s="15">
        <v>0</v>
      </c>
      <c r="T1960" s="15">
        <v>0</v>
      </c>
    </row>
    <row r="1961" spans="1:20" x14ac:dyDescent="0.25">
      <c r="A1961" s="15">
        <v>1960</v>
      </c>
      <c r="B1961" s="15" t="s">
        <v>2854</v>
      </c>
      <c r="C1961" s="15" t="s">
        <v>2846</v>
      </c>
      <c r="D1961" s="15" t="s">
        <v>2846</v>
      </c>
      <c r="E1961" s="15" t="s">
        <v>2740</v>
      </c>
      <c r="F1961" s="15" t="s">
        <v>2741</v>
      </c>
      <c r="G1961" s="15">
        <v>5541</v>
      </c>
      <c r="H1961" s="15" t="s">
        <v>2189</v>
      </c>
      <c r="I1961" s="15" t="s">
        <v>2855</v>
      </c>
      <c r="L1961" s="15" t="s">
        <v>156</v>
      </c>
      <c r="M1961" s="15" t="s">
        <v>156</v>
      </c>
      <c r="S1961" s="15">
        <v>0.78532999999999997</v>
      </c>
      <c r="T1961" s="15">
        <v>0.58899999999999997</v>
      </c>
    </row>
    <row r="1962" spans="1:20" x14ac:dyDescent="0.25">
      <c r="A1962" s="15">
        <v>1961</v>
      </c>
      <c r="B1962" s="15" t="s">
        <v>2854</v>
      </c>
      <c r="C1962" s="15" t="s">
        <v>2846</v>
      </c>
      <c r="D1962" s="15" t="s">
        <v>2846</v>
      </c>
      <c r="E1962" s="15" t="s">
        <v>2740</v>
      </c>
      <c r="F1962" s="15" t="s">
        <v>2741</v>
      </c>
      <c r="G1962" s="15">
        <v>5542</v>
      </c>
      <c r="H1962" s="15" t="s">
        <v>2190</v>
      </c>
      <c r="I1962" s="15" t="s">
        <v>2856</v>
      </c>
      <c r="L1962" s="15" t="s">
        <v>156</v>
      </c>
      <c r="M1962" s="15" t="s">
        <v>156</v>
      </c>
      <c r="S1962" s="15">
        <v>0.61895</v>
      </c>
      <c r="T1962" s="15">
        <v>0.29399999999999998</v>
      </c>
    </row>
    <row r="1963" spans="1:20" x14ac:dyDescent="0.25">
      <c r="A1963" s="15">
        <v>1962</v>
      </c>
      <c r="B1963" s="15" t="s">
        <v>2854</v>
      </c>
      <c r="C1963" s="15" t="s">
        <v>2846</v>
      </c>
      <c r="D1963" s="15" t="s">
        <v>2846</v>
      </c>
      <c r="E1963" s="15" t="s">
        <v>2740</v>
      </c>
      <c r="F1963" s="15" t="s">
        <v>2741</v>
      </c>
      <c r="G1963" s="15">
        <v>5543</v>
      </c>
      <c r="H1963" s="15" t="s">
        <v>2191</v>
      </c>
      <c r="I1963" s="15" t="s">
        <v>2051</v>
      </c>
      <c r="L1963" s="15" t="s">
        <v>156</v>
      </c>
      <c r="M1963" s="15" t="s">
        <v>156</v>
      </c>
      <c r="S1963" s="15">
        <v>0</v>
      </c>
      <c r="T1963" s="15">
        <v>0</v>
      </c>
    </row>
    <row r="1964" spans="1:20" x14ac:dyDescent="0.25">
      <c r="A1964" s="15">
        <v>1963</v>
      </c>
      <c r="B1964" s="15" t="s">
        <v>2854</v>
      </c>
      <c r="C1964" s="15" t="s">
        <v>2846</v>
      </c>
      <c r="D1964" s="15" t="s">
        <v>2846</v>
      </c>
      <c r="E1964" s="15" t="s">
        <v>2740</v>
      </c>
      <c r="F1964" s="15" t="s">
        <v>2741</v>
      </c>
      <c r="G1964" s="15">
        <v>5544</v>
      </c>
      <c r="H1964" s="15" t="s">
        <v>2192</v>
      </c>
      <c r="I1964" s="15" t="s">
        <v>2855</v>
      </c>
      <c r="L1964" s="15" t="s">
        <v>156</v>
      </c>
      <c r="M1964" s="15" t="s">
        <v>156</v>
      </c>
      <c r="S1964" s="15">
        <v>0.99459000000000009</v>
      </c>
      <c r="T1964" s="15">
        <v>0.21870000000000001</v>
      </c>
    </row>
    <row r="1965" spans="1:20" x14ac:dyDescent="0.25">
      <c r="A1965" s="15">
        <v>1964</v>
      </c>
      <c r="B1965" s="15" t="s">
        <v>2854</v>
      </c>
      <c r="C1965" s="15" t="s">
        <v>2846</v>
      </c>
      <c r="D1965" s="15" t="s">
        <v>2846</v>
      </c>
      <c r="E1965" s="15" t="s">
        <v>2740</v>
      </c>
      <c r="F1965" s="15" t="s">
        <v>2741</v>
      </c>
      <c r="G1965" s="15">
        <v>5545</v>
      </c>
      <c r="H1965" s="15" t="s">
        <v>2193</v>
      </c>
      <c r="I1965" s="15" t="s">
        <v>2855</v>
      </c>
      <c r="L1965" s="15" t="s">
        <v>156</v>
      </c>
      <c r="M1965" s="15" t="s">
        <v>156</v>
      </c>
      <c r="S1965" s="15">
        <v>1</v>
      </c>
      <c r="T1965" s="15">
        <v>0.15490000000000001</v>
      </c>
    </row>
    <row r="1966" spans="1:20" x14ac:dyDescent="0.25">
      <c r="A1966" s="15">
        <v>1965</v>
      </c>
      <c r="B1966" s="15" t="s">
        <v>2854</v>
      </c>
      <c r="C1966" s="15" t="s">
        <v>2846</v>
      </c>
      <c r="D1966" s="15" t="s">
        <v>2846</v>
      </c>
      <c r="E1966" s="15" t="s">
        <v>2740</v>
      </c>
      <c r="F1966" s="15" t="s">
        <v>2741</v>
      </c>
      <c r="G1966" s="15">
        <v>5549</v>
      </c>
      <c r="H1966" s="15" t="s">
        <v>2194</v>
      </c>
      <c r="I1966" s="15" t="s">
        <v>2855</v>
      </c>
      <c r="L1966" s="15" t="s">
        <v>156</v>
      </c>
      <c r="M1966" s="15" t="s">
        <v>156</v>
      </c>
      <c r="S1966" s="15">
        <v>0.80769000000000002</v>
      </c>
      <c r="T1966" s="15">
        <v>0.52500000000000002</v>
      </c>
    </row>
    <row r="1967" spans="1:20" x14ac:dyDescent="0.25">
      <c r="A1967" s="15">
        <v>1966</v>
      </c>
      <c r="B1967" s="15" t="s">
        <v>2854</v>
      </c>
      <c r="C1967" s="15" t="s">
        <v>2846</v>
      </c>
      <c r="D1967" s="15" t="s">
        <v>2846</v>
      </c>
      <c r="E1967" s="15" t="s">
        <v>2740</v>
      </c>
      <c r="F1967" s="15" t="s">
        <v>2741</v>
      </c>
      <c r="G1967" s="15">
        <v>5550</v>
      </c>
      <c r="H1967" s="15" t="s">
        <v>2195</v>
      </c>
      <c r="I1967" s="15" t="s">
        <v>2051</v>
      </c>
      <c r="L1967" s="15" t="s">
        <v>156</v>
      </c>
      <c r="M1967" s="15" t="s">
        <v>156</v>
      </c>
      <c r="S1967" s="15">
        <v>0.95</v>
      </c>
      <c r="T1967" s="15">
        <v>0.28499999999999998</v>
      </c>
    </row>
    <row r="1968" spans="1:20" x14ac:dyDescent="0.25">
      <c r="A1968" s="15">
        <v>1967</v>
      </c>
      <c r="B1968" s="15" t="s">
        <v>2854</v>
      </c>
      <c r="C1968" s="15" t="s">
        <v>2846</v>
      </c>
      <c r="D1968" s="15" t="s">
        <v>2846</v>
      </c>
      <c r="E1968" s="15" t="s">
        <v>2740</v>
      </c>
      <c r="F1968" s="15" t="s">
        <v>2741</v>
      </c>
      <c r="G1968" s="15">
        <v>5551</v>
      </c>
      <c r="H1968" s="15" t="s">
        <v>2196</v>
      </c>
      <c r="I1968" s="15" t="s">
        <v>2855</v>
      </c>
      <c r="L1968" s="15" t="s">
        <v>156</v>
      </c>
      <c r="M1968" s="15" t="s">
        <v>156</v>
      </c>
      <c r="S1968" s="15">
        <v>0.42435</v>
      </c>
      <c r="T1968" s="15">
        <v>0.35359000000000002</v>
      </c>
    </row>
    <row r="1969" spans="1:20" x14ac:dyDescent="0.25">
      <c r="A1969" s="15">
        <v>1968</v>
      </c>
      <c r="B1969" s="15" t="s">
        <v>2854</v>
      </c>
      <c r="C1969" s="15" t="s">
        <v>2846</v>
      </c>
      <c r="D1969" s="15" t="s">
        <v>2846</v>
      </c>
      <c r="E1969" s="15" t="s">
        <v>2740</v>
      </c>
      <c r="F1969" s="15" t="s">
        <v>2741</v>
      </c>
      <c r="G1969" s="15">
        <v>5552</v>
      </c>
      <c r="H1969" s="15" t="s">
        <v>2197</v>
      </c>
      <c r="I1969" s="15" t="s">
        <v>2855</v>
      </c>
      <c r="L1969" s="15" t="s">
        <v>156</v>
      </c>
      <c r="M1969" s="15" t="s">
        <v>156</v>
      </c>
      <c r="S1969" s="15">
        <v>1</v>
      </c>
      <c r="T1969" s="15">
        <v>0.48131000000000002</v>
      </c>
    </row>
    <row r="1970" spans="1:20" x14ac:dyDescent="0.25">
      <c r="A1970" s="15">
        <v>1969</v>
      </c>
      <c r="B1970" s="15" t="s">
        <v>2854</v>
      </c>
      <c r="C1970" s="15" t="s">
        <v>2846</v>
      </c>
      <c r="D1970" s="15" t="s">
        <v>2846</v>
      </c>
      <c r="E1970" s="15" t="s">
        <v>2740</v>
      </c>
      <c r="F1970" s="15" t="s">
        <v>2741</v>
      </c>
      <c r="G1970" s="15">
        <v>5553</v>
      </c>
      <c r="H1970" s="15" t="s">
        <v>2198</v>
      </c>
      <c r="I1970" s="15" t="s">
        <v>2855</v>
      </c>
      <c r="L1970" s="15" t="s">
        <v>156</v>
      </c>
      <c r="M1970" s="15" t="s">
        <v>156</v>
      </c>
      <c r="S1970" s="15">
        <v>1</v>
      </c>
      <c r="T1970" s="15">
        <v>1</v>
      </c>
    </row>
    <row r="1971" spans="1:20" x14ac:dyDescent="0.25">
      <c r="A1971" s="15">
        <v>1970</v>
      </c>
      <c r="B1971" s="15" t="s">
        <v>2854</v>
      </c>
      <c r="C1971" s="15" t="s">
        <v>2846</v>
      </c>
      <c r="D1971" s="15" t="s">
        <v>2846</v>
      </c>
      <c r="E1971" s="15" t="s">
        <v>2767</v>
      </c>
      <c r="F1971" s="15" t="s">
        <v>2768</v>
      </c>
      <c r="G1971" s="15">
        <v>5555</v>
      </c>
      <c r="H1971" s="15" t="s">
        <v>2199</v>
      </c>
      <c r="I1971" s="15" t="s">
        <v>2051</v>
      </c>
      <c r="L1971" s="15" t="s">
        <v>156</v>
      </c>
      <c r="M1971" s="15" t="s">
        <v>156</v>
      </c>
      <c r="S1971" s="15">
        <v>1</v>
      </c>
      <c r="T1971" s="15">
        <v>0.33624999999999999</v>
      </c>
    </row>
    <row r="1972" spans="1:20" x14ac:dyDescent="0.25">
      <c r="A1972" s="15">
        <v>1971</v>
      </c>
      <c r="B1972" s="15" t="s">
        <v>2854</v>
      </c>
      <c r="C1972" s="15" t="s">
        <v>2846</v>
      </c>
      <c r="D1972" s="15" t="s">
        <v>2846</v>
      </c>
      <c r="E1972" s="15" t="s">
        <v>2740</v>
      </c>
      <c r="F1972" s="15" t="s">
        <v>2741</v>
      </c>
      <c r="G1972" s="15">
        <v>5556</v>
      </c>
      <c r="H1972" s="15" t="s">
        <v>2200</v>
      </c>
      <c r="I1972" s="15" t="s">
        <v>2855</v>
      </c>
      <c r="L1972" s="15" t="s">
        <v>156</v>
      </c>
      <c r="M1972" s="15" t="s">
        <v>156</v>
      </c>
      <c r="S1972" s="15">
        <v>0.71572999999999998</v>
      </c>
      <c r="T1972" s="15">
        <v>0.80082999999999993</v>
      </c>
    </row>
    <row r="1973" spans="1:20" x14ac:dyDescent="0.25">
      <c r="A1973" s="15">
        <v>1972</v>
      </c>
      <c r="B1973" s="15" t="s">
        <v>2854</v>
      </c>
      <c r="C1973" s="15" t="s">
        <v>2846</v>
      </c>
      <c r="D1973" s="15" t="s">
        <v>2846</v>
      </c>
      <c r="E1973" s="15" t="s">
        <v>2740</v>
      </c>
      <c r="F1973" s="15" t="s">
        <v>2741</v>
      </c>
      <c r="G1973" s="15">
        <v>5557</v>
      </c>
      <c r="H1973" s="15" t="s">
        <v>2201</v>
      </c>
      <c r="I1973" s="15" t="s">
        <v>2856</v>
      </c>
      <c r="L1973" s="15" t="s">
        <v>156</v>
      </c>
      <c r="M1973" s="15" t="s">
        <v>156</v>
      </c>
      <c r="S1973" s="15">
        <v>0.80846000000000007</v>
      </c>
      <c r="T1973" s="15">
        <v>0.98573999999999995</v>
      </c>
    </row>
    <row r="1974" spans="1:20" x14ac:dyDescent="0.25">
      <c r="A1974" s="15">
        <v>1973</v>
      </c>
      <c r="B1974" s="15" t="s">
        <v>2854</v>
      </c>
      <c r="C1974" s="15" t="s">
        <v>2846</v>
      </c>
      <c r="D1974" s="15" t="s">
        <v>2846</v>
      </c>
      <c r="E1974" s="15" t="s">
        <v>2740</v>
      </c>
      <c r="F1974" s="15" t="s">
        <v>2741</v>
      </c>
      <c r="G1974" s="15">
        <v>5558</v>
      </c>
      <c r="H1974" s="15" t="s">
        <v>2202</v>
      </c>
      <c r="I1974" s="15" t="s">
        <v>2855</v>
      </c>
      <c r="L1974" s="15" t="s">
        <v>156</v>
      </c>
      <c r="M1974" s="15" t="s">
        <v>156</v>
      </c>
      <c r="S1974" s="15">
        <v>0.33692999999999995</v>
      </c>
      <c r="T1974" s="15">
        <v>0.18259</v>
      </c>
    </row>
    <row r="1975" spans="1:20" x14ac:dyDescent="0.25">
      <c r="A1975" s="15">
        <v>1974</v>
      </c>
      <c r="B1975" s="15" t="s">
        <v>2854</v>
      </c>
      <c r="C1975" s="15" t="s">
        <v>2846</v>
      </c>
      <c r="D1975" s="15" t="s">
        <v>2846</v>
      </c>
      <c r="E1975" s="15" t="s">
        <v>2740</v>
      </c>
      <c r="F1975" s="15" t="s">
        <v>2741</v>
      </c>
      <c r="G1975" s="15">
        <v>5559</v>
      </c>
      <c r="H1975" s="15" t="s">
        <v>2203</v>
      </c>
      <c r="I1975" s="15" t="s">
        <v>2855</v>
      </c>
      <c r="L1975" s="15" t="s">
        <v>156</v>
      </c>
      <c r="M1975" s="15" t="s">
        <v>156</v>
      </c>
      <c r="S1975" s="15">
        <v>0.11033</v>
      </c>
      <c r="T1975" s="15">
        <v>0.45576</v>
      </c>
    </row>
    <row r="1976" spans="1:20" x14ac:dyDescent="0.25">
      <c r="A1976" s="15">
        <v>1975</v>
      </c>
      <c r="B1976" s="15" t="s">
        <v>2854</v>
      </c>
      <c r="C1976" s="15" t="s">
        <v>2846</v>
      </c>
      <c r="D1976" s="15" t="s">
        <v>2846</v>
      </c>
      <c r="E1976" s="15" t="s">
        <v>2740</v>
      </c>
      <c r="F1976" s="15" t="s">
        <v>2741</v>
      </c>
      <c r="G1976" s="15">
        <v>5560</v>
      </c>
      <c r="H1976" s="15" t="s">
        <v>2204</v>
      </c>
      <c r="I1976" s="15" t="s">
        <v>2855</v>
      </c>
      <c r="L1976" s="15" t="s">
        <v>156</v>
      </c>
      <c r="M1976" s="15" t="s">
        <v>156</v>
      </c>
      <c r="S1976" s="15">
        <v>1</v>
      </c>
      <c r="T1976" s="15">
        <v>0.21</v>
      </c>
    </row>
    <row r="1977" spans="1:20" x14ac:dyDescent="0.25">
      <c r="A1977" s="15">
        <v>1976</v>
      </c>
      <c r="B1977" s="15" t="s">
        <v>2854</v>
      </c>
      <c r="C1977" s="15" t="s">
        <v>2846</v>
      </c>
      <c r="D1977" s="15" t="s">
        <v>2846</v>
      </c>
      <c r="E1977" s="15" t="s">
        <v>2740</v>
      </c>
      <c r="F1977" s="15" t="s">
        <v>2741</v>
      </c>
      <c r="G1977" s="15">
        <v>5561</v>
      </c>
      <c r="H1977" s="15" t="s">
        <v>2205</v>
      </c>
      <c r="I1977" s="15" t="s">
        <v>2855</v>
      </c>
      <c r="L1977" s="15" t="s">
        <v>156</v>
      </c>
      <c r="M1977" s="15" t="s">
        <v>156</v>
      </c>
      <c r="S1977" s="15">
        <v>0.05</v>
      </c>
      <c r="T1977" s="15">
        <v>0.8</v>
      </c>
    </row>
    <row r="1978" spans="1:20" x14ac:dyDescent="0.25">
      <c r="A1978" s="15">
        <v>1977</v>
      </c>
      <c r="B1978" s="15" t="s">
        <v>2854</v>
      </c>
      <c r="C1978" s="15" t="s">
        <v>2846</v>
      </c>
      <c r="D1978" s="15" t="s">
        <v>2846</v>
      </c>
      <c r="E1978" s="15" t="s">
        <v>2740</v>
      </c>
      <c r="F1978" s="15" t="s">
        <v>2782</v>
      </c>
      <c r="G1978" s="15">
        <v>5562</v>
      </c>
      <c r="H1978" s="15" t="s">
        <v>2206</v>
      </c>
      <c r="I1978" s="15" t="s">
        <v>2855</v>
      </c>
      <c r="L1978" s="15" t="s">
        <v>156</v>
      </c>
      <c r="M1978" s="15" t="s">
        <v>156</v>
      </c>
      <c r="S1978" s="15">
        <v>0.86082999999999998</v>
      </c>
      <c r="T1978" s="15">
        <v>0.74746999999999997</v>
      </c>
    </row>
    <row r="1979" spans="1:20" x14ac:dyDescent="0.25">
      <c r="A1979" s="15">
        <v>1978</v>
      </c>
      <c r="B1979" s="15" t="s">
        <v>2854</v>
      </c>
      <c r="C1979" s="15" t="s">
        <v>2846</v>
      </c>
      <c r="D1979" s="15" t="s">
        <v>2846</v>
      </c>
      <c r="E1979" s="15" t="s">
        <v>2793</v>
      </c>
      <c r="F1979" s="15" t="s">
        <v>2794</v>
      </c>
      <c r="G1979" s="15">
        <v>5563</v>
      </c>
      <c r="H1979" s="15" t="s">
        <v>2207</v>
      </c>
      <c r="I1979" s="15" t="s">
        <v>2856</v>
      </c>
      <c r="L1979" s="15" t="s">
        <v>177</v>
      </c>
      <c r="M1979" s="15" t="s">
        <v>177</v>
      </c>
      <c r="S1979" s="15">
        <v>0.96956999999999993</v>
      </c>
      <c r="T1979" s="15">
        <v>0.85441</v>
      </c>
    </row>
    <row r="1980" spans="1:20" x14ac:dyDescent="0.25">
      <c r="A1980" s="15">
        <v>1979</v>
      </c>
      <c r="B1980" s="15" t="s">
        <v>2854</v>
      </c>
      <c r="C1980" s="15" t="s">
        <v>2846</v>
      </c>
      <c r="D1980" s="15" t="s">
        <v>2846</v>
      </c>
      <c r="E1980" s="15" t="s">
        <v>2793</v>
      </c>
      <c r="F1980" s="15" t="s">
        <v>2794</v>
      </c>
      <c r="G1980" s="15">
        <v>5564</v>
      </c>
      <c r="H1980" s="15" t="s">
        <v>2208</v>
      </c>
      <c r="I1980" s="15" t="s">
        <v>2051</v>
      </c>
      <c r="L1980" s="15" t="s">
        <v>228</v>
      </c>
      <c r="M1980" s="15" t="s">
        <v>229</v>
      </c>
      <c r="S1980" s="15">
        <v>0.88888999999999996</v>
      </c>
      <c r="T1980" s="15">
        <v>1</v>
      </c>
    </row>
    <row r="1981" spans="1:20" x14ac:dyDescent="0.25">
      <c r="A1981" s="15">
        <v>1980</v>
      </c>
      <c r="B1981" s="15" t="s">
        <v>2854</v>
      </c>
      <c r="C1981" s="15" t="s">
        <v>2846</v>
      </c>
      <c r="D1981" s="15" t="s">
        <v>2846</v>
      </c>
      <c r="E1981" s="15" t="s">
        <v>2793</v>
      </c>
      <c r="F1981" s="15" t="s">
        <v>2794</v>
      </c>
      <c r="G1981" s="15">
        <v>5565</v>
      </c>
      <c r="H1981" s="15" t="s">
        <v>2209</v>
      </c>
      <c r="I1981" s="15" t="s">
        <v>2051</v>
      </c>
      <c r="L1981" s="15" t="s">
        <v>228</v>
      </c>
      <c r="M1981" s="15" t="s">
        <v>229</v>
      </c>
      <c r="S1981" s="15">
        <v>1</v>
      </c>
      <c r="T1981" s="15">
        <v>0.3125</v>
      </c>
    </row>
    <row r="1982" spans="1:20" x14ac:dyDescent="0.25">
      <c r="A1982" s="15">
        <v>1981</v>
      </c>
      <c r="B1982" s="15" t="s">
        <v>2854</v>
      </c>
      <c r="C1982" s="15" t="s">
        <v>2846</v>
      </c>
      <c r="D1982" s="15" t="s">
        <v>2846</v>
      </c>
      <c r="E1982" s="15" t="s">
        <v>2793</v>
      </c>
      <c r="F1982" s="15" t="s">
        <v>2795</v>
      </c>
      <c r="G1982" s="15">
        <v>5566</v>
      </c>
      <c r="H1982" s="15" t="s">
        <v>2210</v>
      </c>
      <c r="I1982" s="15" t="s">
        <v>2051</v>
      </c>
      <c r="L1982" s="15" t="s">
        <v>228</v>
      </c>
      <c r="M1982" s="15" t="s">
        <v>229</v>
      </c>
      <c r="S1982" s="15">
        <v>1</v>
      </c>
      <c r="T1982" s="15">
        <v>0.94694</v>
      </c>
    </row>
    <row r="1983" spans="1:20" x14ac:dyDescent="0.25">
      <c r="A1983" s="15">
        <v>1982</v>
      </c>
      <c r="B1983" s="15" t="s">
        <v>2854</v>
      </c>
      <c r="C1983" s="15" t="s">
        <v>2846</v>
      </c>
      <c r="D1983" s="15" t="s">
        <v>2846</v>
      </c>
      <c r="E1983" s="15" t="s">
        <v>2755</v>
      </c>
      <c r="F1983" s="15" t="s">
        <v>2786</v>
      </c>
      <c r="G1983" s="15">
        <v>5568</v>
      </c>
      <c r="H1983" s="15" t="s">
        <v>2211</v>
      </c>
      <c r="I1983" s="15" t="s">
        <v>2051</v>
      </c>
      <c r="L1983" s="15" t="s">
        <v>228</v>
      </c>
      <c r="M1983" s="15" t="s">
        <v>229</v>
      </c>
      <c r="S1983" s="15">
        <v>0</v>
      </c>
      <c r="T1983" s="15">
        <v>0</v>
      </c>
    </row>
    <row r="1984" spans="1:20" x14ac:dyDescent="0.25">
      <c r="A1984" s="15">
        <v>1983</v>
      </c>
      <c r="B1984" s="15" t="s">
        <v>2854</v>
      </c>
      <c r="C1984" s="15" t="s">
        <v>2846</v>
      </c>
      <c r="D1984" s="15" t="s">
        <v>2846</v>
      </c>
      <c r="E1984" s="15" t="s">
        <v>2733</v>
      </c>
      <c r="F1984" s="15" t="s">
        <v>2750</v>
      </c>
      <c r="G1984" s="15">
        <v>5569</v>
      </c>
      <c r="H1984" s="15" t="s">
        <v>2212</v>
      </c>
      <c r="I1984" s="15" t="s">
        <v>2051</v>
      </c>
      <c r="L1984" s="15" t="s">
        <v>228</v>
      </c>
      <c r="M1984" s="15" t="s">
        <v>229</v>
      </c>
      <c r="S1984" s="15">
        <v>1</v>
      </c>
      <c r="T1984" s="15">
        <v>0.97297</v>
      </c>
    </row>
    <row r="1985" spans="1:20" x14ac:dyDescent="0.25">
      <c r="A1985" s="15">
        <v>1984</v>
      </c>
      <c r="B1985" s="15" t="s">
        <v>2854</v>
      </c>
      <c r="C1985" s="15" t="s">
        <v>2846</v>
      </c>
      <c r="D1985" s="15" t="s">
        <v>2846</v>
      </c>
      <c r="E1985" s="15" t="s">
        <v>2793</v>
      </c>
      <c r="F1985" s="15" t="s">
        <v>2796</v>
      </c>
      <c r="G1985" s="15">
        <v>5570</v>
      </c>
      <c r="H1985" s="15" t="s">
        <v>2213</v>
      </c>
      <c r="I1985" s="15" t="s">
        <v>2051</v>
      </c>
      <c r="L1985" s="15" t="s">
        <v>228</v>
      </c>
      <c r="M1985" s="15" t="s">
        <v>229</v>
      </c>
      <c r="S1985" s="15">
        <v>1</v>
      </c>
      <c r="T1985" s="15">
        <v>0.30556</v>
      </c>
    </row>
    <row r="1986" spans="1:20" x14ac:dyDescent="0.25">
      <c r="A1986" s="15">
        <v>1985</v>
      </c>
      <c r="B1986" s="15" t="s">
        <v>2854</v>
      </c>
      <c r="C1986" s="15" t="s">
        <v>2846</v>
      </c>
      <c r="D1986" s="15" t="s">
        <v>2846</v>
      </c>
      <c r="E1986" s="15" t="s">
        <v>2793</v>
      </c>
      <c r="F1986" s="15" t="s">
        <v>2796</v>
      </c>
      <c r="G1986" s="15">
        <v>5571</v>
      </c>
      <c r="H1986" s="15" t="s">
        <v>2214</v>
      </c>
      <c r="I1986" s="15" t="s">
        <v>2051</v>
      </c>
      <c r="L1986" s="15" t="s">
        <v>228</v>
      </c>
      <c r="M1986" s="15" t="s">
        <v>229</v>
      </c>
      <c r="S1986" s="15">
        <v>0</v>
      </c>
      <c r="T1986" s="15">
        <v>0</v>
      </c>
    </row>
    <row r="1987" spans="1:20" x14ac:dyDescent="0.25">
      <c r="A1987" s="15">
        <v>1986</v>
      </c>
      <c r="B1987" s="15" t="s">
        <v>2854</v>
      </c>
      <c r="C1987" s="15" t="s">
        <v>2846</v>
      </c>
      <c r="D1987" s="15" t="s">
        <v>2846</v>
      </c>
      <c r="E1987" s="15" t="s">
        <v>2755</v>
      </c>
      <c r="F1987" s="15" t="s">
        <v>2797</v>
      </c>
      <c r="G1987" s="15">
        <v>5572</v>
      </c>
      <c r="H1987" s="15" t="s">
        <v>2215</v>
      </c>
      <c r="I1987" s="15" t="s">
        <v>2855</v>
      </c>
      <c r="L1987" s="15" t="s">
        <v>228</v>
      </c>
      <c r="M1987" s="15" t="s">
        <v>229</v>
      </c>
      <c r="S1987" s="15">
        <v>0</v>
      </c>
      <c r="T1987" s="15">
        <v>0</v>
      </c>
    </row>
    <row r="1988" spans="1:20" x14ac:dyDescent="0.25">
      <c r="A1988" s="15">
        <v>1987</v>
      </c>
      <c r="B1988" s="15" t="s">
        <v>2854</v>
      </c>
      <c r="C1988" s="15" t="s">
        <v>2846</v>
      </c>
      <c r="D1988" s="15" t="s">
        <v>2846</v>
      </c>
      <c r="E1988" s="15" t="s">
        <v>2733</v>
      </c>
      <c r="F1988" s="15" t="s">
        <v>2750</v>
      </c>
      <c r="G1988" s="15">
        <v>5573</v>
      </c>
      <c r="H1988" s="15" t="s">
        <v>2216</v>
      </c>
      <c r="I1988" s="15" t="s">
        <v>2051</v>
      </c>
      <c r="L1988" s="15" t="s">
        <v>228</v>
      </c>
      <c r="M1988" s="15" t="s">
        <v>229</v>
      </c>
      <c r="S1988" s="15" t="s">
        <v>2731</v>
      </c>
      <c r="T1988" s="15">
        <v>0</v>
      </c>
    </row>
    <row r="1989" spans="1:20" x14ac:dyDescent="0.25">
      <c r="A1989" s="15">
        <v>1988</v>
      </c>
      <c r="B1989" s="15" t="s">
        <v>2854</v>
      </c>
      <c r="C1989" s="15" t="s">
        <v>2846</v>
      </c>
      <c r="D1989" s="15" t="s">
        <v>2846</v>
      </c>
      <c r="E1989" s="15" t="s">
        <v>2752</v>
      </c>
      <c r="F1989" s="15" t="s">
        <v>2753</v>
      </c>
      <c r="G1989" s="15">
        <v>5574</v>
      </c>
      <c r="H1989" s="15" t="s">
        <v>2217</v>
      </c>
      <c r="I1989" s="15" t="s">
        <v>2051</v>
      </c>
      <c r="L1989" s="15" t="s">
        <v>228</v>
      </c>
      <c r="M1989" s="15" t="s">
        <v>229</v>
      </c>
      <c r="S1989" s="15">
        <v>0.53332999999999997</v>
      </c>
      <c r="T1989" s="15">
        <v>0.496</v>
      </c>
    </row>
    <row r="1990" spans="1:20" x14ac:dyDescent="0.25">
      <c r="A1990" s="15">
        <v>1989</v>
      </c>
      <c r="B1990" s="15" t="s">
        <v>2854</v>
      </c>
      <c r="C1990" s="15" t="s">
        <v>2846</v>
      </c>
      <c r="D1990" s="15" t="s">
        <v>2846</v>
      </c>
      <c r="E1990" s="15" t="s">
        <v>2752</v>
      </c>
      <c r="F1990" s="15" t="s">
        <v>2753</v>
      </c>
      <c r="G1990" s="15">
        <v>5575</v>
      </c>
      <c r="H1990" s="15" t="s">
        <v>2218</v>
      </c>
      <c r="I1990" s="15" t="s">
        <v>2051</v>
      </c>
      <c r="L1990" s="15" t="s">
        <v>228</v>
      </c>
      <c r="M1990" s="15" t="s">
        <v>229</v>
      </c>
      <c r="S1990" s="15">
        <v>1</v>
      </c>
      <c r="T1990" s="15">
        <v>0.5</v>
      </c>
    </row>
    <row r="1991" spans="1:20" x14ac:dyDescent="0.25">
      <c r="A1991" s="15">
        <v>1990</v>
      </c>
      <c r="B1991" s="15" t="s">
        <v>2854</v>
      </c>
      <c r="C1991" s="15" t="s">
        <v>2846</v>
      </c>
      <c r="D1991" s="15" t="s">
        <v>2846</v>
      </c>
      <c r="E1991" s="15" t="s">
        <v>2743</v>
      </c>
      <c r="F1991" s="15" t="s">
        <v>2744</v>
      </c>
      <c r="G1991" s="15">
        <v>5576</v>
      </c>
      <c r="H1991" s="15" t="s">
        <v>2219</v>
      </c>
      <c r="I1991" s="15" t="s">
        <v>2855</v>
      </c>
      <c r="L1991" s="15" t="s">
        <v>195</v>
      </c>
      <c r="M1991" s="15" t="s">
        <v>195</v>
      </c>
      <c r="S1991" s="15">
        <v>0.58333000000000002</v>
      </c>
      <c r="T1991" s="15">
        <v>0.30435000000000001</v>
      </c>
    </row>
    <row r="1992" spans="1:20" x14ac:dyDescent="0.25">
      <c r="A1992" s="15">
        <v>1991</v>
      </c>
      <c r="B1992" s="15" t="s">
        <v>2854</v>
      </c>
      <c r="C1992" s="15" t="s">
        <v>2846</v>
      </c>
      <c r="D1992" s="15" t="s">
        <v>2846</v>
      </c>
      <c r="E1992" s="15" t="s">
        <v>2735</v>
      </c>
      <c r="F1992" s="15" t="s">
        <v>2736</v>
      </c>
      <c r="G1992" s="15">
        <v>5580</v>
      </c>
      <c r="H1992" s="15" t="s">
        <v>2220</v>
      </c>
      <c r="I1992" s="15" t="s">
        <v>2856</v>
      </c>
      <c r="L1992" s="15" t="s">
        <v>195</v>
      </c>
      <c r="M1992" s="15" t="s">
        <v>195</v>
      </c>
      <c r="S1992" s="15" t="s">
        <v>2731</v>
      </c>
      <c r="T1992" s="15">
        <v>0</v>
      </c>
    </row>
    <row r="1993" spans="1:20" x14ac:dyDescent="0.25">
      <c r="A1993" s="15">
        <v>1992</v>
      </c>
      <c r="B1993" s="15" t="s">
        <v>2854</v>
      </c>
      <c r="C1993" s="15" t="s">
        <v>2846</v>
      </c>
      <c r="D1993" s="15" t="s">
        <v>2846</v>
      </c>
      <c r="E1993" s="15" t="s">
        <v>2743</v>
      </c>
      <c r="F1993" s="15" t="s">
        <v>2744</v>
      </c>
      <c r="G1993" s="15">
        <v>5581</v>
      </c>
      <c r="H1993" s="15" t="s">
        <v>2221</v>
      </c>
      <c r="I1993" s="15" t="s">
        <v>2051</v>
      </c>
      <c r="L1993" s="15" t="s">
        <v>195</v>
      </c>
      <c r="M1993" s="15" t="s">
        <v>195</v>
      </c>
      <c r="S1993" s="15">
        <v>1</v>
      </c>
      <c r="T1993" s="15">
        <v>0.5</v>
      </c>
    </row>
    <row r="1994" spans="1:20" x14ac:dyDescent="0.25">
      <c r="A1994" s="15">
        <v>1993</v>
      </c>
      <c r="B1994" s="15" t="s">
        <v>2854</v>
      </c>
      <c r="C1994" s="15" t="s">
        <v>2846</v>
      </c>
      <c r="D1994" s="15" t="s">
        <v>2846</v>
      </c>
      <c r="E1994" s="15" t="s">
        <v>2743</v>
      </c>
      <c r="F1994" s="15" t="s">
        <v>2744</v>
      </c>
      <c r="G1994" s="15">
        <v>5582</v>
      </c>
      <c r="H1994" s="15" t="s">
        <v>2222</v>
      </c>
      <c r="I1994" s="15" t="s">
        <v>2855</v>
      </c>
      <c r="L1994" s="15" t="s">
        <v>195</v>
      </c>
      <c r="M1994" s="15" t="s">
        <v>195</v>
      </c>
      <c r="S1994" s="15">
        <v>1</v>
      </c>
      <c r="T1994" s="15">
        <v>0.78571000000000002</v>
      </c>
    </row>
    <row r="1995" spans="1:20" x14ac:dyDescent="0.25">
      <c r="A1995" s="15">
        <v>1994</v>
      </c>
      <c r="B1995" s="15" t="s">
        <v>2854</v>
      </c>
      <c r="C1995" s="15" t="s">
        <v>2846</v>
      </c>
      <c r="D1995" s="15" t="s">
        <v>2846</v>
      </c>
      <c r="E1995" s="15" t="s">
        <v>2743</v>
      </c>
      <c r="F1995" s="15" t="s">
        <v>2744</v>
      </c>
      <c r="G1995" s="15">
        <v>5583</v>
      </c>
      <c r="H1995" s="15" t="s">
        <v>2223</v>
      </c>
      <c r="I1995" s="15" t="s">
        <v>2855</v>
      </c>
      <c r="L1995" s="15" t="s">
        <v>195</v>
      </c>
      <c r="M1995" s="15" t="s">
        <v>195</v>
      </c>
      <c r="S1995" s="15">
        <v>0.16922999999999999</v>
      </c>
      <c r="T1995" s="15">
        <v>0.16</v>
      </c>
    </row>
    <row r="1996" spans="1:20" x14ac:dyDescent="0.25">
      <c r="A1996" s="15">
        <v>1995</v>
      </c>
      <c r="B1996" s="15" t="s">
        <v>2854</v>
      </c>
      <c r="C1996" s="15" t="s">
        <v>2846</v>
      </c>
      <c r="D1996" s="15" t="s">
        <v>2846</v>
      </c>
      <c r="E1996" s="15" t="s">
        <v>2728</v>
      </c>
      <c r="F1996" s="15" t="s">
        <v>2729</v>
      </c>
      <c r="G1996" s="15">
        <v>5584</v>
      </c>
      <c r="H1996" s="15" t="s">
        <v>2221</v>
      </c>
      <c r="I1996" s="15" t="s">
        <v>2855</v>
      </c>
      <c r="L1996" s="15" t="s">
        <v>195</v>
      </c>
      <c r="M1996" s="15" t="s">
        <v>195</v>
      </c>
      <c r="S1996" s="15">
        <v>1</v>
      </c>
      <c r="T1996" s="15">
        <v>0.5</v>
      </c>
    </row>
    <row r="1997" spans="1:20" x14ac:dyDescent="0.25">
      <c r="A1997" s="15">
        <v>1996</v>
      </c>
      <c r="B1997" s="15" t="s">
        <v>2854</v>
      </c>
      <c r="C1997" s="15" t="s">
        <v>2846</v>
      </c>
      <c r="D1997" s="15" t="s">
        <v>2846</v>
      </c>
      <c r="E1997" s="15" t="s">
        <v>2743</v>
      </c>
      <c r="F1997" s="15" t="s">
        <v>2744</v>
      </c>
      <c r="G1997" s="15">
        <v>5585</v>
      </c>
      <c r="H1997" s="15" t="s">
        <v>2224</v>
      </c>
      <c r="I1997" s="15" t="s">
        <v>2856</v>
      </c>
      <c r="L1997" s="15" t="s">
        <v>195</v>
      </c>
      <c r="M1997" s="15" t="s">
        <v>195</v>
      </c>
      <c r="S1997" s="15">
        <v>0.66666999999999998</v>
      </c>
      <c r="T1997" s="15">
        <v>0.5</v>
      </c>
    </row>
    <row r="1998" spans="1:20" x14ac:dyDescent="0.25">
      <c r="A1998" s="15">
        <v>1997</v>
      </c>
      <c r="B1998" s="15" t="s">
        <v>2854</v>
      </c>
      <c r="C1998" s="15" t="s">
        <v>2846</v>
      </c>
      <c r="D1998" s="15" t="s">
        <v>2846</v>
      </c>
      <c r="E1998" s="15" t="s">
        <v>2743</v>
      </c>
      <c r="F1998" s="15" t="s">
        <v>2744</v>
      </c>
      <c r="G1998" s="15">
        <v>5586</v>
      </c>
      <c r="H1998" s="15" t="s">
        <v>2225</v>
      </c>
      <c r="I1998" s="15" t="s">
        <v>2856</v>
      </c>
      <c r="L1998" s="15" t="s">
        <v>195</v>
      </c>
      <c r="M1998" s="15" t="s">
        <v>195</v>
      </c>
      <c r="S1998" s="15">
        <v>0.4</v>
      </c>
      <c r="T1998" s="15">
        <v>0.16667000000000001</v>
      </c>
    </row>
    <row r="1999" spans="1:20" x14ac:dyDescent="0.25">
      <c r="A1999" s="15">
        <v>1998</v>
      </c>
      <c r="B1999" s="15" t="s">
        <v>2854</v>
      </c>
      <c r="C1999" s="15" t="s">
        <v>2846</v>
      </c>
      <c r="D1999" s="15" t="s">
        <v>2846</v>
      </c>
      <c r="E1999" s="15" t="s">
        <v>2740</v>
      </c>
      <c r="F1999" s="15" t="s">
        <v>2782</v>
      </c>
      <c r="G1999" s="15">
        <v>5587</v>
      </c>
      <c r="H1999" s="15" t="s">
        <v>2226</v>
      </c>
      <c r="I1999" s="15" t="s">
        <v>2855</v>
      </c>
      <c r="L1999" s="15" t="s">
        <v>195</v>
      </c>
      <c r="M1999" s="15" t="s">
        <v>195</v>
      </c>
      <c r="S1999" s="15">
        <v>0.88866000000000001</v>
      </c>
      <c r="T1999" s="15">
        <v>0.30760000000000004</v>
      </c>
    </row>
    <row r="2000" spans="1:20" x14ac:dyDescent="0.25">
      <c r="A2000" s="15">
        <v>1999</v>
      </c>
      <c r="B2000" s="15" t="s">
        <v>2854</v>
      </c>
      <c r="C2000" s="15" t="s">
        <v>2846</v>
      </c>
      <c r="D2000" s="15" t="s">
        <v>2846</v>
      </c>
      <c r="E2000" s="15" t="s">
        <v>2735</v>
      </c>
      <c r="F2000" s="15" t="s">
        <v>2736</v>
      </c>
      <c r="G2000" s="15">
        <v>5589</v>
      </c>
      <c r="H2000" s="15" t="s">
        <v>2227</v>
      </c>
      <c r="I2000" s="15" t="s">
        <v>2855</v>
      </c>
      <c r="L2000" s="15" t="s">
        <v>195</v>
      </c>
      <c r="M2000" s="15" t="s">
        <v>195</v>
      </c>
      <c r="S2000" s="15">
        <v>0</v>
      </c>
      <c r="T2000" s="15">
        <v>0.25</v>
      </c>
    </row>
    <row r="2001" spans="1:20" x14ac:dyDescent="0.25">
      <c r="A2001" s="15">
        <v>2000</v>
      </c>
      <c r="B2001" s="15" t="s">
        <v>2854</v>
      </c>
      <c r="C2001" s="15" t="s">
        <v>2846</v>
      </c>
      <c r="D2001" s="15" t="s">
        <v>2846</v>
      </c>
      <c r="E2001" s="15" t="s">
        <v>2743</v>
      </c>
      <c r="F2001" s="15" t="s">
        <v>2746</v>
      </c>
      <c r="G2001" s="15">
        <v>5590</v>
      </c>
      <c r="H2001" s="15" t="s">
        <v>2228</v>
      </c>
      <c r="I2001" s="15" t="s">
        <v>2855</v>
      </c>
      <c r="L2001" s="15" t="s">
        <v>195</v>
      </c>
      <c r="M2001" s="15" t="s">
        <v>195</v>
      </c>
      <c r="S2001" s="15" t="s">
        <v>2731</v>
      </c>
      <c r="T2001" s="15">
        <v>0.8</v>
      </c>
    </row>
    <row r="2002" spans="1:20" x14ac:dyDescent="0.25">
      <c r="A2002" s="15">
        <v>2001</v>
      </c>
      <c r="B2002" s="15" t="s">
        <v>2854</v>
      </c>
      <c r="C2002" s="15" t="s">
        <v>2846</v>
      </c>
      <c r="D2002" s="15" t="s">
        <v>2846</v>
      </c>
      <c r="E2002" s="15" t="s">
        <v>2743</v>
      </c>
      <c r="F2002" s="15" t="s">
        <v>2746</v>
      </c>
      <c r="G2002" s="15">
        <v>5591</v>
      </c>
      <c r="H2002" s="15" t="s">
        <v>2229</v>
      </c>
      <c r="I2002" s="15" t="s">
        <v>2855</v>
      </c>
      <c r="L2002" s="15" t="s">
        <v>195</v>
      </c>
      <c r="M2002" s="15" t="s">
        <v>195</v>
      </c>
      <c r="S2002" s="15">
        <v>1</v>
      </c>
      <c r="T2002" s="15">
        <v>0.7</v>
      </c>
    </row>
    <row r="2003" spans="1:20" x14ac:dyDescent="0.25">
      <c r="A2003" s="15">
        <v>2002</v>
      </c>
      <c r="B2003" s="15" t="s">
        <v>2854</v>
      </c>
      <c r="C2003" s="15" t="s">
        <v>2846</v>
      </c>
      <c r="D2003" s="15" t="s">
        <v>2846</v>
      </c>
      <c r="E2003" s="15" t="s">
        <v>2743</v>
      </c>
      <c r="F2003" s="15" t="s">
        <v>2744</v>
      </c>
      <c r="G2003" s="15">
        <v>5592</v>
      </c>
      <c r="H2003" s="15" t="s">
        <v>2230</v>
      </c>
      <c r="I2003" s="15" t="s">
        <v>2855</v>
      </c>
      <c r="L2003" s="15" t="s">
        <v>195</v>
      </c>
      <c r="M2003" s="15" t="s">
        <v>195</v>
      </c>
      <c r="S2003" s="15">
        <v>1</v>
      </c>
      <c r="T2003" s="15">
        <v>0.48497000000000001</v>
      </c>
    </row>
    <row r="2004" spans="1:20" x14ac:dyDescent="0.25">
      <c r="A2004" s="15">
        <v>2003</v>
      </c>
      <c r="B2004" s="15" t="s">
        <v>2854</v>
      </c>
      <c r="C2004" s="15" t="s">
        <v>2846</v>
      </c>
      <c r="D2004" s="15" t="s">
        <v>2846</v>
      </c>
      <c r="E2004" s="15" t="s">
        <v>2743</v>
      </c>
      <c r="F2004" s="15" t="s">
        <v>2744</v>
      </c>
      <c r="G2004" s="15">
        <v>5593</v>
      </c>
      <c r="H2004" s="15" t="s">
        <v>2231</v>
      </c>
      <c r="I2004" s="15" t="s">
        <v>2855</v>
      </c>
      <c r="L2004" s="15" t="s">
        <v>195</v>
      </c>
      <c r="M2004" s="15" t="s">
        <v>195</v>
      </c>
      <c r="S2004" s="15">
        <v>0.46231</v>
      </c>
      <c r="T2004" s="15">
        <v>0.21992</v>
      </c>
    </row>
    <row r="2005" spans="1:20" x14ac:dyDescent="0.25">
      <c r="A2005" s="15">
        <v>2004</v>
      </c>
      <c r="B2005" s="15" t="s">
        <v>2854</v>
      </c>
      <c r="C2005" s="15" t="s">
        <v>2846</v>
      </c>
      <c r="D2005" s="15" t="s">
        <v>2846</v>
      </c>
      <c r="E2005" s="15" t="s">
        <v>2743</v>
      </c>
      <c r="F2005" s="15" t="s">
        <v>2744</v>
      </c>
      <c r="G2005" s="15">
        <v>5594</v>
      </c>
      <c r="H2005" s="15" t="s">
        <v>2232</v>
      </c>
      <c r="I2005" s="15" t="s">
        <v>2855</v>
      </c>
      <c r="L2005" s="15" t="s">
        <v>195</v>
      </c>
      <c r="M2005" s="15" t="s">
        <v>195</v>
      </c>
      <c r="S2005" s="15">
        <v>0.59828000000000003</v>
      </c>
      <c r="T2005" s="15">
        <v>0.29276000000000002</v>
      </c>
    </row>
    <row r="2006" spans="1:20" x14ac:dyDescent="0.25">
      <c r="A2006" s="15">
        <v>2005</v>
      </c>
      <c r="B2006" s="15" t="s">
        <v>2854</v>
      </c>
      <c r="C2006" s="15" t="s">
        <v>2846</v>
      </c>
      <c r="D2006" s="15" t="s">
        <v>2846</v>
      </c>
      <c r="E2006" s="15" t="s">
        <v>2743</v>
      </c>
      <c r="F2006" s="15" t="s">
        <v>2744</v>
      </c>
      <c r="G2006" s="15">
        <v>5595</v>
      </c>
      <c r="H2006" s="15" t="s">
        <v>2233</v>
      </c>
      <c r="I2006" s="15" t="s">
        <v>2855</v>
      </c>
      <c r="L2006" s="15" t="s">
        <v>195</v>
      </c>
      <c r="M2006" s="15" t="s">
        <v>195</v>
      </c>
      <c r="S2006" s="15">
        <v>1</v>
      </c>
      <c r="T2006" s="15">
        <v>0.91799999999999993</v>
      </c>
    </row>
    <row r="2007" spans="1:20" x14ac:dyDescent="0.25">
      <c r="A2007" s="15">
        <v>2006</v>
      </c>
      <c r="B2007" s="15" t="s">
        <v>2854</v>
      </c>
      <c r="C2007" s="15" t="s">
        <v>2846</v>
      </c>
      <c r="D2007" s="15" t="s">
        <v>2846</v>
      </c>
      <c r="E2007" s="15" t="s">
        <v>2743</v>
      </c>
      <c r="F2007" s="15" t="s">
        <v>2744</v>
      </c>
      <c r="G2007" s="15">
        <v>5596</v>
      </c>
      <c r="H2007" s="15" t="s">
        <v>2234</v>
      </c>
      <c r="I2007" s="15" t="s">
        <v>2855</v>
      </c>
      <c r="L2007" s="15" t="s">
        <v>195</v>
      </c>
      <c r="M2007" s="15" t="s">
        <v>195</v>
      </c>
      <c r="S2007" s="15">
        <v>0.63200000000000001</v>
      </c>
      <c r="T2007" s="15">
        <v>0.41399999999999998</v>
      </c>
    </row>
    <row r="2008" spans="1:20" x14ac:dyDescent="0.25">
      <c r="A2008" s="15">
        <v>2007</v>
      </c>
      <c r="B2008" s="15" t="s">
        <v>2854</v>
      </c>
      <c r="C2008" s="15" t="s">
        <v>2846</v>
      </c>
      <c r="D2008" s="15" t="s">
        <v>2846</v>
      </c>
      <c r="E2008" s="15" t="s">
        <v>2743</v>
      </c>
      <c r="F2008" s="15" t="s">
        <v>2744</v>
      </c>
      <c r="G2008" s="15">
        <v>5597</v>
      </c>
      <c r="H2008" s="15" t="s">
        <v>2235</v>
      </c>
      <c r="I2008" s="15" t="s">
        <v>2855</v>
      </c>
      <c r="L2008" s="15" t="s">
        <v>195</v>
      </c>
      <c r="M2008" s="15" t="s">
        <v>195</v>
      </c>
      <c r="S2008" s="15">
        <v>0.80299999999999994</v>
      </c>
      <c r="T2008" s="15">
        <v>0.40149999999999997</v>
      </c>
    </row>
    <row r="2009" spans="1:20" x14ac:dyDescent="0.25">
      <c r="A2009" s="15">
        <v>2008</v>
      </c>
      <c r="B2009" s="15" t="s">
        <v>2854</v>
      </c>
      <c r="C2009" s="15" t="s">
        <v>2846</v>
      </c>
      <c r="D2009" s="15" t="s">
        <v>2846</v>
      </c>
      <c r="E2009" s="15" t="s">
        <v>2743</v>
      </c>
      <c r="F2009" s="15" t="s">
        <v>2744</v>
      </c>
      <c r="G2009" s="15">
        <v>5598</v>
      </c>
      <c r="H2009" s="15" t="s">
        <v>2236</v>
      </c>
      <c r="I2009" s="15" t="s">
        <v>2855</v>
      </c>
      <c r="L2009" s="15" t="s">
        <v>195</v>
      </c>
      <c r="M2009" s="15" t="s">
        <v>195</v>
      </c>
      <c r="S2009" s="15">
        <v>0</v>
      </c>
      <c r="T2009" s="15">
        <v>0.25</v>
      </c>
    </row>
    <row r="2010" spans="1:20" x14ac:dyDescent="0.25">
      <c r="A2010" s="15">
        <v>2009</v>
      </c>
      <c r="B2010" s="15" t="s">
        <v>2854</v>
      </c>
      <c r="C2010" s="15" t="s">
        <v>2846</v>
      </c>
      <c r="D2010" s="15" t="s">
        <v>2846</v>
      </c>
      <c r="E2010" s="15" t="s">
        <v>2743</v>
      </c>
      <c r="F2010" s="15" t="s">
        <v>2744</v>
      </c>
      <c r="G2010" s="15">
        <v>5599</v>
      </c>
      <c r="H2010" s="15" t="s">
        <v>2237</v>
      </c>
      <c r="I2010" s="15" t="s">
        <v>2855</v>
      </c>
      <c r="L2010" s="15" t="s">
        <v>195</v>
      </c>
      <c r="M2010" s="15" t="s">
        <v>195</v>
      </c>
      <c r="S2010" s="15">
        <v>0.61537999999999993</v>
      </c>
      <c r="T2010" s="15">
        <v>0.32432</v>
      </c>
    </row>
    <row r="2011" spans="1:20" x14ac:dyDescent="0.25">
      <c r="A2011" s="15">
        <v>2010</v>
      </c>
      <c r="B2011" s="15" t="s">
        <v>2854</v>
      </c>
      <c r="C2011" s="15" t="s">
        <v>2846</v>
      </c>
      <c r="D2011" s="15" t="s">
        <v>2846</v>
      </c>
      <c r="E2011" s="15" t="s">
        <v>2743</v>
      </c>
      <c r="F2011" s="15" t="s">
        <v>2744</v>
      </c>
      <c r="G2011" s="15">
        <v>5600</v>
      </c>
      <c r="H2011" s="15" t="s">
        <v>2238</v>
      </c>
      <c r="I2011" s="15" t="s">
        <v>2855</v>
      </c>
      <c r="L2011" s="15" t="s">
        <v>195</v>
      </c>
      <c r="M2011" s="15" t="s">
        <v>195</v>
      </c>
      <c r="S2011" s="15">
        <v>0</v>
      </c>
      <c r="T2011" s="15">
        <v>0.25</v>
      </c>
    </row>
    <row r="2012" spans="1:20" x14ac:dyDescent="0.25">
      <c r="A2012" s="15">
        <v>2011</v>
      </c>
      <c r="B2012" s="15" t="s">
        <v>2854</v>
      </c>
      <c r="C2012" s="15" t="s">
        <v>2846</v>
      </c>
      <c r="D2012" s="15" t="s">
        <v>2846</v>
      </c>
      <c r="E2012" s="15" t="s">
        <v>2762</v>
      </c>
      <c r="F2012" s="15" t="s">
        <v>2763</v>
      </c>
      <c r="G2012" s="15">
        <v>5603</v>
      </c>
      <c r="H2012" s="15" t="s">
        <v>2239</v>
      </c>
      <c r="I2012" s="15" t="s">
        <v>2051</v>
      </c>
      <c r="L2012" s="15" t="s">
        <v>132</v>
      </c>
      <c r="M2012" s="15" t="s">
        <v>133</v>
      </c>
      <c r="S2012" s="15">
        <v>0</v>
      </c>
      <c r="T2012" s="15">
        <v>0</v>
      </c>
    </row>
    <row r="2013" spans="1:20" x14ac:dyDescent="0.25">
      <c r="A2013" s="15">
        <v>2012</v>
      </c>
      <c r="B2013" s="15" t="s">
        <v>2854</v>
      </c>
      <c r="C2013" s="15" t="s">
        <v>2846</v>
      </c>
      <c r="D2013" s="15" t="s">
        <v>2846</v>
      </c>
      <c r="E2013" s="15" t="s">
        <v>2762</v>
      </c>
      <c r="F2013" s="15" t="s">
        <v>2798</v>
      </c>
      <c r="G2013" s="15">
        <v>5604</v>
      </c>
      <c r="H2013" s="15" t="s">
        <v>2240</v>
      </c>
      <c r="I2013" s="15" t="s">
        <v>2856</v>
      </c>
      <c r="L2013" s="15" t="s">
        <v>132</v>
      </c>
      <c r="M2013" s="15" t="s">
        <v>133</v>
      </c>
      <c r="S2013" s="15">
        <v>0.85185</v>
      </c>
      <c r="T2013" s="15">
        <v>0.69</v>
      </c>
    </row>
    <row r="2014" spans="1:20" x14ac:dyDescent="0.25">
      <c r="A2014" s="15">
        <v>2013</v>
      </c>
      <c r="B2014" s="15" t="s">
        <v>2854</v>
      </c>
      <c r="C2014" s="15" t="s">
        <v>2846</v>
      </c>
      <c r="D2014" s="15" t="s">
        <v>2846</v>
      </c>
      <c r="E2014" s="15" t="s">
        <v>2762</v>
      </c>
      <c r="F2014" s="15" t="s">
        <v>2799</v>
      </c>
      <c r="G2014" s="15">
        <v>5605</v>
      </c>
      <c r="H2014" s="15" t="s">
        <v>2241</v>
      </c>
      <c r="I2014" s="15" t="s">
        <v>2051</v>
      </c>
      <c r="L2014" s="15" t="s">
        <v>132</v>
      </c>
      <c r="M2014" s="15" t="s">
        <v>133</v>
      </c>
      <c r="S2014" s="15" t="s">
        <v>2731</v>
      </c>
      <c r="T2014" s="15">
        <v>0</v>
      </c>
    </row>
    <row r="2015" spans="1:20" x14ac:dyDescent="0.25">
      <c r="A2015" s="15">
        <v>2014</v>
      </c>
      <c r="B2015" s="15" t="s">
        <v>2854</v>
      </c>
      <c r="C2015" s="15" t="s">
        <v>2846</v>
      </c>
      <c r="D2015" s="15" t="s">
        <v>2846</v>
      </c>
      <c r="E2015" s="15" t="s">
        <v>2767</v>
      </c>
      <c r="F2015" s="15" t="s">
        <v>2800</v>
      </c>
      <c r="G2015" s="15">
        <v>5607</v>
      </c>
      <c r="H2015" s="15" t="s">
        <v>2242</v>
      </c>
      <c r="I2015" s="15" t="s">
        <v>2856</v>
      </c>
      <c r="L2015" s="15" t="s">
        <v>132</v>
      </c>
      <c r="M2015" s="15" t="s">
        <v>133</v>
      </c>
      <c r="S2015" s="15">
        <v>0</v>
      </c>
      <c r="T2015" s="15">
        <v>1</v>
      </c>
    </row>
    <row r="2016" spans="1:20" x14ac:dyDescent="0.25">
      <c r="A2016" s="15">
        <v>2015</v>
      </c>
      <c r="B2016" s="15" t="s">
        <v>2854</v>
      </c>
      <c r="C2016" s="15" t="s">
        <v>2846</v>
      </c>
      <c r="D2016" s="15" t="s">
        <v>2846</v>
      </c>
      <c r="E2016" s="15" t="s">
        <v>2801</v>
      </c>
      <c r="F2016" s="15" t="s">
        <v>2802</v>
      </c>
      <c r="G2016" s="15">
        <v>5608</v>
      </c>
      <c r="H2016" s="15" t="s">
        <v>2243</v>
      </c>
      <c r="I2016" s="15" t="s">
        <v>2856</v>
      </c>
      <c r="L2016" s="15" t="s">
        <v>132</v>
      </c>
      <c r="M2016" s="15" t="s">
        <v>133</v>
      </c>
      <c r="S2016" s="15">
        <v>1</v>
      </c>
      <c r="T2016" s="15">
        <v>0.32500000000000001</v>
      </c>
    </row>
    <row r="2017" spans="1:20" x14ac:dyDescent="0.25">
      <c r="A2017" s="15">
        <v>2016</v>
      </c>
      <c r="B2017" s="15" t="s">
        <v>2854</v>
      </c>
      <c r="C2017" s="15" t="s">
        <v>2846</v>
      </c>
      <c r="D2017" s="15" t="s">
        <v>2846</v>
      </c>
      <c r="E2017" s="15" t="s">
        <v>2728</v>
      </c>
      <c r="F2017" s="15" t="s">
        <v>2729</v>
      </c>
      <c r="G2017" s="15">
        <v>5609</v>
      </c>
      <c r="H2017" s="15" t="s">
        <v>2244</v>
      </c>
      <c r="I2017" s="15" t="s">
        <v>2855</v>
      </c>
      <c r="L2017" s="15" t="s">
        <v>132</v>
      </c>
      <c r="M2017" s="15" t="s">
        <v>133</v>
      </c>
      <c r="S2017" s="15">
        <v>0</v>
      </c>
      <c r="T2017" s="15">
        <v>1.2529999999999999E-2</v>
      </c>
    </row>
    <row r="2018" spans="1:20" x14ac:dyDescent="0.25">
      <c r="A2018" s="15">
        <v>2017</v>
      </c>
      <c r="B2018" s="15" t="s">
        <v>2854</v>
      </c>
      <c r="C2018" s="15" t="s">
        <v>2846</v>
      </c>
      <c r="D2018" s="15" t="s">
        <v>2846</v>
      </c>
      <c r="E2018" s="15" t="s">
        <v>2740</v>
      </c>
      <c r="F2018" s="15" t="s">
        <v>2747</v>
      </c>
      <c r="G2018" s="15">
        <v>5610</v>
      </c>
      <c r="H2018" s="15" t="s">
        <v>2245</v>
      </c>
      <c r="I2018" s="15" t="s">
        <v>2855</v>
      </c>
      <c r="L2018" s="15" t="s">
        <v>132</v>
      </c>
      <c r="M2018" s="15" t="s">
        <v>133</v>
      </c>
      <c r="S2018" s="15">
        <v>0.11523</v>
      </c>
      <c r="T2018" s="15">
        <v>0.11910999999999999</v>
      </c>
    </row>
    <row r="2019" spans="1:20" x14ac:dyDescent="0.25">
      <c r="A2019" s="15">
        <v>2018</v>
      </c>
      <c r="B2019" s="15" t="s">
        <v>2854</v>
      </c>
      <c r="C2019" s="15" t="s">
        <v>2846</v>
      </c>
      <c r="D2019" s="15" t="s">
        <v>2846</v>
      </c>
      <c r="E2019" s="15" t="s">
        <v>2755</v>
      </c>
      <c r="F2019" s="15" t="s">
        <v>2797</v>
      </c>
      <c r="G2019" s="15">
        <v>5611</v>
      </c>
      <c r="H2019" s="15" t="s">
        <v>2246</v>
      </c>
      <c r="I2019" s="15" t="s">
        <v>2856</v>
      </c>
      <c r="L2019" s="15" t="s">
        <v>132</v>
      </c>
      <c r="M2019" s="15" t="s">
        <v>133</v>
      </c>
      <c r="S2019" s="15">
        <v>0</v>
      </c>
      <c r="T2019" s="15">
        <v>0</v>
      </c>
    </row>
    <row r="2020" spans="1:20" x14ac:dyDescent="0.25">
      <c r="A2020" s="15">
        <v>2019</v>
      </c>
      <c r="B2020" s="15" t="s">
        <v>2854</v>
      </c>
      <c r="C2020" s="15" t="s">
        <v>2846</v>
      </c>
      <c r="D2020" s="15" t="s">
        <v>2846</v>
      </c>
      <c r="E2020" s="15" t="s">
        <v>2755</v>
      </c>
      <c r="F2020" s="15" t="s">
        <v>2797</v>
      </c>
      <c r="G2020" s="15">
        <v>5612</v>
      </c>
      <c r="H2020" s="15" t="s">
        <v>2247</v>
      </c>
      <c r="I2020" s="15" t="s">
        <v>2856</v>
      </c>
      <c r="L2020" s="15" t="s">
        <v>132</v>
      </c>
      <c r="M2020" s="15" t="s">
        <v>133</v>
      </c>
      <c r="S2020" s="15">
        <v>0</v>
      </c>
      <c r="T2020" s="15">
        <v>0</v>
      </c>
    </row>
    <row r="2021" spans="1:20" x14ac:dyDescent="0.25">
      <c r="A2021" s="15">
        <v>2020</v>
      </c>
      <c r="B2021" s="15" t="s">
        <v>2854</v>
      </c>
      <c r="C2021" s="15" t="s">
        <v>2846</v>
      </c>
      <c r="D2021" s="15" t="s">
        <v>2846</v>
      </c>
      <c r="E2021" s="15" t="s">
        <v>2755</v>
      </c>
      <c r="F2021" s="15" t="s">
        <v>2797</v>
      </c>
      <c r="G2021" s="15">
        <v>5613</v>
      </c>
      <c r="H2021" s="15" t="s">
        <v>2248</v>
      </c>
      <c r="I2021" s="15" t="s">
        <v>2856</v>
      </c>
      <c r="L2021" s="15" t="s">
        <v>132</v>
      </c>
      <c r="M2021" s="15" t="s">
        <v>133</v>
      </c>
      <c r="S2021" s="15">
        <v>0.91666999999999998</v>
      </c>
      <c r="T2021" s="15">
        <v>0.45832999999999996</v>
      </c>
    </row>
    <row r="2022" spans="1:20" x14ac:dyDescent="0.25">
      <c r="A2022" s="15">
        <v>2021</v>
      </c>
      <c r="B2022" s="15" t="s">
        <v>2854</v>
      </c>
      <c r="C2022" s="15" t="s">
        <v>2846</v>
      </c>
      <c r="D2022" s="15" t="s">
        <v>2846</v>
      </c>
      <c r="E2022" s="15" t="s">
        <v>2755</v>
      </c>
      <c r="F2022" s="15" t="s">
        <v>2797</v>
      </c>
      <c r="G2022" s="15">
        <v>5614</v>
      </c>
      <c r="H2022" s="15" t="s">
        <v>2249</v>
      </c>
      <c r="I2022" s="15" t="s">
        <v>2856</v>
      </c>
      <c r="L2022" s="15" t="s">
        <v>132</v>
      </c>
      <c r="M2022" s="15" t="s">
        <v>133</v>
      </c>
      <c r="S2022" s="15">
        <v>0.47918999999999995</v>
      </c>
      <c r="T2022" s="15">
        <v>0.85927999999999993</v>
      </c>
    </row>
    <row r="2023" spans="1:20" x14ac:dyDescent="0.25">
      <c r="A2023" s="15">
        <v>2022</v>
      </c>
      <c r="B2023" s="15" t="s">
        <v>2854</v>
      </c>
      <c r="C2023" s="15" t="s">
        <v>2846</v>
      </c>
      <c r="D2023" s="15" t="s">
        <v>2846</v>
      </c>
      <c r="E2023" s="15" t="s">
        <v>2755</v>
      </c>
      <c r="F2023" s="15" t="s">
        <v>2797</v>
      </c>
      <c r="G2023" s="15">
        <v>5615</v>
      </c>
      <c r="H2023" s="15" t="s">
        <v>2250</v>
      </c>
      <c r="I2023" s="15" t="s">
        <v>2856</v>
      </c>
      <c r="L2023" s="15" t="s">
        <v>132</v>
      </c>
      <c r="M2023" s="15" t="s">
        <v>133</v>
      </c>
      <c r="S2023" s="15">
        <v>0.50468000000000002</v>
      </c>
      <c r="T2023" s="15">
        <v>0.85514000000000001</v>
      </c>
    </row>
    <row r="2024" spans="1:20" x14ac:dyDescent="0.25">
      <c r="A2024" s="15">
        <v>2023</v>
      </c>
      <c r="B2024" s="15" t="s">
        <v>2854</v>
      </c>
      <c r="C2024" s="15" t="s">
        <v>2846</v>
      </c>
      <c r="D2024" s="15" t="s">
        <v>2846</v>
      </c>
      <c r="E2024" s="15" t="s">
        <v>2740</v>
      </c>
      <c r="F2024" s="15" t="s">
        <v>2747</v>
      </c>
      <c r="G2024" s="15">
        <v>5617</v>
      </c>
      <c r="H2024" s="15" t="s">
        <v>2251</v>
      </c>
      <c r="I2024" s="15" t="s">
        <v>2855</v>
      </c>
      <c r="L2024" s="15" t="s">
        <v>132</v>
      </c>
      <c r="M2024" s="15" t="s">
        <v>133</v>
      </c>
      <c r="S2024" s="15">
        <v>0</v>
      </c>
      <c r="T2024" s="15">
        <v>0</v>
      </c>
    </row>
    <row r="2025" spans="1:20" x14ac:dyDescent="0.25">
      <c r="A2025" s="15">
        <v>2024</v>
      </c>
      <c r="B2025" s="15" t="s">
        <v>2854</v>
      </c>
      <c r="C2025" s="15" t="s">
        <v>2846</v>
      </c>
      <c r="D2025" s="15" t="s">
        <v>2846</v>
      </c>
      <c r="E2025" s="15" t="s">
        <v>2740</v>
      </c>
      <c r="F2025" s="15" t="s">
        <v>2803</v>
      </c>
      <c r="G2025" s="15">
        <v>5618</v>
      </c>
      <c r="H2025" s="15" t="s">
        <v>2252</v>
      </c>
      <c r="I2025" s="15" t="s">
        <v>2856</v>
      </c>
      <c r="L2025" s="15" t="s">
        <v>132</v>
      </c>
      <c r="M2025" s="15" t="s">
        <v>133</v>
      </c>
      <c r="S2025" s="15">
        <v>0.78252999999999995</v>
      </c>
      <c r="T2025" s="15">
        <v>0.20015999999999998</v>
      </c>
    </row>
    <row r="2026" spans="1:20" x14ac:dyDescent="0.25">
      <c r="A2026" s="15">
        <v>2025</v>
      </c>
      <c r="B2026" s="15" t="s">
        <v>2854</v>
      </c>
      <c r="C2026" s="15" t="s">
        <v>2846</v>
      </c>
      <c r="D2026" s="15" t="s">
        <v>2846</v>
      </c>
      <c r="E2026" s="15" t="s">
        <v>2740</v>
      </c>
      <c r="F2026" s="15" t="s">
        <v>2803</v>
      </c>
      <c r="G2026" s="15">
        <v>5619</v>
      </c>
      <c r="H2026" s="15" t="s">
        <v>2253</v>
      </c>
      <c r="I2026" s="15" t="s">
        <v>2856</v>
      </c>
      <c r="L2026" s="15" t="s">
        <v>132</v>
      </c>
      <c r="M2026" s="15" t="s">
        <v>133</v>
      </c>
      <c r="S2026" s="15">
        <v>0.20184000000000002</v>
      </c>
      <c r="T2026" s="15">
        <v>0.21294000000000002</v>
      </c>
    </row>
    <row r="2027" spans="1:20" x14ac:dyDescent="0.25">
      <c r="A2027" s="15">
        <v>2026</v>
      </c>
      <c r="B2027" s="15" t="s">
        <v>2854</v>
      </c>
      <c r="C2027" s="15" t="s">
        <v>2846</v>
      </c>
      <c r="D2027" s="15" t="s">
        <v>2846</v>
      </c>
      <c r="E2027" s="15" t="s">
        <v>2740</v>
      </c>
      <c r="F2027" s="15" t="s">
        <v>2803</v>
      </c>
      <c r="G2027" s="15">
        <v>5620</v>
      </c>
      <c r="H2027" s="15" t="s">
        <v>2254</v>
      </c>
      <c r="I2027" s="15" t="s">
        <v>2856</v>
      </c>
      <c r="L2027" s="15" t="s">
        <v>132</v>
      </c>
      <c r="M2027" s="15" t="s">
        <v>133</v>
      </c>
      <c r="S2027" s="15">
        <v>1</v>
      </c>
      <c r="T2027" s="15">
        <v>1</v>
      </c>
    </row>
    <row r="2028" spans="1:20" x14ac:dyDescent="0.25">
      <c r="A2028" s="15">
        <v>2027</v>
      </c>
      <c r="B2028" s="15" t="s">
        <v>2854</v>
      </c>
      <c r="C2028" s="15" t="s">
        <v>2846</v>
      </c>
      <c r="D2028" s="15" t="s">
        <v>2846</v>
      </c>
      <c r="E2028" s="15" t="s">
        <v>2755</v>
      </c>
      <c r="F2028" s="15" t="s">
        <v>2797</v>
      </c>
      <c r="G2028" s="15">
        <v>5621</v>
      </c>
      <c r="H2028" s="15" t="s">
        <v>2255</v>
      </c>
      <c r="I2028" s="15" t="s">
        <v>2051</v>
      </c>
      <c r="L2028" s="15" t="s">
        <v>132</v>
      </c>
      <c r="M2028" s="15" t="s">
        <v>133</v>
      </c>
      <c r="S2028" s="15">
        <v>0</v>
      </c>
      <c r="T2028" s="15">
        <v>6.7700000000000008E-3</v>
      </c>
    </row>
    <row r="2029" spans="1:20" x14ac:dyDescent="0.25">
      <c r="A2029" s="15">
        <v>2028</v>
      </c>
      <c r="B2029" s="15" t="s">
        <v>2854</v>
      </c>
      <c r="C2029" s="15" t="s">
        <v>2846</v>
      </c>
      <c r="D2029" s="15" t="s">
        <v>2846</v>
      </c>
      <c r="E2029" s="15" t="s">
        <v>2755</v>
      </c>
      <c r="F2029" s="15" t="s">
        <v>2797</v>
      </c>
      <c r="G2029" s="15">
        <v>5622</v>
      </c>
      <c r="H2029" s="15" t="s">
        <v>2256</v>
      </c>
      <c r="I2029" s="15" t="s">
        <v>2856</v>
      </c>
      <c r="L2029" s="15" t="s">
        <v>132</v>
      </c>
      <c r="M2029" s="15" t="s">
        <v>133</v>
      </c>
      <c r="S2029" s="15" t="s">
        <v>2731</v>
      </c>
      <c r="T2029" s="15">
        <v>0</v>
      </c>
    </row>
    <row r="2030" spans="1:20" x14ac:dyDescent="0.25">
      <c r="A2030" s="15">
        <v>2029</v>
      </c>
      <c r="B2030" s="15" t="s">
        <v>2854</v>
      </c>
      <c r="C2030" s="15" t="s">
        <v>2846</v>
      </c>
      <c r="D2030" s="15" t="s">
        <v>2846</v>
      </c>
      <c r="E2030" s="15" t="s">
        <v>2755</v>
      </c>
      <c r="F2030" s="15" t="s">
        <v>2797</v>
      </c>
      <c r="G2030" s="15">
        <v>5623</v>
      </c>
      <c r="H2030" s="15" t="s">
        <v>2256</v>
      </c>
      <c r="I2030" s="15" t="s">
        <v>2856</v>
      </c>
      <c r="L2030" s="15" t="s">
        <v>132</v>
      </c>
      <c r="M2030" s="15" t="s">
        <v>133</v>
      </c>
      <c r="S2030" s="15" t="s">
        <v>2731</v>
      </c>
      <c r="T2030" s="15">
        <v>0</v>
      </c>
    </row>
    <row r="2031" spans="1:20" x14ac:dyDescent="0.25">
      <c r="A2031" s="15">
        <v>2030</v>
      </c>
      <c r="B2031" s="15" t="s">
        <v>2854</v>
      </c>
      <c r="C2031" s="15" t="s">
        <v>2846</v>
      </c>
      <c r="D2031" s="15" t="s">
        <v>2846</v>
      </c>
      <c r="E2031" s="15" t="s">
        <v>2733</v>
      </c>
      <c r="F2031" s="15" t="s">
        <v>2734</v>
      </c>
      <c r="G2031" s="15">
        <v>5625</v>
      </c>
      <c r="H2031" s="15" t="s">
        <v>2257</v>
      </c>
      <c r="I2031" s="15" t="s">
        <v>2856</v>
      </c>
      <c r="L2031" s="15" t="s">
        <v>132</v>
      </c>
      <c r="M2031" s="15" t="s">
        <v>133</v>
      </c>
      <c r="S2031" s="15">
        <v>0</v>
      </c>
      <c r="T2031" s="15">
        <v>0</v>
      </c>
    </row>
    <row r="2032" spans="1:20" x14ac:dyDescent="0.25">
      <c r="A2032" s="15">
        <v>2031</v>
      </c>
      <c r="B2032" s="15" t="s">
        <v>2854</v>
      </c>
      <c r="C2032" s="15" t="s">
        <v>2846</v>
      </c>
      <c r="D2032" s="15" t="s">
        <v>2846</v>
      </c>
      <c r="E2032" s="15" t="s">
        <v>2755</v>
      </c>
      <c r="F2032" s="15" t="s">
        <v>2797</v>
      </c>
      <c r="G2032" s="15">
        <v>5626</v>
      </c>
      <c r="H2032" s="15" t="s">
        <v>2258</v>
      </c>
      <c r="I2032" s="15" t="s">
        <v>2856</v>
      </c>
      <c r="L2032" s="15" t="s">
        <v>132</v>
      </c>
      <c r="M2032" s="15" t="s">
        <v>133</v>
      </c>
      <c r="S2032" s="15">
        <v>0</v>
      </c>
      <c r="T2032" s="15">
        <v>0</v>
      </c>
    </row>
    <row r="2033" spans="1:20" x14ac:dyDescent="0.25">
      <c r="A2033" s="15">
        <v>2032</v>
      </c>
      <c r="B2033" s="15" t="s">
        <v>2854</v>
      </c>
      <c r="C2033" s="15" t="s">
        <v>2846</v>
      </c>
      <c r="D2033" s="15" t="s">
        <v>2846</v>
      </c>
      <c r="E2033" s="15" t="s">
        <v>2755</v>
      </c>
      <c r="F2033" s="15" t="s">
        <v>2797</v>
      </c>
      <c r="G2033" s="15">
        <v>5627</v>
      </c>
      <c r="H2033" s="15" t="s">
        <v>2259</v>
      </c>
      <c r="I2033" s="15" t="s">
        <v>2856</v>
      </c>
      <c r="L2033" s="15" t="s">
        <v>132</v>
      </c>
      <c r="M2033" s="15" t="s">
        <v>133</v>
      </c>
      <c r="S2033" s="15">
        <v>0</v>
      </c>
      <c r="T2033" s="15">
        <v>0</v>
      </c>
    </row>
    <row r="2034" spans="1:20" x14ac:dyDescent="0.25">
      <c r="A2034" s="15">
        <v>2033</v>
      </c>
      <c r="B2034" s="15" t="s">
        <v>2854</v>
      </c>
      <c r="C2034" s="15" t="s">
        <v>2846</v>
      </c>
      <c r="D2034" s="15" t="s">
        <v>2846</v>
      </c>
      <c r="E2034" s="15" t="s">
        <v>2755</v>
      </c>
      <c r="F2034" s="15" t="s">
        <v>2797</v>
      </c>
      <c r="G2034" s="15">
        <v>5628</v>
      </c>
      <c r="H2034" s="15" t="s">
        <v>2260</v>
      </c>
      <c r="I2034" s="15" t="s">
        <v>2856</v>
      </c>
      <c r="L2034" s="15" t="s">
        <v>132</v>
      </c>
      <c r="M2034" s="15" t="s">
        <v>133</v>
      </c>
      <c r="S2034" s="15">
        <v>2.5080000000000002E-2</v>
      </c>
      <c r="T2034" s="15">
        <v>9.0139999999999998E-2</v>
      </c>
    </row>
    <row r="2035" spans="1:20" x14ac:dyDescent="0.25">
      <c r="A2035" s="15">
        <v>2034</v>
      </c>
      <c r="B2035" s="15" t="s">
        <v>2854</v>
      </c>
      <c r="C2035" s="15" t="s">
        <v>2846</v>
      </c>
      <c r="D2035" s="15" t="s">
        <v>2846</v>
      </c>
      <c r="E2035" s="15" t="s">
        <v>2740</v>
      </c>
      <c r="F2035" s="15" t="s">
        <v>2747</v>
      </c>
      <c r="G2035" s="15">
        <v>5629</v>
      </c>
      <c r="H2035" s="15" t="s">
        <v>2261</v>
      </c>
      <c r="I2035" s="15" t="s">
        <v>2856</v>
      </c>
      <c r="L2035" s="15" t="s">
        <v>132</v>
      </c>
      <c r="M2035" s="15" t="s">
        <v>133</v>
      </c>
      <c r="S2035" s="15">
        <v>3.0499999999999998E-3</v>
      </c>
      <c r="T2035" s="15">
        <v>0.17675000000000002</v>
      </c>
    </row>
    <row r="2036" spans="1:20" x14ac:dyDescent="0.25">
      <c r="A2036" s="15">
        <v>2035</v>
      </c>
      <c r="B2036" s="15" t="s">
        <v>2854</v>
      </c>
      <c r="C2036" s="15" t="s">
        <v>2846</v>
      </c>
      <c r="D2036" s="15" t="s">
        <v>2846</v>
      </c>
      <c r="E2036" s="15" t="s">
        <v>2735</v>
      </c>
      <c r="F2036" s="15" t="s">
        <v>2736</v>
      </c>
      <c r="G2036" s="15">
        <v>5631</v>
      </c>
      <c r="H2036" s="15" t="s">
        <v>2262</v>
      </c>
      <c r="I2036" s="15" t="s">
        <v>2856</v>
      </c>
      <c r="L2036" s="15" t="s">
        <v>132</v>
      </c>
      <c r="M2036" s="15" t="s">
        <v>133</v>
      </c>
      <c r="S2036" s="15">
        <v>0</v>
      </c>
      <c r="T2036" s="15">
        <v>0.6</v>
      </c>
    </row>
    <row r="2037" spans="1:20" x14ac:dyDescent="0.25">
      <c r="A2037" s="15">
        <v>2036</v>
      </c>
      <c r="B2037" s="15" t="s">
        <v>2854</v>
      </c>
      <c r="C2037" s="15" t="s">
        <v>2846</v>
      </c>
      <c r="D2037" s="15" t="s">
        <v>2846</v>
      </c>
      <c r="E2037" s="15" t="s">
        <v>2755</v>
      </c>
      <c r="F2037" s="15" t="s">
        <v>2797</v>
      </c>
      <c r="G2037" s="15">
        <v>5632</v>
      </c>
      <c r="H2037" s="15" t="s">
        <v>2263</v>
      </c>
      <c r="I2037" s="15" t="s">
        <v>2855</v>
      </c>
      <c r="L2037" s="15" t="s">
        <v>132</v>
      </c>
      <c r="M2037" s="15" t="s">
        <v>133</v>
      </c>
      <c r="S2037" s="15">
        <v>0.60731999999999997</v>
      </c>
      <c r="T2037" s="15">
        <v>0.67813999999999997</v>
      </c>
    </row>
    <row r="2038" spans="1:20" x14ac:dyDescent="0.25">
      <c r="A2038" s="15">
        <v>2037</v>
      </c>
      <c r="B2038" s="15" t="s">
        <v>2854</v>
      </c>
      <c r="C2038" s="15" t="s">
        <v>2846</v>
      </c>
      <c r="D2038" s="15" t="s">
        <v>2846</v>
      </c>
      <c r="E2038" s="15" t="s">
        <v>2755</v>
      </c>
      <c r="F2038" s="15" t="s">
        <v>2797</v>
      </c>
      <c r="G2038" s="15">
        <v>5633</v>
      </c>
      <c r="H2038" s="15" t="s">
        <v>2264</v>
      </c>
      <c r="I2038" s="15" t="s">
        <v>2856</v>
      </c>
      <c r="L2038" s="15" t="s">
        <v>132</v>
      </c>
      <c r="M2038" s="15" t="s">
        <v>133</v>
      </c>
      <c r="S2038" s="15">
        <v>0.30512</v>
      </c>
      <c r="T2038" s="15">
        <v>0.30973000000000001</v>
      </c>
    </row>
    <row r="2039" spans="1:20" x14ac:dyDescent="0.25">
      <c r="A2039" s="15">
        <v>2038</v>
      </c>
      <c r="B2039" s="15" t="s">
        <v>2854</v>
      </c>
      <c r="C2039" s="15" t="s">
        <v>2846</v>
      </c>
      <c r="D2039" s="15" t="s">
        <v>2846</v>
      </c>
      <c r="E2039" s="15" t="s">
        <v>2755</v>
      </c>
      <c r="F2039" s="15" t="s">
        <v>2797</v>
      </c>
      <c r="G2039" s="15">
        <v>5634</v>
      </c>
      <c r="H2039" s="15" t="s">
        <v>2265</v>
      </c>
      <c r="I2039" s="15" t="s">
        <v>2856</v>
      </c>
      <c r="L2039" s="15" t="s">
        <v>132</v>
      </c>
      <c r="M2039" s="15" t="s">
        <v>133</v>
      </c>
      <c r="S2039" s="15">
        <v>0.25453999999999999</v>
      </c>
      <c r="T2039" s="15">
        <v>0.36304000000000003</v>
      </c>
    </row>
    <row r="2040" spans="1:20" x14ac:dyDescent="0.25">
      <c r="A2040" s="15">
        <v>2039</v>
      </c>
      <c r="B2040" s="15" t="s">
        <v>2854</v>
      </c>
      <c r="C2040" s="15" t="s">
        <v>2846</v>
      </c>
      <c r="D2040" s="15" t="s">
        <v>2846</v>
      </c>
      <c r="E2040" s="15" t="s">
        <v>2755</v>
      </c>
      <c r="F2040" s="15" t="s">
        <v>2797</v>
      </c>
      <c r="G2040" s="15">
        <v>5635</v>
      </c>
      <c r="H2040" s="15" t="s">
        <v>2266</v>
      </c>
      <c r="I2040" s="15" t="s">
        <v>2855</v>
      </c>
      <c r="L2040" s="15" t="s">
        <v>132</v>
      </c>
      <c r="M2040" s="15" t="s">
        <v>133</v>
      </c>
      <c r="S2040" s="15" t="s">
        <v>2731</v>
      </c>
      <c r="T2040" s="15">
        <v>0</v>
      </c>
    </row>
    <row r="2041" spans="1:20" x14ac:dyDescent="0.25">
      <c r="A2041" s="15">
        <v>2040</v>
      </c>
      <c r="B2041" s="15" t="s">
        <v>2854</v>
      </c>
      <c r="C2041" s="15" t="s">
        <v>2846</v>
      </c>
      <c r="D2041" s="15" t="s">
        <v>2846</v>
      </c>
      <c r="E2041" s="15" t="s">
        <v>2755</v>
      </c>
      <c r="F2041" s="15" t="s">
        <v>2797</v>
      </c>
      <c r="G2041" s="15">
        <v>5636</v>
      </c>
      <c r="H2041" s="15" t="s">
        <v>2267</v>
      </c>
      <c r="I2041" s="15" t="s">
        <v>2051</v>
      </c>
      <c r="L2041" s="15" t="s">
        <v>132</v>
      </c>
      <c r="M2041" s="15" t="s">
        <v>133</v>
      </c>
      <c r="S2041" s="15">
        <v>1</v>
      </c>
      <c r="T2041" s="15">
        <v>0.25</v>
      </c>
    </row>
    <row r="2042" spans="1:20" x14ac:dyDescent="0.25">
      <c r="A2042" s="15">
        <v>2041</v>
      </c>
      <c r="B2042" s="15" t="s">
        <v>2854</v>
      </c>
      <c r="C2042" s="15" t="s">
        <v>2846</v>
      </c>
      <c r="D2042" s="15" t="s">
        <v>2846</v>
      </c>
      <c r="E2042" s="15" t="s">
        <v>2728</v>
      </c>
      <c r="F2042" s="15" t="s">
        <v>2804</v>
      </c>
      <c r="G2042" s="15">
        <v>5637</v>
      </c>
      <c r="H2042" s="15" t="s">
        <v>2268</v>
      </c>
      <c r="I2042" s="15" t="s">
        <v>2856</v>
      </c>
      <c r="L2042" s="15" t="s">
        <v>132</v>
      </c>
      <c r="M2042" s="15" t="s">
        <v>133</v>
      </c>
      <c r="S2042" s="15">
        <v>0.70882000000000001</v>
      </c>
      <c r="T2042" s="15">
        <v>0.47255000000000003</v>
      </c>
    </row>
    <row r="2043" spans="1:20" x14ac:dyDescent="0.25">
      <c r="A2043" s="15">
        <v>2042</v>
      </c>
      <c r="B2043" s="15" t="s">
        <v>2854</v>
      </c>
      <c r="C2043" s="15" t="s">
        <v>2846</v>
      </c>
      <c r="D2043" s="15" t="s">
        <v>2846</v>
      </c>
      <c r="E2043" s="15" t="s">
        <v>2728</v>
      </c>
      <c r="F2043" s="15" t="s">
        <v>2804</v>
      </c>
      <c r="G2043" s="15">
        <v>5638</v>
      </c>
      <c r="H2043" s="15" t="s">
        <v>2269</v>
      </c>
      <c r="I2043" s="15" t="s">
        <v>2856</v>
      </c>
      <c r="L2043" s="15" t="s">
        <v>132</v>
      </c>
      <c r="M2043" s="15" t="s">
        <v>133</v>
      </c>
      <c r="S2043" s="15">
        <v>0.54286000000000001</v>
      </c>
      <c r="T2043" s="15">
        <v>0.3619</v>
      </c>
    </row>
    <row r="2044" spans="1:20" x14ac:dyDescent="0.25">
      <c r="A2044" s="15">
        <v>2043</v>
      </c>
      <c r="B2044" s="15" t="s">
        <v>2854</v>
      </c>
      <c r="C2044" s="15" t="s">
        <v>2846</v>
      </c>
      <c r="D2044" s="15" t="s">
        <v>2846</v>
      </c>
      <c r="E2044" s="15" t="s">
        <v>2728</v>
      </c>
      <c r="F2044" s="15" t="s">
        <v>2804</v>
      </c>
      <c r="G2044" s="15">
        <v>5639</v>
      </c>
      <c r="H2044" s="15" t="s">
        <v>2270</v>
      </c>
      <c r="I2044" s="15" t="s">
        <v>2856</v>
      </c>
      <c r="L2044" s="15" t="s">
        <v>132</v>
      </c>
      <c r="M2044" s="15" t="s">
        <v>133</v>
      </c>
      <c r="S2044" s="15">
        <v>1</v>
      </c>
      <c r="T2044" s="15">
        <v>0.97778000000000009</v>
      </c>
    </row>
    <row r="2045" spans="1:20" x14ac:dyDescent="0.25">
      <c r="A2045" s="15">
        <v>2044</v>
      </c>
      <c r="B2045" s="15" t="s">
        <v>2854</v>
      </c>
      <c r="C2045" s="15" t="s">
        <v>2846</v>
      </c>
      <c r="D2045" s="15" t="s">
        <v>2846</v>
      </c>
      <c r="E2045" s="15" t="s">
        <v>2755</v>
      </c>
      <c r="F2045" s="15" t="s">
        <v>2797</v>
      </c>
      <c r="G2045" s="15">
        <v>5640</v>
      </c>
      <c r="H2045" s="15" t="s">
        <v>2271</v>
      </c>
      <c r="I2045" s="15" t="s">
        <v>2051</v>
      </c>
      <c r="L2045" s="15" t="s">
        <v>132</v>
      </c>
      <c r="M2045" s="15" t="s">
        <v>133</v>
      </c>
      <c r="S2045" s="15">
        <v>0</v>
      </c>
      <c r="T2045" s="15">
        <v>0</v>
      </c>
    </row>
    <row r="2046" spans="1:20" x14ac:dyDescent="0.25">
      <c r="A2046" s="15">
        <v>2045</v>
      </c>
      <c r="B2046" s="15" t="s">
        <v>2854</v>
      </c>
      <c r="C2046" s="15" t="s">
        <v>2846</v>
      </c>
      <c r="D2046" s="15" t="s">
        <v>2846</v>
      </c>
      <c r="E2046" s="15" t="s">
        <v>2755</v>
      </c>
      <c r="F2046" s="15" t="s">
        <v>2797</v>
      </c>
      <c r="G2046" s="15">
        <v>5641</v>
      </c>
      <c r="H2046" s="15" t="s">
        <v>2272</v>
      </c>
      <c r="I2046" s="15" t="s">
        <v>2856</v>
      </c>
      <c r="L2046" s="15" t="s">
        <v>132</v>
      </c>
      <c r="M2046" s="15" t="s">
        <v>133</v>
      </c>
      <c r="S2046" s="15">
        <v>0.96370999999999996</v>
      </c>
      <c r="T2046" s="15">
        <v>0.83248999999999995</v>
      </c>
    </row>
    <row r="2047" spans="1:20" x14ac:dyDescent="0.25">
      <c r="A2047" s="15">
        <v>2046</v>
      </c>
      <c r="B2047" s="15" t="s">
        <v>2854</v>
      </c>
      <c r="C2047" s="15" t="s">
        <v>2846</v>
      </c>
      <c r="D2047" s="15" t="s">
        <v>2846</v>
      </c>
      <c r="E2047" s="15" t="s">
        <v>2755</v>
      </c>
      <c r="F2047" s="15" t="s">
        <v>2797</v>
      </c>
      <c r="G2047" s="15">
        <v>5642</v>
      </c>
      <c r="H2047" s="15" t="s">
        <v>2273</v>
      </c>
      <c r="I2047" s="15" t="s">
        <v>2855</v>
      </c>
      <c r="L2047" s="15" t="s">
        <v>132</v>
      </c>
      <c r="M2047" s="15" t="s">
        <v>133</v>
      </c>
      <c r="S2047" s="15">
        <v>1</v>
      </c>
      <c r="T2047" s="15">
        <v>0.96456000000000008</v>
      </c>
    </row>
    <row r="2048" spans="1:20" x14ac:dyDescent="0.25">
      <c r="A2048" s="15">
        <v>2047</v>
      </c>
      <c r="B2048" s="15" t="s">
        <v>2854</v>
      </c>
      <c r="C2048" s="15" t="s">
        <v>2846</v>
      </c>
      <c r="D2048" s="15" t="s">
        <v>2846</v>
      </c>
      <c r="E2048" s="15" t="s">
        <v>2767</v>
      </c>
      <c r="F2048" s="15" t="s">
        <v>2800</v>
      </c>
      <c r="G2048" s="15">
        <v>5643</v>
      </c>
      <c r="H2048" s="15" t="s">
        <v>2274</v>
      </c>
      <c r="I2048" s="15" t="s">
        <v>2855</v>
      </c>
      <c r="L2048" s="15" t="s">
        <v>132</v>
      </c>
      <c r="M2048" s="15" t="s">
        <v>133</v>
      </c>
      <c r="S2048" s="15">
        <v>1</v>
      </c>
      <c r="T2048" s="15">
        <v>0.95369999999999999</v>
      </c>
    </row>
    <row r="2049" spans="1:20" x14ac:dyDescent="0.25">
      <c r="A2049" s="15">
        <v>2048</v>
      </c>
      <c r="B2049" s="15" t="s">
        <v>2854</v>
      </c>
      <c r="C2049" s="15" t="s">
        <v>2846</v>
      </c>
      <c r="D2049" s="15" t="s">
        <v>2846</v>
      </c>
      <c r="E2049" s="15" t="s">
        <v>2733</v>
      </c>
      <c r="F2049" s="15" t="s">
        <v>2805</v>
      </c>
      <c r="G2049" s="15">
        <v>5644</v>
      </c>
      <c r="H2049" s="15" t="s">
        <v>2275</v>
      </c>
      <c r="I2049" s="15" t="s">
        <v>2051</v>
      </c>
      <c r="L2049" s="15" t="s">
        <v>177</v>
      </c>
      <c r="M2049" s="15" t="s">
        <v>177</v>
      </c>
      <c r="S2049" s="15">
        <v>1</v>
      </c>
      <c r="T2049" s="15">
        <v>1</v>
      </c>
    </row>
    <row r="2050" spans="1:20" x14ac:dyDescent="0.25">
      <c r="A2050" s="15">
        <v>2049</v>
      </c>
      <c r="B2050" s="15" t="s">
        <v>2854</v>
      </c>
      <c r="C2050" s="15" t="s">
        <v>2846</v>
      </c>
      <c r="D2050" s="15" t="s">
        <v>2846</v>
      </c>
      <c r="E2050" s="15" t="s">
        <v>2789</v>
      </c>
      <c r="F2050" s="15" t="s">
        <v>2806</v>
      </c>
      <c r="G2050" s="15">
        <v>5645</v>
      </c>
      <c r="H2050" s="15" t="s">
        <v>2276</v>
      </c>
      <c r="I2050" s="15" t="s">
        <v>2856</v>
      </c>
      <c r="L2050" s="15" t="s">
        <v>177</v>
      </c>
      <c r="M2050" s="15" t="s">
        <v>177</v>
      </c>
      <c r="S2050" s="15">
        <v>1</v>
      </c>
      <c r="T2050" s="15">
        <v>0.91249999999999998</v>
      </c>
    </row>
    <row r="2051" spans="1:20" x14ac:dyDescent="0.25">
      <c r="A2051" s="15">
        <v>2050</v>
      </c>
      <c r="B2051" s="15" t="s">
        <v>2854</v>
      </c>
      <c r="C2051" s="15" t="s">
        <v>2846</v>
      </c>
      <c r="D2051" s="15" t="s">
        <v>2846</v>
      </c>
      <c r="E2051" s="15" t="s">
        <v>2789</v>
      </c>
      <c r="F2051" s="15" t="s">
        <v>2806</v>
      </c>
      <c r="G2051" s="15">
        <v>5646</v>
      </c>
      <c r="H2051" s="15" t="s">
        <v>2277</v>
      </c>
      <c r="I2051" s="15" t="s">
        <v>2856</v>
      </c>
      <c r="L2051" s="15" t="s">
        <v>177</v>
      </c>
      <c r="M2051" s="15" t="s">
        <v>177</v>
      </c>
      <c r="S2051" s="15">
        <v>1</v>
      </c>
      <c r="T2051" s="15">
        <v>0.44</v>
      </c>
    </row>
    <row r="2052" spans="1:20" x14ac:dyDescent="0.25">
      <c r="A2052" s="15">
        <v>2051</v>
      </c>
      <c r="B2052" s="15" t="s">
        <v>2854</v>
      </c>
      <c r="C2052" s="15" t="s">
        <v>2846</v>
      </c>
      <c r="D2052" s="15" t="s">
        <v>2846</v>
      </c>
      <c r="E2052" s="15" t="s">
        <v>2789</v>
      </c>
      <c r="F2052" s="15" t="s">
        <v>2806</v>
      </c>
      <c r="G2052" s="15">
        <v>5647</v>
      </c>
      <c r="H2052" s="15" t="s">
        <v>2278</v>
      </c>
      <c r="I2052" s="15" t="s">
        <v>2051</v>
      </c>
      <c r="L2052" s="15" t="s">
        <v>177</v>
      </c>
      <c r="M2052" s="15" t="s">
        <v>177</v>
      </c>
      <c r="S2052" s="15">
        <v>1</v>
      </c>
      <c r="T2052" s="15">
        <v>0.7833</v>
      </c>
    </row>
    <row r="2053" spans="1:20" x14ac:dyDescent="0.25">
      <c r="A2053" s="15">
        <v>2052</v>
      </c>
      <c r="B2053" s="15" t="s">
        <v>2854</v>
      </c>
      <c r="C2053" s="15" t="s">
        <v>2846</v>
      </c>
      <c r="D2053" s="15" t="s">
        <v>2846</v>
      </c>
      <c r="E2053" s="15" t="s">
        <v>2728</v>
      </c>
      <c r="F2053" s="15" t="s">
        <v>2807</v>
      </c>
      <c r="G2053" s="15">
        <v>5648</v>
      </c>
      <c r="H2053" s="15" t="s">
        <v>2279</v>
      </c>
      <c r="I2053" s="15" t="s">
        <v>2855</v>
      </c>
      <c r="L2053" s="15" t="s">
        <v>177</v>
      </c>
      <c r="M2053" s="15" t="s">
        <v>177</v>
      </c>
      <c r="S2053" s="15">
        <v>0.56000000000000005</v>
      </c>
      <c r="T2053" s="15">
        <v>0.56000000000000005</v>
      </c>
    </row>
    <row r="2054" spans="1:20" x14ac:dyDescent="0.25">
      <c r="A2054" s="15">
        <v>2053</v>
      </c>
      <c r="B2054" s="15" t="s">
        <v>2854</v>
      </c>
      <c r="C2054" s="15" t="s">
        <v>2846</v>
      </c>
      <c r="D2054" s="15" t="s">
        <v>2846</v>
      </c>
      <c r="E2054" s="15" t="s">
        <v>2728</v>
      </c>
      <c r="F2054" s="15" t="s">
        <v>2807</v>
      </c>
      <c r="G2054" s="15">
        <v>5649</v>
      </c>
      <c r="H2054" s="15" t="s">
        <v>2280</v>
      </c>
      <c r="I2054" s="15" t="s">
        <v>2856</v>
      </c>
      <c r="L2054" s="15" t="s">
        <v>146</v>
      </c>
      <c r="M2054" s="15" t="s">
        <v>147</v>
      </c>
      <c r="S2054" s="15">
        <v>0.84400000000000008</v>
      </c>
      <c r="T2054" s="15">
        <v>0.84400000000000008</v>
      </c>
    </row>
    <row r="2055" spans="1:20" x14ac:dyDescent="0.25">
      <c r="A2055" s="15">
        <v>2054</v>
      </c>
      <c r="B2055" s="15" t="s">
        <v>2854</v>
      </c>
      <c r="C2055" s="15" t="s">
        <v>2846</v>
      </c>
      <c r="D2055" s="15" t="s">
        <v>2846</v>
      </c>
      <c r="E2055" s="15" t="s">
        <v>2728</v>
      </c>
      <c r="F2055" s="15" t="s">
        <v>2807</v>
      </c>
      <c r="G2055" s="15">
        <v>5650</v>
      </c>
      <c r="H2055" s="15" t="s">
        <v>2281</v>
      </c>
      <c r="I2055" s="15" t="s">
        <v>2855</v>
      </c>
      <c r="L2055" s="15" t="s">
        <v>177</v>
      </c>
      <c r="M2055" s="15" t="s">
        <v>177</v>
      </c>
      <c r="S2055" s="15">
        <v>1</v>
      </c>
      <c r="T2055" s="15">
        <v>0.26800000000000002</v>
      </c>
    </row>
    <row r="2056" spans="1:20" x14ac:dyDescent="0.25">
      <c r="A2056" s="15">
        <v>2055</v>
      </c>
      <c r="B2056" s="15" t="s">
        <v>2854</v>
      </c>
      <c r="C2056" s="15" t="s">
        <v>2846</v>
      </c>
      <c r="D2056" s="15" t="s">
        <v>2846</v>
      </c>
      <c r="E2056" s="15" t="s">
        <v>2755</v>
      </c>
      <c r="F2056" s="15" t="s">
        <v>2808</v>
      </c>
      <c r="G2056" s="15">
        <v>5651</v>
      </c>
      <c r="H2056" s="15" t="s">
        <v>2282</v>
      </c>
      <c r="I2056" s="15" t="s">
        <v>2856</v>
      </c>
      <c r="L2056" s="15" t="s">
        <v>177</v>
      </c>
      <c r="M2056" s="15" t="s">
        <v>177</v>
      </c>
      <c r="S2056" s="15">
        <v>1</v>
      </c>
      <c r="T2056" s="15">
        <v>0.93102999999999991</v>
      </c>
    </row>
    <row r="2057" spans="1:20" x14ac:dyDescent="0.25">
      <c r="A2057" s="15">
        <v>2056</v>
      </c>
      <c r="B2057" s="15" t="s">
        <v>2854</v>
      </c>
      <c r="C2057" s="15" t="s">
        <v>2846</v>
      </c>
      <c r="D2057" s="15" t="s">
        <v>2846</v>
      </c>
      <c r="E2057" s="15" t="s">
        <v>2740</v>
      </c>
      <c r="F2057" s="15" t="s">
        <v>2809</v>
      </c>
      <c r="G2057" s="15">
        <v>5654</v>
      </c>
      <c r="H2057" s="15" t="s">
        <v>2283</v>
      </c>
      <c r="I2057" s="15" t="s">
        <v>2051</v>
      </c>
      <c r="L2057" s="15" t="s">
        <v>177</v>
      </c>
      <c r="M2057" s="15" t="s">
        <v>177</v>
      </c>
      <c r="S2057" s="15">
        <v>1</v>
      </c>
      <c r="T2057" s="15">
        <v>0.1</v>
      </c>
    </row>
    <row r="2058" spans="1:20" x14ac:dyDescent="0.25">
      <c r="A2058" s="15">
        <v>2057</v>
      </c>
      <c r="B2058" s="15" t="s">
        <v>2854</v>
      </c>
      <c r="C2058" s="15" t="s">
        <v>2846</v>
      </c>
      <c r="D2058" s="15" t="s">
        <v>2846</v>
      </c>
      <c r="E2058" s="15" t="s">
        <v>2740</v>
      </c>
      <c r="F2058" s="15" t="s">
        <v>2809</v>
      </c>
      <c r="G2058" s="15">
        <v>5655</v>
      </c>
      <c r="H2058" s="15" t="s">
        <v>2284</v>
      </c>
      <c r="I2058" s="15" t="s">
        <v>2051</v>
      </c>
      <c r="L2058" s="15" t="s">
        <v>177</v>
      </c>
      <c r="M2058" s="15" t="s">
        <v>177</v>
      </c>
      <c r="S2058" s="15">
        <v>1</v>
      </c>
      <c r="T2058" s="15">
        <v>0.15</v>
      </c>
    </row>
    <row r="2059" spans="1:20" x14ac:dyDescent="0.25">
      <c r="A2059" s="15">
        <v>2058</v>
      </c>
      <c r="B2059" s="15" t="s">
        <v>2854</v>
      </c>
      <c r="C2059" s="15" t="s">
        <v>2846</v>
      </c>
      <c r="D2059" s="15" t="s">
        <v>2846</v>
      </c>
      <c r="E2059" s="15" t="s">
        <v>2789</v>
      </c>
      <c r="F2059" s="15" t="s">
        <v>2806</v>
      </c>
      <c r="G2059" s="15">
        <v>5656</v>
      </c>
      <c r="H2059" s="15" t="s">
        <v>2285</v>
      </c>
      <c r="I2059" s="15" t="s">
        <v>2051</v>
      </c>
      <c r="L2059" s="15" t="s">
        <v>177</v>
      </c>
      <c r="M2059" s="15" t="s">
        <v>177</v>
      </c>
      <c r="S2059" s="15">
        <v>1</v>
      </c>
      <c r="T2059" s="15">
        <v>1</v>
      </c>
    </row>
    <row r="2060" spans="1:20" x14ac:dyDescent="0.25">
      <c r="A2060" s="15">
        <v>2059</v>
      </c>
      <c r="B2060" s="15" t="s">
        <v>2854</v>
      </c>
      <c r="C2060" s="15" t="s">
        <v>2846</v>
      </c>
      <c r="D2060" s="15" t="s">
        <v>2846</v>
      </c>
      <c r="E2060" s="15" t="s">
        <v>2733</v>
      </c>
      <c r="F2060" s="15" t="s">
        <v>2805</v>
      </c>
      <c r="G2060" s="15">
        <v>5657</v>
      </c>
      <c r="H2060" s="15" t="s">
        <v>2286</v>
      </c>
      <c r="I2060" s="15" t="s">
        <v>2051</v>
      </c>
      <c r="L2060" s="15" t="s">
        <v>177</v>
      </c>
      <c r="M2060" s="15" t="s">
        <v>177</v>
      </c>
      <c r="S2060" s="15">
        <v>0.5</v>
      </c>
      <c r="T2060" s="15">
        <v>0.22222</v>
      </c>
    </row>
    <row r="2061" spans="1:20" x14ac:dyDescent="0.25">
      <c r="A2061" s="15">
        <v>2060</v>
      </c>
      <c r="B2061" s="15" t="s">
        <v>2854</v>
      </c>
      <c r="C2061" s="15" t="s">
        <v>2846</v>
      </c>
      <c r="D2061" s="15" t="s">
        <v>2846</v>
      </c>
      <c r="E2061" s="15" t="s">
        <v>2733</v>
      </c>
      <c r="F2061" s="15" t="s">
        <v>2785</v>
      </c>
      <c r="G2061" s="15">
        <v>5658</v>
      </c>
      <c r="H2061" s="15" t="s">
        <v>2287</v>
      </c>
      <c r="I2061" s="15" t="s">
        <v>2855</v>
      </c>
      <c r="L2061" s="15" t="s">
        <v>177</v>
      </c>
      <c r="M2061" s="15" t="s">
        <v>177</v>
      </c>
      <c r="S2061" s="15" t="s">
        <v>2731</v>
      </c>
      <c r="T2061" s="15">
        <v>0</v>
      </c>
    </row>
    <row r="2062" spans="1:20" x14ac:dyDescent="0.25">
      <c r="A2062" s="15">
        <v>2061</v>
      </c>
      <c r="B2062" s="15" t="s">
        <v>2854</v>
      </c>
      <c r="C2062" s="15" t="s">
        <v>2846</v>
      </c>
      <c r="D2062" s="15" t="s">
        <v>2846</v>
      </c>
      <c r="E2062" s="15" t="s">
        <v>2733</v>
      </c>
      <c r="F2062" s="15" t="s">
        <v>2785</v>
      </c>
      <c r="G2062" s="15">
        <v>5659</v>
      </c>
      <c r="H2062" s="15" t="s">
        <v>2288</v>
      </c>
      <c r="I2062" s="15" t="s">
        <v>2051</v>
      </c>
      <c r="L2062" s="15" t="s">
        <v>177</v>
      </c>
      <c r="M2062" s="15" t="s">
        <v>177</v>
      </c>
      <c r="S2062" s="15" t="s">
        <v>2731</v>
      </c>
      <c r="T2062" s="15">
        <v>0</v>
      </c>
    </row>
    <row r="2063" spans="1:20" x14ac:dyDescent="0.25">
      <c r="A2063" s="15">
        <v>2062</v>
      </c>
      <c r="B2063" s="15" t="s">
        <v>2854</v>
      </c>
      <c r="C2063" s="15" t="s">
        <v>2846</v>
      </c>
      <c r="D2063" s="15" t="s">
        <v>2846</v>
      </c>
      <c r="E2063" s="15" t="s">
        <v>2733</v>
      </c>
      <c r="F2063" s="15" t="s">
        <v>2785</v>
      </c>
      <c r="G2063" s="15">
        <v>5660</v>
      </c>
      <c r="H2063" s="15" t="s">
        <v>2289</v>
      </c>
      <c r="I2063" s="15" t="s">
        <v>2051</v>
      </c>
      <c r="L2063" s="15" t="s">
        <v>177</v>
      </c>
      <c r="M2063" s="15" t="s">
        <v>177</v>
      </c>
      <c r="S2063" s="15">
        <v>1</v>
      </c>
      <c r="T2063" s="15">
        <v>0.6</v>
      </c>
    </row>
    <row r="2064" spans="1:20" x14ac:dyDescent="0.25">
      <c r="A2064" s="15">
        <v>2063</v>
      </c>
      <c r="B2064" s="15" t="s">
        <v>2854</v>
      </c>
      <c r="C2064" s="15" t="s">
        <v>2846</v>
      </c>
      <c r="D2064" s="15" t="s">
        <v>2846</v>
      </c>
      <c r="E2064" s="15" t="s">
        <v>2735</v>
      </c>
      <c r="F2064" s="15" t="s">
        <v>2736</v>
      </c>
      <c r="G2064" s="15">
        <v>5661</v>
      </c>
      <c r="H2064" s="15" t="s">
        <v>2290</v>
      </c>
      <c r="I2064" s="15" t="s">
        <v>2051</v>
      </c>
      <c r="L2064" s="15" t="s">
        <v>177</v>
      </c>
      <c r="M2064" s="15" t="s">
        <v>177</v>
      </c>
      <c r="S2064" s="15">
        <v>1</v>
      </c>
      <c r="T2064" s="15">
        <v>1</v>
      </c>
    </row>
    <row r="2065" spans="1:20" x14ac:dyDescent="0.25">
      <c r="A2065" s="15">
        <v>2064</v>
      </c>
      <c r="B2065" s="15" t="s">
        <v>2854</v>
      </c>
      <c r="C2065" s="15" t="s">
        <v>2846</v>
      </c>
      <c r="D2065" s="15" t="s">
        <v>2846</v>
      </c>
      <c r="E2065" s="15" t="s">
        <v>2735</v>
      </c>
      <c r="F2065" s="15" t="s">
        <v>2736</v>
      </c>
      <c r="G2065" s="15">
        <v>5662</v>
      </c>
      <c r="H2065" s="15" t="s">
        <v>2291</v>
      </c>
      <c r="I2065" s="15" t="s">
        <v>2856</v>
      </c>
      <c r="L2065" s="15" t="s">
        <v>177</v>
      </c>
      <c r="M2065" s="15" t="s">
        <v>177</v>
      </c>
      <c r="S2065" s="15" t="s">
        <v>2731</v>
      </c>
      <c r="T2065" s="15">
        <v>0</v>
      </c>
    </row>
    <row r="2066" spans="1:20" x14ac:dyDescent="0.25">
      <c r="A2066" s="15">
        <v>2065</v>
      </c>
      <c r="B2066" s="15" t="s">
        <v>2854</v>
      </c>
      <c r="C2066" s="15" t="s">
        <v>2846</v>
      </c>
      <c r="D2066" s="15" t="s">
        <v>2846</v>
      </c>
      <c r="E2066" s="15" t="s">
        <v>2735</v>
      </c>
      <c r="F2066" s="15" t="s">
        <v>2736</v>
      </c>
      <c r="G2066" s="15">
        <v>5663</v>
      </c>
      <c r="H2066" s="15" t="s">
        <v>2292</v>
      </c>
      <c r="I2066" s="15" t="s">
        <v>2855</v>
      </c>
      <c r="L2066" s="15" t="s">
        <v>177</v>
      </c>
      <c r="M2066" s="15" t="s">
        <v>177</v>
      </c>
      <c r="S2066" s="15" t="s">
        <v>2731</v>
      </c>
      <c r="T2066" s="15">
        <v>0</v>
      </c>
    </row>
    <row r="2067" spans="1:20" x14ac:dyDescent="0.25">
      <c r="A2067" s="15">
        <v>2066</v>
      </c>
      <c r="B2067" s="15" t="s">
        <v>2854</v>
      </c>
      <c r="C2067" s="15" t="s">
        <v>2846</v>
      </c>
      <c r="D2067" s="15" t="s">
        <v>2846</v>
      </c>
      <c r="E2067" s="15" t="s">
        <v>2735</v>
      </c>
      <c r="F2067" s="15" t="s">
        <v>2736</v>
      </c>
      <c r="G2067" s="15">
        <v>5664</v>
      </c>
      <c r="H2067" s="15" t="s">
        <v>2293</v>
      </c>
      <c r="I2067" s="15" t="s">
        <v>2051</v>
      </c>
      <c r="L2067" s="15" t="s">
        <v>177</v>
      </c>
      <c r="M2067" s="15" t="s">
        <v>177</v>
      </c>
      <c r="S2067" s="15">
        <v>0</v>
      </c>
      <c r="T2067" s="15">
        <v>0</v>
      </c>
    </row>
    <row r="2068" spans="1:20" x14ac:dyDescent="0.25">
      <c r="A2068" s="15">
        <v>2067</v>
      </c>
      <c r="B2068" s="15" t="s">
        <v>2854</v>
      </c>
      <c r="C2068" s="15" t="s">
        <v>2846</v>
      </c>
      <c r="D2068" s="15" t="s">
        <v>2846</v>
      </c>
      <c r="E2068" s="15" t="s">
        <v>2728</v>
      </c>
      <c r="F2068" s="15" t="s">
        <v>2810</v>
      </c>
      <c r="G2068" s="15">
        <v>5665</v>
      </c>
      <c r="H2068" s="15" t="s">
        <v>2294</v>
      </c>
      <c r="I2068" s="15" t="s">
        <v>2051</v>
      </c>
      <c r="L2068" s="15" t="s">
        <v>177</v>
      </c>
      <c r="M2068" s="15" t="s">
        <v>177</v>
      </c>
      <c r="S2068" s="15" t="s">
        <v>2731</v>
      </c>
      <c r="T2068" s="15">
        <v>0</v>
      </c>
    </row>
    <row r="2069" spans="1:20" x14ac:dyDescent="0.25">
      <c r="A2069" s="15">
        <v>2068</v>
      </c>
      <c r="B2069" s="15" t="s">
        <v>2854</v>
      </c>
      <c r="C2069" s="15" t="s">
        <v>2846</v>
      </c>
      <c r="D2069" s="15" t="s">
        <v>2846</v>
      </c>
      <c r="E2069" s="15" t="s">
        <v>2801</v>
      </c>
      <c r="F2069" s="15" t="s">
        <v>2811</v>
      </c>
      <c r="G2069" s="15">
        <v>5666</v>
      </c>
      <c r="H2069" s="15" t="s">
        <v>2295</v>
      </c>
      <c r="I2069" s="15" t="s">
        <v>2051</v>
      </c>
      <c r="L2069" s="15" t="s">
        <v>177</v>
      </c>
      <c r="M2069" s="15" t="s">
        <v>177</v>
      </c>
      <c r="S2069" s="15">
        <v>1</v>
      </c>
      <c r="T2069" s="15">
        <v>0.2</v>
      </c>
    </row>
    <row r="2070" spans="1:20" x14ac:dyDescent="0.25">
      <c r="A2070" s="15">
        <v>2069</v>
      </c>
      <c r="B2070" s="15" t="s">
        <v>2854</v>
      </c>
      <c r="C2070" s="15" t="s">
        <v>2846</v>
      </c>
      <c r="D2070" s="15" t="s">
        <v>2846</v>
      </c>
      <c r="E2070" s="15" t="s">
        <v>2752</v>
      </c>
      <c r="F2070" s="15" t="s">
        <v>2753</v>
      </c>
      <c r="G2070" s="15">
        <v>5668</v>
      </c>
      <c r="H2070" s="15" t="s">
        <v>2296</v>
      </c>
      <c r="I2070" s="15" t="s">
        <v>2051</v>
      </c>
      <c r="L2070" s="15" t="s">
        <v>174</v>
      </c>
      <c r="M2070" s="15" t="s">
        <v>174</v>
      </c>
      <c r="S2070" s="15">
        <v>1</v>
      </c>
      <c r="T2070" s="15">
        <v>1</v>
      </c>
    </row>
    <row r="2071" spans="1:20" x14ac:dyDescent="0.25">
      <c r="A2071" s="15">
        <v>2070</v>
      </c>
      <c r="B2071" s="15" t="s">
        <v>2854</v>
      </c>
      <c r="C2071" s="15" t="s">
        <v>2846</v>
      </c>
      <c r="D2071" s="15" t="s">
        <v>2846</v>
      </c>
      <c r="E2071" s="15" t="s">
        <v>2752</v>
      </c>
      <c r="F2071" s="15" t="s">
        <v>2753</v>
      </c>
      <c r="G2071" s="15">
        <v>5669</v>
      </c>
      <c r="H2071" s="15" t="s">
        <v>2297</v>
      </c>
      <c r="I2071" s="15" t="s">
        <v>2051</v>
      </c>
      <c r="L2071" s="15" t="s">
        <v>174</v>
      </c>
      <c r="M2071" s="15" t="s">
        <v>174</v>
      </c>
      <c r="S2071" s="15">
        <v>1</v>
      </c>
      <c r="T2071" s="15">
        <v>1</v>
      </c>
    </row>
    <row r="2072" spans="1:20" x14ac:dyDescent="0.25">
      <c r="A2072" s="15">
        <v>2071</v>
      </c>
      <c r="B2072" s="15" t="s">
        <v>2854</v>
      </c>
      <c r="C2072" s="15" t="s">
        <v>2846</v>
      </c>
      <c r="D2072" s="15" t="s">
        <v>2846</v>
      </c>
      <c r="E2072" s="15" t="s">
        <v>2752</v>
      </c>
      <c r="F2072" s="15" t="s">
        <v>2753</v>
      </c>
      <c r="G2072" s="15">
        <v>5670</v>
      </c>
      <c r="H2072" s="15" t="s">
        <v>2298</v>
      </c>
      <c r="I2072" s="15" t="s">
        <v>2051</v>
      </c>
      <c r="L2072" s="15" t="s">
        <v>174</v>
      </c>
      <c r="M2072" s="15" t="s">
        <v>174</v>
      </c>
      <c r="S2072" s="15">
        <v>1</v>
      </c>
      <c r="T2072" s="15">
        <v>1</v>
      </c>
    </row>
    <row r="2073" spans="1:20" x14ac:dyDescent="0.25">
      <c r="A2073" s="15">
        <v>2072</v>
      </c>
      <c r="B2073" s="15" t="s">
        <v>2854</v>
      </c>
      <c r="C2073" s="15" t="s">
        <v>2846</v>
      </c>
      <c r="D2073" s="15" t="s">
        <v>2846</v>
      </c>
      <c r="E2073" s="15" t="s">
        <v>2752</v>
      </c>
      <c r="F2073" s="15" t="s">
        <v>2753</v>
      </c>
      <c r="G2073" s="15">
        <v>5671</v>
      </c>
      <c r="H2073" s="15" t="s">
        <v>2299</v>
      </c>
      <c r="I2073" s="15" t="s">
        <v>2051</v>
      </c>
      <c r="L2073" s="15" t="s">
        <v>174</v>
      </c>
      <c r="M2073" s="15" t="s">
        <v>174</v>
      </c>
      <c r="S2073" s="15">
        <v>1</v>
      </c>
      <c r="T2073" s="15">
        <v>0.71428999999999998</v>
      </c>
    </row>
    <row r="2074" spans="1:20" x14ac:dyDescent="0.25">
      <c r="A2074" s="15">
        <v>2073</v>
      </c>
      <c r="B2074" s="15" t="s">
        <v>2854</v>
      </c>
      <c r="C2074" s="15" t="s">
        <v>2846</v>
      </c>
      <c r="D2074" s="15" t="s">
        <v>2846</v>
      </c>
      <c r="E2074" s="15" t="s">
        <v>2752</v>
      </c>
      <c r="F2074" s="15" t="s">
        <v>2753</v>
      </c>
      <c r="G2074" s="15">
        <v>5672</v>
      </c>
      <c r="H2074" s="15" t="s">
        <v>2300</v>
      </c>
      <c r="I2074" s="15" t="s">
        <v>2051</v>
      </c>
      <c r="L2074" s="15" t="s">
        <v>174</v>
      </c>
      <c r="M2074" s="15" t="s">
        <v>174</v>
      </c>
      <c r="S2074" s="15" t="s">
        <v>2731</v>
      </c>
      <c r="T2074" s="15">
        <v>0</v>
      </c>
    </row>
    <row r="2075" spans="1:20" x14ac:dyDescent="0.25">
      <c r="A2075" s="15">
        <v>2074</v>
      </c>
      <c r="B2075" s="15" t="s">
        <v>2854</v>
      </c>
      <c r="C2075" s="15" t="s">
        <v>2846</v>
      </c>
      <c r="D2075" s="15" t="s">
        <v>2846</v>
      </c>
      <c r="E2075" s="15" t="s">
        <v>2752</v>
      </c>
      <c r="F2075" s="15" t="s">
        <v>2753</v>
      </c>
      <c r="G2075" s="15">
        <v>5673</v>
      </c>
      <c r="H2075" s="15" t="s">
        <v>2301</v>
      </c>
      <c r="I2075" s="15" t="s">
        <v>2051</v>
      </c>
      <c r="L2075" s="15" t="s">
        <v>174</v>
      </c>
      <c r="M2075" s="15" t="s">
        <v>174</v>
      </c>
      <c r="S2075" s="15">
        <v>0.56435999999999997</v>
      </c>
      <c r="T2075" s="15">
        <v>0.47897000000000001</v>
      </c>
    </row>
    <row r="2076" spans="1:20" x14ac:dyDescent="0.25">
      <c r="A2076" s="15">
        <v>2075</v>
      </c>
      <c r="B2076" s="15" t="s">
        <v>2854</v>
      </c>
      <c r="C2076" s="15" t="s">
        <v>2846</v>
      </c>
      <c r="D2076" s="15" t="s">
        <v>2846</v>
      </c>
      <c r="E2076" s="15" t="s">
        <v>2752</v>
      </c>
      <c r="F2076" s="15" t="s">
        <v>2753</v>
      </c>
      <c r="G2076" s="15">
        <v>5674</v>
      </c>
      <c r="H2076" s="15" t="s">
        <v>2302</v>
      </c>
      <c r="I2076" s="15" t="s">
        <v>2051</v>
      </c>
      <c r="L2076" s="15" t="s">
        <v>174</v>
      </c>
      <c r="M2076" s="15" t="s">
        <v>174</v>
      </c>
      <c r="S2076" s="15">
        <v>1</v>
      </c>
      <c r="T2076" s="15">
        <v>0.25</v>
      </c>
    </row>
    <row r="2077" spans="1:20" x14ac:dyDescent="0.25">
      <c r="A2077" s="15">
        <v>2076</v>
      </c>
      <c r="B2077" s="15" t="s">
        <v>2854</v>
      </c>
      <c r="C2077" s="15" t="s">
        <v>2846</v>
      </c>
      <c r="D2077" s="15" t="s">
        <v>2846</v>
      </c>
      <c r="E2077" s="15" t="s">
        <v>2752</v>
      </c>
      <c r="F2077" s="15" t="s">
        <v>2753</v>
      </c>
      <c r="G2077" s="15">
        <v>5675</v>
      </c>
      <c r="H2077" s="15" t="s">
        <v>2303</v>
      </c>
      <c r="I2077" s="15" t="s">
        <v>2051</v>
      </c>
      <c r="L2077" s="15" t="s">
        <v>174</v>
      </c>
      <c r="M2077" s="15" t="s">
        <v>174</v>
      </c>
      <c r="S2077" s="15">
        <v>7.6920000000000002E-2</v>
      </c>
      <c r="T2077" s="15">
        <v>4.3479999999999998E-2</v>
      </c>
    </row>
    <row r="2078" spans="1:20" x14ac:dyDescent="0.25">
      <c r="A2078" s="15">
        <v>2077</v>
      </c>
      <c r="B2078" s="15" t="s">
        <v>2854</v>
      </c>
      <c r="C2078" s="15" t="s">
        <v>2846</v>
      </c>
      <c r="D2078" s="15" t="s">
        <v>2846</v>
      </c>
      <c r="E2078" s="15" t="s">
        <v>2812</v>
      </c>
      <c r="F2078" s="15" t="s">
        <v>2772</v>
      </c>
      <c r="G2078" s="15">
        <v>5676</v>
      </c>
      <c r="H2078" s="15" t="s">
        <v>2304</v>
      </c>
      <c r="I2078" s="15" t="s">
        <v>2051</v>
      </c>
      <c r="L2078" s="15" t="s">
        <v>174</v>
      </c>
      <c r="M2078" s="15" t="s">
        <v>174</v>
      </c>
      <c r="S2078" s="15">
        <v>0</v>
      </c>
      <c r="T2078" s="15">
        <v>0</v>
      </c>
    </row>
    <row r="2079" spans="1:20" x14ac:dyDescent="0.25">
      <c r="A2079" s="15">
        <v>2078</v>
      </c>
      <c r="B2079" s="15" t="s">
        <v>2854</v>
      </c>
      <c r="C2079" s="15" t="s">
        <v>2846</v>
      </c>
      <c r="D2079" s="15" t="s">
        <v>2846</v>
      </c>
      <c r="E2079" s="15" t="s">
        <v>2812</v>
      </c>
      <c r="F2079" s="15" t="s">
        <v>2772</v>
      </c>
      <c r="G2079" s="15">
        <v>5677</v>
      </c>
      <c r="H2079" s="15" t="s">
        <v>2305</v>
      </c>
      <c r="I2079" s="15" t="s">
        <v>2051</v>
      </c>
      <c r="L2079" s="15" t="s">
        <v>174</v>
      </c>
      <c r="M2079" s="15" t="s">
        <v>174</v>
      </c>
      <c r="S2079" s="15">
        <v>1</v>
      </c>
      <c r="T2079" s="15">
        <v>0.4</v>
      </c>
    </row>
    <row r="2080" spans="1:20" x14ac:dyDescent="0.25">
      <c r="A2080" s="15">
        <v>2079</v>
      </c>
      <c r="B2080" s="15" t="s">
        <v>2854</v>
      </c>
      <c r="C2080" s="15" t="s">
        <v>2846</v>
      </c>
      <c r="D2080" s="15" t="s">
        <v>2846</v>
      </c>
      <c r="E2080" s="15" t="s">
        <v>2752</v>
      </c>
      <c r="F2080" s="15" t="s">
        <v>2753</v>
      </c>
      <c r="G2080" s="15">
        <v>5678</v>
      </c>
      <c r="H2080" s="15" t="s">
        <v>2306</v>
      </c>
      <c r="I2080" s="15" t="s">
        <v>2051</v>
      </c>
      <c r="L2080" s="15" t="s">
        <v>174</v>
      </c>
      <c r="M2080" s="15" t="s">
        <v>174</v>
      </c>
      <c r="S2080" s="15">
        <v>1</v>
      </c>
      <c r="T2080" s="15">
        <v>0.66721999999999992</v>
      </c>
    </row>
    <row r="2081" spans="1:20" x14ac:dyDescent="0.25">
      <c r="A2081" s="15">
        <v>2080</v>
      </c>
      <c r="B2081" s="15" t="s">
        <v>2854</v>
      </c>
      <c r="C2081" s="15" t="s">
        <v>2846</v>
      </c>
      <c r="D2081" s="15" t="s">
        <v>2846</v>
      </c>
      <c r="E2081" s="15" t="s">
        <v>2752</v>
      </c>
      <c r="F2081" s="15" t="s">
        <v>2753</v>
      </c>
      <c r="G2081" s="15">
        <v>5679</v>
      </c>
      <c r="H2081" s="15" t="s">
        <v>2307</v>
      </c>
      <c r="I2081" s="15" t="s">
        <v>2855</v>
      </c>
      <c r="L2081" s="15" t="s">
        <v>174</v>
      </c>
      <c r="M2081" s="15" t="s">
        <v>174</v>
      </c>
      <c r="S2081" s="15">
        <v>0.32069000000000003</v>
      </c>
      <c r="T2081" s="15">
        <v>0.28021000000000001</v>
      </c>
    </row>
    <row r="2082" spans="1:20" x14ac:dyDescent="0.25">
      <c r="A2082" s="15">
        <v>2081</v>
      </c>
      <c r="B2082" s="15" t="s">
        <v>2854</v>
      </c>
      <c r="C2082" s="15" t="s">
        <v>2846</v>
      </c>
      <c r="D2082" s="15" t="s">
        <v>2846</v>
      </c>
      <c r="E2082" s="15" t="s">
        <v>2752</v>
      </c>
      <c r="F2082" s="15" t="s">
        <v>2753</v>
      </c>
      <c r="G2082" s="15">
        <v>5680</v>
      </c>
      <c r="H2082" s="15" t="s">
        <v>2308</v>
      </c>
      <c r="I2082" s="15" t="s">
        <v>2856</v>
      </c>
      <c r="L2082" s="15" t="s">
        <v>174</v>
      </c>
      <c r="M2082" s="15" t="s">
        <v>174</v>
      </c>
      <c r="S2082" s="15">
        <v>1</v>
      </c>
      <c r="T2082" s="15">
        <v>0.1457</v>
      </c>
    </row>
    <row r="2083" spans="1:20" x14ac:dyDescent="0.25">
      <c r="A2083" s="15">
        <v>2082</v>
      </c>
      <c r="B2083" s="15" t="s">
        <v>2854</v>
      </c>
      <c r="C2083" s="15" t="s">
        <v>2846</v>
      </c>
      <c r="D2083" s="15" t="s">
        <v>2846</v>
      </c>
      <c r="E2083" s="15" t="s">
        <v>2752</v>
      </c>
      <c r="F2083" s="15" t="s">
        <v>2753</v>
      </c>
      <c r="G2083" s="15">
        <v>5681</v>
      </c>
      <c r="H2083" s="15" t="s">
        <v>2309</v>
      </c>
      <c r="I2083" s="15" t="s">
        <v>2855</v>
      </c>
      <c r="L2083" s="15" t="s">
        <v>174</v>
      </c>
      <c r="M2083" s="15" t="s">
        <v>174</v>
      </c>
      <c r="S2083" s="15">
        <v>0.17864000000000002</v>
      </c>
      <c r="T2083" s="15">
        <v>0.24952000000000002</v>
      </c>
    </row>
    <row r="2084" spans="1:20" x14ac:dyDescent="0.25">
      <c r="A2084" s="15">
        <v>2083</v>
      </c>
      <c r="B2084" s="15" t="s">
        <v>2854</v>
      </c>
      <c r="C2084" s="15" t="s">
        <v>2846</v>
      </c>
      <c r="D2084" s="15" t="s">
        <v>2846</v>
      </c>
      <c r="E2084" s="15" t="s">
        <v>2755</v>
      </c>
      <c r="F2084" s="15" t="s">
        <v>2783</v>
      </c>
      <c r="G2084" s="15">
        <v>5682</v>
      </c>
      <c r="H2084" s="15" t="s">
        <v>2310</v>
      </c>
      <c r="I2084" s="15" t="s">
        <v>2856</v>
      </c>
      <c r="L2084" s="15" t="s">
        <v>87</v>
      </c>
      <c r="M2084" s="15" t="s">
        <v>88</v>
      </c>
      <c r="S2084" s="15">
        <v>1</v>
      </c>
      <c r="T2084" s="15">
        <v>0.98864000000000007</v>
      </c>
    </row>
    <row r="2085" spans="1:20" x14ac:dyDescent="0.25">
      <c r="A2085" s="15">
        <v>2084</v>
      </c>
      <c r="B2085" s="15" t="s">
        <v>2854</v>
      </c>
      <c r="C2085" s="15" t="s">
        <v>2846</v>
      </c>
      <c r="D2085" s="15" t="s">
        <v>2846</v>
      </c>
      <c r="E2085" s="15" t="s">
        <v>2755</v>
      </c>
      <c r="F2085" s="15" t="s">
        <v>2783</v>
      </c>
      <c r="G2085" s="15">
        <v>5683</v>
      </c>
      <c r="H2085" s="15" t="s">
        <v>2311</v>
      </c>
      <c r="I2085" s="15" t="s">
        <v>2856</v>
      </c>
      <c r="L2085" s="15" t="s">
        <v>87</v>
      </c>
      <c r="M2085" s="15" t="s">
        <v>88</v>
      </c>
      <c r="S2085" s="15">
        <v>0</v>
      </c>
      <c r="T2085" s="15">
        <v>0</v>
      </c>
    </row>
    <row r="2086" spans="1:20" x14ac:dyDescent="0.25">
      <c r="A2086" s="15">
        <v>2085</v>
      </c>
      <c r="B2086" s="15" t="s">
        <v>2854</v>
      </c>
      <c r="C2086" s="15" t="s">
        <v>2846</v>
      </c>
      <c r="D2086" s="15" t="s">
        <v>2846</v>
      </c>
      <c r="E2086" s="15" t="s">
        <v>2755</v>
      </c>
      <c r="F2086" s="15" t="s">
        <v>2808</v>
      </c>
      <c r="G2086" s="15">
        <v>5684</v>
      </c>
      <c r="H2086" s="15" t="s">
        <v>2312</v>
      </c>
      <c r="I2086" s="15" t="s">
        <v>2855</v>
      </c>
      <c r="L2086" s="15" t="s">
        <v>87</v>
      </c>
      <c r="M2086" s="15" t="s">
        <v>88</v>
      </c>
      <c r="S2086" s="15">
        <v>1</v>
      </c>
      <c r="T2086" s="15">
        <v>0.25</v>
      </c>
    </row>
    <row r="2087" spans="1:20" x14ac:dyDescent="0.25">
      <c r="A2087" s="15">
        <v>2086</v>
      </c>
      <c r="B2087" s="15" t="s">
        <v>2854</v>
      </c>
      <c r="C2087" s="15" t="s">
        <v>2846</v>
      </c>
      <c r="D2087" s="15" t="s">
        <v>2846</v>
      </c>
      <c r="E2087" s="15" t="s">
        <v>2743</v>
      </c>
      <c r="F2087" s="15" t="s">
        <v>2746</v>
      </c>
      <c r="G2087" s="15">
        <v>5685</v>
      </c>
      <c r="H2087" s="15" t="s">
        <v>2313</v>
      </c>
      <c r="I2087" s="15" t="s">
        <v>2856</v>
      </c>
      <c r="L2087" s="15" t="s">
        <v>87</v>
      </c>
      <c r="M2087" s="15" t="s">
        <v>88</v>
      </c>
      <c r="S2087" s="15">
        <v>0.41435</v>
      </c>
      <c r="T2087" s="15">
        <v>0.33429999999999999</v>
      </c>
    </row>
    <row r="2088" spans="1:20" x14ac:dyDescent="0.25">
      <c r="A2088" s="15">
        <v>2087</v>
      </c>
      <c r="B2088" s="15" t="s">
        <v>2854</v>
      </c>
      <c r="C2088" s="15" t="s">
        <v>2846</v>
      </c>
      <c r="D2088" s="15" t="s">
        <v>2846</v>
      </c>
      <c r="E2088" s="15" t="s">
        <v>2755</v>
      </c>
      <c r="F2088" s="15" t="s">
        <v>2756</v>
      </c>
      <c r="G2088" s="15">
        <v>5688</v>
      </c>
      <c r="H2088" s="15" t="s">
        <v>2314</v>
      </c>
      <c r="I2088" s="15" t="s">
        <v>2856</v>
      </c>
      <c r="L2088" s="15" t="s">
        <v>87</v>
      </c>
      <c r="M2088" s="15" t="s">
        <v>88</v>
      </c>
      <c r="S2088" s="15">
        <v>1</v>
      </c>
      <c r="T2088" s="15">
        <v>0.94352999999999998</v>
      </c>
    </row>
    <row r="2089" spans="1:20" x14ac:dyDescent="0.25">
      <c r="A2089" s="15">
        <v>2088</v>
      </c>
      <c r="B2089" s="15" t="s">
        <v>2854</v>
      </c>
      <c r="C2089" s="15" t="s">
        <v>2846</v>
      </c>
      <c r="D2089" s="15" t="s">
        <v>2846</v>
      </c>
      <c r="E2089" s="15" t="s">
        <v>2755</v>
      </c>
      <c r="F2089" s="15" t="s">
        <v>2786</v>
      </c>
      <c r="G2089" s="15">
        <v>5689</v>
      </c>
      <c r="H2089" s="15" t="s">
        <v>2315</v>
      </c>
      <c r="I2089" s="15" t="s">
        <v>2856</v>
      </c>
      <c r="L2089" s="15" t="s">
        <v>87</v>
      </c>
      <c r="M2089" s="15" t="s">
        <v>88</v>
      </c>
      <c r="S2089" s="15">
        <v>0.96963999999999995</v>
      </c>
      <c r="T2089" s="15">
        <v>0.91252</v>
      </c>
    </row>
    <row r="2090" spans="1:20" x14ac:dyDescent="0.25">
      <c r="A2090" s="15">
        <v>2089</v>
      </c>
      <c r="B2090" s="15" t="s">
        <v>2854</v>
      </c>
      <c r="C2090" s="15" t="s">
        <v>2846</v>
      </c>
      <c r="D2090" s="15" t="s">
        <v>2846</v>
      </c>
      <c r="E2090" s="15" t="s">
        <v>2755</v>
      </c>
      <c r="F2090" s="15" t="s">
        <v>2786</v>
      </c>
      <c r="G2090" s="15">
        <v>5690</v>
      </c>
      <c r="H2090" s="15" t="s">
        <v>2316</v>
      </c>
      <c r="I2090" s="15" t="s">
        <v>2856</v>
      </c>
      <c r="L2090" s="15" t="s">
        <v>87</v>
      </c>
      <c r="M2090" s="15" t="s">
        <v>88</v>
      </c>
      <c r="S2090" s="15">
        <v>1</v>
      </c>
      <c r="T2090" s="15">
        <v>0.89340999999999993</v>
      </c>
    </row>
    <row r="2091" spans="1:20" x14ac:dyDescent="0.25">
      <c r="A2091" s="15">
        <v>2090</v>
      </c>
      <c r="B2091" s="15" t="s">
        <v>2854</v>
      </c>
      <c r="C2091" s="15" t="s">
        <v>2846</v>
      </c>
      <c r="D2091" s="15" t="s">
        <v>2846</v>
      </c>
      <c r="E2091" s="15" t="s">
        <v>2755</v>
      </c>
      <c r="F2091" s="15" t="s">
        <v>2808</v>
      </c>
      <c r="G2091" s="15">
        <v>5691</v>
      </c>
      <c r="H2091" s="15" t="s">
        <v>2317</v>
      </c>
      <c r="I2091" s="15" t="s">
        <v>2856</v>
      </c>
      <c r="L2091" s="15" t="s">
        <v>87</v>
      </c>
      <c r="M2091" s="15" t="s">
        <v>88</v>
      </c>
      <c r="S2091" s="15">
        <v>0.98416999999999999</v>
      </c>
      <c r="T2091" s="15">
        <v>0.90754000000000001</v>
      </c>
    </row>
    <row r="2092" spans="1:20" x14ac:dyDescent="0.25">
      <c r="A2092" s="15">
        <v>2091</v>
      </c>
      <c r="B2092" s="15" t="s">
        <v>2854</v>
      </c>
      <c r="C2092" s="15" t="s">
        <v>2846</v>
      </c>
      <c r="D2092" s="15" t="s">
        <v>2846</v>
      </c>
      <c r="E2092" s="15" t="s">
        <v>2755</v>
      </c>
      <c r="F2092" s="15" t="s">
        <v>2813</v>
      </c>
      <c r="G2092" s="15">
        <v>5692</v>
      </c>
      <c r="H2092" s="15" t="s">
        <v>2318</v>
      </c>
      <c r="I2092" s="15" t="s">
        <v>2855</v>
      </c>
      <c r="L2092" s="15" t="s">
        <v>87</v>
      </c>
      <c r="M2092" s="15" t="s">
        <v>88</v>
      </c>
      <c r="S2092" s="15">
        <v>0.19347999999999999</v>
      </c>
      <c r="T2092" s="15">
        <v>0.87022999999999995</v>
      </c>
    </row>
    <row r="2093" spans="1:20" x14ac:dyDescent="0.25">
      <c r="A2093" s="15">
        <v>2092</v>
      </c>
      <c r="B2093" s="15" t="s">
        <v>2854</v>
      </c>
      <c r="C2093" s="15" t="s">
        <v>2846</v>
      </c>
      <c r="D2093" s="15" t="s">
        <v>2846</v>
      </c>
      <c r="E2093" s="15" t="s">
        <v>2755</v>
      </c>
      <c r="F2093" s="15" t="s">
        <v>2813</v>
      </c>
      <c r="G2093" s="15">
        <v>5693</v>
      </c>
      <c r="H2093" s="15" t="s">
        <v>2319</v>
      </c>
      <c r="I2093" s="15" t="s">
        <v>2856</v>
      </c>
      <c r="L2093" s="15" t="s">
        <v>87</v>
      </c>
      <c r="M2093" s="15" t="s">
        <v>88</v>
      </c>
      <c r="S2093" s="15">
        <v>0.20960000000000001</v>
      </c>
      <c r="T2093" s="15">
        <v>0.82199</v>
      </c>
    </row>
    <row r="2094" spans="1:20" x14ac:dyDescent="0.25">
      <c r="A2094" s="15">
        <v>2093</v>
      </c>
      <c r="B2094" s="15" t="s">
        <v>2854</v>
      </c>
      <c r="C2094" s="15" t="s">
        <v>2846</v>
      </c>
      <c r="D2094" s="15" t="s">
        <v>2846</v>
      </c>
      <c r="E2094" s="15" t="s">
        <v>2755</v>
      </c>
      <c r="F2094" s="15" t="s">
        <v>2813</v>
      </c>
      <c r="G2094" s="15">
        <v>5694</v>
      </c>
      <c r="H2094" s="15" t="s">
        <v>2320</v>
      </c>
      <c r="I2094" s="15" t="s">
        <v>2856</v>
      </c>
      <c r="L2094" s="15" t="s">
        <v>87</v>
      </c>
      <c r="M2094" s="15" t="s">
        <v>88</v>
      </c>
      <c r="S2094" s="15">
        <v>0.20097000000000001</v>
      </c>
      <c r="T2094" s="15">
        <v>0.81459000000000004</v>
      </c>
    </row>
    <row r="2095" spans="1:20" x14ac:dyDescent="0.25">
      <c r="A2095" s="15">
        <v>2094</v>
      </c>
      <c r="B2095" s="15" t="s">
        <v>2854</v>
      </c>
      <c r="C2095" s="15" t="s">
        <v>2846</v>
      </c>
      <c r="D2095" s="15" t="s">
        <v>2846</v>
      </c>
      <c r="E2095" s="15" t="s">
        <v>2755</v>
      </c>
      <c r="F2095" s="15" t="s">
        <v>2813</v>
      </c>
      <c r="G2095" s="15">
        <v>5695</v>
      </c>
      <c r="H2095" s="15" t="s">
        <v>2321</v>
      </c>
      <c r="I2095" s="15" t="s">
        <v>2051</v>
      </c>
      <c r="L2095" s="15" t="s">
        <v>87</v>
      </c>
      <c r="M2095" s="15" t="s">
        <v>88</v>
      </c>
      <c r="S2095" s="15">
        <v>0.32856000000000002</v>
      </c>
      <c r="T2095" s="15">
        <v>0.81739000000000006</v>
      </c>
    </row>
    <row r="2096" spans="1:20" x14ac:dyDescent="0.25">
      <c r="A2096" s="15">
        <v>2095</v>
      </c>
      <c r="B2096" s="15" t="s">
        <v>2854</v>
      </c>
      <c r="C2096" s="15" t="s">
        <v>2846</v>
      </c>
      <c r="D2096" s="15" t="s">
        <v>2846</v>
      </c>
      <c r="E2096" s="15" t="s">
        <v>2755</v>
      </c>
      <c r="F2096" s="15" t="s">
        <v>2786</v>
      </c>
      <c r="G2096" s="15">
        <v>5696</v>
      </c>
      <c r="H2096" s="15" t="s">
        <v>2322</v>
      </c>
      <c r="I2096" s="15" t="s">
        <v>2051</v>
      </c>
      <c r="L2096" s="15" t="s">
        <v>87</v>
      </c>
      <c r="M2096" s="15" t="s">
        <v>88</v>
      </c>
      <c r="S2096" s="15">
        <v>0.5</v>
      </c>
      <c r="T2096" s="15">
        <v>0.25</v>
      </c>
    </row>
    <row r="2097" spans="1:20" x14ac:dyDescent="0.25">
      <c r="A2097" s="15">
        <v>2096</v>
      </c>
      <c r="B2097" s="15" t="s">
        <v>2854</v>
      </c>
      <c r="C2097" s="15" t="s">
        <v>2846</v>
      </c>
      <c r="D2097" s="15" t="s">
        <v>2846</v>
      </c>
      <c r="E2097" s="15" t="s">
        <v>2755</v>
      </c>
      <c r="F2097" s="15" t="s">
        <v>2786</v>
      </c>
      <c r="G2097" s="15">
        <v>5697</v>
      </c>
      <c r="H2097" s="15" t="s">
        <v>2323</v>
      </c>
      <c r="I2097" s="15" t="s">
        <v>2856</v>
      </c>
      <c r="L2097" s="15" t="s">
        <v>87</v>
      </c>
      <c r="M2097" s="15" t="s">
        <v>88</v>
      </c>
      <c r="S2097" s="15">
        <v>1</v>
      </c>
      <c r="T2097" s="15">
        <v>0.2</v>
      </c>
    </row>
    <row r="2098" spans="1:20" x14ac:dyDescent="0.25">
      <c r="A2098" s="15">
        <v>2097</v>
      </c>
      <c r="B2098" s="15" t="s">
        <v>2854</v>
      </c>
      <c r="C2098" s="15" t="s">
        <v>2846</v>
      </c>
      <c r="D2098" s="15" t="s">
        <v>2846</v>
      </c>
      <c r="E2098" s="15" t="s">
        <v>2801</v>
      </c>
      <c r="F2098" s="15" t="s">
        <v>2811</v>
      </c>
      <c r="G2098" s="15">
        <v>5698</v>
      </c>
      <c r="H2098" s="15" t="s">
        <v>2324</v>
      </c>
      <c r="I2098" s="15" t="s">
        <v>2051</v>
      </c>
      <c r="L2098" s="15" t="s">
        <v>87</v>
      </c>
      <c r="M2098" s="15" t="s">
        <v>88</v>
      </c>
      <c r="S2098" s="15">
        <v>0.83333000000000002</v>
      </c>
      <c r="T2098" s="15">
        <v>0.20832999999999999</v>
      </c>
    </row>
    <row r="2099" spans="1:20" x14ac:dyDescent="0.25">
      <c r="A2099" s="15">
        <v>2098</v>
      </c>
      <c r="B2099" s="15" t="s">
        <v>2854</v>
      </c>
      <c r="C2099" s="15" t="s">
        <v>2846</v>
      </c>
      <c r="D2099" s="15" t="s">
        <v>2846</v>
      </c>
      <c r="E2099" s="15" t="s">
        <v>2743</v>
      </c>
      <c r="F2099" s="15" t="s">
        <v>2746</v>
      </c>
      <c r="G2099" s="15">
        <v>5699</v>
      </c>
      <c r="H2099" s="15" t="s">
        <v>2325</v>
      </c>
      <c r="I2099" s="15" t="s">
        <v>2856</v>
      </c>
      <c r="L2099" s="15" t="s">
        <v>87</v>
      </c>
      <c r="M2099" s="15" t="s">
        <v>88</v>
      </c>
      <c r="S2099" s="15">
        <v>1</v>
      </c>
      <c r="T2099" s="15">
        <v>1</v>
      </c>
    </row>
    <row r="2100" spans="1:20" x14ac:dyDescent="0.25">
      <c r="A2100" s="15">
        <v>2099</v>
      </c>
      <c r="B2100" s="15" t="s">
        <v>2854</v>
      </c>
      <c r="C2100" s="15" t="s">
        <v>2846</v>
      </c>
      <c r="D2100" s="15" t="s">
        <v>2846</v>
      </c>
      <c r="E2100" s="15" t="s">
        <v>2743</v>
      </c>
      <c r="F2100" s="15" t="s">
        <v>2746</v>
      </c>
      <c r="G2100" s="15">
        <v>5700</v>
      </c>
      <c r="H2100" s="15" t="s">
        <v>2326</v>
      </c>
      <c r="I2100" s="15" t="s">
        <v>2856</v>
      </c>
      <c r="L2100" s="15" t="s">
        <v>87</v>
      </c>
      <c r="M2100" s="15" t="s">
        <v>88</v>
      </c>
      <c r="S2100" s="15">
        <v>1</v>
      </c>
      <c r="T2100" s="15">
        <v>0.28999999999999998</v>
      </c>
    </row>
    <row r="2101" spans="1:20" x14ac:dyDescent="0.25">
      <c r="A2101" s="15">
        <v>2100</v>
      </c>
      <c r="B2101" s="15" t="s">
        <v>2854</v>
      </c>
      <c r="C2101" s="15" t="s">
        <v>2846</v>
      </c>
      <c r="D2101" s="15" t="s">
        <v>2846</v>
      </c>
      <c r="E2101" s="15" t="s">
        <v>2733</v>
      </c>
      <c r="F2101" s="15" t="s">
        <v>2734</v>
      </c>
      <c r="G2101" s="15">
        <v>5701</v>
      </c>
      <c r="H2101" s="15" t="s">
        <v>2327</v>
      </c>
      <c r="I2101" s="15" t="s">
        <v>2856</v>
      </c>
      <c r="L2101" s="15" t="s">
        <v>87</v>
      </c>
      <c r="M2101" s="15" t="s">
        <v>88</v>
      </c>
      <c r="S2101" s="15">
        <v>1</v>
      </c>
      <c r="T2101" s="15">
        <v>1</v>
      </c>
    </row>
    <row r="2102" spans="1:20" x14ac:dyDescent="0.25">
      <c r="A2102" s="15">
        <v>2101</v>
      </c>
      <c r="B2102" s="15" t="s">
        <v>2854</v>
      </c>
      <c r="C2102" s="15" t="s">
        <v>2846</v>
      </c>
      <c r="D2102" s="15" t="s">
        <v>2846</v>
      </c>
      <c r="E2102" s="15" t="s">
        <v>2767</v>
      </c>
      <c r="F2102" s="15" t="s">
        <v>2768</v>
      </c>
      <c r="G2102" s="15">
        <v>5702</v>
      </c>
      <c r="H2102" s="15" t="s">
        <v>2328</v>
      </c>
      <c r="I2102" s="15" t="s">
        <v>2855</v>
      </c>
      <c r="L2102" s="15" t="s">
        <v>87</v>
      </c>
      <c r="M2102" s="15" t="s">
        <v>88</v>
      </c>
      <c r="S2102" s="15">
        <v>1</v>
      </c>
      <c r="T2102" s="15">
        <v>0.19550000000000001</v>
      </c>
    </row>
    <row r="2103" spans="1:20" x14ac:dyDescent="0.25">
      <c r="A2103" s="15">
        <v>2102</v>
      </c>
      <c r="B2103" s="15" t="s">
        <v>2854</v>
      </c>
      <c r="C2103" s="15" t="s">
        <v>2846</v>
      </c>
      <c r="D2103" s="15" t="s">
        <v>2846</v>
      </c>
      <c r="E2103" s="15" t="s">
        <v>2767</v>
      </c>
      <c r="F2103" s="15" t="s">
        <v>2768</v>
      </c>
      <c r="G2103" s="15">
        <v>5703</v>
      </c>
      <c r="H2103" s="15" t="s">
        <v>2329</v>
      </c>
      <c r="I2103" s="15" t="s">
        <v>2051</v>
      </c>
      <c r="L2103" s="15" t="s">
        <v>87</v>
      </c>
      <c r="M2103" s="15" t="s">
        <v>88</v>
      </c>
      <c r="S2103" s="15">
        <v>1</v>
      </c>
      <c r="T2103" s="15">
        <v>0.31142999999999998</v>
      </c>
    </row>
    <row r="2104" spans="1:20" x14ac:dyDescent="0.25">
      <c r="A2104" s="15">
        <v>2103</v>
      </c>
      <c r="B2104" s="15" t="s">
        <v>2854</v>
      </c>
      <c r="C2104" s="15" t="s">
        <v>2846</v>
      </c>
      <c r="D2104" s="15" t="s">
        <v>2846</v>
      </c>
      <c r="E2104" s="15" t="s">
        <v>2767</v>
      </c>
      <c r="F2104" s="15" t="s">
        <v>2768</v>
      </c>
      <c r="G2104" s="15">
        <v>5704</v>
      </c>
      <c r="H2104" s="15" t="s">
        <v>2330</v>
      </c>
      <c r="I2104" s="15" t="s">
        <v>2856</v>
      </c>
      <c r="L2104" s="15" t="s">
        <v>87</v>
      </c>
      <c r="M2104" s="15" t="s">
        <v>88</v>
      </c>
      <c r="S2104" s="15">
        <v>1</v>
      </c>
      <c r="T2104" s="15">
        <v>1</v>
      </c>
    </row>
    <row r="2105" spans="1:20" x14ac:dyDescent="0.25">
      <c r="A2105" s="15">
        <v>2104</v>
      </c>
      <c r="B2105" s="15" t="s">
        <v>2854</v>
      </c>
      <c r="C2105" s="15" t="s">
        <v>2846</v>
      </c>
      <c r="D2105" s="15" t="s">
        <v>2846</v>
      </c>
      <c r="E2105" s="15" t="s">
        <v>2767</v>
      </c>
      <c r="F2105" s="15" t="s">
        <v>2768</v>
      </c>
      <c r="G2105" s="15">
        <v>5705</v>
      </c>
      <c r="H2105" s="15" t="s">
        <v>2331</v>
      </c>
      <c r="I2105" s="15" t="s">
        <v>2856</v>
      </c>
      <c r="L2105" s="15" t="s">
        <v>87</v>
      </c>
      <c r="M2105" s="15" t="s">
        <v>88</v>
      </c>
      <c r="S2105" s="15">
        <v>1</v>
      </c>
      <c r="T2105" s="15">
        <v>0.65478999999999998</v>
      </c>
    </row>
    <row r="2106" spans="1:20" x14ac:dyDescent="0.25">
      <c r="A2106" s="15">
        <v>2105</v>
      </c>
      <c r="B2106" s="15" t="s">
        <v>2854</v>
      </c>
      <c r="C2106" s="15" t="s">
        <v>2846</v>
      </c>
      <c r="D2106" s="15" t="s">
        <v>2846</v>
      </c>
      <c r="E2106" s="15" t="s">
        <v>2767</v>
      </c>
      <c r="F2106" s="15" t="s">
        <v>2768</v>
      </c>
      <c r="G2106" s="15">
        <v>5706</v>
      </c>
      <c r="H2106" s="15" t="s">
        <v>2332</v>
      </c>
      <c r="I2106" s="15" t="s">
        <v>2856</v>
      </c>
      <c r="L2106" s="15" t="s">
        <v>87</v>
      </c>
      <c r="M2106" s="15" t="s">
        <v>88</v>
      </c>
      <c r="S2106" s="15">
        <v>1</v>
      </c>
      <c r="T2106" s="15">
        <v>0.47155999999999998</v>
      </c>
    </row>
    <row r="2107" spans="1:20" x14ac:dyDescent="0.25">
      <c r="A2107" s="15">
        <v>2106</v>
      </c>
      <c r="B2107" s="15" t="s">
        <v>2854</v>
      </c>
      <c r="C2107" s="15" t="s">
        <v>2846</v>
      </c>
      <c r="D2107" s="15" t="s">
        <v>2846</v>
      </c>
      <c r="E2107" s="15" t="s">
        <v>2735</v>
      </c>
      <c r="F2107" s="15" t="s">
        <v>2736</v>
      </c>
      <c r="G2107" s="15">
        <v>5707</v>
      </c>
      <c r="H2107" s="15" t="s">
        <v>2333</v>
      </c>
      <c r="I2107" s="15" t="s">
        <v>2856</v>
      </c>
      <c r="L2107" s="15" t="s">
        <v>87</v>
      </c>
      <c r="M2107" s="15" t="s">
        <v>88</v>
      </c>
      <c r="S2107" s="15">
        <v>1</v>
      </c>
      <c r="T2107" s="15">
        <v>1</v>
      </c>
    </row>
    <row r="2108" spans="1:20" x14ac:dyDescent="0.25">
      <c r="A2108" s="15">
        <v>2107</v>
      </c>
      <c r="B2108" s="15" t="s">
        <v>2854</v>
      </c>
      <c r="C2108" s="15" t="s">
        <v>2846</v>
      </c>
      <c r="D2108" s="15" t="s">
        <v>2846</v>
      </c>
      <c r="E2108" s="15" t="s">
        <v>2755</v>
      </c>
      <c r="F2108" s="15" t="s">
        <v>2756</v>
      </c>
      <c r="G2108" s="15">
        <v>5708</v>
      </c>
      <c r="H2108" s="15" t="s">
        <v>2334</v>
      </c>
      <c r="I2108" s="15" t="s">
        <v>2855</v>
      </c>
      <c r="L2108" s="15" t="s">
        <v>87</v>
      </c>
      <c r="M2108" s="15" t="s">
        <v>88</v>
      </c>
      <c r="S2108" s="15">
        <v>1</v>
      </c>
      <c r="T2108" s="15">
        <v>0.41249999999999998</v>
      </c>
    </row>
    <row r="2109" spans="1:20" x14ac:dyDescent="0.25">
      <c r="A2109" s="15">
        <v>2108</v>
      </c>
      <c r="B2109" s="15" t="s">
        <v>2854</v>
      </c>
      <c r="C2109" s="15" t="s">
        <v>2846</v>
      </c>
      <c r="D2109" s="15" t="s">
        <v>2846</v>
      </c>
      <c r="E2109" s="15" t="s">
        <v>2755</v>
      </c>
      <c r="F2109" s="15" t="s">
        <v>2783</v>
      </c>
      <c r="G2109" s="15">
        <v>5709</v>
      </c>
      <c r="H2109" s="15" t="s">
        <v>2335</v>
      </c>
      <c r="I2109" s="15" t="s">
        <v>2856</v>
      </c>
      <c r="L2109" s="15" t="s">
        <v>87</v>
      </c>
      <c r="M2109" s="15" t="s">
        <v>88</v>
      </c>
      <c r="S2109" s="15">
        <v>1</v>
      </c>
      <c r="T2109" s="15">
        <v>7.1429999999999993E-2</v>
      </c>
    </row>
    <row r="2110" spans="1:20" x14ac:dyDescent="0.25">
      <c r="A2110" s="15">
        <v>2109</v>
      </c>
      <c r="B2110" s="15" t="s">
        <v>2854</v>
      </c>
      <c r="C2110" s="15" t="s">
        <v>2846</v>
      </c>
      <c r="D2110" s="15" t="s">
        <v>2846</v>
      </c>
      <c r="E2110" s="15" t="s">
        <v>2755</v>
      </c>
      <c r="F2110" s="15" t="s">
        <v>2756</v>
      </c>
      <c r="G2110" s="15">
        <v>5710</v>
      </c>
      <c r="H2110" s="15" t="s">
        <v>2336</v>
      </c>
      <c r="I2110" s="15" t="s">
        <v>2856</v>
      </c>
      <c r="L2110" s="15" t="s">
        <v>87</v>
      </c>
      <c r="M2110" s="15" t="s">
        <v>88</v>
      </c>
      <c r="S2110" s="15">
        <v>1</v>
      </c>
      <c r="T2110" s="15">
        <v>0.48</v>
      </c>
    </row>
    <row r="2111" spans="1:20" x14ac:dyDescent="0.25">
      <c r="A2111" s="15">
        <v>2110</v>
      </c>
      <c r="B2111" s="15" t="s">
        <v>2854</v>
      </c>
      <c r="C2111" s="15" t="s">
        <v>2846</v>
      </c>
      <c r="D2111" s="15" t="s">
        <v>2846</v>
      </c>
      <c r="E2111" s="15" t="s">
        <v>2755</v>
      </c>
      <c r="F2111" s="15" t="s">
        <v>2756</v>
      </c>
      <c r="G2111" s="15">
        <v>5711</v>
      </c>
      <c r="H2111" s="15" t="s">
        <v>2337</v>
      </c>
      <c r="I2111" s="15" t="s">
        <v>2856</v>
      </c>
      <c r="L2111" s="15" t="s">
        <v>87</v>
      </c>
      <c r="M2111" s="15" t="s">
        <v>88</v>
      </c>
      <c r="S2111" s="15">
        <v>1</v>
      </c>
      <c r="T2111" s="15">
        <v>0.5</v>
      </c>
    </row>
    <row r="2112" spans="1:20" x14ac:dyDescent="0.25">
      <c r="A2112" s="15">
        <v>2111</v>
      </c>
      <c r="B2112" s="15" t="s">
        <v>2854</v>
      </c>
      <c r="C2112" s="15" t="s">
        <v>2846</v>
      </c>
      <c r="D2112" s="15" t="s">
        <v>2846</v>
      </c>
      <c r="E2112" s="15" t="s">
        <v>2755</v>
      </c>
      <c r="F2112" s="15" t="s">
        <v>2756</v>
      </c>
      <c r="G2112" s="15">
        <v>5712</v>
      </c>
      <c r="H2112" s="15" t="s">
        <v>2338</v>
      </c>
      <c r="I2112" s="15" t="s">
        <v>2856</v>
      </c>
      <c r="L2112" s="15" t="s">
        <v>87</v>
      </c>
      <c r="M2112" s="15" t="s">
        <v>88</v>
      </c>
      <c r="S2112" s="15">
        <v>1</v>
      </c>
      <c r="T2112" s="15">
        <v>0.33049999999999996</v>
      </c>
    </row>
    <row r="2113" spans="1:20" x14ac:dyDescent="0.25">
      <c r="A2113" s="15">
        <v>2112</v>
      </c>
      <c r="B2113" s="15" t="s">
        <v>2854</v>
      </c>
      <c r="C2113" s="15" t="s">
        <v>2846</v>
      </c>
      <c r="D2113" s="15" t="s">
        <v>2846</v>
      </c>
      <c r="E2113" s="15" t="s">
        <v>2755</v>
      </c>
      <c r="F2113" s="15" t="s">
        <v>2756</v>
      </c>
      <c r="G2113" s="15">
        <v>5713</v>
      </c>
      <c r="H2113" s="15" t="s">
        <v>2339</v>
      </c>
      <c r="I2113" s="15" t="s">
        <v>2856</v>
      </c>
      <c r="L2113" s="15" t="s">
        <v>87</v>
      </c>
      <c r="M2113" s="15" t="s">
        <v>88</v>
      </c>
      <c r="S2113" s="15">
        <v>1</v>
      </c>
      <c r="T2113" s="15">
        <v>1</v>
      </c>
    </row>
    <row r="2114" spans="1:20" x14ac:dyDescent="0.25">
      <c r="A2114" s="15">
        <v>2113</v>
      </c>
      <c r="B2114" s="15" t="s">
        <v>2854</v>
      </c>
      <c r="C2114" s="15" t="s">
        <v>2846</v>
      </c>
      <c r="D2114" s="15" t="s">
        <v>2846</v>
      </c>
      <c r="E2114" s="15" t="s">
        <v>2755</v>
      </c>
      <c r="F2114" s="15" t="s">
        <v>2783</v>
      </c>
      <c r="G2114" s="15">
        <v>5714</v>
      </c>
      <c r="H2114" s="15" t="s">
        <v>2340</v>
      </c>
      <c r="I2114" s="15" t="s">
        <v>2856</v>
      </c>
      <c r="L2114" s="15" t="s">
        <v>87</v>
      </c>
      <c r="M2114" s="15" t="s">
        <v>88</v>
      </c>
      <c r="S2114" s="15">
        <v>0.61331000000000002</v>
      </c>
      <c r="T2114" s="15">
        <v>0.50043000000000004</v>
      </c>
    </row>
    <row r="2115" spans="1:20" x14ac:dyDescent="0.25">
      <c r="A2115" s="15">
        <v>2114</v>
      </c>
      <c r="B2115" s="15" t="s">
        <v>2854</v>
      </c>
      <c r="C2115" s="15" t="s">
        <v>2846</v>
      </c>
      <c r="D2115" s="15" t="s">
        <v>2846</v>
      </c>
      <c r="E2115" s="15" t="s">
        <v>2755</v>
      </c>
      <c r="F2115" s="15" t="s">
        <v>2783</v>
      </c>
      <c r="G2115" s="15">
        <v>5716</v>
      </c>
      <c r="H2115" s="15" t="s">
        <v>2341</v>
      </c>
      <c r="I2115" s="15" t="s">
        <v>2856</v>
      </c>
      <c r="L2115" s="15" t="s">
        <v>87</v>
      </c>
      <c r="M2115" s="15" t="s">
        <v>88</v>
      </c>
      <c r="S2115" s="15">
        <v>1</v>
      </c>
      <c r="T2115" s="15">
        <v>6.3159999999999994E-2</v>
      </c>
    </row>
    <row r="2116" spans="1:20" x14ac:dyDescent="0.25">
      <c r="A2116" s="15">
        <v>2115</v>
      </c>
      <c r="B2116" s="15" t="s">
        <v>2854</v>
      </c>
      <c r="C2116" s="15" t="s">
        <v>2846</v>
      </c>
      <c r="D2116" s="15" t="s">
        <v>2846</v>
      </c>
      <c r="E2116" s="15" t="s">
        <v>2755</v>
      </c>
      <c r="F2116" s="15" t="s">
        <v>2783</v>
      </c>
      <c r="G2116" s="15">
        <v>5717</v>
      </c>
      <c r="H2116" s="15" t="s">
        <v>2342</v>
      </c>
      <c r="I2116" s="15" t="s">
        <v>2856</v>
      </c>
      <c r="L2116" s="15" t="s">
        <v>87</v>
      </c>
      <c r="M2116" s="15" t="s">
        <v>88</v>
      </c>
      <c r="S2116" s="15" t="s">
        <v>2731</v>
      </c>
      <c r="T2116" s="15">
        <v>0</v>
      </c>
    </row>
    <row r="2117" spans="1:20" x14ac:dyDescent="0.25">
      <c r="A2117" s="15">
        <v>2116</v>
      </c>
      <c r="B2117" s="15" t="s">
        <v>2854</v>
      </c>
      <c r="C2117" s="15" t="s">
        <v>2846</v>
      </c>
      <c r="D2117" s="15" t="s">
        <v>2846</v>
      </c>
      <c r="E2117" s="15" t="s">
        <v>2755</v>
      </c>
      <c r="F2117" s="15" t="s">
        <v>2783</v>
      </c>
      <c r="G2117" s="15">
        <v>5718</v>
      </c>
      <c r="H2117" s="15" t="s">
        <v>2343</v>
      </c>
      <c r="I2117" s="15" t="s">
        <v>2856</v>
      </c>
      <c r="L2117" s="15" t="s">
        <v>87</v>
      </c>
      <c r="M2117" s="15" t="s">
        <v>88</v>
      </c>
      <c r="S2117" s="15">
        <v>1</v>
      </c>
      <c r="T2117" s="15">
        <v>0.28571000000000002</v>
      </c>
    </row>
    <row r="2118" spans="1:20" x14ac:dyDescent="0.25">
      <c r="A2118" s="15">
        <v>2117</v>
      </c>
      <c r="B2118" s="15" t="s">
        <v>2854</v>
      </c>
      <c r="C2118" s="15" t="s">
        <v>2846</v>
      </c>
      <c r="D2118" s="15" t="s">
        <v>2846</v>
      </c>
      <c r="E2118" s="15" t="s">
        <v>2755</v>
      </c>
      <c r="F2118" s="15" t="s">
        <v>2783</v>
      </c>
      <c r="G2118" s="15">
        <v>5719</v>
      </c>
      <c r="H2118" s="15" t="s">
        <v>2344</v>
      </c>
      <c r="I2118" s="15" t="s">
        <v>2856</v>
      </c>
      <c r="L2118" s="15" t="s">
        <v>87</v>
      </c>
      <c r="M2118" s="15" t="s">
        <v>88</v>
      </c>
      <c r="S2118" s="15">
        <v>0.90540000000000009</v>
      </c>
      <c r="T2118" s="15">
        <v>0.80831999999999993</v>
      </c>
    </row>
    <row r="2119" spans="1:20" x14ac:dyDescent="0.25">
      <c r="A2119" s="15">
        <v>2118</v>
      </c>
      <c r="B2119" s="15" t="s">
        <v>2854</v>
      </c>
      <c r="C2119" s="15" t="s">
        <v>2846</v>
      </c>
      <c r="D2119" s="15" t="s">
        <v>2846</v>
      </c>
      <c r="E2119" s="15" t="s">
        <v>2755</v>
      </c>
      <c r="F2119" s="15" t="s">
        <v>2783</v>
      </c>
      <c r="G2119" s="15">
        <v>5720</v>
      </c>
      <c r="H2119" s="15" t="s">
        <v>2345</v>
      </c>
      <c r="I2119" s="15" t="s">
        <v>2856</v>
      </c>
      <c r="L2119" s="15" t="s">
        <v>87</v>
      </c>
      <c r="M2119" s="15" t="s">
        <v>88</v>
      </c>
      <c r="S2119" s="15">
        <v>0.97614000000000001</v>
      </c>
      <c r="T2119" s="15">
        <v>0.48296999999999995</v>
      </c>
    </row>
    <row r="2120" spans="1:20" x14ac:dyDescent="0.25">
      <c r="A2120" s="15">
        <v>2119</v>
      </c>
      <c r="B2120" s="15" t="s">
        <v>2854</v>
      </c>
      <c r="C2120" s="15" t="s">
        <v>2846</v>
      </c>
      <c r="D2120" s="15" t="s">
        <v>2846</v>
      </c>
      <c r="E2120" s="15" t="s">
        <v>2755</v>
      </c>
      <c r="F2120" s="15" t="s">
        <v>2783</v>
      </c>
      <c r="G2120" s="15">
        <v>5721</v>
      </c>
      <c r="H2120" s="15" t="s">
        <v>2346</v>
      </c>
      <c r="I2120" s="15" t="s">
        <v>2855</v>
      </c>
      <c r="L2120" s="15" t="s">
        <v>87</v>
      </c>
      <c r="M2120" s="15" t="s">
        <v>88</v>
      </c>
      <c r="S2120" s="15">
        <v>1</v>
      </c>
      <c r="T2120" s="15">
        <v>0.25607000000000002</v>
      </c>
    </row>
    <row r="2121" spans="1:20" x14ac:dyDescent="0.25">
      <c r="A2121" s="15">
        <v>2120</v>
      </c>
      <c r="B2121" s="15" t="s">
        <v>2854</v>
      </c>
      <c r="C2121" s="15" t="s">
        <v>2846</v>
      </c>
      <c r="D2121" s="15" t="s">
        <v>2846</v>
      </c>
      <c r="E2121" s="15" t="s">
        <v>2755</v>
      </c>
      <c r="F2121" s="15" t="s">
        <v>2783</v>
      </c>
      <c r="G2121" s="15">
        <v>5722</v>
      </c>
      <c r="H2121" s="15" t="s">
        <v>2347</v>
      </c>
      <c r="I2121" s="15" t="s">
        <v>2856</v>
      </c>
      <c r="L2121" s="15" t="s">
        <v>87</v>
      </c>
      <c r="M2121" s="15" t="s">
        <v>88</v>
      </c>
      <c r="S2121" s="15">
        <v>1</v>
      </c>
      <c r="T2121" s="15">
        <v>1</v>
      </c>
    </row>
    <row r="2122" spans="1:20" x14ac:dyDescent="0.25">
      <c r="A2122" s="15">
        <v>2121</v>
      </c>
      <c r="B2122" s="15" t="s">
        <v>2854</v>
      </c>
      <c r="C2122" s="15" t="s">
        <v>2846</v>
      </c>
      <c r="D2122" s="15" t="s">
        <v>2846</v>
      </c>
      <c r="E2122" s="15" t="s">
        <v>2740</v>
      </c>
      <c r="F2122" s="15" t="s">
        <v>2803</v>
      </c>
      <c r="G2122" s="15">
        <v>5723</v>
      </c>
      <c r="H2122" s="15" t="s">
        <v>2348</v>
      </c>
      <c r="I2122" s="15" t="s">
        <v>2856</v>
      </c>
      <c r="L2122" s="15" t="s">
        <v>87</v>
      </c>
      <c r="M2122" s="15" t="s">
        <v>88</v>
      </c>
      <c r="S2122" s="15">
        <v>1</v>
      </c>
      <c r="T2122" s="15">
        <v>0.49249999999999999</v>
      </c>
    </row>
    <row r="2123" spans="1:20" x14ac:dyDescent="0.25">
      <c r="A2123" s="15">
        <v>2122</v>
      </c>
      <c r="B2123" s="15" t="s">
        <v>2854</v>
      </c>
      <c r="C2123" s="15" t="s">
        <v>2846</v>
      </c>
      <c r="D2123" s="15" t="s">
        <v>2846</v>
      </c>
      <c r="E2123" s="15" t="s">
        <v>2814</v>
      </c>
      <c r="F2123" s="15" t="s">
        <v>2772</v>
      </c>
      <c r="G2123" s="15">
        <v>5724</v>
      </c>
      <c r="H2123" s="15" t="s">
        <v>2349</v>
      </c>
      <c r="I2123" s="15" t="s">
        <v>2856</v>
      </c>
      <c r="L2123" s="15" t="s">
        <v>87</v>
      </c>
      <c r="M2123" s="15" t="s">
        <v>88</v>
      </c>
      <c r="S2123" s="15">
        <v>1</v>
      </c>
      <c r="T2123" s="15">
        <v>0.87187999999999999</v>
      </c>
    </row>
    <row r="2124" spans="1:20" x14ac:dyDescent="0.25">
      <c r="A2124" s="15">
        <v>2123</v>
      </c>
      <c r="B2124" s="15" t="s">
        <v>2854</v>
      </c>
      <c r="C2124" s="15" t="s">
        <v>2846</v>
      </c>
      <c r="D2124" s="15" t="s">
        <v>2846</v>
      </c>
      <c r="E2124" s="15" t="s">
        <v>2815</v>
      </c>
      <c r="F2124" s="15" t="s">
        <v>2772</v>
      </c>
      <c r="G2124" s="15">
        <v>5725</v>
      </c>
      <c r="H2124" s="15" t="s">
        <v>2350</v>
      </c>
      <c r="I2124" s="15" t="s">
        <v>2856</v>
      </c>
      <c r="L2124" s="15" t="s">
        <v>87</v>
      </c>
      <c r="M2124" s="15" t="s">
        <v>88</v>
      </c>
      <c r="S2124" s="15">
        <v>1</v>
      </c>
      <c r="T2124" s="15">
        <v>1</v>
      </c>
    </row>
    <row r="2125" spans="1:20" x14ac:dyDescent="0.25">
      <c r="A2125" s="15">
        <v>2124</v>
      </c>
      <c r="B2125" s="15" t="s">
        <v>2854</v>
      </c>
      <c r="C2125" s="15" t="s">
        <v>2846</v>
      </c>
      <c r="D2125" s="15" t="s">
        <v>2846</v>
      </c>
      <c r="E2125" s="15" t="s">
        <v>2816</v>
      </c>
      <c r="F2125" s="15" t="s">
        <v>2772</v>
      </c>
      <c r="G2125" s="15">
        <v>5726</v>
      </c>
      <c r="H2125" s="15" t="s">
        <v>2351</v>
      </c>
      <c r="I2125" s="15" t="s">
        <v>2856</v>
      </c>
      <c r="L2125" s="15" t="s">
        <v>87</v>
      </c>
      <c r="M2125" s="15" t="s">
        <v>88</v>
      </c>
      <c r="S2125" s="15">
        <v>0.98813000000000006</v>
      </c>
      <c r="T2125" s="15">
        <v>0.88102999999999998</v>
      </c>
    </row>
    <row r="2126" spans="1:20" x14ac:dyDescent="0.25">
      <c r="A2126" s="15">
        <v>2125</v>
      </c>
      <c r="B2126" s="15" t="s">
        <v>2854</v>
      </c>
      <c r="C2126" s="15" t="s">
        <v>2846</v>
      </c>
      <c r="D2126" s="15" t="s">
        <v>2846</v>
      </c>
      <c r="E2126" s="15" t="s">
        <v>2816</v>
      </c>
      <c r="F2126" s="15" t="s">
        <v>2772</v>
      </c>
      <c r="G2126" s="15">
        <v>5727</v>
      </c>
      <c r="H2126" s="15" t="s">
        <v>2352</v>
      </c>
      <c r="I2126" s="15" t="s">
        <v>2856</v>
      </c>
      <c r="L2126" s="15" t="s">
        <v>87</v>
      </c>
      <c r="M2126" s="15" t="s">
        <v>88</v>
      </c>
      <c r="S2126" s="15">
        <v>0.99114999999999998</v>
      </c>
      <c r="T2126" s="15">
        <v>0.87257000000000007</v>
      </c>
    </row>
    <row r="2127" spans="1:20" x14ac:dyDescent="0.25">
      <c r="A2127" s="15">
        <v>2126</v>
      </c>
      <c r="B2127" s="15" t="s">
        <v>2854</v>
      </c>
      <c r="C2127" s="15" t="s">
        <v>2846</v>
      </c>
      <c r="D2127" s="15" t="s">
        <v>2846</v>
      </c>
      <c r="E2127" s="15" t="s">
        <v>2817</v>
      </c>
      <c r="F2127" s="15" t="s">
        <v>2818</v>
      </c>
      <c r="G2127" s="15">
        <v>5728</v>
      </c>
      <c r="H2127" s="15" t="s">
        <v>2353</v>
      </c>
      <c r="I2127" s="15" t="s">
        <v>2856</v>
      </c>
      <c r="L2127" s="15" t="s">
        <v>122</v>
      </c>
      <c r="M2127" s="15" t="s">
        <v>123</v>
      </c>
      <c r="S2127" s="15">
        <v>0.21097000000000002</v>
      </c>
      <c r="T2127" s="15">
        <v>0.89568000000000003</v>
      </c>
    </row>
    <row r="2128" spans="1:20" x14ac:dyDescent="0.25">
      <c r="A2128" s="15">
        <v>2127</v>
      </c>
      <c r="B2128" s="15" t="s">
        <v>2854</v>
      </c>
      <c r="C2128" s="15" t="s">
        <v>2846</v>
      </c>
      <c r="D2128" s="15" t="s">
        <v>2846</v>
      </c>
      <c r="E2128" s="15" t="s">
        <v>2817</v>
      </c>
      <c r="F2128" s="15" t="s">
        <v>2818</v>
      </c>
      <c r="G2128" s="15">
        <v>5729</v>
      </c>
      <c r="H2128" s="15" t="s">
        <v>2354</v>
      </c>
      <c r="I2128" s="15" t="s">
        <v>2856</v>
      </c>
      <c r="L2128" s="15" t="s">
        <v>122</v>
      </c>
      <c r="M2128" s="15" t="s">
        <v>123</v>
      </c>
      <c r="S2128" s="15">
        <v>0.69533</v>
      </c>
      <c r="T2128" s="15">
        <v>0.69533</v>
      </c>
    </row>
    <row r="2129" spans="1:20" x14ac:dyDescent="0.25">
      <c r="A2129" s="15">
        <v>2128</v>
      </c>
      <c r="B2129" s="15" t="s">
        <v>2854</v>
      </c>
      <c r="C2129" s="15" t="s">
        <v>2846</v>
      </c>
      <c r="D2129" s="15" t="s">
        <v>2846</v>
      </c>
      <c r="E2129" s="15" t="s">
        <v>2817</v>
      </c>
      <c r="F2129" s="15" t="s">
        <v>2818</v>
      </c>
      <c r="G2129" s="15">
        <v>5730</v>
      </c>
      <c r="H2129" s="15" t="s">
        <v>2355</v>
      </c>
      <c r="I2129" s="15" t="s">
        <v>2856</v>
      </c>
      <c r="L2129" s="15" t="s">
        <v>122</v>
      </c>
      <c r="M2129" s="15" t="s">
        <v>123</v>
      </c>
      <c r="S2129" s="15">
        <v>1</v>
      </c>
      <c r="T2129" s="15">
        <v>0.96650000000000003</v>
      </c>
    </row>
    <row r="2130" spans="1:20" x14ac:dyDescent="0.25">
      <c r="A2130" s="15">
        <v>2129</v>
      </c>
      <c r="B2130" s="15" t="s">
        <v>2854</v>
      </c>
      <c r="C2130" s="15" t="s">
        <v>2846</v>
      </c>
      <c r="D2130" s="15" t="s">
        <v>2846</v>
      </c>
      <c r="E2130" s="15" t="s">
        <v>2760</v>
      </c>
      <c r="F2130" s="15" t="s">
        <v>2820</v>
      </c>
      <c r="G2130" s="15">
        <v>5731</v>
      </c>
      <c r="H2130" s="15" t="s">
        <v>2356</v>
      </c>
      <c r="I2130" s="15" t="s">
        <v>2855</v>
      </c>
      <c r="L2130" s="15" t="s">
        <v>122</v>
      </c>
      <c r="M2130" s="15" t="s">
        <v>123</v>
      </c>
      <c r="S2130" s="15">
        <v>0.50970000000000004</v>
      </c>
      <c r="T2130" s="15">
        <v>0.42859999999999998</v>
      </c>
    </row>
    <row r="2131" spans="1:20" x14ac:dyDescent="0.25">
      <c r="A2131" s="15">
        <v>2130</v>
      </c>
      <c r="B2131" s="15" t="s">
        <v>2854</v>
      </c>
      <c r="C2131" s="15" t="s">
        <v>2846</v>
      </c>
      <c r="D2131" s="15" t="s">
        <v>2846</v>
      </c>
      <c r="E2131" s="15" t="s">
        <v>2760</v>
      </c>
      <c r="F2131" s="15" t="s">
        <v>2820</v>
      </c>
      <c r="G2131" s="15">
        <v>5732</v>
      </c>
      <c r="H2131" s="15" t="s">
        <v>2357</v>
      </c>
      <c r="I2131" s="15" t="s">
        <v>2855</v>
      </c>
      <c r="L2131" s="15" t="s">
        <v>122</v>
      </c>
      <c r="M2131" s="15" t="s">
        <v>123</v>
      </c>
      <c r="S2131" s="15">
        <v>0</v>
      </c>
      <c r="T2131" s="15">
        <v>0</v>
      </c>
    </row>
    <row r="2132" spans="1:20" x14ac:dyDescent="0.25">
      <c r="A2132" s="15">
        <v>2131</v>
      </c>
      <c r="B2132" s="15" t="s">
        <v>2854</v>
      </c>
      <c r="C2132" s="15" t="s">
        <v>2846</v>
      </c>
      <c r="D2132" s="15" t="s">
        <v>2846</v>
      </c>
      <c r="E2132" s="15" t="s">
        <v>2817</v>
      </c>
      <c r="F2132" s="15" t="s">
        <v>2818</v>
      </c>
      <c r="G2132" s="15">
        <v>5733</v>
      </c>
      <c r="H2132" s="15" t="s">
        <v>2358</v>
      </c>
      <c r="I2132" s="15" t="s">
        <v>2856</v>
      </c>
      <c r="L2132" s="15" t="s">
        <v>122</v>
      </c>
      <c r="M2132" s="15" t="s">
        <v>123</v>
      </c>
      <c r="S2132" s="15">
        <v>1</v>
      </c>
      <c r="T2132" s="15">
        <v>1</v>
      </c>
    </row>
    <row r="2133" spans="1:20" x14ac:dyDescent="0.25">
      <c r="A2133" s="15">
        <v>2132</v>
      </c>
      <c r="B2133" s="15" t="s">
        <v>2854</v>
      </c>
      <c r="C2133" s="15" t="s">
        <v>2846</v>
      </c>
      <c r="D2133" s="15" t="s">
        <v>2846</v>
      </c>
      <c r="E2133" s="15" t="s">
        <v>2817</v>
      </c>
      <c r="F2133" s="15" t="s">
        <v>2821</v>
      </c>
      <c r="G2133" s="15">
        <v>5734</v>
      </c>
      <c r="H2133" s="15" t="s">
        <v>2359</v>
      </c>
      <c r="I2133" s="15" t="s">
        <v>2856</v>
      </c>
      <c r="L2133" s="15" t="s">
        <v>122</v>
      </c>
      <c r="M2133" s="15" t="s">
        <v>123</v>
      </c>
      <c r="S2133" s="15">
        <v>1</v>
      </c>
      <c r="T2133" s="15">
        <v>0.1144</v>
      </c>
    </row>
    <row r="2134" spans="1:20" x14ac:dyDescent="0.25">
      <c r="A2134" s="15">
        <v>2133</v>
      </c>
      <c r="B2134" s="15" t="s">
        <v>2854</v>
      </c>
      <c r="C2134" s="15" t="s">
        <v>2846</v>
      </c>
      <c r="D2134" s="15" t="s">
        <v>2846</v>
      </c>
      <c r="E2134" s="15" t="s">
        <v>2817</v>
      </c>
      <c r="F2134" s="15" t="s">
        <v>2821</v>
      </c>
      <c r="G2134" s="15">
        <v>5735</v>
      </c>
      <c r="H2134" s="15" t="s">
        <v>2360</v>
      </c>
      <c r="I2134" s="15" t="s">
        <v>2856</v>
      </c>
      <c r="L2134" s="15" t="s">
        <v>122</v>
      </c>
      <c r="M2134" s="15" t="s">
        <v>123</v>
      </c>
      <c r="S2134" s="15">
        <v>1</v>
      </c>
      <c r="T2134" s="15">
        <v>1</v>
      </c>
    </row>
    <row r="2135" spans="1:20" x14ac:dyDescent="0.25">
      <c r="A2135" s="15">
        <v>2134</v>
      </c>
      <c r="B2135" s="15" t="s">
        <v>2854</v>
      </c>
      <c r="C2135" s="15" t="s">
        <v>2846</v>
      </c>
      <c r="D2135" s="15" t="s">
        <v>2846</v>
      </c>
      <c r="E2135" s="15" t="s">
        <v>2760</v>
      </c>
      <c r="F2135" s="15" t="s">
        <v>2820</v>
      </c>
      <c r="G2135" s="15">
        <v>5736</v>
      </c>
      <c r="H2135" s="15" t="s">
        <v>2361</v>
      </c>
      <c r="I2135" s="15" t="s">
        <v>2855</v>
      </c>
      <c r="L2135" s="15" t="s">
        <v>122</v>
      </c>
      <c r="M2135" s="15" t="s">
        <v>123</v>
      </c>
      <c r="S2135" s="15">
        <v>1</v>
      </c>
      <c r="T2135" s="15">
        <v>0.95950000000000002</v>
      </c>
    </row>
    <row r="2136" spans="1:20" x14ac:dyDescent="0.25">
      <c r="A2136" s="15">
        <v>2135</v>
      </c>
      <c r="B2136" s="15" t="s">
        <v>2854</v>
      </c>
      <c r="C2136" s="15" t="s">
        <v>2846</v>
      </c>
      <c r="D2136" s="15" t="s">
        <v>2846</v>
      </c>
      <c r="E2136" s="15" t="s">
        <v>2760</v>
      </c>
      <c r="F2136" s="15" t="s">
        <v>2820</v>
      </c>
      <c r="G2136" s="15">
        <v>5737</v>
      </c>
      <c r="H2136" s="15" t="s">
        <v>2362</v>
      </c>
      <c r="I2136" s="15" t="s">
        <v>2856</v>
      </c>
      <c r="L2136" s="15" t="s">
        <v>122</v>
      </c>
      <c r="M2136" s="15" t="s">
        <v>123</v>
      </c>
      <c r="S2136" s="15">
        <v>0</v>
      </c>
      <c r="T2136" s="15">
        <v>0</v>
      </c>
    </row>
    <row r="2137" spans="1:20" x14ac:dyDescent="0.25">
      <c r="A2137" s="15">
        <v>2136</v>
      </c>
      <c r="B2137" s="15" t="s">
        <v>2854</v>
      </c>
      <c r="C2137" s="15" t="s">
        <v>2846</v>
      </c>
      <c r="D2137" s="15" t="s">
        <v>2846</v>
      </c>
      <c r="E2137" s="15" t="s">
        <v>2760</v>
      </c>
      <c r="F2137" s="15" t="s">
        <v>2820</v>
      </c>
      <c r="G2137" s="15">
        <v>5738</v>
      </c>
      <c r="H2137" s="15" t="s">
        <v>2363</v>
      </c>
      <c r="I2137" s="15" t="s">
        <v>2856</v>
      </c>
      <c r="L2137" s="15" t="s">
        <v>122</v>
      </c>
      <c r="M2137" s="15" t="s">
        <v>123</v>
      </c>
      <c r="S2137" s="15">
        <v>0.63980999999999999</v>
      </c>
      <c r="T2137" s="15">
        <v>0.45490000000000003</v>
      </c>
    </row>
    <row r="2138" spans="1:20" x14ac:dyDescent="0.25">
      <c r="A2138" s="15">
        <v>2137</v>
      </c>
      <c r="B2138" s="15" t="s">
        <v>2854</v>
      </c>
      <c r="C2138" s="15" t="s">
        <v>2846</v>
      </c>
      <c r="D2138" s="15" t="s">
        <v>2846</v>
      </c>
      <c r="E2138" s="15" t="s">
        <v>2760</v>
      </c>
      <c r="F2138" s="15" t="s">
        <v>2820</v>
      </c>
      <c r="G2138" s="15">
        <v>5739</v>
      </c>
      <c r="H2138" s="15" t="s">
        <v>2364</v>
      </c>
      <c r="I2138" s="15" t="s">
        <v>2856</v>
      </c>
      <c r="L2138" s="15" t="s">
        <v>122</v>
      </c>
      <c r="M2138" s="15" t="s">
        <v>123</v>
      </c>
      <c r="S2138" s="15" t="s">
        <v>2731</v>
      </c>
      <c r="T2138" s="15">
        <v>2.86E-2</v>
      </c>
    </row>
    <row r="2139" spans="1:20" x14ac:dyDescent="0.25">
      <c r="A2139" s="15">
        <v>2138</v>
      </c>
      <c r="B2139" s="15" t="s">
        <v>2854</v>
      </c>
      <c r="C2139" s="15" t="s">
        <v>2846</v>
      </c>
      <c r="D2139" s="15" t="s">
        <v>2846</v>
      </c>
      <c r="E2139" s="15" t="s">
        <v>2817</v>
      </c>
      <c r="F2139" s="15" t="s">
        <v>2821</v>
      </c>
      <c r="G2139" s="15">
        <v>5740</v>
      </c>
      <c r="H2139" s="15" t="s">
        <v>2365</v>
      </c>
      <c r="I2139" s="15" t="s">
        <v>2856</v>
      </c>
      <c r="L2139" s="15" t="s">
        <v>122</v>
      </c>
      <c r="M2139" s="15" t="s">
        <v>123</v>
      </c>
      <c r="S2139" s="15" t="s">
        <v>2731</v>
      </c>
      <c r="T2139" s="15">
        <v>0</v>
      </c>
    </row>
    <row r="2140" spans="1:20" x14ac:dyDescent="0.25">
      <c r="A2140" s="15">
        <v>2139</v>
      </c>
      <c r="B2140" s="15" t="s">
        <v>2854</v>
      </c>
      <c r="C2140" s="15" t="s">
        <v>2846</v>
      </c>
      <c r="D2140" s="15" t="s">
        <v>2846</v>
      </c>
      <c r="E2140" s="15" t="s">
        <v>2760</v>
      </c>
      <c r="F2140" s="15" t="s">
        <v>2820</v>
      </c>
      <c r="G2140" s="15">
        <v>5741</v>
      </c>
      <c r="H2140" s="15" t="s">
        <v>2366</v>
      </c>
      <c r="I2140" s="15" t="s">
        <v>2855</v>
      </c>
      <c r="L2140" s="15" t="s">
        <v>122</v>
      </c>
      <c r="M2140" s="15" t="s">
        <v>123</v>
      </c>
      <c r="S2140" s="15">
        <v>0.36995</v>
      </c>
      <c r="T2140" s="15">
        <v>0.25785000000000002</v>
      </c>
    </row>
    <row r="2141" spans="1:20" x14ac:dyDescent="0.25">
      <c r="A2141" s="15">
        <v>2140</v>
      </c>
      <c r="B2141" s="15" t="s">
        <v>2854</v>
      </c>
      <c r="C2141" s="15" t="s">
        <v>2846</v>
      </c>
      <c r="D2141" s="15" t="s">
        <v>2846</v>
      </c>
      <c r="E2141" s="15" t="s">
        <v>2817</v>
      </c>
      <c r="F2141" s="15" t="s">
        <v>2818</v>
      </c>
      <c r="G2141" s="15">
        <v>5742</v>
      </c>
      <c r="H2141" s="15" t="s">
        <v>2367</v>
      </c>
      <c r="I2141" s="15" t="s">
        <v>2856</v>
      </c>
      <c r="L2141" s="15" t="s">
        <v>122</v>
      </c>
      <c r="M2141" s="15" t="s">
        <v>123</v>
      </c>
      <c r="S2141" s="15" t="s">
        <v>2731</v>
      </c>
      <c r="T2141" s="15">
        <v>0</v>
      </c>
    </row>
    <row r="2142" spans="1:20" x14ac:dyDescent="0.25">
      <c r="A2142" s="15">
        <v>2141</v>
      </c>
      <c r="B2142" s="15" t="s">
        <v>2854</v>
      </c>
      <c r="C2142" s="15" t="s">
        <v>2846</v>
      </c>
      <c r="D2142" s="15" t="s">
        <v>2846</v>
      </c>
      <c r="E2142" s="15" t="s">
        <v>2733</v>
      </c>
      <c r="F2142" s="15" t="s">
        <v>2734</v>
      </c>
      <c r="G2142" s="15">
        <v>5743</v>
      </c>
      <c r="H2142" s="15" t="s">
        <v>2368</v>
      </c>
      <c r="I2142" s="15" t="s">
        <v>2855</v>
      </c>
      <c r="L2142" s="15" t="s">
        <v>122</v>
      </c>
      <c r="M2142" s="15" t="s">
        <v>123</v>
      </c>
      <c r="S2142" s="15">
        <v>0.39901999999999999</v>
      </c>
      <c r="T2142" s="15">
        <v>0.38354999999999995</v>
      </c>
    </row>
    <row r="2143" spans="1:20" x14ac:dyDescent="0.25">
      <c r="A2143" s="15">
        <v>2142</v>
      </c>
      <c r="B2143" s="15" t="s">
        <v>2854</v>
      </c>
      <c r="C2143" s="15" t="s">
        <v>2846</v>
      </c>
      <c r="D2143" s="15" t="s">
        <v>2846</v>
      </c>
      <c r="E2143" s="15" t="s">
        <v>2817</v>
      </c>
      <c r="F2143" s="15" t="s">
        <v>2821</v>
      </c>
      <c r="G2143" s="15">
        <v>5744</v>
      </c>
      <c r="H2143" s="15" t="s">
        <v>2369</v>
      </c>
      <c r="I2143" s="15" t="s">
        <v>2855</v>
      </c>
      <c r="L2143" s="15" t="s">
        <v>122</v>
      </c>
      <c r="M2143" s="15" t="s">
        <v>123</v>
      </c>
      <c r="S2143" s="15">
        <v>0.84211000000000003</v>
      </c>
      <c r="T2143" s="15">
        <v>0.84211000000000003</v>
      </c>
    </row>
    <row r="2144" spans="1:20" x14ac:dyDescent="0.25">
      <c r="A2144" s="15">
        <v>2143</v>
      </c>
      <c r="B2144" s="15" t="s">
        <v>2854</v>
      </c>
      <c r="C2144" s="15" t="s">
        <v>2846</v>
      </c>
      <c r="D2144" s="15" t="s">
        <v>2846</v>
      </c>
      <c r="E2144" s="15" t="s">
        <v>2817</v>
      </c>
      <c r="F2144" s="15" t="s">
        <v>2821</v>
      </c>
      <c r="G2144" s="15">
        <v>5745</v>
      </c>
      <c r="H2144" s="15" t="s">
        <v>2370</v>
      </c>
      <c r="I2144" s="15" t="s">
        <v>2855</v>
      </c>
      <c r="L2144" s="15" t="s">
        <v>122</v>
      </c>
      <c r="M2144" s="15" t="s">
        <v>123</v>
      </c>
      <c r="S2144" s="15">
        <v>1</v>
      </c>
      <c r="T2144" s="15">
        <v>1</v>
      </c>
    </row>
    <row r="2145" spans="1:20" x14ac:dyDescent="0.25">
      <c r="A2145" s="15">
        <v>2144</v>
      </c>
      <c r="B2145" s="15" t="s">
        <v>2854</v>
      </c>
      <c r="C2145" s="15" t="s">
        <v>2846</v>
      </c>
      <c r="D2145" s="15" t="s">
        <v>2846</v>
      </c>
      <c r="E2145" s="15" t="s">
        <v>2817</v>
      </c>
      <c r="F2145" s="15" t="s">
        <v>2821</v>
      </c>
      <c r="G2145" s="15">
        <v>5746</v>
      </c>
      <c r="H2145" s="15" t="s">
        <v>2371</v>
      </c>
      <c r="I2145" s="15" t="s">
        <v>2856</v>
      </c>
      <c r="L2145" s="15" t="s">
        <v>122</v>
      </c>
      <c r="M2145" s="15" t="s">
        <v>123</v>
      </c>
      <c r="S2145" s="15">
        <v>1</v>
      </c>
      <c r="T2145" s="15">
        <v>1</v>
      </c>
    </row>
    <row r="2146" spans="1:20" x14ac:dyDescent="0.25">
      <c r="A2146" s="15">
        <v>2145</v>
      </c>
      <c r="B2146" s="15" t="s">
        <v>2854</v>
      </c>
      <c r="C2146" s="15" t="s">
        <v>2846</v>
      </c>
      <c r="D2146" s="15" t="s">
        <v>2846</v>
      </c>
      <c r="E2146" s="15" t="s">
        <v>2817</v>
      </c>
      <c r="F2146" s="15" t="s">
        <v>2821</v>
      </c>
      <c r="G2146" s="15">
        <v>5747</v>
      </c>
      <c r="H2146" s="15" t="s">
        <v>2372</v>
      </c>
      <c r="I2146" s="15" t="s">
        <v>2856</v>
      </c>
      <c r="L2146" s="15" t="s">
        <v>122</v>
      </c>
      <c r="M2146" s="15" t="s">
        <v>123</v>
      </c>
      <c r="S2146" s="15">
        <v>0.11491</v>
      </c>
      <c r="T2146" s="15">
        <v>0.79930000000000012</v>
      </c>
    </row>
    <row r="2147" spans="1:20" x14ac:dyDescent="0.25">
      <c r="A2147" s="15">
        <v>2146</v>
      </c>
      <c r="B2147" s="15" t="s">
        <v>2854</v>
      </c>
      <c r="C2147" s="15" t="s">
        <v>2846</v>
      </c>
      <c r="D2147" s="15" t="s">
        <v>2846</v>
      </c>
      <c r="E2147" s="15" t="s">
        <v>2817</v>
      </c>
      <c r="F2147" s="15" t="s">
        <v>2821</v>
      </c>
      <c r="G2147" s="15">
        <v>5748</v>
      </c>
      <c r="H2147" s="15" t="s">
        <v>2373</v>
      </c>
      <c r="I2147" s="15" t="s">
        <v>2856</v>
      </c>
      <c r="L2147" s="15" t="s">
        <v>122</v>
      </c>
      <c r="M2147" s="15" t="s">
        <v>123</v>
      </c>
      <c r="S2147" s="15">
        <v>1</v>
      </c>
      <c r="T2147" s="15">
        <v>0.82</v>
      </c>
    </row>
    <row r="2148" spans="1:20" x14ac:dyDescent="0.25">
      <c r="A2148" s="15">
        <v>2147</v>
      </c>
      <c r="B2148" s="15" t="s">
        <v>2854</v>
      </c>
      <c r="C2148" s="15" t="s">
        <v>2846</v>
      </c>
      <c r="D2148" s="15" t="s">
        <v>2846</v>
      </c>
      <c r="E2148" s="15" t="s">
        <v>2817</v>
      </c>
      <c r="F2148" s="15" t="s">
        <v>2821</v>
      </c>
      <c r="G2148" s="15">
        <v>5749</v>
      </c>
      <c r="H2148" s="15" t="s">
        <v>2374</v>
      </c>
      <c r="I2148" s="15" t="s">
        <v>2856</v>
      </c>
      <c r="L2148" s="15" t="s">
        <v>122</v>
      </c>
      <c r="M2148" s="15" t="s">
        <v>123</v>
      </c>
      <c r="S2148" s="15">
        <v>1</v>
      </c>
      <c r="T2148" s="15">
        <v>1</v>
      </c>
    </row>
    <row r="2149" spans="1:20" x14ac:dyDescent="0.25">
      <c r="A2149" s="15">
        <v>2148</v>
      </c>
      <c r="B2149" s="15" t="s">
        <v>2854</v>
      </c>
      <c r="C2149" s="15" t="s">
        <v>2846</v>
      </c>
      <c r="D2149" s="15" t="s">
        <v>2846</v>
      </c>
      <c r="E2149" s="15" t="s">
        <v>2817</v>
      </c>
      <c r="F2149" s="15" t="s">
        <v>2818</v>
      </c>
      <c r="G2149" s="15">
        <v>5750</v>
      </c>
      <c r="H2149" s="15" t="s">
        <v>2375</v>
      </c>
      <c r="I2149" s="15" t="s">
        <v>2051</v>
      </c>
      <c r="L2149" s="15" t="s">
        <v>122</v>
      </c>
      <c r="M2149" s="15" t="s">
        <v>123</v>
      </c>
      <c r="S2149" s="15">
        <v>0.73333000000000004</v>
      </c>
      <c r="T2149" s="15">
        <v>1</v>
      </c>
    </row>
    <row r="2150" spans="1:20" x14ac:dyDescent="0.25">
      <c r="A2150" s="15">
        <v>2149</v>
      </c>
      <c r="B2150" s="15" t="s">
        <v>2854</v>
      </c>
      <c r="C2150" s="15" t="s">
        <v>2846</v>
      </c>
      <c r="D2150" s="15" t="s">
        <v>2846</v>
      </c>
      <c r="E2150" s="15" t="s">
        <v>2817</v>
      </c>
      <c r="F2150" s="15" t="s">
        <v>2818</v>
      </c>
      <c r="G2150" s="15">
        <v>5751</v>
      </c>
      <c r="H2150" s="15" t="s">
        <v>2376</v>
      </c>
      <c r="I2150" s="15" t="s">
        <v>2856</v>
      </c>
      <c r="L2150" s="15" t="s">
        <v>122</v>
      </c>
      <c r="M2150" s="15" t="s">
        <v>123</v>
      </c>
      <c r="S2150" s="15">
        <v>1</v>
      </c>
      <c r="T2150" s="15">
        <v>0.98214000000000001</v>
      </c>
    </row>
    <row r="2151" spans="1:20" x14ac:dyDescent="0.25">
      <c r="A2151" s="15">
        <v>2150</v>
      </c>
      <c r="B2151" s="15" t="s">
        <v>2854</v>
      </c>
      <c r="C2151" s="15" t="s">
        <v>2846</v>
      </c>
      <c r="D2151" s="15" t="s">
        <v>2846</v>
      </c>
      <c r="E2151" s="15" t="s">
        <v>2817</v>
      </c>
      <c r="F2151" s="15" t="s">
        <v>2818</v>
      </c>
      <c r="G2151" s="15">
        <v>5752</v>
      </c>
      <c r="H2151" s="15" t="s">
        <v>2377</v>
      </c>
      <c r="I2151" s="15" t="s">
        <v>2856</v>
      </c>
      <c r="L2151" s="15" t="s">
        <v>122</v>
      </c>
      <c r="M2151" s="15" t="s">
        <v>123</v>
      </c>
      <c r="S2151" s="15">
        <v>0.22367999999999999</v>
      </c>
      <c r="T2151" s="15">
        <v>0.81980000000000008</v>
      </c>
    </row>
    <row r="2152" spans="1:20" x14ac:dyDescent="0.25">
      <c r="A2152" s="15">
        <v>2151</v>
      </c>
      <c r="B2152" s="15" t="s">
        <v>2854</v>
      </c>
      <c r="C2152" s="15" t="s">
        <v>2846</v>
      </c>
      <c r="D2152" s="15" t="s">
        <v>2846</v>
      </c>
      <c r="E2152" s="15" t="s">
        <v>2817</v>
      </c>
      <c r="F2152" s="15" t="s">
        <v>2818</v>
      </c>
      <c r="G2152" s="15">
        <v>5753</v>
      </c>
      <c r="H2152" s="15" t="s">
        <v>2378</v>
      </c>
      <c r="I2152" s="15" t="s">
        <v>2856</v>
      </c>
      <c r="L2152" s="15" t="s">
        <v>122</v>
      </c>
      <c r="M2152" s="15" t="s">
        <v>123</v>
      </c>
      <c r="S2152" s="15">
        <v>0.45380999999999999</v>
      </c>
      <c r="T2152" s="15">
        <v>1</v>
      </c>
    </row>
    <row r="2153" spans="1:20" x14ac:dyDescent="0.25">
      <c r="A2153" s="15">
        <v>2152</v>
      </c>
      <c r="B2153" s="15" t="s">
        <v>2854</v>
      </c>
      <c r="C2153" s="15" t="s">
        <v>2846</v>
      </c>
      <c r="D2153" s="15" t="s">
        <v>2846</v>
      </c>
      <c r="E2153" s="15" t="s">
        <v>2817</v>
      </c>
      <c r="F2153" s="15" t="s">
        <v>2818</v>
      </c>
      <c r="G2153" s="15">
        <v>5754</v>
      </c>
      <c r="H2153" s="15" t="s">
        <v>2379</v>
      </c>
      <c r="I2153" s="15" t="s">
        <v>2051</v>
      </c>
      <c r="L2153" s="15" t="s">
        <v>122</v>
      </c>
      <c r="M2153" s="15" t="s">
        <v>123</v>
      </c>
      <c r="S2153" s="15" t="s">
        <v>2731</v>
      </c>
      <c r="T2153" s="15">
        <v>0.16667000000000001</v>
      </c>
    </row>
    <row r="2154" spans="1:20" x14ac:dyDescent="0.25">
      <c r="A2154" s="15">
        <v>2153</v>
      </c>
      <c r="B2154" s="15" t="s">
        <v>2854</v>
      </c>
      <c r="C2154" s="15" t="s">
        <v>2846</v>
      </c>
      <c r="D2154" s="15" t="s">
        <v>2846</v>
      </c>
      <c r="E2154" s="15" t="s">
        <v>2757</v>
      </c>
      <c r="F2154" s="15" t="s">
        <v>2758</v>
      </c>
      <c r="G2154" s="15">
        <v>5755</v>
      </c>
      <c r="H2154" s="15" t="s">
        <v>2380</v>
      </c>
      <c r="I2154" s="15" t="s">
        <v>2855</v>
      </c>
      <c r="L2154" s="15" t="s">
        <v>92</v>
      </c>
      <c r="M2154" s="15" t="s">
        <v>93</v>
      </c>
      <c r="S2154" s="15">
        <v>0.87668999999999997</v>
      </c>
      <c r="T2154" s="15">
        <v>0.74143000000000003</v>
      </c>
    </row>
    <row r="2155" spans="1:20" x14ac:dyDescent="0.25">
      <c r="A2155" s="15">
        <v>2154</v>
      </c>
      <c r="B2155" s="15" t="s">
        <v>2854</v>
      </c>
      <c r="C2155" s="15" t="s">
        <v>2846</v>
      </c>
      <c r="D2155" s="15" t="s">
        <v>2846</v>
      </c>
      <c r="E2155" s="15" t="s">
        <v>2757</v>
      </c>
      <c r="F2155" s="15" t="s">
        <v>2822</v>
      </c>
      <c r="G2155" s="15">
        <v>5758</v>
      </c>
      <c r="H2155" s="15" t="s">
        <v>2381</v>
      </c>
      <c r="I2155" s="15" t="s">
        <v>2855</v>
      </c>
      <c r="L2155" s="15" t="s">
        <v>92</v>
      </c>
      <c r="M2155" s="15" t="s">
        <v>93</v>
      </c>
      <c r="S2155" s="15">
        <v>1</v>
      </c>
      <c r="T2155" s="15">
        <v>0.69513999999999998</v>
      </c>
    </row>
    <row r="2156" spans="1:20" x14ac:dyDescent="0.25">
      <c r="A2156" s="15">
        <v>2155</v>
      </c>
      <c r="B2156" s="15" t="s">
        <v>2854</v>
      </c>
      <c r="C2156" s="15" t="s">
        <v>2846</v>
      </c>
      <c r="D2156" s="15" t="s">
        <v>2846</v>
      </c>
      <c r="E2156" s="15" t="s">
        <v>2757</v>
      </c>
      <c r="F2156" s="15" t="s">
        <v>2822</v>
      </c>
      <c r="G2156" s="15">
        <v>5759</v>
      </c>
      <c r="H2156" s="15" t="s">
        <v>2382</v>
      </c>
      <c r="I2156" s="15" t="s">
        <v>2051</v>
      </c>
      <c r="L2156" s="15" t="s">
        <v>92</v>
      </c>
      <c r="M2156" s="15" t="s">
        <v>93</v>
      </c>
      <c r="S2156" s="15">
        <v>1</v>
      </c>
      <c r="T2156" s="15">
        <v>0.27277999999999997</v>
      </c>
    </row>
    <row r="2157" spans="1:20" x14ac:dyDescent="0.25">
      <c r="A2157" s="15">
        <v>2156</v>
      </c>
      <c r="B2157" s="15" t="s">
        <v>2854</v>
      </c>
      <c r="C2157" s="15" t="s">
        <v>2846</v>
      </c>
      <c r="D2157" s="15" t="s">
        <v>2846</v>
      </c>
      <c r="E2157" s="15" t="s">
        <v>2757</v>
      </c>
      <c r="F2157" s="15" t="s">
        <v>2758</v>
      </c>
      <c r="G2157" s="15">
        <v>5760</v>
      </c>
      <c r="H2157" s="15" t="s">
        <v>2383</v>
      </c>
      <c r="I2157" s="15" t="s">
        <v>2856</v>
      </c>
      <c r="L2157" s="15" t="s">
        <v>92</v>
      </c>
      <c r="M2157" s="15" t="s">
        <v>93</v>
      </c>
      <c r="S2157" s="15">
        <v>1</v>
      </c>
      <c r="T2157" s="15">
        <v>1</v>
      </c>
    </row>
    <row r="2158" spans="1:20" x14ac:dyDescent="0.25">
      <c r="A2158" s="15">
        <v>2157</v>
      </c>
      <c r="B2158" s="15" t="s">
        <v>2854</v>
      </c>
      <c r="C2158" s="15" t="s">
        <v>2846</v>
      </c>
      <c r="D2158" s="15" t="s">
        <v>2846</v>
      </c>
      <c r="E2158" s="15" t="s">
        <v>2757</v>
      </c>
      <c r="F2158" s="15" t="s">
        <v>2758</v>
      </c>
      <c r="G2158" s="15">
        <v>5761</v>
      </c>
      <c r="H2158" s="15" t="s">
        <v>2384</v>
      </c>
      <c r="I2158" s="15" t="s">
        <v>2855</v>
      </c>
      <c r="L2158" s="15" t="s">
        <v>92</v>
      </c>
      <c r="M2158" s="15" t="s">
        <v>93</v>
      </c>
      <c r="S2158" s="15">
        <v>0</v>
      </c>
      <c r="T2158" s="15">
        <v>0.2248</v>
      </c>
    </row>
    <row r="2159" spans="1:20" x14ac:dyDescent="0.25">
      <c r="A2159" s="15">
        <v>2158</v>
      </c>
      <c r="B2159" s="15" t="s">
        <v>2854</v>
      </c>
      <c r="C2159" s="15" t="s">
        <v>2846</v>
      </c>
      <c r="D2159" s="15" t="s">
        <v>2846</v>
      </c>
      <c r="E2159" s="15" t="s">
        <v>2757</v>
      </c>
      <c r="F2159" s="15" t="s">
        <v>2758</v>
      </c>
      <c r="G2159" s="15">
        <v>5762</v>
      </c>
      <c r="H2159" s="15" t="s">
        <v>2385</v>
      </c>
      <c r="I2159" s="15" t="s">
        <v>2856</v>
      </c>
      <c r="L2159" s="15" t="s">
        <v>92</v>
      </c>
      <c r="M2159" s="15" t="s">
        <v>93</v>
      </c>
      <c r="S2159" s="15">
        <v>1</v>
      </c>
      <c r="T2159" s="15">
        <v>0.77122000000000002</v>
      </c>
    </row>
    <row r="2160" spans="1:20" x14ac:dyDescent="0.25">
      <c r="A2160" s="15">
        <v>2159</v>
      </c>
      <c r="B2160" s="15" t="s">
        <v>2854</v>
      </c>
      <c r="C2160" s="15" t="s">
        <v>2846</v>
      </c>
      <c r="D2160" s="15" t="s">
        <v>2846</v>
      </c>
      <c r="E2160" s="15" t="s">
        <v>2757</v>
      </c>
      <c r="F2160" s="15" t="s">
        <v>2758</v>
      </c>
      <c r="G2160" s="15">
        <v>5763</v>
      </c>
      <c r="H2160" s="15" t="s">
        <v>2386</v>
      </c>
      <c r="I2160" s="15" t="s">
        <v>2856</v>
      </c>
      <c r="L2160" s="15" t="s">
        <v>92</v>
      </c>
      <c r="M2160" s="15" t="s">
        <v>93</v>
      </c>
      <c r="S2160" s="15">
        <v>1</v>
      </c>
      <c r="T2160" s="15">
        <v>0.78910999999999998</v>
      </c>
    </row>
    <row r="2161" spans="1:20" x14ac:dyDescent="0.25">
      <c r="A2161" s="15">
        <v>2160</v>
      </c>
      <c r="B2161" s="15" t="s">
        <v>2854</v>
      </c>
      <c r="C2161" s="15" t="s">
        <v>2846</v>
      </c>
      <c r="D2161" s="15" t="s">
        <v>2846</v>
      </c>
      <c r="E2161" s="15" t="s">
        <v>2728</v>
      </c>
      <c r="F2161" s="15" t="s">
        <v>2729</v>
      </c>
      <c r="G2161" s="15">
        <v>5764</v>
      </c>
      <c r="H2161" s="15" t="s">
        <v>2383</v>
      </c>
      <c r="I2161" s="15" t="s">
        <v>2856</v>
      </c>
      <c r="L2161" s="15" t="s">
        <v>92</v>
      </c>
      <c r="M2161" s="15" t="s">
        <v>93</v>
      </c>
      <c r="S2161" s="15">
        <v>1</v>
      </c>
      <c r="T2161" s="15">
        <v>1</v>
      </c>
    </row>
    <row r="2162" spans="1:20" x14ac:dyDescent="0.25">
      <c r="A2162" s="15">
        <v>2161</v>
      </c>
      <c r="B2162" s="15" t="s">
        <v>2854</v>
      </c>
      <c r="C2162" s="15" t="s">
        <v>2846</v>
      </c>
      <c r="D2162" s="15" t="s">
        <v>2846</v>
      </c>
      <c r="E2162" s="15" t="s">
        <v>2755</v>
      </c>
      <c r="F2162" s="15" t="s">
        <v>2756</v>
      </c>
      <c r="G2162" s="15">
        <v>5766</v>
      </c>
      <c r="H2162" s="15" t="s">
        <v>2387</v>
      </c>
      <c r="I2162" s="15" t="s">
        <v>2855</v>
      </c>
      <c r="L2162" s="15" t="s">
        <v>92</v>
      </c>
      <c r="M2162" s="15" t="s">
        <v>93</v>
      </c>
      <c r="S2162" s="15">
        <v>1</v>
      </c>
      <c r="T2162" s="15">
        <v>0.69111999999999996</v>
      </c>
    </row>
    <row r="2163" spans="1:20" x14ac:dyDescent="0.25">
      <c r="A2163" s="15">
        <v>2162</v>
      </c>
      <c r="B2163" s="15" t="s">
        <v>2854</v>
      </c>
      <c r="C2163" s="15" t="s">
        <v>2846</v>
      </c>
      <c r="D2163" s="15" t="s">
        <v>2846</v>
      </c>
      <c r="E2163" s="15" t="s">
        <v>2757</v>
      </c>
      <c r="F2163" s="15" t="s">
        <v>2758</v>
      </c>
      <c r="G2163" s="15">
        <v>5767</v>
      </c>
      <c r="H2163" s="15" t="s">
        <v>2388</v>
      </c>
      <c r="I2163" s="15" t="s">
        <v>2855</v>
      </c>
      <c r="L2163" s="15" t="s">
        <v>92</v>
      </c>
      <c r="M2163" s="15" t="s">
        <v>93</v>
      </c>
      <c r="S2163" s="15">
        <v>1</v>
      </c>
      <c r="T2163" s="15">
        <v>0.23882999999999999</v>
      </c>
    </row>
    <row r="2164" spans="1:20" x14ac:dyDescent="0.25">
      <c r="A2164" s="15">
        <v>2163</v>
      </c>
      <c r="B2164" s="15" t="s">
        <v>2854</v>
      </c>
      <c r="C2164" s="15" t="s">
        <v>2846</v>
      </c>
      <c r="D2164" s="15" t="s">
        <v>2846</v>
      </c>
      <c r="E2164" s="15" t="s">
        <v>2757</v>
      </c>
      <c r="F2164" s="15" t="s">
        <v>2758</v>
      </c>
      <c r="G2164" s="15">
        <v>5768</v>
      </c>
      <c r="H2164" s="15" t="s">
        <v>2389</v>
      </c>
      <c r="I2164" s="15" t="s">
        <v>2855</v>
      </c>
      <c r="L2164" s="15" t="s">
        <v>92</v>
      </c>
      <c r="M2164" s="15" t="s">
        <v>93</v>
      </c>
      <c r="S2164" s="15">
        <v>0.45759</v>
      </c>
      <c r="T2164" s="15">
        <v>0.22261</v>
      </c>
    </row>
    <row r="2165" spans="1:20" x14ac:dyDescent="0.25">
      <c r="A2165" s="15">
        <v>2164</v>
      </c>
      <c r="B2165" s="15" t="s">
        <v>2854</v>
      </c>
      <c r="C2165" s="15" t="s">
        <v>2846</v>
      </c>
      <c r="D2165" s="15" t="s">
        <v>2846</v>
      </c>
      <c r="E2165" s="15" t="s">
        <v>2757</v>
      </c>
      <c r="F2165" s="15" t="s">
        <v>2758</v>
      </c>
      <c r="G2165" s="15">
        <v>5769</v>
      </c>
      <c r="H2165" s="15" t="s">
        <v>2390</v>
      </c>
      <c r="I2165" s="15" t="s">
        <v>2855</v>
      </c>
      <c r="L2165" s="15" t="s">
        <v>92</v>
      </c>
      <c r="M2165" s="15" t="s">
        <v>93</v>
      </c>
      <c r="S2165" s="15">
        <v>0</v>
      </c>
      <c r="T2165" s="15">
        <v>0.21329999999999999</v>
      </c>
    </row>
    <row r="2166" spans="1:20" x14ac:dyDescent="0.25">
      <c r="A2166" s="15">
        <v>2165</v>
      </c>
      <c r="B2166" s="15" t="s">
        <v>2854</v>
      </c>
      <c r="C2166" s="15" t="s">
        <v>2846</v>
      </c>
      <c r="D2166" s="15" t="s">
        <v>2846</v>
      </c>
      <c r="E2166" s="15" t="s">
        <v>2757</v>
      </c>
      <c r="F2166" s="15" t="s">
        <v>2822</v>
      </c>
      <c r="G2166" s="15">
        <v>5770</v>
      </c>
      <c r="H2166" s="15" t="s">
        <v>2391</v>
      </c>
      <c r="I2166" s="15" t="s">
        <v>2051</v>
      </c>
      <c r="L2166" s="15" t="s">
        <v>92</v>
      </c>
      <c r="M2166" s="15" t="s">
        <v>93</v>
      </c>
      <c r="S2166" s="15">
        <v>0.28571000000000002</v>
      </c>
      <c r="T2166" s="15">
        <v>5.8819999999999997E-2</v>
      </c>
    </row>
    <row r="2167" spans="1:20" x14ac:dyDescent="0.25">
      <c r="A2167" s="15">
        <v>2166</v>
      </c>
      <c r="B2167" s="15" t="s">
        <v>2854</v>
      </c>
      <c r="C2167" s="15" t="s">
        <v>2846</v>
      </c>
      <c r="D2167" s="15" t="s">
        <v>2846</v>
      </c>
      <c r="E2167" s="15" t="s">
        <v>2757</v>
      </c>
      <c r="F2167" s="15" t="s">
        <v>2822</v>
      </c>
      <c r="G2167" s="15">
        <v>5771</v>
      </c>
      <c r="H2167" s="15" t="s">
        <v>2392</v>
      </c>
      <c r="I2167" s="15" t="s">
        <v>2855</v>
      </c>
      <c r="L2167" s="15" t="s">
        <v>92</v>
      </c>
      <c r="M2167" s="15" t="s">
        <v>93</v>
      </c>
      <c r="S2167" s="15">
        <v>0</v>
      </c>
      <c r="T2167" s="15">
        <v>0</v>
      </c>
    </row>
    <row r="2168" spans="1:20" x14ac:dyDescent="0.25">
      <c r="A2168" s="15">
        <v>2167</v>
      </c>
      <c r="B2168" s="15" t="s">
        <v>2854</v>
      </c>
      <c r="C2168" s="15" t="s">
        <v>2846</v>
      </c>
      <c r="D2168" s="15" t="s">
        <v>2846</v>
      </c>
      <c r="E2168" s="15" t="s">
        <v>2757</v>
      </c>
      <c r="F2168" s="15" t="s">
        <v>2822</v>
      </c>
      <c r="G2168" s="15">
        <v>5772</v>
      </c>
      <c r="H2168" s="15" t="s">
        <v>2393</v>
      </c>
      <c r="I2168" s="15" t="s">
        <v>2051</v>
      </c>
      <c r="L2168" s="15" t="s">
        <v>92</v>
      </c>
      <c r="M2168" s="15" t="s">
        <v>93</v>
      </c>
      <c r="S2168" s="15">
        <v>1</v>
      </c>
      <c r="T2168" s="15">
        <v>0.14634</v>
      </c>
    </row>
    <row r="2169" spans="1:20" x14ac:dyDescent="0.25">
      <c r="A2169" s="15">
        <v>2168</v>
      </c>
      <c r="B2169" s="15" t="s">
        <v>2854</v>
      </c>
      <c r="C2169" s="15" t="s">
        <v>2846</v>
      </c>
      <c r="D2169" s="15" t="s">
        <v>2846</v>
      </c>
      <c r="E2169" s="15" t="s">
        <v>2757</v>
      </c>
      <c r="F2169" s="15" t="s">
        <v>2822</v>
      </c>
      <c r="G2169" s="15">
        <v>5773</v>
      </c>
      <c r="H2169" s="15" t="s">
        <v>2394</v>
      </c>
      <c r="I2169" s="15" t="s">
        <v>2051</v>
      </c>
      <c r="L2169" s="15" t="s">
        <v>92</v>
      </c>
      <c r="M2169" s="15" t="s">
        <v>93</v>
      </c>
      <c r="S2169" s="15">
        <v>1</v>
      </c>
      <c r="T2169" s="15">
        <v>0.16949000000000003</v>
      </c>
    </row>
    <row r="2170" spans="1:20" x14ac:dyDescent="0.25">
      <c r="A2170" s="15">
        <v>2169</v>
      </c>
      <c r="B2170" s="15" t="s">
        <v>2854</v>
      </c>
      <c r="C2170" s="15" t="s">
        <v>2846</v>
      </c>
      <c r="D2170" s="15" t="s">
        <v>2846</v>
      </c>
      <c r="E2170" s="15" t="s">
        <v>2757</v>
      </c>
      <c r="F2170" s="15" t="s">
        <v>2822</v>
      </c>
      <c r="G2170" s="15">
        <v>5774</v>
      </c>
      <c r="H2170" s="15" t="s">
        <v>2395</v>
      </c>
      <c r="I2170" s="15" t="s">
        <v>2051</v>
      </c>
      <c r="L2170" s="15" t="s">
        <v>92</v>
      </c>
      <c r="M2170" s="15" t="s">
        <v>93</v>
      </c>
      <c r="S2170" s="15">
        <v>1</v>
      </c>
      <c r="T2170" s="15">
        <v>0.5</v>
      </c>
    </row>
    <row r="2171" spans="1:20" x14ac:dyDescent="0.25">
      <c r="A2171" s="15">
        <v>2170</v>
      </c>
      <c r="B2171" s="15" t="s">
        <v>2854</v>
      </c>
      <c r="C2171" s="15" t="s">
        <v>2846</v>
      </c>
      <c r="D2171" s="15" t="s">
        <v>2846</v>
      </c>
      <c r="E2171" s="15" t="s">
        <v>2767</v>
      </c>
      <c r="F2171" s="15" t="s">
        <v>2768</v>
      </c>
      <c r="G2171" s="15">
        <v>5775</v>
      </c>
      <c r="H2171" s="15" t="s">
        <v>2396</v>
      </c>
      <c r="I2171" s="15" t="s">
        <v>2855</v>
      </c>
      <c r="L2171" s="15" t="s">
        <v>92</v>
      </c>
      <c r="M2171" s="15" t="s">
        <v>93</v>
      </c>
      <c r="S2171" s="15">
        <v>0</v>
      </c>
      <c r="T2171" s="15">
        <v>0.25</v>
      </c>
    </row>
    <row r="2172" spans="1:20" x14ac:dyDescent="0.25">
      <c r="A2172" s="15">
        <v>2171</v>
      </c>
      <c r="B2172" s="15" t="s">
        <v>2854</v>
      </c>
      <c r="C2172" s="15" t="s">
        <v>2846</v>
      </c>
      <c r="D2172" s="15" t="s">
        <v>2846</v>
      </c>
      <c r="E2172" s="15" t="s">
        <v>2735</v>
      </c>
      <c r="F2172" s="15" t="s">
        <v>2736</v>
      </c>
      <c r="G2172" s="15">
        <v>5776</v>
      </c>
      <c r="H2172" s="15" t="s">
        <v>2397</v>
      </c>
      <c r="I2172" s="15" t="s">
        <v>2855</v>
      </c>
      <c r="L2172" s="15" t="s">
        <v>92</v>
      </c>
      <c r="M2172" s="15" t="s">
        <v>93</v>
      </c>
      <c r="S2172" s="15">
        <v>1</v>
      </c>
      <c r="T2172" s="15">
        <v>0.25</v>
      </c>
    </row>
    <row r="2173" spans="1:20" x14ac:dyDescent="0.25">
      <c r="A2173" s="15">
        <v>2172</v>
      </c>
      <c r="B2173" s="15" t="s">
        <v>2854</v>
      </c>
      <c r="C2173" s="15" t="s">
        <v>2846</v>
      </c>
      <c r="D2173" s="15" t="s">
        <v>2846</v>
      </c>
      <c r="E2173" s="15" t="s">
        <v>2823</v>
      </c>
      <c r="F2173" s="15" t="s">
        <v>2824</v>
      </c>
      <c r="G2173" s="15">
        <v>5777</v>
      </c>
      <c r="H2173" s="15" t="s">
        <v>2398</v>
      </c>
      <c r="I2173" s="15" t="s">
        <v>2855</v>
      </c>
      <c r="L2173" s="15" t="s">
        <v>31</v>
      </c>
      <c r="M2173" s="15" t="s">
        <v>31</v>
      </c>
      <c r="S2173" s="15">
        <v>0</v>
      </c>
      <c r="T2173" s="15">
        <v>0</v>
      </c>
    </row>
    <row r="2174" spans="1:20" x14ac:dyDescent="0.25">
      <c r="A2174" s="15">
        <v>2173</v>
      </c>
      <c r="B2174" s="15" t="s">
        <v>2854</v>
      </c>
      <c r="C2174" s="15" t="s">
        <v>2846</v>
      </c>
      <c r="D2174" s="15" t="s">
        <v>2846</v>
      </c>
      <c r="E2174" s="15" t="s">
        <v>2823</v>
      </c>
      <c r="F2174" s="15" t="s">
        <v>2824</v>
      </c>
      <c r="G2174" s="15">
        <v>5778</v>
      </c>
      <c r="H2174" s="15" t="s">
        <v>2399</v>
      </c>
      <c r="I2174" s="15" t="s">
        <v>2855</v>
      </c>
      <c r="L2174" s="15" t="s">
        <v>31</v>
      </c>
      <c r="M2174" s="15" t="s">
        <v>31</v>
      </c>
      <c r="S2174" s="15">
        <v>1</v>
      </c>
      <c r="T2174" s="15">
        <v>0.40353</v>
      </c>
    </row>
    <row r="2175" spans="1:20" x14ac:dyDescent="0.25">
      <c r="A2175" s="15">
        <v>2174</v>
      </c>
      <c r="B2175" s="15" t="s">
        <v>2854</v>
      </c>
      <c r="C2175" s="15" t="s">
        <v>2846</v>
      </c>
      <c r="D2175" s="15" t="s">
        <v>2846</v>
      </c>
      <c r="E2175" s="15" t="s">
        <v>2762</v>
      </c>
      <c r="F2175" s="15" t="s">
        <v>2763</v>
      </c>
      <c r="G2175" s="15">
        <v>5779</v>
      </c>
      <c r="H2175" s="15" t="s">
        <v>2400</v>
      </c>
      <c r="I2175" s="15" t="s">
        <v>2856</v>
      </c>
      <c r="L2175" s="15" t="s">
        <v>31</v>
      </c>
      <c r="M2175" s="15" t="s">
        <v>31</v>
      </c>
      <c r="S2175" s="15">
        <v>1</v>
      </c>
      <c r="T2175" s="15">
        <v>0.35843000000000003</v>
      </c>
    </row>
    <row r="2176" spans="1:20" x14ac:dyDescent="0.25">
      <c r="A2176" s="15">
        <v>2175</v>
      </c>
      <c r="B2176" s="15" t="s">
        <v>2854</v>
      </c>
      <c r="C2176" s="15" t="s">
        <v>2846</v>
      </c>
      <c r="D2176" s="15" t="s">
        <v>2846</v>
      </c>
      <c r="E2176" s="15" t="s">
        <v>2823</v>
      </c>
      <c r="F2176" s="15" t="s">
        <v>2825</v>
      </c>
      <c r="G2176" s="15">
        <v>5780</v>
      </c>
      <c r="H2176" s="15" t="s">
        <v>2401</v>
      </c>
      <c r="I2176" s="15" t="s">
        <v>2051</v>
      </c>
      <c r="L2176" s="15" t="s">
        <v>31</v>
      </c>
      <c r="M2176" s="15" t="s">
        <v>31</v>
      </c>
      <c r="S2176" s="15">
        <v>0.51460000000000006</v>
      </c>
      <c r="T2176" s="15">
        <v>1</v>
      </c>
    </row>
    <row r="2177" spans="1:20" x14ac:dyDescent="0.25">
      <c r="A2177" s="15">
        <v>2176</v>
      </c>
      <c r="B2177" s="15" t="s">
        <v>2854</v>
      </c>
      <c r="C2177" s="15" t="s">
        <v>2846</v>
      </c>
      <c r="D2177" s="15" t="s">
        <v>2846</v>
      </c>
      <c r="E2177" s="15" t="s">
        <v>2823</v>
      </c>
      <c r="F2177" s="15" t="s">
        <v>2826</v>
      </c>
      <c r="G2177" s="15">
        <v>5781</v>
      </c>
      <c r="H2177" s="15" t="s">
        <v>2402</v>
      </c>
      <c r="I2177" s="15" t="s">
        <v>2856</v>
      </c>
      <c r="L2177" s="15" t="s">
        <v>31</v>
      </c>
      <c r="M2177" s="15" t="s">
        <v>31</v>
      </c>
      <c r="S2177" s="15">
        <v>0.47499999999999998</v>
      </c>
      <c r="T2177" s="15">
        <v>0.31667000000000001</v>
      </c>
    </row>
    <row r="2178" spans="1:20" x14ac:dyDescent="0.25">
      <c r="A2178" s="15">
        <v>2177</v>
      </c>
      <c r="B2178" s="15" t="s">
        <v>2854</v>
      </c>
      <c r="C2178" s="15" t="s">
        <v>2846</v>
      </c>
      <c r="D2178" s="15" t="s">
        <v>2846</v>
      </c>
      <c r="E2178" s="15" t="s">
        <v>2823</v>
      </c>
      <c r="F2178" s="15" t="s">
        <v>2826</v>
      </c>
      <c r="G2178" s="15">
        <v>5782</v>
      </c>
      <c r="H2178" s="15" t="s">
        <v>2403</v>
      </c>
      <c r="I2178" s="15" t="s">
        <v>2856</v>
      </c>
      <c r="L2178" s="15" t="s">
        <v>31</v>
      </c>
      <c r="M2178" s="15" t="s">
        <v>31</v>
      </c>
      <c r="S2178" s="15">
        <v>0.38783000000000001</v>
      </c>
      <c r="T2178" s="15">
        <v>0.62268000000000001</v>
      </c>
    </row>
    <row r="2179" spans="1:20" x14ac:dyDescent="0.25">
      <c r="A2179" s="15">
        <v>2178</v>
      </c>
      <c r="B2179" s="15" t="s">
        <v>2854</v>
      </c>
      <c r="C2179" s="15" t="s">
        <v>2846</v>
      </c>
      <c r="D2179" s="15" t="s">
        <v>2846</v>
      </c>
      <c r="E2179" s="15" t="s">
        <v>2823</v>
      </c>
      <c r="F2179" s="15" t="s">
        <v>2826</v>
      </c>
      <c r="G2179" s="15">
        <v>5783</v>
      </c>
      <c r="H2179" s="15" t="s">
        <v>2404</v>
      </c>
      <c r="I2179" s="15" t="s">
        <v>2856</v>
      </c>
      <c r="L2179" s="15" t="s">
        <v>31</v>
      </c>
      <c r="M2179" s="15" t="s">
        <v>31</v>
      </c>
      <c r="S2179" s="15">
        <v>1</v>
      </c>
      <c r="T2179" s="15">
        <v>1</v>
      </c>
    </row>
    <row r="2180" spans="1:20" x14ac:dyDescent="0.25">
      <c r="A2180" s="15">
        <v>2179</v>
      </c>
      <c r="B2180" s="15" t="s">
        <v>2854</v>
      </c>
      <c r="C2180" s="15" t="s">
        <v>2846</v>
      </c>
      <c r="D2180" s="15" t="s">
        <v>2846</v>
      </c>
      <c r="E2180" s="15" t="s">
        <v>2823</v>
      </c>
      <c r="F2180" s="15" t="s">
        <v>2826</v>
      </c>
      <c r="G2180" s="15">
        <v>5784</v>
      </c>
      <c r="H2180" s="15" t="s">
        <v>2405</v>
      </c>
      <c r="I2180" s="15" t="s">
        <v>2856</v>
      </c>
      <c r="L2180" s="15" t="s">
        <v>31</v>
      </c>
      <c r="M2180" s="15" t="s">
        <v>31</v>
      </c>
      <c r="S2180" s="15">
        <v>1</v>
      </c>
      <c r="T2180" s="15">
        <v>0.89024000000000003</v>
      </c>
    </row>
    <row r="2181" spans="1:20" x14ac:dyDescent="0.25">
      <c r="A2181" s="15">
        <v>2180</v>
      </c>
      <c r="B2181" s="15" t="s">
        <v>2854</v>
      </c>
      <c r="C2181" s="15" t="s">
        <v>2846</v>
      </c>
      <c r="D2181" s="15" t="s">
        <v>2846</v>
      </c>
      <c r="E2181" s="15" t="s">
        <v>2823</v>
      </c>
      <c r="F2181" s="15" t="s">
        <v>2826</v>
      </c>
      <c r="G2181" s="15">
        <v>5785</v>
      </c>
      <c r="H2181" s="15" t="s">
        <v>2406</v>
      </c>
      <c r="I2181" s="15" t="s">
        <v>2051</v>
      </c>
      <c r="L2181" s="15" t="s">
        <v>31</v>
      </c>
      <c r="M2181" s="15" t="s">
        <v>31</v>
      </c>
      <c r="S2181" s="15">
        <v>1</v>
      </c>
      <c r="T2181" s="15">
        <v>0.79310000000000003</v>
      </c>
    </row>
    <row r="2182" spans="1:20" x14ac:dyDescent="0.25">
      <c r="A2182" s="15">
        <v>2181</v>
      </c>
      <c r="B2182" s="15" t="s">
        <v>2854</v>
      </c>
      <c r="C2182" s="15" t="s">
        <v>2846</v>
      </c>
      <c r="D2182" s="15" t="s">
        <v>2846</v>
      </c>
      <c r="E2182" s="15" t="s">
        <v>2823</v>
      </c>
      <c r="F2182" s="15" t="s">
        <v>2826</v>
      </c>
      <c r="G2182" s="15">
        <v>5786</v>
      </c>
      <c r="H2182" s="15" t="s">
        <v>2407</v>
      </c>
      <c r="I2182" s="15" t="s">
        <v>2051</v>
      </c>
      <c r="L2182" s="15" t="s">
        <v>31</v>
      </c>
      <c r="M2182" s="15" t="s">
        <v>31</v>
      </c>
      <c r="S2182" s="15">
        <v>0.5</v>
      </c>
      <c r="T2182" s="15">
        <v>0.25</v>
      </c>
    </row>
    <row r="2183" spans="1:20" x14ac:dyDescent="0.25">
      <c r="A2183" s="15">
        <v>2182</v>
      </c>
      <c r="B2183" s="15" t="s">
        <v>2854</v>
      </c>
      <c r="C2183" s="15" t="s">
        <v>2846</v>
      </c>
      <c r="D2183" s="15" t="s">
        <v>2846</v>
      </c>
      <c r="E2183" s="15" t="s">
        <v>2823</v>
      </c>
      <c r="F2183" s="15" t="s">
        <v>2827</v>
      </c>
      <c r="G2183" s="15">
        <v>5787</v>
      </c>
      <c r="H2183" s="15" t="s">
        <v>2408</v>
      </c>
      <c r="I2183" s="15" t="s">
        <v>2856</v>
      </c>
      <c r="L2183" s="15" t="s">
        <v>31</v>
      </c>
      <c r="M2183" s="15" t="s">
        <v>31</v>
      </c>
      <c r="S2183" s="15">
        <v>0</v>
      </c>
      <c r="T2183" s="15">
        <v>0</v>
      </c>
    </row>
    <row r="2184" spans="1:20" x14ac:dyDescent="0.25">
      <c r="A2184" s="15">
        <v>2183</v>
      </c>
      <c r="B2184" s="15" t="s">
        <v>2854</v>
      </c>
      <c r="C2184" s="15" t="s">
        <v>2846</v>
      </c>
      <c r="D2184" s="15" t="s">
        <v>2846</v>
      </c>
      <c r="E2184" s="15" t="s">
        <v>2773</v>
      </c>
      <c r="F2184" s="15" t="s">
        <v>2772</v>
      </c>
      <c r="G2184" s="15">
        <v>5788</v>
      </c>
      <c r="H2184" s="15" t="s">
        <v>2409</v>
      </c>
      <c r="I2184" s="15" t="s">
        <v>2856</v>
      </c>
      <c r="L2184" s="15" t="s">
        <v>31</v>
      </c>
      <c r="M2184" s="15" t="s">
        <v>31</v>
      </c>
      <c r="S2184" s="15">
        <v>1</v>
      </c>
      <c r="T2184" s="15">
        <v>1</v>
      </c>
    </row>
    <row r="2185" spans="1:20" x14ac:dyDescent="0.25">
      <c r="A2185" s="15">
        <v>2184</v>
      </c>
      <c r="B2185" s="15" t="s">
        <v>2854</v>
      </c>
      <c r="C2185" s="15" t="s">
        <v>2846</v>
      </c>
      <c r="D2185" s="15" t="s">
        <v>2846</v>
      </c>
      <c r="E2185" s="15" t="s">
        <v>2828</v>
      </c>
      <c r="F2185" s="15" t="s">
        <v>2772</v>
      </c>
      <c r="G2185" s="15">
        <v>5789</v>
      </c>
      <c r="H2185" s="15" t="s">
        <v>2410</v>
      </c>
      <c r="I2185" s="15" t="s">
        <v>2856</v>
      </c>
      <c r="L2185" s="15" t="s">
        <v>31</v>
      </c>
      <c r="M2185" s="15" t="s">
        <v>31</v>
      </c>
      <c r="S2185" s="15">
        <v>0.33332999999999996</v>
      </c>
      <c r="T2185" s="15">
        <v>0.25</v>
      </c>
    </row>
    <row r="2186" spans="1:20" x14ac:dyDescent="0.25">
      <c r="A2186" s="15">
        <v>2185</v>
      </c>
      <c r="B2186" s="15" t="s">
        <v>2854</v>
      </c>
      <c r="C2186" s="15" t="s">
        <v>2846</v>
      </c>
      <c r="D2186" s="15" t="s">
        <v>2846</v>
      </c>
      <c r="E2186" s="15" t="s">
        <v>2823</v>
      </c>
      <c r="F2186" s="15" t="s">
        <v>2826</v>
      </c>
      <c r="G2186" s="15">
        <v>5790</v>
      </c>
      <c r="H2186" s="15" t="s">
        <v>2411</v>
      </c>
      <c r="I2186" s="15" t="s">
        <v>2856</v>
      </c>
      <c r="L2186" s="15" t="s">
        <v>31</v>
      </c>
      <c r="M2186" s="15" t="s">
        <v>31</v>
      </c>
      <c r="S2186" s="15">
        <v>0.83333000000000002</v>
      </c>
      <c r="T2186" s="15">
        <v>0.55555999999999994</v>
      </c>
    </row>
    <row r="2187" spans="1:20" x14ac:dyDescent="0.25">
      <c r="A2187" s="15">
        <v>2186</v>
      </c>
      <c r="B2187" s="15" t="s">
        <v>2854</v>
      </c>
      <c r="C2187" s="15" t="s">
        <v>2846</v>
      </c>
      <c r="D2187" s="15" t="s">
        <v>2846</v>
      </c>
      <c r="E2187" s="15" t="s">
        <v>2812</v>
      </c>
      <c r="F2187" s="15" t="s">
        <v>2772</v>
      </c>
      <c r="G2187" s="15">
        <v>5791</v>
      </c>
      <c r="H2187" s="15" t="s">
        <v>2412</v>
      </c>
      <c r="I2187" s="15" t="s">
        <v>2856</v>
      </c>
      <c r="L2187" s="15" t="s">
        <v>31</v>
      </c>
      <c r="M2187" s="15" t="s">
        <v>31</v>
      </c>
      <c r="S2187" s="15">
        <v>1</v>
      </c>
      <c r="T2187" s="15">
        <v>0.5</v>
      </c>
    </row>
    <row r="2188" spans="1:20" x14ac:dyDescent="0.25">
      <c r="A2188" s="15">
        <v>2187</v>
      </c>
      <c r="B2188" s="15" t="s">
        <v>2854</v>
      </c>
      <c r="C2188" s="15" t="s">
        <v>2846</v>
      </c>
      <c r="D2188" s="15" t="s">
        <v>2846</v>
      </c>
      <c r="E2188" s="15" t="s">
        <v>2823</v>
      </c>
      <c r="F2188" s="15" t="s">
        <v>2826</v>
      </c>
      <c r="G2188" s="15">
        <v>5792</v>
      </c>
      <c r="H2188" s="15" t="s">
        <v>2413</v>
      </c>
      <c r="I2188" s="15" t="s">
        <v>2856</v>
      </c>
      <c r="L2188" s="15" t="s">
        <v>31</v>
      </c>
      <c r="M2188" s="15" t="s">
        <v>31</v>
      </c>
      <c r="S2188" s="15">
        <v>1</v>
      </c>
      <c r="T2188" s="15">
        <v>0.5</v>
      </c>
    </row>
    <row r="2189" spans="1:20" x14ac:dyDescent="0.25">
      <c r="A2189" s="15">
        <v>2188</v>
      </c>
      <c r="B2189" s="15" t="s">
        <v>2854</v>
      </c>
      <c r="C2189" s="15" t="s">
        <v>2846</v>
      </c>
      <c r="D2189" s="15" t="s">
        <v>2846</v>
      </c>
      <c r="E2189" s="15" t="s">
        <v>2823</v>
      </c>
      <c r="F2189" s="15" t="s">
        <v>2826</v>
      </c>
      <c r="G2189" s="15">
        <v>5793</v>
      </c>
      <c r="H2189" s="15" t="s">
        <v>2414</v>
      </c>
      <c r="I2189" s="15" t="s">
        <v>2856</v>
      </c>
      <c r="L2189" s="15" t="s">
        <v>31</v>
      </c>
      <c r="M2189" s="15" t="s">
        <v>31</v>
      </c>
      <c r="S2189" s="15">
        <v>1</v>
      </c>
      <c r="T2189" s="15">
        <v>1</v>
      </c>
    </row>
    <row r="2190" spans="1:20" x14ac:dyDescent="0.25">
      <c r="A2190" s="15">
        <v>2189</v>
      </c>
      <c r="B2190" s="15" t="s">
        <v>2854</v>
      </c>
      <c r="C2190" s="15" t="s">
        <v>2846</v>
      </c>
      <c r="D2190" s="15" t="s">
        <v>2846</v>
      </c>
      <c r="E2190" s="15" t="s">
        <v>2823</v>
      </c>
      <c r="F2190" s="15" t="s">
        <v>2826</v>
      </c>
      <c r="G2190" s="15">
        <v>5794</v>
      </c>
      <c r="H2190" s="15" t="s">
        <v>2415</v>
      </c>
      <c r="I2190" s="15" t="s">
        <v>2856</v>
      </c>
      <c r="L2190" s="15" t="s">
        <v>31</v>
      </c>
      <c r="M2190" s="15" t="s">
        <v>31</v>
      </c>
      <c r="S2190" s="15">
        <v>1</v>
      </c>
      <c r="T2190" s="15">
        <v>0.56921999999999995</v>
      </c>
    </row>
    <row r="2191" spans="1:20" x14ac:dyDescent="0.25">
      <c r="A2191" s="15">
        <v>2190</v>
      </c>
      <c r="B2191" s="15" t="s">
        <v>2854</v>
      </c>
      <c r="C2191" s="15" t="s">
        <v>2846</v>
      </c>
      <c r="D2191" s="15" t="s">
        <v>2846</v>
      </c>
      <c r="E2191" s="15" t="s">
        <v>2823</v>
      </c>
      <c r="F2191" s="15" t="s">
        <v>2826</v>
      </c>
      <c r="G2191" s="15">
        <v>5795</v>
      </c>
      <c r="H2191" s="15" t="s">
        <v>2416</v>
      </c>
      <c r="I2191" s="15" t="s">
        <v>2856</v>
      </c>
      <c r="L2191" s="15" t="s">
        <v>31</v>
      </c>
      <c r="M2191" s="15" t="s">
        <v>31</v>
      </c>
      <c r="S2191" s="15">
        <v>0.61887000000000003</v>
      </c>
      <c r="T2191" s="15">
        <v>0.30218</v>
      </c>
    </row>
    <row r="2192" spans="1:20" x14ac:dyDescent="0.25">
      <c r="A2192" s="15">
        <v>2191</v>
      </c>
      <c r="B2192" s="15" t="s">
        <v>2854</v>
      </c>
      <c r="C2192" s="15" t="s">
        <v>2846</v>
      </c>
      <c r="D2192" s="15" t="s">
        <v>2846</v>
      </c>
      <c r="E2192" s="15" t="s">
        <v>2823</v>
      </c>
      <c r="F2192" s="15" t="s">
        <v>2826</v>
      </c>
      <c r="G2192" s="15">
        <v>5796</v>
      </c>
      <c r="H2192" s="15" t="s">
        <v>2417</v>
      </c>
      <c r="I2192" s="15" t="s">
        <v>2856</v>
      </c>
      <c r="L2192" s="15" t="s">
        <v>31</v>
      </c>
      <c r="M2192" s="15" t="s">
        <v>31</v>
      </c>
      <c r="S2192" s="15">
        <v>0.78486999999999996</v>
      </c>
      <c r="T2192" s="15">
        <v>0.54059000000000001</v>
      </c>
    </row>
    <row r="2193" spans="1:20" x14ac:dyDescent="0.25">
      <c r="A2193" s="15">
        <v>2192</v>
      </c>
      <c r="B2193" s="15" t="s">
        <v>2854</v>
      </c>
      <c r="C2193" s="15" t="s">
        <v>2846</v>
      </c>
      <c r="D2193" s="15" t="s">
        <v>2846</v>
      </c>
      <c r="E2193" s="15" t="s">
        <v>2823</v>
      </c>
      <c r="F2193" s="15" t="s">
        <v>2826</v>
      </c>
      <c r="G2193" s="15">
        <v>5797</v>
      </c>
      <c r="H2193" s="15" t="s">
        <v>2418</v>
      </c>
      <c r="I2193" s="15" t="s">
        <v>2856</v>
      </c>
      <c r="L2193" s="15" t="s">
        <v>31</v>
      </c>
      <c r="M2193" s="15" t="s">
        <v>31</v>
      </c>
      <c r="S2193" s="15">
        <v>0</v>
      </c>
      <c r="T2193" s="15">
        <v>0</v>
      </c>
    </row>
    <row r="2194" spans="1:20" x14ac:dyDescent="0.25">
      <c r="A2194" s="15">
        <v>2193</v>
      </c>
      <c r="B2194" s="15" t="s">
        <v>2854</v>
      </c>
      <c r="C2194" s="15" t="s">
        <v>2846</v>
      </c>
      <c r="D2194" s="15" t="s">
        <v>2846</v>
      </c>
      <c r="E2194" s="15" t="s">
        <v>2829</v>
      </c>
      <c r="F2194" s="15" t="s">
        <v>2772</v>
      </c>
      <c r="G2194" s="15">
        <v>5798</v>
      </c>
      <c r="H2194" s="15" t="s">
        <v>2419</v>
      </c>
      <c r="I2194" s="15" t="s">
        <v>2856</v>
      </c>
      <c r="L2194" s="15" t="s">
        <v>31</v>
      </c>
      <c r="M2194" s="15" t="s">
        <v>31</v>
      </c>
      <c r="S2194" s="15">
        <v>0.59023000000000003</v>
      </c>
      <c r="T2194" s="15">
        <v>0.47539000000000003</v>
      </c>
    </row>
    <row r="2195" spans="1:20" x14ac:dyDescent="0.25">
      <c r="A2195" s="15">
        <v>2194</v>
      </c>
      <c r="B2195" s="15" t="s">
        <v>2854</v>
      </c>
      <c r="C2195" s="15" t="s">
        <v>2846</v>
      </c>
      <c r="D2195" s="15" t="s">
        <v>2846</v>
      </c>
      <c r="E2195" s="15" t="s">
        <v>2733</v>
      </c>
      <c r="F2195" s="15" t="s">
        <v>2734</v>
      </c>
      <c r="G2195" s="15">
        <v>5800</v>
      </c>
      <c r="H2195" s="15" t="s">
        <v>2420</v>
      </c>
      <c r="I2195" s="15" t="s">
        <v>2856</v>
      </c>
      <c r="L2195" s="15" t="s">
        <v>31</v>
      </c>
      <c r="M2195" s="15" t="s">
        <v>31</v>
      </c>
      <c r="S2195" s="15">
        <v>1</v>
      </c>
      <c r="T2195" s="15">
        <v>0.52810000000000001</v>
      </c>
    </row>
    <row r="2196" spans="1:20" x14ac:dyDescent="0.25">
      <c r="A2196" s="15">
        <v>2195</v>
      </c>
      <c r="B2196" s="15" t="s">
        <v>2854</v>
      </c>
      <c r="C2196" s="15" t="s">
        <v>2846</v>
      </c>
      <c r="D2196" s="15" t="s">
        <v>2846</v>
      </c>
      <c r="E2196" s="15" t="s">
        <v>2733</v>
      </c>
      <c r="F2196" s="15" t="s">
        <v>2734</v>
      </c>
      <c r="G2196" s="15">
        <v>5801</v>
      </c>
      <c r="H2196" s="15" t="s">
        <v>2421</v>
      </c>
      <c r="I2196" s="15" t="s">
        <v>2856</v>
      </c>
      <c r="L2196" s="15" t="s">
        <v>31</v>
      </c>
      <c r="M2196" s="15" t="s">
        <v>31</v>
      </c>
      <c r="S2196" s="15">
        <v>3.15E-3</v>
      </c>
      <c r="T2196" s="15">
        <v>1.0499999999999999E-3</v>
      </c>
    </row>
    <row r="2197" spans="1:20" x14ac:dyDescent="0.25">
      <c r="A2197" s="15">
        <v>2196</v>
      </c>
      <c r="B2197" s="15" t="s">
        <v>2854</v>
      </c>
      <c r="C2197" s="15" t="s">
        <v>2846</v>
      </c>
      <c r="D2197" s="15" t="s">
        <v>2846</v>
      </c>
      <c r="E2197" s="15" t="s">
        <v>2771</v>
      </c>
      <c r="F2197" s="15" t="s">
        <v>2772</v>
      </c>
      <c r="G2197" s="15">
        <v>5802</v>
      </c>
      <c r="H2197" s="15" t="s">
        <v>2422</v>
      </c>
      <c r="I2197" s="15" t="s">
        <v>2856</v>
      </c>
      <c r="L2197" s="15" t="s">
        <v>31</v>
      </c>
      <c r="M2197" s="15" t="s">
        <v>31</v>
      </c>
      <c r="S2197" s="15">
        <v>0.5</v>
      </c>
      <c r="T2197" s="15">
        <v>0.25</v>
      </c>
    </row>
    <row r="2198" spans="1:20" x14ac:dyDescent="0.25">
      <c r="A2198" s="15">
        <v>2197</v>
      </c>
      <c r="B2198" s="15" t="s">
        <v>2854</v>
      </c>
      <c r="C2198" s="15" t="s">
        <v>2846</v>
      </c>
      <c r="D2198" s="15" t="s">
        <v>2846</v>
      </c>
      <c r="E2198" s="15" t="s">
        <v>2823</v>
      </c>
      <c r="F2198" s="15" t="s">
        <v>2826</v>
      </c>
      <c r="G2198" s="15">
        <v>5803</v>
      </c>
      <c r="H2198" s="15" t="s">
        <v>2423</v>
      </c>
      <c r="I2198" s="15" t="s">
        <v>2856</v>
      </c>
      <c r="L2198" s="15" t="s">
        <v>31</v>
      </c>
      <c r="M2198" s="15" t="s">
        <v>31</v>
      </c>
      <c r="S2198" s="15">
        <v>0.75</v>
      </c>
      <c r="T2198" s="15">
        <v>0.3</v>
      </c>
    </row>
    <row r="2199" spans="1:20" x14ac:dyDescent="0.25">
      <c r="A2199" s="15">
        <v>2198</v>
      </c>
      <c r="B2199" s="15" t="s">
        <v>2854</v>
      </c>
      <c r="C2199" s="15" t="s">
        <v>2846</v>
      </c>
      <c r="D2199" s="15" t="s">
        <v>2846</v>
      </c>
      <c r="E2199" s="15" t="s">
        <v>2823</v>
      </c>
      <c r="F2199" s="15" t="s">
        <v>2826</v>
      </c>
      <c r="G2199" s="15">
        <v>5804</v>
      </c>
      <c r="H2199" s="15" t="s">
        <v>2424</v>
      </c>
      <c r="I2199" s="15" t="s">
        <v>2856</v>
      </c>
      <c r="L2199" s="15" t="s">
        <v>31</v>
      </c>
      <c r="M2199" s="15" t="s">
        <v>31</v>
      </c>
      <c r="S2199" s="15">
        <v>0.57142999999999999</v>
      </c>
      <c r="T2199" s="15">
        <v>0.33332999999999996</v>
      </c>
    </row>
    <row r="2200" spans="1:20" x14ac:dyDescent="0.25">
      <c r="A2200" s="15">
        <v>2199</v>
      </c>
      <c r="B2200" s="15" t="s">
        <v>2854</v>
      </c>
      <c r="C2200" s="15" t="s">
        <v>2846</v>
      </c>
      <c r="D2200" s="15" t="s">
        <v>2846</v>
      </c>
      <c r="E2200" s="15" t="s">
        <v>2816</v>
      </c>
      <c r="F2200" s="15" t="s">
        <v>2772</v>
      </c>
      <c r="G2200" s="15">
        <v>5805</v>
      </c>
      <c r="H2200" s="15" t="s">
        <v>2425</v>
      </c>
      <c r="I2200" s="15" t="s">
        <v>2856</v>
      </c>
      <c r="L2200" s="15" t="s">
        <v>31</v>
      </c>
      <c r="M2200" s="15" t="s">
        <v>31</v>
      </c>
      <c r="S2200" s="15">
        <v>0</v>
      </c>
      <c r="T2200" s="15">
        <v>0</v>
      </c>
    </row>
    <row r="2201" spans="1:20" x14ac:dyDescent="0.25">
      <c r="A2201" s="15">
        <v>2200</v>
      </c>
      <c r="B2201" s="15" t="s">
        <v>2854</v>
      </c>
      <c r="C2201" s="15" t="s">
        <v>2846</v>
      </c>
      <c r="D2201" s="15" t="s">
        <v>2846</v>
      </c>
      <c r="E2201" s="15" t="s">
        <v>2815</v>
      </c>
      <c r="F2201" s="15" t="s">
        <v>2772</v>
      </c>
      <c r="G2201" s="15">
        <v>5806</v>
      </c>
      <c r="H2201" s="15" t="s">
        <v>2426</v>
      </c>
      <c r="I2201" s="15" t="s">
        <v>2856</v>
      </c>
      <c r="L2201" s="15" t="s">
        <v>31</v>
      </c>
      <c r="M2201" s="15" t="s">
        <v>31</v>
      </c>
      <c r="S2201" s="15" t="s">
        <v>2731</v>
      </c>
      <c r="T2201" s="15">
        <v>0</v>
      </c>
    </row>
    <row r="2202" spans="1:20" x14ac:dyDescent="0.25">
      <c r="A2202" s="15">
        <v>2201</v>
      </c>
      <c r="B2202" s="15" t="s">
        <v>2854</v>
      </c>
      <c r="C2202" s="15" t="s">
        <v>2846</v>
      </c>
      <c r="D2202" s="15" t="s">
        <v>2846</v>
      </c>
      <c r="E2202" s="15" t="s">
        <v>2823</v>
      </c>
      <c r="F2202" s="15" t="s">
        <v>2825</v>
      </c>
      <c r="G2202" s="15">
        <v>5807</v>
      </c>
      <c r="H2202" s="15" t="s">
        <v>2427</v>
      </c>
      <c r="I2202" s="15" t="s">
        <v>2051</v>
      </c>
      <c r="L2202" s="15" t="s">
        <v>31</v>
      </c>
      <c r="M2202" s="15" t="s">
        <v>31</v>
      </c>
      <c r="S2202" s="15">
        <v>0.75186999999999993</v>
      </c>
      <c r="T2202" s="15">
        <v>0.48137999999999997</v>
      </c>
    </row>
    <row r="2203" spans="1:20" x14ac:dyDescent="0.25">
      <c r="A2203" s="15">
        <v>2202</v>
      </c>
      <c r="B2203" s="15" t="s">
        <v>2854</v>
      </c>
      <c r="C2203" s="15" t="s">
        <v>2846</v>
      </c>
      <c r="D2203" s="15" t="s">
        <v>2846</v>
      </c>
      <c r="E2203" s="15" t="s">
        <v>2823</v>
      </c>
      <c r="F2203" s="15" t="s">
        <v>2825</v>
      </c>
      <c r="G2203" s="15">
        <v>5808</v>
      </c>
      <c r="H2203" s="15" t="s">
        <v>2428</v>
      </c>
      <c r="I2203" s="15" t="s">
        <v>2051</v>
      </c>
      <c r="L2203" s="15" t="s">
        <v>31</v>
      </c>
      <c r="M2203" s="15" t="s">
        <v>31</v>
      </c>
      <c r="S2203" s="15">
        <v>0.91159999999999997</v>
      </c>
      <c r="T2203" s="15">
        <v>0.63027999999999995</v>
      </c>
    </row>
    <row r="2204" spans="1:20" x14ac:dyDescent="0.25">
      <c r="A2204" s="15">
        <v>2203</v>
      </c>
      <c r="B2204" s="15" t="s">
        <v>2854</v>
      </c>
      <c r="C2204" s="15" t="s">
        <v>2846</v>
      </c>
      <c r="D2204" s="15" t="s">
        <v>2846</v>
      </c>
      <c r="E2204" s="15" t="s">
        <v>2735</v>
      </c>
      <c r="F2204" s="15" t="s">
        <v>2736</v>
      </c>
      <c r="G2204" s="15">
        <v>5809</v>
      </c>
      <c r="H2204" s="15" t="s">
        <v>2429</v>
      </c>
      <c r="I2204" s="15" t="s">
        <v>2855</v>
      </c>
      <c r="L2204" s="15" t="s">
        <v>180</v>
      </c>
      <c r="M2204" s="15" t="s">
        <v>181</v>
      </c>
      <c r="S2204" s="15" t="s">
        <v>2731</v>
      </c>
      <c r="T2204" s="15">
        <v>0</v>
      </c>
    </row>
    <row r="2205" spans="1:20" x14ac:dyDescent="0.25">
      <c r="A2205" s="15">
        <v>2204</v>
      </c>
      <c r="B2205" s="15" t="s">
        <v>2854</v>
      </c>
      <c r="C2205" s="15" t="s">
        <v>2846</v>
      </c>
      <c r="D2205" s="15" t="s">
        <v>2846</v>
      </c>
      <c r="E2205" s="15" t="s">
        <v>2789</v>
      </c>
      <c r="F2205" s="15" t="s">
        <v>2790</v>
      </c>
      <c r="G2205" s="15">
        <v>5810</v>
      </c>
      <c r="H2205" s="15" t="s">
        <v>2430</v>
      </c>
      <c r="I2205" s="15" t="s">
        <v>2051</v>
      </c>
      <c r="L2205" s="15" t="s">
        <v>198</v>
      </c>
      <c r="M2205" s="15" t="s">
        <v>198</v>
      </c>
      <c r="S2205" s="15">
        <v>1</v>
      </c>
      <c r="T2205" s="15">
        <v>0.48</v>
      </c>
    </row>
    <row r="2206" spans="1:20" x14ac:dyDescent="0.25">
      <c r="A2206" s="15">
        <v>2205</v>
      </c>
      <c r="B2206" s="15" t="s">
        <v>2854</v>
      </c>
      <c r="C2206" s="15" t="s">
        <v>2846</v>
      </c>
      <c r="D2206" s="15" t="s">
        <v>2846</v>
      </c>
      <c r="E2206" s="15" t="s">
        <v>2789</v>
      </c>
      <c r="F2206" s="15" t="s">
        <v>2790</v>
      </c>
      <c r="G2206" s="15">
        <v>5811</v>
      </c>
      <c r="H2206" s="15" t="s">
        <v>2431</v>
      </c>
      <c r="I2206" s="15" t="s">
        <v>2051</v>
      </c>
      <c r="L2206" s="15" t="s">
        <v>198</v>
      </c>
      <c r="M2206" s="15" t="s">
        <v>198</v>
      </c>
      <c r="S2206" s="15">
        <v>1</v>
      </c>
      <c r="T2206" s="15">
        <v>0.52</v>
      </c>
    </row>
    <row r="2207" spans="1:20" x14ac:dyDescent="0.25">
      <c r="A2207" s="15">
        <v>2206</v>
      </c>
      <c r="B2207" s="15" t="s">
        <v>2854</v>
      </c>
      <c r="C2207" s="15" t="s">
        <v>2846</v>
      </c>
      <c r="D2207" s="15" t="s">
        <v>2846</v>
      </c>
      <c r="E2207" s="15" t="s">
        <v>2755</v>
      </c>
      <c r="F2207" s="15" t="s">
        <v>2808</v>
      </c>
      <c r="G2207" s="15">
        <v>5812</v>
      </c>
      <c r="H2207" s="15" t="s">
        <v>2432</v>
      </c>
      <c r="I2207" s="15" t="s">
        <v>2856</v>
      </c>
      <c r="L2207" s="15" t="s">
        <v>198</v>
      </c>
      <c r="M2207" s="15" t="s">
        <v>198</v>
      </c>
      <c r="S2207" s="15">
        <v>0.55249999999999999</v>
      </c>
      <c r="T2207" s="15">
        <v>0.82374999999999998</v>
      </c>
    </row>
    <row r="2208" spans="1:20" x14ac:dyDescent="0.25">
      <c r="A2208" s="15">
        <v>2207</v>
      </c>
      <c r="B2208" s="15" t="s">
        <v>2854</v>
      </c>
      <c r="C2208" s="15" t="s">
        <v>2846</v>
      </c>
      <c r="D2208" s="15" t="s">
        <v>2846</v>
      </c>
      <c r="E2208" s="15" t="s">
        <v>2767</v>
      </c>
      <c r="F2208" s="15" t="s">
        <v>2830</v>
      </c>
      <c r="G2208" s="15">
        <v>5813</v>
      </c>
      <c r="H2208" s="15" t="s">
        <v>2433</v>
      </c>
      <c r="I2208" s="15" t="s">
        <v>2855</v>
      </c>
      <c r="L2208" s="15" t="s">
        <v>198</v>
      </c>
      <c r="M2208" s="15" t="s">
        <v>198</v>
      </c>
      <c r="S2208" s="15">
        <v>1</v>
      </c>
      <c r="T2208" s="15">
        <v>0.89400000000000002</v>
      </c>
    </row>
    <row r="2209" spans="1:20" x14ac:dyDescent="0.25">
      <c r="A2209" s="15">
        <v>2208</v>
      </c>
      <c r="B2209" s="15" t="s">
        <v>2854</v>
      </c>
      <c r="C2209" s="15" t="s">
        <v>2846</v>
      </c>
      <c r="D2209" s="15" t="s">
        <v>2846</v>
      </c>
      <c r="E2209" s="15" t="s">
        <v>2801</v>
      </c>
      <c r="F2209" s="15" t="s">
        <v>2811</v>
      </c>
      <c r="G2209" s="15">
        <v>5814</v>
      </c>
      <c r="H2209" s="15" t="s">
        <v>2434</v>
      </c>
      <c r="I2209" s="15" t="s">
        <v>2051</v>
      </c>
      <c r="L2209" s="15" t="s">
        <v>198</v>
      </c>
      <c r="M2209" s="15" t="s">
        <v>198</v>
      </c>
      <c r="S2209" s="15">
        <v>0.18847000000000003</v>
      </c>
      <c r="T2209" s="15">
        <v>7.7590000000000006E-2</v>
      </c>
    </row>
    <row r="2210" spans="1:20" x14ac:dyDescent="0.25">
      <c r="A2210" s="15">
        <v>2209</v>
      </c>
      <c r="B2210" s="15" t="s">
        <v>2854</v>
      </c>
      <c r="C2210" s="15" t="s">
        <v>2846</v>
      </c>
      <c r="D2210" s="15" t="s">
        <v>2846</v>
      </c>
      <c r="E2210" s="15" t="s">
        <v>2752</v>
      </c>
      <c r="F2210" s="15" t="s">
        <v>2759</v>
      </c>
      <c r="G2210" s="15">
        <v>5815</v>
      </c>
      <c r="H2210" s="15" t="s">
        <v>2435</v>
      </c>
      <c r="I2210" s="15" t="s">
        <v>2051</v>
      </c>
      <c r="L2210" s="15" t="s">
        <v>198</v>
      </c>
      <c r="M2210" s="15" t="s">
        <v>198</v>
      </c>
      <c r="S2210" s="15">
        <v>1</v>
      </c>
      <c r="T2210" s="15">
        <v>0.38571</v>
      </c>
    </row>
    <row r="2211" spans="1:20" x14ac:dyDescent="0.25">
      <c r="A2211" s="15">
        <v>2210</v>
      </c>
      <c r="B2211" s="15" t="s">
        <v>2854</v>
      </c>
      <c r="C2211" s="15" t="s">
        <v>2846</v>
      </c>
      <c r="D2211" s="15" t="s">
        <v>2846</v>
      </c>
      <c r="E2211" s="15" t="s">
        <v>2752</v>
      </c>
      <c r="F2211" s="15" t="s">
        <v>2759</v>
      </c>
      <c r="G2211" s="15">
        <v>5816</v>
      </c>
      <c r="H2211" s="15" t="s">
        <v>2436</v>
      </c>
      <c r="I2211" s="15" t="s">
        <v>2051</v>
      </c>
      <c r="L2211" s="15" t="s">
        <v>198</v>
      </c>
      <c r="M2211" s="15" t="s">
        <v>198</v>
      </c>
      <c r="S2211" s="15">
        <v>1</v>
      </c>
      <c r="T2211" s="15">
        <v>0.48332999999999998</v>
      </c>
    </row>
    <row r="2212" spans="1:20" x14ac:dyDescent="0.25">
      <c r="A2212" s="15">
        <v>2211</v>
      </c>
      <c r="B2212" s="15" t="s">
        <v>2854</v>
      </c>
      <c r="C2212" s="15" t="s">
        <v>2846</v>
      </c>
      <c r="D2212" s="15" t="s">
        <v>2846</v>
      </c>
      <c r="E2212" s="15" t="s">
        <v>2752</v>
      </c>
      <c r="F2212" s="15" t="s">
        <v>2759</v>
      </c>
      <c r="G2212" s="15">
        <v>5817</v>
      </c>
      <c r="H2212" s="15" t="s">
        <v>2437</v>
      </c>
      <c r="I2212" s="15" t="s">
        <v>2856</v>
      </c>
      <c r="L2212" s="15" t="s">
        <v>198</v>
      </c>
      <c r="M2212" s="15" t="s">
        <v>198</v>
      </c>
      <c r="S2212" s="15">
        <v>0.875</v>
      </c>
      <c r="T2212" s="15">
        <v>0.5</v>
      </c>
    </row>
    <row r="2213" spans="1:20" x14ac:dyDescent="0.25">
      <c r="A2213" s="15">
        <v>2212</v>
      </c>
      <c r="B2213" s="15" t="s">
        <v>2854</v>
      </c>
      <c r="C2213" s="15" t="s">
        <v>2846</v>
      </c>
      <c r="D2213" s="15" t="s">
        <v>2846</v>
      </c>
      <c r="E2213" s="15" t="s">
        <v>2752</v>
      </c>
      <c r="F2213" s="15" t="s">
        <v>2759</v>
      </c>
      <c r="G2213" s="15">
        <v>5818</v>
      </c>
      <c r="H2213" s="15" t="s">
        <v>2438</v>
      </c>
      <c r="I2213" s="15" t="s">
        <v>2051</v>
      </c>
      <c r="L2213" s="15" t="s">
        <v>198</v>
      </c>
      <c r="M2213" s="15" t="s">
        <v>198</v>
      </c>
      <c r="S2213" s="15">
        <v>0.77500000000000002</v>
      </c>
      <c r="T2213" s="15">
        <v>0.55293999999999999</v>
      </c>
    </row>
    <row r="2214" spans="1:20" x14ac:dyDescent="0.25">
      <c r="A2214" s="15">
        <v>2213</v>
      </c>
      <c r="B2214" s="15" t="s">
        <v>2854</v>
      </c>
      <c r="C2214" s="15" t="s">
        <v>2846</v>
      </c>
      <c r="D2214" s="15" t="s">
        <v>2846</v>
      </c>
      <c r="E2214" s="15" t="s">
        <v>2752</v>
      </c>
      <c r="F2214" s="15" t="s">
        <v>2759</v>
      </c>
      <c r="G2214" s="15">
        <v>5819</v>
      </c>
      <c r="H2214" s="15" t="s">
        <v>2439</v>
      </c>
      <c r="I2214" s="15" t="s">
        <v>2051</v>
      </c>
      <c r="L2214" s="15" t="s">
        <v>198</v>
      </c>
      <c r="M2214" s="15" t="s">
        <v>198</v>
      </c>
      <c r="S2214" s="15" t="s">
        <v>2731</v>
      </c>
      <c r="T2214" s="15">
        <v>0</v>
      </c>
    </row>
    <row r="2215" spans="1:20" x14ac:dyDescent="0.25">
      <c r="A2215" s="15">
        <v>2214</v>
      </c>
      <c r="B2215" s="15" t="s">
        <v>2854</v>
      </c>
      <c r="C2215" s="15" t="s">
        <v>2846</v>
      </c>
      <c r="D2215" s="15" t="s">
        <v>2846</v>
      </c>
      <c r="E2215" s="15" t="s">
        <v>2752</v>
      </c>
      <c r="F2215" s="15" t="s">
        <v>2831</v>
      </c>
      <c r="G2215" s="15">
        <v>5820</v>
      </c>
      <c r="H2215" s="15" t="s">
        <v>2440</v>
      </c>
      <c r="I2215" s="15" t="s">
        <v>2051</v>
      </c>
      <c r="L2215" s="15" t="s">
        <v>198</v>
      </c>
      <c r="M2215" s="15" t="s">
        <v>198</v>
      </c>
      <c r="S2215" s="15">
        <v>1</v>
      </c>
      <c r="T2215" s="15">
        <v>0.25861999999999996</v>
      </c>
    </row>
    <row r="2216" spans="1:20" x14ac:dyDescent="0.25">
      <c r="A2216" s="15">
        <v>2215</v>
      </c>
      <c r="B2216" s="15" t="s">
        <v>2854</v>
      </c>
      <c r="C2216" s="15" t="s">
        <v>2846</v>
      </c>
      <c r="D2216" s="15" t="s">
        <v>2846</v>
      </c>
      <c r="E2216" s="15" t="s">
        <v>2752</v>
      </c>
      <c r="F2216" s="15" t="s">
        <v>2832</v>
      </c>
      <c r="G2216" s="15">
        <v>5822</v>
      </c>
      <c r="H2216" s="15" t="s">
        <v>2441</v>
      </c>
      <c r="I2216" s="15" t="s">
        <v>2856</v>
      </c>
      <c r="L2216" s="15" t="s">
        <v>302</v>
      </c>
      <c r="M2216" s="15" t="s">
        <v>303</v>
      </c>
      <c r="S2216" s="15">
        <v>1</v>
      </c>
      <c r="T2216" s="15">
        <v>0.19017000000000001</v>
      </c>
    </row>
    <row r="2217" spans="1:20" x14ac:dyDescent="0.25">
      <c r="A2217" s="15">
        <v>2216</v>
      </c>
      <c r="B2217" s="15" t="s">
        <v>2854</v>
      </c>
      <c r="C2217" s="15" t="s">
        <v>2846</v>
      </c>
      <c r="D2217" s="15" t="s">
        <v>2846</v>
      </c>
      <c r="E2217" s="15" t="s">
        <v>2752</v>
      </c>
      <c r="F2217" s="15" t="s">
        <v>2832</v>
      </c>
      <c r="G2217" s="15">
        <v>5823</v>
      </c>
      <c r="H2217" s="15" t="s">
        <v>2442</v>
      </c>
      <c r="I2217" s="15" t="s">
        <v>2051</v>
      </c>
      <c r="L2217" s="15" t="s">
        <v>302</v>
      </c>
      <c r="M2217" s="15" t="s">
        <v>303</v>
      </c>
      <c r="S2217" s="15">
        <v>0.114</v>
      </c>
      <c r="T2217" s="15">
        <v>0.28100000000000003</v>
      </c>
    </row>
    <row r="2218" spans="1:20" x14ac:dyDescent="0.25">
      <c r="A2218" s="15">
        <v>2217</v>
      </c>
      <c r="B2218" s="15" t="s">
        <v>2854</v>
      </c>
      <c r="C2218" s="15" t="s">
        <v>2846</v>
      </c>
      <c r="D2218" s="15" t="s">
        <v>2846</v>
      </c>
      <c r="E2218" s="15" t="s">
        <v>2752</v>
      </c>
      <c r="F2218" s="15" t="s">
        <v>2832</v>
      </c>
      <c r="G2218" s="15">
        <v>5824</v>
      </c>
      <c r="H2218" s="15" t="s">
        <v>2443</v>
      </c>
      <c r="I2218" s="15" t="s">
        <v>2855</v>
      </c>
      <c r="L2218" s="15" t="s">
        <v>302</v>
      </c>
      <c r="M2218" s="15" t="s">
        <v>303</v>
      </c>
      <c r="S2218" s="15" t="s">
        <v>2731</v>
      </c>
      <c r="T2218" s="15">
        <v>1</v>
      </c>
    </row>
    <row r="2219" spans="1:20" x14ac:dyDescent="0.25">
      <c r="A2219" s="15">
        <v>2218</v>
      </c>
      <c r="B2219" s="15" t="s">
        <v>2854</v>
      </c>
      <c r="C2219" s="15" t="s">
        <v>2846</v>
      </c>
      <c r="D2219" s="15" t="s">
        <v>2846</v>
      </c>
      <c r="E2219" s="15" t="s">
        <v>2752</v>
      </c>
      <c r="F2219" s="15" t="s">
        <v>2832</v>
      </c>
      <c r="G2219" s="15">
        <v>5825</v>
      </c>
      <c r="H2219" s="15" t="s">
        <v>2444</v>
      </c>
      <c r="I2219" s="15" t="s">
        <v>2855</v>
      </c>
      <c r="L2219" s="15" t="s">
        <v>302</v>
      </c>
      <c r="M2219" s="15" t="s">
        <v>303</v>
      </c>
      <c r="S2219" s="15">
        <v>0.2</v>
      </c>
      <c r="T2219" s="15">
        <v>0.8</v>
      </c>
    </row>
    <row r="2220" spans="1:20" x14ac:dyDescent="0.25">
      <c r="A2220" s="15">
        <v>2219</v>
      </c>
      <c r="B2220" s="15" t="s">
        <v>2854</v>
      </c>
      <c r="C2220" s="15" t="s">
        <v>2846</v>
      </c>
      <c r="D2220" s="15" t="s">
        <v>2846</v>
      </c>
      <c r="E2220" s="15" t="s">
        <v>2752</v>
      </c>
      <c r="F2220" s="15" t="s">
        <v>2832</v>
      </c>
      <c r="G2220" s="15">
        <v>5826</v>
      </c>
      <c r="H2220" s="15" t="s">
        <v>2445</v>
      </c>
      <c r="I2220" s="15" t="s">
        <v>2051</v>
      </c>
      <c r="L2220" s="15" t="s">
        <v>302</v>
      </c>
      <c r="M2220" s="15" t="s">
        <v>303</v>
      </c>
      <c r="S2220" s="15">
        <v>0.24</v>
      </c>
      <c r="T2220" s="15">
        <v>0.7</v>
      </c>
    </row>
    <row r="2221" spans="1:20" x14ac:dyDescent="0.25">
      <c r="A2221" s="15">
        <v>2220</v>
      </c>
      <c r="B2221" s="15" t="s">
        <v>2854</v>
      </c>
      <c r="C2221" s="15" t="s">
        <v>2846</v>
      </c>
      <c r="D2221" s="15" t="s">
        <v>2846</v>
      </c>
      <c r="E2221" s="15" t="s">
        <v>2752</v>
      </c>
      <c r="F2221" s="15" t="s">
        <v>2832</v>
      </c>
      <c r="G2221" s="15">
        <v>5827</v>
      </c>
      <c r="H2221" s="15" t="s">
        <v>2446</v>
      </c>
      <c r="I2221" s="15" t="s">
        <v>2051</v>
      </c>
      <c r="L2221" s="15" t="s">
        <v>302</v>
      </c>
      <c r="M2221" s="15" t="s">
        <v>303</v>
      </c>
      <c r="S2221" s="15">
        <v>0.47381000000000001</v>
      </c>
      <c r="T2221" s="15">
        <v>0.2369</v>
      </c>
    </row>
    <row r="2222" spans="1:20" x14ac:dyDescent="0.25">
      <c r="A2222" s="15">
        <v>2221</v>
      </c>
      <c r="B2222" s="15" t="s">
        <v>2854</v>
      </c>
      <c r="C2222" s="15" t="s">
        <v>2846</v>
      </c>
      <c r="D2222" s="15" t="s">
        <v>2846</v>
      </c>
      <c r="E2222" s="15" t="s">
        <v>2752</v>
      </c>
      <c r="F2222" s="15" t="s">
        <v>2832</v>
      </c>
      <c r="G2222" s="15">
        <v>5828</v>
      </c>
      <c r="H2222" s="15" t="s">
        <v>2447</v>
      </c>
      <c r="I2222" s="15" t="s">
        <v>2855</v>
      </c>
      <c r="L2222" s="15" t="s">
        <v>302</v>
      </c>
      <c r="M2222" s="15" t="s">
        <v>303</v>
      </c>
      <c r="S2222" s="15">
        <v>1</v>
      </c>
      <c r="T2222" s="15">
        <v>1</v>
      </c>
    </row>
    <row r="2223" spans="1:20" x14ac:dyDescent="0.25">
      <c r="A2223" s="15">
        <v>2222</v>
      </c>
      <c r="B2223" s="15" t="s">
        <v>2854</v>
      </c>
      <c r="C2223" s="15" t="s">
        <v>2846</v>
      </c>
      <c r="D2223" s="15" t="s">
        <v>2846</v>
      </c>
      <c r="E2223" s="15" t="s">
        <v>2752</v>
      </c>
      <c r="F2223" s="15" t="s">
        <v>2832</v>
      </c>
      <c r="G2223" s="15">
        <v>5829</v>
      </c>
      <c r="H2223" s="15" t="s">
        <v>2448</v>
      </c>
      <c r="I2223" s="15" t="s">
        <v>2051</v>
      </c>
      <c r="L2223" s="15" t="s">
        <v>302</v>
      </c>
      <c r="M2223" s="15" t="s">
        <v>303</v>
      </c>
      <c r="S2223" s="15">
        <v>0.77868999999999999</v>
      </c>
      <c r="T2223" s="15">
        <v>0.40253999999999995</v>
      </c>
    </row>
    <row r="2224" spans="1:20" x14ac:dyDescent="0.25">
      <c r="A2224" s="15">
        <v>2223</v>
      </c>
      <c r="B2224" s="15" t="s">
        <v>2854</v>
      </c>
      <c r="C2224" s="15" t="s">
        <v>2846</v>
      </c>
      <c r="D2224" s="15" t="s">
        <v>2846</v>
      </c>
      <c r="E2224" s="15" t="s">
        <v>2752</v>
      </c>
      <c r="F2224" s="15" t="s">
        <v>2832</v>
      </c>
      <c r="G2224" s="15">
        <v>5830</v>
      </c>
      <c r="H2224" s="15" t="s">
        <v>2449</v>
      </c>
      <c r="I2224" s="15" t="s">
        <v>2051</v>
      </c>
      <c r="L2224" s="15" t="s">
        <v>302</v>
      </c>
      <c r="M2224" s="15" t="s">
        <v>303</v>
      </c>
      <c r="S2224" s="15">
        <v>0.57467000000000001</v>
      </c>
      <c r="T2224" s="15">
        <v>0.63468000000000002</v>
      </c>
    </row>
    <row r="2225" spans="1:20" x14ac:dyDescent="0.25">
      <c r="A2225" s="15">
        <v>2224</v>
      </c>
      <c r="B2225" s="15" t="s">
        <v>2854</v>
      </c>
      <c r="C2225" s="15" t="s">
        <v>2846</v>
      </c>
      <c r="D2225" s="15" t="s">
        <v>2846</v>
      </c>
      <c r="E2225" s="15" t="s">
        <v>2752</v>
      </c>
      <c r="F2225" s="15" t="s">
        <v>2832</v>
      </c>
      <c r="G2225" s="15">
        <v>5831</v>
      </c>
      <c r="H2225" s="15" t="s">
        <v>2450</v>
      </c>
      <c r="I2225" s="15" t="s">
        <v>2051</v>
      </c>
      <c r="L2225" s="15" t="s">
        <v>302</v>
      </c>
      <c r="M2225" s="15" t="s">
        <v>303</v>
      </c>
      <c r="S2225" s="15" t="s">
        <v>2731</v>
      </c>
      <c r="T2225" s="15">
        <v>0</v>
      </c>
    </row>
    <row r="2226" spans="1:20" x14ac:dyDescent="0.25">
      <c r="A2226" s="15">
        <v>2225</v>
      </c>
      <c r="B2226" s="15" t="s">
        <v>2854</v>
      </c>
      <c r="C2226" s="15" t="s">
        <v>2846</v>
      </c>
      <c r="D2226" s="15" t="s">
        <v>2846</v>
      </c>
      <c r="E2226" s="15" t="s">
        <v>2752</v>
      </c>
      <c r="F2226" s="15" t="s">
        <v>2832</v>
      </c>
      <c r="G2226" s="15">
        <v>5832</v>
      </c>
      <c r="H2226" s="15" t="s">
        <v>2451</v>
      </c>
      <c r="I2226" s="15" t="s">
        <v>2051</v>
      </c>
      <c r="L2226" s="15" t="s">
        <v>302</v>
      </c>
      <c r="M2226" s="15" t="s">
        <v>303</v>
      </c>
      <c r="S2226" s="15">
        <v>1</v>
      </c>
      <c r="T2226" s="15">
        <v>0.77500000000000002</v>
      </c>
    </row>
    <row r="2227" spans="1:20" x14ac:dyDescent="0.25">
      <c r="A2227" s="15">
        <v>2226</v>
      </c>
      <c r="B2227" s="15" t="s">
        <v>2854</v>
      </c>
      <c r="C2227" s="15" t="s">
        <v>2846</v>
      </c>
      <c r="D2227" s="15" t="s">
        <v>2846</v>
      </c>
      <c r="E2227" s="15" t="s">
        <v>2752</v>
      </c>
      <c r="F2227" s="15" t="s">
        <v>2832</v>
      </c>
      <c r="G2227" s="15">
        <v>5833</v>
      </c>
      <c r="H2227" s="15" t="s">
        <v>2452</v>
      </c>
      <c r="I2227" s="15" t="s">
        <v>2051</v>
      </c>
      <c r="L2227" s="15" t="s">
        <v>302</v>
      </c>
      <c r="M2227" s="15" t="s">
        <v>303</v>
      </c>
      <c r="S2227" s="15">
        <v>0.7</v>
      </c>
      <c r="T2227" s="15">
        <v>0.28000000000000003</v>
      </c>
    </row>
    <row r="2228" spans="1:20" x14ac:dyDescent="0.25">
      <c r="A2228" s="15">
        <v>2227</v>
      </c>
      <c r="B2228" s="15" t="s">
        <v>2854</v>
      </c>
      <c r="C2228" s="15" t="s">
        <v>2846</v>
      </c>
      <c r="D2228" s="15" t="s">
        <v>2846</v>
      </c>
      <c r="E2228" s="15" t="s">
        <v>2752</v>
      </c>
      <c r="F2228" s="15" t="s">
        <v>2832</v>
      </c>
      <c r="G2228" s="15">
        <v>5834</v>
      </c>
      <c r="H2228" s="15" t="s">
        <v>2453</v>
      </c>
      <c r="I2228" s="15" t="s">
        <v>2856</v>
      </c>
      <c r="L2228" s="15" t="s">
        <v>302</v>
      </c>
      <c r="M2228" s="15" t="s">
        <v>303</v>
      </c>
      <c r="S2228" s="15">
        <v>0.7</v>
      </c>
      <c r="T2228" s="15">
        <v>0.28000000000000003</v>
      </c>
    </row>
    <row r="2229" spans="1:20" x14ac:dyDescent="0.25">
      <c r="A2229" s="15">
        <v>2228</v>
      </c>
      <c r="B2229" s="15" t="s">
        <v>2854</v>
      </c>
      <c r="C2229" s="15" t="s">
        <v>2846</v>
      </c>
      <c r="D2229" s="15" t="s">
        <v>2846</v>
      </c>
      <c r="E2229" s="15" t="s">
        <v>2752</v>
      </c>
      <c r="F2229" s="15" t="s">
        <v>2832</v>
      </c>
      <c r="G2229" s="15">
        <v>5835</v>
      </c>
      <c r="H2229" s="15" t="s">
        <v>2454</v>
      </c>
      <c r="I2229" s="15" t="s">
        <v>2855</v>
      </c>
      <c r="L2229" s="15" t="s">
        <v>302</v>
      </c>
      <c r="M2229" s="15" t="s">
        <v>303</v>
      </c>
      <c r="S2229" s="15">
        <v>1</v>
      </c>
      <c r="T2229" s="15">
        <v>0.745</v>
      </c>
    </row>
    <row r="2230" spans="1:20" x14ac:dyDescent="0.25">
      <c r="A2230" s="15">
        <v>2229</v>
      </c>
      <c r="B2230" s="15" t="s">
        <v>2854</v>
      </c>
      <c r="C2230" s="15" t="s">
        <v>2846</v>
      </c>
      <c r="D2230" s="15" t="s">
        <v>2846</v>
      </c>
      <c r="E2230" s="15" t="s">
        <v>2728</v>
      </c>
      <c r="F2230" s="15" t="s">
        <v>2729</v>
      </c>
      <c r="G2230" s="15">
        <v>5837</v>
      </c>
      <c r="H2230" s="15" t="s">
        <v>2455</v>
      </c>
      <c r="I2230" s="15" t="s">
        <v>2855</v>
      </c>
      <c r="L2230" s="15" t="s">
        <v>180</v>
      </c>
      <c r="M2230" s="15" t="s">
        <v>181</v>
      </c>
      <c r="S2230" s="15">
        <v>1</v>
      </c>
      <c r="T2230" s="15">
        <v>8.8000000000000005E-3</v>
      </c>
    </row>
    <row r="2231" spans="1:20" x14ac:dyDescent="0.25">
      <c r="A2231" s="15">
        <v>2230</v>
      </c>
      <c r="B2231" s="15" t="s">
        <v>2854</v>
      </c>
      <c r="C2231" s="15" t="s">
        <v>2846</v>
      </c>
      <c r="D2231" s="15" t="s">
        <v>2846</v>
      </c>
      <c r="E2231" s="15" t="s">
        <v>2728</v>
      </c>
      <c r="F2231" s="15" t="s">
        <v>2729</v>
      </c>
      <c r="G2231" s="15">
        <v>5838</v>
      </c>
      <c r="H2231" s="15" t="s">
        <v>2456</v>
      </c>
      <c r="I2231" s="15" t="s">
        <v>2856</v>
      </c>
      <c r="L2231" s="15" t="s">
        <v>180</v>
      </c>
      <c r="M2231" s="15" t="s">
        <v>181</v>
      </c>
      <c r="S2231" s="15">
        <v>1</v>
      </c>
      <c r="T2231" s="15">
        <v>0.49235000000000001</v>
      </c>
    </row>
    <row r="2232" spans="1:20" x14ac:dyDescent="0.25">
      <c r="A2232" s="15">
        <v>2231</v>
      </c>
      <c r="B2232" s="15" t="s">
        <v>2854</v>
      </c>
      <c r="C2232" s="15" t="s">
        <v>2846</v>
      </c>
      <c r="D2232" s="15" t="s">
        <v>2846</v>
      </c>
      <c r="E2232" s="15" t="s">
        <v>2728</v>
      </c>
      <c r="F2232" s="15" t="s">
        <v>2729</v>
      </c>
      <c r="G2232" s="15">
        <v>5839</v>
      </c>
      <c r="H2232" s="15" t="s">
        <v>2457</v>
      </c>
      <c r="I2232" s="15" t="s">
        <v>2051</v>
      </c>
      <c r="L2232" s="15" t="s">
        <v>180</v>
      </c>
      <c r="M2232" s="15" t="s">
        <v>181</v>
      </c>
      <c r="S2232" s="15">
        <v>0.9710899999999999</v>
      </c>
      <c r="T2232" s="15">
        <v>0.35576000000000002</v>
      </c>
    </row>
    <row r="2233" spans="1:20" x14ac:dyDescent="0.25">
      <c r="A2233" s="15">
        <v>2232</v>
      </c>
      <c r="B2233" s="15" t="s">
        <v>2854</v>
      </c>
      <c r="C2233" s="15" t="s">
        <v>2846</v>
      </c>
      <c r="D2233" s="15" t="s">
        <v>2846</v>
      </c>
      <c r="E2233" s="15" t="s">
        <v>2728</v>
      </c>
      <c r="F2233" s="15" t="s">
        <v>2729</v>
      </c>
      <c r="G2233" s="15">
        <v>5840</v>
      </c>
      <c r="H2233" s="15" t="s">
        <v>2458</v>
      </c>
      <c r="I2233" s="15" t="s">
        <v>2855</v>
      </c>
      <c r="L2233" s="15" t="s">
        <v>180</v>
      </c>
      <c r="M2233" s="15" t="s">
        <v>181</v>
      </c>
      <c r="S2233" s="15">
        <v>1</v>
      </c>
      <c r="T2233" s="15">
        <v>1</v>
      </c>
    </row>
    <row r="2234" spans="1:20" x14ac:dyDescent="0.25">
      <c r="A2234" s="15">
        <v>2233</v>
      </c>
      <c r="B2234" s="15" t="s">
        <v>2854</v>
      </c>
      <c r="C2234" s="15" t="s">
        <v>2846</v>
      </c>
      <c r="D2234" s="15" t="s">
        <v>2846</v>
      </c>
      <c r="E2234" s="15" t="s">
        <v>2728</v>
      </c>
      <c r="F2234" s="15" t="s">
        <v>2729</v>
      </c>
      <c r="G2234" s="15">
        <v>5841</v>
      </c>
      <c r="H2234" s="15" t="s">
        <v>2459</v>
      </c>
      <c r="I2234" s="15" t="s">
        <v>2855</v>
      </c>
      <c r="L2234" s="15" t="s">
        <v>180</v>
      </c>
      <c r="M2234" s="15" t="s">
        <v>181</v>
      </c>
      <c r="S2234" s="15">
        <v>0.58352999999999999</v>
      </c>
      <c r="T2234" s="15">
        <v>0.38154000000000005</v>
      </c>
    </row>
    <row r="2235" spans="1:20" x14ac:dyDescent="0.25">
      <c r="A2235" s="15">
        <v>2234</v>
      </c>
      <c r="B2235" s="15" t="s">
        <v>2854</v>
      </c>
      <c r="C2235" s="15" t="s">
        <v>2846</v>
      </c>
      <c r="D2235" s="15" t="s">
        <v>2846</v>
      </c>
      <c r="E2235" s="15" t="s">
        <v>2728</v>
      </c>
      <c r="F2235" s="15" t="s">
        <v>2729</v>
      </c>
      <c r="G2235" s="15">
        <v>5842</v>
      </c>
      <c r="H2235" s="15" t="s">
        <v>2460</v>
      </c>
      <c r="I2235" s="15" t="s">
        <v>2855</v>
      </c>
      <c r="L2235" s="15" t="s">
        <v>180</v>
      </c>
      <c r="M2235" s="15" t="s">
        <v>181</v>
      </c>
      <c r="S2235" s="15">
        <v>1</v>
      </c>
      <c r="T2235" s="15">
        <v>1</v>
      </c>
    </row>
    <row r="2236" spans="1:20" x14ac:dyDescent="0.25">
      <c r="A2236" s="15">
        <v>2235</v>
      </c>
      <c r="B2236" s="15" t="s">
        <v>2854</v>
      </c>
      <c r="C2236" s="15" t="s">
        <v>2846</v>
      </c>
      <c r="D2236" s="15" t="s">
        <v>2846</v>
      </c>
      <c r="E2236" s="15" t="s">
        <v>2728</v>
      </c>
      <c r="F2236" s="15" t="s">
        <v>2729</v>
      </c>
      <c r="G2236" s="15">
        <v>5843</v>
      </c>
      <c r="H2236" s="15" t="s">
        <v>2461</v>
      </c>
      <c r="I2236" s="15" t="s">
        <v>2855</v>
      </c>
      <c r="L2236" s="15" t="s">
        <v>180</v>
      </c>
      <c r="M2236" s="15" t="s">
        <v>181</v>
      </c>
      <c r="S2236" s="15">
        <v>0.47749999999999998</v>
      </c>
      <c r="T2236" s="15">
        <v>0.22209000000000001</v>
      </c>
    </row>
    <row r="2237" spans="1:20" x14ac:dyDescent="0.25">
      <c r="A2237" s="15">
        <v>2236</v>
      </c>
      <c r="B2237" s="15" t="s">
        <v>2854</v>
      </c>
      <c r="C2237" s="15" t="s">
        <v>2846</v>
      </c>
      <c r="D2237" s="15" t="s">
        <v>2846</v>
      </c>
      <c r="E2237" s="15" t="s">
        <v>2728</v>
      </c>
      <c r="F2237" s="15" t="s">
        <v>2729</v>
      </c>
      <c r="G2237" s="15">
        <v>5844</v>
      </c>
      <c r="H2237" s="15" t="s">
        <v>2462</v>
      </c>
      <c r="I2237" s="15" t="s">
        <v>2855</v>
      </c>
      <c r="L2237" s="15" t="s">
        <v>180</v>
      </c>
      <c r="M2237" s="15" t="s">
        <v>181</v>
      </c>
      <c r="S2237" s="15">
        <v>0.32799999999999996</v>
      </c>
      <c r="T2237" s="15">
        <v>0.46</v>
      </c>
    </row>
    <row r="2238" spans="1:20" x14ac:dyDescent="0.25">
      <c r="A2238" s="15">
        <v>2237</v>
      </c>
      <c r="B2238" s="15" t="s">
        <v>2854</v>
      </c>
      <c r="C2238" s="15" t="s">
        <v>2846</v>
      </c>
      <c r="D2238" s="15" t="s">
        <v>2846</v>
      </c>
      <c r="E2238" s="15" t="s">
        <v>2728</v>
      </c>
      <c r="F2238" s="15" t="s">
        <v>2729</v>
      </c>
      <c r="G2238" s="15">
        <v>5845</v>
      </c>
      <c r="H2238" s="15" t="s">
        <v>2463</v>
      </c>
      <c r="I2238" s="15" t="s">
        <v>2855</v>
      </c>
      <c r="L2238" s="15" t="s">
        <v>180</v>
      </c>
      <c r="M2238" s="15" t="s">
        <v>181</v>
      </c>
      <c r="S2238" s="15">
        <v>1</v>
      </c>
      <c r="T2238" s="15">
        <v>0.69444000000000006</v>
      </c>
    </row>
    <row r="2239" spans="1:20" x14ac:dyDescent="0.25">
      <c r="A2239" s="15">
        <v>2238</v>
      </c>
      <c r="B2239" s="15" t="s">
        <v>2854</v>
      </c>
      <c r="C2239" s="15" t="s">
        <v>2846</v>
      </c>
      <c r="D2239" s="15" t="s">
        <v>2846</v>
      </c>
      <c r="E2239" s="15" t="s">
        <v>2728</v>
      </c>
      <c r="F2239" s="15" t="s">
        <v>2729</v>
      </c>
      <c r="G2239" s="15">
        <v>5846</v>
      </c>
      <c r="H2239" s="15" t="s">
        <v>2464</v>
      </c>
      <c r="I2239" s="15" t="s">
        <v>2051</v>
      </c>
      <c r="L2239" s="15" t="s">
        <v>180</v>
      </c>
      <c r="M2239" s="15" t="s">
        <v>181</v>
      </c>
      <c r="S2239" s="15">
        <v>1</v>
      </c>
      <c r="T2239" s="15">
        <v>0.16667000000000001</v>
      </c>
    </row>
    <row r="2240" spans="1:20" x14ac:dyDescent="0.25">
      <c r="A2240" s="15">
        <v>2239</v>
      </c>
      <c r="B2240" s="15" t="s">
        <v>2854</v>
      </c>
      <c r="C2240" s="15" t="s">
        <v>2846</v>
      </c>
      <c r="D2240" s="15" t="s">
        <v>2846</v>
      </c>
      <c r="E2240" s="15" t="s">
        <v>2752</v>
      </c>
      <c r="F2240" s="15" t="s">
        <v>2766</v>
      </c>
      <c r="G2240" s="15">
        <v>5847</v>
      </c>
      <c r="H2240" s="15" t="s">
        <v>2465</v>
      </c>
      <c r="I2240" s="15" t="s">
        <v>2855</v>
      </c>
      <c r="L2240" s="15" t="s">
        <v>180</v>
      </c>
      <c r="M2240" s="15" t="s">
        <v>181</v>
      </c>
      <c r="S2240" s="15">
        <v>1</v>
      </c>
      <c r="T2240" s="15">
        <v>0.33332999999999996</v>
      </c>
    </row>
    <row r="2241" spans="1:20" x14ac:dyDescent="0.25">
      <c r="A2241" s="15">
        <v>2240</v>
      </c>
      <c r="B2241" s="15" t="s">
        <v>2854</v>
      </c>
      <c r="C2241" s="15" t="s">
        <v>2846</v>
      </c>
      <c r="D2241" s="15" t="s">
        <v>2846</v>
      </c>
      <c r="E2241" s="15" t="s">
        <v>2752</v>
      </c>
      <c r="F2241" s="15" t="s">
        <v>2766</v>
      </c>
      <c r="G2241" s="15">
        <v>5848</v>
      </c>
      <c r="H2241" s="15" t="s">
        <v>2466</v>
      </c>
      <c r="I2241" s="15" t="s">
        <v>2856</v>
      </c>
      <c r="L2241" s="15" t="s">
        <v>180</v>
      </c>
      <c r="M2241" s="15" t="s">
        <v>181</v>
      </c>
      <c r="S2241" s="15">
        <v>1</v>
      </c>
      <c r="T2241" s="15">
        <v>0.5</v>
      </c>
    </row>
    <row r="2242" spans="1:20" x14ac:dyDescent="0.25">
      <c r="A2242" s="15">
        <v>2241</v>
      </c>
      <c r="B2242" s="15" t="s">
        <v>2854</v>
      </c>
      <c r="C2242" s="15" t="s">
        <v>2846</v>
      </c>
      <c r="D2242" s="15" t="s">
        <v>2846</v>
      </c>
      <c r="E2242" s="15" t="s">
        <v>2752</v>
      </c>
      <c r="F2242" s="15" t="s">
        <v>2766</v>
      </c>
      <c r="G2242" s="15">
        <v>5849</v>
      </c>
      <c r="H2242" s="15" t="s">
        <v>2467</v>
      </c>
      <c r="I2242" s="15" t="s">
        <v>2855</v>
      </c>
      <c r="L2242" s="15" t="s">
        <v>180</v>
      </c>
      <c r="M2242" s="15" t="s">
        <v>181</v>
      </c>
      <c r="S2242" s="15">
        <v>1</v>
      </c>
      <c r="T2242" s="15">
        <v>0.25</v>
      </c>
    </row>
    <row r="2243" spans="1:20" x14ac:dyDescent="0.25">
      <c r="A2243" s="15">
        <v>2242</v>
      </c>
      <c r="B2243" s="15" t="s">
        <v>2854</v>
      </c>
      <c r="C2243" s="15" t="s">
        <v>2846</v>
      </c>
      <c r="D2243" s="15" t="s">
        <v>2846</v>
      </c>
      <c r="E2243" s="15" t="s">
        <v>2740</v>
      </c>
      <c r="F2243" s="15" t="s">
        <v>2782</v>
      </c>
      <c r="G2243" s="15">
        <v>5850</v>
      </c>
      <c r="H2243" s="15" t="s">
        <v>2468</v>
      </c>
      <c r="I2243" s="15" t="s">
        <v>2855</v>
      </c>
      <c r="L2243" s="15" t="s">
        <v>180</v>
      </c>
      <c r="M2243" s="15" t="s">
        <v>181</v>
      </c>
      <c r="S2243" s="15">
        <v>1</v>
      </c>
      <c r="T2243" s="15">
        <v>0.46667000000000003</v>
      </c>
    </row>
    <row r="2244" spans="1:20" x14ac:dyDescent="0.25">
      <c r="A2244" s="15">
        <v>2243</v>
      </c>
      <c r="B2244" s="15" t="s">
        <v>2854</v>
      </c>
      <c r="C2244" s="15" t="s">
        <v>2846</v>
      </c>
      <c r="D2244" s="15" t="s">
        <v>2846</v>
      </c>
      <c r="E2244" s="15" t="s">
        <v>2740</v>
      </c>
      <c r="F2244" s="15" t="s">
        <v>2782</v>
      </c>
      <c r="G2244" s="15">
        <v>5851</v>
      </c>
      <c r="H2244" s="15" t="s">
        <v>2469</v>
      </c>
      <c r="I2244" s="15" t="s">
        <v>2855</v>
      </c>
      <c r="L2244" s="15" t="s">
        <v>180</v>
      </c>
      <c r="M2244" s="15" t="s">
        <v>181</v>
      </c>
      <c r="S2244" s="15">
        <v>0</v>
      </c>
      <c r="T2244" s="15">
        <v>0.125</v>
      </c>
    </row>
    <row r="2245" spans="1:20" x14ac:dyDescent="0.25">
      <c r="A2245" s="15">
        <v>2244</v>
      </c>
      <c r="B2245" s="15" t="s">
        <v>2854</v>
      </c>
      <c r="C2245" s="15" t="s">
        <v>2846</v>
      </c>
      <c r="D2245" s="15" t="s">
        <v>2846</v>
      </c>
      <c r="E2245" s="15" t="s">
        <v>2735</v>
      </c>
      <c r="F2245" s="15" t="s">
        <v>2736</v>
      </c>
      <c r="G2245" s="15">
        <v>5853</v>
      </c>
      <c r="H2245" s="15" t="s">
        <v>2470</v>
      </c>
      <c r="I2245" s="15" t="s">
        <v>2051</v>
      </c>
      <c r="L2245" s="15" t="s">
        <v>180</v>
      </c>
      <c r="M2245" s="15" t="s">
        <v>181</v>
      </c>
      <c r="S2245" s="15">
        <v>1</v>
      </c>
      <c r="T2245" s="15">
        <v>0.1</v>
      </c>
    </row>
    <row r="2246" spans="1:20" x14ac:dyDescent="0.25">
      <c r="A2246" s="15">
        <v>2245</v>
      </c>
      <c r="B2246" s="15" t="s">
        <v>2854</v>
      </c>
      <c r="C2246" s="15" t="s">
        <v>2846</v>
      </c>
      <c r="D2246" s="15" t="s">
        <v>2846</v>
      </c>
      <c r="E2246" s="15" t="s">
        <v>2762</v>
      </c>
      <c r="F2246" s="15" t="s">
        <v>2799</v>
      </c>
      <c r="G2246" s="15">
        <v>5854</v>
      </c>
      <c r="H2246" s="15" t="s">
        <v>2471</v>
      </c>
      <c r="I2246" s="15" t="s">
        <v>2855</v>
      </c>
      <c r="L2246" s="15" t="s">
        <v>180</v>
      </c>
      <c r="M2246" s="15" t="s">
        <v>181</v>
      </c>
      <c r="S2246" s="15">
        <v>1</v>
      </c>
      <c r="T2246" s="15">
        <v>1</v>
      </c>
    </row>
    <row r="2247" spans="1:20" x14ac:dyDescent="0.25">
      <c r="A2247" s="15">
        <v>2246</v>
      </c>
      <c r="B2247" s="15" t="s">
        <v>2854</v>
      </c>
      <c r="C2247" s="15" t="s">
        <v>2846</v>
      </c>
      <c r="D2247" s="15" t="s">
        <v>2846</v>
      </c>
      <c r="E2247" s="15" t="s">
        <v>2752</v>
      </c>
      <c r="F2247" s="15" t="s">
        <v>2759</v>
      </c>
      <c r="G2247" s="15">
        <v>5855</v>
      </c>
      <c r="H2247" s="15" t="s">
        <v>2472</v>
      </c>
      <c r="I2247" s="15" t="s">
        <v>2051</v>
      </c>
      <c r="L2247" s="15" t="s">
        <v>180</v>
      </c>
      <c r="M2247" s="15" t="s">
        <v>181</v>
      </c>
      <c r="S2247" s="15">
        <v>1</v>
      </c>
      <c r="T2247" s="15">
        <v>0.10714</v>
      </c>
    </row>
    <row r="2248" spans="1:20" x14ac:dyDescent="0.25">
      <c r="A2248" s="15">
        <v>2247</v>
      </c>
      <c r="B2248" s="15" t="s">
        <v>2854</v>
      </c>
      <c r="C2248" s="15" t="s">
        <v>2846</v>
      </c>
      <c r="D2248" s="15" t="s">
        <v>2846</v>
      </c>
      <c r="E2248" s="15" t="s">
        <v>2752</v>
      </c>
      <c r="F2248" s="15" t="s">
        <v>2759</v>
      </c>
      <c r="G2248" s="15">
        <v>5856</v>
      </c>
      <c r="H2248" s="15" t="s">
        <v>2473</v>
      </c>
      <c r="I2248" s="15" t="s">
        <v>2855</v>
      </c>
      <c r="L2248" s="15" t="s">
        <v>180</v>
      </c>
      <c r="M2248" s="15" t="s">
        <v>181</v>
      </c>
      <c r="S2248" s="15">
        <v>1</v>
      </c>
      <c r="T2248" s="15">
        <v>1</v>
      </c>
    </row>
    <row r="2249" spans="1:20" x14ac:dyDescent="0.25">
      <c r="A2249" s="15">
        <v>2248</v>
      </c>
      <c r="B2249" s="15" t="s">
        <v>2854</v>
      </c>
      <c r="C2249" s="15" t="s">
        <v>2846</v>
      </c>
      <c r="D2249" s="15" t="s">
        <v>2846</v>
      </c>
      <c r="E2249" s="15" t="s">
        <v>2752</v>
      </c>
      <c r="F2249" s="15" t="s">
        <v>2832</v>
      </c>
      <c r="G2249" s="15">
        <v>5857</v>
      </c>
      <c r="H2249" s="15" t="s">
        <v>2474</v>
      </c>
      <c r="I2249" s="15" t="s">
        <v>2051</v>
      </c>
      <c r="L2249" s="15" t="s">
        <v>180</v>
      </c>
      <c r="M2249" s="15" t="s">
        <v>181</v>
      </c>
      <c r="S2249" s="15">
        <v>1</v>
      </c>
      <c r="T2249" s="15">
        <v>0.25</v>
      </c>
    </row>
    <row r="2250" spans="1:20" x14ac:dyDescent="0.25">
      <c r="A2250" s="15">
        <v>2249</v>
      </c>
      <c r="B2250" s="15" t="s">
        <v>2854</v>
      </c>
      <c r="C2250" s="15" t="s">
        <v>2846</v>
      </c>
      <c r="D2250" s="15" t="s">
        <v>2846</v>
      </c>
      <c r="E2250" s="15" t="s">
        <v>2733</v>
      </c>
      <c r="F2250" s="15" t="s">
        <v>2833</v>
      </c>
      <c r="G2250" s="15">
        <v>5858</v>
      </c>
      <c r="H2250" s="15" t="s">
        <v>2475</v>
      </c>
      <c r="I2250" s="15" t="s">
        <v>2855</v>
      </c>
      <c r="L2250" s="15" t="s">
        <v>180</v>
      </c>
      <c r="M2250" s="15" t="s">
        <v>181</v>
      </c>
      <c r="S2250" s="15" t="s">
        <v>2731</v>
      </c>
      <c r="T2250" s="15">
        <v>0</v>
      </c>
    </row>
    <row r="2251" spans="1:20" x14ac:dyDescent="0.25">
      <c r="A2251" s="15">
        <v>2250</v>
      </c>
      <c r="B2251" s="15" t="s">
        <v>2854</v>
      </c>
      <c r="C2251" s="15" t="s">
        <v>2846</v>
      </c>
      <c r="D2251" s="15" t="s">
        <v>2846</v>
      </c>
      <c r="E2251" s="15" t="s">
        <v>2740</v>
      </c>
      <c r="F2251" s="15" t="s">
        <v>2779</v>
      </c>
      <c r="G2251" s="15">
        <v>5859</v>
      </c>
      <c r="H2251" s="15" t="s">
        <v>2476</v>
      </c>
      <c r="I2251" s="15" t="s">
        <v>2855</v>
      </c>
      <c r="L2251" s="15" t="s">
        <v>180</v>
      </c>
      <c r="M2251" s="15" t="s">
        <v>181</v>
      </c>
      <c r="S2251" s="15">
        <v>1</v>
      </c>
      <c r="T2251" s="15">
        <v>4.2859999999999995E-2</v>
      </c>
    </row>
    <row r="2252" spans="1:20" x14ac:dyDescent="0.25">
      <c r="A2252" s="15">
        <v>2251</v>
      </c>
      <c r="B2252" s="15" t="s">
        <v>2854</v>
      </c>
      <c r="C2252" s="15" t="s">
        <v>2846</v>
      </c>
      <c r="D2252" s="15" t="s">
        <v>2846</v>
      </c>
      <c r="E2252" s="15" t="s">
        <v>2740</v>
      </c>
      <c r="F2252" s="15" t="s">
        <v>2779</v>
      </c>
      <c r="G2252" s="15">
        <v>5860</v>
      </c>
      <c r="H2252" s="15" t="s">
        <v>2477</v>
      </c>
      <c r="I2252" s="15" t="s">
        <v>2855</v>
      </c>
      <c r="L2252" s="15" t="s">
        <v>180</v>
      </c>
      <c r="M2252" s="15" t="s">
        <v>181</v>
      </c>
      <c r="S2252" s="15">
        <v>1</v>
      </c>
      <c r="T2252" s="15">
        <v>1.1479999999999999E-2</v>
      </c>
    </row>
    <row r="2253" spans="1:20" x14ac:dyDescent="0.25">
      <c r="A2253" s="15">
        <v>2252</v>
      </c>
      <c r="B2253" s="15" t="s">
        <v>2854</v>
      </c>
      <c r="C2253" s="15" t="s">
        <v>2846</v>
      </c>
      <c r="D2253" s="15" t="s">
        <v>2846</v>
      </c>
      <c r="E2253" s="15" t="s">
        <v>2762</v>
      </c>
      <c r="F2253" s="15" t="s">
        <v>2798</v>
      </c>
      <c r="G2253" s="15">
        <v>5861</v>
      </c>
      <c r="H2253" s="15" t="s">
        <v>2478</v>
      </c>
      <c r="I2253" s="15" t="s">
        <v>2856</v>
      </c>
      <c r="L2253" s="15" t="s">
        <v>313</v>
      </c>
      <c r="M2253" s="15" t="s">
        <v>314</v>
      </c>
      <c r="S2253" s="15">
        <v>0.5</v>
      </c>
      <c r="T2253" s="15">
        <v>0.20635000000000001</v>
      </c>
    </row>
    <row r="2254" spans="1:20" x14ac:dyDescent="0.25">
      <c r="A2254" s="15">
        <v>2253</v>
      </c>
      <c r="B2254" s="15" t="s">
        <v>2854</v>
      </c>
      <c r="C2254" s="15" t="s">
        <v>2846</v>
      </c>
      <c r="D2254" s="15" t="s">
        <v>2846</v>
      </c>
      <c r="E2254" s="15" t="s">
        <v>2762</v>
      </c>
      <c r="F2254" s="15" t="s">
        <v>2798</v>
      </c>
      <c r="G2254" s="15">
        <v>5862</v>
      </c>
      <c r="H2254" s="15" t="s">
        <v>2479</v>
      </c>
      <c r="I2254" s="15" t="s">
        <v>2051</v>
      </c>
      <c r="L2254" s="15" t="s">
        <v>313</v>
      </c>
      <c r="M2254" s="15" t="s">
        <v>314</v>
      </c>
      <c r="S2254" s="15">
        <v>1</v>
      </c>
      <c r="T2254" s="15">
        <v>0.32</v>
      </c>
    </row>
    <row r="2255" spans="1:20" x14ac:dyDescent="0.25">
      <c r="A2255" s="15">
        <v>2254</v>
      </c>
      <c r="B2255" s="15" t="s">
        <v>2854</v>
      </c>
      <c r="C2255" s="15" t="s">
        <v>2846</v>
      </c>
      <c r="D2255" s="15" t="s">
        <v>2846</v>
      </c>
      <c r="E2255" s="15" t="s">
        <v>2801</v>
      </c>
      <c r="F2255" s="15" t="s">
        <v>2835</v>
      </c>
      <c r="G2255" s="15">
        <v>5863</v>
      </c>
      <c r="H2255" s="15" t="s">
        <v>2480</v>
      </c>
      <c r="I2255" s="15" t="s">
        <v>2856</v>
      </c>
      <c r="L2255" s="15" t="s">
        <v>313</v>
      </c>
      <c r="M2255" s="15" t="s">
        <v>314</v>
      </c>
      <c r="S2255" s="15">
        <v>0.82221999999999995</v>
      </c>
      <c r="T2255" s="15">
        <v>0.49332999999999999</v>
      </c>
    </row>
    <row r="2256" spans="1:20" x14ac:dyDescent="0.25">
      <c r="A2256" s="15">
        <v>2255</v>
      </c>
      <c r="B2256" s="15" t="s">
        <v>2854</v>
      </c>
      <c r="C2256" s="15" t="s">
        <v>2846</v>
      </c>
      <c r="D2256" s="15" t="s">
        <v>2846</v>
      </c>
      <c r="E2256" s="15" t="s">
        <v>2801</v>
      </c>
      <c r="F2256" s="15" t="s">
        <v>2835</v>
      </c>
      <c r="G2256" s="15">
        <v>5864</v>
      </c>
      <c r="H2256" s="15" t="s">
        <v>2481</v>
      </c>
      <c r="I2256" s="15" t="s">
        <v>2856</v>
      </c>
      <c r="L2256" s="15" t="s">
        <v>313</v>
      </c>
      <c r="M2256" s="15" t="s">
        <v>314</v>
      </c>
      <c r="S2256" s="15">
        <v>0.64</v>
      </c>
      <c r="T2256" s="15">
        <v>0.45713999999999999</v>
      </c>
    </row>
    <row r="2257" spans="1:20" x14ac:dyDescent="0.25">
      <c r="A2257" s="15">
        <v>2256</v>
      </c>
      <c r="B2257" s="15" t="s">
        <v>2854</v>
      </c>
      <c r="C2257" s="15" t="s">
        <v>2846</v>
      </c>
      <c r="D2257" s="15" t="s">
        <v>2846</v>
      </c>
      <c r="E2257" s="15" t="s">
        <v>2801</v>
      </c>
      <c r="F2257" s="15" t="s">
        <v>2836</v>
      </c>
      <c r="G2257" s="15">
        <v>5865</v>
      </c>
      <c r="H2257" s="15" t="s">
        <v>2482</v>
      </c>
      <c r="I2257" s="15" t="s">
        <v>2856</v>
      </c>
      <c r="L2257" s="15" t="s">
        <v>313</v>
      </c>
      <c r="M2257" s="15" t="s">
        <v>314</v>
      </c>
      <c r="S2257" s="15">
        <v>1</v>
      </c>
      <c r="T2257" s="15">
        <v>1</v>
      </c>
    </row>
    <row r="2258" spans="1:20" x14ac:dyDescent="0.25">
      <c r="A2258" s="15">
        <v>2257</v>
      </c>
      <c r="B2258" s="15" t="s">
        <v>2854</v>
      </c>
      <c r="C2258" s="15" t="s">
        <v>2846</v>
      </c>
      <c r="D2258" s="15" t="s">
        <v>2846</v>
      </c>
      <c r="E2258" s="15" t="s">
        <v>2801</v>
      </c>
      <c r="F2258" s="15" t="s">
        <v>2836</v>
      </c>
      <c r="G2258" s="15">
        <v>5866</v>
      </c>
      <c r="H2258" s="15" t="s">
        <v>2483</v>
      </c>
      <c r="I2258" s="15" t="s">
        <v>2856</v>
      </c>
      <c r="L2258" s="15" t="s">
        <v>313</v>
      </c>
      <c r="M2258" s="15" t="s">
        <v>314</v>
      </c>
      <c r="S2258" s="15">
        <v>1</v>
      </c>
      <c r="T2258" s="15">
        <v>0.97802000000000011</v>
      </c>
    </row>
    <row r="2259" spans="1:20" x14ac:dyDescent="0.25">
      <c r="A2259" s="15">
        <v>2258</v>
      </c>
      <c r="B2259" s="15" t="s">
        <v>2854</v>
      </c>
      <c r="C2259" s="15" t="s">
        <v>2846</v>
      </c>
      <c r="D2259" s="15" t="s">
        <v>2846</v>
      </c>
      <c r="E2259" s="15" t="s">
        <v>2801</v>
      </c>
      <c r="F2259" s="15" t="s">
        <v>2802</v>
      </c>
      <c r="G2259" s="15">
        <v>5867</v>
      </c>
      <c r="H2259" s="15" t="s">
        <v>2484</v>
      </c>
      <c r="I2259" s="15" t="s">
        <v>2856</v>
      </c>
      <c r="L2259" s="15" t="s">
        <v>313</v>
      </c>
      <c r="M2259" s="15" t="s">
        <v>314</v>
      </c>
      <c r="S2259" s="15">
        <v>1</v>
      </c>
      <c r="T2259" s="15">
        <v>0.30508000000000002</v>
      </c>
    </row>
    <row r="2260" spans="1:20" x14ac:dyDescent="0.25">
      <c r="A2260" s="15">
        <v>2259</v>
      </c>
      <c r="B2260" s="15" t="s">
        <v>2854</v>
      </c>
      <c r="C2260" s="15" t="s">
        <v>2846</v>
      </c>
      <c r="D2260" s="15" t="s">
        <v>2846</v>
      </c>
      <c r="E2260" s="15" t="s">
        <v>2801</v>
      </c>
      <c r="F2260" s="15" t="s">
        <v>2836</v>
      </c>
      <c r="G2260" s="15">
        <v>5868</v>
      </c>
      <c r="H2260" s="15" t="s">
        <v>2485</v>
      </c>
      <c r="I2260" s="15" t="s">
        <v>2856</v>
      </c>
      <c r="L2260" s="15" t="s">
        <v>313</v>
      </c>
      <c r="M2260" s="15" t="s">
        <v>314</v>
      </c>
      <c r="S2260" s="15">
        <v>0.26346000000000003</v>
      </c>
      <c r="T2260" s="15">
        <v>0.26618999999999998</v>
      </c>
    </row>
    <row r="2261" spans="1:20" x14ac:dyDescent="0.25">
      <c r="A2261" s="15">
        <v>2260</v>
      </c>
      <c r="B2261" s="15" t="s">
        <v>2854</v>
      </c>
      <c r="C2261" s="15" t="s">
        <v>2846</v>
      </c>
      <c r="D2261" s="15" t="s">
        <v>2846</v>
      </c>
      <c r="E2261" s="15" t="s">
        <v>2801</v>
      </c>
      <c r="F2261" s="15" t="s">
        <v>2835</v>
      </c>
      <c r="G2261" s="15">
        <v>5869</v>
      </c>
      <c r="H2261" s="15" t="s">
        <v>2486</v>
      </c>
      <c r="I2261" s="15" t="s">
        <v>2856</v>
      </c>
      <c r="L2261" s="15" t="s">
        <v>313</v>
      </c>
      <c r="M2261" s="15" t="s">
        <v>314</v>
      </c>
      <c r="S2261" s="15">
        <v>0.10833</v>
      </c>
      <c r="T2261" s="15">
        <v>0.23542000000000002</v>
      </c>
    </row>
    <row r="2262" spans="1:20" x14ac:dyDescent="0.25">
      <c r="A2262" s="15">
        <v>2261</v>
      </c>
      <c r="B2262" s="15" t="s">
        <v>2854</v>
      </c>
      <c r="C2262" s="15" t="s">
        <v>2846</v>
      </c>
      <c r="D2262" s="15" t="s">
        <v>2846</v>
      </c>
      <c r="E2262" s="15" t="s">
        <v>2801</v>
      </c>
      <c r="F2262" s="15" t="s">
        <v>2835</v>
      </c>
      <c r="G2262" s="15">
        <v>5870</v>
      </c>
      <c r="H2262" s="15" t="s">
        <v>2487</v>
      </c>
      <c r="I2262" s="15" t="s">
        <v>2856</v>
      </c>
      <c r="L2262" s="15" t="s">
        <v>313</v>
      </c>
      <c r="M2262" s="15" t="s">
        <v>314</v>
      </c>
      <c r="S2262" s="15">
        <v>1</v>
      </c>
      <c r="T2262" s="15">
        <v>0.14285999999999999</v>
      </c>
    </row>
    <row r="2263" spans="1:20" x14ac:dyDescent="0.25">
      <c r="A2263" s="15">
        <v>2262</v>
      </c>
      <c r="B2263" s="15" t="s">
        <v>2854</v>
      </c>
      <c r="C2263" s="15" t="s">
        <v>2846</v>
      </c>
      <c r="D2263" s="15" t="s">
        <v>2846</v>
      </c>
      <c r="E2263" s="15" t="s">
        <v>2801</v>
      </c>
      <c r="F2263" s="15" t="s">
        <v>2836</v>
      </c>
      <c r="G2263" s="15">
        <v>5871</v>
      </c>
      <c r="H2263" s="15" t="s">
        <v>2488</v>
      </c>
      <c r="I2263" s="15" t="s">
        <v>2856</v>
      </c>
      <c r="L2263" s="15" t="s">
        <v>313</v>
      </c>
      <c r="M2263" s="15" t="s">
        <v>314</v>
      </c>
      <c r="S2263" s="15">
        <v>6.3329999999999997E-2</v>
      </c>
      <c r="T2263" s="15">
        <v>0.27827999999999997</v>
      </c>
    </row>
    <row r="2264" spans="1:20" x14ac:dyDescent="0.25">
      <c r="A2264" s="15">
        <v>2263</v>
      </c>
      <c r="B2264" s="15" t="s">
        <v>2854</v>
      </c>
      <c r="C2264" s="15" t="s">
        <v>2846</v>
      </c>
      <c r="D2264" s="15" t="s">
        <v>2846</v>
      </c>
      <c r="E2264" s="15" t="s">
        <v>2801</v>
      </c>
      <c r="F2264" s="15" t="s">
        <v>2836</v>
      </c>
      <c r="G2264" s="15">
        <v>5872</v>
      </c>
      <c r="H2264" s="15" t="s">
        <v>2489</v>
      </c>
      <c r="I2264" s="15" t="s">
        <v>2856</v>
      </c>
      <c r="L2264" s="15" t="s">
        <v>313</v>
      </c>
      <c r="M2264" s="15" t="s">
        <v>314</v>
      </c>
      <c r="S2264" s="15">
        <v>0.49107999999999996</v>
      </c>
      <c r="T2264" s="15">
        <v>0.34131</v>
      </c>
    </row>
    <row r="2265" spans="1:20" x14ac:dyDescent="0.25">
      <c r="A2265" s="15">
        <v>2264</v>
      </c>
      <c r="B2265" s="15" t="s">
        <v>2854</v>
      </c>
      <c r="C2265" s="15" t="s">
        <v>2846</v>
      </c>
      <c r="D2265" s="15" t="s">
        <v>2846</v>
      </c>
      <c r="E2265" s="15" t="s">
        <v>2801</v>
      </c>
      <c r="F2265" s="15" t="s">
        <v>2836</v>
      </c>
      <c r="G2265" s="15">
        <v>5873</v>
      </c>
      <c r="H2265" s="15" t="s">
        <v>2490</v>
      </c>
      <c r="I2265" s="15" t="s">
        <v>2855</v>
      </c>
      <c r="L2265" s="15" t="s">
        <v>313</v>
      </c>
      <c r="M2265" s="15" t="s">
        <v>314</v>
      </c>
      <c r="S2265" s="15">
        <v>0.71956999999999993</v>
      </c>
      <c r="T2265" s="15">
        <v>0.43886000000000003</v>
      </c>
    </row>
    <row r="2266" spans="1:20" x14ac:dyDescent="0.25">
      <c r="A2266" s="15">
        <v>2265</v>
      </c>
      <c r="B2266" s="15" t="s">
        <v>2854</v>
      </c>
      <c r="C2266" s="15" t="s">
        <v>2846</v>
      </c>
      <c r="D2266" s="15" t="s">
        <v>2846</v>
      </c>
      <c r="E2266" s="15" t="s">
        <v>2801</v>
      </c>
      <c r="F2266" s="15" t="s">
        <v>2836</v>
      </c>
      <c r="G2266" s="15">
        <v>5874</v>
      </c>
      <c r="H2266" s="15" t="s">
        <v>2491</v>
      </c>
      <c r="I2266" s="15" t="s">
        <v>2856</v>
      </c>
      <c r="L2266" s="15" t="s">
        <v>313</v>
      </c>
      <c r="M2266" s="15" t="s">
        <v>314</v>
      </c>
      <c r="S2266" s="15">
        <v>0.17499999999999999</v>
      </c>
      <c r="T2266" s="15">
        <v>0.29499999999999998</v>
      </c>
    </row>
    <row r="2267" spans="1:20" x14ac:dyDescent="0.25">
      <c r="A2267" s="15">
        <v>2266</v>
      </c>
      <c r="B2267" s="15" t="s">
        <v>2854</v>
      </c>
      <c r="C2267" s="15" t="s">
        <v>2846</v>
      </c>
      <c r="D2267" s="15" t="s">
        <v>2846</v>
      </c>
      <c r="E2267" s="15" t="s">
        <v>2812</v>
      </c>
      <c r="F2267" s="15" t="s">
        <v>2772</v>
      </c>
      <c r="G2267" s="15">
        <v>5875</v>
      </c>
      <c r="H2267" s="15" t="s">
        <v>2492</v>
      </c>
      <c r="I2267" s="15" t="s">
        <v>2856</v>
      </c>
      <c r="L2267" s="15" t="s">
        <v>313</v>
      </c>
      <c r="M2267" s="15" t="s">
        <v>314</v>
      </c>
      <c r="S2267" s="15">
        <v>0</v>
      </c>
      <c r="T2267" s="15">
        <v>0</v>
      </c>
    </row>
    <row r="2268" spans="1:20" x14ac:dyDescent="0.25">
      <c r="A2268" s="15">
        <v>2267</v>
      </c>
      <c r="B2268" s="15" t="s">
        <v>2854</v>
      </c>
      <c r="C2268" s="15" t="s">
        <v>2846</v>
      </c>
      <c r="D2268" s="15" t="s">
        <v>2846</v>
      </c>
      <c r="E2268" s="15" t="s">
        <v>2728</v>
      </c>
      <c r="F2268" s="15" t="s">
        <v>2729</v>
      </c>
      <c r="G2268" s="15">
        <v>5876</v>
      </c>
      <c r="H2268" s="15" t="s">
        <v>2493</v>
      </c>
      <c r="I2268" s="15" t="s">
        <v>2856</v>
      </c>
      <c r="L2268" s="15" t="s">
        <v>319</v>
      </c>
      <c r="M2268" s="15" t="s">
        <v>320</v>
      </c>
      <c r="S2268" s="15">
        <v>0</v>
      </c>
      <c r="T2268" s="15">
        <v>0</v>
      </c>
    </row>
    <row r="2269" spans="1:20" x14ac:dyDescent="0.25">
      <c r="A2269" s="15">
        <v>2268</v>
      </c>
      <c r="B2269" s="15" t="s">
        <v>2854</v>
      </c>
      <c r="C2269" s="15" t="s">
        <v>2846</v>
      </c>
      <c r="D2269" s="15" t="s">
        <v>2846</v>
      </c>
      <c r="E2269" s="15" t="s">
        <v>2728</v>
      </c>
      <c r="F2269" s="15" t="s">
        <v>2729</v>
      </c>
      <c r="G2269" s="15">
        <v>5877</v>
      </c>
      <c r="H2269" s="15" t="s">
        <v>2494</v>
      </c>
      <c r="I2269" s="15" t="s">
        <v>2856</v>
      </c>
      <c r="L2269" s="15" t="s">
        <v>319</v>
      </c>
      <c r="M2269" s="15" t="s">
        <v>320</v>
      </c>
      <c r="S2269" s="15">
        <v>1</v>
      </c>
      <c r="T2269" s="15">
        <v>8.3330000000000001E-2</v>
      </c>
    </row>
    <row r="2270" spans="1:20" x14ac:dyDescent="0.25">
      <c r="A2270" s="15">
        <v>2269</v>
      </c>
      <c r="B2270" s="15" t="s">
        <v>2854</v>
      </c>
      <c r="C2270" s="15" t="s">
        <v>2846</v>
      </c>
      <c r="D2270" s="15" t="s">
        <v>2846</v>
      </c>
      <c r="E2270" s="15" t="s">
        <v>2767</v>
      </c>
      <c r="F2270" s="15" t="s">
        <v>2837</v>
      </c>
      <c r="G2270" s="15">
        <v>5878</v>
      </c>
      <c r="H2270" s="15" t="s">
        <v>2495</v>
      </c>
      <c r="I2270" s="15" t="s">
        <v>2855</v>
      </c>
      <c r="L2270" s="15" t="s">
        <v>319</v>
      </c>
      <c r="M2270" s="15" t="s">
        <v>320</v>
      </c>
      <c r="S2270" s="15">
        <v>9.2600000000000002E-2</v>
      </c>
      <c r="T2270" s="15">
        <v>4.1909999999999996E-2</v>
      </c>
    </row>
    <row r="2271" spans="1:20" x14ac:dyDescent="0.25">
      <c r="A2271" s="15">
        <v>2270</v>
      </c>
      <c r="B2271" s="15" t="s">
        <v>2854</v>
      </c>
      <c r="C2271" s="15" t="s">
        <v>2846</v>
      </c>
      <c r="D2271" s="15" t="s">
        <v>2846</v>
      </c>
      <c r="E2271" s="15" t="s">
        <v>2740</v>
      </c>
      <c r="F2271" s="15" t="s">
        <v>2747</v>
      </c>
      <c r="G2271" s="15">
        <v>5879</v>
      </c>
      <c r="H2271" s="15" t="s">
        <v>2496</v>
      </c>
      <c r="I2271" s="15" t="s">
        <v>2855</v>
      </c>
      <c r="L2271" s="15" t="s">
        <v>146</v>
      </c>
      <c r="M2271" s="15" t="s">
        <v>147</v>
      </c>
      <c r="S2271" s="15">
        <v>4.3369999999999999E-2</v>
      </c>
      <c r="T2271" s="15">
        <v>6.8159999999999998E-2</v>
      </c>
    </row>
    <row r="2272" spans="1:20" x14ac:dyDescent="0.25">
      <c r="A2272" s="15">
        <v>2271</v>
      </c>
      <c r="B2272" s="15" t="s">
        <v>2854</v>
      </c>
      <c r="C2272" s="15" t="s">
        <v>2846</v>
      </c>
      <c r="D2272" s="15" t="s">
        <v>2846</v>
      </c>
      <c r="E2272" s="15" t="s">
        <v>2740</v>
      </c>
      <c r="F2272" s="15" t="s">
        <v>2747</v>
      </c>
      <c r="G2272" s="15">
        <v>5880</v>
      </c>
      <c r="H2272" s="15" t="s">
        <v>2497</v>
      </c>
      <c r="I2272" s="15" t="s">
        <v>2855</v>
      </c>
      <c r="L2272" s="15" t="s">
        <v>319</v>
      </c>
      <c r="M2272" s="15" t="s">
        <v>320</v>
      </c>
      <c r="S2272" s="15">
        <v>0.41198999999999997</v>
      </c>
      <c r="T2272" s="15">
        <v>0.15125</v>
      </c>
    </row>
    <row r="2273" spans="1:20" x14ac:dyDescent="0.25">
      <c r="A2273" s="15">
        <v>2272</v>
      </c>
      <c r="B2273" s="15" t="s">
        <v>2854</v>
      </c>
      <c r="C2273" s="15" t="s">
        <v>2846</v>
      </c>
      <c r="D2273" s="15" t="s">
        <v>2846</v>
      </c>
      <c r="E2273" s="15" t="s">
        <v>2740</v>
      </c>
      <c r="F2273" s="15" t="s">
        <v>2747</v>
      </c>
      <c r="G2273" s="15">
        <v>5881</v>
      </c>
      <c r="H2273" s="15" t="s">
        <v>2498</v>
      </c>
      <c r="I2273" s="15" t="s">
        <v>2855</v>
      </c>
      <c r="L2273" s="15" t="s">
        <v>146</v>
      </c>
      <c r="M2273" s="15" t="s">
        <v>147</v>
      </c>
      <c r="S2273" s="15">
        <v>1</v>
      </c>
      <c r="T2273" s="15">
        <v>0.30969999999999998</v>
      </c>
    </row>
    <row r="2274" spans="1:20" x14ac:dyDescent="0.25">
      <c r="A2274" s="15">
        <v>2273</v>
      </c>
      <c r="B2274" s="15" t="s">
        <v>2854</v>
      </c>
      <c r="C2274" s="15" t="s">
        <v>2846</v>
      </c>
      <c r="D2274" s="15" t="s">
        <v>2846</v>
      </c>
      <c r="E2274" s="15" t="s">
        <v>2740</v>
      </c>
      <c r="F2274" s="15" t="s">
        <v>2747</v>
      </c>
      <c r="G2274" s="15">
        <v>5883</v>
      </c>
      <c r="H2274" s="15" t="s">
        <v>2499</v>
      </c>
      <c r="I2274" s="15" t="s">
        <v>2856</v>
      </c>
      <c r="L2274" s="15" t="s">
        <v>319</v>
      </c>
      <c r="M2274" s="15" t="s">
        <v>320</v>
      </c>
      <c r="S2274" s="15">
        <v>0.27829999999999999</v>
      </c>
      <c r="T2274" s="15">
        <v>0.62482000000000004</v>
      </c>
    </row>
    <row r="2275" spans="1:20" x14ac:dyDescent="0.25">
      <c r="A2275" s="15">
        <v>2274</v>
      </c>
      <c r="B2275" s="15" t="s">
        <v>2854</v>
      </c>
      <c r="C2275" s="15" t="s">
        <v>2846</v>
      </c>
      <c r="D2275" s="15" t="s">
        <v>2846</v>
      </c>
      <c r="E2275" s="15" t="s">
        <v>2740</v>
      </c>
      <c r="F2275" s="15" t="s">
        <v>2747</v>
      </c>
      <c r="G2275" s="15">
        <v>5884</v>
      </c>
      <c r="H2275" s="15" t="s">
        <v>2500</v>
      </c>
      <c r="I2275" s="15" t="s">
        <v>2855</v>
      </c>
      <c r="L2275" s="15" t="s">
        <v>319</v>
      </c>
      <c r="M2275" s="15" t="s">
        <v>320</v>
      </c>
      <c r="S2275" s="15">
        <v>0.62246999999999997</v>
      </c>
      <c r="T2275" s="15">
        <v>0.43209999999999998</v>
      </c>
    </row>
    <row r="2276" spans="1:20" x14ac:dyDescent="0.25">
      <c r="A2276" s="15">
        <v>2275</v>
      </c>
      <c r="B2276" s="15" t="s">
        <v>2854</v>
      </c>
      <c r="C2276" s="15" t="s">
        <v>2846</v>
      </c>
      <c r="D2276" s="15" t="s">
        <v>2846</v>
      </c>
      <c r="E2276" s="15" t="s">
        <v>2740</v>
      </c>
      <c r="F2276" s="15" t="s">
        <v>2747</v>
      </c>
      <c r="G2276" s="15">
        <v>5885</v>
      </c>
      <c r="H2276" s="15" t="s">
        <v>2501</v>
      </c>
      <c r="I2276" s="15" t="s">
        <v>2855</v>
      </c>
      <c r="L2276" s="15" t="s">
        <v>319</v>
      </c>
      <c r="M2276" s="15" t="s">
        <v>320</v>
      </c>
      <c r="S2276" s="15">
        <v>0.37509999999999999</v>
      </c>
      <c r="T2276" s="15">
        <v>0.26643</v>
      </c>
    </row>
    <row r="2277" spans="1:20" x14ac:dyDescent="0.25">
      <c r="A2277" s="15">
        <v>2276</v>
      </c>
      <c r="B2277" s="15" t="s">
        <v>2854</v>
      </c>
      <c r="C2277" s="15" t="s">
        <v>2846</v>
      </c>
      <c r="D2277" s="15" t="s">
        <v>2846</v>
      </c>
      <c r="E2277" s="15" t="s">
        <v>2740</v>
      </c>
      <c r="F2277" s="15" t="s">
        <v>2747</v>
      </c>
      <c r="G2277" s="15">
        <v>5886</v>
      </c>
      <c r="H2277" s="15" t="s">
        <v>2502</v>
      </c>
      <c r="I2277" s="15" t="s">
        <v>2855</v>
      </c>
      <c r="L2277" s="15" t="s">
        <v>319</v>
      </c>
      <c r="M2277" s="15" t="s">
        <v>320</v>
      </c>
      <c r="S2277" s="15">
        <v>0.15765999999999999</v>
      </c>
      <c r="T2277" s="15">
        <v>0.24725999999999998</v>
      </c>
    </row>
    <row r="2278" spans="1:20" x14ac:dyDescent="0.25">
      <c r="A2278" s="15">
        <v>2277</v>
      </c>
      <c r="B2278" s="15" t="s">
        <v>2854</v>
      </c>
      <c r="C2278" s="15" t="s">
        <v>2846</v>
      </c>
      <c r="D2278" s="15" t="s">
        <v>2846</v>
      </c>
      <c r="E2278" s="15" t="s">
        <v>2740</v>
      </c>
      <c r="F2278" s="15" t="s">
        <v>2747</v>
      </c>
      <c r="G2278" s="15">
        <v>5887</v>
      </c>
      <c r="H2278" s="15" t="s">
        <v>2503</v>
      </c>
      <c r="I2278" s="15" t="s">
        <v>2855</v>
      </c>
      <c r="L2278" s="15" t="s">
        <v>319</v>
      </c>
      <c r="M2278" s="15" t="s">
        <v>320</v>
      </c>
      <c r="S2278" s="15">
        <v>1.5700000000000002E-2</v>
      </c>
      <c r="T2278" s="15">
        <v>4.79E-3</v>
      </c>
    </row>
    <row r="2279" spans="1:20" x14ac:dyDescent="0.25">
      <c r="A2279" s="15">
        <v>2278</v>
      </c>
      <c r="B2279" s="15" t="s">
        <v>2854</v>
      </c>
      <c r="C2279" s="15" t="s">
        <v>2846</v>
      </c>
      <c r="D2279" s="15" t="s">
        <v>2846</v>
      </c>
      <c r="E2279" s="15" t="s">
        <v>2760</v>
      </c>
      <c r="F2279" s="15" t="s">
        <v>2761</v>
      </c>
      <c r="G2279" s="15">
        <v>5888</v>
      </c>
      <c r="H2279" s="15" t="s">
        <v>2504</v>
      </c>
      <c r="I2279" s="15" t="s">
        <v>2856</v>
      </c>
      <c r="L2279" s="15" t="s">
        <v>319</v>
      </c>
      <c r="M2279" s="15" t="s">
        <v>320</v>
      </c>
      <c r="S2279" s="15">
        <v>1</v>
      </c>
      <c r="T2279" s="15">
        <v>0.22335000000000002</v>
      </c>
    </row>
    <row r="2280" spans="1:20" x14ac:dyDescent="0.25">
      <c r="A2280" s="15">
        <v>2279</v>
      </c>
      <c r="B2280" s="15" t="s">
        <v>2854</v>
      </c>
      <c r="C2280" s="15" t="s">
        <v>2846</v>
      </c>
      <c r="D2280" s="15" t="s">
        <v>2846</v>
      </c>
      <c r="E2280" s="15" t="s">
        <v>2760</v>
      </c>
      <c r="F2280" s="15" t="s">
        <v>2761</v>
      </c>
      <c r="G2280" s="15">
        <v>5889</v>
      </c>
      <c r="H2280" s="15" t="s">
        <v>2505</v>
      </c>
      <c r="I2280" s="15" t="s">
        <v>2856</v>
      </c>
      <c r="L2280" s="15" t="s">
        <v>319</v>
      </c>
      <c r="M2280" s="15" t="s">
        <v>320</v>
      </c>
      <c r="S2280" s="15">
        <v>0.99040000000000006</v>
      </c>
      <c r="T2280" s="15" t="s">
        <v>2731</v>
      </c>
    </row>
    <row r="2281" spans="1:20" x14ac:dyDescent="0.25">
      <c r="A2281" s="15">
        <v>2280</v>
      </c>
      <c r="B2281" s="15" t="s">
        <v>2854</v>
      </c>
      <c r="C2281" s="15" t="s">
        <v>2846</v>
      </c>
      <c r="D2281" s="15" t="s">
        <v>2846</v>
      </c>
      <c r="E2281" s="15" t="s">
        <v>2760</v>
      </c>
      <c r="F2281" s="15" t="s">
        <v>2761</v>
      </c>
      <c r="G2281" s="15">
        <v>5890</v>
      </c>
      <c r="H2281" s="15" t="s">
        <v>2506</v>
      </c>
      <c r="I2281" s="15" t="s">
        <v>2855</v>
      </c>
      <c r="L2281" s="15" t="s">
        <v>319</v>
      </c>
      <c r="M2281" s="15" t="s">
        <v>320</v>
      </c>
      <c r="S2281" s="15">
        <v>0.14706</v>
      </c>
      <c r="T2281" s="15">
        <v>3.6760000000000001E-2</v>
      </c>
    </row>
    <row r="2282" spans="1:20" x14ac:dyDescent="0.25">
      <c r="A2282" s="15">
        <v>2281</v>
      </c>
      <c r="B2282" s="15" t="s">
        <v>2854</v>
      </c>
      <c r="C2282" s="15" t="s">
        <v>2846</v>
      </c>
      <c r="D2282" s="15" t="s">
        <v>2846</v>
      </c>
      <c r="E2282" s="15" t="s">
        <v>2760</v>
      </c>
      <c r="F2282" s="15" t="s">
        <v>2761</v>
      </c>
      <c r="G2282" s="15">
        <v>5891</v>
      </c>
      <c r="H2282" s="15" t="s">
        <v>2507</v>
      </c>
      <c r="I2282" s="15" t="s">
        <v>2856</v>
      </c>
      <c r="L2282" s="15" t="s">
        <v>319</v>
      </c>
      <c r="M2282" s="15" t="s">
        <v>320</v>
      </c>
      <c r="S2282" s="15">
        <v>0.88170000000000004</v>
      </c>
      <c r="T2282" s="15">
        <v>0.17629999999999998</v>
      </c>
    </row>
    <row r="2283" spans="1:20" x14ac:dyDescent="0.25">
      <c r="A2283" s="15">
        <v>2282</v>
      </c>
      <c r="B2283" s="15" t="s">
        <v>2854</v>
      </c>
      <c r="C2283" s="15" t="s">
        <v>2846</v>
      </c>
      <c r="D2283" s="15" t="s">
        <v>2846</v>
      </c>
      <c r="E2283" s="15" t="s">
        <v>2760</v>
      </c>
      <c r="F2283" s="15" t="s">
        <v>2761</v>
      </c>
      <c r="G2283" s="15">
        <v>5892</v>
      </c>
      <c r="H2283" s="15" t="s">
        <v>2508</v>
      </c>
      <c r="I2283" s="15" t="s">
        <v>2856</v>
      </c>
      <c r="L2283" s="15" t="s">
        <v>319</v>
      </c>
      <c r="M2283" s="15" t="s">
        <v>320</v>
      </c>
      <c r="S2283" s="15">
        <v>0.42127999999999999</v>
      </c>
      <c r="T2283" s="15">
        <v>8.4260000000000002E-2</v>
      </c>
    </row>
    <row r="2284" spans="1:20" x14ac:dyDescent="0.25">
      <c r="A2284" s="15">
        <v>2283</v>
      </c>
      <c r="B2284" s="15" t="s">
        <v>2854</v>
      </c>
      <c r="C2284" s="15" t="s">
        <v>2846</v>
      </c>
      <c r="D2284" s="15" t="s">
        <v>2846</v>
      </c>
      <c r="E2284" s="15" t="s">
        <v>2760</v>
      </c>
      <c r="F2284" s="15" t="s">
        <v>2761</v>
      </c>
      <c r="G2284" s="15">
        <v>5893</v>
      </c>
      <c r="H2284" s="15" t="s">
        <v>2509</v>
      </c>
      <c r="I2284" s="15" t="s">
        <v>2855</v>
      </c>
      <c r="L2284" s="15" t="s">
        <v>319</v>
      </c>
      <c r="M2284" s="15" t="s">
        <v>320</v>
      </c>
      <c r="S2284" s="15">
        <v>0</v>
      </c>
      <c r="T2284" s="15">
        <v>0</v>
      </c>
    </row>
    <row r="2285" spans="1:20" x14ac:dyDescent="0.25">
      <c r="A2285" s="15">
        <v>2284</v>
      </c>
      <c r="B2285" s="15" t="s">
        <v>2854</v>
      </c>
      <c r="C2285" s="15" t="s">
        <v>2846</v>
      </c>
      <c r="D2285" s="15" t="s">
        <v>2846</v>
      </c>
      <c r="E2285" s="15" t="s">
        <v>2760</v>
      </c>
      <c r="F2285" s="15" t="s">
        <v>2761</v>
      </c>
      <c r="G2285" s="15">
        <v>5895</v>
      </c>
      <c r="H2285" s="15" t="s">
        <v>2510</v>
      </c>
      <c r="I2285" s="15" t="s">
        <v>2856</v>
      </c>
      <c r="L2285" s="15" t="s">
        <v>319</v>
      </c>
      <c r="M2285" s="15" t="s">
        <v>320</v>
      </c>
      <c r="S2285" s="15">
        <v>1</v>
      </c>
      <c r="T2285" s="15">
        <v>0.4451</v>
      </c>
    </row>
    <row r="2286" spans="1:20" x14ac:dyDescent="0.25">
      <c r="A2286" s="15">
        <v>2285</v>
      </c>
      <c r="B2286" s="15" t="s">
        <v>2854</v>
      </c>
      <c r="C2286" s="15" t="s">
        <v>2846</v>
      </c>
      <c r="D2286" s="15" t="s">
        <v>2846</v>
      </c>
      <c r="E2286" s="15" t="s">
        <v>2760</v>
      </c>
      <c r="F2286" s="15" t="s">
        <v>2761</v>
      </c>
      <c r="G2286" s="15">
        <v>5896</v>
      </c>
      <c r="H2286" s="15" t="s">
        <v>2511</v>
      </c>
      <c r="I2286" s="15" t="s">
        <v>2856</v>
      </c>
      <c r="L2286" s="15" t="s">
        <v>319</v>
      </c>
      <c r="M2286" s="15" t="s">
        <v>320</v>
      </c>
      <c r="S2286" s="15">
        <v>1</v>
      </c>
      <c r="T2286" s="15">
        <v>0.41546999999999995</v>
      </c>
    </row>
    <row r="2287" spans="1:20" x14ac:dyDescent="0.25">
      <c r="A2287" s="15">
        <v>2286</v>
      </c>
      <c r="B2287" s="15" t="s">
        <v>2854</v>
      </c>
      <c r="C2287" s="15" t="s">
        <v>2846</v>
      </c>
      <c r="D2287" s="15" t="s">
        <v>2846</v>
      </c>
      <c r="E2287" s="15" t="s">
        <v>2760</v>
      </c>
      <c r="F2287" s="15" t="s">
        <v>2761</v>
      </c>
      <c r="G2287" s="15">
        <v>5897</v>
      </c>
      <c r="H2287" s="15" t="s">
        <v>2512</v>
      </c>
      <c r="I2287" s="15" t="s">
        <v>2855</v>
      </c>
      <c r="L2287" s="15" t="s">
        <v>319</v>
      </c>
      <c r="M2287" s="15" t="s">
        <v>320</v>
      </c>
      <c r="S2287" s="15">
        <v>1</v>
      </c>
      <c r="T2287" s="15">
        <v>0.52778000000000003</v>
      </c>
    </row>
    <row r="2288" spans="1:20" x14ac:dyDescent="0.25">
      <c r="A2288" s="15">
        <v>2287</v>
      </c>
      <c r="B2288" s="15" t="s">
        <v>2854</v>
      </c>
      <c r="C2288" s="15" t="s">
        <v>2846</v>
      </c>
      <c r="D2288" s="15" t="s">
        <v>2846</v>
      </c>
      <c r="E2288" s="15" t="s">
        <v>2760</v>
      </c>
      <c r="F2288" s="15" t="s">
        <v>2761</v>
      </c>
      <c r="G2288" s="15">
        <v>5898</v>
      </c>
      <c r="H2288" s="15" t="s">
        <v>2513</v>
      </c>
      <c r="I2288" s="15" t="s">
        <v>2856</v>
      </c>
      <c r="L2288" s="15" t="s">
        <v>319</v>
      </c>
      <c r="M2288" s="15" t="s">
        <v>320</v>
      </c>
      <c r="S2288" s="15">
        <v>4.6300000000000001E-2</v>
      </c>
      <c r="T2288" s="15">
        <v>2.1400000000000002E-2</v>
      </c>
    </row>
    <row r="2289" spans="1:20" x14ac:dyDescent="0.25">
      <c r="A2289" s="15">
        <v>2288</v>
      </c>
      <c r="B2289" s="15" t="s">
        <v>2854</v>
      </c>
      <c r="C2289" s="15" t="s">
        <v>2846</v>
      </c>
      <c r="D2289" s="15" t="s">
        <v>2846</v>
      </c>
      <c r="E2289" s="15" t="s">
        <v>2760</v>
      </c>
      <c r="F2289" s="15" t="s">
        <v>2761</v>
      </c>
      <c r="G2289" s="15">
        <v>5901</v>
      </c>
      <c r="H2289" s="15" t="s">
        <v>2493</v>
      </c>
      <c r="I2289" s="15" t="s">
        <v>2856</v>
      </c>
      <c r="L2289" s="15" t="s">
        <v>319</v>
      </c>
      <c r="M2289" s="15" t="s">
        <v>320</v>
      </c>
      <c r="S2289" s="15">
        <v>0</v>
      </c>
      <c r="T2289" s="15">
        <v>0</v>
      </c>
    </row>
    <row r="2290" spans="1:20" x14ac:dyDescent="0.25">
      <c r="A2290" s="15">
        <v>2289</v>
      </c>
      <c r="B2290" s="15" t="s">
        <v>2854</v>
      </c>
      <c r="C2290" s="15" t="s">
        <v>2846</v>
      </c>
      <c r="D2290" s="15" t="s">
        <v>2846</v>
      </c>
      <c r="E2290" s="15" t="s">
        <v>2760</v>
      </c>
      <c r="F2290" s="15" t="s">
        <v>2761</v>
      </c>
      <c r="G2290" s="15">
        <v>5902</v>
      </c>
      <c r="H2290" s="15" t="s">
        <v>2494</v>
      </c>
      <c r="I2290" s="15" t="s">
        <v>2856</v>
      </c>
      <c r="L2290" s="15" t="s">
        <v>319</v>
      </c>
      <c r="M2290" s="15" t="s">
        <v>320</v>
      </c>
      <c r="S2290" s="15">
        <v>1</v>
      </c>
      <c r="T2290" s="15">
        <v>8.3330000000000001E-2</v>
      </c>
    </row>
    <row r="2291" spans="1:20" x14ac:dyDescent="0.25">
      <c r="A2291" s="15">
        <v>2290</v>
      </c>
      <c r="B2291" s="15" t="s">
        <v>2854</v>
      </c>
      <c r="C2291" s="15" t="s">
        <v>2846</v>
      </c>
      <c r="D2291" s="15" t="s">
        <v>2846</v>
      </c>
      <c r="E2291" s="15" t="s">
        <v>2735</v>
      </c>
      <c r="F2291" s="15" t="s">
        <v>2736</v>
      </c>
      <c r="G2291" s="15">
        <v>5903</v>
      </c>
      <c r="H2291" s="15" t="s">
        <v>2514</v>
      </c>
      <c r="I2291" s="15" t="s">
        <v>2855</v>
      </c>
      <c r="L2291" s="15" t="s">
        <v>319</v>
      </c>
      <c r="M2291" s="15" t="s">
        <v>320</v>
      </c>
      <c r="S2291" s="15">
        <v>0</v>
      </c>
      <c r="T2291" s="15">
        <v>0</v>
      </c>
    </row>
    <row r="2292" spans="1:20" x14ac:dyDescent="0.25">
      <c r="A2292" s="15">
        <v>2291</v>
      </c>
      <c r="B2292" s="15" t="s">
        <v>2854</v>
      </c>
      <c r="C2292" s="15" t="s">
        <v>2846</v>
      </c>
      <c r="D2292" s="15" t="s">
        <v>2846</v>
      </c>
      <c r="E2292" s="15" t="s">
        <v>2740</v>
      </c>
      <c r="F2292" s="15" t="s">
        <v>2747</v>
      </c>
      <c r="G2292" s="15">
        <v>5905</v>
      </c>
      <c r="H2292" s="15" t="s">
        <v>2515</v>
      </c>
      <c r="I2292" s="15" t="s">
        <v>2855</v>
      </c>
      <c r="L2292" s="15" t="s">
        <v>319</v>
      </c>
      <c r="M2292" s="15" t="s">
        <v>320</v>
      </c>
      <c r="S2292" s="15">
        <v>0.31430000000000002</v>
      </c>
      <c r="T2292" s="15">
        <v>8.8000000000000009E-2</v>
      </c>
    </row>
    <row r="2293" spans="1:20" x14ac:dyDescent="0.25">
      <c r="A2293" s="15">
        <v>2292</v>
      </c>
      <c r="B2293" s="15" t="s">
        <v>2854</v>
      </c>
      <c r="C2293" s="15" t="s">
        <v>2846</v>
      </c>
      <c r="D2293" s="15" t="s">
        <v>2846</v>
      </c>
      <c r="E2293" s="15" t="s">
        <v>2740</v>
      </c>
      <c r="F2293" s="15" t="s">
        <v>2747</v>
      </c>
      <c r="G2293" s="15">
        <v>5906</v>
      </c>
      <c r="H2293" s="15" t="s">
        <v>2516</v>
      </c>
      <c r="I2293" s="15" t="s">
        <v>2855</v>
      </c>
      <c r="L2293" s="15" t="s">
        <v>319</v>
      </c>
      <c r="M2293" s="15" t="s">
        <v>320</v>
      </c>
      <c r="S2293" s="15">
        <v>0.60709999999999997</v>
      </c>
      <c r="T2293" s="15">
        <v>0.2787</v>
      </c>
    </row>
    <row r="2294" spans="1:20" x14ac:dyDescent="0.25">
      <c r="A2294" s="15">
        <v>2293</v>
      </c>
      <c r="B2294" s="15" t="s">
        <v>2854</v>
      </c>
      <c r="C2294" s="15" t="s">
        <v>2846</v>
      </c>
      <c r="D2294" s="15" t="s">
        <v>2846</v>
      </c>
      <c r="E2294" s="15" t="s">
        <v>2740</v>
      </c>
      <c r="F2294" s="15" t="s">
        <v>2747</v>
      </c>
      <c r="G2294" s="15">
        <v>5907</v>
      </c>
      <c r="H2294" s="15" t="s">
        <v>2517</v>
      </c>
      <c r="I2294" s="15" t="s">
        <v>2855</v>
      </c>
      <c r="L2294" s="15" t="s">
        <v>319</v>
      </c>
      <c r="M2294" s="15" t="s">
        <v>320</v>
      </c>
      <c r="S2294" s="15">
        <v>0.34673999999999999</v>
      </c>
      <c r="T2294" s="15">
        <v>0.58338999999999996</v>
      </c>
    </row>
    <row r="2295" spans="1:20" x14ac:dyDescent="0.25">
      <c r="A2295" s="15">
        <v>2294</v>
      </c>
      <c r="B2295" s="15" t="s">
        <v>2854</v>
      </c>
      <c r="C2295" s="15" t="s">
        <v>2846</v>
      </c>
      <c r="D2295" s="15" t="s">
        <v>2846</v>
      </c>
      <c r="E2295" s="15" t="s">
        <v>2733</v>
      </c>
      <c r="F2295" s="15" t="s">
        <v>2805</v>
      </c>
      <c r="G2295" s="15">
        <v>5908</v>
      </c>
      <c r="H2295" s="15" t="s">
        <v>2518</v>
      </c>
      <c r="I2295" s="15" t="s">
        <v>2855</v>
      </c>
      <c r="L2295" s="15" t="s">
        <v>319</v>
      </c>
      <c r="M2295" s="15" t="s">
        <v>320</v>
      </c>
      <c r="S2295" s="15">
        <v>1</v>
      </c>
      <c r="T2295" s="15">
        <v>0.21332999999999999</v>
      </c>
    </row>
    <row r="2296" spans="1:20" x14ac:dyDescent="0.25">
      <c r="A2296" s="15">
        <v>2295</v>
      </c>
      <c r="B2296" s="15" t="s">
        <v>2854</v>
      </c>
      <c r="C2296" s="15" t="s">
        <v>2846</v>
      </c>
      <c r="D2296" s="15" t="s">
        <v>2846</v>
      </c>
      <c r="E2296" s="15" t="s">
        <v>2733</v>
      </c>
      <c r="F2296" s="15" t="s">
        <v>2833</v>
      </c>
      <c r="G2296" s="15">
        <v>5909</v>
      </c>
      <c r="H2296" s="15" t="s">
        <v>2519</v>
      </c>
      <c r="I2296" s="15" t="s">
        <v>2856</v>
      </c>
      <c r="L2296" s="15" t="s">
        <v>319</v>
      </c>
      <c r="M2296" s="15" t="s">
        <v>320</v>
      </c>
      <c r="S2296" s="15">
        <v>0.28904000000000002</v>
      </c>
      <c r="T2296" s="15">
        <v>0.34866999999999998</v>
      </c>
    </row>
    <row r="2297" spans="1:20" x14ac:dyDescent="0.25">
      <c r="A2297" s="15">
        <v>2296</v>
      </c>
      <c r="B2297" s="15" t="s">
        <v>2854</v>
      </c>
      <c r="C2297" s="15" t="s">
        <v>2846</v>
      </c>
      <c r="D2297" s="15" t="s">
        <v>2846</v>
      </c>
      <c r="E2297" s="15" t="s">
        <v>2733</v>
      </c>
      <c r="F2297" s="15" t="s">
        <v>2785</v>
      </c>
      <c r="G2297" s="15">
        <v>5910</v>
      </c>
      <c r="H2297" s="15" t="s">
        <v>2520</v>
      </c>
      <c r="I2297" s="15" t="s">
        <v>2855</v>
      </c>
      <c r="L2297" s="15" t="s">
        <v>319</v>
      </c>
      <c r="M2297" s="15" t="s">
        <v>320</v>
      </c>
      <c r="S2297" s="15">
        <v>0.28571000000000002</v>
      </c>
      <c r="T2297" s="15">
        <v>0.15</v>
      </c>
    </row>
    <row r="2298" spans="1:20" x14ac:dyDescent="0.25">
      <c r="A2298" s="15">
        <v>2297</v>
      </c>
      <c r="B2298" s="15" t="s">
        <v>2854</v>
      </c>
      <c r="C2298" s="15" t="s">
        <v>2846</v>
      </c>
      <c r="D2298" s="15" t="s">
        <v>2846</v>
      </c>
      <c r="E2298" s="15" t="s">
        <v>2760</v>
      </c>
      <c r="F2298" s="15" t="s">
        <v>2761</v>
      </c>
      <c r="G2298" s="15">
        <v>5911</v>
      </c>
      <c r="H2298" s="15" t="s">
        <v>2521</v>
      </c>
      <c r="I2298" s="15" t="s">
        <v>2855</v>
      </c>
      <c r="L2298" s="15" t="s">
        <v>319</v>
      </c>
      <c r="M2298" s="15" t="s">
        <v>320</v>
      </c>
      <c r="S2298" s="15">
        <v>1</v>
      </c>
      <c r="T2298" s="15">
        <v>1</v>
      </c>
    </row>
    <row r="2299" spans="1:20" x14ac:dyDescent="0.25">
      <c r="A2299" s="15">
        <v>2298</v>
      </c>
      <c r="B2299" s="15" t="s">
        <v>2854</v>
      </c>
      <c r="C2299" s="15" t="s">
        <v>2846</v>
      </c>
      <c r="D2299" s="15" t="s">
        <v>2846</v>
      </c>
      <c r="E2299" s="15" t="s">
        <v>2760</v>
      </c>
      <c r="F2299" s="15" t="s">
        <v>2761</v>
      </c>
      <c r="G2299" s="15">
        <v>5912</v>
      </c>
      <c r="H2299" s="15" t="s">
        <v>2522</v>
      </c>
      <c r="I2299" s="15" t="s">
        <v>2855</v>
      </c>
      <c r="L2299" s="15" t="s">
        <v>319</v>
      </c>
      <c r="M2299" s="15" t="s">
        <v>320</v>
      </c>
      <c r="S2299" s="15">
        <v>0.17100000000000001</v>
      </c>
      <c r="T2299" s="15">
        <v>0.309</v>
      </c>
    </row>
    <row r="2300" spans="1:20" x14ac:dyDescent="0.25">
      <c r="A2300" s="15">
        <v>2299</v>
      </c>
      <c r="B2300" s="15" t="s">
        <v>2854</v>
      </c>
      <c r="C2300" s="15" t="s">
        <v>2846</v>
      </c>
      <c r="D2300" s="15" t="s">
        <v>2846</v>
      </c>
      <c r="E2300" s="15" t="s">
        <v>2760</v>
      </c>
      <c r="F2300" s="15" t="s">
        <v>2761</v>
      </c>
      <c r="G2300" s="15">
        <v>5913</v>
      </c>
      <c r="H2300" s="15" t="s">
        <v>2523</v>
      </c>
      <c r="I2300" s="15" t="s">
        <v>2855</v>
      </c>
      <c r="L2300" s="15" t="s">
        <v>319</v>
      </c>
      <c r="M2300" s="15" t="s">
        <v>320</v>
      </c>
      <c r="S2300" s="15">
        <v>0</v>
      </c>
      <c r="T2300" s="15">
        <v>9.1600000000000001E-2</v>
      </c>
    </row>
    <row r="2301" spans="1:20" x14ac:dyDescent="0.25">
      <c r="A2301" s="15">
        <v>2300</v>
      </c>
      <c r="B2301" s="15" t="s">
        <v>2854</v>
      </c>
      <c r="C2301" s="15" t="s">
        <v>2846</v>
      </c>
      <c r="D2301" s="15" t="s">
        <v>2846</v>
      </c>
      <c r="E2301" s="15" t="s">
        <v>2838</v>
      </c>
      <c r="F2301" s="15" t="s">
        <v>2772</v>
      </c>
      <c r="G2301" s="15">
        <v>5914</v>
      </c>
      <c r="H2301" s="15" t="s">
        <v>2524</v>
      </c>
      <c r="I2301" s="15" t="s">
        <v>2856</v>
      </c>
      <c r="L2301" s="15" t="s">
        <v>319</v>
      </c>
      <c r="M2301" s="15" t="s">
        <v>320</v>
      </c>
      <c r="S2301" s="15">
        <v>0</v>
      </c>
      <c r="T2301" s="15">
        <v>0</v>
      </c>
    </row>
    <row r="2302" spans="1:20" x14ac:dyDescent="0.25">
      <c r="A2302" s="15">
        <v>2301</v>
      </c>
      <c r="B2302" s="15" t="s">
        <v>2854</v>
      </c>
      <c r="C2302" s="15" t="s">
        <v>2846</v>
      </c>
      <c r="D2302" s="15" t="s">
        <v>2846</v>
      </c>
      <c r="E2302" s="15" t="s">
        <v>2828</v>
      </c>
      <c r="F2302" s="15" t="s">
        <v>2772</v>
      </c>
      <c r="G2302" s="15">
        <v>5915</v>
      </c>
      <c r="H2302" s="15" t="s">
        <v>2525</v>
      </c>
      <c r="I2302" s="15" t="s">
        <v>2856</v>
      </c>
      <c r="L2302" s="15" t="s">
        <v>319</v>
      </c>
      <c r="M2302" s="15" t="s">
        <v>320</v>
      </c>
      <c r="S2302" s="15">
        <v>3.5150000000000001E-2</v>
      </c>
      <c r="T2302" s="15">
        <v>7.0299999999999998E-3</v>
      </c>
    </row>
    <row r="2303" spans="1:20" x14ac:dyDescent="0.25">
      <c r="A2303" s="15">
        <v>2302</v>
      </c>
      <c r="B2303" s="15" t="s">
        <v>2854</v>
      </c>
      <c r="C2303" s="15" t="s">
        <v>2846</v>
      </c>
      <c r="D2303" s="15" t="s">
        <v>2846</v>
      </c>
      <c r="E2303" s="15" t="s">
        <v>2828</v>
      </c>
      <c r="F2303" s="15" t="s">
        <v>2772</v>
      </c>
      <c r="G2303" s="15">
        <v>5916</v>
      </c>
      <c r="H2303" s="15" t="s">
        <v>2526</v>
      </c>
      <c r="I2303" s="15" t="s">
        <v>2856</v>
      </c>
      <c r="L2303" s="15" t="s">
        <v>319</v>
      </c>
      <c r="M2303" s="15" t="s">
        <v>320</v>
      </c>
      <c r="S2303" s="15">
        <v>0.37282999999999999</v>
      </c>
      <c r="T2303" s="15">
        <v>7.4569999999999997E-2</v>
      </c>
    </row>
    <row r="2304" spans="1:20" x14ac:dyDescent="0.25">
      <c r="A2304" s="15">
        <v>2303</v>
      </c>
      <c r="B2304" s="15" t="s">
        <v>2854</v>
      </c>
      <c r="C2304" s="15" t="s">
        <v>2846</v>
      </c>
      <c r="D2304" s="15" t="s">
        <v>2846</v>
      </c>
      <c r="E2304" s="15" t="s">
        <v>2773</v>
      </c>
      <c r="F2304" s="15" t="s">
        <v>2772</v>
      </c>
      <c r="G2304" s="15">
        <v>5917</v>
      </c>
      <c r="H2304" s="15" t="s">
        <v>2527</v>
      </c>
      <c r="I2304" s="15" t="s">
        <v>2856</v>
      </c>
      <c r="L2304" s="15" t="s">
        <v>319</v>
      </c>
      <c r="M2304" s="15" t="s">
        <v>320</v>
      </c>
      <c r="S2304" s="15">
        <v>1</v>
      </c>
      <c r="T2304" s="15">
        <v>0.45551000000000003</v>
      </c>
    </row>
    <row r="2305" spans="1:20" x14ac:dyDescent="0.25">
      <c r="A2305" s="15">
        <v>2304</v>
      </c>
      <c r="B2305" s="15" t="s">
        <v>2854</v>
      </c>
      <c r="C2305" s="15" t="s">
        <v>2846</v>
      </c>
      <c r="D2305" s="15" t="s">
        <v>2846</v>
      </c>
      <c r="E2305" s="15" t="s">
        <v>2771</v>
      </c>
      <c r="F2305" s="15" t="s">
        <v>2772</v>
      </c>
      <c r="G2305" s="15">
        <v>5918</v>
      </c>
      <c r="H2305" s="15" t="s">
        <v>2528</v>
      </c>
      <c r="I2305" s="15" t="s">
        <v>2856</v>
      </c>
      <c r="L2305" s="15" t="s">
        <v>319</v>
      </c>
      <c r="M2305" s="15" t="s">
        <v>320</v>
      </c>
      <c r="S2305" s="15">
        <v>0.95680999999999994</v>
      </c>
      <c r="T2305" s="15">
        <v>0.19136</v>
      </c>
    </row>
    <row r="2306" spans="1:20" x14ac:dyDescent="0.25">
      <c r="A2306" s="15">
        <v>2305</v>
      </c>
      <c r="B2306" s="15" t="s">
        <v>2854</v>
      </c>
      <c r="C2306" s="15" t="s">
        <v>2846</v>
      </c>
      <c r="D2306" s="15" t="s">
        <v>2846</v>
      </c>
      <c r="E2306" s="15" t="s">
        <v>2771</v>
      </c>
      <c r="F2306" s="15" t="s">
        <v>2772</v>
      </c>
      <c r="G2306" s="15">
        <v>5919</v>
      </c>
      <c r="H2306" s="15" t="s">
        <v>2529</v>
      </c>
      <c r="I2306" s="15" t="s">
        <v>2856</v>
      </c>
      <c r="L2306" s="15" t="s">
        <v>319</v>
      </c>
      <c r="M2306" s="15" t="s">
        <v>320</v>
      </c>
      <c r="S2306" s="15">
        <v>0.90200000000000002</v>
      </c>
      <c r="T2306" s="15">
        <v>0.1804</v>
      </c>
    </row>
    <row r="2307" spans="1:20" x14ac:dyDescent="0.25">
      <c r="A2307" s="15">
        <v>2306</v>
      </c>
      <c r="B2307" s="15" t="s">
        <v>2854</v>
      </c>
      <c r="C2307" s="15" t="s">
        <v>2846</v>
      </c>
      <c r="D2307" s="15" t="s">
        <v>2846</v>
      </c>
      <c r="E2307" s="15" t="s">
        <v>2762</v>
      </c>
      <c r="F2307" s="15" t="s">
        <v>2763</v>
      </c>
      <c r="G2307" s="15">
        <v>5920</v>
      </c>
      <c r="H2307" s="15" t="s">
        <v>2530</v>
      </c>
      <c r="I2307" s="15" t="s">
        <v>2856</v>
      </c>
      <c r="L2307" s="15" t="s">
        <v>6</v>
      </c>
      <c r="M2307" s="15" t="s">
        <v>7</v>
      </c>
      <c r="S2307" s="15">
        <v>1</v>
      </c>
      <c r="T2307" s="15">
        <v>0.90332999999999997</v>
      </c>
    </row>
    <row r="2308" spans="1:20" x14ac:dyDescent="0.25">
      <c r="A2308" s="15">
        <v>2307</v>
      </c>
      <c r="B2308" s="15" t="s">
        <v>2854</v>
      </c>
      <c r="C2308" s="15" t="s">
        <v>2846</v>
      </c>
      <c r="D2308" s="15" t="s">
        <v>2846</v>
      </c>
      <c r="E2308" s="15" t="s">
        <v>2762</v>
      </c>
      <c r="F2308" s="15" t="s">
        <v>2763</v>
      </c>
      <c r="G2308" s="15">
        <v>5922</v>
      </c>
      <c r="H2308" s="15" t="s">
        <v>2531</v>
      </c>
      <c r="I2308" s="15" t="s">
        <v>2856</v>
      </c>
      <c r="L2308" s="15" t="s">
        <v>6</v>
      </c>
      <c r="M2308" s="15" t="s">
        <v>7</v>
      </c>
      <c r="S2308" s="15" t="s">
        <v>2731</v>
      </c>
      <c r="T2308" s="15">
        <v>0.32579999999999998</v>
      </c>
    </row>
    <row r="2309" spans="1:20" x14ac:dyDescent="0.25">
      <c r="A2309" s="15">
        <v>2308</v>
      </c>
      <c r="B2309" s="15" t="s">
        <v>2854</v>
      </c>
      <c r="C2309" s="15" t="s">
        <v>2846</v>
      </c>
      <c r="D2309" s="15" t="s">
        <v>2846</v>
      </c>
      <c r="E2309" s="15" t="s">
        <v>2762</v>
      </c>
      <c r="F2309" s="15" t="s">
        <v>2763</v>
      </c>
      <c r="G2309" s="15">
        <v>5923</v>
      </c>
      <c r="H2309" s="15" t="s">
        <v>2532</v>
      </c>
      <c r="I2309" s="15" t="s">
        <v>2856</v>
      </c>
      <c r="L2309" s="15" t="s">
        <v>6</v>
      </c>
      <c r="M2309" s="15" t="s">
        <v>7</v>
      </c>
      <c r="S2309" s="15" t="s">
        <v>2731</v>
      </c>
      <c r="T2309" s="15">
        <v>0</v>
      </c>
    </row>
    <row r="2310" spans="1:20" x14ac:dyDescent="0.25">
      <c r="A2310" s="15">
        <v>2309</v>
      </c>
      <c r="B2310" s="15" t="s">
        <v>2854</v>
      </c>
      <c r="C2310" s="15" t="s">
        <v>2846</v>
      </c>
      <c r="D2310" s="15" t="s">
        <v>2846</v>
      </c>
      <c r="E2310" s="15" t="s">
        <v>2762</v>
      </c>
      <c r="F2310" s="15" t="s">
        <v>2763</v>
      </c>
      <c r="G2310" s="15">
        <v>5924</v>
      </c>
      <c r="H2310" s="15" t="s">
        <v>2533</v>
      </c>
      <c r="I2310" s="15" t="s">
        <v>2855</v>
      </c>
      <c r="L2310" s="15" t="s">
        <v>6</v>
      </c>
      <c r="M2310" s="15" t="s">
        <v>7</v>
      </c>
      <c r="S2310" s="15">
        <v>1</v>
      </c>
      <c r="T2310" s="15">
        <v>0.61539999999999995</v>
      </c>
    </row>
    <row r="2311" spans="1:20" x14ac:dyDescent="0.25">
      <c r="A2311" s="15">
        <v>2310</v>
      </c>
      <c r="B2311" s="15" t="s">
        <v>2854</v>
      </c>
      <c r="C2311" s="15" t="s">
        <v>2846</v>
      </c>
      <c r="D2311" s="15" t="s">
        <v>2846</v>
      </c>
      <c r="E2311" s="15" t="s">
        <v>2762</v>
      </c>
      <c r="F2311" s="15" t="s">
        <v>2798</v>
      </c>
      <c r="G2311" s="15">
        <v>5925</v>
      </c>
      <c r="H2311" s="15" t="s">
        <v>2534</v>
      </c>
      <c r="I2311" s="15" t="s">
        <v>2856</v>
      </c>
      <c r="L2311" s="15" t="s">
        <v>6</v>
      </c>
      <c r="M2311" s="15" t="s">
        <v>7</v>
      </c>
      <c r="S2311" s="15">
        <v>0.57240999999999997</v>
      </c>
      <c r="T2311" s="15">
        <v>0.28016999999999997</v>
      </c>
    </row>
    <row r="2312" spans="1:20" x14ac:dyDescent="0.25">
      <c r="A2312" s="15">
        <v>2311</v>
      </c>
      <c r="B2312" s="15" t="s">
        <v>2854</v>
      </c>
      <c r="C2312" s="15" t="s">
        <v>2846</v>
      </c>
      <c r="D2312" s="15" t="s">
        <v>2846</v>
      </c>
      <c r="E2312" s="15" t="s">
        <v>2762</v>
      </c>
      <c r="F2312" s="15" t="s">
        <v>2798</v>
      </c>
      <c r="G2312" s="15">
        <v>5926</v>
      </c>
      <c r="H2312" s="15" t="s">
        <v>2535</v>
      </c>
      <c r="I2312" s="15" t="s">
        <v>2856</v>
      </c>
      <c r="L2312" s="15" t="s">
        <v>6</v>
      </c>
      <c r="M2312" s="15" t="s">
        <v>7</v>
      </c>
      <c r="S2312" s="15">
        <v>0.71137000000000006</v>
      </c>
      <c r="T2312" s="15">
        <v>0.26135000000000003</v>
      </c>
    </row>
    <row r="2313" spans="1:20" x14ac:dyDescent="0.25">
      <c r="A2313" s="15">
        <v>2312</v>
      </c>
      <c r="B2313" s="15" t="s">
        <v>2854</v>
      </c>
      <c r="C2313" s="15" t="s">
        <v>2846</v>
      </c>
      <c r="D2313" s="15" t="s">
        <v>2846</v>
      </c>
      <c r="E2313" s="15" t="s">
        <v>2762</v>
      </c>
      <c r="F2313" s="15" t="s">
        <v>2798</v>
      </c>
      <c r="G2313" s="15">
        <v>5927</v>
      </c>
      <c r="H2313" s="15" t="s">
        <v>2536</v>
      </c>
      <c r="I2313" s="15" t="s">
        <v>2856</v>
      </c>
      <c r="L2313" s="15" t="s">
        <v>6</v>
      </c>
      <c r="M2313" s="15" t="s">
        <v>7</v>
      </c>
      <c r="S2313" s="15" t="s">
        <v>2731</v>
      </c>
      <c r="T2313" s="15">
        <v>0</v>
      </c>
    </row>
    <row r="2314" spans="1:20" x14ac:dyDescent="0.25">
      <c r="A2314" s="15">
        <v>2313</v>
      </c>
      <c r="B2314" s="15" t="s">
        <v>2854</v>
      </c>
      <c r="C2314" s="15" t="s">
        <v>2846</v>
      </c>
      <c r="D2314" s="15" t="s">
        <v>2846</v>
      </c>
      <c r="E2314" s="15" t="s">
        <v>2762</v>
      </c>
      <c r="F2314" s="15" t="s">
        <v>2798</v>
      </c>
      <c r="G2314" s="15">
        <v>5928</v>
      </c>
      <c r="H2314" s="15" t="s">
        <v>2537</v>
      </c>
      <c r="I2314" s="15" t="s">
        <v>2856</v>
      </c>
      <c r="L2314" s="15" t="s">
        <v>6</v>
      </c>
      <c r="M2314" s="15" t="s">
        <v>7</v>
      </c>
      <c r="S2314" s="15">
        <v>1</v>
      </c>
      <c r="T2314" s="15">
        <v>1</v>
      </c>
    </row>
    <row r="2315" spans="1:20" x14ac:dyDescent="0.25">
      <c r="A2315" s="15">
        <v>2314</v>
      </c>
      <c r="B2315" s="15" t="s">
        <v>2854</v>
      </c>
      <c r="C2315" s="15" t="s">
        <v>2846</v>
      </c>
      <c r="D2315" s="15" t="s">
        <v>2846</v>
      </c>
      <c r="E2315" s="15" t="s">
        <v>2762</v>
      </c>
      <c r="F2315" s="15" t="s">
        <v>2798</v>
      </c>
      <c r="G2315" s="15">
        <v>5929</v>
      </c>
      <c r="H2315" s="15" t="s">
        <v>2538</v>
      </c>
      <c r="I2315" s="15" t="s">
        <v>2855</v>
      </c>
      <c r="L2315" s="15" t="s">
        <v>6</v>
      </c>
      <c r="M2315" s="15" t="s">
        <v>7</v>
      </c>
      <c r="S2315" s="15">
        <v>1</v>
      </c>
      <c r="T2315" s="15">
        <v>0.18440000000000001</v>
      </c>
    </row>
    <row r="2316" spans="1:20" x14ac:dyDescent="0.25">
      <c r="A2316" s="15">
        <v>2315</v>
      </c>
      <c r="B2316" s="15" t="s">
        <v>2854</v>
      </c>
      <c r="C2316" s="15" t="s">
        <v>2846</v>
      </c>
      <c r="D2316" s="15" t="s">
        <v>2846</v>
      </c>
      <c r="E2316" s="15" t="s">
        <v>2762</v>
      </c>
      <c r="F2316" s="15" t="s">
        <v>2798</v>
      </c>
      <c r="G2316" s="15">
        <v>5930</v>
      </c>
      <c r="H2316" s="15" t="s">
        <v>2539</v>
      </c>
      <c r="I2316" s="15" t="s">
        <v>2051</v>
      </c>
      <c r="L2316" s="15" t="s">
        <v>6</v>
      </c>
      <c r="M2316" s="15" t="s">
        <v>7</v>
      </c>
      <c r="S2316" s="15">
        <v>1</v>
      </c>
      <c r="T2316" s="15">
        <v>0.21332999999999999</v>
      </c>
    </row>
    <row r="2317" spans="1:20" x14ac:dyDescent="0.25">
      <c r="A2317" s="15">
        <v>2316</v>
      </c>
      <c r="B2317" s="15" t="s">
        <v>2854</v>
      </c>
      <c r="C2317" s="15" t="s">
        <v>2846</v>
      </c>
      <c r="D2317" s="15" t="s">
        <v>2846</v>
      </c>
      <c r="E2317" s="15" t="s">
        <v>2735</v>
      </c>
      <c r="F2317" s="15" t="s">
        <v>2736</v>
      </c>
      <c r="G2317" s="15">
        <v>5931</v>
      </c>
      <c r="H2317" s="15" t="s">
        <v>2540</v>
      </c>
      <c r="I2317" s="15" t="s">
        <v>2856</v>
      </c>
      <c r="L2317" s="15" t="s">
        <v>6</v>
      </c>
      <c r="M2317" s="15" t="s">
        <v>7</v>
      </c>
      <c r="S2317" s="15" t="s">
        <v>2731</v>
      </c>
      <c r="T2317" s="15">
        <v>0</v>
      </c>
    </row>
    <row r="2318" spans="1:20" x14ac:dyDescent="0.25">
      <c r="A2318" s="15">
        <v>2317</v>
      </c>
      <c r="B2318" s="15" t="s">
        <v>2854</v>
      </c>
      <c r="C2318" s="15" t="s">
        <v>2846</v>
      </c>
      <c r="D2318" s="15" t="s">
        <v>2846</v>
      </c>
      <c r="E2318" s="15" t="s">
        <v>2762</v>
      </c>
      <c r="F2318" s="15" t="s">
        <v>2799</v>
      </c>
      <c r="G2318" s="15">
        <v>5932</v>
      </c>
      <c r="H2318" s="15" t="s">
        <v>2541</v>
      </c>
      <c r="I2318" s="15" t="s">
        <v>2856</v>
      </c>
      <c r="L2318" s="15" t="s">
        <v>6</v>
      </c>
      <c r="M2318" s="15" t="s">
        <v>7</v>
      </c>
      <c r="S2318" s="15">
        <v>1</v>
      </c>
      <c r="T2318" s="15">
        <v>0.125</v>
      </c>
    </row>
    <row r="2319" spans="1:20" x14ac:dyDescent="0.25">
      <c r="A2319" s="15">
        <v>2318</v>
      </c>
      <c r="B2319" s="15" t="s">
        <v>2854</v>
      </c>
      <c r="C2319" s="15" t="s">
        <v>2846</v>
      </c>
      <c r="D2319" s="15" t="s">
        <v>2846</v>
      </c>
      <c r="E2319" s="15" t="s">
        <v>2762</v>
      </c>
      <c r="F2319" s="15" t="s">
        <v>2799</v>
      </c>
      <c r="G2319" s="15">
        <v>5933</v>
      </c>
      <c r="H2319" s="15" t="s">
        <v>2542</v>
      </c>
      <c r="I2319" s="15" t="s">
        <v>2856</v>
      </c>
      <c r="L2319" s="15" t="s">
        <v>6</v>
      </c>
      <c r="M2319" s="15" t="s">
        <v>7</v>
      </c>
      <c r="S2319" s="15">
        <v>1</v>
      </c>
      <c r="T2319" s="15">
        <v>0.38</v>
      </c>
    </row>
    <row r="2320" spans="1:20" x14ac:dyDescent="0.25">
      <c r="A2320" s="15">
        <v>2319</v>
      </c>
      <c r="B2320" s="15" t="s">
        <v>2854</v>
      </c>
      <c r="C2320" s="15" t="s">
        <v>2846</v>
      </c>
      <c r="D2320" s="15" t="s">
        <v>2846</v>
      </c>
      <c r="E2320" s="15" t="s">
        <v>2762</v>
      </c>
      <c r="F2320" s="15" t="s">
        <v>2798</v>
      </c>
      <c r="G2320" s="15">
        <v>5934</v>
      </c>
      <c r="H2320" s="15" t="s">
        <v>2543</v>
      </c>
      <c r="I2320" s="15" t="s">
        <v>2856</v>
      </c>
      <c r="L2320" s="15" t="s">
        <v>6</v>
      </c>
      <c r="M2320" s="15" t="s">
        <v>7</v>
      </c>
      <c r="S2320" s="15" t="s">
        <v>2731</v>
      </c>
      <c r="T2320" s="15">
        <v>0</v>
      </c>
    </row>
    <row r="2321" spans="1:20" x14ac:dyDescent="0.25">
      <c r="A2321" s="15">
        <v>2320</v>
      </c>
      <c r="B2321" s="15" t="s">
        <v>2854</v>
      </c>
      <c r="C2321" s="15" t="s">
        <v>2846</v>
      </c>
      <c r="D2321" s="15" t="s">
        <v>2846</v>
      </c>
      <c r="E2321" s="15" t="s">
        <v>2828</v>
      </c>
      <c r="F2321" s="15" t="s">
        <v>2772</v>
      </c>
      <c r="G2321" s="15">
        <v>5935</v>
      </c>
      <c r="H2321" s="15" t="s">
        <v>2544</v>
      </c>
      <c r="I2321" s="15" t="s">
        <v>2856</v>
      </c>
      <c r="L2321" s="15" t="s">
        <v>6</v>
      </c>
      <c r="M2321" s="15" t="s">
        <v>7</v>
      </c>
      <c r="S2321" s="15">
        <v>3.4669999999999999E-2</v>
      </c>
      <c r="T2321" s="15">
        <v>0.26574999999999999</v>
      </c>
    </row>
    <row r="2322" spans="1:20" x14ac:dyDescent="0.25">
      <c r="A2322" s="15">
        <v>2321</v>
      </c>
      <c r="B2322" s="15" t="s">
        <v>2854</v>
      </c>
      <c r="C2322" s="15" t="s">
        <v>2846</v>
      </c>
      <c r="D2322" s="15" t="s">
        <v>2846</v>
      </c>
      <c r="E2322" s="15" t="s">
        <v>2816</v>
      </c>
      <c r="F2322" s="15" t="s">
        <v>2772</v>
      </c>
      <c r="G2322" s="15">
        <v>5936</v>
      </c>
      <c r="H2322" s="15" t="s">
        <v>2545</v>
      </c>
      <c r="I2322" s="15" t="s">
        <v>2855</v>
      </c>
      <c r="L2322" s="15" t="s">
        <v>6</v>
      </c>
      <c r="M2322" s="15" t="s">
        <v>7</v>
      </c>
      <c r="S2322" s="15">
        <v>1</v>
      </c>
      <c r="T2322" s="15">
        <v>1</v>
      </c>
    </row>
    <row r="2323" spans="1:20" x14ac:dyDescent="0.25">
      <c r="A2323" s="15">
        <v>2322</v>
      </c>
      <c r="B2323" s="15" t="s">
        <v>2854</v>
      </c>
      <c r="C2323" s="15" t="s">
        <v>2846</v>
      </c>
      <c r="D2323" s="15" t="s">
        <v>2846</v>
      </c>
      <c r="E2323" s="15" t="s">
        <v>2762</v>
      </c>
      <c r="F2323" s="15" t="s">
        <v>2764</v>
      </c>
      <c r="G2323" s="15">
        <v>5938</v>
      </c>
      <c r="H2323" s="15" t="s">
        <v>2546</v>
      </c>
      <c r="I2323" s="15" t="s">
        <v>2856</v>
      </c>
      <c r="L2323" s="15" t="s">
        <v>6</v>
      </c>
      <c r="M2323" s="15" t="s">
        <v>7</v>
      </c>
      <c r="S2323" s="15">
        <v>1</v>
      </c>
      <c r="T2323" s="15">
        <v>0.5</v>
      </c>
    </row>
    <row r="2324" spans="1:20" x14ac:dyDescent="0.25">
      <c r="A2324" s="15">
        <v>2323</v>
      </c>
      <c r="B2324" s="15" t="s">
        <v>2854</v>
      </c>
      <c r="C2324" s="15" t="s">
        <v>2846</v>
      </c>
      <c r="D2324" s="15" t="s">
        <v>2846</v>
      </c>
      <c r="E2324" s="15" t="s">
        <v>2735</v>
      </c>
      <c r="F2324" s="15" t="s">
        <v>2736</v>
      </c>
      <c r="G2324" s="15">
        <v>5939</v>
      </c>
      <c r="H2324" s="15" t="s">
        <v>2547</v>
      </c>
      <c r="I2324" s="15" t="s">
        <v>2856</v>
      </c>
      <c r="L2324" s="15" t="s">
        <v>6</v>
      </c>
      <c r="M2324" s="15" t="s">
        <v>7</v>
      </c>
      <c r="S2324" s="15">
        <v>0</v>
      </c>
      <c r="T2324" s="15">
        <v>0</v>
      </c>
    </row>
    <row r="2325" spans="1:20" x14ac:dyDescent="0.25">
      <c r="A2325" s="15">
        <v>2324</v>
      </c>
      <c r="B2325" s="15" t="s">
        <v>2854</v>
      </c>
      <c r="C2325" s="15" t="s">
        <v>2846</v>
      </c>
      <c r="D2325" s="15" t="s">
        <v>2846</v>
      </c>
      <c r="E2325" s="15" t="s">
        <v>2762</v>
      </c>
      <c r="F2325" s="15" t="s">
        <v>2764</v>
      </c>
      <c r="G2325" s="15">
        <v>5940</v>
      </c>
      <c r="H2325" s="15" t="s">
        <v>2548</v>
      </c>
      <c r="I2325" s="15" t="s">
        <v>2856</v>
      </c>
      <c r="L2325" s="15" t="s">
        <v>6</v>
      </c>
      <c r="M2325" s="15" t="s">
        <v>7</v>
      </c>
      <c r="S2325" s="15">
        <v>1</v>
      </c>
      <c r="T2325" s="15">
        <v>0.93179000000000001</v>
      </c>
    </row>
    <row r="2326" spans="1:20" x14ac:dyDescent="0.25">
      <c r="A2326" s="15">
        <v>2325</v>
      </c>
      <c r="B2326" s="15" t="s">
        <v>2854</v>
      </c>
      <c r="C2326" s="15" t="s">
        <v>2846</v>
      </c>
      <c r="D2326" s="15" t="s">
        <v>2846</v>
      </c>
      <c r="E2326" s="15" t="s">
        <v>2735</v>
      </c>
      <c r="F2326" s="15" t="s">
        <v>2736</v>
      </c>
      <c r="G2326" s="15">
        <v>5941</v>
      </c>
      <c r="H2326" s="15" t="s">
        <v>2549</v>
      </c>
      <c r="I2326" s="15" t="s">
        <v>2856</v>
      </c>
      <c r="L2326" s="15" t="s">
        <v>6</v>
      </c>
      <c r="M2326" s="15" t="s">
        <v>7</v>
      </c>
      <c r="S2326" s="15">
        <v>1</v>
      </c>
      <c r="T2326" s="15">
        <v>1</v>
      </c>
    </row>
    <row r="2327" spans="1:20" x14ac:dyDescent="0.25">
      <c r="A2327" s="15">
        <v>2326</v>
      </c>
      <c r="B2327" s="15" t="s">
        <v>2854</v>
      </c>
      <c r="C2327" s="15" t="s">
        <v>2846</v>
      </c>
      <c r="D2327" s="15" t="s">
        <v>2846</v>
      </c>
      <c r="E2327" s="15" t="s">
        <v>2762</v>
      </c>
      <c r="F2327" s="15" t="s">
        <v>2798</v>
      </c>
      <c r="G2327" s="15">
        <v>5942</v>
      </c>
      <c r="H2327" s="15" t="s">
        <v>2550</v>
      </c>
      <c r="I2327" s="15" t="s">
        <v>2856</v>
      </c>
      <c r="L2327" s="15" t="s">
        <v>6</v>
      </c>
      <c r="M2327" s="15" t="s">
        <v>7</v>
      </c>
      <c r="S2327" s="15">
        <v>1</v>
      </c>
      <c r="T2327" s="15">
        <v>0.66670000000000007</v>
      </c>
    </row>
    <row r="2328" spans="1:20" x14ac:dyDescent="0.25">
      <c r="A2328" s="15">
        <v>2327</v>
      </c>
      <c r="B2328" s="15" t="s">
        <v>2854</v>
      </c>
      <c r="C2328" s="15" t="s">
        <v>2846</v>
      </c>
      <c r="D2328" s="15" t="s">
        <v>2846</v>
      </c>
      <c r="E2328" s="15" t="s">
        <v>2812</v>
      </c>
      <c r="F2328" s="15" t="s">
        <v>2772</v>
      </c>
      <c r="G2328" s="15">
        <v>5943</v>
      </c>
      <c r="H2328" s="15" t="s">
        <v>2551</v>
      </c>
      <c r="I2328" s="15" t="s">
        <v>2856</v>
      </c>
      <c r="L2328" s="15" t="s">
        <v>6</v>
      </c>
      <c r="M2328" s="15" t="s">
        <v>7</v>
      </c>
      <c r="S2328" s="15" t="s">
        <v>2731</v>
      </c>
      <c r="T2328" s="15">
        <v>0.11111</v>
      </c>
    </row>
    <row r="2329" spans="1:20" x14ac:dyDescent="0.25">
      <c r="A2329" s="15">
        <v>2328</v>
      </c>
      <c r="B2329" s="15" t="s">
        <v>2854</v>
      </c>
      <c r="C2329" s="15" t="s">
        <v>2846</v>
      </c>
      <c r="D2329" s="15" t="s">
        <v>2846</v>
      </c>
      <c r="E2329" s="15" t="s">
        <v>2762</v>
      </c>
      <c r="F2329" s="15" t="s">
        <v>2799</v>
      </c>
      <c r="G2329" s="15">
        <v>5944</v>
      </c>
      <c r="H2329" s="15" t="s">
        <v>2552</v>
      </c>
      <c r="I2329" s="15" t="s">
        <v>2855</v>
      </c>
      <c r="L2329" s="15" t="s">
        <v>6</v>
      </c>
      <c r="M2329" s="15" t="s">
        <v>7</v>
      </c>
      <c r="S2329" s="15">
        <v>1</v>
      </c>
      <c r="T2329" s="15">
        <v>0.17</v>
      </c>
    </row>
    <row r="2330" spans="1:20" x14ac:dyDescent="0.25">
      <c r="A2330" s="15">
        <v>2329</v>
      </c>
      <c r="B2330" s="15" t="s">
        <v>2854</v>
      </c>
      <c r="C2330" s="15" t="s">
        <v>2846</v>
      </c>
      <c r="D2330" s="15" t="s">
        <v>2846</v>
      </c>
      <c r="E2330" s="15" t="s">
        <v>2773</v>
      </c>
      <c r="F2330" s="15" t="s">
        <v>2772</v>
      </c>
      <c r="G2330" s="15">
        <v>5945</v>
      </c>
      <c r="H2330" s="15" t="s">
        <v>2553</v>
      </c>
      <c r="I2330" s="15" t="s">
        <v>2856</v>
      </c>
      <c r="L2330" s="15" t="s">
        <v>6</v>
      </c>
      <c r="M2330" s="15" t="s">
        <v>7</v>
      </c>
      <c r="S2330" s="15" t="s">
        <v>2731</v>
      </c>
      <c r="T2330" s="15">
        <v>0</v>
      </c>
    </row>
    <row r="2331" spans="1:20" x14ac:dyDescent="0.25">
      <c r="A2331" s="15">
        <v>2330</v>
      </c>
      <c r="B2331" s="15" t="s">
        <v>2854</v>
      </c>
      <c r="C2331" s="15" t="s">
        <v>2846</v>
      </c>
      <c r="D2331" s="15" t="s">
        <v>2846</v>
      </c>
      <c r="E2331" s="15" t="s">
        <v>2829</v>
      </c>
      <c r="F2331" s="15" t="s">
        <v>2772</v>
      </c>
      <c r="G2331" s="15">
        <v>5946</v>
      </c>
      <c r="H2331" s="15" t="s">
        <v>2554</v>
      </c>
      <c r="I2331" s="15" t="s">
        <v>2855</v>
      </c>
      <c r="L2331" s="15" t="s">
        <v>6</v>
      </c>
      <c r="M2331" s="15" t="s">
        <v>7</v>
      </c>
      <c r="S2331" s="15" t="s">
        <v>2731</v>
      </c>
      <c r="T2331" s="15">
        <v>0</v>
      </c>
    </row>
    <row r="2332" spans="1:20" x14ac:dyDescent="0.25">
      <c r="A2332" s="15">
        <v>2331</v>
      </c>
      <c r="B2332" s="15" t="s">
        <v>2854</v>
      </c>
      <c r="C2332" s="15" t="s">
        <v>2846</v>
      </c>
      <c r="D2332" s="15" t="s">
        <v>2846</v>
      </c>
      <c r="E2332" s="15" t="s">
        <v>2771</v>
      </c>
      <c r="F2332" s="15" t="s">
        <v>2772</v>
      </c>
      <c r="G2332" s="15">
        <v>5947</v>
      </c>
      <c r="H2332" s="15" t="s">
        <v>2555</v>
      </c>
      <c r="I2332" s="15" t="s">
        <v>2856</v>
      </c>
      <c r="L2332" s="15" t="s">
        <v>6</v>
      </c>
      <c r="M2332" s="15" t="s">
        <v>7</v>
      </c>
      <c r="S2332" s="15">
        <v>0</v>
      </c>
      <c r="T2332" s="15">
        <v>0</v>
      </c>
    </row>
    <row r="2333" spans="1:20" x14ac:dyDescent="0.25">
      <c r="A2333" s="15">
        <v>2332</v>
      </c>
      <c r="B2333" s="15" t="s">
        <v>2854</v>
      </c>
      <c r="C2333" s="15" t="s">
        <v>2846</v>
      </c>
      <c r="D2333" s="15" t="s">
        <v>2846</v>
      </c>
      <c r="E2333" s="15" t="s">
        <v>2814</v>
      </c>
      <c r="F2333" s="15" t="s">
        <v>2772</v>
      </c>
      <c r="G2333" s="15">
        <v>5948</v>
      </c>
      <c r="H2333" s="15" t="s">
        <v>2556</v>
      </c>
      <c r="I2333" s="15" t="s">
        <v>2855</v>
      </c>
      <c r="L2333" s="15" t="s">
        <v>6</v>
      </c>
      <c r="M2333" s="15" t="s">
        <v>7</v>
      </c>
      <c r="S2333" s="15" t="s">
        <v>2731</v>
      </c>
      <c r="T2333" s="15">
        <v>0</v>
      </c>
    </row>
    <row r="2334" spans="1:20" x14ac:dyDescent="0.25">
      <c r="A2334" s="15">
        <v>2333</v>
      </c>
      <c r="B2334" s="15" t="s">
        <v>2854</v>
      </c>
      <c r="C2334" s="15" t="s">
        <v>2846</v>
      </c>
      <c r="D2334" s="15" t="s">
        <v>2846</v>
      </c>
      <c r="E2334" s="15" t="s">
        <v>2771</v>
      </c>
      <c r="F2334" s="15" t="s">
        <v>2772</v>
      </c>
      <c r="G2334" s="15">
        <v>5949</v>
      </c>
      <c r="H2334" s="15" t="s">
        <v>2557</v>
      </c>
      <c r="I2334" s="15" t="s">
        <v>2856</v>
      </c>
      <c r="L2334" s="15" t="s">
        <v>6</v>
      </c>
      <c r="M2334" s="15" t="s">
        <v>7</v>
      </c>
      <c r="S2334" s="15">
        <v>0.58799999999999997</v>
      </c>
      <c r="T2334" s="15">
        <v>0.47039999999999998</v>
      </c>
    </row>
    <row r="2335" spans="1:20" x14ac:dyDescent="0.25">
      <c r="A2335" s="15">
        <v>2334</v>
      </c>
      <c r="B2335" s="15" t="s">
        <v>2854</v>
      </c>
      <c r="C2335" s="15" t="s">
        <v>2846</v>
      </c>
      <c r="D2335" s="15" t="s">
        <v>2846</v>
      </c>
      <c r="E2335" s="15" t="s">
        <v>2773</v>
      </c>
      <c r="F2335" s="15" t="s">
        <v>2772</v>
      </c>
      <c r="G2335" s="15">
        <v>5950</v>
      </c>
      <c r="H2335" s="15" t="s">
        <v>2558</v>
      </c>
      <c r="I2335" s="15" t="s">
        <v>2856</v>
      </c>
      <c r="L2335" s="15" t="s">
        <v>6</v>
      </c>
      <c r="M2335" s="15" t="s">
        <v>7</v>
      </c>
      <c r="S2335" s="15">
        <v>0.71813000000000005</v>
      </c>
      <c r="T2335" s="15">
        <v>0.39169999999999999</v>
      </c>
    </row>
    <row r="2336" spans="1:20" x14ac:dyDescent="0.25">
      <c r="A2336" s="15">
        <v>2335</v>
      </c>
      <c r="B2336" s="15" t="s">
        <v>2854</v>
      </c>
      <c r="C2336" s="15" t="s">
        <v>2846</v>
      </c>
      <c r="D2336" s="15" t="s">
        <v>2846</v>
      </c>
      <c r="E2336" s="15" t="s">
        <v>2838</v>
      </c>
      <c r="F2336" s="15" t="s">
        <v>2772</v>
      </c>
      <c r="G2336" s="15">
        <v>5951</v>
      </c>
      <c r="H2336" s="15" t="s">
        <v>2559</v>
      </c>
      <c r="I2336" s="15" t="s">
        <v>2855</v>
      </c>
      <c r="L2336" s="15" t="s">
        <v>6</v>
      </c>
      <c r="M2336" s="15" t="s">
        <v>7</v>
      </c>
      <c r="S2336" s="15" t="s">
        <v>2731</v>
      </c>
      <c r="T2336" s="15">
        <v>0</v>
      </c>
    </row>
    <row r="2337" spans="1:20" x14ac:dyDescent="0.25">
      <c r="A2337" s="15">
        <v>2336</v>
      </c>
      <c r="B2337" s="15" t="s">
        <v>2854</v>
      </c>
      <c r="C2337" s="15" t="s">
        <v>2846</v>
      </c>
      <c r="D2337" s="15" t="s">
        <v>2846</v>
      </c>
      <c r="E2337" s="15" t="s">
        <v>2828</v>
      </c>
      <c r="F2337" s="15" t="s">
        <v>2772</v>
      </c>
      <c r="G2337" s="15">
        <v>5952</v>
      </c>
      <c r="H2337" s="15" t="s">
        <v>2560</v>
      </c>
      <c r="I2337" s="15" t="s">
        <v>2856</v>
      </c>
      <c r="L2337" s="15" t="s">
        <v>6</v>
      </c>
      <c r="M2337" s="15" t="s">
        <v>7</v>
      </c>
      <c r="S2337" s="15">
        <v>0.92578000000000005</v>
      </c>
      <c r="T2337" s="15">
        <v>0.61787999999999998</v>
      </c>
    </row>
    <row r="2338" spans="1:20" x14ac:dyDescent="0.25">
      <c r="A2338" s="15">
        <v>2337</v>
      </c>
      <c r="B2338" s="15" t="s">
        <v>2854</v>
      </c>
      <c r="C2338" s="15" t="s">
        <v>2846</v>
      </c>
      <c r="D2338" s="15" t="s">
        <v>2846</v>
      </c>
      <c r="E2338" s="15" t="s">
        <v>2814</v>
      </c>
      <c r="F2338" s="15" t="s">
        <v>2772</v>
      </c>
      <c r="G2338" s="15">
        <v>5953</v>
      </c>
      <c r="H2338" s="15" t="s">
        <v>2561</v>
      </c>
      <c r="I2338" s="15" t="s">
        <v>2856</v>
      </c>
      <c r="L2338" s="15" t="s">
        <v>6</v>
      </c>
      <c r="M2338" s="15" t="s">
        <v>7</v>
      </c>
      <c r="S2338" s="15">
        <v>0.11983000000000001</v>
      </c>
      <c r="T2338" s="15">
        <v>2.8130000000000002E-2</v>
      </c>
    </row>
    <row r="2339" spans="1:20" x14ac:dyDescent="0.25">
      <c r="A2339" s="15">
        <v>2338</v>
      </c>
      <c r="B2339" s="15" t="s">
        <v>2854</v>
      </c>
      <c r="C2339" s="15" t="s">
        <v>2846</v>
      </c>
      <c r="D2339" s="15" t="s">
        <v>2846</v>
      </c>
      <c r="E2339" s="15" t="s">
        <v>2812</v>
      </c>
      <c r="F2339" s="15" t="s">
        <v>2772</v>
      </c>
      <c r="G2339" s="15">
        <v>5954</v>
      </c>
      <c r="H2339" s="15" t="s">
        <v>2562</v>
      </c>
      <c r="I2339" s="15" t="s">
        <v>2856</v>
      </c>
      <c r="L2339" s="15" t="s">
        <v>6</v>
      </c>
      <c r="M2339" s="15" t="s">
        <v>7</v>
      </c>
      <c r="S2339" s="15">
        <v>1</v>
      </c>
      <c r="T2339" s="15">
        <v>0.74829999999999997</v>
      </c>
    </row>
    <row r="2340" spans="1:20" x14ac:dyDescent="0.25">
      <c r="A2340" s="15">
        <v>2339</v>
      </c>
      <c r="B2340" s="15" t="s">
        <v>2854</v>
      </c>
      <c r="C2340" s="15" t="s">
        <v>2846</v>
      </c>
      <c r="D2340" s="15" t="s">
        <v>2846</v>
      </c>
      <c r="E2340" s="15" t="s">
        <v>2815</v>
      </c>
      <c r="F2340" s="15" t="s">
        <v>2772</v>
      </c>
      <c r="G2340" s="15">
        <v>5955</v>
      </c>
      <c r="H2340" s="15" t="s">
        <v>2563</v>
      </c>
      <c r="I2340" s="15" t="s">
        <v>2856</v>
      </c>
      <c r="L2340" s="15" t="s">
        <v>6</v>
      </c>
      <c r="M2340" s="15" t="s">
        <v>7</v>
      </c>
      <c r="S2340" s="15">
        <v>4.0369999999999996E-2</v>
      </c>
      <c r="T2340" s="15">
        <v>7.9000000000000008E-3</v>
      </c>
    </row>
    <row r="2341" spans="1:20" x14ac:dyDescent="0.25">
      <c r="A2341" s="15">
        <v>2340</v>
      </c>
      <c r="B2341" s="15" t="s">
        <v>2854</v>
      </c>
      <c r="C2341" s="15" t="s">
        <v>2846</v>
      </c>
      <c r="D2341" s="15" t="s">
        <v>2846</v>
      </c>
      <c r="E2341" s="15" t="s">
        <v>2752</v>
      </c>
      <c r="F2341" s="15" t="s">
        <v>2753</v>
      </c>
      <c r="G2341" s="15">
        <v>5956</v>
      </c>
      <c r="H2341" s="15" t="s">
        <v>2564</v>
      </c>
      <c r="I2341" s="15" t="s">
        <v>2051</v>
      </c>
      <c r="L2341" s="15" t="s">
        <v>152</v>
      </c>
      <c r="M2341" s="15" t="s">
        <v>152</v>
      </c>
      <c r="S2341" s="15">
        <v>0.55000000000000004</v>
      </c>
      <c r="T2341" s="15">
        <v>0.51</v>
      </c>
    </row>
    <row r="2342" spans="1:20" x14ac:dyDescent="0.25">
      <c r="A2342" s="15">
        <v>2341</v>
      </c>
      <c r="B2342" s="15" t="s">
        <v>2854</v>
      </c>
      <c r="C2342" s="15" t="s">
        <v>2846</v>
      </c>
      <c r="D2342" s="15" t="s">
        <v>2846</v>
      </c>
      <c r="E2342" s="15" t="s">
        <v>2735</v>
      </c>
      <c r="F2342" s="15" t="s">
        <v>2736</v>
      </c>
      <c r="G2342" s="15">
        <v>5957</v>
      </c>
      <c r="H2342" s="15" t="s">
        <v>2565</v>
      </c>
      <c r="I2342" s="15" t="s">
        <v>2855</v>
      </c>
      <c r="L2342" s="15" t="s">
        <v>146</v>
      </c>
      <c r="M2342" s="15" t="s">
        <v>147</v>
      </c>
      <c r="S2342" s="15">
        <v>0.872</v>
      </c>
      <c r="T2342" s="15">
        <v>0.872</v>
      </c>
    </row>
    <row r="2343" spans="1:20" x14ac:dyDescent="0.25">
      <c r="A2343" s="15">
        <v>2342</v>
      </c>
      <c r="B2343" s="15" t="s">
        <v>2854</v>
      </c>
      <c r="C2343" s="15" t="s">
        <v>2846</v>
      </c>
      <c r="D2343" s="15" t="s">
        <v>2846</v>
      </c>
      <c r="E2343" s="15" t="s">
        <v>2752</v>
      </c>
      <c r="F2343" s="15" t="s">
        <v>2831</v>
      </c>
      <c r="G2343" s="15">
        <v>5959</v>
      </c>
      <c r="H2343" s="15" t="s">
        <v>2566</v>
      </c>
      <c r="I2343" s="15" t="s">
        <v>2855</v>
      </c>
      <c r="L2343" s="15" t="s">
        <v>152</v>
      </c>
      <c r="M2343" s="15" t="s">
        <v>152</v>
      </c>
      <c r="S2343" s="15" t="s">
        <v>2731</v>
      </c>
      <c r="T2343" s="15">
        <v>1</v>
      </c>
    </row>
    <row r="2344" spans="1:20" x14ac:dyDescent="0.25">
      <c r="A2344" s="15">
        <v>2343</v>
      </c>
      <c r="B2344" s="15" t="s">
        <v>2854</v>
      </c>
      <c r="C2344" s="15" t="s">
        <v>2846</v>
      </c>
      <c r="D2344" s="15" t="s">
        <v>2846</v>
      </c>
      <c r="E2344" s="15" t="s">
        <v>2752</v>
      </c>
      <c r="F2344" s="15" t="s">
        <v>2831</v>
      </c>
      <c r="G2344" s="15">
        <v>5960</v>
      </c>
      <c r="H2344" s="15" t="s">
        <v>2567</v>
      </c>
      <c r="I2344" s="15" t="s">
        <v>2855</v>
      </c>
      <c r="L2344" s="15" t="s">
        <v>152</v>
      </c>
      <c r="M2344" s="15" t="s">
        <v>152</v>
      </c>
      <c r="S2344" s="15">
        <v>1</v>
      </c>
      <c r="T2344" s="15">
        <v>0.85199999999999998</v>
      </c>
    </row>
    <row r="2345" spans="1:20" x14ac:dyDescent="0.25">
      <c r="A2345" s="15">
        <v>2344</v>
      </c>
      <c r="B2345" s="15" t="s">
        <v>2854</v>
      </c>
      <c r="C2345" s="15" t="s">
        <v>2846</v>
      </c>
      <c r="D2345" s="15" t="s">
        <v>2846</v>
      </c>
      <c r="E2345" s="15" t="s">
        <v>2752</v>
      </c>
      <c r="F2345" s="15" t="s">
        <v>2753</v>
      </c>
      <c r="G2345" s="15">
        <v>5961</v>
      </c>
      <c r="H2345" s="15" t="s">
        <v>2568</v>
      </c>
      <c r="I2345" s="15" t="s">
        <v>2051</v>
      </c>
      <c r="L2345" s="15" t="s">
        <v>152</v>
      </c>
      <c r="M2345" s="15" t="s">
        <v>152</v>
      </c>
      <c r="S2345" s="15">
        <v>0.52632000000000001</v>
      </c>
      <c r="T2345" s="15">
        <v>1</v>
      </c>
    </row>
    <row r="2346" spans="1:20" x14ac:dyDescent="0.25">
      <c r="A2346" s="15">
        <v>2345</v>
      </c>
      <c r="B2346" s="15" t="s">
        <v>2854</v>
      </c>
      <c r="C2346" s="15" t="s">
        <v>2846</v>
      </c>
      <c r="D2346" s="15" t="s">
        <v>2846</v>
      </c>
      <c r="E2346" s="15" t="s">
        <v>2752</v>
      </c>
      <c r="F2346" s="15" t="s">
        <v>2753</v>
      </c>
      <c r="G2346" s="15">
        <v>5962</v>
      </c>
      <c r="H2346" s="15" t="s">
        <v>2569</v>
      </c>
      <c r="I2346" s="15" t="s">
        <v>2051</v>
      </c>
      <c r="L2346" s="15" t="s">
        <v>152</v>
      </c>
      <c r="M2346" s="15" t="s">
        <v>152</v>
      </c>
      <c r="S2346" s="15">
        <v>0</v>
      </c>
      <c r="T2346" s="15">
        <v>0.02</v>
      </c>
    </row>
    <row r="2347" spans="1:20" x14ac:dyDescent="0.25">
      <c r="A2347" s="15">
        <v>2346</v>
      </c>
      <c r="B2347" s="15" t="s">
        <v>2854</v>
      </c>
      <c r="C2347" s="15" t="s">
        <v>2846</v>
      </c>
      <c r="D2347" s="15" t="s">
        <v>2846</v>
      </c>
      <c r="E2347" s="15" t="s">
        <v>2752</v>
      </c>
      <c r="F2347" s="15" t="s">
        <v>2753</v>
      </c>
      <c r="G2347" s="15">
        <v>5963</v>
      </c>
      <c r="H2347" s="15" t="s">
        <v>2570</v>
      </c>
      <c r="I2347" s="15" t="s">
        <v>2051</v>
      </c>
      <c r="L2347" s="15" t="s">
        <v>152</v>
      </c>
      <c r="M2347" s="15" t="s">
        <v>152</v>
      </c>
      <c r="S2347" s="15" t="s">
        <v>2731</v>
      </c>
      <c r="T2347" s="15">
        <v>0</v>
      </c>
    </row>
    <row r="2348" spans="1:20" x14ac:dyDescent="0.25">
      <c r="A2348" s="15">
        <v>2347</v>
      </c>
      <c r="B2348" s="15" t="s">
        <v>2854</v>
      </c>
      <c r="C2348" s="15" t="s">
        <v>2846</v>
      </c>
      <c r="D2348" s="15" t="s">
        <v>2846</v>
      </c>
      <c r="E2348" s="15" t="s">
        <v>2752</v>
      </c>
      <c r="F2348" s="15" t="s">
        <v>2753</v>
      </c>
      <c r="G2348" s="15">
        <v>5964</v>
      </c>
      <c r="H2348" s="15" t="s">
        <v>2571</v>
      </c>
      <c r="I2348" s="15" t="s">
        <v>2856</v>
      </c>
      <c r="L2348" s="15" t="s">
        <v>152</v>
      </c>
      <c r="M2348" s="15" t="s">
        <v>152</v>
      </c>
      <c r="S2348" s="15">
        <v>4.5449999999999997E-2</v>
      </c>
      <c r="T2348" s="15">
        <v>0.27215</v>
      </c>
    </row>
    <row r="2349" spans="1:20" x14ac:dyDescent="0.25">
      <c r="A2349" s="15">
        <v>2348</v>
      </c>
      <c r="B2349" s="15" t="s">
        <v>2854</v>
      </c>
      <c r="C2349" s="15" t="s">
        <v>2846</v>
      </c>
      <c r="D2349" s="15" t="s">
        <v>2846</v>
      </c>
      <c r="E2349" s="15" t="s">
        <v>2752</v>
      </c>
      <c r="F2349" s="15" t="s">
        <v>2831</v>
      </c>
      <c r="G2349" s="15">
        <v>5965</v>
      </c>
      <c r="H2349" s="15" t="s">
        <v>2572</v>
      </c>
      <c r="I2349" s="15" t="s">
        <v>2855</v>
      </c>
      <c r="L2349" s="15" t="s">
        <v>152</v>
      </c>
      <c r="M2349" s="15" t="s">
        <v>152</v>
      </c>
      <c r="S2349" s="15">
        <v>1</v>
      </c>
      <c r="T2349" s="15">
        <v>0.1</v>
      </c>
    </row>
    <row r="2350" spans="1:20" x14ac:dyDescent="0.25">
      <c r="A2350" s="15">
        <v>2349</v>
      </c>
      <c r="B2350" s="15" t="s">
        <v>2854</v>
      </c>
      <c r="C2350" s="15" t="s">
        <v>2846</v>
      </c>
      <c r="D2350" s="15" t="s">
        <v>2846</v>
      </c>
      <c r="E2350" s="15" t="s">
        <v>2752</v>
      </c>
      <c r="F2350" s="15" t="s">
        <v>2766</v>
      </c>
      <c r="G2350" s="15">
        <v>5966</v>
      </c>
      <c r="H2350" s="15" t="s">
        <v>2573</v>
      </c>
      <c r="I2350" s="15" t="s">
        <v>2051</v>
      </c>
      <c r="L2350" s="15" t="s">
        <v>152</v>
      </c>
      <c r="M2350" s="15" t="s">
        <v>152</v>
      </c>
      <c r="S2350" s="15">
        <v>0.56000000000000005</v>
      </c>
      <c r="T2350" s="15">
        <v>0.31667000000000001</v>
      </c>
    </row>
    <row r="2351" spans="1:20" x14ac:dyDescent="0.25">
      <c r="A2351" s="15">
        <v>2350</v>
      </c>
      <c r="B2351" s="15" t="s">
        <v>2854</v>
      </c>
      <c r="C2351" s="15" t="s">
        <v>2846</v>
      </c>
      <c r="D2351" s="15" t="s">
        <v>2846</v>
      </c>
      <c r="E2351" s="15" t="s">
        <v>2735</v>
      </c>
      <c r="F2351" s="15" t="s">
        <v>2736</v>
      </c>
      <c r="G2351" s="15">
        <v>5968</v>
      </c>
      <c r="H2351" s="15" t="s">
        <v>2574</v>
      </c>
      <c r="I2351" s="15" t="s">
        <v>2051</v>
      </c>
      <c r="L2351" s="15" t="s">
        <v>152</v>
      </c>
      <c r="M2351" s="15" t="s">
        <v>152</v>
      </c>
      <c r="S2351" s="15">
        <v>0</v>
      </c>
      <c r="T2351" s="15">
        <v>0</v>
      </c>
    </row>
    <row r="2352" spans="1:20" x14ac:dyDescent="0.25">
      <c r="A2352" s="15">
        <v>2351</v>
      </c>
      <c r="B2352" s="15" t="s">
        <v>2854</v>
      </c>
      <c r="C2352" s="15" t="s">
        <v>2846</v>
      </c>
      <c r="D2352" s="15" t="s">
        <v>2846</v>
      </c>
      <c r="E2352" s="15" t="s">
        <v>2735</v>
      </c>
      <c r="F2352" s="15" t="s">
        <v>2736</v>
      </c>
      <c r="G2352" s="15">
        <v>5970</v>
      </c>
      <c r="H2352" s="15" t="s">
        <v>2575</v>
      </c>
      <c r="I2352" s="15" t="s">
        <v>2855</v>
      </c>
      <c r="L2352" s="15" t="s">
        <v>152</v>
      </c>
      <c r="M2352" s="15" t="s">
        <v>152</v>
      </c>
      <c r="S2352" s="15">
        <v>0</v>
      </c>
      <c r="T2352" s="15">
        <v>0.33332999999999996</v>
      </c>
    </row>
    <row r="2353" spans="1:20" x14ac:dyDescent="0.25">
      <c r="A2353" s="15">
        <v>2352</v>
      </c>
      <c r="B2353" s="15" t="s">
        <v>2854</v>
      </c>
      <c r="C2353" s="15" t="s">
        <v>2846</v>
      </c>
      <c r="D2353" s="15" t="s">
        <v>2846</v>
      </c>
      <c r="E2353" s="15" t="s">
        <v>2735</v>
      </c>
      <c r="F2353" s="15" t="s">
        <v>2736</v>
      </c>
      <c r="G2353" s="15">
        <v>5971</v>
      </c>
      <c r="H2353" s="15" t="s">
        <v>2576</v>
      </c>
      <c r="I2353" s="15" t="s">
        <v>2051</v>
      </c>
      <c r="L2353" s="15" t="s">
        <v>152</v>
      </c>
      <c r="M2353" s="15" t="s">
        <v>152</v>
      </c>
      <c r="S2353" s="15">
        <v>0</v>
      </c>
      <c r="T2353" s="15">
        <v>0.14285999999999999</v>
      </c>
    </row>
    <row r="2354" spans="1:20" x14ac:dyDescent="0.25">
      <c r="A2354" s="15">
        <v>2353</v>
      </c>
      <c r="B2354" s="15" t="s">
        <v>2854</v>
      </c>
      <c r="C2354" s="15" t="s">
        <v>2846</v>
      </c>
      <c r="D2354" s="15" t="s">
        <v>2846</v>
      </c>
      <c r="E2354" s="15" t="s">
        <v>2735</v>
      </c>
      <c r="F2354" s="15" t="s">
        <v>2736</v>
      </c>
      <c r="G2354" s="15">
        <v>5972</v>
      </c>
      <c r="H2354" s="15" t="s">
        <v>2577</v>
      </c>
      <c r="I2354" s="15" t="s">
        <v>2855</v>
      </c>
      <c r="L2354" s="15" t="s">
        <v>152</v>
      </c>
      <c r="M2354" s="15" t="s">
        <v>152</v>
      </c>
      <c r="S2354" s="15">
        <v>0</v>
      </c>
      <c r="T2354" s="15">
        <v>0.25</v>
      </c>
    </row>
    <row r="2355" spans="1:20" x14ac:dyDescent="0.25">
      <c r="A2355" s="15">
        <v>2354</v>
      </c>
      <c r="B2355" s="15" t="s">
        <v>2854</v>
      </c>
      <c r="C2355" s="15" t="s">
        <v>2846</v>
      </c>
      <c r="D2355" s="15" t="s">
        <v>2846</v>
      </c>
      <c r="E2355" s="15" t="s">
        <v>2735</v>
      </c>
      <c r="F2355" s="15" t="s">
        <v>2736</v>
      </c>
      <c r="G2355" s="15">
        <v>5973</v>
      </c>
      <c r="H2355" s="15" t="s">
        <v>2578</v>
      </c>
      <c r="I2355" s="15" t="s">
        <v>2051</v>
      </c>
      <c r="L2355" s="15" t="s">
        <v>152</v>
      </c>
      <c r="M2355" s="15" t="s">
        <v>152</v>
      </c>
      <c r="S2355" s="15">
        <v>0</v>
      </c>
      <c r="T2355" s="15">
        <v>0</v>
      </c>
    </row>
    <row r="2356" spans="1:20" x14ac:dyDescent="0.25">
      <c r="A2356" s="15">
        <v>2355</v>
      </c>
      <c r="B2356" s="15" t="s">
        <v>2854</v>
      </c>
      <c r="C2356" s="15" t="s">
        <v>2846</v>
      </c>
      <c r="D2356" s="15" t="s">
        <v>2846</v>
      </c>
      <c r="E2356" s="15" t="s">
        <v>2735</v>
      </c>
      <c r="F2356" s="15" t="s">
        <v>2736</v>
      </c>
      <c r="G2356" s="15">
        <v>5974</v>
      </c>
      <c r="H2356" s="15" t="s">
        <v>2579</v>
      </c>
      <c r="I2356" s="15" t="s">
        <v>2855</v>
      </c>
      <c r="L2356" s="15" t="s">
        <v>152</v>
      </c>
      <c r="M2356" s="15" t="s">
        <v>152</v>
      </c>
      <c r="S2356" s="15">
        <v>0</v>
      </c>
      <c r="T2356" s="15">
        <v>0</v>
      </c>
    </row>
    <row r="2357" spans="1:20" x14ac:dyDescent="0.25">
      <c r="A2357" s="15">
        <v>2356</v>
      </c>
      <c r="B2357" s="15" t="s">
        <v>2854</v>
      </c>
      <c r="C2357" s="15" t="s">
        <v>2846</v>
      </c>
      <c r="D2357" s="15" t="s">
        <v>2846</v>
      </c>
      <c r="E2357" s="15" t="s">
        <v>2767</v>
      </c>
      <c r="F2357" s="15" t="s">
        <v>2830</v>
      </c>
      <c r="G2357" s="15">
        <v>5975</v>
      </c>
      <c r="H2357" s="15" t="s">
        <v>2580</v>
      </c>
      <c r="I2357" s="15" t="s">
        <v>2855</v>
      </c>
      <c r="L2357" s="15" t="s">
        <v>152</v>
      </c>
      <c r="M2357" s="15" t="s">
        <v>152</v>
      </c>
      <c r="S2357" s="15">
        <v>1</v>
      </c>
      <c r="T2357" s="15">
        <v>1</v>
      </c>
    </row>
    <row r="2358" spans="1:20" x14ac:dyDescent="0.25">
      <c r="A2358" s="15">
        <v>2357</v>
      </c>
      <c r="B2358" s="15" t="s">
        <v>2854</v>
      </c>
      <c r="C2358" s="15" t="s">
        <v>2846</v>
      </c>
      <c r="D2358" s="15" t="s">
        <v>2846</v>
      </c>
      <c r="E2358" s="15" t="s">
        <v>2752</v>
      </c>
      <c r="F2358" s="15" t="s">
        <v>2831</v>
      </c>
      <c r="G2358" s="15">
        <v>5976</v>
      </c>
      <c r="H2358" s="15" t="s">
        <v>2581</v>
      </c>
      <c r="I2358" s="15" t="s">
        <v>2051</v>
      </c>
      <c r="L2358" s="15" t="s">
        <v>152</v>
      </c>
      <c r="M2358" s="15" t="s">
        <v>152</v>
      </c>
      <c r="S2358" s="15">
        <v>0.83799999999999997</v>
      </c>
      <c r="T2358" s="15">
        <v>0.48816999999999999</v>
      </c>
    </row>
    <row r="2359" spans="1:20" x14ac:dyDescent="0.25">
      <c r="A2359" s="15">
        <v>2358</v>
      </c>
      <c r="B2359" s="15" t="s">
        <v>2854</v>
      </c>
      <c r="C2359" s="15" t="s">
        <v>2846</v>
      </c>
      <c r="D2359" s="15" t="s">
        <v>2846</v>
      </c>
      <c r="E2359" s="15" t="s">
        <v>2752</v>
      </c>
      <c r="F2359" s="15" t="s">
        <v>2831</v>
      </c>
      <c r="G2359" s="15">
        <v>5977</v>
      </c>
      <c r="H2359" s="15" t="s">
        <v>2582</v>
      </c>
      <c r="I2359" s="15" t="s">
        <v>2051</v>
      </c>
      <c r="L2359" s="15" t="s">
        <v>152</v>
      </c>
      <c r="M2359" s="15" t="s">
        <v>152</v>
      </c>
      <c r="S2359" s="15">
        <v>0</v>
      </c>
      <c r="T2359" s="15">
        <v>0.17579999999999998</v>
      </c>
    </row>
    <row r="2360" spans="1:20" x14ac:dyDescent="0.25">
      <c r="A2360" s="15">
        <v>2359</v>
      </c>
      <c r="B2360" s="15" t="s">
        <v>2854</v>
      </c>
      <c r="C2360" s="15" t="s">
        <v>2846</v>
      </c>
      <c r="D2360" s="15" t="s">
        <v>2846</v>
      </c>
      <c r="E2360" s="15" t="s">
        <v>2752</v>
      </c>
      <c r="F2360" s="15" t="s">
        <v>2831</v>
      </c>
      <c r="G2360" s="15">
        <v>5978</v>
      </c>
      <c r="H2360" s="15" t="s">
        <v>2583</v>
      </c>
      <c r="I2360" s="15" t="s">
        <v>2051</v>
      </c>
      <c r="L2360" s="15" t="s">
        <v>152</v>
      </c>
      <c r="M2360" s="15" t="s">
        <v>152</v>
      </c>
      <c r="S2360" s="15">
        <v>0.55942999999999998</v>
      </c>
      <c r="T2360" s="15">
        <v>0.3458</v>
      </c>
    </row>
    <row r="2361" spans="1:20" x14ac:dyDescent="0.25">
      <c r="A2361" s="15">
        <v>2360</v>
      </c>
      <c r="B2361" s="15" t="s">
        <v>2854</v>
      </c>
      <c r="C2361" s="15" t="s">
        <v>2846</v>
      </c>
      <c r="D2361" s="15" t="s">
        <v>2846</v>
      </c>
      <c r="E2361" s="15" t="s">
        <v>2752</v>
      </c>
      <c r="F2361" s="15" t="s">
        <v>2753</v>
      </c>
      <c r="G2361" s="15">
        <v>5980</v>
      </c>
      <c r="H2361" s="15" t="s">
        <v>2584</v>
      </c>
      <c r="I2361" s="15" t="s">
        <v>2051</v>
      </c>
      <c r="L2361" s="15" t="s">
        <v>170</v>
      </c>
      <c r="M2361" s="15" t="s">
        <v>171</v>
      </c>
      <c r="S2361" s="15">
        <v>1</v>
      </c>
      <c r="T2361" s="15">
        <v>1</v>
      </c>
    </row>
    <row r="2362" spans="1:20" x14ac:dyDescent="0.25">
      <c r="A2362" s="15">
        <v>2361</v>
      </c>
      <c r="B2362" s="15" t="s">
        <v>2854</v>
      </c>
      <c r="C2362" s="15" t="s">
        <v>2846</v>
      </c>
      <c r="D2362" s="15" t="s">
        <v>2846</v>
      </c>
      <c r="E2362" s="15" t="s">
        <v>2752</v>
      </c>
      <c r="F2362" s="15" t="s">
        <v>2753</v>
      </c>
      <c r="G2362" s="15">
        <v>5981</v>
      </c>
      <c r="H2362" s="15" t="s">
        <v>2585</v>
      </c>
      <c r="I2362" s="15" t="s">
        <v>2855</v>
      </c>
      <c r="L2362" s="15" t="s">
        <v>170</v>
      </c>
      <c r="M2362" s="15" t="s">
        <v>171</v>
      </c>
      <c r="S2362" s="15">
        <v>0</v>
      </c>
      <c r="T2362" s="15">
        <v>0.25</v>
      </c>
    </row>
    <row r="2363" spans="1:20" x14ac:dyDescent="0.25">
      <c r="A2363" s="15">
        <v>2362</v>
      </c>
      <c r="B2363" s="15" t="s">
        <v>2854</v>
      </c>
      <c r="C2363" s="15" t="s">
        <v>2846</v>
      </c>
      <c r="D2363" s="15" t="s">
        <v>2846</v>
      </c>
      <c r="E2363" s="15" t="s">
        <v>2752</v>
      </c>
      <c r="F2363" s="15" t="s">
        <v>2766</v>
      </c>
      <c r="G2363" s="15">
        <v>5982</v>
      </c>
      <c r="H2363" s="15" t="s">
        <v>2586</v>
      </c>
      <c r="I2363" s="15" t="s">
        <v>2855</v>
      </c>
      <c r="L2363" s="15" t="s">
        <v>170</v>
      </c>
      <c r="M2363" s="15" t="s">
        <v>171</v>
      </c>
      <c r="S2363" s="15">
        <v>0.49524000000000001</v>
      </c>
      <c r="T2363" s="15">
        <v>0.17049</v>
      </c>
    </row>
    <row r="2364" spans="1:20" x14ac:dyDescent="0.25">
      <c r="A2364" s="15">
        <v>2363</v>
      </c>
      <c r="B2364" s="15" t="s">
        <v>2854</v>
      </c>
      <c r="C2364" s="15" t="s">
        <v>2846</v>
      </c>
      <c r="D2364" s="15" t="s">
        <v>2846</v>
      </c>
      <c r="E2364" s="15" t="s">
        <v>2752</v>
      </c>
      <c r="F2364" s="15" t="s">
        <v>2766</v>
      </c>
      <c r="G2364" s="15">
        <v>5983</v>
      </c>
      <c r="H2364" s="15" t="s">
        <v>2587</v>
      </c>
      <c r="I2364" s="15" t="s">
        <v>2051</v>
      </c>
      <c r="L2364" s="15" t="s">
        <v>170</v>
      </c>
      <c r="M2364" s="15" t="s">
        <v>171</v>
      </c>
      <c r="S2364" s="15">
        <v>0</v>
      </c>
      <c r="T2364" s="15">
        <v>0</v>
      </c>
    </row>
    <row r="2365" spans="1:20" x14ac:dyDescent="0.25">
      <c r="A2365" s="15">
        <v>2364</v>
      </c>
      <c r="B2365" s="15" t="s">
        <v>2854</v>
      </c>
      <c r="C2365" s="15" t="s">
        <v>2846</v>
      </c>
      <c r="D2365" s="15" t="s">
        <v>2846</v>
      </c>
      <c r="E2365" s="15" t="s">
        <v>2752</v>
      </c>
      <c r="F2365" s="15" t="s">
        <v>2766</v>
      </c>
      <c r="G2365" s="15">
        <v>5984</v>
      </c>
      <c r="H2365" s="15" t="s">
        <v>2588</v>
      </c>
      <c r="I2365" s="15" t="s">
        <v>2051</v>
      </c>
      <c r="L2365" s="15" t="s">
        <v>170</v>
      </c>
      <c r="M2365" s="15" t="s">
        <v>171</v>
      </c>
      <c r="S2365" s="15">
        <v>0</v>
      </c>
      <c r="T2365" s="15">
        <v>0</v>
      </c>
    </row>
    <row r="2366" spans="1:20" x14ac:dyDescent="0.25">
      <c r="A2366" s="15">
        <v>2365</v>
      </c>
      <c r="B2366" s="15" t="s">
        <v>2854</v>
      </c>
      <c r="C2366" s="15" t="s">
        <v>2846</v>
      </c>
      <c r="D2366" s="15" t="s">
        <v>2846</v>
      </c>
      <c r="E2366" s="15" t="s">
        <v>2752</v>
      </c>
      <c r="F2366" s="15" t="s">
        <v>2766</v>
      </c>
      <c r="G2366" s="15">
        <v>5985</v>
      </c>
      <c r="H2366" s="15" t="s">
        <v>2589</v>
      </c>
      <c r="I2366" s="15" t="s">
        <v>2051</v>
      </c>
      <c r="L2366" s="15" t="s">
        <v>170</v>
      </c>
      <c r="M2366" s="15" t="s">
        <v>171</v>
      </c>
      <c r="S2366" s="15">
        <v>1</v>
      </c>
      <c r="T2366" s="15">
        <v>2.2780000000000002E-2</v>
      </c>
    </row>
    <row r="2367" spans="1:20" x14ac:dyDescent="0.25">
      <c r="A2367" s="15">
        <v>2366</v>
      </c>
      <c r="B2367" s="15" t="s">
        <v>2854</v>
      </c>
      <c r="C2367" s="15" t="s">
        <v>2846</v>
      </c>
      <c r="D2367" s="15" t="s">
        <v>2846</v>
      </c>
      <c r="E2367" s="15" t="s">
        <v>2752</v>
      </c>
      <c r="F2367" s="15" t="s">
        <v>2766</v>
      </c>
      <c r="G2367" s="15">
        <v>5986</v>
      </c>
      <c r="H2367" s="15" t="s">
        <v>2590</v>
      </c>
      <c r="I2367" s="15" t="s">
        <v>2855</v>
      </c>
      <c r="L2367" s="15" t="s">
        <v>170</v>
      </c>
      <c r="M2367" s="15" t="s">
        <v>171</v>
      </c>
      <c r="S2367" s="15">
        <v>0.74285999999999996</v>
      </c>
      <c r="T2367" s="15">
        <v>0.52</v>
      </c>
    </row>
    <row r="2368" spans="1:20" x14ac:dyDescent="0.25">
      <c r="A2368" s="15">
        <v>2367</v>
      </c>
      <c r="B2368" s="15" t="s">
        <v>2854</v>
      </c>
      <c r="C2368" s="15" t="s">
        <v>2846</v>
      </c>
      <c r="D2368" s="15" t="s">
        <v>2846</v>
      </c>
      <c r="E2368" s="15" t="s">
        <v>2752</v>
      </c>
      <c r="F2368" s="15" t="s">
        <v>2766</v>
      </c>
      <c r="G2368" s="15">
        <v>5988</v>
      </c>
      <c r="H2368" s="15" t="s">
        <v>2591</v>
      </c>
      <c r="I2368" s="15" t="s">
        <v>2855</v>
      </c>
      <c r="L2368" s="15" t="s">
        <v>170</v>
      </c>
      <c r="M2368" s="15" t="s">
        <v>171</v>
      </c>
      <c r="S2368" s="15">
        <v>0.5</v>
      </c>
      <c r="T2368" s="15">
        <v>0.9</v>
      </c>
    </row>
    <row r="2369" spans="1:20" x14ac:dyDescent="0.25">
      <c r="A2369" s="15">
        <v>2368</v>
      </c>
      <c r="B2369" s="15" t="s">
        <v>2854</v>
      </c>
      <c r="C2369" s="15" t="s">
        <v>2846</v>
      </c>
      <c r="D2369" s="15" t="s">
        <v>2846</v>
      </c>
      <c r="E2369" s="15" t="s">
        <v>2752</v>
      </c>
      <c r="F2369" s="15" t="s">
        <v>2766</v>
      </c>
      <c r="G2369" s="15">
        <v>5989</v>
      </c>
      <c r="H2369" s="15" t="s">
        <v>2592</v>
      </c>
      <c r="I2369" s="15" t="s">
        <v>2855</v>
      </c>
      <c r="L2369" s="15" t="s">
        <v>170</v>
      </c>
      <c r="M2369" s="15" t="s">
        <v>171</v>
      </c>
      <c r="S2369" s="15">
        <v>0</v>
      </c>
      <c r="T2369" s="15">
        <v>0</v>
      </c>
    </row>
    <row r="2370" spans="1:20" x14ac:dyDescent="0.25">
      <c r="A2370" s="15">
        <v>2369</v>
      </c>
      <c r="B2370" s="15" t="s">
        <v>2854</v>
      </c>
      <c r="C2370" s="15" t="s">
        <v>2846</v>
      </c>
      <c r="D2370" s="15" t="s">
        <v>2846</v>
      </c>
      <c r="E2370" s="15" t="s">
        <v>2752</v>
      </c>
      <c r="F2370" s="15" t="s">
        <v>2766</v>
      </c>
      <c r="G2370" s="15">
        <v>5990</v>
      </c>
      <c r="H2370" s="15" t="s">
        <v>2593</v>
      </c>
      <c r="I2370" s="15" t="s">
        <v>2855</v>
      </c>
      <c r="L2370" s="15" t="s">
        <v>170</v>
      </c>
      <c r="M2370" s="15" t="s">
        <v>171</v>
      </c>
      <c r="S2370" s="15">
        <v>0</v>
      </c>
      <c r="T2370" s="15">
        <v>0</v>
      </c>
    </row>
    <row r="2371" spans="1:20" x14ac:dyDescent="0.25">
      <c r="A2371" s="15">
        <v>2370</v>
      </c>
      <c r="B2371" s="15" t="s">
        <v>2854</v>
      </c>
      <c r="C2371" s="15" t="s">
        <v>2846</v>
      </c>
      <c r="D2371" s="15" t="s">
        <v>2846</v>
      </c>
      <c r="E2371" s="15" t="s">
        <v>2735</v>
      </c>
      <c r="F2371" s="15" t="s">
        <v>2736</v>
      </c>
      <c r="G2371" s="15">
        <v>5991</v>
      </c>
      <c r="H2371" s="15" t="s">
        <v>2594</v>
      </c>
      <c r="I2371" s="15" t="s">
        <v>2855</v>
      </c>
      <c r="L2371" s="15" t="s">
        <v>170</v>
      </c>
      <c r="M2371" s="15" t="s">
        <v>171</v>
      </c>
      <c r="S2371" s="15">
        <v>1</v>
      </c>
      <c r="T2371" s="15">
        <v>0.18181999999999998</v>
      </c>
    </row>
    <row r="2372" spans="1:20" x14ac:dyDescent="0.25">
      <c r="A2372" s="15">
        <v>2371</v>
      </c>
      <c r="B2372" s="15" t="s">
        <v>2854</v>
      </c>
      <c r="C2372" s="15" t="s">
        <v>2846</v>
      </c>
      <c r="D2372" s="15" t="s">
        <v>2846</v>
      </c>
      <c r="E2372" s="15" t="s">
        <v>2752</v>
      </c>
      <c r="F2372" s="15" t="s">
        <v>2766</v>
      </c>
      <c r="G2372" s="15">
        <v>5992</v>
      </c>
      <c r="H2372" s="15" t="s">
        <v>2595</v>
      </c>
      <c r="I2372" s="15" t="s">
        <v>2051</v>
      </c>
      <c r="L2372" s="15" t="s">
        <v>170</v>
      </c>
      <c r="M2372" s="15" t="s">
        <v>171</v>
      </c>
      <c r="S2372" s="15">
        <v>1</v>
      </c>
      <c r="T2372" s="15">
        <v>0.25806000000000001</v>
      </c>
    </row>
    <row r="2373" spans="1:20" x14ac:dyDescent="0.25">
      <c r="A2373" s="15">
        <v>2372</v>
      </c>
      <c r="B2373" s="15" t="s">
        <v>2854</v>
      </c>
      <c r="C2373" s="15" t="s">
        <v>2846</v>
      </c>
      <c r="D2373" s="15" t="s">
        <v>2846</v>
      </c>
      <c r="E2373" s="15" t="s">
        <v>2752</v>
      </c>
      <c r="F2373" s="15" t="s">
        <v>2766</v>
      </c>
      <c r="G2373" s="15">
        <v>5993</v>
      </c>
      <c r="H2373" s="15" t="s">
        <v>2596</v>
      </c>
      <c r="I2373" s="15" t="s">
        <v>2051</v>
      </c>
      <c r="L2373" s="15" t="s">
        <v>170</v>
      </c>
      <c r="M2373" s="15" t="s">
        <v>171</v>
      </c>
      <c r="S2373" s="15">
        <v>0.27117999999999998</v>
      </c>
      <c r="T2373" s="15">
        <v>0.18869</v>
      </c>
    </row>
    <row r="2374" spans="1:20" x14ac:dyDescent="0.25">
      <c r="A2374" s="15">
        <v>2373</v>
      </c>
      <c r="B2374" s="15" t="s">
        <v>2854</v>
      </c>
      <c r="C2374" s="15" t="s">
        <v>2846</v>
      </c>
      <c r="D2374" s="15" t="s">
        <v>2846</v>
      </c>
      <c r="E2374" s="15" t="s">
        <v>2817</v>
      </c>
      <c r="F2374" s="15" t="s">
        <v>2821</v>
      </c>
      <c r="G2374" s="15">
        <v>5994</v>
      </c>
      <c r="H2374" s="15" t="s">
        <v>2597</v>
      </c>
      <c r="I2374" s="15" t="s">
        <v>2856</v>
      </c>
      <c r="L2374" s="15" t="s">
        <v>122</v>
      </c>
      <c r="M2374" s="15" t="s">
        <v>123</v>
      </c>
      <c r="S2374" s="15">
        <v>0.19047999999999998</v>
      </c>
      <c r="T2374" s="15">
        <v>0.27052999999999999</v>
      </c>
    </row>
    <row r="2375" spans="1:20" x14ac:dyDescent="0.25">
      <c r="A2375" s="15">
        <v>2374</v>
      </c>
      <c r="B2375" s="15" t="s">
        <v>2854</v>
      </c>
      <c r="C2375" s="15" t="s">
        <v>2846</v>
      </c>
      <c r="D2375" s="15" t="s">
        <v>2846</v>
      </c>
      <c r="E2375" s="15" t="s">
        <v>2817</v>
      </c>
      <c r="F2375" s="15" t="s">
        <v>2821</v>
      </c>
      <c r="G2375" s="15">
        <v>5995</v>
      </c>
      <c r="H2375" s="15" t="s">
        <v>2598</v>
      </c>
      <c r="I2375" s="15" t="s">
        <v>2855</v>
      </c>
      <c r="L2375" s="15" t="s">
        <v>122</v>
      </c>
      <c r="M2375" s="15" t="s">
        <v>123</v>
      </c>
      <c r="S2375" s="15">
        <v>1</v>
      </c>
      <c r="T2375" s="15">
        <v>1</v>
      </c>
    </row>
    <row r="2376" spans="1:20" x14ac:dyDescent="0.25">
      <c r="A2376" s="15">
        <v>2375</v>
      </c>
      <c r="B2376" s="15" t="s">
        <v>2854</v>
      </c>
      <c r="C2376" s="15" t="s">
        <v>2846</v>
      </c>
      <c r="D2376" s="15" t="s">
        <v>2846</v>
      </c>
      <c r="E2376" s="15" t="s">
        <v>2817</v>
      </c>
      <c r="F2376" s="15" t="s">
        <v>2821</v>
      </c>
      <c r="G2376" s="15">
        <v>5996</v>
      </c>
      <c r="H2376" s="15" t="s">
        <v>2599</v>
      </c>
      <c r="I2376" s="15" t="s">
        <v>2856</v>
      </c>
      <c r="L2376" s="15" t="s">
        <v>122</v>
      </c>
      <c r="M2376" s="15" t="s">
        <v>123</v>
      </c>
      <c r="S2376" s="15">
        <v>0.80652000000000001</v>
      </c>
      <c r="T2376" s="15">
        <v>0.85468</v>
      </c>
    </row>
    <row r="2377" spans="1:20" x14ac:dyDescent="0.25">
      <c r="A2377" s="15">
        <v>2376</v>
      </c>
      <c r="B2377" s="15" t="s">
        <v>2854</v>
      </c>
      <c r="C2377" s="15" t="s">
        <v>2846</v>
      </c>
      <c r="D2377" s="15" t="s">
        <v>2846</v>
      </c>
      <c r="E2377" s="15" t="s">
        <v>2755</v>
      </c>
      <c r="F2377" s="15" t="s">
        <v>2783</v>
      </c>
      <c r="G2377" s="15">
        <v>5997</v>
      </c>
      <c r="H2377" s="15" t="s">
        <v>2600</v>
      </c>
      <c r="I2377" s="15" t="s">
        <v>2855</v>
      </c>
      <c r="L2377" s="15" t="s">
        <v>164</v>
      </c>
      <c r="M2377" s="15" t="s">
        <v>164</v>
      </c>
      <c r="S2377" s="15">
        <v>0.27777999999999997</v>
      </c>
      <c r="T2377" s="15">
        <v>0.11364</v>
      </c>
    </row>
    <row r="2378" spans="1:20" x14ac:dyDescent="0.25">
      <c r="A2378" s="15">
        <v>2377</v>
      </c>
      <c r="B2378" s="15" t="s">
        <v>2854</v>
      </c>
      <c r="C2378" s="15" t="s">
        <v>2846</v>
      </c>
      <c r="D2378" s="15" t="s">
        <v>2846</v>
      </c>
      <c r="E2378" s="15" t="s">
        <v>2740</v>
      </c>
      <c r="F2378" s="15" t="s">
        <v>2782</v>
      </c>
      <c r="G2378" s="15">
        <v>5998</v>
      </c>
      <c r="H2378" s="15" t="s">
        <v>2601</v>
      </c>
      <c r="I2378" s="15" t="s">
        <v>2855</v>
      </c>
      <c r="L2378" s="15" t="s">
        <v>164</v>
      </c>
      <c r="M2378" s="15" t="s">
        <v>164</v>
      </c>
      <c r="S2378" s="15">
        <v>0</v>
      </c>
      <c r="T2378" s="15">
        <v>1</v>
      </c>
    </row>
    <row r="2379" spans="1:20" x14ac:dyDescent="0.25">
      <c r="A2379" s="15">
        <v>2378</v>
      </c>
      <c r="B2379" s="15" t="s">
        <v>2854</v>
      </c>
      <c r="C2379" s="15" t="s">
        <v>2846</v>
      </c>
      <c r="D2379" s="15" t="s">
        <v>2846</v>
      </c>
      <c r="E2379" s="15" t="s">
        <v>2743</v>
      </c>
      <c r="F2379" s="15" t="s">
        <v>2746</v>
      </c>
      <c r="G2379" s="15">
        <v>5999</v>
      </c>
      <c r="H2379" s="15" t="s">
        <v>2602</v>
      </c>
      <c r="I2379" s="15" t="s">
        <v>2856</v>
      </c>
      <c r="L2379" s="15" t="s">
        <v>164</v>
      </c>
      <c r="M2379" s="15" t="s">
        <v>164</v>
      </c>
      <c r="S2379" s="15">
        <v>0</v>
      </c>
      <c r="T2379" s="15">
        <v>0.31057000000000001</v>
      </c>
    </row>
    <row r="2380" spans="1:20" x14ac:dyDescent="0.25">
      <c r="A2380" s="15">
        <v>2379</v>
      </c>
      <c r="B2380" s="15" t="s">
        <v>2854</v>
      </c>
      <c r="C2380" s="15" t="s">
        <v>2846</v>
      </c>
      <c r="D2380" s="15" t="s">
        <v>2846</v>
      </c>
      <c r="E2380" s="15" t="s">
        <v>2767</v>
      </c>
      <c r="F2380" s="15" t="s">
        <v>2768</v>
      </c>
      <c r="G2380" s="15">
        <v>6000</v>
      </c>
      <c r="H2380" s="15" t="s">
        <v>2603</v>
      </c>
      <c r="I2380" s="15" t="s">
        <v>2855</v>
      </c>
      <c r="L2380" s="15" t="s">
        <v>164</v>
      </c>
      <c r="M2380" s="15" t="s">
        <v>164</v>
      </c>
      <c r="S2380" s="15">
        <v>1</v>
      </c>
      <c r="T2380" s="15">
        <v>0.58810000000000007</v>
      </c>
    </row>
    <row r="2381" spans="1:20" x14ac:dyDescent="0.25">
      <c r="A2381" s="15">
        <v>2380</v>
      </c>
      <c r="B2381" s="15" t="s">
        <v>2854</v>
      </c>
      <c r="C2381" s="15" t="s">
        <v>2846</v>
      </c>
      <c r="D2381" s="15" t="s">
        <v>2846</v>
      </c>
      <c r="E2381" s="15" t="s">
        <v>2728</v>
      </c>
      <c r="F2381" s="15" t="s">
        <v>2804</v>
      </c>
      <c r="G2381" s="15">
        <v>6002</v>
      </c>
      <c r="H2381" s="15" t="s">
        <v>2604</v>
      </c>
      <c r="I2381" s="15" t="s">
        <v>2855</v>
      </c>
      <c r="L2381" s="15" t="s">
        <v>164</v>
      </c>
      <c r="M2381" s="15" t="s">
        <v>164</v>
      </c>
      <c r="S2381" s="15">
        <v>1</v>
      </c>
      <c r="T2381" s="15">
        <v>1</v>
      </c>
    </row>
    <row r="2382" spans="1:20" x14ac:dyDescent="0.25">
      <c r="A2382" s="15">
        <v>2381</v>
      </c>
      <c r="B2382" s="15" t="s">
        <v>2854</v>
      </c>
      <c r="C2382" s="15" t="s">
        <v>2846</v>
      </c>
      <c r="D2382" s="15" t="s">
        <v>2846</v>
      </c>
      <c r="E2382" s="15" t="s">
        <v>2767</v>
      </c>
      <c r="F2382" s="15" t="s">
        <v>2768</v>
      </c>
      <c r="G2382" s="15">
        <v>6003</v>
      </c>
      <c r="H2382" s="15" t="s">
        <v>2605</v>
      </c>
      <c r="I2382" s="15" t="s">
        <v>2051</v>
      </c>
      <c r="L2382" s="15" t="s">
        <v>164</v>
      </c>
      <c r="M2382" s="15" t="s">
        <v>164</v>
      </c>
      <c r="S2382" s="15">
        <v>0.5</v>
      </c>
      <c r="T2382" s="15">
        <v>0.125</v>
      </c>
    </row>
    <row r="2383" spans="1:20" x14ac:dyDescent="0.25">
      <c r="A2383" s="15">
        <v>2382</v>
      </c>
      <c r="B2383" s="15" t="s">
        <v>2854</v>
      </c>
      <c r="C2383" s="15" t="s">
        <v>2846</v>
      </c>
      <c r="D2383" s="15" t="s">
        <v>2846</v>
      </c>
      <c r="E2383" s="15" t="s">
        <v>2740</v>
      </c>
      <c r="F2383" s="15" t="s">
        <v>2803</v>
      </c>
      <c r="G2383" s="15">
        <v>6005</v>
      </c>
      <c r="H2383" s="15" t="s">
        <v>2606</v>
      </c>
      <c r="I2383" s="15" t="s">
        <v>2855</v>
      </c>
      <c r="L2383" s="15" t="s">
        <v>164</v>
      </c>
      <c r="M2383" s="15" t="s">
        <v>164</v>
      </c>
      <c r="S2383" s="15">
        <v>0</v>
      </c>
      <c r="T2383" s="15">
        <v>0</v>
      </c>
    </row>
    <row r="2384" spans="1:20" x14ac:dyDescent="0.25">
      <c r="A2384" s="15">
        <v>2383</v>
      </c>
      <c r="B2384" s="15" t="s">
        <v>2854</v>
      </c>
      <c r="C2384" s="15" t="s">
        <v>2846</v>
      </c>
      <c r="D2384" s="15" t="s">
        <v>2846</v>
      </c>
      <c r="E2384" s="15" t="s">
        <v>2740</v>
      </c>
      <c r="F2384" s="15" t="s">
        <v>2803</v>
      </c>
      <c r="G2384" s="15">
        <v>6006</v>
      </c>
      <c r="H2384" s="15" t="s">
        <v>2607</v>
      </c>
      <c r="I2384" s="15" t="s">
        <v>2051</v>
      </c>
      <c r="L2384" s="15" t="s">
        <v>164</v>
      </c>
      <c r="M2384" s="15" t="s">
        <v>164</v>
      </c>
      <c r="S2384" s="15">
        <v>0.27777999999999997</v>
      </c>
      <c r="T2384" s="15">
        <v>0.11364</v>
      </c>
    </row>
    <row r="2385" spans="1:20" x14ac:dyDescent="0.25">
      <c r="A2385" s="15">
        <v>2384</v>
      </c>
      <c r="B2385" s="15" t="s">
        <v>2854</v>
      </c>
      <c r="C2385" s="15" t="s">
        <v>2846</v>
      </c>
      <c r="D2385" s="15" t="s">
        <v>2846</v>
      </c>
      <c r="E2385" s="15" t="s">
        <v>2740</v>
      </c>
      <c r="F2385" s="15" t="s">
        <v>2803</v>
      </c>
      <c r="G2385" s="15">
        <v>6007</v>
      </c>
      <c r="H2385" s="15" t="s">
        <v>2608</v>
      </c>
      <c r="I2385" s="15" t="s">
        <v>2855</v>
      </c>
      <c r="L2385" s="15" t="s">
        <v>164</v>
      </c>
      <c r="M2385" s="15" t="s">
        <v>164</v>
      </c>
      <c r="S2385" s="15">
        <v>1</v>
      </c>
      <c r="T2385" s="15">
        <v>1</v>
      </c>
    </row>
    <row r="2386" spans="1:20" x14ac:dyDescent="0.25">
      <c r="A2386" s="15">
        <v>2385</v>
      </c>
      <c r="B2386" s="15" t="s">
        <v>2854</v>
      </c>
      <c r="C2386" s="15" t="s">
        <v>2846</v>
      </c>
      <c r="D2386" s="15" t="s">
        <v>2846</v>
      </c>
      <c r="E2386" s="15" t="s">
        <v>2740</v>
      </c>
      <c r="F2386" s="15" t="s">
        <v>2803</v>
      </c>
      <c r="G2386" s="15">
        <v>6008</v>
      </c>
      <c r="H2386" s="15" t="s">
        <v>2609</v>
      </c>
      <c r="I2386" s="15" t="s">
        <v>2855</v>
      </c>
      <c r="L2386" s="15" t="s">
        <v>164</v>
      </c>
      <c r="M2386" s="15" t="s">
        <v>164</v>
      </c>
      <c r="S2386" s="15">
        <v>0.85233000000000003</v>
      </c>
      <c r="T2386" s="15">
        <v>0.85730000000000006</v>
      </c>
    </row>
    <row r="2387" spans="1:20" x14ac:dyDescent="0.25">
      <c r="A2387" s="15">
        <v>2386</v>
      </c>
      <c r="B2387" s="15" t="s">
        <v>2854</v>
      </c>
      <c r="C2387" s="15" t="s">
        <v>2846</v>
      </c>
      <c r="D2387" s="15" t="s">
        <v>2846</v>
      </c>
      <c r="E2387" s="15" t="s">
        <v>2740</v>
      </c>
      <c r="F2387" s="15" t="s">
        <v>2803</v>
      </c>
      <c r="G2387" s="15">
        <v>6009</v>
      </c>
      <c r="H2387" s="15" t="s">
        <v>2610</v>
      </c>
      <c r="I2387" s="15" t="s">
        <v>2855</v>
      </c>
      <c r="L2387" s="15" t="s">
        <v>164</v>
      </c>
      <c r="M2387" s="15" t="s">
        <v>164</v>
      </c>
      <c r="S2387" s="15">
        <v>0.95804</v>
      </c>
      <c r="T2387" s="15">
        <v>0.93913000000000002</v>
      </c>
    </row>
    <row r="2388" spans="1:20" x14ac:dyDescent="0.25">
      <c r="A2388" s="15">
        <v>2387</v>
      </c>
      <c r="B2388" s="15" t="s">
        <v>2854</v>
      </c>
      <c r="C2388" s="15" t="s">
        <v>2846</v>
      </c>
      <c r="D2388" s="15" t="s">
        <v>2846</v>
      </c>
      <c r="E2388" s="15" t="s">
        <v>2740</v>
      </c>
      <c r="F2388" s="15" t="s">
        <v>2803</v>
      </c>
      <c r="G2388" s="15">
        <v>6010</v>
      </c>
      <c r="H2388" s="15" t="s">
        <v>2611</v>
      </c>
      <c r="I2388" s="15" t="s">
        <v>2855</v>
      </c>
      <c r="L2388" s="15" t="s">
        <v>164</v>
      </c>
      <c r="M2388" s="15" t="s">
        <v>164</v>
      </c>
      <c r="S2388" s="15">
        <v>1</v>
      </c>
      <c r="T2388" s="15">
        <v>0.50749</v>
      </c>
    </row>
    <row r="2389" spans="1:20" x14ac:dyDescent="0.25">
      <c r="A2389" s="15">
        <v>2388</v>
      </c>
      <c r="B2389" s="15" t="s">
        <v>2854</v>
      </c>
      <c r="C2389" s="15" t="s">
        <v>2846</v>
      </c>
      <c r="D2389" s="15" t="s">
        <v>2846</v>
      </c>
      <c r="E2389" s="15" t="s">
        <v>2740</v>
      </c>
      <c r="F2389" s="15" t="s">
        <v>2803</v>
      </c>
      <c r="G2389" s="15">
        <v>6011</v>
      </c>
      <c r="H2389" s="15" t="s">
        <v>2612</v>
      </c>
      <c r="I2389" s="15" t="s">
        <v>2855</v>
      </c>
      <c r="L2389" s="15" t="s">
        <v>164</v>
      </c>
      <c r="M2389" s="15" t="s">
        <v>164</v>
      </c>
      <c r="S2389" s="15">
        <v>1</v>
      </c>
      <c r="T2389" s="15">
        <v>1</v>
      </c>
    </row>
    <row r="2390" spans="1:20" x14ac:dyDescent="0.25">
      <c r="A2390" s="15">
        <v>2389</v>
      </c>
      <c r="B2390" s="15" t="s">
        <v>2854</v>
      </c>
      <c r="C2390" s="15" t="s">
        <v>2846</v>
      </c>
      <c r="D2390" s="15" t="s">
        <v>2846</v>
      </c>
      <c r="E2390" s="15" t="s">
        <v>2740</v>
      </c>
      <c r="F2390" s="15" t="s">
        <v>2803</v>
      </c>
      <c r="G2390" s="15">
        <v>6012</v>
      </c>
      <c r="H2390" s="15" t="s">
        <v>2613</v>
      </c>
      <c r="I2390" s="15" t="s">
        <v>2855</v>
      </c>
      <c r="L2390" s="15" t="s">
        <v>164</v>
      </c>
      <c r="M2390" s="15" t="s">
        <v>164</v>
      </c>
      <c r="S2390" s="15">
        <v>0.94471000000000005</v>
      </c>
      <c r="T2390" s="15">
        <v>0.29741000000000001</v>
      </c>
    </row>
    <row r="2391" spans="1:20" x14ac:dyDescent="0.25">
      <c r="A2391" s="15">
        <v>2390</v>
      </c>
      <c r="B2391" s="15" t="s">
        <v>2854</v>
      </c>
      <c r="C2391" s="15" t="s">
        <v>2846</v>
      </c>
      <c r="D2391" s="15" t="s">
        <v>2846</v>
      </c>
      <c r="E2391" s="15" t="s">
        <v>2839</v>
      </c>
      <c r="F2391" s="15" t="s">
        <v>2840</v>
      </c>
      <c r="G2391" s="15">
        <v>6013</v>
      </c>
      <c r="H2391" s="15" t="s">
        <v>2614</v>
      </c>
      <c r="I2391" s="15" t="s">
        <v>2855</v>
      </c>
      <c r="L2391" s="15" t="s">
        <v>164</v>
      </c>
      <c r="M2391" s="15" t="s">
        <v>164</v>
      </c>
      <c r="S2391" s="15">
        <v>0.30742999999999998</v>
      </c>
      <c r="T2391" s="15">
        <v>0.76422000000000001</v>
      </c>
    </row>
    <row r="2392" spans="1:20" x14ac:dyDescent="0.25">
      <c r="A2392" s="15">
        <v>2391</v>
      </c>
      <c r="B2392" s="15" t="s">
        <v>2854</v>
      </c>
      <c r="C2392" s="15" t="s">
        <v>2846</v>
      </c>
      <c r="D2392" s="15" t="s">
        <v>2846</v>
      </c>
      <c r="E2392" s="15" t="s">
        <v>2735</v>
      </c>
      <c r="F2392" s="15" t="s">
        <v>2736</v>
      </c>
      <c r="G2392" s="15">
        <v>6014</v>
      </c>
      <c r="H2392" s="15" t="s">
        <v>2615</v>
      </c>
      <c r="I2392" s="15" t="s">
        <v>2855</v>
      </c>
      <c r="L2392" s="15" t="s">
        <v>164</v>
      </c>
      <c r="M2392" s="15" t="s">
        <v>164</v>
      </c>
      <c r="S2392" s="15">
        <v>0.25</v>
      </c>
      <c r="T2392" s="15">
        <v>1</v>
      </c>
    </row>
    <row r="2393" spans="1:20" x14ac:dyDescent="0.25">
      <c r="A2393" s="15">
        <v>2392</v>
      </c>
      <c r="B2393" s="15" t="s">
        <v>2854</v>
      </c>
      <c r="C2393" s="15" t="s">
        <v>2846</v>
      </c>
      <c r="D2393" s="15" t="s">
        <v>2846</v>
      </c>
      <c r="E2393" s="15" t="s">
        <v>2740</v>
      </c>
      <c r="F2393" s="15" t="s">
        <v>2803</v>
      </c>
      <c r="G2393" s="15">
        <v>6015</v>
      </c>
      <c r="H2393" s="15" t="s">
        <v>2616</v>
      </c>
      <c r="I2393" s="15" t="s">
        <v>2855</v>
      </c>
      <c r="L2393" s="15" t="s">
        <v>164</v>
      </c>
      <c r="M2393" s="15" t="s">
        <v>164</v>
      </c>
      <c r="S2393" s="15">
        <v>0.2</v>
      </c>
      <c r="T2393" s="15">
        <v>1.8E-3</v>
      </c>
    </row>
    <row r="2394" spans="1:20" x14ac:dyDescent="0.25">
      <c r="A2394" s="15">
        <v>2393</v>
      </c>
      <c r="B2394" s="15" t="s">
        <v>2854</v>
      </c>
      <c r="C2394" s="15" t="s">
        <v>2846</v>
      </c>
      <c r="D2394" s="15" t="s">
        <v>2846</v>
      </c>
      <c r="E2394" s="15" t="s">
        <v>2740</v>
      </c>
      <c r="F2394" s="15" t="s">
        <v>2803</v>
      </c>
      <c r="G2394" s="15">
        <v>6016</v>
      </c>
      <c r="H2394" s="15" t="s">
        <v>2617</v>
      </c>
      <c r="I2394" s="15" t="s">
        <v>2855</v>
      </c>
      <c r="L2394" s="15" t="s">
        <v>164</v>
      </c>
      <c r="M2394" s="15" t="s">
        <v>164</v>
      </c>
      <c r="S2394" s="15">
        <v>0.80942999999999998</v>
      </c>
      <c r="T2394" s="15">
        <v>0.99033000000000004</v>
      </c>
    </row>
    <row r="2395" spans="1:20" x14ac:dyDescent="0.25">
      <c r="A2395" s="15">
        <v>2394</v>
      </c>
      <c r="B2395" s="15" t="s">
        <v>2854</v>
      </c>
      <c r="C2395" s="15" t="s">
        <v>2846</v>
      </c>
      <c r="D2395" s="15" t="s">
        <v>2846</v>
      </c>
      <c r="E2395" s="15" t="s">
        <v>2740</v>
      </c>
      <c r="F2395" s="15" t="s">
        <v>2803</v>
      </c>
      <c r="G2395" s="15">
        <v>6017</v>
      </c>
      <c r="H2395" s="15" t="s">
        <v>2618</v>
      </c>
      <c r="I2395" s="15" t="s">
        <v>2855</v>
      </c>
      <c r="L2395" s="15" t="s">
        <v>164</v>
      </c>
      <c r="M2395" s="15" t="s">
        <v>164</v>
      </c>
      <c r="S2395" s="15">
        <v>1</v>
      </c>
      <c r="T2395" s="15">
        <v>0.29380000000000001</v>
      </c>
    </row>
    <row r="2396" spans="1:20" x14ac:dyDescent="0.25">
      <c r="A2396" s="15">
        <v>2395</v>
      </c>
      <c r="B2396" s="15" t="s">
        <v>2854</v>
      </c>
      <c r="C2396" s="15" t="s">
        <v>2846</v>
      </c>
      <c r="D2396" s="15" t="s">
        <v>2846</v>
      </c>
      <c r="E2396" s="15" t="s">
        <v>2740</v>
      </c>
      <c r="F2396" s="15" t="s">
        <v>2779</v>
      </c>
      <c r="G2396" s="15">
        <v>6018</v>
      </c>
      <c r="H2396" s="15" t="s">
        <v>2619</v>
      </c>
      <c r="I2396" s="15" t="s">
        <v>2855</v>
      </c>
      <c r="L2396" s="15" t="s">
        <v>164</v>
      </c>
      <c r="M2396" s="15" t="s">
        <v>164</v>
      </c>
      <c r="S2396" s="15">
        <v>0</v>
      </c>
      <c r="T2396" s="15">
        <v>0</v>
      </c>
    </row>
    <row r="2397" spans="1:20" x14ac:dyDescent="0.25">
      <c r="A2397" s="15">
        <v>2396</v>
      </c>
      <c r="B2397" s="15" t="s">
        <v>2854</v>
      </c>
      <c r="C2397" s="15" t="s">
        <v>2846</v>
      </c>
      <c r="D2397" s="15" t="s">
        <v>2846</v>
      </c>
      <c r="E2397" s="15" t="s">
        <v>2740</v>
      </c>
      <c r="F2397" s="15" t="s">
        <v>2779</v>
      </c>
      <c r="G2397" s="15">
        <v>6019</v>
      </c>
      <c r="H2397" s="15" t="s">
        <v>2620</v>
      </c>
      <c r="I2397" s="15" t="s">
        <v>2855</v>
      </c>
      <c r="L2397" s="15" t="s">
        <v>164</v>
      </c>
      <c r="M2397" s="15" t="s">
        <v>164</v>
      </c>
      <c r="S2397" s="15">
        <v>1</v>
      </c>
      <c r="T2397" s="15">
        <v>0.76922999999999997</v>
      </c>
    </row>
    <row r="2398" spans="1:20" x14ac:dyDescent="0.25">
      <c r="A2398" s="15">
        <v>2397</v>
      </c>
      <c r="B2398" s="15" t="s">
        <v>2854</v>
      </c>
      <c r="C2398" s="15" t="s">
        <v>2846</v>
      </c>
      <c r="D2398" s="15" t="s">
        <v>2846</v>
      </c>
      <c r="E2398" s="15" t="s">
        <v>2740</v>
      </c>
      <c r="F2398" s="15" t="s">
        <v>2779</v>
      </c>
      <c r="G2398" s="15">
        <v>6020</v>
      </c>
      <c r="H2398" s="15" t="s">
        <v>2621</v>
      </c>
      <c r="I2398" s="15" t="s">
        <v>2855</v>
      </c>
      <c r="L2398" s="15" t="s">
        <v>164</v>
      </c>
      <c r="M2398" s="15" t="s">
        <v>164</v>
      </c>
      <c r="S2398" s="15">
        <v>0</v>
      </c>
      <c r="T2398" s="15">
        <v>0</v>
      </c>
    </row>
    <row r="2399" spans="1:20" x14ac:dyDescent="0.25">
      <c r="A2399" s="15">
        <v>2398</v>
      </c>
      <c r="B2399" s="15" t="s">
        <v>2854</v>
      </c>
      <c r="C2399" s="15" t="s">
        <v>2846</v>
      </c>
      <c r="D2399" s="15" t="s">
        <v>2846</v>
      </c>
      <c r="E2399" s="15" t="s">
        <v>2743</v>
      </c>
      <c r="F2399" s="15" t="s">
        <v>2746</v>
      </c>
      <c r="G2399" s="15">
        <v>6021</v>
      </c>
      <c r="H2399" s="15" t="s">
        <v>2622</v>
      </c>
      <c r="I2399" s="15" t="s">
        <v>2856</v>
      </c>
      <c r="L2399" s="15" t="s">
        <v>164</v>
      </c>
      <c r="M2399" s="15" t="s">
        <v>164</v>
      </c>
      <c r="S2399" s="15">
        <v>0</v>
      </c>
      <c r="T2399" s="15">
        <v>0.23250000000000001</v>
      </c>
    </row>
    <row r="2400" spans="1:20" x14ac:dyDescent="0.25">
      <c r="A2400" s="15">
        <v>2399</v>
      </c>
      <c r="B2400" s="15" t="s">
        <v>2854</v>
      </c>
      <c r="C2400" s="15" t="s">
        <v>2846</v>
      </c>
      <c r="D2400" s="15" t="s">
        <v>2846</v>
      </c>
      <c r="E2400" s="15" t="s">
        <v>2839</v>
      </c>
      <c r="F2400" s="15" t="s">
        <v>2840</v>
      </c>
      <c r="G2400" s="15">
        <v>6022</v>
      </c>
      <c r="H2400" s="15" t="s">
        <v>2623</v>
      </c>
      <c r="I2400" s="15" t="s">
        <v>2855</v>
      </c>
      <c r="L2400" s="15" t="s">
        <v>164</v>
      </c>
      <c r="M2400" s="15" t="s">
        <v>164</v>
      </c>
      <c r="S2400" s="15">
        <v>1</v>
      </c>
      <c r="T2400" s="15">
        <v>0.51621000000000006</v>
      </c>
    </row>
    <row r="2401" spans="1:20" x14ac:dyDescent="0.25">
      <c r="A2401" s="15">
        <v>2400</v>
      </c>
      <c r="B2401" s="15" t="s">
        <v>2854</v>
      </c>
      <c r="C2401" s="15" t="s">
        <v>2846</v>
      </c>
      <c r="D2401" s="15" t="s">
        <v>2846</v>
      </c>
      <c r="E2401" s="15" t="s">
        <v>2740</v>
      </c>
      <c r="F2401" s="15" t="s">
        <v>2803</v>
      </c>
      <c r="G2401" s="15">
        <v>6023</v>
      </c>
      <c r="H2401" s="15" t="s">
        <v>2624</v>
      </c>
      <c r="I2401" s="15" t="s">
        <v>2856</v>
      </c>
      <c r="L2401" s="15" t="s">
        <v>164</v>
      </c>
      <c r="M2401" s="15" t="s">
        <v>164</v>
      </c>
      <c r="S2401" s="15">
        <v>0.5</v>
      </c>
      <c r="T2401" s="15">
        <v>0.375</v>
      </c>
    </row>
    <row r="2402" spans="1:20" x14ac:dyDescent="0.25">
      <c r="A2402" s="15">
        <v>2401</v>
      </c>
      <c r="B2402" s="15" t="s">
        <v>2854</v>
      </c>
      <c r="C2402" s="15" t="s">
        <v>2846</v>
      </c>
      <c r="D2402" s="15" t="s">
        <v>2846</v>
      </c>
      <c r="E2402" s="15" t="s">
        <v>2740</v>
      </c>
      <c r="F2402" s="15" t="s">
        <v>2803</v>
      </c>
      <c r="G2402" s="15">
        <v>6024</v>
      </c>
      <c r="H2402" s="15" t="s">
        <v>2625</v>
      </c>
      <c r="I2402" s="15" t="s">
        <v>2856</v>
      </c>
      <c r="L2402" s="15" t="s">
        <v>164</v>
      </c>
      <c r="M2402" s="15" t="s">
        <v>164</v>
      </c>
      <c r="S2402" s="15">
        <v>0.95208999999999999</v>
      </c>
      <c r="T2402" s="15">
        <v>0.89912999999999998</v>
      </c>
    </row>
    <row r="2403" spans="1:20" x14ac:dyDescent="0.25">
      <c r="A2403" s="15">
        <v>2402</v>
      </c>
      <c r="B2403" s="15" t="s">
        <v>2854</v>
      </c>
      <c r="C2403" s="15" t="s">
        <v>2846</v>
      </c>
      <c r="D2403" s="15" t="s">
        <v>2846</v>
      </c>
      <c r="E2403" s="15" t="s">
        <v>2740</v>
      </c>
      <c r="F2403" s="15" t="s">
        <v>2803</v>
      </c>
      <c r="G2403" s="15">
        <v>6025</v>
      </c>
      <c r="H2403" s="15" t="s">
        <v>2626</v>
      </c>
      <c r="I2403" s="15" t="s">
        <v>2856</v>
      </c>
      <c r="L2403" s="15" t="s">
        <v>164</v>
      </c>
      <c r="M2403" s="15" t="s">
        <v>164</v>
      </c>
      <c r="S2403" s="15">
        <v>0.08</v>
      </c>
      <c r="T2403" s="15">
        <v>0.44</v>
      </c>
    </row>
    <row r="2404" spans="1:20" x14ac:dyDescent="0.25">
      <c r="A2404" s="15">
        <v>2403</v>
      </c>
      <c r="B2404" s="15" t="s">
        <v>2854</v>
      </c>
      <c r="C2404" s="15" t="s">
        <v>2846</v>
      </c>
      <c r="D2404" s="15" t="s">
        <v>2846</v>
      </c>
      <c r="E2404" s="15" t="s">
        <v>2740</v>
      </c>
      <c r="F2404" s="15" t="s">
        <v>2803</v>
      </c>
      <c r="G2404" s="15">
        <v>6026</v>
      </c>
      <c r="H2404" s="15" t="s">
        <v>2627</v>
      </c>
      <c r="I2404" s="15" t="s">
        <v>2855</v>
      </c>
      <c r="L2404" s="15" t="s">
        <v>164</v>
      </c>
      <c r="M2404" s="15" t="s">
        <v>164</v>
      </c>
      <c r="S2404" s="15">
        <v>1</v>
      </c>
      <c r="T2404" s="15">
        <v>1</v>
      </c>
    </row>
    <row r="2405" spans="1:20" x14ac:dyDescent="0.25">
      <c r="A2405" s="15">
        <v>2404</v>
      </c>
      <c r="B2405" s="15" t="s">
        <v>2854</v>
      </c>
      <c r="C2405" s="15" t="s">
        <v>2846</v>
      </c>
      <c r="D2405" s="15" t="s">
        <v>2846</v>
      </c>
      <c r="E2405" s="15" t="s">
        <v>2740</v>
      </c>
      <c r="F2405" s="15" t="s">
        <v>2780</v>
      </c>
      <c r="G2405" s="15">
        <v>6027</v>
      </c>
      <c r="H2405" s="15" t="s">
        <v>2628</v>
      </c>
      <c r="I2405" s="15" t="s">
        <v>2855</v>
      </c>
      <c r="L2405" s="15" t="s">
        <v>164</v>
      </c>
      <c r="M2405" s="15" t="s">
        <v>164</v>
      </c>
      <c r="S2405" s="15">
        <v>1</v>
      </c>
      <c r="T2405" s="15">
        <v>1</v>
      </c>
    </row>
    <row r="2406" spans="1:20" x14ac:dyDescent="0.25">
      <c r="A2406" s="15">
        <v>2405</v>
      </c>
      <c r="B2406" s="15" t="s">
        <v>2854</v>
      </c>
      <c r="C2406" s="15" t="s">
        <v>2846</v>
      </c>
      <c r="D2406" s="15" t="s">
        <v>2846</v>
      </c>
      <c r="E2406" s="15" t="s">
        <v>2740</v>
      </c>
      <c r="F2406" s="15" t="s">
        <v>2780</v>
      </c>
      <c r="G2406" s="15">
        <v>6028</v>
      </c>
      <c r="H2406" s="15" t="s">
        <v>2629</v>
      </c>
      <c r="I2406" s="15" t="s">
        <v>2855</v>
      </c>
      <c r="L2406" s="15" t="s">
        <v>164</v>
      </c>
      <c r="M2406" s="15" t="s">
        <v>164</v>
      </c>
      <c r="S2406" s="15">
        <v>1</v>
      </c>
      <c r="T2406" s="15">
        <v>1</v>
      </c>
    </row>
    <row r="2407" spans="1:20" x14ac:dyDescent="0.25">
      <c r="A2407" s="15">
        <v>2406</v>
      </c>
      <c r="B2407" s="15" t="s">
        <v>2854</v>
      </c>
      <c r="C2407" s="15" t="s">
        <v>2846</v>
      </c>
      <c r="D2407" s="15" t="s">
        <v>2846</v>
      </c>
      <c r="E2407" s="15" t="s">
        <v>2740</v>
      </c>
      <c r="F2407" s="15" t="s">
        <v>2780</v>
      </c>
      <c r="G2407" s="15">
        <v>6029</v>
      </c>
      <c r="H2407" s="15" t="s">
        <v>2630</v>
      </c>
      <c r="I2407" s="15" t="s">
        <v>2855</v>
      </c>
      <c r="L2407" s="15" t="s">
        <v>164</v>
      </c>
      <c r="M2407" s="15" t="s">
        <v>164</v>
      </c>
      <c r="S2407" s="15">
        <v>0.44406999999999996</v>
      </c>
      <c r="T2407" s="15">
        <v>0.21997</v>
      </c>
    </row>
    <row r="2408" spans="1:20" x14ac:dyDescent="0.25">
      <c r="A2408" s="15">
        <v>2407</v>
      </c>
      <c r="B2408" s="15" t="s">
        <v>2854</v>
      </c>
      <c r="C2408" s="15" t="s">
        <v>2846</v>
      </c>
      <c r="D2408" s="15" t="s">
        <v>2846</v>
      </c>
      <c r="E2408" s="15" t="s">
        <v>2735</v>
      </c>
      <c r="F2408" s="15" t="s">
        <v>2736</v>
      </c>
      <c r="G2408" s="15">
        <v>6030</v>
      </c>
      <c r="H2408" s="15" t="s">
        <v>2631</v>
      </c>
      <c r="I2408" s="15" t="s">
        <v>2855</v>
      </c>
      <c r="L2408" s="15" t="s">
        <v>164</v>
      </c>
      <c r="M2408" s="15" t="s">
        <v>164</v>
      </c>
      <c r="S2408" s="15">
        <v>1</v>
      </c>
      <c r="T2408" s="15">
        <v>0.5</v>
      </c>
    </row>
    <row r="2409" spans="1:20" x14ac:dyDescent="0.25">
      <c r="A2409" s="15">
        <v>2408</v>
      </c>
      <c r="B2409" s="15" t="s">
        <v>2854</v>
      </c>
      <c r="C2409" s="15" t="s">
        <v>2846</v>
      </c>
      <c r="D2409" s="15" t="s">
        <v>2846</v>
      </c>
      <c r="E2409" s="15" t="s">
        <v>2735</v>
      </c>
      <c r="F2409" s="15" t="s">
        <v>2736</v>
      </c>
      <c r="G2409" s="15">
        <v>6033</v>
      </c>
      <c r="H2409" s="15" t="s">
        <v>2632</v>
      </c>
      <c r="I2409" s="15" t="s">
        <v>2051</v>
      </c>
      <c r="L2409" s="15" t="s">
        <v>146</v>
      </c>
      <c r="M2409" s="15" t="s">
        <v>147</v>
      </c>
      <c r="S2409" s="15">
        <v>0</v>
      </c>
      <c r="T2409" s="15">
        <v>0.25</v>
      </c>
    </row>
    <row r="2410" spans="1:20" x14ac:dyDescent="0.25">
      <c r="A2410" s="15">
        <v>2409</v>
      </c>
      <c r="B2410" s="15" t="s">
        <v>2854</v>
      </c>
      <c r="C2410" s="15" t="s">
        <v>2846</v>
      </c>
      <c r="D2410" s="15" t="s">
        <v>2846</v>
      </c>
      <c r="E2410" s="15" t="s">
        <v>2735</v>
      </c>
      <c r="F2410" s="15" t="s">
        <v>2736</v>
      </c>
      <c r="G2410" s="15">
        <v>6034</v>
      </c>
      <c r="H2410" s="15" t="s">
        <v>2633</v>
      </c>
      <c r="I2410" s="15" t="s">
        <v>2855</v>
      </c>
      <c r="L2410" s="15" t="s">
        <v>146</v>
      </c>
      <c r="M2410" s="15" t="s">
        <v>147</v>
      </c>
      <c r="S2410" s="15">
        <v>0.7177</v>
      </c>
      <c r="T2410" s="15">
        <v>0.61</v>
      </c>
    </row>
    <row r="2411" spans="1:20" x14ac:dyDescent="0.25">
      <c r="A2411" s="15">
        <v>2410</v>
      </c>
      <c r="B2411" s="15" t="s">
        <v>2854</v>
      </c>
      <c r="C2411" s="15" t="s">
        <v>2846</v>
      </c>
      <c r="D2411" s="15" t="s">
        <v>2846</v>
      </c>
      <c r="E2411" s="15" t="s">
        <v>2735</v>
      </c>
      <c r="F2411" s="15" t="s">
        <v>2736</v>
      </c>
      <c r="G2411" s="15">
        <v>6035</v>
      </c>
      <c r="H2411" s="15" t="s">
        <v>2634</v>
      </c>
      <c r="I2411" s="15" t="s">
        <v>2856</v>
      </c>
      <c r="L2411" s="15" t="s">
        <v>146</v>
      </c>
      <c r="M2411" s="15" t="s">
        <v>147</v>
      </c>
      <c r="S2411" s="15">
        <v>0</v>
      </c>
      <c r="T2411" s="15">
        <v>0</v>
      </c>
    </row>
    <row r="2412" spans="1:20" x14ac:dyDescent="0.25">
      <c r="A2412" s="15">
        <v>2411</v>
      </c>
      <c r="B2412" s="15" t="s">
        <v>2854</v>
      </c>
      <c r="C2412" s="15" t="s">
        <v>2846</v>
      </c>
      <c r="D2412" s="15" t="s">
        <v>2846</v>
      </c>
      <c r="E2412" s="15" t="s">
        <v>2735</v>
      </c>
      <c r="F2412" s="15" t="s">
        <v>2736</v>
      </c>
      <c r="G2412" s="15">
        <v>6036</v>
      </c>
      <c r="H2412" s="15" t="s">
        <v>2635</v>
      </c>
      <c r="I2412" s="15" t="s">
        <v>2855</v>
      </c>
      <c r="L2412" s="15" t="s">
        <v>146</v>
      </c>
      <c r="M2412" s="15" t="s">
        <v>147</v>
      </c>
      <c r="S2412" s="15">
        <v>1</v>
      </c>
      <c r="T2412" s="15">
        <v>1</v>
      </c>
    </row>
    <row r="2413" spans="1:20" x14ac:dyDescent="0.25">
      <c r="A2413" s="15">
        <v>2412</v>
      </c>
      <c r="B2413" s="15" t="s">
        <v>2854</v>
      </c>
      <c r="C2413" s="15" t="s">
        <v>2846</v>
      </c>
      <c r="D2413" s="15" t="s">
        <v>2846</v>
      </c>
      <c r="E2413" s="15" t="s">
        <v>2740</v>
      </c>
      <c r="F2413" s="15" t="s">
        <v>2769</v>
      </c>
      <c r="G2413" s="15">
        <v>6037</v>
      </c>
      <c r="H2413" s="15" t="s">
        <v>2636</v>
      </c>
      <c r="I2413" s="15" t="s">
        <v>2855</v>
      </c>
      <c r="L2413" s="15" t="s">
        <v>146</v>
      </c>
      <c r="M2413" s="15" t="s">
        <v>147</v>
      </c>
      <c r="S2413" s="15">
        <v>0.95763000000000009</v>
      </c>
      <c r="T2413" s="15">
        <v>0.95833000000000002</v>
      </c>
    </row>
    <row r="2414" spans="1:20" x14ac:dyDescent="0.25">
      <c r="A2414" s="15">
        <v>2413</v>
      </c>
      <c r="B2414" s="15" t="s">
        <v>2854</v>
      </c>
      <c r="C2414" s="15" t="s">
        <v>2846</v>
      </c>
      <c r="D2414" s="15" t="s">
        <v>2846</v>
      </c>
      <c r="E2414" s="15" t="s">
        <v>2740</v>
      </c>
      <c r="F2414" s="15" t="s">
        <v>2769</v>
      </c>
      <c r="G2414" s="15">
        <v>6038</v>
      </c>
      <c r="H2414" s="15" t="s">
        <v>2637</v>
      </c>
      <c r="I2414" s="15" t="s">
        <v>2855</v>
      </c>
      <c r="L2414" s="15" t="s">
        <v>146</v>
      </c>
      <c r="M2414" s="15" t="s">
        <v>147</v>
      </c>
      <c r="S2414" s="15">
        <v>0.23292000000000002</v>
      </c>
      <c r="T2414" s="15">
        <v>0.44447999999999999</v>
      </c>
    </row>
    <row r="2415" spans="1:20" x14ac:dyDescent="0.25">
      <c r="A2415" s="15">
        <v>2414</v>
      </c>
      <c r="B2415" s="15" t="s">
        <v>2854</v>
      </c>
      <c r="C2415" s="15" t="s">
        <v>2846</v>
      </c>
      <c r="D2415" s="15" t="s">
        <v>2846</v>
      </c>
      <c r="E2415" s="15" t="s">
        <v>2740</v>
      </c>
      <c r="F2415" s="15" t="s">
        <v>2769</v>
      </c>
      <c r="G2415" s="15">
        <v>6039</v>
      </c>
      <c r="H2415" s="15" t="s">
        <v>2638</v>
      </c>
      <c r="I2415" s="15" t="s">
        <v>2855</v>
      </c>
      <c r="L2415" s="15" t="s">
        <v>146</v>
      </c>
      <c r="M2415" s="15" t="s">
        <v>147</v>
      </c>
      <c r="S2415" s="15">
        <v>1</v>
      </c>
      <c r="T2415" s="15">
        <v>4.4180000000000004E-2</v>
      </c>
    </row>
    <row r="2416" spans="1:20" x14ac:dyDescent="0.25">
      <c r="A2416" s="15">
        <v>2415</v>
      </c>
      <c r="B2416" s="15" t="s">
        <v>2854</v>
      </c>
      <c r="C2416" s="15" t="s">
        <v>2846</v>
      </c>
      <c r="D2416" s="15" t="s">
        <v>2846</v>
      </c>
      <c r="E2416" s="15" t="s">
        <v>2740</v>
      </c>
      <c r="F2416" s="15" t="s">
        <v>2803</v>
      </c>
      <c r="G2416" s="15">
        <v>6040</v>
      </c>
      <c r="H2416" s="15" t="s">
        <v>2639</v>
      </c>
      <c r="I2416" s="15" t="s">
        <v>2855</v>
      </c>
      <c r="L2416" s="15" t="s">
        <v>146</v>
      </c>
      <c r="M2416" s="15" t="s">
        <v>147</v>
      </c>
      <c r="S2416" s="15">
        <v>0</v>
      </c>
      <c r="T2416" s="15">
        <v>0</v>
      </c>
    </row>
    <row r="2417" spans="1:20" x14ac:dyDescent="0.25">
      <c r="A2417" s="15">
        <v>2416</v>
      </c>
      <c r="B2417" s="15" t="s">
        <v>2854</v>
      </c>
      <c r="C2417" s="15" t="s">
        <v>2846</v>
      </c>
      <c r="D2417" s="15" t="s">
        <v>2846</v>
      </c>
      <c r="E2417" s="15" t="s">
        <v>2740</v>
      </c>
      <c r="F2417" s="15" t="s">
        <v>2769</v>
      </c>
      <c r="G2417" s="15">
        <v>6046</v>
      </c>
      <c r="H2417" s="15" t="s">
        <v>2640</v>
      </c>
      <c r="I2417" s="15" t="s">
        <v>2855</v>
      </c>
      <c r="L2417" s="15" t="s">
        <v>146</v>
      </c>
      <c r="M2417" s="15" t="s">
        <v>147</v>
      </c>
      <c r="S2417" s="15">
        <v>0.66666999999999998</v>
      </c>
      <c r="T2417" s="15">
        <v>0</v>
      </c>
    </row>
    <row r="2418" spans="1:20" x14ac:dyDescent="0.25">
      <c r="A2418" s="15">
        <v>2417</v>
      </c>
      <c r="B2418" s="15" t="s">
        <v>2854</v>
      </c>
      <c r="C2418" s="15" t="s">
        <v>2846</v>
      </c>
      <c r="D2418" s="15" t="s">
        <v>2846</v>
      </c>
      <c r="E2418" s="15" t="s">
        <v>2740</v>
      </c>
      <c r="F2418" s="15" t="s">
        <v>2769</v>
      </c>
      <c r="G2418" s="15">
        <v>6047</v>
      </c>
      <c r="H2418" s="15" t="s">
        <v>2641</v>
      </c>
      <c r="I2418" s="15" t="s">
        <v>2855</v>
      </c>
      <c r="L2418" s="15" t="s">
        <v>146</v>
      </c>
      <c r="M2418" s="15" t="s">
        <v>147</v>
      </c>
      <c r="S2418" s="15">
        <v>0</v>
      </c>
      <c r="T2418" s="15">
        <v>0.58333000000000002</v>
      </c>
    </row>
    <row r="2419" spans="1:20" x14ac:dyDescent="0.25">
      <c r="A2419" s="15">
        <v>2418</v>
      </c>
      <c r="B2419" s="15" t="s">
        <v>2854</v>
      </c>
      <c r="C2419" s="15" t="s">
        <v>2846</v>
      </c>
      <c r="D2419" s="15" t="s">
        <v>2846</v>
      </c>
      <c r="E2419" s="15" t="s">
        <v>2740</v>
      </c>
      <c r="F2419" s="15" t="s">
        <v>2782</v>
      </c>
      <c r="G2419" s="15">
        <v>6054</v>
      </c>
      <c r="H2419" s="15" t="s">
        <v>2642</v>
      </c>
      <c r="I2419" s="15" t="s">
        <v>2855</v>
      </c>
      <c r="L2419" s="15" t="s">
        <v>299</v>
      </c>
      <c r="M2419" s="15" t="s">
        <v>299</v>
      </c>
      <c r="S2419" s="15">
        <v>1</v>
      </c>
      <c r="T2419" s="15">
        <v>0.22152000000000002</v>
      </c>
    </row>
    <row r="2420" spans="1:20" x14ac:dyDescent="0.25">
      <c r="A2420" s="15">
        <v>2419</v>
      </c>
      <c r="B2420" s="15" t="s">
        <v>2854</v>
      </c>
      <c r="C2420" s="15" t="s">
        <v>2846</v>
      </c>
      <c r="D2420" s="15" t="s">
        <v>2846</v>
      </c>
      <c r="E2420" s="15" t="s">
        <v>2740</v>
      </c>
      <c r="F2420" s="15" t="s">
        <v>2842</v>
      </c>
      <c r="G2420" s="15">
        <v>6055</v>
      </c>
      <c r="H2420" s="15" t="s">
        <v>2643</v>
      </c>
      <c r="I2420" s="15" t="s">
        <v>2855</v>
      </c>
      <c r="L2420" s="15" t="s">
        <v>299</v>
      </c>
      <c r="M2420" s="15" t="s">
        <v>299</v>
      </c>
      <c r="S2420" s="15">
        <v>0.5</v>
      </c>
      <c r="T2420" s="15">
        <v>0.2</v>
      </c>
    </row>
    <row r="2421" spans="1:20" x14ac:dyDescent="0.25">
      <c r="A2421" s="15">
        <v>2420</v>
      </c>
      <c r="B2421" s="15" t="s">
        <v>2854</v>
      </c>
      <c r="C2421" s="15" t="s">
        <v>2846</v>
      </c>
      <c r="D2421" s="15" t="s">
        <v>2846</v>
      </c>
      <c r="E2421" s="15" t="s">
        <v>2740</v>
      </c>
      <c r="F2421" s="15" t="s">
        <v>2842</v>
      </c>
      <c r="G2421" s="15">
        <v>6056</v>
      </c>
      <c r="H2421" s="15" t="s">
        <v>2644</v>
      </c>
      <c r="I2421" s="15" t="s">
        <v>2855</v>
      </c>
      <c r="L2421" s="15" t="s">
        <v>299</v>
      </c>
      <c r="M2421" s="15" t="s">
        <v>299</v>
      </c>
      <c r="S2421" s="15">
        <v>5.3019999999999998E-2</v>
      </c>
      <c r="T2421" s="15">
        <v>0.29786999999999997</v>
      </c>
    </row>
    <row r="2422" spans="1:20" x14ac:dyDescent="0.25">
      <c r="A2422" s="15">
        <v>2421</v>
      </c>
      <c r="B2422" s="15" t="s">
        <v>2854</v>
      </c>
      <c r="C2422" s="15" t="s">
        <v>2846</v>
      </c>
      <c r="D2422" s="15" t="s">
        <v>2846</v>
      </c>
      <c r="E2422" s="15" t="s">
        <v>2740</v>
      </c>
      <c r="F2422" s="15" t="s">
        <v>2842</v>
      </c>
      <c r="G2422" s="15">
        <v>6057</v>
      </c>
      <c r="H2422" s="15" t="s">
        <v>2645</v>
      </c>
      <c r="I2422" s="15" t="s">
        <v>2856</v>
      </c>
      <c r="L2422" s="15" t="s">
        <v>299</v>
      </c>
      <c r="M2422" s="15" t="s">
        <v>299</v>
      </c>
      <c r="S2422" s="15">
        <v>0.18367</v>
      </c>
      <c r="T2422" s="15">
        <v>0.87659000000000009</v>
      </c>
    </row>
    <row r="2423" spans="1:20" x14ac:dyDescent="0.25">
      <c r="A2423" s="15">
        <v>2422</v>
      </c>
      <c r="B2423" s="15" t="s">
        <v>2854</v>
      </c>
      <c r="C2423" s="15" t="s">
        <v>2846</v>
      </c>
      <c r="D2423" s="15" t="s">
        <v>2846</v>
      </c>
      <c r="E2423" s="15" t="s">
        <v>2740</v>
      </c>
      <c r="F2423" s="15" t="s">
        <v>2842</v>
      </c>
      <c r="G2423" s="15">
        <v>6058</v>
      </c>
      <c r="H2423" s="15" t="s">
        <v>2646</v>
      </c>
      <c r="I2423" s="15" t="s">
        <v>2855</v>
      </c>
      <c r="L2423" s="15" t="s">
        <v>299</v>
      </c>
      <c r="M2423" s="15" t="s">
        <v>299</v>
      </c>
      <c r="S2423" s="15">
        <v>0</v>
      </c>
      <c r="T2423" s="15">
        <v>0</v>
      </c>
    </row>
    <row r="2424" spans="1:20" x14ac:dyDescent="0.25">
      <c r="A2424" s="15">
        <v>2423</v>
      </c>
      <c r="B2424" s="15" t="s">
        <v>2854</v>
      </c>
      <c r="C2424" s="15" t="s">
        <v>2846</v>
      </c>
      <c r="D2424" s="15" t="s">
        <v>2846</v>
      </c>
      <c r="E2424" s="15" t="s">
        <v>2740</v>
      </c>
      <c r="F2424" s="15" t="s">
        <v>2842</v>
      </c>
      <c r="G2424" s="15">
        <v>6059</v>
      </c>
      <c r="H2424" s="15" t="s">
        <v>2647</v>
      </c>
      <c r="I2424" s="15" t="s">
        <v>2855</v>
      </c>
      <c r="L2424" s="15" t="s">
        <v>299</v>
      </c>
      <c r="M2424" s="15" t="s">
        <v>299</v>
      </c>
      <c r="S2424" s="15">
        <v>0.25333</v>
      </c>
      <c r="T2424" s="15">
        <v>0.25167</v>
      </c>
    </row>
    <row r="2425" spans="1:20" x14ac:dyDescent="0.25">
      <c r="A2425" s="15">
        <v>2424</v>
      </c>
      <c r="B2425" s="15" t="s">
        <v>2854</v>
      </c>
      <c r="C2425" s="15" t="s">
        <v>2846</v>
      </c>
      <c r="D2425" s="15" t="s">
        <v>2846</v>
      </c>
      <c r="E2425" s="15" t="s">
        <v>2740</v>
      </c>
      <c r="F2425" s="15" t="s">
        <v>2842</v>
      </c>
      <c r="G2425" s="15">
        <v>6060</v>
      </c>
      <c r="H2425" s="15" t="s">
        <v>2648</v>
      </c>
      <c r="I2425" s="15" t="s">
        <v>2855</v>
      </c>
      <c r="L2425" s="15" t="s">
        <v>299</v>
      </c>
      <c r="M2425" s="15" t="s">
        <v>299</v>
      </c>
      <c r="S2425" s="15">
        <v>0</v>
      </c>
      <c r="T2425" s="15">
        <v>0.51893</v>
      </c>
    </row>
    <row r="2426" spans="1:20" x14ac:dyDescent="0.25">
      <c r="A2426" s="15">
        <v>2425</v>
      </c>
      <c r="B2426" s="15" t="s">
        <v>2854</v>
      </c>
      <c r="C2426" s="15" t="s">
        <v>2846</v>
      </c>
      <c r="D2426" s="15" t="s">
        <v>2846</v>
      </c>
      <c r="E2426" s="15" t="s">
        <v>2740</v>
      </c>
      <c r="F2426" s="15" t="s">
        <v>2842</v>
      </c>
      <c r="G2426" s="15">
        <v>6061</v>
      </c>
      <c r="H2426" s="15" t="s">
        <v>2649</v>
      </c>
      <c r="I2426" s="15" t="s">
        <v>2855</v>
      </c>
      <c r="L2426" s="15" t="s">
        <v>299</v>
      </c>
      <c r="M2426" s="15" t="s">
        <v>299</v>
      </c>
      <c r="S2426" s="15">
        <v>0</v>
      </c>
      <c r="T2426" s="15">
        <v>0.17399999999999999</v>
      </c>
    </row>
    <row r="2427" spans="1:20" x14ac:dyDescent="0.25">
      <c r="A2427" s="15">
        <v>2426</v>
      </c>
      <c r="B2427" s="15" t="s">
        <v>2854</v>
      </c>
      <c r="C2427" s="15" t="s">
        <v>2846</v>
      </c>
      <c r="D2427" s="15" t="s">
        <v>2846</v>
      </c>
      <c r="E2427" s="15" t="s">
        <v>2740</v>
      </c>
      <c r="F2427" s="15" t="s">
        <v>2780</v>
      </c>
      <c r="G2427" s="15">
        <v>6062</v>
      </c>
      <c r="H2427" s="15" t="s">
        <v>2650</v>
      </c>
      <c r="I2427" s="15" t="s">
        <v>2855</v>
      </c>
      <c r="L2427" s="15" t="s">
        <v>299</v>
      </c>
      <c r="M2427" s="15" t="s">
        <v>299</v>
      </c>
      <c r="S2427" s="15">
        <v>1</v>
      </c>
      <c r="T2427" s="15">
        <v>0.59299999999999997</v>
      </c>
    </row>
    <row r="2428" spans="1:20" x14ac:dyDescent="0.25">
      <c r="A2428" s="15">
        <v>2427</v>
      </c>
      <c r="B2428" s="15" t="s">
        <v>2854</v>
      </c>
      <c r="C2428" s="15" t="s">
        <v>2846</v>
      </c>
      <c r="D2428" s="15" t="s">
        <v>2846</v>
      </c>
      <c r="E2428" s="15" t="s">
        <v>2740</v>
      </c>
      <c r="F2428" s="15" t="s">
        <v>2780</v>
      </c>
      <c r="G2428" s="15">
        <v>6063</v>
      </c>
      <c r="H2428" s="15" t="s">
        <v>2651</v>
      </c>
      <c r="I2428" s="15" t="s">
        <v>2855</v>
      </c>
      <c r="L2428" s="15" t="s">
        <v>299</v>
      </c>
      <c r="M2428" s="15" t="s">
        <v>299</v>
      </c>
      <c r="S2428" s="15">
        <v>0</v>
      </c>
      <c r="T2428" s="15">
        <v>0</v>
      </c>
    </row>
    <row r="2429" spans="1:20" x14ac:dyDescent="0.25">
      <c r="A2429" s="15">
        <v>2428</v>
      </c>
      <c r="B2429" s="15" t="s">
        <v>2854</v>
      </c>
      <c r="C2429" s="15" t="s">
        <v>2846</v>
      </c>
      <c r="D2429" s="15" t="s">
        <v>2846</v>
      </c>
      <c r="E2429" s="15" t="s">
        <v>2740</v>
      </c>
      <c r="F2429" s="15" t="s">
        <v>2842</v>
      </c>
      <c r="G2429" s="15">
        <v>6064</v>
      </c>
      <c r="H2429" s="15" t="s">
        <v>2652</v>
      </c>
      <c r="I2429" s="15" t="s">
        <v>2051</v>
      </c>
      <c r="L2429" s="15" t="s">
        <v>299</v>
      </c>
      <c r="M2429" s="15" t="s">
        <v>299</v>
      </c>
      <c r="S2429" s="15">
        <v>8.5709999999999995E-2</v>
      </c>
      <c r="T2429" s="15">
        <v>0.19943999999999998</v>
      </c>
    </row>
    <row r="2430" spans="1:20" x14ac:dyDescent="0.25">
      <c r="A2430" s="15">
        <v>2429</v>
      </c>
      <c r="B2430" s="15" t="s">
        <v>2854</v>
      </c>
      <c r="C2430" s="15" t="s">
        <v>2846</v>
      </c>
      <c r="D2430" s="15" t="s">
        <v>2846</v>
      </c>
      <c r="E2430" s="15" t="s">
        <v>2839</v>
      </c>
      <c r="F2430" s="15" t="s">
        <v>2840</v>
      </c>
      <c r="G2430" s="15">
        <v>6065</v>
      </c>
      <c r="H2430" s="15" t="s">
        <v>2653</v>
      </c>
      <c r="I2430" s="15" t="s">
        <v>2855</v>
      </c>
      <c r="L2430" s="15" t="s">
        <v>58</v>
      </c>
      <c r="M2430" s="15" t="s">
        <v>59</v>
      </c>
      <c r="S2430" s="15">
        <v>0</v>
      </c>
      <c r="T2430" s="15">
        <v>0</v>
      </c>
    </row>
    <row r="2431" spans="1:20" x14ac:dyDescent="0.25">
      <c r="A2431" s="15">
        <v>2430</v>
      </c>
      <c r="B2431" s="15" t="s">
        <v>2854</v>
      </c>
      <c r="C2431" s="15" t="s">
        <v>2846</v>
      </c>
      <c r="D2431" s="15" t="s">
        <v>2846</v>
      </c>
      <c r="E2431" s="15" t="s">
        <v>2740</v>
      </c>
      <c r="F2431" s="15" t="s">
        <v>2774</v>
      </c>
      <c r="G2431" s="15">
        <v>6067</v>
      </c>
      <c r="H2431" s="15" t="s">
        <v>2654</v>
      </c>
      <c r="I2431" s="15" t="s">
        <v>2051</v>
      </c>
      <c r="L2431" s="15" t="s">
        <v>58</v>
      </c>
      <c r="M2431" s="15" t="s">
        <v>59</v>
      </c>
      <c r="S2431" s="15">
        <v>1</v>
      </c>
      <c r="T2431" s="15">
        <v>0.97510000000000008</v>
      </c>
    </row>
    <row r="2432" spans="1:20" x14ac:dyDescent="0.25">
      <c r="A2432" s="15">
        <v>2431</v>
      </c>
      <c r="B2432" s="15" t="s">
        <v>2854</v>
      </c>
      <c r="C2432" s="15" t="s">
        <v>2846</v>
      </c>
      <c r="D2432" s="15" t="s">
        <v>2846</v>
      </c>
      <c r="E2432" s="15" t="s">
        <v>2740</v>
      </c>
      <c r="F2432" s="15" t="s">
        <v>2774</v>
      </c>
      <c r="G2432" s="15">
        <v>6069</v>
      </c>
      <c r="H2432" s="15" t="s">
        <v>2655</v>
      </c>
      <c r="I2432" s="15" t="s">
        <v>2855</v>
      </c>
      <c r="L2432" s="15" t="s">
        <v>58</v>
      </c>
      <c r="M2432" s="15" t="s">
        <v>59</v>
      </c>
      <c r="S2432" s="15">
        <v>1</v>
      </c>
      <c r="T2432" s="15">
        <v>1</v>
      </c>
    </row>
    <row r="2433" spans="1:20" x14ac:dyDescent="0.25">
      <c r="A2433" s="15">
        <v>2432</v>
      </c>
      <c r="B2433" s="15" t="s">
        <v>2854</v>
      </c>
      <c r="C2433" s="15" t="s">
        <v>2846</v>
      </c>
      <c r="D2433" s="15" t="s">
        <v>2846</v>
      </c>
      <c r="E2433" s="15" t="s">
        <v>2740</v>
      </c>
      <c r="F2433" s="15" t="s">
        <v>2774</v>
      </c>
      <c r="G2433" s="15">
        <v>6070</v>
      </c>
      <c r="H2433" s="15" t="s">
        <v>2656</v>
      </c>
      <c r="I2433" s="15" t="s">
        <v>2855</v>
      </c>
      <c r="L2433" s="15" t="s">
        <v>58</v>
      </c>
      <c r="M2433" s="15" t="s">
        <v>59</v>
      </c>
      <c r="S2433" s="15">
        <v>0</v>
      </c>
      <c r="T2433" s="15">
        <v>0</v>
      </c>
    </row>
    <row r="2434" spans="1:20" x14ac:dyDescent="0.25">
      <c r="A2434" s="15">
        <v>2433</v>
      </c>
      <c r="B2434" s="15" t="s">
        <v>2854</v>
      </c>
      <c r="C2434" s="15" t="s">
        <v>2846</v>
      </c>
      <c r="D2434" s="15" t="s">
        <v>2846</v>
      </c>
      <c r="E2434" s="15" t="s">
        <v>2740</v>
      </c>
      <c r="F2434" s="15" t="s">
        <v>2774</v>
      </c>
      <c r="G2434" s="15">
        <v>6075</v>
      </c>
      <c r="H2434" s="15" t="s">
        <v>2657</v>
      </c>
      <c r="I2434" s="15" t="s">
        <v>2051</v>
      </c>
      <c r="L2434" s="15" t="s">
        <v>58</v>
      </c>
      <c r="M2434" s="15" t="s">
        <v>59</v>
      </c>
      <c r="S2434" s="15">
        <v>0.70915000000000006</v>
      </c>
      <c r="T2434" s="15">
        <v>0.55915999999999999</v>
      </c>
    </row>
    <row r="2435" spans="1:20" x14ac:dyDescent="0.25">
      <c r="A2435" s="15">
        <v>2434</v>
      </c>
      <c r="B2435" s="15" t="s">
        <v>2854</v>
      </c>
      <c r="C2435" s="15" t="s">
        <v>2846</v>
      </c>
      <c r="D2435" s="15" t="s">
        <v>2846</v>
      </c>
      <c r="E2435" s="15" t="s">
        <v>2740</v>
      </c>
      <c r="F2435" s="15" t="s">
        <v>2774</v>
      </c>
      <c r="G2435" s="15">
        <v>6076</v>
      </c>
      <c r="H2435" s="15" t="s">
        <v>2658</v>
      </c>
      <c r="I2435" s="15" t="s">
        <v>2051</v>
      </c>
      <c r="L2435" s="15" t="s">
        <v>58</v>
      </c>
      <c r="M2435" s="15" t="s">
        <v>59</v>
      </c>
      <c r="S2435" s="15">
        <v>1</v>
      </c>
      <c r="T2435" s="15">
        <v>0.40125</v>
      </c>
    </row>
    <row r="2436" spans="1:20" x14ac:dyDescent="0.25">
      <c r="A2436" s="15">
        <v>2435</v>
      </c>
      <c r="B2436" s="15" t="s">
        <v>2854</v>
      </c>
      <c r="C2436" s="15" t="s">
        <v>2846</v>
      </c>
      <c r="D2436" s="15" t="s">
        <v>2846</v>
      </c>
      <c r="E2436" s="15" t="s">
        <v>2740</v>
      </c>
      <c r="F2436" s="15" t="s">
        <v>2774</v>
      </c>
      <c r="G2436" s="15">
        <v>6077</v>
      </c>
      <c r="H2436" s="15" t="s">
        <v>2659</v>
      </c>
      <c r="I2436" s="15" t="s">
        <v>2051</v>
      </c>
      <c r="L2436" s="15" t="s">
        <v>58</v>
      </c>
      <c r="M2436" s="15" t="s">
        <v>59</v>
      </c>
      <c r="S2436" s="15">
        <v>1</v>
      </c>
      <c r="T2436" s="15">
        <v>0.33972999999999998</v>
      </c>
    </row>
    <row r="2437" spans="1:20" x14ac:dyDescent="0.25">
      <c r="A2437" s="15">
        <v>2436</v>
      </c>
      <c r="B2437" s="15" t="s">
        <v>2854</v>
      </c>
      <c r="C2437" s="15" t="s">
        <v>2846</v>
      </c>
      <c r="D2437" s="15" t="s">
        <v>2846</v>
      </c>
      <c r="E2437" s="15" t="s">
        <v>2740</v>
      </c>
      <c r="F2437" s="15" t="s">
        <v>2774</v>
      </c>
      <c r="G2437" s="15">
        <v>6078</v>
      </c>
      <c r="H2437" s="15" t="s">
        <v>2660</v>
      </c>
      <c r="I2437" s="15" t="s">
        <v>2855</v>
      </c>
      <c r="L2437" s="15" t="s">
        <v>58</v>
      </c>
      <c r="M2437" s="15" t="s">
        <v>59</v>
      </c>
      <c r="S2437" s="15">
        <v>0</v>
      </c>
      <c r="T2437" s="15">
        <v>0</v>
      </c>
    </row>
    <row r="2438" spans="1:20" x14ac:dyDescent="0.25">
      <c r="A2438" s="15">
        <v>2437</v>
      </c>
      <c r="B2438" s="15" t="s">
        <v>2854</v>
      </c>
      <c r="C2438" s="15" t="s">
        <v>2846</v>
      </c>
      <c r="D2438" s="15" t="s">
        <v>2846</v>
      </c>
      <c r="E2438" s="15" t="s">
        <v>2740</v>
      </c>
      <c r="F2438" s="15" t="s">
        <v>2774</v>
      </c>
      <c r="G2438" s="15">
        <v>6079</v>
      </c>
      <c r="H2438" s="15" t="s">
        <v>2661</v>
      </c>
      <c r="I2438" s="15" t="s">
        <v>2855</v>
      </c>
      <c r="L2438" s="15" t="s">
        <v>58</v>
      </c>
      <c r="M2438" s="15" t="s">
        <v>59</v>
      </c>
      <c r="S2438" s="15" t="s">
        <v>2731</v>
      </c>
      <c r="T2438" s="15">
        <v>0</v>
      </c>
    </row>
    <row r="2439" spans="1:20" x14ac:dyDescent="0.25">
      <c r="A2439" s="15">
        <v>2438</v>
      </c>
      <c r="B2439" s="15" t="s">
        <v>2854</v>
      </c>
      <c r="C2439" s="15" t="s">
        <v>2846</v>
      </c>
      <c r="D2439" s="15" t="s">
        <v>2846</v>
      </c>
      <c r="E2439" s="15" t="s">
        <v>2740</v>
      </c>
      <c r="F2439" s="15" t="s">
        <v>2774</v>
      </c>
      <c r="G2439" s="15">
        <v>6080</v>
      </c>
      <c r="H2439" s="15" t="s">
        <v>2662</v>
      </c>
      <c r="I2439" s="15" t="s">
        <v>2855</v>
      </c>
      <c r="L2439" s="15" t="s">
        <v>58</v>
      </c>
      <c r="M2439" s="15" t="s">
        <v>59</v>
      </c>
      <c r="S2439" s="15">
        <v>0.36363999999999996</v>
      </c>
      <c r="T2439" s="15">
        <v>0.2</v>
      </c>
    </row>
    <row r="2440" spans="1:20" x14ac:dyDescent="0.25">
      <c r="A2440" s="15">
        <v>2439</v>
      </c>
      <c r="B2440" s="15" t="s">
        <v>2854</v>
      </c>
      <c r="C2440" s="15" t="s">
        <v>2846</v>
      </c>
      <c r="D2440" s="15" t="s">
        <v>2846</v>
      </c>
      <c r="E2440" s="15" t="s">
        <v>2740</v>
      </c>
      <c r="F2440" s="15" t="s">
        <v>2774</v>
      </c>
      <c r="G2440" s="15">
        <v>6084</v>
      </c>
      <c r="H2440" s="15" t="s">
        <v>2663</v>
      </c>
      <c r="I2440" s="15" t="s">
        <v>2855</v>
      </c>
      <c r="L2440" s="15" t="s">
        <v>58</v>
      </c>
      <c r="M2440" s="15" t="s">
        <v>59</v>
      </c>
      <c r="S2440" s="15" t="s">
        <v>2731</v>
      </c>
      <c r="T2440" s="15">
        <v>0</v>
      </c>
    </row>
    <row r="2441" spans="1:20" x14ac:dyDescent="0.25">
      <c r="A2441" s="15">
        <v>2440</v>
      </c>
      <c r="B2441" s="15" t="s">
        <v>2854</v>
      </c>
      <c r="C2441" s="15" t="s">
        <v>2846</v>
      </c>
      <c r="D2441" s="15" t="s">
        <v>2846</v>
      </c>
      <c r="E2441" s="15" t="s">
        <v>2740</v>
      </c>
      <c r="F2441" s="15" t="s">
        <v>2774</v>
      </c>
      <c r="G2441" s="15">
        <v>6085</v>
      </c>
      <c r="H2441" s="15" t="s">
        <v>2664</v>
      </c>
      <c r="I2441" s="15" t="s">
        <v>2051</v>
      </c>
      <c r="L2441" s="15" t="s">
        <v>58</v>
      </c>
      <c r="M2441" s="15" t="s">
        <v>59</v>
      </c>
      <c r="S2441" s="15">
        <v>1</v>
      </c>
      <c r="T2441" s="15">
        <v>0.90417000000000003</v>
      </c>
    </row>
    <row r="2442" spans="1:20" x14ac:dyDescent="0.25">
      <c r="A2442" s="15">
        <v>2441</v>
      </c>
      <c r="B2442" s="15" t="s">
        <v>2854</v>
      </c>
      <c r="C2442" s="15" t="s">
        <v>2846</v>
      </c>
      <c r="D2442" s="15" t="s">
        <v>2846</v>
      </c>
      <c r="E2442" s="15" t="s">
        <v>2740</v>
      </c>
      <c r="F2442" s="15" t="s">
        <v>2774</v>
      </c>
      <c r="G2442" s="15">
        <v>6092</v>
      </c>
      <c r="H2442" s="15" t="s">
        <v>2665</v>
      </c>
      <c r="I2442" s="15" t="s">
        <v>2855</v>
      </c>
      <c r="L2442" s="15" t="s">
        <v>58</v>
      </c>
      <c r="M2442" s="15" t="s">
        <v>59</v>
      </c>
      <c r="S2442" s="15" t="s">
        <v>2731</v>
      </c>
      <c r="T2442" s="15">
        <v>0.31428999999999996</v>
      </c>
    </row>
    <row r="2443" spans="1:20" x14ac:dyDescent="0.25">
      <c r="A2443" s="15">
        <v>2442</v>
      </c>
      <c r="B2443" s="15" t="s">
        <v>2854</v>
      </c>
      <c r="C2443" s="15" t="s">
        <v>2846</v>
      </c>
      <c r="D2443" s="15" t="s">
        <v>2846</v>
      </c>
      <c r="E2443" s="15" t="s">
        <v>2728</v>
      </c>
      <c r="F2443" s="15" t="s">
        <v>2804</v>
      </c>
      <c r="G2443" s="15">
        <v>6110</v>
      </c>
      <c r="H2443" s="15" t="s">
        <v>2666</v>
      </c>
      <c r="I2443" s="15" t="s">
        <v>2855</v>
      </c>
      <c r="L2443" s="15" t="s">
        <v>58</v>
      </c>
      <c r="M2443" s="15" t="s">
        <v>59</v>
      </c>
      <c r="S2443" s="15">
        <v>1</v>
      </c>
      <c r="T2443" s="15">
        <v>0.31552000000000002</v>
      </c>
    </row>
    <row r="2444" spans="1:20" x14ac:dyDescent="0.25">
      <c r="A2444" s="15">
        <v>2443</v>
      </c>
      <c r="B2444" s="15" t="s">
        <v>2854</v>
      </c>
      <c r="C2444" s="15" t="s">
        <v>2846</v>
      </c>
      <c r="D2444" s="15" t="s">
        <v>2846</v>
      </c>
      <c r="E2444" s="15" t="s">
        <v>2767</v>
      </c>
      <c r="F2444" s="15" t="s">
        <v>2778</v>
      </c>
      <c r="G2444" s="15">
        <v>6116</v>
      </c>
      <c r="H2444" s="15" t="s">
        <v>2667</v>
      </c>
      <c r="I2444" s="15" t="s">
        <v>2855</v>
      </c>
      <c r="L2444" s="15" t="s">
        <v>58</v>
      </c>
      <c r="M2444" s="15" t="s">
        <v>59</v>
      </c>
      <c r="S2444" s="15">
        <v>1</v>
      </c>
      <c r="T2444" s="15">
        <v>1</v>
      </c>
    </row>
    <row r="2445" spans="1:20" x14ac:dyDescent="0.25">
      <c r="A2445" s="15">
        <v>2444</v>
      </c>
      <c r="B2445" s="15" t="s">
        <v>2854</v>
      </c>
      <c r="C2445" s="15" t="s">
        <v>2846</v>
      </c>
      <c r="D2445" s="15" t="s">
        <v>2846</v>
      </c>
      <c r="E2445" s="15" t="s">
        <v>2735</v>
      </c>
      <c r="F2445" s="15" t="s">
        <v>2736</v>
      </c>
      <c r="G2445" s="15">
        <v>6120</v>
      </c>
      <c r="H2445" s="15" t="s">
        <v>2668</v>
      </c>
      <c r="I2445" s="15" t="s">
        <v>2855</v>
      </c>
      <c r="L2445" s="15" t="s">
        <v>58</v>
      </c>
      <c r="M2445" s="15" t="s">
        <v>59</v>
      </c>
      <c r="S2445" s="15">
        <v>0.85</v>
      </c>
      <c r="T2445" s="15">
        <v>0</v>
      </c>
    </row>
    <row r="2446" spans="1:20" x14ac:dyDescent="0.25">
      <c r="A2446" s="15">
        <v>2445</v>
      </c>
      <c r="B2446" s="15" t="s">
        <v>2854</v>
      </c>
      <c r="C2446" s="15" t="s">
        <v>2846</v>
      </c>
      <c r="D2446" s="15" t="s">
        <v>2846</v>
      </c>
      <c r="E2446" s="15" t="s">
        <v>2735</v>
      </c>
      <c r="F2446" s="15" t="s">
        <v>2736</v>
      </c>
      <c r="G2446" s="15">
        <v>6121</v>
      </c>
      <c r="H2446" s="15" t="s">
        <v>2669</v>
      </c>
      <c r="I2446" s="15" t="s">
        <v>2855</v>
      </c>
      <c r="L2446" s="15" t="s">
        <v>58</v>
      </c>
      <c r="M2446" s="15" t="s">
        <v>59</v>
      </c>
      <c r="S2446" s="15">
        <v>0</v>
      </c>
      <c r="T2446" s="15">
        <v>0</v>
      </c>
    </row>
    <row r="2447" spans="1:20" x14ac:dyDescent="0.25">
      <c r="A2447" s="15">
        <v>2446</v>
      </c>
      <c r="B2447" s="15" t="s">
        <v>2854</v>
      </c>
      <c r="C2447" s="15" t="s">
        <v>2846</v>
      </c>
      <c r="D2447" s="15" t="s">
        <v>2846</v>
      </c>
      <c r="E2447" s="15" t="s">
        <v>2735</v>
      </c>
      <c r="F2447" s="15" t="s">
        <v>2736</v>
      </c>
      <c r="G2447" s="15">
        <v>6122</v>
      </c>
      <c r="H2447" s="15" t="s">
        <v>2670</v>
      </c>
      <c r="I2447" s="15" t="s">
        <v>2855</v>
      </c>
      <c r="L2447" s="15" t="s">
        <v>58</v>
      </c>
      <c r="M2447" s="15" t="s">
        <v>59</v>
      </c>
      <c r="S2447" s="15" t="s">
        <v>2731</v>
      </c>
      <c r="T2447" s="15">
        <v>0</v>
      </c>
    </row>
    <row r="2448" spans="1:20" x14ac:dyDescent="0.25">
      <c r="A2448" s="15">
        <v>2447</v>
      </c>
      <c r="B2448" s="15" t="s">
        <v>2854</v>
      </c>
      <c r="C2448" s="15" t="s">
        <v>2846</v>
      </c>
      <c r="D2448" s="15" t="s">
        <v>2846</v>
      </c>
      <c r="E2448" s="15" t="s">
        <v>2735</v>
      </c>
      <c r="F2448" s="15" t="s">
        <v>2736</v>
      </c>
      <c r="G2448" s="15">
        <v>6123</v>
      </c>
      <c r="H2448" s="15" t="s">
        <v>2671</v>
      </c>
      <c r="I2448" s="15" t="s">
        <v>2855</v>
      </c>
      <c r="L2448" s="15" t="s">
        <v>58</v>
      </c>
      <c r="M2448" s="15" t="s">
        <v>59</v>
      </c>
      <c r="S2448" s="15" t="s">
        <v>2731</v>
      </c>
      <c r="T2448" s="15">
        <v>0</v>
      </c>
    </row>
    <row r="2449" spans="1:20" x14ac:dyDescent="0.25">
      <c r="A2449" s="15">
        <v>2448</v>
      </c>
      <c r="B2449" s="15" t="s">
        <v>2854</v>
      </c>
      <c r="C2449" s="15" t="s">
        <v>2846</v>
      </c>
      <c r="D2449" s="15" t="s">
        <v>2846</v>
      </c>
      <c r="E2449" s="15" t="s">
        <v>2767</v>
      </c>
      <c r="F2449" s="15" t="s">
        <v>2843</v>
      </c>
      <c r="G2449" s="15">
        <v>6124</v>
      </c>
      <c r="H2449" s="15" t="s">
        <v>2672</v>
      </c>
      <c r="I2449" s="15" t="s">
        <v>2855</v>
      </c>
      <c r="L2449" s="15" t="s">
        <v>58</v>
      </c>
      <c r="M2449" s="15" t="s">
        <v>59</v>
      </c>
      <c r="S2449" s="15" t="s">
        <v>2731</v>
      </c>
      <c r="T2449" s="15">
        <v>0</v>
      </c>
    </row>
    <row r="2450" spans="1:20" x14ac:dyDescent="0.25">
      <c r="A2450" s="15">
        <v>2449</v>
      </c>
      <c r="B2450" s="15" t="s">
        <v>2854</v>
      </c>
      <c r="C2450" s="15" t="s">
        <v>2846</v>
      </c>
      <c r="D2450" s="15" t="s">
        <v>2846</v>
      </c>
      <c r="E2450" s="15" t="s">
        <v>2740</v>
      </c>
      <c r="F2450" s="15" t="s">
        <v>2774</v>
      </c>
      <c r="G2450" s="15">
        <v>6125</v>
      </c>
      <c r="H2450" s="15" t="s">
        <v>2673</v>
      </c>
      <c r="I2450" s="15" t="s">
        <v>2856</v>
      </c>
      <c r="L2450" s="15" t="s">
        <v>58</v>
      </c>
      <c r="M2450" s="15" t="s">
        <v>59</v>
      </c>
      <c r="S2450" s="15">
        <v>1</v>
      </c>
      <c r="T2450" s="15">
        <v>0.55000000000000004</v>
      </c>
    </row>
    <row r="2451" spans="1:20" x14ac:dyDescent="0.25">
      <c r="A2451" s="15">
        <v>2450</v>
      </c>
      <c r="B2451" s="15" t="s">
        <v>2854</v>
      </c>
      <c r="C2451" s="15" t="s">
        <v>2846</v>
      </c>
      <c r="D2451" s="15" t="s">
        <v>2846</v>
      </c>
      <c r="E2451" s="15" t="s">
        <v>2740</v>
      </c>
      <c r="F2451" s="15" t="s">
        <v>2774</v>
      </c>
      <c r="G2451" s="15">
        <v>6126</v>
      </c>
      <c r="H2451" s="15" t="s">
        <v>2674</v>
      </c>
      <c r="I2451" s="15" t="s">
        <v>2855</v>
      </c>
      <c r="L2451" s="15" t="s">
        <v>58</v>
      </c>
      <c r="M2451" s="15" t="s">
        <v>59</v>
      </c>
      <c r="S2451" s="15" t="s">
        <v>2731</v>
      </c>
      <c r="T2451" s="15">
        <v>0</v>
      </c>
    </row>
    <row r="2452" spans="1:20" x14ac:dyDescent="0.25">
      <c r="A2452" s="15">
        <v>2451</v>
      </c>
      <c r="B2452" s="15" t="s">
        <v>2854</v>
      </c>
      <c r="C2452" s="15" t="s">
        <v>2846</v>
      </c>
      <c r="D2452" s="15" t="s">
        <v>2846</v>
      </c>
      <c r="E2452" s="15" t="s">
        <v>2740</v>
      </c>
      <c r="F2452" s="15" t="s">
        <v>2774</v>
      </c>
      <c r="G2452" s="15">
        <v>6127</v>
      </c>
      <c r="H2452" s="15" t="s">
        <v>2675</v>
      </c>
      <c r="I2452" s="15" t="s">
        <v>2855</v>
      </c>
      <c r="L2452" s="15" t="s">
        <v>58</v>
      </c>
      <c r="M2452" s="15" t="s">
        <v>59</v>
      </c>
      <c r="S2452" s="15">
        <v>1</v>
      </c>
      <c r="T2452" s="15">
        <v>0.43372999999999995</v>
      </c>
    </row>
    <row r="2453" spans="1:20" x14ac:dyDescent="0.25">
      <c r="A2453" s="15">
        <v>2452</v>
      </c>
      <c r="B2453" s="15" t="s">
        <v>2854</v>
      </c>
      <c r="C2453" s="15" t="s">
        <v>2846</v>
      </c>
      <c r="D2453" s="15" t="s">
        <v>2846</v>
      </c>
      <c r="E2453" s="15" t="s">
        <v>2755</v>
      </c>
      <c r="F2453" s="15" t="s">
        <v>2783</v>
      </c>
      <c r="G2453" s="15">
        <v>6128</v>
      </c>
      <c r="H2453" s="15" t="s">
        <v>2676</v>
      </c>
      <c r="I2453" s="15" t="s">
        <v>2856</v>
      </c>
      <c r="L2453" s="15" t="s">
        <v>58</v>
      </c>
      <c r="M2453" s="15" t="s">
        <v>59</v>
      </c>
      <c r="S2453" s="15">
        <v>1</v>
      </c>
      <c r="T2453" s="15">
        <v>0.8</v>
      </c>
    </row>
    <row r="2454" spans="1:20" x14ac:dyDescent="0.25">
      <c r="A2454" s="15">
        <v>2453</v>
      </c>
      <c r="B2454" s="15" t="s">
        <v>2854</v>
      </c>
      <c r="C2454" s="15" t="s">
        <v>2846</v>
      </c>
      <c r="D2454" s="15" t="s">
        <v>2846</v>
      </c>
      <c r="E2454" s="15" t="s">
        <v>2740</v>
      </c>
      <c r="F2454" s="15" t="s">
        <v>2782</v>
      </c>
      <c r="G2454" s="15">
        <v>6130</v>
      </c>
      <c r="H2454" s="15" t="s">
        <v>2162</v>
      </c>
      <c r="I2454" s="15" t="s">
        <v>2855</v>
      </c>
      <c r="L2454" s="15" t="s">
        <v>146</v>
      </c>
      <c r="M2454" s="15" t="s">
        <v>147</v>
      </c>
      <c r="S2454" s="15">
        <v>1</v>
      </c>
      <c r="T2454" s="15">
        <v>0.35647000000000001</v>
      </c>
    </row>
    <row r="2455" spans="1:20" x14ac:dyDescent="0.25">
      <c r="A2455" s="15">
        <v>2454</v>
      </c>
      <c r="B2455" s="15" t="s">
        <v>2854</v>
      </c>
      <c r="C2455" s="15" t="s">
        <v>2846</v>
      </c>
      <c r="D2455" s="15" t="s">
        <v>2846</v>
      </c>
      <c r="E2455" s="15" t="s">
        <v>2740</v>
      </c>
      <c r="F2455" s="15" t="s">
        <v>2782</v>
      </c>
      <c r="G2455" s="15">
        <v>6131</v>
      </c>
      <c r="H2455" s="15" t="s">
        <v>2677</v>
      </c>
      <c r="I2455" s="15" t="s">
        <v>2855</v>
      </c>
      <c r="L2455" s="15" t="s">
        <v>146</v>
      </c>
      <c r="M2455" s="15" t="s">
        <v>147</v>
      </c>
      <c r="S2455" s="15">
        <v>0.51427999999999996</v>
      </c>
      <c r="T2455" s="15">
        <v>9.9080000000000001E-2</v>
      </c>
    </row>
    <row r="2456" spans="1:20" x14ac:dyDescent="0.25">
      <c r="A2456" s="15">
        <v>2455</v>
      </c>
      <c r="B2456" s="15" t="s">
        <v>2854</v>
      </c>
      <c r="C2456" s="15" t="s">
        <v>2846</v>
      </c>
      <c r="D2456" s="15" t="s">
        <v>2846</v>
      </c>
      <c r="E2456" s="15" t="s">
        <v>2735</v>
      </c>
      <c r="F2456" s="15" t="s">
        <v>2736</v>
      </c>
      <c r="G2456" s="15">
        <v>6132</v>
      </c>
      <c r="H2456" s="15" t="s">
        <v>2678</v>
      </c>
      <c r="I2456" s="15" t="s">
        <v>2855</v>
      </c>
      <c r="L2456" s="15" t="s">
        <v>146</v>
      </c>
      <c r="M2456" s="15" t="s">
        <v>147</v>
      </c>
      <c r="S2456" s="15">
        <v>1</v>
      </c>
      <c r="T2456" s="15">
        <v>1</v>
      </c>
    </row>
    <row r="2457" spans="1:20" x14ac:dyDescent="0.25">
      <c r="A2457" s="15">
        <v>2456</v>
      </c>
      <c r="B2457" s="15" t="s">
        <v>2854</v>
      </c>
      <c r="C2457" s="15" t="s">
        <v>2846</v>
      </c>
      <c r="D2457" s="15" t="s">
        <v>2846</v>
      </c>
      <c r="E2457" s="15" t="s">
        <v>2735</v>
      </c>
      <c r="F2457" s="15" t="s">
        <v>2736</v>
      </c>
      <c r="G2457" s="15">
        <v>6133</v>
      </c>
      <c r="H2457" s="15" t="s">
        <v>2679</v>
      </c>
      <c r="I2457" s="15" t="s">
        <v>2855</v>
      </c>
      <c r="L2457" s="15" t="s">
        <v>146</v>
      </c>
      <c r="M2457" s="15" t="s">
        <v>147</v>
      </c>
      <c r="S2457" s="15">
        <v>0</v>
      </c>
      <c r="T2457" s="15">
        <v>0.15151999999999999</v>
      </c>
    </row>
    <row r="2458" spans="1:20" x14ac:dyDescent="0.25">
      <c r="A2458" s="15">
        <v>2457</v>
      </c>
      <c r="B2458" s="15" t="s">
        <v>2854</v>
      </c>
      <c r="C2458" s="15" t="s">
        <v>2846</v>
      </c>
      <c r="D2458" s="15" t="s">
        <v>2846</v>
      </c>
      <c r="E2458" s="15" t="s">
        <v>2740</v>
      </c>
      <c r="F2458" s="15" t="s">
        <v>2782</v>
      </c>
      <c r="G2458" s="15">
        <v>6134</v>
      </c>
      <c r="H2458" s="15" t="s">
        <v>2680</v>
      </c>
      <c r="I2458" s="15" t="s">
        <v>2855</v>
      </c>
      <c r="L2458" s="15" t="s">
        <v>146</v>
      </c>
      <c r="M2458" s="15" t="s">
        <v>147</v>
      </c>
      <c r="S2458" s="15">
        <v>0.14779</v>
      </c>
      <c r="T2458" s="15">
        <v>0.54998999999999998</v>
      </c>
    </row>
    <row r="2459" spans="1:20" x14ac:dyDescent="0.25">
      <c r="A2459" s="15">
        <v>2458</v>
      </c>
      <c r="B2459" s="15" t="s">
        <v>2854</v>
      </c>
      <c r="C2459" s="15" t="s">
        <v>2846</v>
      </c>
      <c r="D2459" s="15" t="s">
        <v>2846</v>
      </c>
      <c r="E2459" s="15" t="s">
        <v>2740</v>
      </c>
      <c r="F2459" s="15" t="s">
        <v>2782</v>
      </c>
      <c r="G2459" s="15">
        <v>6135</v>
      </c>
      <c r="H2459" s="15" t="s">
        <v>2681</v>
      </c>
      <c r="I2459" s="15" t="s">
        <v>2855</v>
      </c>
      <c r="L2459" s="15" t="s">
        <v>146</v>
      </c>
      <c r="M2459" s="15" t="s">
        <v>147</v>
      </c>
      <c r="S2459" s="15">
        <v>0.81992999999999994</v>
      </c>
      <c r="T2459" s="15">
        <v>0.81992999999999994</v>
      </c>
    </row>
    <row r="2460" spans="1:20" x14ac:dyDescent="0.25">
      <c r="A2460" s="15">
        <v>2459</v>
      </c>
      <c r="B2460" s="15" t="s">
        <v>2854</v>
      </c>
      <c r="C2460" s="15" t="s">
        <v>2846</v>
      </c>
      <c r="D2460" s="15" t="s">
        <v>2846</v>
      </c>
      <c r="E2460" s="15" t="s">
        <v>2740</v>
      </c>
      <c r="F2460" s="15" t="s">
        <v>2782</v>
      </c>
      <c r="G2460" s="15">
        <v>6136</v>
      </c>
      <c r="H2460" s="15" t="s">
        <v>2682</v>
      </c>
      <c r="I2460" s="15" t="s">
        <v>2855</v>
      </c>
      <c r="L2460" s="15" t="s">
        <v>146</v>
      </c>
      <c r="M2460" s="15" t="s">
        <v>147</v>
      </c>
      <c r="S2460" s="15">
        <v>0.99623000000000006</v>
      </c>
      <c r="T2460" s="15">
        <v>0.43268999999999996</v>
      </c>
    </row>
    <row r="2461" spans="1:20" x14ac:dyDescent="0.25">
      <c r="A2461" s="15">
        <v>2460</v>
      </c>
      <c r="B2461" s="15" t="s">
        <v>2854</v>
      </c>
      <c r="C2461" s="15" t="s">
        <v>2846</v>
      </c>
      <c r="D2461" s="15" t="s">
        <v>2846</v>
      </c>
      <c r="E2461" s="15" t="s">
        <v>2767</v>
      </c>
      <c r="F2461" s="15" t="s">
        <v>2837</v>
      </c>
      <c r="G2461" s="15">
        <v>6137</v>
      </c>
      <c r="H2461" s="15" t="s">
        <v>2683</v>
      </c>
      <c r="I2461" s="15" t="s">
        <v>2855</v>
      </c>
      <c r="L2461" s="15" t="s">
        <v>146</v>
      </c>
      <c r="M2461" s="15" t="s">
        <v>147</v>
      </c>
      <c r="S2461" s="15">
        <v>0.65527000000000002</v>
      </c>
      <c r="T2461" s="15">
        <v>0.43636999999999998</v>
      </c>
    </row>
    <row r="2462" spans="1:20" x14ac:dyDescent="0.25">
      <c r="A2462" s="15">
        <v>2461</v>
      </c>
      <c r="B2462" s="15" t="s">
        <v>2854</v>
      </c>
      <c r="C2462" s="15" t="s">
        <v>2846</v>
      </c>
      <c r="D2462" s="15" t="s">
        <v>2846</v>
      </c>
      <c r="E2462" s="15" t="s">
        <v>2767</v>
      </c>
      <c r="F2462" s="15" t="s">
        <v>2830</v>
      </c>
      <c r="G2462" s="15">
        <v>6138</v>
      </c>
      <c r="H2462" s="15" t="s">
        <v>2684</v>
      </c>
      <c r="I2462" s="15" t="s">
        <v>2855</v>
      </c>
      <c r="L2462" s="15" t="s">
        <v>146</v>
      </c>
      <c r="M2462" s="15" t="s">
        <v>147</v>
      </c>
      <c r="S2462" s="15">
        <v>0</v>
      </c>
      <c r="T2462" s="15">
        <v>0</v>
      </c>
    </row>
    <row r="2463" spans="1:20" x14ac:dyDescent="0.25">
      <c r="A2463" s="15">
        <v>2462</v>
      </c>
      <c r="B2463" s="15" t="s">
        <v>2854</v>
      </c>
      <c r="C2463" s="15" t="s">
        <v>2846</v>
      </c>
      <c r="D2463" s="15" t="s">
        <v>2846</v>
      </c>
      <c r="E2463" s="15" t="s">
        <v>2767</v>
      </c>
      <c r="F2463" s="15" t="s">
        <v>2843</v>
      </c>
      <c r="G2463" s="15">
        <v>6139</v>
      </c>
      <c r="H2463" s="15" t="s">
        <v>2685</v>
      </c>
      <c r="I2463" s="15" t="s">
        <v>2855</v>
      </c>
      <c r="L2463" s="15" t="s">
        <v>146</v>
      </c>
      <c r="M2463" s="15" t="s">
        <v>147</v>
      </c>
      <c r="S2463" s="15">
        <v>0.33041999999999999</v>
      </c>
      <c r="T2463" s="15">
        <v>0.16521</v>
      </c>
    </row>
    <row r="2464" spans="1:20" x14ac:dyDescent="0.25">
      <c r="A2464" s="15">
        <v>2463</v>
      </c>
      <c r="B2464" s="15" t="s">
        <v>2854</v>
      </c>
      <c r="C2464" s="15" t="s">
        <v>2846</v>
      </c>
      <c r="D2464" s="15" t="s">
        <v>2846</v>
      </c>
      <c r="E2464" s="15" t="s">
        <v>2728</v>
      </c>
      <c r="F2464" s="15" t="s">
        <v>2804</v>
      </c>
      <c r="G2464" s="15">
        <v>6140</v>
      </c>
      <c r="H2464" s="15" t="s">
        <v>2686</v>
      </c>
      <c r="I2464" s="15" t="s">
        <v>2855</v>
      </c>
      <c r="L2464" s="15" t="s">
        <v>146</v>
      </c>
      <c r="M2464" s="15" t="s">
        <v>147</v>
      </c>
      <c r="S2464" s="15">
        <v>0.65834000000000004</v>
      </c>
      <c r="T2464" s="15">
        <v>0.32917000000000002</v>
      </c>
    </row>
    <row r="2465" spans="1:20" x14ac:dyDescent="0.25">
      <c r="A2465" s="15">
        <v>2464</v>
      </c>
      <c r="B2465" s="15" t="s">
        <v>2854</v>
      </c>
      <c r="C2465" s="15" t="s">
        <v>2846</v>
      </c>
      <c r="D2465" s="15" t="s">
        <v>2846</v>
      </c>
      <c r="E2465" s="15" t="s">
        <v>2728</v>
      </c>
      <c r="F2465" s="15" t="s">
        <v>2804</v>
      </c>
      <c r="G2465" s="15">
        <v>6141</v>
      </c>
      <c r="H2465" s="15" t="s">
        <v>2687</v>
      </c>
      <c r="I2465" s="15" t="s">
        <v>2856</v>
      </c>
      <c r="L2465" s="15" t="s">
        <v>146</v>
      </c>
      <c r="M2465" s="15" t="s">
        <v>147</v>
      </c>
      <c r="S2465" s="15">
        <v>0.54049999999999998</v>
      </c>
      <c r="T2465" s="15">
        <v>0.32429999999999998</v>
      </c>
    </row>
    <row r="2466" spans="1:20" x14ac:dyDescent="0.25">
      <c r="A2466" s="15">
        <v>2465</v>
      </c>
      <c r="B2466" s="15" t="s">
        <v>2854</v>
      </c>
      <c r="C2466" s="15" t="s">
        <v>2846</v>
      </c>
      <c r="D2466" s="15" t="s">
        <v>2846</v>
      </c>
      <c r="E2466" s="15" t="s">
        <v>2728</v>
      </c>
      <c r="F2466" s="15" t="s">
        <v>2804</v>
      </c>
      <c r="G2466" s="15">
        <v>6142</v>
      </c>
      <c r="H2466" s="15" t="s">
        <v>2688</v>
      </c>
      <c r="I2466" s="15" t="s">
        <v>2855</v>
      </c>
      <c r="L2466" s="15" t="s">
        <v>146</v>
      </c>
      <c r="M2466" s="15" t="s">
        <v>147</v>
      </c>
      <c r="S2466" s="15">
        <v>0.25436999999999999</v>
      </c>
      <c r="T2466" s="15">
        <v>0.16844000000000001</v>
      </c>
    </row>
    <row r="2467" spans="1:20" x14ac:dyDescent="0.25">
      <c r="A2467" s="15">
        <v>2466</v>
      </c>
      <c r="B2467" s="15" t="s">
        <v>2854</v>
      </c>
      <c r="C2467" s="15" t="s">
        <v>2846</v>
      </c>
      <c r="D2467" s="15" t="s">
        <v>2846</v>
      </c>
      <c r="E2467" s="15" t="s">
        <v>2728</v>
      </c>
      <c r="F2467" s="15" t="s">
        <v>2804</v>
      </c>
      <c r="G2467" s="15">
        <v>6143</v>
      </c>
      <c r="H2467" s="15" t="s">
        <v>2689</v>
      </c>
      <c r="I2467" s="15" t="s">
        <v>2855</v>
      </c>
      <c r="L2467" s="15" t="s">
        <v>146</v>
      </c>
      <c r="M2467" s="15" t="s">
        <v>147</v>
      </c>
      <c r="S2467" s="15">
        <v>0</v>
      </c>
      <c r="T2467" s="15">
        <v>0.13571</v>
      </c>
    </row>
    <row r="2468" spans="1:20" x14ac:dyDescent="0.25">
      <c r="A2468" s="15">
        <v>2467</v>
      </c>
      <c r="B2468" s="15" t="s">
        <v>2854</v>
      </c>
      <c r="C2468" s="15" t="s">
        <v>2846</v>
      </c>
      <c r="D2468" s="15" t="s">
        <v>2846</v>
      </c>
      <c r="E2468" s="15" t="s">
        <v>2728</v>
      </c>
      <c r="F2468" s="15" t="s">
        <v>2804</v>
      </c>
      <c r="G2468" s="15">
        <v>6144</v>
      </c>
      <c r="H2468" s="15" t="s">
        <v>2690</v>
      </c>
      <c r="I2468" s="15" t="s">
        <v>2855</v>
      </c>
      <c r="L2468" s="15" t="s">
        <v>146</v>
      </c>
      <c r="M2468" s="15" t="s">
        <v>147</v>
      </c>
      <c r="S2468" s="15">
        <v>0</v>
      </c>
      <c r="T2468" s="15">
        <v>0.44</v>
      </c>
    </row>
    <row r="2469" spans="1:20" x14ac:dyDescent="0.25">
      <c r="A2469" s="15">
        <v>2468</v>
      </c>
      <c r="B2469" s="15" t="s">
        <v>2854</v>
      </c>
      <c r="C2469" s="15" t="s">
        <v>2846</v>
      </c>
      <c r="D2469" s="15" t="s">
        <v>2846</v>
      </c>
      <c r="E2469" s="15" t="s">
        <v>2728</v>
      </c>
      <c r="F2469" s="15" t="s">
        <v>2804</v>
      </c>
      <c r="G2469" s="15">
        <v>6145</v>
      </c>
      <c r="H2469" s="15" t="s">
        <v>2691</v>
      </c>
      <c r="I2469" s="15" t="s">
        <v>2855</v>
      </c>
      <c r="L2469" s="15" t="s">
        <v>146</v>
      </c>
      <c r="M2469" s="15" t="s">
        <v>147</v>
      </c>
      <c r="S2469" s="15">
        <v>0.20754999999999998</v>
      </c>
      <c r="T2469" s="15">
        <v>0.16417999999999999</v>
      </c>
    </row>
    <row r="2470" spans="1:20" x14ac:dyDescent="0.25">
      <c r="A2470" s="15">
        <v>2469</v>
      </c>
      <c r="B2470" s="15" t="s">
        <v>2854</v>
      </c>
      <c r="C2470" s="15" t="s">
        <v>2846</v>
      </c>
      <c r="D2470" s="15" t="s">
        <v>2846</v>
      </c>
      <c r="E2470" s="15" t="s">
        <v>2728</v>
      </c>
      <c r="F2470" s="15" t="s">
        <v>2804</v>
      </c>
      <c r="G2470" s="15">
        <v>6146</v>
      </c>
      <c r="H2470" s="15" t="s">
        <v>2692</v>
      </c>
      <c r="I2470" s="15" t="s">
        <v>2855</v>
      </c>
      <c r="L2470" s="15" t="s">
        <v>146</v>
      </c>
      <c r="M2470" s="15" t="s">
        <v>147</v>
      </c>
      <c r="S2470" s="15">
        <v>0.35293999999999998</v>
      </c>
      <c r="T2470" s="15">
        <v>0.23684000000000002</v>
      </c>
    </row>
    <row r="2471" spans="1:20" x14ac:dyDescent="0.25">
      <c r="A2471" s="15">
        <v>2470</v>
      </c>
      <c r="B2471" s="15" t="s">
        <v>2854</v>
      </c>
      <c r="C2471" s="15" t="s">
        <v>2846</v>
      </c>
      <c r="D2471" s="15" t="s">
        <v>2846</v>
      </c>
      <c r="E2471" s="15" t="s">
        <v>2728</v>
      </c>
      <c r="F2471" s="15" t="s">
        <v>2804</v>
      </c>
      <c r="G2471" s="15">
        <v>6147</v>
      </c>
      <c r="H2471" s="15" t="s">
        <v>2693</v>
      </c>
      <c r="I2471" s="15" t="s">
        <v>2855</v>
      </c>
      <c r="L2471" s="15" t="s">
        <v>146</v>
      </c>
      <c r="M2471" s="15" t="s">
        <v>147</v>
      </c>
      <c r="S2471" s="15">
        <v>0.4</v>
      </c>
      <c r="T2471" s="15">
        <v>0.25</v>
      </c>
    </row>
    <row r="2472" spans="1:20" x14ac:dyDescent="0.25">
      <c r="A2472" s="15">
        <v>2471</v>
      </c>
      <c r="B2472" s="15" t="s">
        <v>2854</v>
      </c>
      <c r="C2472" s="15" t="s">
        <v>2846</v>
      </c>
      <c r="D2472" s="15" t="s">
        <v>2846</v>
      </c>
      <c r="E2472" s="15" t="s">
        <v>2817</v>
      </c>
      <c r="F2472" s="15" t="s">
        <v>2818</v>
      </c>
      <c r="G2472" s="15">
        <v>6148</v>
      </c>
      <c r="H2472" s="15" t="s">
        <v>2694</v>
      </c>
      <c r="I2472" s="15" t="s">
        <v>2856</v>
      </c>
      <c r="L2472" s="15" t="s">
        <v>122</v>
      </c>
      <c r="M2472" s="15" t="s">
        <v>123</v>
      </c>
      <c r="S2472" s="15" t="s">
        <v>2731</v>
      </c>
      <c r="T2472" s="15">
        <v>0</v>
      </c>
    </row>
    <row r="2473" spans="1:20" x14ac:dyDescent="0.25">
      <c r="A2473" s="15">
        <v>2472</v>
      </c>
      <c r="B2473" s="15" t="s">
        <v>2854</v>
      </c>
      <c r="C2473" s="15" t="s">
        <v>2846</v>
      </c>
      <c r="D2473" s="15" t="s">
        <v>2846</v>
      </c>
      <c r="E2473" s="15" t="s">
        <v>2752</v>
      </c>
      <c r="F2473" s="15" t="s">
        <v>2753</v>
      </c>
      <c r="G2473" s="15">
        <v>6149</v>
      </c>
      <c r="H2473" s="15" t="s">
        <v>2695</v>
      </c>
      <c r="I2473" s="15" t="s">
        <v>2855</v>
      </c>
      <c r="L2473" s="15" t="s">
        <v>2844</v>
      </c>
      <c r="M2473" s="15" t="s">
        <v>2844</v>
      </c>
      <c r="S2473" s="15">
        <v>0.375</v>
      </c>
      <c r="T2473" s="15">
        <v>1</v>
      </c>
    </row>
    <row r="2474" spans="1:20" x14ac:dyDescent="0.25">
      <c r="A2474" s="15">
        <v>2473</v>
      </c>
      <c r="B2474" s="15" t="s">
        <v>2854</v>
      </c>
      <c r="C2474" s="15" t="s">
        <v>2846</v>
      </c>
      <c r="D2474" s="15" t="s">
        <v>2846</v>
      </c>
      <c r="E2474" s="15" t="s">
        <v>2752</v>
      </c>
      <c r="F2474" s="15" t="s">
        <v>2753</v>
      </c>
      <c r="G2474" s="15">
        <v>6150</v>
      </c>
      <c r="H2474" s="15" t="s">
        <v>2696</v>
      </c>
      <c r="I2474" s="15" t="s">
        <v>2855</v>
      </c>
      <c r="L2474" s="15" t="s">
        <v>2844</v>
      </c>
      <c r="M2474" s="15" t="s">
        <v>2844</v>
      </c>
      <c r="S2474" s="15">
        <v>0.85714000000000001</v>
      </c>
      <c r="T2474" s="15">
        <v>0.66666999999999998</v>
      </c>
    </row>
    <row r="2475" spans="1:20" x14ac:dyDescent="0.25">
      <c r="A2475" s="15">
        <v>2474</v>
      </c>
      <c r="B2475" s="15" t="s">
        <v>2854</v>
      </c>
      <c r="C2475" s="15" t="s">
        <v>2846</v>
      </c>
      <c r="D2475" s="15" t="s">
        <v>2846</v>
      </c>
      <c r="E2475" s="15" t="s">
        <v>2752</v>
      </c>
      <c r="F2475" s="15" t="s">
        <v>2766</v>
      </c>
      <c r="G2475" s="15">
        <v>6151</v>
      </c>
      <c r="H2475" s="15" t="s">
        <v>2697</v>
      </c>
      <c r="I2475" s="15" t="s">
        <v>2051</v>
      </c>
      <c r="L2475" s="15" t="s">
        <v>170</v>
      </c>
      <c r="M2475" s="15" t="s">
        <v>171</v>
      </c>
      <c r="S2475" s="15">
        <v>0.53</v>
      </c>
      <c r="T2475" s="15">
        <v>0.59167000000000003</v>
      </c>
    </row>
    <row r="2476" spans="1:20" x14ac:dyDescent="0.25">
      <c r="A2476" s="15">
        <v>2475</v>
      </c>
      <c r="B2476" s="15" t="s">
        <v>2854</v>
      </c>
      <c r="C2476" s="15" t="s">
        <v>2846</v>
      </c>
      <c r="D2476" s="15" t="s">
        <v>2846</v>
      </c>
      <c r="E2476" s="15" t="s">
        <v>2752</v>
      </c>
      <c r="F2476" s="15" t="s">
        <v>2766</v>
      </c>
      <c r="G2476" s="15">
        <v>6152</v>
      </c>
      <c r="H2476" s="15" t="s">
        <v>2698</v>
      </c>
      <c r="I2476" s="15" t="s">
        <v>2051</v>
      </c>
      <c r="L2476" s="15" t="s">
        <v>170</v>
      </c>
      <c r="M2476" s="15" t="s">
        <v>171</v>
      </c>
      <c r="S2476" s="15">
        <v>0</v>
      </c>
      <c r="T2476" s="15">
        <v>0</v>
      </c>
    </row>
    <row r="2477" spans="1:20" x14ac:dyDescent="0.25">
      <c r="A2477" s="15">
        <v>2476</v>
      </c>
      <c r="B2477" s="15" t="s">
        <v>2854</v>
      </c>
      <c r="C2477" s="15" t="s">
        <v>2846</v>
      </c>
      <c r="D2477" s="15" t="s">
        <v>2846</v>
      </c>
      <c r="E2477" s="15" t="s">
        <v>2752</v>
      </c>
      <c r="F2477" s="15" t="s">
        <v>2753</v>
      </c>
      <c r="G2477" s="15">
        <v>6153</v>
      </c>
      <c r="H2477" s="15" t="s">
        <v>2699</v>
      </c>
      <c r="I2477" s="15" t="s">
        <v>2856</v>
      </c>
      <c r="L2477" s="15" t="s">
        <v>152</v>
      </c>
      <c r="M2477" s="15" t="s">
        <v>152</v>
      </c>
      <c r="S2477" s="15">
        <v>0.70489999999999997</v>
      </c>
      <c r="T2477" s="15">
        <v>0.85099999999999998</v>
      </c>
    </row>
    <row r="2478" spans="1:20" x14ac:dyDescent="0.25">
      <c r="A2478" s="15">
        <v>2477</v>
      </c>
      <c r="B2478" s="15" t="s">
        <v>2854</v>
      </c>
      <c r="C2478" s="15" t="s">
        <v>2846</v>
      </c>
      <c r="D2478" s="15" t="s">
        <v>2846</v>
      </c>
      <c r="E2478" s="15" t="s">
        <v>2752</v>
      </c>
      <c r="F2478" s="15" t="s">
        <v>2753</v>
      </c>
      <c r="G2478" s="15">
        <v>6154</v>
      </c>
      <c r="H2478" s="15" t="s">
        <v>2700</v>
      </c>
      <c r="I2478" s="15" t="s">
        <v>2856</v>
      </c>
      <c r="L2478" s="15" t="s">
        <v>152</v>
      </c>
      <c r="M2478" s="15" t="s">
        <v>152</v>
      </c>
      <c r="S2478" s="15">
        <v>0.72499999999999998</v>
      </c>
      <c r="T2478" s="15">
        <v>0.26363999999999999</v>
      </c>
    </row>
    <row r="2479" spans="1:20" x14ac:dyDescent="0.25">
      <c r="A2479" s="15">
        <v>2478</v>
      </c>
      <c r="B2479" s="15" t="s">
        <v>2854</v>
      </c>
      <c r="C2479" s="15" t="s">
        <v>2846</v>
      </c>
      <c r="D2479" s="15" t="s">
        <v>2846</v>
      </c>
      <c r="E2479" s="15" t="s">
        <v>2767</v>
      </c>
      <c r="F2479" s="15" t="s">
        <v>2778</v>
      </c>
      <c r="G2479" s="15">
        <v>6155</v>
      </c>
      <c r="H2479" s="15" t="s">
        <v>2701</v>
      </c>
      <c r="I2479" s="15" t="s">
        <v>2855</v>
      </c>
      <c r="L2479" s="15" t="s">
        <v>152</v>
      </c>
      <c r="M2479" s="15" t="s">
        <v>152</v>
      </c>
      <c r="S2479" s="15">
        <v>0.98787999999999998</v>
      </c>
      <c r="T2479" s="15">
        <v>0.626</v>
      </c>
    </row>
    <row r="2480" spans="1:20" x14ac:dyDescent="0.25">
      <c r="A2480" s="15">
        <v>2479</v>
      </c>
      <c r="B2480" s="15" t="s">
        <v>2854</v>
      </c>
      <c r="C2480" s="15" t="s">
        <v>2846</v>
      </c>
      <c r="D2480" s="15" t="s">
        <v>2846</v>
      </c>
      <c r="E2480" s="15" t="s">
        <v>2752</v>
      </c>
      <c r="F2480" s="15" t="s">
        <v>2753</v>
      </c>
      <c r="G2480" s="15">
        <v>6156</v>
      </c>
      <c r="H2480" s="15" t="s">
        <v>2702</v>
      </c>
      <c r="I2480" s="15" t="s">
        <v>2856</v>
      </c>
      <c r="L2480" s="15" t="s">
        <v>152</v>
      </c>
      <c r="M2480" s="15" t="s">
        <v>152</v>
      </c>
      <c r="S2480" s="15">
        <v>0</v>
      </c>
      <c r="T2480" s="15">
        <v>0</v>
      </c>
    </row>
    <row r="2481" spans="1:20" x14ac:dyDescent="0.25">
      <c r="A2481" s="15">
        <v>2480</v>
      </c>
      <c r="B2481" s="15" t="s">
        <v>2854</v>
      </c>
      <c r="C2481" s="15" t="s">
        <v>2846</v>
      </c>
      <c r="D2481" s="15" t="s">
        <v>2846</v>
      </c>
      <c r="E2481" s="15" t="s">
        <v>2767</v>
      </c>
      <c r="F2481" s="15" t="s">
        <v>2837</v>
      </c>
      <c r="G2481" s="15">
        <v>6157</v>
      </c>
      <c r="H2481" s="15" t="s">
        <v>2703</v>
      </c>
      <c r="I2481" s="15" t="s">
        <v>2855</v>
      </c>
      <c r="L2481" s="15" t="s">
        <v>170</v>
      </c>
      <c r="M2481" s="15" t="s">
        <v>171</v>
      </c>
      <c r="S2481" s="15">
        <v>1</v>
      </c>
      <c r="T2481" s="15">
        <v>1</v>
      </c>
    </row>
    <row r="2482" spans="1:20" x14ac:dyDescent="0.25">
      <c r="A2482" s="15">
        <v>2481</v>
      </c>
      <c r="B2482" s="15" t="s">
        <v>2854</v>
      </c>
      <c r="C2482" s="15" t="s">
        <v>2846</v>
      </c>
      <c r="D2482" s="15" t="s">
        <v>2846</v>
      </c>
      <c r="E2482" s="15" t="s">
        <v>2752</v>
      </c>
      <c r="F2482" s="15" t="s">
        <v>2766</v>
      </c>
      <c r="G2482" s="15">
        <v>6158</v>
      </c>
      <c r="H2482" s="15" t="s">
        <v>2704</v>
      </c>
      <c r="I2482" s="15" t="s">
        <v>2051</v>
      </c>
      <c r="L2482" s="15" t="s">
        <v>170</v>
      </c>
      <c r="M2482" s="15" t="s">
        <v>171</v>
      </c>
      <c r="S2482" s="15">
        <v>6.6269999999999996E-2</v>
      </c>
      <c r="T2482" s="15">
        <v>4.0650000000000006E-2</v>
      </c>
    </row>
    <row r="2483" spans="1:20" x14ac:dyDescent="0.25">
      <c r="A2483" s="15">
        <v>2482</v>
      </c>
      <c r="B2483" s="15" t="s">
        <v>2854</v>
      </c>
      <c r="C2483" s="15" t="s">
        <v>2846</v>
      </c>
      <c r="D2483" s="15" t="s">
        <v>2846</v>
      </c>
      <c r="E2483" s="15" t="s">
        <v>2752</v>
      </c>
      <c r="F2483" s="15" t="s">
        <v>2766</v>
      </c>
      <c r="G2483" s="15">
        <v>6159</v>
      </c>
      <c r="H2483" s="15" t="s">
        <v>2705</v>
      </c>
      <c r="I2483" s="15" t="s">
        <v>2051</v>
      </c>
      <c r="L2483" s="15" t="s">
        <v>170</v>
      </c>
      <c r="M2483" s="15" t="s">
        <v>171</v>
      </c>
      <c r="S2483" s="15">
        <v>1</v>
      </c>
      <c r="T2483" s="15">
        <v>0.158</v>
      </c>
    </row>
    <row r="2484" spans="1:20" x14ac:dyDescent="0.25">
      <c r="A2484" s="15">
        <v>2483</v>
      </c>
      <c r="B2484" s="15" t="s">
        <v>2854</v>
      </c>
      <c r="C2484" s="15" t="s">
        <v>2846</v>
      </c>
      <c r="D2484" s="15" t="s">
        <v>2846</v>
      </c>
      <c r="E2484" s="15" t="s">
        <v>2755</v>
      </c>
      <c r="F2484" s="15" t="s">
        <v>2786</v>
      </c>
      <c r="G2484" s="15">
        <v>6160</v>
      </c>
      <c r="H2484" s="15" t="s">
        <v>2706</v>
      </c>
      <c r="I2484" s="15" t="s">
        <v>2856</v>
      </c>
      <c r="L2484" s="15" t="s">
        <v>87</v>
      </c>
      <c r="M2484" s="15" t="s">
        <v>88</v>
      </c>
      <c r="S2484" s="15">
        <v>1</v>
      </c>
      <c r="T2484" s="15">
        <v>0.16667000000000001</v>
      </c>
    </row>
    <row r="2485" spans="1:20" x14ac:dyDescent="0.25">
      <c r="A2485" s="15">
        <v>2484</v>
      </c>
      <c r="B2485" s="15" t="s">
        <v>2854</v>
      </c>
      <c r="C2485" s="15" t="s">
        <v>2846</v>
      </c>
      <c r="D2485" s="15" t="s">
        <v>2846</v>
      </c>
      <c r="E2485" s="15" t="s">
        <v>2789</v>
      </c>
      <c r="F2485" s="15" t="s">
        <v>2806</v>
      </c>
      <c r="G2485" s="15">
        <v>6161</v>
      </c>
      <c r="H2485" s="15" t="s">
        <v>2707</v>
      </c>
      <c r="I2485" s="15" t="s">
        <v>2051</v>
      </c>
      <c r="L2485" s="15" t="s">
        <v>177</v>
      </c>
      <c r="M2485" s="15" t="s">
        <v>177</v>
      </c>
      <c r="S2485" s="15">
        <v>1</v>
      </c>
      <c r="T2485" s="15">
        <v>0.26250000000000001</v>
      </c>
    </row>
    <row r="2486" spans="1:20" x14ac:dyDescent="0.25">
      <c r="A2486" s="15">
        <v>2485</v>
      </c>
      <c r="B2486" s="15" t="s">
        <v>2854</v>
      </c>
      <c r="C2486" s="15" t="s">
        <v>2846</v>
      </c>
      <c r="D2486" s="15" t="s">
        <v>2846</v>
      </c>
      <c r="E2486" s="15" t="s">
        <v>2740</v>
      </c>
      <c r="F2486" s="15" t="s">
        <v>2774</v>
      </c>
      <c r="G2486" s="15">
        <v>6162</v>
      </c>
      <c r="H2486" s="15" t="s">
        <v>2708</v>
      </c>
      <c r="I2486" s="15" t="s">
        <v>2051</v>
      </c>
      <c r="L2486" s="15" t="s">
        <v>228</v>
      </c>
      <c r="M2486" s="15" t="s">
        <v>229</v>
      </c>
      <c r="S2486" s="15">
        <v>0.25208999999999998</v>
      </c>
      <c r="T2486" s="15">
        <v>0.28205999999999998</v>
      </c>
    </row>
    <row r="2487" spans="1:20" x14ac:dyDescent="0.25">
      <c r="A2487" s="15">
        <v>2486</v>
      </c>
      <c r="B2487" s="15" t="s">
        <v>2854</v>
      </c>
      <c r="C2487" s="15" t="s">
        <v>2846</v>
      </c>
      <c r="D2487" s="15" t="s">
        <v>2846</v>
      </c>
      <c r="E2487" s="15" t="s">
        <v>2743</v>
      </c>
      <c r="F2487" s="15" t="s">
        <v>2746</v>
      </c>
      <c r="G2487" s="15">
        <v>6163</v>
      </c>
      <c r="H2487" s="15" t="s">
        <v>2709</v>
      </c>
      <c r="I2487" s="15" t="s">
        <v>2855</v>
      </c>
      <c r="L2487" s="15" t="s">
        <v>152</v>
      </c>
      <c r="M2487" s="15" t="s">
        <v>152</v>
      </c>
      <c r="S2487" s="15">
        <v>1</v>
      </c>
      <c r="T2487" s="15">
        <v>0.96748999999999996</v>
      </c>
    </row>
    <row r="2488" spans="1:20" x14ac:dyDescent="0.25">
      <c r="A2488" s="15">
        <v>2487</v>
      </c>
      <c r="B2488" s="15" t="s">
        <v>2854</v>
      </c>
      <c r="C2488" s="15" t="s">
        <v>2846</v>
      </c>
      <c r="D2488" s="15" t="s">
        <v>2846</v>
      </c>
      <c r="E2488" s="15" t="s">
        <v>2743</v>
      </c>
      <c r="F2488" s="15" t="s">
        <v>2746</v>
      </c>
      <c r="G2488" s="15">
        <v>6164</v>
      </c>
      <c r="H2488" s="15" t="s">
        <v>2710</v>
      </c>
      <c r="I2488" s="15" t="s">
        <v>2856</v>
      </c>
      <c r="L2488" s="15" t="s">
        <v>152</v>
      </c>
      <c r="M2488" s="15" t="s">
        <v>152</v>
      </c>
      <c r="S2488" s="15">
        <v>0.98280000000000001</v>
      </c>
      <c r="T2488" s="15">
        <v>0.60508000000000006</v>
      </c>
    </row>
    <row r="2489" spans="1:20" x14ac:dyDescent="0.25">
      <c r="A2489" s="15">
        <v>2488</v>
      </c>
      <c r="B2489" s="15" t="s">
        <v>2854</v>
      </c>
      <c r="C2489" s="15" t="s">
        <v>2846</v>
      </c>
      <c r="D2489" s="15" t="s">
        <v>2846</v>
      </c>
      <c r="E2489" s="15" t="s">
        <v>2752</v>
      </c>
      <c r="F2489" s="15" t="s">
        <v>2753</v>
      </c>
      <c r="G2489" s="15">
        <v>6165</v>
      </c>
      <c r="H2489" s="15" t="s">
        <v>2711</v>
      </c>
      <c r="I2489" s="15" t="s">
        <v>2855</v>
      </c>
      <c r="L2489" s="15" t="s">
        <v>174</v>
      </c>
      <c r="M2489" s="15" t="s">
        <v>174</v>
      </c>
      <c r="S2489" s="15">
        <v>1</v>
      </c>
      <c r="T2489" s="15">
        <v>1</v>
      </c>
    </row>
    <row r="2490" spans="1:20" x14ac:dyDescent="0.25">
      <c r="A2490" s="15">
        <v>2489</v>
      </c>
      <c r="B2490" s="15" t="s">
        <v>2854</v>
      </c>
      <c r="C2490" s="15" t="s">
        <v>2846</v>
      </c>
      <c r="D2490" s="15" t="s">
        <v>2846</v>
      </c>
      <c r="E2490" s="15" t="s">
        <v>2752</v>
      </c>
      <c r="F2490" s="15" t="s">
        <v>2753</v>
      </c>
      <c r="G2490" s="15">
        <v>6167</v>
      </c>
      <c r="H2490" s="15" t="s">
        <v>2712</v>
      </c>
      <c r="I2490" s="15" t="s">
        <v>2855</v>
      </c>
      <c r="L2490" s="15" t="s">
        <v>174</v>
      </c>
      <c r="M2490" s="15" t="s">
        <v>174</v>
      </c>
      <c r="S2490" s="15">
        <v>1</v>
      </c>
      <c r="T2490" s="15">
        <v>1</v>
      </c>
    </row>
    <row r="2491" spans="1:20" x14ac:dyDescent="0.25">
      <c r="A2491" s="15">
        <v>2490</v>
      </c>
      <c r="B2491" s="15" t="s">
        <v>2854</v>
      </c>
      <c r="C2491" s="15" t="s">
        <v>2846</v>
      </c>
      <c r="D2491" s="15" t="s">
        <v>2846</v>
      </c>
      <c r="E2491" s="15" t="s">
        <v>2755</v>
      </c>
      <c r="F2491" s="15" t="s">
        <v>2797</v>
      </c>
      <c r="G2491" s="15">
        <v>6168</v>
      </c>
      <c r="H2491" s="15" t="s">
        <v>2713</v>
      </c>
      <c r="I2491" s="15" t="s">
        <v>2855</v>
      </c>
      <c r="L2491" s="15" t="s">
        <v>132</v>
      </c>
      <c r="M2491" s="15" t="s">
        <v>133</v>
      </c>
      <c r="S2491" s="15">
        <v>1</v>
      </c>
      <c r="T2491" s="15">
        <v>3.6360000000000003E-2</v>
      </c>
    </row>
    <row r="2492" spans="1:20" x14ac:dyDescent="0.25">
      <c r="A2492" s="15">
        <v>2491</v>
      </c>
      <c r="B2492" s="15" t="s">
        <v>2854</v>
      </c>
      <c r="C2492" s="15" t="s">
        <v>2846</v>
      </c>
      <c r="D2492" s="15" t="s">
        <v>2846</v>
      </c>
      <c r="E2492" s="15" t="s">
        <v>2767</v>
      </c>
      <c r="F2492" s="15" t="s">
        <v>2830</v>
      </c>
      <c r="G2492" s="15">
        <v>6170</v>
      </c>
      <c r="H2492" s="15" t="s">
        <v>2714</v>
      </c>
      <c r="I2492" s="15" t="s">
        <v>2855</v>
      </c>
      <c r="L2492" s="15" t="s">
        <v>152</v>
      </c>
      <c r="M2492" s="15" t="s">
        <v>152</v>
      </c>
      <c r="S2492" s="15">
        <v>1</v>
      </c>
      <c r="T2492" s="15">
        <v>1</v>
      </c>
    </row>
    <row r="2493" spans="1:20" x14ac:dyDescent="0.25">
      <c r="A2493" s="15">
        <v>2492</v>
      </c>
      <c r="B2493" s="15" t="s">
        <v>2854</v>
      </c>
      <c r="C2493" s="15" t="s">
        <v>2846</v>
      </c>
      <c r="D2493" s="15" t="s">
        <v>2846</v>
      </c>
      <c r="E2493" s="15" t="s">
        <v>2755</v>
      </c>
      <c r="F2493" s="15" t="s">
        <v>2797</v>
      </c>
      <c r="G2493" s="15">
        <v>6171</v>
      </c>
      <c r="H2493" s="15" t="s">
        <v>2244</v>
      </c>
      <c r="I2493" s="15" t="s">
        <v>2855</v>
      </c>
      <c r="L2493" s="15" t="s">
        <v>132</v>
      </c>
      <c r="M2493" s="15" t="s">
        <v>133</v>
      </c>
      <c r="S2493" s="15">
        <v>0</v>
      </c>
      <c r="T2493" s="15">
        <v>1.2529999999999999E-2</v>
      </c>
    </row>
    <row r="2494" spans="1:20" x14ac:dyDescent="0.25">
      <c r="A2494" s="15">
        <v>2493</v>
      </c>
      <c r="B2494" s="15" t="s">
        <v>2854</v>
      </c>
      <c r="C2494" s="15" t="s">
        <v>2846</v>
      </c>
      <c r="D2494" s="15" t="s">
        <v>2846</v>
      </c>
      <c r="E2494" s="15" t="s">
        <v>2740</v>
      </c>
      <c r="F2494" s="15" t="s">
        <v>2781</v>
      </c>
      <c r="G2494" s="15">
        <v>6234</v>
      </c>
      <c r="H2494" s="15" t="s">
        <v>2682</v>
      </c>
      <c r="I2494" s="15" t="s">
        <v>2855</v>
      </c>
      <c r="L2494" s="15" t="s">
        <v>146</v>
      </c>
      <c r="M2494" s="15" t="s">
        <v>147</v>
      </c>
      <c r="S2494" s="15">
        <v>0.99623000000000006</v>
      </c>
      <c r="T2494" s="15">
        <v>0.43268999999999996</v>
      </c>
    </row>
    <row r="2495" spans="1:20" x14ac:dyDescent="0.25">
      <c r="A2495" s="15">
        <v>2494</v>
      </c>
      <c r="B2495" s="15" t="s">
        <v>2854</v>
      </c>
      <c r="C2495" s="15" t="s">
        <v>2846</v>
      </c>
      <c r="D2495" s="15" t="s">
        <v>2846</v>
      </c>
      <c r="E2495" s="15" t="s">
        <v>2740</v>
      </c>
      <c r="F2495" s="15" t="s">
        <v>2781</v>
      </c>
      <c r="G2495" s="15">
        <v>6235</v>
      </c>
      <c r="H2495" s="15" t="s">
        <v>2680</v>
      </c>
      <c r="I2495" s="15" t="s">
        <v>2855</v>
      </c>
      <c r="L2495" s="15" t="s">
        <v>146</v>
      </c>
      <c r="M2495" s="15" t="s">
        <v>147</v>
      </c>
      <c r="S2495" s="15">
        <v>0.14779</v>
      </c>
      <c r="T2495" s="15">
        <v>0.54998999999999998</v>
      </c>
    </row>
    <row r="2496" spans="1:20" x14ac:dyDescent="0.25">
      <c r="A2496" s="15">
        <v>2495</v>
      </c>
      <c r="B2496" s="15" t="s">
        <v>2854</v>
      </c>
      <c r="C2496" s="15" t="s">
        <v>2846</v>
      </c>
      <c r="D2496" s="15" t="s">
        <v>2846</v>
      </c>
      <c r="E2496" s="15" t="s">
        <v>2740</v>
      </c>
      <c r="F2496" s="15" t="s">
        <v>2781</v>
      </c>
      <c r="G2496" s="15">
        <v>6237</v>
      </c>
      <c r="H2496" s="15" t="s">
        <v>2715</v>
      </c>
      <c r="I2496" s="15" t="s">
        <v>2855</v>
      </c>
      <c r="L2496" s="15" t="s">
        <v>156</v>
      </c>
      <c r="M2496" s="15" t="s">
        <v>156</v>
      </c>
      <c r="S2496" s="15">
        <v>0.86082999999999998</v>
      </c>
      <c r="T2496" s="15">
        <v>0.74746999999999997</v>
      </c>
    </row>
    <row r="2497" spans="1:20" x14ac:dyDescent="0.25">
      <c r="A2497" s="15">
        <v>2496</v>
      </c>
      <c r="B2497" s="15" t="s">
        <v>2854</v>
      </c>
      <c r="C2497" s="15" t="s">
        <v>2846</v>
      </c>
      <c r="D2497" s="15" t="s">
        <v>2846</v>
      </c>
      <c r="E2497" s="15" t="s">
        <v>2740</v>
      </c>
      <c r="F2497" s="15" t="s">
        <v>2781</v>
      </c>
      <c r="G2497" s="15">
        <v>6238</v>
      </c>
      <c r="H2497" s="15" t="s">
        <v>2681</v>
      </c>
      <c r="I2497" s="15" t="s">
        <v>2855</v>
      </c>
      <c r="L2497" s="15" t="s">
        <v>146</v>
      </c>
      <c r="M2497" s="15" t="s">
        <v>147</v>
      </c>
      <c r="S2497" s="15">
        <v>0.81992999999999994</v>
      </c>
      <c r="T2497" s="15">
        <v>0.81992999999999994</v>
      </c>
    </row>
    <row r="2498" spans="1:20" x14ac:dyDescent="0.25">
      <c r="A2498" s="15">
        <v>2497</v>
      </c>
      <c r="B2498" s="15" t="s">
        <v>2854</v>
      </c>
      <c r="C2498" s="15" t="s">
        <v>2846</v>
      </c>
      <c r="D2498" s="15" t="s">
        <v>2846</v>
      </c>
      <c r="E2498" s="15" t="s">
        <v>2740</v>
      </c>
      <c r="F2498" s="15" t="s">
        <v>2781</v>
      </c>
      <c r="G2498" s="15">
        <v>6239</v>
      </c>
      <c r="H2498" s="15" t="s">
        <v>2188</v>
      </c>
      <c r="I2498" s="15" t="s">
        <v>2855</v>
      </c>
      <c r="L2498" s="15" t="s">
        <v>156</v>
      </c>
      <c r="M2498" s="15" t="s">
        <v>156</v>
      </c>
      <c r="S2498" s="15">
        <v>0</v>
      </c>
      <c r="T2498" s="15">
        <v>0</v>
      </c>
    </row>
  </sheetData>
  <sheetProtection algorithmName="SHA-512" hashValue="hlAMnb8ByDeYYqR3y0rfA2qQCjKnqlqASazoSxvHKlNGtk6ArZC3mvIl6hFcogYoDWU3/WuYy3NLpX9cDpMM8g==" saltValue="rcNAeIidC0fZggkz4AaC6g==" spinCount="100000" sheet="1" objects="1" scenarios="1" selectLockedCells="1" selectUnlockedCells="1"/>
  <sortState xmlns:xlrd2="http://schemas.microsoft.com/office/spreadsheetml/2017/richdata2" ref="C2:T1532">
    <sortCondition ref="C2"/>
  </sortState>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868FFA-FD76-4AFB-A4F0-1DD8E7096389}">
  <dimension ref="A2:I44"/>
  <sheetViews>
    <sheetView zoomScale="10" zoomScaleNormal="10" workbookViewId="0"/>
  </sheetViews>
  <sheetFormatPr baseColWidth="10" defaultRowHeight="15" x14ac:dyDescent="0.25"/>
  <cols>
    <col min="1" max="1" width="80.140625" style="21" bestFit="1" customWidth="1"/>
    <col min="2" max="2" width="98.7109375" style="21" bestFit="1" customWidth="1"/>
    <col min="3" max="3" width="33" style="21" bestFit="1" customWidth="1"/>
    <col min="4" max="4" width="67.28515625" style="21" bestFit="1" customWidth="1"/>
    <col min="5" max="5" width="51.5703125" style="21" bestFit="1" customWidth="1"/>
    <col min="6" max="6" width="12.5703125" style="21" bestFit="1" customWidth="1"/>
    <col min="7" max="7" width="8.28515625" style="21" bestFit="1" customWidth="1"/>
    <col min="8" max="8" width="80.140625" style="21" bestFit="1" customWidth="1"/>
    <col min="9" max="9" width="114.42578125" style="21" bestFit="1" customWidth="1"/>
    <col min="10" max="10" width="11.140625" style="21" bestFit="1" customWidth="1"/>
    <col min="11" max="11" width="14.85546875" style="21" bestFit="1" customWidth="1"/>
    <col min="12" max="12" width="9.140625" style="21" bestFit="1" customWidth="1"/>
    <col min="13" max="13" width="14.5703125" style="21" bestFit="1" customWidth="1"/>
    <col min="14" max="14" width="11.42578125" style="21"/>
    <col min="15" max="15" width="7.7109375" style="21" bestFit="1" customWidth="1"/>
    <col min="16" max="16" width="7.42578125" style="21" bestFit="1" customWidth="1"/>
    <col min="17" max="17" width="6.42578125" style="21" bestFit="1" customWidth="1"/>
    <col min="18" max="18" width="12.42578125" style="21" bestFit="1" customWidth="1"/>
    <col min="19" max="19" width="11.42578125" style="21"/>
    <col min="20" max="20" width="10.7109375" style="21" bestFit="1" customWidth="1"/>
    <col min="21" max="21" width="11.28515625" style="21" bestFit="1" customWidth="1"/>
    <col min="22" max="22" width="12.85546875" style="21" bestFit="1" customWidth="1"/>
    <col min="23" max="23" width="10.5703125" style="21" bestFit="1" customWidth="1"/>
    <col min="24" max="24" width="5.85546875" style="21" bestFit="1" customWidth="1"/>
    <col min="25" max="25" width="9.85546875" style="21" bestFit="1" customWidth="1"/>
    <col min="26" max="26" width="3.7109375" style="21" bestFit="1" customWidth="1"/>
    <col min="27" max="27" width="7.5703125" style="21" bestFit="1" customWidth="1"/>
    <col min="28" max="28" width="10.5703125" style="21" bestFit="1" customWidth="1"/>
    <col min="29" max="29" width="8.85546875" style="21" bestFit="1" customWidth="1"/>
    <col min="30" max="30" width="12.5703125" style="21" bestFit="1" customWidth="1"/>
    <col min="31" max="16384" width="11.42578125" style="21"/>
  </cols>
  <sheetData>
    <row r="2" spans="1:9" x14ac:dyDescent="0.25">
      <c r="A2" s="21" t="s">
        <v>2857</v>
      </c>
    </row>
    <row r="4" spans="1:9" x14ac:dyDescent="0.25">
      <c r="A4" s="21" t="s">
        <v>2053</v>
      </c>
      <c r="B4" s="21" t="s">
        <v>2852</v>
      </c>
    </row>
    <row r="5" spans="1:9" x14ac:dyDescent="0.25">
      <c r="A5" s="22" t="s">
        <v>2051</v>
      </c>
      <c r="B5" s="23">
        <v>486</v>
      </c>
    </row>
    <row r="6" spans="1:9" x14ac:dyDescent="0.25">
      <c r="A6" s="22" t="s">
        <v>2855</v>
      </c>
      <c r="B6" s="23">
        <v>1125</v>
      </c>
    </row>
    <row r="7" spans="1:9" x14ac:dyDescent="0.25">
      <c r="A7" s="22" t="s">
        <v>2856</v>
      </c>
      <c r="B7" s="23">
        <v>886</v>
      </c>
    </row>
    <row r="8" spans="1:9" x14ac:dyDescent="0.25">
      <c r="A8" s="22" t="s">
        <v>2054</v>
      </c>
      <c r="B8" s="23">
        <v>2497</v>
      </c>
    </row>
    <row r="11" spans="1:9" x14ac:dyDescent="0.25">
      <c r="A11" s="21" t="s">
        <v>2858</v>
      </c>
      <c r="H11" s="21" t="s">
        <v>2055</v>
      </c>
      <c r="I11" s="21" t="s">
        <v>3314</v>
      </c>
    </row>
    <row r="13" spans="1:9" x14ac:dyDescent="0.25">
      <c r="A13" s="21" t="s">
        <v>2852</v>
      </c>
      <c r="B13" s="21" t="s">
        <v>2859</v>
      </c>
      <c r="H13" s="21" t="s">
        <v>2053</v>
      </c>
      <c r="I13" s="21" t="s">
        <v>2860</v>
      </c>
    </row>
    <row r="14" spans="1:9" x14ac:dyDescent="0.25">
      <c r="A14" s="21" t="s">
        <v>2053</v>
      </c>
      <c r="B14" s="21" t="s">
        <v>2051</v>
      </c>
      <c r="C14" s="21" t="s">
        <v>2855</v>
      </c>
      <c r="D14" s="21" t="s">
        <v>2856</v>
      </c>
      <c r="E14" s="21" t="s">
        <v>2054</v>
      </c>
      <c r="H14" s="22" t="s">
        <v>580</v>
      </c>
      <c r="I14" s="24">
        <v>0.94072408897302418</v>
      </c>
    </row>
    <row r="15" spans="1:9" x14ac:dyDescent="0.25">
      <c r="A15" s="22" t="s">
        <v>88</v>
      </c>
      <c r="B15" s="23">
        <v>18</v>
      </c>
      <c r="C15" s="23">
        <v>49</v>
      </c>
      <c r="D15" s="23">
        <v>160</v>
      </c>
      <c r="E15" s="23">
        <v>227</v>
      </c>
      <c r="H15" s="22" t="s">
        <v>88</v>
      </c>
      <c r="I15" s="24">
        <v>0.77665322321165697</v>
      </c>
    </row>
    <row r="16" spans="1:9" x14ac:dyDescent="0.25">
      <c r="A16" s="22" t="s">
        <v>7</v>
      </c>
      <c r="B16" s="23">
        <v>20</v>
      </c>
      <c r="C16" s="23">
        <v>60</v>
      </c>
      <c r="D16" s="23">
        <v>145</v>
      </c>
      <c r="E16" s="23">
        <v>225</v>
      </c>
      <c r="H16" s="22" t="s">
        <v>308</v>
      </c>
      <c r="I16" s="24">
        <v>0.76937933333333342</v>
      </c>
    </row>
    <row r="17" spans="1:9" x14ac:dyDescent="0.25">
      <c r="A17" s="22" t="s">
        <v>177</v>
      </c>
      <c r="B17" s="23">
        <v>72</v>
      </c>
      <c r="C17" s="23">
        <v>66</v>
      </c>
      <c r="D17" s="23">
        <v>69</v>
      </c>
      <c r="E17" s="23">
        <v>207</v>
      </c>
      <c r="H17" s="22" t="s">
        <v>198</v>
      </c>
      <c r="I17" s="24">
        <v>0.76134029253731339</v>
      </c>
    </row>
    <row r="18" spans="1:9" x14ac:dyDescent="0.25">
      <c r="A18" s="22" t="s">
        <v>59</v>
      </c>
      <c r="B18" s="23">
        <v>15</v>
      </c>
      <c r="C18" s="23">
        <v>136</v>
      </c>
      <c r="D18" s="23">
        <v>16</v>
      </c>
      <c r="E18" s="23">
        <v>167</v>
      </c>
      <c r="H18" s="22" t="s">
        <v>59</v>
      </c>
      <c r="I18" s="24">
        <v>0.73122953366579868</v>
      </c>
    </row>
    <row r="19" spans="1:9" x14ac:dyDescent="0.25">
      <c r="A19" s="22" t="s">
        <v>320</v>
      </c>
      <c r="B19" s="23">
        <v>32</v>
      </c>
      <c r="C19" s="23">
        <v>83</v>
      </c>
      <c r="D19" s="23">
        <v>40</v>
      </c>
      <c r="E19" s="23">
        <v>155</v>
      </c>
      <c r="H19" s="22" t="s">
        <v>164</v>
      </c>
      <c r="I19" s="24">
        <v>0.68604267684742604</v>
      </c>
    </row>
    <row r="20" spans="1:9" x14ac:dyDescent="0.25">
      <c r="A20" s="22" t="s">
        <v>133</v>
      </c>
      <c r="B20" s="23">
        <v>20</v>
      </c>
      <c r="C20" s="23">
        <v>52</v>
      </c>
      <c r="D20" s="23">
        <v>77</v>
      </c>
      <c r="E20" s="23">
        <v>149</v>
      </c>
      <c r="H20" s="22" t="s">
        <v>147</v>
      </c>
      <c r="I20" s="24">
        <v>0.64999612558849962</v>
      </c>
    </row>
    <row r="21" spans="1:9" x14ac:dyDescent="0.25">
      <c r="A21" s="22" t="s">
        <v>31</v>
      </c>
      <c r="B21" s="23">
        <v>11</v>
      </c>
      <c r="C21" s="23">
        <v>12</v>
      </c>
      <c r="D21" s="23">
        <v>115</v>
      </c>
      <c r="E21" s="23">
        <v>138</v>
      </c>
      <c r="H21" s="22" t="s">
        <v>2844</v>
      </c>
      <c r="I21" s="24">
        <v>0.61607000000000001</v>
      </c>
    </row>
    <row r="22" spans="1:9" x14ac:dyDescent="0.25">
      <c r="A22" s="22" t="s">
        <v>156</v>
      </c>
      <c r="B22" s="23">
        <v>12</v>
      </c>
      <c r="C22" s="23">
        <v>111</v>
      </c>
      <c r="D22" s="23">
        <v>8</v>
      </c>
      <c r="E22" s="23">
        <v>131</v>
      </c>
      <c r="H22" s="22" t="s">
        <v>229</v>
      </c>
      <c r="I22" s="24">
        <v>0.61602509353741486</v>
      </c>
    </row>
    <row r="23" spans="1:9" x14ac:dyDescent="0.25">
      <c r="A23" s="22" t="s">
        <v>147</v>
      </c>
      <c r="B23" s="23">
        <v>5</v>
      </c>
      <c r="C23" s="23">
        <v>114</v>
      </c>
      <c r="D23" s="23">
        <v>8</v>
      </c>
      <c r="E23" s="23">
        <v>127</v>
      </c>
      <c r="H23" s="22" t="s">
        <v>303</v>
      </c>
      <c r="I23" s="24">
        <v>0.60559803936387768</v>
      </c>
    </row>
    <row r="24" spans="1:9" x14ac:dyDescent="0.25">
      <c r="A24" s="22" t="s">
        <v>229</v>
      </c>
      <c r="B24" s="23">
        <v>65</v>
      </c>
      <c r="C24" s="23">
        <v>20</v>
      </c>
      <c r="D24" s="23">
        <v>32</v>
      </c>
      <c r="E24" s="23">
        <v>117</v>
      </c>
      <c r="H24" s="22" t="s">
        <v>177</v>
      </c>
      <c r="I24" s="24">
        <v>0.58633477730193617</v>
      </c>
    </row>
    <row r="25" spans="1:9" x14ac:dyDescent="0.25">
      <c r="A25" s="22" t="s">
        <v>93</v>
      </c>
      <c r="B25" s="23">
        <v>30</v>
      </c>
      <c r="C25" s="23">
        <v>66</v>
      </c>
      <c r="D25" s="23">
        <v>21</v>
      </c>
      <c r="E25" s="23">
        <v>117</v>
      </c>
      <c r="H25" s="22" t="s">
        <v>156</v>
      </c>
      <c r="I25" s="24">
        <v>0.56921163144480158</v>
      </c>
    </row>
    <row r="26" spans="1:9" x14ac:dyDescent="0.25">
      <c r="A26" s="22" t="s">
        <v>181</v>
      </c>
      <c r="B26" s="23">
        <v>30</v>
      </c>
      <c r="C26" s="23">
        <v>54</v>
      </c>
      <c r="D26" s="23">
        <v>33</v>
      </c>
      <c r="E26" s="23">
        <v>117</v>
      </c>
      <c r="H26" s="22" t="s">
        <v>320</v>
      </c>
      <c r="I26" s="24">
        <v>0.56465928777794927</v>
      </c>
    </row>
    <row r="27" spans="1:9" x14ac:dyDescent="0.25">
      <c r="A27" s="22" t="s">
        <v>164</v>
      </c>
      <c r="B27" s="23">
        <v>7</v>
      </c>
      <c r="C27" s="23">
        <v>72</v>
      </c>
      <c r="D27" s="23">
        <v>21</v>
      </c>
      <c r="E27" s="23">
        <v>100</v>
      </c>
      <c r="H27" s="22" t="s">
        <v>123</v>
      </c>
      <c r="I27" s="24">
        <v>0.56115173312699629</v>
      </c>
    </row>
    <row r="28" spans="1:9" x14ac:dyDescent="0.25">
      <c r="A28" s="22" t="s">
        <v>314</v>
      </c>
      <c r="B28" s="23">
        <v>11</v>
      </c>
      <c r="C28" s="23">
        <v>44</v>
      </c>
      <c r="D28" s="23">
        <v>42</v>
      </c>
      <c r="E28" s="23">
        <v>97</v>
      </c>
      <c r="H28" s="22" t="s">
        <v>314</v>
      </c>
      <c r="I28" s="24">
        <v>0.5399317241922863</v>
      </c>
    </row>
    <row r="29" spans="1:9" x14ac:dyDescent="0.25">
      <c r="A29" s="22" t="s">
        <v>152</v>
      </c>
      <c r="B29" s="23">
        <v>30</v>
      </c>
      <c r="C29" s="23">
        <v>41</v>
      </c>
      <c r="D29" s="23">
        <v>10</v>
      </c>
      <c r="E29" s="23">
        <v>81</v>
      </c>
      <c r="H29" s="22" t="s">
        <v>152</v>
      </c>
      <c r="I29" s="24">
        <v>0.53804274287567788</v>
      </c>
    </row>
    <row r="30" spans="1:9" x14ac:dyDescent="0.25">
      <c r="A30" s="22" t="s">
        <v>123</v>
      </c>
      <c r="B30" s="23">
        <v>11</v>
      </c>
      <c r="C30" s="23">
        <v>25</v>
      </c>
      <c r="D30" s="23">
        <v>43</v>
      </c>
      <c r="E30" s="23">
        <v>79</v>
      </c>
      <c r="H30" s="22" t="s">
        <v>195</v>
      </c>
      <c r="I30" s="24">
        <v>0.5332772580645162</v>
      </c>
    </row>
    <row r="31" spans="1:9" x14ac:dyDescent="0.25">
      <c r="A31" s="22" t="s">
        <v>308</v>
      </c>
      <c r="B31" s="23">
        <v>22</v>
      </c>
      <c r="C31" s="23">
        <v>11</v>
      </c>
      <c r="D31" s="23">
        <v>11</v>
      </c>
      <c r="E31" s="23">
        <v>44</v>
      </c>
      <c r="H31" s="22" t="s">
        <v>181</v>
      </c>
      <c r="I31" s="24">
        <v>0.50351356435643568</v>
      </c>
    </row>
    <row r="32" spans="1:9" x14ac:dyDescent="0.25">
      <c r="A32" s="22" t="s">
        <v>174</v>
      </c>
      <c r="B32" s="23">
        <v>21</v>
      </c>
      <c r="C32" s="23">
        <v>13</v>
      </c>
      <c r="D32" s="23">
        <v>9</v>
      </c>
      <c r="E32" s="23">
        <v>43</v>
      </c>
      <c r="H32" s="22" t="s">
        <v>93</v>
      </c>
      <c r="I32" s="24">
        <v>0.48116263849058266</v>
      </c>
    </row>
    <row r="33" spans="1:9" x14ac:dyDescent="0.25">
      <c r="A33" s="22" t="s">
        <v>171</v>
      </c>
      <c r="B33" s="23">
        <v>17</v>
      </c>
      <c r="C33" s="23">
        <v>23</v>
      </c>
      <c r="D33" s="23">
        <v>1</v>
      </c>
      <c r="E33" s="23">
        <v>41</v>
      </c>
      <c r="H33" s="22" t="s">
        <v>171</v>
      </c>
      <c r="I33" s="24">
        <v>0.47328015873015883</v>
      </c>
    </row>
    <row r="34" spans="1:9" x14ac:dyDescent="0.25">
      <c r="A34" s="22" t="s">
        <v>195</v>
      </c>
      <c r="B34" s="23">
        <v>3</v>
      </c>
      <c r="C34" s="23">
        <v>32</v>
      </c>
      <c r="D34" s="23">
        <v>5</v>
      </c>
      <c r="E34" s="23">
        <v>40</v>
      </c>
      <c r="H34" s="22" t="s">
        <v>174</v>
      </c>
      <c r="I34" s="24">
        <v>0.44737202020202022</v>
      </c>
    </row>
    <row r="35" spans="1:9" x14ac:dyDescent="0.25">
      <c r="A35" s="22" t="s">
        <v>198</v>
      </c>
      <c r="B35" s="23">
        <v>18</v>
      </c>
      <c r="C35" s="23">
        <v>7</v>
      </c>
      <c r="D35" s="23">
        <v>5</v>
      </c>
      <c r="E35" s="23">
        <v>30</v>
      </c>
      <c r="H35" s="22" t="s">
        <v>7</v>
      </c>
      <c r="I35" s="24">
        <v>0.39516309873133237</v>
      </c>
    </row>
    <row r="36" spans="1:9" x14ac:dyDescent="0.25">
      <c r="A36" s="22" t="s">
        <v>303</v>
      </c>
      <c r="B36" s="23">
        <v>11</v>
      </c>
      <c r="C36" s="23">
        <v>8</v>
      </c>
      <c r="D36" s="23">
        <v>6</v>
      </c>
      <c r="E36" s="23">
        <v>25</v>
      </c>
      <c r="H36" s="22" t="s">
        <v>31</v>
      </c>
      <c r="I36" s="24">
        <v>0.38886323815642004</v>
      </c>
    </row>
    <row r="37" spans="1:9" x14ac:dyDescent="0.25">
      <c r="A37" s="22" t="s">
        <v>299</v>
      </c>
      <c r="B37" s="23">
        <v>1</v>
      </c>
      <c r="C37" s="23">
        <v>12</v>
      </c>
      <c r="D37" s="23">
        <v>2</v>
      </c>
      <c r="E37" s="23">
        <v>15</v>
      </c>
      <c r="H37" s="22" t="s">
        <v>133</v>
      </c>
      <c r="I37" s="24">
        <v>0.38582785980645506</v>
      </c>
    </row>
    <row r="38" spans="1:9" x14ac:dyDescent="0.25">
      <c r="A38" s="22" t="s">
        <v>10</v>
      </c>
      <c r="B38" s="23">
        <v>1</v>
      </c>
      <c r="C38" s="23">
        <v>8</v>
      </c>
      <c r="D38" s="23">
        <v>3</v>
      </c>
      <c r="E38" s="23">
        <v>12</v>
      </c>
      <c r="H38" s="22" t="s">
        <v>299</v>
      </c>
      <c r="I38" s="24">
        <v>0.33398071428571435</v>
      </c>
    </row>
    <row r="39" spans="1:9" x14ac:dyDescent="0.25">
      <c r="A39" s="22" t="s">
        <v>580</v>
      </c>
      <c r="B39" s="23"/>
      <c r="C39" s="23">
        <v>2</v>
      </c>
      <c r="D39" s="23">
        <v>3</v>
      </c>
      <c r="E39" s="23">
        <v>5</v>
      </c>
      <c r="H39" s="22" t="s">
        <v>10</v>
      </c>
      <c r="I39" s="24">
        <v>0.19444444444444442</v>
      </c>
    </row>
    <row r="40" spans="1:9" x14ac:dyDescent="0.25">
      <c r="A40" s="22" t="s">
        <v>2844</v>
      </c>
      <c r="B40" s="23">
        <v>1</v>
      </c>
      <c r="C40" s="23">
        <v>2</v>
      </c>
      <c r="D40" s="23"/>
      <c r="E40" s="23">
        <v>3</v>
      </c>
      <c r="H40" s="22" t="s">
        <v>182</v>
      </c>
      <c r="I40" s="24">
        <v>0</v>
      </c>
    </row>
    <row r="41" spans="1:9" x14ac:dyDescent="0.25">
      <c r="A41" s="22" t="s">
        <v>182</v>
      </c>
      <c r="B41" s="23"/>
      <c r="C41" s="23">
        <v>1</v>
      </c>
      <c r="D41" s="23">
        <v>1</v>
      </c>
      <c r="E41" s="23">
        <v>2</v>
      </c>
      <c r="H41" s="22" t="s">
        <v>82</v>
      </c>
      <c r="I41" s="24">
        <v>0</v>
      </c>
    </row>
    <row r="42" spans="1:9" x14ac:dyDescent="0.25">
      <c r="A42" s="22" t="s">
        <v>82</v>
      </c>
      <c r="B42" s="23">
        <v>1</v>
      </c>
      <c r="C42" s="23">
        <v>1</v>
      </c>
      <c r="D42" s="23"/>
      <c r="E42" s="23">
        <v>2</v>
      </c>
      <c r="H42" s="22" t="s">
        <v>2054</v>
      </c>
      <c r="I42" s="25">
        <v>0.55115155430080565</v>
      </c>
    </row>
    <row r="43" spans="1:9" x14ac:dyDescent="0.25">
      <c r="A43" s="22" t="s">
        <v>3125</v>
      </c>
      <c r="B43" s="23">
        <v>1</v>
      </c>
      <c r="C43" s="23"/>
      <c r="D43" s="23"/>
      <c r="E43" s="23">
        <v>1</v>
      </c>
    </row>
    <row r="44" spans="1:9" x14ac:dyDescent="0.25">
      <c r="A44" s="22" t="s">
        <v>2054</v>
      </c>
      <c r="B44" s="23">
        <v>486</v>
      </c>
      <c r="C44" s="23">
        <v>1125</v>
      </c>
      <c r="D44" s="23">
        <v>886</v>
      </c>
      <c r="E44" s="23">
        <v>2497</v>
      </c>
    </row>
  </sheetData>
  <sheetProtection selectLockedCells="1" selectUnlockedCells="1"/>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Conpes" ma:contentTypeID="0x0101004B46E90D0EC7C9429468D665109605A6004FB2775DBD58F64A8BB866F227EBD2A1" ma:contentTypeVersion="18" ma:contentTypeDescription="Documento conpes" ma:contentTypeScope="" ma:versionID="8db881bd8c034da243b4db2e37fabf93">
  <xsd:schema xmlns:xsd="http://www.w3.org/2001/XMLSchema" xmlns:xs="http://www.w3.org/2001/XMLSchema" xmlns:p="http://schemas.microsoft.com/office/2006/metadata/properties" xmlns:ns2="af7f7f6b-44e7-444a-90a4-d02bbf46acb6" xmlns:ns3="09e71aba-2254-4bf9-bde9-fe551177c8ee" xmlns:ns4="e66aed62-a72c-4c01-bbea-3ea55ab832f6" xmlns:ns5="f101e02d-4ff8-4063-91eb-a350a6e10ce7" targetNamespace="http://schemas.microsoft.com/office/2006/metadata/properties" ma:root="true" ma:fieldsID="808b5f3e83d6d2c4d2c00a39732aca5d" ns2:_="" ns3:_="" ns4:_="" ns5:_="">
    <xsd:import namespace="af7f7f6b-44e7-444a-90a4-d02bbf46acb6"/>
    <xsd:import namespace="09e71aba-2254-4bf9-bde9-fe551177c8ee"/>
    <xsd:import namespace="e66aed62-a72c-4c01-bbea-3ea55ab832f6"/>
    <xsd:import namespace="f101e02d-4ff8-4063-91eb-a350a6e10ce7"/>
    <xsd:element name="properties">
      <xsd:complexType>
        <xsd:sequence>
          <xsd:element name="documentManagement">
            <xsd:complexType>
              <xsd:all>
                <xsd:element ref="ns2:_dlc_DocId" minOccurs="0"/>
                <xsd:element ref="ns2:_dlc_DocIdUrl" minOccurs="0"/>
                <xsd:element ref="ns2:_dlc_DocIdPersistId" minOccurs="0"/>
                <xsd:element ref="ns3:Número" minOccurs="0"/>
                <xsd:element ref="ns3:Añio" minOccurs="0"/>
                <xsd:element ref="ns3:a95ae0408e144ae59aaa172dbad707aa" minOccurs="0"/>
                <xsd:element ref="ns4:TaxCatchAll" minOccurs="0"/>
                <xsd:element ref="ns4:TaxCatchAllLabel" minOccurs="0"/>
                <xsd:element ref="ns3:Fecha_x0020_Documento" minOccurs="0"/>
                <xsd:element ref="ns5:Orden" minOccurs="0"/>
                <xsd:element ref="ns5:Audiencias_x0020_de_x0020_destin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f7f6b-44e7-444a-90a4-d02bbf46acb6"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9e71aba-2254-4bf9-bde9-fe551177c8ee" elementFormDefault="qualified">
    <xsd:import namespace="http://schemas.microsoft.com/office/2006/documentManagement/types"/>
    <xsd:import namespace="http://schemas.microsoft.com/office/infopath/2007/PartnerControls"/>
    <xsd:element name="Número" ma:index="11" nillable="true" ma:displayName="Número" ma:internalName="N_x00fa_mero">
      <xsd:simpleType>
        <xsd:restriction base="dms:Text">
          <xsd:maxLength value="255"/>
        </xsd:restriction>
      </xsd:simpleType>
    </xsd:element>
    <xsd:element name="Añio" ma:index="12" nillable="true" ma:displayName="Añio" ma:format="Dropdown" ma:internalName="A_x00f1_io" ma:readOnly="false">
      <xsd:simpleType>
        <xsd:restriction base="dms:Choice">
          <xsd:enumeration value="1970"/>
          <xsd:enumeration value="1980"/>
          <xsd:enumeration value="1981"/>
          <xsd:enumeration value="1982"/>
          <xsd:enumeration value="1983"/>
          <xsd:enumeration value="1984"/>
          <xsd:enumeration value="1985"/>
          <xsd:enumeration value="1986"/>
          <xsd:enumeration value="1987"/>
          <xsd:enumeration value="1988"/>
          <xsd:enumeration value="1989"/>
          <xsd:enumeration value="1990"/>
          <xsd:enumeration value="1991"/>
          <xsd:enumeration value="1992"/>
          <xsd:enumeration value="1993"/>
          <xsd:enumeration value="1994"/>
          <xsd:enumeration value="1995"/>
          <xsd:enumeration value="1996"/>
          <xsd:enumeration value="1997"/>
          <xsd:enumeration value="1998"/>
          <xsd:enumeration value="1999"/>
          <xsd:enumeration value="2000"/>
          <xsd:enumeration value="2001"/>
          <xsd:enumeration value="2002"/>
          <xsd:enumeration value="2003"/>
          <xsd:enumeration value="2004"/>
          <xsd:enumeration value="2005"/>
          <xsd:enumeration value="2006"/>
          <xsd:enumeration value="2007"/>
          <xsd:enumeration value="2008"/>
          <xsd:enumeration value="2009"/>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restriction>
      </xsd:simpleType>
    </xsd:element>
    <xsd:element name="a95ae0408e144ae59aaa172dbad707aa" ma:index="13" ma:taxonomy="true" ma:internalName="a95ae0408e144ae59aaa172dbad707aa" ma:taxonomyFieldName="Tipo_x0020_Conpes" ma:displayName="Tipo Conpes" ma:readOnly="false" ma:default="" ma:fieldId="{a95ae040-8e14-4ae5-9aaa-172dbad707aa}" ma:taxonomyMulti="true" ma:sspId="384f72bb-96fb-47a9-95a9-62dfa69a7510" ma:termSetId="5e2590c6-6222-4277-b027-e3f320ba15ff" ma:anchorId="00000000-0000-0000-0000-000000000000" ma:open="false" ma:isKeyword="false">
      <xsd:complexType>
        <xsd:sequence>
          <xsd:element ref="pc:Terms" minOccurs="0" maxOccurs="1"/>
        </xsd:sequence>
      </xsd:complexType>
    </xsd:element>
    <xsd:element name="Fecha_x0020_Documento" ma:index="17" nillable="true" ma:displayName="Fecha Documento" ma:format="DateOnly" ma:indexed="true" ma:internalName="Fecha_x0020_Documento">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66aed62-a72c-4c01-bbea-3ea55ab832f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1ecad23-b85a-45da-b363-de9f6568e771}" ma:internalName="TaxCatchAll" ma:showField="CatchAllData" ma:web="af7f7f6b-44e7-444a-90a4-d02bbf46acb6">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31ecad23-b85a-45da-b363-de9f6568e771}" ma:internalName="TaxCatchAllLabel" ma:readOnly="true" ma:showField="CatchAllDataLabel" ma:web="af7f7f6b-44e7-444a-90a4-d02bbf46acb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101e02d-4ff8-4063-91eb-a350a6e10ce7" elementFormDefault="qualified">
    <xsd:import namespace="http://schemas.microsoft.com/office/2006/documentManagement/types"/>
    <xsd:import namespace="http://schemas.microsoft.com/office/infopath/2007/PartnerControls"/>
    <xsd:element name="Orden" ma:index="18" nillable="true" ma:displayName="Orden" ma:format="Dropdown" ma:internalName="Orden">
      <xsd:simpleType>
        <xsd:restriction base="dms:Choice">
          <xsd:enumeration value="1"/>
          <xsd:enumeration value="2"/>
          <xsd:enumeration value="3"/>
        </xsd:restriction>
      </xsd:simpleType>
    </xsd:element>
    <xsd:element name="Audiencias_x0020_de_x0020_destino" ma:index="21" nillable="true" ma:displayName="Audiencias de destino" ma:internalName="Audiencias_x0020_de_x0020_destino">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e66aed62-a72c-4c01-bbea-3ea55ab832f6">
      <Value>7</Value>
    </TaxCatchAll>
    <Orden xmlns="f101e02d-4ff8-4063-91eb-a350a6e10ce7" xsi:nil="true"/>
    <Audiencias_x0020_de_x0020_destino xmlns="f101e02d-4ff8-4063-91eb-a350a6e10ce7" xsi:nil="true"/>
    <Añio xmlns="09e71aba-2254-4bf9-bde9-fe551177c8ee">2021</Añio>
    <Fecha_x0020_Documento xmlns="09e71aba-2254-4bf9-bde9-fe551177c8ee">2021-02-11T05:00:00+00:00</Fecha_x0020_Documento>
    <Número xmlns="09e71aba-2254-4bf9-bde9-fe551177c8ee">4023</Número>
    <a95ae0408e144ae59aaa172dbad707aa xmlns="09e71aba-2254-4bf9-bde9-fe551177c8ee">
      <Terms xmlns="http://schemas.microsoft.com/office/infopath/2007/PartnerControls">
        <TermInfo xmlns="http://schemas.microsoft.com/office/infopath/2007/PartnerControls">
          <TermName xmlns="http://schemas.microsoft.com/office/infopath/2007/PartnerControls">CONPES Económicos</TermName>
          <TermId xmlns="http://schemas.microsoft.com/office/infopath/2007/PartnerControls">7c1a6167-1b5b-496e-b1b4-75ec465787d9</TermId>
        </TermInfo>
      </Terms>
    </a95ae0408e144ae59aaa172dbad707aa>
    <_dlc_DocId xmlns="af7f7f6b-44e7-444a-90a4-d02bbf46acb6">DNPOI-34-4755</_dlc_DocId>
    <_dlc_DocIdUrl xmlns="af7f7f6b-44e7-444a-90a4-d02bbf46acb6">
      <Url>https://colaboracion.dnp.gov.co/CDT/_layouts/15/DocIdRedir.aspx?ID=DNPOI-34-4755</Url>
      <Description>DNPOI-34-4755</Description>
    </_dlc_DocIdUrl>
  </documentManagement>
</p:properties>
</file>

<file path=customXml/itemProps1.xml><?xml version="1.0" encoding="utf-8"?>
<ds:datastoreItem xmlns:ds="http://schemas.openxmlformats.org/officeDocument/2006/customXml" ds:itemID="{A82AC380-D4D2-4FA2-AB6F-8AE6A3B58BEE}"/>
</file>

<file path=customXml/itemProps2.xml><?xml version="1.0" encoding="utf-8"?>
<ds:datastoreItem xmlns:ds="http://schemas.openxmlformats.org/officeDocument/2006/customXml" ds:itemID="{7C2530B5-1BEA-41A5-971C-29B6E217DF4B}"/>
</file>

<file path=customXml/itemProps3.xml><?xml version="1.0" encoding="utf-8"?>
<ds:datastoreItem xmlns:ds="http://schemas.openxmlformats.org/officeDocument/2006/customXml" ds:itemID="{ACA5DBEE-533F-40F1-82D8-4B9B2B260556}"/>
</file>

<file path=customXml/itemProps4.xml><?xml version="1.0" encoding="utf-8"?>
<ds:datastoreItem xmlns:ds="http://schemas.openxmlformats.org/officeDocument/2006/customXml" ds:itemID="{0D5AE9CB-0259-4072-9D8C-8F870B315B7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10</vt:i4>
      </vt:variant>
    </vt:vector>
  </HeadingPairs>
  <TitlesOfParts>
    <vt:vector size="10" baseType="lpstr">
      <vt:lpstr>Índice</vt:lpstr>
      <vt:lpstr>Dashboard</vt:lpstr>
      <vt:lpstr>Documentos CONPES</vt:lpstr>
      <vt:lpstr>Variables PND</vt:lpstr>
      <vt:lpstr>Equivalencia documentos CONPES</vt:lpstr>
      <vt:lpstr>Base documentos CONPES</vt:lpstr>
      <vt:lpstr>Base variables PND</vt:lpstr>
      <vt:lpstr>PND</vt:lpstr>
      <vt:lpstr>Datos fuente</vt:lpstr>
      <vt:lpstr>Fuente-dinámica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Anexo B. Documentos CONPES en ejecución relacionados con la política</dc:title>
  <dc:creator>Ricardo Jose Pardo Ruiz</dc:creator>
  <cp:lastModifiedBy>Ricardo José Pardo Ruiz</cp:lastModifiedBy>
  <dcterms:created xsi:type="dcterms:W3CDTF">2020-08-24T13:51:13Z</dcterms:created>
  <dcterms:modified xsi:type="dcterms:W3CDTF">2021-01-29T21:29:15Z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0x0101004B46E90D0EC7C9429468D665109605A6004FB2775DBD58F64A8BB866F227EBD2A1</vt:lpwstr>
  </property>
  <property fmtid="{D5CDD505-2E9C-101B-9397-08002B2CF9AE}" pid="3" name="_dlc_DocIdItemGuid">
    <vt:lpwstr>943e20f3-6a5f-49e5-8df7-241179e5b0cf</vt:lpwstr>
  </property>
  <property fmtid="{D5CDD505-2E9C-101B-9397-08002B2CF9AE}" pid="4" name="Tipo Conpes">
    <vt:lpwstr>7;#CONPES Económicos|7c1a6167-1b5b-496e-b1b4-75ec465787d9</vt:lpwstr>
  </property>
</Properties>
</file>